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321"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03" r:id="rId60"/>
    <p:sldId id="304" r:id="rId61"/>
    <p:sldId id="318" r:id="rId62"/>
    <p:sldId id="319" r:id="rId63"/>
    <p:sldId id="32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F87C3-BAC0-F541-ABA9-4069968668DB}" v="92" dt="2019-11-30T21:48:47.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100" d="100"/>
          <a:sy n="100" d="100"/>
        </p:scale>
        <p:origin x="184"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524E-B4D0-4B43-BDC7-44042BA38DA4}"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C29EB8C1-5204-420B-9E57-B554D60F82B2}">
      <dgm:prSet/>
      <dgm:spPr/>
      <dgm:t>
        <a:bodyPr/>
        <a:lstStyle/>
        <a:p>
          <a:pPr rtl="0"/>
          <a:r>
            <a:rPr lang="en-GB" b="1" dirty="0"/>
            <a:t>They work</a:t>
          </a:r>
          <a:endParaRPr lang="en-GB" dirty="0"/>
        </a:p>
      </dgm:t>
    </dgm:pt>
    <dgm:pt modelId="{E4644812-7C0E-4829-8481-E8B8BCA269CD}" type="parTrans" cxnId="{8A945D01-646E-405D-8147-D09F94AE1B03}">
      <dgm:prSet/>
      <dgm:spPr/>
      <dgm:t>
        <a:bodyPr/>
        <a:lstStyle/>
        <a:p>
          <a:endParaRPr lang="en-US"/>
        </a:p>
      </dgm:t>
    </dgm:pt>
    <dgm:pt modelId="{2AF06F04-AD59-440B-8D12-B9007EF4398B}" type="sibTrans" cxnId="{8A945D01-646E-405D-8147-D09F94AE1B03}">
      <dgm:prSet/>
      <dgm:spPr/>
      <dgm:t>
        <a:bodyPr/>
        <a:lstStyle/>
        <a:p>
          <a:endParaRPr lang="en-US"/>
        </a:p>
      </dgm:t>
    </dgm:pt>
    <dgm:pt modelId="{3768939A-37D9-47C2-94FD-03D8079A5F7F}">
      <dgm:prSet custT="1"/>
      <dgm:spPr/>
      <dgm:t>
        <a:bodyPr/>
        <a:lstStyle/>
        <a:p>
          <a:pPr rtl="0"/>
          <a:r>
            <a:rPr lang="en-GB" sz="1600" dirty="0"/>
            <a:t>One of the most important reasons you should use library functions is simply because they work</a:t>
          </a:r>
        </a:p>
      </dgm:t>
    </dgm:pt>
    <dgm:pt modelId="{1FECCD63-D873-494D-AC24-1731AA57D231}" type="parTrans" cxnId="{7F45A94B-A11F-40C9-A6B2-D1F63706B745}">
      <dgm:prSet/>
      <dgm:spPr/>
      <dgm:t>
        <a:bodyPr/>
        <a:lstStyle/>
        <a:p>
          <a:endParaRPr lang="en-US"/>
        </a:p>
      </dgm:t>
    </dgm:pt>
    <dgm:pt modelId="{EBF38803-1C57-43CB-BB2E-1D03FEFE74E4}" type="sibTrans" cxnId="{7F45A94B-A11F-40C9-A6B2-D1F63706B745}">
      <dgm:prSet/>
      <dgm:spPr/>
      <dgm:t>
        <a:bodyPr/>
        <a:lstStyle/>
        <a:p>
          <a:endParaRPr lang="en-US"/>
        </a:p>
      </dgm:t>
    </dgm:pt>
    <dgm:pt modelId="{45640157-5655-413E-AEE6-139AA0ADBF2B}">
      <dgm:prSet custT="1"/>
      <dgm:spPr/>
      <dgm:t>
        <a:bodyPr/>
        <a:lstStyle/>
        <a:p>
          <a:pPr rtl="0"/>
          <a:r>
            <a:rPr lang="en-GB" sz="1600" dirty="0"/>
            <a:t>These functions have gone through multiple rigorous testing and are easy to use</a:t>
          </a:r>
        </a:p>
      </dgm:t>
    </dgm:pt>
    <dgm:pt modelId="{AFEC0845-893A-48AD-8C72-DD4D83526E38}" type="parTrans" cxnId="{E41D116D-FB72-402A-BEDB-F7803F4E6609}">
      <dgm:prSet/>
      <dgm:spPr/>
      <dgm:t>
        <a:bodyPr/>
        <a:lstStyle/>
        <a:p>
          <a:endParaRPr lang="en-US"/>
        </a:p>
      </dgm:t>
    </dgm:pt>
    <dgm:pt modelId="{E938AD01-0617-4E27-8CFA-92F955130763}" type="sibTrans" cxnId="{E41D116D-FB72-402A-BEDB-F7803F4E6609}">
      <dgm:prSet/>
      <dgm:spPr/>
      <dgm:t>
        <a:bodyPr/>
        <a:lstStyle/>
        <a:p>
          <a:endParaRPr lang="en-US"/>
        </a:p>
      </dgm:t>
    </dgm:pt>
    <dgm:pt modelId="{5EA8130B-61CB-456F-B383-435AC3A3F9D2}">
      <dgm:prSet/>
      <dgm:spPr/>
      <dgm:t>
        <a:bodyPr/>
        <a:lstStyle/>
        <a:p>
          <a:pPr rtl="0"/>
          <a:r>
            <a:rPr lang="en-GB" b="1" dirty="0"/>
            <a:t>The functions are optimized for performance</a:t>
          </a:r>
          <a:endParaRPr lang="en-GB" dirty="0"/>
        </a:p>
      </dgm:t>
    </dgm:pt>
    <dgm:pt modelId="{A5848E4C-8017-4AD2-A570-A4BD1D1339DE}" type="parTrans" cxnId="{EE05C376-225E-46E7-8072-E8AA26502F0C}">
      <dgm:prSet/>
      <dgm:spPr/>
      <dgm:t>
        <a:bodyPr/>
        <a:lstStyle/>
        <a:p>
          <a:endParaRPr lang="en-US"/>
        </a:p>
      </dgm:t>
    </dgm:pt>
    <dgm:pt modelId="{42B9A945-DABE-41D3-A6A3-BA7EA6565E6C}" type="sibTrans" cxnId="{EE05C376-225E-46E7-8072-E8AA26502F0C}">
      <dgm:prSet/>
      <dgm:spPr/>
      <dgm:t>
        <a:bodyPr/>
        <a:lstStyle/>
        <a:p>
          <a:endParaRPr lang="en-US"/>
        </a:p>
      </dgm:t>
    </dgm:pt>
    <dgm:pt modelId="{0A26A49D-54F6-4207-83A9-C50FC554B8EA}">
      <dgm:prSet custT="1"/>
      <dgm:spPr/>
      <dgm:t>
        <a:bodyPr/>
        <a:lstStyle/>
        <a:p>
          <a:pPr rtl="0"/>
          <a:r>
            <a:rPr lang="en-GB" sz="1600" dirty="0"/>
            <a:t>Since, the functions are "standard library" functions, a dedicated group of developers constantly make them better</a:t>
          </a:r>
        </a:p>
      </dgm:t>
    </dgm:pt>
    <dgm:pt modelId="{E3E8C39C-8F8A-4691-B488-ABB4DD6C9A2D}" type="parTrans" cxnId="{E92FF753-2359-4876-85F0-5209B063667D}">
      <dgm:prSet/>
      <dgm:spPr/>
      <dgm:t>
        <a:bodyPr/>
        <a:lstStyle/>
        <a:p>
          <a:endParaRPr lang="en-US"/>
        </a:p>
      </dgm:t>
    </dgm:pt>
    <dgm:pt modelId="{F8AA4898-6B18-4C0F-96F3-A1F44C27C218}" type="sibTrans" cxnId="{E92FF753-2359-4876-85F0-5209B063667D}">
      <dgm:prSet/>
      <dgm:spPr/>
      <dgm:t>
        <a:bodyPr/>
        <a:lstStyle/>
        <a:p>
          <a:endParaRPr lang="en-US"/>
        </a:p>
      </dgm:t>
    </dgm:pt>
    <dgm:pt modelId="{0C2C9C86-9C0D-4047-AD37-D7085DC3BAF8}">
      <dgm:prSet custT="1"/>
      <dgm:spPr/>
      <dgm:t>
        <a:bodyPr/>
        <a:lstStyle/>
        <a:p>
          <a:pPr rtl="0"/>
          <a:r>
            <a:rPr lang="en-GB" sz="1600" dirty="0"/>
            <a:t>In the process, they are able to create the most efficient code optimized for maximum performance</a:t>
          </a:r>
        </a:p>
      </dgm:t>
    </dgm:pt>
    <dgm:pt modelId="{A14964A6-7B30-4326-BF0D-1165E63979E8}" type="parTrans" cxnId="{ACDE973E-995E-4452-9FB3-85C703AB8F53}">
      <dgm:prSet/>
      <dgm:spPr/>
      <dgm:t>
        <a:bodyPr/>
        <a:lstStyle/>
        <a:p>
          <a:endParaRPr lang="en-US"/>
        </a:p>
      </dgm:t>
    </dgm:pt>
    <dgm:pt modelId="{2F9971A7-B1B5-423C-90E0-DB472FA468C6}" type="sibTrans" cxnId="{ACDE973E-995E-4452-9FB3-85C703AB8F53}">
      <dgm:prSet/>
      <dgm:spPr/>
      <dgm:t>
        <a:bodyPr/>
        <a:lstStyle/>
        <a:p>
          <a:endParaRPr lang="en-US"/>
        </a:p>
      </dgm:t>
    </dgm:pt>
    <dgm:pt modelId="{579C5FAE-C2DE-4C63-863C-FB56BC25CAAA}">
      <dgm:prSet/>
      <dgm:spPr/>
      <dgm:t>
        <a:bodyPr/>
        <a:lstStyle/>
        <a:p>
          <a:pPr rtl="0"/>
          <a:r>
            <a:rPr lang="en-GB" b="1" dirty="0"/>
            <a:t>It saves considerable development time</a:t>
          </a:r>
          <a:endParaRPr lang="en-GB" dirty="0"/>
        </a:p>
      </dgm:t>
    </dgm:pt>
    <dgm:pt modelId="{2C93BE0A-E05A-44AC-8012-A06C6D312BD1}" type="parTrans" cxnId="{0094A1E4-96E3-4E25-8CB9-1EF887F146FC}">
      <dgm:prSet/>
      <dgm:spPr/>
      <dgm:t>
        <a:bodyPr/>
        <a:lstStyle/>
        <a:p>
          <a:endParaRPr lang="en-US"/>
        </a:p>
      </dgm:t>
    </dgm:pt>
    <dgm:pt modelId="{19470F3F-3DED-485C-A4CC-A0F0C3196BCD}" type="sibTrans" cxnId="{0094A1E4-96E3-4E25-8CB9-1EF887F146FC}">
      <dgm:prSet/>
      <dgm:spPr/>
      <dgm:t>
        <a:bodyPr/>
        <a:lstStyle/>
        <a:p>
          <a:endParaRPr lang="en-US"/>
        </a:p>
      </dgm:t>
    </dgm:pt>
    <dgm:pt modelId="{ACE6D3A2-252F-4330-8975-6C0D12A23070}">
      <dgm:prSet custT="1"/>
      <dgm:spPr/>
      <dgm:t>
        <a:bodyPr/>
        <a:lstStyle/>
        <a:p>
          <a:pPr rtl="0"/>
          <a:r>
            <a:rPr lang="en-GB" sz="1600" dirty="0"/>
            <a:t>Since the general functions like printing to a screen, calculating the square root, and many more are already written. You shouldn't worry about creating them once again</a:t>
          </a:r>
        </a:p>
      </dgm:t>
    </dgm:pt>
    <dgm:pt modelId="{C69949DA-7CA2-426B-8DD4-2D0A6B1DB0F1}" type="parTrans" cxnId="{68B3ECBC-4AF7-402A-897B-632411344FF5}">
      <dgm:prSet/>
      <dgm:spPr/>
      <dgm:t>
        <a:bodyPr/>
        <a:lstStyle/>
        <a:p>
          <a:endParaRPr lang="en-US"/>
        </a:p>
      </dgm:t>
    </dgm:pt>
    <dgm:pt modelId="{8281716F-26E0-472E-A4A9-22EEB114AD25}" type="sibTrans" cxnId="{68B3ECBC-4AF7-402A-897B-632411344FF5}">
      <dgm:prSet/>
      <dgm:spPr/>
      <dgm:t>
        <a:bodyPr/>
        <a:lstStyle/>
        <a:p>
          <a:endParaRPr lang="en-US"/>
        </a:p>
      </dgm:t>
    </dgm:pt>
    <dgm:pt modelId="{3FCBF9B9-A50C-430A-897F-82150827B96F}">
      <dgm:prSet custT="1"/>
      <dgm:spPr/>
      <dgm:t>
        <a:bodyPr/>
        <a:lstStyle/>
        <a:p>
          <a:pPr rtl="0"/>
          <a:r>
            <a:rPr lang="en-GB" sz="1600" dirty="0"/>
            <a:t>It saves valuable time and your code may not always be the most efficient</a:t>
          </a:r>
        </a:p>
      </dgm:t>
    </dgm:pt>
    <dgm:pt modelId="{DA460AED-5E6D-4D3F-92D3-DF131D04A4F7}" type="parTrans" cxnId="{29D3CEA0-4F07-4725-8DEA-028C0215D99D}">
      <dgm:prSet/>
      <dgm:spPr/>
      <dgm:t>
        <a:bodyPr/>
        <a:lstStyle/>
        <a:p>
          <a:endParaRPr lang="en-US"/>
        </a:p>
      </dgm:t>
    </dgm:pt>
    <dgm:pt modelId="{C567A0CF-3F98-4F18-9BB1-75660DE3F93A}" type="sibTrans" cxnId="{29D3CEA0-4F07-4725-8DEA-028C0215D99D}">
      <dgm:prSet/>
      <dgm:spPr/>
      <dgm:t>
        <a:bodyPr/>
        <a:lstStyle/>
        <a:p>
          <a:endParaRPr lang="en-US"/>
        </a:p>
      </dgm:t>
    </dgm:pt>
    <dgm:pt modelId="{C6853A61-7558-4654-AFE5-27F31C8FB42B}">
      <dgm:prSet/>
      <dgm:spPr/>
      <dgm:t>
        <a:bodyPr/>
        <a:lstStyle/>
        <a:p>
          <a:pPr rtl="0"/>
          <a:r>
            <a:rPr lang="en-GB" b="1" dirty="0"/>
            <a:t>The functions are portable</a:t>
          </a:r>
          <a:endParaRPr lang="en-GB" dirty="0"/>
        </a:p>
      </dgm:t>
    </dgm:pt>
    <dgm:pt modelId="{8BD7051E-2E31-4D25-98B9-45BFC2CA0B05}" type="parTrans" cxnId="{B869D70C-5544-41F0-8E6B-F04E33B8737F}">
      <dgm:prSet/>
      <dgm:spPr/>
      <dgm:t>
        <a:bodyPr/>
        <a:lstStyle/>
        <a:p>
          <a:endParaRPr lang="en-US"/>
        </a:p>
      </dgm:t>
    </dgm:pt>
    <dgm:pt modelId="{58AF1936-4821-45D7-8A10-71F6237818D9}" type="sibTrans" cxnId="{B869D70C-5544-41F0-8E6B-F04E33B8737F}">
      <dgm:prSet/>
      <dgm:spPr/>
      <dgm:t>
        <a:bodyPr/>
        <a:lstStyle/>
        <a:p>
          <a:endParaRPr lang="en-US"/>
        </a:p>
      </dgm:t>
    </dgm:pt>
    <dgm:pt modelId="{F97C8A20-AFB7-41C7-BD17-2688667C5377}">
      <dgm:prSet custT="1"/>
      <dgm:spPr/>
      <dgm:t>
        <a:bodyPr/>
        <a:lstStyle/>
        <a:p>
          <a:pPr rtl="0"/>
          <a:r>
            <a:rPr lang="en-GB" sz="1600" dirty="0"/>
            <a:t>With ever changing real world needs, your application is expected to work every time, everywhere</a:t>
          </a:r>
        </a:p>
      </dgm:t>
    </dgm:pt>
    <dgm:pt modelId="{1D3365D2-3D87-4680-A499-BF769FA84EDF}" type="parTrans" cxnId="{181B085B-21C3-49BD-B45D-936D2BAD4B4E}">
      <dgm:prSet/>
      <dgm:spPr/>
      <dgm:t>
        <a:bodyPr/>
        <a:lstStyle/>
        <a:p>
          <a:endParaRPr lang="en-US"/>
        </a:p>
      </dgm:t>
    </dgm:pt>
    <dgm:pt modelId="{F0860FC8-3F74-4842-ACBF-CC6FAB1E3CE4}" type="sibTrans" cxnId="{181B085B-21C3-49BD-B45D-936D2BAD4B4E}">
      <dgm:prSet/>
      <dgm:spPr/>
      <dgm:t>
        <a:bodyPr/>
        <a:lstStyle/>
        <a:p>
          <a:endParaRPr lang="en-US"/>
        </a:p>
      </dgm:t>
    </dgm:pt>
    <dgm:pt modelId="{F4706871-FA1B-4EE5-95B1-F094D2B0C9A4}">
      <dgm:prSet custT="1"/>
      <dgm:spPr/>
      <dgm:t>
        <a:bodyPr/>
        <a:lstStyle/>
        <a:p>
          <a:pPr rtl="0"/>
          <a:r>
            <a:rPr lang="en-GB" sz="1600" dirty="0"/>
            <a:t>library functions help you in that they do the same thing on every computer</a:t>
          </a:r>
        </a:p>
      </dgm:t>
    </dgm:pt>
    <dgm:pt modelId="{1B909BF0-88A0-4A09-8F07-026B8797F815}" type="parTrans" cxnId="{EFEE217C-DFB6-4F92-8BE9-3B1152FDA936}">
      <dgm:prSet/>
      <dgm:spPr/>
      <dgm:t>
        <a:bodyPr/>
        <a:lstStyle/>
        <a:p>
          <a:endParaRPr lang="en-US"/>
        </a:p>
      </dgm:t>
    </dgm:pt>
    <dgm:pt modelId="{5F1F26B1-AF05-4E1C-AC1A-045EF3895D59}" type="sibTrans" cxnId="{EFEE217C-DFB6-4F92-8BE9-3B1152FDA936}">
      <dgm:prSet/>
      <dgm:spPr/>
      <dgm:t>
        <a:bodyPr/>
        <a:lstStyle/>
        <a:p>
          <a:endParaRPr lang="en-US"/>
        </a:p>
      </dgm:t>
    </dgm:pt>
    <dgm:pt modelId="{974A534A-4CC1-4FC8-864F-D25E9A818440}">
      <dgm:prSet custT="1"/>
      <dgm:spPr/>
      <dgm:t>
        <a:bodyPr/>
        <a:lstStyle/>
        <a:p>
          <a:pPr rtl="0"/>
          <a:r>
            <a:rPr lang="en-GB" sz="1600" dirty="0"/>
            <a:t>This saves time, effort and makes your program portable</a:t>
          </a:r>
        </a:p>
      </dgm:t>
    </dgm:pt>
    <dgm:pt modelId="{156B1D9E-D787-424D-BA91-C454456E92F2}" type="parTrans" cxnId="{664DFDAF-2074-475F-9E08-C514EAAB0583}">
      <dgm:prSet/>
      <dgm:spPr/>
      <dgm:t>
        <a:bodyPr/>
        <a:lstStyle/>
        <a:p>
          <a:endParaRPr lang="en-US"/>
        </a:p>
      </dgm:t>
    </dgm:pt>
    <dgm:pt modelId="{2997B31B-CEA3-4978-8DAD-E33C62B7B911}" type="sibTrans" cxnId="{664DFDAF-2074-475F-9E08-C514EAAB0583}">
      <dgm:prSet/>
      <dgm:spPr/>
      <dgm:t>
        <a:bodyPr/>
        <a:lstStyle/>
        <a:p>
          <a:endParaRPr lang="en-US"/>
        </a:p>
      </dgm:t>
    </dgm:pt>
    <dgm:pt modelId="{FFD338CA-7B02-448F-96C5-BCA4F563EB57}" type="pres">
      <dgm:prSet presAssocID="{71D0524E-B4D0-4B43-BDC7-44042BA38DA4}" presName="Name0" presStyleCnt="0">
        <dgm:presLayoutVars>
          <dgm:dir/>
          <dgm:animLvl val="lvl"/>
          <dgm:resizeHandles val="exact"/>
        </dgm:presLayoutVars>
      </dgm:prSet>
      <dgm:spPr/>
    </dgm:pt>
    <dgm:pt modelId="{F22D13C4-1AC7-4A21-A0A5-87EB943B838B}" type="pres">
      <dgm:prSet presAssocID="{C29EB8C1-5204-420B-9E57-B554D60F82B2}" presName="linNode" presStyleCnt="0"/>
      <dgm:spPr/>
    </dgm:pt>
    <dgm:pt modelId="{BFA7F431-20D6-4424-8189-C0ADF5AFCADA}" type="pres">
      <dgm:prSet presAssocID="{C29EB8C1-5204-420B-9E57-B554D60F82B2}" presName="parentText" presStyleLbl="node1" presStyleIdx="0" presStyleCnt="4">
        <dgm:presLayoutVars>
          <dgm:chMax val="1"/>
          <dgm:bulletEnabled val="1"/>
        </dgm:presLayoutVars>
      </dgm:prSet>
      <dgm:spPr/>
    </dgm:pt>
    <dgm:pt modelId="{9C33000A-88CF-4260-A793-0F03C5195FC1}" type="pres">
      <dgm:prSet presAssocID="{C29EB8C1-5204-420B-9E57-B554D60F82B2}" presName="descendantText" presStyleLbl="alignAccFollowNode1" presStyleIdx="0" presStyleCnt="4">
        <dgm:presLayoutVars>
          <dgm:bulletEnabled val="1"/>
        </dgm:presLayoutVars>
      </dgm:prSet>
      <dgm:spPr/>
    </dgm:pt>
    <dgm:pt modelId="{34DAD693-D170-4BCA-B67C-03EBE5C8E4A1}" type="pres">
      <dgm:prSet presAssocID="{2AF06F04-AD59-440B-8D12-B9007EF4398B}" presName="sp" presStyleCnt="0"/>
      <dgm:spPr/>
    </dgm:pt>
    <dgm:pt modelId="{87A2B84D-1F06-4FBB-A3B3-9E199B63594E}" type="pres">
      <dgm:prSet presAssocID="{5EA8130B-61CB-456F-B383-435AC3A3F9D2}" presName="linNode" presStyleCnt="0"/>
      <dgm:spPr/>
    </dgm:pt>
    <dgm:pt modelId="{CF6416D7-2A0C-4B8D-BD9C-DB1F0AE5C919}" type="pres">
      <dgm:prSet presAssocID="{5EA8130B-61CB-456F-B383-435AC3A3F9D2}" presName="parentText" presStyleLbl="node1" presStyleIdx="1" presStyleCnt="4">
        <dgm:presLayoutVars>
          <dgm:chMax val="1"/>
          <dgm:bulletEnabled val="1"/>
        </dgm:presLayoutVars>
      </dgm:prSet>
      <dgm:spPr/>
    </dgm:pt>
    <dgm:pt modelId="{96B341C8-CA69-4693-8B1C-5A0340A2655C}" type="pres">
      <dgm:prSet presAssocID="{5EA8130B-61CB-456F-B383-435AC3A3F9D2}" presName="descendantText" presStyleLbl="alignAccFollowNode1" presStyleIdx="1" presStyleCnt="4">
        <dgm:presLayoutVars>
          <dgm:bulletEnabled val="1"/>
        </dgm:presLayoutVars>
      </dgm:prSet>
      <dgm:spPr/>
    </dgm:pt>
    <dgm:pt modelId="{E8969D27-1D83-470B-8F6B-9A64F2B78421}" type="pres">
      <dgm:prSet presAssocID="{42B9A945-DABE-41D3-A6A3-BA7EA6565E6C}" presName="sp" presStyleCnt="0"/>
      <dgm:spPr/>
    </dgm:pt>
    <dgm:pt modelId="{5AD61558-B5CA-4611-B482-5D8CF955B651}" type="pres">
      <dgm:prSet presAssocID="{579C5FAE-C2DE-4C63-863C-FB56BC25CAAA}" presName="linNode" presStyleCnt="0"/>
      <dgm:spPr/>
    </dgm:pt>
    <dgm:pt modelId="{90F88F75-220C-4B7B-A7B2-117C1F651642}" type="pres">
      <dgm:prSet presAssocID="{579C5FAE-C2DE-4C63-863C-FB56BC25CAAA}" presName="parentText" presStyleLbl="node1" presStyleIdx="2" presStyleCnt="4">
        <dgm:presLayoutVars>
          <dgm:chMax val="1"/>
          <dgm:bulletEnabled val="1"/>
        </dgm:presLayoutVars>
      </dgm:prSet>
      <dgm:spPr/>
    </dgm:pt>
    <dgm:pt modelId="{0D8EF996-AB4D-4F94-8B78-FF793FAD6EF7}" type="pres">
      <dgm:prSet presAssocID="{579C5FAE-C2DE-4C63-863C-FB56BC25CAAA}" presName="descendantText" presStyleLbl="alignAccFollowNode1" presStyleIdx="2" presStyleCnt="4">
        <dgm:presLayoutVars>
          <dgm:bulletEnabled val="1"/>
        </dgm:presLayoutVars>
      </dgm:prSet>
      <dgm:spPr/>
    </dgm:pt>
    <dgm:pt modelId="{81C005B2-751D-4613-8FDF-70A561B2FE7D}" type="pres">
      <dgm:prSet presAssocID="{19470F3F-3DED-485C-A4CC-A0F0C3196BCD}" presName="sp" presStyleCnt="0"/>
      <dgm:spPr/>
    </dgm:pt>
    <dgm:pt modelId="{2D9B15B5-2F67-4015-82F4-BD6D036978C3}" type="pres">
      <dgm:prSet presAssocID="{C6853A61-7558-4654-AFE5-27F31C8FB42B}" presName="linNode" presStyleCnt="0"/>
      <dgm:spPr/>
    </dgm:pt>
    <dgm:pt modelId="{026C2E0B-2F1F-4C7E-9A36-D217E8B221B5}" type="pres">
      <dgm:prSet presAssocID="{C6853A61-7558-4654-AFE5-27F31C8FB42B}" presName="parentText" presStyleLbl="node1" presStyleIdx="3" presStyleCnt="4">
        <dgm:presLayoutVars>
          <dgm:chMax val="1"/>
          <dgm:bulletEnabled val="1"/>
        </dgm:presLayoutVars>
      </dgm:prSet>
      <dgm:spPr/>
    </dgm:pt>
    <dgm:pt modelId="{5E5B9B38-DD5D-4331-BF52-3D6F7F6A0AF1}" type="pres">
      <dgm:prSet presAssocID="{C6853A61-7558-4654-AFE5-27F31C8FB42B}" presName="descendantText" presStyleLbl="alignAccFollowNode1" presStyleIdx="3" presStyleCnt="4">
        <dgm:presLayoutVars>
          <dgm:bulletEnabled val="1"/>
        </dgm:presLayoutVars>
      </dgm:prSet>
      <dgm:spPr/>
    </dgm:pt>
  </dgm:ptLst>
  <dgm:cxnLst>
    <dgm:cxn modelId="{8A945D01-646E-405D-8147-D09F94AE1B03}" srcId="{71D0524E-B4D0-4B43-BDC7-44042BA38DA4}" destId="{C29EB8C1-5204-420B-9E57-B554D60F82B2}" srcOrd="0" destOrd="0" parTransId="{E4644812-7C0E-4829-8481-E8B8BCA269CD}" sibTransId="{2AF06F04-AD59-440B-8D12-B9007EF4398B}"/>
    <dgm:cxn modelId="{B869D70C-5544-41F0-8E6B-F04E33B8737F}" srcId="{71D0524E-B4D0-4B43-BDC7-44042BA38DA4}" destId="{C6853A61-7558-4654-AFE5-27F31C8FB42B}" srcOrd="3" destOrd="0" parTransId="{8BD7051E-2E31-4D25-98B9-45BFC2CA0B05}" sibTransId="{58AF1936-4821-45D7-8A10-71F6237818D9}"/>
    <dgm:cxn modelId="{4E1F9F11-3E6D-4AE3-A862-B126038AAD9B}" type="presOf" srcId="{0C2C9C86-9C0D-4047-AD37-D7085DC3BAF8}" destId="{96B341C8-CA69-4693-8B1C-5A0340A2655C}" srcOrd="0" destOrd="1" presId="urn:microsoft.com/office/officeart/2005/8/layout/vList5"/>
    <dgm:cxn modelId="{06A09227-F3D9-40DC-9500-FACD7CB9BECD}" type="presOf" srcId="{F97C8A20-AFB7-41C7-BD17-2688667C5377}" destId="{5E5B9B38-DD5D-4331-BF52-3D6F7F6A0AF1}" srcOrd="0" destOrd="0" presId="urn:microsoft.com/office/officeart/2005/8/layout/vList5"/>
    <dgm:cxn modelId="{ACDE973E-995E-4452-9FB3-85C703AB8F53}" srcId="{5EA8130B-61CB-456F-B383-435AC3A3F9D2}" destId="{0C2C9C86-9C0D-4047-AD37-D7085DC3BAF8}" srcOrd="1" destOrd="0" parTransId="{A14964A6-7B30-4326-BF0D-1165E63979E8}" sibTransId="{2F9971A7-B1B5-423C-90E0-DB472FA468C6}"/>
    <dgm:cxn modelId="{7F45A94B-A11F-40C9-A6B2-D1F63706B745}" srcId="{C29EB8C1-5204-420B-9E57-B554D60F82B2}" destId="{3768939A-37D9-47C2-94FD-03D8079A5F7F}" srcOrd="0" destOrd="0" parTransId="{1FECCD63-D873-494D-AC24-1731AA57D231}" sibTransId="{EBF38803-1C57-43CB-BB2E-1D03FEFE74E4}"/>
    <dgm:cxn modelId="{E92FF753-2359-4876-85F0-5209B063667D}" srcId="{5EA8130B-61CB-456F-B383-435AC3A3F9D2}" destId="{0A26A49D-54F6-4207-83A9-C50FC554B8EA}" srcOrd="0" destOrd="0" parTransId="{E3E8C39C-8F8A-4691-B488-ABB4DD6C9A2D}" sibTransId="{F8AA4898-6B18-4C0F-96F3-A1F44C27C218}"/>
    <dgm:cxn modelId="{181B085B-21C3-49BD-B45D-936D2BAD4B4E}" srcId="{C6853A61-7558-4654-AFE5-27F31C8FB42B}" destId="{F97C8A20-AFB7-41C7-BD17-2688667C5377}" srcOrd="0" destOrd="0" parTransId="{1D3365D2-3D87-4680-A499-BF769FA84EDF}" sibTransId="{F0860FC8-3F74-4842-ACBF-CC6FAB1E3CE4}"/>
    <dgm:cxn modelId="{07AB4F66-120A-4143-B234-ED66C9A9B003}" type="presOf" srcId="{71D0524E-B4D0-4B43-BDC7-44042BA38DA4}" destId="{FFD338CA-7B02-448F-96C5-BCA4F563EB57}" srcOrd="0" destOrd="0" presId="urn:microsoft.com/office/officeart/2005/8/layout/vList5"/>
    <dgm:cxn modelId="{7FCF9167-A3B2-429B-8E66-7B96F2FF7A99}" type="presOf" srcId="{3768939A-37D9-47C2-94FD-03D8079A5F7F}" destId="{9C33000A-88CF-4260-A793-0F03C5195FC1}" srcOrd="0" destOrd="0" presId="urn:microsoft.com/office/officeart/2005/8/layout/vList5"/>
    <dgm:cxn modelId="{E41D116D-FB72-402A-BEDB-F7803F4E6609}" srcId="{C29EB8C1-5204-420B-9E57-B554D60F82B2}" destId="{45640157-5655-413E-AEE6-139AA0ADBF2B}" srcOrd="1" destOrd="0" parTransId="{AFEC0845-893A-48AD-8C72-DD4D83526E38}" sibTransId="{E938AD01-0617-4E27-8CFA-92F955130763}"/>
    <dgm:cxn modelId="{EE05C376-225E-46E7-8072-E8AA26502F0C}" srcId="{71D0524E-B4D0-4B43-BDC7-44042BA38DA4}" destId="{5EA8130B-61CB-456F-B383-435AC3A3F9D2}" srcOrd="1" destOrd="0" parTransId="{A5848E4C-8017-4AD2-A570-A4BD1D1339DE}" sibTransId="{42B9A945-DABE-41D3-A6A3-BA7EA6565E6C}"/>
    <dgm:cxn modelId="{EFEE217C-DFB6-4F92-8BE9-3B1152FDA936}" srcId="{C6853A61-7558-4654-AFE5-27F31C8FB42B}" destId="{F4706871-FA1B-4EE5-95B1-F094D2B0C9A4}" srcOrd="1" destOrd="0" parTransId="{1B909BF0-88A0-4A09-8F07-026B8797F815}" sibTransId="{5F1F26B1-AF05-4E1C-AC1A-045EF3895D59}"/>
    <dgm:cxn modelId="{93103187-AC17-4119-8155-32674EF5527A}" type="presOf" srcId="{C29EB8C1-5204-420B-9E57-B554D60F82B2}" destId="{BFA7F431-20D6-4424-8189-C0ADF5AFCADA}" srcOrd="0" destOrd="0" presId="urn:microsoft.com/office/officeart/2005/8/layout/vList5"/>
    <dgm:cxn modelId="{0C0E2F89-4BC8-466C-BAE1-D29201010E49}" type="presOf" srcId="{579C5FAE-C2DE-4C63-863C-FB56BC25CAAA}" destId="{90F88F75-220C-4B7B-A7B2-117C1F651642}" srcOrd="0" destOrd="0" presId="urn:microsoft.com/office/officeart/2005/8/layout/vList5"/>
    <dgm:cxn modelId="{29D3CEA0-4F07-4725-8DEA-028C0215D99D}" srcId="{579C5FAE-C2DE-4C63-863C-FB56BC25CAAA}" destId="{3FCBF9B9-A50C-430A-897F-82150827B96F}" srcOrd="1" destOrd="0" parTransId="{DA460AED-5E6D-4D3F-92D3-DF131D04A4F7}" sibTransId="{C567A0CF-3F98-4F18-9BB1-75660DE3F93A}"/>
    <dgm:cxn modelId="{0F2A88AC-1BC4-4303-A116-C99A3693C9D4}" type="presOf" srcId="{C6853A61-7558-4654-AFE5-27F31C8FB42B}" destId="{026C2E0B-2F1F-4C7E-9A36-D217E8B221B5}" srcOrd="0" destOrd="0" presId="urn:microsoft.com/office/officeart/2005/8/layout/vList5"/>
    <dgm:cxn modelId="{664DFDAF-2074-475F-9E08-C514EAAB0583}" srcId="{C6853A61-7558-4654-AFE5-27F31C8FB42B}" destId="{974A534A-4CC1-4FC8-864F-D25E9A818440}" srcOrd="2" destOrd="0" parTransId="{156B1D9E-D787-424D-BA91-C454456E92F2}" sibTransId="{2997B31B-CEA3-4978-8DAD-E33C62B7B911}"/>
    <dgm:cxn modelId="{9C5266B7-A542-4014-83D4-143990F0DCDB}" type="presOf" srcId="{ACE6D3A2-252F-4330-8975-6C0D12A23070}" destId="{0D8EF996-AB4D-4F94-8B78-FF793FAD6EF7}" srcOrd="0" destOrd="0" presId="urn:microsoft.com/office/officeart/2005/8/layout/vList5"/>
    <dgm:cxn modelId="{F7F514BC-78A3-4242-803F-28334EA68A37}" type="presOf" srcId="{F4706871-FA1B-4EE5-95B1-F094D2B0C9A4}" destId="{5E5B9B38-DD5D-4331-BF52-3D6F7F6A0AF1}" srcOrd="0" destOrd="1" presId="urn:microsoft.com/office/officeart/2005/8/layout/vList5"/>
    <dgm:cxn modelId="{68B3ECBC-4AF7-402A-897B-632411344FF5}" srcId="{579C5FAE-C2DE-4C63-863C-FB56BC25CAAA}" destId="{ACE6D3A2-252F-4330-8975-6C0D12A23070}" srcOrd="0" destOrd="0" parTransId="{C69949DA-7CA2-426B-8DD4-2D0A6B1DB0F1}" sibTransId="{8281716F-26E0-472E-A4A9-22EEB114AD25}"/>
    <dgm:cxn modelId="{9C4C8CC5-4F1E-4EB3-8DBF-B5B1BACACA5B}" type="presOf" srcId="{5EA8130B-61CB-456F-B383-435AC3A3F9D2}" destId="{CF6416D7-2A0C-4B8D-BD9C-DB1F0AE5C919}" srcOrd="0" destOrd="0" presId="urn:microsoft.com/office/officeart/2005/8/layout/vList5"/>
    <dgm:cxn modelId="{0094A1E4-96E3-4E25-8CB9-1EF887F146FC}" srcId="{71D0524E-B4D0-4B43-BDC7-44042BA38DA4}" destId="{579C5FAE-C2DE-4C63-863C-FB56BC25CAAA}" srcOrd="2" destOrd="0" parTransId="{2C93BE0A-E05A-44AC-8012-A06C6D312BD1}" sibTransId="{19470F3F-3DED-485C-A4CC-A0F0C3196BCD}"/>
    <dgm:cxn modelId="{7ED402F1-F559-4070-9BE4-62989DA96728}" type="presOf" srcId="{0A26A49D-54F6-4207-83A9-C50FC554B8EA}" destId="{96B341C8-CA69-4693-8B1C-5A0340A2655C}" srcOrd="0" destOrd="0" presId="urn:microsoft.com/office/officeart/2005/8/layout/vList5"/>
    <dgm:cxn modelId="{FE4945F5-1D1E-4D01-8C7A-6D1AED8F2088}" type="presOf" srcId="{3FCBF9B9-A50C-430A-897F-82150827B96F}" destId="{0D8EF996-AB4D-4F94-8B78-FF793FAD6EF7}" srcOrd="0" destOrd="1" presId="urn:microsoft.com/office/officeart/2005/8/layout/vList5"/>
    <dgm:cxn modelId="{0FB8B8F8-B8A1-4BE5-99F1-F9E7FA642FA0}" type="presOf" srcId="{45640157-5655-413E-AEE6-139AA0ADBF2B}" destId="{9C33000A-88CF-4260-A793-0F03C5195FC1}" srcOrd="0" destOrd="1" presId="urn:microsoft.com/office/officeart/2005/8/layout/vList5"/>
    <dgm:cxn modelId="{F2D9F8FB-6099-4896-843F-A370387C9666}" type="presOf" srcId="{974A534A-4CC1-4FC8-864F-D25E9A818440}" destId="{5E5B9B38-DD5D-4331-BF52-3D6F7F6A0AF1}" srcOrd="0" destOrd="2" presId="urn:microsoft.com/office/officeart/2005/8/layout/vList5"/>
    <dgm:cxn modelId="{F3B333E5-558D-4818-A1D6-49EAF4EE5BB0}" type="presParOf" srcId="{FFD338CA-7B02-448F-96C5-BCA4F563EB57}" destId="{F22D13C4-1AC7-4A21-A0A5-87EB943B838B}" srcOrd="0" destOrd="0" presId="urn:microsoft.com/office/officeart/2005/8/layout/vList5"/>
    <dgm:cxn modelId="{D4E430A9-D0D8-4D13-A2F2-957905843113}" type="presParOf" srcId="{F22D13C4-1AC7-4A21-A0A5-87EB943B838B}" destId="{BFA7F431-20D6-4424-8189-C0ADF5AFCADA}" srcOrd="0" destOrd="0" presId="urn:microsoft.com/office/officeart/2005/8/layout/vList5"/>
    <dgm:cxn modelId="{71CFDF97-D874-45C4-AD3B-6459A45D063A}" type="presParOf" srcId="{F22D13C4-1AC7-4A21-A0A5-87EB943B838B}" destId="{9C33000A-88CF-4260-A793-0F03C5195FC1}" srcOrd="1" destOrd="0" presId="urn:microsoft.com/office/officeart/2005/8/layout/vList5"/>
    <dgm:cxn modelId="{BA2A265D-408F-468F-8387-86F0B910131E}" type="presParOf" srcId="{FFD338CA-7B02-448F-96C5-BCA4F563EB57}" destId="{34DAD693-D170-4BCA-B67C-03EBE5C8E4A1}" srcOrd="1" destOrd="0" presId="urn:microsoft.com/office/officeart/2005/8/layout/vList5"/>
    <dgm:cxn modelId="{5104CDE7-2562-4123-AF4C-C5A979B3BBAA}" type="presParOf" srcId="{FFD338CA-7B02-448F-96C5-BCA4F563EB57}" destId="{87A2B84D-1F06-4FBB-A3B3-9E199B63594E}" srcOrd="2" destOrd="0" presId="urn:microsoft.com/office/officeart/2005/8/layout/vList5"/>
    <dgm:cxn modelId="{EE0793BF-411D-42A1-8BA4-840CF489B367}" type="presParOf" srcId="{87A2B84D-1F06-4FBB-A3B3-9E199B63594E}" destId="{CF6416D7-2A0C-4B8D-BD9C-DB1F0AE5C919}" srcOrd="0" destOrd="0" presId="urn:microsoft.com/office/officeart/2005/8/layout/vList5"/>
    <dgm:cxn modelId="{FE507DBD-6CAF-4560-A747-264AFC6142CF}" type="presParOf" srcId="{87A2B84D-1F06-4FBB-A3B3-9E199B63594E}" destId="{96B341C8-CA69-4693-8B1C-5A0340A2655C}" srcOrd="1" destOrd="0" presId="urn:microsoft.com/office/officeart/2005/8/layout/vList5"/>
    <dgm:cxn modelId="{938595F6-A000-4138-B03E-184C578D3955}" type="presParOf" srcId="{FFD338CA-7B02-448F-96C5-BCA4F563EB57}" destId="{E8969D27-1D83-470B-8F6B-9A64F2B78421}" srcOrd="3" destOrd="0" presId="urn:microsoft.com/office/officeart/2005/8/layout/vList5"/>
    <dgm:cxn modelId="{0BE8C135-4100-4B8E-A2A3-6B888DB92542}" type="presParOf" srcId="{FFD338CA-7B02-448F-96C5-BCA4F563EB57}" destId="{5AD61558-B5CA-4611-B482-5D8CF955B651}" srcOrd="4" destOrd="0" presId="urn:microsoft.com/office/officeart/2005/8/layout/vList5"/>
    <dgm:cxn modelId="{FFE547F7-F367-49B3-8598-44CD6CA930C4}" type="presParOf" srcId="{5AD61558-B5CA-4611-B482-5D8CF955B651}" destId="{90F88F75-220C-4B7B-A7B2-117C1F651642}" srcOrd="0" destOrd="0" presId="urn:microsoft.com/office/officeart/2005/8/layout/vList5"/>
    <dgm:cxn modelId="{4A699DEB-213B-4999-9700-25879AC55C3F}" type="presParOf" srcId="{5AD61558-B5CA-4611-B482-5D8CF955B651}" destId="{0D8EF996-AB4D-4F94-8B78-FF793FAD6EF7}" srcOrd="1" destOrd="0" presId="urn:microsoft.com/office/officeart/2005/8/layout/vList5"/>
    <dgm:cxn modelId="{2830002E-E8D1-4400-B049-DDBEF8E8822C}" type="presParOf" srcId="{FFD338CA-7B02-448F-96C5-BCA4F563EB57}" destId="{81C005B2-751D-4613-8FDF-70A561B2FE7D}" srcOrd="5" destOrd="0" presId="urn:microsoft.com/office/officeart/2005/8/layout/vList5"/>
    <dgm:cxn modelId="{D10E94C5-0697-42F3-87DB-58305CF3F496}" type="presParOf" srcId="{FFD338CA-7B02-448F-96C5-BCA4F563EB57}" destId="{2D9B15B5-2F67-4015-82F4-BD6D036978C3}" srcOrd="6" destOrd="0" presId="urn:microsoft.com/office/officeart/2005/8/layout/vList5"/>
    <dgm:cxn modelId="{6DAA8E15-A6C7-4A01-AEC7-8F32C435BA57}" type="presParOf" srcId="{2D9B15B5-2F67-4015-82F4-BD6D036978C3}" destId="{026C2E0B-2F1F-4C7E-9A36-D217E8B221B5}" srcOrd="0" destOrd="0" presId="urn:microsoft.com/office/officeart/2005/8/layout/vList5"/>
    <dgm:cxn modelId="{7C98601B-0F62-49BF-AD0D-2B3051A168BD}" type="presParOf" srcId="{2D9B15B5-2F67-4015-82F4-BD6D036978C3}" destId="{5E5B9B38-DD5D-4331-BF52-3D6F7F6A0A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000A-88CF-4260-A793-0F03C5195FC1}">
      <dsp:nvSpPr>
        <dsp:cNvPr id="0" name=""/>
        <dsp:cNvSpPr/>
      </dsp:nvSpPr>
      <dsp:spPr>
        <a:xfrm rot="5400000">
          <a:off x="7406190" y="-31123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One of the most important reasons you should use library functions is simply because they work</a:t>
          </a:r>
        </a:p>
        <a:p>
          <a:pPr marL="171450" lvl="1" indent="-171450" algn="l" defTabSz="711200" rtl="0">
            <a:lnSpc>
              <a:spcPct val="90000"/>
            </a:lnSpc>
            <a:spcBef>
              <a:spcPct val="0"/>
            </a:spcBef>
            <a:spcAft>
              <a:spcPct val="15000"/>
            </a:spcAft>
            <a:buChar char="•"/>
          </a:pPr>
          <a:r>
            <a:rPr lang="en-GB" sz="1600" kern="1200" dirty="0"/>
            <a:t>These functions have gone through multiple rigorous testing and are easy to use</a:t>
          </a:r>
        </a:p>
      </dsp:txBody>
      <dsp:txXfrm rot="-5400000">
        <a:off x="4172521" y="167678"/>
        <a:ext cx="7371417" cy="857680"/>
      </dsp:txXfrm>
    </dsp:sp>
    <dsp:sp modelId="{BFA7F431-20D6-4424-8189-C0ADF5AFCADA}">
      <dsp:nvSpPr>
        <dsp:cNvPr id="0" name=""/>
        <dsp:cNvSpPr/>
      </dsp:nvSpPr>
      <dsp:spPr>
        <a:xfrm>
          <a:off x="0" y="2470"/>
          <a:ext cx="4172521" cy="118809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They work</a:t>
          </a:r>
          <a:endParaRPr lang="en-GB" sz="2700" kern="1200" dirty="0"/>
        </a:p>
      </dsp:txBody>
      <dsp:txXfrm>
        <a:off x="57998" y="60468"/>
        <a:ext cx="4056525" cy="1072099"/>
      </dsp:txXfrm>
    </dsp:sp>
    <dsp:sp modelId="{96B341C8-CA69-4693-8B1C-5A0340A2655C}">
      <dsp:nvSpPr>
        <dsp:cNvPr id="0" name=""/>
        <dsp:cNvSpPr/>
      </dsp:nvSpPr>
      <dsp:spPr>
        <a:xfrm rot="5400000">
          <a:off x="7406190" y="-18648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functions are "standard library" functions, a dedicated group of developers constantly make them better</a:t>
          </a:r>
        </a:p>
        <a:p>
          <a:pPr marL="171450" lvl="1" indent="-171450" algn="l" defTabSz="711200" rtl="0">
            <a:lnSpc>
              <a:spcPct val="90000"/>
            </a:lnSpc>
            <a:spcBef>
              <a:spcPct val="0"/>
            </a:spcBef>
            <a:spcAft>
              <a:spcPct val="15000"/>
            </a:spcAft>
            <a:buChar char="•"/>
          </a:pPr>
          <a:r>
            <a:rPr lang="en-GB" sz="1600" kern="1200" dirty="0"/>
            <a:t>In the process, they are able to create the most efficient code optimized for maximum performance</a:t>
          </a:r>
        </a:p>
      </dsp:txBody>
      <dsp:txXfrm rot="-5400000">
        <a:off x="4172521" y="1415178"/>
        <a:ext cx="7371417" cy="857680"/>
      </dsp:txXfrm>
    </dsp:sp>
    <dsp:sp modelId="{CF6416D7-2A0C-4B8D-BD9C-DB1F0AE5C919}">
      <dsp:nvSpPr>
        <dsp:cNvPr id="0" name=""/>
        <dsp:cNvSpPr/>
      </dsp:nvSpPr>
      <dsp:spPr>
        <a:xfrm>
          <a:off x="0" y="1249970"/>
          <a:ext cx="4172521" cy="1188095"/>
        </a:xfrm>
        <a:prstGeom prst="round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optimized for performance</a:t>
          </a:r>
          <a:endParaRPr lang="en-GB" sz="2700" kern="1200" dirty="0"/>
        </a:p>
      </dsp:txBody>
      <dsp:txXfrm>
        <a:off x="57998" y="1307968"/>
        <a:ext cx="4056525" cy="1072099"/>
      </dsp:txXfrm>
    </dsp:sp>
    <dsp:sp modelId="{0D8EF996-AB4D-4F94-8B78-FF793FAD6EF7}">
      <dsp:nvSpPr>
        <dsp:cNvPr id="0" name=""/>
        <dsp:cNvSpPr/>
      </dsp:nvSpPr>
      <dsp:spPr>
        <a:xfrm rot="5400000">
          <a:off x="7406190" y="-617388"/>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general functions like printing to a screen, calculating the square root, and many more are already written. You shouldn't worry about creating them once again</a:t>
          </a:r>
        </a:p>
        <a:p>
          <a:pPr marL="171450" lvl="1" indent="-171450" algn="l" defTabSz="711200" rtl="0">
            <a:lnSpc>
              <a:spcPct val="90000"/>
            </a:lnSpc>
            <a:spcBef>
              <a:spcPct val="0"/>
            </a:spcBef>
            <a:spcAft>
              <a:spcPct val="15000"/>
            </a:spcAft>
            <a:buChar char="•"/>
          </a:pPr>
          <a:r>
            <a:rPr lang="en-GB" sz="1600" kern="1200" dirty="0"/>
            <a:t>It saves valuable time and your code may not always be the most efficient</a:t>
          </a:r>
        </a:p>
      </dsp:txBody>
      <dsp:txXfrm rot="-5400000">
        <a:off x="4172521" y="2662679"/>
        <a:ext cx="7371417" cy="857680"/>
      </dsp:txXfrm>
    </dsp:sp>
    <dsp:sp modelId="{90F88F75-220C-4B7B-A7B2-117C1F651642}">
      <dsp:nvSpPr>
        <dsp:cNvPr id="0" name=""/>
        <dsp:cNvSpPr/>
      </dsp:nvSpPr>
      <dsp:spPr>
        <a:xfrm>
          <a:off x="0" y="2497471"/>
          <a:ext cx="4172521" cy="1188095"/>
        </a:xfrm>
        <a:prstGeom prst="round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It saves considerable development time</a:t>
          </a:r>
          <a:endParaRPr lang="en-GB" sz="2700" kern="1200" dirty="0"/>
        </a:p>
      </dsp:txBody>
      <dsp:txXfrm>
        <a:off x="57998" y="2555469"/>
        <a:ext cx="4056525" cy="1072099"/>
      </dsp:txXfrm>
    </dsp:sp>
    <dsp:sp modelId="{5E5B9B38-DD5D-4331-BF52-3D6F7F6A0AF1}">
      <dsp:nvSpPr>
        <dsp:cNvPr id="0" name=""/>
        <dsp:cNvSpPr/>
      </dsp:nvSpPr>
      <dsp:spPr>
        <a:xfrm rot="5400000">
          <a:off x="7406190" y="630112"/>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With ever changing real world needs, your application is expected to work every time, everywhere</a:t>
          </a:r>
        </a:p>
        <a:p>
          <a:pPr marL="171450" lvl="1" indent="-171450" algn="l" defTabSz="711200" rtl="0">
            <a:lnSpc>
              <a:spcPct val="90000"/>
            </a:lnSpc>
            <a:spcBef>
              <a:spcPct val="0"/>
            </a:spcBef>
            <a:spcAft>
              <a:spcPct val="15000"/>
            </a:spcAft>
            <a:buChar char="•"/>
          </a:pPr>
          <a:r>
            <a:rPr lang="en-GB" sz="1600" kern="1200" dirty="0"/>
            <a:t>library functions help you in that they do the same thing on every computer</a:t>
          </a:r>
        </a:p>
        <a:p>
          <a:pPr marL="171450" lvl="1" indent="-171450" algn="l" defTabSz="711200" rtl="0">
            <a:lnSpc>
              <a:spcPct val="90000"/>
            </a:lnSpc>
            <a:spcBef>
              <a:spcPct val="0"/>
            </a:spcBef>
            <a:spcAft>
              <a:spcPct val="15000"/>
            </a:spcAft>
            <a:buChar char="•"/>
          </a:pPr>
          <a:r>
            <a:rPr lang="en-GB" sz="1600" kern="1200" dirty="0"/>
            <a:t>This saves time, effort and makes your program portable</a:t>
          </a:r>
        </a:p>
      </dsp:txBody>
      <dsp:txXfrm rot="-5400000">
        <a:off x="4172521" y="3910179"/>
        <a:ext cx="7371417" cy="857680"/>
      </dsp:txXfrm>
    </dsp:sp>
    <dsp:sp modelId="{026C2E0B-2F1F-4C7E-9A36-D217E8B221B5}">
      <dsp:nvSpPr>
        <dsp:cNvPr id="0" name=""/>
        <dsp:cNvSpPr/>
      </dsp:nvSpPr>
      <dsp:spPr>
        <a:xfrm>
          <a:off x="0" y="3744972"/>
          <a:ext cx="4172521" cy="1188095"/>
        </a:xfrm>
        <a:prstGeom prst="round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portable</a:t>
          </a:r>
          <a:endParaRPr lang="en-GB" sz="2700" kern="1200" dirty="0"/>
        </a:p>
      </dsp:txBody>
      <dsp:txXfrm>
        <a:off x="57998" y="3802970"/>
        <a:ext cx="4056525" cy="10720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241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30/11/2019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1440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30/11/2019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8520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7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9535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770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465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17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714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4120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30/11/2019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2932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426DEB-07F5-4B2D-AA1D-0AAC3D8AD7EF}"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36440571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oodesign.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BCS Level 3 Certificate in Programming</a:t>
            </a:r>
            <a:endParaRPr lang="en-GB" dirty="0"/>
          </a:p>
        </p:txBody>
      </p:sp>
      <p:sp>
        <p:nvSpPr>
          <p:cNvPr id="3" name="Subtitle 2"/>
          <p:cNvSpPr>
            <a:spLocks noGrp="1"/>
          </p:cNvSpPr>
          <p:nvPr>
            <p:ph type="subTitle" idx="1"/>
          </p:nvPr>
        </p:nvSpPr>
        <p:spPr/>
        <p:txBody>
          <a:bodyPr/>
          <a:lstStyle/>
          <a:p>
            <a:r>
              <a:rPr lang="en-US" b="1" dirty="0"/>
              <a:t>QAN 603/1192/7</a:t>
            </a:r>
            <a:endParaRPr lang="en-GB" dirty="0"/>
          </a:p>
          <a:p>
            <a:endParaRPr lang="en-GB" dirty="0"/>
          </a:p>
        </p:txBody>
      </p:sp>
    </p:spTree>
    <p:extLst>
      <p:ext uri="{BB962C8B-B14F-4D97-AF65-F5344CB8AC3E}">
        <p14:creationId xmlns:p14="http://schemas.microsoft.com/office/powerpoint/2010/main" val="46928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AES</a:t>
            </a:r>
          </a:p>
        </p:txBody>
      </p:sp>
      <p:sp>
        <p:nvSpPr>
          <p:cNvPr id="3" name="Content Placeholder 2"/>
          <p:cNvSpPr>
            <a:spLocks noGrp="1"/>
          </p:cNvSpPr>
          <p:nvPr>
            <p:ph idx="1"/>
          </p:nvPr>
        </p:nvSpPr>
        <p:spPr/>
        <p:txBody>
          <a:bodyPr>
            <a:normAutofit/>
          </a:bodyPr>
          <a:lstStyle/>
          <a:p>
            <a:r>
              <a:rPr lang="en-GB" sz="2800" dirty="0"/>
              <a:t>The Advanced Encryption Standard (AES) is the algorithm trusted as the standard by the U.S. Government and numerous organizations</a:t>
            </a:r>
          </a:p>
          <a:p>
            <a:r>
              <a:rPr lang="en-GB" sz="2800" dirty="0"/>
              <a:t>Although it is extremely efficient in 128-bit form, AES also uses keys of 192 and 256 bits for heavy duty encryption purposes.</a:t>
            </a:r>
          </a:p>
          <a:p>
            <a:r>
              <a:rPr lang="en-GB" sz="2800" dirty="0"/>
              <a:t>AES is largely considered impervious to all attacks, with the exception of brute force, which attempts to decipher messages using all possible combinations in the 128, 192, or 256-bit cipher</a:t>
            </a:r>
          </a:p>
          <a:p>
            <a:r>
              <a:rPr lang="en-GB" sz="2800" dirty="0"/>
              <a:t>Still, security experts believe that AES will eventually be hailed the de facto standard for encrypting data in the private sector</a:t>
            </a:r>
          </a:p>
        </p:txBody>
      </p:sp>
    </p:spTree>
    <p:extLst>
      <p:ext uri="{BB962C8B-B14F-4D97-AF65-F5344CB8AC3E}">
        <p14:creationId xmlns:p14="http://schemas.microsoft.com/office/powerpoint/2010/main" val="125275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sp>
        <p:nvSpPr>
          <p:cNvPr id="3" name="Content Placeholder 2"/>
          <p:cNvSpPr>
            <a:spLocks noGrp="1"/>
          </p:cNvSpPr>
          <p:nvPr>
            <p:ph idx="1"/>
          </p:nvPr>
        </p:nvSpPr>
        <p:spPr/>
        <p:txBody>
          <a:bodyPr>
            <a:normAutofit/>
          </a:bodyPr>
          <a:lstStyle/>
          <a:p>
            <a:r>
              <a:rPr lang="en-GB" sz="2800" dirty="0"/>
              <a:t>This is the simplest kind of encryption that involves only one secret key to cipher and decipher information</a:t>
            </a:r>
          </a:p>
          <a:p>
            <a:r>
              <a:rPr lang="en-GB" sz="2800" dirty="0"/>
              <a:t>Symmetrical encryption is an old and best-known technique</a:t>
            </a:r>
          </a:p>
          <a:p>
            <a:r>
              <a:rPr lang="en-GB" sz="2800" dirty="0"/>
              <a:t>It uses a secret key that can either be a number, a word or a string of random letters</a:t>
            </a:r>
          </a:p>
          <a:p>
            <a:r>
              <a:rPr lang="en-GB" sz="2800" dirty="0"/>
              <a:t>It is a blended with the plain text of a message to change the content in a particular way</a:t>
            </a:r>
          </a:p>
          <a:p>
            <a:r>
              <a:rPr lang="en-GB" sz="2800" dirty="0"/>
              <a:t>The sender and the recipient should know the secret key that is used to encrypt and decrypt all the messages. </a:t>
            </a:r>
          </a:p>
        </p:txBody>
      </p:sp>
    </p:spTree>
    <p:extLst>
      <p:ext uri="{BB962C8B-B14F-4D97-AF65-F5344CB8AC3E}">
        <p14:creationId xmlns:p14="http://schemas.microsoft.com/office/powerpoint/2010/main" val="179784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sp>
        <p:nvSpPr>
          <p:cNvPr id="3" name="Content Placeholder 2"/>
          <p:cNvSpPr>
            <a:spLocks noGrp="1"/>
          </p:cNvSpPr>
          <p:nvPr>
            <p:ph idx="1"/>
          </p:nvPr>
        </p:nvSpPr>
        <p:spPr/>
        <p:txBody>
          <a:bodyPr/>
          <a:lstStyle/>
          <a:p>
            <a:r>
              <a:rPr lang="en-GB" sz="2800" dirty="0"/>
              <a:t>Blowfish, AES, RC4, DES, RC5, and RC6 are examples of symmetric encryption</a:t>
            </a:r>
          </a:p>
          <a:p>
            <a:r>
              <a:rPr lang="en-GB" sz="2800" dirty="0"/>
              <a:t>The most widely used symmetric algorithm is AES-128, AES-192, and AES-256.</a:t>
            </a:r>
          </a:p>
          <a:p>
            <a:r>
              <a:rPr lang="en-GB" sz="2800" dirty="0"/>
              <a:t>The main disadvantage of the symmetric key encryption is that all parties involved have to exchange the key used to encrypt the data before they can decrypt it</a:t>
            </a:r>
          </a:p>
          <a:p>
            <a:endParaRPr lang="en-GB" dirty="0"/>
          </a:p>
        </p:txBody>
      </p:sp>
    </p:spTree>
    <p:extLst>
      <p:ext uri="{BB962C8B-B14F-4D97-AF65-F5344CB8AC3E}">
        <p14:creationId xmlns:p14="http://schemas.microsoft.com/office/powerpoint/2010/main" val="179126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069" y="1263891"/>
            <a:ext cx="7066688" cy="4338119"/>
          </a:xfrm>
        </p:spPr>
      </p:pic>
    </p:spTree>
    <p:extLst>
      <p:ext uri="{BB962C8B-B14F-4D97-AF65-F5344CB8AC3E}">
        <p14:creationId xmlns:p14="http://schemas.microsoft.com/office/powerpoint/2010/main" val="88156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Asymmetrical encryption is also known as public key cryptography, which is a relatively new method, compared to symmetric encryption</a:t>
            </a:r>
          </a:p>
          <a:p>
            <a:r>
              <a:rPr lang="en-GB" sz="2800" dirty="0"/>
              <a:t>Asymmetric encryption uses two keys to encrypt a plain text</a:t>
            </a:r>
          </a:p>
          <a:p>
            <a:r>
              <a:rPr lang="en-GB" sz="2800" dirty="0"/>
              <a:t>Secret keys are exchanged over the Internet or a large network</a:t>
            </a:r>
          </a:p>
          <a:p>
            <a:r>
              <a:rPr lang="en-GB" sz="2800" dirty="0"/>
              <a:t>It ensures that malicious persons do not misuse the keys</a:t>
            </a:r>
          </a:p>
          <a:p>
            <a:r>
              <a:rPr lang="en-GB" sz="2800" dirty="0"/>
              <a:t>It is important to note that anyone with a secret key can decrypt the message which is why asymmetrical encryption uses two related keys to boost security</a:t>
            </a:r>
          </a:p>
          <a:p>
            <a:r>
              <a:rPr lang="en-GB" sz="2800" dirty="0"/>
              <a:t>A public key is made freely available to anyone who might want to send you a message</a:t>
            </a:r>
          </a:p>
          <a:p>
            <a:r>
              <a:rPr lang="en-GB" sz="2800" dirty="0"/>
              <a:t>The second private key is kept a secret so that you can only know.</a:t>
            </a:r>
          </a:p>
          <a:p>
            <a:endParaRPr lang="en-GB" dirty="0"/>
          </a:p>
        </p:txBody>
      </p:sp>
    </p:spTree>
    <p:extLst>
      <p:ext uri="{BB962C8B-B14F-4D97-AF65-F5344CB8AC3E}">
        <p14:creationId xmlns:p14="http://schemas.microsoft.com/office/powerpoint/2010/main" val="49156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 message that is encrypted using a public key can only be decrypted using a private key, while also, a message encrypted using a private key can be decrypted using a public key</a:t>
            </a:r>
          </a:p>
          <a:p>
            <a:r>
              <a:rPr lang="en-GB" sz="2800" dirty="0"/>
              <a:t>Security of the public key is not required because it is publicly available and can be passed over the internet</a:t>
            </a:r>
          </a:p>
          <a:p>
            <a:r>
              <a:rPr lang="en-GB" sz="2800" dirty="0"/>
              <a:t>Asymmetric key has a far better power in ensuring the security of information transmitted during communication.</a:t>
            </a:r>
          </a:p>
          <a:p>
            <a:r>
              <a:rPr lang="en-GB" sz="2800" dirty="0"/>
              <a:t>Asymmetric encryption is mostly used in day-to-day communication channels, especially over the Internet</a:t>
            </a:r>
          </a:p>
          <a:p>
            <a:r>
              <a:rPr lang="en-GB" sz="2800" dirty="0"/>
              <a:t>Popular asymmetric key encryption algorithm includes </a:t>
            </a:r>
            <a:r>
              <a:rPr lang="en-GB" sz="2800" dirty="0" err="1"/>
              <a:t>EIGamal</a:t>
            </a:r>
            <a:r>
              <a:rPr lang="en-GB" sz="2800" dirty="0"/>
              <a:t>, RSA, DSA, Elliptic curve techniques, PKCS.</a:t>
            </a:r>
          </a:p>
          <a:p>
            <a:endParaRPr lang="en-GB" dirty="0"/>
          </a:p>
        </p:txBody>
      </p:sp>
    </p:spTree>
    <p:extLst>
      <p:ext uri="{BB962C8B-B14F-4D97-AF65-F5344CB8AC3E}">
        <p14:creationId xmlns:p14="http://schemas.microsoft.com/office/powerpoint/2010/main" val="424775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521" y="1303648"/>
            <a:ext cx="6700265" cy="4113178"/>
          </a:xfrm>
        </p:spPr>
      </p:pic>
    </p:spTree>
    <p:extLst>
      <p:ext uri="{BB962C8B-B14F-4D97-AF65-F5344CB8AC3E}">
        <p14:creationId xmlns:p14="http://schemas.microsoft.com/office/powerpoint/2010/main" val="410450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use of certificates for secure browsing</a:t>
            </a:r>
          </a:p>
        </p:txBody>
      </p:sp>
      <p:pic>
        <p:nvPicPr>
          <p:cNvPr id="7" name="Content Placeholder 6" descr="A screenshot of a cell phone&#10;&#10;Description automatically generated">
            <a:extLst>
              <a:ext uri="{FF2B5EF4-FFF2-40B4-BE49-F238E27FC236}">
                <a16:creationId xmlns:a16="http://schemas.microsoft.com/office/drawing/2014/main" id="{654B3425-1950-584C-89B7-986E4C38D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3195" y="1398242"/>
            <a:ext cx="6055874" cy="4935538"/>
          </a:xfrm>
        </p:spPr>
      </p:pic>
    </p:spTree>
    <p:extLst>
      <p:ext uri="{BB962C8B-B14F-4D97-AF65-F5344CB8AC3E}">
        <p14:creationId xmlns:p14="http://schemas.microsoft.com/office/powerpoint/2010/main" val="391479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Searching is the art of finding the position of a value within a list. Searching is also a common and well-studied task. </a:t>
            </a:r>
          </a:p>
          <a:p>
            <a:r>
              <a:rPr lang="en-GB" sz="2800" dirty="0"/>
              <a:t>This task can be described formally as follows:</a:t>
            </a:r>
          </a:p>
          <a:p>
            <a:pPr lvl="1"/>
            <a:r>
              <a:rPr lang="en-GB" sz="2800" dirty="0"/>
              <a:t>Given a list of values, a function that compares two values and a desired value, find the position of the desired value in the list.</a:t>
            </a:r>
          </a:p>
          <a:p>
            <a:endParaRPr lang="en-GB" dirty="0"/>
          </a:p>
        </p:txBody>
      </p:sp>
    </p:spTree>
    <p:extLst>
      <p:ext uri="{BB962C8B-B14F-4D97-AF65-F5344CB8AC3E}">
        <p14:creationId xmlns:p14="http://schemas.microsoft.com/office/powerpoint/2010/main" val="109465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Two algorithms that perform this task:</a:t>
            </a:r>
          </a:p>
          <a:p>
            <a:pPr lvl="1"/>
            <a:r>
              <a:rPr lang="en-GB" sz="2800" dirty="0"/>
              <a:t>linear search, which simply checks the values in sequence until the desired value is found</a:t>
            </a:r>
          </a:p>
          <a:p>
            <a:pPr lvl="1"/>
            <a:r>
              <a:rPr lang="en-GB" sz="2800" dirty="0"/>
              <a:t>binary search, which requires a sorted input list, and checks for the value in the middle of the list, repeatedly discarding the half of the list which contains values which are definitely either all larger or all smaller than the desired value</a:t>
            </a:r>
          </a:p>
          <a:p>
            <a:pPr lvl="1"/>
            <a:endParaRPr lang="en-GB" dirty="0"/>
          </a:p>
          <a:p>
            <a:endParaRPr lang="en-GB" dirty="0"/>
          </a:p>
        </p:txBody>
      </p:sp>
    </p:spTree>
    <p:extLst>
      <p:ext uri="{BB962C8B-B14F-4D97-AF65-F5344CB8AC3E}">
        <p14:creationId xmlns:p14="http://schemas.microsoft.com/office/powerpoint/2010/main" val="241648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outcomes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800" dirty="0"/>
              <a:t>Understand how to implement code, following a logical approach (17.5%, K3)</a:t>
            </a:r>
          </a:p>
          <a:p>
            <a:pPr marL="971550" lvl="1" indent="-514350">
              <a:buFont typeface="+mj-lt"/>
              <a:buAutoNum type="alphaLcParenR"/>
            </a:pPr>
            <a:r>
              <a:rPr lang="en-GB" sz="2800" dirty="0"/>
              <a:t>1.3.	Ways in which algorithms are used</a:t>
            </a:r>
          </a:p>
          <a:p>
            <a:pPr marL="971550" lvl="1" indent="-514350">
              <a:buFont typeface="+mj-lt"/>
              <a:buAutoNum type="alphaLcParenR"/>
            </a:pPr>
            <a:r>
              <a:rPr lang="en-GB" sz="2800" dirty="0"/>
              <a:t>1.4. 	Data structures and how data is represented in software code</a:t>
            </a:r>
          </a:p>
          <a:p>
            <a:pPr marL="971550" lvl="1" indent="-514350">
              <a:buFont typeface="+mj-lt"/>
              <a:buAutoNum type="alphaLcParenR"/>
            </a:pPr>
            <a:r>
              <a:rPr lang="en-GB" sz="2800" dirty="0"/>
              <a:t>1.5.	Describe how to write software code in order to solve problems</a:t>
            </a:r>
          </a:p>
          <a:p>
            <a:pPr marL="971550" lvl="1" indent="-514350">
              <a:buFont typeface="+mj-lt"/>
              <a:buAutoNum type="alphaLcParenR"/>
            </a:pPr>
            <a:r>
              <a:rPr lang="en-GB" sz="2800" dirty="0"/>
              <a:t>1.6	Fundamental concept of Test Driven Development (TDD).</a:t>
            </a:r>
          </a:p>
        </p:txBody>
      </p:sp>
    </p:spTree>
    <p:extLst>
      <p:ext uri="{BB962C8B-B14F-4D97-AF65-F5344CB8AC3E}">
        <p14:creationId xmlns:p14="http://schemas.microsoft.com/office/powerpoint/2010/main" val="394056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Linear Search</a:t>
            </a:r>
          </a:p>
        </p:txBody>
      </p:sp>
      <p:sp>
        <p:nvSpPr>
          <p:cNvPr id="5" name="Rectangle 4"/>
          <p:cNvSpPr/>
          <p:nvPr/>
        </p:nvSpPr>
        <p:spPr>
          <a:xfrm>
            <a:off x="1655678" y="1549399"/>
            <a:ext cx="6872647" cy="4339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1851" y="2150644"/>
            <a:ext cx="4940300" cy="3136900"/>
          </a:xfrm>
        </p:spPr>
      </p:pic>
    </p:spTree>
    <p:extLst>
      <p:ext uri="{BB962C8B-B14F-4D97-AF65-F5344CB8AC3E}">
        <p14:creationId xmlns:p14="http://schemas.microsoft.com/office/powerpoint/2010/main" val="424055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Binary Search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8560" y="471490"/>
            <a:ext cx="7573440" cy="5746068"/>
          </a:xfrm>
        </p:spPr>
      </p:pic>
    </p:spTree>
    <p:extLst>
      <p:ext uri="{BB962C8B-B14F-4D97-AF65-F5344CB8AC3E}">
        <p14:creationId xmlns:p14="http://schemas.microsoft.com/office/powerpoint/2010/main" val="418732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Sorting</a:t>
            </a:r>
          </a:p>
        </p:txBody>
      </p:sp>
      <p:sp>
        <p:nvSpPr>
          <p:cNvPr id="3" name="Content Placeholder 2"/>
          <p:cNvSpPr>
            <a:spLocks noGrp="1"/>
          </p:cNvSpPr>
          <p:nvPr>
            <p:ph idx="1"/>
          </p:nvPr>
        </p:nvSpPr>
        <p:spPr/>
        <p:txBody>
          <a:bodyPr/>
          <a:lstStyle/>
          <a:p>
            <a:r>
              <a:rPr lang="en-GB" sz="2800" dirty="0"/>
              <a:t>It is sometimes necessary to sort items. Items may be in a list or an array. While there are a number of ways to do a sort, such as comparable elements, insertion sort, bubble sort, quicksort, selection sort, shell sort and heapsort, we will look at three:</a:t>
            </a:r>
            <a:br>
              <a:rPr lang="en-GB" sz="2800" dirty="0"/>
            </a:br>
            <a:endParaRPr lang="en-GB" sz="2800" dirty="0"/>
          </a:p>
          <a:p>
            <a:pPr lvl="1"/>
            <a:r>
              <a:rPr lang="en-GB" sz="2500" dirty="0"/>
              <a:t>Bubble sort</a:t>
            </a:r>
          </a:p>
          <a:p>
            <a:pPr lvl="1"/>
            <a:r>
              <a:rPr lang="en-GB" sz="2500" dirty="0"/>
              <a:t>Selection sort</a:t>
            </a:r>
          </a:p>
          <a:p>
            <a:pPr lvl="1"/>
            <a:r>
              <a:rPr lang="en-GB" sz="2500" dirty="0"/>
              <a:t>Insertion sort</a:t>
            </a:r>
          </a:p>
          <a:p>
            <a:endParaRPr lang="en-GB" dirty="0"/>
          </a:p>
          <a:p>
            <a:endParaRPr lang="en-GB" dirty="0"/>
          </a:p>
        </p:txBody>
      </p:sp>
    </p:spTree>
    <p:extLst>
      <p:ext uri="{BB962C8B-B14F-4D97-AF65-F5344CB8AC3E}">
        <p14:creationId xmlns:p14="http://schemas.microsoft.com/office/powerpoint/2010/main" val="165644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sp>
        <p:nvSpPr>
          <p:cNvPr id="3" name="Content Placeholder 2"/>
          <p:cNvSpPr>
            <a:spLocks noGrp="1"/>
          </p:cNvSpPr>
          <p:nvPr>
            <p:ph idx="1"/>
          </p:nvPr>
        </p:nvSpPr>
        <p:spPr/>
        <p:txBody>
          <a:bodyPr>
            <a:normAutofit/>
          </a:bodyPr>
          <a:lstStyle/>
          <a:p>
            <a:pPr lvl="0"/>
            <a:r>
              <a:rPr lang="en-GB" sz="2800" dirty="0"/>
              <a:t>compare 1st and 2nd elements</a:t>
            </a:r>
          </a:p>
          <a:p>
            <a:pPr lvl="0"/>
            <a:r>
              <a:rPr lang="en-GB" sz="2800" dirty="0"/>
              <a:t>if 1st larger than 2nd, swap</a:t>
            </a:r>
          </a:p>
          <a:p>
            <a:pPr lvl="0"/>
            <a:r>
              <a:rPr lang="en-GB" sz="2800" dirty="0"/>
              <a:t>compare 2nd and 3rd, and swap if necessary</a:t>
            </a:r>
          </a:p>
          <a:p>
            <a:pPr lvl="0"/>
            <a:r>
              <a:rPr lang="en-GB" sz="2800" dirty="0"/>
              <a:t>continue until compare the last two elements</a:t>
            </a:r>
          </a:p>
          <a:p>
            <a:pPr lvl="0"/>
            <a:r>
              <a:rPr lang="en-GB" sz="2800" dirty="0"/>
              <a:t>the largest element is now the last element in the array.</a:t>
            </a:r>
          </a:p>
          <a:p>
            <a:pPr lvl="0"/>
            <a:r>
              <a:rPr lang="en-GB" sz="2800" dirty="0"/>
              <a:t>repeat starting from the beginning until no swaps are performed (i.e.,</a:t>
            </a:r>
          </a:p>
          <a:p>
            <a:pPr lvl="0"/>
            <a:r>
              <a:rPr lang="en-GB" sz="2800" dirty="0"/>
              <a:t>the array is sorted)</a:t>
            </a:r>
          </a:p>
          <a:p>
            <a:pPr lvl="0"/>
            <a:r>
              <a:rPr lang="en-GB" sz="2800" dirty="0"/>
              <a:t>each time you go through the elements bubbling up the largest element</a:t>
            </a:r>
          </a:p>
          <a:p>
            <a:pPr lvl="0"/>
            <a:r>
              <a:rPr lang="en-GB" sz="2800" dirty="0"/>
              <a:t>no need to try the last </a:t>
            </a:r>
            <a:r>
              <a:rPr lang="en-GB" sz="2800" dirty="0" err="1"/>
              <a:t>i</a:t>
            </a:r>
            <a:r>
              <a:rPr lang="en-GB" sz="2800" dirty="0"/>
              <a:t> elements for the </a:t>
            </a:r>
            <a:r>
              <a:rPr lang="en-GB" sz="2800" i="1" dirty="0" err="1"/>
              <a:t>i</a:t>
            </a:r>
            <a:r>
              <a:rPr lang="en-GB" sz="2800" dirty="0" err="1"/>
              <a:t>th</a:t>
            </a:r>
            <a:r>
              <a:rPr lang="en-GB" sz="2800" dirty="0"/>
              <a:t> run since the end elements are already sorted</a:t>
            </a:r>
          </a:p>
          <a:p>
            <a:endParaRPr lang="en-GB" dirty="0"/>
          </a:p>
        </p:txBody>
      </p:sp>
    </p:spTree>
    <p:extLst>
      <p:ext uri="{BB962C8B-B14F-4D97-AF65-F5344CB8AC3E}">
        <p14:creationId xmlns:p14="http://schemas.microsoft.com/office/powerpoint/2010/main" val="203510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122" y="1317625"/>
            <a:ext cx="8311999" cy="4935538"/>
          </a:xfrm>
        </p:spPr>
      </p:pic>
      <p:sp>
        <p:nvSpPr>
          <p:cNvPr id="3" name="Rectangle 2">
            <a:extLst>
              <a:ext uri="{FF2B5EF4-FFF2-40B4-BE49-F238E27FC236}">
                <a16:creationId xmlns:a16="http://schemas.microsoft.com/office/drawing/2014/main" id="{F87BC0E7-A5D3-C644-83D2-802E8ABCAFFC}"/>
              </a:ext>
            </a:extLst>
          </p:cNvPr>
          <p:cNvSpPr/>
          <p:nvPr/>
        </p:nvSpPr>
        <p:spPr>
          <a:xfrm>
            <a:off x="8739119" y="1352550"/>
            <a:ext cx="3278423" cy="1631216"/>
          </a:xfrm>
          <a:prstGeom prst="rect">
            <a:avLst/>
          </a:prstGeom>
        </p:spPr>
        <p:txBody>
          <a:bodyPr wrap="square">
            <a:spAutoFit/>
          </a:bodyPr>
          <a:lstStyle/>
          <a:p>
            <a:r>
              <a:rPr lang="en-GB" sz="2000" dirty="0">
                <a:solidFill>
                  <a:srgbClr val="000088"/>
                </a:solidFill>
              </a:rPr>
              <a:t>for</a:t>
            </a:r>
            <a:r>
              <a:rPr lang="en-GB" sz="2000" dirty="0">
                <a:solidFill>
                  <a:srgbClr val="000000"/>
                </a:solidFill>
              </a:rPr>
              <a:t> all elements </a:t>
            </a:r>
            <a:r>
              <a:rPr lang="en-GB" sz="2000" dirty="0">
                <a:solidFill>
                  <a:srgbClr val="000088"/>
                </a:solidFill>
              </a:rPr>
              <a:t>of</a:t>
            </a:r>
            <a:r>
              <a:rPr lang="en-GB" sz="2000" dirty="0">
                <a:solidFill>
                  <a:srgbClr val="000000"/>
                </a:solidFill>
              </a:rPr>
              <a:t> list 	</a:t>
            </a:r>
          </a:p>
          <a:p>
            <a:r>
              <a:rPr lang="en-GB" sz="2000" dirty="0">
                <a:solidFill>
                  <a:srgbClr val="000000"/>
                </a:solidFill>
              </a:rPr>
              <a:t>	</a:t>
            </a:r>
            <a:r>
              <a:rPr lang="en-GB" sz="2000" dirty="0">
                <a:solidFill>
                  <a:srgbClr val="000088"/>
                </a:solidFill>
              </a:rPr>
              <a:t>if</a:t>
            </a:r>
            <a:r>
              <a:rPr lang="en-GB" sz="2000" dirty="0">
                <a:solidFill>
                  <a:srgbClr val="000000"/>
                </a:solidFill>
              </a:rPr>
              <a:t> 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a:t>
            </a:r>
            <a:r>
              <a:rPr lang="en-GB" sz="2000" dirty="0">
                <a:solidFill>
                  <a:srgbClr val="666600"/>
                </a:solidFill>
              </a:rPr>
              <a:t>&gt;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swap</a:t>
            </a:r>
            <a:r>
              <a:rPr lang="en-GB" sz="2000" dirty="0">
                <a:solidFill>
                  <a:srgbClr val="666600"/>
                </a:solidFill>
              </a:rPr>
              <a:t>(</a:t>
            </a:r>
            <a:r>
              <a:rPr lang="en-GB" sz="2000" dirty="0">
                <a:solidFill>
                  <a:srgbClr val="000000"/>
                </a:solidFill>
              </a:rPr>
              <a:t>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a:t>
            </a:r>
            <a:r>
              <a:rPr lang="en-GB" sz="2000" dirty="0">
                <a:solidFill>
                  <a:srgbClr val="000088"/>
                </a:solidFill>
              </a:rPr>
              <a:t>end</a:t>
            </a:r>
            <a:r>
              <a:rPr lang="en-GB" sz="2000" dirty="0">
                <a:solidFill>
                  <a:srgbClr val="000000"/>
                </a:solidFill>
              </a:rPr>
              <a:t> </a:t>
            </a:r>
            <a:r>
              <a:rPr lang="en-GB" sz="2000" dirty="0">
                <a:solidFill>
                  <a:srgbClr val="000088"/>
                </a:solidFill>
              </a:rPr>
              <a:t>if</a:t>
            </a:r>
            <a:r>
              <a:rPr lang="en-GB" sz="2000" dirty="0">
                <a:solidFill>
                  <a:srgbClr val="000000"/>
                </a:solidFill>
              </a:rPr>
              <a:t> </a:t>
            </a:r>
          </a:p>
          <a:p>
            <a:r>
              <a:rPr lang="en-GB" sz="2000" dirty="0">
                <a:solidFill>
                  <a:srgbClr val="000088"/>
                </a:solidFill>
              </a:rPr>
              <a:t>end</a:t>
            </a:r>
            <a:r>
              <a:rPr lang="en-GB" sz="2000" dirty="0">
                <a:solidFill>
                  <a:srgbClr val="000000"/>
                </a:solidFill>
              </a:rPr>
              <a:t> </a:t>
            </a:r>
            <a:r>
              <a:rPr lang="en-GB" sz="2000" dirty="0">
                <a:solidFill>
                  <a:srgbClr val="000088"/>
                </a:solidFill>
              </a:rPr>
              <a:t>for</a:t>
            </a:r>
            <a:endParaRPr lang="en-US" sz="2000" dirty="0"/>
          </a:p>
        </p:txBody>
      </p:sp>
    </p:spTree>
    <p:extLst>
      <p:ext uri="{BB962C8B-B14F-4D97-AF65-F5344CB8AC3E}">
        <p14:creationId xmlns:p14="http://schemas.microsoft.com/office/powerpoint/2010/main" val="311325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sp>
        <p:nvSpPr>
          <p:cNvPr id="3" name="Content Placeholder 2"/>
          <p:cNvSpPr>
            <a:spLocks noGrp="1"/>
          </p:cNvSpPr>
          <p:nvPr>
            <p:ph idx="1"/>
          </p:nvPr>
        </p:nvSpPr>
        <p:spPr/>
        <p:txBody>
          <a:bodyPr>
            <a:normAutofit/>
          </a:bodyPr>
          <a:lstStyle/>
          <a:p>
            <a:pPr lvl="0"/>
            <a:r>
              <a:rPr lang="en-GB" sz="2800" dirty="0"/>
              <a:t>The smallest element is selected from the unsorted array and swapped with the leftmost element</a:t>
            </a:r>
          </a:p>
          <a:p>
            <a:pPr lvl="0"/>
            <a:r>
              <a:rPr lang="en-GB" sz="2800" dirty="0"/>
              <a:t>That element becomes a part of the sorted array </a:t>
            </a:r>
          </a:p>
          <a:p>
            <a:pPr lvl="0"/>
            <a:r>
              <a:rPr lang="en-GB" sz="2800" dirty="0"/>
              <a:t>This process continues moving unsorted array boundary by one element to the right</a:t>
            </a:r>
          </a:p>
        </p:txBody>
      </p:sp>
    </p:spTree>
    <p:extLst>
      <p:ext uri="{BB962C8B-B14F-4D97-AF65-F5344CB8AC3E}">
        <p14:creationId xmlns:p14="http://schemas.microsoft.com/office/powerpoint/2010/main" val="242033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pic>
        <p:nvPicPr>
          <p:cNvPr id="3" name="Picture 2">
            <a:extLst>
              <a:ext uri="{FF2B5EF4-FFF2-40B4-BE49-F238E27FC236}">
                <a16:creationId xmlns:a16="http://schemas.microsoft.com/office/drawing/2014/main" id="{C1CF2680-7EBA-D94C-9928-FCE7B95999E6}"/>
              </a:ext>
            </a:extLst>
          </p:cNvPr>
          <p:cNvPicPr>
            <a:picLocks noChangeAspect="1"/>
          </p:cNvPicPr>
          <p:nvPr/>
        </p:nvPicPr>
        <p:blipFill>
          <a:blip r:embed="rId2"/>
          <a:stretch>
            <a:fillRect/>
          </a:stretch>
        </p:blipFill>
        <p:spPr>
          <a:xfrm>
            <a:off x="6108032" y="365127"/>
            <a:ext cx="3501559" cy="5797225"/>
          </a:xfrm>
          <a:prstGeom prst="rect">
            <a:avLst/>
          </a:prstGeom>
        </p:spPr>
      </p:pic>
      <p:sp>
        <p:nvSpPr>
          <p:cNvPr id="6" name="Content Placeholder 5">
            <a:extLst>
              <a:ext uri="{FF2B5EF4-FFF2-40B4-BE49-F238E27FC236}">
                <a16:creationId xmlns:a16="http://schemas.microsoft.com/office/drawing/2014/main" id="{1C9373F5-7082-F745-AC34-06004DEFF58C}"/>
              </a:ext>
            </a:extLst>
          </p:cNvPr>
          <p:cNvSpPr>
            <a:spLocks noGrp="1"/>
          </p:cNvSpPr>
          <p:nvPr>
            <p:ph idx="1"/>
          </p:nvPr>
        </p:nvSpPr>
        <p:spPr>
          <a:xfrm>
            <a:off x="312823" y="1825625"/>
            <a:ext cx="5325978" cy="4935956"/>
          </a:xfrm>
        </p:spPr>
        <p:txBody>
          <a:bodyPr>
            <a:normAutofit/>
          </a:bodyPr>
          <a:lstStyle/>
          <a:p>
            <a:r>
              <a:rPr lang="en-GB" sz="2800" b="1" dirty="0"/>
              <a:t>Step 1</a:t>
            </a:r>
            <a:r>
              <a:rPr lang="en-GB" sz="2800" dirty="0"/>
              <a:t> − Set MIN to location 0 </a:t>
            </a:r>
          </a:p>
          <a:p>
            <a:r>
              <a:rPr lang="en-GB" sz="2800" b="1" dirty="0"/>
              <a:t>Step 2</a:t>
            </a:r>
            <a:r>
              <a:rPr lang="en-GB" sz="2800" dirty="0"/>
              <a:t> − Search the minimum element in the list </a:t>
            </a:r>
          </a:p>
          <a:p>
            <a:r>
              <a:rPr lang="en-GB" sz="2800" b="1" dirty="0"/>
              <a:t>Step 3</a:t>
            </a:r>
            <a:r>
              <a:rPr lang="en-GB" sz="2800" dirty="0"/>
              <a:t> − Swap with value at location MIN </a:t>
            </a:r>
          </a:p>
          <a:p>
            <a:r>
              <a:rPr lang="en-GB" sz="2800" b="1" dirty="0"/>
              <a:t>Step 4</a:t>
            </a:r>
            <a:r>
              <a:rPr lang="en-GB" sz="2800" dirty="0"/>
              <a:t> − Increment MIN to point to next element </a:t>
            </a:r>
          </a:p>
          <a:p>
            <a:r>
              <a:rPr lang="en-GB" sz="2800" b="1" dirty="0"/>
              <a:t>Step 5</a:t>
            </a:r>
            <a:r>
              <a:rPr lang="en-GB" sz="2800" dirty="0"/>
              <a:t> − Repeat until list is sorted</a:t>
            </a:r>
            <a:endParaRPr lang="en-US" sz="2800" dirty="0"/>
          </a:p>
        </p:txBody>
      </p:sp>
    </p:spTree>
    <p:extLst>
      <p:ext uri="{BB962C8B-B14F-4D97-AF65-F5344CB8AC3E}">
        <p14:creationId xmlns:p14="http://schemas.microsoft.com/office/powerpoint/2010/main" val="480912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Insertion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948" y="1165225"/>
            <a:ext cx="7835052" cy="4935538"/>
          </a:xfrm>
        </p:spPr>
      </p:pic>
      <p:sp>
        <p:nvSpPr>
          <p:cNvPr id="5" name="Content Placeholder 3">
            <a:extLst>
              <a:ext uri="{FF2B5EF4-FFF2-40B4-BE49-F238E27FC236}">
                <a16:creationId xmlns:a16="http://schemas.microsoft.com/office/drawing/2014/main" id="{B1B2A573-2F52-4049-B9AA-8A9FA192F2BB}"/>
              </a:ext>
            </a:extLst>
          </p:cNvPr>
          <p:cNvSpPr txBox="1">
            <a:spLocks/>
          </p:cNvSpPr>
          <p:nvPr/>
        </p:nvSpPr>
        <p:spPr>
          <a:xfrm>
            <a:off x="312823" y="1825625"/>
            <a:ext cx="4094078" cy="4935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t>Step 1</a:t>
            </a:r>
            <a:r>
              <a:rPr lang="en-GB"/>
              <a:t> − If it is the first element, it is already sorted. return 1; </a:t>
            </a:r>
          </a:p>
          <a:p>
            <a:r>
              <a:rPr lang="en-GB" b="1"/>
              <a:t>Step 2</a:t>
            </a:r>
            <a:r>
              <a:rPr lang="en-GB"/>
              <a:t> − Pick next element</a:t>
            </a:r>
          </a:p>
          <a:p>
            <a:r>
              <a:rPr lang="en-GB"/>
              <a:t> </a:t>
            </a:r>
            <a:r>
              <a:rPr lang="en-GB" b="1"/>
              <a:t>Step 3</a:t>
            </a:r>
            <a:r>
              <a:rPr lang="en-GB"/>
              <a:t> − Compare with all elements in the sorted sub-list</a:t>
            </a:r>
          </a:p>
          <a:p>
            <a:r>
              <a:rPr lang="en-GB"/>
              <a:t> </a:t>
            </a:r>
            <a:r>
              <a:rPr lang="en-GB" b="1"/>
              <a:t>Step 4</a:t>
            </a:r>
            <a:r>
              <a:rPr lang="en-GB"/>
              <a:t> − Shift all the elements in the sorted sub-list that is greater than the value to be sorted </a:t>
            </a:r>
          </a:p>
          <a:p>
            <a:r>
              <a:rPr lang="en-GB" b="1"/>
              <a:t>Step 5</a:t>
            </a:r>
            <a:r>
              <a:rPr lang="en-GB"/>
              <a:t> − Insert the value </a:t>
            </a:r>
          </a:p>
          <a:p>
            <a:r>
              <a:rPr lang="en-GB" b="1"/>
              <a:t>Step 6</a:t>
            </a:r>
            <a:r>
              <a:rPr lang="en-GB"/>
              <a:t> − Repeat until list is sorted</a:t>
            </a:r>
            <a:endParaRPr lang="en-US" dirty="0"/>
          </a:p>
        </p:txBody>
      </p:sp>
    </p:spTree>
    <p:extLst>
      <p:ext uri="{BB962C8B-B14F-4D97-AF65-F5344CB8AC3E}">
        <p14:creationId xmlns:p14="http://schemas.microsoft.com/office/powerpoint/2010/main" val="88074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1.4	- Data structures and how data is represented in software code</a:t>
            </a:r>
            <a:endParaRPr lang="en-GB" dirty="0"/>
          </a:p>
        </p:txBody>
      </p:sp>
      <p:sp>
        <p:nvSpPr>
          <p:cNvPr id="3" name="Content Placeholder 2"/>
          <p:cNvSpPr>
            <a:spLocks noGrp="1"/>
          </p:cNvSpPr>
          <p:nvPr>
            <p:ph idx="1"/>
          </p:nvPr>
        </p:nvSpPr>
        <p:spPr/>
        <p:txBody>
          <a:bodyPr/>
          <a:lstStyle/>
          <a:p>
            <a:r>
              <a:rPr lang="en-GB" sz="2800" dirty="0"/>
              <a:t>The key role of a computer program is to store and process data. Any computer software has a data model that defines what data will be collected and worked on</a:t>
            </a:r>
          </a:p>
          <a:p>
            <a:r>
              <a:rPr lang="en-GB" sz="2800" dirty="0"/>
              <a:t>A data type (in computing terms) is a set of data values having predefined characteristics</a:t>
            </a:r>
          </a:p>
          <a:p>
            <a:r>
              <a:rPr lang="en-GB" sz="2800" dirty="0"/>
              <a:t>The data structure defines how the flow of data is controlled in relation to inputs, processes and outputs.</a:t>
            </a:r>
          </a:p>
          <a:p>
            <a:endParaRPr lang="en-GB" dirty="0"/>
          </a:p>
        </p:txBody>
      </p:sp>
    </p:spTree>
    <p:extLst>
      <p:ext uri="{BB962C8B-B14F-4D97-AF65-F5344CB8AC3E}">
        <p14:creationId xmlns:p14="http://schemas.microsoft.com/office/powerpoint/2010/main" val="9165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Data</a:t>
            </a:r>
          </a:p>
        </p:txBody>
      </p:sp>
      <p:sp>
        <p:nvSpPr>
          <p:cNvPr id="3" name="Content Placeholder 2"/>
          <p:cNvSpPr>
            <a:spLocks noGrp="1"/>
          </p:cNvSpPr>
          <p:nvPr>
            <p:ph idx="1"/>
          </p:nvPr>
        </p:nvSpPr>
        <p:spPr/>
        <p:txBody>
          <a:bodyPr/>
          <a:lstStyle/>
          <a:p>
            <a:r>
              <a:rPr lang="en-GB" sz="2800" dirty="0"/>
              <a:t>You will have encountered data types during computer programming classes. </a:t>
            </a:r>
          </a:p>
          <a:p>
            <a:r>
              <a:rPr lang="en-GB" sz="2800" dirty="0"/>
              <a:t>Example </a:t>
            </a:r>
            <a:r>
              <a:rPr lang="en-GB" sz="2800" b="1" dirty="0"/>
              <a:t>data types</a:t>
            </a:r>
            <a:r>
              <a:rPr lang="en-GB" sz="2800" dirty="0"/>
              <a:t> would be integer, floats, Boolean, string and characters.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77449141"/>
              </p:ext>
            </p:extLst>
          </p:nvPr>
        </p:nvGraphicFramePr>
        <p:xfrm>
          <a:off x="590200" y="2935145"/>
          <a:ext cx="10700099" cy="3598135"/>
        </p:xfrm>
        <a:graphic>
          <a:graphicData uri="http://schemas.openxmlformats.org/drawingml/2006/table">
            <a:tbl>
              <a:tblPr firstRow="1" firstCol="1" bandRow="1">
                <a:tableStyleId>{5C22544A-7EE6-4342-B048-85BDC9FD1C3A}</a:tableStyleId>
              </a:tblPr>
              <a:tblGrid>
                <a:gridCol w="1725311">
                  <a:extLst>
                    <a:ext uri="{9D8B030D-6E8A-4147-A177-3AD203B41FA5}">
                      <a16:colId xmlns:a16="http://schemas.microsoft.com/office/drawing/2014/main" val="2149092597"/>
                    </a:ext>
                  </a:extLst>
                </a:gridCol>
                <a:gridCol w="3525244">
                  <a:extLst>
                    <a:ext uri="{9D8B030D-6E8A-4147-A177-3AD203B41FA5}">
                      <a16:colId xmlns:a16="http://schemas.microsoft.com/office/drawing/2014/main" val="2686199880"/>
                    </a:ext>
                  </a:extLst>
                </a:gridCol>
                <a:gridCol w="2404809">
                  <a:extLst>
                    <a:ext uri="{9D8B030D-6E8A-4147-A177-3AD203B41FA5}">
                      <a16:colId xmlns:a16="http://schemas.microsoft.com/office/drawing/2014/main" val="1393609628"/>
                    </a:ext>
                  </a:extLst>
                </a:gridCol>
                <a:gridCol w="3044735">
                  <a:extLst>
                    <a:ext uri="{9D8B030D-6E8A-4147-A177-3AD203B41FA5}">
                      <a16:colId xmlns:a16="http://schemas.microsoft.com/office/drawing/2014/main" val="3860603338"/>
                    </a:ext>
                  </a:extLst>
                </a:gridCol>
              </a:tblGrid>
              <a:tr h="254117">
                <a:tc>
                  <a:txBody>
                    <a:bodyPr/>
                    <a:lstStyle/>
                    <a:p>
                      <a:pPr>
                        <a:lnSpc>
                          <a:spcPct val="107000"/>
                        </a:lnSpc>
                        <a:spcAft>
                          <a:spcPts val="0"/>
                        </a:spcAft>
                      </a:pPr>
                      <a:r>
                        <a:rPr lang="en-GB" sz="1800" dirty="0">
                          <a:effectLst/>
                        </a:rPr>
                        <a:t>Data Type</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Description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Example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Size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13424406"/>
                  </a:ext>
                </a:extLst>
              </a:tr>
              <a:tr h="801418">
                <a:tc>
                  <a:txBody>
                    <a:bodyPr/>
                    <a:lstStyle/>
                    <a:p>
                      <a:pPr>
                        <a:lnSpc>
                          <a:spcPct val="107000"/>
                        </a:lnSpc>
                        <a:spcAft>
                          <a:spcPts val="0"/>
                        </a:spcAft>
                      </a:pPr>
                      <a:r>
                        <a:rPr lang="en-GB" sz="1800">
                          <a:effectLst/>
                        </a:rPr>
                        <a:t>Integer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An integer is a real number that has no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1715</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64852013"/>
                  </a:ext>
                </a:extLst>
              </a:tr>
              <a:tr h="527767">
                <a:tc>
                  <a:txBody>
                    <a:bodyPr/>
                    <a:lstStyle/>
                    <a:p>
                      <a:pPr>
                        <a:lnSpc>
                          <a:spcPct val="107000"/>
                        </a:lnSpc>
                        <a:spcAft>
                          <a:spcPts val="0"/>
                        </a:spcAft>
                      </a:pPr>
                      <a:r>
                        <a:rPr lang="en-GB" sz="1800">
                          <a:effectLst/>
                        </a:rPr>
                        <a:t>Floating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float is a real number that has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8756.346</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4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3472884"/>
                  </a:ext>
                </a:extLst>
              </a:tr>
              <a:tr h="527767">
                <a:tc>
                  <a:txBody>
                    <a:bodyPr/>
                    <a:lstStyle/>
                    <a:p>
                      <a:pPr>
                        <a:lnSpc>
                          <a:spcPct val="107000"/>
                        </a:lnSpc>
                        <a:spcAft>
                          <a:spcPts val="0"/>
                        </a:spcAft>
                      </a:pPr>
                      <a:r>
                        <a:rPr lang="en-GB" sz="1800">
                          <a:effectLst/>
                        </a:rPr>
                        <a:t>Boolean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Boolean is a value that produces 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bit</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156722690"/>
                  </a:ext>
                </a:extLst>
              </a:tr>
              <a:tr h="527767">
                <a:tc>
                  <a:txBody>
                    <a:bodyPr/>
                    <a:lstStyle/>
                    <a:p>
                      <a:pPr>
                        <a:lnSpc>
                          <a:spcPct val="107000"/>
                        </a:lnSpc>
                        <a:spcAft>
                          <a:spcPts val="0"/>
                        </a:spcAft>
                      </a:pPr>
                      <a:r>
                        <a:rPr lang="en-GB" sz="1800">
                          <a:effectLst/>
                        </a:rPr>
                        <a:t>Character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single character such as a letter or a number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3, b, K</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byte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83976654"/>
                  </a:ext>
                </a:extLst>
              </a:tr>
              <a:tr h="801418">
                <a:tc>
                  <a:txBody>
                    <a:bodyPr/>
                    <a:lstStyle/>
                    <a:p>
                      <a:pPr>
                        <a:lnSpc>
                          <a:spcPct val="107000"/>
                        </a:lnSpc>
                        <a:spcAft>
                          <a:spcPts val="0"/>
                        </a:spcAft>
                      </a:pPr>
                      <a:r>
                        <a:rPr lang="en-GB" sz="1800">
                          <a:effectLst/>
                        </a:rPr>
                        <a:t>String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range of characters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Abc, hello world</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dirty="0">
                          <a:effectLst/>
                        </a:rPr>
                        <a:t>Limited to the amount that can be stored in main memory</a:t>
                      </a:r>
                      <a:endParaRPr lang="en-GB"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30459964"/>
                  </a:ext>
                </a:extLst>
              </a:tr>
            </a:tbl>
          </a:graphicData>
        </a:graphic>
      </p:graphicFrame>
    </p:spTree>
    <p:extLst>
      <p:ext uri="{BB962C8B-B14F-4D97-AF65-F5344CB8AC3E}">
        <p14:creationId xmlns:p14="http://schemas.microsoft.com/office/powerpoint/2010/main" val="405090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1.3 - Ways in which algorithms are used</a:t>
            </a:r>
            <a:endParaRPr lang="en-GB" dirty="0"/>
          </a:p>
        </p:txBody>
      </p:sp>
      <p:sp>
        <p:nvSpPr>
          <p:cNvPr id="3" name="Content Placeholder 2"/>
          <p:cNvSpPr>
            <a:spLocks noGrp="1"/>
          </p:cNvSpPr>
          <p:nvPr>
            <p:ph idx="1"/>
          </p:nvPr>
        </p:nvSpPr>
        <p:spPr/>
        <p:txBody>
          <a:bodyPr/>
          <a:lstStyle/>
          <a:p>
            <a:r>
              <a:rPr lang="en-GB" sz="2800" dirty="0"/>
              <a:t>The concept of an algorithm is fundamental to computer science.</a:t>
            </a:r>
          </a:p>
          <a:p>
            <a:r>
              <a:rPr lang="en-GB" sz="2800" dirty="0"/>
              <a:t>Algorithms exist for many common problems, and designing efficient algorithms plays a crucial role in developing large-scale computer systems. </a:t>
            </a:r>
          </a:p>
          <a:p>
            <a:r>
              <a:rPr lang="en-GB" sz="2800" dirty="0"/>
              <a:t>We begin with a definition.</a:t>
            </a:r>
          </a:p>
          <a:p>
            <a:pPr lvl="1"/>
            <a:r>
              <a:rPr lang="en-GB" sz="2800" dirty="0"/>
              <a:t>Definition: An algorithm is a finite set of instructions that, if followed, accomplishes a particular task.</a:t>
            </a:r>
          </a:p>
          <a:p>
            <a:endParaRPr lang="en-GB" dirty="0"/>
          </a:p>
        </p:txBody>
      </p:sp>
    </p:spTree>
    <p:extLst>
      <p:ext uri="{BB962C8B-B14F-4D97-AF65-F5344CB8AC3E}">
        <p14:creationId xmlns:p14="http://schemas.microsoft.com/office/powerpoint/2010/main" val="389832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GB" sz="2800" dirty="0"/>
                  <a:t>A variable is a symbolic name associated with a value and whose associated value may be changed</a:t>
                </a:r>
              </a:p>
              <a:p>
                <a:r>
                  <a:rPr lang="en-GB" sz="2800" dirty="0"/>
                  <a:t>So, in algebra you may have encountered expressions such as </a:t>
                </a:r>
                <a14:m>
                  <m:oMath xmlns:m="http://schemas.openxmlformats.org/officeDocument/2006/math">
                    <m:r>
                      <a:rPr lang="en-GB" sz="2800" i="1">
                        <a:latin typeface="Cambria Math" panose="02040503050406030204" pitchFamily="18" charset="0"/>
                      </a:rPr>
                      <m:t>5</m:t>
                    </m:r>
                    <m:r>
                      <a:rPr lang="en-GB" sz="2800" i="1">
                        <a:latin typeface="Cambria Math" panose="02040503050406030204" pitchFamily="18" charset="0"/>
                      </a:rPr>
                      <m:t>𝑥</m:t>
                    </m:r>
                    <m:r>
                      <a:rPr lang="en-GB" sz="2800" i="1">
                        <a:latin typeface="Cambria Math" panose="02040503050406030204" pitchFamily="18" charset="0"/>
                      </a:rPr>
                      <m:t>+3</m:t>
                    </m:r>
                    <m:r>
                      <a:rPr lang="en-GB" sz="2800" i="1">
                        <a:latin typeface="Cambria Math" panose="02040503050406030204" pitchFamily="18" charset="0"/>
                      </a:rPr>
                      <m:t>𝑦</m:t>
                    </m:r>
                    <m:r>
                      <a:rPr lang="en-GB" sz="2800" i="1">
                        <a:latin typeface="Cambria Math" panose="02040503050406030204" pitchFamily="18" charset="0"/>
                      </a:rPr>
                      <m:t>=9</m:t>
                    </m:r>
                  </m:oMath>
                </a14:m>
                <a:r>
                  <a:rPr lang="en-GB" sz="2800" dirty="0"/>
                  <a:t> or </a:t>
                </a:r>
                <a14:m>
                  <m:oMath xmlns:m="http://schemas.openxmlformats.org/officeDocument/2006/math">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r>
                              <a:rPr lang="en-GB" sz="2800" i="1">
                                <a:latin typeface="Cambria Math" panose="02040503050406030204" pitchFamily="18" charset="0"/>
                              </a:rPr>
                              <m:t>𝜃</m:t>
                            </m:r>
                          </m:e>
                        </m:d>
                      </m:e>
                    </m:func>
                    <m:r>
                      <a:rPr lang="en-GB" sz="2800" i="1">
                        <a:latin typeface="Cambria Math" panose="02040503050406030204" pitchFamily="18" charset="0"/>
                      </a:rPr>
                      <m:t>=1</m:t>
                    </m:r>
                  </m:oMath>
                </a14:m>
                <a:endParaRPr lang="en-GB" sz="2800" dirty="0"/>
              </a:p>
              <a:p>
                <a:r>
                  <a:rPr lang="en-GB" sz="2800" dirty="0"/>
                  <a:t>The x, the y and </a:t>
                </a:r>
                <a14:m>
                  <m:oMath xmlns:m="http://schemas.openxmlformats.org/officeDocument/2006/math">
                    <m:r>
                      <a:rPr lang="en-GB" sz="2800" i="1">
                        <a:latin typeface="Cambria Math" panose="02040503050406030204" pitchFamily="18" charset="0"/>
                      </a:rPr>
                      <m:t>𝜃</m:t>
                    </m:r>
                  </m:oMath>
                </a14:m>
                <a:r>
                  <a:rPr lang="en-GB" sz="2800" dirty="0"/>
                  <a:t> are all variables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76" t="-2320" r="-1205"/>
                </a:stretch>
              </a:blipFill>
            </p:spPr>
            <p:txBody>
              <a:bodyPr/>
              <a:lstStyle/>
              <a:p>
                <a:r>
                  <a:rPr lang="en-US">
                    <a:noFill/>
                  </a:rPr>
                  <a:t> </a:t>
                </a:r>
              </a:p>
            </p:txBody>
          </p:sp>
        </mc:Fallback>
      </mc:AlternateContent>
    </p:spTree>
    <p:extLst>
      <p:ext uri="{BB962C8B-B14F-4D97-AF65-F5344CB8AC3E}">
        <p14:creationId xmlns:p14="http://schemas.microsoft.com/office/powerpoint/2010/main" val="259901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r>
              <a:rPr lang="en-GB" sz="2800" dirty="0"/>
              <a:t>In programming a variable is a symbol that stores a value. This value will be of a certain datatype</a:t>
            </a:r>
          </a:p>
          <a:p>
            <a:r>
              <a:rPr lang="en-GB" sz="2800" dirty="0"/>
              <a:t>For example:</a:t>
            </a:r>
          </a:p>
          <a:p>
            <a:pPr lvl="1"/>
            <a:r>
              <a:rPr lang="en-GB" sz="2800" dirty="0"/>
              <a:t>Peter is working at a supermarket and earns £7.20 an hour. He is contracted to do 25 hours per week. How would we write a program that will display his weekly pay?</a:t>
            </a:r>
          </a:p>
          <a:p>
            <a:pPr lvl="1"/>
            <a:r>
              <a:rPr lang="en-GB" sz="2800" dirty="0"/>
              <a:t>Peter has an hourly rate which we can call rate</a:t>
            </a:r>
          </a:p>
          <a:p>
            <a:pPr lvl="1"/>
            <a:r>
              <a:rPr lang="en-GB" sz="2800" dirty="0"/>
              <a:t>He works 25 hours which we can call hours</a:t>
            </a:r>
          </a:p>
          <a:p>
            <a:pPr lvl="1"/>
            <a:r>
              <a:rPr lang="en-GB" sz="2800" dirty="0"/>
              <a:t>We can make a variable called </a:t>
            </a:r>
            <a:r>
              <a:rPr lang="en-GB" sz="2800" dirty="0" err="1"/>
              <a:t>weeklyPay</a:t>
            </a:r>
            <a:r>
              <a:rPr lang="en-GB" sz="2800" dirty="0"/>
              <a:t> to hold the value of (hours * rate)</a:t>
            </a:r>
          </a:p>
          <a:p>
            <a:pPr marL="0" indent="0">
              <a:buNone/>
            </a:pPr>
            <a:endParaRPr lang="en-GB" sz="2800" dirty="0"/>
          </a:p>
          <a:p>
            <a:endParaRPr lang="en-GB" dirty="0"/>
          </a:p>
        </p:txBody>
      </p:sp>
    </p:spTree>
    <p:extLst>
      <p:ext uri="{BB962C8B-B14F-4D97-AF65-F5344CB8AC3E}">
        <p14:creationId xmlns:p14="http://schemas.microsoft.com/office/powerpoint/2010/main" val="303830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pPr marL="0" indent="0">
              <a:buNone/>
            </a:pPr>
            <a:endParaRPr lang="en-GB" sz="3600" dirty="0"/>
          </a:p>
          <a:p>
            <a:pPr marL="0" indent="0">
              <a:buNone/>
            </a:pPr>
            <a:endParaRPr lang="en-GB" sz="3600" dirty="0"/>
          </a:p>
          <a:p>
            <a:pPr marL="0" indent="0">
              <a:buNone/>
            </a:pPr>
            <a:endParaRPr lang="en-GB" sz="3600" dirty="0"/>
          </a:p>
          <a:p>
            <a:pPr marL="0" indent="0" algn="ctr">
              <a:buNone/>
            </a:pPr>
            <a:r>
              <a:rPr lang="en-GB" sz="3600" dirty="0"/>
              <a:t>Can you complete the variables?</a:t>
            </a:r>
          </a:p>
        </p:txBody>
      </p:sp>
    </p:spTree>
    <p:extLst>
      <p:ext uri="{BB962C8B-B14F-4D97-AF65-F5344CB8AC3E}">
        <p14:creationId xmlns:p14="http://schemas.microsoft.com/office/powerpoint/2010/main" val="1553926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2183858"/>
              </p:ext>
            </p:extLst>
          </p:nvPr>
        </p:nvGraphicFramePr>
        <p:xfrm>
          <a:off x="655722" y="1643729"/>
          <a:ext cx="11104478" cy="2421932"/>
        </p:xfrm>
        <a:graphic>
          <a:graphicData uri="http://schemas.openxmlformats.org/drawingml/2006/table">
            <a:tbl>
              <a:tblPr firstRow="1" firstCol="1" bandRow="1">
                <a:tableStyleId>{5C22544A-7EE6-4342-B048-85BDC9FD1C3A}</a:tableStyleId>
              </a:tblPr>
              <a:tblGrid>
                <a:gridCol w="2344171">
                  <a:extLst>
                    <a:ext uri="{9D8B030D-6E8A-4147-A177-3AD203B41FA5}">
                      <a16:colId xmlns:a16="http://schemas.microsoft.com/office/drawing/2014/main" val="3735620953"/>
                    </a:ext>
                  </a:extLst>
                </a:gridCol>
                <a:gridCol w="2385023">
                  <a:extLst>
                    <a:ext uri="{9D8B030D-6E8A-4147-A177-3AD203B41FA5}">
                      <a16:colId xmlns:a16="http://schemas.microsoft.com/office/drawing/2014/main" val="1788154237"/>
                    </a:ext>
                  </a:extLst>
                </a:gridCol>
                <a:gridCol w="6375284">
                  <a:extLst>
                    <a:ext uri="{9D8B030D-6E8A-4147-A177-3AD203B41FA5}">
                      <a16:colId xmlns:a16="http://schemas.microsoft.com/office/drawing/2014/main" val="3906001696"/>
                    </a:ext>
                  </a:extLst>
                </a:gridCol>
              </a:tblGrid>
              <a:tr h="552972">
                <a:tc>
                  <a:txBody>
                    <a:bodyPr/>
                    <a:lstStyle/>
                    <a:p>
                      <a:pPr algn="ctr">
                        <a:lnSpc>
                          <a:spcPct val="107000"/>
                        </a:lnSpc>
                        <a:spcAft>
                          <a:spcPts val="0"/>
                        </a:spcAft>
                      </a:pPr>
                      <a:r>
                        <a:rPr lang="en-GB" sz="2800" dirty="0">
                          <a:effectLst/>
                        </a:rPr>
                        <a:t>Variable name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Variable value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Result</a:t>
                      </a:r>
                      <a:endParaRPr lang="en-GB" sz="28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61069406"/>
                  </a:ext>
                </a:extLst>
              </a:tr>
              <a:tr h="552972">
                <a:tc>
                  <a:txBody>
                    <a:bodyPr/>
                    <a:lstStyle/>
                    <a:p>
                      <a:pPr>
                        <a:lnSpc>
                          <a:spcPct val="107000"/>
                        </a:lnSpc>
                        <a:spcAft>
                          <a:spcPts val="0"/>
                        </a:spcAft>
                      </a:pPr>
                      <a:r>
                        <a:rPr lang="en-GB" sz="2400">
                          <a:effectLst/>
                        </a:rPr>
                        <a:t>hours</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 placed into the hours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90259957"/>
                  </a:ext>
                </a:extLst>
              </a:tr>
              <a:tr h="552972">
                <a:tc>
                  <a:txBody>
                    <a:bodyPr/>
                    <a:lstStyle/>
                    <a:p>
                      <a:pPr>
                        <a:lnSpc>
                          <a:spcPct val="107000"/>
                        </a:lnSpc>
                        <a:spcAft>
                          <a:spcPts val="0"/>
                        </a:spcAft>
                      </a:pPr>
                      <a:r>
                        <a:rPr lang="en-GB" sz="2400">
                          <a:effectLst/>
                        </a:rPr>
                        <a:t>rate</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 placed into the rate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809952923"/>
                  </a:ext>
                </a:extLst>
              </a:tr>
              <a:tr h="603021">
                <a:tc>
                  <a:txBody>
                    <a:bodyPr/>
                    <a:lstStyle/>
                    <a:p>
                      <a:pPr>
                        <a:lnSpc>
                          <a:spcPct val="107000"/>
                        </a:lnSpc>
                        <a:spcAft>
                          <a:spcPts val="0"/>
                        </a:spcAft>
                      </a:pPr>
                      <a:r>
                        <a:rPr lang="en-GB" sz="2400">
                          <a:effectLst/>
                        </a:rPr>
                        <a:t>weeklyPay</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(hours * rate)</a:t>
                      </a:r>
                    </a:p>
                    <a:p>
                      <a:pPr>
                        <a:lnSpc>
                          <a:spcPct val="107000"/>
                        </a:lnSpc>
                        <a:spcAft>
                          <a:spcPts val="0"/>
                        </a:spcAft>
                      </a:pPr>
                      <a:r>
                        <a:rPr lang="en-GB" sz="2400">
                          <a:effectLst/>
                        </a:rPr>
                        <a:t>180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dirty="0">
                          <a:effectLst/>
                        </a:rPr>
                        <a:t>After the calculation is done, 180 is placed into the </a:t>
                      </a:r>
                      <a:r>
                        <a:rPr lang="en-GB" sz="2400" dirty="0" err="1">
                          <a:effectLst/>
                        </a:rPr>
                        <a:t>weeklyPay</a:t>
                      </a:r>
                      <a:r>
                        <a:rPr lang="en-GB" sz="2400" dirty="0">
                          <a:effectLst/>
                        </a:rPr>
                        <a:t> position in memory</a:t>
                      </a:r>
                      <a:endParaRPr lang="en-GB" sz="24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9773207"/>
                  </a:ext>
                </a:extLst>
              </a:tr>
            </a:tbl>
          </a:graphicData>
        </a:graphic>
      </p:graphicFrame>
    </p:spTree>
    <p:extLst>
      <p:ext uri="{BB962C8B-B14F-4D97-AF65-F5344CB8AC3E}">
        <p14:creationId xmlns:p14="http://schemas.microsoft.com/office/powerpoint/2010/main" val="134838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Names</a:t>
            </a:r>
          </a:p>
        </p:txBody>
      </p:sp>
      <p:sp>
        <p:nvSpPr>
          <p:cNvPr id="3" name="Content Placeholder 2"/>
          <p:cNvSpPr>
            <a:spLocks noGrp="1"/>
          </p:cNvSpPr>
          <p:nvPr>
            <p:ph idx="1"/>
          </p:nvPr>
        </p:nvSpPr>
        <p:spPr/>
        <p:txBody>
          <a:bodyPr/>
          <a:lstStyle/>
          <a:p>
            <a:r>
              <a:rPr lang="en-GB" sz="2800" dirty="0"/>
              <a:t>Each programming language has rules regarding the names of variables</a:t>
            </a:r>
          </a:p>
          <a:p>
            <a:r>
              <a:rPr lang="en-GB" sz="2800" dirty="0"/>
              <a:t>The accepted norms for variables are either </a:t>
            </a:r>
            <a:r>
              <a:rPr lang="en-GB" sz="2800" b="1" i="1" dirty="0" err="1"/>
              <a:t>VariableName</a:t>
            </a:r>
            <a:r>
              <a:rPr lang="en-GB" sz="2800" dirty="0"/>
              <a:t> or </a:t>
            </a:r>
            <a:r>
              <a:rPr lang="en-GB" sz="2800" b="1" i="1" dirty="0" err="1"/>
              <a:t>variableName</a:t>
            </a:r>
            <a:endParaRPr lang="en-GB" sz="2800" dirty="0"/>
          </a:p>
          <a:p>
            <a:r>
              <a:rPr lang="en-GB" sz="2800" dirty="0"/>
              <a:t>Whichever you choose, learn to stick with it consistently</a:t>
            </a:r>
          </a:p>
          <a:p>
            <a:endParaRPr lang="en-GB" dirty="0"/>
          </a:p>
        </p:txBody>
      </p:sp>
    </p:spTree>
    <p:extLst>
      <p:ext uri="{BB962C8B-B14F-4D97-AF65-F5344CB8AC3E}">
        <p14:creationId xmlns:p14="http://schemas.microsoft.com/office/powerpoint/2010/main" val="338040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 Stacks and Arrays</a:t>
            </a:r>
          </a:p>
        </p:txBody>
      </p:sp>
      <p:sp>
        <p:nvSpPr>
          <p:cNvPr id="3" name="Content Placeholder 2"/>
          <p:cNvSpPr>
            <a:spLocks noGrp="1"/>
          </p:cNvSpPr>
          <p:nvPr>
            <p:ph idx="1"/>
          </p:nvPr>
        </p:nvSpPr>
        <p:spPr/>
        <p:txBody>
          <a:bodyPr/>
          <a:lstStyle/>
          <a:p>
            <a:r>
              <a:rPr lang="en-GB" sz="2800" dirty="0"/>
              <a:t>Programming languages make use of structured and abstract data types</a:t>
            </a:r>
          </a:p>
          <a:p>
            <a:r>
              <a:rPr lang="en-GB" sz="2800" dirty="0"/>
              <a:t>A structured data type is a form of user-defined data type that contains a sequence of attributes, each of which has a data type</a:t>
            </a:r>
          </a:p>
          <a:p>
            <a:r>
              <a:rPr lang="en-GB" sz="2800" dirty="0"/>
              <a:t>An attribute is a property that helps describe an instance of the type</a:t>
            </a:r>
          </a:p>
          <a:p>
            <a:endParaRPr lang="en-GB" dirty="0"/>
          </a:p>
        </p:txBody>
      </p:sp>
    </p:spTree>
    <p:extLst>
      <p:ext uri="{BB962C8B-B14F-4D97-AF65-F5344CB8AC3E}">
        <p14:creationId xmlns:p14="http://schemas.microsoft.com/office/powerpoint/2010/main" val="166695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a:t>
            </a:r>
          </a:p>
        </p:txBody>
      </p:sp>
      <p:sp>
        <p:nvSpPr>
          <p:cNvPr id="3" name="Content Placeholder 2"/>
          <p:cNvSpPr>
            <a:spLocks noGrp="1"/>
          </p:cNvSpPr>
          <p:nvPr>
            <p:ph idx="1"/>
          </p:nvPr>
        </p:nvSpPr>
        <p:spPr/>
        <p:txBody>
          <a:bodyPr>
            <a:normAutofit/>
          </a:bodyPr>
          <a:lstStyle/>
          <a:p>
            <a:r>
              <a:rPr lang="en-GB" sz="2800" dirty="0"/>
              <a:t>A </a:t>
            </a:r>
            <a:r>
              <a:rPr lang="en-GB" sz="2800" b="1" dirty="0"/>
              <a:t>list</a:t>
            </a:r>
            <a:r>
              <a:rPr lang="en-GB" sz="2800" dirty="0"/>
              <a:t> is a sequence of several variables, grouped together under a single name</a:t>
            </a:r>
          </a:p>
          <a:p>
            <a:r>
              <a:rPr lang="en-GB" sz="2800" dirty="0"/>
              <a:t>In some programming languages a list is also called an array. It can also be defined as a variable containing multiple other variables</a:t>
            </a:r>
          </a:p>
          <a:p>
            <a:r>
              <a:rPr lang="en-GB" sz="2800" dirty="0"/>
              <a:t>A list consists of a numbers paired with items</a:t>
            </a:r>
          </a:p>
          <a:p>
            <a:r>
              <a:rPr lang="en-GB" sz="2800" dirty="0"/>
              <a:t>Each item can be retrieved by its paired number</a:t>
            </a:r>
          </a:p>
          <a:p>
            <a:r>
              <a:rPr lang="en-GB" sz="2800" dirty="0"/>
              <a:t>A typical list will look something like this: </a:t>
            </a:r>
          </a:p>
          <a:p>
            <a:pPr marL="0" indent="0" algn="ctr">
              <a:buNone/>
            </a:pP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2, 3] or even </a:t>
            </a: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"Hello", 3.4]</a:t>
            </a:r>
          </a:p>
          <a:p>
            <a:r>
              <a:rPr lang="en-GB" sz="2800" dirty="0"/>
              <a:t>Note that a list does not have to contain the same type of value</a:t>
            </a:r>
            <a:r>
              <a:rPr lang="en-GB" dirty="0"/>
              <a:t>.</a:t>
            </a:r>
          </a:p>
          <a:p>
            <a:endParaRPr lang="en-GB" dirty="0"/>
          </a:p>
        </p:txBody>
      </p:sp>
    </p:spTree>
    <p:extLst>
      <p:ext uri="{BB962C8B-B14F-4D97-AF65-F5344CB8AC3E}">
        <p14:creationId xmlns:p14="http://schemas.microsoft.com/office/powerpoint/2010/main" val="410004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Stacks</a:t>
            </a:r>
          </a:p>
        </p:txBody>
      </p:sp>
      <p:sp>
        <p:nvSpPr>
          <p:cNvPr id="3" name="Content Placeholder 2"/>
          <p:cNvSpPr>
            <a:spLocks noGrp="1"/>
          </p:cNvSpPr>
          <p:nvPr>
            <p:ph idx="1"/>
          </p:nvPr>
        </p:nvSpPr>
        <p:spPr/>
        <p:txBody>
          <a:bodyPr>
            <a:normAutofit/>
          </a:bodyPr>
          <a:lstStyle/>
          <a:p>
            <a:r>
              <a:rPr lang="en-GB" sz="2800" dirty="0"/>
              <a:t>A stack is an abstract data type. It serves as a collection of elements, with two principal operations:</a:t>
            </a:r>
          </a:p>
          <a:p>
            <a:pPr lvl="1"/>
            <a:r>
              <a:rPr lang="en-GB" sz="2800" dirty="0"/>
              <a:t>    </a:t>
            </a:r>
            <a:r>
              <a:rPr lang="en-GB" sz="2800" b="1" dirty="0"/>
              <a:t>push</a:t>
            </a:r>
            <a:r>
              <a:rPr lang="en-GB" sz="2800" dirty="0"/>
              <a:t>, which adds an element to the collection, and</a:t>
            </a:r>
          </a:p>
          <a:p>
            <a:pPr lvl="1"/>
            <a:r>
              <a:rPr lang="en-GB" sz="2800" dirty="0"/>
              <a:t>    </a:t>
            </a:r>
            <a:r>
              <a:rPr lang="en-GB" sz="2800" b="1" dirty="0"/>
              <a:t>pop</a:t>
            </a:r>
            <a:r>
              <a:rPr lang="en-GB" sz="2800" dirty="0"/>
              <a:t>, which removes the most recently added element that was not yet removed.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336" y="3429000"/>
            <a:ext cx="8590547" cy="3061252"/>
          </a:xfrm>
          <a:prstGeom prst="rect">
            <a:avLst/>
          </a:prstGeom>
        </p:spPr>
      </p:pic>
    </p:spTree>
    <p:extLst>
      <p:ext uri="{BB962C8B-B14F-4D97-AF65-F5344CB8AC3E}">
        <p14:creationId xmlns:p14="http://schemas.microsoft.com/office/powerpoint/2010/main" val="358820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rmAutofit/>
          </a:bodyPr>
          <a:lstStyle/>
          <a:p>
            <a:r>
              <a:rPr lang="en-GB" sz="2800" dirty="0"/>
              <a:t>A variable is a memory location that can store a value</a:t>
            </a:r>
          </a:p>
          <a:p>
            <a:r>
              <a:rPr lang="en-GB" sz="2800" dirty="0"/>
              <a:t>It can be thought of as a box in which values are stored</a:t>
            </a:r>
          </a:p>
          <a:p>
            <a:r>
              <a:rPr lang="en-GB" sz="2800" dirty="0"/>
              <a:t>The value held in the box can change, or vary</a:t>
            </a:r>
          </a:p>
          <a:p>
            <a:r>
              <a:rPr lang="en-GB" sz="2800" dirty="0"/>
              <a:t>Each variable can only hold one item of data</a:t>
            </a:r>
          </a:p>
          <a:p>
            <a:r>
              <a:rPr lang="en-GB" sz="2800" dirty="0"/>
              <a:t>An array is a series of memory locations – or ‘boxes’ – each of which holds a single item of data, but with each box sharing the same name</a:t>
            </a:r>
          </a:p>
          <a:p>
            <a:r>
              <a:rPr lang="en-GB" sz="2800" dirty="0"/>
              <a:t>All data in an array must be of the same data type</a:t>
            </a:r>
          </a:p>
        </p:txBody>
      </p:sp>
    </p:spTree>
    <p:extLst>
      <p:ext uri="{BB962C8B-B14F-4D97-AF65-F5344CB8AC3E}">
        <p14:creationId xmlns:p14="http://schemas.microsoft.com/office/powerpoint/2010/main" val="345233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823" y="1816408"/>
            <a:ext cx="10124354" cy="1869934"/>
          </a:xfrm>
        </p:spPr>
      </p:pic>
      <p:cxnSp>
        <p:nvCxnSpPr>
          <p:cNvPr id="6" name="Straight Arrow Connector 5"/>
          <p:cNvCxnSpPr/>
          <p:nvPr/>
        </p:nvCxnSpPr>
        <p:spPr>
          <a:xfrm flipV="1">
            <a:off x="1682428" y="3429668"/>
            <a:ext cx="553453" cy="12673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964" y="4696995"/>
            <a:ext cx="1604927" cy="369332"/>
          </a:xfrm>
          <a:prstGeom prst="rect">
            <a:avLst/>
          </a:prstGeom>
          <a:noFill/>
        </p:spPr>
        <p:txBody>
          <a:bodyPr wrap="none" rtlCol="0">
            <a:spAutoFit/>
          </a:bodyPr>
          <a:lstStyle/>
          <a:p>
            <a:r>
              <a:rPr lang="en-GB" dirty="0"/>
              <a:t>Index number</a:t>
            </a:r>
          </a:p>
        </p:txBody>
      </p:sp>
      <p:cxnSp>
        <p:nvCxnSpPr>
          <p:cNvPr id="8" name="Straight Arrow Connector 7"/>
          <p:cNvCxnSpPr/>
          <p:nvPr/>
        </p:nvCxnSpPr>
        <p:spPr>
          <a:xfrm flipV="1">
            <a:off x="1959154" y="3429668"/>
            <a:ext cx="1646823" cy="133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88281" y="3365136"/>
            <a:ext cx="2684546" cy="1331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8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Ways in which algorithms are used</a:t>
            </a:r>
            <a:endParaRPr lang="en-GB" dirty="0"/>
          </a:p>
        </p:txBody>
      </p:sp>
      <p:sp>
        <p:nvSpPr>
          <p:cNvPr id="3" name="Content Placeholder 2"/>
          <p:cNvSpPr>
            <a:spLocks noGrp="1"/>
          </p:cNvSpPr>
          <p:nvPr>
            <p:ph idx="1"/>
          </p:nvPr>
        </p:nvSpPr>
        <p:spPr/>
        <p:txBody>
          <a:bodyPr>
            <a:normAutofit/>
          </a:bodyPr>
          <a:lstStyle/>
          <a:p>
            <a:r>
              <a:rPr lang="en-GB" sz="2800" dirty="0"/>
              <a:t>All algorithms must satisfy the following criteria:</a:t>
            </a:r>
          </a:p>
          <a:p>
            <a:pPr lvl="1"/>
            <a:r>
              <a:rPr lang="en-GB" sz="2800" dirty="0"/>
              <a:t>Input - There are zero or more quantities that are externally supplied.</a:t>
            </a:r>
          </a:p>
          <a:p>
            <a:pPr lvl="1"/>
            <a:r>
              <a:rPr lang="en-GB" sz="2800" dirty="0"/>
              <a:t>Output - At least one quantity is produced.</a:t>
            </a:r>
          </a:p>
          <a:p>
            <a:pPr lvl="1"/>
            <a:r>
              <a:rPr lang="en-GB" sz="2800" dirty="0"/>
              <a:t>Definiteness - Each instruction is clear and unambiguous.</a:t>
            </a:r>
          </a:p>
          <a:p>
            <a:pPr lvl="1"/>
            <a:r>
              <a:rPr lang="en-GB" sz="2800" dirty="0"/>
              <a:t>Finiteness - if we trace out the instructions of an algorithm, then for all cases, the algorithm terminates after a finite number of steps.</a:t>
            </a:r>
          </a:p>
          <a:p>
            <a:pPr lvl="1"/>
            <a:r>
              <a:rPr lang="en-GB" sz="2800" dirty="0"/>
              <a:t>Effectiveness - every instruction must be basic enough to be carried out, in principle, by a person using only pencil and paper. It is not enough that each operation be definite as in (3); it also must be feasible.</a:t>
            </a:r>
          </a:p>
          <a:p>
            <a:endParaRPr lang="en-GB" dirty="0"/>
          </a:p>
        </p:txBody>
      </p:sp>
    </p:spTree>
    <p:extLst>
      <p:ext uri="{BB962C8B-B14F-4D97-AF65-F5344CB8AC3E}">
        <p14:creationId xmlns:p14="http://schemas.microsoft.com/office/powerpoint/2010/main" val="280017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Autofit/>
          </a:bodyPr>
          <a:lstStyle/>
          <a:p>
            <a:r>
              <a:rPr lang="en-GB" sz="2800" dirty="0"/>
              <a:t>Example</a:t>
            </a:r>
          </a:p>
          <a:p>
            <a:pPr lvl="1"/>
            <a:r>
              <a:rPr lang="en-GB" sz="2800" dirty="0"/>
              <a:t>An array of ages has the following values</a:t>
            </a:r>
          </a:p>
          <a:p>
            <a:pPr marL="457200" lvl="1" indent="0" algn="ctr">
              <a:buNone/>
            </a:pPr>
            <a:r>
              <a:rPr lang="en-GB" sz="2800" b="1" dirty="0">
                <a:latin typeface="MV Boli" panose="02000500030200090000" pitchFamily="2" charset="0"/>
                <a:cs typeface="MV Boli" panose="02000500030200090000" pitchFamily="2" charset="0"/>
              </a:rPr>
              <a:t>Age1 = 45</a:t>
            </a:r>
          </a:p>
          <a:p>
            <a:pPr marL="457200" lvl="1" indent="0" algn="ctr">
              <a:buNone/>
            </a:pPr>
            <a:r>
              <a:rPr lang="en-GB" sz="2800" b="1" dirty="0">
                <a:latin typeface="MV Boli" panose="02000500030200090000" pitchFamily="2" charset="0"/>
                <a:cs typeface="MV Boli" panose="02000500030200090000" pitchFamily="2" charset="0"/>
              </a:rPr>
              <a:t>Age2 = 65</a:t>
            </a:r>
          </a:p>
          <a:p>
            <a:pPr marL="457200" lvl="1" indent="0" algn="ctr">
              <a:buNone/>
            </a:pPr>
            <a:r>
              <a:rPr lang="en-GB" sz="2800" b="1" dirty="0">
                <a:latin typeface="MV Boli" panose="02000500030200090000" pitchFamily="2" charset="0"/>
                <a:cs typeface="MV Boli" panose="02000500030200090000" pitchFamily="2" charset="0"/>
              </a:rPr>
              <a:t>Age3 = 23</a:t>
            </a:r>
          </a:p>
          <a:p>
            <a:pPr marL="457200" lvl="1" indent="0" algn="ctr">
              <a:buNone/>
            </a:pPr>
            <a:r>
              <a:rPr lang="en-GB" sz="2800" b="1" dirty="0">
                <a:latin typeface="MV Boli" panose="02000500030200090000" pitchFamily="2" charset="0"/>
                <a:cs typeface="MV Boli" panose="02000500030200090000" pitchFamily="2" charset="0"/>
              </a:rPr>
              <a:t>Age4 = 87</a:t>
            </a:r>
          </a:p>
          <a:p>
            <a:pPr marL="457200" lvl="1" indent="0" algn="ctr">
              <a:buNone/>
            </a:pPr>
            <a:r>
              <a:rPr lang="en-GB" sz="2800" b="1" dirty="0">
                <a:latin typeface="MV Boli" panose="02000500030200090000" pitchFamily="2" charset="0"/>
                <a:cs typeface="MV Boli" panose="02000500030200090000" pitchFamily="2" charset="0"/>
              </a:rPr>
              <a:t>Age5 = 17</a:t>
            </a:r>
          </a:p>
          <a:p>
            <a:pPr lvl="1"/>
            <a:r>
              <a:rPr lang="en-GB" sz="2800" dirty="0"/>
              <a:t>While this would work, there is a better way. Keeping related data under a single name is much simpler and efficient</a:t>
            </a:r>
          </a:p>
          <a:p>
            <a:pPr lvl="1"/>
            <a:r>
              <a:rPr lang="en-GB" sz="2800" dirty="0"/>
              <a:t>So, </a:t>
            </a:r>
            <a:r>
              <a:rPr lang="en-GB" sz="2800" b="1" dirty="0">
                <a:latin typeface="MV Boli" panose="02000500030200090000" pitchFamily="2" charset="0"/>
                <a:cs typeface="MV Boli" panose="02000500030200090000" pitchFamily="2" charset="0"/>
              </a:rPr>
              <a:t>Age[45, 65, 23, 87, 17]</a:t>
            </a:r>
            <a:r>
              <a:rPr lang="en-GB" sz="2800" dirty="0"/>
              <a:t> is better</a:t>
            </a:r>
          </a:p>
        </p:txBody>
      </p:sp>
    </p:spTree>
    <p:extLst>
      <p:ext uri="{BB962C8B-B14F-4D97-AF65-F5344CB8AC3E}">
        <p14:creationId xmlns:p14="http://schemas.microsoft.com/office/powerpoint/2010/main" val="3513265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Describe how to write software code in order to solve problems</a:t>
            </a:r>
          </a:p>
        </p:txBody>
      </p:sp>
      <p:sp>
        <p:nvSpPr>
          <p:cNvPr id="3" name="Content Placeholder 2"/>
          <p:cNvSpPr>
            <a:spLocks noGrp="1"/>
          </p:cNvSpPr>
          <p:nvPr>
            <p:ph idx="1"/>
          </p:nvPr>
        </p:nvSpPr>
        <p:spPr/>
        <p:txBody>
          <a:bodyPr/>
          <a:lstStyle/>
          <a:p>
            <a:r>
              <a:rPr lang="en-GB" sz="2800" dirty="0"/>
              <a:t>Structured programming is a programming paradigm aimed at improving the clarity, quality, and development time of a computer program</a:t>
            </a:r>
          </a:p>
          <a:p>
            <a:r>
              <a:rPr lang="en-GB" sz="2800" dirty="0"/>
              <a:t> It makes extensive use of the structured control flow constructs of </a:t>
            </a:r>
          </a:p>
          <a:p>
            <a:pPr lvl="1"/>
            <a:r>
              <a:rPr lang="en-GB" sz="2500" dirty="0"/>
              <a:t>selection (if/then/else) </a:t>
            </a:r>
          </a:p>
          <a:p>
            <a:pPr lvl="1"/>
            <a:r>
              <a:rPr lang="en-GB" sz="2500" dirty="0"/>
              <a:t>repetition (while and for) </a:t>
            </a:r>
          </a:p>
          <a:p>
            <a:pPr lvl="1"/>
            <a:r>
              <a:rPr lang="en-GB" sz="2500" dirty="0"/>
              <a:t>block structures</a:t>
            </a:r>
          </a:p>
          <a:p>
            <a:pPr lvl="1"/>
            <a:r>
              <a:rPr lang="en-GB" sz="2500" dirty="0"/>
              <a:t>subroutines </a:t>
            </a:r>
          </a:p>
          <a:p>
            <a:r>
              <a:rPr lang="en-GB" sz="2800" dirty="0"/>
              <a:t>in contrast to using simple tests and jumps such as the go to statement, which can lead to "spaghetti code" that is potentially difficult to follow and maintain</a:t>
            </a:r>
            <a:endParaRPr lang="en-GB" dirty="0"/>
          </a:p>
        </p:txBody>
      </p:sp>
      <p:sp>
        <p:nvSpPr>
          <p:cNvPr id="4" name="TextBox 3"/>
          <p:cNvSpPr txBox="1"/>
          <p:nvPr/>
        </p:nvSpPr>
        <p:spPr>
          <a:xfrm>
            <a:off x="7648575" y="6438896"/>
            <a:ext cx="4277133" cy="253916"/>
          </a:xfrm>
          <a:prstGeom prst="rect">
            <a:avLst/>
          </a:prstGeom>
          <a:noFill/>
        </p:spPr>
        <p:txBody>
          <a:bodyPr wrap="none" rtlCol="0">
            <a:spAutoFit/>
          </a:bodyPr>
          <a:lstStyle/>
          <a:p>
            <a:r>
              <a:rPr lang="en-GB" sz="1050" dirty="0"/>
              <a:t>Wikipedia: https://en.wikipedia.org/wiki/Structured_programming</a:t>
            </a:r>
          </a:p>
        </p:txBody>
      </p:sp>
    </p:spTree>
    <p:extLst>
      <p:ext uri="{BB962C8B-B14F-4D97-AF65-F5344CB8AC3E}">
        <p14:creationId xmlns:p14="http://schemas.microsoft.com/office/powerpoint/2010/main" val="215232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Instructions</a:t>
            </a:r>
          </a:p>
        </p:txBody>
      </p:sp>
      <p:sp>
        <p:nvSpPr>
          <p:cNvPr id="3" name="Content Placeholder 2"/>
          <p:cNvSpPr>
            <a:spLocks noGrp="1"/>
          </p:cNvSpPr>
          <p:nvPr>
            <p:ph idx="1"/>
          </p:nvPr>
        </p:nvSpPr>
        <p:spPr/>
        <p:txBody>
          <a:bodyPr>
            <a:normAutofit/>
          </a:bodyPr>
          <a:lstStyle/>
          <a:p>
            <a:r>
              <a:rPr lang="en-GB" sz="2800" dirty="0"/>
              <a:t>Software programs are sets of instructions</a:t>
            </a:r>
          </a:p>
          <a:p>
            <a:r>
              <a:rPr lang="en-GB" sz="2800" dirty="0"/>
              <a:t>For a CPU to execute these instructions, each one must first be translated into machine code – simple binary codes that activate parts of the CPU</a:t>
            </a:r>
          </a:p>
          <a:p>
            <a:r>
              <a:rPr lang="en-GB" sz="2800" dirty="0"/>
              <a:t>The CPU only performs a few basic functions:</a:t>
            </a:r>
          </a:p>
          <a:p>
            <a:pPr lvl="1"/>
            <a:r>
              <a:rPr lang="en-GB" sz="2800" dirty="0"/>
              <a:t>performing mathematical operations like addition and subtraction</a:t>
            </a:r>
          </a:p>
          <a:p>
            <a:pPr lvl="1"/>
            <a:r>
              <a:rPr lang="en-GB" sz="2800" dirty="0"/>
              <a:t>moving data from one memory location to another</a:t>
            </a:r>
          </a:p>
          <a:p>
            <a:pPr lvl="1"/>
            <a:r>
              <a:rPr lang="en-GB" sz="2800" dirty="0"/>
              <a:t>making decisions and jumps to a new set of instructions based on those decisions</a:t>
            </a:r>
          </a:p>
          <a:p>
            <a:r>
              <a:rPr lang="en-GB" sz="2800" dirty="0"/>
              <a:t>A piece of software, such as a game or web browser, combines these functions to perform more complex tasks</a:t>
            </a:r>
          </a:p>
          <a:p>
            <a:endParaRPr lang="en-GB" dirty="0"/>
          </a:p>
        </p:txBody>
      </p:sp>
    </p:spTree>
    <p:extLst>
      <p:ext uri="{BB962C8B-B14F-4D97-AF65-F5344CB8AC3E}">
        <p14:creationId xmlns:p14="http://schemas.microsoft.com/office/powerpoint/2010/main" val="1297106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Subroutines</a:t>
            </a:r>
          </a:p>
        </p:txBody>
      </p:sp>
      <p:sp>
        <p:nvSpPr>
          <p:cNvPr id="3" name="Content Placeholder 2"/>
          <p:cNvSpPr>
            <a:spLocks noGrp="1"/>
          </p:cNvSpPr>
          <p:nvPr>
            <p:ph idx="1"/>
          </p:nvPr>
        </p:nvSpPr>
        <p:spPr/>
        <p:txBody>
          <a:bodyPr>
            <a:normAutofit/>
          </a:bodyPr>
          <a:lstStyle/>
          <a:p>
            <a:r>
              <a:rPr lang="en-GB" sz="2800" dirty="0"/>
              <a:t>A </a:t>
            </a:r>
            <a:r>
              <a:rPr lang="en-GB" sz="2800" b="1" dirty="0"/>
              <a:t>subroutine</a:t>
            </a:r>
            <a:r>
              <a:rPr lang="en-GB" sz="2800" dirty="0"/>
              <a:t> is a sequence of </a:t>
            </a:r>
            <a:r>
              <a:rPr lang="en-GB" sz="2800" b="1" dirty="0"/>
              <a:t>program</a:t>
            </a:r>
            <a:r>
              <a:rPr lang="en-GB" sz="2800" dirty="0"/>
              <a:t> instructions that performs a specific task, packaged as a unit</a:t>
            </a:r>
          </a:p>
          <a:p>
            <a:r>
              <a:rPr lang="en-GB" sz="2800" dirty="0"/>
              <a:t>This unit can then be used in </a:t>
            </a:r>
            <a:r>
              <a:rPr lang="en-GB" sz="2800" b="1" dirty="0"/>
              <a:t>programs</a:t>
            </a:r>
            <a:r>
              <a:rPr lang="en-GB" sz="2800" dirty="0"/>
              <a:t> wherever that particular task should be performed</a:t>
            </a:r>
          </a:p>
          <a:p>
            <a:r>
              <a:rPr lang="en-GB" sz="2800" dirty="0"/>
              <a:t>In different programming languages, a subroutine may be called a procedure, a function, a routine, a method, or a subprogram</a:t>
            </a:r>
          </a:p>
        </p:txBody>
      </p:sp>
    </p:spTree>
    <p:extLst>
      <p:ext uri="{BB962C8B-B14F-4D97-AF65-F5344CB8AC3E}">
        <p14:creationId xmlns:p14="http://schemas.microsoft.com/office/powerpoint/2010/main" val="15370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a:t>
            </a:r>
          </a:p>
        </p:txBody>
      </p:sp>
      <p:sp>
        <p:nvSpPr>
          <p:cNvPr id="3" name="Content Placeholder 2"/>
          <p:cNvSpPr>
            <a:spLocks noGrp="1"/>
          </p:cNvSpPr>
          <p:nvPr>
            <p:ph idx="1"/>
          </p:nvPr>
        </p:nvSpPr>
        <p:spPr/>
        <p:txBody>
          <a:bodyPr>
            <a:normAutofit/>
          </a:bodyPr>
          <a:lstStyle/>
          <a:p>
            <a:r>
              <a:rPr lang="en-GB" sz="2800" dirty="0"/>
              <a:t>Pseudocode is an informal high-level description of the operating principle of a computer program or other algorithm</a:t>
            </a:r>
          </a:p>
          <a:p>
            <a:r>
              <a:rPr lang="en-GB" sz="2800" dirty="0"/>
              <a:t>Pseudocode is programming language agnostic</a:t>
            </a:r>
          </a:p>
          <a:p>
            <a:r>
              <a:rPr lang="en-GB" sz="2800" dirty="0"/>
              <a:t>We should be able to take the pseudocode and write a program in any language</a:t>
            </a:r>
          </a:p>
        </p:txBody>
      </p:sp>
    </p:spTree>
    <p:extLst>
      <p:ext uri="{BB962C8B-B14F-4D97-AF65-F5344CB8AC3E}">
        <p14:creationId xmlns:p14="http://schemas.microsoft.com/office/powerpoint/2010/main" val="426440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lstStyle/>
          <a:p>
            <a:pPr marL="0" indent="0">
              <a:buNone/>
            </a:pPr>
            <a:r>
              <a:rPr lang="en-GB" sz="2800" dirty="0">
                <a:latin typeface="MV Boli" panose="02000500030200090000" pitchFamily="2" charset="0"/>
                <a:cs typeface="MV Boli" panose="02000500030200090000" pitchFamily="2" charset="0"/>
              </a:rPr>
              <a:t>If student's grade is greater than or equal to 60</a:t>
            </a:r>
          </a:p>
          <a:p>
            <a:pPr marL="0" indent="0">
              <a:buNone/>
            </a:pPr>
            <a:r>
              <a:rPr lang="en-GB" sz="2800" dirty="0">
                <a:latin typeface="MV Boli" panose="02000500030200090000" pitchFamily="2" charset="0"/>
                <a:cs typeface="MV Boli" panose="02000500030200090000" pitchFamily="2" charset="0"/>
              </a:rPr>
              <a:t>Print "passed"</a:t>
            </a:r>
          </a:p>
          <a:p>
            <a:pPr marL="0" indent="0">
              <a:buNone/>
            </a:pPr>
            <a:r>
              <a:rPr lang="en-GB" sz="2800" dirty="0">
                <a:latin typeface="MV Boli" panose="02000500030200090000" pitchFamily="2" charset="0"/>
                <a:cs typeface="MV Boli" panose="02000500030200090000" pitchFamily="2" charset="0"/>
              </a:rPr>
              <a:t>else</a:t>
            </a:r>
          </a:p>
          <a:p>
            <a:pPr marL="0" indent="0">
              <a:buNone/>
            </a:pPr>
            <a:r>
              <a:rPr lang="en-GB" sz="2800" dirty="0">
                <a:latin typeface="MV Boli" panose="02000500030200090000" pitchFamily="2" charset="0"/>
                <a:cs typeface="MV Boli" panose="02000500030200090000" pitchFamily="2" charset="0"/>
              </a:rPr>
              <a:t>Print "failed" </a:t>
            </a:r>
          </a:p>
          <a:p>
            <a:pPr marL="0" indent="0">
              <a:buNone/>
            </a:pPr>
            <a:endParaRPr lang="en-GB" dirty="0"/>
          </a:p>
        </p:txBody>
      </p:sp>
    </p:spTree>
    <p:extLst>
      <p:ext uri="{BB962C8B-B14F-4D97-AF65-F5344CB8AC3E}">
        <p14:creationId xmlns:p14="http://schemas.microsoft.com/office/powerpoint/2010/main" val="2372636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Set total to zero</a:t>
            </a:r>
          </a:p>
          <a:p>
            <a:pPr marL="0" indent="0">
              <a:buNone/>
            </a:pPr>
            <a:r>
              <a:rPr lang="en-GB" sz="2800" dirty="0">
                <a:latin typeface="MV Boli" panose="02000500030200090000" pitchFamily="2" charset="0"/>
                <a:cs typeface="MV Boli" panose="02000500030200090000" pitchFamily="2" charset="0"/>
              </a:rPr>
              <a:t>Set grade counter to one</a:t>
            </a:r>
          </a:p>
          <a:p>
            <a:pPr marL="0" indent="0">
              <a:buNone/>
            </a:pPr>
            <a:r>
              <a:rPr lang="en-GB" sz="2800" dirty="0">
                <a:latin typeface="MV Boli" panose="02000500030200090000" pitchFamily="2" charset="0"/>
                <a:cs typeface="MV Boli" panose="02000500030200090000" pitchFamily="2" charset="0"/>
              </a:rPr>
              <a:t>While grade counter is less than or equal to ten</a:t>
            </a:r>
          </a:p>
          <a:p>
            <a:pPr marL="0" indent="0">
              <a:buNone/>
            </a:pPr>
            <a:r>
              <a:rPr lang="en-GB" sz="2800" dirty="0">
                <a:latin typeface="MV Boli" panose="02000500030200090000" pitchFamily="2" charset="0"/>
                <a:cs typeface="MV Boli" panose="02000500030200090000" pitchFamily="2" charset="0"/>
              </a:rPr>
              <a:t>Input the next grade</a:t>
            </a:r>
          </a:p>
          <a:p>
            <a:pPr marL="0" indent="0">
              <a:buNone/>
            </a:pPr>
            <a:r>
              <a:rPr lang="en-GB" sz="2800" dirty="0">
                <a:latin typeface="MV Boli" panose="02000500030200090000" pitchFamily="2" charset="0"/>
                <a:cs typeface="MV Boli" panose="02000500030200090000" pitchFamily="2" charset="0"/>
              </a:rPr>
              <a:t>Add the grade into the total </a:t>
            </a:r>
          </a:p>
          <a:p>
            <a:pPr marL="0" indent="0">
              <a:buNone/>
            </a:pPr>
            <a:r>
              <a:rPr lang="en-GB" sz="2800" dirty="0">
                <a:latin typeface="MV Boli" panose="02000500030200090000" pitchFamily="2" charset="0"/>
                <a:cs typeface="MV Boli" panose="02000500030200090000" pitchFamily="2" charset="0"/>
              </a:rPr>
              <a:t>Set the class average to the total divided by ten</a:t>
            </a:r>
          </a:p>
          <a:p>
            <a:pPr marL="0" indent="0">
              <a:buNone/>
            </a:pPr>
            <a:r>
              <a:rPr lang="en-GB" sz="2800" dirty="0">
                <a:latin typeface="MV Boli" panose="02000500030200090000" pitchFamily="2" charset="0"/>
                <a:cs typeface="MV Boli" panose="02000500030200090000" pitchFamily="2" charset="0"/>
              </a:rPr>
              <a:t>Print the class average</a:t>
            </a:r>
          </a:p>
        </p:txBody>
      </p:sp>
    </p:spTree>
    <p:extLst>
      <p:ext uri="{BB962C8B-B14F-4D97-AF65-F5344CB8AC3E}">
        <p14:creationId xmlns:p14="http://schemas.microsoft.com/office/powerpoint/2010/main" val="111584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normAutofit/>
          </a:bodyPr>
          <a:lstStyle/>
          <a:p>
            <a:r>
              <a:rPr lang="en-GB" sz="2800" dirty="0"/>
              <a:t>Data can be defined as a collection of facts or information from which conclusions may be drawn</a:t>
            </a:r>
          </a:p>
          <a:p>
            <a:r>
              <a:rPr lang="en-GB" sz="2800" dirty="0"/>
              <a:t>Linked Data is the term used to describe a method of exposing and connecting data</a:t>
            </a:r>
          </a:p>
        </p:txBody>
      </p:sp>
    </p:spTree>
    <p:extLst>
      <p:ext uri="{BB962C8B-B14F-4D97-AF65-F5344CB8AC3E}">
        <p14:creationId xmlns:p14="http://schemas.microsoft.com/office/powerpoint/2010/main" val="122158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pPr marL="0" indent="0">
              <a:buNone/>
            </a:pPr>
            <a:r>
              <a:rPr lang="en-GB" sz="2800" b="1" dirty="0">
                <a:latin typeface="MV Boli" panose="02000500030200090000" pitchFamily="2" charset="0"/>
                <a:cs typeface="MV Boli" panose="02000500030200090000" pitchFamily="2" charset="0"/>
              </a:rPr>
              <a:t>Number of baskets scored by a basketball player are: 8, 15, 11, 13, 9, 12, and 10. Find the range of the data. </a:t>
            </a:r>
          </a:p>
          <a:p>
            <a:pPr marL="0" indent="0">
              <a:buNone/>
            </a:pPr>
            <a:r>
              <a:rPr lang="en-GB" sz="2800" b="1" dirty="0">
                <a:latin typeface="MV Boli" panose="02000500030200090000" pitchFamily="2" charset="0"/>
                <a:cs typeface="MV Boli" panose="02000500030200090000" pitchFamily="2" charset="0"/>
              </a:rPr>
              <a:t>Choices:</a:t>
            </a:r>
          </a:p>
          <a:p>
            <a:pPr marL="0" indent="0">
              <a:buNone/>
            </a:pPr>
            <a:r>
              <a:rPr lang="en-GB" sz="2800" dirty="0">
                <a:latin typeface="MV Boli" panose="02000500030200090000" pitchFamily="2" charset="0"/>
                <a:cs typeface="MV Boli" panose="02000500030200090000" pitchFamily="2" charset="0"/>
              </a:rPr>
              <a:t>A. 5</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B. 17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C. 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D. 6</a:t>
            </a:r>
          </a:p>
          <a:p>
            <a:endParaRPr lang="en-GB" sz="2800" dirty="0"/>
          </a:p>
          <a:p>
            <a:r>
              <a:rPr lang="en-GB" sz="2800" dirty="0"/>
              <a:t>Answer on next slide…..</a:t>
            </a:r>
          </a:p>
          <a:p>
            <a:endParaRPr lang="en-GB" dirty="0"/>
          </a:p>
        </p:txBody>
      </p:sp>
    </p:spTree>
    <p:extLst>
      <p:ext uri="{BB962C8B-B14F-4D97-AF65-F5344CB8AC3E}">
        <p14:creationId xmlns:p14="http://schemas.microsoft.com/office/powerpoint/2010/main" val="405234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r>
              <a:rPr lang="en-GB" sz="2800" b="1" dirty="0"/>
              <a:t>Solution:</a:t>
            </a:r>
          </a:p>
          <a:p>
            <a:pPr marL="0" indent="0">
              <a:buNone/>
            </a:pPr>
            <a:endParaRPr lang="en-GB" sz="2800" dirty="0">
              <a:latin typeface="MV Boli" panose="02000500030200090000" pitchFamily="2" charset="0"/>
              <a:cs typeface="MV Boli" panose="02000500030200090000" pitchFamily="2" charset="0"/>
            </a:endParaRPr>
          </a:p>
          <a:p>
            <a:pPr marL="0" indent="0">
              <a:buNone/>
            </a:pPr>
            <a:r>
              <a:rPr lang="en-GB" sz="2800" dirty="0">
                <a:latin typeface="MV Boli" panose="02000500030200090000" pitchFamily="2" charset="0"/>
                <a:cs typeface="MV Boli" panose="02000500030200090000" pitchFamily="2" charset="0"/>
              </a:rPr>
              <a:t>Step 1: Highest score = 15</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2: lowest score = 8</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3: Range = 15 - 8 = 7 [Range = highest score - lowest score.]</a:t>
            </a:r>
          </a:p>
          <a:p>
            <a:endParaRPr lang="en-GB" dirty="0"/>
          </a:p>
        </p:txBody>
      </p:sp>
    </p:spTree>
    <p:extLst>
      <p:ext uri="{BB962C8B-B14F-4D97-AF65-F5344CB8AC3E}">
        <p14:creationId xmlns:p14="http://schemas.microsoft.com/office/powerpoint/2010/main" val="307319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a:t>
            </a:r>
          </a:p>
        </p:txBody>
      </p:sp>
      <p:sp>
        <p:nvSpPr>
          <p:cNvPr id="3" name="Content Placeholder 2"/>
          <p:cNvSpPr>
            <a:spLocks noGrp="1"/>
          </p:cNvSpPr>
          <p:nvPr>
            <p:ph idx="1"/>
          </p:nvPr>
        </p:nvSpPr>
        <p:spPr/>
        <p:txBody>
          <a:bodyPr>
            <a:normAutofit/>
          </a:bodyPr>
          <a:lstStyle/>
          <a:p>
            <a:r>
              <a:rPr lang="en-GB" sz="2800" dirty="0"/>
              <a:t>An encryption algorithm is a set of mathematical procedures for performing encryption on data. </a:t>
            </a:r>
          </a:p>
          <a:p>
            <a:r>
              <a:rPr lang="en-GB" sz="2800" dirty="0"/>
              <a:t>Through the use of such an algorithm, information is made in the cipher text and requires the use of a key to transforming the data into its original form.</a:t>
            </a:r>
          </a:p>
        </p:txBody>
      </p:sp>
    </p:spTree>
    <p:extLst>
      <p:ext uri="{BB962C8B-B14F-4D97-AF65-F5344CB8AC3E}">
        <p14:creationId xmlns:p14="http://schemas.microsoft.com/office/powerpoint/2010/main" val="153792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a:t>
            </a:r>
          </a:p>
        </p:txBody>
      </p:sp>
      <p:sp>
        <p:nvSpPr>
          <p:cNvPr id="3" name="Content Placeholder 2"/>
          <p:cNvSpPr>
            <a:spLocks noGrp="1"/>
          </p:cNvSpPr>
          <p:nvPr>
            <p:ph idx="1"/>
          </p:nvPr>
        </p:nvSpPr>
        <p:spPr/>
        <p:txBody>
          <a:bodyPr>
            <a:normAutofit/>
          </a:bodyPr>
          <a:lstStyle/>
          <a:p>
            <a:r>
              <a:rPr lang="en-GB" sz="2800" dirty="0"/>
              <a:t>A </a:t>
            </a:r>
            <a:r>
              <a:rPr lang="en-GB" sz="2800" b="1" dirty="0"/>
              <a:t>comment</a:t>
            </a:r>
            <a:r>
              <a:rPr lang="en-GB" sz="2800" dirty="0"/>
              <a:t> is a programmer-readable explanation or annotation in the source </a:t>
            </a:r>
            <a:r>
              <a:rPr lang="en-GB" sz="2800" b="1" dirty="0"/>
              <a:t>code</a:t>
            </a:r>
            <a:r>
              <a:rPr lang="en-GB" sz="2800" dirty="0"/>
              <a:t> of a computer program</a:t>
            </a:r>
          </a:p>
          <a:p>
            <a:r>
              <a:rPr lang="en-GB" sz="2800" dirty="0"/>
              <a:t>They are added with the purpose of making the source </a:t>
            </a:r>
            <a:r>
              <a:rPr lang="en-GB" sz="2800" b="1" dirty="0"/>
              <a:t>code</a:t>
            </a:r>
            <a:r>
              <a:rPr lang="en-GB" sz="2800" dirty="0"/>
              <a:t> easier for humans to understand, and are generally ignored by compilers and interpreters</a:t>
            </a:r>
          </a:p>
          <a:p>
            <a:r>
              <a:rPr lang="en-GB" sz="2800" dirty="0"/>
              <a:t>Don’t comment every line of code</a:t>
            </a:r>
          </a:p>
          <a:p>
            <a:r>
              <a:rPr lang="en-GB" sz="2800" dirty="0"/>
              <a:t>Only comment when something significant is happening</a:t>
            </a:r>
          </a:p>
          <a:p>
            <a:r>
              <a:rPr lang="en-GB" sz="2800" dirty="0"/>
              <a:t>Note that more comments does not mean more readable code</a:t>
            </a:r>
          </a:p>
          <a:p>
            <a:pPr marL="0" indent="0">
              <a:buNone/>
            </a:pPr>
            <a:endParaRPr lang="en-GB" sz="2800" b="1" dirty="0">
              <a:latin typeface="MV Boli" panose="02000500030200090000" pitchFamily="2" charset="0"/>
              <a:cs typeface="MV Boli" panose="02000500030200090000" pitchFamily="2" charset="0"/>
            </a:endParaRPr>
          </a:p>
          <a:p>
            <a:pPr marL="0" indent="0" algn="ctr">
              <a:buNone/>
            </a:pPr>
            <a:r>
              <a:rPr lang="en-GB" sz="2800" b="1" dirty="0">
                <a:latin typeface="MV Boli" panose="02000500030200090000" pitchFamily="2" charset="0"/>
                <a:cs typeface="MV Boli" panose="02000500030200090000" pitchFamily="2" charset="0"/>
              </a:rPr>
              <a:t>Code Tells You How, Comments Tell You Why</a:t>
            </a:r>
          </a:p>
          <a:p>
            <a:endParaRPr lang="en-GB" dirty="0"/>
          </a:p>
        </p:txBody>
      </p:sp>
    </p:spTree>
    <p:extLst>
      <p:ext uri="{BB962C8B-B14F-4D97-AF65-F5344CB8AC3E}">
        <p14:creationId xmlns:p14="http://schemas.microsoft.com/office/powerpoint/2010/main" val="1079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 Change heading:</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myH</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Page";</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 Change paragraph:</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myP</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paragraph.";</a:t>
            </a:r>
          </a:p>
        </p:txBody>
      </p:sp>
    </p:spTree>
    <p:extLst>
      <p:ext uri="{BB962C8B-B14F-4D97-AF65-F5344CB8AC3E}">
        <p14:creationId xmlns:p14="http://schemas.microsoft.com/office/powerpoint/2010/main" val="803890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Modularity</a:t>
            </a:r>
          </a:p>
        </p:txBody>
      </p:sp>
      <p:sp>
        <p:nvSpPr>
          <p:cNvPr id="3" name="Content Placeholder 2"/>
          <p:cNvSpPr>
            <a:spLocks noGrp="1"/>
          </p:cNvSpPr>
          <p:nvPr>
            <p:ph idx="1"/>
          </p:nvPr>
        </p:nvSpPr>
        <p:spPr/>
        <p:txBody>
          <a:bodyPr/>
          <a:lstStyle/>
          <a:p>
            <a:r>
              <a:rPr lang="en-GB" sz="2800" dirty="0"/>
              <a:t>Modularity refers to the extent to which a software/Web application may be divided into smaller modules</a:t>
            </a:r>
          </a:p>
          <a:p>
            <a:r>
              <a:rPr lang="en-GB" sz="2800" dirty="0"/>
              <a:t>Software modularity indicates that the number of application modules are capable of serving a specified business domain. </a:t>
            </a:r>
          </a:p>
          <a:p>
            <a:r>
              <a:rPr lang="en-GB" sz="2800" dirty="0"/>
              <a:t>Modularity is successful because developers use prewritten code, which saves resources</a:t>
            </a:r>
          </a:p>
          <a:p>
            <a:r>
              <a:rPr lang="en-GB" sz="2800" dirty="0"/>
              <a:t>Overall, modularity provides greater software development manageability</a:t>
            </a:r>
          </a:p>
          <a:p>
            <a:endParaRPr lang="en-GB" dirty="0"/>
          </a:p>
        </p:txBody>
      </p:sp>
    </p:spTree>
    <p:extLst>
      <p:ext uri="{BB962C8B-B14F-4D97-AF65-F5344CB8AC3E}">
        <p14:creationId xmlns:p14="http://schemas.microsoft.com/office/powerpoint/2010/main" val="892559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Re-use of Code</a:t>
            </a:r>
          </a:p>
        </p:txBody>
      </p:sp>
      <p:sp>
        <p:nvSpPr>
          <p:cNvPr id="3" name="Content Placeholder 2"/>
          <p:cNvSpPr>
            <a:spLocks noGrp="1"/>
          </p:cNvSpPr>
          <p:nvPr>
            <p:ph idx="1"/>
          </p:nvPr>
        </p:nvSpPr>
        <p:spPr/>
        <p:txBody>
          <a:bodyPr>
            <a:normAutofit/>
          </a:bodyPr>
          <a:lstStyle/>
          <a:p>
            <a:r>
              <a:rPr lang="en-GB" sz="2800" dirty="0"/>
              <a:t>In programming, reusable code is the use of similar code in multiple functions</a:t>
            </a:r>
          </a:p>
          <a:p>
            <a:r>
              <a:rPr lang="en-GB" sz="2800" dirty="0"/>
              <a:t>Not by copying and then pasting the same code from one block to another and from there to another and so on</a:t>
            </a:r>
          </a:p>
          <a:p>
            <a:r>
              <a:rPr lang="en-GB" sz="2800" dirty="0"/>
              <a:t>Instead, code reusability defines the methodology you can use to use similar code, without having to re-write it everywhere</a:t>
            </a:r>
          </a:p>
          <a:p>
            <a:r>
              <a:rPr lang="en-GB" sz="2800" dirty="0"/>
              <a:t>We make use of the following:</a:t>
            </a:r>
          </a:p>
          <a:p>
            <a:pPr lvl="1"/>
            <a:r>
              <a:rPr lang="en-GB" sz="2800" dirty="0"/>
              <a:t>Inheritance</a:t>
            </a:r>
          </a:p>
          <a:p>
            <a:pPr lvl="1"/>
            <a:r>
              <a:rPr lang="en-GB" sz="2800" dirty="0"/>
              <a:t>Functions</a:t>
            </a:r>
          </a:p>
          <a:p>
            <a:pPr lvl="1"/>
            <a:r>
              <a:rPr lang="en-GB" sz="2800" dirty="0"/>
              <a:t>Libraries</a:t>
            </a:r>
          </a:p>
        </p:txBody>
      </p:sp>
    </p:spTree>
    <p:extLst>
      <p:ext uri="{BB962C8B-B14F-4D97-AF65-F5344CB8AC3E}">
        <p14:creationId xmlns:p14="http://schemas.microsoft.com/office/powerpoint/2010/main" val="3960039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Design Patterns</a:t>
            </a:r>
          </a:p>
        </p:txBody>
      </p:sp>
      <p:sp>
        <p:nvSpPr>
          <p:cNvPr id="3" name="Content Placeholder 2"/>
          <p:cNvSpPr>
            <a:spLocks noGrp="1"/>
          </p:cNvSpPr>
          <p:nvPr>
            <p:ph idx="1"/>
          </p:nvPr>
        </p:nvSpPr>
        <p:spPr/>
        <p:txBody>
          <a:bodyPr>
            <a:normAutofit/>
          </a:bodyPr>
          <a:lstStyle/>
          <a:p>
            <a:r>
              <a:rPr lang="en-GB" sz="2800" dirty="0"/>
              <a:t>A </a:t>
            </a:r>
            <a:r>
              <a:rPr lang="en-GB" sz="2800" i="1" dirty="0">
                <a:latin typeface="MV Boli" panose="02000500030200090000" pitchFamily="2" charset="0"/>
                <a:cs typeface="MV Boli" panose="02000500030200090000" pitchFamily="2" charset="0"/>
              </a:rPr>
              <a:t>design pattern</a:t>
            </a:r>
            <a:r>
              <a:rPr lang="en-GB" sz="2800" dirty="0">
                <a:latin typeface="MV Boli" panose="02000500030200090000" pitchFamily="2" charset="0"/>
                <a:cs typeface="MV Boli" panose="02000500030200090000" pitchFamily="2" charset="0"/>
              </a:rPr>
              <a:t> </a:t>
            </a:r>
            <a:r>
              <a:rPr lang="en-GB" sz="2800" dirty="0"/>
              <a:t>is a general repeatable solution to a commonly occurring problem in software design</a:t>
            </a:r>
          </a:p>
          <a:p>
            <a:r>
              <a:rPr lang="en-GB" sz="2800" dirty="0"/>
              <a:t>A </a:t>
            </a:r>
            <a:r>
              <a:rPr lang="en-GB" sz="2800" i="1" dirty="0"/>
              <a:t>design pattern</a:t>
            </a:r>
            <a:r>
              <a:rPr lang="en-GB" sz="2800" dirty="0"/>
              <a:t> isn't a finished design that can be transformed directly into code</a:t>
            </a:r>
          </a:p>
          <a:p>
            <a:r>
              <a:rPr lang="en-GB" sz="2800" dirty="0"/>
              <a:t>It is a description or template for how to solve a problem that can be used in many different situations</a:t>
            </a:r>
          </a:p>
          <a:p>
            <a:r>
              <a:rPr lang="en-GB" sz="2800" dirty="0"/>
              <a:t>Used significantly in Object Oriented Programming</a:t>
            </a:r>
          </a:p>
          <a:p>
            <a:endParaRPr lang="en-GB" sz="2800" dirty="0"/>
          </a:p>
          <a:p>
            <a:r>
              <a:rPr lang="en-GB" sz="2800" dirty="0"/>
              <a:t>A good resource for design patterns can be found </a:t>
            </a:r>
            <a:r>
              <a:rPr lang="en-GB" sz="2800" dirty="0">
                <a:hlinkClick r:id="rId2"/>
              </a:rPr>
              <a:t>here</a:t>
            </a:r>
            <a:endParaRPr lang="en-GB" sz="2800" dirty="0"/>
          </a:p>
        </p:txBody>
      </p:sp>
    </p:spTree>
    <p:extLst>
      <p:ext uri="{BB962C8B-B14F-4D97-AF65-F5344CB8AC3E}">
        <p14:creationId xmlns:p14="http://schemas.microsoft.com/office/powerpoint/2010/main" val="2445161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Library Functions</a:t>
            </a:r>
          </a:p>
        </p:txBody>
      </p:sp>
      <p:sp>
        <p:nvSpPr>
          <p:cNvPr id="3" name="Content Placeholder 2"/>
          <p:cNvSpPr>
            <a:spLocks noGrp="1"/>
          </p:cNvSpPr>
          <p:nvPr>
            <p:ph idx="1"/>
          </p:nvPr>
        </p:nvSpPr>
        <p:spPr/>
        <p:txBody>
          <a:bodyPr>
            <a:normAutofit/>
          </a:bodyPr>
          <a:lstStyle/>
          <a:p>
            <a:r>
              <a:rPr lang="en-GB" sz="2800" dirty="0"/>
              <a:t>Library functions are inbuilt functions which are grouped together and placed in a common place called library</a:t>
            </a:r>
          </a:p>
        </p:txBody>
      </p:sp>
    </p:spTree>
    <p:extLst>
      <p:ext uri="{BB962C8B-B14F-4D97-AF65-F5344CB8AC3E}">
        <p14:creationId xmlns:p14="http://schemas.microsoft.com/office/powerpoint/2010/main" val="2263306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p>
            <a:pPr algn="ctr"/>
            <a:r>
              <a:rPr lang="en-GB" dirty="0"/>
              <a:t>4 most important advantages of using standard library functions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971095"/>
              </p:ext>
            </p:extLst>
          </p:nvPr>
        </p:nvGraphicFramePr>
        <p:xfrm>
          <a:off x="312906" y="1419225"/>
          <a:ext cx="11590337" cy="493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88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sp>
        <p:nvSpPr>
          <p:cNvPr id="3" name="Content Placeholder 2"/>
          <p:cNvSpPr>
            <a:spLocks noGrp="1"/>
          </p:cNvSpPr>
          <p:nvPr>
            <p:ph idx="1"/>
          </p:nvPr>
        </p:nvSpPr>
        <p:spPr/>
        <p:txBody>
          <a:bodyPr>
            <a:normAutofit/>
          </a:bodyPr>
          <a:lstStyle/>
          <a:p>
            <a:r>
              <a:rPr lang="en-GB" sz="2800" dirty="0"/>
              <a:t>A software </a:t>
            </a:r>
            <a:r>
              <a:rPr lang="en-GB" sz="2800" b="1" dirty="0"/>
              <a:t>framework</a:t>
            </a:r>
            <a:r>
              <a:rPr lang="en-GB" sz="2800" dirty="0"/>
              <a:t> is an abstraction in which software providing generic functionality can be selectively changed by additional user-written code, thus providing application-specific software</a:t>
            </a:r>
          </a:p>
          <a:p>
            <a:r>
              <a:rPr lang="en-GB" sz="2800" dirty="0"/>
              <a:t>A software </a:t>
            </a:r>
            <a:r>
              <a:rPr lang="en-GB" sz="2800" b="1" dirty="0"/>
              <a:t>framework</a:t>
            </a:r>
            <a:r>
              <a:rPr lang="en-GB" sz="2800" dirty="0"/>
              <a:t> provides a standard way to build and deploy applications.</a:t>
            </a:r>
          </a:p>
        </p:txBody>
      </p:sp>
    </p:spTree>
    <p:extLst>
      <p:ext uri="{BB962C8B-B14F-4D97-AF65-F5344CB8AC3E}">
        <p14:creationId xmlns:p14="http://schemas.microsoft.com/office/powerpoint/2010/main" val="1836641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pic>
        <p:nvPicPr>
          <p:cNvPr id="4" name="Content Placeholder 3"/>
          <p:cNvPicPr>
            <a:picLocks noGrp="1" noChangeAspect="1"/>
          </p:cNvPicPr>
          <p:nvPr>
            <p:ph idx="1"/>
          </p:nvPr>
        </p:nvPicPr>
        <p:blipFill>
          <a:blip r:embed="rId2"/>
          <a:stretch>
            <a:fillRect/>
          </a:stretch>
        </p:blipFill>
        <p:spPr>
          <a:xfrm>
            <a:off x="856456" y="1385094"/>
            <a:ext cx="8445500" cy="4572000"/>
          </a:xfrm>
          <a:prstGeom prst="rect">
            <a:avLst/>
          </a:prstGeom>
        </p:spPr>
      </p:pic>
    </p:spTree>
    <p:extLst>
      <p:ext uri="{BB962C8B-B14F-4D97-AF65-F5344CB8AC3E}">
        <p14:creationId xmlns:p14="http://schemas.microsoft.com/office/powerpoint/2010/main" val="310709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Tasks</a:t>
            </a:r>
          </a:p>
        </p:txBody>
      </p:sp>
      <p:sp>
        <p:nvSpPr>
          <p:cNvPr id="3" name="Content Placeholder 2"/>
          <p:cNvSpPr>
            <a:spLocks noGrp="1"/>
          </p:cNvSpPr>
          <p:nvPr>
            <p:ph idx="1"/>
          </p:nvPr>
        </p:nvSpPr>
        <p:spPr/>
        <p:txBody>
          <a:bodyPr>
            <a:normAutofit/>
          </a:bodyPr>
          <a:lstStyle/>
          <a:p>
            <a:r>
              <a:rPr lang="en-GB" sz="2800" dirty="0"/>
              <a:t>Use the two pseudocode examples and write the programs in a language of your choice</a:t>
            </a:r>
          </a:p>
          <a:p>
            <a:pPr lvl="1"/>
            <a:r>
              <a:rPr lang="en-GB" sz="2800" dirty="0"/>
              <a:t>Stretch challenge: Use two different languages</a:t>
            </a:r>
          </a:p>
          <a:p>
            <a:r>
              <a:rPr lang="en-GB" sz="2800" dirty="0"/>
              <a:t>Write pseudocode for the bubble sort algorithm for the following array: ages[23, 12, 67, 34]</a:t>
            </a:r>
          </a:p>
          <a:p>
            <a:pPr lvl="1"/>
            <a:r>
              <a:rPr lang="en-GB" sz="2800" dirty="0"/>
              <a:t>Stretch challenge: draw a flow chart of this sort</a:t>
            </a:r>
          </a:p>
        </p:txBody>
      </p:sp>
    </p:spTree>
    <p:extLst>
      <p:ext uri="{BB962C8B-B14F-4D97-AF65-F5344CB8AC3E}">
        <p14:creationId xmlns:p14="http://schemas.microsoft.com/office/powerpoint/2010/main" val="258317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Triple DES</a:t>
            </a:r>
          </a:p>
        </p:txBody>
      </p:sp>
      <p:sp>
        <p:nvSpPr>
          <p:cNvPr id="3" name="Content Placeholder 2"/>
          <p:cNvSpPr>
            <a:spLocks noGrp="1"/>
          </p:cNvSpPr>
          <p:nvPr>
            <p:ph idx="1"/>
          </p:nvPr>
        </p:nvSpPr>
        <p:spPr/>
        <p:txBody>
          <a:bodyPr>
            <a:normAutofit/>
          </a:bodyPr>
          <a:lstStyle/>
          <a:p>
            <a:r>
              <a:rPr lang="en-GB" sz="2800" dirty="0"/>
              <a:t>Triple DES was designed to replace the original Data Encryption Standard (DES) algorithm, which hackers eventually learned to defeat with relative ease</a:t>
            </a:r>
          </a:p>
          <a:p>
            <a:r>
              <a:rPr lang="en-GB" sz="2800" dirty="0"/>
              <a:t>At one time, Triple DES was the recommended standard and the most widely used symmetric algorithm in the industry. Triple DES uses three individual keys with 56 bits each</a:t>
            </a:r>
          </a:p>
          <a:p>
            <a:r>
              <a:rPr lang="en-GB" sz="2800" dirty="0"/>
              <a:t>The total key length adds up to 168 bits, but experts would argue that 112-bits in key strength is more like it</a:t>
            </a:r>
          </a:p>
        </p:txBody>
      </p:sp>
    </p:spTree>
    <p:extLst>
      <p:ext uri="{BB962C8B-B14F-4D97-AF65-F5344CB8AC3E}">
        <p14:creationId xmlns:p14="http://schemas.microsoft.com/office/powerpoint/2010/main" val="3249264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	Understand the fundamental concept of Test Driven Development (TDD)</a:t>
            </a:r>
          </a:p>
        </p:txBody>
      </p:sp>
      <p:sp>
        <p:nvSpPr>
          <p:cNvPr id="3" name="Content Placeholder 2"/>
          <p:cNvSpPr>
            <a:spLocks noGrp="1"/>
          </p:cNvSpPr>
          <p:nvPr>
            <p:ph idx="1"/>
          </p:nvPr>
        </p:nvSpPr>
        <p:spPr/>
        <p:txBody>
          <a:bodyPr>
            <a:normAutofit/>
          </a:bodyPr>
          <a:lstStyle/>
          <a:p>
            <a:r>
              <a:rPr lang="en-GB" sz="2800" dirty="0"/>
              <a:t>Test-driven development (TDD) is a software development process that relies on the repetition of a very short development cycle</a:t>
            </a:r>
          </a:p>
          <a:p>
            <a:r>
              <a:rPr lang="en-GB" sz="2800" dirty="0"/>
              <a:t>It is an evolutionary approach to development which combines test-first development where you write a test before you write just enough production code to fulfil that test</a:t>
            </a:r>
          </a:p>
          <a:p>
            <a:r>
              <a:rPr lang="en-GB" sz="2800" dirty="0"/>
              <a:t>The primary goal of TDD is to make the code clearer, simple and bug-free</a:t>
            </a:r>
          </a:p>
          <a:p>
            <a:r>
              <a:rPr lang="en-GB" sz="2800" dirty="0"/>
              <a:t>Not the same as unit testing</a:t>
            </a:r>
          </a:p>
        </p:txBody>
      </p:sp>
    </p:spTree>
    <p:extLst>
      <p:ext uri="{BB962C8B-B14F-4D97-AF65-F5344CB8AC3E}">
        <p14:creationId xmlns:p14="http://schemas.microsoft.com/office/powerpoint/2010/main" val="3788445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Traditional:</a:t>
            </a:r>
          </a:p>
          <a:p>
            <a:pPr lvl="1"/>
            <a:r>
              <a:rPr lang="en-GB" sz="2800" dirty="0"/>
              <a:t>Write logic</a:t>
            </a:r>
          </a:p>
          <a:p>
            <a:pPr lvl="1"/>
            <a:r>
              <a:rPr lang="en-GB" sz="2800" dirty="0"/>
              <a:t>Write tests </a:t>
            </a:r>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r>
              <a:rPr lang="en-GB" sz="2800" dirty="0"/>
              <a:t>This is unit testing!!!!</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3116262" y="2259473"/>
            <a:ext cx="8158163" cy="2339054"/>
          </a:xfrm>
          <a:prstGeom prst="rect">
            <a:avLst/>
          </a:prstGeom>
        </p:spPr>
      </p:pic>
    </p:spTree>
    <p:extLst>
      <p:ext uri="{BB962C8B-B14F-4D97-AF65-F5344CB8AC3E}">
        <p14:creationId xmlns:p14="http://schemas.microsoft.com/office/powerpoint/2010/main" val="3009468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TDD:</a:t>
            </a:r>
          </a:p>
          <a:p>
            <a:pPr lvl="1"/>
            <a:r>
              <a:rPr lang="en-GB" sz="2800" dirty="0"/>
              <a:t>Write tests</a:t>
            </a:r>
          </a:p>
          <a:p>
            <a:pPr lvl="1"/>
            <a:r>
              <a:rPr lang="en-GB" sz="2800" dirty="0"/>
              <a:t>Write logic </a:t>
            </a:r>
          </a:p>
          <a:p>
            <a:pPr marL="457200" lvl="1" indent="0">
              <a:buNone/>
            </a:pPr>
            <a:endParaRPr lang="en-GB" dirty="0"/>
          </a:p>
          <a:p>
            <a:endParaRPr lang="en-GB" dirty="0"/>
          </a:p>
          <a:p>
            <a:endParaRPr lang="en-GB" dirty="0"/>
          </a:p>
          <a:p>
            <a:endParaRPr lang="en-GB" dirty="0"/>
          </a:p>
          <a:p>
            <a:pPr marL="457200" lvl="1" indent="0">
              <a:buNone/>
            </a:pPr>
            <a:endParaRPr lang="en-GB" dirty="0"/>
          </a:p>
        </p:txBody>
      </p:sp>
      <p:pic>
        <p:nvPicPr>
          <p:cNvPr id="5" name="Picture 4"/>
          <p:cNvPicPr>
            <a:picLocks noChangeAspect="1"/>
          </p:cNvPicPr>
          <p:nvPr/>
        </p:nvPicPr>
        <p:blipFill>
          <a:blip r:embed="rId2"/>
          <a:stretch>
            <a:fillRect/>
          </a:stretch>
        </p:blipFill>
        <p:spPr>
          <a:xfrm>
            <a:off x="680322" y="3524250"/>
            <a:ext cx="10401300" cy="2800350"/>
          </a:xfrm>
          <a:prstGeom prst="rect">
            <a:avLst/>
          </a:prstGeom>
        </p:spPr>
      </p:pic>
    </p:spTree>
    <p:extLst>
      <p:ext uri="{BB962C8B-B14F-4D97-AF65-F5344CB8AC3E}">
        <p14:creationId xmlns:p14="http://schemas.microsoft.com/office/powerpoint/2010/main" val="2712492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Counter Productive?</a:t>
            </a:r>
          </a:p>
        </p:txBody>
      </p:sp>
      <p:sp>
        <p:nvSpPr>
          <p:cNvPr id="3" name="Content Placeholder 2"/>
          <p:cNvSpPr>
            <a:spLocks noGrp="1"/>
          </p:cNvSpPr>
          <p:nvPr>
            <p:ph idx="1"/>
          </p:nvPr>
        </p:nvSpPr>
        <p:spPr/>
        <p:txBody>
          <a:bodyPr>
            <a:normAutofit/>
          </a:bodyPr>
          <a:lstStyle/>
          <a:p>
            <a:r>
              <a:rPr lang="en-GB" sz="2800" dirty="0"/>
              <a:t>Not necessarily</a:t>
            </a:r>
          </a:p>
          <a:p>
            <a:r>
              <a:rPr lang="en-GB" sz="2800" dirty="0"/>
              <a:t>We want a failing test</a:t>
            </a:r>
          </a:p>
          <a:p>
            <a:pPr lvl="1"/>
            <a:r>
              <a:rPr lang="en-GB" sz="2800" dirty="0"/>
              <a:t>This means that our code is not doing something it is not supposed to</a:t>
            </a:r>
          </a:p>
          <a:p>
            <a:r>
              <a:rPr lang="en-GB" sz="2800" dirty="0"/>
              <a:t>THEN we write the application logic to PASS the test</a:t>
            </a:r>
          </a:p>
          <a:p>
            <a:r>
              <a:rPr lang="en-GB" sz="2800" dirty="0"/>
              <a:t>Gives focus and clarity</a:t>
            </a:r>
          </a:p>
        </p:txBody>
      </p:sp>
    </p:spTree>
    <p:extLst>
      <p:ext uri="{BB962C8B-B14F-4D97-AF65-F5344CB8AC3E}">
        <p14:creationId xmlns:p14="http://schemas.microsoft.com/office/powerpoint/2010/main" val="102540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RSA</a:t>
            </a:r>
          </a:p>
        </p:txBody>
      </p:sp>
      <p:sp>
        <p:nvSpPr>
          <p:cNvPr id="3" name="Content Placeholder 2"/>
          <p:cNvSpPr>
            <a:spLocks noGrp="1"/>
          </p:cNvSpPr>
          <p:nvPr>
            <p:ph idx="1"/>
          </p:nvPr>
        </p:nvSpPr>
        <p:spPr/>
        <p:txBody>
          <a:bodyPr>
            <a:normAutofit/>
          </a:bodyPr>
          <a:lstStyle/>
          <a:p>
            <a:r>
              <a:rPr lang="en-GB" sz="2800" dirty="0"/>
              <a:t>RSA is a public-key encryption algorithm and the standard for encrypting data sent over the internet. </a:t>
            </a:r>
          </a:p>
          <a:p>
            <a:r>
              <a:rPr lang="en-GB" sz="2800" dirty="0"/>
              <a:t>Unlike Triple DES, RSA is considered an asymmetric algorithm due to its use of a pair of keys</a:t>
            </a:r>
          </a:p>
          <a:p>
            <a:r>
              <a:rPr lang="en-GB" sz="2800" dirty="0"/>
              <a:t>You’ve got your public key, which is what we use to encrypt our message, and a private key to decrypt it. </a:t>
            </a:r>
          </a:p>
          <a:p>
            <a:r>
              <a:rPr lang="en-GB" sz="2800" dirty="0"/>
              <a:t>The result of RSA encryption is a huge batch of mumbo jumbo that takes attackers quite a bit of time and processing power to break</a:t>
            </a:r>
          </a:p>
        </p:txBody>
      </p:sp>
    </p:spTree>
    <p:extLst>
      <p:ext uri="{BB962C8B-B14F-4D97-AF65-F5344CB8AC3E}">
        <p14:creationId xmlns:p14="http://schemas.microsoft.com/office/powerpoint/2010/main" val="26446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Blowfish</a:t>
            </a:r>
          </a:p>
        </p:txBody>
      </p:sp>
      <p:sp>
        <p:nvSpPr>
          <p:cNvPr id="3" name="Content Placeholder 2"/>
          <p:cNvSpPr>
            <a:spLocks noGrp="1"/>
          </p:cNvSpPr>
          <p:nvPr>
            <p:ph idx="1"/>
          </p:nvPr>
        </p:nvSpPr>
        <p:spPr/>
        <p:txBody>
          <a:bodyPr>
            <a:normAutofit/>
          </a:bodyPr>
          <a:lstStyle/>
          <a:p>
            <a:r>
              <a:rPr lang="en-GB" sz="2800" dirty="0"/>
              <a:t>Blowfish is yet another algorithm designed to replace DES</a:t>
            </a:r>
          </a:p>
          <a:p>
            <a:r>
              <a:rPr lang="en-GB" sz="2800" dirty="0"/>
              <a:t>This symmetric cipher splits messages into blocks of 64 bits and encrypts them individually.</a:t>
            </a:r>
          </a:p>
          <a:p>
            <a:r>
              <a:rPr lang="en-GB" sz="2800" dirty="0"/>
              <a:t>Blowfish is known for both its tremendous speed and overall effectiveness as many claim that it has never been defeated</a:t>
            </a:r>
          </a:p>
          <a:p>
            <a:r>
              <a:rPr lang="en-GB" sz="2800" dirty="0"/>
              <a:t>Vendors have taken full advantage of its free availability in the public domain.</a:t>
            </a:r>
          </a:p>
          <a:p>
            <a:r>
              <a:rPr lang="en-GB" sz="2800" dirty="0"/>
              <a:t>Blowfish can be found in software categories ranging from e-commerce platforms for securing payments to password management tools, where it used to protect passwords</a:t>
            </a:r>
          </a:p>
          <a:p>
            <a:r>
              <a:rPr lang="en-GB" sz="2800" dirty="0"/>
              <a:t> It is one of the more flexible encryption methods available</a:t>
            </a:r>
          </a:p>
        </p:txBody>
      </p:sp>
    </p:spTree>
    <p:extLst>
      <p:ext uri="{BB962C8B-B14F-4D97-AF65-F5344CB8AC3E}">
        <p14:creationId xmlns:p14="http://schemas.microsoft.com/office/powerpoint/2010/main" val="5567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t>
            </a:r>
            <a:r>
              <a:rPr lang="en-GB" dirty="0" err="1"/>
              <a:t>Twofish</a:t>
            </a:r>
            <a:endParaRPr lang="en-GB" dirty="0"/>
          </a:p>
        </p:txBody>
      </p:sp>
      <p:sp>
        <p:nvSpPr>
          <p:cNvPr id="3" name="Content Placeholder 2"/>
          <p:cNvSpPr>
            <a:spLocks noGrp="1"/>
          </p:cNvSpPr>
          <p:nvPr>
            <p:ph idx="1"/>
          </p:nvPr>
        </p:nvSpPr>
        <p:spPr/>
        <p:txBody>
          <a:bodyPr>
            <a:normAutofit/>
          </a:bodyPr>
          <a:lstStyle/>
          <a:p>
            <a:r>
              <a:rPr lang="en-GB" sz="2800" dirty="0"/>
              <a:t>Computer security expert Bruce </a:t>
            </a:r>
            <a:r>
              <a:rPr lang="en-GB" sz="2800" dirty="0" err="1"/>
              <a:t>Schneier</a:t>
            </a:r>
            <a:r>
              <a:rPr lang="en-GB" sz="2800" dirty="0"/>
              <a:t> is the mastermind behind Blowfish and its successor </a:t>
            </a:r>
            <a:r>
              <a:rPr lang="en-GB" sz="2800" dirty="0" err="1"/>
              <a:t>Twofish</a:t>
            </a:r>
            <a:endParaRPr lang="en-GB" sz="2800" dirty="0"/>
          </a:p>
          <a:p>
            <a:r>
              <a:rPr lang="en-GB" sz="2800" dirty="0"/>
              <a:t>Keys used in this algorithm may be up to 256 bits in length and as a symmetric technique, only one key is needed</a:t>
            </a:r>
          </a:p>
          <a:p>
            <a:r>
              <a:rPr lang="en-GB" sz="2800" dirty="0" err="1"/>
              <a:t>Twofish</a:t>
            </a:r>
            <a:r>
              <a:rPr lang="en-GB" sz="2800" dirty="0"/>
              <a:t> is regarded as one of the fastest of its kind, and ideal for use in both hardware and software environments</a:t>
            </a:r>
          </a:p>
          <a:p>
            <a:r>
              <a:rPr lang="en-GB" sz="2800" dirty="0"/>
              <a:t>Like Blowfish, </a:t>
            </a:r>
            <a:r>
              <a:rPr lang="en-GB" sz="2800" dirty="0" err="1"/>
              <a:t>Twofish</a:t>
            </a:r>
            <a:r>
              <a:rPr lang="en-GB" sz="2800" dirty="0"/>
              <a:t> is freely available to anyone who wants to use it</a:t>
            </a:r>
          </a:p>
          <a:p>
            <a:r>
              <a:rPr lang="en-GB" sz="2800" dirty="0"/>
              <a:t>As a result, you’ll find it bundled in encryption programs such as </a:t>
            </a:r>
            <a:r>
              <a:rPr lang="en-GB" sz="2800" dirty="0" err="1"/>
              <a:t>PhotoEncrypt</a:t>
            </a:r>
            <a:r>
              <a:rPr lang="en-GB" sz="2800" dirty="0"/>
              <a:t>, GPG, and the popular open source software </a:t>
            </a:r>
            <a:r>
              <a:rPr lang="en-GB" sz="2800" dirty="0" err="1"/>
              <a:t>TrueCrypt</a:t>
            </a:r>
            <a:endParaRPr lang="en-GB" sz="2800" dirty="0"/>
          </a:p>
          <a:p>
            <a:endParaRPr lang="en-GB" dirty="0"/>
          </a:p>
        </p:txBody>
      </p:sp>
    </p:spTree>
    <p:extLst>
      <p:ext uri="{BB962C8B-B14F-4D97-AF65-F5344CB8AC3E}">
        <p14:creationId xmlns:p14="http://schemas.microsoft.com/office/powerpoint/2010/main" val="75212565"/>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474</TotalTime>
  <Words>3729</Words>
  <Application>Microsoft Macintosh PowerPoint</Application>
  <PresentationFormat>Widescreen</PresentationFormat>
  <Paragraphs>363</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Cambria Math</vt:lpstr>
      <vt:lpstr>MV Boli</vt:lpstr>
      <vt:lpstr>WBLPowerPointTheme</vt:lpstr>
      <vt:lpstr>BCS Level 3 Certificate in Programming</vt:lpstr>
      <vt:lpstr>Learning outcomes</vt:lpstr>
      <vt:lpstr>1.3 - Ways in which algorithms are used</vt:lpstr>
      <vt:lpstr>Ways in which algorithms are used</vt:lpstr>
      <vt:lpstr>Encryption</vt:lpstr>
      <vt:lpstr>Encryption – Triple DES</vt:lpstr>
      <vt:lpstr>Encryption - RSA</vt:lpstr>
      <vt:lpstr>Encryption - Blowfish</vt:lpstr>
      <vt:lpstr>Encryption - Twofish</vt:lpstr>
      <vt:lpstr>Encryption - AES</vt:lpstr>
      <vt:lpstr>Encryption - Symmetric Encryption</vt:lpstr>
      <vt:lpstr>Encryption - Symmetric Encryption</vt:lpstr>
      <vt:lpstr>Encryption - Symmetric Encryption</vt:lpstr>
      <vt:lpstr>Encryption - Asymmetric Encryption</vt:lpstr>
      <vt:lpstr>Encryption - Asymmetric Encryption</vt:lpstr>
      <vt:lpstr>Encryption - Asymmetric Encryption</vt:lpstr>
      <vt:lpstr>Encryption – use of certificates for secure browsing</vt:lpstr>
      <vt:lpstr>Searching</vt:lpstr>
      <vt:lpstr>Searching</vt:lpstr>
      <vt:lpstr>Linear Search</vt:lpstr>
      <vt:lpstr>Binary Search</vt:lpstr>
      <vt:lpstr>Sorting</vt:lpstr>
      <vt:lpstr>Bubble Sort</vt:lpstr>
      <vt:lpstr>Bubble Sort</vt:lpstr>
      <vt:lpstr>Selection Sort</vt:lpstr>
      <vt:lpstr>Selection Sort</vt:lpstr>
      <vt:lpstr>Insertion Sort</vt:lpstr>
      <vt:lpstr>1.4 - Data structures and how data is represented in software code</vt:lpstr>
      <vt:lpstr>Types of Data</vt:lpstr>
      <vt:lpstr>Variables</vt:lpstr>
      <vt:lpstr>Variables</vt:lpstr>
      <vt:lpstr>Variables</vt:lpstr>
      <vt:lpstr>Variables</vt:lpstr>
      <vt:lpstr>Variable Names</vt:lpstr>
      <vt:lpstr>Lists, Stacks and Arrays</vt:lpstr>
      <vt:lpstr>Lists</vt:lpstr>
      <vt:lpstr>Stacks</vt:lpstr>
      <vt:lpstr>Arrays</vt:lpstr>
      <vt:lpstr>Arrays</vt:lpstr>
      <vt:lpstr>Arrays</vt:lpstr>
      <vt:lpstr>1.5  Describe how to write software code in order to solve problems</vt:lpstr>
      <vt:lpstr>Instructions</vt:lpstr>
      <vt:lpstr>Subroutines</vt:lpstr>
      <vt:lpstr>Pseudocode</vt:lpstr>
      <vt:lpstr>Pseudocode - Example</vt:lpstr>
      <vt:lpstr>Pseudocode - Example</vt:lpstr>
      <vt:lpstr>Data Definitions and Links</vt:lpstr>
      <vt:lpstr>Data Definitions and Links</vt:lpstr>
      <vt:lpstr>Data Definitions and Links</vt:lpstr>
      <vt:lpstr>Comments</vt:lpstr>
      <vt:lpstr>Comments - Example</vt:lpstr>
      <vt:lpstr>Modularity</vt:lpstr>
      <vt:lpstr>Re-use of Code</vt:lpstr>
      <vt:lpstr>Modularity and the Rational Re-use of Code – Design Patterns</vt:lpstr>
      <vt:lpstr>Modularity and the Rational Re-use of Code – Library Functions</vt:lpstr>
      <vt:lpstr>4 most important advantages of using standard library functions</vt:lpstr>
      <vt:lpstr>Frameworks</vt:lpstr>
      <vt:lpstr>Frameworks</vt:lpstr>
      <vt:lpstr>Tasks</vt:lpstr>
      <vt:lpstr>1.6 Understand the fundamental concept of Test Driven Development (TDD)</vt:lpstr>
      <vt:lpstr>TDD Vs. Traditional Testing</vt:lpstr>
      <vt:lpstr>TDD Vs. Traditional Testing</vt:lpstr>
      <vt:lpstr>Counter Productive?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dc:creator>
  <cp:lastModifiedBy>Bob Higgie</cp:lastModifiedBy>
  <cp:revision>14</cp:revision>
  <dcterms:created xsi:type="dcterms:W3CDTF">2018-07-19T10:49:55Z</dcterms:created>
  <dcterms:modified xsi:type="dcterms:W3CDTF">2019-11-30T21:49:51Z</dcterms:modified>
</cp:coreProperties>
</file>