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sldIdLst>
    <p:sldId id="321" r:id="rId2"/>
    <p:sldId id="305" r:id="rId3"/>
    <p:sldId id="322" r:id="rId4"/>
    <p:sldId id="330" r:id="rId5"/>
    <p:sldId id="353" r:id="rId6"/>
    <p:sldId id="323" r:id="rId7"/>
    <p:sldId id="328" r:id="rId8"/>
    <p:sldId id="331" r:id="rId9"/>
    <p:sldId id="332" r:id="rId10"/>
    <p:sldId id="333" r:id="rId11"/>
    <p:sldId id="354" r:id="rId12"/>
    <p:sldId id="348" r:id="rId13"/>
    <p:sldId id="349" r:id="rId14"/>
    <p:sldId id="350" r:id="rId15"/>
    <p:sldId id="351" r:id="rId16"/>
    <p:sldId id="352" r:id="rId17"/>
    <p:sldId id="334" r:id="rId18"/>
    <p:sldId id="335" r:id="rId19"/>
    <p:sldId id="341" r:id="rId20"/>
    <p:sldId id="336" r:id="rId21"/>
    <p:sldId id="342" r:id="rId22"/>
    <p:sldId id="337" r:id="rId23"/>
    <p:sldId id="338" r:id="rId24"/>
    <p:sldId id="345" r:id="rId25"/>
    <p:sldId id="339" r:id="rId26"/>
    <p:sldId id="340" r:id="rId27"/>
    <p:sldId id="346" r:id="rId28"/>
    <p:sldId id="355" r:id="rId29"/>
    <p:sldId id="356" r:id="rId30"/>
    <p:sldId id="357" r:id="rId31"/>
    <p:sldId id="358" r:id="rId32"/>
    <p:sldId id="359" r:id="rId33"/>
    <p:sldId id="360" r:id="rId34"/>
    <p:sldId id="361" r:id="rId35"/>
    <p:sldId id="362" r:id="rId36"/>
    <p:sldId id="363" r:id="rId37"/>
    <p:sldId id="364" r:id="rId38"/>
    <p:sldId id="365" r:id="rId39"/>
    <p:sldId id="373" r:id="rId40"/>
    <p:sldId id="366" r:id="rId41"/>
    <p:sldId id="367" r:id="rId42"/>
    <p:sldId id="368" r:id="rId43"/>
    <p:sldId id="369" r:id="rId44"/>
    <p:sldId id="370" r:id="rId45"/>
    <p:sldId id="371" r:id="rId46"/>
    <p:sldId id="374" r:id="rId47"/>
    <p:sldId id="372" r:id="rId4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7405C1-02B6-944E-A105-AB6C68A547DB}" v="11" dt="2019-12-05T10:55:25.4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2" autoAdjust="0"/>
  </p:normalViewPr>
  <p:slideViewPr>
    <p:cSldViewPr>
      <p:cViewPr varScale="1">
        <p:scale>
          <a:sx n="91" d="100"/>
          <a:sy n="91" d="100"/>
        </p:scale>
        <p:origin x="170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b Higgie" userId="ca96966e-c91b-46bf-80ae-a3ad686f5520" providerId="ADAL" clId="{5A7405C1-02B6-944E-A105-AB6C68A547DB}"/>
    <pc:docChg chg="custSel addSld modSld">
      <pc:chgData name="Bob Higgie" userId="ca96966e-c91b-46bf-80ae-a3ad686f5520" providerId="ADAL" clId="{5A7405C1-02B6-944E-A105-AB6C68A547DB}" dt="2019-12-05T10:57:08.268" v="518" actId="20577"/>
      <pc:docMkLst>
        <pc:docMk/>
      </pc:docMkLst>
      <pc:sldChg chg="addSp delSp modSp add">
        <pc:chgData name="Bob Higgie" userId="ca96966e-c91b-46bf-80ae-a3ad686f5520" providerId="ADAL" clId="{5A7405C1-02B6-944E-A105-AB6C68A547DB}" dt="2019-12-05T10:57:08.268" v="518" actId="20577"/>
        <pc:sldMkLst>
          <pc:docMk/>
          <pc:sldMk cId="3603112383" sldId="374"/>
        </pc:sldMkLst>
        <pc:spChg chg="mod">
          <ac:chgData name="Bob Higgie" userId="ca96966e-c91b-46bf-80ae-a3ad686f5520" providerId="ADAL" clId="{5A7405C1-02B6-944E-A105-AB6C68A547DB}" dt="2019-12-05T10:28:41.170" v="39" actId="20577"/>
          <ac:spMkLst>
            <pc:docMk/>
            <pc:sldMk cId="3603112383" sldId="374"/>
            <ac:spMk id="2" creationId="{00000000-0000-0000-0000-000000000000}"/>
          </ac:spMkLst>
        </pc:spChg>
        <pc:spChg chg="del mod">
          <ac:chgData name="Bob Higgie" userId="ca96966e-c91b-46bf-80ae-a3ad686f5520" providerId="ADAL" clId="{5A7405C1-02B6-944E-A105-AB6C68A547DB}" dt="2019-12-05T10:29:41.051" v="41"/>
          <ac:spMkLst>
            <pc:docMk/>
            <pc:sldMk cId="3603112383" sldId="374"/>
            <ac:spMk id="3" creationId="{00000000-0000-0000-0000-000000000000}"/>
          </ac:spMkLst>
        </pc:spChg>
        <pc:spChg chg="add mod">
          <ac:chgData name="Bob Higgie" userId="ca96966e-c91b-46bf-80ae-a3ad686f5520" providerId="ADAL" clId="{5A7405C1-02B6-944E-A105-AB6C68A547DB}" dt="2019-12-05T10:28:13.761" v="38" actId="1076"/>
          <ac:spMkLst>
            <pc:docMk/>
            <pc:sldMk cId="3603112383" sldId="374"/>
            <ac:spMk id="4" creationId="{EEDAB417-AF9A-7D4A-B594-DFD0F5AA7A33}"/>
          </ac:spMkLst>
        </pc:spChg>
        <pc:spChg chg="add del mod">
          <ac:chgData name="Bob Higgie" userId="ca96966e-c91b-46bf-80ae-a3ad686f5520" providerId="ADAL" clId="{5A7405C1-02B6-944E-A105-AB6C68A547DB}" dt="2019-12-05T10:30:18.619" v="47" actId="478"/>
          <ac:spMkLst>
            <pc:docMk/>
            <pc:sldMk cId="3603112383" sldId="374"/>
            <ac:spMk id="6" creationId="{E6D6233F-49DE-F741-9931-A78AA86FD3DB}"/>
          </ac:spMkLst>
        </pc:spChg>
        <pc:spChg chg="add mod">
          <ac:chgData name="Bob Higgie" userId="ca96966e-c91b-46bf-80ae-a3ad686f5520" providerId="ADAL" clId="{5A7405C1-02B6-944E-A105-AB6C68A547DB}" dt="2019-12-05T10:57:08.268" v="518" actId="20577"/>
          <ac:spMkLst>
            <pc:docMk/>
            <pc:sldMk cId="3603112383" sldId="374"/>
            <ac:spMk id="8" creationId="{38B19879-27FE-8F42-9E5C-F69B6EFC2C71}"/>
          </ac:spMkLst>
        </pc:spChg>
        <pc:spChg chg="add mod">
          <ac:chgData name="Bob Higgie" userId="ca96966e-c91b-46bf-80ae-a3ad686f5520" providerId="ADAL" clId="{5A7405C1-02B6-944E-A105-AB6C68A547DB}" dt="2019-12-05T10:55:46.358" v="511" actId="20577"/>
          <ac:spMkLst>
            <pc:docMk/>
            <pc:sldMk cId="3603112383" sldId="374"/>
            <ac:spMk id="10" creationId="{F8BB2492-FA62-0243-9816-12A78B22D731}"/>
          </ac:spMkLst>
        </pc:spChg>
        <pc:picChg chg="add del mod">
          <ac:chgData name="Bob Higgie" userId="ca96966e-c91b-46bf-80ae-a3ad686f5520" providerId="ADAL" clId="{5A7405C1-02B6-944E-A105-AB6C68A547DB}" dt="2019-12-05T10:30:27.208" v="48" actId="478"/>
          <ac:picMkLst>
            <pc:docMk/>
            <pc:sldMk cId="3603112383" sldId="374"/>
            <ac:picMk id="5" creationId="{C1A4926B-B23F-864A-833E-5DE9E6DAFB37}"/>
          </ac:picMkLst>
        </pc:picChg>
        <pc:picChg chg="add mod">
          <ac:chgData name="Bob Higgie" userId="ca96966e-c91b-46bf-80ae-a3ad686f5520" providerId="ADAL" clId="{5A7405C1-02B6-944E-A105-AB6C68A547DB}" dt="2019-12-05T10:55:37.669" v="505" actId="1076"/>
          <ac:picMkLst>
            <pc:docMk/>
            <pc:sldMk cId="3603112383" sldId="374"/>
            <ac:picMk id="9" creationId="{F815BC28-9337-A542-82C4-7D89142085D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3375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76457" y="6237313"/>
            <a:ext cx="37808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65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88AFE513-BE75-48A7-8307-7EF82657B84D}" type="datetimeFigureOut">
              <a:rPr lang="en-GB" smtClean="0"/>
              <a:t>05/12/2019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78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88AFE513-BE75-48A7-8307-7EF82657B84D}" type="datetimeFigureOut">
              <a:rPr lang="en-GB" smtClean="0"/>
              <a:t>05/12/2019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29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617" y="365128"/>
            <a:ext cx="8692816" cy="1325563"/>
          </a:xfrm>
        </p:spPr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617" y="1825625"/>
            <a:ext cx="8692816" cy="493595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81525" y="6396459"/>
            <a:ext cx="34590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747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712" y="1709741"/>
            <a:ext cx="8506327" cy="2852737"/>
          </a:xfrm>
        </p:spPr>
        <p:txBody>
          <a:bodyPr anchor="b"/>
          <a:lstStyle>
            <a:lvl1pPr>
              <a:defRPr sz="3375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0712" y="4589466"/>
            <a:ext cx="8506327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49177" y="6356353"/>
            <a:ext cx="32786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966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365128"/>
            <a:ext cx="7850606" cy="1325563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8550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50106" cy="48550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9256" y="6315579"/>
            <a:ext cx="40005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176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124710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42164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42164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7510" y="6356353"/>
            <a:ext cx="37808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240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552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592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5734050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399"/>
            <a:ext cx="2949178" cy="4664076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662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88AFE513-BE75-48A7-8307-7EF82657B84D}" type="datetimeFigureOut">
              <a:rPr lang="en-GB" smtClean="0"/>
              <a:t>05/12/2019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765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895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426" y="31741"/>
            <a:ext cx="668828" cy="3051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348" y="22313"/>
            <a:ext cx="628650" cy="33528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015A2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22451" y="6266474"/>
            <a:ext cx="378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E6ABB6-7F69-4095-A310-A97A17EC2E43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F3DB5EC-F9A7-E04D-B9BC-F1549D6EB11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" y="-6045"/>
            <a:ext cx="1598738" cy="714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477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accent1">
              <a:lumMod val="75000"/>
            </a:schemeClr>
          </a:solidFill>
          <a:latin typeface="+mn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lvl="0" algn="l"/>
            <a:r>
              <a:rPr lang="en-GB" sz="3100" dirty="0"/>
              <a:t>How code integrates into the wider project (10%, K2)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GB" dirty="0"/>
              <a:t>Understand how code integrates into the wider project.</a:t>
            </a:r>
          </a:p>
        </p:txBody>
      </p:sp>
    </p:spTree>
    <p:extLst>
      <p:ext uri="{BB962C8B-B14F-4D97-AF65-F5344CB8AC3E}">
        <p14:creationId xmlns:p14="http://schemas.microsoft.com/office/powerpoint/2010/main" val="4279562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Validation and verification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altLang="en-US" sz="2800" dirty="0"/>
              <a:t>The code is tested at various levels:</a:t>
            </a:r>
          </a:p>
          <a:p>
            <a:pPr lvl="1"/>
            <a:r>
              <a:rPr lang="en-GB" altLang="en-US" sz="2800" dirty="0"/>
              <a:t>Data set testing </a:t>
            </a:r>
          </a:p>
          <a:p>
            <a:pPr lvl="1"/>
            <a:r>
              <a:rPr lang="en-GB" altLang="en-US" sz="2800" dirty="0"/>
              <a:t>Unit testing </a:t>
            </a:r>
          </a:p>
          <a:p>
            <a:pPr lvl="1"/>
            <a:r>
              <a:rPr lang="en-GB" altLang="en-US" sz="2800" dirty="0"/>
              <a:t>System Testing </a:t>
            </a:r>
          </a:p>
          <a:p>
            <a:pPr lvl="1"/>
            <a:r>
              <a:rPr lang="en-GB" altLang="en-US" sz="2800" dirty="0"/>
              <a:t>Integration testing </a:t>
            </a:r>
          </a:p>
          <a:p>
            <a:pPr lvl="1"/>
            <a:r>
              <a:rPr lang="en-GB" altLang="en-US" sz="2800" dirty="0"/>
              <a:t>User acceptance </a:t>
            </a:r>
          </a:p>
          <a:p>
            <a:pPr marL="914400" lvl="2" indent="0">
              <a:buNone/>
            </a:pPr>
            <a:br>
              <a:rPr lang="en-GB" sz="2800" dirty="0"/>
            </a:br>
            <a:endParaRPr lang="en-GB" sz="28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26500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Deployment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altLang="en-US" sz="2800" dirty="0"/>
              <a:t>The product or application is:</a:t>
            </a:r>
          </a:p>
          <a:p>
            <a:pPr lvl="1"/>
            <a:r>
              <a:rPr lang="en-GB" altLang="en-US" sz="2800" dirty="0"/>
              <a:t>Released</a:t>
            </a:r>
          </a:p>
          <a:p>
            <a:pPr lvl="1"/>
            <a:r>
              <a:rPr lang="en-GB" altLang="en-US" sz="2800" dirty="0"/>
              <a:t>Moved into production</a:t>
            </a:r>
          </a:p>
          <a:p>
            <a:pPr lvl="1"/>
            <a:r>
              <a:rPr lang="en-GB" altLang="en-US" sz="2800" dirty="0"/>
              <a:t>Transferred to maintenance</a:t>
            </a:r>
          </a:p>
          <a:p>
            <a:pPr marL="914400" lvl="2" indent="0">
              <a:buNone/>
            </a:pPr>
            <a:br>
              <a:rPr lang="en-GB" sz="1600" dirty="0"/>
            </a:br>
            <a:endParaRPr lang="en-GB" sz="16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62712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Maintenance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altLang="en-US" sz="2800" dirty="0"/>
              <a:t>The life of the system which includes: </a:t>
            </a:r>
          </a:p>
          <a:p>
            <a:pPr lvl="1"/>
            <a:r>
              <a:rPr lang="en-GB" altLang="en-US" sz="2800" dirty="0"/>
              <a:t>new changes </a:t>
            </a:r>
          </a:p>
          <a:p>
            <a:pPr lvl="1"/>
            <a:r>
              <a:rPr lang="en-GB" altLang="en-US" sz="2800" dirty="0"/>
              <a:t>system updates </a:t>
            </a:r>
          </a:p>
          <a:p>
            <a:pPr lvl="1"/>
            <a:r>
              <a:rPr lang="en-GB" altLang="en-US" sz="2800" dirty="0"/>
              <a:t>decommissioning or sunset of the system</a:t>
            </a:r>
          </a:p>
          <a:p>
            <a:pPr marL="457200" lvl="1" indent="0">
              <a:buNone/>
            </a:pPr>
            <a:br>
              <a:rPr lang="en-GB" dirty="0"/>
            </a:b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50034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Waterfall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altLang="en-US" sz="2800" dirty="0"/>
              <a:t>People do not know exactly what they want</a:t>
            </a:r>
          </a:p>
          <a:p>
            <a:r>
              <a:rPr lang="en-GB" altLang="en-US" sz="2800" dirty="0"/>
              <a:t>During implementation things are learnt that invalidate the design</a:t>
            </a:r>
          </a:p>
          <a:p>
            <a:r>
              <a:rPr lang="en-GB" altLang="en-US" sz="2800" dirty="0"/>
              <a:t>External changes may invalidate previous design decisions</a:t>
            </a:r>
          </a:p>
          <a:p>
            <a:r>
              <a:rPr lang="en-GB" altLang="en-US" sz="2800" dirty="0"/>
              <a:t>Errors will be made</a:t>
            </a:r>
          </a:p>
          <a:p>
            <a:r>
              <a:rPr lang="en-GB" altLang="en-US" sz="2800" dirty="0"/>
              <a:t>Burdened by preconceived design ideas</a:t>
            </a:r>
          </a:p>
          <a:p>
            <a:r>
              <a:rPr lang="en-GB" altLang="en-US" sz="2800" dirty="0"/>
              <a:t>Using software that was developed for some other project</a:t>
            </a:r>
            <a:endParaRPr lang="en-GB" sz="2800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04783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GB" dirty="0"/>
            </a:br>
            <a:r>
              <a:rPr lang="en-GB" dirty="0"/>
              <a:t>Alternative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altLang="en-US" sz="2800" dirty="0"/>
              <a:t>Agile software development</a:t>
            </a:r>
          </a:p>
          <a:p>
            <a:r>
              <a:rPr lang="en-GB" altLang="en-US" sz="2800" dirty="0"/>
              <a:t>Chaos model</a:t>
            </a:r>
          </a:p>
          <a:p>
            <a:r>
              <a:rPr lang="en-GB" altLang="en-US" sz="2800" dirty="0"/>
              <a:t>Iterative and incremental development</a:t>
            </a:r>
          </a:p>
          <a:p>
            <a:r>
              <a:rPr lang="en-GB" altLang="en-US" sz="2800" dirty="0"/>
              <a:t>Rapid application development</a:t>
            </a:r>
          </a:p>
          <a:p>
            <a:r>
              <a:rPr lang="en-GB" altLang="en-US" sz="2800" dirty="0"/>
              <a:t>Spiral model</a:t>
            </a:r>
          </a:p>
          <a:p>
            <a:r>
              <a:rPr lang="en-GB" altLang="en-US" sz="2800" dirty="0"/>
              <a:t>System Development Methodology,</a:t>
            </a:r>
          </a:p>
          <a:p>
            <a:r>
              <a:rPr lang="en-GB" altLang="en-US" sz="2800" dirty="0"/>
              <a:t>V-model</a:t>
            </a:r>
          </a:p>
          <a:p>
            <a:pPr marL="0" indent="0">
              <a:buNone/>
            </a:pPr>
            <a:r>
              <a:rPr lang="en-GB" sz="2800" dirty="0"/>
              <a:t> 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20589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Rapid Application Development - RAD</a:t>
            </a: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1647476"/>
            <a:ext cx="7057179" cy="4013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88224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RAD – requirements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Developers, clients (software users), and team members communicate to determine the goals and expectations for the project</a:t>
            </a:r>
          </a:p>
          <a:p>
            <a:r>
              <a:rPr lang="en-GB" sz="2800" dirty="0"/>
              <a:t>They consider current and potential issues that would need to be addressed during the build</a:t>
            </a:r>
          </a:p>
          <a:p>
            <a:r>
              <a:rPr lang="en-GB" sz="2800" dirty="0"/>
              <a:t>Approval obtained from each key stakeholder and developer, </a:t>
            </a:r>
          </a:p>
          <a:p>
            <a:r>
              <a:rPr lang="en-GB" sz="2800" dirty="0"/>
              <a:t>Avoids miscommunications and costly changes later on </a:t>
            </a:r>
          </a:p>
        </p:txBody>
      </p:sp>
    </p:spTree>
    <p:extLst>
      <p:ext uri="{BB962C8B-B14F-4D97-AF65-F5344CB8AC3E}">
        <p14:creationId xmlns:p14="http://schemas.microsoft.com/office/powerpoint/2010/main" val="11624290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RAD – User design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800" dirty="0"/>
              <a:t>Clients work hand in hand with developers </a:t>
            </a:r>
          </a:p>
          <a:p>
            <a:r>
              <a:rPr lang="en-GB" sz="2800" dirty="0"/>
              <a:t>Users test each prototype of the product, at each stage, to ensure it meets their expectations.</a:t>
            </a:r>
          </a:p>
          <a:p>
            <a:r>
              <a:rPr lang="en-GB" sz="2800" dirty="0"/>
              <a:t>Bugs and flaws are worked out in an iterative process. </a:t>
            </a:r>
          </a:p>
          <a:p>
            <a:pPr lvl="1"/>
            <a:r>
              <a:rPr lang="en-GB" sz="2800" dirty="0"/>
              <a:t>The developer designs a prototype,</a:t>
            </a:r>
          </a:p>
          <a:p>
            <a:pPr lvl="1"/>
            <a:r>
              <a:rPr lang="en-GB" sz="2800" dirty="0"/>
              <a:t> the client (user) tests it</a:t>
            </a:r>
          </a:p>
          <a:p>
            <a:pPr lvl="1"/>
            <a:r>
              <a:rPr lang="en-GB" sz="2800" dirty="0"/>
              <a:t>they communicate on what worked and what didn’t.</a:t>
            </a:r>
          </a:p>
          <a:p>
            <a:r>
              <a:rPr lang="en-GB" sz="2800" dirty="0"/>
              <a:t>Developers tweak the model as they go until they reach a satisfactory design.</a:t>
            </a:r>
          </a:p>
          <a:p>
            <a:r>
              <a:rPr lang="en-GB" sz="2800" dirty="0"/>
              <a:t>Both the software developers and the clients learn from the experience to make sure there is no potential for something to slip through the cracks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62589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RAD – Rapid construction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2800" dirty="0"/>
              <a:t>Take the prototypes and beta systems from the design phase and converts them into the working model</a:t>
            </a:r>
          </a:p>
          <a:p>
            <a:r>
              <a:rPr lang="en-GB" sz="2800" dirty="0"/>
              <a:t>Several small steps:</a:t>
            </a:r>
          </a:p>
          <a:p>
            <a:pPr lvl="1"/>
            <a:r>
              <a:rPr lang="en-GB" sz="2800" dirty="0"/>
              <a:t>Preparation for rapid construction</a:t>
            </a:r>
          </a:p>
          <a:p>
            <a:pPr lvl="1"/>
            <a:r>
              <a:rPr lang="en-GB" sz="2800" dirty="0"/>
              <a:t>Program and application development</a:t>
            </a:r>
          </a:p>
          <a:p>
            <a:pPr lvl="1"/>
            <a:r>
              <a:rPr lang="en-GB" sz="2800" dirty="0"/>
              <a:t>Coding</a:t>
            </a:r>
          </a:p>
          <a:p>
            <a:pPr lvl="1"/>
            <a:r>
              <a:rPr lang="en-GB" sz="2800" dirty="0"/>
              <a:t>Unit, integration, and system testing</a:t>
            </a:r>
          </a:p>
          <a:p>
            <a:r>
              <a:rPr lang="en-GB" sz="2800" dirty="0"/>
              <a:t>The software development team of programmers, coders, testers, and developers work together </a:t>
            </a:r>
          </a:p>
          <a:p>
            <a:r>
              <a:rPr lang="en-GB" sz="2800" dirty="0"/>
              <a:t>Ensures the end result satisfies the client’s expectations and objectives (client checks this throughout)</a:t>
            </a:r>
          </a:p>
        </p:txBody>
      </p:sp>
    </p:spTree>
    <p:extLst>
      <p:ext uri="{BB962C8B-B14F-4D97-AF65-F5344CB8AC3E}">
        <p14:creationId xmlns:p14="http://schemas.microsoft.com/office/powerpoint/2010/main" val="24967763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RAD - Cutover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2800" dirty="0"/>
              <a:t>Implementation phase </a:t>
            </a:r>
          </a:p>
          <a:p>
            <a:endParaRPr lang="en-GB" sz="2800" dirty="0"/>
          </a:p>
          <a:p>
            <a:pPr lvl="1"/>
            <a:r>
              <a:rPr lang="en-GB" sz="2800" dirty="0"/>
              <a:t>Data conversion (if applicable) </a:t>
            </a:r>
          </a:p>
          <a:p>
            <a:pPr lvl="1"/>
            <a:r>
              <a:rPr lang="en-GB" sz="2800" dirty="0"/>
              <a:t>Testing</a:t>
            </a:r>
          </a:p>
          <a:p>
            <a:pPr lvl="1"/>
            <a:r>
              <a:rPr lang="en-GB" sz="2800" dirty="0"/>
              <a:t>Acceptance</a:t>
            </a:r>
          </a:p>
          <a:p>
            <a:pPr lvl="1"/>
            <a:r>
              <a:rPr lang="en-GB" sz="2800" dirty="0"/>
              <a:t>Release or phase into production</a:t>
            </a:r>
          </a:p>
          <a:p>
            <a:pPr lvl="1"/>
            <a:r>
              <a:rPr lang="en-GB" sz="2800" dirty="0"/>
              <a:t>User training</a:t>
            </a:r>
          </a:p>
          <a:p>
            <a:r>
              <a:rPr lang="en-GB" sz="2800" dirty="0"/>
              <a:t>Any final changes are made while the coders and clients continue to look for bugs in the system</a:t>
            </a:r>
          </a:p>
        </p:txBody>
      </p:sp>
    </p:spTree>
    <p:extLst>
      <p:ext uri="{BB962C8B-B14F-4D97-AF65-F5344CB8AC3E}">
        <p14:creationId xmlns:p14="http://schemas.microsoft.com/office/powerpoint/2010/main" val="1745935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Software Development (2.1 &amp; 2.2)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lvl="1" indent="0">
              <a:buNone/>
            </a:pPr>
            <a:r>
              <a:rPr lang="en-GB" sz="2800" dirty="0"/>
              <a:t>Describe the activities undertaken in the following stages of software development:</a:t>
            </a:r>
          </a:p>
          <a:p>
            <a:pPr marL="457200" lvl="1" indent="0">
              <a:buNone/>
            </a:pPr>
            <a:endParaRPr lang="en-GB" sz="2800" dirty="0"/>
          </a:p>
          <a:p>
            <a:pPr lvl="1"/>
            <a:r>
              <a:rPr lang="en-GB" sz="2800" dirty="0"/>
              <a:t>Feasibility study</a:t>
            </a:r>
          </a:p>
          <a:p>
            <a:pPr lvl="1"/>
            <a:r>
              <a:rPr lang="en-GB" sz="2800" dirty="0"/>
              <a:t>Requirements analysis</a:t>
            </a:r>
          </a:p>
          <a:p>
            <a:pPr lvl="1"/>
            <a:r>
              <a:rPr lang="en-GB" sz="2800" dirty="0"/>
              <a:t>Design</a:t>
            </a:r>
          </a:p>
          <a:p>
            <a:pPr lvl="1"/>
            <a:r>
              <a:rPr lang="en-GB" sz="2800" dirty="0"/>
              <a:t>Code development</a:t>
            </a:r>
          </a:p>
          <a:p>
            <a:pPr lvl="1"/>
            <a:r>
              <a:rPr lang="en-GB" sz="2800" dirty="0"/>
              <a:t>Testing</a:t>
            </a:r>
          </a:p>
          <a:p>
            <a:pPr lvl="1"/>
            <a:r>
              <a:rPr lang="en-GB" sz="2800" dirty="0"/>
              <a:t>Deployment / implementation</a:t>
            </a:r>
          </a:p>
          <a:p>
            <a:pPr marL="457200" lvl="1" indent="0">
              <a:buNone/>
            </a:pPr>
            <a:endParaRPr lang="en-GB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8993886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Scrum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Teams of three to nine developers </a:t>
            </a:r>
          </a:p>
          <a:p>
            <a:r>
              <a:rPr lang="en-GB" sz="2800" dirty="0"/>
              <a:t>Work broken into actions called </a:t>
            </a:r>
            <a:r>
              <a:rPr lang="en-GB" sz="2800" i="1" dirty="0"/>
              <a:t>sprints</a:t>
            </a:r>
            <a:r>
              <a:rPr lang="en-GB" sz="2800" dirty="0"/>
              <a:t> (30 days or less, most commonly two weeks) </a:t>
            </a:r>
          </a:p>
          <a:p>
            <a:r>
              <a:rPr lang="en-GB" sz="2800" dirty="0"/>
              <a:t>Track progress and re-plan in 15-minute stand-up meetings, called </a:t>
            </a:r>
            <a:r>
              <a:rPr lang="en-GB" sz="2800" i="1" dirty="0"/>
              <a:t>daily scrums</a:t>
            </a:r>
            <a:endParaRPr lang="en-GB" sz="2800" dirty="0"/>
          </a:p>
          <a:p>
            <a:r>
              <a:rPr lang="en-GB" sz="2800" dirty="0"/>
              <a:t>Works on the product backlog</a:t>
            </a:r>
          </a:p>
          <a:p>
            <a:pPr lvl="1"/>
            <a:r>
              <a:rPr lang="en-GB" sz="2800" dirty="0"/>
              <a:t>List of product requirements</a:t>
            </a:r>
          </a:p>
          <a:p>
            <a:pPr lvl="1"/>
            <a:r>
              <a:rPr lang="en-GB" sz="2800" dirty="0"/>
              <a:t>Features, bug fixes, non functional requirements</a:t>
            </a:r>
          </a:p>
          <a:p>
            <a:pPr lvl="1"/>
            <a:r>
              <a:rPr lang="en-GB" sz="2800" dirty="0"/>
              <a:t>Ordered in delivery sequence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88932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Scrum roles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Product owner</a:t>
            </a:r>
          </a:p>
          <a:p>
            <a:pPr lvl="1"/>
            <a:r>
              <a:rPr lang="en-GB" sz="2800" dirty="0"/>
              <a:t>Represents the customer</a:t>
            </a:r>
          </a:p>
          <a:p>
            <a:pPr lvl="1"/>
            <a:r>
              <a:rPr lang="en-GB" sz="2800" dirty="0"/>
              <a:t>Owns the backlog</a:t>
            </a:r>
          </a:p>
          <a:p>
            <a:pPr lvl="1"/>
            <a:r>
              <a:rPr lang="en-GB" sz="2800" dirty="0"/>
              <a:t>Communicates status to stakeholders</a:t>
            </a:r>
          </a:p>
          <a:p>
            <a:pPr lvl="1"/>
            <a:r>
              <a:rPr lang="en-GB" sz="2800" dirty="0"/>
              <a:t>demonstrates solutions</a:t>
            </a:r>
          </a:p>
          <a:p>
            <a:pPr lvl="1"/>
            <a:r>
              <a:rPr lang="en-GB" sz="2800" dirty="0"/>
              <a:t>defines and announces releases;</a:t>
            </a:r>
          </a:p>
          <a:p>
            <a:pPr lvl="1"/>
            <a:r>
              <a:rPr lang="en-GB" sz="2800" dirty="0"/>
              <a:t>organizes milestone reviews;</a:t>
            </a:r>
          </a:p>
          <a:p>
            <a:pPr lvl="1"/>
            <a:r>
              <a:rPr lang="en-GB" sz="2800" dirty="0"/>
              <a:t>negotiates priorities, scope, funding, and schedule</a:t>
            </a:r>
          </a:p>
          <a:p>
            <a:r>
              <a:rPr lang="en-GB" sz="2800" dirty="0"/>
              <a:t>Developers</a:t>
            </a:r>
          </a:p>
          <a:p>
            <a:pPr lvl="1"/>
            <a:r>
              <a:rPr lang="en-GB" sz="2800" dirty="0"/>
              <a:t>analysis, design, development, testing, technical writing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01161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Scrum roles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Scrum master</a:t>
            </a:r>
          </a:p>
          <a:p>
            <a:pPr lvl="1"/>
            <a:r>
              <a:rPr lang="en-GB" sz="2800" dirty="0"/>
              <a:t>Ensures the work is well understood so the team can continually make forward progress</a:t>
            </a:r>
          </a:p>
          <a:p>
            <a:pPr lvl="1"/>
            <a:r>
              <a:rPr lang="en-GB" sz="2800" dirty="0"/>
              <a:t>Defines “completion” with input from key stakeholders</a:t>
            </a:r>
          </a:p>
          <a:p>
            <a:pPr lvl="1"/>
            <a:r>
              <a:rPr lang="en-GB" sz="2800" dirty="0"/>
              <a:t>Coaching the team</a:t>
            </a:r>
          </a:p>
          <a:p>
            <a:pPr lvl="1"/>
            <a:r>
              <a:rPr lang="en-GB" sz="2800" dirty="0"/>
              <a:t>Promoting self-organization within the team</a:t>
            </a:r>
          </a:p>
          <a:p>
            <a:pPr lvl="1"/>
            <a:r>
              <a:rPr lang="en-GB" sz="2800" dirty="0"/>
              <a:t>Helping the scrum team to avoid or remove impediments to its progress, whether internal or external to the team</a:t>
            </a:r>
          </a:p>
          <a:p>
            <a:pPr lvl="1"/>
            <a:r>
              <a:rPr lang="en-GB" sz="2800" dirty="0"/>
              <a:t>Facilitating team events to ensure regular progress</a:t>
            </a:r>
          </a:p>
          <a:p>
            <a:endParaRPr lang="en-GB" sz="28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75127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Scrum - workflow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76521"/>
            <a:ext cx="7372801" cy="4104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4547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Sprint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Mutually discuss and agree on the scope of work that is intended to be done during that sprint</a:t>
            </a:r>
            <a:br>
              <a:rPr lang="en-GB" sz="2800" dirty="0"/>
            </a:br>
            <a:endParaRPr lang="en-GB" sz="2800" dirty="0"/>
          </a:p>
          <a:p>
            <a:pPr lvl="1"/>
            <a:r>
              <a:rPr lang="en-GB" sz="2800" dirty="0"/>
              <a:t>The whole scrum team (development team, scrum master, and product owner) selects the product backlog items they believe could be completed in that sprint</a:t>
            </a:r>
          </a:p>
          <a:p>
            <a:pPr lvl="1"/>
            <a:r>
              <a:rPr lang="en-GB" sz="2800" dirty="0"/>
              <a:t>The development team identifies the detailed work (tasks) required to complete those product backlog items </a:t>
            </a:r>
          </a:p>
          <a:p>
            <a:pPr lvl="1"/>
            <a:r>
              <a:rPr lang="en-GB" sz="2800" dirty="0"/>
              <a:t>Choose (usually by voting) which tasks will be delivered within the sprint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19942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Daily scrum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sz="2800" dirty="0"/>
              <a:t>Starts precisely on time even if some development team members are missing</a:t>
            </a:r>
          </a:p>
          <a:p>
            <a:pPr lvl="1"/>
            <a:r>
              <a:rPr lang="en-GB" sz="2800" dirty="0"/>
              <a:t>should happen at the same time and place every day</a:t>
            </a:r>
          </a:p>
          <a:p>
            <a:pPr lvl="1"/>
            <a:r>
              <a:rPr lang="en-GB" sz="2800" dirty="0"/>
              <a:t>is limited to fifteen minutes</a:t>
            </a:r>
          </a:p>
          <a:p>
            <a:r>
              <a:rPr lang="en-GB" sz="2800" dirty="0"/>
              <a:t>Each team member says</a:t>
            </a:r>
          </a:p>
          <a:p>
            <a:pPr lvl="1"/>
            <a:r>
              <a:rPr lang="en-GB" sz="2800" dirty="0"/>
              <a:t>What was completed yesterday that contributed to the team meeting its sprint goal?</a:t>
            </a:r>
          </a:p>
          <a:p>
            <a:pPr lvl="1"/>
            <a:r>
              <a:rPr lang="en-GB" sz="2800" dirty="0"/>
              <a:t>What is planned to complete today</a:t>
            </a:r>
          </a:p>
          <a:p>
            <a:pPr lvl="1"/>
            <a:r>
              <a:rPr lang="en-GB" sz="2800" dirty="0"/>
              <a:t>Are there any impediments that could prevent them or the team from meeting the sprint goal?</a:t>
            </a:r>
          </a:p>
          <a:p>
            <a:r>
              <a:rPr lang="en-GB" sz="2800" dirty="0"/>
              <a:t>Any impediment (e.g., stumbling block, risk, issue, delayed dependency, assumption proved unfounded</a:t>
            </a:r>
          </a:p>
          <a:p>
            <a:pPr lvl="1"/>
            <a:r>
              <a:rPr lang="en-GB" sz="2800" dirty="0"/>
              <a:t>Is documented by the scrum master </a:t>
            </a:r>
          </a:p>
          <a:p>
            <a:pPr lvl="1"/>
            <a:r>
              <a:rPr lang="en-GB" sz="2800" dirty="0"/>
              <a:t>Is allocated to an agreed member to work to provide a resolution outside of the daily scrum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69844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Sprint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At the sprint review, the team:</a:t>
            </a:r>
          </a:p>
          <a:p>
            <a:pPr lvl="1"/>
            <a:r>
              <a:rPr lang="en-GB" sz="2800" dirty="0"/>
              <a:t>Reviews the work that was completed and the planned work that was not completed</a:t>
            </a:r>
          </a:p>
          <a:p>
            <a:pPr lvl="1"/>
            <a:r>
              <a:rPr lang="en-GB" sz="2800" dirty="0"/>
              <a:t>Presents the completed work to the stakeholders (a.k.a. the demo)</a:t>
            </a:r>
          </a:p>
          <a:p>
            <a:pPr lvl="1"/>
            <a:r>
              <a:rPr lang="en-GB" sz="2800" dirty="0"/>
              <a:t>The team and the stakeholders collaborate on what to work on next</a:t>
            </a:r>
          </a:p>
        </p:txBody>
      </p:sp>
    </p:spTree>
    <p:extLst>
      <p:ext uri="{BB962C8B-B14F-4D97-AF65-F5344CB8AC3E}">
        <p14:creationId xmlns:p14="http://schemas.microsoft.com/office/powerpoint/2010/main" val="30303651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592" y="1844824"/>
            <a:ext cx="8692816" cy="4935956"/>
          </a:xfrm>
        </p:spPr>
        <p:txBody>
          <a:bodyPr>
            <a:normAutofit/>
          </a:bodyPr>
          <a:lstStyle/>
          <a:p>
            <a:r>
              <a:rPr lang="en-GB" sz="2800" dirty="0"/>
              <a:t>Writing the program in one or more programming languages</a:t>
            </a:r>
          </a:p>
          <a:p>
            <a:r>
              <a:rPr lang="en-GB" sz="2800" dirty="0"/>
              <a:t>Finding a sequence of instructions that will automate the performance of a task for solving a given problem </a:t>
            </a:r>
          </a:p>
          <a:p>
            <a:r>
              <a:rPr lang="en-GB" sz="2800" dirty="0"/>
              <a:t>Requires expertise in:</a:t>
            </a:r>
          </a:p>
          <a:p>
            <a:pPr lvl="1"/>
            <a:r>
              <a:rPr lang="en-GB" sz="2800" dirty="0"/>
              <a:t>application domains</a:t>
            </a:r>
          </a:p>
          <a:p>
            <a:pPr lvl="1"/>
            <a:r>
              <a:rPr lang="en-GB" sz="2800" dirty="0"/>
              <a:t>specialized algorithms</a:t>
            </a:r>
          </a:p>
          <a:p>
            <a:pPr lvl="1"/>
            <a:r>
              <a:rPr lang="en-GB" sz="2800" dirty="0"/>
              <a:t>formal logic</a:t>
            </a:r>
          </a:p>
          <a:p>
            <a:r>
              <a:rPr lang="en-GB" sz="2800" dirty="0"/>
              <a:t>Related tasks include testing and debugging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76073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Unit Testing</a:t>
            </a:r>
          </a:p>
          <a:p>
            <a:r>
              <a:rPr lang="en-GB" sz="2800" dirty="0"/>
              <a:t>Integration Testing</a:t>
            </a:r>
          </a:p>
          <a:p>
            <a:r>
              <a:rPr lang="en-GB" sz="2800" dirty="0"/>
              <a:t>Functional Testing</a:t>
            </a:r>
          </a:p>
          <a:p>
            <a:r>
              <a:rPr lang="en-GB" sz="2800" dirty="0"/>
              <a:t>System Testing</a:t>
            </a:r>
          </a:p>
          <a:p>
            <a:r>
              <a:rPr lang="en-GB" sz="2800" dirty="0"/>
              <a:t>Stress Testing</a:t>
            </a:r>
          </a:p>
          <a:p>
            <a:r>
              <a:rPr lang="en-GB" sz="2800" dirty="0"/>
              <a:t>Performance Testing</a:t>
            </a:r>
          </a:p>
          <a:p>
            <a:r>
              <a:rPr lang="en-GB" sz="2800" dirty="0"/>
              <a:t>Usability Testing</a:t>
            </a:r>
          </a:p>
          <a:p>
            <a:r>
              <a:rPr lang="en-GB" sz="2800" dirty="0"/>
              <a:t>Acceptance Testing</a:t>
            </a:r>
          </a:p>
          <a:p>
            <a:r>
              <a:rPr lang="en-GB" sz="2800" dirty="0"/>
              <a:t>Regression Testing</a:t>
            </a:r>
          </a:p>
          <a:p>
            <a:r>
              <a:rPr lang="en-GB" sz="2800" dirty="0"/>
              <a:t>Beta Testing  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49498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Unit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Unit testing is the testing of an individual unit or group of related units. </a:t>
            </a:r>
          </a:p>
          <a:p>
            <a:r>
              <a:rPr lang="en-GB" sz="2800" dirty="0"/>
              <a:t>White box testing (knowledge of internals)</a:t>
            </a:r>
          </a:p>
          <a:p>
            <a:r>
              <a:rPr lang="en-GB" sz="2800" dirty="0"/>
              <a:t>Done by the programmer </a:t>
            </a:r>
          </a:p>
          <a:p>
            <a:r>
              <a:rPr lang="en-GB" sz="2800" dirty="0"/>
              <a:t>Tests that the unit is producing expected output against given input</a:t>
            </a:r>
          </a:p>
        </p:txBody>
      </p:sp>
    </p:spTree>
    <p:extLst>
      <p:ext uri="{BB962C8B-B14F-4D97-AF65-F5344CB8AC3E}">
        <p14:creationId xmlns:p14="http://schemas.microsoft.com/office/powerpoint/2010/main" val="2288105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dirty="0"/>
              <a:t>Development lifecycle - waterfall</a:t>
            </a:r>
          </a:p>
        </p:txBody>
      </p:sp>
      <p:sp>
        <p:nvSpPr>
          <p:cNvPr id="5" name="Text Box 35"/>
          <p:cNvSpPr txBox="1">
            <a:spLocks noChangeArrowheads="1"/>
          </p:cNvSpPr>
          <p:nvPr/>
        </p:nvSpPr>
        <p:spPr bwMode="auto">
          <a:xfrm>
            <a:off x="4318795" y="2862266"/>
            <a:ext cx="2047875" cy="3476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 dirty="0">
                <a:latin typeface="+mn-lt"/>
                <a:cs typeface="Times New Roman" panose="02020603050405020304" pitchFamily="18" charset="0"/>
              </a:rPr>
              <a:t>Specification</a:t>
            </a:r>
            <a:endParaRPr lang="en-GB" altLang="en-US" sz="1800" dirty="0">
              <a:latin typeface="+mn-lt"/>
            </a:endParaRPr>
          </a:p>
        </p:txBody>
      </p:sp>
      <p:sp>
        <p:nvSpPr>
          <p:cNvPr id="6" name="Text Box 34"/>
          <p:cNvSpPr txBox="1">
            <a:spLocks noChangeArrowheads="1"/>
          </p:cNvSpPr>
          <p:nvPr/>
        </p:nvSpPr>
        <p:spPr bwMode="auto">
          <a:xfrm>
            <a:off x="4325144" y="2148926"/>
            <a:ext cx="2047875" cy="3476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 dirty="0">
                <a:latin typeface="+mn-lt"/>
                <a:cs typeface="Times New Roman" panose="02020603050405020304" pitchFamily="18" charset="0"/>
              </a:rPr>
              <a:t>Requirements analysis</a:t>
            </a:r>
            <a:endParaRPr lang="en-GB" altLang="en-US" sz="1200" dirty="0">
              <a:latin typeface="+mn-lt"/>
            </a:endParaRPr>
          </a:p>
        </p:txBody>
      </p:sp>
      <p:sp>
        <p:nvSpPr>
          <p:cNvPr id="7" name="Text Box 33"/>
          <p:cNvSpPr txBox="1">
            <a:spLocks noChangeArrowheads="1"/>
          </p:cNvSpPr>
          <p:nvPr/>
        </p:nvSpPr>
        <p:spPr bwMode="auto">
          <a:xfrm>
            <a:off x="4318795" y="3616329"/>
            <a:ext cx="2047875" cy="3476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 dirty="0">
                <a:latin typeface="+mn-lt"/>
                <a:cs typeface="Times New Roman" panose="02020603050405020304" pitchFamily="18" charset="0"/>
              </a:rPr>
              <a:t>Design</a:t>
            </a:r>
            <a:endParaRPr lang="en-GB" altLang="en-US" sz="1800" dirty="0">
              <a:latin typeface="+mn-lt"/>
            </a:endParaRPr>
          </a:p>
        </p:txBody>
      </p:sp>
      <p:sp>
        <p:nvSpPr>
          <p:cNvPr id="8" name="Text Box 32"/>
          <p:cNvSpPr txBox="1">
            <a:spLocks noChangeArrowheads="1"/>
          </p:cNvSpPr>
          <p:nvPr/>
        </p:nvSpPr>
        <p:spPr bwMode="auto">
          <a:xfrm>
            <a:off x="4318795" y="4313241"/>
            <a:ext cx="2047875" cy="3476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 dirty="0">
                <a:latin typeface="+mn-lt"/>
                <a:cs typeface="Times New Roman" panose="02020603050405020304" pitchFamily="18" charset="0"/>
              </a:rPr>
              <a:t>Implementation</a:t>
            </a:r>
            <a:endParaRPr lang="en-GB" altLang="en-US" sz="1800" dirty="0">
              <a:latin typeface="+mn-lt"/>
            </a:endParaRP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4318795" y="5008566"/>
            <a:ext cx="2047875" cy="3492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 dirty="0">
                <a:latin typeface="+mn-lt"/>
                <a:cs typeface="Times New Roman" panose="02020603050405020304" pitchFamily="18" charset="0"/>
              </a:rPr>
              <a:t>Maintenance</a:t>
            </a:r>
            <a:endParaRPr lang="en-GB" altLang="en-US" sz="1800" dirty="0">
              <a:latin typeface="+mn-lt"/>
            </a:endParaRPr>
          </a:p>
        </p:txBody>
      </p:sp>
      <p:sp>
        <p:nvSpPr>
          <p:cNvPr id="10" name="Line 30"/>
          <p:cNvSpPr>
            <a:spLocks noChangeShapeType="1"/>
          </p:cNvSpPr>
          <p:nvPr/>
        </p:nvSpPr>
        <p:spPr bwMode="auto">
          <a:xfrm flipV="1">
            <a:off x="5342732" y="1936976"/>
            <a:ext cx="0" cy="22837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" name="Line 29"/>
          <p:cNvSpPr>
            <a:spLocks noChangeShapeType="1"/>
          </p:cNvSpPr>
          <p:nvPr/>
        </p:nvSpPr>
        <p:spPr bwMode="auto">
          <a:xfrm flipH="1" flipV="1">
            <a:off x="2695054" y="1942613"/>
            <a:ext cx="2654766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" name="Line 28"/>
          <p:cNvSpPr>
            <a:spLocks noChangeShapeType="1"/>
          </p:cNvSpPr>
          <p:nvPr/>
        </p:nvSpPr>
        <p:spPr bwMode="auto">
          <a:xfrm>
            <a:off x="5342732" y="2514604"/>
            <a:ext cx="0" cy="3476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" name="Line 27"/>
          <p:cNvSpPr>
            <a:spLocks noChangeShapeType="1"/>
          </p:cNvSpPr>
          <p:nvPr/>
        </p:nvSpPr>
        <p:spPr bwMode="auto">
          <a:xfrm>
            <a:off x="5342732" y="3209929"/>
            <a:ext cx="0" cy="406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" name="Line 26"/>
          <p:cNvSpPr>
            <a:spLocks noChangeShapeType="1"/>
          </p:cNvSpPr>
          <p:nvPr/>
        </p:nvSpPr>
        <p:spPr bwMode="auto">
          <a:xfrm>
            <a:off x="5342732" y="3963991"/>
            <a:ext cx="0" cy="3492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" name="Line 25"/>
          <p:cNvSpPr>
            <a:spLocks noChangeShapeType="1"/>
          </p:cNvSpPr>
          <p:nvPr/>
        </p:nvSpPr>
        <p:spPr bwMode="auto">
          <a:xfrm>
            <a:off x="5342732" y="4660904"/>
            <a:ext cx="0" cy="3476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" name="Text Box 24"/>
          <p:cNvSpPr txBox="1">
            <a:spLocks noChangeArrowheads="1"/>
          </p:cNvSpPr>
          <p:nvPr/>
        </p:nvSpPr>
        <p:spPr bwMode="auto">
          <a:xfrm>
            <a:off x="3203848" y="1690691"/>
            <a:ext cx="1992834" cy="1968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9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Customer (User) requirements</a:t>
            </a:r>
            <a:endParaRPr lang="en-GB" altLang="en-US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" name="Text Box 23"/>
          <p:cNvSpPr txBox="1">
            <a:spLocks noChangeArrowheads="1"/>
          </p:cNvSpPr>
          <p:nvPr/>
        </p:nvSpPr>
        <p:spPr bwMode="auto">
          <a:xfrm>
            <a:off x="2355131" y="2571753"/>
            <a:ext cx="2841551" cy="231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9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Negotiated statement of requirements document</a:t>
            </a:r>
            <a:endParaRPr lang="en-GB" altLang="en-US" sz="9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8" name="Text Box 22"/>
          <p:cNvSpPr txBox="1">
            <a:spLocks noChangeArrowheads="1"/>
          </p:cNvSpPr>
          <p:nvPr/>
        </p:nvSpPr>
        <p:spPr bwMode="auto">
          <a:xfrm>
            <a:off x="3302993" y="3285771"/>
            <a:ext cx="1893689" cy="231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9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System specification document</a:t>
            </a:r>
            <a:endParaRPr lang="en-GB" altLang="en-US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" name="Text Box 21"/>
          <p:cNvSpPr txBox="1">
            <a:spLocks noChangeArrowheads="1"/>
          </p:cNvSpPr>
          <p:nvPr/>
        </p:nvSpPr>
        <p:spPr bwMode="auto">
          <a:xfrm>
            <a:off x="3733007" y="4022729"/>
            <a:ext cx="1463675" cy="231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9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Design document</a:t>
            </a:r>
            <a:endParaRPr lang="en-GB" altLang="en-US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4398939" y="4729408"/>
            <a:ext cx="797743" cy="2174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9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Programs</a:t>
            </a:r>
            <a:endParaRPr lang="en-GB" altLang="en-US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3886747" y="5414966"/>
            <a:ext cx="1309935" cy="231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9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Modified programs</a:t>
            </a:r>
            <a:endParaRPr lang="en-GB" altLang="en-US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2" name="Line 18"/>
          <p:cNvSpPr>
            <a:spLocks noChangeShapeType="1"/>
          </p:cNvSpPr>
          <p:nvPr/>
        </p:nvSpPr>
        <p:spPr bwMode="auto">
          <a:xfrm>
            <a:off x="5342732" y="5357816"/>
            <a:ext cx="0" cy="3476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" name="Line 17"/>
          <p:cNvSpPr>
            <a:spLocks noChangeShapeType="1"/>
          </p:cNvSpPr>
          <p:nvPr/>
        </p:nvSpPr>
        <p:spPr bwMode="auto">
          <a:xfrm>
            <a:off x="5342732" y="5705479"/>
            <a:ext cx="20478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" name="Line 16"/>
          <p:cNvSpPr>
            <a:spLocks noChangeShapeType="1"/>
          </p:cNvSpPr>
          <p:nvPr/>
        </p:nvSpPr>
        <p:spPr bwMode="auto">
          <a:xfrm flipV="1">
            <a:off x="7390607" y="4835529"/>
            <a:ext cx="0" cy="8699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5" name="Line 15"/>
          <p:cNvSpPr>
            <a:spLocks noChangeShapeType="1"/>
          </p:cNvSpPr>
          <p:nvPr/>
        </p:nvSpPr>
        <p:spPr bwMode="auto">
          <a:xfrm flipH="1">
            <a:off x="5349082" y="4841879"/>
            <a:ext cx="2041525" cy="6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" name="Text Box 14"/>
          <p:cNvSpPr txBox="1">
            <a:spLocks noChangeArrowheads="1"/>
          </p:cNvSpPr>
          <p:nvPr/>
        </p:nvSpPr>
        <p:spPr bwMode="auto">
          <a:xfrm>
            <a:off x="956470" y="3616329"/>
            <a:ext cx="2336800" cy="3476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 dirty="0">
                <a:latin typeface="+mn-lt"/>
                <a:cs typeface="Times New Roman" panose="02020603050405020304" pitchFamily="18" charset="0"/>
              </a:rPr>
              <a:t>Verification and validation</a:t>
            </a:r>
            <a:endParaRPr lang="en-GB" altLang="en-US" sz="1800" dirty="0">
              <a:latin typeface="+mn-lt"/>
            </a:endParaRPr>
          </a:p>
        </p:txBody>
      </p:sp>
      <p:sp>
        <p:nvSpPr>
          <p:cNvPr id="27" name="Line 13"/>
          <p:cNvSpPr>
            <a:spLocks noChangeShapeType="1"/>
          </p:cNvSpPr>
          <p:nvPr/>
        </p:nvSpPr>
        <p:spPr bwMode="auto">
          <a:xfrm flipV="1">
            <a:off x="1537495" y="2339979"/>
            <a:ext cx="0" cy="1276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" name="Line 12"/>
          <p:cNvSpPr>
            <a:spLocks noChangeShapeType="1"/>
          </p:cNvSpPr>
          <p:nvPr/>
        </p:nvSpPr>
        <p:spPr bwMode="auto">
          <a:xfrm>
            <a:off x="1537495" y="2339979"/>
            <a:ext cx="27813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" name="Line 11"/>
          <p:cNvSpPr>
            <a:spLocks noChangeShapeType="1"/>
          </p:cNvSpPr>
          <p:nvPr/>
        </p:nvSpPr>
        <p:spPr bwMode="auto">
          <a:xfrm flipV="1">
            <a:off x="2269332" y="3036891"/>
            <a:ext cx="0" cy="5794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" name="Line 10"/>
          <p:cNvSpPr>
            <a:spLocks noChangeShapeType="1"/>
          </p:cNvSpPr>
          <p:nvPr/>
        </p:nvSpPr>
        <p:spPr bwMode="auto">
          <a:xfrm>
            <a:off x="2269332" y="3036891"/>
            <a:ext cx="20494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" name="Line 9"/>
          <p:cNvSpPr>
            <a:spLocks noChangeShapeType="1"/>
          </p:cNvSpPr>
          <p:nvPr/>
        </p:nvSpPr>
        <p:spPr bwMode="auto">
          <a:xfrm>
            <a:off x="2269332" y="3963991"/>
            <a:ext cx="0" cy="5222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2" name="Line 8"/>
          <p:cNvSpPr>
            <a:spLocks noChangeShapeType="1"/>
          </p:cNvSpPr>
          <p:nvPr/>
        </p:nvSpPr>
        <p:spPr bwMode="auto">
          <a:xfrm>
            <a:off x="2269332" y="4486279"/>
            <a:ext cx="20494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" name="Line 7"/>
          <p:cNvSpPr>
            <a:spLocks noChangeShapeType="1"/>
          </p:cNvSpPr>
          <p:nvPr/>
        </p:nvSpPr>
        <p:spPr bwMode="auto">
          <a:xfrm>
            <a:off x="1537495" y="3963991"/>
            <a:ext cx="0" cy="1219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4" name="Line 6"/>
          <p:cNvSpPr>
            <a:spLocks noChangeShapeType="1"/>
          </p:cNvSpPr>
          <p:nvPr/>
        </p:nvSpPr>
        <p:spPr bwMode="auto">
          <a:xfrm>
            <a:off x="1537495" y="5183191"/>
            <a:ext cx="27813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" name="Text Box 34"/>
          <p:cNvSpPr txBox="1">
            <a:spLocks noChangeArrowheads="1"/>
          </p:cNvSpPr>
          <p:nvPr/>
        </p:nvSpPr>
        <p:spPr bwMode="auto">
          <a:xfrm>
            <a:off x="1222451" y="1749020"/>
            <a:ext cx="1472603" cy="3476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 dirty="0">
                <a:latin typeface="+mn-lt"/>
                <a:cs typeface="Times New Roman" panose="02020603050405020304" pitchFamily="18" charset="0"/>
              </a:rPr>
              <a:t>Feasibility study</a:t>
            </a:r>
            <a:endParaRPr lang="en-GB" alt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332681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Integration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A group of components are combined to produce output</a:t>
            </a:r>
          </a:p>
          <a:p>
            <a:r>
              <a:rPr lang="en-GB" sz="2800" dirty="0"/>
              <a:t>Interaction between software and hardware is tested </a:t>
            </a:r>
          </a:p>
          <a:p>
            <a:r>
              <a:rPr lang="en-GB" sz="2800" dirty="0"/>
              <a:t>It may fall under both white box testing and black box (no knowledge of internal) testing </a:t>
            </a:r>
          </a:p>
        </p:txBody>
      </p:sp>
    </p:spTree>
    <p:extLst>
      <p:ext uri="{BB962C8B-B14F-4D97-AF65-F5344CB8AC3E}">
        <p14:creationId xmlns:p14="http://schemas.microsoft.com/office/powerpoint/2010/main" val="36698287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Functional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Ensures that the specified functionality required in the system requirements works</a:t>
            </a:r>
          </a:p>
          <a:p>
            <a:r>
              <a:rPr lang="en-GB" sz="2800" dirty="0"/>
              <a:t>It falls under the class of black box testing </a:t>
            </a:r>
          </a:p>
        </p:txBody>
      </p:sp>
    </p:spTree>
    <p:extLst>
      <p:ext uri="{BB962C8B-B14F-4D97-AF65-F5344CB8AC3E}">
        <p14:creationId xmlns:p14="http://schemas.microsoft.com/office/powerpoint/2010/main" val="14552294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System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Ensures that by putting the software in different environments (e.g., Operating Systems) it still works</a:t>
            </a:r>
          </a:p>
          <a:p>
            <a:r>
              <a:rPr lang="en-GB" sz="2800" dirty="0"/>
              <a:t>Done with full system implementation and environment</a:t>
            </a:r>
          </a:p>
          <a:p>
            <a:r>
              <a:rPr lang="en-GB" sz="2800" dirty="0"/>
              <a:t>It falls under the class of black box testing  </a:t>
            </a:r>
          </a:p>
        </p:txBody>
      </p:sp>
    </p:spTree>
    <p:extLst>
      <p:ext uri="{BB962C8B-B14F-4D97-AF65-F5344CB8AC3E}">
        <p14:creationId xmlns:p14="http://schemas.microsoft.com/office/powerpoint/2010/main" val="23703326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Stress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Evaluates how the system behaves under unfavourable conditions</a:t>
            </a:r>
          </a:p>
          <a:p>
            <a:r>
              <a:rPr lang="en-GB" sz="2800" dirty="0"/>
              <a:t>Testing is conducted at and beyond limits of the specifications</a:t>
            </a:r>
          </a:p>
          <a:p>
            <a:r>
              <a:rPr lang="en-GB" sz="2800" dirty="0"/>
              <a:t>It falls under the class of black box testing.  </a:t>
            </a:r>
          </a:p>
        </p:txBody>
      </p:sp>
    </p:spTree>
    <p:extLst>
      <p:ext uri="{BB962C8B-B14F-4D97-AF65-F5344CB8AC3E}">
        <p14:creationId xmlns:p14="http://schemas.microsoft.com/office/powerpoint/2010/main" val="17792257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Performance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Assesses the speed and effectiveness of the system</a:t>
            </a:r>
          </a:p>
          <a:p>
            <a:r>
              <a:rPr lang="en-GB" sz="2800" dirty="0"/>
              <a:t>Makes sure it is generating results within a specified time (as in performance requirements)</a:t>
            </a:r>
          </a:p>
          <a:p>
            <a:r>
              <a:rPr lang="en-GB" sz="2800" dirty="0"/>
              <a:t>It falls under the class of black box testing.  </a:t>
            </a:r>
          </a:p>
        </p:txBody>
      </p:sp>
    </p:spTree>
    <p:extLst>
      <p:ext uri="{BB962C8B-B14F-4D97-AF65-F5344CB8AC3E}">
        <p14:creationId xmlns:p14="http://schemas.microsoft.com/office/powerpoint/2010/main" val="26101121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Usability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Evaluates </a:t>
            </a:r>
          </a:p>
          <a:p>
            <a:pPr lvl="1"/>
            <a:r>
              <a:rPr lang="en-GB" sz="2800" dirty="0"/>
              <a:t>how the GUI is user-friendly</a:t>
            </a:r>
          </a:p>
          <a:p>
            <a:pPr lvl="1"/>
            <a:r>
              <a:rPr lang="en-GB" sz="2800" dirty="0"/>
              <a:t>how easily can the client learn? </a:t>
            </a:r>
          </a:p>
          <a:p>
            <a:pPr lvl="1"/>
            <a:r>
              <a:rPr lang="en-GB" sz="2800" dirty="0"/>
              <a:t>how proficiently can the client perform? </a:t>
            </a:r>
          </a:p>
          <a:p>
            <a:pPr lvl="1"/>
            <a:r>
              <a:rPr lang="en-GB" sz="2800" dirty="0"/>
              <a:t>how pleasing is it to use its design?</a:t>
            </a:r>
          </a:p>
          <a:p>
            <a:r>
              <a:rPr lang="en-GB" sz="2800" dirty="0"/>
              <a:t>It falls under the class of black box testing.  </a:t>
            </a:r>
          </a:p>
        </p:txBody>
      </p:sp>
    </p:spTree>
    <p:extLst>
      <p:ext uri="{BB962C8B-B14F-4D97-AF65-F5344CB8AC3E}">
        <p14:creationId xmlns:p14="http://schemas.microsoft.com/office/powerpoint/2010/main" val="41450333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Acceptance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Done by the customer to ensure that the delivered product </a:t>
            </a:r>
          </a:p>
          <a:p>
            <a:pPr lvl="1"/>
            <a:r>
              <a:rPr lang="en-GB" sz="2800" dirty="0"/>
              <a:t>meets the requirements</a:t>
            </a:r>
          </a:p>
          <a:p>
            <a:pPr lvl="1"/>
            <a:r>
              <a:rPr lang="en-GB" sz="2800" dirty="0"/>
              <a:t>works as the customer expected</a:t>
            </a:r>
          </a:p>
          <a:p>
            <a:r>
              <a:rPr lang="en-GB" sz="2800" dirty="0"/>
              <a:t>It falls under the class of black box testing.  </a:t>
            </a:r>
          </a:p>
        </p:txBody>
      </p:sp>
    </p:spTree>
    <p:extLst>
      <p:ext uri="{BB962C8B-B14F-4D97-AF65-F5344CB8AC3E}">
        <p14:creationId xmlns:p14="http://schemas.microsoft.com/office/powerpoint/2010/main" val="10387836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Regression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Regression testing is the testing after modification of a system, component, or a group of related units</a:t>
            </a:r>
          </a:p>
          <a:p>
            <a:r>
              <a:rPr lang="en-GB" sz="2800" dirty="0"/>
              <a:t>Ensures that </a:t>
            </a:r>
          </a:p>
          <a:p>
            <a:pPr lvl="1"/>
            <a:r>
              <a:rPr lang="en-GB" sz="2800" dirty="0"/>
              <a:t>the modification is working correctly </a:t>
            </a:r>
          </a:p>
          <a:p>
            <a:pPr lvl="1"/>
            <a:r>
              <a:rPr lang="en-GB" sz="2800" dirty="0"/>
              <a:t>is not damaging or imposing other modules to produce unexpected results.</a:t>
            </a:r>
          </a:p>
          <a:p>
            <a:r>
              <a:rPr lang="en-GB" sz="2800" dirty="0"/>
              <a:t>It falls under the class of black box testing.  </a:t>
            </a:r>
          </a:p>
        </p:txBody>
      </p:sp>
    </p:spTree>
    <p:extLst>
      <p:ext uri="{BB962C8B-B14F-4D97-AF65-F5344CB8AC3E}">
        <p14:creationId xmlns:p14="http://schemas.microsoft.com/office/powerpoint/2010/main" val="3741532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Beta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Beta testing is the testing which is done by </a:t>
            </a:r>
          </a:p>
          <a:p>
            <a:pPr lvl="1"/>
            <a:r>
              <a:rPr lang="en-GB" sz="2800" dirty="0"/>
              <a:t>end users </a:t>
            </a:r>
          </a:p>
          <a:p>
            <a:pPr lvl="1"/>
            <a:r>
              <a:rPr lang="en-GB" sz="2800" dirty="0"/>
              <a:t>a team outside development</a:t>
            </a:r>
          </a:p>
          <a:p>
            <a:pPr lvl="1"/>
            <a:r>
              <a:rPr lang="en-GB" sz="2800" dirty="0"/>
              <a:t>or publicly releasing full pre-version of the product which is known as beta version</a:t>
            </a:r>
          </a:p>
          <a:p>
            <a:r>
              <a:rPr lang="en-GB" sz="2800" dirty="0"/>
              <a:t>The aim of beta testing is to cover unexpected errors</a:t>
            </a:r>
          </a:p>
          <a:p>
            <a:r>
              <a:rPr lang="en-GB" sz="2800" dirty="0"/>
              <a:t>It falls under the class of black box testing.  </a:t>
            </a:r>
          </a:p>
        </p:txBody>
      </p:sp>
    </p:spTree>
    <p:extLst>
      <p:ext uri="{BB962C8B-B14F-4D97-AF65-F5344CB8AC3E}">
        <p14:creationId xmlns:p14="http://schemas.microsoft.com/office/powerpoint/2010/main" val="37553294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Test coverage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fontAlgn="t"/>
            <a:r>
              <a:rPr lang="en-GB" sz="2800" dirty="0"/>
              <a:t>Test coverage by feature  - a test for every feature in the specification</a:t>
            </a:r>
          </a:p>
          <a:p>
            <a:pPr fontAlgn="t"/>
            <a:r>
              <a:rPr lang="en-GB" sz="2800" dirty="0"/>
              <a:t>Test coverage by GUI icon. – test for every  screen, button, pull-down, tab, menu, </a:t>
            </a:r>
            <a:r>
              <a:rPr lang="en-GB" sz="2800" dirty="0" err="1"/>
              <a:t>etc</a:t>
            </a:r>
            <a:endParaRPr lang="en-GB" sz="2800" dirty="0"/>
          </a:p>
          <a:p>
            <a:pPr fontAlgn="t"/>
            <a:r>
              <a:rPr lang="en-GB" sz="2800" dirty="0"/>
              <a:t>Test coverage by instrumentation – run a tool to run pre-prepared tests</a:t>
            </a:r>
          </a:p>
          <a:p>
            <a:pPr fontAlgn="t"/>
            <a:r>
              <a:rPr lang="en-GB" sz="2800" dirty="0"/>
              <a:t>Test coverage by structure - exercise parts of the code, </a:t>
            </a:r>
            <a:r>
              <a:rPr lang="en-GB" sz="2800" dirty="0" err="1"/>
              <a:t>eg</a:t>
            </a:r>
            <a:r>
              <a:rPr lang="en-GB" sz="2800" dirty="0"/>
              <a:t> statements, loops </a:t>
            </a:r>
            <a:r>
              <a:rPr lang="en-GB" sz="2800" dirty="0" err="1"/>
              <a:t>etc</a:t>
            </a:r>
            <a:endParaRPr lang="en-GB" sz="2800" dirty="0"/>
          </a:p>
          <a:p>
            <a:pPr fontAlgn="t"/>
            <a:r>
              <a:rPr lang="en-GB" sz="2800" dirty="0"/>
              <a:t>Test coverage by scenario – exercise user work flows </a:t>
            </a:r>
          </a:p>
          <a:p>
            <a:pPr fontAlgn="t"/>
            <a:r>
              <a:rPr lang="en-GB" sz="2800" dirty="0"/>
              <a:t>Test coverage by transition – exercise the paths a user may take to achieve a goal</a:t>
            </a:r>
          </a:p>
        </p:txBody>
      </p:sp>
    </p:spTree>
    <p:extLst>
      <p:ext uri="{BB962C8B-B14F-4D97-AF65-F5344CB8AC3E}">
        <p14:creationId xmlns:p14="http://schemas.microsoft.com/office/powerpoint/2010/main" val="1623403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Cost of fixing errors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608" y="1484784"/>
            <a:ext cx="5969000" cy="448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8507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Deployment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Release</a:t>
            </a:r>
          </a:p>
          <a:p>
            <a:r>
              <a:rPr lang="en-GB" sz="2800" dirty="0"/>
              <a:t>Installation and activation</a:t>
            </a:r>
          </a:p>
          <a:p>
            <a:r>
              <a:rPr lang="en-GB" sz="2800" dirty="0"/>
              <a:t>Deactivation</a:t>
            </a:r>
          </a:p>
          <a:p>
            <a:r>
              <a:rPr lang="en-GB" sz="2800" dirty="0"/>
              <a:t>Uninstallation</a:t>
            </a:r>
          </a:p>
          <a:p>
            <a:r>
              <a:rPr lang="en-GB" sz="2800" dirty="0"/>
              <a:t>Update and version tracking</a:t>
            </a:r>
          </a:p>
          <a:p>
            <a:r>
              <a:rPr lang="en-GB" sz="2800" dirty="0"/>
              <a:t>Adaptation</a:t>
            </a:r>
          </a:p>
        </p:txBody>
      </p:sp>
    </p:spTree>
    <p:extLst>
      <p:ext uri="{BB962C8B-B14F-4D97-AF65-F5344CB8AC3E}">
        <p14:creationId xmlns:p14="http://schemas.microsoft.com/office/powerpoint/2010/main" val="14527373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Deployment - release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All the operations to prepare a system for assembly and transfer to the computer system(s) on which it will be run in production</a:t>
            </a:r>
          </a:p>
          <a:p>
            <a:r>
              <a:rPr lang="en-GB" sz="2800" dirty="0"/>
              <a:t>Involves determining the resources required for the system to operate with tolerable performance</a:t>
            </a:r>
          </a:p>
        </p:txBody>
      </p:sp>
    </p:spTree>
    <p:extLst>
      <p:ext uri="{BB962C8B-B14F-4D97-AF65-F5344CB8AC3E}">
        <p14:creationId xmlns:p14="http://schemas.microsoft.com/office/powerpoint/2010/main" val="34050755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Deployment - installation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Simple installer or complex options </a:t>
            </a:r>
          </a:p>
          <a:p>
            <a:r>
              <a:rPr lang="en-GB" sz="2800" dirty="0"/>
              <a:t>Configuration</a:t>
            </a:r>
          </a:p>
          <a:p>
            <a:r>
              <a:rPr lang="en-GB" sz="2800" dirty="0"/>
              <a:t>Test system or production system</a:t>
            </a:r>
          </a:p>
          <a:p>
            <a:r>
              <a:rPr lang="en-GB" sz="2800" dirty="0"/>
              <a:t>Different, simultaneous, versions for cloud services</a:t>
            </a:r>
          </a:p>
          <a:p>
            <a:r>
              <a:rPr lang="en-GB" sz="2800" dirty="0"/>
              <a:t>Different, simultaneous versions for A/B testing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15588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Deployment – deactivation, uninstallation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Graceful shutdown</a:t>
            </a:r>
          </a:p>
          <a:p>
            <a:r>
              <a:rPr lang="en-GB" sz="2800" dirty="0"/>
              <a:t>Decommissioning</a:t>
            </a:r>
          </a:p>
          <a:p>
            <a:r>
              <a:rPr lang="en-GB" sz="2800" dirty="0"/>
              <a:t>Removal of software and dependencies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39454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Deployment – update and version tracking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Replacing all or parts of the system</a:t>
            </a:r>
          </a:p>
          <a:p>
            <a:r>
              <a:rPr lang="en-GB" sz="2800" dirty="0"/>
              <a:t>Update managers</a:t>
            </a:r>
          </a:p>
          <a:p>
            <a:r>
              <a:rPr lang="en-GB" sz="2800" dirty="0"/>
              <a:t>Software catalogues</a:t>
            </a:r>
          </a:p>
          <a:p>
            <a:r>
              <a:rPr lang="en-GB" sz="2800" dirty="0"/>
              <a:t>Application stores</a:t>
            </a:r>
          </a:p>
        </p:txBody>
      </p:sp>
    </p:spTree>
    <p:extLst>
      <p:ext uri="{BB962C8B-B14F-4D97-AF65-F5344CB8AC3E}">
        <p14:creationId xmlns:p14="http://schemas.microsoft.com/office/powerpoint/2010/main" val="390058809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Deployment – adaptation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Modifying the product for a specific customer</a:t>
            </a:r>
          </a:p>
        </p:txBody>
      </p:sp>
    </p:spTree>
    <p:extLst>
      <p:ext uri="{BB962C8B-B14F-4D97-AF65-F5344CB8AC3E}">
        <p14:creationId xmlns:p14="http://schemas.microsoft.com/office/powerpoint/2010/main" val="395758289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 example of rapid development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DAB417-AF9A-7D4A-B594-DFD0F5AA7A33}"/>
              </a:ext>
            </a:extLst>
          </p:cNvPr>
          <p:cNvSpPr txBox="1"/>
          <p:nvPr/>
        </p:nvSpPr>
        <p:spPr>
          <a:xfrm>
            <a:off x="236504" y="6185095"/>
            <a:ext cx="80097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https://</a:t>
            </a:r>
            <a:r>
              <a:rPr lang="en-GB" sz="1400" dirty="0" err="1"/>
              <a:t>mondaynote.com</a:t>
            </a:r>
            <a:r>
              <a:rPr lang="en-GB" sz="1400" dirty="0"/>
              <a:t>/a-product-in-five-days-the-design-sprint-e60eb7093f6e</a:t>
            </a:r>
            <a:endParaRPr lang="en-US" sz="14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8B19879-27FE-8F42-9E5C-F69B6EFC2C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680" y="1496841"/>
            <a:ext cx="8692816" cy="4935956"/>
          </a:xfrm>
        </p:spPr>
        <p:txBody>
          <a:bodyPr/>
          <a:lstStyle/>
          <a:p>
            <a:r>
              <a:rPr lang="en-US" b="1" dirty="0"/>
              <a:t>Day 1</a:t>
            </a:r>
          </a:p>
          <a:p>
            <a:r>
              <a:rPr lang="en-GB" dirty="0"/>
              <a:t>Refining and validating the vision</a:t>
            </a:r>
          </a:p>
          <a:p>
            <a:r>
              <a:rPr lang="en-GB" dirty="0"/>
              <a:t>Stating what the product’s key functions must be.</a:t>
            </a:r>
          </a:p>
          <a:p>
            <a:r>
              <a:rPr lang="en-GB" b="1" dirty="0"/>
              <a:t>Day 2</a:t>
            </a:r>
          </a:p>
          <a:p>
            <a:r>
              <a:rPr lang="en-GB" dirty="0"/>
              <a:t>Define the typical customers and 5 or 6 personas</a:t>
            </a:r>
          </a:p>
          <a:p>
            <a:r>
              <a:rPr lang="en-GB" dirty="0"/>
              <a:t>Sketch eight screens for doing their typical tasks</a:t>
            </a:r>
          </a:p>
          <a:p>
            <a:r>
              <a:rPr lang="en-GB" dirty="0"/>
              <a:t>Finish with 6 scripts for each persona</a:t>
            </a:r>
          </a:p>
          <a:p>
            <a:r>
              <a:rPr lang="en-GB" b="1" dirty="0"/>
              <a:t>Day 3</a:t>
            </a:r>
          </a:p>
          <a:p>
            <a:r>
              <a:rPr lang="en-GB" dirty="0"/>
              <a:t>Select the scenarios that would be tested</a:t>
            </a:r>
          </a:p>
          <a:p>
            <a:r>
              <a:rPr lang="en-GB" dirty="0"/>
              <a:t>For instance: set a goal in 3 taps</a:t>
            </a:r>
          </a:p>
          <a:p>
            <a:r>
              <a:rPr lang="en-GB" b="1" dirty="0"/>
              <a:t>Day 4</a:t>
            </a:r>
          </a:p>
          <a:p>
            <a:r>
              <a:rPr lang="en-GB" dirty="0"/>
              <a:t>Develop a working prototype</a:t>
            </a:r>
          </a:p>
          <a:p>
            <a:r>
              <a:rPr lang="en-GB" b="1" dirty="0"/>
              <a:t>Day 5</a:t>
            </a:r>
          </a:p>
          <a:p>
            <a:r>
              <a:rPr lang="en-GB" dirty="0"/>
              <a:t>Real users test the prototype and give feedback</a:t>
            </a:r>
          </a:p>
          <a:p>
            <a:endParaRPr lang="en-GB" dirty="0"/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815BC28-9337-A542-82C4-7D89142085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016" y="3433057"/>
            <a:ext cx="4004620" cy="210743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8BB2492-FA62-0243-9816-12A78B22D731}"/>
              </a:ext>
            </a:extLst>
          </p:cNvPr>
          <p:cNvSpPr/>
          <p:nvPr/>
        </p:nvSpPr>
        <p:spPr>
          <a:xfrm>
            <a:off x="4561088" y="1496841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"/>
            <a:r>
              <a:rPr lang="en-GB" b="1" dirty="0">
                <a:solidFill>
                  <a:srgbClr val="333333"/>
                </a:solidFill>
                <a:latin typeface="Roboto"/>
              </a:rPr>
              <a:t>Done : A Simple Habit Tracker (iOS)</a:t>
            </a:r>
          </a:p>
          <a:p>
            <a:r>
              <a:rPr lang="en-GB" dirty="0">
                <a:solidFill>
                  <a:srgbClr val="555555"/>
                </a:solidFill>
                <a:latin typeface="Roboto"/>
              </a:rPr>
              <a:t>Done helps you create healthy routines by helping you set goals, tracking your progress, and then motivating you with streaks/chains, all in a simple, clean, package.</a:t>
            </a:r>
            <a:endParaRPr lang="en-GB" b="0" i="0" u="none" strike="noStrike" dirty="0">
              <a:solidFill>
                <a:srgbClr val="555555"/>
              </a:solidFill>
              <a:effectLst/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60311238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GB" sz="2800" dirty="0"/>
              <a:t>Described the activities undertaken in the following stages of software development:</a:t>
            </a:r>
          </a:p>
          <a:p>
            <a:pPr marL="457200" lvl="1" indent="0">
              <a:buNone/>
            </a:pPr>
            <a:endParaRPr lang="en-GB" sz="2800" dirty="0"/>
          </a:p>
          <a:p>
            <a:pPr lvl="1"/>
            <a:r>
              <a:rPr lang="en-GB" sz="2800" dirty="0"/>
              <a:t>Feasibility study</a:t>
            </a:r>
          </a:p>
          <a:p>
            <a:pPr lvl="1"/>
            <a:r>
              <a:rPr lang="en-GB" sz="2800" dirty="0"/>
              <a:t>Requirements analysis</a:t>
            </a:r>
          </a:p>
          <a:p>
            <a:pPr lvl="1"/>
            <a:r>
              <a:rPr lang="en-GB" sz="2800" dirty="0"/>
              <a:t>Design</a:t>
            </a:r>
          </a:p>
          <a:p>
            <a:pPr lvl="1"/>
            <a:r>
              <a:rPr lang="en-GB" sz="2800" dirty="0"/>
              <a:t>Code development</a:t>
            </a:r>
          </a:p>
          <a:p>
            <a:pPr lvl="1"/>
            <a:r>
              <a:rPr lang="en-GB" sz="2800" dirty="0"/>
              <a:t>Testing</a:t>
            </a:r>
          </a:p>
          <a:p>
            <a:pPr lvl="1"/>
            <a:r>
              <a:rPr lang="en-GB" sz="2800" dirty="0"/>
              <a:t>Deployment /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24072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Feasibility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sz="2800" dirty="0"/>
              <a:t>Technical Feasibility</a:t>
            </a:r>
          </a:p>
          <a:p>
            <a:pPr lvl="1"/>
            <a:r>
              <a:rPr lang="en-GB" sz="2800" dirty="0"/>
              <a:t>evaluation of the hardware, software, and other technology requirements of the proposed system</a:t>
            </a:r>
          </a:p>
          <a:p>
            <a:r>
              <a:rPr lang="en-GB" sz="2800" dirty="0"/>
              <a:t>Economic Feasibility </a:t>
            </a:r>
          </a:p>
          <a:p>
            <a:pPr lvl="1"/>
            <a:r>
              <a:rPr lang="en-GB" sz="2800" dirty="0"/>
              <a:t>a cost/ benefits analysis of the project</a:t>
            </a:r>
          </a:p>
          <a:p>
            <a:pPr lvl="1"/>
            <a:r>
              <a:rPr lang="en-GB" sz="2800" dirty="0"/>
              <a:t>determines the positive economic benefits of the proposed project </a:t>
            </a:r>
          </a:p>
          <a:p>
            <a:r>
              <a:rPr lang="en-GB" sz="2800" dirty="0"/>
              <a:t>Legal Feasibility </a:t>
            </a:r>
          </a:p>
          <a:p>
            <a:pPr lvl="1"/>
            <a:r>
              <a:rPr lang="en-GB" sz="2800" dirty="0"/>
              <a:t>investigates conflicts with legal requirements like data protection acts, or social media laws</a:t>
            </a:r>
          </a:p>
          <a:p>
            <a:r>
              <a:rPr lang="en-GB" sz="2800" dirty="0"/>
              <a:t>Operational Feasibility </a:t>
            </a:r>
          </a:p>
          <a:p>
            <a:pPr lvl="1"/>
            <a:r>
              <a:rPr lang="en-GB" sz="2800" dirty="0"/>
              <a:t>can the organisation’s needs can be met by completing the project</a:t>
            </a:r>
          </a:p>
          <a:p>
            <a:r>
              <a:rPr lang="en-GB" sz="2800" dirty="0"/>
              <a:t>Scheduling Feasibility </a:t>
            </a:r>
          </a:p>
          <a:p>
            <a:pPr lvl="1"/>
            <a:r>
              <a:rPr lang="en-GB" sz="2800" dirty="0"/>
              <a:t>estimates how much time the project will take to complete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5144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Requirements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altLang="en-US" sz="2800" dirty="0"/>
              <a:t>Find out where the problem is in an attempt to fix the system </a:t>
            </a:r>
          </a:p>
          <a:p>
            <a:r>
              <a:rPr lang="en-GB" altLang="en-US" sz="2800" dirty="0"/>
              <a:t>Break down the system into different pieces and draw diagrams to analyse the situation </a:t>
            </a:r>
          </a:p>
          <a:p>
            <a:r>
              <a:rPr lang="en-GB" altLang="en-US" sz="2800" dirty="0"/>
              <a:t>Analyse project goals </a:t>
            </a:r>
          </a:p>
          <a:p>
            <a:r>
              <a:rPr lang="en-GB" altLang="en-US" sz="2800" dirty="0"/>
              <a:t>Break down functions that need to be created</a:t>
            </a:r>
          </a:p>
          <a:p>
            <a:r>
              <a:rPr lang="en-GB" altLang="en-US" sz="2800" dirty="0"/>
              <a:t>Attempt to engage users so that definite requirements can be written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0849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Specification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altLang="en-US" sz="2800" dirty="0"/>
              <a:t>The set of documentation that describes the requested behaviour of a system</a:t>
            </a:r>
          </a:p>
          <a:p>
            <a:r>
              <a:rPr lang="en-GB" altLang="en-US" sz="2800" dirty="0"/>
              <a:t>Focuses on what various outside agents (people using the program, computer peripherals, or other computers, for example) might "observe" when interacting with the system. 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415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altLang="en-US" sz="2800" dirty="0"/>
              <a:t>Functions and operations are described in detail, including:</a:t>
            </a:r>
          </a:p>
          <a:p>
            <a:pPr lvl="1"/>
            <a:r>
              <a:rPr lang="en-GB" altLang="en-US" sz="2800" dirty="0"/>
              <a:t>screen layouts </a:t>
            </a:r>
          </a:p>
          <a:p>
            <a:pPr lvl="1"/>
            <a:r>
              <a:rPr lang="en-GB" altLang="en-US" sz="2800" dirty="0"/>
              <a:t>business rules </a:t>
            </a:r>
          </a:p>
          <a:p>
            <a:pPr lvl="1"/>
            <a:r>
              <a:rPr lang="en-GB" altLang="en-US" sz="2800" dirty="0"/>
              <a:t>process diagrams</a:t>
            </a:r>
          </a:p>
          <a:p>
            <a:pPr lvl="1"/>
            <a:r>
              <a:rPr lang="en-GB" altLang="en-US" sz="2800" dirty="0"/>
              <a:t>documentation </a:t>
            </a:r>
          </a:p>
          <a:p>
            <a:r>
              <a:rPr lang="en-GB" altLang="en-US" sz="2800" dirty="0"/>
              <a:t>The output of this stage will describe the new system as a collection of modules or subsystems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2459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Implementation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altLang="en-US" sz="2800" dirty="0"/>
              <a:t>Modular and subsystem programming code written</a:t>
            </a:r>
          </a:p>
          <a:p>
            <a:r>
              <a:rPr lang="en-GB" altLang="en-US" sz="2800" dirty="0"/>
              <a:t>Individual modules integrated into the main project. </a:t>
            </a:r>
          </a:p>
          <a:p>
            <a:r>
              <a:rPr lang="en-GB" altLang="en-US" sz="2800" dirty="0"/>
              <a:t>Goals set, targets defined, schedules established,  budgets estimated</a:t>
            </a:r>
          </a:p>
          <a:p>
            <a:r>
              <a:rPr lang="en-GB" altLang="en-US" sz="2800" dirty="0"/>
              <a:t>The software is put into production and is used by the actual business.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9379663"/>
      </p:ext>
    </p:extLst>
  </p:cSld>
  <p:clrMapOvr>
    <a:masterClrMapping/>
  </p:clrMapOvr>
</p:sld>
</file>

<file path=ppt/theme/theme1.xml><?xml version="1.0" encoding="utf-8"?>
<a:theme xmlns:a="http://schemas.openxmlformats.org/drawingml/2006/main" name="WBLPowerPoint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BLPowerPointTheme" id="{1B4E6812-D5ED-024C-8413-5D5BF76CA8A3}" vid="{D5ECAA93-977D-C04E-91BD-D87D12B69FC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WBLPowerPointTheme</Template>
  <TotalTime>2340</TotalTime>
  <Words>1959</Words>
  <Application>Microsoft Macintosh PowerPoint</Application>
  <PresentationFormat>On-screen Show (4:3)</PresentationFormat>
  <Paragraphs>307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1" baseType="lpstr">
      <vt:lpstr>Arial</vt:lpstr>
      <vt:lpstr>Calibri</vt:lpstr>
      <vt:lpstr>Roboto</vt:lpstr>
      <vt:lpstr>WBLPowerPointTheme</vt:lpstr>
      <vt:lpstr>How code integrates into the wider project (10%, K2)</vt:lpstr>
      <vt:lpstr>Software Development (2.1 &amp; 2.2)</vt:lpstr>
      <vt:lpstr>Development lifecycle - waterfall</vt:lpstr>
      <vt:lpstr>Cost of fixing errors</vt:lpstr>
      <vt:lpstr>Feasibility study</vt:lpstr>
      <vt:lpstr>Requirements analysis</vt:lpstr>
      <vt:lpstr>Specification</vt:lpstr>
      <vt:lpstr>Design</vt:lpstr>
      <vt:lpstr>Implementation</vt:lpstr>
      <vt:lpstr>Validation and verification</vt:lpstr>
      <vt:lpstr>Deployment</vt:lpstr>
      <vt:lpstr>Maintenance</vt:lpstr>
      <vt:lpstr>Waterfall problems</vt:lpstr>
      <vt:lpstr> Alternative models</vt:lpstr>
      <vt:lpstr>Rapid Application Development - RAD</vt:lpstr>
      <vt:lpstr>RAD – requirements planning</vt:lpstr>
      <vt:lpstr>RAD – User design </vt:lpstr>
      <vt:lpstr>RAD – Rapid construction</vt:lpstr>
      <vt:lpstr>RAD - Cutover</vt:lpstr>
      <vt:lpstr>Scrum</vt:lpstr>
      <vt:lpstr>Scrum roles</vt:lpstr>
      <vt:lpstr>Scrum roles</vt:lpstr>
      <vt:lpstr>Scrum - workflow</vt:lpstr>
      <vt:lpstr>Sprint planning</vt:lpstr>
      <vt:lpstr>Daily scrum</vt:lpstr>
      <vt:lpstr>Sprint review</vt:lpstr>
      <vt:lpstr>Coding</vt:lpstr>
      <vt:lpstr>Testing</vt:lpstr>
      <vt:lpstr>Unit testing</vt:lpstr>
      <vt:lpstr>Integration testing</vt:lpstr>
      <vt:lpstr>Functional testing</vt:lpstr>
      <vt:lpstr>System testing</vt:lpstr>
      <vt:lpstr>Stress testing</vt:lpstr>
      <vt:lpstr>Performance testing</vt:lpstr>
      <vt:lpstr>Usability testing</vt:lpstr>
      <vt:lpstr>Acceptance testing</vt:lpstr>
      <vt:lpstr>Regression testing</vt:lpstr>
      <vt:lpstr>Beta testing</vt:lpstr>
      <vt:lpstr>Test coverage</vt:lpstr>
      <vt:lpstr>Deployment</vt:lpstr>
      <vt:lpstr>Deployment - release</vt:lpstr>
      <vt:lpstr>Deployment - installation</vt:lpstr>
      <vt:lpstr>Deployment – deactivation, uninstallation</vt:lpstr>
      <vt:lpstr>Deployment – update and version tracking</vt:lpstr>
      <vt:lpstr>Deployment – adaptation</vt:lpstr>
      <vt:lpstr>An example of rapid development</vt:lpstr>
      <vt:lpstr>Recap</vt:lpstr>
    </vt:vector>
  </TitlesOfParts>
  <Company>Heart of Worcestershire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18 Database Design  Extended Diploma in ICT</dc:title>
  <dc:creator>Student User</dc:creator>
  <cp:lastModifiedBy>Bob Higgie</cp:lastModifiedBy>
  <cp:revision>171</cp:revision>
  <dcterms:created xsi:type="dcterms:W3CDTF">2015-12-09T10:20:43Z</dcterms:created>
  <dcterms:modified xsi:type="dcterms:W3CDTF">2019-12-05T10:57:13Z</dcterms:modified>
</cp:coreProperties>
</file>