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showGuides="1">
      <p:cViewPr varScale="1">
        <p:scale>
          <a:sx n="162" d="100"/>
          <a:sy n="162" d="100"/>
        </p:scale>
        <p:origin x="1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F48C6-2FD4-43A5-941B-CA9FDBDD811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3B75AD29-10AE-4624-8DB1-258B20FC2D33}">
      <dgm:prSet/>
      <dgm:spPr/>
      <dgm:t>
        <a:bodyPr/>
        <a:lstStyle/>
        <a:p>
          <a:r>
            <a:rPr lang="en-GB"/>
            <a:t>Remote Authentication Dial-in User Service (RADIUS)</a:t>
          </a:r>
        </a:p>
      </dgm:t>
    </dgm:pt>
    <dgm:pt modelId="{001E9F36-2367-4F78-8366-5AA1F758D571}" type="parTrans" cxnId="{1B202C7A-30A8-4335-BBB2-4A2852346571}">
      <dgm:prSet/>
      <dgm:spPr/>
      <dgm:t>
        <a:bodyPr/>
        <a:lstStyle/>
        <a:p>
          <a:endParaRPr lang="en-GB"/>
        </a:p>
      </dgm:t>
    </dgm:pt>
    <dgm:pt modelId="{ED3066C6-02D6-47B0-B940-6FFA7C7A1020}" type="sibTrans" cxnId="{1B202C7A-30A8-4335-BBB2-4A2852346571}">
      <dgm:prSet/>
      <dgm:spPr/>
      <dgm:t>
        <a:bodyPr/>
        <a:lstStyle/>
        <a:p>
          <a:endParaRPr lang="en-GB"/>
        </a:p>
      </dgm:t>
    </dgm:pt>
    <dgm:pt modelId="{9C60F362-BD14-414F-80C7-734F58FD2C8B}">
      <dgm:prSet/>
      <dgm:spPr/>
      <dgm:t>
        <a:bodyPr/>
        <a:lstStyle/>
        <a:p>
          <a:r>
            <a:rPr lang="en-GB" dirty="0"/>
            <a:t>A network protocol that provides security to networks against unauthorized access</a:t>
          </a:r>
        </a:p>
      </dgm:t>
    </dgm:pt>
    <dgm:pt modelId="{B798E6E7-1090-421C-945F-0878ADFD231C}" type="parTrans" cxnId="{C27219A6-F203-410F-9D4A-AEAB70D1D84C}">
      <dgm:prSet/>
      <dgm:spPr/>
      <dgm:t>
        <a:bodyPr/>
        <a:lstStyle/>
        <a:p>
          <a:endParaRPr lang="en-GB"/>
        </a:p>
      </dgm:t>
    </dgm:pt>
    <dgm:pt modelId="{057BD378-FDAB-4F8F-869A-E2A12E7D5691}" type="sibTrans" cxnId="{C27219A6-F203-410F-9D4A-AEAB70D1D84C}">
      <dgm:prSet/>
      <dgm:spPr/>
      <dgm:t>
        <a:bodyPr/>
        <a:lstStyle/>
        <a:p>
          <a:endParaRPr lang="en-GB"/>
        </a:p>
      </dgm:t>
    </dgm:pt>
    <dgm:pt modelId="{F346871B-2909-4231-A66F-05D415116B0D}">
      <dgm:prSet/>
      <dgm:spPr/>
      <dgm:t>
        <a:bodyPr/>
        <a:lstStyle/>
        <a:p>
          <a:r>
            <a:rPr lang="en-GB" dirty="0"/>
            <a:t>RADIUS secures a network by enabling centralized authentication of dial-in users and authorizing their access to use a network service</a:t>
          </a:r>
        </a:p>
      </dgm:t>
    </dgm:pt>
    <dgm:pt modelId="{CB65EDA8-E892-4061-A0CF-77095D445518}" type="parTrans" cxnId="{20FF51D2-2E94-4976-AF6B-81FE4D0B01A3}">
      <dgm:prSet/>
      <dgm:spPr/>
      <dgm:t>
        <a:bodyPr/>
        <a:lstStyle/>
        <a:p>
          <a:endParaRPr lang="en-GB"/>
        </a:p>
      </dgm:t>
    </dgm:pt>
    <dgm:pt modelId="{274D7CB2-1060-4BD8-9EDC-E6C603773187}" type="sibTrans" cxnId="{20FF51D2-2E94-4976-AF6B-81FE4D0B01A3}">
      <dgm:prSet/>
      <dgm:spPr/>
      <dgm:t>
        <a:bodyPr/>
        <a:lstStyle/>
        <a:p>
          <a:endParaRPr lang="en-GB"/>
        </a:p>
      </dgm:t>
    </dgm:pt>
    <dgm:pt modelId="{E39BAAEE-56AC-4F0A-9CA5-B5C88B975942}">
      <dgm:prSet/>
      <dgm:spPr/>
      <dgm:t>
        <a:bodyPr/>
        <a:lstStyle/>
        <a:p>
          <a:r>
            <a:rPr lang="en-GB" dirty="0"/>
            <a:t>It manages remote user authentication, authorization and accounting (AAA)</a:t>
          </a:r>
        </a:p>
      </dgm:t>
    </dgm:pt>
    <dgm:pt modelId="{E2099D0D-F92A-45EB-BEFD-EC1FE8D882AB}" type="parTrans" cxnId="{1268FF7C-C404-4CF4-BBD4-3F563314C2E6}">
      <dgm:prSet/>
      <dgm:spPr/>
      <dgm:t>
        <a:bodyPr/>
        <a:lstStyle/>
        <a:p>
          <a:endParaRPr lang="en-GB"/>
        </a:p>
      </dgm:t>
    </dgm:pt>
    <dgm:pt modelId="{97AF5F62-0E85-4460-A911-321AECCA6530}" type="sibTrans" cxnId="{1268FF7C-C404-4CF4-BBD4-3F563314C2E6}">
      <dgm:prSet/>
      <dgm:spPr/>
      <dgm:t>
        <a:bodyPr/>
        <a:lstStyle/>
        <a:p>
          <a:endParaRPr lang="en-GB"/>
        </a:p>
      </dgm:t>
    </dgm:pt>
    <dgm:pt modelId="{68D3B894-EC4F-48F6-89E9-C597048A0A6E}" type="pres">
      <dgm:prSet presAssocID="{2FEF48C6-2FD4-43A5-941B-CA9FDBDD811E}" presName="linearFlow" presStyleCnt="0">
        <dgm:presLayoutVars>
          <dgm:dir/>
          <dgm:resizeHandles val="exact"/>
        </dgm:presLayoutVars>
      </dgm:prSet>
      <dgm:spPr/>
      <dgm:t>
        <a:bodyPr/>
        <a:lstStyle/>
        <a:p>
          <a:endParaRPr lang="en-US"/>
        </a:p>
      </dgm:t>
    </dgm:pt>
    <dgm:pt modelId="{03015F11-4E2A-4CE9-AA29-0FC4CD1E5D02}" type="pres">
      <dgm:prSet presAssocID="{3B75AD29-10AE-4624-8DB1-258B20FC2D33}" presName="composite" presStyleCnt="0"/>
      <dgm:spPr/>
    </dgm:pt>
    <dgm:pt modelId="{203FBA80-1A5B-460C-828F-C6C24725CBCA}" type="pres">
      <dgm:prSet presAssocID="{3B75AD29-10AE-4624-8DB1-258B20FC2D33}" presName="imgShp" presStyleLbl="fgImgPlace1" presStyleIdx="0" presStyleCnt="4"/>
      <dgm:spPr>
        <a:solidFill>
          <a:srgbClr val="C4D5EB"/>
        </a:solidFill>
        <a:ln w="28575">
          <a:solidFill>
            <a:schemeClr val="accent1"/>
          </a:solidFill>
        </a:ln>
      </dgm:spPr>
      <dgm:extLst>
        <a:ext uri="{E40237B7-FDA0-4F09-8148-C483321AD2D9}">
          <dgm14:cNvPr xmlns:dgm14="http://schemas.microsoft.com/office/drawing/2010/diagram" id="0" name="" descr="Receiver"/>
        </a:ext>
      </dgm:extLst>
    </dgm:pt>
    <dgm:pt modelId="{ABBF5AD7-36B5-4E36-A0ED-CB0EED0B1FAE}" type="pres">
      <dgm:prSet presAssocID="{3B75AD29-10AE-4624-8DB1-258B20FC2D33}" presName="txShp" presStyleLbl="node1" presStyleIdx="0" presStyleCnt="4">
        <dgm:presLayoutVars>
          <dgm:bulletEnabled val="1"/>
        </dgm:presLayoutVars>
      </dgm:prSet>
      <dgm:spPr/>
      <dgm:t>
        <a:bodyPr/>
        <a:lstStyle/>
        <a:p>
          <a:endParaRPr lang="en-US"/>
        </a:p>
      </dgm:t>
    </dgm:pt>
    <dgm:pt modelId="{9B16869C-8F64-4188-BD8F-0D5480D0A169}" type="pres">
      <dgm:prSet presAssocID="{ED3066C6-02D6-47B0-B940-6FFA7C7A1020}" presName="spacing" presStyleCnt="0"/>
      <dgm:spPr/>
    </dgm:pt>
    <dgm:pt modelId="{7A6B18D4-60A3-404F-8DEB-5A6B42340396}" type="pres">
      <dgm:prSet presAssocID="{9C60F362-BD14-414F-80C7-734F58FD2C8B}" presName="composite" presStyleCnt="0"/>
      <dgm:spPr/>
    </dgm:pt>
    <dgm:pt modelId="{18C5723F-3044-4508-B400-C7B58F372648}" type="pres">
      <dgm:prSet presAssocID="{9C60F362-BD14-414F-80C7-734F58FD2C8B}" presName="imgShp" presStyleLbl="fgImgPlace1" presStyleIdx="1" presStyleCnt="4"/>
      <dgm:spPr>
        <a:solidFill>
          <a:srgbClr val="C4D5EB"/>
        </a:solidFill>
        <a:ln w="28575">
          <a:solidFill>
            <a:srgbClr val="5B9BD5"/>
          </a:solidFill>
        </a:ln>
      </dgm:spPr>
    </dgm:pt>
    <dgm:pt modelId="{43CE3B7C-66F4-4A02-ABA1-E831EECA25D0}" type="pres">
      <dgm:prSet presAssocID="{9C60F362-BD14-414F-80C7-734F58FD2C8B}" presName="txShp" presStyleLbl="node1" presStyleIdx="1" presStyleCnt="4">
        <dgm:presLayoutVars>
          <dgm:bulletEnabled val="1"/>
        </dgm:presLayoutVars>
      </dgm:prSet>
      <dgm:spPr/>
      <dgm:t>
        <a:bodyPr/>
        <a:lstStyle/>
        <a:p>
          <a:endParaRPr lang="en-US"/>
        </a:p>
      </dgm:t>
    </dgm:pt>
    <dgm:pt modelId="{4CBEA5DA-8BB6-4C1F-ACA8-BB17D7253E3A}" type="pres">
      <dgm:prSet presAssocID="{057BD378-FDAB-4F8F-869A-E2A12E7D5691}" presName="spacing" presStyleCnt="0"/>
      <dgm:spPr/>
    </dgm:pt>
    <dgm:pt modelId="{46938CD5-1D49-448F-A084-92E258675616}" type="pres">
      <dgm:prSet presAssocID="{F346871B-2909-4231-A66F-05D415116B0D}" presName="composite" presStyleCnt="0"/>
      <dgm:spPr/>
    </dgm:pt>
    <dgm:pt modelId="{3AB7F007-50E6-4491-82D1-DDE38873D933}" type="pres">
      <dgm:prSet presAssocID="{F346871B-2909-4231-A66F-05D415116B0D}" presName="imgShp" presStyleLbl="fgImgPlace1" presStyleIdx="2" presStyleCnt="4"/>
      <dgm:spPr>
        <a:solidFill>
          <a:srgbClr val="C4D5EB"/>
        </a:solidFill>
        <a:ln w="28575">
          <a:solidFill>
            <a:srgbClr val="5B9BD5"/>
          </a:solidFill>
        </a:ln>
      </dgm:spPr>
    </dgm:pt>
    <dgm:pt modelId="{D49E03B7-6468-4378-BB2E-541FA3B649A4}" type="pres">
      <dgm:prSet presAssocID="{F346871B-2909-4231-A66F-05D415116B0D}" presName="txShp" presStyleLbl="node1" presStyleIdx="2" presStyleCnt="4">
        <dgm:presLayoutVars>
          <dgm:bulletEnabled val="1"/>
        </dgm:presLayoutVars>
      </dgm:prSet>
      <dgm:spPr/>
      <dgm:t>
        <a:bodyPr/>
        <a:lstStyle/>
        <a:p>
          <a:endParaRPr lang="en-US"/>
        </a:p>
      </dgm:t>
    </dgm:pt>
    <dgm:pt modelId="{54E730B2-1DE9-4239-972F-1D017CDE7C29}" type="pres">
      <dgm:prSet presAssocID="{274D7CB2-1060-4BD8-9EDC-E6C603773187}" presName="spacing" presStyleCnt="0"/>
      <dgm:spPr/>
    </dgm:pt>
    <dgm:pt modelId="{46A6D83F-8EB9-47FC-AD5F-DFC55BA9DF87}" type="pres">
      <dgm:prSet presAssocID="{E39BAAEE-56AC-4F0A-9CA5-B5C88B975942}" presName="composite" presStyleCnt="0"/>
      <dgm:spPr/>
    </dgm:pt>
    <dgm:pt modelId="{C83B4FC4-9495-40B8-B867-3683AD0D6204}" type="pres">
      <dgm:prSet presAssocID="{E39BAAEE-56AC-4F0A-9CA5-B5C88B975942}" presName="imgShp" presStyleLbl="fgImgPlace1" presStyleIdx="3" presStyleCnt="4"/>
      <dgm:spPr>
        <a:solidFill>
          <a:srgbClr val="C4D5EB"/>
        </a:solidFill>
        <a:ln w="28575">
          <a:solidFill>
            <a:srgbClr val="5B9BD5"/>
          </a:solidFill>
        </a:ln>
      </dgm:spPr>
    </dgm:pt>
    <dgm:pt modelId="{C92F903C-B60C-42A6-9FB8-57079DFCC2CD}" type="pres">
      <dgm:prSet presAssocID="{E39BAAEE-56AC-4F0A-9CA5-B5C88B975942}" presName="txShp" presStyleLbl="node1" presStyleIdx="3" presStyleCnt="4">
        <dgm:presLayoutVars>
          <dgm:bulletEnabled val="1"/>
        </dgm:presLayoutVars>
      </dgm:prSet>
      <dgm:spPr/>
      <dgm:t>
        <a:bodyPr/>
        <a:lstStyle/>
        <a:p>
          <a:endParaRPr lang="en-US"/>
        </a:p>
      </dgm:t>
    </dgm:pt>
  </dgm:ptLst>
  <dgm:cxnLst>
    <dgm:cxn modelId="{58458054-E429-47A0-A2C1-28C824E6C888}" type="presOf" srcId="{3B75AD29-10AE-4624-8DB1-258B20FC2D33}" destId="{ABBF5AD7-36B5-4E36-A0ED-CB0EED0B1FAE}" srcOrd="0" destOrd="0" presId="urn:microsoft.com/office/officeart/2005/8/layout/vList3"/>
    <dgm:cxn modelId="{97AC72C3-F106-472F-AB81-A51CE22F9014}" type="presOf" srcId="{2FEF48C6-2FD4-43A5-941B-CA9FDBDD811E}" destId="{68D3B894-EC4F-48F6-89E9-C597048A0A6E}" srcOrd="0" destOrd="0" presId="urn:microsoft.com/office/officeart/2005/8/layout/vList3"/>
    <dgm:cxn modelId="{A8E3E72E-88CD-4FDB-9D37-E52ABF71CD3A}" type="presOf" srcId="{F346871B-2909-4231-A66F-05D415116B0D}" destId="{D49E03B7-6468-4378-BB2E-541FA3B649A4}" srcOrd="0" destOrd="0" presId="urn:microsoft.com/office/officeart/2005/8/layout/vList3"/>
    <dgm:cxn modelId="{5F3FE2C2-8E94-435C-A854-87E3E7B3B69D}" type="presOf" srcId="{9C60F362-BD14-414F-80C7-734F58FD2C8B}" destId="{43CE3B7C-66F4-4A02-ABA1-E831EECA25D0}" srcOrd="0" destOrd="0" presId="urn:microsoft.com/office/officeart/2005/8/layout/vList3"/>
    <dgm:cxn modelId="{C27219A6-F203-410F-9D4A-AEAB70D1D84C}" srcId="{2FEF48C6-2FD4-43A5-941B-CA9FDBDD811E}" destId="{9C60F362-BD14-414F-80C7-734F58FD2C8B}" srcOrd="1" destOrd="0" parTransId="{B798E6E7-1090-421C-945F-0878ADFD231C}" sibTransId="{057BD378-FDAB-4F8F-869A-E2A12E7D5691}"/>
    <dgm:cxn modelId="{18EAF461-40E6-4B22-9DF7-6CB6E1F9E7B0}" type="presOf" srcId="{E39BAAEE-56AC-4F0A-9CA5-B5C88B975942}" destId="{C92F903C-B60C-42A6-9FB8-57079DFCC2CD}" srcOrd="0" destOrd="0" presId="urn:microsoft.com/office/officeart/2005/8/layout/vList3"/>
    <dgm:cxn modelId="{1268FF7C-C404-4CF4-BBD4-3F563314C2E6}" srcId="{2FEF48C6-2FD4-43A5-941B-CA9FDBDD811E}" destId="{E39BAAEE-56AC-4F0A-9CA5-B5C88B975942}" srcOrd="3" destOrd="0" parTransId="{E2099D0D-F92A-45EB-BEFD-EC1FE8D882AB}" sibTransId="{97AF5F62-0E85-4460-A911-321AECCA6530}"/>
    <dgm:cxn modelId="{1B202C7A-30A8-4335-BBB2-4A2852346571}" srcId="{2FEF48C6-2FD4-43A5-941B-CA9FDBDD811E}" destId="{3B75AD29-10AE-4624-8DB1-258B20FC2D33}" srcOrd="0" destOrd="0" parTransId="{001E9F36-2367-4F78-8366-5AA1F758D571}" sibTransId="{ED3066C6-02D6-47B0-B940-6FFA7C7A1020}"/>
    <dgm:cxn modelId="{20FF51D2-2E94-4976-AF6B-81FE4D0B01A3}" srcId="{2FEF48C6-2FD4-43A5-941B-CA9FDBDD811E}" destId="{F346871B-2909-4231-A66F-05D415116B0D}" srcOrd="2" destOrd="0" parTransId="{CB65EDA8-E892-4061-A0CF-77095D445518}" sibTransId="{274D7CB2-1060-4BD8-9EDC-E6C603773187}"/>
    <dgm:cxn modelId="{3985C5E5-F83C-41FF-8D13-C3734A94744D}" type="presParOf" srcId="{68D3B894-EC4F-48F6-89E9-C597048A0A6E}" destId="{03015F11-4E2A-4CE9-AA29-0FC4CD1E5D02}" srcOrd="0" destOrd="0" presId="urn:microsoft.com/office/officeart/2005/8/layout/vList3"/>
    <dgm:cxn modelId="{5E0BA5DF-73D8-4B59-916A-8ABF55D262F7}" type="presParOf" srcId="{03015F11-4E2A-4CE9-AA29-0FC4CD1E5D02}" destId="{203FBA80-1A5B-460C-828F-C6C24725CBCA}" srcOrd="0" destOrd="0" presId="urn:microsoft.com/office/officeart/2005/8/layout/vList3"/>
    <dgm:cxn modelId="{63CAB030-E0B9-4787-9204-7950177D73FE}" type="presParOf" srcId="{03015F11-4E2A-4CE9-AA29-0FC4CD1E5D02}" destId="{ABBF5AD7-36B5-4E36-A0ED-CB0EED0B1FAE}" srcOrd="1" destOrd="0" presId="urn:microsoft.com/office/officeart/2005/8/layout/vList3"/>
    <dgm:cxn modelId="{C69A411D-7C82-4BC0-8D4B-14855046B031}" type="presParOf" srcId="{68D3B894-EC4F-48F6-89E9-C597048A0A6E}" destId="{9B16869C-8F64-4188-BD8F-0D5480D0A169}" srcOrd="1" destOrd="0" presId="urn:microsoft.com/office/officeart/2005/8/layout/vList3"/>
    <dgm:cxn modelId="{E1C46909-5160-4F70-B171-F290A98BBE2F}" type="presParOf" srcId="{68D3B894-EC4F-48F6-89E9-C597048A0A6E}" destId="{7A6B18D4-60A3-404F-8DEB-5A6B42340396}" srcOrd="2" destOrd="0" presId="urn:microsoft.com/office/officeart/2005/8/layout/vList3"/>
    <dgm:cxn modelId="{13AF05EB-A0B3-4ADE-89A8-EC84C99867CB}" type="presParOf" srcId="{7A6B18D4-60A3-404F-8DEB-5A6B42340396}" destId="{18C5723F-3044-4508-B400-C7B58F372648}" srcOrd="0" destOrd="0" presId="urn:microsoft.com/office/officeart/2005/8/layout/vList3"/>
    <dgm:cxn modelId="{EA34DCF9-576E-4BC1-95CF-35A02DC032FF}" type="presParOf" srcId="{7A6B18D4-60A3-404F-8DEB-5A6B42340396}" destId="{43CE3B7C-66F4-4A02-ABA1-E831EECA25D0}" srcOrd="1" destOrd="0" presId="urn:microsoft.com/office/officeart/2005/8/layout/vList3"/>
    <dgm:cxn modelId="{8E3678AA-3123-41F1-814A-94B9A559569B}" type="presParOf" srcId="{68D3B894-EC4F-48F6-89E9-C597048A0A6E}" destId="{4CBEA5DA-8BB6-4C1F-ACA8-BB17D7253E3A}" srcOrd="3" destOrd="0" presId="urn:microsoft.com/office/officeart/2005/8/layout/vList3"/>
    <dgm:cxn modelId="{881A1AFE-1435-48BB-B2DF-4B0FA40E0C5C}" type="presParOf" srcId="{68D3B894-EC4F-48F6-89E9-C597048A0A6E}" destId="{46938CD5-1D49-448F-A084-92E258675616}" srcOrd="4" destOrd="0" presId="urn:microsoft.com/office/officeart/2005/8/layout/vList3"/>
    <dgm:cxn modelId="{A80F6639-F536-4A70-9D37-A7C84BAB8D95}" type="presParOf" srcId="{46938CD5-1D49-448F-A084-92E258675616}" destId="{3AB7F007-50E6-4491-82D1-DDE38873D933}" srcOrd="0" destOrd="0" presId="urn:microsoft.com/office/officeart/2005/8/layout/vList3"/>
    <dgm:cxn modelId="{0FD55EF6-4E83-40B7-A63B-F7D56BDCC401}" type="presParOf" srcId="{46938CD5-1D49-448F-A084-92E258675616}" destId="{D49E03B7-6468-4378-BB2E-541FA3B649A4}" srcOrd="1" destOrd="0" presId="urn:microsoft.com/office/officeart/2005/8/layout/vList3"/>
    <dgm:cxn modelId="{6FDD502F-F41E-458E-91E5-3B0123F43C89}" type="presParOf" srcId="{68D3B894-EC4F-48F6-89E9-C597048A0A6E}" destId="{54E730B2-1DE9-4239-972F-1D017CDE7C29}" srcOrd="5" destOrd="0" presId="urn:microsoft.com/office/officeart/2005/8/layout/vList3"/>
    <dgm:cxn modelId="{5163AF2E-8B82-4BFC-8CA2-1C2E352A798A}" type="presParOf" srcId="{68D3B894-EC4F-48F6-89E9-C597048A0A6E}" destId="{46A6D83F-8EB9-47FC-AD5F-DFC55BA9DF87}" srcOrd="6" destOrd="0" presId="urn:microsoft.com/office/officeart/2005/8/layout/vList3"/>
    <dgm:cxn modelId="{F487CC3D-2E2D-4764-8F1E-0AF54FD4CB62}" type="presParOf" srcId="{46A6D83F-8EB9-47FC-AD5F-DFC55BA9DF87}" destId="{C83B4FC4-9495-40B8-B867-3683AD0D6204}" srcOrd="0" destOrd="0" presId="urn:microsoft.com/office/officeart/2005/8/layout/vList3"/>
    <dgm:cxn modelId="{BE77C226-2B8B-4F10-B0A0-4B74F5140216}" type="presParOf" srcId="{46A6D83F-8EB9-47FC-AD5F-DFC55BA9DF87}" destId="{C92F903C-B60C-42A6-9FB8-57079DFCC2C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01199-2D9F-470C-95B3-BD48E54B97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8CFCE9A-7666-4135-86A2-D96EBD1512D6}">
      <dgm:prSet/>
      <dgm:spPr/>
      <dgm:t>
        <a:bodyPr/>
        <a:lstStyle/>
        <a:p>
          <a:r>
            <a:rPr lang="en-GB"/>
            <a:t>For more reliable Authentication, we employ Multi-Factor Authentication (MFA) which makes it difficult for someone to authenticate as another person</a:t>
          </a:r>
        </a:p>
      </dgm:t>
    </dgm:pt>
    <dgm:pt modelId="{B81C8A0F-894C-475B-889E-C4524FC640E5}" type="parTrans" cxnId="{BDEABB7D-19BC-46B0-80F5-AC264A828455}">
      <dgm:prSet/>
      <dgm:spPr/>
      <dgm:t>
        <a:bodyPr/>
        <a:lstStyle/>
        <a:p>
          <a:endParaRPr lang="en-GB"/>
        </a:p>
      </dgm:t>
    </dgm:pt>
    <dgm:pt modelId="{45BEABC3-F7A0-4E54-81AC-8CF05C316586}" type="sibTrans" cxnId="{BDEABB7D-19BC-46B0-80F5-AC264A828455}">
      <dgm:prSet/>
      <dgm:spPr/>
      <dgm:t>
        <a:bodyPr/>
        <a:lstStyle/>
        <a:p>
          <a:endParaRPr lang="en-GB"/>
        </a:p>
      </dgm:t>
    </dgm:pt>
    <dgm:pt modelId="{34F51A8A-D32B-4660-A948-E34E84AEBF97}">
      <dgm:prSet/>
      <dgm:spPr/>
      <dgm:t>
        <a:bodyPr/>
        <a:lstStyle/>
        <a:p>
          <a:r>
            <a:rPr lang="en-GB"/>
            <a:t>Using two passwords is not considered MFA because both passwords are considered “something you know”</a:t>
          </a:r>
        </a:p>
      </dgm:t>
    </dgm:pt>
    <dgm:pt modelId="{D1635E34-424C-4EBC-BD9A-DE01F8B5C37F}" type="parTrans" cxnId="{5C86767C-B976-43A5-9BC1-03D987D9B0F6}">
      <dgm:prSet/>
      <dgm:spPr/>
      <dgm:t>
        <a:bodyPr/>
        <a:lstStyle/>
        <a:p>
          <a:endParaRPr lang="en-GB"/>
        </a:p>
      </dgm:t>
    </dgm:pt>
    <dgm:pt modelId="{DD9796AF-6DAB-4E14-9DEF-F37F299AE930}" type="sibTrans" cxnId="{5C86767C-B976-43A5-9BC1-03D987D9B0F6}">
      <dgm:prSet/>
      <dgm:spPr/>
      <dgm:t>
        <a:bodyPr/>
        <a:lstStyle/>
        <a:p>
          <a:endParaRPr lang="en-GB"/>
        </a:p>
      </dgm:t>
    </dgm:pt>
    <dgm:pt modelId="{10D9F824-A4D8-48E6-8157-260C1C035DD4}" type="pres">
      <dgm:prSet presAssocID="{0DD01199-2D9F-470C-95B3-BD48E54B9778}" presName="linear" presStyleCnt="0">
        <dgm:presLayoutVars>
          <dgm:animLvl val="lvl"/>
          <dgm:resizeHandles val="exact"/>
        </dgm:presLayoutVars>
      </dgm:prSet>
      <dgm:spPr/>
      <dgm:t>
        <a:bodyPr/>
        <a:lstStyle/>
        <a:p>
          <a:endParaRPr lang="en-US"/>
        </a:p>
      </dgm:t>
    </dgm:pt>
    <dgm:pt modelId="{FB696B94-6575-4BE2-BF16-677CA20B5A87}" type="pres">
      <dgm:prSet presAssocID="{F8CFCE9A-7666-4135-86A2-D96EBD1512D6}" presName="parentText" presStyleLbl="node1" presStyleIdx="0" presStyleCnt="2">
        <dgm:presLayoutVars>
          <dgm:chMax val="0"/>
          <dgm:bulletEnabled val="1"/>
        </dgm:presLayoutVars>
      </dgm:prSet>
      <dgm:spPr/>
      <dgm:t>
        <a:bodyPr/>
        <a:lstStyle/>
        <a:p>
          <a:endParaRPr lang="en-US"/>
        </a:p>
      </dgm:t>
    </dgm:pt>
    <dgm:pt modelId="{41DC1B42-B2BE-4C8E-B6BA-2EE80FAD0E3E}" type="pres">
      <dgm:prSet presAssocID="{45BEABC3-F7A0-4E54-81AC-8CF05C316586}" presName="spacer" presStyleCnt="0"/>
      <dgm:spPr/>
    </dgm:pt>
    <dgm:pt modelId="{5F3B91E9-A366-4F14-B552-3FF40945113D}" type="pres">
      <dgm:prSet presAssocID="{34F51A8A-D32B-4660-A948-E34E84AEBF97}" presName="parentText" presStyleLbl="node1" presStyleIdx="1" presStyleCnt="2">
        <dgm:presLayoutVars>
          <dgm:chMax val="0"/>
          <dgm:bulletEnabled val="1"/>
        </dgm:presLayoutVars>
      </dgm:prSet>
      <dgm:spPr/>
      <dgm:t>
        <a:bodyPr/>
        <a:lstStyle/>
        <a:p>
          <a:endParaRPr lang="en-US"/>
        </a:p>
      </dgm:t>
    </dgm:pt>
  </dgm:ptLst>
  <dgm:cxnLst>
    <dgm:cxn modelId="{32DB520B-2C47-4CEA-B6A2-C745EDF3A9CE}" type="presOf" srcId="{34F51A8A-D32B-4660-A948-E34E84AEBF97}" destId="{5F3B91E9-A366-4F14-B552-3FF40945113D}" srcOrd="0" destOrd="0" presId="urn:microsoft.com/office/officeart/2005/8/layout/vList2"/>
    <dgm:cxn modelId="{B4B56CBE-B98A-4133-8897-167DAB6D6C8A}" type="presOf" srcId="{0DD01199-2D9F-470C-95B3-BD48E54B9778}" destId="{10D9F824-A4D8-48E6-8157-260C1C035DD4}" srcOrd="0" destOrd="0" presId="urn:microsoft.com/office/officeart/2005/8/layout/vList2"/>
    <dgm:cxn modelId="{5C86767C-B976-43A5-9BC1-03D987D9B0F6}" srcId="{0DD01199-2D9F-470C-95B3-BD48E54B9778}" destId="{34F51A8A-D32B-4660-A948-E34E84AEBF97}" srcOrd="1" destOrd="0" parTransId="{D1635E34-424C-4EBC-BD9A-DE01F8B5C37F}" sibTransId="{DD9796AF-6DAB-4E14-9DEF-F37F299AE930}"/>
    <dgm:cxn modelId="{BDEABB7D-19BC-46B0-80F5-AC264A828455}" srcId="{0DD01199-2D9F-470C-95B3-BD48E54B9778}" destId="{F8CFCE9A-7666-4135-86A2-D96EBD1512D6}" srcOrd="0" destOrd="0" parTransId="{B81C8A0F-894C-475B-889E-C4524FC640E5}" sibTransId="{45BEABC3-F7A0-4E54-81AC-8CF05C316586}"/>
    <dgm:cxn modelId="{F19A2E84-C059-4B59-9328-C9B111D5CECA}" type="presOf" srcId="{F8CFCE9A-7666-4135-86A2-D96EBD1512D6}" destId="{FB696B94-6575-4BE2-BF16-677CA20B5A87}" srcOrd="0" destOrd="0" presId="urn:microsoft.com/office/officeart/2005/8/layout/vList2"/>
    <dgm:cxn modelId="{EAFAAEEB-F07E-439E-BC3E-CE600AB44A08}" type="presParOf" srcId="{10D9F824-A4D8-48E6-8157-260C1C035DD4}" destId="{FB696B94-6575-4BE2-BF16-677CA20B5A87}" srcOrd="0" destOrd="0" presId="urn:microsoft.com/office/officeart/2005/8/layout/vList2"/>
    <dgm:cxn modelId="{477B9014-B918-48A6-9CA8-BA4BCE52E2C9}" type="presParOf" srcId="{10D9F824-A4D8-48E6-8157-260C1C035DD4}" destId="{41DC1B42-B2BE-4C8E-B6BA-2EE80FAD0E3E}" srcOrd="1" destOrd="0" presId="urn:microsoft.com/office/officeart/2005/8/layout/vList2"/>
    <dgm:cxn modelId="{13AB40C5-2285-48C7-A6DD-6E2D984C4FED}" type="presParOf" srcId="{10D9F824-A4D8-48E6-8157-260C1C035DD4}" destId="{5F3B91E9-A366-4F14-B552-3FF40945113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F5AD7-36B5-4E36-A0ED-CB0EED0B1FAE}">
      <dsp:nvSpPr>
        <dsp:cNvPr id="0" name=""/>
        <dsp:cNvSpPr/>
      </dsp:nvSpPr>
      <dsp:spPr>
        <a:xfrm rot="10800000">
          <a:off x="2193075" y="3768"/>
          <a:ext cx="7707629" cy="10067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935" tIns="76200" rIns="142240" bIns="76200" numCol="1" spcCol="1270" anchor="ctr" anchorCtr="0">
          <a:noAutofit/>
        </a:bodyPr>
        <a:lstStyle/>
        <a:p>
          <a:pPr lvl="0" algn="ctr" defTabSz="889000">
            <a:lnSpc>
              <a:spcPct val="90000"/>
            </a:lnSpc>
            <a:spcBef>
              <a:spcPct val="0"/>
            </a:spcBef>
            <a:spcAft>
              <a:spcPct val="35000"/>
            </a:spcAft>
          </a:pPr>
          <a:r>
            <a:rPr lang="en-GB" sz="2000" kern="1200"/>
            <a:t>Remote Authentication Dial-in User Service (RADIUS)</a:t>
          </a:r>
        </a:p>
      </dsp:txBody>
      <dsp:txXfrm rot="10800000">
        <a:off x="2444755" y="3768"/>
        <a:ext cx="7455949" cy="1006719"/>
      </dsp:txXfrm>
    </dsp:sp>
    <dsp:sp modelId="{203FBA80-1A5B-460C-828F-C6C24725CBCA}">
      <dsp:nvSpPr>
        <dsp:cNvPr id="0" name=""/>
        <dsp:cNvSpPr/>
      </dsp:nvSpPr>
      <dsp:spPr>
        <a:xfrm>
          <a:off x="1689715" y="3768"/>
          <a:ext cx="1006719" cy="1006719"/>
        </a:xfrm>
        <a:prstGeom prst="ellipse">
          <a:avLst/>
        </a:prstGeom>
        <a:solidFill>
          <a:srgbClr val="C4D5EB"/>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43CE3B7C-66F4-4A02-ABA1-E831EECA25D0}">
      <dsp:nvSpPr>
        <dsp:cNvPr id="0" name=""/>
        <dsp:cNvSpPr/>
      </dsp:nvSpPr>
      <dsp:spPr>
        <a:xfrm rot="10800000">
          <a:off x="2193075" y="1311001"/>
          <a:ext cx="7707629" cy="10067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935" tIns="76200" rIns="142240" bIns="76200" numCol="1" spcCol="1270" anchor="ctr" anchorCtr="0">
          <a:noAutofit/>
        </a:bodyPr>
        <a:lstStyle/>
        <a:p>
          <a:pPr lvl="0" algn="ctr" defTabSz="889000">
            <a:lnSpc>
              <a:spcPct val="90000"/>
            </a:lnSpc>
            <a:spcBef>
              <a:spcPct val="0"/>
            </a:spcBef>
            <a:spcAft>
              <a:spcPct val="35000"/>
            </a:spcAft>
          </a:pPr>
          <a:r>
            <a:rPr lang="en-GB" sz="2000" kern="1200" dirty="0"/>
            <a:t>A network protocol that provides security to networks against unauthorized access</a:t>
          </a:r>
        </a:p>
      </dsp:txBody>
      <dsp:txXfrm rot="10800000">
        <a:off x="2444755" y="1311001"/>
        <a:ext cx="7455949" cy="1006719"/>
      </dsp:txXfrm>
    </dsp:sp>
    <dsp:sp modelId="{18C5723F-3044-4508-B400-C7B58F372648}">
      <dsp:nvSpPr>
        <dsp:cNvPr id="0" name=""/>
        <dsp:cNvSpPr/>
      </dsp:nvSpPr>
      <dsp:spPr>
        <a:xfrm>
          <a:off x="1689715" y="1311001"/>
          <a:ext cx="1006719" cy="1006719"/>
        </a:xfrm>
        <a:prstGeom prst="ellipse">
          <a:avLst/>
        </a:prstGeom>
        <a:solidFill>
          <a:srgbClr val="C4D5EB"/>
        </a:solidFill>
        <a:ln w="28575" cap="flat" cmpd="sng" algn="ctr">
          <a:solidFill>
            <a:srgbClr val="5B9BD5"/>
          </a:solidFill>
          <a:prstDash val="solid"/>
          <a:miter lim="800000"/>
        </a:ln>
        <a:effectLst/>
      </dsp:spPr>
      <dsp:style>
        <a:lnRef idx="2">
          <a:scrgbClr r="0" g="0" b="0"/>
        </a:lnRef>
        <a:fillRef idx="1">
          <a:scrgbClr r="0" g="0" b="0"/>
        </a:fillRef>
        <a:effectRef idx="0">
          <a:scrgbClr r="0" g="0" b="0"/>
        </a:effectRef>
        <a:fontRef idx="minor"/>
      </dsp:style>
    </dsp:sp>
    <dsp:sp modelId="{D49E03B7-6468-4378-BB2E-541FA3B649A4}">
      <dsp:nvSpPr>
        <dsp:cNvPr id="0" name=""/>
        <dsp:cNvSpPr/>
      </dsp:nvSpPr>
      <dsp:spPr>
        <a:xfrm rot="10800000">
          <a:off x="2193075" y="2618234"/>
          <a:ext cx="7707629" cy="10067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935" tIns="76200" rIns="142240" bIns="76200" numCol="1" spcCol="1270" anchor="ctr" anchorCtr="0">
          <a:noAutofit/>
        </a:bodyPr>
        <a:lstStyle/>
        <a:p>
          <a:pPr lvl="0" algn="ctr" defTabSz="889000">
            <a:lnSpc>
              <a:spcPct val="90000"/>
            </a:lnSpc>
            <a:spcBef>
              <a:spcPct val="0"/>
            </a:spcBef>
            <a:spcAft>
              <a:spcPct val="35000"/>
            </a:spcAft>
          </a:pPr>
          <a:r>
            <a:rPr lang="en-GB" sz="2000" kern="1200" dirty="0"/>
            <a:t>RADIUS secures a network by enabling centralized authentication of dial-in users and authorizing their access to use a network service</a:t>
          </a:r>
        </a:p>
      </dsp:txBody>
      <dsp:txXfrm rot="10800000">
        <a:off x="2444755" y="2618234"/>
        <a:ext cx="7455949" cy="1006719"/>
      </dsp:txXfrm>
    </dsp:sp>
    <dsp:sp modelId="{3AB7F007-50E6-4491-82D1-DDE38873D933}">
      <dsp:nvSpPr>
        <dsp:cNvPr id="0" name=""/>
        <dsp:cNvSpPr/>
      </dsp:nvSpPr>
      <dsp:spPr>
        <a:xfrm>
          <a:off x="1689715" y="2618234"/>
          <a:ext cx="1006719" cy="1006719"/>
        </a:xfrm>
        <a:prstGeom prst="ellipse">
          <a:avLst/>
        </a:prstGeom>
        <a:solidFill>
          <a:srgbClr val="C4D5EB"/>
        </a:solidFill>
        <a:ln w="28575" cap="flat" cmpd="sng" algn="ctr">
          <a:solidFill>
            <a:srgbClr val="5B9BD5"/>
          </a:solidFill>
          <a:prstDash val="solid"/>
          <a:miter lim="800000"/>
        </a:ln>
        <a:effectLst/>
      </dsp:spPr>
      <dsp:style>
        <a:lnRef idx="2">
          <a:scrgbClr r="0" g="0" b="0"/>
        </a:lnRef>
        <a:fillRef idx="1">
          <a:scrgbClr r="0" g="0" b="0"/>
        </a:fillRef>
        <a:effectRef idx="0">
          <a:scrgbClr r="0" g="0" b="0"/>
        </a:effectRef>
        <a:fontRef idx="minor"/>
      </dsp:style>
    </dsp:sp>
    <dsp:sp modelId="{C92F903C-B60C-42A6-9FB8-57079DFCC2CD}">
      <dsp:nvSpPr>
        <dsp:cNvPr id="0" name=""/>
        <dsp:cNvSpPr/>
      </dsp:nvSpPr>
      <dsp:spPr>
        <a:xfrm rot="10800000">
          <a:off x="2193075" y="3925467"/>
          <a:ext cx="7707629" cy="10067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935" tIns="76200" rIns="142240" bIns="76200" numCol="1" spcCol="1270" anchor="ctr" anchorCtr="0">
          <a:noAutofit/>
        </a:bodyPr>
        <a:lstStyle/>
        <a:p>
          <a:pPr lvl="0" algn="ctr" defTabSz="889000">
            <a:lnSpc>
              <a:spcPct val="90000"/>
            </a:lnSpc>
            <a:spcBef>
              <a:spcPct val="0"/>
            </a:spcBef>
            <a:spcAft>
              <a:spcPct val="35000"/>
            </a:spcAft>
          </a:pPr>
          <a:r>
            <a:rPr lang="en-GB" sz="2000" kern="1200" dirty="0"/>
            <a:t>It manages remote user authentication, authorization and accounting (AAA)</a:t>
          </a:r>
        </a:p>
      </dsp:txBody>
      <dsp:txXfrm rot="10800000">
        <a:off x="2444755" y="3925467"/>
        <a:ext cx="7455949" cy="1006719"/>
      </dsp:txXfrm>
    </dsp:sp>
    <dsp:sp modelId="{C83B4FC4-9495-40B8-B867-3683AD0D6204}">
      <dsp:nvSpPr>
        <dsp:cNvPr id="0" name=""/>
        <dsp:cNvSpPr/>
      </dsp:nvSpPr>
      <dsp:spPr>
        <a:xfrm>
          <a:off x="1689715" y="3925467"/>
          <a:ext cx="1006719" cy="1006719"/>
        </a:xfrm>
        <a:prstGeom prst="ellipse">
          <a:avLst/>
        </a:prstGeom>
        <a:solidFill>
          <a:srgbClr val="C4D5EB"/>
        </a:solidFill>
        <a:ln w="28575" cap="flat" cmpd="sng" algn="ctr">
          <a:solidFill>
            <a:srgbClr val="5B9BD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96B94-6575-4BE2-BF16-677CA20B5A87}">
      <dsp:nvSpPr>
        <dsp:cNvPr id="0" name=""/>
        <dsp:cNvSpPr/>
      </dsp:nvSpPr>
      <dsp:spPr>
        <a:xfrm>
          <a:off x="0" y="154348"/>
          <a:ext cx="11590421" cy="22545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GB" sz="4100" kern="1200"/>
            <a:t>For more reliable Authentication, we employ Multi-Factor Authentication (MFA) which makes it difficult for someone to authenticate as another person</a:t>
          </a:r>
        </a:p>
      </dsp:txBody>
      <dsp:txXfrm>
        <a:off x="110060" y="264408"/>
        <a:ext cx="11370301" cy="2034470"/>
      </dsp:txXfrm>
    </dsp:sp>
    <dsp:sp modelId="{5F3B91E9-A366-4F14-B552-3FF40945113D}">
      <dsp:nvSpPr>
        <dsp:cNvPr id="0" name=""/>
        <dsp:cNvSpPr/>
      </dsp:nvSpPr>
      <dsp:spPr>
        <a:xfrm>
          <a:off x="0" y="2527018"/>
          <a:ext cx="11590421" cy="22545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GB" sz="4100" kern="1200"/>
            <a:t>Using two passwords is not considered MFA because both passwords are considered “something you know”</a:t>
          </a:r>
        </a:p>
      </dsp:txBody>
      <dsp:txXfrm>
        <a:off x="110060" y="2637078"/>
        <a:ext cx="11370301" cy="203447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AF518-7373-4504-A800-E0A71C7676F5}" type="datetimeFigureOut">
              <a:rPr lang="en-GB" smtClean="0"/>
              <a:t>14/10/2020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F539B-B72F-4A34-90FE-67CFCC0B1B37}" type="slidenum">
              <a:rPr lang="en-GB" smtClean="0"/>
              <a:t>‹#›</a:t>
            </a:fld>
            <a:endParaRPr lang="en-GB"/>
          </a:p>
        </p:txBody>
      </p:sp>
    </p:spTree>
    <p:extLst>
      <p:ext uri="{BB962C8B-B14F-4D97-AF65-F5344CB8AC3E}">
        <p14:creationId xmlns:p14="http://schemas.microsoft.com/office/powerpoint/2010/main" val="291493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Server hides the identity of the client (typically ISP server)</a:t>
            </a:r>
          </a:p>
          <a:p>
            <a:r>
              <a:rPr lang="en-GB" dirty="0"/>
              <a:t>Make a request on http port 80 to a server on the web</a:t>
            </a:r>
          </a:p>
          <a:p>
            <a:r>
              <a:rPr lang="en-GB" dirty="0"/>
              <a:t>Server does not know which client has made the request</a:t>
            </a:r>
          </a:p>
          <a:p>
            <a:r>
              <a:rPr lang="en-GB" dirty="0"/>
              <a:t>Benefits:</a:t>
            </a:r>
          </a:p>
          <a:p>
            <a:pPr lvl="1"/>
            <a:r>
              <a:rPr lang="en-GB" dirty="0"/>
              <a:t>Anonymity</a:t>
            </a:r>
          </a:p>
          <a:p>
            <a:pPr lvl="1"/>
            <a:r>
              <a:rPr lang="en-GB" dirty="0"/>
              <a:t>Caching</a:t>
            </a:r>
          </a:p>
          <a:p>
            <a:pPr lvl="1"/>
            <a:r>
              <a:rPr lang="en-GB" dirty="0"/>
              <a:t>Blocking unwanted sites</a:t>
            </a:r>
          </a:p>
          <a:p>
            <a:pPr lvl="1"/>
            <a:r>
              <a:rPr lang="en-GB" dirty="0"/>
              <a:t>Geofencing</a:t>
            </a:r>
          </a:p>
          <a:p>
            <a:r>
              <a:rPr lang="en-GB" dirty="0"/>
              <a:t>HTTP, SSL, FTP, and SOCKS proxies.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a:t>
            </a:fld>
            <a:endParaRPr lang="en-GB"/>
          </a:p>
        </p:txBody>
      </p:sp>
    </p:spTree>
    <p:extLst>
      <p:ext uri="{BB962C8B-B14F-4D97-AF65-F5344CB8AC3E}">
        <p14:creationId xmlns:p14="http://schemas.microsoft.com/office/powerpoint/2010/main" val="19230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QoS</a:t>
            </a:r>
            <a:r>
              <a:rPr lang="en-GB" dirty="0" smtClean="0"/>
              <a:t> is usually applied on networks that cater to traffic that carry resource-intensive data like:</a:t>
            </a:r>
          </a:p>
          <a:p>
            <a:pPr lvl="1"/>
            <a:r>
              <a:rPr lang="en-GB" dirty="0" smtClean="0"/>
              <a:t>Video-on-demand</a:t>
            </a:r>
          </a:p>
          <a:p>
            <a:pPr lvl="1"/>
            <a:r>
              <a:rPr lang="en-GB" dirty="0" smtClean="0"/>
              <a:t>Voice over IP (VoIP)</a:t>
            </a:r>
          </a:p>
          <a:p>
            <a:pPr lvl="1"/>
            <a:r>
              <a:rPr lang="en-GB" dirty="0" smtClean="0"/>
              <a:t>Internet Protocol television (IPTV),</a:t>
            </a:r>
          </a:p>
          <a:p>
            <a:pPr lvl="1"/>
            <a:r>
              <a:rPr lang="en-GB" dirty="0" smtClean="0"/>
              <a:t>Streamed media</a:t>
            </a:r>
          </a:p>
          <a:p>
            <a:pPr lvl="1"/>
            <a:r>
              <a:rPr lang="en-GB" dirty="0" smtClean="0"/>
              <a:t>Video conferencing</a:t>
            </a:r>
          </a:p>
          <a:p>
            <a:pPr lvl="1"/>
            <a:r>
              <a:rPr lang="en-GB" dirty="0" smtClean="0"/>
              <a:t>Online gaming</a:t>
            </a:r>
          </a:p>
          <a:p>
            <a:r>
              <a:rPr lang="en-GB" dirty="0" smtClean="0"/>
              <a:t>These sorts of data </a:t>
            </a:r>
            <a:r>
              <a:rPr lang="en-GB" b="1" dirty="0" smtClean="0"/>
              <a:t>need to be transmitted in the shortest amount of time</a:t>
            </a:r>
            <a:r>
              <a:rPr lang="en-GB" dirty="0" smtClean="0"/>
              <a:t> to be consumable at the receiving end</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22</a:t>
            </a:fld>
            <a:endParaRPr lang="en-GB"/>
          </a:p>
        </p:txBody>
      </p:sp>
    </p:spTree>
    <p:extLst>
      <p:ext uri="{BB962C8B-B14F-4D97-AF65-F5344CB8AC3E}">
        <p14:creationId xmlns:p14="http://schemas.microsoft.com/office/powerpoint/2010/main" val="859850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Describe network security policy and acceptable user policy to find the best matches</a:t>
            </a:r>
          </a:p>
          <a:p>
            <a:r>
              <a:rPr lang="en-GB" dirty="0"/>
              <a:t>Use network behaviour anomaly detection</a:t>
            </a:r>
          </a:p>
        </p:txBody>
      </p:sp>
      <p:sp>
        <p:nvSpPr>
          <p:cNvPr id="4" name="Slide Number Placeholder 3"/>
          <p:cNvSpPr>
            <a:spLocks noGrp="1"/>
          </p:cNvSpPr>
          <p:nvPr>
            <p:ph type="sldNum" sz="quarter" idx="5"/>
          </p:nvPr>
        </p:nvSpPr>
        <p:spPr/>
        <p:txBody>
          <a:bodyPr/>
          <a:lstStyle/>
          <a:p>
            <a:fld id="{FD3EF75B-EE50-46BA-A473-AA7F6300ED33}" type="slidenum">
              <a:rPr lang="en-GB" smtClean="0"/>
              <a:t>23</a:t>
            </a:fld>
            <a:endParaRPr lang="en-GB"/>
          </a:p>
        </p:txBody>
      </p:sp>
    </p:spTree>
    <p:extLst>
      <p:ext uri="{BB962C8B-B14F-4D97-AF65-F5344CB8AC3E}">
        <p14:creationId xmlns:p14="http://schemas.microsoft.com/office/powerpoint/2010/main" val="194818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information assurance system composed of specialised software, and sometimes hardware, that provides a controlled interface to manually or automatically enable and/or restrict the access or transfer of information between two or more security domains based on a predetermined security policy.</a:t>
            </a:r>
          </a:p>
          <a:p>
            <a:endParaRPr lang="en-GB" dirty="0" smtClean="0"/>
          </a:p>
          <a:p>
            <a:r>
              <a:rPr lang="en-GB" dirty="0" smtClean="0"/>
              <a:t>CDSs are designed to enforce domain separation and typically include some form of content filtering, which is used to designate information that is unauthorized for transfer between security domains or levels of classification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24</a:t>
            </a:fld>
            <a:endParaRPr lang="en-GB"/>
          </a:p>
        </p:txBody>
      </p:sp>
    </p:spTree>
    <p:extLst>
      <p:ext uri="{BB962C8B-B14F-4D97-AF65-F5344CB8AC3E}">
        <p14:creationId xmlns:p14="http://schemas.microsoft.com/office/powerpoint/2010/main" val="94174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goal of a CDS is to allow a trusted network domain to exchange information with other domains, either one-way or </a:t>
            </a:r>
            <a:r>
              <a:rPr lang="en-GB" dirty="0" err="1" smtClean="0"/>
              <a:t>bidirectionally</a:t>
            </a:r>
            <a:r>
              <a:rPr lang="en-GB" dirty="0" smtClean="0"/>
              <a:t>, without introducing the potential for security threats that would normally come with network connectivity. Although the goal is 100% assurance, this is not possible in practice, thus CDS development, assessment, and deployment are based on comprehensive risk management</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25</a:t>
            </a:fld>
            <a:endParaRPr lang="en-GB"/>
          </a:p>
        </p:txBody>
      </p:sp>
    </p:spTree>
    <p:extLst>
      <p:ext uri="{BB962C8B-B14F-4D97-AF65-F5344CB8AC3E}">
        <p14:creationId xmlns:p14="http://schemas.microsoft.com/office/powerpoint/2010/main" val="85876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 primary elements demanded from cross domain solutions are: </a:t>
            </a:r>
          </a:p>
          <a:p>
            <a:pPr lvl="1"/>
            <a:r>
              <a:rPr lang="en-GB" dirty="0" smtClean="0"/>
              <a:t>Data confidentiality; most often imposed by hardware-enforced one-way data transfer</a:t>
            </a:r>
          </a:p>
          <a:p>
            <a:pPr lvl="1"/>
            <a:r>
              <a:rPr lang="en-GB" dirty="0" smtClean="0"/>
              <a:t>Data integrity: content management using filtering for viruses and malware; content examination utilities; in high-to-low security transfer audited human review</a:t>
            </a:r>
          </a:p>
          <a:p>
            <a:pPr lvl="1"/>
            <a:r>
              <a:rPr lang="en-GB" dirty="0" smtClean="0"/>
              <a:t>Data availability: security-hardened operating systems, role-based administration access, redundant hardware, etc.</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26</a:t>
            </a:fld>
            <a:endParaRPr lang="en-GB"/>
          </a:p>
        </p:txBody>
      </p:sp>
    </p:spTree>
    <p:extLst>
      <p:ext uri="{BB962C8B-B14F-4D97-AF65-F5344CB8AC3E}">
        <p14:creationId xmlns:p14="http://schemas.microsoft.com/office/powerpoint/2010/main" val="226431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the North Korean </a:t>
            </a:r>
          </a:p>
          <a:p>
            <a:endParaRPr lang="en-GB" dirty="0" smtClean="0"/>
          </a:p>
          <a:p>
            <a:r>
              <a:rPr lang="en-GB" dirty="0" smtClean="0"/>
              <a:t>In computer security, a DMZ or demilitarized zone (sometimes referred to as a perimeter network or screened subnet) is a physical or logical subnetwork that contains and exposes an organization's external-facing services to an untrusted, usually larger, network such as the Internet. The purpose of a DMZ is to add an additional layer of security to an organization's local area network (LAN): an external network node can access only what is exposed in the DMZ, while the rest of the organization's network is firewalled.[1] The DMZ functions as a small, isolated network positioned between the Internet and the private network</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27</a:t>
            </a:fld>
            <a:endParaRPr lang="en-GB"/>
          </a:p>
        </p:txBody>
      </p:sp>
    </p:spTree>
    <p:extLst>
      <p:ext uri="{BB962C8B-B14F-4D97-AF65-F5344CB8AC3E}">
        <p14:creationId xmlns:p14="http://schemas.microsoft.com/office/powerpoint/2010/main" val="210703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single firewall with at least 3 network interfaces can be used to create a network architecture containing a DMZ.</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external network is formed from the ISP to the firewall on the first network interface, the internal network is formed from the second network interface, and the DMZ is formed from the third network interface.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firewall becomes a single point of failure for the network and must be able to handle all of the traffic going to the DMZ as well as the internal network. The zones are usually marked with colours -for example, purple for LAN, green for DMZ, red for Internet (with often another colour used for wireless zones).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29</a:t>
            </a:fld>
            <a:endParaRPr lang="en-GB"/>
          </a:p>
        </p:txBody>
      </p:sp>
    </p:spTree>
    <p:extLst>
      <p:ext uri="{BB962C8B-B14F-4D97-AF65-F5344CB8AC3E}">
        <p14:creationId xmlns:p14="http://schemas.microsoft.com/office/powerpoint/2010/main" val="240318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dual firewall approach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The most secure approach is to use two firewalls to create a DMZ. The first firewall (also called the "front-end" or "perimeter“</a:t>
            </a:r>
            <a:r>
              <a:rPr lang="en-GB" baseline="0" dirty="0" smtClean="0"/>
              <a:t> </a:t>
            </a:r>
            <a:r>
              <a:rPr lang="en-GB" dirty="0" smtClean="0"/>
              <a:t>firewall) must be configured to allow traffic destined to the DMZ only. The second firewall (also called "back-end" or "internal" firewall) only allows traffic to the DMZ from the internal network.</a:t>
            </a:r>
          </a:p>
          <a:p>
            <a:endParaRPr lang="en-GB" dirty="0" smtClean="0"/>
          </a:p>
          <a:p>
            <a:r>
              <a:rPr lang="en-GB" dirty="0" smtClean="0"/>
              <a:t>This setup is considered more secure since two devices would need to be compromised. There is even more protection if the two firewalls are provided by two different vendors, because it makes it less likely that both devices suffer from the same security vulnerabilities. For example a security hole found to exist in one vendor's system is less likely to occur in the other one. </a:t>
            </a:r>
          </a:p>
          <a:p>
            <a:r>
              <a:rPr lang="en-GB" dirty="0" smtClean="0"/>
              <a:t>One of the drawbacks of this architecture is that it's more costly, both to purchase, and to manage. </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30</a:t>
            </a:fld>
            <a:endParaRPr lang="en-GB"/>
          </a:p>
        </p:txBody>
      </p:sp>
    </p:spTree>
    <p:extLst>
      <p:ext uri="{BB962C8B-B14F-4D97-AF65-F5344CB8AC3E}">
        <p14:creationId xmlns:p14="http://schemas.microsoft.com/office/powerpoint/2010/main" val="227952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Forward proxies send the requests of a client onward to a web server</a:t>
            </a:r>
          </a:p>
          <a:p>
            <a:r>
              <a:rPr lang="en-GB" dirty="0"/>
              <a:t>Users access forward proxies by directly surfing to a web proxy address or by configuring their Internet settings</a:t>
            </a:r>
          </a:p>
          <a:p>
            <a:r>
              <a:rPr lang="en-GB" dirty="0"/>
              <a:t>Forward proxies allow circumvention of firewalls and increase the privacy and security for a user but may sometimes be used to download illegal materials such as copyrighted materials or child pornography</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5</a:t>
            </a:fld>
            <a:endParaRPr lang="en-GB"/>
          </a:p>
        </p:txBody>
      </p:sp>
    </p:spTree>
    <p:extLst>
      <p:ext uri="{BB962C8B-B14F-4D97-AF65-F5344CB8AC3E}">
        <p14:creationId xmlns:p14="http://schemas.microsoft.com/office/powerpoint/2010/main" val="33547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Reverse proxies transparently handle all requests for resources on destination servers without requiring any action on the part of the requester.</a:t>
            </a:r>
          </a:p>
          <a:p>
            <a:endParaRPr lang="en-GB" dirty="0"/>
          </a:p>
          <a:p>
            <a:r>
              <a:rPr lang="en-GB" dirty="0"/>
              <a:t>Reverse proxies are used:</a:t>
            </a:r>
          </a:p>
          <a:p>
            <a:pPr lvl="1"/>
            <a:r>
              <a:rPr lang="en-GB" dirty="0"/>
              <a:t>    To enable indirect access when a website disallows direct connections as a security measure</a:t>
            </a:r>
          </a:p>
          <a:p>
            <a:pPr lvl="1"/>
            <a:r>
              <a:rPr lang="en-GB" dirty="0"/>
              <a:t>    To allow for load balancing between severs</a:t>
            </a:r>
          </a:p>
          <a:p>
            <a:pPr lvl="1"/>
            <a:r>
              <a:rPr lang="en-GB" dirty="0"/>
              <a:t>    To stream internal content to Internet users</a:t>
            </a:r>
          </a:p>
          <a:p>
            <a:pPr lvl="1"/>
            <a:r>
              <a:rPr lang="en-GB" dirty="0"/>
              <a:t>    To disable access to a site, for example when an ISP or government wishes to block a website</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6</a:t>
            </a:fld>
            <a:endParaRPr lang="en-GB"/>
          </a:p>
        </p:txBody>
      </p:sp>
    </p:spTree>
    <p:extLst>
      <p:ext uri="{BB962C8B-B14F-4D97-AF65-F5344CB8AC3E}">
        <p14:creationId xmlns:p14="http://schemas.microsoft.com/office/powerpoint/2010/main" val="398562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main difference between an intrusion detection system (IDS) and an intrusion prevention system (IPS) is that an IDS is used to monitor a network, which then sends alerts when suspicious events on a system or network are detected. An IPS reacts to attacks in progress with the goal of preventing them from reaching targeted systems and networks. While IDS and IPS both have the ability to detect attacks, the main difference is in their responses to an attack. However, it’s important to note that both IDS and IPS can implement the same monitoring and detection methods.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8</a:t>
            </a:fld>
            <a:endParaRPr lang="en-GB"/>
          </a:p>
        </p:txBody>
      </p:sp>
    </p:spTree>
    <p:extLst>
      <p:ext uri="{BB962C8B-B14F-4D97-AF65-F5344CB8AC3E}">
        <p14:creationId xmlns:p14="http://schemas.microsoft.com/office/powerpoint/2010/main" val="28910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Diameter is an authentication, authorization, and accounting protocol for computer networks. It evolved from the earlier RADIUS protocol. It belongs to the application layer protocols in the internet protocol suite.</a:t>
            </a:r>
          </a:p>
          <a:p>
            <a:endParaRPr lang="en-GB" dirty="0"/>
          </a:p>
          <a:p>
            <a:r>
              <a:rPr lang="en-GB" dirty="0"/>
              <a:t>Diameter Applications extend the base protocol by adding new commands and/or attributes, such as those for use with the Extensible Authentication Protocol (EAP)</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11</a:t>
            </a:fld>
            <a:endParaRPr lang="en-GB"/>
          </a:p>
        </p:txBody>
      </p:sp>
    </p:spTree>
    <p:extLst>
      <p:ext uri="{BB962C8B-B14F-4D97-AF65-F5344CB8AC3E}">
        <p14:creationId xmlns:p14="http://schemas.microsoft.com/office/powerpoint/2010/main" val="56913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one needs more reliable Authentication, we employ Multi-Factor Authentication (MFA) which makes it difficult for someone to authenticate as another person. For example, if a thief steals a mobile phone, he would also have to obtain the user’s password to access the code sent by an SMS text or possess the key fob that displays the code. Using two passwords is not considered MFA because both passwords are considered “something you know”. Many companies are moving toward Multi-Factor Authentication or Two-Factor Authentication (2FA) which leverages a static password and OTP or challenge question to strengthen security. Biometric authentication is being adopted as well. We will see more biometrics as technology becomes more cost effective.</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16</a:t>
            </a:fld>
            <a:endParaRPr lang="en-GB"/>
          </a:p>
        </p:txBody>
      </p:sp>
    </p:spTree>
    <p:extLst>
      <p:ext uri="{BB962C8B-B14F-4D97-AF65-F5344CB8AC3E}">
        <p14:creationId xmlns:p14="http://schemas.microsoft.com/office/powerpoint/2010/main" val="400460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 user identifies himself and is authenticated to prove his identity, he must pass the authorization rule to access system services, programs and data. Authorization determines what the user can access and what he cannot access. An important concept to understand is the following: a user may authenticate but the resultant authorization could still be DENY ACCESS.</a:t>
            </a:r>
          </a:p>
          <a:p>
            <a:r>
              <a:rPr lang="en-GB" dirty="0"/>
              <a:t>The Principle of Least Privilege requires that users and devices must only be granted sufficient access necessary to perform their required functions. Any frivolous authorization can result in accidental or malicious violations of security policy.</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18</a:t>
            </a:fld>
            <a:endParaRPr lang="en-GB"/>
          </a:p>
        </p:txBody>
      </p:sp>
    </p:spTree>
    <p:extLst>
      <p:ext uri="{BB962C8B-B14F-4D97-AF65-F5344CB8AC3E}">
        <p14:creationId xmlns:p14="http://schemas.microsoft.com/office/powerpoint/2010/main" val="2699830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process that keeps track of a user’s activity while attached to a system; the trail included the amount of time attached, the resources accessed, and how much data transferred. Accounting data is used for trending, detecting breaches, and forensic investigating. Keeping track of users and their activities serves many purposes. For example, tracing back to events leading up to a cybersecurity incident can prove very valuable to a forensics analysis and investigation case.</a:t>
            </a:r>
          </a:p>
        </p:txBody>
      </p:sp>
      <p:sp>
        <p:nvSpPr>
          <p:cNvPr id="4" name="Slide Number Placeholder 3"/>
          <p:cNvSpPr>
            <a:spLocks noGrp="1"/>
          </p:cNvSpPr>
          <p:nvPr>
            <p:ph type="sldNum" sz="quarter" idx="5"/>
          </p:nvPr>
        </p:nvSpPr>
        <p:spPr/>
        <p:txBody>
          <a:bodyPr/>
          <a:lstStyle/>
          <a:p>
            <a:fld id="{FD3EF75B-EE50-46BA-A473-AA7F6300ED33}" type="slidenum">
              <a:rPr lang="en-GB" smtClean="0"/>
              <a:t>19</a:t>
            </a:fld>
            <a:endParaRPr lang="en-GB"/>
          </a:p>
        </p:txBody>
      </p:sp>
    </p:spTree>
    <p:extLst>
      <p:ext uri="{BB962C8B-B14F-4D97-AF65-F5344CB8AC3E}">
        <p14:creationId xmlns:p14="http://schemas.microsoft.com/office/powerpoint/2010/main" val="352490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the concept of quality of service (QoS) and corresponding service level agreement (SLA). </a:t>
            </a:r>
          </a:p>
        </p:txBody>
      </p:sp>
      <p:sp>
        <p:nvSpPr>
          <p:cNvPr id="4" name="Slide Number Placeholder 3"/>
          <p:cNvSpPr>
            <a:spLocks noGrp="1"/>
          </p:cNvSpPr>
          <p:nvPr>
            <p:ph type="sldNum" sz="quarter" idx="5"/>
          </p:nvPr>
        </p:nvSpPr>
        <p:spPr/>
        <p:txBody>
          <a:bodyPr/>
          <a:lstStyle/>
          <a:p>
            <a:fld id="{FD3EF75B-EE50-46BA-A473-AA7F6300ED33}" type="slidenum">
              <a:rPr lang="en-GB" smtClean="0"/>
              <a:t>21</a:t>
            </a:fld>
            <a:endParaRPr lang="en-GB"/>
          </a:p>
        </p:txBody>
      </p:sp>
    </p:spTree>
    <p:extLst>
      <p:ext uri="{BB962C8B-B14F-4D97-AF65-F5344CB8AC3E}">
        <p14:creationId xmlns:p14="http://schemas.microsoft.com/office/powerpoint/2010/main" val="11227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B7CB31-6FE4-4233-8B3D-3B58579862B0}"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307067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B7CB31-6FE4-4233-8B3D-3B58579862B0}"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382021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B7CB31-6FE4-4233-8B3D-3B58579862B0}"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361328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5394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B7CB31-6FE4-4233-8B3D-3B58579862B0}"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396026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B7CB31-6FE4-4233-8B3D-3B58579862B0}"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200446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B7CB31-6FE4-4233-8B3D-3B58579862B0}"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78794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B7CB31-6FE4-4233-8B3D-3B58579862B0}" type="datetimeFigureOut">
              <a:rPr lang="en-GB" smtClean="0"/>
              <a:t>14/10/2020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231903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B7CB31-6FE4-4233-8B3D-3B58579862B0}" type="datetimeFigureOut">
              <a:rPr lang="en-GB" smtClean="0"/>
              <a:t>14/10/2020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392463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7CB31-6FE4-4233-8B3D-3B58579862B0}" type="datetimeFigureOut">
              <a:rPr lang="en-GB" smtClean="0"/>
              <a:t>14/10/2020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121928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B7CB31-6FE4-4233-8B3D-3B58579862B0}"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293416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B7CB31-6FE4-4233-8B3D-3B58579862B0}"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4002D3-4992-4939-B8FC-5C3D5138BA3B}" type="slidenum">
              <a:rPr lang="en-GB" smtClean="0"/>
              <a:t>‹#›</a:t>
            </a:fld>
            <a:endParaRPr lang="en-GB"/>
          </a:p>
        </p:txBody>
      </p:sp>
    </p:spTree>
    <p:extLst>
      <p:ext uri="{BB962C8B-B14F-4D97-AF65-F5344CB8AC3E}">
        <p14:creationId xmlns:p14="http://schemas.microsoft.com/office/powerpoint/2010/main" val="189569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7CB31-6FE4-4233-8B3D-3B58579862B0}" type="datetimeFigureOut">
              <a:rPr lang="en-GB" smtClean="0"/>
              <a:t>14/10/2020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002D3-4992-4939-B8FC-5C3D5138BA3B}" type="slidenum">
              <a:rPr lang="en-GB" smtClean="0"/>
              <a:t>‹#›</a:t>
            </a:fld>
            <a:endParaRPr lang="en-GB"/>
          </a:p>
        </p:txBody>
      </p:sp>
    </p:spTree>
    <p:extLst>
      <p:ext uri="{BB962C8B-B14F-4D97-AF65-F5344CB8AC3E}">
        <p14:creationId xmlns:p14="http://schemas.microsoft.com/office/powerpoint/2010/main" val="102297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3.svg"/><Relationship Id="rId7" Type="http://schemas.openxmlformats.org/officeDocument/2006/relationships/image" Target="../media/image147.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45.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4.svg"/></Relationships>
</file>

<file path=ppt/slides/_rels/slide5.xml.rels><?xml version="1.0" encoding="UTF-8" standalone="yes"?>
<Relationships xmlns="http://schemas.openxmlformats.org/package/2006/relationships"><Relationship Id="rId8" Type="http://schemas.openxmlformats.org/officeDocument/2006/relationships/image" Target="../media/image119.sv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3.svg"/><Relationship Id="rId2" Type="http://schemas.openxmlformats.org/officeDocument/2006/relationships/notesSlide" Target="../notesSlides/notesSlide2.xml"/><Relationship Id="rId16" Type="http://schemas.openxmlformats.org/officeDocument/2006/relationships/image" Target="../media/image127.svg"/><Relationship Id="rId1" Type="http://schemas.openxmlformats.org/officeDocument/2006/relationships/slideLayout" Target="../slideLayouts/slideLayout2.xml"/><Relationship Id="rId6" Type="http://schemas.openxmlformats.org/officeDocument/2006/relationships/image" Target="../media/image117.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21.sv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6.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34.sv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5.png"/><Relationship Id="rId4" Type="http://schemas.openxmlformats.org/officeDocument/2006/relationships/diagramQuickStyle" Target="../diagrams/quickStyle1.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533554" y="5743215"/>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7157173" y="5882367"/>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286316" y="6063578"/>
            <a:ext cx="1861368" cy="338554"/>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QAN 603/0884/9</a:t>
            </a: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365182" y="6063578"/>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7157173" y="2171603"/>
            <a:ext cx="4914753" cy="3323987"/>
          </a:xfrm>
          <a:prstGeom prst="rect">
            <a:avLst/>
          </a:prstGeom>
          <a:noFill/>
          <a:ln>
            <a:solidFill>
              <a:schemeClr val="bg2">
                <a:lumMod val="75000"/>
              </a:schemeClr>
            </a:solidFill>
          </a:ln>
        </p:spPr>
        <p:txBody>
          <a:bodyPr wrap="square" lIns="36000" tIns="0" rIns="36000" bIns="0" rtlCol="0" anchor="ctr">
            <a:spAutoFit/>
          </a:bodyPr>
          <a:lstStyle/>
          <a:p>
            <a:r>
              <a:rPr lang="en-GB" altLang="ko-KR" sz="3600" b="1" dirty="0">
                <a:solidFill>
                  <a:schemeClr val="accent1">
                    <a:lumMod val="75000"/>
                  </a:schemeClr>
                </a:solidFill>
                <a:latin typeface="Moon 2.0 Bold" panose="00000500000000000000" pitchFamily="50" charset="0"/>
                <a:ea typeface="Moon 2.0 Bold" panose="00000500000000000000" pitchFamily="50" charset="0"/>
              </a:rPr>
              <a:t>BCS Level 4 Certificate in Security Technology Building Blocks Enhanced Syllabus</a:t>
            </a:r>
            <a:endParaRPr lang="ko-KR" altLang="en-US" sz="3600" b="1" dirty="0">
              <a:solidFill>
                <a:schemeClr val="accent1">
                  <a:lumMod val="75000"/>
                </a:schemeClr>
              </a:solidFill>
              <a:latin typeface="Moon 2.0 Bold" panose="00000500000000000000" pitchFamily="50" charset="0"/>
            </a:endParaRPr>
          </a:p>
        </p:txBody>
      </p:sp>
      <p:pic>
        <p:nvPicPr>
          <p:cNvPr id="16" name="Picture Placeholder 15" descr="A picture containing text&#10;&#10;Description automatically generated">
            <a:extLst>
              <a:ext uri="{FF2B5EF4-FFF2-40B4-BE49-F238E27FC236}">
                <a16:creationId xmlns:a16="http://schemas.microsoft.com/office/drawing/2014/main" id="{DCE068DE-CBDA-42ED-90EB-D25F438DECFB}"/>
              </a:ext>
            </a:extLst>
          </p:cNvPr>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l="13449" r="13449"/>
          <a:stretch>
            <a:fillRect/>
          </a:stretch>
        </p:blipFill>
        <p:spPr/>
      </p:pic>
      <p:sp>
        <p:nvSpPr>
          <p:cNvPr id="8" name="TextBox 7">
            <a:extLst>
              <a:ext uri="{FF2B5EF4-FFF2-40B4-BE49-F238E27FC236}">
                <a16:creationId xmlns:a16="http://schemas.microsoft.com/office/drawing/2014/main" id="{B5AEE4AC-9241-4652-A447-14C6C758BF90}"/>
              </a:ext>
            </a:extLst>
          </p:cNvPr>
          <p:cNvSpPr txBox="1"/>
          <p:nvPr/>
        </p:nvSpPr>
        <p:spPr>
          <a:xfrm>
            <a:off x="8645593" y="531804"/>
            <a:ext cx="2385696" cy="553998"/>
          </a:xfrm>
          <a:prstGeom prst="rect">
            <a:avLst/>
          </a:prstGeom>
          <a:noFill/>
          <a:ln>
            <a:solidFill>
              <a:schemeClr val="bg2">
                <a:lumMod val="75000"/>
              </a:schemeClr>
            </a:solidFill>
          </a:ln>
        </p:spPr>
        <p:txBody>
          <a:bodyPr wrap="square" lIns="36000" tIns="0" rIns="36000" bIns="0" rtlCol="0" anchor="ctr">
            <a:spAutoFit/>
          </a:bodyPr>
          <a:lstStyle/>
          <a:p>
            <a:r>
              <a:rPr lang="en-GB" altLang="ko-KR" sz="3600" b="1" dirty="0" smtClean="0">
                <a:solidFill>
                  <a:schemeClr val="accent1">
                    <a:lumMod val="75000"/>
                  </a:schemeClr>
                </a:solidFill>
                <a:latin typeface="Moon 2.0 Bold" panose="00000500000000000000" pitchFamily="50" charset="0"/>
                <a:ea typeface="Moon 2.0 Bold" panose="00000500000000000000" pitchFamily="50" charset="0"/>
              </a:rPr>
              <a:t>Day 3</a:t>
            </a:r>
            <a:endParaRPr lang="ko-KR" altLang="en-US" sz="3600" b="1" dirty="0">
              <a:solidFill>
                <a:schemeClr val="accent1">
                  <a:lumMod val="75000"/>
                </a:schemeClr>
              </a:solidFill>
              <a:latin typeface="Moon 2.0 Bold" panose="00000500000000000000" pitchFamily="50" charset="0"/>
            </a:endParaRPr>
          </a:p>
        </p:txBody>
      </p:sp>
    </p:spTree>
    <p:extLst>
      <p:ext uri="{BB962C8B-B14F-4D97-AF65-F5344CB8AC3E}">
        <p14:creationId xmlns:p14="http://schemas.microsoft.com/office/powerpoint/2010/main" val="541243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E92B-C39D-4461-A9EA-7B152345CC01}"/>
              </a:ext>
            </a:extLst>
          </p:cNvPr>
          <p:cNvSpPr>
            <a:spLocks noGrp="1"/>
          </p:cNvSpPr>
          <p:nvPr>
            <p:ph type="title"/>
          </p:nvPr>
        </p:nvSpPr>
        <p:spPr/>
        <p:txBody>
          <a:bodyPr/>
          <a:lstStyle/>
          <a:p>
            <a:r>
              <a:rPr lang="en-GB" dirty="0"/>
              <a:t>Radius</a:t>
            </a:r>
          </a:p>
        </p:txBody>
      </p:sp>
      <p:sp>
        <p:nvSpPr>
          <p:cNvPr id="9" name="Content Placeholder 2">
            <a:extLst>
              <a:ext uri="{FF2B5EF4-FFF2-40B4-BE49-F238E27FC236}">
                <a16:creationId xmlns:a16="http://schemas.microsoft.com/office/drawing/2014/main" id="{6F51C24F-7DF5-4B39-8C33-DA205C20694A}"/>
              </a:ext>
            </a:extLst>
          </p:cNvPr>
          <p:cNvSpPr txBox="1">
            <a:spLocks/>
          </p:cNvSpPr>
          <p:nvPr/>
        </p:nvSpPr>
        <p:spPr>
          <a:xfrm>
            <a:off x="510461" y="4836043"/>
            <a:ext cx="6190686" cy="1911121"/>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7B7B7B"/>
                </a:solidFill>
                <a:latin typeface="Raleway Black" panose="020B0A03030101060003"/>
              </a:rPr>
              <a:t>RADIUS is used by many companies to enable roaming between Internet service providers (ISPs), providing a single global set of credentials to be used on any public network</a:t>
            </a:r>
          </a:p>
        </p:txBody>
      </p:sp>
      <p:sp>
        <p:nvSpPr>
          <p:cNvPr id="10" name="TextBox 9">
            <a:extLst>
              <a:ext uri="{FF2B5EF4-FFF2-40B4-BE49-F238E27FC236}">
                <a16:creationId xmlns:a16="http://schemas.microsoft.com/office/drawing/2014/main" id="{7944A9A9-73CC-4ECC-8F6D-1553802B15FC}"/>
              </a:ext>
            </a:extLst>
          </p:cNvPr>
          <p:cNvSpPr txBox="1"/>
          <p:nvPr/>
        </p:nvSpPr>
        <p:spPr>
          <a:xfrm>
            <a:off x="510461" y="3820380"/>
            <a:ext cx="3390928" cy="1015663"/>
          </a:xfrm>
          <a:prstGeom prst="rect">
            <a:avLst/>
          </a:prstGeom>
          <a:solidFill>
            <a:srgbClr val="E0E0E0"/>
          </a:solidFill>
          <a:ln>
            <a:noFill/>
          </a:ln>
        </p:spPr>
        <p:txBody>
          <a:bodyPr wrap="none" rtlCol="0">
            <a:spAutoFit/>
          </a:bodyPr>
          <a:lstStyle/>
          <a:p>
            <a:r>
              <a:rPr lang="en-GB" sz="6000" dirty="0">
                <a:solidFill>
                  <a:srgbClr val="7B7B7B"/>
                </a:solidFill>
                <a:latin typeface="Raleway Black" panose="020B0A03030101060003" pitchFamily="34" charset="0"/>
              </a:rPr>
              <a:t>Roaming</a:t>
            </a:r>
          </a:p>
        </p:txBody>
      </p:sp>
      <p:sp>
        <p:nvSpPr>
          <p:cNvPr id="14" name="Content Placeholder 2">
            <a:extLst>
              <a:ext uri="{FF2B5EF4-FFF2-40B4-BE49-F238E27FC236}">
                <a16:creationId xmlns:a16="http://schemas.microsoft.com/office/drawing/2014/main" id="{85A5FE2B-71DB-4558-978D-128F2B81131F}"/>
              </a:ext>
            </a:extLst>
          </p:cNvPr>
          <p:cNvSpPr txBox="1">
            <a:spLocks/>
          </p:cNvSpPr>
          <p:nvPr/>
        </p:nvSpPr>
        <p:spPr>
          <a:xfrm>
            <a:off x="7276789" y="2683340"/>
            <a:ext cx="4759902" cy="191322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srgbClr val="828282"/>
                </a:solidFill>
                <a:latin typeface="Raleway Black" panose="020B0A03030101060003"/>
              </a:rPr>
              <a:t>It is also used by independent or collaborating companies, which provide their own credentials to their own service users </a:t>
            </a:r>
          </a:p>
        </p:txBody>
      </p:sp>
      <p:sp>
        <p:nvSpPr>
          <p:cNvPr id="15" name="TextBox 14">
            <a:extLst>
              <a:ext uri="{FF2B5EF4-FFF2-40B4-BE49-F238E27FC236}">
                <a16:creationId xmlns:a16="http://schemas.microsoft.com/office/drawing/2014/main" id="{E6D3697E-8356-4D49-99BE-7F4A0B289A76}"/>
              </a:ext>
            </a:extLst>
          </p:cNvPr>
          <p:cNvSpPr txBox="1"/>
          <p:nvPr/>
        </p:nvSpPr>
        <p:spPr>
          <a:xfrm>
            <a:off x="7286625" y="1667677"/>
            <a:ext cx="4365298" cy="1015663"/>
          </a:xfrm>
          <a:prstGeom prst="rect">
            <a:avLst/>
          </a:prstGeom>
          <a:solidFill>
            <a:srgbClr val="E0E0E0"/>
          </a:solidFill>
          <a:ln>
            <a:noFill/>
          </a:ln>
        </p:spPr>
        <p:txBody>
          <a:bodyPr wrap="none" rtlCol="0">
            <a:spAutoFit/>
          </a:bodyPr>
          <a:lstStyle/>
          <a:p>
            <a:r>
              <a:rPr lang="en-GB" sz="6000" dirty="0">
                <a:solidFill>
                  <a:srgbClr val="7B7B7B"/>
                </a:solidFill>
                <a:latin typeface="Raleway Black" panose="020B0A03030101060003" pitchFamily="34" charset="0"/>
              </a:rPr>
              <a:t>Credentials</a:t>
            </a:r>
          </a:p>
        </p:txBody>
      </p:sp>
      <p:sp>
        <p:nvSpPr>
          <p:cNvPr id="18" name="Rectangle 17">
            <a:extLst>
              <a:ext uri="{FF2B5EF4-FFF2-40B4-BE49-F238E27FC236}">
                <a16:creationId xmlns:a16="http://schemas.microsoft.com/office/drawing/2014/main" id="{55FAEEB0-F096-4417-B3C1-746FCB2CEFE5}"/>
              </a:ext>
            </a:extLst>
          </p:cNvPr>
          <p:cNvSpPr/>
          <p:nvPr/>
        </p:nvSpPr>
        <p:spPr>
          <a:xfrm rot="16200000">
            <a:off x="-2665403" y="9582421"/>
            <a:ext cx="12240000" cy="70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EC07A41D-423B-491F-8BCD-E9D276CFA89B}"/>
              </a:ext>
            </a:extLst>
          </p:cNvPr>
          <p:cNvSpPr txBox="1">
            <a:spLocks/>
          </p:cNvSpPr>
          <p:nvPr/>
        </p:nvSpPr>
        <p:spPr>
          <a:xfrm>
            <a:off x="600781" y="2689889"/>
            <a:ext cx="5093437" cy="93335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srgbClr val="828282"/>
                </a:solidFill>
                <a:latin typeface="Raleway Black" panose="020B0A03030101060003"/>
              </a:rPr>
              <a:t>RADIUS is an open protocol distributed as a source code</a:t>
            </a:r>
          </a:p>
        </p:txBody>
      </p:sp>
      <p:sp>
        <p:nvSpPr>
          <p:cNvPr id="20" name="TextBox 19">
            <a:extLst>
              <a:ext uri="{FF2B5EF4-FFF2-40B4-BE49-F238E27FC236}">
                <a16:creationId xmlns:a16="http://schemas.microsoft.com/office/drawing/2014/main" id="{F0C1E0EF-B180-4B1D-82FC-75B0B1F1A59B}"/>
              </a:ext>
            </a:extLst>
          </p:cNvPr>
          <p:cNvSpPr txBox="1"/>
          <p:nvPr/>
        </p:nvSpPr>
        <p:spPr>
          <a:xfrm>
            <a:off x="600781" y="1667677"/>
            <a:ext cx="4742004" cy="1015663"/>
          </a:xfrm>
          <a:prstGeom prst="rect">
            <a:avLst/>
          </a:prstGeom>
          <a:solidFill>
            <a:srgbClr val="E0E0E0"/>
          </a:solidFill>
          <a:ln>
            <a:noFill/>
          </a:ln>
        </p:spPr>
        <p:txBody>
          <a:bodyPr wrap="none" rtlCol="0">
            <a:spAutoFit/>
          </a:bodyPr>
          <a:lstStyle/>
          <a:p>
            <a:r>
              <a:rPr lang="en-GB" sz="6000" dirty="0">
                <a:solidFill>
                  <a:srgbClr val="7B7B7B"/>
                </a:solidFill>
                <a:latin typeface="Raleway Black" panose="020B0A03030101060003" pitchFamily="34" charset="0"/>
              </a:rPr>
              <a:t>Source Code</a:t>
            </a:r>
          </a:p>
        </p:txBody>
      </p:sp>
    </p:spTree>
    <p:extLst>
      <p:ext uri="{BB962C8B-B14F-4D97-AF65-F5344CB8AC3E}">
        <p14:creationId xmlns:p14="http://schemas.microsoft.com/office/powerpoint/2010/main" val="28268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53" presetClass="entr" presetSubtype="16" fill="hold" grpId="0" nodeType="afterEffect">
                                  <p:stCondLst>
                                    <p:cond delay="750"/>
                                  </p:stCondLst>
                                  <p:childTnLst>
                                    <p:set>
                                      <p:cBhvr>
                                        <p:cTn id="17" dur="1" fill="hold">
                                          <p:stCondLst>
                                            <p:cond delay="0"/>
                                          </p:stCondLst>
                                        </p:cTn>
                                        <p:tgtEl>
                                          <p:spTgt spid="15"/>
                                        </p:tgtEl>
                                        <p:attrNameLst>
                                          <p:attrName>style.visibility</p:attrName>
                                        </p:attrNameLst>
                                      </p:cBhvr>
                                      <p:to>
                                        <p:strVal val="visible"/>
                                      </p:to>
                                    </p:set>
                                    <p:anim calcmode="lin" valueType="num">
                                      <p:cBhvr>
                                        <p:cTn id="18" dur="750" fill="hold"/>
                                        <p:tgtEl>
                                          <p:spTgt spid="15"/>
                                        </p:tgtEl>
                                        <p:attrNameLst>
                                          <p:attrName>ppt_w</p:attrName>
                                        </p:attrNameLst>
                                      </p:cBhvr>
                                      <p:tavLst>
                                        <p:tav tm="0">
                                          <p:val>
                                            <p:fltVal val="0"/>
                                          </p:val>
                                        </p:tav>
                                        <p:tav tm="100000">
                                          <p:val>
                                            <p:strVal val="#ppt_w"/>
                                          </p:val>
                                        </p:tav>
                                      </p:tavLst>
                                    </p:anim>
                                    <p:anim calcmode="lin" valueType="num">
                                      <p:cBhvr>
                                        <p:cTn id="19" dur="750" fill="hold"/>
                                        <p:tgtEl>
                                          <p:spTgt spid="15"/>
                                        </p:tgtEl>
                                        <p:attrNameLst>
                                          <p:attrName>ppt_h</p:attrName>
                                        </p:attrNameLst>
                                      </p:cBhvr>
                                      <p:tavLst>
                                        <p:tav tm="0">
                                          <p:val>
                                            <p:fltVal val="0"/>
                                          </p:val>
                                        </p:tav>
                                        <p:tav tm="100000">
                                          <p:val>
                                            <p:strVal val="#ppt_h"/>
                                          </p:val>
                                        </p:tav>
                                      </p:tavLst>
                                    </p:anim>
                                    <p:animEffect transition="in" filter="fade">
                                      <p:cBhvr>
                                        <p:cTn id="20" dur="750"/>
                                        <p:tgtEl>
                                          <p:spTgt spid="15"/>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750" fill="hold"/>
                                        <p:tgtEl>
                                          <p:spTgt spid="14"/>
                                        </p:tgtEl>
                                        <p:attrNameLst>
                                          <p:attrName>ppt_w</p:attrName>
                                        </p:attrNameLst>
                                      </p:cBhvr>
                                      <p:tavLst>
                                        <p:tav tm="0">
                                          <p:val>
                                            <p:fltVal val="0"/>
                                          </p:val>
                                        </p:tav>
                                        <p:tav tm="100000">
                                          <p:val>
                                            <p:strVal val="#ppt_w"/>
                                          </p:val>
                                        </p:tav>
                                      </p:tavLst>
                                    </p:anim>
                                    <p:anim calcmode="lin" valueType="num">
                                      <p:cBhvr>
                                        <p:cTn id="24" dur="750" fill="hold"/>
                                        <p:tgtEl>
                                          <p:spTgt spid="14"/>
                                        </p:tgtEl>
                                        <p:attrNameLst>
                                          <p:attrName>ppt_h</p:attrName>
                                        </p:attrNameLst>
                                      </p:cBhvr>
                                      <p:tavLst>
                                        <p:tav tm="0">
                                          <p:val>
                                            <p:fltVal val="0"/>
                                          </p:val>
                                        </p:tav>
                                        <p:tav tm="100000">
                                          <p:val>
                                            <p:strVal val="#ppt_h"/>
                                          </p:val>
                                        </p:tav>
                                      </p:tavLst>
                                    </p:anim>
                                    <p:animEffect transition="in" filter="fade">
                                      <p:cBhvr>
                                        <p:cTn id="25" dur="750"/>
                                        <p:tgtEl>
                                          <p:spTgt spid="14"/>
                                        </p:tgtEl>
                                      </p:cBhvr>
                                    </p:animEffect>
                                  </p:childTnLst>
                                </p:cTn>
                              </p:par>
                            </p:childTnLst>
                          </p:cTn>
                        </p:par>
                        <p:par>
                          <p:cTn id="26" fill="hold">
                            <p:stCondLst>
                              <p:cond delay="2250"/>
                            </p:stCondLst>
                            <p:childTnLst>
                              <p:par>
                                <p:cTn id="27" presetID="53" presetClass="entr" presetSubtype="16" fill="hold" grpId="0" nodeType="afterEffect">
                                  <p:stCondLst>
                                    <p:cond delay="75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animEffect transition="in" filter="fade">
                                      <p:cBhvr>
                                        <p:cTn id="31" dur="750"/>
                                        <p:tgtEl>
                                          <p:spTgt spid="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9"/>
                                        </p:tgtEl>
                                        <p:attrNameLst>
                                          <p:attrName>style.visibility</p:attrName>
                                        </p:attrNameLst>
                                      </p:cBhvr>
                                      <p:to>
                                        <p:strVal val="visible"/>
                                      </p:to>
                                    </p:set>
                                    <p:anim calcmode="lin" valueType="num">
                                      <p:cBhvr>
                                        <p:cTn id="34" dur="750" fill="hold"/>
                                        <p:tgtEl>
                                          <p:spTgt spid="19"/>
                                        </p:tgtEl>
                                        <p:attrNameLst>
                                          <p:attrName>ppt_w</p:attrName>
                                        </p:attrNameLst>
                                      </p:cBhvr>
                                      <p:tavLst>
                                        <p:tav tm="0">
                                          <p:val>
                                            <p:fltVal val="0"/>
                                          </p:val>
                                        </p:tav>
                                        <p:tav tm="100000">
                                          <p:val>
                                            <p:strVal val="#ppt_w"/>
                                          </p:val>
                                        </p:tav>
                                      </p:tavLst>
                                    </p:anim>
                                    <p:anim calcmode="lin" valueType="num">
                                      <p:cBhvr>
                                        <p:cTn id="35" dur="750" fill="hold"/>
                                        <p:tgtEl>
                                          <p:spTgt spid="19"/>
                                        </p:tgtEl>
                                        <p:attrNameLst>
                                          <p:attrName>ppt_h</p:attrName>
                                        </p:attrNameLst>
                                      </p:cBhvr>
                                      <p:tavLst>
                                        <p:tav tm="0">
                                          <p:val>
                                            <p:fltVal val="0"/>
                                          </p:val>
                                        </p:tav>
                                        <p:tav tm="100000">
                                          <p:val>
                                            <p:strVal val="#ppt_h"/>
                                          </p:val>
                                        </p:tav>
                                      </p:tavLst>
                                    </p:anim>
                                    <p:animEffect transition="in" filter="fade">
                                      <p:cBhvr>
                                        <p:cTn id="3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p:bldP spid="15" grpId="0" animBg="1"/>
      <p:bldP spid="19"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04D5-4935-41D7-AB07-466CB5E6B894}"/>
              </a:ext>
            </a:extLst>
          </p:cNvPr>
          <p:cNvSpPr>
            <a:spLocks noGrp="1"/>
          </p:cNvSpPr>
          <p:nvPr>
            <p:ph type="title"/>
          </p:nvPr>
        </p:nvSpPr>
        <p:spPr/>
        <p:txBody>
          <a:bodyPr/>
          <a:lstStyle/>
          <a:p>
            <a:r>
              <a:rPr lang="en-GB" dirty="0"/>
              <a:t>Diameter</a:t>
            </a:r>
          </a:p>
        </p:txBody>
      </p:sp>
      <p:sp>
        <p:nvSpPr>
          <p:cNvPr id="3" name="Content Placeholder 2">
            <a:extLst>
              <a:ext uri="{FF2B5EF4-FFF2-40B4-BE49-F238E27FC236}">
                <a16:creationId xmlns:a16="http://schemas.microsoft.com/office/drawing/2014/main" id="{370BD8DF-831A-467F-9C4D-9813E6DFD4CC}"/>
              </a:ext>
            </a:extLst>
          </p:cNvPr>
          <p:cNvSpPr>
            <a:spLocks noGrp="1"/>
          </p:cNvSpPr>
          <p:nvPr>
            <p:ph idx="1"/>
          </p:nvPr>
        </p:nvSpPr>
        <p:spPr/>
        <p:txBody>
          <a:bodyPr>
            <a:normAutofit lnSpcReduction="10000"/>
          </a:bodyPr>
          <a:lstStyle/>
          <a:p>
            <a:r>
              <a:rPr lang="en-GB" dirty="0"/>
              <a:t>Diameter is an authentication, authorization, and accounting protocol for computer networks</a:t>
            </a:r>
          </a:p>
          <a:p>
            <a:r>
              <a:rPr lang="en-GB" dirty="0"/>
              <a:t>It evolved from the earlier RADIUS protocol</a:t>
            </a:r>
          </a:p>
          <a:p>
            <a:r>
              <a:rPr lang="en-GB" dirty="0"/>
              <a:t>It belongs to the application layer protocols in the internet protocol suite.</a:t>
            </a:r>
          </a:p>
          <a:p>
            <a:r>
              <a:rPr lang="en-GB" dirty="0"/>
              <a:t>It is a play on words, derived from the RADIUS protocol, which is the predecessor (a diameter is twice the radius)</a:t>
            </a:r>
          </a:p>
          <a:p>
            <a:r>
              <a:rPr lang="en-GB" dirty="0"/>
              <a:t>Diameter Applications extend the base protocol by adding new commands and/or attributes, such as those for use with the Extensible Authentication Protocol (EAP)</a:t>
            </a:r>
          </a:p>
        </p:txBody>
      </p:sp>
    </p:spTree>
    <p:extLst>
      <p:ext uri="{BB962C8B-B14F-4D97-AF65-F5344CB8AC3E}">
        <p14:creationId xmlns:p14="http://schemas.microsoft.com/office/powerpoint/2010/main" val="28590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53C5-2245-43A9-9E08-0C279C976EFC}"/>
              </a:ext>
            </a:extLst>
          </p:cNvPr>
          <p:cNvSpPr>
            <a:spLocks noGrp="1"/>
          </p:cNvSpPr>
          <p:nvPr>
            <p:ph type="title"/>
          </p:nvPr>
        </p:nvSpPr>
        <p:spPr/>
        <p:txBody>
          <a:bodyPr/>
          <a:lstStyle/>
          <a:p>
            <a:r>
              <a:rPr lang="en-GB" dirty="0"/>
              <a:t>AAA</a:t>
            </a:r>
          </a:p>
        </p:txBody>
      </p:sp>
      <p:sp>
        <p:nvSpPr>
          <p:cNvPr id="3" name="Content Placeholder 2">
            <a:extLst>
              <a:ext uri="{FF2B5EF4-FFF2-40B4-BE49-F238E27FC236}">
                <a16:creationId xmlns:a16="http://schemas.microsoft.com/office/drawing/2014/main" id="{0468178A-64CA-4C3B-B3D2-80B85FD0E659}"/>
              </a:ext>
            </a:extLst>
          </p:cNvPr>
          <p:cNvSpPr>
            <a:spLocks noGrp="1"/>
          </p:cNvSpPr>
          <p:nvPr>
            <p:ph idx="1"/>
          </p:nvPr>
        </p:nvSpPr>
        <p:spPr/>
        <p:txBody>
          <a:bodyPr>
            <a:normAutofit fontScale="92500" lnSpcReduction="10000"/>
          </a:bodyPr>
          <a:lstStyle/>
          <a:p>
            <a:r>
              <a:rPr lang="en-GB" dirty="0"/>
              <a:t>Authentication</a:t>
            </a:r>
          </a:p>
          <a:p>
            <a:r>
              <a:rPr lang="en-GB" dirty="0"/>
              <a:t>Authorisation</a:t>
            </a:r>
          </a:p>
          <a:p>
            <a:r>
              <a:rPr lang="en-GB" dirty="0"/>
              <a:t>Accounting</a:t>
            </a:r>
          </a:p>
          <a:p>
            <a:endParaRPr lang="en-GB" dirty="0"/>
          </a:p>
          <a:p>
            <a:endParaRPr lang="en-GB" dirty="0"/>
          </a:p>
          <a:p>
            <a:endParaRPr lang="en-GB" dirty="0"/>
          </a:p>
          <a:p>
            <a:r>
              <a:rPr lang="en-GB" dirty="0"/>
              <a:t>AAA is a term for a framework for intelligently controlling access</a:t>
            </a:r>
          </a:p>
          <a:p>
            <a:r>
              <a:rPr lang="en-GB" dirty="0"/>
              <a:t>Refer to a family of protocols that mediate network access</a:t>
            </a:r>
          </a:p>
          <a:p>
            <a:r>
              <a:rPr lang="en-GB" dirty="0"/>
              <a:t>Two network protocols providing this functionality are particularly popular: the RADIUS protocol, and its newer Diameter counterpart</a:t>
            </a:r>
          </a:p>
          <a:p>
            <a:endParaRPr lang="en-GB" dirty="0"/>
          </a:p>
        </p:txBody>
      </p:sp>
    </p:spTree>
    <p:extLst>
      <p:ext uri="{BB962C8B-B14F-4D97-AF65-F5344CB8AC3E}">
        <p14:creationId xmlns:p14="http://schemas.microsoft.com/office/powerpoint/2010/main" val="3960654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3742-2A9B-4488-83A1-47078180ABA6}"/>
              </a:ext>
            </a:extLst>
          </p:cNvPr>
          <p:cNvSpPr>
            <a:spLocks noGrp="1"/>
          </p:cNvSpPr>
          <p:nvPr>
            <p:ph type="title"/>
          </p:nvPr>
        </p:nvSpPr>
        <p:spPr/>
        <p:txBody>
          <a:bodyPr/>
          <a:lstStyle/>
          <a:p>
            <a:r>
              <a:rPr lang="en-GB" dirty="0"/>
              <a:t>Authentication</a:t>
            </a:r>
          </a:p>
        </p:txBody>
      </p:sp>
      <p:sp>
        <p:nvSpPr>
          <p:cNvPr id="4" name="TextBox 3">
            <a:extLst>
              <a:ext uri="{FF2B5EF4-FFF2-40B4-BE49-F238E27FC236}">
                <a16:creationId xmlns:a16="http://schemas.microsoft.com/office/drawing/2014/main" id="{A1AB96F9-0063-4AA3-BC50-537E56AE9099}"/>
              </a:ext>
            </a:extLst>
          </p:cNvPr>
          <p:cNvSpPr txBox="1"/>
          <p:nvPr/>
        </p:nvSpPr>
        <p:spPr>
          <a:xfrm>
            <a:off x="966863" y="1511559"/>
            <a:ext cx="10282335" cy="4801314"/>
          </a:xfrm>
          <a:prstGeom prst="rect">
            <a:avLst/>
          </a:prstGeom>
          <a:noFill/>
        </p:spPr>
        <p:txBody>
          <a:bodyPr wrap="square" rtlCol="0">
            <a:spAutoFit/>
          </a:bodyPr>
          <a:lstStyle/>
          <a:p>
            <a:r>
              <a:rPr lang="en-GB" sz="3600" dirty="0">
                <a:latin typeface="Raleway" panose="020B0503030101060003" pitchFamily="34" charset="0"/>
              </a:rPr>
              <a:t>Authentication is the act of confirming the truth of an attribute of a single piece of data claimed true by an entity. In contrast with identification, which refers to the act of stating or otherwise indicating a claim purportedly attesting to a person or thing’s identity, authentication is the process of actually confirming that identity</a:t>
            </a:r>
          </a:p>
          <a:p>
            <a:endParaRPr lang="en-GB" sz="3600" dirty="0">
              <a:latin typeface="Raleway" panose="020B0503030101060003" pitchFamily="34" charset="0"/>
            </a:endParaRPr>
          </a:p>
          <a:p>
            <a:r>
              <a:rPr lang="en-GB" dirty="0"/>
              <a:t>…Wikipedia.com.</a:t>
            </a:r>
          </a:p>
        </p:txBody>
      </p:sp>
      <p:sp>
        <p:nvSpPr>
          <p:cNvPr id="5" name="TextBox 4">
            <a:extLst>
              <a:ext uri="{FF2B5EF4-FFF2-40B4-BE49-F238E27FC236}">
                <a16:creationId xmlns:a16="http://schemas.microsoft.com/office/drawing/2014/main" id="{A68361C9-5814-4AB4-859A-4C9734CB6E7C}"/>
              </a:ext>
            </a:extLst>
          </p:cNvPr>
          <p:cNvSpPr txBox="1"/>
          <p:nvPr/>
        </p:nvSpPr>
        <p:spPr>
          <a:xfrm>
            <a:off x="457200" y="1175657"/>
            <a:ext cx="689612" cy="1569660"/>
          </a:xfrm>
          <a:prstGeom prst="rect">
            <a:avLst/>
          </a:prstGeom>
          <a:noFill/>
        </p:spPr>
        <p:txBody>
          <a:bodyPr wrap="none" rtlCol="0">
            <a:spAutoFit/>
          </a:bodyPr>
          <a:lstStyle/>
          <a:p>
            <a:r>
              <a:rPr lang="en-GB" sz="9600" dirty="0">
                <a:solidFill>
                  <a:srgbClr val="5B9BD5"/>
                </a:solidFill>
                <a:latin typeface="Georgia Pro" panose="02040502050405020303" pitchFamily="18" charset="0"/>
              </a:rPr>
              <a:t>“</a:t>
            </a:r>
          </a:p>
        </p:txBody>
      </p:sp>
      <p:sp>
        <p:nvSpPr>
          <p:cNvPr id="6" name="TextBox 5">
            <a:extLst>
              <a:ext uri="{FF2B5EF4-FFF2-40B4-BE49-F238E27FC236}">
                <a16:creationId xmlns:a16="http://schemas.microsoft.com/office/drawing/2014/main" id="{5DED5DFF-27E5-4D3E-8D2A-31A44915B491}"/>
              </a:ext>
            </a:extLst>
          </p:cNvPr>
          <p:cNvSpPr txBox="1"/>
          <p:nvPr/>
        </p:nvSpPr>
        <p:spPr>
          <a:xfrm>
            <a:off x="10024188" y="4472473"/>
            <a:ext cx="631372" cy="1569660"/>
          </a:xfrm>
          <a:prstGeom prst="rect">
            <a:avLst/>
          </a:prstGeom>
          <a:noFill/>
        </p:spPr>
        <p:txBody>
          <a:bodyPr wrap="square" rtlCol="0">
            <a:spAutoFit/>
          </a:bodyPr>
          <a:lstStyle/>
          <a:p>
            <a:r>
              <a:rPr lang="en-GB" sz="9600" dirty="0">
                <a:solidFill>
                  <a:srgbClr val="5B9BD5"/>
                </a:solidFill>
                <a:latin typeface="Georgia Pro" panose="02040502050405020303" pitchFamily="18" charset="0"/>
              </a:rPr>
              <a:t>”</a:t>
            </a:r>
          </a:p>
        </p:txBody>
      </p:sp>
    </p:spTree>
    <p:extLst>
      <p:ext uri="{BB962C8B-B14F-4D97-AF65-F5344CB8AC3E}">
        <p14:creationId xmlns:p14="http://schemas.microsoft.com/office/powerpoint/2010/main" val="79202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802C-4454-4B5B-9B62-989F0E3042F0}"/>
              </a:ext>
            </a:extLst>
          </p:cNvPr>
          <p:cNvSpPr>
            <a:spLocks noGrp="1"/>
          </p:cNvSpPr>
          <p:nvPr>
            <p:ph type="title"/>
          </p:nvPr>
        </p:nvSpPr>
        <p:spPr/>
        <p:txBody>
          <a:bodyPr/>
          <a:lstStyle/>
          <a:p>
            <a:r>
              <a:rPr lang="en-GB" dirty="0"/>
              <a:t>Authentication</a:t>
            </a:r>
          </a:p>
        </p:txBody>
      </p:sp>
      <p:sp>
        <p:nvSpPr>
          <p:cNvPr id="3" name="Content Placeholder 2">
            <a:extLst>
              <a:ext uri="{FF2B5EF4-FFF2-40B4-BE49-F238E27FC236}">
                <a16:creationId xmlns:a16="http://schemas.microsoft.com/office/drawing/2014/main" id="{0C766F44-D931-4761-8037-DF0ACA9E6E47}"/>
              </a:ext>
            </a:extLst>
          </p:cNvPr>
          <p:cNvSpPr>
            <a:spLocks noGrp="1"/>
          </p:cNvSpPr>
          <p:nvPr>
            <p:ph idx="1"/>
          </p:nvPr>
        </p:nvSpPr>
        <p:spPr/>
        <p:txBody>
          <a:bodyPr/>
          <a:lstStyle/>
          <a:p>
            <a:pPr marL="0" indent="0">
              <a:buNone/>
            </a:pPr>
            <a:r>
              <a:rPr lang="en-GB" dirty="0"/>
              <a:t>There are four primary types of authentication</a:t>
            </a:r>
          </a:p>
          <a:p>
            <a:pPr marL="0" indent="0">
              <a:buNone/>
            </a:pPr>
            <a:r>
              <a:rPr lang="en-GB" dirty="0"/>
              <a:t>They use:</a:t>
            </a:r>
          </a:p>
          <a:p>
            <a:pPr marL="514350" indent="-514350">
              <a:buFont typeface="+mj-lt"/>
              <a:buAutoNum type="arabicPeriod"/>
            </a:pPr>
            <a:r>
              <a:rPr lang="en-GB" dirty="0"/>
              <a:t>Static passwords (These do not change unless they expire or user changes them)</a:t>
            </a:r>
          </a:p>
          <a:p>
            <a:pPr marL="514350" indent="-514350">
              <a:buFont typeface="+mj-lt"/>
              <a:buAutoNum type="arabicPeriod"/>
            </a:pPr>
            <a:r>
              <a:rPr lang="en-GB" dirty="0"/>
              <a:t>One-time password (OTP) such as personal Identification Numbers (PINs) delivered through SMS texts or otherwise</a:t>
            </a:r>
          </a:p>
          <a:p>
            <a:pPr marL="514350" indent="-514350">
              <a:buFont typeface="+mj-lt"/>
              <a:buAutoNum type="arabicPeriod"/>
            </a:pPr>
            <a:r>
              <a:rPr lang="en-GB" dirty="0"/>
              <a:t>Digital certificates (x.509 and such)</a:t>
            </a:r>
          </a:p>
          <a:p>
            <a:pPr marL="514350" indent="-514350">
              <a:buFont typeface="+mj-lt"/>
              <a:buAutoNum type="arabicPeriod"/>
            </a:pPr>
            <a:r>
              <a:rPr lang="en-GB" dirty="0"/>
              <a:t>Biometric credential</a:t>
            </a:r>
          </a:p>
          <a:p>
            <a:endParaRPr lang="en-GB" dirty="0"/>
          </a:p>
        </p:txBody>
      </p:sp>
    </p:spTree>
    <p:extLst>
      <p:ext uri="{BB962C8B-B14F-4D97-AF65-F5344CB8AC3E}">
        <p14:creationId xmlns:p14="http://schemas.microsoft.com/office/powerpoint/2010/main" val="157106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0CE4-A647-4584-9929-68BE8B411151}"/>
              </a:ext>
            </a:extLst>
          </p:cNvPr>
          <p:cNvSpPr>
            <a:spLocks noGrp="1"/>
          </p:cNvSpPr>
          <p:nvPr>
            <p:ph type="title"/>
          </p:nvPr>
        </p:nvSpPr>
        <p:spPr/>
        <p:txBody>
          <a:bodyPr/>
          <a:lstStyle/>
          <a:p>
            <a:r>
              <a:rPr lang="en-GB" dirty="0"/>
              <a:t>Authentication</a:t>
            </a:r>
          </a:p>
        </p:txBody>
      </p:sp>
      <p:sp>
        <p:nvSpPr>
          <p:cNvPr id="5" name="Rectangle: Rounded Corners 4">
            <a:extLst>
              <a:ext uri="{FF2B5EF4-FFF2-40B4-BE49-F238E27FC236}">
                <a16:creationId xmlns:a16="http://schemas.microsoft.com/office/drawing/2014/main" id="{87C240FE-BA75-47D6-B1A6-D7DDA1D6BB1D}"/>
              </a:ext>
            </a:extLst>
          </p:cNvPr>
          <p:cNvSpPr/>
          <p:nvPr/>
        </p:nvSpPr>
        <p:spPr>
          <a:xfrm>
            <a:off x="696686" y="2132211"/>
            <a:ext cx="10655559" cy="1166327"/>
          </a:xfrm>
          <a:prstGeom prst="roundRect">
            <a:avLst/>
          </a:prstGeom>
          <a:solidFill>
            <a:srgbClr val="525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Additionally there are three categories:</a:t>
            </a:r>
          </a:p>
        </p:txBody>
      </p:sp>
      <p:grpSp>
        <p:nvGrpSpPr>
          <p:cNvPr id="25" name="Group 24">
            <a:extLst>
              <a:ext uri="{FF2B5EF4-FFF2-40B4-BE49-F238E27FC236}">
                <a16:creationId xmlns:a16="http://schemas.microsoft.com/office/drawing/2014/main" id="{00A84083-19EF-4717-8046-233772769C8C}"/>
              </a:ext>
            </a:extLst>
          </p:cNvPr>
          <p:cNvGrpSpPr/>
          <p:nvPr/>
        </p:nvGrpSpPr>
        <p:grpSpPr>
          <a:xfrm>
            <a:off x="8553061" y="3740061"/>
            <a:ext cx="2799184" cy="2921994"/>
            <a:chOff x="8553061" y="3740061"/>
            <a:chExt cx="2799184" cy="2921994"/>
          </a:xfrm>
        </p:grpSpPr>
        <p:sp>
          <p:nvSpPr>
            <p:cNvPr id="9" name="Rectangle: Rounded Corners 8">
              <a:extLst>
                <a:ext uri="{FF2B5EF4-FFF2-40B4-BE49-F238E27FC236}">
                  <a16:creationId xmlns:a16="http://schemas.microsoft.com/office/drawing/2014/main" id="{98849078-29AA-4ADB-B165-E8842BB31993}"/>
                </a:ext>
              </a:extLst>
            </p:cNvPr>
            <p:cNvSpPr/>
            <p:nvPr/>
          </p:nvSpPr>
          <p:spPr>
            <a:xfrm>
              <a:off x="8553061" y="3740061"/>
              <a:ext cx="2799184" cy="2921994"/>
            </a:xfrm>
            <a:prstGeom prst="roundRect">
              <a:avLst/>
            </a:prstGeom>
            <a:solidFill>
              <a:srgbClr val="8B9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86648E6-03B4-4EEB-998E-F5BC4B06EB8D}"/>
                </a:ext>
              </a:extLst>
            </p:cNvPr>
            <p:cNvSpPr txBox="1"/>
            <p:nvPr/>
          </p:nvSpPr>
          <p:spPr>
            <a:xfrm>
              <a:off x="8624594" y="3780361"/>
              <a:ext cx="2656117" cy="2246769"/>
            </a:xfrm>
            <a:prstGeom prst="rect">
              <a:avLst/>
            </a:prstGeom>
            <a:noFill/>
          </p:spPr>
          <p:txBody>
            <a:bodyPr wrap="square" rtlCol="0">
              <a:spAutoFit/>
            </a:bodyPr>
            <a:lstStyle/>
            <a:p>
              <a:pPr algn="ctr"/>
              <a:r>
                <a:rPr lang="en-GB" sz="2800" dirty="0"/>
                <a:t>Something you are (such as your fingerprints, voice, or hand geometry)</a:t>
              </a:r>
            </a:p>
          </p:txBody>
        </p:sp>
        <p:pic>
          <p:nvPicPr>
            <p:cNvPr id="18" name="Graphic 17" descr="Fingerprint">
              <a:extLst>
                <a:ext uri="{FF2B5EF4-FFF2-40B4-BE49-F238E27FC236}">
                  <a16:creationId xmlns:a16="http://schemas.microsoft.com/office/drawing/2014/main" id="{1FBBB167-6654-4A00-AF76-9F35AD3A4E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495452" y="5913237"/>
              <a:ext cx="720000" cy="720000"/>
            </a:xfrm>
            <a:prstGeom prst="rect">
              <a:avLst/>
            </a:prstGeom>
          </p:spPr>
        </p:pic>
      </p:grpSp>
      <p:grpSp>
        <p:nvGrpSpPr>
          <p:cNvPr id="24" name="Group 23">
            <a:extLst>
              <a:ext uri="{FF2B5EF4-FFF2-40B4-BE49-F238E27FC236}">
                <a16:creationId xmlns:a16="http://schemas.microsoft.com/office/drawing/2014/main" id="{203CF325-D345-4CD8-9F71-1B5E982209D2}"/>
              </a:ext>
            </a:extLst>
          </p:cNvPr>
          <p:cNvGrpSpPr/>
          <p:nvPr/>
        </p:nvGrpSpPr>
        <p:grpSpPr>
          <a:xfrm>
            <a:off x="4624873" y="3740060"/>
            <a:ext cx="2799184" cy="2921995"/>
            <a:chOff x="4624873" y="3740060"/>
            <a:chExt cx="2799184" cy="2921995"/>
          </a:xfrm>
        </p:grpSpPr>
        <p:sp>
          <p:nvSpPr>
            <p:cNvPr id="8" name="Rectangle: Rounded Corners 7">
              <a:extLst>
                <a:ext uri="{FF2B5EF4-FFF2-40B4-BE49-F238E27FC236}">
                  <a16:creationId xmlns:a16="http://schemas.microsoft.com/office/drawing/2014/main" id="{467942D7-A4C3-4684-8B60-6BEC661C7511}"/>
                </a:ext>
              </a:extLst>
            </p:cNvPr>
            <p:cNvSpPr/>
            <p:nvPr/>
          </p:nvSpPr>
          <p:spPr>
            <a:xfrm>
              <a:off x="4624873" y="3740060"/>
              <a:ext cx="2799184" cy="2921995"/>
            </a:xfrm>
            <a:prstGeom prst="roundRect">
              <a:avLst/>
            </a:prstGeom>
            <a:solidFill>
              <a:srgbClr val="C3C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0534C98-E487-46D5-B3FA-6AE2C1E9C7CA}"/>
                </a:ext>
              </a:extLst>
            </p:cNvPr>
            <p:cNvSpPr txBox="1"/>
            <p:nvPr/>
          </p:nvSpPr>
          <p:spPr>
            <a:xfrm>
              <a:off x="4736841" y="3780361"/>
              <a:ext cx="2687216" cy="1815882"/>
            </a:xfrm>
            <a:prstGeom prst="rect">
              <a:avLst/>
            </a:prstGeom>
            <a:noFill/>
          </p:spPr>
          <p:txBody>
            <a:bodyPr wrap="square" rtlCol="0">
              <a:spAutoFit/>
            </a:bodyPr>
            <a:lstStyle/>
            <a:p>
              <a:pPr algn="ctr"/>
              <a:r>
                <a:rPr lang="en-GB" sz="2800" dirty="0"/>
                <a:t>Something you have (such as a key fob or mobile phone)</a:t>
              </a:r>
            </a:p>
          </p:txBody>
        </p:sp>
        <p:pic>
          <p:nvPicPr>
            <p:cNvPr id="20" name="Graphic 19" descr="Smart Phone">
              <a:extLst>
                <a:ext uri="{FF2B5EF4-FFF2-40B4-BE49-F238E27FC236}">
                  <a16:creationId xmlns:a16="http://schemas.microsoft.com/office/drawing/2014/main" id="{0FFAEE0B-4D50-4D0F-8979-BB000E5FFC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95258" y="5913237"/>
              <a:ext cx="720000" cy="720000"/>
            </a:xfrm>
            <a:prstGeom prst="rect">
              <a:avLst/>
            </a:prstGeom>
          </p:spPr>
        </p:pic>
      </p:grpSp>
      <p:grpSp>
        <p:nvGrpSpPr>
          <p:cNvPr id="23" name="Group 22">
            <a:extLst>
              <a:ext uri="{FF2B5EF4-FFF2-40B4-BE49-F238E27FC236}">
                <a16:creationId xmlns:a16="http://schemas.microsoft.com/office/drawing/2014/main" id="{AD5D7F22-1511-48FC-83ED-1EA2C4E8280A}"/>
              </a:ext>
            </a:extLst>
          </p:cNvPr>
          <p:cNvGrpSpPr/>
          <p:nvPr/>
        </p:nvGrpSpPr>
        <p:grpSpPr>
          <a:xfrm>
            <a:off x="696687" y="3740061"/>
            <a:ext cx="2799184" cy="2921996"/>
            <a:chOff x="696687" y="3740061"/>
            <a:chExt cx="2799184" cy="2921996"/>
          </a:xfrm>
        </p:grpSpPr>
        <p:sp>
          <p:nvSpPr>
            <p:cNvPr id="6" name="Rectangle: Rounded Corners 5">
              <a:extLst>
                <a:ext uri="{FF2B5EF4-FFF2-40B4-BE49-F238E27FC236}">
                  <a16:creationId xmlns:a16="http://schemas.microsoft.com/office/drawing/2014/main" id="{13C5FE1B-8271-4231-9D2B-DA5705DF89F1}"/>
                </a:ext>
              </a:extLst>
            </p:cNvPr>
            <p:cNvSpPr/>
            <p:nvPr/>
          </p:nvSpPr>
          <p:spPr>
            <a:xfrm>
              <a:off x="696687" y="3740061"/>
              <a:ext cx="2799184" cy="2921996"/>
            </a:xfrm>
            <a:prstGeom prst="roundRect">
              <a:avLst/>
            </a:prstGeom>
            <a:solidFill>
              <a:srgbClr val="C4D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7E52E5F-B852-4D7F-A282-5934D768D94A}"/>
                </a:ext>
              </a:extLst>
            </p:cNvPr>
            <p:cNvSpPr txBox="1"/>
            <p:nvPr/>
          </p:nvSpPr>
          <p:spPr>
            <a:xfrm>
              <a:off x="985936" y="3876025"/>
              <a:ext cx="2220686" cy="1815882"/>
            </a:xfrm>
            <a:prstGeom prst="rect">
              <a:avLst/>
            </a:prstGeom>
            <a:noFill/>
          </p:spPr>
          <p:txBody>
            <a:bodyPr wrap="square" rtlCol="0">
              <a:spAutoFit/>
            </a:bodyPr>
            <a:lstStyle/>
            <a:p>
              <a:pPr algn="ctr"/>
              <a:r>
                <a:rPr lang="en-GB" sz="2800" dirty="0"/>
                <a:t>Something you know (such as a password)</a:t>
              </a:r>
            </a:p>
          </p:txBody>
        </p:sp>
        <p:pic>
          <p:nvPicPr>
            <p:cNvPr id="22" name="Graphic 21" descr="Key">
              <a:extLst>
                <a:ext uri="{FF2B5EF4-FFF2-40B4-BE49-F238E27FC236}">
                  <a16:creationId xmlns:a16="http://schemas.microsoft.com/office/drawing/2014/main" id="{FD5D67CB-6F52-44D6-9965-8CB105186A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11086" y="5913237"/>
              <a:ext cx="720000" cy="720000"/>
            </a:xfrm>
            <a:prstGeom prst="rect">
              <a:avLst/>
            </a:prstGeom>
          </p:spPr>
        </p:pic>
      </p:grpSp>
    </p:spTree>
    <p:extLst>
      <p:ext uri="{BB962C8B-B14F-4D97-AF65-F5344CB8AC3E}">
        <p14:creationId xmlns:p14="http://schemas.microsoft.com/office/powerpoint/2010/main" val="1327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75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DB93-947A-4094-AA91-8472A9C4A10B}"/>
              </a:ext>
            </a:extLst>
          </p:cNvPr>
          <p:cNvSpPr>
            <a:spLocks noGrp="1"/>
          </p:cNvSpPr>
          <p:nvPr>
            <p:ph type="title"/>
          </p:nvPr>
        </p:nvSpPr>
        <p:spPr/>
        <p:txBody>
          <a:bodyPr/>
          <a:lstStyle/>
          <a:p>
            <a:r>
              <a:rPr lang="en-GB" dirty="0"/>
              <a:t>Authentication</a:t>
            </a:r>
          </a:p>
        </p:txBody>
      </p:sp>
      <p:graphicFrame>
        <p:nvGraphicFramePr>
          <p:cNvPr id="4" name="Content Placeholder 3">
            <a:extLst>
              <a:ext uri="{FF2B5EF4-FFF2-40B4-BE49-F238E27FC236}">
                <a16:creationId xmlns:a16="http://schemas.microsoft.com/office/drawing/2014/main" id="{0942C7E5-9B81-4F3E-95D7-C786C78CDE83}"/>
              </a:ext>
            </a:extLst>
          </p:cNvPr>
          <p:cNvGraphicFramePr>
            <a:graphicFrameLocks noGrp="1"/>
          </p:cNvGraphicFramePr>
          <p:nvPr>
            <p:ph idx="1"/>
            <p:extLst/>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1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FB696B94-6575-4BE2-BF16-677CA20B5A87}"/>
                                            </p:graphicEl>
                                          </p:spTgt>
                                        </p:tgtEl>
                                        <p:attrNameLst>
                                          <p:attrName>style.visibility</p:attrName>
                                        </p:attrNameLst>
                                      </p:cBhvr>
                                      <p:to>
                                        <p:strVal val="visible"/>
                                      </p:to>
                                    </p:set>
                                    <p:anim calcmode="lin" valueType="num">
                                      <p:cBhvr>
                                        <p:cTn id="7" dur="1000" fill="hold"/>
                                        <p:tgtEl>
                                          <p:spTgt spid="4">
                                            <p:graphicEl>
                                              <a:dgm id="{FB696B94-6575-4BE2-BF16-677CA20B5A87}"/>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FB696B94-6575-4BE2-BF16-677CA20B5A87}"/>
                                            </p:graphicEl>
                                          </p:spTgt>
                                        </p:tgtEl>
                                        <p:attrNameLst>
                                          <p:attrName>ppt_h</p:attrName>
                                        </p:attrNameLst>
                                      </p:cBhvr>
                                      <p:tavLst>
                                        <p:tav tm="0">
                                          <p:val>
                                            <p:fltVal val="0"/>
                                          </p:val>
                                        </p:tav>
                                        <p:tav tm="100000">
                                          <p:val>
                                            <p:strVal val="#ppt_h"/>
                                          </p:val>
                                        </p:tav>
                                      </p:tavLst>
                                    </p:anim>
                                    <p:animEffect transition="in" filter="fade">
                                      <p:cBhvr>
                                        <p:cTn id="9" dur="1000"/>
                                        <p:tgtEl>
                                          <p:spTgt spid="4">
                                            <p:graphicEl>
                                              <a:dgm id="{FB696B94-6575-4BE2-BF16-677CA20B5A8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5F3B91E9-A366-4F14-B552-3FF40945113D}"/>
                                            </p:graphicEl>
                                          </p:spTgt>
                                        </p:tgtEl>
                                        <p:attrNameLst>
                                          <p:attrName>style.visibility</p:attrName>
                                        </p:attrNameLst>
                                      </p:cBhvr>
                                      <p:to>
                                        <p:strVal val="visible"/>
                                      </p:to>
                                    </p:set>
                                    <p:anim calcmode="lin" valueType="num">
                                      <p:cBhvr>
                                        <p:cTn id="14" dur="1000" fill="hold"/>
                                        <p:tgtEl>
                                          <p:spTgt spid="4">
                                            <p:graphicEl>
                                              <a:dgm id="{5F3B91E9-A366-4F14-B552-3FF40945113D}"/>
                                            </p:graphicEl>
                                          </p:spTgt>
                                        </p:tgtEl>
                                        <p:attrNameLst>
                                          <p:attrName>ppt_w</p:attrName>
                                        </p:attrNameLst>
                                      </p:cBhvr>
                                      <p:tavLst>
                                        <p:tav tm="0">
                                          <p:val>
                                            <p:fltVal val="0"/>
                                          </p:val>
                                        </p:tav>
                                        <p:tav tm="100000">
                                          <p:val>
                                            <p:strVal val="#ppt_w"/>
                                          </p:val>
                                        </p:tav>
                                      </p:tavLst>
                                    </p:anim>
                                    <p:anim calcmode="lin" valueType="num">
                                      <p:cBhvr>
                                        <p:cTn id="15" dur="1000" fill="hold"/>
                                        <p:tgtEl>
                                          <p:spTgt spid="4">
                                            <p:graphicEl>
                                              <a:dgm id="{5F3B91E9-A366-4F14-B552-3FF40945113D}"/>
                                            </p:graphicEl>
                                          </p:spTgt>
                                        </p:tgtEl>
                                        <p:attrNameLst>
                                          <p:attrName>ppt_h</p:attrName>
                                        </p:attrNameLst>
                                      </p:cBhvr>
                                      <p:tavLst>
                                        <p:tav tm="0">
                                          <p:val>
                                            <p:fltVal val="0"/>
                                          </p:val>
                                        </p:tav>
                                        <p:tav tm="100000">
                                          <p:val>
                                            <p:strVal val="#ppt_h"/>
                                          </p:val>
                                        </p:tav>
                                      </p:tavLst>
                                    </p:anim>
                                    <p:animEffect transition="in" filter="fade">
                                      <p:cBhvr>
                                        <p:cTn id="16" dur="1000"/>
                                        <p:tgtEl>
                                          <p:spTgt spid="4">
                                            <p:graphicEl>
                                              <a:dgm id="{5F3B91E9-A366-4F14-B552-3FF4094511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3742-2A9B-4488-83A1-47078180ABA6}"/>
              </a:ext>
            </a:extLst>
          </p:cNvPr>
          <p:cNvSpPr>
            <a:spLocks noGrp="1"/>
          </p:cNvSpPr>
          <p:nvPr>
            <p:ph type="title"/>
          </p:nvPr>
        </p:nvSpPr>
        <p:spPr/>
        <p:txBody>
          <a:bodyPr/>
          <a:lstStyle/>
          <a:p>
            <a:r>
              <a:rPr lang="en-GB" dirty="0"/>
              <a:t>Authentication</a:t>
            </a:r>
          </a:p>
        </p:txBody>
      </p:sp>
      <p:sp>
        <p:nvSpPr>
          <p:cNvPr id="4" name="TextBox 3">
            <a:extLst>
              <a:ext uri="{FF2B5EF4-FFF2-40B4-BE49-F238E27FC236}">
                <a16:creationId xmlns:a16="http://schemas.microsoft.com/office/drawing/2014/main" id="{A1AB96F9-0063-4AA3-BC50-537E56AE9099}"/>
              </a:ext>
            </a:extLst>
          </p:cNvPr>
          <p:cNvSpPr txBox="1"/>
          <p:nvPr/>
        </p:nvSpPr>
        <p:spPr>
          <a:xfrm>
            <a:off x="966863" y="1511559"/>
            <a:ext cx="10282335" cy="4247317"/>
          </a:xfrm>
          <a:prstGeom prst="rect">
            <a:avLst/>
          </a:prstGeom>
          <a:noFill/>
        </p:spPr>
        <p:txBody>
          <a:bodyPr wrap="square" rtlCol="0">
            <a:spAutoFit/>
          </a:bodyPr>
          <a:lstStyle/>
          <a:p>
            <a:r>
              <a:rPr lang="en-GB" sz="3600" dirty="0">
                <a:latin typeface="Raleway" panose="020B0503030101060003" pitchFamily="34" charset="0"/>
              </a:rPr>
              <a:t>Authorization is the function of specifying access rights/privileges to resources related to information security and computer security in general and to access control in particular. </a:t>
            </a:r>
          </a:p>
          <a:p>
            <a:endParaRPr lang="en-GB" sz="3600" dirty="0">
              <a:latin typeface="Raleway" panose="020B0503030101060003" pitchFamily="34" charset="0"/>
            </a:endParaRPr>
          </a:p>
          <a:p>
            <a:endParaRPr lang="en-GB" sz="3600" dirty="0">
              <a:latin typeface="Raleway" panose="020B0503030101060003" pitchFamily="34" charset="0"/>
            </a:endParaRPr>
          </a:p>
          <a:p>
            <a:endParaRPr lang="en-GB" sz="3600" dirty="0">
              <a:latin typeface="Raleway" panose="020B0503030101060003" pitchFamily="34" charset="0"/>
            </a:endParaRPr>
          </a:p>
          <a:p>
            <a:r>
              <a:rPr lang="en-GB" dirty="0"/>
              <a:t>…Wikipedia.com.</a:t>
            </a:r>
          </a:p>
        </p:txBody>
      </p:sp>
      <p:sp>
        <p:nvSpPr>
          <p:cNvPr id="5" name="TextBox 4">
            <a:extLst>
              <a:ext uri="{FF2B5EF4-FFF2-40B4-BE49-F238E27FC236}">
                <a16:creationId xmlns:a16="http://schemas.microsoft.com/office/drawing/2014/main" id="{A68361C9-5814-4AB4-859A-4C9734CB6E7C}"/>
              </a:ext>
            </a:extLst>
          </p:cNvPr>
          <p:cNvSpPr txBox="1"/>
          <p:nvPr/>
        </p:nvSpPr>
        <p:spPr>
          <a:xfrm>
            <a:off x="457200" y="1175657"/>
            <a:ext cx="689612" cy="1569660"/>
          </a:xfrm>
          <a:prstGeom prst="rect">
            <a:avLst/>
          </a:prstGeom>
          <a:noFill/>
        </p:spPr>
        <p:txBody>
          <a:bodyPr wrap="none" rtlCol="0">
            <a:spAutoFit/>
          </a:bodyPr>
          <a:lstStyle/>
          <a:p>
            <a:r>
              <a:rPr lang="en-GB" sz="9600" dirty="0">
                <a:solidFill>
                  <a:srgbClr val="5B9BD5"/>
                </a:solidFill>
                <a:latin typeface="Georgia Pro" panose="02040502050405020303" pitchFamily="18" charset="0"/>
              </a:rPr>
              <a:t>“</a:t>
            </a:r>
          </a:p>
        </p:txBody>
      </p:sp>
      <p:sp>
        <p:nvSpPr>
          <p:cNvPr id="6" name="TextBox 5">
            <a:extLst>
              <a:ext uri="{FF2B5EF4-FFF2-40B4-BE49-F238E27FC236}">
                <a16:creationId xmlns:a16="http://schemas.microsoft.com/office/drawing/2014/main" id="{5DED5DFF-27E5-4D3E-8D2A-31A44915B491}"/>
              </a:ext>
            </a:extLst>
          </p:cNvPr>
          <p:cNvSpPr txBox="1"/>
          <p:nvPr/>
        </p:nvSpPr>
        <p:spPr>
          <a:xfrm>
            <a:off x="9955362" y="2863124"/>
            <a:ext cx="631372" cy="1569660"/>
          </a:xfrm>
          <a:prstGeom prst="rect">
            <a:avLst/>
          </a:prstGeom>
          <a:noFill/>
        </p:spPr>
        <p:txBody>
          <a:bodyPr wrap="square" rtlCol="0">
            <a:spAutoFit/>
          </a:bodyPr>
          <a:lstStyle/>
          <a:p>
            <a:r>
              <a:rPr lang="en-GB" sz="9600" dirty="0">
                <a:solidFill>
                  <a:srgbClr val="5B9BD5"/>
                </a:solidFill>
                <a:latin typeface="Georgia Pro" panose="02040502050405020303" pitchFamily="18" charset="0"/>
              </a:rPr>
              <a:t>”</a:t>
            </a:r>
          </a:p>
        </p:txBody>
      </p:sp>
    </p:spTree>
    <p:extLst>
      <p:ext uri="{BB962C8B-B14F-4D97-AF65-F5344CB8AC3E}">
        <p14:creationId xmlns:p14="http://schemas.microsoft.com/office/powerpoint/2010/main" val="325711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03EE905-9AD9-4C2F-AEAC-5E52838A5C8A}"/>
              </a:ext>
            </a:extLst>
          </p:cNvPr>
          <p:cNvSpPr/>
          <p:nvPr/>
        </p:nvSpPr>
        <p:spPr>
          <a:xfrm>
            <a:off x="5737834" y="2319702"/>
            <a:ext cx="5116979" cy="1754578"/>
          </a:xfrm>
          <a:custGeom>
            <a:avLst/>
            <a:gdLst>
              <a:gd name="connsiteX0" fmla="*/ 0 w 3208371"/>
              <a:gd name="connsiteY0" fmla="*/ 292436 h 1754578"/>
              <a:gd name="connsiteX1" fmla="*/ 292436 w 3208371"/>
              <a:gd name="connsiteY1" fmla="*/ 0 h 1754578"/>
              <a:gd name="connsiteX2" fmla="*/ 2915935 w 3208371"/>
              <a:gd name="connsiteY2" fmla="*/ 0 h 1754578"/>
              <a:gd name="connsiteX3" fmla="*/ 3208371 w 3208371"/>
              <a:gd name="connsiteY3" fmla="*/ 292436 h 1754578"/>
              <a:gd name="connsiteX4" fmla="*/ 3208371 w 3208371"/>
              <a:gd name="connsiteY4" fmla="*/ 1462142 h 1754578"/>
              <a:gd name="connsiteX5" fmla="*/ 2915935 w 3208371"/>
              <a:gd name="connsiteY5" fmla="*/ 1754578 h 1754578"/>
              <a:gd name="connsiteX6" fmla="*/ 292436 w 3208371"/>
              <a:gd name="connsiteY6" fmla="*/ 1754578 h 1754578"/>
              <a:gd name="connsiteX7" fmla="*/ 0 w 3208371"/>
              <a:gd name="connsiteY7" fmla="*/ 1462142 h 1754578"/>
              <a:gd name="connsiteX8" fmla="*/ 0 w 3208371"/>
              <a:gd name="connsiteY8" fmla="*/ 292436 h 175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371" h="1754578">
                <a:moveTo>
                  <a:pt x="0" y="292436"/>
                </a:moveTo>
                <a:cubicBezTo>
                  <a:pt x="0" y="130928"/>
                  <a:pt x="130928" y="0"/>
                  <a:pt x="292436" y="0"/>
                </a:cubicBezTo>
                <a:lnTo>
                  <a:pt x="2915935" y="0"/>
                </a:lnTo>
                <a:cubicBezTo>
                  <a:pt x="3077443" y="0"/>
                  <a:pt x="3208371" y="130928"/>
                  <a:pt x="3208371" y="292436"/>
                </a:cubicBezTo>
                <a:lnTo>
                  <a:pt x="3208371" y="1462142"/>
                </a:lnTo>
                <a:cubicBezTo>
                  <a:pt x="3208371" y="1623650"/>
                  <a:pt x="3077443" y="1754578"/>
                  <a:pt x="2915935" y="1754578"/>
                </a:cubicBezTo>
                <a:lnTo>
                  <a:pt x="292436" y="1754578"/>
                </a:lnTo>
                <a:cubicBezTo>
                  <a:pt x="130928" y="1754578"/>
                  <a:pt x="0" y="1623650"/>
                  <a:pt x="0" y="1462142"/>
                </a:cubicBezTo>
                <a:lnTo>
                  <a:pt x="0" y="292436"/>
                </a:lnTo>
                <a:close/>
              </a:path>
            </a:pathLst>
          </a:custGeom>
          <a:solidFill>
            <a:srgbClr val="B2B3B6"/>
          </a:solidFill>
          <a:ln w="28575">
            <a:solidFill>
              <a:srgbClr val="4C547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421" tIns="150421" rIns="150421" bIns="150421" numCol="1" spcCol="1270" anchor="ctr" anchorCtr="0">
            <a:noAutofit/>
          </a:bodyPr>
          <a:lstStyle/>
          <a:p>
            <a:pPr marL="0" lvl="0" indent="0" algn="ctr" defTabSz="755650">
              <a:lnSpc>
                <a:spcPct val="90000"/>
              </a:lnSpc>
              <a:spcBef>
                <a:spcPct val="0"/>
              </a:spcBef>
              <a:spcAft>
                <a:spcPct val="35000"/>
              </a:spcAft>
              <a:buNone/>
            </a:pPr>
            <a:r>
              <a:rPr lang="en-GB" sz="2400" kern="1200" dirty="0">
                <a:latin typeface="Lato" panose="020F0502020204030203" pitchFamily="34" charset="0"/>
              </a:rPr>
              <a:t>After a user identifies himself and is authenticated to prove his identity, he must pass the authorisation rule to access system services, programs and data</a:t>
            </a:r>
          </a:p>
        </p:txBody>
      </p:sp>
      <p:sp>
        <p:nvSpPr>
          <p:cNvPr id="8" name="Freeform: Shape 7">
            <a:extLst>
              <a:ext uri="{FF2B5EF4-FFF2-40B4-BE49-F238E27FC236}">
                <a16:creationId xmlns:a16="http://schemas.microsoft.com/office/drawing/2014/main" id="{5002AB8A-C1E8-41DA-9B95-37199AC93CDF}"/>
              </a:ext>
            </a:extLst>
          </p:cNvPr>
          <p:cNvSpPr/>
          <p:nvPr/>
        </p:nvSpPr>
        <p:spPr>
          <a:xfrm>
            <a:off x="5737834" y="4293602"/>
            <a:ext cx="5116979" cy="1754578"/>
          </a:xfrm>
          <a:custGeom>
            <a:avLst/>
            <a:gdLst>
              <a:gd name="connsiteX0" fmla="*/ 0 w 3208371"/>
              <a:gd name="connsiteY0" fmla="*/ 292436 h 1754578"/>
              <a:gd name="connsiteX1" fmla="*/ 292436 w 3208371"/>
              <a:gd name="connsiteY1" fmla="*/ 0 h 1754578"/>
              <a:gd name="connsiteX2" fmla="*/ 2915935 w 3208371"/>
              <a:gd name="connsiteY2" fmla="*/ 0 h 1754578"/>
              <a:gd name="connsiteX3" fmla="*/ 3208371 w 3208371"/>
              <a:gd name="connsiteY3" fmla="*/ 292436 h 1754578"/>
              <a:gd name="connsiteX4" fmla="*/ 3208371 w 3208371"/>
              <a:gd name="connsiteY4" fmla="*/ 1462142 h 1754578"/>
              <a:gd name="connsiteX5" fmla="*/ 2915935 w 3208371"/>
              <a:gd name="connsiteY5" fmla="*/ 1754578 h 1754578"/>
              <a:gd name="connsiteX6" fmla="*/ 292436 w 3208371"/>
              <a:gd name="connsiteY6" fmla="*/ 1754578 h 1754578"/>
              <a:gd name="connsiteX7" fmla="*/ 0 w 3208371"/>
              <a:gd name="connsiteY7" fmla="*/ 1462142 h 1754578"/>
              <a:gd name="connsiteX8" fmla="*/ 0 w 3208371"/>
              <a:gd name="connsiteY8" fmla="*/ 292436 h 175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371" h="1754578">
                <a:moveTo>
                  <a:pt x="0" y="292436"/>
                </a:moveTo>
                <a:cubicBezTo>
                  <a:pt x="0" y="130928"/>
                  <a:pt x="130928" y="0"/>
                  <a:pt x="292436" y="0"/>
                </a:cubicBezTo>
                <a:lnTo>
                  <a:pt x="2915935" y="0"/>
                </a:lnTo>
                <a:cubicBezTo>
                  <a:pt x="3077443" y="0"/>
                  <a:pt x="3208371" y="130928"/>
                  <a:pt x="3208371" y="292436"/>
                </a:cubicBezTo>
                <a:lnTo>
                  <a:pt x="3208371" y="1462142"/>
                </a:lnTo>
                <a:cubicBezTo>
                  <a:pt x="3208371" y="1623650"/>
                  <a:pt x="3077443" y="1754578"/>
                  <a:pt x="2915935" y="1754578"/>
                </a:cubicBezTo>
                <a:lnTo>
                  <a:pt x="292436" y="1754578"/>
                </a:lnTo>
                <a:cubicBezTo>
                  <a:pt x="130928" y="1754578"/>
                  <a:pt x="0" y="1623650"/>
                  <a:pt x="0" y="1462142"/>
                </a:cubicBezTo>
                <a:lnTo>
                  <a:pt x="0" y="292436"/>
                </a:lnTo>
                <a:close/>
              </a:path>
            </a:pathLst>
          </a:custGeom>
          <a:solidFill>
            <a:srgbClr val="B2B3B6"/>
          </a:solidFill>
          <a:ln w="28575">
            <a:solidFill>
              <a:srgbClr val="4C547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421" tIns="150421" rIns="150421" bIns="150421" numCol="1" spcCol="1270" anchor="ctr" anchorCtr="0">
            <a:noAutofit/>
          </a:bodyPr>
          <a:lstStyle/>
          <a:p>
            <a:pPr marL="0" lvl="0" indent="0" algn="ctr" defTabSz="755650">
              <a:lnSpc>
                <a:spcPct val="90000"/>
              </a:lnSpc>
              <a:spcBef>
                <a:spcPct val="0"/>
              </a:spcBef>
              <a:spcAft>
                <a:spcPct val="35000"/>
              </a:spcAft>
              <a:buNone/>
            </a:pPr>
            <a:endParaRPr lang="en-GB" sz="2400" kern="1200" dirty="0">
              <a:latin typeface="Lato" panose="020F0502020204030203" pitchFamily="34" charset="0"/>
            </a:endParaRPr>
          </a:p>
        </p:txBody>
      </p:sp>
      <p:sp>
        <p:nvSpPr>
          <p:cNvPr id="9" name="TextBox 8">
            <a:extLst>
              <a:ext uri="{FF2B5EF4-FFF2-40B4-BE49-F238E27FC236}">
                <a16:creationId xmlns:a16="http://schemas.microsoft.com/office/drawing/2014/main" id="{D7BB8FAB-C6DD-47CD-A03B-8CF27A7B427D}"/>
              </a:ext>
            </a:extLst>
          </p:cNvPr>
          <p:cNvSpPr txBox="1"/>
          <p:nvPr/>
        </p:nvSpPr>
        <p:spPr>
          <a:xfrm>
            <a:off x="7155083" y="4473678"/>
            <a:ext cx="3934380" cy="1200329"/>
          </a:xfrm>
          <a:prstGeom prst="rect">
            <a:avLst/>
          </a:prstGeom>
          <a:noFill/>
        </p:spPr>
        <p:txBody>
          <a:bodyPr wrap="square" rtlCol="0">
            <a:spAutoFit/>
          </a:bodyPr>
          <a:lstStyle/>
          <a:p>
            <a:r>
              <a:rPr lang="en-GB" sz="2400" kern="1200" dirty="0">
                <a:latin typeface="Lato" panose="020F0502020204030203" pitchFamily="34" charset="0"/>
              </a:rPr>
              <a:t>Authorization determines what the user can access and what he cannot access</a:t>
            </a:r>
          </a:p>
        </p:txBody>
      </p:sp>
      <p:sp>
        <p:nvSpPr>
          <p:cNvPr id="6" name="Isosceles Triangle 5">
            <a:extLst>
              <a:ext uri="{FF2B5EF4-FFF2-40B4-BE49-F238E27FC236}">
                <a16:creationId xmlns:a16="http://schemas.microsoft.com/office/drawing/2014/main" id="{5CA6234D-D43A-42CC-BCEA-A7F8E80813EE}"/>
              </a:ext>
            </a:extLst>
          </p:cNvPr>
          <p:cNvSpPr/>
          <p:nvPr/>
        </p:nvSpPr>
        <p:spPr>
          <a:xfrm>
            <a:off x="2453777" y="1825625"/>
            <a:ext cx="4935956" cy="4935956"/>
          </a:xfrm>
          <a:prstGeom prst="triangle">
            <a:avLst/>
          </a:prstGeom>
          <a:gradFill>
            <a:gsLst>
              <a:gs pos="0">
                <a:srgbClr val="4C5471"/>
              </a:gs>
              <a:gs pos="100000">
                <a:schemeClr val="bg1">
                  <a:lumMod val="75000"/>
                </a:schemeClr>
              </a:gs>
            </a:gsLst>
            <a:lin ang="0" scaled="1"/>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EC3899C8-4A6B-4447-94C3-A286FF060F9C}"/>
              </a:ext>
            </a:extLst>
          </p:cNvPr>
          <p:cNvSpPr txBox="1"/>
          <p:nvPr/>
        </p:nvSpPr>
        <p:spPr>
          <a:xfrm>
            <a:off x="3326631" y="5565935"/>
            <a:ext cx="3119828" cy="707886"/>
          </a:xfrm>
          <a:prstGeom prst="rect">
            <a:avLst/>
          </a:prstGeom>
          <a:noFill/>
        </p:spPr>
        <p:txBody>
          <a:bodyPr wrap="none" rtlCol="0">
            <a:spAutoFit/>
          </a:bodyPr>
          <a:lstStyle/>
          <a:p>
            <a:r>
              <a:rPr lang="en-GB" sz="4000" b="1" dirty="0">
                <a:solidFill>
                  <a:srgbClr val="1108CE"/>
                </a:solidFill>
              </a:rPr>
              <a:t>Authorisation</a:t>
            </a:r>
          </a:p>
        </p:txBody>
      </p:sp>
    </p:spTree>
    <p:extLst>
      <p:ext uri="{BB962C8B-B14F-4D97-AF65-F5344CB8AC3E}">
        <p14:creationId xmlns:p14="http://schemas.microsoft.com/office/powerpoint/2010/main" val="221667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1E63-80D2-4BB7-9859-CBF74FDF7085}"/>
              </a:ext>
            </a:extLst>
          </p:cNvPr>
          <p:cNvSpPr>
            <a:spLocks noGrp="1"/>
          </p:cNvSpPr>
          <p:nvPr>
            <p:ph type="title"/>
          </p:nvPr>
        </p:nvSpPr>
        <p:spPr/>
        <p:txBody>
          <a:bodyPr/>
          <a:lstStyle/>
          <a:p>
            <a:r>
              <a:rPr lang="en-GB" dirty="0"/>
              <a:t>Accounting</a:t>
            </a:r>
          </a:p>
        </p:txBody>
      </p:sp>
      <p:sp>
        <p:nvSpPr>
          <p:cNvPr id="6" name="Freeform: Shape 5">
            <a:extLst>
              <a:ext uri="{FF2B5EF4-FFF2-40B4-BE49-F238E27FC236}">
                <a16:creationId xmlns:a16="http://schemas.microsoft.com/office/drawing/2014/main" id="{E96CF258-3DC0-4AF0-9AC6-2960E84F0369}"/>
              </a:ext>
            </a:extLst>
          </p:cNvPr>
          <p:cNvSpPr/>
          <p:nvPr/>
        </p:nvSpPr>
        <p:spPr>
          <a:xfrm>
            <a:off x="320035" y="2709473"/>
            <a:ext cx="3701237" cy="1480495"/>
          </a:xfrm>
          <a:custGeom>
            <a:avLst/>
            <a:gdLst>
              <a:gd name="connsiteX0" fmla="*/ 0 w 3701237"/>
              <a:gd name="connsiteY0" fmla="*/ 0 h 1480495"/>
              <a:gd name="connsiteX1" fmla="*/ 2960990 w 3701237"/>
              <a:gd name="connsiteY1" fmla="*/ 0 h 1480495"/>
              <a:gd name="connsiteX2" fmla="*/ 3701237 w 3701237"/>
              <a:gd name="connsiteY2" fmla="*/ 740248 h 1480495"/>
              <a:gd name="connsiteX3" fmla="*/ 2960990 w 3701237"/>
              <a:gd name="connsiteY3" fmla="*/ 1480495 h 1480495"/>
              <a:gd name="connsiteX4" fmla="*/ 0 w 3701237"/>
              <a:gd name="connsiteY4" fmla="*/ 1480495 h 1480495"/>
              <a:gd name="connsiteX5" fmla="*/ 740248 w 3701237"/>
              <a:gd name="connsiteY5" fmla="*/ 740248 h 1480495"/>
              <a:gd name="connsiteX6" fmla="*/ 0 w 3701237"/>
              <a:gd name="connsiteY6" fmla="*/ 0 h 148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237" h="1480495">
                <a:moveTo>
                  <a:pt x="0" y="0"/>
                </a:moveTo>
                <a:lnTo>
                  <a:pt x="2960990" y="0"/>
                </a:lnTo>
                <a:lnTo>
                  <a:pt x="3701237" y="740248"/>
                </a:lnTo>
                <a:lnTo>
                  <a:pt x="2960990" y="1480495"/>
                </a:lnTo>
                <a:lnTo>
                  <a:pt x="0" y="1480495"/>
                </a:lnTo>
                <a:lnTo>
                  <a:pt x="740248" y="7402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5648" tIns="12700" rIns="740247" bIns="12700" numCol="1" spcCol="1270" anchor="ctr" anchorCtr="0">
            <a:noAutofit/>
          </a:bodyPr>
          <a:lstStyle/>
          <a:p>
            <a:pPr marL="0" lvl="0" indent="0" algn="ctr" defTabSz="889000">
              <a:lnSpc>
                <a:spcPct val="90000"/>
              </a:lnSpc>
              <a:spcBef>
                <a:spcPct val="0"/>
              </a:spcBef>
              <a:spcAft>
                <a:spcPct val="35000"/>
              </a:spcAft>
              <a:buNone/>
            </a:pPr>
            <a:r>
              <a:rPr lang="en-GB" sz="2000" kern="1200" dirty="0"/>
              <a:t>The process that keeps track of a user’s activity while attached to a system</a:t>
            </a:r>
          </a:p>
        </p:txBody>
      </p:sp>
      <p:sp>
        <p:nvSpPr>
          <p:cNvPr id="7" name="Freeform: Shape 6">
            <a:extLst>
              <a:ext uri="{FF2B5EF4-FFF2-40B4-BE49-F238E27FC236}">
                <a16:creationId xmlns:a16="http://schemas.microsoft.com/office/drawing/2014/main" id="{F56D008A-A59A-4AF3-B78E-07CCEA8F5F1D}"/>
              </a:ext>
            </a:extLst>
          </p:cNvPr>
          <p:cNvSpPr/>
          <p:nvPr/>
        </p:nvSpPr>
        <p:spPr>
          <a:xfrm>
            <a:off x="320035" y="4397237"/>
            <a:ext cx="3701237" cy="1480495"/>
          </a:xfrm>
          <a:custGeom>
            <a:avLst/>
            <a:gdLst>
              <a:gd name="connsiteX0" fmla="*/ 0 w 3701237"/>
              <a:gd name="connsiteY0" fmla="*/ 0 h 1480495"/>
              <a:gd name="connsiteX1" fmla="*/ 2960990 w 3701237"/>
              <a:gd name="connsiteY1" fmla="*/ 0 h 1480495"/>
              <a:gd name="connsiteX2" fmla="*/ 3701237 w 3701237"/>
              <a:gd name="connsiteY2" fmla="*/ 740248 h 1480495"/>
              <a:gd name="connsiteX3" fmla="*/ 2960990 w 3701237"/>
              <a:gd name="connsiteY3" fmla="*/ 1480495 h 1480495"/>
              <a:gd name="connsiteX4" fmla="*/ 0 w 3701237"/>
              <a:gd name="connsiteY4" fmla="*/ 1480495 h 1480495"/>
              <a:gd name="connsiteX5" fmla="*/ 740248 w 3701237"/>
              <a:gd name="connsiteY5" fmla="*/ 740248 h 1480495"/>
              <a:gd name="connsiteX6" fmla="*/ 0 w 3701237"/>
              <a:gd name="connsiteY6" fmla="*/ 0 h 148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237" h="1480495">
                <a:moveTo>
                  <a:pt x="0" y="0"/>
                </a:moveTo>
                <a:lnTo>
                  <a:pt x="2960990" y="0"/>
                </a:lnTo>
                <a:lnTo>
                  <a:pt x="3701237" y="740248"/>
                </a:lnTo>
                <a:lnTo>
                  <a:pt x="2960990" y="1480495"/>
                </a:lnTo>
                <a:lnTo>
                  <a:pt x="0" y="1480495"/>
                </a:lnTo>
                <a:lnTo>
                  <a:pt x="740248" y="7402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5648" tIns="12700" rIns="740247" bIns="12700" numCol="1" spcCol="1270" anchor="ctr" anchorCtr="0">
            <a:noAutofit/>
          </a:bodyPr>
          <a:lstStyle/>
          <a:p>
            <a:pPr marL="0" lvl="0" indent="0" algn="ctr" defTabSz="889000">
              <a:lnSpc>
                <a:spcPct val="90000"/>
              </a:lnSpc>
              <a:spcBef>
                <a:spcPct val="0"/>
              </a:spcBef>
              <a:spcAft>
                <a:spcPct val="35000"/>
              </a:spcAft>
              <a:buNone/>
            </a:pPr>
            <a:r>
              <a:rPr lang="en-GB" sz="2000" kern="1200"/>
              <a:t>Includes:</a:t>
            </a:r>
          </a:p>
        </p:txBody>
      </p:sp>
      <p:sp>
        <p:nvSpPr>
          <p:cNvPr id="8" name="Freeform: Shape 7">
            <a:extLst>
              <a:ext uri="{FF2B5EF4-FFF2-40B4-BE49-F238E27FC236}">
                <a16:creationId xmlns:a16="http://schemas.microsoft.com/office/drawing/2014/main" id="{7516C12D-8F24-4E88-9DCB-0D5F71ED453F}"/>
              </a:ext>
            </a:extLst>
          </p:cNvPr>
          <p:cNvSpPr/>
          <p:nvPr/>
        </p:nvSpPr>
        <p:spPr>
          <a:xfrm>
            <a:off x="3540112" y="4523079"/>
            <a:ext cx="3072027" cy="1228811"/>
          </a:xfrm>
          <a:custGeom>
            <a:avLst/>
            <a:gdLst>
              <a:gd name="connsiteX0" fmla="*/ 0 w 3072027"/>
              <a:gd name="connsiteY0" fmla="*/ 0 h 1228811"/>
              <a:gd name="connsiteX1" fmla="*/ 2457622 w 3072027"/>
              <a:gd name="connsiteY1" fmla="*/ 0 h 1228811"/>
              <a:gd name="connsiteX2" fmla="*/ 3072027 w 3072027"/>
              <a:gd name="connsiteY2" fmla="*/ 614406 h 1228811"/>
              <a:gd name="connsiteX3" fmla="*/ 2457622 w 3072027"/>
              <a:gd name="connsiteY3" fmla="*/ 1228811 h 1228811"/>
              <a:gd name="connsiteX4" fmla="*/ 0 w 3072027"/>
              <a:gd name="connsiteY4" fmla="*/ 1228811 h 1228811"/>
              <a:gd name="connsiteX5" fmla="*/ 614406 w 3072027"/>
              <a:gd name="connsiteY5" fmla="*/ 614406 h 1228811"/>
              <a:gd name="connsiteX6" fmla="*/ 0 w 3072027"/>
              <a:gd name="connsiteY6" fmla="*/ 0 h 122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2027" h="1228811">
                <a:moveTo>
                  <a:pt x="0" y="0"/>
                </a:moveTo>
                <a:lnTo>
                  <a:pt x="2457622" y="0"/>
                </a:lnTo>
                <a:lnTo>
                  <a:pt x="3072027" y="614406"/>
                </a:lnTo>
                <a:lnTo>
                  <a:pt x="2457622" y="1228811"/>
                </a:lnTo>
                <a:lnTo>
                  <a:pt x="0" y="1228811"/>
                </a:lnTo>
                <a:lnTo>
                  <a:pt x="614406" y="6144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9966" tIns="17780" rIns="614405" bIns="17780" numCol="1" spcCol="1270" anchor="ctr" anchorCtr="0">
            <a:noAutofit/>
          </a:bodyPr>
          <a:lstStyle/>
          <a:p>
            <a:pPr marL="0" lvl="0" indent="0" algn="ctr" defTabSz="1244600">
              <a:lnSpc>
                <a:spcPct val="90000"/>
              </a:lnSpc>
              <a:spcBef>
                <a:spcPct val="0"/>
              </a:spcBef>
              <a:spcAft>
                <a:spcPct val="35000"/>
              </a:spcAft>
              <a:buNone/>
            </a:pPr>
            <a:r>
              <a:rPr lang="en-GB" sz="2800" kern="1200" dirty="0"/>
              <a:t>the amount of time attached</a:t>
            </a:r>
          </a:p>
        </p:txBody>
      </p:sp>
      <p:sp>
        <p:nvSpPr>
          <p:cNvPr id="9" name="Freeform: Shape 8">
            <a:extLst>
              <a:ext uri="{FF2B5EF4-FFF2-40B4-BE49-F238E27FC236}">
                <a16:creationId xmlns:a16="http://schemas.microsoft.com/office/drawing/2014/main" id="{D86A9A2E-FC87-40FD-826A-27B97B16FC9F}"/>
              </a:ext>
            </a:extLst>
          </p:cNvPr>
          <p:cNvSpPr/>
          <p:nvPr/>
        </p:nvSpPr>
        <p:spPr>
          <a:xfrm>
            <a:off x="6182056" y="4523079"/>
            <a:ext cx="3072027" cy="1228811"/>
          </a:xfrm>
          <a:custGeom>
            <a:avLst/>
            <a:gdLst>
              <a:gd name="connsiteX0" fmla="*/ 0 w 3072027"/>
              <a:gd name="connsiteY0" fmla="*/ 0 h 1228811"/>
              <a:gd name="connsiteX1" fmla="*/ 2457622 w 3072027"/>
              <a:gd name="connsiteY1" fmla="*/ 0 h 1228811"/>
              <a:gd name="connsiteX2" fmla="*/ 3072027 w 3072027"/>
              <a:gd name="connsiteY2" fmla="*/ 614406 h 1228811"/>
              <a:gd name="connsiteX3" fmla="*/ 2457622 w 3072027"/>
              <a:gd name="connsiteY3" fmla="*/ 1228811 h 1228811"/>
              <a:gd name="connsiteX4" fmla="*/ 0 w 3072027"/>
              <a:gd name="connsiteY4" fmla="*/ 1228811 h 1228811"/>
              <a:gd name="connsiteX5" fmla="*/ 614406 w 3072027"/>
              <a:gd name="connsiteY5" fmla="*/ 614406 h 1228811"/>
              <a:gd name="connsiteX6" fmla="*/ 0 w 3072027"/>
              <a:gd name="connsiteY6" fmla="*/ 0 h 122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2027" h="1228811">
                <a:moveTo>
                  <a:pt x="0" y="0"/>
                </a:moveTo>
                <a:lnTo>
                  <a:pt x="2457622" y="0"/>
                </a:lnTo>
                <a:lnTo>
                  <a:pt x="3072027" y="614406"/>
                </a:lnTo>
                <a:lnTo>
                  <a:pt x="2457622" y="1228811"/>
                </a:lnTo>
                <a:lnTo>
                  <a:pt x="0" y="1228811"/>
                </a:lnTo>
                <a:lnTo>
                  <a:pt x="614406" y="6144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9966" tIns="17780" rIns="614405" bIns="17780" numCol="1" spcCol="1270" anchor="ctr" anchorCtr="0">
            <a:noAutofit/>
          </a:bodyPr>
          <a:lstStyle/>
          <a:p>
            <a:pPr marL="0" lvl="0" indent="0" algn="ctr" defTabSz="1244600">
              <a:lnSpc>
                <a:spcPct val="90000"/>
              </a:lnSpc>
              <a:spcBef>
                <a:spcPct val="0"/>
              </a:spcBef>
              <a:spcAft>
                <a:spcPct val="35000"/>
              </a:spcAft>
              <a:buNone/>
            </a:pPr>
            <a:r>
              <a:rPr lang="en-GB" sz="2800" kern="1200"/>
              <a:t>the resources accessed</a:t>
            </a:r>
          </a:p>
        </p:txBody>
      </p:sp>
      <p:sp>
        <p:nvSpPr>
          <p:cNvPr id="10" name="Freeform: Shape 9">
            <a:extLst>
              <a:ext uri="{FF2B5EF4-FFF2-40B4-BE49-F238E27FC236}">
                <a16:creationId xmlns:a16="http://schemas.microsoft.com/office/drawing/2014/main" id="{B69F954B-3835-4B1A-996D-AB9704C62D6A}"/>
              </a:ext>
            </a:extLst>
          </p:cNvPr>
          <p:cNvSpPr/>
          <p:nvPr/>
        </p:nvSpPr>
        <p:spPr>
          <a:xfrm>
            <a:off x="8823999" y="4523079"/>
            <a:ext cx="3072027" cy="1228811"/>
          </a:xfrm>
          <a:custGeom>
            <a:avLst/>
            <a:gdLst>
              <a:gd name="connsiteX0" fmla="*/ 0 w 3072027"/>
              <a:gd name="connsiteY0" fmla="*/ 0 h 1228811"/>
              <a:gd name="connsiteX1" fmla="*/ 2457622 w 3072027"/>
              <a:gd name="connsiteY1" fmla="*/ 0 h 1228811"/>
              <a:gd name="connsiteX2" fmla="*/ 3072027 w 3072027"/>
              <a:gd name="connsiteY2" fmla="*/ 614406 h 1228811"/>
              <a:gd name="connsiteX3" fmla="*/ 2457622 w 3072027"/>
              <a:gd name="connsiteY3" fmla="*/ 1228811 h 1228811"/>
              <a:gd name="connsiteX4" fmla="*/ 0 w 3072027"/>
              <a:gd name="connsiteY4" fmla="*/ 1228811 h 1228811"/>
              <a:gd name="connsiteX5" fmla="*/ 614406 w 3072027"/>
              <a:gd name="connsiteY5" fmla="*/ 614406 h 1228811"/>
              <a:gd name="connsiteX6" fmla="*/ 0 w 3072027"/>
              <a:gd name="connsiteY6" fmla="*/ 0 h 122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2027" h="1228811">
                <a:moveTo>
                  <a:pt x="0" y="0"/>
                </a:moveTo>
                <a:lnTo>
                  <a:pt x="2457622" y="0"/>
                </a:lnTo>
                <a:lnTo>
                  <a:pt x="3072027" y="614406"/>
                </a:lnTo>
                <a:lnTo>
                  <a:pt x="2457622" y="1228811"/>
                </a:lnTo>
                <a:lnTo>
                  <a:pt x="0" y="1228811"/>
                </a:lnTo>
                <a:lnTo>
                  <a:pt x="614406" y="61440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9966" tIns="17780" rIns="614405" bIns="17780" numCol="1" spcCol="1270" anchor="ctr" anchorCtr="0">
            <a:noAutofit/>
          </a:bodyPr>
          <a:lstStyle/>
          <a:p>
            <a:pPr marL="0" lvl="0" indent="0" algn="ctr" defTabSz="1244600">
              <a:lnSpc>
                <a:spcPct val="90000"/>
              </a:lnSpc>
              <a:spcBef>
                <a:spcPct val="0"/>
              </a:spcBef>
              <a:spcAft>
                <a:spcPct val="35000"/>
              </a:spcAft>
              <a:buNone/>
            </a:pPr>
            <a:r>
              <a:rPr lang="en-GB" sz="2800" kern="1200" dirty="0"/>
              <a:t>how much data transferred</a:t>
            </a:r>
          </a:p>
        </p:txBody>
      </p:sp>
    </p:spTree>
    <p:extLst>
      <p:ext uri="{BB962C8B-B14F-4D97-AF65-F5344CB8AC3E}">
        <p14:creationId xmlns:p14="http://schemas.microsoft.com/office/powerpoint/2010/main" val="29626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F68-82AF-4B47-97D3-F1972A3A7F16}"/>
              </a:ext>
            </a:extLst>
          </p:cNvPr>
          <p:cNvSpPr>
            <a:spLocks noGrp="1"/>
          </p:cNvSpPr>
          <p:nvPr>
            <p:ph type="title"/>
          </p:nvPr>
        </p:nvSpPr>
        <p:spPr/>
        <p:txBody>
          <a:bodyPr/>
          <a:lstStyle/>
          <a:p>
            <a:r>
              <a:rPr lang="en-GB" dirty="0"/>
              <a:t>Functions of a Proxy</a:t>
            </a:r>
          </a:p>
        </p:txBody>
      </p:sp>
      <p:sp>
        <p:nvSpPr>
          <p:cNvPr id="3" name="Content Placeholder 2">
            <a:extLst>
              <a:ext uri="{FF2B5EF4-FFF2-40B4-BE49-F238E27FC236}">
                <a16:creationId xmlns:a16="http://schemas.microsoft.com/office/drawing/2014/main" id="{ADC59C62-AB4B-477B-8708-3F11CCE06A49}"/>
              </a:ext>
            </a:extLst>
          </p:cNvPr>
          <p:cNvSpPr>
            <a:spLocks noGrp="1"/>
          </p:cNvSpPr>
          <p:nvPr>
            <p:ph idx="1"/>
          </p:nvPr>
        </p:nvSpPr>
        <p:spPr/>
        <p:txBody>
          <a:bodyPr/>
          <a:lstStyle/>
          <a:p>
            <a:r>
              <a:rPr lang="en-GB" dirty="0"/>
              <a:t>Obscure client IP</a:t>
            </a:r>
          </a:p>
          <a:p>
            <a:r>
              <a:rPr lang="en-GB" dirty="0"/>
              <a:t>Block malicious traffic</a:t>
            </a:r>
          </a:p>
          <a:p>
            <a:r>
              <a:rPr lang="en-GB" dirty="0"/>
              <a:t>Block sites</a:t>
            </a:r>
          </a:p>
          <a:p>
            <a:r>
              <a:rPr lang="en-GB" dirty="0"/>
              <a:t>Log activity</a:t>
            </a:r>
          </a:p>
          <a:p>
            <a:r>
              <a:rPr lang="en-GB" dirty="0"/>
              <a:t>Improve performance</a:t>
            </a:r>
          </a:p>
        </p:txBody>
      </p:sp>
    </p:spTree>
    <p:extLst>
      <p:ext uri="{BB962C8B-B14F-4D97-AF65-F5344CB8AC3E}">
        <p14:creationId xmlns:p14="http://schemas.microsoft.com/office/powerpoint/2010/main" val="230359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0579-B05C-4006-AC49-1D5BBEAB3D15}"/>
              </a:ext>
            </a:extLst>
          </p:cNvPr>
          <p:cNvSpPr>
            <a:spLocks noGrp="1"/>
          </p:cNvSpPr>
          <p:nvPr>
            <p:ph type="title"/>
          </p:nvPr>
        </p:nvSpPr>
        <p:spPr/>
        <p:txBody>
          <a:bodyPr>
            <a:normAutofit fontScale="90000"/>
          </a:bodyPr>
          <a:lstStyle/>
          <a:p>
            <a:r>
              <a:rPr lang="en-GB" dirty="0"/>
              <a:t>2.2 Describe the policy-based methods available for network protection and explain their purpose</a:t>
            </a:r>
          </a:p>
        </p:txBody>
      </p:sp>
      <p:sp>
        <p:nvSpPr>
          <p:cNvPr id="3" name="Text Placeholder 2">
            <a:extLst>
              <a:ext uri="{FF2B5EF4-FFF2-40B4-BE49-F238E27FC236}">
                <a16:creationId xmlns:a16="http://schemas.microsoft.com/office/drawing/2014/main" id="{83914E68-C71A-4A33-9FA0-43D628E6E614}"/>
              </a:ext>
            </a:extLst>
          </p:cNvPr>
          <p:cNvSpPr>
            <a:spLocks noGrp="1"/>
          </p:cNvSpPr>
          <p:nvPr>
            <p:ph type="body" idx="1"/>
          </p:nvPr>
        </p:nvSpPr>
        <p:spPr>
          <a:xfrm>
            <a:off x="360947" y="4589463"/>
            <a:ext cx="11341769" cy="2268537"/>
          </a:xfrm>
        </p:spPr>
        <p:txBody>
          <a:bodyPr numCol="2">
            <a:normAutofit fontScale="62500" lnSpcReduction="20000"/>
          </a:bodyPr>
          <a:lstStyle/>
          <a:p>
            <a:r>
              <a:rPr lang="en-GB" dirty="0"/>
              <a:t>• QoS; </a:t>
            </a:r>
          </a:p>
          <a:p>
            <a:r>
              <a:rPr lang="en-GB" dirty="0"/>
              <a:t>• cross-domain components; </a:t>
            </a:r>
          </a:p>
          <a:p>
            <a:r>
              <a:rPr lang="en-GB" dirty="0"/>
              <a:t>• DMZ; </a:t>
            </a:r>
          </a:p>
          <a:p>
            <a:r>
              <a:rPr lang="en-GB" dirty="0"/>
              <a:t>• gateways; </a:t>
            </a:r>
          </a:p>
          <a:p>
            <a:r>
              <a:rPr lang="en-GB" dirty="0"/>
              <a:t>• routing; </a:t>
            </a:r>
          </a:p>
          <a:p>
            <a:r>
              <a:rPr lang="en-GB" dirty="0"/>
              <a:t>• traffic prioritisation; </a:t>
            </a:r>
          </a:p>
          <a:p>
            <a:r>
              <a:rPr lang="en-GB" dirty="0"/>
              <a:t>• Anomaly and misuse detection. </a:t>
            </a:r>
          </a:p>
          <a:p>
            <a:endParaRPr lang="en-GB" dirty="0"/>
          </a:p>
          <a:p>
            <a:r>
              <a:rPr lang="en-GB" i="1" dirty="0"/>
              <a:t>A candidate should be able to: </a:t>
            </a:r>
            <a:endParaRPr lang="en-GB" dirty="0"/>
          </a:p>
          <a:p>
            <a:r>
              <a:rPr lang="en-GB" dirty="0"/>
              <a:t>• </a:t>
            </a:r>
            <a:r>
              <a:rPr lang="en-GB" i="1" dirty="0"/>
              <a:t>Explain the use of Demilitarised Zone (DMZ) in a firewall setting. </a:t>
            </a:r>
            <a:endParaRPr lang="en-GB" dirty="0"/>
          </a:p>
          <a:p>
            <a:r>
              <a:rPr lang="en-GB" dirty="0"/>
              <a:t>• </a:t>
            </a:r>
            <a:r>
              <a:rPr lang="en-GB" i="1" dirty="0"/>
              <a:t>Understand routing principles and policy based routing. </a:t>
            </a:r>
            <a:endParaRPr lang="en-GB" dirty="0"/>
          </a:p>
          <a:p>
            <a:r>
              <a:rPr lang="en-GB" dirty="0"/>
              <a:t>• </a:t>
            </a:r>
            <a:r>
              <a:rPr lang="en-GB" i="1" dirty="0"/>
              <a:t>Define the concept of quality of service (QoS) and corresponding service level agreement (SLA). </a:t>
            </a:r>
            <a:endParaRPr lang="en-GB" dirty="0"/>
          </a:p>
          <a:p>
            <a:r>
              <a:rPr lang="en-GB" dirty="0"/>
              <a:t>• </a:t>
            </a:r>
            <a:r>
              <a:rPr lang="en-GB" i="1" dirty="0"/>
              <a:t>Describe network security policy and acceptable user policy to find the best matches. </a:t>
            </a:r>
            <a:endParaRPr lang="en-GB" dirty="0"/>
          </a:p>
          <a:p>
            <a:r>
              <a:rPr lang="en-GB" dirty="0"/>
              <a:t>• </a:t>
            </a:r>
            <a:r>
              <a:rPr lang="en-GB" i="1" dirty="0"/>
              <a:t>Use network behaviour anomaly detection. </a:t>
            </a:r>
            <a:endParaRPr lang="en-GB" dirty="0"/>
          </a:p>
          <a:p>
            <a:endParaRPr lang="en-GB" dirty="0"/>
          </a:p>
        </p:txBody>
      </p:sp>
    </p:spTree>
    <p:extLst>
      <p:ext uri="{BB962C8B-B14F-4D97-AF65-F5344CB8AC3E}">
        <p14:creationId xmlns:p14="http://schemas.microsoft.com/office/powerpoint/2010/main" val="2355951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0ECDE-838F-43B3-ABD6-DEEB6807EECA}"/>
              </a:ext>
            </a:extLst>
          </p:cNvPr>
          <p:cNvSpPr>
            <a:spLocks noGrp="1"/>
          </p:cNvSpPr>
          <p:nvPr>
            <p:ph type="title"/>
          </p:nvPr>
        </p:nvSpPr>
        <p:spPr/>
        <p:txBody>
          <a:bodyPr/>
          <a:lstStyle/>
          <a:p>
            <a:r>
              <a:rPr lang="en-GB" dirty="0"/>
              <a:t>QoS</a:t>
            </a:r>
          </a:p>
        </p:txBody>
      </p:sp>
      <p:sp>
        <p:nvSpPr>
          <p:cNvPr id="5" name="Content Placeholder 4">
            <a:extLst>
              <a:ext uri="{FF2B5EF4-FFF2-40B4-BE49-F238E27FC236}">
                <a16:creationId xmlns:a16="http://schemas.microsoft.com/office/drawing/2014/main" id="{FC096DBC-23A6-45AD-AD05-2147063F1C16}"/>
              </a:ext>
            </a:extLst>
          </p:cNvPr>
          <p:cNvSpPr>
            <a:spLocks noGrp="1"/>
          </p:cNvSpPr>
          <p:nvPr>
            <p:ph idx="1"/>
          </p:nvPr>
        </p:nvSpPr>
        <p:spPr/>
        <p:txBody>
          <a:bodyPr>
            <a:normAutofit/>
          </a:bodyPr>
          <a:lstStyle/>
          <a:p>
            <a:r>
              <a:rPr lang="en-GB" dirty="0"/>
              <a:t>Quality of service (</a:t>
            </a:r>
            <a:r>
              <a:rPr lang="en-GB" dirty="0" err="1"/>
              <a:t>QoS</a:t>
            </a:r>
            <a:r>
              <a:rPr lang="en-GB" dirty="0"/>
              <a:t>) refers to any technology that manages data traffic to reduce packet loss, latency and jitter on the </a:t>
            </a:r>
            <a:r>
              <a:rPr lang="en-GB" dirty="0" smtClean="0"/>
              <a:t>network</a:t>
            </a:r>
          </a:p>
          <a:p>
            <a:r>
              <a:rPr lang="en-GB" dirty="0" err="1" smtClean="0"/>
              <a:t>QoS</a:t>
            </a:r>
            <a:r>
              <a:rPr lang="en-GB" dirty="0" smtClean="0"/>
              <a:t> </a:t>
            </a:r>
            <a:r>
              <a:rPr lang="en-GB" dirty="0"/>
              <a:t>controls and manages network resources by setting priorities for specific types of data on the </a:t>
            </a:r>
            <a:r>
              <a:rPr lang="en-GB" dirty="0" smtClean="0"/>
              <a:t>network</a:t>
            </a:r>
          </a:p>
          <a:p>
            <a:r>
              <a:rPr lang="en-GB" dirty="0" err="1"/>
              <a:t>QoS</a:t>
            </a:r>
            <a:r>
              <a:rPr lang="en-GB" dirty="0"/>
              <a:t> technology can manage resources by assigning the various types of network data different priority levels</a:t>
            </a:r>
          </a:p>
        </p:txBody>
      </p:sp>
    </p:spTree>
    <p:extLst>
      <p:ext uri="{BB962C8B-B14F-4D97-AF65-F5344CB8AC3E}">
        <p14:creationId xmlns:p14="http://schemas.microsoft.com/office/powerpoint/2010/main" val="549858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QoS</a:t>
            </a:r>
            <a:endParaRPr lang="en-GB" dirty="0"/>
          </a:p>
        </p:txBody>
      </p:sp>
      <p:sp>
        <p:nvSpPr>
          <p:cNvPr id="6" name="Freeform 5"/>
          <p:cNvSpPr/>
          <p:nvPr/>
        </p:nvSpPr>
        <p:spPr>
          <a:xfrm>
            <a:off x="5852158" y="1883456"/>
            <a:ext cx="3821229" cy="1926179"/>
          </a:xfrm>
          <a:custGeom>
            <a:avLst/>
            <a:gdLst>
              <a:gd name="connsiteX0" fmla="*/ 321036 w 1926179"/>
              <a:gd name="connsiteY0" fmla="*/ 0 h 7417869"/>
              <a:gd name="connsiteX1" fmla="*/ 1605143 w 1926179"/>
              <a:gd name="connsiteY1" fmla="*/ 0 h 7417869"/>
              <a:gd name="connsiteX2" fmla="*/ 1926179 w 1926179"/>
              <a:gd name="connsiteY2" fmla="*/ 321036 h 7417869"/>
              <a:gd name="connsiteX3" fmla="*/ 1926179 w 1926179"/>
              <a:gd name="connsiteY3" fmla="*/ 7417869 h 7417869"/>
              <a:gd name="connsiteX4" fmla="*/ 1926179 w 1926179"/>
              <a:gd name="connsiteY4" fmla="*/ 7417869 h 7417869"/>
              <a:gd name="connsiteX5" fmla="*/ 0 w 1926179"/>
              <a:gd name="connsiteY5" fmla="*/ 7417869 h 7417869"/>
              <a:gd name="connsiteX6" fmla="*/ 0 w 1926179"/>
              <a:gd name="connsiteY6" fmla="*/ 7417869 h 7417869"/>
              <a:gd name="connsiteX7" fmla="*/ 0 w 1926179"/>
              <a:gd name="connsiteY7" fmla="*/ 321036 h 7417869"/>
              <a:gd name="connsiteX8" fmla="*/ 321036 w 1926179"/>
              <a:gd name="connsiteY8" fmla="*/ 0 h 741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179" h="7417869">
                <a:moveTo>
                  <a:pt x="1926179" y="1236335"/>
                </a:moveTo>
                <a:lnTo>
                  <a:pt x="1926179" y="6181534"/>
                </a:lnTo>
                <a:cubicBezTo>
                  <a:pt x="1926179" y="6864342"/>
                  <a:pt x="1888856" y="7417869"/>
                  <a:pt x="1842816" y="7417869"/>
                </a:cubicBezTo>
                <a:lnTo>
                  <a:pt x="0" y="7417869"/>
                </a:lnTo>
                <a:lnTo>
                  <a:pt x="0" y="7417869"/>
                </a:lnTo>
                <a:lnTo>
                  <a:pt x="0" y="0"/>
                </a:lnTo>
                <a:lnTo>
                  <a:pt x="0" y="0"/>
                </a:lnTo>
                <a:lnTo>
                  <a:pt x="1842816" y="0"/>
                </a:lnTo>
                <a:cubicBezTo>
                  <a:pt x="1888856" y="0"/>
                  <a:pt x="1926179" y="553527"/>
                  <a:pt x="1926179" y="123633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0" tIns="126413" rIns="158798" bIns="126413" numCol="1" spcCol="1270" anchor="ctr" anchorCtr="0">
            <a:noAutofit/>
          </a:bodyPr>
          <a:lstStyle/>
          <a:p>
            <a:pPr marL="171450" lvl="1" indent="-171450" algn="l" defTabSz="755650" rtl="0">
              <a:lnSpc>
                <a:spcPct val="90000"/>
              </a:lnSpc>
              <a:spcBef>
                <a:spcPct val="0"/>
              </a:spcBef>
              <a:spcAft>
                <a:spcPct val="15000"/>
              </a:spcAft>
              <a:buChar char="••"/>
            </a:pPr>
            <a:r>
              <a:rPr lang="en-GB" sz="1700" kern="1200" dirty="0" smtClean="0"/>
              <a:t>Video-on-demand</a:t>
            </a:r>
            <a:endParaRPr lang="en-GB" sz="1700" kern="1200" dirty="0"/>
          </a:p>
          <a:p>
            <a:pPr marL="171450" lvl="1" indent="-171450" algn="l" defTabSz="755650" rtl="0">
              <a:lnSpc>
                <a:spcPct val="90000"/>
              </a:lnSpc>
              <a:spcBef>
                <a:spcPct val="0"/>
              </a:spcBef>
              <a:spcAft>
                <a:spcPct val="15000"/>
              </a:spcAft>
              <a:buChar char="••"/>
            </a:pPr>
            <a:r>
              <a:rPr lang="en-GB" sz="1700" kern="1200" dirty="0" smtClean="0"/>
              <a:t>Voice over IP (VoIP)</a:t>
            </a:r>
            <a:endParaRPr lang="en-GB" sz="1700" kern="1200" dirty="0"/>
          </a:p>
          <a:p>
            <a:pPr marL="171450" lvl="1" indent="-171450" algn="l" defTabSz="755650" rtl="0">
              <a:lnSpc>
                <a:spcPct val="90000"/>
              </a:lnSpc>
              <a:spcBef>
                <a:spcPct val="0"/>
              </a:spcBef>
              <a:spcAft>
                <a:spcPct val="15000"/>
              </a:spcAft>
              <a:buChar char="••"/>
            </a:pPr>
            <a:r>
              <a:rPr lang="en-GB" sz="1700" kern="1200" dirty="0" smtClean="0"/>
              <a:t>Internet Protocol television (IPTV),</a:t>
            </a:r>
            <a:endParaRPr lang="en-GB" sz="1700" kern="1200" dirty="0"/>
          </a:p>
          <a:p>
            <a:pPr marL="171450" lvl="1" indent="-171450" algn="l" defTabSz="755650" rtl="0">
              <a:lnSpc>
                <a:spcPct val="90000"/>
              </a:lnSpc>
              <a:spcBef>
                <a:spcPct val="0"/>
              </a:spcBef>
              <a:spcAft>
                <a:spcPct val="15000"/>
              </a:spcAft>
              <a:buChar char="••"/>
            </a:pPr>
            <a:r>
              <a:rPr lang="en-GB" sz="1700" kern="1200" dirty="0" smtClean="0"/>
              <a:t>Streamed media</a:t>
            </a:r>
            <a:endParaRPr lang="en-GB" sz="1700" kern="1200" dirty="0"/>
          </a:p>
          <a:p>
            <a:pPr marL="171450" lvl="1" indent="-171450" algn="l" defTabSz="755650" rtl="0">
              <a:lnSpc>
                <a:spcPct val="90000"/>
              </a:lnSpc>
              <a:spcBef>
                <a:spcPct val="0"/>
              </a:spcBef>
              <a:spcAft>
                <a:spcPct val="15000"/>
              </a:spcAft>
              <a:buChar char="••"/>
            </a:pPr>
            <a:r>
              <a:rPr lang="en-GB" sz="1700" kern="1200" dirty="0" smtClean="0"/>
              <a:t>Video conferencing</a:t>
            </a:r>
            <a:endParaRPr lang="en-GB" sz="1700" kern="1200" dirty="0"/>
          </a:p>
          <a:p>
            <a:pPr marL="171450" lvl="1" indent="-171450" algn="l" defTabSz="755650" rtl="0">
              <a:lnSpc>
                <a:spcPct val="90000"/>
              </a:lnSpc>
              <a:spcBef>
                <a:spcPct val="0"/>
              </a:spcBef>
              <a:spcAft>
                <a:spcPct val="15000"/>
              </a:spcAft>
              <a:buChar char="••"/>
            </a:pPr>
            <a:r>
              <a:rPr lang="en-GB" sz="1700" kern="1200" dirty="0" smtClean="0"/>
              <a:t>Online gaming</a:t>
            </a:r>
            <a:endParaRPr lang="en-GB" sz="1700" kern="1200" dirty="0"/>
          </a:p>
        </p:txBody>
      </p:sp>
      <p:sp>
        <p:nvSpPr>
          <p:cNvPr id="7" name="Freeform 6"/>
          <p:cNvSpPr/>
          <p:nvPr/>
        </p:nvSpPr>
        <p:spPr>
          <a:xfrm>
            <a:off x="1742173" y="1594679"/>
            <a:ext cx="4172551" cy="2407724"/>
          </a:xfrm>
          <a:custGeom>
            <a:avLst/>
            <a:gdLst>
              <a:gd name="connsiteX0" fmla="*/ 0 w 4172551"/>
              <a:gd name="connsiteY0" fmla="*/ 401295 h 2407724"/>
              <a:gd name="connsiteX1" fmla="*/ 401295 w 4172551"/>
              <a:gd name="connsiteY1" fmla="*/ 0 h 2407724"/>
              <a:gd name="connsiteX2" fmla="*/ 3771256 w 4172551"/>
              <a:gd name="connsiteY2" fmla="*/ 0 h 2407724"/>
              <a:gd name="connsiteX3" fmla="*/ 4172551 w 4172551"/>
              <a:gd name="connsiteY3" fmla="*/ 401295 h 2407724"/>
              <a:gd name="connsiteX4" fmla="*/ 4172551 w 4172551"/>
              <a:gd name="connsiteY4" fmla="*/ 2006429 h 2407724"/>
              <a:gd name="connsiteX5" fmla="*/ 3771256 w 4172551"/>
              <a:gd name="connsiteY5" fmla="*/ 2407724 h 2407724"/>
              <a:gd name="connsiteX6" fmla="*/ 401295 w 4172551"/>
              <a:gd name="connsiteY6" fmla="*/ 2407724 h 2407724"/>
              <a:gd name="connsiteX7" fmla="*/ 0 w 4172551"/>
              <a:gd name="connsiteY7" fmla="*/ 2006429 h 2407724"/>
              <a:gd name="connsiteX8" fmla="*/ 0 w 4172551"/>
              <a:gd name="connsiteY8" fmla="*/ 401295 h 240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2407724">
                <a:moveTo>
                  <a:pt x="0" y="401295"/>
                </a:moveTo>
                <a:cubicBezTo>
                  <a:pt x="0" y="179666"/>
                  <a:pt x="179666" y="0"/>
                  <a:pt x="401295" y="0"/>
                </a:cubicBezTo>
                <a:lnTo>
                  <a:pt x="3771256" y="0"/>
                </a:lnTo>
                <a:cubicBezTo>
                  <a:pt x="3992885" y="0"/>
                  <a:pt x="4172551" y="179666"/>
                  <a:pt x="4172551" y="401295"/>
                </a:cubicBezTo>
                <a:lnTo>
                  <a:pt x="4172551" y="2006429"/>
                </a:lnTo>
                <a:cubicBezTo>
                  <a:pt x="4172551" y="2228058"/>
                  <a:pt x="3992885" y="2407724"/>
                  <a:pt x="3771256" y="2407724"/>
                </a:cubicBezTo>
                <a:lnTo>
                  <a:pt x="401295" y="2407724"/>
                </a:lnTo>
                <a:cubicBezTo>
                  <a:pt x="179666" y="2407724"/>
                  <a:pt x="0" y="2228058"/>
                  <a:pt x="0" y="2006429"/>
                </a:cubicBezTo>
                <a:lnTo>
                  <a:pt x="0" y="4012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025" tIns="172780" rIns="228025" bIns="172780" numCol="1" spcCol="1270" anchor="ctr" anchorCtr="0">
            <a:noAutofit/>
          </a:bodyPr>
          <a:lstStyle/>
          <a:p>
            <a:pPr lvl="0" algn="ctr" defTabSz="1289050" rtl="0">
              <a:lnSpc>
                <a:spcPct val="90000"/>
              </a:lnSpc>
              <a:spcBef>
                <a:spcPct val="0"/>
              </a:spcBef>
              <a:spcAft>
                <a:spcPct val="35000"/>
              </a:spcAft>
            </a:pPr>
            <a:r>
              <a:rPr lang="en-GB" sz="2900" kern="1200" smtClean="0"/>
              <a:t>QoS is usually applied on networks that cater to traffic that carry resource-intensive data like:</a:t>
            </a:r>
            <a:endParaRPr lang="en-GB" sz="2900" kern="1200"/>
          </a:p>
        </p:txBody>
      </p:sp>
      <p:sp>
        <p:nvSpPr>
          <p:cNvPr id="8" name="Freeform 7"/>
          <p:cNvSpPr/>
          <p:nvPr/>
        </p:nvSpPr>
        <p:spPr>
          <a:xfrm>
            <a:off x="1742173" y="4122790"/>
            <a:ext cx="7950466" cy="2407724"/>
          </a:xfrm>
          <a:custGeom>
            <a:avLst/>
            <a:gdLst>
              <a:gd name="connsiteX0" fmla="*/ 0 w 4172551"/>
              <a:gd name="connsiteY0" fmla="*/ 401295 h 2407724"/>
              <a:gd name="connsiteX1" fmla="*/ 401295 w 4172551"/>
              <a:gd name="connsiteY1" fmla="*/ 0 h 2407724"/>
              <a:gd name="connsiteX2" fmla="*/ 3771256 w 4172551"/>
              <a:gd name="connsiteY2" fmla="*/ 0 h 2407724"/>
              <a:gd name="connsiteX3" fmla="*/ 4172551 w 4172551"/>
              <a:gd name="connsiteY3" fmla="*/ 401295 h 2407724"/>
              <a:gd name="connsiteX4" fmla="*/ 4172551 w 4172551"/>
              <a:gd name="connsiteY4" fmla="*/ 2006429 h 2407724"/>
              <a:gd name="connsiteX5" fmla="*/ 3771256 w 4172551"/>
              <a:gd name="connsiteY5" fmla="*/ 2407724 h 2407724"/>
              <a:gd name="connsiteX6" fmla="*/ 401295 w 4172551"/>
              <a:gd name="connsiteY6" fmla="*/ 2407724 h 2407724"/>
              <a:gd name="connsiteX7" fmla="*/ 0 w 4172551"/>
              <a:gd name="connsiteY7" fmla="*/ 2006429 h 2407724"/>
              <a:gd name="connsiteX8" fmla="*/ 0 w 4172551"/>
              <a:gd name="connsiteY8" fmla="*/ 401295 h 240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2407724">
                <a:moveTo>
                  <a:pt x="0" y="401295"/>
                </a:moveTo>
                <a:cubicBezTo>
                  <a:pt x="0" y="179666"/>
                  <a:pt x="179666" y="0"/>
                  <a:pt x="401295" y="0"/>
                </a:cubicBezTo>
                <a:lnTo>
                  <a:pt x="3771256" y="0"/>
                </a:lnTo>
                <a:cubicBezTo>
                  <a:pt x="3992885" y="0"/>
                  <a:pt x="4172551" y="179666"/>
                  <a:pt x="4172551" y="401295"/>
                </a:cubicBezTo>
                <a:lnTo>
                  <a:pt x="4172551" y="2006429"/>
                </a:lnTo>
                <a:cubicBezTo>
                  <a:pt x="4172551" y="2228058"/>
                  <a:pt x="3992885" y="2407724"/>
                  <a:pt x="3771256" y="2407724"/>
                </a:cubicBezTo>
                <a:lnTo>
                  <a:pt x="401295" y="2407724"/>
                </a:lnTo>
                <a:cubicBezTo>
                  <a:pt x="179666" y="2407724"/>
                  <a:pt x="0" y="2228058"/>
                  <a:pt x="0" y="2006429"/>
                </a:cubicBezTo>
                <a:lnTo>
                  <a:pt x="0" y="4012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025" tIns="172780" rIns="228025" bIns="172780" numCol="1" spcCol="1270" anchor="ctr" anchorCtr="0">
            <a:noAutofit/>
          </a:bodyPr>
          <a:lstStyle/>
          <a:p>
            <a:pPr lvl="0" algn="ctr" defTabSz="1289050" rtl="0">
              <a:lnSpc>
                <a:spcPct val="90000"/>
              </a:lnSpc>
              <a:spcBef>
                <a:spcPct val="0"/>
              </a:spcBef>
              <a:spcAft>
                <a:spcPct val="35000"/>
              </a:spcAft>
            </a:pPr>
            <a:r>
              <a:rPr lang="en-GB" sz="2900" kern="1200" dirty="0" smtClean="0"/>
              <a:t>These sorts of data </a:t>
            </a:r>
            <a:r>
              <a:rPr lang="en-GB" sz="2900" b="1" kern="1200" dirty="0" smtClean="0"/>
              <a:t>need to be transmitted in the shortest amount of time</a:t>
            </a:r>
            <a:r>
              <a:rPr lang="en-GB" sz="2900" kern="1200" dirty="0" smtClean="0"/>
              <a:t> to be consumable at the receiving end</a:t>
            </a:r>
            <a:endParaRPr lang="en-GB" sz="2900" kern="1200" dirty="0"/>
          </a:p>
        </p:txBody>
      </p:sp>
    </p:spTree>
    <p:extLst>
      <p:ext uri="{BB962C8B-B14F-4D97-AF65-F5344CB8AC3E}">
        <p14:creationId xmlns:p14="http://schemas.microsoft.com/office/powerpoint/2010/main" val="943897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66DA-25BF-4F43-860F-E483450A3F16}"/>
              </a:ext>
            </a:extLst>
          </p:cNvPr>
          <p:cNvSpPr>
            <a:spLocks noGrp="1"/>
          </p:cNvSpPr>
          <p:nvPr>
            <p:ph type="title"/>
          </p:nvPr>
        </p:nvSpPr>
        <p:spPr/>
        <p:txBody>
          <a:bodyPr/>
          <a:lstStyle/>
          <a:p>
            <a:r>
              <a:rPr lang="en-GB" dirty="0"/>
              <a:t>Cross-domain Components</a:t>
            </a:r>
          </a:p>
        </p:txBody>
      </p:sp>
      <p:sp>
        <p:nvSpPr>
          <p:cNvPr id="6" name="Isosceles Triangle 5"/>
          <p:cNvSpPr/>
          <p:nvPr/>
        </p:nvSpPr>
        <p:spPr>
          <a:xfrm>
            <a:off x="2880033" y="1430844"/>
            <a:ext cx="4935956" cy="4935956"/>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5752272" y="2319702"/>
            <a:ext cx="3208371" cy="701831"/>
          </a:xfrm>
          <a:custGeom>
            <a:avLst/>
            <a:gdLst>
              <a:gd name="connsiteX0" fmla="*/ 0 w 3208371"/>
              <a:gd name="connsiteY0" fmla="*/ 116974 h 701831"/>
              <a:gd name="connsiteX1" fmla="*/ 116974 w 3208371"/>
              <a:gd name="connsiteY1" fmla="*/ 0 h 701831"/>
              <a:gd name="connsiteX2" fmla="*/ 3091397 w 3208371"/>
              <a:gd name="connsiteY2" fmla="*/ 0 h 701831"/>
              <a:gd name="connsiteX3" fmla="*/ 3208371 w 3208371"/>
              <a:gd name="connsiteY3" fmla="*/ 116974 h 701831"/>
              <a:gd name="connsiteX4" fmla="*/ 3208371 w 3208371"/>
              <a:gd name="connsiteY4" fmla="*/ 584857 h 701831"/>
              <a:gd name="connsiteX5" fmla="*/ 3091397 w 3208371"/>
              <a:gd name="connsiteY5" fmla="*/ 701831 h 701831"/>
              <a:gd name="connsiteX6" fmla="*/ 116974 w 3208371"/>
              <a:gd name="connsiteY6" fmla="*/ 701831 h 701831"/>
              <a:gd name="connsiteX7" fmla="*/ 0 w 3208371"/>
              <a:gd name="connsiteY7" fmla="*/ 584857 h 701831"/>
              <a:gd name="connsiteX8" fmla="*/ 0 w 3208371"/>
              <a:gd name="connsiteY8" fmla="*/ 116974 h 70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371" h="701831">
                <a:moveTo>
                  <a:pt x="0" y="116974"/>
                </a:moveTo>
                <a:cubicBezTo>
                  <a:pt x="0" y="52371"/>
                  <a:pt x="52371" y="0"/>
                  <a:pt x="116974" y="0"/>
                </a:cubicBezTo>
                <a:lnTo>
                  <a:pt x="3091397" y="0"/>
                </a:lnTo>
                <a:cubicBezTo>
                  <a:pt x="3156000" y="0"/>
                  <a:pt x="3208371" y="52371"/>
                  <a:pt x="3208371" y="116974"/>
                </a:cubicBezTo>
                <a:lnTo>
                  <a:pt x="3208371" y="584857"/>
                </a:lnTo>
                <a:cubicBezTo>
                  <a:pt x="3208371" y="649460"/>
                  <a:pt x="3156000" y="701831"/>
                  <a:pt x="3091397" y="701831"/>
                </a:cubicBezTo>
                <a:lnTo>
                  <a:pt x="116974" y="701831"/>
                </a:lnTo>
                <a:cubicBezTo>
                  <a:pt x="52371" y="701831"/>
                  <a:pt x="0" y="649460"/>
                  <a:pt x="0" y="584857"/>
                </a:cubicBezTo>
                <a:lnTo>
                  <a:pt x="0" y="11697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981" tIns="79981" rIns="79981" bIns="79981" numCol="1" spcCol="1270" anchor="ctr" anchorCtr="0">
            <a:noAutofit/>
          </a:bodyPr>
          <a:lstStyle/>
          <a:p>
            <a:pPr lvl="0" algn="ctr" defTabSz="533400" rtl="0">
              <a:lnSpc>
                <a:spcPct val="90000"/>
              </a:lnSpc>
              <a:spcBef>
                <a:spcPct val="0"/>
              </a:spcBef>
              <a:spcAft>
                <a:spcPct val="35000"/>
              </a:spcAft>
            </a:pPr>
            <a:r>
              <a:rPr lang="en-GB" sz="1200" kern="1200" dirty="0" smtClean="0"/>
              <a:t>Components facilitate the ability to send data between domains</a:t>
            </a:r>
            <a:endParaRPr lang="en-GB" sz="1200" kern="1200" dirty="0"/>
          </a:p>
        </p:txBody>
      </p:sp>
      <p:sp>
        <p:nvSpPr>
          <p:cNvPr id="8" name="Freeform 7"/>
          <p:cNvSpPr/>
          <p:nvPr/>
        </p:nvSpPr>
        <p:spPr>
          <a:xfrm>
            <a:off x="5752272" y="3109262"/>
            <a:ext cx="3208371" cy="701831"/>
          </a:xfrm>
          <a:custGeom>
            <a:avLst/>
            <a:gdLst>
              <a:gd name="connsiteX0" fmla="*/ 0 w 3208371"/>
              <a:gd name="connsiteY0" fmla="*/ 116974 h 701831"/>
              <a:gd name="connsiteX1" fmla="*/ 116974 w 3208371"/>
              <a:gd name="connsiteY1" fmla="*/ 0 h 701831"/>
              <a:gd name="connsiteX2" fmla="*/ 3091397 w 3208371"/>
              <a:gd name="connsiteY2" fmla="*/ 0 h 701831"/>
              <a:gd name="connsiteX3" fmla="*/ 3208371 w 3208371"/>
              <a:gd name="connsiteY3" fmla="*/ 116974 h 701831"/>
              <a:gd name="connsiteX4" fmla="*/ 3208371 w 3208371"/>
              <a:gd name="connsiteY4" fmla="*/ 584857 h 701831"/>
              <a:gd name="connsiteX5" fmla="*/ 3091397 w 3208371"/>
              <a:gd name="connsiteY5" fmla="*/ 701831 h 701831"/>
              <a:gd name="connsiteX6" fmla="*/ 116974 w 3208371"/>
              <a:gd name="connsiteY6" fmla="*/ 701831 h 701831"/>
              <a:gd name="connsiteX7" fmla="*/ 0 w 3208371"/>
              <a:gd name="connsiteY7" fmla="*/ 584857 h 701831"/>
              <a:gd name="connsiteX8" fmla="*/ 0 w 3208371"/>
              <a:gd name="connsiteY8" fmla="*/ 116974 h 70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371" h="701831">
                <a:moveTo>
                  <a:pt x="0" y="116974"/>
                </a:moveTo>
                <a:cubicBezTo>
                  <a:pt x="0" y="52371"/>
                  <a:pt x="52371" y="0"/>
                  <a:pt x="116974" y="0"/>
                </a:cubicBezTo>
                <a:lnTo>
                  <a:pt x="3091397" y="0"/>
                </a:lnTo>
                <a:cubicBezTo>
                  <a:pt x="3156000" y="0"/>
                  <a:pt x="3208371" y="52371"/>
                  <a:pt x="3208371" y="116974"/>
                </a:cubicBezTo>
                <a:lnTo>
                  <a:pt x="3208371" y="584857"/>
                </a:lnTo>
                <a:cubicBezTo>
                  <a:pt x="3208371" y="649460"/>
                  <a:pt x="3156000" y="701831"/>
                  <a:pt x="3091397" y="701831"/>
                </a:cubicBezTo>
                <a:lnTo>
                  <a:pt x="116974" y="701831"/>
                </a:lnTo>
                <a:cubicBezTo>
                  <a:pt x="52371" y="701831"/>
                  <a:pt x="0" y="649460"/>
                  <a:pt x="0" y="584857"/>
                </a:cubicBezTo>
                <a:lnTo>
                  <a:pt x="0" y="11697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981" tIns="79981" rIns="79981" bIns="79981" numCol="1" spcCol="1270" anchor="ctr" anchorCtr="0">
            <a:noAutofit/>
          </a:bodyPr>
          <a:lstStyle/>
          <a:p>
            <a:pPr lvl="0" algn="ctr" defTabSz="533400" rtl="0">
              <a:lnSpc>
                <a:spcPct val="90000"/>
              </a:lnSpc>
              <a:spcBef>
                <a:spcPct val="0"/>
              </a:spcBef>
              <a:spcAft>
                <a:spcPct val="35000"/>
              </a:spcAft>
            </a:pPr>
            <a:r>
              <a:rPr lang="en-GB" sz="1200" kern="1200" smtClean="0"/>
              <a:t>Allows us to share browser data</a:t>
            </a:r>
            <a:endParaRPr lang="en-GB" sz="1200" kern="1200"/>
          </a:p>
        </p:txBody>
      </p:sp>
      <p:sp>
        <p:nvSpPr>
          <p:cNvPr id="9" name="Freeform 8"/>
          <p:cNvSpPr/>
          <p:nvPr/>
        </p:nvSpPr>
        <p:spPr>
          <a:xfrm>
            <a:off x="5752272" y="3898822"/>
            <a:ext cx="3208371" cy="701831"/>
          </a:xfrm>
          <a:custGeom>
            <a:avLst/>
            <a:gdLst>
              <a:gd name="connsiteX0" fmla="*/ 0 w 3208371"/>
              <a:gd name="connsiteY0" fmla="*/ 116974 h 701831"/>
              <a:gd name="connsiteX1" fmla="*/ 116974 w 3208371"/>
              <a:gd name="connsiteY1" fmla="*/ 0 h 701831"/>
              <a:gd name="connsiteX2" fmla="*/ 3091397 w 3208371"/>
              <a:gd name="connsiteY2" fmla="*/ 0 h 701831"/>
              <a:gd name="connsiteX3" fmla="*/ 3208371 w 3208371"/>
              <a:gd name="connsiteY3" fmla="*/ 116974 h 701831"/>
              <a:gd name="connsiteX4" fmla="*/ 3208371 w 3208371"/>
              <a:gd name="connsiteY4" fmla="*/ 584857 h 701831"/>
              <a:gd name="connsiteX5" fmla="*/ 3091397 w 3208371"/>
              <a:gd name="connsiteY5" fmla="*/ 701831 h 701831"/>
              <a:gd name="connsiteX6" fmla="*/ 116974 w 3208371"/>
              <a:gd name="connsiteY6" fmla="*/ 701831 h 701831"/>
              <a:gd name="connsiteX7" fmla="*/ 0 w 3208371"/>
              <a:gd name="connsiteY7" fmla="*/ 584857 h 701831"/>
              <a:gd name="connsiteX8" fmla="*/ 0 w 3208371"/>
              <a:gd name="connsiteY8" fmla="*/ 116974 h 70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371" h="701831">
                <a:moveTo>
                  <a:pt x="0" y="116974"/>
                </a:moveTo>
                <a:cubicBezTo>
                  <a:pt x="0" y="52371"/>
                  <a:pt x="52371" y="0"/>
                  <a:pt x="116974" y="0"/>
                </a:cubicBezTo>
                <a:lnTo>
                  <a:pt x="3091397" y="0"/>
                </a:lnTo>
                <a:cubicBezTo>
                  <a:pt x="3156000" y="0"/>
                  <a:pt x="3208371" y="52371"/>
                  <a:pt x="3208371" y="116974"/>
                </a:cubicBezTo>
                <a:lnTo>
                  <a:pt x="3208371" y="584857"/>
                </a:lnTo>
                <a:cubicBezTo>
                  <a:pt x="3208371" y="649460"/>
                  <a:pt x="3156000" y="701831"/>
                  <a:pt x="3091397" y="701831"/>
                </a:cubicBezTo>
                <a:lnTo>
                  <a:pt x="116974" y="701831"/>
                </a:lnTo>
                <a:cubicBezTo>
                  <a:pt x="52371" y="701831"/>
                  <a:pt x="0" y="649460"/>
                  <a:pt x="0" y="584857"/>
                </a:cubicBezTo>
                <a:lnTo>
                  <a:pt x="0" y="11697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981" tIns="79981" rIns="79981" bIns="79981" numCol="1" spcCol="1270" anchor="ctr" anchorCtr="0">
            <a:noAutofit/>
          </a:bodyPr>
          <a:lstStyle/>
          <a:p>
            <a:pPr lvl="0" algn="ctr" defTabSz="533400" rtl="0">
              <a:lnSpc>
                <a:spcPct val="90000"/>
              </a:lnSpc>
              <a:spcBef>
                <a:spcPct val="0"/>
              </a:spcBef>
              <a:spcAft>
                <a:spcPct val="35000"/>
              </a:spcAft>
            </a:pPr>
            <a:r>
              <a:rPr lang="en-GB" sz="1200" kern="1200" smtClean="0"/>
              <a:t>Not the same as an API</a:t>
            </a:r>
            <a:endParaRPr lang="en-GB" sz="1200" kern="1200"/>
          </a:p>
        </p:txBody>
      </p:sp>
      <p:sp>
        <p:nvSpPr>
          <p:cNvPr id="10" name="Freeform 9"/>
          <p:cNvSpPr/>
          <p:nvPr/>
        </p:nvSpPr>
        <p:spPr>
          <a:xfrm>
            <a:off x="5752272" y="4688383"/>
            <a:ext cx="3208371" cy="701831"/>
          </a:xfrm>
          <a:custGeom>
            <a:avLst/>
            <a:gdLst>
              <a:gd name="connsiteX0" fmla="*/ 0 w 3208371"/>
              <a:gd name="connsiteY0" fmla="*/ 116974 h 701831"/>
              <a:gd name="connsiteX1" fmla="*/ 116974 w 3208371"/>
              <a:gd name="connsiteY1" fmla="*/ 0 h 701831"/>
              <a:gd name="connsiteX2" fmla="*/ 3091397 w 3208371"/>
              <a:gd name="connsiteY2" fmla="*/ 0 h 701831"/>
              <a:gd name="connsiteX3" fmla="*/ 3208371 w 3208371"/>
              <a:gd name="connsiteY3" fmla="*/ 116974 h 701831"/>
              <a:gd name="connsiteX4" fmla="*/ 3208371 w 3208371"/>
              <a:gd name="connsiteY4" fmla="*/ 584857 h 701831"/>
              <a:gd name="connsiteX5" fmla="*/ 3091397 w 3208371"/>
              <a:gd name="connsiteY5" fmla="*/ 701831 h 701831"/>
              <a:gd name="connsiteX6" fmla="*/ 116974 w 3208371"/>
              <a:gd name="connsiteY6" fmla="*/ 701831 h 701831"/>
              <a:gd name="connsiteX7" fmla="*/ 0 w 3208371"/>
              <a:gd name="connsiteY7" fmla="*/ 584857 h 701831"/>
              <a:gd name="connsiteX8" fmla="*/ 0 w 3208371"/>
              <a:gd name="connsiteY8" fmla="*/ 116974 h 70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371" h="701831">
                <a:moveTo>
                  <a:pt x="0" y="116974"/>
                </a:moveTo>
                <a:cubicBezTo>
                  <a:pt x="0" y="52371"/>
                  <a:pt x="52371" y="0"/>
                  <a:pt x="116974" y="0"/>
                </a:cubicBezTo>
                <a:lnTo>
                  <a:pt x="3091397" y="0"/>
                </a:lnTo>
                <a:cubicBezTo>
                  <a:pt x="3156000" y="0"/>
                  <a:pt x="3208371" y="52371"/>
                  <a:pt x="3208371" y="116974"/>
                </a:cubicBezTo>
                <a:lnTo>
                  <a:pt x="3208371" y="584857"/>
                </a:lnTo>
                <a:cubicBezTo>
                  <a:pt x="3208371" y="649460"/>
                  <a:pt x="3156000" y="701831"/>
                  <a:pt x="3091397" y="701831"/>
                </a:cubicBezTo>
                <a:lnTo>
                  <a:pt x="116974" y="701831"/>
                </a:lnTo>
                <a:cubicBezTo>
                  <a:pt x="52371" y="701831"/>
                  <a:pt x="0" y="649460"/>
                  <a:pt x="0" y="584857"/>
                </a:cubicBezTo>
                <a:lnTo>
                  <a:pt x="0" y="11697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981" tIns="79981" rIns="79981" bIns="79981" numCol="1" spcCol="1270" anchor="ctr" anchorCtr="0">
            <a:noAutofit/>
          </a:bodyPr>
          <a:lstStyle/>
          <a:p>
            <a:pPr lvl="0" algn="ctr" defTabSz="533400" rtl="0">
              <a:lnSpc>
                <a:spcPct val="90000"/>
              </a:lnSpc>
              <a:spcBef>
                <a:spcPct val="0"/>
              </a:spcBef>
              <a:spcAft>
                <a:spcPct val="35000"/>
              </a:spcAft>
            </a:pPr>
            <a:r>
              <a:rPr lang="en-GB" sz="1200" kern="1200" smtClean="0"/>
              <a:t>Components can’t send or manipulate anything they want on the other domain just by being connected</a:t>
            </a:r>
            <a:endParaRPr lang="en-GB" sz="1200" kern="1200"/>
          </a:p>
        </p:txBody>
      </p:sp>
      <p:sp>
        <p:nvSpPr>
          <p:cNvPr id="11" name="Freeform 10"/>
          <p:cNvSpPr/>
          <p:nvPr/>
        </p:nvSpPr>
        <p:spPr>
          <a:xfrm>
            <a:off x="5752272" y="5477943"/>
            <a:ext cx="3208371" cy="701831"/>
          </a:xfrm>
          <a:custGeom>
            <a:avLst/>
            <a:gdLst>
              <a:gd name="connsiteX0" fmla="*/ 0 w 3208371"/>
              <a:gd name="connsiteY0" fmla="*/ 116974 h 701831"/>
              <a:gd name="connsiteX1" fmla="*/ 116974 w 3208371"/>
              <a:gd name="connsiteY1" fmla="*/ 0 h 701831"/>
              <a:gd name="connsiteX2" fmla="*/ 3091397 w 3208371"/>
              <a:gd name="connsiteY2" fmla="*/ 0 h 701831"/>
              <a:gd name="connsiteX3" fmla="*/ 3208371 w 3208371"/>
              <a:gd name="connsiteY3" fmla="*/ 116974 h 701831"/>
              <a:gd name="connsiteX4" fmla="*/ 3208371 w 3208371"/>
              <a:gd name="connsiteY4" fmla="*/ 584857 h 701831"/>
              <a:gd name="connsiteX5" fmla="*/ 3091397 w 3208371"/>
              <a:gd name="connsiteY5" fmla="*/ 701831 h 701831"/>
              <a:gd name="connsiteX6" fmla="*/ 116974 w 3208371"/>
              <a:gd name="connsiteY6" fmla="*/ 701831 h 701831"/>
              <a:gd name="connsiteX7" fmla="*/ 0 w 3208371"/>
              <a:gd name="connsiteY7" fmla="*/ 584857 h 701831"/>
              <a:gd name="connsiteX8" fmla="*/ 0 w 3208371"/>
              <a:gd name="connsiteY8" fmla="*/ 116974 h 70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371" h="701831">
                <a:moveTo>
                  <a:pt x="0" y="116974"/>
                </a:moveTo>
                <a:cubicBezTo>
                  <a:pt x="0" y="52371"/>
                  <a:pt x="52371" y="0"/>
                  <a:pt x="116974" y="0"/>
                </a:cubicBezTo>
                <a:lnTo>
                  <a:pt x="3091397" y="0"/>
                </a:lnTo>
                <a:cubicBezTo>
                  <a:pt x="3156000" y="0"/>
                  <a:pt x="3208371" y="52371"/>
                  <a:pt x="3208371" y="116974"/>
                </a:cubicBezTo>
                <a:lnTo>
                  <a:pt x="3208371" y="584857"/>
                </a:lnTo>
                <a:cubicBezTo>
                  <a:pt x="3208371" y="649460"/>
                  <a:pt x="3156000" y="701831"/>
                  <a:pt x="3091397" y="701831"/>
                </a:cubicBezTo>
                <a:lnTo>
                  <a:pt x="116974" y="701831"/>
                </a:lnTo>
                <a:cubicBezTo>
                  <a:pt x="52371" y="701831"/>
                  <a:pt x="0" y="649460"/>
                  <a:pt x="0" y="584857"/>
                </a:cubicBezTo>
                <a:lnTo>
                  <a:pt x="0" y="11697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981" tIns="79981" rIns="79981" bIns="79981" numCol="1" spcCol="1270" anchor="ctr" anchorCtr="0">
            <a:noAutofit/>
          </a:bodyPr>
          <a:lstStyle/>
          <a:p>
            <a:pPr lvl="0" algn="ctr" defTabSz="533400" rtl="0">
              <a:lnSpc>
                <a:spcPct val="90000"/>
              </a:lnSpc>
              <a:spcBef>
                <a:spcPct val="0"/>
              </a:spcBef>
              <a:spcAft>
                <a:spcPct val="35000"/>
              </a:spcAft>
            </a:pPr>
            <a:r>
              <a:rPr lang="en-GB" sz="1200" kern="1200" smtClean="0"/>
              <a:t>To maintain security, a Cross-Domain Solution is required</a:t>
            </a:r>
            <a:endParaRPr lang="en-GB" sz="1200" kern="1200"/>
          </a:p>
        </p:txBody>
      </p:sp>
    </p:spTree>
    <p:extLst>
      <p:ext uri="{BB962C8B-B14F-4D97-AF65-F5344CB8AC3E}">
        <p14:creationId xmlns:p14="http://schemas.microsoft.com/office/powerpoint/2010/main" val="302032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Cross-Domain Solution</a:t>
            </a:r>
            <a:endParaRPr lang="en-GB" dirty="0"/>
          </a:p>
        </p:txBody>
      </p:sp>
      <p:sp>
        <p:nvSpPr>
          <p:cNvPr id="16" name="Freeform 15"/>
          <p:cNvSpPr/>
          <p:nvPr/>
        </p:nvSpPr>
        <p:spPr>
          <a:xfrm>
            <a:off x="8232745" y="4878087"/>
            <a:ext cx="3383479" cy="1086049"/>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3</a:t>
            </a:r>
            <a:endParaRPr lang="en-GB" sz="5400" kern="1200" dirty="0"/>
          </a:p>
        </p:txBody>
      </p:sp>
      <p:grpSp>
        <p:nvGrpSpPr>
          <p:cNvPr id="20" name="Group 19"/>
          <p:cNvGrpSpPr/>
          <p:nvPr/>
        </p:nvGrpSpPr>
        <p:grpSpPr>
          <a:xfrm>
            <a:off x="8213558" y="2352391"/>
            <a:ext cx="3493970" cy="3177204"/>
            <a:chOff x="8213558" y="2352391"/>
            <a:chExt cx="3493970" cy="3177204"/>
          </a:xfrm>
        </p:grpSpPr>
        <p:sp>
          <p:nvSpPr>
            <p:cNvPr id="15" name="Round Same Side Corner Rectangle 14"/>
            <p:cNvSpPr/>
            <p:nvPr/>
          </p:nvSpPr>
          <p:spPr>
            <a:xfrm>
              <a:off x="8232745" y="2352391"/>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8213558" y="2390274"/>
              <a:ext cx="3493970" cy="3139321"/>
            </a:xfrm>
            <a:prstGeom prst="rect">
              <a:avLst/>
            </a:prstGeom>
            <a:noFill/>
          </p:spPr>
          <p:txBody>
            <a:bodyPr wrap="square" rtlCol="0">
              <a:spAutoFit/>
            </a:bodyPr>
            <a:lstStyle/>
            <a:p>
              <a:pPr lvl="0"/>
              <a:r>
                <a:rPr lang="en-GB" sz="2000" dirty="0"/>
                <a:t>CDSs are designed to enforce domain separation and typically include some form of content filtering, which is used to designate information that is unauthorized for transfer between security domains or levels of classification</a:t>
              </a:r>
            </a:p>
            <a:p>
              <a:pPr lvl="0"/>
              <a:endParaRPr lang="en-US" sz="2000" dirty="0"/>
            </a:p>
            <a:p>
              <a:endParaRPr lang="en-GB" dirty="0"/>
            </a:p>
          </p:txBody>
        </p:sp>
      </p:grpSp>
      <p:grpSp>
        <p:nvGrpSpPr>
          <p:cNvPr id="23" name="Group 22"/>
          <p:cNvGrpSpPr/>
          <p:nvPr/>
        </p:nvGrpSpPr>
        <p:grpSpPr>
          <a:xfrm>
            <a:off x="10711190" y="5050596"/>
            <a:ext cx="1184217" cy="1184217"/>
            <a:chOff x="10711190" y="5050596"/>
            <a:chExt cx="1184217" cy="1184217"/>
          </a:xfrm>
        </p:grpSpPr>
        <p:sp>
          <p:nvSpPr>
            <p:cNvPr id="17" name="Oval 16"/>
            <p:cNvSpPr/>
            <p:nvPr/>
          </p:nvSpPr>
          <p:spPr>
            <a:xfrm>
              <a:off x="10711190"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8" y="5372704"/>
              <a:ext cx="540000" cy="540000"/>
            </a:xfrm>
            <a:prstGeom prst="rect">
              <a:avLst/>
            </a:prstGeom>
          </p:spPr>
        </p:pic>
      </p:grpSp>
      <p:sp>
        <p:nvSpPr>
          <p:cNvPr id="10" name="Freeform 9"/>
          <p:cNvSpPr/>
          <p:nvPr/>
        </p:nvSpPr>
        <p:spPr>
          <a:xfrm>
            <a:off x="311028" y="4878079"/>
            <a:ext cx="3383479" cy="1086049"/>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a:solidFill>
            <a:srgbClr val="4C5471"/>
          </a:solidFill>
          <a:ln>
            <a:solidFill>
              <a:srgbClr val="4C547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1</a:t>
            </a:r>
            <a:endParaRPr lang="en-GB" sz="5400" kern="1200" dirty="0"/>
          </a:p>
        </p:txBody>
      </p:sp>
      <p:grpSp>
        <p:nvGrpSpPr>
          <p:cNvPr id="18" name="Group 17"/>
          <p:cNvGrpSpPr/>
          <p:nvPr/>
        </p:nvGrpSpPr>
        <p:grpSpPr>
          <a:xfrm>
            <a:off x="312821" y="2352391"/>
            <a:ext cx="3383479" cy="2687365"/>
            <a:chOff x="312821" y="2366838"/>
            <a:chExt cx="3383479" cy="2687365"/>
          </a:xfrm>
        </p:grpSpPr>
        <p:sp>
          <p:nvSpPr>
            <p:cNvPr id="9" name="Round Same Side Corner Rectangle 8"/>
            <p:cNvSpPr/>
            <p:nvPr/>
          </p:nvSpPr>
          <p:spPr>
            <a:xfrm>
              <a:off x="312821" y="2366838"/>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409073" y="2468880"/>
              <a:ext cx="3219651" cy="2585323"/>
            </a:xfrm>
            <a:prstGeom prst="rect">
              <a:avLst/>
            </a:prstGeom>
            <a:noFill/>
          </p:spPr>
          <p:txBody>
            <a:bodyPr wrap="square" rtlCol="0">
              <a:spAutoFit/>
            </a:bodyPr>
            <a:lstStyle/>
            <a:p>
              <a:pPr lvl="0"/>
              <a:r>
                <a:rPr lang="en-GB" sz="2400" dirty="0"/>
                <a:t>An integrated information assurance system composed of specialised software, and sometimes hardware</a:t>
              </a:r>
            </a:p>
            <a:p>
              <a:endParaRPr lang="en-GB" dirty="0"/>
            </a:p>
          </p:txBody>
        </p:sp>
      </p:grpSp>
      <p:grpSp>
        <p:nvGrpSpPr>
          <p:cNvPr id="24" name="Group 23"/>
          <p:cNvGrpSpPr/>
          <p:nvPr/>
        </p:nvGrpSpPr>
        <p:grpSpPr>
          <a:xfrm>
            <a:off x="2799099" y="5036149"/>
            <a:ext cx="1184217" cy="1184217"/>
            <a:chOff x="2799099" y="5050596"/>
            <a:chExt cx="1184217" cy="1184217"/>
          </a:xfrm>
        </p:grpSpPr>
        <p:sp>
          <p:nvSpPr>
            <p:cNvPr id="11" name="Oval 10"/>
            <p:cNvSpPr/>
            <p:nvPr/>
          </p:nvSpPr>
          <p:spPr>
            <a:xfrm>
              <a:off x="2799099"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207" y="5372704"/>
              <a:ext cx="540000" cy="540000"/>
            </a:xfrm>
            <a:prstGeom prst="rect">
              <a:avLst/>
            </a:prstGeom>
          </p:spPr>
        </p:pic>
      </p:grpSp>
      <p:sp>
        <p:nvSpPr>
          <p:cNvPr id="13" name="Freeform 12"/>
          <p:cNvSpPr/>
          <p:nvPr/>
        </p:nvSpPr>
        <p:spPr>
          <a:xfrm>
            <a:off x="4276700" y="4878087"/>
            <a:ext cx="3383479" cy="1086049"/>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a:solidFill>
            <a:schemeClr val="bg2">
              <a:lumMod val="50000"/>
            </a:schemeClr>
          </a:solidFill>
          <a:ln>
            <a:solidFill>
              <a:schemeClr val="bg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2</a:t>
            </a:r>
            <a:endParaRPr lang="en-GB" sz="5400" kern="1200" dirty="0"/>
          </a:p>
        </p:txBody>
      </p:sp>
      <p:sp>
        <p:nvSpPr>
          <p:cNvPr id="14" name="Oval 13"/>
          <p:cNvSpPr/>
          <p:nvPr/>
        </p:nvSpPr>
        <p:spPr>
          <a:xfrm>
            <a:off x="6755145"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9" name="Group 18"/>
          <p:cNvGrpSpPr/>
          <p:nvPr/>
        </p:nvGrpSpPr>
        <p:grpSpPr>
          <a:xfrm>
            <a:off x="4276700" y="2352391"/>
            <a:ext cx="3582327" cy="3177204"/>
            <a:chOff x="4276700" y="2352391"/>
            <a:chExt cx="3582327" cy="3177204"/>
          </a:xfrm>
        </p:grpSpPr>
        <p:sp>
          <p:nvSpPr>
            <p:cNvPr id="12" name="Round Same Side Corner Rectangle 11"/>
            <p:cNvSpPr/>
            <p:nvPr/>
          </p:nvSpPr>
          <p:spPr>
            <a:xfrm>
              <a:off x="4276700" y="2352391"/>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365057" y="2390274"/>
              <a:ext cx="3493970" cy="3139321"/>
            </a:xfrm>
            <a:prstGeom prst="rect">
              <a:avLst/>
            </a:prstGeom>
            <a:noFill/>
          </p:spPr>
          <p:txBody>
            <a:bodyPr wrap="square" rtlCol="0">
              <a:spAutoFit/>
            </a:bodyPr>
            <a:lstStyle/>
            <a:p>
              <a:r>
                <a:rPr lang="en-GB" sz="2000" dirty="0"/>
                <a:t>Provides a controlled interface to manually or automatically enable and/or restrict the access or transfer of information between two or more security domains based on a predetermined security policy</a:t>
              </a:r>
            </a:p>
            <a:p>
              <a:pPr lvl="0"/>
              <a:endParaRPr lang="en-US" sz="2000" dirty="0"/>
            </a:p>
            <a:p>
              <a:endParaRPr lang="en-GB" dirty="0"/>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459" y="5423104"/>
            <a:ext cx="701077" cy="558000"/>
          </a:xfrm>
          <a:prstGeom prst="rect">
            <a:avLst/>
          </a:prstGeom>
        </p:spPr>
      </p:pic>
    </p:spTree>
    <p:extLst>
      <p:ext uri="{BB962C8B-B14F-4D97-AF65-F5344CB8AC3E}">
        <p14:creationId xmlns:p14="http://schemas.microsoft.com/office/powerpoint/2010/main" val="3922023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CDS</a:t>
            </a:r>
            <a:endParaRPr lang="en-GB" dirty="0"/>
          </a:p>
        </p:txBody>
      </p:sp>
      <p:sp>
        <p:nvSpPr>
          <p:cNvPr id="3" name="Content Placeholder 2"/>
          <p:cNvSpPr>
            <a:spLocks noGrp="1"/>
          </p:cNvSpPr>
          <p:nvPr>
            <p:ph idx="1"/>
          </p:nvPr>
        </p:nvSpPr>
        <p:spPr/>
        <p:txBody>
          <a:bodyPr/>
          <a:lstStyle/>
          <a:p>
            <a:r>
              <a:rPr lang="en-GB" dirty="0"/>
              <a:t>The goal of a CDS is to allow a trusted network domain to exchange information with other domains, either one-way or </a:t>
            </a:r>
            <a:r>
              <a:rPr lang="en-GB" dirty="0" err="1"/>
              <a:t>bidirectionally</a:t>
            </a:r>
            <a:r>
              <a:rPr lang="en-GB" dirty="0"/>
              <a:t>, without introducing the potential for security threats that would normally come with network </a:t>
            </a:r>
            <a:r>
              <a:rPr lang="en-GB" dirty="0" smtClean="0"/>
              <a:t>connectivity</a:t>
            </a:r>
          </a:p>
          <a:p>
            <a:r>
              <a:rPr lang="en-GB" dirty="0" smtClean="0"/>
              <a:t>The </a:t>
            </a:r>
            <a:r>
              <a:rPr lang="en-GB" dirty="0"/>
              <a:t>goal is 100% </a:t>
            </a:r>
            <a:r>
              <a:rPr lang="en-GB" dirty="0" smtClean="0"/>
              <a:t>assurance</a:t>
            </a:r>
          </a:p>
          <a:p>
            <a:r>
              <a:rPr lang="en-GB" dirty="0"/>
              <a:t>T</a:t>
            </a:r>
            <a:r>
              <a:rPr lang="en-GB" dirty="0" smtClean="0"/>
              <a:t>his </a:t>
            </a:r>
            <a:r>
              <a:rPr lang="en-GB" dirty="0"/>
              <a:t>is not possible in </a:t>
            </a:r>
            <a:r>
              <a:rPr lang="en-GB" dirty="0" smtClean="0"/>
              <a:t>practice</a:t>
            </a:r>
          </a:p>
          <a:p>
            <a:r>
              <a:rPr lang="en-GB" dirty="0" smtClean="0"/>
              <a:t>CDS </a:t>
            </a:r>
            <a:r>
              <a:rPr lang="en-GB" dirty="0"/>
              <a:t>development, assessment, and deployment are based on comprehensive risk management</a:t>
            </a:r>
          </a:p>
        </p:txBody>
      </p:sp>
    </p:spTree>
    <p:extLst>
      <p:ext uri="{BB962C8B-B14F-4D97-AF65-F5344CB8AC3E}">
        <p14:creationId xmlns:p14="http://schemas.microsoft.com/office/powerpoint/2010/main" val="662539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87" y="127852"/>
            <a:ext cx="11590421" cy="1325563"/>
          </a:xfrm>
        </p:spPr>
        <p:txBody>
          <a:bodyPr/>
          <a:lstStyle/>
          <a:p>
            <a:r>
              <a:rPr lang="en-GB" dirty="0" smtClean="0"/>
              <a:t>CDS</a:t>
            </a:r>
            <a:endParaRPr lang="en-GB" dirty="0"/>
          </a:p>
        </p:txBody>
      </p:sp>
      <p:sp>
        <p:nvSpPr>
          <p:cNvPr id="6" name="Isosceles Triangle 5"/>
          <p:cNvSpPr/>
          <p:nvPr/>
        </p:nvSpPr>
        <p:spPr>
          <a:xfrm>
            <a:off x="196516" y="1554481"/>
            <a:ext cx="5009949" cy="4966636"/>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7"/>
          <p:cNvSpPr/>
          <p:nvPr/>
        </p:nvSpPr>
        <p:spPr>
          <a:xfrm>
            <a:off x="1117151" y="4547938"/>
            <a:ext cx="2642133" cy="197317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Three primary elements demanded from cross domain solutions </a:t>
            </a:r>
            <a:r>
              <a:rPr lang="en-GB" sz="2400" dirty="0" smtClean="0"/>
              <a:t>are:</a:t>
            </a:r>
            <a:endParaRPr lang="en-GB" sz="2400" dirty="0"/>
          </a:p>
        </p:txBody>
      </p:sp>
      <p:grpSp>
        <p:nvGrpSpPr>
          <p:cNvPr id="12" name="Group 11"/>
          <p:cNvGrpSpPr/>
          <p:nvPr/>
        </p:nvGrpSpPr>
        <p:grpSpPr>
          <a:xfrm>
            <a:off x="3214841" y="2088682"/>
            <a:ext cx="8867275" cy="1212783"/>
            <a:chOff x="2820202" y="2088682"/>
            <a:chExt cx="8867275" cy="1212783"/>
          </a:xfrm>
        </p:grpSpPr>
        <p:sp>
          <p:nvSpPr>
            <p:cNvPr id="10" name="Rounded Rectangle 9"/>
            <p:cNvSpPr/>
            <p:nvPr/>
          </p:nvSpPr>
          <p:spPr>
            <a:xfrm>
              <a:off x="2820202" y="2088682"/>
              <a:ext cx="3275798" cy="121278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255043" y="2346521"/>
              <a:ext cx="3768291" cy="646331"/>
            </a:xfrm>
            <a:prstGeom prst="rect">
              <a:avLst/>
            </a:prstGeom>
            <a:noFill/>
          </p:spPr>
          <p:txBody>
            <a:bodyPr wrap="square" rtlCol="0">
              <a:spAutoFit/>
            </a:bodyPr>
            <a:lstStyle/>
            <a:p>
              <a:pPr marL="0" lvl="1"/>
              <a:r>
                <a:rPr lang="en-GB" dirty="0" smtClean="0"/>
                <a:t>Most </a:t>
              </a:r>
              <a:r>
                <a:rPr lang="en-GB" dirty="0"/>
                <a:t>often imposed by hardware-enforced one-way data </a:t>
              </a:r>
              <a:r>
                <a:rPr lang="en-GB" dirty="0" smtClean="0"/>
                <a:t>transfer</a:t>
              </a:r>
              <a:endParaRPr lang="en-GB" dirty="0"/>
            </a:p>
          </p:txBody>
        </p:sp>
        <p:sp>
          <p:nvSpPr>
            <p:cNvPr id="22" name="Rounded Rectangle 21"/>
            <p:cNvSpPr/>
            <p:nvPr/>
          </p:nvSpPr>
          <p:spPr>
            <a:xfrm>
              <a:off x="6209097" y="2260932"/>
              <a:ext cx="5478380" cy="76520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ounded Rectangle 14"/>
          <p:cNvSpPr/>
          <p:nvPr/>
        </p:nvSpPr>
        <p:spPr>
          <a:xfrm>
            <a:off x="3975145" y="3598244"/>
            <a:ext cx="2807367" cy="1212783"/>
          </a:xfrm>
          <a:prstGeom prst="roundRect">
            <a:avLst/>
          </a:prstGeom>
          <a:noFill/>
          <a:ln w="28575">
            <a:solidFill>
              <a:srgbClr val="D9F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4769321" y="5107806"/>
            <a:ext cx="2719137" cy="1212783"/>
          </a:xfrm>
          <a:prstGeom prst="roundRect">
            <a:avLst/>
          </a:prstGeom>
          <a:noFill/>
          <a:ln w="28575">
            <a:solidFill>
              <a:srgbClr val="8FA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881033" y="2142022"/>
            <a:ext cx="2652562" cy="1077218"/>
          </a:xfrm>
          <a:prstGeom prst="rect">
            <a:avLst/>
          </a:prstGeom>
          <a:noFill/>
        </p:spPr>
        <p:txBody>
          <a:bodyPr wrap="square" rtlCol="0">
            <a:spAutoFit/>
          </a:bodyPr>
          <a:lstStyle/>
          <a:p>
            <a:r>
              <a:rPr lang="en-GB" sz="3200" dirty="0"/>
              <a:t>Data confidentiality</a:t>
            </a:r>
          </a:p>
        </p:txBody>
      </p:sp>
      <p:sp>
        <p:nvSpPr>
          <p:cNvPr id="20" name="TextBox 19"/>
          <p:cNvSpPr txBox="1"/>
          <p:nvPr/>
        </p:nvSpPr>
        <p:spPr>
          <a:xfrm>
            <a:off x="4586882" y="3662220"/>
            <a:ext cx="1583895" cy="1077218"/>
          </a:xfrm>
          <a:prstGeom prst="rect">
            <a:avLst/>
          </a:prstGeom>
          <a:noFill/>
        </p:spPr>
        <p:txBody>
          <a:bodyPr wrap="none" rtlCol="0">
            <a:spAutoFit/>
          </a:bodyPr>
          <a:lstStyle/>
          <a:p>
            <a:r>
              <a:rPr lang="en-GB" sz="3200" dirty="0" smtClean="0"/>
              <a:t>Data</a:t>
            </a:r>
          </a:p>
          <a:p>
            <a:r>
              <a:rPr lang="en-GB" sz="3200" dirty="0" smtClean="0"/>
              <a:t>integrity</a:t>
            </a:r>
            <a:endParaRPr lang="en-GB" sz="3200" dirty="0"/>
          </a:p>
        </p:txBody>
      </p:sp>
      <p:sp>
        <p:nvSpPr>
          <p:cNvPr id="21" name="TextBox 20"/>
          <p:cNvSpPr txBox="1"/>
          <p:nvPr/>
        </p:nvSpPr>
        <p:spPr>
          <a:xfrm>
            <a:off x="5239133" y="5136490"/>
            <a:ext cx="1962397" cy="1077218"/>
          </a:xfrm>
          <a:prstGeom prst="rect">
            <a:avLst/>
          </a:prstGeom>
          <a:noFill/>
        </p:spPr>
        <p:txBody>
          <a:bodyPr wrap="none" rtlCol="0">
            <a:spAutoFit/>
          </a:bodyPr>
          <a:lstStyle/>
          <a:p>
            <a:r>
              <a:rPr lang="en-GB" sz="3200" dirty="0" smtClean="0"/>
              <a:t>Data</a:t>
            </a:r>
          </a:p>
          <a:p>
            <a:r>
              <a:rPr lang="en-GB" sz="3200" dirty="0" smtClean="0"/>
              <a:t>availability</a:t>
            </a:r>
            <a:endParaRPr lang="en-GB" sz="3200" dirty="0"/>
          </a:p>
        </p:txBody>
      </p:sp>
      <p:grpSp>
        <p:nvGrpSpPr>
          <p:cNvPr id="24" name="Group 23"/>
          <p:cNvGrpSpPr/>
          <p:nvPr/>
        </p:nvGrpSpPr>
        <p:grpSpPr>
          <a:xfrm>
            <a:off x="6603736" y="3565964"/>
            <a:ext cx="5529714" cy="1212783"/>
            <a:chOff x="6209097" y="3565964"/>
            <a:chExt cx="5529714" cy="1212783"/>
          </a:xfrm>
        </p:grpSpPr>
        <p:sp>
          <p:nvSpPr>
            <p:cNvPr id="16" name="TextBox 15"/>
            <p:cNvSpPr txBox="1"/>
            <p:nvPr/>
          </p:nvSpPr>
          <p:spPr>
            <a:xfrm>
              <a:off x="6209097" y="3698055"/>
              <a:ext cx="5529714" cy="923330"/>
            </a:xfrm>
            <a:prstGeom prst="rect">
              <a:avLst/>
            </a:prstGeom>
            <a:noFill/>
          </p:spPr>
          <p:txBody>
            <a:bodyPr wrap="square" rtlCol="0">
              <a:spAutoFit/>
            </a:bodyPr>
            <a:lstStyle/>
            <a:p>
              <a:pPr lvl="1"/>
              <a:r>
                <a:rPr lang="en-GB" dirty="0" smtClean="0"/>
                <a:t>Content </a:t>
              </a:r>
              <a:r>
                <a:rPr lang="en-GB" dirty="0"/>
                <a:t>management using filtering for viruses and malware; content examination utilities; in high-to-low security transfer audited human review</a:t>
              </a:r>
            </a:p>
          </p:txBody>
        </p:sp>
        <p:sp>
          <p:nvSpPr>
            <p:cNvPr id="23" name="Rounded Rectangle 22"/>
            <p:cNvSpPr/>
            <p:nvPr/>
          </p:nvSpPr>
          <p:spPr>
            <a:xfrm>
              <a:off x="6504982" y="3565964"/>
              <a:ext cx="5182495" cy="1212783"/>
            </a:xfrm>
            <a:prstGeom prst="roundRect">
              <a:avLst/>
            </a:prstGeom>
            <a:noFill/>
            <a:ln w="28575">
              <a:solidFill>
                <a:srgbClr val="D9F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p:cNvGrpSpPr/>
          <p:nvPr/>
        </p:nvGrpSpPr>
        <p:grpSpPr>
          <a:xfrm>
            <a:off x="7244843" y="5176333"/>
            <a:ext cx="4837273" cy="923330"/>
            <a:chOff x="6850204" y="5176333"/>
            <a:chExt cx="4837273" cy="923330"/>
          </a:xfrm>
        </p:grpSpPr>
        <p:sp>
          <p:nvSpPr>
            <p:cNvPr id="18" name="TextBox 17"/>
            <p:cNvSpPr txBox="1"/>
            <p:nvPr/>
          </p:nvSpPr>
          <p:spPr>
            <a:xfrm>
              <a:off x="6850204" y="5176333"/>
              <a:ext cx="4762675" cy="923330"/>
            </a:xfrm>
            <a:prstGeom prst="rect">
              <a:avLst/>
            </a:prstGeom>
            <a:noFill/>
          </p:spPr>
          <p:txBody>
            <a:bodyPr wrap="square" rtlCol="0">
              <a:spAutoFit/>
            </a:bodyPr>
            <a:lstStyle/>
            <a:p>
              <a:pPr lvl="1"/>
              <a:r>
                <a:rPr lang="en-GB" dirty="0"/>
                <a:t>S</a:t>
              </a:r>
              <a:r>
                <a:rPr lang="en-GB" dirty="0" smtClean="0"/>
                <a:t>ecurity-hardened </a:t>
              </a:r>
              <a:r>
                <a:rPr lang="en-GB" dirty="0"/>
                <a:t>operating systems, role-based administration access, redundant hardware</a:t>
              </a:r>
            </a:p>
          </p:txBody>
        </p:sp>
        <p:sp>
          <p:nvSpPr>
            <p:cNvPr id="25" name="Rounded Rectangle 24"/>
            <p:cNvSpPr/>
            <p:nvPr/>
          </p:nvSpPr>
          <p:spPr>
            <a:xfrm>
              <a:off x="7212530" y="5197642"/>
              <a:ext cx="4474947" cy="880712"/>
            </a:xfrm>
            <a:prstGeom prst="roundRect">
              <a:avLst/>
            </a:prstGeom>
            <a:noFill/>
            <a:ln w="28575">
              <a:solidFill>
                <a:srgbClr val="8FA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898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0A19-2098-4890-88E2-6CDDA63DF10E}"/>
              </a:ext>
            </a:extLst>
          </p:cNvPr>
          <p:cNvSpPr>
            <a:spLocks noGrp="1"/>
          </p:cNvSpPr>
          <p:nvPr>
            <p:ph type="title"/>
          </p:nvPr>
        </p:nvSpPr>
        <p:spPr/>
        <p:txBody>
          <a:bodyPr/>
          <a:lstStyle/>
          <a:p>
            <a:r>
              <a:rPr lang="en-GB" dirty="0"/>
              <a:t>DMZ</a:t>
            </a:r>
          </a:p>
        </p:txBody>
      </p:sp>
      <p:sp>
        <p:nvSpPr>
          <p:cNvPr id="3" name="Content Placeholder 2">
            <a:extLst>
              <a:ext uri="{FF2B5EF4-FFF2-40B4-BE49-F238E27FC236}">
                <a16:creationId xmlns:a16="http://schemas.microsoft.com/office/drawing/2014/main" id="{1EC7F31B-9F2C-4BDE-8206-8484CCC51F5D}"/>
              </a:ext>
            </a:extLst>
          </p:cNvPr>
          <p:cNvSpPr>
            <a:spLocks noGrp="1"/>
          </p:cNvSpPr>
          <p:nvPr>
            <p:ph idx="1"/>
          </p:nvPr>
        </p:nvSpPr>
        <p:spPr/>
        <p:txBody>
          <a:bodyPr>
            <a:normAutofit/>
          </a:bodyPr>
          <a:lstStyle/>
          <a:p>
            <a:r>
              <a:rPr lang="en-GB" dirty="0" smtClean="0"/>
              <a:t>A DMZ </a:t>
            </a:r>
            <a:r>
              <a:rPr lang="en-GB" dirty="0"/>
              <a:t>or demilitarized zone </a:t>
            </a:r>
            <a:r>
              <a:rPr lang="en-GB" dirty="0" smtClean="0"/>
              <a:t>is </a:t>
            </a:r>
            <a:r>
              <a:rPr lang="en-GB" dirty="0"/>
              <a:t>a physical or logical subnetwork that contains and exposes an organization's external-facing services to an untrusted, usually larger, network such as the </a:t>
            </a:r>
            <a:r>
              <a:rPr lang="en-GB" dirty="0" smtClean="0"/>
              <a:t>Internet</a:t>
            </a:r>
          </a:p>
          <a:p>
            <a:r>
              <a:rPr lang="en-GB" dirty="0" smtClean="0"/>
              <a:t>The </a:t>
            </a:r>
            <a:r>
              <a:rPr lang="en-GB" dirty="0"/>
              <a:t>purpose of a DMZ is to add an additional layer of security to an organization's local area network (LAN</a:t>
            </a:r>
            <a:r>
              <a:rPr lang="en-GB" dirty="0" smtClean="0"/>
              <a:t>)</a:t>
            </a:r>
          </a:p>
          <a:p>
            <a:pPr lvl="1"/>
            <a:r>
              <a:rPr lang="en-GB" dirty="0" smtClean="0"/>
              <a:t>an </a:t>
            </a:r>
            <a:r>
              <a:rPr lang="en-GB" dirty="0"/>
              <a:t>external network node can access only what is exposed in the DMZ, while the rest of the organization's network is </a:t>
            </a:r>
            <a:r>
              <a:rPr lang="en-GB" dirty="0" smtClean="0"/>
              <a:t>firewalled</a:t>
            </a:r>
          </a:p>
          <a:p>
            <a:r>
              <a:rPr lang="en-GB" dirty="0" smtClean="0"/>
              <a:t>The </a:t>
            </a:r>
            <a:r>
              <a:rPr lang="en-GB" dirty="0"/>
              <a:t>DMZ functions as a small, isolated network positioned between the Internet and the private </a:t>
            </a:r>
            <a:r>
              <a:rPr lang="en-GB" dirty="0" smtClean="0"/>
              <a:t>network</a:t>
            </a:r>
            <a:endParaRPr lang="en-GB" dirty="0"/>
          </a:p>
        </p:txBody>
      </p:sp>
    </p:spTree>
    <p:extLst>
      <p:ext uri="{BB962C8B-B14F-4D97-AF65-F5344CB8AC3E}">
        <p14:creationId xmlns:p14="http://schemas.microsoft.com/office/powerpoint/2010/main" val="78934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DMZ - Architecture</a:t>
            </a:r>
            <a:endParaRPr lang="en-GB" dirty="0"/>
          </a:p>
        </p:txBody>
      </p:sp>
      <p:sp>
        <p:nvSpPr>
          <p:cNvPr id="3" name="Content Placeholder 2"/>
          <p:cNvSpPr>
            <a:spLocks noGrp="1"/>
          </p:cNvSpPr>
          <p:nvPr>
            <p:ph idx="1"/>
          </p:nvPr>
        </p:nvSpPr>
        <p:spPr>
          <a:xfrm>
            <a:off x="312821" y="1825625"/>
            <a:ext cx="11590421" cy="1548030"/>
          </a:xfrm>
        </p:spPr>
        <p:txBody>
          <a:bodyPr/>
          <a:lstStyle/>
          <a:p>
            <a:r>
              <a:rPr lang="en-GB" dirty="0"/>
              <a:t>Two of the most basic methods are with a single firewall, also known as the three legged model, and with dual firewalls, also known as back to back. </a:t>
            </a:r>
            <a:r>
              <a:rPr lang="en-GB" dirty="0" err="1"/>
              <a:t>Th</a:t>
            </a:r>
            <a:endParaRPr lang="en-GB" dirty="0"/>
          </a:p>
        </p:txBody>
      </p:sp>
    </p:spTree>
    <p:extLst>
      <p:ext uri="{BB962C8B-B14F-4D97-AF65-F5344CB8AC3E}">
        <p14:creationId xmlns:p14="http://schemas.microsoft.com/office/powerpoint/2010/main" val="1442231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DMZ - Architecture</a:t>
            </a:r>
            <a:endParaRPr lang="en-GB" dirty="0"/>
          </a:p>
        </p:txBody>
      </p:sp>
      <p:sp>
        <p:nvSpPr>
          <p:cNvPr id="3" name="Content Placeholder 2"/>
          <p:cNvSpPr>
            <a:spLocks noGrp="1"/>
          </p:cNvSpPr>
          <p:nvPr>
            <p:ph idx="1"/>
          </p:nvPr>
        </p:nvSpPr>
        <p:spPr>
          <a:xfrm>
            <a:off x="5799221" y="1796749"/>
            <a:ext cx="4673065" cy="4935956"/>
          </a:xfrm>
        </p:spPr>
        <p:txBody>
          <a:bodyPr>
            <a:normAutofit/>
          </a:bodyPr>
          <a:lstStyle/>
          <a:p>
            <a:endParaRPr lang="en-GB" dirty="0"/>
          </a:p>
          <a:p>
            <a:endParaRPr lang="en-GB" dirty="0"/>
          </a:p>
        </p:txBody>
      </p:sp>
      <p:sp>
        <p:nvSpPr>
          <p:cNvPr id="4" name="Rounded Rectangle 3"/>
          <p:cNvSpPr/>
          <p:nvPr/>
        </p:nvSpPr>
        <p:spPr>
          <a:xfrm>
            <a:off x="962624" y="6858000"/>
            <a:ext cx="3450657" cy="5109560"/>
          </a:xfrm>
          <a:prstGeom prst="roundRect">
            <a:avLst/>
          </a:prstGeom>
          <a:solidFill>
            <a:srgbClr val="C3C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TextBox 4"/>
          <p:cNvSpPr txBox="1"/>
          <p:nvPr/>
        </p:nvSpPr>
        <p:spPr>
          <a:xfrm flipH="1">
            <a:off x="1248877" y="1719565"/>
            <a:ext cx="2784108" cy="584775"/>
          </a:xfrm>
          <a:prstGeom prst="rect">
            <a:avLst/>
          </a:prstGeom>
          <a:noFill/>
        </p:spPr>
        <p:txBody>
          <a:bodyPr wrap="square" rtlCol="0">
            <a:spAutoFit/>
          </a:bodyPr>
          <a:lstStyle/>
          <a:p>
            <a:r>
              <a:rPr lang="en-GB" sz="3200" b="1" dirty="0"/>
              <a:t>Single </a:t>
            </a:r>
            <a:r>
              <a:rPr lang="en-GB" sz="3200" b="1" dirty="0" smtClean="0"/>
              <a:t>firewall</a:t>
            </a:r>
            <a:endParaRPr lang="en-GB" sz="3200" b="1" dirty="0"/>
          </a:p>
        </p:txBody>
      </p:sp>
      <p:sp>
        <p:nvSpPr>
          <p:cNvPr id="8" name="TextBox 7"/>
          <p:cNvSpPr txBox="1"/>
          <p:nvPr/>
        </p:nvSpPr>
        <p:spPr>
          <a:xfrm>
            <a:off x="989044" y="2773499"/>
            <a:ext cx="3070361" cy="830997"/>
          </a:xfrm>
          <a:prstGeom prst="rect">
            <a:avLst/>
          </a:prstGeom>
          <a:noFill/>
        </p:spPr>
        <p:txBody>
          <a:bodyPr wrap="square" rtlCol="0">
            <a:spAutoFit/>
          </a:bodyPr>
          <a:lstStyle/>
          <a:p>
            <a:pPr algn="ctr"/>
            <a:r>
              <a:rPr lang="en-GB" sz="2400" dirty="0"/>
              <a:t>Has at least 3 network </a:t>
            </a:r>
            <a:r>
              <a:rPr lang="en-GB" sz="2400" dirty="0" smtClean="0"/>
              <a:t>interfaces</a:t>
            </a:r>
            <a:endParaRPr lang="en-GB" sz="2400" dirty="0"/>
          </a:p>
        </p:txBody>
      </p:sp>
      <p:sp>
        <p:nvSpPr>
          <p:cNvPr id="9" name="TextBox 8"/>
          <p:cNvSpPr txBox="1"/>
          <p:nvPr/>
        </p:nvSpPr>
        <p:spPr>
          <a:xfrm>
            <a:off x="1057272" y="3753629"/>
            <a:ext cx="3070361" cy="830997"/>
          </a:xfrm>
          <a:prstGeom prst="rect">
            <a:avLst/>
          </a:prstGeom>
          <a:noFill/>
        </p:spPr>
        <p:txBody>
          <a:bodyPr wrap="square" rtlCol="0">
            <a:spAutoFit/>
          </a:bodyPr>
          <a:lstStyle/>
          <a:p>
            <a:pPr algn="ctr"/>
            <a:r>
              <a:rPr lang="en-GB" sz="2400" dirty="0"/>
              <a:t>Firewall becomes a single point of </a:t>
            </a:r>
            <a:r>
              <a:rPr lang="en-GB" sz="2400" dirty="0" smtClean="0"/>
              <a:t>failure</a:t>
            </a:r>
            <a:endParaRPr lang="en-GB" sz="2400" dirty="0"/>
          </a:p>
        </p:txBody>
      </p:sp>
      <p:sp>
        <p:nvSpPr>
          <p:cNvPr id="10" name="TextBox 9"/>
          <p:cNvSpPr txBox="1"/>
          <p:nvPr/>
        </p:nvSpPr>
        <p:spPr>
          <a:xfrm>
            <a:off x="962624" y="5116783"/>
            <a:ext cx="3070361" cy="1569660"/>
          </a:xfrm>
          <a:prstGeom prst="rect">
            <a:avLst/>
          </a:prstGeom>
          <a:noFill/>
        </p:spPr>
        <p:txBody>
          <a:bodyPr wrap="square" rtlCol="0">
            <a:spAutoFit/>
          </a:bodyPr>
          <a:lstStyle/>
          <a:p>
            <a:pPr algn="ctr"/>
            <a:r>
              <a:rPr lang="en-GB" sz="2400" dirty="0"/>
              <a:t>Firewall must handle all the traffic to the DMZ as well as the internal network</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741" y="2055264"/>
            <a:ext cx="6105314" cy="3911216"/>
          </a:xfrm>
          <a:prstGeom prst="rect">
            <a:avLst/>
          </a:prstGeom>
        </p:spPr>
      </p:pic>
    </p:spTree>
    <p:extLst>
      <p:ext uri="{BB962C8B-B14F-4D97-AF65-F5344CB8AC3E}">
        <p14:creationId xmlns:p14="http://schemas.microsoft.com/office/powerpoint/2010/main" val="9370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0833E-6 -3.7037E-6 L -0.00377 -0.76759 " pathEditMode="relative" rAng="0" ptsTypes="AA">
                                      <p:cBhvr>
                                        <p:cTn id="6" dur="2000" fill="hold"/>
                                        <p:tgtEl>
                                          <p:spTgt spid="4"/>
                                        </p:tgtEl>
                                        <p:attrNameLst>
                                          <p:attrName>ppt_x</p:attrName>
                                          <p:attrName>ppt_y</p:attrName>
                                        </p:attrNameLst>
                                      </p:cBhvr>
                                      <p:rCtr x="-195" y="-3838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Users\ecoffey\AppData\Local\Temp\Rar$DRa1.653\30059_Device_laptop_3145_default_64.png">
            <a:extLst>
              <a:ext uri="{FF2B5EF4-FFF2-40B4-BE49-F238E27FC236}">
                <a16:creationId xmlns:a16="http://schemas.microsoft.com/office/drawing/2014/main" id="{09526115-D2FB-4320-8305-69CE4D17A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426" y="1664761"/>
            <a:ext cx="1040400" cy="1040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796\30036_Device_ibm_tower_default_256.png">
            <a:extLst>
              <a:ext uri="{FF2B5EF4-FFF2-40B4-BE49-F238E27FC236}">
                <a16:creationId xmlns:a16="http://schemas.microsoft.com/office/drawing/2014/main" id="{671DB085-F7F5-4590-8B95-BF596B4D9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2429" y="2337361"/>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Users\ecoffey\AppData\Local\Temp\Rar$DRa1.653\30059_Device_laptop_3145_default_64.png">
            <a:extLst>
              <a:ext uri="{FF2B5EF4-FFF2-40B4-BE49-F238E27FC236}">
                <a16:creationId xmlns:a16="http://schemas.microsoft.com/office/drawing/2014/main" id="{B78AEA50-81A0-4DF8-A1C0-5C59679E6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267" y="3429000"/>
            <a:ext cx="1040400" cy="1040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ecoffey\AppData\Local\Temp\Rar$DRa1.653\30059_Device_laptop_3145_default_64.png">
            <a:extLst>
              <a:ext uri="{FF2B5EF4-FFF2-40B4-BE49-F238E27FC236}">
                <a16:creationId xmlns:a16="http://schemas.microsoft.com/office/drawing/2014/main" id="{3A503D56-BE48-4654-BF00-134C35F5A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554" y="5389715"/>
            <a:ext cx="1040113" cy="104011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22EC118D-48B0-4DE9-902A-CA3356F1555B}"/>
              </a:ext>
            </a:extLst>
          </p:cNvPr>
          <p:cNvGrpSpPr/>
          <p:nvPr/>
        </p:nvGrpSpPr>
        <p:grpSpPr>
          <a:xfrm>
            <a:off x="5350879" y="2265054"/>
            <a:ext cx="1950720" cy="2023027"/>
            <a:chOff x="5212080" y="2112654"/>
            <a:chExt cx="1950720" cy="2023027"/>
          </a:xfrm>
        </p:grpSpPr>
        <p:pic>
          <p:nvPicPr>
            <p:cNvPr id="9" name="Picture 10" descr="C:\Users\ecoffey\AppData\Local\Temp\Rar$DRa0.796\30036_Device_ibm_tower_default_256.png">
              <a:extLst>
                <a:ext uri="{FF2B5EF4-FFF2-40B4-BE49-F238E27FC236}">
                  <a16:creationId xmlns:a16="http://schemas.microsoft.com/office/drawing/2014/main" id="{42270E38-AC7B-41AA-B8FC-7560F2987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080" y="2184961"/>
              <a:ext cx="1950720" cy="195072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9744BD64-22EE-4896-8E4E-2BF2F67CFB63}"/>
                </a:ext>
              </a:extLst>
            </p:cNvPr>
            <p:cNvSpPr/>
            <p:nvPr/>
          </p:nvSpPr>
          <p:spPr>
            <a:xfrm rot="20457403">
              <a:off x="6212758" y="2112654"/>
              <a:ext cx="740479" cy="740479"/>
            </a:xfrm>
            <a:prstGeom prst="ellipse">
              <a:avLst/>
            </a:prstGeom>
            <a:blipFill dpi="0" rotWithShape="1">
              <a:blip r:embed="rId5"/>
              <a:srcRect/>
              <a:stretch>
                <a:fillRect l="-4000" t="-4000" r="-4000" b="-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a:extLst>
              <a:ext uri="{FF2B5EF4-FFF2-40B4-BE49-F238E27FC236}">
                <a16:creationId xmlns:a16="http://schemas.microsoft.com/office/drawing/2014/main" id="{482FF217-463D-46D8-93A0-2FE5994F5E54}"/>
              </a:ext>
            </a:extLst>
          </p:cNvPr>
          <p:cNvCxnSpPr>
            <a:cxnSpLocks/>
            <a:stCxn id="5" idx="3"/>
          </p:cNvCxnSpPr>
          <p:nvPr/>
        </p:nvCxnSpPr>
        <p:spPr>
          <a:xfrm>
            <a:off x="3054826" y="2184961"/>
            <a:ext cx="2678317" cy="659839"/>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0A7A08-F091-4CFA-A69A-5099D6808282}"/>
              </a:ext>
            </a:extLst>
          </p:cNvPr>
          <p:cNvCxnSpPr>
            <a:cxnSpLocks/>
          </p:cNvCxnSpPr>
          <p:nvPr/>
        </p:nvCxnSpPr>
        <p:spPr>
          <a:xfrm flipV="1">
            <a:off x="2901306" y="3429000"/>
            <a:ext cx="2831837" cy="52020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7BF114-C168-4EF1-A7E1-6EC51FFEE93F}"/>
              </a:ext>
            </a:extLst>
          </p:cNvPr>
          <p:cNvCxnSpPr>
            <a:cxnSpLocks/>
            <a:stCxn id="12" idx="3"/>
          </p:cNvCxnSpPr>
          <p:nvPr/>
        </p:nvCxnSpPr>
        <p:spPr>
          <a:xfrm flipV="1">
            <a:off x="3017667" y="3949200"/>
            <a:ext cx="2715476" cy="196057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742CFC-10F5-4920-933E-47CEFF88B501}"/>
              </a:ext>
            </a:extLst>
          </p:cNvPr>
          <p:cNvCxnSpPr>
            <a:cxnSpLocks/>
          </p:cNvCxnSpPr>
          <p:nvPr/>
        </p:nvCxnSpPr>
        <p:spPr>
          <a:xfrm>
            <a:off x="7010400" y="3312721"/>
            <a:ext cx="285931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49D24C-C03F-4061-A6FF-9139A639CD34}"/>
              </a:ext>
            </a:extLst>
          </p:cNvPr>
          <p:cNvSpPr txBox="1"/>
          <p:nvPr/>
        </p:nvSpPr>
        <p:spPr>
          <a:xfrm>
            <a:off x="4364134" y="2450627"/>
            <a:ext cx="986745" cy="369332"/>
          </a:xfrm>
          <a:prstGeom prst="rect">
            <a:avLst/>
          </a:prstGeom>
          <a:solidFill>
            <a:schemeClr val="bg1"/>
          </a:solidFill>
        </p:spPr>
        <p:txBody>
          <a:bodyPr wrap="none" rtlCol="0">
            <a:spAutoFit/>
          </a:bodyPr>
          <a:lstStyle/>
          <a:p>
            <a:r>
              <a:rPr lang="en-GB" dirty="0"/>
              <a:t>HTTP/80</a:t>
            </a:r>
          </a:p>
        </p:txBody>
      </p:sp>
      <p:sp>
        <p:nvSpPr>
          <p:cNvPr id="30" name="TextBox 29">
            <a:extLst>
              <a:ext uri="{FF2B5EF4-FFF2-40B4-BE49-F238E27FC236}">
                <a16:creationId xmlns:a16="http://schemas.microsoft.com/office/drawing/2014/main" id="{F2A9FBE0-1ACA-425D-9D5E-80C0668254D2}"/>
              </a:ext>
            </a:extLst>
          </p:cNvPr>
          <p:cNvSpPr txBox="1"/>
          <p:nvPr/>
        </p:nvSpPr>
        <p:spPr>
          <a:xfrm>
            <a:off x="4305367" y="3340159"/>
            <a:ext cx="986745" cy="369332"/>
          </a:xfrm>
          <a:prstGeom prst="rect">
            <a:avLst/>
          </a:prstGeom>
          <a:solidFill>
            <a:schemeClr val="bg1"/>
          </a:solidFill>
        </p:spPr>
        <p:txBody>
          <a:bodyPr wrap="none" rtlCol="0">
            <a:spAutoFit/>
          </a:bodyPr>
          <a:lstStyle/>
          <a:p>
            <a:r>
              <a:rPr lang="en-GB" dirty="0"/>
              <a:t>HTTP/80</a:t>
            </a:r>
          </a:p>
        </p:txBody>
      </p:sp>
      <p:sp>
        <p:nvSpPr>
          <p:cNvPr id="31" name="TextBox 30">
            <a:extLst>
              <a:ext uri="{FF2B5EF4-FFF2-40B4-BE49-F238E27FC236}">
                <a16:creationId xmlns:a16="http://schemas.microsoft.com/office/drawing/2014/main" id="{AFDD9122-ECD9-4736-8492-B062B3D613BD}"/>
              </a:ext>
            </a:extLst>
          </p:cNvPr>
          <p:cNvSpPr txBox="1"/>
          <p:nvPr/>
        </p:nvSpPr>
        <p:spPr>
          <a:xfrm>
            <a:off x="4305366" y="4348734"/>
            <a:ext cx="986745" cy="369332"/>
          </a:xfrm>
          <a:prstGeom prst="rect">
            <a:avLst/>
          </a:prstGeom>
          <a:solidFill>
            <a:schemeClr val="bg1"/>
          </a:solidFill>
        </p:spPr>
        <p:txBody>
          <a:bodyPr wrap="none" rtlCol="0">
            <a:spAutoFit/>
          </a:bodyPr>
          <a:lstStyle/>
          <a:p>
            <a:r>
              <a:rPr lang="en-GB" dirty="0"/>
              <a:t>HTTP/80</a:t>
            </a:r>
          </a:p>
        </p:txBody>
      </p:sp>
      <p:sp>
        <p:nvSpPr>
          <p:cNvPr id="32" name="TextBox 31">
            <a:extLst>
              <a:ext uri="{FF2B5EF4-FFF2-40B4-BE49-F238E27FC236}">
                <a16:creationId xmlns:a16="http://schemas.microsoft.com/office/drawing/2014/main" id="{E30A4E70-5C72-4B29-BF79-91602422A1F7}"/>
              </a:ext>
            </a:extLst>
          </p:cNvPr>
          <p:cNvSpPr txBox="1"/>
          <p:nvPr/>
        </p:nvSpPr>
        <p:spPr>
          <a:xfrm>
            <a:off x="1977267" y="2660134"/>
            <a:ext cx="895886" cy="369332"/>
          </a:xfrm>
          <a:prstGeom prst="rect">
            <a:avLst/>
          </a:prstGeom>
          <a:noFill/>
        </p:spPr>
        <p:txBody>
          <a:bodyPr wrap="none" rtlCol="0">
            <a:spAutoFit/>
          </a:bodyPr>
          <a:lstStyle/>
          <a:p>
            <a:r>
              <a:rPr lang="en-GB" dirty="0"/>
              <a:t>Client 1</a:t>
            </a:r>
          </a:p>
        </p:txBody>
      </p:sp>
      <p:sp>
        <p:nvSpPr>
          <p:cNvPr id="33" name="TextBox 32">
            <a:extLst>
              <a:ext uri="{FF2B5EF4-FFF2-40B4-BE49-F238E27FC236}">
                <a16:creationId xmlns:a16="http://schemas.microsoft.com/office/drawing/2014/main" id="{A92EC1E9-570B-498B-B3D8-733D5F275040}"/>
              </a:ext>
            </a:extLst>
          </p:cNvPr>
          <p:cNvSpPr txBox="1"/>
          <p:nvPr/>
        </p:nvSpPr>
        <p:spPr>
          <a:xfrm>
            <a:off x="2014426" y="4469400"/>
            <a:ext cx="895886" cy="369332"/>
          </a:xfrm>
          <a:prstGeom prst="rect">
            <a:avLst/>
          </a:prstGeom>
          <a:noFill/>
        </p:spPr>
        <p:txBody>
          <a:bodyPr wrap="none" rtlCol="0">
            <a:spAutoFit/>
          </a:bodyPr>
          <a:lstStyle/>
          <a:p>
            <a:r>
              <a:rPr lang="en-GB" dirty="0"/>
              <a:t>Client 2</a:t>
            </a:r>
          </a:p>
        </p:txBody>
      </p:sp>
      <p:sp>
        <p:nvSpPr>
          <p:cNvPr id="34" name="TextBox 33">
            <a:extLst>
              <a:ext uri="{FF2B5EF4-FFF2-40B4-BE49-F238E27FC236}">
                <a16:creationId xmlns:a16="http://schemas.microsoft.com/office/drawing/2014/main" id="{B1A01F2E-B74B-4E7E-A088-6CE7014A3753}"/>
              </a:ext>
            </a:extLst>
          </p:cNvPr>
          <p:cNvSpPr txBox="1"/>
          <p:nvPr/>
        </p:nvSpPr>
        <p:spPr>
          <a:xfrm>
            <a:off x="2049524" y="6429828"/>
            <a:ext cx="895886" cy="369332"/>
          </a:xfrm>
          <a:prstGeom prst="rect">
            <a:avLst/>
          </a:prstGeom>
          <a:noFill/>
        </p:spPr>
        <p:txBody>
          <a:bodyPr wrap="none" rtlCol="0">
            <a:spAutoFit/>
          </a:bodyPr>
          <a:lstStyle/>
          <a:p>
            <a:r>
              <a:rPr lang="en-GB" dirty="0"/>
              <a:t>Client 3</a:t>
            </a:r>
          </a:p>
        </p:txBody>
      </p:sp>
      <p:sp>
        <p:nvSpPr>
          <p:cNvPr id="35" name="TextBox 34">
            <a:extLst>
              <a:ext uri="{FF2B5EF4-FFF2-40B4-BE49-F238E27FC236}">
                <a16:creationId xmlns:a16="http://schemas.microsoft.com/office/drawing/2014/main" id="{C546704E-149C-4B00-8740-30934D31C9AC}"/>
              </a:ext>
            </a:extLst>
          </p:cNvPr>
          <p:cNvSpPr txBox="1"/>
          <p:nvPr/>
        </p:nvSpPr>
        <p:spPr>
          <a:xfrm>
            <a:off x="10049846" y="4164068"/>
            <a:ext cx="785664" cy="369332"/>
          </a:xfrm>
          <a:prstGeom prst="rect">
            <a:avLst/>
          </a:prstGeom>
          <a:noFill/>
        </p:spPr>
        <p:txBody>
          <a:bodyPr wrap="none" rtlCol="0">
            <a:spAutoFit/>
          </a:bodyPr>
          <a:lstStyle/>
          <a:p>
            <a:r>
              <a:rPr lang="en-GB" dirty="0"/>
              <a:t>Server</a:t>
            </a:r>
          </a:p>
        </p:txBody>
      </p:sp>
      <p:sp>
        <p:nvSpPr>
          <p:cNvPr id="36" name="TextBox 35">
            <a:extLst>
              <a:ext uri="{FF2B5EF4-FFF2-40B4-BE49-F238E27FC236}">
                <a16:creationId xmlns:a16="http://schemas.microsoft.com/office/drawing/2014/main" id="{940DEBA5-1E97-41A8-9955-57D0E98163CA}"/>
              </a:ext>
            </a:extLst>
          </p:cNvPr>
          <p:cNvSpPr txBox="1"/>
          <p:nvPr/>
        </p:nvSpPr>
        <p:spPr>
          <a:xfrm>
            <a:off x="5988229" y="4164068"/>
            <a:ext cx="700641" cy="369332"/>
          </a:xfrm>
          <a:prstGeom prst="rect">
            <a:avLst/>
          </a:prstGeom>
          <a:noFill/>
        </p:spPr>
        <p:txBody>
          <a:bodyPr wrap="none" rtlCol="0">
            <a:spAutoFit/>
          </a:bodyPr>
          <a:lstStyle/>
          <a:p>
            <a:r>
              <a:rPr lang="en-GB" dirty="0"/>
              <a:t>Proxy</a:t>
            </a:r>
          </a:p>
        </p:txBody>
      </p:sp>
      <p:sp>
        <p:nvSpPr>
          <p:cNvPr id="37" name="TextBox 36">
            <a:extLst>
              <a:ext uri="{FF2B5EF4-FFF2-40B4-BE49-F238E27FC236}">
                <a16:creationId xmlns:a16="http://schemas.microsoft.com/office/drawing/2014/main" id="{A4AF672B-6627-44EF-8927-AFD400FEF882}"/>
              </a:ext>
            </a:extLst>
          </p:cNvPr>
          <p:cNvSpPr txBox="1"/>
          <p:nvPr/>
        </p:nvSpPr>
        <p:spPr>
          <a:xfrm>
            <a:off x="7985722" y="3128055"/>
            <a:ext cx="986745" cy="369332"/>
          </a:xfrm>
          <a:prstGeom prst="rect">
            <a:avLst/>
          </a:prstGeom>
          <a:solidFill>
            <a:schemeClr val="bg1"/>
          </a:solidFill>
        </p:spPr>
        <p:txBody>
          <a:bodyPr wrap="none" rtlCol="0">
            <a:spAutoFit/>
          </a:bodyPr>
          <a:lstStyle/>
          <a:p>
            <a:r>
              <a:rPr lang="en-GB" dirty="0"/>
              <a:t>HTTP/80</a:t>
            </a:r>
          </a:p>
        </p:txBody>
      </p:sp>
      <p:sp>
        <p:nvSpPr>
          <p:cNvPr id="38" name="TextBox 37">
            <a:extLst>
              <a:ext uri="{FF2B5EF4-FFF2-40B4-BE49-F238E27FC236}">
                <a16:creationId xmlns:a16="http://schemas.microsoft.com/office/drawing/2014/main" id="{593CE870-E3EF-455D-AD5E-654BB0E2FB47}"/>
              </a:ext>
            </a:extLst>
          </p:cNvPr>
          <p:cNvSpPr txBox="1"/>
          <p:nvPr/>
        </p:nvSpPr>
        <p:spPr>
          <a:xfrm>
            <a:off x="8440057" y="5689600"/>
            <a:ext cx="3446906" cy="369332"/>
          </a:xfrm>
          <a:prstGeom prst="rect">
            <a:avLst/>
          </a:prstGeom>
          <a:noFill/>
        </p:spPr>
        <p:txBody>
          <a:bodyPr wrap="none" rtlCol="0">
            <a:spAutoFit/>
          </a:bodyPr>
          <a:lstStyle/>
          <a:p>
            <a:r>
              <a:rPr lang="en-GB" dirty="0"/>
              <a:t> HTTP, SSL, FTP, and SOCKS proxies.</a:t>
            </a:r>
          </a:p>
        </p:txBody>
      </p:sp>
    </p:spTree>
    <p:extLst>
      <p:ext uri="{BB962C8B-B14F-4D97-AF65-F5344CB8AC3E}">
        <p14:creationId xmlns:p14="http://schemas.microsoft.com/office/powerpoint/2010/main" val="3657086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DMZ - Architecture</a:t>
            </a:r>
            <a:endParaRPr lang="en-GB" dirty="0"/>
          </a:p>
        </p:txBody>
      </p:sp>
      <p:sp>
        <p:nvSpPr>
          <p:cNvPr id="3" name="Content Placeholder 2"/>
          <p:cNvSpPr>
            <a:spLocks noGrp="1"/>
          </p:cNvSpPr>
          <p:nvPr>
            <p:ph idx="1"/>
          </p:nvPr>
        </p:nvSpPr>
        <p:spPr>
          <a:xfrm>
            <a:off x="5799221" y="1796749"/>
            <a:ext cx="4673065" cy="4935956"/>
          </a:xfrm>
        </p:spPr>
        <p:txBody>
          <a:bodyPr>
            <a:normAutofit/>
          </a:bodyPr>
          <a:lstStyle/>
          <a:p>
            <a:endParaRPr lang="en-GB" dirty="0"/>
          </a:p>
          <a:p>
            <a:endParaRPr lang="en-GB" dirty="0"/>
          </a:p>
        </p:txBody>
      </p:sp>
      <p:sp>
        <p:nvSpPr>
          <p:cNvPr id="6" name="Rounded Rectangle 5"/>
          <p:cNvSpPr/>
          <p:nvPr/>
        </p:nvSpPr>
        <p:spPr>
          <a:xfrm>
            <a:off x="676977" y="6931745"/>
            <a:ext cx="5122244" cy="5109560"/>
          </a:xfrm>
          <a:prstGeom prst="roundRect">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flipH="1">
            <a:off x="2057397" y="1665546"/>
            <a:ext cx="2588395" cy="584775"/>
          </a:xfrm>
          <a:prstGeom prst="rect">
            <a:avLst/>
          </a:prstGeom>
          <a:noFill/>
        </p:spPr>
        <p:txBody>
          <a:bodyPr wrap="square" rtlCol="0">
            <a:spAutoFit/>
          </a:bodyPr>
          <a:lstStyle/>
          <a:p>
            <a:r>
              <a:rPr lang="en-GB" sz="3200" b="1" dirty="0"/>
              <a:t>Dual firewall</a:t>
            </a:r>
          </a:p>
        </p:txBody>
      </p:sp>
      <p:sp>
        <p:nvSpPr>
          <p:cNvPr id="12" name="TextBox 11"/>
          <p:cNvSpPr txBox="1"/>
          <p:nvPr/>
        </p:nvSpPr>
        <p:spPr>
          <a:xfrm flipH="1">
            <a:off x="956908" y="2548598"/>
            <a:ext cx="2949341" cy="400110"/>
          </a:xfrm>
          <a:prstGeom prst="rect">
            <a:avLst/>
          </a:prstGeom>
          <a:noFill/>
        </p:spPr>
        <p:txBody>
          <a:bodyPr wrap="square" rtlCol="0">
            <a:spAutoFit/>
          </a:bodyPr>
          <a:lstStyle/>
          <a:p>
            <a:r>
              <a:rPr lang="en-GB" sz="2000" dirty="0" smtClean="0"/>
              <a:t>Uses two firewalls</a:t>
            </a:r>
            <a:endParaRPr lang="en-GB" sz="2000" dirty="0"/>
          </a:p>
        </p:txBody>
      </p:sp>
      <p:sp>
        <p:nvSpPr>
          <p:cNvPr id="14" name="TextBox 13"/>
          <p:cNvSpPr txBox="1"/>
          <p:nvPr/>
        </p:nvSpPr>
        <p:spPr>
          <a:xfrm flipH="1">
            <a:off x="956908" y="3246985"/>
            <a:ext cx="4621331" cy="1015663"/>
          </a:xfrm>
          <a:prstGeom prst="rect">
            <a:avLst/>
          </a:prstGeom>
          <a:noFill/>
        </p:spPr>
        <p:txBody>
          <a:bodyPr wrap="square" rtlCol="0">
            <a:spAutoFit/>
          </a:bodyPr>
          <a:lstStyle/>
          <a:p>
            <a:r>
              <a:rPr lang="en-GB" sz="2000" dirty="0" smtClean="0"/>
              <a:t>Front end or perimeter firewall must be configured to allow traffic destined for the DMZ only</a:t>
            </a:r>
            <a:endParaRPr lang="en-GB" sz="2000" dirty="0"/>
          </a:p>
        </p:txBody>
      </p:sp>
      <p:sp>
        <p:nvSpPr>
          <p:cNvPr id="15" name="TextBox 14"/>
          <p:cNvSpPr txBox="1"/>
          <p:nvPr/>
        </p:nvSpPr>
        <p:spPr>
          <a:xfrm flipH="1">
            <a:off x="956908" y="4505005"/>
            <a:ext cx="4486175" cy="1015663"/>
          </a:xfrm>
          <a:prstGeom prst="rect">
            <a:avLst/>
          </a:prstGeom>
          <a:noFill/>
        </p:spPr>
        <p:txBody>
          <a:bodyPr wrap="square" rtlCol="0">
            <a:spAutoFit/>
          </a:bodyPr>
          <a:lstStyle/>
          <a:p>
            <a:r>
              <a:rPr lang="en-GB" sz="2000" dirty="0" smtClean="0"/>
              <a:t>Back-end or internal firewall only allows traffic to the DMZ from the internal network</a:t>
            </a:r>
            <a:endParaRPr lang="en-GB" sz="2000" dirty="0"/>
          </a:p>
        </p:txBody>
      </p:sp>
      <p:sp>
        <p:nvSpPr>
          <p:cNvPr id="16" name="TextBox 15"/>
          <p:cNvSpPr txBox="1"/>
          <p:nvPr/>
        </p:nvSpPr>
        <p:spPr>
          <a:xfrm flipH="1">
            <a:off x="956908" y="5576512"/>
            <a:ext cx="4789374" cy="400110"/>
          </a:xfrm>
          <a:prstGeom prst="rect">
            <a:avLst/>
          </a:prstGeom>
          <a:noFill/>
        </p:spPr>
        <p:txBody>
          <a:bodyPr wrap="square" rtlCol="0">
            <a:spAutoFit/>
          </a:bodyPr>
          <a:lstStyle/>
          <a:p>
            <a:r>
              <a:rPr lang="en-GB" sz="2000" dirty="0" smtClean="0"/>
              <a:t>Two </a:t>
            </a:r>
            <a:r>
              <a:rPr lang="en-GB" sz="2000" dirty="0"/>
              <a:t>devices would need to be compromised</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264" y="1623145"/>
            <a:ext cx="6640299" cy="4253941"/>
          </a:xfrm>
          <a:prstGeom prst="rect">
            <a:avLst/>
          </a:prstGeom>
        </p:spPr>
      </p:pic>
    </p:spTree>
    <p:extLst>
      <p:ext uri="{BB962C8B-B14F-4D97-AF65-F5344CB8AC3E}">
        <p14:creationId xmlns:p14="http://schemas.microsoft.com/office/powerpoint/2010/main" val="12749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79167E-6 -1.85185E-6 L 0.00639 -0.79236 " pathEditMode="relative" rAng="0" ptsTypes="AA">
                                      <p:cBhvr>
                                        <p:cTn id="6" dur="2000" fill="hold"/>
                                        <p:tgtEl>
                                          <p:spTgt spid="6"/>
                                        </p:tgtEl>
                                        <p:attrNameLst>
                                          <p:attrName>ppt_x</p:attrName>
                                          <p:attrName>ppt_y</p:attrName>
                                        </p:attrNameLst>
                                      </p:cBhvr>
                                      <p:rCtr x="313" y="-3963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DMZ - Architecture</a:t>
            </a:r>
            <a:endParaRPr lang="en-GB" dirty="0"/>
          </a:p>
        </p:txBody>
      </p:sp>
      <p:sp>
        <p:nvSpPr>
          <p:cNvPr id="3" name="Content Placeholder 2"/>
          <p:cNvSpPr>
            <a:spLocks noGrp="1"/>
          </p:cNvSpPr>
          <p:nvPr>
            <p:ph idx="1"/>
          </p:nvPr>
        </p:nvSpPr>
        <p:spPr/>
        <p:txBody>
          <a:bodyPr>
            <a:normAutofit/>
          </a:bodyPr>
          <a:lstStyle/>
          <a:p>
            <a:pPr marL="0" indent="0" algn="ctr">
              <a:buNone/>
            </a:pPr>
            <a:r>
              <a:rPr lang="en-GB" sz="6000" dirty="0"/>
              <a:t>The practice of using different firewalls from different vendors is sometimes described as a component of a "</a:t>
            </a:r>
            <a:r>
              <a:rPr lang="en-GB" sz="6000" dirty="0" smtClean="0"/>
              <a:t>defence </a:t>
            </a:r>
            <a:r>
              <a:rPr lang="en-GB" sz="6000" dirty="0"/>
              <a:t>in </a:t>
            </a:r>
            <a:r>
              <a:rPr lang="en-GB" sz="6000" dirty="0" smtClean="0"/>
              <a:t>depth" </a:t>
            </a:r>
            <a:r>
              <a:rPr lang="en-GB" sz="6000" dirty="0"/>
              <a:t>security </a:t>
            </a:r>
            <a:r>
              <a:rPr lang="en-GB" sz="6000" dirty="0" smtClean="0"/>
              <a:t>strategy </a:t>
            </a:r>
            <a:endParaRPr lang="en-GB" sz="6000" dirty="0"/>
          </a:p>
          <a:p>
            <a:pPr algn="ctr"/>
            <a:endParaRPr lang="en-GB" sz="3200" dirty="0"/>
          </a:p>
        </p:txBody>
      </p:sp>
    </p:spTree>
    <p:extLst>
      <p:ext uri="{BB962C8B-B14F-4D97-AF65-F5344CB8AC3E}">
        <p14:creationId xmlns:p14="http://schemas.microsoft.com/office/powerpoint/2010/main" val="2903532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B72B-B654-4871-B61C-EECA423F5014}"/>
              </a:ext>
            </a:extLst>
          </p:cNvPr>
          <p:cNvSpPr>
            <a:spLocks noGrp="1"/>
          </p:cNvSpPr>
          <p:nvPr>
            <p:ph type="title"/>
          </p:nvPr>
        </p:nvSpPr>
        <p:spPr/>
        <p:txBody>
          <a:bodyPr/>
          <a:lstStyle/>
          <a:p>
            <a:r>
              <a:rPr lang="en-GB" dirty="0"/>
              <a:t>Types of Proxy</a:t>
            </a:r>
          </a:p>
        </p:txBody>
      </p:sp>
      <p:sp>
        <p:nvSpPr>
          <p:cNvPr id="6" name="Freeform: Shape 5">
            <a:extLst>
              <a:ext uri="{FF2B5EF4-FFF2-40B4-BE49-F238E27FC236}">
                <a16:creationId xmlns:a16="http://schemas.microsoft.com/office/drawing/2014/main" id="{76C079CA-B452-4EDD-8E18-373151C9295A}"/>
              </a:ext>
            </a:extLst>
          </p:cNvPr>
          <p:cNvSpPr/>
          <p:nvPr/>
        </p:nvSpPr>
        <p:spPr>
          <a:xfrm>
            <a:off x="2790754" y="1827128"/>
            <a:ext cx="7707629" cy="2146154"/>
          </a:xfrm>
          <a:custGeom>
            <a:avLst/>
            <a:gdLst>
              <a:gd name="connsiteX0" fmla="*/ 0 w 7707629"/>
              <a:gd name="connsiteY0" fmla="*/ 0 h 2146152"/>
              <a:gd name="connsiteX1" fmla="*/ 6634553 w 7707629"/>
              <a:gd name="connsiteY1" fmla="*/ 0 h 2146152"/>
              <a:gd name="connsiteX2" fmla="*/ 7707629 w 7707629"/>
              <a:gd name="connsiteY2" fmla="*/ 1073076 h 2146152"/>
              <a:gd name="connsiteX3" fmla="*/ 6634553 w 7707629"/>
              <a:gd name="connsiteY3" fmla="*/ 2146152 h 2146152"/>
              <a:gd name="connsiteX4" fmla="*/ 0 w 7707629"/>
              <a:gd name="connsiteY4" fmla="*/ 2146152 h 2146152"/>
              <a:gd name="connsiteX5" fmla="*/ 0 w 7707629"/>
              <a:gd name="connsiteY5" fmla="*/ 0 h 21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2146152">
                <a:moveTo>
                  <a:pt x="7707629" y="2146151"/>
                </a:moveTo>
                <a:lnTo>
                  <a:pt x="1073076" y="2146151"/>
                </a:lnTo>
                <a:lnTo>
                  <a:pt x="0" y="1073076"/>
                </a:lnTo>
                <a:lnTo>
                  <a:pt x="1073076" y="1"/>
                </a:lnTo>
                <a:lnTo>
                  <a:pt x="7707629" y="1"/>
                </a:lnTo>
                <a:lnTo>
                  <a:pt x="7707629" y="21461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2931" tIns="247651" rIns="462280" bIns="247651" numCol="1" spcCol="1270" anchor="ctr" anchorCtr="0">
            <a:noAutofit/>
          </a:bodyPr>
          <a:lstStyle/>
          <a:p>
            <a:pPr marL="0" lvl="0" indent="0" algn="ctr" defTabSz="2889250">
              <a:lnSpc>
                <a:spcPct val="90000"/>
              </a:lnSpc>
              <a:spcBef>
                <a:spcPct val="0"/>
              </a:spcBef>
              <a:spcAft>
                <a:spcPct val="35000"/>
              </a:spcAft>
              <a:buNone/>
            </a:pPr>
            <a:r>
              <a:rPr lang="en-GB" sz="6500" kern="1200" dirty="0">
                <a:hlinkClick r:id="" action="ppaction://noaction"/>
              </a:rPr>
              <a:t>Forward</a:t>
            </a:r>
            <a:endParaRPr lang="en-GB" sz="6500" kern="1200" dirty="0"/>
          </a:p>
        </p:txBody>
      </p:sp>
      <p:sp>
        <p:nvSpPr>
          <p:cNvPr id="7" name="Oval 6">
            <a:extLst>
              <a:ext uri="{FF2B5EF4-FFF2-40B4-BE49-F238E27FC236}">
                <a16:creationId xmlns:a16="http://schemas.microsoft.com/office/drawing/2014/main" id="{0776BC49-CDD7-4C63-9789-23BA5F5357D3}"/>
              </a:ext>
            </a:extLst>
          </p:cNvPr>
          <p:cNvSpPr/>
          <p:nvPr/>
        </p:nvSpPr>
        <p:spPr>
          <a:xfrm>
            <a:off x="1717678" y="1827129"/>
            <a:ext cx="2146152" cy="2146152"/>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29C58FC1-6C4F-4E9C-870C-240FD9714DB5}"/>
              </a:ext>
            </a:extLst>
          </p:cNvPr>
          <p:cNvSpPr/>
          <p:nvPr/>
        </p:nvSpPr>
        <p:spPr>
          <a:xfrm>
            <a:off x="2790754" y="4613924"/>
            <a:ext cx="7707629" cy="2146152"/>
          </a:xfrm>
          <a:custGeom>
            <a:avLst/>
            <a:gdLst>
              <a:gd name="connsiteX0" fmla="*/ 0 w 7707629"/>
              <a:gd name="connsiteY0" fmla="*/ 0 h 2146152"/>
              <a:gd name="connsiteX1" fmla="*/ 6634553 w 7707629"/>
              <a:gd name="connsiteY1" fmla="*/ 0 h 2146152"/>
              <a:gd name="connsiteX2" fmla="*/ 7707629 w 7707629"/>
              <a:gd name="connsiteY2" fmla="*/ 1073076 h 2146152"/>
              <a:gd name="connsiteX3" fmla="*/ 6634553 w 7707629"/>
              <a:gd name="connsiteY3" fmla="*/ 2146152 h 2146152"/>
              <a:gd name="connsiteX4" fmla="*/ 0 w 7707629"/>
              <a:gd name="connsiteY4" fmla="*/ 2146152 h 2146152"/>
              <a:gd name="connsiteX5" fmla="*/ 0 w 7707629"/>
              <a:gd name="connsiteY5" fmla="*/ 0 h 21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2146152">
                <a:moveTo>
                  <a:pt x="7707629" y="2146151"/>
                </a:moveTo>
                <a:lnTo>
                  <a:pt x="1073076" y="2146151"/>
                </a:lnTo>
                <a:lnTo>
                  <a:pt x="0" y="1073076"/>
                </a:lnTo>
                <a:lnTo>
                  <a:pt x="1073076" y="1"/>
                </a:lnTo>
                <a:lnTo>
                  <a:pt x="7707629" y="1"/>
                </a:lnTo>
                <a:lnTo>
                  <a:pt x="7707629" y="21461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2931" tIns="247650" rIns="46228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hlinkClick r:id="" action="ppaction://noaction"/>
              </a:rPr>
              <a:t>Reverse</a:t>
            </a:r>
            <a:endParaRPr lang="en-GB" sz="6500" kern="1200" dirty="0"/>
          </a:p>
        </p:txBody>
      </p:sp>
      <p:sp>
        <p:nvSpPr>
          <p:cNvPr id="9" name="Oval 8">
            <a:extLst>
              <a:ext uri="{FF2B5EF4-FFF2-40B4-BE49-F238E27FC236}">
                <a16:creationId xmlns:a16="http://schemas.microsoft.com/office/drawing/2014/main" id="{02D6EA15-0A54-408C-A50C-EF7D2A516ABE}"/>
              </a:ext>
            </a:extLst>
          </p:cNvPr>
          <p:cNvSpPr/>
          <p:nvPr/>
        </p:nvSpPr>
        <p:spPr>
          <a:xfrm>
            <a:off x="1717678" y="4613924"/>
            <a:ext cx="2146152" cy="2146152"/>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 name="Graphic 10" descr="End">
            <a:extLst>
              <a:ext uri="{FF2B5EF4-FFF2-40B4-BE49-F238E27FC236}">
                <a16:creationId xmlns:a16="http://schemas.microsoft.com/office/drawing/2014/main" id="{6603F8FF-D59B-4AFB-849E-720F4AB869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250754" y="2346348"/>
            <a:ext cx="1080000" cy="1080000"/>
          </a:xfrm>
          <a:prstGeom prst="rect">
            <a:avLst/>
          </a:prstGeom>
        </p:spPr>
      </p:pic>
      <p:pic>
        <p:nvPicPr>
          <p:cNvPr id="12" name="Graphic 11" descr="End">
            <a:extLst>
              <a:ext uri="{FF2B5EF4-FFF2-40B4-BE49-F238E27FC236}">
                <a16:creationId xmlns:a16="http://schemas.microsoft.com/office/drawing/2014/main" id="{B639B893-F62B-4229-A71E-B83530BF72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2384420" y="5147000"/>
            <a:ext cx="935831" cy="1080000"/>
          </a:xfrm>
          <a:prstGeom prst="rect">
            <a:avLst/>
          </a:prstGeom>
        </p:spPr>
      </p:pic>
    </p:spTree>
    <p:extLst>
      <p:ext uri="{BB962C8B-B14F-4D97-AF65-F5344CB8AC3E}">
        <p14:creationId xmlns:p14="http://schemas.microsoft.com/office/powerpoint/2010/main" val="254640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5C58-278A-4CF0-B20B-3FAE4CBB8FE8}"/>
              </a:ext>
            </a:extLst>
          </p:cNvPr>
          <p:cNvSpPr>
            <a:spLocks noGrp="1"/>
          </p:cNvSpPr>
          <p:nvPr>
            <p:ph type="title"/>
          </p:nvPr>
        </p:nvSpPr>
        <p:spPr/>
        <p:txBody>
          <a:bodyPr/>
          <a:lstStyle/>
          <a:p>
            <a:r>
              <a:rPr lang="en-GB" dirty="0"/>
              <a:t>Forward Proxy Servers</a:t>
            </a:r>
          </a:p>
        </p:txBody>
      </p:sp>
      <p:grpSp>
        <p:nvGrpSpPr>
          <p:cNvPr id="34" name="Group 33">
            <a:extLst>
              <a:ext uri="{FF2B5EF4-FFF2-40B4-BE49-F238E27FC236}">
                <a16:creationId xmlns:a16="http://schemas.microsoft.com/office/drawing/2014/main" id="{E267DF55-E3CF-47FF-91E0-36E633145E4C}"/>
              </a:ext>
            </a:extLst>
          </p:cNvPr>
          <p:cNvGrpSpPr/>
          <p:nvPr/>
        </p:nvGrpSpPr>
        <p:grpSpPr>
          <a:xfrm>
            <a:off x="6150519" y="1825625"/>
            <a:ext cx="2832522" cy="4935956"/>
            <a:chOff x="6150519" y="1825625"/>
            <a:chExt cx="2832522" cy="4935956"/>
          </a:xfrm>
        </p:grpSpPr>
        <p:sp>
          <p:nvSpPr>
            <p:cNvPr id="21" name="Freeform: Shape 20">
              <a:extLst>
                <a:ext uri="{FF2B5EF4-FFF2-40B4-BE49-F238E27FC236}">
                  <a16:creationId xmlns:a16="http://schemas.microsoft.com/office/drawing/2014/main" id="{F9AAC240-7005-4808-B6E2-3537F6103074}"/>
                </a:ext>
              </a:extLst>
            </p:cNvPr>
            <p:cNvSpPr/>
            <p:nvPr/>
          </p:nvSpPr>
          <p:spPr>
            <a:xfrm>
              <a:off x="6150519" y="1825625"/>
              <a:ext cx="2832522" cy="4935956"/>
            </a:xfrm>
            <a:custGeom>
              <a:avLst/>
              <a:gdLst>
                <a:gd name="connsiteX0" fmla="*/ 0 w 2832522"/>
                <a:gd name="connsiteY0" fmla="*/ 283252 h 4935956"/>
                <a:gd name="connsiteX1" fmla="*/ 283252 w 2832522"/>
                <a:gd name="connsiteY1" fmla="*/ 0 h 4935956"/>
                <a:gd name="connsiteX2" fmla="*/ 2549270 w 2832522"/>
                <a:gd name="connsiteY2" fmla="*/ 0 h 4935956"/>
                <a:gd name="connsiteX3" fmla="*/ 2832522 w 2832522"/>
                <a:gd name="connsiteY3" fmla="*/ 283252 h 4935956"/>
                <a:gd name="connsiteX4" fmla="*/ 2832522 w 2832522"/>
                <a:gd name="connsiteY4" fmla="*/ 4652704 h 4935956"/>
                <a:gd name="connsiteX5" fmla="*/ 2549270 w 2832522"/>
                <a:gd name="connsiteY5" fmla="*/ 4935956 h 4935956"/>
                <a:gd name="connsiteX6" fmla="*/ 283252 w 2832522"/>
                <a:gd name="connsiteY6" fmla="*/ 4935956 h 4935956"/>
                <a:gd name="connsiteX7" fmla="*/ 0 w 2832522"/>
                <a:gd name="connsiteY7" fmla="*/ 4652704 h 4935956"/>
                <a:gd name="connsiteX8" fmla="*/ 0 w 2832522"/>
                <a:gd name="connsiteY8" fmla="*/ 283252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522" h="4935956">
                  <a:moveTo>
                    <a:pt x="0" y="283252"/>
                  </a:moveTo>
                  <a:cubicBezTo>
                    <a:pt x="0" y="126816"/>
                    <a:pt x="126816" y="0"/>
                    <a:pt x="283252" y="0"/>
                  </a:cubicBezTo>
                  <a:lnTo>
                    <a:pt x="2549270" y="0"/>
                  </a:lnTo>
                  <a:cubicBezTo>
                    <a:pt x="2705706" y="0"/>
                    <a:pt x="2832522" y="126816"/>
                    <a:pt x="2832522" y="283252"/>
                  </a:cubicBezTo>
                  <a:lnTo>
                    <a:pt x="2832522" y="4652704"/>
                  </a:lnTo>
                  <a:cubicBezTo>
                    <a:pt x="2832522" y="4809140"/>
                    <a:pt x="2705706" y="4935956"/>
                    <a:pt x="2549270" y="4935956"/>
                  </a:cubicBezTo>
                  <a:lnTo>
                    <a:pt x="283252" y="4935956"/>
                  </a:lnTo>
                  <a:cubicBezTo>
                    <a:pt x="126816" y="4935956"/>
                    <a:pt x="0" y="4809140"/>
                    <a:pt x="0" y="4652704"/>
                  </a:cubicBezTo>
                  <a:lnTo>
                    <a:pt x="0" y="283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145070" rIns="170688" bIns="1157880" numCol="1" spcCol="1270" anchor="ctr" anchorCtr="0">
              <a:noAutofit/>
            </a:bodyPr>
            <a:lstStyle/>
            <a:p>
              <a:pPr marL="0" lvl="0" indent="0" algn="ctr" defTabSz="1066800">
                <a:lnSpc>
                  <a:spcPct val="90000"/>
                </a:lnSpc>
                <a:spcBef>
                  <a:spcPct val="0"/>
                </a:spcBef>
                <a:spcAft>
                  <a:spcPct val="35000"/>
                </a:spcAft>
                <a:buNone/>
              </a:pPr>
              <a:r>
                <a:rPr lang="en-GB" sz="2400" kern="1200" dirty="0"/>
                <a:t>Allow circumvention of firewalls and increase the privacy and security for a user </a:t>
              </a:r>
            </a:p>
          </p:txBody>
        </p:sp>
        <p:sp>
          <p:nvSpPr>
            <p:cNvPr id="22" name="Oval 21">
              <a:extLst>
                <a:ext uri="{FF2B5EF4-FFF2-40B4-BE49-F238E27FC236}">
                  <a16:creationId xmlns:a16="http://schemas.microsoft.com/office/drawing/2014/main" id="{4D09F794-4983-4C57-B8D5-D2587F6EBBD5}"/>
                </a:ext>
              </a:extLst>
            </p:cNvPr>
            <p:cNvSpPr/>
            <p:nvPr/>
          </p:nvSpPr>
          <p:spPr>
            <a:xfrm>
              <a:off x="6744943" y="2121782"/>
              <a:ext cx="1643673" cy="1643673"/>
            </a:xfrm>
            <a:prstGeom prst="ellipse">
              <a:avLst/>
            </a:prstGeom>
            <a:blipFill>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5" name="Arrow: Left-Right 24">
            <a:extLst>
              <a:ext uri="{FF2B5EF4-FFF2-40B4-BE49-F238E27FC236}">
                <a16:creationId xmlns:a16="http://schemas.microsoft.com/office/drawing/2014/main" id="{8FA6B04F-8451-40D9-A73D-1A7F5819A4AC}"/>
              </a:ext>
            </a:extLst>
          </p:cNvPr>
          <p:cNvSpPr/>
          <p:nvPr/>
        </p:nvSpPr>
        <p:spPr>
          <a:xfrm>
            <a:off x="1161165" y="5774389"/>
            <a:ext cx="9893731" cy="740393"/>
          </a:xfrm>
          <a:prstGeom prst="leftRightArrow">
            <a:avLst/>
          </a:prstGeom>
          <a:no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32" name="Group 31">
            <a:extLst>
              <a:ext uri="{FF2B5EF4-FFF2-40B4-BE49-F238E27FC236}">
                <a16:creationId xmlns:a16="http://schemas.microsoft.com/office/drawing/2014/main" id="{1FAFE1C6-A2D3-4634-9A98-1EDD8B59CA6A}"/>
              </a:ext>
            </a:extLst>
          </p:cNvPr>
          <p:cNvGrpSpPr/>
          <p:nvPr/>
        </p:nvGrpSpPr>
        <p:grpSpPr>
          <a:xfrm>
            <a:off x="315523" y="1825625"/>
            <a:ext cx="2832522" cy="4935956"/>
            <a:chOff x="315523" y="1825625"/>
            <a:chExt cx="2832522" cy="4935956"/>
          </a:xfrm>
        </p:grpSpPr>
        <p:sp>
          <p:nvSpPr>
            <p:cNvPr id="17" name="Freeform: Shape 16">
              <a:extLst>
                <a:ext uri="{FF2B5EF4-FFF2-40B4-BE49-F238E27FC236}">
                  <a16:creationId xmlns:a16="http://schemas.microsoft.com/office/drawing/2014/main" id="{0AC45422-40E3-4E60-A618-AC7A310F9B12}"/>
                </a:ext>
              </a:extLst>
            </p:cNvPr>
            <p:cNvSpPr/>
            <p:nvPr/>
          </p:nvSpPr>
          <p:spPr>
            <a:xfrm>
              <a:off x="315523" y="1825625"/>
              <a:ext cx="2832522" cy="4935956"/>
            </a:xfrm>
            <a:custGeom>
              <a:avLst/>
              <a:gdLst>
                <a:gd name="connsiteX0" fmla="*/ 0 w 2832522"/>
                <a:gd name="connsiteY0" fmla="*/ 283252 h 4935956"/>
                <a:gd name="connsiteX1" fmla="*/ 283252 w 2832522"/>
                <a:gd name="connsiteY1" fmla="*/ 0 h 4935956"/>
                <a:gd name="connsiteX2" fmla="*/ 2549270 w 2832522"/>
                <a:gd name="connsiteY2" fmla="*/ 0 h 4935956"/>
                <a:gd name="connsiteX3" fmla="*/ 2832522 w 2832522"/>
                <a:gd name="connsiteY3" fmla="*/ 283252 h 4935956"/>
                <a:gd name="connsiteX4" fmla="*/ 2832522 w 2832522"/>
                <a:gd name="connsiteY4" fmla="*/ 4652704 h 4935956"/>
                <a:gd name="connsiteX5" fmla="*/ 2549270 w 2832522"/>
                <a:gd name="connsiteY5" fmla="*/ 4935956 h 4935956"/>
                <a:gd name="connsiteX6" fmla="*/ 283252 w 2832522"/>
                <a:gd name="connsiteY6" fmla="*/ 4935956 h 4935956"/>
                <a:gd name="connsiteX7" fmla="*/ 0 w 2832522"/>
                <a:gd name="connsiteY7" fmla="*/ 4652704 h 4935956"/>
                <a:gd name="connsiteX8" fmla="*/ 0 w 2832522"/>
                <a:gd name="connsiteY8" fmla="*/ 283252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522" h="4935956">
                  <a:moveTo>
                    <a:pt x="0" y="283252"/>
                  </a:moveTo>
                  <a:cubicBezTo>
                    <a:pt x="0" y="126816"/>
                    <a:pt x="126816" y="0"/>
                    <a:pt x="283252" y="0"/>
                  </a:cubicBezTo>
                  <a:lnTo>
                    <a:pt x="2549270" y="0"/>
                  </a:lnTo>
                  <a:cubicBezTo>
                    <a:pt x="2705706" y="0"/>
                    <a:pt x="2832522" y="126816"/>
                    <a:pt x="2832522" y="283252"/>
                  </a:cubicBezTo>
                  <a:lnTo>
                    <a:pt x="2832522" y="4652704"/>
                  </a:lnTo>
                  <a:cubicBezTo>
                    <a:pt x="2832522" y="4809140"/>
                    <a:pt x="2705706" y="4935956"/>
                    <a:pt x="2549270" y="4935956"/>
                  </a:cubicBezTo>
                  <a:lnTo>
                    <a:pt x="283252" y="4935956"/>
                  </a:lnTo>
                  <a:cubicBezTo>
                    <a:pt x="126816" y="4935956"/>
                    <a:pt x="0" y="4809140"/>
                    <a:pt x="0" y="4652704"/>
                  </a:cubicBezTo>
                  <a:lnTo>
                    <a:pt x="0" y="283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145070" rIns="170688" bIns="1157880" numCol="1" spcCol="1270" anchor="ctr" anchorCtr="0">
              <a:noAutofit/>
            </a:bodyPr>
            <a:lstStyle/>
            <a:p>
              <a:pPr marL="0" lvl="0" indent="0" algn="ctr" defTabSz="1066800">
                <a:lnSpc>
                  <a:spcPct val="90000"/>
                </a:lnSpc>
                <a:spcBef>
                  <a:spcPct val="0"/>
                </a:spcBef>
                <a:spcAft>
                  <a:spcPct val="35000"/>
                </a:spcAft>
                <a:buNone/>
              </a:pPr>
              <a:r>
                <a:rPr lang="en-GB" sz="2400" kern="1200" dirty="0"/>
                <a:t>Forward proxies send the requests of a client onward to a web server</a:t>
              </a:r>
            </a:p>
          </p:txBody>
        </p:sp>
        <p:sp>
          <p:nvSpPr>
            <p:cNvPr id="18" name="Oval 17" descr="Single gear">
              <a:extLst>
                <a:ext uri="{FF2B5EF4-FFF2-40B4-BE49-F238E27FC236}">
                  <a16:creationId xmlns:a16="http://schemas.microsoft.com/office/drawing/2014/main" id="{ECF3B31D-F71B-453D-B895-842364EFF745}"/>
                </a:ext>
              </a:extLst>
            </p:cNvPr>
            <p:cNvSpPr/>
            <p:nvPr/>
          </p:nvSpPr>
          <p:spPr>
            <a:xfrm>
              <a:off x="909947" y="2121782"/>
              <a:ext cx="1643673" cy="1643673"/>
            </a:xfrm>
            <a:prstGeom prst="ellipse">
              <a:avLst/>
            </a:prstGeom>
            <a: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7" name="Graphic 26" descr="Single gear">
              <a:extLst>
                <a:ext uri="{FF2B5EF4-FFF2-40B4-BE49-F238E27FC236}">
                  <a16:creationId xmlns:a16="http://schemas.microsoft.com/office/drawing/2014/main" id="{5344F52B-3D6D-4BE1-BBB8-8C0CB6D5497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230833" y="2403618"/>
              <a:ext cx="1080000" cy="1080000"/>
            </a:xfrm>
            <a:prstGeom prst="rect">
              <a:avLst/>
            </a:prstGeom>
          </p:spPr>
        </p:pic>
      </p:grpSp>
      <p:grpSp>
        <p:nvGrpSpPr>
          <p:cNvPr id="35" name="Group 34">
            <a:extLst>
              <a:ext uri="{FF2B5EF4-FFF2-40B4-BE49-F238E27FC236}">
                <a16:creationId xmlns:a16="http://schemas.microsoft.com/office/drawing/2014/main" id="{D41A2C63-8A90-4103-95D1-CFABEC312BB2}"/>
              </a:ext>
            </a:extLst>
          </p:cNvPr>
          <p:cNvGrpSpPr/>
          <p:nvPr/>
        </p:nvGrpSpPr>
        <p:grpSpPr>
          <a:xfrm>
            <a:off x="9068017" y="1825625"/>
            <a:ext cx="2832522" cy="4935956"/>
            <a:chOff x="9068017" y="1825625"/>
            <a:chExt cx="2832522" cy="4935956"/>
          </a:xfrm>
        </p:grpSpPr>
        <p:sp>
          <p:nvSpPr>
            <p:cNvPr id="23" name="Freeform: Shape 22">
              <a:extLst>
                <a:ext uri="{FF2B5EF4-FFF2-40B4-BE49-F238E27FC236}">
                  <a16:creationId xmlns:a16="http://schemas.microsoft.com/office/drawing/2014/main" id="{B565B46A-7150-4794-830D-25AD0211E7EB}"/>
                </a:ext>
              </a:extLst>
            </p:cNvPr>
            <p:cNvSpPr/>
            <p:nvPr/>
          </p:nvSpPr>
          <p:spPr>
            <a:xfrm>
              <a:off x="9068017" y="1825625"/>
              <a:ext cx="2832522" cy="4935956"/>
            </a:xfrm>
            <a:custGeom>
              <a:avLst/>
              <a:gdLst>
                <a:gd name="connsiteX0" fmla="*/ 0 w 2832522"/>
                <a:gd name="connsiteY0" fmla="*/ 283252 h 4935956"/>
                <a:gd name="connsiteX1" fmla="*/ 283252 w 2832522"/>
                <a:gd name="connsiteY1" fmla="*/ 0 h 4935956"/>
                <a:gd name="connsiteX2" fmla="*/ 2549270 w 2832522"/>
                <a:gd name="connsiteY2" fmla="*/ 0 h 4935956"/>
                <a:gd name="connsiteX3" fmla="*/ 2832522 w 2832522"/>
                <a:gd name="connsiteY3" fmla="*/ 283252 h 4935956"/>
                <a:gd name="connsiteX4" fmla="*/ 2832522 w 2832522"/>
                <a:gd name="connsiteY4" fmla="*/ 4652704 h 4935956"/>
                <a:gd name="connsiteX5" fmla="*/ 2549270 w 2832522"/>
                <a:gd name="connsiteY5" fmla="*/ 4935956 h 4935956"/>
                <a:gd name="connsiteX6" fmla="*/ 283252 w 2832522"/>
                <a:gd name="connsiteY6" fmla="*/ 4935956 h 4935956"/>
                <a:gd name="connsiteX7" fmla="*/ 0 w 2832522"/>
                <a:gd name="connsiteY7" fmla="*/ 4652704 h 4935956"/>
                <a:gd name="connsiteX8" fmla="*/ 0 w 2832522"/>
                <a:gd name="connsiteY8" fmla="*/ 283252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522" h="4935956">
                  <a:moveTo>
                    <a:pt x="0" y="283252"/>
                  </a:moveTo>
                  <a:cubicBezTo>
                    <a:pt x="0" y="126816"/>
                    <a:pt x="126816" y="0"/>
                    <a:pt x="283252" y="0"/>
                  </a:cubicBezTo>
                  <a:lnTo>
                    <a:pt x="2549270" y="0"/>
                  </a:lnTo>
                  <a:cubicBezTo>
                    <a:pt x="2705706" y="0"/>
                    <a:pt x="2832522" y="126816"/>
                    <a:pt x="2832522" y="283252"/>
                  </a:cubicBezTo>
                  <a:lnTo>
                    <a:pt x="2832522" y="4652704"/>
                  </a:lnTo>
                  <a:cubicBezTo>
                    <a:pt x="2832522" y="4809140"/>
                    <a:pt x="2705706" y="4935956"/>
                    <a:pt x="2549270" y="4935956"/>
                  </a:cubicBezTo>
                  <a:lnTo>
                    <a:pt x="283252" y="4935956"/>
                  </a:lnTo>
                  <a:cubicBezTo>
                    <a:pt x="126816" y="4935956"/>
                    <a:pt x="0" y="4809140"/>
                    <a:pt x="0" y="4652704"/>
                  </a:cubicBezTo>
                  <a:lnTo>
                    <a:pt x="0" y="283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145070" rIns="170688" bIns="1157880" numCol="1" spcCol="1270" anchor="ctr" anchorCtr="0">
              <a:noAutofit/>
            </a:bodyPr>
            <a:lstStyle/>
            <a:p>
              <a:pPr marL="0" lvl="0" indent="0" algn="ctr" defTabSz="1066800">
                <a:lnSpc>
                  <a:spcPct val="90000"/>
                </a:lnSpc>
                <a:spcBef>
                  <a:spcPct val="0"/>
                </a:spcBef>
                <a:spcAft>
                  <a:spcPct val="35000"/>
                </a:spcAft>
                <a:buNone/>
              </a:pPr>
              <a:r>
                <a:rPr lang="en-GB" sz="2400" kern="1200" dirty="0"/>
                <a:t>May sometimes be used to download illegal materials such as copyrighted materials or child pornography</a:t>
              </a:r>
            </a:p>
          </p:txBody>
        </p:sp>
        <p:sp>
          <p:nvSpPr>
            <p:cNvPr id="24" name="Oval 23" descr="Badge Copyright">
              <a:extLst>
                <a:ext uri="{FF2B5EF4-FFF2-40B4-BE49-F238E27FC236}">
                  <a16:creationId xmlns:a16="http://schemas.microsoft.com/office/drawing/2014/main" id="{53C4EF78-F6D4-4E47-8D5B-718C7646A8E0}"/>
                </a:ext>
              </a:extLst>
            </p:cNvPr>
            <p:cNvSpPr/>
            <p:nvPr/>
          </p:nvSpPr>
          <p:spPr>
            <a:xfrm>
              <a:off x="9662441" y="2121782"/>
              <a:ext cx="1643673" cy="1643673"/>
            </a:xfrm>
            <a:prstGeom prst="ellipse">
              <a:avLst/>
            </a:prstGeom>
            <a: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9" name="Graphic 28" descr="Badge Copyright">
              <a:extLst>
                <a:ext uri="{FF2B5EF4-FFF2-40B4-BE49-F238E27FC236}">
                  <a16:creationId xmlns:a16="http://schemas.microsoft.com/office/drawing/2014/main" id="{833C4CA5-E471-407B-8079-162517537FA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944277" y="2403618"/>
              <a:ext cx="1080000" cy="1080000"/>
            </a:xfrm>
            <a:prstGeom prst="rect">
              <a:avLst/>
            </a:prstGeom>
          </p:spPr>
        </p:pic>
      </p:grpSp>
      <p:grpSp>
        <p:nvGrpSpPr>
          <p:cNvPr id="33" name="Group 32">
            <a:extLst>
              <a:ext uri="{FF2B5EF4-FFF2-40B4-BE49-F238E27FC236}">
                <a16:creationId xmlns:a16="http://schemas.microsoft.com/office/drawing/2014/main" id="{4F7B1713-9490-4183-9D3C-ECEDB2A167E3}"/>
              </a:ext>
            </a:extLst>
          </p:cNvPr>
          <p:cNvGrpSpPr/>
          <p:nvPr/>
        </p:nvGrpSpPr>
        <p:grpSpPr>
          <a:xfrm>
            <a:off x="3233021" y="1825625"/>
            <a:ext cx="2832522" cy="4935956"/>
            <a:chOff x="3233021" y="1825625"/>
            <a:chExt cx="2832522" cy="4935956"/>
          </a:xfrm>
        </p:grpSpPr>
        <p:sp>
          <p:nvSpPr>
            <p:cNvPr id="19" name="Freeform: Shape 18">
              <a:extLst>
                <a:ext uri="{FF2B5EF4-FFF2-40B4-BE49-F238E27FC236}">
                  <a16:creationId xmlns:a16="http://schemas.microsoft.com/office/drawing/2014/main" id="{F2709C26-883D-4EC8-80A5-A496CD725371}"/>
                </a:ext>
              </a:extLst>
            </p:cNvPr>
            <p:cNvSpPr/>
            <p:nvPr/>
          </p:nvSpPr>
          <p:spPr>
            <a:xfrm>
              <a:off x="3233021" y="1825625"/>
              <a:ext cx="2832522" cy="4935956"/>
            </a:xfrm>
            <a:custGeom>
              <a:avLst/>
              <a:gdLst>
                <a:gd name="connsiteX0" fmla="*/ 0 w 2832522"/>
                <a:gd name="connsiteY0" fmla="*/ 283252 h 4935956"/>
                <a:gd name="connsiteX1" fmla="*/ 283252 w 2832522"/>
                <a:gd name="connsiteY1" fmla="*/ 0 h 4935956"/>
                <a:gd name="connsiteX2" fmla="*/ 2549270 w 2832522"/>
                <a:gd name="connsiteY2" fmla="*/ 0 h 4935956"/>
                <a:gd name="connsiteX3" fmla="*/ 2832522 w 2832522"/>
                <a:gd name="connsiteY3" fmla="*/ 283252 h 4935956"/>
                <a:gd name="connsiteX4" fmla="*/ 2832522 w 2832522"/>
                <a:gd name="connsiteY4" fmla="*/ 4652704 h 4935956"/>
                <a:gd name="connsiteX5" fmla="*/ 2549270 w 2832522"/>
                <a:gd name="connsiteY5" fmla="*/ 4935956 h 4935956"/>
                <a:gd name="connsiteX6" fmla="*/ 283252 w 2832522"/>
                <a:gd name="connsiteY6" fmla="*/ 4935956 h 4935956"/>
                <a:gd name="connsiteX7" fmla="*/ 0 w 2832522"/>
                <a:gd name="connsiteY7" fmla="*/ 4652704 h 4935956"/>
                <a:gd name="connsiteX8" fmla="*/ 0 w 2832522"/>
                <a:gd name="connsiteY8" fmla="*/ 283252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522" h="4935956">
                  <a:moveTo>
                    <a:pt x="0" y="283252"/>
                  </a:moveTo>
                  <a:cubicBezTo>
                    <a:pt x="0" y="126816"/>
                    <a:pt x="126816" y="0"/>
                    <a:pt x="283252" y="0"/>
                  </a:cubicBezTo>
                  <a:lnTo>
                    <a:pt x="2549270" y="0"/>
                  </a:lnTo>
                  <a:cubicBezTo>
                    <a:pt x="2705706" y="0"/>
                    <a:pt x="2832522" y="126816"/>
                    <a:pt x="2832522" y="283252"/>
                  </a:cubicBezTo>
                  <a:lnTo>
                    <a:pt x="2832522" y="4652704"/>
                  </a:lnTo>
                  <a:cubicBezTo>
                    <a:pt x="2832522" y="4809140"/>
                    <a:pt x="2705706" y="4935956"/>
                    <a:pt x="2549270" y="4935956"/>
                  </a:cubicBezTo>
                  <a:lnTo>
                    <a:pt x="283252" y="4935956"/>
                  </a:lnTo>
                  <a:cubicBezTo>
                    <a:pt x="126816" y="4935956"/>
                    <a:pt x="0" y="4809140"/>
                    <a:pt x="0" y="4652704"/>
                  </a:cubicBezTo>
                  <a:lnTo>
                    <a:pt x="0" y="283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145070" rIns="170688" bIns="1157880" numCol="1" spcCol="1270" anchor="ctr" anchorCtr="0">
              <a:noAutofit/>
            </a:bodyPr>
            <a:lstStyle/>
            <a:p>
              <a:pPr marL="0" lvl="0" indent="0" algn="ctr" defTabSz="1066800">
                <a:lnSpc>
                  <a:spcPct val="90000"/>
                </a:lnSpc>
                <a:spcBef>
                  <a:spcPct val="0"/>
                </a:spcBef>
                <a:spcAft>
                  <a:spcPct val="35000"/>
                </a:spcAft>
                <a:buNone/>
              </a:pPr>
              <a:r>
                <a:rPr lang="en-GB" sz="2400" kern="1200" dirty="0"/>
                <a:t>Surf directly to a web proxy address or by configuring their Internet settings</a:t>
              </a:r>
            </a:p>
          </p:txBody>
        </p:sp>
        <p:sp>
          <p:nvSpPr>
            <p:cNvPr id="20" name="Oval 19" descr="Web design">
              <a:extLst>
                <a:ext uri="{FF2B5EF4-FFF2-40B4-BE49-F238E27FC236}">
                  <a16:creationId xmlns:a16="http://schemas.microsoft.com/office/drawing/2014/main" id="{D2F41E12-BF5E-4FFA-933E-62945BE42F76}"/>
                </a:ext>
              </a:extLst>
            </p:cNvPr>
            <p:cNvSpPr/>
            <p:nvPr/>
          </p:nvSpPr>
          <p:spPr>
            <a:xfrm>
              <a:off x="3827445" y="2121782"/>
              <a:ext cx="1643673" cy="1643673"/>
            </a:xfrm>
            <a:prstGeom prst="ellipse">
              <a:avLst/>
            </a:prstGeom>
            <a: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1" name="Graphic 30" descr="Web design">
              <a:extLst>
                <a:ext uri="{FF2B5EF4-FFF2-40B4-BE49-F238E27FC236}">
                  <a16:creationId xmlns:a16="http://schemas.microsoft.com/office/drawing/2014/main" id="{F52882DA-F21C-4C2C-9525-E990159B87F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4148331" y="2431800"/>
              <a:ext cx="1080000" cy="1080000"/>
            </a:xfrm>
            <a:prstGeom prst="rect">
              <a:avLst/>
            </a:prstGeom>
          </p:spPr>
        </p:pic>
      </p:grpSp>
      <p:sp>
        <p:nvSpPr>
          <p:cNvPr id="15" name="Isosceles Triangle 14">
            <a:hlinkClick r:id="" action="ppaction://noaction"/>
            <a:extLst>
              <a:ext uri="{FF2B5EF4-FFF2-40B4-BE49-F238E27FC236}">
                <a16:creationId xmlns:a16="http://schemas.microsoft.com/office/drawing/2014/main" id="{D5292E28-4361-4259-BB79-201AB82F53B6}"/>
              </a:ext>
            </a:extLst>
          </p:cNvPr>
          <p:cNvSpPr/>
          <p:nvPr/>
        </p:nvSpPr>
        <p:spPr>
          <a:xfrm rot="5400000">
            <a:off x="11582400" y="6248400"/>
            <a:ext cx="754743" cy="464457"/>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939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22" presetClass="entr" presetSubtype="4" fill="hold" nodeType="afterEffect">
                                  <p:stCondLst>
                                    <p:cond delay="200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750"/>
                                        <p:tgtEl>
                                          <p:spTgt spid="33"/>
                                        </p:tgtEl>
                                      </p:cBhvr>
                                    </p:animEffect>
                                  </p:childTnLst>
                                </p:cTn>
                              </p:par>
                            </p:childTnLst>
                          </p:cTn>
                        </p:par>
                        <p:par>
                          <p:cTn id="12" fill="hold">
                            <p:stCondLst>
                              <p:cond delay="3250"/>
                            </p:stCondLst>
                            <p:childTnLst>
                              <p:par>
                                <p:cTn id="13" presetID="22" presetClass="entr" presetSubtype="4" fill="hold" nodeType="afterEffect">
                                  <p:stCondLst>
                                    <p:cond delay="200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750"/>
                                        <p:tgtEl>
                                          <p:spTgt spid="34"/>
                                        </p:tgtEl>
                                      </p:cBhvr>
                                    </p:animEffect>
                                  </p:childTnLst>
                                </p:cTn>
                              </p:par>
                            </p:childTnLst>
                          </p:cTn>
                        </p:par>
                        <p:par>
                          <p:cTn id="16" fill="hold">
                            <p:stCondLst>
                              <p:cond delay="6000"/>
                            </p:stCondLst>
                            <p:childTnLst>
                              <p:par>
                                <p:cTn id="17" presetID="22" presetClass="entr" presetSubtype="4" fill="hold" nodeType="afterEffect">
                                  <p:stCondLst>
                                    <p:cond delay="200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750"/>
                                        <p:tgtEl>
                                          <p:spTgt spid="35"/>
                                        </p:tgtEl>
                                      </p:cBhvr>
                                    </p:animEffect>
                                  </p:childTnLst>
                                </p:cTn>
                              </p:par>
                            </p:childTnLst>
                          </p:cTn>
                        </p:par>
                        <p:par>
                          <p:cTn id="20" fill="hold">
                            <p:stCondLst>
                              <p:cond delay="8750"/>
                            </p:stCondLst>
                            <p:childTnLst>
                              <p:par>
                                <p:cTn id="21" presetID="1" presetClass="entr" presetSubtype="0" fill="hold" grpId="0" nodeType="afterEffect">
                                  <p:stCondLst>
                                    <p:cond delay="20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6FB-D9D2-4C1A-A1D3-1DDE3659455B}"/>
              </a:ext>
            </a:extLst>
          </p:cNvPr>
          <p:cNvSpPr>
            <a:spLocks noGrp="1"/>
          </p:cNvSpPr>
          <p:nvPr>
            <p:ph type="title"/>
          </p:nvPr>
        </p:nvSpPr>
        <p:spPr/>
        <p:txBody>
          <a:bodyPr/>
          <a:lstStyle/>
          <a:p>
            <a:r>
              <a:rPr lang="en-GB" dirty="0"/>
              <a:t>Reverse Proxy Server</a:t>
            </a:r>
          </a:p>
        </p:txBody>
      </p:sp>
      <p:sp>
        <p:nvSpPr>
          <p:cNvPr id="6" name="Arrow: Chevron 5">
            <a:extLst>
              <a:ext uri="{FF2B5EF4-FFF2-40B4-BE49-F238E27FC236}">
                <a16:creationId xmlns:a16="http://schemas.microsoft.com/office/drawing/2014/main" id="{BFBA49DA-916A-4E40-AAC4-70B824527AB1}"/>
              </a:ext>
            </a:extLst>
          </p:cNvPr>
          <p:cNvSpPr/>
          <p:nvPr/>
        </p:nvSpPr>
        <p:spPr>
          <a:xfrm>
            <a:off x="3559038" y="1513754"/>
            <a:ext cx="4794697" cy="2509072"/>
          </a:xfrm>
          <a:prstGeom prst="chevron">
            <a:avLst>
              <a:gd name="adj" fmla="val 245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3426" tIns="4445" rIns="1254536" bIns="4445" numCol="1" spcCol="1270" anchor="ctr" anchorCtr="0">
            <a:noAutofit/>
          </a:bodyPr>
          <a:lstStyle/>
          <a:p>
            <a:pPr marL="0" lvl="0" indent="0" algn="ctr" defTabSz="311150">
              <a:lnSpc>
                <a:spcPct val="90000"/>
              </a:lnSpc>
              <a:spcBef>
                <a:spcPct val="0"/>
              </a:spcBef>
              <a:spcAft>
                <a:spcPct val="35000"/>
              </a:spcAft>
              <a:buNone/>
            </a:pPr>
            <a:endParaRPr lang="en-GB" sz="700" kern="1200" dirty="0"/>
          </a:p>
        </p:txBody>
      </p:sp>
      <p:sp>
        <p:nvSpPr>
          <p:cNvPr id="7" name="Freeform: Shape 6">
            <a:extLst>
              <a:ext uri="{FF2B5EF4-FFF2-40B4-BE49-F238E27FC236}">
                <a16:creationId xmlns:a16="http://schemas.microsoft.com/office/drawing/2014/main" id="{DE42955F-0718-4E26-B53C-98D887C405AF}"/>
              </a:ext>
            </a:extLst>
          </p:cNvPr>
          <p:cNvSpPr/>
          <p:nvPr/>
        </p:nvSpPr>
        <p:spPr>
          <a:xfrm>
            <a:off x="74534" y="4451254"/>
            <a:ext cx="3016452" cy="1881603"/>
          </a:xfrm>
          <a:custGeom>
            <a:avLst/>
            <a:gdLst>
              <a:gd name="connsiteX0" fmla="*/ 0 w 3016452"/>
              <a:gd name="connsiteY0" fmla="*/ 0 h 1206580"/>
              <a:gd name="connsiteX1" fmla="*/ 2413162 w 3016452"/>
              <a:gd name="connsiteY1" fmla="*/ 0 h 1206580"/>
              <a:gd name="connsiteX2" fmla="*/ 3016452 w 3016452"/>
              <a:gd name="connsiteY2" fmla="*/ 603290 h 1206580"/>
              <a:gd name="connsiteX3" fmla="*/ 2413162 w 3016452"/>
              <a:gd name="connsiteY3" fmla="*/ 1206580 h 1206580"/>
              <a:gd name="connsiteX4" fmla="*/ 0 w 3016452"/>
              <a:gd name="connsiteY4" fmla="*/ 1206580 h 1206580"/>
              <a:gd name="connsiteX5" fmla="*/ 603290 w 3016452"/>
              <a:gd name="connsiteY5" fmla="*/ 603290 h 1206580"/>
              <a:gd name="connsiteX6" fmla="*/ 0 w 3016452"/>
              <a:gd name="connsiteY6" fmla="*/ 0 h 12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452" h="1206580">
                <a:moveTo>
                  <a:pt x="0" y="0"/>
                </a:moveTo>
                <a:lnTo>
                  <a:pt x="2413162" y="0"/>
                </a:lnTo>
                <a:lnTo>
                  <a:pt x="3016452" y="603290"/>
                </a:lnTo>
                <a:lnTo>
                  <a:pt x="2413162" y="1206580"/>
                </a:lnTo>
                <a:lnTo>
                  <a:pt x="0" y="1206580"/>
                </a:lnTo>
                <a:lnTo>
                  <a:pt x="603290" y="6032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180" tIns="4445" rIns="603290" bIns="4445" numCol="1" spcCol="1270" anchor="ctr" anchorCtr="0">
            <a:noAutofit/>
          </a:bodyPr>
          <a:lstStyle/>
          <a:p>
            <a:pPr marL="0" lvl="0" indent="0" algn="ctr" defTabSz="311150">
              <a:lnSpc>
                <a:spcPct val="90000"/>
              </a:lnSpc>
              <a:spcBef>
                <a:spcPct val="0"/>
              </a:spcBef>
              <a:spcAft>
                <a:spcPct val="35000"/>
              </a:spcAft>
              <a:buNone/>
            </a:pPr>
            <a:r>
              <a:rPr lang="en-GB" sz="2400" kern="1200" dirty="0">
                <a:solidFill>
                  <a:schemeClr val="tx1"/>
                </a:solidFill>
              </a:rPr>
              <a:t>Reverse proxies are used to:</a:t>
            </a:r>
          </a:p>
        </p:txBody>
      </p:sp>
      <p:sp>
        <p:nvSpPr>
          <p:cNvPr id="8" name="Freeform: Shape 7">
            <a:extLst>
              <a:ext uri="{FF2B5EF4-FFF2-40B4-BE49-F238E27FC236}">
                <a16:creationId xmlns:a16="http://schemas.microsoft.com/office/drawing/2014/main" id="{5B2BF792-5CA3-407C-A175-17AB187448C7}"/>
              </a:ext>
            </a:extLst>
          </p:cNvPr>
          <p:cNvSpPr/>
          <p:nvPr/>
        </p:nvSpPr>
        <p:spPr>
          <a:xfrm>
            <a:off x="2938645" y="4451254"/>
            <a:ext cx="2503655" cy="1881603"/>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marL="0" lvl="0" indent="0" algn="ctr" defTabSz="577850">
              <a:lnSpc>
                <a:spcPct val="90000"/>
              </a:lnSpc>
              <a:spcBef>
                <a:spcPct val="0"/>
              </a:spcBef>
              <a:spcAft>
                <a:spcPct val="35000"/>
              </a:spcAft>
              <a:buNone/>
            </a:pPr>
            <a:r>
              <a:rPr lang="en-GB" kern="1200" dirty="0">
                <a:solidFill>
                  <a:schemeClr val="tx1"/>
                </a:solidFill>
              </a:rPr>
              <a:t>enable indirect access when a website disallows direct connections as a security measure</a:t>
            </a:r>
          </a:p>
        </p:txBody>
      </p:sp>
      <p:sp>
        <p:nvSpPr>
          <p:cNvPr id="9" name="Freeform: Shape 8">
            <a:extLst>
              <a:ext uri="{FF2B5EF4-FFF2-40B4-BE49-F238E27FC236}">
                <a16:creationId xmlns:a16="http://schemas.microsoft.com/office/drawing/2014/main" id="{47B7FD4C-9988-4A91-B0E5-E85994FF749B}"/>
              </a:ext>
            </a:extLst>
          </p:cNvPr>
          <p:cNvSpPr/>
          <p:nvPr/>
        </p:nvSpPr>
        <p:spPr>
          <a:xfrm>
            <a:off x="5091788" y="4451254"/>
            <a:ext cx="2503655" cy="1881603"/>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marL="0" lvl="0" indent="0" algn="ctr" defTabSz="577850">
              <a:lnSpc>
                <a:spcPct val="90000"/>
              </a:lnSpc>
              <a:spcBef>
                <a:spcPct val="0"/>
              </a:spcBef>
              <a:spcAft>
                <a:spcPct val="35000"/>
              </a:spcAft>
              <a:buNone/>
            </a:pPr>
            <a:r>
              <a:rPr lang="en-GB" kern="1200" dirty="0"/>
              <a:t>allow for load balancing between severs</a:t>
            </a:r>
          </a:p>
        </p:txBody>
      </p:sp>
      <p:sp>
        <p:nvSpPr>
          <p:cNvPr id="10" name="Freeform: Shape 9">
            <a:extLst>
              <a:ext uri="{FF2B5EF4-FFF2-40B4-BE49-F238E27FC236}">
                <a16:creationId xmlns:a16="http://schemas.microsoft.com/office/drawing/2014/main" id="{01D3C827-A5EA-4A1E-B092-B38D5CA6952C}"/>
              </a:ext>
            </a:extLst>
          </p:cNvPr>
          <p:cNvSpPr/>
          <p:nvPr/>
        </p:nvSpPr>
        <p:spPr>
          <a:xfrm>
            <a:off x="7244932" y="4451254"/>
            <a:ext cx="2503655" cy="1881603"/>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marL="0" lvl="0" indent="0" algn="ctr" defTabSz="577850">
              <a:lnSpc>
                <a:spcPct val="90000"/>
              </a:lnSpc>
              <a:spcBef>
                <a:spcPct val="0"/>
              </a:spcBef>
              <a:spcAft>
                <a:spcPct val="35000"/>
              </a:spcAft>
              <a:buNone/>
            </a:pPr>
            <a:r>
              <a:rPr lang="en-GB" kern="1200" dirty="0"/>
              <a:t>stream internal content to Internet users</a:t>
            </a:r>
          </a:p>
        </p:txBody>
      </p:sp>
      <p:sp>
        <p:nvSpPr>
          <p:cNvPr id="11" name="Freeform: Shape 10">
            <a:extLst>
              <a:ext uri="{FF2B5EF4-FFF2-40B4-BE49-F238E27FC236}">
                <a16:creationId xmlns:a16="http://schemas.microsoft.com/office/drawing/2014/main" id="{F45ACE20-CAB4-4BA5-8259-A34E990CE371}"/>
              </a:ext>
            </a:extLst>
          </p:cNvPr>
          <p:cNvSpPr/>
          <p:nvPr/>
        </p:nvSpPr>
        <p:spPr>
          <a:xfrm>
            <a:off x="9398076" y="4451254"/>
            <a:ext cx="2503655" cy="1881603"/>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marL="0" lvl="0" indent="0" algn="ctr" defTabSz="577850">
              <a:lnSpc>
                <a:spcPct val="90000"/>
              </a:lnSpc>
              <a:spcBef>
                <a:spcPct val="0"/>
              </a:spcBef>
              <a:spcAft>
                <a:spcPct val="35000"/>
              </a:spcAft>
              <a:buNone/>
            </a:pPr>
            <a:r>
              <a:rPr lang="en-GB" kern="1200" dirty="0"/>
              <a:t>disable access to a site, for example when an ISP or government wishes to block a website</a:t>
            </a:r>
          </a:p>
        </p:txBody>
      </p:sp>
      <p:sp>
        <p:nvSpPr>
          <p:cNvPr id="12" name="TextBox 11">
            <a:extLst>
              <a:ext uri="{FF2B5EF4-FFF2-40B4-BE49-F238E27FC236}">
                <a16:creationId xmlns:a16="http://schemas.microsoft.com/office/drawing/2014/main" id="{108A9EE7-0F4C-4502-8BD8-05A38CB71833}"/>
              </a:ext>
            </a:extLst>
          </p:cNvPr>
          <p:cNvSpPr txBox="1"/>
          <p:nvPr/>
        </p:nvSpPr>
        <p:spPr>
          <a:xfrm>
            <a:off x="4510255" y="1614128"/>
            <a:ext cx="3666720" cy="2308324"/>
          </a:xfrm>
          <a:prstGeom prst="rect">
            <a:avLst/>
          </a:prstGeom>
          <a:noFill/>
        </p:spPr>
        <p:txBody>
          <a:bodyPr wrap="square" rtlCol="0">
            <a:spAutoFit/>
          </a:bodyPr>
          <a:lstStyle/>
          <a:p>
            <a:r>
              <a:rPr lang="en-GB" sz="2400" kern="1200" dirty="0"/>
              <a:t>Reverse proxies transparently handle all requests for resources on destination servers without requiring any action on the part of the requester</a:t>
            </a:r>
          </a:p>
        </p:txBody>
      </p:sp>
    </p:spTree>
    <p:extLst>
      <p:ext uri="{BB962C8B-B14F-4D97-AF65-F5344CB8AC3E}">
        <p14:creationId xmlns:p14="http://schemas.microsoft.com/office/powerpoint/2010/main" val="2840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53" presetClass="entr" presetSubtype="16" fill="hold" grpId="0" nodeType="afterEffect">
                                  <p:stCondLst>
                                    <p:cond delay="2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3500"/>
                            </p:stCondLst>
                            <p:childTnLst>
                              <p:par>
                                <p:cTn id="22" presetID="53" presetClass="entr" presetSubtype="16" fill="hold" grpId="0" nodeType="afterEffect">
                                  <p:stCondLst>
                                    <p:cond delay="2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6500"/>
                            </p:stCondLst>
                            <p:childTnLst>
                              <p:par>
                                <p:cTn id="28" presetID="53" presetClass="entr" presetSubtype="16" fill="hold" grpId="0" nodeType="afterEffect">
                                  <p:stCondLst>
                                    <p:cond delay="25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9500"/>
                            </p:stCondLst>
                            <p:childTnLst>
                              <p:par>
                                <p:cTn id="34" presetID="53" presetClass="entr" presetSubtype="16" fill="hold" grpId="0" nodeType="afterEffect">
                                  <p:stCondLst>
                                    <p:cond delay="25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12500"/>
                            </p:stCondLst>
                            <p:childTnLst>
                              <p:par>
                                <p:cTn id="40" presetID="53" presetClass="entr" presetSubtype="16" fill="hold" grpId="0" nodeType="afterEffect">
                                  <p:stCondLst>
                                    <p:cond delay="25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F901-745F-49DE-8A04-D9854BC497E1}"/>
              </a:ext>
            </a:extLst>
          </p:cNvPr>
          <p:cNvSpPr>
            <a:spLocks noGrp="1"/>
          </p:cNvSpPr>
          <p:nvPr>
            <p:ph type="title"/>
          </p:nvPr>
        </p:nvSpPr>
        <p:spPr>
          <a:xfrm>
            <a:off x="707821" y="-238612"/>
            <a:ext cx="2996436" cy="1325563"/>
          </a:xfrm>
        </p:spPr>
        <p:txBody>
          <a:bodyPr/>
          <a:lstStyle/>
          <a:p>
            <a:r>
              <a:rPr lang="en-GB" dirty="0"/>
              <a:t>IDS vs. IPS </a:t>
            </a:r>
          </a:p>
        </p:txBody>
      </p:sp>
      <p:sp>
        <p:nvSpPr>
          <p:cNvPr id="4" name="Oval 3">
            <a:extLst>
              <a:ext uri="{FF2B5EF4-FFF2-40B4-BE49-F238E27FC236}">
                <a16:creationId xmlns:a16="http://schemas.microsoft.com/office/drawing/2014/main" id="{89E3E883-8BF8-4FBD-BF9A-FFC1F94DFF3E}"/>
              </a:ext>
            </a:extLst>
          </p:cNvPr>
          <p:cNvSpPr/>
          <p:nvPr/>
        </p:nvSpPr>
        <p:spPr>
          <a:xfrm>
            <a:off x="977654" y="423181"/>
            <a:ext cx="6372000" cy="637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5152EEE-9CB1-4CDC-A244-518EC08DCDEE}"/>
              </a:ext>
            </a:extLst>
          </p:cNvPr>
          <p:cNvSpPr/>
          <p:nvPr/>
        </p:nvSpPr>
        <p:spPr>
          <a:xfrm>
            <a:off x="4914271" y="423181"/>
            <a:ext cx="6371774" cy="6371774"/>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BBF8FD-5067-4432-93C0-45ADD5ECE234}"/>
              </a:ext>
            </a:extLst>
          </p:cNvPr>
          <p:cNvSpPr txBox="1"/>
          <p:nvPr/>
        </p:nvSpPr>
        <p:spPr>
          <a:xfrm>
            <a:off x="5192793" y="2212184"/>
            <a:ext cx="2046514" cy="2677656"/>
          </a:xfrm>
          <a:prstGeom prst="rect">
            <a:avLst/>
          </a:prstGeom>
          <a:noFill/>
        </p:spPr>
        <p:txBody>
          <a:bodyPr wrap="square" rtlCol="0">
            <a:spAutoFit/>
          </a:bodyPr>
          <a:lstStyle/>
          <a:p>
            <a:pPr algn="ctr"/>
            <a:r>
              <a:rPr lang="en-GB" sz="2400" dirty="0"/>
              <a:t>Both read network packets and compare the contents to a database of known threats</a:t>
            </a:r>
          </a:p>
        </p:txBody>
      </p:sp>
      <p:sp>
        <p:nvSpPr>
          <p:cNvPr id="7" name="TextBox 6">
            <a:extLst>
              <a:ext uri="{FF2B5EF4-FFF2-40B4-BE49-F238E27FC236}">
                <a16:creationId xmlns:a16="http://schemas.microsoft.com/office/drawing/2014/main" id="{45CC6135-D714-4792-9D78-B33EFB55CB18}"/>
              </a:ext>
            </a:extLst>
          </p:cNvPr>
          <p:cNvSpPr txBox="1"/>
          <p:nvPr/>
        </p:nvSpPr>
        <p:spPr>
          <a:xfrm>
            <a:off x="7760275" y="1343616"/>
            <a:ext cx="2046514" cy="830997"/>
          </a:xfrm>
          <a:prstGeom prst="rect">
            <a:avLst/>
          </a:prstGeom>
          <a:noFill/>
        </p:spPr>
        <p:txBody>
          <a:bodyPr wrap="square" rtlCol="0">
            <a:spAutoFit/>
          </a:bodyPr>
          <a:lstStyle/>
          <a:p>
            <a:pPr algn="ctr"/>
            <a:r>
              <a:rPr lang="en-GB" sz="2400" dirty="0"/>
              <a:t>IPS is a control system</a:t>
            </a:r>
          </a:p>
        </p:txBody>
      </p:sp>
      <p:sp>
        <p:nvSpPr>
          <p:cNvPr id="8" name="TextBox 7">
            <a:extLst>
              <a:ext uri="{FF2B5EF4-FFF2-40B4-BE49-F238E27FC236}">
                <a16:creationId xmlns:a16="http://schemas.microsoft.com/office/drawing/2014/main" id="{38D77349-A0FC-4E2A-8B2B-0CD284014DEF}"/>
              </a:ext>
            </a:extLst>
          </p:cNvPr>
          <p:cNvSpPr txBox="1"/>
          <p:nvPr/>
        </p:nvSpPr>
        <p:spPr>
          <a:xfrm>
            <a:off x="1973811" y="1442024"/>
            <a:ext cx="2612571" cy="1200329"/>
          </a:xfrm>
          <a:prstGeom prst="rect">
            <a:avLst/>
          </a:prstGeom>
          <a:noFill/>
        </p:spPr>
        <p:txBody>
          <a:bodyPr wrap="square" rtlCol="0">
            <a:spAutoFit/>
          </a:bodyPr>
          <a:lstStyle/>
          <a:p>
            <a:pPr algn="ctr"/>
            <a:r>
              <a:rPr lang="en-GB" sz="2400" dirty="0"/>
              <a:t>IDS are detection and monitoring tools</a:t>
            </a:r>
          </a:p>
        </p:txBody>
      </p:sp>
      <p:sp>
        <p:nvSpPr>
          <p:cNvPr id="9" name="TextBox 8">
            <a:extLst>
              <a:ext uri="{FF2B5EF4-FFF2-40B4-BE49-F238E27FC236}">
                <a16:creationId xmlns:a16="http://schemas.microsoft.com/office/drawing/2014/main" id="{996226DD-103F-42C9-9A79-3833477281A1}"/>
              </a:ext>
            </a:extLst>
          </p:cNvPr>
          <p:cNvSpPr txBox="1"/>
          <p:nvPr/>
        </p:nvSpPr>
        <p:spPr>
          <a:xfrm>
            <a:off x="1902853" y="3013464"/>
            <a:ext cx="2612571" cy="1200329"/>
          </a:xfrm>
          <a:prstGeom prst="rect">
            <a:avLst/>
          </a:prstGeom>
          <a:noFill/>
        </p:spPr>
        <p:txBody>
          <a:bodyPr wrap="square" rtlCol="0">
            <a:spAutoFit/>
          </a:bodyPr>
          <a:lstStyle/>
          <a:p>
            <a:pPr algn="ctr"/>
            <a:r>
              <a:rPr lang="en-GB" sz="2400" dirty="0"/>
              <a:t>IDS are detection and monitoring tools</a:t>
            </a:r>
          </a:p>
        </p:txBody>
      </p:sp>
      <p:sp>
        <p:nvSpPr>
          <p:cNvPr id="10" name="TextBox 9">
            <a:extLst>
              <a:ext uri="{FF2B5EF4-FFF2-40B4-BE49-F238E27FC236}">
                <a16:creationId xmlns:a16="http://schemas.microsoft.com/office/drawing/2014/main" id="{B43C92D1-4644-49EE-B343-BE61139FDCAE}"/>
              </a:ext>
            </a:extLst>
          </p:cNvPr>
          <p:cNvSpPr txBox="1"/>
          <p:nvPr/>
        </p:nvSpPr>
        <p:spPr>
          <a:xfrm>
            <a:off x="1973811" y="4455822"/>
            <a:ext cx="2612571" cy="1200329"/>
          </a:xfrm>
          <a:prstGeom prst="rect">
            <a:avLst/>
          </a:prstGeom>
          <a:noFill/>
        </p:spPr>
        <p:txBody>
          <a:bodyPr wrap="square" rtlCol="0">
            <a:spAutoFit/>
          </a:bodyPr>
          <a:lstStyle/>
          <a:p>
            <a:pPr algn="ctr"/>
            <a:r>
              <a:rPr lang="en-GB" sz="2400" dirty="0"/>
              <a:t>IDS are detection and monitoring tools</a:t>
            </a:r>
          </a:p>
        </p:txBody>
      </p:sp>
      <p:cxnSp>
        <p:nvCxnSpPr>
          <p:cNvPr id="12" name="Straight Connector 11">
            <a:extLst>
              <a:ext uri="{FF2B5EF4-FFF2-40B4-BE49-F238E27FC236}">
                <a16:creationId xmlns:a16="http://schemas.microsoft.com/office/drawing/2014/main" id="{401C2DEF-CEAE-467D-AC63-B824F5401D15}"/>
              </a:ext>
            </a:extLst>
          </p:cNvPr>
          <p:cNvCxnSpPr>
            <a:cxnSpLocks/>
          </p:cNvCxnSpPr>
          <p:nvPr/>
        </p:nvCxnSpPr>
        <p:spPr>
          <a:xfrm>
            <a:off x="2371617" y="2891017"/>
            <a:ext cx="17449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7D3B6B-CEE8-4068-975D-7C68321E8C42}"/>
              </a:ext>
            </a:extLst>
          </p:cNvPr>
          <p:cNvCxnSpPr>
            <a:cxnSpLocks/>
          </p:cNvCxnSpPr>
          <p:nvPr/>
        </p:nvCxnSpPr>
        <p:spPr>
          <a:xfrm>
            <a:off x="2371616" y="4328571"/>
            <a:ext cx="17449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9158B7-3530-4D27-A943-58C674051F54}"/>
              </a:ext>
            </a:extLst>
          </p:cNvPr>
          <p:cNvCxnSpPr>
            <a:cxnSpLocks/>
          </p:cNvCxnSpPr>
          <p:nvPr/>
        </p:nvCxnSpPr>
        <p:spPr>
          <a:xfrm>
            <a:off x="8061828" y="2362571"/>
            <a:ext cx="1744961" cy="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2740B8-6DA6-40E4-948E-C0C33A4491F2}"/>
              </a:ext>
            </a:extLst>
          </p:cNvPr>
          <p:cNvCxnSpPr>
            <a:cxnSpLocks/>
          </p:cNvCxnSpPr>
          <p:nvPr/>
        </p:nvCxnSpPr>
        <p:spPr>
          <a:xfrm>
            <a:off x="8061827" y="4152097"/>
            <a:ext cx="1744961" cy="0"/>
          </a:xfrm>
          <a:prstGeom prst="line">
            <a:avLst/>
          </a:prstGeom>
          <a:ln w="38100">
            <a:solidFill>
              <a:srgbClr val="00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1EE6D11-2DB8-445A-AEED-3D04AC994278}"/>
              </a:ext>
            </a:extLst>
          </p:cNvPr>
          <p:cNvSpPr txBox="1"/>
          <p:nvPr/>
        </p:nvSpPr>
        <p:spPr>
          <a:xfrm>
            <a:off x="7738500" y="2550530"/>
            <a:ext cx="2620876" cy="1569660"/>
          </a:xfrm>
          <a:prstGeom prst="rect">
            <a:avLst/>
          </a:prstGeom>
          <a:noFill/>
        </p:spPr>
        <p:txBody>
          <a:bodyPr wrap="square" rtlCol="0">
            <a:spAutoFit/>
          </a:bodyPr>
          <a:lstStyle/>
          <a:p>
            <a:pPr algn="ctr"/>
            <a:r>
              <a:rPr lang="en-GB" sz="2400" dirty="0"/>
              <a:t>The control system accepts and rejects packets based on the ruleset</a:t>
            </a:r>
          </a:p>
        </p:txBody>
      </p:sp>
      <p:sp>
        <p:nvSpPr>
          <p:cNvPr id="18" name="TextBox 17">
            <a:extLst>
              <a:ext uri="{FF2B5EF4-FFF2-40B4-BE49-F238E27FC236}">
                <a16:creationId xmlns:a16="http://schemas.microsoft.com/office/drawing/2014/main" id="{8B141676-AA39-4CF4-B81D-765F3C3663EB}"/>
              </a:ext>
            </a:extLst>
          </p:cNvPr>
          <p:cNvSpPr txBox="1"/>
          <p:nvPr/>
        </p:nvSpPr>
        <p:spPr>
          <a:xfrm>
            <a:off x="7649928" y="4291404"/>
            <a:ext cx="2834961" cy="1569660"/>
          </a:xfrm>
          <a:prstGeom prst="rect">
            <a:avLst/>
          </a:prstGeom>
          <a:noFill/>
        </p:spPr>
        <p:txBody>
          <a:bodyPr wrap="square" rtlCol="0">
            <a:spAutoFit/>
          </a:bodyPr>
          <a:lstStyle/>
          <a:p>
            <a:pPr algn="ctr"/>
            <a:r>
              <a:rPr lang="en-GB" sz="2400" dirty="0"/>
              <a:t>IPS requires that the database gets regularly updated with new threat data</a:t>
            </a:r>
          </a:p>
        </p:txBody>
      </p:sp>
    </p:spTree>
    <p:extLst>
      <p:ext uri="{BB962C8B-B14F-4D97-AF65-F5344CB8AC3E}">
        <p14:creationId xmlns:p14="http://schemas.microsoft.com/office/powerpoint/2010/main" val="223498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a:extLst>
              <a:ext uri="{FF2B5EF4-FFF2-40B4-BE49-F238E27FC236}">
                <a16:creationId xmlns:a16="http://schemas.microsoft.com/office/drawing/2014/main" id="{1265158B-9C74-4EC1-A961-1512F71C4216}"/>
              </a:ext>
            </a:extLst>
          </p:cNvPr>
          <p:cNvCxnSpPr>
            <a:cxnSpLocks/>
          </p:cNvCxnSpPr>
          <p:nvPr/>
        </p:nvCxnSpPr>
        <p:spPr>
          <a:xfrm>
            <a:off x="8949569" y="5585104"/>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11F95D1-F95F-475E-808F-F94AB0657A92}"/>
              </a:ext>
            </a:extLst>
          </p:cNvPr>
          <p:cNvCxnSpPr>
            <a:cxnSpLocks/>
          </p:cNvCxnSpPr>
          <p:nvPr/>
        </p:nvCxnSpPr>
        <p:spPr>
          <a:xfrm flipH="1" flipV="1">
            <a:off x="747852" y="4324486"/>
            <a:ext cx="2989473" cy="37703"/>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3236CC-A07C-475E-AAD4-6D32BC2DBADB}"/>
              </a:ext>
            </a:extLst>
          </p:cNvPr>
          <p:cNvCxnSpPr>
            <a:cxnSpLocks/>
          </p:cNvCxnSpPr>
          <p:nvPr/>
        </p:nvCxnSpPr>
        <p:spPr>
          <a:xfrm flipH="1" flipV="1">
            <a:off x="1171575" y="3190503"/>
            <a:ext cx="2548986" cy="1012923"/>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D5F901-745F-49DE-8A04-D9854BC497E1}"/>
              </a:ext>
            </a:extLst>
          </p:cNvPr>
          <p:cNvSpPr>
            <a:spLocks noGrp="1"/>
          </p:cNvSpPr>
          <p:nvPr>
            <p:ph type="title"/>
          </p:nvPr>
        </p:nvSpPr>
        <p:spPr>
          <a:xfrm>
            <a:off x="3495257" y="-27076"/>
            <a:ext cx="1127544" cy="865188"/>
          </a:xfrm>
        </p:spPr>
        <p:txBody>
          <a:bodyPr/>
          <a:lstStyle/>
          <a:p>
            <a:r>
              <a:rPr lang="en-GB" dirty="0"/>
              <a:t>IDS</a:t>
            </a:r>
          </a:p>
        </p:txBody>
      </p:sp>
      <p:pic>
        <p:nvPicPr>
          <p:cNvPr id="5" name="Picture 10" descr="C:\Users\ecoffey\AppData\Local\Temp\Rar$DRa0.920\30034_Device_hub_default_256.png">
            <a:extLst>
              <a:ext uri="{FF2B5EF4-FFF2-40B4-BE49-F238E27FC236}">
                <a16:creationId xmlns:a16="http://schemas.microsoft.com/office/drawing/2014/main" id="{DEF87DC6-F099-4C75-8540-291DDD0D4B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53372" y="3844976"/>
            <a:ext cx="880995" cy="5712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CF2DE09-D494-4A67-A97E-79A3F6804DCC}"/>
              </a:ext>
            </a:extLst>
          </p:cNvPr>
          <p:cNvSpPr txBox="1">
            <a:spLocks/>
          </p:cNvSpPr>
          <p:nvPr/>
        </p:nvSpPr>
        <p:spPr>
          <a:xfrm>
            <a:off x="8531422" y="-27076"/>
            <a:ext cx="1127544" cy="865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a:lstStyle>
          <a:p>
            <a:r>
              <a:rPr lang="en-GB" dirty="0"/>
              <a:t>IPS</a:t>
            </a:r>
          </a:p>
        </p:txBody>
      </p:sp>
      <p:grpSp>
        <p:nvGrpSpPr>
          <p:cNvPr id="15" name="Group 14">
            <a:extLst>
              <a:ext uri="{FF2B5EF4-FFF2-40B4-BE49-F238E27FC236}">
                <a16:creationId xmlns:a16="http://schemas.microsoft.com/office/drawing/2014/main" id="{135D815A-D66E-4F79-8E8D-5766D559DA52}"/>
              </a:ext>
            </a:extLst>
          </p:cNvPr>
          <p:cNvGrpSpPr/>
          <p:nvPr/>
        </p:nvGrpSpPr>
        <p:grpSpPr>
          <a:xfrm>
            <a:off x="3321700" y="881380"/>
            <a:ext cx="1127544" cy="1127544"/>
            <a:chOff x="3495257" y="881380"/>
            <a:chExt cx="1127544" cy="1127544"/>
          </a:xfrm>
        </p:grpSpPr>
        <p:pic>
          <p:nvPicPr>
            <p:cNvPr id="7" name="Picture 10" descr="C:\Users\ecoffey\AppData\Local\Temp\Rar$DRa1.653\30059_Device_laptop_3145_default_256.png">
              <a:extLst>
                <a:ext uri="{FF2B5EF4-FFF2-40B4-BE49-F238E27FC236}">
                  <a16:creationId xmlns:a16="http://schemas.microsoft.com/office/drawing/2014/main" id="{B250926C-89A4-4895-9BA7-F2BA14BBF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257" y="881380"/>
              <a:ext cx="1127544" cy="11275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5FB23A1-097C-4F02-BE3B-BCAA9CEC1D9B}"/>
                </a:ext>
              </a:extLst>
            </p:cNvPr>
            <p:cNvSpPr/>
            <p:nvPr/>
          </p:nvSpPr>
          <p:spPr>
            <a:xfrm>
              <a:off x="3725653" y="1064331"/>
              <a:ext cx="666750" cy="47942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shirt&#10;&#10;Description automatically generated">
              <a:extLst>
                <a:ext uri="{FF2B5EF4-FFF2-40B4-BE49-F238E27FC236}">
                  <a16:creationId xmlns:a16="http://schemas.microsoft.com/office/drawing/2014/main" id="{366BCFE8-39C4-4457-B201-D8EFC9D285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4117" y="1061862"/>
              <a:ext cx="329823" cy="455788"/>
            </a:xfrm>
            <a:prstGeom prst="rect">
              <a:avLst/>
            </a:prstGeom>
          </p:spPr>
        </p:pic>
      </p:grpSp>
      <p:grpSp>
        <p:nvGrpSpPr>
          <p:cNvPr id="16" name="Group 15">
            <a:extLst>
              <a:ext uri="{FF2B5EF4-FFF2-40B4-BE49-F238E27FC236}">
                <a16:creationId xmlns:a16="http://schemas.microsoft.com/office/drawing/2014/main" id="{2CD98E16-3E54-4108-AB72-9C5B70942BAA}"/>
              </a:ext>
            </a:extLst>
          </p:cNvPr>
          <p:cNvGrpSpPr/>
          <p:nvPr/>
        </p:nvGrpSpPr>
        <p:grpSpPr>
          <a:xfrm>
            <a:off x="8385797" y="881380"/>
            <a:ext cx="1127544" cy="1127544"/>
            <a:chOff x="3495257" y="881380"/>
            <a:chExt cx="1127544" cy="1127544"/>
          </a:xfrm>
        </p:grpSpPr>
        <p:pic>
          <p:nvPicPr>
            <p:cNvPr id="17" name="Picture 10" descr="C:\Users\ecoffey\AppData\Local\Temp\Rar$DRa1.653\30059_Device_laptop_3145_default_256.png">
              <a:extLst>
                <a:ext uri="{FF2B5EF4-FFF2-40B4-BE49-F238E27FC236}">
                  <a16:creationId xmlns:a16="http://schemas.microsoft.com/office/drawing/2014/main" id="{85DA618C-D283-4796-B143-D34FD1A45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257" y="881380"/>
              <a:ext cx="1127544" cy="11275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463A677D-E994-417B-B49A-5CF18855A1D6}"/>
                </a:ext>
              </a:extLst>
            </p:cNvPr>
            <p:cNvSpPr/>
            <p:nvPr/>
          </p:nvSpPr>
          <p:spPr>
            <a:xfrm>
              <a:off x="3725653" y="1064331"/>
              <a:ext cx="666750" cy="47942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shirt&#10;&#10;Description automatically generated">
              <a:extLst>
                <a:ext uri="{FF2B5EF4-FFF2-40B4-BE49-F238E27FC236}">
                  <a16:creationId xmlns:a16="http://schemas.microsoft.com/office/drawing/2014/main" id="{C56D997E-3601-42BF-8EA1-3BB110A1E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4117" y="1061862"/>
              <a:ext cx="329823" cy="455788"/>
            </a:xfrm>
            <a:prstGeom prst="rect">
              <a:avLst/>
            </a:prstGeom>
          </p:spPr>
        </p:pic>
      </p:grpSp>
      <p:pic>
        <p:nvPicPr>
          <p:cNvPr id="21" name="Picture 4" descr="C:\Users\ecoffey\AppData\Local\Temp\Rar$DRa0.400\30009_Device_cloud_white_default_256.png">
            <a:extLst>
              <a:ext uri="{FF2B5EF4-FFF2-40B4-BE49-F238E27FC236}">
                <a16:creationId xmlns:a16="http://schemas.microsoft.com/office/drawing/2014/main" id="{5D6600A6-A5AC-4751-88F6-3795BE258B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7323" y="2133159"/>
            <a:ext cx="836295" cy="8362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ecoffey\AppData\Local\Temp\Rar$DRa0.295\30029_Device_firewall_critical_64.png">
            <a:extLst>
              <a:ext uri="{FF2B5EF4-FFF2-40B4-BE49-F238E27FC236}">
                <a16:creationId xmlns:a16="http://schemas.microsoft.com/office/drawing/2014/main" id="{E50FA2CF-43FC-4F44-97CE-B7DCCDFD5C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3799" y="3308792"/>
            <a:ext cx="1263346" cy="4876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ecoffey\AppData\Local\Temp\Rar$DRa0.608\30080_Device_switch_default_64.png">
            <a:extLst>
              <a:ext uri="{FF2B5EF4-FFF2-40B4-BE49-F238E27FC236}">
                <a16:creationId xmlns:a16="http://schemas.microsoft.com/office/drawing/2014/main" id="{B5F158D9-3B3D-41CA-8AD9-57B412CF2A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1632" y="4080646"/>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C:\Users\ecoffey\AppData\Local\Temp\Rar$DRa0.796\30036_Device_ibm_tower_default_256.png">
            <a:extLst>
              <a:ext uri="{FF2B5EF4-FFF2-40B4-BE49-F238E27FC236}">
                <a16:creationId xmlns:a16="http://schemas.microsoft.com/office/drawing/2014/main" id="{78187AFF-DBD1-4244-BF78-04304C45973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42490" y="5471412"/>
            <a:ext cx="880996" cy="8809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796\30036_Device_ibm_tower_default_256.png">
            <a:extLst>
              <a:ext uri="{FF2B5EF4-FFF2-40B4-BE49-F238E27FC236}">
                <a16:creationId xmlns:a16="http://schemas.microsoft.com/office/drawing/2014/main" id="{AC21A1E5-AD10-4962-89CF-9238807A90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9387" y="5510285"/>
            <a:ext cx="880996" cy="880996"/>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34" descr="Envelope">
            <a:extLst>
              <a:ext uri="{FF2B5EF4-FFF2-40B4-BE49-F238E27FC236}">
                <a16:creationId xmlns:a16="http://schemas.microsoft.com/office/drawing/2014/main" id="{F8B6160C-16AE-4153-85BC-322F19EE81A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467325" y="5445052"/>
            <a:ext cx="540000" cy="540000"/>
          </a:xfrm>
          <a:prstGeom prst="rect">
            <a:avLst/>
          </a:prstGeom>
        </p:spPr>
      </p:pic>
      <p:pic>
        <p:nvPicPr>
          <p:cNvPr id="38" name="Graphic 37" descr="Earth globe: Africa and Europe">
            <a:extLst>
              <a:ext uri="{FF2B5EF4-FFF2-40B4-BE49-F238E27FC236}">
                <a16:creationId xmlns:a16="http://schemas.microsoft.com/office/drawing/2014/main" id="{B9364362-6E09-4F80-836D-235ECCC0451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2748191" y="5275920"/>
            <a:ext cx="540000" cy="540000"/>
          </a:xfrm>
          <a:prstGeom prst="rect">
            <a:avLst/>
          </a:prstGeom>
        </p:spPr>
      </p:pic>
      <p:grpSp>
        <p:nvGrpSpPr>
          <p:cNvPr id="43" name="Group 42">
            <a:extLst>
              <a:ext uri="{FF2B5EF4-FFF2-40B4-BE49-F238E27FC236}">
                <a16:creationId xmlns:a16="http://schemas.microsoft.com/office/drawing/2014/main" id="{9FA75DBD-C342-4EE9-87B5-2A55594D1819}"/>
              </a:ext>
            </a:extLst>
          </p:cNvPr>
          <p:cNvGrpSpPr/>
          <p:nvPr/>
        </p:nvGrpSpPr>
        <p:grpSpPr>
          <a:xfrm>
            <a:off x="178972" y="2574861"/>
            <a:ext cx="1115706" cy="836295"/>
            <a:chOff x="5940152" y="1382895"/>
            <a:chExt cx="1950720" cy="3228429"/>
          </a:xfrm>
        </p:grpSpPr>
        <p:grpSp>
          <p:nvGrpSpPr>
            <p:cNvPr id="42" name="Group 41">
              <a:extLst>
                <a:ext uri="{FF2B5EF4-FFF2-40B4-BE49-F238E27FC236}">
                  <a16:creationId xmlns:a16="http://schemas.microsoft.com/office/drawing/2014/main" id="{D271D9B4-F217-4C9F-A710-09779F0C8FC5}"/>
                </a:ext>
              </a:extLst>
            </p:cNvPr>
            <p:cNvGrpSpPr/>
            <p:nvPr/>
          </p:nvGrpSpPr>
          <p:grpSpPr>
            <a:xfrm>
              <a:off x="5940152" y="1808798"/>
              <a:ext cx="1950720" cy="2802526"/>
              <a:chOff x="5940152" y="1808798"/>
              <a:chExt cx="1950720" cy="2802526"/>
            </a:xfrm>
          </p:grpSpPr>
          <p:pic>
            <p:nvPicPr>
              <p:cNvPr id="31" name="Picture 10" descr="C:\Users\ecoffey\AppData\Local\Temp\Rar$DRa0.443\30064_Device_rf_modem_default_256.png">
                <a:extLst>
                  <a:ext uri="{FF2B5EF4-FFF2-40B4-BE49-F238E27FC236}">
                    <a16:creationId xmlns:a16="http://schemas.microsoft.com/office/drawing/2014/main" id="{BFE76FBF-7C8B-4B70-A9E7-BBED2EA08C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2660604"/>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ecoffey\AppData\Local\Temp\Rar$DRa0.443\30064_Device_rf_modem_default_256.png">
                <a:extLst>
                  <a:ext uri="{FF2B5EF4-FFF2-40B4-BE49-F238E27FC236}">
                    <a16:creationId xmlns:a16="http://schemas.microsoft.com/office/drawing/2014/main" id="{4FBF673A-E28E-4E32-9A72-6AF77CA915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2234701"/>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C:\Users\ecoffey\AppData\Local\Temp\Rar$DRa0.443\30064_Device_rf_modem_default_256.png">
                <a:extLst>
                  <a:ext uri="{FF2B5EF4-FFF2-40B4-BE49-F238E27FC236}">
                    <a16:creationId xmlns:a16="http://schemas.microsoft.com/office/drawing/2014/main" id="{FB0D5A99-1306-41C3-9F55-6D948DCD79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1808798"/>
                <a:ext cx="1950720" cy="1950720"/>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10" descr="C:\Users\ecoffey\AppData\Local\Temp\Rar$DRa0.443\30064_Device_rf_modem_default_256.png">
              <a:extLst>
                <a:ext uri="{FF2B5EF4-FFF2-40B4-BE49-F238E27FC236}">
                  <a16:creationId xmlns:a16="http://schemas.microsoft.com/office/drawing/2014/main" id="{0D8C7BA4-DCEB-47D4-8A64-4039F0DF5B4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1382895"/>
              <a:ext cx="1950720" cy="1950720"/>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a:extLst>
              <a:ext uri="{FF2B5EF4-FFF2-40B4-BE49-F238E27FC236}">
                <a16:creationId xmlns:a16="http://schemas.microsoft.com/office/drawing/2014/main" id="{CF625C70-1C9B-4449-A562-0109AD2098D6}"/>
              </a:ext>
            </a:extLst>
          </p:cNvPr>
          <p:cNvSpPr txBox="1"/>
          <p:nvPr/>
        </p:nvSpPr>
        <p:spPr>
          <a:xfrm>
            <a:off x="408244" y="3290741"/>
            <a:ext cx="490840" cy="369332"/>
          </a:xfrm>
          <a:prstGeom prst="rect">
            <a:avLst/>
          </a:prstGeom>
          <a:noFill/>
        </p:spPr>
        <p:txBody>
          <a:bodyPr wrap="none" rtlCol="0">
            <a:spAutoFit/>
          </a:bodyPr>
          <a:lstStyle/>
          <a:p>
            <a:r>
              <a:rPr lang="en-GB" dirty="0"/>
              <a:t>IDS</a:t>
            </a:r>
          </a:p>
        </p:txBody>
      </p:sp>
      <p:sp>
        <p:nvSpPr>
          <p:cNvPr id="45" name="TextBox 44">
            <a:extLst>
              <a:ext uri="{FF2B5EF4-FFF2-40B4-BE49-F238E27FC236}">
                <a16:creationId xmlns:a16="http://schemas.microsoft.com/office/drawing/2014/main" id="{8D08D2EB-4CDC-4E04-92D1-FA3519CAC604}"/>
              </a:ext>
            </a:extLst>
          </p:cNvPr>
          <p:cNvSpPr txBox="1"/>
          <p:nvPr/>
        </p:nvSpPr>
        <p:spPr>
          <a:xfrm>
            <a:off x="9477" y="4460735"/>
            <a:ext cx="1443793" cy="646331"/>
          </a:xfrm>
          <a:prstGeom prst="rect">
            <a:avLst/>
          </a:prstGeom>
          <a:noFill/>
        </p:spPr>
        <p:txBody>
          <a:bodyPr wrap="none" rtlCol="0">
            <a:spAutoFit/>
          </a:bodyPr>
          <a:lstStyle/>
          <a:p>
            <a:pPr algn="ctr"/>
            <a:r>
              <a:rPr lang="en-GB" dirty="0"/>
              <a:t>Management</a:t>
            </a:r>
          </a:p>
          <a:p>
            <a:pPr algn="ctr"/>
            <a:r>
              <a:rPr lang="en-GB" dirty="0"/>
              <a:t>System</a:t>
            </a:r>
          </a:p>
        </p:txBody>
      </p:sp>
      <p:sp>
        <p:nvSpPr>
          <p:cNvPr id="46" name="TextBox 45">
            <a:extLst>
              <a:ext uri="{FF2B5EF4-FFF2-40B4-BE49-F238E27FC236}">
                <a16:creationId xmlns:a16="http://schemas.microsoft.com/office/drawing/2014/main" id="{92EAC19B-54AE-4BF9-A58E-EBF5BAD2AD57}"/>
              </a:ext>
            </a:extLst>
          </p:cNvPr>
          <p:cNvSpPr txBox="1"/>
          <p:nvPr/>
        </p:nvSpPr>
        <p:spPr>
          <a:xfrm>
            <a:off x="2370790" y="6249896"/>
            <a:ext cx="785664" cy="646331"/>
          </a:xfrm>
          <a:prstGeom prst="rect">
            <a:avLst/>
          </a:prstGeom>
          <a:noFill/>
        </p:spPr>
        <p:txBody>
          <a:bodyPr wrap="none" rtlCol="0">
            <a:spAutoFit/>
          </a:bodyPr>
          <a:lstStyle/>
          <a:p>
            <a:pPr algn="ctr"/>
            <a:r>
              <a:rPr lang="en-GB" dirty="0"/>
              <a:t>Web</a:t>
            </a:r>
          </a:p>
          <a:p>
            <a:pPr algn="ctr"/>
            <a:r>
              <a:rPr lang="en-GB" dirty="0"/>
              <a:t>Server</a:t>
            </a:r>
          </a:p>
        </p:txBody>
      </p:sp>
      <p:sp>
        <p:nvSpPr>
          <p:cNvPr id="47" name="TextBox 46">
            <a:extLst>
              <a:ext uri="{FF2B5EF4-FFF2-40B4-BE49-F238E27FC236}">
                <a16:creationId xmlns:a16="http://schemas.microsoft.com/office/drawing/2014/main" id="{51A78553-0D66-4950-9588-EB930A68A79A}"/>
              </a:ext>
            </a:extLst>
          </p:cNvPr>
          <p:cNvSpPr txBox="1"/>
          <p:nvPr/>
        </p:nvSpPr>
        <p:spPr>
          <a:xfrm>
            <a:off x="3188340" y="6280680"/>
            <a:ext cx="785664" cy="646331"/>
          </a:xfrm>
          <a:prstGeom prst="rect">
            <a:avLst/>
          </a:prstGeom>
          <a:noFill/>
        </p:spPr>
        <p:txBody>
          <a:bodyPr wrap="none" rtlCol="0">
            <a:spAutoFit/>
          </a:bodyPr>
          <a:lstStyle/>
          <a:p>
            <a:pPr algn="ctr"/>
            <a:r>
              <a:rPr lang="en-GB" dirty="0"/>
              <a:t>E-Mail</a:t>
            </a:r>
          </a:p>
          <a:p>
            <a:pPr algn="ctr"/>
            <a:r>
              <a:rPr lang="en-GB" dirty="0"/>
              <a:t>Server</a:t>
            </a:r>
          </a:p>
        </p:txBody>
      </p:sp>
      <p:sp>
        <p:nvSpPr>
          <p:cNvPr id="48" name="TextBox 47">
            <a:extLst>
              <a:ext uri="{FF2B5EF4-FFF2-40B4-BE49-F238E27FC236}">
                <a16:creationId xmlns:a16="http://schemas.microsoft.com/office/drawing/2014/main" id="{799548F6-2358-4F4E-B1E0-B7E7E7E20B78}"/>
              </a:ext>
            </a:extLst>
          </p:cNvPr>
          <p:cNvSpPr txBox="1"/>
          <p:nvPr/>
        </p:nvSpPr>
        <p:spPr>
          <a:xfrm>
            <a:off x="2979116" y="4870756"/>
            <a:ext cx="1989775" cy="369332"/>
          </a:xfrm>
          <a:prstGeom prst="rect">
            <a:avLst/>
          </a:prstGeom>
          <a:noFill/>
        </p:spPr>
        <p:txBody>
          <a:bodyPr wrap="none" rtlCol="0">
            <a:spAutoFit/>
          </a:bodyPr>
          <a:lstStyle/>
          <a:p>
            <a:pPr algn="ctr"/>
            <a:r>
              <a:rPr lang="en-GB" dirty="0"/>
              <a:t>Corporate Network</a:t>
            </a:r>
          </a:p>
        </p:txBody>
      </p:sp>
      <p:sp>
        <p:nvSpPr>
          <p:cNvPr id="49" name="TextBox 48">
            <a:extLst>
              <a:ext uri="{FF2B5EF4-FFF2-40B4-BE49-F238E27FC236}">
                <a16:creationId xmlns:a16="http://schemas.microsoft.com/office/drawing/2014/main" id="{733806B0-E6F3-43D4-8452-EB6CEA1E2A6B}"/>
              </a:ext>
            </a:extLst>
          </p:cNvPr>
          <p:cNvSpPr txBox="1"/>
          <p:nvPr/>
        </p:nvSpPr>
        <p:spPr>
          <a:xfrm>
            <a:off x="4373037" y="3384561"/>
            <a:ext cx="913712" cy="369332"/>
          </a:xfrm>
          <a:prstGeom prst="rect">
            <a:avLst/>
          </a:prstGeom>
          <a:noFill/>
        </p:spPr>
        <p:txBody>
          <a:bodyPr wrap="none" rtlCol="0">
            <a:spAutoFit/>
          </a:bodyPr>
          <a:lstStyle/>
          <a:p>
            <a:r>
              <a:rPr lang="en-GB" dirty="0"/>
              <a:t>Firewall</a:t>
            </a:r>
          </a:p>
        </p:txBody>
      </p:sp>
      <p:sp>
        <p:nvSpPr>
          <p:cNvPr id="50" name="TextBox 49">
            <a:extLst>
              <a:ext uri="{FF2B5EF4-FFF2-40B4-BE49-F238E27FC236}">
                <a16:creationId xmlns:a16="http://schemas.microsoft.com/office/drawing/2014/main" id="{5439827A-7BC0-4F0A-A57E-D4DBC84F999E}"/>
              </a:ext>
            </a:extLst>
          </p:cNvPr>
          <p:cNvSpPr txBox="1"/>
          <p:nvPr/>
        </p:nvSpPr>
        <p:spPr>
          <a:xfrm>
            <a:off x="4168607" y="4177523"/>
            <a:ext cx="800284" cy="369332"/>
          </a:xfrm>
          <a:prstGeom prst="rect">
            <a:avLst/>
          </a:prstGeom>
          <a:noFill/>
        </p:spPr>
        <p:txBody>
          <a:bodyPr wrap="none" rtlCol="0">
            <a:spAutoFit/>
          </a:bodyPr>
          <a:lstStyle/>
          <a:p>
            <a:r>
              <a:rPr lang="en-GB" dirty="0"/>
              <a:t>Switch</a:t>
            </a:r>
          </a:p>
        </p:txBody>
      </p:sp>
      <p:sp>
        <p:nvSpPr>
          <p:cNvPr id="51" name="TextBox 50">
            <a:extLst>
              <a:ext uri="{FF2B5EF4-FFF2-40B4-BE49-F238E27FC236}">
                <a16:creationId xmlns:a16="http://schemas.microsoft.com/office/drawing/2014/main" id="{FA1F21D5-31C4-4D8A-944E-1CCBCB4A06D8}"/>
              </a:ext>
            </a:extLst>
          </p:cNvPr>
          <p:cNvSpPr txBox="1"/>
          <p:nvPr/>
        </p:nvSpPr>
        <p:spPr>
          <a:xfrm>
            <a:off x="3411358" y="2483810"/>
            <a:ext cx="945067" cy="369332"/>
          </a:xfrm>
          <a:prstGeom prst="rect">
            <a:avLst/>
          </a:prstGeom>
          <a:noFill/>
        </p:spPr>
        <p:txBody>
          <a:bodyPr wrap="none" rtlCol="0">
            <a:spAutoFit/>
          </a:bodyPr>
          <a:lstStyle/>
          <a:p>
            <a:r>
              <a:rPr lang="en-GB" dirty="0"/>
              <a:t>Internet</a:t>
            </a:r>
          </a:p>
        </p:txBody>
      </p:sp>
      <p:cxnSp>
        <p:nvCxnSpPr>
          <p:cNvPr id="53" name="Straight Connector 52">
            <a:extLst>
              <a:ext uri="{FF2B5EF4-FFF2-40B4-BE49-F238E27FC236}">
                <a16:creationId xmlns:a16="http://schemas.microsoft.com/office/drawing/2014/main" id="{9889AE61-7177-446A-BFDE-2013BC54E4C3}"/>
              </a:ext>
            </a:extLst>
          </p:cNvPr>
          <p:cNvCxnSpPr>
            <a:cxnSpLocks/>
          </p:cNvCxnSpPr>
          <p:nvPr/>
        </p:nvCxnSpPr>
        <p:spPr>
          <a:xfrm>
            <a:off x="3893416" y="1961709"/>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F05B6CC-A870-4582-A14D-B5718FDC1D36}"/>
              </a:ext>
            </a:extLst>
          </p:cNvPr>
          <p:cNvCxnSpPr>
            <a:cxnSpLocks/>
          </p:cNvCxnSpPr>
          <p:nvPr/>
        </p:nvCxnSpPr>
        <p:spPr>
          <a:xfrm>
            <a:off x="3883891" y="2886246"/>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1D73668-26C8-4D65-888B-B48DB385B802}"/>
              </a:ext>
            </a:extLst>
          </p:cNvPr>
          <p:cNvCxnSpPr>
            <a:cxnSpLocks/>
          </p:cNvCxnSpPr>
          <p:nvPr/>
        </p:nvCxnSpPr>
        <p:spPr>
          <a:xfrm>
            <a:off x="3874366" y="3810783"/>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5AF449A-7F6E-4CE1-A548-566A18C69537}"/>
              </a:ext>
            </a:extLst>
          </p:cNvPr>
          <p:cNvCxnSpPr>
            <a:cxnSpLocks/>
          </p:cNvCxnSpPr>
          <p:nvPr/>
        </p:nvCxnSpPr>
        <p:spPr>
          <a:xfrm>
            <a:off x="3862532" y="4568326"/>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F54AF3C-33FA-4F1F-9E22-9E131B0F8587}"/>
              </a:ext>
            </a:extLst>
          </p:cNvPr>
          <p:cNvCxnSpPr>
            <a:cxnSpLocks/>
          </p:cNvCxnSpPr>
          <p:nvPr/>
        </p:nvCxnSpPr>
        <p:spPr>
          <a:xfrm>
            <a:off x="3862532" y="5209289"/>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8ED9459-0A48-4ED0-814C-CD1BDF9E9196}"/>
              </a:ext>
            </a:extLst>
          </p:cNvPr>
          <p:cNvCxnSpPr>
            <a:cxnSpLocks/>
            <a:endCxn id="69" idx="3"/>
          </p:cNvCxnSpPr>
          <p:nvPr/>
        </p:nvCxnSpPr>
        <p:spPr>
          <a:xfrm flipH="1" flipV="1">
            <a:off x="9193409" y="5427551"/>
            <a:ext cx="2159847" cy="19260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6" name="Picture 10" descr="C:\Users\ecoffey\AppData\Local\Temp\Rar$DRa0.920\30034_Device_hub_default_256.png">
            <a:extLst>
              <a:ext uri="{FF2B5EF4-FFF2-40B4-BE49-F238E27FC236}">
                <a16:creationId xmlns:a16="http://schemas.microsoft.com/office/drawing/2014/main" id="{A8C8F8CC-1139-44F0-AFB3-B4DA3609F5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946262" y="5392671"/>
            <a:ext cx="880995" cy="5712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ecoffey\AppData\Local\Temp\Rar$DRa0.400\30009_Device_cloud_white_default_256.png">
            <a:extLst>
              <a:ext uri="{FF2B5EF4-FFF2-40B4-BE49-F238E27FC236}">
                <a16:creationId xmlns:a16="http://schemas.microsoft.com/office/drawing/2014/main" id="{C1503B00-DBA4-4058-9B06-D3716648F4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1422" y="2135506"/>
            <a:ext cx="836295" cy="83629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7" descr="C:\Users\ecoffey\AppData\Local\Temp\Rar$DRa0.295\30029_Device_firewall_critical_64.png">
            <a:extLst>
              <a:ext uri="{FF2B5EF4-FFF2-40B4-BE49-F238E27FC236}">
                <a16:creationId xmlns:a16="http://schemas.microsoft.com/office/drawing/2014/main" id="{0FFFE662-41A0-44FD-8013-319952724A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7896" y="3308792"/>
            <a:ext cx="1263346" cy="48768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1" descr="C:\Users\ecoffey\AppData\Local\Temp\Rar$DRa0.608\30080_Device_switch_default_64.png">
            <a:extLst>
              <a:ext uri="{FF2B5EF4-FFF2-40B4-BE49-F238E27FC236}">
                <a16:creationId xmlns:a16="http://schemas.microsoft.com/office/drawing/2014/main" id="{CC3A5826-DEC8-49FB-979B-B11321AFCE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5729" y="5183711"/>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C:\Users\ecoffey\AppData\Local\Temp\Rar$DRa0.796\30036_Device_ibm_tower_default_256.png">
            <a:extLst>
              <a:ext uri="{FF2B5EF4-FFF2-40B4-BE49-F238E27FC236}">
                <a16:creationId xmlns:a16="http://schemas.microsoft.com/office/drawing/2014/main" id="{3ED3B492-44F5-4C94-9941-DE8117587B2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1153" y="5497374"/>
            <a:ext cx="880996" cy="88099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C:\Users\ecoffey\AppData\Local\Temp\Rar$DRa0.796\30036_Device_ibm_tower_default_256.png">
            <a:extLst>
              <a:ext uri="{FF2B5EF4-FFF2-40B4-BE49-F238E27FC236}">
                <a16:creationId xmlns:a16="http://schemas.microsoft.com/office/drawing/2014/main" id="{327B2C36-6908-4D6B-B59C-75D4FC8125C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9581" y="5466624"/>
            <a:ext cx="880996" cy="880996"/>
          </a:xfrm>
          <a:prstGeom prst="rect">
            <a:avLst/>
          </a:prstGeom>
          <a:noFill/>
          <a:extLst>
            <a:ext uri="{909E8E84-426E-40DD-AFC4-6F175D3DCCD1}">
              <a14:hiddenFill xmlns:a14="http://schemas.microsoft.com/office/drawing/2010/main">
                <a:solidFill>
                  <a:srgbClr val="FFFFFF"/>
                </a:solidFill>
              </a14:hiddenFill>
            </a:ext>
          </a:extLst>
        </p:spPr>
      </p:pic>
      <p:pic>
        <p:nvPicPr>
          <p:cNvPr id="72" name="Graphic 71" descr="Envelope">
            <a:extLst>
              <a:ext uri="{FF2B5EF4-FFF2-40B4-BE49-F238E27FC236}">
                <a16:creationId xmlns:a16="http://schemas.microsoft.com/office/drawing/2014/main" id="{2140F4B4-CE7A-4B65-877C-D3E1AE98376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267519" y="5401391"/>
            <a:ext cx="540000" cy="540000"/>
          </a:xfrm>
          <a:prstGeom prst="rect">
            <a:avLst/>
          </a:prstGeom>
        </p:spPr>
      </p:pic>
      <p:pic>
        <p:nvPicPr>
          <p:cNvPr id="73" name="Graphic 72" descr="Earth globe: Africa and Europe">
            <a:extLst>
              <a:ext uri="{FF2B5EF4-FFF2-40B4-BE49-F238E27FC236}">
                <a16:creationId xmlns:a16="http://schemas.microsoft.com/office/drawing/2014/main" id="{EDCD44EF-2242-494C-B6FE-893474A8E8C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326854" y="5301882"/>
            <a:ext cx="540000" cy="540000"/>
          </a:xfrm>
          <a:prstGeom prst="rect">
            <a:avLst/>
          </a:prstGeom>
        </p:spPr>
      </p:pic>
      <p:grpSp>
        <p:nvGrpSpPr>
          <p:cNvPr id="74" name="Group 73">
            <a:extLst>
              <a:ext uri="{FF2B5EF4-FFF2-40B4-BE49-F238E27FC236}">
                <a16:creationId xmlns:a16="http://schemas.microsoft.com/office/drawing/2014/main" id="{423BEE75-9871-472C-9AF5-287074C49242}"/>
              </a:ext>
            </a:extLst>
          </p:cNvPr>
          <p:cNvGrpSpPr/>
          <p:nvPr/>
        </p:nvGrpSpPr>
        <p:grpSpPr>
          <a:xfrm>
            <a:off x="8391716" y="4108652"/>
            <a:ext cx="1115706" cy="836295"/>
            <a:chOff x="5940152" y="1382895"/>
            <a:chExt cx="1950720" cy="3228429"/>
          </a:xfrm>
        </p:grpSpPr>
        <p:grpSp>
          <p:nvGrpSpPr>
            <p:cNvPr id="75" name="Group 74">
              <a:extLst>
                <a:ext uri="{FF2B5EF4-FFF2-40B4-BE49-F238E27FC236}">
                  <a16:creationId xmlns:a16="http://schemas.microsoft.com/office/drawing/2014/main" id="{6A06CF09-4C14-4416-BBBE-96347B3B2A60}"/>
                </a:ext>
              </a:extLst>
            </p:cNvPr>
            <p:cNvGrpSpPr/>
            <p:nvPr/>
          </p:nvGrpSpPr>
          <p:grpSpPr>
            <a:xfrm>
              <a:off x="5940152" y="1808798"/>
              <a:ext cx="1950720" cy="2802526"/>
              <a:chOff x="5940152" y="1808798"/>
              <a:chExt cx="1950720" cy="2802526"/>
            </a:xfrm>
          </p:grpSpPr>
          <p:pic>
            <p:nvPicPr>
              <p:cNvPr id="77" name="Picture 10" descr="C:\Users\ecoffey\AppData\Local\Temp\Rar$DRa0.443\30064_Device_rf_modem_default_256.png">
                <a:extLst>
                  <a:ext uri="{FF2B5EF4-FFF2-40B4-BE49-F238E27FC236}">
                    <a16:creationId xmlns:a16="http://schemas.microsoft.com/office/drawing/2014/main" id="{D2A1D48F-1DE6-4554-9744-11CA84F7A3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2660604"/>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C:\Users\ecoffey\AppData\Local\Temp\Rar$DRa0.443\30064_Device_rf_modem_default_256.png">
                <a:extLst>
                  <a:ext uri="{FF2B5EF4-FFF2-40B4-BE49-F238E27FC236}">
                    <a16:creationId xmlns:a16="http://schemas.microsoft.com/office/drawing/2014/main" id="{B4AF7B7E-B91C-4D58-B331-64FF24016E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2234701"/>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0" descr="C:\Users\ecoffey\AppData\Local\Temp\Rar$DRa0.443\30064_Device_rf_modem_default_256.png">
                <a:extLst>
                  <a:ext uri="{FF2B5EF4-FFF2-40B4-BE49-F238E27FC236}">
                    <a16:creationId xmlns:a16="http://schemas.microsoft.com/office/drawing/2014/main" id="{9557CF82-0D71-47B8-B08F-CFD5529AEB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1808798"/>
                <a:ext cx="1950720" cy="1950720"/>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10" descr="C:\Users\ecoffey\AppData\Local\Temp\Rar$DRa0.443\30064_Device_rf_modem_default_256.png">
              <a:extLst>
                <a:ext uri="{FF2B5EF4-FFF2-40B4-BE49-F238E27FC236}">
                  <a16:creationId xmlns:a16="http://schemas.microsoft.com/office/drawing/2014/main" id="{CCD8AC3E-437B-421D-A7B3-D8C75ADF3D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1382895"/>
              <a:ext cx="1950720" cy="1950720"/>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TextBox 79">
            <a:extLst>
              <a:ext uri="{FF2B5EF4-FFF2-40B4-BE49-F238E27FC236}">
                <a16:creationId xmlns:a16="http://schemas.microsoft.com/office/drawing/2014/main" id="{019C8F9E-6ABC-44A4-AB13-E13664D25A06}"/>
              </a:ext>
            </a:extLst>
          </p:cNvPr>
          <p:cNvSpPr txBox="1"/>
          <p:nvPr/>
        </p:nvSpPr>
        <p:spPr>
          <a:xfrm>
            <a:off x="9453617" y="4364431"/>
            <a:ext cx="466794" cy="369332"/>
          </a:xfrm>
          <a:prstGeom prst="rect">
            <a:avLst/>
          </a:prstGeom>
          <a:noFill/>
        </p:spPr>
        <p:txBody>
          <a:bodyPr wrap="none" rtlCol="0">
            <a:spAutoFit/>
          </a:bodyPr>
          <a:lstStyle/>
          <a:p>
            <a:r>
              <a:rPr lang="en-GB" dirty="0"/>
              <a:t>IPS</a:t>
            </a:r>
          </a:p>
        </p:txBody>
      </p:sp>
      <p:sp>
        <p:nvSpPr>
          <p:cNvPr id="81" name="TextBox 80">
            <a:extLst>
              <a:ext uri="{FF2B5EF4-FFF2-40B4-BE49-F238E27FC236}">
                <a16:creationId xmlns:a16="http://schemas.microsoft.com/office/drawing/2014/main" id="{BE1A1251-10B0-4630-8928-6DB1164B3142}"/>
              </a:ext>
            </a:extLst>
          </p:cNvPr>
          <p:cNvSpPr txBox="1"/>
          <p:nvPr/>
        </p:nvSpPr>
        <p:spPr>
          <a:xfrm>
            <a:off x="10702367" y="6008430"/>
            <a:ext cx="1443793" cy="646331"/>
          </a:xfrm>
          <a:prstGeom prst="rect">
            <a:avLst/>
          </a:prstGeom>
          <a:noFill/>
        </p:spPr>
        <p:txBody>
          <a:bodyPr wrap="none" rtlCol="0">
            <a:spAutoFit/>
          </a:bodyPr>
          <a:lstStyle/>
          <a:p>
            <a:pPr algn="ctr"/>
            <a:r>
              <a:rPr lang="en-GB" dirty="0"/>
              <a:t>Management</a:t>
            </a:r>
          </a:p>
          <a:p>
            <a:pPr algn="ctr"/>
            <a:r>
              <a:rPr lang="en-GB" dirty="0"/>
              <a:t>System</a:t>
            </a:r>
          </a:p>
        </p:txBody>
      </p:sp>
      <p:sp>
        <p:nvSpPr>
          <p:cNvPr id="82" name="TextBox 81">
            <a:extLst>
              <a:ext uri="{FF2B5EF4-FFF2-40B4-BE49-F238E27FC236}">
                <a16:creationId xmlns:a16="http://schemas.microsoft.com/office/drawing/2014/main" id="{086DBB7E-97A2-4A4D-9DC1-200B8946301A}"/>
              </a:ext>
            </a:extLst>
          </p:cNvPr>
          <p:cNvSpPr txBox="1"/>
          <p:nvPr/>
        </p:nvSpPr>
        <p:spPr>
          <a:xfrm>
            <a:off x="5949453" y="6275858"/>
            <a:ext cx="785664" cy="646331"/>
          </a:xfrm>
          <a:prstGeom prst="rect">
            <a:avLst/>
          </a:prstGeom>
          <a:noFill/>
        </p:spPr>
        <p:txBody>
          <a:bodyPr wrap="none" rtlCol="0">
            <a:spAutoFit/>
          </a:bodyPr>
          <a:lstStyle/>
          <a:p>
            <a:pPr algn="ctr"/>
            <a:r>
              <a:rPr lang="en-GB" dirty="0"/>
              <a:t>Web</a:t>
            </a:r>
          </a:p>
          <a:p>
            <a:pPr algn="ctr"/>
            <a:r>
              <a:rPr lang="en-GB" dirty="0"/>
              <a:t>Server</a:t>
            </a:r>
          </a:p>
        </p:txBody>
      </p:sp>
      <p:sp>
        <p:nvSpPr>
          <p:cNvPr id="83" name="TextBox 82">
            <a:extLst>
              <a:ext uri="{FF2B5EF4-FFF2-40B4-BE49-F238E27FC236}">
                <a16:creationId xmlns:a16="http://schemas.microsoft.com/office/drawing/2014/main" id="{77669155-C2AC-45A6-8EE5-2B56970312DC}"/>
              </a:ext>
            </a:extLst>
          </p:cNvPr>
          <p:cNvSpPr txBox="1"/>
          <p:nvPr/>
        </p:nvSpPr>
        <p:spPr>
          <a:xfrm>
            <a:off x="6988534" y="6237019"/>
            <a:ext cx="785664" cy="646331"/>
          </a:xfrm>
          <a:prstGeom prst="rect">
            <a:avLst/>
          </a:prstGeom>
          <a:noFill/>
        </p:spPr>
        <p:txBody>
          <a:bodyPr wrap="none" rtlCol="0">
            <a:spAutoFit/>
          </a:bodyPr>
          <a:lstStyle/>
          <a:p>
            <a:pPr algn="ctr"/>
            <a:r>
              <a:rPr lang="en-GB" dirty="0"/>
              <a:t>E-Mail</a:t>
            </a:r>
          </a:p>
          <a:p>
            <a:pPr algn="ctr"/>
            <a:r>
              <a:rPr lang="en-GB" dirty="0"/>
              <a:t>Server</a:t>
            </a:r>
          </a:p>
        </p:txBody>
      </p:sp>
      <p:sp>
        <p:nvSpPr>
          <p:cNvPr id="84" name="TextBox 83">
            <a:extLst>
              <a:ext uri="{FF2B5EF4-FFF2-40B4-BE49-F238E27FC236}">
                <a16:creationId xmlns:a16="http://schemas.microsoft.com/office/drawing/2014/main" id="{4D1DA8A8-A2CF-441E-9910-C6053D5BE25A}"/>
              </a:ext>
            </a:extLst>
          </p:cNvPr>
          <p:cNvSpPr txBox="1"/>
          <p:nvPr/>
        </p:nvSpPr>
        <p:spPr>
          <a:xfrm>
            <a:off x="7954682" y="5846378"/>
            <a:ext cx="1989775" cy="369332"/>
          </a:xfrm>
          <a:prstGeom prst="rect">
            <a:avLst/>
          </a:prstGeom>
          <a:noFill/>
        </p:spPr>
        <p:txBody>
          <a:bodyPr wrap="none" rtlCol="0">
            <a:spAutoFit/>
          </a:bodyPr>
          <a:lstStyle/>
          <a:p>
            <a:pPr algn="ctr"/>
            <a:r>
              <a:rPr lang="en-GB" dirty="0"/>
              <a:t>Corporate Network</a:t>
            </a:r>
          </a:p>
        </p:txBody>
      </p:sp>
      <p:sp>
        <p:nvSpPr>
          <p:cNvPr id="85" name="TextBox 84">
            <a:extLst>
              <a:ext uri="{FF2B5EF4-FFF2-40B4-BE49-F238E27FC236}">
                <a16:creationId xmlns:a16="http://schemas.microsoft.com/office/drawing/2014/main" id="{C5C135C0-2AAE-4F98-AFE8-4D6F21AEC186}"/>
              </a:ext>
            </a:extLst>
          </p:cNvPr>
          <p:cNvSpPr txBox="1"/>
          <p:nvPr/>
        </p:nvSpPr>
        <p:spPr>
          <a:xfrm>
            <a:off x="9344805" y="3386908"/>
            <a:ext cx="913712" cy="369332"/>
          </a:xfrm>
          <a:prstGeom prst="rect">
            <a:avLst/>
          </a:prstGeom>
          <a:noFill/>
        </p:spPr>
        <p:txBody>
          <a:bodyPr wrap="none" rtlCol="0">
            <a:spAutoFit/>
          </a:bodyPr>
          <a:lstStyle/>
          <a:p>
            <a:r>
              <a:rPr lang="en-GB" dirty="0"/>
              <a:t>Firewall</a:t>
            </a:r>
          </a:p>
        </p:txBody>
      </p:sp>
      <p:sp>
        <p:nvSpPr>
          <p:cNvPr id="86" name="TextBox 85">
            <a:extLst>
              <a:ext uri="{FF2B5EF4-FFF2-40B4-BE49-F238E27FC236}">
                <a16:creationId xmlns:a16="http://schemas.microsoft.com/office/drawing/2014/main" id="{FCB7CE61-2CED-49E8-936D-A9B7455002EB}"/>
              </a:ext>
            </a:extLst>
          </p:cNvPr>
          <p:cNvSpPr txBox="1"/>
          <p:nvPr/>
        </p:nvSpPr>
        <p:spPr>
          <a:xfrm>
            <a:off x="9114480" y="5102550"/>
            <a:ext cx="800284" cy="369332"/>
          </a:xfrm>
          <a:prstGeom prst="rect">
            <a:avLst/>
          </a:prstGeom>
          <a:noFill/>
        </p:spPr>
        <p:txBody>
          <a:bodyPr wrap="none" rtlCol="0">
            <a:spAutoFit/>
          </a:bodyPr>
          <a:lstStyle/>
          <a:p>
            <a:r>
              <a:rPr lang="en-GB" dirty="0"/>
              <a:t>Switch</a:t>
            </a:r>
          </a:p>
        </p:txBody>
      </p:sp>
      <p:sp>
        <p:nvSpPr>
          <p:cNvPr id="87" name="TextBox 86">
            <a:extLst>
              <a:ext uri="{FF2B5EF4-FFF2-40B4-BE49-F238E27FC236}">
                <a16:creationId xmlns:a16="http://schemas.microsoft.com/office/drawing/2014/main" id="{EA4D16F0-725C-4422-880E-4B7B0E35D7A5}"/>
              </a:ext>
            </a:extLst>
          </p:cNvPr>
          <p:cNvSpPr txBox="1"/>
          <p:nvPr/>
        </p:nvSpPr>
        <p:spPr>
          <a:xfrm>
            <a:off x="8477036" y="2486157"/>
            <a:ext cx="945067" cy="369332"/>
          </a:xfrm>
          <a:prstGeom prst="rect">
            <a:avLst/>
          </a:prstGeom>
          <a:noFill/>
        </p:spPr>
        <p:txBody>
          <a:bodyPr wrap="none" rtlCol="0">
            <a:spAutoFit/>
          </a:bodyPr>
          <a:lstStyle/>
          <a:p>
            <a:r>
              <a:rPr lang="en-GB" dirty="0"/>
              <a:t>Internet</a:t>
            </a:r>
          </a:p>
        </p:txBody>
      </p:sp>
      <p:cxnSp>
        <p:nvCxnSpPr>
          <p:cNvPr id="88" name="Straight Connector 87">
            <a:extLst>
              <a:ext uri="{FF2B5EF4-FFF2-40B4-BE49-F238E27FC236}">
                <a16:creationId xmlns:a16="http://schemas.microsoft.com/office/drawing/2014/main" id="{311E0C5B-B55A-4D64-AD3B-C39BB6B69F41}"/>
              </a:ext>
            </a:extLst>
          </p:cNvPr>
          <p:cNvCxnSpPr>
            <a:cxnSpLocks/>
          </p:cNvCxnSpPr>
          <p:nvPr/>
        </p:nvCxnSpPr>
        <p:spPr>
          <a:xfrm>
            <a:off x="8949569" y="1964056"/>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F223C0C-6CD7-44D1-90C2-B109C117FCCE}"/>
              </a:ext>
            </a:extLst>
          </p:cNvPr>
          <p:cNvCxnSpPr>
            <a:cxnSpLocks/>
          </p:cNvCxnSpPr>
          <p:nvPr/>
        </p:nvCxnSpPr>
        <p:spPr>
          <a:xfrm>
            <a:off x="8949569" y="2888593"/>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E041194-9CFF-4AC9-827B-D7A0D3A54E83}"/>
              </a:ext>
            </a:extLst>
          </p:cNvPr>
          <p:cNvCxnSpPr>
            <a:cxnSpLocks/>
          </p:cNvCxnSpPr>
          <p:nvPr/>
        </p:nvCxnSpPr>
        <p:spPr>
          <a:xfrm>
            <a:off x="8949569" y="4892176"/>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10533F5-BECA-4AE2-AA30-E8A9E8F40D92}"/>
              </a:ext>
            </a:extLst>
          </p:cNvPr>
          <p:cNvCxnSpPr>
            <a:cxnSpLocks/>
          </p:cNvCxnSpPr>
          <p:nvPr/>
        </p:nvCxnSpPr>
        <p:spPr>
          <a:xfrm flipH="1">
            <a:off x="7774198" y="6024977"/>
            <a:ext cx="19131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C590792-9A15-4A41-93AA-08C81776E643}"/>
              </a:ext>
            </a:extLst>
          </p:cNvPr>
          <p:cNvCxnSpPr>
            <a:cxnSpLocks/>
          </p:cNvCxnSpPr>
          <p:nvPr/>
        </p:nvCxnSpPr>
        <p:spPr>
          <a:xfrm>
            <a:off x="8949569" y="3862459"/>
            <a:ext cx="0" cy="32385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9" name="Title 1">
            <a:extLst>
              <a:ext uri="{FF2B5EF4-FFF2-40B4-BE49-F238E27FC236}">
                <a16:creationId xmlns:a16="http://schemas.microsoft.com/office/drawing/2014/main" id="{CE06D9E8-D664-4CA1-B37C-05315A80B847}"/>
              </a:ext>
            </a:extLst>
          </p:cNvPr>
          <p:cNvSpPr txBox="1">
            <a:spLocks/>
          </p:cNvSpPr>
          <p:nvPr/>
        </p:nvSpPr>
        <p:spPr>
          <a:xfrm>
            <a:off x="6002152" y="1618622"/>
            <a:ext cx="1127544" cy="865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a:lstStyle>
          <a:p>
            <a:r>
              <a:rPr lang="en-GB" sz="5400" dirty="0">
                <a:solidFill>
                  <a:schemeClr val="accent2">
                    <a:lumMod val="75000"/>
                  </a:schemeClr>
                </a:solidFill>
              </a:rPr>
              <a:t>VS</a:t>
            </a:r>
          </a:p>
        </p:txBody>
      </p:sp>
    </p:spTree>
    <p:extLst>
      <p:ext uri="{BB962C8B-B14F-4D97-AF65-F5344CB8AC3E}">
        <p14:creationId xmlns:p14="http://schemas.microsoft.com/office/powerpoint/2010/main" val="141877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E92B-C39D-4461-A9EA-7B152345CC01}"/>
              </a:ext>
            </a:extLst>
          </p:cNvPr>
          <p:cNvSpPr>
            <a:spLocks noGrp="1"/>
          </p:cNvSpPr>
          <p:nvPr>
            <p:ph type="title"/>
          </p:nvPr>
        </p:nvSpPr>
        <p:spPr/>
        <p:txBody>
          <a:bodyPr/>
          <a:lstStyle/>
          <a:p>
            <a:r>
              <a:rPr lang="en-GB" dirty="0"/>
              <a:t>Radius</a:t>
            </a:r>
          </a:p>
        </p:txBody>
      </p:sp>
      <p:graphicFrame>
        <p:nvGraphicFramePr>
          <p:cNvPr id="4" name="Content Placeholder 3">
            <a:extLst>
              <a:ext uri="{FF2B5EF4-FFF2-40B4-BE49-F238E27FC236}">
                <a16:creationId xmlns:a16="http://schemas.microsoft.com/office/drawing/2014/main" id="{8080EE0E-8E06-4748-99C4-814BF7DFC4EE}"/>
              </a:ext>
            </a:extLst>
          </p:cNvPr>
          <p:cNvGraphicFramePr>
            <a:graphicFrameLocks noGrp="1"/>
          </p:cNvGraphicFramePr>
          <p:nvPr>
            <p:ph idx="1"/>
            <p:extLst/>
          </p:nvPr>
        </p:nvGraphicFramePr>
        <p:xfrm>
          <a:off x="312821" y="17494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logo&#10;&#10;Description automatically generated">
            <a:extLst>
              <a:ext uri="{FF2B5EF4-FFF2-40B4-BE49-F238E27FC236}">
                <a16:creationId xmlns:a16="http://schemas.microsoft.com/office/drawing/2014/main" id="{9BA16E85-CC8B-4937-8053-76D2E0F068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0522" y="1868202"/>
            <a:ext cx="709606" cy="709606"/>
          </a:xfrm>
          <a:prstGeom prst="rect">
            <a:avLst/>
          </a:prstGeom>
        </p:spPr>
      </p:pic>
      <p:pic>
        <p:nvPicPr>
          <p:cNvPr id="8" name="Picture 7" descr="A close up of a logo&#10;&#10;Description automatically generated">
            <a:extLst>
              <a:ext uri="{FF2B5EF4-FFF2-40B4-BE49-F238E27FC236}">
                <a16:creationId xmlns:a16="http://schemas.microsoft.com/office/drawing/2014/main" id="{45E2BBEB-6030-44F5-82B2-EA3C3257DD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7333" y="3033150"/>
            <a:ext cx="1015985" cy="1015985"/>
          </a:xfrm>
          <a:prstGeom prst="rect">
            <a:avLst/>
          </a:prstGeom>
        </p:spPr>
      </p:pic>
      <p:pic>
        <p:nvPicPr>
          <p:cNvPr id="10" name="Picture 9" descr="A close up of a logo&#10;&#10;Description automatically generated">
            <a:extLst>
              <a:ext uri="{FF2B5EF4-FFF2-40B4-BE49-F238E27FC236}">
                <a16:creationId xmlns:a16="http://schemas.microsoft.com/office/drawing/2014/main" id="{51A1F835-FAD6-4FEE-9F2C-7926D963D1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89868" y="4340940"/>
            <a:ext cx="933450" cy="933450"/>
          </a:xfrm>
          <a:prstGeom prst="rect">
            <a:avLst/>
          </a:prstGeom>
          <a:ln>
            <a:noFill/>
          </a:ln>
        </p:spPr>
      </p:pic>
      <p:pic>
        <p:nvPicPr>
          <p:cNvPr id="12" name="Picture 11" descr="A close up of a logo&#10;&#10;Description automatically generated">
            <a:extLst>
              <a:ext uri="{FF2B5EF4-FFF2-40B4-BE49-F238E27FC236}">
                <a16:creationId xmlns:a16="http://schemas.microsoft.com/office/drawing/2014/main" id="{50AFCC62-85E1-4D75-AD4C-CC382466F1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0522" y="5766875"/>
            <a:ext cx="709606" cy="709606"/>
          </a:xfrm>
          <a:prstGeom prst="rect">
            <a:avLst/>
          </a:prstGeom>
        </p:spPr>
      </p:pic>
    </p:spTree>
    <p:extLst>
      <p:ext uri="{BB962C8B-B14F-4D97-AF65-F5344CB8AC3E}">
        <p14:creationId xmlns:p14="http://schemas.microsoft.com/office/powerpoint/2010/main" val="108270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203FBA80-1A5B-460C-828F-C6C24725CBCA}"/>
                                            </p:graphicEl>
                                          </p:spTgt>
                                        </p:tgtEl>
                                        <p:attrNameLst>
                                          <p:attrName>style.visibility</p:attrName>
                                        </p:attrNameLst>
                                      </p:cBhvr>
                                      <p:to>
                                        <p:strVal val="visible"/>
                                      </p:to>
                                    </p:set>
                                    <p:animEffect transition="in" filter="wipe(left)">
                                      <p:cBhvr>
                                        <p:cTn id="7" dur="500"/>
                                        <p:tgtEl>
                                          <p:spTgt spid="4">
                                            <p:graphicEl>
                                              <a:dgm id="{203FBA80-1A5B-460C-828F-C6C24725CBCA}"/>
                                            </p:graphic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graphicEl>
                                              <a:dgm id="{ABBF5AD7-36B5-4E36-A0ED-CB0EED0B1FAE}"/>
                                            </p:graphicEl>
                                          </p:spTgt>
                                        </p:tgtEl>
                                        <p:attrNameLst>
                                          <p:attrName>style.visibility</p:attrName>
                                        </p:attrNameLst>
                                      </p:cBhvr>
                                      <p:to>
                                        <p:strVal val="visible"/>
                                      </p:to>
                                    </p:set>
                                    <p:animEffect transition="in" filter="wipe(left)">
                                      <p:cBhvr>
                                        <p:cTn id="14" dur="500"/>
                                        <p:tgtEl>
                                          <p:spTgt spid="4">
                                            <p:graphicEl>
                                              <a:dgm id="{ABBF5AD7-36B5-4E36-A0ED-CB0EED0B1FA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graphicEl>
                                              <a:dgm id="{18C5723F-3044-4508-B400-C7B58F372648}"/>
                                            </p:graphicEl>
                                          </p:spTgt>
                                        </p:tgtEl>
                                        <p:attrNameLst>
                                          <p:attrName>style.visibility</p:attrName>
                                        </p:attrNameLst>
                                      </p:cBhvr>
                                      <p:to>
                                        <p:strVal val="visible"/>
                                      </p:to>
                                    </p:set>
                                    <p:animEffect transition="in" filter="wipe(left)">
                                      <p:cBhvr>
                                        <p:cTn id="19" dur="500"/>
                                        <p:tgtEl>
                                          <p:spTgt spid="4">
                                            <p:graphicEl>
                                              <a:dgm id="{18C5723F-3044-4508-B400-C7B58F372648}"/>
                                            </p:graphic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graphicEl>
                                              <a:dgm id="{43CE3B7C-66F4-4A02-ABA1-E831EECA25D0}"/>
                                            </p:graphicEl>
                                          </p:spTgt>
                                        </p:tgtEl>
                                        <p:attrNameLst>
                                          <p:attrName>style.visibility</p:attrName>
                                        </p:attrNameLst>
                                      </p:cBhvr>
                                      <p:to>
                                        <p:strVal val="visible"/>
                                      </p:to>
                                    </p:set>
                                    <p:animEffect transition="in" filter="wipe(left)">
                                      <p:cBhvr>
                                        <p:cTn id="26" dur="500"/>
                                        <p:tgtEl>
                                          <p:spTgt spid="4">
                                            <p:graphicEl>
                                              <a:dgm id="{43CE3B7C-66F4-4A02-ABA1-E831EECA25D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3AB7F007-50E6-4491-82D1-DDE38873D933}"/>
                                            </p:graphicEl>
                                          </p:spTgt>
                                        </p:tgtEl>
                                        <p:attrNameLst>
                                          <p:attrName>style.visibility</p:attrName>
                                        </p:attrNameLst>
                                      </p:cBhvr>
                                      <p:to>
                                        <p:strVal val="visible"/>
                                      </p:to>
                                    </p:set>
                                    <p:animEffect transition="in" filter="wipe(left)">
                                      <p:cBhvr>
                                        <p:cTn id="31" dur="500"/>
                                        <p:tgtEl>
                                          <p:spTgt spid="4">
                                            <p:graphicEl>
                                              <a:dgm id="{3AB7F007-50E6-4491-82D1-DDE38873D933}"/>
                                            </p:graphic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
                                            <p:graphicEl>
                                              <a:dgm id="{D49E03B7-6468-4378-BB2E-541FA3B649A4}"/>
                                            </p:graphicEl>
                                          </p:spTgt>
                                        </p:tgtEl>
                                        <p:attrNameLst>
                                          <p:attrName>style.visibility</p:attrName>
                                        </p:attrNameLst>
                                      </p:cBhvr>
                                      <p:to>
                                        <p:strVal val="visible"/>
                                      </p:to>
                                    </p:set>
                                    <p:animEffect transition="in" filter="wipe(left)">
                                      <p:cBhvr>
                                        <p:cTn id="38" dur="500"/>
                                        <p:tgtEl>
                                          <p:spTgt spid="4">
                                            <p:graphicEl>
                                              <a:dgm id="{D49E03B7-6468-4378-BB2E-541FA3B649A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dgm id="{C83B4FC4-9495-40B8-B867-3683AD0D6204}"/>
                                            </p:graphicEl>
                                          </p:spTgt>
                                        </p:tgtEl>
                                        <p:attrNameLst>
                                          <p:attrName>style.visibility</p:attrName>
                                        </p:attrNameLst>
                                      </p:cBhvr>
                                      <p:to>
                                        <p:strVal val="visible"/>
                                      </p:to>
                                    </p:set>
                                    <p:animEffect transition="in" filter="wipe(left)">
                                      <p:cBhvr>
                                        <p:cTn id="43" dur="500"/>
                                        <p:tgtEl>
                                          <p:spTgt spid="4">
                                            <p:graphicEl>
                                              <a:dgm id="{C83B4FC4-9495-40B8-B867-3683AD0D6204}"/>
                                            </p:graphic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
                                            <p:graphicEl>
                                              <a:dgm id="{C92F903C-B60C-42A6-9FB8-57079DFCC2CD}"/>
                                            </p:graphicEl>
                                          </p:spTgt>
                                        </p:tgtEl>
                                        <p:attrNameLst>
                                          <p:attrName>style.visibility</p:attrName>
                                        </p:attrNameLst>
                                      </p:cBhvr>
                                      <p:to>
                                        <p:strVal val="visible"/>
                                      </p:to>
                                    </p:set>
                                    <p:animEffect transition="in" filter="wipe(left)">
                                      <p:cBhvr>
                                        <p:cTn id="50" dur="500"/>
                                        <p:tgtEl>
                                          <p:spTgt spid="4">
                                            <p:graphicEl>
                                              <a:dgm id="{C92F903C-B60C-42A6-9FB8-57079DFCC2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2855</Words>
  <Application>Microsoft Office PowerPoint</Application>
  <PresentationFormat>Widescreen</PresentationFormat>
  <Paragraphs>287</Paragraphs>
  <Slides>31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맑은 고딕</vt:lpstr>
      <vt:lpstr>Arial</vt:lpstr>
      <vt:lpstr>Calibri</vt:lpstr>
      <vt:lpstr>Calibri Light</vt:lpstr>
      <vt:lpstr>Georgia Pro</vt:lpstr>
      <vt:lpstr>Lato</vt:lpstr>
      <vt:lpstr>Moon 2.0 Bold</vt:lpstr>
      <vt:lpstr>Raleway</vt:lpstr>
      <vt:lpstr>Raleway Black</vt:lpstr>
      <vt:lpstr>Office Theme</vt:lpstr>
      <vt:lpstr>PowerPoint Presentation</vt:lpstr>
      <vt:lpstr>Functions of a Proxy</vt:lpstr>
      <vt:lpstr>PowerPoint Presentation</vt:lpstr>
      <vt:lpstr>Types of Proxy</vt:lpstr>
      <vt:lpstr>Forward Proxy Servers</vt:lpstr>
      <vt:lpstr>Reverse Proxy Server</vt:lpstr>
      <vt:lpstr>IDS vs. IPS </vt:lpstr>
      <vt:lpstr>IDS</vt:lpstr>
      <vt:lpstr>Radius</vt:lpstr>
      <vt:lpstr>Radius</vt:lpstr>
      <vt:lpstr>Diameter</vt:lpstr>
      <vt:lpstr>AAA</vt:lpstr>
      <vt:lpstr>Authentication</vt:lpstr>
      <vt:lpstr>Authentication</vt:lpstr>
      <vt:lpstr>Authentication</vt:lpstr>
      <vt:lpstr>Authentication</vt:lpstr>
      <vt:lpstr>Authentication</vt:lpstr>
      <vt:lpstr>PowerPoint Presentation</vt:lpstr>
      <vt:lpstr>Accounting</vt:lpstr>
      <vt:lpstr>2.2 Describe the policy-based methods available for network protection and explain their purpose</vt:lpstr>
      <vt:lpstr>QoS</vt:lpstr>
      <vt:lpstr>QoS</vt:lpstr>
      <vt:lpstr>Cross-domain Components</vt:lpstr>
      <vt:lpstr>Cross-Domain Solution</vt:lpstr>
      <vt:lpstr>CDS</vt:lpstr>
      <vt:lpstr>CDS</vt:lpstr>
      <vt:lpstr>DMZ</vt:lpstr>
      <vt:lpstr>DMZ - Architecture</vt:lpstr>
      <vt:lpstr>DMZ - Architecture</vt:lpstr>
      <vt:lpstr>DMZ - Architecture</vt:lpstr>
      <vt:lpstr>DMZ - Architecture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 Shand</dc:creator>
  <cp:lastModifiedBy>Len Shand</cp:lastModifiedBy>
  <cp:revision>1</cp:revision>
  <dcterms:created xsi:type="dcterms:W3CDTF">2020-10-14T14:23:36Z</dcterms:created>
  <dcterms:modified xsi:type="dcterms:W3CDTF">2020-10-14T14:23:50Z</dcterms:modified>
</cp:coreProperties>
</file>