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321" r:id="rId2"/>
    <p:sldId id="305" r:id="rId3"/>
    <p:sldId id="322" r:id="rId4"/>
    <p:sldId id="330" r:id="rId5"/>
    <p:sldId id="323" r:id="rId6"/>
    <p:sldId id="328" r:id="rId7"/>
    <p:sldId id="331" r:id="rId8"/>
    <p:sldId id="354" r:id="rId9"/>
    <p:sldId id="332" r:id="rId10"/>
    <p:sldId id="355" r:id="rId11"/>
    <p:sldId id="333" r:id="rId12"/>
    <p:sldId id="348" r:id="rId13"/>
    <p:sldId id="349" r:id="rId14"/>
    <p:sldId id="350" r:id="rId15"/>
    <p:sldId id="358" r:id="rId16"/>
    <p:sldId id="351" r:id="rId17"/>
    <p:sldId id="352" r:id="rId18"/>
    <p:sldId id="353" r:id="rId19"/>
    <p:sldId id="334" r:id="rId20"/>
    <p:sldId id="335" r:id="rId21"/>
    <p:sldId id="341" r:id="rId22"/>
    <p:sldId id="336" r:id="rId23"/>
    <p:sldId id="342" r:id="rId24"/>
    <p:sldId id="338" r:id="rId25"/>
    <p:sldId id="345" r:id="rId26"/>
    <p:sldId id="337" r:id="rId27"/>
    <p:sldId id="339" r:id="rId28"/>
    <p:sldId id="347" r:id="rId29"/>
    <p:sldId id="340" r:id="rId30"/>
    <p:sldId id="346" r:id="rId31"/>
    <p:sldId id="357" r:id="rId32"/>
    <p:sldId id="35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24AC3D-A061-273B-2B34-F8EEC440BFA3}" v="25" dt="2021-01-27T12:49:32.865"/>
    <p1510:client id="{EE7218E0-F2A3-2F0C-26AA-6E39B6AF27A2}" v="650" dt="2021-01-20T13:50:10.331"/>
    <p1510:client id="{FC0F4D10-235A-3435-E56A-10EE77CE53BA}" v="222" dt="2021-01-20T11:14:11.8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94"/>
  </p:normalViewPr>
  <p:slideViewPr>
    <p:cSldViewPr>
      <p:cViewPr varScale="1">
        <p:scale>
          <a:sx n="112" d="100"/>
          <a:sy n="112" d="100"/>
        </p:scale>
        <p:origin x="1599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5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3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2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932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2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7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29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6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6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6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5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9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 algn="l"/>
            <a:r>
              <a:rPr lang="en-GB" sz="3100" dirty="0"/>
              <a:t>The end user context for software development (7.5%, K2)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1800" dirty="0"/>
              <a:t>Understand the end-user context for the software development activity</a:t>
            </a:r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B7CBA-EF63-4353-97A2-2568FBC99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75" b="1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4.2 Understand the individual business and external constraints and dependencies that need to be taken into account when developing software.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1920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r>
              <a:rPr lang="en-GB" sz="2800" dirty="0"/>
              <a:t>Understand the individual business and external constraints and dependencies that need to be taken into account when developing software. </a:t>
            </a:r>
          </a:p>
          <a:p>
            <a:pPr marL="457200" lvl="1" indent="0">
              <a:buNone/>
            </a:pPr>
            <a:endParaRPr lang="en-GB" sz="2800" dirty="0"/>
          </a:p>
          <a:p>
            <a:pPr marL="457200" lvl="1" indent="0">
              <a:buNone/>
            </a:pPr>
            <a:r>
              <a:rPr lang="en-GB" sz="2800" dirty="0"/>
              <a:t>We will look at</a:t>
            </a:r>
          </a:p>
          <a:p>
            <a:pPr marL="914400" lvl="2" indent="0">
              <a:buNone/>
            </a:pPr>
            <a:r>
              <a:rPr lang="en-GB" sz="2800" dirty="0"/>
              <a:t>Compliance</a:t>
            </a:r>
          </a:p>
          <a:p>
            <a:pPr marL="914400" lvl="2" indent="0">
              <a:buNone/>
            </a:pPr>
            <a:r>
              <a:rPr lang="en-GB" sz="2800" dirty="0"/>
              <a:t>Ethics</a:t>
            </a:r>
          </a:p>
          <a:p>
            <a:pPr marL="914400" lvl="2" indent="0">
              <a:buNone/>
            </a:pPr>
            <a:r>
              <a:rPr lang="en-GB" sz="2800" dirty="0"/>
              <a:t>Governance</a:t>
            </a:r>
          </a:p>
          <a:p>
            <a:pPr marL="914400" lvl="2" indent="0">
              <a:buNone/>
            </a:pPr>
            <a:r>
              <a:rPr lang="en-GB" sz="2800" dirty="0"/>
              <a:t>Legality</a:t>
            </a:r>
            <a:endParaRPr lang="en-GB" sz="2800" dirty="0">
              <a:cs typeface="Calibri" panose="020F0502020204030204"/>
            </a:endParaRPr>
          </a:p>
          <a:p>
            <a:pPr marL="914400" lvl="2" indent="0">
              <a:buNone/>
            </a:pPr>
            <a:endParaRPr lang="en-GB" sz="2800" dirty="0"/>
          </a:p>
          <a:p>
            <a:pPr marL="914400" lvl="2" indent="0">
              <a:buNone/>
            </a:pPr>
            <a:endParaRPr lang="en-GB" sz="2800" dirty="0"/>
          </a:p>
          <a:p>
            <a:pPr marL="128270" indent="-128270"/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42650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Software must be developed in compliance with:</a:t>
            </a:r>
          </a:p>
          <a:p>
            <a:pPr lvl="1"/>
            <a:r>
              <a:rPr lang="en-GB" sz="2800" dirty="0"/>
              <a:t>specifications created by a standards body </a:t>
            </a:r>
          </a:p>
          <a:p>
            <a:pPr lvl="1"/>
            <a:r>
              <a:rPr lang="en-GB" sz="2800" dirty="0"/>
              <a:t>vendor's licensing agreement </a:t>
            </a:r>
          </a:p>
          <a:p>
            <a:pPr lvl="1"/>
            <a:r>
              <a:rPr lang="en-GB" sz="2800" dirty="0"/>
              <a:t>abiding by industry regulations</a:t>
            </a:r>
          </a:p>
          <a:p>
            <a:pPr lvl="1"/>
            <a:r>
              <a:rPr lang="en-GB" sz="2800" dirty="0"/>
              <a:t>abide by government legislation</a:t>
            </a:r>
            <a:br>
              <a:rPr lang="en-GB" sz="2800" dirty="0"/>
            </a:b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003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Exercise 3 - Compliance</a:t>
            </a: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EF4D9D5-7FBB-4CAA-9845-E23CCD0EB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018255"/>
              </p:ext>
            </p:extLst>
          </p:nvPr>
        </p:nvGraphicFramePr>
        <p:xfrm>
          <a:off x="1043608" y="1340768"/>
          <a:ext cx="7632848" cy="5120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3969366467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3848332819"/>
                    </a:ext>
                  </a:extLst>
                </a:gridCol>
              </a:tblGrid>
              <a:tr h="34296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Brief description  and identifying key points 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094291"/>
                  </a:ext>
                </a:extLst>
              </a:tr>
              <a:tr h="896080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90000"/>
                        </a:lnSpc>
                        <a:spcBef>
                          <a:spcPts val="563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App store submission requirements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565560"/>
                  </a:ext>
                </a:extLst>
              </a:tr>
              <a:tr h="631662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90000"/>
                        </a:lnSpc>
                        <a:spcBef>
                          <a:spcPts val="563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Copyright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847259"/>
                  </a:ext>
                </a:extLst>
              </a:tr>
              <a:tr h="446285">
                <a:tc>
                  <a:txBody>
                    <a:bodyPr/>
                    <a:lstStyle/>
                    <a:p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ISO/IEC 12207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203729"/>
                  </a:ext>
                </a:extLst>
              </a:tr>
              <a:tr h="873266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90000"/>
                        </a:lnSpc>
                        <a:spcBef>
                          <a:spcPts val="563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Open source licensing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825002"/>
                  </a:ext>
                </a:extLst>
              </a:tr>
              <a:tr h="631662"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90000"/>
                        </a:lnSpc>
                        <a:spcBef>
                          <a:spcPts val="563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DRM </a:t>
                      </a:r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12542"/>
                  </a:ext>
                </a:extLst>
              </a:tr>
              <a:tr h="813815">
                <a:tc>
                  <a:txBody>
                    <a:bodyPr/>
                    <a:lstStyle/>
                    <a:p>
                      <a:r>
                        <a:rPr kumimoji="0" lang="en-GB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Software Lifecycle Processes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1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478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28270" indent="-128270"/>
            <a:r>
              <a:rPr lang="en-GB" sz="2800" dirty="0"/>
              <a:t>algorithms that replicate systemic discrimination for example gender and racial inequality</a:t>
            </a:r>
            <a:endParaRPr lang="en-US" dirty="0"/>
          </a:p>
          <a:p>
            <a:pPr marL="0" indent="0">
              <a:buNone/>
            </a:pPr>
            <a:endParaRPr lang="en-GB" sz="2800" dirty="0"/>
          </a:p>
          <a:p>
            <a:pPr marL="128270" indent="-128270"/>
            <a:endParaRPr lang="en-GB" sz="2800" dirty="0">
              <a:cs typeface="Calibri" panose="020F0502020204030204"/>
            </a:endParaRPr>
          </a:p>
          <a:p>
            <a:pPr marL="128270" indent="-128270"/>
            <a:r>
              <a:rPr lang="en-GB" sz="2800" dirty="0"/>
              <a:t>AI and predictive automation displacing jobs</a:t>
            </a: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br>
              <a:rPr lang="en-GB" sz="2800" dirty="0"/>
            </a:br>
            <a:endParaRPr lang="en-GB" sz="2800" dirty="0"/>
          </a:p>
          <a:p>
            <a:pPr marL="128270" indent="-128270"/>
            <a:r>
              <a:rPr lang="en-GB" sz="2800" dirty="0"/>
              <a:t>Who does this disadvantage or advantage?</a:t>
            </a:r>
            <a:endParaRPr lang="en-GB" sz="2800" dirty="0">
              <a:cs typeface="Calibri" panose="020F0502020204030204"/>
            </a:endParaRPr>
          </a:p>
          <a:p>
            <a:pPr marL="128270" indent="-128270"/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br>
              <a:rPr lang="en-GB" sz="2800" dirty="0"/>
            </a:b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52058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Exercise - Ethics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28270" indent="-128270"/>
            <a:r>
              <a:rPr lang="en-GB" sz="2800" dirty="0"/>
              <a:t>Algorithms that replicate systemic discrimination</a:t>
            </a:r>
            <a:endParaRPr lang="en-GB" sz="2800" dirty="0">
              <a:cs typeface="Calibri"/>
            </a:endParaRPr>
          </a:p>
          <a:p>
            <a:pPr marL="0" indent="0">
              <a:buNone/>
            </a:pPr>
            <a:endParaRPr lang="en-GB" sz="2800" dirty="0"/>
          </a:p>
          <a:p>
            <a:pPr marL="128270" indent="-128270"/>
            <a:r>
              <a:rPr lang="en-GB" sz="2800" dirty="0"/>
              <a:t>AI and predictive automation displacing jobs</a:t>
            </a: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br>
              <a:rPr lang="en-GB" sz="2800" dirty="0"/>
            </a:br>
            <a:endParaRPr lang="en-GB" sz="2800" dirty="0"/>
          </a:p>
          <a:p>
            <a:pPr marL="128270" indent="-128270"/>
            <a:r>
              <a:rPr lang="en-GB" sz="2800" dirty="0">
                <a:solidFill>
                  <a:srgbClr val="FF0000"/>
                </a:solidFill>
              </a:rPr>
              <a:t>Task – Research this area, look at news articles and journals. How are algorithms replicating systemic discrimination </a:t>
            </a:r>
            <a:br>
              <a:rPr lang="en-GB" sz="2800" dirty="0"/>
            </a:b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72012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Governance - </a:t>
            </a:r>
            <a:r>
              <a:rPr lang="en-US" b="0" dirty="0"/>
              <a:t>is the system of rules, practices, and processes by which a firm is directed and controlled</a:t>
            </a:r>
            <a:r>
              <a:rPr lang="en-GB" dirty="0"/>
              <a:t> -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128270" indent="-128270"/>
            <a:r>
              <a:rPr lang="en-GB" sz="2800" dirty="0"/>
              <a:t>Effective governance is the right process </a:t>
            </a:r>
            <a:endParaRPr lang="en-US"/>
          </a:p>
          <a:p>
            <a:pPr marL="128270" indent="-128270"/>
            <a:r>
              <a:rPr lang="en-GB" sz="2800" dirty="0"/>
              <a:t>Examples of it (checking)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checklists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handoff templates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check points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retrospection meeting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open feedback culture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guidelines/standards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endParaRPr lang="en-GB" sz="2800" dirty="0">
              <a:cs typeface="Calibri" panose="020F0502020204030204"/>
            </a:endParaRPr>
          </a:p>
          <a:p>
            <a:pPr marL="128270" indent="-128270"/>
            <a:r>
              <a:rPr lang="en-GB" sz="2800" dirty="0"/>
              <a:t>ITIL: a set of detailed practices for IT service management</a:t>
            </a: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endParaRPr lang="en-GB" sz="28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38822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Legality 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128270" indent="-128270"/>
            <a:r>
              <a:rPr lang="en-GB" sz="2000" dirty="0"/>
              <a:t>Net neutrality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Free speech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Data Protection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GDPR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Competition law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Patents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Copyright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Surveillance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Privacy/confidentiality</a:t>
            </a:r>
            <a:endParaRPr lang="en-GB" sz="2000" dirty="0">
              <a:cs typeface="Calibri"/>
            </a:endParaRPr>
          </a:p>
          <a:p>
            <a:pPr marL="128270" indent="-128270"/>
            <a:r>
              <a:rPr lang="en-GB" sz="2000" dirty="0"/>
              <a:t>Child protection</a:t>
            </a:r>
            <a:endParaRPr lang="en-GB" sz="2000" dirty="0">
              <a:cs typeface="Calibri" panose="020F0502020204030204"/>
            </a:endParaRPr>
          </a:p>
          <a:p>
            <a:pPr marL="0" indent="0">
              <a:buNone/>
            </a:pP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endParaRPr lang="en-GB" sz="2800" dirty="0">
              <a:cs typeface="Calibri" panose="020F0502020204030204"/>
            </a:endParaRPr>
          </a:p>
          <a:p>
            <a:pPr marL="0" indent="0">
              <a:buNone/>
            </a:pPr>
            <a:r>
              <a:rPr lang="en-GB" sz="2800" dirty="0">
                <a:cs typeface="Calibri" panose="020F0502020204030204"/>
              </a:rPr>
              <a:t>Exercise –  Research any areas from the list above you are unsure of.</a:t>
            </a:r>
          </a:p>
          <a:p>
            <a:pPr marL="128270" indent="-128270"/>
            <a:endParaRPr lang="en-GB" sz="2800" dirty="0">
              <a:cs typeface="Calibri" panose="020F0502020204030204"/>
            </a:endParaRPr>
          </a:p>
          <a:p>
            <a:pPr marL="128270" indent="-128270"/>
            <a:endParaRPr lang="en-GB" sz="2800" dirty="0">
              <a:cs typeface="Calibri" panose="020F0502020204030204"/>
            </a:endParaRPr>
          </a:p>
          <a:p>
            <a:pPr marL="128270" indent="-128270"/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624290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22E9E-7DA6-43A4-AD87-AB259609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184" y="1135163"/>
            <a:ext cx="8692816" cy="687608"/>
          </a:xfrm>
        </p:spPr>
        <p:txBody>
          <a:bodyPr>
            <a:normAutofit fontScale="90000"/>
          </a:bodyPr>
          <a:lstStyle/>
          <a:p>
            <a:r>
              <a:rPr lang="en-GB" sz="3200" dirty="0"/>
              <a:t>4.3 Describe the methods used to identify end-user needs</a:t>
            </a:r>
            <a:br>
              <a:rPr lang="en-GB" sz="2450" dirty="0"/>
            </a:br>
            <a:br>
              <a:rPr lang="en-GB" sz="2450" dirty="0"/>
            </a:br>
            <a:br>
              <a:rPr lang="en-GB" sz="2450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CEB7B-98F6-4C0C-825E-D05286461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GB" sz="2400" dirty="0"/>
              <a:t>4.3 Describe the methods used to identify end-user needs</a:t>
            </a:r>
          </a:p>
          <a:p>
            <a:pPr marL="914400" lvl="2" indent="0">
              <a:buNone/>
            </a:pPr>
            <a:r>
              <a:rPr lang="en-GB" sz="2400" dirty="0"/>
              <a:t>Questionnaires</a:t>
            </a:r>
          </a:p>
          <a:p>
            <a:pPr marL="914400" lvl="2" indent="0">
              <a:buNone/>
            </a:pPr>
            <a:r>
              <a:rPr lang="en-GB" sz="2400" dirty="0"/>
              <a:t>user interviews</a:t>
            </a:r>
          </a:p>
          <a:p>
            <a:pPr marL="914400" lvl="2" indent="0">
              <a:buNone/>
            </a:pPr>
            <a:r>
              <a:rPr lang="en-GB" sz="2400" dirty="0"/>
              <a:t>contextual enquiry</a:t>
            </a:r>
          </a:p>
          <a:p>
            <a:pPr marL="914400" lvl="2" indent="0">
              <a:buNone/>
            </a:pPr>
            <a:r>
              <a:rPr lang="en-GB" sz="2400" dirty="0"/>
              <a:t>focus groups</a:t>
            </a:r>
          </a:p>
          <a:p>
            <a:pPr marL="914400" lvl="2" indent="0">
              <a:buNone/>
            </a:pPr>
            <a:r>
              <a:rPr lang="en-GB" sz="2400" dirty="0"/>
              <a:t>Personas</a:t>
            </a:r>
          </a:p>
          <a:p>
            <a:pPr marL="914400" lvl="2" indent="0">
              <a:buNone/>
            </a:pPr>
            <a:r>
              <a:rPr lang="en-GB" sz="2400" dirty="0"/>
              <a:t>customer journey mapping.</a:t>
            </a:r>
            <a:endParaRPr lang="en-GB" altLang="en-US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86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 user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Before design starts we need to know what benefits potential customers are seeking</a:t>
            </a:r>
          </a:p>
          <a:p>
            <a:r>
              <a:rPr lang="en-GB" sz="2800" dirty="0"/>
              <a:t>Typical questions?</a:t>
            </a:r>
          </a:p>
          <a:p>
            <a:pPr lvl="1"/>
            <a:r>
              <a:rPr lang="en-GB" sz="2800" dirty="0"/>
              <a:t>What is the user’s expectation?</a:t>
            </a:r>
          </a:p>
          <a:p>
            <a:pPr lvl="1"/>
            <a:r>
              <a:rPr lang="en-GB" sz="2800" dirty="0"/>
              <a:t>What is the user prepared to pay?</a:t>
            </a:r>
          </a:p>
          <a:p>
            <a:pPr lvl="1"/>
            <a:r>
              <a:rPr lang="en-GB" sz="2800" dirty="0"/>
              <a:t>How long are they prepared to spend learning usage?</a:t>
            </a:r>
          </a:p>
          <a:p>
            <a:pPr lvl="1"/>
            <a:r>
              <a:rPr lang="en-GB" sz="2800" dirty="0"/>
              <a:t>What functions are required?</a:t>
            </a:r>
          </a:p>
          <a:p>
            <a:pPr lvl="1"/>
            <a:r>
              <a:rPr lang="en-GB" sz="2800" dirty="0"/>
              <a:t>How will it be used?</a:t>
            </a:r>
          </a:p>
          <a:p>
            <a:pPr lvl="1"/>
            <a:r>
              <a:rPr lang="en-GB" sz="2800" dirty="0"/>
              <a:t>What will it make better?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625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Understand the end-user context for the software development activity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buNone/>
            </a:pPr>
            <a:r>
              <a:rPr lang="en-GB" sz="1600" dirty="0"/>
              <a:t>4.1 Understand and recognise the relationship between the user and the environment in which the software will be used</a:t>
            </a:r>
            <a:br>
              <a:rPr lang="en-GB" sz="1600" dirty="0"/>
            </a:br>
            <a:endParaRPr lang="en-GB" sz="1600" dirty="0"/>
          </a:p>
          <a:p>
            <a:pPr marL="457200" lvl="1" indent="0">
              <a:buNone/>
            </a:pPr>
            <a:r>
              <a:rPr lang="en-GB" sz="1600" dirty="0"/>
              <a:t>4.2 Understand the individual business and external constraints and dependencies that need to be taken into account when developing software. </a:t>
            </a:r>
          </a:p>
          <a:p>
            <a:pPr marL="914400" lvl="2" indent="0">
              <a:buNone/>
            </a:pPr>
            <a:r>
              <a:rPr lang="en-GB" sz="1600" dirty="0"/>
              <a:t>Compliance</a:t>
            </a:r>
          </a:p>
          <a:p>
            <a:pPr marL="914400" lvl="2" indent="0">
              <a:buNone/>
            </a:pPr>
            <a:r>
              <a:rPr lang="en-GB" sz="1600" dirty="0"/>
              <a:t>Ethics</a:t>
            </a:r>
          </a:p>
          <a:p>
            <a:pPr marL="914400" lvl="2" indent="0">
              <a:buNone/>
            </a:pPr>
            <a:r>
              <a:rPr lang="en-GB" sz="1600" dirty="0"/>
              <a:t>Governance</a:t>
            </a:r>
          </a:p>
          <a:p>
            <a:pPr marL="914400" lvl="2" indent="0">
              <a:buNone/>
            </a:pPr>
            <a:r>
              <a:rPr lang="en-GB" sz="1600" dirty="0"/>
              <a:t>Legality</a:t>
            </a:r>
            <a:br>
              <a:rPr lang="en-GB" sz="1600" dirty="0"/>
            </a:br>
            <a:endParaRPr lang="en-GB" sz="1600" dirty="0"/>
          </a:p>
          <a:p>
            <a:pPr marL="457200" lvl="1" indent="0">
              <a:buNone/>
            </a:pPr>
            <a:r>
              <a:rPr lang="en-GB" sz="1600" dirty="0"/>
              <a:t>4.3 Describe the methods used to identify end-user needs</a:t>
            </a:r>
          </a:p>
          <a:p>
            <a:pPr marL="914400" lvl="2" indent="0">
              <a:buNone/>
            </a:pPr>
            <a:r>
              <a:rPr lang="en-GB" sz="1600" dirty="0"/>
              <a:t>Questionnaires</a:t>
            </a:r>
          </a:p>
          <a:p>
            <a:pPr marL="914400" lvl="2" indent="0">
              <a:buNone/>
            </a:pPr>
            <a:r>
              <a:rPr lang="en-GB" sz="1600" dirty="0"/>
              <a:t>user interviews</a:t>
            </a:r>
          </a:p>
          <a:p>
            <a:pPr marL="914400" lvl="2" indent="0">
              <a:buNone/>
            </a:pPr>
            <a:r>
              <a:rPr lang="en-GB" sz="1600" dirty="0"/>
              <a:t>contextual enquiry</a:t>
            </a:r>
          </a:p>
          <a:p>
            <a:pPr marL="914400" lvl="2" indent="0">
              <a:buNone/>
            </a:pPr>
            <a:r>
              <a:rPr lang="en-GB" sz="1600" dirty="0"/>
              <a:t>focus groups</a:t>
            </a:r>
          </a:p>
          <a:p>
            <a:pPr marL="914400" lvl="2" indent="0">
              <a:buNone/>
            </a:pPr>
            <a:r>
              <a:rPr lang="en-GB" sz="1600" dirty="0"/>
              <a:t>Personas</a:t>
            </a:r>
          </a:p>
          <a:p>
            <a:pPr marL="914400" lvl="2" indent="0">
              <a:buNone/>
            </a:pPr>
            <a:r>
              <a:rPr lang="en-GB" sz="1600" dirty="0"/>
              <a:t>customer journey mapping.</a:t>
            </a:r>
            <a:endParaRPr lang="en-GB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Questionnaires -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they are relatively easy to analyse</a:t>
            </a:r>
          </a:p>
          <a:p>
            <a:r>
              <a:rPr lang="en-GB" sz="2400" dirty="0"/>
              <a:t>a large sample of the given population can be contacted at relatively low cost </a:t>
            </a:r>
          </a:p>
          <a:p>
            <a:r>
              <a:rPr lang="en-GB" sz="2400" dirty="0"/>
              <a:t>they are simple to administer</a:t>
            </a:r>
          </a:p>
          <a:p>
            <a:r>
              <a:rPr lang="en-GB" sz="2400" dirty="0"/>
              <a:t>the format is familiar to most respondents </a:t>
            </a:r>
          </a:p>
          <a:p>
            <a:r>
              <a:rPr lang="en-GB" sz="2400" dirty="0"/>
              <a:t>they should be simple and quick for the respondent to complete</a:t>
            </a:r>
          </a:p>
          <a:p>
            <a:r>
              <a:rPr lang="en-GB" sz="2400" dirty="0"/>
              <a:t>information is collected in a standardised way</a:t>
            </a:r>
          </a:p>
          <a:p>
            <a:r>
              <a:rPr lang="en-GB" sz="2400" dirty="0"/>
              <a:t>they can be used for sensitive topics which users may feel uncomfortable speaking to an interviewer about</a:t>
            </a:r>
          </a:p>
          <a:p>
            <a:r>
              <a:rPr lang="en-GB" sz="2400" dirty="0"/>
              <a:t>respondents have time to think about their answers</a:t>
            </a:r>
          </a:p>
        </p:txBody>
      </p:sp>
    </p:spTree>
    <p:extLst>
      <p:ext uri="{BB962C8B-B14F-4D97-AF65-F5344CB8AC3E}">
        <p14:creationId xmlns:p14="http://schemas.microsoft.com/office/powerpoint/2010/main" val="2496776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Questionnaires -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if you forget to ask a question, you cannot usually go back to respondents</a:t>
            </a:r>
          </a:p>
          <a:p>
            <a:r>
              <a:rPr lang="en-GB" sz="2400" dirty="0"/>
              <a:t>difficult to obtain a sufficient number of responses</a:t>
            </a:r>
          </a:p>
          <a:p>
            <a:r>
              <a:rPr lang="en-GB" sz="2400" dirty="0"/>
              <a:t>those who have an interest in the subject may be more likely to respond, skewing the sample</a:t>
            </a:r>
          </a:p>
          <a:p>
            <a:r>
              <a:rPr lang="en-GB" sz="2400" dirty="0"/>
              <a:t>respondents may ignore certain questions</a:t>
            </a:r>
          </a:p>
          <a:p>
            <a:r>
              <a:rPr lang="en-GB" sz="2400" dirty="0"/>
              <a:t>questions may be incorrectly completed</a:t>
            </a:r>
          </a:p>
          <a:p>
            <a:r>
              <a:rPr lang="en-GB" sz="2400" dirty="0"/>
              <a:t>respondents may misunderstand questions because of poor design and ambiguous language</a:t>
            </a:r>
          </a:p>
          <a:p>
            <a:r>
              <a:rPr lang="en-GB" sz="2400" dirty="0"/>
              <a:t>they may require follow up research to investigate issues in greater depth and identify ways to solve problems highlighted</a:t>
            </a:r>
          </a:p>
        </p:txBody>
      </p:sp>
    </p:spTree>
    <p:extLst>
      <p:ext uri="{BB962C8B-B14F-4D97-AF65-F5344CB8AC3E}">
        <p14:creationId xmlns:p14="http://schemas.microsoft.com/office/powerpoint/2010/main" val="17459350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Interviews -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they are useful to obtain detailed information about personal feelings, perceptions and opinions</a:t>
            </a:r>
          </a:p>
          <a:p>
            <a:r>
              <a:rPr lang="en-GB" sz="2800" dirty="0"/>
              <a:t>they allow more detailed questions to be asked</a:t>
            </a:r>
          </a:p>
          <a:p>
            <a:r>
              <a:rPr lang="en-GB" sz="2800" dirty="0"/>
              <a:t>they usually achieve a high response rate</a:t>
            </a:r>
          </a:p>
          <a:p>
            <a:r>
              <a:rPr lang="en-GB" sz="2800" dirty="0"/>
              <a:t>respondents' own words are recorded</a:t>
            </a:r>
          </a:p>
          <a:p>
            <a:r>
              <a:rPr lang="en-GB" sz="2800" dirty="0"/>
              <a:t>ambiguities can be clarified and incomplete answers followed up</a:t>
            </a:r>
          </a:p>
          <a:p>
            <a:r>
              <a:rPr lang="en-GB" sz="2800" dirty="0"/>
              <a:t>interviewees are not influenced by others in the group</a:t>
            </a:r>
          </a:p>
          <a:p>
            <a:r>
              <a:rPr lang="en-GB" sz="2800" dirty="0"/>
              <a:t>some interviewees may be less self-conscious in a one-to-one situation.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8893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Interviews -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they can be very time-consuming: </a:t>
            </a:r>
          </a:p>
          <a:p>
            <a:pPr lvl="1"/>
            <a:r>
              <a:rPr lang="en-GB" sz="2800" dirty="0"/>
              <a:t>setting up</a:t>
            </a:r>
          </a:p>
          <a:p>
            <a:pPr lvl="1"/>
            <a:r>
              <a:rPr lang="en-GB" sz="2800" dirty="0"/>
              <a:t>interviewing</a:t>
            </a:r>
          </a:p>
          <a:p>
            <a:pPr lvl="1"/>
            <a:r>
              <a:rPr lang="en-GB" sz="2800" dirty="0"/>
              <a:t>transcribing</a:t>
            </a:r>
          </a:p>
          <a:p>
            <a:pPr lvl="1"/>
            <a:r>
              <a:rPr lang="en-GB" sz="2800" dirty="0"/>
              <a:t>analysing</a:t>
            </a:r>
          </a:p>
          <a:p>
            <a:pPr lvl="1"/>
            <a:r>
              <a:rPr lang="en-GB" sz="2800" dirty="0"/>
              <a:t>feedback</a:t>
            </a:r>
          </a:p>
          <a:p>
            <a:pPr lvl="1"/>
            <a:r>
              <a:rPr lang="en-GB" sz="2800" dirty="0"/>
              <a:t>reporting</a:t>
            </a:r>
          </a:p>
          <a:p>
            <a:r>
              <a:rPr lang="en-GB" sz="2800" dirty="0"/>
              <a:t>they can be costly</a:t>
            </a:r>
          </a:p>
          <a:p>
            <a:r>
              <a:rPr lang="en-GB" sz="2800" dirty="0"/>
              <a:t>different interviewers may understand and transcribe interviews in different ways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0116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groups -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they are useful to obtain detailed information about personal and group feelings, perceptions and opinions</a:t>
            </a:r>
          </a:p>
          <a:p>
            <a:r>
              <a:rPr lang="en-GB" sz="2800" dirty="0"/>
              <a:t>they can save time and money compared to individual interviews (6-12 participants)</a:t>
            </a:r>
          </a:p>
          <a:p>
            <a:r>
              <a:rPr lang="en-GB" sz="2800" dirty="0"/>
              <a:t>they can provide a broader range of information</a:t>
            </a:r>
          </a:p>
          <a:p>
            <a:r>
              <a:rPr lang="en-GB" sz="2800" dirty="0"/>
              <a:t>they offer the opportunity to seek clarification</a:t>
            </a:r>
          </a:p>
          <a:p>
            <a:r>
              <a:rPr lang="en-GB" sz="2800" dirty="0"/>
              <a:t>they provide useful material </a:t>
            </a:r>
            <a:r>
              <a:rPr lang="en-GB" sz="2800" dirty="0" err="1"/>
              <a:t>eg</a:t>
            </a:r>
            <a:r>
              <a:rPr lang="en-GB" sz="2800" dirty="0"/>
              <a:t> quotes for public relations publication and presentations</a:t>
            </a:r>
          </a:p>
          <a:p>
            <a:r>
              <a:rPr lang="en-GB" sz="2800" dirty="0"/>
              <a:t>can demonstrate prototypes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04547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groups -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there can be disagreements and irrelevant discussion which distract from the main focus</a:t>
            </a:r>
          </a:p>
          <a:p>
            <a:r>
              <a:rPr lang="en-GB" sz="2800" dirty="0"/>
              <a:t>they can be hard to control and manage</a:t>
            </a:r>
          </a:p>
          <a:p>
            <a:r>
              <a:rPr lang="en-GB" sz="2800" dirty="0"/>
              <a:t>they can to tricky to analyse</a:t>
            </a:r>
          </a:p>
          <a:p>
            <a:r>
              <a:rPr lang="en-GB" sz="2800" dirty="0"/>
              <a:t>they can be difficult to encourage a range of people to participate</a:t>
            </a:r>
          </a:p>
          <a:p>
            <a:r>
              <a:rPr lang="en-GB" sz="2800" dirty="0"/>
              <a:t>some participants may find a focus group situation intimidating or off-putting; </a:t>
            </a:r>
          </a:p>
          <a:p>
            <a:r>
              <a:rPr lang="en-GB" sz="2800" dirty="0"/>
              <a:t>participants may feel under pressure to agree with the dominant view</a:t>
            </a:r>
          </a:p>
          <a:p>
            <a:r>
              <a:rPr lang="en-GB" sz="2800" dirty="0"/>
              <a:t>they may not be representative of non-users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9942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Contextual enquiry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One interviewer interviews one person at a time </a:t>
            </a:r>
          </a:p>
          <a:p>
            <a:r>
              <a:rPr lang="en-GB" sz="2400" dirty="0"/>
              <a:t>Gathers as much data as possible from the interviews for later analysis</a:t>
            </a:r>
          </a:p>
          <a:p>
            <a:r>
              <a:rPr lang="en-GB" sz="2400" dirty="0"/>
              <a:t>Interviewees are interviewed in their context at work </a:t>
            </a:r>
          </a:p>
          <a:p>
            <a:pPr lvl="1"/>
            <a:r>
              <a:rPr lang="en-GB" sz="2400" dirty="0"/>
              <a:t>when doing their tasks </a:t>
            </a:r>
          </a:p>
          <a:p>
            <a:pPr lvl="1"/>
            <a:r>
              <a:rPr lang="en-GB" sz="2400" dirty="0"/>
              <a:t>with as little interference from the interviewer as possible</a:t>
            </a:r>
          </a:p>
          <a:p>
            <a:r>
              <a:rPr lang="en-GB" sz="2400" dirty="0"/>
              <a:t>Data should be gathered during interviews with little or no analysis, interview should result in raw data</a:t>
            </a:r>
          </a:p>
          <a:p>
            <a:r>
              <a:rPr lang="en-GB" sz="2400" dirty="0"/>
              <a:t>It is resource-intensive</a:t>
            </a:r>
          </a:p>
          <a:p>
            <a:pPr lvl="1"/>
            <a:r>
              <a:rPr lang="en-GB" sz="2400" dirty="0"/>
              <a:t>requires travel to the informant's site</a:t>
            </a:r>
          </a:p>
          <a:p>
            <a:pPr lvl="1"/>
            <a:r>
              <a:rPr lang="en-GB" sz="2400" dirty="0"/>
              <a:t>a few hours with each user</a:t>
            </a:r>
          </a:p>
          <a:p>
            <a:pPr lvl="1"/>
            <a:r>
              <a:rPr lang="en-GB" sz="2400" dirty="0"/>
              <a:t>a few hours to interpret the results of the interview</a:t>
            </a:r>
          </a:p>
          <a:p>
            <a:endParaRPr lang="en-GB" sz="1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512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Personas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GB" sz="2800" dirty="0"/>
              <a:t>Creates a reliable and realistic representations of key users </a:t>
            </a:r>
          </a:p>
          <a:p>
            <a:pPr fontAlgn="base"/>
            <a:r>
              <a:rPr lang="en-GB" sz="2800" dirty="0"/>
              <a:t>Are based on effective research </a:t>
            </a:r>
          </a:p>
          <a:p>
            <a:pPr fontAlgn="base"/>
            <a:r>
              <a:rPr lang="en-GB" sz="2800" dirty="0"/>
              <a:t>Effective personas:</a:t>
            </a:r>
          </a:p>
          <a:p>
            <a:pPr lvl="1" fontAlgn="base"/>
            <a:r>
              <a:rPr lang="en-GB" sz="2800" dirty="0"/>
              <a:t>Represent a major user group </a:t>
            </a:r>
          </a:p>
          <a:p>
            <a:pPr lvl="1" fontAlgn="base"/>
            <a:r>
              <a:rPr lang="en-GB" sz="2800" dirty="0"/>
              <a:t>Express and focus on the major needs and expectations of the users</a:t>
            </a:r>
          </a:p>
          <a:p>
            <a:pPr lvl="1" fontAlgn="base"/>
            <a:r>
              <a:rPr lang="en-GB" sz="2800" dirty="0"/>
              <a:t>Give a clear picture of the user's expectations and how they're likely to use the product</a:t>
            </a:r>
          </a:p>
          <a:p>
            <a:pPr lvl="1" fontAlgn="base"/>
            <a:r>
              <a:rPr lang="en-GB" sz="2800" dirty="0"/>
              <a:t>Aid in uncovering universal features and functionality</a:t>
            </a:r>
          </a:p>
          <a:p>
            <a:pPr lvl="1" fontAlgn="base"/>
            <a:r>
              <a:rPr lang="en-GB" sz="2800" dirty="0"/>
              <a:t>Describe real people with backgrounds, goals, and values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69844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Persona - example</a:t>
            </a:r>
          </a:p>
        </p:txBody>
      </p:sp>
      <p:pic>
        <p:nvPicPr>
          <p:cNvPr id="1026" name="Picture 2" descr="Image result for software personas examp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1137"/>
            <a:ext cx="7272808" cy="463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8000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Customer journey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The goal of the customer journey map is to get a holistic view of what the user is going through from their point of view and it is like for them on a personal level</a:t>
            </a:r>
          </a:p>
          <a:p>
            <a:endParaRPr lang="en-GB" sz="2000" dirty="0"/>
          </a:p>
          <a:p>
            <a:pPr fontAlgn="base"/>
            <a:r>
              <a:rPr lang="en-GB" sz="2000" dirty="0"/>
              <a:t>The steps the customer takes, their expectations, concerns and state of mind and the outcome they are seeking at each stage</a:t>
            </a:r>
          </a:p>
          <a:p>
            <a:pPr fontAlgn="base"/>
            <a:r>
              <a:rPr lang="en-GB" sz="2000" dirty="0"/>
              <a:t>What success looks like from their perspective </a:t>
            </a:r>
            <a:br>
              <a:rPr lang="en-GB" sz="2000" dirty="0"/>
            </a:br>
            <a:endParaRPr lang="en-GB" sz="2000" dirty="0"/>
          </a:p>
          <a:p>
            <a:pPr lvl="1" fontAlgn="base"/>
            <a:r>
              <a:rPr lang="en-GB" sz="2000" dirty="0"/>
              <a:t>Moments of truth – the points in a journey that define the overall experience; positive and negative: </a:t>
            </a:r>
          </a:p>
          <a:p>
            <a:pPr lvl="2" fontAlgn="base"/>
            <a:r>
              <a:rPr lang="en-GB" sz="2000" dirty="0"/>
              <a:t>The moments that present an opportunity to delight the user</a:t>
            </a:r>
          </a:p>
          <a:p>
            <a:pPr lvl="2" fontAlgn="base"/>
            <a:r>
              <a:rPr lang="en-GB" sz="2000" dirty="0"/>
              <a:t>The things the customer expects and does not notice unless they are absent.</a:t>
            </a:r>
            <a:br>
              <a:rPr lang="en-GB" sz="2000" dirty="0"/>
            </a:br>
            <a:endParaRPr lang="en-GB" sz="2000" dirty="0"/>
          </a:p>
          <a:p>
            <a:pPr fontAlgn="base"/>
            <a:r>
              <a:rPr lang="en-GB" sz="2000" dirty="0"/>
              <a:t>What the product needs to do to deliver the desired outcomes.</a:t>
            </a:r>
          </a:p>
        </p:txBody>
      </p:sp>
    </p:spTree>
    <p:extLst>
      <p:ext uri="{BB962C8B-B14F-4D97-AF65-F5344CB8AC3E}">
        <p14:creationId xmlns:p14="http://schemas.microsoft.com/office/powerpoint/2010/main" val="303036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User environments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GB" sz="2000" dirty="0"/>
              <a:t>User Environments are a configuration of storage, processing and computing resources used to execute a finished product</a:t>
            </a:r>
          </a:p>
          <a:p>
            <a:pPr>
              <a:lnSpc>
                <a:spcPct val="120000"/>
              </a:lnSpc>
            </a:pPr>
            <a:r>
              <a:rPr lang="en-GB" sz="2000" dirty="0"/>
              <a:t>The environment must be understood prior to design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Physical user environments are normally client devices:</a:t>
            </a:r>
          </a:p>
          <a:p>
            <a:pPr lvl="1"/>
            <a:r>
              <a:rPr lang="en-GB" sz="2000" dirty="0"/>
              <a:t>desktops</a:t>
            </a:r>
          </a:p>
          <a:p>
            <a:pPr lvl="1"/>
            <a:r>
              <a:rPr lang="en-GB" sz="2000" dirty="0"/>
              <a:t>laptops</a:t>
            </a:r>
          </a:p>
          <a:p>
            <a:pPr lvl="1"/>
            <a:r>
              <a:rPr lang="en-GB" sz="2000" dirty="0"/>
              <a:t>tablets</a:t>
            </a:r>
          </a:p>
          <a:p>
            <a:pPr lvl="1"/>
            <a:r>
              <a:rPr lang="en-GB" sz="2000" dirty="0"/>
              <a:t>Phones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268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5" y="1268760"/>
            <a:ext cx="7248687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073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9CB1A-CBF2-4C54-A875-7E628116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Exercise -  Spider diagram advantages/disadvantage of each methods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3D66A-323C-47DF-B0D9-1FE1850C4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914400" lvl="2" indent="0">
              <a:buNone/>
            </a:pPr>
            <a:r>
              <a:rPr lang="en-GB" sz="2800" dirty="0"/>
              <a:t>Questionnaires</a:t>
            </a:r>
            <a:endParaRPr lang="en-GB" sz="2800" dirty="0">
              <a:cs typeface="Calibri"/>
            </a:endParaRPr>
          </a:p>
          <a:p>
            <a:pPr marL="914400" lvl="2" indent="0">
              <a:buNone/>
            </a:pPr>
            <a:r>
              <a:rPr lang="en-GB" sz="2800" dirty="0"/>
              <a:t>User interviews</a:t>
            </a:r>
            <a:endParaRPr lang="en-GB" sz="2800" dirty="0">
              <a:cs typeface="Calibri"/>
            </a:endParaRPr>
          </a:p>
          <a:p>
            <a:pPr marL="914400" lvl="2" indent="0">
              <a:buNone/>
            </a:pPr>
            <a:r>
              <a:rPr lang="en-GB" sz="2800" dirty="0"/>
              <a:t>Focus groups</a:t>
            </a:r>
            <a:endParaRPr lang="en-GB" sz="2800" dirty="0">
              <a:cs typeface="Calibri"/>
            </a:endParaRPr>
          </a:p>
          <a:p>
            <a:pPr marL="128270" indent="-128270"/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672645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ED6EA-EC2E-42C6-AF11-991722FEB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Exercise - Create a customer journey for a typical day at work or college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81D8-D5FF-4568-94A4-E301CF8AB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Start from the time you get up until the time you go to sleep……………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46267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Client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800" dirty="0"/>
              <a:t>Desktops – OS, networked, domain</a:t>
            </a:r>
          </a:p>
          <a:p>
            <a:pPr lvl="1"/>
            <a:r>
              <a:rPr lang="en-GB" sz="2800" dirty="0"/>
              <a:t>Laptops – OS, touch, networked, wireless</a:t>
            </a:r>
          </a:p>
          <a:p>
            <a:pPr lvl="1"/>
            <a:r>
              <a:rPr lang="en-GB" sz="2800" dirty="0"/>
              <a:t>Tablets – OS, touch, wireless, cellular </a:t>
            </a:r>
          </a:p>
          <a:p>
            <a:pPr lvl="1"/>
            <a:r>
              <a:rPr lang="en-GB" sz="2800" dirty="0"/>
              <a:t>Phones – OS, touch, wireless, cellular, small display  </a:t>
            </a:r>
          </a:p>
          <a:p>
            <a:pPr lvl="1"/>
            <a:endParaRPr lang="en-GB" sz="2800" dirty="0"/>
          </a:p>
          <a:p>
            <a:pPr lvl="1"/>
            <a:r>
              <a:rPr lang="en-GB" sz="2800" dirty="0"/>
              <a:t>Considerations</a:t>
            </a:r>
          </a:p>
          <a:p>
            <a:pPr lvl="2"/>
            <a:r>
              <a:rPr lang="en-GB" sz="2800" dirty="0"/>
              <a:t>Client-server</a:t>
            </a:r>
          </a:p>
          <a:p>
            <a:pPr lvl="2"/>
            <a:r>
              <a:rPr lang="en-GB" sz="2800" dirty="0"/>
              <a:t>Cloud storage</a:t>
            </a:r>
          </a:p>
          <a:p>
            <a:pPr lvl="2"/>
            <a:r>
              <a:rPr lang="en-GB" sz="2800" dirty="0"/>
              <a:t>Thin client</a:t>
            </a:r>
          </a:p>
          <a:p>
            <a:pPr lvl="2"/>
            <a:r>
              <a:rPr lang="en-GB" sz="2800" dirty="0"/>
              <a:t>Specific hardware</a:t>
            </a:r>
          </a:p>
          <a:p>
            <a:pPr lvl="2"/>
            <a:r>
              <a:rPr lang="en-GB" sz="2800" dirty="0"/>
              <a:t>Browser only</a:t>
            </a:r>
          </a:p>
        </p:txBody>
      </p:sp>
    </p:spTree>
    <p:extLst>
      <p:ext uri="{BB962C8B-B14F-4D97-AF65-F5344CB8AC3E}">
        <p14:creationId xmlns:p14="http://schemas.microsoft.com/office/powerpoint/2010/main" val="374485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about software 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Think about the end product of software for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Web app</a:t>
            </a:r>
          </a:p>
          <a:p>
            <a:r>
              <a:rPr lang="en-GB" sz="2800" dirty="0"/>
              <a:t>Single user</a:t>
            </a:r>
          </a:p>
          <a:p>
            <a:r>
              <a:rPr lang="en-GB" sz="2800" dirty="0"/>
              <a:t>Multi-user</a:t>
            </a:r>
          </a:p>
          <a:p>
            <a:r>
              <a:rPr lang="en-GB" sz="2800" dirty="0"/>
              <a:t>Collaborative</a:t>
            </a:r>
          </a:p>
          <a:p>
            <a:r>
              <a:rPr lang="en-GB" sz="2800" dirty="0"/>
              <a:t>Enterprise/Business</a:t>
            </a:r>
          </a:p>
          <a:p>
            <a:r>
              <a:rPr lang="en-GB" sz="2800" dirty="0"/>
              <a:t>Educational</a:t>
            </a:r>
          </a:p>
          <a:p>
            <a:r>
              <a:rPr lang="en-GB" sz="2800" dirty="0"/>
              <a:t>Entertainment</a:t>
            </a:r>
          </a:p>
          <a:p>
            <a:r>
              <a:rPr lang="en-GB" sz="2800" dirty="0"/>
              <a:t>Tools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84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 types of Users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800" dirty="0"/>
              <a:t>Application orientated</a:t>
            </a:r>
          </a:p>
          <a:p>
            <a:pPr lvl="1"/>
            <a:r>
              <a:rPr lang="en-GB" sz="2800" dirty="0"/>
              <a:t>pragmatic, learn as much as they need to get the work done</a:t>
            </a:r>
          </a:p>
          <a:p>
            <a:pPr lvl="1"/>
            <a:r>
              <a:rPr lang="en-GB" sz="2800" dirty="0"/>
              <a:t>computer literate</a:t>
            </a:r>
          </a:p>
          <a:p>
            <a:pPr lvl="1"/>
            <a:endParaRPr lang="en-GB" sz="2800" dirty="0"/>
          </a:p>
          <a:p>
            <a:r>
              <a:rPr lang="en-GB" sz="2800" dirty="0"/>
              <a:t>Goal orientated</a:t>
            </a:r>
          </a:p>
          <a:p>
            <a:pPr lvl="1"/>
            <a:r>
              <a:rPr lang="en-GB" sz="2800" dirty="0"/>
              <a:t>just want to get the job done</a:t>
            </a:r>
          </a:p>
          <a:p>
            <a:pPr lvl="1"/>
            <a:r>
              <a:rPr lang="en-GB" sz="2800" dirty="0"/>
              <a:t>do not care about software</a:t>
            </a:r>
          </a:p>
          <a:p>
            <a:pPr lvl="1"/>
            <a:r>
              <a:rPr lang="en-GB" sz="2800" dirty="0"/>
              <a:t>computer illiterate</a:t>
            </a:r>
          </a:p>
          <a:p>
            <a:pPr lvl="1"/>
            <a:endParaRPr lang="en-GB" sz="2800" dirty="0"/>
          </a:p>
          <a:p>
            <a:r>
              <a:rPr lang="en-GB" sz="2800" dirty="0"/>
              <a:t>Computer orientated</a:t>
            </a:r>
          </a:p>
          <a:p>
            <a:pPr lvl="1"/>
            <a:r>
              <a:rPr lang="en-GB" sz="2800" dirty="0"/>
              <a:t>Hackers</a:t>
            </a:r>
          </a:p>
          <a:p>
            <a:pPr lvl="1"/>
            <a:r>
              <a:rPr lang="en-GB" sz="2800" dirty="0"/>
              <a:t>Developers</a:t>
            </a:r>
          </a:p>
          <a:p>
            <a:pPr lvl="1"/>
            <a:r>
              <a:rPr lang="en-GB" sz="2800" dirty="0"/>
              <a:t>Open source devotee</a:t>
            </a:r>
            <a:r>
              <a:rPr lang="en-GB" dirty="0"/>
              <a:t>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415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Users can be targeted/categorised by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Age</a:t>
            </a:r>
          </a:p>
          <a:p>
            <a:r>
              <a:rPr lang="en-GB" sz="2800" dirty="0"/>
              <a:t>Education</a:t>
            </a:r>
          </a:p>
          <a:p>
            <a:r>
              <a:rPr lang="en-GB" sz="2800" dirty="0"/>
              <a:t>Language</a:t>
            </a:r>
          </a:p>
          <a:p>
            <a:r>
              <a:rPr lang="en-GB" sz="2800" dirty="0"/>
              <a:t>Experience</a:t>
            </a:r>
          </a:p>
          <a:p>
            <a:r>
              <a:rPr lang="en-GB" sz="2800" dirty="0"/>
              <a:t>Geography</a:t>
            </a:r>
          </a:p>
          <a:p>
            <a:r>
              <a:rPr lang="en-GB" sz="2800" dirty="0"/>
              <a:t>Lifestyle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459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6A56-33D3-455D-81FF-49B33E41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>
                <a:cs typeface="Calibri"/>
              </a:rPr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E286C-B1A2-4A66-A9AE-17B01286E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/>
            </a:pPr>
            <a:r>
              <a:rPr lang="en-GB" sz="3600" dirty="0"/>
              <a:t>Within your work placement list all the different physical devices that are used.</a:t>
            </a:r>
            <a:endParaRPr lang="en-US" dirty="0">
              <a:cs typeface="Calibri" panose="020F0502020204030204"/>
            </a:endParaRPr>
          </a:p>
          <a:p>
            <a:pPr marL="742950" indent="-742950">
              <a:buAutoNum type="arabicPeriod"/>
            </a:pPr>
            <a:r>
              <a:rPr lang="en-GB" sz="3600" dirty="0"/>
              <a:t>Revisit this list and look at all the storage types used</a:t>
            </a:r>
            <a:endParaRPr lang="en-GB" sz="155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7856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50" dirty="0"/>
              <a:t>Exercise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536" y="1340768"/>
            <a:ext cx="8692816" cy="493595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128270" indent="-128270"/>
            <a:r>
              <a:rPr lang="en-GB" sz="2800" dirty="0"/>
              <a:t>What users, devices, environment &amp; end products were the following products aimed at? Discuss and makes notes for each one……….</a:t>
            </a:r>
            <a:endParaRPr lang="en-US" dirty="0"/>
          </a:p>
          <a:p>
            <a:pPr marL="0" indent="0">
              <a:buNone/>
            </a:pPr>
            <a:endParaRPr lang="en-GB" sz="2800" dirty="0"/>
          </a:p>
          <a:p>
            <a:pPr marL="385445" lvl="1" indent="-128270"/>
            <a:r>
              <a:rPr lang="en-GB" sz="2800" dirty="0"/>
              <a:t>Audacity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MongoDB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Slack e mail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Swift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 err="1"/>
              <a:t>Tweetbot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VLC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Rational Rose – IBM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 err="1"/>
              <a:t>Apptivo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/>
              <a:t>Fortnite</a:t>
            </a:r>
            <a:endParaRPr lang="en-GB" sz="2800" dirty="0">
              <a:cs typeface="Calibri" panose="020F0502020204030204"/>
            </a:endParaRPr>
          </a:p>
          <a:p>
            <a:pPr marL="385445" lvl="1" indent="-128270"/>
            <a:r>
              <a:rPr lang="en-GB" sz="2800" dirty="0" err="1"/>
              <a:t>EdPlace</a:t>
            </a:r>
            <a:endParaRPr lang="en-GB" sz="2800" dirty="0">
              <a:cs typeface="Calibri" panose="020F0502020204030204"/>
            </a:endParaRPr>
          </a:p>
          <a:p>
            <a:pPr marL="128270" indent="-128270"/>
            <a:endParaRPr lang="en-GB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09379663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1049</TotalTime>
  <Words>1152</Words>
  <Application>Microsoft Office PowerPoint</Application>
  <PresentationFormat>On-screen Show (4:3)</PresentationFormat>
  <Paragraphs>243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WBLPowerPointTheme</vt:lpstr>
      <vt:lpstr>The end user context for software development (7.5%, K2)</vt:lpstr>
      <vt:lpstr>Understand the end-user context for the software development activity</vt:lpstr>
      <vt:lpstr>User environments</vt:lpstr>
      <vt:lpstr>Client devices</vt:lpstr>
      <vt:lpstr>What about software ?  Think about the end product of software for users</vt:lpstr>
      <vt:lpstr>Different types of Users</vt:lpstr>
      <vt:lpstr>Users can be targeted/categorised by</vt:lpstr>
      <vt:lpstr>Exercise 1</vt:lpstr>
      <vt:lpstr>Exercise 2</vt:lpstr>
      <vt:lpstr>PowerPoint Presentation</vt:lpstr>
      <vt:lpstr>Constraints</vt:lpstr>
      <vt:lpstr>Compliance</vt:lpstr>
      <vt:lpstr>Exercise 3 - Compliance</vt:lpstr>
      <vt:lpstr>Ethics</vt:lpstr>
      <vt:lpstr>Exercise - Ethics</vt:lpstr>
      <vt:lpstr>Governance - is the system of rules, practices, and processes by which a firm is directed and controlled - </vt:lpstr>
      <vt:lpstr>Legality </vt:lpstr>
      <vt:lpstr>4.3 Describe the methods used to identify end-user needs   </vt:lpstr>
      <vt:lpstr>End user needs</vt:lpstr>
      <vt:lpstr>Questionnaires - advantages</vt:lpstr>
      <vt:lpstr>Questionnaires - disadvantages</vt:lpstr>
      <vt:lpstr>Interviews - advantages</vt:lpstr>
      <vt:lpstr>Interviews - disadvantages</vt:lpstr>
      <vt:lpstr>Focus groups - advantages</vt:lpstr>
      <vt:lpstr>Focus groups - disadvantages</vt:lpstr>
      <vt:lpstr>Contextual enquiry</vt:lpstr>
      <vt:lpstr>Personas</vt:lpstr>
      <vt:lpstr>Persona - example</vt:lpstr>
      <vt:lpstr>Customer journey mapping</vt:lpstr>
      <vt:lpstr>Example</vt:lpstr>
      <vt:lpstr>Exercise -  Spider diagram advantages/disadvantage of each methods </vt:lpstr>
      <vt:lpstr>Exercise - Create a customer journey for a typical day at work or college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Emma Littlefair</cp:lastModifiedBy>
  <cp:revision>216</cp:revision>
  <dcterms:created xsi:type="dcterms:W3CDTF">2015-12-09T10:20:43Z</dcterms:created>
  <dcterms:modified xsi:type="dcterms:W3CDTF">2021-01-27T12:51:12Z</dcterms:modified>
</cp:coreProperties>
</file>