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ebp"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4.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035A2-F0C7-448A-BAD9-69A290E2A794}" type="datetimeFigureOut">
              <a:rPr lang="en-GB" smtClean="0"/>
              <a:t>11/11/2020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E5A58-D26F-495C-BAD2-98D9CDBE1E58}" type="slidenum">
              <a:rPr lang="en-GB" smtClean="0"/>
              <a:t>‹#›</a:t>
            </a:fld>
            <a:endParaRPr lang="en-GB"/>
          </a:p>
        </p:txBody>
      </p:sp>
    </p:spTree>
    <p:extLst>
      <p:ext uri="{BB962C8B-B14F-4D97-AF65-F5344CB8AC3E}">
        <p14:creationId xmlns:p14="http://schemas.microsoft.com/office/powerpoint/2010/main" val="2343615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nk-labs.com/zigbee-lighti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Star networks are safer in the event of a cyber attack. Let’s say you run a bank with several branches. If one branch or office comes under attack, the server will be notified and prevent a second. One branch goes down, but the others continue running in complete safety</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19</a:t>
            </a:fld>
            <a:endParaRPr lang="en-GB"/>
          </a:p>
        </p:txBody>
      </p:sp>
    </p:spTree>
    <p:extLst>
      <p:ext uri="{BB962C8B-B14F-4D97-AF65-F5344CB8AC3E}">
        <p14:creationId xmlns:p14="http://schemas.microsoft.com/office/powerpoint/2010/main" val="11533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 – Digital Equipment Corporation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Ethernet</a:t>
            </a:r>
            <a:r>
              <a:rPr lang="en-US" dirty="0"/>
              <a:t> is entirely ubiquitous. It's not just the standard used for almost all modern wired LANs, but it's increasingly being used for telecommunications and storage networks, and even being increasingly adopted as a WAN technology. Even other common standards, such as Wi-Fi, incorporate technologies and standards originally developed as part of Ethernet.</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64</a:t>
            </a:fld>
            <a:endParaRPr lang="en-GB"/>
          </a:p>
        </p:txBody>
      </p:sp>
    </p:spTree>
    <p:extLst>
      <p:ext uri="{BB962C8B-B14F-4D97-AF65-F5344CB8AC3E}">
        <p14:creationId xmlns:p14="http://schemas.microsoft.com/office/powerpoint/2010/main" val="2668545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IEEE - </a:t>
            </a:r>
            <a:r>
              <a:rPr lang="en-GB" sz="1200" b="0" i="0" u="none" strike="noStrike" kern="1200" baseline="0" dirty="0">
                <a:solidFill>
                  <a:schemeClr val="tx1"/>
                </a:solidFill>
                <a:latin typeface="+mn-lt"/>
                <a:ea typeface="+mn-ea"/>
                <a:cs typeface="+mn-cs"/>
              </a:rPr>
              <a:t>Institute of Electrical and Electronics Engineers</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65</a:t>
            </a:fld>
            <a:endParaRPr lang="en-GB"/>
          </a:p>
        </p:txBody>
      </p:sp>
    </p:spTree>
    <p:extLst>
      <p:ext uri="{BB962C8B-B14F-4D97-AF65-F5344CB8AC3E}">
        <p14:creationId xmlns:p14="http://schemas.microsoft.com/office/powerpoint/2010/main" val="3613032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kind of physical network needs to turn data into a signal that can be sent across the media. The simplest way is by encoding it into a single binary signal and transmitting it along a wire or fiber optic cable. This is called </a:t>
            </a:r>
            <a:r>
              <a:rPr lang="en-US" i="1" dirty="0"/>
              <a:t>digital baseband</a:t>
            </a:r>
            <a:r>
              <a:rPr lang="en-US" dirty="0"/>
              <a:t>, or </a:t>
            </a:r>
            <a:r>
              <a:rPr lang="en-US" i="1" dirty="0"/>
              <a:t>line coding</a:t>
            </a:r>
            <a:r>
              <a:rPr lang="en-US" dirty="0"/>
              <a:t>, and is the method used by Ethernet cables among others.</a:t>
            </a:r>
          </a:p>
          <a:p>
            <a:r>
              <a:rPr lang="en-GB" b="0" i="0" dirty="0">
                <a:solidFill>
                  <a:srgbClr val="5E5E5E"/>
                </a:solidFill>
                <a:effectLst/>
                <a:latin typeface="Droid Sans"/>
              </a:rPr>
              <a:t>As you know, a cable, on which bits in the form of signals are transmitted, is busy with signals containing zeros and ones, and to distinguish between what bits are the actual travelled data and what bits are non-wanted noise is very difficult ; so a method to tell the difference is required. For that reason, control information is utilized. This information is in the form of zeros and ones that indicate where a frame start and where the frame ends.</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69</a:t>
            </a:fld>
            <a:endParaRPr lang="en-GB"/>
          </a:p>
        </p:txBody>
      </p:sp>
    </p:spTree>
    <p:extLst>
      <p:ext uri="{BB962C8B-B14F-4D97-AF65-F5344CB8AC3E}">
        <p14:creationId xmlns:p14="http://schemas.microsoft.com/office/powerpoint/2010/main" val="1519459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5E5E5E"/>
                </a:solidFill>
                <a:effectLst/>
                <a:latin typeface="Droid Sans"/>
              </a:rPr>
              <a:t>Three possible variations which are amplitude, frequency, and phase. </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72</a:t>
            </a:fld>
            <a:endParaRPr lang="en-GB"/>
          </a:p>
        </p:txBody>
      </p:sp>
    </p:spTree>
    <p:extLst>
      <p:ext uri="{BB962C8B-B14F-4D97-AF65-F5344CB8AC3E}">
        <p14:creationId xmlns:p14="http://schemas.microsoft.com/office/powerpoint/2010/main" val="2893189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5E5E5E"/>
                </a:solidFill>
                <a:effectLst/>
                <a:latin typeface="Droid Sans"/>
              </a:rPr>
              <a:t>Bandwidth means the amount of data that can be carried in a given amount of time; or, in other words, the capacity of a medium to carry data in a specific period of time. As stated previously, data transfer is measured using bits per second (bps). Thanks to the technological development, bandwidth is now commonly referred to in kilobits per second and megabits per second, and in case using highly sophisticated media, bandwidth can reach gigabits per second and terabits per second. These speeds can be achieved relying on the physical  characteristics of media and the signalling method being applied. Thus if one is to calculate the bandwidth of a given medium, the physical properties as well as the signalling method must be taken into consideration. </a:t>
            </a:r>
          </a:p>
          <a:p>
            <a:endParaRPr lang="en-GB" b="0" i="0" dirty="0">
              <a:solidFill>
                <a:srgbClr val="5E5E5E"/>
              </a:solidFill>
              <a:effectLst/>
              <a:latin typeface="Droid Sans"/>
            </a:endParaRPr>
          </a:p>
          <a:p>
            <a:r>
              <a:rPr lang="en-GB" b="0" i="0" dirty="0">
                <a:solidFill>
                  <a:srgbClr val="5E5E5E"/>
                </a:solidFill>
                <a:effectLst/>
                <a:latin typeface="Droid Sans"/>
              </a:rPr>
              <a:t>Throughput can be defined as the real or actual data transfer rate in a given amount of time. We said that bandwidth is the capacity of a medium for data transmission, however, this capacity is hardly attained in real data transfer because of a variety of factors such as interference, noise, and errors in data transmission. For this reason, when we talk about bandwidth, we are actually taking about a theoretical rate of speed which is not same when data frames are really transmitted, whereas when we refer to the speed rate of a given medium using a throughput value, we are actually utilizing the real value at which data frames are carried. This means that throughput is bandwidth minus interference and errors, and therefore bandwidth is theoretical and throughput is practical.</a:t>
            </a:r>
          </a:p>
          <a:p>
            <a:r>
              <a:rPr lang="en-GB" b="0" i="0" dirty="0">
                <a:solidFill>
                  <a:srgbClr val="5E5E5E"/>
                </a:solidFill>
                <a:effectLst/>
                <a:latin typeface="Droid Sans"/>
              </a:rPr>
              <a:t>Goodput denotes  the transfer rate of the actual usable data bits; or, to put it another way, goodput measures the final data that the user benefits from or use, for data such as a picture, text, or video does not travel on media alone, but rather there is another control information, which is generally considered as data, or what is referred to as overhead. Its purpose is to make sure that data is safe, undamaged, unrepeated, and to guide data up to the destination. By and large, it can be said that goodput is throughput minus overhead traffic</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73</a:t>
            </a:fld>
            <a:endParaRPr lang="en-GB"/>
          </a:p>
        </p:txBody>
      </p:sp>
    </p:spTree>
    <p:extLst>
      <p:ext uri="{BB962C8B-B14F-4D97-AF65-F5344CB8AC3E}">
        <p14:creationId xmlns:p14="http://schemas.microsoft.com/office/powerpoint/2010/main" val="3084534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latin typeface="Arial" panose="020B0604020202020204" pitchFamily="34" charset="0"/>
              </a:rPr>
              <a:t>Space-division multiplexing, also known as Space-division multiple access is the use of separate point-to-point electrical conductors for each transmitted channel. Examples include an analogue stereo audio cable, with one pair of wires for the left channel and another for the right channel, and a multi-pair telephone cable, a switched star network such as a telephone access network, a switched Ethernet network, and a mesh network.</a:t>
            </a:r>
          </a:p>
          <a:p>
            <a:endParaRPr lang="en-GB" b="0" i="0" dirty="0">
              <a:solidFill>
                <a:srgbClr val="202122"/>
              </a:solidFill>
              <a:effectLst/>
              <a:latin typeface="Arial" panose="020B0604020202020204" pitchFamily="34" charset="0"/>
            </a:endParaRPr>
          </a:p>
          <a:p>
            <a:r>
              <a:rPr lang="en-GB" b="0" i="0" dirty="0">
                <a:solidFill>
                  <a:srgbClr val="202122"/>
                </a:solidFill>
                <a:effectLst/>
                <a:latin typeface="Arial" panose="020B0604020202020204" pitchFamily="34" charset="0"/>
              </a:rPr>
              <a:t>Frequency-division multiplexing (FDM) is inherently an analogue technology. FDM achieves the combining of several signals into one medium by sending signals in several distinct frequency ranges over a single medium. In FDM the signals are electrical signals. </a:t>
            </a:r>
          </a:p>
          <a:p>
            <a:endParaRPr lang="en-GB" b="0" i="0" dirty="0">
              <a:solidFill>
                <a:srgbClr val="202122"/>
              </a:solidFill>
              <a:effectLst/>
              <a:latin typeface="Arial" panose="020B0604020202020204" pitchFamily="34" charset="0"/>
            </a:endParaRPr>
          </a:p>
          <a:p>
            <a:r>
              <a:rPr lang="en-GB" b="0" i="0" dirty="0">
                <a:solidFill>
                  <a:srgbClr val="202122"/>
                </a:solidFill>
                <a:effectLst/>
                <a:latin typeface="Arial" panose="020B0604020202020204" pitchFamily="34" charset="0"/>
              </a:rPr>
              <a:t>Time-division multiplexing (TDM) is a digital (or in rare cases, analogue) technology which uses time, instead of space or frequency, to separate the different data streams. TDM involves sequencing groups of a few bits or bytes from each individual input stream, one after the other, and in such a way that they can be associated with the appropriate receiver. If done sufficiently quickly, the receiving devices will not detect that some of the circuit time was used to serve another logical communication path.</a:t>
            </a:r>
          </a:p>
          <a:p>
            <a:endParaRPr lang="en-GB" b="0" i="0" dirty="0">
              <a:solidFill>
                <a:srgbClr val="202122"/>
              </a:solidFill>
              <a:effectLst/>
              <a:latin typeface="Arial" panose="020B0604020202020204" pitchFamily="34" charset="0"/>
            </a:endParaRPr>
          </a:p>
          <a:p>
            <a:r>
              <a:rPr lang="en-GB" b="0" i="0" dirty="0">
                <a:solidFill>
                  <a:srgbClr val="202122"/>
                </a:solidFill>
                <a:effectLst/>
                <a:latin typeface="Arial" panose="020B0604020202020204" pitchFamily="34" charset="0"/>
              </a:rPr>
              <a:t>Multiple low data rate signals are multiplexed over a single high data rate link, then demultiplexed at the other end</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75</a:t>
            </a:fld>
            <a:endParaRPr lang="en-GB"/>
          </a:p>
        </p:txBody>
      </p:sp>
    </p:spTree>
    <p:extLst>
      <p:ext uri="{BB962C8B-B14F-4D97-AF65-F5344CB8AC3E}">
        <p14:creationId xmlns:p14="http://schemas.microsoft.com/office/powerpoint/2010/main" val="278558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i="1" dirty="0"/>
              <a:t>physical address</a:t>
            </a:r>
            <a:r>
              <a:rPr lang="en-US" dirty="0"/>
              <a:t> corresponding to a particular network interface.</a:t>
            </a:r>
          </a:p>
          <a:p>
            <a:r>
              <a:rPr lang="en-US" dirty="0"/>
              <a:t>Ethernet's physical address format is a 48-bit number called a </a:t>
            </a:r>
            <a:r>
              <a:rPr lang="en-US" i="1" dirty="0"/>
              <a:t>MAC address</a:t>
            </a:r>
            <a:r>
              <a:rPr lang="en-US" dirty="0"/>
              <a:t>, </a:t>
            </a:r>
            <a:r>
              <a:rPr lang="en-US" i="1" dirty="0"/>
              <a:t>MAC-48</a:t>
            </a:r>
            <a:r>
              <a:rPr lang="en-US" dirty="0"/>
              <a:t>, or </a:t>
            </a:r>
            <a:r>
              <a:rPr lang="en-US" i="1" dirty="0"/>
              <a:t>EUI-48.</a:t>
            </a:r>
            <a:endParaRPr lang="en-US" dirty="0"/>
          </a:p>
          <a:p>
            <a:r>
              <a:rPr lang="en-US" dirty="0"/>
              <a:t>MAC addresses are usually written as 12 hexadecimal digits. For readability, they're usually grouped into pairs, separated by dashes or colons; for example, 10:0D:7F:F3:CE:8F. </a:t>
            </a:r>
          </a:p>
          <a:p>
            <a:r>
              <a:rPr lang="en-US" dirty="0"/>
              <a:t>Sometimes you'll also see three groups of four separated by periods or full stops, such as 100D.7FF3.CE8F. </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76</a:t>
            </a:fld>
            <a:endParaRPr lang="en-GB"/>
          </a:p>
        </p:txBody>
      </p:sp>
    </p:spTree>
    <p:extLst>
      <p:ext uri="{BB962C8B-B14F-4D97-AF65-F5344CB8AC3E}">
        <p14:creationId xmlns:p14="http://schemas.microsoft.com/office/powerpoint/2010/main" val="86791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Ethernet frame is a data link layer protocol data unit and uses the underlying Ethernet physical layer transport mechanisms</a:t>
            </a:r>
          </a:p>
        </p:txBody>
      </p:sp>
      <p:sp>
        <p:nvSpPr>
          <p:cNvPr id="4" name="Slide Number Placeholder 3"/>
          <p:cNvSpPr>
            <a:spLocks noGrp="1"/>
          </p:cNvSpPr>
          <p:nvPr>
            <p:ph type="sldNum" sz="quarter" idx="5"/>
          </p:nvPr>
        </p:nvSpPr>
        <p:spPr/>
        <p:txBody>
          <a:bodyPr/>
          <a:lstStyle/>
          <a:p>
            <a:fld id="{60960939-FE35-4225-A625-94D09636AB66}" type="slidenum">
              <a:rPr lang="en-GB" smtClean="0"/>
              <a:t>84</a:t>
            </a:fld>
            <a:endParaRPr lang="en-GB"/>
          </a:p>
        </p:txBody>
      </p:sp>
    </p:spTree>
    <p:extLst>
      <p:ext uri="{BB962C8B-B14F-4D97-AF65-F5344CB8AC3E}">
        <p14:creationId xmlns:p14="http://schemas.microsoft.com/office/powerpoint/2010/main" val="3732743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MAC header has 14 bytes and the payload can have from 46 to 1500 bytes. The checksum is 4 bytes which means that the Type II frame can therefore have from 64 to 1518 bytes</a:t>
            </a:r>
          </a:p>
        </p:txBody>
      </p:sp>
      <p:sp>
        <p:nvSpPr>
          <p:cNvPr id="4" name="Slide Number Placeholder 3"/>
          <p:cNvSpPr>
            <a:spLocks noGrp="1"/>
          </p:cNvSpPr>
          <p:nvPr>
            <p:ph type="sldNum" sz="quarter" idx="5"/>
          </p:nvPr>
        </p:nvSpPr>
        <p:spPr/>
        <p:txBody>
          <a:bodyPr/>
          <a:lstStyle/>
          <a:p>
            <a:fld id="{60960939-FE35-4225-A625-94D09636AB66}" type="slidenum">
              <a:rPr lang="en-GB" smtClean="0"/>
              <a:t>85</a:t>
            </a:fld>
            <a:endParaRPr lang="en-GB"/>
          </a:p>
        </p:txBody>
      </p:sp>
    </p:spTree>
    <p:extLst>
      <p:ext uri="{BB962C8B-B14F-4D97-AF65-F5344CB8AC3E}">
        <p14:creationId xmlns:p14="http://schemas.microsoft.com/office/powerpoint/2010/main" val="3836478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802.3a (1985) 10BASE2 10 Mbit/s (1.25 MB/s) over thin Coax (a.k.a. </a:t>
            </a:r>
            <a:r>
              <a:rPr lang="en-GB" dirty="0" err="1"/>
              <a:t>thinnet</a:t>
            </a:r>
            <a:r>
              <a:rPr lang="en-GB" dirty="0"/>
              <a:t> or </a:t>
            </a:r>
            <a:r>
              <a:rPr lang="en-GB" dirty="0" err="1"/>
              <a:t>cheapernet</a:t>
            </a:r>
            <a:r>
              <a:rPr lang="en-GB" dirty="0"/>
              <a:t>)</a:t>
            </a:r>
          </a:p>
          <a:p>
            <a:r>
              <a:rPr lang="en-GB" dirty="0"/>
              <a:t>802.3u (1995) 	100BASE-TX, 100BASE-T4, 100BASE-FX Fast Ethernet at 100 Mbit/s (12.5 MB/s) with </a:t>
            </a:r>
            <a:r>
              <a:rPr lang="en-GB" dirty="0" err="1"/>
              <a:t>autonegotiation</a:t>
            </a:r>
            <a:endParaRPr lang="en-GB" dirty="0"/>
          </a:p>
        </p:txBody>
      </p:sp>
      <p:sp>
        <p:nvSpPr>
          <p:cNvPr id="4" name="Slide Number Placeholder 3"/>
          <p:cNvSpPr>
            <a:spLocks noGrp="1"/>
          </p:cNvSpPr>
          <p:nvPr>
            <p:ph type="sldNum" sz="quarter" idx="10"/>
          </p:nvPr>
        </p:nvSpPr>
        <p:spPr/>
        <p:txBody>
          <a:bodyPr/>
          <a:lstStyle/>
          <a:p>
            <a:fld id="{60960939-FE35-4225-A625-94D09636AB66}" type="slidenum">
              <a:rPr lang="en-GB" smtClean="0"/>
              <a:t>87</a:t>
            </a:fld>
            <a:endParaRPr lang="en-GB"/>
          </a:p>
        </p:txBody>
      </p:sp>
    </p:spTree>
    <p:extLst>
      <p:ext uri="{BB962C8B-B14F-4D97-AF65-F5344CB8AC3E}">
        <p14:creationId xmlns:p14="http://schemas.microsoft.com/office/powerpoint/2010/main" val="3611705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cable is individually connected to the central node, which means you’re going to need A LOT of cables</a:t>
            </a:r>
          </a:p>
          <a:p>
            <a:r>
              <a:rPr lang="en-GB" dirty="0"/>
              <a:t>And that doesn’t come cheap. Although it’s worth noting that the upfront cost of cables is a fraction of the cost of downtime in the event of a total system failure. Most network designers think this benefit far outweighs the cable cost.</a:t>
            </a:r>
          </a:p>
          <a:p>
            <a:r>
              <a:rPr lang="en-GB" dirty="0"/>
              <a:t>The hub is a single point of failure, which means that if it stops, it brings the whole lot down.</a:t>
            </a:r>
          </a:p>
          <a:p>
            <a:r>
              <a:rPr lang="en-GB" dirty="0"/>
              <a:t>In reality, there are only so many machines you can connect to a central server before you start running out of cable length and ports. One way to get around this is to extend the star topology into multiple stars with a new central server in the middle. In this situation, messages from each system are transferred to its star, which then transfers it to the core server, then back out to the star and then to the destination system.</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20</a:t>
            </a:fld>
            <a:endParaRPr lang="en-GB"/>
          </a:p>
        </p:txBody>
      </p:sp>
    </p:spTree>
    <p:extLst>
      <p:ext uri="{BB962C8B-B14F-4D97-AF65-F5344CB8AC3E}">
        <p14:creationId xmlns:p14="http://schemas.microsoft.com/office/powerpoint/2010/main" val="4069557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ARP stands for Address Resolution Protocol. When you try to ping an IP address on your local network, say 192.168.1.1, your system has to turn the IP address 192.168.1.1 into a MAC address. This involves using ARP to resolve the address, hence its name.</a:t>
            </a:r>
          </a:p>
        </p:txBody>
      </p:sp>
      <p:sp>
        <p:nvSpPr>
          <p:cNvPr id="4" name="Slide Number Placeholder 3"/>
          <p:cNvSpPr>
            <a:spLocks noGrp="1"/>
          </p:cNvSpPr>
          <p:nvPr>
            <p:ph type="sldNum" sz="quarter" idx="5"/>
          </p:nvPr>
        </p:nvSpPr>
        <p:spPr/>
        <p:txBody>
          <a:bodyPr/>
          <a:lstStyle/>
          <a:p>
            <a:fld id="{60960939-FE35-4225-A625-94D09636AB66}" type="slidenum">
              <a:rPr lang="en-GB" smtClean="0"/>
              <a:t>88</a:t>
            </a:fld>
            <a:endParaRPr lang="en-GB"/>
          </a:p>
        </p:txBody>
      </p:sp>
    </p:spTree>
    <p:extLst>
      <p:ext uri="{BB962C8B-B14F-4D97-AF65-F5344CB8AC3E}">
        <p14:creationId xmlns:p14="http://schemas.microsoft.com/office/powerpoint/2010/main" val="3342605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Hardware (HW) Type: 1 is for Ethernet</a:t>
            </a:r>
          </a:p>
          <a:p>
            <a:r>
              <a:rPr lang="en-GB" dirty="0"/>
              <a:t>Protocol Type: 0800</a:t>
            </a:r>
            <a:r>
              <a:rPr lang="en-GB" baseline="-25000" dirty="0"/>
              <a:t>16</a:t>
            </a:r>
            <a:r>
              <a:rPr lang="en-GB" dirty="0"/>
              <a:t> = IP address</a:t>
            </a:r>
          </a:p>
          <a:p>
            <a:r>
              <a:rPr lang="en-GB" dirty="0"/>
              <a:t>Hardware Length and Protocol length allows arbitrary networks to be used</a:t>
            </a:r>
          </a:p>
          <a:p>
            <a:r>
              <a:rPr lang="en-GB" dirty="0"/>
              <a:t>Operation: 1 = ARP request, 2 = ARP response, 3 = RARP request, 4 = RARP response</a:t>
            </a:r>
          </a:p>
          <a:p>
            <a:r>
              <a:rPr lang="en-GB" dirty="0"/>
              <a:t>ARP messages are sent directly to MAC layer</a:t>
            </a:r>
          </a:p>
          <a:p>
            <a:r>
              <a:rPr lang="en-GB" dirty="0"/>
              <a:t>ARP message is 28 octets long</a:t>
            </a:r>
          </a:p>
        </p:txBody>
      </p:sp>
      <p:sp>
        <p:nvSpPr>
          <p:cNvPr id="4" name="Slide Number Placeholder 3"/>
          <p:cNvSpPr>
            <a:spLocks noGrp="1"/>
          </p:cNvSpPr>
          <p:nvPr>
            <p:ph type="sldNum" sz="quarter" idx="5"/>
          </p:nvPr>
        </p:nvSpPr>
        <p:spPr/>
        <p:txBody>
          <a:bodyPr/>
          <a:lstStyle/>
          <a:p>
            <a:fld id="{60960939-FE35-4225-A625-94D09636AB66}" type="slidenum">
              <a:rPr lang="en-GB" smtClean="0"/>
              <a:t>90</a:t>
            </a:fld>
            <a:endParaRPr lang="en-GB"/>
          </a:p>
        </p:txBody>
      </p:sp>
    </p:spTree>
    <p:extLst>
      <p:ext uri="{BB962C8B-B14F-4D97-AF65-F5344CB8AC3E}">
        <p14:creationId xmlns:p14="http://schemas.microsoft.com/office/powerpoint/2010/main" val="2466050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packet analyser (also known as a packet sniffer) is a computer program or piece of computer hardware (such as a packet capture appliance) that can intercept and log traffic that passes over a digital network or part of a network</a:t>
            </a:r>
          </a:p>
          <a:p>
            <a:r>
              <a:rPr lang="en-GB" dirty="0"/>
              <a:t>A "Packet Sniffer" is a utility that sniffs without modifying the network's packets in any way</a:t>
            </a:r>
          </a:p>
          <a:p>
            <a:r>
              <a:rPr lang="en-GB" dirty="0"/>
              <a:t>Packet sniffers merely watch, display, and log this traffic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comparison, a firewall sees all of a computer's packet traffic as well, but it has the ability to block and drop any packets that its programming dictates</a:t>
            </a:r>
          </a:p>
          <a:p>
            <a:endParaRPr lang="en-GB"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91</a:t>
            </a:fld>
            <a:endParaRPr lang="en-GB"/>
          </a:p>
        </p:txBody>
      </p:sp>
    </p:spTree>
    <p:extLst>
      <p:ext uri="{BB962C8B-B14F-4D97-AF65-F5344CB8AC3E}">
        <p14:creationId xmlns:p14="http://schemas.microsoft.com/office/powerpoint/2010/main" val="4289084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Passive sniffing is intercepting packages transmitted over a network that uses a hub</a:t>
            </a:r>
            <a:r>
              <a:rPr lang="en-GB" dirty="0"/>
              <a:t>. It is called passive sniffing because it is difficult to detect. It is also easy to perform as the hub sends broadcast messages to all the computers on the network. </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92</a:t>
            </a:fld>
            <a:endParaRPr lang="en-GB"/>
          </a:p>
        </p:txBody>
      </p:sp>
    </p:spTree>
    <p:extLst>
      <p:ext uri="{BB962C8B-B14F-4D97-AF65-F5344CB8AC3E}">
        <p14:creationId xmlns:p14="http://schemas.microsoft.com/office/powerpoint/2010/main" val="2836780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Active sniffing is intercepting packages transmitted over a network that uses a switch</a:t>
            </a:r>
            <a:r>
              <a:rPr lang="en-GB" dirty="0"/>
              <a:t>. There are two main methods used to sniff switch linked networks, ARP Poisoning, and MAC flooding. </a:t>
            </a:r>
          </a:p>
        </p:txBody>
      </p:sp>
      <p:sp>
        <p:nvSpPr>
          <p:cNvPr id="4" name="Slide Number Placeholder 3"/>
          <p:cNvSpPr>
            <a:spLocks noGrp="1"/>
          </p:cNvSpPr>
          <p:nvPr>
            <p:ph type="sldNum" sz="quarter" idx="5"/>
          </p:nvPr>
        </p:nvSpPr>
        <p:spPr/>
        <p:txBody>
          <a:bodyPr/>
          <a:lstStyle/>
          <a:p>
            <a:fld id="{60960939-FE35-4225-A625-94D09636AB66}" type="slidenum">
              <a:rPr lang="en-GB" smtClean="0"/>
              <a:t>93</a:t>
            </a:fld>
            <a:endParaRPr lang="en-GB"/>
          </a:p>
        </p:txBody>
      </p:sp>
    </p:spTree>
    <p:extLst>
      <p:ext uri="{BB962C8B-B14F-4D97-AF65-F5344CB8AC3E}">
        <p14:creationId xmlns:p14="http://schemas.microsoft.com/office/powerpoint/2010/main" val="2125596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HUB is an unsophisticated device in comparison with a switch.</a:t>
            </a:r>
          </a:p>
          <a:p>
            <a:r>
              <a:rPr lang="en-GB" b="0" i="0" dirty="0">
                <a:solidFill>
                  <a:srgbClr val="202122"/>
                </a:solidFill>
                <a:effectLst/>
                <a:latin typeface="Arial" panose="020B0604020202020204" pitchFamily="34" charset="0"/>
              </a:rPr>
              <a:t>It works by repeating transmissions received from one of its ports to all other ports</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97</a:t>
            </a:fld>
            <a:endParaRPr lang="en-GB"/>
          </a:p>
        </p:txBody>
      </p:sp>
    </p:spTree>
    <p:extLst>
      <p:ext uri="{BB962C8B-B14F-4D97-AF65-F5344CB8AC3E}">
        <p14:creationId xmlns:p14="http://schemas.microsoft.com/office/powerpoint/2010/main" val="1830041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The term </a:t>
            </a:r>
            <a:r>
              <a:rPr lang="en-US" sz="3200" i="1" dirty="0"/>
              <a:t>network segment</a:t>
            </a:r>
            <a:r>
              <a:rPr lang="en-US" sz="3200" dirty="0"/>
              <a:t> usually refers to a small part of a larger network, but it can mean different things depending on context. In the original Ethernet specification, a segment was a single coaxial cable. This meant three things. </a:t>
            </a:r>
          </a:p>
          <a:p>
            <a:pPr lvl="1"/>
            <a:r>
              <a:rPr lang="en-US" sz="2800" dirty="0"/>
              <a:t>The segment had a maximum total length, governed by the cable's attenuation. </a:t>
            </a:r>
          </a:p>
          <a:p>
            <a:pPr lvl="1"/>
            <a:r>
              <a:rPr lang="en-US" sz="2800" dirty="0"/>
              <a:t>Since a node contributes to attenuation, the segment could support a fixed number of total nodes.</a:t>
            </a:r>
          </a:p>
          <a:p>
            <a:pPr lvl="1"/>
            <a:r>
              <a:rPr lang="en-US" sz="2800" dirty="0"/>
              <a:t>The segment is a single </a:t>
            </a:r>
            <a:r>
              <a:rPr lang="en-US" sz="2800" i="1" dirty="0"/>
              <a:t>collision domain</a:t>
            </a:r>
            <a:r>
              <a:rPr lang="en-US" sz="2800" dirty="0"/>
              <a:t> - any two nodes on the segment transmitting at once causes a collision. </a:t>
            </a:r>
            <a:endParaRPr lang="en-US" sz="2800"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98</a:t>
            </a:fld>
            <a:endParaRPr lang="en-GB"/>
          </a:p>
        </p:txBody>
      </p:sp>
    </p:spTree>
    <p:extLst>
      <p:ext uri="{BB962C8B-B14F-4D97-AF65-F5344CB8AC3E}">
        <p14:creationId xmlns:p14="http://schemas.microsoft.com/office/powerpoint/2010/main" val="2322948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 instead of linking two electrical segments, it links two or more Layer 1 segments, or collision domains, into a larger network</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100</a:t>
            </a:fld>
            <a:endParaRPr lang="en-GB"/>
          </a:p>
        </p:txBody>
      </p:sp>
    </p:spTree>
    <p:extLst>
      <p:ext uri="{BB962C8B-B14F-4D97-AF65-F5344CB8AC3E}">
        <p14:creationId xmlns:p14="http://schemas.microsoft.com/office/powerpoint/2010/main" val="90729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bridge has a </a:t>
            </a:r>
            <a:r>
              <a:rPr lang="en-US" i="1" dirty="0"/>
              <a:t>MAC table</a:t>
            </a:r>
            <a:r>
              <a:rPr lang="en-US" dirty="0"/>
              <a:t> in memory: A list of MAC addresses on the network, and which side of the bridge they're on. </a:t>
            </a:r>
          </a:p>
          <a:p>
            <a:r>
              <a:rPr lang="en-GB" dirty="0"/>
              <a:t>Bridges only forward frames that are required to cross the bridge</a:t>
            </a:r>
          </a:p>
          <a:p>
            <a:r>
              <a:rPr lang="en-GB" dirty="0"/>
              <a:t>Additionally, bridges reduce collisions by creating a separate collision domain on either side of the bridge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101</a:t>
            </a:fld>
            <a:endParaRPr lang="en-GB"/>
          </a:p>
        </p:txBody>
      </p:sp>
    </p:spTree>
    <p:extLst>
      <p:ext uri="{BB962C8B-B14F-4D97-AF65-F5344CB8AC3E}">
        <p14:creationId xmlns:p14="http://schemas.microsoft.com/office/powerpoint/2010/main" val="2159211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92929"/>
                </a:solidFill>
                <a:effectLst/>
                <a:latin typeface="benton-sans"/>
              </a:rPr>
              <a:t>A type of bridge that interconnects two different types of LAN protocols, such as Ethernet and Token Ring. Translating bridges are generally very complicated devices</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102</a:t>
            </a:fld>
            <a:endParaRPr lang="en-GB"/>
          </a:p>
        </p:txBody>
      </p:sp>
    </p:spTree>
    <p:extLst>
      <p:ext uri="{BB962C8B-B14F-4D97-AF65-F5344CB8AC3E}">
        <p14:creationId xmlns:p14="http://schemas.microsoft.com/office/powerpoint/2010/main" val="187779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Nodes 1 and 2 are connected to every other node</a:t>
            </a:r>
          </a:p>
        </p:txBody>
      </p:sp>
      <p:sp>
        <p:nvSpPr>
          <p:cNvPr id="4" name="Slide Number Placeholder 3"/>
          <p:cNvSpPr>
            <a:spLocks noGrp="1"/>
          </p:cNvSpPr>
          <p:nvPr>
            <p:ph type="sldNum" sz="quarter" idx="5"/>
          </p:nvPr>
        </p:nvSpPr>
        <p:spPr/>
        <p:txBody>
          <a:bodyPr/>
          <a:lstStyle/>
          <a:p>
            <a:fld id="{60960939-FE35-4225-A625-94D09636AB66}" type="slidenum">
              <a:rPr lang="en-GB" smtClean="0"/>
              <a:t>30</a:t>
            </a:fld>
            <a:endParaRPr lang="en-GB"/>
          </a:p>
        </p:txBody>
      </p:sp>
    </p:spTree>
    <p:extLst>
      <p:ext uri="{BB962C8B-B14F-4D97-AF65-F5344CB8AC3E}">
        <p14:creationId xmlns:p14="http://schemas.microsoft.com/office/powerpoint/2010/main" val="3141704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type of network switch or device that works on the data link layer (OSI Layer 2) and utilizes MAC Address to determine the path through where the frames are to be forwarded</a:t>
            </a:r>
          </a:p>
          <a:p>
            <a:endParaRPr lang="en-GB" dirty="0"/>
          </a:p>
          <a:p>
            <a:r>
              <a:rPr lang="en-GB" b="0" i="0" dirty="0">
                <a:solidFill>
                  <a:srgbClr val="333333"/>
                </a:solidFill>
                <a:effectLst/>
                <a:latin typeface="Open-sans"/>
              </a:rPr>
              <a:t>Can also be referred to as a multiport bridge</a:t>
            </a:r>
            <a:endParaRPr lang="en-GB"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103</a:t>
            </a:fld>
            <a:endParaRPr lang="en-GB"/>
          </a:p>
        </p:txBody>
      </p:sp>
    </p:spTree>
    <p:extLst>
      <p:ext uri="{BB962C8B-B14F-4D97-AF65-F5344CB8AC3E}">
        <p14:creationId xmlns:p14="http://schemas.microsoft.com/office/powerpoint/2010/main" val="1671638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switches transparently forward frames, any node on the network can still communicate directly to any other node using its MAC address.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even broadcast to the entire bridged network at once by using a broadcast address (FF:FF:FF:FF:FF:FF in MAC-based networks), since bridges and switches automatically flood broadcast frames.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defines a Layer 2 segment, also known as the broadcast domain.</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104</a:t>
            </a:fld>
            <a:endParaRPr lang="en-GB"/>
          </a:p>
        </p:txBody>
      </p:sp>
    </p:spTree>
    <p:extLst>
      <p:ext uri="{BB962C8B-B14F-4D97-AF65-F5344CB8AC3E}">
        <p14:creationId xmlns:p14="http://schemas.microsoft.com/office/powerpoint/2010/main" val="1760490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Layer 3 devices, such as gateways, routers, and multilevel switches are designed to overcome problems and link far larger, more complex networks than switches alone.</a:t>
            </a:r>
          </a:p>
          <a:p>
            <a:r>
              <a:rPr lang="en-US" dirty="0"/>
              <a:t>They segment the larger network into multiple broadcast domains, and govern traffic between them.</a:t>
            </a:r>
          </a:p>
          <a:p>
            <a:r>
              <a:rPr lang="en-US" dirty="0"/>
              <a:t>They have more advanced </a:t>
            </a:r>
            <a:r>
              <a:rPr lang="en-US" i="1" dirty="0"/>
              <a:t>routing protocols</a:t>
            </a:r>
            <a:r>
              <a:rPr lang="en-US" dirty="0"/>
              <a:t>, letting them find paths and share network information in ways Layer 2 switches cannot. </a:t>
            </a:r>
          </a:p>
          <a:p>
            <a:r>
              <a:rPr lang="en-US" dirty="0"/>
              <a:t>They also use </a:t>
            </a:r>
            <a:r>
              <a:rPr lang="en-US" i="1" dirty="0"/>
              <a:t>logical addresses</a:t>
            </a:r>
            <a:r>
              <a:rPr lang="en-US" dirty="0"/>
              <a:t>, which are tied to the network's structure; this means they can more easily pass data in the right direction without knowing the whole network. </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106</a:t>
            </a:fld>
            <a:endParaRPr lang="en-GB"/>
          </a:p>
        </p:txBody>
      </p:sp>
    </p:spTree>
    <p:extLst>
      <p:ext uri="{BB962C8B-B14F-4D97-AF65-F5344CB8AC3E}">
        <p14:creationId xmlns:p14="http://schemas.microsoft.com/office/powerpoint/2010/main" val="1411026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Routers sit at the boundaries between broadcast domains.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both physical and logical address information, they gather and store information about their surrounding network topology, use it to determine the best route between any two nodes, and then forward network layer packets along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Routers perform the traffic directing functions on the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sent through the internet, such as a web page or email, is in the form of data packets</a:t>
            </a:r>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107</a:t>
            </a:fld>
            <a:endParaRPr lang="en-GB"/>
          </a:p>
        </p:txBody>
      </p:sp>
    </p:spTree>
    <p:extLst>
      <p:ext uri="{BB962C8B-B14F-4D97-AF65-F5344CB8AC3E}">
        <p14:creationId xmlns:p14="http://schemas.microsoft.com/office/powerpoint/2010/main" val="3593859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keep the network running smoothly, those routers each have to know their surroundings and the quickest path to any particular subnet, so they constantly exchange information about changes in network conditions.</a:t>
            </a:r>
          </a:p>
          <a:p>
            <a:r>
              <a:rPr lang="en-GB" b="0" i="0" dirty="0">
                <a:effectLst/>
              </a:rPr>
              <a:t>A packet is typically forwarded from one router to another router through the networks that constitute an internetwork (e.g. the Internet) until it reaches its destination node</a:t>
            </a:r>
          </a:p>
          <a:p>
            <a:r>
              <a:rPr lang="en-GB" b="0" i="0" dirty="0">
                <a:effectLst/>
              </a:rPr>
              <a:t>A router is connected to two or more data lines from different IP networks</a:t>
            </a:r>
          </a:p>
          <a:p>
            <a:r>
              <a:rPr lang="en-GB" b="0" i="0" dirty="0">
                <a:effectLst/>
              </a:rPr>
              <a:t>When a data packet comes in on one of the lines, the router reads the network address information in the packet header to determine the ultimate destination</a:t>
            </a:r>
          </a:p>
          <a:p>
            <a:r>
              <a:rPr lang="en-GB" b="0" i="0" dirty="0">
                <a:effectLst/>
              </a:rPr>
              <a:t>Then, using information in its routing table or routing policy, it directs the packet to the next network on its journey.</a:t>
            </a:r>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108</a:t>
            </a:fld>
            <a:endParaRPr lang="en-GB"/>
          </a:p>
        </p:txBody>
      </p:sp>
    </p:spTree>
    <p:extLst>
      <p:ext uri="{BB962C8B-B14F-4D97-AF65-F5344CB8AC3E}">
        <p14:creationId xmlns:p14="http://schemas.microsoft.com/office/powerpoint/2010/main" val="1033676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Joining two networks that use the same protocol but different addressing schemes. </a:t>
            </a:r>
          </a:p>
          <a:p>
            <a:r>
              <a:rPr lang="en-US" dirty="0"/>
              <a:t>Joining a LAN to a WAN, often along with related non-routing features in the same hardware device.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could also be joining two networks that use different protocols. </a:t>
            </a:r>
          </a:p>
          <a:p>
            <a:endParaRPr lang="en-US"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109</a:t>
            </a:fld>
            <a:endParaRPr lang="en-GB"/>
          </a:p>
        </p:txBody>
      </p:sp>
    </p:spTree>
    <p:extLst>
      <p:ext uri="{BB962C8B-B14F-4D97-AF65-F5344CB8AC3E}">
        <p14:creationId xmlns:p14="http://schemas.microsoft.com/office/powerpoint/2010/main" val="2590502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Switches that operate at higher levels of the stack are fairly common, and are called </a:t>
            </a:r>
            <a:r>
              <a:rPr lang="en-US" i="1" dirty="0"/>
              <a:t>Layer 3 switches</a:t>
            </a:r>
            <a:r>
              <a:rPr lang="en-US" dirty="0"/>
              <a:t> or </a:t>
            </a:r>
            <a:r>
              <a:rPr lang="en-US" i="1" dirty="0"/>
              <a:t>multilayer switches</a:t>
            </a:r>
            <a:r>
              <a:rPr lang="en-US" dirty="0"/>
              <a:t> depending on their exact function. </a:t>
            </a:r>
          </a:p>
          <a:p>
            <a:r>
              <a:rPr lang="en-US" dirty="0"/>
              <a:t>They filter and forward frames like a switch, but they can also look inside frames like a router to read network layer packets, and forward them between subnets like a router.</a:t>
            </a:r>
          </a:p>
          <a:p>
            <a:r>
              <a:rPr lang="en-US" dirty="0"/>
              <a:t>Some even have functions on higher levels of the stack. In short, a Layer 3 switch is one that can take over most of a router's duties.</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110</a:t>
            </a:fld>
            <a:endParaRPr lang="en-GB"/>
          </a:p>
        </p:txBody>
      </p:sp>
    </p:spTree>
    <p:extLst>
      <p:ext uri="{BB962C8B-B14F-4D97-AF65-F5344CB8AC3E}">
        <p14:creationId xmlns:p14="http://schemas.microsoft.com/office/powerpoint/2010/main" val="3355029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Unshielded twisted-pair (UTP)</a:t>
            </a:r>
            <a:r>
              <a:rPr lang="en-US" sz="1200" dirty="0"/>
              <a:t> is just like it sounds: It has no additional shielding and relies entirely on the twisted-pair effect to combat interference. </a:t>
            </a:r>
          </a:p>
          <a:p>
            <a:r>
              <a:rPr lang="en-US" sz="1200" i="1" dirty="0"/>
              <a:t>Foil shielding</a:t>
            </a:r>
            <a:r>
              <a:rPr lang="en-US" sz="1200" dirty="0"/>
              <a:t> uses a grounded foil wrap to provide additional electromagnetic shielding. The foil can be placed around each individual pair </a:t>
            </a:r>
            <a:r>
              <a:rPr lang="en-US" sz="1200" i="1" dirty="0"/>
              <a:t>(U/FTP)</a:t>
            </a:r>
            <a:r>
              <a:rPr lang="en-US" sz="1200" dirty="0"/>
              <a:t>, around the outer cable </a:t>
            </a:r>
            <a:r>
              <a:rPr lang="en-US" sz="1200" i="1" dirty="0"/>
              <a:t>(F/UTP)</a:t>
            </a:r>
            <a:r>
              <a:rPr lang="en-US" sz="1200" dirty="0"/>
              <a:t>, or both </a:t>
            </a:r>
            <a:r>
              <a:rPr lang="en-US" sz="1200" i="1" dirty="0"/>
              <a:t>(F/FTP)</a:t>
            </a:r>
            <a:r>
              <a:rPr lang="en-US" sz="1200" dirty="0"/>
              <a:t> </a:t>
            </a:r>
          </a:p>
          <a:p>
            <a:r>
              <a:rPr lang="en-US" sz="1200" i="1" dirty="0"/>
              <a:t>Braided screening</a:t>
            </a:r>
            <a:r>
              <a:rPr lang="en-US" sz="1200" dirty="0"/>
              <a:t> uses a braided copper jacket around the cable to provide shielding. It can be used around otherwise unshielded cable </a:t>
            </a:r>
            <a:r>
              <a:rPr lang="en-US" sz="1200" i="1" dirty="0"/>
              <a:t>(S/UTP)</a:t>
            </a:r>
            <a:r>
              <a:rPr lang="en-US" sz="1200" dirty="0"/>
              <a:t> or in conjunction with foil shielding (</a:t>
            </a:r>
            <a:r>
              <a:rPr lang="en-US" sz="1200" i="1" dirty="0"/>
              <a:t>S/FTP</a:t>
            </a:r>
            <a:r>
              <a:rPr lang="en-US" sz="1200" dirty="0"/>
              <a:t> and </a:t>
            </a:r>
            <a:r>
              <a:rPr lang="en-US" sz="1200" i="1" dirty="0"/>
              <a:t>SF/FTP</a:t>
            </a:r>
            <a:r>
              <a:rPr lang="en-US" sz="1200" dirty="0"/>
              <a:t>).</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116</a:t>
            </a:fld>
            <a:endParaRPr lang="en-GB"/>
          </a:p>
        </p:txBody>
      </p:sp>
    </p:spTree>
    <p:extLst>
      <p:ext uri="{BB962C8B-B14F-4D97-AF65-F5344CB8AC3E}">
        <p14:creationId xmlns:p14="http://schemas.microsoft.com/office/powerpoint/2010/main" val="1175713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ISO/IEC 11801 standard defines several classes of cable, each able to support a given maximum transmission frequency over the distances used in most LAN installations</a:t>
            </a:r>
          </a:p>
          <a:p>
            <a:endParaRPr lang="en-US" sz="1200" dirty="0"/>
          </a:p>
          <a:p>
            <a:r>
              <a:rPr lang="en-US" sz="1200" dirty="0"/>
              <a:t>In practice, you usually hear these standards called by numbered categories, with a given category called "Cat" for short: Cat3, Cat5, Cat5e, etc.</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118</a:t>
            </a:fld>
            <a:endParaRPr lang="en-GB"/>
          </a:p>
        </p:txBody>
      </p:sp>
    </p:spTree>
    <p:extLst>
      <p:ext uri="{BB962C8B-B14F-4D97-AF65-F5344CB8AC3E}">
        <p14:creationId xmlns:p14="http://schemas.microsoft.com/office/powerpoint/2010/main" val="2970770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network and telephone cables are terminated not with modular connectors, but to a common </a:t>
            </a:r>
            <a:r>
              <a:rPr lang="en-US" i="1" dirty="0"/>
              <a:t>distribution frame</a:t>
            </a:r>
            <a:r>
              <a:rPr lang="en-US" dirty="0"/>
              <a:t>, usually on a device called a </a:t>
            </a:r>
            <a:r>
              <a:rPr lang="en-US" i="1" dirty="0" err="1"/>
              <a:t>punchdown</a:t>
            </a:r>
            <a:r>
              <a:rPr lang="en-US" i="1" dirty="0"/>
              <a:t> block</a:t>
            </a:r>
            <a:r>
              <a:rPr lang="en-US" dirty="0"/>
              <a:t>. The block is so-named because a special tool is used to punch each wire down onto a bladed contact that punctures its insulation and holds it into place.</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123</a:t>
            </a:fld>
            <a:endParaRPr lang="en-GB"/>
          </a:p>
        </p:txBody>
      </p:sp>
    </p:spTree>
    <p:extLst>
      <p:ext uri="{BB962C8B-B14F-4D97-AF65-F5344CB8AC3E}">
        <p14:creationId xmlns:p14="http://schemas.microsoft.com/office/powerpoint/2010/main" val="625617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Scalability</a:t>
            </a:r>
          </a:p>
          <a:p>
            <a:r>
              <a:rPr lang="en-GB" dirty="0"/>
              <a:t>One of the advantages of a mesh topology is that (in theory) you don’t need to add routers to the network, as each node can act as a router. If you’re working on a </a:t>
            </a:r>
            <a:r>
              <a:rPr lang="en-GB" dirty="0">
                <a:hlinkClick r:id="rId3"/>
              </a:rPr>
              <a:t>mesh network for the lighting</a:t>
            </a:r>
            <a:r>
              <a:rPr lang="en-GB" dirty="0"/>
              <a:t> in your office building, and you want to add a light in a particular room, you should be able to add the light and have it automatically connect to the network. There isn’t a lot of extra management that needs to happen, which makes the network scalable.</a:t>
            </a:r>
          </a:p>
          <a:p>
            <a:r>
              <a:rPr lang="en-GB" b="1" dirty="0"/>
              <a:t>2. Robustness</a:t>
            </a:r>
          </a:p>
          <a:p>
            <a:r>
              <a:rPr lang="en-GB" dirty="0"/>
              <a:t>Another benefit of a mesh network topology is that if one of the nodes goes down, it doesn’t necessarily bring the entire network down. The network can heal itself around a bad node if other nodes can complete the mesh. Additionally, if you need to get more range out of a mesh system, you can add another node and the messages can hop through the mesh back to the gateway—which is why some believe mesh networks are more robust.</a:t>
            </a:r>
          </a:p>
          <a:p>
            <a:r>
              <a:rPr lang="en-GB" dirty="0"/>
              <a:t>Because all nodes in a mesh are receiving and translating information, there is some redundancy in a mesh topology; however, you can also gain speed with the excess bandwidth. If one route happens to be slow, a mesh network could potentially find a better route and optimize itself.</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34</a:t>
            </a:fld>
            <a:endParaRPr lang="en-GB"/>
          </a:p>
        </p:txBody>
      </p:sp>
    </p:spTree>
    <p:extLst>
      <p:ext uri="{BB962C8B-B14F-4D97-AF65-F5344CB8AC3E}">
        <p14:creationId xmlns:p14="http://schemas.microsoft.com/office/powerpoint/2010/main" val="3203965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older PCs, RS-232 connections were simply called "serial ports" and would be used for all sorts of peripheral devices like modems, printers, and mice.</a:t>
            </a:r>
          </a:p>
          <a:p>
            <a:r>
              <a:rPr lang="en-US" dirty="0"/>
              <a:t>RS-232 connectors use </a:t>
            </a:r>
            <a:r>
              <a:rPr lang="en-US" i="1" dirty="0"/>
              <a:t>D-sub</a:t>
            </a:r>
            <a:r>
              <a:rPr lang="en-US" dirty="0"/>
              <a:t> ports, easily recognizable by their D shape and metal shields. </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126</a:t>
            </a:fld>
            <a:endParaRPr lang="en-GB"/>
          </a:p>
        </p:txBody>
      </p:sp>
    </p:spTree>
    <p:extLst>
      <p:ext uri="{BB962C8B-B14F-4D97-AF65-F5344CB8AC3E}">
        <p14:creationId xmlns:p14="http://schemas.microsoft.com/office/powerpoint/2010/main" val="2689417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Snips</a:t>
            </a:r>
          </a:p>
          <a:p>
            <a:r>
              <a:rPr lang="en-US" dirty="0"/>
              <a:t>Wire stripper</a:t>
            </a:r>
          </a:p>
          <a:p>
            <a:r>
              <a:rPr lang="en-US" dirty="0"/>
              <a:t>Crimper</a:t>
            </a:r>
          </a:p>
          <a:p>
            <a:r>
              <a:rPr lang="en-US" dirty="0"/>
              <a:t>Punch down tool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crimper with built-in snips and wire stripper.</a:t>
            </a:r>
          </a:p>
          <a:p>
            <a:endParaRPr lang="en-US"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127</a:t>
            </a:fld>
            <a:endParaRPr lang="en-GB"/>
          </a:p>
        </p:txBody>
      </p:sp>
    </p:spTree>
    <p:extLst>
      <p:ext uri="{BB962C8B-B14F-4D97-AF65-F5344CB8AC3E}">
        <p14:creationId xmlns:p14="http://schemas.microsoft.com/office/powerpoint/2010/main" val="3020209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terminate a twisted-pair cable, the most important thing is that the wires are in the right order on both ends: otherwise, it won't work properly. </a:t>
            </a:r>
            <a:endParaRPr lang="en-US" b="0" i="0" dirty="0">
              <a:effectLst/>
            </a:endParaRPr>
          </a:p>
          <a:p>
            <a:endParaRPr lang="en-GB" dirty="0"/>
          </a:p>
          <a:p>
            <a:endParaRPr lang="en-GB" dirty="0"/>
          </a:p>
          <a:p>
            <a:r>
              <a:rPr lang="en-GB" dirty="0"/>
              <a:t>https://www.cableorganizer.com/learning-center/how-to/how-to-terminate-RJ45.htm</a:t>
            </a:r>
          </a:p>
        </p:txBody>
      </p:sp>
      <p:sp>
        <p:nvSpPr>
          <p:cNvPr id="4" name="Slide Number Placeholder 3"/>
          <p:cNvSpPr>
            <a:spLocks noGrp="1"/>
          </p:cNvSpPr>
          <p:nvPr>
            <p:ph type="sldNum" sz="quarter" idx="5"/>
          </p:nvPr>
        </p:nvSpPr>
        <p:spPr/>
        <p:txBody>
          <a:bodyPr/>
          <a:lstStyle/>
          <a:p>
            <a:fld id="{60960939-FE35-4225-A625-94D09636AB66}" type="slidenum">
              <a:rPr lang="en-GB" smtClean="0"/>
              <a:t>128</a:t>
            </a:fld>
            <a:endParaRPr lang="en-GB"/>
          </a:p>
        </p:txBody>
      </p:sp>
    </p:spTree>
    <p:extLst>
      <p:ext uri="{BB962C8B-B14F-4D97-AF65-F5344CB8AC3E}">
        <p14:creationId xmlns:p14="http://schemas.microsoft.com/office/powerpoint/2010/main" val="3889087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terminate a twisted-pair cable, the most important thing is that the wires are in the right order on both ends: otherwise, it won't work properly. </a:t>
            </a:r>
            <a:endParaRPr lang="en-US" b="0" i="0" dirty="0">
              <a:effectLst/>
            </a:endParaRPr>
          </a:p>
          <a:p>
            <a:endParaRPr lang="en-GB" dirty="0"/>
          </a:p>
          <a:p>
            <a:endParaRPr lang="en-GB" dirty="0"/>
          </a:p>
          <a:p>
            <a:r>
              <a:rPr lang="en-GB" dirty="0"/>
              <a:t>https://www.cableorganizer.com/learning-center/how-to/how-to-terminate-RJ45.htm</a:t>
            </a:r>
          </a:p>
        </p:txBody>
      </p:sp>
      <p:sp>
        <p:nvSpPr>
          <p:cNvPr id="4" name="Slide Number Placeholder 3"/>
          <p:cNvSpPr>
            <a:spLocks noGrp="1"/>
          </p:cNvSpPr>
          <p:nvPr>
            <p:ph type="sldNum" sz="quarter" idx="5"/>
          </p:nvPr>
        </p:nvSpPr>
        <p:spPr/>
        <p:txBody>
          <a:bodyPr/>
          <a:lstStyle/>
          <a:p>
            <a:fld id="{60960939-FE35-4225-A625-94D09636AB66}" type="slidenum">
              <a:rPr lang="en-GB" smtClean="0"/>
              <a:t>129</a:t>
            </a:fld>
            <a:endParaRPr lang="en-GB"/>
          </a:p>
        </p:txBody>
      </p:sp>
    </p:spTree>
    <p:extLst>
      <p:ext uri="{BB962C8B-B14F-4D97-AF65-F5344CB8AC3E}">
        <p14:creationId xmlns:p14="http://schemas.microsoft.com/office/powerpoint/2010/main" val="1677859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Coaxial cable, sometimes known as coax cable, is an electrical cable which transmits radio frequency (RF) signals from one point to another.</a:t>
            </a:r>
          </a:p>
          <a:p>
            <a:endParaRPr lang="en-GB" dirty="0"/>
          </a:p>
          <a:p>
            <a:r>
              <a:rPr lang="en-GB" dirty="0"/>
              <a:t>The technology has been around since the early 20th century, with these cables mainly being used to connect satellite antenna facilities to homes and businesses thanks to their durability and ease of installation.</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136</a:t>
            </a:fld>
            <a:endParaRPr lang="en-GB"/>
          </a:p>
        </p:txBody>
      </p:sp>
    </p:spTree>
    <p:extLst>
      <p:ext uri="{BB962C8B-B14F-4D97-AF65-F5344CB8AC3E}">
        <p14:creationId xmlns:p14="http://schemas.microsoft.com/office/powerpoint/2010/main" val="2148074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Coaxial cable has a distinct thick, round shape because of its interior insulation layer. Its size makes it look very different to other types of cable, such as twisted pair or Ethernet cable. The most commons sizes of coaxial cable are RG-6, RG-11 and RG-59 – some of the size differences are demonstrated in the image.</a:t>
            </a:r>
          </a:p>
          <a:p>
            <a:endParaRPr lang="en-GB" dirty="0"/>
          </a:p>
          <a:p>
            <a:r>
              <a:rPr lang="en-GB" dirty="0"/>
              <a:t>Coaxial cables are available in a variety of colours including black, brown and white.</a:t>
            </a:r>
          </a:p>
          <a:p>
            <a:endParaRPr lang="en-GB" dirty="0"/>
          </a:p>
          <a:p>
            <a:r>
              <a:rPr lang="en-GB" dirty="0"/>
              <a:t>RG-6 cables have larger conductors, so they provide better signal quality. They have thicker dielectric insulation</a:t>
            </a:r>
          </a:p>
          <a:p>
            <a:endParaRPr lang="en-GB" dirty="0"/>
          </a:p>
          <a:p>
            <a:r>
              <a:rPr lang="en-GB" dirty="0"/>
              <a:t>RG-59 cable is similar to the RG-6, but it has an even thinner centre conductor mainly used in domestic</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RG-11 cable is easily identifiable as it’s thicker than other types of coaxial cable, which can make it more difficult to work with. However, it offers a lower attenuation level than RG-6 or RG-59, meaning it can carry data for longer distances.</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138</a:t>
            </a:fld>
            <a:endParaRPr lang="en-GB"/>
          </a:p>
        </p:txBody>
      </p:sp>
    </p:spTree>
    <p:extLst>
      <p:ext uri="{BB962C8B-B14F-4D97-AF65-F5344CB8AC3E}">
        <p14:creationId xmlns:p14="http://schemas.microsoft.com/office/powerpoint/2010/main" val="3223727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141</a:t>
            </a:fld>
            <a:endParaRPr lang="en-GB"/>
          </a:p>
        </p:txBody>
      </p:sp>
    </p:spTree>
    <p:extLst>
      <p:ext uri="{BB962C8B-B14F-4D97-AF65-F5344CB8AC3E}">
        <p14:creationId xmlns:p14="http://schemas.microsoft.com/office/powerpoint/2010/main" val="505200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Terminators are simple devices that electrically terminate RF coaxial ports. BNC terminator absorbs the electrical energy of the signal as it reaches the ends of cable and avoids reflection of signals.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practice of ending a transmission line with a device that matches the characteristic impedance of the line. This is intended to prevent signals from reflecting off the end of the transmission line. Reflections at the ends of unterminated transmission lines cause distortion</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144</a:t>
            </a:fld>
            <a:endParaRPr lang="en-GB"/>
          </a:p>
        </p:txBody>
      </p:sp>
    </p:spTree>
    <p:extLst>
      <p:ext uri="{BB962C8B-B14F-4D97-AF65-F5344CB8AC3E}">
        <p14:creationId xmlns:p14="http://schemas.microsoft.com/office/powerpoint/2010/main" val="423889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Disadvantages Of A Mesh Topology</a:t>
            </a:r>
          </a:p>
          <a:p>
            <a:endParaRPr lang="en-GB" b="0" dirty="0"/>
          </a:p>
          <a:p>
            <a:r>
              <a:rPr lang="en-GB" b="0" dirty="0"/>
              <a:t>1. Complexity</a:t>
            </a:r>
          </a:p>
          <a:p>
            <a:r>
              <a:rPr lang="en-GB" b="0" dirty="0"/>
              <a:t>Each node needs to both send messages as well as act as a router, which causes the complexity of each node to go up pretty significantly. Let’s say you’re making a small, low-power device—like a room occupancy sensor—and you are looking to get better range out of your system. The nodes have to now keep track of messages from five or 10 of their ‘</a:t>
            </a:r>
            <a:r>
              <a:rPr lang="en-GB" b="0" dirty="0" err="1"/>
              <a:t>neighbors</a:t>
            </a:r>
            <a:r>
              <a:rPr lang="en-GB" b="0" dirty="0"/>
              <a:t>,” which exponentially increases the amount of data that node has to deal with in order to pass along a message. Thus, if you add additional sensors to the mesh just to benefit the range, you’re naturally making the system more complex.</a:t>
            </a:r>
          </a:p>
          <a:p>
            <a:endParaRPr lang="en-GB" b="0" dirty="0"/>
          </a:p>
          <a:p>
            <a:r>
              <a:rPr lang="en-GB" b="0" dirty="0"/>
              <a:t>2. Network Planning</a:t>
            </a:r>
          </a:p>
          <a:p>
            <a:r>
              <a:rPr lang="en-GB" b="0" dirty="0"/>
              <a:t>As we mentioned previously, mesh networks are often considered highly scalable, and adding a node to the network typically isn’t very involved. But planning the network as a whole is a different story. Let’s say you have poor latency in one area of your building (which we’ll discuss below), and you need a particular light to turn on faster than it currently turns on. With a mesh network, you’d need to add a dedicated node that only forwards messages. But this complicates your network planning, because you now have to deploy a piece of equipment just to get your messages properly routed in a reasonable amount of time.</a:t>
            </a:r>
          </a:p>
          <a:p>
            <a:endParaRPr lang="en-GB" b="0" dirty="0"/>
          </a:p>
          <a:p>
            <a:r>
              <a:rPr lang="en-GB" b="0" dirty="0"/>
              <a:t>3. Latency</a:t>
            </a:r>
          </a:p>
          <a:p>
            <a:r>
              <a:rPr lang="en-GB" b="0" dirty="0"/>
              <a:t>As mentioned, latency—the time it takes a message to get from a node to the gateway—can impact your mesh network planning. Interestingly, you may improve some latency by using a mesh network with a larger scale system with more bandwidth, memory, and power. But latency becomes an issue in smaller low power, wide-area networks (LPWANs) because it doesn’t have the processing capability to handle the messaging. Thus, if you have a </a:t>
            </a:r>
            <a:r>
              <a:rPr lang="en-GB" b="0" dirty="0" err="1"/>
              <a:t>WiFi</a:t>
            </a:r>
            <a:r>
              <a:rPr lang="en-GB" b="0" dirty="0"/>
              <a:t> mesh, messages will likely be translated much quicker than a ZigBee mesh. This is something to consider based on the protocol you’ll be using and the latency your application requires.</a:t>
            </a:r>
          </a:p>
          <a:p>
            <a:endParaRPr lang="en-GB" b="0" dirty="0"/>
          </a:p>
          <a:p>
            <a:r>
              <a:rPr lang="en-GB" b="0" dirty="0"/>
              <a:t>4. Power Consumption</a:t>
            </a:r>
          </a:p>
          <a:p>
            <a:r>
              <a:rPr lang="en-GB" b="0" dirty="0"/>
              <a:t>Because each node in a mesh has to act as an endpoint and a router, it has to draw more power to operate. Thus, if you have battery-powered, low-power nodes, a mesh may be difficult to deploy without a lot of network planning.</a:t>
            </a:r>
          </a:p>
          <a:p>
            <a:endParaRPr lang="en-GB" b="0" dirty="0"/>
          </a:p>
          <a:p>
            <a:r>
              <a:rPr lang="en-GB" b="0" dirty="0"/>
              <a:t>Let’s say you have battery-powered nodes in windows and doors for your smart security system. The customer keeps the control panel in the basement, but all of the sensors are on the first and second floor. So while a second-floor window may be low power, because it only transmits messages, the sensors on the first floor will have to handle messages from the second floor windows and doors. In other words, you’re compounding the amount of data each node has to handle in a mesh, and so batteries on some nodes are likely to die faster.</a:t>
            </a:r>
          </a:p>
        </p:txBody>
      </p:sp>
      <p:sp>
        <p:nvSpPr>
          <p:cNvPr id="4" name="Slide Number Placeholder 3"/>
          <p:cNvSpPr>
            <a:spLocks noGrp="1"/>
          </p:cNvSpPr>
          <p:nvPr>
            <p:ph type="sldNum" sz="quarter" idx="5"/>
          </p:nvPr>
        </p:nvSpPr>
        <p:spPr/>
        <p:txBody>
          <a:bodyPr/>
          <a:lstStyle/>
          <a:p>
            <a:fld id="{60960939-FE35-4225-A625-94D09636AB66}" type="slidenum">
              <a:rPr lang="en-GB" smtClean="0"/>
              <a:t>35</a:t>
            </a:fld>
            <a:endParaRPr lang="en-GB"/>
          </a:p>
        </p:txBody>
      </p:sp>
    </p:spTree>
    <p:extLst>
      <p:ext uri="{BB962C8B-B14F-4D97-AF65-F5344CB8AC3E}">
        <p14:creationId xmlns:p14="http://schemas.microsoft.com/office/powerpoint/2010/main" val="3454353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People Seem To Need Data Processing</a:t>
            </a:r>
          </a:p>
        </p:txBody>
      </p:sp>
      <p:sp>
        <p:nvSpPr>
          <p:cNvPr id="4" name="Slide Number Placeholder 3"/>
          <p:cNvSpPr>
            <a:spLocks noGrp="1"/>
          </p:cNvSpPr>
          <p:nvPr>
            <p:ph type="sldNum" sz="quarter" idx="5"/>
          </p:nvPr>
        </p:nvSpPr>
        <p:spPr/>
        <p:txBody>
          <a:bodyPr/>
          <a:lstStyle/>
          <a:p>
            <a:fld id="{60960939-FE35-4225-A625-94D09636AB66}" type="slidenum">
              <a:rPr lang="en-GB" smtClean="0"/>
              <a:t>40</a:t>
            </a:fld>
            <a:endParaRPr lang="en-GB"/>
          </a:p>
        </p:txBody>
      </p:sp>
    </p:spTree>
    <p:extLst>
      <p:ext uri="{BB962C8B-B14F-4D97-AF65-F5344CB8AC3E}">
        <p14:creationId xmlns:p14="http://schemas.microsoft.com/office/powerpoint/2010/main" val="3640024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Data Link Layer is referencing the MAC addresses that are communicating on the network.</a:t>
            </a:r>
          </a:p>
        </p:txBody>
      </p:sp>
      <p:sp>
        <p:nvSpPr>
          <p:cNvPr id="4" name="Slide Number Placeholder 3"/>
          <p:cNvSpPr>
            <a:spLocks noGrp="1"/>
          </p:cNvSpPr>
          <p:nvPr>
            <p:ph type="sldNum" sz="quarter" idx="5"/>
          </p:nvPr>
        </p:nvSpPr>
        <p:spPr/>
        <p:txBody>
          <a:bodyPr/>
          <a:lstStyle/>
          <a:p>
            <a:fld id="{60960939-FE35-4225-A625-94D09636AB66}" type="slidenum">
              <a:rPr lang="en-GB" smtClean="0"/>
              <a:t>46</a:t>
            </a:fld>
            <a:endParaRPr lang="en-GB"/>
          </a:p>
        </p:txBody>
      </p:sp>
    </p:spTree>
    <p:extLst>
      <p:ext uri="{BB962C8B-B14F-4D97-AF65-F5344CB8AC3E}">
        <p14:creationId xmlns:p14="http://schemas.microsoft.com/office/powerpoint/2010/main" val="2557623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H2 is the Header</a:t>
            </a:r>
          </a:p>
          <a:p>
            <a:r>
              <a:rPr lang="en-GB" dirty="0"/>
              <a:t>Data is the packet from the network layer</a:t>
            </a:r>
          </a:p>
          <a:p>
            <a:r>
              <a:rPr lang="en-GB" dirty="0"/>
              <a:t>The trailer includes error detection and the ending transmission data</a:t>
            </a:r>
          </a:p>
        </p:txBody>
      </p:sp>
      <p:sp>
        <p:nvSpPr>
          <p:cNvPr id="4" name="Slide Number Placeholder 3"/>
          <p:cNvSpPr>
            <a:spLocks noGrp="1"/>
          </p:cNvSpPr>
          <p:nvPr>
            <p:ph type="sldNum" sz="quarter" idx="5"/>
          </p:nvPr>
        </p:nvSpPr>
        <p:spPr/>
        <p:txBody>
          <a:bodyPr/>
          <a:lstStyle/>
          <a:p>
            <a:fld id="{60960939-FE35-4225-A625-94D09636AB66}" type="slidenum">
              <a:rPr lang="en-GB" smtClean="0"/>
              <a:t>47</a:t>
            </a:fld>
            <a:endParaRPr lang="en-GB"/>
          </a:p>
        </p:txBody>
      </p:sp>
    </p:spTree>
    <p:extLst>
      <p:ext uri="{BB962C8B-B14F-4D97-AF65-F5344CB8AC3E}">
        <p14:creationId xmlns:p14="http://schemas.microsoft.com/office/powerpoint/2010/main" val="284372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H3 is the Header</a:t>
            </a:r>
          </a:p>
          <a:p>
            <a:r>
              <a:rPr lang="en-GB" dirty="0"/>
              <a:t>Data is the packet from the transport layer</a:t>
            </a:r>
          </a:p>
        </p:txBody>
      </p:sp>
      <p:sp>
        <p:nvSpPr>
          <p:cNvPr id="4" name="Slide Number Placeholder 3"/>
          <p:cNvSpPr>
            <a:spLocks noGrp="1"/>
          </p:cNvSpPr>
          <p:nvPr>
            <p:ph type="sldNum" sz="quarter" idx="5"/>
          </p:nvPr>
        </p:nvSpPr>
        <p:spPr/>
        <p:txBody>
          <a:bodyPr/>
          <a:lstStyle/>
          <a:p>
            <a:fld id="{60960939-FE35-4225-A625-94D09636AB66}" type="slidenum">
              <a:rPr lang="en-GB" smtClean="0"/>
              <a:t>51</a:t>
            </a:fld>
            <a:endParaRPr lang="en-GB"/>
          </a:p>
        </p:txBody>
      </p:sp>
    </p:spTree>
    <p:extLst>
      <p:ext uri="{BB962C8B-B14F-4D97-AF65-F5344CB8AC3E}">
        <p14:creationId xmlns:p14="http://schemas.microsoft.com/office/powerpoint/2010/main" val="2864547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FB9CB11-EFF6-40E0-A3FF-51F9481D0347}" type="datetimeFigureOut">
              <a:rPr lang="en-GB" smtClean="0"/>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214542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B9CB11-EFF6-40E0-A3FF-51F9481D0347}" type="datetimeFigureOut">
              <a:rPr lang="en-GB" smtClean="0"/>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233410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B9CB11-EFF6-40E0-A3FF-51F9481D0347}" type="datetimeFigureOut">
              <a:rPr lang="en-GB" smtClean="0"/>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282711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Image Layout">
    <p:spTree>
      <p:nvGrpSpPr>
        <p:cNvPr id="1" name=""/>
        <p:cNvGrpSpPr/>
        <p:nvPr/>
      </p:nvGrpSpPr>
      <p:grpSpPr>
        <a:xfrm>
          <a:off x="0" y="0"/>
          <a:ext cx="0" cy="0"/>
          <a:chOff x="0" y="0"/>
          <a:chExt cx="0" cy="0"/>
        </a:xfrm>
      </p:grpSpPr>
      <p:sp>
        <p:nvSpPr>
          <p:cNvPr id="17" name="그림 개체 틀 16">
            <a:extLst>
              <a:ext uri="{FF2B5EF4-FFF2-40B4-BE49-F238E27FC236}">
                <a16:creationId xmlns:a16="http://schemas.microsoft.com/office/drawing/2014/main" id="{07163F96-C234-481E-88AF-E4A1C0E9A1DC}"/>
              </a:ext>
            </a:extLst>
          </p:cNvPr>
          <p:cNvSpPr>
            <a:spLocks noGrp="1"/>
          </p:cNvSpPr>
          <p:nvPr>
            <p:ph type="pic" idx="16" hasCustomPrompt="1"/>
          </p:nvPr>
        </p:nvSpPr>
        <p:spPr>
          <a:xfrm>
            <a:off x="564358" y="1"/>
            <a:ext cx="8396199" cy="6460304"/>
          </a:xfrm>
          <a:custGeom>
            <a:avLst/>
            <a:gdLst>
              <a:gd name="connsiteX0" fmla="*/ 1985184 w 8396198"/>
              <a:gd name="connsiteY0" fmla="*/ 5258093 h 6460303"/>
              <a:gd name="connsiteX1" fmla="*/ 1985184 w 8396198"/>
              <a:gd name="connsiteY1" fmla="*/ 5258093 h 6460303"/>
              <a:gd name="connsiteX2" fmla="*/ 1985184 w 8396198"/>
              <a:gd name="connsiteY2" fmla="*/ 5258093 h 6460303"/>
              <a:gd name="connsiteX3" fmla="*/ 7502757 w 8396198"/>
              <a:gd name="connsiteY3" fmla="*/ 0 h 6460303"/>
              <a:gd name="connsiteX4" fmla="*/ 8396198 w 8396198"/>
              <a:gd name="connsiteY4" fmla="*/ 0 h 6460303"/>
              <a:gd name="connsiteX5" fmla="*/ 8388310 w 8396198"/>
              <a:gd name="connsiteY5" fmla="*/ 12898 h 6460303"/>
              <a:gd name="connsiteX6" fmla="*/ 4763857 w 8396198"/>
              <a:gd name="connsiteY6" fmla="*/ 4786769 h 6460303"/>
              <a:gd name="connsiteX7" fmla="*/ 4264272 w 8396198"/>
              <a:gd name="connsiteY7" fmla="*/ 4855144 h 6460303"/>
              <a:gd name="connsiteX8" fmla="*/ 4264273 w 8396198"/>
              <a:gd name="connsiteY8" fmla="*/ 4855143 h 6460303"/>
              <a:gd name="connsiteX9" fmla="*/ 4195899 w 8396198"/>
              <a:gd name="connsiteY9" fmla="*/ 4355559 h 6460303"/>
              <a:gd name="connsiteX10" fmla="*/ 6516179 w 8396198"/>
              <a:gd name="connsiteY10" fmla="*/ 0 h 6460303"/>
              <a:gd name="connsiteX11" fmla="*/ 7411525 w 8396198"/>
              <a:gd name="connsiteY11" fmla="*/ 0 h 6460303"/>
              <a:gd name="connsiteX12" fmla="*/ 2805577 w 8396198"/>
              <a:gd name="connsiteY12" fmla="*/ 6066627 h 6460303"/>
              <a:gd name="connsiteX13" fmla="*/ 2305992 w 8396198"/>
              <a:gd name="connsiteY13" fmla="*/ 6135001 h 6460303"/>
              <a:gd name="connsiteX14" fmla="*/ 2305993 w 8396198"/>
              <a:gd name="connsiteY14" fmla="*/ 6135001 h 6460303"/>
              <a:gd name="connsiteX15" fmla="*/ 2237619 w 8396198"/>
              <a:gd name="connsiteY15" fmla="*/ 5635416 h 6460303"/>
              <a:gd name="connsiteX16" fmla="*/ 5529597 w 8396198"/>
              <a:gd name="connsiteY16" fmla="*/ 0 h 6460303"/>
              <a:gd name="connsiteX17" fmla="*/ 6424943 w 8396198"/>
              <a:gd name="connsiteY17" fmla="*/ 0 h 6460303"/>
              <a:gd name="connsiteX18" fmla="*/ 2484768 w 8396198"/>
              <a:gd name="connsiteY18" fmla="*/ 5189719 h 6460303"/>
              <a:gd name="connsiteX19" fmla="*/ 2046796 w 8396198"/>
              <a:gd name="connsiteY19" fmla="*/ 5295775 h 6460303"/>
              <a:gd name="connsiteX20" fmla="*/ 1985184 w 8396198"/>
              <a:gd name="connsiteY20" fmla="*/ 5258093 h 6460303"/>
              <a:gd name="connsiteX21" fmla="*/ 1932333 w 8396198"/>
              <a:gd name="connsiteY21" fmla="*/ 5208872 h 6460303"/>
              <a:gd name="connsiteX22" fmla="*/ 1916810 w 8396198"/>
              <a:gd name="connsiteY22" fmla="*/ 4758508 h 6460303"/>
              <a:gd name="connsiteX23" fmla="*/ 4543018 w 8396198"/>
              <a:gd name="connsiteY23" fmla="*/ 0 h 6460303"/>
              <a:gd name="connsiteX24" fmla="*/ 5438364 w 8396198"/>
              <a:gd name="connsiteY24" fmla="*/ 0 h 6460303"/>
              <a:gd name="connsiteX25" fmla="*/ 640552 w 8396198"/>
              <a:gd name="connsiteY25" fmla="*/ 6319336 h 6460303"/>
              <a:gd name="connsiteX26" fmla="*/ 140967 w 8396198"/>
              <a:gd name="connsiteY26" fmla="*/ 6387711 h 6460303"/>
              <a:gd name="connsiteX27" fmla="*/ 140968 w 8396198"/>
              <a:gd name="connsiteY27" fmla="*/ 6387711 h 6460303"/>
              <a:gd name="connsiteX28" fmla="*/ 72594 w 8396198"/>
              <a:gd name="connsiteY28" fmla="*/ 5888126 h 6460303"/>
              <a:gd name="connsiteX29" fmla="*/ 3556436 w 8396198"/>
              <a:gd name="connsiteY29" fmla="*/ 0 h 6460303"/>
              <a:gd name="connsiteX30" fmla="*/ 4451782 w 8396198"/>
              <a:gd name="connsiteY30" fmla="*/ 0 h 6460303"/>
              <a:gd name="connsiteX31" fmla="*/ 711634 w 8396198"/>
              <a:gd name="connsiteY31" fmla="*/ 4926258 h 6460303"/>
              <a:gd name="connsiteX32" fmla="*/ 212049 w 8396198"/>
              <a:gd name="connsiteY32" fmla="*/ 4994633 h 6460303"/>
              <a:gd name="connsiteX33" fmla="*/ 212050 w 8396198"/>
              <a:gd name="connsiteY33" fmla="*/ 4994633 h 6460303"/>
              <a:gd name="connsiteX34" fmla="*/ 143675 w 8396198"/>
              <a:gd name="connsiteY34" fmla="*/ 4495047 h 6460303"/>
              <a:gd name="connsiteX35" fmla="*/ 2569856 w 8396198"/>
              <a:gd name="connsiteY35" fmla="*/ 0 h 6460303"/>
              <a:gd name="connsiteX36" fmla="*/ 3465201 w 8396198"/>
              <a:gd name="connsiteY36" fmla="*/ 0 h 6460303"/>
              <a:gd name="connsiteX37" fmla="*/ 1054005 w 8396198"/>
              <a:gd name="connsiteY37" fmla="*/ 3175856 h 6460303"/>
              <a:gd name="connsiteX38" fmla="*/ 554420 w 8396198"/>
              <a:gd name="connsiteY38" fmla="*/ 3244231 h 6460303"/>
              <a:gd name="connsiteX39" fmla="*/ 554421 w 8396198"/>
              <a:gd name="connsiteY39" fmla="*/ 3244231 h 6460303"/>
              <a:gd name="connsiteX40" fmla="*/ 486047 w 8396198"/>
              <a:gd name="connsiteY40" fmla="*/ 2744646 h 6460303"/>
              <a:gd name="connsiteX41" fmla="*/ 1583274 w 8396198"/>
              <a:gd name="connsiteY41" fmla="*/ 0 h 6460303"/>
              <a:gd name="connsiteX42" fmla="*/ 2478619 w 8396198"/>
              <a:gd name="connsiteY42" fmla="*/ 0 h 6460303"/>
              <a:gd name="connsiteX43" fmla="*/ 935829 w 8396198"/>
              <a:gd name="connsiteY43" fmla="*/ 2032053 h 6460303"/>
              <a:gd name="connsiteX44" fmla="*/ 436245 w 8396198"/>
              <a:gd name="connsiteY44" fmla="*/ 2100428 h 6460303"/>
              <a:gd name="connsiteX45" fmla="*/ 436245 w 8396198"/>
              <a:gd name="connsiteY45" fmla="*/ 2100427 h 6460303"/>
              <a:gd name="connsiteX46" fmla="*/ 367872 w 8396198"/>
              <a:gd name="connsiteY46" fmla="*/ 1600843 h 6460303"/>
              <a:gd name="connsiteX47" fmla="*/ 596693 w 8396198"/>
              <a:gd name="connsiteY47" fmla="*/ 0 h 6460303"/>
              <a:gd name="connsiteX48" fmla="*/ 1492038 w 8396198"/>
              <a:gd name="connsiteY48" fmla="*/ 0 h 6460303"/>
              <a:gd name="connsiteX49" fmla="*/ 850966 w 8396198"/>
              <a:gd name="connsiteY49" fmla="*/ 844373 h 6460303"/>
              <a:gd name="connsiteX50" fmla="*/ 351382 w 8396198"/>
              <a:gd name="connsiteY50" fmla="*/ 912748 h 6460303"/>
              <a:gd name="connsiteX51" fmla="*/ 351383 w 8396198"/>
              <a:gd name="connsiteY51" fmla="*/ 912748 h 6460303"/>
              <a:gd name="connsiteX52" fmla="*/ 283008 w 8396198"/>
              <a:gd name="connsiteY52" fmla="*/ 413163 h 64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396198" h="6460303">
                <a:moveTo>
                  <a:pt x="1985184" y="5258093"/>
                </a:moveTo>
                <a:lnTo>
                  <a:pt x="1985184" y="5258093"/>
                </a:lnTo>
                <a:lnTo>
                  <a:pt x="1985184" y="5258093"/>
                </a:lnTo>
                <a:close/>
                <a:moveTo>
                  <a:pt x="7502757" y="0"/>
                </a:moveTo>
                <a:lnTo>
                  <a:pt x="8396198" y="0"/>
                </a:lnTo>
                <a:lnTo>
                  <a:pt x="8388310" y="12898"/>
                </a:lnTo>
                <a:cubicBezTo>
                  <a:pt x="7180160" y="1604189"/>
                  <a:pt x="5972008" y="3195478"/>
                  <a:pt x="4763857" y="4786769"/>
                </a:cubicBezTo>
                <a:cubicBezTo>
                  <a:pt x="4644782" y="4943607"/>
                  <a:pt x="4421110" y="4974220"/>
                  <a:pt x="4264272" y="4855144"/>
                </a:cubicBezTo>
                <a:lnTo>
                  <a:pt x="4264273" y="4855143"/>
                </a:lnTo>
                <a:cubicBezTo>
                  <a:pt x="4107436" y="4736068"/>
                  <a:pt x="4076824" y="4512397"/>
                  <a:pt x="4195899" y="4355559"/>
                </a:cubicBezTo>
                <a:close/>
                <a:moveTo>
                  <a:pt x="6516179" y="0"/>
                </a:moveTo>
                <a:lnTo>
                  <a:pt x="7411525" y="0"/>
                </a:lnTo>
                <a:lnTo>
                  <a:pt x="2805577" y="6066627"/>
                </a:lnTo>
                <a:cubicBezTo>
                  <a:pt x="2686501" y="6223464"/>
                  <a:pt x="2462830" y="6254077"/>
                  <a:pt x="2305992" y="6135001"/>
                </a:cubicBezTo>
                <a:lnTo>
                  <a:pt x="2305993" y="6135001"/>
                </a:lnTo>
                <a:cubicBezTo>
                  <a:pt x="2149155" y="6015926"/>
                  <a:pt x="2118543" y="5792254"/>
                  <a:pt x="2237619" y="5635416"/>
                </a:cubicBezTo>
                <a:close/>
                <a:moveTo>
                  <a:pt x="5529597" y="0"/>
                </a:moveTo>
                <a:lnTo>
                  <a:pt x="6424943" y="0"/>
                </a:lnTo>
                <a:lnTo>
                  <a:pt x="2484768" y="5189719"/>
                </a:lnTo>
                <a:cubicBezTo>
                  <a:pt x="2380577" y="5326952"/>
                  <a:pt x="2196304" y="5367543"/>
                  <a:pt x="2046796" y="5295775"/>
                </a:cubicBezTo>
                <a:lnTo>
                  <a:pt x="1985184" y="5258093"/>
                </a:lnTo>
                <a:lnTo>
                  <a:pt x="1932333" y="5208872"/>
                </a:lnTo>
                <a:cubicBezTo>
                  <a:pt x="1823032" y="5084144"/>
                  <a:pt x="1812619" y="4895741"/>
                  <a:pt x="1916810" y="4758508"/>
                </a:cubicBezTo>
                <a:close/>
                <a:moveTo>
                  <a:pt x="4543018" y="0"/>
                </a:moveTo>
                <a:lnTo>
                  <a:pt x="5438364" y="0"/>
                </a:lnTo>
                <a:lnTo>
                  <a:pt x="640552" y="6319336"/>
                </a:lnTo>
                <a:cubicBezTo>
                  <a:pt x="521476" y="6476174"/>
                  <a:pt x="297805" y="6506786"/>
                  <a:pt x="140967" y="6387711"/>
                </a:cubicBezTo>
                <a:lnTo>
                  <a:pt x="140968" y="6387711"/>
                </a:lnTo>
                <a:cubicBezTo>
                  <a:pt x="-15870" y="6268635"/>
                  <a:pt x="-46482" y="6044964"/>
                  <a:pt x="72594" y="5888126"/>
                </a:cubicBezTo>
                <a:close/>
                <a:moveTo>
                  <a:pt x="3556436" y="0"/>
                </a:moveTo>
                <a:lnTo>
                  <a:pt x="4451782" y="0"/>
                </a:lnTo>
                <a:lnTo>
                  <a:pt x="711634" y="4926258"/>
                </a:lnTo>
                <a:cubicBezTo>
                  <a:pt x="592557" y="5083097"/>
                  <a:pt x="368886" y="5113708"/>
                  <a:pt x="212049" y="4994633"/>
                </a:cubicBezTo>
                <a:lnTo>
                  <a:pt x="212050" y="4994633"/>
                </a:lnTo>
                <a:cubicBezTo>
                  <a:pt x="55212" y="4875558"/>
                  <a:pt x="24599" y="4651886"/>
                  <a:pt x="143675" y="4495047"/>
                </a:cubicBezTo>
                <a:close/>
                <a:moveTo>
                  <a:pt x="2569856" y="0"/>
                </a:moveTo>
                <a:lnTo>
                  <a:pt x="3465201" y="0"/>
                </a:lnTo>
                <a:lnTo>
                  <a:pt x="1054005" y="3175856"/>
                </a:lnTo>
                <a:cubicBezTo>
                  <a:pt x="934929" y="3332694"/>
                  <a:pt x="711258" y="3363306"/>
                  <a:pt x="554420" y="3244231"/>
                </a:cubicBezTo>
                <a:lnTo>
                  <a:pt x="554421" y="3244231"/>
                </a:lnTo>
                <a:cubicBezTo>
                  <a:pt x="397583" y="3125155"/>
                  <a:pt x="366971" y="2901484"/>
                  <a:pt x="486047" y="2744646"/>
                </a:cubicBezTo>
                <a:close/>
                <a:moveTo>
                  <a:pt x="1583274" y="0"/>
                </a:moveTo>
                <a:lnTo>
                  <a:pt x="2478619" y="0"/>
                </a:lnTo>
                <a:lnTo>
                  <a:pt x="935829" y="2032053"/>
                </a:lnTo>
                <a:cubicBezTo>
                  <a:pt x="816754" y="2188891"/>
                  <a:pt x="593082" y="2219503"/>
                  <a:pt x="436245" y="2100428"/>
                </a:cubicBezTo>
                <a:lnTo>
                  <a:pt x="436245" y="2100427"/>
                </a:lnTo>
                <a:cubicBezTo>
                  <a:pt x="279408" y="1981352"/>
                  <a:pt x="248796" y="1757681"/>
                  <a:pt x="367872" y="1600843"/>
                </a:cubicBezTo>
                <a:close/>
                <a:moveTo>
                  <a:pt x="596693" y="0"/>
                </a:moveTo>
                <a:lnTo>
                  <a:pt x="1492038" y="0"/>
                </a:lnTo>
                <a:lnTo>
                  <a:pt x="850966" y="844373"/>
                </a:lnTo>
                <a:cubicBezTo>
                  <a:pt x="731891" y="1001211"/>
                  <a:pt x="508219" y="1031824"/>
                  <a:pt x="351382" y="912748"/>
                </a:cubicBezTo>
                <a:lnTo>
                  <a:pt x="351383" y="912748"/>
                </a:lnTo>
                <a:cubicBezTo>
                  <a:pt x="194545" y="793672"/>
                  <a:pt x="163933" y="570001"/>
                  <a:pt x="283008" y="413163"/>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69624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B9CB11-EFF6-40E0-A3FF-51F9481D0347}" type="datetimeFigureOut">
              <a:rPr lang="en-GB" smtClean="0"/>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357722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B9CB11-EFF6-40E0-A3FF-51F9481D0347}" type="datetimeFigureOut">
              <a:rPr lang="en-GB" smtClean="0"/>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2312227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FB9CB11-EFF6-40E0-A3FF-51F9481D0347}" type="datetimeFigureOut">
              <a:rPr lang="en-GB" smtClean="0"/>
              <a:t>11/11/2020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2427869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FB9CB11-EFF6-40E0-A3FF-51F9481D0347}" type="datetimeFigureOut">
              <a:rPr lang="en-GB" smtClean="0"/>
              <a:t>11/11/2020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3433431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FB9CB11-EFF6-40E0-A3FF-51F9481D0347}" type="datetimeFigureOut">
              <a:rPr lang="en-GB" smtClean="0"/>
              <a:t>11/11/2020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620143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B9CB11-EFF6-40E0-A3FF-51F9481D0347}" type="datetimeFigureOut">
              <a:rPr lang="en-GB" smtClean="0"/>
              <a:t>11/11/2020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149855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B9CB11-EFF6-40E0-A3FF-51F9481D0347}" type="datetimeFigureOut">
              <a:rPr lang="en-GB" smtClean="0"/>
              <a:t>11/11/2020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3968116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B9CB11-EFF6-40E0-A3FF-51F9481D0347}" type="datetimeFigureOut">
              <a:rPr lang="en-GB" smtClean="0"/>
              <a:t>11/11/2020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C098A0-6596-439F-A2A9-2B651D2F72E3}" type="slidenum">
              <a:rPr lang="en-GB" smtClean="0"/>
              <a:t>‹#›</a:t>
            </a:fld>
            <a:endParaRPr lang="en-GB"/>
          </a:p>
        </p:txBody>
      </p:sp>
    </p:spTree>
    <p:extLst>
      <p:ext uri="{BB962C8B-B14F-4D97-AF65-F5344CB8AC3E}">
        <p14:creationId xmlns:p14="http://schemas.microsoft.com/office/powerpoint/2010/main" val="85396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B9CB11-EFF6-40E0-A3FF-51F9481D0347}" type="datetimeFigureOut">
              <a:rPr lang="en-GB" smtClean="0"/>
              <a:t>11/11/2020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98A0-6596-439F-A2A9-2B651D2F72E3}" type="slidenum">
              <a:rPr lang="en-GB" smtClean="0"/>
              <a:t>‹#›</a:t>
            </a:fld>
            <a:endParaRPr lang="en-GB"/>
          </a:p>
        </p:txBody>
      </p:sp>
    </p:spTree>
    <p:extLst>
      <p:ext uri="{BB962C8B-B14F-4D97-AF65-F5344CB8AC3E}">
        <p14:creationId xmlns:p14="http://schemas.microsoft.com/office/powerpoint/2010/main" val="3980976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microsoft.com/office/2007/relationships/hdphoto" Target="../media/hdphoto1.wdp"/></Relationships>
</file>

<file path=ppt/slides/_rels/slide1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9.png"/><Relationship Id="rId4" Type="http://schemas.openxmlformats.org/officeDocument/2006/relationships/notesSlide" Target="../notesSlides/notesSlide42.xml"/></Relationships>
</file>

<file path=ppt/slides/_rels/slide1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3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1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2.webp"/><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1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91.webp"/><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9.wmf"/><Relationship Id="rId5" Type="http://schemas.openxmlformats.org/officeDocument/2006/relationships/oleObject" Target="../embeddings/oleObject1.bin"/><Relationship Id="rId4" Type="http://schemas.openxmlformats.org/officeDocument/2006/relationships/image" Target="../media/image90.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38.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2.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44.png"/></Relationships>
</file>

<file path=ppt/slides/_rels/slide9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2.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44.png"/></Relationships>
</file>

<file path=ppt/slides/_rels/slide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AAF0E39-8064-419D-A171-F9992E0D5471}"/>
              </a:ext>
            </a:extLst>
          </p:cNvPr>
          <p:cNvSpPr/>
          <p:nvPr/>
        </p:nvSpPr>
        <p:spPr>
          <a:xfrm>
            <a:off x="7306047" y="5231632"/>
            <a:ext cx="2700000" cy="10081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Rectangle 27">
            <a:extLst>
              <a:ext uri="{FF2B5EF4-FFF2-40B4-BE49-F238E27FC236}">
                <a16:creationId xmlns:a16="http://schemas.microsoft.com/office/drawing/2014/main" id="{470409DC-80B8-4DCE-BD5E-7C63278BCB50}"/>
              </a:ext>
            </a:extLst>
          </p:cNvPr>
          <p:cNvSpPr/>
          <p:nvPr/>
        </p:nvSpPr>
        <p:spPr>
          <a:xfrm>
            <a:off x="6929666" y="5370784"/>
            <a:ext cx="752762" cy="752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TextBox 33">
            <a:extLst>
              <a:ext uri="{FF2B5EF4-FFF2-40B4-BE49-F238E27FC236}">
                <a16:creationId xmlns:a16="http://schemas.microsoft.com/office/drawing/2014/main" id="{663F5E53-EB6A-4602-AEA3-5524AA25CAFD}"/>
              </a:ext>
            </a:extLst>
          </p:cNvPr>
          <p:cNvSpPr txBox="1"/>
          <p:nvPr/>
        </p:nvSpPr>
        <p:spPr>
          <a:xfrm>
            <a:off x="8058809" y="5551995"/>
            <a:ext cx="1600757" cy="338554"/>
          </a:xfrm>
          <a:prstGeom prst="rect">
            <a:avLst/>
          </a:prstGeom>
          <a:noFill/>
        </p:spPr>
        <p:txBody>
          <a:bodyPr wrap="square" rtlCol="0" anchor="ctr">
            <a:spAutoFit/>
          </a:bodyPr>
          <a:lstStyle/>
          <a:p>
            <a:r>
              <a:rPr lang="en-US" altLang="ko-KR" sz="1600" b="1" dirty="0">
                <a:solidFill>
                  <a:schemeClr val="tx1">
                    <a:lumMod val="75000"/>
                    <a:lumOff val="25000"/>
                  </a:schemeClr>
                </a:solidFill>
                <a:latin typeface="Arial" pitchFamily="34" charset="0"/>
                <a:cs typeface="Arial" pitchFamily="34" charset="0"/>
              </a:rPr>
              <a:t>UFCFDU-30-1</a:t>
            </a:r>
            <a:endParaRPr lang="ko-KR" altLang="en-US" sz="1600" b="1" dirty="0">
              <a:solidFill>
                <a:schemeClr val="tx1">
                  <a:lumMod val="75000"/>
                  <a:lumOff val="25000"/>
                </a:schemeClr>
              </a:solidFill>
              <a:latin typeface="Arial" pitchFamily="34" charset="0"/>
              <a:cs typeface="Arial" pitchFamily="34" charset="0"/>
            </a:endParaRPr>
          </a:p>
        </p:txBody>
      </p:sp>
      <p:sp>
        <p:nvSpPr>
          <p:cNvPr id="37" name="Oval 21">
            <a:extLst>
              <a:ext uri="{FF2B5EF4-FFF2-40B4-BE49-F238E27FC236}">
                <a16:creationId xmlns:a16="http://schemas.microsoft.com/office/drawing/2014/main" id="{05730307-46CA-4C70-AB6B-D7C2EB65A0F8}"/>
              </a:ext>
            </a:extLst>
          </p:cNvPr>
          <p:cNvSpPr>
            <a:spLocks noChangeAspect="1"/>
          </p:cNvSpPr>
          <p:nvPr/>
        </p:nvSpPr>
        <p:spPr>
          <a:xfrm>
            <a:off x="7137675" y="5551995"/>
            <a:ext cx="336743" cy="33955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38" name="TextBox 37">
            <a:extLst>
              <a:ext uri="{FF2B5EF4-FFF2-40B4-BE49-F238E27FC236}">
                <a16:creationId xmlns:a16="http://schemas.microsoft.com/office/drawing/2014/main" id="{B5AEE4AC-9241-4652-A447-14C6C758BF90}"/>
              </a:ext>
            </a:extLst>
          </p:cNvPr>
          <p:cNvSpPr txBox="1"/>
          <p:nvPr/>
        </p:nvSpPr>
        <p:spPr>
          <a:xfrm>
            <a:off x="6756301" y="3705999"/>
            <a:ext cx="2291806" cy="553998"/>
          </a:xfrm>
          <a:prstGeom prst="rect">
            <a:avLst/>
          </a:prstGeom>
          <a:noFill/>
          <a:ln w="19050">
            <a:solidFill>
              <a:schemeClr val="accent1"/>
            </a:solidFill>
          </a:ln>
        </p:spPr>
        <p:txBody>
          <a:bodyPr wrap="square" lIns="36000" tIns="0" rIns="36000" bIns="0" rtlCol="0" anchor="ctr">
            <a:spAutoFit/>
          </a:bodyPr>
          <a:lstStyle/>
          <a:p>
            <a:r>
              <a:rPr lang="en-GB" altLang="ko-KR" sz="3600" dirty="0"/>
              <a:t>Networking</a:t>
            </a:r>
            <a:endParaRPr lang="ko-KR" altLang="en-US" sz="3600" dirty="0"/>
          </a:p>
        </p:txBody>
      </p:sp>
      <p:pic>
        <p:nvPicPr>
          <p:cNvPr id="8" name="Picture Placeholder 7" descr="A circuit board on a table&#10;&#10;Description automatically generated">
            <a:extLst>
              <a:ext uri="{FF2B5EF4-FFF2-40B4-BE49-F238E27FC236}">
                <a16:creationId xmlns:a16="http://schemas.microsoft.com/office/drawing/2014/main" id="{921832FF-290E-46EE-A633-85A99794E6D9}"/>
              </a:ext>
            </a:extLst>
          </p:cNvPr>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t="20089" b="20089"/>
          <a:stretch>
            <a:fillRect/>
          </a:stretch>
        </p:blipFill>
        <p:spPr>
          <a:xfrm>
            <a:off x="651907" y="68094"/>
            <a:ext cx="8396199" cy="6460304"/>
          </a:xfrm>
          <a:blipFill dpi="0" rotWithShape="1">
            <a:blip r:embed="rId3"/>
            <a:srcRect/>
            <a:stretch>
              <a:fillRect/>
            </a:stretch>
          </a:blipFill>
        </p:spPr>
      </p:pic>
      <p:sp>
        <p:nvSpPr>
          <p:cNvPr id="9" name="TextBox 8">
            <a:extLst>
              <a:ext uri="{FF2B5EF4-FFF2-40B4-BE49-F238E27FC236}">
                <a16:creationId xmlns:a16="http://schemas.microsoft.com/office/drawing/2014/main" id="{B5AEE4AC-9241-4652-A447-14C6C758BF90}"/>
              </a:ext>
            </a:extLst>
          </p:cNvPr>
          <p:cNvSpPr txBox="1"/>
          <p:nvPr/>
        </p:nvSpPr>
        <p:spPr>
          <a:xfrm>
            <a:off x="6973048" y="4376482"/>
            <a:ext cx="1858312" cy="369332"/>
          </a:xfrm>
          <a:prstGeom prst="rect">
            <a:avLst/>
          </a:prstGeom>
          <a:noFill/>
          <a:ln w="19050">
            <a:solidFill>
              <a:schemeClr val="accent1"/>
            </a:solidFill>
          </a:ln>
        </p:spPr>
        <p:txBody>
          <a:bodyPr wrap="square" lIns="36000" tIns="0" rIns="36000" bIns="0" rtlCol="0" anchor="ctr">
            <a:spAutoFit/>
          </a:bodyPr>
          <a:lstStyle/>
          <a:p>
            <a:r>
              <a:rPr lang="en-GB" altLang="ko-KR" sz="2400" dirty="0" smtClean="0"/>
              <a:t>Days 1 and 2</a:t>
            </a:r>
            <a:endParaRPr lang="ko-KR" altLang="en-US" sz="2400" dirty="0"/>
          </a:p>
        </p:txBody>
      </p:sp>
    </p:spTree>
    <p:extLst>
      <p:ext uri="{BB962C8B-B14F-4D97-AF65-F5344CB8AC3E}">
        <p14:creationId xmlns:p14="http://schemas.microsoft.com/office/powerpoint/2010/main" val="4194083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0A2D0-C908-4389-B314-675662C630AC}"/>
              </a:ext>
            </a:extLst>
          </p:cNvPr>
          <p:cNvSpPr>
            <a:spLocks noGrp="1"/>
          </p:cNvSpPr>
          <p:nvPr>
            <p:ph type="title"/>
          </p:nvPr>
        </p:nvSpPr>
        <p:spPr/>
        <p:txBody>
          <a:bodyPr/>
          <a:lstStyle/>
          <a:p>
            <a:r>
              <a:rPr lang="en-GB" dirty="0"/>
              <a:t>Topologies</a:t>
            </a:r>
          </a:p>
        </p:txBody>
      </p:sp>
      <p:sp>
        <p:nvSpPr>
          <p:cNvPr id="3" name="Content Placeholder 2">
            <a:extLst>
              <a:ext uri="{FF2B5EF4-FFF2-40B4-BE49-F238E27FC236}">
                <a16:creationId xmlns:a16="http://schemas.microsoft.com/office/drawing/2014/main" id="{BB2F16C8-22CF-459F-A74D-9FB00A085C77}"/>
              </a:ext>
            </a:extLst>
          </p:cNvPr>
          <p:cNvSpPr>
            <a:spLocks noGrp="1"/>
          </p:cNvSpPr>
          <p:nvPr>
            <p:ph type="body" idx="1"/>
          </p:nvPr>
        </p:nvSpPr>
        <p:spPr>
          <a:xfrm>
            <a:off x="360947" y="4589463"/>
            <a:ext cx="11341769" cy="2196348"/>
          </a:xfrm>
        </p:spPr>
        <p:txBody>
          <a:bodyPr>
            <a:normAutofit lnSpcReduction="10000"/>
          </a:bodyPr>
          <a:lstStyle/>
          <a:p>
            <a:r>
              <a:rPr lang="en-GB" sz="1400" dirty="0"/>
              <a:t>Bus</a:t>
            </a:r>
          </a:p>
          <a:p>
            <a:r>
              <a:rPr lang="en-GB" sz="1400" dirty="0"/>
              <a:t>Star</a:t>
            </a:r>
          </a:p>
          <a:p>
            <a:r>
              <a:rPr lang="en-GB" sz="1400" dirty="0"/>
              <a:t>Ring</a:t>
            </a:r>
          </a:p>
          <a:p>
            <a:r>
              <a:rPr lang="en-GB" sz="1400" dirty="0"/>
              <a:t>Mesh</a:t>
            </a:r>
          </a:p>
          <a:p>
            <a:r>
              <a:rPr lang="en-GB" sz="1400" dirty="0"/>
              <a:t>Ad Hoc</a:t>
            </a:r>
          </a:p>
          <a:p>
            <a:r>
              <a:rPr lang="en-GB" sz="1400" dirty="0"/>
              <a:t>Infrastructure</a:t>
            </a:r>
          </a:p>
          <a:p>
            <a:r>
              <a:rPr lang="en-GB" sz="1400" dirty="0"/>
              <a:t>Wireless Mesh</a:t>
            </a:r>
          </a:p>
          <a:p>
            <a:endParaRPr lang="en-GB" sz="900" dirty="0"/>
          </a:p>
        </p:txBody>
      </p:sp>
    </p:spTree>
    <p:extLst>
      <p:ext uri="{BB962C8B-B14F-4D97-AF65-F5344CB8AC3E}">
        <p14:creationId xmlns:p14="http://schemas.microsoft.com/office/powerpoint/2010/main" val="15455548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Bridges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458896" y="1556275"/>
            <a:ext cx="11590421" cy="4935956"/>
          </a:xfrm>
        </p:spPr>
        <p:txBody>
          <a:bodyPr>
            <a:normAutofit/>
          </a:bodyPr>
          <a:lstStyle/>
          <a:p>
            <a:r>
              <a:rPr lang="en-US" dirty="0"/>
              <a:t>A </a:t>
            </a:r>
            <a:r>
              <a:rPr lang="en-US" i="1" dirty="0"/>
              <a:t>bridge</a:t>
            </a:r>
            <a:r>
              <a:rPr lang="en-US" dirty="0"/>
              <a:t> is a bit like a repeater</a:t>
            </a:r>
          </a:p>
          <a:p>
            <a:r>
              <a:rPr lang="en-GB" b="0" i="0" dirty="0">
                <a:effectLst/>
              </a:rPr>
              <a:t>Creates a single aggregate network from multiple communication networks or network segments</a:t>
            </a:r>
            <a:endParaRPr lang="en-US" b="0" i="0" dirty="0">
              <a:effectLst/>
            </a:endParaRPr>
          </a:p>
        </p:txBody>
      </p:sp>
      <p:grpSp>
        <p:nvGrpSpPr>
          <p:cNvPr id="7" name="Group 6">
            <a:extLst>
              <a:ext uri="{FF2B5EF4-FFF2-40B4-BE49-F238E27FC236}">
                <a16:creationId xmlns:a16="http://schemas.microsoft.com/office/drawing/2014/main" id="{8A5E801F-F4D4-4BB4-81EF-D19C462AB8DC}"/>
              </a:ext>
            </a:extLst>
          </p:cNvPr>
          <p:cNvGrpSpPr/>
          <p:nvPr/>
        </p:nvGrpSpPr>
        <p:grpSpPr>
          <a:xfrm>
            <a:off x="9941617" y="4345124"/>
            <a:ext cx="1111045" cy="749328"/>
            <a:chOff x="1209368" y="3429000"/>
            <a:chExt cx="1809135" cy="1220144"/>
          </a:xfrm>
        </p:grpSpPr>
        <p:sp>
          <p:nvSpPr>
            <p:cNvPr id="59" name="Rectangle: Rounded Corners 58">
              <a:extLst>
                <a:ext uri="{FF2B5EF4-FFF2-40B4-BE49-F238E27FC236}">
                  <a16:creationId xmlns:a16="http://schemas.microsoft.com/office/drawing/2014/main" id="{75EC2991-EE26-44E9-8687-07F7BC321C9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FF612887-12D9-460A-AE43-5B6115C5D171}"/>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B51BF1BA-634C-41FF-B8ED-3EB1A0DD2B9D}"/>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47B0009-E14F-4D1C-B58E-8DC4FC0B44B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F9A67C91-F5F5-4703-8960-638AF98BDAE4}"/>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Circle: Hollow 63">
              <a:extLst>
                <a:ext uri="{FF2B5EF4-FFF2-40B4-BE49-F238E27FC236}">
                  <a16:creationId xmlns:a16="http://schemas.microsoft.com/office/drawing/2014/main" id="{BD7F52F8-6B43-49ED-96F2-1C7B78CEB0B8}"/>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Rectangle 64">
              <a:extLst>
                <a:ext uri="{FF2B5EF4-FFF2-40B4-BE49-F238E27FC236}">
                  <a16:creationId xmlns:a16="http://schemas.microsoft.com/office/drawing/2014/main" id="{448FED31-2C25-41DF-B7DF-AA3FF44AD78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D612AEC8-85C1-48F3-A1F5-022E282A3E44}"/>
              </a:ext>
            </a:extLst>
          </p:cNvPr>
          <p:cNvGrpSpPr/>
          <p:nvPr/>
        </p:nvGrpSpPr>
        <p:grpSpPr>
          <a:xfrm>
            <a:off x="6829030" y="6012253"/>
            <a:ext cx="1111045" cy="749328"/>
            <a:chOff x="1209368" y="3429000"/>
            <a:chExt cx="1809135" cy="1220144"/>
          </a:xfrm>
        </p:grpSpPr>
        <p:sp>
          <p:nvSpPr>
            <p:cNvPr id="52" name="Rectangle: Rounded Corners 51">
              <a:extLst>
                <a:ext uri="{FF2B5EF4-FFF2-40B4-BE49-F238E27FC236}">
                  <a16:creationId xmlns:a16="http://schemas.microsoft.com/office/drawing/2014/main" id="{381C0AFE-E28F-4073-9432-F1A668CAC14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C3D706A2-BED4-4071-B43C-A289369C3F97}"/>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A040C6BD-DD54-4E62-A55E-D0D49EAAC32C}"/>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97B4AC99-2B77-412E-ABE4-389DFC7B3A6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0AEBAF18-CE80-4EFE-95A3-F54A2EC5697D}"/>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ircle: Hollow 56">
              <a:extLst>
                <a:ext uri="{FF2B5EF4-FFF2-40B4-BE49-F238E27FC236}">
                  <a16:creationId xmlns:a16="http://schemas.microsoft.com/office/drawing/2014/main" id="{93AE5EAD-BA12-4425-A6D9-FB100921B7CB}"/>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Rectangle 57">
              <a:extLst>
                <a:ext uri="{FF2B5EF4-FFF2-40B4-BE49-F238E27FC236}">
                  <a16:creationId xmlns:a16="http://schemas.microsoft.com/office/drawing/2014/main" id="{7895BE03-3A7D-4E82-A335-7B76EA86DAD4}"/>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48073EDC-7CB8-48B4-A152-073C01A684D2}"/>
              </a:ext>
            </a:extLst>
          </p:cNvPr>
          <p:cNvGrpSpPr/>
          <p:nvPr/>
        </p:nvGrpSpPr>
        <p:grpSpPr>
          <a:xfrm>
            <a:off x="3304101" y="3128857"/>
            <a:ext cx="1111045" cy="749328"/>
            <a:chOff x="1209368" y="3429000"/>
            <a:chExt cx="1809135" cy="1220144"/>
          </a:xfrm>
        </p:grpSpPr>
        <p:sp>
          <p:nvSpPr>
            <p:cNvPr id="45" name="Rectangle: Rounded Corners 44">
              <a:extLst>
                <a:ext uri="{FF2B5EF4-FFF2-40B4-BE49-F238E27FC236}">
                  <a16:creationId xmlns:a16="http://schemas.microsoft.com/office/drawing/2014/main" id="{34717723-B2DF-4472-8AA9-B5D8B750EA6B}"/>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EE6722EB-CD73-4749-A729-BD7182C8DCC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4531312-7A44-44BE-AC42-BCEBCBFB55B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9BD36745-CE2B-42BE-A2A9-AAFC58626890}"/>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F450FC9-752E-4AF9-916D-3F265E9882E0}"/>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ircle: Hollow 49">
              <a:extLst>
                <a:ext uri="{FF2B5EF4-FFF2-40B4-BE49-F238E27FC236}">
                  <a16:creationId xmlns:a16="http://schemas.microsoft.com/office/drawing/2014/main" id="{4B98C54E-EC53-4759-96D3-830487482789}"/>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Rectangle 50">
              <a:extLst>
                <a:ext uri="{FF2B5EF4-FFF2-40B4-BE49-F238E27FC236}">
                  <a16:creationId xmlns:a16="http://schemas.microsoft.com/office/drawing/2014/main" id="{F49DF1FB-AC9D-4692-8616-16DC27BCE6FE}"/>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A2F8C8C3-E77F-4CD8-AC6E-6048E337DEEC}"/>
              </a:ext>
            </a:extLst>
          </p:cNvPr>
          <p:cNvGrpSpPr/>
          <p:nvPr/>
        </p:nvGrpSpPr>
        <p:grpSpPr>
          <a:xfrm>
            <a:off x="1834299" y="3123908"/>
            <a:ext cx="1111045" cy="749328"/>
            <a:chOff x="1209368" y="3429000"/>
            <a:chExt cx="1809135" cy="1220144"/>
          </a:xfrm>
        </p:grpSpPr>
        <p:sp>
          <p:nvSpPr>
            <p:cNvPr id="38" name="Rectangle: Rounded Corners 37">
              <a:extLst>
                <a:ext uri="{FF2B5EF4-FFF2-40B4-BE49-F238E27FC236}">
                  <a16:creationId xmlns:a16="http://schemas.microsoft.com/office/drawing/2014/main" id="{74FB0B5C-55C0-4C31-A93B-0F7800A8D27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CE90E79-7686-4855-BA69-047601F595A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61E0BE2-BABB-44F6-BDB3-D3B64A9F678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AD7D3BB-41C9-49CF-9968-2BCDACDA3EE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0663C93-6B8F-4842-8368-F2CD8C081F38}"/>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ircle: Hollow 42">
              <a:extLst>
                <a:ext uri="{FF2B5EF4-FFF2-40B4-BE49-F238E27FC236}">
                  <a16:creationId xmlns:a16="http://schemas.microsoft.com/office/drawing/2014/main" id="{CF4548E1-8BCD-4413-85F0-16253916D76D}"/>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Rectangle 43">
              <a:extLst>
                <a:ext uri="{FF2B5EF4-FFF2-40B4-BE49-F238E27FC236}">
                  <a16:creationId xmlns:a16="http://schemas.microsoft.com/office/drawing/2014/main" id="{0A41A6CD-9C27-4FD9-8897-32652BDC6FA8}"/>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FFA40F33-0F1D-4138-90AE-A392084378E8}"/>
              </a:ext>
            </a:extLst>
          </p:cNvPr>
          <p:cNvGrpSpPr/>
          <p:nvPr/>
        </p:nvGrpSpPr>
        <p:grpSpPr>
          <a:xfrm>
            <a:off x="6829030" y="2679672"/>
            <a:ext cx="1111045" cy="749328"/>
            <a:chOff x="1209368" y="3429000"/>
            <a:chExt cx="1809135" cy="1220144"/>
          </a:xfrm>
        </p:grpSpPr>
        <p:sp>
          <p:nvSpPr>
            <p:cNvPr id="31" name="Rectangle: Rounded Corners 30">
              <a:extLst>
                <a:ext uri="{FF2B5EF4-FFF2-40B4-BE49-F238E27FC236}">
                  <a16:creationId xmlns:a16="http://schemas.microsoft.com/office/drawing/2014/main" id="{DE0DABFF-744C-4858-84A2-7881A990B5A4}"/>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E024ACE-480A-49F0-ACF2-90BC6ED006D9}"/>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7E97420E-0C8C-49BB-95C3-70F6ED42DE91}"/>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3A51DB37-05A9-48F7-989E-F2D94F6DA42D}"/>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5E81110-4A6E-44AA-880C-1A6983AFEF2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ircle: Hollow 35">
              <a:extLst>
                <a:ext uri="{FF2B5EF4-FFF2-40B4-BE49-F238E27FC236}">
                  <a16:creationId xmlns:a16="http://schemas.microsoft.com/office/drawing/2014/main" id="{9EA1F702-9D29-4201-B419-8AD6A0466CD2}"/>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36">
              <a:extLst>
                <a:ext uri="{FF2B5EF4-FFF2-40B4-BE49-F238E27FC236}">
                  <a16:creationId xmlns:a16="http://schemas.microsoft.com/office/drawing/2014/main" id="{8AE68AA7-AF03-45C2-A7C4-6497D7B606F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6013BB5D-B36A-4660-ADC2-5B4E025200FD}"/>
              </a:ext>
            </a:extLst>
          </p:cNvPr>
          <p:cNvGrpSpPr/>
          <p:nvPr/>
        </p:nvGrpSpPr>
        <p:grpSpPr>
          <a:xfrm>
            <a:off x="6924732" y="4299258"/>
            <a:ext cx="919641" cy="686831"/>
            <a:chOff x="3075311" y="4191872"/>
            <a:chExt cx="919641" cy="686831"/>
          </a:xfrm>
        </p:grpSpPr>
        <p:sp>
          <p:nvSpPr>
            <p:cNvPr id="22" name="Rectangle 21">
              <a:extLst>
                <a:ext uri="{FF2B5EF4-FFF2-40B4-BE49-F238E27FC236}">
                  <a16:creationId xmlns:a16="http://schemas.microsoft.com/office/drawing/2014/main" id="{BFEC2324-4375-45DC-801E-5BF6EFF9F450}"/>
                </a:ext>
              </a:extLst>
            </p:cNvPr>
            <p:cNvSpPr/>
            <p:nvPr/>
          </p:nvSpPr>
          <p:spPr>
            <a:xfrm>
              <a:off x="3075311" y="4191872"/>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DB36F2C8-654F-4848-8CCA-AFDA83BE46DF}"/>
                </a:ext>
              </a:extLst>
            </p:cNvPr>
            <p:cNvSpPr/>
            <p:nvPr/>
          </p:nvSpPr>
          <p:spPr>
            <a:xfrm flipH="1">
              <a:off x="3252519" y="4492582"/>
              <a:ext cx="613685" cy="112567"/>
            </a:xfrm>
            <a:custGeom>
              <a:avLst/>
              <a:gdLst>
                <a:gd name="connsiteX0" fmla="*/ 55266 w 613685"/>
                <a:gd name="connsiteY0" fmla="*/ 0 h 112567"/>
                <a:gd name="connsiteX1" fmla="*/ 0 w 613685"/>
                <a:gd name="connsiteY1" fmla="*/ 55266 h 112567"/>
                <a:gd name="connsiteX2" fmla="*/ 55266 w 613685"/>
                <a:gd name="connsiteY2" fmla="*/ 110532 h 112567"/>
                <a:gd name="connsiteX3" fmla="*/ 55266 w 613685"/>
                <a:gd name="connsiteY3" fmla="*/ 82899 h 112567"/>
                <a:gd name="connsiteX4" fmla="*/ 255577 w 613685"/>
                <a:gd name="connsiteY4" fmla="*/ 82899 h 112567"/>
                <a:gd name="connsiteX5" fmla="*/ 255577 w 613685"/>
                <a:gd name="connsiteY5" fmla="*/ 84934 h 112567"/>
                <a:gd name="connsiteX6" fmla="*/ 558419 w 613685"/>
                <a:gd name="connsiteY6" fmla="*/ 84934 h 112567"/>
                <a:gd name="connsiteX7" fmla="*/ 558419 w 613685"/>
                <a:gd name="connsiteY7" fmla="*/ 112567 h 112567"/>
                <a:gd name="connsiteX8" fmla="*/ 613685 w 613685"/>
                <a:gd name="connsiteY8" fmla="*/ 57301 h 112567"/>
                <a:gd name="connsiteX9" fmla="*/ 558419 w 613685"/>
                <a:gd name="connsiteY9" fmla="*/ 2035 h 112567"/>
                <a:gd name="connsiteX10" fmla="*/ 558419 w 613685"/>
                <a:gd name="connsiteY10" fmla="*/ 29668 h 112567"/>
                <a:gd name="connsiteX11" fmla="*/ 358108 w 613685"/>
                <a:gd name="connsiteY11" fmla="*/ 29668 h 112567"/>
                <a:gd name="connsiteX12" fmla="*/ 358108 w 613685"/>
                <a:gd name="connsiteY12" fmla="*/ 27633 h 112567"/>
                <a:gd name="connsiteX13" fmla="*/ 55266 w 613685"/>
                <a:gd name="connsiteY13" fmla="*/ 27633 h 1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685" h="112567">
                  <a:moveTo>
                    <a:pt x="55266" y="0"/>
                  </a:moveTo>
                  <a:lnTo>
                    <a:pt x="0" y="55266"/>
                  </a:lnTo>
                  <a:lnTo>
                    <a:pt x="55266" y="110532"/>
                  </a:lnTo>
                  <a:lnTo>
                    <a:pt x="55266" y="82899"/>
                  </a:lnTo>
                  <a:lnTo>
                    <a:pt x="255577" y="82899"/>
                  </a:lnTo>
                  <a:lnTo>
                    <a:pt x="255577" y="84934"/>
                  </a:lnTo>
                  <a:lnTo>
                    <a:pt x="558419" y="84934"/>
                  </a:lnTo>
                  <a:lnTo>
                    <a:pt x="558419" y="112567"/>
                  </a:lnTo>
                  <a:lnTo>
                    <a:pt x="613685" y="57301"/>
                  </a:lnTo>
                  <a:lnTo>
                    <a:pt x="558419" y="2035"/>
                  </a:lnTo>
                  <a:lnTo>
                    <a:pt x="558419" y="29668"/>
                  </a:lnTo>
                  <a:lnTo>
                    <a:pt x="358108" y="29668"/>
                  </a:lnTo>
                  <a:lnTo>
                    <a:pt x="358108" y="27633"/>
                  </a:lnTo>
                  <a:lnTo>
                    <a:pt x="55266" y="276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cxnSp>
        <p:nvCxnSpPr>
          <p:cNvPr id="14" name="Straight Connector 13">
            <a:extLst>
              <a:ext uri="{FF2B5EF4-FFF2-40B4-BE49-F238E27FC236}">
                <a16:creationId xmlns:a16="http://schemas.microsoft.com/office/drawing/2014/main" id="{A657B9EA-4C7E-4084-B216-C94AF6AD17F2}"/>
              </a:ext>
            </a:extLst>
          </p:cNvPr>
          <p:cNvCxnSpPr>
            <a:cxnSpLocks/>
            <a:stCxn id="22" idx="3"/>
            <a:endCxn id="60" idx="1"/>
          </p:cNvCxnSpPr>
          <p:nvPr/>
        </p:nvCxnSpPr>
        <p:spPr>
          <a:xfrm>
            <a:off x="7844373" y="4642674"/>
            <a:ext cx="2097244" cy="11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85FBAF-D57D-4F04-A168-B36FD3FE3AF0}"/>
              </a:ext>
            </a:extLst>
          </p:cNvPr>
          <p:cNvCxnSpPr>
            <a:cxnSpLocks/>
          </p:cNvCxnSpPr>
          <p:nvPr/>
        </p:nvCxnSpPr>
        <p:spPr>
          <a:xfrm>
            <a:off x="7362443" y="5156591"/>
            <a:ext cx="0" cy="86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AA2864-0B53-4D94-B761-21984F4C854C}"/>
              </a:ext>
            </a:extLst>
          </p:cNvPr>
          <p:cNvCxnSpPr>
            <a:cxnSpLocks/>
          </p:cNvCxnSpPr>
          <p:nvPr/>
        </p:nvCxnSpPr>
        <p:spPr>
          <a:xfrm flipV="1">
            <a:off x="2382962" y="3863706"/>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EDC2AC-C7E1-41CB-BC45-E4311E6F01CA}"/>
              </a:ext>
            </a:extLst>
          </p:cNvPr>
          <p:cNvCxnSpPr>
            <a:cxnSpLocks/>
          </p:cNvCxnSpPr>
          <p:nvPr/>
        </p:nvCxnSpPr>
        <p:spPr>
          <a:xfrm>
            <a:off x="7382195" y="3416726"/>
            <a:ext cx="1" cy="8665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FAFE40-C5D9-47F0-BFB2-082B69E3519F}"/>
              </a:ext>
            </a:extLst>
          </p:cNvPr>
          <p:cNvCxnSpPr>
            <a:cxnSpLocks/>
          </p:cNvCxnSpPr>
          <p:nvPr/>
        </p:nvCxnSpPr>
        <p:spPr>
          <a:xfrm>
            <a:off x="1676400" y="4646225"/>
            <a:ext cx="5256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1B6CC9-22D3-4BA2-90F4-EF8B87C3EF1B}"/>
              </a:ext>
            </a:extLst>
          </p:cNvPr>
          <p:cNvCxnSpPr>
            <a:cxnSpLocks/>
          </p:cNvCxnSpPr>
          <p:nvPr/>
        </p:nvCxnSpPr>
        <p:spPr>
          <a:xfrm flipV="1">
            <a:off x="3859354" y="3871221"/>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30226FB-38BD-4728-9548-0E411FC9F201}"/>
              </a:ext>
            </a:extLst>
          </p:cNvPr>
          <p:cNvSpPr/>
          <p:nvPr/>
        </p:nvSpPr>
        <p:spPr>
          <a:xfrm>
            <a:off x="1447800" y="4551340"/>
            <a:ext cx="282631" cy="18977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9179E736-1F77-49F5-BA0D-7FCF7871AE64}"/>
              </a:ext>
            </a:extLst>
          </p:cNvPr>
          <p:cNvSpPr txBox="1"/>
          <p:nvPr/>
        </p:nvSpPr>
        <p:spPr>
          <a:xfrm>
            <a:off x="7119528" y="4872984"/>
            <a:ext cx="572593" cy="369332"/>
          </a:xfrm>
          <a:prstGeom prst="rect">
            <a:avLst/>
          </a:prstGeom>
          <a:noFill/>
        </p:spPr>
        <p:txBody>
          <a:bodyPr wrap="none" rtlCol="0">
            <a:spAutoFit/>
          </a:bodyPr>
          <a:lstStyle/>
          <a:p>
            <a:r>
              <a:rPr lang="en-GB" dirty="0"/>
              <a:t>Hub</a:t>
            </a:r>
          </a:p>
        </p:txBody>
      </p:sp>
      <p:grpSp>
        <p:nvGrpSpPr>
          <p:cNvPr id="82" name="Group 81">
            <a:extLst>
              <a:ext uri="{FF2B5EF4-FFF2-40B4-BE49-F238E27FC236}">
                <a16:creationId xmlns:a16="http://schemas.microsoft.com/office/drawing/2014/main" id="{D90C871E-DDB0-4F24-A915-894491292835}"/>
              </a:ext>
            </a:extLst>
          </p:cNvPr>
          <p:cNvGrpSpPr/>
          <p:nvPr/>
        </p:nvGrpSpPr>
        <p:grpSpPr>
          <a:xfrm>
            <a:off x="5446269" y="4044760"/>
            <a:ext cx="807838" cy="1035355"/>
            <a:chOff x="2210435" y="5213253"/>
            <a:chExt cx="1018540" cy="1305399"/>
          </a:xfrm>
        </p:grpSpPr>
        <p:sp>
          <p:nvSpPr>
            <p:cNvPr id="78" name="Freeform: Shape 77">
              <a:extLst>
                <a:ext uri="{FF2B5EF4-FFF2-40B4-BE49-F238E27FC236}">
                  <a16:creationId xmlns:a16="http://schemas.microsoft.com/office/drawing/2014/main" id="{4FD8AAB0-7A47-4FA2-A748-7E38772A7F59}"/>
                </a:ext>
              </a:extLst>
            </p:cNvPr>
            <p:cNvSpPr/>
            <p:nvPr/>
          </p:nvSpPr>
          <p:spPr>
            <a:xfrm>
              <a:off x="2210435" y="5581650"/>
              <a:ext cx="1018540" cy="617399"/>
            </a:xfrm>
            <a:custGeom>
              <a:avLst/>
              <a:gdLst>
                <a:gd name="connsiteX0" fmla="*/ 0 w 1093665"/>
                <a:gd name="connsiteY0" fmla="*/ 0 h 617399"/>
                <a:gd name="connsiteX1" fmla="*/ 156060 w 1093665"/>
                <a:gd name="connsiteY1" fmla="*/ 0 h 617399"/>
                <a:gd name="connsiteX2" fmla="*/ 154637 w 1093665"/>
                <a:gd name="connsiteY2" fmla="*/ 12058 h 617399"/>
                <a:gd name="connsiteX3" fmla="*/ 546833 w 1093665"/>
                <a:gd name="connsiteY3" fmla="*/ 347040 h 617399"/>
                <a:gd name="connsiteX4" fmla="*/ 939029 w 1093665"/>
                <a:gd name="connsiteY4" fmla="*/ 12058 h 617399"/>
                <a:gd name="connsiteX5" fmla="*/ 937606 w 1093665"/>
                <a:gd name="connsiteY5" fmla="*/ 0 h 617399"/>
                <a:gd name="connsiteX6" fmla="*/ 1093665 w 1093665"/>
                <a:gd name="connsiteY6" fmla="*/ 0 h 617399"/>
                <a:gd name="connsiteX7" fmla="*/ 1093665 w 1093665"/>
                <a:gd name="connsiteY7" fmla="*/ 617399 h 617399"/>
                <a:gd name="connsiteX8" fmla="*/ 0 w 1093665"/>
                <a:gd name="connsiteY8" fmla="*/ 617399 h 61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65" h="617399">
                  <a:moveTo>
                    <a:pt x="0" y="0"/>
                  </a:moveTo>
                  <a:lnTo>
                    <a:pt x="156060" y="0"/>
                  </a:lnTo>
                  <a:lnTo>
                    <a:pt x="154637" y="12058"/>
                  </a:lnTo>
                  <a:cubicBezTo>
                    <a:pt x="154637" y="197063"/>
                    <a:pt x="330229" y="347040"/>
                    <a:pt x="546833" y="347040"/>
                  </a:cubicBezTo>
                  <a:cubicBezTo>
                    <a:pt x="763437" y="347040"/>
                    <a:pt x="939029" y="197063"/>
                    <a:pt x="939029" y="12058"/>
                  </a:cubicBezTo>
                  <a:lnTo>
                    <a:pt x="937606" y="0"/>
                  </a:lnTo>
                  <a:lnTo>
                    <a:pt x="1093665" y="0"/>
                  </a:lnTo>
                  <a:lnTo>
                    <a:pt x="1093665" y="617399"/>
                  </a:lnTo>
                  <a:lnTo>
                    <a:pt x="0" y="617399"/>
                  </a:lnTo>
                  <a:close/>
                </a:path>
              </a:pathLst>
            </a:cu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9" name="Oval 78">
              <a:extLst>
                <a:ext uri="{FF2B5EF4-FFF2-40B4-BE49-F238E27FC236}">
                  <a16:creationId xmlns:a16="http://schemas.microsoft.com/office/drawing/2014/main" id="{EE379BE4-DBBF-4AAC-B946-4F32C1645563}"/>
                </a:ext>
              </a:extLst>
            </p:cNvPr>
            <p:cNvSpPr/>
            <p:nvPr/>
          </p:nvSpPr>
          <p:spPr>
            <a:xfrm>
              <a:off x="2375850" y="5213253"/>
              <a:ext cx="684901" cy="6849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80" name="TextBox 79">
              <a:extLst>
                <a:ext uri="{FF2B5EF4-FFF2-40B4-BE49-F238E27FC236}">
                  <a16:creationId xmlns:a16="http://schemas.microsoft.com/office/drawing/2014/main" id="{C1C518B1-AF94-4381-8F83-D5460027327F}"/>
                </a:ext>
              </a:extLst>
            </p:cNvPr>
            <p:cNvSpPr txBox="1"/>
            <p:nvPr/>
          </p:nvSpPr>
          <p:spPr>
            <a:xfrm>
              <a:off x="2311228" y="5356777"/>
              <a:ext cx="677943" cy="369332"/>
            </a:xfrm>
            <a:prstGeom prst="rect">
              <a:avLst/>
            </a:prstGeom>
            <a:noFill/>
          </p:spPr>
          <p:txBody>
            <a:bodyPr wrap="none" rtlCol="0">
              <a:spAutoFit/>
            </a:bodyPr>
            <a:lstStyle/>
            <a:p>
              <a:r>
                <a:rPr lang="en-GB" b="1" dirty="0">
                  <a:solidFill>
                    <a:schemeClr val="bg1"/>
                  </a:solidFill>
                </a:rPr>
                <a:t>STOP</a:t>
              </a:r>
            </a:p>
          </p:txBody>
        </p:sp>
        <p:sp>
          <p:nvSpPr>
            <p:cNvPr id="81" name="TextBox 80">
              <a:extLst>
                <a:ext uri="{FF2B5EF4-FFF2-40B4-BE49-F238E27FC236}">
                  <a16:creationId xmlns:a16="http://schemas.microsoft.com/office/drawing/2014/main" id="{CB6317E0-8F79-4ED5-8AAA-678C4A27F8FD}"/>
                </a:ext>
              </a:extLst>
            </p:cNvPr>
            <p:cNvSpPr txBox="1"/>
            <p:nvPr/>
          </p:nvSpPr>
          <p:spPr>
            <a:xfrm>
              <a:off x="2311228" y="6149320"/>
              <a:ext cx="787075" cy="369332"/>
            </a:xfrm>
            <a:prstGeom prst="rect">
              <a:avLst/>
            </a:prstGeom>
            <a:noFill/>
          </p:spPr>
          <p:txBody>
            <a:bodyPr wrap="none" rtlCol="0">
              <a:spAutoFit/>
            </a:bodyPr>
            <a:lstStyle/>
            <a:p>
              <a:r>
                <a:rPr lang="en-GB" dirty="0"/>
                <a:t>Bridge</a:t>
              </a:r>
            </a:p>
          </p:txBody>
        </p:sp>
      </p:grpSp>
      <p:grpSp>
        <p:nvGrpSpPr>
          <p:cNvPr id="87" name="Group 86">
            <a:extLst>
              <a:ext uri="{FF2B5EF4-FFF2-40B4-BE49-F238E27FC236}">
                <a16:creationId xmlns:a16="http://schemas.microsoft.com/office/drawing/2014/main" id="{EC5378EE-5702-4FD7-8A6E-9971BA76B37D}"/>
              </a:ext>
            </a:extLst>
          </p:cNvPr>
          <p:cNvGrpSpPr/>
          <p:nvPr/>
        </p:nvGrpSpPr>
        <p:grpSpPr>
          <a:xfrm>
            <a:off x="4415146" y="4561444"/>
            <a:ext cx="421937" cy="179666"/>
            <a:chOff x="3678557" y="5242316"/>
            <a:chExt cx="815338" cy="311559"/>
          </a:xfrm>
        </p:grpSpPr>
        <p:sp>
          <p:nvSpPr>
            <p:cNvPr id="84" name="Rectangle 83">
              <a:extLst>
                <a:ext uri="{FF2B5EF4-FFF2-40B4-BE49-F238E27FC236}">
                  <a16:creationId xmlns:a16="http://schemas.microsoft.com/office/drawing/2014/main" id="{808E8BCE-2B71-4311-BFED-7ABB20ADE12B}"/>
                </a:ext>
              </a:extLst>
            </p:cNvPr>
            <p:cNvSpPr/>
            <p:nvPr/>
          </p:nvSpPr>
          <p:spPr>
            <a:xfrm>
              <a:off x="3680236" y="5242316"/>
              <a:ext cx="813659" cy="31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Isosceles Triangle 84">
              <a:extLst>
                <a:ext uri="{FF2B5EF4-FFF2-40B4-BE49-F238E27FC236}">
                  <a16:creationId xmlns:a16="http://schemas.microsoft.com/office/drawing/2014/main" id="{6400D1DA-DF3E-4F25-9444-4ED0540AD925}"/>
                </a:ext>
              </a:extLst>
            </p:cNvPr>
            <p:cNvSpPr/>
            <p:nvPr/>
          </p:nvSpPr>
          <p:spPr>
            <a:xfrm rot="5400000">
              <a:off x="3728572"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Isosceles Triangle 85">
              <a:extLst>
                <a:ext uri="{FF2B5EF4-FFF2-40B4-BE49-F238E27FC236}">
                  <a16:creationId xmlns:a16="http://schemas.microsoft.com/office/drawing/2014/main" id="{94D63EDF-0326-4EFC-BFE9-354C9E49C329}"/>
                </a:ext>
              </a:extLst>
            </p:cNvPr>
            <p:cNvSpPr/>
            <p:nvPr/>
          </p:nvSpPr>
          <p:spPr>
            <a:xfrm rot="16200000" flipH="1">
              <a:off x="4137563"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8" name="TextBox 87">
            <a:extLst>
              <a:ext uri="{FF2B5EF4-FFF2-40B4-BE49-F238E27FC236}">
                <a16:creationId xmlns:a16="http://schemas.microsoft.com/office/drawing/2014/main" id="{F4B241FC-0472-4E12-9AE7-51E681B5656F}"/>
              </a:ext>
            </a:extLst>
          </p:cNvPr>
          <p:cNvSpPr txBox="1"/>
          <p:nvPr/>
        </p:nvSpPr>
        <p:spPr>
          <a:xfrm>
            <a:off x="4328458" y="4504010"/>
            <a:ext cx="593945" cy="276999"/>
          </a:xfrm>
          <a:prstGeom prst="rect">
            <a:avLst/>
          </a:prstGeom>
          <a:noFill/>
        </p:spPr>
        <p:txBody>
          <a:bodyPr wrap="none" rtlCol="0">
            <a:spAutoFit/>
          </a:bodyPr>
          <a:lstStyle/>
          <a:p>
            <a:r>
              <a:rPr lang="en-GB" sz="1200" dirty="0">
                <a:solidFill>
                  <a:schemeClr val="bg1"/>
                </a:solidFill>
              </a:rPr>
              <a:t>Packet</a:t>
            </a:r>
          </a:p>
        </p:txBody>
      </p:sp>
      <p:grpSp>
        <p:nvGrpSpPr>
          <p:cNvPr id="93" name="Group 92">
            <a:extLst>
              <a:ext uri="{FF2B5EF4-FFF2-40B4-BE49-F238E27FC236}">
                <a16:creationId xmlns:a16="http://schemas.microsoft.com/office/drawing/2014/main" id="{9075ED2C-5396-4B78-83CF-E28FF67AEBED}"/>
              </a:ext>
            </a:extLst>
          </p:cNvPr>
          <p:cNvGrpSpPr/>
          <p:nvPr/>
        </p:nvGrpSpPr>
        <p:grpSpPr>
          <a:xfrm>
            <a:off x="8543153" y="4561444"/>
            <a:ext cx="421937" cy="179666"/>
            <a:chOff x="3678557" y="5242316"/>
            <a:chExt cx="815338" cy="311559"/>
          </a:xfrm>
        </p:grpSpPr>
        <p:sp>
          <p:nvSpPr>
            <p:cNvPr id="94" name="Rectangle 93">
              <a:extLst>
                <a:ext uri="{FF2B5EF4-FFF2-40B4-BE49-F238E27FC236}">
                  <a16:creationId xmlns:a16="http://schemas.microsoft.com/office/drawing/2014/main" id="{16CC26DA-ADF9-42F4-8BFE-A784CBB14404}"/>
                </a:ext>
              </a:extLst>
            </p:cNvPr>
            <p:cNvSpPr/>
            <p:nvPr/>
          </p:nvSpPr>
          <p:spPr>
            <a:xfrm>
              <a:off x="3680236" y="5242316"/>
              <a:ext cx="813659" cy="31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Isosceles Triangle 94">
              <a:extLst>
                <a:ext uri="{FF2B5EF4-FFF2-40B4-BE49-F238E27FC236}">
                  <a16:creationId xmlns:a16="http://schemas.microsoft.com/office/drawing/2014/main" id="{43FAD8B8-00F7-4F9F-9D10-A02EAE920BCF}"/>
                </a:ext>
              </a:extLst>
            </p:cNvPr>
            <p:cNvSpPr/>
            <p:nvPr/>
          </p:nvSpPr>
          <p:spPr>
            <a:xfrm rot="5400000">
              <a:off x="3728572"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Isosceles Triangle 95">
              <a:extLst>
                <a:ext uri="{FF2B5EF4-FFF2-40B4-BE49-F238E27FC236}">
                  <a16:creationId xmlns:a16="http://schemas.microsoft.com/office/drawing/2014/main" id="{4A2C31A8-51FB-4C7C-8005-3C79DD0FB09D}"/>
                </a:ext>
              </a:extLst>
            </p:cNvPr>
            <p:cNvSpPr/>
            <p:nvPr/>
          </p:nvSpPr>
          <p:spPr>
            <a:xfrm rot="16200000" flipH="1">
              <a:off x="4137563"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7" name="TextBox 96">
            <a:extLst>
              <a:ext uri="{FF2B5EF4-FFF2-40B4-BE49-F238E27FC236}">
                <a16:creationId xmlns:a16="http://schemas.microsoft.com/office/drawing/2014/main" id="{0D4DE980-A813-4C1E-B1FD-F43A3E07F1F2}"/>
              </a:ext>
            </a:extLst>
          </p:cNvPr>
          <p:cNvSpPr txBox="1"/>
          <p:nvPr/>
        </p:nvSpPr>
        <p:spPr>
          <a:xfrm>
            <a:off x="8456465" y="4504010"/>
            <a:ext cx="593945" cy="276999"/>
          </a:xfrm>
          <a:prstGeom prst="rect">
            <a:avLst/>
          </a:prstGeom>
          <a:noFill/>
        </p:spPr>
        <p:txBody>
          <a:bodyPr wrap="none" rtlCol="0">
            <a:spAutoFit/>
          </a:bodyPr>
          <a:lstStyle/>
          <a:p>
            <a:r>
              <a:rPr lang="en-GB" sz="1200" dirty="0">
                <a:solidFill>
                  <a:schemeClr val="bg1"/>
                </a:solidFill>
              </a:rPr>
              <a:t>Packet</a:t>
            </a:r>
          </a:p>
        </p:txBody>
      </p:sp>
    </p:spTree>
    <p:extLst>
      <p:ext uri="{BB962C8B-B14F-4D97-AF65-F5344CB8AC3E}">
        <p14:creationId xmlns:p14="http://schemas.microsoft.com/office/powerpoint/2010/main" val="25831072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Bridges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bridge has a </a:t>
            </a:r>
            <a:r>
              <a:rPr lang="en-US" i="1" dirty="0"/>
              <a:t>MAC table</a:t>
            </a:r>
            <a:r>
              <a:rPr lang="en-US" dirty="0"/>
              <a:t> in memory</a:t>
            </a:r>
          </a:p>
          <a:p>
            <a:r>
              <a:rPr lang="en-GB" dirty="0"/>
              <a:t>Bridges only forward frames that are required to cross the bridge</a:t>
            </a:r>
          </a:p>
          <a:p>
            <a:r>
              <a:rPr lang="en-GB" dirty="0"/>
              <a:t>Additionally, bridges reduce collisions by creating a separate collision domain on either side of the bridge</a:t>
            </a:r>
            <a:endParaRPr lang="en-US" dirty="0"/>
          </a:p>
          <a:p>
            <a:endParaRPr lang="en-US" b="0" i="0" dirty="0">
              <a:effectLst/>
            </a:endParaRPr>
          </a:p>
        </p:txBody>
      </p:sp>
      <p:grpSp>
        <p:nvGrpSpPr>
          <p:cNvPr id="109" name="Group 108">
            <a:extLst>
              <a:ext uri="{FF2B5EF4-FFF2-40B4-BE49-F238E27FC236}">
                <a16:creationId xmlns:a16="http://schemas.microsoft.com/office/drawing/2014/main" id="{26971A0E-8D9F-4DC4-A556-C9B4D4993BEC}"/>
              </a:ext>
            </a:extLst>
          </p:cNvPr>
          <p:cNvGrpSpPr/>
          <p:nvPr/>
        </p:nvGrpSpPr>
        <p:grpSpPr>
          <a:xfrm>
            <a:off x="2700611" y="4097404"/>
            <a:ext cx="6211921" cy="2579877"/>
            <a:chOff x="2995579" y="3418979"/>
            <a:chExt cx="6211921" cy="2579877"/>
          </a:xfrm>
        </p:grpSpPr>
        <p:cxnSp>
          <p:nvCxnSpPr>
            <p:cNvPr id="53" name="Straight Connector 52">
              <a:extLst>
                <a:ext uri="{FF2B5EF4-FFF2-40B4-BE49-F238E27FC236}">
                  <a16:creationId xmlns:a16="http://schemas.microsoft.com/office/drawing/2014/main" id="{62CB8D25-078F-4019-856D-6C3B168D528B}"/>
                </a:ext>
              </a:extLst>
            </p:cNvPr>
            <p:cNvCxnSpPr>
              <a:cxnSpLocks/>
            </p:cNvCxnSpPr>
            <p:nvPr/>
          </p:nvCxnSpPr>
          <p:spPr>
            <a:xfrm flipH="1">
              <a:off x="7445399" y="3864247"/>
              <a:ext cx="17861" cy="1187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A5A67ED-CF3F-49C7-B36D-99D0F0057DAE}"/>
                </a:ext>
              </a:extLst>
            </p:cNvPr>
            <p:cNvGrpSpPr/>
            <p:nvPr/>
          </p:nvGrpSpPr>
          <p:grpSpPr>
            <a:xfrm>
              <a:off x="8309895" y="4788720"/>
              <a:ext cx="897605" cy="611772"/>
              <a:chOff x="1209368" y="3429000"/>
              <a:chExt cx="1809135" cy="1220144"/>
            </a:xfrm>
          </p:grpSpPr>
          <p:sp>
            <p:nvSpPr>
              <p:cNvPr id="8" name="Rectangle: Rounded Corners 7">
                <a:extLst>
                  <a:ext uri="{FF2B5EF4-FFF2-40B4-BE49-F238E27FC236}">
                    <a16:creationId xmlns:a16="http://schemas.microsoft.com/office/drawing/2014/main" id="{94FCA028-786F-417B-9274-F3FEB9176B93}"/>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26B8E9-634C-496A-A7BE-1716CFA91A79}"/>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EAAA9DD-BEF0-4507-A1F0-B6554DF47F16}"/>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4BE95F4-123F-44DE-82D7-20DFBE151E94}"/>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ACD3F5E-E262-4731-A541-4EF1441F75B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ircle: Hollow 12">
                <a:extLst>
                  <a:ext uri="{FF2B5EF4-FFF2-40B4-BE49-F238E27FC236}">
                    <a16:creationId xmlns:a16="http://schemas.microsoft.com/office/drawing/2014/main" id="{3BB8EEC6-69B8-45AF-A99C-77EF542D165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B9E15BD2-2FDD-45C8-AF14-5921BA0A2EE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B94EDAA2-AA74-4751-941A-65FC425D10D1}"/>
                </a:ext>
              </a:extLst>
            </p:cNvPr>
            <p:cNvGrpSpPr/>
            <p:nvPr/>
          </p:nvGrpSpPr>
          <p:grpSpPr>
            <a:xfrm>
              <a:off x="7014458" y="3418979"/>
              <a:ext cx="897605" cy="611772"/>
              <a:chOff x="1209368" y="3429000"/>
              <a:chExt cx="1809135" cy="1220144"/>
            </a:xfrm>
          </p:grpSpPr>
          <p:sp>
            <p:nvSpPr>
              <p:cNvPr id="40" name="Rectangle: Rounded Corners 39">
                <a:extLst>
                  <a:ext uri="{FF2B5EF4-FFF2-40B4-BE49-F238E27FC236}">
                    <a16:creationId xmlns:a16="http://schemas.microsoft.com/office/drawing/2014/main" id="{7B20F383-EE33-4ADC-913E-827DA88C6C0D}"/>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AC71C066-A705-440B-A81C-531243719B08}"/>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2F5AC6A4-8BEF-4301-8751-A4FA307B157A}"/>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392C3709-C368-497D-A641-2F88A2A01D8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07014CA-591C-447C-BEC1-903FDB67DB5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ircle: Hollow 44">
                <a:extLst>
                  <a:ext uri="{FF2B5EF4-FFF2-40B4-BE49-F238E27FC236}">
                    <a16:creationId xmlns:a16="http://schemas.microsoft.com/office/drawing/2014/main" id="{6F24903F-1A64-4614-966E-718F2448F87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Rectangle 45">
                <a:extLst>
                  <a:ext uri="{FF2B5EF4-FFF2-40B4-BE49-F238E27FC236}">
                    <a16:creationId xmlns:a16="http://schemas.microsoft.com/office/drawing/2014/main" id="{F2D633EF-97F8-4AE0-A837-4EBB56FB444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0" name="Straight Connector 49">
              <a:extLst>
                <a:ext uri="{FF2B5EF4-FFF2-40B4-BE49-F238E27FC236}">
                  <a16:creationId xmlns:a16="http://schemas.microsoft.com/office/drawing/2014/main" id="{58325868-FCC4-4BF7-AF53-47A87D530698}"/>
                </a:ext>
              </a:extLst>
            </p:cNvPr>
            <p:cNvCxnSpPr>
              <a:cxnSpLocks/>
              <a:endCxn id="9" idx="1"/>
            </p:cNvCxnSpPr>
            <p:nvPr/>
          </p:nvCxnSpPr>
          <p:spPr>
            <a:xfrm>
              <a:off x="5330782" y="5011217"/>
              <a:ext cx="2979113" cy="295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BD53F09-E5A2-4BE8-B448-99AA9EDE9B27}"/>
                </a:ext>
              </a:extLst>
            </p:cNvPr>
            <p:cNvCxnSpPr>
              <a:cxnSpLocks/>
            </p:cNvCxnSpPr>
            <p:nvPr/>
          </p:nvCxnSpPr>
          <p:spPr>
            <a:xfrm flipV="1">
              <a:off x="3264955" y="5051270"/>
              <a:ext cx="1538641" cy="4408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A068506-5FB2-47FE-8E14-762FE9ECD863}"/>
                </a:ext>
              </a:extLst>
            </p:cNvPr>
            <p:cNvCxnSpPr>
              <a:cxnSpLocks/>
            </p:cNvCxnSpPr>
            <p:nvPr/>
          </p:nvCxnSpPr>
          <p:spPr>
            <a:xfrm flipH="1" flipV="1">
              <a:off x="3396078" y="4401814"/>
              <a:ext cx="1421132" cy="601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reeform: Shape 58">
              <a:extLst>
                <a:ext uri="{FF2B5EF4-FFF2-40B4-BE49-F238E27FC236}">
                  <a16:creationId xmlns:a16="http://schemas.microsoft.com/office/drawing/2014/main" id="{EACD6023-4D14-4684-9111-6EA3BF2CC2F3}"/>
                </a:ext>
              </a:extLst>
            </p:cNvPr>
            <p:cNvSpPr/>
            <p:nvPr/>
          </p:nvSpPr>
          <p:spPr>
            <a:xfrm>
              <a:off x="4678135" y="4782045"/>
              <a:ext cx="652647" cy="399788"/>
            </a:xfrm>
            <a:custGeom>
              <a:avLst/>
              <a:gdLst>
                <a:gd name="connsiteX0" fmla="*/ 0 w 1093665"/>
                <a:gd name="connsiteY0" fmla="*/ 0 h 617399"/>
                <a:gd name="connsiteX1" fmla="*/ 156060 w 1093665"/>
                <a:gd name="connsiteY1" fmla="*/ 0 h 617399"/>
                <a:gd name="connsiteX2" fmla="*/ 154637 w 1093665"/>
                <a:gd name="connsiteY2" fmla="*/ 12058 h 617399"/>
                <a:gd name="connsiteX3" fmla="*/ 546833 w 1093665"/>
                <a:gd name="connsiteY3" fmla="*/ 347040 h 617399"/>
                <a:gd name="connsiteX4" fmla="*/ 939029 w 1093665"/>
                <a:gd name="connsiteY4" fmla="*/ 12058 h 617399"/>
                <a:gd name="connsiteX5" fmla="*/ 937606 w 1093665"/>
                <a:gd name="connsiteY5" fmla="*/ 0 h 617399"/>
                <a:gd name="connsiteX6" fmla="*/ 1093665 w 1093665"/>
                <a:gd name="connsiteY6" fmla="*/ 0 h 617399"/>
                <a:gd name="connsiteX7" fmla="*/ 1093665 w 1093665"/>
                <a:gd name="connsiteY7" fmla="*/ 617399 h 617399"/>
                <a:gd name="connsiteX8" fmla="*/ 0 w 1093665"/>
                <a:gd name="connsiteY8" fmla="*/ 617399 h 61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65" h="617399">
                  <a:moveTo>
                    <a:pt x="0" y="0"/>
                  </a:moveTo>
                  <a:lnTo>
                    <a:pt x="156060" y="0"/>
                  </a:lnTo>
                  <a:lnTo>
                    <a:pt x="154637" y="12058"/>
                  </a:lnTo>
                  <a:cubicBezTo>
                    <a:pt x="154637" y="197063"/>
                    <a:pt x="330229" y="347040"/>
                    <a:pt x="546833" y="347040"/>
                  </a:cubicBezTo>
                  <a:cubicBezTo>
                    <a:pt x="763437" y="347040"/>
                    <a:pt x="939029" y="197063"/>
                    <a:pt x="939029" y="12058"/>
                  </a:cubicBezTo>
                  <a:lnTo>
                    <a:pt x="937606" y="0"/>
                  </a:lnTo>
                  <a:lnTo>
                    <a:pt x="1093665" y="0"/>
                  </a:lnTo>
                  <a:lnTo>
                    <a:pt x="1093665" y="617399"/>
                  </a:lnTo>
                  <a:lnTo>
                    <a:pt x="0" y="617399"/>
                  </a:lnTo>
                  <a:close/>
                </a:path>
              </a:pathLst>
            </a:cu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2" name="TextBox 61">
              <a:extLst>
                <a:ext uri="{FF2B5EF4-FFF2-40B4-BE49-F238E27FC236}">
                  <a16:creationId xmlns:a16="http://schemas.microsoft.com/office/drawing/2014/main" id="{B08C6944-6AE7-48C0-AFE8-E7A40702FB1E}"/>
                </a:ext>
              </a:extLst>
            </p:cNvPr>
            <p:cNvSpPr txBox="1"/>
            <p:nvPr/>
          </p:nvSpPr>
          <p:spPr>
            <a:xfrm>
              <a:off x="4643465" y="5117994"/>
              <a:ext cx="504332" cy="239156"/>
            </a:xfrm>
            <a:prstGeom prst="rect">
              <a:avLst/>
            </a:prstGeom>
            <a:noFill/>
          </p:spPr>
          <p:txBody>
            <a:bodyPr wrap="none" rtlCol="0">
              <a:spAutoFit/>
            </a:bodyPr>
            <a:lstStyle/>
            <a:p>
              <a:r>
                <a:rPr lang="en-GB" dirty="0"/>
                <a:t>Bridge</a:t>
              </a:r>
            </a:p>
          </p:txBody>
        </p:sp>
        <p:grpSp>
          <p:nvGrpSpPr>
            <p:cNvPr id="91" name="Group 90">
              <a:extLst>
                <a:ext uri="{FF2B5EF4-FFF2-40B4-BE49-F238E27FC236}">
                  <a16:creationId xmlns:a16="http://schemas.microsoft.com/office/drawing/2014/main" id="{360A62B8-AC6D-498C-8E7E-93C3A3113CD9}"/>
                </a:ext>
              </a:extLst>
            </p:cNvPr>
            <p:cNvGrpSpPr/>
            <p:nvPr/>
          </p:nvGrpSpPr>
          <p:grpSpPr>
            <a:xfrm>
              <a:off x="3007507" y="5287630"/>
              <a:ext cx="522949" cy="369680"/>
              <a:chOff x="7786946" y="2162551"/>
              <a:chExt cx="2868614" cy="1676747"/>
            </a:xfrm>
          </p:grpSpPr>
          <p:sp>
            <p:nvSpPr>
              <p:cNvPr id="86" name="Freeform: Shape 85">
                <a:extLst>
                  <a:ext uri="{FF2B5EF4-FFF2-40B4-BE49-F238E27FC236}">
                    <a16:creationId xmlns:a16="http://schemas.microsoft.com/office/drawing/2014/main" id="{7FCB4999-556E-40F5-A77D-AED8341DE995}"/>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Freeform: Shape 82">
                <a:extLst>
                  <a:ext uri="{FF2B5EF4-FFF2-40B4-BE49-F238E27FC236}">
                    <a16:creationId xmlns:a16="http://schemas.microsoft.com/office/drawing/2014/main" id="{A6BB5601-48CD-45F3-8358-CF3FCB5AA681}"/>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0" name="Freeform: Shape 89">
                <a:extLst>
                  <a:ext uri="{FF2B5EF4-FFF2-40B4-BE49-F238E27FC236}">
                    <a16:creationId xmlns:a16="http://schemas.microsoft.com/office/drawing/2014/main" id="{F26B4D96-C9B4-48A1-B0CB-EC67A06D6C52}"/>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93" name="Group 92">
              <a:extLst>
                <a:ext uri="{FF2B5EF4-FFF2-40B4-BE49-F238E27FC236}">
                  <a16:creationId xmlns:a16="http://schemas.microsoft.com/office/drawing/2014/main" id="{F57E1BED-CC58-438D-A2E6-33CE684584EC}"/>
                </a:ext>
              </a:extLst>
            </p:cNvPr>
            <p:cNvGrpSpPr/>
            <p:nvPr/>
          </p:nvGrpSpPr>
          <p:grpSpPr>
            <a:xfrm>
              <a:off x="3063093" y="4082037"/>
              <a:ext cx="522949" cy="369680"/>
              <a:chOff x="7786946" y="2162551"/>
              <a:chExt cx="2868614" cy="1676747"/>
            </a:xfrm>
          </p:grpSpPr>
          <p:sp>
            <p:nvSpPr>
              <p:cNvPr id="94" name="Freeform: Shape 93">
                <a:extLst>
                  <a:ext uri="{FF2B5EF4-FFF2-40B4-BE49-F238E27FC236}">
                    <a16:creationId xmlns:a16="http://schemas.microsoft.com/office/drawing/2014/main" id="{0D12FDC4-F4EF-43B7-B41C-B221A9308E9B}"/>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5" name="Freeform: Shape 94">
                <a:extLst>
                  <a:ext uri="{FF2B5EF4-FFF2-40B4-BE49-F238E27FC236}">
                    <a16:creationId xmlns:a16="http://schemas.microsoft.com/office/drawing/2014/main" id="{F8493DE5-1DD2-446F-AEE6-204E2CE8F968}"/>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Freeform: Shape 95">
                <a:extLst>
                  <a:ext uri="{FF2B5EF4-FFF2-40B4-BE49-F238E27FC236}">
                    <a16:creationId xmlns:a16="http://schemas.microsoft.com/office/drawing/2014/main" id="{F4B8B431-C762-49E4-9567-EE4FD553BF3C}"/>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00" name="TextBox 99">
              <a:extLst>
                <a:ext uri="{FF2B5EF4-FFF2-40B4-BE49-F238E27FC236}">
                  <a16:creationId xmlns:a16="http://schemas.microsoft.com/office/drawing/2014/main" id="{F8A94C30-4988-4862-94A5-FB66291D527A}"/>
                </a:ext>
              </a:extLst>
            </p:cNvPr>
            <p:cNvSpPr txBox="1"/>
            <p:nvPr/>
          </p:nvSpPr>
          <p:spPr>
            <a:xfrm>
              <a:off x="3028443" y="4463495"/>
              <a:ext cx="417102" cy="369332"/>
            </a:xfrm>
            <a:prstGeom prst="rect">
              <a:avLst/>
            </a:prstGeom>
            <a:noFill/>
          </p:spPr>
          <p:txBody>
            <a:bodyPr wrap="none" rtlCol="0">
              <a:spAutoFit/>
            </a:bodyPr>
            <a:lstStyle/>
            <a:p>
              <a:r>
                <a:rPr lang="en-GB" dirty="0"/>
                <a:t>#1</a:t>
              </a:r>
            </a:p>
          </p:txBody>
        </p:sp>
        <p:sp>
          <p:nvSpPr>
            <p:cNvPr id="101" name="TextBox 100">
              <a:extLst>
                <a:ext uri="{FF2B5EF4-FFF2-40B4-BE49-F238E27FC236}">
                  <a16:creationId xmlns:a16="http://schemas.microsoft.com/office/drawing/2014/main" id="{36C7FCBD-FFD9-4EA6-9B01-CAE57C114273}"/>
                </a:ext>
              </a:extLst>
            </p:cNvPr>
            <p:cNvSpPr txBox="1"/>
            <p:nvPr/>
          </p:nvSpPr>
          <p:spPr>
            <a:xfrm>
              <a:off x="2995579" y="5629524"/>
              <a:ext cx="417102" cy="369332"/>
            </a:xfrm>
            <a:prstGeom prst="rect">
              <a:avLst/>
            </a:prstGeom>
            <a:noFill/>
          </p:spPr>
          <p:txBody>
            <a:bodyPr wrap="none" rtlCol="0">
              <a:spAutoFit/>
            </a:bodyPr>
            <a:lstStyle/>
            <a:p>
              <a:r>
                <a:rPr lang="en-GB" dirty="0"/>
                <a:t>#4</a:t>
              </a:r>
            </a:p>
          </p:txBody>
        </p:sp>
        <p:sp>
          <p:nvSpPr>
            <p:cNvPr id="102" name="TextBox 101">
              <a:extLst>
                <a:ext uri="{FF2B5EF4-FFF2-40B4-BE49-F238E27FC236}">
                  <a16:creationId xmlns:a16="http://schemas.microsoft.com/office/drawing/2014/main" id="{8BF76B2B-A04D-4B6D-8707-FD859637B844}"/>
                </a:ext>
              </a:extLst>
            </p:cNvPr>
            <p:cNvSpPr txBox="1"/>
            <p:nvPr/>
          </p:nvSpPr>
          <p:spPr>
            <a:xfrm>
              <a:off x="3945639" y="4370531"/>
              <a:ext cx="317716" cy="369332"/>
            </a:xfrm>
            <a:prstGeom prst="rect">
              <a:avLst/>
            </a:prstGeom>
            <a:noFill/>
          </p:spPr>
          <p:txBody>
            <a:bodyPr wrap="none" rtlCol="0">
              <a:spAutoFit/>
            </a:bodyPr>
            <a:lstStyle/>
            <a:p>
              <a:r>
                <a:rPr lang="en-GB" dirty="0"/>
                <a:t>A</a:t>
              </a:r>
            </a:p>
          </p:txBody>
        </p:sp>
        <p:sp>
          <p:nvSpPr>
            <p:cNvPr id="103" name="TextBox 102">
              <a:extLst>
                <a:ext uri="{FF2B5EF4-FFF2-40B4-BE49-F238E27FC236}">
                  <a16:creationId xmlns:a16="http://schemas.microsoft.com/office/drawing/2014/main" id="{35935CEF-A62D-4762-8D87-ACD5DBADD060}"/>
                </a:ext>
              </a:extLst>
            </p:cNvPr>
            <p:cNvSpPr txBox="1"/>
            <p:nvPr/>
          </p:nvSpPr>
          <p:spPr>
            <a:xfrm>
              <a:off x="4034275" y="5181833"/>
              <a:ext cx="317716" cy="369332"/>
            </a:xfrm>
            <a:prstGeom prst="rect">
              <a:avLst/>
            </a:prstGeom>
            <a:noFill/>
          </p:spPr>
          <p:txBody>
            <a:bodyPr wrap="none" rtlCol="0">
              <a:spAutoFit/>
            </a:bodyPr>
            <a:lstStyle/>
            <a:p>
              <a:r>
                <a:rPr lang="en-GB" dirty="0"/>
                <a:t>C</a:t>
              </a:r>
            </a:p>
          </p:txBody>
        </p:sp>
        <p:sp>
          <p:nvSpPr>
            <p:cNvPr id="104" name="TextBox 103">
              <a:extLst>
                <a:ext uri="{FF2B5EF4-FFF2-40B4-BE49-F238E27FC236}">
                  <a16:creationId xmlns:a16="http://schemas.microsoft.com/office/drawing/2014/main" id="{14AFEAC7-55BC-4D76-9850-6BC6140E7E7B}"/>
                </a:ext>
              </a:extLst>
            </p:cNvPr>
            <p:cNvSpPr txBox="1"/>
            <p:nvPr/>
          </p:nvSpPr>
          <p:spPr>
            <a:xfrm>
              <a:off x="5632129" y="4702651"/>
              <a:ext cx="317716" cy="369332"/>
            </a:xfrm>
            <a:prstGeom prst="rect">
              <a:avLst/>
            </a:prstGeom>
            <a:noFill/>
          </p:spPr>
          <p:txBody>
            <a:bodyPr wrap="none" rtlCol="0">
              <a:spAutoFit/>
            </a:bodyPr>
            <a:lstStyle/>
            <a:p>
              <a:r>
                <a:rPr lang="en-GB" dirty="0"/>
                <a:t>B</a:t>
              </a:r>
            </a:p>
          </p:txBody>
        </p:sp>
        <p:sp>
          <p:nvSpPr>
            <p:cNvPr id="107" name="TextBox 106">
              <a:extLst>
                <a:ext uri="{FF2B5EF4-FFF2-40B4-BE49-F238E27FC236}">
                  <a16:creationId xmlns:a16="http://schemas.microsoft.com/office/drawing/2014/main" id="{4B57F03D-9713-4534-BD3C-A6C26618D94C}"/>
                </a:ext>
              </a:extLst>
            </p:cNvPr>
            <p:cNvSpPr txBox="1"/>
            <p:nvPr/>
          </p:nvSpPr>
          <p:spPr>
            <a:xfrm>
              <a:off x="8568008" y="5381482"/>
              <a:ext cx="417102" cy="369332"/>
            </a:xfrm>
            <a:prstGeom prst="rect">
              <a:avLst/>
            </a:prstGeom>
            <a:noFill/>
          </p:spPr>
          <p:txBody>
            <a:bodyPr wrap="none" rtlCol="0">
              <a:spAutoFit/>
            </a:bodyPr>
            <a:lstStyle/>
            <a:p>
              <a:r>
                <a:rPr lang="en-GB" dirty="0"/>
                <a:t>#3</a:t>
              </a:r>
            </a:p>
          </p:txBody>
        </p:sp>
        <p:sp>
          <p:nvSpPr>
            <p:cNvPr id="108" name="TextBox 107">
              <a:extLst>
                <a:ext uri="{FF2B5EF4-FFF2-40B4-BE49-F238E27FC236}">
                  <a16:creationId xmlns:a16="http://schemas.microsoft.com/office/drawing/2014/main" id="{45E811A6-4711-40B8-BE16-967176D49A19}"/>
                </a:ext>
              </a:extLst>
            </p:cNvPr>
            <p:cNvSpPr txBox="1"/>
            <p:nvPr/>
          </p:nvSpPr>
          <p:spPr>
            <a:xfrm>
              <a:off x="7647844" y="3932740"/>
              <a:ext cx="417102" cy="369332"/>
            </a:xfrm>
            <a:prstGeom prst="rect">
              <a:avLst/>
            </a:prstGeom>
            <a:noFill/>
          </p:spPr>
          <p:txBody>
            <a:bodyPr wrap="none" rtlCol="0">
              <a:spAutoFit/>
            </a:bodyPr>
            <a:lstStyle/>
            <a:p>
              <a:r>
                <a:rPr lang="en-GB" dirty="0"/>
                <a:t>#2</a:t>
              </a:r>
            </a:p>
          </p:txBody>
        </p:sp>
      </p:grpSp>
    </p:spTree>
    <p:extLst>
      <p:ext uri="{BB962C8B-B14F-4D97-AF65-F5344CB8AC3E}">
        <p14:creationId xmlns:p14="http://schemas.microsoft.com/office/powerpoint/2010/main" val="38515437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703593F-9519-4908-97F7-E965C114F199}"/>
              </a:ext>
            </a:extLst>
          </p:cNvPr>
          <p:cNvCxnSpPr>
            <a:cxnSpLocks/>
          </p:cNvCxnSpPr>
          <p:nvPr/>
        </p:nvCxnSpPr>
        <p:spPr>
          <a:xfrm flipV="1">
            <a:off x="8672052" y="3476096"/>
            <a:ext cx="1047123" cy="994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Translating bridges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240192" y="1730585"/>
            <a:ext cx="11590421" cy="4935956"/>
          </a:xfrm>
        </p:spPr>
        <p:txBody>
          <a:bodyPr>
            <a:normAutofit/>
          </a:bodyPr>
          <a:lstStyle/>
          <a:p>
            <a:r>
              <a:rPr lang="en-US" dirty="0"/>
              <a:t>A </a:t>
            </a:r>
            <a:r>
              <a:rPr lang="en-US" i="1" dirty="0"/>
              <a:t>translating bridge</a:t>
            </a:r>
            <a:r>
              <a:rPr lang="en-US" dirty="0"/>
              <a:t> can even join segments using different layer 2 protocols, by translating frames from one format into the other.</a:t>
            </a:r>
            <a:endParaRPr lang="en-US" b="0" i="0" dirty="0">
              <a:effectLst/>
            </a:endParaRPr>
          </a:p>
        </p:txBody>
      </p:sp>
      <p:grpSp>
        <p:nvGrpSpPr>
          <p:cNvPr id="7" name="Group 6">
            <a:extLst>
              <a:ext uri="{FF2B5EF4-FFF2-40B4-BE49-F238E27FC236}">
                <a16:creationId xmlns:a16="http://schemas.microsoft.com/office/drawing/2014/main" id="{9C914E0A-4B5A-4CE8-8F64-C6E7B63996AE}"/>
              </a:ext>
            </a:extLst>
          </p:cNvPr>
          <p:cNvGrpSpPr/>
          <p:nvPr/>
        </p:nvGrpSpPr>
        <p:grpSpPr>
          <a:xfrm>
            <a:off x="10712660" y="4419157"/>
            <a:ext cx="897605" cy="611772"/>
            <a:chOff x="1209368" y="3429000"/>
            <a:chExt cx="1809135" cy="1220144"/>
          </a:xfrm>
        </p:grpSpPr>
        <p:sp>
          <p:nvSpPr>
            <p:cNvPr id="8" name="Rectangle: Rounded Corners 7">
              <a:extLst>
                <a:ext uri="{FF2B5EF4-FFF2-40B4-BE49-F238E27FC236}">
                  <a16:creationId xmlns:a16="http://schemas.microsoft.com/office/drawing/2014/main" id="{61A1EFA4-2F5A-46DB-BE31-DE355FA2A375}"/>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738D1F0-E00C-4A79-983E-D3B87AFCF10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EA05A30-A570-4426-A13E-EA39FB1D7229}"/>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F102BBB-CFDC-4D32-8050-06CA854F5D4F}"/>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30D46E-3FF0-4033-9B00-D857A3F52AB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ircle: Hollow 12">
              <a:extLst>
                <a:ext uri="{FF2B5EF4-FFF2-40B4-BE49-F238E27FC236}">
                  <a16:creationId xmlns:a16="http://schemas.microsoft.com/office/drawing/2014/main" id="{6EFCB693-8BC5-451D-8CD9-87DA4677436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6CB77CEA-35D7-42E8-9695-E510C79ADB3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B86DA460-85D9-4BAD-9387-492BACAE12B4}"/>
              </a:ext>
            </a:extLst>
          </p:cNvPr>
          <p:cNvGrpSpPr/>
          <p:nvPr/>
        </p:nvGrpSpPr>
        <p:grpSpPr>
          <a:xfrm>
            <a:off x="9561014" y="3123114"/>
            <a:ext cx="897605" cy="611772"/>
            <a:chOff x="1209368" y="3429000"/>
            <a:chExt cx="1809135" cy="1220144"/>
          </a:xfrm>
        </p:grpSpPr>
        <p:sp>
          <p:nvSpPr>
            <p:cNvPr id="16" name="Rectangle: Rounded Corners 15">
              <a:extLst>
                <a:ext uri="{FF2B5EF4-FFF2-40B4-BE49-F238E27FC236}">
                  <a16:creationId xmlns:a16="http://schemas.microsoft.com/office/drawing/2014/main" id="{C2CF0D3F-483D-495A-90A9-C5D5BEEABE1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0B217E-2D0F-4FC8-A686-CE77C85F66EB}"/>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17E6BC9-EAD5-4494-9166-420F4EA8A6D2}"/>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E1DD368-39E4-4009-88D8-8DFFB242357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BCB6CB4-37E2-4296-94C9-AFE1D37C2BCB}"/>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ircle: Hollow 20">
              <a:extLst>
                <a:ext uri="{FF2B5EF4-FFF2-40B4-BE49-F238E27FC236}">
                  <a16:creationId xmlns:a16="http://schemas.microsoft.com/office/drawing/2014/main" id="{70B593FE-AF09-4EDF-B405-1C26935A6B14}"/>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ectangle 21">
              <a:extLst>
                <a:ext uri="{FF2B5EF4-FFF2-40B4-BE49-F238E27FC236}">
                  <a16:creationId xmlns:a16="http://schemas.microsoft.com/office/drawing/2014/main" id="{200A661D-5FDC-4742-8062-35D85996E27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 name="Straight Connector 22">
            <a:extLst>
              <a:ext uri="{FF2B5EF4-FFF2-40B4-BE49-F238E27FC236}">
                <a16:creationId xmlns:a16="http://schemas.microsoft.com/office/drawing/2014/main" id="{BF87DE3A-F2B8-45CE-9D1C-1DBAB08BF17E}"/>
              </a:ext>
            </a:extLst>
          </p:cNvPr>
          <p:cNvCxnSpPr>
            <a:cxnSpLocks/>
            <a:endCxn id="9" idx="1"/>
          </p:cNvCxnSpPr>
          <p:nvPr/>
        </p:nvCxnSpPr>
        <p:spPr>
          <a:xfrm flipV="1">
            <a:off x="6513578" y="4671195"/>
            <a:ext cx="4199082" cy="119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53830A-1480-4944-A517-7CE84F34206C}"/>
              </a:ext>
            </a:extLst>
          </p:cNvPr>
          <p:cNvCxnSpPr>
            <a:cxnSpLocks/>
          </p:cNvCxnSpPr>
          <p:nvPr/>
        </p:nvCxnSpPr>
        <p:spPr>
          <a:xfrm flipH="1" flipV="1">
            <a:off x="8816349" y="4951100"/>
            <a:ext cx="1511003" cy="1183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45BF3AA1-0508-441D-B447-DFA62160B0ED}"/>
              </a:ext>
            </a:extLst>
          </p:cNvPr>
          <p:cNvSpPr/>
          <p:nvPr/>
        </p:nvSpPr>
        <p:spPr>
          <a:xfrm>
            <a:off x="5518292" y="4424793"/>
            <a:ext cx="1034222" cy="491911"/>
          </a:xfrm>
          <a:custGeom>
            <a:avLst/>
            <a:gdLst>
              <a:gd name="connsiteX0" fmla="*/ 0 w 1093665"/>
              <a:gd name="connsiteY0" fmla="*/ 0 h 617399"/>
              <a:gd name="connsiteX1" fmla="*/ 156060 w 1093665"/>
              <a:gd name="connsiteY1" fmla="*/ 0 h 617399"/>
              <a:gd name="connsiteX2" fmla="*/ 154637 w 1093665"/>
              <a:gd name="connsiteY2" fmla="*/ 12058 h 617399"/>
              <a:gd name="connsiteX3" fmla="*/ 546833 w 1093665"/>
              <a:gd name="connsiteY3" fmla="*/ 347040 h 617399"/>
              <a:gd name="connsiteX4" fmla="*/ 939029 w 1093665"/>
              <a:gd name="connsiteY4" fmla="*/ 12058 h 617399"/>
              <a:gd name="connsiteX5" fmla="*/ 937606 w 1093665"/>
              <a:gd name="connsiteY5" fmla="*/ 0 h 617399"/>
              <a:gd name="connsiteX6" fmla="*/ 1093665 w 1093665"/>
              <a:gd name="connsiteY6" fmla="*/ 0 h 617399"/>
              <a:gd name="connsiteX7" fmla="*/ 1093665 w 1093665"/>
              <a:gd name="connsiteY7" fmla="*/ 617399 h 617399"/>
              <a:gd name="connsiteX8" fmla="*/ 0 w 1093665"/>
              <a:gd name="connsiteY8" fmla="*/ 617399 h 61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65" h="617399">
                <a:moveTo>
                  <a:pt x="0" y="0"/>
                </a:moveTo>
                <a:lnTo>
                  <a:pt x="156060" y="0"/>
                </a:lnTo>
                <a:lnTo>
                  <a:pt x="154637" y="12058"/>
                </a:lnTo>
                <a:cubicBezTo>
                  <a:pt x="154637" y="197063"/>
                  <a:pt x="330229" y="347040"/>
                  <a:pt x="546833" y="347040"/>
                </a:cubicBezTo>
                <a:cubicBezTo>
                  <a:pt x="763437" y="347040"/>
                  <a:pt x="939029" y="197063"/>
                  <a:pt x="939029" y="12058"/>
                </a:cubicBezTo>
                <a:lnTo>
                  <a:pt x="937606" y="0"/>
                </a:lnTo>
                <a:lnTo>
                  <a:pt x="1093665" y="0"/>
                </a:lnTo>
                <a:lnTo>
                  <a:pt x="1093665" y="617399"/>
                </a:lnTo>
                <a:lnTo>
                  <a:pt x="0" y="617399"/>
                </a:lnTo>
                <a:close/>
              </a:path>
            </a:pathLst>
          </a:cu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8" name="Group 27">
            <a:extLst>
              <a:ext uri="{FF2B5EF4-FFF2-40B4-BE49-F238E27FC236}">
                <a16:creationId xmlns:a16="http://schemas.microsoft.com/office/drawing/2014/main" id="{455E94D1-3023-487C-8D3A-7DEBB495D661}"/>
              </a:ext>
            </a:extLst>
          </p:cNvPr>
          <p:cNvGrpSpPr/>
          <p:nvPr/>
        </p:nvGrpSpPr>
        <p:grpSpPr>
          <a:xfrm>
            <a:off x="3615587" y="5922801"/>
            <a:ext cx="954521" cy="604510"/>
            <a:chOff x="7786946" y="2162551"/>
            <a:chExt cx="2868614" cy="1676747"/>
          </a:xfrm>
        </p:grpSpPr>
        <p:sp>
          <p:nvSpPr>
            <p:cNvPr id="29" name="Freeform: Shape 28">
              <a:extLst>
                <a:ext uri="{FF2B5EF4-FFF2-40B4-BE49-F238E27FC236}">
                  <a16:creationId xmlns:a16="http://schemas.microsoft.com/office/drawing/2014/main" id="{D2FDA0ED-E5B3-45F4-A8B6-43505CFA7854}"/>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 name="Freeform: Shape 29">
              <a:extLst>
                <a:ext uri="{FF2B5EF4-FFF2-40B4-BE49-F238E27FC236}">
                  <a16:creationId xmlns:a16="http://schemas.microsoft.com/office/drawing/2014/main" id="{B942A8DB-40AF-4564-B1CF-A7ADE99A9569}"/>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Freeform: Shape 30">
              <a:extLst>
                <a:ext uri="{FF2B5EF4-FFF2-40B4-BE49-F238E27FC236}">
                  <a16:creationId xmlns:a16="http://schemas.microsoft.com/office/drawing/2014/main" id="{4114C7D2-0BE9-44F4-93D4-E1ACC2994F48}"/>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32" name="Group 31">
            <a:extLst>
              <a:ext uri="{FF2B5EF4-FFF2-40B4-BE49-F238E27FC236}">
                <a16:creationId xmlns:a16="http://schemas.microsoft.com/office/drawing/2014/main" id="{CB31CDA5-0F24-44D5-B7AE-19A0B3B139DF}"/>
              </a:ext>
            </a:extLst>
          </p:cNvPr>
          <p:cNvGrpSpPr/>
          <p:nvPr/>
        </p:nvGrpSpPr>
        <p:grpSpPr>
          <a:xfrm>
            <a:off x="10087399" y="5986118"/>
            <a:ext cx="954521" cy="594337"/>
            <a:chOff x="7786946" y="2162551"/>
            <a:chExt cx="2868614" cy="1676747"/>
          </a:xfrm>
        </p:grpSpPr>
        <p:sp>
          <p:nvSpPr>
            <p:cNvPr id="33" name="Freeform: Shape 32">
              <a:extLst>
                <a:ext uri="{FF2B5EF4-FFF2-40B4-BE49-F238E27FC236}">
                  <a16:creationId xmlns:a16="http://schemas.microsoft.com/office/drawing/2014/main" id="{DAF7DC72-CC6C-4E9F-91B1-E9E5BF3438EF}"/>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AB663308-FFB7-4FFA-8557-6D20B0B0CABE}"/>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F08B25D1-88B5-4A37-B09D-725AB4BF9112}"/>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6" name="Group 55">
            <a:extLst>
              <a:ext uri="{FF2B5EF4-FFF2-40B4-BE49-F238E27FC236}">
                <a16:creationId xmlns:a16="http://schemas.microsoft.com/office/drawing/2014/main" id="{414401C8-0FD1-450A-AA73-C6FC4785FE97}"/>
              </a:ext>
            </a:extLst>
          </p:cNvPr>
          <p:cNvGrpSpPr/>
          <p:nvPr/>
        </p:nvGrpSpPr>
        <p:grpSpPr>
          <a:xfrm>
            <a:off x="5200756" y="3530355"/>
            <a:ext cx="504332" cy="504332"/>
            <a:chOff x="3078358" y="4671195"/>
            <a:chExt cx="504332" cy="504332"/>
          </a:xfrm>
        </p:grpSpPr>
        <p:sp>
          <p:nvSpPr>
            <p:cNvPr id="55" name="Oval 54">
              <a:extLst>
                <a:ext uri="{FF2B5EF4-FFF2-40B4-BE49-F238E27FC236}">
                  <a16:creationId xmlns:a16="http://schemas.microsoft.com/office/drawing/2014/main" id="{5E832159-6E15-4E56-BCA5-59C588B9E669}"/>
                </a:ext>
              </a:extLst>
            </p:cNvPr>
            <p:cNvSpPr/>
            <p:nvPr/>
          </p:nvSpPr>
          <p:spPr>
            <a:xfrm>
              <a:off x="3078358" y="4671195"/>
              <a:ext cx="504332" cy="504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1E831DD5-8776-425A-B6C0-9CD5024C0D92}"/>
                </a:ext>
              </a:extLst>
            </p:cNvPr>
            <p:cNvSpPr txBox="1"/>
            <p:nvPr/>
          </p:nvSpPr>
          <p:spPr>
            <a:xfrm>
              <a:off x="3132133" y="4738566"/>
              <a:ext cx="268983" cy="369332"/>
            </a:xfrm>
            <a:prstGeom prst="rect">
              <a:avLst/>
            </a:prstGeom>
            <a:noFill/>
          </p:spPr>
          <p:txBody>
            <a:bodyPr wrap="square" rtlCol="0">
              <a:spAutoFit/>
            </a:bodyPr>
            <a:lstStyle/>
            <a:p>
              <a:r>
                <a:rPr lang="en-GB" b="1" dirty="0">
                  <a:solidFill>
                    <a:schemeClr val="bg1"/>
                  </a:solidFill>
                </a:rPr>
                <a:t>W</a:t>
              </a:r>
            </a:p>
          </p:txBody>
        </p:sp>
      </p:grpSp>
      <p:grpSp>
        <p:nvGrpSpPr>
          <p:cNvPr id="47" name="Group 46">
            <a:extLst>
              <a:ext uri="{FF2B5EF4-FFF2-40B4-BE49-F238E27FC236}">
                <a16:creationId xmlns:a16="http://schemas.microsoft.com/office/drawing/2014/main" id="{ED81DD67-04FE-4155-8875-E1BC70838E83}"/>
              </a:ext>
            </a:extLst>
          </p:cNvPr>
          <p:cNvGrpSpPr/>
          <p:nvPr/>
        </p:nvGrpSpPr>
        <p:grpSpPr>
          <a:xfrm rot="19161449">
            <a:off x="4718566" y="3911417"/>
            <a:ext cx="675615" cy="895660"/>
            <a:chOff x="3733576" y="5688798"/>
            <a:chExt cx="1197914" cy="1445958"/>
          </a:xfrm>
        </p:grpSpPr>
        <p:sp>
          <p:nvSpPr>
            <p:cNvPr id="43" name="Arc 42">
              <a:extLst>
                <a:ext uri="{FF2B5EF4-FFF2-40B4-BE49-F238E27FC236}">
                  <a16:creationId xmlns:a16="http://schemas.microsoft.com/office/drawing/2014/main" id="{51CBBD28-6FEA-47A3-B812-384D7D584D10}"/>
                </a:ext>
              </a:extLst>
            </p:cNvPr>
            <p:cNvSpPr/>
            <p:nvPr/>
          </p:nvSpPr>
          <p:spPr>
            <a:xfrm>
              <a:off x="3733576" y="568879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a:extLst>
                <a:ext uri="{FF2B5EF4-FFF2-40B4-BE49-F238E27FC236}">
                  <a16:creationId xmlns:a16="http://schemas.microsoft.com/office/drawing/2014/main" id="{68DF49DE-8DE9-44B2-BE07-8534E1AF3030}"/>
                </a:ext>
              </a:extLst>
            </p:cNvPr>
            <p:cNvSpPr/>
            <p:nvPr/>
          </p:nvSpPr>
          <p:spPr>
            <a:xfrm>
              <a:off x="3733576" y="5916713"/>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Arc 44">
              <a:extLst>
                <a:ext uri="{FF2B5EF4-FFF2-40B4-BE49-F238E27FC236}">
                  <a16:creationId xmlns:a16="http://schemas.microsoft.com/office/drawing/2014/main" id="{D010F0A3-9933-451D-86EF-5A2A3BDFED85}"/>
                </a:ext>
              </a:extLst>
            </p:cNvPr>
            <p:cNvSpPr/>
            <p:nvPr/>
          </p:nvSpPr>
          <p:spPr>
            <a:xfrm>
              <a:off x="3733576" y="614462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Arc 45">
              <a:extLst>
                <a:ext uri="{FF2B5EF4-FFF2-40B4-BE49-F238E27FC236}">
                  <a16:creationId xmlns:a16="http://schemas.microsoft.com/office/drawing/2014/main" id="{583681FC-C2B7-44D6-8D53-843FDA5497CA}"/>
                </a:ext>
              </a:extLst>
            </p:cNvPr>
            <p:cNvSpPr/>
            <p:nvPr/>
          </p:nvSpPr>
          <p:spPr>
            <a:xfrm>
              <a:off x="3733576" y="6372542"/>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9D8DABCE-43A9-4F4A-9A30-BCB74E2BA384}"/>
              </a:ext>
            </a:extLst>
          </p:cNvPr>
          <p:cNvGrpSpPr/>
          <p:nvPr/>
        </p:nvGrpSpPr>
        <p:grpSpPr>
          <a:xfrm>
            <a:off x="8003326" y="4340944"/>
            <a:ext cx="919641" cy="686831"/>
            <a:chOff x="3075311" y="4191872"/>
            <a:chExt cx="919641" cy="686831"/>
          </a:xfrm>
        </p:grpSpPr>
        <p:sp>
          <p:nvSpPr>
            <p:cNvPr id="49" name="Rectangle 48">
              <a:extLst>
                <a:ext uri="{FF2B5EF4-FFF2-40B4-BE49-F238E27FC236}">
                  <a16:creationId xmlns:a16="http://schemas.microsoft.com/office/drawing/2014/main" id="{2EB29D0A-9090-407A-B08E-6186C40EC934}"/>
                </a:ext>
              </a:extLst>
            </p:cNvPr>
            <p:cNvSpPr/>
            <p:nvPr/>
          </p:nvSpPr>
          <p:spPr>
            <a:xfrm>
              <a:off x="3075311" y="4191872"/>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eform: Shape 49">
              <a:extLst>
                <a:ext uri="{FF2B5EF4-FFF2-40B4-BE49-F238E27FC236}">
                  <a16:creationId xmlns:a16="http://schemas.microsoft.com/office/drawing/2014/main" id="{588E50A9-5F4A-4C5F-BC28-F2604BE44496}"/>
                </a:ext>
              </a:extLst>
            </p:cNvPr>
            <p:cNvSpPr/>
            <p:nvPr/>
          </p:nvSpPr>
          <p:spPr>
            <a:xfrm flipH="1">
              <a:off x="3252519" y="4492582"/>
              <a:ext cx="613685" cy="112567"/>
            </a:xfrm>
            <a:custGeom>
              <a:avLst/>
              <a:gdLst>
                <a:gd name="connsiteX0" fmla="*/ 55266 w 613685"/>
                <a:gd name="connsiteY0" fmla="*/ 0 h 112567"/>
                <a:gd name="connsiteX1" fmla="*/ 0 w 613685"/>
                <a:gd name="connsiteY1" fmla="*/ 55266 h 112567"/>
                <a:gd name="connsiteX2" fmla="*/ 55266 w 613685"/>
                <a:gd name="connsiteY2" fmla="*/ 110532 h 112567"/>
                <a:gd name="connsiteX3" fmla="*/ 55266 w 613685"/>
                <a:gd name="connsiteY3" fmla="*/ 82899 h 112567"/>
                <a:gd name="connsiteX4" fmla="*/ 255577 w 613685"/>
                <a:gd name="connsiteY4" fmla="*/ 82899 h 112567"/>
                <a:gd name="connsiteX5" fmla="*/ 255577 w 613685"/>
                <a:gd name="connsiteY5" fmla="*/ 84934 h 112567"/>
                <a:gd name="connsiteX6" fmla="*/ 558419 w 613685"/>
                <a:gd name="connsiteY6" fmla="*/ 84934 h 112567"/>
                <a:gd name="connsiteX7" fmla="*/ 558419 w 613685"/>
                <a:gd name="connsiteY7" fmla="*/ 112567 h 112567"/>
                <a:gd name="connsiteX8" fmla="*/ 613685 w 613685"/>
                <a:gd name="connsiteY8" fmla="*/ 57301 h 112567"/>
                <a:gd name="connsiteX9" fmla="*/ 558419 w 613685"/>
                <a:gd name="connsiteY9" fmla="*/ 2035 h 112567"/>
                <a:gd name="connsiteX10" fmla="*/ 558419 w 613685"/>
                <a:gd name="connsiteY10" fmla="*/ 29668 h 112567"/>
                <a:gd name="connsiteX11" fmla="*/ 358108 w 613685"/>
                <a:gd name="connsiteY11" fmla="*/ 29668 h 112567"/>
                <a:gd name="connsiteX12" fmla="*/ 358108 w 613685"/>
                <a:gd name="connsiteY12" fmla="*/ 27633 h 112567"/>
                <a:gd name="connsiteX13" fmla="*/ 55266 w 613685"/>
                <a:gd name="connsiteY13" fmla="*/ 27633 h 1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685" h="112567">
                  <a:moveTo>
                    <a:pt x="55266" y="0"/>
                  </a:moveTo>
                  <a:lnTo>
                    <a:pt x="0" y="55266"/>
                  </a:lnTo>
                  <a:lnTo>
                    <a:pt x="55266" y="110532"/>
                  </a:lnTo>
                  <a:lnTo>
                    <a:pt x="55266" y="82899"/>
                  </a:lnTo>
                  <a:lnTo>
                    <a:pt x="255577" y="82899"/>
                  </a:lnTo>
                  <a:lnTo>
                    <a:pt x="255577" y="84934"/>
                  </a:lnTo>
                  <a:lnTo>
                    <a:pt x="558419" y="84934"/>
                  </a:lnTo>
                  <a:lnTo>
                    <a:pt x="558419" y="112567"/>
                  </a:lnTo>
                  <a:lnTo>
                    <a:pt x="613685" y="57301"/>
                  </a:lnTo>
                  <a:lnTo>
                    <a:pt x="558419" y="2035"/>
                  </a:lnTo>
                  <a:lnTo>
                    <a:pt x="558419" y="29668"/>
                  </a:lnTo>
                  <a:lnTo>
                    <a:pt x="358108" y="29668"/>
                  </a:lnTo>
                  <a:lnTo>
                    <a:pt x="358108" y="27633"/>
                  </a:lnTo>
                  <a:lnTo>
                    <a:pt x="55266" y="276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1" name="TextBox 50">
            <a:extLst>
              <a:ext uri="{FF2B5EF4-FFF2-40B4-BE49-F238E27FC236}">
                <a16:creationId xmlns:a16="http://schemas.microsoft.com/office/drawing/2014/main" id="{F0B38BAF-579F-4ED6-9193-F58AB5659BBC}"/>
              </a:ext>
            </a:extLst>
          </p:cNvPr>
          <p:cNvSpPr txBox="1"/>
          <p:nvPr/>
        </p:nvSpPr>
        <p:spPr>
          <a:xfrm>
            <a:off x="8190673" y="4945104"/>
            <a:ext cx="572593" cy="369332"/>
          </a:xfrm>
          <a:prstGeom prst="rect">
            <a:avLst/>
          </a:prstGeom>
          <a:noFill/>
        </p:spPr>
        <p:txBody>
          <a:bodyPr wrap="none" rtlCol="0">
            <a:spAutoFit/>
          </a:bodyPr>
          <a:lstStyle/>
          <a:p>
            <a:r>
              <a:rPr lang="en-GB" dirty="0"/>
              <a:t>Hub</a:t>
            </a:r>
          </a:p>
        </p:txBody>
      </p:sp>
      <p:grpSp>
        <p:nvGrpSpPr>
          <p:cNvPr id="57" name="Group 56">
            <a:extLst>
              <a:ext uri="{FF2B5EF4-FFF2-40B4-BE49-F238E27FC236}">
                <a16:creationId xmlns:a16="http://schemas.microsoft.com/office/drawing/2014/main" id="{BD844D28-18B6-4A0A-A4FD-47FB2379FE3B}"/>
              </a:ext>
            </a:extLst>
          </p:cNvPr>
          <p:cNvGrpSpPr/>
          <p:nvPr/>
        </p:nvGrpSpPr>
        <p:grpSpPr>
          <a:xfrm>
            <a:off x="5046156" y="5786505"/>
            <a:ext cx="504332" cy="504332"/>
            <a:chOff x="3078358" y="4671195"/>
            <a:chExt cx="504332" cy="504332"/>
          </a:xfrm>
        </p:grpSpPr>
        <p:sp>
          <p:nvSpPr>
            <p:cNvPr id="58" name="Oval 57">
              <a:extLst>
                <a:ext uri="{FF2B5EF4-FFF2-40B4-BE49-F238E27FC236}">
                  <a16:creationId xmlns:a16="http://schemas.microsoft.com/office/drawing/2014/main" id="{FAE5028B-FEE6-466E-AE5B-0E950651309F}"/>
                </a:ext>
              </a:extLst>
            </p:cNvPr>
            <p:cNvSpPr/>
            <p:nvPr/>
          </p:nvSpPr>
          <p:spPr>
            <a:xfrm>
              <a:off x="3078358" y="4671195"/>
              <a:ext cx="504332" cy="504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6D61573E-789A-4AD4-99CA-F15B4664C924}"/>
                </a:ext>
              </a:extLst>
            </p:cNvPr>
            <p:cNvSpPr txBox="1"/>
            <p:nvPr/>
          </p:nvSpPr>
          <p:spPr>
            <a:xfrm>
              <a:off x="3132133" y="4738566"/>
              <a:ext cx="268983" cy="369332"/>
            </a:xfrm>
            <a:prstGeom prst="rect">
              <a:avLst/>
            </a:prstGeom>
            <a:noFill/>
          </p:spPr>
          <p:txBody>
            <a:bodyPr wrap="square" rtlCol="0">
              <a:spAutoFit/>
            </a:bodyPr>
            <a:lstStyle/>
            <a:p>
              <a:r>
                <a:rPr lang="en-GB" b="1" dirty="0">
                  <a:solidFill>
                    <a:schemeClr val="bg1"/>
                  </a:solidFill>
                </a:rPr>
                <a:t>W</a:t>
              </a:r>
            </a:p>
          </p:txBody>
        </p:sp>
      </p:grpSp>
      <p:grpSp>
        <p:nvGrpSpPr>
          <p:cNvPr id="60" name="Group 59">
            <a:extLst>
              <a:ext uri="{FF2B5EF4-FFF2-40B4-BE49-F238E27FC236}">
                <a16:creationId xmlns:a16="http://schemas.microsoft.com/office/drawing/2014/main" id="{D6DB7E15-567C-489E-BC57-CFAC95F4501D}"/>
              </a:ext>
            </a:extLst>
          </p:cNvPr>
          <p:cNvGrpSpPr/>
          <p:nvPr/>
        </p:nvGrpSpPr>
        <p:grpSpPr>
          <a:xfrm rot="2438551" flipV="1">
            <a:off x="4596407" y="5026673"/>
            <a:ext cx="675615" cy="895660"/>
            <a:chOff x="3733576" y="5688798"/>
            <a:chExt cx="1197914" cy="1445958"/>
          </a:xfrm>
        </p:grpSpPr>
        <p:sp>
          <p:nvSpPr>
            <p:cNvPr id="61" name="Arc 60">
              <a:extLst>
                <a:ext uri="{FF2B5EF4-FFF2-40B4-BE49-F238E27FC236}">
                  <a16:creationId xmlns:a16="http://schemas.microsoft.com/office/drawing/2014/main" id="{B7A9D03E-FDB0-4B48-9611-6CB2764A8C8A}"/>
                </a:ext>
              </a:extLst>
            </p:cNvPr>
            <p:cNvSpPr/>
            <p:nvPr/>
          </p:nvSpPr>
          <p:spPr>
            <a:xfrm>
              <a:off x="3733576" y="568879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a:extLst>
                <a:ext uri="{FF2B5EF4-FFF2-40B4-BE49-F238E27FC236}">
                  <a16:creationId xmlns:a16="http://schemas.microsoft.com/office/drawing/2014/main" id="{FFC6C1E6-D501-4BC1-986E-B9101600EE7D}"/>
                </a:ext>
              </a:extLst>
            </p:cNvPr>
            <p:cNvSpPr/>
            <p:nvPr/>
          </p:nvSpPr>
          <p:spPr>
            <a:xfrm>
              <a:off x="3733576" y="5916713"/>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Arc 62">
              <a:extLst>
                <a:ext uri="{FF2B5EF4-FFF2-40B4-BE49-F238E27FC236}">
                  <a16:creationId xmlns:a16="http://schemas.microsoft.com/office/drawing/2014/main" id="{D641A172-DD9D-461F-A525-5A315EAFDD03}"/>
                </a:ext>
              </a:extLst>
            </p:cNvPr>
            <p:cNvSpPr/>
            <p:nvPr/>
          </p:nvSpPr>
          <p:spPr>
            <a:xfrm>
              <a:off x="3733576" y="614462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4" name="Arc 63">
              <a:extLst>
                <a:ext uri="{FF2B5EF4-FFF2-40B4-BE49-F238E27FC236}">
                  <a16:creationId xmlns:a16="http://schemas.microsoft.com/office/drawing/2014/main" id="{343AE90B-F5AE-47DE-AEA8-0B331B36BFEE}"/>
                </a:ext>
              </a:extLst>
            </p:cNvPr>
            <p:cNvSpPr/>
            <p:nvPr/>
          </p:nvSpPr>
          <p:spPr>
            <a:xfrm>
              <a:off x="3733576" y="6372542"/>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87" name="Group 86">
            <a:extLst>
              <a:ext uri="{FF2B5EF4-FFF2-40B4-BE49-F238E27FC236}">
                <a16:creationId xmlns:a16="http://schemas.microsoft.com/office/drawing/2014/main" id="{12032D40-4EC3-4E4B-93F5-619DAA092EFA}"/>
              </a:ext>
            </a:extLst>
          </p:cNvPr>
          <p:cNvGrpSpPr/>
          <p:nvPr/>
        </p:nvGrpSpPr>
        <p:grpSpPr>
          <a:xfrm>
            <a:off x="3980396" y="3236384"/>
            <a:ext cx="377508" cy="798303"/>
            <a:chOff x="1946786" y="3323303"/>
            <a:chExt cx="653365" cy="1622639"/>
          </a:xfrm>
        </p:grpSpPr>
        <p:sp>
          <p:nvSpPr>
            <p:cNvPr id="65" name="Rectangle: Rounded Corners 64">
              <a:extLst>
                <a:ext uri="{FF2B5EF4-FFF2-40B4-BE49-F238E27FC236}">
                  <a16:creationId xmlns:a16="http://schemas.microsoft.com/office/drawing/2014/main" id="{C6DB1DD3-548C-4CBD-B6ED-707057DB8E09}"/>
                </a:ext>
              </a:extLst>
            </p:cNvPr>
            <p:cNvSpPr/>
            <p:nvPr/>
          </p:nvSpPr>
          <p:spPr>
            <a:xfrm>
              <a:off x="1946786" y="3323303"/>
              <a:ext cx="653365" cy="1622639"/>
            </a:xfrm>
            <a:prstGeom prst="roundRect">
              <a:avLst>
                <a:gd name="adj" fmla="val 39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FAD487A2-9558-4247-9C01-DA708E00532E}"/>
                </a:ext>
              </a:extLst>
            </p:cNvPr>
            <p:cNvSpPr/>
            <p:nvPr/>
          </p:nvSpPr>
          <p:spPr>
            <a:xfrm>
              <a:off x="2018582" y="4051355"/>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A77DB92C-6E40-4B6A-8CBA-7EAA898EFD5B}"/>
                </a:ext>
              </a:extLst>
            </p:cNvPr>
            <p:cNvSpPr/>
            <p:nvPr/>
          </p:nvSpPr>
          <p:spPr>
            <a:xfrm>
              <a:off x="2210466" y="4051354"/>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A9A578E-4AAC-4F90-A6F2-6AF6D024227F}"/>
                </a:ext>
              </a:extLst>
            </p:cNvPr>
            <p:cNvSpPr/>
            <p:nvPr/>
          </p:nvSpPr>
          <p:spPr>
            <a:xfrm>
              <a:off x="2402350" y="4051353"/>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C3677582-E37A-455B-B8F6-2B7DEEF50E57}"/>
                </a:ext>
              </a:extLst>
            </p:cNvPr>
            <p:cNvSpPr/>
            <p:nvPr/>
          </p:nvSpPr>
          <p:spPr>
            <a:xfrm>
              <a:off x="2018582" y="4215131"/>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D5D8F0A-C314-47D6-B9F1-3FE7E97B4962}"/>
                </a:ext>
              </a:extLst>
            </p:cNvPr>
            <p:cNvSpPr/>
            <p:nvPr/>
          </p:nvSpPr>
          <p:spPr>
            <a:xfrm>
              <a:off x="2210466" y="4215130"/>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4E7E213-75A3-4BA4-90D1-2136BD6B1D83}"/>
                </a:ext>
              </a:extLst>
            </p:cNvPr>
            <p:cNvSpPr/>
            <p:nvPr/>
          </p:nvSpPr>
          <p:spPr>
            <a:xfrm>
              <a:off x="2402350" y="4215129"/>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80700EEB-F491-42D2-9E88-EE3FA31614EA}"/>
                </a:ext>
              </a:extLst>
            </p:cNvPr>
            <p:cNvSpPr/>
            <p:nvPr/>
          </p:nvSpPr>
          <p:spPr>
            <a:xfrm>
              <a:off x="2018582" y="4378907"/>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4D3316B-D7E3-4EA4-AEEF-D4DC61E1CD71}"/>
                </a:ext>
              </a:extLst>
            </p:cNvPr>
            <p:cNvSpPr/>
            <p:nvPr/>
          </p:nvSpPr>
          <p:spPr>
            <a:xfrm>
              <a:off x="2210466" y="4378906"/>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189E9AA4-CFF0-4DDE-97DB-7FDF004E25D1}"/>
                </a:ext>
              </a:extLst>
            </p:cNvPr>
            <p:cNvSpPr/>
            <p:nvPr/>
          </p:nvSpPr>
          <p:spPr>
            <a:xfrm>
              <a:off x="2402350" y="4378905"/>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90D882B4-B22F-4C78-A997-C7C39695D273}"/>
                </a:ext>
              </a:extLst>
            </p:cNvPr>
            <p:cNvSpPr/>
            <p:nvPr/>
          </p:nvSpPr>
          <p:spPr>
            <a:xfrm>
              <a:off x="2210466" y="4542682"/>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B3E1E0D-25CA-4C86-8C41-FFD873A303FA}"/>
                </a:ext>
              </a:extLst>
            </p:cNvPr>
            <p:cNvSpPr/>
            <p:nvPr/>
          </p:nvSpPr>
          <p:spPr>
            <a:xfrm>
              <a:off x="2019147" y="3661501"/>
              <a:ext cx="509208" cy="2484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E37D3A2D-37B9-452C-9CA3-7B9F6661F760}"/>
                </a:ext>
              </a:extLst>
            </p:cNvPr>
            <p:cNvSpPr/>
            <p:nvPr/>
          </p:nvSpPr>
          <p:spPr>
            <a:xfrm>
              <a:off x="2210466" y="3429000"/>
              <a:ext cx="126005" cy="1260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A70CB04E-ACF9-457E-A06B-7F2779667A36}"/>
                </a:ext>
              </a:extLst>
            </p:cNvPr>
            <p:cNvSpPr/>
            <p:nvPr/>
          </p:nvSpPr>
          <p:spPr>
            <a:xfrm>
              <a:off x="2114523" y="4811960"/>
              <a:ext cx="317889" cy="7866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9" name="Rectangle 88">
            <a:extLst>
              <a:ext uri="{FF2B5EF4-FFF2-40B4-BE49-F238E27FC236}">
                <a16:creationId xmlns:a16="http://schemas.microsoft.com/office/drawing/2014/main" id="{8C6164D3-F43B-4770-AB04-BEFD0F857A5B}"/>
              </a:ext>
            </a:extLst>
          </p:cNvPr>
          <p:cNvSpPr/>
          <p:nvPr/>
        </p:nvSpPr>
        <p:spPr>
          <a:xfrm>
            <a:off x="7084786" y="4531908"/>
            <a:ext cx="333473" cy="333473"/>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81346836-BDCD-4915-BCE9-FEA4ECB3D9AF}"/>
              </a:ext>
            </a:extLst>
          </p:cNvPr>
          <p:cNvSpPr txBox="1"/>
          <p:nvPr/>
        </p:nvSpPr>
        <p:spPr>
          <a:xfrm>
            <a:off x="7135572" y="4545859"/>
            <a:ext cx="220323" cy="276999"/>
          </a:xfrm>
          <a:prstGeom prst="rect">
            <a:avLst/>
          </a:prstGeom>
          <a:noFill/>
        </p:spPr>
        <p:txBody>
          <a:bodyPr wrap="square" rtlCol="0">
            <a:spAutoFit/>
          </a:bodyPr>
          <a:lstStyle/>
          <a:p>
            <a:r>
              <a:rPr lang="en-GB" sz="1200" dirty="0"/>
              <a:t>E</a:t>
            </a:r>
          </a:p>
        </p:txBody>
      </p:sp>
      <p:sp>
        <p:nvSpPr>
          <p:cNvPr id="91" name="Rectangle 90">
            <a:extLst>
              <a:ext uri="{FF2B5EF4-FFF2-40B4-BE49-F238E27FC236}">
                <a16:creationId xmlns:a16="http://schemas.microsoft.com/office/drawing/2014/main" id="{618EDABF-EF4D-4337-8686-C635F600CB5C}"/>
              </a:ext>
            </a:extLst>
          </p:cNvPr>
          <p:cNvSpPr/>
          <p:nvPr/>
        </p:nvSpPr>
        <p:spPr>
          <a:xfrm>
            <a:off x="9630152" y="4508302"/>
            <a:ext cx="333473" cy="333473"/>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5134061E-6297-4725-B3D6-685A17813687}"/>
              </a:ext>
            </a:extLst>
          </p:cNvPr>
          <p:cNvSpPr txBox="1"/>
          <p:nvPr/>
        </p:nvSpPr>
        <p:spPr>
          <a:xfrm>
            <a:off x="9668992" y="4532695"/>
            <a:ext cx="220323" cy="276999"/>
          </a:xfrm>
          <a:prstGeom prst="rect">
            <a:avLst/>
          </a:prstGeom>
          <a:noFill/>
        </p:spPr>
        <p:txBody>
          <a:bodyPr wrap="square" rtlCol="0">
            <a:spAutoFit/>
          </a:bodyPr>
          <a:lstStyle/>
          <a:p>
            <a:r>
              <a:rPr lang="en-GB" sz="1200" dirty="0"/>
              <a:t>E</a:t>
            </a:r>
          </a:p>
        </p:txBody>
      </p:sp>
    </p:spTree>
    <p:extLst>
      <p:ext uri="{BB962C8B-B14F-4D97-AF65-F5344CB8AC3E}">
        <p14:creationId xmlns:p14="http://schemas.microsoft.com/office/powerpoint/2010/main" val="32864892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Switches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a:t>
            </a:r>
            <a:r>
              <a:rPr lang="en-US" i="1" dirty="0"/>
              <a:t>Layer 2 switch</a:t>
            </a:r>
            <a:r>
              <a:rPr lang="en-US" dirty="0"/>
              <a:t> is nothing more than a bridge with three or more ports, just like a hub is to a repeater.</a:t>
            </a:r>
            <a:endParaRPr lang="en-US" b="0" i="0" dirty="0">
              <a:effectLst/>
            </a:endParaRPr>
          </a:p>
        </p:txBody>
      </p:sp>
      <p:pic>
        <p:nvPicPr>
          <p:cNvPr id="5" name="Picture 4">
            <a:extLst>
              <a:ext uri="{FF2B5EF4-FFF2-40B4-BE49-F238E27FC236}">
                <a16:creationId xmlns:a16="http://schemas.microsoft.com/office/drawing/2014/main" id="{3C375EF6-4BB7-4F96-8B81-CE4B841E966E}"/>
              </a:ext>
            </a:extLst>
          </p:cNvPr>
          <p:cNvPicPr>
            <a:picLocks noChangeAspect="1"/>
          </p:cNvPicPr>
          <p:nvPr/>
        </p:nvPicPr>
        <p:blipFill>
          <a:blip r:embed="rId3"/>
          <a:stretch>
            <a:fillRect/>
          </a:stretch>
        </p:blipFill>
        <p:spPr>
          <a:xfrm>
            <a:off x="567505" y="3429000"/>
            <a:ext cx="7143750" cy="2181225"/>
          </a:xfrm>
          <a:prstGeom prst="rect">
            <a:avLst/>
          </a:prstGeom>
        </p:spPr>
      </p:pic>
      <p:pic>
        <p:nvPicPr>
          <p:cNvPr id="6" name="Picture 10" descr="C:\Users\ecoffey\AppData\Local\Temp\Rar$DRa0.608\30080_Device_switch_default_256.png">
            <a:extLst>
              <a:ext uri="{FF2B5EF4-FFF2-40B4-BE49-F238E27FC236}">
                <a16:creationId xmlns:a16="http://schemas.microsoft.com/office/drawing/2014/main" id="{AFBBF52B-CBF1-4EC1-AE0D-044A20488C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8704323" y="3783348"/>
            <a:ext cx="3174856" cy="147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7051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Broadcast domains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Switches transparently forward frames</a:t>
            </a:r>
          </a:p>
          <a:p>
            <a:r>
              <a:rPr lang="en-US" dirty="0"/>
              <a:t>Therefore any node on the network can still communicate directly to any other node using its MAC address </a:t>
            </a:r>
          </a:p>
          <a:p>
            <a:r>
              <a:rPr lang="en-US" dirty="0"/>
              <a:t>Can broadcast to the entire bridged network at once by using a broadcast address (FF:FF:FF:FF:FF:FF in MAC-based networks)</a:t>
            </a:r>
          </a:p>
          <a:p>
            <a:pPr lvl="1"/>
            <a:r>
              <a:rPr lang="en-US" dirty="0"/>
              <a:t>since bridges and switches automatically flood broadcast frames </a:t>
            </a:r>
          </a:p>
          <a:p>
            <a:r>
              <a:rPr lang="en-US" dirty="0"/>
              <a:t>This defines a Layer 2 segment, also known as the broadcast domain</a:t>
            </a:r>
          </a:p>
        </p:txBody>
      </p:sp>
    </p:spTree>
    <p:extLst>
      <p:ext uri="{BB962C8B-B14F-4D97-AF65-F5344CB8AC3E}">
        <p14:creationId xmlns:p14="http://schemas.microsoft.com/office/powerpoint/2010/main" val="13710577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Discussion: Comparing Layer 2 devices </a:t>
            </a:r>
          </a:p>
        </p:txBody>
      </p:sp>
      <p:grpSp>
        <p:nvGrpSpPr>
          <p:cNvPr id="13" name="Group 12">
            <a:extLst>
              <a:ext uri="{FF2B5EF4-FFF2-40B4-BE49-F238E27FC236}">
                <a16:creationId xmlns:a16="http://schemas.microsoft.com/office/drawing/2014/main" id="{85BA345E-AE4E-4F51-90C6-EB989BAF8C21}"/>
              </a:ext>
            </a:extLst>
          </p:cNvPr>
          <p:cNvGrpSpPr/>
          <p:nvPr/>
        </p:nvGrpSpPr>
        <p:grpSpPr>
          <a:xfrm>
            <a:off x="5063613" y="3234813"/>
            <a:ext cx="2408904" cy="1219200"/>
            <a:chOff x="5063613" y="3234813"/>
            <a:chExt cx="2408904" cy="1219200"/>
          </a:xfrm>
        </p:grpSpPr>
        <p:sp>
          <p:nvSpPr>
            <p:cNvPr id="3" name="Speech Bubble: Oval 2">
              <a:extLst>
                <a:ext uri="{FF2B5EF4-FFF2-40B4-BE49-F238E27FC236}">
                  <a16:creationId xmlns:a16="http://schemas.microsoft.com/office/drawing/2014/main" id="{413A0728-53E4-4EB7-A8DF-D91A2189B36D}"/>
                </a:ext>
              </a:extLst>
            </p:cNvPr>
            <p:cNvSpPr/>
            <p:nvPr/>
          </p:nvSpPr>
          <p:spPr>
            <a:xfrm flipH="1">
              <a:off x="5063613" y="3234813"/>
              <a:ext cx="2408904" cy="1219200"/>
            </a:xfrm>
            <a:prstGeom prst="wedgeEllipseCallout">
              <a:avLst>
                <a:gd name="adj1" fmla="val -29404"/>
                <a:gd name="adj2" fmla="val 70565"/>
              </a:avLst>
            </a:prstGeom>
            <a:solidFill>
              <a:srgbClr val="355C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35EE520D-A969-4AB3-98BD-51EA5029621F}"/>
                </a:ext>
              </a:extLst>
            </p:cNvPr>
            <p:cNvGrpSpPr/>
            <p:nvPr/>
          </p:nvGrpSpPr>
          <p:grpSpPr>
            <a:xfrm>
              <a:off x="5417575" y="3741175"/>
              <a:ext cx="1637071" cy="206477"/>
              <a:chOff x="2310581" y="3780504"/>
              <a:chExt cx="1637071" cy="206477"/>
            </a:xfrm>
          </p:grpSpPr>
          <p:sp>
            <p:nvSpPr>
              <p:cNvPr id="6" name="Oval 5">
                <a:extLst>
                  <a:ext uri="{FF2B5EF4-FFF2-40B4-BE49-F238E27FC236}">
                    <a16:creationId xmlns:a16="http://schemas.microsoft.com/office/drawing/2014/main" id="{B571B56F-A40E-4FB1-84F2-54DE5A5635FC}"/>
                  </a:ext>
                </a:extLst>
              </p:cNvPr>
              <p:cNvSpPr/>
              <p:nvPr/>
            </p:nvSpPr>
            <p:spPr>
              <a:xfrm>
                <a:off x="231058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741CEE25-8E3D-42B0-95CB-A11EE0408F23}"/>
                  </a:ext>
                </a:extLst>
              </p:cNvPr>
              <p:cNvSpPr/>
              <p:nvPr/>
            </p:nvSpPr>
            <p:spPr>
              <a:xfrm>
                <a:off x="2787446"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FC3CF08-6108-48BE-8DB9-ADE325E3DC27}"/>
                  </a:ext>
                </a:extLst>
              </p:cNvPr>
              <p:cNvSpPr/>
              <p:nvPr/>
            </p:nvSpPr>
            <p:spPr>
              <a:xfrm>
                <a:off x="326431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62E983A-3583-4ED7-B4F9-F66C048E3CDD}"/>
                  </a:ext>
                </a:extLst>
              </p:cNvPr>
              <p:cNvSpPr/>
              <p:nvPr/>
            </p:nvSpPr>
            <p:spPr>
              <a:xfrm>
                <a:off x="3741175"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1724398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Layer 3 devices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Layer 3 devices, such as gateways, routers, and multilevel switches are designed to overcome problems and link far larger, more complex networks than switches alone</a:t>
            </a:r>
          </a:p>
          <a:p>
            <a:r>
              <a:rPr lang="en-US" dirty="0"/>
              <a:t>They segment the larger network into multiple broadcast domains, and govern traffic between them</a:t>
            </a:r>
          </a:p>
          <a:p>
            <a:r>
              <a:rPr lang="en-US" dirty="0"/>
              <a:t>They have more advanced </a:t>
            </a:r>
            <a:r>
              <a:rPr lang="en-US" i="1" dirty="0"/>
              <a:t>routing protocols</a:t>
            </a:r>
            <a:endParaRPr lang="en-US" dirty="0"/>
          </a:p>
          <a:p>
            <a:r>
              <a:rPr lang="en-US" dirty="0"/>
              <a:t>They also use </a:t>
            </a:r>
            <a:r>
              <a:rPr lang="en-US" i="1" dirty="0"/>
              <a:t>logical addresses</a:t>
            </a:r>
            <a:endParaRPr lang="en-US" b="0" i="0" dirty="0">
              <a:effectLst/>
            </a:endParaRPr>
          </a:p>
        </p:txBody>
      </p:sp>
    </p:spTree>
    <p:extLst>
      <p:ext uri="{BB962C8B-B14F-4D97-AF65-F5344CB8AC3E}">
        <p14:creationId xmlns:p14="http://schemas.microsoft.com/office/powerpoint/2010/main" val="9174415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720521" y="116707"/>
            <a:ext cx="10467474" cy="1325563"/>
          </a:xfrm>
        </p:spPr>
        <p:txBody>
          <a:bodyPr/>
          <a:lstStyle/>
          <a:p>
            <a:r>
              <a:rPr lang="en-US" b="1" dirty="0"/>
              <a:t>Routers</a:t>
            </a:r>
            <a:r>
              <a:rPr lang="en-US" dirty="0"/>
              <a: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a:xfrm>
            <a:off x="90375" y="1836437"/>
            <a:ext cx="5181600" cy="4054065"/>
          </a:xfrm>
        </p:spPr>
        <p:txBody>
          <a:bodyPr>
            <a:normAutofit fontScale="92500" lnSpcReduction="10000"/>
          </a:bodyPr>
          <a:lstStyle/>
          <a:p>
            <a:r>
              <a:rPr lang="en-GB" dirty="0"/>
              <a:t>A router is a networking device that forwards data packets between computer networks</a:t>
            </a:r>
          </a:p>
          <a:p>
            <a:r>
              <a:rPr lang="en-GB" dirty="0"/>
              <a:t>Can be a physical or virtual appliance</a:t>
            </a:r>
          </a:p>
          <a:p>
            <a:r>
              <a:rPr lang="en-GB" dirty="0"/>
              <a:t>Inspects a given data packet's destination Internet Protocol address (IP address), calculates the best way for it to reach its destination and then forwards it accordingly</a:t>
            </a:r>
          </a:p>
        </p:txBody>
      </p:sp>
      <p:cxnSp>
        <p:nvCxnSpPr>
          <p:cNvPr id="272" name="Straight Connector 271">
            <a:extLst>
              <a:ext uri="{FF2B5EF4-FFF2-40B4-BE49-F238E27FC236}">
                <a16:creationId xmlns:a16="http://schemas.microsoft.com/office/drawing/2014/main" id="{5776EF17-9304-490F-AB50-7AC55259DC1F}"/>
              </a:ext>
            </a:extLst>
          </p:cNvPr>
          <p:cNvCxnSpPr>
            <a:cxnSpLocks/>
          </p:cNvCxnSpPr>
          <p:nvPr/>
        </p:nvCxnSpPr>
        <p:spPr>
          <a:xfrm>
            <a:off x="8191438" y="2339247"/>
            <a:ext cx="135356" cy="8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96DE448C-40C1-401D-9BD5-BBC3DE8D47ED}"/>
              </a:ext>
            </a:extLst>
          </p:cNvPr>
          <p:cNvCxnSpPr>
            <a:cxnSpLocks/>
          </p:cNvCxnSpPr>
          <p:nvPr/>
        </p:nvCxnSpPr>
        <p:spPr>
          <a:xfrm>
            <a:off x="8584931" y="2337021"/>
            <a:ext cx="135356" cy="8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9F1112A8-9E60-475E-9DD0-7DF172A500E4}"/>
              </a:ext>
            </a:extLst>
          </p:cNvPr>
          <p:cNvCxnSpPr>
            <a:cxnSpLocks/>
          </p:cNvCxnSpPr>
          <p:nvPr/>
        </p:nvCxnSpPr>
        <p:spPr>
          <a:xfrm>
            <a:off x="7369200" y="2422220"/>
            <a:ext cx="0" cy="209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F1945AB-6500-481D-808B-06D8C38C7A63}"/>
              </a:ext>
            </a:extLst>
          </p:cNvPr>
          <p:cNvCxnSpPr>
            <a:cxnSpLocks/>
          </p:cNvCxnSpPr>
          <p:nvPr/>
        </p:nvCxnSpPr>
        <p:spPr>
          <a:xfrm>
            <a:off x="6656368" y="2637548"/>
            <a:ext cx="7159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75433B1-BD23-4F95-86F3-085BC24F9E4F}"/>
              </a:ext>
            </a:extLst>
          </p:cNvPr>
          <p:cNvCxnSpPr>
            <a:cxnSpLocks/>
          </p:cNvCxnSpPr>
          <p:nvPr/>
        </p:nvCxnSpPr>
        <p:spPr>
          <a:xfrm>
            <a:off x="9526678" y="2412435"/>
            <a:ext cx="0" cy="209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CEF72985-B126-4CBF-B93E-A2D774FCDB3D}"/>
              </a:ext>
            </a:extLst>
          </p:cNvPr>
          <p:cNvCxnSpPr>
            <a:cxnSpLocks/>
          </p:cNvCxnSpPr>
          <p:nvPr/>
        </p:nvCxnSpPr>
        <p:spPr>
          <a:xfrm>
            <a:off x="9518393" y="2628023"/>
            <a:ext cx="7912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DD038296-29EF-4C95-BEAD-27B66D38F58E}"/>
              </a:ext>
            </a:extLst>
          </p:cNvPr>
          <p:cNvCxnSpPr>
            <a:cxnSpLocks/>
          </p:cNvCxnSpPr>
          <p:nvPr/>
        </p:nvCxnSpPr>
        <p:spPr>
          <a:xfrm flipH="1" flipV="1">
            <a:off x="8465074" y="4158121"/>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C5DD46F-0BF6-4550-A8E5-B2D662384DC9}"/>
              </a:ext>
            </a:extLst>
          </p:cNvPr>
          <p:cNvCxnSpPr>
            <a:cxnSpLocks/>
          </p:cNvCxnSpPr>
          <p:nvPr/>
        </p:nvCxnSpPr>
        <p:spPr>
          <a:xfrm flipH="1" flipV="1">
            <a:off x="8318343" y="2344670"/>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4F49751-82C0-4AFE-9CFF-B85341E94504}"/>
              </a:ext>
            </a:extLst>
          </p:cNvPr>
          <p:cNvCxnSpPr>
            <a:cxnSpLocks/>
          </p:cNvCxnSpPr>
          <p:nvPr/>
        </p:nvCxnSpPr>
        <p:spPr>
          <a:xfrm flipH="1" flipV="1">
            <a:off x="8595837" y="2342929"/>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0" name="Rectangle 259">
            <a:extLst>
              <a:ext uri="{FF2B5EF4-FFF2-40B4-BE49-F238E27FC236}">
                <a16:creationId xmlns:a16="http://schemas.microsoft.com/office/drawing/2014/main" id="{928F2F0F-B760-442C-B155-0D5A89A835DE}"/>
              </a:ext>
            </a:extLst>
          </p:cNvPr>
          <p:cNvSpPr/>
          <p:nvPr/>
        </p:nvSpPr>
        <p:spPr>
          <a:xfrm>
            <a:off x="7632799" y="3384128"/>
            <a:ext cx="1727423" cy="1178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Straight Connector 65">
            <a:extLst>
              <a:ext uri="{FF2B5EF4-FFF2-40B4-BE49-F238E27FC236}">
                <a16:creationId xmlns:a16="http://schemas.microsoft.com/office/drawing/2014/main" id="{93B591B7-4CCC-4982-B426-79F11AD7F469}"/>
              </a:ext>
            </a:extLst>
          </p:cNvPr>
          <p:cNvCxnSpPr>
            <a:cxnSpLocks/>
          </p:cNvCxnSpPr>
          <p:nvPr/>
        </p:nvCxnSpPr>
        <p:spPr>
          <a:xfrm flipV="1">
            <a:off x="10601707" y="5436644"/>
            <a:ext cx="0" cy="503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FF05CC1-8BFB-4C70-8674-1A8EB4579902}"/>
              </a:ext>
            </a:extLst>
          </p:cNvPr>
          <p:cNvCxnSpPr>
            <a:cxnSpLocks/>
          </p:cNvCxnSpPr>
          <p:nvPr/>
        </p:nvCxnSpPr>
        <p:spPr>
          <a:xfrm>
            <a:off x="6179497" y="5438684"/>
            <a:ext cx="4422210" cy="7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84E4829-7A11-4742-9A7C-F7E9EA97A299}"/>
              </a:ext>
            </a:extLst>
          </p:cNvPr>
          <p:cNvCxnSpPr>
            <a:cxnSpLocks/>
          </p:cNvCxnSpPr>
          <p:nvPr/>
        </p:nvCxnSpPr>
        <p:spPr>
          <a:xfrm flipV="1">
            <a:off x="6186919" y="5442281"/>
            <a:ext cx="1" cy="48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8DD46DF-9D07-4CFB-AEB7-E09BF0E843CF}"/>
              </a:ext>
            </a:extLst>
          </p:cNvPr>
          <p:cNvCxnSpPr>
            <a:cxnSpLocks/>
          </p:cNvCxnSpPr>
          <p:nvPr/>
        </p:nvCxnSpPr>
        <p:spPr>
          <a:xfrm>
            <a:off x="9165742" y="1436242"/>
            <a:ext cx="6311" cy="6724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E0C87819-F4CE-4C05-B080-948EFE02C211}"/>
              </a:ext>
            </a:extLst>
          </p:cNvPr>
          <p:cNvCxnSpPr>
            <a:cxnSpLocks/>
          </p:cNvCxnSpPr>
          <p:nvPr/>
        </p:nvCxnSpPr>
        <p:spPr>
          <a:xfrm>
            <a:off x="9157746" y="1449863"/>
            <a:ext cx="11519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20812AE-F336-4872-9810-B1E4C9E82DD1}"/>
              </a:ext>
            </a:extLst>
          </p:cNvPr>
          <p:cNvCxnSpPr>
            <a:cxnSpLocks/>
          </p:cNvCxnSpPr>
          <p:nvPr/>
        </p:nvCxnSpPr>
        <p:spPr>
          <a:xfrm flipH="1">
            <a:off x="7692009" y="1433342"/>
            <a:ext cx="13132" cy="667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0BB37F2-EE4F-4530-B9EE-B7D19978F379}"/>
              </a:ext>
            </a:extLst>
          </p:cNvPr>
          <p:cNvCxnSpPr>
            <a:cxnSpLocks/>
          </p:cNvCxnSpPr>
          <p:nvPr/>
        </p:nvCxnSpPr>
        <p:spPr>
          <a:xfrm>
            <a:off x="6569806" y="1437329"/>
            <a:ext cx="11519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EE1B00C-C142-449D-86E5-F596493B199F}"/>
              </a:ext>
            </a:extLst>
          </p:cNvPr>
          <p:cNvGrpSpPr/>
          <p:nvPr/>
        </p:nvGrpSpPr>
        <p:grpSpPr>
          <a:xfrm>
            <a:off x="10078978" y="5753546"/>
            <a:ext cx="1088792" cy="734320"/>
            <a:chOff x="1209368" y="3429000"/>
            <a:chExt cx="1809135" cy="1220144"/>
          </a:xfrm>
        </p:grpSpPr>
        <p:sp>
          <p:nvSpPr>
            <p:cNvPr id="10" name="Rectangle: Rounded Corners 9">
              <a:extLst>
                <a:ext uri="{FF2B5EF4-FFF2-40B4-BE49-F238E27FC236}">
                  <a16:creationId xmlns:a16="http://schemas.microsoft.com/office/drawing/2014/main" id="{0F2D084B-1778-4DA2-BFC0-FFF169CE10C9}"/>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1021C5E-908C-40EE-B06C-F20CE9946D74}"/>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837E270-0E9F-4487-903B-572CD6115DE4}"/>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246B7E3-8D4C-49D1-99DF-63A2A42C21D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47F4F53-AF59-463D-8DE5-04994A0C5DEC}"/>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ircle: Hollow 14">
              <a:extLst>
                <a:ext uri="{FF2B5EF4-FFF2-40B4-BE49-F238E27FC236}">
                  <a16:creationId xmlns:a16="http://schemas.microsoft.com/office/drawing/2014/main" id="{F09529DB-CEF0-4206-8503-6DB5F65FAA1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a:extLst>
                <a:ext uri="{FF2B5EF4-FFF2-40B4-BE49-F238E27FC236}">
                  <a16:creationId xmlns:a16="http://schemas.microsoft.com/office/drawing/2014/main" id="{0C7855E2-C3A0-4788-8503-2AE714526377}"/>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D6CC3FEF-078B-4C71-AFCD-D7E334185F22}"/>
              </a:ext>
            </a:extLst>
          </p:cNvPr>
          <p:cNvGrpSpPr/>
          <p:nvPr/>
        </p:nvGrpSpPr>
        <p:grpSpPr>
          <a:xfrm>
            <a:off x="5719543" y="5760865"/>
            <a:ext cx="1088792" cy="734320"/>
            <a:chOff x="1209368" y="3429000"/>
            <a:chExt cx="1809135" cy="1220144"/>
          </a:xfrm>
        </p:grpSpPr>
        <p:sp>
          <p:nvSpPr>
            <p:cNvPr id="18" name="Rectangle: Rounded Corners 17">
              <a:extLst>
                <a:ext uri="{FF2B5EF4-FFF2-40B4-BE49-F238E27FC236}">
                  <a16:creationId xmlns:a16="http://schemas.microsoft.com/office/drawing/2014/main" id="{C934B943-4A02-401E-A7A1-4C8BC670605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2157D03-8BBE-46F7-BE70-5000FD9A6C46}"/>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EAAD30A-2BE9-4A49-B9D9-FFC953134EA7}"/>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5E63AAA-134E-4AF9-B942-CF4276E5902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714A82E-8B6A-4729-B097-FA9D95E3B0E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ircle: Hollow 22">
              <a:extLst>
                <a:ext uri="{FF2B5EF4-FFF2-40B4-BE49-F238E27FC236}">
                  <a16:creationId xmlns:a16="http://schemas.microsoft.com/office/drawing/2014/main" id="{59463825-94F1-4277-9410-D379F1BB2BD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ectangle 23">
              <a:extLst>
                <a:ext uri="{FF2B5EF4-FFF2-40B4-BE49-F238E27FC236}">
                  <a16:creationId xmlns:a16="http://schemas.microsoft.com/office/drawing/2014/main" id="{BA0E4E0D-5393-4E84-993D-A9E3EBC13DA0}"/>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295EB692-B5CF-490E-B6B2-82B6C93422A2}"/>
              </a:ext>
            </a:extLst>
          </p:cNvPr>
          <p:cNvGrpSpPr/>
          <p:nvPr/>
        </p:nvGrpSpPr>
        <p:grpSpPr>
          <a:xfrm>
            <a:off x="5613437" y="1188610"/>
            <a:ext cx="1088792" cy="734320"/>
            <a:chOff x="1209368" y="3429000"/>
            <a:chExt cx="1809135" cy="1220144"/>
          </a:xfrm>
        </p:grpSpPr>
        <p:sp>
          <p:nvSpPr>
            <p:cNvPr id="26" name="Rectangle: Rounded Corners 25">
              <a:extLst>
                <a:ext uri="{FF2B5EF4-FFF2-40B4-BE49-F238E27FC236}">
                  <a16:creationId xmlns:a16="http://schemas.microsoft.com/office/drawing/2014/main" id="{237E4E2B-846C-4937-8B17-B0B978BCAEB4}"/>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5E43691-BB0D-42D4-994E-08A56D8876D5}"/>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E9E2D2F-379C-4E92-93F6-3DF8DDB339B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45CF0DE9-2D84-4819-86F7-0A4E93465DB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AABA20-46C9-4EDA-8004-5A57612E0CD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ircle: Hollow 30">
              <a:extLst>
                <a:ext uri="{FF2B5EF4-FFF2-40B4-BE49-F238E27FC236}">
                  <a16:creationId xmlns:a16="http://schemas.microsoft.com/office/drawing/2014/main" id="{DF9B0B8B-220C-413D-AB22-DA7B870F2F0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31">
              <a:extLst>
                <a:ext uri="{FF2B5EF4-FFF2-40B4-BE49-F238E27FC236}">
                  <a16:creationId xmlns:a16="http://schemas.microsoft.com/office/drawing/2014/main" id="{7AD1837B-697B-4456-9CB3-9AA28D0960C7}"/>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BE9567CB-1554-4F16-809F-8D8C8F8569DC}"/>
              </a:ext>
            </a:extLst>
          </p:cNvPr>
          <p:cNvGrpSpPr/>
          <p:nvPr/>
        </p:nvGrpSpPr>
        <p:grpSpPr>
          <a:xfrm>
            <a:off x="5616933" y="2465261"/>
            <a:ext cx="1088792" cy="734320"/>
            <a:chOff x="1209368" y="3429000"/>
            <a:chExt cx="1809135" cy="1220144"/>
          </a:xfrm>
        </p:grpSpPr>
        <p:sp>
          <p:nvSpPr>
            <p:cNvPr id="34" name="Rectangle: Rounded Corners 33">
              <a:extLst>
                <a:ext uri="{FF2B5EF4-FFF2-40B4-BE49-F238E27FC236}">
                  <a16:creationId xmlns:a16="http://schemas.microsoft.com/office/drawing/2014/main" id="{51B9C678-5003-4987-AAC8-B7F848C0FE4C}"/>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25B1477-6140-479C-A062-1A09869E84D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8D12596-927D-4A5D-BDAE-86A500B7E8F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FA7A92A-8136-4ED4-86BD-5761E2F6916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578B906-A784-49BB-915F-6430A0EEC803}"/>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ircle: Hollow 38">
              <a:extLst>
                <a:ext uri="{FF2B5EF4-FFF2-40B4-BE49-F238E27FC236}">
                  <a16:creationId xmlns:a16="http://schemas.microsoft.com/office/drawing/2014/main" id="{92628CD2-DFB7-40E7-B32C-4904C4AD6C2C}"/>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a:extLst>
                <a:ext uri="{FF2B5EF4-FFF2-40B4-BE49-F238E27FC236}">
                  <a16:creationId xmlns:a16="http://schemas.microsoft.com/office/drawing/2014/main" id="{873BCDCE-00AF-417E-99BF-7EBE74874096}"/>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A952C4F4-A6BA-49E7-B9DD-475EEC14F37E}"/>
              </a:ext>
            </a:extLst>
          </p:cNvPr>
          <p:cNvGrpSpPr/>
          <p:nvPr/>
        </p:nvGrpSpPr>
        <p:grpSpPr>
          <a:xfrm>
            <a:off x="10192369" y="2492146"/>
            <a:ext cx="1088792" cy="734320"/>
            <a:chOff x="1209368" y="3429000"/>
            <a:chExt cx="1809135" cy="1220144"/>
          </a:xfrm>
        </p:grpSpPr>
        <p:sp>
          <p:nvSpPr>
            <p:cNvPr id="42" name="Rectangle: Rounded Corners 41">
              <a:extLst>
                <a:ext uri="{FF2B5EF4-FFF2-40B4-BE49-F238E27FC236}">
                  <a16:creationId xmlns:a16="http://schemas.microsoft.com/office/drawing/2014/main" id="{BF2CFDDC-62A2-4123-AACA-4ABDA90D9E7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72155B7B-19C3-4002-95B5-27D2AEB9180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00F4063-F0F1-4BA0-A4B4-089BC9C64CD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C58FFF84-B7FE-47DD-9573-9D5A242F2294}"/>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6D40E75A-2942-42D6-A9E9-2DD7A8C15E15}"/>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ircle: Hollow 46">
              <a:extLst>
                <a:ext uri="{FF2B5EF4-FFF2-40B4-BE49-F238E27FC236}">
                  <a16:creationId xmlns:a16="http://schemas.microsoft.com/office/drawing/2014/main" id="{AC86252A-4D79-459B-B1B3-3F083F93C56D}"/>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Rectangle 47">
              <a:extLst>
                <a:ext uri="{FF2B5EF4-FFF2-40B4-BE49-F238E27FC236}">
                  <a16:creationId xmlns:a16="http://schemas.microsoft.com/office/drawing/2014/main" id="{C6F2D280-61CF-4546-8EA6-D94AA9C2AFE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a:extLst>
              <a:ext uri="{FF2B5EF4-FFF2-40B4-BE49-F238E27FC236}">
                <a16:creationId xmlns:a16="http://schemas.microsoft.com/office/drawing/2014/main" id="{BB0F8C28-D0D9-4F3E-B6FB-7C8A7CC17B0B}"/>
              </a:ext>
            </a:extLst>
          </p:cNvPr>
          <p:cNvGrpSpPr/>
          <p:nvPr/>
        </p:nvGrpSpPr>
        <p:grpSpPr>
          <a:xfrm>
            <a:off x="10188908" y="1209390"/>
            <a:ext cx="1088792" cy="734320"/>
            <a:chOff x="1209368" y="3429000"/>
            <a:chExt cx="1809135" cy="1220144"/>
          </a:xfrm>
        </p:grpSpPr>
        <p:sp>
          <p:nvSpPr>
            <p:cNvPr id="50" name="Rectangle: Rounded Corners 49">
              <a:extLst>
                <a:ext uri="{FF2B5EF4-FFF2-40B4-BE49-F238E27FC236}">
                  <a16:creationId xmlns:a16="http://schemas.microsoft.com/office/drawing/2014/main" id="{2221DDB0-8F92-4BB4-9831-A749BE75763B}"/>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6EEB99EC-3E70-4B19-BB79-61EF3F666D7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3927C1D9-8590-401F-9991-0F6F228437B9}"/>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0A1A742F-83FD-47E6-8DCE-D32B7C65ED4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841097BB-D3FB-457B-8CFA-03FB5933FF7F}"/>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ircle: Hollow 54">
              <a:extLst>
                <a:ext uri="{FF2B5EF4-FFF2-40B4-BE49-F238E27FC236}">
                  <a16:creationId xmlns:a16="http://schemas.microsoft.com/office/drawing/2014/main" id="{A2B8C731-E2EE-4E9A-9593-E240C1887097}"/>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6" name="Rectangle 55">
              <a:extLst>
                <a:ext uri="{FF2B5EF4-FFF2-40B4-BE49-F238E27FC236}">
                  <a16:creationId xmlns:a16="http://schemas.microsoft.com/office/drawing/2014/main" id="{0271988B-55A1-4624-AAB3-4977F9481853}"/>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a:extLst>
              <a:ext uri="{FF2B5EF4-FFF2-40B4-BE49-F238E27FC236}">
                <a16:creationId xmlns:a16="http://schemas.microsoft.com/office/drawing/2014/main" id="{FF6F5CB7-A380-48FC-BD1A-150308534722}"/>
              </a:ext>
            </a:extLst>
          </p:cNvPr>
          <p:cNvGrpSpPr/>
          <p:nvPr/>
        </p:nvGrpSpPr>
        <p:grpSpPr>
          <a:xfrm>
            <a:off x="7372283" y="1914898"/>
            <a:ext cx="774086" cy="425230"/>
            <a:chOff x="3467147" y="4692580"/>
            <a:chExt cx="789908" cy="433921"/>
          </a:xfrm>
        </p:grpSpPr>
        <p:sp>
          <p:nvSpPr>
            <p:cNvPr id="59" name="Arrow: Right 58">
              <a:extLst>
                <a:ext uri="{FF2B5EF4-FFF2-40B4-BE49-F238E27FC236}">
                  <a16:creationId xmlns:a16="http://schemas.microsoft.com/office/drawing/2014/main" id="{23B20D01-8396-42CE-ABC3-1129600F8245}"/>
                </a:ext>
              </a:extLst>
            </p:cNvPr>
            <p:cNvSpPr/>
            <p:nvPr/>
          </p:nvSpPr>
          <p:spPr>
            <a:xfrm>
              <a:off x="3898947" y="469258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Right 59">
              <a:extLst>
                <a:ext uri="{FF2B5EF4-FFF2-40B4-BE49-F238E27FC236}">
                  <a16:creationId xmlns:a16="http://schemas.microsoft.com/office/drawing/2014/main" id="{A5466B10-5A27-46C8-8852-A4BED38FFBE0}"/>
                </a:ext>
              </a:extLst>
            </p:cNvPr>
            <p:cNvSpPr/>
            <p:nvPr/>
          </p:nvSpPr>
          <p:spPr>
            <a:xfrm>
              <a:off x="3898947" y="490801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rrow: Right 60">
              <a:extLst>
                <a:ext uri="{FF2B5EF4-FFF2-40B4-BE49-F238E27FC236}">
                  <a16:creationId xmlns:a16="http://schemas.microsoft.com/office/drawing/2014/main" id="{7C14B60B-577A-4DDD-9C85-8DE25E8C0C71}"/>
                </a:ext>
              </a:extLst>
            </p:cNvPr>
            <p:cNvSpPr/>
            <p:nvPr/>
          </p:nvSpPr>
          <p:spPr>
            <a:xfrm flipH="1">
              <a:off x="3467147" y="480053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rrow: Right 61">
              <a:extLst>
                <a:ext uri="{FF2B5EF4-FFF2-40B4-BE49-F238E27FC236}">
                  <a16:creationId xmlns:a16="http://schemas.microsoft.com/office/drawing/2014/main" id="{05BF438D-58A3-4DCF-8BED-8107EE517F11}"/>
                </a:ext>
              </a:extLst>
            </p:cNvPr>
            <p:cNvSpPr/>
            <p:nvPr/>
          </p:nvSpPr>
          <p:spPr>
            <a:xfrm flipH="1">
              <a:off x="3467147" y="501596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4" name="Rectangle 93">
            <a:extLst>
              <a:ext uri="{FF2B5EF4-FFF2-40B4-BE49-F238E27FC236}">
                <a16:creationId xmlns:a16="http://schemas.microsoft.com/office/drawing/2014/main" id="{79ADD54B-B859-48D2-A01D-C313D96B91E2}"/>
              </a:ext>
            </a:extLst>
          </p:cNvPr>
          <p:cNvSpPr/>
          <p:nvPr/>
        </p:nvSpPr>
        <p:spPr>
          <a:xfrm>
            <a:off x="7671339" y="3409280"/>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9E47B54E-4F3E-4FC7-AB1A-2DA6556D2967}"/>
              </a:ext>
            </a:extLst>
          </p:cNvPr>
          <p:cNvSpPr/>
          <p:nvPr/>
        </p:nvSpPr>
        <p:spPr>
          <a:xfrm>
            <a:off x="7733759" y="3518498"/>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7300A453-AADB-482B-896C-FB228DEF8C25}"/>
              </a:ext>
            </a:extLst>
          </p:cNvPr>
          <p:cNvSpPr/>
          <p:nvPr/>
        </p:nvSpPr>
        <p:spPr>
          <a:xfrm>
            <a:off x="8863641"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8E71A141-AFC7-49DE-8DA0-28FA3012CE42}"/>
              </a:ext>
            </a:extLst>
          </p:cNvPr>
          <p:cNvSpPr/>
          <p:nvPr/>
        </p:nvSpPr>
        <p:spPr>
          <a:xfrm>
            <a:off x="8949740"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4B09C25B-FBFF-4705-A64C-E53E8B498344}"/>
              </a:ext>
            </a:extLst>
          </p:cNvPr>
          <p:cNvSpPr/>
          <p:nvPr/>
        </p:nvSpPr>
        <p:spPr>
          <a:xfrm>
            <a:off x="9035838"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5F455C69-6D2A-4711-96AE-2B30D6925316}"/>
              </a:ext>
            </a:extLst>
          </p:cNvPr>
          <p:cNvSpPr/>
          <p:nvPr/>
        </p:nvSpPr>
        <p:spPr>
          <a:xfrm>
            <a:off x="9121937"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CB4008C2-377D-4720-880D-531131EBCB99}"/>
              </a:ext>
            </a:extLst>
          </p:cNvPr>
          <p:cNvSpPr/>
          <p:nvPr/>
        </p:nvSpPr>
        <p:spPr>
          <a:xfrm>
            <a:off x="9208035"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49B8B43B-9FA2-4605-A29A-835E9AECAF81}"/>
              </a:ext>
            </a:extLst>
          </p:cNvPr>
          <p:cNvSpPr/>
          <p:nvPr/>
        </p:nvSpPr>
        <p:spPr>
          <a:xfrm>
            <a:off x="8863641"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8F77743E-31C8-4721-92C6-E56DF83446D2}"/>
              </a:ext>
            </a:extLst>
          </p:cNvPr>
          <p:cNvSpPr/>
          <p:nvPr/>
        </p:nvSpPr>
        <p:spPr>
          <a:xfrm>
            <a:off x="8949740"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283BBD57-3CFE-4716-832D-F791874020BF}"/>
              </a:ext>
            </a:extLst>
          </p:cNvPr>
          <p:cNvSpPr/>
          <p:nvPr/>
        </p:nvSpPr>
        <p:spPr>
          <a:xfrm>
            <a:off x="9035838"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F08961FA-FDFE-4E76-A863-26F69D75B387}"/>
              </a:ext>
            </a:extLst>
          </p:cNvPr>
          <p:cNvSpPr/>
          <p:nvPr/>
        </p:nvSpPr>
        <p:spPr>
          <a:xfrm>
            <a:off x="9121937"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60D920A8-0B4F-4BBD-B695-FB476E84BF20}"/>
              </a:ext>
            </a:extLst>
          </p:cNvPr>
          <p:cNvSpPr/>
          <p:nvPr/>
        </p:nvSpPr>
        <p:spPr>
          <a:xfrm>
            <a:off x="9208035"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010F744F-09F8-4CCB-ACCC-D15EFDC56E53}"/>
              </a:ext>
            </a:extLst>
          </p:cNvPr>
          <p:cNvSpPr/>
          <p:nvPr/>
        </p:nvSpPr>
        <p:spPr>
          <a:xfrm>
            <a:off x="8863641"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237F6F89-2F5F-4FEE-81E6-D90A2FFD4C55}"/>
              </a:ext>
            </a:extLst>
          </p:cNvPr>
          <p:cNvSpPr/>
          <p:nvPr/>
        </p:nvSpPr>
        <p:spPr>
          <a:xfrm>
            <a:off x="8949740"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A2F82A1F-E0EA-4158-8284-4AF4CDA4A73A}"/>
              </a:ext>
            </a:extLst>
          </p:cNvPr>
          <p:cNvSpPr/>
          <p:nvPr/>
        </p:nvSpPr>
        <p:spPr>
          <a:xfrm>
            <a:off x="9035838"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7E0114AC-9096-4168-A8A5-7A3E0238A1A5}"/>
              </a:ext>
            </a:extLst>
          </p:cNvPr>
          <p:cNvSpPr/>
          <p:nvPr/>
        </p:nvSpPr>
        <p:spPr>
          <a:xfrm>
            <a:off x="9121937"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44B95320-5FBD-4647-9140-E532777387A7}"/>
              </a:ext>
            </a:extLst>
          </p:cNvPr>
          <p:cNvSpPr/>
          <p:nvPr/>
        </p:nvSpPr>
        <p:spPr>
          <a:xfrm>
            <a:off x="9208035"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B2C41A92-1CF8-4009-BC67-FA5CEB28988C}"/>
              </a:ext>
            </a:extLst>
          </p:cNvPr>
          <p:cNvSpPr/>
          <p:nvPr/>
        </p:nvSpPr>
        <p:spPr>
          <a:xfrm>
            <a:off x="8863641"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7861B01B-1C96-45CE-BBF6-E680FA268342}"/>
              </a:ext>
            </a:extLst>
          </p:cNvPr>
          <p:cNvSpPr/>
          <p:nvPr/>
        </p:nvSpPr>
        <p:spPr>
          <a:xfrm>
            <a:off x="8949740"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A262C400-179A-4D80-8593-9AFC496CB1A9}"/>
              </a:ext>
            </a:extLst>
          </p:cNvPr>
          <p:cNvSpPr/>
          <p:nvPr/>
        </p:nvSpPr>
        <p:spPr>
          <a:xfrm>
            <a:off x="9035838"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9310AEAA-2BF7-47CD-B2B4-FBBBA8B89221}"/>
              </a:ext>
            </a:extLst>
          </p:cNvPr>
          <p:cNvSpPr/>
          <p:nvPr/>
        </p:nvSpPr>
        <p:spPr>
          <a:xfrm>
            <a:off x="9121937"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42B2A958-8C3C-4DC8-AC06-EE711BEC55D4}"/>
              </a:ext>
            </a:extLst>
          </p:cNvPr>
          <p:cNvSpPr/>
          <p:nvPr/>
        </p:nvSpPr>
        <p:spPr>
          <a:xfrm>
            <a:off x="9208035"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253C22D0-E39D-4251-848C-AC713FF5D68C}"/>
              </a:ext>
            </a:extLst>
          </p:cNvPr>
          <p:cNvSpPr/>
          <p:nvPr/>
        </p:nvSpPr>
        <p:spPr>
          <a:xfrm>
            <a:off x="7671339" y="3740861"/>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2E98450-0FD3-4A50-A4FF-0C76354CF7F9}"/>
              </a:ext>
            </a:extLst>
          </p:cNvPr>
          <p:cNvSpPr/>
          <p:nvPr/>
        </p:nvSpPr>
        <p:spPr>
          <a:xfrm>
            <a:off x="7733759" y="3850079"/>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08821B56-0508-40C1-BC10-83CB4B34B526}"/>
              </a:ext>
            </a:extLst>
          </p:cNvPr>
          <p:cNvSpPr/>
          <p:nvPr/>
        </p:nvSpPr>
        <p:spPr>
          <a:xfrm>
            <a:off x="8863641"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2D43E75D-BD33-4087-B947-DA3A9AE8C4A4}"/>
              </a:ext>
            </a:extLst>
          </p:cNvPr>
          <p:cNvSpPr/>
          <p:nvPr/>
        </p:nvSpPr>
        <p:spPr>
          <a:xfrm>
            <a:off x="8949740"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86153839-052F-45A3-8A29-811263C359A2}"/>
              </a:ext>
            </a:extLst>
          </p:cNvPr>
          <p:cNvSpPr/>
          <p:nvPr/>
        </p:nvSpPr>
        <p:spPr>
          <a:xfrm>
            <a:off x="9035838"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98D8B4BD-6DB5-4829-B935-19C3C16DC71C}"/>
              </a:ext>
            </a:extLst>
          </p:cNvPr>
          <p:cNvSpPr/>
          <p:nvPr/>
        </p:nvSpPr>
        <p:spPr>
          <a:xfrm>
            <a:off x="9121937"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C16CF236-C775-4190-A6E2-862A7FC22A61}"/>
              </a:ext>
            </a:extLst>
          </p:cNvPr>
          <p:cNvSpPr/>
          <p:nvPr/>
        </p:nvSpPr>
        <p:spPr>
          <a:xfrm>
            <a:off x="9208035"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A6D293CE-F643-4A2C-897E-A3A1F6544808}"/>
              </a:ext>
            </a:extLst>
          </p:cNvPr>
          <p:cNvSpPr/>
          <p:nvPr/>
        </p:nvSpPr>
        <p:spPr>
          <a:xfrm>
            <a:off x="8863641"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F03601E-F513-4B75-A5E1-8AB7552A3406}"/>
              </a:ext>
            </a:extLst>
          </p:cNvPr>
          <p:cNvSpPr/>
          <p:nvPr/>
        </p:nvSpPr>
        <p:spPr>
          <a:xfrm>
            <a:off x="8949740"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15E19DDA-9A36-4CF2-9D59-82C9B25B3EA1}"/>
              </a:ext>
            </a:extLst>
          </p:cNvPr>
          <p:cNvSpPr/>
          <p:nvPr/>
        </p:nvSpPr>
        <p:spPr>
          <a:xfrm>
            <a:off x="9035838"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5FA718AC-0B50-4950-9EB4-780707EBEE1B}"/>
              </a:ext>
            </a:extLst>
          </p:cNvPr>
          <p:cNvSpPr/>
          <p:nvPr/>
        </p:nvSpPr>
        <p:spPr>
          <a:xfrm>
            <a:off x="9121937"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49D62306-3C0B-4CE3-9EF9-478BD88DEF0C}"/>
              </a:ext>
            </a:extLst>
          </p:cNvPr>
          <p:cNvSpPr/>
          <p:nvPr/>
        </p:nvSpPr>
        <p:spPr>
          <a:xfrm>
            <a:off x="9208035"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80BA381D-60ED-4144-A0FB-643056A324EF}"/>
              </a:ext>
            </a:extLst>
          </p:cNvPr>
          <p:cNvSpPr/>
          <p:nvPr/>
        </p:nvSpPr>
        <p:spPr>
          <a:xfrm>
            <a:off x="8863641"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B1076991-47CF-4F10-A45C-9A4DC6E374EA}"/>
              </a:ext>
            </a:extLst>
          </p:cNvPr>
          <p:cNvSpPr/>
          <p:nvPr/>
        </p:nvSpPr>
        <p:spPr>
          <a:xfrm>
            <a:off x="8949740"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97C7B00-A539-4B25-AC73-97CEF8C9DFF4}"/>
              </a:ext>
            </a:extLst>
          </p:cNvPr>
          <p:cNvSpPr/>
          <p:nvPr/>
        </p:nvSpPr>
        <p:spPr>
          <a:xfrm>
            <a:off x="9035838"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11FA3759-795E-4C76-839D-E60A00430892}"/>
              </a:ext>
            </a:extLst>
          </p:cNvPr>
          <p:cNvSpPr/>
          <p:nvPr/>
        </p:nvSpPr>
        <p:spPr>
          <a:xfrm>
            <a:off x="9121937"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AAF3E77A-3B95-4A30-9D47-D2B556762674}"/>
              </a:ext>
            </a:extLst>
          </p:cNvPr>
          <p:cNvSpPr/>
          <p:nvPr/>
        </p:nvSpPr>
        <p:spPr>
          <a:xfrm>
            <a:off x="9208035"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CBDC6E77-CB58-4E63-9DE8-0E7818E8B8F3}"/>
              </a:ext>
            </a:extLst>
          </p:cNvPr>
          <p:cNvSpPr/>
          <p:nvPr/>
        </p:nvSpPr>
        <p:spPr>
          <a:xfrm>
            <a:off x="8863641"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F313286B-D159-43F1-B61A-55954E4A0249}"/>
              </a:ext>
            </a:extLst>
          </p:cNvPr>
          <p:cNvSpPr/>
          <p:nvPr/>
        </p:nvSpPr>
        <p:spPr>
          <a:xfrm>
            <a:off x="8949740"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9321F985-C9F1-4764-A402-47FD8C74DCE7}"/>
              </a:ext>
            </a:extLst>
          </p:cNvPr>
          <p:cNvSpPr/>
          <p:nvPr/>
        </p:nvSpPr>
        <p:spPr>
          <a:xfrm>
            <a:off x="9035838"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133AF97C-4C8E-4FFB-9D8D-F2AF9AA3592C}"/>
              </a:ext>
            </a:extLst>
          </p:cNvPr>
          <p:cNvSpPr/>
          <p:nvPr/>
        </p:nvSpPr>
        <p:spPr>
          <a:xfrm>
            <a:off x="9121937"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7E239EF-CE4A-4E60-BD0B-374E498AD02F}"/>
              </a:ext>
            </a:extLst>
          </p:cNvPr>
          <p:cNvSpPr/>
          <p:nvPr/>
        </p:nvSpPr>
        <p:spPr>
          <a:xfrm>
            <a:off x="9208035"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FD60862B-971A-4AAC-A6C3-FBE82C17A743}"/>
              </a:ext>
            </a:extLst>
          </p:cNvPr>
          <p:cNvSpPr/>
          <p:nvPr/>
        </p:nvSpPr>
        <p:spPr>
          <a:xfrm>
            <a:off x="7671339" y="4065806"/>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80B504E2-6E75-48E7-96F1-6DA7E6790501}"/>
              </a:ext>
            </a:extLst>
          </p:cNvPr>
          <p:cNvSpPr/>
          <p:nvPr/>
        </p:nvSpPr>
        <p:spPr>
          <a:xfrm>
            <a:off x="7733759" y="4175025"/>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34C641E2-4ED9-4070-B093-EC8B14E8DBE1}"/>
              </a:ext>
            </a:extLst>
          </p:cNvPr>
          <p:cNvSpPr/>
          <p:nvPr/>
        </p:nvSpPr>
        <p:spPr>
          <a:xfrm>
            <a:off x="8863641"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2B7EED52-B2B3-4D39-903F-A21D6172A4E7}"/>
              </a:ext>
            </a:extLst>
          </p:cNvPr>
          <p:cNvSpPr/>
          <p:nvPr/>
        </p:nvSpPr>
        <p:spPr>
          <a:xfrm>
            <a:off x="8949740"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93B064BF-ED3F-4A11-9799-D4540C1A5536}"/>
              </a:ext>
            </a:extLst>
          </p:cNvPr>
          <p:cNvSpPr/>
          <p:nvPr/>
        </p:nvSpPr>
        <p:spPr>
          <a:xfrm>
            <a:off x="9035838"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B5BA728-9A22-4095-B82C-D969684B991A}"/>
              </a:ext>
            </a:extLst>
          </p:cNvPr>
          <p:cNvSpPr/>
          <p:nvPr/>
        </p:nvSpPr>
        <p:spPr>
          <a:xfrm>
            <a:off x="9121937"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75337A11-5D50-47D8-9653-1F483C3BCB29}"/>
              </a:ext>
            </a:extLst>
          </p:cNvPr>
          <p:cNvSpPr/>
          <p:nvPr/>
        </p:nvSpPr>
        <p:spPr>
          <a:xfrm>
            <a:off x="9208035"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39CB0438-B2ED-4DA4-8B42-AAA4EFC95C51}"/>
              </a:ext>
            </a:extLst>
          </p:cNvPr>
          <p:cNvSpPr/>
          <p:nvPr/>
        </p:nvSpPr>
        <p:spPr>
          <a:xfrm>
            <a:off x="8863641"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767BEE1C-ED43-4E5F-B3E4-633695463061}"/>
              </a:ext>
            </a:extLst>
          </p:cNvPr>
          <p:cNvSpPr/>
          <p:nvPr/>
        </p:nvSpPr>
        <p:spPr>
          <a:xfrm>
            <a:off x="8949740"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2B00F2AF-1529-4E10-AE42-B522239E5F6A}"/>
              </a:ext>
            </a:extLst>
          </p:cNvPr>
          <p:cNvSpPr/>
          <p:nvPr/>
        </p:nvSpPr>
        <p:spPr>
          <a:xfrm>
            <a:off x="9035838"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DB77BA5B-E7DE-411B-92FC-5600E85A4BDB}"/>
              </a:ext>
            </a:extLst>
          </p:cNvPr>
          <p:cNvSpPr/>
          <p:nvPr/>
        </p:nvSpPr>
        <p:spPr>
          <a:xfrm>
            <a:off x="9121937"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B4652C85-937C-483B-B11A-C0D3DB725524}"/>
              </a:ext>
            </a:extLst>
          </p:cNvPr>
          <p:cNvSpPr/>
          <p:nvPr/>
        </p:nvSpPr>
        <p:spPr>
          <a:xfrm>
            <a:off x="9208035"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9737F6F4-D007-451A-9529-07133C6A129E}"/>
              </a:ext>
            </a:extLst>
          </p:cNvPr>
          <p:cNvSpPr/>
          <p:nvPr/>
        </p:nvSpPr>
        <p:spPr>
          <a:xfrm>
            <a:off x="8863641"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B5100FE5-86B5-43F9-9439-B70882FE30EE}"/>
              </a:ext>
            </a:extLst>
          </p:cNvPr>
          <p:cNvSpPr/>
          <p:nvPr/>
        </p:nvSpPr>
        <p:spPr>
          <a:xfrm>
            <a:off x="8949740"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B9096A2C-1A77-40CD-81D9-F43659378BAA}"/>
              </a:ext>
            </a:extLst>
          </p:cNvPr>
          <p:cNvSpPr/>
          <p:nvPr/>
        </p:nvSpPr>
        <p:spPr>
          <a:xfrm>
            <a:off x="9035838"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6CE697BC-ADA4-4D6C-BB20-488A5A87756E}"/>
              </a:ext>
            </a:extLst>
          </p:cNvPr>
          <p:cNvSpPr/>
          <p:nvPr/>
        </p:nvSpPr>
        <p:spPr>
          <a:xfrm>
            <a:off x="9121937"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0EB8B9AF-F729-47B7-93F6-9E5604FEC84D}"/>
              </a:ext>
            </a:extLst>
          </p:cNvPr>
          <p:cNvSpPr/>
          <p:nvPr/>
        </p:nvSpPr>
        <p:spPr>
          <a:xfrm>
            <a:off x="9208035"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4A300CDE-9BF0-4ECD-9011-CDC8BBA011B8}"/>
              </a:ext>
            </a:extLst>
          </p:cNvPr>
          <p:cNvSpPr/>
          <p:nvPr/>
        </p:nvSpPr>
        <p:spPr>
          <a:xfrm>
            <a:off x="8863641"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3F43A2D7-5849-44A4-B4AB-5768F4162436}"/>
              </a:ext>
            </a:extLst>
          </p:cNvPr>
          <p:cNvSpPr/>
          <p:nvPr/>
        </p:nvSpPr>
        <p:spPr>
          <a:xfrm>
            <a:off x="8949740"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059DA310-F2F9-4521-B8C8-9FB8FC86FBDD}"/>
              </a:ext>
            </a:extLst>
          </p:cNvPr>
          <p:cNvSpPr/>
          <p:nvPr/>
        </p:nvSpPr>
        <p:spPr>
          <a:xfrm>
            <a:off x="9035838"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EB3A18A8-42E4-43A2-9071-1B35D6D6A780}"/>
              </a:ext>
            </a:extLst>
          </p:cNvPr>
          <p:cNvSpPr/>
          <p:nvPr/>
        </p:nvSpPr>
        <p:spPr>
          <a:xfrm>
            <a:off x="9121937"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231">
            <a:extLst>
              <a:ext uri="{FF2B5EF4-FFF2-40B4-BE49-F238E27FC236}">
                <a16:creationId xmlns:a16="http://schemas.microsoft.com/office/drawing/2014/main" id="{41C1F144-D38F-4C30-9B1A-8208E071177A}"/>
              </a:ext>
            </a:extLst>
          </p:cNvPr>
          <p:cNvSpPr/>
          <p:nvPr/>
        </p:nvSpPr>
        <p:spPr>
          <a:xfrm>
            <a:off x="9208035"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4AAD1630-C795-4D24-9F75-2AFEF24B8B7B}"/>
              </a:ext>
            </a:extLst>
          </p:cNvPr>
          <p:cNvSpPr/>
          <p:nvPr/>
        </p:nvSpPr>
        <p:spPr>
          <a:xfrm>
            <a:off x="7836919" y="4731497"/>
            <a:ext cx="1257674" cy="237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MAC: 22:33:30:84</a:t>
            </a:r>
          </a:p>
        </p:txBody>
      </p:sp>
      <p:sp>
        <p:nvSpPr>
          <p:cNvPr id="235" name="Rectangle 234">
            <a:extLst>
              <a:ext uri="{FF2B5EF4-FFF2-40B4-BE49-F238E27FC236}">
                <a16:creationId xmlns:a16="http://schemas.microsoft.com/office/drawing/2014/main" id="{3E45D304-FB23-444B-8BFF-B471276D9C42}"/>
              </a:ext>
            </a:extLst>
          </p:cNvPr>
          <p:cNvSpPr/>
          <p:nvPr/>
        </p:nvSpPr>
        <p:spPr>
          <a:xfrm>
            <a:off x="7235495" y="2771801"/>
            <a:ext cx="1257674" cy="237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MAC: 22:33:55:44</a:t>
            </a:r>
          </a:p>
        </p:txBody>
      </p:sp>
      <p:sp>
        <p:nvSpPr>
          <p:cNvPr id="236" name="Rectangle 235">
            <a:extLst>
              <a:ext uri="{FF2B5EF4-FFF2-40B4-BE49-F238E27FC236}">
                <a16:creationId xmlns:a16="http://schemas.microsoft.com/office/drawing/2014/main" id="{3D223990-AB13-47DE-8147-47CC105CD8FA}"/>
              </a:ext>
            </a:extLst>
          </p:cNvPr>
          <p:cNvSpPr/>
          <p:nvPr/>
        </p:nvSpPr>
        <p:spPr>
          <a:xfrm>
            <a:off x="8460926" y="3075786"/>
            <a:ext cx="1257674" cy="237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MAC: 22:35:55:65</a:t>
            </a:r>
          </a:p>
        </p:txBody>
      </p:sp>
      <p:sp>
        <p:nvSpPr>
          <p:cNvPr id="240" name="Rectangle 239">
            <a:extLst>
              <a:ext uri="{FF2B5EF4-FFF2-40B4-BE49-F238E27FC236}">
                <a16:creationId xmlns:a16="http://schemas.microsoft.com/office/drawing/2014/main" id="{C2105FB8-C3DF-40E9-AE99-80638F1A3FC2}"/>
              </a:ext>
            </a:extLst>
          </p:cNvPr>
          <p:cNvSpPr/>
          <p:nvPr/>
        </p:nvSpPr>
        <p:spPr>
          <a:xfrm>
            <a:off x="5507329" y="1995567"/>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192.168.1.200</a:t>
            </a:r>
          </a:p>
        </p:txBody>
      </p:sp>
      <p:sp>
        <p:nvSpPr>
          <p:cNvPr id="241" name="Rectangle 240">
            <a:extLst>
              <a:ext uri="{FF2B5EF4-FFF2-40B4-BE49-F238E27FC236}">
                <a16:creationId xmlns:a16="http://schemas.microsoft.com/office/drawing/2014/main" id="{FBB1695C-40CF-4D34-ABC3-24B4B41ABAD8}"/>
              </a:ext>
            </a:extLst>
          </p:cNvPr>
          <p:cNvSpPr/>
          <p:nvPr/>
        </p:nvSpPr>
        <p:spPr>
          <a:xfrm>
            <a:off x="5550660" y="3280452"/>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192.168.1.159</a:t>
            </a:r>
          </a:p>
        </p:txBody>
      </p:sp>
      <p:sp>
        <p:nvSpPr>
          <p:cNvPr id="242" name="Rectangle 241">
            <a:extLst>
              <a:ext uri="{FF2B5EF4-FFF2-40B4-BE49-F238E27FC236}">
                <a16:creationId xmlns:a16="http://schemas.microsoft.com/office/drawing/2014/main" id="{9DD1ECEA-8180-433B-B5D7-4C8F50366E44}"/>
              </a:ext>
            </a:extLst>
          </p:cNvPr>
          <p:cNvSpPr/>
          <p:nvPr/>
        </p:nvSpPr>
        <p:spPr>
          <a:xfrm>
            <a:off x="10094348" y="1993868"/>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192.168.1.214</a:t>
            </a:r>
          </a:p>
        </p:txBody>
      </p:sp>
      <p:sp>
        <p:nvSpPr>
          <p:cNvPr id="243" name="Rectangle 242">
            <a:extLst>
              <a:ext uri="{FF2B5EF4-FFF2-40B4-BE49-F238E27FC236}">
                <a16:creationId xmlns:a16="http://schemas.microsoft.com/office/drawing/2014/main" id="{73DDAB14-87F1-4495-A37A-0B1640C6DD64}"/>
              </a:ext>
            </a:extLst>
          </p:cNvPr>
          <p:cNvSpPr/>
          <p:nvPr/>
        </p:nvSpPr>
        <p:spPr>
          <a:xfrm>
            <a:off x="10082800" y="3290467"/>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192.168.1.156</a:t>
            </a:r>
          </a:p>
        </p:txBody>
      </p:sp>
      <p:sp>
        <p:nvSpPr>
          <p:cNvPr id="258" name="Rectangle 257">
            <a:extLst>
              <a:ext uri="{FF2B5EF4-FFF2-40B4-BE49-F238E27FC236}">
                <a16:creationId xmlns:a16="http://schemas.microsoft.com/office/drawing/2014/main" id="{F298EC9D-1817-429D-BDF5-5A96DBE115BF}"/>
              </a:ext>
            </a:extLst>
          </p:cNvPr>
          <p:cNvSpPr/>
          <p:nvPr/>
        </p:nvSpPr>
        <p:spPr>
          <a:xfrm>
            <a:off x="5593992" y="6493654"/>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192.168.1.153</a:t>
            </a:r>
          </a:p>
        </p:txBody>
      </p:sp>
      <p:sp>
        <p:nvSpPr>
          <p:cNvPr id="259" name="Rectangle 258">
            <a:extLst>
              <a:ext uri="{FF2B5EF4-FFF2-40B4-BE49-F238E27FC236}">
                <a16:creationId xmlns:a16="http://schemas.microsoft.com/office/drawing/2014/main" id="{EFAE87DC-3585-43C8-B59E-B88F59000F2C}"/>
              </a:ext>
            </a:extLst>
          </p:cNvPr>
          <p:cNvSpPr/>
          <p:nvPr/>
        </p:nvSpPr>
        <p:spPr>
          <a:xfrm>
            <a:off x="10020146" y="6503670"/>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192.168.1.137</a:t>
            </a:r>
          </a:p>
        </p:txBody>
      </p:sp>
      <p:sp>
        <p:nvSpPr>
          <p:cNvPr id="261" name="TextBox 260">
            <a:extLst>
              <a:ext uri="{FF2B5EF4-FFF2-40B4-BE49-F238E27FC236}">
                <a16:creationId xmlns:a16="http://schemas.microsoft.com/office/drawing/2014/main" id="{81820FF4-5A43-430A-8113-EF0B838D84D3}"/>
              </a:ext>
            </a:extLst>
          </p:cNvPr>
          <p:cNvSpPr txBox="1"/>
          <p:nvPr/>
        </p:nvSpPr>
        <p:spPr>
          <a:xfrm>
            <a:off x="7604257" y="4306736"/>
            <a:ext cx="649032" cy="301612"/>
          </a:xfrm>
          <a:prstGeom prst="rect">
            <a:avLst/>
          </a:prstGeom>
          <a:noFill/>
        </p:spPr>
        <p:txBody>
          <a:bodyPr wrap="none" rtlCol="0">
            <a:spAutoFit/>
          </a:bodyPr>
          <a:lstStyle/>
          <a:p>
            <a:r>
              <a:rPr lang="en-GB" sz="1400" b="1" dirty="0"/>
              <a:t>Server</a:t>
            </a:r>
          </a:p>
        </p:txBody>
      </p:sp>
      <p:pic>
        <p:nvPicPr>
          <p:cNvPr id="277" name="Picture 10" descr="C:\Users\ecoffey\AppData\Local\Temp\Rar$DRa0.608\30080_Device_switch_default_256.png">
            <a:extLst>
              <a:ext uri="{FF2B5EF4-FFF2-40B4-BE49-F238E27FC236}">
                <a16:creationId xmlns:a16="http://schemas.microsoft.com/office/drawing/2014/main" id="{460ED0E4-34BF-4992-BF8A-82D42D3C0A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54" b="26465"/>
          <a:stretch/>
        </p:blipFill>
        <p:spPr bwMode="auto">
          <a:xfrm>
            <a:off x="7160068" y="1957465"/>
            <a:ext cx="1123295" cy="520994"/>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10" descr="C:\Users\ecoffey\AppData\Local\Temp\Rar$DRa0.608\30080_Device_switch_default_256.png">
            <a:extLst>
              <a:ext uri="{FF2B5EF4-FFF2-40B4-BE49-F238E27FC236}">
                <a16:creationId xmlns:a16="http://schemas.microsoft.com/office/drawing/2014/main" id="{B1DAF951-3F89-4E46-9B7F-CB8FFAAEA3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54" b="26465"/>
          <a:stretch/>
        </p:blipFill>
        <p:spPr bwMode="auto">
          <a:xfrm>
            <a:off x="8610406" y="1972694"/>
            <a:ext cx="1123295" cy="520994"/>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0" descr="C:\Users\ecoffey\AppData\Local\Temp\Rar$DRa0.608\30080_Device_switch_default_256.png">
            <a:extLst>
              <a:ext uri="{FF2B5EF4-FFF2-40B4-BE49-F238E27FC236}">
                <a16:creationId xmlns:a16="http://schemas.microsoft.com/office/drawing/2014/main" id="{B0F90349-5AE8-4416-A457-4DAEF3F8A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54" b="26465"/>
          <a:stretch/>
        </p:blipFill>
        <p:spPr bwMode="auto">
          <a:xfrm>
            <a:off x="7956257" y="5160912"/>
            <a:ext cx="1123295" cy="5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8903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b="1" dirty="0"/>
              <a:t>Routers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a:xfrm>
            <a:off x="838199" y="1825625"/>
            <a:ext cx="6821127" cy="4855076"/>
          </a:xfrm>
        </p:spPr>
        <p:txBody>
          <a:bodyPr>
            <a:normAutofit lnSpcReduction="10000"/>
          </a:bodyPr>
          <a:lstStyle/>
          <a:p>
            <a:r>
              <a:rPr lang="en-GB" b="0" i="0" dirty="0">
                <a:effectLst/>
              </a:rPr>
              <a:t>A packet is typically forwarded from one router to another router through the networks that constitute an internetwork</a:t>
            </a:r>
          </a:p>
          <a:p>
            <a:r>
              <a:rPr lang="en-GB" b="0" i="0" dirty="0">
                <a:effectLst/>
              </a:rPr>
              <a:t>A router is connected to two or more data lines from different IP networks</a:t>
            </a:r>
          </a:p>
          <a:p>
            <a:r>
              <a:rPr lang="en-GB" b="0" i="0" dirty="0">
                <a:effectLst/>
              </a:rPr>
              <a:t>When a data packet comes in on one of the lines, the router reads the network address information in the packet header to determine the ultimate destination</a:t>
            </a:r>
          </a:p>
          <a:p>
            <a:r>
              <a:rPr lang="en-GB" b="0" i="0" dirty="0">
                <a:effectLst/>
              </a:rPr>
              <a:t>Using that information in its routing table or routing policy, it directs the packet to the next network on its journey.</a:t>
            </a:r>
            <a:endParaRPr lang="en-US" b="0" i="0" dirty="0">
              <a:effectLst/>
            </a:endParaRPr>
          </a:p>
        </p:txBody>
      </p:sp>
      <p:cxnSp>
        <p:nvCxnSpPr>
          <p:cNvPr id="42" name="Straight Connector 41">
            <a:extLst>
              <a:ext uri="{FF2B5EF4-FFF2-40B4-BE49-F238E27FC236}">
                <a16:creationId xmlns:a16="http://schemas.microsoft.com/office/drawing/2014/main" id="{8BBED80C-9984-4055-B16E-05CF1CDFCCAC}"/>
              </a:ext>
            </a:extLst>
          </p:cNvPr>
          <p:cNvCxnSpPr>
            <a:cxnSpLocks/>
          </p:cNvCxnSpPr>
          <p:nvPr/>
        </p:nvCxnSpPr>
        <p:spPr>
          <a:xfrm>
            <a:off x="8914203" y="4148149"/>
            <a:ext cx="1008489" cy="11081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E8367B-225D-4017-842E-B67B534D1D7F}"/>
              </a:ext>
            </a:extLst>
          </p:cNvPr>
          <p:cNvCxnSpPr>
            <a:cxnSpLocks/>
          </p:cNvCxnSpPr>
          <p:nvPr/>
        </p:nvCxnSpPr>
        <p:spPr>
          <a:xfrm flipH="1">
            <a:off x="10398298" y="4172024"/>
            <a:ext cx="1028951" cy="10842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034578-29C9-4CCD-B5C6-EA18F763A25F}"/>
              </a:ext>
            </a:extLst>
          </p:cNvPr>
          <p:cNvCxnSpPr>
            <a:cxnSpLocks/>
          </p:cNvCxnSpPr>
          <p:nvPr/>
        </p:nvCxnSpPr>
        <p:spPr>
          <a:xfrm>
            <a:off x="9001402" y="2464746"/>
            <a:ext cx="921290" cy="14410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E7A069C-558E-43BE-8AFB-41F688F2857A}"/>
              </a:ext>
            </a:extLst>
          </p:cNvPr>
          <p:cNvCxnSpPr>
            <a:cxnSpLocks/>
          </p:cNvCxnSpPr>
          <p:nvPr/>
        </p:nvCxnSpPr>
        <p:spPr>
          <a:xfrm>
            <a:off x="9219555" y="2189419"/>
            <a:ext cx="19023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A3A26A-9686-4955-8FB3-3958EF46A494}"/>
              </a:ext>
            </a:extLst>
          </p:cNvPr>
          <p:cNvCxnSpPr>
            <a:cxnSpLocks/>
          </p:cNvCxnSpPr>
          <p:nvPr/>
        </p:nvCxnSpPr>
        <p:spPr>
          <a:xfrm>
            <a:off x="9219555" y="4096985"/>
            <a:ext cx="5873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A5B628-1899-412E-99AA-1A8A4AE3BD7D}"/>
              </a:ext>
            </a:extLst>
          </p:cNvPr>
          <p:cNvCxnSpPr>
            <a:cxnSpLocks/>
          </p:cNvCxnSpPr>
          <p:nvPr/>
        </p:nvCxnSpPr>
        <p:spPr>
          <a:xfrm flipV="1">
            <a:off x="10526900" y="4092422"/>
            <a:ext cx="594997" cy="91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6E425E-D412-4BCD-839A-07EDB546E97E}"/>
              </a:ext>
            </a:extLst>
          </p:cNvPr>
          <p:cNvCxnSpPr>
            <a:cxnSpLocks/>
          </p:cNvCxnSpPr>
          <p:nvPr/>
        </p:nvCxnSpPr>
        <p:spPr>
          <a:xfrm>
            <a:off x="8855761" y="2553213"/>
            <a:ext cx="0" cy="13526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EB984D2-F1D2-457C-8699-4F2DB62E9153}"/>
              </a:ext>
            </a:extLst>
          </p:cNvPr>
          <p:cNvCxnSpPr>
            <a:cxnSpLocks/>
          </p:cNvCxnSpPr>
          <p:nvPr/>
        </p:nvCxnSpPr>
        <p:spPr>
          <a:xfrm flipH="1">
            <a:off x="10403520" y="2442594"/>
            <a:ext cx="859824" cy="1394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FAD04CB-71EB-4BBC-8A92-9696FF611703}"/>
              </a:ext>
            </a:extLst>
          </p:cNvPr>
          <p:cNvCxnSpPr>
            <a:cxnSpLocks/>
            <a:endCxn id="53" idx="0"/>
          </p:cNvCxnSpPr>
          <p:nvPr/>
        </p:nvCxnSpPr>
        <p:spPr>
          <a:xfrm flipH="1">
            <a:off x="11485908" y="2553213"/>
            <a:ext cx="122" cy="12189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10" descr="C:\Users\ecoffey\AppData\Local\Temp\Rar$DRa0.386\30067_Device_router_default_256.png">
            <a:extLst>
              <a:ext uri="{FF2B5EF4-FFF2-40B4-BE49-F238E27FC236}">
                <a16:creationId xmlns:a16="http://schemas.microsoft.com/office/drawing/2014/main" id="{58FFA0B0-D28A-44DF-979D-2566F5819A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8491077" y="2082440"/>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C:\Users\ecoffey\AppData\Local\Temp\Rar$DRa0.386\30067_Device_router_default_256.png">
            <a:extLst>
              <a:ext uri="{FF2B5EF4-FFF2-40B4-BE49-F238E27FC236}">
                <a16:creationId xmlns:a16="http://schemas.microsoft.com/office/drawing/2014/main" id="{4C700BBA-FB8B-49D9-BF7F-60DC3A7368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11006233" y="2098161"/>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C:\Users\ecoffey\AppData\Local\Temp\Rar$DRa0.386\30067_Device_router_default_256.png">
            <a:extLst>
              <a:ext uri="{FF2B5EF4-FFF2-40B4-BE49-F238E27FC236}">
                <a16:creationId xmlns:a16="http://schemas.microsoft.com/office/drawing/2014/main" id="{84EB5624-79DF-4387-A615-B5D7E0B0EA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11049958" y="3772149"/>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C:\Users\ecoffey\AppData\Local\Temp\Rar$DRa0.386\30067_Device_router_default_256.png">
            <a:extLst>
              <a:ext uri="{FF2B5EF4-FFF2-40B4-BE49-F238E27FC236}">
                <a16:creationId xmlns:a16="http://schemas.microsoft.com/office/drawing/2014/main" id="{76C0E4A4-A4CA-4EB2-BB33-84B237CF53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9725865" y="3778031"/>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Users\ecoffey\AppData\Local\Temp\Rar$DRa0.386\30067_Device_router_default_256.png">
            <a:extLst>
              <a:ext uri="{FF2B5EF4-FFF2-40B4-BE49-F238E27FC236}">
                <a16:creationId xmlns:a16="http://schemas.microsoft.com/office/drawing/2014/main" id="{B0F423AB-9A8B-4C3B-B7B9-BF3F7EC80F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8554172" y="3800176"/>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C:\Users\ecoffey\AppData\Local\Temp\Rar$DRa0.386\30067_Device_router_default_256.png">
            <a:extLst>
              <a:ext uri="{FF2B5EF4-FFF2-40B4-BE49-F238E27FC236}">
                <a16:creationId xmlns:a16="http://schemas.microsoft.com/office/drawing/2014/main" id="{68CD39B8-1238-4387-A0EA-91E0584103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9734776" y="4998229"/>
            <a:ext cx="871900" cy="51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2230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1" name="Straight Connector 100">
            <a:extLst>
              <a:ext uri="{FF2B5EF4-FFF2-40B4-BE49-F238E27FC236}">
                <a16:creationId xmlns:a16="http://schemas.microsoft.com/office/drawing/2014/main" id="{1D6BB6A3-20B5-43BF-8E7A-8A07CBB76D41}"/>
              </a:ext>
            </a:extLst>
          </p:cNvPr>
          <p:cNvCxnSpPr>
            <a:cxnSpLocks/>
          </p:cNvCxnSpPr>
          <p:nvPr/>
        </p:nvCxnSpPr>
        <p:spPr>
          <a:xfrm flipH="1" flipV="1">
            <a:off x="8016879" y="1933031"/>
            <a:ext cx="6204" cy="8579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5F537D5-5F51-483A-AE22-7D924612939E}"/>
              </a:ext>
            </a:extLst>
          </p:cNvPr>
          <p:cNvCxnSpPr>
            <a:cxnSpLocks/>
            <a:stCxn id="73" idx="0"/>
          </p:cNvCxnSpPr>
          <p:nvPr/>
        </p:nvCxnSpPr>
        <p:spPr>
          <a:xfrm flipH="1" flipV="1">
            <a:off x="10111696" y="4557044"/>
            <a:ext cx="616606" cy="41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A83A9FC-D6FF-48D2-A920-5150ABE7F989}"/>
              </a:ext>
            </a:extLst>
          </p:cNvPr>
          <p:cNvCxnSpPr>
            <a:cxnSpLocks/>
            <a:endCxn id="59" idx="0"/>
          </p:cNvCxnSpPr>
          <p:nvPr/>
        </p:nvCxnSpPr>
        <p:spPr>
          <a:xfrm flipH="1">
            <a:off x="9182441" y="4531043"/>
            <a:ext cx="602179" cy="4157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12530ED-15CF-4273-ABF5-23D149BB46EA}"/>
              </a:ext>
            </a:extLst>
          </p:cNvPr>
          <p:cNvCxnSpPr>
            <a:cxnSpLocks/>
          </p:cNvCxnSpPr>
          <p:nvPr/>
        </p:nvCxnSpPr>
        <p:spPr>
          <a:xfrm flipH="1" flipV="1">
            <a:off x="8328812" y="3350748"/>
            <a:ext cx="1553168" cy="869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1D5EEA7-09A8-4613-BEA4-DB3D574BC59E}"/>
              </a:ext>
            </a:extLst>
          </p:cNvPr>
          <p:cNvCxnSpPr>
            <a:cxnSpLocks/>
          </p:cNvCxnSpPr>
          <p:nvPr/>
        </p:nvCxnSpPr>
        <p:spPr>
          <a:xfrm flipH="1">
            <a:off x="6307130" y="3292872"/>
            <a:ext cx="1522498" cy="886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355A23B-05CC-4047-8C8F-88CF84E178F4}"/>
              </a:ext>
            </a:extLst>
          </p:cNvPr>
          <p:cNvCxnSpPr>
            <a:cxnSpLocks/>
          </p:cNvCxnSpPr>
          <p:nvPr/>
        </p:nvCxnSpPr>
        <p:spPr>
          <a:xfrm flipH="1" flipV="1">
            <a:off x="6470335" y="4557044"/>
            <a:ext cx="418757" cy="548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3F9E8BF-69D7-4560-9783-DEAF476EBA6E}"/>
              </a:ext>
            </a:extLst>
          </p:cNvPr>
          <p:cNvCxnSpPr>
            <a:cxnSpLocks/>
          </p:cNvCxnSpPr>
          <p:nvPr/>
        </p:nvCxnSpPr>
        <p:spPr>
          <a:xfrm flipV="1">
            <a:off x="5517063" y="4559542"/>
            <a:ext cx="685676" cy="581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Gateways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2" y="1489510"/>
            <a:ext cx="4570728" cy="5272071"/>
          </a:xfrm>
        </p:spPr>
        <p:txBody>
          <a:bodyPr>
            <a:normAutofit/>
          </a:bodyPr>
          <a:lstStyle/>
          <a:p>
            <a:r>
              <a:rPr lang="en-GB" b="0" i="0" dirty="0">
                <a:solidFill>
                  <a:srgbClr val="333333"/>
                </a:solidFill>
                <a:effectLst/>
                <a:latin typeface="arial" panose="020B0604020202020204" pitchFamily="34" charset="0"/>
              </a:rPr>
              <a:t>A gateway is a node (router) in a computer network</a:t>
            </a:r>
          </a:p>
          <a:p>
            <a:r>
              <a:rPr lang="en-GB" dirty="0">
                <a:solidFill>
                  <a:srgbClr val="333333"/>
                </a:solidFill>
                <a:latin typeface="arial" panose="020B0604020202020204" pitchFamily="34" charset="0"/>
              </a:rPr>
              <a:t>A</a:t>
            </a:r>
            <a:r>
              <a:rPr lang="en-GB" b="0" i="0" dirty="0">
                <a:solidFill>
                  <a:srgbClr val="333333"/>
                </a:solidFill>
                <a:effectLst/>
                <a:latin typeface="arial" panose="020B0604020202020204" pitchFamily="34" charset="0"/>
              </a:rPr>
              <a:t> key </a:t>
            </a:r>
            <a:r>
              <a:rPr lang="en-GB" b="0" i="1" dirty="0">
                <a:solidFill>
                  <a:srgbClr val="333333"/>
                </a:solidFill>
                <a:effectLst/>
                <a:latin typeface="arial" panose="020B0604020202020204" pitchFamily="34" charset="0"/>
              </a:rPr>
              <a:t>stopping point</a:t>
            </a:r>
            <a:r>
              <a:rPr lang="en-GB" b="0" i="0" dirty="0">
                <a:solidFill>
                  <a:srgbClr val="333333"/>
                </a:solidFill>
                <a:effectLst/>
                <a:latin typeface="arial" panose="020B0604020202020204" pitchFamily="34" charset="0"/>
              </a:rPr>
              <a:t> for data on its way to or from other networks</a:t>
            </a:r>
          </a:p>
          <a:p>
            <a:r>
              <a:rPr lang="en-GB" b="0" i="0" dirty="0">
                <a:solidFill>
                  <a:srgbClr val="333333"/>
                </a:solidFill>
                <a:effectLst/>
                <a:latin typeface="arial" panose="020B0604020202020204" pitchFamily="34" charset="0"/>
              </a:rPr>
              <a:t>With gateways, we can communicate and send data back and forth</a:t>
            </a:r>
          </a:p>
          <a:p>
            <a:r>
              <a:rPr lang="en-GB" b="0" i="0" dirty="0">
                <a:solidFill>
                  <a:srgbClr val="333333"/>
                </a:solidFill>
                <a:effectLst/>
                <a:latin typeface="arial" panose="020B0604020202020204" pitchFamily="34" charset="0"/>
              </a:rPr>
              <a:t>The Internet wouldn't be any use to us without gateways</a:t>
            </a:r>
            <a:endParaRPr lang="en-US" b="0" i="0" dirty="0">
              <a:effectLst/>
            </a:endParaRPr>
          </a:p>
        </p:txBody>
      </p:sp>
      <p:grpSp>
        <p:nvGrpSpPr>
          <p:cNvPr id="5" name="Group 4">
            <a:extLst>
              <a:ext uri="{FF2B5EF4-FFF2-40B4-BE49-F238E27FC236}">
                <a16:creationId xmlns:a16="http://schemas.microsoft.com/office/drawing/2014/main" id="{7128AF1B-F4F3-4774-9CBA-ED66981AB188}"/>
              </a:ext>
            </a:extLst>
          </p:cNvPr>
          <p:cNvGrpSpPr/>
          <p:nvPr/>
        </p:nvGrpSpPr>
        <p:grpSpPr>
          <a:xfrm>
            <a:off x="5190614" y="4927731"/>
            <a:ext cx="571977" cy="521737"/>
            <a:chOff x="1209368" y="3429000"/>
            <a:chExt cx="1809135" cy="1220144"/>
          </a:xfrm>
        </p:grpSpPr>
        <p:sp>
          <p:nvSpPr>
            <p:cNvPr id="6" name="Rectangle: Rounded Corners 5">
              <a:extLst>
                <a:ext uri="{FF2B5EF4-FFF2-40B4-BE49-F238E27FC236}">
                  <a16:creationId xmlns:a16="http://schemas.microsoft.com/office/drawing/2014/main" id="{204FB309-7CF0-4C4B-9E08-9B67A47865C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C472571-9F50-4BA9-B37E-6730506D536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FBCE2FE-3C0A-4E6C-BBCC-E9541396753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4C7BC86-F303-4393-AA70-202D1FD9D976}"/>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BA72903-C39D-497D-BE14-F9E50A86D193}"/>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ircle: Hollow 10">
              <a:extLst>
                <a:ext uri="{FF2B5EF4-FFF2-40B4-BE49-F238E27FC236}">
                  <a16:creationId xmlns:a16="http://schemas.microsoft.com/office/drawing/2014/main" id="{108326EE-0A55-4FB4-884F-E67C398AA3D3}"/>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ectangle 11">
              <a:extLst>
                <a:ext uri="{FF2B5EF4-FFF2-40B4-BE49-F238E27FC236}">
                  <a16:creationId xmlns:a16="http://schemas.microsoft.com/office/drawing/2014/main" id="{940E1132-9D26-43C1-B1C8-BD783A87E5FD}"/>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547F6422-F71B-4542-8734-E2609BF406A3}"/>
              </a:ext>
            </a:extLst>
          </p:cNvPr>
          <p:cNvGrpSpPr/>
          <p:nvPr/>
        </p:nvGrpSpPr>
        <p:grpSpPr>
          <a:xfrm>
            <a:off x="6736475" y="4954615"/>
            <a:ext cx="571977" cy="521737"/>
            <a:chOff x="1209368" y="3429000"/>
            <a:chExt cx="1809135" cy="1220144"/>
          </a:xfrm>
        </p:grpSpPr>
        <p:sp>
          <p:nvSpPr>
            <p:cNvPr id="21" name="Rectangle: Rounded Corners 20">
              <a:extLst>
                <a:ext uri="{FF2B5EF4-FFF2-40B4-BE49-F238E27FC236}">
                  <a16:creationId xmlns:a16="http://schemas.microsoft.com/office/drawing/2014/main" id="{21FC7F39-8CA7-42AC-BCBC-E43BBDE1924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BDD4D4A-74B6-483E-8A73-D21A77F64D3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B9C5142-324D-4C25-8E6D-E066A09ECF8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D800FD1-45B4-4794-9707-CC2D6468A87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F537DDE-7F48-4A62-887F-D81CD1C8498C}"/>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ircle: Hollow 25">
              <a:extLst>
                <a:ext uri="{FF2B5EF4-FFF2-40B4-BE49-F238E27FC236}">
                  <a16:creationId xmlns:a16="http://schemas.microsoft.com/office/drawing/2014/main" id="{9085A99A-2B9D-44F5-87FA-C49CCFE5A5CF}"/>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DBD48B78-0E32-4DE9-B193-0B17408339E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Picture 28" descr="A picture containing light&#10;&#10;Description automatically generated">
            <a:extLst>
              <a:ext uri="{FF2B5EF4-FFF2-40B4-BE49-F238E27FC236}">
                <a16:creationId xmlns:a16="http://schemas.microsoft.com/office/drawing/2014/main" id="{8BD55949-77B4-4E6E-821A-06DC4631D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127" y="1590588"/>
            <a:ext cx="1141602" cy="605049"/>
          </a:xfrm>
          <a:prstGeom prst="rect">
            <a:avLst/>
          </a:prstGeom>
        </p:spPr>
      </p:pic>
      <p:grpSp>
        <p:nvGrpSpPr>
          <p:cNvPr id="52" name="Group 51">
            <a:extLst>
              <a:ext uri="{FF2B5EF4-FFF2-40B4-BE49-F238E27FC236}">
                <a16:creationId xmlns:a16="http://schemas.microsoft.com/office/drawing/2014/main" id="{F8BC5790-BC7C-41EE-A86B-0CF864BEC4E0}"/>
              </a:ext>
            </a:extLst>
          </p:cNvPr>
          <p:cNvGrpSpPr/>
          <p:nvPr/>
        </p:nvGrpSpPr>
        <p:grpSpPr>
          <a:xfrm>
            <a:off x="8896453" y="4927731"/>
            <a:ext cx="571977" cy="521737"/>
            <a:chOff x="1209368" y="3429000"/>
            <a:chExt cx="1809135" cy="1220144"/>
          </a:xfrm>
        </p:grpSpPr>
        <p:sp>
          <p:nvSpPr>
            <p:cNvPr id="53" name="Rectangle: Rounded Corners 52">
              <a:extLst>
                <a:ext uri="{FF2B5EF4-FFF2-40B4-BE49-F238E27FC236}">
                  <a16:creationId xmlns:a16="http://schemas.microsoft.com/office/drawing/2014/main" id="{A209EE89-682F-436B-8338-3D7450136F5C}"/>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71FFBDF0-672A-446E-AFC4-4EE32BB43F91}"/>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70C3B4C1-EDBB-4E4F-9A28-DE8F36396290}"/>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FE063ED2-75C2-4D4F-9959-465916D1C67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8E1A253E-1A42-41FC-9E1E-C94B1836F68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ircle: Hollow 57">
              <a:extLst>
                <a:ext uri="{FF2B5EF4-FFF2-40B4-BE49-F238E27FC236}">
                  <a16:creationId xmlns:a16="http://schemas.microsoft.com/office/drawing/2014/main" id="{80D5FF78-EF8B-41C7-BB85-A958EE51A07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Rectangle 58">
              <a:extLst>
                <a:ext uri="{FF2B5EF4-FFF2-40B4-BE49-F238E27FC236}">
                  <a16:creationId xmlns:a16="http://schemas.microsoft.com/office/drawing/2014/main" id="{AB73007E-DBDA-4FD6-9F42-CB05CCF70A2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B0182834-4E47-490E-851C-E2A3DB9C4288}"/>
              </a:ext>
            </a:extLst>
          </p:cNvPr>
          <p:cNvGrpSpPr/>
          <p:nvPr/>
        </p:nvGrpSpPr>
        <p:grpSpPr>
          <a:xfrm>
            <a:off x="10442314" y="4954615"/>
            <a:ext cx="571977" cy="521737"/>
            <a:chOff x="1209368" y="3429000"/>
            <a:chExt cx="1809135" cy="1220144"/>
          </a:xfrm>
        </p:grpSpPr>
        <p:sp>
          <p:nvSpPr>
            <p:cNvPr id="67" name="Rectangle: Rounded Corners 66">
              <a:extLst>
                <a:ext uri="{FF2B5EF4-FFF2-40B4-BE49-F238E27FC236}">
                  <a16:creationId xmlns:a16="http://schemas.microsoft.com/office/drawing/2014/main" id="{F6975EFF-7F63-47D2-B74B-027A354CDAD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CE39AE4A-7CBD-41D5-89A7-77A88D1EEEB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C8ECA348-7509-4F27-8514-4630DEFE4AF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8E5686F1-C841-42F4-A1B4-3879D89F557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E42111FE-F295-4414-A1CD-C10D77FC22D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Circle: Hollow 71">
              <a:extLst>
                <a:ext uri="{FF2B5EF4-FFF2-40B4-BE49-F238E27FC236}">
                  <a16:creationId xmlns:a16="http://schemas.microsoft.com/office/drawing/2014/main" id="{FD00386A-9D51-427E-B77E-0EF721299E08}"/>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Rectangle 72">
              <a:extLst>
                <a:ext uri="{FF2B5EF4-FFF2-40B4-BE49-F238E27FC236}">
                  <a16:creationId xmlns:a16="http://schemas.microsoft.com/office/drawing/2014/main" id="{31ED9C27-6CE9-48BE-8071-1473E5A8770D}"/>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Rectangle 74">
            <a:extLst>
              <a:ext uri="{FF2B5EF4-FFF2-40B4-BE49-F238E27FC236}">
                <a16:creationId xmlns:a16="http://schemas.microsoft.com/office/drawing/2014/main" id="{A516E52B-2B3A-4479-81DD-57D4084BEFD3}"/>
              </a:ext>
            </a:extLst>
          </p:cNvPr>
          <p:cNvSpPr/>
          <p:nvPr/>
        </p:nvSpPr>
        <p:spPr>
          <a:xfrm>
            <a:off x="10369899" y="3965168"/>
            <a:ext cx="1263668" cy="3246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198.51.100.0/24</a:t>
            </a:r>
          </a:p>
        </p:txBody>
      </p:sp>
      <p:sp>
        <p:nvSpPr>
          <p:cNvPr id="76" name="Rectangle 75">
            <a:extLst>
              <a:ext uri="{FF2B5EF4-FFF2-40B4-BE49-F238E27FC236}">
                <a16:creationId xmlns:a16="http://schemas.microsoft.com/office/drawing/2014/main" id="{B77DFE33-FC8C-46E1-98B1-7B21C74FA555}"/>
              </a:ext>
            </a:extLst>
          </p:cNvPr>
          <p:cNvSpPr/>
          <p:nvPr/>
        </p:nvSpPr>
        <p:spPr>
          <a:xfrm>
            <a:off x="6889091" y="3535778"/>
            <a:ext cx="1079123" cy="2399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192.0.2.1/24</a:t>
            </a:r>
          </a:p>
        </p:txBody>
      </p:sp>
      <p:sp>
        <p:nvSpPr>
          <p:cNvPr id="77" name="Rectangle 76">
            <a:extLst>
              <a:ext uri="{FF2B5EF4-FFF2-40B4-BE49-F238E27FC236}">
                <a16:creationId xmlns:a16="http://schemas.microsoft.com/office/drawing/2014/main" id="{D06967E7-A7F2-4D16-8772-61AB6B3EFFF4}"/>
              </a:ext>
            </a:extLst>
          </p:cNvPr>
          <p:cNvSpPr/>
          <p:nvPr/>
        </p:nvSpPr>
        <p:spPr>
          <a:xfrm>
            <a:off x="8397944" y="3522271"/>
            <a:ext cx="1238551" cy="2723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198.51.100.1</a:t>
            </a:r>
          </a:p>
        </p:txBody>
      </p:sp>
      <p:sp>
        <p:nvSpPr>
          <p:cNvPr id="78" name="Rectangle 77">
            <a:extLst>
              <a:ext uri="{FF2B5EF4-FFF2-40B4-BE49-F238E27FC236}">
                <a16:creationId xmlns:a16="http://schemas.microsoft.com/office/drawing/2014/main" id="{1A7D643E-4E8F-4124-B30C-4EFC84383FC2}"/>
              </a:ext>
            </a:extLst>
          </p:cNvPr>
          <p:cNvSpPr/>
          <p:nvPr/>
        </p:nvSpPr>
        <p:spPr>
          <a:xfrm>
            <a:off x="4886353" y="5543719"/>
            <a:ext cx="1102910" cy="189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192.0.2.104</a:t>
            </a:r>
          </a:p>
        </p:txBody>
      </p:sp>
      <p:sp>
        <p:nvSpPr>
          <p:cNvPr id="79" name="Rectangle 78">
            <a:extLst>
              <a:ext uri="{FF2B5EF4-FFF2-40B4-BE49-F238E27FC236}">
                <a16:creationId xmlns:a16="http://schemas.microsoft.com/office/drawing/2014/main" id="{00DC4934-D0E6-464F-AC6F-4FF8640ACC3C}"/>
              </a:ext>
            </a:extLst>
          </p:cNvPr>
          <p:cNvSpPr/>
          <p:nvPr/>
        </p:nvSpPr>
        <p:spPr>
          <a:xfrm>
            <a:off x="6430548" y="5543718"/>
            <a:ext cx="1102910" cy="189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192.0.2.148</a:t>
            </a:r>
          </a:p>
        </p:txBody>
      </p:sp>
      <p:sp>
        <p:nvSpPr>
          <p:cNvPr id="80" name="Rectangle 79">
            <a:extLst>
              <a:ext uri="{FF2B5EF4-FFF2-40B4-BE49-F238E27FC236}">
                <a16:creationId xmlns:a16="http://schemas.microsoft.com/office/drawing/2014/main" id="{924A74EC-DBDD-42C5-9052-8B2624B748BE}"/>
              </a:ext>
            </a:extLst>
          </p:cNvPr>
          <p:cNvSpPr/>
          <p:nvPr/>
        </p:nvSpPr>
        <p:spPr>
          <a:xfrm>
            <a:off x="8648376" y="5524258"/>
            <a:ext cx="1233604" cy="2300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198.51.100.104</a:t>
            </a:r>
          </a:p>
        </p:txBody>
      </p:sp>
      <p:sp>
        <p:nvSpPr>
          <p:cNvPr id="81" name="Rectangle 80">
            <a:extLst>
              <a:ext uri="{FF2B5EF4-FFF2-40B4-BE49-F238E27FC236}">
                <a16:creationId xmlns:a16="http://schemas.microsoft.com/office/drawing/2014/main" id="{1442A599-A826-4BF4-9AA5-7AF3FBBDED9A}"/>
              </a:ext>
            </a:extLst>
          </p:cNvPr>
          <p:cNvSpPr/>
          <p:nvPr/>
        </p:nvSpPr>
        <p:spPr>
          <a:xfrm>
            <a:off x="10269198" y="5524258"/>
            <a:ext cx="1233604" cy="2300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198.51.100.10</a:t>
            </a:r>
          </a:p>
        </p:txBody>
      </p:sp>
      <p:sp>
        <p:nvSpPr>
          <p:cNvPr id="103" name="TextBox 102">
            <a:extLst>
              <a:ext uri="{FF2B5EF4-FFF2-40B4-BE49-F238E27FC236}">
                <a16:creationId xmlns:a16="http://schemas.microsoft.com/office/drawing/2014/main" id="{BADFDFC1-68F7-459C-9F47-919168B5135D}"/>
              </a:ext>
            </a:extLst>
          </p:cNvPr>
          <p:cNvSpPr txBox="1"/>
          <p:nvPr/>
        </p:nvSpPr>
        <p:spPr>
          <a:xfrm>
            <a:off x="7544345" y="1776070"/>
            <a:ext cx="945067" cy="369332"/>
          </a:xfrm>
          <a:prstGeom prst="rect">
            <a:avLst/>
          </a:prstGeom>
          <a:noFill/>
        </p:spPr>
        <p:txBody>
          <a:bodyPr wrap="none" rtlCol="0">
            <a:spAutoFit/>
          </a:bodyPr>
          <a:lstStyle/>
          <a:p>
            <a:r>
              <a:rPr lang="en-GB" dirty="0"/>
              <a:t>Internet</a:t>
            </a:r>
          </a:p>
        </p:txBody>
      </p:sp>
      <p:sp>
        <p:nvSpPr>
          <p:cNvPr id="105" name="Thought Bubble: Cloud 104">
            <a:extLst>
              <a:ext uri="{FF2B5EF4-FFF2-40B4-BE49-F238E27FC236}">
                <a16:creationId xmlns:a16="http://schemas.microsoft.com/office/drawing/2014/main" id="{D77FE636-DAC0-4E04-B2C9-190E1B3B3AC3}"/>
              </a:ext>
            </a:extLst>
          </p:cNvPr>
          <p:cNvSpPr/>
          <p:nvPr/>
        </p:nvSpPr>
        <p:spPr>
          <a:xfrm>
            <a:off x="10082582" y="5935047"/>
            <a:ext cx="1684038" cy="858318"/>
          </a:xfrm>
          <a:prstGeom prst="cloudCallout">
            <a:avLst>
              <a:gd name="adj1" fmla="val -7136"/>
              <a:gd name="adj2" fmla="val -118388"/>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My</a:t>
            </a:r>
            <a:r>
              <a:rPr lang="en-GB" dirty="0"/>
              <a:t> </a:t>
            </a:r>
            <a:r>
              <a:rPr lang="en-GB" sz="1100" dirty="0">
                <a:solidFill>
                  <a:schemeClr val="tx1"/>
                </a:solidFill>
              </a:rPr>
              <a:t>default gateway is</a:t>
            </a:r>
          </a:p>
          <a:p>
            <a:pPr algn="ctr"/>
            <a:r>
              <a:rPr lang="en-GB" sz="1100" dirty="0">
                <a:solidFill>
                  <a:schemeClr val="tx1"/>
                </a:solidFill>
              </a:rPr>
              <a:t>198.51.100.1</a:t>
            </a:r>
          </a:p>
        </p:txBody>
      </p:sp>
      <p:sp>
        <p:nvSpPr>
          <p:cNvPr id="106" name="Rectangle 105">
            <a:extLst>
              <a:ext uri="{FF2B5EF4-FFF2-40B4-BE49-F238E27FC236}">
                <a16:creationId xmlns:a16="http://schemas.microsoft.com/office/drawing/2014/main" id="{2662A55B-D9FD-4585-A886-654CC64CB935}"/>
              </a:ext>
            </a:extLst>
          </p:cNvPr>
          <p:cNvSpPr/>
          <p:nvPr/>
        </p:nvSpPr>
        <p:spPr>
          <a:xfrm>
            <a:off x="8195108" y="2275833"/>
            <a:ext cx="1238551" cy="2723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81.0.110.1</a:t>
            </a:r>
          </a:p>
        </p:txBody>
      </p:sp>
      <p:sp>
        <p:nvSpPr>
          <p:cNvPr id="107" name="TextBox 106">
            <a:extLst>
              <a:ext uri="{FF2B5EF4-FFF2-40B4-BE49-F238E27FC236}">
                <a16:creationId xmlns:a16="http://schemas.microsoft.com/office/drawing/2014/main" id="{58BD04A5-F903-4EC5-8E05-5EBC0A8ACB10}"/>
              </a:ext>
            </a:extLst>
          </p:cNvPr>
          <p:cNvSpPr txBox="1"/>
          <p:nvPr/>
        </p:nvSpPr>
        <p:spPr>
          <a:xfrm>
            <a:off x="8628490" y="2892567"/>
            <a:ext cx="818622" cy="369332"/>
          </a:xfrm>
          <a:prstGeom prst="rect">
            <a:avLst/>
          </a:prstGeom>
          <a:noFill/>
        </p:spPr>
        <p:txBody>
          <a:bodyPr wrap="none" rtlCol="0">
            <a:spAutoFit/>
          </a:bodyPr>
          <a:lstStyle/>
          <a:p>
            <a:r>
              <a:rPr lang="en-GB" dirty="0"/>
              <a:t>Router</a:t>
            </a:r>
          </a:p>
        </p:txBody>
      </p:sp>
      <p:pic>
        <p:nvPicPr>
          <p:cNvPr id="108" name="Picture 10" descr="C:\Users\ecoffey\AppData\Local\Temp\Rar$DRa0.386\30067_Device_router_default_256.png">
            <a:extLst>
              <a:ext uri="{FF2B5EF4-FFF2-40B4-BE49-F238E27FC236}">
                <a16:creationId xmlns:a16="http://schemas.microsoft.com/office/drawing/2014/main" id="{B3CA81C8-0F59-4ED2-9B0B-B2BCA9B268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71" t="28931" r="8368" b="21666"/>
          <a:stretch/>
        </p:blipFill>
        <p:spPr bwMode="auto">
          <a:xfrm>
            <a:off x="7431783" y="2753475"/>
            <a:ext cx="1170192" cy="6926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79536EC-C0DD-41F8-B5BE-C32A188C559E}"/>
              </a:ext>
            </a:extLst>
          </p:cNvPr>
          <p:cNvGrpSpPr/>
          <p:nvPr/>
        </p:nvGrpSpPr>
        <p:grpSpPr>
          <a:xfrm>
            <a:off x="5433194" y="3345173"/>
            <a:ext cx="1629203" cy="1398463"/>
            <a:chOff x="4858572" y="1987321"/>
            <a:chExt cx="1629203" cy="1398463"/>
          </a:xfrm>
        </p:grpSpPr>
        <p:pic>
          <p:nvPicPr>
            <p:cNvPr id="62" name="Picture 10" descr="C:\Users\ecoffey\AppData\Local\Temp\Rar$DRa0.423\30103_Device_wireless_router_default_256.png">
              <a:extLst>
                <a:ext uri="{FF2B5EF4-FFF2-40B4-BE49-F238E27FC236}">
                  <a16:creationId xmlns:a16="http://schemas.microsoft.com/office/drawing/2014/main" id="{29B9DA78-DFF5-4062-93FD-A0CF1A817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235" y="1987321"/>
              <a:ext cx="1403892" cy="13390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C:\Users\ecoffey\AppData\Local\Temp\Rar$DRa0.608\30080_Device_switch_default_256.png">
              <a:extLst>
                <a:ext uri="{FF2B5EF4-FFF2-40B4-BE49-F238E27FC236}">
                  <a16:creationId xmlns:a16="http://schemas.microsoft.com/office/drawing/2014/main" id="{00E16C95-C908-4524-B391-0EAF7C4FD9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54" b="26465"/>
            <a:stretch/>
          </p:blipFill>
          <p:spPr bwMode="auto">
            <a:xfrm>
              <a:off x="4858572" y="2630145"/>
              <a:ext cx="1629203" cy="755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11" name="Picture 10" descr="C:\Users\ecoffey\AppData\Local\Temp\Rar$DRa0.608\30080_Device_switch_default_256.png">
            <a:extLst>
              <a:ext uri="{FF2B5EF4-FFF2-40B4-BE49-F238E27FC236}">
                <a16:creationId xmlns:a16="http://schemas.microsoft.com/office/drawing/2014/main" id="{34A685F1-3C06-425C-9265-133D95458C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54" b="26465"/>
          <a:stretch/>
        </p:blipFill>
        <p:spPr bwMode="auto">
          <a:xfrm>
            <a:off x="9307899" y="4126378"/>
            <a:ext cx="1202409" cy="55768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C:\Users\ecoffey\AppData\Local\Temp\Rar$DRa0.423\30103_Device_wireless_router_default_256.png">
            <a:extLst>
              <a:ext uri="{FF2B5EF4-FFF2-40B4-BE49-F238E27FC236}">
                <a16:creationId xmlns:a16="http://schemas.microsoft.com/office/drawing/2014/main" id="{1F7617B4-D50F-4C69-B349-EDE5425E02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4933" y="2092369"/>
            <a:ext cx="1403892" cy="1339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C:\Users\ecoffey\AppData\Local\Temp\Rar$DRa0.608\30080_Device_switch_default_256.png">
            <a:extLst>
              <a:ext uri="{FF2B5EF4-FFF2-40B4-BE49-F238E27FC236}">
                <a16:creationId xmlns:a16="http://schemas.microsoft.com/office/drawing/2014/main" id="{ABE03CD8-CC6F-4F4C-802F-56A1A56FA0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54" b="26465"/>
          <a:stretch/>
        </p:blipFill>
        <p:spPr bwMode="auto">
          <a:xfrm>
            <a:off x="5653069" y="4109158"/>
            <a:ext cx="1202409" cy="55768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C:\Users\ecoffey\AppData\Local\Temp\Rar$DRa1.653\30059_Device_laptop_3145_default_256.png">
            <a:extLst>
              <a:ext uri="{FF2B5EF4-FFF2-40B4-BE49-F238E27FC236}">
                <a16:creationId xmlns:a16="http://schemas.microsoft.com/office/drawing/2014/main" id="{CD85B714-3FE6-4C37-B85C-1BBBA8F25B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3929" y="4659310"/>
            <a:ext cx="932300" cy="9323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C:\Users\ecoffey\AppData\Local\Temp\Rar$DRa1.653\30059_Device_laptop_3145_default_256.png">
            <a:extLst>
              <a:ext uri="{FF2B5EF4-FFF2-40B4-BE49-F238E27FC236}">
                <a16:creationId xmlns:a16="http://schemas.microsoft.com/office/drawing/2014/main" id="{D49CF1FF-65BD-4C60-8AAB-1DF3D6C9EF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962" y="4689710"/>
            <a:ext cx="932300" cy="932300"/>
          </a:xfrm>
          <a:prstGeom prst="rect">
            <a:avLst/>
          </a:prstGeom>
          <a:noFill/>
          <a:extLst>
            <a:ext uri="{909E8E84-426E-40DD-AFC4-6F175D3DCCD1}">
              <a14:hiddenFill xmlns:a14="http://schemas.microsoft.com/office/drawing/2010/main">
                <a:solidFill>
                  <a:srgbClr val="FFFFFF"/>
                </a:solidFill>
              </a14:hiddenFill>
            </a:ext>
          </a:extLst>
        </p:spPr>
      </p:pic>
      <p:sp>
        <p:nvSpPr>
          <p:cNvPr id="104" name="Thought Bubble: Cloud 103">
            <a:extLst>
              <a:ext uri="{FF2B5EF4-FFF2-40B4-BE49-F238E27FC236}">
                <a16:creationId xmlns:a16="http://schemas.microsoft.com/office/drawing/2014/main" id="{FC95830D-F241-45FA-8856-F6C7E3C0C3A4}"/>
              </a:ext>
            </a:extLst>
          </p:cNvPr>
          <p:cNvSpPr/>
          <p:nvPr/>
        </p:nvSpPr>
        <p:spPr>
          <a:xfrm>
            <a:off x="7258857" y="5741099"/>
            <a:ext cx="1476142" cy="858318"/>
          </a:xfrm>
          <a:prstGeom prst="cloudCallout">
            <a:avLst>
              <a:gd name="adj1" fmla="val -50164"/>
              <a:gd name="adj2" fmla="val -9380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My</a:t>
            </a:r>
            <a:r>
              <a:rPr lang="en-GB" dirty="0"/>
              <a:t> </a:t>
            </a:r>
            <a:r>
              <a:rPr lang="en-GB" sz="1100" dirty="0">
                <a:solidFill>
                  <a:schemeClr val="tx1"/>
                </a:solidFill>
              </a:rPr>
              <a:t>default gateway is</a:t>
            </a:r>
          </a:p>
          <a:p>
            <a:pPr algn="ctr"/>
            <a:r>
              <a:rPr lang="en-GB" sz="1100" dirty="0">
                <a:solidFill>
                  <a:schemeClr val="tx1"/>
                </a:solidFill>
              </a:rPr>
              <a:t>192.0.2.1</a:t>
            </a:r>
          </a:p>
        </p:txBody>
      </p:sp>
      <p:sp>
        <p:nvSpPr>
          <p:cNvPr id="74" name="Rectangle 73">
            <a:extLst>
              <a:ext uri="{FF2B5EF4-FFF2-40B4-BE49-F238E27FC236}">
                <a16:creationId xmlns:a16="http://schemas.microsoft.com/office/drawing/2014/main" id="{F373E7BF-1385-4A59-97EE-58ED2E4FCF54}"/>
              </a:ext>
            </a:extLst>
          </p:cNvPr>
          <p:cNvSpPr/>
          <p:nvPr/>
        </p:nvSpPr>
        <p:spPr>
          <a:xfrm>
            <a:off x="4727841" y="3965168"/>
            <a:ext cx="1261421" cy="1787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192.0.2.2/24</a:t>
            </a:r>
          </a:p>
        </p:txBody>
      </p:sp>
    </p:spTree>
    <p:extLst>
      <p:ext uri="{BB962C8B-B14F-4D97-AF65-F5344CB8AC3E}">
        <p14:creationId xmlns:p14="http://schemas.microsoft.com/office/powerpoint/2010/main" val="191735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75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500"/>
                                        <p:tgtEl>
                                          <p:spTgt spid="105"/>
                                        </p:tgtEl>
                                      </p:cBhvr>
                                    </p:animEffect>
                                  </p:childTnLst>
                                </p:cTn>
                              </p:par>
                            </p:childTnLst>
                          </p:cTn>
                        </p:par>
                        <p:par>
                          <p:cTn id="14" fill="hold">
                            <p:stCondLst>
                              <p:cond delay="1250"/>
                            </p:stCondLst>
                            <p:childTnLst>
                              <p:par>
                                <p:cTn id="15" presetID="1" presetClass="exit" presetSubtype="0" fill="hold" nodeType="after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6"/>
                                        </p:tgtEl>
                                        <p:attrNameLst>
                                          <p:attrName>style.visibility</p:attrName>
                                        </p:attrNameLst>
                                      </p:cBhvr>
                                      <p:to>
                                        <p:strVal val="hidden"/>
                                      </p:to>
                                    </p:set>
                                  </p:childTnLst>
                                </p:cTn>
                              </p:par>
                            </p:childTnLst>
                          </p:cTn>
                        </p:par>
                        <p:par>
                          <p:cTn id="23" fill="hold">
                            <p:stCondLst>
                              <p:cond delay="1250"/>
                            </p:stCondLst>
                            <p:childTnLst>
                              <p:par>
                                <p:cTn id="24" presetID="1" presetClass="exit" presetSubtype="0" fill="hold" nodeType="after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childTnLst>
                          </p:cTn>
                        </p:par>
                        <p:par>
                          <p:cTn id="34" fill="hold">
                            <p:stCondLst>
                              <p:cond delay="1250"/>
                            </p:stCondLst>
                            <p:childTnLst>
                              <p:par>
                                <p:cTn id="35" presetID="10" presetClass="entr" presetSubtype="0" fill="hold" grpId="0" nodeType="afterEffect">
                                  <p:stCondLst>
                                    <p:cond delay="150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F470-F2C2-48CB-BD5B-7F0A6D306212}"/>
              </a:ext>
            </a:extLst>
          </p:cNvPr>
          <p:cNvSpPr>
            <a:spLocks noGrp="1"/>
          </p:cNvSpPr>
          <p:nvPr>
            <p:ph type="title"/>
          </p:nvPr>
        </p:nvSpPr>
        <p:spPr/>
        <p:txBody>
          <a:bodyPr/>
          <a:lstStyle/>
          <a:p>
            <a:r>
              <a:rPr lang="en-GB" dirty="0"/>
              <a:t>Before We Dive in …</a:t>
            </a:r>
          </a:p>
        </p:txBody>
      </p:sp>
      <p:pic>
        <p:nvPicPr>
          <p:cNvPr id="30" name="Picture 29">
            <a:extLst>
              <a:ext uri="{FF2B5EF4-FFF2-40B4-BE49-F238E27FC236}">
                <a16:creationId xmlns:a16="http://schemas.microsoft.com/office/drawing/2014/main" id="{BAFDC9D2-87E3-45D6-93DB-D1350EFED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9058" y="2446178"/>
            <a:ext cx="3408789" cy="4060669"/>
          </a:xfrm>
          <a:prstGeom prst="rect">
            <a:avLst/>
          </a:prstGeom>
        </p:spPr>
      </p:pic>
      <p:grpSp>
        <p:nvGrpSpPr>
          <p:cNvPr id="112" name="Group 111">
            <a:extLst>
              <a:ext uri="{FF2B5EF4-FFF2-40B4-BE49-F238E27FC236}">
                <a16:creationId xmlns:a16="http://schemas.microsoft.com/office/drawing/2014/main" id="{6B29262D-C349-4C33-A731-47553FEEBC64}"/>
              </a:ext>
            </a:extLst>
          </p:cNvPr>
          <p:cNvGrpSpPr/>
          <p:nvPr/>
        </p:nvGrpSpPr>
        <p:grpSpPr>
          <a:xfrm>
            <a:off x="163862" y="1266450"/>
            <a:ext cx="8037164" cy="5315325"/>
            <a:chOff x="373411" y="1104525"/>
            <a:chExt cx="9251239" cy="5782378"/>
          </a:xfrm>
        </p:grpSpPr>
        <p:pic>
          <p:nvPicPr>
            <p:cNvPr id="6" name="Content Placeholder 4">
              <a:extLst>
                <a:ext uri="{FF2B5EF4-FFF2-40B4-BE49-F238E27FC236}">
                  <a16:creationId xmlns:a16="http://schemas.microsoft.com/office/drawing/2014/main" id="{61EF19CC-C1E9-4780-8032-D2CC4AEEB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6836" y="5757176"/>
              <a:ext cx="1003117" cy="1003117"/>
            </a:xfrm>
            <a:prstGeom prst="rect">
              <a:avLst/>
            </a:prstGeom>
          </p:spPr>
        </p:pic>
        <p:pic>
          <p:nvPicPr>
            <p:cNvPr id="11" name="Picture 10">
              <a:extLst>
                <a:ext uri="{FF2B5EF4-FFF2-40B4-BE49-F238E27FC236}">
                  <a16:creationId xmlns:a16="http://schemas.microsoft.com/office/drawing/2014/main" id="{9639B4AB-2569-4188-8F26-9928B5D9B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991" y="1583569"/>
              <a:ext cx="943127" cy="943127"/>
            </a:xfrm>
            <a:prstGeom prst="rect">
              <a:avLst/>
            </a:prstGeom>
          </p:spPr>
        </p:pic>
        <p:pic>
          <p:nvPicPr>
            <p:cNvPr id="21" name="Picture 20">
              <a:extLst>
                <a:ext uri="{FF2B5EF4-FFF2-40B4-BE49-F238E27FC236}">
                  <a16:creationId xmlns:a16="http://schemas.microsoft.com/office/drawing/2014/main" id="{2D5F3D3D-7212-4831-89B7-BE9EC5296E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8277" y="2248923"/>
              <a:ext cx="1675114" cy="1256336"/>
            </a:xfrm>
            <a:prstGeom prst="rect">
              <a:avLst/>
            </a:prstGeom>
          </p:spPr>
        </p:pic>
        <p:pic>
          <p:nvPicPr>
            <p:cNvPr id="23" name="Picture 22">
              <a:extLst>
                <a:ext uri="{FF2B5EF4-FFF2-40B4-BE49-F238E27FC236}">
                  <a16:creationId xmlns:a16="http://schemas.microsoft.com/office/drawing/2014/main" id="{2783461D-8868-4A1E-BD83-1E467ECE09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4118" y="4584188"/>
              <a:ext cx="1426308" cy="1069731"/>
            </a:xfrm>
            <a:prstGeom prst="rect">
              <a:avLst/>
            </a:prstGeom>
          </p:spPr>
        </p:pic>
        <p:pic>
          <p:nvPicPr>
            <p:cNvPr id="25" name="Picture 24">
              <a:extLst>
                <a:ext uri="{FF2B5EF4-FFF2-40B4-BE49-F238E27FC236}">
                  <a16:creationId xmlns:a16="http://schemas.microsoft.com/office/drawing/2014/main" id="{C0D62F34-7F04-49B5-B15C-8A6456A86E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4003" y="1914139"/>
              <a:ext cx="1367035" cy="470651"/>
            </a:xfrm>
            <a:prstGeom prst="rect">
              <a:avLst/>
            </a:prstGeom>
          </p:spPr>
        </p:pic>
        <p:pic>
          <p:nvPicPr>
            <p:cNvPr id="26" name="Picture 25">
              <a:extLst>
                <a:ext uri="{FF2B5EF4-FFF2-40B4-BE49-F238E27FC236}">
                  <a16:creationId xmlns:a16="http://schemas.microsoft.com/office/drawing/2014/main" id="{7854AD78-3127-4C9F-940B-032B3A156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797" y="1914138"/>
              <a:ext cx="1367035" cy="470651"/>
            </a:xfrm>
            <a:prstGeom prst="rect">
              <a:avLst/>
            </a:prstGeom>
          </p:spPr>
        </p:pic>
        <p:pic>
          <p:nvPicPr>
            <p:cNvPr id="28" name="Picture 27">
              <a:extLst>
                <a:ext uri="{FF2B5EF4-FFF2-40B4-BE49-F238E27FC236}">
                  <a16:creationId xmlns:a16="http://schemas.microsoft.com/office/drawing/2014/main" id="{40BDBAC0-25CD-4ADA-925F-C3C932775A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411" y="4706487"/>
              <a:ext cx="1650774" cy="874910"/>
            </a:xfrm>
            <a:prstGeom prst="rect">
              <a:avLst/>
            </a:prstGeom>
          </p:spPr>
        </p:pic>
        <p:pic>
          <p:nvPicPr>
            <p:cNvPr id="31" name="Picture 30">
              <a:extLst>
                <a:ext uri="{FF2B5EF4-FFF2-40B4-BE49-F238E27FC236}">
                  <a16:creationId xmlns:a16="http://schemas.microsoft.com/office/drawing/2014/main" id="{FA08D7DF-2ADD-4C4B-AAB3-9265CFBFE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9186" y="4609077"/>
              <a:ext cx="1426308" cy="1069731"/>
            </a:xfrm>
            <a:prstGeom prst="rect">
              <a:avLst/>
            </a:prstGeom>
          </p:spPr>
        </p:pic>
        <p:pic>
          <p:nvPicPr>
            <p:cNvPr id="32" name="Picture 31">
              <a:extLst>
                <a:ext uri="{FF2B5EF4-FFF2-40B4-BE49-F238E27FC236}">
                  <a16:creationId xmlns:a16="http://schemas.microsoft.com/office/drawing/2014/main" id="{51FB3077-B80C-4DA0-84FF-FAD249E9A0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751" y="5630567"/>
              <a:ext cx="1675114" cy="1256336"/>
            </a:xfrm>
            <a:prstGeom prst="rect">
              <a:avLst/>
            </a:prstGeom>
          </p:spPr>
        </p:pic>
        <p:pic>
          <p:nvPicPr>
            <p:cNvPr id="33" name="Picture 32">
              <a:extLst>
                <a:ext uri="{FF2B5EF4-FFF2-40B4-BE49-F238E27FC236}">
                  <a16:creationId xmlns:a16="http://schemas.microsoft.com/office/drawing/2014/main" id="{2A0E0A5C-1C40-4E4A-AFA8-18E542C3E9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3286" y="2526696"/>
              <a:ext cx="1675114" cy="1256336"/>
            </a:xfrm>
            <a:prstGeom prst="rect">
              <a:avLst/>
            </a:prstGeom>
          </p:spPr>
        </p:pic>
        <p:pic>
          <p:nvPicPr>
            <p:cNvPr id="35" name="Picture 34">
              <a:extLst>
                <a:ext uri="{FF2B5EF4-FFF2-40B4-BE49-F238E27FC236}">
                  <a16:creationId xmlns:a16="http://schemas.microsoft.com/office/drawing/2014/main" id="{F6AF82D7-06FB-4781-878C-A2AAF6CD61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02853" y="4603727"/>
              <a:ext cx="946284" cy="1080431"/>
            </a:xfrm>
            <a:prstGeom prst="rect">
              <a:avLst/>
            </a:prstGeom>
          </p:spPr>
        </p:pic>
        <p:cxnSp>
          <p:nvCxnSpPr>
            <p:cNvPr id="39" name="Straight Connector 38">
              <a:extLst>
                <a:ext uri="{FF2B5EF4-FFF2-40B4-BE49-F238E27FC236}">
                  <a16:creationId xmlns:a16="http://schemas.microsoft.com/office/drawing/2014/main" id="{2221D651-89E3-4FAA-8F85-F5D6246B89E7}"/>
                </a:ext>
              </a:extLst>
            </p:cNvPr>
            <p:cNvCxnSpPr>
              <a:cxnSpLocks/>
            </p:cNvCxnSpPr>
            <p:nvPr/>
          </p:nvCxnSpPr>
          <p:spPr>
            <a:xfrm>
              <a:off x="1578708" y="4939323"/>
              <a:ext cx="9065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1EE63BD-1F81-4DE1-A7C7-5917434C0D2D}"/>
                </a:ext>
              </a:extLst>
            </p:cNvPr>
            <p:cNvCxnSpPr>
              <a:cxnSpLocks/>
            </p:cNvCxnSpPr>
            <p:nvPr/>
          </p:nvCxnSpPr>
          <p:spPr>
            <a:xfrm>
              <a:off x="3739662" y="4951046"/>
              <a:ext cx="3631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E3C87C-1B82-477B-BF6F-F2EA5E9D72A9}"/>
                </a:ext>
              </a:extLst>
            </p:cNvPr>
            <p:cNvCxnSpPr>
              <a:cxnSpLocks/>
            </p:cNvCxnSpPr>
            <p:nvPr/>
          </p:nvCxnSpPr>
          <p:spPr>
            <a:xfrm>
              <a:off x="5017475" y="4962769"/>
              <a:ext cx="7502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71B1B0D-B83F-4ED0-9807-08CBFE3C4577}"/>
                </a:ext>
              </a:extLst>
            </p:cNvPr>
            <p:cNvCxnSpPr>
              <a:cxnSpLocks/>
            </p:cNvCxnSpPr>
            <p:nvPr/>
          </p:nvCxnSpPr>
          <p:spPr>
            <a:xfrm>
              <a:off x="7630433" y="2877091"/>
              <a:ext cx="7502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C31B45E-A726-421F-A8D5-1CEFAF2359D2}"/>
                </a:ext>
              </a:extLst>
            </p:cNvPr>
            <p:cNvCxnSpPr>
              <a:cxnSpLocks/>
            </p:cNvCxnSpPr>
            <p:nvPr/>
          </p:nvCxnSpPr>
          <p:spPr>
            <a:xfrm>
              <a:off x="7069013" y="6247012"/>
              <a:ext cx="7502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C8615E7-6D55-4033-A554-C7DD4E323E05}"/>
                </a:ext>
              </a:extLst>
            </p:cNvPr>
            <p:cNvCxnSpPr>
              <a:cxnSpLocks/>
            </p:cNvCxnSpPr>
            <p:nvPr/>
          </p:nvCxnSpPr>
          <p:spPr>
            <a:xfrm>
              <a:off x="6305308" y="5219296"/>
              <a:ext cx="0" cy="9235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88398F3-7FBC-45E7-80E0-B441A273EBBE}"/>
                </a:ext>
              </a:extLst>
            </p:cNvPr>
            <p:cNvCxnSpPr>
              <a:cxnSpLocks/>
            </p:cNvCxnSpPr>
            <p:nvPr/>
          </p:nvCxnSpPr>
          <p:spPr>
            <a:xfrm>
              <a:off x="6417272" y="2962031"/>
              <a:ext cx="0" cy="1863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4783460-6746-4159-A03A-5DD6812063BB}"/>
                </a:ext>
              </a:extLst>
            </p:cNvPr>
            <p:cNvCxnSpPr>
              <a:cxnSpLocks/>
            </p:cNvCxnSpPr>
            <p:nvPr/>
          </p:nvCxnSpPr>
          <p:spPr>
            <a:xfrm>
              <a:off x="5858472" y="3154864"/>
              <a:ext cx="0" cy="17307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358294B-8E17-436A-9C4C-5534D6908333}"/>
                </a:ext>
              </a:extLst>
            </p:cNvPr>
            <p:cNvCxnSpPr>
              <a:cxnSpLocks/>
              <a:stCxn id="33" idx="3"/>
            </p:cNvCxnSpPr>
            <p:nvPr/>
          </p:nvCxnSpPr>
          <p:spPr>
            <a:xfrm>
              <a:off x="4728400" y="3154864"/>
              <a:ext cx="11300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15742BF-33AF-4815-BB4C-BD0941838ED2}"/>
                </a:ext>
              </a:extLst>
            </p:cNvPr>
            <p:cNvCxnSpPr>
              <a:cxnSpLocks/>
            </p:cNvCxnSpPr>
            <p:nvPr/>
          </p:nvCxnSpPr>
          <p:spPr>
            <a:xfrm>
              <a:off x="4432164" y="2199806"/>
              <a:ext cx="0" cy="887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E392A3A-684B-4EE6-9EC2-8D966525A8E0}"/>
                </a:ext>
              </a:extLst>
            </p:cNvPr>
            <p:cNvCxnSpPr>
              <a:cxnSpLocks/>
            </p:cNvCxnSpPr>
            <p:nvPr/>
          </p:nvCxnSpPr>
          <p:spPr>
            <a:xfrm>
              <a:off x="3148349" y="2172908"/>
              <a:ext cx="0" cy="887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B6D875D-AE48-4791-81FE-6BC6FBA1F627}"/>
                </a:ext>
              </a:extLst>
            </p:cNvPr>
            <p:cNvCxnSpPr>
              <a:cxnSpLocks/>
            </p:cNvCxnSpPr>
            <p:nvPr/>
          </p:nvCxnSpPr>
          <p:spPr>
            <a:xfrm>
              <a:off x="8380712" y="2384789"/>
              <a:ext cx="0" cy="4923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288A677-D868-4CFB-B70A-AE722B03E087}"/>
                </a:ext>
              </a:extLst>
            </p:cNvPr>
            <p:cNvSpPr txBox="1"/>
            <p:nvPr/>
          </p:nvSpPr>
          <p:spPr>
            <a:xfrm>
              <a:off x="1967257" y="2177354"/>
              <a:ext cx="971741" cy="430887"/>
            </a:xfrm>
            <a:prstGeom prst="rect">
              <a:avLst/>
            </a:prstGeom>
            <a:noFill/>
          </p:spPr>
          <p:txBody>
            <a:bodyPr wrap="none" rtlCol="0">
              <a:spAutoFit/>
            </a:bodyPr>
            <a:lstStyle/>
            <a:p>
              <a:pPr algn="ctr"/>
              <a:r>
                <a:rPr lang="en-GB" sz="1100" dirty="0"/>
                <a:t>Email</a:t>
              </a:r>
            </a:p>
            <a:p>
              <a:pPr algn="ctr"/>
              <a:r>
                <a:rPr lang="en-GB" sz="1100" dirty="0"/>
                <a:t>192.168.10.5</a:t>
              </a:r>
            </a:p>
          </p:txBody>
        </p:sp>
        <p:sp>
          <p:nvSpPr>
            <p:cNvPr id="67" name="TextBox 66">
              <a:extLst>
                <a:ext uri="{FF2B5EF4-FFF2-40B4-BE49-F238E27FC236}">
                  <a16:creationId xmlns:a16="http://schemas.microsoft.com/office/drawing/2014/main" id="{B9367E82-46CB-47CF-8FF3-E5560FE7C43F}"/>
                </a:ext>
              </a:extLst>
            </p:cNvPr>
            <p:cNvSpPr txBox="1"/>
            <p:nvPr/>
          </p:nvSpPr>
          <p:spPr>
            <a:xfrm>
              <a:off x="4563296" y="2194450"/>
              <a:ext cx="974946" cy="430887"/>
            </a:xfrm>
            <a:prstGeom prst="rect">
              <a:avLst/>
            </a:prstGeom>
            <a:noFill/>
          </p:spPr>
          <p:txBody>
            <a:bodyPr wrap="none" rtlCol="0">
              <a:spAutoFit/>
            </a:bodyPr>
            <a:lstStyle/>
            <a:p>
              <a:pPr algn="ctr"/>
              <a:r>
                <a:rPr lang="en-GB" sz="1100" dirty="0"/>
                <a:t>DB</a:t>
              </a:r>
            </a:p>
            <a:p>
              <a:pPr algn="ctr"/>
              <a:r>
                <a:rPr lang="en-GB" sz="1100" dirty="0"/>
                <a:t>192.168.10.7</a:t>
              </a:r>
            </a:p>
          </p:txBody>
        </p:sp>
        <p:sp>
          <p:nvSpPr>
            <p:cNvPr id="68" name="TextBox 67">
              <a:extLst>
                <a:ext uri="{FF2B5EF4-FFF2-40B4-BE49-F238E27FC236}">
                  <a16:creationId xmlns:a16="http://schemas.microsoft.com/office/drawing/2014/main" id="{1B518107-6267-4C4A-925A-8364B63BBCBA}"/>
                </a:ext>
              </a:extLst>
            </p:cNvPr>
            <p:cNvSpPr txBox="1"/>
            <p:nvPr/>
          </p:nvSpPr>
          <p:spPr>
            <a:xfrm>
              <a:off x="8122371" y="1104525"/>
              <a:ext cx="1066319" cy="600164"/>
            </a:xfrm>
            <a:prstGeom prst="rect">
              <a:avLst/>
            </a:prstGeom>
            <a:noFill/>
          </p:spPr>
          <p:txBody>
            <a:bodyPr wrap="none" rtlCol="0">
              <a:spAutoFit/>
            </a:bodyPr>
            <a:lstStyle/>
            <a:p>
              <a:pPr algn="ctr"/>
              <a:r>
                <a:rPr lang="en-GB" sz="1100" dirty="0"/>
                <a:t>Building 2</a:t>
              </a:r>
            </a:p>
            <a:p>
              <a:pPr algn="ctr"/>
              <a:r>
                <a:rPr lang="en-GB" sz="1100" dirty="0"/>
                <a:t>Subnet</a:t>
              </a:r>
            </a:p>
            <a:p>
              <a:pPr algn="ctr"/>
              <a:r>
                <a:rPr lang="en-GB" sz="1100" dirty="0"/>
                <a:t>192.168.3.0/24</a:t>
              </a:r>
            </a:p>
          </p:txBody>
        </p:sp>
        <p:sp>
          <p:nvSpPr>
            <p:cNvPr id="69" name="TextBox 68">
              <a:extLst>
                <a:ext uri="{FF2B5EF4-FFF2-40B4-BE49-F238E27FC236}">
                  <a16:creationId xmlns:a16="http://schemas.microsoft.com/office/drawing/2014/main" id="{97538116-1278-4BDD-87A7-42DA0F6B281C}"/>
                </a:ext>
              </a:extLst>
            </p:cNvPr>
            <p:cNvSpPr txBox="1"/>
            <p:nvPr/>
          </p:nvSpPr>
          <p:spPr>
            <a:xfrm>
              <a:off x="3146221" y="3289815"/>
              <a:ext cx="1083951" cy="430887"/>
            </a:xfrm>
            <a:prstGeom prst="rect">
              <a:avLst/>
            </a:prstGeom>
            <a:noFill/>
          </p:spPr>
          <p:txBody>
            <a:bodyPr wrap="none" rtlCol="0">
              <a:spAutoFit/>
            </a:bodyPr>
            <a:lstStyle/>
            <a:p>
              <a:pPr algn="ctr"/>
              <a:r>
                <a:rPr lang="en-GB" sz="1100" dirty="0"/>
                <a:t>Core Switch</a:t>
              </a:r>
            </a:p>
            <a:p>
              <a:pPr algn="ctr"/>
              <a:r>
                <a:rPr lang="en-GB" sz="1100" dirty="0"/>
                <a:t>192.168.10.100</a:t>
              </a:r>
            </a:p>
          </p:txBody>
        </p:sp>
        <p:sp>
          <p:nvSpPr>
            <p:cNvPr id="70" name="TextBox 69">
              <a:extLst>
                <a:ext uri="{FF2B5EF4-FFF2-40B4-BE49-F238E27FC236}">
                  <a16:creationId xmlns:a16="http://schemas.microsoft.com/office/drawing/2014/main" id="{FA955C7E-B81E-4D12-8D92-E28A97ABECBE}"/>
                </a:ext>
              </a:extLst>
            </p:cNvPr>
            <p:cNvSpPr txBox="1"/>
            <p:nvPr/>
          </p:nvSpPr>
          <p:spPr>
            <a:xfrm>
              <a:off x="6681601" y="4454740"/>
              <a:ext cx="877163" cy="430887"/>
            </a:xfrm>
            <a:prstGeom prst="rect">
              <a:avLst/>
            </a:prstGeom>
            <a:noFill/>
          </p:spPr>
          <p:txBody>
            <a:bodyPr wrap="none" rtlCol="0">
              <a:spAutoFit/>
            </a:bodyPr>
            <a:lstStyle/>
            <a:p>
              <a:pPr algn="ctr"/>
              <a:r>
                <a:rPr lang="en-GB" sz="1100" dirty="0"/>
                <a:t>Core Router</a:t>
              </a:r>
            </a:p>
            <a:p>
              <a:pPr algn="ctr"/>
              <a:r>
                <a:rPr lang="en-GB" sz="1100" dirty="0"/>
                <a:t>10.1.10.1</a:t>
              </a:r>
            </a:p>
          </p:txBody>
        </p:sp>
        <p:sp>
          <p:nvSpPr>
            <p:cNvPr id="71" name="TextBox 70">
              <a:extLst>
                <a:ext uri="{FF2B5EF4-FFF2-40B4-BE49-F238E27FC236}">
                  <a16:creationId xmlns:a16="http://schemas.microsoft.com/office/drawing/2014/main" id="{2FF02174-90B5-40AC-85A7-8FD6A01310BA}"/>
                </a:ext>
              </a:extLst>
            </p:cNvPr>
            <p:cNvSpPr txBox="1"/>
            <p:nvPr/>
          </p:nvSpPr>
          <p:spPr>
            <a:xfrm>
              <a:off x="2424220" y="5463364"/>
              <a:ext cx="1074333" cy="430887"/>
            </a:xfrm>
            <a:prstGeom prst="rect">
              <a:avLst/>
            </a:prstGeom>
            <a:noFill/>
          </p:spPr>
          <p:txBody>
            <a:bodyPr wrap="none" rtlCol="0">
              <a:spAutoFit/>
            </a:bodyPr>
            <a:lstStyle/>
            <a:p>
              <a:pPr algn="ctr"/>
              <a:r>
                <a:rPr lang="en-GB" sz="1100" dirty="0"/>
                <a:t>Internet Router</a:t>
              </a:r>
            </a:p>
            <a:p>
              <a:pPr algn="ctr"/>
              <a:r>
                <a:rPr lang="en-GB" sz="1100" dirty="0"/>
                <a:t>10.1.1.1</a:t>
              </a:r>
            </a:p>
          </p:txBody>
        </p:sp>
        <p:sp>
          <p:nvSpPr>
            <p:cNvPr id="72" name="TextBox 71">
              <a:extLst>
                <a:ext uri="{FF2B5EF4-FFF2-40B4-BE49-F238E27FC236}">
                  <a16:creationId xmlns:a16="http://schemas.microsoft.com/office/drawing/2014/main" id="{AA61D4FA-85F2-4A3B-AEC6-EC715DB2C0B9}"/>
                </a:ext>
              </a:extLst>
            </p:cNvPr>
            <p:cNvSpPr txBox="1"/>
            <p:nvPr/>
          </p:nvSpPr>
          <p:spPr>
            <a:xfrm>
              <a:off x="910119" y="5032477"/>
              <a:ext cx="651140" cy="261610"/>
            </a:xfrm>
            <a:prstGeom prst="rect">
              <a:avLst/>
            </a:prstGeom>
            <a:noFill/>
          </p:spPr>
          <p:txBody>
            <a:bodyPr wrap="none" rtlCol="0">
              <a:spAutoFit/>
            </a:bodyPr>
            <a:lstStyle/>
            <a:p>
              <a:pPr algn="ctr"/>
              <a:r>
                <a:rPr lang="en-GB" sz="1100" dirty="0"/>
                <a:t>Internet</a:t>
              </a:r>
            </a:p>
          </p:txBody>
        </p:sp>
        <p:sp>
          <p:nvSpPr>
            <p:cNvPr id="73" name="TextBox 72">
              <a:extLst>
                <a:ext uri="{FF2B5EF4-FFF2-40B4-BE49-F238E27FC236}">
                  <a16:creationId xmlns:a16="http://schemas.microsoft.com/office/drawing/2014/main" id="{D0F47DCD-B0BC-4637-BB99-ED552CCFF055}"/>
                </a:ext>
              </a:extLst>
            </p:cNvPr>
            <p:cNvSpPr txBox="1"/>
            <p:nvPr/>
          </p:nvSpPr>
          <p:spPr>
            <a:xfrm>
              <a:off x="4180400" y="5581397"/>
              <a:ext cx="651139" cy="430887"/>
            </a:xfrm>
            <a:prstGeom prst="rect">
              <a:avLst/>
            </a:prstGeom>
            <a:noFill/>
          </p:spPr>
          <p:txBody>
            <a:bodyPr wrap="none" rtlCol="0">
              <a:spAutoFit/>
            </a:bodyPr>
            <a:lstStyle/>
            <a:p>
              <a:pPr algn="ctr"/>
              <a:r>
                <a:rPr lang="en-GB" sz="1100" dirty="0"/>
                <a:t>Internet</a:t>
              </a:r>
            </a:p>
            <a:p>
              <a:pPr algn="ctr"/>
              <a:r>
                <a:rPr lang="en-GB" sz="1100" dirty="0"/>
                <a:t>Firewall</a:t>
              </a:r>
            </a:p>
          </p:txBody>
        </p:sp>
        <p:sp>
          <p:nvSpPr>
            <p:cNvPr id="74" name="TextBox 73">
              <a:extLst>
                <a:ext uri="{FF2B5EF4-FFF2-40B4-BE49-F238E27FC236}">
                  <a16:creationId xmlns:a16="http://schemas.microsoft.com/office/drawing/2014/main" id="{2E123309-F7BD-46EE-A784-3AC49B32E15F}"/>
                </a:ext>
              </a:extLst>
            </p:cNvPr>
            <p:cNvSpPr txBox="1"/>
            <p:nvPr/>
          </p:nvSpPr>
          <p:spPr>
            <a:xfrm>
              <a:off x="6239274" y="2259023"/>
              <a:ext cx="1157689" cy="430887"/>
            </a:xfrm>
            <a:prstGeom prst="rect">
              <a:avLst/>
            </a:prstGeom>
            <a:noFill/>
          </p:spPr>
          <p:txBody>
            <a:bodyPr wrap="none" rtlCol="0">
              <a:spAutoFit/>
            </a:bodyPr>
            <a:lstStyle/>
            <a:p>
              <a:pPr algn="ctr"/>
              <a:r>
                <a:rPr lang="en-GB" sz="1100" dirty="0"/>
                <a:t>Building 2 Switch</a:t>
              </a:r>
            </a:p>
            <a:p>
              <a:pPr algn="ctr"/>
              <a:r>
                <a:rPr lang="en-GB" sz="1100" dirty="0"/>
                <a:t>192.168.3.1</a:t>
              </a:r>
            </a:p>
          </p:txBody>
        </p:sp>
        <p:sp>
          <p:nvSpPr>
            <p:cNvPr id="75" name="TextBox 74">
              <a:extLst>
                <a:ext uri="{FF2B5EF4-FFF2-40B4-BE49-F238E27FC236}">
                  <a16:creationId xmlns:a16="http://schemas.microsoft.com/office/drawing/2014/main" id="{D0DFFA63-0AFF-4917-A636-4903B66A6960}"/>
                </a:ext>
              </a:extLst>
            </p:cNvPr>
            <p:cNvSpPr txBox="1"/>
            <p:nvPr/>
          </p:nvSpPr>
          <p:spPr>
            <a:xfrm>
              <a:off x="5188909" y="6396401"/>
              <a:ext cx="1157689" cy="430887"/>
            </a:xfrm>
            <a:prstGeom prst="rect">
              <a:avLst/>
            </a:prstGeom>
            <a:noFill/>
          </p:spPr>
          <p:txBody>
            <a:bodyPr wrap="none" rtlCol="0">
              <a:spAutoFit/>
            </a:bodyPr>
            <a:lstStyle/>
            <a:p>
              <a:pPr algn="ctr"/>
              <a:r>
                <a:rPr lang="en-GB" sz="1100" dirty="0"/>
                <a:t>Building 1 Switch</a:t>
              </a:r>
            </a:p>
            <a:p>
              <a:pPr algn="ctr"/>
              <a:r>
                <a:rPr lang="en-GB" sz="1100" dirty="0"/>
                <a:t>192.168.2.1</a:t>
              </a:r>
            </a:p>
          </p:txBody>
        </p:sp>
        <p:sp>
          <p:nvSpPr>
            <p:cNvPr id="76" name="TextBox 75">
              <a:extLst>
                <a:ext uri="{FF2B5EF4-FFF2-40B4-BE49-F238E27FC236}">
                  <a16:creationId xmlns:a16="http://schemas.microsoft.com/office/drawing/2014/main" id="{B35463C7-21AE-4B61-8A36-63BAFFB2FB2B}"/>
                </a:ext>
              </a:extLst>
            </p:cNvPr>
            <p:cNvSpPr txBox="1"/>
            <p:nvPr/>
          </p:nvSpPr>
          <p:spPr>
            <a:xfrm>
              <a:off x="8558331" y="6142892"/>
              <a:ext cx="1066319" cy="600164"/>
            </a:xfrm>
            <a:prstGeom prst="rect">
              <a:avLst/>
            </a:prstGeom>
            <a:noFill/>
          </p:spPr>
          <p:txBody>
            <a:bodyPr wrap="none" rtlCol="0">
              <a:spAutoFit/>
            </a:bodyPr>
            <a:lstStyle/>
            <a:p>
              <a:pPr algn="ctr"/>
              <a:r>
                <a:rPr lang="en-GB" sz="1100" dirty="0"/>
                <a:t>Building 1</a:t>
              </a:r>
            </a:p>
            <a:p>
              <a:pPr algn="ctr"/>
              <a:r>
                <a:rPr lang="en-GB" sz="1100" dirty="0"/>
                <a:t>Subnet</a:t>
              </a:r>
            </a:p>
            <a:p>
              <a:pPr algn="ctr"/>
              <a:r>
                <a:rPr lang="en-GB" sz="1100" dirty="0"/>
                <a:t>192.168.2.0/24</a:t>
              </a:r>
            </a:p>
          </p:txBody>
        </p:sp>
      </p:grpSp>
      <p:sp>
        <p:nvSpPr>
          <p:cNvPr id="114" name="Shape 113">
            <a:extLst>
              <a:ext uri="{FF2B5EF4-FFF2-40B4-BE49-F238E27FC236}">
                <a16:creationId xmlns:a16="http://schemas.microsoft.com/office/drawing/2014/main" id="{ADA5BA47-9448-BB46-9E53-793B685F000D}"/>
              </a:ext>
            </a:extLst>
          </p:cNvPr>
          <p:cNvSpPr/>
          <p:nvPr/>
        </p:nvSpPr>
        <p:spPr>
          <a:xfrm rot="1177091">
            <a:off x="6331862" y="2889762"/>
            <a:ext cx="2706280" cy="1724539"/>
          </a:xfrm>
          <a:prstGeom prst="swooshArrow">
            <a:avLst>
              <a:gd name="adj1" fmla="val 26574"/>
              <a:gd name="adj2" fmla="val 25000"/>
            </a:avLst>
          </a:prstGeom>
          <a:solidFill>
            <a:srgbClr val="00B05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Tree>
    <p:extLst>
      <p:ext uri="{BB962C8B-B14F-4D97-AF65-F5344CB8AC3E}">
        <p14:creationId xmlns:p14="http://schemas.microsoft.com/office/powerpoint/2010/main" val="67471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4"/>
                                        </p:tgtEl>
                                        <p:attrNameLst>
                                          <p:attrName>style.visibility</p:attrName>
                                        </p:attrNameLst>
                                      </p:cBhvr>
                                      <p:to>
                                        <p:strVal val="visible"/>
                                      </p:to>
                                    </p:set>
                                    <p:animEffect transition="in" filter="wipe(left)">
                                      <p:cBhvr>
                                        <p:cTn id="11" dur="3000"/>
                                        <p:tgtEl>
                                          <p:spTgt spid="114"/>
                                        </p:tgtEl>
                                      </p:cBhvr>
                                    </p:animEffect>
                                  </p:childTnLst>
                                </p:cTn>
                              </p:par>
                            </p:childTnLst>
                          </p:cTn>
                        </p:par>
                        <p:par>
                          <p:cTn id="12" fill="hold">
                            <p:stCondLst>
                              <p:cond delay="3000"/>
                            </p:stCondLst>
                            <p:childTnLst>
                              <p:par>
                                <p:cTn id="13" presetID="1"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Multilayer switches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6229978" y="1825625"/>
            <a:ext cx="5673264" cy="4935956"/>
          </a:xfrm>
        </p:spPr>
        <p:txBody>
          <a:bodyPr>
            <a:normAutofit/>
          </a:bodyPr>
          <a:lstStyle/>
          <a:p>
            <a:r>
              <a:rPr lang="en-GB" b="0" i="0" dirty="0">
                <a:effectLst/>
              </a:rPr>
              <a:t>A multilayer switch is a network device that has the ability to operate at higher layers of the OSI reference model, unlike the Data Link Layer (DLL) traditionally used by switches</a:t>
            </a:r>
          </a:p>
          <a:p>
            <a:r>
              <a:rPr lang="en-GB" b="0" i="0" dirty="0">
                <a:effectLst/>
              </a:rPr>
              <a:t>A multilayer switch can perform the functions of a switch as well as that of a router at incredibly fast speeds</a:t>
            </a:r>
            <a:endParaRPr lang="en-US" b="0" i="0" dirty="0">
              <a:effectLst/>
            </a:endParaRPr>
          </a:p>
        </p:txBody>
      </p:sp>
      <p:grpSp>
        <p:nvGrpSpPr>
          <p:cNvPr id="52" name="Group 51">
            <a:extLst>
              <a:ext uri="{FF2B5EF4-FFF2-40B4-BE49-F238E27FC236}">
                <a16:creationId xmlns:a16="http://schemas.microsoft.com/office/drawing/2014/main" id="{DE8521EF-581E-4570-9E3E-A87E2790E23E}"/>
              </a:ext>
            </a:extLst>
          </p:cNvPr>
          <p:cNvGrpSpPr/>
          <p:nvPr/>
        </p:nvGrpSpPr>
        <p:grpSpPr>
          <a:xfrm>
            <a:off x="992036" y="2272794"/>
            <a:ext cx="4438450" cy="1205679"/>
            <a:chOff x="992036" y="2587426"/>
            <a:chExt cx="4438450" cy="1205679"/>
          </a:xfrm>
        </p:grpSpPr>
        <p:cxnSp>
          <p:nvCxnSpPr>
            <p:cNvPr id="11" name="Straight Connector 10">
              <a:extLst>
                <a:ext uri="{FF2B5EF4-FFF2-40B4-BE49-F238E27FC236}">
                  <a16:creationId xmlns:a16="http://schemas.microsoft.com/office/drawing/2014/main" id="{B03AD0EE-E89C-43CE-82D8-6F2429CC39B5}"/>
                </a:ext>
              </a:extLst>
            </p:cNvPr>
            <p:cNvCxnSpPr>
              <a:cxnSpLocks/>
            </p:cNvCxnSpPr>
            <p:nvPr/>
          </p:nvCxnSpPr>
          <p:spPr>
            <a:xfrm>
              <a:off x="2227912" y="3325467"/>
              <a:ext cx="24381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AA41875-CD4D-4057-AE6E-21C7109D63F3}"/>
                </a:ext>
              </a:extLst>
            </p:cNvPr>
            <p:cNvCxnSpPr>
              <a:cxnSpLocks/>
            </p:cNvCxnSpPr>
            <p:nvPr/>
          </p:nvCxnSpPr>
          <p:spPr>
            <a:xfrm>
              <a:off x="2159086" y="3136490"/>
              <a:ext cx="6136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67A78FA-6282-433F-95D9-3AB040B314D3}"/>
                </a:ext>
              </a:extLst>
            </p:cNvPr>
            <p:cNvCxnSpPr>
              <a:cxnSpLocks/>
            </p:cNvCxnSpPr>
            <p:nvPr/>
          </p:nvCxnSpPr>
          <p:spPr>
            <a:xfrm>
              <a:off x="2227911" y="3505200"/>
              <a:ext cx="5447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1B5889-5029-4583-A879-229E8CB4008F}"/>
                </a:ext>
              </a:extLst>
            </p:cNvPr>
            <p:cNvCxnSpPr>
              <a:cxnSpLocks/>
            </p:cNvCxnSpPr>
            <p:nvPr/>
          </p:nvCxnSpPr>
          <p:spPr>
            <a:xfrm>
              <a:off x="3999916" y="3161070"/>
              <a:ext cx="6136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F28A3C-AB96-4757-A2C8-87C22C443128}"/>
                </a:ext>
              </a:extLst>
            </p:cNvPr>
            <p:cNvCxnSpPr>
              <a:cxnSpLocks/>
            </p:cNvCxnSpPr>
            <p:nvPr/>
          </p:nvCxnSpPr>
          <p:spPr>
            <a:xfrm flipV="1">
              <a:off x="3999916" y="3494780"/>
              <a:ext cx="751261" cy="104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10" descr="C:\Users\ecoffey\AppData\Local\Temp\Rar$DRa0.386\30067_Device_router_default_256.png">
              <a:extLst>
                <a:ext uri="{FF2B5EF4-FFF2-40B4-BE49-F238E27FC236}">
                  <a16:creationId xmlns:a16="http://schemas.microsoft.com/office/drawing/2014/main" id="{9815C88A-E7CB-4CF7-8C5F-C02658F892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4556320" y="3066741"/>
              <a:ext cx="874166" cy="517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Users\ecoffey\AppData\Local\Temp\Rar$DRa0.608\30080_Device_switch_default_256.png">
              <a:extLst>
                <a:ext uri="{FF2B5EF4-FFF2-40B4-BE49-F238E27FC236}">
                  <a16:creationId xmlns:a16="http://schemas.microsoft.com/office/drawing/2014/main" id="{D35F1A96-9C77-4FBD-A76F-35A5E2CC83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992036" y="3010571"/>
              <a:ext cx="1357874" cy="62979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F84E8784-8269-4D5A-85ED-8381D1077E3C}"/>
                </a:ext>
              </a:extLst>
            </p:cNvPr>
            <p:cNvCxnSpPr>
              <a:cxnSpLocks/>
            </p:cNvCxnSpPr>
            <p:nvPr/>
          </p:nvCxnSpPr>
          <p:spPr>
            <a:xfrm flipV="1">
              <a:off x="2772696" y="2930013"/>
              <a:ext cx="0" cy="206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DCF9CC-7B27-47CA-B4EB-E05CED9CF2A0}"/>
                </a:ext>
              </a:extLst>
            </p:cNvPr>
            <p:cNvCxnSpPr>
              <a:cxnSpLocks/>
            </p:cNvCxnSpPr>
            <p:nvPr/>
          </p:nvCxnSpPr>
          <p:spPr>
            <a:xfrm flipV="1">
              <a:off x="2772696" y="3505200"/>
              <a:ext cx="0" cy="206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58AD91-F8DC-4364-89B4-C5DDBCAAFC6D}"/>
                </a:ext>
              </a:extLst>
            </p:cNvPr>
            <p:cNvCxnSpPr>
              <a:cxnSpLocks/>
            </p:cNvCxnSpPr>
            <p:nvPr/>
          </p:nvCxnSpPr>
          <p:spPr>
            <a:xfrm flipV="1">
              <a:off x="3999916" y="2930013"/>
              <a:ext cx="12029" cy="2399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A0FD3B-BB5F-4A9F-B4FA-0C80D49C8295}"/>
                </a:ext>
              </a:extLst>
            </p:cNvPr>
            <p:cNvCxnSpPr>
              <a:cxnSpLocks/>
            </p:cNvCxnSpPr>
            <p:nvPr/>
          </p:nvCxnSpPr>
          <p:spPr>
            <a:xfrm flipV="1">
              <a:off x="4011945" y="3505200"/>
              <a:ext cx="0" cy="206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F65193-7FAB-4377-8164-B9BF96DEE88F}"/>
                </a:ext>
              </a:extLst>
            </p:cNvPr>
            <p:cNvCxnSpPr>
              <a:cxnSpLocks/>
            </p:cNvCxnSpPr>
            <p:nvPr/>
          </p:nvCxnSpPr>
          <p:spPr>
            <a:xfrm>
              <a:off x="2772696" y="3711678"/>
              <a:ext cx="12392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BC6894-29BE-4923-A303-DB283A143F4E}"/>
                </a:ext>
              </a:extLst>
            </p:cNvPr>
            <p:cNvCxnSpPr>
              <a:cxnSpLocks/>
            </p:cNvCxnSpPr>
            <p:nvPr/>
          </p:nvCxnSpPr>
          <p:spPr>
            <a:xfrm>
              <a:off x="2772696" y="2930013"/>
              <a:ext cx="12392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0818206-7241-45DD-8C75-799207043C46}"/>
                </a:ext>
              </a:extLst>
            </p:cNvPr>
            <p:cNvSpPr txBox="1"/>
            <p:nvPr/>
          </p:nvSpPr>
          <p:spPr>
            <a:xfrm>
              <a:off x="2976967" y="3423773"/>
              <a:ext cx="865943" cy="369332"/>
            </a:xfrm>
            <a:prstGeom prst="rect">
              <a:avLst/>
            </a:prstGeom>
            <a:noFill/>
          </p:spPr>
          <p:txBody>
            <a:bodyPr wrap="none" rtlCol="0">
              <a:spAutoFit/>
            </a:bodyPr>
            <a:lstStyle/>
            <a:p>
              <a:r>
                <a:rPr lang="en-GB" dirty="0"/>
                <a:t>VLAN 1</a:t>
              </a:r>
            </a:p>
          </p:txBody>
        </p:sp>
        <p:sp>
          <p:nvSpPr>
            <p:cNvPr id="30" name="TextBox 29">
              <a:extLst>
                <a:ext uri="{FF2B5EF4-FFF2-40B4-BE49-F238E27FC236}">
                  <a16:creationId xmlns:a16="http://schemas.microsoft.com/office/drawing/2014/main" id="{95FDB218-F864-46DC-BE8D-545B3607B4EC}"/>
                </a:ext>
              </a:extLst>
            </p:cNvPr>
            <p:cNvSpPr txBox="1"/>
            <p:nvPr/>
          </p:nvSpPr>
          <p:spPr>
            <a:xfrm>
              <a:off x="2976967" y="3010571"/>
              <a:ext cx="865943" cy="369332"/>
            </a:xfrm>
            <a:prstGeom prst="rect">
              <a:avLst/>
            </a:prstGeom>
            <a:noFill/>
          </p:spPr>
          <p:txBody>
            <a:bodyPr wrap="none" rtlCol="0">
              <a:spAutoFit/>
            </a:bodyPr>
            <a:lstStyle/>
            <a:p>
              <a:r>
                <a:rPr lang="en-GB" dirty="0"/>
                <a:t>VLAN 2</a:t>
              </a:r>
            </a:p>
          </p:txBody>
        </p:sp>
        <p:sp>
          <p:nvSpPr>
            <p:cNvPr id="31" name="TextBox 30">
              <a:extLst>
                <a:ext uri="{FF2B5EF4-FFF2-40B4-BE49-F238E27FC236}">
                  <a16:creationId xmlns:a16="http://schemas.microsoft.com/office/drawing/2014/main" id="{DB542FE2-083E-470B-B4B3-FF282C08D50F}"/>
                </a:ext>
              </a:extLst>
            </p:cNvPr>
            <p:cNvSpPr txBox="1"/>
            <p:nvPr/>
          </p:nvSpPr>
          <p:spPr>
            <a:xfrm>
              <a:off x="2976967" y="2587426"/>
              <a:ext cx="865943" cy="369332"/>
            </a:xfrm>
            <a:prstGeom prst="rect">
              <a:avLst/>
            </a:prstGeom>
            <a:noFill/>
          </p:spPr>
          <p:txBody>
            <a:bodyPr wrap="none" rtlCol="0">
              <a:spAutoFit/>
            </a:bodyPr>
            <a:lstStyle/>
            <a:p>
              <a:r>
                <a:rPr lang="en-GB" dirty="0"/>
                <a:t>VLAN 3</a:t>
              </a:r>
            </a:p>
          </p:txBody>
        </p:sp>
      </p:grpSp>
      <p:cxnSp>
        <p:nvCxnSpPr>
          <p:cNvPr id="35" name="Straight Connector 34">
            <a:extLst>
              <a:ext uri="{FF2B5EF4-FFF2-40B4-BE49-F238E27FC236}">
                <a16:creationId xmlns:a16="http://schemas.microsoft.com/office/drawing/2014/main" id="{0A8A1ECC-D2AE-42FC-9704-FBC460F24502}"/>
              </a:ext>
            </a:extLst>
          </p:cNvPr>
          <p:cNvCxnSpPr>
            <a:cxnSpLocks/>
          </p:cNvCxnSpPr>
          <p:nvPr/>
        </p:nvCxnSpPr>
        <p:spPr>
          <a:xfrm>
            <a:off x="2225741" y="4493415"/>
            <a:ext cx="24381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10" descr="C:\Users\ecoffey\AppData\Local\Temp\Rar$DRa0.608\30080_Device_switch_default_256.png">
            <a:extLst>
              <a:ext uri="{FF2B5EF4-FFF2-40B4-BE49-F238E27FC236}">
                <a16:creationId xmlns:a16="http://schemas.microsoft.com/office/drawing/2014/main" id="{D589586C-8CCD-4D13-87E6-8F717C5891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992036" y="4178518"/>
            <a:ext cx="1357874" cy="6297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C:\Users\ecoffey\AppData\Local\Temp\Rar$DRa0.386\30067_Device_router_default_256.png">
            <a:extLst>
              <a:ext uri="{FF2B5EF4-FFF2-40B4-BE49-F238E27FC236}">
                <a16:creationId xmlns:a16="http://schemas.microsoft.com/office/drawing/2014/main" id="{AFE2ECAA-76A5-4A3F-AA6A-045500D5A1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4556320" y="4290859"/>
            <a:ext cx="874166" cy="51745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33FAF2A-61C5-4196-9732-53EBD6B15AA2}"/>
              </a:ext>
            </a:extLst>
          </p:cNvPr>
          <p:cNvSpPr txBox="1"/>
          <p:nvPr/>
        </p:nvSpPr>
        <p:spPr>
          <a:xfrm>
            <a:off x="2717672" y="4180270"/>
            <a:ext cx="1353256" cy="369332"/>
          </a:xfrm>
          <a:prstGeom prst="rect">
            <a:avLst/>
          </a:prstGeom>
          <a:noFill/>
        </p:spPr>
        <p:txBody>
          <a:bodyPr wrap="none" rtlCol="0">
            <a:spAutoFit/>
          </a:bodyPr>
          <a:lstStyle/>
          <a:p>
            <a:r>
              <a:rPr lang="en-GB" dirty="0"/>
              <a:t>VLANs 1, 2 3</a:t>
            </a:r>
          </a:p>
        </p:txBody>
      </p:sp>
      <p:sp>
        <p:nvSpPr>
          <p:cNvPr id="37" name="TextBox 36">
            <a:extLst>
              <a:ext uri="{FF2B5EF4-FFF2-40B4-BE49-F238E27FC236}">
                <a16:creationId xmlns:a16="http://schemas.microsoft.com/office/drawing/2014/main" id="{29FAE449-FFAC-48B4-98CB-9AC9C4EFBE1D}"/>
              </a:ext>
            </a:extLst>
          </p:cNvPr>
          <p:cNvSpPr txBox="1"/>
          <p:nvPr/>
        </p:nvSpPr>
        <p:spPr>
          <a:xfrm>
            <a:off x="2921053" y="4438980"/>
            <a:ext cx="710579" cy="369332"/>
          </a:xfrm>
          <a:prstGeom prst="rect">
            <a:avLst/>
          </a:prstGeom>
          <a:noFill/>
        </p:spPr>
        <p:txBody>
          <a:bodyPr wrap="none" rtlCol="0">
            <a:spAutoFit/>
          </a:bodyPr>
          <a:lstStyle/>
          <a:p>
            <a:r>
              <a:rPr lang="en-GB" dirty="0"/>
              <a:t>Trunk</a:t>
            </a:r>
          </a:p>
        </p:txBody>
      </p:sp>
      <p:grpSp>
        <p:nvGrpSpPr>
          <p:cNvPr id="50" name="Group 49">
            <a:extLst>
              <a:ext uri="{FF2B5EF4-FFF2-40B4-BE49-F238E27FC236}">
                <a16:creationId xmlns:a16="http://schemas.microsoft.com/office/drawing/2014/main" id="{77F497E1-BA05-4951-9B26-D8F8F66F9984}"/>
              </a:ext>
            </a:extLst>
          </p:cNvPr>
          <p:cNvGrpSpPr/>
          <p:nvPr/>
        </p:nvGrpSpPr>
        <p:grpSpPr>
          <a:xfrm>
            <a:off x="1115208" y="5351826"/>
            <a:ext cx="4151229" cy="1095123"/>
            <a:chOff x="1115208" y="5666458"/>
            <a:chExt cx="4151229" cy="1095123"/>
          </a:xfrm>
        </p:grpSpPr>
        <p:cxnSp>
          <p:nvCxnSpPr>
            <p:cNvPr id="39" name="Straight Connector 38">
              <a:extLst>
                <a:ext uri="{FF2B5EF4-FFF2-40B4-BE49-F238E27FC236}">
                  <a16:creationId xmlns:a16="http://schemas.microsoft.com/office/drawing/2014/main" id="{7BAA86DB-8ECD-47C8-975F-25B4B6859C0B}"/>
                </a:ext>
              </a:extLst>
            </p:cNvPr>
            <p:cNvCxnSpPr>
              <a:cxnSpLocks/>
            </p:cNvCxnSpPr>
            <p:nvPr/>
          </p:nvCxnSpPr>
          <p:spPr>
            <a:xfrm>
              <a:off x="1935460" y="6020036"/>
              <a:ext cx="128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79390B9-F77B-46D9-99DC-156E2DB17653}"/>
                </a:ext>
              </a:extLst>
            </p:cNvPr>
            <p:cNvCxnSpPr>
              <a:cxnSpLocks/>
            </p:cNvCxnSpPr>
            <p:nvPr/>
          </p:nvCxnSpPr>
          <p:spPr>
            <a:xfrm>
              <a:off x="1935460" y="6223850"/>
              <a:ext cx="128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914FBF-4DA3-4415-8224-F96C1C54D641}"/>
                </a:ext>
              </a:extLst>
            </p:cNvPr>
            <p:cNvCxnSpPr>
              <a:cxnSpLocks/>
            </p:cNvCxnSpPr>
            <p:nvPr/>
          </p:nvCxnSpPr>
          <p:spPr>
            <a:xfrm>
              <a:off x="1935460" y="6427664"/>
              <a:ext cx="128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10" descr="C:\Users\ecoffey\AppData\Local\Temp\Rar$DRa0.160\30042_Device_layer3_switch_default_256.png">
              <a:extLst>
                <a:ext uri="{FF2B5EF4-FFF2-40B4-BE49-F238E27FC236}">
                  <a16:creationId xmlns:a16="http://schemas.microsoft.com/office/drawing/2014/main" id="{B447711A-E30F-47C7-8FC3-4C4F9B93C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4839" y="5666458"/>
              <a:ext cx="1095123" cy="109512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0E07F5C8-4616-44EC-A325-706B74CA650C}"/>
                </a:ext>
              </a:extLst>
            </p:cNvPr>
            <p:cNvSpPr txBox="1"/>
            <p:nvPr/>
          </p:nvSpPr>
          <p:spPr>
            <a:xfrm>
              <a:off x="1115208" y="6267027"/>
              <a:ext cx="865943" cy="369332"/>
            </a:xfrm>
            <a:prstGeom prst="rect">
              <a:avLst/>
            </a:prstGeom>
            <a:noFill/>
          </p:spPr>
          <p:txBody>
            <a:bodyPr wrap="none" rtlCol="0">
              <a:spAutoFit/>
            </a:bodyPr>
            <a:lstStyle/>
            <a:p>
              <a:r>
                <a:rPr lang="en-GB" dirty="0"/>
                <a:t>VLAN 1</a:t>
              </a:r>
            </a:p>
          </p:txBody>
        </p:sp>
        <p:sp>
          <p:nvSpPr>
            <p:cNvPr id="47" name="TextBox 46">
              <a:extLst>
                <a:ext uri="{FF2B5EF4-FFF2-40B4-BE49-F238E27FC236}">
                  <a16:creationId xmlns:a16="http://schemas.microsoft.com/office/drawing/2014/main" id="{A70A7CB2-04F6-4233-9C4D-B0113AA305DB}"/>
                </a:ext>
              </a:extLst>
            </p:cNvPr>
            <p:cNvSpPr txBox="1"/>
            <p:nvPr/>
          </p:nvSpPr>
          <p:spPr>
            <a:xfrm>
              <a:off x="1122131" y="6018941"/>
              <a:ext cx="865943" cy="369332"/>
            </a:xfrm>
            <a:prstGeom prst="rect">
              <a:avLst/>
            </a:prstGeom>
            <a:noFill/>
          </p:spPr>
          <p:txBody>
            <a:bodyPr wrap="none" rtlCol="0">
              <a:spAutoFit/>
            </a:bodyPr>
            <a:lstStyle/>
            <a:p>
              <a:r>
                <a:rPr lang="en-GB" dirty="0"/>
                <a:t>VLAN 2</a:t>
              </a:r>
            </a:p>
          </p:txBody>
        </p:sp>
        <p:sp>
          <p:nvSpPr>
            <p:cNvPr id="48" name="TextBox 47">
              <a:extLst>
                <a:ext uri="{FF2B5EF4-FFF2-40B4-BE49-F238E27FC236}">
                  <a16:creationId xmlns:a16="http://schemas.microsoft.com/office/drawing/2014/main" id="{DA622013-750A-4B17-922E-D96223A22448}"/>
                </a:ext>
              </a:extLst>
            </p:cNvPr>
            <p:cNvSpPr txBox="1"/>
            <p:nvPr/>
          </p:nvSpPr>
          <p:spPr>
            <a:xfrm>
              <a:off x="1115208" y="5810247"/>
              <a:ext cx="865943" cy="369332"/>
            </a:xfrm>
            <a:prstGeom prst="rect">
              <a:avLst/>
            </a:prstGeom>
            <a:noFill/>
          </p:spPr>
          <p:txBody>
            <a:bodyPr wrap="none" rtlCol="0">
              <a:spAutoFit/>
            </a:bodyPr>
            <a:lstStyle/>
            <a:p>
              <a:r>
                <a:rPr lang="en-GB" dirty="0"/>
                <a:t>VLAN 3</a:t>
              </a:r>
            </a:p>
          </p:txBody>
        </p:sp>
        <p:sp>
          <p:nvSpPr>
            <p:cNvPr id="49" name="TextBox 48">
              <a:extLst>
                <a:ext uri="{FF2B5EF4-FFF2-40B4-BE49-F238E27FC236}">
                  <a16:creationId xmlns:a16="http://schemas.microsoft.com/office/drawing/2014/main" id="{81A5740F-C323-4B37-B84D-11A8E985F238}"/>
                </a:ext>
              </a:extLst>
            </p:cNvPr>
            <p:cNvSpPr txBox="1"/>
            <p:nvPr/>
          </p:nvSpPr>
          <p:spPr>
            <a:xfrm>
              <a:off x="4123880" y="6026931"/>
              <a:ext cx="1142557" cy="646331"/>
            </a:xfrm>
            <a:prstGeom prst="rect">
              <a:avLst/>
            </a:prstGeom>
            <a:noFill/>
          </p:spPr>
          <p:txBody>
            <a:bodyPr wrap="none" rtlCol="0">
              <a:spAutoFit/>
            </a:bodyPr>
            <a:lstStyle/>
            <a:p>
              <a:r>
                <a:rPr lang="en-GB" dirty="0"/>
                <a:t>Multilayer</a:t>
              </a:r>
            </a:p>
            <a:p>
              <a:r>
                <a:rPr lang="en-GB" dirty="0"/>
                <a:t>Switch</a:t>
              </a:r>
            </a:p>
          </p:txBody>
        </p:sp>
      </p:grpSp>
    </p:spTree>
    <p:extLst>
      <p:ext uri="{BB962C8B-B14F-4D97-AF65-F5344CB8AC3E}">
        <p14:creationId xmlns:p14="http://schemas.microsoft.com/office/powerpoint/2010/main" val="176370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F1CD-29B9-4258-9353-AE3C68DD72CC}"/>
              </a:ext>
            </a:extLst>
          </p:cNvPr>
          <p:cNvSpPr>
            <a:spLocks noGrp="1"/>
          </p:cNvSpPr>
          <p:nvPr>
            <p:ph type="title"/>
          </p:nvPr>
        </p:nvSpPr>
        <p:spPr/>
        <p:txBody>
          <a:bodyPr/>
          <a:lstStyle/>
          <a:p>
            <a:r>
              <a:rPr lang="en-GB" dirty="0"/>
              <a:t>Media</a:t>
            </a:r>
          </a:p>
        </p:txBody>
      </p:sp>
      <p:sp>
        <p:nvSpPr>
          <p:cNvPr id="3" name="Content Placeholder 2">
            <a:extLst>
              <a:ext uri="{FF2B5EF4-FFF2-40B4-BE49-F238E27FC236}">
                <a16:creationId xmlns:a16="http://schemas.microsoft.com/office/drawing/2014/main" id="{681584FD-F2B5-4AF5-BE26-BD42A3A131AA}"/>
              </a:ext>
            </a:extLst>
          </p:cNvPr>
          <p:cNvSpPr>
            <a:spLocks noGrp="1"/>
          </p:cNvSpPr>
          <p:nvPr>
            <p:ph type="body" idx="1"/>
          </p:nvPr>
        </p:nvSpPr>
        <p:spPr/>
        <p:txBody>
          <a:bodyPr>
            <a:normAutofit fontScale="62500" lnSpcReduction="20000"/>
          </a:bodyPr>
          <a:lstStyle/>
          <a:p>
            <a:r>
              <a:rPr lang="en-US" dirty="0"/>
              <a:t>Electrical interference</a:t>
            </a:r>
          </a:p>
          <a:p>
            <a:r>
              <a:rPr lang="en-US" dirty="0"/>
              <a:t>Twisted-pair network cable standards</a:t>
            </a:r>
          </a:p>
          <a:p>
            <a:r>
              <a:rPr lang="en-US" dirty="0"/>
              <a:t>Twisted-pair connectors</a:t>
            </a:r>
          </a:p>
          <a:p>
            <a:r>
              <a:rPr lang="en-US" dirty="0"/>
              <a:t>Coaxial cable standards and connectors</a:t>
            </a:r>
          </a:p>
          <a:p>
            <a:r>
              <a:rPr lang="en-US" dirty="0"/>
              <a:t>How to troubleshoot physical connectivity on copper networks</a:t>
            </a:r>
          </a:p>
          <a:p>
            <a:endParaRPr lang="en-GB" dirty="0"/>
          </a:p>
        </p:txBody>
      </p:sp>
    </p:spTree>
    <p:extLst>
      <p:ext uri="{BB962C8B-B14F-4D97-AF65-F5344CB8AC3E}">
        <p14:creationId xmlns:p14="http://schemas.microsoft.com/office/powerpoint/2010/main" val="25599564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Electrical interference</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538480" y="2279583"/>
            <a:ext cx="5164230" cy="4213291"/>
          </a:xfrm>
        </p:spPr>
        <p:txBody>
          <a:bodyPr>
            <a:normAutofit/>
          </a:bodyPr>
          <a:lstStyle/>
          <a:p>
            <a:r>
              <a:rPr lang="en-US" i="1" dirty="0"/>
              <a:t>Electromagnetic interference (EMI)</a:t>
            </a:r>
            <a:r>
              <a:rPr lang="en-US" dirty="0"/>
              <a:t>. Electrical currents, especially high-frequency, low-power signals such as those used in data networks, are subject to noise from electromagnetic sources in their environment, such as radio transmitters, electrical motors, or power cables</a:t>
            </a:r>
            <a:endParaRPr lang="en-US" b="0" i="0" dirty="0">
              <a:effectLst/>
            </a:endParaRPr>
          </a:p>
        </p:txBody>
      </p:sp>
      <p:pic>
        <p:nvPicPr>
          <p:cNvPr id="5" name="Picture 4">
            <a:extLst>
              <a:ext uri="{FF2B5EF4-FFF2-40B4-BE49-F238E27FC236}">
                <a16:creationId xmlns:a16="http://schemas.microsoft.com/office/drawing/2014/main" id="{21226D6C-65AA-4484-A79F-D69B15D31AB6}"/>
              </a:ext>
            </a:extLst>
          </p:cNvPr>
          <p:cNvPicPr>
            <a:picLocks noChangeAspect="1"/>
          </p:cNvPicPr>
          <p:nvPr/>
        </p:nvPicPr>
        <p:blipFill>
          <a:blip r:embed="rId2"/>
          <a:stretch>
            <a:fillRect/>
          </a:stretch>
        </p:blipFill>
        <p:spPr>
          <a:xfrm>
            <a:off x="6489292" y="2461411"/>
            <a:ext cx="5486400" cy="2743200"/>
          </a:xfrm>
          <a:prstGeom prst="rect">
            <a:avLst/>
          </a:prstGeom>
        </p:spPr>
      </p:pic>
    </p:spTree>
    <p:extLst>
      <p:ext uri="{BB962C8B-B14F-4D97-AF65-F5344CB8AC3E}">
        <p14:creationId xmlns:p14="http://schemas.microsoft.com/office/powerpoint/2010/main" val="16771094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Electrical interference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600" dirty="0"/>
              <a:t>Two signal cables alongside each other can even interfere with each other to cause </a:t>
            </a:r>
            <a:r>
              <a:rPr lang="en-US" sz="3600" i="1" dirty="0"/>
              <a:t>crosstalk</a:t>
            </a:r>
            <a:r>
              <a:rPr lang="en-US" sz="3600" dirty="0"/>
              <a:t>, which is especially a problem in large and complex networks when you might want to string many cables together</a:t>
            </a:r>
          </a:p>
          <a:p>
            <a:r>
              <a:rPr lang="en-US" sz="3600" dirty="0"/>
              <a:t>The second challenge is </a:t>
            </a:r>
            <a:r>
              <a:rPr lang="en-US" sz="3600" i="1" dirty="0"/>
              <a:t>attenuation</a:t>
            </a:r>
            <a:r>
              <a:rPr lang="en-US" sz="3600" dirty="0"/>
              <a:t>, which means the longer the line is, the weaker the signal becomes</a:t>
            </a:r>
          </a:p>
        </p:txBody>
      </p:sp>
    </p:spTree>
    <p:extLst>
      <p:ext uri="{BB962C8B-B14F-4D97-AF65-F5344CB8AC3E}">
        <p14:creationId xmlns:p14="http://schemas.microsoft.com/office/powerpoint/2010/main" val="14672248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cables </a:t>
            </a:r>
          </a:p>
        </p:txBody>
      </p:sp>
      <p:pic>
        <p:nvPicPr>
          <p:cNvPr id="5" name="Content Placeholder 4">
            <a:extLst>
              <a:ext uri="{FF2B5EF4-FFF2-40B4-BE49-F238E27FC236}">
                <a16:creationId xmlns:a16="http://schemas.microsoft.com/office/drawing/2014/main" id="{58C26FAA-311B-4A39-8C10-391E96DAD131}"/>
              </a:ext>
            </a:extLst>
          </p:cNvPr>
          <p:cNvPicPr>
            <a:picLocks noGrp="1" noChangeAspect="1"/>
          </p:cNvPicPr>
          <p:nvPr>
            <p:ph idx="1"/>
          </p:nvPr>
        </p:nvPicPr>
        <p:blipFill>
          <a:blip r:embed="rId2"/>
          <a:stretch>
            <a:fillRect/>
          </a:stretch>
        </p:blipFill>
        <p:spPr>
          <a:xfrm>
            <a:off x="2638425" y="2096295"/>
            <a:ext cx="7143750" cy="3762375"/>
          </a:xfrm>
          <a:prstGeom prst="rect">
            <a:avLst/>
          </a:prstGeom>
        </p:spPr>
      </p:pic>
    </p:spTree>
    <p:extLst>
      <p:ext uri="{BB962C8B-B14F-4D97-AF65-F5344CB8AC3E}">
        <p14:creationId xmlns:p14="http://schemas.microsoft.com/office/powerpoint/2010/main" val="37178687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cable properties </a:t>
            </a:r>
          </a:p>
        </p:txBody>
      </p:sp>
      <p:pic>
        <p:nvPicPr>
          <p:cNvPr id="5" name="Content Placeholder 4">
            <a:extLst>
              <a:ext uri="{FF2B5EF4-FFF2-40B4-BE49-F238E27FC236}">
                <a16:creationId xmlns:a16="http://schemas.microsoft.com/office/drawing/2014/main" id="{DE1E08B4-B474-4A21-B42F-36FA122603AE}"/>
              </a:ext>
            </a:extLst>
          </p:cNvPr>
          <p:cNvPicPr>
            <a:picLocks noGrp="1" noChangeAspect="1"/>
          </p:cNvPicPr>
          <p:nvPr>
            <p:ph sz="half" idx="1"/>
          </p:nvPr>
        </p:nvPicPr>
        <p:blipFill>
          <a:blip r:embed="rId2"/>
          <a:stretch>
            <a:fillRect/>
          </a:stretch>
        </p:blipFill>
        <p:spPr>
          <a:xfrm>
            <a:off x="1981200" y="2967985"/>
            <a:ext cx="4114800" cy="2018995"/>
          </a:xfrm>
          <a:prstGeom prst="rect">
            <a:avLst/>
          </a:prstGeom>
        </p:spPr>
      </p:pic>
      <p:pic>
        <p:nvPicPr>
          <p:cNvPr id="8" name="Content Placeholder 7">
            <a:extLst>
              <a:ext uri="{FF2B5EF4-FFF2-40B4-BE49-F238E27FC236}">
                <a16:creationId xmlns:a16="http://schemas.microsoft.com/office/drawing/2014/main" id="{4B7A242F-EE6A-4DEF-9C30-15FC657784C4}"/>
              </a:ext>
            </a:extLst>
          </p:cNvPr>
          <p:cNvPicPr>
            <a:picLocks noGrp="1" noChangeAspect="1"/>
          </p:cNvPicPr>
          <p:nvPr>
            <p:ph sz="half" idx="2"/>
          </p:nvPr>
        </p:nvPicPr>
        <p:blipFill rotWithShape="1">
          <a:blip r:embed="rId3"/>
          <a:srcRect l="25523" r="17214"/>
          <a:stretch/>
        </p:blipFill>
        <p:spPr>
          <a:xfrm>
            <a:off x="6336637" y="1920081"/>
            <a:ext cx="4090726" cy="4114800"/>
          </a:xfrm>
          <a:prstGeom prst="rect">
            <a:avLst/>
          </a:prstGeom>
        </p:spPr>
      </p:pic>
      <p:sp>
        <p:nvSpPr>
          <p:cNvPr id="9" name="Arrow: Right 8">
            <a:extLst>
              <a:ext uri="{FF2B5EF4-FFF2-40B4-BE49-F238E27FC236}">
                <a16:creationId xmlns:a16="http://schemas.microsoft.com/office/drawing/2014/main" id="{63334A09-0E8B-432B-BF80-3D567D4F8306}"/>
              </a:ext>
            </a:extLst>
          </p:cNvPr>
          <p:cNvSpPr/>
          <p:nvPr/>
        </p:nvSpPr>
        <p:spPr>
          <a:xfrm>
            <a:off x="10053506" y="6241409"/>
            <a:ext cx="385894" cy="3523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8191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cable properties (Cont.) </a:t>
            </a:r>
          </a:p>
        </p:txBody>
      </p:sp>
      <p:pic>
        <p:nvPicPr>
          <p:cNvPr id="7" name="Content Placeholder 6">
            <a:extLst>
              <a:ext uri="{FF2B5EF4-FFF2-40B4-BE49-F238E27FC236}">
                <a16:creationId xmlns:a16="http://schemas.microsoft.com/office/drawing/2014/main" id="{99FB23DB-FECB-4DF5-A0BA-168593C95600}"/>
              </a:ext>
            </a:extLst>
          </p:cNvPr>
          <p:cNvPicPr>
            <a:picLocks noGrp="1" noChangeAspect="1"/>
          </p:cNvPicPr>
          <p:nvPr>
            <p:ph sz="half" idx="1"/>
          </p:nvPr>
        </p:nvPicPr>
        <p:blipFill>
          <a:blip r:embed="rId3"/>
          <a:stretch>
            <a:fillRect/>
          </a:stretch>
        </p:blipFill>
        <p:spPr>
          <a:xfrm>
            <a:off x="838200" y="1825625"/>
            <a:ext cx="4114800" cy="2844383"/>
          </a:xfrm>
          <a:prstGeom prst="rect">
            <a:avLst/>
          </a:prstGeom>
        </p:spPr>
      </p:pic>
      <p:sp>
        <p:nvSpPr>
          <p:cNvPr id="10" name="Content Placeholder 9">
            <a:extLst>
              <a:ext uri="{FF2B5EF4-FFF2-40B4-BE49-F238E27FC236}">
                <a16:creationId xmlns:a16="http://schemas.microsoft.com/office/drawing/2014/main" id="{124E9FE3-8F6F-4746-92F1-AB736C90E25A}"/>
              </a:ext>
            </a:extLst>
          </p:cNvPr>
          <p:cNvSpPr>
            <a:spLocks noGrp="1"/>
          </p:cNvSpPr>
          <p:nvPr>
            <p:ph sz="half" idx="2"/>
          </p:nvPr>
        </p:nvSpPr>
        <p:spPr>
          <a:xfrm>
            <a:off x="5456903" y="1825625"/>
            <a:ext cx="5848771" cy="4855076"/>
          </a:xfrm>
        </p:spPr>
        <p:txBody>
          <a:bodyPr/>
          <a:lstStyle/>
          <a:p>
            <a:r>
              <a:rPr lang="en-US" i="1" dirty="0"/>
              <a:t>Unshielded twisted-pair (UTP)</a:t>
            </a:r>
            <a:r>
              <a:rPr lang="en-US" dirty="0"/>
              <a:t> is just like it sounds: It has no additional shielding and relies entirely on the twisted-pair effect to combat interference </a:t>
            </a:r>
          </a:p>
          <a:p>
            <a:r>
              <a:rPr lang="en-US" i="1" dirty="0"/>
              <a:t>Foil shielding</a:t>
            </a:r>
            <a:r>
              <a:rPr lang="en-US" dirty="0"/>
              <a:t> uses a grounded foil wrap to provide additional electromagnetic shielding</a:t>
            </a:r>
          </a:p>
          <a:p>
            <a:r>
              <a:rPr lang="en-US" i="1" dirty="0"/>
              <a:t>Braided screening</a:t>
            </a:r>
            <a:r>
              <a:rPr lang="en-US" dirty="0"/>
              <a:t> uses a braided copper jacket around the cable to provide shielding</a:t>
            </a:r>
          </a:p>
          <a:p>
            <a:endParaRPr lang="en-US" dirty="0"/>
          </a:p>
        </p:txBody>
      </p:sp>
    </p:spTree>
    <p:extLst>
      <p:ext uri="{BB962C8B-B14F-4D97-AF65-F5344CB8AC3E}">
        <p14:creationId xmlns:p14="http://schemas.microsoft.com/office/powerpoint/2010/main" val="3721244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F/UTP cable with the foil shielding unwrapped</a:t>
            </a:r>
          </a:p>
        </p:txBody>
      </p:sp>
      <p:pic>
        <p:nvPicPr>
          <p:cNvPr id="5" name="Content Placeholder 4">
            <a:extLst>
              <a:ext uri="{FF2B5EF4-FFF2-40B4-BE49-F238E27FC236}">
                <a16:creationId xmlns:a16="http://schemas.microsoft.com/office/drawing/2014/main" id="{F326B0E3-2A04-4A1C-9B9E-4AB91F736AE1}"/>
              </a:ext>
            </a:extLst>
          </p:cNvPr>
          <p:cNvPicPr>
            <a:picLocks noGrp="1" noChangeAspect="1"/>
          </p:cNvPicPr>
          <p:nvPr>
            <p:ph idx="1"/>
          </p:nvPr>
        </p:nvPicPr>
        <p:blipFill>
          <a:blip r:embed="rId2"/>
          <a:stretch>
            <a:fillRect/>
          </a:stretch>
        </p:blipFill>
        <p:spPr>
          <a:xfrm>
            <a:off x="2638425" y="2367756"/>
            <a:ext cx="7143750" cy="3219450"/>
          </a:xfrm>
          <a:prstGeom prst="rect">
            <a:avLst/>
          </a:prstGeom>
        </p:spPr>
      </p:pic>
    </p:spTree>
    <p:extLst>
      <p:ext uri="{BB962C8B-B14F-4D97-AF65-F5344CB8AC3E}">
        <p14:creationId xmlns:p14="http://schemas.microsoft.com/office/powerpoint/2010/main" val="35843063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standards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600" dirty="0"/>
              <a:t>The ISO/IEC 11801 standard defines several classes of cable</a:t>
            </a:r>
          </a:p>
          <a:p>
            <a:r>
              <a:rPr lang="en-US" sz="3600" dirty="0"/>
              <a:t>Each is able to support a given maximum transmission frequency over the distances used in most LAN installations</a:t>
            </a:r>
          </a:p>
          <a:p>
            <a:r>
              <a:rPr lang="en-US" sz="3600" dirty="0"/>
              <a:t>In practice, you usually hear these standards called by numbered categories, with a given category called "Cat" for short: Cat3, Cat5, Cat5e, etc.</a:t>
            </a:r>
          </a:p>
          <a:p>
            <a:endParaRPr lang="en-US" b="0" i="0" dirty="0">
              <a:effectLst/>
            </a:endParaRPr>
          </a:p>
        </p:txBody>
      </p:sp>
    </p:spTree>
    <p:extLst>
      <p:ext uri="{BB962C8B-B14F-4D97-AF65-F5344CB8AC3E}">
        <p14:creationId xmlns:p14="http://schemas.microsoft.com/office/powerpoint/2010/main" val="36050881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connectors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Modular connectors are described by the number of positions (P) and contacts (C) they use. The number of positions determines the size of the connector, while the number of contacts determines how many wires can be connected.</a:t>
            </a:r>
            <a:endParaRPr lang="en-US" b="0" i="0" dirty="0">
              <a:effectLst/>
            </a:endParaRPr>
          </a:p>
        </p:txBody>
      </p:sp>
      <p:pic>
        <p:nvPicPr>
          <p:cNvPr id="5" name="Picture 4">
            <a:extLst>
              <a:ext uri="{FF2B5EF4-FFF2-40B4-BE49-F238E27FC236}">
                <a16:creationId xmlns:a16="http://schemas.microsoft.com/office/drawing/2014/main" id="{32836415-943F-44A4-909D-F1C44812AD49}"/>
              </a:ext>
            </a:extLst>
          </p:cNvPr>
          <p:cNvPicPr>
            <a:picLocks noChangeAspect="1"/>
          </p:cNvPicPr>
          <p:nvPr/>
        </p:nvPicPr>
        <p:blipFill>
          <a:blip r:embed="rId2"/>
          <a:stretch>
            <a:fillRect/>
          </a:stretch>
        </p:blipFill>
        <p:spPr>
          <a:xfrm>
            <a:off x="2315588" y="4384758"/>
            <a:ext cx="3521228" cy="1920240"/>
          </a:xfrm>
          <a:prstGeom prst="rect">
            <a:avLst/>
          </a:prstGeom>
        </p:spPr>
      </p:pic>
      <p:pic>
        <p:nvPicPr>
          <p:cNvPr id="6" name="Picture 5">
            <a:extLst>
              <a:ext uri="{FF2B5EF4-FFF2-40B4-BE49-F238E27FC236}">
                <a16:creationId xmlns:a16="http://schemas.microsoft.com/office/drawing/2014/main" id="{5BA12425-3777-487F-B51E-4837F2DCCC7D}"/>
              </a:ext>
            </a:extLst>
          </p:cNvPr>
          <p:cNvPicPr>
            <a:picLocks noChangeAspect="1"/>
          </p:cNvPicPr>
          <p:nvPr/>
        </p:nvPicPr>
        <p:blipFill>
          <a:blip r:embed="rId3"/>
          <a:stretch>
            <a:fillRect/>
          </a:stretch>
        </p:blipFill>
        <p:spPr>
          <a:xfrm>
            <a:off x="6210299" y="4796238"/>
            <a:ext cx="4089634" cy="1188720"/>
          </a:xfrm>
          <a:prstGeom prst="rect">
            <a:avLst/>
          </a:prstGeom>
        </p:spPr>
      </p:pic>
    </p:spTree>
    <p:extLst>
      <p:ext uri="{BB962C8B-B14F-4D97-AF65-F5344CB8AC3E}">
        <p14:creationId xmlns:p14="http://schemas.microsoft.com/office/powerpoint/2010/main" val="492726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C4AFF-E6B4-44FD-A82B-279B3C3880D2}"/>
              </a:ext>
            </a:extLst>
          </p:cNvPr>
          <p:cNvSpPr>
            <a:spLocks noGrp="1"/>
          </p:cNvSpPr>
          <p:nvPr>
            <p:ph type="title"/>
          </p:nvPr>
        </p:nvSpPr>
        <p:spPr/>
        <p:txBody>
          <a:bodyPr/>
          <a:lstStyle/>
          <a:p>
            <a:r>
              <a:rPr lang="en-GB" dirty="0"/>
              <a:t>Topologies</a:t>
            </a:r>
          </a:p>
        </p:txBody>
      </p:sp>
      <p:sp>
        <p:nvSpPr>
          <p:cNvPr id="3" name="Content Placeholder 2">
            <a:extLst>
              <a:ext uri="{FF2B5EF4-FFF2-40B4-BE49-F238E27FC236}">
                <a16:creationId xmlns:a16="http://schemas.microsoft.com/office/drawing/2014/main" id="{0A9501EB-9518-4C8C-B28D-D3C9D91529B7}"/>
              </a:ext>
            </a:extLst>
          </p:cNvPr>
          <p:cNvSpPr>
            <a:spLocks noGrp="1"/>
          </p:cNvSpPr>
          <p:nvPr>
            <p:ph idx="1"/>
          </p:nvPr>
        </p:nvSpPr>
        <p:spPr/>
        <p:txBody>
          <a:bodyPr/>
          <a:lstStyle/>
          <a:p>
            <a:r>
              <a:rPr lang="en-GB" dirty="0"/>
              <a:t>A term used in the description of the schematic depiction of the arrangement of a network</a:t>
            </a:r>
          </a:p>
          <a:p>
            <a:r>
              <a:rPr lang="en-GB" dirty="0"/>
              <a:t>It is used to describe the various ways in which nodes are connected</a:t>
            </a:r>
          </a:p>
        </p:txBody>
      </p:sp>
    </p:spTree>
    <p:extLst>
      <p:ext uri="{BB962C8B-B14F-4D97-AF65-F5344CB8AC3E}">
        <p14:creationId xmlns:p14="http://schemas.microsoft.com/office/powerpoint/2010/main" val="31151250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Wiring standards </a:t>
            </a:r>
          </a:p>
        </p:txBody>
      </p:sp>
      <p:pic>
        <p:nvPicPr>
          <p:cNvPr id="5" name="Content Placeholder 4">
            <a:extLst>
              <a:ext uri="{FF2B5EF4-FFF2-40B4-BE49-F238E27FC236}">
                <a16:creationId xmlns:a16="http://schemas.microsoft.com/office/drawing/2014/main" id="{CBEE54BA-59C5-4875-9FDB-C21E12785492}"/>
              </a:ext>
            </a:extLst>
          </p:cNvPr>
          <p:cNvPicPr>
            <a:picLocks noGrp="1" noChangeAspect="1"/>
          </p:cNvPicPr>
          <p:nvPr>
            <p:ph idx="1"/>
          </p:nvPr>
        </p:nvPicPr>
        <p:blipFill>
          <a:blip r:embed="rId2"/>
          <a:stretch>
            <a:fillRect/>
          </a:stretch>
        </p:blipFill>
        <p:spPr>
          <a:xfrm>
            <a:off x="1981200" y="2593032"/>
            <a:ext cx="8458200" cy="2768898"/>
          </a:xfrm>
          <a:prstGeom prst="rect">
            <a:avLst/>
          </a:prstGeom>
        </p:spPr>
      </p:pic>
    </p:spTree>
    <p:extLst>
      <p:ext uri="{BB962C8B-B14F-4D97-AF65-F5344CB8AC3E}">
        <p14:creationId xmlns:p14="http://schemas.microsoft.com/office/powerpoint/2010/main" val="20092846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Wiring standards </a:t>
            </a:r>
          </a:p>
        </p:txBody>
      </p:sp>
      <p:graphicFrame>
        <p:nvGraphicFramePr>
          <p:cNvPr id="9" name="Table 9">
            <a:extLst>
              <a:ext uri="{FF2B5EF4-FFF2-40B4-BE49-F238E27FC236}">
                <a16:creationId xmlns:a16="http://schemas.microsoft.com/office/drawing/2014/main" id="{16293F53-FCDE-43C8-A066-A9D4EDA6453B}"/>
              </a:ext>
            </a:extLst>
          </p:cNvPr>
          <p:cNvGraphicFramePr>
            <a:graphicFrameLocks noGrp="1"/>
          </p:cNvGraphicFramePr>
          <p:nvPr>
            <p:ph idx="1"/>
            <p:extLst/>
          </p:nvPr>
        </p:nvGraphicFramePr>
        <p:xfrm>
          <a:off x="401228" y="2907173"/>
          <a:ext cx="11590335" cy="3337560"/>
        </p:xfrm>
        <a:graphic>
          <a:graphicData uri="http://schemas.openxmlformats.org/drawingml/2006/table">
            <a:tbl>
              <a:tblPr firstRow="1" bandRow="1">
                <a:tableStyleId>{5C22544A-7EE6-4342-B048-85BDC9FD1C3A}</a:tableStyleId>
              </a:tblPr>
              <a:tblGrid>
                <a:gridCol w="2318067">
                  <a:extLst>
                    <a:ext uri="{9D8B030D-6E8A-4147-A177-3AD203B41FA5}">
                      <a16:colId xmlns:a16="http://schemas.microsoft.com/office/drawing/2014/main" val="1807279486"/>
                    </a:ext>
                  </a:extLst>
                </a:gridCol>
                <a:gridCol w="2318067">
                  <a:extLst>
                    <a:ext uri="{9D8B030D-6E8A-4147-A177-3AD203B41FA5}">
                      <a16:colId xmlns:a16="http://schemas.microsoft.com/office/drawing/2014/main" val="1044411326"/>
                    </a:ext>
                  </a:extLst>
                </a:gridCol>
                <a:gridCol w="2318067">
                  <a:extLst>
                    <a:ext uri="{9D8B030D-6E8A-4147-A177-3AD203B41FA5}">
                      <a16:colId xmlns:a16="http://schemas.microsoft.com/office/drawing/2014/main" val="3449948964"/>
                    </a:ext>
                  </a:extLst>
                </a:gridCol>
                <a:gridCol w="2318067">
                  <a:extLst>
                    <a:ext uri="{9D8B030D-6E8A-4147-A177-3AD203B41FA5}">
                      <a16:colId xmlns:a16="http://schemas.microsoft.com/office/drawing/2014/main" val="2357421124"/>
                    </a:ext>
                  </a:extLst>
                </a:gridCol>
                <a:gridCol w="2318067">
                  <a:extLst>
                    <a:ext uri="{9D8B030D-6E8A-4147-A177-3AD203B41FA5}">
                      <a16:colId xmlns:a16="http://schemas.microsoft.com/office/drawing/2014/main" val="2100268300"/>
                    </a:ext>
                  </a:extLst>
                </a:gridCol>
              </a:tblGrid>
              <a:tr h="370840">
                <a:tc>
                  <a:txBody>
                    <a:bodyPr/>
                    <a:lstStyle/>
                    <a:p>
                      <a:pPr algn="l" rtl="0">
                        <a:spcAft>
                          <a:spcPts val="0"/>
                        </a:spcAft>
                      </a:pPr>
                      <a:r>
                        <a:rPr lang="en-US" dirty="0">
                          <a:effectLst/>
                        </a:rPr>
                        <a:t>Pin</a:t>
                      </a:r>
                    </a:p>
                  </a:txBody>
                  <a:tcPr marL="38100" marR="38100" marT="38100" marB="38100"/>
                </a:tc>
                <a:tc>
                  <a:txBody>
                    <a:bodyPr/>
                    <a:lstStyle/>
                    <a:p>
                      <a:pPr algn="l" rtl="0">
                        <a:spcAft>
                          <a:spcPts val="0"/>
                        </a:spcAft>
                      </a:pPr>
                      <a:r>
                        <a:rPr lang="en-US" dirty="0">
                          <a:effectLst/>
                        </a:rPr>
                        <a:t>T568A Pair</a:t>
                      </a:r>
                    </a:p>
                  </a:txBody>
                  <a:tcPr marL="38100" marR="38100" marT="38100" marB="38100"/>
                </a:tc>
                <a:tc>
                  <a:txBody>
                    <a:bodyPr/>
                    <a:lstStyle/>
                    <a:p>
                      <a:pPr algn="l" rtl="0">
                        <a:spcAft>
                          <a:spcPts val="0"/>
                        </a:spcAft>
                      </a:pPr>
                      <a:r>
                        <a:rPr lang="en-US">
                          <a:effectLst/>
                        </a:rPr>
                        <a:t>T568A Color</a:t>
                      </a:r>
                    </a:p>
                  </a:txBody>
                  <a:tcPr marL="38100" marR="38100" marT="38100" marB="38100"/>
                </a:tc>
                <a:tc>
                  <a:txBody>
                    <a:bodyPr/>
                    <a:lstStyle/>
                    <a:p>
                      <a:pPr algn="l" rtl="0">
                        <a:spcAft>
                          <a:spcPts val="0"/>
                        </a:spcAft>
                      </a:pPr>
                      <a:r>
                        <a:rPr lang="en-US" dirty="0">
                          <a:effectLst/>
                        </a:rPr>
                        <a:t>T568B Pair</a:t>
                      </a:r>
                    </a:p>
                  </a:txBody>
                  <a:tcPr marL="38100" marR="38100" marT="38100" marB="38100"/>
                </a:tc>
                <a:tc>
                  <a:txBody>
                    <a:bodyPr/>
                    <a:lstStyle/>
                    <a:p>
                      <a:pPr algn="l" rtl="0">
                        <a:spcAft>
                          <a:spcPts val="0"/>
                        </a:spcAft>
                      </a:pPr>
                      <a:r>
                        <a:rPr lang="en-US">
                          <a:effectLst/>
                        </a:rPr>
                        <a:t>T568B Color</a:t>
                      </a:r>
                    </a:p>
                  </a:txBody>
                  <a:tcPr marL="38100" marR="38100" marT="38100" marB="38100"/>
                </a:tc>
                <a:extLst>
                  <a:ext uri="{0D108BD9-81ED-4DB2-BD59-A6C34878D82A}">
                    <a16:rowId xmlns:a16="http://schemas.microsoft.com/office/drawing/2014/main" val="1702278948"/>
                  </a:ext>
                </a:extLst>
              </a:tr>
              <a:tr h="370840">
                <a:tc>
                  <a:txBody>
                    <a:bodyPr/>
                    <a:lstStyle/>
                    <a:p>
                      <a:pPr marL="54864" rtl="0">
                        <a:spcBef>
                          <a:spcPts val="432"/>
                        </a:spcBef>
                        <a:spcAft>
                          <a:spcPts val="288"/>
                        </a:spcAft>
                      </a:pPr>
                      <a:r>
                        <a:rPr lang="en-US" dirty="0">
                          <a:effectLst/>
                        </a:rPr>
                        <a:t>1</a:t>
                      </a:r>
                    </a:p>
                  </a:txBody>
                  <a:tcPr marL="38100" marR="38100" marT="38100" marB="38100"/>
                </a:tc>
                <a:tc>
                  <a:txBody>
                    <a:bodyPr/>
                    <a:lstStyle/>
                    <a:p>
                      <a:pPr marL="54864" rtl="0">
                        <a:spcBef>
                          <a:spcPts val="432"/>
                        </a:spcBef>
                        <a:spcAft>
                          <a:spcPts val="288"/>
                        </a:spcAft>
                      </a:pPr>
                      <a:r>
                        <a:rPr lang="en-US" dirty="0">
                          <a:effectLst/>
                        </a:rPr>
                        <a:t>3</a:t>
                      </a:r>
                    </a:p>
                  </a:txBody>
                  <a:tcPr marL="38100" marR="38100" marT="38100" marB="38100"/>
                </a:tc>
                <a:tc>
                  <a:txBody>
                    <a:bodyPr/>
                    <a:lstStyle/>
                    <a:p>
                      <a:pPr marL="54864" rtl="0">
                        <a:spcBef>
                          <a:spcPts val="432"/>
                        </a:spcBef>
                        <a:spcAft>
                          <a:spcPts val="288"/>
                        </a:spcAft>
                      </a:pPr>
                      <a:r>
                        <a:rPr lang="en-US" dirty="0">
                          <a:effectLst/>
                        </a:rPr>
                        <a:t>White/Green</a:t>
                      </a:r>
                    </a:p>
                  </a:txBody>
                  <a:tcPr marL="38100" marR="38100" marT="38100" marB="38100"/>
                </a:tc>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a:effectLst/>
                        </a:rPr>
                        <a:t>White/Orange</a:t>
                      </a:r>
                    </a:p>
                  </a:txBody>
                  <a:tcPr marL="38100" marR="38100" marT="38100" marB="38100"/>
                </a:tc>
                <a:extLst>
                  <a:ext uri="{0D108BD9-81ED-4DB2-BD59-A6C34878D82A}">
                    <a16:rowId xmlns:a16="http://schemas.microsoft.com/office/drawing/2014/main" val="1986275570"/>
                  </a:ext>
                </a:extLst>
              </a:tr>
              <a:tr h="370840">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a:effectLst/>
                        </a:rPr>
                        <a:t>3</a:t>
                      </a:r>
                    </a:p>
                  </a:txBody>
                  <a:tcPr marL="38100" marR="38100" marT="38100" marB="38100"/>
                </a:tc>
                <a:tc>
                  <a:txBody>
                    <a:bodyPr/>
                    <a:lstStyle/>
                    <a:p>
                      <a:pPr marL="54864" rtl="0">
                        <a:spcBef>
                          <a:spcPts val="432"/>
                        </a:spcBef>
                        <a:spcAft>
                          <a:spcPts val="288"/>
                        </a:spcAft>
                      </a:pPr>
                      <a:r>
                        <a:rPr lang="en-US" dirty="0">
                          <a:effectLst/>
                        </a:rPr>
                        <a:t>Green</a:t>
                      </a:r>
                    </a:p>
                  </a:txBody>
                  <a:tcPr marL="38100" marR="38100" marT="38100" marB="38100"/>
                </a:tc>
                <a:tc>
                  <a:txBody>
                    <a:bodyPr/>
                    <a:lstStyle/>
                    <a:p>
                      <a:pPr marL="54864" rtl="0">
                        <a:spcBef>
                          <a:spcPts val="432"/>
                        </a:spcBef>
                        <a:spcAft>
                          <a:spcPts val="288"/>
                        </a:spcAft>
                      </a:pPr>
                      <a:r>
                        <a:rPr lang="en-US" dirty="0">
                          <a:effectLst/>
                        </a:rPr>
                        <a:t>2</a:t>
                      </a:r>
                    </a:p>
                  </a:txBody>
                  <a:tcPr marL="38100" marR="38100" marT="38100" marB="38100"/>
                </a:tc>
                <a:tc>
                  <a:txBody>
                    <a:bodyPr/>
                    <a:lstStyle/>
                    <a:p>
                      <a:pPr marL="54864" rtl="0">
                        <a:spcBef>
                          <a:spcPts val="432"/>
                        </a:spcBef>
                        <a:spcAft>
                          <a:spcPts val="288"/>
                        </a:spcAft>
                      </a:pPr>
                      <a:r>
                        <a:rPr lang="en-US">
                          <a:effectLst/>
                        </a:rPr>
                        <a:t>Orange</a:t>
                      </a:r>
                    </a:p>
                  </a:txBody>
                  <a:tcPr marL="38100" marR="38100" marT="38100" marB="38100"/>
                </a:tc>
                <a:extLst>
                  <a:ext uri="{0D108BD9-81ED-4DB2-BD59-A6C34878D82A}">
                    <a16:rowId xmlns:a16="http://schemas.microsoft.com/office/drawing/2014/main" val="3726803655"/>
                  </a:ext>
                </a:extLst>
              </a:tr>
              <a:tr h="370840">
                <a:tc>
                  <a:txBody>
                    <a:bodyPr/>
                    <a:lstStyle/>
                    <a:p>
                      <a:pPr marL="54864" rtl="0">
                        <a:spcBef>
                          <a:spcPts val="432"/>
                        </a:spcBef>
                        <a:spcAft>
                          <a:spcPts val="288"/>
                        </a:spcAft>
                      </a:pPr>
                      <a:r>
                        <a:rPr lang="en-US">
                          <a:effectLst/>
                        </a:rPr>
                        <a:t>3</a:t>
                      </a:r>
                    </a:p>
                  </a:txBody>
                  <a:tcPr marL="38100" marR="38100" marT="38100" marB="38100"/>
                </a:tc>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dirty="0">
                          <a:effectLst/>
                        </a:rPr>
                        <a:t>White/Orange</a:t>
                      </a:r>
                    </a:p>
                  </a:txBody>
                  <a:tcPr marL="38100" marR="38100" marT="38100" marB="38100"/>
                </a:tc>
                <a:tc>
                  <a:txBody>
                    <a:bodyPr/>
                    <a:lstStyle/>
                    <a:p>
                      <a:pPr marL="54864" rtl="0">
                        <a:spcBef>
                          <a:spcPts val="432"/>
                        </a:spcBef>
                        <a:spcAft>
                          <a:spcPts val="288"/>
                        </a:spcAft>
                      </a:pPr>
                      <a:r>
                        <a:rPr lang="en-US" dirty="0">
                          <a:effectLst/>
                        </a:rPr>
                        <a:t>3</a:t>
                      </a:r>
                    </a:p>
                  </a:txBody>
                  <a:tcPr marL="38100" marR="38100" marT="38100" marB="38100"/>
                </a:tc>
                <a:tc>
                  <a:txBody>
                    <a:bodyPr/>
                    <a:lstStyle/>
                    <a:p>
                      <a:pPr marL="54864" rtl="0">
                        <a:spcBef>
                          <a:spcPts val="432"/>
                        </a:spcBef>
                        <a:spcAft>
                          <a:spcPts val="288"/>
                        </a:spcAft>
                      </a:pPr>
                      <a:r>
                        <a:rPr lang="en-US">
                          <a:effectLst/>
                        </a:rPr>
                        <a:t>White/Green</a:t>
                      </a:r>
                    </a:p>
                  </a:txBody>
                  <a:tcPr marL="38100" marR="38100" marT="38100" marB="38100"/>
                </a:tc>
                <a:extLst>
                  <a:ext uri="{0D108BD9-81ED-4DB2-BD59-A6C34878D82A}">
                    <a16:rowId xmlns:a16="http://schemas.microsoft.com/office/drawing/2014/main" val="3511216001"/>
                  </a:ext>
                </a:extLst>
              </a:tr>
              <a:tr h="370840">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a:effectLst/>
                        </a:rPr>
                        <a:t>1</a:t>
                      </a:r>
                    </a:p>
                  </a:txBody>
                  <a:tcPr marL="38100" marR="38100" marT="38100" marB="38100"/>
                </a:tc>
                <a:tc>
                  <a:txBody>
                    <a:bodyPr/>
                    <a:lstStyle/>
                    <a:p>
                      <a:pPr marL="54864" rtl="0">
                        <a:spcBef>
                          <a:spcPts val="432"/>
                        </a:spcBef>
                        <a:spcAft>
                          <a:spcPts val="288"/>
                        </a:spcAft>
                      </a:pPr>
                      <a:r>
                        <a:rPr lang="en-US" dirty="0">
                          <a:effectLst/>
                        </a:rPr>
                        <a:t>Blue</a:t>
                      </a:r>
                    </a:p>
                  </a:txBody>
                  <a:tcPr marL="38100" marR="38100" marT="38100" marB="38100"/>
                </a:tc>
                <a:tc>
                  <a:txBody>
                    <a:bodyPr/>
                    <a:lstStyle/>
                    <a:p>
                      <a:pPr marL="54864" rtl="0">
                        <a:spcBef>
                          <a:spcPts val="432"/>
                        </a:spcBef>
                        <a:spcAft>
                          <a:spcPts val="288"/>
                        </a:spcAft>
                      </a:pPr>
                      <a:r>
                        <a:rPr lang="en-US" dirty="0">
                          <a:effectLst/>
                        </a:rPr>
                        <a:t>1</a:t>
                      </a:r>
                    </a:p>
                  </a:txBody>
                  <a:tcPr marL="38100" marR="38100" marT="38100" marB="38100"/>
                </a:tc>
                <a:tc>
                  <a:txBody>
                    <a:bodyPr/>
                    <a:lstStyle/>
                    <a:p>
                      <a:pPr marL="54864" rtl="0">
                        <a:spcBef>
                          <a:spcPts val="432"/>
                        </a:spcBef>
                        <a:spcAft>
                          <a:spcPts val="288"/>
                        </a:spcAft>
                      </a:pPr>
                      <a:r>
                        <a:rPr lang="en-US">
                          <a:effectLst/>
                        </a:rPr>
                        <a:t>Blue</a:t>
                      </a:r>
                    </a:p>
                  </a:txBody>
                  <a:tcPr marL="38100" marR="38100" marT="38100" marB="38100"/>
                </a:tc>
                <a:extLst>
                  <a:ext uri="{0D108BD9-81ED-4DB2-BD59-A6C34878D82A}">
                    <a16:rowId xmlns:a16="http://schemas.microsoft.com/office/drawing/2014/main" val="1866214496"/>
                  </a:ext>
                </a:extLst>
              </a:tr>
              <a:tr h="370840">
                <a:tc>
                  <a:txBody>
                    <a:bodyPr/>
                    <a:lstStyle/>
                    <a:p>
                      <a:pPr marL="54864" rtl="0">
                        <a:spcBef>
                          <a:spcPts val="432"/>
                        </a:spcBef>
                        <a:spcAft>
                          <a:spcPts val="288"/>
                        </a:spcAft>
                      </a:pPr>
                      <a:r>
                        <a:rPr lang="en-US">
                          <a:effectLst/>
                        </a:rPr>
                        <a:t>5</a:t>
                      </a:r>
                    </a:p>
                  </a:txBody>
                  <a:tcPr marL="38100" marR="38100" marT="38100" marB="38100"/>
                </a:tc>
                <a:tc>
                  <a:txBody>
                    <a:bodyPr/>
                    <a:lstStyle/>
                    <a:p>
                      <a:pPr marL="54864" rtl="0">
                        <a:spcBef>
                          <a:spcPts val="432"/>
                        </a:spcBef>
                        <a:spcAft>
                          <a:spcPts val="288"/>
                        </a:spcAft>
                      </a:pPr>
                      <a:r>
                        <a:rPr lang="en-US">
                          <a:effectLst/>
                        </a:rPr>
                        <a:t>1</a:t>
                      </a:r>
                    </a:p>
                  </a:txBody>
                  <a:tcPr marL="38100" marR="38100" marT="38100" marB="38100"/>
                </a:tc>
                <a:tc>
                  <a:txBody>
                    <a:bodyPr/>
                    <a:lstStyle/>
                    <a:p>
                      <a:pPr marL="54864" rtl="0">
                        <a:spcBef>
                          <a:spcPts val="432"/>
                        </a:spcBef>
                        <a:spcAft>
                          <a:spcPts val="288"/>
                        </a:spcAft>
                      </a:pPr>
                      <a:r>
                        <a:rPr lang="en-US" dirty="0">
                          <a:effectLst/>
                        </a:rPr>
                        <a:t>White/Blue</a:t>
                      </a:r>
                    </a:p>
                  </a:txBody>
                  <a:tcPr marL="38100" marR="38100" marT="38100" marB="38100"/>
                </a:tc>
                <a:tc>
                  <a:txBody>
                    <a:bodyPr/>
                    <a:lstStyle/>
                    <a:p>
                      <a:pPr marL="54864" rtl="0">
                        <a:spcBef>
                          <a:spcPts val="432"/>
                        </a:spcBef>
                        <a:spcAft>
                          <a:spcPts val="288"/>
                        </a:spcAft>
                      </a:pPr>
                      <a:r>
                        <a:rPr lang="en-US" dirty="0">
                          <a:effectLst/>
                        </a:rPr>
                        <a:t>1</a:t>
                      </a:r>
                    </a:p>
                  </a:txBody>
                  <a:tcPr marL="38100" marR="38100" marT="38100" marB="38100"/>
                </a:tc>
                <a:tc>
                  <a:txBody>
                    <a:bodyPr/>
                    <a:lstStyle/>
                    <a:p>
                      <a:pPr marL="54864" rtl="0">
                        <a:spcBef>
                          <a:spcPts val="432"/>
                        </a:spcBef>
                        <a:spcAft>
                          <a:spcPts val="288"/>
                        </a:spcAft>
                      </a:pPr>
                      <a:r>
                        <a:rPr lang="en-US" dirty="0">
                          <a:effectLst/>
                        </a:rPr>
                        <a:t>White/Blue</a:t>
                      </a:r>
                    </a:p>
                  </a:txBody>
                  <a:tcPr marL="38100" marR="38100" marT="38100" marB="38100"/>
                </a:tc>
                <a:extLst>
                  <a:ext uri="{0D108BD9-81ED-4DB2-BD59-A6C34878D82A}">
                    <a16:rowId xmlns:a16="http://schemas.microsoft.com/office/drawing/2014/main" val="3659643022"/>
                  </a:ext>
                </a:extLst>
              </a:tr>
              <a:tr h="370840">
                <a:tc>
                  <a:txBody>
                    <a:bodyPr/>
                    <a:lstStyle/>
                    <a:p>
                      <a:pPr marL="54864" rtl="0">
                        <a:spcBef>
                          <a:spcPts val="432"/>
                        </a:spcBef>
                        <a:spcAft>
                          <a:spcPts val="288"/>
                        </a:spcAft>
                      </a:pPr>
                      <a:r>
                        <a:rPr lang="en-US">
                          <a:effectLst/>
                        </a:rPr>
                        <a:t>6</a:t>
                      </a:r>
                    </a:p>
                  </a:txBody>
                  <a:tcPr marL="38100" marR="38100" marT="38100" marB="38100"/>
                </a:tc>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dirty="0">
                          <a:effectLst/>
                        </a:rPr>
                        <a:t>Orange</a:t>
                      </a:r>
                    </a:p>
                  </a:txBody>
                  <a:tcPr marL="38100" marR="38100" marT="38100" marB="38100"/>
                </a:tc>
                <a:tc>
                  <a:txBody>
                    <a:bodyPr/>
                    <a:lstStyle/>
                    <a:p>
                      <a:pPr marL="54864" rtl="0">
                        <a:spcBef>
                          <a:spcPts val="432"/>
                        </a:spcBef>
                        <a:spcAft>
                          <a:spcPts val="288"/>
                        </a:spcAft>
                      </a:pPr>
                      <a:r>
                        <a:rPr lang="en-US" dirty="0">
                          <a:effectLst/>
                        </a:rPr>
                        <a:t>3</a:t>
                      </a:r>
                    </a:p>
                  </a:txBody>
                  <a:tcPr marL="38100" marR="38100" marT="38100" marB="38100"/>
                </a:tc>
                <a:tc>
                  <a:txBody>
                    <a:bodyPr/>
                    <a:lstStyle/>
                    <a:p>
                      <a:pPr marL="54864" rtl="0">
                        <a:spcBef>
                          <a:spcPts val="432"/>
                        </a:spcBef>
                        <a:spcAft>
                          <a:spcPts val="288"/>
                        </a:spcAft>
                      </a:pPr>
                      <a:r>
                        <a:rPr lang="en-US" dirty="0">
                          <a:effectLst/>
                        </a:rPr>
                        <a:t>Green</a:t>
                      </a:r>
                    </a:p>
                  </a:txBody>
                  <a:tcPr marL="38100" marR="38100" marT="38100" marB="38100"/>
                </a:tc>
                <a:extLst>
                  <a:ext uri="{0D108BD9-81ED-4DB2-BD59-A6C34878D82A}">
                    <a16:rowId xmlns:a16="http://schemas.microsoft.com/office/drawing/2014/main" val="2620237240"/>
                  </a:ext>
                </a:extLst>
              </a:tr>
              <a:tr h="370840">
                <a:tc>
                  <a:txBody>
                    <a:bodyPr/>
                    <a:lstStyle/>
                    <a:p>
                      <a:pPr marL="54864" rtl="0">
                        <a:spcBef>
                          <a:spcPts val="432"/>
                        </a:spcBef>
                        <a:spcAft>
                          <a:spcPts val="288"/>
                        </a:spcAft>
                      </a:pPr>
                      <a:r>
                        <a:rPr lang="en-US">
                          <a:effectLst/>
                        </a:rPr>
                        <a:t>7</a:t>
                      </a:r>
                    </a:p>
                  </a:txBody>
                  <a:tcPr marL="38100" marR="38100" marT="38100" marB="38100"/>
                </a:tc>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a:effectLst/>
                        </a:rPr>
                        <a:t>White/Brown</a:t>
                      </a:r>
                    </a:p>
                  </a:txBody>
                  <a:tcPr marL="38100" marR="38100" marT="38100" marB="38100"/>
                </a:tc>
                <a:tc>
                  <a:txBody>
                    <a:bodyPr/>
                    <a:lstStyle/>
                    <a:p>
                      <a:pPr marL="54864" rtl="0">
                        <a:spcBef>
                          <a:spcPts val="432"/>
                        </a:spcBef>
                        <a:spcAft>
                          <a:spcPts val="288"/>
                        </a:spcAft>
                      </a:pPr>
                      <a:r>
                        <a:rPr lang="en-US" dirty="0">
                          <a:effectLst/>
                        </a:rPr>
                        <a:t>4</a:t>
                      </a:r>
                    </a:p>
                  </a:txBody>
                  <a:tcPr marL="38100" marR="38100" marT="38100" marB="38100"/>
                </a:tc>
                <a:tc>
                  <a:txBody>
                    <a:bodyPr/>
                    <a:lstStyle/>
                    <a:p>
                      <a:pPr marL="54864" rtl="0">
                        <a:spcBef>
                          <a:spcPts val="432"/>
                        </a:spcBef>
                        <a:spcAft>
                          <a:spcPts val="288"/>
                        </a:spcAft>
                      </a:pPr>
                      <a:r>
                        <a:rPr lang="en-US" dirty="0">
                          <a:effectLst/>
                        </a:rPr>
                        <a:t>White/Brown</a:t>
                      </a:r>
                    </a:p>
                  </a:txBody>
                  <a:tcPr marL="38100" marR="38100" marT="38100" marB="38100"/>
                </a:tc>
                <a:extLst>
                  <a:ext uri="{0D108BD9-81ED-4DB2-BD59-A6C34878D82A}">
                    <a16:rowId xmlns:a16="http://schemas.microsoft.com/office/drawing/2014/main" val="4247008929"/>
                  </a:ext>
                </a:extLst>
              </a:tr>
              <a:tr h="370840">
                <a:tc>
                  <a:txBody>
                    <a:bodyPr/>
                    <a:lstStyle/>
                    <a:p>
                      <a:pPr marL="54864" rtl="0">
                        <a:spcBef>
                          <a:spcPts val="432"/>
                        </a:spcBef>
                        <a:spcAft>
                          <a:spcPts val="288"/>
                        </a:spcAft>
                      </a:pPr>
                      <a:r>
                        <a:rPr lang="en-US">
                          <a:effectLst/>
                        </a:rPr>
                        <a:t>8</a:t>
                      </a:r>
                    </a:p>
                  </a:txBody>
                  <a:tcPr marL="38100" marR="38100" marT="38100" marB="38100"/>
                </a:tc>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a:effectLst/>
                        </a:rPr>
                        <a:t>Brown</a:t>
                      </a:r>
                    </a:p>
                  </a:txBody>
                  <a:tcPr marL="38100" marR="38100" marT="38100" marB="38100"/>
                </a:tc>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dirty="0">
                          <a:effectLst/>
                        </a:rPr>
                        <a:t>Brown</a:t>
                      </a:r>
                    </a:p>
                  </a:txBody>
                  <a:tcPr marL="38100" marR="38100" marT="38100" marB="38100"/>
                </a:tc>
                <a:extLst>
                  <a:ext uri="{0D108BD9-81ED-4DB2-BD59-A6C34878D82A}">
                    <a16:rowId xmlns:a16="http://schemas.microsoft.com/office/drawing/2014/main" val="3938039983"/>
                  </a:ext>
                </a:extLst>
              </a:tr>
            </a:tbl>
          </a:graphicData>
        </a:graphic>
      </p:graphicFrame>
    </p:spTree>
    <p:extLst>
      <p:ext uri="{BB962C8B-B14F-4D97-AF65-F5344CB8AC3E}">
        <p14:creationId xmlns:p14="http://schemas.microsoft.com/office/powerpoint/2010/main" val="30933274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Straight-through and crossover cables </a:t>
            </a:r>
          </a:p>
        </p:txBody>
      </p:sp>
      <p:pic>
        <p:nvPicPr>
          <p:cNvPr id="5" name="Content Placeholder 4">
            <a:extLst>
              <a:ext uri="{FF2B5EF4-FFF2-40B4-BE49-F238E27FC236}">
                <a16:creationId xmlns:a16="http://schemas.microsoft.com/office/drawing/2014/main" id="{CF11366D-D022-421A-97D8-155BBEF59DC5}"/>
              </a:ext>
            </a:extLst>
          </p:cNvPr>
          <p:cNvPicPr>
            <a:picLocks noGrp="1" noChangeAspect="1"/>
          </p:cNvPicPr>
          <p:nvPr>
            <p:ph idx="1"/>
          </p:nvPr>
        </p:nvPicPr>
        <p:blipFill>
          <a:blip r:embed="rId2"/>
          <a:stretch>
            <a:fillRect/>
          </a:stretch>
        </p:blipFill>
        <p:spPr>
          <a:xfrm>
            <a:off x="2638425" y="2005806"/>
            <a:ext cx="7143750" cy="3943350"/>
          </a:xfrm>
          <a:prstGeom prst="rect">
            <a:avLst/>
          </a:prstGeom>
        </p:spPr>
      </p:pic>
    </p:spTree>
    <p:extLst>
      <p:ext uri="{BB962C8B-B14F-4D97-AF65-F5344CB8AC3E}">
        <p14:creationId xmlns:p14="http://schemas.microsoft.com/office/powerpoint/2010/main" val="12903861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Centralized connections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506362" y="1734076"/>
            <a:ext cx="5589638" cy="4627395"/>
          </a:xfrm>
        </p:spPr>
        <p:txBody>
          <a:bodyPr>
            <a:normAutofit/>
          </a:bodyPr>
          <a:lstStyle/>
          <a:p>
            <a:r>
              <a:rPr lang="en-US" dirty="0"/>
              <a:t>All network and telephone cables are terminated to a common </a:t>
            </a:r>
            <a:r>
              <a:rPr lang="en-US" i="1" dirty="0"/>
              <a:t>distribution frame</a:t>
            </a:r>
            <a:endParaRPr lang="en-US" dirty="0"/>
          </a:p>
          <a:p>
            <a:r>
              <a:rPr lang="en-US" dirty="0"/>
              <a:t>Usually on a device called a </a:t>
            </a:r>
            <a:r>
              <a:rPr lang="en-US" i="1" dirty="0" err="1"/>
              <a:t>punchdown</a:t>
            </a:r>
            <a:r>
              <a:rPr lang="en-US" i="1" dirty="0"/>
              <a:t> block</a:t>
            </a:r>
          </a:p>
          <a:p>
            <a:r>
              <a:rPr lang="en-US" dirty="0"/>
              <a:t>The block is so-named because a special tool is used to punch each wire down onto a bladed contact that punctures its insulation and holds it into place</a:t>
            </a:r>
            <a:endParaRPr lang="en-US" b="0" i="0" dirty="0">
              <a:effectLst/>
            </a:endParaRPr>
          </a:p>
        </p:txBody>
      </p:sp>
      <p:pic>
        <p:nvPicPr>
          <p:cNvPr id="5" name="Picture 4">
            <a:extLst>
              <a:ext uri="{FF2B5EF4-FFF2-40B4-BE49-F238E27FC236}">
                <a16:creationId xmlns:a16="http://schemas.microsoft.com/office/drawing/2014/main" id="{34CD7839-DDE3-4751-9502-16982034AD70}"/>
              </a:ext>
            </a:extLst>
          </p:cNvPr>
          <p:cNvPicPr>
            <a:picLocks noChangeAspect="1"/>
          </p:cNvPicPr>
          <p:nvPr/>
        </p:nvPicPr>
        <p:blipFill>
          <a:blip r:embed="rId3"/>
          <a:stretch>
            <a:fillRect/>
          </a:stretch>
        </p:blipFill>
        <p:spPr>
          <a:xfrm>
            <a:off x="6156951" y="1960217"/>
            <a:ext cx="6035049" cy="3250879"/>
          </a:xfrm>
          <a:prstGeom prst="rect">
            <a:avLst/>
          </a:prstGeom>
        </p:spPr>
      </p:pic>
    </p:spTree>
    <p:extLst>
      <p:ext uri="{BB962C8B-B14F-4D97-AF65-F5344CB8AC3E}">
        <p14:creationId xmlns:p14="http://schemas.microsoft.com/office/powerpoint/2010/main" val="32160448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E522-3040-4EA7-8E2D-87A4B3453F47}"/>
              </a:ext>
            </a:extLst>
          </p:cNvPr>
          <p:cNvSpPr>
            <a:spLocks noGrp="1"/>
          </p:cNvSpPr>
          <p:nvPr>
            <p:ph type="title"/>
          </p:nvPr>
        </p:nvSpPr>
        <p:spPr>
          <a:xfrm>
            <a:off x="312821" y="365125"/>
            <a:ext cx="11590421" cy="1325563"/>
          </a:xfrm>
        </p:spPr>
        <p:txBody>
          <a:bodyPr anchor="ctr">
            <a:normAutofit/>
          </a:bodyPr>
          <a:lstStyle/>
          <a:p>
            <a:r>
              <a:rPr lang="en-GB" dirty="0"/>
              <a:t>Punch down Block</a:t>
            </a:r>
          </a:p>
        </p:txBody>
      </p:sp>
      <p:pic>
        <p:nvPicPr>
          <p:cNvPr id="5" name="Content Placeholder 4" descr="A picture containing computer&#10;&#10;Description automatically generated">
            <a:extLst>
              <a:ext uri="{FF2B5EF4-FFF2-40B4-BE49-F238E27FC236}">
                <a16:creationId xmlns:a16="http://schemas.microsoft.com/office/drawing/2014/main" id="{15C6E870-680A-4A9A-8B48-DEAFB44A78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571" b="5658"/>
          <a:stretch/>
        </p:blipFill>
        <p:spPr>
          <a:xfrm>
            <a:off x="312821" y="1825625"/>
            <a:ext cx="11590421" cy="4935956"/>
          </a:xfrm>
          <a:noFill/>
        </p:spPr>
      </p:pic>
    </p:spTree>
    <p:extLst>
      <p:ext uri="{BB962C8B-B14F-4D97-AF65-F5344CB8AC3E}">
        <p14:creationId xmlns:p14="http://schemas.microsoft.com/office/powerpoint/2010/main" val="27087428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A patch panel alongside a switch</a:t>
            </a:r>
          </a:p>
        </p:txBody>
      </p:sp>
      <p:pic>
        <p:nvPicPr>
          <p:cNvPr id="8" name="Content Placeholder 7" descr="A circuit board&#10;&#10;Description automatically generated">
            <a:extLst>
              <a:ext uri="{FF2B5EF4-FFF2-40B4-BE49-F238E27FC236}">
                <a16:creationId xmlns:a16="http://schemas.microsoft.com/office/drawing/2014/main" id="{371EF622-0E5C-423C-A3DB-3CC430FEAE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3423" y="1572700"/>
            <a:ext cx="7533763" cy="5021282"/>
          </a:xfrm>
        </p:spPr>
      </p:pic>
      <p:sp>
        <p:nvSpPr>
          <p:cNvPr id="9" name="TextBox 8">
            <a:extLst>
              <a:ext uri="{FF2B5EF4-FFF2-40B4-BE49-F238E27FC236}">
                <a16:creationId xmlns:a16="http://schemas.microsoft.com/office/drawing/2014/main" id="{CE41D2C7-1A53-4186-893C-3E55F7D02338}"/>
              </a:ext>
            </a:extLst>
          </p:cNvPr>
          <p:cNvSpPr txBox="1"/>
          <p:nvPr/>
        </p:nvSpPr>
        <p:spPr>
          <a:xfrm>
            <a:off x="6729477" y="6627168"/>
            <a:ext cx="5341527" cy="230832"/>
          </a:xfrm>
          <a:prstGeom prst="rect">
            <a:avLst/>
          </a:prstGeom>
          <a:noFill/>
        </p:spPr>
        <p:txBody>
          <a:bodyPr wrap="none" rtlCol="0">
            <a:spAutoFit/>
          </a:bodyPr>
          <a:lstStyle/>
          <a:p>
            <a:r>
              <a:rPr lang="en-GB" sz="900" dirty="0">
                <a:solidFill>
                  <a:schemeClr val="bg1">
                    <a:lumMod val="85000"/>
                  </a:schemeClr>
                </a:solidFill>
              </a:rPr>
              <a:t>https://www.racksolutions.com/news/data-center-trends/cable-management/cable-management-strategies/</a:t>
            </a:r>
          </a:p>
        </p:txBody>
      </p:sp>
    </p:spTree>
    <p:extLst>
      <p:ext uri="{BB962C8B-B14F-4D97-AF65-F5344CB8AC3E}">
        <p14:creationId xmlns:p14="http://schemas.microsoft.com/office/powerpoint/2010/main" val="41649027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838200" y="365125"/>
            <a:ext cx="10467474" cy="1325563"/>
          </a:xfrm>
        </p:spPr>
        <p:txBody>
          <a:bodyPr anchor="ctr">
            <a:normAutofit/>
          </a:bodyPr>
          <a:lstStyle/>
          <a:p>
            <a:r>
              <a:rPr lang="en-US" dirty="0"/>
              <a:t>RS-232 connectors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a:xfrm>
            <a:off x="838200" y="1825625"/>
            <a:ext cx="5181600" cy="4855076"/>
          </a:xfrm>
        </p:spPr>
        <p:txBody>
          <a:bodyPr>
            <a:normAutofit/>
          </a:bodyPr>
          <a:lstStyle/>
          <a:p>
            <a:r>
              <a:rPr lang="en-US" dirty="0"/>
              <a:t>On older PCs, RS-232 connections were simply called "serial ports" </a:t>
            </a:r>
          </a:p>
          <a:p>
            <a:r>
              <a:rPr lang="en-US" dirty="0"/>
              <a:t>Used for all sorts of peripheral devices like modems, printers, and mice.</a:t>
            </a:r>
          </a:p>
          <a:p>
            <a:r>
              <a:rPr lang="en-US" dirty="0"/>
              <a:t>RS-232 connectors use </a:t>
            </a:r>
            <a:r>
              <a:rPr lang="en-US" i="1" dirty="0"/>
              <a:t>D-sub</a:t>
            </a:r>
            <a:r>
              <a:rPr lang="en-US" dirty="0"/>
              <a:t> ports</a:t>
            </a:r>
          </a:p>
          <a:p>
            <a:endParaRPr lang="en-US" b="0" i="0" dirty="0">
              <a:effectLst/>
            </a:endParaRPr>
          </a:p>
        </p:txBody>
      </p:sp>
      <p:pic>
        <p:nvPicPr>
          <p:cNvPr id="5" name="Content Placeholder 7" descr="A close up of a cable box&#10;&#10;Description automatically generated">
            <a:extLst>
              <a:ext uri="{FF2B5EF4-FFF2-40B4-BE49-F238E27FC236}">
                <a16:creationId xmlns:a16="http://schemas.microsoft.com/office/drawing/2014/main" id="{3D53D0B5-CA97-47A3-A657-308FBE2104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125" r="90000">
                        <a14:foregroundMark x1="28125" y1="34500" x2="20625" y2="31333"/>
                        <a14:foregroundMark x1="20625" y1="31333" x2="16375" y2="39167"/>
                        <a14:foregroundMark x1="16375" y1="39167" x2="4875" y2="52667"/>
                        <a14:foregroundMark x1="4875" y1="52667" x2="6125" y2="62167"/>
                        <a14:foregroundMark x1="6125" y1="62167" x2="28000" y2="70167"/>
                        <a14:foregroundMark x1="28000" y1="70167" x2="44625" y2="49000"/>
                        <a14:foregroundMark x1="44625" y1="49000" x2="47000" y2="38167"/>
                        <a14:foregroundMark x1="47000" y1="38167" x2="39250" y2="36000"/>
                        <a14:foregroundMark x1="39250" y1="36000" x2="51125" y2="20667"/>
                        <a14:foregroundMark x1="51125" y1="20667" x2="43750" y2="18667"/>
                        <a14:foregroundMark x1="43750" y1="18667" x2="28500" y2="34500"/>
                        <a14:foregroundMark x1="20125" y1="59167" x2="13250" y2="55833"/>
                        <a14:foregroundMark x1="13250" y1="55833" x2="16000" y2="65000"/>
                        <a14:foregroundMark x1="16000" y1="65000" x2="19625" y2="58833"/>
                        <a14:foregroundMark x1="28625" y1="69333" x2="32500" y2="65833"/>
                        <a14:foregroundMark x1="26750" y1="69000" x2="33750" y2="65667"/>
                        <a14:foregroundMark x1="33750" y1="65667" x2="27250" y2="70167"/>
                        <a14:foregroundMark x1="27250" y1="70167" x2="27750" y2="68833"/>
                      </a14:backgroundRemoval>
                    </a14:imgEffect>
                  </a14:imgLayer>
                </a14:imgProps>
              </a:ext>
              <a:ext uri="{28A0092B-C50C-407E-A947-70E740481C1C}">
                <a14:useLocalDpi xmlns:a14="http://schemas.microsoft.com/office/drawing/2010/main" val="0"/>
              </a:ext>
            </a:extLst>
          </a:blip>
          <a:stretch>
            <a:fillRect/>
          </a:stretch>
        </p:blipFill>
        <p:spPr>
          <a:xfrm>
            <a:off x="6172200" y="1206500"/>
            <a:ext cx="6628954" cy="4971715"/>
          </a:xfrm>
          <a:prstGeom prst="rect">
            <a:avLst/>
          </a:prstGeom>
          <a:noFill/>
        </p:spPr>
      </p:pic>
    </p:spTree>
    <p:extLst>
      <p:ext uri="{BB962C8B-B14F-4D97-AF65-F5344CB8AC3E}">
        <p14:creationId xmlns:p14="http://schemas.microsoft.com/office/powerpoint/2010/main" val="28549611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27C41F-E894-478E-A14D-CA1062DA861A}"/>
              </a:ext>
            </a:extLst>
          </p:cNvPr>
          <p:cNvPicPr>
            <a:picLocks noChangeAspect="1"/>
          </p:cNvPicPr>
          <p:nvPr/>
        </p:nvPicPr>
        <p:blipFill>
          <a:blip r:embed="rId3"/>
          <a:stretch>
            <a:fillRect/>
          </a:stretch>
        </p:blipFill>
        <p:spPr>
          <a:xfrm>
            <a:off x="4414684" y="179131"/>
            <a:ext cx="5323456" cy="6261110"/>
          </a:xfrm>
          <a:prstGeom prst="rect">
            <a:avLst/>
          </a:prstGeom>
        </p:spPr>
      </p:pic>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838200" y="365125"/>
            <a:ext cx="4572000" cy="1325563"/>
          </a:xfrm>
        </p:spPr>
        <p:txBody>
          <a:bodyPr/>
          <a:lstStyle/>
          <a:p>
            <a:r>
              <a:rPr lang="en-US" dirty="0"/>
              <a:t>Termination tools </a:t>
            </a:r>
          </a:p>
        </p:txBody>
      </p:sp>
      <p:sp>
        <p:nvSpPr>
          <p:cNvPr id="10" name="Oval 9">
            <a:extLst>
              <a:ext uri="{FF2B5EF4-FFF2-40B4-BE49-F238E27FC236}">
                <a16:creationId xmlns:a16="http://schemas.microsoft.com/office/drawing/2014/main" id="{CB5EF3DD-DA50-4CD5-9D20-CD9493715989}"/>
              </a:ext>
            </a:extLst>
          </p:cNvPr>
          <p:cNvSpPr/>
          <p:nvPr/>
        </p:nvSpPr>
        <p:spPr>
          <a:xfrm>
            <a:off x="167860" y="1455173"/>
            <a:ext cx="4572000" cy="4572000"/>
          </a:xfrm>
          <a:prstGeom prst="ellipse">
            <a:avLst/>
          </a:prstGeom>
          <a:blipFill dpi="0" rotWithShape="1">
            <a:blip r:embed="rId4"/>
            <a:srcRect/>
            <a:stretch>
              <a:fillRect t="-8000" b="1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Straight Arrow Connector 14">
            <a:extLst>
              <a:ext uri="{FF2B5EF4-FFF2-40B4-BE49-F238E27FC236}">
                <a16:creationId xmlns:a16="http://schemas.microsoft.com/office/drawing/2014/main" id="{55B346B6-A5D6-4DFE-96FE-0E5D1643B714}"/>
              </a:ext>
            </a:extLst>
          </p:cNvPr>
          <p:cNvCxnSpPr>
            <a:cxnSpLocks/>
          </p:cNvCxnSpPr>
          <p:nvPr/>
        </p:nvCxnSpPr>
        <p:spPr>
          <a:xfrm>
            <a:off x="4739860" y="4109884"/>
            <a:ext cx="923521" cy="7570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86D1F49-58A9-4B55-9BEF-8653799D7601}"/>
              </a:ext>
            </a:extLst>
          </p:cNvPr>
          <p:cNvSpPr/>
          <p:nvPr/>
        </p:nvSpPr>
        <p:spPr>
          <a:xfrm>
            <a:off x="7777316" y="2580968"/>
            <a:ext cx="4572000" cy="4572000"/>
          </a:xfrm>
          <a:prstGeom prst="ellipse">
            <a:avLst/>
          </a:prstGeom>
          <a:blipFill dpi="0" rotWithShape="1">
            <a:blip r:embed="rId5"/>
            <a:srcRect/>
            <a:stretch>
              <a:fillRect l="9000" t="24000" r="-29000" b="-1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58E83565-D2E3-4E73-A282-4A8C9EE63CF3}"/>
              </a:ext>
            </a:extLst>
          </p:cNvPr>
          <p:cNvCxnSpPr>
            <a:cxnSpLocks/>
          </p:cNvCxnSpPr>
          <p:nvPr/>
        </p:nvCxnSpPr>
        <p:spPr>
          <a:xfrm flipH="1">
            <a:off x="6507208" y="4350774"/>
            <a:ext cx="134737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3A85047-C2FF-48D5-9151-1486AECF7B19}"/>
              </a:ext>
            </a:extLst>
          </p:cNvPr>
          <p:cNvSpPr txBox="1"/>
          <p:nvPr/>
        </p:nvSpPr>
        <p:spPr>
          <a:xfrm>
            <a:off x="939459" y="2515727"/>
            <a:ext cx="901209" cy="584775"/>
          </a:xfrm>
          <a:prstGeom prst="rect">
            <a:avLst/>
          </a:prstGeom>
          <a:noFill/>
        </p:spPr>
        <p:txBody>
          <a:bodyPr wrap="none" rtlCol="0">
            <a:spAutoFit/>
          </a:bodyPr>
          <a:lstStyle/>
          <a:p>
            <a:r>
              <a:rPr lang="en-GB" sz="3200" dirty="0"/>
              <a:t>Snip</a:t>
            </a:r>
            <a:endParaRPr lang="en-GB" dirty="0"/>
          </a:p>
        </p:txBody>
      </p:sp>
      <p:sp>
        <p:nvSpPr>
          <p:cNvPr id="21" name="TextBox 20">
            <a:extLst>
              <a:ext uri="{FF2B5EF4-FFF2-40B4-BE49-F238E27FC236}">
                <a16:creationId xmlns:a16="http://schemas.microsoft.com/office/drawing/2014/main" id="{D1B32E16-9511-4DC3-BDDA-792F3B59548D}"/>
              </a:ext>
            </a:extLst>
          </p:cNvPr>
          <p:cNvSpPr txBox="1"/>
          <p:nvPr/>
        </p:nvSpPr>
        <p:spPr>
          <a:xfrm>
            <a:off x="9388517" y="2889045"/>
            <a:ext cx="1703439" cy="646331"/>
          </a:xfrm>
          <a:prstGeom prst="rect">
            <a:avLst/>
          </a:prstGeom>
          <a:noFill/>
        </p:spPr>
        <p:txBody>
          <a:bodyPr wrap="square" rtlCol="0">
            <a:spAutoFit/>
          </a:bodyPr>
          <a:lstStyle/>
          <a:p>
            <a:r>
              <a:rPr lang="en-GB" sz="3600" dirty="0"/>
              <a:t>Crimp</a:t>
            </a:r>
          </a:p>
        </p:txBody>
      </p:sp>
    </p:spTree>
    <p:extLst>
      <p:ext uri="{BB962C8B-B14F-4D97-AF65-F5344CB8AC3E}">
        <p14:creationId xmlns:p14="http://schemas.microsoft.com/office/powerpoint/2010/main" val="91094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0" grpId="0"/>
      <p:bldP spid="2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288758" y="1330325"/>
            <a:ext cx="11590421" cy="4935956"/>
          </a:xfrm>
        </p:spPr>
        <p:txBody>
          <a:bodyPr>
            <a:normAutofit/>
          </a:bodyPr>
          <a:lstStyle/>
          <a:p>
            <a:r>
              <a:rPr lang="en-GB" dirty="0"/>
              <a:t>One of the most important things for you to know is how to terminate Cat5, Cat5e or Cat6 network cables with RJ45 connectors</a:t>
            </a:r>
            <a:endParaRPr lang="en-US" b="0" i="0" dirty="0">
              <a:effectLst/>
            </a:endParaRPr>
          </a:p>
        </p:txBody>
      </p:sp>
      <p:pic>
        <p:nvPicPr>
          <p:cNvPr id="7" name="How to make CAT-5 Cable _ Network Wire - Tutorial Guide">
            <a:hlinkClick r:id="" action="ppaction://media"/>
            <a:extLst>
              <a:ext uri="{FF2B5EF4-FFF2-40B4-BE49-F238E27FC236}">
                <a16:creationId xmlns:a16="http://schemas.microsoft.com/office/drawing/2014/main" id="{116ADE2C-0E89-4C10-B2C5-1CBEF5AF6F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2170906"/>
            <a:ext cx="7683500" cy="4321969"/>
          </a:xfrm>
          <a:prstGeom prst="rect">
            <a:avLst/>
          </a:prstGeom>
        </p:spPr>
      </p:pic>
    </p:spTree>
    <p:extLst>
      <p:ext uri="{BB962C8B-B14F-4D97-AF65-F5344CB8AC3E}">
        <p14:creationId xmlns:p14="http://schemas.microsoft.com/office/powerpoint/2010/main" val="240232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GB" dirty="0"/>
              <a:t>One of the most important things for you to know is how to terminate Cat5, Cat5e or Cat6 network cables with RJ45 connectors</a:t>
            </a:r>
            <a:endParaRPr lang="en-US" b="0" i="0" dirty="0">
              <a:effectLst/>
            </a:endParaRPr>
          </a:p>
        </p:txBody>
      </p:sp>
      <p:pic>
        <p:nvPicPr>
          <p:cNvPr id="5" name="Picture 4">
            <a:extLst>
              <a:ext uri="{FF2B5EF4-FFF2-40B4-BE49-F238E27FC236}">
                <a16:creationId xmlns:a16="http://schemas.microsoft.com/office/drawing/2014/main" id="{37762A43-DAC6-4FB5-BF61-15C09C70CF94}"/>
              </a:ext>
            </a:extLst>
          </p:cNvPr>
          <p:cNvPicPr>
            <a:picLocks noChangeAspect="1"/>
          </p:cNvPicPr>
          <p:nvPr/>
        </p:nvPicPr>
        <p:blipFill>
          <a:blip r:embed="rId3"/>
          <a:stretch>
            <a:fillRect/>
          </a:stretch>
        </p:blipFill>
        <p:spPr>
          <a:xfrm>
            <a:off x="2524125" y="3429001"/>
            <a:ext cx="7143750" cy="3076575"/>
          </a:xfrm>
          <a:prstGeom prst="rect">
            <a:avLst/>
          </a:prstGeom>
        </p:spPr>
      </p:pic>
    </p:spTree>
    <p:extLst>
      <p:ext uri="{BB962C8B-B14F-4D97-AF65-F5344CB8AC3E}">
        <p14:creationId xmlns:p14="http://schemas.microsoft.com/office/powerpoint/2010/main" val="1287292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Bus</a:t>
            </a:r>
          </a:p>
        </p:txBody>
      </p:sp>
      <p:pic>
        <p:nvPicPr>
          <p:cNvPr id="7" name="Picture 6">
            <a:extLst>
              <a:ext uri="{FF2B5EF4-FFF2-40B4-BE49-F238E27FC236}">
                <a16:creationId xmlns:a16="http://schemas.microsoft.com/office/drawing/2014/main" id="{6FD93A59-BCBF-400C-B1DF-4E4F184706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2928" y="549348"/>
            <a:ext cx="1797930" cy="994495"/>
          </a:xfrm>
          <a:prstGeom prst="rect">
            <a:avLst/>
          </a:prstGeom>
        </p:spPr>
      </p:pic>
      <p:sp>
        <p:nvSpPr>
          <p:cNvPr id="10" name="Content Placeholder 9">
            <a:extLst>
              <a:ext uri="{FF2B5EF4-FFF2-40B4-BE49-F238E27FC236}">
                <a16:creationId xmlns:a16="http://schemas.microsoft.com/office/drawing/2014/main" id="{76375AE0-FD67-4BA8-97FB-2EE268459599}"/>
              </a:ext>
            </a:extLst>
          </p:cNvPr>
          <p:cNvSpPr>
            <a:spLocks noGrp="1"/>
          </p:cNvSpPr>
          <p:nvPr>
            <p:ph idx="1"/>
          </p:nvPr>
        </p:nvSpPr>
        <p:spPr>
          <a:xfrm>
            <a:off x="230009" y="1922044"/>
            <a:ext cx="11673233" cy="4935956"/>
          </a:xfrm>
        </p:spPr>
        <p:txBody>
          <a:bodyPr>
            <a:normAutofit/>
          </a:bodyPr>
          <a:lstStyle/>
          <a:p>
            <a:r>
              <a:rPr lang="en-GB" dirty="0"/>
              <a:t>A bus network is an arrangement in a local area network (LAN) in which each node (workstation or other device) is connected to a main cable or link called the bus</a:t>
            </a:r>
          </a:p>
          <a:p>
            <a:r>
              <a:rPr lang="en-GB" dirty="0"/>
              <a:t>Simple and reliable</a:t>
            </a:r>
          </a:p>
          <a:p>
            <a:r>
              <a:rPr lang="en-GB" dirty="0"/>
              <a:t>Transmission of data in only one direction</a:t>
            </a:r>
          </a:p>
          <a:p>
            <a:r>
              <a:rPr lang="en-GB" dirty="0"/>
              <a:t>If one node fails to operate, all the rest can still communicate with each other</a:t>
            </a:r>
          </a:p>
          <a:p>
            <a:r>
              <a:rPr lang="en-GB" dirty="0"/>
              <a:t>For a major disruption to take place, the bus itself must be broken somewhere</a:t>
            </a:r>
          </a:p>
          <a:p>
            <a:r>
              <a:rPr lang="en-GB" dirty="0"/>
              <a:t>Bus networks are easy to expand</a:t>
            </a:r>
          </a:p>
          <a:p>
            <a:r>
              <a:rPr lang="en-GB" dirty="0"/>
              <a:t>Additional nodes can be added anywhere along the bus</a:t>
            </a:r>
          </a:p>
          <a:p>
            <a:endParaRPr lang="en-GB" dirty="0"/>
          </a:p>
        </p:txBody>
      </p:sp>
    </p:spTree>
    <p:extLst>
      <p:ext uri="{BB962C8B-B14F-4D97-AF65-F5344CB8AC3E}">
        <p14:creationId xmlns:p14="http://schemas.microsoft.com/office/powerpoint/2010/main" val="16888416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6789019" cy="4935956"/>
          </a:xfrm>
        </p:spPr>
        <p:txBody>
          <a:bodyPr>
            <a:normAutofit/>
          </a:bodyPr>
          <a:lstStyle/>
          <a:p>
            <a:pPr marL="514350" indent="-514350">
              <a:buFont typeface="+mj-lt"/>
              <a:buAutoNum type="arabicPeriod"/>
            </a:pPr>
            <a:r>
              <a:rPr lang="en-GB" dirty="0"/>
              <a:t>Using a Crimping Tool, trim the end of the cable you're terminating, to ensure that the ends of the conducting wires are even</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r>
              <a:rPr lang="en-GB" dirty="0"/>
              <a:t>Being careful not to damage the inner conducting wires, strip off approximately 1 inch of the cable's jacket, using a modular crimping tool or a UTP cable stripper.</a:t>
            </a:r>
          </a:p>
        </p:txBody>
      </p:sp>
      <p:pic>
        <p:nvPicPr>
          <p:cNvPr id="5" name="Picture 4" descr="A picture containing tool&#10;&#10;Description automatically generated">
            <a:extLst>
              <a:ext uri="{FF2B5EF4-FFF2-40B4-BE49-F238E27FC236}">
                <a16:creationId xmlns:a16="http://schemas.microsoft.com/office/drawing/2014/main" id="{749BF74C-DBCB-44D8-B5FC-973679AE8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242" y="1825625"/>
            <a:ext cx="3810000" cy="1333500"/>
          </a:xfrm>
          <a:prstGeom prst="rect">
            <a:avLst/>
          </a:prstGeom>
        </p:spPr>
      </p:pic>
      <p:pic>
        <p:nvPicPr>
          <p:cNvPr id="7" name="Picture 6" descr="A close up of a persons hand&#10;&#10;Description automatically generated">
            <a:extLst>
              <a:ext uri="{FF2B5EF4-FFF2-40B4-BE49-F238E27FC236}">
                <a16:creationId xmlns:a16="http://schemas.microsoft.com/office/drawing/2014/main" id="{C9353AC5-A3F5-45E0-A448-12A33AFA4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800" y="3836403"/>
            <a:ext cx="3810000" cy="1333500"/>
          </a:xfrm>
          <a:prstGeom prst="rect">
            <a:avLst/>
          </a:prstGeom>
        </p:spPr>
      </p:pic>
      <p:pic>
        <p:nvPicPr>
          <p:cNvPr id="8" name="Picture 7">
            <a:extLst>
              <a:ext uri="{FF2B5EF4-FFF2-40B4-BE49-F238E27FC236}">
                <a16:creationId xmlns:a16="http://schemas.microsoft.com/office/drawing/2014/main" id="{51CEB152-763C-4695-966C-BBA68F8F87E2}"/>
              </a:ext>
            </a:extLst>
          </p:cNvPr>
          <p:cNvPicPr>
            <a:picLocks noChangeAspect="1"/>
          </p:cNvPicPr>
          <p:nvPr/>
        </p:nvPicPr>
        <p:blipFill rotWithShape="1">
          <a:blip r:embed="rId4"/>
          <a:srcRect l="5755" t="13869" r="7776" b="17489"/>
          <a:stretch/>
        </p:blipFill>
        <p:spPr>
          <a:xfrm>
            <a:off x="8093242" y="5304839"/>
            <a:ext cx="3461316" cy="1456741"/>
          </a:xfrm>
          <a:prstGeom prst="rect">
            <a:avLst/>
          </a:prstGeom>
        </p:spPr>
      </p:pic>
    </p:spTree>
    <p:extLst>
      <p:ext uri="{BB962C8B-B14F-4D97-AF65-F5344CB8AC3E}">
        <p14:creationId xmlns:p14="http://schemas.microsoft.com/office/powerpoint/2010/main" val="36451522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7073499" cy="4935956"/>
          </a:xfrm>
        </p:spPr>
        <p:txBody>
          <a:bodyPr>
            <a:normAutofit fontScale="92500" lnSpcReduction="20000"/>
          </a:bodyPr>
          <a:lstStyle/>
          <a:p>
            <a:pPr marL="514350" indent="-514350">
              <a:buFont typeface="+mj-lt"/>
              <a:buAutoNum type="arabicPeriod" startAt="3"/>
            </a:pPr>
            <a:r>
              <a:rPr lang="en-GB" dirty="0"/>
              <a:t>Separate the 4 twisted wire pairs from each other, and then unwind each pair, so that you end up with 8 individual wires. Flatten the wires out as much as possible, since they'll need to be very straight for proper insertion into the connector.</a:t>
            </a:r>
          </a:p>
          <a:p>
            <a:pPr marL="514350" indent="-514350">
              <a:buFont typeface="+mj-lt"/>
              <a:buAutoNum type="arabicPeriod" startAt="3"/>
            </a:pPr>
            <a:endParaRPr lang="en-GB" dirty="0"/>
          </a:p>
          <a:p>
            <a:pPr marL="514350" indent="-514350">
              <a:buFont typeface="+mj-lt"/>
              <a:buAutoNum type="arabicPeriod" startAt="3"/>
            </a:pPr>
            <a:endParaRPr lang="en-GB" dirty="0"/>
          </a:p>
          <a:p>
            <a:pPr marL="514350" indent="-514350">
              <a:buFont typeface="+mj-lt"/>
              <a:buAutoNum type="arabicPeriod" startAt="3"/>
            </a:pPr>
            <a:r>
              <a:rPr lang="en-GB" dirty="0"/>
              <a:t>Holding the cable with the wire ends facing away from you. Moving from left to right, arrange the wires in a flat, side-by-side ribbon formation, placing them in the following order: white/orange, solid orange, white/green, solid blue, white/blue, solid green, white/brown, solid brown.</a:t>
            </a:r>
          </a:p>
        </p:txBody>
      </p:sp>
      <p:pic>
        <p:nvPicPr>
          <p:cNvPr id="5" name="Picture 4" descr="A close up of a persons face&#10;&#10;Description automatically generated">
            <a:extLst>
              <a:ext uri="{FF2B5EF4-FFF2-40B4-BE49-F238E27FC236}">
                <a16:creationId xmlns:a16="http://schemas.microsoft.com/office/drawing/2014/main" id="{65207EC7-EDD2-4F41-B005-1EBDB8375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8920" y="1990090"/>
            <a:ext cx="3810000" cy="1333500"/>
          </a:xfrm>
          <a:prstGeom prst="rect">
            <a:avLst/>
          </a:prstGeom>
        </p:spPr>
      </p:pic>
      <p:pic>
        <p:nvPicPr>
          <p:cNvPr id="9" name="Picture 8">
            <a:extLst>
              <a:ext uri="{FF2B5EF4-FFF2-40B4-BE49-F238E27FC236}">
                <a16:creationId xmlns:a16="http://schemas.microsoft.com/office/drawing/2014/main" id="{C0B81BDE-B891-454A-9CAF-A4B67B251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090" y="4140133"/>
            <a:ext cx="4372869" cy="2459739"/>
          </a:xfrm>
          <a:prstGeom prst="rect">
            <a:avLst/>
          </a:prstGeom>
        </p:spPr>
      </p:pic>
    </p:spTree>
    <p:extLst>
      <p:ext uri="{BB962C8B-B14F-4D97-AF65-F5344CB8AC3E}">
        <p14:creationId xmlns:p14="http://schemas.microsoft.com/office/powerpoint/2010/main" val="7526475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402080"/>
            <a:ext cx="7601819" cy="5359501"/>
          </a:xfrm>
        </p:spPr>
        <p:txBody>
          <a:bodyPr>
            <a:normAutofit fontScale="92500" lnSpcReduction="20000"/>
          </a:bodyPr>
          <a:lstStyle/>
          <a:p>
            <a:pPr marL="514350" indent="-514350">
              <a:buFont typeface="+mj-lt"/>
              <a:buAutoNum type="arabicPeriod" startAt="5"/>
            </a:pPr>
            <a:r>
              <a:rPr lang="en-GB" dirty="0"/>
              <a:t>Holding the RJ45 connector so that its pins are facing away from you and the plug-clip side is facing down, carefully insert the flattened, arranged wires into the connector, pushing through until the wire ends emerge from the pins. For strength of connection, also push as much of the cable jacket as possible into the connector.</a:t>
            </a:r>
          </a:p>
          <a:p>
            <a:pPr marL="514350" indent="-514350">
              <a:buFont typeface="+mj-lt"/>
              <a:buAutoNum type="arabicPeriod" startAt="5"/>
            </a:pPr>
            <a:endParaRPr lang="en-GB" dirty="0"/>
          </a:p>
          <a:p>
            <a:pPr marL="514350" indent="-514350">
              <a:buFont typeface="+mj-lt"/>
              <a:buAutoNum type="arabicPeriod" startAt="5"/>
            </a:pPr>
            <a:r>
              <a:rPr lang="en-GB" dirty="0"/>
              <a:t>Check to make sure that the wire ends coming out of the connector's pin side are in the correct order; if not, remove them from the connector, rearrange into proper formation, and re-insert. Remember, once the connector is crimped onto the cable, it's permanent. If you realize that a mistake has been made in wire order after termination, you'll have to cut the connector off and start all over again!</a:t>
            </a:r>
            <a:r>
              <a:rPr lang="en-US" dirty="0"/>
              <a:t>If you're adding a cable boot, slide it on now and keep it out of the way.</a:t>
            </a:r>
          </a:p>
        </p:txBody>
      </p:sp>
      <p:pic>
        <p:nvPicPr>
          <p:cNvPr id="6" name="Picture 5" descr="A close up of a piece of paper&#10;&#10;Description automatically generated">
            <a:extLst>
              <a:ext uri="{FF2B5EF4-FFF2-40B4-BE49-F238E27FC236}">
                <a16:creationId xmlns:a16="http://schemas.microsoft.com/office/drawing/2014/main" id="{2D7B7B15-FA4D-4244-B4A0-97C645216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640" y="1489773"/>
            <a:ext cx="4399280" cy="1539748"/>
          </a:xfrm>
          <a:prstGeom prst="rect">
            <a:avLst/>
          </a:prstGeom>
        </p:spPr>
      </p:pic>
      <p:pic>
        <p:nvPicPr>
          <p:cNvPr id="8" name="Picture 7" descr="A picture containing game&#10;&#10;Description automatically generated">
            <a:extLst>
              <a:ext uri="{FF2B5EF4-FFF2-40B4-BE49-F238E27FC236}">
                <a16:creationId xmlns:a16="http://schemas.microsoft.com/office/drawing/2014/main" id="{F4EE6C4D-F52A-46C7-AF2D-D9A2E53AA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120" y="5368227"/>
            <a:ext cx="2595880" cy="1056463"/>
          </a:xfrm>
          <a:prstGeom prst="rect">
            <a:avLst/>
          </a:prstGeom>
        </p:spPr>
      </p:pic>
      <p:pic>
        <p:nvPicPr>
          <p:cNvPr id="10" name="Picture 9" descr="A picture containing holding, hand, brush&#10;&#10;Description automatically generated">
            <a:extLst>
              <a:ext uri="{FF2B5EF4-FFF2-40B4-BE49-F238E27FC236}">
                <a16:creationId xmlns:a16="http://schemas.microsoft.com/office/drawing/2014/main" id="{22C21143-012D-4CBA-911F-8417C95428EC}"/>
              </a:ext>
            </a:extLst>
          </p:cNvPr>
          <p:cNvPicPr>
            <a:picLocks noChangeAspect="1"/>
          </p:cNvPicPr>
          <p:nvPr/>
        </p:nvPicPr>
        <p:blipFill rotWithShape="1">
          <a:blip r:embed="rId4">
            <a:extLst>
              <a:ext uri="{28A0092B-C50C-407E-A947-70E740481C1C}">
                <a14:useLocalDpi xmlns:a14="http://schemas.microsoft.com/office/drawing/2010/main" val="0"/>
              </a:ext>
            </a:extLst>
          </a:blip>
          <a:srcRect l="32946" t="9625" r="29678"/>
          <a:stretch/>
        </p:blipFill>
        <p:spPr>
          <a:xfrm>
            <a:off x="8280400" y="4719421"/>
            <a:ext cx="1270000" cy="2042160"/>
          </a:xfrm>
          <a:prstGeom prst="rect">
            <a:avLst/>
          </a:prstGeom>
        </p:spPr>
      </p:pic>
    </p:spTree>
    <p:extLst>
      <p:ext uri="{BB962C8B-B14F-4D97-AF65-F5344CB8AC3E}">
        <p14:creationId xmlns:p14="http://schemas.microsoft.com/office/powerpoint/2010/main" val="31166370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7601819" cy="4935956"/>
          </a:xfrm>
        </p:spPr>
        <p:txBody>
          <a:bodyPr>
            <a:normAutofit/>
          </a:bodyPr>
          <a:lstStyle/>
          <a:p>
            <a:pPr marL="514350" indent="-514350">
              <a:buFont typeface="+mj-lt"/>
              <a:buAutoNum type="arabicPeriod" startAt="7"/>
            </a:pPr>
            <a:r>
              <a:rPr lang="en-GB" dirty="0"/>
              <a:t>Insert the prepared connector/cable assembly into the RJ45 slot in your crimping tool. Firmly squeeze the crimper's handles together until you can't go any further. Release the handles and repeat this step to ensure a proper crimp.</a:t>
            </a:r>
          </a:p>
          <a:p>
            <a:pPr marL="514350" indent="-514350">
              <a:buFont typeface="+mj-lt"/>
              <a:buAutoNum type="arabicPeriod" startAt="7"/>
            </a:pPr>
            <a:r>
              <a:rPr lang="en-GB" dirty="0"/>
              <a:t>If your crimper doesn't automatically trim the wire ends upon termination, carefully cut wire ends to make them as flush with the connector's surface as possible. The closer the wire ends are trimmed, the better your final plug-in connection will be.</a:t>
            </a:r>
          </a:p>
        </p:txBody>
      </p:sp>
      <p:pic>
        <p:nvPicPr>
          <p:cNvPr id="5" name="Picture 4">
            <a:extLst>
              <a:ext uri="{FF2B5EF4-FFF2-40B4-BE49-F238E27FC236}">
                <a16:creationId xmlns:a16="http://schemas.microsoft.com/office/drawing/2014/main" id="{3DDE5306-667B-4993-B1FF-856CB4AAA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639" y="1959610"/>
            <a:ext cx="4198257" cy="1469390"/>
          </a:xfrm>
          <a:prstGeom prst="rect">
            <a:avLst/>
          </a:prstGeom>
        </p:spPr>
      </p:pic>
      <p:pic>
        <p:nvPicPr>
          <p:cNvPr id="8" name="Picture 7" descr="A picture containing knife&#10;&#10;Description automatically generated">
            <a:extLst>
              <a:ext uri="{FF2B5EF4-FFF2-40B4-BE49-F238E27FC236}">
                <a16:creationId xmlns:a16="http://schemas.microsoft.com/office/drawing/2014/main" id="{8EF2756F-86A9-4A4F-9D5F-577312F45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639" y="4428540"/>
            <a:ext cx="4384254" cy="2064335"/>
          </a:xfrm>
          <a:prstGeom prst="rect">
            <a:avLst/>
          </a:prstGeom>
        </p:spPr>
      </p:pic>
    </p:spTree>
    <p:extLst>
      <p:ext uri="{BB962C8B-B14F-4D97-AF65-F5344CB8AC3E}">
        <p14:creationId xmlns:p14="http://schemas.microsoft.com/office/powerpoint/2010/main" val="38559330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70B1A-D4BD-4993-824D-98DE7B248917}"/>
              </a:ext>
            </a:extLst>
          </p:cNvPr>
          <p:cNvPicPr>
            <a:picLocks noChangeAspect="1"/>
          </p:cNvPicPr>
          <p:nvPr/>
        </p:nvPicPr>
        <p:blipFill rotWithShape="1">
          <a:blip r:embed="rId2"/>
          <a:srcRect t="5926" r="6137" b="1256"/>
          <a:stretch/>
        </p:blipFill>
        <p:spPr>
          <a:xfrm>
            <a:off x="7142162" y="1419225"/>
            <a:ext cx="5049838" cy="5197475"/>
          </a:xfrm>
          <a:prstGeom prst="rect">
            <a:avLst/>
          </a:prstGeom>
        </p:spPr>
      </p:pic>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6253079" cy="4935956"/>
          </a:xfrm>
        </p:spPr>
        <p:txBody>
          <a:bodyPr>
            <a:normAutofit/>
          </a:bodyPr>
          <a:lstStyle/>
          <a:p>
            <a:pPr marL="514350" indent="-514350">
              <a:buFont typeface="+mj-lt"/>
              <a:buAutoNum type="arabicPeriod" startAt="9"/>
            </a:pPr>
            <a:r>
              <a:rPr lang="en-GB" dirty="0"/>
              <a:t>After the first termination is complete, repeat process on the opposite end of your cable</a:t>
            </a:r>
          </a:p>
        </p:txBody>
      </p:sp>
    </p:spTree>
    <p:extLst>
      <p:ext uri="{BB962C8B-B14F-4D97-AF65-F5344CB8AC3E}">
        <p14:creationId xmlns:p14="http://schemas.microsoft.com/office/powerpoint/2010/main" val="41814185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Discussion: Twisted-pair connectors </a:t>
            </a:r>
          </a:p>
        </p:txBody>
      </p:sp>
      <p:sp>
        <p:nvSpPr>
          <p:cNvPr id="4" name="Content Placeholder 3">
            <a:extLst>
              <a:ext uri="{FF2B5EF4-FFF2-40B4-BE49-F238E27FC236}">
                <a16:creationId xmlns:a16="http://schemas.microsoft.com/office/drawing/2014/main" id="{FFFA79D8-5C5F-41F7-9CA8-94521E65BFE2}"/>
              </a:ext>
            </a:extLst>
          </p:cNvPr>
          <p:cNvSpPr>
            <a:spLocks noGrp="1"/>
          </p:cNvSpPr>
          <p:nvPr>
            <p:ph idx="1"/>
          </p:nvPr>
        </p:nvSpPr>
        <p:spPr/>
        <p:txBody>
          <a:bodyPr/>
          <a:lstStyle/>
          <a:p>
            <a:endParaRPr lang="en-GB"/>
          </a:p>
        </p:txBody>
      </p:sp>
      <p:grpSp>
        <p:nvGrpSpPr>
          <p:cNvPr id="6" name="Group 5">
            <a:extLst>
              <a:ext uri="{FF2B5EF4-FFF2-40B4-BE49-F238E27FC236}">
                <a16:creationId xmlns:a16="http://schemas.microsoft.com/office/drawing/2014/main" id="{AE584658-7800-40CE-A04A-8FFB412D4123}"/>
              </a:ext>
            </a:extLst>
          </p:cNvPr>
          <p:cNvGrpSpPr/>
          <p:nvPr/>
        </p:nvGrpSpPr>
        <p:grpSpPr>
          <a:xfrm>
            <a:off x="5063613" y="3234813"/>
            <a:ext cx="2408904" cy="1219200"/>
            <a:chOff x="5063613" y="3234813"/>
            <a:chExt cx="2408904" cy="1219200"/>
          </a:xfrm>
        </p:grpSpPr>
        <p:sp>
          <p:nvSpPr>
            <p:cNvPr id="7" name="Speech Bubble: Oval 6">
              <a:extLst>
                <a:ext uri="{FF2B5EF4-FFF2-40B4-BE49-F238E27FC236}">
                  <a16:creationId xmlns:a16="http://schemas.microsoft.com/office/drawing/2014/main" id="{664E45B7-D84D-46B5-9CD4-02CA13376007}"/>
                </a:ext>
              </a:extLst>
            </p:cNvPr>
            <p:cNvSpPr/>
            <p:nvPr/>
          </p:nvSpPr>
          <p:spPr>
            <a:xfrm flipH="1">
              <a:off x="5063613" y="3234813"/>
              <a:ext cx="2408904" cy="1219200"/>
            </a:xfrm>
            <a:prstGeom prst="wedgeEllipseCallout">
              <a:avLst>
                <a:gd name="adj1" fmla="val -29404"/>
                <a:gd name="adj2" fmla="val 70565"/>
              </a:avLst>
            </a:prstGeom>
            <a:solidFill>
              <a:srgbClr val="355C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A4CB9409-CAE1-4F8C-BA5C-8F8EB0D2EA11}"/>
                </a:ext>
              </a:extLst>
            </p:cNvPr>
            <p:cNvGrpSpPr/>
            <p:nvPr/>
          </p:nvGrpSpPr>
          <p:grpSpPr>
            <a:xfrm>
              <a:off x="5417575" y="3741175"/>
              <a:ext cx="1637071" cy="206477"/>
              <a:chOff x="2310581" y="3780504"/>
              <a:chExt cx="1637071" cy="206477"/>
            </a:xfrm>
          </p:grpSpPr>
          <p:sp>
            <p:nvSpPr>
              <p:cNvPr id="9" name="Oval 8">
                <a:extLst>
                  <a:ext uri="{FF2B5EF4-FFF2-40B4-BE49-F238E27FC236}">
                    <a16:creationId xmlns:a16="http://schemas.microsoft.com/office/drawing/2014/main" id="{B7F4FDB0-E2D1-4721-99B7-AD78680E0AD7}"/>
                  </a:ext>
                </a:extLst>
              </p:cNvPr>
              <p:cNvSpPr/>
              <p:nvPr/>
            </p:nvSpPr>
            <p:spPr>
              <a:xfrm>
                <a:off x="231058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1F91A12-5413-44B3-B209-923CD02B0DAC}"/>
                  </a:ext>
                </a:extLst>
              </p:cNvPr>
              <p:cNvSpPr/>
              <p:nvPr/>
            </p:nvSpPr>
            <p:spPr>
              <a:xfrm>
                <a:off x="2787446"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DDC3773-60DA-46A3-A23C-976E09F81E3F}"/>
                  </a:ext>
                </a:extLst>
              </p:cNvPr>
              <p:cNvSpPr/>
              <p:nvPr/>
            </p:nvSpPr>
            <p:spPr>
              <a:xfrm>
                <a:off x="326431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108D4A9-DEFA-4810-B186-946F8231EB32}"/>
                  </a:ext>
                </a:extLst>
              </p:cNvPr>
              <p:cNvSpPr/>
              <p:nvPr/>
            </p:nvSpPr>
            <p:spPr>
              <a:xfrm>
                <a:off x="3741175"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941581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Coaxial cables </a:t>
            </a:r>
          </a:p>
        </p:txBody>
      </p:sp>
      <p:pic>
        <p:nvPicPr>
          <p:cNvPr id="6" name="Picture 5">
            <a:extLst>
              <a:ext uri="{FF2B5EF4-FFF2-40B4-BE49-F238E27FC236}">
                <a16:creationId xmlns:a16="http://schemas.microsoft.com/office/drawing/2014/main" id="{D5778661-F6AA-4DD1-9A41-AEDFE7641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571" y="1743075"/>
            <a:ext cx="6785429" cy="4749800"/>
          </a:xfrm>
          <a:prstGeom prst="rect">
            <a:avLst/>
          </a:prstGeom>
        </p:spPr>
      </p:pic>
      <p:sp>
        <p:nvSpPr>
          <p:cNvPr id="10" name="TextBox 9">
            <a:extLst>
              <a:ext uri="{FF2B5EF4-FFF2-40B4-BE49-F238E27FC236}">
                <a16:creationId xmlns:a16="http://schemas.microsoft.com/office/drawing/2014/main" id="{B98B9AC0-26E8-4351-BD47-B5E9CE6A4CD3}"/>
              </a:ext>
            </a:extLst>
          </p:cNvPr>
          <p:cNvSpPr txBox="1"/>
          <p:nvPr/>
        </p:nvSpPr>
        <p:spPr>
          <a:xfrm>
            <a:off x="477521" y="1743075"/>
            <a:ext cx="4165599"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t>An electrical cable which transmits radio frequency (RF) signals from one point to another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Mainly used to connect satellite antenna facilities to homes and businesses thanks to their durability and ease of installation</a:t>
            </a:r>
          </a:p>
        </p:txBody>
      </p:sp>
    </p:spTree>
    <p:extLst>
      <p:ext uri="{BB962C8B-B14F-4D97-AF65-F5344CB8AC3E}">
        <p14:creationId xmlns:p14="http://schemas.microsoft.com/office/powerpoint/2010/main" val="30776331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RG standards </a:t>
            </a:r>
          </a:p>
        </p:txBody>
      </p:sp>
      <p:graphicFrame>
        <p:nvGraphicFramePr>
          <p:cNvPr id="5" name="Table 5">
            <a:extLst>
              <a:ext uri="{FF2B5EF4-FFF2-40B4-BE49-F238E27FC236}">
                <a16:creationId xmlns:a16="http://schemas.microsoft.com/office/drawing/2014/main" id="{A83075A0-E8CE-427F-899C-5AA67831B151}"/>
              </a:ext>
            </a:extLst>
          </p:cNvPr>
          <p:cNvGraphicFramePr>
            <a:graphicFrameLocks noGrp="1"/>
          </p:cNvGraphicFramePr>
          <p:nvPr>
            <p:ph idx="1"/>
            <p:extLst/>
          </p:nvPr>
        </p:nvGraphicFramePr>
        <p:xfrm>
          <a:off x="1198880" y="1574164"/>
          <a:ext cx="10271760" cy="4755516"/>
        </p:xfrm>
        <a:graphic>
          <a:graphicData uri="http://schemas.openxmlformats.org/drawingml/2006/table">
            <a:tbl>
              <a:tblPr firstRow="1" bandRow="1">
                <a:tableStyleId>{5C22544A-7EE6-4342-B048-85BDC9FD1C3A}</a:tableStyleId>
              </a:tblPr>
              <a:tblGrid>
                <a:gridCol w="1276056">
                  <a:extLst>
                    <a:ext uri="{9D8B030D-6E8A-4147-A177-3AD203B41FA5}">
                      <a16:colId xmlns:a16="http://schemas.microsoft.com/office/drawing/2014/main" val="2416531590"/>
                    </a:ext>
                  </a:extLst>
                </a:gridCol>
                <a:gridCol w="1285796">
                  <a:extLst>
                    <a:ext uri="{9D8B030D-6E8A-4147-A177-3AD203B41FA5}">
                      <a16:colId xmlns:a16="http://schemas.microsoft.com/office/drawing/2014/main" val="2384619068"/>
                    </a:ext>
                  </a:extLst>
                </a:gridCol>
                <a:gridCol w="1402686">
                  <a:extLst>
                    <a:ext uri="{9D8B030D-6E8A-4147-A177-3AD203B41FA5}">
                      <a16:colId xmlns:a16="http://schemas.microsoft.com/office/drawing/2014/main" val="3528954387"/>
                    </a:ext>
                  </a:extLst>
                </a:gridCol>
                <a:gridCol w="1655950">
                  <a:extLst>
                    <a:ext uri="{9D8B030D-6E8A-4147-A177-3AD203B41FA5}">
                      <a16:colId xmlns:a16="http://schemas.microsoft.com/office/drawing/2014/main" val="710446697"/>
                    </a:ext>
                  </a:extLst>
                </a:gridCol>
                <a:gridCol w="4651272">
                  <a:extLst>
                    <a:ext uri="{9D8B030D-6E8A-4147-A177-3AD203B41FA5}">
                      <a16:colId xmlns:a16="http://schemas.microsoft.com/office/drawing/2014/main" val="4068029192"/>
                    </a:ext>
                  </a:extLst>
                </a:gridCol>
              </a:tblGrid>
              <a:tr h="615224">
                <a:tc>
                  <a:txBody>
                    <a:bodyPr/>
                    <a:lstStyle/>
                    <a:p>
                      <a:pPr algn="l" rtl="0">
                        <a:spcAft>
                          <a:spcPts val="0"/>
                        </a:spcAft>
                      </a:pPr>
                      <a:r>
                        <a:rPr lang="en-US" sz="1600">
                          <a:effectLst/>
                        </a:rPr>
                        <a:t>Name</a:t>
                      </a:r>
                    </a:p>
                  </a:txBody>
                  <a:tcPr marL="38100" marR="38100" marT="38100" marB="38100"/>
                </a:tc>
                <a:tc>
                  <a:txBody>
                    <a:bodyPr/>
                    <a:lstStyle/>
                    <a:p>
                      <a:pPr algn="l" rtl="0">
                        <a:spcAft>
                          <a:spcPts val="0"/>
                        </a:spcAft>
                      </a:pPr>
                      <a:r>
                        <a:rPr lang="en-US" sz="1600">
                          <a:effectLst/>
                        </a:rPr>
                        <a:t>Core diameter</a:t>
                      </a:r>
                    </a:p>
                  </a:txBody>
                  <a:tcPr marL="38100" marR="38100" marT="38100" marB="38100"/>
                </a:tc>
                <a:tc>
                  <a:txBody>
                    <a:bodyPr/>
                    <a:lstStyle/>
                    <a:p>
                      <a:pPr algn="l" rtl="0">
                        <a:spcAft>
                          <a:spcPts val="0"/>
                        </a:spcAft>
                      </a:pPr>
                      <a:r>
                        <a:rPr lang="en-US" sz="1600">
                          <a:effectLst/>
                        </a:rPr>
                        <a:t>Outside diameter</a:t>
                      </a:r>
                    </a:p>
                  </a:txBody>
                  <a:tcPr marL="38100" marR="38100" marT="38100" marB="38100"/>
                </a:tc>
                <a:tc>
                  <a:txBody>
                    <a:bodyPr/>
                    <a:lstStyle/>
                    <a:p>
                      <a:pPr algn="l" rtl="0">
                        <a:spcAft>
                          <a:spcPts val="0"/>
                        </a:spcAft>
                      </a:pPr>
                      <a:r>
                        <a:rPr lang="en-US" sz="1600">
                          <a:effectLst/>
                        </a:rPr>
                        <a:t>Impedance</a:t>
                      </a:r>
                    </a:p>
                  </a:txBody>
                  <a:tcPr marL="38100" marR="38100" marT="38100" marB="38100"/>
                </a:tc>
                <a:tc>
                  <a:txBody>
                    <a:bodyPr/>
                    <a:lstStyle/>
                    <a:p>
                      <a:pPr algn="l" rtl="0">
                        <a:spcAft>
                          <a:spcPts val="0"/>
                        </a:spcAft>
                      </a:pPr>
                      <a:r>
                        <a:rPr lang="en-US" sz="1600">
                          <a:effectLst/>
                        </a:rPr>
                        <a:t>Uses</a:t>
                      </a:r>
                    </a:p>
                  </a:txBody>
                  <a:tcPr marL="38100" marR="38100" marT="38100" marB="38100"/>
                </a:tc>
                <a:extLst>
                  <a:ext uri="{0D108BD9-81ED-4DB2-BD59-A6C34878D82A}">
                    <a16:rowId xmlns:a16="http://schemas.microsoft.com/office/drawing/2014/main" val="1367757482"/>
                  </a:ext>
                </a:extLst>
              </a:tr>
              <a:tr h="881267">
                <a:tc>
                  <a:txBody>
                    <a:bodyPr/>
                    <a:lstStyle/>
                    <a:p>
                      <a:pPr marL="54864" rtl="0">
                        <a:spcBef>
                          <a:spcPts val="432"/>
                        </a:spcBef>
                        <a:spcAft>
                          <a:spcPts val="288"/>
                        </a:spcAft>
                      </a:pPr>
                      <a:r>
                        <a:rPr lang="en-US" sz="1600">
                          <a:effectLst/>
                        </a:rPr>
                        <a:t>RG-59</a:t>
                      </a:r>
                    </a:p>
                  </a:txBody>
                  <a:tcPr marL="38100" marR="38100" marT="38100" marB="38100"/>
                </a:tc>
                <a:tc>
                  <a:txBody>
                    <a:bodyPr/>
                    <a:lstStyle/>
                    <a:p>
                      <a:pPr marL="54864" rtl="0">
                        <a:spcBef>
                          <a:spcPts val="432"/>
                        </a:spcBef>
                        <a:spcAft>
                          <a:spcPts val="288"/>
                        </a:spcAft>
                      </a:pPr>
                      <a:r>
                        <a:rPr lang="en-US" sz="1600">
                          <a:effectLst/>
                        </a:rPr>
                        <a:t>0.64 mm</a:t>
                      </a:r>
                    </a:p>
                  </a:txBody>
                  <a:tcPr marL="38100" marR="38100" marT="38100" marB="38100"/>
                </a:tc>
                <a:tc>
                  <a:txBody>
                    <a:bodyPr/>
                    <a:lstStyle/>
                    <a:p>
                      <a:pPr marL="54864" rtl="0">
                        <a:spcBef>
                          <a:spcPts val="432"/>
                        </a:spcBef>
                        <a:spcAft>
                          <a:spcPts val="288"/>
                        </a:spcAft>
                      </a:pPr>
                      <a:r>
                        <a:rPr lang="en-US" sz="1600">
                          <a:effectLst/>
                        </a:rPr>
                        <a:t>6.1 mm</a:t>
                      </a:r>
                    </a:p>
                  </a:txBody>
                  <a:tcPr marL="38100" marR="38100" marT="38100" marB="38100"/>
                </a:tc>
                <a:tc>
                  <a:txBody>
                    <a:bodyPr/>
                    <a:lstStyle/>
                    <a:p>
                      <a:pPr marL="54864" rtl="0">
                        <a:spcBef>
                          <a:spcPts val="432"/>
                        </a:spcBef>
                        <a:spcAft>
                          <a:spcPts val="288"/>
                        </a:spcAft>
                      </a:pPr>
                      <a:r>
                        <a:rPr lang="en-US" sz="1600">
                          <a:effectLst/>
                        </a:rPr>
                        <a:t>75 ohms</a:t>
                      </a:r>
                    </a:p>
                  </a:txBody>
                  <a:tcPr marL="38100" marR="38100" marT="38100" marB="38100"/>
                </a:tc>
                <a:tc>
                  <a:txBody>
                    <a:bodyPr/>
                    <a:lstStyle/>
                    <a:p>
                      <a:pPr marL="54864" rtl="0">
                        <a:spcBef>
                          <a:spcPts val="432"/>
                        </a:spcBef>
                        <a:spcAft>
                          <a:spcPts val="288"/>
                        </a:spcAft>
                      </a:pPr>
                      <a:r>
                        <a:rPr lang="en-US" sz="1600" dirty="0">
                          <a:effectLst/>
                        </a:rPr>
                        <a:t>Common for baseband video and older cable television systems. Not reliable for broadband network connections.</a:t>
                      </a:r>
                    </a:p>
                  </a:txBody>
                  <a:tcPr marL="38100" marR="38100" marT="38100" marB="38100"/>
                </a:tc>
                <a:extLst>
                  <a:ext uri="{0D108BD9-81ED-4DB2-BD59-A6C34878D82A}">
                    <a16:rowId xmlns:a16="http://schemas.microsoft.com/office/drawing/2014/main" val="542773806"/>
                  </a:ext>
                </a:extLst>
              </a:tr>
              <a:tr h="881267">
                <a:tc>
                  <a:txBody>
                    <a:bodyPr/>
                    <a:lstStyle/>
                    <a:p>
                      <a:pPr marL="54864" rtl="0">
                        <a:spcBef>
                          <a:spcPts val="432"/>
                        </a:spcBef>
                        <a:spcAft>
                          <a:spcPts val="288"/>
                        </a:spcAft>
                      </a:pPr>
                      <a:r>
                        <a:rPr lang="en-US" sz="1600">
                          <a:effectLst/>
                        </a:rPr>
                        <a:t>RG-6</a:t>
                      </a:r>
                    </a:p>
                  </a:txBody>
                  <a:tcPr marL="38100" marR="38100" marT="38100" marB="38100"/>
                </a:tc>
                <a:tc>
                  <a:txBody>
                    <a:bodyPr/>
                    <a:lstStyle/>
                    <a:p>
                      <a:pPr marL="54864" rtl="0">
                        <a:spcBef>
                          <a:spcPts val="432"/>
                        </a:spcBef>
                        <a:spcAft>
                          <a:spcPts val="288"/>
                        </a:spcAft>
                      </a:pPr>
                      <a:r>
                        <a:rPr lang="en-US" sz="1600">
                          <a:effectLst/>
                        </a:rPr>
                        <a:t>1 mm</a:t>
                      </a:r>
                    </a:p>
                  </a:txBody>
                  <a:tcPr marL="38100" marR="38100" marT="38100" marB="38100"/>
                </a:tc>
                <a:tc>
                  <a:txBody>
                    <a:bodyPr/>
                    <a:lstStyle/>
                    <a:p>
                      <a:pPr marL="54864" rtl="0">
                        <a:spcBef>
                          <a:spcPts val="432"/>
                        </a:spcBef>
                        <a:spcAft>
                          <a:spcPts val="288"/>
                        </a:spcAft>
                      </a:pPr>
                      <a:r>
                        <a:rPr lang="en-US" sz="1600">
                          <a:effectLst/>
                        </a:rPr>
                        <a:t>6.86 mm</a:t>
                      </a:r>
                    </a:p>
                  </a:txBody>
                  <a:tcPr marL="38100" marR="38100" marT="38100" marB="38100"/>
                </a:tc>
                <a:tc>
                  <a:txBody>
                    <a:bodyPr/>
                    <a:lstStyle/>
                    <a:p>
                      <a:pPr marL="54864" rtl="0">
                        <a:spcBef>
                          <a:spcPts val="432"/>
                        </a:spcBef>
                        <a:spcAft>
                          <a:spcPts val="288"/>
                        </a:spcAft>
                      </a:pPr>
                      <a:r>
                        <a:rPr lang="en-US" sz="1600">
                          <a:effectLst/>
                        </a:rPr>
                        <a:t>75 ohms</a:t>
                      </a:r>
                    </a:p>
                  </a:txBody>
                  <a:tcPr marL="38100" marR="38100" marT="38100" marB="38100"/>
                </a:tc>
                <a:tc>
                  <a:txBody>
                    <a:bodyPr/>
                    <a:lstStyle/>
                    <a:p>
                      <a:pPr marL="54864" rtl="0">
                        <a:spcBef>
                          <a:spcPts val="432"/>
                        </a:spcBef>
                        <a:spcAft>
                          <a:spcPts val="288"/>
                        </a:spcAft>
                      </a:pPr>
                      <a:r>
                        <a:rPr lang="en-US" sz="1600" dirty="0">
                          <a:effectLst/>
                        </a:rPr>
                        <a:t>Standard for newer digital cable, satellite, and cable modem connections. Essentially a higher-grade RG-59.</a:t>
                      </a:r>
                    </a:p>
                  </a:txBody>
                  <a:tcPr marL="38100" marR="38100" marT="38100" marB="38100"/>
                </a:tc>
                <a:extLst>
                  <a:ext uri="{0D108BD9-81ED-4DB2-BD59-A6C34878D82A}">
                    <a16:rowId xmlns:a16="http://schemas.microsoft.com/office/drawing/2014/main" val="2874108681"/>
                  </a:ext>
                </a:extLst>
              </a:tr>
              <a:tr h="881267">
                <a:tc>
                  <a:txBody>
                    <a:bodyPr/>
                    <a:lstStyle/>
                    <a:p>
                      <a:pPr marL="54864" rtl="0">
                        <a:spcBef>
                          <a:spcPts val="432"/>
                        </a:spcBef>
                        <a:spcAft>
                          <a:spcPts val="288"/>
                        </a:spcAft>
                      </a:pPr>
                      <a:r>
                        <a:rPr lang="en-US" sz="1600">
                          <a:effectLst/>
                        </a:rPr>
                        <a:t>RG-11</a:t>
                      </a:r>
                    </a:p>
                  </a:txBody>
                  <a:tcPr marL="38100" marR="38100" marT="38100" marB="38100"/>
                </a:tc>
                <a:tc>
                  <a:txBody>
                    <a:bodyPr/>
                    <a:lstStyle/>
                    <a:p>
                      <a:pPr marL="54864" rtl="0">
                        <a:spcBef>
                          <a:spcPts val="432"/>
                        </a:spcBef>
                        <a:spcAft>
                          <a:spcPts val="288"/>
                        </a:spcAft>
                      </a:pPr>
                      <a:r>
                        <a:rPr lang="en-US" sz="1600">
                          <a:effectLst/>
                        </a:rPr>
                        <a:t>1.63 mm</a:t>
                      </a:r>
                    </a:p>
                  </a:txBody>
                  <a:tcPr marL="38100" marR="38100" marT="38100" marB="38100"/>
                </a:tc>
                <a:tc>
                  <a:txBody>
                    <a:bodyPr/>
                    <a:lstStyle/>
                    <a:p>
                      <a:pPr marL="54864" rtl="0">
                        <a:spcBef>
                          <a:spcPts val="432"/>
                        </a:spcBef>
                        <a:spcAft>
                          <a:spcPts val="288"/>
                        </a:spcAft>
                      </a:pPr>
                      <a:r>
                        <a:rPr lang="en-US" sz="1600">
                          <a:effectLst/>
                        </a:rPr>
                        <a:t>10.5 mm</a:t>
                      </a:r>
                    </a:p>
                  </a:txBody>
                  <a:tcPr marL="38100" marR="38100" marT="38100" marB="38100"/>
                </a:tc>
                <a:tc>
                  <a:txBody>
                    <a:bodyPr/>
                    <a:lstStyle/>
                    <a:p>
                      <a:pPr marL="54864" rtl="0">
                        <a:spcBef>
                          <a:spcPts val="432"/>
                        </a:spcBef>
                        <a:spcAft>
                          <a:spcPts val="288"/>
                        </a:spcAft>
                      </a:pPr>
                      <a:r>
                        <a:rPr lang="en-US" sz="1600">
                          <a:effectLst/>
                        </a:rPr>
                        <a:t>75 ohms</a:t>
                      </a:r>
                    </a:p>
                  </a:txBody>
                  <a:tcPr marL="38100" marR="38100" marT="38100" marB="38100"/>
                </a:tc>
                <a:tc>
                  <a:txBody>
                    <a:bodyPr/>
                    <a:lstStyle/>
                    <a:p>
                      <a:pPr marL="54864" rtl="0">
                        <a:spcBef>
                          <a:spcPts val="432"/>
                        </a:spcBef>
                        <a:spcAft>
                          <a:spcPts val="288"/>
                        </a:spcAft>
                      </a:pPr>
                      <a:r>
                        <a:rPr lang="en-US" sz="1600" dirty="0">
                          <a:effectLst/>
                        </a:rPr>
                        <a:t>Used for the same purposes as RG-6, but usually only for long distance drops and underground cables. Low loss for video</a:t>
                      </a:r>
                    </a:p>
                  </a:txBody>
                  <a:tcPr marL="38100" marR="38100" marT="38100" marB="38100"/>
                </a:tc>
                <a:extLst>
                  <a:ext uri="{0D108BD9-81ED-4DB2-BD59-A6C34878D82A}">
                    <a16:rowId xmlns:a16="http://schemas.microsoft.com/office/drawing/2014/main" val="3562857057"/>
                  </a:ext>
                </a:extLst>
              </a:tr>
              <a:tr h="615224">
                <a:tc>
                  <a:txBody>
                    <a:bodyPr/>
                    <a:lstStyle/>
                    <a:p>
                      <a:pPr marL="54864" rtl="0">
                        <a:spcBef>
                          <a:spcPts val="432"/>
                        </a:spcBef>
                        <a:spcAft>
                          <a:spcPts val="288"/>
                        </a:spcAft>
                      </a:pPr>
                      <a:r>
                        <a:rPr lang="en-US" sz="1600">
                          <a:effectLst/>
                        </a:rPr>
                        <a:t>RG-8</a:t>
                      </a:r>
                    </a:p>
                  </a:txBody>
                  <a:tcPr marL="38100" marR="38100" marT="38100" marB="38100"/>
                </a:tc>
                <a:tc>
                  <a:txBody>
                    <a:bodyPr/>
                    <a:lstStyle/>
                    <a:p>
                      <a:pPr marL="54864" rtl="0">
                        <a:spcBef>
                          <a:spcPts val="432"/>
                        </a:spcBef>
                        <a:spcAft>
                          <a:spcPts val="288"/>
                        </a:spcAft>
                      </a:pPr>
                      <a:r>
                        <a:rPr lang="en-US" sz="1600">
                          <a:effectLst/>
                        </a:rPr>
                        <a:t>2.17 mm</a:t>
                      </a:r>
                    </a:p>
                  </a:txBody>
                  <a:tcPr marL="38100" marR="38100" marT="38100" marB="38100"/>
                </a:tc>
                <a:tc>
                  <a:txBody>
                    <a:bodyPr/>
                    <a:lstStyle/>
                    <a:p>
                      <a:pPr marL="54864" rtl="0">
                        <a:spcBef>
                          <a:spcPts val="432"/>
                        </a:spcBef>
                        <a:spcAft>
                          <a:spcPts val="288"/>
                        </a:spcAft>
                      </a:pPr>
                      <a:r>
                        <a:rPr lang="en-US" sz="1600" dirty="0">
                          <a:effectLst/>
                        </a:rPr>
                        <a:t>10.3 mm</a:t>
                      </a:r>
                    </a:p>
                  </a:txBody>
                  <a:tcPr marL="38100" marR="38100" marT="38100" marB="38100"/>
                </a:tc>
                <a:tc>
                  <a:txBody>
                    <a:bodyPr/>
                    <a:lstStyle/>
                    <a:p>
                      <a:pPr marL="54864" rtl="0">
                        <a:spcBef>
                          <a:spcPts val="432"/>
                        </a:spcBef>
                        <a:spcAft>
                          <a:spcPts val="288"/>
                        </a:spcAft>
                      </a:pPr>
                      <a:r>
                        <a:rPr lang="en-US" sz="1600">
                          <a:effectLst/>
                        </a:rPr>
                        <a:t>50 ohms</a:t>
                      </a:r>
                    </a:p>
                  </a:txBody>
                  <a:tcPr marL="38100" marR="38100" marT="38100" marB="38100"/>
                </a:tc>
                <a:tc>
                  <a:txBody>
                    <a:bodyPr/>
                    <a:lstStyle/>
                    <a:p>
                      <a:pPr marL="54864" rtl="0">
                        <a:spcBef>
                          <a:spcPts val="432"/>
                        </a:spcBef>
                        <a:spcAft>
                          <a:spcPts val="288"/>
                        </a:spcAft>
                      </a:pPr>
                      <a:r>
                        <a:rPr lang="en-US" sz="1600">
                          <a:effectLst/>
                        </a:rPr>
                        <a:t>Used by 10BASE5 "Thicknet" Ethernet, the first Ethernet standard. Now obsolete.</a:t>
                      </a:r>
                    </a:p>
                  </a:txBody>
                  <a:tcPr marL="38100" marR="38100" marT="38100" marB="38100"/>
                </a:tc>
                <a:extLst>
                  <a:ext uri="{0D108BD9-81ED-4DB2-BD59-A6C34878D82A}">
                    <a16:rowId xmlns:a16="http://schemas.microsoft.com/office/drawing/2014/main" val="206909321"/>
                  </a:ext>
                </a:extLst>
              </a:tr>
              <a:tr h="881267">
                <a:tc>
                  <a:txBody>
                    <a:bodyPr/>
                    <a:lstStyle/>
                    <a:p>
                      <a:pPr marL="54864" rtl="0">
                        <a:spcBef>
                          <a:spcPts val="432"/>
                        </a:spcBef>
                        <a:spcAft>
                          <a:spcPts val="288"/>
                        </a:spcAft>
                      </a:pPr>
                      <a:r>
                        <a:rPr lang="en-US" sz="1600">
                          <a:effectLst/>
                        </a:rPr>
                        <a:t>RG-58</a:t>
                      </a:r>
                    </a:p>
                  </a:txBody>
                  <a:tcPr marL="38100" marR="38100" marT="38100" marB="38100"/>
                </a:tc>
                <a:tc>
                  <a:txBody>
                    <a:bodyPr/>
                    <a:lstStyle/>
                    <a:p>
                      <a:pPr marL="54864" rtl="0">
                        <a:spcBef>
                          <a:spcPts val="432"/>
                        </a:spcBef>
                        <a:spcAft>
                          <a:spcPts val="288"/>
                        </a:spcAft>
                      </a:pPr>
                      <a:r>
                        <a:rPr lang="en-US" sz="1600">
                          <a:effectLst/>
                        </a:rPr>
                        <a:t>0.81 mm</a:t>
                      </a:r>
                    </a:p>
                  </a:txBody>
                  <a:tcPr marL="38100" marR="38100" marT="38100" marB="38100"/>
                </a:tc>
                <a:tc>
                  <a:txBody>
                    <a:bodyPr/>
                    <a:lstStyle/>
                    <a:p>
                      <a:pPr marL="54864" rtl="0">
                        <a:spcBef>
                          <a:spcPts val="432"/>
                        </a:spcBef>
                        <a:spcAft>
                          <a:spcPts val="288"/>
                        </a:spcAft>
                      </a:pPr>
                      <a:r>
                        <a:rPr lang="en-US" sz="1600">
                          <a:effectLst/>
                        </a:rPr>
                        <a:t>5.0 mm</a:t>
                      </a:r>
                    </a:p>
                  </a:txBody>
                  <a:tcPr marL="38100" marR="38100" marT="38100" marB="38100"/>
                </a:tc>
                <a:tc>
                  <a:txBody>
                    <a:bodyPr/>
                    <a:lstStyle/>
                    <a:p>
                      <a:pPr marL="54864" rtl="0">
                        <a:spcBef>
                          <a:spcPts val="432"/>
                        </a:spcBef>
                        <a:spcAft>
                          <a:spcPts val="288"/>
                        </a:spcAft>
                      </a:pPr>
                      <a:r>
                        <a:rPr lang="en-US" sz="1600">
                          <a:effectLst/>
                        </a:rPr>
                        <a:t>50 ohms</a:t>
                      </a:r>
                    </a:p>
                  </a:txBody>
                  <a:tcPr marL="38100" marR="38100" marT="38100" marB="38100"/>
                </a:tc>
                <a:tc>
                  <a:txBody>
                    <a:bodyPr/>
                    <a:lstStyle/>
                    <a:p>
                      <a:pPr marL="54864" rtl="0">
                        <a:spcBef>
                          <a:spcPts val="432"/>
                        </a:spcBef>
                        <a:spcAft>
                          <a:spcPts val="288"/>
                        </a:spcAft>
                      </a:pPr>
                      <a:r>
                        <a:rPr lang="en-US" sz="1600" dirty="0">
                          <a:effectLst/>
                        </a:rPr>
                        <a:t>Used by 10BASE2 "</a:t>
                      </a:r>
                      <a:r>
                        <a:rPr lang="en-US" sz="1600" dirty="0" err="1">
                          <a:effectLst/>
                        </a:rPr>
                        <a:t>Thinnet</a:t>
                      </a:r>
                      <a:r>
                        <a:rPr lang="en-US" sz="1600" dirty="0">
                          <a:effectLst/>
                        </a:rPr>
                        <a:t>" Ethernet, a cheaper but more limited alternative to </a:t>
                      </a:r>
                      <a:r>
                        <a:rPr lang="en-US" sz="1600" dirty="0" err="1">
                          <a:effectLst/>
                        </a:rPr>
                        <a:t>Thicknet</a:t>
                      </a:r>
                      <a:r>
                        <a:rPr lang="en-US" sz="1600" dirty="0">
                          <a:effectLst/>
                        </a:rPr>
                        <a:t>. Also obsolete.</a:t>
                      </a:r>
                    </a:p>
                  </a:txBody>
                  <a:tcPr marL="38100" marR="38100" marT="38100" marB="38100"/>
                </a:tc>
                <a:extLst>
                  <a:ext uri="{0D108BD9-81ED-4DB2-BD59-A6C34878D82A}">
                    <a16:rowId xmlns:a16="http://schemas.microsoft.com/office/drawing/2014/main" val="3749661310"/>
                  </a:ext>
                </a:extLst>
              </a:tr>
            </a:tbl>
          </a:graphicData>
        </a:graphic>
      </p:graphicFrame>
    </p:spTree>
    <p:extLst>
      <p:ext uri="{BB962C8B-B14F-4D97-AF65-F5344CB8AC3E}">
        <p14:creationId xmlns:p14="http://schemas.microsoft.com/office/powerpoint/2010/main" val="33496953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751B-AA25-4390-B398-103C31D06DE6}"/>
              </a:ext>
            </a:extLst>
          </p:cNvPr>
          <p:cNvSpPr>
            <a:spLocks noGrp="1"/>
          </p:cNvSpPr>
          <p:nvPr>
            <p:ph type="title"/>
          </p:nvPr>
        </p:nvSpPr>
        <p:spPr/>
        <p:txBody>
          <a:bodyPr/>
          <a:lstStyle/>
          <a:p>
            <a:r>
              <a:rPr lang="en-GB" dirty="0"/>
              <a:t>RG Standards</a:t>
            </a:r>
          </a:p>
        </p:txBody>
      </p:sp>
      <p:pic>
        <p:nvPicPr>
          <p:cNvPr id="5" name="Content Placeholder 4" descr="A picture containing brush&#10;&#10;Description automatically generated">
            <a:extLst>
              <a:ext uri="{FF2B5EF4-FFF2-40B4-BE49-F238E27FC236}">
                <a16:creationId xmlns:a16="http://schemas.microsoft.com/office/drawing/2014/main" id="{52D18F5F-BEB6-4B2A-A5D1-A4ABC7C247E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991" t="6517" r="7776" b="6758"/>
          <a:stretch/>
        </p:blipFill>
        <p:spPr>
          <a:xfrm>
            <a:off x="5781040" y="2911366"/>
            <a:ext cx="6280922" cy="2738120"/>
          </a:xfrm>
        </p:spPr>
      </p:pic>
      <p:sp>
        <p:nvSpPr>
          <p:cNvPr id="6" name="TextBox 5">
            <a:extLst>
              <a:ext uri="{FF2B5EF4-FFF2-40B4-BE49-F238E27FC236}">
                <a16:creationId xmlns:a16="http://schemas.microsoft.com/office/drawing/2014/main" id="{1A76396F-2034-4273-B26A-EE9FFDB77930}"/>
              </a:ext>
            </a:extLst>
          </p:cNvPr>
          <p:cNvSpPr txBox="1"/>
          <p:nvPr/>
        </p:nvSpPr>
        <p:spPr>
          <a:xfrm>
            <a:off x="467360" y="2387600"/>
            <a:ext cx="4541520" cy="3785652"/>
          </a:xfrm>
          <a:prstGeom prst="rect">
            <a:avLst/>
          </a:prstGeom>
          <a:noFill/>
        </p:spPr>
        <p:txBody>
          <a:bodyPr wrap="square" rtlCol="0">
            <a:spAutoFit/>
          </a:bodyPr>
          <a:lstStyle/>
          <a:p>
            <a:r>
              <a:rPr lang="en-GB" sz="2000" dirty="0"/>
              <a:t>RG-6 cables have larger conductors, so they provide better signal quality. They have thicker dielectric insulation</a:t>
            </a:r>
          </a:p>
          <a:p>
            <a:endParaRPr lang="en-GB" sz="2000" dirty="0"/>
          </a:p>
          <a:p>
            <a:r>
              <a:rPr lang="en-GB" sz="2000" dirty="0"/>
              <a:t>RG-59 cable is similar to the RG-6, but it has an even thinner centre conductor – domestic</a:t>
            </a:r>
          </a:p>
          <a:p>
            <a:endParaRPr lang="en-GB" sz="2000" dirty="0"/>
          </a:p>
          <a:p>
            <a:r>
              <a:rPr lang="en-GB" sz="2000" dirty="0"/>
              <a:t>RG-11 cable thicker than other types of coaxial cable. It offers a lower attenuation level than RG-6 or RG-59, meaning it can carry data for longer distances.</a:t>
            </a:r>
          </a:p>
        </p:txBody>
      </p:sp>
    </p:spTree>
    <p:extLst>
      <p:ext uri="{BB962C8B-B14F-4D97-AF65-F5344CB8AC3E}">
        <p14:creationId xmlns:p14="http://schemas.microsoft.com/office/powerpoint/2010/main" val="23100693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ISO/IEC 11801 standard</a:t>
            </a:r>
          </a:p>
        </p:txBody>
      </p:sp>
      <p:graphicFrame>
        <p:nvGraphicFramePr>
          <p:cNvPr id="5" name="Table 5">
            <a:extLst>
              <a:ext uri="{FF2B5EF4-FFF2-40B4-BE49-F238E27FC236}">
                <a16:creationId xmlns:a16="http://schemas.microsoft.com/office/drawing/2014/main" id="{4857D638-AD8F-4E98-8CC3-5EA3A8572A34}"/>
              </a:ext>
            </a:extLst>
          </p:cNvPr>
          <p:cNvGraphicFramePr>
            <a:graphicFrameLocks noGrp="1"/>
          </p:cNvGraphicFramePr>
          <p:nvPr>
            <p:ph idx="1"/>
          </p:nvPr>
        </p:nvGraphicFramePr>
        <p:xfrm>
          <a:off x="487680" y="1767205"/>
          <a:ext cx="10749279" cy="4023360"/>
        </p:xfrm>
        <a:graphic>
          <a:graphicData uri="http://schemas.openxmlformats.org/drawingml/2006/table">
            <a:tbl>
              <a:tblPr firstRow="1" bandRow="1">
                <a:tableStyleId>{5C22544A-7EE6-4342-B048-85BDC9FD1C3A}</a:tableStyleId>
              </a:tblPr>
              <a:tblGrid>
                <a:gridCol w="1396540">
                  <a:extLst>
                    <a:ext uri="{9D8B030D-6E8A-4147-A177-3AD203B41FA5}">
                      <a16:colId xmlns:a16="http://schemas.microsoft.com/office/drawing/2014/main" val="911098950"/>
                    </a:ext>
                  </a:extLst>
                </a:gridCol>
                <a:gridCol w="2140681">
                  <a:extLst>
                    <a:ext uri="{9D8B030D-6E8A-4147-A177-3AD203B41FA5}">
                      <a16:colId xmlns:a16="http://schemas.microsoft.com/office/drawing/2014/main" val="2656233621"/>
                    </a:ext>
                  </a:extLst>
                </a:gridCol>
                <a:gridCol w="1630996">
                  <a:extLst>
                    <a:ext uri="{9D8B030D-6E8A-4147-A177-3AD203B41FA5}">
                      <a16:colId xmlns:a16="http://schemas.microsoft.com/office/drawing/2014/main" val="1922148717"/>
                    </a:ext>
                  </a:extLst>
                </a:gridCol>
                <a:gridCol w="5581062">
                  <a:extLst>
                    <a:ext uri="{9D8B030D-6E8A-4147-A177-3AD203B41FA5}">
                      <a16:colId xmlns:a16="http://schemas.microsoft.com/office/drawing/2014/main" val="732638332"/>
                    </a:ext>
                  </a:extLst>
                </a:gridCol>
              </a:tblGrid>
              <a:tr h="370840">
                <a:tc>
                  <a:txBody>
                    <a:bodyPr/>
                    <a:lstStyle/>
                    <a:p>
                      <a:pPr algn="l" rtl="0">
                        <a:spcAft>
                          <a:spcPts val="0"/>
                        </a:spcAft>
                      </a:pPr>
                      <a:r>
                        <a:rPr lang="en-US">
                          <a:effectLst/>
                        </a:rPr>
                        <a:t>Common name</a:t>
                      </a:r>
                    </a:p>
                  </a:txBody>
                  <a:tcPr marL="38100" marR="38100" marT="38100" marB="38100"/>
                </a:tc>
                <a:tc>
                  <a:txBody>
                    <a:bodyPr/>
                    <a:lstStyle/>
                    <a:p>
                      <a:pPr algn="l" rtl="0">
                        <a:spcAft>
                          <a:spcPts val="0"/>
                        </a:spcAft>
                      </a:pPr>
                      <a:r>
                        <a:rPr lang="en-US">
                          <a:effectLst/>
                        </a:rPr>
                        <a:t>ISO/IEC 11801 name</a:t>
                      </a:r>
                    </a:p>
                  </a:txBody>
                  <a:tcPr marL="38100" marR="38100" marT="38100" marB="38100"/>
                </a:tc>
                <a:tc>
                  <a:txBody>
                    <a:bodyPr/>
                    <a:lstStyle/>
                    <a:p>
                      <a:pPr algn="l" rtl="0">
                        <a:spcAft>
                          <a:spcPts val="0"/>
                        </a:spcAft>
                      </a:pPr>
                      <a:r>
                        <a:rPr lang="en-US">
                          <a:effectLst/>
                        </a:rPr>
                        <a:t>Frequency</a:t>
                      </a:r>
                    </a:p>
                  </a:txBody>
                  <a:tcPr marL="38100" marR="38100" marT="38100" marB="38100"/>
                </a:tc>
                <a:tc>
                  <a:txBody>
                    <a:bodyPr/>
                    <a:lstStyle/>
                    <a:p>
                      <a:pPr algn="l" rtl="0">
                        <a:spcAft>
                          <a:spcPts val="0"/>
                        </a:spcAft>
                      </a:pPr>
                      <a:r>
                        <a:rPr lang="en-US">
                          <a:effectLst/>
                        </a:rPr>
                        <a:t>Description/Use</a:t>
                      </a:r>
                    </a:p>
                  </a:txBody>
                  <a:tcPr marL="38100" marR="38100" marT="38100" marB="38100"/>
                </a:tc>
                <a:extLst>
                  <a:ext uri="{0D108BD9-81ED-4DB2-BD59-A6C34878D82A}">
                    <a16:rowId xmlns:a16="http://schemas.microsoft.com/office/drawing/2014/main" val="3241872990"/>
                  </a:ext>
                </a:extLst>
              </a:tr>
              <a:tr h="370840">
                <a:tc>
                  <a:txBody>
                    <a:bodyPr/>
                    <a:lstStyle/>
                    <a:p>
                      <a:pPr marL="54864" rtl="0">
                        <a:spcBef>
                          <a:spcPts val="432"/>
                        </a:spcBef>
                        <a:spcAft>
                          <a:spcPts val="288"/>
                        </a:spcAft>
                      </a:pPr>
                      <a:r>
                        <a:rPr lang="en-US">
                          <a:effectLst/>
                        </a:rPr>
                        <a:t>Cat 1</a:t>
                      </a:r>
                    </a:p>
                  </a:txBody>
                  <a:tcPr marL="38100" marR="38100" marT="38100" marB="38100"/>
                </a:tc>
                <a:tc>
                  <a:txBody>
                    <a:bodyPr/>
                    <a:lstStyle/>
                    <a:p>
                      <a:pPr marL="54864" rtl="0">
                        <a:spcBef>
                          <a:spcPts val="432"/>
                        </a:spcBef>
                        <a:spcAft>
                          <a:spcPts val="288"/>
                        </a:spcAft>
                      </a:pPr>
                      <a:r>
                        <a:rPr lang="en-US">
                          <a:effectLst/>
                        </a:rPr>
                        <a:t>Class A</a:t>
                      </a:r>
                    </a:p>
                  </a:txBody>
                  <a:tcPr marL="38100" marR="38100" marT="38100" marB="38100"/>
                </a:tc>
                <a:tc>
                  <a:txBody>
                    <a:bodyPr/>
                    <a:lstStyle/>
                    <a:p>
                      <a:pPr marL="54864" rtl="0">
                        <a:spcBef>
                          <a:spcPts val="432"/>
                        </a:spcBef>
                        <a:spcAft>
                          <a:spcPts val="288"/>
                        </a:spcAft>
                      </a:pPr>
                      <a:r>
                        <a:rPr lang="en-US">
                          <a:effectLst/>
                        </a:rPr>
                        <a:t>100 kHz</a:t>
                      </a:r>
                    </a:p>
                  </a:txBody>
                  <a:tcPr marL="38100" marR="38100" marT="38100" marB="38100"/>
                </a:tc>
                <a:tc>
                  <a:txBody>
                    <a:bodyPr/>
                    <a:lstStyle/>
                    <a:p>
                      <a:pPr marL="54864" rtl="0">
                        <a:spcBef>
                          <a:spcPts val="432"/>
                        </a:spcBef>
                        <a:spcAft>
                          <a:spcPts val="288"/>
                        </a:spcAft>
                      </a:pPr>
                      <a:r>
                        <a:rPr lang="en-US">
                          <a:effectLst/>
                        </a:rPr>
                        <a:t>Low-speed cable used for older voice telephone installations. Not for use in data networks.</a:t>
                      </a:r>
                    </a:p>
                  </a:txBody>
                  <a:tcPr marL="38100" marR="38100" marT="38100" marB="38100"/>
                </a:tc>
                <a:extLst>
                  <a:ext uri="{0D108BD9-81ED-4DB2-BD59-A6C34878D82A}">
                    <a16:rowId xmlns:a16="http://schemas.microsoft.com/office/drawing/2014/main" val="2988709750"/>
                  </a:ext>
                </a:extLst>
              </a:tr>
              <a:tr h="370840">
                <a:tc>
                  <a:txBody>
                    <a:bodyPr/>
                    <a:lstStyle/>
                    <a:p>
                      <a:pPr marL="54864" rtl="0">
                        <a:spcBef>
                          <a:spcPts val="432"/>
                        </a:spcBef>
                        <a:spcAft>
                          <a:spcPts val="288"/>
                        </a:spcAft>
                      </a:pPr>
                      <a:r>
                        <a:rPr lang="en-US">
                          <a:effectLst/>
                        </a:rPr>
                        <a:t>Cat 2</a:t>
                      </a:r>
                    </a:p>
                  </a:txBody>
                  <a:tcPr marL="38100" marR="38100" marT="38100" marB="38100"/>
                </a:tc>
                <a:tc>
                  <a:txBody>
                    <a:bodyPr/>
                    <a:lstStyle/>
                    <a:p>
                      <a:pPr marL="54864" rtl="0">
                        <a:spcBef>
                          <a:spcPts val="432"/>
                        </a:spcBef>
                        <a:spcAft>
                          <a:spcPts val="288"/>
                        </a:spcAft>
                      </a:pPr>
                      <a:r>
                        <a:rPr lang="en-US" dirty="0">
                          <a:effectLst/>
                        </a:rPr>
                        <a:t>Class B</a:t>
                      </a:r>
                    </a:p>
                  </a:txBody>
                  <a:tcPr marL="38100" marR="38100" marT="38100" marB="38100"/>
                </a:tc>
                <a:tc>
                  <a:txBody>
                    <a:bodyPr/>
                    <a:lstStyle/>
                    <a:p>
                      <a:pPr marL="54864" rtl="0">
                        <a:spcBef>
                          <a:spcPts val="432"/>
                        </a:spcBef>
                        <a:spcAft>
                          <a:spcPts val="288"/>
                        </a:spcAft>
                      </a:pPr>
                      <a:r>
                        <a:rPr lang="en-US">
                          <a:effectLst/>
                        </a:rPr>
                        <a:t>1 MHz</a:t>
                      </a:r>
                    </a:p>
                  </a:txBody>
                  <a:tcPr marL="38100" marR="38100" marT="38100" marB="38100"/>
                </a:tc>
                <a:tc>
                  <a:txBody>
                    <a:bodyPr/>
                    <a:lstStyle/>
                    <a:p>
                      <a:pPr marL="54864" rtl="0">
                        <a:spcBef>
                          <a:spcPts val="432"/>
                        </a:spcBef>
                        <a:spcAft>
                          <a:spcPts val="288"/>
                        </a:spcAft>
                      </a:pPr>
                      <a:r>
                        <a:rPr lang="en-US">
                          <a:effectLst/>
                        </a:rPr>
                        <a:t>Used in older data networks like ARCnet and early Token Ring.</a:t>
                      </a:r>
                    </a:p>
                  </a:txBody>
                  <a:tcPr marL="38100" marR="38100" marT="38100" marB="38100"/>
                </a:tc>
                <a:extLst>
                  <a:ext uri="{0D108BD9-81ED-4DB2-BD59-A6C34878D82A}">
                    <a16:rowId xmlns:a16="http://schemas.microsoft.com/office/drawing/2014/main" val="1451899465"/>
                  </a:ext>
                </a:extLst>
              </a:tr>
              <a:tr h="370840">
                <a:tc>
                  <a:txBody>
                    <a:bodyPr/>
                    <a:lstStyle/>
                    <a:p>
                      <a:pPr marL="54864" rtl="0">
                        <a:spcBef>
                          <a:spcPts val="432"/>
                        </a:spcBef>
                        <a:spcAft>
                          <a:spcPts val="288"/>
                        </a:spcAft>
                      </a:pPr>
                      <a:r>
                        <a:rPr lang="en-US">
                          <a:effectLst/>
                        </a:rPr>
                        <a:t>Cat 3</a:t>
                      </a:r>
                    </a:p>
                  </a:txBody>
                  <a:tcPr marL="38100" marR="38100" marT="38100" marB="38100"/>
                </a:tc>
                <a:tc>
                  <a:txBody>
                    <a:bodyPr/>
                    <a:lstStyle/>
                    <a:p>
                      <a:pPr marL="54864" rtl="0">
                        <a:spcBef>
                          <a:spcPts val="432"/>
                        </a:spcBef>
                        <a:spcAft>
                          <a:spcPts val="288"/>
                        </a:spcAft>
                      </a:pPr>
                      <a:r>
                        <a:rPr lang="en-US">
                          <a:effectLst/>
                        </a:rPr>
                        <a:t>Class C</a:t>
                      </a:r>
                    </a:p>
                  </a:txBody>
                  <a:tcPr marL="38100" marR="38100" marT="38100" marB="38100"/>
                </a:tc>
                <a:tc>
                  <a:txBody>
                    <a:bodyPr/>
                    <a:lstStyle/>
                    <a:p>
                      <a:pPr marL="54864" rtl="0">
                        <a:spcBef>
                          <a:spcPts val="432"/>
                        </a:spcBef>
                        <a:spcAft>
                          <a:spcPts val="288"/>
                        </a:spcAft>
                      </a:pPr>
                      <a:r>
                        <a:rPr lang="en-US">
                          <a:effectLst/>
                        </a:rPr>
                        <a:t>16 MHz</a:t>
                      </a:r>
                    </a:p>
                  </a:txBody>
                  <a:tcPr marL="38100" marR="38100" marT="38100" marB="38100"/>
                </a:tc>
                <a:tc>
                  <a:txBody>
                    <a:bodyPr/>
                    <a:lstStyle/>
                    <a:p>
                      <a:pPr marL="54864" rtl="0">
                        <a:spcBef>
                          <a:spcPts val="432"/>
                        </a:spcBef>
                        <a:spcAft>
                          <a:spcPts val="288"/>
                        </a:spcAft>
                      </a:pPr>
                      <a:r>
                        <a:rPr lang="en-US">
                          <a:effectLst/>
                        </a:rPr>
                        <a:t>Used in early Ethernet; unsuitable for faster networks, but still used for voice telephone cables.</a:t>
                      </a:r>
                    </a:p>
                  </a:txBody>
                  <a:tcPr marL="38100" marR="38100" marT="38100" marB="38100"/>
                </a:tc>
                <a:extLst>
                  <a:ext uri="{0D108BD9-81ED-4DB2-BD59-A6C34878D82A}">
                    <a16:rowId xmlns:a16="http://schemas.microsoft.com/office/drawing/2014/main" val="3812082882"/>
                  </a:ext>
                </a:extLst>
              </a:tr>
              <a:tr h="370840">
                <a:tc>
                  <a:txBody>
                    <a:bodyPr/>
                    <a:lstStyle/>
                    <a:p>
                      <a:pPr marL="54864" rtl="0">
                        <a:spcBef>
                          <a:spcPts val="432"/>
                        </a:spcBef>
                        <a:spcAft>
                          <a:spcPts val="288"/>
                        </a:spcAft>
                      </a:pPr>
                      <a:r>
                        <a:rPr lang="en-US">
                          <a:effectLst/>
                        </a:rPr>
                        <a:t>Cat 4</a:t>
                      </a:r>
                    </a:p>
                  </a:txBody>
                  <a:tcPr marL="38100" marR="38100" marT="38100" marB="38100"/>
                </a:tc>
                <a:tc>
                  <a:txBody>
                    <a:bodyPr/>
                    <a:lstStyle/>
                    <a:p>
                      <a:pPr marL="54864" rtl="0">
                        <a:spcBef>
                          <a:spcPts val="432"/>
                        </a:spcBef>
                        <a:spcAft>
                          <a:spcPts val="288"/>
                        </a:spcAft>
                      </a:pPr>
                      <a:r>
                        <a:rPr lang="en-US">
                          <a:effectLst/>
                        </a:rPr>
                        <a:t>Not standard</a:t>
                      </a:r>
                    </a:p>
                  </a:txBody>
                  <a:tcPr marL="38100" marR="38100" marT="38100" marB="38100"/>
                </a:tc>
                <a:tc>
                  <a:txBody>
                    <a:bodyPr/>
                    <a:lstStyle/>
                    <a:p>
                      <a:pPr marL="54864" rtl="0">
                        <a:spcBef>
                          <a:spcPts val="432"/>
                        </a:spcBef>
                        <a:spcAft>
                          <a:spcPts val="288"/>
                        </a:spcAft>
                      </a:pPr>
                      <a:r>
                        <a:rPr lang="en-US">
                          <a:effectLst/>
                        </a:rPr>
                        <a:t>20 MHz</a:t>
                      </a:r>
                    </a:p>
                  </a:txBody>
                  <a:tcPr marL="38100" marR="38100" marT="38100" marB="38100"/>
                </a:tc>
                <a:tc>
                  <a:txBody>
                    <a:bodyPr/>
                    <a:lstStyle/>
                    <a:p>
                      <a:pPr marL="54864" rtl="0">
                        <a:spcBef>
                          <a:spcPts val="432"/>
                        </a:spcBef>
                        <a:spcAft>
                          <a:spcPts val="288"/>
                        </a:spcAft>
                      </a:pPr>
                      <a:r>
                        <a:rPr lang="en-US" dirty="0">
                          <a:effectLst/>
                        </a:rPr>
                        <a:t>Used by early Ethernet and some Token Ring networks  but was never common.</a:t>
                      </a:r>
                    </a:p>
                  </a:txBody>
                  <a:tcPr marL="38100" marR="38100" marT="38100" marB="38100"/>
                </a:tc>
                <a:extLst>
                  <a:ext uri="{0D108BD9-81ED-4DB2-BD59-A6C34878D82A}">
                    <a16:rowId xmlns:a16="http://schemas.microsoft.com/office/drawing/2014/main" val="1056371217"/>
                  </a:ext>
                </a:extLst>
              </a:tr>
              <a:tr h="370840">
                <a:tc>
                  <a:txBody>
                    <a:bodyPr/>
                    <a:lstStyle/>
                    <a:p>
                      <a:pPr marL="54864" rtl="0">
                        <a:spcBef>
                          <a:spcPts val="432"/>
                        </a:spcBef>
                        <a:spcAft>
                          <a:spcPts val="288"/>
                        </a:spcAft>
                      </a:pPr>
                      <a:r>
                        <a:rPr lang="en-US">
                          <a:effectLst/>
                        </a:rPr>
                        <a:t>Cat 5</a:t>
                      </a:r>
                    </a:p>
                  </a:txBody>
                  <a:tcPr marL="38100" marR="38100" marT="38100" marB="38100"/>
                </a:tc>
                <a:tc>
                  <a:txBody>
                    <a:bodyPr/>
                    <a:lstStyle/>
                    <a:p>
                      <a:pPr marL="54864" rtl="0">
                        <a:spcBef>
                          <a:spcPts val="432"/>
                        </a:spcBef>
                        <a:spcAft>
                          <a:spcPts val="288"/>
                        </a:spcAft>
                      </a:pPr>
                      <a:r>
                        <a:rPr lang="en-US">
                          <a:effectLst/>
                        </a:rPr>
                        <a:t>Class D</a:t>
                      </a:r>
                    </a:p>
                  </a:txBody>
                  <a:tcPr marL="38100" marR="38100" marT="38100" marB="38100"/>
                </a:tc>
                <a:tc>
                  <a:txBody>
                    <a:bodyPr/>
                    <a:lstStyle/>
                    <a:p>
                      <a:pPr marL="54864" rtl="0">
                        <a:spcBef>
                          <a:spcPts val="432"/>
                        </a:spcBef>
                        <a:spcAft>
                          <a:spcPts val="288"/>
                        </a:spcAft>
                      </a:pPr>
                      <a:r>
                        <a:rPr lang="en-US">
                          <a:effectLst/>
                        </a:rPr>
                        <a:t>100MHz</a:t>
                      </a:r>
                    </a:p>
                  </a:txBody>
                  <a:tcPr marL="38100" marR="38100" marT="38100" marB="38100"/>
                </a:tc>
                <a:tc>
                  <a:txBody>
                    <a:bodyPr/>
                    <a:lstStyle/>
                    <a:p>
                      <a:pPr marL="54864" rtl="0">
                        <a:spcBef>
                          <a:spcPts val="432"/>
                        </a:spcBef>
                        <a:spcAft>
                          <a:spcPts val="288"/>
                        </a:spcAft>
                      </a:pPr>
                      <a:r>
                        <a:rPr lang="en-US" dirty="0">
                          <a:effectLst/>
                        </a:rPr>
                        <a:t>Widely used for Fast Ethernet and Gigabit Ethernet networks, also used for telephone and video. Superseded by Cat5e.</a:t>
                      </a:r>
                    </a:p>
                  </a:txBody>
                  <a:tcPr marL="38100" marR="38100" marT="38100" marB="38100"/>
                </a:tc>
                <a:extLst>
                  <a:ext uri="{0D108BD9-81ED-4DB2-BD59-A6C34878D82A}">
                    <a16:rowId xmlns:a16="http://schemas.microsoft.com/office/drawing/2014/main" val="2222205943"/>
                  </a:ext>
                </a:extLst>
              </a:tr>
            </a:tbl>
          </a:graphicData>
        </a:graphic>
      </p:graphicFrame>
    </p:spTree>
    <p:extLst>
      <p:ext uri="{BB962C8B-B14F-4D97-AF65-F5344CB8AC3E}">
        <p14:creationId xmlns:p14="http://schemas.microsoft.com/office/powerpoint/2010/main" val="3014335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CAB6D-F2E3-48A8-B90E-05198EA3D599}"/>
              </a:ext>
            </a:extLst>
          </p:cNvPr>
          <p:cNvSpPr>
            <a:spLocks noGrp="1"/>
          </p:cNvSpPr>
          <p:nvPr>
            <p:ph type="title"/>
          </p:nvPr>
        </p:nvSpPr>
        <p:spPr/>
        <p:txBody>
          <a:bodyPr/>
          <a:lstStyle/>
          <a:p>
            <a:r>
              <a:rPr lang="en-GB" dirty="0"/>
              <a:t>Topologies - Bus</a:t>
            </a:r>
          </a:p>
        </p:txBody>
      </p:sp>
      <p:sp>
        <p:nvSpPr>
          <p:cNvPr id="3" name="Content Placeholder 2">
            <a:extLst>
              <a:ext uri="{FF2B5EF4-FFF2-40B4-BE49-F238E27FC236}">
                <a16:creationId xmlns:a16="http://schemas.microsoft.com/office/drawing/2014/main" id="{93E327C3-7600-4C70-9790-2191B34092A2}"/>
              </a:ext>
            </a:extLst>
          </p:cNvPr>
          <p:cNvSpPr>
            <a:spLocks noGrp="1"/>
          </p:cNvSpPr>
          <p:nvPr>
            <p:ph idx="1"/>
          </p:nvPr>
        </p:nvSpPr>
        <p:spPr/>
        <p:txBody>
          <a:bodyPr/>
          <a:lstStyle/>
          <a:p>
            <a:r>
              <a:rPr lang="en-GB" dirty="0"/>
              <a:t>There are several limitations to the bus network topology</a:t>
            </a:r>
          </a:p>
          <a:p>
            <a:r>
              <a:rPr lang="en-GB" dirty="0"/>
              <a:t>The length of the bus is limited by cable loss</a:t>
            </a:r>
          </a:p>
          <a:p>
            <a:r>
              <a:rPr lang="en-GB" dirty="0"/>
              <a:t>A bus network may not work well if the nodes are located at scattered points that do not lie near a common line</a:t>
            </a:r>
          </a:p>
          <a:p>
            <a:pPr lvl="1"/>
            <a:r>
              <a:rPr lang="en-GB" dirty="0"/>
              <a:t>In situations like this, a ring network, mesh network, or star network may prove more flexible and more cost effective</a:t>
            </a:r>
          </a:p>
          <a:p>
            <a:r>
              <a:rPr lang="en-GB" dirty="0"/>
              <a:t>Requires terminators</a:t>
            </a:r>
          </a:p>
          <a:p>
            <a:r>
              <a:rPr lang="en-GB" dirty="0"/>
              <a:t>Limited to 10Mbps</a:t>
            </a:r>
          </a:p>
          <a:p>
            <a:endParaRPr lang="en-GB" dirty="0"/>
          </a:p>
          <a:p>
            <a:endParaRPr lang="en-GB" dirty="0"/>
          </a:p>
        </p:txBody>
      </p:sp>
      <p:pic>
        <p:nvPicPr>
          <p:cNvPr id="5" name="Picture 4">
            <a:extLst>
              <a:ext uri="{FF2B5EF4-FFF2-40B4-BE49-F238E27FC236}">
                <a16:creationId xmlns:a16="http://schemas.microsoft.com/office/drawing/2014/main" id="{CFBB934D-27BE-44FB-92A7-355781FEE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9218" y="4293603"/>
            <a:ext cx="2857500" cy="2419350"/>
          </a:xfrm>
          <a:prstGeom prst="rect">
            <a:avLst/>
          </a:prstGeom>
        </p:spPr>
      </p:pic>
    </p:spTree>
    <p:extLst>
      <p:ext uri="{BB962C8B-B14F-4D97-AF65-F5344CB8AC3E}">
        <p14:creationId xmlns:p14="http://schemas.microsoft.com/office/powerpoint/2010/main" val="39916759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ISO/IEC 11801 standard (Cont.)</a:t>
            </a:r>
          </a:p>
        </p:txBody>
      </p:sp>
      <p:graphicFrame>
        <p:nvGraphicFramePr>
          <p:cNvPr id="5" name="Table 5">
            <a:extLst>
              <a:ext uri="{FF2B5EF4-FFF2-40B4-BE49-F238E27FC236}">
                <a16:creationId xmlns:a16="http://schemas.microsoft.com/office/drawing/2014/main" id="{4857D638-AD8F-4E98-8CC3-5EA3A8572A34}"/>
              </a:ext>
            </a:extLst>
          </p:cNvPr>
          <p:cNvGraphicFramePr>
            <a:graphicFrameLocks noGrp="1"/>
          </p:cNvGraphicFramePr>
          <p:nvPr>
            <p:ph idx="1"/>
            <p:extLst/>
          </p:nvPr>
        </p:nvGraphicFramePr>
        <p:xfrm>
          <a:off x="518158" y="1690687"/>
          <a:ext cx="11361021" cy="4429552"/>
        </p:xfrm>
        <a:graphic>
          <a:graphicData uri="http://schemas.openxmlformats.org/drawingml/2006/table">
            <a:tbl>
              <a:tblPr firstRow="1" bandRow="1">
                <a:tableStyleId>{5C22544A-7EE6-4342-B048-85BDC9FD1C3A}</a:tableStyleId>
              </a:tblPr>
              <a:tblGrid>
                <a:gridCol w="1476016">
                  <a:extLst>
                    <a:ext uri="{9D8B030D-6E8A-4147-A177-3AD203B41FA5}">
                      <a16:colId xmlns:a16="http://schemas.microsoft.com/office/drawing/2014/main" val="911098950"/>
                    </a:ext>
                  </a:extLst>
                </a:gridCol>
                <a:gridCol w="2262508">
                  <a:extLst>
                    <a:ext uri="{9D8B030D-6E8A-4147-A177-3AD203B41FA5}">
                      <a16:colId xmlns:a16="http://schemas.microsoft.com/office/drawing/2014/main" val="2656233621"/>
                    </a:ext>
                  </a:extLst>
                </a:gridCol>
                <a:gridCol w="1723816">
                  <a:extLst>
                    <a:ext uri="{9D8B030D-6E8A-4147-A177-3AD203B41FA5}">
                      <a16:colId xmlns:a16="http://schemas.microsoft.com/office/drawing/2014/main" val="1922148717"/>
                    </a:ext>
                  </a:extLst>
                </a:gridCol>
                <a:gridCol w="5898681">
                  <a:extLst>
                    <a:ext uri="{9D8B030D-6E8A-4147-A177-3AD203B41FA5}">
                      <a16:colId xmlns:a16="http://schemas.microsoft.com/office/drawing/2014/main" val="732638332"/>
                    </a:ext>
                  </a:extLst>
                </a:gridCol>
              </a:tblGrid>
              <a:tr h="565128">
                <a:tc>
                  <a:txBody>
                    <a:bodyPr/>
                    <a:lstStyle/>
                    <a:p>
                      <a:pPr algn="l" rtl="0">
                        <a:spcAft>
                          <a:spcPts val="0"/>
                        </a:spcAft>
                      </a:pPr>
                      <a:r>
                        <a:rPr lang="en-US">
                          <a:effectLst/>
                        </a:rPr>
                        <a:t>Common name</a:t>
                      </a:r>
                    </a:p>
                  </a:txBody>
                  <a:tcPr marL="38100" marR="38100" marT="38100" marB="38100"/>
                </a:tc>
                <a:tc>
                  <a:txBody>
                    <a:bodyPr/>
                    <a:lstStyle/>
                    <a:p>
                      <a:pPr algn="l" rtl="0">
                        <a:spcAft>
                          <a:spcPts val="0"/>
                        </a:spcAft>
                      </a:pPr>
                      <a:r>
                        <a:rPr lang="en-US">
                          <a:effectLst/>
                        </a:rPr>
                        <a:t>ISO/IEC 11801 name</a:t>
                      </a:r>
                    </a:p>
                  </a:txBody>
                  <a:tcPr marL="38100" marR="38100" marT="38100" marB="38100"/>
                </a:tc>
                <a:tc>
                  <a:txBody>
                    <a:bodyPr/>
                    <a:lstStyle/>
                    <a:p>
                      <a:pPr algn="l" rtl="0">
                        <a:spcAft>
                          <a:spcPts val="0"/>
                        </a:spcAft>
                      </a:pPr>
                      <a:r>
                        <a:rPr lang="en-US" dirty="0">
                          <a:effectLst/>
                        </a:rPr>
                        <a:t>Frequency</a:t>
                      </a:r>
                    </a:p>
                  </a:txBody>
                  <a:tcPr marL="38100" marR="38100" marT="38100" marB="38100"/>
                </a:tc>
                <a:tc>
                  <a:txBody>
                    <a:bodyPr/>
                    <a:lstStyle/>
                    <a:p>
                      <a:pPr algn="l" rtl="0">
                        <a:spcAft>
                          <a:spcPts val="0"/>
                        </a:spcAft>
                      </a:pPr>
                      <a:r>
                        <a:rPr lang="en-US">
                          <a:effectLst/>
                        </a:rPr>
                        <a:t>Description/Use</a:t>
                      </a:r>
                    </a:p>
                  </a:txBody>
                  <a:tcPr marL="38100" marR="38100" marT="38100" marB="38100"/>
                </a:tc>
                <a:extLst>
                  <a:ext uri="{0D108BD9-81ED-4DB2-BD59-A6C34878D82A}">
                    <a16:rowId xmlns:a16="http://schemas.microsoft.com/office/drawing/2014/main" val="3241872990"/>
                  </a:ext>
                </a:extLst>
              </a:tr>
              <a:tr h="565128">
                <a:tc>
                  <a:txBody>
                    <a:bodyPr/>
                    <a:lstStyle/>
                    <a:p>
                      <a:pPr marL="54864" rtl="0">
                        <a:spcBef>
                          <a:spcPts val="432"/>
                        </a:spcBef>
                        <a:spcAft>
                          <a:spcPts val="288"/>
                        </a:spcAft>
                      </a:pPr>
                      <a:r>
                        <a:rPr lang="en-US" dirty="0">
                          <a:effectLst/>
                        </a:rPr>
                        <a:t>Cat 5e</a:t>
                      </a:r>
                    </a:p>
                  </a:txBody>
                  <a:tcPr marL="38100" marR="38100" marT="38100" marB="38100"/>
                </a:tc>
                <a:tc>
                  <a:txBody>
                    <a:bodyPr/>
                    <a:lstStyle/>
                    <a:p>
                      <a:pPr marL="54864" rtl="0">
                        <a:spcBef>
                          <a:spcPts val="432"/>
                        </a:spcBef>
                        <a:spcAft>
                          <a:spcPts val="288"/>
                        </a:spcAft>
                      </a:pPr>
                      <a:r>
                        <a:rPr lang="en-US">
                          <a:effectLst/>
                        </a:rPr>
                        <a:t>Class D</a:t>
                      </a:r>
                    </a:p>
                  </a:txBody>
                  <a:tcPr marL="38100" marR="38100" marT="38100" marB="38100"/>
                </a:tc>
                <a:tc>
                  <a:txBody>
                    <a:bodyPr/>
                    <a:lstStyle/>
                    <a:p>
                      <a:pPr marL="54864" rtl="0">
                        <a:spcBef>
                          <a:spcPts val="432"/>
                        </a:spcBef>
                        <a:spcAft>
                          <a:spcPts val="288"/>
                        </a:spcAft>
                      </a:pPr>
                      <a:r>
                        <a:rPr lang="en-US">
                          <a:effectLst/>
                        </a:rPr>
                        <a:t>100 MHz</a:t>
                      </a:r>
                    </a:p>
                  </a:txBody>
                  <a:tcPr marL="38100" marR="38100" marT="38100" marB="38100"/>
                </a:tc>
                <a:tc>
                  <a:txBody>
                    <a:bodyPr/>
                    <a:lstStyle/>
                    <a:p>
                      <a:pPr marL="54864" rtl="0">
                        <a:spcBef>
                          <a:spcPts val="432"/>
                        </a:spcBef>
                        <a:spcAft>
                          <a:spcPts val="288"/>
                        </a:spcAft>
                      </a:pPr>
                      <a:r>
                        <a:rPr lang="en-US">
                          <a:effectLst/>
                        </a:rPr>
                        <a:t>Category 5 Enhanced. Same overall properties as Cat5, but higher testing standards.</a:t>
                      </a:r>
                    </a:p>
                  </a:txBody>
                  <a:tcPr marL="38100" marR="38100" marT="38100" marB="38100"/>
                </a:tc>
                <a:extLst>
                  <a:ext uri="{0D108BD9-81ED-4DB2-BD59-A6C34878D82A}">
                    <a16:rowId xmlns:a16="http://schemas.microsoft.com/office/drawing/2014/main" val="891128580"/>
                  </a:ext>
                </a:extLst>
              </a:tr>
              <a:tr h="1305352">
                <a:tc>
                  <a:txBody>
                    <a:bodyPr/>
                    <a:lstStyle/>
                    <a:p>
                      <a:pPr marL="54864" rtl="0">
                        <a:spcBef>
                          <a:spcPts val="432"/>
                        </a:spcBef>
                        <a:spcAft>
                          <a:spcPts val="288"/>
                        </a:spcAft>
                      </a:pPr>
                      <a:r>
                        <a:rPr lang="en-US" dirty="0">
                          <a:effectLst/>
                        </a:rPr>
                        <a:t>Cat 6</a:t>
                      </a:r>
                    </a:p>
                  </a:txBody>
                  <a:tcPr marL="38100" marR="38100" marT="38100" marB="38100"/>
                </a:tc>
                <a:tc>
                  <a:txBody>
                    <a:bodyPr/>
                    <a:lstStyle/>
                    <a:p>
                      <a:pPr marL="54864" rtl="0">
                        <a:spcBef>
                          <a:spcPts val="432"/>
                        </a:spcBef>
                        <a:spcAft>
                          <a:spcPts val="288"/>
                        </a:spcAft>
                      </a:pPr>
                      <a:r>
                        <a:rPr lang="en-US" dirty="0">
                          <a:effectLst/>
                        </a:rPr>
                        <a:t>Class E</a:t>
                      </a:r>
                    </a:p>
                  </a:txBody>
                  <a:tcPr marL="38100" marR="38100" marT="38100" marB="38100"/>
                </a:tc>
                <a:tc>
                  <a:txBody>
                    <a:bodyPr/>
                    <a:lstStyle/>
                    <a:p>
                      <a:pPr marL="54864" rtl="0">
                        <a:spcBef>
                          <a:spcPts val="432"/>
                        </a:spcBef>
                        <a:spcAft>
                          <a:spcPts val="288"/>
                        </a:spcAft>
                      </a:pPr>
                      <a:r>
                        <a:rPr lang="en-US" dirty="0">
                          <a:effectLst/>
                        </a:rPr>
                        <a:t>250 MHz</a:t>
                      </a:r>
                    </a:p>
                  </a:txBody>
                  <a:tcPr marL="38100" marR="38100" marT="38100" marB="38100"/>
                </a:tc>
                <a:tc>
                  <a:txBody>
                    <a:bodyPr/>
                    <a:lstStyle/>
                    <a:p>
                      <a:pPr marL="54864" rtl="0">
                        <a:spcBef>
                          <a:spcPts val="432"/>
                        </a:spcBef>
                        <a:spcAft>
                          <a:spcPts val="288"/>
                        </a:spcAft>
                      </a:pPr>
                      <a:r>
                        <a:rPr lang="en-US" dirty="0">
                          <a:effectLst/>
                        </a:rPr>
                        <a:t>Stronger crosstalk specifications than Cat 5e. Popular for new Gigabit Ethernet installations and short distance 10 Gigabit Ethernet networks. Frequently shielded for additional EMI protection; if so, the shielding needs a grounded connection.</a:t>
                      </a:r>
                    </a:p>
                  </a:txBody>
                  <a:tcPr marL="38100" marR="38100" marT="38100" marB="38100"/>
                </a:tc>
                <a:extLst>
                  <a:ext uri="{0D108BD9-81ED-4DB2-BD59-A6C34878D82A}">
                    <a16:rowId xmlns:a16="http://schemas.microsoft.com/office/drawing/2014/main" val="4077512712"/>
                  </a:ext>
                </a:extLst>
              </a:tr>
              <a:tr h="565128">
                <a:tc>
                  <a:txBody>
                    <a:bodyPr/>
                    <a:lstStyle/>
                    <a:p>
                      <a:pPr marL="54864" rtl="0">
                        <a:spcBef>
                          <a:spcPts val="432"/>
                        </a:spcBef>
                        <a:spcAft>
                          <a:spcPts val="288"/>
                        </a:spcAft>
                      </a:pPr>
                      <a:r>
                        <a:rPr lang="en-US" dirty="0">
                          <a:effectLst/>
                        </a:rPr>
                        <a:t>Cat 6</a:t>
                      </a:r>
                      <a:r>
                        <a:rPr lang="en-US" baseline="0" dirty="0">
                          <a:effectLst/>
                        </a:rPr>
                        <a:t>a</a:t>
                      </a:r>
                      <a:r>
                        <a:rPr lang="en-US" dirty="0">
                          <a:effectLst/>
                        </a:rPr>
                        <a:t> </a:t>
                      </a:r>
                    </a:p>
                  </a:txBody>
                  <a:tcPr marL="38100" marR="38100" marT="38100" marB="38100"/>
                </a:tc>
                <a:tc>
                  <a:txBody>
                    <a:bodyPr/>
                    <a:lstStyle/>
                    <a:p>
                      <a:pPr marL="54864" rtl="0">
                        <a:spcBef>
                          <a:spcPts val="432"/>
                        </a:spcBef>
                        <a:spcAft>
                          <a:spcPts val="288"/>
                        </a:spcAft>
                      </a:pPr>
                      <a:r>
                        <a:rPr lang="en-US" dirty="0">
                          <a:effectLst/>
                        </a:rPr>
                        <a:t>Class </a:t>
                      </a:r>
                      <a:r>
                        <a:rPr lang="en-US" dirty="0" err="1">
                          <a:effectLst/>
                        </a:rPr>
                        <a:t>E</a:t>
                      </a:r>
                      <a:r>
                        <a:rPr lang="en-US" baseline="0" dirty="0" err="1">
                          <a:effectLst/>
                        </a:rPr>
                        <a:t>a</a:t>
                      </a:r>
                      <a:r>
                        <a:rPr lang="en-US" dirty="0">
                          <a:effectLst/>
                        </a:rPr>
                        <a:t> </a:t>
                      </a:r>
                    </a:p>
                  </a:txBody>
                  <a:tcPr marL="38100" marR="38100" marT="38100" marB="38100"/>
                </a:tc>
                <a:tc>
                  <a:txBody>
                    <a:bodyPr/>
                    <a:lstStyle/>
                    <a:p>
                      <a:pPr marL="54864" rtl="0">
                        <a:spcBef>
                          <a:spcPts val="432"/>
                        </a:spcBef>
                        <a:spcAft>
                          <a:spcPts val="288"/>
                        </a:spcAft>
                      </a:pPr>
                      <a:r>
                        <a:rPr lang="en-US">
                          <a:effectLst/>
                        </a:rPr>
                        <a:t>500 MHz</a:t>
                      </a:r>
                    </a:p>
                  </a:txBody>
                  <a:tcPr marL="38100" marR="38100" marT="38100" marB="38100"/>
                </a:tc>
                <a:tc>
                  <a:txBody>
                    <a:bodyPr/>
                    <a:lstStyle/>
                    <a:p>
                      <a:pPr marL="54864" rtl="0">
                        <a:spcBef>
                          <a:spcPts val="432"/>
                        </a:spcBef>
                        <a:spcAft>
                          <a:spcPts val="288"/>
                        </a:spcAft>
                      </a:pPr>
                      <a:r>
                        <a:rPr lang="en-US">
                          <a:effectLst/>
                        </a:rPr>
                        <a:t>Augmented Category 6. Shielded and allows full distance 10 Gigabit Ethernet operation.</a:t>
                      </a:r>
                    </a:p>
                  </a:txBody>
                  <a:tcPr marL="38100" marR="38100" marT="38100" marB="38100"/>
                </a:tc>
                <a:extLst>
                  <a:ext uri="{0D108BD9-81ED-4DB2-BD59-A6C34878D82A}">
                    <a16:rowId xmlns:a16="http://schemas.microsoft.com/office/drawing/2014/main" val="1040873699"/>
                  </a:ext>
                </a:extLst>
              </a:tr>
              <a:tr h="565128">
                <a:tc>
                  <a:txBody>
                    <a:bodyPr/>
                    <a:lstStyle/>
                    <a:p>
                      <a:pPr marL="54864" rtl="0">
                        <a:spcBef>
                          <a:spcPts val="432"/>
                        </a:spcBef>
                        <a:spcAft>
                          <a:spcPts val="288"/>
                        </a:spcAft>
                      </a:pPr>
                      <a:r>
                        <a:rPr lang="en-US">
                          <a:effectLst/>
                        </a:rPr>
                        <a:t>Cat 7</a:t>
                      </a:r>
                    </a:p>
                  </a:txBody>
                  <a:tcPr marL="38100" marR="38100" marT="38100" marB="38100"/>
                </a:tc>
                <a:tc>
                  <a:txBody>
                    <a:bodyPr/>
                    <a:lstStyle/>
                    <a:p>
                      <a:pPr marL="54864" rtl="0">
                        <a:spcBef>
                          <a:spcPts val="432"/>
                        </a:spcBef>
                        <a:spcAft>
                          <a:spcPts val="288"/>
                        </a:spcAft>
                      </a:pPr>
                      <a:r>
                        <a:rPr lang="en-US">
                          <a:effectLst/>
                        </a:rPr>
                        <a:t>Class F</a:t>
                      </a:r>
                    </a:p>
                  </a:txBody>
                  <a:tcPr marL="38100" marR="38100" marT="38100" marB="38100"/>
                </a:tc>
                <a:tc>
                  <a:txBody>
                    <a:bodyPr/>
                    <a:lstStyle/>
                    <a:p>
                      <a:pPr marL="54864" rtl="0">
                        <a:spcBef>
                          <a:spcPts val="432"/>
                        </a:spcBef>
                        <a:spcAft>
                          <a:spcPts val="288"/>
                        </a:spcAft>
                      </a:pPr>
                      <a:r>
                        <a:rPr lang="en-US">
                          <a:effectLst/>
                        </a:rPr>
                        <a:t>600 MHz</a:t>
                      </a:r>
                    </a:p>
                  </a:txBody>
                  <a:tcPr marL="38100" marR="38100" marT="38100" marB="38100"/>
                </a:tc>
                <a:tc>
                  <a:txBody>
                    <a:bodyPr/>
                    <a:lstStyle/>
                    <a:p>
                      <a:pPr marL="54864" rtl="0">
                        <a:spcBef>
                          <a:spcPts val="432"/>
                        </a:spcBef>
                        <a:spcAft>
                          <a:spcPts val="288"/>
                        </a:spcAft>
                      </a:pPr>
                      <a:r>
                        <a:rPr lang="en-US" dirty="0">
                          <a:effectLst/>
                        </a:rPr>
                        <a:t>Similar to Cat6a but screened and shielded for higher noise resistance.</a:t>
                      </a:r>
                    </a:p>
                  </a:txBody>
                  <a:tcPr marL="38100" marR="38100" marT="38100" marB="38100"/>
                </a:tc>
                <a:extLst>
                  <a:ext uri="{0D108BD9-81ED-4DB2-BD59-A6C34878D82A}">
                    <a16:rowId xmlns:a16="http://schemas.microsoft.com/office/drawing/2014/main" val="2953500478"/>
                  </a:ext>
                </a:extLst>
              </a:tr>
              <a:tr h="565128">
                <a:tc>
                  <a:txBody>
                    <a:bodyPr/>
                    <a:lstStyle/>
                    <a:p>
                      <a:pPr marL="54864" rtl="0">
                        <a:spcBef>
                          <a:spcPts val="432"/>
                        </a:spcBef>
                        <a:spcAft>
                          <a:spcPts val="288"/>
                        </a:spcAft>
                      </a:pPr>
                      <a:r>
                        <a:rPr lang="en-US" dirty="0">
                          <a:effectLst/>
                        </a:rPr>
                        <a:t>Cat 7</a:t>
                      </a:r>
                      <a:r>
                        <a:rPr lang="en-US" baseline="0" dirty="0">
                          <a:effectLst/>
                        </a:rPr>
                        <a:t>a</a:t>
                      </a:r>
                      <a:r>
                        <a:rPr lang="en-US" dirty="0">
                          <a:effectLst/>
                        </a:rPr>
                        <a:t> </a:t>
                      </a:r>
                    </a:p>
                  </a:txBody>
                  <a:tcPr marL="38100" marR="38100" marT="38100" marB="38100"/>
                </a:tc>
                <a:tc>
                  <a:txBody>
                    <a:bodyPr/>
                    <a:lstStyle/>
                    <a:p>
                      <a:pPr marL="54864" rtl="0">
                        <a:spcBef>
                          <a:spcPts val="432"/>
                        </a:spcBef>
                        <a:spcAft>
                          <a:spcPts val="288"/>
                        </a:spcAft>
                      </a:pPr>
                      <a:r>
                        <a:rPr lang="en-US" dirty="0">
                          <a:effectLst/>
                        </a:rPr>
                        <a:t>Class F</a:t>
                      </a:r>
                      <a:r>
                        <a:rPr lang="en-US" baseline="0" dirty="0">
                          <a:effectLst/>
                        </a:rPr>
                        <a:t>a</a:t>
                      </a:r>
                      <a:r>
                        <a:rPr lang="en-US" dirty="0">
                          <a:effectLst/>
                        </a:rPr>
                        <a:t> </a:t>
                      </a:r>
                    </a:p>
                  </a:txBody>
                  <a:tcPr marL="38100" marR="38100" marT="38100" marB="38100"/>
                </a:tc>
                <a:tc>
                  <a:txBody>
                    <a:bodyPr/>
                    <a:lstStyle/>
                    <a:p>
                      <a:pPr marL="54864" rtl="0">
                        <a:spcBef>
                          <a:spcPts val="432"/>
                        </a:spcBef>
                        <a:spcAft>
                          <a:spcPts val="288"/>
                        </a:spcAft>
                      </a:pPr>
                      <a:r>
                        <a:rPr lang="en-US">
                          <a:effectLst/>
                        </a:rPr>
                        <a:t>1000 MHz</a:t>
                      </a:r>
                    </a:p>
                  </a:txBody>
                  <a:tcPr marL="38100" marR="38100" marT="38100" marB="38100"/>
                </a:tc>
                <a:tc>
                  <a:txBody>
                    <a:bodyPr/>
                    <a:lstStyle/>
                    <a:p>
                      <a:pPr marL="54864" rtl="0">
                        <a:spcBef>
                          <a:spcPts val="432"/>
                        </a:spcBef>
                        <a:spcAft>
                          <a:spcPts val="288"/>
                        </a:spcAft>
                      </a:pPr>
                      <a:r>
                        <a:rPr lang="en-US" dirty="0">
                          <a:effectLst/>
                        </a:rPr>
                        <a:t>Augmented Category 7. May be suitable for emerging 40 Gigabit Ethernet.</a:t>
                      </a:r>
                    </a:p>
                  </a:txBody>
                  <a:tcPr marL="38100" marR="38100" marT="38100" marB="38100"/>
                </a:tc>
                <a:extLst>
                  <a:ext uri="{0D108BD9-81ED-4DB2-BD59-A6C34878D82A}">
                    <a16:rowId xmlns:a16="http://schemas.microsoft.com/office/drawing/2014/main" val="1593408839"/>
                  </a:ext>
                </a:extLst>
              </a:tr>
            </a:tbl>
          </a:graphicData>
        </a:graphic>
      </p:graphicFrame>
    </p:spTree>
    <p:extLst>
      <p:ext uri="{BB962C8B-B14F-4D97-AF65-F5344CB8AC3E}">
        <p14:creationId xmlns:p14="http://schemas.microsoft.com/office/powerpoint/2010/main" val="30209403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Coaxial connectors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BNC connector, along with a T connector used for legacy Ethernet</a:t>
            </a:r>
          </a:p>
        </p:txBody>
      </p:sp>
      <p:pic>
        <p:nvPicPr>
          <p:cNvPr id="7" name="Picture 6">
            <a:extLst>
              <a:ext uri="{FF2B5EF4-FFF2-40B4-BE49-F238E27FC236}">
                <a16:creationId xmlns:a16="http://schemas.microsoft.com/office/drawing/2014/main" id="{F1CE4E9A-3BA5-44E2-A686-56C3FDAB969E}"/>
              </a:ext>
            </a:extLst>
          </p:cNvPr>
          <p:cNvPicPr>
            <a:picLocks noChangeAspect="1"/>
          </p:cNvPicPr>
          <p:nvPr/>
        </p:nvPicPr>
        <p:blipFill>
          <a:blip r:embed="rId3"/>
          <a:stretch>
            <a:fillRect/>
          </a:stretch>
        </p:blipFill>
        <p:spPr>
          <a:xfrm>
            <a:off x="1066800" y="3047588"/>
            <a:ext cx="4445000" cy="3490585"/>
          </a:xfrm>
          <a:prstGeom prst="rect">
            <a:avLst/>
          </a:prstGeom>
        </p:spPr>
      </p:pic>
      <p:pic>
        <p:nvPicPr>
          <p:cNvPr id="8" name="Picture 7">
            <a:extLst>
              <a:ext uri="{FF2B5EF4-FFF2-40B4-BE49-F238E27FC236}">
                <a16:creationId xmlns:a16="http://schemas.microsoft.com/office/drawing/2014/main" id="{25D2CD4C-3E97-4386-9061-A7A149951234}"/>
              </a:ext>
            </a:extLst>
          </p:cNvPr>
          <p:cNvPicPr>
            <a:picLocks noChangeAspect="1"/>
          </p:cNvPicPr>
          <p:nvPr/>
        </p:nvPicPr>
        <p:blipFill rotWithShape="1">
          <a:blip r:embed="rId4"/>
          <a:srcRect b="33629"/>
          <a:stretch/>
        </p:blipFill>
        <p:spPr>
          <a:xfrm>
            <a:off x="5110481" y="2698065"/>
            <a:ext cx="2655622" cy="1461870"/>
          </a:xfrm>
          <a:prstGeom prst="rect">
            <a:avLst/>
          </a:prstGeom>
        </p:spPr>
      </p:pic>
      <p:pic>
        <p:nvPicPr>
          <p:cNvPr id="9" name="Picture 8">
            <a:extLst>
              <a:ext uri="{FF2B5EF4-FFF2-40B4-BE49-F238E27FC236}">
                <a16:creationId xmlns:a16="http://schemas.microsoft.com/office/drawing/2014/main" id="{156517DD-2527-4AD7-9298-DAE9ED90B633}"/>
              </a:ext>
            </a:extLst>
          </p:cNvPr>
          <p:cNvPicPr>
            <a:picLocks noChangeAspect="1"/>
          </p:cNvPicPr>
          <p:nvPr/>
        </p:nvPicPr>
        <p:blipFill>
          <a:blip r:embed="rId5"/>
          <a:stretch>
            <a:fillRect/>
          </a:stretch>
        </p:blipFill>
        <p:spPr>
          <a:xfrm>
            <a:off x="7458242" y="3906136"/>
            <a:ext cx="4445000" cy="2855445"/>
          </a:xfrm>
          <a:prstGeom prst="rect">
            <a:avLst/>
          </a:prstGeom>
        </p:spPr>
      </p:pic>
    </p:spTree>
    <p:extLst>
      <p:ext uri="{BB962C8B-B14F-4D97-AF65-F5344CB8AC3E}">
        <p14:creationId xmlns:p14="http://schemas.microsoft.com/office/powerpoint/2010/main" val="36472810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Coaxial connectors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cable with F connectors, along with a splitter</a:t>
            </a:r>
          </a:p>
        </p:txBody>
      </p:sp>
      <p:pic>
        <p:nvPicPr>
          <p:cNvPr id="5" name="Picture 4">
            <a:extLst>
              <a:ext uri="{FF2B5EF4-FFF2-40B4-BE49-F238E27FC236}">
                <a16:creationId xmlns:a16="http://schemas.microsoft.com/office/drawing/2014/main" id="{1A939CCB-DEB5-4329-9D5C-AC018DC1C0D1}"/>
              </a:ext>
            </a:extLst>
          </p:cNvPr>
          <p:cNvPicPr>
            <a:picLocks noChangeAspect="1"/>
          </p:cNvPicPr>
          <p:nvPr/>
        </p:nvPicPr>
        <p:blipFill>
          <a:blip r:embed="rId2"/>
          <a:stretch>
            <a:fillRect/>
          </a:stretch>
        </p:blipFill>
        <p:spPr>
          <a:xfrm>
            <a:off x="2524125" y="2367916"/>
            <a:ext cx="7143750" cy="4124325"/>
          </a:xfrm>
          <a:prstGeom prst="rect">
            <a:avLst/>
          </a:prstGeom>
        </p:spPr>
      </p:pic>
    </p:spTree>
    <p:extLst>
      <p:ext uri="{BB962C8B-B14F-4D97-AF65-F5344CB8AC3E}">
        <p14:creationId xmlns:p14="http://schemas.microsoft.com/office/powerpoint/2010/main" val="28958049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coaxial cables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Coaxial termination tools</a:t>
            </a:r>
          </a:p>
        </p:txBody>
      </p:sp>
      <p:pic>
        <p:nvPicPr>
          <p:cNvPr id="5" name="Picture 4">
            <a:extLst>
              <a:ext uri="{FF2B5EF4-FFF2-40B4-BE49-F238E27FC236}">
                <a16:creationId xmlns:a16="http://schemas.microsoft.com/office/drawing/2014/main" id="{C5387DF5-EDC8-49A7-AC32-A6745ABB290A}"/>
              </a:ext>
            </a:extLst>
          </p:cNvPr>
          <p:cNvPicPr>
            <a:picLocks noChangeAspect="1"/>
          </p:cNvPicPr>
          <p:nvPr/>
        </p:nvPicPr>
        <p:blipFill>
          <a:blip r:embed="rId2"/>
          <a:stretch>
            <a:fillRect/>
          </a:stretch>
        </p:blipFill>
        <p:spPr>
          <a:xfrm>
            <a:off x="3352800" y="2291213"/>
            <a:ext cx="5486400" cy="3657600"/>
          </a:xfrm>
          <a:prstGeom prst="rect">
            <a:avLst/>
          </a:prstGeom>
        </p:spPr>
      </p:pic>
    </p:spTree>
    <p:extLst>
      <p:ext uri="{BB962C8B-B14F-4D97-AF65-F5344CB8AC3E}">
        <p14:creationId xmlns:p14="http://schemas.microsoft.com/office/powerpoint/2010/main" val="11759395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F57C-34ED-4E67-9CE5-6F78B58E18A5}"/>
              </a:ext>
            </a:extLst>
          </p:cNvPr>
          <p:cNvSpPr>
            <a:spLocks noGrp="1"/>
          </p:cNvSpPr>
          <p:nvPr>
            <p:ph type="title"/>
          </p:nvPr>
        </p:nvSpPr>
        <p:spPr/>
        <p:txBody>
          <a:bodyPr/>
          <a:lstStyle/>
          <a:p>
            <a:r>
              <a:rPr lang="en-GB" dirty="0"/>
              <a:t>BNC Terminator</a:t>
            </a:r>
          </a:p>
        </p:txBody>
      </p:sp>
      <p:sp>
        <p:nvSpPr>
          <p:cNvPr id="3" name="Content Placeholder 2">
            <a:extLst>
              <a:ext uri="{FF2B5EF4-FFF2-40B4-BE49-F238E27FC236}">
                <a16:creationId xmlns:a16="http://schemas.microsoft.com/office/drawing/2014/main" id="{08885DC5-058C-4088-AE6E-27C18DEA03A1}"/>
              </a:ext>
            </a:extLst>
          </p:cNvPr>
          <p:cNvSpPr>
            <a:spLocks noGrp="1"/>
          </p:cNvSpPr>
          <p:nvPr>
            <p:ph idx="1"/>
          </p:nvPr>
        </p:nvSpPr>
        <p:spPr>
          <a:xfrm>
            <a:off x="312821" y="1825625"/>
            <a:ext cx="4436159" cy="4398194"/>
          </a:xfrm>
        </p:spPr>
        <p:txBody>
          <a:bodyPr>
            <a:noAutofit/>
          </a:bodyPr>
          <a:lstStyle/>
          <a:p>
            <a:r>
              <a:rPr lang="en-GB" sz="3200" dirty="0"/>
              <a:t>Usually 50 Ohm or 75 Ohm</a:t>
            </a:r>
          </a:p>
          <a:p>
            <a:endParaRPr lang="en-GB" sz="3200" dirty="0"/>
          </a:p>
          <a:p>
            <a:endParaRPr lang="en-GB" sz="3200" dirty="0"/>
          </a:p>
          <a:p>
            <a:r>
              <a:rPr lang="en-GB" sz="3200" dirty="0"/>
              <a:t>The practice of ending a transmission line with a device that matches the characteristic impedance of the line</a:t>
            </a:r>
          </a:p>
        </p:txBody>
      </p:sp>
      <p:pic>
        <p:nvPicPr>
          <p:cNvPr id="5" name="Picture 4" descr="A picture containing ware, cup, sitting, silver&#10;&#10;Description automatically generated">
            <a:extLst>
              <a:ext uri="{FF2B5EF4-FFF2-40B4-BE49-F238E27FC236}">
                <a16:creationId xmlns:a16="http://schemas.microsoft.com/office/drawing/2014/main" id="{EF31C135-ADE1-4A88-8629-7210587EB1C2}"/>
              </a:ext>
            </a:extLst>
          </p:cNvPr>
          <p:cNvPicPr>
            <a:picLocks noChangeAspect="1"/>
          </p:cNvPicPr>
          <p:nvPr/>
        </p:nvPicPr>
        <p:blipFill rotWithShape="1">
          <a:blip r:embed="rId4">
            <a:extLst>
              <a:ext uri="{28A0092B-C50C-407E-A947-70E740481C1C}">
                <a14:useLocalDpi xmlns:a14="http://schemas.microsoft.com/office/drawing/2010/main" val="0"/>
              </a:ext>
            </a:extLst>
          </a:blip>
          <a:srcRect l="4945" t="8996" r="3660" b="14308"/>
          <a:stretch/>
        </p:blipFill>
        <p:spPr>
          <a:xfrm>
            <a:off x="5516880" y="3093536"/>
            <a:ext cx="4050890" cy="3399339"/>
          </a:xfrm>
          <a:prstGeom prst="rect">
            <a:avLst/>
          </a:prstGeom>
        </p:spPr>
      </p:pic>
      <p:graphicFrame>
        <p:nvGraphicFramePr>
          <p:cNvPr id="6" name="Object 5">
            <a:extLst>
              <a:ext uri="{FF2B5EF4-FFF2-40B4-BE49-F238E27FC236}">
                <a16:creationId xmlns:a16="http://schemas.microsoft.com/office/drawing/2014/main" id="{595F108B-BE6B-4800-A264-BA9A4C204F3F}"/>
              </a:ext>
            </a:extLst>
          </p:cNvPr>
          <p:cNvGraphicFramePr>
            <a:graphicFrameLocks noChangeAspect="1"/>
          </p:cNvGraphicFramePr>
          <p:nvPr>
            <p:extLst/>
          </p:nvPr>
        </p:nvGraphicFramePr>
        <p:xfrm>
          <a:off x="92075" y="92075"/>
          <a:ext cx="971550" cy="525463"/>
        </p:xfrm>
        <a:graphic>
          <a:graphicData uri="http://schemas.openxmlformats.org/presentationml/2006/ole">
            <mc:AlternateContent xmlns:mc="http://schemas.openxmlformats.org/markup-compatibility/2006">
              <mc:Choice xmlns:v="urn:schemas-microsoft-com:vml" Requires="v">
                <p:oleObj spid="_x0000_s1026" name="Packager Shell Object" showAsIcon="1" r:id="rId5" imgW="971280" imgH="524880" progId="Package">
                  <p:embed/>
                </p:oleObj>
              </mc:Choice>
              <mc:Fallback>
                <p:oleObj name="Packager Shell Object" showAsIcon="1" r:id="rId5" imgW="971280" imgH="524880" progId="Package">
                  <p:embed/>
                  <p:pic>
                    <p:nvPicPr>
                      <p:cNvPr id="6" name="Object 5">
                        <a:extLst>
                          <a:ext uri="{FF2B5EF4-FFF2-40B4-BE49-F238E27FC236}">
                            <a16:creationId xmlns:a16="http://schemas.microsoft.com/office/drawing/2014/main" id="{595F108B-BE6B-4800-A264-BA9A4C204F3F}"/>
                          </a:ext>
                        </a:extLst>
                      </p:cNvPr>
                      <p:cNvPicPr/>
                      <p:nvPr/>
                    </p:nvPicPr>
                    <p:blipFill>
                      <a:blip r:embed="rId6"/>
                      <a:stretch>
                        <a:fillRect/>
                      </a:stretch>
                    </p:blipFill>
                    <p:spPr>
                      <a:xfrm>
                        <a:off x="92075" y="92075"/>
                        <a:ext cx="971550" cy="525463"/>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89111D75-F11F-40A2-86A2-40043ADA305F}"/>
              </a:ext>
            </a:extLst>
          </p:cNvPr>
          <p:cNvPicPr>
            <a:picLocks noChangeAspect="1"/>
          </p:cNvPicPr>
          <p:nvPr/>
        </p:nvPicPr>
        <p:blipFill rotWithShape="1">
          <a:blip r:embed="rId7">
            <a:extLst>
              <a:ext uri="{28A0092B-C50C-407E-A947-70E740481C1C}">
                <a14:useLocalDpi xmlns:a14="http://schemas.microsoft.com/office/drawing/2010/main" val="0"/>
              </a:ext>
            </a:extLst>
          </a:blip>
          <a:srcRect r="11561"/>
          <a:stretch/>
        </p:blipFill>
        <p:spPr>
          <a:xfrm>
            <a:off x="9722082" y="2824480"/>
            <a:ext cx="2393072" cy="3013587"/>
          </a:xfrm>
          <a:prstGeom prst="rect">
            <a:avLst/>
          </a:prstGeom>
        </p:spPr>
      </p:pic>
    </p:spTree>
    <p:extLst>
      <p:ext uri="{BB962C8B-B14F-4D97-AF65-F5344CB8AC3E}">
        <p14:creationId xmlns:p14="http://schemas.microsoft.com/office/powerpoint/2010/main" val="7632998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Discussion: Coaxial media </a:t>
            </a:r>
          </a:p>
        </p:txBody>
      </p:sp>
      <p:grpSp>
        <p:nvGrpSpPr>
          <p:cNvPr id="4" name="Group 3">
            <a:extLst>
              <a:ext uri="{FF2B5EF4-FFF2-40B4-BE49-F238E27FC236}">
                <a16:creationId xmlns:a16="http://schemas.microsoft.com/office/drawing/2014/main" id="{53D12EDB-A93C-4611-9EAD-3D38FDE188EA}"/>
              </a:ext>
            </a:extLst>
          </p:cNvPr>
          <p:cNvGrpSpPr/>
          <p:nvPr/>
        </p:nvGrpSpPr>
        <p:grpSpPr>
          <a:xfrm>
            <a:off x="5063613" y="3234813"/>
            <a:ext cx="2408904" cy="1219200"/>
            <a:chOff x="5063613" y="3234813"/>
            <a:chExt cx="2408904" cy="1219200"/>
          </a:xfrm>
        </p:grpSpPr>
        <p:sp>
          <p:nvSpPr>
            <p:cNvPr id="5" name="Speech Bubble: Oval 4">
              <a:extLst>
                <a:ext uri="{FF2B5EF4-FFF2-40B4-BE49-F238E27FC236}">
                  <a16:creationId xmlns:a16="http://schemas.microsoft.com/office/drawing/2014/main" id="{FCF37F5E-24CF-425F-A184-0297B74D534A}"/>
                </a:ext>
              </a:extLst>
            </p:cNvPr>
            <p:cNvSpPr/>
            <p:nvPr/>
          </p:nvSpPr>
          <p:spPr>
            <a:xfrm flipH="1">
              <a:off x="5063613" y="3234813"/>
              <a:ext cx="2408904" cy="1219200"/>
            </a:xfrm>
            <a:prstGeom prst="wedgeEllipseCallout">
              <a:avLst>
                <a:gd name="adj1" fmla="val -29404"/>
                <a:gd name="adj2" fmla="val 70565"/>
              </a:avLst>
            </a:prstGeom>
            <a:solidFill>
              <a:srgbClr val="355C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3953F1F4-F817-45B7-BE73-CBE4C0E47302}"/>
                </a:ext>
              </a:extLst>
            </p:cNvPr>
            <p:cNvGrpSpPr/>
            <p:nvPr/>
          </p:nvGrpSpPr>
          <p:grpSpPr>
            <a:xfrm>
              <a:off x="5417575" y="3741175"/>
              <a:ext cx="1637071" cy="206477"/>
              <a:chOff x="2310581" y="3780504"/>
              <a:chExt cx="1637071" cy="206477"/>
            </a:xfrm>
          </p:grpSpPr>
          <p:sp>
            <p:nvSpPr>
              <p:cNvPr id="8" name="Oval 7">
                <a:extLst>
                  <a:ext uri="{FF2B5EF4-FFF2-40B4-BE49-F238E27FC236}">
                    <a16:creationId xmlns:a16="http://schemas.microsoft.com/office/drawing/2014/main" id="{B2E1CD0B-A4C6-46BB-B3F7-5B8D2CA39E98}"/>
                  </a:ext>
                </a:extLst>
              </p:cNvPr>
              <p:cNvSpPr/>
              <p:nvPr/>
            </p:nvSpPr>
            <p:spPr>
              <a:xfrm>
                <a:off x="231058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FBD64795-4A1C-42DB-8E1A-34A7FC1290DB}"/>
                  </a:ext>
                </a:extLst>
              </p:cNvPr>
              <p:cNvSpPr/>
              <p:nvPr/>
            </p:nvSpPr>
            <p:spPr>
              <a:xfrm>
                <a:off x="2787446"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019056F-8ACD-447E-9ECE-42423DD7F4A4}"/>
                  </a:ext>
                </a:extLst>
              </p:cNvPr>
              <p:cNvSpPr/>
              <p:nvPr/>
            </p:nvSpPr>
            <p:spPr>
              <a:xfrm>
                <a:off x="326431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DB79DB0-72AC-4F09-8986-ABAC8504A426}"/>
                  </a:ext>
                </a:extLst>
              </p:cNvPr>
              <p:cNvSpPr/>
              <p:nvPr/>
            </p:nvSpPr>
            <p:spPr>
              <a:xfrm>
                <a:off x="3741175"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858479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A7A3F-E082-43AC-9671-E96A76F13F88}"/>
              </a:ext>
            </a:extLst>
          </p:cNvPr>
          <p:cNvSpPr>
            <a:spLocks noGrp="1"/>
          </p:cNvSpPr>
          <p:nvPr>
            <p:ph type="title"/>
          </p:nvPr>
        </p:nvSpPr>
        <p:spPr/>
        <p:txBody>
          <a:bodyPr/>
          <a:lstStyle/>
          <a:p>
            <a:r>
              <a:rPr lang="en-GB" dirty="0"/>
              <a:t>Topologies - Bus</a:t>
            </a:r>
          </a:p>
        </p:txBody>
      </p:sp>
      <p:sp>
        <p:nvSpPr>
          <p:cNvPr id="3" name="Content Placeholder 2">
            <a:extLst>
              <a:ext uri="{FF2B5EF4-FFF2-40B4-BE49-F238E27FC236}">
                <a16:creationId xmlns:a16="http://schemas.microsoft.com/office/drawing/2014/main" id="{011A2F99-A970-42AC-AD12-918B4CD7F550}"/>
              </a:ext>
            </a:extLst>
          </p:cNvPr>
          <p:cNvSpPr>
            <a:spLocks noGrp="1"/>
          </p:cNvSpPr>
          <p:nvPr>
            <p:ph idx="1"/>
          </p:nvPr>
        </p:nvSpPr>
        <p:spPr/>
        <p:txBody>
          <a:bodyPr>
            <a:normAutofit/>
          </a:bodyPr>
          <a:lstStyle/>
          <a:p>
            <a:r>
              <a:rPr lang="en-GB" sz="3600" b="1" dirty="0"/>
              <a:t>Advantages of the Bus Topology</a:t>
            </a:r>
          </a:p>
          <a:p>
            <a:pPr lvl="1"/>
            <a:r>
              <a:rPr lang="en-GB" sz="3200" dirty="0"/>
              <a:t>The bus topology as we know it is very cost-effective</a:t>
            </a:r>
          </a:p>
          <a:p>
            <a:pPr lvl="1"/>
            <a:r>
              <a:rPr lang="en-GB" sz="3200" dirty="0"/>
              <a:t>This topology system makes use of the least amount of cable, unlike the others</a:t>
            </a:r>
          </a:p>
          <a:p>
            <a:pPr lvl="1"/>
            <a:r>
              <a:rPr lang="en-GB" sz="3200" dirty="0"/>
              <a:t>This is sufficient for small networks</a:t>
            </a:r>
          </a:p>
          <a:p>
            <a:pPr lvl="1"/>
            <a:r>
              <a:rPr lang="en-GB" sz="3200" dirty="0"/>
              <a:t>A layperson can easily understand this system</a:t>
            </a:r>
          </a:p>
          <a:p>
            <a:pPr lvl="1"/>
            <a:r>
              <a:rPr lang="en-GB" sz="3200" dirty="0"/>
              <a:t>You can also quickly expand on this network</a:t>
            </a:r>
          </a:p>
        </p:txBody>
      </p:sp>
    </p:spTree>
    <p:extLst>
      <p:ext uri="{BB962C8B-B14F-4D97-AF65-F5344CB8AC3E}">
        <p14:creationId xmlns:p14="http://schemas.microsoft.com/office/powerpoint/2010/main" val="1993227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A7A3F-E082-43AC-9671-E96A76F13F88}"/>
              </a:ext>
            </a:extLst>
          </p:cNvPr>
          <p:cNvSpPr>
            <a:spLocks noGrp="1"/>
          </p:cNvSpPr>
          <p:nvPr>
            <p:ph type="title"/>
          </p:nvPr>
        </p:nvSpPr>
        <p:spPr/>
        <p:txBody>
          <a:bodyPr/>
          <a:lstStyle/>
          <a:p>
            <a:r>
              <a:rPr lang="en-GB" dirty="0"/>
              <a:t>Topologies - Bus</a:t>
            </a:r>
          </a:p>
        </p:txBody>
      </p:sp>
      <p:sp>
        <p:nvSpPr>
          <p:cNvPr id="3" name="Content Placeholder 2">
            <a:extLst>
              <a:ext uri="{FF2B5EF4-FFF2-40B4-BE49-F238E27FC236}">
                <a16:creationId xmlns:a16="http://schemas.microsoft.com/office/drawing/2014/main" id="{011A2F99-A970-42AC-AD12-918B4CD7F550}"/>
              </a:ext>
            </a:extLst>
          </p:cNvPr>
          <p:cNvSpPr>
            <a:spLocks noGrp="1"/>
          </p:cNvSpPr>
          <p:nvPr>
            <p:ph idx="1"/>
          </p:nvPr>
        </p:nvSpPr>
        <p:spPr/>
        <p:txBody>
          <a:bodyPr>
            <a:normAutofit/>
          </a:bodyPr>
          <a:lstStyle/>
          <a:p>
            <a:r>
              <a:rPr lang="en-GB" sz="4000" b="1" dirty="0"/>
              <a:t>Disadvantages of the Bus Topology</a:t>
            </a:r>
          </a:p>
          <a:p>
            <a:pPr lvl="1"/>
            <a:r>
              <a:rPr lang="en-GB" sz="2800" dirty="0"/>
              <a:t>Once there is a problem in one part of the cable, the whole network is down</a:t>
            </a:r>
          </a:p>
          <a:p>
            <a:pPr lvl="1"/>
            <a:r>
              <a:rPr lang="en-GB" sz="2800" dirty="0"/>
              <a:t>At the advent of traffic on the network, the entire network will have a slowed-down performance</a:t>
            </a:r>
          </a:p>
          <a:p>
            <a:pPr lvl="1"/>
            <a:r>
              <a:rPr lang="en-GB" sz="2800" dirty="0"/>
              <a:t>Collisions occur in the network resulting in packet loss</a:t>
            </a:r>
          </a:p>
          <a:p>
            <a:pPr lvl="1"/>
            <a:r>
              <a:rPr lang="en-GB" sz="2800" dirty="0"/>
              <a:t>There is a limit to the strength of the cable</a:t>
            </a:r>
          </a:p>
          <a:p>
            <a:pPr lvl="1"/>
            <a:r>
              <a:rPr lang="en-GB" sz="2800" dirty="0"/>
              <a:t>This topology is not as speed effective as the ring topology</a:t>
            </a:r>
          </a:p>
          <a:p>
            <a:pPr lvl="1"/>
            <a:r>
              <a:rPr lang="en-GB" sz="2800" dirty="0"/>
              <a:t>It is difficult to isolate faults in the network</a:t>
            </a:r>
          </a:p>
        </p:txBody>
      </p:sp>
    </p:spTree>
    <p:extLst>
      <p:ext uri="{BB962C8B-B14F-4D97-AF65-F5344CB8AC3E}">
        <p14:creationId xmlns:p14="http://schemas.microsoft.com/office/powerpoint/2010/main" val="1900807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ACBA-9E69-4424-AB62-E2B2975A124B}"/>
              </a:ext>
            </a:extLst>
          </p:cNvPr>
          <p:cNvSpPr>
            <a:spLocks noGrp="1"/>
          </p:cNvSpPr>
          <p:nvPr>
            <p:ph type="title"/>
          </p:nvPr>
        </p:nvSpPr>
        <p:spPr/>
        <p:txBody>
          <a:bodyPr/>
          <a:lstStyle/>
          <a:p>
            <a:r>
              <a:rPr lang="en-GB" dirty="0"/>
              <a:t>Topology - Bus</a:t>
            </a:r>
          </a:p>
        </p:txBody>
      </p:sp>
      <p:pic>
        <p:nvPicPr>
          <p:cNvPr id="5" name="Content Placeholder 4">
            <a:extLst>
              <a:ext uri="{FF2B5EF4-FFF2-40B4-BE49-F238E27FC236}">
                <a16:creationId xmlns:a16="http://schemas.microsoft.com/office/drawing/2014/main" id="{20435A6B-BCB8-40DE-AC5E-30AB2EF0E7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9189" y="1274677"/>
            <a:ext cx="5486486" cy="5486486"/>
          </a:xfrm>
        </p:spPr>
      </p:pic>
      <p:sp>
        <p:nvSpPr>
          <p:cNvPr id="6" name="TextBox 5">
            <a:extLst>
              <a:ext uri="{FF2B5EF4-FFF2-40B4-BE49-F238E27FC236}">
                <a16:creationId xmlns:a16="http://schemas.microsoft.com/office/drawing/2014/main" id="{C522BD51-5928-4769-9BDF-1C3E7AFA4B9D}"/>
              </a:ext>
            </a:extLst>
          </p:cNvPr>
          <p:cNvSpPr txBox="1"/>
          <p:nvPr/>
        </p:nvSpPr>
        <p:spPr>
          <a:xfrm>
            <a:off x="9485810" y="6586350"/>
            <a:ext cx="2706190" cy="215444"/>
          </a:xfrm>
          <a:prstGeom prst="rect">
            <a:avLst/>
          </a:prstGeom>
          <a:noFill/>
        </p:spPr>
        <p:txBody>
          <a:bodyPr wrap="none" rtlCol="0">
            <a:spAutoFit/>
          </a:bodyPr>
          <a:lstStyle/>
          <a:p>
            <a:r>
              <a:rPr lang="en-GB" sz="800" dirty="0"/>
              <a:t>https://www.bbc.co.uk/bitesize/guides/z7mxh39/revision/6</a:t>
            </a:r>
          </a:p>
        </p:txBody>
      </p:sp>
    </p:spTree>
    <p:extLst>
      <p:ext uri="{BB962C8B-B14F-4D97-AF65-F5344CB8AC3E}">
        <p14:creationId xmlns:p14="http://schemas.microsoft.com/office/powerpoint/2010/main" val="613165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Star</a:t>
            </a:r>
          </a:p>
        </p:txBody>
      </p:sp>
      <p:pic>
        <p:nvPicPr>
          <p:cNvPr id="5" name="Content Placeholder 4">
            <a:extLst>
              <a:ext uri="{FF2B5EF4-FFF2-40B4-BE49-F238E27FC236}">
                <a16:creationId xmlns:a16="http://schemas.microsoft.com/office/drawing/2014/main" id="{3B0A2603-3F1B-4496-A4C5-1AB883D560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5353" y="131805"/>
            <a:ext cx="3692718" cy="2556497"/>
          </a:xfrm>
        </p:spPr>
      </p:pic>
      <p:sp>
        <p:nvSpPr>
          <p:cNvPr id="6" name="TextBox 5">
            <a:extLst>
              <a:ext uri="{FF2B5EF4-FFF2-40B4-BE49-F238E27FC236}">
                <a16:creationId xmlns:a16="http://schemas.microsoft.com/office/drawing/2014/main" id="{185F9913-591D-4EE6-A33F-89C2C5CABC4F}"/>
              </a:ext>
            </a:extLst>
          </p:cNvPr>
          <p:cNvSpPr txBox="1"/>
          <p:nvPr/>
        </p:nvSpPr>
        <p:spPr>
          <a:xfrm>
            <a:off x="790832" y="2627870"/>
            <a:ext cx="10396152" cy="3970318"/>
          </a:xfrm>
          <a:prstGeom prst="rect">
            <a:avLst/>
          </a:prstGeom>
          <a:noFill/>
        </p:spPr>
        <p:txBody>
          <a:bodyPr wrap="square" rtlCol="0">
            <a:spAutoFit/>
          </a:bodyPr>
          <a:lstStyle/>
          <a:p>
            <a:pPr marL="285750" indent="-285750">
              <a:buFont typeface="Arial" panose="020B0604020202020204" pitchFamily="34" charset="0"/>
              <a:buChar char="•"/>
            </a:pPr>
            <a:r>
              <a:rPr lang="en-GB" sz="2800" dirty="0"/>
              <a:t>Star topology (or ‘star network’) is the most widely used network for LANs</a:t>
            </a:r>
          </a:p>
          <a:p>
            <a:pPr marL="285750" indent="-285750">
              <a:buFont typeface="Arial" panose="020B0604020202020204" pitchFamily="34" charset="0"/>
              <a:buChar char="•"/>
            </a:pPr>
            <a:r>
              <a:rPr lang="en-GB" sz="2800" dirty="0"/>
              <a:t>First popularized by </a:t>
            </a:r>
            <a:r>
              <a:rPr lang="en-GB" sz="2800" dirty="0" err="1"/>
              <a:t>ARCnet</a:t>
            </a:r>
            <a:r>
              <a:rPr lang="en-GB" sz="2800" dirty="0"/>
              <a:t>, before being adopted by Ethernet</a:t>
            </a:r>
          </a:p>
          <a:p>
            <a:pPr marL="285750" indent="-285750">
              <a:buFont typeface="Arial" panose="020B0604020202020204" pitchFamily="34" charset="0"/>
              <a:buChar char="•"/>
            </a:pPr>
            <a:r>
              <a:rPr lang="en-GB" sz="2800" dirty="0"/>
              <a:t>Each node (such as a computer or printer) within the company or team is connected to one central network device (which could be a hub, a switch, or a computer) via a cable</a:t>
            </a:r>
          </a:p>
          <a:p>
            <a:pPr marL="285750" indent="-285750">
              <a:buFont typeface="Arial" panose="020B0604020202020204" pitchFamily="34" charset="0"/>
              <a:buChar char="•"/>
            </a:pPr>
            <a:r>
              <a:rPr lang="en-GB" sz="2800" dirty="0"/>
              <a:t>When the nodes (or computers) want to communicate with each other, they pass the message on to the central server hub, which then forwards that message back on to the different nodes</a:t>
            </a:r>
          </a:p>
        </p:txBody>
      </p:sp>
    </p:spTree>
    <p:extLst>
      <p:ext uri="{BB962C8B-B14F-4D97-AF65-F5344CB8AC3E}">
        <p14:creationId xmlns:p14="http://schemas.microsoft.com/office/powerpoint/2010/main" val="641126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Star</a:t>
            </a:r>
          </a:p>
        </p:txBody>
      </p:sp>
      <p:sp>
        <p:nvSpPr>
          <p:cNvPr id="4" name="Content Placeholder 3">
            <a:extLst>
              <a:ext uri="{FF2B5EF4-FFF2-40B4-BE49-F238E27FC236}">
                <a16:creationId xmlns:a16="http://schemas.microsoft.com/office/drawing/2014/main" id="{E994D9D8-33D1-4BB3-BD03-1F242995D8B7}"/>
              </a:ext>
            </a:extLst>
          </p:cNvPr>
          <p:cNvSpPr>
            <a:spLocks noGrp="1"/>
          </p:cNvSpPr>
          <p:nvPr>
            <p:ph idx="1"/>
          </p:nvPr>
        </p:nvSpPr>
        <p:spPr>
          <a:xfrm>
            <a:off x="312821" y="1751484"/>
            <a:ext cx="11590421" cy="4935956"/>
          </a:xfrm>
        </p:spPr>
        <p:txBody>
          <a:bodyPr>
            <a:normAutofit/>
          </a:bodyPr>
          <a:lstStyle/>
          <a:p>
            <a:r>
              <a:rPr lang="en-GB" sz="3600" b="1" dirty="0"/>
              <a:t>Advantages of a Star topology</a:t>
            </a:r>
          </a:p>
          <a:p>
            <a:pPr lvl="1"/>
            <a:r>
              <a:rPr lang="en-GB" sz="3200" dirty="0"/>
              <a:t>If one node or connection breaks, the rest of the network remains unaffected</a:t>
            </a:r>
          </a:p>
          <a:p>
            <a:pPr lvl="1"/>
            <a:r>
              <a:rPr lang="en-GB" sz="3200" dirty="0"/>
              <a:t>Other computers and their connections can continue working with zero downtime</a:t>
            </a:r>
          </a:p>
          <a:p>
            <a:pPr lvl="1"/>
            <a:r>
              <a:rPr lang="en-GB" sz="3200" dirty="0"/>
              <a:t>It’s highly scalable: new computers/machines can be added or removed without disturbing the whole network</a:t>
            </a:r>
          </a:p>
          <a:p>
            <a:pPr lvl="1"/>
            <a:r>
              <a:rPr lang="en-GB" sz="3200" dirty="0"/>
              <a:t>Star networks can accommodate lots of different machines, which means it’s possible to create a large network</a:t>
            </a:r>
          </a:p>
          <a:p>
            <a:pPr lvl="1"/>
            <a:r>
              <a:rPr lang="en-GB" sz="3200" dirty="0"/>
              <a:t>Star networks are safer in the event of a cyber attack</a:t>
            </a:r>
          </a:p>
        </p:txBody>
      </p:sp>
    </p:spTree>
    <p:extLst>
      <p:ext uri="{BB962C8B-B14F-4D97-AF65-F5344CB8AC3E}">
        <p14:creationId xmlns:p14="http://schemas.microsoft.com/office/powerpoint/2010/main" val="1696421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4BF6C8-3E71-4FE4-8880-2CBB74820857}"/>
              </a:ext>
            </a:extLst>
          </p:cNvPr>
          <p:cNvSpPr>
            <a:spLocks noGrp="1"/>
          </p:cNvSpPr>
          <p:nvPr>
            <p:ph type="title"/>
          </p:nvPr>
        </p:nvSpPr>
        <p:spPr/>
        <p:txBody>
          <a:bodyPr/>
          <a:lstStyle/>
          <a:p>
            <a:r>
              <a:rPr lang="en-GB" dirty="0"/>
              <a:t>Introduction</a:t>
            </a:r>
          </a:p>
        </p:txBody>
      </p:sp>
      <p:sp>
        <p:nvSpPr>
          <p:cNvPr id="5" name="Text Placeholder 4">
            <a:extLst>
              <a:ext uri="{FF2B5EF4-FFF2-40B4-BE49-F238E27FC236}">
                <a16:creationId xmlns:a16="http://schemas.microsoft.com/office/drawing/2014/main" id="{41D2020F-4BE8-42E2-BA57-6F5E674173E0}"/>
              </a:ext>
            </a:extLst>
          </p:cNvPr>
          <p:cNvSpPr>
            <a:spLocks noGrp="1"/>
          </p:cNvSpPr>
          <p:nvPr>
            <p:ph type="body" idx="1"/>
          </p:nvPr>
        </p:nvSpPr>
        <p:spPr>
          <a:xfrm>
            <a:off x="839788" y="2844215"/>
            <a:ext cx="5157787" cy="823912"/>
          </a:xfrm>
          <a:solidFill>
            <a:schemeClr val="accent1">
              <a:lumMod val="75000"/>
            </a:schemeClr>
          </a:solidFill>
        </p:spPr>
        <p:txBody>
          <a:bodyPr>
            <a:normAutofit/>
          </a:bodyPr>
          <a:lstStyle/>
          <a:p>
            <a:r>
              <a:rPr lang="en-GB" sz="4000" dirty="0">
                <a:solidFill>
                  <a:schemeClr val="bg1"/>
                </a:solidFill>
              </a:rPr>
              <a:t>Week 1</a:t>
            </a:r>
          </a:p>
        </p:txBody>
      </p:sp>
      <p:sp>
        <p:nvSpPr>
          <p:cNvPr id="6" name="Content Placeholder 5">
            <a:extLst>
              <a:ext uri="{FF2B5EF4-FFF2-40B4-BE49-F238E27FC236}">
                <a16:creationId xmlns:a16="http://schemas.microsoft.com/office/drawing/2014/main" id="{1D73BC33-5D37-4C5D-A0FE-AAC4C3D3E365}"/>
              </a:ext>
            </a:extLst>
          </p:cNvPr>
          <p:cNvSpPr>
            <a:spLocks noGrp="1"/>
          </p:cNvSpPr>
          <p:nvPr>
            <p:ph sz="half" idx="2"/>
          </p:nvPr>
        </p:nvSpPr>
        <p:spPr>
          <a:xfrm>
            <a:off x="839788" y="3668127"/>
            <a:ext cx="5157787" cy="2347662"/>
          </a:xfrm>
          <a:solidFill>
            <a:schemeClr val="accent1">
              <a:lumMod val="60000"/>
              <a:lumOff val="40000"/>
            </a:schemeClr>
          </a:solidFill>
        </p:spPr>
        <p:txBody>
          <a:bodyPr/>
          <a:lstStyle/>
          <a:p>
            <a:r>
              <a:rPr lang="en-GB" dirty="0"/>
              <a:t>Modules 1 – Local Area Networks</a:t>
            </a:r>
          </a:p>
          <a:p>
            <a:r>
              <a:rPr lang="en-GB" dirty="0"/>
              <a:t>Module 2 – IP Addressing</a:t>
            </a:r>
          </a:p>
          <a:p>
            <a:r>
              <a:rPr lang="en-GB" dirty="0"/>
              <a:t>Module 3 - Internetworking</a:t>
            </a:r>
          </a:p>
        </p:txBody>
      </p:sp>
      <p:sp>
        <p:nvSpPr>
          <p:cNvPr id="7" name="Text Placeholder 6">
            <a:extLst>
              <a:ext uri="{FF2B5EF4-FFF2-40B4-BE49-F238E27FC236}">
                <a16:creationId xmlns:a16="http://schemas.microsoft.com/office/drawing/2014/main" id="{FF285AAC-375B-4BAA-8B31-A76DD03EA723}"/>
              </a:ext>
            </a:extLst>
          </p:cNvPr>
          <p:cNvSpPr>
            <a:spLocks noGrp="1"/>
          </p:cNvSpPr>
          <p:nvPr>
            <p:ph type="body" sz="quarter" idx="3"/>
          </p:nvPr>
        </p:nvSpPr>
        <p:spPr>
          <a:xfrm>
            <a:off x="6196263" y="2844215"/>
            <a:ext cx="5183188" cy="823912"/>
          </a:xfrm>
          <a:solidFill>
            <a:schemeClr val="accent1">
              <a:lumMod val="75000"/>
            </a:schemeClr>
          </a:solidFill>
        </p:spPr>
        <p:txBody>
          <a:bodyPr>
            <a:normAutofit/>
          </a:bodyPr>
          <a:lstStyle/>
          <a:p>
            <a:r>
              <a:rPr lang="en-GB" sz="4000" dirty="0">
                <a:solidFill>
                  <a:schemeClr val="bg1"/>
                </a:solidFill>
              </a:rPr>
              <a:t>Week 2</a:t>
            </a:r>
          </a:p>
        </p:txBody>
      </p:sp>
      <p:sp>
        <p:nvSpPr>
          <p:cNvPr id="8" name="Content Placeholder 7">
            <a:extLst>
              <a:ext uri="{FF2B5EF4-FFF2-40B4-BE49-F238E27FC236}">
                <a16:creationId xmlns:a16="http://schemas.microsoft.com/office/drawing/2014/main" id="{53B25E20-0AFF-4CC5-8966-254FDE9B2E0D}"/>
              </a:ext>
            </a:extLst>
          </p:cNvPr>
          <p:cNvSpPr>
            <a:spLocks noGrp="1"/>
          </p:cNvSpPr>
          <p:nvPr>
            <p:ph sz="quarter" idx="4"/>
          </p:nvPr>
        </p:nvSpPr>
        <p:spPr>
          <a:xfrm>
            <a:off x="6196263" y="3668127"/>
            <a:ext cx="5183188" cy="2347662"/>
          </a:xfrm>
          <a:solidFill>
            <a:schemeClr val="accent1">
              <a:lumMod val="60000"/>
              <a:lumOff val="40000"/>
            </a:schemeClr>
          </a:solidFill>
        </p:spPr>
        <p:txBody>
          <a:bodyPr/>
          <a:lstStyle/>
          <a:p>
            <a:r>
              <a:rPr lang="en-GB" dirty="0"/>
              <a:t>Module 4 – Applications and Security</a:t>
            </a:r>
          </a:p>
          <a:p>
            <a:r>
              <a:rPr lang="en-GB" dirty="0"/>
              <a:t>Module 5 – Operations and Infrastructure</a:t>
            </a:r>
          </a:p>
        </p:txBody>
      </p:sp>
    </p:spTree>
    <p:extLst>
      <p:ext uri="{BB962C8B-B14F-4D97-AF65-F5344CB8AC3E}">
        <p14:creationId xmlns:p14="http://schemas.microsoft.com/office/powerpoint/2010/main" val="4168384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Star</a:t>
            </a:r>
          </a:p>
        </p:txBody>
      </p:sp>
      <p:sp>
        <p:nvSpPr>
          <p:cNvPr id="4" name="Content Placeholder 3">
            <a:extLst>
              <a:ext uri="{FF2B5EF4-FFF2-40B4-BE49-F238E27FC236}">
                <a16:creationId xmlns:a16="http://schemas.microsoft.com/office/drawing/2014/main" id="{E994D9D8-33D1-4BB3-BD03-1F242995D8B7}"/>
              </a:ext>
            </a:extLst>
          </p:cNvPr>
          <p:cNvSpPr>
            <a:spLocks noGrp="1"/>
          </p:cNvSpPr>
          <p:nvPr>
            <p:ph idx="1"/>
          </p:nvPr>
        </p:nvSpPr>
        <p:spPr>
          <a:xfrm>
            <a:off x="312821" y="1751484"/>
            <a:ext cx="11590421" cy="4935956"/>
          </a:xfrm>
        </p:spPr>
        <p:txBody>
          <a:bodyPr>
            <a:normAutofit/>
          </a:bodyPr>
          <a:lstStyle/>
          <a:p>
            <a:r>
              <a:rPr lang="en-GB" sz="3600" b="1" dirty="0"/>
              <a:t>Disadvantages of a Star topology</a:t>
            </a:r>
          </a:p>
          <a:p>
            <a:pPr lvl="1"/>
            <a:r>
              <a:rPr lang="en-GB" sz="3200" dirty="0"/>
              <a:t>Each cable is individually connected to the central node, which means you’re going to need A LOT of cables</a:t>
            </a:r>
          </a:p>
          <a:p>
            <a:pPr lvl="1"/>
            <a:r>
              <a:rPr lang="en-GB" sz="3200" dirty="0"/>
              <a:t>The hub (central node) is a single point of failure, which means that if it stops, it brings the whole lot down</a:t>
            </a:r>
          </a:p>
          <a:p>
            <a:pPr lvl="1"/>
            <a:r>
              <a:rPr lang="en-GB" sz="3200" dirty="0"/>
              <a:t>In reality, there are only so many machines you can connect to a central server before you start running out of cable length and ports</a:t>
            </a:r>
          </a:p>
        </p:txBody>
      </p:sp>
    </p:spTree>
    <p:extLst>
      <p:ext uri="{BB962C8B-B14F-4D97-AF65-F5344CB8AC3E}">
        <p14:creationId xmlns:p14="http://schemas.microsoft.com/office/powerpoint/2010/main" val="236430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Ring</a:t>
            </a:r>
          </a:p>
        </p:txBody>
      </p:sp>
      <p:sp>
        <p:nvSpPr>
          <p:cNvPr id="3" name="Content Placeholder 2">
            <a:extLst>
              <a:ext uri="{FF2B5EF4-FFF2-40B4-BE49-F238E27FC236}">
                <a16:creationId xmlns:a16="http://schemas.microsoft.com/office/drawing/2014/main" id="{B9041CFE-42F1-4E14-99E5-28FD8E6856C4}"/>
              </a:ext>
            </a:extLst>
          </p:cNvPr>
          <p:cNvSpPr>
            <a:spLocks noGrp="1"/>
          </p:cNvSpPr>
          <p:nvPr>
            <p:ph idx="1"/>
          </p:nvPr>
        </p:nvSpPr>
        <p:spPr/>
        <p:txBody>
          <a:bodyPr>
            <a:normAutofit fontScale="85000" lnSpcReduction="20000"/>
          </a:bodyPr>
          <a:lstStyle/>
          <a:p>
            <a:r>
              <a:rPr lang="en-GB" dirty="0"/>
              <a:t>Computers are connected to each other in a circular format</a:t>
            </a:r>
          </a:p>
          <a:p>
            <a:r>
              <a:rPr lang="en-GB" dirty="0"/>
              <a:t>Every device in the network will have two neighbours and no more or no less</a:t>
            </a:r>
          </a:p>
          <a:p>
            <a:r>
              <a:rPr lang="en-GB" dirty="0"/>
              <a:t>Ring topologies were commonly used in the past but you would be hard pressed to find an enterprise still using them today</a:t>
            </a:r>
          </a:p>
          <a:p>
            <a:r>
              <a:rPr lang="en-GB" dirty="0"/>
              <a:t>The first node is connected to the last node to link the loop together</a:t>
            </a:r>
          </a:p>
          <a:p>
            <a:r>
              <a:rPr lang="en-GB" dirty="0"/>
              <a:t>As a consequence of being laid out in this format packets need to travel through all nodes on the way to their destination</a:t>
            </a:r>
          </a:p>
          <a:p>
            <a:r>
              <a:rPr lang="en-GB" dirty="0"/>
              <a:t>Within this topology, one node is chosen to configure the network and monitor other devices</a:t>
            </a:r>
          </a:p>
          <a:p>
            <a:r>
              <a:rPr lang="en-GB" dirty="0"/>
              <a:t>Ring topologies are half-duplex but can also be made full-duplex</a:t>
            </a:r>
          </a:p>
          <a:p>
            <a:r>
              <a:rPr lang="en-GB" dirty="0"/>
              <a:t>To make ring topologies full-duplex you would need to have two connections between network nodes to form a Dual Ring Topology</a:t>
            </a:r>
          </a:p>
        </p:txBody>
      </p:sp>
    </p:spTree>
    <p:extLst>
      <p:ext uri="{BB962C8B-B14F-4D97-AF65-F5344CB8AC3E}">
        <p14:creationId xmlns:p14="http://schemas.microsoft.com/office/powerpoint/2010/main" val="1602521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Ring</a:t>
            </a:r>
          </a:p>
        </p:txBody>
      </p:sp>
      <p:sp>
        <p:nvSpPr>
          <p:cNvPr id="3" name="Content Placeholder 2">
            <a:extLst>
              <a:ext uri="{FF2B5EF4-FFF2-40B4-BE49-F238E27FC236}">
                <a16:creationId xmlns:a16="http://schemas.microsoft.com/office/drawing/2014/main" id="{B9041CFE-42F1-4E14-99E5-28FD8E6856C4}"/>
              </a:ext>
            </a:extLst>
          </p:cNvPr>
          <p:cNvSpPr>
            <a:spLocks noGrp="1"/>
          </p:cNvSpPr>
          <p:nvPr>
            <p:ph idx="1"/>
          </p:nvPr>
        </p:nvSpPr>
        <p:spPr/>
        <p:txBody>
          <a:bodyPr/>
          <a:lstStyle/>
          <a:p>
            <a:r>
              <a:rPr lang="en-GB" sz="3600" b="1" dirty="0"/>
              <a:t>Disadvantages of a ring topology:</a:t>
            </a:r>
          </a:p>
          <a:p>
            <a:pPr lvl="1"/>
            <a:r>
              <a:rPr lang="en-GB" sz="3200" dirty="0"/>
              <a:t>If any of the nodes fail, the ring is broken and data cannot be transmitted</a:t>
            </a:r>
          </a:p>
          <a:p>
            <a:pPr lvl="1"/>
            <a:r>
              <a:rPr lang="en-GB" sz="3200" dirty="0"/>
              <a:t>It is difficult to troubleshoot a ring network topology</a:t>
            </a:r>
          </a:p>
          <a:p>
            <a:pPr lvl="1"/>
            <a:r>
              <a:rPr lang="en-GB" sz="3200" dirty="0"/>
              <a:t>Because all nodes are wired together, the network must be temporarily stopped to add additional nodes</a:t>
            </a:r>
          </a:p>
          <a:p>
            <a:pPr lvl="1"/>
            <a:endParaRPr lang="en-GB" dirty="0"/>
          </a:p>
        </p:txBody>
      </p:sp>
    </p:spTree>
    <p:extLst>
      <p:ext uri="{BB962C8B-B14F-4D97-AF65-F5344CB8AC3E}">
        <p14:creationId xmlns:p14="http://schemas.microsoft.com/office/powerpoint/2010/main" val="3943487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Ring</a:t>
            </a:r>
          </a:p>
        </p:txBody>
      </p:sp>
      <p:sp>
        <p:nvSpPr>
          <p:cNvPr id="3" name="Content Placeholder 2">
            <a:extLst>
              <a:ext uri="{FF2B5EF4-FFF2-40B4-BE49-F238E27FC236}">
                <a16:creationId xmlns:a16="http://schemas.microsoft.com/office/drawing/2014/main" id="{B9041CFE-42F1-4E14-99E5-28FD8E6856C4}"/>
              </a:ext>
            </a:extLst>
          </p:cNvPr>
          <p:cNvSpPr>
            <a:spLocks noGrp="1"/>
          </p:cNvSpPr>
          <p:nvPr>
            <p:ph idx="1"/>
          </p:nvPr>
        </p:nvSpPr>
        <p:spPr/>
        <p:txBody>
          <a:bodyPr/>
          <a:lstStyle/>
          <a:p>
            <a:r>
              <a:rPr lang="en-GB" sz="3600" b="1" dirty="0"/>
              <a:t>Advantages of a ring topology:</a:t>
            </a:r>
          </a:p>
          <a:p>
            <a:pPr lvl="1"/>
            <a:r>
              <a:rPr lang="en-GB" sz="3200" dirty="0"/>
              <a:t>Data passes around the network in one direction, there are no network collisions</a:t>
            </a:r>
          </a:p>
          <a:p>
            <a:pPr lvl="1"/>
            <a:r>
              <a:rPr lang="en-GB" sz="3200" dirty="0"/>
              <a:t>Adding additional nodes has very little impact on bandwidth</a:t>
            </a:r>
          </a:p>
          <a:p>
            <a:pPr lvl="1"/>
            <a:endParaRPr lang="en-GB" dirty="0"/>
          </a:p>
        </p:txBody>
      </p:sp>
    </p:spTree>
    <p:extLst>
      <p:ext uri="{BB962C8B-B14F-4D97-AF65-F5344CB8AC3E}">
        <p14:creationId xmlns:p14="http://schemas.microsoft.com/office/powerpoint/2010/main" val="1543226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Ring</a:t>
            </a:r>
          </a:p>
        </p:txBody>
      </p:sp>
      <p:pic>
        <p:nvPicPr>
          <p:cNvPr id="5" name="Content Placeholder 4">
            <a:extLst>
              <a:ext uri="{FF2B5EF4-FFF2-40B4-BE49-F238E27FC236}">
                <a16:creationId xmlns:a16="http://schemas.microsoft.com/office/drawing/2014/main" id="{F9C30FED-BD63-4726-8367-ABBC19C615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5297" y="2413332"/>
            <a:ext cx="6163200" cy="3081600"/>
          </a:xfrm>
        </p:spPr>
      </p:pic>
      <p:pic>
        <p:nvPicPr>
          <p:cNvPr id="7" name="Picture 6">
            <a:extLst>
              <a:ext uri="{FF2B5EF4-FFF2-40B4-BE49-F238E27FC236}">
                <a16:creationId xmlns:a16="http://schemas.microsoft.com/office/drawing/2014/main" id="{C20903BC-175F-4912-A703-9A22737F8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1" y="2520778"/>
            <a:ext cx="6163962" cy="3081981"/>
          </a:xfrm>
          <a:prstGeom prst="rect">
            <a:avLst/>
          </a:prstGeom>
        </p:spPr>
      </p:pic>
      <p:sp>
        <p:nvSpPr>
          <p:cNvPr id="8" name="TextBox 7">
            <a:extLst>
              <a:ext uri="{FF2B5EF4-FFF2-40B4-BE49-F238E27FC236}">
                <a16:creationId xmlns:a16="http://schemas.microsoft.com/office/drawing/2014/main" id="{B87C826D-7F11-4BA3-92C3-67714E4C5C54}"/>
              </a:ext>
            </a:extLst>
          </p:cNvPr>
          <p:cNvSpPr txBox="1"/>
          <p:nvPr/>
        </p:nvSpPr>
        <p:spPr>
          <a:xfrm>
            <a:off x="1837038" y="6137189"/>
            <a:ext cx="2019848" cy="369332"/>
          </a:xfrm>
          <a:prstGeom prst="rect">
            <a:avLst/>
          </a:prstGeom>
          <a:noFill/>
        </p:spPr>
        <p:txBody>
          <a:bodyPr wrap="none" rtlCol="0">
            <a:spAutoFit/>
          </a:bodyPr>
          <a:lstStyle/>
          <a:p>
            <a:r>
              <a:rPr lang="en-GB" dirty="0"/>
              <a:t>Single – half-duplex</a:t>
            </a:r>
          </a:p>
        </p:txBody>
      </p:sp>
      <p:sp>
        <p:nvSpPr>
          <p:cNvPr id="9" name="TextBox 8">
            <a:extLst>
              <a:ext uri="{FF2B5EF4-FFF2-40B4-BE49-F238E27FC236}">
                <a16:creationId xmlns:a16="http://schemas.microsoft.com/office/drawing/2014/main" id="{9856F3D2-0B3C-4D3D-BB5F-17B14DEB559A}"/>
              </a:ext>
            </a:extLst>
          </p:cNvPr>
          <p:cNvSpPr txBox="1"/>
          <p:nvPr/>
        </p:nvSpPr>
        <p:spPr>
          <a:xfrm>
            <a:off x="7796973" y="6137189"/>
            <a:ext cx="1832296" cy="369332"/>
          </a:xfrm>
          <a:prstGeom prst="rect">
            <a:avLst/>
          </a:prstGeom>
          <a:noFill/>
        </p:spPr>
        <p:txBody>
          <a:bodyPr wrap="none" rtlCol="0">
            <a:spAutoFit/>
          </a:bodyPr>
          <a:lstStyle/>
          <a:p>
            <a:r>
              <a:rPr lang="en-GB" dirty="0"/>
              <a:t>Dual – full-duplex</a:t>
            </a:r>
          </a:p>
        </p:txBody>
      </p:sp>
    </p:spTree>
    <p:extLst>
      <p:ext uri="{BB962C8B-B14F-4D97-AF65-F5344CB8AC3E}">
        <p14:creationId xmlns:p14="http://schemas.microsoft.com/office/powerpoint/2010/main" val="279392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CF0A88-D179-4019-83CA-32E26C29B1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7957" y="1093445"/>
            <a:ext cx="5667718" cy="5667718"/>
          </a:xfrm>
        </p:spPr>
      </p:pic>
      <p:sp>
        <p:nvSpPr>
          <p:cNvPr id="2" name="Title 1">
            <a:extLst>
              <a:ext uri="{FF2B5EF4-FFF2-40B4-BE49-F238E27FC236}">
                <a16:creationId xmlns:a16="http://schemas.microsoft.com/office/drawing/2014/main" id="{71C1B769-6487-48EC-BBFD-12A05FC049CB}"/>
              </a:ext>
            </a:extLst>
          </p:cNvPr>
          <p:cNvSpPr>
            <a:spLocks noGrp="1"/>
          </p:cNvSpPr>
          <p:nvPr>
            <p:ph type="title"/>
          </p:nvPr>
        </p:nvSpPr>
        <p:spPr/>
        <p:txBody>
          <a:bodyPr/>
          <a:lstStyle/>
          <a:p>
            <a:r>
              <a:rPr lang="en-GB" dirty="0"/>
              <a:t>Topologies - Ring</a:t>
            </a:r>
          </a:p>
        </p:txBody>
      </p:sp>
    </p:spTree>
    <p:extLst>
      <p:ext uri="{BB962C8B-B14F-4D97-AF65-F5344CB8AC3E}">
        <p14:creationId xmlns:p14="http://schemas.microsoft.com/office/powerpoint/2010/main" val="1924722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Mesh</a:t>
            </a:r>
          </a:p>
        </p:txBody>
      </p:sp>
      <p:sp>
        <p:nvSpPr>
          <p:cNvPr id="8" name="Content Placeholder 7">
            <a:extLst>
              <a:ext uri="{FF2B5EF4-FFF2-40B4-BE49-F238E27FC236}">
                <a16:creationId xmlns:a16="http://schemas.microsoft.com/office/drawing/2014/main" id="{C66F8ACB-5EF5-4D48-AB2F-DA7C4A9ECA5F}"/>
              </a:ext>
            </a:extLst>
          </p:cNvPr>
          <p:cNvSpPr>
            <a:spLocks noGrp="1"/>
          </p:cNvSpPr>
          <p:nvPr>
            <p:ph idx="1"/>
          </p:nvPr>
        </p:nvSpPr>
        <p:spPr/>
        <p:txBody>
          <a:bodyPr/>
          <a:lstStyle/>
          <a:p>
            <a:r>
              <a:rPr lang="en-GB" dirty="0"/>
              <a:t>Each computer and network device is interconnected with one another, allowing for most transmissions to be distributed even if one of the connections go down</a:t>
            </a:r>
          </a:p>
          <a:p>
            <a:r>
              <a:rPr lang="en-GB" dirty="0"/>
              <a:t>It is a topology commonly used for wireless networks</a:t>
            </a:r>
          </a:p>
          <a:p>
            <a:r>
              <a:rPr lang="en-GB" dirty="0"/>
              <a:t>Each node has a dedicated point-to-point link to every other node</a:t>
            </a:r>
          </a:p>
          <a:p>
            <a:r>
              <a:rPr lang="en-GB" dirty="0"/>
              <a:t>A fully connected mesh network having ‘n’ number of nodes has a total of </a:t>
            </a:r>
            <a:r>
              <a:rPr lang="en-GB" b="1" baseline="30000" dirty="0"/>
              <a:t> </a:t>
            </a:r>
            <a:r>
              <a:rPr lang="en-GB" dirty="0"/>
              <a:t>n(n-1)/2 number of links</a:t>
            </a:r>
          </a:p>
          <a:p>
            <a:r>
              <a:rPr lang="en-GB" dirty="0"/>
              <a:t>Example: 6 nodes = (6(6-1))/2 = 15 links</a:t>
            </a:r>
          </a:p>
        </p:txBody>
      </p:sp>
    </p:spTree>
    <p:extLst>
      <p:ext uri="{BB962C8B-B14F-4D97-AF65-F5344CB8AC3E}">
        <p14:creationId xmlns:p14="http://schemas.microsoft.com/office/powerpoint/2010/main" val="3197801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64AA-9B98-484E-AFC0-943FAA8B178F}"/>
              </a:ext>
            </a:extLst>
          </p:cNvPr>
          <p:cNvSpPr>
            <a:spLocks noGrp="1"/>
          </p:cNvSpPr>
          <p:nvPr>
            <p:ph type="title"/>
          </p:nvPr>
        </p:nvSpPr>
        <p:spPr/>
        <p:txBody>
          <a:bodyPr/>
          <a:lstStyle/>
          <a:p>
            <a:r>
              <a:rPr lang="en-GB" dirty="0"/>
              <a:t>Topologies - Mesh</a:t>
            </a:r>
          </a:p>
        </p:txBody>
      </p:sp>
      <p:sp>
        <p:nvSpPr>
          <p:cNvPr id="3" name="Content Placeholder 2">
            <a:extLst>
              <a:ext uri="{FF2B5EF4-FFF2-40B4-BE49-F238E27FC236}">
                <a16:creationId xmlns:a16="http://schemas.microsoft.com/office/drawing/2014/main" id="{26E5E821-E55A-4CB4-93D1-5E188F206FD4}"/>
              </a:ext>
            </a:extLst>
          </p:cNvPr>
          <p:cNvSpPr>
            <a:spLocks noGrp="1"/>
          </p:cNvSpPr>
          <p:nvPr>
            <p:ph idx="1"/>
          </p:nvPr>
        </p:nvSpPr>
        <p:spPr/>
        <p:txBody>
          <a:bodyPr>
            <a:normAutofit/>
          </a:bodyPr>
          <a:lstStyle/>
          <a:p>
            <a:r>
              <a:rPr lang="en-GB" sz="3600" dirty="0"/>
              <a:t>Full Mesh</a:t>
            </a:r>
          </a:p>
          <a:p>
            <a:pPr marL="927705" marR="247898" lvl="1" indent="-457200">
              <a:lnSpc>
                <a:spcPts val="3330"/>
              </a:lnSpc>
              <a:spcBef>
                <a:spcPts val="529"/>
              </a:spcBef>
              <a:buClr>
                <a:schemeClr val="tx1"/>
              </a:buClr>
              <a:buSzPct val="83928"/>
              <a:tabLst>
                <a:tab pos="215686" algn="l"/>
              </a:tabLst>
            </a:pPr>
            <a:r>
              <a:rPr lang="en-GB" sz="3200" spc="-6" dirty="0">
                <a:cs typeface="Trebuchet MS"/>
              </a:rPr>
              <a:t>Every </a:t>
            </a:r>
            <a:r>
              <a:rPr lang="en-GB" sz="3200" spc="-11" dirty="0">
                <a:cs typeface="Trebuchet MS"/>
              </a:rPr>
              <a:t>node has </a:t>
            </a:r>
            <a:r>
              <a:rPr lang="en-GB" sz="3200" spc="-6" dirty="0">
                <a:cs typeface="Trebuchet MS"/>
              </a:rPr>
              <a:t>a </a:t>
            </a:r>
            <a:r>
              <a:rPr lang="en-GB" sz="3200" spc="-11" dirty="0">
                <a:cs typeface="Trebuchet MS"/>
              </a:rPr>
              <a:t>circuit connecting </a:t>
            </a:r>
            <a:r>
              <a:rPr lang="en-GB" sz="3200" spc="-6" dirty="0">
                <a:cs typeface="Trebuchet MS"/>
              </a:rPr>
              <a:t>it to </a:t>
            </a:r>
            <a:r>
              <a:rPr lang="en-GB" sz="3200" spc="-11" dirty="0">
                <a:cs typeface="Trebuchet MS"/>
              </a:rPr>
              <a:t>every  </a:t>
            </a:r>
            <a:r>
              <a:rPr lang="en-GB" sz="3200" spc="-6" dirty="0">
                <a:cs typeface="Trebuchet MS"/>
              </a:rPr>
              <a:t>other </a:t>
            </a:r>
            <a:r>
              <a:rPr lang="en-GB" sz="3200" spc="-11" dirty="0">
                <a:cs typeface="Trebuchet MS"/>
              </a:rPr>
              <a:t>node </a:t>
            </a:r>
            <a:r>
              <a:rPr lang="en-GB" sz="3200" spc="-6" dirty="0">
                <a:cs typeface="Trebuchet MS"/>
              </a:rPr>
              <a:t>in </a:t>
            </a:r>
            <a:r>
              <a:rPr lang="en-GB" sz="3200" spc="-11" dirty="0">
                <a:cs typeface="Trebuchet MS"/>
              </a:rPr>
              <a:t>the</a:t>
            </a:r>
            <a:r>
              <a:rPr lang="en-GB" sz="3200" spc="6" dirty="0">
                <a:cs typeface="Trebuchet MS"/>
              </a:rPr>
              <a:t> </a:t>
            </a:r>
            <a:r>
              <a:rPr lang="en-GB" sz="3200" spc="-11" dirty="0">
                <a:cs typeface="Trebuchet MS"/>
              </a:rPr>
              <a:t>network</a:t>
            </a:r>
            <a:endParaRPr lang="en-GB" sz="5400" dirty="0">
              <a:cs typeface="Times New Roman"/>
            </a:endParaRPr>
          </a:p>
          <a:p>
            <a:pPr marL="927705" marR="5602" lvl="1" indent="-457200">
              <a:lnSpc>
                <a:spcPts val="3330"/>
              </a:lnSpc>
              <a:spcBef>
                <a:spcPts val="6"/>
              </a:spcBef>
              <a:buClr>
                <a:schemeClr val="tx1"/>
              </a:buClr>
              <a:buSzPct val="83928"/>
              <a:tabLst>
                <a:tab pos="215686" algn="l"/>
              </a:tabLst>
            </a:pPr>
            <a:r>
              <a:rPr lang="en-GB" sz="3200" spc="-39" dirty="0">
                <a:cs typeface="Trebuchet MS"/>
              </a:rPr>
              <a:t>Yields </a:t>
            </a:r>
            <a:r>
              <a:rPr lang="en-GB" sz="3200" spc="-6" dirty="0">
                <a:cs typeface="Trebuchet MS"/>
              </a:rPr>
              <a:t>greatest </a:t>
            </a:r>
            <a:r>
              <a:rPr lang="en-GB" sz="3200" spc="-39" dirty="0">
                <a:cs typeface="Trebuchet MS"/>
              </a:rPr>
              <a:t>redundancy, </a:t>
            </a:r>
            <a:r>
              <a:rPr lang="en-GB" sz="3200" spc="-6" dirty="0">
                <a:cs typeface="Trebuchet MS"/>
              </a:rPr>
              <a:t>so if one </a:t>
            </a:r>
            <a:r>
              <a:rPr lang="en-GB" sz="3200" spc="-11" dirty="0">
                <a:cs typeface="Trebuchet MS"/>
              </a:rPr>
              <a:t>node fails,  network traffic can </a:t>
            </a:r>
            <a:r>
              <a:rPr lang="en-GB" sz="3200" spc="-6" dirty="0">
                <a:cs typeface="Trebuchet MS"/>
              </a:rPr>
              <a:t>be redirected to </a:t>
            </a:r>
            <a:r>
              <a:rPr lang="en-GB" sz="3200" spc="-11" dirty="0">
                <a:cs typeface="Trebuchet MS"/>
              </a:rPr>
              <a:t>any </a:t>
            </a:r>
            <a:r>
              <a:rPr lang="en-GB" sz="3200" spc="-6" dirty="0">
                <a:cs typeface="Trebuchet MS"/>
              </a:rPr>
              <a:t>of </a:t>
            </a:r>
            <a:r>
              <a:rPr lang="en-GB" sz="3200" spc="-11" dirty="0">
                <a:cs typeface="Trebuchet MS"/>
              </a:rPr>
              <a:t>the  </a:t>
            </a:r>
            <a:r>
              <a:rPr lang="en-GB" sz="3200" spc="-6" dirty="0">
                <a:cs typeface="Trebuchet MS"/>
              </a:rPr>
              <a:t>other</a:t>
            </a:r>
            <a:r>
              <a:rPr lang="en-GB" sz="3200" spc="-11" dirty="0">
                <a:cs typeface="Trebuchet MS"/>
              </a:rPr>
              <a:t> nodes</a:t>
            </a:r>
            <a:endParaRPr lang="en-GB" sz="5400" dirty="0">
              <a:cs typeface="Times New Roman"/>
            </a:endParaRPr>
          </a:p>
          <a:p>
            <a:pPr marL="927705" marR="21709" lvl="1" indent="-457200">
              <a:lnSpc>
                <a:spcPts val="3341"/>
              </a:lnSpc>
              <a:buClr>
                <a:schemeClr val="tx1"/>
              </a:buClr>
              <a:buSzPct val="83928"/>
              <a:tabLst>
                <a:tab pos="215686" algn="l"/>
              </a:tabLst>
            </a:pPr>
            <a:r>
              <a:rPr lang="en-GB" sz="3200" spc="-11" dirty="0">
                <a:cs typeface="Trebuchet MS"/>
              </a:rPr>
              <a:t>Usually </a:t>
            </a:r>
            <a:r>
              <a:rPr lang="en-GB" sz="3200" spc="-6" dirty="0">
                <a:cs typeface="Trebuchet MS"/>
              </a:rPr>
              <a:t>reserved for </a:t>
            </a:r>
            <a:r>
              <a:rPr lang="en-GB" sz="3200" spc="-11" dirty="0">
                <a:cs typeface="Trebuchet MS"/>
              </a:rPr>
              <a:t>backbone networks since it  </a:t>
            </a:r>
            <a:r>
              <a:rPr lang="en-GB" sz="3200" spc="-6" dirty="0">
                <a:cs typeface="Trebuchet MS"/>
              </a:rPr>
              <a:t>is very </a:t>
            </a:r>
            <a:r>
              <a:rPr lang="en-GB" sz="3200" spc="-11" dirty="0">
                <a:cs typeface="Trebuchet MS"/>
              </a:rPr>
              <a:t>expensive</a:t>
            </a:r>
            <a:endParaRPr lang="en-GB" sz="3200" dirty="0">
              <a:cs typeface="Trebuchet MS"/>
            </a:endParaRPr>
          </a:p>
          <a:p>
            <a:pPr lvl="1"/>
            <a:endParaRPr lang="en-GB" sz="3200" dirty="0"/>
          </a:p>
        </p:txBody>
      </p:sp>
    </p:spTree>
    <p:extLst>
      <p:ext uri="{BB962C8B-B14F-4D97-AF65-F5344CB8AC3E}">
        <p14:creationId xmlns:p14="http://schemas.microsoft.com/office/powerpoint/2010/main" val="3482580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D4B4-B67E-4110-BFEF-632F8E0CAEBA}"/>
              </a:ext>
            </a:extLst>
          </p:cNvPr>
          <p:cNvSpPr>
            <a:spLocks noGrp="1"/>
          </p:cNvSpPr>
          <p:nvPr>
            <p:ph type="title"/>
          </p:nvPr>
        </p:nvSpPr>
        <p:spPr/>
        <p:txBody>
          <a:bodyPr/>
          <a:lstStyle/>
          <a:p>
            <a:r>
              <a:rPr lang="en-GB" dirty="0"/>
              <a:t>Mesh</a:t>
            </a:r>
          </a:p>
        </p:txBody>
      </p:sp>
      <p:pic>
        <p:nvPicPr>
          <p:cNvPr id="5" name="Content Placeholder 4">
            <a:extLst>
              <a:ext uri="{FF2B5EF4-FFF2-40B4-BE49-F238E27FC236}">
                <a16:creationId xmlns:a16="http://schemas.microsoft.com/office/drawing/2014/main" id="{155C0298-D03A-4F2C-812E-4678957C98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04690" y="2153264"/>
            <a:ext cx="1530529" cy="1530529"/>
          </a:xfrm>
        </p:spPr>
      </p:pic>
      <p:pic>
        <p:nvPicPr>
          <p:cNvPr id="7" name="Content Placeholder 4">
            <a:extLst>
              <a:ext uri="{FF2B5EF4-FFF2-40B4-BE49-F238E27FC236}">
                <a16:creationId xmlns:a16="http://schemas.microsoft.com/office/drawing/2014/main" id="{1D70E479-FE3B-4B17-A4A6-E5122870C1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690" y="4416333"/>
            <a:ext cx="1530529" cy="1530529"/>
          </a:xfrm>
          <a:prstGeom prst="rect">
            <a:avLst/>
          </a:prstGeom>
        </p:spPr>
      </p:pic>
      <p:pic>
        <p:nvPicPr>
          <p:cNvPr id="8" name="Content Placeholder 4">
            <a:extLst>
              <a:ext uri="{FF2B5EF4-FFF2-40B4-BE49-F238E27FC236}">
                <a16:creationId xmlns:a16="http://schemas.microsoft.com/office/drawing/2014/main" id="{C85BD673-0F67-4D65-BAAA-5C99FE3AF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3712" y="4416333"/>
            <a:ext cx="1530529" cy="1530529"/>
          </a:xfrm>
          <a:prstGeom prst="rect">
            <a:avLst/>
          </a:prstGeom>
        </p:spPr>
      </p:pic>
      <p:pic>
        <p:nvPicPr>
          <p:cNvPr id="9" name="Content Placeholder 4">
            <a:extLst>
              <a:ext uri="{FF2B5EF4-FFF2-40B4-BE49-F238E27FC236}">
                <a16:creationId xmlns:a16="http://schemas.microsoft.com/office/drawing/2014/main" id="{B7EDA55D-1EBD-44C6-A516-79DFC200F3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3712" y="2153264"/>
            <a:ext cx="1530529" cy="1530529"/>
          </a:xfrm>
          <a:prstGeom prst="rect">
            <a:avLst/>
          </a:prstGeom>
        </p:spPr>
      </p:pic>
      <p:pic>
        <p:nvPicPr>
          <p:cNvPr id="10" name="Content Placeholder 4">
            <a:extLst>
              <a:ext uri="{FF2B5EF4-FFF2-40B4-BE49-F238E27FC236}">
                <a16:creationId xmlns:a16="http://schemas.microsoft.com/office/drawing/2014/main" id="{D24AC667-D9C5-450C-8399-D55053BD3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124" y="1027906"/>
            <a:ext cx="1530529" cy="1530529"/>
          </a:xfrm>
          <a:prstGeom prst="rect">
            <a:avLst/>
          </a:prstGeom>
        </p:spPr>
      </p:pic>
      <p:pic>
        <p:nvPicPr>
          <p:cNvPr id="11" name="Content Placeholder 4">
            <a:extLst>
              <a:ext uri="{FF2B5EF4-FFF2-40B4-BE49-F238E27FC236}">
                <a16:creationId xmlns:a16="http://schemas.microsoft.com/office/drawing/2014/main" id="{FF00FB05-F3FE-44D1-A97F-C91E9CFD1D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124" y="5365146"/>
            <a:ext cx="1530529" cy="1530529"/>
          </a:xfrm>
          <a:prstGeom prst="rect">
            <a:avLst/>
          </a:prstGeom>
        </p:spPr>
      </p:pic>
      <p:cxnSp>
        <p:nvCxnSpPr>
          <p:cNvPr id="13" name="Straight Connector 12">
            <a:extLst>
              <a:ext uri="{FF2B5EF4-FFF2-40B4-BE49-F238E27FC236}">
                <a16:creationId xmlns:a16="http://schemas.microsoft.com/office/drawing/2014/main" id="{D5ECDB3A-E9C0-411A-8110-8DF2845D3BED}"/>
              </a:ext>
            </a:extLst>
          </p:cNvPr>
          <p:cNvCxnSpPr>
            <a:cxnSpLocks/>
          </p:cNvCxnSpPr>
          <p:nvPr/>
        </p:nvCxnSpPr>
        <p:spPr>
          <a:xfrm flipH="1">
            <a:off x="3342968" y="1690688"/>
            <a:ext cx="2172929" cy="9461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390F02-44EC-4197-861E-37BDB0D9FCF0}"/>
              </a:ext>
            </a:extLst>
          </p:cNvPr>
          <p:cNvCxnSpPr>
            <a:cxnSpLocks/>
          </p:cNvCxnSpPr>
          <p:nvPr/>
        </p:nvCxnSpPr>
        <p:spPr>
          <a:xfrm flipH="1">
            <a:off x="6474543" y="5365146"/>
            <a:ext cx="1814051" cy="765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640DB7-8AC5-43EA-B568-D23045BCB868}"/>
              </a:ext>
            </a:extLst>
          </p:cNvPr>
          <p:cNvCxnSpPr>
            <a:cxnSpLocks/>
          </p:cNvCxnSpPr>
          <p:nvPr/>
        </p:nvCxnSpPr>
        <p:spPr>
          <a:xfrm flipH="1" flipV="1">
            <a:off x="3360338" y="5167312"/>
            <a:ext cx="2155559" cy="963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82CD33-2FAD-4809-89BD-6903CC727419}"/>
              </a:ext>
            </a:extLst>
          </p:cNvPr>
          <p:cNvCxnSpPr>
            <a:cxnSpLocks/>
          </p:cNvCxnSpPr>
          <p:nvPr/>
        </p:nvCxnSpPr>
        <p:spPr>
          <a:xfrm flipV="1">
            <a:off x="2920600" y="3299625"/>
            <a:ext cx="1" cy="1331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33D26D-F511-4605-B3A5-50BD3E6A2BAD}"/>
              </a:ext>
            </a:extLst>
          </p:cNvPr>
          <p:cNvCxnSpPr>
            <a:cxnSpLocks/>
          </p:cNvCxnSpPr>
          <p:nvPr/>
        </p:nvCxnSpPr>
        <p:spPr>
          <a:xfrm flipV="1">
            <a:off x="8778975" y="3299625"/>
            <a:ext cx="1" cy="1331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6478AA-EAA9-48BF-9A80-DF569F2219FB}"/>
              </a:ext>
            </a:extLst>
          </p:cNvPr>
          <p:cNvCxnSpPr>
            <a:cxnSpLocks/>
          </p:cNvCxnSpPr>
          <p:nvPr/>
        </p:nvCxnSpPr>
        <p:spPr>
          <a:xfrm flipH="1" flipV="1">
            <a:off x="6474544" y="1524316"/>
            <a:ext cx="1831221" cy="1112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70F1B3-3E9F-4EFC-8622-307F2E8F98A5}"/>
              </a:ext>
            </a:extLst>
          </p:cNvPr>
          <p:cNvCxnSpPr>
            <a:cxnSpLocks/>
          </p:cNvCxnSpPr>
          <p:nvPr/>
        </p:nvCxnSpPr>
        <p:spPr>
          <a:xfrm flipH="1" flipV="1">
            <a:off x="3360338" y="3130812"/>
            <a:ext cx="2155559" cy="26289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79C0B5-6D68-4A2C-9EEF-BA5F7E5D08B0}"/>
              </a:ext>
            </a:extLst>
          </p:cNvPr>
          <p:cNvCxnSpPr>
            <a:cxnSpLocks/>
          </p:cNvCxnSpPr>
          <p:nvPr/>
        </p:nvCxnSpPr>
        <p:spPr>
          <a:xfrm flipH="1">
            <a:off x="3360338" y="2184657"/>
            <a:ext cx="2449424" cy="26084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51E0B2-20C0-4FE8-89F1-DD89DC0D0F09}"/>
              </a:ext>
            </a:extLst>
          </p:cNvPr>
          <p:cNvCxnSpPr>
            <a:cxnSpLocks/>
          </p:cNvCxnSpPr>
          <p:nvPr/>
        </p:nvCxnSpPr>
        <p:spPr>
          <a:xfrm>
            <a:off x="6082269" y="2153264"/>
            <a:ext cx="13731" cy="34426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EABC68-8DAC-4DC6-8DF7-9526487235C3}"/>
              </a:ext>
            </a:extLst>
          </p:cNvPr>
          <p:cNvCxnSpPr>
            <a:cxnSpLocks/>
          </p:cNvCxnSpPr>
          <p:nvPr/>
        </p:nvCxnSpPr>
        <p:spPr>
          <a:xfrm flipH="1" flipV="1">
            <a:off x="6318194" y="2153264"/>
            <a:ext cx="2067364" cy="24777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55FDB82-E956-4CA1-9119-AFF9C166F19E}"/>
              </a:ext>
            </a:extLst>
          </p:cNvPr>
          <p:cNvCxnSpPr>
            <a:cxnSpLocks/>
          </p:cNvCxnSpPr>
          <p:nvPr/>
        </p:nvCxnSpPr>
        <p:spPr>
          <a:xfrm flipV="1">
            <a:off x="6487657" y="3130812"/>
            <a:ext cx="1800937" cy="2699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DE1FDBF-A556-410C-BCF1-304A4BA5FA38}"/>
              </a:ext>
            </a:extLst>
          </p:cNvPr>
          <p:cNvCxnSpPr>
            <a:cxnSpLocks/>
          </p:cNvCxnSpPr>
          <p:nvPr/>
        </p:nvCxnSpPr>
        <p:spPr>
          <a:xfrm>
            <a:off x="3360338" y="2943732"/>
            <a:ext cx="4928256" cy="20473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F7C27E4-D3D0-44DE-8017-F9BF98E0B247}"/>
              </a:ext>
            </a:extLst>
          </p:cNvPr>
          <p:cNvCxnSpPr>
            <a:cxnSpLocks/>
          </p:cNvCxnSpPr>
          <p:nvPr/>
        </p:nvCxnSpPr>
        <p:spPr>
          <a:xfrm flipH="1">
            <a:off x="3360338" y="2961778"/>
            <a:ext cx="4928256" cy="20496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F7C1BF5-5920-44B3-985C-11C4158A16F4}"/>
              </a:ext>
            </a:extLst>
          </p:cNvPr>
          <p:cNvCxnSpPr>
            <a:cxnSpLocks/>
          </p:cNvCxnSpPr>
          <p:nvPr/>
        </p:nvCxnSpPr>
        <p:spPr>
          <a:xfrm flipH="1" flipV="1">
            <a:off x="3360338" y="5093570"/>
            <a:ext cx="4945428" cy="470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9871C16-A26A-4762-9955-1B2E832886DB}"/>
              </a:ext>
            </a:extLst>
          </p:cNvPr>
          <p:cNvCxnSpPr>
            <a:cxnSpLocks/>
          </p:cNvCxnSpPr>
          <p:nvPr/>
        </p:nvCxnSpPr>
        <p:spPr>
          <a:xfrm flipH="1" flipV="1">
            <a:off x="3374215" y="2768359"/>
            <a:ext cx="4914379" cy="57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204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64AA-9B98-484E-AFC0-943FAA8B178F}"/>
              </a:ext>
            </a:extLst>
          </p:cNvPr>
          <p:cNvSpPr>
            <a:spLocks noGrp="1"/>
          </p:cNvSpPr>
          <p:nvPr>
            <p:ph type="title"/>
          </p:nvPr>
        </p:nvSpPr>
        <p:spPr/>
        <p:txBody>
          <a:bodyPr/>
          <a:lstStyle/>
          <a:p>
            <a:r>
              <a:rPr lang="en-GB" dirty="0"/>
              <a:t>Topologies - Mesh</a:t>
            </a:r>
          </a:p>
        </p:txBody>
      </p:sp>
      <p:sp>
        <p:nvSpPr>
          <p:cNvPr id="3" name="Content Placeholder 2">
            <a:extLst>
              <a:ext uri="{FF2B5EF4-FFF2-40B4-BE49-F238E27FC236}">
                <a16:creationId xmlns:a16="http://schemas.microsoft.com/office/drawing/2014/main" id="{26E5E821-E55A-4CB4-93D1-5E188F206FD4}"/>
              </a:ext>
            </a:extLst>
          </p:cNvPr>
          <p:cNvSpPr>
            <a:spLocks noGrp="1"/>
          </p:cNvSpPr>
          <p:nvPr>
            <p:ph idx="1"/>
          </p:nvPr>
        </p:nvSpPr>
        <p:spPr/>
        <p:txBody>
          <a:bodyPr>
            <a:normAutofit/>
          </a:bodyPr>
          <a:lstStyle/>
          <a:p>
            <a:r>
              <a:rPr lang="en-GB" sz="4000" dirty="0"/>
              <a:t>Partial Mesh</a:t>
            </a:r>
          </a:p>
          <a:p>
            <a:pPr marL="927705" marR="247898" lvl="1" indent="-457200">
              <a:lnSpc>
                <a:spcPts val="3330"/>
              </a:lnSpc>
              <a:spcBef>
                <a:spcPts val="529"/>
              </a:spcBef>
              <a:buClr>
                <a:schemeClr val="tx1"/>
              </a:buClr>
              <a:buSzPct val="83928"/>
              <a:tabLst>
                <a:tab pos="215686" algn="l"/>
              </a:tabLst>
            </a:pPr>
            <a:r>
              <a:rPr lang="en-GB" sz="3600" spc="-6" dirty="0">
                <a:cs typeface="Trebuchet MS"/>
              </a:rPr>
              <a:t>Some nodes are organized in a full mesh scheme  but others are only connected to 1 or 2 in the  network</a:t>
            </a:r>
          </a:p>
          <a:p>
            <a:pPr marL="927705" marR="247898" lvl="1" indent="-457200">
              <a:lnSpc>
                <a:spcPts val="3330"/>
              </a:lnSpc>
              <a:spcBef>
                <a:spcPts val="529"/>
              </a:spcBef>
              <a:buClr>
                <a:schemeClr val="tx1"/>
              </a:buClr>
              <a:buSzPct val="83928"/>
              <a:tabLst>
                <a:tab pos="215686" algn="l"/>
              </a:tabLst>
            </a:pPr>
            <a:r>
              <a:rPr lang="en-GB" sz="3600" spc="-6" dirty="0">
                <a:cs typeface="Trebuchet MS"/>
              </a:rPr>
              <a:t>Common in peripheral networks connected to a  full meshed backbone</a:t>
            </a:r>
          </a:p>
          <a:p>
            <a:pPr marL="927705" marR="247898" lvl="1" indent="-457200">
              <a:lnSpc>
                <a:spcPts val="3330"/>
              </a:lnSpc>
              <a:spcBef>
                <a:spcPts val="529"/>
              </a:spcBef>
              <a:buClr>
                <a:schemeClr val="tx1"/>
              </a:buClr>
              <a:buSzPct val="83928"/>
              <a:tabLst>
                <a:tab pos="215686" algn="l"/>
              </a:tabLst>
            </a:pPr>
            <a:r>
              <a:rPr lang="en-GB" sz="3600" spc="-6" dirty="0">
                <a:cs typeface="Trebuchet MS"/>
              </a:rPr>
              <a:t>Less expensive to implement</a:t>
            </a:r>
          </a:p>
          <a:p>
            <a:pPr marL="927705" marR="247898" lvl="1" indent="-457200">
              <a:lnSpc>
                <a:spcPts val="3330"/>
              </a:lnSpc>
              <a:spcBef>
                <a:spcPts val="529"/>
              </a:spcBef>
              <a:buClr>
                <a:schemeClr val="tx1"/>
              </a:buClr>
              <a:buSzPct val="83928"/>
              <a:tabLst>
                <a:tab pos="215686" algn="l"/>
              </a:tabLst>
            </a:pPr>
            <a:r>
              <a:rPr lang="en-GB" sz="3600" spc="-6" dirty="0">
                <a:cs typeface="Trebuchet MS"/>
              </a:rPr>
              <a:t>Yields less redundancy</a:t>
            </a:r>
          </a:p>
        </p:txBody>
      </p:sp>
    </p:spTree>
    <p:extLst>
      <p:ext uri="{BB962C8B-B14F-4D97-AF65-F5344CB8AC3E}">
        <p14:creationId xmlns:p14="http://schemas.microsoft.com/office/powerpoint/2010/main" val="3997186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49D5-AB71-47E1-A5BA-8B7107295B6B}"/>
              </a:ext>
            </a:extLst>
          </p:cNvPr>
          <p:cNvSpPr>
            <a:spLocks noGrp="1"/>
          </p:cNvSpPr>
          <p:nvPr>
            <p:ph type="title"/>
          </p:nvPr>
        </p:nvSpPr>
        <p:spPr>
          <a:xfrm>
            <a:off x="224589" y="1584325"/>
            <a:ext cx="11590421" cy="1325563"/>
          </a:xfrm>
        </p:spPr>
        <p:txBody>
          <a:bodyPr/>
          <a:lstStyle/>
          <a:p>
            <a:r>
              <a:rPr lang="en-GB" dirty="0"/>
              <a:t>Introduction – Module 1: Local Area Networks</a:t>
            </a:r>
          </a:p>
        </p:txBody>
      </p:sp>
      <p:sp>
        <p:nvSpPr>
          <p:cNvPr id="3" name="Content Placeholder 2">
            <a:extLst>
              <a:ext uri="{FF2B5EF4-FFF2-40B4-BE49-F238E27FC236}">
                <a16:creationId xmlns:a16="http://schemas.microsoft.com/office/drawing/2014/main" id="{B82E7BAF-6F9D-49C7-8DAE-C91674650C62}"/>
              </a:ext>
            </a:extLst>
          </p:cNvPr>
          <p:cNvSpPr>
            <a:spLocks noGrp="1"/>
          </p:cNvSpPr>
          <p:nvPr>
            <p:ph idx="1"/>
          </p:nvPr>
        </p:nvSpPr>
        <p:spPr>
          <a:xfrm>
            <a:off x="312821" y="3428999"/>
            <a:ext cx="11590421" cy="3332581"/>
          </a:xfrm>
        </p:spPr>
        <p:txBody>
          <a:bodyPr>
            <a:normAutofit/>
          </a:bodyPr>
          <a:lstStyle/>
          <a:p>
            <a:r>
              <a:rPr lang="en-GB" sz="3600" dirty="0"/>
              <a:t>Topologies and OSI model</a:t>
            </a:r>
          </a:p>
          <a:p>
            <a:r>
              <a:rPr lang="en-GB" sz="3600" dirty="0"/>
              <a:t>Ethernet</a:t>
            </a:r>
          </a:p>
          <a:p>
            <a:r>
              <a:rPr lang="en-GB" sz="3600" dirty="0"/>
              <a:t>Hubs, bridges and switches</a:t>
            </a:r>
          </a:p>
          <a:p>
            <a:r>
              <a:rPr lang="en-GB" sz="3600" dirty="0"/>
              <a:t>Infrastructure and design</a:t>
            </a:r>
          </a:p>
          <a:p>
            <a:r>
              <a:rPr lang="en-GB" sz="3600" dirty="0"/>
              <a:t>Policies and best practice</a:t>
            </a:r>
          </a:p>
        </p:txBody>
      </p:sp>
    </p:spTree>
    <p:extLst>
      <p:ext uri="{BB962C8B-B14F-4D97-AF65-F5344CB8AC3E}">
        <p14:creationId xmlns:p14="http://schemas.microsoft.com/office/powerpoint/2010/main" val="4150670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08DB-C69A-4E6D-91A3-A6ECEA443D15}"/>
              </a:ext>
            </a:extLst>
          </p:cNvPr>
          <p:cNvSpPr>
            <a:spLocks noGrp="1"/>
          </p:cNvSpPr>
          <p:nvPr>
            <p:ph type="title"/>
          </p:nvPr>
        </p:nvSpPr>
        <p:spPr/>
        <p:txBody>
          <a:bodyPr/>
          <a:lstStyle/>
          <a:p>
            <a:r>
              <a:rPr lang="en-GB" dirty="0"/>
              <a:t>Partial Mesh</a:t>
            </a:r>
          </a:p>
        </p:txBody>
      </p:sp>
      <p:sp>
        <p:nvSpPr>
          <p:cNvPr id="3" name="Content Placeholder 2">
            <a:extLst>
              <a:ext uri="{FF2B5EF4-FFF2-40B4-BE49-F238E27FC236}">
                <a16:creationId xmlns:a16="http://schemas.microsoft.com/office/drawing/2014/main" id="{5ED03580-6AE5-4E66-876D-D3F18FF9A5DC}"/>
              </a:ext>
            </a:extLst>
          </p:cNvPr>
          <p:cNvSpPr>
            <a:spLocks noGrp="1"/>
          </p:cNvSpPr>
          <p:nvPr>
            <p:ph idx="1"/>
          </p:nvPr>
        </p:nvSpPr>
        <p:spPr/>
        <p:txBody>
          <a:bodyPr/>
          <a:lstStyle/>
          <a:p>
            <a:endParaRPr lang="en-GB" dirty="0"/>
          </a:p>
        </p:txBody>
      </p:sp>
      <p:pic>
        <p:nvPicPr>
          <p:cNvPr id="4" name="Content Placeholder 4">
            <a:extLst>
              <a:ext uri="{FF2B5EF4-FFF2-40B4-BE49-F238E27FC236}">
                <a16:creationId xmlns:a16="http://schemas.microsoft.com/office/drawing/2014/main" id="{D811D09D-6183-47CA-ACF0-CF97A988D5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4690" y="2153264"/>
            <a:ext cx="1530529" cy="1530529"/>
          </a:xfrm>
          <a:prstGeom prst="rect">
            <a:avLst/>
          </a:prstGeom>
        </p:spPr>
      </p:pic>
      <p:pic>
        <p:nvPicPr>
          <p:cNvPr id="5" name="Content Placeholder 4">
            <a:extLst>
              <a:ext uri="{FF2B5EF4-FFF2-40B4-BE49-F238E27FC236}">
                <a16:creationId xmlns:a16="http://schemas.microsoft.com/office/drawing/2014/main" id="{517E878E-06C3-4F1E-B6EB-0795021916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4690" y="4416333"/>
            <a:ext cx="1530529" cy="1530529"/>
          </a:xfrm>
          <a:prstGeom prst="rect">
            <a:avLst/>
          </a:prstGeom>
        </p:spPr>
      </p:pic>
      <p:pic>
        <p:nvPicPr>
          <p:cNvPr id="6" name="Content Placeholder 4">
            <a:extLst>
              <a:ext uri="{FF2B5EF4-FFF2-40B4-BE49-F238E27FC236}">
                <a16:creationId xmlns:a16="http://schemas.microsoft.com/office/drawing/2014/main" id="{8C35CCA1-9A4E-4576-85FA-44DD9FE90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3712" y="4416333"/>
            <a:ext cx="1530529" cy="1530529"/>
          </a:xfrm>
          <a:prstGeom prst="rect">
            <a:avLst/>
          </a:prstGeom>
        </p:spPr>
      </p:pic>
      <p:pic>
        <p:nvPicPr>
          <p:cNvPr id="7" name="Content Placeholder 4">
            <a:extLst>
              <a:ext uri="{FF2B5EF4-FFF2-40B4-BE49-F238E27FC236}">
                <a16:creationId xmlns:a16="http://schemas.microsoft.com/office/drawing/2014/main" id="{BD7E66B5-F800-42DF-9847-D8A560148A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3712" y="2153264"/>
            <a:ext cx="1530529" cy="1530529"/>
          </a:xfrm>
          <a:prstGeom prst="rect">
            <a:avLst/>
          </a:prstGeom>
        </p:spPr>
      </p:pic>
      <p:cxnSp>
        <p:nvCxnSpPr>
          <p:cNvPr id="8" name="Straight Connector 7">
            <a:extLst>
              <a:ext uri="{FF2B5EF4-FFF2-40B4-BE49-F238E27FC236}">
                <a16:creationId xmlns:a16="http://schemas.microsoft.com/office/drawing/2014/main" id="{F3A6DD89-28D1-49CD-999B-1E22B3BF1E47}"/>
              </a:ext>
            </a:extLst>
          </p:cNvPr>
          <p:cNvCxnSpPr>
            <a:cxnSpLocks/>
          </p:cNvCxnSpPr>
          <p:nvPr/>
        </p:nvCxnSpPr>
        <p:spPr>
          <a:xfrm flipH="1">
            <a:off x="3342968" y="1690688"/>
            <a:ext cx="2172929" cy="9461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976413-5D28-4C88-BEA5-2BB6A12D3636}"/>
              </a:ext>
            </a:extLst>
          </p:cNvPr>
          <p:cNvCxnSpPr>
            <a:cxnSpLocks/>
          </p:cNvCxnSpPr>
          <p:nvPr/>
        </p:nvCxnSpPr>
        <p:spPr>
          <a:xfrm flipH="1">
            <a:off x="6474543" y="5365146"/>
            <a:ext cx="1814051" cy="765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DEA44E-479E-4664-8AAE-CFD73962563B}"/>
              </a:ext>
            </a:extLst>
          </p:cNvPr>
          <p:cNvCxnSpPr>
            <a:cxnSpLocks/>
          </p:cNvCxnSpPr>
          <p:nvPr/>
        </p:nvCxnSpPr>
        <p:spPr>
          <a:xfrm flipH="1" flipV="1">
            <a:off x="3360338" y="5167312"/>
            <a:ext cx="2155559" cy="963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EE8832-5DFB-4BF7-B32D-557B54D24B9C}"/>
              </a:ext>
            </a:extLst>
          </p:cNvPr>
          <p:cNvCxnSpPr>
            <a:cxnSpLocks/>
          </p:cNvCxnSpPr>
          <p:nvPr/>
        </p:nvCxnSpPr>
        <p:spPr>
          <a:xfrm flipV="1">
            <a:off x="2920600" y="3299625"/>
            <a:ext cx="1" cy="1331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80DAA4-59B0-4FBE-B3B5-1AD549C3AC87}"/>
              </a:ext>
            </a:extLst>
          </p:cNvPr>
          <p:cNvCxnSpPr>
            <a:cxnSpLocks/>
          </p:cNvCxnSpPr>
          <p:nvPr/>
        </p:nvCxnSpPr>
        <p:spPr>
          <a:xfrm flipV="1">
            <a:off x="8778975" y="3299625"/>
            <a:ext cx="1" cy="1331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29C3EF-ED4E-4BBC-8752-E3524B005B2D}"/>
              </a:ext>
            </a:extLst>
          </p:cNvPr>
          <p:cNvCxnSpPr>
            <a:cxnSpLocks/>
          </p:cNvCxnSpPr>
          <p:nvPr/>
        </p:nvCxnSpPr>
        <p:spPr>
          <a:xfrm flipH="1" flipV="1">
            <a:off x="6474544" y="1524316"/>
            <a:ext cx="1831221" cy="1112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A47E05-EA0E-4D03-B5A4-EB47365878F6}"/>
              </a:ext>
            </a:extLst>
          </p:cNvPr>
          <p:cNvCxnSpPr>
            <a:cxnSpLocks/>
          </p:cNvCxnSpPr>
          <p:nvPr/>
        </p:nvCxnSpPr>
        <p:spPr>
          <a:xfrm flipH="1" flipV="1">
            <a:off x="3360338" y="3130812"/>
            <a:ext cx="2155559" cy="26289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7CF9F6-DD66-4085-A462-52693BB17185}"/>
              </a:ext>
            </a:extLst>
          </p:cNvPr>
          <p:cNvCxnSpPr>
            <a:cxnSpLocks/>
          </p:cNvCxnSpPr>
          <p:nvPr/>
        </p:nvCxnSpPr>
        <p:spPr>
          <a:xfrm flipH="1">
            <a:off x="3360338" y="2184657"/>
            <a:ext cx="2449424" cy="26084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36DE29-A4B2-4448-8F36-1FB4E658B94F}"/>
              </a:ext>
            </a:extLst>
          </p:cNvPr>
          <p:cNvCxnSpPr>
            <a:cxnSpLocks/>
          </p:cNvCxnSpPr>
          <p:nvPr/>
        </p:nvCxnSpPr>
        <p:spPr>
          <a:xfrm>
            <a:off x="6082269" y="2153264"/>
            <a:ext cx="13731" cy="34426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9D8B813-4556-4012-9E8D-92EF314441E7}"/>
              </a:ext>
            </a:extLst>
          </p:cNvPr>
          <p:cNvCxnSpPr>
            <a:cxnSpLocks/>
          </p:cNvCxnSpPr>
          <p:nvPr/>
        </p:nvCxnSpPr>
        <p:spPr>
          <a:xfrm flipH="1" flipV="1">
            <a:off x="6318194" y="2153264"/>
            <a:ext cx="2067364" cy="24777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38B353-D6F1-426B-A2F0-7CE9580CB0B3}"/>
              </a:ext>
            </a:extLst>
          </p:cNvPr>
          <p:cNvCxnSpPr>
            <a:cxnSpLocks/>
          </p:cNvCxnSpPr>
          <p:nvPr/>
        </p:nvCxnSpPr>
        <p:spPr>
          <a:xfrm flipV="1">
            <a:off x="6487657" y="3130812"/>
            <a:ext cx="1800937" cy="2699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Content Placeholder 4">
            <a:extLst>
              <a:ext uri="{FF2B5EF4-FFF2-40B4-BE49-F238E27FC236}">
                <a16:creationId xmlns:a16="http://schemas.microsoft.com/office/drawing/2014/main" id="{6B3E0369-E09B-4B59-AB29-AD5EAAE0D0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24" y="1027906"/>
            <a:ext cx="1530529" cy="1530529"/>
          </a:xfrm>
          <a:prstGeom prst="rect">
            <a:avLst/>
          </a:prstGeom>
        </p:spPr>
      </p:pic>
      <p:pic>
        <p:nvPicPr>
          <p:cNvPr id="24" name="Content Placeholder 4">
            <a:extLst>
              <a:ext uri="{FF2B5EF4-FFF2-40B4-BE49-F238E27FC236}">
                <a16:creationId xmlns:a16="http://schemas.microsoft.com/office/drawing/2014/main" id="{029533A9-5D25-479E-B61E-02246A86D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24" y="5365146"/>
            <a:ext cx="1530529" cy="1530529"/>
          </a:xfrm>
          <a:prstGeom prst="rect">
            <a:avLst/>
          </a:prstGeom>
        </p:spPr>
      </p:pic>
      <p:sp>
        <p:nvSpPr>
          <p:cNvPr id="25" name="Freeform 14">
            <a:extLst>
              <a:ext uri="{FF2B5EF4-FFF2-40B4-BE49-F238E27FC236}">
                <a16:creationId xmlns:a16="http://schemas.microsoft.com/office/drawing/2014/main" id="{3C201F39-0891-4727-885F-E308F672C5FE}"/>
              </a:ext>
            </a:extLst>
          </p:cNvPr>
          <p:cNvSpPr>
            <a:spLocks noChangeAspect="1" noEditPoints="1"/>
          </p:cNvSpPr>
          <p:nvPr>
            <p:custDataLst>
              <p:tags r:id="rId1"/>
            </p:custDataLst>
          </p:nvPr>
        </p:nvSpPr>
        <p:spPr bwMode="auto">
          <a:xfrm>
            <a:off x="5864884" y="1500638"/>
            <a:ext cx="448500" cy="449485"/>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111 w 192"/>
              <a:gd name="T11" fmla="*/ 130 h 192"/>
              <a:gd name="T12" fmla="*/ 102 w 192"/>
              <a:gd name="T13" fmla="*/ 143 h 192"/>
              <a:gd name="T14" fmla="*/ 96 w 192"/>
              <a:gd name="T15" fmla="*/ 140 h 192"/>
              <a:gd name="T16" fmla="*/ 93 w 192"/>
              <a:gd name="T17" fmla="*/ 132 h 192"/>
              <a:gd name="T18" fmla="*/ 93 w 192"/>
              <a:gd name="T19" fmla="*/ 72 h 192"/>
              <a:gd name="T20" fmla="*/ 71 w 192"/>
              <a:gd name="T21" fmla="*/ 85 h 192"/>
              <a:gd name="T22" fmla="*/ 66 w 192"/>
              <a:gd name="T23" fmla="*/ 83 h 192"/>
              <a:gd name="T24" fmla="*/ 63 w 192"/>
              <a:gd name="T25" fmla="*/ 77 h 192"/>
              <a:gd name="T26" fmla="*/ 66 w 192"/>
              <a:gd name="T27" fmla="*/ 72 h 192"/>
              <a:gd name="T28" fmla="*/ 73 w 192"/>
              <a:gd name="T29" fmla="*/ 68 h 192"/>
              <a:gd name="T30" fmla="*/ 86 w 192"/>
              <a:gd name="T31" fmla="*/ 60 h 192"/>
              <a:gd name="T32" fmla="*/ 95 w 192"/>
              <a:gd name="T33" fmla="*/ 51 h 192"/>
              <a:gd name="T34" fmla="*/ 99 w 192"/>
              <a:gd name="T35" fmla="*/ 45 h 192"/>
              <a:gd name="T36" fmla="*/ 104 w 192"/>
              <a:gd name="T37" fmla="*/ 43 h 192"/>
              <a:gd name="T38" fmla="*/ 109 w 192"/>
              <a:gd name="T39" fmla="*/ 46 h 192"/>
              <a:gd name="T40" fmla="*/ 111 w 192"/>
              <a:gd name="T41" fmla="*/ 54 h 192"/>
              <a:gd name="T42" fmla="*/ 111 w 192"/>
              <a:gd name="T43" fmla="*/ 13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111" y="130"/>
                </a:moveTo>
                <a:cubicBezTo>
                  <a:pt x="111" y="139"/>
                  <a:pt x="108" y="143"/>
                  <a:pt x="102" y="143"/>
                </a:cubicBezTo>
                <a:cubicBezTo>
                  <a:pt x="100" y="143"/>
                  <a:pt x="97" y="142"/>
                  <a:pt x="96" y="140"/>
                </a:cubicBezTo>
                <a:cubicBezTo>
                  <a:pt x="94" y="139"/>
                  <a:pt x="93" y="136"/>
                  <a:pt x="93" y="132"/>
                </a:cubicBezTo>
                <a:cubicBezTo>
                  <a:pt x="93" y="72"/>
                  <a:pt x="93" y="72"/>
                  <a:pt x="93" y="72"/>
                </a:cubicBezTo>
                <a:cubicBezTo>
                  <a:pt x="82" y="80"/>
                  <a:pt x="75" y="85"/>
                  <a:pt x="71" y="85"/>
                </a:cubicBezTo>
                <a:cubicBezTo>
                  <a:pt x="69" y="85"/>
                  <a:pt x="67" y="84"/>
                  <a:pt x="66" y="83"/>
                </a:cubicBezTo>
                <a:cubicBezTo>
                  <a:pt x="64" y="81"/>
                  <a:pt x="63" y="79"/>
                  <a:pt x="63" y="77"/>
                </a:cubicBezTo>
                <a:cubicBezTo>
                  <a:pt x="63" y="75"/>
                  <a:pt x="64" y="73"/>
                  <a:pt x="66" y="72"/>
                </a:cubicBezTo>
                <a:cubicBezTo>
                  <a:pt x="67" y="71"/>
                  <a:pt x="70" y="70"/>
                  <a:pt x="73" y="68"/>
                </a:cubicBezTo>
                <a:cubicBezTo>
                  <a:pt x="79" y="66"/>
                  <a:pt x="83" y="63"/>
                  <a:pt x="86" y="60"/>
                </a:cubicBezTo>
                <a:cubicBezTo>
                  <a:pt x="89" y="58"/>
                  <a:pt x="92" y="54"/>
                  <a:pt x="95" y="51"/>
                </a:cubicBezTo>
                <a:cubicBezTo>
                  <a:pt x="97" y="47"/>
                  <a:pt x="99" y="45"/>
                  <a:pt x="99" y="45"/>
                </a:cubicBezTo>
                <a:cubicBezTo>
                  <a:pt x="100" y="44"/>
                  <a:pt x="102" y="43"/>
                  <a:pt x="104" y="43"/>
                </a:cubicBezTo>
                <a:cubicBezTo>
                  <a:pt x="106" y="43"/>
                  <a:pt x="108" y="44"/>
                  <a:pt x="109" y="46"/>
                </a:cubicBezTo>
                <a:cubicBezTo>
                  <a:pt x="111" y="48"/>
                  <a:pt x="111" y="50"/>
                  <a:pt x="111" y="54"/>
                </a:cubicBezTo>
                <a:lnTo>
                  <a:pt x="111" y="130"/>
                </a:ln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27" name="Freeform 13">
            <a:extLst>
              <a:ext uri="{FF2B5EF4-FFF2-40B4-BE49-F238E27FC236}">
                <a16:creationId xmlns:a16="http://schemas.microsoft.com/office/drawing/2014/main" id="{5B36C75E-8489-4BB0-9ABE-00B5AAD78ABA}"/>
              </a:ext>
            </a:extLst>
          </p:cNvPr>
          <p:cNvSpPr>
            <a:spLocks noChangeAspect="1" noEditPoints="1"/>
          </p:cNvSpPr>
          <p:nvPr>
            <p:custDataLst>
              <p:tags r:id="rId2"/>
            </p:custDataLst>
          </p:nvPr>
        </p:nvSpPr>
        <p:spPr bwMode="auto">
          <a:xfrm>
            <a:off x="5864884" y="5830094"/>
            <a:ext cx="447514" cy="449485"/>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129 w 192"/>
              <a:gd name="T11" fmla="*/ 139 h 192"/>
              <a:gd name="T12" fmla="*/ 122 w 192"/>
              <a:gd name="T13" fmla="*/ 142 h 192"/>
              <a:gd name="T14" fmla="*/ 73 w 192"/>
              <a:gd name="T15" fmla="*/ 142 h 192"/>
              <a:gd name="T16" fmla="*/ 65 w 192"/>
              <a:gd name="T17" fmla="*/ 139 h 192"/>
              <a:gd name="T18" fmla="*/ 62 w 192"/>
              <a:gd name="T19" fmla="*/ 132 h 192"/>
              <a:gd name="T20" fmla="*/ 64 w 192"/>
              <a:gd name="T21" fmla="*/ 126 h 192"/>
              <a:gd name="T22" fmla="*/ 68 w 192"/>
              <a:gd name="T23" fmla="*/ 120 h 192"/>
              <a:gd name="T24" fmla="*/ 84 w 192"/>
              <a:gd name="T25" fmla="*/ 104 h 192"/>
              <a:gd name="T26" fmla="*/ 94 w 192"/>
              <a:gd name="T27" fmla="*/ 95 h 192"/>
              <a:gd name="T28" fmla="*/ 103 w 192"/>
              <a:gd name="T29" fmla="*/ 88 h 192"/>
              <a:gd name="T30" fmla="*/ 109 w 192"/>
              <a:gd name="T31" fmla="*/ 80 h 192"/>
              <a:gd name="T32" fmla="*/ 111 w 192"/>
              <a:gd name="T33" fmla="*/ 72 h 192"/>
              <a:gd name="T34" fmla="*/ 109 w 192"/>
              <a:gd name="T35" fmla="*/ 64 h 192"/>
              <a:gd name="T36" fmla="*/ 103 w 192"/>
              <a:gd name="T37" fmla="*/ 59 h 192"/>
              <a:gd name="T38" fmla="*/ 96 w 192"/>
              <a:gd name="T39" fmla="*/ 57 h 192"/>
              <a:gd name="T40" fmla="*/ 82 w 192"/>
              <a:gd name="T41" fmla="*/ 65 h 192"/>
              <a:gd name="T42" fmla="*/ 80 w 192"/>
              <a:gd name="T43" fmla="*/ 70 h 192"/>
              <a:gd name="T44" fmla="*/ 76 w 192"/>
              <a:gd name="T45" fmla="*/ 77 h 192"/>
              <a:gd name="T46" fmla="*/ 70 w 192"/>
              <a:gd name="T47" fmla="*/ 79 h 192"/>
              <a:gd name="T48" fmla="*/ 65 w 192"/>
              <a:gd name="T49" fmla="*/ 77 h 192"/>
              <a:gd name="T50" fmla="*/ 63 w 192"/>
              <a:gd name="T51" fmla="*/ 71 h 192"/>
              <a:gd name="T52" fmla="*/ 65 w 192"/>
              <a:gd name="T53" fmla="*/ 61 h 192"/>
              <a:gd name="T54" fmla="*/ 71 w 192"/>
              <a:gd name="T55" fmla="*/ 52 h 192"/>
              <a:gd name="T56" fmla="*/ 81 w 192"/>
              <a:gd name="T57" fmla="*/ 46 h 192"/>
              <a:gd name="T58" fmla="*/ 96 w 192"/>
              <a:gd name="T59" fmla="*/ 43 h 192"/>
              <a:gd name="T60" fmla="*/ 113 w 192"/>
              <a:gd name="T61" fmla="*/ 47 h 192"/>
              <a:gd name="T62" fmla="*/ 122 w 192"/>
              <a:gd name="T63" fmla="*/ 52 h 192"/>
              <a:gd name="T64" fmla="*/ 127 w 192"/>
              <a:gd name="T65" fmla="*/ 61 h 192"/>
              <a:gd name="T66" fmla="*/ 129 w 192"/>
              <a:gd name="T67" fmla="*/ 71 h 192"/>
              <a:gd name="T68" fmla="*/ 125 w 192"/>
              <a:gd name="T69" fmla="*/ 86 h 192"/>
              <a:gd name="T70" fmla="*/ 117 w 192"/>
              <a:gd name="T71" fmla="*/ 97 h 192"/>
              <a:gd name="T72" fmla="*/ 102 w 192"/>
              <a:gd name="T73" fmla="*/ 109 h 192"/>
              <a:gd name="T74" fmla="*/ 89 w 192"/>
              <a:gd name="T75" fmla="*/ 121 h 192"/>
              <a:gd name="T76" fmla="*/ 85 w 192"/>
              <a:gd name="T77" fmla="*/ 126 h 192"/>
              <a:gd name="T78" fmla="*/ 120 w 192"/>
              <a:gd name="T79" fmla="*/ 126 h 192"/>
              <a:gd name="T80" fmla="*/ 128 w 192"/>
              <a:gd name="T81" fmla="*/ 128 h 192"/>
              <a:gd name="T82" fmla="*/ 131 w 192"/>
              <a:gd name="T83" fmla="*/ 134 h 192"/>
              <a:gd name="T84" fmla="*/ 129 w 192"/>
              <a:gd name="T85" fmla="*/ 13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129" y="139"/>
                </a:moveTo>
                <a:cubicBezTo>
                  <a:pt x="127" y="141"/>
                  <a:pt x="125" y="142"/>
                  <a:pt x="122" y="142"/>
                </a:cubicBezTo>
                <a:cubicBezTo>
                  <a:pt x="73" y="142"/>
                  <a:pt x="73" y="142"/>
                  <a:pt x="73" y="142"/>
                </a:cubicBezTo>
                <a:cubicBezTo>
                  <a:pt x="70" y="142"/>
                  <a:pt x="67" y="141"/>
                  <a:pt x="65" y="139"/>
                </a:cubicBezTo>
                <a:cubicBezTo>
                  <a:pt x="63" y="137"/>
                  <a:pt x="62" y="135"/>
                  <a:pt x="62" y="132"/>
                </a:cubicBezTo>
                <a:cubicBezTo>
                  <a:pt x="62" y="131"/>
                  <a:pt x="63" y="129"/>
                  <a:pt x="64" y="126"/>
                </a:cubicBezTo>
                <a:cubicBezTo>
                  <a:pt x="65" y="123"/>
                  <a:pt x="67" y="121"/>
                  <a:pt x="68" y="120"/>
                </a:cubicBezTo>
                <a:cubicBezTo>
                  <a:pt x="74" y="114"/>
                  <a:pt x="79" y="108"/>
                  <a:pt x="84" y="104"/>
                </a:cubicBezTo>
                <a:cubicBezTo>
                  <a:pt x="89" y="100"/>
                  <a:pt x="92" y="97"/>
                  <a:pt x="94" y="95"/>
                </a:cubicBezTo>
                <a:cubicBezTo>
                  <a:pt x="98" y="93"/>
                  <a:pt x="101" y="90"/>
                  <a:pt x="103" y="88"/>
                </a:cubicBezTo>
                <a:cubicBezTo>
                  <a:pt x="106" y="85"/>
                  <a:pt x="108" y="82"/>
                  <a:pt x="109" y="80"/>
                </a:cubicBezTo>
                <a:cubicBezTo>
                  <a:pt x="110" y="77"/>
                  <a:pt x="111" y="74"/>
                  <a:pt x="111" y="72"/>
                </a:cubicBezTo>
                <a:cubicBezTo>
                  <a:pt x="111" y="69"/>
                  <a:pt x="110" y="66"/>
                  <a:pt x="109" y="64"/>
                </a:cubicBezTo>
                <a:cubicBezTo>
                  <a:pt x="107" y="62"/>
                  <a:pt x="106" y="60"/>
                  <a:pt x="103" y="59"/>
                </a:cubicBezTo>
                <a:cubicBezTo>
                  <a:pt x="101" y="57"/>
                  <a:pt x="98" y="57"/>
                  <a:pt x="96" y="57"/>
                </a:cubicBezTo>
                <a:cubicBezTo>
                  <a:pt x="90" y="57"/>
                  <a:pt x="85" y="59"/>
                  <a:pt x="82" y="65"/>
                </a:cubicBezTo>
                <a:cubicBezTo>
                  <a:pt x="81" y="65"/>
                  <a:pt x="81" y="67"/>
                  <a:pt x="80" y="70"/>
                </a:cubicBezTo>
                <a:cubicBezTo>
                  <a:pt x="79" y="73"/>
                  <a:pt x="77" y="75"/>
                  <a:pt x="76" y="77"/>
                </a:cubicBezTo>
                <a:cubicBezTo>
                  <a:pt x="75" y="78"/>
                  <a:pt x="73" y="79"/>
                  <a:pt x="70" y="79"/>
                </a:cubicBezTo>
                <a:cubicBezTo>
                  <a:pt x="68" y="79"/>
                  <a:pt x="66" y="78"/>
                  <a:pt x="65" y="77"/>
                </a:cubicBezTo>
                <a:cubicBezTo>
                  <a:pt x="63" y="76"/>
                  <a:pt x="63" y="74"/>
                  <a:pt x="63" y="71"/>
                </a:cubicBezTo>
                <a:cubicBezTo>
                  <a:pt x="63" y="68"/>
                  <a:pt x="63" y="65"/>
                  <a:pt x="65" y="61"/>
                </a:cubicBezTo>
                <a:cubicBezTo>
                  <a:pt x="66" y="58"/>
                  <a:pt x="68" y="55"/>
                  <a:pt x="71" y="52"/>
                </a:cubicBezTo>
                <a:cubicBezTo>
                  <a:pt x="74" y="50"/>
                  <a:pt x="77" y="48"/>
                  <a:pt x="81" y="46"/>
                </a:cubicBezTo>
                <a:cubicBezTo>
                  <a:pt x="85" y="44"/>
                  <a:pt x="90" y="43"/>
                  <a:pt x="96" y="43"/>
                </a:cubicBezTo>
                <a:cubicBezTo>
                  <a:pt x="103" y="43"/>
                  <a:pt x="109" y="44"/>
                  <a:pt x="113" y="47"/>
                </a:cubicBezTo>
                <a:cubicBezTo>
                  <a:pt x="117" y="48"/>
                  <a:pt x="119" y="50"/>
                  <a:pt x="122" y="52"/>
                </a:cubicBezTo>
                <a:cubicBezTo>
                  <a:pt x="124" y="55"/>
                  <a:pt x="126" y="58"/>
                  <a:pt x="127" y="61"/>
                </a:cubicBezTo>
                <a:cubicBezTo>
                  <a:pt x="128" y="64"/>
                  <a:pt x="129" y="68"/>
                  <a:pt x="129" y="71"/>
                </a:cubicBezTo>
                <a:cubicBezTo>
                  <a:pt x="129" y="77"/>
                  <a:pt x="128" y="82"/>
                  <a:pt x="125" y="86"/>
                </a:cubicBezTo>
                <a:cubicBezTo>
                  <a:pt x="122" y="91"/>
                  <a:pt x="119" y="94"/>
                  <a:pt x="117" y="97"/>
                </a:cubicBezTo>
                <a:cubicBezTo>
                  <a:pt x="114" y="99"/>
                  <a:pt x="109" y="103"/>
                  <a:pt x="102" y="109"/>
                </a:cubicBezTo>
                <a:cubicBezTo>
                  <a:pt x="96" y="114"/>
                  <a:pt x="91" y="118"/>
                  <a:pt x="89" y="121"/>
                </a:cubicBezTo>
                <a:cubicBezTo>
                  <a:pt x="88" y="123"/>
                  <a:pt x="86" y="124"/>
                  <a:pt x="85" y="126"/>
                </a:cubicBezTo>
                <a:cubicBezTo>
                  <a:pt x="120" y="126"/>
                  <a:pt x="120" y="126"/>
                  <a:pt x="120" y="126"/>
                </a:cubicBezTo>
                <a:cubicBezTo>
                  <a:pt x="124" y="126"/>
                  <a:pt x="126" y="127"/>
                  <a:pt x="128" y="128"/>
                </a:cubicBezTo>
                <a:cubicBezTo>
                  <a:pt x="130" y="129"/>
                  <a:pt x="131" y="131"/>
                  <a:pt x="131" y="134"/>
                </a:cubicBezTo>
                <a:cubicBezTo>
                  <a:pt x="131" y="136"/>
                  <a:pt x="130" y="138"/>
                  <a:pt x="129" y="139"/>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Tree>
    <p:extLst>
      <p:ext uri="{BB962C8B-B14F-4D97-AF65-F5344CB8AC3E}">
        <p14:creationId xmlns:p14="http://schemas.microsoft.com/office/powerpoint/2010/main" val="4124428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Ad Hoc or Hybrid</a:t>
            </a:r>
          </a:p>
        </p:txBody>
      </p:sp>
      <p:sp>
        <p:nvSpPr>
          <p:cNvPr id="3" name="Content Placeholder 2">
            <a:extLst>
              <a:ext uri="{FF2B5EF4-FFF2-40B4-BE49-F238E27FC236}">
                <a16:creationId xmlns:a16="http://schemas.microsoft.com/office/drawing/2014/main" id="{B9041CFE-42F1-4E14-99E5-28FD8E6856C4}"/>
              </a:ext>
            </a:extLst>
          </p:cNvPr>
          <p:cNvSpPr>
            <a:spLocks noGrp="1"/>
          </p:cNvSpPr>
          <p:nvPr>
            <p:ph idx="1"/>
          </p:nvPr>
        </p:nvSpPr>
        <p:spPr/>
        <p:txBody>
          <a:bodyPr>
            <a:normAutofit lnSpcReduction="10000"/>
          </a:bodyPr>
          <a:lstStyle/>
          <a:p>
            <a:r>
              <a:rPr lang="en-GB" sz="3600" dirty="0"/>
              <a:t>No pre-existing infrastructure</a:t>
            </a:r>
          </a:p>
          <a:p>
            <a:r>
              <a:rPr lang="en-GB" sz="3600" dirty="0"/>
              <a:t>Devices communication amongst themselves</a:t>
            </a:r>
          </a:p>
          <a:p>
            <a:r>
              <a:rPr lang="en-GB" sz="3600" dirty="0"/>
              <a:t>Can be a mixture of topologies</a:t>
            </a:r>
          </a:p>
          <a:p>
            <a:r>
              <a:rPr lang="en-GB" sz="3600" dirty="0"/>
              <a:t>Multiple physical  topologies are  combined to form one  large network</a:t>
            </a:r>
          </a:p>
          <a:p>
            <a:r>
              <a:rPr lang="en-GB" sz="3600" dirty="0"/>
              <a:t>Each topology has its  own strengths and  weakness</a:t>
            </a:r>
          </a:p>
          <a:p>
            <a:r>
              <a:rPr lang="en-GB" sz="3600" dirty="0"/>
              <a:t>Objective: total strength  improves the network  performance</a:t>
            </a:r>
          </a:p>
          <a:p>
            <a:endParaRPr lang="en-GB" sz="3600" dirty="0"/>
          </a:p>
        </p:txBody>
      </p:sp>
    </p:spTree>
    <p:extLst>
      <p:ext uri="{BB962C8B-B14F-4D97-AF65-F5344CB8AC3E}">
        <p14:creationId xmlns:p14="http://schemas.microsoft.com/office/powerpoint/2010/main" val="3302670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Infrastructure</a:t>
            </a:r>
          </a:p>
        </p:txBody>
      </p:sp>
      <p:sp>
        <p:nvSpPr>
          <p:cNvPr id="3" name="Content Placeholder 2">
            <a:extLst>
              <a:ext uri="{FF2B5EF4-FFF2-40B4-BE49-F238E27FC236}">
                <a16:creationId xmlns:a16="http://schemas.microsoft.com/office/drawing/2014/main" id="{B9041CFE-42F1-4E14-99E5-28FD8E6856C4}"/>
              </a:ext>
            </a:extLst>
          </p:cNvPr>
          <p:cNvSpPr>
            <a:spLocks noGrp="1"/>
          </p:cNvSpPr>
          <p:nvPr>
            <p:ph idx="1"/>
          </p:nvPr>
        </p:nvSpPr>
        <p:spPr/>
        <p:txBody>
          <a:bodyPr/>
          <a:lstStyle/>
          <a:p>
            <a:r>
              <a:rPr lang="en-GB" dirty="0"/>
              <a:t>All devices communicate through an access point</a:t>
            </a:r>
          </a:p>
          <a:p>
            <a:r>
              <a:rPr lang="en-GB" dirty="0"/>
              <a:t>The most common wireless communication mode</a:t>
            </a:r>
          </a:p>
        </p:txBody>
      </p:sp>
    </p:spTree>
    <p:extLst>
      <p:ext uri="{BB962C8B-B14F-4D97-AF65-F5344CB8AC3E}">
        <p14:creationId xmlns:p14="http://schemas.microsoft.com/office/powerpoint/2010/main" val="3875330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Wireless Mesh</a:t>
            </a:r>
          </a:p>
        </p:txBody>
      </p:sp>
      <p:sp>
        <p:nvSpPr>
          <p:cNvPr id="3" name="Content Placeholder 2">
            <a:extLst>
              <a:ext uri="{FF2B5EF4-FFF2-40B4-BE49-F238E27FC236}">
                <a16:creationId xmlns:a16="http://schemas.microsoft.com/office/drawing/2014/main" id="{B9041CFE-42F1-4E14-99E5-28FD8E6856C4}"/>
              </a:ext>
            </a:extLst>
          </p:cNvPr>
          <p:cNvSpPr>
            <a:spLocks noGrp="1"/>
          </p:cNvSpPr>
          <p:nvPr>
            <p:ph idx="1"/>
          </p:nvPr>
        </p:nvSpPr>
        <p:spPr/>
        <p:txBody>
          <a:bodyPr>
            <a:normAutofit/>
          </a:bodyPr>
          <a:lstStyle/>
          <a:p>
            <a:r>
              <a:rPr lang="en-GB" sz="3200" dirty="0"/>
              <a:t>Ad hoc devices work together to form a mesh “cloud”</a:t>
            </a:r>
          </a:p>
          <a:p>
            <a:r>
              <a:rPr lang="en-GB" sz="3200" dirty="0"/>
              <a:t>Self form and self heal</a:t>
            </a:r>
          </a:p>
        </p:txBody>
      </p:sp>
    </p:spTree>
    <p:extLst>
      <p:ext uri="{BB962C8B-B14F-4D97-AF65-F5344CB8AC3E}">
        <p14:creationId xmlns:p14="http://schemas.microsoft.com/office/powerpoint/2010/main" val="3848896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Wireless Mesh</a:t>
            </a:r>
          </a:p>
        </p:txBody>
      </p:sp>
      <p:sp>
        <p:nvSpPr>
          <p:cNvPr id="3" name="Content Placeholder 2">
            <a:extLst>
              <a:ext uri="{FF2B5EF4-FFF2-40B4-BE49-F238E27FC236}">
                <a16:creationId xmlns:a16="http://schemas.microsoft.com/office/drawing/2014/main" id="{B9041CFE-42F1-4E14-99E5-28FD8E6856C4}"/>
              </a:ext>
            </a:extLst>
          </p:cNvPr>
          <p:cNvSpPr>
            <a:spLocks noGrp="1"/>
          </p:cNvSpPr>
          <p:nvPr>
            <p:ph idx="1"/>
          </p:nvPr>
        </p:nvSpPr>
        <p:spPr/>
        <p:txBody>
          <a:bodyPr>
            <a:normAutofit/>
          </a:bodyPr>
          <a:lstStyle/>
          <a:p>
            <a:r>
              <a:rPr lang="en-GB" sz="4000" dirty="0"/>
              <a:t>Advantages</a:t>
            </a:r>
          </a:p>
          <a:p>
            <a:pPr lvl="1"/>
            <a:r>
              <a:rPr lang="en-GB" sz="3600" dirty="0"/>
              <a:t>Scalability</a:t>
            </a:r>
          </a:p>
          <a:p>
            <a:pPr lvl="1"/>
            <a:r>
              <a:rPr lang="en-GB" sz="3600" dirty="0"/>
              <a:t>Robustness</a:t>
            </a:r>
          </a:p>
          <a:p>
            <a:pPr lvl="1"/>
            <a:r>
              <a:rPr lang="en-GB" sz="3600" dirty="0"/>
              <a:t>Redundancy</a:t>
            </a:r>
            <a:endParaRPr lang="en-GB" dirty="0"/>
          </a:p>
        </p:txBody>
      </p:sp>
    </p:spTree>
    <p:extLst>
      <p:ext uri="{BB962C8B-B14F-4D97-AF65-F5344CB8AC3E}">
        <p14:creationId xmlns:p14="http://schemas.microsoft.com/office/powerpoint/2010/main" val="830706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C389-DEE9-4F61-BE7C-9088C7ED995A}"/>
              </a:ext>
            </a:extLst>
          </p:cNvPr>
          <p:cNvSpPr>
            <a:spLocks noGrp="1"/>
          </p:cNvSpPr>
          <p:nvPr>
            <p:ph type="title"/>
          </p:nvPr>
        </p:nvSpPr>
        <p:spPr/>
        <p:txBody>
          <a:bodyPr/>
          <a:lstStyle/>
          <a:p>
            <a:r>
              <a:rPr lang="en-GB" dirty="0"/>
              <a:t>Topologies: Wireless Mesh</a:t>
            </a:r>
          </a:p>
        </p:txBody>
      </p:sp>
      <p:sp>
        <p:nvSpPr>
          <p:cNvPr id="3" name="Content Placeholder 2">
            <a:extLst>
              <a:ext uri="{FF2B5EF4-FFF2-40B4-BE49-F238E27FC236}">
                <a16:creationId xmlns:a16="http://schemas.microsoft.com/office/drawing/2014/main" id="{B9041CFE-42F1-4E14-99E5-28FD8E6856C4}"/>
              </a:ext>
            </a:extLst>
          </p:cNvPr>
          <p:cNvSpPr>
            <a:spLocks noGrp="1"/>
          </p:cNvSpPr>
          <p:nvPr>
            <p:ph idx="1"/>
          </p:nvPr>
        </p:nvSpPr>
        <p:spPr/>
        <p:txBody>
          <a:bodyPr>
            <a:normAutofit/>
          </a:bodyPr>
          <a:lstStyle/>
          <a:p>
            <a:r>
              <a:rPr lang="en-GB" sz="4000" dirty="0"/>
              <a:t>Disadvantages</a:t>
            </a:r>
          </a:p>
          <a:p>
            <a:pPr lvl="1"/>
            <a:r>
              <a:rPr lang="en-GB" sz="3600" dirty="0"/>
              <a:t>Complexity</a:t>
            </a:r>
          </a:p>
          <a:p>
            <a:pPr lvl="1"/>
            <a:r>
              <a:rPr lang="en-GB" sz="3600" dirty="0"/>
              <a:t>Network Planning</a:t>
            </a:r>
          </a:p>
          <a:p>
            <a:pPr lvl="1"/>
            <a:r>
              <a:rPr lang="en-GB" sz="3600" dirty="0"/>
              <a:t>Latency</a:t>
            </a:r>
          </a:p>
          <a:p>
            <a:pPr lvl="1"/>
            <a:r>
              <a:rPr lang="en-GB" sz="3600" dirty="0"/>
              <a:t>Power Consumption</a:t>
            </a:r>
          </a:p>
          <a:p>
            <a:pPr lvl="1"/>
            <a:endParaRPr lang="en-GB" dirty="0"/>
          </a:p>
        </p:txBody>
      </p:sp>
    </p:spTree>
    <p:extLst>
      <p:ext uri="{BB962C8B-B14F-4D97-AF65-F5344CB8AC3E}">
        <p14:creationId xmlns:p14="http://schemas.microsoft.com/office/powerpoint/2010/main" val="1142990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A787-9D2D-4948-AEF6-BDE1CA3FE29E}"/>
              </a:ext>
            </a:extLst>
          </p:cNvPr>
          <p:cNvSpPr>
            <a:spLocks noGrp="1"/>
          </p:cNvSpPr>
          <p:nvPr>
            <p:ph type="title"/>
          </p:nvPr>
        </p:nvSpPr>
        <p:spPr>
          <a:xfrm>
            <a:off x="386962" y="354388"/>
            <a:ext cx="11590421" cy="1325563"/>
          </a:xfrm>
        </p:spPr>
        <p:txBody>
          <a:bodyPr/>
          <a:lstStyle/>
          <a:p>
            <a:r>
              <a:rPr lang="en-GB" dirty="0"/>
              <a:t>Physical and Logical Topology</a:t>
            </a:r>
          </a:p>
        </p:txBody>
      </p:sp>
      <p:sp>
        <p:nvSpPr>
          <p:cNvPr id="3" name="Content Placeholder 2">
            <a:extLst>
              <a:ext uri="{FF2B5EF4-FFF2-40B4-BE49-F238E27FC236}">
                <a16:creationId xmlns:a16="http://schemas.microsoft.com/office/drawing/2014/main" id="{7DC4C6DB-C782-454B-8084-0D4D0546C7BF}"/>
              </a:ext>
            </a:extLst>
          </p:cNvPr>
          <p:cNvSpPr>
            <a:spLocks noGrp="1"/>
          </p:cNvSpPr>
          <p:nvPr>
            <p:ph idx="1"/>
          </p:nvPr>
        </p:nvSpPr>
        <p:spPr/>
        <p:txBody>
          <a:bodyPr/>
          <a:lstStyle/>
          <a:p>
            <a:r>
              <a:rPr lang="en-GB" dirty="0"/>
              <a:t>Physical topology defines how the systems are physically  connected</a:t>
            </a:r>
          </a:p>
          <a:p>
            <a:endParaRPr lang="en-GB" dirty="0"/>
          </a:p>
          <a:p>
            <a:r>
              <a:rPr lang="en-GB" dirty="0"/>
              <a:t>Logical Topology - How devices are connected to the network  through the actual cables that transmit data</a:t>
            </a:r>
          </a:p>
          <a:p>
            <a:endParaRPr lang="en-GB" dirty="0"/>
          </a:p>
          <a:p>
            <a:r>
              <a:rPr lang="en-GB" dirty="0"/>
              <a:t>The logical topology defines how the systems communicate  across the physical topologies</a:t>
            </a:r>
          </a:p>
          <a:p>
            <a:endParaRPr lang="en-GB" dirty="0"/>
          </a:p>
        </p:txBody>
      </p:sp>
    </p:spTree>
    <p:extLst>
      <p:ext uri="{BB962C8B-B14F-4D97-AF65-F5344CB8AC3E}">
        <p14:creationId xmlns:p14="http://schemas.microsoft.com/office/powerpoint/2010/main" val="507961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850630" y="4199382"/>
            <a:ext cx="731520" cy="731520"/>
          </a:xfrm>
          <a:custGeom>
            <a:avLst/>
            <a:gdLst/>
            <a:ahLst/>
            <a:cxnLst/>
            <a:rect l="l" t="t" r="r" b="b"/>
            <a:pathLst>
              <a:path w="731520" h="731520">
                <a:moveTo>
                  <a:pt x="0" y="365760"/>
                </a:moveTo>
                <a:lnTo>
                  <a:pt x="2848" y="319869"/>
                </a:lnTo>
                <a:lnTo>
                  <a:pt x="11167" y="275682"/>
                </a:lnTo>
                <a:lnTo>
                  <a:pt x="24613" y="233542"/>
                </a:lnTo>
                <a:lnTo>
                  <a:pt x="42844" y="193790"/>
                </a:lnTo>
                <a:lnTo>
                  <a:pt x="65517" y="156770"/>
                </a:lnTo>
                <a:lnTo>
                  <a:pt x="92291" y="122822"/>
                </a:lnTo>
                <a:lnTo>
                  <a:pt x="122822" y="92291"/>
                </a:lnTo>
                <a:lnTo>
                  <a:pt x="156770" y="65517"/>
                </a:lnTo>
                <a:lnTo>
                  <a:pt x="193790" y="42844"/>
                </a:lnTo>
                <a:lnTo>
                  <a:pt x="233542" y="24613"/>
                </a:lnTo>
                <a:lnTo>
                  <a:pt x="275682" y="11167"/>
                </a:lnTo>
                <a:lnTo>
                  <a:pt x="319869" y="2848"/>
                </a:lnTo>
                <a:lnTo>
                  <a:pt x="365760" y="0"/>
                </a:lnTo>
                <a:lnTo>
                  <a:pt x="411650" y="2848"/>
                </a:lnTo>
                <a:lnTo>
                  <a:pt x="455837" y="11167"/>
                </a:lnTo>
                <a:lnTo>
                  <a:pt x="497977" y="24613"/>
                </a:lnTo>
                <a:lnTo>
                  <a:pt x="537729" y="42844"/>
                </a:lnTo>
                <a:lnTo>
                  <a:pt x="574749" y="65517"/>
                </a:lnTo>
                <a:lnTo>
                  <a:pt x="608697" y="92291"/>
                </a:lnTo>
                <a:lnTo>
                  <a:pt x="639228" y="122822"/>
                </a:lnTo>
                <a:lnTo>
                  <a:pt x="666002" y="156770"/>
                </a:lnTo>
                <a:lnTo>
                  <a:pt x="688675" y="193790"/>
                </a:lnTo>
                <a:lnTo>
                  <a:pt x="706906" y="233542"/>
                </a:lnTo>
                <a:lnTo>
                  <a:pt x="720352" y="275682"/>
                </a:lnTo>
                <a:lnTo>
                  <a:pt x="728671" y="319869"/>
                </a:lnTo>
                <a:lnTo>
                  <a:pt x="731520" y="365760"/>
                </a:lnTo>
                <a:lnTo>
                  <a:pt x="728671" y="411650"/>
                </a:lnTo>
                <a:lnTo>
                  <a:pt x="720352" y="455837"/>
                </a:lnTo>
                <a:lnTo>
                  <a:pt x="706906" y="497977"/>
                </a:lnTo>
                <a:lnTo>
                  <a:pt x="688675" y="537729"/>
                </a:lnTo>
                <a:lnTo>
                  <a:pt x="666002" y="574749"/>
                </a:lnTo>
                <a:lnTo>
                  <a:pt x="639228" y="608697"/>
                </a:lnTo>
                <a:lnTo>
                  <a:pt x="608697" y="639228"/>
                </a:lnTo>
                <a:lnTo>
                  <a:pt x="574749" y="666002"/>
                </a:lnTo>
                <a:lnTo>
                  <a:pt x="537729" y="688675"/>
                </a:lnTo>
                <a:lnTo>
                  <a:pt x="497977" y="706906"/>
                </a:lnTo>
                <a:lnTo>
                  <a:pt x="455837" y="720352"/>
                </a:lnTo>
                <a:lnTo>
                  <a:pt x="411650" y="728671"/>
                </a:lnTo>
                <a:lnTo>
                  <a:pt x="365760" y="731520"/>
                </a:lnTo>
                <a:lnTo>
                  <a:pt x="319869" y="728671"/>
                </a:lnTo>
                <a:lnTo>
                  <a:pt x="275682" y="720352"/>
                </a:lnTo>
                <a:lnTo>
                  <a:pt x="233542" y="706906"/>
                </a:lnTo>
                <a:lnTo>
                  <a:pt x="193790" y="688675"/>
                </a:lnTo>
                <a:lnTo>
                  <a:pt x="156770" y="666002"/>
                </a:lnTo>
                <a:lnTo>
                  <a:pt x="122822" y="639228"/>
                </a:lnTo>
                <a:lnTo>
                  <a:pt x="92291" y="608697"/>
                </a:lnTo>
                <a:lnTo>
                  <a:pt x="65517" y="574749"/>
                </a:lnTo>
                <a:lnTo>
                  <a:pt x="42844" y="537729"/>
                </a:lnTo>
                <a:lnTo>
                  <a:pt x="24613" y="497977"/>
                </a:lnTo>
                <a:lnTo>
                  <a:pt x="11167" y="455837"/>
                </a:lnTo>
                <a:lnTo>
                  <a:pt x="2848" y="411650"/>
                </a:lnTo>
                <a:lnTo>
                  <a:pt x="0" y="365760"/>
                </a:lnTo>
                <a:close/>
              </a:path>
            </a:pathLst>
          </a:custGeom>
          <a:ln w="25908">
            <a:solidFill>
              <a:srgbClr val="FFFFFF"/>
            </a:solidFill>
          </a:ln>
        </p:spPr>
        <p:txBody>
          <a:bodyPr wrap="square" lIns="0" tIns="0" rIns="0" bIns="0" rtlCol="0"/>
          <a:lstStyle/>
          <a:p>
            <a:endParaRPr/>
          </a:p>
        </p:txBody>
      </p:sp>
      <p:sp>
        <p:nvSpPr>
          <p:cNvPr id="2" name="Title 1">
            <a:extLst>
              <a:ext uri="{FF2B5EF4-FFF2-40B4-BE49-F238E27FC236}">
                <a16:creationId xmlns:a16="http://schemas.microsoft.com/office/drawing/2014/main" id="{30F020F9-502E-4911-B34C-3FC38E760F7D}"/>
              </a:ext>
            </a:extLst>
          </p:cNvPr>
          <p:cNvSpPr>
            <a:spLocks noGrp="1"/>
          </p:cNvSpPr>
          <p:nvPr>
            <p:ph type="title"/>
          </p:nvPr>
        </p:nvSpPr>
        <p:spPr/>
        <p:txBody>
          <a:bodyPr>
            <a:normAutofit/>
          </a:bodyPr>
          <a:lstStyle/>
          <a:p>
            <a:r>
              <a:rPr lang="en-GB" sz="3600" dirty="0"/>
              <a:t>NETWORK TOPOLOGY (LOGICAL TOPOLOGY)</a:t>
            </a:r>
          </a:p>
        </p:txBody>
      </p:sp>
      <p:pic>
        <p:nvPicPr>
          <p:cNvPr id="13" name="Picture 12">
            <a:extLst>
              <a:ext uri="{FF2B5EF4-FFF2-40B4-BE49-F238E27FC236}">
                <a16:creationId xmlns:a16="http://schemas.microsoft.com/office/drawing/2014/main" id="{6095E87D-16AD-4965-AA22-3D7D9E421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48" y="1289042"/>
            <a:ext cx="9728567" cy="5661486"/>
          </a:xfrm>
          <a:prstGeom prst="rect">
            <a:avLst/>
          </a:prstGeom>
        </p:spPr>
      </p:pic>
    </p:spTree>
    <p:extLst>
      <p:ext uri="{BB962C8B-B14F-4D97-AF65-F5344CB8AC3E}">
        <p14:creationId xmlns:p14="http://schemas.microsoft.com/office/powerpoint/2010/main" val="729825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960605" y="1361303"/>
            <a:ext cx="6746789" cy="4135394"/>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235390" y="5775997"/>
            <a:ext cx="4722381" cy="751488"/>
          </a:xfrm>
          <a:prstGeom prst="rect">
            <a:avLst/>
          </a:prstGeom>
        </p:spPr>
        <p:txBody>
          <a:bodyPr vert="horz" wrap="square" lIns="0" tIns="12700" rIns="0" bIns="0" rtlCol="0">
            <a:spAutoFit/>
          </a:bodyPr>
          <a:lstStyle/>
          <a:p>
            <a:pPr marL="12701" marR="1155722">
              <a:spcBef>
                <a:spcPts val="100"/>
              </a:spcBef>
            </a:pPr>
            <a:r>
              <a:rPr sz="2400" dirty="0">
                <a:latin typeface="Trebuchet MS"/>
                <a:cs typeface="Trebuchet MS"/>
              </a:rPr>
              <a:t>Each </a:t>
            </a:r>
            <a:r>
              <a:rPr lang="en-GB" sz="2400" spc="-5" dirty="0">
                <a:latin typeface="Trebuchet MS"/>
                <a:cs typeface="Trebuchet MS"/>
              </a:rPr>
              <a:t>c</a:t>
            </a:r>
            <a:r>
              <a:rPr sz="2400" spc="-5" dirty="0" err="1">
                <a:latin typeface="Trebuchet MS"/>
                <a:cs typeface="Trebuchet MS"/>
              </a:rPr>
              <a:t>ompu</a:t>
            </a:r>
            <a:r>
              <a:rPr sz="2400" spc="-10" dirty="0" err="1">
                <a:latin typeface="Trebuchet MS"/>
                <a:cs typeface="Trebuchet MS"/>
              </a:rPr>
              <a:t>t</a:t>
            </a:r>
            <a:r>
              <a:rPr sz="2400" spc="-5" dirty="0" err="1">
                <a:latin typeface="Trebuchet MS"/>
                <a:cs typeface="Trebuchet MS"/>
              </a:rPr>
              <a:t>er</a:t>
            </a:r>
            <a:r>
              <a:rPr sz="2400" spc="-5" dirty="0">
                <a:latin typeface="Trebuchet MS"/>
                <a:cs typeface="Trebuchet MS"/>
              </a:rPr>
              <a:t>  </a:t>
            </a:r>
            <a:r>
              <a:rPr sz="2400" spc="-10" dirty="0">
                <a:latin typeface="Trebuchet MS"/>
                <a:cs typeface="Trebuchet MS"/>
              </a:rPr>
              <a:t>connects</a:t>
            </a:r>
            <a:endParaRPr sz="2400" dirty="0">
              <a:latin typeface="Trebuchet MS"/>
              <a:cs typeface="Trebuchet MS"/>
            </a:endParaRPr>
          </a:p>
          <a:p>
            <a:pPr marL="12701"/>
            <a:r>
              <a:rPr sz="2400" spc="-5" dirty="0">
                <a:latin typeface="Trebuchet MS"/>
                <a:cs typeface="Trebuchet MS"/>
              </a:rPr>
              <a:t>to the central</a:t>
            </a:r>
            <a:r>
              <a:rPr sz="2400" spc="-60" dirty="0">
                <a:latin typeface="Trebuchet MS"/>
                <a:cs typeface="Trebuchet MS"/>
              </a:rPr>
              <a:t> </a:t>
            </a:r>
            <a:r>
              <a:rPr sz="2400" spc="-5" dirty="0">
                <a:latin typeface="Trebuchet MS"/>
                <a:cs typeface="Trebuchet MS"/>
              </a:rPr>
              <a:t>hub</a:t>
            </a:r>
            <a:endParaRPr sz="2400" dirty="0">
              <a:latin typeface="Trebuchet MS"/>
              <a:cs typeface="Trebuchet MS"/>
            </a:endParaRPr>
          </a:p>
        </p:txBody>
      </p:sp>
      <p:sp>
        <p:nvSpPr>
          <p:cNvPr id="7" name="object 7"/>
          <p:cNvSpPr txBox="1"/>
          <p:nvPr/>
        </p:nvSpPr>
        <p:spPr>
          <a:xfrm>
            <a:off x="8288428" y="4633679"/>
            <a:ext cx="3491865" cy="1490152"/>
          </a:xfrm>
          <a:prstGeom prst="rect">
            <a:avLst/>
          </a:prstGeom>
        </p:spPr>
        <p:txBody>
          <a:bodyPr vert="horz" wrap="square" lIns="0" tIns="12700" rIns="0" bIns="0" rtlCol="0">
            <a:spAutoFit/>
          </a:bodyPr>
          <a:lstStyle/>
          <a:p>
            <a:pPr marL="12701" marR="5080">
              <a:spcBef>
                <a:spcPts val="100"/>
              </a:spcBef>
            </a:pPr>
            <a:r>
              <a:rPr sz="2400" spc="-5" dirty="0">
                <a:latin typeface="Trebuchet MS"/>
                <a:cs typeface="Trebuchet MS"/>
              </a:rPr>
              <a:t>Inside, the ports </a:t>
            </a:r>
            <a:r>
              <a:rPr sz="2400" dirty="0">
                <a:latin typeface="Trebuchet MS"/>
                <a:cs typeface="Trebuchet MS"/>
              </a:rPr>
              <a:t>of </a:t>
            </a:r>
            <a:r>
              <a:rPr sz="2400" spc="-5" dirty="0">
                <a:latin typeface="Trebuchet MS"/>
                <a:cs typeface="Trebuchet MS"/>
              </a:rPr>
              <a:t>the  hub are wired in </a:t>
            </a:r>
            <a:r>
              <a:rPr sz="2400" dirty="0">
                <a:latin typeface="Trebuchet MS"/>
                <a:cs typeface="Trebuchet MS"/>
              </a:rPr>
              <a:t>a </a:t>
            </a:r>
            <a:r>
              <a:rPr sz="2400" spc="-5" dirty="0">
                <a:latin typeface="Trebuchet MS"/>
                <a:cs typeface="Trebuchet MS"/>
              </a:rPr>
              <a:t>circle.  Data packets travels in </a:t>
            </a:r>
            <a:r>
              <a:rPr sz="2400" dirty="0">
                <a:latin typeface="Trebuchet MS"/>
                <a:cs typeface="Trebuchet MS"/>
              </a:rPr>
              <a:t>a  ring – </a:t>
            </a:r>
            <a:r>
              <a:rPr sz="2400" spc="-5" dirty="0">
                <a:latin typeface="Trebuchet MS"/>
                <a:cs typeface="Trebuchet MS"/>
              </a:rPr>
              <a:t>not as </a:t>
            </a:r>
            <a:r>
              <a:rPr sz="2400" dirty="0">
                <a:latin typeface="Trebuchet MS"/>
                <a:cs typeface="Trebuchet MS"/>
              </a:rPr>
              <a:t>a</a:t>
            </a:r>
            <a:r>
              <a:rPr sz="2400" spc="-15" dirty="0">
                <a:latin typeface="Trebuchet MS"/>
                <a:cs typeface="Trebuchet MS"/>
              </a:rPr>
              <a:t> </a:t>
            </a:r>
            <a:r>
              <a:rPr sz="2400" dirty="0">
                <a:latin typeface="Trebuchet MS"/>
                <a:cs typeface="Trebuchet MS"/>
              </a:rPr>
              <a:t>star!</a:t>
            </a:r>
          </a:p>
        </p:txBody>
      </p:sp>
      <p:sp>
        <p:nvSpPr>
          <p:cNvPr id="9" name="TextBox 8">
            <a:extLst>
              <a:ext uri="{FF2B5EF4-FFF2-40B4-BE49-F238E27FC236}">
                <a16:creationId xmlns:a16="http://schemas.microsoft.com/office/drawing/2014/main" id="{FBB06BCD-7D52-428C-B3D9-038A7DD135A8}"/>
              </a:ext>
            </a:extLst>
          </p:cNvPr>
          <p:cNvSpPr txBox="1"/>
          <p:nvPr/>
        </p:nvSpPr>
        <p:spPr>
          <a:xfrm>
            <a:off x="1061101" y="330515"/>
            <a:ext cx="7432110" cy="646331"/>
          </a:xfrm>
          <a:prstGeom prst="rect">
            <a:avLst/>
          </a:prstGeom>
          <a:noFill/>
        </p:spPr>
        <p:txBody>
          <a:bodyPr wrap="square" rtlCol="0">
            <a:spAutoFit/>
          </a:bodyPr>
          <a:lstStyle/>
          <a:p>
            <a:r>
              <a:rPr lang="en-GB" sz="3600" b="1" dirty="0">
                <a:solidFill>
                  <a:schemeClr val="accent1">
                    <a:lumMod val="75000"/>
                  </a:schemeClr>
                </a:solidFill>
              </a:rPr>
              <a:t>Physical – Logical Topology</a:t>
            </a:r>
          </a:p>
        </p:txBody>
      </p:sp>
    </p:spTree>
    <p:extLst>
      <p:ext uri="{BB962C8B-B14F-4D97-AF65-F5344CB8AC3E}">
        <p14:creationId xmlns:p14="http://schemas.microsoft.com/office/powerpoint/2010/main" val="2187941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A43F3-2914-4CF8-A003-9BB816E7E273}"/>
              </a:ext>
            </a:extLst>
          </p:cNvPr>
          <p:cNvSpPr>
            <a:spLocks noGrp="1"/>
          </p:cNvSpPr>
          <p:nvPr>
            <p:ph type="title"/>
          </p:nvPr>
        </p:nvSpPr>
        <p:spPr/>
        <p:txBody>
          <a:bodyPr/>
          <a:lstStyle/>
          <a:p>
            <a:r>
              <a:rPr lang="en-GB" dirty="0"/>
              <a:t>OSI Model</a:t>
            </a:r>
          </a:p>
        </p:txBody>
      </p:sp>
      <p:sp>
        <p:nvSpPr>
          <p:cNvPr id="3" name="Text Placeholder 2">
            <a:extLst>
              <a:ext uri="{FF2B5EF4-FFF2-40B4-BE49-F238E27FC236}">
                <a16:creationId xmlns:a16="http://schemas.microsoft.com/office/drawing/2014/main" id="{CB49997A-E309-4066-9106-15CB5C04078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546175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49D5-AB71-47E1-A5BA-8B7107295B6B}"/>
              </a:ext>
            </a:extLst>
          </p:cNvPr>
          <p:cNvSpPr>
            <a:spLocks noGrp="1"/>
          </p:cNvSpPr>
          <p:nvPr>
            <p:ph type="title"/>
          </p:nvPr>
        </p:nvSpPr>
        <p:spPr>
          <a:xfrm>
            <a:off x="300789" y="1415883"/>
            <a:ext cx="11590421" cy="1325563"/>
          </a:xfrm>
        </p:spPr>
        <p:txBody>
          <a:bodyPr/>
          <a:lstStyle/>
          <a:p>
            <a:r>
              <a:rPr lang="en-GB" dirty="0"/>
              <a:t>Introduction – Module 2: IP Addressing</a:t>
            </a:r>
          </a:p>
        </p:txBody>
      </p:sp>
      <p:sp>
        <p:nvSpPr>
          <p:cNvPr id="3" name="Content Placeholder 2">
            <a:extLst>
              <a:ext uri="{FF2B5EF4-FFF2-40B4-BE49-F238E27FC236}">
                <a16:creationId xmlns:a16="http://schemas.microsoft.com/office/drawing/2014/main" id="{B82E7BAF-6F9D-49C7-8DAE-C91674650C62}"/>
              </a:ext>
            </a:extLst>
          </p:cNvPr>
          <p:cNvSpPr>
            <a:spLocks noGrp="1"/>
          </p:cNvSpPr>
          <p:nvPr>
            <p:ph idx="1"/>
          </p:nvPr>
        </p:nvSpPr>
        <p:spPr>
          <a:xfrm>
            <a:off x="312821" y="3428999"/>
            <a:ext cx="11590421" cy="3332581"/>
          </a:xfrm>
        </p:spPr>
        <p:txBody>
          <a:bodyPr>
            <a:normAutofit/>
          </a:bodyPr>
          <a:lstStyle/>
          <a:p>
            <a:r>
              <a:rPr lang="en-GB" sz="3600" dirty="0"/>
              <a:t>Internet Protocol</a:t>
            </a:r>
          </a:p>
          <a:p>
            <a:r>
              <a:rPr lang="en-GB" sz="3600" dirty="0"/>
              <a:t>IPv4 Addressing</a:t>
            </a:r>
          </a:p>
          <a:p>
            <a:r>
              <a:rPr lang="en-GB" sz="3600" dirty="0"/>
              <a:t>IPv6 Addressing</a:t>
            </a:r>
          </a:p>
          <a:p>
            <a:r>
              <a:rPr lang="en-GB" sz="3600" dirty="0"/>
              <a:t>DHCP and APIPA</a:t>
            </a:r>
          </a:p>
        </p:txBody>
      </p:sp>
    </p:spTree>
    <p:extLst>
      <p:ext uri="{BB962C8B-B14F-4D97-AF65-F5344CB8AC3E}">
        <p14:creationId xmlns:p14="http://schemas.microsoft.com/office/powerpoint/2010/main" val="2546261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619A-D2D8-4C26-9364-EC059878EBA6}"/>
              </a:ext>
            </a:extLst>
          </p:cNvPr>
          <p:cNvSpPr>
            <a:spLocks noGrp="1"/>
          </p:cNvSpPr>
          <p:nvPr>
            <p:ph type="title"/>
          </p:nvPr>
        </p:nvSpPr>
        <p:spPr/>
        <p:txBody>
          <a:bodyPr/>
          <a:lstStyle/>
          <a:p>
            <a:r>
              <a:rPr lang="en-GB" dirty="0"/>
              <a:t>OSI model</a:t>
            </a:r>
          </a:p>
        </p:txBody>
      </p:sp>
      <p:sp>
        <p:nvSpPr>
          <p:cNvPr id="3" name="Content Placeholder 2">
            <a:extLst>
              <a:ext uri="{FF2B5EF4-FFF2-40B4-BE49-F238E27FC236}">
                <a16:creationId xmlns:a16="http://schemas.microsoft.com/office/drawing/2014/main" id="{5897ADC5-EE6C-47EC-B638-9668EDF26B11}"/>
              </a:ext>
            </a:extLst>
          </p:cNvPr>
          <p:cNvSpPr>
            <a:spLocks noGrp="1"/>
          </p:cNvSpPr>
          <p:nvPr>
            <p:ph idx="1"/>
          </p:nvPr>
        </p:nvSpPr>
        <p:spPr>
          <a:xfrm>
            <a:off x="2342588" y="1835673"/>
            <a:ext cx="9769024" cy="4935956"/>
          </a:xfrm>
        </p:spPr>
        <p:txBody>
          <a:bodyPr/>
          <a:lstStyle/>
          <a:p>
            <a:r>
              <a:rPr lang="en-GB" sz="3600" dirty="0"/>
              <a:t>Open Systems Interconnection Reference Model</a:t>
            </a:r>
          </a:p>
          <a:p>
            <a:r>
              <a:rPr lang="en-GB" sz="3600" dirty="0"/>
              <a:t>It’s a guide (thus the term “model”)</a:t>
            </a:r>
          </a:p>
          <a:p>
            <a:pPr lvl="1"/>
            <a:r>
              <a:rPr lang="en-GB" sz="3200" dirty="0"/>
              <a:t>Don’t get wrapped up in the details</a:t>
            </a:r>
          </a:p>
          <a:p>
            <a:r>
              <a:rPr lang="en-GB" sz="3600" dirty="0"/>
              <a:t>This is not the OSI protocol suite</a:t>
            </a:r>
          </a:p>
          <a:p>
            <a:pPr lvl="1"/>
            <a:r>
              <a:rPr lang="en-GB" sz="3200" dirty="0"/>
              <a:t>Most of the OSI protocols didn’t catch on</a:t>
            </a:r>
          </a:p>
          <a:p>
            <a:r>
              <a:rPr lang="en-GB" sz="3600" dirty="0"/>
              <a:t>There are unique protocols at every layer</a:t>
            </a:r>
          </a:p>
          <a:p>
            <a:r>
              <a:rPr lang="en-GB" sz="3600" dirty="0"/>
              <a:t>You’ll refer to this model for the rest of your career</a:t>
            </a:r>
            <a:endParaRPr lang="en-GB" dirty="0"/>
          </a:p>
        </p:txBody>
      </p:sp>
      <p:sp>
        <p:nvSpPr>
          <p:cNvPr id="4" name="Rectangle 3">
            <a:extLst>
              <a:ext uri="{FF2B5EF4-FFF2-40B4-BE49-F238E27FC236}">
                <a16:creationId xmlns:a16="http://schemas.microsoft.com/office/drawing/2014/main" id="{1AB5B52B-7949-4305-9114-4D9DC376755B}"/>
              </a:ext>
            </a:extLst>
          </p:cNvPr>
          <p:cNvSpPr/>
          <p:nvPr/>
        </p:nvSpPr>
        <p:spPr>
          <a:xfrm>
            <a:off x="80388" y="1637271"/>
            <a:ext cx="1820080" cy="560143"/>
          </a:xfrm>
          <a:prstGeom prst="rect">
            <a:avLst/>
          </a:prstGeom>
          <a:solidFill>
            <a:srgbClr val="FFFF66"/>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7</a:t>
            </a:r>
          </a:p>
          <a:p>
            <a:pPr algn="ctr"/>
            <a:r>
              <a:rPr lang="en-GB" b="1" dirty="0">
                <a:solidFill>
                  <a:schemeClr val="tx1"/>
                </a:solidFill>
              </a:rPr>
              <a:t>Application</a:t>
            </a:r>
          </a:p>
        </p:txBody>
      </p:sp>
      <p:sp>
        <p:nvSpPr>
          <p:cNvPr id="5" name="Rectangle 4">
            <a:extLst>
              <a:ext uri="{FF2B5EF4-FFF2-40B4-BE49-F238E27FC236}">
                <a16:creationId xmlns:a16="http://schemas.microsoft.com/office/drawing/2014/main" id="{287C7811-8C2E-4083-8546-E10FDA71EEB5}"/>
              </a:ext>
            </a:extLst>
          </p:cNvPr>
          <p:cNvSpPr/>
          <p:nvPr/>
        </p:nvSpPr>
        <p:spPr>
          <a:xfrm>
            <a:off x="80382" y="2189317"/>
            <a:ext cx="1820080" cy="560143"/>
          </a:xfrm>
          <a:prstGeom prst="rect">
            <a:avLst/>
          </a:prstGeom>
          <a:solidFill>
            <a:srgbClr val="FFFF66"/>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6</a:t>
            </a:r>
          </a:p>
          <a:p>
            <a:pPr algn="ctr"/>
            <a:r>
              <a:rPr lang="en-GB" b="1" dirty="0">
                <a:solidFill>
                  <a:schemeClr val="tx1"/>
                </a:solidFill>
              </a:rPr>
              <a:t>Presentation</a:t>
            </a:r>
          </a:p>
        </p:txBody>
      </p:sp>
      <p:sp>
        <p:nvSpPr>
          <p:cNvPr id="6" name="Rectangle 5">
            <a:extLst>
              <a:ext uri="{FF2B5EF4-FFF2-40B4-BE49-F238E27FC236}">
                <a16:creationId xmlns:a16="http://schemas.microsoft.com/office/drawing/2014/main" id="{BD0E8BC4-BEDA-4342-941C-25B8F448B8FC}"/>
              </a:ext>
            </a:extLst>
          </p:cNvPr>
          <p:cNvSpPr/>
          <p:nvPr/>
        </p:nvSpPr>
        <p:spPr>
          <a:xfrm>
            <a:off x="80382" y="2749460"/>
            <a:ext cx="1820080" cy="560143"/>
          </a:xfrm>
          <a:prstGeom prst="rect">
            <a:avLst/>
          </a:prstGeom>
          <a:solidFill>
            <a:srgbClr val="FFFF66"/>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5</a:t>
            </a:r>
          </a:p>
          <a:p>
            <a:pPr algn="ctr"/>
            <a:r>
              <a:rPr lang="en-GB" b="1" dirty="0">
                <a:solidFill>
                  <a:schemeClr val="tx1"/>
                </a:solidFill>
              </a:rPr>
              <a:t>Session</a:t>
            </a:r>
          </a:p>
        </p:txBody>
      </p:sp>
      <p:sp>
        <p:nvSpPr>
          <p:cNvPr id="7" name="Rectangle 6">
            <a:extLst>
              <a:ext uri="{FF2B5EF4-FFF2-40B4-BE49-F238E27FC236}">
                <a16:creationId xmlns:a16="http://schemas.microsoft.com/office/drawing/2014/main" id="{59CDA923-FB4E-4763-8E7F-1C43E2AF4869}"/>
              </a:ext>
            </a:extLst>
          </p:cNvPr>
          <p:cNvSpPr/>
          <p:nvPr/>
        </p:nvSpPr>
        <p:spPr>
          <a:xfrm>
            <a:off x="80382" y="3309603"/>
            <a:ext cx="1820080" cy="560143"/>
          </a:xfrm>
          <a:prstGeom prst="rect">
            <a:avLst/>
          </a:prstGeom>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4</a:t>
            </a:r>
          </a:p>
          <a:p>
            <a:pPr algn="ctr"/>
            <a:r>
              <a:rPr lang="en-GB" b="1" dirty="0">
                <a:solidFill>
                  <a:schemeClr val="tx1"/>
                </a:solidFill>
              </a:rPr>
              <a:t>Transport</a:t>
            </a:r>
          </a:p>
        </p:txBody>
      </p:sp>
      <p:sp>
        <p:nvSpPr>
          <p:cNvPr id="8" name="Rectangle 7">
            <a:extLst>
              <a:ext uri="{FF2B5EF4-FFF2-40B4-BE49-F238E27FC236}">
                <a16:creationId xmlns:a16="http://schemas.microsoft.com/office/drawing/2014/main" id="{B17E42C0-D51C-481D-AC4F-8FE543E692D8}"/>
              </a:ext>
            </a:extLst>
          </p:cNvPr>
          <p:cNvSpPr/>
          <p:nvPr/>
        </p:nvSpPr>
        <p:spPr>
          <a:xfrm>
            <a:off x="80381" y="3869746"/>
            <a:ext cx="1820080" cy="560143"/>
          </a:xfrm>
          <a:prstGeom prst="rect">
            <a:avLst/>
          </a:prstGeom>
          <a:solidFill>
            <a:schemeClr val="accent6">
              <a:lumMod val="60000"/>
              <a:lumOff val="40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3</a:t>
            </a:r>
          </a:p>
          <a:p>
            <a:pPr algn="ctr"/>
            <a:r>
              <a:rPr lang="en-GB" b="1" dirty="0">
                <a:solidFill>
                  <a:schemeClr val="tx1"/>
                </a:solidFill>
              </a:rPr>
              <a:t>Network</a:t>
            </a:r>
          </a:p>
        </p:txBody>
      </p:sp>
      <p:sp>
        <p:nvSpPr>
          <p:cNvPr id="9" name="Rectangle 8">
            <a:extLst>
              <a:ext uri="{FF2B5EF4-FFF2-40B4-BE49-F238E27FC236}">
                <a16:creationId xmlns:a16="http://schemas.microsoft.com/office/drawing/2014/main" id="{0B5CEAEC-AB1C-493A-8388-F1FB5235DB85}"/>
              </a:ext>
            </a:extLst>
          </p:cNvPr>
          <p:cNvSpPr/>
          <p:nvPr/>
        </p:nvSpPr>
        <p:spPr>
          <a:xfrm>
            <a:off x="80380" y="4429889"/>
            <a:ext cx="1820080" cy="560143"/>
          </a:xfrm>
          <a:prstGeom prst="rect">
            <a:avLst/>
          </a:prstGeom>
          <a:solidFill>
            <a:srgbClr val="FFC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2</a:t>
            </a:r>
          </a:p>
          <a:p>
            <a:pPr algn="ctr"/>
            <a:r>
              <a:rPr lang="en-GB" b="1" dirty="0">
                <a:solidFill>
                  <a:schemeClr val="tx1"/>
                </a:solidFill>
              </a:rPr>
              <a:t>Data Link</a:t>
            </a:r>
          </a:p>
        </p:txBody>
      </p:sp>
      <p:sp>
        <p:nvSpPr>
          <p:cNvPr id="10" name="Rectangle 9">
            <a:extLst>
              <a:ext uri="{FF2B5EF4-FFF2-40B4-BE49-F238E27FC236}">
                <a16:creationId xmlns:a16="http://schemas.microsoft.com/office/drawing/2014/main" id="{0FD9002C-9AF8-4D7A-8510-741BD1D9EF53}"/>
              </a:ext>
            </a:extLst>
          </p:cNvPr>
          <p:cNvSpPr/>
          <p:nvPr/>
        </p:nvSpPr>
        <p:spPr>
          <a:xfrm>
            <a:off x="80379" y="4990032"/>
            <a:ext cx="1820080" cy="560143"/>
          </a:xfrm>
          <a:prstGeom prst="rect">
            <a:avLst/>
          </a:prstGeom>
          <a:solidFill>
            <a:srgbClr val="7030A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1</a:t>
            </a:r>
          </a:p>
          <a:p>
            <a:pPr algn="ctr"/>
            <a:r>
              <a:rPr lang="en-GB" b="1" dirty="0">
                <a:solidFill>
                  <a:schemeClr val="tx1"/>
                </a:solidFill>
              </a:rPr>
              <a:t>Physical</a:t>
            </a:r>
          </a:p>
        </p:txBody>
      </p:sp>
    </p:spTree>
    <p:extLst>
      <p:ext uri="{BB962C8B-B14F-4D97-AF65-F5344CB8AC3E}">
        <p14:creationId xmlns:p14="http://schemas.microsoft.com/office/powerpoint/2010/main" val="3867060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D091-174F-4BF4-9E6D-D8923FF603E9}"/>
              </a:ext>
            </a:extLst>
          </p:cNvPr>
          <p:cNvSpPr>
            <a:spLocks noGrp="1"/>
          </p:cNvSpPr>
          <p:nvPr>
            <p:ph type="title"/>
          </p:nvPr>
        </p:nvSpPr>
        <p:spPr/>
        <p:txBody>
          <a:bodyPr/>
          <a:lstStyle/>
          <a:p>
            <a:r>
              <a:rPr lang="en-GB" dirty="0"/>
              <a:t>OSI model</a:t>
            </a:r>
          </a:p>
        </p:txBody>
      </p:sp>
      <p:sp>
        <p:nvSpPr>
          <p:cNvPr id="3" name="Content Placeholder 2">
            <a:extLst>
              <a:ext uri="{FF2B5EF4-FFF2-40B4-BE49-F238E27FC236}">
                <a16:creationId xmlns:a16="http://schemas.microsoft.com/office/drawing/2014/main" id="{2FD841AD-A909-4BE6-9495-8A29BD5C9203}"/>
              </a:ext>
            </a:extLst>
          </p:cNvPr>
          <p:cNvSpPr>
            <a:spLocks noGrp="1"/>
          </p:cNvSpPr>
          <p:nvPr>
            <p:ph idx="1"/>
          </p:nvPr>
        </p:nvSpPr>
        <p:spPr>
          <a:xfrm>
            <a:off x="3531989" y="1556919"/>
            <a:ext cx="7502064" cy="4935956"/>
          </a:xfrm>
        </p:spPr>
        <p:txBody>
          <a:bodyPr/>
          <a:lstStyle/>
          <a:p>
            <a:r>
              <a:rPr lang="en-GB" dirty="0"/>
              <a:t>Open Systems Interconnection Reference Model</a:t>
            </a:r>
          </a:p>
          <a:p>
            <a:endParaRPr lang="en-GB" dirty="0"/>
          </a:p>
          <a:p>
            <a:r>
              <a:rPr lang="en-GB" dirty="0"/>
              <a:t>Mnemonic</a:t>
            </a:r>
          </a:p>
          <a:p>
            <a:pPr lvl="1"/>
            <a:r>
              <a:rPr lang="en-GB" sz="3600" b="1" dirty="0">
                <a:solidFill>
                  <a:srgbClr val="FF0000"/>
                </a:solidFill>
              </a:rPr>
              <a:t>P</a:t>
            </a:r>
            <a:r>
              <a:rPr lang="en-GB" dirty="0"/>
              <a:t>lease </a:t>
            </a:r>
            <a:r>
              <a:rPr lang="en-GB" sz="3600" b="1" dirty="0">
                <a:solidFill>
                  <a:srgbClr val="FF0000"/>
                </a:solidFill>
              </a:rPr>
              <a:t>D</a:t>
            </a:r>
            <a:r>
              <a:rPr lang="en-GB" dirty="0"/>
              <a:t>o </a:t>
            </a:r>
            <a:r>
              <a:rPr lang="en-GB" sz="3600" b="1" dirty="0">
                <a:solidFill>
                  <a:srgbClr val="FF0000"/>
                </a:solidFill>
              </a:rPr>
              <a:t>N</a:t>
            </a:r>
            <a:r>
              <a:rPr lang="en-GB" dirty="0"/>
              <a:t>ot </a:t>
            </a:r>
            <a:r>
              <a:rPr lang="en-GB" sz="3600" b="1" dirty="0">
                <a:solidFill>
                  <a:srgbClr val="FF0000"/>
                </a:solidFill>
              </a:rPr>
              <a:t>T</a:t>
            </a:r>
            <a:r>
              <a:rPr lang="en-GB" dirty="0"/>
              <a:t>hrow </a:t>
            </a:r>
            <a:r>
              <a:rPr lang="en-GB" sz="3600" b="1" dirty="0">
                <a:solidFill>
                  <a:srgbClr val="FF0000"/>
                </a:solidFill>
              </a:rPr>
              <a:t>S</a:t>
            </a:r>
            <a:r>
              <a:rPr lang="en-GB" dirty="0"/>
              <a:t>ausage </a:t>
            </a:r>
            <a:r>
              <a:rPr lang="en-GB" sz="3600" b="1" dirty="0">
                <a:solidFill>
                  <a:srgbClr val="FF0000"/>
                </a:solidFill>
              </a:rPr>
              <a:t>P</a:t>
            </a:r>
            <a:r>
              <a:rPr lang="en-GB" dirty="0"/>
              <a:t>izza </a:t>
            </a:r>
            <a:r>
              <a:rPr lang="en-GB" sz="3600" b="1" dirty="0">
                <a:solidFill>
                  <a:srgbClr val="FF0000"/>
                </a:solidFill>
              </a:rPr>
              <a:t>A</a:t>
            </a:r>
            <a:r>
              <a:rPr lang="en-GB" dirty="0"/>
              <a:t>way</a:t>
            </a:r>
          </a:p>
        </p:txBody>
      </p:sp>
      <p:sp>
        <p:nvSpPr>
          <p:cNvPr id="4" name="Rectangle 3">
            <a:extLst>
              <a:ext uri="{FF2B5EF4-FFF2-40B4-BE49-F238E27FC236}">
                <a16:creationId xmlns:a16="http://schemas.microsoft.com/office/drawing/2014/main" id="{8C9FE94E-C6FE-47E0-B0A0-CBDECADE87E8}"/>
              </a:ext>
            </a:extLst>
          </p:cNvPr>
          <p:cNvSpPr/>
          <p:nvPr/>
        </p:nvSpPr>
        <p:spPr>
          <a:xfrm>
            <a:off x="522514" y="1690688"/>
            <a:ext cx="2140299" cy="560143"/>
          </a:xfrm>
          <a:prstGeom prst="rect">
            <a:avLst/>
          </a:prstGeom>
          <a:solidFill>
            <a:srgbClr val="FFFF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7</a:t>
            </a:r>
          </a:p>
          <a:p>
            <a:pPr algn="ctr"/>
            <a:r>
              <a:rPr lang="en-GB" b="1" dirty="0">
                <a:solidFill>
                  <a:schemeClr val="tx1"/>
                </a:solidFill>
              </a:rPr>
              <a:t>Application</a:t>
            </a:r>
          </a:p>
        </p:txBody>
      </p:sp>
      <p:sp>
        <p:nvSpPr>
          <p:cNvPr id="7" name="Rectangle 6">
            <a:extLst>
              <a:ext uri="{FF2B5EF4-FFF2-40B4-BE49-F238E27FC236}">
                <a16:creationId xmlns:a16="http://schemas.microsoft.com/office/drawing/2014/main" id="{F7D9538A-F7B3-4FAD-9E16-DC99A7479A7D}"/>
              </a:ext>
            </a:extLst>
          </p:cNvPr>
          <p:cNvSpPr/>
          <p:nvPr/>
        </p:nvSpPr>
        <p:spPr>
          <a:xfrm>
            <a:off x="522508" y="2242734"/>
            <a:ext cx="2140299" cy="560143"/>
          </a:xfrm>
          <a:prstGeom prst="rect">
            <a:avLst/>
          </a:prstGeom>
          <a:solidFill>
            <a:srgbClr val="FFFF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6</a:t>
            </a:r>
          </a:p>
          <a:p>
            <a:pPr algn="ctr"/>
            <a:r>
              <a:rPr lang="en-GB" b="1" dirty="0">
                <a:solidFill>
                  <a:schemeClr val="tx1"/>
                </a:solidFill>
              </a:rPr>
              <a:t>Presentation</a:t>
            </a:r>
          </a:p>
        </p:txBody>
      </p:sp>
      <p:sp>
        <p:nvSpPr>
          <p:cNvPr id="8" name="Rectangle 7">
            <a:extLst>
              <a:ext uri="{FF2B5EF4-FFF2-40B4-BE49-F238E27FC236}">
                <a16:creationId xmlns:a16="http://schemas.microsoft.com/office/drawing/2014/main" id="{4CBB9FE4-3710-499F-AED7-6AF5C11B8142}"/>
              </a:ext>
            </a:extLst>
          </p:cNvPr>
          <p:cNvSpPr/>
          <p:nvPr/>
        </p:nvSpPr>
        <p:spPr>
          <a:xfrm>
            <a:off x="522508" y="2802877"/>
            <a:ext cx="2140299" cy="560143"/>
          </a:xfrm>
          <a:prstGeom prst="rect">
            <a:avLst/>
          </a:prstGeom>
          <a:solidFill>
            <a:srgbClr val="FFFF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5</a:t>
            </a:r>
          </a:p>
          <a:p>
            <a:pPr algn="ctr"/>
            <a:r>
              <a:rPr lang="en-GB" b="1" dirty="0">
                <a:solidFill>
                  <a:schemeClr val="tx1"/>
                </a:solidFill>
              </a:rPr>
              <a:t>Session</a:t>
            </a:r>
          </a:p>
        </p:txBody>
      </p:sp>
      <p:sp>
        <p:nvSpPr>
          <p:cNvPr id="9" name="Rectangle 8">
            <a:extLst>
              <a:ext uri="{FF2B5EF4-FFF2-40B4-BE49-F238E27FC236}">
                <a16:creationId xmlns:a16="http://schemas.microsoft.com/office/drawing/2014/main" id="{B4E204C1-F346-4D5D-A8D4-82742034687E}"/>
              </a:ext>
            </a:extLst>
          </p:cNvPr>
          <p:cNvSpPr/>
          <p:nvPr/>
        </p:nvSpPr>
        <p:spPr>
          <a:xfrm>
            <a:off x="522511" y="3363020"/>
            <a:ext cx="2140299" cy="560143"/>
          </a:xfrm>
          <a:prstGeom prst="rect">
            <a:avLst/>
          </a:prstGeom>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4</a:t>
            </a:r>
          </a:p>
          <a:p>
            <a:pPr algn="ctr"/>
            <a:r>
              <a:rPr lang="en-GB" b="1" dirty="0">
                <a:solidFill>
                  <a:schemeClr val="tx1"/>
                </a:solidFill>
              </a:rPr>
              <a:t>Transport</a:t>
            </a:r>
          </a:p>
        </p:txBody>
      </p:sp>
      <p:sp>
        <p:nvSpPr>
          <p:cNvPr id="10" name="Rectangle 9">
            <a:extLst>
              <a:ext uri="{FF2B5EF4-FFF2-40B4-BE49-F238E27FC236}">
                <a16:creationId xmlns:a16="http://schemas.microsoft.com/office/drawing/2014/main" id="{0C4DC45B-6AD4-42C3-9C0B-4A6651D92FBA}"/>
              </a:ext>
            </a:extLst>
          </p:cNvPr>
          <p:cNvSpPr/>
          <p:nvPr/>
        </p:nvSpPr>
        <p:spPr>
          <a:xfrm>
            <a:off x="522510" y="3923163"/>
            <a:ext cx="2140299" cy="560143"/>
          </a:xfrm>
          <a:prstGeom prst="rect">
            <a:avLst/>
          </a:prstGeom>
          <a:solidFill>
            <a:schemeClr val="accent6">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3</a:t>
            </a:r>
          </a:p>
          <a:p>
            <a:pPr algn="ctr"/>
            <a:r>
              <a:rPr lang="en-GB" b="1" dirty="0">
                <a:solidFill>
                  <a:schemeClr val="tx1"/>
                </a:solidFill>
              </a:rPr>
              <a:t>Network</a:t>
            </a:r>
          </a:p>
        </p:txBody>
      </p:sp>
      <p:sp>
        <p:nvSpPr>
          <p:cNvPr id="11" name="Rectangle 10">
            <a:extLst>
              <a:ext uri="{FF2B5EF4-FFF2-40B4-BE49-F238E27FC236}">
                <a16:creationId xmlns:a16="http://schemas.microsoft.com/office/drawing/2014/main" id="{12FB4CB5-EBB9-4438-9C54-A20E56231BC6}"/>
              </a:ext>
            </a:extLst>
          </p:cNvPr>
          <p:cNvSpPr/>
          <p:nvPr/>
        </p:nvSpPr>
        <p:spPr>
          <a:xfrm>
            <a:off x="522509" y="4483306"/>
            <a:ext cx="2140299" cy="560143"/>
          </a:xfrm>
          <a:prstGeom prst="rect">
            <a:avLst/>
          </a:prstGeom>
          <a:solidFill>
            <a:srgbClr val="FFC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2</a:t>
            </a:r>
          </a:p>
          <a:p>
            <a:pPr algn="ctr"/>
            <a:r>
              <a:rPr lang="en-GB" b="1" dirty="0">
                <a:solidFill>
                  <a:schemeClr val="tx1"/>
                </a:solidFill>
              </a:rPr>
              <a:t>Data Link</a:t>
            </a:r>
          </a:p>
        </p:txBody>
      </p:sp>
      <p:sp>
        <p:nvSpPr>
          <p:cNvPr id="12" name="Rectangle 11">
            <a:extLst>
              <a:ext uri="{FF2B5EF4-FFF2-40B4-BE49-F238E27FC236}">
                <a16:creationId xmlns:a16="http://schemas.microsoft.com/office/drawing/2014/main" id="{0E95E40E-7381-400E-8DAA-E92B5536A907}"/>
              </a:ext>
            </a:extLst>
          </p:cNvPr>
          <p:cNvSpPr/>
          <p:nvPr/>
        </p:nvSpPr>
        <p:spPr>
          <a:xfrm>
            <a:off x="522508" y="5043449"/>
            <a:ext cx="2140299" cy="560143"/>
          </a:xfrm>
          <a:prstGeom prst="rect">
            <a:avLst/>
          </a:prstGeom>
          <a:solidFill>
            <a:srgbClr val="7030A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Layer 1</a:t>
            </a:r>
          </a:p>
          <a:p>
            <a:pPr algn="ctr"/>
            <a:r>
              <a:rPr lang="en-GB" b="1" dirty="0">
                <a:solidFill>
                  <a:schemeClr val="tx1"/>
                </a:solidFill>
              </a:rPr>
              <a:t>Physical</a:t>
            </a:r>
          </a:p>
        </p:txBody>
      </p:sp>
      <p:sp>
        <p:nvSpPr>
          <p:cNvPr id="5" name="Up Arrow 4"/>
          <p:cNvSpPr/>
          <p:nvPr/>
        </p:nvSpPr>
        <p:spPr>
          <a:xfrm>
            <a:off x="2892829" y="2250831"/>
            <a:ext cx="448887" cy="32771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203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4000"/>
                                        <p:tgtEl>
                                          <p:spTgt spid="3">
                                            <p:txEl>
                                              <p:pRg st="3" end="3"/>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aInfo"/>
          <p:cNvSpPr/>
          <p:nvPr/>
        </p:nvSpPr>
        <p:spPr>
          <a:xfrm flipH="1">
            <a:off x="272565" y="5198395"/>
            <a:ext cx="4019552" cy="775333"/>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switching layer</a:t>
            </a:r>
          </a:p>
          <a:p>
            <a:pPr algn="ctr"/>
            <a:r>
              <a:rPr lang="en-GB" dirty="0">
                <a:solidFill>
                  <a:schemeClr val="tx1"/>
                </a:solidFill>
              </a:rPr>
              <a:t>(Frame, MAC address, EUI-48, EUI-64, Switch)</a:t>
            </a:r>
          </a:p>
        </p:txBody>
      </p:sp>
      <p:sp>
        <p:nvSpPr>
          <p:cNvPr id="15" name="TptInfo"/>
          <p:cNvSpPr/>
          <p:nvPr/>
        </p:nvSpPr>
        <p:spPr>
          <a:xfrm flipH="1">
            <a:off x="322260" y="3600250"/>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“post office” layer</a:t>
            </a:r>
          </a:p>
          <a:p>
            <a:pPr algn="ctr"/>
            <a:r>
              <a:rPr lang="en-GB" dirty="0">
                <a:solidFill>
                  <a:schemeClr val="tx1"/>
                </a:solidFill>
              </a:rPr>
              <a:t>(TCP segment, UDP datagram)</a:t>
            </a:r>
          </a:p>
        </p:txBody>
      </p:sp>
      <p:sp>
        <p:nvSpPr>
          <p:cNvPr id="19" name="PresInfo"/>
          <p:cNvSpPr/>
          <p:nvPr/>
        </p:nvSpPr>
        <p:spPr>
          <a:xfrm flipH="1">
            <a:off x="322260" y="1962348"/>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Encoding and encryption</a:t>
            </a:r>
          </a:p>
          <a:p>
            <a:pPr algn="ctr"/>
            <a:r>
              <a:rPr lang="en-GB" dirty="0">
                <a:solidFill>
                  <a:schemeClr val="tx1"/>
                </a:solidFill>
              </a:rPr>
              <a:t>(SSL/TLS)</a:t>
            </a:r>
          </a:p>
        </p:txBody>
      </p:sp>
      <p:sp>
        <p:nvSpPr>
          <p:cNvPr id="13" name="AppInfo"/>
          <p:cNvSpPr/>
          <p:nvPr/>
        </p:nvSpPr>
        <p:spPr>
          <a:xfrm>
            <a:off x="7562848" y="1162443"/>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layer we see – Google Mail, Twitter, Facebook</a:t>
            </a:r>
          </a:p>
        </p:txBody>
      </p:sp>
      <p:sp>
        <p:nvSpPr>
          <p:cNvPr id="16" name="SesInfo"/>
          <p:cNvSpPr/>
          <p:nvPr/>
        </p:nvSpPr>
        <p:spPr>
          <a:xfrm>
            <a:off x="7562848" y="2781299"/>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Communication between devices (Control protocols, tunnelling protocols)</a:t>
            </a:r>
          </a:p>
        </p:txBody>
      </p:sp>
      <p:sp>
        <p:nvSpPr>
          <p:cNvPr id="17" name="NetInfo"/>
          <p:cNvSpPr/>
          <p:nvPr/>
        </p:nvSpPr>
        <p:spPr>
          <a:xfrm>
            <a:off x="7562848" y="4419201"/>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routing layer </a:t>
            </a:r>
          </a:p>
          <a:p>
            <a:pPr algn="ctr"/>
            <a:r>
              <a:rPr lang="en-GB" dirty="0">
                <a:solidFill>
                  <a:schemeClr val="tx1"/>
                </a:solidFill>
              </a:rPr>
              <a:t>(IP address, router, packet)</a:t>
            </a:r>
          </a:p>
        </p:txBody>
      </p:sp>
      <p:sp>
        <p:nvSpPr>
          <p:cNvPr id="18" name="PhysInfo"/>
          <p:cNvSpPr/>
          <p:nvPr/>
        </p:nvSpPr>
        <p:spPr>
          <a:xfrm>
            <a:off x="7562848" y="6037224"/>
            <a:ext cx="4248152" cy="750891"/>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Signalling, cabling, connectors </a:t>
            </a:r>
          </a:p>
          <a:p>
            <a:pPr algn="ctr"/>
            <a:r>
              <a:rPr lang="en-GB" dirty="0">
                <a:solidFill>
                  <a:schemeClr val="tx1"/>
                </a:solidFill>
              </a:rPr>
              <a:t>(Cable, NIC, Hub)</a:t>
            </a:r>
          </a:p>
        </p:txBody>
      </p:sp>
      <p:sp>
        <p:nvSpPr>
          <p:cNvPr id="2" name="Title 1"/>
          <p:cNvSpPr>
            <a:spLocks noGrp="1"/>
          </p:cNvSpPr>
          <p:nvPr>
            <p:ph type="title"/>
          </p:nvPr>
        </p:nvSpPr>
        <p:spPr>
          <a:xfrm>
            <a:off x="792245" y="-6649"/>
            <a:ext cx="8970879" cy="1325563"/>
          </a:xfrm>
        </p:spPr>
        <p:txBody>
          <a:bodyPr/>
          <a:lstStyle/>
          <a:p>
            <a:r>
              <a:rPr lang="en-GB" dirty="0"/>
              <a:t>The OSI Layers</a:t>
            </a:r>
          </a:p>
        </p:txBody>
      </p:sp>
      <p:sp>
        <p:nvSpPr>
          <p:cNvPr id="4" name="Application"/>
          <p:cNvSpPr/>
          <p:nvPr/>
        </p:nvSpPr>
        <p:spPr>
          <a:xfrm>
            <a:off x="4251324" y="1271191"/>
            <a:ext cx="3365500" cy="431800"/>
          </a:xfrm>
          <a:prstGeom prst="rect">
            <a:avLst/>
          </a:prstGeom>
          <a:solidFill>
            <a:schemeClr val="accent4">
              <a:lumMod val="60000"/>
              <a:lumOff val="40000"/>
            </a:schemeClr>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Application</a:t>
            </a:r>
            <a:endParaRPr lang="en-GB" b="1" dirty="0">
              <a:solidFill>
                <a:schemeClr val="tx1"/>
              </a:solidFill>
            </a:endParaRPr>
          </a:p>
        </p:txBody>
      </p:sp>
      <p:sp>
        <p:nvSpPr>
          <p:cNvPr id="5" name="Presentation"/>
          <p:cNvSpPr/>
          <p:nvPr/>
        </p:nvSpPr>
        <p:spPr>
          <a:xfrm>
            <a:off x="4251324" y="2090142"/>
            <a:ext cx="3365500" cy="431800"/>
          </a:xfrm>
          <a:prstGeom prst="rect">
            <a:avLst/>
          </a:prstGeom>
          <a:solidFill>
            <a:schemeClr val="accent4">
              <a:lumMod val="60000"/>
              <a:lumOff val="40000"/>
            </a:schemeClr>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Presentation</a:t>
            </a:r>
          </a:p>
        </p:txBody>
      </p:sp>
      <p:sp>
        <p:nvSpPr>
          <p:cNvPr id="6" name="Session"/>
          <p:cNvSpPr/>
          <p:nvPr/>
        </p:nvSpPr>
        <p:spPr>
          <a:xfrm>
            <a:off x="4251324" y="2909093"/>
            <a:ext cx="3365500" cy="431800"/>
          </a:xfrm>
          <a:prstGeom prst="rect">
            <a:avLst/>
          </a:prstGeom>
          <a:solidFill>
            <a:schemeClr val="accent4">
              <a:lumMod val="60000"/>
              <a:lumOff val="40000"/>
            </a:schemeClr>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Session</a:t>
            </a:r>
          </a:p>
        </p:txBody>
      </p:sp>
      <p:sp>
        <p:nvSpPr>
          <p:cNvPr id="7" name="Transport"/>
          <p:cNvSpPr/>
          <p:nvPr/>
        </p:nvSpPr>
        <p:spPr>
          <a:xfrm>
            <a:off x="4251324" y="3728044"/>
            <a:ext cx="3365500" cy="431800"/>
          </a:xfrm>
          <a:prstGeom prst="rect">
            <a:avLst/>
          </a:prstGeom>
          <a:solidFill>
            <a:schemeClr val="accent6">
              <a:lumMod val="60000"/>
              <a:lumOff val="40000"/>
            </a:schemeClr>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Transport</a:t>
            </a:r>
          </a:p>
        </p:txBody>
      </p:sp>
      <p:sp>
        <p:nvSpPr>
          <p:cNvPr id="8" name="Network"/>
          <p:cNvSpPr/>
          <p:nvPr/>
        </p:nvSpPr>
        <p:spPr>
          <a:xfrm>
            <a:off x="4251324" y="4546995"/>
            <a:ext cx="3365500" cy="431800"/>
          </a:xfrm>
          <a:prstGeom prst="rect">
            <a:avLst/>
          </a:prstGeom>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Network</a:t>
            </a:r>
          </a:p>
        </p:txBody>
      </p:sp>
      <p:sp>
        <p:nvSpPr>
          <p:cNvPr id="9" name="Data"/>
          <p:cNvSpPr/>
          <p:nvPr/>
        </p:nvSpPr>
        <p:spPr>
          <a:xfrm>
            <a:off x="4251324" y="5365946"/>
            <a:ext cx="3365500" cy="431800"/>
          </a:xfrm>
          <a:prstGeom prst="rect">
            <a:avLst/>
          </a:prstGeom>
          <a:solidFill>
            <a:srgbClr val="FFFF66"/>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Data Link</a:t>
            </a:r>
          </a:p>
        </p:txBody>
      </p:sp>
      <p:sp>
        <p:nvSpPr>
          <p:cNvPr id="10" name="Physical"/>
          <p:cNvSpPr/>
          <p:nvPr/>
        </p:nvSpPr>
        <p:spPr>
          <a:xfrm>
            <a:off x="4251324" y="6184900"/>
            <a:ext cx="3365500" cy="431800"/>
          </a:xfrm>
          <a:prstGeom prst="rect">
            <a:avLst/>
          </a:prstGeom>
          <a:solidFill>
            <a:srgbClr val="FFFF66"/>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Physical</a:t>
            </a:r>
          </a:p>
        </p:txBody>
      </p:sp>
    </p:spTree>
    <p:extLst>
      <p:ext uri="{BB962C8B-B14F-4D97-AF65-F5344CB8AC3E}">
        <p14:creationId xmlns:p14="http://schemas.microsoft.com/office/powerpoint/2010/main" val="3209495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2" fill="hold" grpId="1" nodeType="clickEffect">
                                  <p:stCondLst>
                                    <p:cond delay="0"/>
                                  </p:stCondLst>
                                  <p:childTnLst>
                                    <p:animEffect transition="out" filter="wipe(right)">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1" nodeType="clickEffect">
                                  <p:stCondLst>
                                    <p:cond delay="0"/>
                                  </p:stCondLst>
                                  <p:childTnLst>
                                    <p:animEffect transition="out" filter="wipe(left)">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2" fill="hold" grpId="1" nodeType="clickEffect">
                                  <p:stCondLst>
                                    <p:cond delay="0"/>
                                  </p:stCondLst>
                                  <p:childTnLst>
                                    <p:animEffect transition="out" filter="wipe(right)">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righ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8" fill="hold" grpId="1" nodeType="clickEffect">
                                  <p:stCondLst>
                                    <p:cond delay="0"/>
                                  </p:stCondLst>
                                  <p:childTnLst>
                                    <p:animEffect transition="out" filter="wipe(left)">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8" fill="hold" grpId="1" nodeType="clickEffect">
                                  <p:stCondLst>
                                    <p:cond delay="0"/>
                                  </p:stCondLst>
                                  <p:childTnLst>
                                    <p:animEffect transition="out" filter="wipe(left)">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xit" presetSubtype="2" fill="hold" grpId="1" nodeType="clickEffect">
                                  <p:stCondLst>
                                    <p:cond delay="0"/>
                                  </p:stCondLst>
                                  <p:childTnLst>
                                    <p:animEffect transition="out" filter="wipe(right)">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4" grpId="0" animBg="1"/>
      <p:bldP spid="14" grpId="1" animBg="1"/>
      <p:bldP spid="15" grpId="0" animBg="1"/>
      <p:bldP spid="15" grpId="1" animBg="1"/>
      <p:bldP spid="19" grpId="0" animBg="1"/>
      <p:bldP spid="19" grpId="1" animBg="1"/>
      <p:bldP spid="13" grpId="0" animBg="1"/>
      <p:bldP spid="13" grpId="1" animBg="1"/>
      <p:bldP spid="16" grpId="0" animBg="1"/>
      <p:bldP spid="16" grpId="1" animBg="1"/>
      <p:bldP spid="17" grpId="0" animBg="1"/>
      <p:bldP spid="17" grpId="1" animBg="1"/>
      <p:bldP spid="18" grpId="0" animBg="1"/>
      <p:bldP spid="1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D091-174F-4BF4-9E6D-D8923FF603E9}"/>
              </a:ext>
            </a:extLst>
          </p:cNvPr>
          <p:cNvSpPr>
            <a:spLocks noGrp="1"/>
          </p:cNvSpPr>
          <p:nvPr>
            <p:ph type="title"/>
          </p:nvPr>
        </p:nvSpPr>
        <p:spPr/>
        <p:txBody>
          <a:bodyPr/>
          <a:lstStyle/>
          <a:p>
            <a:r>
              <a:rPr lang="en-GB" dirty="0"/>
              <a:t>OSI model</a:t>
            </a:r>
          </a:p>
        </p:txBody>
      </p:sp>
      <p:sp>
        <p:nvSpPr>
          <p:cNvPr id="6" name="object 3">
            <a:extLst>
              <a:ext uri="{FF2B5EF4-FFF2-40B4-BE49-F238E27FC236}">
                <a16:creationId xmlns:a16="http://schemas.microsoft.com/office/drawing/2014/main" id="{3882246C-D1C0-4FCE-9B8F-848A7770D75C}"/>
              </a:ext>
            </a:extLst>
          </p:cNvPr>
          <p:cNvSpPr>
            <a:spLocks noGrp="1"/>
          </p:cNvSpPr>
          <p:nvPr>
            <p:ph idx="1"/>
          </p:nvPr>
        </p:nvSpPr>
        <p:spPr>
          <a:xfrm>
            <a:off x="1398112" y="1469490"/>
            <a:ext cx="8496660" cy="4935538"/>
          </a:xfrm>
          <a:prstGeom prst="rect">
            <a:avLst/>
          </a:prstGeom>
          <a:blipFill>
            <a:blip r:embed="rId2" cstate="print"/>
            <a:stretch>
              <a:fillRect/>
            </a:stretch>
          </a:blipFill>
        </p:spPr>
        <p:txBody>
          <a:bodyPr wrap="square" lIns="0" tIns="0" rIns="0" bIns="0" rtlCol="0"/>
          <a:lstStyle/>
          <a:p>
            <a:endParaRPr lang="en-GB" dirty="0"/>
          </a:p>
        </p:txBody>
      </p:sp>
    </p:spTree>
    <p:extLst>
      <p:ext uri="{BB962C8B-B14F-4D97-AF65-F5344CB8AC3E}">
        <p14:creationId xmlns:p14="http://schemas.microsoft.com/office/powerpoint/2010/main" val="4196003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1: The Physical Layer</a:t>
            </a:r>
          </a:p>
        </p:txBody>
      </p:sp>
      <p:sp>
        <p:nvSpPr>
          <p:cNvPr id="3" name="Content Placeholder 2">
            <a:extLst>
              <a:ext uri="{FF2B5EF4-FFF2-40B4-BE49-F238E27FC236}">
                <a16:creationId xmlns:a16="http://schemas.microsoft.com/office/drawing/2014/main" id="{A2A79A3E-8100-4E82-B38F-AECDE64D0EC3}"/>
              </a:ext>
            </a:extLst>
          </p:cNvPr>
          <p:cNvSpPr>
            <a:spLocks noGrp="1"/>
          </p:cNvSpPr>
          <p:nvPr>
            <p:ph idx="1"/>
          </p:nvPr>
        </p:nvSpPr>
        <p:spPr/>
        <p:txBody>
          <a:bodyPr>
            <a:normAutofit lnSpcReduction="10000"/>
          </a:bodyPr>
          <a:lstStyle/>
          <a:p>
            <a:r>
              <a:rPr lang="en-GB" sz="3600" dirty="0"/>
              <a:t>The physics of the network</a:t>
            </a:r>
          </a:p>
          <a:p>
            <a:pPr lvl="1"/>
            <a:r>
              <a:rPr lang="en-GB" sz="3200" dirty="0"/>
              <a:t>Signalling, cabling, connectors</a:t>
            </a:r>
          </a:p>
          <a:p>
            <a:pPr lvl="1"/>
            <a:r>
              <a:rPr lang="en-GB" sz="3200" dirty="0"/>
              <a:t>This layer isn’t about protocols</a:t>
            </a:r>
          </a:p>
          <a:p>
            <a:pPr lvl="1"/>
            <a:endParaRPr lang="en-GB" sz="3200" dirty="0"/>
          </a:p>
          <a:p>
            <a:pPr lvl="1"/>
            <a:endParaRPr lang="en-GB" sz="3200" dirty="0"/>
          </a:p>
          <a:p>
            <a:r>
              <a:rPr lang="en-GB" sz="3600" dirty="0"/>
              <a:t>You have a physical layer problem</a:t>
            </a:r>
          </a:p>
          <a:p>
            <a:pPr lvl="1"/>
            <a:r>
              <a:rPr lang="en-GB" sz="3200" dirty="0"/>
              <a:t>Fix your cabling, punch-downs, etc.</a:t>
            </a:r>
          </a:p>
          <a:p>
            <a:pPr lvl="1"/>
            <a:r>
              <a:rPr lang="en-GB" sz="3200" dirty="0"/>
              <a:t>Run loopback tests, test/replace cables, swap adapter cards</a:t>
            </a:r>
          </a:p>
        </p:txBody>
      </p:sp>
      <p:pic>
        <p:nvPicPr>
          <p:cNvPr id="5" name="Picture 4">
            <a:extLst>
              <a:ext uri="{FF2B5EF4-FFF2-40B4-BE49-F238E27FC236}">
                <a16:creationId xmlns:a16="http://schemas.microsoft.com/office/drawing/2014/main" id="{4755FAC7-BB21-4300-AF0D-163269FE7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358074" y="1683500"/>
            <a:ext cx="4034797" cy="3293294"/>
          </a:xfrm>
          <a:prstGeom prst="rect">
            <a:avLst/>
          </a:prstGeom>
        </p:spPr>
      </p:pic>
    </p:spTree>
    <p:extLst>
      <p:ext uri="{BB962C8B-B14F-4D97-AF65-F5344CB8AC3E}">
        <p14:creationId xmlns:p14="http://schemas.microsoft.com/office/powerpoint/2010/main" val="2831984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D8D77BB-DDCA-4253-B86A-BB868A067B2F}"/>
              </a:ext>
            </a:extLst>
          </p:cNvPr>
          <p:cNvSpPr/>
          <p:nvPr/>
        </p:nvSpPr>
        <p:spPr>
          <a:xfrm>
            <a:off x="304800" y="2527300"/>
            <a:ext cx="11590421" cy="26646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1: The Physical Layer</a:t>
            </a:r>
          </a:p>
        </p:txBody>
      </p:sp>
      <p:sp>
        <p:nvSpPr>
          <p:cNvPr id="3" name="Content Placeholder 2">
            <a:extLst>
              <a:ext uri="{FF2B5EF4-FFF2-40B4-BE49-F238E27FC236}">
                <a16:creationId xmlns:a16="http://schemas.microsoft.com/office/drawing/2014/main" id="{A2A79A3E-8100-4E82-B38F-AECDE64D0EC3}"/>
              </a:ext>
            </a:extLst>
          </p:cNvPr>
          <p:cNvSpPr>
            <a:spLocks noGrp="1"/>
          </p:cNvSpPr>
          <p:nvPr>
            <p:ph idx="1"/>
          </p:nvPr>
        </p:nvSpPr>
        <p:spPr>
          <a:xfrm>
            <a:off x="408400" y="6016224"/>
            <a:ext cx="11590421" cy="746288"/>
          </a:xfrm>
        </p:spPr>
        <p:txBody>
          <a:bodyPr>
            <a:normAutofit lnSpcReduction="10000"/>
          </a:bodyPr>
          <a:lstStyle/>
          <a:p>
            <a:pPr marL="0" indent="0">
              <a:buNone/>
            </a:pPr>
            <a:r>
              <a:rPr lang="en-GB" sz="2400" dirty="0"/>
              <a:t>The physical layer is responsible for movements of  individual bits from one hop (node) to the next</a:t>
            </a:r>
          </a:p>
        </p:txBody>
      </p:sp>
      <p:sp>
        <p:nvSpPr>
          <p:cNvPr id="4" name="Rectangle 3">
            <a:extLst>
              <a:ext uri="{FF2B5EF4-FFF2-40B4-BE49-F238E27FC236}">
                <a16:creationId xmlns:a16="http://schemas.microsoft.com/office/drawing/2014/main" id="{7C8BA490-3C52-420D-B100-C7D4BEF3997D}"/>
              </a:ext>
            </a:extLst>
          </p:cNvPr>
          <p:cNvSpPr/>
          <p:nvPr/>
        </p:nvSpPr>
        <p:spPr>
          <a:xfrm>
            <a:off x="499552" y="2631970"/>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B08325-CE89-42F9-9209-623018EFFB5A}"/>
              </a:ext>
            </a:extLst>
          </p:cNvPr>
          <p:cNvSpPr/>
          <p:nvPr/>
        </p:nvSpPr>
        <p:spPr>
          <a:xfrm>
            <a:off x="1673888" y="2943469"/>
            <a:ext cx="2140299" cy="381837"/>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1010101100001101</a:t>
            </a:r>
          </a:p>
        </p:txBody>
      </p:sp>
      <p:sp>
        <p:nvSpPr>
          <p:cNvPr id="9" name="Rectangle 8">
            <a:extLst>
              <a:ext uri="{FF2B5EF4-FFF2-40B4-BE49-F238E27FC236}">
                <a16:creationId xmlns:a16="http://schemas.microsoft.com/office/drawing/2014/main" id="{973F5F18-7B4E-4F0A-B2E0-FC131209508E}"/>
              </a:ext>
            </a:extLst>
          </p:cNvPr>
          <p:cNvSpPr/>
          <p:nvPr/>
        </p:nvSpPr>
        <p:spPr>
          <a:xfrm>
            <a:off x="801003" y="2943469"/>
            <a:ext cx="872885" cy="381837"/>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110</a:t>
            </a:r>
          </a:p>
        </p:txBody>
      </p:sp>
      <p:sp>
        <p:nvSpPr>
          <p:cNvPr id="10" name="Rectangle 9">
            <a:extLst>
              <a:ext uri="{FF2B5EF4-FFF2-40B4-BE49-F238E27FC236}">
                <a16:creationId xmlns:a16="http://schemas.microsoft.com/office/drawing/2014/main" id="{33DB3704-D50C-4FD7-806D-58D6EE5AFA20}"/>
              </a:ext>
            </a:extLst>
          </p:cNvPr>
          <p:cNvSpPr/>
          <p:nvPr/>
        </p:nvSpPr>
        <p:spPr>
          <a:xfrm>
            <a:off x="7947408" y="2631970"/>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D05BAE0-455E-42B4-A035-A425AAFA1A57}"/>
              </a:ext>
            </a:extLst>
          </p:cNvPr>
          <p:cNvSpPr/>
          <p:nvPr/>
        </p:nvSpPr>
        <p:spPr>
          <a:xfrm>
            <a:off x="9121744" y="2943469"/>
            <a:ext cx="2140299" cy="381837"/>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1010101100001101</a:t>
            </a:r>
          </a:p>
        </p:txBody>
      </p:sp>
      <p:sp>
        <p:nvSpPr>
          <p:cNvPr id="12" name="Rectangle 11">
            <a:extLst>
              <a:ext uri="{FF2B5EF4-FFF2-40B4-BE49-F238E27FC236}">
                <a16:creationId xmlns:a16="http://schemas.microsoft.com/office/drawing/2014/main" id="{4A22DAA7-1C2F-48EF-B85D-636A1057E2A8}"/>
              </a:ext>
            </a:extLst>
          </p:cNvPr>
          <p:cNvSpPr/>
          <p:nvPr/>
        </p:nvSpPr>
        <p:spPr>
          <a:xfrm>
            <a:off x="8248859" y="2943469"/>
            <a:ext cx="872885" cy="381837"/>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110</a:t>
            </a:r>
          </a:p>
        </p:txBody>
      </p:sp>
      <p:grpSp>
        <p:nvGrpSpPr>
          <p:cNvPr id="23" name="Group 22">
            <a:extLst>
              <a:ext uri="{FF2B5EF4-FFF2-40B4-BE49-F238E27FC236}">
                <a16:creationId xmlns:a16="http://schemas.microsoft.com/office/drawing/2014/main" id="{CF4327FB-4A76-4DA2-AAEA-80F398E83280}"/>
              </a:ext>
            </a:extLst>
          </p:cNvPr>
          <p:cNvGrpSpPr/>
          <p:nvPr/>
        </p:nvGrpSpPr>
        <p:grpSpPr>
          <a:xfrm>
            <a:off x="4274426" y="4120637"/>
            <a:ext cx="3477149" cy="585596"/>
            <a:chOff x="1858945" y="3532500"/>
            <a:chExt cx="2391508" cy="375699"/>
          </a:xfrm>
        </p:grpSpPr>
        <p:sp>
          <p:nvSpPr>
            <p:cNvPr id="22" name="Freeform: Shape 21">
              <a:extLst>
                <a:ext uri="{FF2B5EF4-FFF2-40B4-BE49-F238E27FC236}">
                  <a16:creationId xmlns:a16="http://schemas.microsoft.com/office/drawing/2014/main" id="{35AAEA0B-126D-4205-A885-AF26D077777D}"/>
                </a:ext>
              </a:extLst>
            </p:cNvPr>
            <p:cNvSpPr/>
            <p:nvPr/>
          </p:nvSpPr>
          <p:spPr>
            <a:xfrm>
              <a:off x="1858945" y="3537020"/>
              <a:ext cx="150726" cy="371179"/>
            </a:xfrm>
            <a:custGeom>
              <a:avLst/>
              <a:gdLst>
                <a:gd name="connsiteX0" fmla="*/ 75363 w 150726"/>
                <a:gd name="connsiteY0" fmla="*/ 0 h 371179"/>
                <a:gd name="connsiteX1" fmla="*/ 150726 w 150726"/>
                <a:gd name="connsiteY1" fmla="*/ 185590 h 371179"/>
                <a:gd name="connsiteX2" fmla="*/ 90551 w 150726"/>
                <a:gd name="connsiteY2" fmla="*/ 367409 h 371179"/>
                <a:gd name="connsiteX3" fmla="*/ 75367 w 150726"/>
                <a:gd name="connsiteY3" fmla="*/ 371179 h 371179"/>
                <a:gd name="connsiteX4" fmla="*/ 75359 w 150726"/>
                <a:gd name="connsiteY4" fmla="*/ 371179 h 371179"/>
                <a:gd name="connsiteX5" fmla="*/ 70338 w 150726"/>
                <a:gd name="connsiteY5" fmla="*/ 369932 h 371179"/>
                <a:gd name="connsiteX6" fmla="*/ 60175 w 150726"/>
                <a:gd name="connsiteY6" fmla="*/ 367409 h 371179"/>
                <a:gd name="connsiteX7" fmla="*/ 0 w 150726"/>
                <a:gd name="connsiteY7" fmla="*/ 185590 h 371179"/>
                <a:gd name="connsiteX8" fmla="*/ 60175 w 150726"/>
                <a:gd name="connsiteY8" fmla="*/ 3771 h 371179"/>
                <a:gd name="connsiteX9" fmla="*/ 70338 w 150726"/>
                <a:gd name="connsiteY9" fmla="*/ 1248 h 37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726" h="371179">
                  <a:moveTo>
                    <a:pt x="75363" y="0"/>
                  </a:moveTo>
                  <a:cubicBezTo>
                    <a:pt x="116985" y="0"/>
                    <a:pt x="150726" y="83091"/>
                    <a:pt x="150726" y="185590"/>
                  </a:cubicBezTo>
                  <a:cubicBezTo>
                    <a:pt x="150726" y="275277"/>
                    <a:pt x="124893" y="350104"/>
                    <a:pt x="90551" y="367409"/>
                  </a:cubicBezTo>
                  <a:lnTo>
                    <a:pt x="75367" y="371179"/>
                  </a:lnTo>
                  <a:lnTo>
                    <a:pt x="75359" y="371179"/>
                  </a:lnTo>
                  <a:lnTo>
                    <a:pt x="70338" y="369932"/>
                  </a:lnTo>
                  <a:lnTo>
                    <a:pt x="60175" y="367409"/>
                  </a:lnTo>
                  <a:cubicBezTo>
                    <a:pt x="25833" y="350104"/>
                    <a:pt x="0" y="275277"/>
                    <a:pt x="0" y="185590"/>
                  </a:cubicBezTo>
                  <a:cubicBezTo>
                    <a:pt x="0" y="95904"/>
                    <a:pt x="25833" y="21076"/>
                    <a:pt x="60175" y="3771"/>
                  </a:cubicBezTo>
                  <a:lnTo>
                    <a:pt x="70338" y="1248"/>
                  </a:ln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EA46C83D-C36D-423B-90AF-12D326217329}"/>
                </a:ext>
              </a:extLst>
            </p:cNvPr>
            <p:cNvSpPr/>
            <p:nvPr/>
          </p:nvSpPr>
          <p:spPr>
            <a:xfrm>
              <a:off x="1934308" y="3532500"/>
              <a:ext cx="2316145" cy="375699"/>
            </a:xfrm>
            <a:custGeom>
              <a:avLst/>
              <a:gdLst>
                <a:gd name="connsiteX0" fmla="*/ 2240782 w 2316145"/>
                <a:gd name="connsiteY0" fmla="*/ 0 h 375699"/>
                <a:gd name="connsiteX1" fmla="*/ 2316145 w 2316145"/>
                <a:gd name="connsiteY1" fmla="*/ 185590 h 375699"/>
                <a:gd name="connsiteX2" fmla="*/ 2255970 w 2316145"/>
                <a:gd name="connsiteY2" fmla="*/ 367410 h 375699"/>
                <a:gd name="connsiteX3" fmla="*/ 2245805 w 2316145"/>
                <a:gd name="connsiteY3" fmla="*/ 369933 h 375699"/>
                <a:gd name="connsiteX4" fmla="*/ 2245805 w 2316145"/>
                <a:gd name="connsiteY4" fmla="*/ 375699 h 375699"/>
                <a:gd name="connsiteX5" fmla="*/ 4 w 2316145"/>
                <a:gd name="connsiteY5" fmla="*/ 375699 h 375699"/>
                <a:gd name="connsiteX6" fmla="*/ 15188 w 2316145"/>
                <a:gd name="connsiteY6" fmla="*/ 371929 h 375699"/>
                <a:gd name="connsiteX7" fmla="*/ 75363 w 2316145"/>
                <a:gd name="connsiteY7" fmla="*/ 190110 h 375699"/>
                <a:gd name="connsiteX8" fmla="*/ 0 w 2316145"/>
                <a:gd name="connsiteY8" fmla="*/ 4520 h 375699"/>
                <a:gd name="connsiteX9" fmla="*/ 2224613 w 2316145"/>
                <a:gd name="connsiteY9" fmla="*/ 4520 h 375699"/>
                <a:gd name="connsiteX10" fmla="*/ 2225594 w 2316145"/>
                <a:gd name="connsiteY10" fmla="*/ 3771 h 375699"/>
                <a:gd name="connsiteX11" fmla="*/ 2240782 w 2316145"/>
                <a:gd name="connsiteY11" fmla="*/ 0 h 37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6145" h="375699">
                  <a:moveTo>
                    <a:pt x="2240782" y="0"/>
                  </a:moveTo>
                  <a:cubicBezTo>
                    <a:pt x="2282404" y="0"/>
                    <a:pt x="2316145" y="83091"/>
                    <a:pt x="2316145" y="185590"/>
                  </a:cubicBezTo>
                  <a:cubicBezTo>
                    <a:pt x="2316145" y="275277"/>
                    <a:pt x="2290312" y="350104"/>
                    <a:pt x="2255970" y="367410"/>
                  </a:cubicBezTo>
                  <a:lnTo>
                    <a:pt x="2245805" y="369933"/>
                  </a:lnTo>
                  <a:lnTo>
                    <a:pt x="2245805" y="375699"/>
                  </a:lnTo>
                  <a:lnTo>
                    <a:pt x="4" y="375699"/>
                  </a:lnTo>
                  <a:lnTo>
                    <a:pt x="15188" y="371929"/>
                  </a:lnTo>
                  <a:cubicBezTo>
                    <a:pt x="49530" y="354624"/>
                    <a:pt x="75363" y="279797"/>
                    <a:pt x="75363" y="190110"/>
                  </a:cubicBezTo>
                  <a:cubicBezTo>
                    <a:pt x="75363" y="87611"/>
                    <a:pt x="41622" y="4520"/>
                    <a:pt x="0" y="4520"/>
                  </a:cubicBezTo>
                  <a:lnTo>
                    <a:pt x="2224613" y="4520"/>
                  </a:lnTo>
                  <a:lnTo>
                    <a:pt x="2225594" y="3771"/>
                  </a:lnTo>
                  <a:cubicBezTo>
                    <a:pt x="2230500" y="1298"/>
                    <a:pt x="2235579" y="0"/>
                    <a:pt x="2240782" y="0"/>
                  </a:cubicBez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D20E6513-CABE-4770-AFA3-203C525732D8}"/>
              </a:ext>
            </a:extLst>
          </p:cNvPr>
          <p:cNvGrpSpPr/>
          <p:nvPr/>
        </p:nvGrpSpPr>
        <p:grpSpPr>
          <a:xfrm>
            <a:off x="5410927" y="4268865"/>
            <a:ext cx="1313721" cy="259515"/>
            <a:chOff x="889000" y="4298950"/>
            <a:chExt cx="2111375" cy="541406"/>
          </a:xfrm>
        </p:grpSpPr>
        <p:cxnSp>
          <p:nvCxnSpPr>
            <p:cNvPr id="25" name="Straight Connector 24">
              <a:extLst>
                <a:ext uri="{FF2B5EF4-FFF2-40B4-BE49-F238E27FC236}">
                  <a16:creationId xmlns:a16="http://schemas.microsoft.com/office/drawing/2014/main" id="{F1A527E4-EFDD-48E2-AB5A-B8F416B475A0}"/>
                </a:ext>
              </a:extLst>
            </p:cNvPr>
            <p:cNvCxnSpPr>
              <a:cxnSpLocks/>
            </p:cNvCxnSpPr>
            <p:nvPr/>
          </p:nvCxnSpPr>
          <p:spPr>
            <a:xfrm>
              <a:off x="889000" y="4559300"/>
              <a:ext cx="21113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5F8B387-CB0F-4821-B3FE-F06A64900C02}"/>
                </a:ext>
              </a:extLst>
            </p:cNvPr>
            <p:cNvSpPr/>
            <p:nvPr/>
          </p:nvSpPr>
          <p:spPr>
            <a:xfrm>
              <a:off x="1161245" y="4308475"/>
              <a:ext cx="248455" cy="248455"/>
            </a:xfrm>
            <a:prstGeom prst="rect">
              <a:avLst/>
            </a:prstGeom>
            <a:solidFill>
              <a:srgbClr val="FD399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98B1BC35-5FF2-4C0F-96BF-3A9A6836B9BA}"/>
                </a:ext>
              </a:extLst>
            </p:cNvPr>
            <p:cNvSpPr/>
            <p:nvPr/>
          </p:nvSpPr>
          <p:spPr>
            <a:xfrm>
              <a:off x="1666070" y="4300606"/>
              <a:ext cx="248455" cy="248455"/>
            </a:xfrm>
            <a:prstGeom prst="rect">
              <a:avLst/>
            </a:prstGeom>
            <a:solidFill>
              <a:srgbClr val="FD399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E7EB02C-88B7-4927-9F1E-0BA7BE86E14B}"/>
                </a:ext>
              </a:extLst>
            </p:cNvPr>
            <p:cNvSpPr/>
            <p:nvPr/>
          </p:nvSpPr>
          <p:spPr>
            <a:xfrm>
              <a:off x="1407188" y="4567776"/>
              <a:ext cx="248455" cy="248455"/>
            </a:xfrm>
            <a:prstGeom prst="rect">
              <a:avLst/>
            </a:prstGeom>
            <a:solidFill>
              <a:srgbClr val="FD399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F89C856-028D-4ADA-A0DA-F575AF3FBDA4}"/>
                </a:ext>
              </a:extLst>
            </p:cNvPr>
            <p:cNvSpPr/>
            <p:nvPr/>
          </p:nvSpPr>
          <p:spPr>
            <a:xfrm>
              <a:off x="1914525" y="4591901"/>
              <a:ext cx="248455" cy="248455"/>
            </a:xfrm>
            <a:prstGeom prst="rect">
              <a:avLst/>
            </a:prstGeom>
            <a:solidFill>
              <a:srgbClr val="FD399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926D6CD-E0D3-45B4-BBF7-C758B3B0C98D}"/>
                </a:ext>
              </a:extLst>
            </p:cNvPr>
            <p:cNvSpPr/>
            <p:nvPr/>
          </p:nvSpPr>
          <p:spPr>
            <a:xfrm>
              <a:off x="2418979" y="4298950"/>
              <a:ext cx="248455" cy="248455"/>
            </a:xfrm>
            <a:prstGeom prst="rect">
              <a:avLst/>
            </a:prstGeom>
            <a:solidFill>
              <a:srgbClr val="FD399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7CD2221-92D6-478D-AA2D-2612BB398957}"/>
                </a:ext>
              </a:extLst>
            </p:cNvPr>
            <p:cNvSpPr/>
            <p:nvPr/>
          </p:nvSpPr>
          <p:spPr>
            <a:xfrm>
              <a:off x="2173407" y="4591901"/>
              <a:ext cx="248455" cy="248455"/>
            </a:xfrm>
            <a:prstGeom prst="rect">
              <a:avLst/>
            </a:prstGeom>
            <a:solidFill>
              <a:srgbClr val="FD399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Freeform: Shape 41">
            <a:extLst>
              <a:ext uri="{FF2B5EF4-FFF2-40B4-BE49-F238E27FC236}">
                <a16:creationId xmlns:a16="http://schemas.microsoft.com/office/drawing/2014/main" id="{5BBC4184-CD05-4F6D-A3B7-247174548DA0}"/>
              </a:ext>
            </a:extLst>
          </p:cNvPr>
          <p:cNvSpPr/>
          <p:nvPr/>
        </p:nvSpPr>
        <p:spPr>
          <a:xfrm>
            <a:off x="2107133" y="3732104"/>
            <a:ext cx="1793366" cy="983020"/>
          </a:xfrm>
          <a:custGeom>
            <a:avLst/>
            <a:gdLst>
              <a:gd name="connsiteX0" fmla="*/ 0 w 1440159"/>
              <a:gd name="connsiteY0" fmla="*/ 0 h 983020"/>
              <a:gd name="connsiteX1" fmla="*/ 266342 w 1440159"/>
              <a:gd name="connsiteY1" fmla="*/ 0 h 983020"/>
              <a:gd name="connsiteX2" fmla="*/ 266342 w 1440159"/>
              <a:gd name="connsiteY2" fmla="*/ 549107 h 983020"/>
              <a:gd name="connsiteX3" fmla="*/ 1236607 w 1440159"/>
              <a:gd name="connsiteY3" fmla="*/ 549107 h 983020"/>
              <a:gd name="connsiteX4" fmla="*/ 1236607 w 1440159"/>
              <a:gd name="connsiteY4" fmla="*/ 404469 h 983020"/>
              <a:gd name="connsiteX5" fmla="*/ 1440159 w 1440159"/>
              <a:gd name="connsiteY5" fmla="*/ 693745 h 983020"/>
              <a:gd name="connsiteX6" fmla="*/ 1236607 w 1440159"/>
              <a:gd name="connsiteY6" fmla="*/ 983020 h 983020"/>
              <a:gd name="connsiteX7" fmla="*/ 1236607 w 1440159"/>
              <a:gd name="connsiteY7" fmla="*/ 838382 h 983020"/>
              <a:gd name="connsiteX8" fmla="*/ 4918 w 1440159"/>
              <a:gd name="connsiteY8" fmla="*/ 838382 h 983020"/>
              <a:gd name="connsiteX9" fmla="*/ 4918 w 1440159"/>
              <a:gd name="connsiteY9" fmla="*/ 831888 h 983020"/>
              <a:gd name="connsiteX10" fmla="*/ 0 w 1440159"/>
              <a:gd name="connsiteY10" fmla="*/ 831888 h 98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159" h="983020">
                <a:moveTo>
                  <a:pt x="0" y="0"/>
                </a:moveTo>
                <a:lnTo>
                  <a:pt x="266342" y="0"/>
                </a:lnTo>
                <a:lnTo>
                  <a:pt x="266342" y="549107"/>
                </a:lnTo>
                <a:lnTo>
                  <a:pt x="1236607" y="549107"/>
                </a:lnTo>
                <a:lnTo>
                  <a:pt x="1236607" y="404469"/>
                </a:lnTo>
                <a:lnTo>
                  <a:pt x="1440159" y="693745"/>
                </a:lnTo>
                <a:lnTo>
                  <a:pt x="1236607" y="983020"/>
                </a:lnTo>
                <a:lnTo>
                  <a:pt x="1236607" y="838382"/>
                </a:lnTo>
                <a:lnTo>
                  <a:pt x="4918" y="838382"/>
                </a:lnTo>
                <a:lnTo>
                  <a:pt x="4918" y="831888"/>
                </a:lnTo>
                <a:lnTo>
                  <a:pt x="0" y="831888"/>
                </a:lnTo>
                <a:close/>
              </a:path>
            </a:pathLst>
          </a:cu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Bent-Up 43">
            <a:extLst>
              <a:ext uri="{FF2B5EF4-FFF2-40B4-BE49-F238E27FC236}">
                <a16:creationId xmlns:a16="http://schemas.microsoft.com/office/drawing/2014/main" id="{5E05815D-175B-4C12-AC74-D7A3E5D9BB41}"/>
              </a:ext>
            </a:extLst>
          </p:cNvPr>
          <p:cNvSpPr/>
          <p:nvPr/>
        </p:nvSpPr>
        <p:spPr>
          <a:xfrm>
            <a:off x="8125502" y="3728397"/>
            <a:ext cx="2017124" cy="884878"/>
          </a:xfrm>
          <a:prstGeom prst="bentUpArrow">
            <a:avLst>
              <a:gd name="adj1" fmla="val 36841"/>
              <a:gd name="adj2" fmla="val 47605"/>
              <a:gd name="adj3" fmla="val 25000"/>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B399D2CA-DDD1-43E0-ACE6-A12CA4B7C367}"/>
              </a:ext>
            </a:extLst>
          </p:cNvPr>
          <p:cNvSpPr txBox="1"/>
          <p:nvPr/>
        </p:nvSpPr>
        <p:spPr>
          <a:xfrm>
            <a:off x="1352144" y="1556822"/>
            <a:ext cx="2145396" cy="369332"/>
          </a:xfrm>
          <a:prstGeom prst="rect">
            <a:avLst/>
          </a:prstGeom>
          <a:noFill/>
        </p:spPr>
        <p:txBody>
          <a:bodyPr wrap="none" rtlCol="0">
            <a:spAutoFit/>
          </a:bodyPr>
          <a:lstStyle/>
          <a:p>
            <a:r>
              <a:rPr lang="en-GB" dirty="0"/>
              <a:t>From Data Link Layer</a:t>
            </a:r>
          </a:p>
        </p:txBody>
      </p:sp>
      <p:sp>
        <p:nvSpPr>
          <p:cNvPr id="46" name="TextBox 45">
            <a:extLst>
              <a:ext uri="{FF2B5EF4-FFF2-40B4-BE49-F238E27FC236}">
                <a16:creationId xmlns:a16="http://schemas.microsoft.com/office/drawing/2014/main" id="{1530A6AE-E1D1-45B1-8621-20B861ACDEA9}"/>
              </a:ext>
            </a:extLst>
          </p:cNvPr>
          <p:cNvSpPr txBox="1"/>
          <p:nvPr/>
        </p:nvSpPr>
        <p:spPr>
          <a:xfrm>
            <a:off x="9121744" y="1666066"/>
            <a:ext cx="1870512" cy="369332"/>
          </a:xfrm>
          <a:prstGeom prst="rect">
            <a:avLst/>
          </a:prstGeom>
          <a:noFill/>
        </p:spPr>
        <p:txBody>
          <a:bodyPr wrap="none" rtlCol="0">
            <a:spAutoFit/>
          </a:bodyPr>
          <a:lstStyle/>
          <a:p>
            <a:r>
              <a:rPr lang="en-GB" dirty="0"/>
              <a:t>To Data Link Layer</a:t>
            </a:r>
          </a:p>
        </p:txBody>
      </p:sp>
      <p:sp>
        <p:nvSpPr>
          <p:cNvPr id="47" name="TextBox 46">
            <a:extLst>
              <a:ext uri="{FF2B5EF4-FFF2-40B4-BE49-F238E27FC236}">
                <a16:creationId xmlns:a16="http://schemas.microsoft.com/office/drawing/2014/main" id="{436D997B-F2D4-40BF-90C8-26BB055C83DE}"/>
              </a:ext>
            </a:extLst>
          </p:cNvPr>
          <p:cNvSpPr txBox="1"/>
          <p:nvPr/>
        </p:nvSpPr>
        <p:spPr>
          <a:xfrm>
            <a:off x="4940302" y="4685344"/>
            <a:ext cx="2239909" cy="369332"/>
          </a:xfrm>
          <a:prstGeom prst="rect">
            <a:avLst/>
          </a:prstGeom>
          <a:noFill/>
        </p:spPr>
        <p:txBody>
          <a:bodyPr wrap="none" rtlCol="0">
            <a:spAutoFit/>
          </a:bodyPr>
          <a:lstStyle/>
          <a:p>
            <a:r>
              <a:rPr lang="en-GB" dirty="0"/>
              <a:t>Transmission Medium</a:t>
            </a:r>
          </a:p>
        </p:txBody>
      </p:sp>
      <p:sp>
        <p:nvSpPr>
          <p:cNvPr id="49" name="TextBox 48">
            <a:extLst>
              <a:ext uri="{FF2B5EF4-FFF2-40B4-BE49-F238E27FC236}">
                <a16:creationId xmlns:a16="http://schemas.microsoft.com/office/drawing/2014/main" id="{AE2C57A7-7999-416A-BA5B-F2A77ED370B6}"/>
              </a:ext>
            </a:extLst>
          </p:cNvPr>
          <p:cNvSpPr txBox="1"/>
          <p:nvPr/>
        </p:nvSpPr>
        <p:spPr>
          <a:xfrm>
            <a:off x="5236944" y="2927015"/>
            <a:ext cx="1478866" cy="369332"/>
          </a:xfrm>
          <a:prstGeom prst="rect">
            <a:avLst/>
          </a:prstGeom>
          <a:noFill/>
        </p:spPr>
        <p:txBody>
          <a:bodyPr wrap="none" rtlCol="0">
            <a:spAutoFit/>
          </a:bodyPr>
          <a:lstStyle/>
          <a:p>
            <a:r>
              <a:rPr lang="en-GB" dirty="0"/>
              <a:t>Physical Layer</a:t>
            </a:r>
          </a:p>
        </p:txBody>
      </p:sp>
      <p:sp>
        <p:nvSpPr>
          <p:cNvPr id="50" name="Arrow: Down 49">
            <a:extLst>
              <a:ext uri="{FF2B5EF4-FFF2-40B4-BE49-F238E27FC236}">
                <a16:creationId xmlns:a16="http://schemas.microsoft.com/office/drawing/2014/main" id="{45CDD1E1-F980-49EC-A0AD-188DC4FD092D}"/>
              </a:ext>
            </a:extLst>
          </p:cNvPr>
          <p:cNvSpPr/>
          <p:nvPr/>
        </p:nvSpPr>
        <p:spPr>
          <a:xfrm>
            <a:off x="2107133" y="1955800"/>
            <a:ext cx="426517" cy="625928"/>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Down 50">
            <a:extLst>
              <a:ext uri="{FF2B5EF4-FFF2-40B4-BE49-F238E27FC236}">
                <a16:creationId xmlns:a16="http://schemas.microsoft.com/office/drawing/2014/main" id="{ABA985AB-9491-4D68-9F1B-24DCE00B5D05}"/>
              </a:ext>
            </a:extLst>
          </p:cNvPr>
          <p:cNvSpPr/>
          <p:nvPr/>
        </p:nvSpPr>
        <p:spPr>
          <a:xfrm rot="10800000">
            <a:off x="9716109" y="1980078"/>
            <a:ext cx="426517" cy="625928"/>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25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200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2500"/>
                            </p:stCondLst>
                            <p:childTnLst>
                              <p:par>
                                <p:cTn id="15" presetID="22" presetClass="entr" presetSubtype="1"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childTnLst>
                          </p:cTn>
                        </p:par>
                        <p:par>
                          <p:cTn id="22" fill="hold">
                            <p:stCondLst>
                              <p:cond delay="3500"/>
                            </p:stCondLst>
                            <p:childTnLst>
                              <p:par>
                                <p:cTn id="23" presetID="1" presetClass="entr" presetSubtype="0" fill="hold" grpId="1"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3500"/>
                            </p:stCondLst>
                            <p:childTnLst>
                              <p:par>
                                <p:cTn id="29" presetID="1" presetClass="exit" presetSubtype="0" fill="hold" grpId="0" nodeType="afterEffect">
                                  <p:stCondLst>
                                    <p:cond delay="500"/>
                                  </p:stCondLst>
                                  <p:childTnLst>
                                    <p:set>
                                      <p:cBhvr>
                                        <p:cTn id="30" dur="1" fill="hold">
                                          <p:stCondLst>
                                            <p:cond delay="0"/>
                                          </p:stCondLst>
                                        </p:cTn>
                                        <p:tgtEl>
                                          <p:spTgt spid="12"/>
                                        </p:tgtEl>
                                        <p:attrNameLst>
                                          <p:attrName>style.visibility</p:attrName>
                                        </p:attrNameLst>
                                      </p:cBhvr>
                                      <p:to>
                                        <p:strVal val="hidden"/>
                                      </p:to>
                                    </p:se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down)">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11" grpId="0" animBg="1"/>
      <p:bldP spid="12" grpId="0" animBg="1"/>
      <p:bldP spid="12" grpId="1" animBg="1"/>
      <p:bldP spid="42" grpId="0" animBg="1"/>
      <p:bldP spid="44" grpId="0" animBg="1"/>
      <p:bldP spid="50" grpId="0" animBg="1"/>
      <p:bldP spid="5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972888-A305-4E7D-9FFE-997F0D1DF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14021" y="3820041"/>
            <a:ext cx="3342542" cy="2857500"/>
          </a:xfrm>
          <a:prstGeom prst="rect">
            <a:avLst/>
          </a:prstGeom>
        </p:spPr>
      </p:pic>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2: Data Link Layer</a:t>
            </a:r>
          </a:p>
        </p:txBody>
      </p:sp>
      <p:sp>
        <p:nvSpPr>
          <p:cNvPr id="3" name="Content Placeholder 2">
            <a:extLst>
              <a:ext uri="{FF2B5EF4-FFF2-40B4-BE49-F238E27FC236}">
                <a16:creationId xmlns:a16="http://schemas.microsoft.com/office/drawing/2014/main" id="{A2A79A3E-8100-4E82-B38F-AECDE64D0EC3}"/>
              </a:ext>
            </a:extLst>
          </p:cNvPr>
          <p:cNvSpPr>
            <a:spLocks noGrp="1"/>
          </p:cNvSpPr>
          <p:nvPr>
            <p:ph idx="1"/>
          </p:nvPr>
        </p:nvSpPr>
        <p:spPr/>
        <p:txBody>
          <a:bodyPr/>
          <a:lstStyle/>
          <a:p>
            <a:r>
              <a:rPr lang="en-GB" dirty="0"/>
              <a:t>The basic network “language”</a:t>
            </a:r>
          </a:p>
          <a:p>
            <a:r>
              <a:rPr lang="en-GB" dirty="0"/>
              <a:t>The foundation of communication at  the data link layer</a:t>
            </a:r>
          </a:p>
          <a:p>
            <a:r>
              <a:rPr lang="pt-BR" dirty="0"/>
              <a:t>Data Link Control (DLC) protocols</a:t>
            </a:r>
          </a:p>
          <a:p>
            <a:pPr lvl="1"/>
            <a:r>
              <a:rPr lang="en-GB" dirty="0"/>
              <a:t>MAC (Media Access Control) address on Ethernet</a:t>
            </a:r>
          </a:p>
          <a:p>
            <a:r>
              <a:rPr lang="en-GB" dirty="0"/>
              <a:t>The “switching” layer</a:t>
            </a:r>
          </a:p>
        </p:txBody>
      </p:sp>
      <p:pic>
        <p:nvPicPr>
          <p:cNvPr id="5" name="Picture 4">
            <a:extLst>
              <a:ext uri="{FF2B5EF4-FFF2-40B4-BE49-F238E27FC236}">
                <a16:creationId xmlns:a16="http://schemas.microsoft.com/office/drawing/2014/main" id="{3DA9216E-968E-4403-A1EA-D1EB935E8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110" y="3820041"/>
            <a:ext cx="2857500" cy="2857500"/>
          </a:xfrm>
          <a:prstGeom prst="rect">
            <a:avLst/>
          </a:prstGeom>
        </p:spPr>
      </p:pic>
      <p:sp>
        <p:nvSpPr>
          <p:cNvPr id="7" name="TextBox 6">
            <a:extLst>
              <a:ext uri="{FF2B5EF4-FFF2-40B4-BE49-F238E27FC236}">
                <a16:creationId xmlns:a16="http://schemas.microsoft.com/office/drawing/2014/main" id="{7976B5B5-2719-4666-AC3B-EE797EEDE9C2}"/>
              </a:ext>
            </a:extLst>
          </p:cNvPr>
          <p:cNvSpPr txBox="1"/>
          <p:nvPr/>
        </p:nvSpPr>
        <p:spPr>
          <a:xfrm>
            <a:off x="2914021" y="6391289"/>
            <a:ext cx="1968809" cy="369332"/>
          </a:xfrm>
          <a:prstGeom prst="rect">
            <a:avLst/>
          </a:prstGeom>
          <a:noFill/>
        </p:spPr>
        <p:txBody>
          <a:bodyPr wrap="none" rtlCol="0">
            <a:spAutoFit/>
          </a:bodyPr>
          <a:lstStyle/>
          <a:p>
            <a:r>
              <a:rPr lang="en-GB" dirty="0"/>
              <a:t>9C-35-58-5F-4C-D7</a:t>
            </a:r>
          </a:p>
        </p:txBody>
      </p:sp>
      <p:sp>
        <p:nvSpPr>
          <p:cNvPr id="8" name="TextBox 7">
            <a:extLst>
              <a:ext uri="{FF2B5EF4-FFF2-40B4-BE49-F238E27FC236}">
                <a16:creationId xmlns:a16="http://schemas.microsoft.com/office/drawing/2014/main" id="{50280676-BBE0-48AE-90FC-82225B7EFBCF}"/>
              </a:ext>
            </a:extLst>
          </p:cNvPr>
          <p:cNvSpPr txBox="1"/>
          <p:nvPr/>
        </p:nvSpPr>
        <p:spPr>
          <a:xfrm>
            <a:off x="10075426" y="6350229"/>
            <a:ext cx="1978427" cy="369332"/>
          </a:xfrm>
          <a:prstGeom prst="rect">
            <a:avLst/>
          </a:prstGeom>
          <a:noFill/>
        </p:spPr>
        <p:txBody>
          <a:bodyPr wrap="none" rtlCol="0">
            <a:spAutoFit/>
          </a:bodyPr>
          <a:lstStyle/>
          <a:p>
            <a:r>
              <a:rPr lang="en-GB" dirty="0"/>
              <a:t>0C-9D-92-87-47-1E</a:t>
            </a:r>
          </a:p>
        </p:txBody>
      </p:sp>
      <p:cxnSp>
        <p:nvCxnSpPr>
          <p:cNvPr id="10" name="Straight Connector 9">
            <a:extLst>
              <a:ext uri="{FF2B5EF4-FFF2-40B4-BE49-F238E27FC236}">
                <a16:creationId xmlns:a16="http://schemas.microsoft.com/office/drawing/2014/main" id="{310D5018-5D49-4502-8E54-CE514BD7FCF7}"/>
              </a:ext>
            </a:extLst>
          </p:cNvPr>
          <p:cNvCxnSpPr>
            <a:cxnSpLocks/>
          </p:cNvCxnSpPr>
          <p:nvPr/>
        </p:nvCxnSpPr>
        <p:spPr>
          <a:xfrm>
            <a:off x="5084466" y="5606980"/>
            <a:ext cx="44614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80362" y="5148922"/>
            <a:ext cx="301686" cy="369332"/>
          </a:xfrm>
          <a:prstGeom prst="rect">
            <a:avLst/>
          </a:prstGeom>
          <a:noFill/>
        </p:spPr>
        <p:txBody>
          <a:bodyPr wrap="none" rtlCol="0">
            <a:spAutoFit/>
          </a:bodyPr>
          <a:lstStyle/>
          <a:p>
            <a:r>
              <a:rPr lang="en-GB" dirty="0"/>
              <a:t>1</a:t>
            </a:r>
          </a:p>
        </p:txBody>
      </p:sp>
      <p:sp>
        <p:nvSpPr>
          <p:cNvPr id="19" name="TextBox 18"/>
          <p:cNvSpPr txBox="1"/>
          <p:nvPr/>
        </p:nvSpPr>
        <p:spPr>
          <a:xfrm>
            <a:off x="4780362" y="5148922"/>
            <a:ext cx="301686" cy="369332"/>
          </a:xfrm>
          <a:prstGeom prst="rect">
            <a:avLst/>
          </a:prstGeom>
          <a:noFill/>
        </p:spPr>
        <p:txBody>
          <a:bodyPr wrap="none" rtlCol="0">
            <a:spAutoFit/>
          </a:bodyPr>
          <a:lstStyle/>
          <a:p>
            <a:r>
              <a:rPr lang="en-GB" dirty="0"/>
              <a:t>1</a:t>
            </a:r>
          </a:p>
        </p:txBody>
      </p:sp>
      <p:sp>
        <p:nvSpPr>
          <p:cNvPr id="20" name="TextBox 19"/>
          <p:cNvSpPr txBox="1"/>
          <p:nvPr/>
        </p:nvSpPr>
        <p:spPr>
          <a:xfrm>
            <a:off x="4780362" y="5148922"/>
            <a:ext cx="301686" cy="369332"/>
          </a:xfrm>
          <a:prstGeom prst="rect">
            <a:avLst/>
          </a:prstGeom>
          <a:noFill/>
        </p:spPr>
        <p:txBody>
          <a:bodyPr wrap="none" rtlCol="0">
            <a:spAutoFit/>
          </a:bodyPr>
          <a:lstStyle/>
          <a:p>
            <a:r>
              <a:rPr lang="en-GB" dirty="0"/>
              <a:t>1</a:t>
            </a:r>
          </a:p>
        </p:txBody>
      </p:sp>
      <p:sp>
        <p:nvSpPr>
          <p:cNvPr id="21" name="TextBox 20"/>
          <p:cNvSpPr txBox="1"/>
          <p:nvPr/>
        </p:nvSpPr>
        <p:spPr>
          <a:xfrm>
            <a:off x="4780362" y="5148922"/>
            <a:ext cx="301686" cy="369332"/>
          </a:xfrm>
          <a:prstGeom prst="rect">
            <a:avLst/>
          </a:prstGeom>
          <a:noFill/>
        </p:spPr>
        <p:txBody>
          <a:bodyPr wrap="none" rtlCol="0">
            <a:spAutoFit/>
          </a:bodyPr>
          <a:lstStyle/>
          <a:p>
            <a:r>
              <a:rPr lang="en-GB" dirty="0"/>
              <a:t>0</a:t>
            </a:r>
          </a:p>
        </p:txBody>
      </p:sp>
      <p:sp>
        <p:nvSpPr>
          <p:cNvPr id="22" name="TextBox 21"/>
          <p:cNvSpPr txBox="1"/>
          <p:nvPr/>
        </p:nvSpPr>
        <p:spPr>
          <a:xfrm>
            <a:off x="4809734" y="5146040"/>
            <a:ext cx="242942" cy="375096"/>
          </a:xfrm>
          <a:prstGeom prst="rect">
            <a:avLst/>
          </a:prstGeom>
          <a:noFill/>
        </p:spPr>
        <p:txBody>
          <a:bodyPr wrap="square" rtlCol="0">
            <a:spAutoFit/>
          </a:bodyPr>
          <a:lstStyle/>
          <a:p>
            <a:r>
              <a:rPr lang="en-GB" dirty="0"/>
              <a:t>0</a:t>
            </a:r>
          </a:p>
        </p:txBody>
      </p:sp>
      <p:sp>
        <p:nvSpPr>
          <p:cNvPr id="23" name="TextBox 22"/>
          <p:cNvSpPr txBox="1"/>
          <p:nvPr/>
        </p:nvSpPr>
        <p:spPr>
          <a:xfrm>
            <a:off x="4780362" y="5148922"/>
            <a:ext cx="301686" cy="369332"/>
          </a:xfrm>
          <a:prstGeom prst="rect">
            <a:avLst/>
          </a:prstGeom>
          <a:noFill/>
        </p:spPr>
        <p:txBody>
          <a:bodyPr wrap="none" rtlCol="0">
            <a:spAutoFit/>
          </a:bodyPr>
          <a:lstStyle/>
          <a:p>
            <a:r>
              <a:rPr lang="en-GB" dirty="0"/>
              <a:t>1</a:t>
            </a:r>
          </a:p>
        </p:txBody>
      </p:sp>
      <p:sp>
        <p:nvSpPr>
          <p:cNvPr id="24" name="TextBox 23"/>
          <p:cNvSpPr txBox="1"/>
          <p:nvPr/>
        </p:nvSpPr>
        <p:spPr>
          <a:xfrm>
            <a:off x="4780362" y="5148922"/>
            <a:ext cx="301686" cy="369332"/>
          </a:xfrm>
          <a:prstGeom prst="rect">
            <a:avLst/>
          </a:prstGeom>
          <a:noFill/>
        </p:spPr>
        <p:txBody>
          <a:bodyPr wrap="none" rtlCol="0">
            <a:spAutoFit/>
          </a:bodyPr>
          <a:lstStyle/>
          <a:p>
            <a:r>
              <a:rPr lang="en-GB" dirty="0"/>
              <a:t>0</a:t>
            </a:r>
          </a:p>
        </p:txBody>
      </p:sp>
    </p:spTree>
    <p:extLst>
      <p:ext uri="{BB962C8B-B14F-4D97-AF65-F5344CB8AC3E}">
        <p14:creationId xmlns:p14="http://schemas.microsoft.com/office/powerpoint/2010/main" val="126218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 presetClass="entr" presetSubtype="0" fill="hold" grpId="1"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42" presetClass="path" presetSubtype="0" accel="50000" decel="50000" fill="hold" grpId="0" nodeType="withEffect">
                                  <p:stCondLst>
                                    <p:cond delay="0"/>
                                  </p:stCondLst>
                                  <p:childTnLst>
                                    <p:animMotion origin="layout" path="M -0.00039 -0.00625 L 0.37031 -0.00973 " pathEditMode="relative" rAng="0" ptsTypes="AA">
                                      <p:cBhvr>
                                        <p:cTn id="12" dur="2000" fill="hold"/>
                                        <p:tgtEl>
                                          <p:spTgt spid="14"/>
                                        </p:tgtEl>
                                        <p:attrNameLst>
                                          <p:attrName>ppt_x</p:attrName>
                                          <p:attrName>ppt_y</p:attrName>
                                        </p:attrNameLst>
                                      </p:cBhvr>
                                      <p:rCtr x="18529" y="-185"/>
                                    </p:animMotion>
                                  </p:childTnLst>
                                  <p:subTnLst>
                                    <p:set>
                                      <p:cBhvr override="childStyle">
                                        <p:cTn dur="1" fill="hold" display="0" masterRel="sameClick" afterEffect="1">
                                          <p:stCondLst>
                                            <p:cond evt="end" delay="0">
                                              <p:tn val="11"/>
                                            </p:cond>
                                          </p:stCondLst>
                                        </p:cTn>
                                        <p:tgtEl>
                                          <p:spTgt spid="14"/>
                                        </p:tgtEl>
                                        <p:attrNameLst>
                                          <p:attrName>style.visibility</p:attrName>
                                        </p:attrNameLst>
                                      </p:cBhvr>
                                      <p:to>
                                        <p:strVal val="hidden"/>
                                      </p:to>
                                    </p:set>
                                  </p:subTnLst>
                                </p:cTn>
                              </p:par>
                            </p:childTnLst>
                          </p:cTn>
                        </p:par>
                        <p:par>
                          <p:cTn id="13" fill="hold">
                            <p:stCondLst>
                              <p:cond delay="2500"/>
                            </p:stCondLst>
                            <p:childTnLst>
                              <p:par>
                                <p:cTn id="14" presetID="1" presetClass="entr" presetSubtype="0" fill="hold" grpId="1" nodeType="after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42" presetClass="path" presetSubtype="0" accel="50000" decel="50000" fill="hold" grpId="0" nodeType="withEffect">
                                  <p:stCondLst>
                                    <p:cond delay="0"/>
                                  </p:stCondLst>
                                  <p:childTnLst>
                                    <p:animMotion origin="layout" path="M -0.00039 -0.00625 L 0.37031 -0.00973 " pathEditMode="relative" rAng="0" ptsTypes="AA">
                                      <p:cBhvr>
                                        <p:cTn id="17" dur="2000" fill="hold"/>
                                        <p:tgtEl>
                                          <p:spTgt spid="19"/>
                                        </p:tgtEl>
                                        <p:attrNameLst>
                                          <p:attrName>ppt_x</p:attrName>
                                          <p:attrName>ppt_y</p:attrName>
                                        </p:attrNameLst>
                                      </p:cBhvr>
                                      <p:rCtr x="18529" y="-185"/>
                                    </p:animMotion>
                                  </p:childTnLst>
                                  <p:subTnLst>
                                    <p:set>
                                      <p:cBhvr override="childStyle">
                                        <p:cTn dur="1" fill="hold" display="0" masterRel="sameClick" afterEffect="1">
                                          <p:stCondLst>
                                            <p:cond evt="end" delay="0">
                                              <p:tn val="16"/>
                                            </p:cond>
                                          </p:stCondLst>
                                        </p:cTn>
                                        <p:tgtEl>
                                          <p:spTgt spid="19"/>
                                        </p:tgtEl>
                                        <p:attrNameLst>
                                          <p:attrName>style.visibility</p:attrName>
                                        </p:attrNameLst>
                                      </p:cBhvr>
                                      <p:to>
                                        <p:strVal val="hidden"/>
                                      </p:to>
                                    </p:set>
                                  </p:subTnLst>
                                </p:cTn>
                              </p:par>
                            </p:childTnLst>
                          </p:cTn>
                        </p:par>
                        <p:par>
                          <p:cTn id="18" fill="hold">
                            <p:stCondLst>
                              <p:cond delay="4500"/>
                            </p:stCondLst>
                            <p:childTnLst>
                              <p:par>
                                <p:cTn id="19" presetID="1" presetClass="entr" presetSubtype="0" fill="hold" grpId="1" nodeType="after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42" presetClass="path" presetSubtype="0" accel="50000" decel="50000" fill="hold" grpId="0" nodeType="withEffect">
                                  <p:stCondLst>
                                    <p:cond delay="0"/>
                                  </p:stCondLst>
                                  <p:childTnLst>
                                    <p:animMotion origin="layout" path="M -0.00039 -0.00625 L 0.37031 -0.00973 " pathEditMode="relative" rAng="0" ptsTypes="AA">
                                      <p:cBhvr>
                                        <p:cTn id="22" dur="2000" fill="hold"/>
                                        <p:tgtEl>
                                          <p:spTgt spid="20"/>
                                        </p:tgtEl>
                                        <p:attrNameLst>
                                          <p:attrName>ppt_x</p:attrName>
                                          <p:attrName>ppt_y</p:attrName>
                                        </p:attrNameLst>
                                      </p:cBhvr>
                                      <p:rCtr x="18529" y="-185"/>
                                    </p:animMotion>
                                  </p:childTnLst>
                                  <p:subTnLst>
                                    <p:set>
                                      <p:cBhvr override="childStyle">
                                        <p:cTn dur="1" fill="hold" display="0" masterRel="sameClick" afterEffect="1">
                                          <p:stCondLst>
                                            <p:cond evt="end" delay="0">
                                              <p:tn val="21"/>
                                            </p:cond>
                                          </p:stCondLst>
                                        </p:cTn>
                                        <p:tgtEl>
                                          <p:spTgt spid="20"/>
                                        </p:tgtEl>
                                        <p:attrNameLst>
                                          <p:attrName>style.visibility</p:attrName>
                                        </p:attrNameLst>
                                      </p:cBhvr>
                                      <p:to>
                                        <p:strVal val="hidden"/>
                                      </p:to>
                                    </p:set>
                                  </p:subTnLst>
                                </p:cTn>
                              </p:par>
                            </p:childTnLst>
                          </p:cTn>
                        </p:par>
                        <p:par>
                          <p:cTn id="23" fill="hold">
                            <p:stCondLst>
                              <p:cond delay="6500"/>
                            </p:stCondLst>
                            <p:childTnLst>
                              <p:par>
                                <p:cTn id="24" presetID="1" presetClass="entr" presetSubtype="0" fill="hold" grpId="1"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42" presetClass="path" presetSubtype="0" accel="50000" decel="50000" fill="hold" grpId="0" nodeType="withEffect">
                                  <p:stCondLst>
                                    <p:cond delay="0"/>
                                  </p:stCondLst>
                                  <p:childTnLst>
                                    <p:animMotion origin="layout" path="M -0.00039 -0.00625 L 0.37031 -0.00973 " pathEditMode="relative" rAng="0" ptsTypes="AA">
                                      <p:cBhvr>
                                        <p:cTn id="27" dur="2000" fill="hold"/>
                                        <p:tgtEl>
                                          <p:spTgt spid="21"/>
                                        </p:tgtEl>
                                        <p:attrNameLst>
                                          <p:attrName>ppt_x</p:attrName>
                                          <p:attrName>ppt_y</p:attrName>
                                        </p:attrNameLst>
                                      </p:cBhvr>
                                      <p:rCtr x="18529" y="-185"/>
                                    </p:animMotion>
                                  </p:childTnLst>
                                  <p:subTnLst>
                                    <p:set>
                                      <p:cBhvr override="childStyle">
                                        <p:cTn dur="1" fill="hold" display="0" masterRel="sameClick" afterEffect="1">
                                          <p:stCondLst>
                                            <p:cond evt="end" delay="0">
                                              <p:tn val="26"/>
                                            </p:cond>
                                          </p:stCondLst>
                                        </p:cTn>
                                        <p:tgtEl>
                                          <p:spTgt spid="21"/>
                                        </p:tgtEl>
                                        <p:attrNameLst>
                                          <p:attrName>style.visibility</p:attrName>
                                        </p:attrNameLst>
                                      </p:cBhvr>
                                      <p:to>
                                        <p:strVal val="hidden"/>
                                      </p:to>
                                    </p:set>
                                  </p:subTnLst>
                                </p:cTn>
                              </p:par>
                            </p:childTnLst>
                          </p:cTn>
                        </p:par>
                        <p:par>
                          <p:cTn id="28" fill="hold">
                            <p:stCondLst>
                              <p:cond delay="8500"/>
                            </p:stCondLst>
                            <p:childTnLst>
                              <p:par>
                                <p:cTn id="29" presetID="1" presetClass="entr" presetSubtype="0" fill="hold" grpId="1"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8500"/>
                            </p:stCondLst>
                            <p:childTnLst>
                              <p:par>
                                <p:cTn id="32" presetID="42" presetClass="path" presetSubtype="0" accel="50000" decel="50000" fill="hold" grpId="0" nodeType="afterEffect">
                                  <p:stCondLst>
                                    <p:cond delay="0"/>
                                  </p:stCondLst>
                                  <p:childTnLst>
                                    <p:animMotion origin="layout" path="M -0.00039 -0.00625 L 0.37031 -0.00972 " pathEditMode="relative" rAng="0" ptsTypes="AA">
                                      <p:cBhvr>
                                        <p:cTn id="33" dur="2000" fill="hold"/>
                                        <p:tgtEl>
                                          <p:spTgt spid="22"/>
                                        </p:tgtEl>
                                        <p:attrNameLst>
                                          <p:attrName>ppt_x</p:attrName>
                                          <p:attrName>ppt_y</p:attrName>
                                        </p:attrNameLst>
                                      </p:cBhvr>
                                      <p:rCtr x="18529" y="-185"/>
                                    </p:animMotion>
                                  </p:childTnLst>
                                  <p:subTnLst>
                                    <p:set>
                                      <p:cBhvr override="childStyle">
                                        <p:cTn dur="1" fill="hold" display="0" masterRel="sameClick" afterEffect="1">
                                          <p:stCondLst>
                                            <p:cond evt="end" delay="0">
                                              <p:tn val="32"/>
                                            </p:cond>
                                          </p:stCondLst>
                                        </p:cTn>
                                        <p:tgtEl>
                                          <p:spTgt spid="22"/>
                                        </p:tgtEl>
                                        <p:attrNameLst>
                                          <p:attrName>style.visibility</p:attrName>
                                        </p:attrNameLst>
                                      </p:cBhvr>
                                      <p:to>
                                        <p:strVal val="hidden"/>
                                      </p:to>
                                    </p:set>
                                  </p:subTnLst>
                                </p:cTn>
                              </p:par>
                            </p:childTnLst>
                          </p:cTn>
                        </p:par>
                        <p:par>
                          <p:cTn id="34" fill="hold">
                            <p:stCondLst>
                              <p:cond delay="10500"/>
                            </p:stCondLst>
                            <p:childTnLst>
                              <p:par>
                                <p:cTn id="35" presetID="1" presetClass="entr" presetSubtype="0" fill="hold" grpId="1" nodeType="after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par>
                          <p:cTn id="37" fill="hold">
                            <p:stCondLst>
                              <p:cond delay="10500"/>
                            </p:stCondLst>
                            <p:childTnLst>
                              <p:par>
                                <p:cTn id="38" presetID="42" presetClass="path" presetSubtype="0" accel="50000" decel="50000" fill="hold" grpId="0" nodeType="afterEffect">
                                  <p:stCondLst>
                                    <p:cond delay="0"/>
                                  </p:stCondLst>
                                  <p:childTnLst>
                                    <p:animMotion origin="layout" path="M -0.00039 -0.00625 L 0.37031 -0.00973 " pathEditMode="relative" rAng="0" ptsTypes="AA">
                                      <p:cBhvr>
                                        <p:cTn id="39" dur="2000" fill="hold"/>
                                        <p:tgtEl>
                                          <p:spTgt spid="23"/>
                                        </p:tgtEl>
                                        <p:attrNameLst>
                                          <p:attrName>ppt_x</p:attrName>
                                          <p:attrName>ppt_y</p:attrName>
                                        </p:attrNameLst>
                                      </p:cBhvr>
                                      <p:rCtr x="18529" y="-185"/>
                                    </p:animMotion>
                                  </p:childTnLst>
                                  <p:subTnLst>
                                    <p:set>
                                      <p:cBhvr override="childStyle">
                                        <p:cTn dur="1" fill="hold" display="0" masterRel="sameClick" afterEffect="1">
                                          <p:stCondLst>
                                            <p:cond evt="end" delay="0">
                                              <p:tn val="38"/>
                                            </p:cond>
                                          </p:stCondLst>
                                        </p:cTn>
                                        <p:tgtEl>
                                          <p:spTgt spid="23"/>
                                        </p:tgtEl>
                                        <p:attrNameLst>
                                          <p:attrName>style.visibility</p:attrName>
                                        </p:attrNameLst>
                                      </p:cBhvr>
                                      <p:to>
                                        <p:strVal val="hidden"/>
                                      </p:to>
                                    </p:set>
                                  </p:subTnLst>
                                </p:cTn>
                              </p:par>
                            </p:childTnLst>
                          </p:cTn>
                        </p:par>
                        <p:par>
                          <p:cTn id="40" fill="hold">
                            <p:stCondLst>
                              <p:cond delay="12500"/>
                            </p:stCondLst>
                            <p:childTnLst>
                              <p:par>
                                <p:cTn id="41" presetID="1" presetClass="entr" presetSubtype="0" fill="hold" grpId="1" nodeType="after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p:stCondLst>
                              <p:cond delay="12500"/>
                            </p:stCondLst>
                            <p:childTnLst>
                              <p:par>
                                <p:cTn id="44" presetID="42" presetClass="path" presetSubtype="0" accel="50000" decel="50000" fill="hold" grpId="0" nodeType="afterEffect">
                                  <p:stCondLst>
                                    <p:cond delay="0"/>
                                  </p:stCondLst>
                                  <p:childTnLst>
                                    <p:animMotion origin="layout" path="M -0.00039 -0.00625 L 0.37031 -0.00973 " pathEditMode="relative" rAng="0" ptsTypes="AA">
                                      <p:cBhvr>
                                        <p:cTn id="45" dur="2000" fill="hold"/>
                                        <p:tgtEl>
                                          <p:spTgt spid="24"/>
                                        </p:tgtEl>
                                        <p:attrNameLst>
                                          <p:attrName>ppt_x</p:attrName>
                                          <p:attrName>ppt_y</p:attrName>
                                        </p:attrNameLst>
                                      </p:cBhvr>
                                      <p:rCtr x="18529" y="-185"/>
                                    </p:animMotion>
                                  </p:childTnLst>
                                  <p:subTnLst>
                                    <p:set>
                                      <p:cBhvr override="childStyle">
                                        <p:cTn dur="1" fill="hold" display="0" masterRel="sameClick" afterEffect="1">
                                          <p:stCondLst>
                                            <p:cond evt="end" delay="0">
                                              <p:tn val="44"/>
                                            </p:cond>
                                          </p:stCondLst>
                                        </p:cTn>
                                        <p:tgtEl>
                                          <p:spTgt spid="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2: The Data Link Layer</a:t>
            </a:r>
          </a:p>
        </p:txBody>
      </p:sp>
      <p:sp>
        <p:nvSpPr>
          <p:cNvPr id="61" name="Rectangle 60">
            <a:extLst>
              <a:ext uri="{FF2B5EF4-FFF2-40B4-BE49-F238E27FC236}">
                <a16:creationId xmlns:a16="http://schemas.microsoft.com/office/drawing/2014/main" id="{17BB4177-0EBE-4E6B-8244-651AAE8E2AFC}"/>
              </a:ext>
            </a:extLst>
          </p:cNvPr>
          <p:cNvSpPr/>
          <p:nvPr/>
        </p:nvSpPr>
        <p:spPr>
          <a:xfrm>
            <a:off x="6839759" y="3295422"/>
            <a:ext cx="4038199" cy="1604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9D1E02DD-AF9A-4D95-BE6E-526ABE995274}"/>
              </a:ext>
            </a:extLst>
          </p:cNvPr>
          <p:cNvSpPr/>
          <p:nvPr/>
        </p:nvSpPr>
        <p:spPr>
          <a:xfrm>
            <a:off x="1274846" y="3287939"/>
            <a:ext cx="4038199" cy="1604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4FF5C321-D7CA-4761-8992-2B3CB0C6F689}"/>
              </a:ext>
            </a:extLst>
          </p:cNvPr>
          <p:cNvSpPr/>
          <p:nvPr/>
        </p:nvSpPr>
        <p:spPr>
          <a:xfrm>
            <a:off x="1461577" y="3651145"/>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5AEECA6F-8663-4616-8ACB-21B9CC2ECD38}"/>
              </a:ext>
            </a:extLst>
          </p:cNvPr>
          <p:cNvSpPr/>
          <p:nvPr/>
        </p:nvSpPr>
        <p:spPr>
          <a:xfrm>
            <a:off x="2382336" y="3962644"/>
            <a:ext cx="2140299" cy="381837"/>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a:t>
            </a:r>
          </a:p>
        </p:txBody>
      </p:sp>
      <p:sp>
        <p:nvSpPr>
          <p:cNvPr id="65" name="Rectangle 64">
            <a:extLst>
              <a:ext uri="{FF2B5EF4-FFF2-40B4-BE49-F238E27FC236}">
                <a16:creationId xmlns:a16="http://schemas.microsoft.com/office/drawing/2014/main" id="{E5BA87F8-21A3-437B-9DD6-36BBF59BEB54}"/>
              </a:ext>
            </a:extLst>
          </p:cNvPr>
          <p:cNvSpPr/>
          <p:nvPr/>
        </p:nvSpPr>
        <p:spPr>
          <a:xfrm>
            <a:off x="1509451" y="3962644"/>
            <a:ext cx="872885" cy="381837"/>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H2</a:t>
            </a:r>
          </a:p>
        </p:txBody>
      </p:sp>
      <p:sp>
        <p:nvSpPr>
          <p:cNvPr id="66" name="Rectangle 65">
            <a:extLst>
              <a:ext uri="{FF2B5EF4-FFF2-40B4-BE49-F238E27FC236}">
                <a16:creationId xmlns:a16="http://schemas.microsoft.com/office/drawing/2014/main" id="{CED03E41-F879-4BAD-BB57-9BEF840394E6}"/>
              </a:ext>
            </a:extLst>
          </p:cNvPr>
          <p:cNvSpPr/>
          <p:nvPr/>
        </p:nvSpPr>
        <p:spPr>
          <a:xfrm>
            <a:off x="7090158" y="3651145"/>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D06478D5-6CAD-46F6-B113-6A621103C646}"/>
              </a:ext>
            </a:extLst>
          </p:cNvPr>
          <p:cNvSpPr txBox="1"/>
          <p:nvPr/>
        </p:nvSpPr>
        <p:spPr>
          <a:xfrm>
            <a:off x="2314169" y="2575997"/>
            <a:ext cx="2089290" cy="369332"/>
          </a:xfrm>
          <a:prstGeom prst="rect">
            <a:avLst/>
          </a:prstGeom>
          <a:noFill/>
        </p:spPr>
        <p:txBody>
          <a:bodyPr wrap="none" rtlCol="0">
            <a:spAutoFit/>
          </a:bodyPr>
          <a:lstStyle/>
          <a:p>
            <a:r>
              <a:rPr lang="en-GB" dirty="0"/>
              <a:t>From Network Layer</a:t>
            </a:r>
          </a:p>
        </p:txBody>
      </p:sp>
      <p:sp>
        <p:nvSpPr>
          <p:cNvPr id="68" name="TextBox 67">
            <a:extLst>
              <a:ext uri="{FF2B5EF4-FFF2-40B4-BE49-F238E27FC236}">
                <a16:creationId xmlns:a16="http://schemas.microsoft.com/office/drawing/2014/main" id="{A45E0A0A-1FAD-4DFF-AEE1-A471C1B3ADC0}"/>
              </a:ext>
            </a:extLst>
          </p:cNvPr>
          <p:cNvSpPr txBox="1"/>
          <p:nvPr/>
        </p:nvSpPr>
        <p:spPr>
          <a:xfrm>
            <a:off x="8264493" y="2580826"/>
            <a:ext cx="1814407" cy="369332"/>
          </a:xfrm>
          <a:prstGeom prst="rect">
            <a:avLst/>
          </a:prstGeom>
          <a:noFill/>
        </p:spPr>
        <p:txBody>
          <a:bodyPr wrap="none" rtlCol="0">
            <a:spAutoFit/>
          </a:bodyPr>
          <a:lstStyle/>
          <a:p>
            <a:r>
              <a:rPr lang="en-GB" dirty="0"/>
              <a:t>To Network Layer</a:t>
            </a:r>
          </a:p>
        </p:txBody>
      </p:sp>
      <p:sp>
        <p:nvSpPr>
          <p:cNvPr id="69" name="TextBox 68">
            <a:extLst>
              <a:ext uri="{FF2B5EF4-FFF2-40B4-BE49-F238E27FC236}">
                <a16:creationId xmlns:a16="http://schemas.microsoft.com/office/drawing/2014/main" id="{FE1650E7-5B2C-4C21-8CE0-2E056394695A}"/>
              </a:ext>
            </a:extLst>
          </p:cNvPr>
          <p:cNvSpPr txBox="1"/>
          <p:nvPr/>
        </p:nvSpPr>
        <p:spPr>
          <a:xfrm>
            <a:off x="1211771" y="4881891"/>
            <a:ext cx="1604093" cy="369332"/>
          </a:xfrm>
          <a:prstGeom prst="rect">
            <a:avLst/>
          </a:prstGeom>
          <a:noFill/>
        </p:spPr>
        <p:txBody>
          <a:bodyPr wrap="none" rtlCol="0">
            <a:spAutoFit/>
          </a:bodyPr>
          <a:lstStyle/>
          <a:p>
            <a:r>
              <a:rPr lang="en-GB" dirty="0"/>
              <a:t>Data Link Layer</a:t>
            </a:r>
          </a:p>
        </p:txBody>
      </p:sp>
      <p:sp>
        <p:nvSpPr>
          <p:cNvPr id="70" name="Arrow: Down 69">
            <a:extLst>
              <a:ext uri="{FF2B5EF4-FFF2-40B4-BE49-F238E27FC236}">
                <a16:creationId xmlns:a16="http://schemas.microsoft.com/office/drawing/2014/main" id="{805CA2B4-2FF9-45FB-A0C7-F67E29DFBE1B}"/>
              </a:ext>
            </a:extLst>
          </p:cNvPr>
          <p:cNvSpPr/>
          <p:nvPr/>
        </p:nvSpPr>
        <p:spPr>
          <a:xfrm>
            <a:off x="3069158" y="2974975"/>
            <a:ext cx="426517" cy="625928"/>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Arrow: Down 70">
            <a:extLst>
              <a:ext uri="{FF2B5EF4-FFF2-40B4-BE49-F238E27FC236}">
                <a16:creationId xmlns:a16="http://schemas.microsoft.com/office/drawing/2014/main" id="{A255D5F8-0F7C-4ACF-A34B-826386EB609A}"/>
              </a:ext>
            </a:extLst>
          </p:cNvPr>
          <p:cNvSpPr/>
          <p:nvPr/>
        </p:nvSpPr>
        <p:spPr>
          <a:xfrm rot="10800000">
            <a:off x="8858859" y="2999253"/>
            <a:ext cx="426517" cy="625928"/>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615A2585-CD1C-48CF-9F24-4A8519375A7E}"/>
              </a:ext>
            </a:extLst>
          </p:cNvPr>
          <p:cNvSpPr/>
          <p:nvPr/>
        </p:nvSpPr>
        <p:spPr>
          <a:xfrm>
            <a:off x="4519095" y="3962643"/>
            <a:ext cx="495607" cy="381837"/>
          </a:xfrm>
          <a:prstGeom prst="rect">
            <a:avLst/>
          </a:prstGeom>
          <a:solidFill>
            <a:schemeClr val="bg1">
              <a:lumMod val="75000"/>
            </a:schemeClr>
          </a:solidFill>
          <a:ln>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T2</a:t>
            </a:r>
          </a:p>
        </p:txBody>
      </p:sp>
      <p:sp>
        <p:nvSpPr>
          <p:cNvPr id="73" name="Rectangle 72">
            <a:extLst>
              <a:ext uri="{FF2B5EF4-FFF2-40B4-BE49-F238E27FC236}">
                <a16:creationId xmlns:a16="http://schemas.microsoft.com/office/drawing/2014/main" id="{55A73A8A-9F14-4A8B-A223-0ABDDA128D0F}"/>
              </a:ext>
            </a:extLst>
          </p:cNvPr>
          <p:cNvSpPr/>
          <p:nvPr/>
        </p:nvSpPr>
        <p:spPr>
          <a:xfrm>
            <a:off x="8016697" y="3962643"/>
            <a:ext cx="2140299" cy="381837"/>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a:t>
            </a:r>
          </a:p>
        </p:txBody>
      </p:sp>
      <p:sp>
        <p:nvSpPr>
          <p:cNvPr id="74" name="Rectangle 73">
            <a:extLst>
              <a:ext uri="{FF2B5EF4-FFF2-40B4-BE49-F238E27FC236}">
                <a16:creationId xmlns:a16="http://schemas.microsoft.com/office/drawing/2014/main" id="{ECCC1F94-5CA7-4FA7-A020-4831F520982D}"/>
              </a:ext>
            </a:extLst>
          </p:cNvPr>
          <p:cNvSpPr/>
          <p:nvPr/>
        </p:nvSpPr>
        <p:spPr>
          <a:xfrm>
            <a:off x="7143812" y="3962643"/>
            <a:ext cx="872885" cy="381837"/>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H2</a:t>
            </a:r>
          </a:p>
        </p:txBody>
      </p:sp>
      <p:sp>
        <p:nvSpPr>
          <p:cNvPr id="75" name="Rectangle 74">
            <a:extLst>
              <a:ext uri="{FF2B5EF4-FFF2-40B4-BE49-F238E27FC236}">
                <a16:creationId xmlns:a16="http://schemas.microsoft.com/office/drawing/2014/main" id="{F60FC956-6583-471E-86F4-B395613AA112}"/>
              </a:ext>
            </a:extLst>
          </p:cNvPr>
          <p:cNvSpPr/>
          <p:nvPr/>
        </p:nvSpPr>
        <p:spPr>
          <a:xfrm>
            <a:off x="10153456" y="3962642"/>
            <a:ext cx="495607" cy="381837"/>
          </a:xfrm>
          <a:prstGeom prst="rect">
            <a:avLst/>
          </a:prstGeom>
          <a:solidFill>
            <a:schemeClr val="bg1">
              <a:lumMod val="75000"/>
            </a:schemeClr>
          </a:solidFill>
          <a:ln>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T2</a:t>
            </a:r>
          </a:p>
        </p:txBody>
      </p:sp>
      <p:sp>
        <p:nvSpPr>
          <p:cNvPr id="76" name="TextBox 75">
            <a:extLst>
              <a:ext uri="{FF2B5EF4-FFF2-40B4-BE49-F238E27FC236}">
                <a16:creationId xmlns:a16="http://schemas.microsoft.com/office/drawing/2014/main" id="{62B7F4EF-2597-4A3E-8C1E-E8BF4CECCB3D}"/>
              </a:ext>
            </a:extLst>
          </p:cNvPr>
          <p:cNvSpPr txBox="1"/>
          <p:nvPr/>
        </p:nvSpPr>
        <p:spPr>
          <a:xfrm>
            <a:off x="9417836" y="4885767"/>
            <a:ext cx="1604093" cy="369332"/>
          </a:xfrm>
          <a:prstGeom prst="rect">
            <a:avLst/>
          </a:prstGeom>
          <a:noFill/>
        </p:spPr>
        <p:txBody>
          <a:bodyPr wrap="none" rtlCol="0">
            <a:spAutoFit/>
          </a:bodyPr>
          <a:lstStyle/>
          <a:p>
            <a:r>
              <a:rPr lang="en-GB" dirty="0"/>
              <a:t>Data Link Layer</a:t>
            </a:r>
          </a:p>
        </p:txBody>
      </p:sp>
      <p:sp>
        <p:nvSpPr>
          <p:cNvPr id="77" name="TextBox 76">
            <a:extLst>
              <a:ext uri="{FF2B5EF4-FFF2-40B4-BE49-F238E27FC236}">
                <a16:creationId xmlns:a16="http://schemas.microsoft.com/office/drawing/2014/main" id="{D88442DB-521F-45F7-A90F-01B85B1EFC1E}"/>
              </a:ext>
            </a:extLst>
          </p:cNvPr>
          <p:cNvSpPr txBox="1"/>
          <p:nvPr/>
        </p:nvSpPr>
        <p:spPr>
          <a:xfrm>
            <a:off x="2237771" y="5412038"/>
            <a:ext cx="1745286" cy="369332"/>
          </a:xfrm>
          <a:prstGeom prst="rect">
            <a:avLst/>
          </a:prstGeom>
          <a:noFill/>
        </p:spPr>
        <p:txBody>
          <a:bodyPr wrap="none" rtlCol="0">
            <a:spAutoFit/>
          </a:bodyPr>
          <a:lstStyle/>
          <a:p>
            <a:r>
              <a:rPr lang="en-GB" dirty="0"/>
              <a:t>To Physical Layer</a:t>
            </a:r>
          </a:p>
        </p:txBody>
      </p:sp>
      <p:sp>
        <p:nvSpPr>
          <p:cNvPr id="78" name="Arrow: Down 77">
            <a:extLst>
              <a:ext uri="{FF2B5EF4-FFF2-40B4-BE49-F238E27FC236}">
                <a16:creationId xmlns:a16="http://schemas.microsoft.com/office/drawing/2014/main" id="{7352555F-C9C4-4E52-9C49-3BE2C427F10F}"/>
              </a:ext>
            </a:extLst>
          </p:cNvPr>
          <p:cNvSpPr/>
          <p:nvPr/>
        </p:nvSpPr>
        <p:spPr>
          <a:xfrm>
            <a:off x="3055315" y="4716991"/>
            <a:ext cx="426517" cy="625928"/>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D562CFCD-A415-442F-8404-6D861124C587}"/>
              </a:ext>
            </a:extLst>
          </p:cNvPr>
          <p:cNvSpPr txBox="1"/>
          <p:nvPr/>
        </p:nvSpPr>
        <p:spPr>
          <a:xfrm>
            <a:off x="8264494" y="5436915"/>
            <a:ext cx="2020168" cy="369332"/>
          </a:xfrm>
          <a:prstGeom prst="rect">
            <a:avLst/>
          </a:prstGeom>
          <a:noFill/>
        </p:spPr>
        <p:txBody>
          <a:bodyPr wrap="none" rtlCol="0">
            <a:spAutoFit/>
          </a:bodyPr>
          <a:lstStyle/>
          <a:p>
            <a:r>
              <a:rPr lang="en-GB" dirty="0"/>
              <a:t>From Physical Layer</a:t>
            </a:r>
          </a:p>
        </p:txBody>
      </p:sp>
      <p:sp>
        <p:nvSpPr>
          <p:cNvPr id="80" name="Arrow: Down 79">
            <a:extLst>
              <a:ext uri="{FF2B5EF4-FFF2-40B4-BE49-F238E27FC236}">
                <a16:creationId xmlns:a16="http://schemas.microsoft.com/office/drawing/2014/main" id="{332B2FF3-35DF-4DEF-9AC0-66ABD107E072}"/>
              </a:ext>
            </a:extLst>
          </p:cNvPr>
          <p:cNvSpPr/>
          <p:nvPr/>
        </p:nvSpPr>
        <p:spPr>
          <a:xfrm rot="10800000">
            <a:off x="8858859" y="4704756"/>
            <a:ext cx="426517" cy="625928"/>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a:extLst>
              <a:ext uri="{FF2B5EF4-FFF2-40B4-BE49-F238E27FC236}">
                <a16:creationId xmlns:a16="http://schemas.microsoft.com/office/drawing/2014/main" id="{5B6F4F25-201A-45B0-BABE-14B31C5B4E4C}"/>
              </a:ext>
            </a:extLst>
          </p:cNvPr>
          <p:cNvGrpSpPr/>
          <p:nvPr/>
        </p:nvGrpSpPr>
        <p:grpSpPr>
          <a:xfrm>
            <a:off x="2378796" y="3716157"/>
            <a:ext cx="2143839" cy="188858"/>
            <a:chOff x="1416771" y="2696982"/>
            <a:chExt cx="2143839" cy="188858"/>
          </a:xfrm>
        </p:grpSpPr>
        <p:cxnSp>
          <p:nvCxnSpPr>
            <p:cNvPr id="82" name="Straight Connector 81">
              <a:extLst>
                <a:ext uri="{FF2B5EF4-FFF2-40B4-BE49-F238E27FC236}">
                  <a16:creationId xmlns:a16="http://schemas.microsoft.com/office/drawing/2014/main" id="{E7FC2969-2237-4111-8EA3-CD003B26DDE4}"/>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0A1CEF8-0DEB-4BDB-845C-1492F65C39EE}"/>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2418574-4D92-40B5-8DAD-ADAA8B5AA4A7}"/>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C530FF85-DE05-472E-BCC4-4DE7017097EC}"/>
              </a:ext>
            </a:extLst>
          </p:cNvPr>
          <p:cNvGrpSpPr/>
          <p:nvPr/>
        </p:nvGrpSpPr>
        <p:grpSpPr>
          <a:xfrm>
            <a:off x="8000197" y="3723541"/>
            <a:ext cx="2143839" cy="188858"/>
            <a:chOff x="1416771" y="2696982"/>
            <a:chExt cx="2143839" cy="188858"/>
          </a:xfrm>
        </p:grpSpPr>
        <p:cxnSp>
          <p:nvCxnSpPr>
            <p:cNvPr id="86" name="Straight Connector 85">
              <a:extLst>
                <a:ext uri="{FF2B5EF4-FFF2-40B4-BE49-F238E27FC236}">
                  <a16:creationId xmlns:a16="http://schemas.microsoft.com/office/drawing/2014/main" id="{1656300F-D928-4339-80E4-EAF3B8A49E43}"/>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417C47C-A92F-42A8-9AD5-FDF6F4930806}"/>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09F454-3F0E-48FD-865C-45A3615C50CE}"/>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5F20865C-2222-4A52-BD67-71AD87A1F82B}"/>
              </a:ext>
            </a:extLst>
          </p:cNvPr>
          <p:cNvGrpSpPr/>
          <p:nvPr/>
        </p:nvGrpSpPr>
        <p:grpSpPr>
          <a:xfrm>
            <a:off x="1513382" y="4421841"/>
            <a:ext cx="3510381" cy="234880"/>
            <a:chOff x="1805695" y="5736431"/>
            <a:chExt cx="3510381" cy="234880"/>
          </a:xfrm>
        </p:grpSpPr>
        <p:cxnSp>
          <p:nvCxnSpPr>
            <p:cNvPr id="90" name="Straight Connector 89">
              <a:extLst>
                <a:ext uri="{FF2B5EF4-FFF2-40B4-BE49-F238E27FC236}">
                  <a16:creationId xmlns:a16="http://schemas.microsoft.com/office/drawing/2014/main" id="{32E73C7E-CAA0-4E28-AF15-7050FADE446A}"/>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AE1B1A5-EACD-4AAF-9B43-E4BC0A9736B7}"/>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F8E52D0-4F2F-485F-8E17-0C1713ECCED3}"/>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E78D5A8-E27E-473D-9B5C-2B566BEEC39F}"/>
              </a:ext>
            </a:extLst>
          </p:cNvPr>
          <p:cNvGrpSpPr/>
          <p:nvPr/>
        </p:nvGrpSpPr>
        <p:grpSpPr>
          <a:xfrm>
            <a:off x="7143812" y="4430175"/>
            <a:ext cx="3510381" cy="234880"/>
            <a:chOff x="1805695" y="5736431"/>
            <a:chExt cx="3510381" cy="234880"/>
          </a:xfrm>
        </p:grpSpPr>
        <p:cxnSp>
          <p:nvCxnSpPr>
            <p:cNvPr id="94" name="Straight Connector 93">
              <a:extLst>
                <a:ext uri="{FF2B5EF4-FFF2-40B4-BE49-F238E27FC236}">
                  <a16:creationId xmlns:a16="http://schemas.microsoft.com/office/drawing/2014/main" id="{4EE93933-04C7-410F-9F58-33F48238FAC5}"/>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D1AF899-C720-4952-9D22-D69DB62C54F9}"/>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1E979EC-1975-46E1-BCB3-E37CD573AB60}"/>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object 7">
            <a:extLst>
              <a:ext uri="{FF2B5EF4-FFF2-40B4-BE49-F238E27FC236}">
                <a16:creationId xmlns:a16="http://schemas.microsoft.com/office/drawing/2014/main" id="{F7DDD273-79A7-497C-BB66-1C343A8EBFA0}"/>
              </a:ext>
            </a:extLst>
          </p:cNvPr>
          <p:cNvSpPr txBox="1"/>
          <p:nvPr/>
        </p:nvSpPr>
        <p:spPr>
          <a:xfrm>
            <a:off x="302393" y="6089469"/>
            <a:ext cx="11719891" cy="752099"/>
          </a:xfrm>
          <a:prstGeom prst="rect">
            <a:avLst/>
          </a:prstGeom>
        </p:spPr>
        <p:txBody>
          <a:bodyPr vert="horz" wrap="square" lIns="0" tIns="13305" rIns="0" bIns="0" rtlCol="0">
            <a:spAutoFit/>
          </a:bodyPr>
          <a:lstStyle/>
          <a:p>
            <a:pPr marL="14006" marR="5602">
              <a:spcBef>
                <a:spcPts val="105"/>
              </a:spcBef>
            </a:pPr>
            <a:r>
              <a:rPr sz="2400" spc="-6" dirty="0">
                <a:latin typeface="Trebuchet MS"/>
                <a:cs typeface="Trebuchet MS"/>
              </a:rPr>
              <a:t>The data </a:t>
            </a:r>
            <a:r>
              <a:rPr sz="2400" dirty="0">
                <a:latin typeface="Trebuchet MS"/>
                <a:cs typeface="Trebuchet MS"/>
              </a:rPr>
              <a:t>link </a:t>
            </a:r>
            <a:r>
              <a:rPr sz="2400" spc="-6" dirty="0">
                <a:latin typeface="Trebuchet MS"/>
                <a:cs typeface="Trebuchet MS"/>
              </a:rPr>
              <a:t>layer is responsible for </a:t>
            </a:r>
            <a:r>
              <a:rPr sz="2400" spc="11" dirty="0">
                <a:latin typeface="Trebuchet MS"/>
                <a:cs typeface="Trebuchet MS"/>
              </a:rPr>
              <a:t>moving  </a:t>
            </a:r>
            <a:r>
              <a:rPr sz="2400" spc="-22" dirty="0">
                <a:latin typeface="Trebuchet MS"/>
                <a:cs typeface="Trebuchet MS"/>
              </a:rPr>
              <a:t>frames </a:t>
            </a:r>
            <a:r>
              <a:rPr sz="2400" spc="-6" dirty="0">
                <a:latin typeface="Trebuchet MS"/>
                <a:cs typeface="Trebuchet MS"/>
              </a:rPr>
              <a:t>from one hop (node) to </a:t>
            </a:r>
            <a:r>
              <a:rPr sz="2400" spc="-11" dirty="0">
                <a:latin typeface="Trebuchet MS"/>
                <a:cs typeface="Trebuchet MS"/>
              </a:rPr>
              <a:t>the</a:t>
            </a:r>
            <a:r>
              <a:rPr sz="2400" spc="28" dirty="0">
                <a:latin typeface="Trebuchet MS"/>
                <a:cs typeface="Trebuchet MS"/>
              </a:rPr>
              <a:t> </a:t>
            </a:r>
            <a:r>
              <a:rPr sz="2400" spc="-6" dirty="0">
                <a:latin typeface="Trebuchet MS"/>
                <a:cs typeface="Trebuchet MS"/>
              </a:rPr>
              <a:t>next.</a:t>
            </a:r>
            <a:endParaRPr sz="2400" dirty="0">
              <a:latin typeface="Trebuchet MS"/>
              <a:cs typeface="Trebuchet MS"/>
            </a:endParaRPr>
          </a:p>
        </p:txBody>
      </p:sp>
    </p:spTree>
    <p:extLst>
      <p:ext uri="{BB962C8B-B14F-4D97-AF65-F5344CB8AC3E}">
        <p14:creationId xmlns:p14="http://schemas.microsoft.com/office/powerpoint/2010/main" val="123043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up)">
                                      <p:cBhvr>
                                        <p:cTn id="17" dur="500"/>
                                        <p:tgtEl>
                                          <p:spTgt spid="70"/>
                                        </p:tgtEl>
                                      </p:cBhvr>
                                    </p:animEffect>
                                  </p:childTnLst>
                                </p:cTn>
                              </p:par>
                              <p:par>
                                <p:cTn id="18" presetID="1" presetClass="entr" presetSubtype="0" fill="hold" nodeType="with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2000"/>
                                  </p:stCondLst>
                                  <p:childTnLst>
                                    <p:set>
                                      <p:cBhvr>
                                        <p:cTn id="25" dur="1" fill="hold">
                                          <p:stCondLst>
                                            <p:cond delay="0"/>
                                          </p:stCondLst>
                                        </p:cTn>
                                        <p:tgtEl>
                                          <p:spTgt spid="65"/>
                                        </p:tgtEl>
                                        <p:attrNameLst>
                                          <p:attrName>style.visibility</p:attrName>
                                        </p:attrNameLst>
                                      </p:cBhvr>
                                      <p:to>
                                        <p:strVal val="visible"/>
                                      </p:to>
                                    </p:set>
                                  </p:childTnLst>
                                </p:cTn>
                              </p:par>
                              <p:par>
                                <p:cTn id="26" presetID="1" presetClass="entr" presetSubtype="0" fill="hold" grpId="0" nodeType="withEffect">
                                  <p:stCondLst>
                                    <p:cond delay="2000"/>
                                  </p:stCondLst>
                                  <p:childTnLst>
                                    <p:set>
                                      <p:cBhvr>
                                        <p:cTn id="27" dur="1" fill="hold">
                                          <p:stCondLst>
                                            <p:cond delay="0"/>
                                          </p:stCondLst>
                                        </p:cTn>
                                        <p:tgtEl>
                                          <p:spTgt spid="72"/>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nodeType="after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22" presetClass="entr" presetSubtype="1"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wipe(up)">
                                      <p:cBhvr>
                                        <p:cTn id="33" dur="500"/>
                                        <p:tgtEl>
                                          <p:spTgt spid="78"/>
                                        </p:tgtEl>
                                      </p:cBhvr>
                                    </p:animEffect>
                                  </p:childTnLst>
                                </p:cTn>
                              </p:par>
                            </p:childTnLst>
                          </p:cTn>
                        </p:par>
                        <p:par>
                          <p:cTn id="34" fill="hold">
                            <p:stCondLst>
                              <p:cond delay="3000"/>
                            </p:stCondLst>
                            <p:childTnLst>
                              <p:par>
                                <p:cTn id="35" presetID="22" presetClass="entr" presetSubtype="4" fill="hold" grpId="0"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down)">
                                      <p:cBhvr>
                                        <p:cTn id="37" dur="500"/>
                                        <p:tgtEl>
                                          <p:spTgt spid="80"/>
                                        </p:tgtEl>
                                      </p:cBhvr>
                                    </p:animEffect>
                                  </p:childTnLst>
                                </p:cTn>
                              </p:par>
                            </p:childTnLst>
                          </p:cTn>
                        </p:par>
                        <p:par>
                          <p:cTn id="38" fill="hold">
                            <p:stCondLst>
                              <p:cond delay="3500"/>
                            </p:stCondLst>
                            <p:childTnLst>
                              <p:par>
                                <p:cTn id="39" presetID="1" presetClass="entr" presetSubtype="0" fill="hold" nodeType="after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0"/>
                                          </p:stCondLst>
                                        </p:cTn>
                                        <p:tgtEl>
                                          <p:spTgt spid="74"/>
                                        </p:tgtEl>
                                        <p:attrNameLst>
                                          <p:attrName>style.visibility</p:attrName>
                                        </p:attrNameLst>
                                      </p:cBhvr>
                                      <p:to>
                                        <p:strVal val="visible"/>
                                      </p:to>
                                    </p:set>
                                  </p:childTnLst>
                                </p:cTn>
                              </p:par>
                            </p:childTnLst>
                          </p:cTn>
                        </p:par>
                        <p:par>
                          <p:cTn id="44" fill="hold">
                            <p:stCondLst>
                              <p:cond delay="3500"/>
                            </p:stCondLst>
                            <p:childTnLst>
                              <p:par>
                                <p:cTn id="45" presetID="1" presetClass="entr" presetSubtype="0" fill="hold" grpId="0" nodeType="after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par>
                          <p:cTn id="47" fill="hold">
                            <p:stCondLst>
                              <p:cond delay="3500"/>
                            </p:stCondLst>
                            <p:childTnLst>
                              <p:par>
                                <p:cTn id="48" presetID="1" presetClass="entr" presetSubtype="0" fill="hold" grpId="0" nodeType="afterEffect">
                                  <p:stCondLst>
                                    <p:cond delay="0"/>
                                  </p:stCondLst>
                                  <p:childTnLst>
                                    <p:set>
                                      <p:cBhvr>
                                        <p:cTn id="49" dur="1" fill="hold">
                                          <p:stCondLst>
                                            <p:cond delay="0"/>
                                          </p:stCondLst>
                                        </p:cTn>
                                        <p:tgtEl>
                                          <p:spTgt spid="75"/>
                                        </p:tgtEl>
                                        <p:attrNameLst>
                                          <p:attrName>style.visibility</p:attrName>
                                        </p:attrNameLst>
                                      </p:cBhvr>
                                      <p:to>
                                        <p:strVal val="visible"/>
                                      </p:to>
                                    </p:set>
                                  </p:childTnLst>
                                </p:cTn>
                              </p:par>
                            </p:childTnLst>
                          </p:cTn>
                        </p:par>
                        <p:par>
                          <p:cTn id="50" fill="hold">
                            <p:stCondLst>
                              <p:cond delay="3500"/>
                            </p:stCondLst>
                            <p:childTnLst>
                              <p:par>
                                <p:cTn id="51" presetID="1" presetClass="entr" presetSubtype="0" fill="hold" nodeType="after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childTnLst>
                          </p:cTn>
                        </p:par>
                        <p:par>
                          <p:cTn id="53" fill="hold">
                            <p:stCondLst>
                              <p:cond delay="3500"/>
                            </p:stCondLst>
                            <p:childTnLst>
                              <p:par>
                                <p:cTn id="54" presetID="22" presetClass="entr" presetSubtype="4" fill="hold" grpId="0" nodeType="after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wipe(down)">
                                      <p:cBhvr>
                                        <p:cTn id="56" dur="500"/>
                                        <p:tgtEl>
                                          <p:spTgt spid="71"/>
                                        </p:tgtEl>
                                      </p:cBhvr>
                                    </p:animEffect>
                                  </p:childTnLst>
                                </p:cTn>
                              </p:par>
                              <p:par>
                                <p:cTn id="57" presetID="1" presetClass="exit" presetSubtype="0" fill="hold" grpId="1" nodeType="withEffect">
                                  <p:stCondLst>
                                    <p:cond delay="0"/>
                                  </p:stCondLst>
                                  <p:childTnLst>
                                    <p:set>
                                      <p:cBhvr>
                                        <p:cTn id="58" dur="1" fill="hold">
                                          <p:stCondLst>
                                            <p:cond delay="0"/>
                                          </p:stCondLst>
                                        </p:cTn>
                                        <p:tgtEl>
                                          <p:spTgt spid="7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wipe(left)">
                                      <p:cBhvr>
                                        <p:cTn id="6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4" grpId="0" animBg="1"/>
      <p:bldP spid="65" grpId="0" animBg="1"/>
      <p:bldP spid="69" grpId="0"/>
      <p:bldP spid="70" grpId="0" animBg="1"/>
      <p:bldP spid="71" grpId="0" animBg="1"/>
      <p:bldP spid="72" grpId="0" animBg="1"/>
      <p:bldP spid="73" grpId="0" animBg="1"/>
      <p:bldP spid="74" grpId="0" animBg="1"/>
      <p:bldP spid="74" grpId="1" animBg="1"/>
      <p:bldP spid="75" grpId="0" animBg="1"/>
      <p:bldP spid="75" grpId="1" animBg="1"/>
      <p:bldP spid="76" grpId="0"/>
      <p:bldP spid="78" grpId="0" animBg="1"/>
      <p:bldP spid="80" grpId="0" animBg="1"/>
      <p:bldP spid="9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1546480" y="1539436"/>
            <a:ext cx="8111870" cy="5166164"/>
          </a:xfrm>
          <a:prstGeom prst="rect">
            <a:avLst/>
          </a:prstGeom>
          <a:blipFill>
            <a:blip r:embed="rId2" cstate="print"/>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2B1C020F-4EEA-4770-A22D-E86E553F7517}"/>
              </a:ext>
            </a:extLst>
          </p:cNvPr>
          <p:cNvSpPr>
            <a:spLocks noGrp="1"/>
          </p:cNvSpPr>
          <p:nvPr>
            <p:ph type="title"/>
          </p:nvPr>
        </p:nvSpPr>
        <p:spPr/>
        <p:txBody>
          <a:bodyPr/>
          <a:lstStyle/>
          <a:p>
            <a:r>
              <a:rPr lang="en-GB" spc="-5" dirty="0"/>
              <a:t>Hop-to-Hop delivery</a:t>
            </a:r>
            <a:endParaRPr lang="en-GB" dirty="0"/>
          </a:p>
        </p:txBody>
      </p:sp>
    </p:spTree>
    <p:extLst>
      <p:ext uri="{BB962C8B-B14F-4D97-AF65-F5344CB8AC3E}">
        <p14:creationId xmlns:p14="http://schemas.microsoft.com/office/powerpoint/2010/main" val="3370562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3: Network Layer</a:t>
            </a:r>
          </a:p>
        </p:txBody>
      </p:sp>
      <p:sp>
        <p:nvSpPr>
          <p:cNvPr id="3" name="Content Placeholder 2">
            <a:extLst>
              <a:ext uri="{FF2B5EF4-FFF2-40B4-BE49-F238E27FC236}">
                <a16:creationId xmlns:a16="http://schemas.microsoft.com/office/drawing/2014/main" id="{A2A79A3E-8100-4E82-B38F-AECDE64D0EC3}"/>
              </a:ext>
            </a:extLst>
          </p:cNvPr>
          <p:cNvSpPr>
            <a:spLocks noGrp="1"/>
          </p:cNvSpPr>
          <p:nvPr>
            <p:ph idx="1"/>
          </p:nvPr>
        </p:nvSpPr>
        <p:spPr/>
        <p:txBody>
          <a:bodyPr>
            <a:normAutofit/>
          </a:bodyPr>
          <a:lstStyle/>
          <a:p>
            <a:r>
              <a:rPr lang="en-GB" sz="4000" dirty="0"/>
              <a:t>The “routing” layer</a:t>
            </a:r>
          </a:p>
          <a:p>
            <a:r>
              <a:rPr lang="en-GB" sz="4000" dirty="0"/>
              <a:t>Internet Protocol (IP)</a:t>
            </a:r>
          </a:p>
          <a:p>
            <a:r>
              <a:rPr lang="en-GB" sz="4000" dirty="0"/>
              <a:t>Fragments frames to traverse different networks</a:t>
            </a:r>
          </a:p>
        </p:txBody>
      </p:sp>
    </p:spTree>
    <p:extLst>
      <p:ext uri="{BB962C8B-B14F-4D97-AF65-F5344CB8AC3E}">
        <p14:creationId xmlns:p14="http://schemas.microsoft.com/office/powerpoint/2010/main" val="97495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49D5-AB71-47E1-A5BA-8B7107295B6B}"/>
              </a:ext>
            </a:extLst>
          </p:cNvPr>
          <p:cNvSpPr>
            <a:spLocks noGrp="1"/>
          </p:cNvSpPr>
          <p:nvPr>
            <p:ph type="title"/>
          </p:nvPr>
        </p:nvSpPr>
        <p:spPr>
          <a:xfrm>
            <a:off x="300789" y="1103062"/>
            <a:ext cx="11590421" cy="1325563"/>
          </a:xfrm>
        </p:spPr>
        <p:txBody>
          <a:bodyPr/>
          <a:lstStyle/>
          <a:p>
            <a:r>
              <a:rPr lang="en-GB" dirty="0"/>
              <a:t>Introduction – Module 3: Internetworking</a:t>
            </a:r>
          </a:p>
        </p:txBody>
      </p:sp>
      <p:sp>
        <p:nvSpPr>
          <p:cNvPr id="3" name="Content Placeholder 2">
            <a:extLst>
              <a:ext uri="{FF2B5EF4-FFF2-40B4-BE49-F238E27FC236}">
                <a16:creationId xmlns:a16="http://schemas.microsoft.com/office/drawing/2014/main" id="{B82E7BAF-6F9D-49C7-8DAE-C91674650C62}"/>
              </a:ext>
            </a:extLst>
          </p:cNvPr>
          <p:cNvSpPr>
            <a:spLocks noGrp="1"/>
          </p:cNvSpPr>
          <p:nvPr>
            <p:ph idx="1"/>
          </p:nvPr>
        </p:nvSpPr>
        <p:spPr>
          <a:xfrm>
            <a:off x="312821" y="2635751"/>
            <a:ext cx="11590421" cy="3444207"/>
          </a:xfrm>
        </p:spPr>
        <p:txBody>
          <a:bodyPr>
            <a:normAutofit/>
          </a:bodyPr>
          <a:lstStyle/>
          <a:p>
            <a:r>
              <a:rPr lang="en-GB" sz="3600" dirty="0"/>
              <a:t>Routing</a:t>
            </a:r>
          </a:p>
          <a:p>
            <a:r>
              <a:rPr lang="en-GB" sz="3600" dirty="0"/>
              <a:t>TCP and UDP</a:t>
            </a:r>
          </a:p>
          <a:p>
            <a:r>
              <a:rPr lang="en-GB" sz="3600" dirty="0"/>
              <a:t>Name resolution and IPAM</a:t>
            </a:r>
          </a:p>
          <a:p>
            <a:r>
              <a:rPr lang="en-GB" sz="3600" dirty="0"/>
              <a:t>Monitoring and Scanning</a:t>
            </a:r>
          </a:p>
          <a:p>
            <a:r>
              <a:rPr lang="en-GB" sz="3600" dirty="0"/>
              <a:t>Network troubleshooting</a:t>
            </a:r>
          </a:p>
        </p:txBody>
      </p:sp>
    </p:spTree>
    <p:extLst>
      <p:ext uri="{BB962C8B-B14F-4D97-AF65-F5344CB8AC3E}">
        <p14:creationId xmlns:p14="http://schemas.microsoft.com/office/powerpoint/2010/main" val="3054595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3: Network Layer</a:t>
            </a:r>
          </a:p>
        </p:txBody>
      </p:sp>
      <p:sp>
        <p:nvSpPr>
          <p:cNvPr id="3" name="Content Placeholder 2">
            <a:extLst>
              <a:ext uri="{FF2B5EF4-FFF2-40B4-BE49-F238E27FC236}">
                <a16:creationId xmlns:a16="http://schemas.microsoft.com/office/drawing/2014/main" id="{A2A79A3E-8100-4E82-B38F-AECDE64D0EC3}"/>
              </a:ext>
            </a:extLst>
          </p:cNvPr>
          <p:cNvSpPr>
            <a:spLocks noGrp="1"/>
          </p:cNvSpPr>
          <p:nvPr>
            <p:ph idx="1"/>
          </p:nvPr>
        </p:nvSpPr>
        <p:spPr/>
        <p:txBody>
          <a:bodyPr/>
          <a:lstStyle/>
          <a:p>
            <a:r>
              <a:rPr lang="en-GB" b="1" dirty="0"/>
              <a:t>What is IP Fragmentation?</a:t>
            </a:r>
          </a:p>
          <a:p>
            <a:pPr lvl="1"/>
            <a:r>
              <a:rPr lang="en-GB" dirty="0"/>
              <a:t>Fragments are always in multiples of 8 because of the number of fragmentation offset bits in the IP header</a:t>
            </a:r>
          </a:p>
        </p:txBody>
      </p:sp>
    </p:spTree>
    <p:extLst>
      <p:ext uri="{BB962C8B-B14F-4D97-AF65-F5344CB8AC3E}">
        <p14:creationId xmlns:p14="http://schemas.microsoft.com/office/powerpoint/2010/main" val="34675627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328502A2-D1EC-4895-84C6-14CF2607B69A}"/>
              </a:ext>
            </a:extLst>
          </p:cNvPr>
          <p:cNvSpPr/>
          <p:nvPr/>
        </p:nvSpPr>
        <p:spPr>
          <a:xfrm>
            <a:off x="6839759" y="3247797"/>
            <a:ext cx="4038199" cy="1604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08D7816-4DF6-43B7-A6EB-4F876D78F0FD}"/>
              </a:ext>
            </a:extLst>
          </p:cNvPr>
          <p:cNvSpPr/>
          <p:nvPr/>
        </p:nvSpPr>
        <p:spPr>
          <a:xfrm>
            <a:off x="1274846" y="3240314"/>
            <a:ext cx="4038199" cy="1604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3: The Network Layer</a:t>
            </a:r>
          </a:p>
        </p:txBody>
      </p:sp>
      <p:sp>
        <p:nvSpPr>
          <p:cNvPr id="4" name="Rectangle 3">
            <a:extLst>
              <a:ext uri="{FF2B5EF4-FFF2-40B4-BE49-F238E27FC236}">
                <a16:creationId xmlns:a16="http://schemas.microsoft.com/office/drawing/2014/main" id="{7C8BA490-3C52-420D-B100-C7D4BEF3997D}"/>
              </a:ext>
            </a:extLst>
          </p:cNvPr>
          <p:cNvSpPr/>
          <p:nvPr/>
        </p:nvSpPr>
        <p:spPr>
          <a:xfrm>
            <a:off x="1461577" y="3603520"/>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B08325-CE89-42F9-9209-623018EFFB5A}"/>
              </a:ext>
            </a:extLst>
          </p:cNvPr>
          <p:cNvSpPr/>
          <p:nvPr/>
        </p:nvSpPr>
        <p:spPr>
          <a:xfrm>
            <a:off x="2582361" y="3915019"/>
            <a:ext cx="2140299" cy="381837"/>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a:t>
            </a:r>
          </a:p>
        </p:txBody>
      </p:sp>
      <p:sp>
        <p:nvSpPr>
          <p:cNvPr id="9" name="Rectangle 8">
            <a:extLst>
              <a:ext uri="{FF2B5EF4-FFF2-40B4-BE49-F238E27FC236}">
                <a16:creationId xmlns:a16="http://schemas.microsoft.com/office/drawing/2014/main" id="{973F5F18-7B4E-4F0A-B2E0-FC131209508E}"/>
              </a:ext>
            </a:extLst>
          </p:cNvPr>
          <p:cNvSpPr/>
          <p:nvPr/>
        </p:nvSpPr>
        <p:spPr>
          <a:xfrm>
            <a:off x="1709476" y="3915019"/>
            <a:ext cx="872885" cy="381837"/>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H3</a:t>
            </a:r>
          </a:p>
        </p:txBody>
      </p:sp>
      <p:sp>
        <p:nvSpPr>
          <p:cNvPr id="10" name="Rectangle 9">
            <a:extLst>
              <a:ext uri="{FF2B5EF4-FFF2-40B4-BE49-F238E27FC236}">
                <a16:creationId xmlns:a16="http://schemas.microsoft.com/office/drawing/2014/main" id="{33DB3704-D50C-4FD7-806D-58D6EE5AFA20}"/>
              </a:ext>
            </a:extLst>
          </p:cNvPr>
          <p:cNvSpPr/>
          <p:nvPr/>
        </p:nvSpPr>
        <p:spPr>
          <a:xfrm>
            <a:off x="7090158" y="3603520"/>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B399D2CA-DDD1-43E0-ACE6-A12CA4B7C367}"/>
              </a:ext>
            </a:extLst>
          </p:cNvPr>
          <p:cNvSpPr txBox="1"/>
          <p:nvPr/>
        </p:nvSpPr>
        <p:spPr>
          <a:xfrm>
            <a:off x="2314169" y="2528372"/>
            <a:ext cx="2176173" cy="369332"/>
          </a:xfrm>
          <a:prstGeom prst="rect">
            <a:avLst/>
          </a:prstGeom>
          <a:noFill/>
        </p:spPr>
        <p:txBody>
          <a:bodyPr wrap="none" rtlCol="0">
            <a:spAutoFit/>
          </a:bodyPr>
          <a:lstStyle/>
          <a:p>
            <a:r>
              <a:rPr lang="en-GB" dirty="0"/>
              <a:t>From Transport Layer</a:t>
            </a:r>
          </a:p>
        </p:txBody>
      </p:sp>
      <p:sp>
        <p:nvSpPr>
          <p:cNvPr id="46" name="TextBox 45">
            <a:extLst>
              <a:ext uri="{FF2B5EF4-FFF2-40B4-BE49-F238E27FC236}">
                <a16:creationId xmlns:a16="http://schemas.microsoft.com/office/drawing/2014/main" id="{1530A6AE-E1D1-45B1-8621-20B861ACDEA9}"/>
              </a:ext>
            </a:extLst>
          </p:cNvPr>
          <p:cNvSpPr txBox="1"/>
          <p:nvPr/>
        </p:nvSpPr>
        <p:spPr>
          <a:xfrm>
            <a:off x="8264493" y="2533201"/>
            <a:ext cx="1901290" cy="369332"/>
          </a:xfrm>
          <a:prstGeom prst="rect">
            <a:avLst/>
          </a:prstGeom>
          <a:noFill/>
        </p:spPr>
        <p:txBody>
          <a:bodyPr wrap="none" rtlCol="0">
            <a:spAutoFit/>
          </a:bodyPr>
          <a:lstStyle/>
          <a:p>
            <a:r>
              <a:rPr lang="en-GB" dirty="0"/>
              <a:t>To Transport Layer</a:t>
            </a:r>
          </a:p>
        </p:txBody>
      </p:sp>
      <p:sp>
        <p:nvSpPr>
          <p:cNvPr id="49" name="TextBox 48">
            <a:extLst>
              <a:ext uri="{FF2B5EF4-FFF2-40B4-BE49-F238E27FC236}">
                <a16:creationId xmlns:a16="http://schemas.microsoft.com/office/drawing/2014/main" id="{AE2C57A7-7999-416A-BA5B-F2A77ED370B6}"/>
              </a:ext>
            </a:extLst>
          </p:cNvPr>
          <p:cNvSpPr txBox="1"/>
          <p:nvPr/>
        </p:nvSpPr>
        <p:spPr>
          <a:xfrm>
            <a:off x="1211771" y="4834266"/>
            <a:ext cx="1547988" cy="369332"/>
          </a:xfrm>
          <a:prstGeom prst="rect">
            <a:avLst/>
          </a:prstGeom>
          <a:noFill/>
        </p:spPr>
        <p:txBody>
          <a:bodyPr wrap="none" rtlCol="0">
            <a:spAutoFit/>
          </a:bodyPr>
          <a:lstStyle/>
          <a:p>
            <a:r>
              <a:rPr lang="en-GB" dirty="0"/>
              <a:t>Network Layer</a:t>
            </a:r>
          </a:p>
        </p:txBody>
      </p:sp>
      <p:sp>
        <p:nvSpPr>
          <p:cNvPr id="50" name="Arrow: Down 49">
            <a:extLst>
              <a:ext uri="{FF2B5EF4-FFF2-40B4-BE49-F238E27FC236}">
                <a16:creationId xmlns:a16="http://schemas.microsoft.com/office/drawing/2014/main" id="{45CDD1E1-F980-49EC-A0AD-188DC4FD092D}"/>
              </a:ext>
            </a:extLst>
          </p:cNvPr>
          <p:cNvSpPr/>
          <p:nvPr/>
        </p:nvSpPr>
        <p:spPr>
          <a:xfrm>
            <a:off x="3069158" y="2927350"/>
            <a:ext cx="426517" cy="625928"/>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Down 50">
            <a:extLst>
              <a:ext uri="{FF2B5EF4-FFF2-40B4-BE49-F238E27FC236}">
                <a16:creationId xmlns:a16="http://schemas.microsoft.com/office/drawing/2014/main" id="{ABA985AB-9491-4D68-9F1B-24DCE00B5D05}"/>
              </a:ext>
            </a:extLst>
          </p:cNvPr>
          <p:cNvSpPr/>
          <p:nvPr/>
        </p:nvSpPr>
        <p:spPr>
          <a:xfrm rot="10800000">
            <a:off x="8858859" y="2951628"/>
            <a:ext cx="426517" cy="625928"/>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2329A74-B18C-4D47-8204-5E791DC7C1F9}"/>
              </a:ext>
            </a:extLst>
          </p:cNvPr>
          <p:cNvSpPr/>
          <p:nvPr/>
        </p:nvSpPr>
        <p:spPr>
          <a:xfrm>
            <a:off x="8235772" y="3915018"/>
            <a:ext cx="2140299" cy="381837"/>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a:t>
            </a:r>
          </a:p>
        </p:txBody>
      </p:sp>
      <p:sp>
        <p:nvSpPr>
          <p:cNvPr id="37" name="Rectangle 36">
            <a:extLst>
              <a:ext uri="{FF2B5EF4-FFF2-40B4-BE49-F238E27FC236}">
                <a16:creationId xmlns:a16="http://schemas.microsoft.com/office/drawing/2014/main" id="{097BFBA5-73FE-4108-99B7-5984717D0BAE}"/>
              </a:ext>
            </a:extLst>
          </p:cNvPr>
          <p:cNvSpPr/>
          <p:nvPr/>
        </p:nvSpPr>
        <p:spPr>
          <a:xfrm>
            <a:off x="7362887" y="3915018"/>
            <a:ext cx="872885" cy="381837"/>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H3</a:t>
            </a:r>
          </a:p>
        </p:txBody>
      </p:sp>
      <p:sp>
        <p:nvSpPr>
          <p:cNvPr id="40" name="TextBox 39">
            <a:extLst>
              <a:ext uri="{FF2B5EF4-FFF2-40B4-BE49-F238E27FC236}">
                <a16:creationId xmlns:a16="http://schemas.microsoft.com/office/drawing/2014/main" id="{8E693147-1ECE-4564-8B7B-06909FC4E548}"/>
              </a:ext>
            </a:extLst>
          </p:cNvPr>
          <p:cNvSpPr txBox="1"/>
          <p:nvPr/>
        </p:nvSpPr>
        <p:spPr>
          <a:xfrm>
            <a:off x="9417836" y="4838142"/>
            <a:ext cx="1547988" cy="369332"/>
          </a:xfrm>
          <a:prstGeom prst="rect">
            <a:avLst/>
          </a:prstGeom>
          <a:noFill/>
        </p:spPr>
        <p:txBody>
          <a:bodyPr wrap="none" rtlCol="0">
            <a:spAutoFit/>
          </a:bodyPr>
          <a:lstStyle/>
          <a:p>
            <a:r>
              <a:rPr lang="en-GB" dirty="0"/>
              <a:t>Network Layer</a:t>
            </a:r>
          </a:p>
        </p:txBody>
      </p:sp>
      <p:sp>
        <p:nvSpPr>
          <p:cNvPr id="41" name="TextBox 40">
            <a:extLst>
              <a:ext uri="{FF2B5EF4-FFF2-40B4-BE49-F238E27FC236}">
                <a16:creationId xmlns:a16="http://schemas.microsoft.com/office/drawing/2014/main" id="{722476EF-BDA1-4EA3-A9F2-4CB00847AAC7}"/>
              </a:ext>
            </a:extLst>
          </p:cNvPr>
          <p:cNvSpPr txBox="1"/>
          <p:nvPr/>
        </p:nvSpPr>
        <p:spPr>
          <a:xfrm>
            <a:off x="2237771" y="5364413"/>
            <a:ext cx="1870512" cy="369332"/>
          </a:xfrm>
          <a:prstGeom prst="rect">
            <a:avLst/>
          </a:prstGeom>
          <a:noFill/>
        </p:spPr>
        <p:txBody>
          <a:bodyPr wrap="none" rtlCol="0">
            <a:spAutoFit/>
          </a:bodyPr>
          <a:lstStyle/>
          <a:p>
            <a:r>
              <a:rPr lang="en-GB" dirty="0"/>
              <a:t>To Data Link Layer</a:t>
            </a:r>
          </a:p>
        </p:txBody>
      </p:sp>
      <p:sp>
        <p:nvSpPr>
          <p:cNvPr id="43" name="Arrow: Down 42">
            <a:extLst>
              <a:ext uri="{FF2B5EF4-FFF2-40B4-BE49-F238E27FC236}">
                <a16:creationId xmlns:a16="http://schemas.microsoft.com/office/drawing/2014/main" id="{29BF4777-D3D8-4B45-A21E-5B92E5C5B745}"/>
              </a:ext>
            </a:extLst>
          </p:cNvPr>
          <p:cNvSpPr/>
          <p:nvPr/>
        </p:nvSpPr>
        <p:spPr>
          <a:xfrm>
            <a:off x="3055315" y="4669366"/>
            <a:ext cx="426517" cy="625928"/>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594ADB41-0C96-4D91-8422-E4FFFA4B1955}"/>
              </a:ext>
            </a:extLst>
          </p:cNvPr>
          <p:cNvSpPr txBox="1"/>
          <p:nvPr/>
        </p:nvSpPr>
        <p:spPr>
          <a:xfrm>
            <a:off x="8264494" y="5389290"/>
            <a:ext cx="2145396" cy="369332"/>
          </a:xfrm>
          <a:prstGeom prst="rect">
            <a:avLst/>
          </a:prstGeom>
          <a:noFill/>
        </p:spPr>
        <p:txBody>
          <a:bodyPr wrap="none" rtlCol="0">
            <a:spAutoFit/>
          </a:bodyPr>
          <a:lstStyle/>
          <a:p>
            <a:r>
              <a:rPr lang="en-GB" dirty="0"/>
              <a:t>From Data Link Layer</a:t>
            </a:r>
          </a:p>
        </p:txBody>
      </p:sp>
      <p:sp>
        <p:nvSpPr>
          <p:cNvPr id="53" name="Arrow: Down 52">
            <a:extLst>
              <a:ext uri="{FF2B5EF4-FFF2-40B4-BE49-F238E27FC236}">
                <a16:creationId xmlns:a16="http://schemas.microsoft.com/office/drawing/2014/main" id="{8A79A34D-0628-40BB-BACF-5227366C4DD1}"/>
              </a:ext>
            </a:extLst>
          </p:cNvPr>
          <p:cNvSpPr/>
          <p:nvPr/>
        </p:nvSpPr>
        <p:spPr>
          <a:xfrm rot="10800000">
            <a:off x="8858859" y="4657131"/>
            <a:ext cx="426517" cy="625928"/>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EE35B03-A583-46E5-A3DA-9C2E80A03F33}"/>
              </a:ext>
            </a:extLst>
          </p:cNvPr>
          <p:cNvGrpSpPr/>
          <p:nvPr/>
        </p:nvGrpSpPr>
        <p:grpSpPr>
          <a:xfrm>
            <a:off x="2578821" y="3668532"/>
            <a:ext cx="2143839" cy="188858"/>
            <a:chOff x="1416771" y="2696982"/>
            <a:chExt cx="2143839" cy="188858"/>
          </a:xfrm>
        </p:grpSpPr>
        <p:cxnSp>
          <p:nvCxnSpPr>
            <p:cNvPr id="7" name="Straight Connector 6">
              <a:extLst>
                <a:ext uri="{FF2B5EF4-FFF2-40B4-BE49-F238E27FC236}">
                  <a16:creationId xmlns:a16="http://schemas.microsoft.com/office/drawing/2014/main" id="{CAB79F82-E0D2-49EB-B828-0F567C8B1B73}"/>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95DB38A-E6D7-4E85-A0BD-6D0E982BFE0E}"/>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80828A-F0BD-4CCF-8881-4B29D81C0F27}"/>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01D4AFA9-420D-465F-B3BF-1648B6A072F6}"/>
              </a:ext>
            </a:extLst>
          </p:cNvPr>
          <p:cNvGrpSpPr/>
          <p:nvPr/>
        </p:nvGrpSpPr>
        <p:grpSpPr>
          <a:xfrm>
            <a:off x="8219272" y="3675916"/>
            <a:ext cx="2143839" cy="188858"/>
            <a:chOff x="1416771" y="2696982"/>
            <a:chExt cx="2143839" cy="188858"/>
          </a:xfrm>
        </p:grpSpPr>
        <p:cxnSp>
          <p:nvCxnSpPr>
            <p:cNvPr id="57" name="Straight Connector 56">
              <a:extLst>
                <a:ext uri="{FF2B5EF4-FFF2-40B4-BE49-F238E27FC236}">
                  <a16:creationId xmlns:a16="http://schemas.microsoft.com/office/drawing/2014/main" id="{17B26614-3586-4B69-A5A2-E07708DAF984}"/>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135F1CD-6095-4BDA-AD38-7AB6CB0190DC}"/>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C4FED4A-AAC6-466C-88AA-A3D0A774F809}"/>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9CAE91F1-28DC-4D3E-8BDD-568ABCCC666B}"/>
              </a:ext>
            </a:extLst>
          </p:cNvPr>
          <p:cNvGrpSpPr/>
          <p:nvPr/>
        </p:nvGrpSpPr>
        <p:grpSpPr>
          <a:xfrm>
            <a:off x="1713407" y="4374216"/>
            <a:ext cx="3005713" cy="234880"/>
            <a:chOff x="1805695" y="5736431"/>
            <a:chExt cx="3510381" cy="234880"/>
          </a:xfrm>
        </p:grpSpPr>
        <p:cxnSp>
          <p:nvCxnSpPr>
            <p:cNvPr id="38" name="Straight Connector 37">
              <a:extLst>
                <a:ext uri="{FF2B5EF4-FFF2-40B4-BE49-F238E27FC236}">
                  <a16:creationId xmlns:a16="http://schemas.microsoft.com/office/drawing/2014/main" id="{18EFD8B5-B2E0-448F-B0F4-A4ABA427107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1EB43B-9CAA-4A82-8641-45A6FEF4B94C}"/>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3D2ECB9-4EB8-4EAD-9293-3D1C8E3B326B}"/>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354B6832-0482-48B0-96C7-7700F9821234}"/>
              </a:ext>
            </a:extLst>
          </p:cNvPr>
          <p:cNvGrpSpPr/>
          <p:nvPr/>
        </p:nvGrpSpPr>
        <p:grpSpPr>
          <a:xfrm>
            <a:off x="7362887" y="4382550"/>
            <a:ext cx="3021971" cy="234880"/>
            <a:chOff x="1805695" y="5736431"/>
            <a:chExt cx="3510381" cy="234880"/>
          </a:xfrm>
        </p:grpSpPr>
        <p:cxnSp>
          <p:nvCxnSpPr>
            <p:cNvPr id="48" name="Straight Connector 47">
              <a:extLst>
                <a:ext uri="{FF2B5EF4-FFF2-40B4-BE49-F238E27FC236}">
                  <a16:creationId xmlns:a16="http://schemas.microsoft.com/office/drawing/2014/main" id="{D928FEF0-4F5D-43AD-9336-F77233D594CF}"/>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45BB8FB-D69C-486C-B298-DFB718C7D347}"/>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755E2E3-8FA6-43B9-B75A-1B0DCD4E75B4}"/>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object 6">
            <a:extLst>
              <a:ext uri="{FF2B5EF4-FFF2-40B4-BE49-F238E27FC236}">
                <a16:creationId xmlns:a16="http://schemas.microsoft.com/office/drawing/2014/main" id="{FE9B3B40-E880-4321-926F-8DF91E5616F4}"/>
              </a:ext>
            </a:extLst>
          </p:cNvPr>
          <p:cNvSpPr txBox="1"/>
          <p:nvPr/>
        </p:nvSpPr>
        <p:spPr>
          <a:xfrm>
            <a:off x="221450" y="6041282"/>
            <a:ext cx="11494299" cy="693753"/>
          </a:xfrm>
          <a:prstGeom prst="rect">
            <a:avLst/>
          </a:prstGeom>
        </p:spPr>
        <p:txBody>
          <a:bodyPr vert="horz" wrap="square" lIns="0" tIns="14706" rIns="0" bIns="0" rtlCol="0">
            <a:spAutoFit/>
          </a:bodyPr>
          <a:lstStyle/>
          <a:p>
            <a:pPr marL="14006">
              <a:spcBef>
                <a:spcPts val="116"/>
              </a:spcBef>
            </a:pPr>
            <a:r>
              <a:rPr sz="2206" dirty="0">
                <a:latin typeface="Trebuchet MS"/>
                <a:cs typeface="Trebuchet MS"/>
              </a:rPr>
              <a:t>The </a:t>
            </a:r>
            <a:r>
              <a:rPr sz="2206" spc="-6" dirty="0">
                <a:latin typeface="Trebuchet MS"/>
                <a:cs typeface="Trebuchet MS"/>
              </a:rPr>
              <a:t>network </a:t>
            </a:r>
            <a:r>
              <a:rPr sz="2206" dirty="0">
                <a:latin typeface="Trebuchet MS"/>
                <a:cs typeface="Trebuchet MS"/>
              </a:rPr>
              <a:t>layer </a:t>
            </a:r>
            <a:r>
              <a:rPr sz="2206" spc="-6" dirty="0">
                <a:latin typeface="Trebuchet MS"/>
                <a:cs typeface="Trebuchet MS"/>
              </a:rPr>
              <a:t>is </a:t>
            </a:r>
            <a:r>
              <a:rPr sz="2206" dirty="0">
                <a:latin typeface="Trebuchet MS"/>
                <a:cs typeface="Trebuchet MS"/>
              </a:rPr>
              <a:t>responsible for the </a:t>
            </a:r>
            <a:r>
              <a:rPr sz="2206" spc="-6" dirty="0">
                <a:latin typeface="Trebuchet MS"/>
                <a:cs typeface="Trebuchet MS"/>
              </a:rPr>
              <a:t>delivery </a:t>
            </a:r>
            <a:r>
              <a:rPr sz="2206" dirty="0">
                <a:latin typeface="Trebuchet MS"/>
                <a:cs typeface="Trebuchet MS"/>
              </a:rPr>
              <a:t>of</a:t>
            </a:r>
            <a:r>
              <a:rPr sz="2206" spc="-182" dirty="0">
                <a:latin typeface="Trebuchet MS"/>
                <a:cs typeface="Trebuchet MS"/>
              </a:rPr>
              <a:t> </a:t>
            </a:r>
            <a:r>
              <a:rPr sz="2206" spc="6" dirty="0">
                <a:latin typeface="Trebuchet MS"/>
                <a:cs typeface="Trebuchet MS"/>
              </a:rPr>
              <a:t>individual</a:t>
            </a:r>
            <a:r>
              <a:rPr lang="en-GB" sz="2206" spc="6" dirty="0">
                <a:latin typeface="Trebuchet MS"/>
                <a:cs typeface="Trebuchet MS"/>
              </a:rPr>
              <a:t> </a:t>
            </a:r>
            <a:r>
              <a:rPr sz="2206" spc="-6" dirty="0">
                <a:latin typeface="Trebuchet MS"/>
                <a:cs typeface="Trebuchet MS"/>
              </a:rPr>
              <a:t>packets </a:t>
            </a:r>
            <a:r>
              <a:rPr sz="2206" dirty="0">
                <a:latin typeface="Trebuchet MS"/>
                <a:cs typeface="Trebuchet MS"/>
              </a:rPr>
              <a:t>from </a:t>
            </a:r>
            <a:r>
              <a:rPr sz="2206" spc="-6" dirty="0">
                <a:latin typeface="Trebuchet MS"/>
                <a:cs typeface="Trebuchet MS"/>
              </a:rPr>
              <a:t>the source </a:t>
            </a:r>
            <a:r>
              <a:rPr sz="2206" dirty="0">
                <a:latin typeface="Trebuchet MS"/>
                <a:cs typeface="Trebuchet MS"/>
              </a:rPr>
              <a:t>host </a:t>
            </a:r>
            <a:r>
              <a:rPr sz="2206" spc="-6" dirty="0">
                <a:latin typeface="Trebuchet MS"/>
                <a:cs typeface="Trebuchet MS"/>
              </a:rPr>
              <a:t>to the </a:t>
            </a:r>
            <a:r>
              <a:rPr sz="2206" dirty="0">
                <a:latin typeface="Trebuchet MS"/>
                <a:cs typeface="Trebuchet MS"/>
              </a:rPr>
              <a:t>destination</a:t>
            </a:r>
            <a:r>
              <a:rPr sz="2206" spc="-94" dirty="0">
                <a:latin typeface="Trebuchet MS"/>
                <a:cs typeface="Trebuchet MS"/>
              </a:rPr>
              <a:t> </a:t>
            </a:r>
            <a:r>
              <a:rPr sz="2206" dirty="0">
                <a:latin typeface="Trebuchet MS"/>
                <a:cs typeface="Trebuchet MS"/>
              </a:rPr>
              <a:t>host.</a:t>
            </a:r>
          </a:p>
        </p:txBody>
      </p:sp>
    </p:spTree>
    <p:extLst>
      <p:ext uri="{BB962C8B-B14F-4D97-AF65-F5344CB8AC3E}">
        <p14:creationId xmlns:p14="http://schemas.microsoft.com/office/powerpoint/2010/main" val="406559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up)">
                                      <p:cBhvr>
                                        <p:cTn id="17" dur="500"/>
                                        <p:tgtEl>
                                          <p:spTgt spid="50"/>
                                        </p:tgtEl>
                                      </p:cBhvr>
                                    </p:animEffec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200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22" presetClass="entr" presetSubtype="1"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500"/>
                                        <p:tgtEl>
                                          <p:spTgt spid="43"/>
                                        </p:tgtEl>
                                      </p:cBhvr>
                                    </p:animEffect>
                                  </p:childTnLst>
                                </p:cTn>
                              </p:par>
                            </p:childTnLst>
                          </p:cTn>
                        </p:par>
                        <p:par>
                          <p:cTn id="32" fill="hold">
                            <p:stCondLst>
                              <p:cond delay="3000"/>
                            </p:stCondLst>
                            <p:childTnLst>
                              <p:par>
                                <p:cTn id="33" presetID="22" presetClass="entr" presetSubtype="4"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down)">
                                      <p:cBhvr>
                                        <p:cTn id="35" dur="500"/>
                                        <p:tgtEl>
                                          <p:spTgt spid="53"/>
                                        </p:tgtEl>
                                      </p:cBhvr>
                                    </p:animEffect>
                                  </p:childTnLst>
                                </p:cTn>
                              </p:par>
                            </p:childTnLst>
                          </p:cTn>
                        </p:par>
                        <p:par>
                          <p:cTn id="36" fill="hold">
                            <p:stCondLst>
                              <p:cond delay="3500"/>
                            </p:stCondLst>
                            <p:childTnLst>
                              <p:par>
                                <p:cTn id="37" presetID="1"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par>
                          <p:cTn id="39" fill="hold">
                            <p:stCondLst>
                              <p:cond delay="3500"/>
                            </p:stCondLst>
                            <p:childTnLst>
                              <p:par>
                                <p:cTn id="40" presetID="1"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childTnLst>
                          </p:cTn>
                        </p:par>
                        <p:par>
                          <p:cTn id="42" fill="hold">
                            <p:stCondLst>
                              <p:cond delay="3500"/>
                            </p:stCondLst>
                            <p:childTnLst>
                              <p:par>
                                <p:cTn id="43" presetID="1" presetClass="entr" presetSubtype="0"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par>
                          <p:cTn id="45" fill="hold">
                            <p:stCondLst>
                              <p:cond delay="3500"/>
                            </p:stCondLst>
                            <p:childTnLst>
                              <p:par>
                                <p:cTn id="46" presetID="1" presetClass="entr" presetSubtype="0"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childTnLst>
                                </p:cTn>
                              </p:par>
                            </p:childTnLst>
                          </p:cTn>
                        </p:par>
                        <p:par>
                          <p:cTn id="48" fill="hold">
                            <p:stCondLst>
                              <p:cond delay="3500"/>
                            </p:stCondLst>
                            <p:childTnLst>
                              <p:par>
                                <p:cTn id="49" presetID="22" presetClass="entr" presetSubtype="4"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down)">
                                      <p:cBhvr>
                                        <p:cTn id="51" dur="500"/>
                                        <p:tgtEl>
                                          <p:spTgt spid="51"/>
                                        </p:tgtEl>
                                      </p:cBhvr>
                                    </p:animEffect>
                                  </p:childTnLst>
                                </p:cTn>
                              </p:par>
                              <p:par>
                                <p:cTn id="52" presetID="1" presetClass="exit" presetSubtype="0" fill="hold" grpId="1" nodeType="withEffect">
                                  <p:stCondLst>
                                    <p:cond delay="0"/>
                                  </p:stCondLst>
                                  <p:childTnLst>
                                    <p:set>
                                      <p:cBhvr>
                                        <p:cTn id="53" dur="1" fill="hold">
                                          <p:stCondLst>
                                            <p:cond delay="0"/>
                                          </p:stCondLst>
                                        </p:cTn>
                                        <p:tgtEl>
                                          <p:spTgt spid="3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wipe(left)">
                                      <p:cBhvr>
                                        <p:cTn id="5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8" grpId="0" animBg="1"/>
      <p:bldP spid="8" grpId="0" animBg="1"/>
      <p:bldP spid="9" grpId="0" animBg="1"/>
      <p:bldP spid="49" grpId="0"/>
      <p:bldP spid="50" grpId="0" animBg="1"/>
      <p:bldP spid="51" grpId="0" animBg="1"/>
      <p:bldP spid="31" grpId="0" animBg="1"/>
      <p:bldP spid="37" grpId="0" animBg="1"/>
      <p:bldP spid="37" grpId="1" animBg="1"/>
      <p:bldP spid="40" grpId="0"/>
      <p:bldP spid="43" grpId="0" animBg="1"/>
      <p:bldP spid="53" grpId="0" animBg="1"/>
      <p:bldP spid="6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E8CD21BD-7585-40A0-B813-3B05DF5566A5}"/>
              </a:ext>
            </a:extLst>
          </p:cNvPr>
          <p:cNvSpPr/>
          <p:nvPr/>
        </p:nvSpPr>
        <p:spPr>
          <a:xfrm>
            <a:off x="9244303" y="4240997"/>
            <a:ext cx="866775" cy="104777"/>
          </a:xfrm>
          <a:prstGeom prst="rightArrow">
            <a:avLst/>
          </a:prstGeom>
          <a:solidFill>
            <a:srgbClr val="FF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a:extLst>
              <a:ext uri="{FF2B5EF4-FFF2-40B4-BE49-F238E27FC236}">
                <a16:creationId xmlns:a16="http://schemas.microsoft.com/office/drawing/2014/main" id="{0A78B683-04A7-4DE4-BD6B-19FE61854C12}"/>
              </a:ext>
            </a:extLst>
          </p:cNvPr>
          <p:cNvCxnSpPr>
            <a:cxnSpLocks/>
          </p:cNvCxnSpPr>
          <p:nvPr/>
        </p:nvCxnSpPr>
        <p:spPr>
          <a:xfrm>
            <a:off x="8360741" y="3667965"/>
            <a:ext cx="6250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14B33EB-BBDF-4D52-A143-16118BB2AB6C}"/>
              </a:ext>
            </a:extLst>
          </p:cNvPr>
          <p:cNvCxnSpPr>
            <a:cxnSpLocks/>
          </p:cNvCxnSpPr>
          <p:nvPr/>
        </p:nvCxnSpPr>
        <p:spPr>
          <a:xfrm>
            <a:off x="7240368" y="3675548"/>
            <a:ext cx="3920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0532D23-D50B-4117-939B-116ECFCCA9AB}"/>
              </a:ext>
            </a:extLst>
          </p:cNvPr>
          <p:cNvCxnSpPr>
            <a:cxnSpLocks/>
          </p:cNvCxnSpPr>
          <p:nvPr/>
        </p:nvCxnSpPr>
        <p:spPr>
          <a:xfrm>
            <a:off x="3371232" y="3096029"/>
            <a:ext cx="1815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34A8591-ADC4-4650-A152-76221FB476C7}"/>
              </a:ext>
            </a:extLst>
          </p:cNvPr>
          <p:cNvCxnSpPr>
            <a:cxnSpLocks/>
          </p:cNvCxnSpPr>
          <p:nvPr/>
        </p:nvCxnSpPr>
        <p:spPr>
          <a:xfrm>
            <a:off x="4320700" y="3096029"/>
            <a:ext cx="3651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7557E6B-3B46-41C5-86EB-6B24D30C32BB}"/>
              </a:ext>
            </a:extLst>
          </p:cNvPr>
          <p:cNvCxnSpPr>
            <a:cxnSpLocks/>
            <a:endCxn id="22" idx="1"/>
          </p:cNvCxnSpPr>
          <p:nvPr/>
        </p:nvCxnSpPr>
        <p:spPr>
          <a:xfrm flipV="1">
            <a:off x="6386584" y="3678163"/>
            <a:ext cx="284142" cy="2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8DD3854-9C8E-4B92-9914-158E8EA33326}"/>
              </a:ext>
            </a:extLst>
          </p:cNvPr>
          <p:cNvCxnSpPr>
            <a:cxnSpLocks/>
          </p:cNvCxnSpPr>
          <p:nvPr/>
        </p:nvCxnSpPr>
        <p:spPr>
          <a:xfrm>
            <a:off x="5249562" y="3130064"/>
            <a:ext cx="477205" cy="4126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D5ED294A-537D-491C-8A1A-62CA8E064698}"/>
              </a:ext>
            </a:extLst>
          </p:cNvPr>
          <p:cNvSpPr/>
          <p:nvPr/>
        </p:nvSpPr>
        <p:spPr>
          <a:xfrm>
            <a:off x="3362128" y="3067661"/>
            <a:ext cx="1878330" cy="53855"/>
          </a:xfrm>
          <a:prstGeom prst="rect">
            <a:avLst/>
          </a:prstGeom>
          <a:solidFill>
            <a:srgbClr val="FD399F"/>
          </a:solidFill>
          <a:ln>
            <a:solidFill>
              <a:srgbClr val="FD3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892F57C4-16DB-4FA4-9F72-2DE72E4B5FE3}"/>
              </a:ext>
            </a:extLst>
          </p:cNvPr>
          <p:cNvSpPr/>
          <p:nvPr/>
        </p:nvSpPr>
        <p:spPr>
          <a:xfrm rot="2584417">
            <a:off x="5105488" y="3344369"/>
            <a:ext cx="831600" cy="53855"/>
          </a:xfrm>
          <a:prstGeom prst="rect">
            <a:avLst/>
          </a:prstGeom>
          <a:solidFill>
            <a:srgbClr val="FD399F"/>
          </a:solidFill>
          <a:ln>
            <a:solidFill>
              <a:srgbClr val="FD3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6E04DC5C-463D-486B-A46B-7A89AAE34607}"/>
              </a:ext>
            </a:extLst>
          </p:cNvPr>
          <p:cNvSpPr/>
          <p:nvPr/>
        </p:nvSpPr>
        <p:spPr>
          <a:xfrm>
            <a:off x="5809539" y="3632775"/>
            <a:ext cx="3319200" cy="53855"/>
          </a:xfrm>
          <a:prstGeom prst="rect">
            <a:avLst/>
          </a:prstGeom>
          <a:solidFill>
            <a:srgbClr val="FD399F"/>
          </a:solidFill>
          <a:ln>
            <a:solidFill>
              <a:srgbClr val="FD3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E9C05CD9-F351-40B4-956D-8F70BD5E3BF8}"/>
              </a:ext>
            </a:extLst>
          </p:cNvPr>
          <p:cNvCxnSpPr>
            <a:cxnSpLocks/>
          </p:cNvCxnSpPr>
          <p:nvPr/>
        </p:nvCxnSpPr>
        <p:spPr>
          <a:xfrm>
            <a:off x="8360741" y="2493118"/>
            <a:ext cx="625063" cy="7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990DF36-DDDC-4E6E-B241-8487B681C682}"/>
              </a:ext>
            </a:extLst>
          </p:cNvPr>
          <p:cNvCxnSpPr>
            <a:cxnSpLocks/>
          </p:cNvCxnSpPr>
          <p:nvPr/>
        </p:nvCxnSpPr>
        <p:spPr>
          <a:xfrm>
            <a:off x="7240368" y="2500703"/>
            <a:ext cx="3920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6B3844A-B40B-427B-90C0-CE19001C870C}"/>
              </a:ext>
            </a:extLst>
          </p:cNvPr>
          <p:cNvSpPr>
            <a:spLocks noGrp="1"/>
          </p:cNvSpPr>
          <p:nvPr>
            <p:ph type="title"/>
          </p:nvPr>
        </p:nvSpPr>
        <p:spPr/>
        <p:txBody>
          <a:bodyPr/>
          <a:lstStyle/>
          <a:p>
            <a:r>
              <a:rPr lang="en-GB" spc="-5" dirty="0"/>
              <a:t>Source to Destination Delivery</a:t>
            </a:r>
            <a:endParaRPr lang="en-GB" dirty="0"/>
          </a:p>
        </p:txBody>
      </p:sp>
      <p:sp>
        <p:nvSpPr>
          <p:cNvPr id="4" name="Oval 3">
            <a:extLst>
              <a:ext uri="{FF2B5EF4-FFF2-40B4-BE49-F238E27FC236}">
                <a16:creationId xmlns:a16="http://schemas.microsoft.com/office/drawing/2014/main" id="{ECF9EFF3-743C-43FE-A5DA-5B378B18F2C4}"/>
              </a:ext>
            </a:extLst>
          </p:cNvPr>
          <p:cNvSpPr/>
          <p:nvPr/>
        </p:nvSpPr>
        <p:spPr>
          <a:xfrm>
            <a:off x="2945780" y="4024888"/>
            <a:ext cx="6502535" cy="523875"/>
          </a:xfrm>
          <a:prstGeom prst="ellipse">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9B70603-DFAD-44C7-A5AE-2E5276243337}"/>
              </a:ext>
            </a:extLst>
          </p:cNvPr>
          <p:cNvSpPr txBox="1"/>
          <p:nvPr/>
        </p:nvSpPr>
        <p:spPr>
          <a:xfrm>
            <a:off x="10057505" y="4102044"/>
            <a:ext cx="1604093" cy="369332"/>
          </a:xfrm>
          <a:prstGeom prst="rect">
            <a:avLst/>
          </a:prstGeom>
          <a:solidFill>
            <a:srgbClr val="FF0000">
              <a:alpha val="32000"/>
            </a:srgbClr>
          </a:solidFill>
        </p:spPr>
        <p:txBody>
          <a:bodyPr wrap="none" rtlCol="0">
            <a:spAutoFit/>
          </a:bodyPr>
          <a:lstStyle/>
          <a:p>
            <a:r>
              <a:rPr lang="en-GB" dirty="0"/>
              <a:t>Data Link Layer</a:t>
            </a:r>
          </a:p>
        </p:txBody>
      </p:sp>
      <p:grpSp>
        <p:nvGrpSpPr>
          <p:cNvPr id="15" name="Group 14">
            <a:extLst>
              <a:ext uri="{FF2B5EF4-FFF2-40B4-BE49-F238E27FC236}">
                <a16:creationId xmlns:a16="http://schemas.microsoft.com/office/drawing/2014/main" id="{98BD96FA-79C9-4E53-904A-56DC09887ABB}"/>
              </a:ext>
            </a:extLst>
          </p:cNvPr>
          <p:cNvGrpSpPr/>
          <p:nvPr/>
        </p:nvGrpSpPr>
        <p:grpSpPr>
          <a:xfrm>
            <a:off x="3439692" y="2771338"/>
            <a:ext cx="995460" cy="577850"/>
            <a:chOff x="10287129" y="5705246"/>
            <a:chExt cx="995460" cy="577850"/>
          </a:xfrm>
        </p:grpSpPr>
        <p:pic>
          <p:nvPicPr>
            <p:cNvPr id="9" name="Picture 26" descr="C:\Users\ecoffey\AppData\Local\Temp\Rar$DRa0.173\30019_Device_database_unreachable_256.png">
              <a:extLst>
                <a:ext uri="{FF2B5EF4-FFF2-40B4-BE49-F238E27FC236}">
                  <a16:creationId xmlns:a16="http://schemas.microsoft.com/office/drawing/2014/main" id="{8C0D0781-7529-4F71-9CAE-7F91FC18A2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129" y="5705246"/>
              <a:ext cx="995460" cy="577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1E7CDF-FC25-4406-98ED-D0D0320E4DD0}"/>
                </a:ext>
              </a:extLst>
            </p:cNvPr>
            <p:cNvSpPr txBox="1"/>
            <p:nvPr/>
          </p:nvSpPr>
          <p:spPr>
            <a:xfrm>
              <a:off x="10567492" y="5811222"/>
              <a:ext cx="434734" cy="276999"/>
            </a:xfrm>
            <a:prstGeom prst="rect">
              <a:avLst/>
            </a:prstGeom>
            <a:noFill/>
          </p:spPr>
          <p:txBody>
            <a:bodyPr wrap="none" rtlCol="0">
              <a:spAutoFit/>
            </a:bodyPr>
            <a:lstStyle/>
            <a:p>
              <a:r>
                <a:rPr lang="en-GB" sz="1200" dirty="0"/>
                <a:t>Link</a:t>
              </a:r>
            </a:p>
          </p:txBody>
        </p:sp>
      </p:grpSp>
      <p:grpSp>
        <p:nvGrpSpPr>
          <p:cNvPr id="11" name="Group 10">
            <a:extLst>
              <a:ext uri="{FF2B5EF4-FFF2-40B4-BE49-F238E27FC236}">
                <a16:creationId xmlns:a16="http://schemas.microsoft.com/office/drawing/2014/main" id="{D0CB2E11-2BC4-41F4-A05F-7C11FBE812A3}"/>
              </a:ext>
            </a:extLst>
          </p:cNvPr>
          <p:cNvGrpSpPr/>
          <p:nvPr/>
        </p:nvGrpSpPr>
        <p:grpSpPr>
          <a:xfrm>
            <a:off x="4685813" y="2907583"/>
            <a:ext cx="567797" cy="305361"/>
            <a:chOff x="10517786" y="5232754"/>
            <a:chExt cx="567797" cy="305361"/>
          </a:xfrm>
        </p:grpSpPr>
        <p:pic>
          <p:nvPicPr>
            <p:cNvPr id="12" name="Picture 10" descr="C:\Users\ecoffey\AppData\Local\Temp\Rar$DRa0.891\Cisco Icons November\30019_Device_database_3036\Png_256\30019_Device_database_3036_critical_256.png">
              <a:extLst>
                <a:ext uri="{FF2B5EF4-FFF2-40B4-BE49-F238E27FC236}">
                  <a16:creationId xmlns:a16="http://schemas.microsoft.com/office/drawing/2014/main" id="{257D6D87-1FD4-4807-A8EB-81B7BBAD39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786" y="5316488"/>
              <a:ext cx="567797" cy="2216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C55F352-4A4B-412F-AD5F-4EC0D67B7B31}"/>
                </a:ext>
              </a:extLst>
            </p:cNvPr>
            <p:cNvSpPr txBox="1"/>
            <p:nvPr/>
          </p:nvSpPr>
          <p:spPr>
            <a:xfrm>
              <a:off x="10643087" y="5232754"/>
              <a:ext cx="247863" cy="276999"/>
            </a:xfrm>
            <a:prstGeom prst="rect">
              <a:avLst/>
            </a:prstGeom>
            <a:noFill/>
          </p:spPr>
          <p:txBody>
            <a:bodyPr wrap="square" rtlCol="0">
              <a:spAutoFit/>
            </a:bodyPr>
            <a:lstStyle/>
            <a:p>
              <a:r>
                <a:rPr lang="en-GB" sz="1200" b="1" dirty="0">
                  <a:solidFill>
                    <a:schemeClr val="bg1"/>
                  </a:solidFill>
                </a:rPr>
                <a:t>X</a:t>
              </a:r>
            </a:p>
          </p:txBody>
        </p:sp>
      </p:grpSp>
      <p:pic>
        <p:nvPicPr>
          <p:cNvPr id="17" name="Picture 16">
            <a:extLst>
              <a:ext uri="{FF2B5EF4-FFF2-40B4-BE49-F238E27FC236}">
                <a16:creationId xmlns:a16="http://schemas.microsoft.com/office/drawing/2014/main" id="{0591CA5E-9A0B-4168-B667-D1C20F697E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4845" y="2653634"/>
            <a:ext cx="695554" cy="695554"/>
          </a:xfrm>
          <a:prstGeom prst="rect">
            <a:avLst/>
          </a:prstGeom>
        </p:spPr>
      </p:pic>
      <p:sp>
        <p:nvSpPr>
          <p:cNvPr id="18" name="Rectangle 17">
            <a:extLst>
              <a:ext uri="{FF2B5EF4-FFF2-40B4-BE49-F238E27FC236}">
                <a16:creationId xmlns:a16="http://schemas.microsoft.com/office/drawing/2014/main" id="{E123338B-C361-417E-98B0-334E686BF669}"/>
              </a:ext>
            </a:extLst>
          </p:cNvPr>
          <p:cNvSpPr/>
          <p:nvPr/>
        </p:nvSpPr>
        <p:spPr>
          <a:xfrm>
            <a:off x="2571922" y="5474273"/>
            <a:ext cx="1041400" cy="30591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5A2DB2A6-C80A-4C40-BF09-A49BE1E4D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771" y="3221126"/>
            <a:ext cx="695554" cy="695554"/>
          </a:xfrm>
          <a:prstGeom prst="rect">
            <a:avLst/>
          </a:prstGeom>
        </p:spPr>
      </p:pic>
      <p:pic>
        <p:nvPicPr>
          <p:cNvPr id="20" name="Picture 19">
            <a:extLst>
              <a:ext uri="{FF2B5EF4-FFF2-40B4-BE49-F238E27FC236}">
                <a16:creationId xmlns:a16="http://schemas.microsoft.com/office/drawing/2014/main" id="{B0DA48EF-CC73-4F89-9EF2-CF0731286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771" y="2079753"/>
            <a:ext cx="695554" cy="695554"/>
          </a:xfrm>
          <a:prstGeom prst="rect">
            <a:avLst/>
          </a:prstGeom>
        </p:spPr>
      </p:pic>
      <p:grpSp>
        <p:nvGrpSpPr>
          <p:cNvPr id="21" name="Group 20">
            <a:extLst>
              <a:ext uri="{FF2B5EF4-FFF2-40B4-BE49-F238E27FC236}">
                <a16:creationId xmlns:a16="http://schemas.microsoft.com/office/drawing/2014/main" id="{19001AC0-7ACF-46A7-8F4B-5E34CBB6CA09}"/>
              </a:ext>
            </a:extLst>
          </p:cNvPr>
          <p:cNvGrpSpPr/>
          <p:nvPr/>
        </p:nvGrpSpPr>
        <p:grpSpPr>
          <a:xfrm>
            <a:off x="6670726" y="3483615"/>
            <a:ext cx="567797" cy="305361"/>
            <a:chOff x="10517786" y="5232754"/>
            <a:chExt cx="567797" cy="305361"/>
          </a:xfrm>
        </p:grpSpPr>
        <p:pic>
          <p:nvPicPr>
            <p:cNvPr id="22" name="Picture 10" descr="C:\Users\ecoffey\AppData\Local\Temp\Rar$DRa0.891\Cisco Icons November\30019_Device_database_3036\Png_256\30019_Device_database_3036_critical_256.png">
              <a:extLst>
                <a:ext uri="{FF2B5EF4-FFF2-40B4-BE49-F238E27FC236}">
                  <a16:creationId xmlns:a16="http://schemas.microsoft.com/office/drawing/2014/main" id="{407404AF-3256-4D09-931C-F2A1B5F23B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786" y="5316488"/>
              <a:ext cx="567797" cy="22162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79DCBC6-66CC-4A3E-89A4-E8AAC751611D}"/>
                </a:ext>
              </a:extLst>
            </p:cNvPr>
            <p:cNvSpPr txBox="1"/>
            <p:nvPr/>
          </p:nvSpPr>
          <p:spPr>
            <a:xfrm>
              <a:off x="10643087" y="5232754"/>
              <a:ext cx="247863" cy="276999"/>
            </a:xfrm>
            <a:prstGeom prst="rect">
              <a:avLst/>
            </a:prstGeom>
            <a:noFill/>
          </p:spPr>
          <p:txBody>
            <a:bodyPr wrap="square" rtlCol="0">
              <a:spAutoFit/>
            </a:bodyPr>
            <a:lstStyle/>
            <a:p>
              <a:r>
                <a:rPr lang="en-GB" sz="1200" b="1" dirty="0">
                  <a:solidFill>
                    <a:schemeClr val="bg1"/>
                  </a:solidFill>
                </a:rPr>
                <a:t>X</a:t>
              </a:r>
            </a:p>
          </p:txBody>
        </p:sp>
      </p:grpSp>
      <p:grpSp>
        <p:nvGrpSpPr>
          <p:cNvPr id="24" name="Group 23">
            <a:extLst>
              <a:ext uri="{FF2B5EF4-FFF2-40B4-BE49-F238E27FC236}">
                <a16:creationId xmlns:a16="http://schemas.microsoft.com/office/drawing/2014/main" id="{85C69738-A675-4FC6-817E-B07232A90C04}"/>
              </a:ext>
            </a:extLst>
          </p:cNvPr>
          <p:cNvGrpSpPr/>
          <p:nvPr/>
        </p:nvGrpSpPr>
        <p:grpSpPr>
          <a:xfrm>
            <a:off x="6670726" y="2318756"/>
            <a:ext cx="567797" cy="305361"/>
            <a:chOff x="10517786" y="5232754"/>
            <a:chExt cx="567797" cy="305361"/>
          </a:xfrm>
        </p:grpSpPr>
        <p:pic>
          <p:nvPicPr>
            <p:cNvPr id="25" name="Picture 10" descr="C:\Users\ecoffey\AppData\Local\Temp\Rar$DRa0.891\Cisco Icons November\30019_Device_database_3036\Png_256\30019_Device_database_3036_critical_256.png">
              <a:extLst>
                <a:ext uri="{FF2B5EF4-FFF2-40B4-BE49-F238E27FC236}">
                  <a16:creationId xmlns:a16="http://schemas.microsoft.com/office/drawing/2014/main" id="{5EA9595F-5389-4FC8-B437-65DBFF12D5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786" y="5316488"/>
              <a:ext cx="567797" cy="22162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CC4DFF5-B6D1-4033-8468-C84D8CB7EEB4}"/>
                </a:ext>
              </a:extLst>
            </p:cNvPr>
            <p:cNvSpPr txBox="1"/>
            <p:nvPr/>
          </p:nvSpPr>
          <p:spPr>
            <a:xfrm>
              <a:off x="10643087" y="5232754"/>
              <a:ext cx="247863" cy="276999"/>
            </a:xfrm>
            <a:prstGeom prst="rect">
              <a:avLst/>
            </a:prstGeom>
            <a:noFill/>
          </p:spPr>
          <p:txBody>
            <a:bodyPr wrap="square" rtlCol="0">
              <a:spAutoFit/>
            </a:bodyPr>
            <a:lstStyle/>
            <a:p>
              <a:r>
                <a:rPr lang="en-GB" sz="1200" b="1" dirty="0">
                  <a:solidFill>
                    <a:schemeClr val="bg1"/>
                  </a:solidFill>
                </a:rPr>
                <a:t>X</a:t>
              </a:r>
            </a:p>
          </p:txBody>
        </p:sp>
      </p:grpSp>
      <p:grpSp>
        <p:nvGrpSpPr>
          <p:cNvPr id="27" name="Group 26">
            <a:extLst>
              <a:ext uri="{FF2B5EF4-FFF2-40B4-BE49-F238E27FC236}">
                <a16:creationId xmlns:a16="http://schemas.microsoft.com/office/drawing/2014/main" id="{23810094-F700-4D5B-B394-6764EFAD08AB}"/>
              </a:ext>
            </a:extLst>
          </p:cNvPr>
          <p:cNvGrpSpPr/>
          <p:nvPr/>
        </p:nvGrpSpPr>
        <p:grpSpPr>
          <a:xfrm>
            <a:off x="5505576" y="3347370"/>
            <a:ext cx="995460" cy="577850"/>
            <a:chOff x="10287129" y="5705246"/>
            <a:chExt cx="995460" cy="577850"/>
          </a:xfrm>
        </p:grpSpPr>
        <p:pic>
          <p:nvPicPr>
            <p:cNvPr id="28" name="Picture 26" descr="C:\Users\ecoffey\AppData\Local\Temp\Rar$DRa0.173\30019_Device_database_unreachable_256.png">
              <a:extLst>
                <a:ext uri="{FF2B5EF4-FFF2-40B4-BE49-F238E27FC236}">
                  <a16:creationId xmlns:a16="http://schemas.microsoft.com/office/drawing/2014/main" id="{998E0F35-19B3-4DCA-B28E-98BE5DFCB5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129" y="5705246"/>
              <a:ext cx="995460" cy="5778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E313135-EDCB-4AD9-92F9-903E39786B35}"/>
                </a:ext>
              </a:extLst>
            </p:cNvPr>
            <p:cNvSpPr txBox="1"/>
            <p:nvPr/>
          </p:nvSpPr>
          <p:spPr>
            <a:xfrm>
              <a:off x="10567492" y="5811222"/>
              <a:ext cx="434734" cy="276999"/>
            </a:xfrm>
            <a:prstGeom prst="rect">
              <a:avLst/>
            </a:prstGeom>
            <a:noFill/>
          </p:spPr>
          <p:txBody>
            <a:bodyPr wrap="none" rtlCol="0">
              <a:spAutoFit/>
            </a:bodyPr>
            <a:lstStyle/>
            <a:p>
              <a:r>
                <a:rPr lang="en-GB" sz="1200" dirty="0"/>
                <a:t>Link</a:t>
              </a:r>
            </a:p>
          </p:txBody>
        </p:sp>
      </p:grpSp>
      <p:grpSp>
        <p:nvGrpSpPr>
          <p:cNvPr id="30" name="Group 29">
            <a:extLst>
              <a:ext uri="{FF2B5EF4-FFF2-40B4-BE49-F238E27FC236}">
                <a16:creationId xmlns:a16="http://schemas.microsoft.com/office/drawing/2014/main" id="{8BD137FA-C649-4C17-918A-4B24BC09FB64}"/>
              </a:ext>
            </a:extLst>
          </p:cNvPr>
          <p:cNvGrpSpPr/>
          <p:nvPr/>
        </p:nvGrpSpPr>
        <p:grpSpPr>
          <a:xfrm>
            <a:off x="7496937" y="3347370"/>
            <a:ext cx="995460" cy="577850"/>
            <a:chOff x="10287129" y="5705246"/>
            <a:chExt cx="995460" cy="577850"/>
          </a:xfrm>
        </p:grpSpPr>
        <p:pic>
          <p:nvPicPr>
            <p:cNvPr id="31" name="Picture 26" descr="C:\Users\ecoffey\AppData\Local\Temp\Rar$DRa0.173\30019_Device_database_unreachable_256.png">
              <a:extLst>
                <a:ext uri="{FF2B5EF4-FFF2-40B4-BE49-F238E27FC236}">
                  <a16:creationId xmlns:a16="http://schemas.microsoft.com/office/drawing/2014/main" id="{FD0FA650-ADA1-490E-B53A-AA9D3BC66E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129" y="5705246"/>
              <a:ext cx="995460" cy="57785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53E128F-2814-48D0-A79E-E77CA2552639}"/>
                </a:ext>
              </a:extLst>
            </p:cNvPr>
            <p:cNvSpPr txBox="1"/>
            <p:nvPr/>
          </p:nvSpPr>
          <p:spPr>
            <a:xfrm>
              <a:off x="10567492" y="5811222"/>
              <a:ext cx="434734" cy="276999"/>
            </a:xfrm>
            <a:prstGeom prst="rect">
              <a:avLst/>
            </a:prstGeom>
            <a:noFill/>
          </p:spPr>
          <p:txBody>
            <a:bodyPr wrap="none" rtlCol="0">
              <a:spAutoFit/>
            </a:bodyPr>
            <a:lstStyle/>
            <a:p>
              <a:r>
                <a:rPr lang="en-GB" sz="1200" dirty="0"/>
                <a:t>Link</a:t>
              </a:r>
            </a:p>
          </p:txBody>
        </p:sp>
      </p:grpSp>
      <p:grpSp>
        <p:nvGrpSpPr>
          <p:cNvPr id="33" name="Group 32">
            <a:extLst>
              <a:ext uri="{FF2B5EF4-FFF2-40B4-BE49-F238E27FC236}">
                <a16:creationId xmlns:a16="http://schemas.microsoft.com/office/drawing/2014/main" id="{92065640-8DE0-4500-BBBF-E69FDA55E900}"/>
              </a:ext>
            </a:extLst>
          </p:cNvPr>
          <p:cNvGrpSpPr/>
          <p:nvPr/>
        </p:nvGrpSpPr>
        <p:grpSpPr>
          <a:xfrm>
            <a:off x="5505576" y="2182511"/>
            <a:ext cx="995460" cy="577850"/>
            <a:chOff x="10287129" y="5705246"/>
            <a:chExt cx="995460" cy="577850"/>
          </a:xfrm>
        </p:grpSpPr>
        <p:pic>
          <p:nvPicPr>
            <p:cNvPr id="34" name="Picture 26" descr="C:\Users\ecoffey\AppData\Local\Temp\Rar$DRa0.173\30019_Device_database_unreachable_256.png">
              <a:extLst>
                <a:ext uri="{FF2B5EF4-FFF2-40B4-BE49-F238E27FC236}">
                  <a16:creationId xmlns:a16="http://schemas.microsoft.com/office/drawing/2014/main" id="{58AD84F6-9102-46A0-9F88-4F978DA8AD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129" y="5705246"/>
              <a:ext cx="995460" cy="57785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DA53EE97-E411-4CFA-AFC0-305F258D267B}"/>
                </a:ext>
              </a:extLst>
            </p:cNvPr>
            <p:cNvSpPr txBox="1"/>
            <p:nvPr/>
          </p:nvSpPr>
          <p:spPr>
            <a:xfrm>
              <a:off x="10567492" y="5811222"/>
              <a:ext cx="434734" cy="276999"/>
            </a:xfrm>
            <a:prstGeom prst="rect">
              <a:avLst/>
            </a:prstGeom>
            <a:noFill/>
          </p:spPr>
          <p:txBody>
            <a:bodyPr wrap="none" rtlCol="0">
              <a:spAutoFit/>
            </a:bodyPr>
            <a:lstStyle/>
            <a:p>
              <a:r>
                <a:rPr lang="en-GB" sz="1200" dirty="0"/>
                <a:t>Link</a:t>
              </a:r>
            </a:p>
          </p:txBody>
        </p:sp>
      </p:grpSp>
      <p:grpSp>
        <p:nvGrpSpPr>
          <p:cNvPr id="36" name="Group 35">
            <a:extLst>
              <a:ext uri="{FF2B5EF4-FFF2-40B4-BE49-F238E27FC236}">
                <a16:creationId xmlns:a16="http://schemas.microsoft.com/office/drawing/2014/main" id="{17C979E9-24D0-44D7-97E8-B55059ADA799}"/>
              </a:ext>
            </a:extLst>
          </p:cNvPr>
          <p:cNvGrpSpPr/>
          <p:nvPr/>
        </p:nvGrpSpPr>
        <p:grpSpPr>
          <a:xfrm>
            <a:off x="7490784" y="2182511"/>
            <a:ext cx="995460" cy="577850"/>
            <a:chOff x="10287129" y="5705246"/>
            <a:chExt cx="995460" cy="577850"/>
          </a:xfrm>
        </p:grpSpPr>
        <p:pic>
          <p:nvPicPr>
            <p:cNvPr id="37" name="Picture 26" descr="C:\Users\ecoffey\AppData\Local\Temp\Rar$DRa0.173\30019_Device_database_unreachable_256.png">
              <a:extLst>
                <a:ext uri="{FF2B5EF4-FFF2-40B4-BE49-F238E27FC236}">
                  <a16:creationId xmlns:a16="http://schemas.microsoft.com/office/drawing/2014/main" id="{890B9883-E5F2-4BC7-86B6-338DC655CE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129" y="5705246"/>
              <a:ext cx="995460" cy="5778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55400C0-F0B3-45F7-A792-D36A862689D4}"/>
                </a:ext>
              </a:extLst>
            </p:cNvPr>
            <p:cNvSpPr txBox="1"/>
            <p:nvPr/>
          </p:nvSpPr>
          <p:spPr>
            <a:xfrm>
              <a:off x="10567492" y="5811222"/>
              <a:ext cx="434734" cy="276999"/>
            </a:xfrm>
            <a:prstGeom prst="rect">
              <a:avLst/>
            </a:prstGeom>
            <a:noFill/>
          </p:spPr>
          <p:txBody>
            <a:bodyPr wrap="none" rtlCol="0">
              <a:spAutoFit/>
            </a:bodyPr>
            <a:lstStyle/>
            <a:p>
              <a:r>
                <a:rPr lang="en-GB" sz="1200" dirty="0"/>
                <a:t>Link</a:t>
              </a:r>
            </a:p>
          </p:txBody>
        </p:sp>
      </p:grpSp>
      <p:sp>
        <p:nvSpPr>
          <p:cNvPr id="39" name="TextBox 38">
            <a:extLst>
              <a:ext uri="{FF2B5EF4-FFF2-40B4-BE49-F238E27FC236}">
                <a16:creationId xmlns:a16="http://schemas.microsoft.com/office/drawing/2014/main" id="{45858CF9-E297-4B51-ACB7-1543F04C611D}"/>
              </a:ext>
            </a:extLst>
          </p:cNvPr>
          <p:cNvSpPr txBox="1"/>
          <p:nvPr/>
        </p:nvSpPr>
        <p:spPr>
          <a:xfrm>
            <a:off x="2933764" y="3243907"/>
            <a:ext cx="317716" cy="369332"/>
          </a:xfrm>
          <a:prstGeom prst="rect">
            <a:avLst/>
          </a:prstGeom>
          <a:noFill/>
        </p:spPr>
        <p:txBody>
          <a:bodyPr wrap="none" rtlCol="0">
            <a:spAutoFit/>
          </a:bodyPr>
          <a:lstStyle/>
          <a:p>
            <a:r>
              <a:rPr lang="en-GB" dirty="0"/>
              <a:t>A</a:t>
            </a:r>
          </a:p>
        </p:txBody>
      </p:sp>
      <p:sp>
        <p:nvSpPr>
          <p:cNvPr id="40" name="TextBox 39">
            <a:extLst>
              <a:ext uri="{FF2B5EF4-FFF2-40B4-BE49-F238E27FC236}">
                <a16:creationId xmlns:a16="http://schemas.microsoft.com/office/drawing/2014/main" id="{30D9255F-6B46-4C6F-AC83-6A211303CC52}"/>
              </a:ext>
            </a:extLst>
          </p:cNvPr>
          <p:cNvSpPr txBox="1"/>
          <p:nvPr/>
        </p:nvSpPr>
        <p:spPr>
          <a:xfrm>
            <a:off x="6795766" y="2546668"/>
            <a:ext cx="317716" cy="369332"/>
          </a:xfrm>
          <a:prstGeom prst="rect">
            <a:avLst/>
          </a:prstGeom>
          <a:noFill/>
        </p:spPr>
        <p:txBody>
          <a:bodyPr wrap="none" rtlCol="0">
            <a:spAutoFit/>
          </a:bodyPr>
          <a:lstStyle/>
          <a:p>
            <a:r>
              <a:rPr lang="en-GB" dirty="0"/>
              <a:t>C</a:t>
            </a:r>
          </a:p>
        </p:txBody>
      </p:sp>
      <p:sp>
        <p:nvSpPr>
          <p:cNvPr id="41" name="TextBox 40">
            <a:extLst>
              <a:ext uri="{FF2B5EF4-FFF2-40B4-BE49-F238E27FC236}">
                <a16:creationId xmlns:a16="http://schemas.microsoft.com/office/drawing/2014/main" id="{60E1A572-4C16-4E49-854D-762C233A8403}"/>
              </a:ext>
            </a:extLst>
          </p:cNvPr>
          <p:cNvSpPr txBox="1"/>
          <p:nvPr/>
        </p:nvSpPr>
        <p:spPr>
          <a:xfrm>
            <a:off x="4810853" y="3119256"/>
            <a:ext cx="317716" cy="369332"/>
          </a:xfrm>
          <a:prstGeom prst="rect">
            <a:avLst/>
          </a:prstGeom>
          <a:noFill/>
        </p:spPr>
        <p:txBody>
          <a:bodyPr wrap="none" rtlCol="0">
            <a:spAutoFit/>
          </a:bodyPr>
          <a:lstStyle/>
          <a:p>
            <a:r>
              <a:rPr lang="en-GB" dirty="0"/>
              <a:t>B</a:t>
            </a:r>
          </a:p>
        </p:txBody>
      </p:sp>
      <p:sp>
        <p:nvSpPr>
          <p:cNvPr id="42" name="TextBox 41">
            <a:extLst>
              <a:ext uri="{FF2B5EF4-FFF2-40B4-BE49-F238E27FC236}">
                <a16:creationId xmlns:a16="http://schemas.microsoft.com/office/drawing/2014/main" id="{71EB54DE-94BF-4EC7-9D81-C5C4E4035DD5}"/>
              </a:ext>
            </a:extLst>
          </p:cNvPr>
          <p:cNvSpPr txBox="1"/>
          <p:nvPr/>
        </p:nvSpPr>
        <p:spPr>
          <a:xfrm>
            <a:off x="6806186" y="3708813"/>
            <a:ext cx="296876" cy="369332"/>
          </a:xfrm>
          <a:prstGeom prst="rect">
            <a:avLst/>
          </a:prstGeom>
          <a:noFill/>
        </p:spPr>
        <p:txBody>
          <a:bodyPr wrap="none" rtlCol="0">
            <a:spAutoFit/>
          </a:bodyPr>
          <a:lstStyle/>
          <a:p>
            <a:r>
              <a:rPr lang="en-GB" dirty="0"/>
              <a:t>E</a:t>
            </a:r>
          </a:p>
        </p:txBody>
      </p:sp>
      <p:sp>
        <p:nvSpPr>
          <p:cNvPr id="43" name="TextBox 42">
            <a:extLst>
              <a:ext uri="{FF2B5EF4-FFF2-40B4-BE49-F238E27FC236}">
                <a16:creationId xmlns:a16="http://schemas.microsoft.com/office/drawing/2014/main" id="{AB4E670C-CB9C-458A-853A-8485E8EAD043}"/>
              </a:ext>
            </a:extLst>
          </p:cNvPr>
          <p:cNvSpPr txBox="1"/>
          <p:nvPr/>
        </p:nvSpPr>
        <p:spPr>
          <a:xfrm>
            <a:off x="8936881" y="2722554"/>
            <a:ext cx="327334" cy="369332"/>
          </a:xfrm>
          <a:prstGeom prst="rect">
            <a:avLst/>
          </a:prstGeom>
          <a:noFill/>
        </p:spPr>
        <p:txBody>
          <a:bodyPr wrap="none" rtlCol="0">
            <a:spAutoFit/>
          </a:bodyPr>
          <a:lstStyle/>
          <a:p>
            <a:r>
              <a:rPr lang="en-GB" dirty="0"/>
              <a:t>D</a:t>
            </a:r>
          </a:p>
        </p:txBody>
      </p:sp>
      <p:sp>
        <p:nvSpPr>
          <p:cNvPr id="44" name="TextBox 43">
            <a:extLst>
              <a:ext uri="{FF2B5EF4-FFF2-40B4-BE49-F238E27FC236}">
                <a16:creationId xmlns:a16="http://schemas.microsoft.com/office/drawing/2014/main" id="{B951FCE5-E4F1-47BD-907A-7014B4D0E6B9}"/>
              </a:ext>
            </a:extLst>
          </p:cNvPr>
          <p:cNvSpPr txBox="1"/>
          <p:nvPr/>
        </p:nvSpPr>
        <p:spPr>
          <a:xfrm>
            <a:off x="4401671" y="2514895"/>
            <a:ext cx="1136080" cy="523220"/>
          </a:xfrm>
          <a:prstGeom prst="rect">
            <a:avLst/>
          </a:prstGeom>
          <a:noFill/>
        </p:spPr>
        <p:txBody>
          <a:bodyPr wrap="none" rtlCol="0">
            <a:spAutoFit/>
          </a:bodyPr>
          <a:lstStyle/>
          <a:p>
            <a:pPr algn="ctr"/>
            <a:r>
              <a:rPr lang="en-GB" sz="1400" dirty="0"/>
              <a:t>Intermediate</a:t>
            </a:r>
          </a:p>
          <a:p>
            <a:pPr algn="ctr"/>
            <a:r>
              <a:rPr lang="en-GB" sz="1400" dirty="0"/>
              <a:t>system</a:t>
            </a:r>
          </a:p>
        </p:txBody>
      </p:sp>
      <p:sp>
        <p:nvSpPr>
          <p:cNvPr id="45" name="TextBox 44">
            <a:extLst>
              <a:ext uri="{FF2B5EF4-FFF2-40B4-BE49-F238E27FC236}">
                <a16:creationId xmlns:a16="http://schemas.microsoft.com/office/drawing/2014/main" id="{FFEA183C-A73B-4E23-BDC4-18792DD96A20}"/>
              </a:ext>
            </a:extLst>
          </p:cNvPr>
          <p:cNvSpPr txBox="1"/>
          <p:nvPr/>
        </p:nvSpPr>
        <p:spPr>
          <a:xfrm>
            <a:off x="6386584" y="1928787"/>
            <a:ext cx="1136080" cy="523220"/>
          </a:xfrm>
          <a:prstGeom prst="rect">
            <a:avLst/>
          </a:prstGeom>
          <a:noFill/>
        </p:spPr>
        <p:txBody>
          <a:bodyPr wrap="none" rtlCol="0">
            <a:spAutoFit/>
          </a:bodyPr>
          <a:lstStyle/>
          <a:p>
            <a:pPr algn="ctr"/>
            <a:r>
              <a:rPr lang="en-GB" sz="1400" dirty="0"/>
              <a:t>Intermediate</a:t>
            </a:r>
          </a:p>
          <a:p>
            <a:pPr algn="ctr"/>
            <a:r>
              <a:rPr lang="en-GB" sz="1400" dirty="0"/>
              <a:t>system</a:t>
            </a:r>
          </a:p>
        </p:txBody>
      </p:sp>
      <p:sp>
        <p:nvSpPr>
          <p:cNvPr id="46" name="TextBox 45">
            <a:extLst>
              <a:ext uri="{FF2B5EF4-FFF2-40B4-BE49-F238E27FC236}">
                <a16:creationId xmlns:a16="http://schemas.microsoft.com/office/drawing/2014/main" id="{5C227B27-2235-485F-A10C-DA066B846439}"/>
              </a:ext>
            </a:extLst>
          </p:cNvPr>
          <p:cNvSpPr txBox="1"/>
          <p:nvPr/>
        </p:nvSpPr>
        <p:spPr>
          <a:xfrm>
            <a:off x="6386584" y="3045268"/>
            <a:ext cx="1136080" cy="523220"/>
          </a:xfrm>
          <a:prstGeom prst="rect">
            <a:avLst/>
          </a:prstGeom>
          <a:noFill/>
        </p:spPr>
        <p:txBody>
          <a:bodyPr wrap="none" rtlCol="0">
            <a:spAutoFit/>
          </a:bodyPr>
          <a:lstStyle/>
          <a:p>
            <a:pPr algn="ctr"/>
            <a:r>
              <a:rPr lang="en-GB" sz="1400" dirty="0"/>
              <a:t>Intermediate</a:t>
            </a:r>
          </a:p>
          <a:p>
            <a:pPr algn="ctr"/>
            <a:r>
              <a:rPr lang="en-GB" sz="1400" dirty="0"/>
              <a:t>system</a:t>
            </a:r>
          </a:p>
        </p:txBody>
      </p:sp>
      <p:sp>
        <p:nvSpPr>
          <p:cNvPr id="47" name="TextBox 46">
            <a:extLst>
              <a:ext uri="{FF2B5EF4-FFF2-40B4-BE49-F238E27FC236}">
                <a16:creationId xmlns:a16="http://schemas.microsoft.com/office/drawing/2014/main" id="{BB586C9F-E0DE-48D4-955F-232CF1034BB8}"/>
              </a:ext>
            </a:extLst>
          </p:cNvPr>
          <p:cNvSpPr txBox="1"/>
          <p:nvPr/>
        </p:nvSpPr>
        <p:spPr>
          <a:xfrm>
            <a:off x="2933764" y="5123618"/>
            <a:ext cx="317716" cy="369332"/>
          </a:xfrm>
          <a:prstGeom prst="rect">
            <a:avLst/>
          </a:prstGeom>
          <a:noFill/>
        </p:spPr>
        <p:txBody>
          <a:bodyPr wrap="none" rtlCol="0">
            <a:spAutoFit/>
          </a:bodyPr>
          <a:lstStyle/>
          <a:p>
            <a:r>
              <a:rPr lang="en-GB" dirty="0"/>
              <a:t>A</a:t>
            </a:r>
          </a:p>
        </p:txBody>
      </p:sp>
      <p:sp>
        <p:nvSpPr>
          <p:cNvPr id="48" name="TextBox 47">
            <a:extLst>
              <a:ext uri="{FF2B5EF4-FFF2-40B4-BE49-F238E27FC236}">
                <a16:creationId xmlns:a16="http://schemas.microsoft.com/office/drawing/2014/main" id="{B6F02EB0-1DFD-461E-85E4-156B3AE962F2}"/>
              </a:ext>
            </a:extLst>
          </p:cNvPr>
          <p:cNvSpPr txBox="1"/>
          <p:nvPr/>
        </p:nvSpPr>
        <p:spPr>
          <a:xfrm>
            <a:off x="4810853" y="5123618"/>
            <a:ext cx="317716" cy="369332"/>
          </a:xfrm>
          <a:prstGeom prst="rect">
            <a:avLst/>
          </a:prstGeom>
          <a:noFill/>
        </p:spPr>
        <p:txBody>
          <a:bodyPr wrap="none" rtlCol="0">
            <a:spAutoFit/>
          </a:bodyPr>
          <a:lstStyle/>
          <a:p>
            <a:r>
              <a:rPr lang="en-GB" dirty="0"/>
              <a:t>B</a:t>
            </a:r>
          </a:p>
        </p:txBody>
      </p:sp>
      <p:sp>
        <p:nvSpPr>
          <p:cNvPr id="49" name="TextBox 48">
            <a:extLst>
              <a:ext uri="{FF2B5EF4-FFF2-40B4-BE49-F238E27FC236}">
                <a16:creationId xmlns:a16="http://schemas.microsoft.com/office/drawing/2014/main" id="{9AEAA42E-8543-4939-9D12-456520272C69}"/>
              </a:ext>
            </a:extLst>
          </p:cNvPr>
          <p:cNvSpPr txBox="1"/>
          <p:nvPr/>
        </p:nvSpPr>
        <p:spPr>
          <a:xfrm>
            <a:off x="6806186" y="5123618"/>
            <a:ext cx="296876" cy="369332"/>
          </a:xfrm>
          <a:prstGeom prst="rect">
            <a:avLst/>
          </a:prstGeom>
          <a:noFill/>
        </p:spPr>
        <p:txBody>
          <a:bodyPr wrap="none" rtlCol="0">
            <a:spAutoFit/>
          </a:bodyPr>
          <a:lstStyle/>
          <a:p>
            <a:r>
              <a:rPr lang="en-GB" dirty="0"/>
              <a:t>E</a:t>
            </a:r>
          </a:p>
        </p:txBody>
      </p:sp>
      <p:sp>
        <p:nvSpPr>
          <p:cNvPr id="50" name="TextBox 49">
            <a:extLst>
              <a:ext uri="{FF2B5EF4-FFF2-40B4-BE49-F238E27FC236}">
                <a16:creationId xmlns:a16="http://schemas.microsoft.com/office/drawing/2014/main" id="{212D30C2-F8E0-457C-9894-D164BE0991D4}"/>
              </a:ext>
            </a:extLst>
          </p:cNvPr>
          <p:cNvSpPr txBox="1"/>
          <p:nvPr/>
        </p:nvSpPr>
        <p:spPr>
          <a:xfrm>
            <a:off x="8955316" y="5123618"/>
            <a:ext cx="290464" cy="369332"/>
          </a:xfrm>
          <a:prstGeom prst="rect">
            <a:avLst/>
          </a:prstGeom>
          <a:noFill/>
        </p:spPr>
        <p:txBody>
          <a:bodyPr wrap="none" rtlCol="0">
            <a:spAutoFit/>
          </a:bodyPr>
          <a:lstStyle/>
          <a:p>
            <a:r>
              <a:rPr lang="en-GB" dirty="0"/>
              <a:t>F</a:t>
            </a:r>
          </a:p>
        </p:txBody>
      </p:sp>
      <p:sp>
        <p:nvSpPr>
          <p:cNvPr id="51" name="TextBox 50">
            <a:extLst>
              <a:ext uri="{FF2B5EF4-FFF2-40B4-BE49-F238E27FC236}">
                <a16:creationId xmlns:a16="http://schemas.microsoft.com/office/drawing/2014/main" id="{4625EAD1-608F-4702-B67F-224BC115A2B7}"/>
              </a:ext>
            </a:extLst>
          </p:cNvPr>
          <p:cNvSpPr txBox="1"/>
          <p:nvPr/>
        </p:nvSpPr>
        <p:spPr>
          <a:xfrm>
            <a:off x="8955316" y="3770056"/>
            <a:ext cx="290464" cy="369332"/>
          </a:xfrm>
          <a:prstGeom prst="rect">
            <a:avLst/>
          </a:prstGeom>
          <a:noFill/>
        </p:spPr>
        <p:txBody>
          <a:bodyPr wrap="none" rtlCol="0">
            <a:spAutoFit/>
          </a:bodyPr>
          <a:lstStyle/>
          <a:p>
            <a:r>
              <a:rPr lang="en-GB" dirty="0"/>
              <a:t>F</a:t>
            </a:r>
          </a:p>
        </p:txBody>
      </p:sp>
      <p:sp>
        <p:nvSpPr>
          <p:cNvPr id="52" name="TextBox 51">
            <a:extLst>
              <a:ext uri="{FF2B5EF4-FFF2-40B4-BE49-F238E27FC236}">
                <a16:creationId xmlns:a16="http://schemas.microsoft.com/office/drawing/2014/main" id="{0ADC47EF-16C4-4B35-B2E1-9C80F9F00B0A}"/>
              </a:ext>
            </a:extLst>
          </p:cNvPr>
          <p:cNvSpPr txBox="1"/>
          <p:nvPr/>
        </p:nvSpPr>
        <p:spPr>
          <a:xfrm>
            <a:off x="3645588" y="5466341"/>
            <a:ext cx="725840" cy="276999"/>
          </a:xfrm>
          <a:prstGeom prst="rect">
            <a:avLst/>
          </a:prstGeom>
          <a:noFill/>
        </p:spPr>
        <p:txBody>
          <a:bodyPr wrap="none" rtlCol="0">
            <a:spAutoFit/>
          </a:bodyPr>
          <a:lstStyle/>
          <a:p>
            <a:r>
              <a:rPr lang="en-GB" sz="1200" dirty="0"/>
              <a:t>Network</a:t>
            </a:r>
          </a:p>
        </p:txBody>
      </p:sp>
      <p:sp>
        <p:nvSpPr>
          <p:cNvPr id="53" name="TextBox 52">
            <a:extLst>
              <a:ext uri="{FF2B5EF4-FFF2-40B4-BE49-F238E27FC236}">
                <a16:creationId xmlns:a16="http://schemas.microsoft.com/office/drawing/2014/main" id="{A0139676-46A4-41B9-95B1-66002FD5E400}"/>
              </a:ext>
            </a:extLst>
          </p:cNvPr>
          <p:cNvSpPr txBox="1"/>
          <p:nvPr/>
        </p:nvSpPr>
        <p:spPr>
          <a:xfrm>
            <a:off x="3633828" y="5818185"/>
            <a:ext cx="760080" cy="276999"/>
          </a:xfrm>
          <a:prstGeom prst="rect">
            <a:avLst/>
          </a:prstGeom>
          <a:noFill/>
        </p:spPr>
        <p:txBody>
          <a:bodyPr wrap="none" rtlCol="0">
            <a:spAutoFit/>
          </a:bodyPr>
          <a:lstStyle/>
          <a:p>
            <a:r>
              <a:rPr lang="en-GB" sz="1200" dirty="0"/>
              <a:t>Data Link</a:t>
            </a:r>
          </a:p>
        </p:txBody>
      </p:sp>
      <p:sp>
        <p:nvSpPr>
          <p:cNvPr id="54" name="TextBox 53">
            <a:extLst>
              <a:ext uri="{FF2B5EF4-FFF2-40B4-BE49-F238E27FC236}">
                <a16:creationId xmlns:a16="http://schemas.microsoft.com/office/drawing/2014/main" id="{5A6FC206-3865-4C3C-B64F-2292E0E6FD73}"/>
              </a:ext>
            </a:extLst>
          </p:cNvPr>
          <p:cNvSpPr txBox="1"/>
          <p:nvPr/>
        </p:nvSpPr>
        <p:spPr>
          <a:xfrm>
            <a:off x="3622068" y="6185269"/>
            <a:ext cx="679225" cy="276999"/>
          </a:xfrm>
          <a:prstGeom prst="rect">
            <a:avLst/>
          </a:prstGeom>
          <a:noFill/>
        </p:spPr>
        <p:txBody>
          <a:bodyPr wrap="none" rtlCol="0">
            <a:spAutoFit/>
          </a:bodyPr>
          <a:lstStyle/>
          <a:p>
            <a:r>
              <a:rPr lang="en-GB" sz="1200" dirty="0"/>
              <a:t>Physical</a:t>
            </a:r>
          </a:p>
        </p:txBody>
      </p:sp>
      <p:sp>
        <p:nvSpPr>
          <p:cNvPr id="55" name="Rectangle 54">
            <a:extLst>
              <a:ext uri="{FF2B5EF4-FFF2-40B4-BE49-F238E27FC236}">
                <a16:creationId xmlns:a16="http://schemas.microsoft.com/office/drawing/2014/main" id="{E41BE831-3130-451F-92FB-1EA886F2B0BE}"/>
              </a:ext>
            </a:extLst>
          </p:cNvPr>
          <p:cNvSpPr/>
          <p:nvPr/>
        </p:nvSpPr>
        <p:spPr>
          <a:xfrm>
            <a:off x="8579848" y="5474273"/>
            <a:ext cx="1041400" cy="30591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5978B4E5-348E-48E9-BE8C-A5AEA8AFB395}"/>
              </a:ext>
            </a:extLst>
          </p:cNvPr>
          <p:cNvSpPr/>
          <p:nvPr/>
        </p:nvSpPr>
        <p:spPr>
          <a:xfrm>
            <a:off x="4449011" y="5474273"/>
            <a:ext cx="1041400" cy="30591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5F960700-3C29-4E2C-873D-8B0045F49AC5}"/>
              </a:ext>
            </a:extLst>
          </p:cNvPr>
          <p:cNvSpPr/>
          <p:nvPr/>
        </p:nvSpPr>
        <p:spPr>
          <a:xfrm>
            <a:off x="6433924" y="5474273"/>
            <a:ext cx="1041400" cy="30591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BFA8E6CC-6D24-4D89-9B11-C9B563D7236E}"/>
              </a:ext>
            </a:extLst>
          </p:cNvPr>
          <p:cNvSpPr txBox="1"/>
          <p:nvPr/>
        </p:nvSpPr>
        <p:spPr>
          <a:xfrm>
            <a:off x="5600260" y="5477406"/>
            <a:ext cx="725840" cy="276999"/>
          </a:xfrm>
          <a:prstGeom prst="rect">
            <a:avLst/>
          </a:prstGeom>
          <a:noFill/>
        </p:spPr>
        <p:txBody>
          <a:bodyPr wrap="none" rtlCol="0">
            <a:spAutoFit/>
          </a:bodyPr>
          <a:lstStyle/>
          <a:p>
            <a:r>
              <a:rPr lang="en-GB" sz="1200" dirty="0"/>
              <a:t>Network</a:t>
            </a:r>
          </a:p>
        </p:txBody>
      </p:sp>
      <p:sp>
        <p:nvSpPr>
          <p:cNvPr id="59" name="TextBox 58">
            <a:extLst>
              <a:ext uri="{FF2B5EF4-FFF2-40B4-BE49-F238E27FC236}">
                <a16:creationId xmlns:a16="http://schemas.microsoft.com/office/drawing/2014/main" id="{172435E7-D010-4C9F-9C7A-ADDA94CE0A2B}"/>
              </a:ext>
            </a:extLst>
          </p:cNvPr>
          <p:cNvSpPr txBox="1"/>
          <p:nvPr/>
        </p:nvSpPr>
        <p:spPr>
          <a:xfrm>
            <a:off x="5588500" y="5829250"/>
            <a:ext cx="760080" cy="276999"/>
          </a:xfrm>
          <a:prstGeom prst="rect">
            <a:avLst/>
          </a:prstGeom>
          <a:noFill/>
        </p:spPr>
        <p:txBody>
          <a:bodyPr wrap="none" rtlCol="0">
            <a:spAutoFit/>
          </a:bodyPr>
          <a:lstStyle/>
          <a:p>
            <a:r>
              <a:rPr lang="en-GB" sz="1200" dirty="0"/>
              <a:t>Data Link</a:t>
            </a:r>
          </a:p>
        </p:txBody>
      </p:sp>
      <p:sp>
        <p:nvSpPr>
          <p:cNvPr id="60" name="TextBox 59">
            <a:extLst>
              <a:ext uri="{FF2B5EF4-FFF2-40B4-BE49-F238E27FC236}">
                <a16:creationId xmlns:a16="http://schemas.microsoft.com/office/drawing/2014/main" id="{13DA35E8-5BC3-4A3C-B2B0-4D07C472682E}"/>
              </a:ext>
            </a:extLst>
          </p:cNvPr>
          <p:cNvSpPr txBox="1"/>
          <p:nvPr/>
        </p:nvSpPr>
        <p:spPr>
          <a:xfrm>
            <a:off x="5576740" y="6196334"/>
            <a:ext cx="679225" cy="276999"/>
          </a:xfrm>
          <a:prstGeom prst="rect">
            <a:avLst/>
          </a:prstGeom>
          <a:noFill/>
        </p:spPr>
        <p:txBody>
          <a:bodyPr wrap="none" rtlCol="0">
            <a:spAutoFit/>
          </a:bodyPr>
          <a:lstStyle/>
          <a:p>
            <a:r>
              <a:rPr lang="en-GB" sz="1200" dirty="0"/>
              <a:t>Physical</a:t>
            </a:r>
          </a:p>
        </p:txBody>
      </p:sp>
      <p:sp>
        <p:nvSpPr>
          <p:cNvPr id="61" name="TextBox 60">
            <a:extLst>
              <a:ext uri="{FF2B5EF4-FFF2-40B4-BE49-F238E27FC236}">
                <a16:creationId xmlns:a16="http://schemas.microsoft.com/office/drawing/2014/main" id="{090903CC-DC46-4B98-A8BC-347BD46C83E1}"/>
              </a:ext>
            </a:extLst>
          </p:cNvPr>
          <p:cNvSpPr txBox="1"/>
          <p:nvPr/>
        </p:nvSpPr>
        <p:spPr>
          <a:xfrm>
            <a:off x="7694978" y="5488471"/>
            <a:ext cx="725840" cy="276999"/>
          </a:xfrm>
          <a:prstGeom prst="rect">
            <a:avLst/>
          </a:prstGeom>
          <a:noFill/>
        </p:spPr>
        <p:txBody>
          <a:bodyPr wrap="none" rtlCol="0">
            <a:spAutoFit/>
          </a:bodyPr>
          <a:lstStyle/>
          <a:p>
            <a:r>
              <a:rPr lang="en-GB" sz="1200" dirty="0"/>
              <a:t>Network</a:t>
            </a:r>
          </a:p>
        </p:txBody>
      </p:sp>
      <p:sp>
        <p:nvSpPr>
          <p:cNvPr id="62" name="TextBox 61">
            <a:extLst>
              <a:ext uri="{FF2B5EF4-FFF2-40B4-BE49-F238E27FC236}">
                <a16:creationId xmlns:a16="http://schemas.microsoft.com/office/drawing/2014/main" id="{A494A10E-9877-4CD6-9089-76509297814D}"/>
              </a:ext>
            </a:extLst>
          </p:cNvPr>
          <p:cNvSpPr txBox="1"/>
          <p:nvPr/>
        </p:nvSpPr>
        <p:spPr>
          <a:xfrm>
            <a:off x="7683218" y="5840315"/>
            <a:ext cx="760080" cy="276999"/>
          </a:xfrm>
          <a:prstGeom prst="rect">
            <a:avLst/>
          </a:prstGeom>
          <a:noFill/>
        </p:spPr>
        <p:txBody>
          <a:bodyPr wrap="none" rtlCol="0">
            <a:spAutoFit/>
          </a:bodyPr>
          <a:lstStyle/>
          <a:p>
            <a:r>
              <a:rPr lang="en-GB" sz="1200" dirty="0"/>
              <a:t>Data Link</a:t>
            </a:r>
          </a:p>
        </p:txBody>
      </p:sp>
      <p:sp>
        <p:nvSpPr>
          <p:cNvPr id="63" name="TextBox 62">
            <a:extLst>
              <a:ext uri="{FF2B5EF4-FFF2-40B4-BE49-F238E27FC236}">
                <a16:creationId xmlns:a16="http://schemas.microsoft.com/office/drawing/2014/main" id="{DC406636-44F3-441E-800B-1A5B35874928}"/>
              </a:ext>
            </a:extLst>
          </p:cNvPr>
          <p:cNvSpPr txBox="1"/>
          <p:nvPr/>
        </p:nvSpPr>
        <p:spPr>
          <a:xfrm>
            <a:off x="7671458" y="6207399"/>
            <a:ext cx="679225" cy="276999"/>
          </a:xfrm>
          <a:prstGeom prst="rect">
            <a:avLst/>
          </a:prstGeom>
          <a:noFill/>
        </p:spPr>
        <p:txBody>
          <a:bodyPr wrap="none" rtlCol="0">
            <a:spAutoFit/>
          </a:bodyPr>
          <a:lstStyle/>
          <a:p>
            <a:r>
              <a:rPr lang="en-GB" sz="1200" dirty="0"/>
              <a:t>Physical</a:t>
            </a:r>
          </a:p>
        </p:txBody>
      </p:sp>
      <p:cxnSp>
        <p:nvCxnSpPr>
          <p:cNvPr id="79" name="Straight Connector 78">
            <a:extLst>
              <a:ext uri="{FF2B5EF4-FFF2-40B4-BE49-F238E27FC236}">
                <a16:creationId xmlns:a16="http://schemas.microsoft.com/office/drawing/2014/main" id="{C4592594-2B70-48EA-ACE4-961E3D4902A2}"/>
              </a:ext>
            </a:extLst>
          </p:cNvPr>
          <p:cNvCxnSpPr>
            <a:cxnSpLocks/>
          </p:cNvCxnSpPr>
          <p:nvPr/>
        </p:nvCxnSpPr>
        <p:spPr>
          <a:xfrm flipV="1">
            <a:off x="6386584" y="2503318"/>
            <a:ext cx="284142" cy="2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B7DA9B5-4FB5-423B-B145-5A49272221BA}"/>
              </a:ext>
            </a:extLst>
          </p:cNvPr>
          <p:cNvCxnSpPr>
            <a:cxnSpLocks/>
          </p:cNvCxnSpPr>
          <p:nvPr/>
        </p:nvCxnSpPr>
        <p:spPr>
          <a:xfrm flipV="1">
            <a:off x="5253610" y="2593933"/>
            <a:ext cx="409181" cy="4441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66A2F928-F71C-440E-9418-5718DBB1BAD1}"/>
              </a:ext>
            </a:extLst>
          </p:cNvPr>
          <p:cNvSpPr txBox="1"/>
          <p:nvPr/>
        </p:nvSpPr>
        <p:spPr>
          <a:xfrm>
            <a:off x="3217802" y="4155179"/>
            <a:ext cx="1439240" cy="276999"/>
          </a:xfrm>
          <a:prstGeom prst="rect">
            <a:avLst/>
          </a:prstGeom>
          <a:noFill/>
        </p:spPr>
        <p:txBody>
          <a:bodyPr wrap="none" rtlCol="0">
            <a:spAutoFit/>
          </a:bodyPr>
          <a:lstStyle/>
          <a:p>
            <a:r>
              <a:rPr lang="en-GB" sz="1200" dirty="0"/>
              <a:t>Hop-to-hop delivery</a:t>
            </a:r>
          </a:p>
        </p:txBody>
      </p:sp>
      <p:cxnSp>
        <p:nvCxnSpPr>
          <p:cNvPr id="99" name="Straight Connector 98">
            <a:extLst>
              <a:ext uri="{FF2B5EF4-FFF2-40B4-BE49-F238E27FC236}">
                <a16:creationId xmlns:a16="http://schemas.microsoft.com/office/drawing/2014/main" id="{342CCA5F-C733-4290-BC65-B5583561BA27}"/>
              </a:ext>
            </a:extLst>
          </p:cNvPr>
          <p:cNvCxnSpPr>
            <a:cxnSpLocks/>
          </p:cNvCxnSpPr>
          <p:nvPr/>
        </p:nvCxnSpPr>
        <p:spPr>
          <a:xfrm>
            <a:off x="3069887" y="3591845"/>
            <a:ext cx="0" cy="13897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AAF2363-8745-4FD2-8063-51C58020B6BB}"/>
              </a:ext>
            </a:extLst>
          </p:cNvPr>
          <p:cNvCxnSpPr>
            <a:cxnSpLocks/>
          </p:cNvCxnSpPr>
          <p:nvPr/>
        </p:nvCxnSpPr>
        <p:spPr>
          <a:xfrm>
            <a:off x="4969711" y="3570549"/>
            <a:ext cx="0" cy="11382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5C417A6-023E-43E9-86D3-E3E6AEB8E920}"/>
              </a:ext>
            </a:extLst>
          </p:cNvPr>
          <p:cNvCxnSpPr>
            <a:cxnSpLocks/>
          </p:cNvCxnSpPr>
          <p:nvPr/>
        </p:nvCxnSpPr>
        <p:spPr>
          <a:xfrm>
            <a:off x="6945735" y="4155179"/>
            <a:ext cx="0" cy="532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1AE2E14-0E24-4317-8E69-E3FB8CF4B3CF}"/>
              </a:ext>
            </a:extLst>
          </p:cNvPr>
          <p:cNvCxnSpPr>
            <a:cxnSpLocks/>
            <a:stCxn id="51" idx="2"/>
          </p:cNvCxnSpPr>
          <p:nvPr/>
        </p:nvCxnSpPr>
        <p:spPr>
          <a:xfrm>
            <a:off x="9100548" y="4139388"/>
            <a:ext cx="0" cy="8421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62B54ECB-6FB8-4D90-BE54-DB46F25A106A}"/>
              </a:ext>
            </a:extLst>
          </p:cNvPr>
          <p:cNvSpPr/>
          <p:nvPr/>
        </p:nvSpPr>
        <p:spPr>
          <a:xfrm>
            <a:off x="2571922" y="5831255"/>
            <a:ext cx="1041400"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E2D3D3F1-F966-42B2-8D82-B2C0BE7D2E1A}"/>
              </a:ext>
            </a:extLst>
          </p:cNvPr>
          <p:cNvSpPr/>
          <p:nvPr/>
        </p:nvSpPr>
        <p:spPr>
          <a:xfrm>
            <a:off x="8579848" y="5831255"/>
            <a:ext cx="1041400"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8122A496-2981-413B-83F6-BD6FEAA4B762}"/>
              </a:ext>
            </a:extLst>
          </p:cNvPr>
          <p:cNvSpPr/>
          <p:nvPr/>
        </p:nvSpPr>
        <p:spPr>
          <a:xfrm>
            <a:off x="2571922" y="6197902"/>
            <a:ext cx="1041400"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6F22F333-CF07-4CED-A392-465E8878FB73}"/>
              </a:ext>
            </a:extLst>
          </p:cNvPr>
          <p:cNvSpPr/>
          <p:nvPr/>
        </p:nvSpPr>
        <p:spPr>
          <a:xfrm>
            <a:off x="8579848" y="6197902"/>
            <a:ext cx="1041400"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013AEDAD-49DC-4D70-BD29-34EC1B2AABE5}"/>
              </a:ext>
            </a:extLst>
          </p:cNvPr>
          <p:cNvSpPr/>
          <p:nvPr/>
        </p:nvSpPr>
        <p:spPr>
          <a:xfrm>
            <a:off x="4451099" y="5831255"/>
            <a:ext cx="496861"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D1E11B6B-66E8-4FC8-A115-C681F5AC7C0B}"/>
              </a:ext>
            </a:extLst>
          </p:cNvPr>
          <p:cNvSpPr/>
          <p:nvPr/>
        </p:nvSpPr>
        <p:spPr>
          <a:xfrm>
            <a:off x="6433924" y="5840315"/>
            <a:ext cx="496861"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0C78ECC1-6E34-4A2A-B8BC-62DC093CD49B}"/>
              </a:ext>
            </a:extLst>
          </p:cNvPr>
          <p:cNvSpPr/>
          <p:nvPr/>
        </p:nvSpPr>
        <p:spPr>
          <a:xfrm>
            <a:off x="6976022" y="5833893"/>
            <a:ext cx="496861"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CF7B9C87-B82E-4B4B-A2A2-0C1128C873A3}"/>
              </a:ext>
            </a:extLst>
          </p:cNvPr>
          <p:cNvSpPr/>
          <p:nvPr/>
        </p:nvSpPr>
        <p:spPr>
          <a:xfrm>
            <a:off x="4993197" y="5826950"/>
            <a:ext cx="496861"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C0558460-801C-4742-AA50-98E109B9A660}"/>
              </a:ext>
            </a:extLst>
          </p:cNvPr>
          <p:cNvSpPr/>
          <p:nvPr/>
        </p:nvSpPr>
        <p:spPr>
          <a:xfrm>
            <a:off x="4451099" y="6201602"/>
            <a:ext cx="496861"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130A17B7-6C18-4E8F-9214-98EF29C1A828}"/>
              </a:ext>
            </a:extLst>
          </p:cNvPr>
          <p:cNvSpPr/>
          <p:nvPr/>
        </p:nvSpPr>
        <p:spPr>
          <a:xfrm>
            <a:off x="6433924" y="6210662"/>
            <a:ext cx="496861"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5EEB4045-B1D3-4A9C-9769-366215B5E81C}"/>
              </a:ext>
            </a:extLst>
          </p:cNvPr>
          <p:cNvSpPr/>
          <p:nvPr/>
        </p:nvSpPr>
        <p:spPr>
          <a:xfrm>
            <a:off x="6976022" y="6204240"/>
            <a:ext cx="496861"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F7D01E33-A645-49D3-807E-C93A524926C4}"/>
              </a:ext>
            </a:extLst>
          </p:cNvPr>
          <p:cNvSpPr/>
          <p:nvPr/>
        </p:nvSpPr>
        <p:spPr>
          <a:xfrm>
            <a:off x="4993197" y="6197297"/>
            <a:ext cx="496861" cy="30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Freeform: Shape 134">
            <a:extLst>
              <a:ext uri="{FF2B5EF4-FFF2-40B4-BE49-F238E27FC236}">
                <a16:creationId xmlns:a16="http://schemas.microsoft.com/office/drawing/2014/main" id="{98111EF0-1C95-4688-ABAB-7999A18EBF8C}"/>
              </a:ext>
            </a:extLst>
          </p:cNvPr>
          <p:cNvSpPr/>
          <p:nvPr/>
        </p:nvSpPr>
        <p:spPr>
          <a:xfrm>
            <a:off x="3069887" y="5510205"/>
            <a:ext cx="6086018" cy="1086249"/>
          </a:xfrm>
          <a:custGeom>
            <a:avLst/>
            <a:gdLst>
              <a:gd name="connsiteX0" fmla="*/ 2187537 w 6086018"/>
              <a:gd name="connsiteY0" fmla="*/ 1039449 h 1086249"/>
              <a:gd name="connsiteX1" fmla="*/ 3596442 w 6086018"/>
              <a:gd name="connsiteY1" fmla="*/ 1039449 h 1086249"/>
              <a:gd name="connsiteX2" fmla="*/ 3596442 w 6086018"/>
              <a:gd name="connsiteY2" fmla="*/ 1080944 h 1086249"/>
              <a:gd name="connsiteX3" fmla="*/ 3642163 w 6086018"/>
              <a:gd name="connsiteY3" fmla="*/ 1080944 h 1086249"/>
              <a:gd name="connsiteX4" fmla="*/ 3642163 w 6086018"/>
              <a:gd name="connsiteY4" fmla="*/ 1086249 h 1086249"/>
              <a:gd name="connsiteX5" fmla="*/ 2140767 w 6086018"/>
              <a:gd name="connsiteY5" fmla="*/ 1086249 h 1086249"/>
              <a:gd name="connsiteX6" fmla="*/ 2140767 w 6086018"/>
              <a:gd name="connsiteY6" fmla="*/ 1080944 h 1086249"/>
              <a:gd name="connsiteX7" fmla="*/ 2187537 w 6086018"/>
              <a:gd name="connsiteY7" fmla="*/ 1080944 h 1086249"/>
              <a:gd name="connsiteX8" fmla="*/ 4168771 w 6086018"/>
              <a:gd name="connsiteY8" fmla="*/ 1039449 h 1086249"/>
              <a:gd name="connsiteX9" fmla="*/ 6012630 w 6086018"/>
              <a:gd name="connsiteY9" fmla="*/ 1039449 h 1086249"/>
              <a:gd name="connsiteX10" fmla="*/ 6012630 w 6086018"/>
              <a:gd name="connsiteY10" fmla="*/ 1080944 h 1086249"/>
              <a:gd name="connsiteX11" fmla="*/ 6040355 w 6086018"/>
              <a:gd name="connsiteY11" fmla="*/ 1080944 h 1086249"/>
              <a:gd name="connsiteX12" fmla="*/ 6040355 w 6086018"/>
              <a:gd name="connsiteY12" fmla="*/ 1086249 h 1086249"/>
              <a:gd name="connsiteX13" fmla="*/ 4136436 w 6086018"/>
              <a:gd name="connsiteY13" fmla="*/ 1086249 h 1086249"/>
              <a:gd name="connsiteX14" fmla="*/ 4136436 w 6086018"/>
              <a:gd name="connsiteY14" fmla="*/ 1080944 h 1086249"/>
              <a:gd name="connsiteX15" fmla="*/ 4168771 w 6086018"/>
              <a:gd name="connsiteY15" fmla="*/ 1080944 h 1086249"/>
              <a:gd name="connsiteX16" fmla="*/ 46799 w 6086018"/>
              <a:gd name="connsiteY16" fmla="*/ 1033184 h 1086249"/>
              <a:gd name="connsiteX17" fmla="*/ 1577945 w 6086018"/>
              <a:gd name="connsiteY17" fmla="*/ 1033184 h 1086249"/>
              <a:gd name="connsiteX18" fmla="*/ 1577945 w 6086018"/>
              <a:gd name="connsiteY18" fmla="*/ 1079984 h 1086249"/>
              <a:gd name="connsiteX19" fmla="*/ 46799 w 6086018"/>
              <a:gd name="connsiteY19" fmla="*/ 1079984 h 1086249"/>
              <a:gd name="connsiteX20" fmla="*/ 3596442 w 6086018"/>
              <a:gd name="connsiteY20" fmla="*/ 137931 h 1086249"/>
              <a:gd name="connsiteX21" fmla="*/ 3643242 w 6086018"/>
              <a:gd name="connsiteY21" fmla="*/ 137931 h 1086249"/>
              <a:gd name="connsiteX22" fmla="*/ 3643242 w 6086018"/>
              <a:gd name="connsiteY22" fmla="*/ 1080944 h 1086249"/>
              <a:gd name="connsiteX23" fmla="*/ 3642163 w 6086018"/>
              <a:gd name="connsiteY23" fmla="*/ 1080944 h 1086249"/>
              <a:gd name="connsiteX24" fmla="*/ 3642163 w 6086018"/>
              <a:gd name="connsiteY24" fmla="*/ 1039449 h 1086249"/>
              <a:gd name="connsiteX25" fmla="*/ 3596442 w 6086018"/>
              <a:gd name="connsiteY25" fmla="*/ 1039449 h 1086249"/>
              <a:gd name="connsiteX26" fmla="*/ 3643242 w 6086018"/>
              <a:gd name="connsiteY26" fmla="*/ 91131 h 1086249"/>
              <a:gd name="connsiteX27" fmla="*/ 4121971 w 6086018"/>
              <a:gd name="connsiteY27" fmla="*/ 91131 h 1086249"/>
              <a:gd name="connsiteX28" fmla="*/ 4121971 w 6086018"/>
              <a:gd name="connsiteY28" fmla="*/ 137931 h 1086249"/>
              <a:gd name="connsiteX29" fmla="*/ 3643242 w 6086018"/>
              <a:gd name="connsiteY29" fmla="*/ 137931 h 1086249"/>
              <a:gd name="connsiteX30" fmla="*/ 3593731 w 6086018"/>
              <a:gd name="connsiteY30" fmla="*/ 91131 h 1086249"/>
              <a:gd name="connsiteX31" fmla="*/ 3596442 w 6086018"/>
              <a:gd name="connsiteY31" fmla="*/ 91131 h 1086249"/>
              <a:gd name="connsiteX32" fmla="*/ 3596442 w 6086018"/>
              <a:gd name="connsiteY32" fmla="*/ 137931 h 1086249"/>
              <a:gd name="connsiteX33" fmla="*/ 3593731 w 6086018"/>
              <a:gd name="connsiteY33" fmla="*/ 137931 h 1086249"/>
              <a:gd name="connsiteX34" fmla="*/ 1624745 w 6086018"/>
              <a:gd name="connsiteY34" fmla="*/ 91131 h 1086249"/>
              <a:gd name="connsiteX35" fmla="*/ 2140737 w 6086018"/>
              <a:gd name="connsiteY35" fmla="*/ 91131 h 1086249"/>
              <a:gd name="connsiteX36" fmla="*/ 2140737 w 6086018"/>
              <a:gd name="connsiteY36" fmla="*/ 137931 h 1086249"/>
              <a:gd name="connsiteX37" fmla="*/ 1624745 w 6086018"/>
              <a:gd name="connsiteY37" fmla="*/ 137931 h 1086249"/>
              <a:gd name="connsiteX38" fmla="*/ 6012630 w 6086018"/>
              <a:gd name="connsiteY38" fmla="*/ 91130 h 1086249"/>
              <a:gd name="connsiteX39" fmla="*/ 6013407 w 6086018"/>
              <a:gd name="connsiteY39" fmla="*/ 91130 h 1086249"/>
              <a:gd name="connsiteX40" fmla="*/ 6013407 w 6086018"/>
              <a:gd name="connsiteY40" fmla="*/ 135349 h 1086249"/>
              <a:gd name="connsiteX41" fmla="*/ 6059430 w 6086018"/>
              <a:gd name="connsiteY41" fmla="*/ 135349 h 1086249"/>
              <a:gd name="connsiteX42" fmla="*/ 6059430 w 6086018"/>
              <a:gd name="connsiteY42" fmla="*/ 1080944 h 1086249"/>
              <a:gd name="connsiteX43" fmla="*/ 6040355 w 6086018"/>
              <a:gd name="connsiteY43" fmla="*/ 1080944 h 1086249"/>
              <a:gd name="connsiteX44" fmla="*/ 6040355 w 6086018"/>
              <a:gd name="connsiteY44" fmla="*/ 1039449 h 1086249"/>
              <a:gd name="connsiteX45" fmla="*/ 6012630 w 6086018"/>
              <a:gd name="connsiteY45" fmla="*/ 1039449 h 1086249"/>
              <a:gd name="connsiteX46" fmla="*/ 4121971 w 6086018"/>
              <a:gd name="connsiteY46" fmla="*/ 91130 h 1086249"/>
              <a:gd name="connsiteX47" fmla="*/ 4168771 w 6086018"/>
              <a:gd name="connsiteY47" fmla="*/ 91130 h 1086249"/>
              <a:gd name="connsiteX48" fmla="*/ 4168771 w 6086018"/>
              <a:gd name="connsiteY48" fmla="*/ 1039449 h 1086249"/>
              <a:gd name="connsiteX49" fmla="*/ 4136436 w 6086018"/>
              <a:gd name="connsiteY49" fmla="*/ 1039449 h 1086249"/>
              <a:gd name="connsiteX50" fmla="*/ 4136436 w 6086018"/>
              <a:gd name="connsiteY50" fmla="*/ 1080944 h 1086249"/>
              <a:gd name="connsiteX51" fmla="*/ 4121971 w 6086018"/>
              <a:gd name="connsiteY51" fmla="*/ 1080944 h 1086249"/>
              <a:gd name="connsiteX52" fmla="*/ 4121971 w 6086018"/>
              <a:gd name="connsiteY52" fmla="*/ 137931 h 1086249"/>
              <a:gd name="connsiteX53" fmla="*/ 4159591 w 6086018"/>
              <a:gd name="connsiteY53" fmla="*/ 137931 h 1086249"/>
              <a:gd name="connsiteX54" fmla="*/ 4159591 w 6086018"/>
              <a:gd name="connsiteY54" fmla="*/ 91131 h 1086249"/>
              <a:gd name="connsiteX55" fmla="*/ 4121971 w 6086018"/>
              <a:gd name="connsiteY55" fmla="*/ 91131 h 1086249"/>
              <a:gd name="connsiteX56" fmla="*/ 3596442 w 6086018"/>
              <a:gd name="connsiteY56" fmla="*/ 91130 h 1086249"/>
              <a:gd name="connsiteX57" fmla="*/ 3643242 w 6086018"/>
              <a:gd name="connsiteY57" fmla="*/ 91130 h 1086249"/>
              <a:gd name="connsiteX58" fmla="*/ 3643242 w 6086018"/>
              <a:gd name="connsiteY58" fmla="*/ 91131 h 1086249"/>
              <a:gd name="connsiteX59" fmla="*/ 3596442 w 6086018"/>
              <a:gd name="connsiteY59" fmla="*/ 91131 h 1086249"/>
              <a:gd name="connsiteX60" fmla="*/ 2140737 w 6086018"/>
              <a:gd name="connsiteY60" fmla="*/ 91130 h 1086249"/>
              <a:gd name="connsiteX61" fmla="*/ 2187537 w 6086018"/>
              <a:gd name="connsiteY61" fmla="*/ 91130 h 1086249"/>
              <a:gd name="connsiteX62" fmla="*/ 2187537 w 6086018"/>
              <a:gd name="connsiteY62" fmla="*/ 1039449 h 1086249"/>
              <a:gd name="connsiteX63" fmla="*/ 2140767 w 6086018"/>
              <a:gd name="connsiteY63" fmla="*/ 1039449 h 1086249"/>
              <a:gd name="connsiteX64" fmla="*/ 2140767 w 6086018"/>
              <a:gd name="connsiteY64" fmla="*/ 1080944 h 1086249"/>
              <a:gd name="connsiteX65" fmla="*/ 2140737 w 6086018"/>
              <a:gd name="connsiteY65" fmla="*/ 1080944 h 1086249"/>
              <a:gd name="connsiteX66" fmla="*/ 2140737 w 6086018"/>
              <a:gd name="connsiteY66" fmla="*/ 137931 h 1086249"/>
              <a:gd name="connsiteX67" fmla="*/ 2147890 w 6086018"/>
              <a:gd name="connsiteY67" fmla="*/ 137931 h 1086249"/>
              <a:gd name="connsiteX68" fmla="*/ 2147890 w 6086018"/>
              <a:gd name="connsiteY68" fmla="*/ 91131 h 1086249"/>
              <a:gd name="connsiteX69" fmla="*/ 2140737 w 6086018"/>
              <a:gd name="connsiteY69" fmla="*/ 91131 h 1086249"/>
              <a:gd name="connsiteX70" fmla="*/ 1577945 w 6086018"/>
              <a:gd name="connsiteY70" fmla="*/ 91130 h 1086249"/>
              <a:gd name="connsiteX71" fmla="*/ 1624745 w 6086018"/>
              <a:gd name="connsiteY71" fmla="*/ 91130 h 1086249"/>
              <a:gd name="connsiteX72" fmla="*/ 1624745 w 6086018"/>
              <a:gd name="connsiteY72" fmla="*/ 91131 h 1086249"/>
              <a:gd name="connsiteX73" fmla="*/ 1582030 w 6086018"/>
              <a:gd name="connsiteY73" fmla="*/ 91131 h 1086249"/>
              <a:gd name="connsiteX74" fmla="*/ 1582030 w 6086018"/>
              <a:gd name="connsiteY74" fmla="*/ 137931 h 1086249"/>
              <a:gd name="connsiteX75" fmla="*/ 1624745 w 6086018"/>
              <a:gd name="connsiteY75" fmla="*/ 137931 h 1086249"/>
              <a:gd name="connsiteX76" fmla="*/ 1624745 w 6086018"/>
              <a:gd name="connsiteY76" fmla="*/ 1080944 h 1086249"/>
              <a:gd name="connsiteX77" fmla="*/ 1577945 w 6086018"/>
              <a:gd name="connsiteY77" fmla="*/ 1080944 h 1086249"/>
              <a:gd name="connsiteX78" fmla="*/ 1577945 w 6086018"/>
              <a:gd name="connsiteY78" fmla="*/ 1079984 h 1086249"/>
              <a:gd name="connsiteX79" fmla="*/ 1605026 w 6086018"/>
              <a:gd name="connsiteY79" fmla="*/ 1079984 h 1086249"/>
              <a:gd name="connsiteX80" fmla="*/ 1605026 w 6086018"/>
              <a:gd name="connsiteY80" fmla="*/ 1033184 h 1086249"/>
              <a:gd name="connsiteX81" fmla="*/ 1577945 w 6086018"/>
              <a:gd name="connsiteY81" fmla="*/ 1033184 h 1086249"/>
              <a:gd name="connsiteX82" fmla="*/ 0 w 6086018"/>
              <a:gd name="connsiteY82" fmla="*/ 91130 h 1086249"/>
              <a:gd name="connsiteX83" fmla="*/ 46799 w 6086018"/>
              <a:gd name="connsiteY83" fmla="*/ 91130 h 1086249"/>
              <a:gd name="connsiteX84" fmla="*/ 46799 w 6086018"/>
              <a:gd name="connsiteY84" fmla="*/ 1033184 h 1086249"/>
              <a:gd name="connsiteX85" fmla="*/ 19721 w 6086018"/>
              <a:gd name="connsiteY85" fmla="*/ 1033184 h 1086249"/>
              <a:gd name="connsiteX86" fmla="*/ 19721 w 6086018"/>
              <a:gd name="connsiteY86" fmla="*/ 1079984 h 1086249"/>
              <a:gd name="connsiteX87" fmla="*/ 46799 w 6086018"/>
              <a:gd name="connsiteY87" fmla="*/ 1079984 h 1086249"/>
              <a:gd name="connsiteX88" fmla="*/ 46799 w 6086018"/>
              <a:gd name="connsiteY88" fmla="*/ 1080944 h 1086249"/>
              <a:gd name="connsiteX89" fmla="*/ 0 w 6086018"/>
              <a:gd name="connsiteY89" fmla="*/ 1080944 h 1086249"/>
              <a:gd name="connsiteX90" fmla="*/ 6037611 w 6086018"/>
              <a:gd name="connsiteY90" fmla="*/ 0 h 1086249"/>
              <a:gd name="connsiteX91" fmla="*/ 6086018 w 6086018"/>
              <a:gd name="connsiteY91" fmla="*/ 48408 h 1086249"/>
              <a:gd name="connsiteX92" fmla="*/ 6061814 w 6086018"/>
              <a:gd name="connsiteY92" fmla="*/ 48408 h 1086249"/>
              <a:gd name="connsiteX93" fmla="*/ 6061814 w 6086018"/>
              <a:gd name="connsiteY93" fmla="*/ 135349 h 1086249"/>
              <a:gd name="connsiteX94" fmla="*/ 6059430 w 6086018"/>
              <a:gd name="connsiteY94" fmla="*/ 135349 h 1086249"/>
              <a:gd name="connsiteX95" fmla="*/ 6059430 w 6086018"/>
              <a:gd name="connsiteY95" fmla="*/ 91130 h 1086249"/>
              <a:gd name="connsiteX96" fmla="*/ 6013407 w 6086018"/>
              <a:gd name="connsiteY96" fmla="*/ 91130 h 1086249"/>
              <a:gd name="connsiteX97" fmla="*/ 6013407 w 6086018"/>
              <a:gd name="connsiteY97" fmla="*/ 48408 h 1086249"/>
              <a:gd name="connsiteX98" fmla="*/ 5989203 w 6086018"/>
              <a:gd name="connsiteY98" fmla="*/ 48408 h 10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086018" h="1086249">
                <a:moveTo>
                  <a:pt x="2187537" y="1039449"/>
                </a:moveTo>
                <a:lnTo>
                  <a:pt x="3596442" y="1039449"/>
                </a:lnTo>
                <a:lnTo>
                  <a:pt x="3596442" y="1080944"/>
                </a:lnTo>
                <a:lnTo>
                  <a:pt x="3642163" y="1080944"/>
                </a:lnTo>
                <a:lnTo>
                  <a:pt x="3642163" y="1086249"/>
                </a:lnTo>
                <a:lnTo>
                  <a:pt x="2140767" y="1086249"/>
                </a:lnTo>
                <a:lnTo>
                  <a:pt x="2140767" y="1080944"/>
                </a:lnTo>
                <a:lnTo>
                  <a:pt x="2187537" y="1080944"/>
                </a:lnTo>
                <a:close/>
                <a:moveTo>
                  <a:pt x="4168771" y="1039449"/>
                </a:moveTo>
                <a:lnTo>
                  <a:pt x="6012630" y="1039449"/>
                </a:lnTo>
                <a:lnTo>
                  <a:pt x="6012630" y="1080944"/>
                </a:lnTo>
                <a:lnTo>
                  <a:pt x="6040355" y="1080944"/>
                </a:lnTo>
                <a:lnTo>
                  <a:pt x="6040355" y="1086249"/>
                </a:lnTo>
                <a:lnTo>
                  <a:pt x="4136436" y="1086249"/>
                </a:lnTo>
                <a:lnTo>
                  <a:pt x="4136436" y="1080944"/>
                </a:lnTo>
                <a:lnTo>
                  <a:pt x="4168771" y="1080944"/>
                </a:lnTo>
                <a:close/>
                <a:moveTo>
                  <a:pt x="46799" y="1033184"/>
                </a:moveTo>
                <a:lnTo>
                  <a:pt x="1577945" y="1033184"/>
                </a:lnTo>
                <a:lnTo>
                  <a:pt x="1577945" y="1079984"/>
                </a:lnTo>
                <a:lnTo>
                  <a:pt x="46799" y="1079984"/>
                </a:lnTo>
                <a:close/>
                <a:moveTo>
                  <a:pt x="3596442" y="137931"/>
                </a:moveTo>
                <a:lnTo>
                  <a:pt x="3643242" y="137931"/>
                </a:lnTo>
                <a:lnTo>
                  <a:pt x="3643242" y="1080944"/>
                </a:lnTo>
                <a:lnTo>
                  <a:pt x="3642163" y="1080944"/>
                </a:lnTo>
                <a:lnTo>
                  <a:pt x="3642163" y="1039449"/>
                </a:lnTo>
                <a:lnTo>
                  <a:pt x="3596442" y="1039449"/>
                </a:lnTo>
                <a:close/>
                <a:moveTo>
                  <a:pt x="3643242" y="91131"/>
                </a:moveTo>
                <a:lnTo>
                  <a:pt x="4121971" y="91131"/>
                </a:lnTo>
                <a:lnTo>
                  <a:pt x="4121971" y="137931"/>
                </a:lnTo>
                <a:lnTo>
                  <a:pt x="3643242" y="137931"/>
                </a:lnTo>
                <a:close/>
                <a:moveTo>
                  <a:pt x="3593731" y="91131"/>
                </a:moveTo>
                <a:lnTo>
                  <a:pt x="3596442" y="91131"/>
                </a:lnTo>
                <a:lnTo>
                  <a:pt x="3596442" y="137931"/>
                </a:lnTo>
                <a:lnTo>
                  <a:pt x="3593731" y="137931"/>
                </a:lnTo>
                <a:close/>
                <a:moveTo>
                  <a:pt x="1624745" y="91131"/>
                </a:moveTo>
                <a:lnTo>
                  <a:pt x="2140737" y="91131"/>
                </a:lnTo>
                <a:lnTo>
                  <a:pt x="2140737" y="137931"/>
                </a:lnTo>
                <a:lnTo>
                  <a:pt x="1624745" y="137931"/>
                </a:lnTo>
                <a:close/>
                <a:moveTo>
                  <a:pt x="6012630" y="91130"/>
                </a:moveTo>
                <a:lnTo>
                  <a:pt x="6013407" y="91130"/>
                </a:lnTo>
                <a:lnTo>
                  <a:pt x="6013407" y="135349"/>
                </a:lnTo>
                <a:lnTo>
                  <a:pt x="6059430" y="135349"/>
                </a:lnTo>
                <a:lnTo>
                  <a:pt x="6059430" y="1080944"/>
                </a:lnTo>
                <a:lnTo>
                  <a:pt x="6040355" y="1080944"/>
                </a:lnTo>
                <a:lnTo>
                  <a:pt x="6040355" y="1039449"/>
                </a:lnTo>
                <a:lnTo>
                  <a:pt x="6012630" y="1039449"/>
                </a:lnTo>
                <a:close/>
                <a:moveTo>
                  <a:pt x="4121971" y="91130"/>
                </a:moveTo>
                <a:lnTo>
                  <a:pt x="4168771" y="91130"/>
                </a:lnTo>
                <a:lnTo>
                  <a:pt x="4168771" y="1039449"/>
                </a:lnTo>
                <a:lnTo>
                  <a:pt x="4136436" y="1039449"/>
                </a:lnTo>
                <a:lnTo>
                  <a:pt x="4136436" y="1080944"/>
                </a:lnTo>
                <a:lnTo>
                  <a:pt x="4121971" y="1080944"/>
                </a:lnTo>
                <a:lnTo>
                  <a:pt x="4121971" y="137931"/>
                </a:lnTo>
                <a:lnTo>
                  <a:pt x="4159591" y="137931"/>
                </a:lnTo>
                <a:lnTo>
                  <a:pt x="4159591" y="91131"/>
                </a:lnTo>
                <a:lnTo>
                  <a:pt x="4121971" y="91131"/>
                </a:lnTo>
                <a:close/>
                <a:moveTo>
                  <a:pt x="3596442" y="91130"/>
                </a:moveTo>
                <a:lnTo>
                  <a:pt x="3643242" y="91130"/>
                </a:lnTo>
                <a:lnTo>
                  <a:pt x="3643242" y="91131"/>
                </a:lnTo>
                <a:lnTo>
                  <a:pt x="3596442" y="91131"/>
                </a:lnTo>
                <a:close/>
                <a:moveTo>
                  <a:pt x="2140737" y="91130"/>
                </a:moveTo>
                <a:lnTo>
                  <a:pt x="2187537" y="91130"/>
                </a:lnTo>
                <a:lnTo>
                  <a:pt x="2187537" y="1039449"/>
                </a:lnTo>
                <a:lnTo>
                  <a:pt x="2140767" y="1039449"/>
                </a:lnTo>
                <a:lnTo>
                  <a:pt x="2140767" y="1080944"/>
                </a:lnTo>
                <a:lnTo>
                  <a:pt x="2140737" y="1080944"/>
                </a:lnTo>
                <a:lnTo>
                  <a:pt x="2140737" y="137931"/>
                </a:lnTo>
                <a:lnTo>
                  <a:pt x="2147890" y="137931"/>
                </a:lnTo>
                <a:lnTo>
                  <a:pt x="2147890" y="91131"/>
                </a:lnTo>
                <a:lnTo>
                  <a:pt x="2140737" y="91131"/>
                </a:lnTo>
                <a:close/>
                <a:moveTo>
                  <a:pt x="1577945" y="91130"/>
                </a:moveTo>
                <a:lnTo>
                  <a:pt x="1624745" y="91130"/>
                </a:lnTo>
                <a:lnTo>
                  <a:pt x="1624745" y="91131"/>
                </a:lnTo>
                <a:lnTo>
                  <a:pt x="1582030" y="91131"/>
                </a:lnTo>
                <a:lnTo>
                  <a:pt x="1582030" y="137931"/>
                </a:lnTo>
                <a:lnTo>
                  <a:pt x="1624745" y="137931"/>
                </a:lnTo>
                <a:lnTo>
                  <a:pt x="1624745" y="1080944"/>
                </a:lnTo>
                <a:lnTo>
                  <a:pt x="1577945" y="1080944"/>
                </a:lnTo>
                <a:lnTo>
                  <a:pt x="1577945" y="1079984"/>
                </a:lnTo>
                <a:lnTo>
                  <a:pt x="1605026" y="1079984"/>
                </a:lnTo>
                <a:lnTo>
                  <a:pt x="1605026" y="1033184"/>
                </a:lnTo>
                <a:lnTo>
                  <a:pt x="1577945" y="1033184"/>
                </a:lnTo>
                <a:close/>
                <a:moveTo>
                  <a:pt x="0" y="91130"/>
                </a:moveTo>
                <a:lnTo>
                  <a:pt x="46799" y="91130"/>
                </a:lnTo>
                <a:lnTo>
                  <a:pt x="46799" y="1033184"/>
                </a:lnTo>
                <a:lnTo>
                  <a:pt x="19721" y="1033184"/>
                </a:lnTo>
                <a:lnTo>
                  <a:pt x="19721" y="1079984"/>
                </a:lnTo>
                <a:lnTo>
                  <a:pt x="46799" y="1079984"/>
                </a:lnTo>
                <a:lnTo>
                  <a:pt x="46799" y="1080944"/>
                </a:lnTo>
                <a:lnTo>
                  <a:pt x="0" y="1080944"/>
                </a:lnTo>
                <a:close/>
                <a:moveTo>
                  <a:pt x="6037611" y="0"/>
                </a:moveTo>
                <a:lnTo>
                  <a:pt x="6086018" y="48408"/>
                </a:lnTo>
                <a:lnTo>
                  <a:pt x="6061814" y="48408"/>
                </a:lnTo>
                <a:lnTo>
                  <a:pt x="6061814" y="135349"/>
                </a:lnTo>
                <a:lnTo>
                  <a:pt x="6059430" y="135349"/>
                </a:lnTo>
                <a:lnTo>
                  <a:pt x="6059430" y="91130"/>
                </a:lnTo>
                <a:lnTo>
                  <a:pt x="6013407" y="91130"/>
                </a:lnTo>
                <a:lnTo>
                  <a:pt x="6013407" y="48408"/>
                </a:lnTo>
                <a:lnTo>
                  <a:pt x="5989203" y="48408"/>
                </a:lnTo>
                <a:close/>
              </a:path>
            </a:pathLst>
          </a:custGeom>
          <a:solidFill>
            <a:srgbClr val="FD399F"/>
          </a:solidFill>
          <a:ln>
            <a:solidFill>
              <a:srgbClr val="FD399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6" name="TextBox 135">
            <a:extLst>
              <a:ext uri="{FF2B5EF4-FFF2-40B4-BE49-F238E27FC236}">
                <a16:creationId xmlns:a16="http://schemas.microsoft.com/office/drawing/2014/main" id="{FD1C5D55-088F-45ED-BCFB-473CF6A9B184}"/>
              </a:ext>
            </a:extLst>
          </p:cNvPr>
          <p:cNvSpPr txBox="1"/>
          <p:nvPr/>
        </p:nvSpPr>
        <p:spPr>
          <a:xfrm>
            <a:off x="5311144" y="4164875"/>
            <a:ext cx="1439240" cy="276999"/>
          </a:xfrm>
          <a:prstGeom prst="rect">
            <a:avLst/>
          </a:prstGeom>
          <a:noFill/>
        </p:spPr>
        <p:txBody>
          <a:bodyPr wrap="none" rtlCol="0">
            <a:spAutoFit/>
          </a:bodyPr>
          <a:lstStyle/>
          <a:p>
            <a:r>
              <a:rPr lang="en-GB" sz="1200" dirty="0"/>
              <a:t>Hop-to-hop delivery</a:t>
            </a:r>
          </a:p>
        </p:txBody>
      </p:sp>
      <p:sp>
        <p:nvSpPr>
          <p:cNvPr id="137" name="TextBox 136">
            <a:extLst>
              <a:ext uri="{FF2B5EF4-FFF2-40B4-BE49-F238E27FC236}">
                <a16:creationId xmlns:a16="http://schemas.microsoft.com/office/drawing/2014/main" id="{00852BDD-6B11-4A98-8B8A-3FE47C2FF33A}"/>
              </a:ext>
            </a:extLst>
          </p:cNvPr>
          <p:cNvSpPr txBox="1"/>
          <p:nvPr/>
        </p:nvSpPr>
        <p:spPr>
          <a:xfrm>
            <a:off x="7404486" y="4174571"/>
            <a:ext cx="1439240" cy="276999"/>
          </a:xfrm>
          <a:prstGeom prst="rect">
            <a:avLst/>
          </a:prstGeom>
          <a:noFill/>
        </p:spPr>
        <p:txBody>
          <a:bodyPr wrap="none" rtlCol="0">
            <a:spAutoFit/>
          </a:bodyPr>
          <a:lstStyle/>
          <a:p>
            <a:r>
              <a:rPr lang="en-GB" sz="1200" dirty="0"/>
              <a:t>Hop-to-hop delivery</a:t>
            </a:r>
          </a:p>
        </p:txBody>
      </p:sp>
      <p:cxnSp>
        <p:nvCxnSpPr>
          <p:cNvPr id="139" name="Straight Connector 138">
            <a:extLst>
              <a:ext uri="{FF2B5EF4-FFF2-40B4-BE49-F238E27FC236}">
                <a16:creationId xmlns:a16="http://schemas.microsoft.com/office/drawing/2014/main" id="{C80E5311-02EA-40E6-93B7-275E9DC3BE4C}"/>
              </a:ext>
            </a:extLst>
          </p:cNvPr>
          <p:cNvCxnSpPr>
            <a:cxnSpLocks/>
          </p:cNvCxnSpPr>
          <p:nvPr/>
        </p:nvCxnSpPr>
        <p:spPr>
          <a:xfrm>
            <a:off x="3073806" y="4421351"/>
            <a:ext cx="1895905" cy="12207"/>
          </a:xfrm>
          <a:prstGeom prst="line">
            <a:avLst/>
          </a:prstGeom>
          <a:ln w="952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46CFF29-EC1A-4BE4-B2DF-B785D24ED41F}"/>
              </a:ext>
            </a:extLst>
          </p:cNvPr>
          <p:cNvCxnSpPr>
            <a:cxnSpLocks/>
          </p:cNvCxnSpPr>
          <p:nvPr/>
        </p:nvCxnSpPr>
        <p:spPr>
          <a:xfrm>
            <a:off x="4981814" y="4430847"/>
            <a:ext cx="1948971" cy="0"/>
          </a:xfrm>
          <a:prstGeom prst="line">
            <a:avLst/>
          </a:prstGeom>
          <a:ln w="952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DDD8DA2-A07B-4E18-9A87-A2B07295B50B}"/>
              </a:ext>
            </a:extLst>
          </p:cNvPr>
          <p:cNvCxnSpPr>
            <a:cxnSpLocks/>
          </p:cNvCxnSpPr>
          <p:nvPr/>
        </p:nvCxnSpPr>
        <p:spPr>
          <a:xfrm>
            <a:off x="6976022" y="4430847"/>
            <a:ext cx="2124526" cy="0"/>
          </a:xfrm>
          <a:prstGeom prst="line">
            <a:avLst/>
          </a:prstGeom>
          <a:ln w="952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9EB35B3-5B66-4EB2-B5CC-221C183CCA60}"/>
              </a:ext>
            </a:extLst>
          </p:cNvPr>
          <p:cNvCxnSpPr>
            <a:cxnSpLocks/>
          </p:cNvCxnSpPr>
          <p:nvPr/>
        </p:nvCxnSpPr>
        <p:spPr>
          <a:xfrm>
            <a:off x="3092622" y="4888635"/>
            <a:ext cx="6007926" cy="0"/>
          </a:xfrm>
          <a:prstGeom prst="line">
            <a:avLst/>
          </a:prstGeom>
          <a:ln w="952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8B7A109F-7421-49D9-A4B7-E8EB4A41DBF6}"/>
              </a:ext>
            </a:extLst>
          </p:cNvPr>
          <p:cNvSpPr txBox="1"/>
          <p:nvPr/>
        </p:nvSpPr>
        <p:spPr>
          <a:xfrm>
            <a:off x="5352262" y="4640612"/>
            <a:ext cx="2068643" cy="276999"/>
          </a:xfrm>
          <a:prstGeom prst="rect">
            <a:avLst/>
          </a:prstGeom>
          <a:noFill/>
        </p:spPr>
        <p:txBody>
          <a:bodyPr wrap="none" rtlCol="0">
            <a:spAutoFit/>
          </a:bodyPr>
          <a:lstStyle/>
          <a:p>
            <a:r>
              <a:rPr lang="en-GB" sz="1200" dirty="0"/>
              <a:t>Source-to-destination delivery</a:t>
            </a:r>
          </a:p>
        </p:txBody>
      </p:sp>
    </p:spTree>
    <p:extLst>
      <p:ext uri="{BB962C8B-B14F-4D97-AF65-F5344CB8AC3E}">
        <p14:creationId xmlns:p14="http://schemas.microsoft.com/office/powerpoint/2010/main" val="3008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wipe(left)">
                                      <p:cBhvr>
                                        <p:cTn id="19" dur="2000"/>
                                        <p:tgtEl>
                                          <p:spTgt spid="105"/>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wipe(left)">
                                      <p:cBhvr>
                                        <p:cTn id="23" dur="2000"/>
                                        <p:tgtEl>
                                          <p:spTgt spid="106"/>
                                        </p:tgtEl>
                                      </p:cBhvr>
                                    </p:animEffect>
                                  </p:childTnLst>
                                </p:cTn>
                              </p:par>
                            </p:childTnLst>
                          </p:cTn>
                        </p:par>
                        <p:par>
                          <p:cTn id="24" fill="hold">
                            <p:stCondLst>
                              <p:cond delay="5500"/>
                            </p:stCondLst>
                            <p:childTnLst>
                              <p:par>
                                <p:cTn id="25" presetID="22" presetClass="entr" presetSubtype="8" fill="hold" grpId="0" nodeType="after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2000"/>
                                        <p:tgtEl>
                                          <p:spTgt spid="10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5"/>
                                        </p:tgtEl>
                                        <p:attrNameLst>
                                          <p:attrName>style.visibility</p:attrName>
                                        </p:attrNameLst>
                                      </p:cBhvr>
                                      <p:to>
                                        <p:strVal val="visible"/>
                                      </p:to>
                                    </p:set>
                                    <p:animEffect transition="in" filter="wipe(left)">
                                      <p:cBhvr>
                                        <p:cTn id="30" dur="2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5" grpId="0" animBg="1"/>
      <p:bldP spid="106" grpId="0" animBg="1"/>
      <p:bldP spid="107" grpId="0" animBg="1"/>
      <p:bldP spid="4" grpId="0" animBg="1"/>
      <p:bldP spid="5" grpId="0" animBg="1"/>
      <p:bldP spid="13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4: Transport Layer</a:t>
            </a:r>
          </a:p>
        </p:txBody>
      </p:sp>
      <p:sp>
        <p:nvSpPr>
          <p:cNvPr id="3" name="Content Placeholder 2">
            <a:extLst>
              <a:ext uri="{FF2B5EF4-FFF2-40B4-BE49-F238E27FC236}">
                <a16:creationId xmlns:a16="http://schemas.microsoft.com/office/drawing/2014/main" id="{A2A79A3E-8100-4E82-B38F-AECDE64D0EC3}"/>
              </a:ext>
            </a:extLst>
          </p:cNvPr>
          <p:cNvSpPr>
            <a:spLocks noGrp="1"/>
          </p:cNvSpPr>
          <p:nvPr>
            <p:ph idx="1"/>
          </p:nvPr>
        </p:nvSpPr>
        <p:spPr/>
        <p:txBody>
          <a:bodyPr/>
          <a:lstStyle/>
          <a:p>
            <a:r>
              <a:rPr lang="en-GB" dirty="0"/>
              <a:t>The “post office” layer</a:t>
            </a:r>
          </a:p>
          <a:p>
            <a:pPr lvl="1"/>
            <a:r>
              <a:rPr lang="en-GB" dirty="0"/>
              <a:t>Parcels and letters</a:t>
            </a:r>
          </a:p>
          <a:p>
            <a:r>
              <a:rPr lang="en-GB" dirty="0"/>
              <a:t>TCP (Transmission Control Protocol) and UDP (User Datagram Protocol)</a:t>
            </a:r>
          </a:p>
        </p:txBody>
      </p:sp>
    </p:spTree>
    <p:extLst>
      <p:ext uri="{BB962C8B-B14F-4D97-AF65-F5344CB8AC3E}">
        <p14:creationId xmlns:p14="http://schemas.microsoft.com/office/powerpoint/2010/main" val="2592860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6E73-795A-419E-8B1C-8AB1FE59B0FA}"/>
              </a:ext>
            </a:extLst>
          </p:cNvPr>
          <p:cNvSpPr>
            <a:spLocks noGrp="1"/>
          </p:cNvSpPr>
          <p:nvPr>
            <p:ph type="title"/>
          </p:nvPr>
        </p:nvSpPr>
        <p:spPr/>
        <p:txBody>
          <a:bodyPr/>
          <a:lstStyle/>
          <a:p>
            <a:r>
              <a:rPr lang="en-GB" dirty="0"/>
              <a:t>Transport Layer</a:t>
            </a:r>
          </a:p>
        </p:txBody>
      </p:sp>
      <p:sp>
        <p:nvSpPr>
          <p:cNvPr id="3" name="Content Placeholder 2">
            <a:extLst>
              <a:ext uri="{FF2B5EF4-FFF2-40B4-BE49-F238E27FC236}">
                <a16:creationId xmlns:a16="http://schemas.microsoft.com/office/drawing/2014/main" id="{F1C2EAF1-228A-4067-A951-1454C96770D4}"/>
              </a:ext>
            </a:extLst>
          </p:cNvPr>
          <p:cNvSpPr>
            <a:spLocks noGrp="1"/>
          </p:cNvSpPr>
          <p:nvPr>
            <p:ph idx="1"/>
          </p:nvPr>
        </p:nvSpPr>
        <p:spPr>
          <a:xfrm>
            <a:off x="695411" y="6149130"/>
            <a:ext cx="9556282" cy="694156"/>
          </a:xfrm>
        </p:spPr>
        <p:txBody>
          <a:bodyPr>
            <a:normAutofit fontScale="92500" lnSpcReduction="20000"/>
          </a:bodyPr>
          <a:lstStyle/>
          <a:p>
            <a:pPr marL="0" indent="0">
              <a:buNone/>
            </a:pPr>
            <a:r>
              <a:rPr lang="en-GB" dirty="0">
                <a:cs typeface="Trebuchet MS"/>
              </a:rPr>
              <a:t>The </a:t>
            </a:r>
            <a:r>
              <a:rPr lang="en-GB" spc="-10" dirty="0">
                <a:cs typeface="Trebuchet MS"/>
              </a:rPr>
              <a:t>transport </a:t>
            </a:r>
            <a:r>
              <a:rPr lang="en-GB" dirty="0">
                <a:cs typeface="Trebuchet MS"/>
              </a:rPr>
              <a:t>layer </a:t>
            </a:r>
            <a:r>
              <a:rPr lang="en-GB" spc="-5" dirty="0">
                <a:cs typeface="Trebuchet MS"/>
              </a:rPr>
              <a:t>is responsible </a:t>
            </a:r>
            <a:r>
              <a:rPr lang="en-GB" dirty="0">
                <a:cs typeface="Trebuchet MS"/>
              </a:rPr>
              <a:t>for </a:t>
            </a:r>
            <a:r>
              <a:rPr lang="en-GB" spc="-5" dirty="0">
                <a:cs typeface="Trebuchet MS"/>
              </a:rPr>
              <a:t>the delivery  </a:t>
            </a:r>
            <a:r>
              <a:rPr lang="en-GB" dirty="0">
                <a:cs typeface="Trebuchet MS"/>
              </a:rPr>
              <a:t>of a </a:t>
            </a:r>
            <a:r>
              <a:rPr lang="en-GB" spc="-5" dirty="0">
                <a:cs typeface="Trebuchet MS"/>
              </a:rPr>
              <a:t>message from </a:t>
            </a:r>
            <a:r>
              <a:rPr lang="en-GB" dirty="0">
                <a:cs typeface="Trebuchet MS"/>
              </a:rPr>
              <a:t>one </a:t>
            </a:r>
            <a:r>
              <a:rPr lang="en-GB" spc="-5" dirty="0">
                <a:cs typeface="Trebuchet MS"/>
              </a:rPr>
              <a:t>process to</a:t>
            </a:r>
            <a:r>
              <a:rPr lang="en-GB" spc="-10" dirty="0">
                <a:cs typeface="Trebuchet MS"/>
              </a:rPr>
              <a:t> </a:t>
            </a:r>
            <a:r>
              <a:rPr lang="en-GB" spc="-40" dirty="0">
                <a:cs typeface="Trebuchet MS"/>
              </a:rPr>
              <a:t>another.</a:t>
            </a:r>
            <a:endParaRPr lang="en-GB" dirty="0">
              <a:cs typeface="Trebuchet MS"/>
            </a:endParaRPr>
          </a:p>
          <a:p>
            <a:pPr marL="0" indent="0">
              <a:buNone/>
            </a:pPr>
            <a:endParaRPr lang="en-GB" dirty="0"/>
          </a:p>
        </p:txBody>
      </p:sp>
      <p:sp>
        <p:nvSpPr>
          <p:cNvPr id="4" name="Rectangle 3">
            <a:extLst>
              <a:ext uri="{FF2B5EF4-FFF2-40B4-BE49-F238E27FC236}">
                <a16:creationId xmlns:a16="http://schemas.microsoft.com/office/drawing/2014/main" id="{85FB7145-8B74-4573-BF30-59F902D863F3}"/>
              </a:ext>
            </a:extLst>
          </p:cNvPr>
          <p:cNvSpPr/>
          <p:nvPr/>
        </p:nvSpPr>
        <p:spPr>
          <a:xfrm>
            <a:off x="6839759" y="3247797"/>
            <a:ext cx="4038199" cy="1604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0FF01CC-E196-4B22-9C68-69A2B733EA29}"/>
              </a:ext>
            </a:extLst>
          </p:cNvPr>
          <p:cNvSpPr/>
          <p:nvPr/>
        </p:nvSpPr>
        <p:spPr>
          <a:xfrm>
            <a:off x="1274846" y="3240314"/>
            <a:ext cx="4038199" cy="1604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FA121A8-C769-403D-9213-2485D143B2C8}"/>
              </a:ext>
            </a:extLst>
          </p:cNvPr>
          <p:cNvSpPr/>
          <p:nvPr/>
        </p:nvSpPr>
        <p:spPr>
          <a:xfrm>
            <a:off x="1461577" y="3603520"/>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6D1DCFE-CE29-46B3-BFEC-F31EF53CF3FD}"/>
              </a:ext>
            </a:extLst>
          </p:cNvPr>
          <p:cNvSpPr/>
          <p:nvPr/>
        </p:nvSpPr>
        <p:spPr>
          <a:xfrm>
            <a:off x="1906378" y="3985122"/>
            <a:ext cx="722522" cy="16149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Data</a:t>
            </a:r>
          </a:p>
        </p:txBody>
      </p:sp>
      <p:sp>
        <p:nvSpPr>
          <p:cNvPr id="8" name="Rectangle 7">
            <a:extLst>
              <a:ext uri="{FF2B5EF4-FFF2-40B4-BE49-F238E27FC236}">
                <a16:creationId xmlns:a16="http://schemas.microsoft.com/office/drawing/2014/main" id="{AEB86FFF-16A9-49CB-8752-5E77980E8934}"/>
              </a:ext>
            </a:extLst>
          </p:cNvPr>
          <p:cNvSpPr/>
          <p:nvPr/>
        </p:nvSpPr>
        <p:spPr>
          <a:xfrm>
            <a:off x="1528763" y="3985122"/>
            <a:ext cx="372989" cy="161499"/>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H4</a:t>
            </a:r>
          </a:p>
        </p:txBody>
      </p:sp>
      <p:sp>
        <p:nvSpPr>
          <p:cNvPr id="10" name="TextBox 9">
            <a:extLst>
              <a:ext uri="{FF2B5EF4-FFF2-40B4-BE49-F238E27FC236}">
                <a16:creationId xmlns:a16="http://schemas.microsoft.com/office/drawing/2014/main" id="{2E2C2119-581F-4BC7-8DB4-27AD1D5CAA29}"/>
              </a:ext>
            </a:extLst>
          </p:cNvPr>
          <p:cNvSpPr txBox="1"/>
          <p:nvPr/>
        </p:nvSpPr>
        <p:spPr>
          <a:xfrm>
            <a:off x="2453210" y="2138088"/>
            <a:ext cx="1977208" cy="369332"/>
          </a:xfrm>
          <a:prstGeom prst="rect">
            <a:avLst/>
          </a:prstGeom>
          <a:noFill/>
        </p:spPr>
        <p:txBody>
          <a:bodyPr wrap="none" rtlCol="0">
            <a:spAutoFit/>
          </a:bodyPr>
          <a:lstStyle/>
          <a:p>
            <a:r>
              <a:rPr lang="en-GB" dirty="0"/>
              <a:t>From Session Layer</a:t>
            </a:r>
          </a:p>
        </p:txBody>
      </p:sp>
      <p:sp>
        <p:nvSpPr>
          <p:cNvPr id="11" name="TextBox 10">
            <a:extLst>
              <a:ext uri="{FF2B5EF4-FFF2-40B4-BE49-F238E27FC236}">
                <a16:creationId xmlns:a16="http://schemas.microsoft.com/office/drawing/2014/main" id="{A95F544E-0ADB-477F-A503-C7BE914B446E}"/>
              </a:ext>
            </a:extLst>
          </p:cNvPr>
          <p:cNvSpPr txBox="1"/>
          <p:nvPr/>
        </p:nvSpPr>
        <p:spPr>
          <a:xfrm>
            <a:off x="8210353" y="2135812"/>
            <a:ext cx="1702325" cy="369332"/>
          </a:xfrm>
          <a:prstGeom prst="rect">
            <a:avLst/>
          </a:prstGeom>
          <a:noFill/>
        </p:spPr>
        <p:txBody>
          <a:bodyPr wrap="none" rtlCol="0">
            <a:spAutoFit/>
          </a:bodyPr>
          <a:lstStyle/>
          <a:p>
            <a:r>
              <a:rPr lang="en-GB" dirty="0"/>
              <a:t>To Session Layer</a:t>
            </a:r>
          </a:p>
        </p:txBody>
      </p:sp>
      <p:sp>
        <p:nvSpPr>
          <p:cNvPr id="12" name="TextBox 11">
            <a:extLst>
              <a:ext uri="{FF2B5EF4-FFF2-40B4-BE49-F238E27FC236}">
                <a16:creationId xmlns:a16="http://schemas.microsoft.com/office/drawing/2014/main" id="{B13DB048-6DE5-4628-B4F0-2E8ADB434FB0}"/>
              </a:ext>
            </a:extLst>
          </p:cNvPr>
          <p:cNvSpPr txBox="1"/>
          <p:nvPr/>
        </p:nvSpPr>
        <p:spPr>
          <a:xfrm>
            <a:off x="627923" y="4817628"/>
            <a:ext cx="1634871" cy="369332"/>
          </a:xfrm>
          <a:prstGeom prst="rect">
            <a:avLst/>
          </a:prstGeom>
          <a:noFill/>
        </p:spPr>
        <p:txBody>
          <a:bodyPr wrap="none" rtlCol="0">
            <a:spAutoFit/>
          </a:bodyPr>
          <a:lstStyle/>
          <a:p>
            <a:r>
              <a:rPr lang="en-GB" dirty="0"/>
              <a:t>Transport Layer</a:t>
            </a:r>
          </a:p>
        </p:txBody>
      </p:sp>
      <p:sp>
        <p:nvSpPr>
          <p:cNvPr id="13" name="Arrow: Down 12">
            <a:extLst>
              <a:ext uri="{FF2B5EF4-FFF2-40B4-BE49-F238E27FC236}">
                <a16:creationId xmlns:a16="http://schemas.microsoft.com/office/drawing/2014/main" id="{DC5ACD01-BC97-463B-92D5-936E2B4CCA3E}"/>
              </a:ext>
            </a:extLst>
          </p:cNvPr>
          <p:cNvSpPr/>
          <p:nvPr/>
        </p:nvSpPr>
        <p:spPr>
          <a:xfrm rot="21218993">
            <a:off x="3268324" y="3015360"/>
            <a:ext cx="210796" cy="888624"/>
          </a:xfrm>
          <a:prstGeom prst="downArrow">
            <a:avLst>
              <a:gd name="adj1" fmla="val 50000"/>
              <a:gd name="adj2" fmla="val 89764"/>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F20B126-A3B1-4FEE-AB9B-B06787CE67CE}"/>
              </a:ext>
            </a:extLst>
          </p:cNvPr>
          <p:cNvSpPr txBox="1"/>
          <p:nvPr/>
        </p:nvSpPr>
        <p:spPr>
          <a:xfrm>
            <a:off x="10272196" y="4862609"/>
            <a:ext cx="1634871" cy="369332"/>
          </a:xfrm>
          <a:prstGeom prst="rect">
            <a:avLst/>
          </a:prstGeom>
          <a:noFill/>
        </p:spPr>
        <p:txBody>
          <a:bodyPr wrap="none" rtlCol="0">
            <a:spAutoFit/>
          </a:bodyPr>
          <a:lstStyle/>
          <a:p>
            <a:r>
              <a:rPr lang="en-GB" dirty="0"/>
              <a:t>Transport Layer</a:t>
            </a:r>
          </a:p>
        </p:txBody>
      </p:sp>
      <p:sp>
        <p:nvSpPr>
          <p:cNvPr id="18" name="TextBox 17">
            <a:extLst>
              <a:ext uri="{FF2B5EF4-FFF2-40B4-BE49-F238E27FC236}">
                <a16:creationId xmlns:a16="http://schemas.microsoft.com/office/drawing/2014/main" id="{EDA01187-C5E0-4EA8-B1E1-D5E2AEDD1BF3}"/>
              </a:ext>
            </a:extLst>
          </p:cNvPr>
          <p:cNvSpPr txBox="1"/>
          <p:nvPr/>
        </p:nvSpPr>
        <p:spPr>
          <a:xfrm>
            <a:off x="2237771" y="5364413"/>
            <a:ext cx="1814407" cy="369332"/>
          </a:xfrm>
          <a:prstGeom prst="rect">
            <a:avLst/>
          </a:prstGeom>
          <a:noFill/>
        </p:spPr>
        <p:txBody>
          <a:bodyPr wrap="none" rtlCol="0">
            <a:spAutoFit/>
          </a:bodyPr>
          <a:lstStyle/>
          <a:p>
            <a:r>
              <a:rPr lang="en-GB" dirty="0"/>
              <a:t>To Network Layer</a:t>
            </a:r>
          </a:p>
        </p:txBody>
      </p:sp>
      <p:sp>
        <p:nvSpPr>
          <p:cNvPr id="19" name="Arrow: Down 18">
            <a:extLst>
              <a:ext uri="{FF2B5EF4-FFF2-40B4-BE49-F238E27FC236}">
                <a16:creationId xmlns:a16="http://schemas.microsoft.com/office/drawing/2014/main" id="{44B2E3D3-6E26-4F7D-B7C4-950BD6ED8748}"/>
              </a:ext>
            </a:extLst>
          </p:cNvPr>
          <p:cNvSpPr/>
          <p:nvPr/>
        </p:nvSpPr>
        <p:spPr>
          <a:xfrm>
            <a:off x="3063788" y="4627877"/>
            <a:ext cx="426517" cy="736535"/>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1691EA6-1110-4EF8-B23D-8AE2F667E124}"/>
              </a:ext>
            </a:extLst>
          </p:cNvPr>
          <p:cNvSpPr txBox="1"/>
          <p:nvPr/>
        </p:nvSpPr>
        <p:spPr>
          <a:xfrm>
            <a:off x="7914541" y="5362273"/>
            <a:ext cx="2089290" cy="369332"/>
          </a:xfrm>
          <a:prstGeom prst="rect">
            <a:avLst/>
          </a:prstGeom>
          <a:noFill/>
        </p:spPr>
        <p:txBody>
          <a:bodyPr wrap="none" rtlCol="0">
            <a:spAutoFit/>
          </a:bodyPr>
          <a:lstStyle/>
          <a:p>
            <a:r>
              <a:rPr lang="en-GB" dirty="0"/>
              <a:t>From Network Layer</a:t>
            </a:r>
          </a:p>
        </p:txBody>
      </p:sp>
      <p:grpSp>
        <p:nvGrpSpPr>
          <p:cNvPr id="30" name="Group 29">
            <a:extLst>
              <a:ext uri="{FF2B5EF4-FFF2-40B4-BE49-F238E27FC236}">
                <a16:creationId xmlns:a16="http://schemas.microsoft.com/office/drawing/2014/main" id="{758BE646-EA61-45F0-BB21-6BFF9884AC11}"/>
              </a:ext>
            </a:extLst>
          </p:cNvPr>
          <p:cNvGrpSpPr/>
          <p:nvPr/>
        </p:nvGrpSpPr>
        <p:grpSpPr>
          <a:xfrm>
            <a:off x="1528762" y="4353085"/>
            <a:ext cx="1100137" cy="234880"/>
            <a:chOff x="1805695" y="5736431"/>
            <a:chExt cx="3510381" cy="234880"/>
          </a:xfrm>
        </p:grpSpPr>
        <p:cxnSp>
          <p:nvCxnSpPr>
            <p:cNvPr id="31" name="Straight Connector 30">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Shape 37">
            <a:extLst>
              <a:ext uri="{FF2B5EF4-FFF2-40B4-BE49-F238E27FC236}">
                <a16:creationId xmlns:a16="http://schemas.microsoft.com/office/drawing/2014/main" id="{79A8896F-B03C-452B-AA76-7FFCB5EC1DCC}"/>
              </a:ext>
            </a:extLst>
          </p:cNvPr>
          <p:cNvSpPr/>
          <p:nvPr/>
        </p:nvSpPr>
        <p:spPr>
          <a:xfrm rot="5228561">
            <a:off x="2066656" y="4582268"/>
            <a:ext cx="422346" cy="405968"/>
          </a:xfrm>
          <a:prstGeom prst="swooshArrow">
            <a:avLst>
              <a:gd name="adj1" fmla="val 26574"/>
              <a:gd name="adj2" fmla="val 25000"/>
            </a:avLst>
          </a:prstGeom>
          <a:solidFill>
            <a:srgbClr val="FD399F"/>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9" name="Shape 38">
            <a:extLst>
              <a:ext uri="{FF2B5EF4-FFF2-40B4-BE49-F238E27FC236}">
                <a16:creationId xmlns:a16="http://schemas.microsoft.com/office/drawing/2014/main" id="{79A8896F-B03C-452B-AA76-7FFCB5EC1DCC}"/>
              </a:ext>
            </a:extLst>
          </p:cNvPr>
          <p:cNvSpPr/>
          <p:nvPr/>
        </p:nvSpPr>
        <p:spPr>
          <a:xfrm rot="5228561" flipV="1">
            <a:off x="4212640" y="4614229"/>
            <a:ext cx="422346" cy="406800"/>
          </a:xfrm>
          <a:prstGeom prst="swooshArrow">
            <a:avLst>
              <a:gd name="adj1" fmla="val 26574"/>
              <a:gd name="adj2" fmla="val 25000"/>
            </a:avLst>
          </a:prstGeom>
          <a:solidFill>
            <a:srgbClr val="FD399F"/>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1" name="Rectangle 60">
            <a:extLst>
              <a:ext uri="{FF2B5EF4-FFF2-40B4-BE49-F238E27FC236}">
                <a16:creationId xmlns:a16="http://schemas.microsoft.com/office/drawing/2014/main" id="{A6D1DCFE-CE29-46B3-BFEC-F31EF53CF3FD}"/>
              </a:ext>
            </a:extLst>
          </p:cNvPr>
          <p:cNvSpPr/>
          <p:nvPr/>
        </p:nvSpPr>
        <p:spPr>
          <a:xfrm>
            <a:off x="3087117" y="3980280"/>
            <a:ext cx="722522" cy="16149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Data</a:t>
            </a:r>
          </a:p>
        </p:txBody>
      </p:sp>
      <p:sp>
        <p:nvSpPr>
          <p:cNvPr id="62" name="Rectangle 61">
            <a:extLst>
              <a:ext uri="{FF2B5EF4-FFF2-40B4-BE49-F238E27FC236}">
                <a16:creationId xmlns:a16="http://schemas.microsoft.com/office/drawing/2014/main" id="{AEB86FFF-16A9-49CB-8752-5E77980E8934}"/>
              </a:ext>
            </a:extLst>
          </p:cNvPr>
          <p:cNvSpPr/>
          <p:nvPr/>
        </p:nvSpPr>
        <p:spPr>
          <a:xfrm>
            <a:off x="2709502" y="3980280"/>
            <a:ext cx="372989" cy="161499"/>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H4</a:t>
            </a:r>
          </a:p>
        </p:txBody>
      </p:sp>
      <p:sp>
        <p:nvSpPr>
          <p:cNvPr id="64" name="Rectangle 63">
            <a:extLst>
              <a:ext uri="{FF2B5EF4-FFF2-40B4-BE49-F238E27FC236}">
                <a16:creationId xmlns:a16="http://schemas.microsoft.com/office/drawing/2014/main" id="{A6D1DCFE-CE29-46B3-BFEC-F31EF53CF3FD}"/>
              </a:ext>
            </a:extLst>
          </p:cNvPr>
          <p:cNvSpPr/>
          <p:nvPr/>
        </p:nvSpPr>
        <p:spPr>
          <a:xfrm>
            <a:off x="4267856" y="3975438"/>
            <a:ext cx="722522" cy="16149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Data</a:t>
            </a:r>
          </a:p>
        </p:txBody>
      </p:sp>
      <p:sp>
        <p:nvSpPr>
          <p:cNvPr id="65" name="Rectangle 64">
            <a:extLst>
              <a:ext uri="{FF2B5EF4-FFF2-40B4-BE49-F238E27FC236}">
                <a16:creationId xmlns:a16="http://schemas.microsoft.com/office/drawing/2014/main" id="{AEB86FFF-16A9-49CB-8752-5E77980E8934}"/>
              </a:ext>
            </a:extLst>
          </p:cNvPr>
          <p:cNvSpPr/>
          <p:nvPr/>
        </p:nvSpPr>
        <p:spPr>
          <a:xfrm>
            <a:off x="3890241" y="3975438"/>
            <a:ext cx="372989" cy="161499"/>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H4</a:t>
            </a:r>
          </a:p>
        </p:txBody>
      </p:sp>
      <p:grpSp>
        <p:nvGrpSpPr>
          <p:cNvPr id="66" name="Group 65">
            <a:extLst>
              <a:ext uri="{FF2B5EF4-FFF2-40B4-BE49-F238E27FC236}">
                <a16:creationId xmlns:a16="http://schemas.microsoft.com/office/drawing/2014/main" id="{758BE646-EA61-45F0-BB21-6BFF9884AC11}"/>
              </a:ext>
            </a:extLst>
          </p:cNvPr>
          <p:cNvGrpSpPr/>
          <p:nvPr/>
        </p:nvGrpSpPr>
        <p:grpSpPr>
          <a:xfrm>
            <a:off x="2709502" y="4353085"/>
            <a:ext cx="1100137" cy="234880"/>
            <a:chOff x="1805695" y="5736431"/>
            <a:chExt cx="3510381" cy="234880"/>
          </a:xfrm>
        </p:grpSpPr>
        <p:cxnSp>
          <p:nvCxnSpPr>
            <p:cNvPr id="67" name="Straight Connector 66">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758BE646-EA61-45F0-BB21-6BFF9884AC11}"/>
              </a:ext>
            </a:extLst>
          </p:cNvPr>
          <p:cNvGrpSpPr/>
          <p:nvPr/>
        </p:nvGrpSpPr>
        <p:grpSpPr>
          <a:xfrm>
            <a:off x="3888338" y="4353085"/>
            <a:ext cx="1100137" cy="234880"/>
            <a:chOff x="1805695" y="5736431"/>
            <a:chExt cx="3510381" cy="234880"/>
          </a:xfrm>
        </p:grpSpPr>
        <p:cxnSp>
          <p:nvCxnSpPr>
            <p:cNvPr id="71" name="Straight Connector 70">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a:extLst>
              <a:ext uri="{FF2B5EF4-FFF2-40B4-BE49-F238E27FC236}">
                <a16:creationId xmlns:a16="http://schemas.microsoft.com/office/drawing/2014/main" id="{EFA121A8-C769-403D-9213-2485D143B2C8}"/>
              </a:ext>
            </a:extLst>
          </p:cNvPr>
          <p:cNvSpPr/>
          <p:nvPr/>
        </p:nvSpPr>
        <p:spPr>
          <a:xfrm>
            <a:off x="7046055" y="3501350"/>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A6D1DCFE-CE29-46B3-BFEC-F31EF53CF3FD}"/>
              </a:ext>
            </a:extLst>
          </p:cNvPr>
          <p:cNvSpPr/>
          <p:nvPr/>
        </p:nvSpPr>
        <p:spPr>
          <a:xfrm>
            <a:off x="7490856" y="3882952"/>
            <a:ext cx="722522" cy="16149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Data</a:t>
            </a:r>
          </a:p>
        </p:txBody>
      </p:sp>
      <p:sp>
        <p:nvSpPr>
          <p:cNvPr id="77" name="Rectangle 76">
            <a:extLst>
              <a:ext uri="{FF2B5EF4-FFF2-40B4-BE49-F238E27FC236}">
                <a16:creationId xmlns:a16="http://schemas.microsoft.com/office/drawing/2014/main" id="{AEB86FFF-16A9-49CB-8752-5E77980E8934}"/>
              </a:ext>
            </a:extLst>
          </p:cNvPr>
          <p:cNvSpPr/>
          <p:nvPr/>
        </p:nvSpPr>
        <p:spPr>
          <a:xfrm>
            <a:off x="7113241" y="3882952"/>
            <a:ext cx="372989" cy="161499"/>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H4</a:t>
            </a:r>
          </a:p>
        </p:txBody>
      </p:sp>
      <p:grpSp>
        <p:nvGrpSpPr>
          <p:cNvPr id="78" name="Group 77">
            <a:extLst>
              <a:ext uri="{FF2B5EF4-FFF2-40B4-BE49-F238E27FC236}">
                <a16:creationId xmlns:a16="http://schemas.microsoft.com/office/drawing/2014/main" id="{758BE646-EA61-45F0-BB21-6BFF9884AC11}"/>
              </a:ext>
            </a:extLst>
          </p:cNvPr>
          <p:cNvGrpSpPr/>
          <p:nvPr/>
        </p:nvGrpSpPr>
        <p:grpSpPr>
          <a:xfrm>
            <a:off x="7113240" y="4250915"/>
            <a:ext cx="1100137" cy="234880"/>
            <a:chOff x="1805695" y="5736431"/>
            <a:chExt cx="3510381" cy="234880"/>
          </a:xfrm>
        </p:grpSpPr>
        <p:cxnSp>
          <p:nvCxnSpPr>
            <p:cNvPr id="79" name="Straight Connector 78">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Rectangle 82">
            <a:extLst>
              <a:ext uri="{FF2B5EF4-FFF2-40B4-BE49-F238E27FC236}">
                <a16:creationId xmlns:a16="http://schemas.microsoft.com/office/drawing/2014/main" id="{A6D1DCFE-CE29-46B3-BFEC-F31EF53CF3FD}"/>
              </a:ext>
            </a:extLst>
          </p:cNvPr>
          <p:cNvSpPr/>
          <p:nvPr/>
        </p:nvSpPr>
        <p:spPr>
          <a:xfrm>
            <a:off x="8671595" y="3878110"/>
            <a:ext cx="722522" cy="16149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Data</a:t>
            </a:r>
          </a:p>
        </p:txBody>
      </p:sp>
      <p:sp>
        <p:nvSpPr>
          <p:cNvPr id="84" name="Rectangle 83">
            <a:extLst>
              <a:ext uri="{FF2B5EF4-FFF2-40B4-BE49-F238E27FC236}">
                <a16:creationId xmlns:a16="http://schemas.microsoft.com/office/drawing/2014/main" id="{AEB86FFF-16A9-49CB-8752-5E77980E8934}"/>
              </a:ext>
            </a:extLst>
          </p:cNvPr>
          <p:cNvSpPr/>
          <p:nvPr/>
        </p:nvSpPr>
        <p:spPr>
          <a:xfrm>
            <a:off x="8293980" y="3878110"/>
            <a:ext cx="372989" cy="161499"/>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H4</a:t>
            </a:r>
          </a:p>
        </p:txBody>
      </p:sp>
      <p:sp>
        <p:nvSpPr>
          <p:cNvPr id="86" name="Rectangle 85">
            <a:extLst>
              <a:ext uri="{FF2B5EF4-FFF2-40B4-BE49-F238E27FC236}">
                <a16:creationId xmlns:a16="http://schemas.microsoft.com/office/drawing/2014/main" id="{A6D1DCFE-CE29-46B3-BFEC-F31EF53CF3FD}"/>
              </a:ext>
            </a:extLst>
          </p:cNvPr>
          <p:cNvSpPr/>
          <p:nvPr/>
        </p:nvSpPr>
        <p:spPr>
          <a:xfrm>
            <a:off x="9852334" y="3873268"/>
            <a:ext cx="722522" cy="16149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Data</a:t>
            </a:r>
          </a:p>
        </p:txBody>
      </p:sp>
      <p:sp>
        <p:nvSpPr>
          <p:cNvPr id="87" name="Rectangle 86">
            <a:extLst>
              <a:ext uri="{FF2B5EF4-FFF2-40B4-BE49-F238E27FC236}">
                <a16:creationId xmlns:a16="http://schemas.microsoft.com/office/drawing/2014/main" id="{AEB86FFF-16A9-49CB-8752-5E77980E8934}"/>
              </a:ext>
            </a:extLst>
          </p:cNvPr>
          <p:cNvSpPr/>
          <p:nvPr/>
        </p:nvSpPr>
        <p:spPr>
          <a:xfrm>
            <a:off x="9474719" y="3873268"/>
            <a:ext cx="372989" cy="161499"/>
          </a:xfrm>
          <a:prstGeom prst="rect">
            <a:avLst/>
          </a:prstGeom>
          <a:solidFill>
            <a:srgbClr val="F85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H4</a:t>
            </a:r>
          </a:p>
        </p:txBody>
      </p:sp>
      <p:grpSp>
        <p:nvGrpSpPr>
          <p:cNvPr id="88" name="Group 87">
            <a:extLst>
              <a:ext uri="{FF2B5EF4-FFF2-40B4-BE49-F238E27FC236}">
                <a16:creationId xmlns:a16="http://schemas.microsoft.com/office/drawing/2014/main" id="{758BE646-EA61-45F0-BB21-6BFF9884AC11}"/>
              </a:ext>
            </a:extLst>
          </p:cNvPr>
          <p:cNvGrpSpPr/>
          <p:nvPr/>
        </p:nvGrpSpPr>
        <p:grpSpPr>
          <a:xfrm>
            <a:off x="8293980" y="4250915"/>
            <a:ext cx="1100137" cy="234880"/>
            <a:chOff x="1805695" y="5736431"/>
            <a:chExt cx="3510381" cy="234880"/>
          </a:xfrm>
        </p:grpSpPr>
        <p:cxnSp>
          <p:nvCxnSpPr>
            <p:cNvPr id="89" name="Straight Connector 88">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758BE646-EA61-45F0-BB21-6BFF9884AC11}"/>
              </a:ext>
            </a:extLst>
          </p:cNvPr>
          <p:cNvGrpSpPr/>
          <p:nvPr/>
        </p:nvGrpSpPr>
        <p:grpSpPr>
          <a:xfrm>
            <a:off x="9472816" y="4250915"/>
            <a:ext cx="1100137" cy="234880"/>
            <a:chOff x="1805695" y="5736431"/>
            <a:chExt cx="3510381" cy="234880"/>
          </a:xfrm>
        </p:grpSpPr>
        <p:cxnSp>
          <p:nvCxnSpPr>
            <p:cNvPr id="93" name="Straight Connector 92">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Shape 39">
            <a:extLst>
              <a:ext uri="{FF2B5EF4-FFF2-40B4-BE49-F238E27FC236}">
                <a16:creationId xmlns:a16="http://schemas.microsoft.com/office/drawing/2014/main" id="{79A8896F-B03C-452B-AA76-7FFCB5EC1DCC}"/>
              </a:ext>
            </a:extLst>
          </p:cNvPr>
          <p:cNvSpPr/>
          <p:nvPr/>
        </p:nvSpPr>
        <p:spPr>
          <a:xfrm rot="16673473">
            <a:off x="7511841" y="4504722"/>
            <a:ext cx="422346" cy="405968"/>
          </a:xfrm>
          <a:prstGeom prst="swooshArrow">
            <a:avLst>
              <a:gd name="adj1" fmla="val 26574"/>
              <a:gd name="adj2" fmla="val 25000"/>
            </a:avLst>
          </a:prstGeom>
          <a:solidFill>
            <a:srgbClr val="FD399F"/>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1" name="Arrow: Down 20">
            <a:extLst>
              <a:ext uri="{FF2B5EF4-FFF2-40B4-BE49-F238E27FC236}">
                <a16:creationId xmlns:a16="http://schemas.microsoft.com/office/drawing/2014/main" id="{C0AE85D9-F707-455F-AC4C-06F6F2DCA19F}"/>
              </a:ext>
            </a:extLst>
          </p:cNvPr>
          <p:cNvSpPr/>
          <p:nvPr/>
        </p:nvSpPr>
        <p:spPr>
          <a:xfrm rot="10800000">
            <a:off x="8666968" y="4564110"/>
            <a:ext cx="426517" cy="802714"/>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Shape 40">
            <a:extLst>
              <a:ext uri="{FF2B5EF4-FFF2-40B4-BE49-F238E27FC236}">
                <a16:creationId xmlns:a16="http://schemas.microsoft.com/office/drawing/2014/main" id="{79A8896F-B03C-452B-AA76-7FFCB5EC1DCC}"/>
              </a:ext>
            </a:extLst>
          </p:cNvPr>
          <p:cNvSpPr/>
          <p:nvPr/>
        </p:nvSpPr>
        <p:spPr>
          <a:xfrm rot="15626934" flipV="1">
            <a:off x="9868468" y="4510376"/>
            <a:ext cx="422346" cy="406800"/>
          </a:xfrm>
          <a:prstGeom prst="swooshArrow">
            <a:avLst>
              <a:gd name="adj1" fmla="val 26574"/>
              <a:gd name="adj2" fmla="val 25000"/>
            </a:avLst>
          </a:prstGeom>
          <a:solidFill>
            <a:srgbClr val="FD399F"/>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99" name="Arrow: Down 12">
            <a:extLst>
              <a:ext uri="{FF2B5EF4-FFF2-40B4-BE49-F238E27FC236}">
                <a16:creationId xmlns:a16="http://schemas.microsoft.com/office/drawing/2014/main" id="{DC5ACD01-BC97-463B-92D5-936E2B4CCA3E}"/>
              </a:ext>
            </a:extLst>
          </p:cNvPr>
          <p:cNvSpPr/>
          <p:nvPr/>
        </p:nvSpPr>
        <p:spPr>
          <a:xfrm rot="19372224">
            <a:off x="4165216" y="2992899"/>
            <a:ext cx="210796" cy="875803"/>
          </a:xfrm>
          <a:prstGeom prst="downArrow">
            <a:avLst>
              <a:gd name="adj1" fmla="val 50000"/>
              <a:gd name="adj2" fmla="val 89764"/>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Arrow: Down 12">
            <a:extLst>
              <a:ext uri="{FF2B5EF4-FFF2-40B4-BE49-F238E27FC236}">
                <a16:creationId xmlns:a16="http://schemas.microsoft.com/office/drawing/2014/main" id="{DC5ACD01-BC97-463B-92D5-936E2B4CCA3E}"/>
              </a:ext>
            </a:extLst>
          </p:cNvPr>
          <p:cNvSpPr/>
          <p:nvPr/>
        </p:nvSpPr>
        <p:spPr>
          <a:xfrm rot="2036656">
            <a:off x="2460038" y="3073962"/>
            <a:ext cx="210796" cy="875803"/>
          </a:xfrm>
          <a:prstGeom prst="downArrow">
            <a:avLst>
              <a:gd name="adj1" fmla="val 50000"/>
              <a:gd name="adj2" fmla="val 89764"/>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Straight Connector 101"/>
          <p:cNvCxnSpPr/>
          <p:nvPr/>
        </p:nvCxnSpPr>
        <p:spPr>
          <a:xfrm flipV="1">
            <a:off x="1923818" y="2989886"/>
            <a:ext cx="820052" cy="93352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0EE35B03-A583-46E5-A3DA-9C2E80A03F33}"/>
              </a:ext>
            </a:extLst>
          </p:cNvPr>
          <p:cNvGrpSpPr/>
          <p:nvPr/>
        </p:nvGrpSpPr>
        <p:grpSpPr>
          <a:xfrm>
            <a:off x="2468846" y="2730396"/>
            <a:ext cx="1945936" cy="188858"/>
            <a:chOff x="1416771" y="2696982"/>
            <a:chExt cx="2143839" cy="188858"/>
          </a:xfrm>
        </p:grpSpPr>
        <p:cxnSp>
          <p:nvCxnSpPr>
            <p:cNvPr id="105" name="Straight Connector 104">
              <a:extLst>
                <a:ext uri="{FF2B5EF4-FFF2-40B4-BE49-F238E27FC236}">
                  <a16:creationId xmlns:a16="http://schemas.microsoft.com/office/drawing/2014/main" id="{CAB79F82-E0D2-49EB-B828-0F567C8B1B73}"/>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95DB38A-E6D7-4E85-A0BD-6D0E982BFE0E}"/>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280828A-F0BD-4CCF-8881-4B29D81C0F27}"/>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8" name="Straight Connector 107"/>
          <p:cNvCxnSpPr/>
          <p:nvPr/>
        </p:nvCxnSpPr>
        <p:spPr>
          <a:xfrm flipV="1">
            <a:off x="2599123" y="3031632"/>
            <a:ext cx="464665" cy="87268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3051517" y="3044680"/>
            <a:ext cx="62218" cy="8851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3629569" y="3044680"/>
            <a:ext cx="138507" cy="8851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3602672" y="3031632"/>
            <a:ext cx="654341" cy="87268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flipV="1">
            <a:off x="4361659" y="2962184"/>
            <a:ext cx="577559" cy="96776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6" name="Arrow: Down 12">
            <a:extLst>
              <a:ext uri="{FF2B5EF4-FFF2-40B4-BE49-F238E27FC236}">
                <a16:creationId xmlns:a16="http://schemas.microsoft.com/office/drawing/2014/main" id="{DC5ACD01-BC97-463B-92D5-936E2B4CCA3E}"/>
              </a:ext>
            </a:extLst>
          </p:cNvPr>
          <p:cNvSpPr/>
          <p:nvPr/>
        </p:nvSpPr>
        <p:spPr>
          <a:xfrm rot="10465833">
            <a:off x="8865783" y="2920801"/>
            <a:ext cx="210796" cy="888624"/>
          </a:xfrm>
          <a:prstGeom prst="downArrow">
            <a:avLst>
              <a:gd name="adj1" fmla="val 50000"/>
              <a:gd name="adj2" fmla="val 89764"/>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Arrow: Down 12">
            <a:extLst>
              <a:ext uri="{FF2B5EF4-FFF2-40B4-BE49-F238E27FC236}">
                <a16:creationId xmlns:a16="http://schemas.microsoft.com/office/drawing/2014/main" id="{DC5ACD01-BC97-463B-92D5-936E2B4CCA3E}"/>
              </a:ext>
            </a:extLst>
          </p:cNvPr>
          <p:cNvSpPr/>
          <p:nvPr/>
        </p:nvSpPr>
        <p:spPr>
          <a:xfrm rot="8567921">
            <a:off x="9762675" y="2898340"/>
            <a:ext cx="210796" cy="875803"/>
          </a:xfrm>
          <a:prstGeom prst="downArrow">
            <a:avLst>
              <a:gd name="adj1" fmla="val 50000"/>
              <a:gd name="adj2" fmla="val 89764"/>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Arrow: Down 12">
            <a:extLst>
              <a:ext uri="{FF2B5EF4-FFF2-40B4-BE49-F238E27FC236}">
                <a16:creationId xmlns:a16="http://schemas.microsoft.com/office/drawing/2014/main" id="{DC5ACD01-BC97-463B-92D5-936E2B4CCA3E}"/>
              </a:ext>
            </a:extLst>
          </p:cNvPr>
          <p:cNvSpPr/>
          <p:nvPr/>
        </p:nvSpPr>
        <p:spPr>
          <a:xfrm rot="12865379">
            <a:off x="8057497" y="2979403"/>
            <a:ext cx="210796" cy="875803"/>
          </a:xfrm>
          <a:prstGeom prst="downArrow">
            <a:avLst>
              <a:gd name="adj1" fmla="val 50000"/>
              <a:gd name="adj2" fmla="val 89764"/>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Straight Connector 128"/>
          <p:cNvCxnSpPr/>
          <p:nvPr/>
        </p:nvCxnSpPr>
        <p:spPr>
          <a:xfrm flipV="1">
            <a:off x="7521277" y="2895327"/>
            <a:ext cx="820052" cy="93352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0EE35B03-A583-46E5-A3DA-9C2E80A03F33}"/>
              </a:ext>
            </a:extLst>
          </p:cNvPr>
          <p:cNvGrpSpPr/>
          <p:nvPr/>
        </p:nvGrpSpPr>
        <p:grpSpPr>
          <a:xfrm>
            <a:off x="8088547" y="2635837"/>
            <a:ext cx="1945936" cy="188858"/>
            <a:chOff x="1416771" y="2696982"/>
            <a:chExt cx="2143839" cy="188858"/>
          </a:xfrm>
        </p:grpSpPr>
        <p:cxnSp>
          <p:nvCxnSpPr>
            <p:cNvPr id="131" name="Straight Connector 130">
              <a:extLst>
                <a:ext uri="{FF2B5EF4-FFF2-40B4-BE49-F238E27FC236}">
                  <a16:creationId xmlns:a16="http://schemas.microsoft.com/office/drawing/2014/main" id="{CAB79F82-E0D2-49EB-B828-0F567C8B1B73}"/>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95DB38A-E6D7-4E85-A0BD-6D0E982BFE0E}"/>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280828A-F0BD-4CCF-8881-4B29D81C0F27}"/>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4" name="Straight Connector 133"/>
          <p:cNvCxnSpPr/>
          <p:nvPr/>
        </p:nvCxnSpPr>
        <p:spPr>
          <a:xfrm flipV="1">
            <a:off x="8196582" y="2937073"/>
            <a:ext cx="464665" cy="87268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flipV="1">
            <a:off x="8648976" y="2950121"/>
            <a:ext cx="62218" cy="8851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9227028" y="2950121"/>
            <a:ext cx="138507" cy="8851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flipV="1">
            <a:off x="9200131" y="2937073"/>
            <a:ext cx="654341" cy="87268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flipV="1">
            <a:off x="9959118" y="2867625"/>
            <a:ext cx="577559" cy="96776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89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wipe(up)">
                                      <p:cBhvr>
                                        <p:cTn id="10" dur="500"/>
                                        <p:tgtEl>
                                          <p:spTgt spid="104"/>
                                        </p:tgtEl>
                                      </p:cBhvr>
                                    </p:animEffect>
                                  </p:childTnLst>
                                </p:cTn>
                              </p:par>
                              <p:par>
                                <p:cTn id="11" presetID="22" presetClass="entr" presetSubtype="1"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wipe(up)">
                                      <p:cBhvr>
                                        <p:cTn id="13" dur="500"/>
                                        <p:tgtEl>
                                          <p:spTgt spid="10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wipe(up)">
                                      <p:cBhvr>
                                        <p:cTn id="16" dur="500"/>
                                        <p:tgtEl>
                                          <p:spTgt spid="100"/>
                                        </p:tgtEl>
                                      </p:cBhvr>
                                    </p:animEffect>
                                  </p:childTnLst>
                                </p:cTn>
                              </p:par>
                              <p:par>
                                <p:cTn id="17" presetID="22" presetClass="entr" presetSubtype="1"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ipe(up)">
                                      <p:cBhvr>
                                        <p:cTn id="19" dur="500"/>
                                        <p:tgtEl>
                                          <p:spTgt spid="108"/>
                                        </p:tgtEl>
                                      </p:cBhvr>
                                    </p:animEffect>
                                  </p:childTnLst>
                                </p:cTn>
                              </p:par>
                              <p:par>
                                <p:cTn id="20" presetID="22" presetClass="entr" presetSubtype="1" fill="hold" nodeType="with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wipe(up)">
                                      <p:cBhvr>
                                        <p:cTn id="22" dur="500"/>
                                        <p:tgtEl>
                                          <p:spTgt spid="11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22" presetClass="entr" presetSubtype="1" fill="hold" nodeType="withEffect">
                                  <p:stCondLst>
                                    <p:cond delay="0"/>
                                  </p:stCondLst>
                                  <p:childTnLst>
                                    <p:set>
                                      <p:cBhvr>
                                        <p:cTn id="27" dur="1" fill="hold">
                                          <p:stCondLst>
                                            <p:cond delay="0"/>
                                          </p:stCondLst>
                                        </p:cTn>
                                        <p:tgtEl>
                                          <p:spTgt spid="117"/>
                                        </p:tgtEl>
                                        <p:attrNameLst>
                                          <p:attrName>style.visibility</p:attrName>
                                        </p:attrNameLst>
                                      </p:cBhvr>
                                      <p:to>
                                        <p:strVal val="visible"/>
                                      </p:to>
                                    </p:set>
                                    <p:animEffect transition="in" filter="wipe(up)">
                                      <p:cBhvr>
                                        <p:cTn id="28" dur="500"/>
                                        <p:tgtEl>
                                          <p:spTgt spid="117"/>
                                        </p:tgtEl>
                                      </p:cBhvr>
                                    </p:animEffect>
                                  </p:childTnLst>
                                </p:cTn>
                              </p:par>
                              <p:par>
                                <p:cTn id="29" presetID="22" presetClass="entr" presetSubtype="1" fill="hold" nodeType="with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wipe(up)">
                                      <p:cBhvr>
                                        <p:cTn id="31" dur="500"/>
                                        <p:tgtEl>
                                          <p:spTgt spid="11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up)">
                                      <p:cBhvr>
                                        <p:cTn id="34" dur="500"/>
                                        <p:tgtEl>
                                          <p:spTgt spid="99"/>
                                        </p:tgtEl>
                                      </p:cBhvr>
                                    </p:animEffect>
                                  </p:childTnLst>
                                </p:cTn>
                              </p:par>
                              <p:par>
                                <p:cTn id="35" presetID="22" presetClass="entr" presetSubtype="1" fill="hold" nodeType="withEffect">
                                  <p:stCondLst>
                                    <p:cond delay="0"/>
                                  </p:stCondLst>
                                  <p:childTnLst>
                                    <p:set>
                                      <p:cBhvr>
                                        <p:cTn id="36" dur="1" fill="hold">
                                          <p:stCondLst>
                                            <p:cond delay="0"/>
                                          </p:stCondLst>
                                        </p:cTn>
                                        <p:tgtEl>
                                          <p:spTgt spid="120"/>
                                        </p:tgtEl>
                                        <p:attrNameLst>
                                          <p:attrName>style.visibility</p:attrName>
                                        </p:attrNameLst>
                                      </p:cBhvr>
                                      <p:to>
                                        <p:strVal val="visible"/>
                                      </p:to>
                                    </p:set>
                                    <p:animEffect transition="in" filter="wipe(up)">
                                      <p:cBhvr>
                                        <p:cTn id="37" dur="500"/>
                                        <p:tgtEl>
                                          <p:spTgt spid="120"/>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62"/>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1000"/>
                            </p:stCondLst>
                            <p:childTnLst>
                              <p:par>
                                <p:cTn id="59" presetID="22" presetClass="entr" presetSubtype="1" fill="hold" grpId="0"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up)">
                                      <p:cBhvr>
                                        <p:cTn id="61" dur="500"/>
                                        <p:tgtEl>
                                          <p:spTgt spid="38"/>
                                        </p:tgtEl>
                                      </p:cBhvr>
                                    </p:animEffect>
                                  </p:childTnLst>
                                </p:cTn>
                              </p:par>
                            </p:childTnLst>
                          </p:cTn>
                        </p:par>
                        <p:par>
                          <p:cTn id="62" fill="hold">
                            <p:stCondLst>
                              <p:cond delay="1500"/>
                            </p:stCondLst>
                            <p:childTnLst>
                              <p:par>
                                <p:cTn id="63" presetID="22" presetClass="entr" presetSubtype="1" fill="hold"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wipe(up)">
                                      <p:cBhvr>
                                        <p:cTn id="65" dur="500"/>
                                        <p:tgtEl>
                                          <p:spTgt spid="66"/>
                                        </p:tgtEl>
                                      </p:cBhvr>
                                    </p:animEffect>
                                  </p:childTnLst>
                                </p:cTn>
                              </p:par>
                            </p:childTnLst>
                          </p:cTn>
                        </p:par>
                        <p:par>
                          <p:cTn id="66" fill="hold">
                            <p:stCondLst>
                              <p:cond delay="2000"/>
                            </p:stCondLst>
                            <p:childTnLst>
                              <p:par>
                                <p:cTn id="67" presetID="22" presetClass="entr" presetSubtype="1"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up)">
                                      <p:cBhvr>
                                        <p:cTn id="69" dur="500"/>
                                        <p:tgtEl>
                                          <p:spTgt spid="19"/>
                                        </p:tgtEl>
                                      </p:cBhvr>
                                    </p:animEffect>
                                  </p:childTnLst>
                                </p:cTn>
                              </p:par>
                            </p:childTnLst>
                          </p:cTn>
                        </p:par>
                        <p:par>
                          <p:cTn id="70" fill="hold">
                            <p:stCondLst>
                              <p:cond delay="2500"/>
                            </p:stCondLst>
                            <p:childTnLst>
                              <p:par>
                                <p:cTn id="71" presetID="22" presetClass="entr" presetSubtype="1" fill="hold" nodeType="after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wipe(up)">
                                      <p:cBhvr>
                                        <p:cTn id="73" dur="500"/>
                                        <p:tgtEl>
                                          <p:spTgt spid="70"/>
                                        </p:tgtEl>
                                      </p:cBhvr>
                                    </p:animEffect>
                                  </p:childTnLst>
                                </p:cTn>
                              </p:par>
                            </p:childTnLst>
                          </p:cTn>
                        </p:par>
                        <p:par>
                          <p:cTn id="74" fill="hold">
                            <p:stCondLst>
                              <p:cond delay="3000"/>
                            </p:stCondLst>
                            <p:childTnLst>
                              <p:par>
                                <p:cTn id="75" presetID="22" presetClass="entr" presetSubtype="1" fill="hold" grpId="0" nodeType="after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wipe(up)">
                                      <p:cBhvr>
                                        <p:cTn id="77" dur="500"/>
                                        <p:tgtEl>
                                          <p:spTgt spid="39"/>
                                        </p:tgtEl>
                                      </p:cBhvr>
                                    </p:animEffect>
                                  </p:childTnLst>
                                </p:cTn>
                              </p:par>
                            </p:childTnLst>
                          </p:cTn>
                        </p:par>
                        <p:par>
                          <p:cTn id="78" fill="hold">
                            <p:stCondLst>
                              <p:cond delay="3500"/>
                            </p:stCondLst>
                            <p:childTnLst>
                              <p:par>
                                <p:cTn id="79" presetID="22" presetClass="entr" presetSubtype="4"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down)">
                                      <p:cBhvr>
                                        <p:cTn id="81" dur="500"/>
                                        <p:tgtEl>
                                          <p:spTgt spid="40"/>
                                        </p:tgtEl>
                                      </p:cBhvr>
                                    </p:animEffect>
                                  </p:childTnLst>
                                </p:cTn>
                              </p:par>
                            </p:childTnLst>
                          </p:cTn>
                        </p:par>
                        <p:par>
                          <p:cTn id="82" fill="hold">
                            <p:stCondLst>
                              <p:cond delay="4000"/>
                            </p:stCondLst>
                            <p:childTnLst>
                              <p:par>
                                <p:cTn id="83" presetID="22" presetClass="entr" presetSubtype="4" fill="hold" nodeType="afterEffect">
                                  <p:stCondLst>
                                    <p:cond delay="0"/>
                                  </p:stCondLst>
                                  <p:childTnLst>
                                    <p:set>
                                      <p:cBhvr>
                                        <p:cTn id="84" dur="1" fill="hold">
                                          <p:stCondLst>
                                            <p:cond delay="0"/>
                                          </p:stCondLst>
                                        </p:cTn>
                                        <p:tgtEl>
                                          <p:spTgt spid="78"/>
                                        </p:tgtEl>
                                        <p:attrNameLst>
                                          <p:attrName>style.visibility</p:attrName>
                                        </p:attrNameLst>
                                      </p:cBhvr>
                                      <p:to>
                                        <p:strVal val="visible"/>
                                      </p:to>
                                    </p:set>
                                    <p:animEffect transition="in" filter="wipe(down)">
                                      <p:cBhvr>
                                        <p:cTn id="85" dur="500"/>
                                        <p:tgtEl>
                                          <p:spTgt spid="78"/>
                                        </p:tgtEl>
                                      </p:cBhvr>
                                    </p:animEffect>
                                  </p:childTnLst>
                                </p:cTn>
                              </p:par>
                            </p:childTnLst>
                          </p:cTn>
                        </p:par>
                        <p:par>
                          <p:cTn id="86" fill="hold">
                            <p:stCondLst>
                              <p:cond delay="4500"/>
                            </p:stCondLst>
                            <p:childTnLst>
                              <p:par>
                                <p:cTn id="87" presetID="22" presetClass="entr" presetSubtype="4" fill="hold" nodeType="afterEffect">
                                  <p:stCondLst>
                                    <p:cond delay="0"/>
                                  </p:stCondLst>
                                  <p:childTnLst>
                                    <p:set>
                                      <p:cBhvr>
                                        <p:cTn id="88" dur="1" fill="hold">
                                          <p:stCondLst>
                                            <p:cond delay="0"/>
                                          </p:stCondLst>
                                        </p:cTn>
                                        <p:tgtEl>
                                          <p:spTgt spid="88"/>
                                        </p:tgtEl>
                                        <p:attrNameLst>
                                          <p:attrName>style.visibility</p:attrName>
                                        </p:attrNameLst>
                                      </p:cBhvr>
                                      <p:to>
                                        <p:strVal val="visible"/>
                                      </p:to>
                                    </p:set>
                                    <p:animEffect transition="in" filter="wipe(down)">
                                      <p:cBhvr>
                                        <p:cTn id="89" dur="500"/>
                                        <p:tgtEl>
                                          <p:spTgt spid="88"/>
                                        </p:tgtEl>
                                      </p:cBhvr>
                                    </p:animEffect>
                                  </p:childTnLst>
                                </p:cTn>
                              </p:par>
                            </p:childTnLst>
                          </p:cTn>
                        </p:par>
                        <p:par>
                          <p:cTn id="90" fill="hold">
                            <p:stCondLst>
                              <p:cond delay="5000"/>
                            </p:stCondLst>
                            <p:childTnLst>
                              <p:par>
                                <p:cTn id="91" presetID="22" presetClass="entr" presetSubtype="4"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down)">
                                      <p:cBhvr>
                                        <p:cTn id="93" dur="500"/>
                                        <p:tgtEl>
                                          <p:spTgt spid="21"/>
                                        </p:tgtEl>
                                      </p:cBhvr>
                                    </p:animEffect>
                                  </p:childTnLst>
                                </p:cTn>
                              </p:par>
                            </p:childTnLst>
                          </p:cTn>
                        </p:par>
                        <p:par>
                          <p:cTn id="94" fill="hold">
                            <p:stCondLst>
                              <p:cond delay="5500"/>
                            </p:stCondLst>
                            <p:childTnLst>
                              <p:par>
                                <p:cTn id="95" presetID="22" presetClass="entr" presetSubtype="4" fill="hold" nodeType="afterEffect">
                                  <p:stCondLst>
                                    <p:cond delay="0"/>
                                  </p:stCondLst>
                                  <p:childTnLst>
                                    <p:set>
                                      <p:cBhvr>
                                        <p:cTn id="96" dur="1" fill="hold">
                                          <p:stCondLst>
                                            <p:cond delay="0"/>
                                          </p:stCondLst>
                                        </p:cTn>
                                        <p:tgtEl>
                                          <p:spTgt spid="92"/>
                                        </p:tgtEl>
                                        <p:attrNameLst>
                                          <p:attrName>style.visibility</p:attrName>
                                        </p:attrNameLst>
                                      </p:cBhvr>
                                      <p:to>
                                        <p:strVal val="visible"/>
                                      </p:to>
                                    </p:set>
                                    <p:animEffect transition="in" filter="wipe(down)">
                                      <p:cBhvr>
                                        <p:cTn id="97" dur="500"/>
                                        <p:tgtEl>
                                          <p:spTgt spid="92"/>
                                        </p:tgtEl>
                                      </p:cBhvr>
                                    </p:animEffect>
                                  </p:childTnLst>
                                </p:cTn>
                              </p:par>
                            </p:childTnLst>
                          </p:cTn>
                        </p:par>
                        <p:par>
                          <p:cTn id="98" fill="hold">
                            <p:stCondLst>
                              <p:cond delay="6000"/>
                            </p:stCondLst>
                            <p:childTnLst>
                              <p:par>
                                <p:cTn id="99" presetID="22" presetClass="entr" presetSubtype="4" fill="hold" grpId="0" nodeType="after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wipe(down)">
                                      <p:cBhvr>
                                        <p:cTn id="101" dur="500"/>
                                        <p:tgtEl>
                                          <p:spTgt spid="41"/>
                                        </p:tgtEl>
                                      </p:cBhvr>
                                    </p:animEffect>
                                  </p:childTnLst>
                                </p:cTn>
                              </p:par>
                            </p:childTnLst>
                          </p:cTn>
                        </p:par>
                        <p:par>
                          <p:cTn id="102" fill="hold">
                            <p:stCondLst>
                              <p:cond delay="6500"/>
                            </p:stCondLst>
                            <p:childTnLst>
                              <p:par>
                                <p:cTn id="103" presetID="1" presetClass="entr" presetSubtype="0" fill="hold" grpId="0" nodeType="afterEffect">
                                  <p:stCondLst>
                                    <p:cond delay="1500"/>
                                  </p:stCondLst>
                                  <p:childTnLst>
                                    <p:set>
                                      <p:cBhvr>
                                        <p:cTn id="104" dur="1" fill="hold">
                                          <p:stCondLst>
                                            <p:cond delay="0"/>
                                          </p:stCondLst>
                                        </p:cTn>
                                        <p:tgtEl>
                                          <p:spTgt spid="76"/>
                                        </p:tgtEl>
                                        <p:attrNameLst>
                                          <p:attrName>style.visibility</p:attrName>
                                        </p:attrNameLst>
                                      </p:cBhvr>
                                      <p:to>
                                        <p:strVal val="visible"/>
                                      </p:to>
                                    </p:set>
                                  </p:childTnLst>
                                </p:cTn>
                              </p:par>
                            </p:childTnLst>
                          </p:cTn>
                        </p:par>
                        <p:par>
                          <p:cTn id="105" fill="hold">
                            <p:stCondLst>
                              <p:cond delay="8000"/>
                            </p:stCondLst>
                            <p:childTnLst>
                              <p:par>
                                <p:cTn id="106" presetID="1" presetClass="entr" presetSubtype="0" fill="hold" grpId="0" nodeType="afterEffect">
                                  <p:stCondLst>
                                    <p:cond delay="0"/>
                                  </p:stCondLst>
                                  <p:childTnLst>
                                    <p:set>
                                      <p:cBhvr>
                                        <p:cTn id="107" dur="1" fill="hold">
                                          <p:stCondLst>
                                            <p:cond delay="0"/>
                                          </p:stCondLst>
                                        </p:cTn>
                                        <p:tgtEl>
                                          <p:spTgt spid="77"/>
                                        </p:tgtEl>
                                        <p:attrNameLst>
                                          <p:attrName>style.visibility</p:attrName>
                                        </p:attrNameLst>
                                      </p:cBhvr>
                                      <p:to>
                                        <p:strVal val="visible"/>
                                      </p:to>
                                    </p:set>
                                  </p:childTnLst>
                                </p:cTn>
                              </p:par>
                            </p:childTnLst>
                          </p:cTn>
                        </p:par>
                        <p:par>
                          <p:cTn id="108" fill="hold">
                            <p:stCondLst>
                              <p:cond delay="8000"/>
                            </p:stCondLst>
                            <p:childTnLst>
                              <p:par>
                                <p:cTn id="109" presetID="1" presetClass="entr" presetSubtype="0" fill="hold" grpId="0" nodeType="afterEffect">
                                  <p:stCondLst>
                                    <p:cond delay="0"/>
                                  </p:stCondLst>
                                  <p:childTnLst>
                                    <p:set>
                                      <p:cBhvr>
                                        <p:cTn id="110" dur="1" fill="hold">
                                          <p:stCondLst>
                                            <p:cond delay="0"/>
                                          </p:stCondLst>
                                        </p:cTn>
                                        <p:tgtEl>
                                          <p:spTgt spid="84"/>
                                        </p:tgtEl>
                                        <p:attrNameLst>
                                          <p:attrName>style.visibility</p:attrName>
                                        </p:attrNameLst>
                                      </p:cBhvr>
                                      <p:to>
                                        <p:strVal val="visible"/>
                                      </p:to>
                                    </p:set>
                                  </p:childTnLst>
                                </p:cTn>
                              </p:par>
                            </p:childTnLst>
                          </p:cTn>
                        </p:par>
                        <p:par>
                          <p:cTn id="111" fill="hold">
                            <p:stCondLst>
                              <p:cond delay="8000"/>
                            </p:stCondLst>
                            <p:childTnLst>
                              <p:par>
                                <p:cTn id="112" presetID="1" presetClass="entr" presetSubtype="0" fill="hold" grpId="0" nodeType="afterEffect">
                                  <p:stCondLst>
                                    <p:cond delay="0"/>
                                  </p:stCondLst>
                                  <p:childTnLst>
                                    <p:set>
                                      <p:cBhvr>
                                        <p:cTn id="113" dur="1" fill="hold">
                                          <p:stCondLst>
                                            <p:cond delay="0"/>
                                          </p:stCondLst>
                                        </p:cTn>
                                        <p:tgtEl>
                                          <p:spTgt spid="83"/>
                                        </p:tgtEl>
                                        <p:attrNameLst>
                                          <p:attrName>style.visibility</p:attrName>
                                        </p:attrNameLst>
                                      </p:cBhvr>
                                      <p:to>
                                        <p:strVal val="visible"/>
                                      </p:to>
                                    </p:set>
                                  </p:childTnLst>
                                </p:cTn>
                              </p:par>
                            </p:childTnLst>
                          </p:cTn>
                        </p:par>
                        <p:par>
                          <p:cTn id="114" fill="hold">
                            <p:stCondLst>
                              <p:cond delay="8000"/>
                            </p:stCondLst>
                            <p:childTnLst>
                              <p:par>
                                <p:cTn id="115" presetID="1" presetClass="entr" presetSubtype="0" fill="hold" grpId="0" nodeType="afterEffect">
                                  <p:stCondLst>
                                    <p:cond delay="0"/>
                                  </p:stCondLst>
                                  <p:childTnLst>
                                    <p:set>
                                      <p:cBhvr>
                                        <p:cTn id="116" dur="1" fill="hold">
                                          <p:stCondLst>
                                            <p:cond delay="0"/>
                                          </p:stCondLst>
                                        </p:cTn>
                                        <p:tgtEl>
                                          <p:spTgt spid="87"/>
                                        </p:tgtEl>
                                        <p:attrNameLst>
                                          <p:attrName>style.visibility</p:attrName>
                                        </p:attrNameLst>
                                      </p:cBhvr>
                                      <p:to>
                                        <p:strVal val="visible"/>
                                      </p:to>
                                    </p:set>
                                  </p:childTnLst>
                                </p:cTn>
                              </p:par>
                            </p:childTnLst>
                          </p:cTn>
                        </p:par>
                        <p:par>
                          <p:cTn id="117" fill="hold">
                            <p:stCondLst>
                              <p:cond delay="8000"/>
                            </p:stCondLst>
                            <p:childTnLst>
                              <p:par>
                                <p:cTn id="118" presetID="1" presetClass="entr" presetSubtype="0" fill="hold" grpId="0" nodeType="afterEffect">
                                  <p:stCondLst>
                                    <p:cond delay="0"/>
                                  </p:stCondLst>
                                  <p:childTnLst>
                                    <p:set>
                                      <p:cBhvr>
                                        <p:cTn id="119" dur="1" fill="hold">
                                          <p:stCondLst>
                                            <p:cond delay="0"/>
                                          </p:stCondLst>
                                        </p:cTn>
                                        <p:tgtEl>
                                          <p:spTgt spid="86"/>
                                        </p:tgtEl>
                                        <p:attrNameLst>
                                          <p:attrName>style.visibility</p:attrName>
                                        </p:attrNameLst>
                                      </p:cBhvr>
                                      <p:to>
                                        <p:strVal val="visible"/>
                                      </p:to>
                                    </p:set>
                                  </p:childTnLst>
                                </p:cTn>
                              </p:par>
                            </p:childTnLst>
                          </p:cTn>
                        </p:par>
                        <p:par>
                          <p:cTn id="120" fill="hold">
                            <p:stCondLst>
                              <p:cond delay="8000"/>
                            </p:stCondLst>
                            <p:childTnLst>
                              <p:par>
                                <p:cTn id="121" presetID="22" presetClass="entr" presetSubtype="4" fill="hold" nodeType="afterEffect">
                                  <p:stCondLst>
                                    <p:cond delay="250"/>
                                  </p:stCondLst>
                                  <p:childTnLst>
                                    <p:set>
                                      <p:cBhvr>
                                        <p:cTn id="122" dur="1" fill="hold">
                                          <p:stCondLst>
                                            <p:cond delay="0"/>
                                          </p:stCondLst>
                                        </p:cTn>
                                        <p:tgtEl>
                                          <p:spTgt spid="129"/>
                                        </p:tgtEl>
                                        <p:attrNameLst>
                                          <p:attrName>style.visibility</p:attrName>
                                        </p:attrNameLst>
                                      </p:cBhvr>
                                      <p:to>
                                        <p:strVal val="visible"/>
                                      </p:to>
                                    </p:set>
                                    <p:animEffect transition="in" filter="wipe(down)">
                                      <p:cBhvr>
                                        <p:cTn id="123" dur="500"/>
                                        <p:tgtEl>
                                          <p:spTgt spid="129"/>
                                        </p:tgtEl>
                                      </p:cBhvr>
                                    </p:animEffect>
                                  </p:childTnLst>
                                </p:cTn>
                              </p:par>
                              <p:par>
                                <p:cTn id="124" presetID="22" presetClass="entr" presetSubtype="4" fill="hold" grpId="0" nodeType="withEffect">
                                  <p:stCondLst>
                                    <p:cond delay="250"/>
                                  </p:stCondLst>
                                  <p:childTnLst>
                                    <p:set>
                                      <p:cBhvr>
                                        <p:cTn id="125" dur="1" fill="hold">
                                          <p:stCondLst>
                                            <p:cond delay="0"/>
                                          </p:stCondLst>
                                        </p:cTn>
                                        <p:tgtEl>
                                          <p:spTgt spid="128"/>
                                        </p:tgtEl>
                                        <p:attrNameLst>
                                          <p:attrName>style.visibility</p:attrName>
                                        </p:attrNameLst>
                                      </p:cBhvr>
                                      <p:to>
                                        <p:strVal val="visible"/>
                                      </p:to>
                                    </p:set>
                                    <p:animEffect transition="in" filter="wipe(down)">
                                      <p:cBhvr>
                                        <p:cTn id="126" dur="550"/>
                                        <p:tgtEl>
                                          <p:spTgt spid="128"/>
                                        </p:tgtEl>
                                      </p:cBhvr>
                                    </p:animEffect>
                                  </p:childTnLst>
                                </p:cTn>
                              </p:par>
                              <p:par>
                                <p:cTn id="127" presetID="22" presetClass="entr" presetSubtype="4" fill="hold" nodeType="withEffect">
                                  <p:stCondLst>
                                    <p:cond delay="250"/>
                                  </p:stCondLst>
                                  <p:childTnLst>
                                    <p:set>
                                      <p:cBhvr>
                                        <p:cTn id="128" dur="1" fill="hold">
                                          <p:stCondLst>
                                            <p:cond delay="0"/>
                                          </p:stCondLst>
                                        </p:cTn>
                                        <p:tgtEl>
                                          <p:spTgt spid="134"/>
                                        </p:tgtEl>
                                        <p:attrNameLst>
                                          <p:attrName>style.visibility</p:attrName>
                                        </p:attrNameLst>
                                      </p:cBhvr>
                                      <p:to>
                                        <p:strVal val="visible"/>
                                      </p:to>
                                    </p:set>
                                    <p:animEffect transition="in" filter="wipe(down)">
                                      <p:cBhvr>
                                        <p:cTn id="129" dur="550"/>
                                        <p:tgtEl>
                                          <p:spTgt spid="134"/>
                                        </p:tgtEl>
                                      </p:cBhvr>
                                    </p:animEffect>
                                  </p:childTnLst>
                                </p:cTn>
                              </p:par>
                              <p:par>
                                <p:cTn id="130" presetID="22" presetClass="entr" presetSubtype="4" fill="hold" nodeType="withEffect">
                                  <p:stCondLst>
                                    <p:cond delay="250"/>
                                  </p:stCondLst>
                                  <p:childTnLst>
                                    <p:set>
                                      <p:cBhvr>
                                        <p:cTn id="131" dur="1" fill="hold">
                                          <p:stCondLst>
                                            <p:cond delay="0"/>
                                          </p:stCondLst>
                                        </p:cTn>
                                        <p:tgtEl>
                                          <p:spTgt spid="135"/>
                                        </p:tgtEl>
                                        <p:attrNameLst>
                                          <p:attrName>style.visibility</p:attrName>
                                        </p:attrNameLst>
                                      </p:cBhvr>
                                      <p:to>
                                        <p:strVal val="visible"/>
                                      </p:to>
                                    </p:set>
                                    <p:animEffect transition="in" filter="wipe(down)">
                                      <p:cBhvr>
                                        <p:cTn id="132" dur="500"/>
                                        <p:tgtEl>
                                          <p:spTgt spid="135"/>
                                        </p:tgtEl>
                                      </p:cBhvr>
                                    </p:animEffect>
                                  </p:childTnLst>
                                </p:cTn>
                              </p:par>
                              <p:par>
                                <p:cTn id="133" presetID="22" presetClass="entr" presetSubtype="4" fill="hold" grpId="0" nodeType="withEffect">
                                  <p:stCondLst>
                                    <p:cond delay="250"/>
                                  </p:stCondLst>
                                  <p:childTnLst>
                                    <p:set>
                                      <p:cBhvr>
                                        <p:cTn id="134" dur="1" fill="hold">
                                          <p:stCondLst>
                                            <p:cond delay="0"/>
                                          </p:stCondLst>
                                        </p:cTn>
                                        <p:tgtEl>
                                          <p:spTgt spid="126"/>
                                        </p:tgtEl>
                                        <p:attrNameLst>
                                          <p:attrName>style.visibility</p:attrName>
                                        </p:attrNameLst>
                                      </p:cBhvr>
                                      <p:to>
                                        <p:strVal val="visible"/>
                                      </p:to>
                                    </p:set>
                                    <p:animEffect transition="in" filter="wipe(down)">
                                      <p:cBhvr>
                                        <p:cTn id="135" dur="500"/>
                                        <p:tgtEl>
                                          <p:spTgt spid="126"/>
                                        </p:tgtEl>
                                      </p:cBhvr>
                                    </p:animEffect>
                                  </p:childTnLst>
                                </p:cTn>
                              </p:par>
                              <p:par>
                                <p:cTn id="136" presetID="22" presetClass="entr" presetSubtype="4" fill="hold" nodeType="withEffect">
                                  <p:stCondLst>
                                    <p:cond delay="250"/>
                                  </p:stCondLst>
                                  <p:childTnLst>
                                    <p:set>
                                      <p:cBhvr>
                                        <p:cTn id="137" dur="1" fill="hold">
                                          <p:stCondLst>
                                            <p:cond delay="0"/>
                                          </p:stCondLst>
                                        </p:cTn>
                                        <p:tgtEl>
                                          <p:spTgt spid="136"/>
                                        </p:tgtEl>
                                        <p:attrNameLst>
                                          <p:attrName>style.visibility</p:attrName>
                                        </p:attrNameLst>
                                      </p:cBhvr>
                                      <p:to>
                                        <p:strVal val="visible"/>
                                      </p:to>
                                    </p:set>
                                    <p:animEffect transition="in" filter="wipe(down)">
                                      <p:cBhvr>
                                        <p:cTn id="138" dur="500"/>
                                        <p:tgtEl>
                                          <p:spTgt spid="136"/>
                                        </p:tgtEl>
                                      </p:cBhvr>
                                    </p:animEffect>
                                  </p:childTnLst>
                                </p:cTn>
                              </p:par>
                              <p:par>
                                <p:cTn id="139" presetID="22" presetClass="entr" presetSubtype="4" fill="hold" nodeType="withEffect">
                                  <p:stCondLst>
                                    <p:cond delay="250"/>
                                  </p:stCondLst>
                                  <p:childTnLst>
                                    <p:set>
                                      <p:cBhvr>
                                        <p:cTn id="140" dur="1" fill="hold">
                                          <p:stCondLst>
                                            <p:cond delay="0"/>
                                          </p:stCondLst>
                                        </p:cTn>
                                        <p:tgtEl>
                                          <p:spTgt spid="137"/>
                                        </p:tgtEl>
                                        <p:attrNameLst>
                                          <p:attrName>style.visibility</p:attrName>
                                        </p:attrNameLst>
                                      </p:cBhvr>
                                      <p:to>
                                        <p:strVal val="visible"/>
                                      </p:to>
                                    </p:set>
                                    <p:animEffect transition="in" filter="wipe(down)">
                                      <p:cBhvr>
                                        <p:cTn id="141" dur="500"/>
                                        <p:tgtEl>
                                          <p:spTgt spid="137"/>
                                        </p:tgtEl>
                                      </p:cBhvr>
                                    </p:animEffect>
                                  </p:childTnLst>
                                </p:cTn>
                              </p:par>
                              <p:par>
                                <p:cTn id="142" presetID="22" presetClass="entr" presetSubtype="4" fill="hold" grpId="0" nodeType="withEffect">
                                  <p:stCondLst>
                                    <p:cond delay="250"/>
                                  </p:stCondLst>
                                  <p:childTnLst>
                                    <p:set>
                                      <p:cBhvr>
                                        <p:cTn id="143" dur="1" fill="hold">
                                          <p:stCondLst>
                                            <p:cond delay="0"/>
                                          </p:stCondLst>
                                        </p:cTn>
                                        <p:tgtEl>
                                          <p:spTgt spid="127"/>
                                        </p:tgtEl>
                                        <p:attrNameLst>
                                          <p:attrName>style.visibility</p:attrName>
                                        </p:attrNameLst>
                                      </p:cBhvr>
                                      <p:to>
                                        <p:strVal val="visible"/>
                                      </p:to>
                                    </p:set>
                                    <p:animEffect transition="in" filter="wipe(down)">
                                      <p:cBhvr>
                                        <p:cTn id="144" dur="500"/>
                                        <p:tgtEl>
                                          <p:spTgt spid="127"/>
                                        </p:tgtEl>
                                      </p:cBhvr>
                                    </p:animEffect>
                                  </p:childTnLst>
                                </p:cTn>
                              </p:par>
                            </p:childTnLst>
                          </p:cTn>
                        </p:par>
                        <p:par>
                          <p:cTn id="145" fill="hold">
                            <p:stCondLst>
                              <p:cond delay="8800"/>
                            </p:stCondLst>
                            <p:childTnLst>
                              <p:par>
                                <p:cTn id="146" presetID="22" presetClass="entr" presetSubtype="4" fill="hold" nodeType="afterEffect">
                                  <p:stCondLst>
                                    <p:cond delay="0"/>
                                  </p:stCondLst>
                                  <p:childTnLst>
                                    <p:set>
                                      <p:cBhvr>
                                        <p:cTn id="147" dur="1" fill="hold">
                                          <p:stCondLst>
                                            <p:cond delay="0"/>
                                          </p:stCondLst>
                                        </p:cTn>
                                        <p:tgtEl>
                                          <p:spTgt spid="138"/>
                                        </p:tgtEl>
                                        <p:attrNameLst>
                                          <p:attrName>style.visibility</p:attrName>
                                        </p:attrNameLst>
                                      </p:cBhvr>
                                      <p:to>
                                        <p:strVal val="visible"/>
                                      </p:to>
                                    </p:set>
                                    <p:animEffect transition="in" filter="wipe(down)">
                                      <p:cBhvr>
                                        <p:cTn id="148" dur="500"/>
                                        <p:tgtEl>
                                          <p:spTgt spid="138"/>
                                        </p:tgtEl>
                                      </p:cBhvr>
                                    </p:animEffect>
                                  </p:childTnLst>
                                </p:cTn>
                              </p:par>
                            </p:childTnLst>
                          </p:cTn>
                        </p:par>
                        <p:par>
                          <p:cTn id="149" fill="hold">
                            <p:stCondLst>
                              <p:cond delay="9300"/>
                            </p:stCondLst>
                            <p:childTnLst>
                              <p:par>
                                <p:cTn id="150" presetID="22" presetClass="entr" presetSubtype="4" fill="hold" nodeType="afterEffect">
                                  <p:stCondLst>
                                    <p:cond delay="0"/>
                                  </p:stCondLst>
                                  <p:childTnLst>
                                    <p:set>
                                      <p:cBhvr>
                                        <p:cTn id="151" dur="1" fill="hold">
                                          <p:stCondLst>
                                            <p:cond delay="0"/>
                                          </p:stCondLst>
                                        </p:cTn>
                                        <p:tgtEl>
                                          <p:spTgt spid="130"/>
                                        </p:tgtEl>
                                        <p:attrNameLst>
                                          <p:attrName>style.visibility</p:attrName>
                                        </p:attrNameLst>
                                      </p:cBhvr>
                                      <p:to>
                                        <p:strVal val="visible"/>
                                      </p:to>
                                    </p:set>
                                    <p:animEffect transition="in" filter="wipe(down)">
                                      <p:cBhvr>
                                        <p:cTn id="152" dur="500"/>
                                        <p:tgtEl>
                                          <p:spTgt spid="130"/>
                                        </p:tgtEl>
                                      </p:cBhvr>
                                    </p:animEffect>
                                  </p:childTnLst>
                                </p:cTn>
                              </p:par>
                            </p:childTnLst>
                          </p:cTn>
                        </p:par>
                        <p:par>
                          <p:cTn id="153" fill="hold">
                            <p:stCondLst>
                              <p:cond delay="9800"/>
                            </p:stCondLst>
                            <p:childTnLst>
                              <p:par>
                                <p:cTn id="154" presetID="1" presetClass="entr" presetSubtype="0" fill="hold" grpId="0" nodeType="afterEffect">
                                  <p:stCondLst>
                                    <p:cond delay="0"/>
                                  </p:stCondLst>
                                  <p:childTnLst>
                                    <p:set>
                                      <p:cBhvr>
                                        <p:cTn id="155" dur="1" fill="hold">
                                          <p:stCondLst>
                                            <p:cond delay="0"/>
                                          </p:stCondLst>
                                        </p:cTn>
                                        <p:tgtEl>
                                          <p:spTgt spid="11"/>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3">
                                            <p:txEl>
                                              <p:pRg st="0" end="0"/>
                                            </p:txEl>
                                          </p:spTgt>
                                        </p:tgtEl>
                                        <p:attrNameLst>
                                          <p:attrName>style.visibility</p:attrName>
                                        </p:attrNameLst>
                                      </p:cBhvr>
                                      <p:to>
                                        <p:strVal val="visible"/>
                                      </p:to>
                                    </p:set>
                                    <p:animEffect transition="in" filter="wipe(left)">
                                      <p:cBhvr>
                                        <p:cTn id="16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10" grpId="0"/>
      <p:bldP spid="11" grpId="0"/>
      <p:bldP spid="13" grpId="0" animBg="1"/>
      <p:bldP spid="19" grpId="0" animBg="1"/>
      <p:bldP spid="38" grpId="0" animBg="1"/>
      <p:bldP spid="39" grpId="0" animBg="1"/>
      <p:bldP spid="61" grpId="0" animBg="1"/>
      <p:bldP spid="62" grpId="0" animBg="1"/>
      <p:bldP spid="64" grpId="0" animBg="1"/>
      <p:bldP spid="65" grpId="0" animBg="1"/>
      <p:bldP spid="76" grpId="0" animBg="1"/>
      <p:bldP spid="77" grpId="0" animBg="1"/>
      <p:bldP spid="83" grpId="0" animBg="1"/>
      <p:bldP spid="84" grpId="0" animBg="1"/>
      <p:bldP spid="86" grpId="0" animBg="1"/>
      <p:bldP spid="87" grpId="0" animBg="1"/>
      <p:bldP spid="40" grpId="0" animBg="1"/>
      <p:bldP spid="21" grpId="0" animBg="1"/>
      <p:bldP spid="41" grpId="0" animBg="1"/>
      <p:bldP spid="99" grpId="0" animBg="1"/>
      <p:bldP spid="100" grpId="0" animBg="1"/>
      <p:bldP spid="126" grpId="0" animBg="1"/>
      <p:bldP spid="127" grpId="0" animBg="1"/>
      <p:bldP spid="1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5: Session</a:t>
            </a:r>
          </a:p>
        </p:txBody>
      </p:sp>
      <p:sp>
        <p:nvSpPr>
          <p:cNvPr id="3" name="Content Placeholder 2">
            <a:extLst>
              <a:ext uri="{FF2B5EF4-FFF2-40B4-BE49-F238E27FC236}">
                <a16:creationId xmlns:a16="http://schemas.microsoft.com/office/drawing/2014/main" id="{A2A79A3E-8100-4E82-B38F-AECDE64D0EC3}"/>
              </a:ext>
            </a:extLst>
          </p:cNvPr>
          <p:cNvSpPr>
            <a:spLocks noGrp="1"/>
          </p:cNvSpPr>
          <p:nvPr>
            <p:ph idx="1"/>
          </p:nvPr>
        </p:nvSpPr>
        <p:spPr>
          <a:xfrm>
            <a:off x="312821" y="2422525"/>
            <a:ext cx="11590421" cy="3546475"/>
          </a:xfrm>
        </p:spPr>
        <p:txBody>
          <a:bodyPr>
            <a:normAutofit/>
          </a:bodyPr>
          <a:lstStyle/>
          <a:p>
            <a:r>
              <a:rPr lang="en-GB" sz="4400" dirty="0"/>
              <a:t>Communication management between devices</a:t>
            </a:r>
          </a:p>
          <a:p>
            <a:pPr lvl="1"/>
            <a:r>
              <a:rPr lang="en-GB" sz="4000" dirty="0"/>
              <a:t>Start, stop, restart</a:t>
            </a:r>
          </a:p>
          <a:p>
            <a:r>
              <a:rPr lang="en-GB" sz="4400" dirty="0"/>
              <a:t>Half-duplex, full-duplex</a:t>
            </a:r>
          </a:p>
          <a:p>
            <a:r>
              <a:rPr lang="en-GB" sz="4400" dirty="0"/>
              <a:t>Control protocols, tunnelling protocols</a:t>
            </a:r>
          </a:p>
        </p:txBody>
      </p:sp>
    </p:spTree>
    <p:extLst>
      <p:ext uri="{BB962C8B-B14F-4D97-AF65-F5344CB8AC3E}">
        <p14:creationId xmlns:p14="http://schemas.microsoft.com/office/powerpoint/2010/main" val="905922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6E73-795A-419E-8B1C-8AB1FE59B0FA}"/>
              </a:ext>
            </a:extLst>
          </p:cNvPr>
          <p:cNvSpPr>
            <a:spLocks noGrp="1"/>
          </p:cNvSpPr>
          <p:nvPr>
            <p:ph type="title"/>
          </p:nvPr>
        </p:nvSpPr>
        <p:spPr/>
        <p:txBody>
          <a:bodyPr/>
          <a:lstStyle/>
          <a:p>
            <a:r>
              <a:rPr lang="en-GB" dirty="0"/>
              <a:t>Session Layer</a:t>
            </a:r>
          </a:p>
        </p:txBody>
      </p:sp>
      <p:sp>
        <p:nvSpPr>
          <p:cNvPr id="3" name="Content Placeholder 2">
            <a:extLst>
              <a:ext uri="{FF2B5EF4-FFF2-40B4-BE49-F238E27FC236}">
                <a16:creationId xmlns:a16="http://schemas.microsoft.com/office/drawing/2014/main" id="{F1C2EAF1-228A-4067-A951-1454C96770D4}"/>
              </a:ext>
            </a:extLst>
          </p:cNvPr>
          <p:cNvSpPr>
            <a:spLocks noGrp="1"/>
          </p:cNvSpPr>
          <p:nvPr>
            <p:ph idx="1"/>
          </p:nvPr>
        </p:nvSpPr>
        <p:spPr>
          <a:xfrm>
            <a:off x="695410" y="6309360"/>
            <a:ext cx="10182547" cy="533926"/>
          </a:xfrm>
        </p:spPr>
        <p:txBody>
          <a:bodyPr>
            <a:normAutofit fontScale="92500"/>
          </a:bodyPr>
          <a:lstStyle/>
          <a:p>
            <a:pPr marL="0" indent="0">
              <a:buNone/>
            </a:pPr>
            <a:r>
              <a:rPr lang="en-GB" dirty="0">
                <a:cs typeface="Trebuchet MS"/>
              </a:rPr>
              <a:t>The session layer is responsible for dialog  control and synchronization.</a:t>
            </a:r>
          </a:p>
          <a:p>
            <a:pPr marL="0" indent="0">
              <a:buNone/>
            </a:pPr>
            <a:endParaRPr lang="en-GB" dirty="0"/>
          </a:p>
        </p:txBody>
      </p:sp>
      <p:sp>
        <p:nvSpPr>
          <p:cNvPr id="4" name="Rectangle 3">
            <a:extLst>
              <a:ext uri="{FF2B5EF4-FFF2-40B4-BE49-F238E27FC236}">
                <a16:creationId xmlns:a16="http://schemas.microsoft.com/office/drawing/2014/main" id="{85FB7145-8B74-4573-BF30-59F902D863F3}"/>
              </a:ext>
            </a:extLst>
          </p:cNvPr>
          <p:cNvSpPr/>
          <p:nvPr/>
        </p:nvSpPr>
        <p:spPr>
          <a:xfrm>
            <a:off x="6839759" y="3247797"/>
            <a:ext cx="4038199" cy="1604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0FF01CC-E196-4B22-9C68-69A2B733EA29}"/>
              </a:ext>
            </a:extLst>
          </p:cNvPr>
          <p:cNvSpPr/>
          <p:nvPr/>
        </p:nvSpPr>
        <p:spPr>
          <a:xfrm>
            <a:off x="1274846" y="3240314"/>
            <a:ext cx="4038199" cy="1604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FA121A8-C769-403D-9213-2485D143B2C8}"/>
              </a:ext>
            </a:extLst>
          </p:cNvPr>
          <p:cNvSpPr/>
          <p:nvPr/>
        </p:nvSpPr>
        <p:spPr>
          <a:xfrm>
            <a:off x="1461577" y="3603520"/>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E2C2119-581F-4BC7-8DB4-27AD1D5CAA29}"/>
              </a:ext>
            </a:extLst>
          </p:cNvPr>
          <p:cNvSpPr txBox="1"/>
          <p:nvPr/>
        </p:nvSpPr>
        <p:spPr>
          <a:xfrm>
            <a:off x="2124560" y="1400872"/>
            <a:ext cx="2472087" cy="369332"/>
          </a:xfrm>
          <a:prstGeom prst="rect">
            <a:avLst/>
          </a:prstGeom>
          <a:noFill/>
        </p:spPr>
        <p:txBody>
          <a:bodyPr wrap="none" rtlCol="0">
            <a:spAutoFit/>
          </a:bodyPr>
          <a:lstStyle/>
          <a:p>
            <a:r>
              <a:rPr lang="en-GB" dirty="0"/>
              <a:t>From Presentation Layer</a:t>
            </a:r>
          </a:p>
        </p:txBody>
      </p:sp>
      <p:sp>
        <p:nvSpPr>
          <p:cNvPr id="11" name="TextBox 10">
            <a:extLst>
              <a:ext uri="{FF2B5EF4-FFF2-40B4-BE49-F238E27FC236}">
                <a16:creationId xmlns:a16="http://schemas.microsoft.com/office/drawing/2014/main" id="{A95F544E-0ADB-477F-A503-C7BE914B446E}"/>
              </a:ext>
            </a:extLst>
          </p:cNvPr>
          <p:cNvSpPr txBox="1"/>
          <p:nvPr/>
        </p:nvSpPr>
        <p:spPr>
          <a:xfrm>
            <a:off x="7612591" y="1411406"/>
            <a:ext cx="2197205" cy="369332"/>
          </a:xfrm>
          <a:prstGeom prst="rect">
            <a:avLst/>
          </a:prstGeom>
          <a:noFill/>
        </p:spPr>
        <p:txBody>
          <a:bodyPr wrap="none" rtlCol="0">
            <a:spAutoFit/>
          </a:bodyPr>
          <a:lstStyle/>
          <a:p>
            <a:r>
              <a:rPr lang="en-GB" dirty="0"/>
              <a:t>To Presentation Layer</a:t>
            </a:r>
          </a:p>
        </p:txBody>
      </p:sp>
      <p:sp>
        <p:nvSpPr>
          <p:cNvPr id="12" name="TextBox 11">
            <a:extLst>
              <a:ext uri="{FF2B5EF4-FFF2-40B4-BE49-F238E27FC236}">
                <a16:creationId xmlns:a16="http://schemas.microsoft.com/office/drawing/2014/main" id="{B13DB048-6DE5-4628-B4F0-2E8ADB434FB0}"/>
              </a:ext>
            </a:extLst>
          </p:cNvPr>
          <p:cNvSpPr txBox="1"/>
          <p:nvPr/>
        </p:nvSpPr>
        <p:spPr>
          <a:xfrm>
            <a:off x="627923" y="4817628"/>
            <a:ext cx="1435906" cy="369332"/>
          </a:xfrm>
          <a:prstGeom prst="rect">
            <a:avLst/>
          </a:prstGeom>
          <a:noFill/>
        </p:spPr>
        <p:txBody>
          <a:bodyPr wrap="none" rtlCol="0">
            <a:spAutoFit/>
          </a:bodyPr>
          <a:lstStyle/>
          <a:p>
            <a:r>
              <a:rPr lang="en-GB" dirty="0"/>
              <a:t>Session Layer</a:t>
            </a:r>
          </a:p>
        </p:txBody>
      </p:sp>
      <p:sp>
        <p:nvSpPr>
          <p:cNvPr id="17" name="TextBox 16">
            <a:extLst>
              <a:ext uri="{FF2B5EF4-FFF2-40B4-BE49-F238E27FC236}">
                <a16:creationId xmlns:a16="http://schemas.microsoft.com/office/drawing/2014/main" id="{8F20B126-A3B1-4FEE-AB9B-B06787CE67CE}"/>
              </a:ext>
            </a:extLst>
          </p:cNvPr>
          <p:cNvSpPr txBox="1"/>
          <p:nvPr/>
        </p:nvSpPr>
        <p:spPr>
          <a:xfrm>
            <a:off x="10272196" y="4862609"/>
            <a:ext cx="1435906" cy="369332"/>
          </a:xfrm>
          <a:prstGeom prst="rect">
            <a:avLst/>
          </a:prstGeom>
          <a:noFill/>
        </p:spPr>
        <p:txBody>
          <a:bodyPr wrap="none" rtlCol="0">
            <a:spAutoFit/>
          </a:bodyPr>
          <a:lstStyle/>
          <a:p>
            <a:r>
              <a:rPr lang="en-GB" dirty="0"/>
              <a:t>Session Layer</a:t>
            </a:r>
          </a:p>
        </p:txBody>
      </p:sp>
      <p:sp>
        <p:nvSpPr>
          <p:cNvPr id="18" name="TextBox 17">
            <a:extLst>
              <a:ext uri="{FF2B5EF4-FFF2-40B4-BE49-F238E27FC236}">
                <a16:creationId xmlns:a16="http://schemas.microsoft.com/office/drawing/2014/main" id="{EDA01187-C5E0-4EA8-B1E1-D5E2AEDD1BF3}"/>
              </a:ext>
            </a:extLst>
          </p:cNvPr>
          <p:cNvSpPr txBox="1"/>
          <p:nvPr/>
        </p:nvSpPr>
        <p:spPr>
          <a:xfrm>
            <a:off x="2237771" y="5364413"/>
            <a:ext cx="1901290" cy="369332"/>
          </a:xfrm>
          <a:prstGeom prst="rect">
            <a:avLst/>
          </a:prstGeom>
          <a:noFill/>
        </p:spPr>
        <p:txBody>
          <a:bodyPr wrap="none" rtlCol="0">
            <a:spAutoFit/>
          </a:bodyPr>
          <a:lstStyle/>
          <a:p>
            <a:r>
              <a:rPr lang="en-GB" dirty="0"/>
              <a:t>To Transport Layer</a:t>
            </a:r>
          </a:p>
        </p:txBody>
      </p:sp>
      <p:sp>
        <p:nvSpPr>
          <p:cNvPr id="19" name="Arrow: Down 18">
            <a:extLst>
              <a:ext uri="{FF2B5EF4-FFF2-40B4-BE49-F238E27FC236}">
                <a16:creationId xmlns:a16="http://schemas.microsoft.com/office/drawing/2014/main" id="{44B2E3D3-6E26-4F7D-B7C4-950BD6ED8748}"/>
              </a:ext>
            </a:extLst>
          </p:cNvPr>
          <p:cNvSpPr/>
          <p:nvPr/>
        </p:nvSpPr>
        <p:spPr>
          <a:xfrm>
            <a:off x="3063788" y="4627877"/>
            <a:ext cx="426517" cy="736535"/>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1691EA6-1110-4EF8-B23D-8AE2F667E124}"/>
              </a:ext>
            </a:extLst>
          </p:cNvPr>
          <p:cNvSpPr txBox="1"/>
          <p:nvPr/>
        </p:nvSpPr>
        <p:spPr>
          <a:xfrm>
            <a:off x="7914541" y="5362273"/>
            <a:ext cx="2176173" cy="369332"/>
          </a:xfrm>
          <a:prstGeom prst="rect">
            <a:avLst/>
          </a:prstGeom>
          <a:noFill/>
        </p:spPr>
        <p:txBody>
          <a:bodyPr wrap="none" rtlCol="0">
            <a:spAutoFit/>
          </a:bodyPr>
          <a:lstStyle/>
          <a:p>
            <a:r>
              <a:rPr lang="en-GB" dirty="0"/>
              <a:t>From Transport Layer</a:t>
            </a:r>
          </a:p>
        </p:txBody>
      </p:sp>
      <p:grpSp>
        <p:nvGrpSpPr>
          <p:cNvPr id="30" name="Group 29">
            <a:extLst>
              <a:ext uri="{FF2B5EF4-FFF2-40B4-BE49-F238E27FC236}">
                <a16:creationId xmlns:a16="http://schemas.microsoft.com/office/drawing/2014/main" id="{758BE646-EA61-45F0-BB21-6BFF9884AC11}"/>
              </a:ext>
            </a:extLst>
          </p:cNvPr>
          <p:cNvGrpSpPr/>
          <p:nvPr/>
        </p:nvGrpSpPr>
        <p:grpSpPr>
          <a:xfrm>
            <a:off x="1528762" y="4353085"/>
            <a:ext cx="3410455" cy="234880"/>
            <a:chOff x="1805695" y="5736431"/>
            <a:chExt cx="3510381" cy="234880"/>
          </a:xfrm>
        </p:grpSpPr>
        <p:cxnSp>
          <p:nvCxnSpPr>
            <p:cNvPr id="31" name="Straight Connector 30">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a:extLst>
              <a:ext uri="{FF2B5EF4-FFF2-40B4-BE49-F238E27FC236}">
                <a16:creationId xmlns:a16="http://schemas.microsoft.com/office/drawing/2014/main" id="{EFA121A8-C769-403D-9213-2485D143B2C8}"/>
              </a:ext>
            </a:extLst>
          </p:cNvPr>
          <p:cNvSpPr/>
          <p:nvPr/>
        </p:nvSpPr>
        <p:spPr>
          <a:xfrm>
            <a:off x="7046055" y="3501350"/>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758BE646-EA61-45F0-BB21-6BFF9884AC11}"/>
              </a:ext>
            </a:extLst>
          </p:cNvPr>
          <p:cNvGrpSpPr/>
          <p:nvPr/>
        </p:nvGrpSpPr>
        <p:grpSpPr>
          <a:xfrm>
            <a:off x="7113240" y="4250915"/>
            <a:ext cx="3434653" cy="234880"/>
            <a:chOff x="1805695" y="5736431"/>
            <a:chExt cx="3510381" cy="234880"/>
          </a:xfrm>
        </p:grpSpPr>
        <p:cxnSp>
          <p:nvCxnSpPr>
            <p:cNvPr id="79" name="Straight Connector 78">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Arrow: Down 20">
            <a:extLst>
              <a:ext uri="{FF2B5EF4-FFF2-40B4-BE49-F238E27FC236}">
                <a16:creationId xmlns:a16="http://schemas.microsoft.com/office/drawing/2014/main" id="{C0AE85D9-F707-455F-AC4C-06F6F2DCA19F}"/>
              </a:ext>
            </a:extLst>
          </p:cNvPr>
          <p:cNvSpPr/>
          <p:nvPr/>
        </p:nvSpPr>
        <p:spPr>
          <a:xfrm rot="10800000">
            <a:off x="8666968" y="4564110"/>
            <a:ext cx="426517" cy="802714"/>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Straight Connector 101"/>
          <p:cNvCxnSpPr/>
          <p:nvPr/>
        </p:nvCxnSpPr>
        <p:spPr>
          <a:xfrm flipV="1">
            <a:off x="1923818" y="2989886"/>
            <a:ext cx="820052" cy="93352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0EE35B03-A583-46E5-A3DA-9C2E80A03F33}"/>
              </a:ext>
            </a:extLst>
          </p:cNvPr>
          <p:cNvGrpSpPr/>
          <p:nvPr/>
        </p:nvGrpSpPr>
        <p:grpSpPr>
          <a:xfrm>
            <a:off x="2468846" y="2730396"/>
            <a:ext cx="1945936" cy="188858"/>
            <a:chOff x="1416771" y="2696982"/>
            <a:chExt cx="2143839" cy="188858"/>
          </a:xfrm>
        </p:grpSpPr>
        <p:cxnSp>
          <p:nvCxnSpPr>
            <p:cNvPr id="105" name="Straight Connector 104">
              <a:extLst>
                <a:ext uri="{FF2B5EF4-FFF2-40B4-BE49-F238E27FC236}">
                  <a16:creationId xmlns:a16="http://schemas.microsoft.com/office/drawing/2014/main" id="{CAB79F82-E0D2-49EB-B828-0F567C8B1B73}"/>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95DB38A-E6D7-4E85-A0BD-6D0E982BFE0E}"/>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280828A-F0BD-4CCF-8881-4B29D81C0F27}"/>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8" name="Straight Connector 107"/>
          <p:cNvCxnSpPr/>
          <p:nvPr/>
        </p:nvCxnSpPr>
        <p:spPr>
          <a:xfrm flipV="1">
            <a:off x="2599123" y="3031632"/>
            <a:ext cx="464665" cy="87268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3051517" y="3044680"/>
            <a:ext cx="62218" cy="8851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3629569" y="3044680"/>
            <a:ext cx="138507" cy="8851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3602672" y="3031632"/>
            <a:ext cx="654341" cy="87268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flipV="1">
            <a:off x="4361659" y="2962184"/>
            <a:ext cx="577559" cy="96776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7521277" y="2895327"/>
            <a:ext cx="820052" cy="93352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0EE35B03-A583-46E5-A3DA-9C2E80A03F33}"/>
              </a:ext>
            </a:extLst>
          </p:cNvPr>
          <p:cNvGrpSpPr/>
          <p:nvPr/>
        </p:nvGrpSpPr>
        <p:grpSpPr>
          <a:xfrm>
            <a:off x="8088547" y="2635837"/>
            <a:ext cx="1945936" cy="188858"/>
            <a:chOff x="1416771" y="2696982"/>
            <a:chExt cx="2143839" cy="188858"/>
          </a:xfrm>
        </p:grpSpPr>
        <p:cxnSp>
          <p:nvCxnSpPr>
            <p:cNvPr id="131" name="Straight Connector 130">
              <a:extLst>
                <a:ext uri="{FF2B5EF4-FFF2-40B4-BE49-F238E27FC236}">
                  <a16:creationId xmlns:a16="http://schemas.microsoft.com/office/drawing/2014/main" id="{CAB79F82-E0D2-49EB-B828-0F567C8B1B73}"/>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95DB38A-E6D7-4E85-A0BD-6D0E982BFE0E}"/>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280828A-F0BD-4CCF-8881-4B29D81C0F27}"/>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4" name="Straight Connector 133"/>
          <p:cNvCxnSpPr/>
          <p:nvPr/>
        </p:nvCxnSpPr>
        <p:spPr>
          <a:xfrm flipV="1">
            <a:off x="8196582" y="2937073"/>
            <a:ext cx="464665" cy="87268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flipV="1">
            <a:off x="8648976" y="2950121"/>
            <a:ext cx="62218" cy="8851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9227028" y="2950121"/>
            <a:ext cx="138507" cy="8851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flipV="1">
            <a:off x="9200131" y="2937073"/>
            <a:ext cx="654341" cy="87268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flipV="1">
            <a:off x="9959118" y="2867625"/>
            <a:ext cx="577559" cy="96776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6D1DCFE-CE29-46B3-BFEC-F31EF53CF3FD}"/>
              </a:ext>
            </a:extLst>
          </p:cNvPr>
          <p:cNvSpPr/>
          <p:nvPr/>
        </p:nvSpPr>
        <p:spPr>
          <a:xfrm>
            <a:off x="2198210" y="3985059"/>
            <a:ext cx="811414" cy="238975"/>
          </a:xfrm>
          <a:prstGeom prst="rect">
            <a:avLst/>
          </a:prstGeom>
          <a:solidFill>
            <a:schemeClr val="accent2">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8" name="Rectangle 7">
            <a:extLst>
              <a:ext uri="{FF2B5EF4-FFF2-40B4-BE49-F238E27FC236}">
                <a16:creationId xmlns:a16="http://schemas.microsoft.com/office/drawing/2014/main" id="{AEB86FFF-16A9-49CB-8752-5E77980E8934}"/>
              </a:ext>
            </a:extLst>
          </p:cNvPr>
          <p:cNvSpPr/>
          <p:nvPr/>
        </p:nvSpPr>
        <p:spPr>
          <a:xfrm>
            <a:off x="1528762" y="3985059"/>
            <a:ext cx="516037" cy="238975"/>
          </a:xfrm>
          <a:prstGeom prst="rect">
            <a:avLst/>
          </a:prstGeom>
          <a:solidFill>
            <a:srgbClr val="F8533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H5</a:t>
            </a:r>
          </a:p>
        </p:txBody>
      </p:sp>
      <p:sp>
        <p:nvSpPr>
          <p:cNvPr id="82" name="Rectangle 81">
            <a:extLst>
              <a:ext uri="{FF2B5EF4-FFF2-40B4-BE49-F238E27FC236}">
                <a16:creationId xmlns:a16="http://schemas.microsoft.com/office/drawing/2014/main" id="{AEB86FFF-16A9-49CB-8752-5E77980E8934}"/>
              </a:ext>
            </a:extLst>
          </p:cNvPr>
          <p:cNvSpPr/>
          <p:nvPr/>
        </p:nvSpPr>
        <p:spPr>
          <a:xfrm>
            <a:off x="2050909" y="3985059"/>
            <a:ext cx="147302" cy="238975"/>
          </a:xfrm>
          <a:prstGeom prst="rect">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85" name="Rectangle 84">
            <a:extLst>
              <a:ext uri="{FF2B5EF4-FFF2-40B4-BE49-F238E27FC236}">
                <a16:creationId xmlns:a16="http://schemas.microsoft.com/office/drawing/2014/main" id="{A6D1DCFE-CE29-46B3-BFEC-F31EF53CF3FD}"/>
              </a:ext>
            </a:extLst>
          </p:cNvPr>
          <p:cNvSpPr/>
          <p:nvPr/>
        </p:nvSpPr>
        <p:spPr>
          <a:xfrm>
            <a:off x="3166160" y="3985059"/>
            <a:ext cx="811414" cy="238975"/>
          </a:xfrm>
          <a:prstGeom prst="rect">
            <a:avLst/>
          </a:prstGeom>
          <a:solidFill>
            <a:schemeClr val="accent2">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96" name="Rectangle 95">
            <a:extLst>
              <a:ext uri="{FF2B5EF4-FFF2-40B4-BE49-F238E27FC236}">
                <a16:creationId xmlns:a16="http://schemas.microsoft.com/office/drawing/2014/main" id="{AEB86FFF-16A9-49CB-8752-5E77980E8934}"/>
              </a:ext>
            </a:extLst>
          </p:cNvPr>
          <p:cNvSpPr/>
          <p:nvPr/>
        </p:nvSpPr>
        <p:spPr>
          <a:xfrm>
            <a:off x="3018858" y="3985059"/>
            <a:ext cx="147302" cy="238975"/>
          </a:xfrm>
          <a:prstGeom prst="rect">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97" name="Rectangle 96">
            <a:extLst>
              <a:ext uri="{FF2B5EF4-FFF2-40B4-BE49-F238E27FC236}">
                <a16:creationId xmlns:a16="http://schemas.microsoft.com/office/drawing/2014/main" id="{A6D1DCFE-CE29-46B3-BFEC-F31EF53CF3FD}"/>
              </a:ext>
            </a:extLst>
          </p:cNvPr>
          <p:cNvSpPr/>
          <p:nvPr/>
        </p:nvSpPr>
        <p:spPr>
          <a:xfrm>
            <a:off x="4127803" y="3985059"/>
            <a:ext cx="811414" cy="238975"/>
          </a:xfrm>
          <a:prstGeom prst="rect">
            <a:avLst/>
          </a:prstGeom>
          <a:solidFill>
            <a:schemeClr val="accent2">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98" name="Rectangle 97">
            <a:extLst>
              <a:ext uri="{FF2B5EF4-FFF2-40B4-BE49-F238E27FC236}">
                <a16:creationId xmlns:a16="http://schemas.microsoft.com/office/drawing/2014/main" id="{AEB86FFF-16A9-49CB-8752-5E77980E8934}"/>
              </a:ext>
            </a:extLst>
          </p:cNvPr>
          <p:cNvSpPr/>
          <p:nvPr/>
        </p:nvSpPr>
        <p:spPr>
          <a:xfrm>
            <a:off x="3980501" y="3985059"/>
            <a:ext cx="147302" cy="238975"/>
          </a:xfrm>
          <a:prstGeom prst="rect">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103" name="Rectangle 102">
            <a:extLst>
              <a:ext uri="{FF2B5EF4-FFF2-40B4-BE49-F238E27FC236}">
                <a16:creationId xmlns:a16="http://schemas.microsoft.com/office/drawing/2014/main" id="{A6D1DCFE-CE29-46B3-BFEC-F31EF53CF3FD}"/>
              </a:ext>
            </a:extLst>
          </p:cNvPr>
          <p:cNvSpPr/>
          <p:nvPr/>
        </p:nvSpPr>
        <p:spPr>
          <a:xfrm>
            <a:off x="7806886" y="3901791"/>
            <a:ext cx="811414" cy="238975"/>
          </a:xfrm>
          <a:prstGeom prst="rect">
            <a:avLst/>
          </a:prstGeom>
          <a:solidFill>
            <a:schemeClr val="accent2">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109" name="Rectangle 108">
            <a:extLst>
              <a:ext uri="{FF2B5EF4-FFF2-40B4-BE49-F238E27FC236}">
                <a16:creationId xmlns:a16="http://schemas.microsoft.com/office/drawing/2014/main" id="{AEB86FFF-16A9-49CB-8752-5E77980E8934}"/>
              </a:ext>
            </a:extLst>
          </p:cNvPr>
          <p:cNvSpPr/>
          <p:nvPr/>
        </p:nvSpPr>
        <p:spPr>
          <a:xfrm>
            <a:off x="7137438" y="3901791"/>
            <a:ext cx="516037" cy="238975"/>
          </a:xfrm>
          <a:prstGeom prst="rect">
            <a:avLst/>
          </a:prstGeom>
          <a:solidFill>
            <a:srgbClr val="F8533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H5</a:t>
            </a:r>
          </a:p>
        </p:txBody>
      </p:sp>
      <p:sp>
        <p:nvSpPr>
          <p:cNvPr id="110" name="Rectangle 109">
            <a:extLst>
              <a:ext uri="{FF2B5EF4-FFF2-40B4-BE49-F238E27FC236}">
                <a16:creationId xmlns:a16="http://schemas.microsoft.com/office/drawing/2014/main" id="{AEB86FFF-16A9-49CB-8752-5E77980E8934}"/>
              </a:ext>
            </a:extLst>
          </p:cNvPr>
          <p:cNvSpPr/>
          <p:nvPr/>
        </p:nvSpPr>
        <p:spPr>
          <a:xfrm>
            <a:off x="7659585" y="3901791"/>
            <a:ext cx="147302" cy="238975"/>
          </a:xfrm>
          <a:prstGeom prst="rect">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111" name="Rectangle 110">
            <a:extLst>
              <a:ext uri="{FF2B5EF4-FFF2-40B4-BE49-F238E27FC236}">
                <a16:creationId xmlns:a16="http://schemas.microsoft.com/office/drawing/2014/main" id="{A6D1DCFE-CE29-46B3-BFEC-F31EF53CF3FD}"/>
              </a:ext>
            </a:extLst>
          </p:cNvPr>
          <p:cNvSpPr/>
          <p:nvPr/>
        </p:nvSpPr>
        <p:spPr>
          <a:xfrm>
            <a:off x="8774836" y="3901791"/>
            <a:ext cx="811414" cy="238975"/>
          </a:xfrm>
          <a:prstGeom prst="rect">
            <a:avLst/>
          </a:prstGeom>
          <a:solidFill>
            <a:schemeClr val="accent2">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112" name="Rectangle 111">
            <a:extLst>
              <a:ext uri="{FF2B5EF4-FFF2-40B4-BE49-F238E27FC236}">
                <a16:creationId xmlns:a16="http://schemas.microsoft.com/office/drawing/2014/main" id="{AEB86FFF-16A9-49CB-8752-5E77980E8934}"/>
              </a:ext>
            </a:extLst>
          </p:cNvPr>
          <p:cNvSpPr/>
          <p:nvPr/>
        </p:nvSpPr>
        <p:spPr>
          <a:xfrm>
            <a:off x="8627534" y="3901791"/>
            <a:ext cx="147302" cy="238975"/>
          </a:xfrm>
          <a:prstGeom prst="rect">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114" name="Rectangle 113">
            <a:extLst>
              <a:ext uri="{FF2B5EF4-FFF2-40B4-BE49-F238E27FC236}">
                <a16:creationId xmlns:a16="http://schemas.microsoft.com/office/drawing/2014/main" id="{A6D1DCFE-CE29-46B3-BFEC-F31EF53CF3FD}"/>
              </a:ext>
            </a:extLst>
          </p:cNvPr>
          <p:cNvSpPr/>
          <p:nvPr/>
        </p:nvSpPr>
        <p:spPr>
          <a:xfrm>
            <a:off x="9736479" y="3901791"/>
            <a:ext cx="811414" cy="238975"/>
          </a:xfrm>
          <a:prstGeom prst="rect">
            <a:avLst/>
          </a:prstGeom>
          <a:solidFill>
            <a:schemeClr val="accent2">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116" name="Rectangle 115">
            <a:extLst>
              <a:ext uri="{FF2B5EF4-FFF2-40B4-BE49-F238E27FC236}">
                <a16:creationId xmlns:a16="http://schemas.microsoft.com/office/drawing/2014/main" id="{AEB86FFF-16A9-49CB-8752-5E77980E8934}"/>
              </a:ext>
            </a:extLst>
          </p:cNvPr>
          <p:cNvSpPr/>
          <p:nvPr/>
        </p:nvSpPr>
        <p:spPr>
          <a:xfrm>
            <a:off x="9589177" y="3901791"/>
            <a:ext cx="147302" cy="238975"/>
          </a:xfrm>
          <a:prstGeom prst="rect">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118" name="Arrow: Down 20">
            <a:extLst>
              <a:ext uri="{FF2B5EF4-FFF2-40B4-BE49-F238E27FC236}">
                <a16:creationId xmlns:a16="http://schemas.microsoft.com/office/drawing/2014/main" id="{C0AE85D9-F707-455F-AC4C-06F6F2DCA19F}"/>
              </a:ext>
            </a:extLst>
          </p:cNvPr>
          <p:cNvSpPr/>
          <p:nvPr/>
        </p:nvSpPr>
        <p:spPr>
          <a:xfrm rot="10800000">
            <a:off x="8587627" y="1752599"/>
            <a:ext cx="426517" cy="802714"/>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Arrow: Down 18">
            <a:extLst>
              <a:ext uri="{FF2B5EF4-FFF2-40B4-BE49-F238E27FC236}">
                <a16:creationId xmlns:a16="http://schemas.microsoft.com/office/drawing/2014/main" id="{44B2E3D3-6E26-4F7D-B7C4-950BD6ED8748}"/>
              </a:ext>
            </a:extLst>
          </p:cNvPr>
          <p:cNvSpPr/>
          <p:nvPr/>
        </p:nvSpPr>
        <p:spPr>
          <a:xfrm>
            <a:off x="3113669" y="1835798"/>
            <a:ext cx="426517" cy="736535"/>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925074" y="4163503"/>
            <a:ext cx="373820" cy="230832"/>
          </a:xfrm>
          <a:prstGeom prst="rect">
            <a:avLst/>
          </a:prstGeom>
          <a:noFill/>
        </p:spPr>
        <p:txBody>
          <a:bodyPr wrap="none" rtlCol="0">
            <a:spAutoFit/>
          </a:bodyPr>
          <a:lstStyle/>
          <a:p>
            <a:r>
              <a:rPr lang="en-GB" sz="900" b="1" dirty="0"/>
              <a:t>SYN</a:t>
            </a:r>
          </a:p>
        </p:txBody>
      </p:sp>
      <p:sp>
        <p:nvSpPr>
          <p:cNvPr id="121" name="TextBox 120"/>
          <p:cNvSpPr txBox="1"/>
          <p:nvPr/>
        </p:nvSpPr>
        <p:spPr>
          <a:xfrm>
            <a:off x="2895716" y="4163503"/>
            <a:ext cx="373820" cy="230832"/>
          </a:xfrm>
          <a:prstGeom prst="rect">
            <a:avLst/>
          </a:prstGeom>
          <a:noFill/>
        </p:spPr>
        <p:txBody>
          <a:bodyPr wrap="none" rtlCol="0">
            <a:spAutoFit/>
          </a:bodyPr>
          <a:lstStyle/>
          <a:p>
            <a:r>
              <a:rPr lang="en-GB" sz="900" b="1" dirty="0"/>
              <a:t>SYN</a:t>
            </a:r>
          </a:p>
        </p:txBody>
      </p:sp>
      <p:sp>
        <p:nvSpPr>
          <p:cNvPr id="122" name="TextBox 121"/>
          <p:cNvSpPr txBox="1"/>
          <p:nvPr/>
        </p:nvSpPr>
        <p:spPr>
          <a:xfrm>
            <a:off x="3866358" y="4163503"/>
            <a:ext cx="373820" cy="230832"/>
          </a:xfrm>
          <a:prstGeom prst="rect">
            <a:avLst/>
          </a:prstGeom>
          <a:noFill/>
        </p:spPr>
        <p:txBody>
          <a:bodyPr wrap="none" rtlCol="0">
            <a:spAutoFit/>
          </a:bodyPr>
          <a:lstStyle/>
          <a:p>
            <a:r>
              <a:rPr lang="en-GB" sz="900" b="1" dirty="0"/>
              <a:t>SYN</a:t>
            </a:r>
          </a:p>
        </p:txBody>
      </p:sp>
      <p:sp>
        <p:nvSpPr>
          <p:cNvPr id="123" name="TextBox 122"/>
          <p:cNvSpPr txBox="1"/>
          <p:nvPr/>
        </p:nvSpPr>
        <p:spPr>
          <a:xfrm>
            <a:off x="7557483" y="4071957"/>
            <a:ext cx="373820" cy="230832"/>
          </a:xfrm>
          <a:prstGeom prst="rect">
            <a:avLst/>
          </a:prstGeom>
          <a:noFill/>
        </p:spPr>
        <p:txBody>
          <a:bodyPr wrap="none" rtlCol="0">
            <a:spAutoFit/>
          </a:bodyPr>
          <a:lstStyle/>
          <a:p>
            <a:r>
              <a:rPr lang="en-GB" sz="900" b="1" dirty="0"/>
              <a:t>SYN</a:t>
            </a:r>
          </a:p>
        </p:txBody>
      </p:sp>
      <p:sp>
        <p:nvSpPr>
          <p:cNvPr id="124" name="TextBox 123"/>
          <p:cNvSpPr txBox="1"/>
          <p:nvPr/>
        </p:nvSpPr>
        <p:spPr>
          <a:xfrm>
            <a:off x="8514275" y="4071957"/>
            <a:ext cx="373820" cy="230832"/>
          </a:xfrm>
          <a:prstGeom prst="rect">
            <a:avLst/>
          </a:prstGeom>
          <a:noFill/>
        </p:spPr>
        <p:txBody>
          <a:bodyPr wrap="none" rtlCol="0">
            <a:spAutoFit/>
          </a:bodyPr>
          <a:lstStyle/>
          <a:p>
            <a:r>
              <a:rPr lang="en-GB" sz="900" b="1" dirty="0"/>
              <a:t>SYN</a:t>
            </a:r>
          </a:p>
        </p:txBody>
      </p:sp>
      <p:sp>
        <p:nvSpPr>
          <p:cNvPr id="125" name="TextBox 124"/>
          <p:cNvSpPr txBox="1"/>
          <p:nvPr/>
        </p:nvSpPr>
        <p:spPr>
          <a:xfrm>
            <a:off x="9471067" y="4071957"/>
            <a:ext cx="373820" cy="230832"/>
          </a:xfrm>
          <a:prstGeom prst="rect">
            <a:avLst/>
          </a:prstGeom>
          <a:noFill/>
        </p:spPr>
        <p:txBody>
          <a:bodyPr wrap="none" rtlCol="0">
            <a:spAutoFit/>
          </a:bodyPr>
          <a:lstStyle/>
          <a:p>
            <a:r>
              <a:rPr lang="en-GB" sz="900" b="1" dirty="0"/>
              <a:t>SYN</a:t>
            </a:r>
          </a:p>
        </p:txBody>
      </p:sp>
    </p:spTree>
    <p:extLst>
      <p:ext uri="{BB962C8B-B14F-4D97-AF65-F5344CB8AC3E}">
        <p14:creationId xmlns:p14="http://schemas.microsoft.com/office/powerpoint/2010/main" val="63084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up)">
                                      <p:cBhvr>
                                        <p:cTn id="11" dur="500"/>
                                        <p:tgtEl>
                                          <p:spTgt spid="11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up)">
                                      <p:cBhvr>
                                        <p:cTn id="15" dur="500"/>
                                        <p:tgtEl>
                                          <p:spTgt spid="10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wipe(up)">
                                      <p:cBhvr>
                                        <p:cTn id="19" dur="500"/>
                                        <p:tgtEl>
                                          <p:spTgt spid="102"/>
                                        </p:tgtEl>
                                      </p:cBhvr>
                                    </p:animEffect>
                                  </p:childTnLst>
                                </p:cTn>
                              </p:par>
                              <p:par>
                                <p:cTn id="20" presetID="22" presetClass="entr" presetSubtype="1" fill="hold" nodeType="with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wipe(up)">
                                      <p:cBhvr>
                                        <p:cTn id="22" dur="500"/>
                                        <p:tgtEl>
                                          <p:spTgt spid="113"/>
                                        </p:tgtEl>
                                      </p:cBhvr>
                                    </p:animEffect>
                                  </p:childTnLst>
                                </p:cTn>
                              </p:par>
                              <p:par>
                                <p:cTn id="23" presetID="22" presetClass="entr" presetSubtype="1" fill="hold" nodeType="with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wipe(up)">
                                      <p:cBhvr>
                                        <p:cTn id="25" dur="500"/>
                                        <p:tgtEl>
                                          <p:spTgt spid="108"/>
                                        </p:tgtEl>
                                      </p:cBhvr>
                                    </p:animEffect>
                                  </p:childTnLst>
                                </p:cTn>
                              </p:par>
                              <p:par>
                                <p:cTn id="26" presetID="22" presetClass="entr" presetSubtype="1" fill="hold" nodeType="with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wipe(up)">
                                      <p:cBhvr>
                                        <p:cTn id="28" dur="500"/>
                                        <p:tgtEl>
                                          <p:spTgt spid="115"/>
                                        </p:tgtEl>
                                      </p:cBhvr>
                                    </p:animEffect>
                                  </p:childTnLst>
                                </p:cTn>
                              </p:par>
                              <p:par>
                                <p:cTn id="29" presetID="22" presetClass="entr" presetSubtype="1"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up)">
                                      <p:cBhvr>
                                        <p:cTn id="31" dur="500"/>
                                        <p:tgtEl>
                                          <p:spTgt spid="117"/>
                                        </p:tgtEl>
                                      </p:cBhvr>
                                    </p:animEffect>
                                  </p:childTnLst>
                                </p:cTn>
                              </p:par>
                              <p:par>
                                <p:cTn id="32" presetID="22" presetClass="entr" presetSubtype="1" fill="hold" nodeType="withEffect">
                                  <p:stCondLst>
                                    <p:cond delay="0"/>
                                  </p:stCondLst>
                                  <p:childTnLst>
                                    <p:set>
                                      <p:cBhvr>
                                        <p:cTn id="33" dur="1" fill="hold">
                                          <p:stCondLst>
                                            <p:cond delay="0"/>
                                          </p:stCondLst>
                                        </p:cTn>
                                        <p:tgtEl>
                                          <p:spTgt spid="120"/>
                                        </p:tgtEl>
                                        <p:attrNameLst>
                                          <p:attrName>style.visibility</p:attrName>
                                        </p:attrNameLst>
                                      </p:cBhvr>
                                      <p:to>
                                        <p:strVal val="visible"/>
                                      </p:to>
                                    </p:set>
                                    <p:animEffect transition="in" filter="wipe(up)">
                                      <p:cBhvr>
                                        <p:cTn id="34" dur="500"/>
                                        <p:tgtEl>
                                          <p:spTgt spid="120"/>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500"/>
                                        <p:tgtEl>
                                          <p:spTgt spid="8"/>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wipe(up)">
                                      <p:cBhvr>
                                        <p:cTn id="44" dur="500"/>
                                        <p:tgtEl>
                                          <p:spTgt spid="8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wipe(up)">
                                      <p:cBhvr>
                                        <p:cTn id="47" dur="500"/>
                                        <p:tgtEl>
                                          <p:spTgt spid="8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wipe(up)">
                                      <p:cBhvr>
                                        <p:cTn id="50" dur="500"/>
                                        <p:tgtEl>
                                          <p:spTgt spid="9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up)">
                                      <p:cBhvr>
                                        <p:cTn id="53" dur="500"/>
                                        <p:tgtEl>
                                          <p:spTgt spid="97"/>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wipe(up)">
                                      <p:cBhvr>
                                        <p:cTn id="56" dur="500"/>
                                        <p:tgtEl>
                                          <p:spTgt spid="98"/>
                                        </p:tgtEl>
                                      </p:cBhvr>
                                    </p:animEffect>
                                  </p:childTnLst>
                                </p:cTn>
                              </p:par>
                            </p:childTnLst>
                          </p:cTn>
                        </p:par>
                        <p:par>
                          <p:cTn id="57" fill="hold">
                            <p:stCondLst>
                              <p:cond delay="2500"/>
                            </p:stCondLst>
                            <p:childTnLst>
                              <p:par>
                                <p:cTn id="58" presetID="1" presetClass="entr" presetSubtype="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21"/>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22"/>
                                        </p:tgtEl>
                                        <p:attrNameLst>
                                          <p:attrName>style.visibility</p:attrName>
                                        </p:attrNameLst>
                                      </p:cBhvr>
                                      <p:to>
                                        <p:strVal val="visible"/>
                                      </p:to>
                                    </p:set>
                                  </p:childTnLst>
                                </p:cTn>
                              </p:par>
                            </p:childTnLst>
                          </p:cTn>
                        </p:par>
                        <p:par>
                          <p:cTn id="64" fill="hold">
                            <p:stCondLst>
                              <p:cond delay="2500"/>
                            </p:stCondLst>
                            <p:childTnLst>
                              <p:par>
                                <p:cTn id="65" presetID="22" presetClass="entr" presetSubtype="1"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par>
                          <p:cTn id="68" fill="hold">
                            <p:stCondLst>
                              <p:cond delay="3000"/>
                            </p:stCondLst>
                            <p:childTnLst>
                              <p:par>
                                <p:cTn id="69" presetID="22" presetClass="entr" presetSubtype="1"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up)">
                                      <p:cBhvr>
                                        <p:cTn id="71" dur="500"/>
                                        <p:tgtEl>
                                          <p:spTgt spid="19"/>
                                        </p:tgtEl>
                                      </p:cBhvr>
                                    </p:animEffect>
                                  </p:childTnLst>
                                </p:cTn>
                              </p:par>
                            </p:childTnLst>
                          </p:cTn>
                        </p:par>
                        <p:par>
                          <p:cTn id="72" fill="hold">
                            <p:stCondLst>
                              <p:cond delay="3500"/>
                            </p:stCondLst>
                            <p:childTnLst>
                              <p:par>
                                <p:cTn id="73" presetID="22" presetClass="entr" presetSubtype="4" fill="hold" grpId="0" nodeType="afterEffect">
                                  <p:stCondLst>
                                    <p:cond delay="200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childTnLst>
                          </p:cTn>
                        </p:par>
                        <p:par>
                          <p:cTn id="76" fill="hold">
                            <p:stCondLst>
                              <p:cond delay="6000"/>
                            </p:stCondLst>
                            <p:childTnLst>
                              <p:par>
                                <p:cTn id="77" presetID="22" presetClass="entr" presetSubtype="4" fill="hold" nodeType="after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wipe(down)">
                                      <p:cBhvr>
                                        <p:cTn id="79" dur="500"/>
                                        <p:tgtEl>
                                          <p:spTgt spid="78"/>
                                        </p:tgtEl>
                                      </p:cBhvr>
                                    </p:animEffect>
                                  </p:childTnLst>
                                </p:cTn>
                              </p:par>
                            </p:childTnLst>
                          </p:cTn>
                        </p:par>
                        <p:par>
                          <p:cTn id="80" fill="hold">
                            <p:stCondLst>
                              <p:cond delay="6500"/>
                            </p:stCondLst>
                            <p:childTnLst>
                              <p:par>
                                <p:cTn id="81" presetID="22" presetClass="entr" presetSubtype="4" fill="hold" grpId="0" nodeType="afterEffect">
                                  <p:stCondLst>
                                    <p:cond delay="0"/>
                                  </p:stCondLst>
                                  <p:childTnLst>
                                    <p:set>
                                      <p:cBhvr>
                                        <p:cTn id="82" dur="1" fill="hold">
                                          <p:stCondLst>
                                            <p:cond delay="0"/>
                                          </p:stCondLst>
                                        </p:cTn>
                                        <p:tgtEl>
                                          <p:spTgt spid="103"/>
                                        </p:tgtEl>
                                        <p:attrNameLst>
                                          <p:attrName>style.visibility</p:attrName>
                                        </p:attrNameLst>
                                      </p:cBhvr>
                                      <p:to>
                                        <p:strVal val="visible"/>
                                      </p:to>
                                    </p:set>
                                    <p:animEffect transition="in" filter="wipe(down)">
                                      <p:cBhvr>
                                        <p:cTn id="83" dur="500"/>
                                        <p:tgtEl>
                                          <p:spTgt spid="103"/>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09"/>
                                        </p:tgtEl>
                                        <p:attrNameLst>
                                          <p:attrName>style.visibility</p:attrName>
                                        </p:attrNameLst>
                                      </p:cBhvr>
                                      <p:to>
                                        <p:strVal val="visible"/>
                                      </p:to>
                                    </p:set>
                                    <p:animEffect transition="in" filter="wipe(down)">
                                      <p:cBhvr>
                                        <p:cTn id="86" dur="500"/>
                                        <p:tgtEl>
                                          <p:spTgt spid="109"/>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110"/>
                                        </p:tgtEl>
                                        <p:attrNameLst>
                                          <p:attrName>style.visibility</p:attrName>
                                        </p:attrNameLst>
                                      </p:cBhvr>
                                      <p:to>
                                        <p:strVal val="visible"/>
                                      </p:to>
                                    </p:set>
                                    <p:animEffect transition="in" filter="wipe(down)">
                                      <p:cBhvr>
                                        <p:cTn id="89" dur="500"/>
                                        <p:tgtEl>
                                          <p:spTgt spid="110"/>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111"/>
                                        </p:tgtEl>
                                        <p:attrNameLst>
                                          <p:attrName>style.visibility</p:attrName>
                                        </p:attrNameLst>
                                      </p:cBhvr>
                                      <p:to>
                                        <p:strVal val="visible"/>
                                      </p:to>
                                    </p:set>
                                    <p:animEffect transition="in" filter="wipe(down)">
                                      <p:cBhvr>
                                        <p:cTn id="92" dur="500"/>
                                        <p:tgtEl>
                                          <p:spTgt spid="11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112"/>
                                        </p:tgtEl>
                                        <p:attrNameLst>
                                          <p:attrName>style.visibility</p:attrName>
                                        </p:attrNameLst>
                                      </p:cBhvr>
                                      <p:to>
                                        <p:strVal val="visible"/>
                                      </p:to>
                                    </p:set>
                                    <p:animEffect transition="in" filter="wipe(down)">
                                      <p:cBhvr>
                                        <p:cTn id="95" dur="500"/>
                                        <p:tgtEl>
                                          <p:spTgt spid="112"/>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114"/>
                                        </p:tgtEl>
                                        <p:attrNameLst>
                                          <p:attrName>style.visibility</p:attrName>
                                        </p:attrNameLst>
                                      </p:cBhvr>
                                      <p:to>
                                        <p:strVal val="visible"/>
                                      </p:to>
                                    </p:set>
                                    <p:animEffect transition="in" filter="wipe(down)">
                                      <p:cBhvr>
                                        <p:cTn id="98" dur="500"/>
                                        <p:tgtEl>
                                          <p:spTgt spid="114"/>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16"/>
                                        </p:tgtEl>
                                        <p:attrNameLst>
                                          <p:attrName>style.visibility</p:attrName>
                                        </p:attrNameLst>
                                      </p:cBhvr>
                                      <p:to>
                                        <p:strVal val="visible"/>
                                      </p:to>
                                    </p:set>
                                    <p:animEffect transition="in" filter="wipe(down)">
                                      <p:cBhvr>
                                        <p:cTn id="101" dur="500"/>
                                        <p:tgtEl>
                                          <p:spTgt spid="116"/>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123"/>
                                        </p:tgtEl>
                                        <p:attrNameLst>
                                          <p:attrName>style.visibility</p:attrName>
                                        </p:attrNameLst>
                                      </p:cBhvr>
                                      <p:to>
                                        <p:strVal val="visible"/>
                                      </p:to>
                                    </p:set>
                                    <p:animEffect transition="in" filter="wipe(down)">
                                      <p:cBhvr>
                                        <p:cTn id="104" dur="500"/>
                                        <p:tgtEl>
                                          <p:spTgt spid="123"/>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124"/>
                                        </p:tgtEl>
                                        <p:attrNameLst>
                                          <p:attrName>style.visibility</p:attrName>
                                        </p:attrNameLst>
                                      </p:cBhvr>
                                      <p:to>
                                        <p:strVal val="visible"/>
                                      </p:to>
                                    </p:set>
                                    <p:animEffect transition="in" filter="wipe(down)">
                                      <p:cBhvr>
                                        <p:cTn id="107" dur="500"/>
                                        <p:tgtEl>
                                          <p:spTgt spid="124"/>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125"/>
                                        </p:tgtEl>
                                        <p:attrNameLst>
                                          <p:attrName>style.visibility</p:attrName>
                                        </p:attrNameLst>
                                      </p:cBhvr>
                                      <p:to>
                                        <p:strVal val="visible"/>
                                      </p:to>
                                    </p:set>
                                    <p:animEffect transition="in" filter="wipe(down)">
                                      <p:cBhvr>
                                        <p:cTn id="110" dur="500"/>
                                        <p:tgtEl>
                                          <p:spTgt spid="125"/>
                                        </p:tgtEl>
                                      </p:cBhvr>
                                    </p:animEffect>
                                  </p:childTnLst>
                                </p:cTn>
                              </p:par>
                            </p:childTnLst>
                          </p:cTn>
                        </p:par>
                        <p:par>
                          <p:cTn id="111" fill="hold">
                            <p:stCondLst>
                              <p:cond delay="7000"/>
                            </p:stCondLst>
                            <p:childTnLst>
                              <p:par>
                                <p:cTn id="112" presetID="1" presetClass="exit" presetSubtype="0" fill="hold" grpId="1" nodeType="afterEffect">
                                  <p:stCondLst>
                                    <p:cond delay="0"/>
                                  </p:stCondLst>
                                  <p:childTnLst>
                                    <p:set>
                                      <p:cBhvr>
                                        <p:cTn id="113" dur="1" fill="hold">
                                          <p:stCondLst>
                                            <p:cond delay="0"/>
                                          </p:stCondLst>
                                        </p:cTn>
                                        <p:tgtEl>
                                          <p:spTgt spid="109"/>
                                        </p:tgtEl>
                                        <p:attrNameLst>
                                          <p:attrName>style.visibility</p:attrName>
                                        </p:attrNameLst>
                                      </p:cBhvr>
                                      <p:to>
                                        <p:strVal val="hidden"/>
                                      </p:to>
                                    </p:set>
                                  </p:childTnLst>
                                </p:cTn>
                              </p:par>
                            </p:childTnLst>
                          </p:cTn>
                        </p:par>
                        <p:par>
                          <p:cTn id="114" fill="hold">
                            <p:stCondLst>
                              <p:cond delay="7000"/>
                            </p:stCondLst>
                            <p:childTnLst>
                              <p:par>
                                <p:cTn id="115" presetID="22" presetClass="entr" presetSubtype="4" fill="hold" nodeType="afterEffect">
                                  <p:stCondLst>
                                    <p:cond delay="0"/>
                                  </p:stCondLst>
                                  <p:childTnLst>
                                    <p:set>
                                      <p:cBhvr>
                                        <p:cTn id="116" dur="1" fill="hold">
                                          <p:stCondLst>
                                            <p:cond delay="0"/>
                                          </p:stCondLst>
                                        </p:cTn>
                                        <p:tgtEl>
                                          <p:spTgt spid="129"/>
                                        </p:tgtEl>
                                        <p:attrNameLst>
                                          <p:attrName>style.visibility</p:attrName>
                                        </p:attrNameLst>
                                      </p:cBhvr>
                                      <p:to>
                                        <p:strVal val="visible"/>
                                      </p:to>
                                    </p:set>
                                    <p:animEffect transition="in" filter="wipe(down)">
                                      <p:cBhvr>
                                        <p:cTn id="117" dur="500"/>
                                        <p:tgtEl>
                                          <p:spTgt spid="129"/>
                                        </p:tgtEl>
                                      </p:cBhvr>
                                    </p:animEffect>
                                  </p:childTnLst>
                                </p:cTn>
                              </p:par>
                              <p:par>
                                <p:cTn id="118" presetID="22" presetClass="entr" presetSubtype="4" fill="hold" nodeType="withEffect">
                                  <p:stCondLst>
                                    <p:cond delay="0"/>
                                  </p:stCondLst>
                                  <p:childTnLst>
                                    <p:set>
                                      <p:cBhvr>
                                        <p:cTn id="119" dur="1" fill="hold">
                                          <p:stCondLst>
                                            <p:cond delay="0"/>
                                          </p:stCondLst>
                                        </p:cTn>
                                        <p:tgtEl>
                                          <p:spTgt spid="134"/>
                                        </p:tgtEl>
                                        <p:attrNameLst>
                                          <p:attrName>style.visibility</p:attrName>
                                        </p:attrNameLst>
                                      </p:cBhvr>
                                      <p:to>
                                        <p:strVal val="visible"/>
                                      </p:to>
                                    </p:set>
                                    <p:animEffect transition="in" filter="wipe(down)">
                                      <p:cBhvr>
                                        <p:cTn id="120" dur="500"/>
                                        <p:tgtEl>
                                          <p:spTgt spid="134"/>
                                        </p:tgtEl>
                                      </p:cBhvr>
                                    </p:animEffect>
                                  </p:childTnLst>
                                </p:cTn>
                              </p:par>
                              <p:par>
                                <p:cTn id="121" presetID="22" presetClass="entr" presetSubtype="4" fill="hold" nodeType="withEffect">
                                  <p:stCondLst>
                                    <p:cond delay="0"/>
                                  </p:stCondLst>
                                  <p:childTnLst>
                                    <p:set>
                                      <p:cBhvr>
                                        <p:cTn id="122" dur="1" fill="hold">
                                          <p:stCondLst>
                                            <p:cond delay="0"/>
                                          </p:stCondLst>
                                        </p:cTn>
                                        <p:tgtEl>
                                          <p:spTgt spid="135"/>
                                        </p:tgtEl>
                                        <p:attrNameLst>
                                          <p:attrName>style.visibility</p:attrName>
                                        </p:attrNameLst>
                                      </p:cBhvr>
                                      <p:to>
                                        <p:strVal val="visible"/>
                                      </p:to>
                                    </p:set>
                                    <p:animEffect transition="in" filter="wipe(down)">
                                      <p:cBhvr>
                                        <p:cTn id="123" dur="500"/>
                                        <p:tgtEl>
                                          <p:spTgt spid="135"/>
                                        </p:tgtEl>
                                      </p:cBhvr>
                                    </p:animEffect>
                                  </p:childTnLst>
                                </p:cTn>
                              </p:par>
                              <p:par>
                                <p:cTn id="124" presetID="22" presetClass="entr" presetSubtype="4" fill="hold" nodeType="withEffect">
                                  <p:stCondLst>
                                    <p:cond delay="0"/>
                                  </p:stCondLst>
                                  <p:childTnLst>
                                    <p:set>
                                      <p:cBhvr>
                                        <p:cTn id="125" dur="1" fill="hold">
                                          <p:stCondLst>
                                            <p:cond delay="0"/>
                                          </p:stCondLst>
                                        </p:cTn>
                                        <p:tgtEl>
                                          <p:spTgt spid="136"/>
                                        </p:tgtEl>
                                        <p:attrNameLst>
                                          <p:attrName>style.visibility</p:attrName>
                                        </p:attrNameLst>
                                      </p:cBhvr>
                                      <p:to>
                                        <p:strVal val="visible"/>
                                      </p:to>
                                    </p:set>
                                    <p:animEffect transition="in" filter="wipe(down)">
                                      <p:cBhvr>
                                        <p:cTn id="126" dur="500"/>
                                        <p:tgtEl>
                                          <p:spTgt spid="136"/>
                                        </p:tgtEl>
                                      </p:cBhvr>
                                    </p:animEffect>
                                  </p:childTnLst>
                                </p:cTn>
                              </p:par>
                              <p:par>
                                <p:cTn id="127" presetID="22" presetClass="entr" presetSubtype="4" fill="hold" nodeType="withEffect">
                                  <p:stCondLst>
                                    <p:cond delay="0"/>
                                  </p:stCondLst>
                                  <p:childTnLst>
                                    <p:set>
                                      <p:cBhvr>
                                        <p:cTn id="128" dur="1" fill="hold">
                                          <p:stCondLst>
                                            <p:cond delay="0"/>
                                          </p:stCondLst>
                                        </p:cTn>
                                        <p:tgtEl>
                                          <p:spTgt spid="137"/>
                                        </p:tgtEl>
                                        <p:attrNameLst>
                                          <p:attrName>style.visibility</p:attrName>
                                        </p:attrNameLst>
                                      </p:cBhvr>
                                      <p:to>
                                        <p:strVal val="visible"/>
                                      </p:to>
                                    </p:set>
                                    <p:animEffect transition="in" filter="wipe(down)">
                                      <p:cBhvr>
                                        <p:cTn id="129" dur="500"/>
                                        <p:tgtEl>
                                          <p:spTgt spid="137"/>
                                        </p:tgtEl>
                                      </p:cBhvr>
                                    </p:animEffect>
                                  </p:childTnLst>
                                </p:cTn>
                              </p:par>
                              <p:par>
                                <p:cTn id="130" presetID="22" presetClass="entr" presetSubtype="4" fill="hold" nodeType="withEffect">
                                  <p:stCondLst>
                                    <p:cond delay="0"/>
                                  </p:stCondLst>
                                  <p:childTnLst>
                                    <p:set>
                                      <p:cBhvr>
                                        <p:cTn id="131" dur="1" fill="hold">
                                          <p:stCondLst>
                                            <p:cond delay="0"/>
                                          </p:stCondLst>
                                        </p:cTn>
                                        <p:tgtEl>
                                          <p:spTgt spid="138"/>
                                        </p:tgtEl>
                                        <p:attrNameLst>
                                          <p:attrName>style.visibility</p:attrName>
                                        </p:attrNameLst>
                                      </p:cBhvr>
                                      <p:to>
                                        <p:strVal val="visible"/>
                                      </p:to>
                                    </p:set>
                                    <p:animEffect transition="in" filter="wipe(down)">
                                      <p:cBhvr>
                                        <p:cTn id="132" dur="500"/>
                                        <p:tgtEl>
                                          <p:spTgt spid="138"/>
                                        </p:tgtEl>
                                      </p:cBhvr>
                                    </p:animEffect>
                                  </p:childTnLst>
                                </p:cTn>
                              </p:par>
                            </p:childTnLst>
                          </p:cTn>
                        </p:par>
                        <p:par>
                          <p:cTn id="133" fill="hold">
                            <p:stCondLst>
                              <p:cond delay="7500"/>
                            </p:stCondLst>
                            <p:childTnLst>
                              <p:par>
                                <p:cTn id="134" presetID="22" presetClass="entr" presetSubtype="4" fill="hold" nodeType="afterEffect">
                                  <p:stCondLst>
                                    <p:cond delay="0"/>
                                  </p:stCondLst>
                                  <p:childTnLst>
                                    <p:set>
                                      <p:cBhvr>
                                        <p:cTn id="135" dur="1" fill="hold">
                                          <p:stCondLst>
                                            <p:cond delay="0"/>
                                          </p:stCondLst>
                                        </p:cTn>
                                        <p:tgtEl>
                                          <p:spTgt spid="130"/>
                                        </p:tgtEl>
                                        <p:attrNameLst>
                                          <p:attrName>style.visibility</p:attrName>
                                        </p:attrNameLst>
                                      </p:cBhvr>
                                      <p:to>
                                        <p:strVal val="visible"/>
                                      </p:to>
                                    </p:set>
                                    <p:animEffect transition="in" filter="wipe(down)">
                                      <p:cBhvr>
                                        <p:cTn id="136" dur="500"/>
                                        <p:tgtEl>
                                          <p:spTgt spid="130"/>
                                        </p:tgtEl>
                                      </p:cBhvr>
                                    </p:animEffect>
                                  </p:childTnLst>
                                </p:cTn>
                              </p:par>
                            </p:childTnLst>
                          </p:cTn>
                        </p:par>
                        <p:par>
                          <p:cTn id="137" fill="hold">
                            <p:stCondLst>
                              <p:cond delay="8000"/>
                            </p:stCondLst>
                            <p:childTnLst>
                              <p:par>
                                <p:cTn id="138" presetID="22" presetClass="entr" presetSubtype="4" fill="hold" grpId="0" nodeType="afterEffect">
                                  <p:stCondLst>
                                    <p:cond delay="0"/>
                                  </p:stCondLst>
                                  <p:childTnLst>
                                    <p:set>
                                      <p:cBhvr>
                                        <p:cTn id="139" dur="1" fill="hold">
                                          <p:stCondLst>
                                            <p:cond delay="0"/>
                                          </p:stCondLst>
                                        </p:cTn>
                                        <p:tgtEl>
                                          <p:spTgt spid="118"/>
                                        </p:tgtEl>
                                        <p:attrNameLst>
                                          <p:attrName>style.visibility</p:attrName>
                                        </p:attrNameLst>
                                      </p:cBhvr>
                                      <p:to>
                                        <p:strVal val="visible"/>
                                      </p:to>
                                    </p:set>
                                    <p:animEffect transition="in" filter="wipe(down)">
                                      <p:cBhvr>
                                        <p:cTn id="140" dur="500"/>
                                        <p:tgtEl>
                                          <p:spTgt spid="118"/>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3">
                                            <p:txEl>
                                              <p:pRg st="0" end="0"/>
                                            </p:txEl>
                                          </p:spTgt>
                                        </p:tgtEl>
                                        <p:attrNameLst>
                                          <p:attrName>style.visibility</p:attrName>
                                        </p:attrNameLst>
                                      </p:cBhvr>
                                      <p:to>
                                        <p:strVal val="visible"/>
                                      </p:to>
                                    </p:set>
                                    <p:animEffect transition="in" filter="wipe(left)">
                                      <p:cBhvr>
                                        <p:cTn id="145"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9" grpId="0" animBg="1"/>
      <p:bldP spid="21" grpId="0" animBg="1"/>
      <p:bldP spid="7" grpId="0" animBg="1"/>
      <p:bldP spid="8" grpId="0" animBg="1"/>
      <p:bldP spid="82" grpId="0" animBg="1"/>
      <p:bldP spid="85" grpId="0" animBg="1"/>
      <p:bldP spid="96" grpId="0" animBg="1"/>
      <p:bldP spid="97" grpId="0" animBg="1"/>
      <p:bldP spid="98" grpId="0" animBg="1"/>
      <p:bldP spid="103" grpId="0" animBg="1"/>
      <p:bldP spid="109" grpId="0" animBg="1"/>
      <p:bldP spid="109" grpId="1" animBg="1"/>
      <p:bldP spid="110" grpId="0" animBg="1"/>
      <p:bldP spid="111" grpId="0" animBg="1"/>
      <p:bldP spid="112" grpId="0" animBg="1"/>
      <p:bldP spid="114" grpId="0" animBg="1"/>
      <p:bldP spid="116" grpId="0" animBg="1"/>
      <p:bldP spid="118" grpId="0" animBg="1"/>
      <p:bldP spid="119" grpId="0" animBg="1"/>
      <p:bldP spid="14" grpId="0"/>
      <p:bldP spid="121" grpId="0"/>
      <p:bldP spid="122" grpId="0"/>
      <p:bldP spid="123" grpId="0"/>
      <p:bldP spid="124" grpId="0"/>
      <p:bldP spid="1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6: Presentation</a:t>
            </a:r>
          </a:p>
        </p:txBody>
      </p:sp>
      <p:sp>
        <p:nvSpPr>
          <p:cNvPr id="3" name="Content Placeholder 2">
            <a:extLst>
              <a:ext uri="{FF2B5EF4-FFF2-40B4-BE49-F238E27FC236}">
                <a16:creationId xmlns:a16="http://schemas.microsoft.com/office/drawing/2014/main" id="{A2A79A3E-8100-4E82-B38F-AECDE64D0EC3}"/>
              </a:ext>
            </a:extLst>
          </p:cNvPr>
          <p:cNvSpPr>
            <a:spLocks noGrp="1"/>
          </p:cNvSpPr>
          <p:nvPr>
            <p:ph idx="1"/>
          </p:nvPr>
        </p:nvSpPr>
        <p:spPr>
          <a:xfrm>
            <a:off x="312821" y="1825625"/>
            <a:ext cx="11590421" cy="4003675"/>
          </a:xfrm>
        </p:spPr>
        <p:txBody>
          <a:bodyPr>
            <a:normAutofit/>
          </a:bodyPr>
          <a:lstStyle/>
          <a:p>
            <a:r>
              <a:rPr lang="en-GB" sz="5400" dirty="0"/>
              <a:t>Character encoding</a:t>
            </a:r>
          </a:p>
          <a:p>
            <a:r>
              <a:rPr lang="en-GB" sz="5400" dirty="0"/>
              <a:t>Application encryption</a:t>
            </a:r>
          </a:p>
          <a:p>
            <a:r>
              <a:rPr lang="en-GB" sz="5400" dirty="0"/>
              <a:t>Often combined with the Application Layer</a:t>
            </a:r>
          </a:p>
        </p:txBody>
      </p:sp>
    </p:spTree>
    <p:extLst>
      <p:ext uri="{BB962C8B-B14F-4D97-AF65-F5344CB8AC3E}">
        <p14:creationId xmlns:p14="http://schemas.microsoft.com/office/powerpoint/2010/main" val="1942980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6: Presentation</a:t>
            </a:r>
          </a:p>
        </p:txBody>
      </p:sp>
      <p:sp>
        <p:nvSpPr>
          <p:cNvPr id="4" name="Rectangle 3">
            <a:extLst>
              <a:ext uri="{FF2B5EF4-FFF2-40B4-BE49-F238E27FC236}">
                <a16:creationId xmlns:a16="http://schemas.microsoft.com/office/drawing/2014/main" id="{85FB7145-8B74-4573-BF30-59F902D863F3}"/>
              </a:ext>
            </a:extLst>
          </p:cNvPr>
          <p:cNvSpPr/>
          <p:nvPr/>
        </p:nvSpPr>
        <p:spPr>
          <a:xfrm>
            <a:off x="6839759" y="3247797"/>
            <a:ext cx="4038199" cy="1604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0FF01CC-E196-4B22-9C68-69A2B733EA29}"/>
              </a:ext>
            </a:extLst>
          </p:cNvPr>
          <p:cNvSpPr/>
          <p:nvPr/>
        </p:nvSpPr>
        <p:spPr>
          <a:xfrm>
            <a:off x="1274846" y="3240314"/>
            <a:ext cx="4038199" cy="1604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FA121A8-C769-403D-9213-2485D143B2C8}"/>
              </a:ext>
            </a:extLst>
          </p:cNvPr>
          <p:cNvSpPr/>
          <p:nvPr/>
        </p:nvSpPr>
        <p:spPr>
          <a:xfrm>
            <a:off x="1461577" y="3603520"/>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E2C2119-581F-4BC7-8DB4-27AD1D5CAA29}"/>
              </a:ext>
            </a:extLst>
          </p:cNvPr>
          <p:cNvSpPr txBox="1"/>
          <p:nvPr/>
        </p:nvSpPr>
        <p:spPr>
          <a:xfrm>
            <a:off x="2124560" y="2315270"/>
            <a:ext cx="2340256" cy="369332"/>
          </a:xfrm>
          <a:prstGeom prst="rect">
            <a:avLst/>
          </a:prstGeom>
          <a:noFill/>
        </p:spPr>
        <p:txBody>
          <a:bodyPr wrap="none" rtlCol="0">
            <a:spAutoFit/>
          </a:bodyPr>
          <a:lstStyle/>
          <a:p>
            <a:r>
              <a:rPr lang="en-GB" dirty="0"/>
              <a:t>From Application Layer</a:t>
            </a:r>
          </a:p>
        </p:txBody>
      </p:sp>
      <p:sp>
        <p:nvSpPr>
          <p:cNvPr id="8" name="TextBox 7">
            <a:extLst>
              <a:ext uri="{FF2B5EF4-FFF2-40B4-BE49-F238E27FC236}">
                <a16:creationId xmlns:a16="http://schemas.microsoft.com/office/drawing/2014/main" id="{A95F544E-0ADB-477F-A503-C7BE914B446E}"/>
              </a:ext>
            </a:extLst>
          </p:cNvPr>
          <p:cNvSpPr txBox="1"/>
          <p:nvPr/>
        </p:nvSpPr>
        <p:spPr>
          <a:xfrm>
            <a:off x="8004475" y="2325804"/>
            <a:ext cx="2065374" cy="369332"/>
          </a:xfrm>
          <a:prstGeom prst="rect">
            <a:avLst/>
          </a:prstGeom>
          <a:noFill/>
        </p:spPr>
        <p:txBody>
          <a:bodyPr wrap="none" rtlCol="0">
            <a:spAutoFit/>
          </a:bodyPr>
          <a:lstStyle/>
          <a:p>
            <a:r>
              <a:rPr lang="en-GB" dirty="0"/>
              <a:t>To Application Layer</a:t>
            </a:r>
          </a:p>
        </p:txBody>
      </p:sp>
      <p:sp>
        <p:nvSpPr>
          <p:cNvPr id="9" name="TextBox 8">
            <a:extLst>
              <a:ext uri="{FF2B5EF4-FFF2-40B4-BE49-F238E27FC236}">
                <a16:creationId xmlns:a16="http://schemas.microsoft.com/office/drawing/2014/main" id="{B13DB048-6DE5-4628-B4F0-2E8ADB434FB0}"/>
              </a:ext>
            </a:extLst>
          </p:cNvPr>
          <p:cNvSpPr txBox="1"/>
          <p:nvPr/>
        </p:nvSpPr>
        <p:spPr>
          <a:xfrm>
            <a:off x="627923" y="4817628"/>
            <a:ext cx="1930785" cy="369332"/>
          </a:xfrm>
          <a:prstGeom prst="rect">
            <a:avLst/>
          </a:prstGeom>
          <a:noFill/>
        </p:spPr>
        <p:txBody>
          <a:bodyPr wrap="none" rtlCol="0">
            <a:spAutoFit/>
          </a:bodyPr>
          <a:lstStyle/>
          <a:p>
            <a:r>
              <a:rPr lang="en-GB" dirty="0"/>
              <a:t>Presentation Layer</a:t>
            </a:r>
          </a:p>
        </p:txBody>
      </p:sp>
      <p:sp>
        <p:nvSpPr>
          <p:cNvPr id="10" name="TextBox 9">
            <a:extLst>
              <a:ext uri="{FF2B5EF4-FFF2-40B4-BE49-F238E27FC236}">
                <a16:creationId xmlns:a16="http://schemas.microsoft.com/office/drawing/2014/main" id="{8F20B126-A3B1-4FEE-AB9B-B06787CE67CE}"/>
              </a:ext>
            </a:extLst>
          </p:cNvPr>
          <p:cNvSpPr txBox="1"/>
          <p:nvPr/>
        </p:nvSpPr>
        <p:spPr>
          <a:xfrm>
            <a:off x="10272196" y="4862609"/>
            <a:ext cx="1930785" cy="369332"/>
          </a:xfrm>
          <a:prstGeom prst="rect">
            <a:avLst/>
          </a:prstGeom>
          <a:noFill/>
        </p:spPr>
        <p:txBody>
          <a:bodyPr wrap="none" rtlCol="0">
            <a:spAutoFit/>
          </a:bodyPr>
          <a:lstStyle/>
          <a:p>
            <a:r>
              <a:rPr lang="en-GB" dirty="0"/>
              <a:t>Presentation Layer</a:t>
            </a:r>
          </a:p>
        </p:txBody>
      </p:sp>
      <p:sp>
        <p:nvSpPr>
          <p:cNvPr id="11" name="TextBox 10">
            <a:extLst>
              <a:ext uri="{FF2B5EF4-FFF2-40B4-BE49-F238E27FC236}">
                <a16:creationId xmlns:a16="http://schemas.microsoft.com/office/drawing/2014/main" id="{EDA01187-C5E0-4EA8-B1E1-D5E2AEDD1BF3}"/>
              </a:ext>
            </a:extLst>
          </p:cNvPr>
          <p:cNvSpPr txBox="1"/>
          <p:nvPr/>
        </p:nvSpPr>
        <p:spPr>
          <a:xfrm>
            <a:off x="2237771" y="5364413"/>
            <a:ext cx="1702325" cy="369332"/>
          </a:xfrm>
          <a:prstGeom prst="rect">
            <a:avLst/>
          </a:prstGeom>
          <a:noFill/>
        </p:spPr>
        <p:txBody>
          <a:bodyPr wrap="none" rtlCol="0">
            <a:spAutoFit/>
          </a:bodyPr>
          <a:lstStyle/>
          <a:p>
            <a:r>
              <a:rPr lang="en-GB" dirty="0"/>
              <a:t>To Session Layer</a:t>
            </a:r>
          </a:p>
        </p:txBody>
      </p:sp>
      <p:sp>
        <p:nvSpPr>
          <p:cNvPr id="12" name="Arrow: Down 18">
            <a:extLst>
              <a:ext uri="{FF2B5EF4-FFF2-40B4-BE49-F238E27FC236}">
                <a16:creationId xmlns:a16="http://schemas.microsoft.com/office/drawing/2014/main" id="{44B2E3D3-6E26-4F7D-B7C4-950BD6ED8748}"/>
              </a:ext>
            </a:extLst>
          </p:cNvPr>
          <p:cNvSpPr/>
          <p:nvPr/>
        </p:nvSpPr>
        <p:spPr>
          <a:xfrm>
            <a:off x="3063788" y="4627877"/>
            <a:ext cx="426517" cy="736535"/>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1691EA6-1110-4EF8-B23D-8AE2F667E124}"/>
              </a:ext>
            </a:extLst>
          </p:cNvPr>
          <p:cNvSpPr txBox="1"/>
          <p:nvPr/>
        </p:nvSpPr>
        <p:spPr>
          <a:xfrm>
            <a:off x="7914541" y="5362273"/>
            <a:ext cx="1977208" cy="369332"/>
          </a:xfrm>
          <a:prstGeom prst="rect">
            <a:avLst/>
          </a:prstGeom>
          <a:noFill/>
        </p:spPr>
        <p:txBody>
          <a:bodyPr wrap="none" rtlCol="0">
            <a:spAutoFit/>
          </a:bodyPr>
          <a:lstStyle/>
          <a:p>
            <a:r>
              <a:rPr lang="en-GB" dirty="0"/>
              <a:t>From Session Layer</a:t>
            </a:r>
          </a:p>
        </p:txBody>
      </p:sp>
      <p:grpSp>
        <p:nvGrpSpPr>
          <p:cNvPr id="14" name="Group 13">
            <a:extLst>
              <a:ext uri="{FF2B5EF4-FFF2-40B4-BE49-F238E27FC236}">
                <a16:creationId xmlns:a16="http://schemas.microsoft.com/office/drawing/2014/main" id="{758BE646-EA61-45F0-BB21-6BFF9884AC11}"/>
              </a:ext>
            </a:extLst>
          </p:cNvPr>
          <p:cNvGrpSpPr/>
          <p:nvPr/>
        </p:nvGrpSpPr>
        <p:grpSpPr>
          <a:xfrm>
            <a:off x="1528762" y="4353085"/>
            <a:ext cx="3410455" cy="234880"/>
            <a:chOff x="1805695" y="5736431"/>
            <a:chExt cx="3510381" cy="234880"/>
          </a:xfrm>
        </p:grpSpPr>
        <p:cxnSp>
          <p:nvCxnSpPr>
            <p:cNvPr id="15" name="Straight Connector 14">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EFA121A8-C769-403D-9213-2485D143B2C8}"/>
              </a:ext>
            </a:extLst>
          </p:cNvPr>
          <p:cNvSpPr/>
          <p:nvPr/>
        </p:nvSpPr>
        <p:spPr>
          <a:xfrm>
            <a:off x="7046055" y="3501350"/>
            <a:ext cx="3595989" cy="1055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758BE646-EA61-45F0-BB21-6BFF9884AC11}"/>
              </a:ext>
            </a:extLst>
          </p:cNvPr>
          <p:cNvGrpSpPr/>
          <p:nvPr/>
        </p:nvGrpSpPr>
        <p:grpSpPr>
          <a:xfrm>
            <a:off x="7113240" y="4250915"/>
            <a:ext cx="3434653" cy="234880"/>
            <a:chOff x="1805695" y="5736431"/>
            <a:chExt cx="3510381" cy="234880"/>
          </a:xfrm>
        </p:grpSpPr>
        <p:cxnSp>
          <p:nvCxnSpPr>
            <p:cNvPr id="20" name="Straight Connector 19">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Arrow: Down 20">
            <a:extLst>
              <a:ext uri="{FF2B5EF4-FFF2-40B4-BE49-F238E27FC236}">
                <a16:creationId xmlns:a16="http://schemas.microsoft.com/office/drawing/2014/main" id="{C0AE85D9-F707-455F-AC4C-06F6F2DCA19F}"/>
              </a:ext>
            </a:extLst>
          </p:cNvPr>
          <p:cNvSpPr/>
          <p:nvPr/>
        </p:nvSpPr>
        <p:spPr>
          <a:xfrm rot="10800000">
            <a:off x="8666968" y="4564110"/>
            <a:ext cx="426517" cy="802714"/>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0EE35B03-A583-46E5-A3DA-9C2E80A03F33}"/>
              </a:ext>
            </a:extLst>
          </p:cNvPr>
          <p:cNvGrpSpPr/>
          <p:nvPr/>
        </p:nvGrpSpPr>
        <p:grpSpPr>
          <a:xfrm>
            <a:off x="2580099" y="3626192"/>
            <a:ext cx="2235916" cy="153157"/>
            <a:chOff x="1416771" y="2696982"/>
            <a:chExt cx="2143839" cy="188858"/>
          </a:xfrm>
        </p:grpSpPr>
        <p:cxnSp>
          <p:nvCxnSpPr>
            <p:cNvPr id="26" name="Straight Connector 25">
              <a:extLst>
                <a:ext uri="{FF2B5EF4-FFF2-40B4-BE49-F238E27FC236}">
                  <a16:creationId xmlns:a16="http://schemas.microsoft.com/office/drawing/2014/main" id="{CAB79F82-E0D2-49EB-B828-0F567C8B1B73}"/>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95DB38A-E6D7-4E85-A0BD-6D0E982BFE0E}"/>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280828A-F0BD-4CCF-8881-4B29D81C0F27}"/>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0EE35B03-A583-46E5-A3DA-9C2E80A03F33}"/>
              </a:ext>
            </a:extLst>
          </p:cNvPr>
          <p:cNvGrpSpPr/>
          <p:nvPr/>
        </p:nvGrpSpPr>
        <p:grpSpPr>
          <a:xfrm>
            <a:off x="8223197" y="3537751"/>
            <a:ext cx="2257308" cy="246580"/>
            <a:chOff x="1416771" y="2696982"/>
            <a:chExt cx="2143839" cy="188858"/>
          </a:xfrm>
        </p:grpSpPr>
        <p:cxnSp>
          <p:nvCxnSpPr>
            <p:cNvPr id="36" name="Straight Connector 35">
              <a:extLst>
                <a:ext uri="{FF2B5EF4-FFF2-40B4-BE49-F238E27FC236}">
                  <a16:creationId xmlns:a16="http://schemas.microsoft.com/office/drawing/2014/main" id="{CAB79F82-E0D2-49EB-B828-0F567C8B1B73}"/>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5DB38A-E6D7-4E85-A0BD-6D0E982BFE0E}"/>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280828A-F0BD-4CCF-8881-4B29D81C0F27}"/>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A6D1DCFE-CE29-46B3-BFEC-F31EF53CF3FD}"/>
              </a:ext>
            </a:extLst>
          </p:cNvPr>
          <p:cNvSpPr/>
          <p:nvPr/>
        </p:nvSpPr>
        <p:spPr>
          <a:xfrm>
            <a:off x="2559583" y="3893171"/>
            <a:ext cx="2256432" cy="319484"/>
          </a:xfrm>
          <a:prstGeom prst="rect">
            <a:avLst/>
          </a:prstGeom>
          <a:solidFill>
            <a:schemeClr val="accent2">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Data</a:t>
            </a:r>
            <a:endParaRPr lang="en-GB" sz="1200" b="1" dirty="0">
              <a:solidFill>
                <a:schemeClr val="tx1"/>
              </a:solidFill>
            </a:endParaRPr>
          </a:p>
        </p:txBody>
      </p:sp>
      <p:sp>
        <p:nvSpPr>
          <p:cNvPr id="45" name="Rectangle 44">
            <a:extLst>
              <a:ext uri="{FF2B5EF4-FFF2-40B4-BE49-F238E27FC236}">
                <a16:creationId xmlns:a16="http://schemas.microsoft.com/office/drawing/2014/main" id="{AEB86FFF-16A9-49CB-8752-5E77980E8934}"/>
              </a:ext>
            </a:extLst>
          </p:cNvPr>
          <p:cNvSpPr/>
          <p:nvPr/>
        </p:nvSpPr>
        <p:spPr>
          <a:xfrm>
            <a:off x="1528762" y="3893171"/>
            <a:ext cx="1029946" cy="320400"/>
          </a:xfrm>
          <a:prstGeom prst="rect">
            <a:avLst/>
          </a:prstGeom>
          <a:solidFill>
            <a:srgbClr val="F8533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H6</a:t>
            </a:r>
            <a:endParaRPr lang="en-GB" sz="1200" b="1" dirty="0">
              <a:solidFill>
                <a:schemeClr val="tx1"/>
              </a:solidFill>
            </a:endParaRPr>
          </a:p>
        </p:txBody>
      </p:sp>
      <p:sp>
        <p:nvSpPr>
          <p:cNvPr id="58" name="Arrow: Down 20">
            <a:extLst>
              <a:ext uri="{FF2B5EF4-FFF2-40B4-BE49-F238E27FC236}">
                <a16:creationId xmlns:a16="http://schemas.microsoft.com/office/drawing/2014/main" id="{C0AE85D9-F707-455F-AC4C-06F6F2DCA19F}"/>
              </a:ext>
            </a:extLst>
          </p:cNvPr>
          <p:cNvSpPr/>
          <p:nvPr/>
        </p:nvSpPr>
        <p:spPr>
          <a:xfrm rot="10800000">
            <a:off x="8979511" y="2666997"/>
            <a:ext cx="426517" cy="802714"/>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rrow: Down 18">
            <a:extLst>
              <a:ext uri="{FF2B5EF4-FFF2-40B4-BE49-F238E27FC236}">
                <a16:creationId xmlns:a16="http://schemas.microsoft.com/office/drawing/2014/main" id="{44B2E3D3-6E26-4F7D-B7C4-950BD6ED8748}"/>
              </a:ext>
            </a:extLst>
          </p:cNvPr>
          <p:cNvSpPr/>
          <p:nvPr/>
        </p:nvSpPr>
        <p:spPr>
          <a:xfrm>
            <a:off x="3113669" y="2750196"/>
            <a:ext cx="426517" cy="736535"/>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bject 7"/>
          <p:cNvSpPr txBox="1"/>
          <p:nvPr/>
        </p:nvSpPr>
        <p:spPr>
          <a:xfrm>
            <a:off x="748593" y="6393976"/>
            <a:ext cx="10959509" cy="382156"/>
          </a:xfrm>
          <a:prstGeom prst="rect">
            <a:avLst/>
          </a:prstGeom>
        </p:spPr>
        <p:txBody>
          <a:bodyPr vert="horz" wrap="square" lIns="0" tIns="12700" rIns="0" bIns="0" rtlCol="0">
            <a:spAutoFit/>
          </a:bodyPr>
          <a:lstStyle/>
          <a:p>
            <a:pPr marL="12701">
              <a:spcBef>
                <a:spcPts val="100"/>
              </a:spcBef>
            </a:pPr>
            <a:r>
              <a:rPr sz="2400" dirty="0">
                <a:cs typeface="Trebuchet MS"/>
              </a:rPr>
              <a:t>The presentation layer </a:t>
            </a:r>
            <a:r>
              <a:rPr sz="2400" spc="-5" dirty="0">
                <a:cs typeface="Trebuchet MS"/>
              </a:rPr>
              <a:t>is responsible </a:t>
            </a:r>
            <a:r>
              <a:rPr sz="2400" dirty="0">
                <a:cs typeface="Trebuchet MS"/>
              </a:rPr>
              <a:t>for</a:t>
            </a:r>
            <a:r>
              <a:rPr sz="2400" spc="-45" dirty="0">
                <a:cs typeface="Trebuchet MS"/>
              </a:rPr>
              <a:t> </a:t>
            </a:r>
            <a:r>
              <a:rPr sz="2400" spc="-10" dirty="0">
                <a:cs typeface="Trebuchet MS"/>
              </a:rPr>
              <a:t>translation,</a:t>
            </a:r>
            <a:r>
              <a:rPr lang="en-GB" sz="2400" spc="-10" dirty="0">
                <a:cs typeface="Trebuchet MS"/>
              </a:rPr>
              <a:t> </a:t>
            </a:r>
            <a:r>
              <a:rPr sz="2400" spc="-5" dirty="0">
                <a:cs typeface="Trebuchet MS"/>
              </a:rPr>
              <a:t>compression, </a:t>
            </a:r>
            <a:r>
              <a:rPr sz="2400" dirty="0">
                <a:cs typeface="Trebuchet MS"/>
              </a:rPr>
              <a:t>and</a:t>
            </a:r>
            <a:r>
              <a:rPr sz="2400" spc="-5" dirty="0">
                <a:cs typeface="Trebuchet MS"/>
              </a:rPr>
              <a:t> encryption.</a:t>
            </a:r>
            <a:endParaRPr sz="2400" dirty="0">
              <a:cs typeface="Trebuchet MS"/>
            </a:endParaRPr>
          </a:p>
        </p:txBody>
      </p:sp>
      <p:sp>
        <p:nvSpPr>
          <p:cNvPr id="69" name="Rectangle 68">
            <a:extLst>
              <a:ext uri="{FF2B5EF4-FFF2-40B4-BE49-F238E27FC236}">
                <a16:creationId xmlns:a16="http://schemas.microsoft.com/office/drawing/2014/main" id="{A6D1DCFE-CE29-46B3-BFEC-F31EF53CF3FD}"/>
              </a:ext>
            </a:extLst>
          </p:cNvPr>
          <p:cNvSpPr/>
          <p:nvPr/>
        </p:nvSpPr>
        <p:spPr>
          <a:xfrm>
            <a:off x="8224073" y="3864143"/>
            <a:ext cx="2256432" cy="319484"/>
          </a:xfrm>
          <a:prstGeom prst="rect">
            <a:avLst/>
          </a:prstGeom>
          <a:solidFill>
            <a:schemeClr val="accent2">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Data</a:t>
            </a:r>
            <a:endParaRPr lang="en-GB" sz="1200" b="1" dirty="0">
              <a:solidFill>
                <a:schemeClr val="tx1"/>
              </a:solidFill>
            </a:endParaRPr>
          </a:p>
        </p:txBody>
      </p:sp>
      <p:sp>
        <p:nvSpPr>
          <p:cNvPr id="70" name="Rectangle 69">
            <a:extLst>
              <a:ext uri="{FF2B5EF4-FFF2-40B4-BE49-F238E27FC236}">
                <a16:creationId xmlns:a16="http://schemas.microsoft.com/office/drawing/2014/main" id="{AEB86FFF-16A9-49CB-8752-5E77980E8934}"/>
              </a:ext>
            </a:extLst>
          </p:cNvPr>
          <p:cNvSpPr/>
          <p:nvPr/>
        </p:nvSpPr>
        <p:spPr>
          <a:xfrm>
            <a:off x="7193252" y="3864143"/>
            <a:ext cx="1029946" cy="320400"/>
          </a:xfrm>
          <a:prstGeom prst="rect">
            <a:avLst/>
          </a:prstGeom>
          <a:solidFill>
            <a:srgbClr val="F8533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H6</a:t>
            </a:r>
            <a:endParaRPr lang="en-GB" sz="1200" b="1" dirty="0">
              <a:solidFill>
                <a:schemeClr val="tx1"/>
              </a:solidFill>
            </a:endParaRPr>
          </a:p>
        </p:txBody>
      </p:sp>
    </p:spTree>
    <p:extLst>
      <p:ext uri="{BB962C8B-B14F-4D97-AF65-F5344CB8AC3E}">
        <p14:creationId xmlns:p14="http://schemas.microsoft.com/office/powerpoint/2010/main" val="18864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up)">
                                      <p:cBhvr>
                                        <p:cTn id="10" dur="500"/>
                                        <p:tgtEl>
                                          <p:spTgt spid="59"/>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par>
                                <p:cTn id="14" presetID="1" presetClass="entr" presetSubtype="0" fill="hold" grpId="0" nodeType="withEffect">
                                  <p:stCondLst>
                                    <p:cond delay="250"/>
                                  </p:stCondLst>
                                  <p:childTnLst>
                                    <p:set>
                                      <p:cBhvr>
                                        <p:cTn id="15" dur="1" fill="hold">
                                          <p:stCondLst>
                                            <p:cond delay="0"/>
                                          </p:stCondLst>
                                        </p:cTn>
                                        <p:tgtEl>
                                          <p:spTgt spid="44"/>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1000"/>
                                  </p:stCondLst>
                                  <p:childTnLst>
                                    <p:set>
                                      <p:cBhvr>
                                        <p:cTn id="18" dur="1" fill="hold">
                                          <p:stCondLst>
                                            <p:cond delay="249"/>
                                          </p:stCondLst>
                                        </p:cTn>
                                        <p:tgtEl>
                                          <p:spTgt spid="45"/>
                                        </p:tgtEl>
                                        <p:attrNameLst>
                                          <p:attrName>style.visibility</p:attrName>
                                        </p:attrNameLst>
                                      </p:cBhvr>
                                      <p:to>
                                        <p:strVal val="visible"/>
                                      </p:to>
                                    </p:set>
                                  </p:childTnLst>
                                </p:cTn>
                              </p:par>
                            </p:childTnLst>
                          </p:cTn>
                        </p:par>
                        <p:par>
                          <p:cTn id="19" fill="hold">
                            <p:stCondLst>
                              <p:cond delay="2000"/>
                            </p:stCondLst>
                            <p:childTnLst>
                              <p:par>
                                <p:cTn id="20" presetID="22" presetClass="entr" presetSubtype="1"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grpId="0"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1" presetClass="entr" presetSubtype="0" fill="hold" grpId="0" nodeType="withEffect">
                                  <p:stCondLst>
                                    <p:cond delay="500"/>
                                  </p:stCondLst>
                                  <p:childTnLst>
                                    <p:set>
                                      <p:cBhvr>
                                        <p:cTn id="39" dur="1" fill="hold">
                                          <p:stCondLst>
                                            <p:cond delay="0"/>
                                          </p:stCondLst>
                                        </p:cTn>
                                        <p:tgtEl>
                                          <p:spTgt spid="70"/>
                                        </p:tgtEl>
                                        <p:attrNameLst>
                                          <p:attrName>style.visibility</p:attrName>
                                        </p:attrNameLst>
                                      </p:cBhvr>
                                      <p:to>
                                        <p:strVal val="visible"/>
                                      </p:to>
                                    </p:set>
                                  </p:childTnLst>
                                </p:cTn>
                              </p:par>
                              <p:par>
                                <p:cTn id="40" presetID="1" presetClass="entr" presetSubtype="0" fill="hold" grpId="0" nodeType="withEffect">
                                  <p:stCondLst>
                                    <p:cond delay="500"/>
                                  </p:stCondLst>
                                  <p:childTnLst>
                                    <p:set>
                                      <p:cBhvr>
                                        <p:cTn id="41" dur="1" fill="hold">
                                          <p:stCondLst>
                                            <p:cond delay="0"/>
                                          </p:stCondLst>
                                        </p:cTn>
                                        <p:tgtEl>
                                          <p:spTgt spid="69"/>
                                        </p:tgtEl>
                                        <p:attrNameLst>
                                          <p:attrName>style.visibility</p:attrName>
                                        </p:attrNameLst>
                                      </p:cBhvr>
                                      <p:to>
                                        <p:strVal val="visible"/>
                                      </p:to>
                                    </p:set>
                                  </p:childTnLst>
                                </p:cTn>
                              </p:par>
                            </p:childTnLst>
                          </p:cTn>
                        </p:par>
                        <p:par>
                          <p:cTn id="42" fill="hold">
                            <p:stCondLst>
                              <p:cond delay="1000"/>
                            </p:stCondLst>
                            <p:childTnLst>
                              <p:par>
                                <p:cTn id="43" presetID="1" presetClass="exit" presetSubtype="0" fill="hold" grpId="1" nodeType="afterEffect">
                                  <p:stCondLst>
                                    <p:cond delay="1500"/>
                                  </p:stCondLst>
                                  <p:childTnLst>
                                    <p:set>
                                      <p:cBhvr>
                                        <p:cTn id="44" dur="1" fill="hold">
                                          <p:stCondLst>
                                            <p:cond delay="499"/>
                                          </p:stCondLst>
                                        </p:cTn>
                                        <p:tgtEl>
                                          <p:spTgt spid="70"/>
                                        </p:tgtEl>
                                        <p:attrNameLst>
                                          <p:attrName>style.visibility</p:attrName>
                                        </p:attrNameLst>
                                      </p:cBhvr>
                                      <p:to>
                                        <p:strVal val="hidden"/>
                                      </p:to>
                                    </p:set>
                                  </p:childTnLst>
                                </p:cTn>
                              </p:par>
                            </p:childTnLst>
                          </p:cTn>
                        </p:par>
                        <p:par>
                          <p:cTn id="45" fill="hold">
                            <p:stCondLst>
                              <p:cond delay="3000"/>
                            </p:stCondLst>
                            <p:childTnLst>
                              <p:par>
                                <p:cTn id="46" presetID="22" presetClass="entr" presetSubtype="4" fill="hold" nodeType="afterEffect">
                                  <p:stCondLst>
                                    <p:cond delay="500"/>
                                  </p:stCondLst>
                                  <p:childTnLst>
                                    <p:set>
                                      <p:cBhvr>
                                        <p:cTn id="47" dur="1" fill="hold">
                                          <p:stCondLst>
                                            <p:cond delay="0"/>
                                          </p:stCondLst>
                                        </p:cTn>
                                        <p:tgtEl>
                                          <p:spTgt spid="35"/>
                                        </p:tgtEl>
                                        <p:attrNameLst>
                                          <p:attrName>style.visibility</p:attrName>
                                        </p:attrNameLst>
                                      </p:cBhvr>
                                      <p:to>
                                        <p:strVal val="visible"/>
                                      </p:to>
                                    </p:set>
                                    <p:animEffect transition="in" filter="wipe(down)">
                                      <p:cBhvr>
                                        <p:cTn id="48" dur="500"/>
                                        <p:tgtEl>
                                          <p:spTgt spid="3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down)">
                                      <p:cBhvr>
                                        <p:cTn id="51" dur="500"/>
                                        <p:tgtEl>
                                          <p:spTgt spid="5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ipe(left)">
                                      <p:cBhvr>
                                        <p:cTn id="5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P spid="13" grpId="0"/>
      <p:bldP spid="23" grpId="0" animBg="1"/>
      <p:bldP spid="44" grpId="0" animBg="1"/>
      <p:bldP spid="45" grpId="0" animBg="1"/>
      <p:bldP spid="58" grpId="0" animBg="1"/>
      <p:bldP spid="59" grpId="0" animBg="1"/>
      <p:bldP spid="68" grpId="0"/>
      <p:bldP spid="69" grpId="0" animBg="1"/>
      <p:bldP spid="70" grpId="0" animBg="1"/>
      <p:bldP spid="70"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a:t>
            </a:r>
            <a:r>
              <a:rPr lang="en-GB"/>
              <a:t>Layer 7: </a:t>
            </a:r>
            <a:r>
              <a:rPr lang="en-GB" dirty="0"/>
              <a:t>Application</a:t>
            </a:r>
          </a:p>
        </p:txBody>
      </p:sp>
      <p:sp>
        <p:nvSpPr>
          <p:cNvPr id="3" name="Content Placeholder 2">
            <a:extLst>
              <a:ext uri="{FF2B5EF4-FFF2-40B4-BE49-F238E27FC236}">
                <a16:creationId xmlns:a16="http://schemas.microsoft.com/office/drawing/2014/main" id="{A2A79A3E-8100-4E82-B38F-AECDE64D0EC3}"/>
              </a:ext>
            </a:extLst>
          </p:cNvPr>
          <p:cNvSpPr>
            <a:spLocks noGrp="1"/>
          </p:cNvSpPr>
          <p:nvPr>
            <p:ph idx="1"/>
          </p:nvPr>
        </p:nvSpPr>
        <p:spPr/>
        <p:txBody>
          <a:bodyPr>
            <a:normAutofit/>
          </a:bodyPr>
          <a:lstStyle/>
          <a:p>
            <a:r>
              <a:rPr lang="en-GB" sz="4400" dirty="0"/>
              <a:t>The layer we see - HTTP, FTP, DNS, POP3</a:t>
            </a:r>
          </a:p>
        </p:txBody>
      </p:sp>
    </p:spTree>
    <p:extLst>
      <p:ext uri="{BB962C8B-B14F-4D97-AF65-F5344CB8AC3E}">
        <p14:creationId xmlns:p14="http://schemas.microsoft.com/office/powerpoint/2010/main" val="1263476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49D5-AB71-47E1-A5BA-8B7107295B6B}"/>
              </a:ext>
            </a:extLst>
          </p:cNvPr>
          <p:cNvSpPr>
            <a:spLocks noGrp="1"/>
          </p:cNvSpPr>
          <p:nvPr>
            <p:ph type="title"/>
          </p:nvPr>
        </p:nvSpPr>
        <p:spPr>
          <a:xfrm>
            <a:off x="300789" y="1135146"/>
            <a:ext cx="11590421" cy="1325563"/>
          </a:xfrm>
        </p:spPr>
        <p:txBody>
          <a:bodyPr/>
          <a:lstStyle/>
          <a:p>
            <a:r>
              <a:rPr lang="en-GB" dirty="0"/>
              <a:t>Introduction – Module 4: Applications and Security</a:t>
            </a:r>
          </a:p>
        </p:txBody>
      </p:sp>
      <p:sp>
        <p:nvSpPr>
          <p:cNvPr id="3" name="Content Placeholder 2">
            <a:extLst>
              <a:ext uri="{FF2B5EF4-FFF2-40B4-BE49-F238E27FC236}">
                <a16:creationId xmlns:a16="http://schemas.microsoft.com/office/drawing/2014/main" id="{B82E7BAF-6F9D-49C7-8DAE-C91674650C62}"/>
              </a:ext>
            </a:extLst>
          </p:cNvPr>
          <p:cNvSpPr>
            <a:spLocks noGrp="1"/>
          </p:cNvSpPr>
          <p:nvPr>
            <p:ph idx="1"/>
          </p:nvPr>
        </p:nvSpPr>
        <p:spPr>
          <a:xfrm>
            <a:off x="312821" y="3429000"/>
            <a:ext cx="11590421" cy="3156283"/>
          </a:xfrm>
        </p:spPr>
        <p:txBody>
          <a:bodyPr/>
          <a:lstStyle/>
          <a:p>
            <a:r>
              <a:rPr lang="en-GB" sz="3600" dirty="0"/>
              <a:t>Applications and Security</a:t>
            </a:r>
          </a:p>
          <a:p>
            <a:r>
              <a:rPr lang="en-GB" sz="3600" dirty="0"/>
              <a:t>Virtualisation, SAN and Cloud Services</a:t>
            </a:r>
          </a:p>
          <a:p>
            <a:r>
              <a:rPr lang="en-GB" sz="3600" dirty="0"/>
              <a:t>Network Security Design</a:t>
            </a:r>
          </a:p>
          <a:p>
            <a:r>
              <a:rPr lang="en-GB" sz="3600" dirty="0"/>
              <a:t>Network Security Appliances</a:t>
            </a:r>
          </a:p>
          <a:p>
            <a:r>
              <a:rPr lang="en-GB" sz="3600" dirty="0"/>
              <a:t>Authentication and Endpoint Security</a:t>
            </a:r>
          </a:p>
          <a:p>
            <a:endParaRPr lang="en-GB" dirty="0"/>
          </a:p>
        </p:txBody>
      </p:sp>
    </p:spTree>
    <p:extLst>
      <p:ext uri="{BB962C8B-B14F-4D97-AF65-F5344CB8AC3E}">
        <p14:creationId xmlns:p14="http://schemas.microsoft.com/office/powerpoint/2010/main" val="40065037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0FF01CC-E196-4B22-9C68-69A2B733EA29}"/>
              </a:ext>
            </a:extLst>
          </p:cNvPr>
          <p:cNvSpPr/>
          <p:nvPr/>
        </p:nvSpPr>
        <p:spPr>
          <a:xfrm>
            <a:off x="627481" y="2453294"/>
            <a:ext cx="4770102" cy="27627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195E00-0086-4A53-8CAB-CF72EB732990}"/>
              </a:ext>
            </a:extLst>
          </p:cNvPr>
          <p:cNvSpPr>
            <a:spLocks noGrp="1"/>
          </p:cNvSpPr>
          <p:nvPr>
            <p:ph type="title"/>
          </p:nvPr>
        </p:nvSpPr>
        <p:spPr/>
        <p:txBody>
          <a:bodyPr/>
          <a:lstStyle/>
          <a:p>
            <a:r>
              <a:rPr lang="en-GB" dirty="0"/>
              <a:t>OSI Model – Layer 7: Application</a:t>
            </a:r>
          </a:p>
        </p:txBody>
      </p:sp>
      <p:sp>
        <p:nvSpPr>
          <p:cNvPr id="4" name="TextBox 3"/>
          <p:cNvSpPr txBox="1"/>
          <p:nvPr/>
        </p:nvSpPr>
        <p:spPr>
          <a:xfrm>
            <a:off x="2525485" y="6488668"/>
            <a:ext cx="7399141" cy="369332"/>
          </a:xfrm>
          <a:prstGeom prst="rect">
            <a:avLst/>
          </a:prstGeom>
          <a:noFill/>
        </p:spPr>
        <p:txBody>
          <a:bodyPr wrap="none" rtlCol="0">
            <a:spAutoFit/>
          </a:bodyPr>
          <a:lstStyle/>
          <a:p>
            <a:r>
              <a:rPr lang="en-GB" dirty="0">
                <a:latin typeface="Trebuchet MS"/>
                <a:cs typeface="Trebuchet MS"/>
              </a:rPr>
              <a:t>The application layer </a:t>
            </a:r>
            <a:r>
              <a:rPr lang="en-GB" spc="-5" dirty="0">
                <a:latin typeface="Trebuchet MS"/>
                <a:cs typeface="Trebuchet MS"/>
              </a:rPr>
              <a:t>is responsible</a:t>
            </a:r>
            <a:r>
              <a:rPr lang="en-GB" spc="-90" dirty="0">
                <a:latin typeface="Trebuchet MS"/>
                <a:cs typeface="Trebuchet MS"/>
              </a:rPr>
              <a:t> </a:t>
            </a:r>
            <a:r>
              <a:rPr lang="en-GB" dirty="0">
                <a:latin typeface="Trebuchet MS"/>
                <a:cs typeface="Trebuchet MS"/>
              </a:rPr>
              <a:t>for  </a:t>
            </a:r>
            <a:r>
              <a:rPr lang="en-GB" spc="5" dirty="0">
                <a:latin typeface="Trebuchet MS"/>
                <a:cs typeface="Trebuchet MS"/>
              </a:rPr>
              <a:t>providing </a:t>
            </a:r>
            <a:r>
              <a:rPr lang="en-GB" dirty="0">
                <a:latin typeface="Trebuchet MS"/>
                <a:cs typeface="Trebuchet MS"/>
              </a:rPr>
              <a:t>services </a:t>
            </a:r>
            <a:r>
              <a:rPr lang="en-GB" spc="-5" dirty="0">
                <a:latin typeface="Trebuchet MS"/>
                <a:cs typeface="Trebuchet MS"/>
              </a:rPr>
              <a:t>to the</a:t>
            </a:r>
            <a:r>
              <a:rPr lang="en-GB" spc="-25" dirty="0">
                <a:latin typeface="Trebuchet MS"/>
                <a:cs typeface="Trebuchet MS"/>
              </a:rPr>
              <a:t> </a:t>
            </a:r>
            <a:r>
              <a:rPr lang="en-GB" spc="-60" dirty="0">
                <a:latin typeface="Trebuchet MS"/>
                <a:cs typeface="Trebuchet MS"/>
              </a:rPr>
              <a:t>user.</a:t>
            </a:r>
            <a:endParaRPr lang="en-GB" dirty="0">
              <a:latin typeface="Trebuchet MS"/>
              <a:cs typeface="Trebuchet MS"/>
            </a:endParaRPr>
          </a:p>
        </p:txBody>
      </p:sp>
      <p:grpSp>
        <p:nvGrpSpPr>
          <p:cNvPr id="14" name="Group 13"/>
          <p:cNvGrpSpPr/>
          <p:nvPr/>
        </p:nvGrpSpPr>
        <p:grpSpPr>
          <a:xfrm>
            <a:off x="1370545" y="2643608"/>
            <a:ext cx="847134" cy="1087558"/>
            <a:chOff x="1097280" y="1897380"/>
            <a:chExt cx="1233171" cy="1226820"/>
          </a:xfrm>
        </p:grpSpPr>
        <p:sp>
          <p:nvSpPr>
            <p:cNvPr id="13" name="Freeform 12"/>
            <p:cNvSpPr/>
            <p:nvPr/>
          </p:nvSpPr>
          <p:spPr>
            <a:xfrm rot="10800000">
              <a:off x="1097280" y="1897380"/>
              <a:ext cx="1226820" cy="1226820"/>
            </a:xfrm>
            <a:custGeom>
              <a:avLst/>
              <a:gdLst>
                <a:gd name="connsiteX0" fmla="*/ 1226820 w 1226820"/>
                <a:gd name="connsiteY0" fmla="*/ 1226820 h 1226820"/>
                <a:gd name="connsiteX1" fmla="*/ 480061 w 1226820"/>
                <a:gd name="connsiteY1" fmla="*/ 1226820 h 1226820"/>
                <a:gd name="connsiteX2" fmla="*/ 1 w 1226820"/>
                <a:gd name="connsiteY2" fmla="*/ 746760 h 1226820"/>
                <a:gd name="connsiteX3" fmla="*/ 1 w 1226820"/>
                <a:gd name="connsiteY3" fmla="*/ 1226820 h 1226820"/>
                <a:gd name="connsiteX4" fmla="*/ 0 w 1226820"/>
                <a:gd name="connsiteY4" fmla="*/ 1226820 h 1226820"/>
                <a:gd name="connsiteX5" fmla="*/ 0 w 1226820"/>
                <a:gd name="connsiteY5" fmla="*/ 0 h 1226820"/>
                <a:gd name="connsiteX6" fmla="*/ 1226820 w 1226820"/>
                <a:gd name="connsiteY6" fmla="*/ 0 h 122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820" h="1226820">
                  <a:moveTo>
                    <a:pt x="1226820" y="1226820"/>
                  </a:moveTo>
                  <a:lnTo>
                    <a:pt x="480061" y="1226820"/>
                  </a:lnTo>
                  <a:lnTo>
                    <a:pt x="1" y="746760"/>
                  </a:lnTo>
                  <a:lnTo>
                    <a:pt x="1" y="1226820"/>
                  </a:lnTo>
                  <a:lnTo>
                    <a:pt x="0" y="1226820"/>
                  </a:lnTo>
                  <a:lnTo>
                    <a:pt x="0" y="0"/>
                  </a:lnTo>
                  <a:lnTo>
                    <a:pt x="122682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p:nvSpPr>
          <p:spPr>
            <a:xfrm>
              <a:off x="1838221" y="1897380"/>
              <a:ext cx="492230" cy="49022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1435101" y="3078182"/>
            <a:ext cx="713657" cy="369332"/>
          </a:xfrm>
          <a:prstGeom prst="rect">
            <a:avLst/>
          </a:prstGeom>
          <a:noFill/>
        </p:spPr>
        <p:txBody>
          <a:bodyPr wrap="none" rtlCol="0">
            <a:spAutoFit/>
          </a:bodyPr>
          <a:lstStyle/>
          <a:p>
            <a:r>
              <a:rPr lang="en-GB" dirty="0"/>
              <a:t>X.500</a:t>
            </a:r>
          </a:p>
        </p:txBody>
      </p:sp>
      <p:grpSp>
        <p:nvGrpSpPr>
          <p:cNvPr id="23" name="Group 22"/>
          <p:cNvGrpSpPr/>
          <p:nvPr/>
        </p:nvGrpSpPr>
        <p:grpSpPr>
          <a:xfrm>
            <a:off x="2406713" y="2643609"/>
            <a:ext cx="847134" cy="1087558"/>
            <a:chOff x="1097280" y="1897380"/>
            <a:chExt cx="1233171" cy="1226820"/>
          </a:xfrm>
        </p:grpSpPr>
        <p:sp>
          <p:nvSpPr>
            <p:cNvPr id="24" name="Freeform 23"/>
            <p:cNvSpPr/>
            <p:nvPr/>
          </p:nvSpPr>
          <p:spPr>
            <a:xfrm rot="10800000">
              <a:off x="1097280" y="1897380"/>
              <a:ext cx="1226820" cy="1226820"/>
            </a:xfrm>
            <a:custGeom>
              <a:avLst/>
              <a:gdLst>
                <a:gd name="connsiteX0" fmla="*/ 1226820 w 1226820"/>
                <a:gd name="connsiteY0" fmla="*/ 1226820 h 1226820"/>
                <a:gd name="connsiteX1" fmla="*/ 480061 w 1226820"/>
                <a:gd name="connsiteY1" fmla="*/ 1226820 h 1226820"/>
                <a:gd name="connsiteX2" fmla="*/ 1 w 1226820"/>
                <a:gd name="connsiteY2" fmla="*/ 746760 h 1226820"/>
                <a:gd name="connsiteX3" fmla="*/ 1 w 1226820"/>
                <a:gd name="connsiteY3" fmla="*/ 1226820 h 1226820"/>
                <a:gd name="connsiteX4" fmla="*/ 0 w 1226820"/>
                <a:gd name="connsiteY4" fmla="*/ 1226820 h 1226820"/>
                <a:gd name="connsiteX5" fmla="*/ 0 w 1226820"/>
                <a:gd name="connsiteY5" fmla="*/ 0 h 1226820"/>
                <a:gd name="connsiteX6" fmla="*/ 1226820 w 1226820"/>
                <a:gd name="connsiteY6" fmla="*/ 0 h 122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820" h="1226820">
                  <a:moveTo>
                    <a:pt x="1226820" y="1226820"/>
                  </a:moveTo>
                  <a:lnTo>
                    <a:pt x="480061" y="1226820"/>
                  </a:lnTo>
                  <a:lnTo>
                    <a:pt x="1" y="746760"/>
                  </a:lnTo>
                  <a:lnTo>
                    <a:pt x="1" y="1226820"/>
                  </a:lnTo>
                  <a:lnTo>
                    <a:pt x="0" y="1226820"/>
                  </a:lnTo>
                  <a:lnTo>
                    <a:pt x="0" y="0"/>
                  </a:lnTo>
                  <a:lnTo>
                    <a:pt x="122682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Triangle 24"/>
            <p:cNvSpPr/>
            <p:nvPr/>
          </p:nvSpPr>
          <p:spPr>
            <a:xfrm>
              <a:off x="1838221" y="1897380"/>
              <a:ext cx="492230" cy="49022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2471269" y="3078183"/>
            <a:ext cx="714876" cy="369332"/>
          </a:xfrm>
          <a:prstGeom prst="rect">
            <a:avLst/>
          </a:prstGeom>
          <a:noFill/>
        </p:spPr>
        <p:txBody>
          <a:bodyPr wrap="none" rtlCol="0">
            <a:spAutoFit/>
          </a:bodyPr>
          <a:lstStyle/>
          <a:p>
            <a:r>
              <a:rPr lang="en-GB" dirty="0"/>
              <a:t>FTAM</a:t>
            </a:r>
          </a:p>
        </p:txBody>
      </p:sp>
      <p:grpSp>
        <p:nvGrpSpPr>
          <p:cNvPr id="27" name="Group 26"/>
          <p:cNvGrpSpPr/>
          <p:nvPr/>
        </p:nvGrpSpPr>
        <p:grpSpPr>
          <a:xfrm>
            <a:off x="4156686" y="2643609"/>
            <a:ext cx="847134" cy="1087558"/>
            <a:chOff x="1097280" y="1897380"/>
            <a:chExt cx="1233171" cy="1226820"/>
          </a:xfrm>
        </p:grpSpPr>
        <p:sp>
          <p:nvSpPr>
            <p:cNvPr id="28" name="Freeform 27"/>
            <p:cNvSpPr/>
            <p:nvPr/>
          </p:nvSpPr>
          <p:spPr>
            <a:xfrm rot="10800000">
              <a:off x="1097280" y="1897380"/>
              <a:ext cx="1226820" cy="1226820"/>
            </a:xfrm>
            <a:custGeom>
              <a:avLst/>
              <a:gdLst>
                <a:gd name="connsiteX0" fmla="*/ 1226820 w 1226820"/>
                <a:gd name="connsiteY0" fmla="*/ 1226820 h 1226820"/>
                <a:gd name="connsiteX1" fmla="*/ 480061 w 1226820"/>
                <a:gd name="connsiteY1" fmla="*/ 1226820 h 1226820"/>
                <a:gd name="connsiteX2" fmla="*/ 1 w 1226820"/>
                <a:gd name="connsiteY2" fmla="*/ 746760 h 1226820"/>
                <a:gd name="connsiteX3" fmla="*/ 1 w 1226820"/>
                <a:gd name="connsiteY3" fmla="*/ 1226820 h 1226820"/>
                <a:gd name="connsiteX4" fmla="*/ 0 w 1226820"/>
                <a:gd name="connsiteY4" fmla="*/ 1226820 h 1226820"/>
                <a:gd name="connsiteX5" fmla="*/ 0 w 1226820"/>
                <a:gd name="connsiteY5" fmla="*/ 0 h 1226820"/>
                <a:gd name="connsiteX6" fmla="*/ 1226820 w 1226820"/>
                <a:gd name="connsiteY6" fmla="*/ 0 h 122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820" h="1226820">
                  <a:moveTo>
                    <a:pt x="1226820" y="1226820"/>
                  </a:moveTo>
                  <a:lnTo>
                    <a:pt x="480061" y="1226820"/>
                  </a:lnTo>
                  <a:lnTo>
                    <a:pt x="1" y="746760"/>
                  </a:lnTo>
                  <a:lnTo>
                    <a:pt x="1" y="1226820"/>
                  </a:lnTo>
                  <a:lnTo>
                    <a:pt x="0" y="1226820"/>
                  </a:lnTo>
                  <a:lnTo>
                    <a:pt x="0" y="0"/>
                  </a:lnTo>
                  <a:lnTo>
                    <a:pt x="122682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Triangle 28"/>
            <p:cNvSpPr/>
            <p:nvPr/>
          </p:nvSpPr>
          <p:spPr>
            <a:xfrm>
              <a:off x="1838221" y="1897380"/>
              <a:ext cx="492230" cy="49022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p:cNvSpPr txBox="1"/>
          <p:nvPr/>
        </p:nvSpPr>
        <p:spPr>
          <a:xfrm>
            <a:off x="4221242" y="3078183"/>
            <a:ext cx="713657" cy="369332"/>
          </a:xfrm>
          <a:prstGeom prst="rect">
            <a:avLst/>
          </a:prstGeom>
          <a:noFill/>
        </p:spPr>
        <p:txBody>
          <a:bodyPr wrap="none" rtlCol="0">
            <a:spAutoFit/>
          </a:bodyPr>
          <a:lstStyle/>
          <a:p>
            <a:r>
              <a:rPr lang="en-GB" dirty="0"/>
              <a:t>X.400</a:t>
            </a:r>
          </a:p>
        </p:txBody>
      </p:sp>
      <p:sp>
        <p:nvSpPr>
          <p:cNvPr id="31" name="TextBox 30"/>
          <p:cNvSpPr txBox="1"/>
          <p:nvPr/>
        </p:nvSpPr>
        <p:spPr>
          <a:xfrm>
            <a:off x="3376101" y="2725722"/>
            <a:ext cx="662361" cy="923330"/>
          </a:xfrm>
          <a:prstGeom prst="rect">
            <a:avLst/>
          </a:prstGeom>
          <a:noFill/>
        </p:spPr>
        <p:txBody>
          <a:bodyPr wrap="none" rtlCol="0">
            <a:spAutoFit/>
          </a:bodyPr>
          <a:lstStyle/>
          <a:p>
            <a:r>
              <a:rPr lang="en-GB" sz="5400" dirty="0"/>
              <a:t>…</a:t>
            </a:r>
          </a:p>
        </p:txBody>
      </p:sp>
      <p:grpSp>
        <p:nvGrpSpPr>
          <p:cNvPr id="32" name="Group 31">
            <a:extLst>
              <a:ext uri="{FF2B5EF4-FFF2-40B4-BE49-F238E27FC236}">
                <a16:creationId xmlns:a16="http://schemas.microsoft.com/office/drawing/2014/main" id="{758BE646-EA61-45F0-BB21-6BFF9884AC11}"/>
              </a:ext>
            </a:extLst>
          </p:cNvPr>
          <p:cNvGrpSpPr/>
          <p:nvPr/>
        </p:nvGrpSpPr>
        <p:grpSpPr>
          <a:xfrm>
            <a:off x="1027108" y="4920336"/>
            <a:ext cx="3283561" cy="157504"/>
            <a:chOff x="1805695" y="5736431"/>
            <a:chExt cx="3510381" cy="234880"/>
          </a:xfrm>
        </p:grpSpPr>
        <p:cxnSp>
          <p:nvCxnSpPr>
            <p:cNvPr id="33" name="Straight Connector 32">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E35B03-A583-46E5-A3DA-9C2E80A03F33}"/>
              </a:ext>
            </a:extLst>
          </p:cNvPr>
          <p:cNvGrpSpPr/>
          <p:nvPr/>
        </p:nvGrpSpPr>
        <p:grpSpPr>
          <a:xfrm>
            <a:off x="2075188" y="4276042"/>
            <a:ext cx="2235916" cy="153157"/>
            <a:chOff x="1416771" y="2696982"/>
            <a:chExt cx="2143839" cy="188858"/>
          </a:xfrm>
        </p:grpSpPr>
        <p:cxnSp>
          <p:nvCxnSpPr>
            <p:cNvPr id="37" name="Straight Connector 36">
              <a:extLst>
                <a:ext uri="{FF2B5EF4-FFF2-40B4-BE49-F238E27FC236}">
                  <a16:creationId xmlns:a16="http://schemas.microsoft.com/office/drawing/2014/main" id="{CAB79F82-E0D2-49EB-B828-0F567C8B1B73}"/>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95DB38A-E6D7-4E85-A0BD-6D0E982BFE0E}"/>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80828A-F0BD-4CCF-8881-4B29D81C0F27}"/>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A6D1DCFE-CE29-46B3-BFEC-F31EF53CF3FD}"/>
              </a:ext>
            </a:extLst>
          </p:cNvPr>
          <p:cNvSpPr/>
          <p:nvPr/>
        </p:nvSpPr>
        <p:spPr>
          <a:xfrm>
            <a:off x="2057929" y="4460422"/>
            <a:ext cx="2256432" cy="319484"/>
          </a:xfrm>
          <a:prstGeom prst="rect">
            <a:avLst/>
          </a:prstGeom>
          <a:solidFill>
            <a:schemeClr val="accent2">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Data</a:t>
            </a:r>
            <a:endParaRPr lang="en-GB" sz="1200" b="1" dirty="0">
              <a:solidFill>
                <a:schemeClr val="tx1"/>
              </a:solidFill>
            </a:endParaRPr>
          </a:p>
        </p:txBody>
      </p:sp>
      <p:sp>
        <p:nvSpPr>
          <p:cNvPr id="41" name="Rectangle 40">
            <a:extLst>
              <a:ext uri="{FF2B5EF4-FFF2-40B4-BE49-F238E27FC236}">
                <a16:creationId xmlns:a16="http://schemas.microsoft.com/office/drawing/2014/main" id="{AEB86FFF-16A9-49CB-8752-5E77980E8934}"/>
              </a:ext>
            </a:extLst>
          </p:cNvPr>
          <p:cNvSpPr/>
          <p:nvPr/>
        </p:nvSpPr>
        <p:spPr>
          <a:xfrm>
            <a:off x="1027108" y="4460422"/>
            <a:ext cx="1029946" cy="320400"/>
          </a:xfrm>
          <a:prstGeom prst="rect">
            <a:avLst/>
          </a:prstGeom>
          <a:solidFill>
            <a:srgbClr val="F8533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H7</a:t>
            </a:r>
            <a:endParaRPr lang="en-GB" sz="1200" b="1" dirty="0">
              <a:solidFill>
                <a:schemeClr val="tx1"/>
              </a:solidFill>
            </a:endParaRPr>
          </a:p>
        </p:txBody>
      </p:sp>
      <p:sp>
        <p:nvSpPr>
          <p:cNvPr id="42" name="TextBox 41">
            <a:extLst>
              <a:ext uri="{FF2B5EF4-FFF2-40B4-BE49-F238E27FC236}">
                <a16:creationId xmlns:a16="http://schemas.microsoft.com/office/drawing/2014/main" id="{2E2C2119-581F-4BC7-8DB4-27AD1D5CAA29}"/>
              </a:ext>
            </a:extLst>
          </p:cNvPr>
          <p:cNvSpPr txBox="1"/>
          <p:nvPr/>
        </p:nvSpPr>
        <p:spPr>
          <a:xfrm>
            <a:off x="2057054" y="1382870"/>
            <a:ext cx="1971565" cy="646331"/>
          </a:xfrm>
          <a:prstGeom prst="rect">
            <a:avLst/>
          </a:prstGeom>
          <a:noFill/>
        </p:spPr>
        <p:txBody>
          <a:bodyPr wrap="none" rtlCol="0">
            <a:spAutoFit/>
          </a:bodyPr>
          <a:lstStyle/>
          <a:p>
            <a:pPr algn="ctr"/>
            <a:r>
              <a:rPr lang="en-GB" dirty="0"/>
              <a:t>User:</a:t>
            </a:r>
          </a:p>
          <a:p>
            <a:pPr algn="ctr"/>
            <a:r>
              <a:rPr lang="en-GB" dirty="0"/>
              <a:t>Human or Program</a:t>
            </a:r>
          </a:p>
        </p:txBody>
      </p:sp>
      <p:sp>
        <p:nvSpPr>
          <p:cNvPr id="43" name="TextBox 42">
            <a:extLst>
              <a:ext uri="{FF2B5EF4-FFF2-40B4-BE49-F238E27FC236}">
                <a16:creationId xmlns:a16="http://schemas.microsoft.com/office/drawing/2014/main" id="{B13DB048-6DE5-4628-B4F0-2E8ADB434FB0}"/>
              </a:ext>
            </a:extLst>
          </p:cNvPr>
          <p:cNvSpPr txBox="1"/>
          <p:nvPr/>
        </p:nvSpPr>
        <p:spPr>
          <a:xfrm>
            <a:off x="414362" y="5215996"/>
            <a:ext cx="1798954" cy="369332"/>
          </a:xfrm>
          <a:prstGeom prst="rect">
            <a:avLst/>
          </a:prstGeom>
          <a:noFill/>
        </p:spPr>
        <p:txBody>
          <a:bodyPr wrap="none" rtlCol="0">
            <a:spAutoFit/>
          </a:bodyPr>
          <a:lstStyle/>
          <a:p>
            <a:r>
              <a:rPr lang="en-GB" dirty="0"/>
              <a:t>Application Layer</a:t>
            </a:r>
          </a:p>
        </p:txBody>
      </p:sp>
      <p:sp>
        <p:nvSpPr>
          <p:cNvPr id="44" name="TextBox 43">
            <a:extLst>
              <a:ext uri="{FF2B5EF4-FFF2-40B4-BE49-F238E27FC236}">
                <a16:creationId xmlns:a16="http://schemas.microsoft.com/office/drawing/2014/main" id="{EDA01187-C5E0-4EA8-B1E1-D5E2AEDD1BF3}"/>
              </a:ext>
            </a:extLst>
          </p:cNvPr>
          <p:cNvSpPr txBox="1"/>
          <p:nvPr/>
        </p:nvSpPr>
        <p:spPr>
          <a:xfrm>
            <a:off x="1876431" y="5971629"/>
            <a:ext cx="2197205" cy="369332"/>
          </a:xfrm>
          <a:prstGeom prst="rect">
            <a:avLst/>
          </a:prstGeom>
          <a:noFill/>
        </p:spPr>
        <p:txBody>
          <a:bodyPr wrap="none" rtlCol="0">
            <a:spAutoFit/>
          </a:bodyPr>
          <a:lstStyle/>
          <a:p>
            <a:r>
              <a:rPr lang="en-GB" dirty="0"/>
              <a:t>To Presentation Layer</a:t>
            </a:r>
          </a:p>
        </p:txBody>
      </p:sp>
      <p:sp>
        <p:nvSpPr>
          <p:cNvPr id="45" name="Arrow: Down 18">
            <a:extLst>
              <a:ext uri="{FF2B5EF4-FFF2-40B4-BE49-F238E27FC236}">
                <a16:creationId xmlns:a16="http://schemas.microsoft.com/office/drawing/2014/main" id="{44B2E3D3-6E26-4F7D-B7C4-950BD6ED8748}"/>
              </a:ext>
            </a:extLst>
          </p:cNvPr>
          <p:cNvSpPr/>
          <p:nvPr/>
        </p:nvSpPr>
        <p:spPr>
          <a:xfrm>
            <a:off x="2871518" y="5235094"/>
            <a:ext cx="426517" cy="736535"/>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rrow: Down 18">
            <a:extLst>
              <a:ext uri="{FF2B5EF4-FFF2-40B4-BE49-F238E27FC236}">
                <a16:creationId xmlns:a16="http://schemas.microsoft.com/office/drawing/2014/main" id="{44B2E3D3-6E26-4F7D-B7C4-950BD6ED8748}"/>
              </a:ext>
            </a:extLst>
          </p:cNvPr>
          <p:cNvSpPr/>
          <p:nvPr/>
        </p:nvSpPr>
        <p:spPr>
          <a:xfrm>
            <a:off x="2822967" y="1954906"/>
            <a:ext cx="426517" cy="483762"/>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EDA01187-C5E0-4EA8-B1E1-D5E2AEDD1BF3}"/>
              </a:ext>
            </a:extLst>
          </p:cNvPr>
          <p:cNvSpPr txBox="1"/>
          <p:nvPr/>
        </p:nvSpPr>
        <p:spPr>
          <a:xfrm>
            <a:off x="4387691" y="4435498"/>
            <a:ext cx="1009892" cy="369332"/>
          </a:xfrm>
          <a:prstGeom prst="rect">
            <a:avLst/>
          </a:prstGeom>
          <a:noFill/>
        </p:spPr>
        <p:txBody>
          <a:bodyPr wrap="none" rtlCol="0">
            <a:spAutoFit/>
          </a:bodyPr>
          <a:lstStyle/>
          <a:p>
            <a:r>
              <a:rPr lang="en-GB" dirty="0"/>
              <a:t>Message</a:t>
            </a:r>
          </a:p>
        </p:txBody>
      </p:sp>
      <p:sp>
        <p:nvSpPr>
          <p:cNvPr id="49" name="Arrow: Down 18">
            <a:extLst>
              <a:ext uri="{FF2B5EF4-FFF2-40B4-BE49-F238E27FC236}">
                <a16:creationId xmlns:a16="http://schemas.microsoft.com/office/drawing/2014/main" id="{44B2E3D3-6E26-4F7D-B7C4-950BD6ED8748}"/>
              </a:ext>
            </a:extLst>
          </p:cNvPr>
          <p:cNvSpPr/>
          <p:nvPr/>
        </p:nvSpPr>
        <p:spPr>
          <a:xfrm>
            <a:off x="2862333" y="3768743"/>
            <a:ext cx="426517" cy="483762"/>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10FF01CC-E196-4B22-9C68-69A2B733EA29}"/>
              </a:ext>
            </a:extLst>
          </p:cNvPr>
          <p:cNvSpPr/>
          <p:nvPr/>
        </p:nvSpPr>
        <p:spPr>
          <a:xfrm>
            <a:off x="6404273" y="2387392"/>
            <a:ext cx="4770102" cy="27627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p:cNvGrpSpPr/>
          <p:nvPr/>
        </p:nvGrpSpPr>
        <p:grpSpPr>
          <a:xfrm>
            <a:off x="7147337" y="2577706"/>
            <a:ext cx="847134" cy="1087558"/>
            <a:chOff x="1097280" y="1897380"/>
            <a:chExt cx="1233171" cy="1226820"/>
          </a:xfrm>
        </p:grpSpPr>
        <p:sp>
          <p:nvSpPr>
            <p:cNvPr id="52" name="Freeform 51"/>
            <p:cNvSpPr/>
            <p:nvPr/>
          </p:nvSpPr>
          <p:spPr>
            <a:xfrm rot="10800000">
              <a:off x="1097280" y="1897380"/>
              <a:ext cx="1226820" cy="1226820"/>
            </a:xfrm>
            <a:custGeom>
              <a:avLst/>
              <a:gdLst>
                <a:gd name="connsiteX0" fmla="*/ 1226820 w 1226820"/>
                <a:gd name="connsiteY0" fmla="*/ 1226820 h 1226820"/>
                <a:gd name="connsiteX1" fmla="*/ 480061 w 1226820"/>
                <a:gd name="connsiteY1" fmla="*/ 1226820 h 1226820"/>
                <a:gd name="connsiteX2" fmla="*/ 1 w 1226820"/>
                <a:gd name="connsiteY2" fmla="*/ 746760 h 1226820"/>
                <a:gd name="connsiteX3" fmla="*/ 1 w 1226820"/>
                <a:gd name="connsiteY3" fmla="*/ 1226820 h 1226820"/>
                <a:gd name="connsiteX4" fmla="*/ 0 w 1226820"/>
                <a:gd name="connsiteY4" fmla="*/ 1226820 h 1226820"/>
                <a:gd name="connsiteX5" fmla="*/ 0 w 1226820"/>
                <a:gd name="connsiteY5" fmla="*/ 0 h 1226820"/>
                <a:gd name="connsiteX6" fmla="*/ 1226820 w 1226820"/>
                <a:gd name="connsiteY6" fmla="*/ 0 h 122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820" h="1226820">
                  <a:moveTo>
                    <a:pt x="1226820" y="1226820"/>
                  </a:moveTo>
                  <a:lnTo>
                    <a:pt x="480061" y="1226820"/>
                  </a:lnTo>
                  <a:lnTo>
                    <a:pt x="1" y="746760"/>
                  </a:lnTo>
                  <a:lnTo>
                    <a:pt x="1" y="1226820"/>
                  </a:lnTo>
                  <a:lnTo>
                    <a:pt x="0" y="1226820"/>
                  </a:lnTo>
                  <a:lnTo>
                    <a:pt x="0" y="0"/>
                  </a:lnTo>
                  <a:lnTo>
                    <a:pt x="122682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ight Triangle 52"/>
            <p:cNvSpPr/>
            <p:nvPr/>
          </p:nvSpPr>
          <p:spPr>
            <a:xfrm>
              <a:off x="1838221" y="1897380"/>
              <a:ext cx="492230" cy="49022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extBox 53"/>
          <p:cNvSpPr txBox="1"/>
          <p:nvPr/>
        </p:nvSpPr>
        <p:spPr>
          <a:xfrm>
            <a:off x="7211893" y="3012280"/>
            <a:ext cx="713657" cy="369332"/>
          </a:xfrm>
          <a:prstGeom prst="rect">
            <a:avLst/>
          </a:prstGeom>
          <a:noFill/>
        </p:spPr>
        <p:txBody>
          <a:bodyPr wrap="none" rtlCol="0">
            <a:spAutoFit/>
          </a:bodyPr>
          <a:lstStyle/>
          <a:p>
            <a:r>
              <a:rPr lang="en-GB" dirty="0"/>
              <a:t>X.500</a:t>
            </a:r>
          </a:p>
        </p:txBody>
      </p:sp>
      <p:grpSp>
        <p:nvGrpSpPr>
          <p:cNvPr id="55" name="Group 54"/>
          <p:cNvGrpSpPr/>
          <p:nvPr/>
        </p:nvGrpSpPr>
        <p:grpSpPr>
          <a:xfrm>
            <a:off x="8183505" y="2577707"/>
            <a:ext cx="847134" cy="1087558"/>
            <a:chOff x="1097280" y="1897380"/>
            <a:chExt cx="1233171" cy="1226820"/>
          </a:xfrm>
        </p:grpSpPr>
        <p:sp>
          <p:nvSpPr>
            <p:cNvPr id="56" name="Freeform 55"/>
            <p:cNvSpPr/>
            <p:nvPr/>
          </p:nvSpPr>
          <p:spPr>
            <a:xfrm rot="10800000">
              <a:off x="1097280" y="1897380"/>
              <a:ext cx="1226820" cy="1226820"/>
            </a:xfrm>
            <a:custGeom>
              <a:avLst/>
              <a:gdLst>
                <a:gd name="connsiteX0" fmla="*/ 1226820 w 1226820"/>
                <a:gd name="connsiteY0" fmla="*/ 1226820 h 1226820"/>
                <a:gd name="connsiteX1" fmla="*/ 480061 w 1226820"/>
                <a:gd name="connsiteY1" fmla="*/ 1226820 h 1226820"/>
                <a:gd name="connsiteX2" fmla="*/ 1 w 1226820"/>
                <a:gd name="connsiteY2" fmla="*/ 746760 h 1226820"/>
                <a:gd name="connsiteX3" fmla="*/ 1 w 1226820"/>
                <a:gd name="connsiteY3" fmla="*/ 1226820 h 1226820"/>
                <a:gd name="connsiteX4" fmla="*/ 0 w 1226820"/>
                <a:gd name="connsiteY4" fmla="*/ 1226820 h 1226820"/>
                <a:gd name="connsiteX5" fmla="*/ 0 w 1226820"/>
                <a:gd name="connsiteY5" fmla="*/ 0 h 1226820"/>
                <a:gd name="connsiteX6" fmla="*/ 1226820 w 1226820"/>
                <a:gd name="connsiteY6" fmla="*/ 0 h 122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820" h="1226820">
                  <a:moveTo>
                    <a:pt x="1226820" y="1226820"/>
                  </a:moveTo>
                  <a:lnTo>
                    <a:pt x="480061" y="1226820"/>
                  </a:lnTo>
                  <a:lnTo>
                    <a:pt x="1" y="746760"/>
                  </a:lnTo>
                  <a:lnTo>
                    <a:pt x="1" y="1226820"/>
                  </a:lnTo>
                  <a:lnTo>
                    <a:pt x="0" y="1226820"/>
                  </a:lnTo>
                  <a:lnTo>
                    <a:pt x="0" y="0"/>
                  </a:lnTo>
                  <a:lnTo>
                    <a:pt x="122682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ight Triangle 56"/>
            <p:cNvSpPr/>
            <p:nvPr/>
          </p:nvSpPr>
          <p:spPr>
            <a:xfrm>
              <a:off x="1838221" y="1897380"/>
              <a:ext cx="492230" cy="49022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p:cNvSpPr txBox="1"/>
          <p:nvPr/>
        </p:nvSpPr>
        <p:spPr>
          <a:xfrm>
            <a:off x="8248061" y="3012281"/>
            <a:ext cx="714876" cy="369332"/>
          </a:xfrm>
          <a:prstGeom prst="rect">
            <a:avLst/>
          </a:prstGeom>
          <a:noFill/>
        </p:spPr>
        <p:txBody>
          <a:bodyPr wrap="none" rtlCol="0">
            <a:spAutoFit/>
          </a:bodyPr>
          <a:lstStyle/>
          <a:p>
            <a:r>
              <a:rPr lang="en-GB" dirty="0"/>
              <a:t>FTAM</a:t>
            </a:r>
          </a:p>
        </p:txBody>
      </p:sp>
      <p:grpSp>
        <p:nvGrpSpPr>
          <p:cNvPr id="59" name="Group 58"/>
          <p:cNvGrpSpPr/>
          <p:nvPr/>
        </p:nvGrpSpPr>
        <p:grpSpPr>
          <a:xfrm>
            <a:off x="9933478" y="2577707"/>
            <a:ext cx="847134" cy="1087558"/>
            <a:chOff x="1097280" y="1897380"/>
            <a:chExt cx="1233171" cy="1226820"/>
          </a:xfrm>
        </p:grpSpPr>
        <p:sp>
          <p:nvSpPr>
            <p:cNvPr id="60" name="Freeform 59"/>
            <p:cNvSpPr/>
            <p:nvPr/>
          </p:nvSpPr>
          <p:spPr>
            <a:xfrm rot="10800000">
              <a:off x="1097280" y="1897380"/>
              <a:ext cx="1226820" cy="1226820"/>
            </a:xfrm>
            <a:custGeom>
              <a:avLst/>
              <a:gdLst>
                <a:gd name="connsiteX0" fmla="*/ 1226820 w 1226820"/>
                <a:gd name="connsiteY0" fmla="*/ 1226820 h 1226820"/>
                <a:gd name="connsiteX1" fmla="*/ 480061 w 1226820"/>
                <a:gd name="connsiteY1" fmla="*/ 1226820 h 1226820"/>
                <a:gd name="connsiteX2" fmla="*/ 1 w 1226820"/>
                <a:gd name="connsiteY2" fmla="*/ 746760 h 1226820"/>
                <a:gd name="connsiteX3" fmla="*/ 1 w 1226820"/>
                <a:gd name="connsiteY3" fmla="*/ 1226820 h 1226820"/>
                <a:gd name="connsiteX4" fmla="*/ 0 w 1226820"/>
                <a:gd name="connsiteY4" fmla="*/ 1226820 h 1226820"/>
                <a:gd name="connsiteX5" fmla="*/ 0 w 1226820"/>
                <a:gd name="connsiteY5" fmla="*/ 0 h 1226820"/>
                <a:gd name="connsiteX6" fmla="*/ 1226820 w 1226820"/>
                <a:gd name="connsiteY6" fmla="*/ 0 h 122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820" h="1226820">
                  <a:moveTo>
                    <a:pt x="1226820" y="1226820"/>
                  </a:moveTo>
                  <a:lnTo>
                    <a:pt x="480061" y="1226820"/>
                  </a:lnTo>
                  <a:lnTo>
                    <a:pt x="1" y="746760"/>
                  </a:lnTo>
                  <a:lnTo>
                    <a:pt x="1" y="1226820"/>
                  </a:lnTo>
                  <a:lnTo>
                    <a:pt x="0" y="1226820"/>
                  </a:lnTo>
                  <a:lnTo>
                    <a:pt x="0" y="0"/>
                  </a:lnTo>
                  <a:lnTo>
                    <a:pt x="122682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ight Triangle 60"/>
            <p:cNvSpPr/>
            <p:nvPr/>
          </p:nvSpPr>
          <p:spPr>
            <a:xfrm>
              <a:off x="1838221" y="1897380"/>
              <a:ext cx="492230" cy="49022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TextBox 61"/>
          <p:cNvSpPr txBox="1"/>
          <p:nvPr/>
        </p:nvSpPr>
        <p:spPr>
          <a:xfrm>
            <a:off x="9998034" y="3012281"/>
            <a:ext cx="713657" cy="369332"/>
          </a:xfrm>
          <a:prstGeom prst="rect">
            <a:avLst/>
          </a:prstGeom>
          <a:noFill/>
        </p:spPr>
        <p:txBody>
          <a:bodyPr wrap="none" rtlCol="0">
            <a:spAutoFit/>
          </a:bodyPr>
          <a:lstStyle/>
          <a:p>
            <a:r>
              <a:rPr lang="en-GB" dirty="0"/>
              <a:t>X.400</a:t>
            </a:r>
          </a:p>
        </p:txBody>
      </p:sp>
      <p:sp>
        <p:nvSpPr>
          <p:cNvPr id="63" name="TextBox 62"/>
          <p:cNvSpPr txBox="1"/>
          <p:nvPr/>
        </p:nvSpPr>
        <p:spPr>
          <a:xfrm>
            <a:off x="9152893" y="2659820"/>
            <a:ext cx="662361" cy="923330"/>
          </a:xfrm>
          <a:prstGeom prst="rect">
            <a:avLst/>
          </a:prstGeom>
          <a:noFill/>
        </p:spPr>
        <p:txBody>
          <a:bodyPr wrap="none" rtlCol="0">
            <a:spAutoFit/>
          </a:bodyPr>
          <a:lstStyle/>
          <a:p>
            <a:r>
              <a:rPr lang="en-GB" sz="5400" dirty="0"/>
              <a:t>…</a:t>
            </a:r>
          </a:p>
        </p:txBody>
      </p:sp>
      <p:grpSp>
        <p:nvGrpSpPr>
          <p:cNvPr id="64" name="Group 63">
            <a:extLst>
              <a:ext uri="{FF2B5EF4-FFF2-40B4-BE49-F238E27FC236}">
                <a16:creationId xmlns:a16="http://schemas.microsoft.com/office/drawing/2014/main" id="{758BE646-EA61-45F0-BB21-6BFF9884AC11}"/>
              </a:ext>
            </a:extLst>
          </p:cNvPr>
          <p:cNvGrpSpPr/>
          <p:nvPr/>
        </p:nvGrpSpPr>
        <p:grpSpPr>
          <a:xfrm>
            <a:off x="6803900" y="4854434"/>
            <a:ext cx="3283561" cy="157504"/>
            <a:chOff x="1805695" y="5736431"/>
            <a:chExt cx="3510381" cy="234880"/>
          </a:xfrm>
        </p:grpSpPr>
        <p:cxnSp>
          <p:nvCxnSpPr>
            <p:cNvPr id="65" name="Straight Connector 64">
              <a:extLst>
                <a:ext uri="{FF2B5EF4-FFF2-40B4-BE49-F238E27FC236}">
                  <a16:creationId xmlns:a16="http://schemas.microsoft.com/office/drawing/2014/main" id="{42D13D01-E8FD-430C-8E06-4A5BC5FAF79C}"/>
                </a:ext>
              </a:extLst>
            </p:cNvPr>
            <p:cNvCxnSpPr>
              <a:cxnSpLocks/>
            </p:cNvCxnSpPr>
            <p:nvPr/>
          </p:nvCxnSpPr>
          <p:spPr>
            <a:xfrm flipH="1" flipV="1">
              <a:off x="1814516" y="5736431"/>
              <a:ext cx="1" cy="228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9A2BBDE-F0DF-4766-AF04-0657C8A24634}"/>
                </a:ext>
              </a:extLst>
            </p:cNvPr>
            <p:cNvCxnSpPr>
              <a:cxnSpLocks/>
            </p:cNvCxnSpPr>
            <p:nvPr/>
          </p:nvCxnSpPr>
          <p:spPr>
            <a:xfrm flipV="1">
              <a:off x="5313046" y="5753100"/>
              <a:ext cx="3030" cy="2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B8984B9-9491-4B7B-AEFE-6C6EA1305BE9}"/>
                </a:ext>
              </a:extLst>
            </p:cNvPr>
            <p:cNvCxnSpPr>
              <a:cxnSpLocks/>
            </p:cNvCxnSpPr>
            <p:nvPr/>
          </p:nvCxnSpPr>
          <p:spPr>
            <a:xfrm flipV="1">
              <a:off x="1805695" y="5962129"/>
              <a:ext cx="3501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0EE35B03-A583-46E5-A3DA-9C2E80A03F33}"/>
              </a:ext>
            </a:extLst>
          </p:cNvPr>
          <p:cNvGrpSpPr/>
          <p:nvPr/>
        </p:nvGrpSpPr>
        <p:grpSpPr>
          <a:xfrm>
            <a:off x="7851980" y="4210140"/>
            <a:ext cx="2235916" cy="153157"/>
            <a:chOff x="1416771" y="2696982"/>
            <a:chExt cx="2143839" cy="188858"/>
          </a:xfrm>
        </p:grpSpPr>
        <p:cxnSp>
          <p:nvCxnSpPr>
            <p:cNvPr id="69" name="Straight Connector 68">
              <a:extLst>
                <a:ext uri="{FF2B5EF4-FFF2-40B4-BE49-F238E27FC236}">
                  <a16:creationId xmlns:a16="http://schemas.microsoft.com/office/drawing/2014/main" id="{CAB79F82-E0D2-49EB-B828-0F567C8B1B73}"/>
                </a:ext>
              </a:extLst>
            </p:cNvPr>
            <p:cNvCxnSpPr>
              <a:cxnSpLocks/>
            </p:cNvCxnSpPr>
            <p:nvPr/>
          </p:nvCxnSpPr>
          <p:spPr>
            <a:xfrm flipH="1">
              <a:off x="1421534" y="2704366"/>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95DB38A-E6D7-4E85-A0BD-6D0E982BFE0E}"/>
                </a:ext>
              </a:extLst>
            </p:cNvPr>
            <p:cNvCxnSpPr>
              <a:cxnSpLocks/>
            </p:cNvCxnSpPr>
            <p:nvPr/>
          </p:nvCxnSpPr>
          <p:spPr>
            <a:xfrm flipH="1">
              <a:off x="3557070" y="2696982"/>
              <a:ext cx="3540" cy="181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80828A-F0BD-4CCF-8881-4B29D81C0F27}"/>
                </a:ext>
              </a:extLst>
            </p:cNvPr>
            <p:cNvCxnSpPr>
              <a:cxnSpLocks/>
            </p:cNvCxnSpPr>
            <p:nvPr/>
          </p:nvCxnSpPr>
          <p:spPr>
            <a:xfrm>
              <a:off x="1416771" y="2706508"/>
              <a:ext cx="2140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 name="Rectangle 71">
            <a:extLst>
              <a:ext uri="{FF2B5EF4-FFF2-40B4-BE49-F238E27FC236}">
                <a16:creationId xmlns:a16="http://schemas.microsoft.com/office/drawing/2014/main" id="{A6D1DCFE-CE29-46B3-BFEC-F31EF53CF3FD}"/>
              </a:ext>
            </a:extLst>
          </p:cNvPr>
          <p:cNvSpPr/>
          <p:nvPr/>
        </p:nvSpPr>
        <p:spPr>
          <a:xfrm>
            <a:off x="7834721" y="4394520"/>
            <a:ext cx="2256432" cy="319484"/>
          </a:xfrm>
          <a:prstGeom prst="rect">
            <a:avLst/>
          </a:prstGeom>
          <a:solidFill>
            <a:schemeClr val="accent2">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Data</a:t>
            </a:r>
            <a:endParaRPr lang="en-GB" sz="1200" b="1" dirty="0">
              <a:solidFill>
                <a:schemeClr val="tx1"/>
              </a:solidFill>
            </a:endParaRPr>
          </a:p>
        </p:txBody>
      </p:sp>
      <p:sp>
        <p:nvSpPr>
          <p:cNvPr id="73" name="Rectangle 72">
            <a:extLst>
              <a:ext uri="{FF2B5EF4-FFF2-40B4-BE49-F238E27FC236}">
                <a16:creationId xmlns:a16="http://schemas.microsoft.com/office/drawing/2014/main" id="{AEB86FFF-16A9-49CB-8752-5E77980E8934}"/>
              </a:ext>
            </a:extLst>
          </p:cNvPr>
          <p:cNvSpPr/>
          <p:nvPr/>
        </p:nvSpPr>
        <p:spPr>
          <a:xfrm>
            <a:off x="6803900" y="4394520"/>
            <a:ext cx="1029946" cy="320400"/>
          </a:xfrm>
          <a:prstGeom prst="rect">
            <a:avLst/>
          </a:prstGeom>
          <a:solidFill>
            <a:srgbClr val="F8533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H7</a:t>
            </a:r>
            <a:endParaRPr lang="en-GB" sz="1200" b="1" dirty="0">
              <a:solidFill>
                <a:schemeClr val="tx1"/>
              </a:solidFill>
            </a:endParaRPr>
          </a:p>
        </p:txBody>
      </p:sp>
      <p:sp>
        <p:nvSpPr>
          <p:cNvPr id="74" name="TextBox 73">
            <a:extLst>
              <a:ext uri="{FF2B5EF4-FFF2-40B4-BE49-F238E27FC236}">
                <a16:creationId xmlns:a16="http://schemas.microsoft.com/office/drawing/2014/main" id="{2E2C2119-581F-4BC7-8DB4-27AD1D5CAA29}"/>
              </a:ext>
            </a:extLst>
          </p:cNvPr>
          <p:cNvSpPr txBox="1"/>
          <p:nvPr/>
        </p:nvSpPr>
        <p:spPr>
          <a:xfrm>
            <a:off x="7833846" y="1316968"/>
            <a:ext cx="1971565" cy="646331"/>
          </a:xfrm>
          <a:prstGeom prst="rect">
            <a:avLst/>
          </a:prstGeom>
          <a:noFill/>
        </p:spPr>
        <p:txBody>
          <a:bodyPr wrap="none" rtlCol="0">
            <a:spAutoFit/>
          </a:bodyPr>
          <a:lstStyle/>
          <a:p>
            <a:pPr algn="ctr"/>
            <a:r>
              <a:rPr lang="en-GB" dirty="0"/>
              <a:t>User:</a:t>
            </a:r>
          </a:p>
          <a:p>
            <a:pPr algn="ctr"/>
            <a:r>
              <a:rPr lang="en-GB" dirty="0"/>
              <a:t>Human or Program</a:t>
            </a:r>
          </a:p>
        </p:txBody>
      </p:sp>
      <p:sp>
        <p:nvSpPr>
          <p:cNvPr id="75" name="TextBox 74">
            <a:extLst>
              <a:ext uri="{FF2B5EF4-FFF2-40B4-BE49-F238E27FC236}">
                <a16:creationId xmlns:a16="http://schemas.microsoft.com/office/drawing/2014/main" id="{B13DB048-6DE5-4628-B4F0-2E8ADB434FB0}"/>
              </a:ext>
            </a:extLst>
          </p:cNvPr>
          <p:cNvSpPr txBox="1"/>
          <p:nvPr/>
        </p:nvSpPr>
        <p:spPr>
          <a:xfrm>
            <a:off x="6191154" y="5150094"/>
            <a:ext cx="1798954" cy="369332"/>
          </a:xfrm>
          <a:prstGeom prst="rect">
            <a:avLst/>
          </a:prstGeom>
          <a:noFill/>
        </p:spPr>
        <p:txBody>
          <a:bodyPr wrap="none" rtlCol="0">
            <a:spAutoFit/>
          </a:bodyPr>
          <a:lstStyle/>
          <a:p>
            <a:r>
              <a:rPr lang="en-GB" dirty="0"/>
              <a:t>Application Layer</a:t>
            </a:r>
          </a:p>
        </p:txBody>
      </p:sp>
      <p:sp>
        <p:nvSpPr>
          <p:cNvPr id="76" name="TextBox 75">
            <a:extLst>
              <a:ext uri="{FF2B5EF4-FFF2-40B4-BE49-F238E27FC236}">
                <a16:creationId xmlns:a16="http://schemas.microsoft.com/office/drawing/2014/main" id="{EDA01187-C5E0-4EA8-B1E1-D5E2AEDD1BF3}"/>
              </a:ext>
            </a:extLst>
          </p:cNvPr>
          <p:cNvSpPr txBox="1"/>
          <p:nvPr/>
        </p:nvSpPr>
        <p:spPr>
          <a:xfrm>
            <a:off x="7653223" y="5905727"/>
            <a:ext cx="2472087" cy="369332"/>
          </a:xfrm>
          <a:prstGeom prst="rect">
            <a:avLst/>
          </a:prstGeom>
          <a:noFill/>
        </p:spPr>
        <p:txBody>
          <a:bodyPr wrap="none" rtlCol="0">
            <a:spAutoFit/>
          </a:bodyPr>
          <a:lstStyle/>
          <a:p>
            <a:r>
              <a:rPr lang="en-GB" dirty="0"/>
              <a:t>From Presentation Layer</a:t>
            </a:r>
          </a:p>
        </p:txBody>
      </p:sp>
      <p:sp>
        <p:nvSpPr>
          <p:cNvPr id="77" name="Arrow: Down 18">
            <a:extLst>
              <a:ext uri="{FF2B5EF4-FFF2-40B4-BE49-F238E27FC236}">
                <a16:creationId xmlns:a16="http://schemas.microsoft.com/office/drawing/2014/main" id="{44B2E3D3-6E26-4F7D-B7C4-950BD6ED8748}"/>
              </a:ext>
            </a:extLst>
          </p:cNvPr>
          <p:cNvSpPr/>
          <p:nvPr/>
        </p:nvSpPr>
        <p:spPr>
          <a:xfrm flipV="1">
            <a:off x="8648310" y="5169192"/>
            <a:ext cx="426517" cy="736535"/>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Arrow: Down 18">
            <a:extLst>
              <a:ext uri="{FF2B5EF4-FFF2-40B4-BE49-F238E27FC236}">
                <a16:creationId xmlns:a16="http://schemas.microsoft.com/office/drawing/2014/main" id="{44B2E3D3-6E26-4F7D-B7C4-950BD6ED8748}"/>
              </a:ext>
            </a:extLst>
          </p:cNvPr>
          <p:cNvSpPr/>
          <p:nvPr/>
        </p:nvSpPr>
        <p:spPr>
          <a:xfrm rot="10800000">
            <a:off x="8599759" y="1889004"/>
            <a:ext cx="426517" cy="483762"/>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EDA01187-C5E0-4EA8-B1E1-D5E2AEDD1BF3}"/>
              </a:ext>
            </a:extLst>
          </p:cNvPr>
          <p:cNvSpPr txBox="1"/>
          <p:nvPr/>
        </p:nvSpPr>
        <p:spPr>
          <a:xfrm>
            <a:off x="10164483" y="4369596"/>
            <a:ext cx="1009892" cy="369332"/>
          </a:xfrm>
          <a:prstGeom prst="rect">
            <a:avLst/>
          </a:prstGeom>
          <a:noFill/>
        </p:spPr>
        <p:txBody>
          <a:bodyPr wrap="none" rtlCol="0">
            <a:spAutoFit/>
          </a:bodyPr>
          <a:lstStyle/>
          <a:p>
            <a:r>
              <a:rPr lang="en-GB" dirty="0"/>
              <a:t>Message</a:t>
            </a:r>
          </a:p>
        </p:txBody>
      </p:sp>
      <p:sp>
        <p:nvSpPr>
          <p:cNvPr id="80" name="Arrow: Down 18">
            <a:extLst>
              <a:ext uri="{FF2B5EF4-FFF2-40B4-BE49-F238E27FC236}">
                <a16:creationId xmlns:a16="http://schemas.microsoft.com/office/drawing/2014/main" id="{44B2E3D3-6E26-4F7D-B7C4-950BD6ED8748}"/>
              </a:ext>
            </a:extLst>
          </p:cNvPr>
          <p:cNvSpPr/>
          <p:nvPr/>
        </p:nvSpPr>
        <p:spPr>
          <a:xfrm flipV="1">
            <a:off x="8639125" y="3702841"/>
            <a:ext cx="426517" cy="483762"/>
          </a:xfrm>
          <a:prstGeom prst="downArrow">
            <a:avLst/>
          </a:prstGeom>
          <a:solidFill>
            <a:srgbClr val="FD3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494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22" presetClass="entr" presetSubtype="8" fill="hold"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22" presetClass="entr" presetSubtype="8" fill="hold" grpId="0" nodeType="withEffect">
                                  <p:stCondLst>
                                    <p:cond delay="75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par>
                                <p:cTn id="24" presetID="22" presetClass="entr" presetSubtype="8" fill="hold" nodeType="withEffect">
                                  <p:stCondLst>
                                    <p:cond delay="75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22" presetClass="entr" presetSubtype="8" fill="hold" grpId="0" nodeType="withEffect">
                                  <p:stCondLst>
                                    <p:cond delay="75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par>
                                <p:cTn id="30" presetID="22" presetClass="entr" presetSubtype="8" fill="hold" grpId="0" nodeType="withEffect">
                                  <p:stCondLst>
                                    <p:cond delay="75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1750"/>
                            </p:stCondLst>
                            <p:childTnLst>
                              <p:par>
                                <p:cTn id="34" presetID="22" presetClass="entr" presetSubtype="1" fill="hold" grpId="0"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up)">
                                      <p:cBhvr>
                                        <p:cTn id="36" dur="500"/>
                                        <p:tgtEl>
                                          <p:spTgt spid="49"/>
                                        </p:tgtEl>
                                      </p:cBhvr>
                                    </p:animEffect>
                                  </p:childTnLst>
                                </p:cTn>
                              </p:par>
                              <p:par>
                                <p:cTn id="37" presetID="22" presetClass="entr" presetSubtype="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500"/>
                                        <p:tgtEl>
                                          <p:spTgt spid="36"/>
                                        </p:tgtEl>
                                      </p:cBhvr>
                                    </p:animEffect>
                                  </p:childTnLst>
                                </p:cTn>
                              </p:par>
                            </p:childTnLst>
                          </p:cTn>
                        </p:par>
                        <p:par>
                          <p:cTn id="40" fill="hold">
                            <p:stCondLst>
                              <p:cond delay="2250"/>
                            </p:stCondLst>
                            <p:childTnLst>
                              <p:par>
                                <p:cTn id="41" presetID="1" presetClass="entr" presetSubtype="0" fill="hold" grpId="0" nodeType="afterEffect">
                                  <p:stCondLst>
                                    <p:cond delay="750"/>
                                  </p:stCondLst>
                                  <p:childTnLst>
                                    <p:set>
                                      <p:cBhvr>
                                        <p:cTn id="42" dur="1" fill="hold">
                                          <p:stCondLst>
                                            <p:cond delay="499"/>
                                          </p:stCondLst>
                                        </p:cTn>
                                        <p:tgtEl>
                                          <p:spTgt spid="40"/>
                                        </p:tgtEl>
                                        <p:attrNameLst>
                                          <p:attrName>style.visibility</p:attrName>
                                        </p:attrNameLst>
                                      </p:cBhvr>
                                      <p:to>
                                        <p:strVal val="visible"/>
                                      </p:to>
                                    </p:set>
                                  </p:childTnLst>
                                </p:cTn>
                              </p:par>
                              <p:par>
                                <p:cTn id="43" presetID="1" presetClass="entr" presetSubtype="0" fill="hold" grpId="0" nodeType="withEffect">
                                  <p:stCondLst>
                                    <p:cond delay="850"/>
                                  </p:stCondLst>
                                  <p:childTnLst>
                                    <p:set>
                                      <p:cBhvr>
                                        <p:cTn id="44" dur="1" fill="hold">
                                          <p:stCondLst>
                                            <p:cond delay="0"/>
                                          </p:stCondLst>
                                        </p:cTn>
                                        <p:tgtEl>
                                          <p:spTgt spid="47"/>
                                        </p:tgtEl>
                                        <p:attrNameLst>
                                          <p:attrName>style.visibility</p:attrName>
                                        </p:attrNameLst>
                                      </p:cBhvr>
                                      <p:to>
                                        <p:strVal val="visible"/>
                                      </p:to>
                                    </p:set>
                                  </p:childTnLst>
                                </p:cTn>
                              </p:par>
                            </p:childTnLst>
                          </p:cTn>
                        </p:par>
                        <p:par>
                          <p:cTn id="45" fill="hold">
                            <p:stCondLst>
                              <p:cond delay="3500"/>
                            </p:stCondLst>
                            <p:childTnLst>
                              <p:par>
                                <p:cTn id="46" presetID="1" presetClass="entr" presetSubtype="0" fill="hold" grpId="0" nodeType="afterEffect">
                                  <p:stCondLst>
                                    <p:cond delay="1000"/>
                                  </p:stCondLst>
                                  <p:childTnLst>
                                    <p:set>
                                      <p:cBhvr>
                                        <p:cTn id="47" dur="1" fill="hold">
                                          <p:stCondLst>
                                            <p:cond delay="999"/>
                                          </p:stCondLst>
                                        </p:cTn>
                                        <p:tgtEl>
                                          <p:spTgt spid="41"/>
                                        </p:tgtEl>
                                        <p:attrNameLst>
                                          <p:attrName>style.visibility</p:attrName>
                                        </p:attrNameLst>
                                      </p:cBhvr>
                                      <p:to>
                                        <p:strVal val="visible"/>
                                      </p:to>
                                    </p:se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up)">
                                      <p:cBhvr>
                                        <p:cTn id="51" dur="500"/>
                                        <p:tgtEl>
                                          <p:spTgt spid="32"/>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up)">
                                      <p:cBhvr>
                                        <p:cTn id="55" dur="500"/>
                                        <p:tgtEl>
                                          <p:spTgt spid="45"/>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wipe(down)">
                                      <p:cBhvr>
                                        <p:cTn id="64" dur="500"/>
                                        <p:tgtEl>
                                          <p:spTgt spid="7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animEffect transition="in" filter="wipe(down)">
                                      <p:cBhvr>
                                        <p:cTn id="67" dur="500"/>
                                        <p:tgtEl>
                                          <p:spTgt spid="77"/>
                                        </p:tgtEl>
                                      </p:cBhvr>
                                    </p:animEffect>
                                  </p:childTnLst>
                                </p:cTn>
                              </p:par>
                              <p:par>
                                <p:cTn id="68" presetID="22" presetClass="entr" presetSubtype="4" fill="hold" nodeType="with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wipe(down)">
                                      <p:cBhvr>
                                        <p:cTn id="70" dur="500"/>
                                        <p:tgtEl>
                                          <p:spTgt spid="64"/>
                                        </p:tgtEl>
                                      </p:cBhvr>
                                    </p:animEffec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749"/>
                                          </p:stCondLst>
                                        </p:cTn>
                                        <p:tgtEl>
                                          <p:spTgt spid="7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73"/>
                                        </p:tgtEl>
                                        <p:attrNameLst>
                                          <p:attrName>style.visibility</p:attrName>
                                        </p:attrNameLst>
                                      </p:cBhvr>
                                      <p:to>
                                        <p:strVal val="visible"/>
                                      </p:to>
                                    </p:set>
                                  </p:childTnLst>
                                </p:cTn>
                              </p:par>
                            </p:childTnLst>
                          </p:cTn>
                        </p:par>
                        <p:par>
                          <p:cTn id="78" fill="hold">
                            <p:stCondLst>
                              <p:cond delay="1250"/>
                            </p:stCondLst>
                            <p:childTnLst>
                              <p:par>
                                <p:cTn id="79" presetID="1" presetClass="exit" presetSubtype="0" fill="hold" grpId="1" nodeType="afterEffect">
                                  <p:stCondLst>
                                    <p:cond delay="2000"/>
                                  </p:stCondLst>
                                  <p:childTnLst>
                                    <p:set>
                                      <p:cBhvr>
                                        <p:cTn id="80" dur="1" fill="hold">
                                          <p:stCondLst>
                                            <p:cond delay="0"/>
                                          </p:stCondLst>
                                        </p:cTn>
                                        <p:tgtEl>
                                          <p:spTgt spid="73"/>
                                        </p:tgtEl>
                                        <p:attrNameLst>
                                          <p:attrName>style.visibility</p:attrName>
                                        </p:attrNameLst>
                                      </p:cBhvr>
                                      <p:to>
                                        <p:strVal val="hidden"/>
                                      </p:to>
                                    </p:set>
                                  </p:childTnLst>
                                </p:cTn>
                              </p:par>
                            </p:childTnLst>
                          </p:cTn>
                        </p:par>
                        <p:par>
                          <p:cTn id="81" fill="hold">
                            <p:stCondLst>
                              <p:cond delay="3250"/>
                            </p:stCondLst>
                            <p:childTnLst>
                              <p:par>
                                <p:cTn id="82" presetID="22" presetClass="entr" presetSubtype="4" fill="hold" nodeType="after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wipe(down)">
                                      <p:cBhvr>
                                        <p:cTn id="84" dur="500"/>
                                        <p:tgtEl>
                                          <p:spTgt spid="68"/>
                                        </p:tgtEl>
                                      </p:cBhvr>
                                    </p:animEffect>
                                  </p:childTnLst>
                                </p:cTn>
                              </p:par>
                            </p:childTnLst>
                          </p:cTn>
                        </p:par>
                        <p:par>
                          <p:cTn id="85" fill="hold">
                            <p:stCondLst>
                              <p:cond delay="3750"/>
                            </p:stCondLst>
                            <p:childTnLst>
                              <p:par>
                                <p:cTn id="86" presetID="22" presetClass="entr" presetSubtype="4" fill="hold" grpId="0" nodeType="afterEffect">
                                  <p:stCondLst>
                                    <p:cond delay="0"/>
                                  </p:stCondLst>
                                  <p:childTnLst>
                                    <p:set>
                                      <p:cBhvr>
                                        <p:cTn id="87" dur="1" fill="hold">
                                          <p:stCondLst>
                                            <p:cond delay="0"/>
                                          </p:stCondLst>
                                        </p:cTn>
                                        <p:tgtEl>
                                          <p:spTgt spid="80"/>
                                        </p:tgtEl>
                                        <p:attrNameLst>
                                          <p:attrName>style.visibility</p:attrName>
                                        </p:attrNameLst>
                                      </p:cBhvr>
                                      <p:to>
                                        <p:strVal val="visible"/>
                                      </p:to>
                                    </p:set>
                                    <p:animEffect transition="in" filter="wipe(down)">
                                      <p:cBhvr>
                                        <p:cTn id="88" dur="500"/>
                                        <p:tgtEl>
                                          <p:spTgt spid="80"/>
                                        </p:tgtEl>
                                      </p:cBhvr>
                                    </p:animEffect>
                                  </p:childTnLst>
                                </p:cTn>
                              </p:par>
                            </p:childTnLst>
                          </p:cTn>
                        </p:par>
                        <p:par>
                          <p:cTn id="89" fill="hold">
                            <p:stCondLst>
                              <p:cond delay="4250"/>
                            </p:stCondLst>
                            <p:childTnLst>
                              <p:par>
                                <p:cTn id="90" presetID="22" presetClass="entr" presetSubtype="4" fill="hold"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down)">
                                      <p:cBhvr>
                                        <p:cTn id="92" dur="500"/>
                                        <p:tgtEl>
                                          <p:spTgt spid="51"/>
                                        </p:tgtEl>
                                      </p:cBhvr>
                                    </p:animEffect>
                                  </p:childTnLst>
                                </p:cTn>
                              </p:par>
                            </p:childTnLst>
                          </p:cTn>
                        </p:par>
                        <p:par>
                          <p:cTn id="93" fill="hold">
                            <p:stCondLst>
                              <p:cond delay="4750"/>
                            </p:stCondLst>
                            <p:childTnLst>
                              <p:par>
                                <p:cTn id="94" presetID="22" presetClass="entr" presetSubtype="4" fill="hold" grpId="0" nodeType="after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wipe(down)">
                                      <p:cBhvr>
                                        <p:cTn id="96" dur="500"/>
                                        <p:tgtEl>
                                          <p:spTgt spid="54"/>
                                        </p:tgtEl>
                                      </p:cBhvr>
                                    </p:animEffect>
                                  </p:childTnLst>
                                </p:cTn>
                              </p:par>
                            </p:childTnLst>
                          </p:cTn>
                        </p:par>
                        <p:par>
                          <p:cTn id="97" fill="hold">
                            <p:stCondLst>
                              <p:cond delay="5250"/>
                            </p:stCondLst>
                            <p:childTnLst>
                              <p:par>
                                <p:cTn id="98" presetID="22" presetClass="entr" presetSubtype="4" fill="hold"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down)">
                                      <p:cBhvr>
                                        <p:cTn id="100" dur="500"/>
                                        <p:tgtEl>
                                          <p:spTgt spid="55"/>
                                        </p:tgtEl>
                                      </p:cBhvr>
                                    </p:animEffect>
                                  </p:childTnLst>
                                </p:cTn>
                              </p:par>
                            </p:childTnLst>
                          </p:cTn>
                        </p:par>
                        <p:par>
                          <p:cTn id="101" fill="hold">
                            <p:stCondLst>
                              <p:cond delay="5750"/>
                            </p:stCondLst>
                            <p:childTnLst>
                              <p:par>
                                <p:cTn id="102" presetID="22" presetClass="entr" presetSubtype="4" fill="hold" grpId="0" nodeType="after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wipe(down)">
                                      <p:cBhvr>
                                        <p:cTn id="104" dur="500"/>
                                        <p:tgtEl>
                                          <p:spTgt spid="58"/>
                                        </p:tgtEl>
                                      </p:cBhvr>
                                    </p:animEffect>
                                  </p:childTnLst>
                                </p:cTn>
                              </p:par>
                            </p:childTnLst>
                          </p:cTn>
                        </p:par>
                        <p:par>
                          <p:cTn id="105" fill="hold">
                            <p:stCondLst>
                              <p:cond delay="6250"/>
                            </p:stCondLst>
                            <p:childTnLst>
                              <p:par>
                                <p:cTn id="106" presetID="22" presetClass="entr" presetSubtype="4" fill="hold" nodeType="after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wipe(down)">
                                      <p:cBhvr>
                                        <p:cTn id="108" dur="500"/>
                                        <p:tgtEl>
                                          <p:spTgt spid="59"/>
                                        </p:tgtEl>
                                      </p:cBhvr>
                                    </p:animEffect>
                                  </p:childTnLst>
                                </p:cTn>
                              </p:par>
                            </p:childTnLst>
                          </p:cTn>
                        </p:par>
                        <p:par>
                          <p:cTn id="109" fill="hold">
                            <p:stCondLst>
                              <p:cond delay="6750"/>
                            </p:stCondLst>
                            <p:childTnLst>
                              <p:par>
                                <p:cTn id="110" presetID="22" presetClass="entr" presetSubtype="4" fill="hold" grpId="0" nodeType="after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wipe(down)">
                                      <p:cBhvr>
                                        <p:cTn id="112" dur="500"/>
                                        <p:tgtEl>
                                          <p:spTgt spid="62"/>
                                        </p:tgtEl>
                                      </p:cBhvr>
                                    </p:animEffect>
                                  </p:childTnLst>
                                </p:cTn>
                              </p:par>
                            </p:childTnLst>
                          </p:cTn>
                        </p:par>
                        <p:par>
                          <p:cTn id="113" fill="hold">
                            <p:stCondLst>
                              <p:cond delay="7250"/>
                            </p:stCondLst>
                            <p:childTnLst>
                              <p:par>
                                <p:cTn id="114" presetID="22" presetClass="entr" presetSubtype="4" fill="hold" grpId="0" nodeType="after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wipe(down)">
                                      <p:cBhvr>
                                        <p:cTn id="116" dur="500"/>
                                        <p:tgtEl>
                                          <p:spTgt spid="63"/>
                                        </p:tgtEl>
                                      </p:cBhvr>
                                    </p:animEffect>
                                  </p:childTnLst>
                                </p:cTn>
                              </p:par>
                            </p:childTnLst>
                          </p:cTn>
                        </p:par>
                        <p:par>
                          <p:cTn id="117" fill="hold">
                            <p:stCondLst>
                              <p:cond delay="7750"/>
                            </p:stCondLst>
                            <p:childTnLst>
                              <p:par>
                                <p:cTn id="118" presetID="22" presetClass="entr" presetSubtype="4" fill="hold" grpId="0" nodeType="afterEffect">
                                  <p:stCondLst>
                                    <p:cond delay="0"/>
                                  </p:stCondLst>
                                  <p:childTnLst>
                                    <p:set>
                                      <p:cBhvr>
                                        <p:cTn id="119" dur="1" fill="hold">
                                          <p:stCondLst>
                                            <p:cond delay="0"/>
                                          </p:stCondLst>
                                        </p:cTn>
                                        <p:tgtEl>
                                          <p:spTgt spid="78"/>
                                        </p:tgtEl>
                                        <p:attrNameLst>
                                          <p:attrName>style.visibility</p:attrName>
                                        </p:attrNameLst>
                                      </p:cBhvr>
                                      <p:to>
                                        <p:strVal val="visible"/>
                                      </p:to>
                                    </p:set>
                                    <p:animEffect transition="in" filter="wipe(down)">
                                      <p:cBhvr>
                                        <p:cTn id="120" dur="500"/>
                                        <p:tgtEl>
                                          <p:spTgt spid="78"/>
                                        </p:tgtEl>
                                      </p:cBhvr>
                                    </p:animEffect>
                                  </p:childTnLst>
                                </p:cTn>
                              </p:par>
                            </p:childTnLst>
                          </p:cTn>
                        </p:par>
                        <p:par>
                          <p:cTn id="121" fill="hold">
                            <p:stCondLst>
                              <p:cond delay="8250"/>
                            </p:stCondLst>
                            <p:childTnLst>
                              <p:par>
                                <p:cTn id="122" presetID="22" presetClass="entr" presetSubtype="4" fill="hold" grpId="0" nodeType="afterEffect">
                                  <p:stCondLst>
                                    <p:cond delay="0"/>
                                  </p:stCondLst>
                                  <p:childTnLst>
                                    <p:set>
                                      <p:cBhvr>
                                        <p:cTn id="123" dur="1" fill="hold">
                                          <p:stCondLst>
                                            <p:cond delay="0"/>
                                          </p:stCondLst>
                                        </p:cTn>
                                        <p:tgtEl>
                                          <p:spTgt spid="74"/>
                                        </p:tgtEl>
                                        <p:attrNameLst>
                                          <p:attrName>style.visibility</p:attrName>
                                        </p:attrNameLst>
                                      </p:cBhvr>
                                      <p:to>
                                        <p:strVal val="visible"/>
                                      </p:to>
                                    </p:set>
                                    <p:animEffect transition="in" filter="wipe(down)">
                                      <p:cBhvr>
                                        <p:cTn id="124" dur="500"/>
                                        <p:tgtEl>
                                          <p:spTgt spid="74"/>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4"/>
                                        </p:tgtEl>
                                        <p:attrNameLst>
                                          <p:attrName>style.visibility</p:attrName>
                                        </p:attrNameLst>
                                      </p:cBhvr>
                                      <p:to>
                                        <p:strVal val="visible"/>
                                      </p:to>
                                    </p:set>
                                    <p:animEffect transition="in" filter="wipe(left)">
                                      <p:cBhvr>
                                        <p:cTn id="1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6" grpId="0"/>
      <p:bldP spid="30" grpId="0"/>
      <p:bldP spid="31" grpId="0"/>
      <p:bldP spid="40" grpId="0" animBg="1"/>
      <p:bldP spid="41" grpId="0" animBg="1"/>
      <p:bldP spid="42" grpId="0"/>
      <p:bldP spid="44" grpId="0"/>
      <p:bldP spid="45" grpId="0" animBg="1"/>
      <p:bldP spid="46" grpId="0" animBg="1"/>
      <p:bldP spid="47" grpId="0"/>
      <p:bldP spid="49" grpId="0" animBg="1"/>
      <p:bldP spid="54" grpId="0"/>
      <p:bldP spid="58" grpId="0"/>
      <p:bldP spid="62" grpId="0"/>
      <p:bldP spid="63" grpId="0"/>
      <p:bldP spid="72" grpId="0" animBg="1"/>
      <p:bldP spid="73" grpId="0" animBg="1"/>
      <p:bldP spid="73" grpId="1" animBg="1"/>
      <p:bldP spid="74" grpId="0"/>
      <p:bldP spid="76" grpId="0"/>
      <p:bldP spid="77" grpId="0" animBg="1"/>
      <p:bldP spid="78" grpId="0" animBg="1"/>
      <p:bldP spid="79" grpId="0"/>
      <p:bldP spid="8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aInfo"/>
          <p:cNvSpPr/>
          <p:nvPr/>
        </p:nvSpPr>
        <p:spPr>
          <a:xfrm flipH="1">
            <a:off x="322260" y="5238152"/>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organise bits into frames; to provide hop-to-hop delivery</a:t>
            </a:r>
          </a:p>
        </p:txBody>
      </p:sp>
      <p:sp>
        <p:nvSpPr>
          <p:cNvPr id="15" name="TptInfo"/>
          <p:cNvSpPr/>
          <p:nvPr/>
        </p:nvSpPr>
        <p:spPr>
          <a:xfrm flipH="1">
            <a:off x="322260" y="3600250"/>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provide reliable process-to-process message delivery and error recovery</a:t>
            </a:r>
          </a:p>
        </p:txBody>
      </p:sp>
      <p:sp>
        <p:nvSpPr>
          <p:cNvPr id="19" name="PresInfo"/>
          <p:cNvSpPr/>
          <p:nvPr/>
        </p:nvSpPr>
        <p:spPr>
          <a:xfrm flipH="1">
            <a:off x="322260" y="1962348"/>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translate, encrypt  and compress data</a:t>
            </a:r>
          </a:p>
        </p:txBody>
      </p:sp>
      <p:sp>
        <p:nvSpPr>
          <p:cNvPr id="13" name="AppInfo"/>
          <p:cNvSpPr/>
          <p:nvPr/>
        </p:nvSpPr>
        <p:spPr>
          <a:xfrm>
            <a:off x="7562848" y="1162443"/>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allow access to network resources</a:t>
            </a:r>
          </a:p>
        </p:txBody>
      </p:sp>
      <p:sp>
        <p:nvSpPr>
          <p:cNvPr id="16" name="SesInfo"/>
          <p:cNvSpPr/>
          <p:nvPr/>
        </p:nvSpPr>
        <p:spPr>
          <a:xfrm>
            <a:off x="7562848" y="2781299"/>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establish, manage and terminate sessions </a:t>
            </a:r>
          </a:p>
        </p:txBody>
      </p:sp>
      <p:sp>
        <p:nvSpPr>
          <p:cNvPr id="17" name="NetInfo"/>
          <p:cNvSpPr/>
          <p:nvPr/>
        </p:nvSpPr>
        <p:spPr>
          <a:xfrm>
            <a:off x="7562848" y="4419201"/>
            <a:ext cx="4019552" cy="687388"/>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move packets from source to destination; to provide internetworking</a:t>
            </a:r>
          </a:p>
        </p:txBody>
      </p:sp>
      <p:sp>
        <p:nvSpPr>
          <p:cNvPr id="18" name="PhysInfo"/>
          <p:cNvSpPr/>
          <p:nvPr/>
        </p:nvSpPr>
        <p:spPr>
          <a:xfrm>
            <a:off x="7562848" y="5976340"/>
            <a:ext cx="4248152" cy="831654"/>
          </a:xfrm>
          <a:custGeom>
            <a:avLst/>
            <a:gdLst>
              <a:gd name="connsiteX0" fmla="*/ 654052 w 4019552"/>
              <a:gd name="connsiteY0" fmla="*/ 0 h 687388"/>
              <a:gd name="connsiteX1" fmla="*/ 4019552 w 4019552"/>
              <a:gd name="connsiteY1" fmla="*/ 0 h 687388"/>
              <a:gd name="connsiteX2" fmla="*/ 4019552 w 4019552"/>
              <a:gd name="connsiteY2" fmla="*/ 687388 h 687388"/>
              <a:gd name="connsiteX3" fmla="*/ 654052 w 4019552"/>
              <a:gd name="connsiteY3" fmla="*/ 687388 h 687388"/>
              <a:gd name="connsiteX4" fmla="*/ 0 w 4019552"/>
              <a:gd name="connsiteY4" fmla="*/ 523875 h 687388"/>
              <a:gd name="connsiteX5" fmla="*/ 0 w 4019552"/>
              <a:gd name="connsiteY5" fmla="*/ 163513 h 6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52" h="687388">
                <a:moveTo>
                  <a:pt x="654052" y="0"/>
                </a:moveTo>
                <a:lnTo>
                  <a:pt x="4019552" y="0"/>
                </a:lnTo>
                <a:lnTo>
                  <a:pt x="4019552" y="687388"/>
                </a:lnTo>
                <a:lnTo>
                  <a:pt x="654052" y="687388"/>
                </a:lnTo>
                <a:lnTo>
                  <a:pt x="0" y="523875"/>
                </a:lnTo>
                <a:lnTo>
                  <a:pt x="0" y="163513"/>
                </a:lnTo>
                <a:close/>
              </a:path>
            </a:pathLst>
          </a:custGeom>
          <a:gradFill flip="none" rotWithShape="1">
            <a:gsLst>
              <a:gs pos="100000">
                <a:schemeClr val="accent1">
                  <a:lumMod val="5000"/>
                  <a:lumOff val="95000"/>
                </a:schemeClr>
              </a:gs>
              <a:gs pos="7000">
                <a:schemeClr val="bg1">
                  <a:lumMod val="50000"/>
                </a:schemeClr>
              </a:gs>
              <a:gs pos="24000">
                <a:schemeClr val="bg1">
                  <a:lumMod val="8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transmit bits over a medium; to provide mechanical and electrical specifications</a:t>
            </a:r>
          </a:p>
        </p:txBody>
      </p:sp>
      <p:sp>
        <p:nvSpPr>
          <p:cNvPr id="2" name="Title 1"/>
          <p:cNvSpPr>
            <a:spLocks noGrp="1"/>
          </p:cNvSpPr>
          <p:nvPr>
            <p:ph type="title"/>
          </p:nvPr>
        </p:nvSpPr>
        <p:spPr>
          <a:xfrm>
            <a:off x="792245" y="-6649"/>
            <a:ext cx="8970879" cy="1325563"/>
          </a:xfrm>
        </p:spPr>
        <p:txBody>
          <a:bodyPr/>
          <a:lstStyle/>
          <a:p>
            <a:r>
              <a:rPr lang="en-GB" dirty="0"/>
              <a:t>Summary of Layers</a:t>
            </a:r>
          </a:p>
        </p:txBody>
      </p:sp>
      <p:sp>
        <p:nvSpPr>
          <p:cNvPr id="4" name="Application"/>
          <p:cNvSpPr/>
          <p:nvPr/>
        </p:nvSpPr>
        <p:spPr>
          <a:xfrm>
            <a:off x="4251324" y="1271191"/>
            <a:ext cx="3365500" cy="431800"/>
          </a:xfrm>
          <a:prstGeom prst="rect">
            <a:avLst/>
          </a:prstGeom>
          <a:solidFill>
            <a:schemeClr val="accent4">
              <a:lumMod val="60000"/>
              <a:lumOff val="40000"/>
            </a:schemeClr>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Application</a:t>
            </a:r>
            <a:endParaRPr lang="en-GB" b="1" dirty="0">
              <a:solidFill>
                <a:schemeClr val="tx1"/>
              </a:solidFill>
            </a:endParaRPr>
          </a:p>
        </p:txBody>
      </p:sp>
      <p:sp>
        <p:nvSpPr>
          <p:cNvPr id="5" name="Presentation"/>
          <p:cNvSpPr/>
          <p:nvPr/>
        </p:nvSpPr>
        <p:spPr>
          <a:xfrm>
            <a:off x="4251324" y="2090142"/>
            <a:ext cx="3365500" cy="431800"/>
          </a:xfrm>
          <a:prstGeom prst="rect">
            <a:avLst/>
          </a:prstGeom>
          <a:solidFill>
            <a:schemeClr val="accent4">
              <a:lumMod val="60000"/>
              <a:lumOff val="40000"/>
            </a:schemeClr>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Presentation</a:t>
            </a:r>
          </a:p>
        </p:txBody>
      </p:sp>
      <p:sp>
        <p:nvSpPr>
          <p:cNvPr id="6" name="Session"/>
          <p:cNvSpPr/>
          <p:nvPr/>
        </p:nvSpPr>
        <p:spPr>
          <a:xfrm>
            <a:off x="4251324" y="2909093"/>
            <a:ext cx="3365500" cy="431800"/>
          </a:xfrm>
          <a:prstGeom prst="rect">
            <a:avLst/>
          </a:prstGeom>
          <a:solidFill>
            <a:schemeClr val="accent4">
              <a:lumMod val="60000"/>
              <a:lumOff val="40000"/>
            </a:schemeClr>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Session</a:t>
            </a:r>
          </a:p>
        </p:txBody>
      </p:sp>
      <p:sp>
        <p:nvSpPr>
          <p:cNvPr id="7" name="Transport"/>
          <p:cNvSpPr/>
          <p:nvPr/>
        </p:nvSpPr>
        <p:spPr>
          <a:xfrm>
            <a:off x="4251324" y="3728044"/>
            <a:ext cx="3365500" cy="431800"/>
          </a:xfrm>
          <a:prstGeom prst="rect">
            <a:avLst/>
          </a:prstGeom>
          <a:solidFill>
            <a:schemeClr val="accent6">
              <a:lumMod val="60000"/>
              <a:lumOff val="40000"/>
            </a:schemeClr>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Transport</a:t>
            </a:r>
          </a:p>
        </p:txBody>
      </p:sp>
      <p:sp>
        <p:nvSpPr>
          <p:cNvPr id="8" name="Network"/>
          <p:cNvSpPr/>
          <p:nvPr/>
        </p:nvSpPr>
        <p:spPr>
          <a:xfrm>
            <a:off x="4251324" y="4546995"/>
            <a:ext cx="3365500" cy="431800"/>
          </a:xfrm>
          <a:prstGeom prst="rect">
            <a:avLst/>
          </a:prstGeom>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Network</a:t>
            </a:r>
          </a:p>
        </p:txBody>
      </p:sp>
      <p:sp>
        <p:nvSpPr>
          <p:cNvPr id="9" name="Data"/>
          <p:cNvSpPr/>
          <p:nvPr/>
        </p:nvSpPr>
        <p:spPr>
          <a:xfrm>
            <a:off x="4251324" y="5365946"/>
            <a:ext cx="3365500" cy="431800"/>
          </a:xfrm>
          <a:prstGeom prst="rect">
            <a:avLst/>
          </a:prstGeom>
          <a:solidFill>
            <a:srgbClr val="FFFF66"/>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Data Link</a:t>
            </a:r>
          </a:p>
        </p:txBody>
      </p:sp>
      <p:sp>
        <p:nvSpPr>
          <p:cNvPr id="10" name="Physical"/>
          <p:cNvSpPr/>
          <p:nvPr/>
        </p:nvSpPr>
        <p:spPr>
          <a:xfrm>
            <a:off x="4251324" y="6184900"/>
            <a:ext cx="3365500" cy="431800"/>
          </a:xfrm>
          <a:prstGeom prst="rect">
            <a:avLst/>
          </a:prstGeom>
          <a:solidFill>
            <a:srgbClr val="FFFF66"/>
          </a:solidFill>
          <a:ln w="19050">
            <a:solidFill>
              <a:schemeClr val="bg1">
                <a:lumMod val="75000"/>
              </a:schemeClr>
            </a:solidFill>
          </a:ln>
          <a:effectLst>
            <a:outerShdw blurRad="50800" dist="25400" dir="1800000" algn="tl" rotWithShape="0">
              <a:schemeClr val="tx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Physical</a:t>
            </a:r>
          </a:p>
        </p:txBody>
      </p:sp>
    </p:spTree>
    <p:extLst>
      <p:ext uri="{BB962C8B-B14F-4D97-AF65-F5344CB8AC3E}">
        <p14:creationId xmlns:p14="http://schemas.microsoft.com/office/powerpoint/2010/main" val="3280544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2" fill="hold" grpId="1" nodeType="clickEffect">
                                  <p:stCondLst>
                                    <p:cond delay="0"/>
                                  </p:stCondLst>
                                  <p:childTnLst>
                                    <p:animEffect transition="out" filter="wipe(right)">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1" nodeType="clickEffect">
                                  <p:stCondLst>
                                    <p:cond delay="0"/>
                                  </p:stCondLst>
                                  <p:childTnLst>
                                    <p:animEffect transition="out" filter="wipe(left)">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2" fill="hold" grpId="1" nodeType="clickEffect">
                                  <p:stCondLst>
                                    <p:cond delay="0"/>
                                  </p:stCondLst>
                                  <p:childTnLst>
                                    <p:animEffect transition="out" filter="wipe(right)">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righ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8" fill="hold" grpId="1" nodeType="clickEffect">
                                  <p:stCondLst>
                                    <p:cond delay="0"/>
                                  </p:stCondLst>
                                  <p:childTnLst>
                                    <p:animEffect transition="out" filter="wipe(left)">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8" fill="hold" grpId="1" nodeType="clickEffect">
                                  <p:stCondLst>
                                    <p:cond delay="0"/>
                                  </p:stCondLst>
                                  <p:childTnLst>
                                    <p:animEffect transition="out" filter="wipe(left)">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xit" presetSubtype="2" fill="hold" grpId="1" nodeType="clickEffect">
                                  <p:stCondLst>
                                    <p:cond delay="0"/>
                                  </p:stCondLst>
                                  <p:childTnLst>
                                    <p:animEffect transition="out" filter="wipe(right)">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4" grpId="0" animBg="1"/>
      <p:bldP spid="14" grpId="1" animBg="1"/>
      <p:bldP spid="15" grpId="0" animBg="1"/>
      <p:bldP spid="15" grpId="1" animBg="1"/>
      <p:bldP spid="19" grpId="0" animBg="1"/>
      <p:bldP spid="19" grpId="1" animBg="1"/>
      <p:bldP spid="13" grpId="0" animBg="1"/>
      <p:bldP spid="13" grpId="1" animBg="1"/>
      <p:bldP spid="16" grpId="0" animBg="1"/>
      <p:bldP spid="16" grpId="1" animBg="1"/>
      <p:bldP spid="17" grpId="0" animBg="1"/>
      <p:bldP spid="17" grpId="1" animBg="1"/>
      <p:bldP spid="18" grpId="0" animBg="1"/>
      <p:bldP spid="1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Next…</a:t>
            </a:r>
          </a:p>
        </p:txBody>
      </p:sp>
      <p:sp>
        <p:nvSpPr>
          <p:cNvPr id="3" name="Content Placeholder 2"/>
          <p:cNvSpPr>
            <a:spLocks noGrp="1"/>
          </p:cNvSpPr>
          <p:nvPr>
            <p:ph idx="1"/>
          </p:nvPr>
        </p:nvSpPr>
        <p:spPr>
          <a:xfrm>
            <a:off x="2191264" y="3247695"/>
            <a:ext cx="8872151" cy="1250733"/>
          </a:xfrm>
        </p:spPr>
        <p:txBody>
          <a:bodyPr>
            <a:normAutofit/>
          </a:bodyPr>
          <a:lstStyle/>
          <a:p>
            <a:pPr marL="0" indent="0">
              <a:buNone/>
            </a:pPr>
            <a:r>
              <a:rPr lang="en-GB" sz="4400" b="1" dirty="0">
                <a:solidFill>
                  <a:schemeClr val="accent1">
                    <a:lumMod val="75000"/>
                  </a:schemeClr>
                </a:solidFill>
              </a:rPr>
              <a:t>Physical Networks and Ethernet</a:t>
            </a:r>
          </a:p>
        </p:txBody>
      </p:sp>
    </p:spTree>
    <p:extLst>
      <p:ext uri="{BB962C8B-B14F-4D97-AF65-F5344CB8AC3E}">
        <p14:creationId xmlns:p14="http://schemas.microsoft.com/office/powerpoint/2010/main" val="2357922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939F-029F-46E2-8C69-978FBB5047F8}"/>
              </a:ext>
            </a:extLst>
          </p:cNvPr>
          <p:cNvSpPr>
            <a:spLocks noGrp="1"/>
          </p:cNvSpPr>
          <p:nvPr>
            <p:ph type="title"/>
          </p:nvPr>
        </p:nvSpPr>
        <p:spPr/>
        <p:txBody>
          <a:bodyPr/>
          <a:lstStyle/>
          <a:p>
            <a:r>
              <a:rPr lang="en-GB" dirty="0"/>
              <a:t>Physical Networks</a:t>
            </a:r>
          </a:p>
        </p:txBody>
      </p:sp>
      <p:sp>
        <p:nvSpPr>
          <p:cNvPr id="4" name="Text Placeholder 3">
            <a:extLst>
              <a:ext uri="{FF2B5EF4-FFF2-40B4-BE49-F238E27FC236}">
                <a16:creationId xmlns:a16="http://schemas.microsoft.com/office/drawing/2014/main" id="{E3E5B0BB-DE1A-48AD-B59C-8A7A6CEBADB7}"/>
              </a:ext>
            </a:extLst>
          </p:cNvPr>
          <p:cNvSpPr>
            <a:spLocks noGrp="1"/>
          </p:cNvSpPr>
          <p:nvPr>
            <p:ph type="body" idx="1"/>
          </p:nvPr>
        </p:nvSpPr>
        <p:spPr>
          <a:xfrm>
            <a:off x="360947" y="4589463"/>
            <a:ext cx="11341769" cy="2112894"/>
          </a:xfrm>
        </p:spPr>
        <p:txBody>
          <a:bodyPr>
            <a:normAutofit fontScale="55000" lnSpcReduction="20000"/>
          </a:bodyPr>
          <a:lstStyle/>
          <a:p>
            <a:r>
              <a:rPr lang="en-GB" dirty="0"/>
              <a:t>Transmission Media</a:t>
            </a:r>
          </a:p>
          <a:p>
            <a:r>
              <a:rPr lang="en-GB" dirty="0"/>
              <a:t>Media Access Control</a:t>
            </a:r>
          </a:p>
          <a:p>
            <a:r>
              <a:rPr lang="en-GB" dirty="0"/>
              <a:t>Broadcast Domains</a:t>
            </a:r>
          </a:p>
          <a:p>
            <a:r>
              <a:rPr lang="en-GB" dirty="0"/>
              <a:t>Ethernet Frames</a:t>
            </a:r>
          </a:p>
          <a:p>
            <a:r>
              <a:rPr lang="en-GB" dirty="0"/>
              <a:t>Ethernet Deployment Standards</a:t>
            </a:r>
          </a:p>
          <a:p>
            <a:r>
              <a:rPr lang="en-GB" dirty="0"/>
              <a:t>MAC Addressing</a:t>
            </a:r>
          </a:p>
          <a:p>
            <a:r>
              <a:rPr lang="en-GB" dirty="0"/>
              <a:t>Address Resolution Protocol</a:t>
            </a:r>
          </a:p>
          <a:p>
            <a:r>
              <a:rPr lang="en-GB" dirty="0"/>
              <a:t>Packet Sniffers</a:t>
            </a:r>
          </a:p>
        </p:txBody>
      </p:sp>
    </p:spTree>
    <p:extLst>
      <p:ext uri="{BB962C8B-B14F-4D97-AF65-F5344CB8AC3E}">
        <p14:creationId xmlns:p14="http://schemas.microsoft.com/office/powerpoint/2010/main" val="1888274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7EA6-D37D-48FE-BF56-F9A6278ADAFC}"/>
              </a:ext>
            </a:extLst>
          </p:cNvPr>
          <p:cNvSpPr>
            <a:spLocks noGrp="1"/>
          </p:cNvSpPr>
          <p:nvPr>
            <p:ph type="title"/>
          </p:nvPr>
        </p:nvSpPr>
        <p:spPr/>
        <p:txBody>
          <a:bodyPr/>
          <a:lstStyle/>
          <a:p>
            <a:r>
              <a:rPr lang="en-GB" dirty="0"/>
              <a:t>Ethernet - History</a:t>
            </a:r>
          </a:p>
        </p:txBody>
      </p:sp>
      <p:sp>
        <p:nvSpPr>
          <p:cNvPr id="3" name="Content Placeholder 2">
            <a:extLst>
              <a:ext uri="{FF2B5EF4-FFF2-40B4-BE49-F238E27FC236}">
                <a16:creationId xmlns:a16="http://schemas.microsoft.com/office/drawing/2014/main" id="{4511C6BC-37DB-44A5-9CF9-4CD1B764392C}"/>
              </a:ext>
            </a:extLst>
          </p:cNvPr>
          <p:cNvSpPr>
            <a:spLocks noGrp="1"/>
          </p:cNvSpPr>
          <p:nvPr>
            <p:ph idx="1"/>
          </p:nvPr>
        </p:nvSpPr>
        <p:spPr/>
        <p:txBody>
          <a:bodyPr>
            <a:normAutofit fontScale="92500"/>
          </a:bodyPr>
          <a:lstStyle/>
          <a:p>
            <a:r>
              <a:rPr lang="en-GB" dirty="0"/>
              <a:t>Developed in 1973 by Xerox</a:t>
            </a:r>
          </a:p>
          <a:p>
            <a:r>
              <a:rPr lang="en-GB" dirty="0"/>
              <a:t>Was based on a bus technology</a:t>
            </a:r>
          </a:p>
          <a:p>
            <a:r>
              <a:rPr lang="en-GB" dirty="0"/>
              <a:t>Could transfer data at a rate of up to three million bits per second (Mbps)</a:t>
            </a:r>
          </a:p>
          <a:p>
            <a:endParaRPr lang="en-GB" dirty="0"/>
          </a:p>
          <a:p>
            <a:endParaRPr lang="en-GB" dirty="0"/>
          </a:p>
          <a:p>
            <a:endParaRPr lang="en-GB" dirty="0"/>
          </a:p>
          <a:p>
            <a:r>
              <a:rPr lang="en-GB" dirty="0"/>
              <a:t>In conjunction with DEC and Intel Xerox published the DIX standards in 1979</a:t>
            </a:r>
          </a:p>
          <a:p>
            <a:r>
              <a:rPr lang="en-GB" dirty="0"/>
              <a:t>Screamed along at 10Mbps!!!</a:t>
            </a:r>
          </a:p>
        </p:txBody>
      </p:sp>
      <p:pic>
        <p:nvPicPr>
          <p:cNvPr id="5" name="Picture 4">
            <a:extLst>
              <a:ext uri="{FF2B5EF4-FFF2-40B4-BE49-F238E27FC236}">
                <a16:creationId xmlns:a16="http://schemas.microsoft.com/office/drawing/2014/main" id="{572512DC-0B2E-4B6D-9027-982788650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28" y="5790949"/>
            <a:ext cx="2700972" cy="1067051"/>
          </a:xfrm>
          <a:prstGeom prst="rect">
            <a:avLst/>
          </a:prstGeom>
        </p:spPr>
      </p:pic>
      <p:pic>
        <p:nvPicPr>
          <p:cNvPr id="7" name="Picture 6">
            <a:extLst>
              <a:ext uri="{FF2B5EF4-FFF2-40B4-BE49-F238E27FC236}">
                <a16:creationId xmlns:a16="http://schemas.microsoft.com/office/drawing/2014/main" id="{1632BE3A-EC5D-43FD-8CF1-E18DB35E7734}"/>
              </a:ext>
            </a:extLst>
          </p:cNvPr>
          <p:cNvPicPr>
            <a:picLocks noChangeAspect="1"/>
          </p:cNvPicPr>
          <p:nvPr/>
        </p:nvPicPr>
        <p:blipFill rotWithShape="1">
          <a:blip r:embed="rId4">
            <a:extLst>
              <a:ext uri="{28A0092B-C50C-407E-A947-70E740481C1C}">
                <a14:useLocalDpi xmlns:a14="http://schemas.microsoft.com/office/drawing/2010/main" val="0"/>
              </a:ext>
            </a:extLst>
          </a:blip>
          <a:srcRect l="3737" t="6179" r="33140" b="63291"/>
          <a:stretch/>
        </p:blipFill>
        <p:spPr>
          <a:xfrm flipH="1">
            <a:off x="386078" y="3473884"/>
            <a:ext cx="2966722" cy="1001268"/>
          </a:xfrm>
          <a:prstGeom prst="rect">
            <a:avLst/>
          </a:prstGeom>
        </p:spPr>
      </p:pic>
    </p:spTree>
    <p:extLst>
      <p:ext uri="{BB962C8B-B14F-4D97-AF65-F5344CB8AC3E}">
        <p14:creationId xmlns:p14="http://schemas.microsoft.com/office/powerpoint/2010/main" val="17027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1.85185E-6 L 0.78085 -0.00023 " pathEditMode="relative" rAng="0" ptsTypes="AA">
                                      <p:cBhvr>
                                        <p:cTn id="6" dur="2000" fill="hold"/>
                                        <p:tgtEl>
                                          <p:spTgt spid="7"/>
                                        </p:tgtEl>
                                        <p:attrNameLst>
                                          <p:attrName>ppt_x</p:attrName>
                                          <p:attrName>ppt_y</p:attrName>
                                        </p:attrNameLst>
                                      </p:cBhvr>
                                      <p:rCtr x="39036" y="-23"/>
                                    </p:animMotion>
                                  </p:childTnLst>
                                </p:cTn>
                              </p:par>
                              <p:par>
                                <p:cTn id="7" presetID="42" presetClass="path" presetSubtype="0" accel="50000" decel="50000" fill="hold" nodeType="withEffect">
                                  <p:stCondLst>
                                    <p:cond delay="0"/>
                                  </p:stCondLst>
                                  <p:childTnLst>
                                    <p:animMotion origin="layout" path="M -2.70833E-6 -2.22222E-6 L 0.78229 -0.00972 " pathEditMode="relative" rAng="0" ptsTypes="AA">
                                      <p:cBhvr>
                                        <p:cTn id="8" dur="500" fill="hold"/>
                                        <p:tgtEl>
                                          <p:spTgt spid="5"/>
                                        </p:tgtEl>
                                        <p:attrNameLst>
                                          <p:attrName>ppt_x</p:attrName>
                                          <p:attrName>ppt_y</p:attrName>
                                        </p:attrNameLst>
                                      </p:cBhvr>
                                      <p:rCtr x="39115"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7EA6-D37D-48FE-BF56-F9A6278ADAFC}"/>
              </a:ext>
            </a:extLst>
          </p:cNvPr>
          <p:cNvSpPr>
            <a:spLocks noGrp="1"/>
          </p:cNvSpPr>
          <p:nvPr>
            <p:ph type="title"/>
          </p:nvPr>
        </p:nvSpPr>
        <p:spPr/>
        <p:txBody>
          <a:bodyPr/>
          <a:lstStyle/>
          <a:p>
            <a:r>
              <a:rPr lang="en-GB" dirty="0"/>
              <a:t>Ethernet - History</a:t>
            </a:r>
          </a:p>
        </p:txBody>
      </p:sp>
      <p:sp>
        <p:nvSpPr>
          <p:cNvPr id="3" name="Content Placeholder 2">
            <a:extLst>
              <a:ext uri="{FF2B5EF4-FFF2-40B4-BE49-F238E27FC236}">
                <a16:creationId xmlns:a16="http://schemas.microsoft.com/office/drawing/2014/main" id="{4511C6BC-37DB-44A5-9CF9-4CD1B764392C}"/>
              </a:ext>
            </a:extLst>
          </p:cNvPr>
          <p:cNvSpPr>
            <a:spLocks noGrp="1"/>
          </p:cNvSpPr>
          <p:nvPr>
            <p:ph idx="1"/>
          </p:nvPr>
        </p:nvSpPr>
        <p:spPr>
          <a:xfrm>
            <a:off x="509466" y="2975999"/>
            <a:ext cx="11590421" cy="2205601"/>
          </a:xfrm>
        </p:spPr>
        <p:txBody>
          <a:bodyPr>
            <a:normAutofit lnSpcReduction="10000"/>
          </a:bodyPr>
          <a:lstStyle/>
          <a:p>
            <a:r>
              <a:rPr lang="en-GB" sz="3600" dirty="0"/>
              <a:t>They gave away the control of the Ethernet standard to the IEEE</a:t>
            </a:r>
          </a:p>
          <a:p>
            <a:r>
              <a:rPr lang="en-GB" sz="3600" dirty="0"/>
              <a:t>They created the 802.3 (Ethernet) committee</a:t>
            </a:r>
          </a:p>
          <a:p>
            <a:r>
              <a:rPr lang="en-GB" sz="3600" dirty="0"/>
              <a:t>Thus Ethernet became an open standard</a:t>
            </a:r>
          </a:p>
        </p:txBody>
      </p:sp>
    </p:spTree>
    <p:extLst>
      <p:ext uri="{BB962C8B-B14F-4D97-AF65-F5344CB8AC3E}">
        <p14:creationId xmlns:p14="http://schemas.microsoft.com/office/powerpoint/2010/main" val="4264869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D2A4-A265-48E9-AB37-CC06CBE29CF3}"/>
              </a:ext>
            </a:extLst>
          </p:cNvPr>
          <p:cNvSpPr>
            <a:spLocks noGrp="1"/>
          </p:cNvSpPr>
          <p:nvPr>
            <p:ph type="title"/>
          </p:nvPr>
        </p:nvSpPr>
        <p:spPr/>
        <p:txBody>
          <a:bodyPr/>
          <a:lstStyle/>
          <a:p>
            <a:r>
              <a:rPr lang="en-GB" dirty="0"/>
              <a:t>Transmission Media</a:t>
            </a:r>
          </a:p>
        </p:txBody>
      </p:sp>
      <p:sp>
        <p:nvSpPr>
          <p:cNvPr id="3" name="Content Placeholder 2">
            <a:extLst>
              <a:ext uri="{FF2B5EF4-FFF2-40B4-BE49-F238E27FC236}">
                <a16:creationId xmlns:a16="http://schemas.microsoft.com/office/drawing/2014/main" id="{79BC7D7D-FDB1-4737-9C4E-671E3C2A4AB3}"/>
              </a:ext>
            </a:extLst>
          </p:cNvPr>
          <p:cNvSpPr>
            <a:spLocks noGrp="1"/>
          </p:cNvSpPr>
          <p:nvPr>
            <p:ph idx="1"/>
          </p:nvPr>
        </p:nvSpPr>
        <p:spPr/>
        <p:txBody>
          <a:bodyPr/>
          <a:lstStyle/>
          <a:p>
            <a:r>
              <a:rPr lang="en-GB" dirty="0"/>
              <a:t>The physical channel through which signals travel to allow nodes to communicate</a:t>
            </a:r>
          </a:p>
          <a:p>
            <a:r>
              <a:rPr lang="en-GB" dirty="0"/>
              <a:t>All use electromagnetic radiation of type or the other</a:t>
            </a:r>
          </a:p>
          <a:p>
            <a:pPr lvl="1"/>
            <a:r>
              <a:rPr lang="en-GB" dirty="0"/>
              <a:t>Electrical</a:t>
            </a:r>
          </a:p>
          <a:p>
            <a:pPr lvl="1"/>
            <a:r>
              <a:rPr lang="en-GB" dirty="0"/>
              <a:t>Light</a:t>
            </a:r>
          </a:p>
          <a:p>
            <a:pPr lvl="1"/>
            <a:r>
              <a:rPr lang="en-GB" dirty="0"/>
              <a:t>Radio signals</a:t>
            </a:r>
          </a:p>
          <a:p>
            <a:r>
              <a:rPr lang="en-GB" dirty="0"/>
              <a:t>Transmission media can be classified as:</a:t>
            </a:r>
          </a:p>
          <a:p>
            <a:pPr lvl="1"/>
            <a:r>
              <a:rPr lang="en-GB" dirty="0"/>
              <a:t>Cabled</a:t>
            </a:r>
          </a:p>
          <a:p>
            <a:pPr lvl="1"/>
            <a:r>
              <a:rPr lang="en-GB" dirty="0"/>
              <a:t>wireless</a:t>
            </a:r>
          </a:p>
        </p:txBody>
      </p:sp>
    </p:spTree>
    <p:extLst>
      <p:ext uri="{BB962C8B-B14F-4D97-AF65-F5344CB8AC3E}">
        <p14:creationId xmlns:p14="http://schemas.microsoft.com/office/powerpoint/2010/main" val="1197795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D2A4-A265-48E9-AB37-CC06CBE29CF3}"/>
              </a:ext>
            </a:extLst>
          </p:cNvPr>
          <p:cNvSpPr>
            <a:spLocks noGrp="1"/>
          </p:cNvSpPr>
          <p:nvPr>
            <p:ph type="title"/>
          </p:nvPr>
        </p:nvSpPr>
        <p:spPr>
          <a:xfrm>
            <a:off x="838200" y="365125"/>
            <a:ext cx="10467474" cy="1325563"/>
          </a:xfrm>
        </p:spPr>
        <p:txBody>
          <a:bodyPr anchor="ctr">
            <a:normAutofit/>
          </a:bodyPr>
          <a:lstStyle/>
          <a:p>
            <a:r>
              <a:rPr lang="en-GB" dirty="0"/>
              <a:t>Transmission Media - Cabled</a:t>
            </a:r>
          </a:p>
        </p:txBody>
      </p:sp>
      <p:sp>
        <p:nvSpPr>
          <p:cNvPr id="3" name="Content Placeholder 2">
            <a:extLst>
              <a:ext uri="{FF2B5EF4-FFF2-40B4-BE49-F238E27FC236}">
                <a16:creationId xmlns:a16="http://schemas.microsoft.com/office/drawing/2014/main" id="{79BC7D7D-FDB1-4737-9C4E-671E3C2A4AB3}"/>
              </a:ext>
            </a:extLst>
          </p:cNvPr>
          <p:cNvSpPr>
            <a:spLocks noGrp="1"/>
          </p:cNvSpPr>
          <p:nvPr>
            <p:ph sz="half" idx="1"/>
          </p:nvPr>
        </p:nvSpPr>
        <p:spPr>
          <a:xfrm>
            <a:off x="838200" y="1825625"/>
            <a:ext cx="5181600" cy="4855076"/>
          </a:xfrm>
        </p:spPr>
        <p:txBody>
          <a:bodyPr>
            <a:normAutofit/>
          </a:bodyPr>
          <a:lstStyle/>
          <a:p>
            <a:r>
              <a:rPr lang="en-GB" dirty="0"/>
              <a:t>A physical signal conductor between two nodes</a:t>
            </a:r>
          </a:p>
          <a:p>
            <a:r>
              <a:rPr lang="en-GB" dirty="0"/>
              <a:t>Cable types such as:</a:t>
            </a:r>
          </a:p>
          <a:p>
            <a:pPr lvl="1"/>
            <a:r>
              <a:rPr lang="en-GB" sz="2800"/>
              <a:t>Copper</a:t>
            </a:r>
          </a:p>
          <a:p>
            <a:pPr lvl="1"/>
            <a:r>
              <a:rPr lang="en-GB" sz="2800"/>
              <a:t>Fibre optic</a:t>
            </a:r>
          </a:p>
          <a:p>
            <a:r>
              <a:rPr lang="en-GB"/>
              <a:t>Cabled </a:t>
            </a:r>
            <a:r>
              <a:rPr lang="en-GB" dirty="0"/>
              <a:t>media can also be described as </a:t>
            </a:r>
            <a:r>
              <a:rPr lang="en-GB" b="1" dirty="0"/>
              <a:t>bounded</a:t>
            </a:r>
            <a:r>
              <a:rPr lang="en-GB" dirty="0"/>
              <a:t> media</a:t>
            </a:r>
          </a:p>
        </p:txBody>
      </p:sp>
      <p:pic>
        <p:nvPicPr>
          <p:cNvPr id="4" name="Picture 3">
            <a:extLst>
              <a:ext uri="{FF2B5EF4-FFF2-40B4-BE49-F238E27FC236}">
                <a16:creationId xmlns:a16="http://schemas.microsoft.com/office/drawing/2014/main" id="{2B6420D6-26E4-4EF5-AFDB-479F65EA1D4D}"/>
              </a:ext>
            </a:extLst>
          </p:cNvPr>
          <p:cNvPicPr>
            <a:picLocks noChangeAspect="1"/>
          </p:cNvPicPr>
          <p:nvPr/>
        </p:nvPicPr>
        <p:blipFill>
          <a:blip r:embed="rId2"/>
          <a:stretch>
            <a:fillRect/>
          </a:stretch>
        </p:blipFill>
        <p:spPr>
          <a:xfrm>
            <a:off x="6172200" y="2783706"/>
            <a:ext cx="5133474" cy="2938913"/>
          </a:xfrm>
          <a:prstGeom prst="rect">
            <a:avLst/>
          </a:prstGeom>
          <a:noFill/>
        </p:spPr>
      </p:pic>
    </p:spTree>
    <p:extLst>
      <p:ext uri="{BB962C8B-B14F-4D97-AF65-F5344CB8AC3E}">
        <p14:creationId xmlns:p14="http://schemas.microsoft.com/office/powerpoint/2010/main" val="2900055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D2A4-A265-48E9-AB37-CC06CBE29CF3}"/>
              </a:ext>
            </a:extLst>
          </p:cNvPr>
          <p:cNvSpPr>
            <a:spLocks noGrp="1"/>
          </p:cNvSpPr>
          <p:nvPr>
            <p:ph type="title"/>
          </p:nvPr>
        </p:nvSpPr>
        <p:spPr/>
        <p:txBody>
          <a:bodyPr/>
          <a:lstStyle/>
          <a:p>
            <a:r>
              <a:rPr lang="en-GB" dirty="0"/>
              <a:t>Transmission Media - Wireless</a:t>
            </a:r>
          </a:p>
        </p:txBody>
      </p:sp>
      <p:sp>
        <p:nvSpPr>
          <p:cNvPr id="3" name="Content Placeholder 2">
            <a:extLst>
              <a:ext uri="{FF2B5EF4-FFF2-40B4-BE49-F238E27FC236}">
                <a16:creationId xmlns:a16="http://schemas.microsoft.com/office/drawing/2014/main" id="{79BC7D7D-FDB1-4737-9C4E-671E3C2A4AB3}"/>
              </a:ext>
            </a:extLst>
          </p:cNvPr>
          <p:cNvSpPr>
            <a:spLocks noGrp="1"/>
          </p:cNvSpPr>
          <p:nvPr>
            <p:ph idx="1"/>
          </p:nvPr>
        </p:nvSpPr>
        <p:spPr/>
        <p:txBody>
          <a:bodyPr/>
          <a:lstStyle/>
          <a:p>
            <a:r>
              <a:rPr lang="en-GB" dirty="0"/>
              <a:t>Uses free space between nodes</a:t>
            </a:r>
          </a:p>
          <a:p>
            <a:r>
              <a:rPr lang="en-GB" dirty="0"/>
              <a:t>Types such as:</a:t>
            </a:r>
          </a:p>
          <a:p>
            <a:pPr lvl="1"/>
            <a:r>
              <a:rPr lang="en-GB" dirty="0"/>
              <a:t>Microwave radio</a:t>
            </a:r>
          </a:p>
          <a:p>
            <a:r>
              <a:rPr lang="en-GB" dirty="0"/>
              <a:t>Wireless media can also be described as </a:t>
            </a:r>
            <a:r>
              <a:rPr lang="en-GB" b="1" dirty="0"/>
              <a:t>unbounded</a:t>
            </a:r>
            <a:r>
              <a:rPr lang="en-GB" dirty="0"/>
              <a:t> media</a:t>
            </a:r>
          </a:p>
        </p:txBody>
      </p:sp>
    </p:spTree>
    <p:extLst>
      <p:ext uri="{BB962C8B-B14F-4D97-AF65-F5344CB8AC3E}">
        <p14:creationId xmlns:p14="http://schemas.microsoft.com/office/powerpoint/2010/main" val="4180654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Signaling and modulation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288758" y="1690688"/>
            <a:ext cx="11293642" cy="3275798"/>
          </a:xfrm>
        </p:spPr>
        <p:txBody>
          <a:bodyPr>
            <a:normAutofit/>
          </a:bodyPr>
          <a:lstStyle/>
          <a:p>
            <a:r>
              <a:rPr lang="en-US" dirty="0"/>
              <a:t>Every kind of physical network needs to turn data into a signal that can be sent across the media.</a:t>
            </a:r>
          </a:p>
          <a:p>
            <a:r>
              <a:rPr lang="en-US" dirty="0"/>
              <a:t>The simplest way is by encoding it into a single binary signal and transmitting it along a wire or fiber optic cable</a:t>
            </a:r>
          </a:p>
          <a:p>
            <a:r>
              <a:rPr lang="en-US" dirty="0"/>
              <a:t>This is called </a:t>
            </a:r>
            <a:r>
              <a:rPr lang="en-US" i="1" dirty="0"/>
              <a:t>digital baseband</a:t>
            </a:r>
            <a:r>
              <a:rPr lang="en-US" dirty="0"/>
              <a:t>, or </a:t>
            </a:r>
            <a:r>
              <a:rPr lang="en-US" i="1" dirty="0"/>
              <a:t>line coding</a:t>
            </a:r>
            <a:r>
              <a:rPr lang="en-US" dirty="0"/>
              <a:t>, and is the method used by Ethernet cables among others</a:t>
            </a:r>
          </a:p>
          <a:p>
            <a:endParaRPr lang="en-US" b="0" i="0" dirty="0">
              <a:effectLst/>
            </a:endParaRPr>
          </a:p>
        </p:txBody>
      </p:sp>
      <p:pic>
        <p:nvPicPr>
          <p:cNvPr id="5" name="Picture 4">
            <a:extLst>
              <a:ext uri="{FF2B5EF4-FFF2-40B4-BE49-F238E27FC236}">
                <a16:creationId xmlns:a16="http://schemas.microsoft.com/office/drawing/2014/main" id="{E68510CA-C415-4B58-B3FC-4E719254C130}"/>
              </a:ext>
            </a:extLst>
          </p:cNvPr>
          <p:cNvPicPr>
            <a:picLocks noChangeAspect="1"/>
          </p:cNvPicPr>
          <p:nvPr/>
        </p:nvPicPr>
        <p:blipFill rotWithShape="1">
          <a:blip r:embed="rId3"/>
          <a:srcRect t="11487" b="38211"/>
          <a:stretch/>
        </p:blipFill>
        <p:spPr>
          <a:xfrm>
            <a:off x="2524125" y="4555958"/>
            <a:ext cx="7143750" cy="1796716"/>
          </a:xfrm>
          <a:prstGeom prst="rect">
            <a:avLst/>
          </a:prstGeom>
        </p:spPr>
      </p:pic>
    </p:spTree>
    <p:extLst>
      <p:ext uri="{BB962C8B-B14F-4D97-AF65-F5344CB8AC3E}">
        <p14:creationId xmlns:p14="http://schemas.microsoft.com/office/powerpoint/2010/main" val="3160315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49D5-AB71-47E1-A5BA-8B7107295B6B}"/>
              </a:ext>
            </a:extLst>
          </p:cNvPr>
          <p:cNvSpPr>
            <a:spLocks noGrp="1"/>
          </p:cNvSpPr>
          <p:nvPr>
            <p:ph type="title"/>
          </p:nvPr>
        </p:nvSpPr>
        <p:spPr>
          <a:xfrm>
            <a:off x="300789" y="1656515"/>
            <a:ext cx="11590421" cy="1325563"/>
          </a:xfrm>
        </p:spPr>
        <p:txBody>
          <a:bodyPr/>
          <a:lstStyle/>
          <a:p>
            <a:r>
              <a:rPr lang="en-GB" dirty="0"/>
              <a:t>Introduction – Module 5: Operations and Infrastructure</a:t>
            </a:r>
          </a:p>
        </p:txBody>
      </p:sp>
      <p:sp>
        <p:nvSpPr>
          <p:cNvPr id="3" name="Content Placeholder 2">
            <a:extLst>
              <a:ext uri="{FF2B5EF4-FFF2-40B4-BE49-F238E27FC236}">
                <a16:creationId xmlns:a16="http://schemas.microsoft.com/office/drawing/2014/main" id="{B82E7BAF-6F9D-49C7-8DAE-C91674650C62}"/>
              </a:ext>
            </a:extLst>
          </p:cNvPr>
          <p:cNvSpPr>
            <a:spLocks noGrp="1"/>
          </p:cNvSpPr>
          <p:nvPr>
            <p:ph idx="1"/>
          </p:nvPr>
        </p:nvSpPr>
        <p:spPr>
          <a:xfrm>
            <a:off x="312821" y="3428999"/>
            <a:ext cx="11590421" cy="3332581"/>
          </a:xfrm>
        </p:spPr>
        <p:txBody>
          <a:bodyPr/>
          <a:lstStyle/>
          <a:p>
            <a:r>
              <a:rPr lang="en-GB" dirty="0"/>
              <a:t>Network Site Management</a:t>
            </a:r>
          </a:p>
          <a:p>
            <a:r>
              <a:rPr lang="en-GB" dirty="0"/>
              <a:t>Installed Cable Networks</a:t>
            </a:r>
          </a:p>
          <a:p>
            <a:r>
              <a:rPr lang="en-GB" dirty="0"/>
              <a:t>Installing Wireless Networks</a:t>
            </a:r>
          </a:p>
          <a:p>
            <a:r>
              <a:rPr lang="en-GB" dirty="0"/>
              <a:t>Installing WAN Links</a:t>
            </a:r>
          </a:p>
          <a:p>
            <a:r>
              <a:rPr lang="en-GB" dirty="0"/>
              <a:t>Configuring Remote Access</a:t>
            </a:r>
          </a:p>
        </p:txBody>
      </p:sp>
    </p:spTree>
    <p:extLst>
      <p:ext uri="{BB962C8B-B14F-4D97-AF65-F5344CB8AC3E}">
        <p14:creationId xmlns:p14="http://schemas.microsoft.com/office/powerpoint/2010/main" val="26604008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Signaling and modulation (Cont.)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728133" y="1791101"/>
            <a:ext cx="10233378" cy="3275798"/>
          </a:xfrm>
        </p:spPr>
        <p:txBody>
          <a:bodyPr>
            <a:normAutofit/>
          </a:bodyPr>
          <a:lstStyle/>
          <a:p>
            <a:r>
              <a:rPr lang="en-US" dirty="0"/>
              <a:t>In other communication types, especially those used over long distances, data is combined with a signal called a </a:t>
            </a:r>
            <a:r>
              <a:rPr lang="en-US" i="1" dirty="0"/>
              <a:t>carrier wave</a:t>
            </a:r>
            <a:r>
              <a:rPr lang="en-US" dirty="0"/>
              <a:t> </a:t>
            </a:r>
          </a:p>
          <a:p>
            <a:endParaRPr lang="en-US" b="0" i="0" dirty="0">
              <a:effectLst/>
            </a:endParaRPr>
          </a:p>
        </p:txBody>
      </p:sp>
      <p:pic>
        <p:nvPicPr>
          <p:cNvPr id="6" name="Picture 5">
            <a:extLst>
              <a:ext uri="{FF2B5EF4-FFF2-40B4-BE49-F238E27FC236}">
                <a16:creationId xmlns:a16="http://schemas.microsoft.com/office/drawing/2014/main" id="{EE794BDB-02AB-448D-A510-07ABF267EC31}"/>
              </a:ext>
            </a:extLst>
          </p:cNvPr>
          <p:cNvPicPr>
            <a:picLocks noChangeAspect="1"/>
          </p:cNvPicPr>
          <p:nvPr/>
        </p:nvPicPr>
        <p:blipFill>
          <a:blip r:embed="rId2"/>
          <a:stretch>
            <a:fillRect/>
          </a:stretch>
        </p:blipFill>
        <p:spPr>
          <a:xfrm>
            <a:off x="2433814" y="4119562"/>
            <a:ext cx="7143750" cy="2095500"/>
          </a:xfrm>
          <a:prstGeom prst="rect">
            <a:avLst/>
          </a:prstGeom>
        </p:spPr>
      </p:pic>
    </p:spTree>
    <p:extLst>
      <p:ext uri="{BB962C8B-B14F-4D97-AF65-F5344CB8AC3E}">
        <p14:creationId xmlns:p14="http://schemas.microsoft.com/office/powerpoint/2010/main" val="20622437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Signaling and modulation (Cont.)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524933" y="1946205"/>
            <a:ext cx="10255956" cy="1022773"/>
          </a:xfrm>
        </p:spPr>
        <p:txBody>
          <a:bodyPr>
            <a:normAutofit/>
          </a:bodyPr>
          <a:lstStyle/>
          <a:p>
            <a:r>
              <a:rPr lang="en-US" dirty="0"/>
              <a:t>Three channels in a broadband transmission</a:t>
            </a:r>
            <a:endParaRPr lang="en-US" b="0" i="0" dirty="0">
              <a:effectLst/>
            </a:endParaRPr>
          </a:p>
        </p:txBody>
      </p:sp>
      <p:pic>
        <p:nvPicPr>
          <p:cNvPr id="5" name="Picture 4">
            <a:extLst>
              <a:ext uri="{FF2B5EF4-FFF2-40B4-BE49-F238E27FC236}">
                <a16:creationId xmlns:a16="http://schemas.microsoft.com/office/drawing/2014/main" id="{09AFE972-24AC-4FD2-9896-AD52A7B0FF85}"/>
              </a:ext>
            </a:extLst>
          </p:cNvPr>
          <p:cNvPicPr>
            <a:picLocks noChangeAspect="1"/>
          </p:cNvPicPr>
          <p:nvPr/>
        </p:nvPicPr>
        <p:blipFill>
          <a:blip r:embed="rId2"/>
          <a:stretch>
            <a:fillRect/>
          </a:stretch>
        </p:blipFill>
        <p:spPr>
          <a:xfrm>
            <a:off x="2524125" y="2968978"/>
            <a:ext cx="7143750" cy="3705225"/>
          </a:xfrm>
          <a:prstGeom prst="rect">
            <a:avLst/>
          </a:prstGeom>
        </p:spPr>
      </p:pic>
    </p:spTree>
    <p:extLst>
      <p:ext uri="{BB962C8B-B14F-4D97-AF65-F5344CB8AC3E}">
        <p14:creationId xmlns:p14="http://schemas.microsoft.com/office/powerpoint/2010/main" val="31303757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9EB7F-14EA-425E-B351-F11B3B8C057D}"/>
              </a:ext>
            </a:extLst>
          </p:cNvPr>
          <p:cNvSpPr>
            <a:spLocks noGrp="1"/>
          </p:cNvSpPr>
          <p:nvPr>
            <p:ph type="title"/>
          </p:nvPr>
        </p:nvSpPr>
        <p:spPr/>
        <p:txBody>
          <a:bodyPr/>
          <a:lstStyle/>
          <a:p>
            <a:r>
              <a:rPr lang="en-GB" dirty="0"/>
              <a:t>Signal Methods</a:t>
            </a:r>
          </a:p>
        </p:txBody>
      </p:sp>
      <p:pic>
        <p:nvPicPr>
          <p:cNvPr id="4" name="Content Placeholder 3">
            <a:extLst>
              <a:ext uri="{FF2B5EF4-FFF2-40B4-BE49-F238E27FC236}">
                <a16:creationId xmlns:a16="http://schemas.microsoft.com/office/drawing/2014/main" id="{EE1B884B-C4E3-41F4-BFAF-8BCB8941F191}"/>
              </a:ext>
            </a:extLst>
          </p:cNvPr>
          <p:cNvPicPr>
            <a:picLocks noGrp="1" noChangeAspect="1"/>
          </p:cNvPicPr>
          <p:nvPr>
            <p:ph idx="1"/>
          </p:nvPr>
        </p:nvPicPr>
        <p:blipFill>
          <a:blip r:embed="rId3"/>
          <a:stretch>
            <a:fillRect/>
          </a:stretch>
        </p:blipFill>
        <p:spPr>
          <a:xfrm>
            <a:off x="1640695" y="2873792"/>
            <a:ext cx="8910610" cy="2793081"/>
          </a:xfrm>
          <a:prstGeom prst="rect">
            <a:avLst/>
          </a:prstGeom>
        </p:spPr>
      </p:pic>
    </p:spTree>
    <p:extLst>
      <p:ext uri="{BB962C8B-B14F-4D97-AF65-F5344CB8AC3E}">
        <p14:creationId xmlns:p14="http://schemas.microsoft.com/office/powerpoint/2010/main" val="3279610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Bit rate and bandwidth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i="1" dirty="0"/>
              <a:t>Bit rate</a:t>
            </a:r>
            <a:r>
              <a:rPr lang="en-US" dirty="0"/>
              <a:t>, the number of bits carried per second</a:t>
            </a:r>
          </a:p>
          <a:p>
            <a:r>
              <a:rPr lang="en-US" dirty="0"/>
              <a:t>For example, the earliest popular Ethernet standards had a bit rate of ten megabits per second, abbreviated as 10 Mbps</a:t>
            </a:r>
          </a:p>
          <a:p>
            <a:pPr lvl="1"/>
            <a:r>
              <a:rPr lang="en-US" b="0" i="0" dirty="0">
                <a:effectLst/>
              </a:rPr>
              <a:t>Gross bit rate</a:t>
            </a:r>
          </a:p>
          <a:p>
            <a:pPr lvl="1"/>
            <a:r>
              <a:rPr lang="en-US" dirty="0"/>
              <a:t>Net bit rate or throughput</a:t>
            </a:r>
          </a:p>
          <a:p>
            <a:pPr lvl="1"/>
            <a:r>
              <a:rPr lang="en-US" b="0" i="0" dirty="0">
                <a:effectLst/>
              </a:rPr>
              <a:t>goodput</a:t>
            </a:r>
          </a:p>
        </p:txBody>
      </p:sp>
    </p:spTree>
    <p:extLst>
      <p:ext uri="{BB962C8B-B14F-4D97-AF65-F5344CB8AC3E}">
        <p14:creationId xmlns:p14="http://schemas.microsoft.com/office/powerpoint/2010/main" val="2564051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Bit rate and bandwidth (Cont.)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i="1" dirty="0"/>
              <a:t>A transmission using two-bit symbols</a:t>
            </a:r>
            <a:endParaRPr lang="en-US" b="0" i="0" dirty="0">
              <a:effectLst/>
            </a:endParaRPr>
          </a:p>
        </p:txBody>
      </p:sp>
      <p:pic>
        <p:nvPicPr>
          <p:cNvPr id="5" name="Picture 4">
            <a:extLst>
              <a:ext uri="{FF2B5EF4-FFF2-40B4-BE49-F238E27FC236}">
                <a16:creationId xmlns:a16="http://schemas.microsoft.com/office/drawing/2014/main" id="{DF0A3E07-290E-4B19-9EB4-7A483385B6CB}"/>
              </a:ext>
            </a:extLst>
          </p:cNvPr>
          <p:cNvPicPr>
            <a:picLocks noChangeAspect="1"/>
          </p:cNvPicPr>
          <p:nvPr/>
        </p:nvPicPr>
        <p:blipFill>
          <a:blip r:embed="rId2"/>
          <a:stretch>
            <a:fillRect/>
          </a:stretch>
        </p:blipFill>
        <p:spPr>
          <a:xfrm>
            <a:off x="2185460" y="3429000"/>
            <a:ext cx="8282650" cy="2937580"/>
          </a:xfrm>
          <a:prstGeom prst="rect">
            <a:avLst/>
          </a:prstGeom>
        </p:spPr>
      </p:pic>
    </p:spTree>
    <p:extLst>
      <p:ext uri="{BB962C8B-B14F-4D97-AF65-F5344CB8AC3E}">
        <p14:creationId xmlns:p14="http://schemas.microsoft.com/office/powerpoint/2010/main" val="3678636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Multiplexing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Space-division multiplexing (SDM)</a:t>
            </a:r>
          </a:p>
          <a:p>
            <a:r>
              <a:rPr lang="en-US" dirty="0"/>
              <a:t>Frequency-division multiplexing (FDM)</a:t>
            </a:r>
          </a:p>
          <a:p>
            <a:r>
              <a:rPr lang="en-US" dirty="0"/>
              <a:t>Time-division multiplexing (TDM)</a:t>
            </a:r>
          </a:p>
          <a:p>
            <a:endParaRPr lang="en-US" dirty="0"/>
          </a:p>
        </p:txBody>
      </p:sp>
      <p:pic>
        <p:nvPicPr>
          <p:cNvPr id="6" name="Picture 5">
            <a:extLst>
              <a:ext uri="{FF2B5EF4-FFF2-40B4-BE49-F238E27FC236}">
                <a16:creationId xmlns:a16="http://schemas.microsoft.com/office/drawing/2014/main" id="{96368DFB-CEFD-40B6-B940-15AD915EAD35}"/>
              </a:ext>
            </a:extLst>
          </p:cNvPr>
          <p:cNvPicPr>
            <a:picLocks noChangeAspect="1"/>
          </p:cNvPicPr>
          <p:nvPr/>
        </p:nvPicPr>
        <p:blipFill>
          <a:blip r:embed="rId3"/>
          <a:stretch>
            <a:fillRect/>
          </a:stretch>
        </p:blipFill>
        <p:spPr>
          <a:xfrm>
            <a:off x="2434407" y="4035425"/>
            <a:ext cx="7143750" cy="2457450"/>
          </a:xfrm>
          <a:prstGeom prst="rect">
            <a:avLst/>
          </a:prstGeom>
        </p:spPr>
      </p:pic>
    </p:spTree>
    <p:extLst>
      <p:ext uri="{BB962C8B-B14F-4D97-AF65-F5344CB8AC3E}">
        <p14:creationId xmlns:p14="http://schemas.microsoft.com/office/powerpoint/2010/main" val="13027169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A471-5C64-40D0-9ADC-3E9D674316A5}"/>
              </a:ext>
            </a:extLst>
          </p:cNvPr>
          <p:cNvSpPr>
            <a:spLocks noGrp="1"/>
          </p:cNvSpPr>
          <p:nvPr>
            <p:ph type="title"/>
          </p:nvPr>
        </p:nvSpPr>
        <p:spPr>
          <a:xfrm>
            <a:off x="312821" y="365125"/>
            <a:ext cx="11590421" cy="1325563"/>
          </a:xfrm>
        </p:spPr>
        <p:txBody>
          <a:bodyPr anchor="ctr">
            <a:normAutofit/>
          </a:bodyPr>
          <a:lstStyle/>
          <a:p>
            <a:r>
              <a:rPr lang="en-GB" dirty="0"/>
              <a:t>Media Access Control</a:t>
            </a:r>
          </a:p>
        </p:txBody>
      </p:sp>
      <p:grpSp>
        <p:nvGrpSpPr>
          <p:cNvPr id="18" name="Group 17">
            <a:extLst>
              <a:ext uri="{FF2B5EF4-FFF2-40B4-BE49-F238E27FC236}">
                <a16:creationId xmlns:a16="http://schemas.microsoft.com/office/drawing/2014/main" id="{B4363067-3BE2-4044-AA39-360ECBBBA666}"/>
              </a:ext>
            </a:extLst>
          </p:cNvPr>
          <p:cNvGrpSpPr/>
          <p:nvPr/>
        </p:nvGrpSpPr>
        <p:grpSpPr>
          <a:xfrm>
            <a:off x="853499" y="1765109"/>
            <a:ext cx="1482307" cy="1387905"/>
            <a:chOff x="436652" y="3183012"/>
            <a:chExt cx="1482307" cy="1387905"/>
          </a:xfrm>
        </p:grpSpPr>
        <p:sp>
          <p:nvSpPr>
            <p:cNvPr id="6" name="Rectangle 5" descr="Computer">
              <a:extLst>
                <a:ext uri="{FF2B5EF4-FFF2-40B4-BE49-F238E27FC236}">
                  <a16:creationId xmlns:a16="http://schemas.microsoft.com/office/drawing/2014/main" id="{D51E4FE6-63C2-4A1E-BF0F-EB8B16F7519D}"/>
                </a:ext>
              </a:extLst>
            </p:cNvPr>
            <p:cNvSpPr/>
            <p:nvPr/>
          </p:nvSpPr>
          <p:spPr>
            <a:xfrm>
              <a:off x="729669" y="3183012"/>
              <a:ext cx="896273" cy="896273"/>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589E812F-87E5-4E81-9A8E-41F6905E6A09}"/>
                </a:ext>
              </a:extLst>
            </p:cNvPr>
            <p:cNvSpPr/>
            <p:nvPr/>
          </p:nvSpPr>
          <p:spPr>
            <a:xfrm>
              <a:off x="436652" y="4174797"/>
              <a:ext cx="1482307" cy="396120"/>
            </a:xfrm>
            <a:custGeom>
              <a:avLst/>
              <a:gdLst>
                <a:gd name="connsiteX0" fmla="*/ 0 w 2560781"/>
                <a:gd name="connsiteY0" fmla="*/ 0 h 396120"/>
                <a:gd name="connsiteX1" fmla="*/ 2560781 w 2560781"/>
                <a:gd name="connsiteY1" fmla="*/ 0 h 396120"/>
                <a:gd name="connsiteX2" fmla="*/ 2560781 w 2560781"/>
                <a:gd name="connsiteY2" fmla="*/ 396120 h 396120"/>
                <a:gd name="connsiteX3" fmla="*/ 0 w 2560781"/>
                <a:gd name="connsiteY3" fmla="*/ 396120 h 396120"/>
                <a:gd name="connsiteX4" fmla="*/ 0 w 2560781"/>
                <a:gd name="connsiteY4" fmla="*/ 0 h 39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781" h="396120">
                  <a:moveTo>
                    <a:pt x="0" y="0"/>
                  </a:moveTo>
                  <a:lnTo>
                    <a:pt x="2560781" y="0"/>
                  </a:lnTo>
                  <a:lnTo>
                    <a:pt x="2560781" y="396120"/>
                  </a:lnTo>
                  <a:lnTo>
                    <a:pt x="0" y="396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GB" sz="1400" kern="1200" dirty="0"/>
                <a:t>The MAC address </a:t>
              </a:r>
              <a:endParaRPr lang="en-US" sz="1400" kern="1200" dirty="0"/>
            </a:p>
          </p:txBody>
        </p:sp>
      </p:grpSp>
      <p:sp>
        <p:nvSpPr>
          <p:cNvPr id="8" name="Rectangle 7">
            <a:extLst>
              <a:ext uri="{FF2B5EF4-FFF2-40B4-BE49-F238E27FC236}">
                <a16:creationId xmlns:a16="http://schemas.microsoft.com/office/drawing/2014/main" id="{86DBC331-2F3F-4404-9FD3-D25E9C4D7C03}"/>
              </a:ext>
            </a:extLst>
          </p:cNvPr>
          <p:cNvSpPr/>
          <p:nvPr/>
        </p:nvSpPr>
        <p:spPr>
          <a:xfrm>
            <a:off x="314263" y="4430509"/>
            <a:ext cx="2560781" cy="7888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19" name="Group 18">
            <a:extLst>
              <a:ext uri="{FF2B5EF4-FFF2-40B4-BE49-F238E27FC236}">
                <a16:creationId xmlns:a16="http://schemas.microsoft.com/office/drawing/2014/main" id="{C20A33D6-3E4B-4238-B7DF-EB6E7C125E61}"/>
              </a:ext>
            </a:extLst>
          </p:cNvPr>
          <p:cNvGrpSpPr/>
          <p:nvPr/>
        </p:nvGrpSpPr>
        <p:grpSpPr>
          <a:xfrm>
            <a:off x="4506333" y="1641021"/>
            <a:ext cx="1728527" cy="1387905"/>
            <a:chOff x="3323181" y="3183012"/>
            <a:chExt cx="1728527" cy="1387905"/>
          </a:xfrm>
        </p:grpSpPr>
        <p:sp>
          <p:nvSpPr>
            <p:cNvPr id="9" name="Rectangle 8" descr="Wireless router">
              <a:extLst>
                <a:ext uri="{FF2B5EF4-FFF2-40B4-BE49-F238E27FC236}">
                  <a16:creationId xmlns:a16="http://schemas.microsoft.com/office/drawing/2014/main" id="{6003FB00-D259-4F77-AFBE-3788D66C6836}"/>
                </a:ext>
              </a:extLst>
            </p:cNvPr>
            <p:cNvSpPr/>
            <p:nvPr/>
          </p:nvSpPr>
          <p:spPr>
            <a:xfrm>
              <a:off x="3739308" y="3183012"/>
              <a:ext cx="896273" cy="89627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AB7C5286-EE00-4AE3-B9EE-3AFD7B53C344}"/>
                </a:ext>
              </a:extLst>
            </p:cNvPr>
            <p:cNvSpPr/>
            <p:nvPr/>
          </p:nvSpPr>
          <p:spPr>
            <a:xfrm>
              <a:off x="3323181" y="4174797"/>
              <a:ext cx="1728527" cy="396120"/>
            </a:xfrm>
            <a:custGeom>
              <a:avLst/>
              <a:gdLst>
                <a:gd name="connsiteX0" fmla="*/ 0 w 2560781"/>
                <a:gd name="connsiteY0" fmla="*/ 0 h 396120"/>
                <a:gd name="connsiteX1" fmla="*/ 2560781 w 2560781"/>
                <a:gd name="connsiteY1" fmla="*/ 0 h 396120"/>
                <a:gd name="connsiteX2" fmla="*/ 2560781 w 2560781"/>
                <a:gd name="connsiteY2" fmla="*/ 396120 h 396120"/>
                <a:gd name="connsiteX3" fmla="*/ 0 w 2560781"/>
                <a:gd name="connsiteY3" fmla="*/ 396120 h 396120"/>
                <a:gd name="connsiteX4" fmla="*/ 0 w 2560781"/>
                <a:gd name="connsiteY4" fmla="*/ 0 h 39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781" h="396120">
                  <a:moveTo>
                    <a:pt x="0" y="0"/>
                  </a:moveTo>
                  <a:lnTo>
                    <a:pt x="2560781" y="0"/>
                  </a:lnTo>
                  <a:lnTo>
                    <a:pt x="2560781" y="396120"/>
                  </a:lnTo>
                  <a:lnTo>
                    <a:pt x="0" y="396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GB" sz="1400" kern="1200" dirty="0"/>
                <a:t>Ethernet Media Access Control address</a:t>
              </a:r>
              <a:endParaRPr lang="en-US" sz="1400" kern="1200" dirty="0"/>
            </a:p>
          </p:txBody>
        </p:sp>
      </p:grpSp>
      <p:sp>
        <p:nvSpPr>
          <p:cNvPr id="11" name="Rectangle 10">
            <a:extLst>
              <a:ext uri="{FF2B5EF4-FFF2-40B4-BE49-F238E27FC236}">
                <a16:creationId xmlns:a16="http://schemas.microsoft.com/office/drawing/2014/main" id="{78976F86-F11C-458B-BA94-EE23D3B0606D}"/>
              </a:ext>
            </a:extLst>
          </p:cNvPr>
          <p:cNvSpPr/>
          <p:nvPr/>
        </p:nvSpPr>
        <p:spPr>
          <a:xfrm>
            <a:off x="3323181" y="4430509"/>
            <a:ext cx="2560781" cy="7888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20" name="Group 19">
            <a:extLst>
              <a:ext uri="{FF2B5EF4-FFF2-40B4-BE49-F238E27FC236}">
                <a16:creationId xmlns:a16="http://schemas.microsoft.com/office/drawing/2014/main" id="{D403EBF2-7C82-4045-A60A-344291B5E3ED}"/>
              </a:ext>
            </a:extLst>
          </p:cNvPr>
          <p:cNvGrpSpPr/>
          <p:nvPr/>
        </p:nvGrpSpPr>
        <p:grpSpPr>
          <a:xfrm>
            <a:off x="8698404" y="1548706"/>
            <a:ext cx="1839836" cy="1387905"/>
            <a:chOff x="6332100" y="3183012"/>
            <a:chExt cx="1839836" cy="1387905"/>
          </a:xfrm>
        </p:grpSpPr>
        <p:sp>
          <p:nvSpPr>
            <p:cNvPr id="12" name="Rectangle 11" descr="User Network">
              <a:extLst>
                <a:ext uri="{FF2B5EF4-FFF2-40B4-BE49-F238E27FC236}">
                  <a16:creationId xmlns:a16="http://schemas.microsoft.com/office/drawing/2014/main" id="{8BD2CFBE-DCF2-4EA5-BAEF-220848796CDB}"/>
                </a:ext>
              </a:extLst>
            </p:cNvPr>
            <p:cNvSpPr/>
            <p:nvPr/>
          </p:nvSpPr>
          <p:spPr>
            <a:xfrm>
              <a:off x="6803882" y="3183012"/>
              <a:ext cx="896273" cy="89627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0DE3B7F0-8804-4097-8AA7-27FAB10EDAE6}"/>
                </a:ext>
              </a:extLst>
            </p:cNvPr>
            <p:cNvSpPr/>
            <p:nvPr/>
          </p:nvSpPr>
          <p:spPr>
            <a:xfrm>
              <a:off x="6332100" y="4174797"/>
              <a:ext cx="1839836" cy="396120"/>
            </a:xfrm>
            <a:custGeom>
              <a:avLst/>
              <a:gdLst>
                <a:gd name="connsiteX0" fmla="*/ 0 w 2560781"/>
                <a:gd name="connsiteY0" fmla="*/ 0 h 396120"/>
                <a:gd name="connsiteX1" fmla="*/ 2560781 w 2560781"/>
                <a:gd name="connsiteY1" fmla="*/ 0 h 396120"/>
                <a:gd name="connsiteX2" fmla="*/ 2560781 w 2560781"/>
                <a:gd name="connsiteY2" fmla="*/ 396120 h 396120"/>
                <a:gd name="connsiteX3" fmla="*/ 0 w 2560781"/>
                <a:gd name="connsiteY3" fmla="*/ 396120 h 396120"/>
                <a:gd name="connsiteX4" fmla="*/ 0 w 2560781"/>
                <a:gd name="connsiteY4" fmla="*/ 0 h 39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781" h="396120">
                  <a:moveTo>
                    <a:pt x="0" y="0"/>
                  </a:moveTo>
                  <a:lnTo>
                    <a:pt x="2560781" y="0"/>
                  </a:lnTo>
                  <a:lnTo>
                    <a:pt x="2560781" y="396120"/>
                  </a:lnTo>
                  <a:lnTo>
                    <a:pt x="0" y="396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GB" sz="1400" kern="1200" dirty="0"/>
                <a:t>The “physical” address of a network adapter </a:t>
              </a:r>
              <a:endParaRPr lang="en-US" sz="1400" kern="1200" dirty="0"/>
            </a:p>
          </p:txBody>
        </p:sp>
      </p:grpSp>
      <p:sp>
        <p:nvSpPr>
          <p:cNvPr id="14" name="Rectangle 13">
            <a:extLst>
              <a:ext uri="{FF2B5EF4-FFF2-40B4-BE49-F238E27FC236}">
                <a16:creationId xmlns:a16="http://schemas.microsoft.com/office/drawing/2014/main" id="{F0697195-80EF-4BC1-ABE0-B58BDE42B296}"/>
              </a:ext>
            </a:extLst>
          </p:cNvPr>
          <p:cNvSpPr/>
          <p:nvPr/>
        </p:nvSpPr>
        <p:spPr>
          <a:xfrm>
            <a:off x="6332099" y="4430509"/>
            <a:ext cx="2560781" cy="7888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21" name="Group 20">
            <a:extLst>
              <a:ext uri="{FF2B5EF4-FFF2-40B4-BE49-F238E27FC236}">
                <a16:creationId xmlns:a16="http://schemas.microsoft.com/office/drawing/2014/main" id="{CD7C582D-DB63-434A-A9BB-8D025F6D1B8A}"/>
              </a:ext>
            </a:extLst>
          </p:cNvPr>
          <p:cNvGrpSpPr/>
          <p:nvPr/>
        </p:nvGrpSpPr>
        <p:grpSpPr>
          <a:xfrm>
            <a:off x="4729418" y="3637369"/>
            <a:ext cx="1516453" cy="1215993"/>
            <a:chOff x="9952207" y="3183012"/>
            <a:chExt cx="1516453" cy="1215993"/>
          </a:xfrm>
        </p:grpSpPr>
        <p:sp>
          <p:nvSpPr>
            <p:cNvPr id="15" name="Rectangle 14" descr="Processor">
              <a:extLst>
                <a:ext uri="{FF2B5EF4-FFF2-40B4-BE49-F238E27FC236}">
                  <a16:creationId xmlns:a16="http://schemas.microsoft.com/office/drawing/2014/main" id="{1B52E1DD-FE58-4611-A3F9-0AD8F4B5347A}"/>
                </a:ext>
              </a:extLst>
            </p:cNvPr>
            <p:cNvSpPr/>
            <p:nvPr/>
          </p:nvSpPr>
          <p:spPr>
            <a:xfrm>
              <a:off x="10262297" y="3183012"/>
              <a:ext cx="896273" cy="896273"/>
            </a:xfrm>
            <a:prstGeom prst="rect">
              <a:avLst/>
            </a:prstGeom>
            <a: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6AB19DE5-762F-4468-BD64-2B844A13F52C}"/>
                </a:ext>
              </a:extLst>
            </p:cNvPr>
            <p:cNvSpPr/>
            <p:nvPr/>
          </p:nvSpPr>
          <p:spPr>
            <a:xfrm>
              <a:off x="9952207" y="4174797"/>
              <a:ext cx="1516453" cy="224208"/>
            </a:xfrm>
            <a:custGeom>
              <a:avLst/>
              <a:gdLst>
                <a:gd name="connsiteX0" fmla="*/ 0 w 2560781"/>
                <a:gd name="connsiteY0" fmla="*/ 0 h 396120"/>
                <a:gd name="connsiteX1" fmla="*/ 2560781 w 2560781"/>
                <a:gd name="connsiteY1" fmla="*/ 0 h 396120"/>
                <a:gd name="connsiteX2" fmla="*/ 2560781 w 2560781"/>
                <a:gd name="connsiteY2" fmla="*/ 396120 h 396120"/>
                <a:gd name="connsiteX3" fmla="*/ 0 w 2560781"/>
                <a:gd name="connsiteY3" fmla="*/ 396120 h 396120"/>
                <a:gd name="connsiteX4" fmla="*/ 0 w 2560781"/>
                <a:gd name="connsiteY4" fmla="*/ 0 h 39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781" h="396120">
                  <a:moveTo>
                    <a:pt x="0" y="0"/>
                  </a:moveTo>
                  <a:lnTo>
                    <a:pt x="2560781" y="0"/>
                  </a:lnTo>
                  <a:lnTo>
                    <a:pt x="2560781" y="396120"/>
                  </a:lnTo>
                  <a:lnTo>
                    <a:pt x="0" y="396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GB" sz="1400" kern="1200" dirty="0"/>
                <a:t>Unique to a device</a:t>
              </a:r>
              <a:endParaRPr lang="en-US" sz="1400" kern="1200" dirty="0"/>
            </a:p>
          </p:txBody>
        </p:sp>
      </p:grpSp>
      <p:sp>
        <p:nvSpPr>
          <p:cNvPr id="17" name="Freeform: Shape 16">
            <a:extLst>
              <a:ext uri="{FF2B5EF4-FFF2-40B4-BE49-F238E27FC236}">
                <a16:creationId xmlns:a16="http://schemas.microsoft.com/office/drawing/2014/main" id="{6DC23A80-0849-42BB-BE25-810BE814DD80}"/>
              </a:ext>
            </a:extLst>
          </p:cNvPr>
          <p:cNvSpPr/>
          <p:nvPr/>
        </p:nvSpPr>
        <p:spPr>
          <a:xfrm>
            <a:off x="4729418" y="4907859"/>
            <a:ext cx="1623545" cy="396121"/>
          </a:xfrm>
          <a:custGeom>
            <a:avLst/>
            <a:gdLst>
              <a:gd name="connsiteX0" fmla="*/ 0 w 2560781"/>
              <a:gd name="connsiteY0" fmla="*/ 0 h 788851"/>
              <a:gd name="connsiteX1" fmla="*/ 2560781 w 2560781"/>
              <a:gd name="connsiteY1" fmla="*/ 0 h 788851"/>
              <a:gd name="connsiteX2" fmla="*/ 2560781 w 2560781"/>
              <a:gd name="connsiteY2" fmla="*/ 788851 h 788851"/>
              <a:gd name="connsiteX3" fmla="*/ 0 w 2560781"/>
              <a:gd name="connsiteY3" fmla="*/ 788851 h 788851"/>
              <a:gd name="connsiteX4" fmla="*/ 0 w 2560781"/>
              <a:gd name="connsiteY4" fmla="*/ 0 h 788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781" h="788851">
                <a:moveTo>
                  <a:pt x="0" y="0"/>
                </a:moveTo>
                <a:lnTo>
                  <a:pt x="2560781" y="0"/>
                </a:lnTo>
                <a:lnTo>
                  <a:pt x="2560781" y="788851"/>
                </a:lnTo>
                <a:lnTo>
                  <a:pt x="0" y="7888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GB" sz="1100" kern="1200" dirty="0"/>
              <a:t>48 bits / 6 bytes long</a:t>
            </a:r>
            <a:endParaRPr lang="en-US" sz="1100" kern="1200" dirty="0"/>
          </a:p>
          <a:p>
            <a:pPr marL="0" lvl="0" indent="0" algn="l" defTabSz="488950">
              <a:lnSpc>
                <a:spcPct val="90000"/>
              </a:lnSpc>
              <a:spcBef>
                <a:spcPct val="0"/>
              </a:spcBef>
              <a:spcAft>
                <a:spcPct val="35000"/>
              </a:spcAft>
              <a:buNone/>
            </a:pPr>
            <a:r>
              <a:rPr lang="en-GB" sz="1100" kern="1200" dirty="0"/>
              <a:t>Displayed in hexadecimal</a:t>
            </a:r>
            <a:endParaRPr lang="en-US" sz="1100" kern="1200" dirty="0"/>
          </a:p>
        </p:txBody>
      </p:sp>
      <p:cxnSp>
        <p:nvCxnSpPr>
          <p:cNvPr id="23" name="Straight Connector 22">
            <a:extLst>
              <a:ext uri="{FF2B5EF4-FFF2-40B4-BE49-F238E27FC236}">
                <a16:creationId xmlns:a16="http://schemas.microsoft.com/office/drawing/2014/main" id="{D7B518A9-6B73-492D-8BC3-D0E5911F0627}"/>
              </a:ext>
            </a:extLst>
          </p:cNvPr>
          <p:cNvCxnSpPr>
            <a:cxnSpLocks/>
          </p:cNvCxnSpPr>
          <p:nvPr/>
        </p:nvCxnSpPr>
        <p:spPr>
          <a:xfrm>
            <a:off x="3353312" y="5943330"/>
            <a:ext cx="2187878" cy="0"/>
          </a:xfrm>
          <a:prstGeom prst="line">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F6A0894-AC48-420F-9450-B801C389D4C6}"/>
              </a:ext>
            </a:extLst>
          </p:cNvPr>
          <p:cNvSpPr txBox="1"/>
          <p:nvPr/>
        </p:nvSpPr>
        <p:spPr>
          <a:xfrm>
            <a:off x="3436598" y="5399781"/>
            <a:ext cx="2260555" cy="584775"/>
          </a:xfrm>
          <a:prstGeom prst="rect">
            <a:avLst/>
          </a:prstGeom>
          <a:noFill/>
        </p:spPr>
        <p:txBody>
          <a:bodyPr wrap="none" rtlCol="0">
            <a:spAutoFit/>
          </a:bodyPr>
          <a:lstStyle/>
          <a:p>
            <a:r>
              <a:rPr lang="en-GB" sz="3200" spc="600" dirty="0">
                <a:solidFill>
                  <a:schemeClr val="accent1">
                    <a:lumMod val="75000"/>
                  </a:schemeClr>
                </a:solidFill>
              </a:rPr>
              <a:t>00:0a:83</a:t>
            </a:r>
          </a:p>
        </p:txBody>
      </p:sp>
      <p:sp>
        <p:nvSpPr>
          <p:cNvPr id="27" name="TextBox 26">
            <a:extLst>
              <a:ext uri="{FF2B5EF4-FFF2-40B4-BE49-F238E27FC236}">
                <a16:creationId xmlns:a16="http://schemas.microsoft.com/office/drawing/2014/main" id="{DEFF5705-8D18-4BFC-9F74-53CE574FD8FB}"/>
              </a:ext>
            </a:extLst>
          </p:cNvPr>
          <p:cNvSpPr txBox="1"/>
          <p:nvPr/>
        </p:nvSpPr>
        <p:spPr>
          <a:xfrm>
            <a:off x="5541190" y="5438987"/>
            <a:ext cx="343364" cy="461665"/>
          </a:xfrm>
          <a:prstGeom prst="rect">
            <a:avLst/>
          </a:prstGeom>
          <a:noFill/>
        </p:spPr>
        <p:txBody>
          <a:bodyPr wrap="none" rtlCol="0">
            <a:spAutoFit/>
          </a:bodyPr>
          <a:lstStyle/>
          <a:p>
            <a:r>
              <a:rPr lang="en-GB" sz="2400" spc="600" dirty="0">
                <a:solidFill>
                  <a:schemeClr val="accent1">
                    <a:lumMod val="75000"/>
                  </a:schemeClr>
                </a:solidFill>
              </a:rPr>
              <a:t>:</a:t>
            </a:r>
          </a:p>
        </p:txBody>
      </p:sp>
      <p:sp>
        <p:nvSpPr>
          <p:cNvPr id="28" name="TextBox 27">
            <a:extLst>
              <a:ext uri="{FF2B5EF4-FFF2-40B4-BE49-F238E27FC236}">
                <a16:creationId xmlns:a16="http://schemas.microsoft.com/office/drawing/2014/main" id="{F27B7FC3-38BE-4043-BFE3-49BA492BB4B3}"/>
              </a:ext>
            </a:extLst>
          </p:cNvPr>
          <p:cNvSpPr txBox="1"/>
          <p:nvPr/>
        </p:nvSpPr>
        <p:spPr>
          <a:xfrm>
            <a:off x="5935780" y="5398277"/>
            <a:ext cx="2284091" cy="584775"/>
          </a:xfrm>
          <a:prstGeom prst="rect">
            <a:avLst/>
          </a:prstGeom>
          <a:noFill/>
        </p:spPr>
        <p:txBody>
          <a:bodyPr wrap="square" rtlCol="0">
            <a:spAutoFit/>
          </a:bodyPr>
          <a:lstStyle/>
          <a:p>
            <a:r>
              <a:rPr lang="en-GB" sz="3200" spc="600" dirty="0">
                <a:solidFill>
                  <a:srgbClr val="FF0000"/>
                </a:solidFill>
              </a:rPr>
              <a:t>00:0a:83</a:t>
            </a:r>
          </a:p>
        </p:txBody>
      </p:sp>
      <p:cxnSp>
        <p:nvCxnSpPr>
          <p:cNvPr id="29" name="Straight Connector 28">
            <a:extLst>
              <a:ext uri="{FF2B5EF4-FFF2-40B4-BE49-F238E27FC236}">
                <a16:creationId xmlns:a16="http://schemas.microsoft.com/office/drawing/2014/main" id="{0395F973-B2BB-429C-91C5-293D91B7DFDA}"/>
              </a:ext>
            </a:extLst>
          </p:cNvPr>
          <p:cNvCxnSpPr>
            <a:cxnSpLocks/>
          </p:cNvCxnSpPr>
          <p:nvPr/>
        </p:nvCxnSpPr>
        <p:spPr>
          <a:xfrm>
            <a:off x="5894448" y="5943330"/>
            <a:ext cx="2187878" cy="0"/>
          </a:xfrm>
          <a:prstGeom prst="line">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3CDB2C54-5683-4125-A8A9-1C234E6C37B1}"/>
              </a:ext>
            </a:extLst>
          </p:cNvPr>
          <p:cNvSpPr/>
          <p:nvPr/>
        </p:nvSpPr>
        <p:spPr>
          <a:xfrm>
            <a:off x="3626678" y="6048036"/>
            <a:ext cx="1743918" cy="396121"/>
          </a:xfrm>
          <a:custGeom>
            <a:avLst/>
            <a:gdLst>
              <a:gd name="connsiteX0" fmla="*/ 0 w 2560781"/>
              <a:gd name="connsiteY0" fmla="*/ 0 h 788851"/>
              <a:gd name="connsiteX1" fmla="*/ 2560781 w 2560781"/>
              <a:gd name="connsiteY1" fmla="*/ 0 h 788851"/>
              <a:gd name="connsiteX2" fmla="*/ 2560781 w 2560781"/>
              <a:gd name="connsiteY2" fmla="*/ 788851 h 788851"/>
              <a:gd name="connsiteX3" fmla="*/ 0 w 2560781"/>
              <a:gd name="connsiteY3" fmla="*/ 788851 h 788851"/>
              <a:gd name="connsiteX4" fmla="*/ 0 w 2560781"/>
              <a:gd name="connsiteY4" fmla="*/ 0 h 788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781" h="788851">
                <a:moveTo>
                  <a:pt x="0" y="0"/>
                </a:moveTo>
                <a:lnTo>
                  <a:pt x="2560781" y="0"/>
                </a:lnTo>
                <a:lnTo>
                  <a:pt x="2560781" y="788851"/>
                </a:lnTo>
                <a:lnTo>
                  <a:pt x="0" y="7888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200" b="1" kern="1200" dirty="0"/>
              <a:t>Organisationally Unique Identifier (OUI)</a:t>
            </a:r>
            <a:endParaRPr lang="en-US" sz="1200" b="1" kern="1200" dirty="0"/>
          </a:p>
        </p:txBody>
      </p:sp>
      <p:sp>
        <p:nvSpPr>
          <p:cNvPr id="31" name="Freeform: Shape 30">
            <a:extLst>
              <a:ext uri="{FF2B5EF4-FFF2-40B4-BE49-F238E27FC236}">
                <a16:creationId xmlns:a16="http://schemas.microsoft.com/office/drawing/2014/main" id="{025F5E71-EDBD-4399-8343-E234C1774808}"/>
              </a:ext>
            </a:extLst>
          </p:cNvPr>
          <p:cNvSpPr/>
          <p:nvPr/>
        </p:nvSpPr>
        <p:spPr>
          <a:xfrm>
            <a:off x="6096000" y="6048036"/>
            <a:ext cx="1743918" cy="396121"/>
          </a:xfrm>
          <a:custGeom>
            <a:avLst/>
            <a:gdLst>
              <a:gd name="connsiteX0" fmla="*/ 0 w 2560781"/>
              <a:gd name="connsiteY0" fmla="*/ 0 h 788851"/>
              <a:gd name="connsiteX1" fmla="*/ 2560781 w 2560781"/>
              <a:gd name="connsiteY1" fmla="*/ 0 h 788851"/>
              <a:gd name="connsiteX2" fmla="*/ 2560781 w 2560781"/>
              <a:gd name="connsiteY2" fmla="*/ 788851 h 788851"/>
              <a:gd name="connsiteX3" fmla="*/ 0 w 2560781"/>
              <a:gd name="connsiteY3" fmla="*/ 788851 h 788851"/>
              <a:gd name="connsiteX4" fmla="*/ 0 w 2560781"/>
              <a:gd name="connsiteY4" fmla="*/ 0 h 788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781" h="788851">
                <a:moveTo>
                  <a:pt x="0" y="0"/>
                </a:moveTo>
                <a:lnTo>
                  <a:pt x="2560781" y="0"/>
                </a:lnTo>
                <a:lnTo>
                  <a:pt x="2560781" y="788851"/>
                </a:lnTo>
                <a:lnTo>
                  <a:pt x="0" y="7888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200" b="1" kern="1200" dirty="0"/>
              <a:t>Network Interface Controller-Specific</a:t>
            </a:r>
            <a:endParaRPr lang="en-US" sz="1200" b="1" kern="1200" dirty="0"/>
          </a:p>
        </p:txBody>
      </p:sp>
      <p:sp>
        <p:nvSpPr>
          <p:cNvPr id="32" name="TextBox 31">
            <a:extLst>
              <a:ext uri="{FF2B5EF4-FFF2-40B4-BE49-F238E27FC236}">
                <a16:creationId xmlns:a16="http://schemas.microsoft.com/office/drawing/2014/main" id="{959F8B42-0404-4194-9AF6-1FD82E0A646E}"/>
              </a:ext>
            </a:extLst>
          </p:cNvPr>
          <p:cNvSpPr txBox="1"/>
          <p:nvPr/>
        </p:nvSpPr>
        <p:spPr>
          <a:xfrm>
            <a:off x="3437526" y="6436277"/>
            <a:ext cx="1871538" cy="369332"/>
          </a:xfrm>
          <a:prstGeom prst="rect">
            <a:avLst/>
          </a:prstGeom>
          <a:noFill/>
        </p:spPr>
        <p:txBody>
          <a:bodyPr wrap="none" rtlCol="0">
            <a:spAutoFit/>
          </a:bodyPr>
          <a:lstStyle/>
          <a:p>
            <a:r>
              <a:rPr lang="en-GB" dirty="0">
                <a:solidFill>
                  <a:schemeClr val="accent1">
                    <a:lumMod val="75000"/>
                  </a:schemeClr>
                </a:solidFill>
              </a:rPr>
              <a:t>The manufacturer</a:t>
            </a:r>
          </a:p>
        </p:txBody>
      </p:sp>
      <p:sp>
        <p:nvSpPr>
          <p:cNvPr id="33" name="TextBox 32">
            <a:extLst>
              <a:ext uri="{FF2B5EF4-FFF2-40B4-BE49-F238E27FC236}">
                <a16:creationId xmlns:a16="http://schemas.microsoft.com/office/drawing/2014/main" id="{75604754-DCD2-43FF-8879-77158B98DED5}"/>
              </a:ext>
            </a:extLst>
          </p:cNvPr>
          <p:cNvSpPr txBox="1"/>
          <p:nvPr/>
        </p:nvSpPr>
        <p:spPr>
          <a:xfrm>
            <a:off x="6032190" y="6436277"/>
            <a:ext cx="1887055" cy="369332"/>
          </a:xfrm>
          <a:prstGeom prst="rect">
            <a:avLst/>
          </a:prstGeom>
          <a:noFill/>
        </p:spPr>
        <p:txBody>
          <a:bodyPr wrap="none" rtlCol="0">
            <a:spAutoFit/>
          </a:bodyPr>
          <a:lstStyle/>
          <a:p>
            <a:r>
              <a:rPr lang="en-GB" dirty="0">
                <a:solidFill>
                  <a:schemeClr val="accent1">
                    <a:lumMod val="75000"/>
                  </a:schemeClr>
                </a:solidFill>
              </a:rPr>
              <a:t>The serial number</a:t>
            </a:r>
          </a:p>
        </p:txBody>
      </p:sp>
    </p:spTree>
    <p:extLst>
      <p:ext uri="{BB962C8B-B14F-4D97-AF65-F5344CB8AC3E}">
        <p14:creationId xmlns:p14="http://schemas.microsoft.com/office/powerpoint/2010/main" val="16655489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MAC addresses (Cont.) </a:t>
            </a:r>
          </a:p>
        </p:txBody>
      </p:sp>
      <p:grpSp>
        <p:nvGrpSpPr>
          <p:cNvPr id="33" name="Group 32">
            <a:extLst>
              <a:ext uri="{FF2B5EF4-FFF2-40B4-BE49-F238E27FC236}">
                <a16:creationId xmlns:a16="http://schemas.microsoft.com/office/drawing/2014/main" id="{69281983-8451-48FE-946B-6EB07D082AC8}"/>
              </a:ext>
            </a:extLst>
          </p:cNvPr>
          <p:cNvGrpSpPr/>
          <p:nvPr/>
        </p:nvGrpSpPr>
        <p:grpSpPr>
          <a:xfrm>
            <a:off x="1536936" y="3296265"/>
            <a:ext cx="1366684" cy="611218"/>
            <a:chOff x="1514168" y="2158180"/>
            <a:chExt cx="1366684" cy="611218"/>
          </a:xfrm>
        </p:grpSpPr>
        <p:sp>
          <p:nvSpPr>
            <p:cNvPr id="3" name="Rectangle 2">
              <a:extLst>
                <a:ext uri="{FF2B5EF4-FFF2-40B4-BE49-F238E27FC236}">
                  <a16:creationId xmlns:a16="http://schemas.microsoft.com/office/drawing/2014/main" id="{CC0F393F-ADF8-46AF-BB18-B67974736C28}"/>
                </a:ext>
              </a:extLst>
            </p:cNvPr>
            <p:cNvSpPr/>
            <p:nvPr/>
          </p:nvSpPr>
          <p:spPr>
            <a:xfrm>
              <a:off x="1514168" y="2172929"/>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7D295666-8F4A-4114-9DC2-3B0E77827156}"/>
                </a:ext>
              </a:extLst>
            </p:cNvPr>
            <p:cNvCxnSpPr>
              <a:cxnSpLocks/>
            </p:cNvCxnSpPr>
            <p:nvPr/>
          </p:nvCxnSpPr>
          <p:spPr>
            <a:xfrm>
              <a:off x="1514168" y="2443316"/>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0A1674-ADEB-47ED-8475-6DF1F8F17211}"/>
                </a:ext>
              </a:extLst>
            </p:cNvPr>
            <p:cNvSpPr txBox="1"/>
            <p:nvPr/>
          </p:nvSpPr>
          <p:spPr>
            <a:xfrm>
              <a:off x="1695610" y="2158180"/>
              <a:ext cx="1003801" cy="369332"/>
            </a:xfrm>
            <a:prstGeom prst="rect">
              <a:avLst/>
            </a:prstGeom>
            <a:noFill/>
          </p:spPr>
          <p:txBody>
            <a:bodyPr wrap="none" rtlCol="0">
              <a:spAutoFit/>
            </a:bodyPr>
            <a:lstStyle/>
            <a:p>
              <a:r>
                <a:rPr lang="en-GB" dirty="0"/>
                <a:t>0001101</a:t>
              </a:r>
            </a:p>
          </p:txBody>
        </p:sp>
        <p:sp>
          <p:nvSpPr>
            <p:cNvPr id="12" name="TextBox 11">
              <a:extLst>
                <a:ext uri="{FF2B5EF4-FFF2-40B4-BE49-F238E27FC236}">
                  <a16:creationId xmlns:a16="http://schemas.microsoft.com/office/drawing/2014/main" id="{BE2A2812-B4EF-4671-AE76-0D86807F14BE}"/>
                </a:ext>
              </a:extLst>
            </p:cNvPr>
            <p:cNvSpPr txBox="1"/>
            <p:nvPr/>
          </p:nvSpPr>
          <p:spPr>
            <a:xfrm>
              <a:off x="1975334" y="2400066"/>
              <a:ext cx="444352" cy="369332"/>
            </a:xfrm>
            <a:prstGeom prst="rect">
              <a:avLst/>
            </a:prstGeom>
            <a:noFill/>
          </p:spPr>
          <p:txBody>
            <a:bodyPr wrap="none" rtlCol="0">
              <a:spAutoFit/>
            </a:bodyPr>
            <a:lstStyle/>
            <a:p>
              <a:r>
                <a:rPr lang="en-GB" dirty="0"/>
                <a:t>0D</a:t>
              </a:r>
            </a:p>
          </p:txBody>
        </p:sp>
      </p:grpSp>
      <p:grpSp>
        <p:nvGrpSpPr>
          <p:cNvPr id="34" name="Group 33">
            <a:extLst>
              <a:ext uri="{FF2B5EF4-FFF2-40B4-BE49-F238E27FC236}">
                <a16:creationId xmlns:a16="http://schemas.microsoft.com/office/drawing/2014/main" id="{75841ABB-F257-4ACA-9C48-2AE60B6A722B}"/>
              </a:ext>
            </a:extLst>
          </p:cNvPr>
          <p:cNvGrpSpPr/>
          <p:nvPr/>
        </p:nvGrpSpPr>
        <p:grpSpPr>
          <a:xfrm>
            <a:off x="3001903" y="3296265"/>
            <a:ext cx="1366684" cy="611218"/>
            <a:chOff x="2979135" y="2172929"/>
            <a:chExt cx="1366684" cy="611218"/>
          </a:xfrm>
        </p:grpSpPr>
        <p:sp>
          <p:nvSpPr>
            <p:cNvPr id="13" name="Rectangle 12">
              <a:extLst>
                <a:ext uri="{FF2B5EF4-FFF2-40B4-BE49-F238E27FC236}">
                  <a16:creationId xmlns:a16="http://schemas.microsoft.com/office/drawing/2014/main" id="{3774E65C-FBEC-4B39-80CD-CB23B4E8C4B0}"/>
                </a:ext>
              </a:extLst>
            </p:cNvPr>
            <p:cNvSpPr/>
            <p:nvPr/>
          </p:nvSpPr>
          <p:spPr>
            <a:xfrm>
              <a:off x="2979135" y="2187678"/>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CA1A0515-9009-424F-943C-837D8B7C7A39}"/>
                </a:ext>
              </a:extLst>
            </p:cNvPr>
            <p:cNvCxnSpPr>
              <a:cxnSpLocks/>
            </p:cNvCxnSpPr>
            <p:nvPr/>
          </p:nvCxnSpPr>
          <p:spPr>
            <a:xfrm>
              <a:off x="2979135" y="2458065"/>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075BF20-0A71-4F41-AD39-2B24F29ED1D3}"/>
                </a:ext>
              </a:extLst>
            </p:cNvPr>
            <p:cNvSpPr txBox="1"/>
            <p:nvPr/>
          </p:nvSpPr>
          <p:spPr>
            <a:xfrm>
              <a:off x="3160577" y="2172929"/>
              <a:ext cx="1120820" cy="369332"/>
            </a:xfrm>
            <a:prstGeom prst="rect">
              <a:avLst/>
            </a:prstGeom>
            <a:noFill/>
          </p:spPr>
          <p:txBody>
            <a:bodyPr wrap="none" rtlCol="0">
              <a:spAutoFit/>
            </a:bodyPr>
            <a:lstStyle/>
            <a:p>
              <a:r>
                <a:rPr lang="en-GB" dirty="0"/>
                <a:t>00010000</a:t>
              </a:r>
            </a:p>
          </p:txBody>
        </p:sp>
        <p:sp>
          <p:nvSpPr>
            <p:cNvPr id="16" name="TextBox 15">
              <a:extLst>
                <a:ext uri="{FF2B5EF4-FFF2-40B4-BE49-F238E27FC236}">
                  <a16:creationId xmlns:a16="http://schemas.microsoft.com/office/drawing/2014/main" id="{AF7599F8-5EF2-4097-8027-7969B92753C1}"/>
                </a:ext>
              </a:extLst>
            </p:cNvPr>
            <p:cNvSpPr txBox="1"/>
            <p:nvPr/>
          </p:nvSpPr>
          <p:spPr>
            <a:xfrm>
              <a:off x="3440301" y="2414815"/>
              <a:ext cx="418704" cy="369332"/>
            </a:xfrm>
            <a:prstGeom prst="rect">
              <a:avLst/>
            </a:prstGeom>
            <a:noFill/>
          </p:spPr>
          <p:txBody>
            <a:bodyPr wrap="none" rtlCol="0">
              <a:spAutoFit/>
            </a:bodyPr>
            <a:lstStyle/>
            <a:p>
              <a:r>
                <a:rPr lang="en-GB" dirty="0"/>
                <a:t>10</a:t>
              </a:r>
            </a:p>
          </p:txBody>
        </p:sp>
      </p:grpSp>
      <p:grpSp>
        <p:nvGrpSpPr>
          <p:cNvPr id="35" name="Group 34">
            <a:extLst>
              <a:ext uri="{FF2B5EF4-FFF2-40B4-BE49-F238E27FC236}">
                <a16:creationId xmlns:a16="http://schemas.microsoft.com/office/drawing/2014/main" id="{4FFDE9AB-074F-4845-AB98-23DFEA1BC2B0}"/>
              </a:ext>
            </a:extLst>
          </p:cNvPr>
          <p:cNvGrpSpPr/>
          <p:nvPr/>
        </p:nvGrpSpPr>
        <p:grpSpPr>
          <a:xfrm>
            <a:off x="4466870" y="3296265"/>
            <a:ext cx="1366684" cy="611218"/>
            <a:chOff x="4444102" y="2187678"/>
            <a:chExt cx="1366684" cy="611218"/>
          </a:xfrm>
        </p:grpSpPr>
        <p:sp>
          <p:nvSpPr>
            <p:cNvPr id="17" name="Rectangle 16">
              <a:extLst>
                <a:ext uri="{FF2B5EF4-FFF2-40B4-BE49-F238E27FC236}">
                  <a16:creationId xmlns:a16="http://schemas.microsoft.com/office/drawing/2014/main" id="{4A3FD851-15D8-4DA4-B000-663D01B27056}"/>
                </a:ext>
              </a:extLst>
            </p:cNvPr>
            <p:cNvSpPr/>
            <p:nvPr/>
          </p:nvSpPr>
          <p:spPr>
            <a:xfrm>
              <a:off x="4444102" y="2202427"/>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5B6AAFF4-E97E-4105-AC28-AAF26E0745BA}"/>
                </a:ext>
              </a:extLst>
            </p:cNvPr>
            <p:cNvCxnSpPr>
              <a:cxnSpLocks/>
            </p:cNvCxnSpPr>
            <p:nvPr/>
          </p:nvCxnSpPr>
          <p:spPr>
            <a:xfrm>
              <a:off x="4444102" y="2472814"/>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EBA42BB-D9D7-4761-AAEE-D6597DA66D02}"/>
                </a:ext>
              </a:extLst>
            </p:cNvPr>
            <p:cNvSpPr txBox="1"/>
            <p:nvPr/>
          </p:nvSpPr>
          <p:spPr>
            <a:xfrm>
              <a:off x="4625544" y="2187678"/>
              <a:ext cx="1120820" cy="369332"/>
            </a:xfrm>
            <a:prstGeom prst="rect">
              <a:avLst/>
            </a:prstGeom>
            <a:noFill/>
          </p:spPr>
          <p:txBody>
            <a:bodyPr wrap="none" rtlCol="0">
              <a:spAutoFit/>
            </a:bodyPr>
            <a:lstStyle/>
            <a:p>
              <a:r>
                <a:rPr lang="en-GB" dirty="0"/>
                <a:t>01111111</a:t>
              </a:r>
            </a:p>
          </p:txBody>
        </p:sp>
        <p:sp>
          <p:nvSpPr>
            <p:cNvPr id="20" name="TextBox 19">
              <a:extLst>
                <a:ext uri="{FF2B5EF4-FFF2-40B4-BE49-F238E27FC236}">
                  <a16:creationId xmlns:a16="http://schemas.microsoft.com/office/drawing/2014/main" id="{B21E8837-608C-41F1-B872-88C0D56FF699}"/>
                </a:ext>
              </a:extLst>
            </p:cNvPr>
            <p:cNvSpPr txBox="1"/>
            <p:nvPr/>
          </p:nvSpPr>
          <p:spPr>
            <a:xfrm>
              <a:off x="4905268" y="2429564"/>
              <a:ext cx="407484" cy="369332"/>
            </a:xfrm>
            <a:prstGeom prst="rect">
              <a:avLst/>
            </a:prstGeom>
            <a:noFill/>
          </p:spPr>
          <p:txBody>
            <a:bodyPr wrap="none" rtlCol="0">
              <a:spAutoFit/>
            </a:bodyPr>
            <a:lstStyle/>
            <a:p>
              <a:r>
                <a:rPr lang="en-GB" dirty="0"/>
                <a:t>7F</a:t>
              </a:r>
            </a:p>
          </p:txBody>
        </p:sp>
      </p:grpSp>
      <p:grpSp>
        <p:nvGrpSpPr>
          <p:cNvPr id="36" name="Group 35">
            <a:extLst>
              <a:ext uri="{FF2B5EF4-FFF2-40B4-BE49-F238E27FC236}">
                <a16:creationId xmlns:a16="http://schemas.microsoft.com/office/drawing/2014/main" id="{37DC0867-0A5C-4915-8C90-3F409F6B7F5A}"/>
              </a:ext>
            </a:extLst>
          </p:cNvPr>
          <p:cNvGrpSpPr/>
          <p:nvPr/>
        </p:nvGrpSpPr>
        <p:grpSpPr>
          <a:xfrm>
            <a:off x="6767581" y="3296265"/>
            <a:ext cx="1366684" cy="611218"/>
            <a:chOff x="6744813" y="2202427"/>
            <a:chExt cx="1366684" cy="611218"/>
          </a:xfrm>
        </p:grpSpPr>
        <p:sp>
          <p:nvSpPr>
            <p:cNvPr id="21" name="Rectangle 20">
              <a:extLst>
                <a:ext uri="{FF2B5EF4-FFF2-40B4-BE49-F238E27FC236}">
                  <a16:creationId xmlns:a16="http://schemas.microsoft.com/office/drawing/2014/main" id="{F5B62943-15FD-4C79-97D8-0FC97502138F}"/>
                </a:ext>
              </a:extLst>
            </p:cNvPr>
            <p:cNvSpPr/>
            <p:nvPr/>
          </p:nvSpPr>
          <p:spPr>
            <a:xfrm>
              <a:off x="6744813" y="2217176"/>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20F84139-A536-4048-98C5-54161ADACA5E}"/>
                </a:ext>
              </a:extLst>
            </p:cNvPr>
            <p:cNvCxnSpPr>
              <a:cxnSpLocks/>
            </p:cNvCxnSpPr>
            <p:nvPr/>
          </p:nvCxnSpPr>
          <p:spPr>
            <a:xfrm>
              <a:off x="6744813" y="2487563"/>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11D4B34-9C9D-45C9-8F86-81667ED73132}"/>
                </a:ext>
              </a:extLst>
            </p:cNvPr>
            <p:cNvSpPr txBox="1"/>
            <p:nvPr/>
          </p:nvSpPr>
          <p:spPr>
            <a:xfrm>
              <a:off x="6926255" y="2202427"/>
              <a:ext cx="1120820" cy="369332"/>
            </a:xfrm>
            <a:prstGeom prst="rect">
              <a:avLst/>
            </a:prstGeom>
            <a:noFill/>
          </p:spPr>
          <p:txBody>
            <a:bodyPr wrap="none" rtlCol="0">
              <a:spAutoFit/>
            </a:bodyPr>
            <a:lstStyle/>
            <a:p>
              <a:r>
                <a:rPr lang="en-GB" dirty="0"/>
                <a:t>00010010</a:t>
              </a:r>
            </a:p>
          </p:txBody>
        </p:sp>
        <p:sp>
          <p:nvSpPr>
            <p:cNvPr id="24" name="TextBox 23">
              <a:extLst>
                <a:ext uri="{FF2B5EF4-FFF2-40B4-BE49-F238E27FC236}">
                  <a16:creationId xmlns:a16="http://schemas.microsoft.com/office/drawing/2014/main" id="{62795E83-90DC-4F9A-AECA-A1DDB36F3758}"/>
                </a:ext>
              </a:extLst>
            </p:cNvPr>
            <p:cNvSpPr txBox="1"/>
            <p:nvPr/>
          </p:nvSpPr>
          <p:spPr>
            <a:xfrm>
              <a:off x="7205979" y="2444313"/>
              <a:ext cx="418704" cy="369332"/>
            </a:xfrm>
            <a:prstGeom prst="rect">
              <a:avLst/>
            </a:prstGeom>
            <a:noFill/>
          </p:spPr>
          <p:txBody>
            <a:bodyPr wrap="none" rtlCol="0">
              <a:spAutoFit/>
            </a:bodyPr>
            <a:lstStyle/>
            <a:p>
              <a:r>
                <a:rPr lang="en-GB" dirty="0"/>
                <a:t>12</a:t>
              </a:r>
            </a:p>
          </p:txBody>
        </p:sp>
      </p:grpSp>
      <p:grpSp>
        <p:nvGrpSpPr>
          <p:cNvPr id="37" name="Group 36">
            <a:extLst>
              <a:ext uri="{FF2B5EF4-FFF2-40B4-BE49-F238E27FC236}">
                <a16:creationId xmlns:a16="http://schemas.microsoft.com/office/drawing/2014/main" id="{ABF8148E-063C-4905-9DE0-EAC2F8ACC2A0}"/>
              </a:ext>
            </a:extLst>
          </p:cNvPr>
          <p:cNvGrpSpPr/>
          <p:nvPr/>
        </p:nvGrpSpPr>
        <p:grpSpPr>
          <a:xfrm>
            <a:off x="8232548" y="3296265"/>
            <a:ext cx="1366684" cy="611218"/>
            <a:chOff x="8209780" y="2217176"/>
            <a:chExt cx="1366684" cy="611218"/>
          </a:xfrm>
        </p:grpSpPr>
        <p:sp>
          <p:nvSpPr>
            <p:cNvPr id="25" name="Rectangle 24">
              <a:extLst>
                <a:ext uri="{FF2B5EF4-FFF2-40B4-BE49-F238E27FC236}">
                  <a16:creationId xmlns:a16="http://schemas.microsoft.com/office/drawing/2014/main" id="{E15341C0-1216-42D3-8AC2-520CE1E9152F}"/>
                </a:ext>
              </a:extLst>
            </p:cNvPr>
            <p:cNvSpPr/>
            <p:nvPr/>
          </p:nvSpPr>
          <p:spPr>
            <a:xfrm>
              <a:off x="8209780" y="2231925"/>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3A17185A-1075-4945-ADE8-39FAFBE7FBBA}"/>
                </a:ext>
              </a:extLst>
            </p:cNvPr>
            <p:cNvCxnSpPr>
              <a:cxnSpLocks/>
            </p:cNvCxnSpPr>
            <p:nvPr/>
          </p:nvCxnSpPr>
          <p:spPr>
            <a:xfrm>
              <a:off x="8209780" y="2502312"/>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E194D86-6BEF-45C5-8C69-6B9084865B21}"/>
                </a:ext>
              </a:extLst>
            </p:cNvPr>
            <p:cNvSpPr txBox="1"/>
            <p:nvPr/>
          </p:nvSpPr>
          <p:spPr>
            <a:xfrm>
              <a:off x="8391222" y="2217176"/>
              <a:ext cx="1120820" cy="369332"/>
            </a:xfrm>
            <a:prstGeom prst="rect">
              <a:avLst/>
            </a:prstGeom>
            <a:noFill/>
          </p:spPr>
          <p:txBody>
            <a:bodyPr wrap="none" rtlCol="0">
              <a:spAutoFit/>
            </a:bodyPr>
            <a:lstStyle/>
            <a:p>
              <a:r>
                <a:rPr lang="en-GB" dirty="0"/>
                <a:t>11001110</a:t>
              </a:r>
            </a:p>
          </p:txBody>
        </p:sp>
        <p:sp>
          <p:nvSpPr>
            <p:cNvPr id="28" name="TextBox 27">
              <a:extLst>
                <a:ext uri="{FF2B5EF4-FFF2-40B4-BE49-F238E27FC236}">
                  <a16:creationId xmlns:a16="http://schemas.microsoft.com/office/drawing/2014/main" id="{6AFB24C9-4A12-4D8C-A3DB-C56585378716}"/>
                </a:ext>
              </a:extLst>
            </p:cNvPr>
            <p:cNvSpPr txBox="1"/>
            <p:nvPr/>
          </p:nvSpPr>
          <p:spPr>
            <a:xfrm>
              <a:off x="8670946" y="2459062"/>
              <a:ext cx="420308" cy="369332"/>
            </a:xfrm>
            <a:prstGeom prst="rect">
              <a:avLst/>
            </a:prstGeom>
            <a:noFill/>
          </p:spPr>
          <p:txBody>
            <a:bodyPr wrap="none" rtlCol="0">
              <a:spAutoFit/>
            </a:bodyPr>
            <a:lstStyle/>
            <a:p>
              <a:r>
                <a:rPr lang="en-GB" dirty="0"/>
                <a:t>CE</a:t>
              </a:r>
            </a:p>
          </p:txBody>
        </p:sp>
      </p:grpSp>
      <p:grpSp>
        <p:nvGrpSpPr>
          <p:cNvPr id="38" name="Group 37">
            <a:extLst>
              <a:ext uri="{FF2B5EF4-FFF2-40B4-BE49-F238E27FC236}">
                <a16:creationId xmlns:a16="http://schemas.microsoft.com/office/drawing/2014/main" id="{26AD493F-FC52-4F43-9080-78A486BC7BFC}"/>
              </a:ext>
            </a:extLst>
          </p:cNvPr>
          <p:cNvGrpSpPr/>
          <p:nvPr/>
        </p:nvGrpSpPr>
        <p:grpSpPr>
          <a:xfrm>
            <a:off x="9697515" y="3296265"/>
            <a:ext cx="1366684" cy="611218"/>
            <a:chOff x="9674747" y="2231925"/>
            <a:chExt cx="1366684" cy="611218"/>
          </a:xfrm>
        </p:grpSpPr>
        <p:sp>
          <p:nvSpPr>
            <p:cNvPr id="29" name="Rectangle 28">
              <a:extLst>
                <a:ext uri="{FF2B5EF4-FFF2-40B4-BE49-F238E27FC236}">
                  <a16:creationId xmlns:a16="http://schemas.microsoft.com/office/drawing/2014/main" id="{C3A584F1-5DEE-4572-A9CA-9B8777C4AEE8}"/>
                </a:ext>
              </a:extLst>
            </p:cNvPr>
            <p:cNvSpPr/>
            <p:nvPr/>
          </p:nvSpPr>
          <p:spPr>
            <a:xfrm>
              <a:off x="9674747" y="2246674"/>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A1B152AC-B59F-4EA5-AE1A-147B5AFB0BB8}"/>
                </a:ext>
              </a:extLst>
            </p:cNvPr>
            <p:cNvCxnSpPr>
              <a:cxnSpLocks/>
            </p:cNvCxnSpPr>
            <p:nvPr/>
          </p:nvCxnSpPr>
          <p:spPr>
            <a:xfrm>
              <a:off x="9674747" y="2517061"/>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F83FF25-47D3-4F81-9644-700EB2CB2859}"/>
                </a:ext>
              </a:extLst>
            </p:cNvPr>
            <p:cNvSpPr txBox="1"/>
            <p:nvPr/>
          </p:nvSpPr>
          <p:spPr>
            <a:xfrm>
              <a:off x="9856189" y="2231925"/>
              <a:ext cx="1120820" cy="369332"/>
            </a:xfrm>
            <a:prstGeom prst="rect">
              <a:avLst/>
            </a:prstGeom>
            <a:noFill/>
          </p:spPr>
          <p:txBody>
            <a:bodyPr wrap="none" rtlCol="0">
              <a:spAutoFit/>
            </a:bodyPr>
            <a:lstStyle/>
            <a:p>
              <a:r>
                <a:rPr lang="en-GB" dirty="0"/>
                <a:t>00001101</a:t>
              </a:r>
            </a:p>
          </p:txBody>
        </p:sp>
        <p:sp>
          <p:nvSpPr>
            <p:cNvPr id="32" name="TextBox 31">
              <a:extLst>
                <a:ext uri="{FF2B5EF4-FFF2-40B4-BE49-F238E27FC236}">
                  <a16:creationId xmlns:a16="http://schemas.microsoft.com/office/drawing/2014/main" id="{0682DCAE-8B00-4649-9F8E-0EE2F4CA0A85}"/>
                </a:ext>
              </a:extLst>
            </p:cNvPr>
            <p:cNvSpPr txBox="1"/>
            <p:nvPr/>
          </p:nvSpPr>
          <p:spPr>
            <a:xfrm>
              <a:off x="10135913" y="2473811"/>
              <a:ext cx="444352" cy="369332"/>
            </a:xfrm>
            <a:prstGeom prst="rect">
              <a:avLst/>
            </a:prstGeom>
            <a:noFill/>
          </p:spPr>
          <p:txBody>
            <a:bodyPr wrap="none" rtlCol="0">
              <a:spAutoFit/>
            </a:bodyPr>
            <a:lstStyle/>
            <a:p>
              <a:r>
                <a:rPr lang="en-GB" dirty="0"/>
                <a:t>0D</a:t>
              </a:r>
            </a:p>
          </p:txBody>
        </p:sp>
      </p:grpSp>
      <p:sp>
        <p:nvSpPr>
          <p:cNvPr id="40" name="Rectangle 39">
            <a:extLst>
              <a:ext uri="{FF2B5EF4-FFF2-40B4-BE49-F238E27FC236}">
                <a16:creationId xmlns:a16="http://schemas.microsoft.com/office/drawing/2014/main" id="{F6F10699-8FF4-4973-AD59-E0A60A6CB33B}"/>
              </a:ext>
            </a:extLst>
          </p:cNvPr>
          <p:cNvSpPr/>
          <p:nvPr/>
        </p:nvSpPr>
        <p:spPr>
          <a:xfrm>
            <a:off x="312821" y="4612170"/>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04DB9962-42C6-4DDB-BECD-6C1C5E4F1058}"/>
              </a:ext>
            </a:extLst>
          </p:cNvPr>
          <p:cNvCxnSpPr>
            <a:cxnSpLocks/>
          </p:cNvCxnSpPr>
          <p:nvPr/>
        </p:nvCxnSpPr>
        <p:spPr>
          <a:xfrm>
            <a:off x="312821" y="4882557"/>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DD300A1-7540-4267-A6AF-9034F5B7A3FC}"/>
              </a:ext>
            </a:extLst>
          </p:cNvPr>
          <p:cNvSpPr txBox="1"/>
          <p:nvPr/>
        </p:nvSpPr>
        <p:spPr>
          <a:xfrm>
            <a:off x="494263" y="4597421"/>
            <a:ext cx="1003801" cy="369332"/>
          </a:xfrm>
          <a:prstGeom prst="rect">
            <a:avLst/>
          </a:prstGeom>
          <a:noFill/>
        </p:spPr>
        <p:txBody>
          <a:bodyPr wrap="none" rtlCol="0">
            <a:spAutoFit/>
          </a:bodyPr>
          <a:lstStyle/>
          <a:p>
            <a:r>
              <a:rPr lang="en-GB" dirty="0"/>
              <a:t>0001101</a:t>
            </a:r>
          </a:p>
        </p:txBody>
      </p:sp>
      <p:sp>
        <p:nvSpPr>
          <p:cNvPr id="43" name="TextBox 42">
            <a:extLst>
              <a:ext uri="{FF2B5EF4-FFF2-40B4-BE49-F238E27FC236}">
                <a16:creationId xmlns:a16="http://schemas.microsoft.com/office/drawing/2014/main" id="{56B896AE-6BC0-44C2-BE8B-FFCC55894D3A}"/>
              </a:ext>
            </a:extLst>
          </p:cNvPr>
          <p:cNvSpPr txBox="1"/>
          <p:nvPr/>
        </p:nvSpPr>
        <p:spPr>
          <a:xfrm>
            <a:off x="773987" y="4839307"/>
            <a:ext cx="444352" cy="369332"/>
          </a:xfrm>
          <a:prstGeom prst="rect">
            <a:avLst/>
          </a:prstGeom>
          <a:noFill/>
        </p:spPr>
        <p:txBody>
          <a:bodyPr wrap="none" rtlCol="0">
            <a:spAutoFit/>
          </a:bodyPr>
          <a:lstStyle/>
          <a:p>
            <a:r>
              <a:rPr lang="en-GB" dirty="0"/>
              <a:t>0D</a:t>
            </a:r>
          </a:p>
        </p:txBody>
      </p:sp>
      <p:sp>
        <p:nvSpPr>
          <p:cNvPr id="45" name="Rectangle 44">
            <a:extLst>
              <a:ext uri="{FF2B5EF4-FFF2-40B4-BE49-F238E27FC236}">
                <a16:creationId xmlns:a16="http://schemas.microsoft.com/office/drawing/2014/main" id="{A6BFFF4F-311E-40CB-A631-A755067B2D18}"/>
              </a:ext>
            </a:extLst>
          </p:cNvPr>
          <p:cNvSpPr/>
          <p:nvPr/>
        </p:nvSpPr>
        <p:spPr>
          <a:xfrm>
            <a:off x="1777788" y="4612170"/>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B39EC2DC-B26B-4347-B674-298874DD4151}"/>
              </a:ext>
            </a:extLst>
          </p:cNvPr>
          <p:cNvCxnSpPr>
            <a:cxnSpLocks/>
          </p:cNvCxnSpPr>
          <p:nvPr/>
        </p:nvCxnSpPr>
        <p:spPr>
          <a:xfrm>
            <a:off x="1777788" y="4882557"/>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F79FB8B-FCA6-41D4-9CD9-CEFB8A44E961}"/>
              </a:ext>
            </a:extLst>
          </p:cNvPr>
          <p:cNvSpPr txBox="1"/>
          <p:nvPr/>
        </p:nvSpPr>
        <p:spPr>
          <a:xfrm>
            <a:off x="1959230" y="4597421"/>
            <a:ext cx="1120820" cy="369332"/>
          </a:xfrm>
          <a:prstGeom prst="rect">
            <a:avLst/>
          </a:prstGeom>
          <a:noFill/>
        </p:spPr>
        <p:txBody>
          <a:bodyPr wrap="none" rtlCol="0">
            <a:spAutoFit/>
          </a:bodyPr>
          <a:lstStyle/>
          <a:p>
            <a:r>
              <a:rPr lang="en-GB" dirty="0"/>
              <a:t>00010000</a:t>
            </a:r>
          </a:p>
        </p:txBody>
      </p:sp>
      <p:sp>
        <p:nvSpPr>
          <p:cNvPr id="48" name="TextBox 47">
            <a:extLst>
              <a:ext uri="{FF2B5EF4-FFF2-40B4-BE49-F238E27FC236}">
                <a16:creationId xmlns:a16="http://schemas.microsoft.com/office/drawing/2014/main" id="{A4731BCB-E0EB-4D11-847C-AFDA3E2EC1B7}"/>
              </a:ext>
            </a:extLst>
          </p:cNvPr>
          <p:cNvSpPr txBox="1"/>
          <p:nvPr/>
        </p:nvSpPr>
        <p:spPr>
          <a:xfrm>
            <a:off x="2238954" y="4839307"/>
            <a:ext cx="418704" cy="369332"/>
          </a:xfrm>
          <a:prstGeom prst="rect">
            <a:avLst/>
          </a:prstGeom>
          <a:noFill/>
        </p:spPr>
        <p:txBody>
          <a:bodyPr wrap="none" rtlCol="0">
            <a:spAutoFit/>
          </a:bodyPr>
          <a:lstStyle/>
          <a:p>
            <a:r>
              <a:rPr lang="en-GB" dirty="0"/>
              <a:t>10</a:t>
            </a:r>
          </a:p>
        </p:txBody>
      </p:sp>
      <p:sp>
        <p:nvSpPr>
          <p:cNvPr id="50" name="Rectangle 49">
            <a:extLst>
              <a:ext uri="{FF2B5EF4-FFF2-40B4-BE49-F238E27FC236}">
                <a16:creationId xmlns:a16="http://schemas.microsoft.com/office/drawing/2014/main" id="{53D9CE0B-E646-4B12-B52A-3CE982597B01}"/>
              </a:ext>
            </a:extLst>
          </p:cNvPr>
          <p:cNvSpPr/>
          <p:nvPr/>
        </p:nvSpPr>
        <p:spPr>
          <a:xfrm>
            <a:off x="3242755" y="4612170"/>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a:extLst>
              <a:ext uri="{FF2B5EF4-FFF2-40B4-BE49-F238E27FC236}">
                <a16:creationId xmlns:a16="http://schemas.microsoft.com/office/drawing/2014/main" id="{B83A23C9-6C7E-4234-AE13-29C037019010}"/>
              </a:ext>
            </a:extLst>
          </p:cNvPr>
          <p:cNvCxnSpPr>
            <a:cxnSpLocks/>
          </p:cNvCxnSpPr>
          <p:nvPr/>
        </p:nvCxnSpPr>
        <p:spPr>
          <a:xfrm>
            <a:off x="3242755" y="4882557"/>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8B6F086-A0EC-4895-B095-8D78D1E6FF40}"/>
              </a:ext>
            </a:extLst>
          </p:cNvPr>
          <p:cNvSpPr txBox="1"/>
          <p:nvPr/>
        </p:nvSpPr>
        <p:spPr>
          <a:xfrm>
            <a:off x="3424197" y="4597421"/>
            <a:ext cx="1120820" cy="369332"/>
          </a:xfrm>
          <a:prstGeom prst="rect">
            <a:avLst/>
          </a:prstGeom>
          <a:noFill/>
        </p:spPr>
        <p:txBody>
          <a:bodyPr wrap="none" rtlCol="0">
            <a:spAutoFit/>
          </a:bodyPr>
          <a:lstStyle/>
          <a:p>
            <a:r>
              <a:rPr lang="en-GB" dirty="0"/>
              <a:t>01111111</a:t>
            </a:r>
          </a:p>
        </p:txBody>
      </p:sp>
      <p:sp>
        <p:nvSpPr>
          <p:cNvPr id="53" name="TextBox 52">
            <a:extLst>
              <a:ext uri="{FF2B5EF4-FFF2-40B4-BE49-F238E27FC236}">
                <a16:creationId xmlns:a16="http://schemas.microsoft.com/office/drawing/2014/main" id="{D18BAFFB-ECF5-4251-BCA3-493D3263CCEA}"/>
              </a:ext>
            </a:extLst>
          </p:cNvPr>
          <p:cNvSpPr txBox="1"/>
          <p:nvPr/>
        </p:nvSpPr>
        <p:spPr>
          <a:xfrm>
            <a:off x="3703921" y="4839307"/>
            <a:ext cx="407484" cy="369332"/>
          </a:xfrm>
          <a:prstGeom prst="rect">
            <a:avLst/>
          </a:prstGeom>
          <a:noFill/>
        </p:spPr>
        <p:txBody>
          <a:bodyPr wrap="none" rtlCol="0">
            <a:spAutoFit/>
          </a:bodyPr>
          <a:lstStyle/>
          <a:p>
            <a:r>
              <a:rPr lang="en-GB" dirty="0"/>
              <a:t>7F</a:t>
            </a:r>
          </a:p>
        </p:txBody>
      </p:sp>
      <p:sp>
        <p:nvSpPr>
          <p:cNvPr id="55" name="Rectangle 54">
            <a:extLst>
              <a:ext uri="{FF2B5EF4-FFF2-40B4-BE49-F238E27FC236}">
                <a16:creationId xmlns:a16="http://schemas.microsoft.com/office/drawing/2014/main" id="{CFF661B5-5411-4A80-B734-63A7A6135E34}"/>
              </a:ext>
            </a:extLst>
          </p:cNvPr>
          <p:cNvSpPr/>
          <p:nvPr/>
        </p:nvSpPr>
        <p:spPr>
          <a:xfrm>
            <a:off x="7677066" y="4612170"/>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D9975442-8BF9-436C-A04F-8316759B2C90}"/>
              </a:ext>
            </a:extLst>
          </p:cNvPr>
          <p:cNvCxnSpPr>
            <a:cxnSpLocks/>
          </p:cNvCxnSpPr>
          <p:nvPr/>
        </p:nvCxnSpPr>
        <p:spPr>
          <a:xfrm>
            <a:off x="7677066" y="4882557"/>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83ED4A6-EB5B-4B9E-B674-752A3056E6DE}"/>
              </a:ext>
            </a:extLst>
          </p:cNvPr>
          <p:cNvSpPr txBox="1"/>
          <p:nvPr/>
        </p:nvSpPr>
        <p:spPr>
          <a:xfrm>
            <a:off x="7858508" y="4597421"/>
            <a:ext cx="1120820" cy="369332"/>
          </a:xfrm>
          <a:prstGeom prst="rect">
            <a:avLst/>
          </a:prstGeom>
          <a:noFill/>
        </p:spPr>
        <p:txBody>
          <a:bodyPr wrap="none" rtlCol="0">
            <a:spAutoFit/>
          </a:bodyPr>
          <a:lstStyle/>
          <a:p>
            <a:r>
              <a:rPr lang="en-GB" dirty="0"/>
              <a:t>00010010</a:t>
            </a:r>
          </a:p>
        </p:txBody>
      </p:sp>
      <p:sp>
        <p:nvSpPr>
          <p:cNvPr id="58" name="TextBox 57">
            <a:extLst>
              <a:ext uri="{FF2B5EF4-FFF2-40B4-BE49-F238E27FC236}">
                <a16:creationId xmlns:a16="http://schemas.microsoft.com/office/drawing/2014/main" id="{85E8101A-2C67-4CBC-8438-6D4922350702}"/>
              </a:ext>
            </a:extLst>
          </p:cNvPr>
          <p:cNvSpPr txBox="1"/>
          <p:nvPr/>
        </p:nvSpPr>
        <p:spPr>
          <a:xfrm>
            <a:off x="8138232" y="4839307"/>
            <a:ext cx="418704" cy="369332"/>
          </a:xfrm>
          <a:prstGeom prst="rect">
            <a:avLst/>
          </a:prstGeom>
          <a:noFill/>
        </p:spPr>
        <p:txBody>
          <a:bodyPr wrap="none" rtlCol="0">
            <a:spAutoFit/>
          </a:bodyPr>
          <a:lstStyle/>
          <a:p>
            <a:r>
              <a:rPr lang="en-GB" dirty="0"/>
              <a:t>12</a:t>
            </a:r>
          </a:p>
        </p:txBody>
      </p:sp>
      <p:sp>
        <p:nvSpPr>
          <p:cNvPr id="60" name="Rectangle 59">
            <a:extLst>
              <a:ext uri="{FF2B5EF4-FFF2-40B4-BE49-F238E27FC236}">
                <a16:creationId xmlns:a16="http://schemas.microsoft.com/office/drawing/2014/main" id="{29BD9F82-7711-4E6D-B0BE-17875A3EF8E0}"/>
              </a:ext>
            </a:extLst>
          </p:cNvPr>
          <p:cNvSpPr/>
          <p:nvPr/>
        </p:nvSpPr>
        <p:spPr>
          <a:xfrm>
            <a:off x="9142033" y="4612170"/>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8FC74F5D-5D69-46FD-A239-CB5FBE8F337D}"/>
              </a:ext>
            </a:extLst>
          </p:cNvPr>
          <p:cNvCxnSpPr>
            <a:cxnSpLocks/>
          </p:cNvCxnSpPr>
          <p:nvPr/>
        </p:nvCxnSpPr>
        <p:spPr>
          <a:xfrm>
            <a:off x="9142033" y="4882557"/>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BF70FD7-8431-4A3F-A7BC-ACCB3C2A302D}"/>
              </a:ext>
            </a:extLst>
          </p:cNvPr>
          <p:cNvSpPr txBox="1"/>
          <p:nvPr/>
        </p:nvSpPr>
        <p:spPr>
          <a:xfrm>
            <a:off x="9323475" y="4597421"/>
            <a:ext cx="1120820" cy="369332"/>
          </a:xfrm>
          <a:prstGeom prst="rect">
            <a:avLst/>
          </a:prstGeom>
          <a:noFill/>
        </p:spPr>
        <p:txBody>
          <a:bodyPr wrap="none" rtlCol="0">
            <a:spAutoFit/>
          </a:bodyPr>
          <a:lstStyle/>
          <a:p>
            <a:r>
              <a:rPr lang="en-GB" dirty="0"/>
              <a:t>11001110</a:t>
            </a:r>
          </a:p>
        </p:txBody>
      </p:sp>
      <p:sp>
        <p:nvSpPr>
          <p:cNvPr id="63" name="TextBox 62">
            <a:extLst>
              <a:ext uri="{FF2B5EF4-FFF2-40B4-BE49-F238E27FC236}">
                <a16:creationId xmlns:a16="http://schemas.microsoft.com/office/drawing/2014/main" id="{39477DBE-0108-401E-A42C-613131F1F64F}"/>
              </a:ext>
            </a:extLst>
          </p:cNvPr>
          <p:cNvSpPr txBox="1"/>
          <p:nvPr/>
        </p:nvSpPr>
        <p:spPr>
          <a:xfrm>
            <a:off x="9603199" y="4839307"/>
            <a:ext cx="420308" cy="369332"/>
          </a:xfrm>
          <a:prstGeom prst="rect">
            <a:avLst/>
          </a:prstGeom>
          <a:noFill/>
        </p:spPr>
        <p:txBody>
          <a:bodyPr wrap="none" rtlCol="0">
            <a:spAutoFit/>
          </a:bodyPr>
          <a:lstStyle/>
          <a:p>
            <a:r>
              <a:rPr lang="en-GB" dirty="0"/>
              <a:t>CE</a:t>
            </a:r>
          </a:p>
        </p:txBody>
      </p:sp>
      <p:sp>
        <p:nvSpPr>
          <p:cNvPr id="65" name="Rectangle 64">
            <a:extLst>
              <a:ext uri="{FF2B5EF4-FFF2-40B4-BE49-F238E27FC236}">
                <a16:creationId xmlns:a16="http://schemas.microsoft.com/office/drawing/2014/main" id="{FD6809C0-E601-49BB-BB81-0459875D52D1}"/>
              </a:ext>
            </a:extLst>
          </p:cNvPr>
          <p:cNvSpPr/>
          <p:nvPr/>
        </p:nvSpPr>
        <p:spPr>
          <a:xfrm>
            <a:off x="10607000" y="4612170"/>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Straight Connector 65">
            <a:extLst>
              <a:ext uri="{FF2B5EF4-FFF2-40B4-BE49-F238E27FC236}">
                <a16:creationId xmlns:a16="http://schemas.microsoft.com/office/drawing/2014/main" id="{18873955-2C55-4C8F-B6B5-9AA70858E83D}"/>
              </a:ext>
            </a:extLst>
          </p:cNvPr>
          <p:cNvCxnSpPr>
            <a:cxnSpLocks/>
          </p:cNvCxnSpPr>
          <p:nvPr/>
        </p:nvCxnSpPr>
        <p:spPr>
          <a:xfrm>
            <a:off x="10607000" y="4882557"/>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2CCECA3-0DD6-41FC-935B-E974796E9324}"/>
              </a:ext>
            </a:extLst>
          </p:cNvPr>
          <p:cNvSpPr txBox="1"/>
          <p:nvPr/>
        </p:nvSpPr>
        <p:spPr>
          <a:xfrm>
            <a:off x="10788442" y="4597421"/>
            <a:ext cx="1120820" cy="369332"/>
          </a:xfrm>
          <a:prstGeom prst="rect">
            <a:avLst/>
          </a:prstGeom>
          <a:noFill/>
        </p:spPr>
        <p:txBody>
          <a:bodyPr wrap="none" rtlCol="0">
            <a:spAutoFit/>
          </a:bodyPr>
          <a:lstStyle/>
          <a:p>
            <a:r>
              <a:rPr lang="en-GB" dirty="0"/>
              <a:t>00001101</a:t>
            </a:r>
          </a:p>
        </p:txBody>
      </p:sp>
      <p:sp>
        <p:nvSpPr>
          <p:cNvPr id="68" name="TextBox 67">
            <a:extLst>
              <a:ext uri="{FF2B5EF4-FFF2-40B4-BE49-F238E27FC236}">
                <a16:creationId xmlns:a16="http://schemas.microsoft.com/office/drawing/2014/main" id="{FC2F75B7-3106-42AB-91CB-682171026F12}"/>
              </a:ext>
            </a:extLst>
          </p:cNvPr>
          <p:cNvSpPr txBox="1"/>
          <p:nvPr/>
        </p:nvSpPr>
        <p:spPr>
          <a:xfrm>
            <a:off x="11068166" y="4839307"/>
            <a:ext cx="444352" cy="369332"/>
          </a:xfrm>
          <a:prstGeom prst="rect">
            <a:avLst/>
          </a:prstGeom>
          <a:noFill/>
        </p:spPr>
        <p:txBody>
          <a:bodyPr wrap="none" rtlCol="0">
            <a:spAutoFit/>
          </a:bodyPr>
          <a:lstStyle/>
          <a:p>
            <a:r>
              <a:rPr lang="en-GB" dirty="0"/>
              <a:t>0D</a:t>
            </a:r>
          </a:p>
        </p:txBody>
      </p:sp>
      <p:sp>
        <p:nvSpPr>
          <p:cNvPr id="69" name="Rectangle 68">
            <a:extLst>
              <a:ext uri="{FF2B5EF4-FFF2-40B4-BE49-F238E27FC236}">
                <a16:creationId xmlns:a16="http://schemas.microsoft.com/office/drawing/2014/main" id="{91657337-3CD2-4D16-8E88-9BD51C3FE32A}"/>
              </a:ext>
            </a:extLst>
          </p:cNvPr>
          <p:cNvSpPr/>
          <p:nvPr/>
        </p:nvSpPr>
        <p:spPr>
          <a:xfrm>
            <a:off x="4695320" y="4612170"/>
            <a:ext cx="1366684" cy="5407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Straight Connector 69">
            <a:extLst>
              <a:ext uri="{FF2B5EF4-FFF2-40B4-BE49-F238E27FC236}">
                <a16:creationId xmlns:a16="http://schemas.microsoft.com/office/drawing/2014/main" id="{1CE778CC-0066-46C4-900D-7F903E5E0242}"/>
              </a:ext>
            </a:extLst>
          </p:cNvPr>
          <p:cNvCxnSpPr>
            <a:cxnSpLocks/>
          </p:cNvCxnSpPr>
          <p:nvPr/>
        </p:nvCxnSpPr>
        <p:spPr>
          <a:xfrm>
            <a:off x="4695320" y="4882557"/>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E036C69-41B2-44AF-91A0-B7E82C677C7D}"/>
              </a:ext>
            </a:extLst>
          </p:cNvPr>
          <p:cNvSpPr txBox="1"/>
          <p:nvPr/>
        </p:nvSpPr>
        <p:spPr>
          <a:xfrm>
            <a:off x="4876762" y="4597421"/>
            <a:ext cx="1120820" cy="369332"/>
          </a:xfrm>
          <a:prstGeom prst="rect">
            <a:avLst/>
          </a:prstGeom>
          <a:noFill/>
        </p:spPr>
        <p:txBody>
          <a:bodyPr wrap="none" rtlCol="0">
            <a:spAutoFit/>
          </a:bodyPr>
          <a:lstStyle/>
          <a:p>
            <a:r>
              <a:rPr lang="en-GB" dirty="0"/>
              <a:t>11111111</a:t>
            </a:r>
          </a:p>
        </p:txBody>
      </p:sp>
      <p:sp>
        <p:nvSpPr>
          <p:cNvPr id="72" name="TextBox 71">
            <a:extLst>
              <a:ext uri="{FF2B5EF4-FFF2-40B4-BE49-F238E27FC236}">
                <a16:creationId xmlns:a16="http://schemas.microsoft.com/office/drawing/2014/main" id="{0757D703-FEDF-4058-AEBC-8C647E820170}"/>
              </a:ext>
            </a:extLst>
          </p:cNvPr>
          <p:cNvSpPr txBox="1"/>
          <p:nvPr/>
        </p:nvSpPr>
        <p:spPr>
          <a:xfrm>
            <a:off x="5156486" y="4839307"/>
            <a:ext cx="396262" cy="369332"/>
          </a:xfrm>
          <a:prstGeom prst="rect">
            <a:avLst/>
          </a:prstGeom>
          <a:noFill/>
        </p:spPr>
        <p:txBody>
          <a:bodyPr wrap="none" rtlCol="0">
            <a:spAutoFit/>
          </a:bodyPr>
          <a:lstStyle/>
          <a:p>
            <a:r>
              <a:rPr lang="en-GB" dirty="0"/>
              <a:t>FF</a:t>
            </a:r>
          </a:p>
        </p:txBody>
      </p:sp>
      <p:sp>
        <p:nvSpPr>
          <p:cNvPr id="73" name="Rectangle 72">
            <a:extLst>
              <a:ext uri="{FF2B5EF4-FFF2-40B4-BE49-F238E27FC236}">
                <a16:creationId xmlns:a16="http://schemas.microsoft.com/office/drawing/2014/main" id="{D9B53382-D16F-4C11-B568-DD8A16808BEF}"/>
              </a:ext>
            </a:extLst>
          </p:cNvPr>
          <p:cNvSpPr/>
          <p:nvPr/>
        </p:nvSpPr>
        <p:spPr>
          <a:xfrm>
            <a:off x="6160287" y="4612170"/>
            <a:ext cx="1366684" cy="5407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98174EBB-7D1C-4231-9800-2B4456434B5B}"/>
              </a:ext>
            </a:extLst>
          </p:cNvPr>
          <p:cNvCxnSpPr>
            <a:cxnSpLocks/>
          </p:cNvCxnSpPr>
          <p:nvPr/>
        </p:nvCxnSpPr>
        <p:spPr>
          <a:xfrm>
            <a:off x="6160287" y="4882557"/>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A067E94-0AE9-4ACC-8BD7-96D51ED3B211}"/>
              </a:ext>
            </a:extLst>
          </p:cNvPr>
          <p:cNvSpPr txBox="1"/>
          <p:nvPr/>
        </p:nvSpPr>
        <p:spPr>
          <a:xfrm>
            <a:off x="6341729" y="4597421"/>
            <a:ext cx="1120820" cy="369332"/>
          </a:xfrm>
          <a:prstGeom prst="rect">
            <a:avLst/>
          </a:prstGeom>
          <a:noFill/>
        </p:spPr>
        <p:txBody>
          <a:bodyPr wrap="none" rtlCol="0">
            <a:spAutoFit/>
          </a:bodyPr>
          <a:lstStyle/>
          <a:p>
            <a:r>
              <a:rPr lang="en-GB" dirty="0"/>
              <a:t>11111110</a:t>
            </a:r>
          </a:p>
        </p:txBody>
      </p:sp>
      <p:sp>
        <p:nvSpPr>
          <p:cNvPr id="76" name="TextBox 75">
            <a:extLst>
              <a:ext uri="{FF2B5EF4-FFF2-40B4-BE49-F238E27FC236}">
                <a16:creationId xmlns:a16="http://schemas.microsoft.com/office/drawing/2014/main" id="{4251E16F-FBE3-4B30-B2A7-6FB8D3ACA6F3}"/>
              </a:ext>
            </a:extLst>
          </p:cNvPr>
          <p:cNvSpPr txBox="1"/>
          <p:nvPr/>
        </p:nvSpPr>
        <p:spPr>
          <a:xfrm>
            <a:off x="6621453" y="4839307"/>
            <a:ext cx="402674" cy="369332"/>
          </a:xfrm>
          <a:prstGeom prst="rect">
            <a:avLst/>
          </a:prstGeom>
          <a:noFill/>
        </p:spPr>
        <p:txBody>
          <a:bodyPr wrap="none" rtlCol="0">
            <a:spAutoFit/>
          </a:bodyPr>
          <a:lstStyle/>
          <a:p>
            <a:r>
              <a:rPr lang="en-GB" dirty="0"/>
              <a:t>FE</a:t>
            </a:r>
          </a:p>
        </p:txBody>
      </p:sp>
      <p:sp>
        <p:nvSpPr>
          <p:cNvPr id="4" name="TextBox 3">
            <a:extLst>
              <a:ext uri="{FF2B5EF4-FFF2-40B4-BE49-F238E27FC236}">
                <a16:creationId xmlns:a16="http://schemas.microsoft.com/office/drawing/2014/main" id="{AB2530BA-27A4-40E6-8FFB-FFA11D7BF33D}"/>
              </a:ext>
            </a:extLst>
          </p:cNvPr>
          <p:cNvSpPr txBox="1"/>
          <p:nvPr/>
        </p:nvSpPr>
        <p:spPr>
          <a:xfrm>
            <a:off x="5622558" y="2782142"/>
            <a:ext cx="1438342" cy="369332"/>
          </a:xfrm>
          <a:prstGeom prst="rect">
            <a:avLst/>
          </a:prstGeom>
          <a:noFill/>
        </p:spPr>
        <p:txBody>
          <a:bodyPr wrap="none" rtlCol="0">
            <a:spAutoFit/>
          </a:bodyPr>
          <a:lstStyle/>
          <a:p>
            <a:r>
              <a:rPr lang="en-GB" dirty="0"/>
              <a:t>MAC Address</a:t>
            </a:r>
          </a:p>
        </p:txBody>
      </p:sp>
      <p:sp>
        <p:nvSpPr>
          <p:cNvPr id="77" name="TextBox 76">
            <a:extLst>
              <a:ext uri="{FF2B5EF4-FFF2-40B4-BE49-F238E27FC236}">
                <a16:creationId xmlns:a16="http://schemas.microsoft.com/office/drawing/2014/main" id="{59A916C8-5467-428A-AD67-30FA1F9C71E6}"/>
              </a:ext>
            </a:extLst>
          </p:cNvPr>
          <p:cNvSpPr txBox="1"/>
          <p:nvPr/>
        </p:nvSpPr>
        <p:spPr>
          <a:xfrm>
            <a:off x="5451321" y="5453294"/>
            <a:ext cx="1608325" cy="369332"/>
          </a:xfrm>
          <a:prstGeom prst="rect">
            <a:avLst/>
          </a:prstGeom>
          <a:noFill/>
        </p:spPr>
        <p:txBody>
          <a:bodyPr wrap="none" rtlCol="0">
            <a:spAutoFit/>
          </a:bodyPr>
          <a:lstStyle/>
          <a:p>
            <a:r>
              <a:rPr lang="en-GB" dirty="0"/>
              <a:t>EUI-64 Address</a:t>
            </a:r>
          </a:p>
        </p:txBody>
      </p:sp>
    </p:spTree>
    <p:extLst>
      <p:ext uri="{BB962C8B-B14F-4D97-AF65-F5344CB8AC3E}">
        <p14:creationId xmlns:p14="http://schemas.microsoft.com/office/powerpoint/2010/main" val="20096862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Unicast, broadcast, and multicast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An address corresponding to a specific recipient is called a </a:t>
            </a:r>
            <a:r>
              <a:rPr lang="en-US" i="1" dirty="0"/>
              <a:t>unicast</a:t>
            </a:r>
            <a:r>
              <a:rPr lang="en-US" dirty="0"/>
              <a:t> address</a:t>
            </a:r>
          </a:p>
          <a:p>
            <a:r>
              <a:rPr lang="en-GB" dirty="0"/>
              <a:t>Unicast messages are sent from one source to exactly one destination</a:t>
            </a:r>
            <a:endParaRPr lang="en-US" dirty="0"/>
          </a:p>
          <a:p>
            <a:r>
              <a:rPr lang="en-US" dirty="0"/>
              <a:t>A </a:t>
            </a:r>
            <a:r>
              <a:rPr lang="en-US" i="1" dirty="0"/>
              <a:t>broadcast</a:t>
            </a:r>
            <a:r>
              <a:rPr lang="en-US" dirty="0"/>
              <a:t> address is intended to be read by any node that receives it.</a:t>
            </a:r>
          </a:p>
          <a:p>
            <a:endParaRPr lang="en-US" b="0" i="0" dirty="0">
              <a:effectLst/>
            </a:endParaRPr>
          </a:p>
        </p:txBody>
      </p:sp>
      <p:grpSp>
        <p:nvGrpSpPr>
          <p:cNvPr id="15" name="Group 14">
            <a:extLst>
              <a:ext uri="{FF2B5EF4-FFF2-40B4-BE49-F238E27FC236}">
                <a16:creationId xmlns:a16="http://schemas.microsoft.com/office/drawing/2014/main" id="{12B92A26-450C-45C2-9AC8-A593201385CA}"/>
              </a:ext>
            </a:extLst>
          </p:cNvPr>
          <p:cNvGrpSpPr/>
          <p:nvPr/>
        </p:nvGrpSpPr>
        <p:grpSpPr>
          <a:xfrm>
            <a:off x="6722167" y="5743547"/>
            <a:ext cx="1111045" cy="749328"/>
            <a:chOff x="1209368" y="3429000"/>
            <a:chExt cx="1809135" cy="1220144"/>
          </a:xfrm>
        </p:grpSpPr>
        <p:sp>
          <p:nvSpPr>
            <p:cNvPr id="12" name="Rectangle: Rounded Corners 11">
              <a:extLst>
                <a:ext uri="{FF2B5EF4-FFF2-40B4-BE49-F238E27FC236}">
                  <a16:creationId xmlns:a16="http://schemas.microsoft.com/office/drawing/2014/main" id="{2460BB78-59BF-4C56-856C-CEDE8A78BE0D}"/>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5D60DD6-1A31-4BAC-B64F-3B4195C04D9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3645E3F-2EFB-4F6B-9F64-D324539B6483}"/>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058B06C-EE08-4087-84E2-928B38AC365D}"/>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79050F5-01A1-452E-843E-CC5DCF8885B3}"/>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ircle: Hollow 8">
              <a:extLst>
                <a:ext uri="{FF2B5EF4-FFF2-40B4-BE49-F238E27FC236}">
                  <a16:creationId xmlns:a16="http://schemas.microsoft.com/office/drawing/2014/main" id="{2AB6D381-6AF6-4330-8EA1-245319F8DF7B}"/>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E5DA8EDA-F78B-4603-A571-4DE28105171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7FEF6063-DF23-4C95-9277-A38851B74AF0}"/>
              </a:ext>
            </a:extLst>
          </p:cNvPr>
          <p:cNvGrpSpPr/>
          <p:nvPr/>
        </p:nvGrpSpPr>
        <p:grpSpPr>
          <a:xfrm>
            <a:off x="3987488" y="5725638"/>
            <a:ext cx="1111045" cy="749328"/>
            <a:chOff x="1209368" y="3429000"/>
            <a:chExt cx="1809135" cy="1220144"/>
          </a:xfrm>
        </p:grpSpPr>
        <p:sp>
          <p:nvSpPr>
            <p:cNvPr id="17" name="Rectangle: Rounded Corners 16">
              <a:extLst>
                <a:ext uri="{FF2B5EF4-FFF2-40B4-BE49-F238E27FC236}">
                  <a16:creationId xmlns:a16="http://schemas.microsoft.com/office/drawing/2014/main" id="{A4906A43-C025-4DC0-8EE2-188A5120A8A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95EB826-CA86-4D09-A472-5A9B872DEC8A}"/>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A098396-C875-4535-A192-DD50A324E8C4}"/>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C02CFDB-C903-4E9B-B033-13201AD888CB}"/>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8F9D8C5-4C7B-4C8E-92D2-2EBF78DEC0FD}"/>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ircle: Hollow 21">
              <a:extLst>
                <a:ext uri="{FF2B5EF4-FFF2-40B4-BE49-F238E27FC236}">
                  <a16:creationId xmlns:a16="http://schemas.microsoft.com/office/drawing/2014/main" id="{8DA8A15F-EE8E-4446-9B0C-AF0B83A2CA4B}"/>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22">
              <a:extLst>
                <a:ext uri="{FF2B5EF4-FFF2-40B4-BE49-F238E27FC236}">
                  <a16:creationId xmlns:a16="http://schemas.microsoft.com/office/drawing/2014/main" id="{4C8F3D11-AF31-4CEE-A4A3-735F2AB37B08}"/>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D32B3128-9F40-4BB6-B74E-1248DC6EE1E7}"/>
              </a:ext>
            </a:extLst>
          </p:cNvPr>
          <p:cNvGrpSpPr/>
          <p:nvPr/>
        </p:nvGrpSpPr>
        <p:grpSpPr>
          <a:xfrm>
            <a:off x="3987488" y="3274144"/>
            <a:ext cx="1111045" cy="749328"/>
            <a:chOff x="1209368" y="3429000"/>
            <a:chExt cx="1809135" cy="1220144"/>
          </a:xfrm>
        </p:grpSpPr>
        <p:sp>
          <p:nvSpPr>
            <p:cNvPr id="25" name="Rectangle: Rounded Corners 24">
              <a:extLst>
                <a:ext uri="{FF2B5EF4-FFF2-40B4-BE49-F238E27FC236}">
                  <a16:creationId xmlns:a16="http://schemas.microsoft.com/office/drawing/2014/main" id="{F4C5D2FB-D2B7-441D-9876-0F7B402596F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09B1458E-7886-4E90-85A9-A5C6E6698FF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750DC19-945B-4098-832C-D53B9BBF8512}"/>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E70DFFB8-EAC6-401D-8ACE-635A665507D7}"/>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083BD4D-49A2-4AAF-BEC5-2C8652F467DF}"/>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ircle: Hollow 29">
              <a:extLst>
                <a:ext uri="{FF2B5EF4-FFF2-40B4-BE49-F238E27FC236}">
                  <a16:creationId xmlns:a16="http://schemas.microsoft.com/office/drawing/2014/main" id="{4EC27EE0-15E8-40A2-ABAA-75203950D624}"/>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30">
              <a:extLst>
                <a:ext uri="{FF2B5EF4-FFF2-40B4-BE49-F238E27FC236}">
                  <a16:creationId xmlns:a16="http://schemas.microsoft.com/office/drawing/2014/main" id="{708AA191-B715-409D-AC43-CA1E1E25CCC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4CF16C97-1065-459D-9B8C-F5C7C63174E2}"/>
              </a:ext>
            </a:extLst>
          </p:cNvPr>
          <p:cNvGrpSpPr/>
          <p:nvPr/>
        </p:nvGrpSpPr>
        <p:grpSpPr>
          <a:xfrm>
            <a:off x="2808083" y="4417187"/>
            <a:ext cx="1111045" cy="749328"/>
            <a:chOff x="1209368" y="3429000"/>
            <a:chExt cx="1809135" cy="1220144"/>
          </a:xfrm>
        </p:grpSpPr>
        <p:sp>
          <p:nvSpPr>
            <p:cNvPr id="33" name="Rectangle: Rounded Corners 32">
              <a:extLst>
                <a:ext uri="{FF2B5EF4-FFF2-40B4-BE49-F238E27FC236}">
                  <a16:creationId xmlns:a16="http://schemas.microsoft.com/office/drawing/2014/main" id="{76DF6C80-9676-4002-896D-AA32270D6777}"/>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954C6E1-4BA7-4F7A-A23A-E4EB6563FBB6}"/>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EA73CE8F-828A-4BD3-A1EE-B91E2CA84D66}"/>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688AF7E7-1FEC-4E81-88F2-F21759C082B1}"/>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0344ADFA-C9EC-4B92-817C-8232A11CBA95}"/>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ircle: Hollow 37">
              <a:extLst>
                <a:ext uri="{FF2B5EF4-FFF2-40B4-BE49-F238E27FC236}">
                  <a16:creationId xmlns:a16="http://schemas.microsoft.com/office/drawing/2014/main" id="{F7776FD0-67B0-4467-83DA-D0E3A030386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Rectangle 38">
              <a:extLst>
                <a:ext uri="{FF2B5EF4-FFF2-40B4-BE49-F238E27FC236}">
                  <a16:creationId xmlns:a16="http://schemas.microsoft.com/office/drawing/2014/main" id="{F063FDA2-3770-4028-A4A1-A74A25E55E57}"/>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6152ECB6-70EE-48CB-9BE2-8FDE7E7536BD}"/>
              </a:ext>
            </a:extLst>
          </p:cNvPr>
          <p:cNvGrpSpPr/>
          <p:nvPr/>
        </p:nvGrpSpPr>
        <p:grpSpPr>
          <a:xfrm>
            <a:off x="7921689" y="4417187"/>
            <a:ext cx="1111045" cy="749328"/>
            <a:chOff x="1209368" y="3429000"/>
            <a:chExt cx="1809135" cy="1220144"/>
          </a:xfrm>
        </p:grpSpPr>
        <p:sp>
          <p:nvSpPr>
            <p:cNvPr id="41" name="Rectangle: Rounded Corners 40">
              <a:extLst>
                <a:ext uri="{FF2B5EF4-FFF2-40B4-BE49-F238E27FC236}">
                  <a16:creationId xmlns:a16="http://schemas.microsoft.com/office/drawing/2014/main" id="{8660DF12-4DFF-4A22-BC7A-111C64943644}"/>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D750F8E3-2EE4-43E7-BB8D-6184B4F0F277}"/>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D1C1805-0609-4430-BDE7-A74EAAFD109A}"/>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8DE7EE23-DA87-4C9B-AEEA-68486ECAC20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90AC2639-F23F-4B9D-BD83-BDB4F232667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Circle: Hollow 45">
              <a:extLst>
                <a:ext uri="{FF2B5EF4-FFF2-40B4-BE49-F238E27FC236}">
                  <a16:creationId xmlns:a16="http://schemas.microsoft.com/office/drawing/2014/main" id="{92B5578F-E98F-4EC1-8067-34A0B3A45CA8}"/>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Rectangle 46">
              <a:extLst>
                <a:ext uri="{FF2B5EF4-FFF2-40B4-BE49-F238E27FC236}">
                  <a16:creationId xmlns:a16="http://schemas.microsoft.com/office/drawing/2014/main" id="{34A6C229-13AB-4261-BA1D-C111BC05F0C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275171F3-D922-45C4-9D6C-75E825D3A4F5}"/>
              </a:ext>
            </a:extLst>
          </p:cNvPr>
          <p:cNvGrpSpPr/>
          <p:nvPr/>
        </p:nvGrpSpPr>
        <p:grpSpPr>
          <a:xfrm>
            <a:off x="6722167" y="3288606"/>
            <a:ext cx="1111045" cy="749328"/>
            <a:chOff x="1209368" y="3429000"/>
            <a:chExt cx="1809135" cy="1220144"/>
          </a:xfrm>
        </p:grpSpPr>
        <p:sp>
          <p:nvSpPr>
            <p:cNvPr id="49" name="Rectangle: Rounded Corners 48">
              <a:extLst>
                <a:ext uri="{FF2B5EF4-FFF2-40B4-BE49-F238E27FC236}">
                  <a16:creationId xmlns:a16="http://schemas.microsoft.com/office/drawing/2014/main" id="{203FDE98-E0D6-4696-AF71-CFB862793A2B}"/>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CEC36893-C24C-4544-AB90-44BAEED15BA4}"/>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C62A82B8-E5C0-4FBA-9F1E-36FD50D4FA11}"/>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FF6B215B-F671-4B2A-B4FF-EF34E037AC0B}"/>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A527734-ADE4-4A12-9F57-883E32FA0C5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ircle: Hollow 53">
              <a:extLst>
                <a:ext uri="{FF2B5EF4-FFF2-40B4-BE49-F238E27FC236}">
                  <a16:creationId xmlns:a16="http://schemas.microsoft.com/office/drawing/2014/main" id="{80A9A46C-F4B8-44E1-B906-E5F2D5795053}"/>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54">
              <a:extLst>
                <a:ext uri="{FF2B5EF4-FFF2-40B4-BE49-F238E27FC236}">
                  <a16:creationId xmlns:a16="http://schemas.microsoft.com/office/drawing/2014/main" id="{B41AF00A-6805-4BBE-9BB3-63ACAF02FBDD}"/>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45101D42-C629-4ED4-9A99-3E45FCA16718}"/>
              </a:ext>
            </a:extLst>
          </p:cNvPr>
          <p:cNvGrpSpPr/>
          <p:nvPr/>
        </p:nvGrpSpPr>
        <p:grpSpPr>
          <a:xfrm>
            <a:off x="5494661" y="4383174"/>
            <a:ext cx="919641" cy="686831"/>
            <a:chOff x="3392331" y="4564604"/>
            <a:chExt cx="919641" cy="686831"/>
          </a:xfrm>
        </p:grpSpPr>
        <p:sp>
          <p:nvSpPr>
            <p:cNvPr id="56" name="Rectangle 55">
              <a:extLst>
                <a:ext uri="{FF2B5EF4-FFF2-40B4-BE49-F238E27FC236}">
                  <a16:creationId xmlns:a16="http://schemas.microsoft.com/office/drawing/2014/main" id="{FF45A6B8-0663-48B3-A5EA-5546E452631E}"/>
                </a:ext>
              </a:extLst>
            </p:cNvPr>
            <p:cNvSpPr/>
            <p:nvPr/>
          </p:nvSpPr>
          <p:spPr>
            <a:xfrm>
              <a:off x="3392331" y="4564604"/>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rrow: Right 56">
              <a:extLst>
                <a:ext uri="{FF2B5EF4-FFF2-40B4-BE49-F238E27FC236}">
                  <a16:creationId xmlns:a16="http://schemas.microsoft.com/office/drawing/2014/main" id="{2A2E8FD2-69B2-4AAA-B603-A2222EE2C714}"/>
                </a:ext>
              </a:extLst>
            </p:cNvPr>
            <p:cNvSpPr/>
            <p:nvPr/>
          </p:nvSpPr>
          <p:spPr>
            <a:xfrm>
              <a:off x="3898947" y="469258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rrow: Right 57">
              <a:extLst>
                <a:ext uri="{FF2B5EF4-FFF2-40B4-BE49-F238E27FC236}">
                  <a16:creationId xmlns:a16="http://schemas.microsoft.com/office/drawing/2014/main" id="{9D17138C-F11A-4E40-A7B7-4C03325E6BE6}"/>
                </a:ext>
              </a:extLst>
            </p:cNvPr>
            <p:cNvSpPr/>
            <p:nvPr/>
          </p:nvSpPr>
          <p:spPr>
            <a:xfrm>
              <a:off x="3898947" y="490801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rrow: Right 58">
              <a:extLst>
                <a:ext uri="{FF2B5EF4-FFF2-40B4-BE49-F238E27FC236}">
                  <a16:creationId xmlns:a16="http://schemas.microsoft.com/office/drawing/2014/main" id="{67879159-DADF-4540-B5CF-2F154C4F1EAE}"/>
                </a:ext>
              </a:extLst>
            </p:cNvPr>
            <p:cNvSpPr/>
            <p:nvPr/>
          </p:nvSpPr>
          <p:spPr>
            <a:xfrm flipH="1">
              <a:off x="3467147" y="480053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Right 59">
              <a:extLst>
                <a:ext uri="{FF2B5EF4-FFF2-40B4-BE49-F238E27FC236}">
                  <a16:creationId xmlns:a16="http://schemas.microsoft.com/office/drawing/2014/main" id="{42F22F39-CB0D-4FBC-833A-6C872065E917}"/>
                </a:ext>
              </a:extLst>
            </p:cNvPr>
            <p:cNvSpPr/>
            <p:nvPr/>
          </p:nvSpPr>
          <p:spPr>
            <a:xfrm flipH="1">
              <a:off x="3467147" y="501596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6" name="Straight Connector 65">
            <a:extLst>
              <a:ext uri="{FF2B5EF4-FFF2-40B4-BE49-F238E27FC236}">
                <a16:creationId xmlns:a16="http://schemas.microsoft.com/office/drawing/2014/main" id="{C28E0BD4-344B-4EA2-8083-0DFEE37623AD}"/>
              </a:ext>
            </a:extLst>
          </p:cNvPr>
          <p:cNvCxnSpPr>
            <a:cxnSpLocks/>
            <a:stCxn id="34" idx="3"/>
            <a:endCxn id="56" idx="1"/>
          </p:cNvCxnSpPr>
          <p:nvPr/>
        </p:nvCxnSpPr>
        <p:spPr>
          <a:xfrm>
            <a:off x="3919128" y="4725895"/>
            <a:ext cx="1575533" cy="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9FB0C70-8146-472E-ABF2-669D919BC1D7}"/>
              </a:ext>
            </a:extLst>
          </p:cNvPr>
          <p:cNvCxnSpPr>
            <a:cxnSpLocks/>
            <a:stCxn id="56" idx="3"/>
            <a:endCxn id="42" idx="1"/>
          </p:cNvCxnSpPr>
          <p:nvPr/>
        </p:nvCxnSpPr>
        <p:spPr>
          <a:xfrm flipV="1">
            <a:off x="6414302" y="4725895"/>
            <a:ext cx="1507387" cy="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94A3F60-E08E-47FD-B762-795F218F8AA4}"/>
              </a:ext>
            </a:extLst>
          </p:cNvPr>
          <p:cNvCxnSpPr>
            <a:cxnSpLocks/>
          </p:cNvCxnSpPr>
          <p:nvPr/>
        </p:nvCxnSpPr>
        <p:spPr>
          <a:xfrm flipV="1">
            <a:off x="6391686" y="3957457"/>
            <a:ext cx="513939" cy="435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602E073-CE9A-42BC-BA0A-DACB626ECEAD}"/>
              </a:ext>
            </a:extLst>
          </p:cNvPr>
          <p:cNvCxnSpPr>
            <a:cxnSpLocks/>
          </p:cNvCxnSpPr>
          <p:nvPr/>
        </p:nvCxnSpPr>
        <p:spPr>
          <a:xfrm>
            <a:off x="6391686" y="5043966"/>
            <a:ext cx="509603" cy="6877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C6FF87E-4F4E-494A-B762-78242438E813}"/>
              </a:ext>
            </a:extLst>
          </p:cNvPr>
          <p:cNvCxnSpPr>
            <a:cxnSpLocks/>
          </p:cNvCxnSpPr>
          <p:nvPr/>
        </p:nvCxnSpPr>
        <p:spPr>
          <a:xfrm flipH="1" flipV="1">
            <a:off x="4992149" y="3948093"/>
            <a:ext cx="513939" cy="435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282E1F4-9C51-4282-8AE8-85A99ED05B76}"/>
              </a:ext>
            </a:extLst>
          </p:cNvPr>
          <p:cNvCxnSpPr>
            <a:cxnSpLocks/>
          </p:cNvCxnSpPr>
          <p:nvPr/>
        </p:nvCxnSpPr>
        <p:spPr>
          <a:xfrm flipH="1">
            <a:off x="4992149" y="5034602"/>
            <a:ext cx="509603" cy="6877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D9FEDF0B-EB5B-4175-836D-DF83D0B79F40}"/>
              </a:ext>
            </a:extLst>
          </p:cNvPr>
          <p:cNvGrpSpPr/>
          <p:nvPr/>
        </p:nvGrpSpPr>
        <p:grpSpPr>
          <a:xfrm>
            <a:off x="4374843" y="4605488"/>
            <a:ext cx="397577" cy="249395"/>
            <a:chOff x="6764707" y="3124081"/>
            <a:chExt cx="397577" cy="249395"/>
          </a:xfrm>
        </p:grpSpPr>
        <p:sp>
          <p:nvSpPr>
            <p:cNvPr id="79" name="Rectangle 78">
              <a:extLst>
                <a:ext uri="{FF2B5EF4-FFF2-40B4-BE49-F238E27FC236}">
                  <a16:creationId xmlns:a16="http://schemas.microsoft.com/office/drawing/2014/main" id="{3DF9984F-C001-49A1-9425-788D54364739}"/>
                </a:ext>
              </a:extLst>
            </p:cNvPr>
            <p:cNvSpPr/>
            <p:nvPr/>
          </p:nvSpPr>
          <p:spPr>
            <a:xfrm>
              <a:off x="6764707" y="3124081"/>
              <a:ext cx="397577" cy="249395"/>
            </a:xfrm>
            <a:prstGeom prst="rect">
              <a:avLst/>
            </a:prstGeom>
            <a:solidFill>
              <a:srgbClr val="017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Straight Arrow Connector 81">
              <a:extLst>
                <a:ext uri="{FF2B5EF4-FFF2-40B4-BE49-F238E27FC236}">
                  <a16:creationId xmlns:a16="http://schemas.microsoft.com/office/drawing/2014/main" id="{33EADD54-B124-48E5-8AC0-2C6D1B870DF3}"/>
                </a:ext>
              </a:extLst>
            </p:cNvPr>
            <p:cNvCxnSpPr>
              <a:cxnSpLocks/>
            </p:cNvCxnSpPr>
            <p:nvPr/>
          </p:nvCxnSpPr>
          <p:spPr>
            <a:xfrm>
              <a:off x="6803884" y="3248025"/>
              <a:ext cx="329825" cy="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5C111DAB-2F13-4A8E-9098-B337E5E20079}"/>
              </a:ext>
            </a:extLst>
          </p:cNvPr>
          <p:cNvGrpSpPr/>
          <p:nvPr/>
        </p:nvGrpSpPr>
        <p:grpSpPr>
          <a:xfrm>
            <a:off x="6968196" y="4605487"/>
            <a:ext cx="397577" cy="249395"/>
            <a:chOff x="7643938" y="3151783"/>
            <a:chExt cx="397577" cy="249395"/>
          </a:xfrm>
        </p:grpSpPr>
        <p:sp>
          <p:nvSpPr>
            <p:cNvPr id="85" name="Rectangle 84">
              <a:extLst>
                <a:ext uri="{FF2B5EF4-FFF2-40B4-BE49-F238E27FC236}">
                  <a16:creationId xmlns:a16="http://schemas.microsoft.com/office/drawing/2014/main" id="{E2025B4B-369D-41FE-8415-F425DE67CCDC}"/>
                </a:ext>
              </a:extLst>
            </p:cNvPr>
            <p:cNvSpPr/>
            <p:nvPr/>
          </p:nvSpPr>
          <p:spPr>
            <a:xfrm>
              <a:off x="7643938" y="3151783"/>
              <a:ext cx="397577" cy="249395"/>
            </a:xfrm>
            <a:prstGeom prst="rect">
              <a:avLst/>
            </a:prstGeom>
            <a:solidFill>
              <a:srgbClr val="6A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Arrow Connector 85">
              <a:extLst>
                <a:ext uri="{FF2B5EF4-FFF2-40B4-BE49-F238E27FC236}">
                  <a16:creationId xmlns:a16="http://schemas.microsoft.com/office/drawing/2014/main" id="{FA2D0DBC-BF09-4B0F-8ABF-F77B257DE183}"/>
                </a:ext>
              </a:extLst>
            </p:cNvPr>
            <p:cNvCxnSpPr>
              <a:cxnSpLocks/>
            </p:cNvCxnSpPr>
            <p:nvPr/>
          </p:nvCxnSpPr>
          <p:spPr>
            <a:xfrm>
              <a:off x="7683115" y="3275727"/>
              <a:ext cx="329825" cy="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315F5A43-628D-4995-A827-2246D16BD8EF}"/>
              </a:ext>
            </a:extLst>
          </p:cNvPr>
          <p:cNvGrpSpPr/>
          <p:nvPr/>
        </p:nvGrpSpPr>
        <p:grpSpPr>
          <a:xfrm rot="19122185">
            <a:off x="6419124" y="4090386"/>
            <a:ext cx="397577" cy="249395"/>
            <a:chOff x="7643938" y="3151783"/>
            <a:chExt cx="397577" cy="249395"/>
          </a:xfrm>
        </p:grpSpPr>
        <p:sp>
          <p:nvSpPr>
            <p:cNvPr id="90" name="Rectangle 89">
              <a:extLst>
                <a:ext uri="{FF2B5EF4-FFF2-40B4-BE49-F238E27FC236}">
                  <a16:creationId xmlns:a16="http://schemas.microsoft.com/office/drawing/2014/main" id="{FF53A37A-491C-4F00-B035-C61399E98D1F}"/>
                </a:ext>
              </a:extLst>
            </p:cNvPr>
            <p:cNvSpPr/>
            <p:nvPr/>
          </p:nvSpPr>
          <p:spPr>
            <a:xfrm>
              <a:off x="7643938" y="3151783"/>
              <a:ext cx="397577" cy="249395"/>
            </a:xfrm>
            <a:prstGeom prst="rect">
              <a:avLst/>
            </a:prstGeom>
            <a:solidFill>
              <a:srgbClr val="6A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1" name="Straight Arrow Connector 90">
              <a:extLst>
                <a:ext uri="{FF2B5EF4-FFF2-40B4-BE49-F238E27FC236}">
                  <a16:creationId xmlns:a16="http://schemas.microsoft.com/office/drawing/2014/main" id="{F392FB07-A706-491A-AB45-A890C9E4A7D5}"/>
                </a:ext>
              </a:extLst>
            </p:cNvPr>
            <p:cNvCxnSpPr>
              <a:cxnSpLocks/>
            </p:cNvCxnSpPr>
            <p:nvPr/>
          </p:nvCxnSpPr>
          <p:spPr>
            <a:xfrm>
              <a:off x="7683115" y="3275727"/>
              <a:ext cx="329825" cy="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E2FC1DC3-E44E-4131-AE84-21C7E019CB9A}"/>
              </a:ext>
            </a:extLst>
          </p:cNvPr>
          <p:cNvGrpSpPr/>
          <p:nvPr/>
        </p:nvGrpSpPr>
        <p:grpSpPr>
          <a:xfrm rot="7564225">
            <a:off x="5028009" y="5304316"/>
            <a:ext cx="397577" cy="249395"/>
            <a:chOff x="7643938" y="3151783"/>
            <a:chExt cx="397577" cy="249395"/>
          </a:xfrm>
        </p:grpSpPr>
        <p:sp>
          <p:nvSpPr>
            <p:cNvPr id="93" name="Rectangle 92">
              <a:extLst>
                <a:ext uri="{FF2B5EF4-FFF2-40B4-BE49-F238E27FC236}">
                  <a16:creationId xmlns:a16="http://schemas.microsoft.com/office/drawing/2014/main" id="{266A1FE8-6B8F-49F5-B3D9-492A65C7C708}"/>
                </a:ext>
              </a:extLst>
            </p:cNvPr>
            <p:cNvSpPr/>
            <p:nvPr/>
          </p:nvSpPr>
          <p:spPr>
            <a:xfrm>
              <a:off x="7643938" y="3151783"/>
              <a:ext cx="397577" cy="249395"/>
            </a:xfrm>
            <a:prstGeom prst="rect">
              <a:avLst/>
            </a:prstGeom>
            <a:solidFill>
              <a:srgbClr val="6A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4" name="Straight Arrow Connector 93">
              <a:extLst>
                <a:ext uri="{FF2B5EF4-FFF2-40B4-BE49-F238E27FC236}">
                  <a16:creationId xmlns:a16="http://schemas.microsoft.com/office/drawing/2014/main" id="{A3A3112B-229D-4DAC-9E9C-A6F82AEF31B6}"/>
                </a:ext>
              </a:extLst>
            </p:cNvPr>
            <p:cNvCxnSpPr>
              <a:cxnSpLocks/>
            </p:cNvCxnSpPr>
            <p:nvPr/>
          </p:nvCxnSpPr>
          <p:spPr>
            <a:xfrm>
              <a:off x="7683115" y="3275727"/>
              <a:ext cx="329825" cy="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E22B38D6-38C8-464C-BFFF-F2ED53021544}"/>
              </a:ext>
            </a:extLst>
          </p:cNvPr>
          <p:cNvGrpSpPr/>
          <p:nvPr/>
        </p:nvGrpSpPr>
        <p:grpSpPr>
          <a:xfrm rot="13269306">
            <a:off x="5065662" y="4051937"/>
            <a:ext cx="397577" cy="249395"/>
            <a:chOff x="7643938" y="3151783"/>
            <a:chExt cx="397577" cy="249395"/>
          </a:xfrm>
        </p:grpSpPr>
        <p:sp>
          <p:nvSpPr>
            <p:cNvPr id="96" name="Rectangle 95">
              <a:extLst>
                <a:ext uri="{FF2B5EF4-FFF2-40B4-BE49-F238E27FC236}">
                  <a16:creationId xmlns:a16="http://schemas.microsoft.com/office/drawing/2014/main" id="{03153036-EE68-4C9A-92DC-54643D29A84D}"/>
                </a:ext>
              </a:extLst>
            </p:cNvPr>
            <p:cNvSpPr/>
            <p:nvPr/>
          </p:nvSpPr>
          <p:spPr>
            <a:xfrm>
              <a:off x="7643938" y="3151783"/>
              <a:ext cx="397577" cy="249395"/>
            </a:xfrm>
            <a:prstGeom prst="rect">
              <a:avLst/>
            </a:prstGeom>
            <a:solidFill>
              <a:srgbClr val="6A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7" name="Straight Arrow Connector 96">
              <a:extLst>
                <a:ext uri="{FF2B5EF4-FFF2-40B4-BE49-F238E27FC236}">
                  <a16:creationId xmlns:a16="http://schemas.microsoft.com/office/drawing/2014/main" id="{617F8C7C-C0C8-4ACC-BCBE-2E10FB741C97}"/>
                </a:ext>
              </a:extLst>
            </p:cNvPr>
            <p:cNvCxnSpPr>
              <a:cxnSpLocks/>
            </p:cNvCxnSpPr>
            <p:nvPr/>
          </p:nvCxnSpPr>
          <p:spPr>
            <a:xfrm>
              <a:off x="7683115" y="3275727"/>
              <a:ext cx="329825" cy="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61CB568-315C-4818-B01D-A6CD53AB4858}"/>
              </a:ext>
            </a:extLst>
          </p:cNvPr>
          <p:cNvGrpSpPr/>
          <p:nvPr/>
        </p:nvGrpSpPr>
        <p:grpSpPr>
          <a:xfrm rot="3280210">
            <a:off x="6443508" y="5249770"/>
            <a:ext cx="397577" cy="249395"/>
            <a:chOff x="7643938" y="3151783"/>
            <a:chExt cx="397577" cy="249395"/>
          </a:xfrm>
        </p:grpSpPr>
        <p:sp>
          <p:nvSpPr>
            <p:cNvPr id="99" name="Rectangle 98">
              <a:extLst>
                <a:ext uri="{FF2B5EF4-FFF2-40B4-BE49-F238E27FC236}">
                  <a16:creationId xmlns:a16="http://schemas.microsoft.com/office/drawing/2014/main" id="{BC0C8B1E-0818-4F12-8D8E-903874CB9C18}"/>
                </a:ext>
              </a:extLst>
            </p:cNvPr>
            <p:cNvSpPr/>
            <p:nvPr/>
          </p:nvSpPr>
          <p:spPr>
            <a:xfrm>
              <a:off x="7643938" y="3151783"/>
              <a:ext cx="397577" cy="249395"/>
            </a:xfrm>
            <a:prstGeom prst="rect">
              <a:avLst/>
            </a:prstGeom>
            <a:solidFill>
              <a:srgbClr val="6A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0" name="Straight Arrow Connector 99">
              <a:extLst>
                <a:ext uri="{FF2B5EF4-FFF2-40B4-BE49-F238E27FC236}">
                  <a16:creationId xmlns:a16="http://schemas.microsoft.com/office/drawing/2014/main" id="{1687F17B-C961-4B81-9EFC-C76D5B71A426}"/>
                </a:ext>
              </a:extLst>
            </p:cNvPr>
            <p:cNvCxnSpPr>
              <a:cxnSpLocks/>
            </p:cNvCxnSpPr>
            <p:nvPr/>
          </p:nvCxnSpPr>
          <p:spPr>
            <a:xfrm>
              <a:off x="7683115" y="3275727"/>
              <a:ext cx="329825" cy="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52852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Unicast, broadcast, and multicast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i="1" dirty="0"/>
              <a:t>Multicast</a:t>
            </a:r>
            <a:r>
              <a:rPr lang="en-US" dirty="0"/>
              <a:t> addresses are intended to go to multiple nodes but not everywhere on the network</a:t>
            </a:r>
          </a:p>
          <a:p>
            <a:endParaRPr lang="en-US" b="0" i="0" dirty="0">
              <a:effectLst/>
            </a:endParaRPr>
          </a:p>
        </p:txBody>
      </p:sp>
      <p:grpSp>
        <p:nvGrpSpPr>
          <p:cNvPr id="5" name="Group 4">
            <a:extLst>
              <a:ext uri="{FF2B5EF4-FFF2-40B4-BE49-F238E27FC236}">
                <a16:creationId xmlns:a16="http://schemas.microsoft.com/office/drawing/2014/main" id="{C882D293-4CEC-47FE-B18A-0890374BF6A6}"/>
              </a:ext>
            </a:extLst>
          </p:cNvPr>
          <p:cNvGrpSpPr/>
          <p:nvPr/>
        </p:nvGrpSpPr>
        <p:grpSpPr>
          <a:xfrm>
            <a:off x="1260403" y="6101121"/>
            <a:ext cx="9527263" cy="611218"/>
            <a:chOff x="1302117" y="5774645"/>
            <a:chExt cx="9527263" cy="611218"/>
          </a:xfrm>
        </p:grpSpPr>
        <p:grpSp>
          <p:nvGrpSpPr>
            <p:cNvPr id="16" name="Group 15">
              <a:extLst>
                <a:ext uri="{FF2B5EF4-FFF2-40B4-BE49-F238E27FC236}">
                  <a16:creationId xmlns:a16="http://schemas.microsoft.com/office/drawing/2014/main" id="{3FB93E5E-9466-4002-87E6-8C8CC1B921EC}"/>
                </a:ext>
              </a:extLst>
            </p:cNvPr>
            <p:cNvGrpSpPr/>
            <p:nvPr/>
          </p:nvGrpSpPr>
          <p:grpSpPr>
            <a:xfrm>
              <a:off x="1302117" y="5774645"/>
              <a:ext cx="1366684" cy="611218"/>
              <a:chOff x="1514168" y="2158180"/>
              <a:chExt cx="1366684" cy="611218"/>
            </a:xfrm>
          </p:grpSpPr>
          <p:sp>
            <p:nvSpPr>
              <p:cNvPr id="17" name="Rectangle 16">
                <a:extLst>
                  <a:ext uri="{FF2B5EF4-FFF2-40B4-BE49-F238E27FC236}">
                    <a16:creationId xmlns:a16="http://schemas.microsoft.com/office/drawing/2014/main" id="{23393D30-E30C-4650-9C45-B25D0870DF47}"/>
                  </a:ext>
                </a:extLst>
              </p:cNvPr>
              <p:cNvSpPr/>
              <p:nvPr/>
            </p:nvSpPr>
            <p:spPr>
              <a:xfrm>
                <a:off x="1514168" y="2172929"/>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8C6D23A8-F134-4D23-BE7A-9E4612085B42}"/>
                  </a:ext>
                </a:extLst>
              </p:cNvPr>
              <p:cNvCxnSpPr>
                <a:cxnSpLocks/>
              </p:cNvCxnSpPr>
              <p:nvPr/>
            </p:nvCxnSpPr>
            <p:spPr>
              <a:xfrm>
                <a:off x="1514168" y="2443316"/>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C08440A-7E06-4CAA-9469-FF9296A6DA94}"/>
                  </a:ext>
                </a:extLst>
              </p:cNvPr>
              <p:cNvSpPr txBox="1"/>
              <p:nvPr/>
            </p:nvSpPr>
            <p:spPr>
              <a:xfrm>
                <a:off x="1695610" y="2158180"/>
                <a:ext cx="1003801" cy="369332"/>
              </a:xfrm>
              <a:prstGeom prst="rect">
                <a:avLst/>
              </a:prstGeom>
              <a:noFill/>
            </p:spPr>
            <p:txBody>
              <a:bodyPr wrap="none" rtlCol="0">
                <a:spAutoFit/>
              </a:bodyPr>
              <a:lstStyle/>
              <a:p>
                <a:r>
                  <a:rPr lang="en-GB" dirty="0"/>
                  <a:t>0001101</a:t>
                </a:r>
              </a:p>
            </p:txBody>
          </p:sp>
          <p:sp>
            <p:nvSpPr>
              <p:cNvPr id="20" name="TextBox 19">
                <a:extLst>
                  <a:ext uri="{FF2B5EF4-FFF2-40B4-BE49-F238E27FC236}">
                    <a16:creationId xmlns:a16="http://schemas.microsoft.com/office/drawing/2014/main" id="{28E0122C-63A6-4DB6-916B-89A2C621581D}"/>
                  </a:ext>
                </a:extLst>
              </p:cNvPr>
              <p:cNvSpPr txBox="1"/>
              <p:nvPr/>
            </p:nvSpPr>
            <p:spPr>
              <a:xfrm>
                <a:off x="1975334" y="2400066"/>
                <a:ext cx="444352" cy="369332"/>
              </a:xfrm>
              <a:prstGeom prst="rect">
                <a:avLst/>
              </a:prstGeom>
              <a:noFill/>
            </p:spPr>
            <p:txBody>
              <a:bodyPr wrap="none" rtlCol="0">
                <a:spAutoFit/>
              </a:bodyPr>
              <a:lstStyle/>
              <a:p>
                <a:r>
                  <a:rPr lang="en-GB" dirty="0"/>
                  <a:t>0D</a:t>
                </a:r>
              </a:p>
            </p:txBody>
          </p:sp>
        </p:grpSp>
        <p:grpSp>
          <p:nvGrpSpPr>
            <p:cNvPr id="21" name="Group 20">
              <a:extLst>
                <a:ext uri="{FF2B5EF4-FFF2-40B4-BE49-F238E27FC236}">
                  <a16:creationId xmlns:a16="http://schemas.microsoft.com/office/drawing/2014/main" id="{99270BA6-2272-40CD-969E-069306B23072}"/>
                </a:ext>
              </a:extLst>
            </p:cNvPr>
            <p:cNvGrpSpPr/>
            <p:nvPr/>
          </p:nvGrpSpPr>
          <p:grpSpPr>
            <a:xfrm>
              <a:off x="2767084" y="5774645"/>
              <a:ext cx="1366684" cy="611218"/>
              <a:chOff x="2979135" y="2172929"/>
              <a:chExt cx="1366684" cy="611218"/>
            </a:xfrm>
          </p:grpSpPr>
          <p:sp>
            <p:nvSpPr>
              <p:cNvPr id="22" name="Rectangle 21">
                <a:extLst>
                  <a:ext uri="{FF2B5EF4-FFF2-40B4-BE49-F238E27FC236}">
                    <a16:creationId xmlns:a16="http://schemas.microsoft.com/office/drawing/2014/main" id="{95AE605F-1778-447C-8150-8422B541AA94}"/>
                  </a:ext>
                </a:extLst>
              </p:cNvPr>
              <p:cNvSpPr/>
              <p:nvPr/>
            </p:nvSpPr>
            <p:spPr>
              <a:xfrm>
                <a:off x="2979135" y="2187678"/>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742137CD-FE82-41C1-9D51-F86B53D3E204}"/>
                  </a:ext>
                </a:extLst>
              </p:cNvPr>
              <p:cNvCxnSpPr>
                <a:cxnSpLocks/>
              </p:cNvCxnSpPr>
              <p:nvPr/>
            </p:nvCxnSpPr>
            <p:spPr>
              <a:xfrm>
                <a:off x="2979135" y="2458065"/>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C9F4CD4-998D-41BB-845E-A6C32A71973A}"/>
                  </a:ext>
                </a:extLst>
              </p:cNvPr>
              <p:cNvSpPr txBox="1"/>
              <p:nvPr/>
            </p:nvSpPr>
            <p:spPr>
              <a:xfrm>
                <a:off x="3160577" y="2172929"/>
                <a:ext cx="1120820" cy="369332"/>
              </a:xfrm>
              <a:prstGeom prst="rect">
                <a:avLst/>
              </a:prstGeom>
              <a:noFill/>
            </p:spPr>
            <p:txBody>
              <a:bodyPr wrap="none" rtlCol="0">
                <a:spAutoFit/>
              </a:bodyPr>
              <a:lstStyle/>
              <a:p>
                <a:r>
                  <a:rPr lang="en-GB" dirty="0"/>
                  <a:t>00010000</a:t>
                </a:r>
              </a:p>
            </p:txBody>
          </p:sp>
          <p:sp>
            <p:nvSpPr>
              <p:cNvPr id="25" name="TextBox 24">
                <a:extLst>
                  <a:ext uri="{FF2B5EF4-FFF2-40B4-BE49-F238E27FC236}">
                    <a16:creationId xmlns:a16="http://schemas.microsoft.com/office/drawing/2014/main" id="{D81D480A-C36C-4DB7-AE84-B1885C72DA8B}"/>
                  </a:ext>
                </a:extLst>
              </p:cNvPr>
              <p:cNvSpPr txBox="1"/>
              <p:nvPr/>
            </p:nvSpPr>
            <p:spPr>
              <a:xfrm>
                <a:off x="3440301" y="2414815"/>
                <a:ext cx="418704" cy="369332"/>
              </a:xfrm>
              <a:prstGeom prst="rect">
                <a:avLst/>
              </a:prstGeom>
              <a:noFill/>
            </p:spPr>
            <p:txBody>
              <a:bodyPr wrap="none" rtlCol="0">
                <a:spAutoFit/>
              </a:bodyPr>
              <a:lstStyle/>
              <a:p>
                <a:r>
                  <a:rPr lang="en-GB" dirty="0"/>
                  <a:t>10</a:t>
                </a:r>
              </a:p>
            </p:txBody>
          </p:sp>
        </p:grpSp>
        <p:grpSp>
          <p:nvGrpSpPr>
            <p:cNvPr id="26" name="Group 25">
              <a:extLst>
                <a:ext uri="{FF2B5EF4-FFF2-40B4-BE49-F238E27FC236}">
                  <a16:creationId xmlns:a16="http://schemas.microsoft.com/office/drawing/2014/main" id="{C7345EB1-4291-4F30-A0AB-EEAD94362557}"/>
                </a:ext>
              </a:extLst>
            </p:cNvPr>
            <p:cNvGrpSpPr/>
            <p:nvPr/>
          </p:nvGrpSpPr>
          <p:grpSpPr>
            <a:xfrm>
              <a:off x="4232051" y="5774645"/>
              <a:ext cx="1366684" cy="611218"/>
              <a:chOff x="4444102" y="2187678"/>
              <a:chExt cx="1366684" cy="611218"/>
            </a:xfrm>
          </p:grpSpPr>
          <p:sp>
            <p:nvSpPr>
              <p:cNvPr id="27" name="Rectangle 26">
                <a:extLst>
                  <a:ext uri="{FF2B5EF4-FFF2-40B4-BE49-F238E27FC236}">
                    <a16:creationId xmlns:a16="http://schemas.microsoft.com/office/drawing/2014/main" id="{69361737-F855-4276-B9D4-EAACDA7AC00B}"/>
                  </a:ext>
                </a:extLst>
              </p:cNvPr>
              <p:cNvSpPr/>
              <p:nvPr/>
            </p:nvSpPr>
            <p:spPr>
              <a:xfrm>
                <a:off x="4444102" y="2202427"/>
                <a:ext cx="1366684" cy="54077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3CC01080-3606-4ED4-9D2F-8BDC999696B8}"/>
                  </a:ext>
                </a:extLst>
              </p:cNvPr>
              <p:cNvCxnSpPr>
                <a:cxnSpLocks/>
              </p:cNvCxnSpPr>
              <p:nvPr/>
            </p:nvCxnSpPr>
            <p:spPr>
              <a:xfrm>
                <a:off x="4444102" y="2472814"/>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BAC8EB1-5703-4EE0-90E9-B4DEF63D018C}"/>
                  </a:ext>
                </a:extLst>
              </p:cNvPr>
              <p:cNvSpPr txBox="1"/>
              <p:nvPr/>
            </p:nvSpPr>
            <p:spPr>
              <a:xfrm>
                <a:off x="4625544" y="2187678"/>
                <a:ext cx="1120820" cy="369332"/>
              </a:xfrm>
              <a:prstGeom prst="rect">
                <a:avLst/>
              </a:prstGeom>
              <a:noFill/>
            </p:spPr>
            <p:txBody>
              <a:bodyPr wrap="none" rtlCol="0">
                <a:spAutoFit/>
              </a:bodyPr>
              <a:lstStyle/>
              <a:p>
                <a:r>
                  <a:rPr lang="en-GB" dirty="0"/>
                  <a:t>01111111</a:t>
                </a:r>
              </a:p>
            </p:txBody>
          </p:sp>
          <p:sp>
            <p:nvSpPr>
              <p:cNvPr id="30" name="TextBox 29">
                <a:extLst>
                  <a:ext uri="{FF2B5EF4-FFF2-40B4-BE49-F238E27FC236}">
                    <a16:creationId xmlns:a16="http://schemas.microsoft.com/office/drawing/2014/main" id="{4887839B-EBDC-496D-9A3D-D3F9A389E733}"/>
                  </a:ext>
                </a:extLst>
              </p:cNvPr>
              <p:cNvSpPr txBox="1"/>
              <p:nvPr/>
            </p:nvSpPr>
            <p:spPr>
              <a:xfrm>
                <a:off x="4905268" y="2429564"/>
                <a:ext cx="407484" cy="369332"/>
              </a:xfrm>
              <a:prstGeom prst="rect">
                <a:avLst/>
              </a:prstGeom>
              <a:noFill/>
            </p:spPr>
            <p:txBody>
              <a:bodyPr wrap="none" rtlCol="0">
                <a:spAutoFit/>
              </a:bodyPr>
              <a:lstStyle/>
              <a:p>
                <a:r>
                  <a:rPr lang="en-GB" dirty="0"/>
                  <a:t>7F</a:t>
                </a:r>
              </a:p>
            </p:txBody>
          </p:sp>
        </p:grpSp>
        <p:sp>
          <p:nvSpPr>
            <p:cNvPr id="32" name="Rectangle 31">
              <a:extLst>
                <a:ext uri="{FF2B5EF4-FFF2-40B4-BE49-F238E27FC236}">
                  <a16:creationId xmlns:a16="http://schemas.microsoft.com/office/drawing/2014/main" id="{A276C269-21A0-4AC8-9B35-7805249DD089}"/>
                </a:ext>
              </a:extLst>
            </p:cNvPr>
            <p:cNvSpPr/>
            <p:nvPr/>
          </p:nvSpPr>
          <p:spPr>
            <a:xfrm>
              <a:off x="6532762" y="5789394"/>
              <a:ext cx="1366684" cy="540774"/>
            </a:xfrm>
            <a:prstGeom prst="rect">
              <a:avLst/>
            </a:prstGeom>
            <a:solidFill>
              <a:srgbClr val="99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DD417250-85EA-49A3-B0CF-781EA1951C31}"/>
                </a:ext>
              </a:extLst>
            </p:cNvPr>
            <p:cNvCxnSpPr>
              <a:cxnSpLocks/>
            </p:cNvCxnSpPr>
            <p:nvPr/>
          </p:nvCxnSpPr>
          <p:spPr>
            <a:xfrm>
              <a:off x="6532762" y="6059781"/>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11A7628-8F55-4DF2-ADB8-3C7FBB1DB293}"/>
                </a:ext>
              </a:extLst>
            </p:cNvPr>
            <p:cNvSpPr txBox="1"/>
            <p:nvPr/>
          </p:nvSpPr>
          <p:spPr>
            <a:xfrm>
              <a:off x="6714204" y="5774645"/>
              <a:ext cx="1120820" cy="369332"/>
            </a:xfrm>
            <a:prstGeom prst="rect">
              <a:avLst/>
            </a:prstGeom>
            <a:noFill/>
          </p:spPr>
          <p:txBody>
            <a:bodyPr wrap="none" rtlCol="0">
              <a:spAutoFit/>
            </a:bodyPr>
            <a:lstStyle/>
            <a:p>
              <a:r>
                <a:rPr lang="en-GB" dirty="0"/>
                <a:t>00010010</a:t>
              </a:r>
            </a:p>
          </p:txBody>
        </p:sp>
        <p:sp>
          <p:nvSpPr>
            <p:cNvPr id="35" name="TextBox 34">
              <a:extLst>
                <a:ext uri="{FF2B5EF4-FFF2-40B4-BE49-F238E27FC236}">
                  <a16:creationId xmlns:a16="http://schemas.microsoft.com/office/drawing/2014/main" id="{DEF83022-9C07-4361-9EC4-653C1E02956B}"/>
                </a:ext>
              </a:extLst>
            </p:cNvPr>
            <p:cNvSpPr txBox="1"/>
            <p:nvPr/>
          </p:nvSpPr>
          <p:spPr>
            <a:xfrm>
              <a:off x="6993928" y="6016531"/>
              <a:ext cx="418704" cy="369332"/>
            </a:xfrm>
            <a:prstGeom prst="rect">
              <a:avLst/>
            </a:prstGeom>
            <a:noFill/>
          </p:spPr>
          <p:txBody>
            <a:bodyPr wrap="none" rtlCol="0">
              <a:spAutoFit/>
            </a:bodyPr>
            <a:lstStyle/>
            <a:p>
              <a:r>
                <a:rPr lang="en-GB" dirty="0"/>
                <a:t>12</a:t>
              </a:r>
            </a:p>
          </p:txBody>
        </p:sp>
        <p:sp>
          <p:nvSpPr>
            <p:cNvPr id="37" name="Rectangle 36">
              <a:extLst>
                <a:ext uri="{FF2B5EF4-FFF2-40B4-BE49-F238E27FC236}">
                  <a16:creationId xmlns:a16="http://schemas.microsoft.com/office/drawing/2014/main" id="{C8718109-AC98-46AE-A30F-0800D845C67B}"/>
                </a:ext>
              </a:extLst>
            </p:cNvPr>
            <p:cNvSpPr/>
            <p:nvPr/>
          </p:nvSpPr>
          <p:spPr>
            <a:xfrm>
              <a:off x="7997729" y="5789394"/>
              <a:ext cx="1366684" cy="540774"/>
            </a:xfrm>
            <a:prstGeom prst="rect">
              <a:avLst/>
            </a:prstGeom>
            <a:solidFill>
              <a:srgbClr val="99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5A4D8133-84A7-49FF-BA57-239A9D132978}"/>
                </a:ext>
              </a:extLst>
            </p:cNvPr>
            <p:cNvCxnSpPr>
              <a:cxnSpLocks/>
            </p:cNvCxnSpPr>
            <p:nvPr/>
          </p:nvCxnSpPr>
          <p:spPr>
            <a:xfrm>
              <a:off x="7997729" y="6059781"/>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012B447-014B-4290-9DEA-060BD0607E80}"/>
                </a:ext>
              </a:extLst>
            </p:cNvPr>
            <p:cNvSpPr txBox="1"/>
            <p:nvPr/>
          </p:nvSpPr>
          <p:spPr>
            <a:xfrm>
              <a:off x="8179171" y="5774645"/>
              <a:ext cx="1120820" cy="369332"/>
            </a:xfrm>
            <a:prstGeom prst="rect">
              <a:avLst/>
            </a:prstGeom>
            <a:noFill/>
          </p:spPr>
          <p:txBody>
            <a:bodyPr wrap="none" rtlCol="0">
              <a:spAutoFit/>
            </a:bodyPr>
            <a:lstStyle/>
            <a:p>
              <a:r>
                <a:rPr lang="en-GB" dirty="0"/>
                <a:t>11001110</a:t>
              </a:r>
            </a:p>
          </p:txBody>
        </p:sp>
        <p:sp>
          <p:nvSpPr>
            <p:cNvPr id="40" name="TextBox 39">
              <a:extLst>
                <a:ext uri="{FF2B5EF4-FFF2-40B4-BE49-F238E27FC236}">
                  <a16:creationId xmlns:a16="http://schemas.microsoft.com/office/drawing/2014/main" id="{7A8AFE10-872B-48A4-98FC-CF3166433E72}"/>
                </a:ext>
              </a:extLst>
            </p:cNvPr>
            <p:cNvSpPr txBox="1"/>
            <p:nvPr/>
          </p:nvSpPr>
          <p:spPr>
            <a:xfrm>
              <a:off x="8458895" y="6016531"/>
              <a:ext cx="420308" cy="369332"/>
            </a:xfrm>
            <a:prstGeom prst="rect">
              <a:avLst/>
            </a:prstGeom>
            <a:noFill/>
          </p:spPr>
          <p:txBody>
            <a:bodyPr wrap="none" rtlCol="0">
              <a:spAutoFit/>
            </a:bodyPr>
            <a:lstStyle/>
            <a:p>
              <a:r>
                <a:rPr lang="en-GB" dirty="0"/>
                <a:t>CE</a:t>
              </a:r>
            </a:p>
          </p:txBody>
        </p:sp>
        <p:sp>
          <p:nvSpPr>
            <p:cNvPr id="42" name="Rectangle 41">
              <a:extLst>
                <a:ext uri="{FF2B5EF4-FFF2-40B4-BE49-F238E27FC236}">
                  <a16:creationId xmlns:a16="http://schemas.microsoft.com/office/drawing/2014/main" id="{06455B1F-B951-4D8C-BA6C-34D476FA0D27}"/>
                </a:ext>
              </a:extLst>
            </p:cNvPr>
            <p:cNvSpPr/>
            <p:nvPr/>
          </p:nvSpPr>
          <p:spPr>
            <a:xfrm>
              <a:off x="9462696" y="5789394"/>
              <a:ext cx="1366684" cy="540774"/>
            </a:xfrm>
            <a:prstGeom prst="rect">
              <a:avLst/>
            </a:prstGeom>
            <a:solidFill>
              <a:srgbClr val="99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F61FCE44-055A-4DC8-A958-C2CD3B6046CE}"/>
                </a:ext>
              </a:extLst>
            </p:cNvPr>
            <p:cNvCxnSpPr>
              <a:cxnSpLocks/>
            </p:cNvCxnSpPr>
            <p:nvPr/>
          </p:nvCxnSpPr>
          <p:spPr>
            <a:xfrm>
              <a:off x="9462696" y="6059781"/>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FE900D5-F70F-44C0-A73C-FFEC4231529A}"/>
                </a:ext>
              </a:extLst>
            </p:cNvPr>
            <p:cNvSpPr txBox="1"/>
            <p:nvPr/>
          </p:nvSpPr>
          <p:spPr>
            <a:xfrm>
              <a:off x="9644138" y="5774645"/>
              <a:ext cx="1120820" cy="369332"/>
            </a:xfrm>
            <a:prstGeom prst="rect">
              <a:avLst/>
            </a:prstGeom>
            <a:noFill/>
          </p:spPr>
          <p:txBody>
            <a:bodyPr wrap="none" rtlCol="0">
              <a:spAutoFit/>
            </a:bodyPr>
            <a:lstStyle/>
            <a:p>
              <a:r>
                <a:rPr lang="en-GB" dirty="0"/>
                <a:t>00001101</a:t>
              </a:r>
            </a:p>
          </p:txBody>
        </p:sp>
        <p:sp>
          <p:nvSpPr>
            <p:cNvPr id="45" name="TextBox 44">
              <a:extLst>
                <a:ext uri="{FF2B5EF4-FFF2-40B4-BE49-F238E27FC236}">
                  <a16:creationId xmlns:a16="http://schemas.microsoft.com/office/drawing/2014/main" id="{734302A2-0CA4-4036-947E-57DF64519B4B}"/>
                </a:ext>
              </a:extLst>
            </p:cNvPr>
            <p:cNvSpPr txBox="1"/>
            <p:nvPr/>
          </p:nvSpPr>
          <p:spPr>
            <a:xfrm>
              <a:off x="9923862" y="6016531"/>
              <a:ext cx="444352" cy="369332"/>
            </a:xfrm>
            <a:prstGeom prst="rect">
              <a:avLst/>
            </a:prstGeom>
            <a:noFill/>
          </p:spPr>
          <p:txBody>
            <a:bodyPr wrap="none" rtlCol="0">
              <a:spAutoFit/>
            </a:bodyPr>
            <a:lstStyle/>
            <a:p>
              <a:r>
                <a:rPr lang="en-GB" dirty="0"/>
                <a:t>0D</a:t>
              </a:r>
            </a:p>
          </p:txBody>
        </p:sp>
      </p:grpSp>
      <p:grpSp>
        <p:nvGrpSpPr>
          <p:cNvPr id="46" name="Group 45">
            <a:extLst>
              <a:ext uri="{FF2B5EF4-FFF2-40B4-BE49-F238E27FC236}">
                <a16:creationId xmlns:a16="http://schemas.microsoft.com/office/drawing/2014/main" id="{1C1529B2-D927-4551-BD1A-B754D40D2E35}"/>
              </a:ext>
            </a:extLst>
          </p:cNvPr>
          <p:cNvGrpSpPr/>
          <p:nvPr/>
        </p:nvGrpSpPr>
        <p:grpSpPr>
          <a:xfrm>
            <a:off x="6947710" y="5127595"/>
            <a:ext cx="1111045" cy="749328"/>
            <a:chOff x="1209368" y="3429000"/>
            <a:chExt cx="1809135" cy="1220144"/>
          </a:xfrm>
        </p:grpSpPr>
        <p:sp>
          <p:nvSpPr>
            <p:cNvPr id="47" name="Rectangle: Rounded Corners 46">
              <a:extLst>
                <a:ext uri="{FF2B5EF4-FFF2-40B4-BE49-F238E27FC236}">
                  <a16:creationId xmlns:a16="http://schemas.microsoft.com/office/drawing/2014/main" id="{CBB0C825-0821-4748-8C6B-91132B0B8EC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C752C935-1780-4DA6-B88F-39E00082051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DA671B47-9F2F-4E93-A7B1-A8256957E32C}"/>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C77FAE5-6814-441A-AEDD-3321966F20D1}"/>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76D35DC0-9018-4997-AAEF-C5766FAF5444}"/>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ircle: Hollow 51">
              <a:extLst>
                <a:ext uri="{FF2B5EF4-FFF2-40B4-BE49-F238E27FC236}">
                  <a16:creationId xmlns:a16="http://schemas.microsoft.com/office/drawing/2014/main" id="{0B89B288-B3E0-4CB8-B840-BDDE7C6C0F1C}"/>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Rectangle 52">
              <a:extLst>
                <a:ext uri="{FF2B5EF4-FFF2-40B4-BE49-F238E27FC236}">
                  <a16:creationId xmlns:a16="http://schemas.microsoft.com/office/drawing/2014/main" id="{B97D2A0D-2DA3-40B4-B57F-19E4FBB04BC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C91406CA-44EE-4E05-B9DC-B3ECB74B3E89}"/>
              </a:ext>
            </a:extLst>
          </p:cNvPr>
          <p:cNvGrpSpPr/>
          <p:nvPr/>
        </p:nvGrpSpPr>
        <p:grpSpPr>
          <a:xfrm>
            <a:off x="4213031" y="5109686"/>
            <a:ext cx="1111045" cy="749328"/>
            <a:chOff x="1209368" y="3429000"/>
            <a:chExt cx="1809135" cy="1220144"/>
          </a:xfrm>
        </p:grpSpPr>
        <p:sp>
          <p:nvSpPr>
            <p:cNvPr id="55" name="Rectangle: Rounded Corners 54">
              <a:extLst>
                <a:ext uri="{FF2B5EF4-FFF2-40B4-BE49-F238E27FC236}">
                  <a16:creationId xmlns:a16="http://schemas.microsoft.com/office/drawing/2014/main" id="{E752BC0D-F5CE-4862-AD97-76E1F3C0A1C5}"/>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DA6E586-032B-494D-99C1-45CC161E4030}"/>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C7DFBDE4-23CD-4308-A880-76AB9305FD2F}"/>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E01AAB0E-D8E7-47D9-BAED-316B17AEB09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C3901927-6B10-4E15-AE05-65765761D4D8}"/>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ircle: Hollow 59">
              <a:extLst>
                <a:ext uri="{FF2B5EF4-FFF2-40B4-BE49-F238E27FC236}">
                  <a16:creationId xmlns:a16="http://schemas.microsoft.com/office/drawing/2014/main" id="{F52A505A-1EE6-4A80-89E7-C67EA4EFB71A}"/>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Rectangle 60">
              <a:extLst>
                <a:ext uri="{FF2B5EF4-FFF2-40B4-BE49-F238E27FC236}">
                  <a16:creationId xmlns:a16="http://schemas.microsoft.com/office/drawing/2014/main" id="{E70DD9DD-7C23-4DE0-932B-FF60876E15D4}"/>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a:extLst>
              <a:ext uri="{FF2B5EF4-FFF2-40B4-BE49-F238E27FC236}">
                <a16:creationId xmlns:a16="http://schemas.microsoft.com/office/drawing/2014/main" id="{5242A1F3-EAFE-4400-A0D5-BA2227A19042}"/>
              </a:ext>
            </a:extLst>
          </p:cNvPr>
          <p:cNvGrpSpPr/>
          <p:nvPr/>
        </p:nvGrpSpPr>
        <p:grpSpPr>
          <a:xfrm>
            <a:off x="4213031" y="2658192"/>
            <a:ext cx="1111045" cy="749328"/>
            <a:chOff x="1209368" y="3429000"/>
            <a:chExt cx="1809135" cy="1220144"/>
          </a:xfrm>
        </p:grpSpPr>
        <p:sp>
          <p:nvSpPr>
            <p:cNvPr id="63" name="Rectangle: Rounded Corners 62">
              <a:extLst>
                <a:ext uri="{FF2B5EF4-FFF2-40B4-BE49-F238E27FC236}">
                  <a16:creationId xmlns:a16="http://schemas.microsoft.com/office/drawing/2014/main" id="{BB8E2DE2-4718-44CD-9A7C-304FAE82DC27}"/>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AA8CD337-AB23-411C-81A7-2FEBF3960319}"/>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FF250FA1-D7C6-4682-AB5F-8051D5B294F7}"/>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035342AC-1005-4C9E-8A24-6B192EA341BF}"/>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D7B493E2-0323-40D8-BFE1-708198CBE0C3}"/>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Circle: Hollow 67">
              <a:extLst>
                <a:ext uri="{FF2B5EF4-FFF2-40B4-BE49-F238E27FC236}">
                  <a16:creationId xmlns:a16="http://schemas.microsoft.com/office/drawing/2014/main" id="{F79309AA-E068-43EF-98AA-EE016EC4C203}"/>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9" name="Rectangle 68">
              <a:extLst>
                <a:ext uri="{FF2B5EF4-FFF2-40B4-BE49-F238E27FC236}">
                  <a16:creationId xmlns:a16="http://schemas.microsoft.com/office/drawing/2014/main" id="{9A232403-B185-477D-B565-91C1434DC0FE}"/>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oup 69">
            <a:extLst>
              <a:ext uri="{FF2B5EF4-FFF2-40B4-BE49-F238E27FC236}">
                <a16:creationId xmlns:a16="http://schemas.microsoft.com/office/drawing/2014/main" id="{4629368C-BB4D-4C26-A885-FFABD2CC379C}"/>
              </a:ext>
            </a:extLst>
          </p:cNvPr>
          <p:cNvGrpSpPr/>
          <p:nvPr/>
        </p:nvGrpSpPr>
        <p:grpSpPr>
          <a:xfrm>
            <a:off x="3033626" y="3801235"/>
            <a:ext cx="1111045" cy="749328"/>
            <a:chOff x="1209368" y="3429000"/>
            <a:chExt cx="1809135" cy="1220144"/>
          </a:xfrm>
        </p:grpSpPr>
        <p:sp>
          <p:nvSpPr>
            <p:cNvPr id="71" name="Rectangle: Rounded Corners 70">
              <a:extLst>
                <a:ext uri="{FF2B5EF4-FFF2-40B4-BE49-F238E27FC236}">
                  <a16:creationId xmlns:a16="http://schemas.microsoft.com/office/drawing/2014/main" id="{0A2D1EB6-BAAA-4D7A-9480-FC7E1A4444DD}"/>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828F50E0-B27B-4B61-90C3-5EBC4B17DA7A}"/>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D3BAFDA-8155-440A-829D-3A3486C2DE0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0809ABA1-FA34-4916-9CD2-8AB17AE2A3AF}"/>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122BF589-7CEB-4473-BB39-C2FDFD235542}"/>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Circle: Hollow 75">
              <a:extLst>
                <a:ext uri="{FF2B5EF4-FFF2-40B4-BE49-F238E27FC236}">
                  <a16:creationId xmlns:a16="http://schemas.microsoft.com/office/drawing/2014/main" id="{1B318735-E9E0-4869-B3AF-49BE8B500341}"/>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 name="Rectangle 76">
              <a:extLst>
                <a:ext uri="{FF2B5EF4-FFF2-40B4-BE49-F238E27FC236}">
                  <a16:creationId xmlns:a16="http://schemas.microsoft.com/office/drawing/2014/main" id="{AA8DB89B-1577-4B35-98B5-10769FC3045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a:extLst>
              <a:ext uri="{FF2B5EF4-FFF2-40B4-BE49-F238E27FC236}">
                <a16:creationId xmlns:a16="http://schemas.microsoft.com/office/drawing/2014/main" id="{4D1A7AB5-2005-48BA-9E79-6B48A94769CF}"/>
              </a:ext>
            </a:extLst>
          </p:cNvPr>
          <p:cNvGrpSpPr/>
          <p:nvPr/>
        </p:nvGrpSpPr>
        <p:grpSpPr>
          <a:xfrm>
            <a:off x="8147232" y="3801235"/>
            <a:ext cx="1111045" cy="749328"/>
            <a:chOff x="1209368" y="3429000"/>
            <a:chExt cx="1809135" cy="1220144"/>
          </a:xfrm>
        </p:grpSpPr>
        <p:sp>
          <p:nvSpPr>
            <p:cNvPr id="79" name="Rectangle: Rounded Corners 78">
              <a:extLst>
                <a:ext uri="{FF2B5EF4-FFF2-40B4-BE49-F238E27FC236}">
                  <a16:creationId xmlns:a16="http://schemas.microsoft.com/office/drawing/2014/main" id="{92DA8296-B222-4160-9154-A83A05DE2CC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69835A4F-2F7E-4F97-AF4C-7231C008D56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6AED4FF-19DD-4FF2-909F-D5C5910CCDE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FC101454-9BA4-4B04-9C44-E1395EEDDB8F}"/>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7DCD1262-E01A-4A2B-9702-36F684DED98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Circle: Hollow 83">
              <a:extLst>
                <a:ext uri="{FF2B5EF4-FFF2-40B4-BE49-F238E27FC236}">
                  <a16:creationId xmlns:a16="http://schemas.microsoft.com/office/drawing/2014/main" id="{073AF29B-B82B-45A7-88BB-1C8897C76964}"/>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 name="Rectangle 84">
              <a:extLst>
                <a:ext uri="{FF2B5EF4-FFF2-40B4-BE49-F238E27FC236}">
                  <a16:creationId xmlns:a16="http://schemas.microsoft.com/office/drawing/2014/main" id="{9BE2B46E-0D1C-408E-AFAC-26A59410925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Group 85">
            <a:extLst>
              <a:ext uri="{FF2B5EF4-FFF2-40B4-BE49-F238E27FC236}">
                <a16:creationId xmlns:a16="http://schemas.microsoft.com/office/drawing/2014/main" id="{B074036D-8F44-46C0-ACC4-A5FC521CBF0C}"/>
              </a:ext>
            </a:extLst>
          </p:cNvPr>
          <p:cNvGrpSpPr/>
          <p:nvPr/>
        </p:nvGrpSpPr>
        <p:grpSpPr>
          <a:xfrm>
            <a:off x="6947710" y="2672654"/>
            <a:ext cx="1111045" cy="749328"/>
            <a:chOff x="1209368" y="3429000"/>
            <a:chExt cx="1809135" cy="1220144"/>
          </a:xfrm>
        </p:grpSpPr>
        <p:sp>
          <p:nvSpPr>
            <p:cNvPr id="87" name="Rectangle: Rounded Corners 86">
              <a:extLst>
                <a:ext uri="{FF2B5EF4-FFF2-40B4-BE49-F238E27FC236}">
                  <a16:creationId xmlns:a16="http://schemas.microsoft.com/office/drawing/2014/main" id="{7D4CBDB6-EBA0-4848-ABC4-D8440A9980A6}"/>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9407FFDC-29EA-42D6-803D-532F3A2DC0B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74C9BBA0-C059-4B03-A049-F41F0B34BA67}"/>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9A967D8F-6F7B-4E96-85B7-27666E24D35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A1BDD389-95F8-4252-8268-0C352CB35A3D}"/>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Circle: Hollow 91">
              <a:extLst>
                <a:ext uri="{FF2B5EF4-FFF2-40B4-BE49-F238E27FC236}">
                  <a16:creationId xmlns:a16="http://schemas.microsoft.com/office/drawing/2014/main" id="{A67C2DA7-953A-4363-A176-81BA6E77FBF3}"/>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3" name="Rectangle 92">
              <a:extLst>
                <a:ext uri="{FF2B5EF4-FFF2-40B4-BE49-F238E27FC236}">
                  <a16:creationId xmlns:a16="http://schemas.microsoft.com/office/drawing/2014/main" id="{F9ECD4E3-E18F-4BEC-A0F6-3ECC9EF3AC85}"/>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up 93">
            <a:extLst>
              <a:ext uri="{FF2B5EF4-FFF2-40B4-BE49-F238E27FC236}">
                <a16:creationId xmlns:a16="http://schemas.microsoft.com/office/drawing/2014/main" id="{A5578923-9E8D-440C-902D-AA8D8FE18D2D}"/>
              </a:ext>
            </a:extLst>
          </p:cNvPr>
          <p:cNvGrpSpPr/>
          <p:nvPr/>
        </p:nvGrpSpPr>
        <p:grpSpPr>
          <a:xfrm>
            <a:off x="5720204" y="3767222"/>
            <a:ext cx="919641" cy="686831"/>
            <a:chOff x="3392331" y="4564604"/>
            <a:chExt cx="919641" cy="686831"/>
          </a:xfrm>
        </p:grpSpPr>
        <p:sp>
          <p:nvSpPr>
            <p:cNvPr id="95" name="Rectangle 94">
              <a:extLst>
                <a:ext uri="{FF2B5EF4-FFF2-40B4-BE49-F238E27FC236}">
                  <a16:creationId xmlns:a16="http://schemas.microsoft.com/office/drawing/2014/main" id="{B2E15A8E-2CA3-45A9-BEE3-EABE40903A3B}"/>
                </a:ext>
              </a:extLst>
            </p:cNvPr>
            <p:cNvSpPr/>
            <p:nvPr/>
          </p:nvSpPr>
          <p:spPr>
            <a:xfrm>
              <a:off x="3392331" y="4564604"/>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Arrow: Right 95">
              <a:extLst>
                <a:ext uri="{FF2B5EF4-FFF2-40B4-BE49-F238E27FC236}">
                  <a16:creationId xmlns:a16="http://schemas.microsoft.com/office/drawing/2014/main" id="{FC4FAD8E-A367-4FEF-BB3C-703B8E9CF1AB}"/>
                </a:ext>
              </a:extLst>
            </p:cNvPr>
            <p:cNvSpPr/>
            <p:nvPr/>
          </p:nvSpPr>
          <p:spPr>
            <a:xfrm>
              <a:off x="3898947" y="469258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Arrow: Right 96">
              <a:extLst>
                <a:ext uri="{FF2B5EF4-FFF2-40B4-BE49-F238E27FC236}">
                  <a16:creationId xmlns:a16="http://schemas.microsoft.com/office/drawing/2014/main" id="{763FF44F-2739-41DF-ABF7-E583D8CACE7E}"/>
                </a:ext>
              </a:extLst>
            </p:cNvPr>
            <p:cNvSpPr/>
            <p:nvPr/>
          </p:nvSpPr>
          <p:spPr>
            <a:xfrm>
              <a:off x="3898947" y="490801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Arrow: Right 97">
              <a:extLst>
                <a:ext uri="{FF2B5EF4-FFF2-40B4-BE49-F238E27FC236}">
                  <a16:creationId xmlns:a16="http://schemas.microsoft.com/office/drawing/2014/main" id="{99EAEB19-D3BC-489F-8321-49EA605E8AF2}"/>
                </a:ext>
              </a:extLst>
            </p:cNvPr>
            <p:cNvSpPr/>
            <p:nvPr/>
          </p:nvSpPr>
          <p:spPr>
            <a:xfrm flipH="1">
              <a:off x="3467147" y="480053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Arrow: Right 98">
              <a:extLst>
                <a:ext uri="{FF2B5EF4-FFF2-40B4-BE49-F238E27FC236}">
                  <a16:creationId xmlns:a16="http://schemas.microsoft.com/office/drawing/2014/main" id="{87D5BAC1-CC25-453D-879D-C5C7EFEED7A5}"/>
                </a:ext>
              </a:extLst>
            </p:cNvPr>
            <p:cNvSpPr/>
            <p:nvPr/>
          </p:nvSpPr>
          <p:spPr>
            <a:xfrm flipH="1">
              <a:off x="3467147" y="501596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0" name="Straight Connector 99">
            <a:extLst>
              <a:ext uri="{FF2B5EF4-FFF2-40B4-BE49-F238E27FC236}">
                <a16:creationId xmlns:a16="http://schemas.microsoft.com/office/drawing/2014/main" id="{EE6FBDC6-041B-44ED-9B3F-A801F9129BB4}"/>
              </a:ext>
            </a:extLst>
          </p:cNvPr>
          <p:cNvCxnSpPr>
            <a:cxnSpLocks/>
            <a:stCxn id="72" idx="3"/>
            <a:endCxn id="95" idx="1"/>
          </p:cNvCxnSpPr>
          <p:nvPr/>
        </p:nvCxnSpPr>
        <p:spPr>
          <a:xfrm>
            <a:off x="4144671" y="4109943"/>
            <a:ext cx="1575533" cy="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5CB713E-AC72-4DFF-942C-AC27415D626B}"/>
              </a:ext>
            </a:extLst>
          </p:cNvPr>
          <p:cNvCxnSpPr>
            <a:cxnSpLocks/>
            <a:stCxn id="95" idx="3"/>
            <a:endCxn id="80" idx="1"/>
          </p:cNvCxnSpPr>
          <p:nvPr/>
        </p:nvCxnSpPr>
        <p:spPr>
          <a:xfrm flipV="1">
            <a:off x="6639845" y="4109943"/>
            <a:ext cx="1507387" cy="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F489E7E-D234-4DF2-9AF5-A2BF7764234C}"/>
              </a:ext>
            </a:extLst>
          </p:cNvPr>
          <p:cNvCxnSpPr>
            <a:cxnSpLocks/>
          </p:cNvCxnSpPr>
          <p:nvPr/>
        </p:nvCxnSpPr>
        <p:spPr>
          <a:xfrm flipV="1">
            <a:off x="6617229" y="3341505"/>
            <a:ext cx="513939" cy="435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3070A63-A6CE-4D0D-AD77-BE6F8D3A3C7F}"/>
              </a:ext>
            </a:extLst>
          </p:cNvPr>
          <p:cNvCxnSpPr>
            <a:cxnSpLocks/>
          </p:cNvCxnSpPr>
          <p:nvPr/>
        </p:nvCxnSpPr>
        <p:spPr>
          <a:xfrm>
            <a:off x="6617229" y="4428014"/>
            <a:ext cx="509603" cy="6877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594597F-02C0-4BCF-A4BA-361CCC51FDC7}"/>
              </a:ext>
            </a:extLst>
          </p:cNvPr>
          <p:cNvCxnSpPr>
            <a:cxnSpLocks/>
          </p:cNvCxnSpPr>
          <p:nvPr/>
        </p:nvCxnSpPr>
        <p:spPr>
          <a:xfrm flipH="1" flipV="1">
            <a:off x="5217692" y="3332141"/>
            <a:ext cx="513939" cy="435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CB065B2-582C-4D04-8AC6-390716B42D60}"/>
              </a:ext>
            </a:extLst>
          </p:cNvPr>
          <p:cNvCxnSpPr>
            <a:cxnSpLocks/>
          </p:cNvCxnSpPr>
          <p:nvPr/>
        </p:nvCxnSpPr>
        <p:spPr>
          <a:xfrm flipH="1">
            <a:off x="5217692" y="4418650"/>
            <a:ext cx="509603" cy="6877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ACD4BBA9-A263-44EA-B4DB-BCD284C9B4B4}"/>
              </a:ext>
            </a:extLst>
          </p:cNvPr>
          <p:cNvGrpSpPr/>
          <p:nvPr/>
        </p:nvGrpSpPr>
        <p:grpSpPr>
          <a:xfrm>
            <a:off x="4600386" y="3989536"/>
            <a:ext cx="397577" cy="249395"/>
            <a:chOff x="6764707" y="3124081"/>
            <a:chExt cx="397577" cy="249395"/>
          </a:xfrm>
        </p:grpSpPr>
        <p:sp>
          <p:nvSpPr>
            <p:cNvPr id="107" name="Rectangle 106">
              <a:extLst>
                <a:ext uri="{FF2B5EF4-FFF2-40B4-BE49-F238E27FC236}">
                  <a16:creationId xmlns:a16="http://schemas.microsoft.com/office/drawing/2014/main" id="{57F0FBC5-9E24-4BC9-9CB0-B7DA7F7E87B6}"/>
                </a:ext>
              </a:extLst>
            </p:cNvPr>
            <p:cNvSpPr/>
            <p:nvPr/>
          </p:nvSpPr>
          <p:spPr>
            <a:xfrm>
              <a:off x="6764707" y="3124081"/>
              <a:ext cx="397577" cy="249395"/>
            </a:xfrm>
            <a:prstGeom prst="rect">
              <a:avLst/>
            </a:prstGeom>
            <a:solidFill>
              <a:srgbClr val="017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8" name="Straight Arrow Connector 107">
              <a:extLst>
                <a:ext uri="{FF2B5EF4-FFF2-40B4-BE49-F238E27FC236}">
                  <a16:creationId xmlns:a16="http://schemas.microsoft.com/office/drawing/2014/main" id="{4CEC8EE5-4F1B-4846-96A2-CE8ECA76C474}"/>
                </a:ext>
              </a:extLst>
            </p:cNvPr>
            <p:cNvCxnSpPr>
              <a:cxnSpLocks/>
            </p:cNvCxnSpPr>
            <p:nvPr/>
          </p:nvCxnSpPr>
          <p:spPr>
            <a:xfrm>
              <a:off x="6803884" y="3248025"/>
              <a:ext cx="329825" cy="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79C8287C-D783-41F2-A429-3A8C224C87EF}"/>
              </a:ext>
            </a:extLst>
          </p:cNvPr>
          <p:cNvGrpSpPr/>
          <p:nvPr/>
        </p:nvGrpSpPr>
        <p:grpSpPr>
          <a:xfrm>
            <a:off x="7193739" y="3989535"/>
            <a:ext cx="397577" cy="249395"/>
            <a:chOff x="7643938" y="3151783"/>
            <a:chExt cx="397577" cy="249395"/>
          </a:xfrm>
        </p:grpSpPr>
        <p:sp>
          <p:nvSpPr>
            <p:cNvPr id="110" name="Rectangle 109">
              <a:extLst>
                <a:ext uri="{FF2B5EF4-FFF2-40B4-BE49-F238E27FC236}">
                  <a16:creationId xmlns:a16="http://schemas.microsoft.com/office/drawing/2014/main" id="{691E19A2-3A90-4D30-8F1F-2FE912724D50}"/>
                </a:ext>
              </a:extLst>
            </p:cNvPr>
            <p:cNvSpPr/>
            <p:nvPr/>
          </p:nvSpPr>
          <p:spPr>
            <a:xfrm>
              <a:off x="7643938" y="3151783"/>
              <a:ext cx="397577" cy="249395"/>
            </a:xfrm>
            <a:prstGeom prst="rect">
              <a:avLst/>
            </a:prstGeom>
            <a:solidFill>
              <a:srgbClr val="6A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1" name="Straight Arrow Connector 110">
              <a:extLst>
                <a:ext uri="{FF2B5EF4-FFF2-40B4-BE49-F238E27FC236}">
                  <a16:creationId xmlns:a16="http://schemas.microsoft.com/office/drawing/2014/main" id="{89AECF1A-794C-4393-B4F1-55713684074C}"/>
                </a:ext>
              </a:extLst>
            </p:cNvPr>
            <p:cNvCxnSpPr>
              <a:cxnSpLocks/>
            </p:cNvCxnSpPr>
            <p:nvPr/>
          </p:nvCxnSpPr>
          <p:spPr>
            <a:xfrm>
              <a:off x="7683115" y="3275727"/>
              <a:ext cx="329825" cy="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8DB1EF94-2651-4575-BD53-17C7B594159A}"/>
              </a:ext>
            </a:extLst>
          </p:cNvPr>
          <p:cNvGrpSpPr/>
          <p:nvPr/>
        </p:nvGrpSpPr>
        <p:grpSpPr>
          <a:xfrm rot="19122185">
            <a:off x="6644667" y="3474434"/>
            <a:ext cx="397577" cy="249395"/>
            <a:chOff x="7643938" y="3151783"/>
            <a:chExt cx="397577" cy="249395"/>
          </a:xfrm>
        </p:grpSpPr>
        <p:sp>
          <p:nvSpPr>
            <p:cNvPr id="113" name="Rectangle 112">
              <a:extLst>
                <a:ext uri="{FF2B5EF4-FFF2-40B4-BE49-F238E27FC236}">
                  <a16:creationId xmlns:a16="http://schemas.microsoft.com/office/drawing/2014/main" id="{199C0E64-5A2D-4E0A-9F35-67FC4BCF5A56}"/>
                </a:ext>
              </a:extLst>
            </p:cNvPr>
            <p:cNvSpPr/>
            <p:nvPr/>
          </p:nvSpPr>
          <p:spPr>
            <a:xfrm>
              <a:off x="7643938" y="3151783"/>
              <a:ext cx="397577" cy="249395"/>
            </a:xfrm>
            <a:prstGeom prst="rect">
              <a:avLst/>
            </a:prstGeom>
            <a:solidFill>
              <a:srgbClr val="6A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4" name="Straight Arrow Connector 113">
              <a:extLst>
                <a:ext uri="{FF2B5EF4-FFF2-40B4-BE49-F238E27FC236}">
                  <a16:creationId xmlns:a16="http://schemas.microsoft.com/office/drawing/2014/main" id="{A2347A97-8892-4A0C-BE4F-5775E74E2462}"/>
                </a:ext>
              </a:extLst>
            </p:cNvPr>
            <p:cNvCxnSpPr>
              <a:cxnSpLocks/>
            </p:cNvCxnSpPr>
            <p:nvPr/>
          </p:nvCxnSpPr>
          <p:spPr>
            <a:xfrm>
              <a:off x="7683115" y="3275727"/>
              <a:ext cx="329825" cy="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EFD7335F-AACE-499A-94E2-8D65DD58871A}"/>
              </a:ext>
            </a:extLst>
          </p:cNvPr>
          <p:cNvGrpSpPr/>
          <p:nvPr/>
        </p:nvGrpSpPr>
        <p:grpSpPr>
          <a:xfrm rot="7564225">
            <a:off x="5253552" y="4688364"/>
            <a:ext cx="397577" cy="249395"/>
            <a:chOff x="7643938" y="3151783"/>
            <a:chExt cx="397577" cy="249395"/>
          </a:xfrm>
        </p:grpSpPr>
        <p:sp>
          <p:nvSpPr>
            <p:cNvPr id="116" name="Rectangle 115">
              <a:extLst>
                <a:ext uri="{FF2B5EF4-FFF2-40B4-BE49-F238E27FC236}">
                  <a16:creationId xmlns:a16="http://schemas.microsoft.com/office/drawing/2014/main" id="{7B77EB97-C985-44F3-B2C5-E37727E08FA4}"/>
                </a:ext>
              </a:extLst>
            </p:cNvPr>
            <p:cNvSpPr/>
            <p:nvPr/>
          </p:nvSpPr>
          <p:spPr>
            <a:xfrm>
              <a:off x="7643938" y="3151783"/>
              <a:ext cx="397577" cy="249395"/>
            </a:xfrm>
            <a:prstGeom prst="rect">
              <a:avLst/>
            </a:prstGeom>
            <a:solidFill>
              <a:srgbClr val="6A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7" name="Straight Arrow Connector 116">
              <a:extLst>
                <a:ext uri="{FF2B5EF4-FFF2-40B4-BE49-F238E27FC236}">
                  <a16:creationId xmlns:a16="http://schemas.microsoft.com/office/drawing/2014/main" id="{6CB96954-2C68-4774-A3E8-3E5811D51DAE}"/>
                </a:ext>
              </a:extLst>
            </p:cNvPr>
            <p:cNvCxnSpPr>
              <a:cxnSpLocks/>
            </p:cNvCxnSpPr>
            <p:nvPr/>
          </p:nvCxnSpPr>
          <p:spPr>
            <a:xfrm>
              <a:off x="7683115" y="3275727"/>
              <a:ext cx="329825" cy="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6379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AAF0E39-8064-419D-A171-F9992E0D5471}"/>
              </a:ext>
            </a:extLst>
          </p:cNvPr>
          <p:cNvSpPr/>
          <p:nvPr/>
        </p:nvSpPr>
        <p:spPr>
          <a:xfrm>
            <a:off x="7306047" y="5231632"/>
            <a:ext cx="2700000" cy="10081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Rectangle 27">
            <a:extLst>
              <a:ext uri="{FF2B5EF4-FFF2-40B4-BE49-F238E27FC236}">
                <a16:creationId xmlns:a16="http://schemas.microsoft.com/office/drawing/2014/main" id="{470409DC-80B8-4DCE-BD5E-7C63278BCB50}"/>
              </a:ext>
            </a:extLst>
          </p:cNvPr>
          <p:cNvSpPr/>
          <p:nvPr/>
        </p:nvSpPr>
        <p:spPr>
          <a:xfrm>
            <a:off x="6929666" y="5370784"/>
            <a:ext cx="752762" cy="752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TextBox 33">
            <a:extLst>
              <a:ext uri="{FF2B5EF4-FFF2-40B4-BE49-F238E27FC236}">
                <a16:creationId xmlns:a16="http://schemas.microsoft.com/office/drawing/2014/main" id="{663F5E53-EB6A-4602-AEA3-5524AA25CAFD}"/>
              </a:ext>
            </a:extLst>
          </p:cNvPr>
          <p:cNvSpPr txBox="1"/>
          <p:nvPr/>
        </p:nvSpPr>
        <p:spPr>
          <a:xfrm>
            <a:off x="8058808" y="5428885"/>
            <a:ext cx="1843949" cy="584775"/>
          </a:xfrm>
          <a:prstGeom prst="rect">
            <a:avLst/>
          </a:prstGeom>
          <a:noFill/>
        </p:spPr>
        <p:txBody>
          <a:bodyPr wrap="square" rtlCol="0" anchor="ctr">
            <a:spAutoFit/>
          </a:bodyPr>
          <a:lstStyle/>
          <a:p>
            <a:r>
              <a:rPr lang="en-US" altLang="ko-KR" sz="1600" b="1" dirty="0">
                <a:solidFill>
                  <a:schemeClr val="tx1">
                    <a:lumMod val="75000"/>
                    <a:lumOff val="25000"/>
                  </a:schemeClr>
                </a:solidFill>
                <a:latin typeface="Arial" pitchFamily="34" charset="0"/>
                <a:cs typeface="Arial" pitchFamily="34" charset="0"/>
              </a:rPr>
              <a:t>UFCFDU-30-1</a:t>
            </a:r>
          </a:p>
          <a:p>
            <a:r>
              <a:rPr lang="en-US" altLang="ko-KR" sz="1600" b="1" dirty="0">
                <a:solidFill>
                  <a:schemeClr val="tx1">
                    <a:lumMod val="75000"/>
                    <a:lumOff val="25000"/>
                  </a:schemeClr>
                </a:solidFill>
                <a:latin typeface="Arial" pitchFamily="34" charset="0"/>
                <a:cs typeface="Arial" pitchFamily="34" charset="0"/>
              </a:rPr>
              <a:t>Module 1</a:t>
            </a:r>
            <a:endParaRPr lang="ko-KR" altLang="en-US" sz="1600" b="1" dirty="0">
              <a:solidFill>
                <a:schemeClr val="tx1">
                  <a:lumMod val="75000"/>
                  <a:lumOff val="25000"/>
                </a:schemeClr>
              </a:solidFill>
              <a:latin typeface="Arial" pitchFamily="34" charset="0"/>
              <a:cs typeface="Arial" pitchFamily="34" charset="0"/>
            </a:endParaRPr>
          </a:p>
        </p:txBody>
      </p:sp>
      <p:sp>
        <p:nvSpPr>
          <p:cNvPr id="37" name="Oval 21">
            <a:extLst>
              <a:ext uri="{FF2B5EF4-FFF2-40B4-BE49-F238E27FC236}">
                <a16:creationId xmlns:a16="http://schemas.microsoft.com/office/drawing/2014/main" id="{05730307-46CA-4C70-AB6B-D7C2EB65A0F8}"/>
              </a:ext>
            </a:extLst>
          </p:cNvPr>
          <p:cNvSpPr>
            <a:spLocks noChangeAspect="1"/>
          </p:cNvSpPr>
          <p:nvPr/>
        </p:nvSpPr>
        <p:spPr>
          <a:xfrm>
            <a:off x="7137675" y="5551995"/>
            <a:ext cx="336743" cy="33955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38" name="TextBox 37">
            <a:extLst>
              <a:ext uri="{FF2B5EF4-FFF2-40B4-BE49-F238E27FC236}">
                <a16:creationId xmlns:a16="http://schemas.microsoft.com/office/drawing/2014/main" id="{B5AEE4AC-9241-4652-A447-14C6C758BF90}"/>
              </a:ext>
            </a:extLst>
          </p:cNvPr>
          <p:cNvSpPr txBox="1"/>
          <p:nvPr/>
        </p:nvSpPr>
        <p:spPr>
          <a:xfrm>
            <a:off x="6756300" y="3705999"/>
            <a:ext cx="4408513" cy="553998"/>
          </a:xfrm>
          <a:prstGeom prst="rect">
            <a:avLst/>
          </a:prstGeom>
          <a:noFill/>
          <a:ln>
            <a:solidFill>
              <a:schemeClr val="bg2">
                <a:lumMod val="75000"/>
              </a:schemeClr>
            </a:solidFill>
          </a:ln>
        </p:spPr>
        <p:txBody>
          <a:bodyPr wrap="square" lIns="36000" tIns="0" rIns="36000" bIns="0" rtlCol="0" anchor="ctr">
            <a:spAutoFit/>
          </a:bodyPr>
          <a:lstStyle/>
          <a:p>
            <a:r>
              <a:rPr lang="en-GB" altLang="ko-KR" sz="3600" dirty="0"/>
              <a:t>Networking</a:t>
            </a:r>
            <a:endParaRPr lang="ko-KR" altLang="en-US" sz="3600" dirty="0"/>
          </a:p>
        </p:txBody>
      </p:sp>
      <p:pic>
        <p:nvPicPr>
          <p:cNvPr id="8" name="Picture Placeholder 7" descr="A circuit board on a table&#10;&#10;Description automatically generated">
            <a:extLst>
              <a:ext uri="{FF2B5EF4-FFF2-40B4-BE49-F238E27FC236}">
                <a16:creationId xmlns:a16="http://schemas.microsoft.com/office/drawing/2014/main" id="{921832FF-290E-46EE-A633-85A99794E6D9}"/>
              </a:ext>
            </a:extLst>
          </p:cNvPr>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t="20089" b="20089"/>
          <a:stretch>
            <a:fillRect/>
          </a:stretch>
        </p:blipFill>
        <p:spPr/>
      </p:pic>
    </p:spTree>
    <p:extLst>
      <p:ext uri="{BB962C8B-B14F-4D97-AF65-F5344CB8AC3E}">
        <p14:creationId xmlns:p14="http://schemas.microsoft.com/office/powerpoint/2010/main" val="28563328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F719A-17AD-42C3-A80F-3A728091313A}"/>
              </a:ext>
            </a:extLst>
          </p:cNvPr>
          <p:cNvSpPr>
            <a:spLocks noGrp="1"/>
          </p:cNvSpPr>
          <p:nvPr>
            <p:ph type="title"/>
          </p:nvPr>
        </p:nvSpPr>
        <p:spPr/>
        <p:txBody>
          <a:bodyPr/>
          <a:lstStyle/>
          <a:p>
            <a:r>
              <a:rPr lang="en-GB" dirty="0"/>
              <a:t>Media Access Control - Duplex</a:t>
            </a:r>
          </a:p>
        </p:txBody>
      </p:sp>
      <p:sp>
        <p:nvSpPr>
          <p:cNvPr id="5" name="Text Placeholder 4">
            <a:extLst>
              <a:ext uri="{FF2B5EF4-FFF2-40B4-BE49-F238E27FC236}">
                <a16:creationId xmlns:a16="http://schemas.microsoft.com/office/drawing/2014/main" id="{F5CCC54A-7C63-4395-96A9-B9D97CAAB160}"/>
              </a:ext>
            </a:extLst>
          </p:cNvPr>
          <p:cNvSpPr>
            <a:spLocks noGrp="1"/>
          </p:cNvSpPr>
          <p:nvPr>
            <p:ph type="body" idx="1"/>
          </p:nvPr>
        </p:nvSpPr>
        <p:spPr/>
        <p:txBody>
          <a:bodyPr/>
          <a:lstStyle/>
          <a:p>
            <a:r>
              <a:rPr lang="en-GB" dirty="0"/>
              <a:t>Half-duplex</a:t>
            </a:r>
          </a:p>
        </p:txBody>
      </p:sp>
      <p:sp>
        <p:nvSpPr>
          <p:cNvPr id="3" name="Content Placeholder 2">
            <a:extLst>
              <a:ext uri="{FF2B5EF4-FFF2-40B4-BE49-F238E27FC236}">
                <a16:creationId xmlns:a16="http://schemas.microsoft.com/office/drawing/2014/main" id="{31EA42C0-400E-47A8-A168-738264EAEA7A}"/>
              </a:ext>
            </a:extLst>
          </p:cNvPr>
          <p:cNvSpPr>
            <a:spLocks noGrp="1"/>
          </p:cNvSpPr>
          <p:nvPr>
            <p:ph sz="half" idx="2"/>
          </p:nvPr>
        </p:nvSpPr>
        <p:spPr>
          <a:xfrm>
            <a:off x="839788" y="2505075"/>
            <a:ext cx="5157787" cy="3751346"/>
          </a:xfrm>
          <a:gradFill>
            <a:gsLst>
              <a:gs pos="0">
                <a:schemeClr val="accent2">
                  <a:lumMod val="60000"/>
                  <a:lumOff val="40000"/>
                </a:schemeClr>
              </a:gs>
              <a:gs pos="33000">
                <a:schemeClr val="accent2">
                  <a:lumMod val="40000"/>
                  <a:lumOff val="60000"/>
                </a:schemeClr>
              </a:gs>
              <a:gs pos="61000">
                <a:schemeClr val="accent2">
                  <a:lumMod val="40000"/>
                  <a:lumOff val="60000"/>
                </a:schemeClr>
              </a:gs>
              <a:gs pos="100000">
                <a:schemeClr val="accent2">
                  <a:lumMod val="20000"/>
                  <a:lumOff val="80000"/>
                </a:schemeClr>
              </a:gs>
            </a:gsLst>
            <a:lin ang="5400000" scaled="1"/>
          </a:gradFill>
        </p:spPr>
        <p:txBody>
          <a:bodyPr>
            <a:normAutofit/>
          </a:bodyPr>
          <a:lstStyle/>
          <a:p>
            <a:r>
              <a:rPr lang="en-GB" dirty="0"/>
              <a:t>A device cannot send and receive simultaneously</a:t>
            </a:r>
          </a:p>
          <a:p>
            <a:r>
              <a:rPr lang="en-GB" dirty="0"/>
              <a:t>All LAN hubs are half-duplex devices</a:t>
            </a:r>
          </a:p>
          <a:p>
            <a:r>
              <a:rPr lang="en-GB" dirty="0"/>
              <a:t>Switch interfaces can be configured as half-duplex, but usually only when connecting to another half-duplex device</a:t>
            </a:r>
          </a:p>
        </p:txBody>
      </p:sp>
      <p:sp>
        <p:nvSpPr>
          <p:cNvPr id="6" name="Text Placeholder 5">
            <a:extLst>
              <a:ext uri="{FF2B5EF4-FFF2-40B4-BE49-F238E27FC236}">
                <a16:creationId xmlns:a16="http://schemas.microsoft.com/office/drawing/2014/main" id="{BACC91A5-E92B-4A29-8BC5-4961622DCFF8}"/>
              </a:ext>
            </a:extLst>
          </p:cNvPr>
          <p:cNvSpPr>
            <a:spLocks noGrp="1"/>
          </p:cNvSpPr>
          <p:nvPr>
            <p:ph type="body" sz="quarter" idx="3"/>
          </p:nvPr>
        </p:nvSpPr>
        <p:spPr/>
        <p:txBody>
          <a:bodyPr/>
          <a:lstStyle/>
          <a:p>
            <a:r>
              <a:rPr lang="en-GB" dirty="0"/>
              <a:t>Full-duplex</a:t>
            </a:r>
          </a:p>
        </p:txBody>
      </p:sp>
      <p:sp>
        <p:nvSpPr>
          <p:cNvPr id="7" name="Content Placeholder 6">
            <a:extLst>
              <a:ext uri="{FF2B5EF4-FFF2-40B4-BE49-F238E27FC236}">
                <a16:creationId xmlns:a16="http://schemas.microsoft.com/office/drawing/2014/main" id="{D137E315-3631-4D9E-8EDA-170BD7D01F05}"/>
              </a:ext>
            </a:extLst>
          </p:cNvPr>
          <p:cNvSpPr>
            <a:spLocks noGrp="1"/>
          </p:cNvSpPr>
          <p:nvPr>
            <p:ph sz="quarter" idx="4"/>
          </p:nvPr>
        </p:nvSpPr>
        <p:spPr>
          <a:xfrm>
            <a:off x="6172200" y="2505075"/>
            <a:ext cx="5183188" cy="3751346"/>
          </a:xfrm>
          <a:gradFill>
            <a:gsLst>
              <a:gs pos="0">
                <a:schemeClr val="accent2">
                  <a:lumMod val="60000"/>
                  <a:lumOff val="40000"/>
                </a:schemeClr>
              </a:gs>
              <a:gs pos="33000">
                <a:schemeClr val="accent2">
                  <a:lumMod val="40000"/>
                  <a:lumOff val="60000"/>
                </a:schemeClr>
              </a:gs>
              <a:gs pos="61000">
                <a:schemeClr val="accent2">
                  <a:lumMod val="40000"/>
                  <a:lumOff val="60000"/>
                </a:schemeClr>
              </a:gs>
              <a:gs pos="100000">
                <a:schemeClr val="accent2">
                  <a:lumMod val="20000"/>
                  <a:lumOff val="80000"/>
                </a:schemeClr>
              </a:gs>
            </a:gsLst>
            <a:lin ang="5400000" scaled="1"/>
          </a:gradFill>
        </p:spPr>
        <p:txBody>
          <a:bodyPr>
            <a:normAutofit/>
          </a:bodyPr>
          <a:lstStyle/>
          <a:p>
            <a:r>
              <a:rPr lang="en-GB" dirty="0"/>
              <a:t>Data can be sent and received at the same time</a:t>
            </a:r>
          </a:p>
          <a:p>
            <a:r>
              <a:rPr lang="en-GB" dirty="0"/>
              <a:t>A properly configured switch interface will be set to full-duplex</a:t>
            </a:r>
          </a:p>
          <a:p>
            <a:endParaRPr lang="en-GB" dirty="0"/>
          </a:p>
        </p:txBody>
      </p:sp>
    </p:spTree>
    <p:extLst>
      <p:ext uri="{BB962C8B-B14F-4D97-AF65-F5344CB8AC3E}">
        <p14:creationId xmlns:p14="http://schemas.microsoft.com/office/powerpoint/2010/main" val="2181369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C634-6C93-4B11-A9A5-7B5EABE6E14E}"/>
              </a:ext>
            </a:extLst>
          </p:cNvPr>
          <p:cNvSpPr>
            <a:spLocks noGrp="1"/>
          </p:cNvSpPr>
          <p:nvPr>
            <p:ph type="title"/>
          </p:nvPr>
        </p:nvSpPr>
        <p:spPr/>
        <p:txBody>
          <a:bodyPr/>
          <a:lstStyle/>
          <a:p>
            <a:r>
              <a:rPr lang="en-GB" dirty="0"/>
              <a:t>Broadcast Domains</a:t>
            </a:r>
          </a:p>
        </p:txBody>
      </p:sp>
      <p:sp>
        <p:nvSpPr>
          <p:cNvPr id="3" name="Content Placeholder 2">
            <a:extLst>
              <a:ext uri="{FF2B5EF4-FFF2-40B4-BE49-F238E27FC236}">
                <a16:creationId xmlns:a16="http://schemas.microsoft.com/office/drawing/2014/main" id="{E56F9A89-D5AD-4284-BD40-16D334DA3DAB}"/>
              </a:ext>
            </a:extLst>
          </p:cNvPr>
          <p:cNvSpPr>
            <a:spLocks noGrp="1"/>
          </p:cNvSpPr>
          <p:nvPr>
            <p:ph idx="1"/>
          </p:nvPr>
        </p:nvSpPr>
        <p:spPr/>
        <p:txBody>
          <a:bodyPr/>
          <a:lstStyle/>
          <a:p>
            <a:r>
              <a:rPr lang="en-GB" dirty="0"/>
              <a:t>A broadcast domain represents a set of devices that can hear broadcast traffic from each other</a:t>
            </a:r>
          </a:p>
          <a:p>
            <a:r>
              <a:rPr lang="en-GB" dirty="0"/>
              <a:t>ARP (Address Resolution Protocol) requests, which look to resolve a known IP address to an unknown MAC address of that device, are always broadcasts, and are heard by all devices on a network</a:t>
            </a:r>
          </a:p>
          <a:p>
            <a:r>
              <a:rPr lang="en-GB" dirty="0"/>
              <a:t>Switches forward broadcasts out of all interfaces, except the interface on which the message originated</a:t>
            </a:r>
          </a:p>
          <a:p>
            <a:r>
              <a:rPr lang="en-GB" dirty="0"/>
              <a:t>Routers, however, break up a broadcast domain, as they never forward broadcasts out of other interfaces to other networks</a:t>
            </a:r>
          </a:p>
        </p:txBody>
      </p:sp>
    </p:spTree>
    <p:extLst>
      <p:ext uri="{BB962C8B-B14F-4D97-AF65-F5344CB8AC3E}">
        <p14:creationId xmlns:p14="http://schemas.microsoft.com/office/powerpoint/2010/main" val="1396395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D809-C3AB-425A-A031-6A9871551D4D}"/>
              </a:ext>
            </a:extLst>
          </p:cNvPr>
          <p:cNvSpPr>
            <a:spLocks noGrp="1"/>
          </p:cNvSpPr>
          <p:nvPr>
            <p:ph type="title"/>
          </p:nvPr>
        </p:nvSpPr>
        <p:spPr/>
        <p:txBody>
          <a:bodyPr/>
          <a:lstStyle/>
          <a:p>
            <a:r>
              <a:rPr lang="en-GB" dirty="0"/>
              <a:t>CSMA/CD</a:t>
            </a:r>
          </a:p>
        </p:txBody>
      </p:sp>
      <p:sp>
        <p:nvSpPr>
          <p:cNvPr id="3" name="Content Placeholder 2">
            <a:extLst>
              <a:ext uri="{FF2B5EF4-FFF2-40B4-BE49-F238E27FC236}">
                <a16:creationId xmlns:a16="http://schemas.microsoft.com/office/drawing/2014/main" id="{0FFB3C5C-44C4-4217-BC10-67BFEE055769}"/>
              </a:ext>
            </a:extLst>
          </p:cNvPr>
          <p:cNvSpPr>
            <a:spLocks noGrp="1"/>
          </p:cNvSpPr>
          <p:nvPr>
            <p:ph idx="1"/>
          </p:nvPr>
        </p:nvSpPr>
        <p:spPr/>
        <p:txBody>
          <a:bodyPr>
            <a:normAutofit fontScale="92500" lnSpcReduction="20000"/>
          </a:bodyPr>
          <a:lstStyle/>
          <a:p>
            <a:r>
              <a:rPr lang="en-GB" dirty="0"/>
              <a:t>Older Ethernet networks that used half-duplex communications, where a node could only transmit or receive at one time (not simultaneously), used carrier sense multiple access with collision detection (CSMA/CD) to determine which computer should use the shared media at a given moment</a:t>
            </a:r>
          </a:p>
          <a:p>
            <a:r>
              <a:rPr lang="en-GB" dirty="0"/>
              <a:t>Carrier sense means that each machine on the network examines the cable before sending a data frame</a:t>
            </a:r>
          </a:p>
          <a:p>
            <a:r>
              <a:rPr lang="en-GB" dirty="0"/>
              <a:t>If another machine is using the network, the node detects traffic and waits until the cable is free. If the node detects no traffic, the node sends its data frame</a:t>
            </a:r>
          </a:p>
          <a:p>
            <a:r>
              <a:rPr lang="en-GB" dirty="0"/>
              <a:t>Multiple access means that all machines have equal access to the wire. If the line is free, an Ethernet node does not have to get approval to use the wire—it just uses it</a:t>
            </a:r>
          </a:p>
        </p:txBody>
      </p:sp>
    </p:spTree>
    <p:extLst>
      <p:ext uri="{BB962C8B-B14F-4D97-AF65-F5344CB8AC3E}">
        <p14:creationId xmlns:p14="http://schemas.microsoft.com/office/powerpoint/2010/main" val="743301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B8DB-18EA-44A9-AADE-D0D894FB38ED}"/>
              </a:ext>
            </a:extLst>
          </p:cNvPr>
          <p:cNvSpPr>
            <a:spLocks noGrp="1"/>
          </p:cNvSpPr>
          <p:nvPr>
            <p:ph type="title"/>
          </p:nvPr>
        </p:nvSpPr>
        <p:spPr/>
        <p:txBody>
          <a:bodyPr/>
          <a:lstStyle/>
          <a:p>
            <a:r>
              <a:rPr lang="en-GB" dirty="0"/>
              <a:t>Collision Domains</a:t>
            </a:r>
          </a:p>
        </p:txBody>
      </p:sp>
      <p:sp>
        <p:nvSpPr>
          <p:cNvPr id="3" name="Content Placeholder 2">
            <a:extLst>
              <a:ext uri="{FF2B5EF4-FFF2-40B4-BE49-F238E27FC236}">
                <a16:creationId xmlns:a16="http://schemas.microsoft.com/office/drawing/2014/main" id="{C68E63B8-71C9-4C63-B89A-37E480C9A757}"/>
              </a:ext>
            </a:extLst>
          </p:cNvPr>
          <p:cNvSpPr>
            <a:spLocks noGrp="1"/>
          </p:cNvSpPr>
          <p:nvPr>
            <p:ph idx="1"/>
          </p:nvPr>
        </p:nvSpPr>
        <p:spPr/>
        <p:txBody>
          <a:bodyPr/>
          <a:lstStyle/>
          <a:p>
            <a:r>
              <a:rPr lang="en-GB" dirty="0"/>
              <a:t>When two nodes use the cable simultaneously, a collision occurs, and both of the transmissions are lost</a:t>
            </a:r>
          </a:p>
          <a:p>
            <a:r>
              <a:rPr lang="en-GB" dirty="0"/>
              <a:t>When a collision occurs, both nodes detect the collision by listening to their own transmissions</a:t>
            </a:r>
          </a:p>
          <a:p>
            <a:r>
              <a:rPr lang="en-GB" dirty="0"/>
              <a:t>By comparing their own transmissions with the signal they receive, they can determine whether another node has transmitted at the same time</a:t>
            </a:r>
          </a:p>
          <a:p>
            <a:r>
              <a:rPr lang="en-GB" dirty="0"/>
              <a:t>If the nodes detect a collision, both nodes immediately stop transmitting and wait for a short, random period of time before retrying</a:t>
            </a:r>
          </a:p>
          <a:p>
            <a:endParaRPr lang="en-GB" dirty="0"/>
          </a:p>
        </p:txBody>
      </p:sp>
    </p:spTree>
    <p:extLst>
      <p:ext uri="{BB962C8B-B14F-4D97-AF65-F5344CB8AC3E}">
        <p14:creationId xmlns:p14="http://schemas.microsoft.com/office/powerpoint/2010/main" val="5216988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4E3A1-D6A8-43E5-847B-A945ECB4BC64}"/>
              </a:ext>
            </a:extLst>
          </p:cNvPr>
          <p:cNvSpPr>
            <a:spLocks noGrp="1"/>
          </p:cNvSpPr>
          <p:nvPr>
            <p:ph type="title"/>
          </p:nvPr>
        </p:nvSpPr>
        <p:spPr/>
        <p:txBody>
          <a:bodyPr/>
          <a:lstStyle/>
          <a:p>
            <a:r>
              <a:rPr lang="en-GB" dirty="0"/>
              <a:t>Ethernet Frames</a:t>
            </a:r>
          </a:p>
        </p:txBody>
      </p:sp>
      <p:sp>
        <p:nvSpPr>
          <p:cNvPr id="3" name="Content Placeholder 2">
            <a:extLst>
              <a:ext uri="{FF2B5EF4-FFF2-40B4-BE49-F238E27FC236}">
                <a16:creationId xmlns:a16="http://schemas.microsoft.com/office/drawing/2014/main" id="{12531080-9A91-45B5-BEDA-504063AB3C32}"/>
              </a:ext>
            </a:extLst>
          </p:cNvPr>
          <p:cNvSpPr>
            <a:spLocks noGrp="1"/>
          </p:cNvSpPr>
          <p:nvPr>
            <p:ph idx="1"/>
          </p:nvPr>
        </p:nvSpPr>
        <p:spPr>
          <a:xfrm>
            <a:off x="312821" y="1412240"/>
            <a:ext cx="11590421" cy="5349341"/>
          </a:xfrm>
        </p:spPr>
        <p:txBody>
          <a:bodyPr>
            <a:normAutofit/>
          </a:bodyPr>
          <a:lstStyle/>
          <a:p>
            <a:r>
              <a:rPr lang="en-GB" sz="3600" dirty="0"/>
              <a:t>There have been four different Ethernet frame types defined over the years</a:t>
            </a:r>
          </a:p>
          <a:p>
            <a:r>
              <a:rPr lang="en-GB" sz="3600" dirty="0"/>
              <a:t>Only the Ethernet II frame type is used today</a:t>
            </a:r>
          </a:p>
          <a:p>
            <a:r>
              <a:rPr lang="en-GB" sz="3600" dirty="0"/>
              <a:t>Every version of 802.3 Ethernet uses the same Ethernet II frame</a:t>
            </a:r>
          </a:p>
          <a:p>
            <a:r>
              <a:rPr lang="en-GB" sz="3600" dirty="0"/>
              <a:t>Using frames addresses two networking issues</a:t>
            </a:r>
          </a:p>
          <a:p>
            <a:pPr lvl="1"/>
            <a:r>
              <a:rPr lang="en-GB" sz="3200" dirty="0"/>
              <a:t>Frames prevent any single machine from monopolizing the shared bus cable</a:t>
            </a:r>
          </a:p>
          <a:p>
            <a:pPr lvl="1"/>
            <a:r>
              <a:rPr lang="en-GB" sz="3200" dirty="0"/>
              <a:t>The process of retransmitting lost data is more efficient</a:t>
            </a:r>
            <a:endParaRPr lang="en-GB" sz="4400" dirty="0"/>
          </a:p>
        </p:txBody>
      </p:sp>
    </p:spTree>
    <p:extLst>
      <p:ext uri="{BB962C8B-B14F-4D97-AF65-F5344CB8AC3E}">
        <p14:creationId xmlns:p14="http://schemas.microsoft.com/office/powerpoint/2010/main" val="415016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F8E6EC-7FC2-414A-9B0A-052CC03D5277}"/>
              </a:ext>
            </a:extLst>
          </p:cNvPr>
          <p:cNvSpPr/>
          <p:nvPr/>
        </p:nvSpPr>
        <p:spPr>
          <a:xfrm>
            <a:off x="97277" y="1420238"/>
            <a:ext cx="11906655" cy="2451371"/>
          </a:xfrm>
          <a:prstGeom prst="rect">
            <a:avLst/>
          </a:prstGeom>
          <a:gradFill flip="none" rotWithShape="1">
            <a:gsLst>
              <a:gs pos="0">
                <a:schemeClr val="accent1">
                  <a:lumMod val="0"/>
                  <a:lumOff val="100000"/>
                </a:schemeClr>
              </a:gs>
              <a:gs pos="16000">
                <a:schemeClr val="accent1">
                  <a:lumMod val="0"/>
                  <a:lumOff val="100000"/>
                  <a:alpha val="28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AE04689-3DAA-4B2E-8F40-2D913A8E02C7}"/>
              </a:ext>
            </a:extLst>
          </p:cNvPr>
          <p:cNvSpPr>
            <a:spLocks noGrp="1"/>
          </p:cNvSpPr>
          <p:nvPr>
            <p:ph type="title"/>
          </p:nvPr>
        </p:nvSpPr>
        <p:spPr/>
        <p:txBody>
          <a:bodyPr/>
          <a:lstStyle/>
          <a:p>
            <a:r>
              <a:rPr lang="en-GB" dirty="0"/>
              <a:t>Ethernet Frame</a:t>
            </a:r>
          </a:p>
        </p:txBody>
      </p:sp>
      <p:sp>
        <p:nvSpPr>
          <p:cNvPr id="6" name="TextBox 5">
            <a:extLst>
              <a:ext uri="{FF2B5EF4-FFF2-40B4-BE49-F238E27FC236}">
                <a16:creationId xmlns:a16="http://schemas.microsoft.com/office/drawing/2014/main" id="{94FC5ED7-471D-42EE-BECD-6F21DCDCC77C}"/>
              </a:ext>
            </a:extLst>
          </p:cNvPr>
          <p:cNvSpPr txBox="1"/>
          <p:nvPr/>
        </p:nvSpPr>
        <p:spPr>
          <a:xfrm>
            <a:off x="3434802" y="5036980"/>
            <a:ext cx="5696778" cy="1477328"/>
          </a:xfrm>
          <a:prstGeom prst="rect">
            <a:avLst/>
          </a:prstGeom>
          <a:solidFill>
            <a:schemeClr val="accent1">
              <a:lumMod val="40000"/>
              <a:lumOff val="60000"/>
            </a:schemeClr>
          </a:solidFill>
        </p:spPr>
        <p:txBody>
          <a:bodyPr wrap="square" rtlCol="0">
            <a:spAutoFit/>
          </a:bodyPr>
          <a:lstStyle/>
          <a:p>
            <a:r>
              <a:rPr lang="en-GB" dirty="0" err="1"/>
              <a:t>EtherType</a:t>
            </a:r>
            <a:r>
              <a:rPr lang="en-GB" dirty="0"/>
              <a:t> values:</a:t>
            </a:r>
          </a:p>
          <a:p>
            <a:r>
              <a:rPr lang="en-GB" dirty="0"/>
              <a:t>0x0800 signals that the frame contains an IPv4 datagram 0x0806 indicates an ARP frame</a:t>
            </a:r>
          </a:p>
          <a:p>
            <a:r>
              <a:rPr lang="en-GB" dirty="0"/>
              <a:t>0x86DD indicates an IPv6 frame</a:t>
            </a:r>
          </a:p>
          <a:p>
            <a:r>
              <a:rPr lang="en-GB" dirty="0"/>
              <a:t>0x8100 indicates the presence of an IEEE 802.1 Q tag</a:t>
            </a:r>
          </a:p>
        </p:txBody>
      </p:sp>
      <p:sp>
        <p:nvSpPr>
          <p:cNvPr id="7" name="Rectangle 6">
            <a:extLst>
              <a:ext uri="{FF2B5EF4-FFF2-40B4-BE49-F238E27FC236}">
                <a16:creationId xmlns:a16="http://schemas.microsoft.com/office/drawing/2014/main" id="{9E859414-2507-4499-87B8-488DCCC5F4F3}"/>
              </a:ext>
            </a:extLst>
          </p:cNvPr>
          <p:cNvSpPr/>
          <p:nvPr/>
        </p:nvSpPr>
        <p:spPr>
          <a:xfrm>
            <a:off x="602107" y="2439053"/>
            <a:ext cx="2449902" cy="569343"/>
          </a:xfrm>
          <a:prstGeom prst="rect">
            <a:avLst/>
          </a:prstGeom>
          <a:gradFill flip="none" rotWithShape="1">
            <a:gsLst>
              <a:gs pos="0">
                <a:schemeClr val="accent1">
                  <a:lumMod val="5000"/>
                  <a:lumOff val="95000"/>
                </a:schemeClr>
              </a:gs>
              <a:gs pos="79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E2E1E32-DD35-412E-A737-9471110DD9EA}"/>
              </a:ext>
            </a:extLst>
          </p:cNvPr>
          <p:cNvSpPr/>
          <p:nvPr/>
        </p:nvSpPr>
        <p:spPr>
          <a:xfrm>
            <a:off x="7231634" y="2438189"/>
            <a:ext cx="2449902" cy="569343"/>
          </a:xfrm>
          <a:prstGeom prst="rect">
            <a:avLst/>
          </a:prstGeom>
          <a:gradFill flip="none" rotWithShape="1">
            <a:gsLst>
              <a:gs pos="0">
                <a:srgbClr val="FF0000"/>
              </a:gs>
              <a:gs pos="100000">
                <a:schemeClr val="bg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B2D570F-6DA2-4EE8-B5C4-337F000D08AE}"/>
              </a:ext>
            </a:extLst>
          </p:cNvPr>
          <p:cNvSpPr/>
          <p:nvPr/>
        </p:nvSpPr>
        <p:spPr>
          <a:xfrm>
            <a:off x="3201101" y="2438191"/>
            <a:ext cx="2449902" cy="569343"/>
          </a:xfrm>
          <a:prstGeom prst="rect">
            <a:avLst/>
          </a:prstGeom>
          <a:gradFill flip="none" rotWithShape="1">
            <a:gsLst>
              <a:gs pos="26000">
                <a:schemeClr val="accent6">
                  <a:lumMod val="60000"/>
                  <a:lumOff val="40000"/>
                </a:schemeClr>
              </a:gs>
              <a:gs pos="100000">
                <a:schemeClr val="bg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D01BB6B-FB9F-441F-B00D-C5D04563E908}"/>
              </a:ext>
            </a:extLst>
          </p:cNvPr>
          <p:cNvSpPr/>
          <p:nvPr/>
        </p:nvSpPr>
        <p:spPr>
          <a:xfrm>
            <a:off x="5817365" y="2438191"/>
            <a:ext cx="931653" cy="569343"/>
          </a:xfrm>
          <a:prstGeom prst="rect">
            <a:avLst/>
          </a:prstGeom>
          <a:gradFill flip="none" rotWithShape="1">
            <a:gsLst>
              <a:gs pos="34000">
                <a:srgbClr val="FFFF00">
                  <a:alpha val="81000"/>
                </a:srgbClr>
              </a:gs>
              <a:gs pos="100000">
                <a:schemeClr val="bg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2108297-AE0E-41DC-AAE1-C4C37B3DA72B}"/>
              </a:ext>
            </a:extLst>
          </p:cNvPr>
          <p:cNvSpPr/>
          <p:nvPr/>
        </p:nvSpPr>
        <p:spPr>
          <a:xfrm>
            <a:off x="10049740" y="2438189"/>
            <a:ext cx="1590136" cy="56934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DEEC6241-D7BC-49E7-AF01-75DF5926F845}"/>
              </a:ext>
            </a:extLst>
          </p:cNvPr>
          <p:cNvSpPr/>
          <p:nvPr/>
        </p:nvSpPr>
        <p:spPr>
          <a:xfrm>
            <a:off x="340006" y="2290899"/>
            <a:ext cx="6569752" cy="132556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839054F0-E60E-4490-B081-A6B78BFF2503}"/>
              </a:ext>
            </a:extLst>
          </p:cNvPr>
          <p:cNvSpPr/>
          <p:nvPr/>
        </p:nvSpPr>
        <p:spPr>
          <a:xfrm>
            <a:off x="7005350" y="2290899"/>
            <a:ext cx="2847386" cy="132556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952A81F8-D1D7-42B6-8F76-DEDE6CCACB2D}"/>
              </a:ext>
            </a:extLst>
          </p:cNvPr>
          <p:cNvSpPr txBox="1"/>
          <p:nvPr/>
        </p:nvSpPr>
        <p:spPr>
          <a:xfrm>
            <a:off x="676134" y="2696596"/>
            <a:ext cx="2301849" cy="338554"/>
          </a:xfrm>
          <a:prstGeom prst="rect">
            <a:avLst/>
          </a:prstGeom>
          <a:noFill/>
        </p:spPr>
        <p:txBody>
          <a:bodyPr wrap="none" rtlCol="0">
            <a:spAutoFit/>
          </a:bodyPr>
          <a:lstStyle/>
          <a:p>
            <a:r>
              <a:rPr lang="en-GB" sz="1600" dirty="0"/>
              <a:t>Destination MAC Address</a:t>
            </a:r>
          </a:p>
        </p:txBody>
      </p:sp>
      <p:sp>
        <p:nvSpPr>
          <p:cNvPr id="15" name="TextBox 14">
            <a:extLst>
              <a:ext uri="{FF2B5EF4-FFF2-40B4-BE49-F238E27FC236}">
                <a16:creationId xmlns:a16="http://schemas.microsoft.com/office/drawing/2014/main" id="{C9931278-6A1B-47E0-A257-C89E948C148B}"/>
              </a:ext>
            </a:extLst>
          </p:cNvPr>
          <p:cNvSpPr txBox="1"/>
          <p:nvPr/>
        </p:nvSpPr>
        <p:spPr>
          <a:xfrm>
            <a:off x="3469284" y="2696596"/>
            <a:ext cx="1913537" cy="338554"/>
          </a:xfrm>
          <a:prstGeom prst="rect">
            <a:avLst/>
          </a:prstGeom>
          <a:noFill/>
        </p:spPr>
        <p:txBody>
          <a:bodyPr wrap="none" rtlCol="0">
            <a:spAutoFit/>
          </a:bodyPr>
          <a:lstStyle/>
          <a:p>
            <a:r>
              <a:rPr lang="en-GB" sz="1600" dirty="0"/>
              <a:t>Source MAC Address</a:t>
            </a:r>
          </a:p>
        </p:txBody>
      </p:sp>
      <p:sp>
        <p:nvSpPr>
          <p:cNvPr id="16" name="TextBox 15">
            <a:extLst>
              <a:ext uri="{FF2B5EF4-FFF2-40B4-BE49-F238E27FC236}">
                <a16:creationId xmlns:a16="http://schemas.microsoft.com/office/drawing/2014/main" id="{33AF7C69-4CE3-4693-AE52-8873B3C618DC}"/>
              </a:ext>
            </a:extLst>
          </p:cNvPr>
          <p:cNvSpPr txBox="1"/>
          <p:nvPr/>
        </p:nvSpPr>
        <p:spPr>
          <a:xfrm>
            <a:off x="5769525" y="2696596"/>
            <a:ext cx="1027333" cy="338554"/>
          </a:xfrm>
          <a:prstGeom prst="rect">
            <a:avLst/>
          </a:prstGeom>
          <a:noFill/>
        </p:spPr>
        <p:txBody>
          <a:bodyPr wrap="none" rtlCol="0">
            <a:spAutoFit/>
          </a:bodyPr>
          <a:lstStyle/>
          <a:p>
            <a:r>
              <a:rPr lang="en-GB" sz="1600" dirty="0" err="1"/>
              <a:t>EtherType</a:t>
            </a:r>
            <a:endParaRPr lang="en-GB" sz="1600" dirty="0"/>
          </a:p>
        </p:txBody>
      </p:sp>
      <p:sp>
        <p:nvSpPr>
          <p:cNvPr id="17" name="TextBox 16">
            <a:extLst>
              <a:ext uri="{FF2B5EF4-FFF2-40B4-BE49-F238E27FC236}">
                <a16:creationId xmlns:a16="http://schemas.microsoft.com/office/drawing/2014/main" id="{3D05ABE5-7D5C-4FC2-BDF9-346E81860F8E}"/>
              </a:ext>
            </a:extLst>
          </p:cNvPr>
          <p:cNvSpPr txBox="1"/>
          <p:nvPr/>
        </p:nvSpPr>
        <p:spPr>
          <a:xfrm>
            <a:off x="2993557" y="3076908"/>
            <a:ext cx="1262653" cy="584775"/>
          </a:xfrm>
          <a:prstGeom prst="rect">
            <a:avLst/>
          </a:prstGeom>
          <a:noFill/>
        </p:spPr>
        <p:txBody>
          <a:bodyPr wrap="none" rtlCol="0">
            <a:spAutoFit/>
          </a:bodyPr>
          <a:lstStyle/>
          <a:p>
            <a:pPr algn="ctr"/>
            <a:r>
              <a:rPr lang="en-GB" sz="1600" b="1" dirty="0"/>
              <a:t>MAC Header</a:t>
            </a:r>
          </a:p>
          <a:p>
            <a:pPr algn="ctr"/>
            <a:r>
              <a:rPr lang="en-GB" sz="1600" b="1" dirty="0"/>
              <a:t>(14 bytes)</a:t>
            </a:r>
          </a:p>
        </p:txBody>
      </p:sp>
      <p:sp>
        <p:nvSpPr>
          <p:cNvPr id="18" name="TextBox 17">
            <a:extLst>
              <a:ext uri="{FF2B5EF4-FFF2-40B4-BE49-F238E27FC236}">
                <a16:creationId xmlns:a16="http://schemas.microsoft.com/office/drawing/2014/main" id="{10CDF063-DA36-497B-AEB1-9798752CA458}"/>
              </a:ext>
            </a:extLst>
          </p:cNvPr>
          <p:cNvSpPr txBox="1"/>
          <p:nvPr/>
        </p:nvSpPr>
        <p:spPr>
          <a:xfrm>
            <a:off x="7663227" y="3076908"/>
            <a:ext cx="1586716" cy="584775"/>
          </a:xfrm>
          <a:prstGeom prst="rect">
            <a:avLst/>
          </a:prstGeom>
          <a:noFill/>
        </p:spPr>
        <p:txBody>
          <a:bodyPr wrap="none" rtlCol="0">
            <a:spAutoFit/>
          </a:bodyPr>
          <a:lstStyle/>
          <a:p>
            <a:pPr algn="ctr"/>
            <a:r>
              <a:rPr lang="en-GB" sz="1600" b="1" dirty="0"/>
              <a:t>Data</a:t>
            </a:r>
          </a:p>
          <a:p>
            <a:pPr algn="ctr"/>
            <a:r>
              <a:rPr lang="en-GB" sz="1600" b="1" dirty="0"/>
              <a:t>(46 - 1500 bytes)</a:t>
            </a:r>
          </a:p>
        </p:txBody>
      </p:sp>
      <p:sp>
        <p:nvSpPr>
          <p:cNvPr id="19" name="TextBox 18">
            <a:extLst>
              <a:ext uri="{FF2B5EF4-FFF2-40B4-BE49-F238E27FC236}">
                <a16:creationId xmlns:a16="http://schemas.microsoft.com/office/drawing/2014/main" id="{295621EA-1E93-4752-A4CB-0BB2A97F15B2}"/>
              </a:ext>
            </a:extLst>
          </p:cNvPr>
          <p:cNvSpPr txBox="1"/>
          <p:nvPr/>
        </p:nvSpPr>
        <p:spPr>
          <a:xfrm>
            <a:off x="10446783" y="3200018"/>
            <a:ext cx="796051" cy="338554"/>
          </a:xfrm>
          <a:prstGeom prst="rect">
            <a:avLst/>
          </a:prstGeom>
          <a:noFill/>
        </p:spPr>
        <p:txBody>
          <a:bodyPr wrap="none" rtlCol="0">
            <a:spAutoFit/>
          </a:bodyPr>
          <a:lstStyle/>
          <a:p>
            <a:pPr algn="ctr"/>
            <a:r>
              <a:rPr lang="en-GB" sz="1600" b="1" dirty="0"/>
              <a:t>4 bytes</a:t>
            </a:r>
          </a:p>
        </p:txBody>
      </p:sp>
      <p:sp>
        <p:nvSpPr>
          <p:cNvPr id="20" name="TextBox 19">
            <a:extLst>
              <a:ext uri="{FF2B5EF4-FFF2-40B4-BE49-F238E27FC236}">
                <a16:creationId xmlns:a16="http://schemas.microsoft.com/office/drawing/2014/main" id="{059A3B01-BCB4-4AEB-8653-35E6A8D47E5F}"/>
              </a:ext>
            </a:extLst>
          </p:cNvPr>
          <p:cNvSpPr txBox="1"/>
          <p:nvPr/>
        </p:nvSpPr>
        <p:spPr>
          <a:xfrm>
            <a:off x="8039740" y="2702957"/>
            <a:ext cx="833690" cy="338554"/>
          </a:xfrm>
          <a:prstGeom prst="rect">
            <a:avLst/>
          </a:prstGeom>
          <a:noFill/>
        </p:spPr>
        <p:txBody>
          <a:bodyPr wrap="none" rtlCol="0">
            <a:spAutoFit/>
          </a:bodyPr>
          <a:lstStyle/>
          <a:p>
            <a:r>
              <a:rPr lang="en-GB" sz="1600" dirty="0"/>
              <a:t>Payload</a:t>
            </a:r>
          </a:p>
        </p:txBody>
      </p:sp>
      <p:sp>
        <p:nvSpPr>
          <p:cNvPr id="21" name="TextBox 20">
            <a:extLst>
              <a:ext uri="{FF2B5EF4-FFF2-40B4-BE49-F238E27FC236}">
                <a16:creationId xmlns:a16="http://schemas.microsoft.com/office/drawing/2014/main" id="{E68EE9BF-D284-4E4F-9505-2921311EE577}"/>
              </a:ext>
            </a:extLst>
          </p:cNvPr>
          <p:cNvSpPr txBox="1"/>
          <p:nvPr/>
        </p:nvSpPr>
        <p:spPr>
          <a:xfrm>
            <a:off x="10141186" y="2686067"/>
            <a:ext cx="1407245" cy="338554"/>
          </a:xfrm>
          <a:prstGeom prst="rect">
            <a:avLst/>
          </a:prstGeom>
          <a:noFill/>
        </p:spPr>
        <p:txBody>
          <a:bodyPr wrap="none" rtlCol="0">
            <a:spAutoFit/>
          </a:bodyPr>
          <a:lstStyle/>
          <a:p>
            <a:r>
              <a:rPr lang="en-GB" sz="1600" dirty="0"/>
              <a:t>CRC Checksum</a:t>
            </a:r>
          </a:p>
        </p:txBody>
      </p:sp>
      <p:sp>
        <p:nvSpPr>
          <p:cNvPr id="22" name="TextBox 21">
            <a:extLst>
              <a:ext uri="{FF2B5EF4-FFF2-40B4-BE49-F238E27FC236}">
                <a16:creationId xmlns:a16="http://schemas.microsoft.com/office/drawing/2014/main" id="{A5382A37-7D63-49E7-8BE6-127D436EA5E2}"/>
              </a:ext>
            </a:extLst>
          </p:cNvPr>
          <p:cNvSpPr txBox="1"/>
          <p:nvPr/>
        </p:nvSpPr>
        <p:spPr>
          <a:xfrm>
            <a:off x="833036" y="2431936"/>
            <a:ext cx="1988045" cy="338554"/>
          </a:xfrm>
          <a:prstGeom prst="rect">
            <a:avLst/>
          </a:prstGeom>
          <a:noFill/>
        </p:spPr>
        <p:txBody>
          <a:bodyPr wrap="none" rtlCol="0">
            <a:spAutoFit/>
          </a:bodyPr>
          <a:lstStyle/>
          <a:p>
            <a:r>
              <a:rPr lang="en-GB" sz="1600" dirty="0"/>
              <a:t>A8  A1  59  1D  79  8F </a:t>
            </a:r>
          </a:p>
        </p:txBody>
      </p:sp>
      <p:sp>
        <p:nvSpPr>
          <p:cNvPr id="23" name="TextBox 22">
            <a:extLst>
              <a:ext uri="{FF2B5EF4-FFF2-40B4-BE49-F238E27FC236}">
                <a16:creationId xmlns:a16="http://schemas.microsoft.com/office/drawing/2014/main" id="{413A483B-3DC5-4D9B-90B5-8CF834DDA19D}"/>
              </a:ext>
            </a:extLst>
          </p:cNvPr>
          <p:cNvSpPr txBox="1"/>
          <p:nvPr/>
        </p:nvSpPr>
        <p:spPr>
          <a:xfrm>
            <a:off x="3450465" y="2407834"/>
            <a:ext cx="1951175" cy="338554"/>
          </a:xfrm>
          <a:prstGeom prst="rect">
            <a:avLst/>
          </a:prstGeom>
          <a:noFill/>
        </p:spPr>
        <p:txBody>
          <a:bodyPr wrap="none" rtlCol="0">
            <a:spAutoFit/>
          </a:bodyPr>
          <a:lstStyle/>
          <a:p>
            <a:r>
              <a:rPr lang="en-GB" sz="1600" dirty="0"/>
              <a:t>A8  A1  52  1D  21  98</a:t>
            </a:r>
          </a:p>
        </p:txBody>
      </p:sp>
      <p:sp>
        <p:nvSpPr>
          <p:cNvPr id="24" name="TextBox 23">
            <a:extLst>
              <a:ext uri="{FF2B5EF4-FFF2-40B4-BE49-F238E27FC236}">
                <a16:creationId xmlns:a16="http://schemas.microsoft.com/office/drawing/2014/main" id="{225E11C9-E7FC-4BD6-9477-5AD1A2FE357D}"/>
              </a:ext>
            </a:extLst>
          </p:cNvPr>
          <p:cNvSpPr txBox="1"/>
          <p:nvPr/>
        </p:nvSpPr>
        <p:spPr>
          <a:xfrm>
            <a:off x="5959224" y="2428469"/>
            <a:ext cx="647934" cy="338554"/>
          </a:xfrm>
          <a:prstGeom prst="rect">
            <a:avLst/>
          </a:prstGeom>
          <a:noFill/>
        </p:spPr>
        <p:txBody>
          <a:bodyPr wrap="none" rtlCol="0">
            <a:spAutoFit/>
          </a:bodyPr>
          <a:lstStyle/>
          <a:p>
            <a:r>
              <a:rPr lang="en-GB" sz="1600" dirty="0"/>
              <a:t>08 00</a:t>
            </a:r>
          </a:p>
        </p:txBody>
      </p:sp>
      <p:sp>
        <p:nvSpPr>
          <p:cNvPr id="25" name="TextBox 24">
            <a:extLst>
              <a:ext uri="{FF2B5EF4-FFF2-40B4-BE49-F238E27FC236}">
                <a16:creationId xmlns:a16="http://schemas.microsoft.com/office/drawing/2014/main" id="{C436A37F-53F6-476D-8861-1B63056A670A}"/>
              </a:ext>
            </a:extLst>
          </p:cNvPr>
          <p:cNvSpPr txBox="1"/>
          <p:nvPr/>
        </p:nvSpPr>
        <p:spPr>
          <a:xfrm>
            <a:off x="7892168" y="2438339"/>
            <a:ext cx="1128835" cy="338554"/>
          </a:xfrm>
          <a:prstGeom prst="rect">
            <a:avLst/>
          </a:prstGeom>
          <a:noFill/>
        </p:spPr>
        <p:txBody>
          <a:bodyPr wrap="none" rtlCol="0">
            <a:spAutoFit/>
          </a:bodyPr>
          <a:lstStyle/>
          <a:p>
            <a:r>
              <a:rPr lang="en-GB" sz="1600" dirty="0"/>
              <a:t>IP, ARP, etc.</a:t>
            </a:r>
          </a:p>
        </p:txBody>
      </p:sp>
      <p:sp>
        <p:nvSpPr>
          <p:cNvPr id="26" name="TextBox 25">
            <a:extLst>
              <a:ext uri="{FF2B5EF4-FFF2-40B4-BE49-F238E27FC236}">
                <a16:creationId xmlns:a16="http://schemas.microsoft.com/office/drawing/2014/main" id="{B4A02615-8E8C-444C-B964-282E2BBBB6AF}"/>
              </a:ext>
            </a:extLst>
          </p:cNvPr>
          <p:cNvSpPr txBox="1"/>
          <p:nvPr/>
        </p:nvSpPr>
        <p:spPr>
          <a:xfrm>
            <a:off x="10189019" y="2417874"/>
            <a:ext cx="1311578" cy="338554"/>
          </a:xfrm>
          <a:prstGeom prst="rect">
            <a:avLst/>
          </a:prstGeom>
          <a:noFill/>
        </p:spPr>
        <p:txBody>
          <a:bodyPr wrap="none" rtlCol="0">
            <a:spAutoFit/>
          </a:bodyPr>
          <a:lstStyle/>
          <a:p>
            <a:r>
              <a:rPr lang="en-GB" sz="1600" dirty="0"/>
              <a:t>01  20  13  3A</a:t>
            </a:r>
          </a:p>
        </p:txBody>
      </p:sp>
      <p:sp>
        <p:nvSpPr>
          <p:cNvPr id="27" name="TextBox 26">
            <a:extLst>
              <a:ext uri="{FF2B5EF4-FFF2-40B4-BE49-F238E27FC236}">
                <a16:creationId xmlns:a16="http://schemas.microsoft.com/office/drawing/2014/main" id="{3D4969B5-ACB3-4C51-A08B-DA7E2B02A2BE}"/>
              </a:ext>
            </a:extLst>
          </p:cNvPr>
          <p:cNvSpPr txBox="1"/>
          <p:nvPr/>
        </p:nvSpPr>
        <p:spPr>
          <a:xfrm>
            <a:off x="4803832" y="1606874"/>
            <a:ext cx="2345835" cy="646331"/>
          </a:xfrm>
          <a:prstGeom prst="rect">
            <a:avLst/>
          </a:prstGeom>
          <a:noFill/>
        </p:spPr>
        <p:txBody>
          <a:bodyPr wrap="none" rtlCol="0">
            <a:spAutoFit/>
          </a:bodyPr>
          <a:lstStyle/>
          <a:p>
            <a:pPr algn="ctr"/>
            <a:r>
              <a:rPr lang="en-GB" b="1" dirty="0"/>
              <a:t>Ethernet Type II Frame</a:t>
            </a:r>
          </a:p>
          <a:p>
            <a:pPr algn="ctr"/>
            <a:r>
              <a:rPr lang="en-GB" b="1" dirty="0"/>
              <a:t>(64 to 1518 bytes)</a:t>
            </a:r>
          </a:p>
        </p:txBody>
      </p:sp>
    </p:spTree>
    <p:extLst>
      <p:ext uri="{BB962C8B-B14F-4D97-AF65-F5344CB8AC3E}">
        <p14:creationId xmlns:p14="http://schemas.microsoft.com/office/powerpoint/2010/main" val="34182862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DB0F0-2241-4FDC-90E0-51B376A3B6E5}"/>
              </a:ext>
            </a:extLst>
          </p:cNvPr>
          <p:cNvSpPr>
            <a:spLocks noGrp="1"/>
          </p:cNvSpPr>
          <p:nvPr>
            <p:ph type="title"/>
          </p:nvPr>
        </p:nvSpPr>
        <p:spPr/>
        <p:txBody>
          <a:bodyPr/>
          <a:lstStyle/>
          <a:p>
            <a:r>
              <a:rPr lang="en-GB" dirty="0"/>
              <a:t>Ethernet Deployment Standards</a:t>
            </a:r>
          </a:p>
        </p:txBody>
      </p:sp>
      <p:sp>
        <p:nvSpPr>
          <p:cNvPr id="4" name="Text Placeholder 3">
            <a:extLst>
              <a:ext uri="{FF2B5EF4-FFF2-40B4-BE49-F238E27FC236}">
                <a16:creationId xmlns:a16="http://schemas.microsoft.com/office/drawing/2014/main" id="{FF777AD2-35EA-454B-A33C-E6E126C4022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3062298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A5F08-7D0C-433B-93B4-7B3EC08218F6}"/>
              </a:ext>
            </a:extLst>
          </p:cNvPr>
          <p:cNvSpPr>
            <a:spLocks noGrp="1"/>
          </p:cNvSpPr>
          <p:nvPr>
            <p:ph type="title"/>
          </p:nvPr>
        </p:nvSpPr>
        <p:spPr>
          <a:xfrm>
            <a:off x="312821" y="365125"/>
            <a:ext cx="11590421" cy="1325563"/>
          </a:xfrm>
        </p:spPr>
        <p:txBody>
          <a:bodyPr anchor="ctr">
            <a:normAutofit/>
          </a:bodyPr>
          <a:lstStyle/>
          <a:p>
            <a:r>
              <a:rPr lang="en-GB" dirty="0"/>
              <a:t>802.3 Standards</a:t>
            </a:r>
          </a:p>
        </p:txBody>
      </p:sp>
      <p:sp>
        <p:nvSpPr>
          <p:cNvPr id="6" name="Freeform: Shape 5">
            <a:extLst>
              <a:ext uri="{FF2B5EF4-FFF2-40B4-BE49-F238E27FC236}">
                <a16:creationId xmlns:a16="http://schemas.microsoft.com/office/drawing/2014/main" id="{E577D51E-9D98-4EEF-98B7-9EB729C18E67}"/>
              </a:ext>
            </a:extLst>
          </p:cNvPr>
          <p:cNvSpPr/>
          <p:nvPr/>
        </p:nvSpPr>
        <p:spPr>
          <a:xfrm>
            <a:off x="84789" y="4679418"/>
            <a:ext cx="12029396" cy="1954619"/>
          </a:xfrm>
          <a:custGeom>
            <a:avLst/>
            <a:gdLst>
              <a:gd name="connsiteX0" fmla="*/ 0 w 11590421"/>
              <a:gd name="connsiteY0" fmla="*/ 0 h 1954619"/>
              <a:gd name="connsiteX1" fmla="*/ 11590421 w 11590421"/>
              <a:gd name="connsiteY1" fmla="*/ 0 h 1954619"/>
              <a:gd name="connsiteX2" fmla="*/ 11590421 w 11590421"/>
              <a:gd name="connsiteY2" fmla="*/ 1954619 h 1954619"/>
              <a:gd name="connsiteX3" fmla="*/ 0 w 11590421"/>
              <a:gd name="connsiteY3" fmla="*/ 1954619 h 1954619"/>
              <a:gd name="connsiteX4" fmla="*/ 0 w 11590421"/>
              <a:gd name="connsiteY4" fmla="*/ 0 h 1954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421" h="1954619">
                <a:moveTo>
                  <a:pt x="0" y="0"/>
                </a:moveTo>
                <a:lnTo>
                  <a:pt x="11590421" y="0"/>
                </a:lnTo>
                <a:lnTo>
                  <a:pt x="11590421" y="1954619"/>
                </a:lnTo>
                <a:lnTo>
                  <a:pt x="0" y="1954619"/>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48920" tIns="248920" rIns="248920" bIns="1148045" numCol="1" spcCol="1270" anchor="ctr" anchorCtr="0">
            <a:noAutofit/>
          </a:bodyPr>
          <a:lstStyle/>
          <a:p>
            <a:pPr marL="0" lvl="0" indent="0" algn="ctr" defTabSz="1555750">
              <a:lnSpc>
                <a:spcPct val="90000"/>
              </a:lnSpc>
              <a:spcBef>
                <a:spcPct val="0"/>
              </a:spcBef>
              <a:spcAft>
                <a:spcPct val="35000"/>
              </a:spcAft>
              <a:buNone/>
            </a:pPr>
            <a:r>
              <a:rPr lang="en-GB" sz="3500" kern="1200" dirty="0"/>
              <a:t>Here’s a small selection of 802.3 standards:</a:t>
            </a:r>
            <a:endParaRPr lang="en-US" sz="3500" kern="1200" dirty="0"/>
          </a:p>
        </p:txBody>
      </p:sp>
      <p:sp>
        <p:nvSpPr>
          <p:cNvPr id="7" name="Freeform: Shape 6">
            <a:extLst>
              <a:ext uri="{FF2B5EF4-FFF2-40B4-BE49-F238E27FC236}">
                <a16:creationId xmlns:a16="http://schemas.microsoft.com/office/drawing/2014/main" id="{75F225E5-A4F7-4D2D-A92C-5EC9A668B3C3}"/>
              </a:ext>
            </a:extLst>
          </p:cNvPr>
          <p:cNvSpPr/>
          <p:nvPr/>
        </p:nvSpPr>
        <p:spPr>
          <a:xfrm>
            <a:off x="84789" y="5405922"/>
            <a:ext cx="2094213" cy="1223160"/>
          </a:xfrm>
          <a:custGeom>
            <a:avLst/>
            <a:gdLst>
              <a:gd name="connsiteX0" fmla="*/ 0 w 3859700"/>
              <a:gd name="connsiteY0" fmla="*/ 0 h 899124"/>
              <a:gd name="connsiteX1" fmla="*/ 3859700 w 3859700"/>
              <a:gd name="connsiteY1" fmla="*/ 0 h 899124"/>
              <a:gd name="connsiteX2" fmla="*/ 3859700 w 3859700"/>
              <a:gd name="connsiteY2" fmla="*/ 899124 h 899124"/>
              <a:gd name="connsiteX3" fmla="*/ 0 w 3859700"/>
              <a:gd name="connsiteY3" fmla="*/ 899124 h 899124"/>
              <a:gd name="connsiteX4" fmla="*/ 0 w 3859700"/>
              <a:gd name="connsiteY4" fmla="*/ 0 h 89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700" h="899124">
                <a:moveTo>
                  <a:pt x="0" y="0"/>
                </a:moveTo>
                <a:lnTo>
                  <a:pt x="3859700" y="0"/>
                </a:lnTo>
                <a:lnTo>
                  <a:pt x="3859700" y="899124"/>
                </a:lnTo>
                <a:lnTo>
                  <a:pt x="0" y="899124"/>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GB" sz="2200" b="1" kern="1200" dirty="0"/>
              <a:t>802.3i </a:t>
            </a:r>
            <a:r>
              <a:rPr lang="en-GB" sz="2200" kern="1200" dirty="0"/>
              <a:t>10 Mbps Ethernet using twisted pair cabling (1990)</a:t>
            </a:r>
            <a:endParaRPr lang="en-US" sz="2200" kern="1200" dirty="0"/>
          </a:p>
        </p:txBody>
      </p:sp>
      <p:sp>
        <p:nvSpPr>
          <p:cNvPr id="8" name="Freeform: Shape 7">
            <a:extLst>
              <a:ext uri="{FF2B5EF4-FFF2-40B4-BE49-F238E27FC236}">
                <a16:creationId xmlns:a16="http://schemas.microsoft.com/office/drawing/2014/main" id="{020093A5-0EAE-40A6-9A3A-BDEFDAD6FFDE}"/>
              </a:ext>
            </a:extLst>
          </p:cNvPr>
          <p:cNvSpPr/>
          <p:nvPr/>
        </p:nvSpPr>
        <p:spPr>
          <a:xfrm>
            <a:off x="4500766" y="5405922"/>
            <a:ext cx="2292835" cy="1223159"/>
          </a:xfrm>
          <a:custGeom>
            <a:avLst/>
            <a:gdLst>
              <a:gd name="connsiteX0" fmla="*/ 0 w 3859700"/>
              <a:gd name="connsiteY0" fmla="*/ 0 h 899124"/>
              <a:gd name="connsiteX1" fmla="*/ 3859700 w 3859700"/>
              <a:gd name="connsiteY1" fmla="*/ 0 h 899124"/>
              <a:gd name="connsiteX2" fmla="*/ 3859700 w 3859700"/>
              <a:gd name="connsiteY2" fmla="*/ 899124 h 899124"/>
              <a:gd name="connsiteX3" fmla="*/ 0 w 3859700"/>
              <a:gd name="connsiteY3" fmla="*/ 899124 h 899124"/>
              <a:gd name="connsiteX4" fmla="*/ 0 w 3859700"/>
              <a:gd name="connsiteY4" fmla="*/ 0 h 89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700" h="899124">
                <a:moveTo>
                  <a:pt x="0" y="0"/>
                </a:moveTo>
                <a:lnTo>
                  <a:pt x="3859700" y="0"/>
                </a:lnTo>
                <a:lnTo>
                  <a:pt x="3859700" y="899124"/>
                </a:lnTo>
                <a:lnTo>
                  <a:pt x="0" y="899124"/>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GB" sz="2200" b="1" kern="1200" dirty="0"/>
              <a:t>802.3ab </a:t>
            </a:r>
            <a:r>
              <a:rPr lang="en-GB" sz="2200" kern="1200" dirty="0"/>
              <a:t>Gigabit Ethernet over twisted pair (1999)</a:t>
            </a:r>
            <a:endParaRPr lang="en-US" sz="2200" kern="1200" dirty="0"/>
          </a:p>
        </p:txBody>
      </p:sp>
      <p:sp>
        <p:nvSpPr>
          <p:cNvPr id="9" name="Freeform: Shape 8">
            <a:extLst>
              <a:ext uri="{FF2B5EF4-FFF2-40B4-BE49-F238E27FC236}">
                <a16:creationId xmlns:a16="http://schemas.microsoft.com/office/drawing/2014/main" id="{FFE53859-9F65-4CF9-BA1E-CFF2E893CBCF}"/>
              </a:ext>
            </a:extLst>
          </p:cNvPr>
          <p:cNvSpPr/>
          <p:nvPr/>
        </p:nvSpPr>
        <p:spPr>
          <a:xfrm>
            <a:off x="6803244" y="5405922"/>
            <a:ext cx="2185120" cy="1223159"/>
          </a:xfrm>
          <a:custGeom>
            <a:avLst/>
            <a:gdLst>
              <a:gd name="connsiteX0" fmla="*/ 0 w 3859700"/>
              <a:gd name="connsiteY0" fmla="*/ 0 h 899124"/>
              <a:gd name="connsiteX1" fmla="*/ 3859700 w 3859700"/>
              <a:gd name="connsiteY1" fmla="*/ 0 h 899124"/>
              <a:gd name="connsiteX2" fmla="*/ 3859700 w 3859700"/>
              <a:gd name="connsiteY2" fmla="*/ 899124 h 899124"/>
              <a:gd name="connsiteX3" fmla="*/ 0 w 3859700"/>
              <a:gd name="connsiteY3" fmla="*/ 899124 h 899124"/>
              <a:gd name="connsiteX4" fmla="*/ 0 w 3859700"/>
              <a:gd name="connsiteY4" fmla="*/ 0 h 89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700" h="899124">
                <a:moveTo>
                  <a:pt x="0" y="0"/>
                </a:moveTo>
                <a:lnTo>
                  <a:pt x="3859700" y="0"/>
                </a:lnTo>
                <a:lnTo>
                  <a:pt x="3859700" y="899124"/>
                </a:lnTo>
                <a:lnTo>
                  <a:pt x="0" y="899124"/>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GB" sz="2200" b="1" kern="1200" dirty="0"/>
              <a:t>802.3by </a:t>
            </a:r>
            <a:r>
              <a:rPr lang="en-GB" sz="2200" kern="1200" dirty="0"/>
              <a:t>25 Gigabit Ethernet over fibre (2016)</a:t>
            </a:r>
            <a:endParaRPr lang="en-US" sz="2200" kern="1200" dirty="0"/>
          </a:p>
        </p:txBody>
      </p:sp>
      <p:sp>
        <p:nvSpPr>
          <p:cNvPr id="10" name="Freeform: Shape 9">
            <a:extLst>
              <a:ext uri="{FF2B5EF4-FFF2-40B4-BE49-F238E27FC236}">
                <a16:creationId xmlns:a16="http://schemas.microsoft.com/office/drawing/2014/main" id="{3D744AB9-1CDC-43B6-9B42-A0FD9C23854D}"/>
              </a:ext>
            </a:extLst>
          </p:cNvPr>
          <p:cNvSpPr/>
          <p:nvPr/>
        </p:nvSpPr>
        <p:spPr>
          <a:xfrm>
            <a:off x="444706" y="1690688"/>
            <a:ext cx="11590421" cy="3006206"/>
          </a:xfrm>
          <a:custGeom>
            <a:avLst/>
            <a:gdLst>
              <a:gd name="connsiteX0" fmla="*/ 0 w 11590421"/>
              <a:gd name="connsiteY0" fmla="*/ 1052863 h 3006204"/>
              <a:gd name="connsiteX1" fmla="*/ 5419435 w 11590421"/>
              <a:gd name="connsiteY1" fmla="*/ 1052863 h 3006204"/>
              <a:gd name="connsiteX2" fmla="*/ 5419435 w 11590421"/>
              <a:gd name="connsiteY2" fmla="*/ 751551 h 3006204"/>
              <a:gd name="connsiteX3" fmla="*/ 5043660 w 11590421"/>
              <a:gd name="connsiteY3" fmla="*/ 751551 h 3006204"/>
              <a:gd name="connsiteX4" fmla="*/ 5795211 w 11590421"/>
              <a:gd name="connsiteY4" fmla="*/ 0 h 3006204"/>
              <a:gd name="connsiteX5" fmla="*/ 6546762 w 11590421"/>
              <a:gd name="connsiteY5" fmla="*/ 751551 h 3006204"/>
              <a:gd name="connsiteX6" fmla="*/ 6170986 w 11590421"/>
              <a:gd name="connsiteY6" fmla="*/ 751551 h 3006204"/>
              <a:gd name="connsiteX7" fmla="*/ 6170986 w 11590421"/>
              <a:gd name="connsiteY7" fmla="*/ 1052863 h 3006204"/>
              <a:gd name="connsiteX8" fmla="*/ 11590421 w 11590421"/>
              <a:gd name="connsiteY8" fmla="*/ 1052863 h 3006204"/>
              <a:gd name="connsiteX9" fmla="*/ 11590421 w 11590421"/>
              <a:gd name="connsiteY9" fmla="*/ 3006204 h 3006204"/>
              <a:gd name="connsiteX10" fmla="*/ 0 w 11590421"/>
              <a:gd name="connsiteY10" fmla="*/ 3006204 h 3006204"/>
              <a:gd name="connsiteX11" fmla="*/ 0 w 11590421"/>
              <a:gd name="connsiteY11" fmla="*/ 1052863 h 300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90421" h="3006204">
                <a:moveTo>
                  <a:pt x="11590421" y="1953341"/>
                </a:moveTo>
                <a:lnTo>
                  <a:pt x="6170986" y="1953341"/>
                </a:lnTo>
                <a:lnTo>
                  <a:pt x="6170986" y="2254653"/>
                </a:lnTo>
                <a:lnTo>
                  <a:pt x="6546761" y="2254653"/>
                </a:lnTo>
                <a:lnTo>
                  <a:pt x="5795210" y="3006203"/>
                </a:lnTo>
                <a:lnTo>
                  <a:pt x="5043659" y="2254653"/>
                </a:lnTo>
                <a:lnTo>
                  <a:pt x="5419435" y="2254653"/>
                </a:lnTo>
                <a:lnTo>
                  <a:pt x="5419435" y="1953341"/>
                </a:lnTo>
                <a:lnTo>
                  <a:pt x="0" y="1953341"/>
                </a:lnTo>
                <a:lnTo>
                  <a:pt x="0" y="1"/>
                </a:lnTo>
                <a:lnTo>
                  <a:pt x="11590421" y="1"/>
                </a:lnTo>
                <a:lnTo>
                  <a:pt x="11590421" y="1953341"/>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48919" tIns="248921" rIns="248920" bIns="1301784" numCol="1" spcCol="1270" anchor="ctr" anchorCtr="0">
            <a:noAutofit/>
          </a:bodyPr>
          <a:lstStyle/>
          <a:p>
            <a:pPr marL="0" lvl="0" indent="0" algn="ctr" defTabSz="1555750">
              <a:lnSpc>
                <a:spcPct val="90000"/>
              </a:lnSpc>
              <a:spcBef>
                <a:spcPct val="0"/>
              </a:spcBef>
              <a:spcAft>
                <a:spcPct val="35000"/>
              </a:spcAft>
              <a:buNone/>
            </a:pPr>
            <a:r>
              <a:rPr lang="en-GB" sz="3500" kern="1200"/>
              <a:t>The 802.3 committee defines wired network standards that share the same basic frame type and network access method</a:t>
            </a:r>
            <a:endParaRPr lang="en-US" sz="3500" kern="1200"/>
          </a:p>
        </p:txBody>
      </p:sp>
      <p:sp>
        <p:nvSpPr>
          <p:cNvPr id="11" name="Freeform: Shape 6">
            <a:extLst>
              <a:ext uri="{FF2B5EF4-FFF2-40B4-BE49-F238E27FC236}">
                <a16:creationId xmlns:a16="http://schemas.microsoft.com/office/drawing/2014/main" id="{75F225E5-A4F7-4D2D-A92C-5EC9A668B3C3}"/>
              </a:ext>
            </a:extLst>
          </p:cNvPr>
          <p:cNvSpPr/>
          <p:nvPr/>
        </p:nvSpPr>
        <p:spPr>
          <a:xfrm>
            <a:off x="2188645" y="5405922"/>
            <a:ext cx="2302478" cy="1223160"/>
          </a:xfrm>
          <a:custGeom>
            <a:avLst/>
            <a:gdLst>
              <a:gd name="connsiteX0" fmla="*/ 0 w 3859700"/>
              <a:gd name="connsiteY0" fmla="*/ 0 h 899124"/>
              <a:gd name="connsiteX1" fmla="*/ 3859700 w 3859700"/>
              <a:gd name="connsiteY1" fmla="*/ 0 h 899124"/>
              <a:gd name="connsiteX2" fmla="*/ 3859700 w 3859700"/>
              <a:gd name="connsiteY2" fmla="*/ 899124 h 899124"/>
              <a:gd name="connsiteX3" fmla="*/ 0 w 3859700"/>
              <a:gd name="connsiteY3" fmla="*/ 899124 h 899124"/>
              <a:gd name="connsiteX4" fmla="*/ 0 w 3859700"/>
              <a:gd name="connsiteY4" fmla="*/ 0 h 89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700" h="899124">
                <a:moveTo>
                  <a:pt x="0" y="0"/>
                </a:moveTo>
                <a:lnTo>
                  <a:pt x="3859700" y="0"/>
                </a:lnTo>
                <a:lnTo>
                  <a:pt x="3859700" y="899124"/>
                </a:lnTo>
                <a:lnTo>
                  <a:pt x="0" y="899124"/>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GB" sz="2200" b="1" dirty="0"/>
              <a:t>802.3a</a:t>
            </a:r>
            <a:r>
              <a:rPr lang="en-GB" sz="2200" dirty="0"/>
              <a:t> 10BASE2 10 Mbit/s (1.25 MB/s) over thin Coax (1985)</a:t>
            </a:r>
            <a:endParaRPr lang="en-US" sz="2200" kern="1200" dirty="0"/>
          </a:p>
        </p:txBody>
      </p:sp>
      <p:sp>
        <p:nvSpPr>
          <p:cNvPr id="12" name="Freeform: Shape 8">
            <a:extLst>
              <a:ext uri="{FF2B5EF4-FFF2-40B4-BE49-F238E27FC236}">
                <a16:creationId xmlns:a16="http://schemas.microsoft.com/office/drawing/2014/main" id="{FFE53859-9F65-4CF9-BA1E-CFF2E893CBCF}"/>
              </a:ext>
            </a:extLst>
          </p:cNvPr>
          <p:cNvSpPr/>
          <p:nvPr/>
        </p:nvSpPr>
        <p:spPr>
          <a:xfrm>
            <a:off x="8998007" y="5405922"/>
            <a:ext cx="3116179" cy="1223159"/>
          </a:xfrm>
          <a:custGeom>
            <a:avLst/>
            <a:gdLst>
              <a:gd name="connsiteX0" fmla="*/ 0 w 3859700"/>
              <a:gd name="connsiteY0" fmla="*/ 0 h 899124"/>
              <a:gd name="connsiteX1" fmla="*/ 3859700 w 3859700"/>
              <a:gd name="connsiteY1" fmla="*/ 0 h 899124"/>
              <a:gd name="connsiteX2" fmla="*/ 3859700 w 3859700"/>
              <a:gd name="connsiteY2" fmla="*/ 899124 h 899124"/>
              <a:gd name="connsiteX3" fmla="*/ 0 w 3859700"/>
              <a:gd name="connsiteY3" fmla="*/ 899124 h 899124"/>
              <a:gd name="connsiteX4" fmla="*/ 0 w 3859700"/>
              <a:gd name="connsiteY4" fmla="*/ 0 h 89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700" h="899124">
                <a:moveTo>
                  <a:pt x="0" y="0"/>
                </a:moveTo>
                <a:lnTo>
                  <a:pt x="3859700" y="0"/>
                </a:lnTo>
                <a:lnTo>
                  <a:pt x="3859700" y="899124"/>
                </a:lnTo>
                <a:lnTo>
                  <a:pt x="0" y="899124"/>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GB" sz="2000" b="1" dirty="0"/>
              <a:t>802.3u</a:t>
            </a:r>
            <a:r>
              <a:rPr lang="en-GB" sz="2000" dirty="0"/>
              <a:t> 100BASE-TX, 100BASE-T4, 100BASE-FX Fast Ethernet at 100 Mbit/s (12.5 MB/s) (1995)</a:t>
            </a:r>
            <a:endParaRPr lang="en-US" sz="2000" kern="1200" dirty="0"/>
          </a:p>
        </p:txBody>
      </p:sp>
    </p:spTree>
    <p:extLst>
      <p:ext uri="{BB962C8B-B14F-4D97-AF65-F5344CB8AC3E}">
        <p14:creationId xmlns:p14="http://schemas.microsoft.com/office/powerpoint/2010/main" val="74599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FBC9F-02F9-4F33-9124-CA0E1CBD1E35}"/>
              </a:ext>
            </a:extLst>
          </p:cNvPr>
          <p:cNvSpPr>
            <a:spLocks noGrp="1"/>
          </p:cNvSpPr>
          <p:nvPr>
            <p:ph type="title"/>
          </p:nvPr>
        </p:nvSpPr>
        <p:spPr/>
        <p:txBody>
          <a:bodyPr/>
          <a:lstStyle/>
          <a:p>
            <a:r>
              <a:rPr lang="en-GB" dirty="0"/>
              <a:t>Address Resolution Protocol</a:t>
            </a:r>
          </a:p>
        </p:txBody>
      </p:sp>
      <p:sp>
        <p:nvSpPr>
          <p:cNvPr id="3" name="Content Placeholder 2">
            <a:extLst>
              <a:ext uri="{FF2B5EF4-FFF2-40B4-BE49-F238E27FC236}">
                <a16:creationId xmlns:a16="http://schemas.microsoft.com/office/drawing/2014/main" id="{91CD8DDF-813D-444A-BDA7-737B2345425F}"/>
              </a:ext>
            </a:extLst>
          </p:cNvPr>
          <p:cNvSpPr>
            <a:spLocks noGrp="1"/>
          </p:cNvSpPr>
          <p:nvPr>
            <p:ph idx="1"/>
          </p:nvPr>
        </p:nvSpPr>
        <p:spPr/>
        <p:txBody>
          <a:bodyPr/>
          <a:lstStyle/>
          <a:p>
            <a:r>
              <a:rPr lang="en-GB" dirty="0"/>
              <a:t>A protocol used by the Internet Protocol (IP) [RFC826], specifically IPv4, to map IP network addresses to the hardware addresses used by a data link protocol</a:t>
            </a:r>
          </a:p>
          <a:p>
            <a:r>
              <a:rPr lang="en-GB" dirty="0"/>
              <a:t>The protocol operates below the network layer as a part of the interface between the OSI network and OSI link layer</a:t>
            </a:r>
          </a:p>
          <a:p>
            <a:r>
              <a:rPr lang="en-GB" dirty="0"/>
              <a:t>It is used when IPv4 is used over Ethernet</a:t>
            </a:r>
          </a:p>
          <a:p>
            <a:r>
              <a:rPr lang="en-GB" dirty="0"/>
              <a:t>For ARP, we are talking about layer 2</a:t>
            </a:r>
          </a:p>
        </p:txBody>
      </p:sp>
    </p:spTree>
    <p:extLst>
      <p:ext uri="{BB962C8B-B14F-4D97-AF65-F5344CB8AC3E}">
        <p14:creationId xmlns:p14="http://schemas.microsoft.com/office/powerpoint/2010/main" val="13585941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FBC9F-02F9-4F33-9124-CA0E1CBD1E35}"/>
              </a:ext>
            </a:extLst>
          </p:cNvPr>
          <p:cNvSpPr>
            <a:spLocks noGrp="1"/>
          </p:cNvSpPr>
          <p:nvPr>
            <p:ph type="title"/>
          </p:nvPr>
        </p:nvSpPr>
        <p:spPr/>
        <p:txBody>
          <a:bodyPr/>
          <a:lstStyle/>
          <a:p>
            <a:r>
              <a:rPr lang="en-GB" dirty="0"/>
              <a:t>Address Resolution Protocol</a:t>
            </a:r>
          </a:p>
        </p:txBody>
      </p:sp>
      <p:sp>
        <p:nvSpPr>
          <p:cNvPr id="3" name="Content Placeholder 2">
            <a:extLst>
              <a:ext uri="{FF2B5EF4-FFF2-40B4-BE49-F238E27FC236}">
                <a16:creationId xmlns:a16="http://schemas.microsoft.com/office/drawing/2014/main" id="{91CD8DDF-813D-444A-BDA7-737B2345425F}"/>
              </a:ext>
            </a:extLst>
          </p:cNvPr>
          <p:cNvSpPr>
            <a:spLocks noGrp="1"/>
          </p:cNvSpPr>
          <p:nvPr>
            <p:ph idx="1"/>
          </p:nvPr>
        </p:nvSpPr>
        <p:spPr/>
        <p:txBody>
          <a:bodyPr/>
          <a:lstStyle/>
          <a:p>
            <a:r>
              <a:rPr lang="en-GB" dirty="0"/>
              <a:t>There are four types of ARP messages that may be sent by the ARP protocol</a:t>
            </a:r>
          </a:p>
          <a:p>
            <a:r>
              <a:rPr lang="en-GB" dirty="0"/>
              <a:t>These are identified by four values in the "operation" field of an ARP message</a:t>
            </a:r>
          </a:p>
          <a:p>
            <a:r>
              <a:rPr lang="en-GB" dirty="0"/>
              <a:t>The types of message are:</a:t>
            </a:r>
          </a:p>
          <a:p>
            <a:pPr lvl="1"/>
            <a:r>
              <a:rPr lang="en-GB" dirty="0"/>
              <a:t>ARP-Request (Broadcast, source IP address of the requester) </a:t>
            </a:r>
          </a:p>
          <a:p>
            <a:pPr lvl="1"/>
            <a:r>
              <a:rPr lang="en-GB" dirty="0"/>
              <a:t>ARP-Reply (Unicast to requester, the target) </a:t>
            </a:r>
          </a:p>
          <a:p>
            <a:endParaRPr lang="en-GB" dirty="0"/>
          </a:p>
        </p:txBody>
      </p:sp>
    </p:spTree>
    <p:extLst>
      <p:ext uri="{BB962C8B-B14F-4D97-AF65-F5344CB8AC3E}">
        <p14:creationId xmlns:p14="http://schemas.microsoft.com/office/powerpoint/2010/main" val="966832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49D5-AB71-47E1-A5BA-8B7107295B6B}"/>
              </a:ext>
            </a:extLst>
          </p:cNvPr>
          <p:cNvSpPr>
            <a:spLocks noGrp="1"/>
          </p:cNvSpPr>
          <p:nvPr>
            <p:ph type="title"/>
          </p:nvPr>
        </p:nvSpPr>
        <p:spPr/>
        <p:txBody>
          <a:bodyPr/>
          <a:lstStyle/>
          <a:p>
            <a:r>
              <a:rPr lang="en-GB" dirty="0"/>
              <a:t>Module 1 - Local Area Networks</a:t>
            </a:r>
          </a:p>
        </p:txBody>
      </p:sp>
      <p:sp>
        <p:nvSpPr>
          <p:cNvPr id="3" name="Content Placeholder 2">
            <a:extLst>
              <a:ext uri="{FF2B5EF4-FFF2-40B4-BE49-F238E27FC236}">
                <a16:creationId xmlns:a16="http://schemas.microsoft.com/office/drawing/2014/main" id="{B82E7BAF-6F9D-49C7-8DAE-C91674650C62}"/>
              </a:ext>
            </a:extLst>
          </p:cNvPr>
          <p:cNvSpPr>
            <a:spLocks noGrp="1"/>
          </p:cNvSpPr>
          <p:nvPr>
            <p:ph type="body" idx="1"/>
          </p:nvPr>
        </p:nvSpPr>
        <p:spPr/>
        <p:txBody>
          <a:bodyPr>
            <a:normAutofit fontScale="62500" lnSpcReduction="20000"/>
          </a:bodyPr>
          <a:lstStyle/>
          <a:p>
            <a:r>
              <a:rPr lang="en-GB" dirty="0"/>
              <a:t>Topologies and OSI model</a:t>
            </a:r>
          </a:p>
          <a:p>
            <a:r>
              <a:rPr lang="en-GB" dirty="0"/>
              <a:t>Ethernet</a:t>
            </a:r>
          </a:p>
          <a:p>
            <a:r>
              <a:rPr lang="en-GB" dirty="0"/>
              <a:t>Hubs, bridges and switches</a:t>
            </a:r>
          </a:p>
          <a:p>
            <a:r>
              <a:rPr lang="en-GB" dirty="0"/>
              <a:t>Infrastructure and design</a:t>
            </a:r>
          </a:p>
          <a:p>
            <a:r>
              <a:rPr lang="en-GB" dirty="0"/>
              <a:t>Policies and best practice</a:t>
            </a:r>
          </a:p>
        </p:txBody>
      </p:sp>
    </p:spTree>
    <p:extLst>
      <p:ext uri="{BB962C8B-B14F-4D97-AF65-F5344CB8AC3E}">
        <p14:creationId xmlns:p14="http://schemas.microsoft.com/office/powerpoint/2010/main" val="15565076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FBC9F-02F9-4F33-9124-CA0E1CBD1E35}"/>
              </a:ext>
            </a:extLst>
          </p:cNvPr>
          <p:cNvSpPr>
            <a:spLocks noGrp="1"/>
          </p:cNvSpPr>
          <p:nvPr>
            <p:ph type="title"/>
          </p:nvPr>
        </p:nvSpPr>
        <p:spPr/>
        <p:txBody>
          <a:bodyPr/>
          <a:lstStyle/>
          <a:p>
            <a:r>
              <a:rPr lang="en-GB" dirty="0"/>
              <a:t>Address Resolution Protocol</a:t>
            </a:r>
          </a:p>
        </p:txBody>
      </p:sp>
      <p:sp>
        <p:nvSpPr>
          <p:cNvPr id="3" name="Content Placeholder 2">
            <a:extLst>
              <a:ext uri="{FF2B5EF4-FFF2-40B4-BE49-F238E27FC236}">
                <a16:creationId xmlns:a16="http://schemas.microsoft.com/office/drawing/2014/main" id="{91CD8DDF-813D-444A-BDA7-737B2345425F}"/>
              </a:ext>
            </a:extLst>
          </p:cNvPr>
          <p:cNvSpPr>
            <a:spLocks noGrp="1"/>
          </p:cNvSpPr>
          <p:nvPr>
            <p:ph idx="1"/>
          </p:nvPr>
        </p:nvSpPr>
        <p:spPr>
          <a:xfrm>
            <a:off x="312821" y="1824660"/>
            <a:ext cx="11590421" cy="740594"/>
          </a:xfrm>
        </p:spPr>
        <p:txBody>
          <a:bodyPr/>
          <a:lstStyle/>
          <a:p>
            <a:r>
              <a:rPr lang="en-GB" dirty="0"/>
              <a:t>The format of an ARP message is shown below:</a:t>
            </a:r>
          </a:p>
          <a:p>
            <a:endParaRPr lang="en-GB" dirty="0"/>
          </a:p>
        </p:txBody>
      </p:sp>
      <p:sp>
        <p:nvSpPr>
          <p:cNvPr id="4" name="Rectangle 3">
            <a:extLst>
              <a:ext uri="{FF2B5EF4-FFF2-40B4-BE49-F238E27FC236}">
                <a16:creationId xmlns:a16="http://schemas.microsoft.com/office/drawing/2014/main" id="{8AC131A6-0F6D-40C5-A834-C3AE33F5FF04}"/>
              </a:ext>
            </a:extLst>
          </p:cNvPr>
          <p:cNvSpPr/>
          <p:nvPr/>
        </p:nvSpPr>
        <p:spPr>
          <a:xfrm>
            <a:off x="2861187" y="3098198"/>
            <a:ext cx="36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C153379-BB20-4DFE-9E40-0DEB0AF3091E}"/>
              </a:ext>
            </a:extLst>
          </p:cNvPr>
          <p:cNvSpPr/>
          <p:nvPr/>
        </p:nvSpPr>
        <p:spPr>
          <a:xfrm>
            <a:off x="6461183" y="3431613"/>
            <a:ext cx="36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A04B08F-E0BD-409E-8D5F-08E75649A71D}"/>
              </a:ext>
            </a:extLst>
          </p:cNvPr>
          <p:cNvSpPr/>
          <p:nvPr/>
        </p:nvSpPr>
        <p:spPr>
          <a:xfrm>
            <a:off x="2861185" y="3431613"/>
            <a:ext cx="18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D17F37B-0ED9-47DE-B7CC-CD158F8F5FBE}"/>
              </a:ext>
            </a:extLst>
          </p:cNvPr>
          <p:cNvSpPr/>
          <p:nvPr/>
        </p:nvSpPr>
        <p:spPr>
          <a:xfrm>
            <a:off x="6460422" y="3098198"/>
            <a:ext cx="36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C0E4B11-BD21-40BA-9962-04D44BF94305}"/>
              </a:ext>
            </a:extLst>
          </p:cNvPr>
          <p:cNvSpPr/>
          <p:nvPr/>
        </p:nvSpPr>
        <p:spPr>
          <a:xfrm>
            <a:off x="4660424" y="3431613"/>
            <a:ext cx="18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47E14F4-40BE-476F-A6F4-0289A59F469A}"/>
              </a:ext>
            </a:extLst>
          </p:cNvPr>
          <p:cNvSpPr/>
          <p:nvPr/>
        </p:nvSpPr>
        <p:spPr>
          <a:xfrm>
            <a:off x="2861186" y="3760839"/>
            <a:ext cx="72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716C3FE-1458-4CC6-ACE8-8E22931984FF}"/>
              </a:ext>
            </a:extLst>
          </p:cNvPr>
          <p:cNvSpPr/>
          <p:nvPr/>
        </p:nvSpPr>
        <p:spPr>
          <a:xfrm>
            <a:off x="2861187" y="4092678"/>
            <a:ext cx="36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F62599-7056-4C2C-A6BF-0DD6DFA881B0}"/>
              </a:ext>
            </a:extLst>
          </p:cNvPr>
          <p:cNvSpPr/>
          <p:nvPr/>
        </p:nvSpPr>
        <p:spPr>
          <a:xfrm>
            <a:off x="6461187" y="4093921"/>
            <a:ext cx="36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2B90EE6-5CBB-45A3-8C4C-55EB534A429D}"/>
              </a:ext>
            </a:extLst>
          </p:cNvPr>
          <p:cNvSpPr/>
          <p:nvPr/>
        </p:nvSpPr>
        <p:spPr>
          <a:xfrm>
            <a:off x="2861186" y="4424517"/>
            <a:ext cx="3599997"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376221F-CD99-4225-A0AE-2EC4798E199F}"/>
              </a:ext>
            </a:extLst>
          </p:cNvPr>
          <p:cNvSpPr/>
          <p:nvPr/>
        </p:nvSpPr>
        <p:spPr>
          <a:xfrm>
            <a:off x="6461185" y="4425760"/>
            <a:ext cx="36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286410C-FC7B-485D-828A-495A80F87A27}"/>
              </a:ext>
            </a:extLst>
          </p:cNvPr>
          <p:cNvSpPr/>
          <p:nvPr/>
        </p:nvSpPr>
        <p:spPr>
          <a:xfrm>
            <a:off x="2861184" y="4727050"/>
            <a:ext cx="72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E7626E9-FEA5-483B-9F5B-035F5BE9A19E}"/>
              </a:ext>
            </a:extLst>
          </p:cNvPr>
          <p:cNvSpPr/>
          <p:nvPr/>
        </p:nvSpPr>
        <p:spPr>
          <a:xfrm>
            <a:off x="2861186" y="5058699"/>
            <a:ext cx="7200000" cy="3318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8670819-966A-4116-81E9-E1CCE82E2A41}"/>
              </a:ext>
            </a:extLst>
          </p:cNvPr>
          <p:cNvSpPr txBox="1"/>
          <p:nvPr/>
        </p:nvSpPr>
        <p:spPr>
          <a:xfrm>
            <a:off x="3879074" y="3066374"/>
            <a:ext cx="1720646" cy="369332"/>
          </a:xfrm>
          <a:prstGeom prst="rect">
            <a:avLst/>
          </a:prstGeom>
          <a:noFill/>
        </p:spPr>
        <p:txBody>
          <a:bodyPr wrap="square" rtlCol="0">
            <a:spAutoFit/>
          </a:bodyPr>
          <a:lstStyle/>
          <a:p>
            <a:r>
              <a:rPr lang="en-GB" dirty="0"/>
              <a:t>Hardware type</a:t>
            </a:r>
          </a:p>
        </p:txBody>
      </p:sp>
      <p:sp>
        <p:nvSpPr>
          <p:cNvPr id="18" name="TextBox 17">
            <a:extLst>
              <a:ext uri="{FF2B5EF4-FFF2-40B4-BE49-F238E27FC236}">
                <a16:creationId xmlns:a16="http://schemas.microsoft.com/office/drawing/2014/main" id="{13DFFCDF-A6A1-438A-B6E0-43EBAE744C7F}"/>
              </a:ext>
            </a:extLst>
          </p:cNvPr>
          <p:cNvSpPr txBox="1"/>
          <p:nvPr/>
        </p:nvSpPr>
        <p:spPr>
          <a:xfrm>
            <a:off x="7516516" y="3082748"/>
            <a:ext cx="1529036" cy="369332"/>
          </a:xfrm>
          <a:prstGeom prst="rect">
            <a:avLst/>
          </a:prstGeom>
          <a:noFill/>
        </p:spPr>
        <p:txBody>
          <a:bodyPr wrap="square" rtlCol="0">
            <a:spAutoFit/>
          </a:bodyPr>
          <a:lstStyle/>
          <a:p>
            <a:r>
              <a:rPr lang="en-GB" dirty="0"/>
              <a:t>Protocol type</a:t>
            </a:r>
          </a:p>
        </p:txBody>
      </p:sp>
      <p:sp>
        <p:nvSpPr>
          <p:cNvPr id="19" name="TextBox 18">
            <a:extLst>
              <a:ext uri="{FF2B5EF4-FFF2-40B4-BE49-F238E27FC236}">
                <a16:creationId xmlns:a16="http://schemas.microsoft.com/office/drawing/2014/main" id="{4F8740AF-C92F-4967-A9EA-4674C063FB9C}"/>
              </a:ext>
            </a:extLst>
          </p:cNvPr>
          <p:cNvSpPr txBox="1"/>
          <p:nvPr/>
        </p:nvSpPr>
        <p:spPr>
          <a:xfrm>
            <a:off x="3241650" y="3419662"/>
            <a:ext cx="1274090" cy="369332"/>
          </a:xfrm>
          <a:prstGeom prst="rect">
            <a:avLst/>
          </a:prstGeom>
          <a:noFill/>
        </p:spPr>
        <p:txBody>
          <a:bodyPr wrap="square" rtlCol="0">
            <a:spAutoFit/>
          </a:bodyPr>
          <a:lstStyle/>
          <a:p>
            <a:r>
              <a:rPr lang="en-GB" dirty="0"/>
              <a:t>HW LEN</a:t>
            </a:r>
          </a:p>
        </p:txBody>
      </p:sp>
      <p:sp>
        <p:nvSpPr>
          <p:cNvPr id="20" name="TextBox 19">
            <a:extLst>
              <a:ext uri="{FF2B5EF4-FFF2-40B4-BE49-F238E27FC236}">
                <a16:creationId xmlns:a16="http://schemas.microsoft.com/office/drawing/2014/main" id="{3B551B53-33FB-41A4-80FD-4A50BCD77DBE}"/>
              </a:ext>
            </a:extLst>
          </p:cNvPr>
          <p:cNvSpPr txBox="1"/>
          <p:nvPr/>
        </p:nvSpPr>
        <p:spPr>
          <a:xfrm>
            <a:off x="4778030" y="3406160"/>
            <a:ext cx="1408406" cy="369332"/>
          </a:xfrm>
          <a:prstGeom prst="rect">
            <a:avLst/>
          </a:prstGeom>
          <a:noFill/>
        </p:spPr>
        <p:txBody>
          <a:bodyPr wrap="square" rtlCol="0">
            <a:spAutoFit/>
          </a:bodyPr>
          <a:lstStyle/>
          <a:p>
            <a:r>
              <a:rPr lang="en-GB" dirty="0"/>
              <a:t>Protocol LEN</a:t>
            </a:r>
          </a:p>
        </p:txBody>
      </p:sp>
      <p:sp>
        <p:nvSpPr>
          <p:cNvPr id="21" name="TextBox 20">
            <a:extLst>
              <a:ext uri="{FF2B5EF4-FFF2-40B4-BE49-F238E27FC236}">
                <a16:creationId xmlns:a16="http://schemas.microsoft.com/office/drawing/2014/main" id="{69EABC46-F9A4-4BA9-9316-4AA796E39198}"/>
              </a:ext>
            </a:extLst>
          </p:cNvPr>
          <p:cNvSpPr txBox="1"/>
          <p:nvPr/>
        </p:nvSpPr>
        <p:spPr>
          <a:xfrm>
            <a:off x="7730935" y="3400494"/>
            <a:ext cx="1131592" cy="369332"/>
          </a:xfrm>
          <a:prstGeom prst="rect">
            <a:avLst/>
          </a:prstGeom>
          <a:noFill/>
        </p:spPr>
        <p:txBody>
          <a:bodyPr wrap="none" rtlCol="0">
            <a:spAutoFit/>
          </a:bodyPr>
          <a:lstStyle/>
          <a:p>
            <a:r>
              <a:rPr lang="en-GB" dirty="0"/>
              <a:t>Operation</a:t>
            </a:r>
          </a:p>
        </p:txBody>
      </p:sp>
      <p:sp>
        <p:nvSpPr>
          <p:cNvPr id="22" name="TextBox 21">
            <a:extLst>
              <a:ext uri="{FF2B5EF4-FFF2-40B4-BE49-F238E27FC236}">
                <a16:creationId xmlns:a16="http://schemas.microsoft.com/office/drawing/2014/main" id="{05FE97E8-4518-48EF-B50D-FF148B9E81E4}"/>
              </a:ext>
            </a:extLst>
          </p:cNvPr>
          <p:cNvSpPr txBox="1"/>
          <p:nvPr/>
        </p:nvSpPr>
        <p:spPr>
          <a:xfrm>
            <a:off x="3437568" y="4400995"/>
            <a:ext cx="3002425" cy="369332"/>
          </a:xfrm>
          <a:prstGeom prst="rect">
            <a:avLst/>
          </a:prstGeom>
          <a:noFill/>
        </p:spPr>
        <p:txBody>
          <a:bodyPr wrap="none" rtlCol="0">
            <a:spAutoFit/>
          </a:bodyPr>
          <a:lstStyle/>
          <a:p>
            <a:r>
              <a:rPr lang="en-GB" dirty="0"/>
              <a:t>Sender IP Address (octets 2-3)</a:t>
            </a:r>
          </a:p>
        </p:txBody>
      </p:sp>
      <p:sp>
        <p:nvSpPr>
          <p:cNvPr id="23" name="TextBox 22">
            <a:extLst>
              <a:ext uri="{FF2B5EF4-FFF2-40B4-BE49-F238E27FC236}">
                <a16:creationId xmlns:a16="http://schemas.microsoft.com/office/drawing/2014/main" id="{17E7E5E2-BB2D-408D-8F67-DB9E21EBC8F8}"/>
              </a:ext>
            </a:extLst>
          </p:cNvPr>
          <p:cNvSpPr txBox="1"/>
          <p:nvPr/>
        </p:nvSpPr>
        <p:spPr>
          <a:xfrm>
            <a:off x="2825109" y="4083809"/>
            <a:ext cx="4262443" cy="369332"/>
          </a:xfrm>
          <a:prstGeom prst="rect">
            <a:avLst/>
          </a:prstGeom>
          <a:noFill/>
        </p:spPr>
        <p:txBody>
          <a:bodyPr wrap="square" rtlCol="0">
            <a:spAutoFit/>
          </a:bodyPr>
          <a:lstStyle/>
          <a:p>
            <a:r>
              <a:rPr lang="en-GB" dirty="0"/>
              <a:t>Sender Hardware Address (octets 4-5)</a:t>
            </a:r>
          </a:p>
        </p:txBody>
      </p:sp>
      <p:sp>
        <p:nvSpPr>
          <p:cNvPr id="24" name="TextBox 23">
            <a:extLst>
              <a:ext uri="{FF2B5EF4-FFF2-40B4-BE49-F238E27FC236}">
                <a16:creationId xmlns:a16="http://schemas.microsoft.com/office/drawing/2014/main" id="{B37A7BE1-C282-4907-A14B-F83AA3533E3D}"/>
              </a:ext>
            </a:extLst>
          </p:cNvPr>
          <p:cNvSpPr txBox="1"/>
          <p:nvPr/>
        </p:nvSpPr>
        <p:spPr>
          <a:xfrm>
            <a:off x="6759209" y="4097500"/>
            <a:ext cx="3002425" cy="369332"/>
          </a:xfrm>
          <a:prstGeom prst="rect">
            <a:avLst/>
          </a:prstGeom>
          <a:noFill/>
        </p:spPr>
        <p:txBody>
          <a:bodyPr wrap="none" rtlCol="0">
            <a:spAutoFit/>
          </a:bodyPr>
          <a:lstStyle/>
          <a:p>
            <a:r>
              <a:rPr lang="en-GB" dirty="0"/>
              <a:t>Sender IP Address (octets 0-1)</a:t>
            </a:r>
          </a:p>
        </p:txBody>
      </p:sp>
      <p:sp>
        <p:nvSpPr>
          <p:cNvPr id="25" name="TextBox 24">
            <a:extLst>
              <a:ext uri="{FF2B5EF4-FFF2-40B4-BE49-F238E27FC236}">
                <a16:creationId xmlns:a16="http://schemas.microsoft.com/office/drawing/2014/main" id="{76D830BC-98EB-48B5-B51C-5A1D2E7CCD43}"/>
              </a:ext>
            </a:extLst>
          </p:cNvPr>
          <p:cNvSpPr txBox="1"/>
          <p:nvPr/>
        </p:nvSpPr>
        <p:spPr>
          <a:xfrm>
            <a:off x="5214796" y="3752160"/>
            <a:ext cx="3745513" cy="369332"/>
          </a:xfrm>
          <a:prstGeom prst="rect">
            <a:avLst/>
          </a:prstGeom>
          <a:noFill/>
        </p:spPr>
        <p:txBody>
          <a:bodyPr wrap="none" rtlCol="0">
            <a:spAutoFit/>
          </a:bodyPr>
          <a:lstStyle/>
          <a:p>
            <a:r>
              <a:rPr lang="en-GB" dirty="0"/>
              <a:t>Sender Hardware Address (octets 0-3)</a:t>
            </a:r>
          </a:p>
        </p:txBody>
      </p:sp>
      <p:sp>
        <p:nvSpPr>
          <p:cNvPr id="26" name="TextBox 25">
            <a:extLst>
              <a:ext uri="{FF2B5EF4-FFF2-40B4-BE49-F238E27FC236}">
                <a16:creationId xmlns:a16="http://schemas.microsoft.com/office/drawing/2014/main" id="{3FDE32E4-BDA1-4EC7-B1CF-0CA9B0D1A980}"/>
              </a:ext>
            </a:extLst>
          </p:cNvPr>
          <p:cNvSpPr txBox="1"/>
          <p:nvPr/>
        </p:nvSpPr>
        <p:spPr>
          <a:xfrm>
            <a:off x="6454597" y="4377237"/>
            <a:ext cx="3642664" cy="369332"/>
          </a:xfrm>
          <a:prstGeom prst="rect">
            <a:avLst/>
          </a:prstGeom>
          <a:noFill/>
        </p:spPr>
        <p:txBody>
          <a:bodyPr wrap="none" rtlCol="0">
            <a:spAutoFit/>
          </a:bodyPr>
          <a:lstStyle/>
          <a:p>
            <a:r>
              <a:rPr lang="en-GB" dirty="0"/>
              <a:t>Target Hardware Address (octets 0-1)</a:t>
            </a:r>
          </a:p>
        </p:txBody>
      </p:sp>
      <p:sp>
        <p:nvSpPr>
          <p:cNvPr id="27" name="TextBox 26">
            <a:extLst>
              <a:ext uri="{FF2B5EF4-FFF2-40B4-BE49-F238E27FC236}">
                <a16:creationId xmlns:a16="http://schemas.microsoft.com/office/drawing/2014/main" id="{0B955451-763D-4111-995A-98376C47E683}"/>
              </a:ext>
            </a:extLst>
          </p:cNvPr>
          <p:cNvSpPr txBox="1"/>
          <p:nvPr/>
        </p:nvSpPr>
        <p:spPr>
          <a:xfrm>
            <a:off x="4625963" y="4697594"/>
            <a:ext cx="3642664" cy="369332"/>
          </a:xfrm>
          <a:prstGeom prst="rect">
            <a:avLst/>
          </a:prstGeom>
          <a:noFill/>
        </p:spPr>
        <p:txBody>
          <a:bodyPr wrap="none" rtlCol="0">
            <a:spAutoFit/>
          </a:bodyPr>
          <a:lstStyle/>
          <a:p>
            <a:r>
              <a:rPr lang="en-GB" dirty="0"/>
              <a:t>Target Hardware Address (octets 2-5)</a:t>
            </a:r>
          </a:p>
        </p:txBody>
      </p:sp>
      <p:sp>
        <p:nvSpPr>
          <p:cNvPr id="28" name="TextBox 27">
            <a:extLst>
              <a:ext uri="{FF2B5EF4-FFF2-40B4-BE49-F238E27FC236}">
                <a16:creationId xmlns:a16="http://schemas.microsoft.com/office/drawing/2014/main" id="{93F45641-DE46-4455-9AA4-AD0CB91EA8FF}"/>
              </a:ext>
            </a:extLst>
          </p:cNvPr>
          <p:cNvSpPr txBox="1"/>
          <p:nvPr/>
        </p:nvSpPr>
        <p:spPr>
          <a:xfrm>
            <a:off x="4808917" y="5038302"/>
            <a:ext cx="2922018" cy="369332"/>
          </a:xfrm>
          <a:prstGeom prst="rect">
            <a:avLst/>
          </a:prstGeom>
          <a:noFill/>
        </p:spPr>
        <p:txBody>
          <a:bodyPr wrap="none" rtlCol="0">
            <a:spAutoFit/>
          </a:bodyPr>
          <a:lstStyle/>
          <a:p>
            <a:r>
              <a:rPr lang="en-GB" dirty="0"/>
              <a:t>Target IP Address (octets 0-3)</a:t>
            </a:r>
          </a:p>
        </p:txBody>
      </p:sp>
    </p:spTree>
    <p:extLst>
      <p:ext uri="{BB962C8B-B14F-4D97-AF65-F5344CB8AC3E}">
        <p14:creationId xmlns:p14="http://schemas.microsoft.com/office/powerpoint/2010/main" val="9625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P spid="19" grpId="0"/>
      <p:bldP spid="19" grpId="1"/>
      <p:bldP spid="20" grpId="0"/>
      <p:bldP spid="20" grpId="1"/>
      <p:bldP spid="21" grpId="0"/>
      <p:bldP spid="21"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F7F17-BFC3-4797-BF18-0E75D8BAA826}"/>
              </a:ext>
            </a:extLst>
          </p:cNvPr>
          <p:cNvSpPr>
            <a:spLocks noGrp="1"/>
          </p:cNvSpPr>
          <p:nvPr>
            <p:ph type="title"/>
          </p:nvPr>
        </p:nvSpPr>
        <p:spPr/>
        <p:txBody>
          <a:bodyPr/>
          <a:lstStyle/>
          <a:p>
            <a:r>
              <a:rPr lang="en-GB" dirty="0"/>
              <a:t>Packet Sniffers</a:t>
            </a:r>
          </a:p>
        </p:txBody>
      </p:sp>
      <p:sp>
        <p:nvSpPr>
          <p:cNvPr id="3" name="Content Placeholder 2">
            <a:extLst>
              <a:ext uri="{FF2B5EF4-FFF2-40B4-BE49-F238E27FC236}">
                <a16:creationId xmlns:a16="http://schemas.microsoft.com/office/drawing/2014/main" id="{5F5E1097-39D9-4CBC-903A-713978803137}"/>
              </a:ext>
            </a:extLst>
          </p:cNvPr>
          <p:cNvSpPr>
            <a:spLocks noGrp="1"/>
          </p:cNvSpPr>
          <p:nvPr>
            <p:ph idx="1"/>
          </p:nvPr>
        </p:nvSpPr>
        <p:spPr/>
        <p:txBody>
          <a:bodyPr/>
          <a:lstStyle/>
          <a:p>
            <a:r>
              <a:rPr lang="en-GB" dirty="0"/>
              <a:t>A packet analyser (also known as a packet sniffer) is a computer program or piece of computer hardware</a:t>
            </a:r>
          </a:p>
          <a:p>
            <a:r>
              <a:rPr lang="en-GB" dirty="0"/>
              <a:t>Can intercept and log traffic that passes over a digital network or part of a network</a:t>
            </a:r>
          </a:p>
          <a:p>
            <a:r>
              <a:rPr lang="en-GB" dirty="0"/>
              <a:t>A "Packet Sniffer" is a utility that sniffs without modifying the network's packets in any way</a:t>
            </a:r>
          </a:p>
          <a:p>
            <a:r>
              <a:rPr lang="en-GB" dirty="0"/>
              <a:t>Packet sniffers merely watch, display, and log this traffic </a:t>
            </a:r>
          </a:p>
        </p:txBody>
      </p:sp>
    </p:spTree>
    <p:extLst>
      <p:ext uri="{BB962C8B-B14F-4D97-AF65-F5344CB8AC3E}">
        <p14:creationId xmlns:p14="http://schemas.microsoft.com/office/powerpoint/2010/main" val="14142163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Arrow Connector 45">
            <a:extLst>
              <a:ext uri="{FF2B5EF4-FFF2-40B4-BE49-F238E27FC236}">
                <a16:creationId xmlns:a16="http://schemas.microsoft.com/office/drawing/2014/main" id="{1C40C24C-BFDD-4CC9-8651-DC1F83B45A7B}"/>
              </a:ext>
            </a:extLst>
          </p:cNvPr>
          <p:cNvCxnSpPr>
            <a:cxnSpLocks/>
            <a:endCxn id="13" idx="1"/>
          </p:cNvCxnSpPr>
          <p:nvPr/>
        </p:nvCxnSpPr>
        <p:spPr>
          <a:xfrm flipV="1">
            <a:off x="7457767" y="1639525"/>
            <a:ext cx="919823" cy="11816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6B8F060-8089-4907-B88C-532612396E92}"/>
              </a:ext>
            </a:extLst>
          </p:cNvPr>
          <p:cNvCxnSpPr>
            <a:cxnSpLocks/>
            <a:endCxn id="5" idx="3"/>
          </p:cNvCxnSpPr>
          <p:nvPr/>
        </p:nvCxnSpPr>
        <p:spPr>
          <a:xfrm flipH="1" flipV="1">
            <a:off x="3820338" y="1639525"/>
            <a:ext cx="911434" cy="12078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BC74F25-0A7C-4938-8FEC-01DB85C31743}"/>
              </a:ext>
            </a:extLst>
          </p:cNvPr>
          <p:cNvCxnSpPr>
            <a:cxnSpLocks/>
            <a:stCxn id="36" idx="0"/>
          </p:cNvCxnSpPr>
          <p:nvPr/>
        </p:nvCxnSpPr>
        <p:spPr>
          <a:xfrm flipV="1">
            <a:off x="6095998" y="1804102"/>
            <a:ext cx="2" cy="5715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281264A-96B7-4369-B6D3-BB950804B35F}"/>
              </a:ext>
            </a:extLst>
          </p:cNvPr>
          <p:cNvGrpSpPr/>
          <p:nvPr/>
        </p:nvGrpSpPr>
        <p:grpSpPr>
          <a:xfrm>
            <a:off x="2709293" y="1012746"/>
            <a:ext cx="1111045" cy="749328"/>
            <a:chOff x="1209368" y="3429000"/>
            <a:chExt cx="1809135" cy="1220144"/>
          </a:xfrm>
        </p:grpSpPr>
        <p:sp>
          <p:nvSpPr>
            <p:cNvPr id="5" name="Rectangle: Rounded Corners 4">
              <a:extLst>
                <a:ext uri="{FF2B5EF4-FFF2-40B4-BE49-F238E27FC236}">
                  <a16:creationId xmlns:a16="http://schemas.microsoft.com/office/drawing/2014/main" id="{2922B494-C946-4DEE-807D-C16D6817FB0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71C4077-C4C9-49C4-9DF7-B7A58C82AC6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2BAFC81-E90C-42B5-9AD3-64222F90F176}"/>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462037E-FA54-4248-9D7B-FB5DAFCE7AC1}"/>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DFAA72A-FF26-416C-B454-C8A0FEA6241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ircle: Hollow 9">
              <a:extLst>
                <a:ext uri="{FF2B5EF4-FFF2-40B4-BE49-F238E27FC236}">
                  <a16:creationId xmlns:a16="http://schemas.microsoft.com/office/drawing/2014/main" id="{D3E8ECCD-27A1-4E75-9CA1-BB5A2FF6F68D}"/>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10">
              <a:extLst>
                <a:ext uri="{FF2B5EF4-FFF2-40B4-BE49-F238E27FC236}">
                  <a16:creationId xmlns:a16="http://schemas.microsoft.com/office/drawing/2014/main" id="{10C89C0F-D0D5-4E29-B834-1D73ED78BBD4}"/>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AA28CEE0-FE87-4B48-A248-33463327C583}"/>
              </a:ext>
            </a:extLst>
          </p:cNvPr>
          <p:cNvGrpSpPr/>
          <p:nvPr/>
        </p:nvGrpSpPr>
        <p:grpSpPr>
          <a:xfrm>
            <a:off x="8377590" y="1012746"/>
            <a:ext cx="1111045" cy="749328"/>
            <a:chOff x="1209368" y="3429000"/>
            <a:chExt cx="1809135" cy="1220144"/>
          </a:xfrm>
        </p:grpSpPr>
        <p:sp>
          <p:nvSpPr>
            <p:cNvPr id="13" name="Rectangle: Rounded Corners 12">
              <a:extLst>
                <a:ext uri="{FF2B5EF4-FFF2-40B4-BE49-F238E27FC236}">
                  <a16:creationId xmlns:a16="http://schemas.microsoft.com/office/drawing/2014/main" id="{C5645160-587F-44EC-98EC-C9FBCBA906D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37100A-71A5-4161-984F-F47B93DF105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CD0DEA9-9E76-4627-8438-7FD61797BD3D}"/>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8ADC8A8-ECC4-441B-AE45-36F25168F76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EA613FB-DBA2-47FE-9F81-A64F1A5A7E2F}"/>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ircle: Hollow 17">
              <a:extLst>
                <a:ext uri="{FF2B5EF4-FFF2-40B4-BE49-F238E27FC236}">
                  <a16:creationId xmlns:a16="http://schemas.microsoft.com/office/drawing/2014/main" id="{D30636D3-9719-4559-A498-C823298C5020}"/>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a:extLst>
                <a:ext uri="{FF2B5EF4-FFF2-40B4-BE49-F238E27FC236}">
                  <a16:creationId xmlns:a16="http://schemas.microsoft.com/office/drawing/2014/main" id="{A25D2A62-46B2-4120-9BB0-B224DD86400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DD9221FD-0FE6-4C2C-9212-B7A5FFF80551}"/>
              </a:ext>
            </a:extLst>
          </p:cNvPr>
          <p:cNvGrpSpPr/>
          <p:nvPr/>
        </p:nvGrpSpPr>
        <p:grpSpPr>
          <a:xfrm>
            <a:off x="5543442" y="1012746"/>
            <a:ext cx="1111045" cy="749328"/>
            <a:chOff x="1209368" y="3429000"/>
            <a:chExt cx="1809135" cy="1220144"/>
          </a:xfrm>
        </p:grpSpPr>
        <p:sp>
          <p:nvSpPr>
            <p:cNvPr id="21" name="Rectangle: Rounded Corners 20">
              <a:extLst>
                <a:ext uri="{FF2B5EF4-FFF2-40B4-BE49-F238E27FC236}">
                  <a16:creationId xmlns:a16="http://schemas.microsoft.com/office/drawing/2014/main" id="{7B23A13F-E66A-4AA9-BB7E-0155EF3C1F43}"/>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E4120EB-B749-4AB7-9403-53D4A02BF698}"/>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7FD4754-1501-420C-8BC1-9B264AAF1BB4}"/>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394A1ADB-246D-43B8-9FD1-7C6E56033342}"/>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E990BA1-03A3-480E-9B8C-DE6161458D6E}"/>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ircle: Hollow 25">
              <a:extLst>
                <a:ext uri="{FF2B5EF4-FFF2-40B4-BE49-F238E27FC236}">
                  <a16:creationId xmlns:a16="http://schemas.microsoft.com/office/drawing/2014/main" id="{BCFA004F-7215-4C98-B33F-3005FBD5DB6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1697727F-7038-4306-8D75-D57257EB0735}"/>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67EAED53-C785-48E4-8B16-81A658F4D390}"/>
              </a:ext>
            </a:extLst>
          </p:cNvPr>
          <p:cNvGrpSpPr/>
          <p:nvPr/>
        </p:nvGrpSpPr>
        <p:grpSpPr>
          <a:xfrm>
            <a:off x="5540477" y="4388004"/>
            <a:ext cx="1111045" cy="749328"/>
            <a:chOff x="1209368" y="3429000"/>
            <a:chExt cx="1809135" cy="1220144"/>
          </a:xfrm>
        </p:grpSpPr>
        <p:sp>
          <p:nvSpPr>
            <p:cNvPr id="29" name="Rectangle: Rounded Corners 28">
              <a:extLst>
                <a:ext uri="{FF2B5EF4-FFF2-40B4-BE49-F238E27FC236}">
                  <a16:creationId xmlns:a16="http://schemas.microsoft.com/office/drawing/2014/main" id="{E2462614-8524-403B-A49A-C46CE3EA4F87}"/>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EBF2FBA-7371-45A8-99E8-9E5A6E33179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8D7041-978D-4168-994A-1BF305F8405C}"/>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C2251BAC-9E47-43D8-BC1F-72F95F0E6CF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8FBC835-E10D-4E0A-B040-9C79CD6AA3AC}"/>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ircle: Hollow 33">
              <a:extLst>
                <a:ext uri="{FF2B5EF4-FFF2-40B4-BE49-F238E27FC236}">
                  <a16:creationId xmlns:a16="http://schemas.microsoft.com/office/drawing/2014/main" id="{431EE74D-E23E-4A6D-AB13-B88500CF231B}"/>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Rectangle 34">
              <a:extLst>
                <a:ext uri="{FF2B5EF4-FFF2-40B4-BE49-F238E27FC236}">
                  <a16:creationId xmlns:a16="http://schemas.microsoft.com/office/drawing/2014/main" id="{423D7390-934F-4573-9D99-4527FA772B03}"/>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Oval 35">
            <a:extLst>
              <a:ext uri="{FF2B5EF4-FFF2-40B4-BE49-F238E27FC236}">
                <a16:creationId xmlns:a16="http://schemas.microsoft.com/office/drawing/2014/main" id="{9A1CBCCB-2F49-49E2-8057-667CCF8BE5C9}"/>
              </a:ext>
            </a:extLst>
          </p:cNvPr>
          <p:cNvSpPr/>
          <p:nvPr/>
        </p:nvSpPr>
        <p:spPr>
          <a:xfrm>
            <a:off x="4626075" y="2375699"/>
            <a:ext cx="2939845" cy="1398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AD609CA0-FCD7-4508-BDE9-84ABF22ADBAB}"/>
              </a:ext>
            </a:extLst>
          </p:cNvPr>
          <p:cNvSpPr txBox="1"/>
          <p:nvPr/>
        </p:nvSpPr>
        <p:spPr>
          <a:xfrm>
            <a:off x="5809703" y="2890373"/>
            <a:ext cx="572593" cy="369332"/>
          </a:xfrm>
          <a:prstGeom prst="rect">
            <a:avLst/>
          </a:prstGeom>
          <a:noFill/>
        </p:spPr>
        <p:txBody>
          <a:bodyPr wrap="none" rtlCol="0">
            <a:spAutoFit/>
          </a:bodyPr>
          <a:lstStyle/>
          <a:p>
            <a:r>
              <a:rPr lang="en-GB" dirty="0"/>
              <a:t>Hub</a:t>
            </a:r>
          </a:p>
        </p:txBody>
      </p:sp>
      <p:sp>
        <p:nvSpPr>
          <p:cNvPr id="38" name="TextBox 37">
            <a:extLst>
              <a:ext uri="{FF2B5EF4-FFF2-40B4-BE49-F238E27FC236}">
                <a16:creationId xmlns:a16="http://schemas.microsoft.com/office/drawing/2014/main" id="{0073AF84-3B9D-482B-91E9-BEC5892BC8A4}"/>
              </a:ext>
            </a:extLst>
          </p:cNvPr>
          <p:cNvSpPr txBox="1"/>
          <p:nvPr/>
        </p:nvSpPr>
        <p:spPr>
          <a:xfrm>
            <a:off x="8358771" y="658632"/>
            <a:ext cx="1304268" cy="369332"/>
          </a:xfrm>
          <a:prstGeom prst="rect">
            <a:avLst/>
          </a:prstGeom>
          <a:noFill/>
        </p:spPr>
        <p:txBody>
          <a:bodyPr wrap="none" rtlCol="0">
            <a:spAutoFit/>
          </a:bodyPr>
          <a:lstStyle/>
          <a:p>
            <a:r>
              <a:rPr lang="en-GB" dirty="0"/>
              <a:t>Computer C</a:t>
            </a:r>
          </a:p>
        </p:txBody>
      </p:sp>
      <p:sp>
        <p:nvSpPr>
          <p:cNvPr id="39" name="TextBox 38">
            <a:extLst>
              <a:ext uri="{FF2B5EF4-FFF2-40B4-BE49-F238E27FC236}">
                <a16:creationId xmlns:a16="http://schemas.microsoft.com/office/drawing/2014/main" id="{F0A0D897-DBB6-4C31-8232-01B339110715}"/>
              </a:ext>
            </a:extLst>
          </p:cNvPr>
          <p:cNvSpPr txBox="1"/>
          <p:nvPr/>
        </p:nvSpPr>
        <p:spPr>
          <a:xfrm>
            <a:off x="5465172" y="658632"/>
            <a:ext cx="1305870" cy="369332"/>
          </a:xfrm>
          <a:prstGeom prst="rect">
            <a:avLst/>
          </a:prstGeom>
          <a:noFill/>
        </p:spPr>
        <p:txBody>
          <a:bodyPr wrap="none" rtlCol="0">
            <a:spAutoFit/>
          </a:bodyPr>
          <a:lstStyle/>
          <a:p>
            <a:r>
              <a:rPr lang="en-GB" dirty="0"/>
              <a:t>Computer B</a:t>
            </a:r>
          </a:p>
        </p:txBody>
      </p:sp>
      <p:sp>
        <p:nvSpPr>
          <p:cNvPr id="40" name="TextBox 39">
            <a:extLst>
              <a:ext uri="{FF2B5EF4-FFF2-40B4-BE49-F238E27FC236}">
                <a16:creationId xmlns:a16="http://schemas.microsoft.com/office/drawing/2014/main" id="{937D2286-A304-4318-B7F5-0E8C9E3632FF}"/>
              </a:ext>
            </a:extLst>
          </p:cNvPr>
          <p:cNvSpPr txBox="1"/>
          <p:nvPr/>
        </p:nvSpPr>
        <p:spPr>
          <a:xfrm>
            <a:off x="2633988" y="643327"/>
            <a:ext cx="1313886" cy="369332"/>
          </a:xfrm>
          <a:prstGeom prst="rect">
            <a:avLst/>
          </a:prstGeom>
          <a:noFill/>
        </p:spPr>
        <p:txBody>
          <a:bodyPr wrap="none" rtlCol="0">
            <a:spAutoFit/>
          </a:bodyPr>
          <a:lstStyle/>
          <a:p>
            <a:r>
              <a:rPr lang="en-GB" dirty="0"/>
              <a:t>Computer A</a:t>
            </a:r>
          </a:p>
        </p:txBody>
      </p:sp>
      <p:sp>
        <p:nvSpPr>
          <p:cNvPr id="41" name="TextBox 40">
            <a:extLst>
              <a:ext uri="{FF2B5EF4-FFF2-40B4-BE49-F238E27FC236}">
                <a16:creationId xmlns:a16="http://schemas.microsoft.com/office/drawing/2014/main" id="{17666D5F-0670-4425-A668-D06ACF975353}"/>
              </a:ext>
            </a:extLst>
          </p:cNvPr>
          <p:cNvSpPr txBox="1"/>
          <p:nvPr/>
        </p:nvSpPr>
        <p:spPr>
          <a:xfrm>
            <a:off x="5461164" y="5172811"/>
            <a:ext cx="1127937" cy="646331"/>
          </a:xfrm>
          <a:prstGeom prst="rect">
            <a:avLst/>
          </a:prstGeom>
          <a:noFill/>
        </p:spPr>
        <p:txBody>
          <a:bodyPr wrap="none" rtlCol="0">
            <a:spAutoFit/>
          </a:bodyPr>
          <a:lstStyle/>
          <a:p>
            <a:r>
              <a:rPr lang="en-GB" dirty="0"/>
              <a:t>Broadcast</a:t>
            </a:r>
          </a:p>
          <a:p>
            <a:r>
              <a:rPr lang="en-GB" dirty="0"/>
              <a:t>Computer</a:t>
            </a:r>
          </a:p>
        </p:txBody>
      </p:sp>
      <p:cxnSp>
        <p:nvCxnSpPr>
          <p:cNvPr id="43" name="Straight Arrow Connector 42">
            <a:extLst>
              <a:ext uri="{FF2B5EF4-FFF2-40B4-BE49-F238E27FC236}">
                <a16:creationId xmlns:a16="http://schemas.microsoft.com/office/drawing/2014/main" id="{893AB4CA-ABA7-4F40-A1FA-19E1BDAFBD9C}"/>
              </a:ext>
            </a:extLst>
          </p:cNvPr>
          <p:cNvCxnSpPr>
            <a:cxnSpLocks/>
            <a:endCxn id="36" idx="4"/>
          </p:cNvCxnSpPr>
          <p:nvPr/>
        </p:nvCxnSpPr>
        <p:spPr>
          <a:xfrm flipH="1" flipV="1">
            <a:off x="6095998" y="3774379"/>
            <a:ext cx="2" cy="613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5" name="Graphic 54" descr="Badge 1">
            <a:extLst>
              <a:ext uri="{FF2B5EF4-FFF2-40B4-BE49-F238E27FC236}">
                <a16:creationId xmlns:a16="http://schemas.microsoft.com/office/drawing/2014/main" id="{33B3BE7B-C85B-4B6E-98AA-7C704DEB31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637264" y="2719705"/>
            <a:ext cx="540000" cy="540000"/>
          </a:xfrm>
          <a:prstGeom prst="rect">
            <a:avLst/>
          </a:prstGeom>
        </p:spPr>
      </p:pic>
      <p:pic>
        <p:nvPicPr>
          <p:cNvPr id="57" name="Graphic 56" descr="Badge">
            <a:extLst>
              <a:ext uri="{FF2B5EF4-FFF2-40B4-BE49-F238E27FC236}">
                <a16:creationId xmlns:a16="http://schemas.microsoft.com/office/drawing/2014/main" id="{DA473580-CA83-475E-96E3-C3015DF80B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839003" y="2333671"/>
            <a:ext cx="540000" cy="540000"/>
          </a:xfrm>
          <a:prstGeom prst="rect">
            <a:avLst/>
          </a:prstGeom>
        </p:spPr>
      </p:pic>
      <p:pic>
        <p:nvPicPr>
          <p:cNvPr id="59" name="Graphic 58" descr="Badge 3">
            <a:extLst>
              <a:ext uri="{FF2B5EF4-FFF2-40B4-BE49-F238E27FC236}">
                <a16:creationId xmlns:a16="http://schemas.microsoft.com/office/drawing/2014/main" id="{7132BFFD-993B-4291-ACD6-7C7B1AEF86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020539" y="2709720"/>
            <a:ext cx="540000" cy="540000"/>
          </a:xfrm>
          <a:prstGeom prst="rect">
            <a:avLst/>
          </a:prstGeom>
        </p:spPr>
      </p:pic>
      <p:pic>
        <p:nvPicPr>
          <p:cNvPr id="61" name="Graphic 60" descr="Badge 4">
            <a:extLst>
              <a:ext uri="{FF2B5EF4-FFF2-40B4-BE49-F238E27FC236}">
                <a16:creationId xmlns:a16="http://schemas.microsoft.com/office/drawing/2014/main" id="{A2EDDE66-288B-4478-9AA5-3DC3767650A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836682" y="3283765"/>
            <a:ext cx="540000" cy="540000"/>
          </a:xfrm>
          <a:prstGeom prst="rect">
            <a:avLst/>
          </a:prstGeom>
        </p:spPr>
      </p:pic>
      <p:sp>
        <p:nvSpPr>
          <p:cNvPr id="62" name="TextBox 61">
            <a:extLst>
              <a:ext uri="{FF2B5EF4-FFF2-40B4-BE49-F238E27FC236}">
                <a16:creationId xmlns:a16="http://schemas.microsoft.com/office/drawing/2014/main" id="{2D7DD458-81BC-4523-B954-1B12472098D6}"/>
              </a:ext>
            </a:extLst>
          </p:cNvPr>
          <p:cNvSpPr txBox="1"/>
          <p:nvPr/>
        </p:nvSpPr>
        <p:spPr>
          <a:xfrm>
            <a:off x="9557005" y="2000232"/>
            <a:ext cx="1913537" cy="923330"/>
          </a:xfrm>
          <a:prstGeom prst="rect">
            <a:avLst/>
          </a:prstGeom>
          <a:noFill/>
        </p:spPr>
        <p:txBody>
          <a:bodyPr wrap="none" rtlCol="0">
            <a:spAutoFit/>
          </a:bodyPr>
          <a:lstStyle/>
          <a:p>
            <a:r>
              <a:rPr lang="en-GB" dirty="0"/>
              <a:t>Computer C</a:t>
            </a:r>
          </a:p>
          <a:p>
            <a:r>
              <a:rPr lang="en-GB" dirty="0"/>
              <a:t>is the recipient </a:t>
            </a:r>
          </a:p>
          <a:p>
            <a:r>
              <a:rPr lang="en-GB" dirty="0"/>
              <a:t>of the data packet</a:t>
            </a:r>
          </a:p>
        </p:txBody>
      </p:sp>
      <p:cxnSp>
        <p:nvCxnSpPr>
          <p:cNvPr id="63" name="Straight Arrow Connector 62">
            <a:extLst>
              <a:ext uri="{FF2B5EF4-FFF2-40B4-BE49-F238E27FC236}">
                <a16:creationId xmlns:a16="http://schemas.microsoft.com/office/drawing/2014/main" id="{781F6468-61FE-457D-B0F7-5262133540E9}"/>
              </a:ext>
            </a:extLst>
          </p:cNvPr>
          <p:cNvCxnSpPr>
            <a:cxnSpLocks/>
          </p:cNvCxnSpPr>
          <p:nvPr/>
        </p:nvCxnSpPr>
        <p:spPr>
          <a:xfrm flipH="1" flipV="1">
            <a:off x="9557005" y="1735071"/>
            <a:ext cx="658711" cy="3548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D59F85C-82A3-4FA1-BD36-170448F333D7}"/>
              </a:ext>
            </a:extLst>
          </p:cNvPr>
          <p:cNvSpPr txBox="1"/>
          <p:nvPr/>
        </p:nvSpPr>
        <p:spPr>
          <a:xfrm>
            <a:off x="8600236" y="3553765"/>
            <a:ext cx="1989106" cy="1200329"/>
          </a:xfrm>
          <a:prstGeom prst="rect">
            <a:avLst/>
          </a:prstGeom>
          <a:noFill/>
        </p:spPr>
        <p:txBody>
          <a:bodyPr wrap="square" rtlCol="0">
            <a:spAutoFit/>
          </a:bodyPr>
          <a:lstStyle/>
          <a:p>
            <a:r>
              <a:rPr lang="en-GB" dirty="0"/>
              <a:t>Hub broadcasts data packet to all network computers</a:t>
            </a:r>
          </a:p>
        </p:txBody>
      </p:sp>
      <p:cxnSp>
        <p:nvCxnSpPr>
          <p:cNvPr id="67" name="Straight Arrow Connector 66">
            <a:extLst>
              <a:ext uri="{FF2B5EF4-FFF2-40B4-BE49-F238E27FC236}">
                <a16:creationId xmlns:a16="http://schemas.microsoft.com/office/drawing/2014/main" id="{B4334835-1ECB-4179-BF45-880929B2AFC6}"/>
              </a:ext>
            </a:extLst>
          </p:cNvPr>
          <p:cNvCxnSpPr>
            <a:cxnSpLocks/>
            <a:stCxn id="66" idx="1"/>
          </p:cNvCxnSpPr>
          <p:nvPr/>
        </p:nvCxnSpPr>
        <p:spPr>
          <a:xfrm flipH="1" flipV="1">
            <a:off x="7376908" y="3461580"/>
            <a:ext cx="1223328" cy="6923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F5C611D-25F0-46DD-9915-809625E621E2}"/>
              </a:ext>
            </a:extLst>
          </p:cNvPr>
          <p:cNvSpPr txBox="1"/>
          <p:nvPr/>
        </p:nvSpPr>
        <p:spPr>
          <a:xfrm>
            <a:off x="2012146" y="4245518"/>
            <a:ext cx="1989106" cy="646331"/>
          </a:xfrm>
          <a:prstGeom prst="rect">
            <a:avLst/>
          </a:prstGeom>
          <a:noFill/>
        </p:spPr>
        <p:txBody>
          <a:bodyPr wrap="square" rtlCol="0">
            <a:spAutoFit/>
          </a:bodyPr>
          <a:lstStyle/>
          <a:p>
            <a:r>
              <a:rPr lang="en-GB" dirty="0"/>
              <a:t>Data packet sent to computer C</a:t>
            </a:r>
          </a:p>
        </p:txBody>
      </p:sp>
      <p:cxnSp>
        <p:nvCxnSpPr>
          <p:cNvPr id="71" name="Straight Arrow Connector 70">
            <a:extLst>
              <a:ext uri="{FF2B5EF4-FFF2-40B4-BE49-F238E27FC236}">
                <a16:creationId xmlns:a16="http://schemas.microsoft.com/office/drawing/2014/main" id="{0E4E5324-75BB-40FA-871A-D67B36A8D0B2}"/>
              </a:ext>
            </a:extLst>
          </p:cNvPr>
          <p:cNvCxnSpPr>
            <a:cxnSpLocks/>
          </p:cNvCxnSpPr>
          <p:nvPr/>
        </p:nvCxnSpPr>
        <p:spPr>
          <a:xfrm flipV="1">
            <a:off x="3820338" y="4686677"/>
            <a:ext cx="1742591" cy="40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859D21C-4CD3-4F15-BEB1-2B462D8D4D7C}"/>
              </a:ext>
            </a:extLst>
          </p:cNvPr>
          <p:cNvSpPr txBox="1"/>
          <p:nvPr/>
        </p:nvSpPr>
        <p:spPr>
          <a:xfrm>
            <a:off x="4891152" y="6297507"/>
            <a:ext cx="2566615" cy="523220"/>
          </a:xfrm>
          <a:prstGeom prst="rect">
            <a:avLst/>
          </a:prstGeom>
          <a:noFill/>
        </p:spPr>
        <p:txBody>
          <a:bodyPr wrap="square" rtlCol="0">
            <a:spAutoFit/>
          </a:bodyPr>
          <a:lstStyle/>
          <a:p>
            <a:r>
              <a:rPr lang="en-GB" sz="2800" b="1" dirty="0"/>
              <a:t>Passive sniffing</a:t>
            </a:r>
            <a:endParaRPr lang="en-GB" sz="2800" dirty="0"/>
          </a:p>
        </p:txBody>
      </p:sp>
    </p:spTree>
    <p:extLst>
      <p:ext uri="{BB962C8B-B14F-4D97-AF65-F5344CB8AC3E}">
        <p14:creationId xmlns:p14="http://schemas.microsoft.com/office/powerpoint/2010/main" val="4112839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Arrow Connector 45">
            <a:extLst>
              <a:ext uri="{FF2B5EF4-FFF2-40B4-BE49-F238E27FC236}">
                <a16:creationId xmlns:a16="http://schemas.microsoft.com/office/drawing/2014/main" id="{1C40C24C-BFDD-4CC9-8651-DC1F83B45A7B}"/>
              </a:ext>
            </a:extLst>
          </p:cNvPr>
          <p:cNvCxnSpPr>
            <a:cxnSpLocks/>
            <a:endCxn id="13" idx="1"/>
          </p:cNvCxnSpPr>
          <p:nvPr/>
        </p:nvCxnSpPr>
        <p:spPr>
          <a:xfrm flipV="1">
            <a:off x="7457767" y="1737848"/>
            <a:ext cx="919823" cy="11816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6B8F060-8089-4907-B88C-532612396E92}"/>
              </a:ext>
            </a:extLst>
          </p:cNvPr>
          <p:cNvCxnSpPr>
            <a:cxnSpLocks/>
            <a:endCxn id="5" idx="3"/>
          </p:cNvCxnSpPr>
          <p:nvPr/>
        </p:nvCxnSpPr>
        <p:spPr>
          <a:xfrm flipH="1" flipV="1">
            <a:off x="3820338" y="1737848"/>
            <a:ext cx="911434" cy="12078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BC74F25-0A7C-4938-8FEC-01DB85C31743}"/>
              </a:ext>
            </a:extLst>
          </p:cNvPr>
          <p:cNvCxnSpPr>
            <a:cxnSpLocks/>
            <a:stCxn id="36" idx="0"/>
          </p:cNvCxnSpPr>
          <p:nvPr/>
        </p:nvCxnSpPr>
        <p:spPr>
          <a:xfrm flipV="1">
            <a:off x="6095998" y="1902425"/>
            <a:ext cx="2" cy="5715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281264A-96B7-4369-B6D3-BB950804B35F}"/>
              </a:ext>
            </a:extLst>
          </p:cNvPr>
          <p:cNvGrpSpPr/>
          <p:nvPr/>
        </p:nvGrpSpPr>
        <p:grpSpPr>
          <a:xfrm>
            <a:off x="2709293" y="1111069"/>
            <a:ext cx="1111045" cy="749328"/>
            <a:chOff x="1209368" y="3429000"/>
            <a:chExt cx="1809135" cy="1220144"/>
          </a:xfrm>
        </p:grpSpPr>
        <p:sp>
          <p:nvSpPr>
            <p:cNvPr id="5" name="Rectangle: Rounded Corners 4">
              <a:extLst>
                <a:ext uri="{FF2B5EF4-FFF2-40B4-BE49-F238E27FC236}">
                  <a16:creationId xmlns:a16="http://schemas.microsoft.com/office/drawing/2014/main" id="{2922B494-C946-4DEE-807D-C16D6817FB0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71C4077-C4C9-49C4-9DF7-B7A58C82AC6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2BAFC81-E90C-42B5-9AD3-64222F90F176}"/>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462037E-FA54-4248-9D7B-FB5DAFCE7AC1}"/>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DFAA72A-FF26-416C-B454-C8A0FEA6241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ircle: Hollow 9">
              <a:extLst>
                <a:ext uri="{FF2B5EF4-FFF2-40B4-BE49-F238E27FC236}">
                  <a16:creationId xmlns:a16="http://schemas.microsoft.com/office/drawing/2014/main" id="{D3E8ECCD-27A1-4E75-9CA1-BB5A2FF6F68D}"/>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10">
              <a:extLst>
                <a:ext uri="{FF2B5EF4-FFF2-40B4-BE49-F238E27FC236}">
                  <a16:creationId xmlns:a16="http://schemas.microsoft.com/office/drawing/2014/main" id="{10C89C0F-D0D5-4E29-B834-1D73ED78BBD4}"/>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AA28CEE0-FE87-4B48-A248-33463327C583}"/>
              </a:ext>
            </a:extLst>
          </p:cNvPr>
          <p:cNvGrpSpPr/>
          <p:nvPr/>
        </p:nvGrpSpPr>
        <p:grpSpPr>
          <a:xfrm>
            <a:off x="8377590" y="1111069"/>
            <a:ext cx="1111045" cy="749328"/>
            <a:chOff x="1209368" y="3429000"/>
            <a:chExt cx="1809135" cy="1220144"/>
          </a:xfrm>
        </p:grpSpPr>
        <p:sp>
          <p:nvSpPr>
            <p:cNvPr id="13" name="Rectangle: Rounded Corners 12">
              <a:extLst>
                <a:ext uri="{FF2B5EF4-FFF2-40B4-BE49-F238E27FC236}">
                  <a16:creationId xmlns:a16="http://schemas.microsoft.com/office/drawing/2014/main" id="{C5645160-587F-44EC-98EC-C9FBCBA906D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37100A-71A5-4161-984F-F47B93DF105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CD0DEA9-9E76-4627-8438-7FD61797BD3D}"/>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8ADC8A8-ECC4-441B-AE45-36F25168F76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EA613FB-DBA2-47FE-9F81-A64F1A5A7E2F}"/>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ircle: Hollow 17">
              <a:extLst>
                <a:ext uri="{FF2B5EF4-FFF2-40B4-BE49-F238E27FC236}">
                  <a16:creationId xmlns:a16="http://schemas.microsoft.com/office/drawing/2014/main" id="{D30636D3-9719-4559-A498-C823298C5020}"/>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a:extLst>
                <a:ext uri="{FF2B5EF4-FFF2-40B4-BE49-F238E27FC236}">
                  <a16:creationId xmlns:a16="http://schemas.microsoft.com/office/drawing/2014/main" id="{A25D2A62-46B2-4120-9BB0-B224DD86400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DD9221FD-0FE6-4C2C-9212-B7A5FFF80551}"/>
              </a:ext>
            </a:extLst>
          </p:cNvPr>
          <p:cNvGrpSpPr/>
          <p:nvPr/>
        </p:nvGrpSpPr>
        <p:grpSpPr>
          <a:xfrm>
            <a:off x="5543442" y="1111069"/>
            <a:ext cx="1111045" cy="749328"/>
            <a:chOff x="1209368" y="3429000"/>
            <a:chExt cx="1809135" cy="1220144"/>
          </a:xfrm>
        </p:grpSpPr>
        <p:sp>
          <p:nvSpPr>
            <p:cNvPr id="21" name="Rectangle: Rounded Corners 20">
              <a:extLst>
                <a:ext uri="{FF2B5EF4-FFF2-40B4-BE49-F238E27FC236}">
                  <a16:creationId xmlns:a16="http://schemas.microsoft.com/office/drawing/2014/main" id="{7B23A13F-E66A-4AA9-BB7E-0155EF3C1F43}"/>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E4120EB-B749-4AB7-9403-53D4A02BF698}"/>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7FD4754-1501-420C-8BC1-9B264AAF1BB4}"/>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394A1ADB-246D-43B8-9FD1-7C6E56033342}"/>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E990BA1-03A3-480E-9B8C-DE6161458D6E}"/>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ircle: Hollow 25">
              <a:extLst>
                <a:ext uri="{FF2B5EF4-FFF2-40B4-BE49-F238E27FC236}">
                  <a16:creationId xmlns:a16="http://schemas.microsoft.com/office/drawing/2014/main" id="{BCFA004F-7215-4C98-B33F-3005FBD5DB6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1697727F-7038-4306-8D75-D57257EB0735}"/>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67EAED53-C785-48E4-8B16-81A658F4D390}"/>
              </a:ext>
            </a:extLst>
          </p:cNvPr>
          <p:cNvGrpSpPr/>
          <p:nvPr/>
        </p:nvGrpSpPr>
        <p:grpSpPr>
          <a:xfrm>
            <a:off x="5540477" y="4486327"/>
            <a:ext cx="1111045" cy="749328"/>
            <a:chOff x="1209368" y="3429000"/>
            <a:chExt cx="1809135" cy="1220144"/>
          </a:xfrm>
        </p:grpSpPr>
        <p:sp>
          <p:nvSpPr>
            <p:cNvPr id="29" name="Rectangle: Rounded Corners 28">
              <a:extLst>
                <a:ext uri="{FF2B5EF4-FFF2-40B4-BE49-F238E27FC236}">
                  <a16:creationId xmlns:a16="http://schemas.microsoft.com/office/drawing/2014/main" id="{E2462614-8524-403B-A49A-C46CE3EA4F87}"/>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EBF2FBA-7371-45A8-99E8-9E5A6E33179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8D7041-978D-4168-994A-1BF305F8405C}"/>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C2251BAC-9E47-43D8-BC1F-72F95F0E6CF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8FBC835-E10D-4E0A-B040-9C79CD6AA3AC}"/>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ircle: Hollow 33">
              <a:extLst>
                <a:ext uri="{FF2B5EF4-FFF2-40B4-BE49-F238E27FC236}">
                  <a16:creationId xmlns:a16="http://schemas.microsoft.com/office/drawing/2014/main" id="{431EE74D-E23E-4A6D-AB13-B88500CF231B}"/>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Rectangle 34">
              <a:extLst>
                <a:ext uri="{FF2B5EF4-FFF2-40B4-BE49-F238E27FC236}">
                  <a16:creationId xmlns:a16="http://schemas.microsoft.com/office/drawing/2014/main" id="{423D7390-934F-4573-9D99-4527FA772B03}"/>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Oval 35">
            <a:extLst>
              <a:ext uri="{FF2B5EF4-FFF2-40B4-BE49-F238E27FC236}">
                <a16:creationId xmlns:a16="http://schemas.microsoft.com/office/drawing/2014/main" id="{9A1CBCCB-2F49-49E2-8057-667CCF8BE5C9}"/>
              </a:ext>
            </a:extLst>
          </p:cNvPr>
          <p:cNvSpPr/>
          <p:nvPr/>
        </p:nvSpPr>
        <p:spPr>
          <a:xfrm>
            <a:off x="4626075" y="2474022"/>
            <a:ext cx="2939845" cy="1398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AD609CA0-FCD7-4508-BDE9-84ABF22ADBAB}"/>
              </a:ext>
            </a:extLst>
          </p:cNvPr>
          <p:cNvSpPr txBox="1"/>
          <p:nvPr/>
        </p:nvSpPr>
        <p:spPr>
          <a:xfrm>
            <a:off x="5698759" y="2970728"/>
            <a:ext cx="800284" cy="369332"/>
          </a:xfrm>
          <a:prstGeom prst="rect">
            <a:avLst/>
          </a:prstGeom>
          <a:noFill/>
        </p:spPr>
        <p:txBody>
          <a:bodyPr wrap="none" rtlCol="0">
            <a:spAutoFit/>
          </a:bodyPr>
          <a:lstStyle/>
          <a:p>
            <a:r>
              <a:rPr lang="en-GB" dirty="0"/>
              <a:t>Switch</a:t>
            </a:r>
          </a:p>
        </p:txBody>
      </p:sp>
      <p:sp>
        <p:nvSpPr>
          <p:cNvPr id="38" name="TextBox 37">
            <a:extLst>
              <a:ext uri="{FF2B5EF4-FFF2-40B4-BE49-F238E27FC236}">
                <a16:creationId xmlns:a16="http://schemas.microsoft.com/office/drawing/2014/main" id="{0073AF84-3B9D-482B-91E9-BEC5892BC8A4}"/>
              </a:ext>
            </a:extLst>
          </p:cNvPr>
          <p:cNvSpPr txBox="1"/>
          <p:nvPr/>
        </p:nvSpPr>
        <p:spPr>
          <a:xfrm>
            <a:off x="8358771" y="756955"/>
            <a:ext cx="1304268" cy="369332"/>
          </a:xfrm>
          <a:prstGeom prst="rect">
            <a:avLst/>
          </a:prstGeom>
          <a:noFill/>
        </p:spPr>
        <p:txBody>
          <a:bodyPr wrap="none" rtlCol="0">
            <a:spAutoFit/>
          </a:bodyPr>
          <a:lstStyle/>
          <a:p>
            <a:r>
              <a:rPr lang="en-GB" dirty="0"/>
              <a:t>Computer C</a:t>
            </a:r>
          </a:p>
        </p:txBody>
      </p:sp>
      <p:sp>
        <p:nvSpPr>
          <p:cNvPr id="39" name="TextBox 38">
            <a:extLst>
              <a:ext uri="{FF2B5EF4-FFF2-40B4-BE49-F238E27FC236}">
                <a16:creationId xmlns:a16="http://schemas.microsoft.com/office/drawing/2014/main" id="{F0A0D897-DBB6-4C31-8232-01B339110715}"/>
              </a:ext>
            </a:extLst>
          </p:cNvPr>
          <p:cNvSpPr txBox="1"/>
          <p:nvPr/>
        </p:nvSpPr>
        <p:spPr>
          <a:xfrm>
            <a:off x="5465172" y="756955"/>
            <a:ext cx="1305870" cy="369332"/>
          </a:xfrm>
          <a:prstGeom prst="rect">
            <a:avLst/>
          </a:prstGeom>
          <a:noFill/>
        </p:spPr>
        <p:txBody>
          <a:bodyPr wrap="none" rtlCol="0">
            <a:spAutoFit/>
          </a:bodyPr>
          <a:lstStyle/>
          <a:p>
            <a:r>
              <a:rPr lang="en-GB" dirty="0"/>
              <a:t>Computer B</a:t>
            </a:r>
          </a:p>
        </p:txBody>
      </p:sp>
      <p:sp>
        <p:nvSpPr>
          <p:cNvPr id="40" name="TextBox 39">
            <a:extLst>
              <a:ext uri="{FF2B5EF4-FFF2-40B4-BE49-F238E27FC236}">
                <a16:creationId xmlns:a16="http://schemas.microsoft.com/office/drawing/2014/main" id="{937D2286-A304-4318-B7F5-0E8C9E3632FF}"/>
              </a:ext>
            </a:extLst>
          </p:cNvPr>
          <p:cNvSpPr txBox="1"/>
          <p:nvPr/>
        </p:nvSpPr>
        <p:spPr>
          <a:xfrm>
            <a:off x="2633988" y="741650"/>
            <a:ext cx="1313886" cy="369332"/>
          </a:xfrm>
          <a:prstGeom prst="rect">
            <a:avLst/>
          </a:prstGeom>
          <a:noFill/>
        </p:spPr>
        <p:txBody>
          <a:bodyPr wrap="none" rtlCol="0">
            <a:spAutoFit/>
          </a:bodyPr>
          <a:lstStyle/>
          <a:p>
            <a:r>
              <a:rPr lang="en-GB" dirty="0"/>
              <a:t>Computer A</a:t>
            </a:r>
          </a:p>
        </p:txBody>
      </p:sp>
      <p:sp>
        <p:nvSpPr>
          <p:cNvPr id="41" name="TextBox 40">
            <a:extLst>
              <a:ext uri="{FF2B5EF4-FFF2-40B4-BE49-F238E27FC236}">
                <a16:creationId xmlns:a16="http://schemas.microsoft.com/office/drawing/2014/main" id="{17666D5F-0670-4425-A668-D06ACF975353}"/>
              </a:ext>
            </a:extLst>
          </p:cNvPr>
          <p:cNvSpPr txBox="1"/>
          <p:nvPr/>
        </p:nvSpPr>
        <p:spPr>
          <a:xfrm>
            <a:off x="5461164" y="5271134"/>
            <a:ext cx="1127937" cy="646331"/>
          </a:xfrm>
          <a:prstGeom prst="rect">
            <a:avLst/>
          </a:prstGeom>
          <a:noFill/>
        </p:spPr>
        <p:txBody>
          <a:bodyPr wrap="none" rtlCol="0">
            <a:spAutoFit/>
          </a:bodyPr>
          <a:lstStyle/>
          <a:p>
            <a:r>
              <a:rPr lang="en-GB" dirty="0"/>
              <a:t>Broadcast</a:t>
            </a:r>
          </a:p>
          <a:p>
            <a:r>
              <a:rPr lang="en-GB" dirty="0"/>
              <a:t>Computer</a:t>
            </a:r>
          </a:p>
        </p:txBody>
      </p:sp>
      <p:cxnSp>
        <p:nvCxnSpPr>
          <p:cNvPr id="43" name="Straight Arrow Connector 42">
            <a:extLst>
              <a:ext uri="{FF2B5EF4-FFF2-40B4-BE49-F238E27FC236}">
                <a16:creationId xmlns:a16="http://schemas.microsoft.com/office/drawing/2014/main" id="{893AB4CA-ABA7-4F40-A1FA-19E1BDAFBD9C}"/>
              </a:ext>
            </a:extLst>
          </p:cNvPr>
          <p:cNvCxnSpPr>
            <a:cxnSpLocks/>
            <a:endCxn id="36" idx="4"/>
          </p:cNvCxnSpPr>
          <p:nvPr/>
        </p:nvCxnSpPr>
        <p:spPr>
          <a:xfrm flipH="1" flipV="1">
            <a:off x="6095998" y="3872702"/>
            <a:ext cx="2" cy="613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5" name="Graphic 54" descr="Badge 1">
            <a:extLst>
              <a:ext uri="{FF2B5EF4-FFF2-40B4-BE49-F238E27FC236}">
                <a16:creationId xmlns:a16="http://schemas.microsoft.com/office/drawing/2014/main" id="{33B3BE7B-C85B-4B6E-98AA-7C704DEB31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637264" y="2818028"/>
            <a:ext cx="540000" cy="540000"/>
          </a:xfrm>
          <a:prstGeom prst="rect">
            <a:avLst/>
          </a:prstGeom>
        </p:spPr>
      </p:pic>
      <p:pic>
        <p:nvPicPr>
          <p:cNvPr id="57" name="Graphic 56" descr="Badge">
            <a:extLst>
              <a:ext uri="{FF2B5EF4-FFF2-40B4-BE49-F238E27FC236}">
                <a16:creationId xmlns:a16="http://schemas.microsoft.com/office/drawing/2014/main" id="{DA473580-CA83-475E-96E3-C3015DF80B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839003" y="2431994"/>
            <a:ext cx="540000" cy="540000"/>
          </a:xfrm>
          <a:prstGeom prst="rect">
            <a:avLst/>
          </a:prstGeom>
        </p:spPr>
      </p:pic>
      <p:pic>
        <p:nvPicPr>
          <p:cNvPr id="59" name="Graphic 58" descr="Badge 3">
            <a:extLst>
              <a:ext uri="{FF2B5EF4-FFF2-40B4-BE49-F238E27FC236}">
                <a16:creationId xmlns:a16="http://schemas.microsoft.com/office/drawing/2014/main" id="{7132BFFD-993B-4291-ACD6-7C7B1AEF86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020539" y="2808043"/>
            <a:ext cx="540000" cy="540000"/>
          </a:xfrm>
          <a:prstGeom prst="rect">
            <a:avLst/>
          </a:prstGeom>
        </p:spPr>
      </p:pic>
      <p:pic>
        <p:nvPicPr>
          <p:cNvPr id="61" name="Graphic 60" descr="Badge 4">
            <a:extLst>
              <a:ext uri="{FF2B5EF4-FFF2-40B4-BE49-F238E27FC236}">
                <a16:creationId xmlns:a16="http://schemas.microsoft.com/office/drawing/2014/main" id="{A2EDDE66-288B-4478-9AA5-3DC3767650A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836682" y="3382088"/>
            <a:ext cx="540000" cy="540000"/>
          </a:xfrm>
          <a:prstGeom prst="rect">
            <a:avLst/>
          </a:prstGeom>
        </p:spPr>
      </p:pic>
      <p:sp>
        <p:nvSpPr>
          <p:cNvPr id="62" name="TextBox 61">
            <a:extLst>
              <a:ext uri="{FF2B5EF4-FFF2-40B4-BE49-F238E27FC236}">
                <a16:creationId xmlns:a16="http://schemas.microsoft.com/office/drawing/2014/main" id="{2D7DD458-81BC-4523-B954-1B12472098D6}"/>
              </a:ext>
            </a:extLst>
          </p:cNvPr>
          <p:cNvSpPr txBox="1"/>
          <p:nvPr/>
        </p:nvSpPr>
        <p:spPr>
          <a:xfrm>
            <a:off x="9557005" y="2098555"/>
            <a:ext cx="1913537" cy="923330"/>
          </a:xfrm>
          <a:prstGeom prst="rect">
            <a:avLst/>
          </a:prstGeom>
          <a:noFill/>
        </p:spPr>
        <p:txBody>
          <a:bodyPr wrap="none" rtlCol="0">
            <a:spAutoFit/>
          </a:bodyPr>
          <a:lstStyle/>
          <a:p>
            <a:r>
              <a:rPr lang="en-GB" dirty="0"/>
              <a:t>Computer C</a:t>
            </a:r>
          </a:p>
          <a:p>
            <a:r>
              <a:rPr lang="en-GB" dirty="0"/>
              <a:t>is the recipient </a:t>
            </a:r>
          </a:p>
          <a:p>
            <a:r>
              <a:rPr lang="en-GB" dirty="0"/>
              <a:t>of the data packet</a:t>
            </a:r>
          </a:p>
        </p:txBody>
      </p:sp>
      <p:cxnSp>
        <p:nvCxnSpPr>
          <p:cNvPr id="63" name="Straight Arrow Connector 62">
            <a:extLst>
              <a:ext uri="{FF2B5EF4-FFF2-40B4-BE49-F238E27FC236}">
                <a16:creationId xmlns:a16="http://schemas.microsoft.com/office/drawing/2014/main" id="{781F6468-61FE-457D-B0F7-5262133540E9}"/>
              </a:ext>
            </a:extLst>
          </p:cNvPr>
          <p:cNvCxnSpPr>
            <a:cxnSpLocks/>
          </p:cNvCxnSpPr>
          <p:nvPr/>
        </p:nvCxnSpPr>
        <p:spPr>
          <a:xfrm flipH="1" flipV="1">
            <a:off x="9557005" y="1833394"/>
            <a:ext cx="658711" cy="3548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D59F85C-82A3-4FA1-BD36-170448F333D7}"/>
              </a:ext>
            </a:extLst>
          </p:cNvPr>
          <p:cNvSpPr txBox="1"/>
          <p:nvPr/>
        </p:nvSpPr>
        <p:spPr>
          <a:xfrm>
            <a:off x="8600236" y="3652088"/>
            <a:ext cx="1989106" cy="923330"/>
          </a:xfrm>
          <a:prstGeom prst="rect">
            <a:avLst/>
          </a:prstGeom>
          <a:noFill/>
        </p:spPr>
        <p:txBody>
          <a:bodyPr wrap="square" rtlCol="0">
            <a:spAutoFit/>
          </a:bodyPr>
          <a:lstStyle/>
          <a:p>
            <a:r>
              <a:rPr lang="en-GB" dirty="0"/>
              <a:t>Switch maps IP/MAC addresses to physical ports</a:t>
            </a:r>
          </a:p>
        </p:txBody>
      </p:sp>
      <p:cxnSp>
        <p:nvCxnSpPr>
          <p:cNvPr id="67" name="Straight Arrow Connector 66">
            <a:extLst>
              <a:ext uri="{FF2B5EF4-FFF2-40B4-BE49-F238E27FC236}">
                <a16:creationId xmlns:a16="http://schemas.microsoft.com/office/drawing/2014/main" id="{B4334835-1ECB-4179-BF45-880929B2AFC6}"/>
              </a:ext>
            </a:extLst>
          </p:cNvPr>
          <p:cNvCxnSpPr>
            <a:cxnSpLocks/>
            <a:stCxn id="66" idx="1"/>
          </p:cNvCxnSpPr>
          <p:nvPr/>
        </p:nvCxnSpPr>
        <p:spPr>
          <a:xfrm flipH="1" flipV="1">
            <a:off x="7376908" y="3559907"/>
            <a:ext cx="1223328" cy="5538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F5C611D-25F0-46DD-9915-809625E621E2}"/>
              </a:ext>
            </a:extLst>
          </p:cNvPr>
          <p:cNvSpPr txBox="1"/>
          <p:nvPr/>
        </p:nvSpPr>
        <p:spPr>
          <a:xfrm>
            <a:off x="2012146" y="4343841"/>
            <a:ext cx="1989106" cy="646331"/>
          </a:xfrm>
          <a:prstGeom prst="rect">
            <a:avLst/>
          </a:prstGeom>
          <a:noFill/>
        </p:spPr>
        <p:txBody>
          <a:bodyPr wrap="square" rtlCol="0">
            <a:spAutoFit/>
          </a:bodyPr>
          <a:lstStyle/>
          <a:p>
            <a:r>
              <a:rPr lang="en-GB" dirty="0"/>
              <a:t>Data packet sent to computer C</a:t>
            </a:r>
          </a:p>
        </p:txBody>
      </p:sp>
      <p:cxnSp>
        <p:nvCxnSpPr>
          <p:cNvPr id="71" name="Straight Arrow Connector 70">
            <a:extLst>
              <a:ext uri="{FF2B5EF4-FFF2-40B4-BE49-F238E27FC236}">
                <a16:creationId xmlns:a16="http://schemas.microsoft.com/office/drawing/2014/main" id="{0E4E5324-75BB-40FA-871A-D67B36A8D0B2}"/>
              </a:ext>
            </a:extLst>
          </p:cNvPr>
          <p:cNvCxnSpPr>
            <a:cxnSpLocks/>
          </p:cNvCxnSpPr>
          <p:nvPr/>
        </p:nvCxnSpPr>
        <p:spPr>
          <a:xfrm flipV="1">
            <a:off x="3820338" y="4785000"/>
            <a:ext cx="1742591" cy="40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84A8807-FE0F-4CAC-956B-AF6F186E867C}"/>
              </a:ext>
            </a:extLst>
          </p:cNvPr>
          <p:cNvSpPr txBox="1"/>
          <p:nvPr/>
        </p:nvSpPr>
        <p:spPr>
          <a:xfrm>
            <a:off x="4847056" y="6137981"/>
            <a:ext cx="2610711" cy="523220"/>
          </a:xfrm>
          <a:prstGeom prst="rect">
            <a:avLst/>
          </a:prstGeom>
          <a:noFill/>
        </p:spPr>
        <p:txBody>
          <a:bodyPr wrap="square" rtlCol="0">
            <a:spAutoFit/>
          </a:bodyPr>
          <a:lstStyle/>
          <a:p>
            <a:r>
              <a:rPr lang="en-GB" sz="2800" b="1" dirty="0"/>
              <a:t>Active sniffing</a:t>
            </a:r>
            <a:endParaRPr lang="en-GB" sz="2800" dirty="0"/>
          </a:p>
        </p:txBody>
      </p:sp>
    </p:spTree>
    <p:extLst>
      <p:ext uri="{BB962C8B-B14F-4D97-AF65-F5344CB8AC3E}">
        <p14:creationId xmlns:p14="http://schemas.microsoft.com/office/powerpoint/2010/main" val="31759699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AAF0E39-8064-419D-A171-F9992E0D5471}"/>
              </a:ext>
            </a:extLst>
          </p:cNvPr>
          <p:cNvSpPr/>
          <p:nvPr/>
        </p:nvSpPr>
        <p:spPr>
          <a:xfrm>
            <a:off x="7306047" y="5231632"/>
            <a:ext cx="2700000" cy="10081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Rectangle 27">
            <a:extLst>
              <a:ext uri="{FF2B5EF4-FFF2-40B4-BE49-F238E27FC236}">
                <a16:creationId xmlns:a16="http://schemas.microsoft.com/office/drawing/2014/main" id="{470409DC-80B8-4DCE-BD5E-7C63278BCB50}"/>
              </a:ext>
            </a:extLst>
          </p:cNvPr>
          <p:cNvSpPr/>
          <p:nvPr/>
        </p:nvSpPr>
        <p:spPr>
          <a:xfrm>
            <a:off x="6929666" y="5370784"/>
            <a:ext cx="752762" cy="752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7" name="Oval 21">
            <a:extLst>
              <a:ext uri="{FF2B5EF4-FFF2-40B4-BE49-F238E27FC236}">
                <a16:creationId xmlns:a16="http://schemas.microsoft.com/office/drawing/2014/main" id="{05730307-46CA-4C70-AB6B-D7C2EB65A0F8}"/>
              </a:ext>
            </a:extLst>
          </p:cNvPr>
          <p:cNvSpPr>
            <a:spLocks noChangeAspect="1"/>
          </p:cNvSpPr>
          <p:nvPr/>
        </p:nvSpPr>
        <p:spPr>
          <a:xfrm>
            <a:off x="7137675" y="5551995"/>
            <a:ext cx="336743" cy="33955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38" name="TextBox 37">
            <a:extLst>
              <a:ext uri="{FF2B5EF4-FFF2-40B4-BE49-F238E27FC236}">
                <a16:creationId xmlns:a16="http://schemas.microsoft.com/office/drawing/2014/main" id="{B5AEE4AC-9241-4652-A447-14C6C758BF90}"/>
              </a:ext>
            </a:extLst>
          </p:cNvPr>
          <p:cNvSpPr txBox="1"/>
          <p:nvPr/>
        </p:nvSpPr>
        <p:spPr>
          <a:xfrm>
            <a:off x="6756300" y="3705999"/>
            <a:ext cx="4408513" cy="553998"/>
          </a:xfrm>
          <a:prstGeom prst="rect">
            <a:avLst/>
          </a:prstGeom>
          <a:noFill/>
          <a:ln>
            <a:solidFill>
              <a:schemeClr val="bg2">
                <a:lumMod val="75000"/>
              </a:schemeClr>
            </a:solidFill>
          </a:ln>
        </p:spPr>
        <p:txBody>
          <a:bodyPr wrap="square" lIns="36000" tIns="0" rIns="36000" bIns="0" rtlCol="0" anchor="ctr">
            <a:spAutoFit/>
          </a:bodyPr>
          <a:lstStyle/>
          <a:p>
            <a:r>
              <a:rPr lang="en-GB" altLang="ko-KR" sz="3600" dirty="0"/>
              <a:t>Networking</a:t>
            </a:r>
            <a:endParaRPr lang="ko-KR" altLang="en-US" sz="3600" dirty="0"/>
          </a:p>
        </p:txBody>
      </p:sp>
      <p:pic>
        <p:nvPicPr>
          <p:cNvPr id="8" name="Picture Placeholder 7" descr="A circuit board on a table&#10;&#10;Description automatically generated">
            <a:extLst>
              <a:ext uri="{FF2B5EF4-FFF2-40B4-BE49-F238E27FC236}">
                <a16:creationId xmlns:a16="http://schemas.microsoft.com/office/drawing/2014/main" id="{921832FF-290E-46EE-A633-85A99794E6D9}"/>
              </a:ext>
            </a:extLst>
          </p:cNvPr>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t="20089" b="20089"/>
          <a:stretch>
            <a:fillRect/>
          </a:stretch>
        </p:blipFill>
        <p:spPr/>
      </p:pic>
      <p:sp>
        <p:nvSpPr>
          <p:cNvPr id="9" name="TextBox 8">
            <a:extLst>
              <a:ext uri="{FF2B5EF4-FFF2-40B4-BE49-F238E27FC236}">
                <a16:creationId xmlns:a16="http://schemas.microsoft.com/office/drawing/2014/main" id="{663F5E53-EB6A-4602-AEA3-5524AA25CAFD}"/>
              </a:ext>
            </a:extLst>
          </p:cNvPr>
          <p:cNvSpPr txBox="1"/>
          <p:nvPr/>
        </p:nvSpPr>
        <p:spPr>
          <a:xfrm>
            <a:off x="8058808" y="5428885"/>
            <a:ext cx="1843949" cy="584775"/>
          </a:xfrm>
          <a:prstGeom prst="rect">
            <a:avLst/>
          </a:prstGeom>
          <a:noFill/>
        </p:spPr>
        <p:txBody>
          <a:bodyPr wrap="square" rtlCol="0" anchor="ctr">
            <a:spAutoFit/>
          </a:bodyPr>
          <a:lstStyle/>
          <a:p>
            <a:r>
              <a:rPr lang="en-US" altLang="ko-KR" sz="1600" b="1" dirty="0">
                <a:solidFill>
                  <a:schemeClr val="tx1">
                    <a:lumMod val="75000"/>
                    <a:lumOff val="25000"/>
                  </a:schemeClr>
                </a:solidFill>
                <a:latin typeface="Arial" pitchFamily="34" charset="0"/>
                <a:cs typeface="Arial" pitchFamily="34" charset="0"/>
              </a:rPr>
              <a:t>UFCFDU-30-1</a:t>
            </a:r>
          </a:p>
          <a:p>
            <a:r>
              <a:rPr lang="en-US" altLang="ko-KR" sz="1600" b="1" dirty="0">
                <a:solidFill>
                  <a:schemeClr val="tx1">
                    <a:lumMod val="75000"/>
                    <a:lumOff val="25000"/>
                  </a:schemeClr>
                </a:solidFill>
                <a:latin typeface="Arial" pitchFamily="34" charset="0"/>
                <a:cs typeface="Arial" pitchFamily="34" charset="0"/>
              </a:rPr>
              <a:t>Module 1</a:t>
            </a:r>
            <a:endParaRPr lang="ko-KR" altLang="en-US" sz="16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33527637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B07C-6A25-46BD-A008-18AC92298016}"/>
              </a:ext>
            </a:extLst>
          </p:cNvPr>
          <p:cNvSpPr>
            <a:spLocks noGrp="1"/>
          </p:cNvSpPr>
          <p:nvPr>
            <p:ph type="title"/>
          </p:nvPr>
        </p:nvSpPr>
        <p:spPr/>
        <p:txBody>
          <a:bodyPr/>
          <a:lstStyle/>
          <a:p>
            <a:r>
              <a:rPr lang="en-GB" dirty="0"/>
              <a:t>Hubs, bridges and switches</a:t>
            </a:r>
          </a:p>
        </p:txBody>
      </p:sp>
      <p:sp>
        <p:nvSpPr>
          <p:cNvPr id="3" name="Content Placeholder 2">
            <a:extLst>
              <a:ext uri="{FF2B5EF4-FFF2-40B4-BE49-F238E27FC236}">
                <a16:creationId xmlns:a16="http://schemas.microsoft.com/office/drawing/2014/main" id="{3B8E29DA-E08F-43E9-A737-0492CA36CD51}"/>
              </a:ext>
            </a:extLst>
          </p:cNvPr>
          <p:cNvSpPr>
            <a:spLocks noGrp="1"/>
          </p:cNvSpPr>
          <p:nvPr>
            <p:ph type="body" idx="1"/>
          </p:nvPr>
        </p:nvSpPr>
        <p:spPr/>
        <p:txBody>
          <a:bodyPr/>
          <a:lstStyle/>
          <a:p>
            <a:r>
              <a:rPr lang="en-GB" dirty="0"/>
              <a:t>Layer 1 Devices</a:t>
            </a:r>
          </a:p>
          <a:p>
            <a:pPr lvl="1"/>
            <a:r>
              <a:rPr lang="en-US" dirty="0"/>
              <a:t>Physical layer devices such as repeaters and hubs operate only on Layer 1 of the OSI model </a:t>
            </a:r>
            <a:endParaRPr lang="en-US" b="0" i="0" dirty="0">
              <a:effectLst/>
            </a:endParaRPr>
          </a:p>
          <a:p>
            <a:endParaRPr lang="en-GB" dirty="0"/>
          </a:p>
        </p:txBody>
      </p:sp>
    </p:spTree>
    <p:extLst>
      <p:ext uri="{BB962C8B-B14F-4D97-AF65-F5344CB8AC3E}">
        <p14:creationId xmlns:p14="http://schemas.microsoft.com/office/powerpoint/2010/main" val="29074611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Repeaters </a:t>
            </a:r>
          </a:p>
        </p:txBody>
      </p:sp>
      <p:sp>
        <p:nvSpPr>
          <p:cNvPr id="6" name="Content Placeholder 5">
            <a:extLst>
              <a:ext uri="{FF2B5EF4-FFF2-40B4-BE49-F238E27FC236}">
                <a16:creationId xmlns:a16="http://schemas.microsoft.com/office/drawing/2014/main" id="{18563E8F-2F54-4A24-ACEE-9A7FD579BFD2}"/>
              </a:ext>
            </a:extLst>
          </p:cNvPr>
          <p:cNvSpPr>
            <a:spLocks noGrp="1"/>
          </p:cNvSpPr>
          <p:nvPr>
            <p:ph idx="1"/>
          </p:nvPr>
        </p:nvSpPr>
        <p:spPr>
          <a:xfrm>
            <a:off x="334641" y="2278489"/>
            <a:ext cx="11590421" cy="4935956"/>
          </a:xfrm>
        </p:spPr>
        <p:txBody>
          <a:bodyPr/>
          <a:lstStyle/>
          <a:p>
            <a:r>
              <a:rPr lang="en-US" dirty="0"/>
              <a:t>A </a:t>
            </a:r>
            <a:r>
              <a:rPr lang="en-US" i="1" dirty="0"/>
              <a:t>repeater</a:t>
            </a:r>
            <a:r>
              <a:rPr lang="en-US" dirty="0"/>
              <a:t>, sometimes also called an extender, is a device made to enable connections over longer distances.</a:t>
            </a:r>
          </a:p>
          <a:p>
            <a:endParaRPr lang="en-US" dirty="0"/>
          </a:p>
        </p:txBody>
      </p:sp>
      <p:grpSp>
        <p:nvGrpSpPr>
          <p:cNvPr id="188" name="Group 187">
            <a:extLst>
              <a:ext uri="{FF2B5EF4-FFF2-40B4-BE49-F238E27FC236}">
                <a16:creationId xmlns:a16="http://schemas.microsoft.com/office/drawing/2014/main" id="{00E2E73C-E6F4-464B-8207-0C7C637694F0}"/>
              </a:ext>
            </a:extLst>
          </p:cNvPr>
          <p:cNvGrpSpPr/>
          <p:nvPr/>
        </p:nvGrpSpPr>
        <p:grpSpPr>
          <a:xfrm>
            <a:off x="1641936" y="3209925"/>
            <a:ext cx="8932190" cy="3446701"/>
            <a:chOff x="2745486" y="3136047"/>
            <a:chExt cx="8932190" cy="3446701"/>
          </a:xfrm>
        </p:grpSpPr>
        <p:grpSp>
          <p:nvGrpSpPr>
            <p:cNvPr id="63" name="Group 62">
              <a:extLst>
                <a:ext uri="{FF2B5EF4-FFF2-40B4-BE49-F238E27FC236}">
                  <a16:creationId xmlns:a16="http://schemas.microsoft.com/office/drawing/2014/main" id="{92FC7A73-85DD-4620-9A73-3271D38C5F67}"/>
                </a:ext>
              </a:extLst>
            </p:cNvPr>
            <p:cNvGrpSpPr/>
            <p:nvPr/>
          </p:nvGrpSpPr>
          <p:grpSpPr>
            <a:xfrm>
              <a:off x="2745486" y="3136047"/>
              <a:ext cx="1401951" cy="2446178"/>
              <a:chOff x="2884299" y="3243421"/>
              <a:chExt cx="1401951" cy="2446178"/>
            </a:xfrm>
          </p:grpSpPr>
          <p:sp>
            <p:nvSpPr>
              <p:cNvPr id="5" name="Rectangle 4">
                <a:extLst>
                  <a:ext uri="{FF2B5EF4-FFF2-40B4-BE49-F238E27FC236}">
                    <a16:creationId xmlns:a16="http://schemas.microsoft.com/office/drawing/2014/main" id="{75CCAA3D-FA09-415E-BBAB-B000101D1FA1}"/>
                  </a:ext>
                </a:extLst>
              </p:cNvPr>
              <p:cNvSpPr/>
              <p:nvPr/>
            </p:nvSpPr>
            <p:spPr>
              <a:xfrm>
                <a:off x="3104780" y="3590925"/>
                <a:ext cx="960988" cy="18288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C33E6D4-369C-462A-93B5-BD55E304D89C}"/>
                  </a:ext>
                </a:extLst>
              </p:cNvPr>
              <p:cNvSpPr/>
              <p:nvPr/>
            </p:nvSpPr>
            <p:spPr>
              <a:xfrm>
                <a:off x="2989962" y="5419725"/>
                <a:ext cx="1190625"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7BAA363-E36C-42A0-AD36-3C5396FF0063}"/>
                  </a:ext>
                </a:extLst>
              </p:cNvPr>
              <p:cNvSpPr/>
              <p:nvPr/>
            </p:nvSpPr>
            <p:spPr>
              <a:xfrm>
                <a:off x="2884299" y="5554662"/>
                <a:ext cx="1401951"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1F750EB-5D93-4188-8936-07469D0F633A}"/>
                  </a:ext>
                </a:extLst>
              </p:cNvPr>
              <p:cNvSpPr/>
              <p:nvPr/>
            </p:nvSpPr>
            <p:spPr>
              <a:xfrm>
                <a:off x="3301905" y="3455988"/>
                <a:ext cx="566738"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50A6373-EB9B-4155-9CA7-78C4B34470D5}"/>
                  </a:ext>
                </a:extLst>
              </p:cNvPr>
              <p:cNvCxnSpPr>
                <a:cxnSpLocks/>
              </p:cNvCxnSpPr>
              <p:nvPr/>
            </p:nvCxnSpPr>
            <p:spPr>
              <a:xfrm flipV="1">
                <a:off x="3585274" y="3243421"/>
                <a:ext cx="0" cy="266700"/>
              </a:xfrm>
              <a:prstGeom prst="line">
                <a:avLst/>
              </a:prstGeom>
              <a:ln w="38100">
                <a:solidFill>
                  <a:srgbClr val="C6C5C5"/>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08FA4BF-71D4-49D4-9BC6-96200024C541}"/>
                  </a:ext>
                </a:extLst>
              </p:cNvPr>
              <p:cNvSpPr/>
              <p:nvPr/>
            </p:nvSpPr>
            <p:spPr>
              <a:xfrm>
                <a:off x="3192900" y="3780010"/>
                <a:ext cx="784749" cy="86183"/>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242A13C8-D8B2-4BD6-A17A-9B1A9038EF44}"/>
                  </a:ext>
                </a:extLst>
              </p:cNvPr>
              <p:cNvGrpSpPr/>
              <p:nvPr/>
            </p:nvGrpSpPr>
            <p:grpSpPr>
              <a:xfrm>
                <a:off x="3214057" y="3969912"/>
                <a:ext cx="742434" cy="152400"/>
                <a:chOff x="3212859" y="3969912"/>
                <a:chExt cx="742434" cy="152400"/>
              </a:xfrm>
            </p:grpSpPr>
            <p:sp>
              <p:nvSpPr>
                <p:cNvPr id="31" name="Rectangle 30">
                  <a:extLst>
                    <a:ext uri="{FF2B5EF4-FFF2-40B4-BE49-F238E27FC236}">
                      <a16:creationId xmlns:a16="http://schemas.microsoft.com/office/drawing/2014/main" id="{5A50AD5F-1A6F-4416-8F27-050F498C103F}"/>
                    </a:ext>
                  </a:extLst>
                </p:cNvPr>
                <p:cNvSpPr/>
                <p:nvPr/>
              </p:nvSpPr>
              <p:spPr>
                <a:xfrm>
                  <a:off x="3212859"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8094215-6482-43FC-8E1D-F32E9DCCE72D}"/>
                    </a:ext>
                  </a:extLst>
                </p:cNvPr>
                <p:cNvSpPr/>
                <p:nvPr/>
              </p:nvSpPr>
              <p:spPr>
                <a:xfrm>
                  <a:off x="3409537"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FBF4756-5481-4D0A-BA04-FE9867A994A5}"/>
                    </a:ext>
                  </a:extLst>
                </p:cNvPr>
                <p:cNvSpPr/>
                <p:nvPr/>
              </p:nvSpPr>
              <p:spPr>
                <a:xfrm>
                  <a:off x="3606215"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21C668F-DB2E-4CD3-A850-1B560BC67915}"/>
                    </a:ext>
                  </a:extLst>
                </p:cNvPr>
                <p:cNvSpPr/>
                <p:nvPr/>
              </p:nvSpPr>
              <p:spPr>
                <a:xfrm>
                  <a:off x="3802893"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94FA2951-C6A8-406B-8589-41505696488F}"/>
                  </a:ext>
                </a:extLst>
              </p:cNvPr>
              <p:cNvGrpSpPr/>
              <p:nvPr/>
            </p:nvGrpSpPr>
            <p:grpSpPr>
              <a:xfrm>
                <a:off x="3214057" y="4162644"/>
                <a:ext cx="742434" cy="152400"/>
                <a:chOff x="3206205" y="4166790"/>
                <a:chExt cx="742434" cy="152400"/>
              </a:xfrm>
            </p:grpSpPr>
            <p:sp>
              <p:nvSpPr>
                <p:cNvPr id="35" name="Rectangle 34">
                  <a:extLst>
                    <a:ext uri="{FF2B5EF4-FFF2-40B4-BE49-F238E27FC236}">
                      <a16:creationId xmlns:a16="http://schemas.microsoft.com/office/drawing/2014/main" id="{DC82FC3C-43BE-4F98-AD96-789761418C4A}"/>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96B64393-E7A5-4957-821D-1ECC6938C72E}"/>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22EE52D-B28A-4FA5-A447-D0A20119F2F3}"/>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4617A56-E4FF-4875-A3C1-B1F47B6B5786}"/>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472C1074-1C6E-448D-B4F3-06698F69C177}"/>
                  </a:ext>
                </a:extLst>
              </p:cNvPr>
              <p:cNvGrpSpPr/>
              <p:nvPr/>
            </p:nvGrpSpPr>
            <p:grpSpPr>
              <a:xfrm>
                <a:off x="3214057" y="4355376"/>
                <a:ext cx="742434" cy="152400"/>
                <a:chOff x="3206205" y="4166790"/>
                <a:chExt cx="742434" cy="152400"/>
              </a:xfrm>
            </p:grpSpPr>
            <p:sp>
              <p:nvSpPr>
                <p:cNvPr id="42" name="Rectangle 41">
                  <a:extLst>
                    <a:ext uri="{FF2B5EF4-FFF2-40B4-BE49-F238E27FC236}">
                      <a16:creationId xmlns:a16="http://schemas.microsoft.com/office/drawing/2014/main" id="{ACDFCE51-1D5F-4DC0-8397-DBB9847EF0E0}"/>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1B47928F-41D1-4FBE-909D-0A6BDE63316D}"/>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514F008-E80C-4ED5-A757-4CE0870005B6}"/>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2F1CBA1-EF8B-41F2-9FCA-8A54EAC8097A}"/>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E191E25F-BFA3-4942-ADA6-3F091DBA9374}"/>
                  </a:ext>
                </a:extLst>
              </p:cNvPr>
              <p:cNvGrpSpPr/>
              <p:nvPr/>
            </p:nvGrpSpPr>
            <p:grpSpPr>
              <a:xfrm>
                <a:off x="3214057" y="4548108"/>
                <a:ext cx="742434" cy="152400"/>
                <a:chOff x="3206205" y="4166790"/>
                <a:chExt cx="742434" cy="152400"/>
              </a:xfrm>
            </p:grpSpPr>
            <p:sp>
              <p:nvSpPr>
                <p:cNvPr id="47" name="Rectangle 46">
                  <a:extLst>
                    <a:ext uri="{FF2B5EF4-FFF2-40B4-BE49-F238E27FC236}">
                      <a16:creationId xmlns:a16="http://schemas.microsoft.com/office/drawing/2014/main" id="{DCD03D63-EEF9-488C-A150-E5BC3041D418}"/>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37C225B-BF95-4F0F-ACAD-D8F380B740F6}"/>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A01D6E1-2817-4907-BC3A-C2B4C9DE7D96}"/>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A70545B-6E20-411D-AB5E-E52055C10F2A}"/>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2CA23B2F-E117-4958-9E2B-E00B7DBB9409}"/>
                  </a:ext>
                </a:extLst>
              </p:cNvPr>
              <p:cNvGrpSpPr/>
              <p:nvPr/>
            </p:nvGrpSpPr>
            <p:grpSpPr>
              <a:xfrm>
                <a:off x="3214057" y="4740840"/>
                <a:ext cx="742434" cy="152400"/>
                <a:chOff x="3206205" y="4166790"/>
                <a:chExt cx="742434" cy="152400"/>
              </a:xfrm>
            </p:grpSpPr>
            <p:sp>
              <p:nvSpPr>
                <p:cNvPr id="52" name="Rectangle 51">
                  <a:extLst>
                    <a:ext uri="{FF2B5EF4-FFF2-40B4-BE49-F238E27FC236}">
                      <a16:creationId xmlns:a16="http://schemas.microsoft.com/office/drawing/2014/main" id="{35D48775-AD75-4184-B385-C1354F72B9AB}"/>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A4FB27F-8C03-44AC-AC78-D823A0F7CA2E}"/>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2BED71E1-CF67-45AF-BB5A-E5445D93D218}"/>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A2AAF463-97BD-4652-9896-E66A02D3373D}"/>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CDC757FD-5544-4627-8313-42CCF5872044}"/>
                  </a:ext>
                </a:extLst>
              </p:cNvPr>
              <p:cNvGrpSpPr/>
              <p:nvPr/>
            </p:nvGrpSpPr>
            <p:grpSpPr>
              <a:xfrm>
                <a:off x="3214057" y="4933574"/>
                <a:ext cx="742434" cy="152400"/>
                <a:chOff x="3206205" y="4166790"/>
                <a:chExt cx="742434" cy="152400"/>
              </a:xfrm>
            </p:grpSpPr>
            <p:sp>
              <p:nvSpPr>
                <p:cNvPr id="57" name="Rectangle 56">
                  <a:extLst>
                    <a:ext uri="{FF2B5EF4-FFF2-40B4-BE49-F238E27FC236}">
                      <a16:creationId xmlns:a16="http://schemas.microsoft.com/office/drawing/2014/main" id="{5E74BD0D-10C4-4F5D-BB57-05B76E4772B6}"/>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B068EF0B-447C-4CF5-8322-FDF158112AF2}"/>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EB1CEB0-49D9-4C09-A535-29C08942E197}"/>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6C152DA7-AFE1-496E-A18B-3F68DED6E976}"/>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Rectangle 60">
                <a:extLst>
                  <a:ext uri="{FF2B5EF4-FFF2-40B4-BE49-F238E27FC236}">
                    <a16:creationId xmlns:a16="http://schemas.microsoft.com/office/drawing/2014/main" id="{A3D93D4C-6AF7-4599-97DD-18109B2C8AD9}"/>
                  </a:ext>
                </a:extLst>
              </p:cNvPr>
              <p:cNvSpPr/>
              <p:nvPr/>
            </p:nvSpPr>
            <p:spPr>
              <a:xfrm>
                <a:off x="3400032" y="5168294"/>
                <a:ext cx="370484" cy="511780"/>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6" name="TextBox 65">
              <a:extLst>
                <a:ext uri="{FF2B5EF4-FFF2-40B4-BE49-F238E27FC236}">
                  <a16:creationId xmlns:a16="http://schemas.microsoft.com/office/drawing/2014/main" id="{C010AA46-F0D7-432F-945D-F4B1FAA1F559}"/>
                </a:ext>
              </a:extLst>
            </p:cNvPr>
            <p:cNvSpPr txBox="1"/>
            <p:nvPr/>
          </p:nvSpPr>
          <p:spPr>
            <a:xfrm>
              <a:off x="2975018" y="5603537"/>
              <a:ext cx="942887" cy="369332"/>
            </a:xfrm>
            <a:prstGeom prst="rect">
              <a:avLst/>
            </a:prstGeom>
            <a:noFill/>
          </p:spPr>
          <p:txBody>
            <a:bodyPr wrap="none" rtlCol="0">
              <a:spAutoFit/>
            </a:bodyPr>
            <a:lstStyle/>
            <a:p>
              <a:r>
                <a:rPr lang="en-GB" dirty="0"/>
                <a:t>Building</a:t>
              </a:r>
            </a:p>
          </p:txBody>
        </p:sp>
        <p:grpSp>
          <p:nvGrpSpPr>
            <p:cNvPr id="86" name="Group 85">
              <a:extLst>
                <a:ext uri="{FF2B5EF4-FFF2-40B4-BE49-F238E27FC236}">
                  <a16:creationId xmlns:a16="http://schemas.microsoft.com/office/drawing/2014/main" id="{B50301B1-D026-4101-BDBA-38FE9CEF4C42}"/>
                </a:ext>
              </a:extLst>
            </p:cNvPr>
            <p:cNvGrpSpPr/>
            <p:nvPr/>
          </p:nvGrpSpPr>
          <p:grpSpPr>
            <a:xfrm>
              <a:off x="8347026" y="3454612"/>
              <a:ext cx="1416893" cy="505186"/>
              <a:chOff x="2099231" y="5306494"/>
              <a:chExt cx="3120864" cy="914400"/>
            </a:xfrm>
          </p:grpSpPr>
          <p:sp>
            <p:nvSpPr>
              <p:cNvPr id="69" name="Arc 68">
                <a:extLst>
                  <a:ext uri="{FF2B5EF4-FFF2-40B4-BE49-F238E27FC236}">
                    <a16:creationId xmlns:a16="http://schemas.microsoft.com/office/drawing/2014/main" id="{FB37E904-88B1-4EE0-AF52-A660B6D6ECEF}"/>
                  </a:ext>
                </a:extLst>
              </p:cNvPr>
              <p:cNvSpPr/>
              <p:nvPr/>
            </p:nvSpPr>
            <p:spPr>
              <a:xfrm>
                <a:off x="2099231"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 name="Arc 69">
                <a:extLst>
                  <a:ext uri="{FF2B5EF4-FFF2-40B4-BE49-F238E27FC236}">
                    <a16:creationId xmlns:a16="http://schemas.microsoft.com/office/drawing/2014/main" id="{83D687C9-FF2C-49AF-BD89-6A94E183945A}"/>
                  </a:ext>
                </a:extLst>
              </p:cNvPr>
              <p:cNvSpPr/>
              <p:nvPr/>
            </p:nvSpPr>
            <p:spPr>
              <a:xfrm flipV="1">
                <a:off x="2619375"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Arc 70">
                <a:extLst>
                  <a:ext uri="{FF2B5EF4-FFF2-40B4-BE49-F238E27FC236}">
                    <a16:creationId xmlns:a16="http://schemas.microsoft.com/office/drawing/2014/main" id="{2A10854E-7422-4BFB-BFEA-A4A02A121EB9}"/>
                  </a:ext>
                </a:extLst>
              </p:cNvPr>
              <p:cNvSpPr/>
              <p:nvPr/>
            </p:nvSpPr>
            <p:spPr>
              <a:xfrm>
                <a:off x="3139519"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a:extLst>
                  <a:ext uri="{FF2B5EF4-FFF2-40B4-BE49-F238E27FC236}">
                    <a16:creationId xmlns:a16="http://schemas.microsoft.com/office/drawing/2014/main" id="{9F2246DF-7D8F-4F6B-8946-1444543EC14B}"/>
                  </a:ext>
                </a:extLst>
              </p:cNvPr>
              <p:cNvSpPr/>
              <p:nvPr/>
            </p:nvSpPr>
            <p:spPr>
              <a:xfrm flipV="1">
                <a:off x="3659663"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Arc 72">
                <a:extLst>
                  <a:ext uri="{FF2B5EF4-FFF2-40B4-BE49-F238E27FC236}">
                    <a16:creationId xmlns:a16="http://schemas.microsoft.com/office/drawing/2014/main" id="{00BD0E4A-9A28-44EF-88FB-9A2A60F8D648}"/>
                  </a:ext>
                </a:extLst>
              </p:cNvPr>
              <p:cNvSpPr/>
              <p:nvPr/>
            </p:nvSpPr>
            <p:spPr>
              <a:xfrm>
                <a:off x="4179807"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 name="Arc 73">
                <a:extLst>
                  <a:ext uri="{FF2B5EF4-FFF2-40B4-BE49-F238E27FC236}">
                    <a16:creationId xmlns:a16="http://schemas.microsoft.com/office/drawing/2014/main" id="{63A0E313-70F6-4419-89F0-3FDC915C08B9}"/>
                  </a:ext>
                </a:extLst>
              </p:cNvPr>
              <p:cNvSpPr/>
              <p:nvPr/>
            </p:nvSpPr>
            <p:spPr>
              <a:xfrm flipV="1">
                <a:off x="4699951"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C3A01967-870C-40BE-B1C6-09F7B4FC5E6E}"/>
                </a:ext>
              </a:extLst>
            </p:cNvPr>
            <p:cNvGrpSpPr/>
            <p:nvPr/>
          </p:nvGrpSpPr>
          <p:grpSpPr>
            <a:xfrm>
              <a:off x="4750027" y="3452536"/>
              <a:ext cx="1433514" cy="494927"/>
              <a:chOff x="1839159" y="1947758"/>
              <a:chExt cx="3208535" cy="983299"/>
            </a:xfrm>
          </p:grpSpPr>
          <p:sp>
            <p:nvSpPr>
              <p:cNvPr id="75" name="Arc 74">
                <a:extLst>
                  <a:ext uri="{FF2B5EF4-FFF2-40B4-BE49-F238E27FC236}">
                    <a16:creationId xmlns:a16="http://schemas.microsoft.com/office/drawing/2014/main" id="{3F243141-9561-4F8D-83FD-AE5D2573EA94}"/>
                  </a:ext>
                </a:extLst>
              </p:cNvPr>
              <p:cNvSpPr/>
              <p:nvPr/>
            </p:nvSpPr>
            <p:spPr>
              <a:xfrm>
                <a:off x="1839159" y="2016657"/>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6" name="Arc 75">
                <a:extLst>
                  <a:ext uri="{FF2B5EF4-FFF2-40B4-BE49-F238E27FC236}">
                    <a16:creationId xmlns:a16="http://schemas.microsoft.com/office/drawing/2014/main" id="{947B98F1-B956-4835-9A82-BDF46A085F3C}"/>
                  </a:ext>
                </a:extLst>
              </p:cNvPr>
              <p:cNvSpPr/>
              <p:nvPr/>
            </p:nvSpPr>
            <p:spPr>
              <a:xfrm flipV="1">
                <a:off x="2349778" y="1947758"/>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7" name="Arc 76">
                <a:extLst>
                  <a:ext uri="{FF2B5EF4-FFF2-40B4-BE49-F238E27FC236}">
                    <a16:creationId xmlns:a16="http://schemas.microsoft.com/office/drawing/2014/main" id="{233CD459-5D90-44CE-B815-53D522F9ECC8}"/>
                  </a:ext>
                </a:extLst>
              </p:cNvPr>
              <p:cNvSpPr/>
              <p:nvPr/>
            </p:nvSpPr>
            <p:spPr>
              <a:xfrm>
                <a:off x="2879447" y="2016657"/>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a:extLst>
                  <a:ext uri="{FF2B5EF4-FFF2-40B4-BE49-F238E27FC236}">
                    <a16:creationId xmlns:a16="http://schemas.microsoft.com/office/drawing/2014/main" id="{E7012E4F-CA66-4799-B76F-B08B604B0F6E}"/>
                  </a:ext>
                </a:extLst>
              </p:cNvPr>
              <p:cNvSpPr/>
              <p:nvPr/>
            </p:nvSpPr>
            <p:spPr>
              <a:xfrm flipV="1">
                <a:off x="3390066" y="1997607"/>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Arc 78">
                <a:extLst>
                  <a:ext uri="{FF2B5EF4-FFF2-40B4-BE49-F238E27FC236}">
                    <a16:creationId xmlns:a16="http://schemas.microsoft.com/office/drawing/2014/main" id="{D99B1A5E-7805-4DD9-B4BC-36C363131DBF}"/>
                  </a:ext>
                </a:extLst>
              </p:cNvPr>
              <p:cNvSpPr/>
              <p:nvPr/>
            </p:nvSpPr>
            <p:spPr>
              <a:xfrm>
                <a:off x="3905448" y="2097931"/>
                <a:ext cx="622102" cy="743482"/>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a:extLst>
                  <a:ext uri="{FF2B5EF4-FFF2-40B4-BE49-F238E27FC236}">
                    <a16:creationId xmlns:a16="http://schemas.microsoft.com/office/drawing/2014/main" id="{46EC48E7-F61B-4364-AABC-ADD33401AA19}"/>
                  </a:ext>
                </a:extLst>
              </p:cNvPr>
              <p:cNvSpPr/>
              <p:nvPr/>
            </p:nvSpPr>
            <p:spPr>
              <a:xfrm flipV="1">
                <a:off x="4527550" y="1985701"/>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2" name="Straight Connector 81">
                <a:extLst>
                  <a:ext uri="{FF2B5EF4-FFF2-40B4-BE49-F238E27FC236}">
                    <a16:creationId xmlns:a16="http://schemas.microsoft.com/office/drawing/2014/main" id="{EDDC8109-F804-4239-A073-38A112811D23}"/>
                  </a:ext>
                </a:extLst>
              </p:cNvPr>
              <p:cNvCxnSpPr>
                <a:cxnSpLocks/>
              </p:cNvCxnSpPr>
              <p:nvPr/>
            </p:nvCxnSpPr>
            <p:spPr>
              <a:xfrm>
                <a:off x="3910210" y="240718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97399B74-EECB-4870-B25D-8907EC1ED1EC}"/>
                </a:ext>
              </a:extLst>
            </p:cNvPr>
            <p:cNvGrpSpPr/>
            <p:nvPr/>
          </p:nvGrpSpPr>
          <p:grpSpPr>
            <a:xfrm>
              <a:off x="10275725" y="3235798"/>
              <a:ext cx="1401951" cy="2763259"/>
              <a:chOff x="9556462" y="3011069"/>
              <a:chExt cx="1401951" cy="2763259"/>
            </a:xfrm>
          </p:grpSpPr>
          <p:grpSp>
            <p:nvGrpSpPr>
              <p:cNvPr id="87" name="Group 86">
                <a:extLst>
                  <a:ext uri="{FF2B5EF4-FFF2-40B4-BE49-F238E27FC236}">
                    <a16:creationId xmlns:a16="http://schemas.microsoft.com/office/drawing/2014/main" id="{C542752A-1456-4589-9D4A-073C90F95847}"/>
                  </a:ext>
                </a:extLst>
              </p:cNvPr>
              <p:cNvGrpSpPr/>
              <p:nvPr/>
            </p:nvGrpSpPr>
            <p:grpSpPr>
              <a:xfrm>
                <a:off x="9556462" y="3011069"/>
                <a:ext cx="1401951" cy="2446178"/>
                <a:chOff x="2884299" y="3243421"/>
                <a:chExt cx="1401951" cy="2446178"/>
              </a:xfrm>
            </p:grpSpPr>
            <p:sp>
              <p:nvSpPr>
                <p:cNvPr id="88" name="Rectangle 87">
                  <a:extLst>
                    <a:ext uri="{FF2B5EF4-FFF2-40B4-BE49-F238E27FC236}">
                      <a16:creationId xmlns:a16="http://schemas.microsoft.com/office/drawing/2014/main" id="{3D493238-82DE-4860-B3A1-72761F2DA3E2}"/>
                    </a:ext>
                  </a:extLst>
                </p:cNvPr>
                <p:cNvSpPr/>
                <p:nvPr/>
              </p:nvSpPr>
              <p:spPr>
                <a:xfrm>
                  <a:off x="3104780" y="3590925"/>
                  <a:ext cx="960988" cy="18288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16C8B074-74C3-4A34-BDA1-87E6727BA35E}"/>
                    </a:ext>
                  </a:extLst>
                </p:cNvPr>
                <p:cNvSpPr/>
                <p:nvPr/>
              </p:nvSpPr>
              <p:spPr>
                <a:xfrm>
                  <a:off x="2989962" y="5419725"/>
                  <a:ext cx="1190625"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8C3AF088-4E89-4B71-8839-652679D22C9D}"/>
                    </a:ext>
                  </a:extLst>
                </p:cNvPr>
                <p:cNvSpPr/>
                <p:nvPr/>
              </p:nvSpPr>
              <p:spPr>
                <a:xfrm>
                  <a:off x="2884299" y="5554662"/>
                  <a:ext cx="1401951"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2392EEEE-A1F6-4DAF-9902-1217C8CEB367}"/>
                    </a:ext>
                  </a:extLst>
                </p:cNvPr>
                <p:cNvSpPr/>
                <p:nvPr/>
              </p:nvSpPr>
              <p:spPr>
                <a:xfrm>
                  <a:off x="3301905" y="3455988"/>
                  <a:ext cx="566738"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2" name="Straight Connector 91">
                  <a:extLst>
                    <a:ext uri="{FF2B5EF4-FFF2-40B4-BE49-F238E27FC236}">
                      <a16:creationId xmlns:a16="http://schemas.microsoft.com/office/drawing/2014/main" id="{F466EFAB-B376-4E42-A4C5-F291C367FC76}"/>
                    </a:ext>
                  </a:extLst>
                </p:cNvPr>
                <p:cNvCxnSpPr>
                  <a:cxnSpLocks/>
                </p:cNvCxnSpPr>
                <p:nvPr/>
              </p:nvCxnSpPr>
              <p:spPr>
                <a:xfrm flipV="1">
                  <a:off x="3585274" y="3243421"/>
                  <a:ext cx="0" cy="266700"/>
                </a:xfrm>
                <a:prstGeom prst="line">
                  <a:avLst/>
                </a:prstGeom>
                <a:ln w="38100">
                  <a:solidFill>
                    <a:srgbClr val="C6C5C5"/>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7CE9AF59-A55B-4AD2-890B-3C0CF61025D2}"/>
                    </a:ext>
                  </a:extLst>
                </p:cNvPr>
                <p:cNvSpPr/>
                <p:nvPr/>
              </p:nvSpPr>
              <p:spPr>
                <a:xfrm>
                  <a:off x="3192900" y="3780010"/>
                  <a:ext cx="784749" cy="86183"/>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4" name="Group 93">
                  <a:extLst>
                    <a:ext uri="{FF2B5EF4-FFF2-40B4-BE49-F238E27FC236}">
                      <a16:creationId xmlns:a16="http://schemas.microsoft.com/office/drawing/2014/main" id="{080AC9C3-7E1C-4D4B-A885-88918853E79A}"/>
                    </a:ext>
                  </a:extLst>
                </p:cNvPr>
                <p:cNvGrpSpPr/>
                <p:nvPr/>
              </p:nvGrpSpPr>
              <p:grpSpPr>
                <a:xfrm>
                  <a:off x="3214057" y="3969912"/>
                  <a:ext cx="742434" cy="152400"/>
                  <a:chOff x="3212859" y="3969912"/>
                  <a:chExt cx="742434" cy="152400"/>
                </a:xfrm>
              </p:grpSpPr>
              <p:sp>
                <p:nvSpPr>
                  <p:cNvPr id="121" name="Rectangle 120">
                    <a:extLst>
                      <a:ext uri="{FF2B5EF4-FFF2-40B4-BE49-F238E27FC236}">
                        <a16:creationId xmlns:a16="http://schemas.microsoft.com/office/drawing/2014/main" id="{4650DF26-855A-4962-997C-66D68964C045}"/>
                      </a:ext>
                    </a:extLst>
                  </p:cNvPr>
                  <p:cNvSpPr/>
                  <p:nvPr/>
                </p:nvSpPr>
                <p:spPr>
                  <a:xfrm>
                    <a:off x="3212859"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4A7A35DF-2387-41D0-B589-570EF333DD2A}"/>
                      </a:ext>
                    </a:extLst>
                  </p:cNvPr>
                  <p:cNvSpPr/>
                  <p:nvPr/>
                </p:nvSpPr>
                <p:spPr>
                  <a:xfrm>
                    <a:off x="3409537"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9010F428-EDB2-4C14-9ED7-9B3DE4EDBE2D}"/>
                      </a:ext>
                    </a:extLst>
                  </p:cNvPr>
                  <p:cNvSpPr/>
                  <p:nvPr/>
                </p:nvSpPr>
                <p:spPr>
                  <a:xfrm>
                    <a:off x="3606215"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9B9118E1-9B0E-43E8-90A4-53CE5D47F929}"/>
                      </a:ext>
                    </a:extLst>
                  </p:cNvPr>
                  <p:cNvSpPr/>
                  <p:nvPr/>
                </p:nvSpPr>
                <p:spPr>
                  <a:xfrm>
                    <a:off x="3802893"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71BD55DA-40B6-4015-A0C8-0861BF25D306}"/>
                    </a:ext>
                  </a:extLst>
                </p:cNvPr>
                <p:cNvGrpSpPr/>
                <p:nvPr/>
              </p:nvGrpSpPr>
              <p:grpSpPr>
                <a:xfrm>
                  <a:off x="3214057" y="4162644"/>
                  <a:ext cx="742434" cy="152400"/>
                  <a:chOff x="3206205" y="4166790"/>
                  <a:chExt cx="742434" cy="152400"/>
                </a:xfrm>
              </p:grpSpPr>
              <p:sp>
                <p:nvSpPr>
                  <p:cNvPr id="117" name="Rectangle 116">
                    <a:extLst>
                      <a:ext uri="{FF2B5EF4-FFF2-40B4-BE49-F238E27FC236}">
                        <a16:creationId xmlns:a16="http://schemas.microsoft.com/office/drawing/2014/main" id="{CA9E6690-0A70-4153-B029-C90E3E361EE2}"/>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699BFC68-1BBA-41E3-83B2-11A77EF29D57}"/>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258D3541-D482-4C4F-A02E-4D136E17741E}"/>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2EED5D7F-5F2D-437C-AF1C-A24DAE133D30}"/>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a:extLst>
                    <a:ext uri="{FF2B5EF4-FFF2-40B4-BE49-F238E27FC236}">
                      <a16:creationId xmlns:a16="http://schemas.microsoft.com/office/drawing/2014/main" id="{9F16D994-1E53-42D2-A96F-63CE2B2A3437}"/>
                    </a:ext>
                  </a:extLst>
                </p:cNvPr>
                <p:cNvGrpSpPr/>
                <p:nvPr/>
              </p:nvGrpSpPr>
              <p:grpSpPr>
                <a:xfrm>
                  <a:off x="3214057" y="4355376"/>
                  <a:ext cx="742434" cy="152400"/>
                  <a:chOff x="3206205" y="4166790"/>
                  <a:chExt cx="742434" cy="152400"/>
                </a:xfrm>
              </p:grpSpPr>
              <p:sp>
                <p:nvSpPr>
                  <p:cNvPr id="113" name="Rectangle 112">
                    <a:extLst>
                      <a:ext uri="{FF2B5EF4-FFF2-40B4-BE49-F238E27FC236}">
                        <a16:creationId xmlns:a16="http://schemas.microsoft.com/office/drawing/2014/main" id="{DA8E728C-FBAD-4B1A-87EA-FDFC22C1BF5B}"/>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C07F085A-6B88-4D5B-B060-FAC1124D125F}"/>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4D38FD0D-7C9E-4D03-A3E8-CBE88A8B4EC3}"/>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7FD6D6DF-5782-4EF8-A2E8-BBC03894AC0C}"/>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Group 96">
                  <a:extLst>
                    <a:ext uri="{FF2B5EF4-FFF2-40B4-BE49-F238E27FC236}">
                      <a16:creationId xmlns:a16="http://schemas.microsoft.com/office/drawing/2014/main" id="{F896C678-F65F-454D-BB7A-A3A570D5553A}"/>
                    </a:ext>
                  </a:extLst>
                </p:cNvPr>
                <p:cNvGrpSpPr/>
                <p:nvPr/>
              </p:nvGrpSpPr>
              <p:grpSpPr>
                <a:xfrm>
                  <a:off x="3214057" y="4548108"/>
                  <a:ext cx="742434" cy="152400"/>
                  <a:chOff x="3206205" y="4166790"/>
                  <a:chExt cx="742434" cy="152400"/>
                </a:xfrm>
              </p:grpSpPr>
              <p:sp>
                <p:nvSpPr>
                  <p:cNvPr id="109" name="Rectangle 108">
                    <a:extLst>
                      <a:ext uri="{FF2B5EF4-FFF2-40B4-BE49-F238E27FC236}">
                        <a16:creationId xmlns:a16="http://schemas.microsoft.com/office/drawing/2014/main" id="{ECD1AB5D-D642-4C31-9C96-A4553258A06E}"/>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C1FACF39-9089-476A-894C-7E7C13498875}"/>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3B5DE328-4E52-4F7F-9979-4382BC1B5793}"/>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CACDE115-EC0E-4FDF-825A-5704ADCE8C50}"/>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6DE78E40-899F-496D-95A5-80C48FC10EA9}"/>
                    </a:ext>
                  </a:extLst>
                </p:cNvPr>
                <p:cNvGrpSpPr/>
                <p:nvPr/>
              </p:nvGrpSpPr>
              <p:grpSpPr>
                <a:xfrm>
                  <a:off x="3214057" y="4740840"/>
                  <a:ext cx="742434" cy="152400"/>
                  <a:chOff x="3206205" y="4166790"/>
                  <a:chExt cx="742434" cy="152400"/>
                </a:xfrm>
              </p:grpSpPr>
              <p:sp>
                <p:nvSpPr>
                  <p:cNvPr id="105" name="Rectangle 104">
                    <a:extLst>
                      <a:ext uri="{FF2B5EF4-FFF2-40B4-BE49-F238E27FC236}">
                        <a16:creationId xmlns:a16="http://schemas.microsoft.com/office/drawing/2014/main" id="{8388DA53-9BED-4E87-9C24-FCA23844D4F1}"/>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8D90B3CE-3716-4498-9337-59C22B78D745}"/>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60DC21B2-DF4B-4979-9F65-438122EB87EE}"/>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64CF257B-5A86-4303-981B-A81A8034FD6A}"/>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BBC1B9AD-7802-4099-91AD-DAC1A589C709}"/>
                    </a:ext>
                  </a:extLst>
                </p:cNvPr>
                <p:cNvGrpSpPr/>
                <p:nvPr/>
              </p:nvGrpSpPr>
              <p:grpSpPr>
                <a:xfrm>
                  <a:off x="3214057" y="4933574"/>
                  <a:ext cx="742434" cy="152400"/>
                  <a:chOff x="3206205" y="4166790"/>
                  <a:chExt cx="742434" cy="152400"/>
                </a:xfrm>
              </p:grpSpPr>
              <p:sp>
                <p:nvSpPr>
                  <p:cNvPr id="101" name="Rectangle 100">
                    <a:extLst>
                      <a:ext uri="{FF2B5EF4-FFF2-40B4-BE49-F238E27FC236}">
                        <a16:creationId xmlns:a16="http://schemas.microsoft.com/office/drawing/2014/main" id="{363C7ABF-A528-46A1-BF2C-B4DD328C4090}"/>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6D921043-CB28-42AF-B3D9-AB020BB74B04}"/>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8B3CBF80-E908-49E4-8799-96EBEBBF15C7}"/>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DE927B34-158C-4BD5-93D4-92668D58E91F}"/>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0" name="Rectangle 99">
                  <a:extLst>
                    <a:ext uri="{FF2B5EF4-FFF2-40B4-BE49-F238E27FC236}">
                      <a16:creationId xmlns:a16="http://schemas.microsoft.com/office/drawing/2014/main" id="{57C31B65-74A5-4E25-9993-9186CF4015E6}"/>
                    </a:ext>
                  </a:extLst>
                </p:cNvPr>
                <p:cNvSpPr/>
                <p:nvPr/>
              </p:nvSpPr>
              <p:spPr>
                <a:xfrm>
                  <a:off x="3400032" y="5168294"/>
                  <a:ext cx="370484" cy="511780"/>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4" name="TextBox 143">
                <a:extLst>
                  <a:ext uri="{FF2B5EF4-FFF2-40B4-BE49-F238E27FC236}">
                    <a16:creationId xmlns:a16="http://schemas.microsoft.com/office/drawing/2014/main" id="{0050C802-B4E6-4853-956A-1D77563FE305}"/>
                  </a:ext>
                </a:extLst>
              </p:cNvPr>
              <p:cNvSpPr txBox="1"/>
              <p:nvPr/>
            </p:nvSpPr>
            <p:spPr>
              <a:xfrm>
                <a:off x="9785994" y="5404996"/>
                <a:ext cx="942887" cy="369332"/>
              </a:xfrm>
              <a:prstGeom prst="rect">
                <a:avLst/>
              </a:prstGeom>
              <a:noFill/>
            </p:spPr>
            <p:txBody>
              <a:bodyPr wrap="none" rtlCol="0">
                <a:spAutoFit/>
              </a:bodyPr>
              <a:lstStyle/>
              <a:p>
                <a:r>
                  <a:rPr lang="en-GB" dirty="0"/>
                  <a:t>Building</a:t>
                </a:r>
              </a:p>
            </p:txBody>
          </p:sp>
        </p:grpSp>
        <p:grpSp>
          <p:nvGrpSpPr>
            <p:cNvPr id="146" name="Group 145">
              <a:extLst>
                <a:ext uri="{FF2B5EF4-FFF2-40B4-BE49-F238E27FC236}">
                  <a16:creationId xmlns:a16="http://schemas.microsoft.com/office/drawing/2014/main" id="{9F60D8F7-A8A8-4611-A384-A9BB33C3B27B}"/>
                </a:ext>
              </a:extLst>
            </p:cNvPr>
            <p:cNvGrpSpPr/>
            <p:nvPr/>
          </p:nvGrpSpPr>
          <p:grpSpPr>
            <a:xfrm>
              <a:off x="3462501" y="3917146"/>
              <a:ext cx="1356932" cy="1356932"/>
              <a:chOff x="742299" y="3250771"/>
              <a:chExt cx="1356932" cy="1356932"/>
            </a:xfrm>
          </p:grpSpPr>
          <p:grpSp>
            <p:nvGrpSpPr>
              <p:cNvPr id="64" name="Group 63">
                <a:extLst>
                  <a:ext uri="{FF2B5EF4-FFF2-40B4-BE49-F238E27FC236}">
                    <a16:creationId xmlns:a16="http://schemas.microsoft.com/office/drawing/2014/main" id="{8445DA77-2950-4B11-B6AD-DE1C78371983}"/>
                  </a:ext>
                </a:extLst>
              </p:cNvPr>
              <p:cNvGrpSpPr/>
              <p:nvPr/>
            </p:nvGrpSpPr>
            <p:grpSpPr>
              <a:xfrm>
                <a:off x="742299" y="3250771"/>
                <a:ext cx="1356932" cy="1356932"/>
                <a:chOff x="1014204" y="3537347"/>
                <a:chExt cx="1356932" cy="1356932"/>
              </a:xfrm>
            </p:grpSpPr>
            <p:grpSp>
              <p:nvGrpSpPr>
                <p:cNvPr id="7" name="Group 6">
                  <a:extLst>
                    <a:ext uri="{FF2B5EF4-FFF2-40B4-BE49-F238E27FC236}">
                      <a16:creationId xmlns:a16="http://schemas.microsoft.com/office/drawing/2014/main" id="{433A5C3A-8F28-4A4F-A414-368C4A12BE51}"/>
                    </a:ext>
                  </a:extLst>
                </p:cNvPr>
                <p:cNvGrpSpPr/>
                <p:nvPr/>
              </p:nvGrpSpPr>
              <p:grpSpPr>
                <a:xfrm>
                  <a:off x="1166912" y="3900142"/>
                  <a:ext cx="694199" cy="468192"/>
                  <a:chOff x="1209368" y="3429000"/>
                  <a:chExt cx="1809135" cy="1220144"/>
                </a:xfrm>
              </p:grpSpPr>
              <p:sp>
                <p:nvSpPr>
                  <p:cNvPr id="9" name="Rectangle: Rounded Corners 8">
                    <a:extLst>
                      <a:ext uri="{FF2B5EF4-FFF2-40B4-BE49-F238E27FC236}">
                        <a16:creationId xmlns:a16="http://schemas.microsoft.com/office/drawing/2014/main" id="{60380610-3F75-4E9B-9BCE-F475A3DAB25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F6007E2-80ED-4528-8E1F-2D4BE9EBC0EC}"/>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CA0D0C0-3ED2-4C00-99C8-79D80CD9512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76118D2-95DF-45C7-A46A-0FDE0C5E804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5F357DF-9F1E-4DD5-8A7C-CE41A0CA43A8}"/>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ircle: Hollow 13">
                    <a:extLst>
                      <a:ext uri="{FF2B5EF4-FFF2-40B4-BE49-F238E27FC236}">
                        <a16:creationId xmlns:a16="http://schemas.microsoft.com/office/drawing/2014/main" id="{08AF3E38-6C42-4D5B-BE8F-AB3E29D3015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9B977080-5802-4FBE-B294-23A6F671A0E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6B46C3A7-15D6-4172-BBBC-DD96BE9D204A}"/>
                    </a:ext>
                  </a:extLst>
                </p:cNvPr>
                <p:cNvGrpSpPr/>
                <p:nvPr/>
              </p:nvGrpSpPr>
              <p:grpSpPr>
                <a:xfrm>
                  <a:off x="1563117" y="4024228"/>
                  <a:ext cx="694199" cy="468192"/>
                  <a:chOff x="1209368" y="3429000"/>
                  <a:chExt cx="1809135" cy="1220144"/>
                </a:xfrm>
              </p:grpSpPr>
              <p:sp>
                <p:nvSpPr>
                  <p:cNvPr id="17" name="Rectangle: Rounded Corners 16">
                    <a:extLst>
                      <a:ext uri="{FF2B5EF4-FFF2-40B4-BE49-F238E27FC236}">
                        <a16:creationId xmlns:a16="http://schemas.microsoft.com/office/drawing/2014/main" id="{6DF6666D-DD32-475E-B6EC-4F285F97510C}"/>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4BD10A1-F7B7-44A4-888E-EED9C602F48C}"/>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72A5B3B-59A5-4AB2-BC0A-5633D628D68F}"/>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9E3FBFF-636E-4B90-9534-9244A70E9FC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06974AA-A0E5-4EAF-B147-5EC5CF7BA15A}"/>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ircle: Hollow 21">
                    <a:extLst>
                      <a:ext uri="{FF2B5EF4-FFF2-40B4-BE49-F238E27FC236}">
                        <a16:creationId xmlns:a16="http://schemas.microsoft.com/office/drawing/2014/main" id="{8E28E533-173D-43DA-9EC5-A1AC82BC2D7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22">
                    <a:extLst>
                      <a:ext uri="{FF2B5EF4-FFF2-40B4-BE49-F238E27FC236}">
                        <a16:creationId xmlns:a16="http://schemas.microsoft.com/office/drawing/2014/main" id="{8782A175-07E1-4EB8-B214-8F9312B1993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Oval 2">
                  <a:extLst>
                    <a:ext uri="{FF2B5EF4-FFF2-40B4-BE49-F238E27FC236}">
                      <a16:creationId xmlns:a16="http://schemas.microsoft.com/office/drawing/2014/main" id="{6DBE8E83-275A-440D-88A2-61CEF38F8968}"/>
                    </a:ext>
                  </a:extLst>
                </p:cNvPr>
                <p:cNvSpPr/>
                <p:nvPr/>
              </p:nvSpPr>
              <p:spPr>
                <a:xfrm>
                  <a:off x="1014204" y="3537347"/>
                  <a:ext cx="1356932" cy="1356932"/>
                </a:xfrm>
                <a:prstGeom prst="ellipse">
                  <a:avLst/>
                </a:prstGeom>
                <a:solidFill>
                  <a:schemeClr val="accent1">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5" name="TextBox 64">
                <a:extLst>
                  <a:ext uri="{FF2B5EF4-FFF2-40B4-BE49-F238E27FC236}">
                    <a16:creationId xmlns:a16="http://schemas.microsoft.com/office/drawing/2014/main" id="{E011BC6F-2806-4CE0-94BB-92B8E3DB4D12}"/>
                  </a:ext>
                </a:extLst>
              </p:cNvPr>
              <p:cNvSpPr txBox="1"/>
              <p:nvPr/>
            </p:nvSpPr>
            <p:spPr>
              <a:xfrm>
                <a:off x="1171745" y="4183812"/>
                <a:ext cx="564578" cy="369332"/>
              </a:xfrm>
              <a:prstGeom prst="rect">
                <a:avLst/>
              </a:prstGeom>
              <a:noFill/>
            </p:spPr>
            <p:txBody>
              <a:bodyPr wrap="none" rtlCol="0">
                <a:spAutoFit/>
              </a:bodyPr>
              <a:lstStyle/>
              <a:p>
                <a:r>
                  <a:rPr lang="en-GB" dirty="0"/>
                  <a:t>LAN</a:t>
                </a:r>
              </a:p>
            </p:txBody>
          </p:sp>
        </p:grpSp>
        <p:grpSp>
          <p:nvGrpSpPr>
            <p:cNvPr id="145" name="Group 144">
              <a:extLst>
                <a:ext uri="{FF2B5EF4-FFF2-40B4-BE49-F238E27FC236}">
                  <a16:creationId xmlns:a16="http://schemas.microsoft.com/office/drawing/2014/main" id="{352BB508-BD3E-4805-AAD1-B9262F0F9712}"/>
                </a:ext>
              </a:extLst>
            </p:cNvPr>
            <p:cNvGrpSpPr/>
            <p:nvPr/>
          </p:nvGrpSpPr>
          <p:grpSpPr>
            <a:xfrm>
              <a:off x="9641907" y="3977691"/>
              <a:ext cx="1356932" cy="1356932"/>
              <a:chOff x="8922644" y="3752962"/>
              <a:chExt cx="1356932" cy="1356932"/>
            </a:xfrm>
          </p:grpSpPr>
          <p:grpSp>
            <p:nvGrpSpPr>
              <p:cNvPr id="125" name="Group 124">
                <a:extLst>
                  <a:ext uri="{FF2B5EF4-FFF2-40B4-BE49-F238E27FC236}">
                    <a16:creationId xmlns:a16="http://schemas.microsoft.com/office/drawing/2014/main" id="{D0B36EEA-632C-4C68-81AE-B5C12EAD0D36}"/>
                  </a:ext>
                </a:extLst>
              </p:cNvPr>
              <p:cNvGrpSpPr/>
              <p:nvPr/>
            </p:nvGrpSpPr>
            <p:grpSpPr>
              <a:xfrm>
                <a:off x="8922644" y="3752962"/>
                <a:ext cx="1356932" cy="1356932"/>
                <a:chOff x="1014204" y="3537347"/>
                <a:chExt cx="1356932" cy="1356932"/>
              </a:xfrm>
            </p:grpSpPr>
            <p:grpSp>
              <p:nvGrpSpPr>
                <p:cNvPr id="126" name="Group 125">
                  <a:extLst>
                    <a:ext uri="{FF2B5EF4-FFF2-40B4-BE49-F238E27FC236}">
                      <a16:creationId xmlns:a16="http://schemas.microsoft.com/office/drawing/2014/main" id="{E90F2E26-8BC7-4619-ADCF-7ECAA8F0B689}"/>
                    </a:ext>
                  </a:extLst>
                </p:cNvPr>
                <p:cNvGrpSpPr/>
                <p:nvPr/>
              </p:nvGrpSpPr>
              <p:grpSpPr>
                <a:xfrm>
                  <a:off x="1166912" y="3900142"/>
                  <a:ext cx="694199" cy="468192"/>
                  <a:chOff x="1209368" y="3429000"/>
                  <a:chExt cx="1809135" cy="1220144"/>
                </a:xfrm>
              </p:grpSpPr>
              <p:sp>
                <p:nvSpPr>
                  <p:cNvPr id="136" name="Rectangle: Rounded Corners 135">
                    <a:extLst>
                      <a:ext uri="{FF2B5EF4-FFF2-40B4-BE49-F238E27FC236}">
                        <a16:creationId xmlns:a16="http://schemas.microsoft.com/office/drawing/2014/main" id="{AD4EA50B-4A55-4341-BA34-AB70C4FF608D}"/>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A7AF3E01-3DAB-4250-BACA-70F52F59AE24}"/>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F16B7898-0F5D-4EBD-B0C6-740FA125382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a:extLst>
                      <a:ext uri="{FF2B5EF4-FFF2-40B4-BE49-F238E27FC236}">
                        <a16:creationId xmlns:a16="http://schemas.microsoft.com/office/drawing/2014/main" id="{7450C9A0-789C-4BE0-8E9A-F449E7321430}"/>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8E2C3B90-046B-4B01-9298-47267049B02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Circle: Hollow 140">
                    <a:extLst>
                      <a:ext uri="{FF2B5EF4-FFF2-40B4-BE49-F238E27FC236}">
                        <a16:creationId xmlns:a16="http://schemas.microsoft.com/office/drawing/2014/main" id="{837DDCB6-6570-480F-915A-8FA5ABB4507C}"/>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2" name="Rectangle 141">
                    <a:extLst>
                      <a:ext uri="{FF2B5EF4-FFF2-40B4-BE49-F238E27FC236}">
                        <a16:creationId xmlns:a16="http://schemas.microsoft.com/office/drawing/2014/main" id="{A76BB47B-EA5A-49C0-AD66-2340C242B2BC}"/>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7" name="Group 126">
                  <a:extLst>
                    <a:ext uri="{FF2B5EF4-FFF2-40B4-BE49-F238E27FC236}">
                      <a16:creationId xmlns:a16="http://schemas.microsoft.com/office/drawing/2014/main" id="{FB4C0A64-BDC0-4E60-A505-ADB6A3B9EC9D}"/>
                    </a:ext>
                  </a:extLst>
                </p:cNvPr>
                <p:cNvGrpSpPr/>
                <p:nvPr/>
              </p:nvGrpSpPr>
              <p:grpSpPr>
                <a:xfrm>
                  <a:off x="1563117" y="4024228"/>
                  <a:ext cx="694199" cy="468192"/>
                  <a:chOff x="1209368" y="3429000"/>
                  <a:chExt cx="1809135" cy="1220144"/>
                </a:xfrm>
              </p:grpSpPr>
              <p:sp>
                <p:nvSpPr>
                  <p:cNvPr id="129" name="Rectangle: Rounded Corners 128">
                    <a:extLst>
                      <a:ext uri="{FF2B5EF4-FFF2-40B4-BE49-F238E27FC236}">
                        <a16:creationId xmlns:a16="http://schemas.microsoft.com/office/drawing/2014/main" id="{AD9506B3-9D0B-43BB-BAE6-F5D5B082CF38}"/>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8A139254-01DD-4AD2-9A7B-9D992A0F9A3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FAD9A5C4-D87C-43BA-B44C-0714A892476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a:extLst>
                      <a:ext uri="{FF2B5EF4-FFF2-40B4-BE49-F238E27FC236}">
                        <a16:creationId xmlns:a16="http://schemas.microsoft.com/office/drawing/2014/main" id="{378B46CA-BAC3-4AE1-8CFC-ADFF899FA914}"/>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8398A98E-9930-4F4A-B569-13C9C74FCD9F}"/>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Circle: Hollow 133">
                    <a:extLst>
                      <a:ext uri="{FF2B5EF4-FFF2-40B4-BE49-F238E27FC236}">
                        <a16:creationId xmlns:a16="http://schemas.microsoft.com/office/drawing/2014/main" id="{934E6B77-F1A7-4AFB-84A2-9A6CD41A0AE9}"/>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5" name="Rectangle 134">
                    <a:extLst>
                      <a:ext uri="{FF2B5EF4-FFF2-40B4-BE49-F238E27FC236}">
                        <a16:creationId xmlns:a16="http://schemas.microsoft.com/office/drawing/2014/main" id="{0D6492FE-12B3-4A1B-9F6E-679CAEE094B8}"/>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8" name="Oval 127">
                  <a:extLst>
                    <a:ext uri="{FF2B5EF4-FFF2-40B4-BE49-F238E27FC236}">
                      <a16:creationId xmlns:a16="http://schemas.microsoft.com/office/drawing/2014/main" id="{9FAC8DD7-90F8-44F0-8205-25471EE606FE}"/>
                    </a:ext>
                  </a:extLst>
                </p:cNvPr>
                <p:cNvSpPr/>
                <p:nvPr/>
              </p:nvSpPr>
              <p:spPr>
                <a:xfrm>
                  <a:off x="1014204" y="3537347"/>
                  <a:ext cx="1356932" cy="1356932"/>
                </a:xfrm>
                <a:prstGeom prst="ellipse">
                  <a:avLst/>
                </a:prstGeom>
                <a:solidFill>
                  <a:schemeClr val="accent1">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3" name="TextBox 142">
                <a:extLst>
                  <a:ext uri="{FF2B5EF4-FFF2-40B4-BE49-F238E27FC236}">
                    <a16:creationId xmlns:a16="http://schemas.microsoft.com/office/drawing/2014/main" id="{41A3AB6C-BA72-4B13-B3F6-B33BED4D8D3D}"/>
                  </a:ext>
                </a:extLst>
              </p:cNvPr>
              <p:cNvSpPr txBox="1"/>
              <p:nvPr/>
            </p:nvSpPr>
            <p:spPr>
              <a:xfrm>
                <a:off x="9287001" y="4650345"/>
                <a:ext cx="564578" cy="369332"/>
              </a:xfrm>
              <a:prstGeom prst="rect">
                <a:avLst/>
              </a:prstGeom>
              <a:noFill/>
            </p:spPr>
            <p:txBody>
              <a:bodyPr wrap="none" rtlCol="0">
                <a:spAutoFit/>
              </a:bodyPr>
              <a:lstStyle/>
              <a:p>
                <a:r>
                  <a:rPr lang="en-GB" dirty="0"/>
                  <a:t>LAN</a:t>
                </a:r>
              </a:p>
            </p:txBody>
          </p:sp>
        </p:grpSp>
        <p:sp>
          <p:nvSpPr>
            <p:cNvPr id="176" name="TextBox 175">
              <a:extLst>
                <a:ext uri="{FF2B5EF4-FFF2-40B4-BE49-F238E27FC236}">
                  <a16:creationId xmlns:a16="http://schemas.microsoft.com/office/drawing/2014/main" id="{DBE0D77D-0FC5-4038-BAB7-CC9F7B88A2E3}"/>
                </a:ext>
              </a:extLst>
            </p:cNvPr>
            <p:cNvSpPr txBox="1"/>
            <p:nvPr/>
          </p:nvSpPr>
          <p:spPr>
            <a:xfrm>
              <a:off x="7025521" y="6333913"/>
              <a:ext cx="797546" cy="248835"/>
            </a:xfrm>
            <a:prstGeom prst="rect">
              <a:avLst/>
            </a:prstGeom>
            <a:noFill/>
          </p:spPr>
          <p:txBody>
            <a:bodyPr wrap="none" rtlCol="0">
              <a:spAutoFit/>
            </a:bodyPr>
            <a:lstStyle/>
            <a:p>
              <a:r>
                <a:rPr lang="en-GB" dirty="0"/>
                <a:t>Repeater</a:t>
              </a:r>
            </a:p>
          </p:txBody>
        </p:sp>
        <p:grpSp>
          <p:nvGrpSpPr>
            <p:cNvPr id="177" name="Group 176">
              <a:extLst>
                <a:ext uri="{FF2B5EF4-FFF2-40B4-BE49-F238E27FC236}">
                  <a16:creationId xmlns:a16="http://schemas.microsoft.com/office/drawing/2014/main" id="{281122F5-0DCE-4B98-8ADF-61911C69A024}"/>
                </a:ext>
              </a:extLst>
            </p:cNvPr>
            <p:cNvGrpSpPr/>
            <p:nvPr/>
          </p:nvGrpSpPr>
          <p:grpSpPr>
            <a:xfrm>
              <a:off x="6794748" y="5519594"/>
              <a:ext cx="1432885" cy="791611"/>
              <a:chOff x="2116460" y="4935942"/>
              <a:chExt cx="1862773" cy="1174943"/>
            </a:xfrm>
          </p:grpSpPr>
          <p:sp>
            <p:nvSpPr>
              <p:cNvPr id="175" name="Rectangle 174">
                <a:extLst>
                  <a:ext uri="{FF2B5EF4-FFF2-40B4-BE49-F238E27FC236}">
                    <a16:creationId xmlns:a16="http://schemas.microsoft.com/office/drawing/2014/main" id="{A1D81BD8-DB51-4783-A138-A30808B45861}"/>
                  </a:ext>
                </a:extLst>
              </p:cNvPr>
              <p:cNvSpPr/>
              <p:nvPr/>
            </p:nvSpPr>
            <p:spPr>
              <a:xfrm>
                <a:off x="2275184" y="6043931"/>
                <a:ext cx="151911" cy="66954"/>
              </a:xfrm>
              <a:prstGeom prst="rect">
                <a:avLst/>
              </a:prstGeom>
              <a:solidFill>
                <a:srgbClr val="436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FDBB6A46-F196-4D7F-AD2C-241B9CC92094}"/>
                  </a:ext>
                </a:extLst>
              </p:cNvPr>
              <p:cNvSpPr/>
              <p:nvPr/>
            </p:nvSpPr>
            <p:spPr>
              <a:xfrm>
                <a:off x="3658088" y="6043931"/>
                <a:ext cx="151911" cy="66954"/>
              </a:xfrm>
              <a:prstGeom prst="rect">
                <a:avLst/>
              </a:prstGeom>
              <a:solidFill>
                <a:srgbClr val="436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Rounded Corners 146">
                <a:extLst>
                  <a:ext uri="{FF2B5EF4-FFF2-40B4-BE49-F238E27FC236}">
                    <a16:creationId xmlns:a16="http://schemas.microsoft.com/office/drawing/2014/main" id="{B93FD568-B6E5-42CC-BAA8-A5135DC134C5}"/>
                  </a:ext>
                </a:extLst>
              </p:cNvPr>
              <p:cNvSpPr/>
              <p:nvPr/>
            </p:nvSpPr>
            <p:spPr>
              <a:xfrm>
                <a:off x="2116460" y="5254841"/>
                <a:ext cx="1862773" cy="797902"/>
              </a:xfrm>
              <a:prstGeom prst="roundRect">
                <a:avLst/>
              </a:pr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CEF676D0-7359-4405-97AF-829A2BBC977C}"/>
                  </a:ext>
                </a:extLst>
              </p:cNvPr>
              <p:cNvSpPr/>
              <p:nvPr/>
            </p:nvSpPr>
            <p:spPr>
              <a:xfrm>
                <a:off x="2205393" y="5331041"/>
                <a:ext cx="1684906" cy="645502"/>
              </a:xfrm>
              <a:prstGeom prst="roundRect">
                <a:avLst/>
              </a:prstGeom>
              <a:solidFill>
                <a:srgbClr val="406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3" name="Straight Connector 152">
                <a:extLst>
                  <a:ext uri="{FF2B5EF4-FFF2-40B4-BE49-F238E27FC236}">
                    <a16:creationId xmlns:a16="http://schemas.microsoft.com/office/drawing/2014/main" id="{6E3A2EE7-D878-4DDD-AEAD-B9D4E78BE285}"/>
                  </a:ext>
                </a:extLst>
              </p:cNvPr>
              <p:cNvCxnSpPr>
                <a:cxnSpLocks/>
              </p:cNvCxnSpPr>
              <p:nvPr/>
            </p:nvCxnSpPr>
            <p:spPr>
              <a:xfrm>
                <a:off x="2355219" y="4935942"/>
                <a:ext cx="138649" cy="317401"/>
              </a:xfrm>
              <a:prstGeom prst="line">
                <a:avLst/>
              </a:prstGeom>
              <a:ln>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AF2AC97-31B4-47C0-8D82-09649EA5A37A}"/>
                  </a:ext>
                </a:extLst>
              </p:cNvPr>
              <p:cNvCxnSpPr>
                <a:cxnSpLocks/>
              </p:cNvCxnSpPr>
              <p:nvPr/>
            </p:nvCxnSpPr>
            <p:spPr>
              <a:xfrm>
                <a:off x="2399497" y="5031257"/>
                <a:ext cx="100720" cy="237961"/>
              </a:xfrm>
              <a:prstGeom prst="line">
                <a:avLst/>
              </a:prstGeom>
              <a:ln w="38100">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9930B54-0CA4-4E81-BD73-BFCCA64AF25C}"/>
                  </a:ext>
                </a:extLst>
              </p:cNvPr>
              <p:cNvCxnSpPr>
                <a:cxnSpLocks/>
              </p:cNvCxnSpPr>
              <p:nvPr/>
            </p:nvCxnSpPr>
            <p:spPr>
              <a:xfrm flipH="1">
                <a:off x="3497945" y="4937162"/>
                <a:ext cx="126862" cy="304825"/>
              </a:xfrm>
              <a:prstGeom prst="line">
                <a:avLst/>
              </a:prstGeom>
              <a:ln>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1598BD5-AFB2-4F9B-9E8C-91FDF2D12173}"/>
                  </a:ext>
                </a:extLst>
              </p:cNvPr>
              <p:cNvCxnSpPr>
                <a:cxnSpLocks/>
              </p:cNvCxnSpPr>
              <p:nvPr/>
            </p:nvCxnSpPr>
            <p:spPr>
              <a:xfrm flipH="1">
                <a:off x="3485387" y="5034938"/>
                <a:ext cx="100720" cy="237961"/>
              </a:xfrm>
              <a:prstGeom prst="line">
                <a:avLst/>
              </a:prstGeom>
              <a:ln w="38100">
                <a:solidFill>
                  <a:srgbClr val="163759"/>
                </a:solidFill>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94A6EF0B-DE8B-4626-B6E4-29082DB3EB57}"/>
                  </a:ext>
                </a:extLst>
              </p:cNvPr>
              <p:cNvSpPr/>
              <p:nvPr/>
            </p:nvSpPr>
            <p:spPr>
              <a:xfrm>
                <a:off x="229980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3640286-3653-479C-AEDE-3AEA12895CF6}"/>
                  </a:ext>
                </a:extLst>
              </p:cNvPr>
              <p:cNvSpPr/>
              <p:nvPr/>
            </p:nvSpPr>
            <p:spPr>
              <a:xfrm>
                <a:off x="2429340"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9811BC3C-3CD3-4104-A138-7CA1E7672BA8}"/>
                  </a:ext>
                </a:extLst>
              </p:cNvPr>
              <p:cNvSpPr/>
              <p:nvPr/>
            </p:nvSpPr>
            <p:spPr>
              <a:xfrm>
                <a:off x="255887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2BA830B2-FECE-471A-B64D-2E3F427A0C61}"/>
                  </a:ext>
                </a:extLst>
              </p:cNvPr>
              <p:cNvSpPr/>
              <p:nvPr/>
            </p:nvSpPr>
            <p:spPr>
              <a:xfrm>
                <a:off x="2688410"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FE3F98D3-00C1-454A-B242-0DC8F5D212C6}"/>
                  </a:ext>
                </a:extLst>
              </p:cNvPr>
              <p:cNvSpPr/>
              <p:nvPr/>
            </p:nvSpPr>
            <p:spPr>
              <a:xfrm>
                <a:off x="281794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BEE2129C-9886-419F-9E8D-F9C611F63EEF}"/>
                  </a:ext>
                </a:extLst>
              </p:cNvPr>
              <p:cNvSpPr/>
              <p:nvPr/>
            </p:nvSpPr>
            <p:spPr>
              <a:xfrm>
                <a:off x="2947481"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D0A4686F-BC98-4CDD-9FD1-BC737BBBC764}"/>
                  </a:ext>
                </a:extLst>
              </p:cNvPr>
              <p:cNvSpPr/>
              <p:nvPr/>
            </p:nvSpPr>
            <p:spPr>
              <a:xfrm>
                <a:off x="3453291" y="5530915"/>
                <a:ext cx="315088" cy="115813"/>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0" name="TextBox 179">
              <a:extLst>
                <a:ext uri="{FF2B5EF4-FFF2-40B4-BE49-F238E27FC236}">
                  <a16:creationId xmlns:a16="http://schemas.microsoft.com/office/drawing/2014/main" id="{8FE0419C-AF49-4DB9-B587-743AFC6BBB5D}"/>
                </a:ext>
              </a:extLst>
            </p:cNvPr>
            <p:cNvSpPr txBox="1"/>
            <p:nvPr/>
          </p:nvSpPr>
          <p:spPr>
            <a:xfrm>
              <a:off x="4632432" y="3971110"/>
              <a:ext cx="1702774" cy="369332"/>
            </a:xfrm>
            <a:prstGeom prst="rect">
              <a:avLst/>
            </a:prstGeom>
            <a:noFill/>
          </p:spPr>
          <p:txBody>
            <a:bodyPr wrap="none" rtlCol="0">
              <a:spAutoFit/>
            </a:bodyPr>
            <a:lstStyle/>
            <a:p>
              <a:r>
                <a:rPr lang="en-GB" dirty="0"/>
                <a:t>Degraded Signal</a:t>
              </a:r>
            </a:p>
          </p:txBody>
        </p:sp>
        <p:sp>
          <p:nvSpPr>
            <p:cNvPr id="181" name="TextBox 180">
              <a:extLst>
                <a:ext uri="{FF2B5EF4-FFF2-40B4-BE49-F238E27FC236}">
                  <a16:creationId xmlns:a16="http://schemas.microsoft.com/office/drawing/2014/main" id="{5AAB28D7-5443-4942-A800-FD2B381D7021}"/>
                </a:ext>
              </a:extLst>
            </p:cNvPr>
            <p:cNvSpPr txBox="1"/>
            <p:nvPr/>
          </p:nvSpPr>
          <p:spPr>
            <a:xfrm>
              <a:off x="8373162" y="4052097"/>
              <a:ext cx="1402435" cy="369332"/>
            </a:xfrm>
            <a:prstGeom prst="rect">
              <a:avLst/>
            </a:prstGeom>
            <a:noFill/>
          </p:spPr>
          <p:txBody>
            <a:bodyPr wrap="none" rtlCol="0">
              <a:spAutoFit/>
            </a:bodyPr>
            <a:lstStyle/>
            <a:p>
              <a:r>
                <a:rPr lang="en-GB" dirty="0"/>
                <a:t>Strong Signal</a:t>
              </a:r>
            </a:p>
          </p:txBody>
        </p:sp>
        <p:cxnSp>
          <p:nvCxnSpPr>
            <p:cNvPr id="183" name="Straight Arrow Connector 182">
              <a:extLst>
                <a:ext uri="{FF2B5EF4-FFF2-40B4-BE49-F238E27FC236}">
                  <a16:creationId xmlns:a16="http://schemas.microsoft.com/office/drawing/2014/main" id="{02F8200B-EF5B-4713-A29B-110D9FA645FD}"/>
                </a:ext>
              </a:extLst>
            </p:cNvPr>
            <p:cNvCxnSpPr>
              <a:cxnSpLocks/>
            </p:cNvCxnSpPr>
            <p:nvPr/>
          </p:nvCxnSpPr>
          <p:spPr>
            <a:xfrm>
              <a:off x="6800960" y="3756956"/>
              <a:ext cx="1066770" cy="0"/>
            </a:xfrm>
            <a:prstGeom prst="straightConnector1">
              <a:avLst/>
            </a:prstGeom>
            <a:ln w="38100">
              <a:solidFill>
                <a:srgbClr val="163759"/>
              </a:solidFill>
              <a:tailEnd type="triangle"/>
            </a:ln>
          </p:spPr>
          <p:style>
            <a:lnRef idx="1">
              <a:schemeClr val="accent1"/>
            </a:lnRef>
            <a:fillRef idx="0">
              <a:schemeClr val="accent1"/>
            </a:fillRef>
            <a:effectRef idx="0">
              <a:schemeClr val="accent1"/>
            </a:effectRef>
            <a:fontRef idx="minor">
              <a:schemeClr val="tx1"/>
            </a:fontRef>
          </p:style>
        </p:cxnSp>
        <p:sp>
          <p:nvSpPr>
            <p:cNvPr id="185" name="Arc 184">
              <a:extLst>
                <a:ext uri="{FF2B5EF4-FFF2-40B4-BE49-F238E27FC236}">
                  <a16:creationId xmlns:a16="http://schemas.microsoft.com/office/drawing/2014/main" id="{195F36A8-1F52-4B5F-A517-3FCF7E1EB2A3}"/>
                </a:ext>
              </a:extLst>
            </p:cNvPr>
            <p:cNvSpPr/>
            <p:nvPr/>
          </p:nvSpPr>
          <p:spPr>
            <a:xfrm>
              <a:off x="7169177" y="5414325"/>
              <a:ext cx="550165" cy="417556"/>
            </a:xfrm>
            <a:prstGeom prst="arc">
              <a:avLst>
                <a:gd name="adj1" fmla="val 12436309"/>
                <a:gd name="adj2" fmla="val 199422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6" name="Arc 185">
              <a:extLst>
                <a:ext uri="{FF2B5EF4-FFF2-40B4-BE49-F238E27FC236}">
                  <a16:creationId xmlns:a16="http://schemas.microsoft.com/office/drawing/2014/main" id="{014CE2D1-E7F0-4585-A8BD-96D70C228703}"/>
                </a:ext>
              </a:extLst>
            </p:cNvPr>
            <p:cNvSpPr/>
            <p:nvPr/>
          </p:nvSpPr>
          <p:spPr>
            <a:xfrm>
              <a:off x="7045295" y="5209279"/>
              <a:ext cx="834640" cy="516511"/>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7" name="Arc 186">
              <a:extLst>
                <a:ext uri="{FF2B5EF4-FFF2-40B4-BE49-F238E27FC236}">
                  <a16:creationId xmlns:a16="http://schemas.microsoft.com/office/drawing/2014/main" id="{297BC111-CF13-4F83-BCF1-3B87657C1871}"/>
                </a:ext>
              </a:extLst>
            </p:cNvPr>
            <p:cNvSpPr/>
            <p:nvPr/>
          </p:nvSpPr>
          <p:spPr>
            <a:xfrm>
              <a:off x="6867525" y="4937161"/>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38594947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Hubs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a:t>
            </a:r>
            <a:r>
              <a:rPr lang="en-US" i="1" dirty="0"/>
              <a:t>hub</a:t>
            </a:r>
            <a:r>
              <a:rPr lang="en-US" dirty="0"/>
              <a:t> is a Layer 1 device that connects multiple nodes into a star configuration.</a:t>
            </a:r>
            <a:endParaRPr lang="en-US" b="0" i="0" dirty="0">
              <a:effectLst/>
            </a:endParaRPr>
          </a:p>
        </p:txBody>
      </p:sp>
      <p:grpSp>
        <p:nvGrpSpPr>
          <p:cNvPr id="97" name="Group 96">
            <a:extLst>
              <a:ext uri="{FF2B5EF4-FFF2-40B4-BE49-F238E27FC236}">
                <a16:creationId xmlns:a16="http://schemas.microsoft.com/office/drawing/2014/main" id="{9E9418EE-4FE6-4C2E-84BB-76A4D4380377}"/>
              </a:ext>
            </a:extLst>
          </p:cNvPr>
          <p:cNvGrpSpPr/>
          <p:nvPr/>
        </p:nvGrpSpPr>
        <p:grpSpPr>
          <a:xfrm>
            <a:off x="1447800" y="2677995"/>
            <a:ext cx="9604862" cy="4083586"/>
            <a:chOff x="1447800" y="2677995"/>
            <a:chExt cx="9604862" cy="4083586"/>
          </a:xfrm>
        </p:grpSpPr>
        <p:grpSp>
          <p:nvGrpSpPr>
            <p:cNvPr id="6" name="Group 5">
              <a:extLst>
                <a:ext uri="{FF2B5EF4-FFF2-40B4-BE49-F238E27FC236}">
                  <a16:creationId xmlns:a16="http://schemas.microsoft.com/office/drawing/2014/main" id="{B5EB1D1F-3F7D-4B08-8D78-4B034742F052}"/>
                </a:ext>
              </a:extLst>
            </p:cNvPr>
            <p:cNvGrpSpPr/>
            <p:nvPr/>
          </p:nvGrpSpPr>
          <p:grpSpPr>
            <a:xfrm>
              <a:off x="9941617" y="4345124"/>
              <a:ext cx="1111045" cy="749328"/>
              <a:chOff x="1209368" y="3429000"/>
              <a:chExt cx="1809135" cy="1220144"/>
            </a:xfrm>
          </p:grpSpPr>
          <p:sp>
            <p:nvSpPr>
              <p:cNvPr id="7" name="Rectangle: Rounded Corners 6">
                <a:extLst>
                  <a:ext uri="{FF2B5EF4-FFF2-40B4-BE49-F238E27FC236}">
                    <a16:creationId xmlns:a16="http://schemas.microsoft.com/office/drawing/2014/main" id="{901729F7-24A4-4176-859A-7ED8054214D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83661E5-8CFF-427F-8B3D-3C08895289A7}"/>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824066A-E22C-4758-AC29-54FCBD9F9752}"/>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B32369E-A4D6-46F4-9855-725A5B0A4552}"/>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46BB51F-B569-4DCA-9B41-B82FA27D62A2}"/>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ircle: Hollow 11">
                <a:extLst>
                  <a:ext uri="{FF2B5EF4-FFF2-40B4-BE49-F238E27FC236}">
                    <a16:creationId xmlns:a16="http://schemas.microsoft.com/office/drawing/2014/main" id="{FB254914-1985-4C16-957E-76867B63EE65}"/>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16F38A0D-FFFF-40B3-A4D1-C2BC0AD8516E}"/>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335B3B63-7AF6-4D81-9C07-18C3C592B9EA}"/>
                </a:ext>
              </a:extLst>
            </p:cNvPr>
            <p:cNvGrpSpPr/>
            <p:nvPr/>
          </p:nvGrpSpPr>
          <p:grpSpPr>
            <a:xfrm>
              <a:off x="8612559" y="6012253"/>
              <a:ext cx="1111045" cy="749328"/>
              <a:chOff x="1209368" y="3429000"/>
              <a:chExt cx="1809135" cy="1220144"/>
            </a:xfrm>
          </p:grpSpPr>
          <p:sp>
            <p:nvSpPr>
              <p:cNvPr id="15" name="Rectangle: Rounded Corners 14">
                <a:extLst>
                  <a:ext uri="{FF2B5EF4-FFF2-40B4-BE49-F238E27FC236}">
                    <a16:creationId xmlns:a16="http://schemas.microsoft.com/office/drawing/2014/main" id="{0DC84921-BCC6-40D4-BAF6-D90D0E0CF82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A629521-DBE7-4693-BDAB-7AD6722EA0B8}"/>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957E8EF-596B-40DA-8EC3-62760F43BE9F}"/>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02031E8-7E38-4F8D-A894-6D60D378BB3D}"/>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EA621F6-F572-4A00-BD56-9E68DE7F396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ircle: Hollow 19">
                <a:extLst>
                  <a:ext uri="{FF2B5EF4-FFF2-40B4-BE49-F238E27FC236}">
                    <a16:creationId xmlns:a16="http://schemas.microsoft.com/office/drawing/2014/main" id="{80B30EAE-BE68-43A6-9368-D285024A206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a:extLst>
                  <a:ext uri="{FF2B5EF4-FFF2-40B4-BE49-F238E27FC236}">
                    <a16:creationId xmlns:a16="http://schemas.microsoft.com/office/drawing/2014/main" id="{C033247C-3B61-42A0-A036-8F90A0E2920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1C5491F9-2300-492F-8E92-93AF58ECF587}"/>
                </a:ext>
              </a:extLst>
            </p:cNvPr>
            <p:cNvGrpSpPr/>
            <p:nvPr/>
          </p:nvGrpSpPr>
          <p:grpSpPr>
            <a:xfrm>
              <a:off x="3304101" y="3128857"/>
              <a:ext cx="1111045" cy="749328"/>
              <a:chOff x="1209368" y="3429000"/>
              <a:chExt cx="1809135" cy="1220144"/>
            </a:xfrm>
          </p:grpSpPr>
          <p:sp>
            <p:nvSpPr>
              <p:cNvPr id="23" name="Rectangle: Rounded Corners 22">
                <a:extLst>
                  <a:ext uri="{FF2B5EF4-FFF2-40B4-BE49-F238E27FC236}">
                    <a16:creationId xmlns:a16="http://schemas.microsoft.com/office/drawing/2014/main" id="{3073D851-1A33-40EF-8CD6-52BBC2260739}"/>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B14CBC7-0B16-453F-84C2-421C92460CF1}"/>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1667F57-9F4F-45F0-93BB-2E0BD96DA81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D903AFA3-872D-441C-A44B-758DF1889DB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6DDB889-36C6-4DC8-8B60-75220C189D8D}"/>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ircle: Hollow 27">
                <a:extLst>
                  <a:ext uri="{FF2B5EF4-FFF2-40B4-BE49-F238E27FC236}">
                    <a16:creationId xmlns:a16="http://schemas.microsoft.com/office/drawing/2014/main" id="{84343C7D-EEEB-40AB-B1E7-D8EA7B888E71}"/>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a:extLst>
                  <a:ext uri="{FF2B5EF4-FFF2-40B4-BE49-F238E27FC236}">
                    <a16:creationId xmlns:a16="http://schemas.microsoft.com/office/drawing/2014/main" id="{4836C019-EA50-4AF5-9436-DE5C606F1356}"/>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3A9A0CFE-62AC-4CE8-86E9-F7FA0DC00627}"/>
                </a:ext>
              </a:extLst>
            </p:cNvPr>
            <p:cNvGrpSpPr/>
            <p:nvPr/>
          </p:nvGrpSpPr>
          <p:grpSpPr>
            <a:xfrm>
              <a:off x="1834299" y="3123908"/>
              <a:ext cx="1111045" cy="749328"/>
              <a:chOff x="1209368" y="3429000"/>
              <a:chExt cx="1809135" cy="1220144"/>
            </a:xfrm>
          </p:grpSpPr>
          <p:sp>
            <p:nvSpPr>
              <p:cNvPr id="31" name="Rectangle: Rounded Corners 30">
                <a:extLst>
                  <a:ext uri="{FF2B5EF4-FFF2-40B4-BE49-F238E27FC236}">
                    <a16:creationId xmlns:a16="http://schemas.microsoft.com/office/drawing/2014/main" id="{FE184FF5-A8DA-45A9-9BF3-002B6D92639F}"/>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1EFB7CB-6F54-4827-A1D6-61B4C9917040}"/>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2ED4E4E-E40C-4458-B83F-CE36A72CA6F1}"/>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1BD9103D-2EF6-4BE7-83E2-49CC7115591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7545A0B-B91C-46F1-87AF-8037EBC5ACAA}"/>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ircle: Hollow 35">
                <a:extLst>
                  <a:ext uri="{FF2B5EF4-FFF2-40B4-BE49-F238E27FC236}">
                    <a16:creationId xmlns:a16="http://schemas.microsoft.com/office/drawing/2014/main" id="{DEAF5F61-96C9-40C8-A03B-B1B713E1B07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36">
                <a:extLst>
                  <a:ext uri="{FF2B5EF4-FFF2-40B4-BE49-F238E27FC236}">
                    <a16:creationId xmlns:a16="http://schemas.microsoft.com/office/drawing/2014/main" id="{FDBA607D-FDF4-4068-A60F-0371B244D324}"/>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F5F48122-A84D-4774-88CF-0DB9D1F9F28E}"/>
                </a:ext>
              </a:extLst>
            </p:cNvPr>
            <p:cNvGrpSpPr/>
            <p:nvPr/>
          </p:nvGrpSpPr>
          <p:grpSpPr>
            <a:xfrm>
              <a:off x="8612559" y="2677995"/>
              <a:ext cx="1111045" cy="749328"/>
              <a:chOff x="1209368" y="3429000"/>
              <a:chExt cx="1809135" cy="1220144"/>
            </a:xfrm>
          </p:grpSpPr>
          <p:sp>
            <p:nvSpPr>
              <p:cNvPr id="39" name="Rectangle: Rounded Corners 38">
                <a:extLst>
                  <a:ext uri="{FF2B5EF4-FFF2-40B4-BE49-F238E27FC236}">
                    <a16:creationId xmlns:a16="http://schemas.microsoft.com/office/drawing/2014/main" id="{60E041CC-B06E-4804-B45C-E8F416039325}"/>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AA12FAE2-DBB9-4C86-9650-EE6E4ACE748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9F37898-4B6F-4895-B818-D5CB87FFAA0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9930F13-6C24-4E93-9C98-86ADCBF3C1FB}"/>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8070376B-A3FB-4BCC-B90C-699F0723C98B}"/>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ircle: Hollow 43">
                <a:extLst>
                  <a:ext uri="{FF2B5EF4-FFF2-40B4-BE49-F238E27FC236}">
                    <a16:creationId xmlns:a16="http://schemas.microsoft.com/office/drawing/2014/main" id="{80F87F36-2900-4AF0-B0DE-B129975487F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Rectangle 44">
                <a:extLst>
                  <a:ext uri="{FF2B5EF4-FFF2-40B4-BE49-F238E27FC236}">
                    <a16:creationId xmlns:a16="http://schemas.microsoft.com/office/drawing/2014/main" id="{14F3E561-593F-41D3-B821-D173F9B44723}"/>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2798B297-101B-414B-97C0-DE16341D2B5B}"/>
                </a:ext>
              </a:extLst>
            </p:cNvPr>
            <p:cNvGrpSpPr/>
            <p:nvPr/>
          </p:nvGrpSpPr>
          <p:grpSpPr>
            <a:xfrm>
              <a:off x="4773902" y="3123908"/>
              <a:ext cx="1111045" cy="749328"/>
              <a:chOff x="1209368" y="3429000"/>
              <a:chExt cx="1809135" cy="1220144"/>
            </a:xfrm>
          </p:grpSpPr>
          <p:sp>
            <p:nvSpPr>
              <p:cNvPr id="47" name="Rectangle: Rounded Corners 46">
                <a:extLst>
                  <a:ext uri="{FF2B5EF4-FFF2-40B4-BE49-F238E27FC236}">
                    <a16:creationId xmlns:a16="http://schemas.microsoft.com/office/drawing/2014/main" id="{36063C0E-2244-43AC-8C17-F2353BD5CBB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D60C776-2E51-4F0F-B1BB-0BE6903D1C2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2A584872-8596-45C3-80C4-92DFEDEB5B7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81CDE4EA-6C09-42F2-A6C1-794E6261133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27D438D0-85EB-44A7-B4DC-888335F0AF92}"/>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ircle: Hollow 51">
                <a:extLst>
                  <a:ext uri="{FF2B5EF4-FFF2-40B4-BE49-F238E27FC236}">
                    <a16:creationId xmlns:a16="http://schemas.microsoft.com/office/drawing/2014/main" id="{0F95A922-FFA4-484B-9F01-B4734EA3CFC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Rectangle 52">
                <a:extLst>
                  <a:ext uri="{FF2B5EF4-FFF2-40B4-BE49-F238E27FC236}">
                    <a16:creationId xmlns:a16="http://schemas.microsoft.com/office/drawing/2014/main" id="{262E6806-3ECA-4F20-95D7-96458AC9845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856A4191-67E9-428D-B08B-3BAC0CDE0837}"/>
                </a:ext>
              </a:extLst>
            </p:cNvPr>
            <p:cNvGrpSpPr/>
            <p:nvPr/>
          </p:nvGrpSpPr>
          <p:grpSpPr>
            <a:xfrm>
              <a:off x="6847211" y="4299258"/>
              <a:ext cx="919641" cy="686831"/>
              <a:chOff x="3075311" y="4191872"/>
              <a:chExt cx="919641" cy="686831"/>
            </a:xfrm>
          </p:grpSpPr>
          <p:sp>
            <p:nvSpPr>
              <p:cNvPr id="55" name="Rectangle 54">
                <a:extLst>
                  <a:ext uri="{FF2B5EF4-FFF2-40B4-BE49-F238E27FC236}">
                    <a16:creationId xmlns:a16="http://schemas.microsoft.com/office/drawing/2014/main" id="{66955995-889A-42D5-B56A-AF152BD71A69}"/>
                  </a:ext>
                </a:extLst>
              </p:cNvPr>
              <p:cNvSpPr/>
              <p:nvPr/>
            </p:nvSpPr>
            <p:spPr>
              <a:xfrm>
                <a:off x="3075311" y="4191872"/>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AE036A5C-631A-4F8E-A960-FDBE9A6C1214}"/>
                  </a:ext>
                </a:extLst>
              </p:cNvPr>
              <p:cNvSpPr/>
              <p:nvPr/>
            </p:nvSpPr>
            <p:spPr>
              <a:xfrm flipH="1">
                <a:off x="3252519" y="4492582"/>
                <a:ext cx="613685" cy="112567"/>
              </a:xfrm>
              <a:custGeom>
                <a:avLst/>
                <a:gdLst>
                  <a:gd name="connsiteX0" fmla="*/ 55266 w 613685"/>
                  <a:gd name="connsiteY0" fmla="*/ 0 h 112567"/>
                  <a:gd name="connsiteX1" fmla="*/ 0 w 613685"/>
                  <a:gd name="connsiteY1" fmla="*/ 55266 h 112567"/>
                  <a:gd name="connsiteX2" fmla="*/ 55266 w 613685"/>
                  <a:gd name="connsiteY2" fmla="*/ 110532 h 112567"/>
                  <a:gd name="connsiteX3" fmla="*/ 55266 w 613685"/>
                  <a:gd name="connsiteY3" fmla="*/ 82899 h 112567"/>
                  <a:gd name="connsiteX4" fmla="*/ 255577 w 613685"/>
                  <a:gd name="connsiteY4" fmla="*/ 82899 h 112567"/>
                  <a:gd name="connsiteX5" fmla="*/ 255577 w 613685"/>
                  <a:gd name="connsiteY5" fmla="*/ 84934 h 112567"/>
                  <a:gd name="connsiteX6" fmla="*/ 558419 w 613685"/>
                  <a:gd name="connsiteY6" fmla="*/ 84934 h 112567"/>
                  <a:gd name="connsiteX7" fmla="*/ 558419 w 613685"/>
                  <a:gd name="connsiteY7" fmla="*/ 112567 h 112567"/>
                  <a:gd name="connsiteX8" fmla="*/ 613685 w 613685"/>
                  <a:gd name="connsiteY8" fmla="*/ 57301 h 112567"/>
                  <a:gd name="connsiteX9" fmla="*/ 558419 w 613685"/>
                  <a:gd name="connsiteY9" fmla="*/ 2035 h 112567"/>
                  <a:gd name="connsiteX10" fmla="*/ 558419 w 613685"/>
                  <a:gd name="connsiteY10" fmla="*/ 29668 h 112567"/>
                  <a:gd name="connsiteX11" fmla="*/ 358108 w 613685"/>
                  <a:gd name="connsiteY11" fmla="*/ 29668 h 112567"/>
                  <a:gd name="connsiteX12" fmla="*/ 358108 w 613685"/>
                  <a:gd name="connsiteY12" fmla="*/ 27633 h 112567"/>
                  <a:gd name="connsiteX13" fmla="*/ 55266 w 613685"/>
                  <a:gd name="connsiteY13" fmla="*/ 27633 h 1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685" h="112567">
                    <a:moveTo>
                      <a:pt x="55266" y="0"/>
                    </a:moveTo>
                    <a:lnTo>
                      <a:pt x="0" y="55266"/>
                    </a:lnTo>
                    <a:lnTo>
                      <a:pt x="55266" y="110532"/>
                    </a:lnTo>
                    <a:lnTo>
                      <a:pt x="55266" y="82899"/>
                    </a:lnTo>
                    <a:lnTo>
                      <a:pt x="255577" y="82899"/>
                    </a:lnTo>
                    <a:lnTo>
                      <a:pt x="255577" y="84934"/>
                    </a:lnTo>
                    <a:lnTo>
                      <a:pt x="558419" y="84934"/>
                    </a:lnTo>
                    <a:lnTo>
                      <a:pt x="558419" y="112567"/>
                    </a:lnTo>
                    <a:lnTo>
                      <a:pt x="613685" y="57301"/>
                    </a:lnTo>
                    <a:lnTo>
                      <a:pt x="558419" y="2035"/>
                    </a:lnTo>
                    <a:lnTo>
                      <a:pt x="558419" y="29668"/>
                    </a:lnTo>
                    <a:lnTo>
                      <a:pt x="358108" y="29668"/>
                    </a:lnTo>
                    <a:lnTo>
                      <a:pt x="358108" y="27633"/>
                    </a:lnTo>
                    <a:lnTo>
                      <a:pt x="55266" y="276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cxnSp>
          <p:nvCxnSpPr>
            <p:cNvPr id="61" name="Straight Connector 60">
              <a:extLst>
                <a:ext uri="{FF2B5EF4-FFF2-40B4-BE49-F238E27FC236}">
                  <a16:creationId xmlns:a16="http://schemas.microsoft.com/office/drawing/2014/main" id="{003803AA-15B1-47FE-95BD-4E587C9E67A5}"/>
                </a:ext>
              </a:extLst>
            </p:cNvPr>
            <p:cNvCxnSpPr>
              <a:cxnSpLocks/>
              <a:endCxn id="8" idx="1"/>
            </p:cNvCxnSpPr>
            <p:nvPr/>
          </p:nvCxnSpPr>
          <p:spPr>
            <a:xfrm>
              <a:off x="7750440" y="4646427"/>
              <a:ext cx="2191177" cy="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A8D3B85-EDA9-4AD0-98B0-02774D40F4AD}"/>
                </a:ext>
              </a:extLst>
            </p:cNvPr>
            <p:cNvCxnSpPr>
              <a:cxnSpLocks/>
            </p:cNvCxnSpPr>
            <p:nvPr/>
          </p:nvCxnSpPr>
          <p:spPr>
            <a:xfrm>
              <a:off x="7750440" y="4971902"/>
              <a:ext cx="1095588" cy="10329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23A365F-D7AB-430C-8226-9BA947DF5106}"/>
                </a:ext>
              </a:extLst>
            </p:cNvPr>
            <p:cNvCxnSpPr>
              <a:cxnSpLocks/>
            </p:cNvCxnSpPr>
            <p:nvPr/>
          </p:nvCxnSpPr>
          <p:spPr>
            <a:xfrm flipV="1">
              <a:off x="2382962" y="3863706"/>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E87739-147F-4292-A1BF-FDB2746CBA8D}"/>
                </a:ext>
              </a:extLst>
            </p:cNvPr>
            <p:cNvCxnSpPr>
              <a:cxnSpLocks/>
            </p:cNvCxnSpPr>
            <p:nvPr/>
          </p:nvCxnSpPr>
          <p:spPr>
            <a:xfrm flipH="1">
              <a:off x="7761948" y="3349863"/>
              <a:ext cx="975149" cy="9521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0D4DD19-9C81-4C3A-BB5D-84E4B5C5F005}"/>
                </a:ext>
              </a:extLst>
            </p:cNvPr>
            <p:cNvCxnSpPr>
              <a:cxnSpLocks/>
            </p:cNvCxnSpPr>
            <p:nvPr/>
          </p:nvCxnSpPr>
          <p:spPr>
            <a:xfrm>
              <a:off x="1590675" y="4646225"/>
              <a:ext cx="5256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3CEF3FE-157E-405D-9FD9-48670EC95FC2}"/>
                </a:ext>
              </a:extLst>
            </p:cNvPr>
            <p:cNvCxnSpPr>
              <a:cxnSpLocks/>
            </p:cNvCxnSpPr>
            <p:nvPr/>
          </p:nvCxnSpPr>
          <p:spPr>
            <a:xfrm flipV="1">
              <a:off x="3859354" y="3871221"/>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9B9B534-6CD5-40F0-81F3-A2300877414B}"/>
                </a:ext>
              </a:extLst>
            </p:cNvPr>
            <p:cNvCxnSpPr>
              <a:cxnSpLocks/>
            </p:cNvCxnSpPr>
            <p:nvPr/>
          </p:nvCxnSpPr>
          <p:spPr>
            <a:xfrm flipV="1">
              <a:off x="5335746" y="3878736"/>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5ECF6E7D-4CAC-4142-ACAB-FF3125AB694A}"/>
                </a:ext>
              </a:extLst>
            </p:cNvPr>
            <p:cNvSpPr/>
            <p:nvPr/>
          </p:nvSpPr>
          <p:spPr>
            <a:xfrm>
              <a:off x="1447800" y="4551340"/>
              <a:ext cx="282631" cy="18977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8" name="TextBox 97">
            <a:extLst>
              <a:ext uri="{FF2B5EF4-FFF2-40B4-BE49-F238E27FC236}">
                <a16:creationId xmlns:a16="http://schemas.microsoft.com/office/drawing/2014/main" id="{296D0030-2F0E-42AF-ADEE-F571763692FA}"/>
              </a:ext>
            </a:extLst>
          </p:cNvPr>
          <p:cNvSpPr txBox="1"/>
          <p:nvPr/>
        </p:nvSpPr>
        <p:spPr>
          <a:xfrm>
            <a:off x="7044964" y="4938200"/>
            <a:ext cx="572593" cy="369332"/>
          </a:xfrm>
          <a:prstGeom prst="rect">
            <a:avLst/>
          </a:prstGeom>
          <a:noFill/>
        </p:spPr>
        <p:txBody>
          <a:bodyPr wrap="none" rtlCol="0">
            <a:spAutoFit/>
          </a:bodyPr>
          <a:lstStyle/>
          <a:p>
            <a:r>
              <a:rPr lang="en-GB" dirty="0"/>
              <a:t>Hub</a:t>
            </a:r>
          </a:p>
        </p:txBody>
      </p:sp>
    </p:spTree>
    <p:extLst>
      <p:ext uri="{BB962C8B-B14F-4D97-AF65-F5344CB8AC3E}">
        <p14:creationId xmlns:p14="http://schemas.microsoft.com/office/powerpoint/2010/main" val="5060268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Collision domains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200" dirty="0"/>
              <a:t>In the original Ethernet specification, a segment was a single coaxial cable</a:t>
            </a:r>
          </a:p>
          <a:p>
            <a:r>
              <a:rPr lang="en-US" sz="3200" dirty="0"/>
              <a:t>This meant three things: </a:t>
            </a:r>
          </a:p>
          <a:p>
            <a:pPr lvl="1"/>
            <a:r>
              <a:rPr lang="en-US" sz="2800" dirty="0"/>
              <a:t>The segment had a maximum total length, governed by the cable's attenuation. </a:t>
            </a:r>
          </a:p>
          <a:p>
            <a:pPr lvl="1"/>
            <a:r>
              <a:rPr lang="en-US" sz="2800" dirty="0"/>
              <a:t>Since a node contributes to attenuation, the segment could support a fixed number of total nodes.</a:t>
            </a:r>
          </a:p>
          <a:p>
            <a:pPr lvl="1"/>
            <a:r>
              <a:rPr lang="en-US" sz="2800" dirty="0"/>
              <a:t>The segment is a single </a:t>
            </a:r>
            <a:r>
              <a:rPr lang="en-US" sz="2800" i="1" dirty="0"/>
              <a:t>collision domain</a:t>
            </a:r>
            <a:r>
              <a:rPr lang="en-US" sz="2800" dirty="0"/>
              <a:t> - any two nodes on the segment transmitting at once causes a collision. </a:t>
            </a:r>
            <a:endParaRPr lang="en-US" sz="2800" b="0" i="0" dirty="0">
              <a:effectLst/>
            </a:endParaRPr>
          </a:p>
        </p:txBody>
      </p:sp>
    </p:spTree>
    <p:extLst>
      <p:ext uri="{BB962C8B-B14F-4D97-AF65-F5344CB8AC3E}">
        <p14:creationId xmlns:p14="http://schemas.microsoft.com/office/powerpoint/2010/main" val="36059995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Layer 2 devices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Layer 2 device doesn't pass data on blindly</a:t>
            </a:r>
          </a:p>
          <a:p>
            <a:r>
              <a:rPr lang="en-US" dirty="0"/>
              <a:t>It must be able to read the Data Link Layer frames that reach it to determine how to handle them</a:t>
            </a:r>
          </a:p>
          <a:p>
            <a:r>
              <a:rPr lang="en-US" dirty="0"/>
              <a:t>It must also be able to create new ones </a:t>
            </a:r>
            <a:endParaRPr lang="en-US" b="0" i="0" dirty="0">
              <a:effectLst/>
            </a:endParaRPr>
          </a:p>
        </p:txBody>
      </p:sp>
    </p:spTree>
    <p:extLst>
      <p:ext uri="{BB962C8B-B14F-4D97-AF65-F5344CB8AC3E}">
        <p14:creationId xmlns:p14="http://schemas.microsoft.com/office/powerpoint/2010/main" val="192028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ONTENTLIB_ASSET_META" val="{&quot;ai&quot;:&quot;UL3u4tEnun9c1mgdqpX7Xw&quot;,&quot;gi&quot;:&quot;FGqgo8LJlWW1vXT3-lNxyg&quot;,&quot;ti&quot;:&quot;ui_elements&quot;,&quot;vs&quot;:{&quot;f&quot;:[305],&quot;i&quot;:{&quot;d&quot;:&quot;UL3u4tEnun9c1mgdqpX7Xw&quot;,&quot;p&quot;:true}}}"/>
</p:tagLst>
</file>

<file path=ppt/tags/tag2.xml><?xml version="1.0" encoding="utf-8"?>
<p:tagLst xmlns:a="http://schemas.openxmlformats.org/drawingml/2006/main" xmlns:r="http://schemas.openxmlformats.org/officeDocument/2006/relationships" xmlns:p="http://schemas.openxmlformats.org/presentationml/2006/main">
  <p:tag name="ISPRING_CONTENTLIB_ASSET_META" val="{&quot;ai&quot;:&quot;Y70THQAGwPWyRwkhKB97GQ&quot;,&quot;gi&quot;:&quot;FGqgo8LJlWW1vXT3-lNxyg&quot;,&quot;ti&quot;:&quot;ui_elements&quot;,&quot;vs&quot;:{&quot;f&quot;:[305],&quot;i&quot;:{&quot;d&quot;:&quot;Y70THQAGwPWyRwkhKB97GQ&quot;,&quot;p&quot;: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9640</Words>
  <Application>Microsoft Office PowerPoint</Application>
  <PresentationFormat>Widescreen</PresentationFormat>
  <Paragraphs>1252</Paragraphs>
  <Slides>145</Slides>
  <Notes>47</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145</vt:i4>
      </vt:variant>
    </vt:vector>
  </HeadingPairs>
  <TitlesOfParts>
    <vt:vector size="157" baseType="lpstr">
      <vt:lpstr>맑은 고딕</vt:lpstr>
      <vt:lpstr>arial</vt:lpstr>
      <vt:lpstr>arial</vt:lpstr>
      <vt:lpstr>benton-sans</vt:lpstr>
      <vt:lpstr>Calibri</vt:lpstr>
      <vt:lpstr>Calibri Light</vt:lpstr>
      <vt:lpstr>Droid Sans</vt:lpstr>
      <vt:lpstr>Open-sans</vt:lpstr>
      <vt:lpstr>Times New Roman</vt:lpstr>
      <vt:lpstr>Trebuchet MS</vt:lpstr>
      <vt:lpstr>Office Theme</vt:lpstr>
      <vt:lpstr>Packager Shell Object</vt:lpstr>
      <vt:lpstr>PowerPoint Presentation</vt:lpstr>
      <vt:lpstr>Introduction</vt:lpstr>
      <vt:lpstr>Introduction – Module 1: Local Area Networks</vt:lpstr>
      <vt:lpstr>Introduction – Module 2: IP Addressing</vt:lpstr>
      <vt:lpstr>Introduction – Module 3: Internetworking</vt:lpstr>
      <vt:lpstr>Introduction – Module 4: Applications and Security</vt:lpstr>
      <vt:lpstr>Introduction – Module 5: Operations and Infrastructure</vt:lpstr>
      <vt:lpstr>PowerPoint Presentation</vt:lpstr>
      <vt:lpstr>Module 1 - Local Area Networks</vt:lpstr>
      <vt:lpstr>Topologies</vt:lpstr>
      <vt:lpstr>Before We Dive in …</vt:lpstr>
      <vt:lpstr>Topologies</vt:lpstr>
      <vt:lpstr>Topologies: Bus</vt:lpstr>
      <vt:lpstr>Topologies - Bus</vt:lpstr>
      <vt:lpstr>Topologies - Bus</vt:lpstr>
      <vt:lpstr>Topologies - Bus</vt:lpstr>
      <vt:lpstr>Topology - Bus</vt:lpstr>
      <vt:lpstr>Topologies: Star</vt:lpstr>
      <vt:lpstr>Topologies: Star</vt:lpstr>
      <vt:lpstr>Topologies: Star</vt:lpstr>
      <vt:lpstr>Topologies: Ring</vt:lpstr>
      <vt:lpstr>Topologies: Ring</vt:lpstr>
      <vt:lpstr>Topologies: Ring</vt:lpstr>
      <vt:lpstr>Topologies: Ring</vt:lpstr>
      <vt:lpstr>Topologies - Ring</vt:lpstr>
      <vt:lpstr>Topologies: Mesh</vt:lpstr>
      <vt:lpstr>Topologies - Mesh</vt:lpstr>
      <vt:lpstr>Mesh</vt:lpstr>
      <vt:lpstr>Topologies - Mesh</vt:lpstr>
      <vt:lpstr>Partial Mesh</vt:lpstr>
      <vt:lpstr>Topologies: Ad Hoc or Hybrid</vt:lpstr>
      <vt:lpstr>Topologies: Infrastructure</vt:lpstr>
      <vt:lpstr>Topologies: Wireless Mesh</vt:lpstr>
      <vt:lpstr>Topologies: Wireless Mesh</vt:lpstr>
      <vt:lpstr>Topologies: Wireless Mesh</vt:lpstr>
      <vt:lpstr>Physical and Logical Topology</vt:lpstr>
      <vt:lpstr>NETWORK TOPOLOGY (LOGICAL TOPOLOGY)</vt:lpstr>
      <vt:lpstr>PowerPoint Presentation</vt:lpstr>
      <vt:lpstr>OSI Model</vt:lpstr>
      <vt:lpstr>OSI model</vt:lpstr>
      <vt:lpstr>OSI model</vt:lpstr>
      <vt:lpstr>The OSI Layers</vt:lpstr>
      <vt:lpstr>OSI model</vt:lpstr>
      <vt:lpstr>OSI Model – Layer 1: The Physical Layer</vt:lpstr>
      <vt:lpstr>OSI Model – Layer 1: The Physical Layer</vt:lpstr>
      <vt:lpstr>OSI Model – Layer 2: Data Link Layer</vt:lpstr>
      <vt:lpstr>OSI Model – Layer 2: The Data Link Layer</vt:lpstr>
      <vt:lpstr>Hop-to-Hop delivery</vt:lpstr>
      <vt:lpstr>OSI Model - Layer 3: Network Layer</vt:lpstr>
      <vt:lpstr>OSI Model - Layer 3: Network Layer</vt:lpstr>
      <vt:lpstr>OSI Model – Layer 3: The Network Layer</vt:lpstr>
      <vt:lpstr>Source to Destination Delivery</vt:lpstr>
      <vt:lpstr>OSI Model – Layer 4: Transport Layer</vt:lpstr>
      <vt:lpstr>Transport Layer</vt:lpstr>
      <vt:lpstr>OSI Model – Layer 5: Session</vt:lpstr>
      <vt:lpstr>Session Layer</vt:lpstr>
      <vt:lpstr>OSI Model – Layer 6: Presentation</vt:lpstr>
      <vt:lpstr>OSI Model – Layer 6: Presentation</vt:lpstr>
      <vt:lpstr>OSI Model – Layer 7: Application</vt:lpstr>
      <vt:lpstr>OSI Model – Layer 7: Application</vt:lpstr>
      <vt:lpstr>Summary of Layers</vt:lpstr>
      <vt:lpstr>Next…</vt:lpstr>
      <vt:lpstr>Physical Networks</vt:lpstr>
      <vt:lpstr>Ethernet - History</vt:lpstr>
      <vt:lpstr>Ethernet - History</vt:lpstr>
      <vt:lpstr>Transmission Media</vt:lpstr>
      <vt:lpstr>Transmission Media - Cabled</vt:lpstr>
      <vt:lpstr>Transmission Media - Wireless</vt:lpstr>
      <vt:lpstr>Signaling and modulation </vt:lpstr>
      <vt:lpstr>Signaling and modulation (Cont.) </vt:lpstr>
      <vt:lpstr>Signaling and modulation (Cont.) </vt:lpstr>
      <vt:lpstr>Signal Methods</vt:lpstr>
      <vt:lpstr>Bit rate and bandwidth </vt:lpstr>
      <vt:lpstr>Bit rate and bandwidth (Cont.) </vt:lpstr>
      <vt:lpstr>Multiplexing </vt:lpstr>
      <vt:lpstr>Media Access Control</vt:lpstr>
      <vt:lpstr>MAC addresses (Cont.) </vt:lpstr>
      <vt:lpstr>Unicast, broadcast, and multicast </vt:lpstr>
      <vt:lpstr>Unicast, broadcast, and multicast (Cont.)</vt:lpstr>
      <vt:lpstr>Media Access Control - Duplex</vt:lpstr>
      <vt:lpstr>Broadcast Domains</vt:lpstr>
      <vt:lpstr>CSMA/CD</vt:lpstr>
      <vt:lpstr>Collision Domains</vt:lpstr>
      <vt:lpstr>Ethernet Frames</vt:lpstr>
      <vt:lpstr>Ethernet Frame</vt:lpstr>
      <vt:lpstr>Ethernet Deployment Standards</vt:lpstr>
      <vt:lpstr>802.3 Standards</vt:lpstr>
      <vt:lpstr>Address Resolution Protocol</vt:lpstr>
      <vt:lpstr>Address Resolution Protocol</vt:lpstr>
      <vt:lpstr>Address Resolution Protocol</vt:lpstr>
      <vt:lpstr>Packet Sniffers</vt:lpstr>
      <vt:lpstr>PowerPoint Presentation</vt:lpstr>
      <vt:lpstr>PowerPoint Presentation</vt:lpstr>
      <vt:lpstr>PowerPoint Presentation</vt:lpstr>
      <vt:lpstr>Hubs, bridges and switches</vt:lpstr>
      <vt:lpstr>Repeaters </vt:lpstr>
      <vt:lpstr>Hubs </vt:lpstr>
      <vt:lpstr>Collision domains </vt:lpstr>
      <vt:lpstr>Layer 2 devices </vt:lpstr>
      <vt:lpstr>Bridges </vt:lpstr>
      <vt:lpstr>Bridges </vt:lpstr>
      <vt:lpstr>Translating bridges </vt:lpstr>
      <vt:lpstr>Switches </vt:lpstr>
      <vt:lpstr>Broadcast domains </vt:lpstr>
      <vt:lpstr>Discussion: Comparing Layer 2 devices </vt:lpstr>
      <vt:lpstr>Layer 3 devices </vt:lpstr>
      <vt:lpstr>Routers </vt:lpstr>
      <vt:lpstr>Routers (Cont.)</vt:lpstr>
      <vt:lpstr>Gateways </vt:lpstr>
      <vt:lpstr>Multilayer switches </vt:lpstr>
      <vt:lpstr>Media</vt:lpstr>
      <vt:lpstr>Electrical interference</vt:lpstr>
      <vt:lpstr>Electrical interference (Cont.)</vt:lpstr>
      <vt:lpstr>Twisted-pair cables </vt:lpstr>
      <vt:lpstr>Twisted-pair cable properties </vt:lpstr>
      <vt:lpstr>Twisted-pair cable properties (Cont.) </vt:lpstr>
      <vt:lpstr>F/UTP cable with the foil shielding unwrapped</vt:lpstr>
      <vt:lpstr>Twisted-pair standards </vt:lpstr>
      <vt:lpstr>Twisted-pair connectors </vt:lpstr>
      <vt:lpstr>Wiring standards </vt:lpstr>
      <vt:lpstr>Wiring standards </vt:lpstr>
      <vt:lpstr>Straight-through and crossover cables </vt:lpstr>
      <vt:lpstr>Centralized connections </vt:lpstr>
      <vt:lpstr>Punch down Block</vt:lpstr>
      <vt:lpstr>A patch panel alongside a switch</vt:lpstr>
      <vt:lpstr>RS-232 connectors </vt:lpstr>
      <vt:lpstr>Termination tools </vt:lpstr>
      <vt:lpstr>Terminating twisted-pair cables </vt:lpstr>
      <vt:lpstr>Terminating twisted-pair cables </vt:lpstr>
      <vt:lpstr>Terminating twisted-pair cables (Cont.)</vt:lpstr>
      <vt:lpstr>Terminating twisted-pair cables (Cont.)</vt:lpstr>
      <vt:lpstr>Terminating twisted-pair cables (Cont.)</vt:lpstr>
      <vt:lpstr>Terminating twisted-pair cables (Cont.)</vt:lpstr>
      <vt:lpstr>Terminating twisted-pair cables (Cont.)</vt:lpstr>
      <vt:lpstr>Discussion: Twisted-pair connectors </vt:lpstr>
      <vt:lpstr>Coaxial cables </vt:lpstr>
      <vt:lpstr>RG standards </vt:lpstr>
      <vt:lpstr>RG Standards</vt:lpstr>
      <vt:lpstr>ISO/IEC 11801 standard</vt:lpstr>
      <vt:lpstr>ISO/IEC 11801 standard (Cont.)</vt:lpstr>
      <vt:lpstr>Coaxial connectors </vt:lpstr>
      <vt:lpstr>Coaxial connectors (Cont.)</vt:lpstr>
      <vt:lpstr>Terminating coaxial cables </vt:lpstr>
      <vt:lpstr>BNC Terminator</vt:lpstr>
      <vt:lpstr>Discussion: Coaxial media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 Shand</dc:creator>
  <cp:lastModifiedBy>Len Shand</cp:lastModifiedBy>
  <cp:revision>1</cp:revision>
  <dcterms:created xsi:type="dcterms:W3CDTF">2020-11-11T10:28:45Z</dcterms:created>
  <dcterms:modified xsi:type="dcterms:W3CDTF">2020-11-11T10:34:37Z</dcterms:modified>
</cp:coreProperties>
</file>