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155"/>
  </p:notesMasterIdLst>
  <p:sldIdLst>
    <p:sldId id="256" r:id="rId2"/>
    <p:sldId id="271" r:id="rId3"/>
    <p:sldId id="261" r:id="rId4"/>
    <p:sldId id="266" r:id="rId5"/>
    <p:sldId id="257" r:id="rId6"/>
    <p:sldId id="270" r:id="rId7"/>
    <p:sldId id="259" r:id="rId8"/>
    <p:sldId id="258" r:id="rId9"/>
    <p:sldId id="260" r:id="rId10"/>
    <p:sldId id="268" r:id="rId11"/>
    <p:sldId id="269" r:id="rId12"/>
    <p:sldId id="263" r:id="rId13"/>
    <p:sldId id="447" r:id="rId14"/>
    <p:sldId id="264" r:id="rId15"/>
    <p:sldId id="448" r:id="rId16"/>
    <p:sldId id="278" r:id="rId17"/>
    <p:sldId id="449" r:id="rId18"/>
    <p:sldId id="450" r:id="rId19"/>
    <p:sldId id="451" r:id="rId20"/>
    <p:sldId id="453" r:id="rId21"/>
    <p:sldId id="277" r:id="rId22"/>
    <p:sldId id="454" r:id="rId23"/>
    <p:sldId id="462" r:id="rId24"/>
    <p:sldId id="463" r:id="rId25"/>
    <p:sldId id="464" r:id="rId26"/>
    <p:sldId id="465" r:id="rId27"/>
    <p:sldId id="466" r:id="rId28"/>
    <p:sldId id="467" r:id="rId29"/>
    <p:sldId id="468" r:id="rId30"/>
    <p:sldId id="469" r:id="rId31"/>
    <p:sldId id="455" r:id="rId32"/>
    <p:sldId id="456" r:id="rId33"/>
    <p:sldId id="457" r:id="rId34"/>
    <p:sldId id="458" r:id="rId35"/>
    <p:sldId id="459" r:id="rId36"/>
    <p:sldId id="460" r:id="rId37"/>
    <p:sldId id="461" r:id="rId38"/>
    <p:sldId id="292" r:id="rId39"/>
    <p:sldId id="275" r:id="rId40"/>
    <p:sldId id="284" r:id="rId41"/>
    <p:sldId id="285" r:id="rId42"/>
    <p:sldId id="286" r:id="rId43"/>
    <p:sldId id="276" r:id="rId44"/>
    <p:sldId id="389" r:id="rId45"/>
    <p:sldId id="369" r:id="rId46"/>
    <p:sldId id="279" r:id="rId47"/>
    <p:sldId id="287" r:id="rId48"/>
    <p:sldId id="437" r:id="rId49"/>
    <p:sldId id="373" r:id="rId50"/>
    <p:sldId id="379" r:id="rId51"/>
    <p:sldId id="380" r:id="rId52"/>
    <p:sldId id="378" r:id="rId53"/>
    <p:sldId id="444" r:id="rId54"/>
    <p:sldId id="377" r:id="rId55"/>
    <p:sldId id="390" r:id="rId56"/>
    <p:sldId id="436" r:id="rId57"/>
    <p:sldId id="300" r:id="rId58"/>
    <p:sldId id="301" r:id="rId59"/>
    <p:sldId id="302" r:id="rId60"/>
    <p:sldId id="299" r:id="rId61"/>
    <p:sldId id="388" r:id="rId62"/>
    <p:sldId id="445" r:id="rId63"/>
    <p:sldId id="367" r:id="rId64"/>
    <p:sldId id="327" r:id="rId65"/>
    <p:sldId id="328" r:id="rId66"/>
    <p:sldId id="329" r:id="rId67"/>
    <p:sldId id="330" r:id="rId68"/>
    <p:sldId id="331" r:id="rId69"/>
    <p:sldId id="332" r:id="rId70"/>
    <p:sldId id="333" r:id="rId71"/>
    <p:sldId id="334" r:id="rId72"/>
    <p:sldId id="335" r:id="rId73"/>
    <p:sldId id="338" r:id="rId74"/>
    <p:sldId id="339" r:id="rId75"/>
    <p:sldId id="340" r:id="rId76"/>
    <p:sldId id="341" r:id="rId77"/>
    <p:sldId id="342" r:id="rId78"/>
    <p:sldId id="343" r:id="rId79"/>
    <p:sldId id="344" r:id="rId80"/>
    <p:sldId id="345" r:id="rId81"/>
    <p:sldId id="346" r:id="rId82"/>
    <p:sldId id="347" r:id="rId83"/>
    <p:sldId id="348" r:id="rId84"/>
    <p:sldId id="349" r:id="rId85"/>
    <p:sldId id="350" r:id="rId86"/>
    <p:sldId id="351" r:id="rId87"/>
    <p:sldId id="352" r:id="rId88"/>
    <p:sldId id="353" r:id="rId89"/>
    <p:sldId id="354" r:id="rId90"/>
    <p:sldId id="355" r:id="rId91"/>
    <p:sldId id="356" r:id="rId92"/>
    <p:sldId id="357" r:id="rId93"/>
    <p:sldId id="358" r:id="rId94"/>
    <p:sldId id="359" r:id="rId95"/>
    <p:sldId id="360" r:id="rId96"/>
    <p:sldId id="391" r:id="rId97"/>
    <p:sldId id="304" r:id="rId98"/>
    <p:sldId id="305" r:id="rId99"/>
    <p:sldId id="307" r:id="rId100"/>
    <p:sldId id="308" r:id="rId101"/>
    <p:sldId id="309" r:id="rId102"/>
    <p:sldId id="418" r:id="rId103"/>
    <p:sldId id="316" r:id="rId104"/>
    <p:sldId id="317" r:id="rId105"/>
    <p:sldId id="319" r:id="rId106"/>
    <p:sldId id="324" r:id="rId107"/>
    <p:sldId id="325" r:id="rId108"/>
    <p:sldId id="326" r:id="rId109"/>
    <p:sldId id="290" r:id="rId110"/>
    <p:sldId id="320" r:id="rId111"/>
    <p:sldId id="321" r:id="rId112"/>
    <p:sldId id="283" r:id="rId113"/>
    <p:sldId id="392" r:id="rId114"/>
    <p:sldId id="293" r:id="rId115"/>
    <p:sldId id="288" r:id="rId116"/>
    <p:sldId id="433" r:id="rId117"/>
    <p:sldId id="438" r:id="rId118"/>
    <p:sldId id="298" r:id="rId119"/>
    <p:sldId id="393" r:id="rId120"/>
    <p:sldId id="394" r:id="rId121"/>
    <p:sldId id="395" r:id="rId122"/>
    <p:sldId id="396" r:id="rId123"/>
    <p:sldId id="397" r:id="rId124"/>
    <p:sldId id="398" r:id="rId125"/>
    <p:sldId id="399" r:id="rId126"/>
    <p:sldId id="400" r:id="rId127"/>
    <p:sldId id="401" r:id="rId128"/>
    <p:sldId id="402" r:id="rId129"/>
    <p:sldId id="403" r:id="rId130"/>
    <p:sldId id="404" r:id="rId131"/>
    <p:sldId id="405" r:id="rId132"/>
    <p:sldId id="406" r:id="rId133"/>
    <p:sldId id="421" r:id="rId134"/>
    <p:sldId id="442" r:id="rId135"/>
    <p:sldId id="441" r:id="rId136"/>
    <p:sldId id="407" r:id="rId137"/>
    <p:sldId id="408" r:id="rId138"/>
    <p:sldId id="409" r:id="rId139"/>
    <p:sldId id="410" r:id="rId140"/>
    <p:sldId id="411" r:id="rId141"/>
    <p:sldId id="412" r:id="rId142"/>
    <p:sldId id="413" r:id="rId143"/>
    <p:sldId id="414" r:id="rId144"/>
    <p:sldId id="415" r:id="rId145"/>
    <p:sldId id="416" r:id="rId146"/>
    <p:sldId id="417" r:id="rId147"/>
    <p:sldId id="424" r:id="rId148"/>
    <p:sldId id="425" r:id="rId149"/>
    <p:sldId id="426" r:id="rId150"/>
    <p:sldId id="430" r:id="rId151"/>
    <p:sldId id="422" r:id="rId152"/>
    <p:sldId id="439" r:id="rId153"/>
    <p:sldId id="446" r:id="rId154"/>
  </p:sldIdLst>
  <p:sldSz cx="12192000" cy="6858000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9" d="100"/>
          <a:sy n="109" d="100"/>
        </p:scale>
        <p:origin x="6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tableStyles" Target="tableStyle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7-09T14:04:56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4503 1910 0 0,'31'0'0'0,"-15"0"0"0,-54 0 0 0,-27 0 0 0,26 0 0 0,-22 0 0 0,34 0 0 0,-317 0 0 0,210 0 0 0,70 0 0 0,-867 0 0 0,788 0 0 0,-200 0 0 0,156 0 0 0,124 0 0 0,36 0 0 0,20 0 0 0,-60 0 0 0,-147 0 0 0,-848 0 0 0,1058 0 0 0,1 0 0 0,5 0 0 0,-5 0 0 0,-2 0 0 0,2 0 0 0,6 0 0 0,2 0 0 0,-4 0 0 0,-6 0 0 0,-1 0 0 0,-1 0 0 0</inkml:trace>
  <inkml:trace contextRef="#ctx0" brushRef="#br0" timeOffset="25042.59">5486 5045 0 0,'20'0'0'0,"-27"0"0"0,-5 0 0 0,4 0 0 0</inkml:trace>
  <inkml:trace contextRef="#ctx0" brushRef="#br0" timeOffset="27042.15">5353 5045 0 0,'24'0'0'0,"-20"0"0"0,3 0 0 0,-11 0 0 0,-67 0 0 0,36 0 0 0,-149 0 0 0,-2428 0 0 0,2508 0 0 0,4 0 0 0,-168 0 0 0,101 0 0 0,58 0 0 0,101 0 0 0,-35 0 0 0,-27 0 0 0,-52 0 0 0,88 0 0 0,-54 0 0 0,31 0 0 0,52 0 0 0</inkml:trace>
  <inkml:trace contextRef="#ctx0" brushRef="#br0" timeOffset="-12047.65">3144 1094 0 0,'5'0'0'0,"-13"0"0"0,-35 0 0 0,14 0 0 0,-247 0 0 0,255 0 0 0,-159 0 0 0,97 0 0 0,-87 0 0 0,96 0 0 0,23 0 0 0,-535 0 0 0,-187 0 0 0,727 0 0 0,0 0 0 0,-71 0 0 0,-9 0 0 0,118 0 0 0,-26 0 0 0,-35 0 0 0,33 0 0 0,25 0 0 0,2 0 0 0,1 0 0 0,0 0 0 0,3 0 0 0,-45 0 0 0,42 0 0 0,0 0 0 0,3 0 0 0,-3 0 0 0,-1 0 0 0,1 0 0 0,3 0 0 0,-3 0 0 0,0 0 0 0,0 0 0 0,3 0 0 0,-4 0 0 0,-1 0 0 0,-42 0 0 0,44 0 0 0,-24 0 0 0,26 0 0 0,-3 0 0 0</inkml:trace>
  <inkml:trace contextRef="#ctx0" brushRef="#br0" timeOffset="151042.19">0 4 0 0,'0'2'0'0,"0"-4"0"0,0-2 0 0,0 152 0 0,0-29 0 0,0-85 0 0,0 0 0 0,0 77 0 0,0 298 0 0,0-372 0 0,0-9 0 0,0-7 0 0,0 5 0 0,0 12 0 0,0 25 0 0,0-27 0 0,0-2 0 0,0-23 0 0,0-8 0 0</inkml:trace>
  <inkml:trace contextRef="#ctx0" brushRef="#br0" timeOffset="206195.56">633 2086 0 0,'0'-7'0'0,"0"0"0"0,0 2 0 0,0-4 0 0,0 0 0 0,0 3 0 0,0 8 0 0,0 3 0 0,0 1 0 0,0-1 0 0,0 46 0 0,0 32 0 0,0-47 0 0,0-29 0 0,0 1 0 0,0-1 0 0,0 1 0 0,0 0 0 0,0 0 0 0,0 2 0 0,0-1 0 0,0 52 0 0,0 140 0 0,0-196 0 0,0-72 0 0,0-239 0 0,0 254 0 0,0-26 0 0,0 122 0 0,0 13 0 0,0-10 0 0,0 27 0 0,0-37 0 0,0 79 0 0,0-14 0 0,0-619 0 0,0 430 0 0,0 66 0 0,0 16 0 0,0 18 0 0,0 42 0 0,0 165 0 0,0-151 0 0,0-61 0 0,0 63 0 0,0 38 0 0,0-5 0 0,0-97 0 0,0 30 0 0,0 0 0 0,0 66 0 0,0-66 0 0,0-28 0 0,0 1 0 0,0 0 0 0,0 86 0 0,0-38 0 0,0 196 0 0,0-196 0 0,0-6 0 0,0-44 0 0,0 37 0 0,0 14 0 0,0-22 0 0,0 22 0 0,0 143 0 0,0-192 0 0,0-2 0 0,0 0 0 0,0 2 0 0,0-2 0 0,0 2 0 0,0-2 0 0,0 1 0 0,0 1 0 0,0 17 0 0,0 58 0 0,0-74 0 0,0-3 0 0,0 2 0 0,0-2 0 0,0 3 0 0,0-2 0 0,0 1 0 0,0-1 0 0,0 28 0 0,0-2 0 0,0 67 0 0,0-92 0 0,0-1 0 0,0 1 0 0,0-2 0 0,0 2 0 0,0-1 0 0,0 28 0 0,0-9 0 0,0 0 0 0,0 0 0 0,0 10 0 0,0-1 0 0,0 0 0 0,0-27 0 0,0-1 0 0,0 1 0 0,0-1 0 0,0 0 0 0,0 0 0 0,0 1 0 0,0-2 0 0,0 0 0 0,0 2 0 0,0-1 0 0,0 1 0 0,0-1 0 0,0 46 0 0,0-45 0 0,0-1 0 0,0 1 0 0,0-1 0 0,0 1 0 0,0-2 0 0,0 3 0 0,0-3 0 0,0 2 0 0,0-2 0 0,0 3 0 0,0-3 0 0,0 2 0 0,0-1 0 0,0 1 0 0,0-2 0 0,0 2 0 0,0-2 0 0,0 0 0 0,0 3 0 0,0-3 0 0,0 2 0 0,0-2 0 0,0 0 0 0,0 2 0 0,0-2 0 0,0 45 0 0,0 2 0 0,0-47 0 0,0 44 0 0,0-35 0 0,0 6 0 0,0-8 0 0,0-11 0 0</inkml:trace>
  <inkml:trace contextRef="#ctx0" brushRef="#br0" timeOffset="213516.94">1276 5088 0 0,'0'-8'0'0,"0"206"0"0,0-60 0 0,0-90 0 0,0 189 0 0,0-464 0 0,0 52 0 0,0 168 0 0,0-1 0 0,0 1079 0 0,0-354 0 0,0-465 0 0,0-49 0 0,0-176 0 0,0-17 0 0,0 38 0 0,0 5 0 0,0 132 0 0,0 113 0 0,0-198 0 0,0 46 0 0,0 243 0 0,0-347 0 0,0 62 0 0,0-52 0 0,0-44 0 0,0 66 0 0,0-13 0 0,0-52 0 0,0 0 0 0</inkml:trace>
  <inkml:trace contextRef="#ctx0" brushRef="#br0" timeOffset="-185998.8499">621 2394 0 0,'0'118'0'0,"0"-78"0"0,0-36 0 0,0-11 0 0,0-379 0 0,0 132 0 0,0 82 0 0,0 145 0 0,0-76 0 0,0 868 0 0,0-1611 0 0,0 714 0 0,0 16 0 0,0 112 0 0,0 10 0 0,0 243 0 0,0-116 0 0,0-586 0 0,0 412 0 0,0 38 0 0,0 7 0 0,0 5 0 0,0 345 0 0,0-722 0 0,0 331 0 0,0 12 0 0,0 47 0 0,0 18 0 0,0 19 0 0,0-17 0 0,0-6 0 0,0 24 0 0,0-3 0 0,0-6 0 0,0-92 0 0,0-19 0 0,0 56 0 0,0 10 0 0,0 209 0 0,0 110 0 0,0 0 0 0,0 162 0 0,0-137 0 0,0 54 0 0,0-284 0 0,0 196 0 0,0-307 0 0,0 0 0 0,0 0 0 0,0 1 0 0,0 17 0 0,0 2 0 0,0 9 0 0,0 21 0 0,0-14 0 0,0 293 0 0,0-301 0 0,0-7 0 0,0-23 0 0,0 0 0 0,0 2 0 0,0 1 0 0,0-2 0 0,0 2 0 0,0-1 0 0,0 1 0 0,0-2 0 0,0 2 0 0,0-1 0 0,0 1 0 0,0-2 0 0,0 0 0 0,0-1 0 0,0 1 0 0,0-1 0 0,0 4 0 0,0-4 0 0</inkml:trace>
  <inkml:trace contextRef="#ctx0" brushRef="#br0" timeOffset="-154768.41">4361 5012 0 0,'10'0'0'0,"-40"0"0"0,-12 0 0 0,-2030 0 0 0,700 0 0 0,1255 0 0 0,63 0 0 0,40 0 0 0,9 0 0 0,12 0 0 0,30 0 0 0,-30 0 0 0,2 0 0 0,25 0 0 0,24 0 0 0,1893 0 0 0,-650 0 0 0,-808 0 0 0,-447 0 0 0,63 0 0 0,163 0 0 0,-179 0 0 0,-85 0 0 0,-10 0 0 0,8 0 0 0,47 0 0 0,-7 0 0 0,-37 0 0 0,1 0 0 0,2 0 0 0,4 0 0 0,-4 0 0 0,-3 0 0 0,41 0 0 0,4 0 0 0,-45 0 0 0,48 0 0 0,-19 0 0 0,-70 0 0 0,27 0 0 0</inkml:trace>
  <inkml:trace contextRef="#ctx0" brushRef="#br0" timeOffset="-144517.68">1579 9149 0 0,'-5'0'0'0,"-237"0"0"0,321 0 0 0,979 0 0 0,-119 0 0 0,-274 0 0 0,-602 0 0 0,-18 0 0 0,117 0 0 0,108 0 0 0,-220 0 0 0,-8 0 0 0,29 0 0 0,-30 0 0 0,-6 0 0 0,-21 0 0 0,-3 0 0 0,4 0 0 0,-1 0 0 0,1 0 0 0,-2 0 0 0,0 0 0 0,-4 0 0 0,-9 0 0 0,-3 0 0 0,6 0 0 0,-7 0 0 0,1 0 0 0,10 0 0 0,20 0 0 0,46 0 0 0,-15 0 0 0,-38 0 0 0,-2 0 0 0,21 0 0 0,20 0 0 0,6 0 0 0,-31 0 0 0,-22 0 0 0,43 0 0 0,-40 0 0 0,-6 0 0 0,-4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A16AA-C3C9-524C-AA95-1B316E339F06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0B4FF-D04F-0347-9B11-4E87A25C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8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Open your text editor and build this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63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AFB906-299D-4D55-AC2F-931D17B0E8C9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86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931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8F9F9B-DE27-4197-9B90-7BB1A73A6C97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87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753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4C98F90-6A4D-46BD-91A4-F9C9FCAE7530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88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513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6EA150-DDD9-47B7-BC31-E02CDA92BD11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89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024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133C36-B81F-4AA7-A707-E22E393A0FB6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90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773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CDD272-101B-4BB3-8AF1-8CC2A6C5C181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91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656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418B53-3272-4196-A0B7-68F63CF2FFAF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92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106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200B8A-BD9C-4411-A5A4-C54A56A9E36B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93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106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2DFD38-94E0-4627-B4A3-7C79741A2774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94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019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18000E-A4E4-4317-A53E-F53DF3EC74AB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76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653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CB70CF-E4EE-4B2F-B332-996333F4443E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79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881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483895-9437-4D38-8C19-D993863C2DF6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80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079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9B441A-8DDB-4624-A48D-04B0AFAFC22C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81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865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81E70C-3148-4AC8-98DD-9E7789CE8890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727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2629B2-D923-42E3-8733-83A305456323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83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348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4F6DA1-0DBE-4FC3-B3C6-4A7D48D48BBB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268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587868-1AA2-424F-ACE8-2C4CA3E055FD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775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68608" y="6237312"/>
            <a:ext cx="50410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32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FA3F48C-C7C6-4055-9F49-3777875E72AE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67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178E61D-D431-422C-9764-11DAFE33AB63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03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22" y="365127"/>
            <a:ext cx="11590421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22" y="1825625"/>
            <a:ext cx="11590421" cy="49359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2032" y="6396458"/>
            <a:ext cx="461211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0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9" y="1709740"/>
            <a:ext cx="11341769" cy="2852737"/>
          </a:xfrm>
        </p:spPr>
        <p:txBody>
          <a:bodyPr anchor="b"/>
          <a:lstStyle>
            <a:lvl1pPr>
              <a:defRPr sz="45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949" y="4589465"/>
            <a:ext cx="11341769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5569" y="6356352"/>
            <a:ext cx="43714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6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467475" cy="1325563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8550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33475" cy="48550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05675" y="6315578"/>
            <a:ext cx="5334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4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2471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421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421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30013" y="6356352"/>
            <a:ext cx="50410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35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7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07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7340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66407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88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63EFA5E-FA76-400D-B3DC-F0BA90E6D107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37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31740"/>
            <a:ext cx="891770" cy="3051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22313"/>
            <a:ext cx="838200" cy="3352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rgbClr val="015A2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6600" y="6266473"/>
            <a:ext cx="504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3DB5EC-F9A7-E04D-B9BC-F1549D6EB11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6045"/>
            <a:ext cx="2131651" cy="71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9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WAI/intro/accessibility.php" TargetMode="External"/><Relationship Id="rId2" Type="http://schemas.openxmlformats.org/officeDocument/2006/relationships/hyperlink" Target="http://paletton.com/#uid=1000u0kllllaFw0g0qFqFg0w0aF" TargetMode="Externa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ssdm6fIHlE" TargetMode="Externa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ATCH_(HTTP)" TargetMode="External"/><Relationship Id="rId3" Type="http://schemas.openxmlformats.org/officeDocument/2006/relationships/hyperlink" Target="https://en.wikipedia.org/wiki/PUT_(HTTP)" TargetMode="External"/><Relationship Id="rId7" Type="http://schemas.openxmlformats.org/officeDocument/2006/relationships/hyperlink" Target="https://en.wikipedia.org/wiki/Update_(SQL)" TargetMode="External"/><Relationship Id="rId2" Type="http://schemas.openxmlformats.org/officeDocument/2006/relationships/hyperlink" Target="https://en.wikipedia.org/wiki/Insert_(SQL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GET_(HTTP)" TargetMode="External"/><Relationship Id="rId5" Type="http://schemas.openxmlformats.org/officeDocument/2006/relationships/hyperlink" Target="https://en.wikipedia.org/wiki/Select_(SQL)" TargetMode="External"/><Relationship Id="rId10" Type="http://schemas.openxmlformats.org/officeDocument/2006/relationships/hyperlink" Target="https://en.wikipedia.org/wiki/DELETE_(HTTP)" TargetMode="External"/><Relationship Id="rId4" Type="http://schemas.openxmlformats.org/officeDocument/2006/relationships/hyperlink" Target="https://en.wikipedia.org/wiki/POST_(HTTP)" TargetMode="External"/><Relationship Id="rId9" Type="http://schemas.openxmlformats.org/officeDocument/2006/relationships/hyperlink" Target="https://en.wikipedia.org/wiki/Delete_(SQL)" TargetMode="Externa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luralsight.com/library/courses/javascript-getting-started/table-of-contents" TargetMode="External"/><Relationship Id="rId2" Type="http://schemas.openxmlformats.org/officeDocument/2006/relationships/hyperlink" Target="https://www.w3schools.com/js/default.as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html/default.asp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html/default.asp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html/default.asp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.org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html/html_images.asp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html/html_images.asp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html/html_images.asp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css/css_navbar.as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szengarden.com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thinktank.com/2015/11/learn-bootstrap-one-video/" TargetMode="External"/><Relationship Id="rId2" Type="http://schemas.openxmlformats.org/officeDocument/2006/relationships/hyperlink" Target="https://getbootstrap.com/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1AD044-068C-4035-97EF-F4620EE72C41}"/>
              </a:ext>
            </a:extLst>
          </p:cNvPr>
          <p:cNvSpPr txBox="1"/>
          <p:nvPr/>
        </p:nvSpPr>
        <p:spPr>
          <a:xfrm>
            <a:off x="1334303" y="1417188"/>
            <a:ext cx="952339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1">
                    <a:lumMod val="75000"/>
                  </a:schemeClr>
                </a:solidFill>
              </a:rPr>
              <a:t>Web Development </a:t>
            </a:r>
          </a:p>
          <a:p>
            <a:pPr algn="ctr"/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Intro to full stack development</a:t>
            </a:r>
          </a:p>
          <a:p>
            <a:pPr algn="ctr"/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Web, SQL, PHP and </a:t>
            </a:r>
            <a:r>
              <a:rPr lang="en-GB" sz="3600" dirty="0" err="1">
                <a:solidFill>
                  <a:schemeClr val="accent1">
                    <a:lumMod val="75000"/>
                  </a:schemeClr>
                </a:solidFill>
              </a:rPr>
              <a:t>PHPmyadmin</a:t>
            </a:r>
            <a:endParaRPr lang="en-GB" sz="36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36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3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Demonstrate how they have developed user interfaces as appropriate to the organisation’s development standards and the type of software development being developed (S13) 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Describes how they have supported the development of effective user interfaces. (S3) 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Makes simple connections between code and defined data sources as specified (S4) 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9501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02A4D-EEBE-41B7-A3DA-4009B879C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Box Model - (used with </a:t>
            </a:r>
            <a:r>
              <a:rPr lang="en-GB" dirty="0" err="1"/>
              <a:t>Divs</a:t>
            </a:r>
            <a:r>
              <a:rPr lang="en-GB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62656-6686-44C4-ABF7-4EF671D00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752" y="4427563"/>
            <a:ext cx="9613861" cy="24304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Content - The content of the box, where text and images appear </a:t>
            </a:r>
          </a:p>
          <a:p>
            <a:r>
              <a:rPr lang="en-GB" dirty="0"/>
              <a:t>Padding - Clears an area around the content. The padding is transparent</a:t>
            </a:r>
            <a:endParaRPr lang="en-GB" dirty="0">
              <a:cs typeface="Calibri"/>
            </a:endParaRPr>
          </a:p>
          <a:p>
            <a:r>
              <a:rPr lang="en-GB" dirty="0"/>
              <a:t>Border - A border that goes around the padding and content </a:t>
            </a:r>
            <a:endParaRPr lang="en-GB" dirty="0">
              <a:cs typeface="Calibri"/>
            </a:endParaRPr>
          </a:p>
          <a:p>
            <a:r>
              <a:rPr lang="en-GB" dirty="0"/>
              <a:t>Margin - Clears an area outside the border. The margin is transparent</a:t>
            </a:r>
            <a:endParaRPr lang="en-GB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710863-5849-498A-881A-2E7F19AAE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831" y="1854646"/>
            <a:ext cx="3881603" cy="209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3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Other 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Updating databases </a:t>
            </a:r>
          </a:p>
          <a:p>
            <a:r>
              <a:rPr lang="en-GB" dirty="0"/>
              <a:t>Interacting with forums </a:t>
            </a:r>
          </a:p>
          <a:p>
            <a:r>
              <a:rPr lang="en-GB" dirty="0"/>
              <a:t>Gathering user statistics </a:t>
            </a:r>
          </a:p>
          <a:p>
            <a:r>
              <a:rPr lang="en-GB" dirty="0"/>
              <a:t>Managing profiles </a:t>
            </a:r>
          </a:p>
          <a:p>
            <a:r>
              <a:rPr lang="en-GB" dirty="0"/>
              <a:t>Blogging </a:t>
            </a:r>
          </a:p>
          <a:p>
            <a:r>
              <a:rPr lang="en-US" dirty="0"/>
              <a:t>Sharing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425156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3573557" y="1666927"/>
            <a:ext cx="5305867" cy="4549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410" y="753228"/>
            <a:ext cx="9613861" cy="1080938"/>
          </a:xfrm>
        </p:spPr>
        <p:txBody>
          <a:bodyPr/>
          <a:lstStyle/>
          <a:p>
            <a:r>
              <a:rPr lang="en-GB"/>
              <a:t>How does it Work?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632" y="1918344"/>
            <a:ext cx="5281405" cy="3720456"/>
          </a:xfrm>
        </p:spPr>
      </p:pic>
      <p:sp>
        <p:nvSpPr>
          <p:cNvPr id="3" name="Rounded Rectangle 2"/>
          <p:cNvSpPr/>
          <p:nvPr/>
        </p:nvSpPr>
        <p:spPr>
          <a:xfrm>
            <a:off x="3564822" y="10630983"/>
            <a:ext cx="1479884" cy="794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070148" y="10961850"/>
            <a:ext cx="920416" cy="1744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564822" y="10919739"/>
            <a:ext cx="8462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Login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074" y="7880879"/>
            <a:ext cx="2574371" cy="217212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620983" y="7289412"/>
            <a:ext cx="1300600" cy="14247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801363" y="7758007"/>
            <a:ext cx="112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&lt;?</a:t>
            </a:r>
            <a:r>
              <a:rPr lang="en-GB" err="1"/>
              <a:t>php</a:t>
            </a:r>
            <a:r>
              <a:rPr lang="en-GB"/>
              <a:t>?&gt;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227764" y="7261989"/>
            <a:ext cx="2247900" cy="228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227764" y="8081187"/>
            <a:ext cx="235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&lt;? $</a:t>
            </a:r>
            <a:r>
              <a:rPr lang="en-GB" err="1"/>
              <a:t>variable_data</a:t>
            </a:r>
            <a:r>
              <a:rPr lang="en-GB" sz="1600"/>
              <a:t> ?&gt;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38307" y="8534696"/>
            <a:ext cx="1653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&lt;html&gt;</a:t>
            </a:r>
          </a:p>
          <a:p>
            <a:r>
              <a:rPr lang="en-GB"/>
              <a:t>Custom data</a:t>
            </a:r>
          </a:p>
          <a:p>
            <a:r>
              <a:rPr lang="en-GB"/>
              <a:t>&lt;/html&gt;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606734" y="10623363"/>
            <a:ext cx="1744980" cy="9220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801044" y="10893583"/>
            <a:ext cx="1356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Your Data!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30527" y="8295694"/>
            <a:ext cx="2505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You visit the website </a:t>
            </a:r>
          </a:p>
        </p:txBody>
      </p:sp>
      <p:sp>
        <p:nvSpPr>
          <p:cNvPr id="17" name="Up Arrow 16"/>
          <p:cNvSpPr/>
          <p:nvPr/>
        </p:nvSpPr>
        <p:spPr>
          <a:xfrm>
            <a:off x="4110782" y="10392287"/>
            <a:ext cx="340881" cy="371794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3255155" y="10125967"/>
            <a:ext cx="2505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Server takes information you put 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16300" y="8736256"/>
            <a:ext cx="19288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… and sends it on to the scripting language</a:t>
            </a:r>
          </a:p>
        </p:txBody>
      </p:sp>
      <p:sp>
        <p:nvSpPr>
          <p:cNvPr id="20" name="Up Arrow 19"/>
          <p:cNvSpPr/>
          <p:nvPr/>
        </p:nvSpPr>
        <p:spPr>
          <a:xfrm>
            <a:off x="4110782" y="8789287"/>
            <a:ext cx="340881" cy="371794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>
            <a:off x="5044706" y="7758007"/>
            <a:ext cx="1571542" cy="3693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4973758" y="7285520"/>
            <a:ext cx="2505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The scripting engine processes the request</a:t>
            </a:r>
          </a:p>
        </p:txBody>
      </p:sp>
    </p:spTree>
    <p:extLst>
      <p:ext uri="{BB962C8B-B14F-4D97-AF65-F5344CB8AC3E}">
        <p14:creationId xmlns:p14="http://schemas.microsoft.com/office/powerpoint/2010/main" val="261697360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44CC-3FA8-4CAA-85FD-4CB5A5CBA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MY SQL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BD770-01D7-4AE7-B683-F024B9A8E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Client – PHP with MYSQL – Server</a:t>
            </a:r>
          </a:p>
          <a:p>
            <a:pPr marL="0" indent="0">
              <a:buNone/>
            </a:pPr>
            <a:r>
              <a:rPr lang="en-GB"/>
              <a:t>The client calls the server and retrieves HTML</a:t>
            </a:r>
          </a:p>
          <a:p>
            <a:pPr marL="0" indent="0">
              <a:buNone/>
            </a:pPr>
            <a:r>
              <a:rPr lang="en-GB"/>
              <a:t>The server holds all information such as HTML and PHP scripts.</a:t>
            </a:r>
          </a:p>
          <a:p>
            <a:pPr marL="0" indent="0">
              <a:buNone/>
            </a:pPr>
            <a:r>
              <a:rPr lang="en-GB"/>
              <a:t>Java Script is client side only.</a:t>
            </a:r>
          </a:p>
          <a:p>
            <a:pPr marL="0" indent="0">
              <a:buNone/>
            </a:pPr>
            <a:r>
              <a:rPr lang="en-GB"/>
              <a:t>PHP should never be able to be viewed from source. </a:t>
            </a:r>
          </a:p>
          <a:p>
            <a:pPr marL="0" indent="0">
              <a:buNone/>
            </a:pPr>
            <a:r>
              <a:rPr lang="en-GB"/>
              <a:t>Server processes the php and returns HTML</a:t>
            </a:r>
          </a:p>
          <a:p>
            <a:pPr marL="0" indent="0">
              <a:buNone/>
            </a:pPr>
            <a:r>
              <a:rPr lang="en-GB"/>
              <a:t>Security is the reason everything is on Server</a:t>
            </a:r>
          </a:p>
        </p:txBody>
      </p:sp>
    </p:spTree>
    <p:extLst>
      <p:ext uri="{BB962C8B-B14F-4D97-AF65-F5344CB8AC3E}">
        <p14:creationId xmlns:p14="http://schemas.microsoft.com/office/powerpoint/2010/main" val="422313166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2255921"/>
            <a:ext cx="8733656" cy="4570604"/>
          </a:xfrm>
        </p:spPr>
        <p:txBody>
          <a:bodyPr/>
          <a:lstStyle/>
          <a:p>
            <a:r>
              <a:rPr lang="en-GB"/>
              <a:t>A widely-used scripting language </a:t>
            </a:r>
          </a:p>
          <a:p>
            <a:r>
              <a:rPr lang="en-US"/>
              <a:t>PHP is free software released </a:t>
            </a:r>
          </a:p>
          <a:p>
            <a:r>
              <a:rPr lang="en-US"/>
              <a:t>PHP code can be embedded into HTML or XHTML documents </a:t>
            </a:r>
          </a:p>
          <a:p>
            <a:r>
              <a:rPr lang="en-US"/>
              <a:t>It is executed on the server to generate dynamic web content. </a:t>
            </a:r>
          </a:p>
          <a:p>
            <a:r>
              <a:rPr lang="en-US"/>
              <a:t>PHP is frequently used together with MySQL, and is one of the key technologies in the use of dynamic sites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97900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We will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502568"/>
            <a:ext cx="8229600" cy="3902763"/>
          </a:xfrm>
        </p:spPr>
        <p:txBody>
          <a:bodyPr/>
          <a:lstStyle/>
          <a:p>
            <a:r>
              <a:rPr lang="en-GB"/>
              <a:t>Web server scripts written in PHP </a:t>
            </a:r>
          </a:p>
          <a:p>
            <a:r>
              <a:rPr lang="en-US"/>
              <a:t>Database commands written in SQL (structured query language) </a:t>
            </a:r>
          </a:p>
          <a:p>
            <a:r>
              <a:rPr lang="en-US"/>
              <a:t>MySQL database managed with </a:t>
            </a:r>
            <a:r>
              <a:rPr lang="en-US" err="1"/>
              <a:t>PHPMyAdmin</a:t>
            </a:r>
            <a:r>
              <a:rPr lang="en-US"/>
              <a:t>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59994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Your choice of browser </a:t>
            </a:r>
          </a:p>
          <a:p>
            <a:r>
              <a:rPr lang="en-GB" dirty="0"/>
              <a:t>Contextual editors </a:t>
            </a:r>
          </a:p>
          <a:p>
            <a:pPr lvl="1"/>
            <a:r>
              <a:rPr lang="en-GB" dirty="0"/>
              <a:t>Notepad++ (Windows) </a:t>
            </a:r>
          </a:p>
          <a:p>
            <a:pPr lvl="1"/>
            <a:r>
              <a:rPr lang="en-GB" dirty="0" err="1" smtClean="0"/>
              <a:t>SublimeText</a:t>
            </a:r>
            <a:endParaRPr lang="en-GB" dirty="0" smtClean="0"/>
          </a:p>
          <a:p>
            <a:pPr lvl="1"/>
            <a:r>
              <a:rPr lang="en-GB" dirty="0" smtClean="0"/>
              <a:t>Visual Code</a:t>
            </a:r>
            <a:endParaRPr lang="en-GB" dirty="0"/>
          </a:p>
          <a:p>
            <a:r>
              <a:rPr lang="en-GB" dirty="0"/>
              <a:t>FTP </a:t>
            </a:r>
          </a:p>
          <a:p>
            <a:pPr lvl="1"/>
            <a:r>
              <a:rPr lang="en-GB" dirty="0" err="1"/>
              <a:t>Filezilla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744437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Client Side and Server 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10348"/>
            <a:ext cx="8229600" cy="4242989"/>
          </a:xfrm>
        </p:spPr>
        <p:txBody>
          <a:bodyPr/>
          <a:lstStyle/>
          <a:p>
            <a:r>
              <a:rPr lang="en-GB"/>
              <a:t>Client side </a:t>
            </a:r>
          </a:p>
          <a:p>
            <a:pPr lvl="1"/>
            <a:r>
              <a:rPr lang="en-US"/>
              <a:t>Reduces web traffic as processing done on client </a:t>
            </a:r>
          </a:p>
          <a:p>
            <a:pPr lvl="1"/>
            <a:r>
              <a:rPr lang="en-GB"/>
              <a:t>Good for </a:t>
            </a:r>
          </a:p>
          <a:p>
            <a:pPr lvl="2"/>
            <a:r>
              <a:rPr lang="en-GB"/>
              <a:t>Form validation </a:t>
            </a:r>
          </a:p>
          <a:p>
            <a:pPr lvl="2"/>
            <a:r>
              <a:rPr lang="en-GB"/>
              <a:t>User aids (drop downs, hover </a:t>
            </a:r>
            <a:r>
              <a:rPr lang="en-GB" err="1"/>
              <a:t>etc</a:t>
            </a:r>
            <a:r>
              <a:rPr lang="en-GB"/>
              <a:t>) </a:t>
            </a:r>
          </a:p>
          <a:p>
            <a:pPr lvl="2"/>
            <a:r>
              <a:rPr lang="en-GB"/>
              <a:t>Local navigation </a:t>
            </a:r>
          </a:p>
          <a:p>
            <a:r>
              <a:rPr lang="en-GB"/>
              <a:t>Server side </a:t>
            </a:r>
          </a:p>
          <a:p>
            <a:pPr lvl="1"/>
            <a:r>
              <a:rPr lang="en-US"/>
              <a:t>Can use </a:t>
            </a:r>
            <a:r>
              <a:rPr lang="en-US" err="1"/>
              <a:t>centralised</a:t>
            </a:r>
            <a:r>
              <a:rPr lang="en-US"/>
              <a:t> server resources e.g. databases </a:t>
            </a:r>
          </a:p>
          <a:p>
            <a:pPr lvl="1"/>
            <a:r>
              <a:rPr lang="en-US"/>
              <a:t>No client plug-ins required, runs in any browser </a:t>
            </a:r>
          </a:p>
          <a:p>
            <a:pPr lvl="1"/>
            <a:r>
              <a:rPr lang="en-US"/>
              <a:t>No load on client, can use powerful server hardware </a:t>
            </a:r>
          </a:p>
          <a:p>
            <a:pPr lvl="1"/>
            <a:r>
              <a:rPr lang="en-US"/>
              <a:t>Applications do not need distributing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08337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Combined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Build efficient applications </a:t>
            </a:r>
          </a:p>
          <a:p>
            <a:r>
              <a:rPr lang="en-US"/>
              <a:t>Choose to do the processing in the most appropriate location </a:t>
            </a:r>
          </a:p>
          <a:p>
            <a:r>
              <a:rPr lang="en-US"/>
              <a:t>Choose where to keep up to date multi use data </a:t>
            </a:r>
          </a:p>
          <a:p>
            <a:r>
              <a:rPr lang="en-US"/>
              <a:t>Choose how to </a:t>
            </a:r>
            <a:r>
              <a:rPr lang="en-US" err="1"/>
              <a:t>optimise</a:t>
            </a:r>
            <a:r>
              <a:rPr lang="en-US"/>
              <a:t> the user experience: </a:t>
            </a:r>
          </a:p>
          <a:p>
            <a:pPr lvl="1"/>
            <a:r>
              <a:rPr lang="en-GB"/>
              <a:t>Performance </a:t>
            </a:r>
          </a:p>
          <a:p>
            <a:pPr lvl="1"/>
            <a:r>
              <a:rPr lang="en-GB"/>
              <a:t>Appearance </a:t>
            </a:r>
          </a:p>
          <a:p>
            <a:pPr lvl="1"/>
            <a:r>
              <a:rPr lang="en-GB"/>
              <a:t>Function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58429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304800"/>
            <a:ext cx="8784976" cy="1143000"/>
          </a:xfrm>
        </p:spPr>
        <p:txBody>
          <a:bodyPr>
            <a:normAutofit/>
          </a:bodyPr>
          <a:lstStyle/>
          <a:p>
            <a:r>
              <a:rPr lang="en-GB"/>
              <a:t>Summary: Web Server Scripting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301526" y="1705347"/>
            <a:ext cx="4472327" cy="693135"/>
          </a:xfrm>
        </p:spPr>
        <p:txBody>
          <a:bodyPr/>
          <a:lstStyle/>
          <a:p>
            <a:r>
              <a:rPr lang="en-GB"/>
              <a:t>Advantages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159833" y="2543266"/>
            <a:ext cx="4389884" cy="3951288"/>
          </a:xfrm>
          <a:solidFill>
            <a:schemeClr val="tx1"/>
          </a:solidFill>
        </p:spPr>
        <p:txBody>
          <a:bodyPr/>
          <a:lstStyle/>
          <a:p>
            <a:pPr indent="-342900"/>
            <a:r>
              <a:rPr lang="en-GB">
                <a:solidFill>
                  <a:schemeClr val="bg1"/>
                </a:solidFill>
              </a:rPr>
              <a:t>Interpreted, low processing overhead </a:t>
            </a:r>
          </a:p>
          <a:p>
            <a:pPr indent="-342900"/>
            <a:r>
              <a:rPr lang="en-US">
                <a:solidFill>
                  <a:schemeClr val="bg1"/>
                </a:solidFill>
              </a:rPr>
              <a:t>Interpreter is integrated into web server, so it is fast </a:t>
            </a:r>
          </a:p>
          <a:p>
            <a:pPr indent="-342900"/>
            <a:r>
              <a:rPr lang="en-GB">
                <a:solidFill>
                  <a:schemeClr val="bg1"/>
                </a:solidFill>
              </a:rPr>
              <a:t>Secure, code runs on server </a:t>
            </a:r>
          </a:p>
          <a:p>
            <a:pPr indent="-342900"/>
            <a:r>
              <a:rPr lang="en-US">
                <a:solidFill>
                  <a:schemeClr val="bg1"/>
                </a:solidFill>
              </a:rPr>
              <a:t>Content based on live data </a:t>
            </a:r>
          </a:p>
          <a:p>
            <a:pPr indent="-342900"/>
            <a:r>
              <a:rPr lang="en-US">
                <a:solidFill>
                  <a:schemeClr val="bg1"/>
                </a:solidFill>
              </a:rPr>
              <a:t>Can use basic, </a:t>
            </a:r>
            <a:r>
              <a:rPr lang="en-US" err="1">
                <a:solidFill>
                  <a:schemeClr val="bg1"/>
                </a:solidFill>
              </a:rPr>
              <a:t>eg</a:t>
            </a:r>
            <a:r>
              <a:rPr lang="en-US">
                <a:solidFill>
                  <a:schemeClr val="bg1"/>
                </a:solidFill>
              </a:rPr>
              <a:t> phone, browsers as processing is server side </a:t>
            </a:r>
          </a:p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096000" y="1706406"/>
            <a:ext cx="4474028" cy="692076"/>
          </a:xfrm>
        </p:spPr>
        <p:txBody>
          <a:bodyPr/>
          <a:lstStyle/>
          <a:p>
            <a:r>
              <a:rPr lang="en-GB"/>
              <a:t>Disadvantages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78559" y="2543266"/>
            <a:ext cx="4391469" cy="3951288"/>
          </a:xfrm>
          <a:solidFill>
            <a:schemeClr val="tx1"/>
          </a:solidFill>
        </p:spPr>
        <p:txBody>
          <a:bodyPr/>
          <a:lstStyle/>
          <a:p>
            <a:pPr indent="-342900"/>
            <a:r>
              <a:rPr lang="en-US">
                <a:solidFill>
                  <a:schemeClr val="bg1"/>
                </a:solidFill>
              </a:rPr>
              <a:t>Debugging tools can be scarce </a:t>
            </a:r>
          </a:p>
          <a:p>
            <a:pPr indent="-342900"/>
            <a:r>
              <a:rPr lang="en-US">
                <a:solidFill>
                  <a:schemeClr val="bg1"/>
                </a:solidFill>
              </a:rPr>
              <a:t>Can be more difficult to develop </a:t>
            </a:r>
          </a:p>
          <a:p>
            <a:pPr indent="-342900"/>
            <a:r>
              <a:rPr lang="en-US">
                <a:solidFill>
                  <a:schemeClr val="bg1"/>
                </a:solidFill>
              </a:rPr>
              <a:t>Requires a running server to test </a:t>
            </a:r>
          </a:p>
          <a:p>
            <a:pPr indent="-342900"/>
            <a:r>
              <a:rPr lang="en-US">
                <a:solidFill>
                  <a:schemeClr val="bg1"/>
                </a:solidFill>
              </a:rPr>
              <a:t>Has no direct control over the user interface </a:t>
            </a:r>
          </a:p>
          <a:p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6770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E61AB-08CE-4071-923F-A49DD8A35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PHP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75895-F950-487B-B063-6EAC50B34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PHP is a server scripting language, and a powerful tool for making dynamic and interactive Web pages.</a:t>
            </a:r>
          </a:p>
          <a:p>
            <a:r>
              <a:rPr lang="en-GB"/>
              <a:t>Lets start with a simple PHP script. </a:t>
            </a:r>
          </a:p>
          <a:p>
            <a:r>
              <a:rPr lang="en-GB"/>
              <a:t>We start with PHP by changing the file type of our HTML document to a .php file rather than .html</a:t>
            </a:r>
          </a:p>
          <a:p>
            <a:r>
              <a:rPr lang="en-GB"/>
              <a:t>We can still use HTML in the document like normal.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505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00AE6-A1ED-4F61-8B17-D678C28C8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855B8-1438-411D-9C96-867A70D02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cs typeface="Calibri"/>
              </a:rPr>
              <a:t>Colour</a:t>
            </a:r>
            <a:endParaRPr lang="en-GB"/>
          </a:p>
          <a:p>
            <a:r>
              <a:rPr lang="en-GB">
                <a:hlinkClick r:id="rId2"/>
              </a:rPr>
              <a:t>http://paletton.com/#uid=1000u0kllllaFw0g0qFqFg0w0aF</a:t>
            </a:r>
            <a:endParaRPr lang="en-GB">
              <a:cs typeface="Calibri"/>
            </a:endParaRPr>
          </a:p>
          <a:p>
            <a:r>
              <a:rPr lang="en-GB"/>
              <a:t>Need to think about access to disability, </a:t>
            </a:r>
            <a:r>
              <a:rPr lang="en-US"/>
              <a:t>W3C </a:t>
            </a:r>
            <a:r>
              <a:rPr lang="en-US" u="sng">
                <a:hlinkClick r:id="rId3"/>
              </a:rPr>
              <a:t>http://www.w3.org/WAI/intro/accessibility.php</a:t>
            </a:r>
            <a:r>
              <a:rPr lang="en-US"/>
              <a:t> </a:t>
            </a:r>
            <a:endParaRPr lang="en-GB"/>
          </a:p>
          <a:p>
            <a:pPr marL="0" indent="0">
              <a:buNone/>
            </a:pPr>
            <a:r>
              <a:rPr lang="en-GB"/>
              <a:t> </a:t>
            </a:r>
            <a:r>
              <a:rPr lang="en-US" b="1"/>
              <a:t>Web accessibility means that people with disabilities can use the Web</a:t>
            </a:r>
            <a:r>
              <a:rPr lang="en-US"/>
              <a:t>. More specifically, Web accessibility means that people with disabilities can perceive, understand, navigate, and interact with the Web, and that they can contribute to the Web.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88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 Simple PHP 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2015289"/>
            <a:ext cx="8229600" cy="45386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&lt;html&gt; </a:t>
            </a:r>
          </a:p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&lt;head&gt; </a:t>
            </a:r>
          </a:p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&lt;title&gt;</a:t>
            </a:r>
            <a:r>
              <a:rPr lang="en-GB" sz="2000" err="1">
                <a:latin typeface="Comic Sans MS" panose="030F0702030302020204" pitchFamily="66" charset="0"/>
              </a:rPr>
              <a:t>Today&amp;rsquo;s</a:t>
            </a:r>
            <a:r>
              <a:rPr lang="en-GB" sz="2000">
                <a:latin typeface="Comic Sans MS" panose="030F0702030302020204" pitchFamily="66" charset="0"/>
              </a:rPr>
              <a:t> Date&lt;/title&gt; </a:t>
            </a:r>
          </a:p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&lt;meta http-</a:t>
            </a:r>
            <a:r>
              <a:rPr lang="en-GB" sz="2000" err="1">
                <a:latin typeface="Comic Sans MS" panose="030F0702030302020204" pitchFamily="66" charset="0"/>
              </a:rPr>
              <a:t>equiv</a:t>
            </a:r>
            <a:r>
              <a:rPr lang="en-GB" sz="2000">
                <a:latin typeface="Comic Sans MS" panose="030F0702030302020204" pitchFamily="66" charset="0"/>
              </a:rPr>
              <a:t>="content-type“ </a:t>
            </a:r>
          </a:p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content="text/html; charset=utf-8"/&gt; </a:t>
            </a:r>
          </a:p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&lt;/head&gt; </a:t>
            </a:r>
          </a:p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&lt;body&gt; </a:t>
            </a:r>
          </a:p>
          <a:p>
            <a:pPr marL="0" indent="0">
              <a:buNone/>
            </a:pPr>
            <a:r>
              <a:rPr lang="en-US" sz="2000">
                <a:latin typeface="Comic Sans MS" panose="030F0702030302020204" pitchFamily="66" charset="0"/>
              </a:rPr>
              <a:t>&lt;p&gt;Today's date (according to this web server) is </a:t>
            </a:r>
          </a:p>
          <a:p>
            <a:pPr marL="0" indent="0">
              <a:buNone/>
            </a:pPr>
            <a:r>
              <a:rPr lang="en-GB">
                <a:solidFill>
                  <a:srgbClr val="FF0000"/>
                </a:solidFill>
                <a:latin typeface="Comic Sans MS" panose="030F0702030302020204" pitchFamily="66" charset="0"/>
              </a:rPr>
              <a:t>&lt;?</a:t>
            </a:r>
            <a:r>
              <a:rPr lang="en-GB" err="1">
                <a:solidFill>
                  <a:srgbClr val="FF0000"/>
                </a:solidFill>
                <a:latin typeface="Comic Sans MS" panose="030F0702030302020204" pitchFamily="66" charset="0"/>
              </a:rPr>
              <a:t>php</a:t>
            </a:r>
            <a:r>
              <a:rPr lang="en-GB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  <a:latin typeface="Comic Sans MS" panose="030F0702030302020204" pitchFamily="66" charset="0"/>
              </a:rPr>
              <a:t>echo date('l, F </a:t>
            </a:r>
            <a:r>
              <a:rPr lang="en-US" err="1">
                <a:solidFill>
                  <a:srgbClr val="FF0000"/>
                </a:solidFill>
                <a:latin typeface="Comic Sans MS" panose="030F0702030302020204" pitchFamily="66" charset="0"/>
              </a:rPr>
              <a:t>dS</a:t>
            </a:r>
            <a:r>
              <a:rPr lang="en-US">
                <a:solidFill>
                  <a:srgbClr val="FF0000"/>
                </a:solidFill>
                <a:latin typeface="Comic Sans MS" panose="030F0702030302020204" pitchFamily="66" charset="0"/>
              </a:rPr>
              <a:t> Y.'); </a:t>
            </a:r>
          </a:p>
          <a:p>
            <a:pPr marL="0" indent="0">
              <a:buNone/>
            </a:pPr>
            <a:r>
              <a:rPr lang="en-GB">
                <a:solidFill>
                  <a:srgbClr val="FF0000"/>
                </a:solidFill>
                <a:latin typeface="Comic Sans MS" panose="030F0702030302020204" pitchFamily="66" charset="0"/>
              </a:rPr>
              <a:t>?&gt; </a:t>
            </a:r>
          </a:p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&lt;/p&gt; </a:t>
            </a:r>
          </a:p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&lt;/body&gt; </a:t>
            </a:r>
          </a:p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&lt;/html&gt; 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6888088" y="4509120"/>
            <a:ext cx="3312368" cy="648072"/>
          </a:xfrm>
          <a:prstGeom prst="wedgeRoundRectCallout">
            <a:avLst>
              <a:gd name="adj1" fmla="val -170426"/>
              <a:gd name="adj2" fmla="val -44275"/>
              <a:gd name="adj3" fmla="val 16667"/>
            </a:avLst>
          </a:prstGeom>
          <a:solidFill>
            <a:srgbClr val="92D050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</a:rPr>
              <a:t>&lt;?PHP is the opening tag </a:t>
            </a:r>
          </a:p>
          <a:p>
            <a:r>
              <a:rPr lang="en-US" b="1">
                <a:solidFill>
                  <a:schemeClr val="tx1"/>
                </a:solidFill>
              </a:rPr>
              <a:t>(?&gt; is the closing tag) </a:t>
            </a:r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7176120" y="5445224"/>
            <a:ext cx="3312368" cy="1008112"/>
          </a:xfrm>
          <a:prstGeom prst="wedgeRoundRectCallout">
            <a:avLst>
              <a:gd name="adj1" fmla="val -120579"/>
              <a:gd name="adj2" fmla="val -87604"/>
              <a:gd name="adj3" fmla="val 16667"/>
            </a:avLst>
          </a:prstGeom>
          <a:solidFill>
            <a:srgbClr val="92D050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</a:rPr>
              <a:t>Using the PHP date function to get the date set on the server and echo it to the screen</a:t>
            </a:r>
            <a:endParaRPr lang="en-GB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9925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Practicalities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303" y="2406316"/>
            <a:ext cx="9882717" cy="3719849"/>
          </a:xfrm>
        </p:spPr>
        <p:txBody>
          <a:bodyPr>
            <a:normAutofit/>
          </a:bodyPr>
          <a:lstStyle/>
          <a:p>
            <a:r>
              <a:rPr lang="en-US"/>
              <a:t>Use an FTP client (I use </a:t>
            </a:r>
            <a:r>
              <a:rPr lang="en-US" err="1"/>
              <a:t>Filezilla</a:t>
            </a:r>
            <a:r>
              <a:rPr lang="en-US"/>
              <a:t>) to create a subdirectory on your server space</a:t>
            </a:r>
          </a:p>
          <a:p>
            <a:r>
              <a:rPr lang="en-US"/>
              <a:t>Use a contextual editor (Notepad++, </a:t>
            </a:r>
            <a:r>
              <a:rPr lang="en-US" err="1"/>
              <a:t>gedit</a:t>
            </a:r>
            <a:r>
              <a:rPr lang="en-US"/>
              <a:t> or Sublime to create the file we just used and save it with a file type of .</a:t>
            </a:r>
            <a:r>
              <a:rPr lang="en-US" err="1"/>
              <a:t>php</a:t>
            </a:r>
            <a:r>
              <a:rPr lang="en-US"/>
              <a:t> (I called it </a:t>
            </a:r>
            <a:r>
              <a:rPr lang="en-US" i="1" err="1">
                <a:latin typeface="MV Boli" panose="02000500030200090000" pitchFamily="2" charset="0"/>
                <a:cs typeface="MV Boli" panose="02000500030200090000" pitchFamily="2" charset="0"/>
              </a:rPr>
              <a:t>PHPTest.php</a:t>
            </a:r>
            <a:r>
              <a:rPr lang="en-US"/>
              <a:t>) in the subdirectory </a:t>
            </a:r>
          </a:p>
          <a:p>
            <a:r>
              <a:rPr lang="en-US"/>
              <a:t>Access it using your browser </a:t>
            </a:r>
          </a:p>
          <a:p>
            <a:r>
              <a:rPr lang="en-GB"/>
              <a:t>http://superglos.co.uk/YOURNAME/YOURFILELOC/PHPTest.php </a:t>
            </a:r>
          </a:p>
          <a:p>
            <a:r>
              <a:rPr lang="en-GB"/>
              <a:t>Make sure it works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33208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2A9BA-0BD5-4277-B07E-60F4C0ACA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PHP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127FC-E75C-4A0A-922A-185BEE361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We start PHP using a tag like all other elements in HTML.</a:t>
            </a:r>
          </a:p>
          <a:p>
            <a:r>
              <a:rPr lang="en-GB"/>
              <a:t>The syntax in the PHP is different form HTML but should be familiar.</a:t>
            </a:r>
          </a:p>
          <a:p>
            <a:endParaRPr lang="en-GB"/>
          </a:p>
          <a:p>
            <a:pPr marL="0" indent="0">
              <a:buNone/>
            </a:pPr>
            <a:r>
              <a:rPr lang="en-GB"/>
              <a:t>&lt;?php</a:t>
            </a:r>
          </a:p>
          <a:p>
            <a:endParaRPr lang="en-GB"/>
          </a:p>
          <a:p>
            <a:pPr marL="0" indent="0">
              <a:buNone/>
            </a:pPr>
            <a:r>
              <a:rPr lang="en-GB"/>
              <a:t>echo “My PHP is working” ;</a:t>
            </a:r>
          </a:p>
          <a:p>
            <a:pPr marL="0" indent="0">
              <a:buNone/>
            </a:pPr>
            <a:r>
              <a:rPr lang="en-GB"/>
              <a:t>echo date('l, F </a:t>
            </a:r>
            <a:r>
              <a:rPr lang="en-GB" err="1"/>
              <a:t>dS</a:t>
            </a:r>
            <a:r>
              <a:rPr lang="en-GB"/>
              <a:t> Y.'); </a:t>
            </a:r>
          </a:p>
          <a:p>
            <a:endParaRPr lang="en-GB"/>
          </a:p>
          <a:p>
            <a:pPr marL="0" indent="0">
              <a:buNone/>
            </a:pPr>
            <a:r>
              <a:rPr lang="en-GB"/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336853844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PHP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Ensure  you have imported the </a:t>
            </a:r>
            <a:r>
              <a:rPr lang="en-GB" err="1"/>
              <a:t>sql</a:t>
            </a:r>
            <a:r>
              <a:rPr lang="en-GB"/>
              <a:t> database “books” in </a:t>
            </a:r>
            <a:r>
              <a:rPr lang="en-GB" err="1"/>
              <a:t>PHPMyAdmin</a:t>
            </a:r>
            <a:endParaRPr lang="en-GB"/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24971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0AFCC-A5D6-4353-A0B9-1D7047B01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PHP – Create the </a:t>
            </a:r>
            <a:r>
              <a:rPr lang="en-GB" err="1"/>
              <a:t>Index.php</a:t>
            </a:r>
            <a:r>
              <a:rPr lang="en-GB"/>
              <a:t> page with a form and submit action</a:t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 sz="2000"/>
              <a:t>This will let us add and submit data to our books database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385074-D8B3-4CA9-AD90-85827B6793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40" t="7413" r="53390" b="24506"/>
          <a:stretch/>
        </p:blipFill>
        <p:spPr>
          <a:xfrm>
            <a:off x="1533524" y="2352676"/>
            <a:ext cx="7953376" cy="3577483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7FE561B2-0AC5-4305-B114-FB22E5F47A7C}"/>
              </a:ext>
            </a:extLst>
          </p:cNvPr>
          <p:cNvSpPr/>
          <p:nvPr/>
        </p:nvSpPr>
        <p:spPr>
          <a:xfrm>
            <a:off x="2705100" y="2352676"/>
            <a:ext cx="1257300" cy="5524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3734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5BAE4-359D-49B2-9216-A7859B94F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PHP – Create the </a:t>
            </a:r>
            <a:r>
              <a:rPr lang="en-GB" err="1"/>
              <a:t>submit.php</a:t>
            </a:r>
            <a:r>
              <a:rPr lang="en-GB"/>
              <a:t> page and connect to PHP </a:t>
            </a:r>
            <a:r>
              <a:rPr lang="en-GB" err="1"/>
              <a:t>MyAdmin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2A9C2-66B2-4213-AB38-C4E93C36C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10361058" cy="3599316"/>
          </a:xfrm>
        </p:spPr>
        <p:txBody>
          <a:bodyPr/>
          <a:lstStyle/>
          <a:p>
            <a:pPr marL="0" indent="0">
              <a:buNone/>
            </a:pP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62F5EB-8119-4BE2-8A4C-18EA16CA4D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5" t="7142" r="50812" b="11472"/>
          <a:stretch/>
        </p:blipFill>
        <p:spPr>
          <a:xfrm>
            <a:off x="680322" y="1557398"/>
            <a:ext cx="9032964" cy="46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5936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PHP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  <a:p>
            <a:r>
              <a:rPr lang="en-GB"/>
              <a:t>Check on </a:t>
            </a:r>
            <a:r>
              <a:rPr lang="en-GB" err="1"/>
              <a:t>PHPmyAdmin</a:t>
            </a:r>
            <a:r>
              <a:rPr lang="en-GB"/>
              <a:t> that we have new data in our table for books.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98778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Create a connection file – </a:t>
            </a:r>
            <a:r>
              <a:rPr lang="en-GB" err="1"/>
              <a:t>dbConn.php</a:t>
            </a:r>
            <a:r>
              <a:rPr lang="en-GB"/>
              <a:t> – this stops you having to keep coding it in every file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95" y="1453391"/>
            <a:ext cx="8662372" cy="4935538"/>
          </a:xfrm>
        </p:spPr>
      </p:pic>
    </p:spTree>
    <p:extLst>
      <p:ext uri="{BB962C8B-B14F-4D97-AF65-F5344CB8AC3E}">
        <p14:creationId xmlns:p14="http://schemas.microsoft.com/office/powerpoint/2010/main" val="273432184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3AFC3-9CE4-4371-ADCD-057EAEF3E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PHP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490FA-46DE-486F-ACCF-78AED3B30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61" y="1386238"/>
            <a:ext cx="11590421" cy="4935956"/>
          </a:xfrm>
        </p:spPr>
        <p:txBody>
          <a:bodyPr>
            <a:normAutofit/>
          </a:bodyPr>
          <a:lstStyle/>
          <a:p>
            <a:r>
              <a:rPr lang="en-GB"/>
              <a:t>This code enables us to also fetch the results that we list from the Database notice the include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F26D32-7EF8-449D-8B35-0C5E473E22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61" t="6450" r="11364" b="27403"/>
          <a:stretch/>
        </p:blipFill>
        <p:spPr>
          <a:xfrm>
            <a:off x="403761" y="1763657"/>
            <a:ext cx="8514608" cy="456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7324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Exercise - PHP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Take what we have done so far and create another page “</a:t>
            </a:r>
            <a:r>
              <a:rPr lang="en-GB" err="1"/>
              <a:t>Borrower.php”that</a:t>
            </a:r>
            <a:r>
              <a:rPr lang="en-GB"/>
              <a:t> links to the index page.</a:t>
            </a:r>
          </a:p>
          <a:p>
            <a:r>
              <a:rPr lang="en-GB"/>
              <a:t>On the new page create a different </a:t>
            </a:r>
            <a:r>
              <a:rPr lang="en-GB" err="1"/>
              <a:t>php</a:t>
            </a:r>
            <a:r>
              <a:rPr lang="en-GB"/>
              <a:t> script to add data to the new “borrower” table (not the books table like previously).</a:t>
            </a:r>
          </a:p>
          <a:p>
            <a:r>
              <a:rPr lang="en-GB"/>
              <a:t>Make sure it is posting to the DB and is correct in the table.</a:t>
            </a:r>
          </a:p>
          <a:p>
            <a:r>
              <a:rPr lang="en-GB"/>
              <a:t>Get the information to echo back on the webpage so we know its correct.</a:t>
            </a:r>
          </a:p>
          <a:p>
            <a:r>
              <a:rPr lang="en-GB"/>
              <a:t>Example. We are going to add a new customer(borrower). What information in the form/page do we need?</a:t>
            </a:r>
          </a:p>
          <a:p>
            <a:endParaRPr lang="en-GB"/>
          </a:p>
          <a:p>
            <a:r>
              <a:rPr lang="en-GB"/>
              <a:t>Extension task now revisit  the Index &amp; Borrower page and make it look good, add some styling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032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13786-4020-41D1-865A-149581ED7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EBF91-77E3-4E44-90AA-65600F9F4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Load an editor of your choice. Or you can use notepad. </a:t>
            </a:r>
          </a:p>
          <a:p>
            <a:r>
              <a:rPr lang="en-GB"/>
              <a:t>Lets start to get a basic webpage going. </a:t>
            </a:r>
          </a:p>
          <a:p>
            <a:r>
              <a:rPr lang="en-GB"/>
              <a:t>Call the file index.html</a:t>
            </a:r>
          </a:p>
          <a:p>
            <a:r>
              <a:rPr lang="en-GB"/>
              <a:t>Make sure you keep good file management for this.</a:t>
            </a:r>
          </a:p>
          <a:p>
            <a:r>
              <a:rPr lang="en-GB"/>
              <a:t>Images should have an image folder and CSS should go in to Styles folder.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10471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PHP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session is the time spent by a user browsing a particular website.</a:t>
            </a:r>
          </a:p>
          <a:p>
            <a:r>
              <a:rPr lang="en-US"/>
              <a:t>When a session is created, a unique Session ID is set up for the user that is subsequently made available to each page the user visits.</a:t>
            </a:r>
          </a:p>
          <a:p>
            <a:r>
              <a:rPr lang="en-US"/>
              <a:t>The Session ID is stored in a PHP system variable called PHPSESSID.</a:t>
            </a:r>
          </a:p>
          <a:p>
            <a:r>
              <a:rPr lang="en-US"/>
              <a:t>This allows information to be shared across pages (it can also be stored in cookies)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75725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Uses for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When a user starts a shopping cart the items added to the cart could be contained in session data </a:t>
            </a:r>
          </a:p>
          <a:p>
            <a:r>
              <a:rPr lang="en-US"/>
              <a:t>In our case we will use session data to say if a user is logged in and able to view protected pages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40539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Session Initiation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&lt;?</a:t>
            </a:r>
            <a:r>
              <a:rPr lang="en-US" err="1">
                <a:latin typeface="Comic Sans MS" panose="030F0702030302020204" pitchFamily="66" charset="0"/>
              </a:rPr>
              <a:t>php</a:t>
            </a:r>
            <a:r>
              <a:rPr lang="en-US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</a:t>
            </a:r>
            <a:r>
              <a:rPr lang="en-US" err="1">
                <a:latin typeface="Comic Sans MS" panose="030F0702030302020204" pitchFamily="66" charset="0"/>
              </a:rPr>
              <a:t>session_start</a:t>
            </a:r>
            <a:r>
              <a:rPr lang="en-US">
                <a:latin typeface="Comic Sans MS" panose="030F0702030302020204" pitchFamily="66" charset="0"/>
              </a:rPr>
              <a:t>();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?&gt;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</a:t>
            </a:r>
            <a:r>
              <a:rPr lang="en-US" err="1"/>
              <a:t>session_start</a:t>
            </a:r>
            <a:r>
              <a:rPr lang="en-US"/>
              <a:t>() function checks for an existing session. If one is not found, it creates a new session and gives it a Session ID.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91040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Storing a Simple Counter Value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Session information is stored in the session variables using the $_SESSION array.</a:t>
            </a:r>
          </a:p>
          <a:p>
            <a:r>
              <a:rPr lang="en-US"/>
              <a:t>A simple counter variable is created for the session and is set to 1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&lt;?</a:t>
            </a:r>
            <a:r>
              <a:rPr lang="en-US" err="1">
                <a:latin typeface="Comic Sans MS" panose="030F0702030302020204" pitchFamily="66" charset="0"/>
              </a:rPr>
              <a:t>php</a:t>
            </a:r>
            <a:r>
              <a:rPr lang="en-US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</a:t>
            </a:r>
            <a:r>
              <a:rPr lang="en-US" err="1">
                <a:latin typeface="Comic Sans MS" panose="030F0702030302020204" pitchFamily="66" charset="0"/>
              </a:rPr>
              <a:t>session_start</a:t>
            </a:r>
            <a:r>
              <a:rPr lang="en-US">
                <a:latin typeface="Comic Sans MS" panose="030F0702030302020204" pitchFamily="66" charset="0"/>
              </a:rPr>
              <a:t>();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$_SESSION['count'] = 1;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?&gt;</a:t>
            </a:r>
            <a:endParaRPr lang="en-GB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89552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session01.php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Create a folder called login</a:t>
            </a:r>
          </a:p>
          <a:p>
            <a:r>
              <a:rPr lang="en-GB"/>
              <a:t>Place session01.php into it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&lt;?</a:t>
            </a:r>
            <a:r>
              <a:rPr lang="en-US" err="1">
                <a:latin typeface="Comic Sans MS" panose="030F0702030302020204" pitchFamily="66" charset="0"/>
              </a:rPr>
              <a:t>php</a:t>
            </a:r>
            <a:endParaRPr lang="en-US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</a:t>
            </a:r>
            <a:r>
              <a:rPr lang="en-US" err="1">
                <a:latin typeface="Comic Sans MS" panose="030F0702030302020204" pitchFamily="66" charset="0"/>
              </a:rPr>
              <a:t>session_start</a:t>
            </a:r>
            <a:r>
              <a:rPr lang="en-US">
                <a:latin typeface="Comic Sans MS" panose="030F0702030302020204" pitchFamily="66" charset="0"/>
              </a:rPr>
              <a:t>();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$_SESSION['count'] = 1;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?&gt; </a:t>
            </a:r>
          </a:p>
        </p:txBody>
      </p:sp>
    </p:spTree>
    <p:extLst>
      <p:ext uri="{BB962C8B-B14F-4D97-AF65-F5344CB8AC3E}">
        <p14:creationId xmlns:p14="http://schemas.microsoft.com/office/powerpoint/2010/main" val="246578580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420" y="731520"/>
            <a:ext cx="8229600" cy="1143000"/>
          </a:xfrm>
        </p:spPr>
        <p:txBody>
          <a:bodyPr/>
          <a:lstStyle/>
          <a:p>
            <a:r>
              <a:rPr lang="en-GB"/>
              <a:t>session01.php -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420" y="2005236"/>
            <a:ext cx="8964488" cy="5616624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&lt;html&gt;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&lt;head&gt;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&lt;title&gt;Some web page&lt;/title&gt;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&lt;/head&gt;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&lt;body&gt;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&lt;?</a:t>
            </a:r>
            <a:r>
              <a:rPr lang="en-US" err="1">
                <a:latin typeface="Comic Sans MS" panose="030F0702030302020204" pitchFamily="66" charset="0"/>
              </a:rPr>
              <a:t>php</a:t>
            </a:r>
            <a:r>
              <a:rPr lang="en-US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echo "Counter value = ".$_SESSION['count'];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?&gt;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&lt;/body&gt;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&lt;/html&gt; </a:t>
            </a:r>
            <a:endParaRPr lang="en-GB">
              <a:latin typeface="Comic Sans MS" panose="030F0702030302020204" pitchFamily="66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96800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Checking if a Session Exists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034541"/>
            <a:ext cx="8507288" cy="4709120"/>
          </a:xfrm>
        </p:spPr>
        <p:txBody>
          <a:bodyPr/>
          <a:lstStyle/>
          <a:p>
            <a:r>
              <a:rPr lang="en-US"/>
              <a:t>To check whether a variable exists and has been assigned use the </a:t>
            </a:r>
            <a:r>
              <a:rPr lang="en-US" err="1"/>
              <a:t>isset</a:t>
            </a:r>
            <a:r>
              <a:rPr lang="en-US"/>
              <a:t>() function</a:t>
            </a:r>
          </a:p>
          <a:p>
            <a:r>
              <a:rPr lang="en-US"/>
              <a:t>It returns true if the variable has been set (given a value) and false otherwise.</a:t>
            </a:r>
          </a:p>
          <a:p>
            <a:r>
              <a:rPr lang="en-US"/>
              <a:t>We will use the </a:t>
            </a:r>
            <a:r>
              <a:rPr lang="en-US" err="1"/>
              <a:t>isset</a:t>
            </a:r>
            <a:r>
              <a:rPr lang="en-US"/>
              <a:t>() function to check whether the count variable exists and has been set.</a:t>
            </a:r>
          </a:p>
          <a:p>
            <a:r>
              <a:rPr lang="en-US"/>
              <a:t>If it has, the code will increment the value of count.</a:t>
            </a:r>
          </a:p>
          <a:p>
            <a:r>
              <a:rPr lang="en-US"/>
              <a:t>Else, the count variable will be created and set to 1.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75503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session02.php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293939"/>
            <a:ext cx="8784976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&lt;?</a:t>
            </a:r>
            <a:r>
              <a:rPr lang="en-US" sz="2500" err="1">
                <a:latin typeface="Comic Sans MS" panose="030F0702030302020204" pitchFamily="66" charset="0"/>
              </a:rPr>
              <a:t>php</a:t>
            </a:r>
            <a:r>
              <a:rPr lang="en-US" sz="250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	</a:t>
            </a:r>
            <a:r>
              <a:rPr lang="en-US" sz="2500" err="1">
                <a:latin typeface="Comic Sans MS" panose="030F0702030302020204" pitchFamily="66" charset="0"/>
              </a:rPr>
              <a:t>session_start</a:t>
            </a:r>
            <a:r>
              <a:rPr lang="en-US" sz="2500">
                <a:latin typeface="Comic Sans MS" panose="030F0702030302020204" pitchFamily="66" charset="0"/>
              </a:rPr>
              <a:t>();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	if(</a:t>
            </a:r>
            <a:r>
              <a:rPr lang="en-US" sz="2500" err="1">
                <a:latin typeface="Comic Sans MS" panose="030F0702030302020204" pitchFamily="66" charset="0"/>
              </a:rPr>
              <a:t>isset</a:t>
            </a:r>
            <a:r>
              <a:rPr lang="en-US" sz="2500">
                <a:latin typeface="Comic Sans MS" panose="030F0702030302020204" pitchFamily="66" charset="0"/>
              </a:rPr>
              <a:t>($_SESSION['count'])) 	$_SESSION['count'] = $_SESSION['count'] + 1;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	else $_SESSION['count'] = 1;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?&gt;</a:t>
            </a:r>
            <a:endParaRPr lang="en-GB" sz="25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53408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session02.php - </a:t>
            </a:r>
            <a:r>
              <a:rPr lang="en-GB" err="1"/>
              <a:t>cont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057402"/>
            <a:ext cx="87849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&lt;html&gt;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&lt;head&gt;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&lt;title&gt;Some web page&lt;/title&gt;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&lt;/head&gt;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&lt;body&gt;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&lt;?</a:t>
            </a:r>
            <a:r>
              <a:rPr lang="en-US" sz="2500" err="1">
                <a:latin typeface="Comic Sans MS" panose="030F0702030302020204" pitchFamily="66" charset="0"/>
              </a:rPr>
              <a:t>php</a:t>
            </a:r>
            <a:r>
              <a:rPr lang="en-US" sz="250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	echo "Counter value = ".$_SESSION['count'];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?&gt;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&lt;/body&gt;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&lt;/html&gt;</a:t>
            </a:r>
            <a:endParaRPr lang="en-GB" sz="25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9359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Session Checker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result is initially the same, but each time the page is refreshed the counter increases by one</a:t>
            </a: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12" y="3401564"/>
            <a:ext cx="24098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343" y="3464156"/>
            <a:ext cx="23336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rved Down Arrow 3"/>
          <p:cNvSpPr/>
          <p:nvPr/>
        </p:nvSpPr>
        <p:spPr>
          <a:xfrm>
            <a:off x="4295800" y="2763647"/>
            <a:ext cx="3168352" cy="6477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9" tIns="47545" rIns="95089" bIns="47545" spcCol="0"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941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7FADC-4E7C-FDAD-C193-ADC5C7F97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HTML Documents</a:t>
            </a:r>
            <a:br>
              <a:rPr lang="en-GB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830FE-9307-EBD2-F278-92CFD3B78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46006A9-DAE7-2FCD-EDD9-0A8DFF3EC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650" y="3554862"/>
            <a:ext cx="7772400" cy="28444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70ECB0-4C60-C1F6-1DB1-55FA0C9F558C}"/>
              </a:ext>
            </a:extLst>
          </p:cNvPr>
          <p:cNvSpPr txBox="1"/>
          <p:nvPr/>
        </p:nvSpPr>
        <p:spPr>
          <a:xfrm>
            <a:off x="462456" y="1825625"/>
            <a:ext cx="93207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All HTML documents must start with a document type declaration: &lt;!DOCTYPE html&gt;.</a:t>
            </a: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HTML document itself begins with &lt;html&gt; and ends with &lt;/html&gt;.</a:t>
            </a: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visible part of the HTML document is between &lt;body&gt; and &lt;/body&gt;.</a:t>
            </a:r>
          </a:p>
        </p:txBody>
      </p:sp>
    </p:spTree>
    <p:extLst>
      <p:ext uri="{BB962C8B-B14F-4D97-AF65-F5344CB8AC3E}">
        <p14:creationId xmlns:p14="http://schemas.microsoft.com/office/powerpoint/2010/main" val="218589320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Clearing a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Clear the contents of a particular session variable using the unset() function</a:t>
            </a:r>
          </a:p>
          <a:p>
            <a:r>
              <a:rPr lang="en-US" dirty="0"/>
              <a:t>The following script will clear the count variable when it reaches 5</a:t>
            </a:r>
          </a:p>
          <a:p>
            <a:r>
              <a:rPr lang="en-US" dirty="0"/>
              <a:t>The page will then say the count does not have a value and then start again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38371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session03.php -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095500"/>
            <a:ext cx="8579296" cy="4853136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&lt;?</a:t>
            </a:r>
            <a:r>
              <a:rPr lang="en-US" err="1">
                <a:latin typeface="Comic Sans MS" panose="030F0702030302020204" pitchFamily="66" charset="0"/>
              </a:rPr>
              <a:t>php</a:t>
            </a:r>
            <a:r>
              <a:rPr lang="en-US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</a:t>
            </a:r>
            <a:r>
              <a:rPr lang="en-US" err="1">
                <a:latin typeface="Comic Sans MS" panose="030F0702030302020204" pitchFamily="66" charset="0"/>
              </a:rPr>
              <a:t>session_start</a:t>
            </a:r>
            <a:r>
              <a:rPr lang="en-US">
                <a:latin typeface="Comic Sans MS" panose="030F0702030302020204" pitchFamily="66" charset="0"/>
              </a:rPr>
              <a:t>();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if(</a:t>
            </a:r>
            <a:r>
              <a:rPr lang="en-US" err="1">
                <a:latin typeface="Comic Sans MS" panose="030F0702030302020204" pitchFamily="66" charset="0"/>
              </a:rPr>
              <a:t>isset</a:t>
            </a:r>
            <a:r>
              <a:rPr lang="en-US">
                <a:latin typeface="Comic Sans MS" panose="030F0702030302020204" pitchFamily="66" charset="0"/>
              </a:rPr>
              <a:t>($_SESSION['count'])) { 				$_SESSION['count'] = $_SESSION['count'] + 1; 	if($_SESSION['count'] &gt; 5) 	unset($_SESSION['count']);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} else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$_SESSION['count'] = 1;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?&gt;</a:t>
            </a:r>
            <a:r>
              <a:rPr lang="en-US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970897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28" y="691560"/>
            <a:ext cx="8229600" cy="1143000"/>
          </a:xfrm>
        </p:spPr>
        <p:txBody>
          <a:bodyPr/>
          <a:lstStyle/>
          <a:p>
            <a:r>
              <a:rPr lang="en-GB"/>
              <a:t>session03.php -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28" y="2110388"/>
            <a:ext cx="10584931" cy="48085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&lt;html&gt;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&lt;head&gt;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&lt;title&gt;Some web page&lt;/title&gt;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&lt;/head&gt;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&lt;body&gt;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&lt;?</a:t>
            </a:r>
            <a:r>
              <a:rPr lang="en-US" sz="2500" err="1">
                <a:latin typeface="Comic Sans MS" panose="030F0702030302020204" pitchFamily="66" charset="0"/>
              </a:rPr>
              <a:t>php</a:t>
            </a:r>
            <a:r>
              <a:rPr lang="en-US" sz="250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	if(</a:t>
            </a:r>
            <a:r>
              <a:rPr lang="en-US" sz="2500" err="1">
                <a:latin typeface="Comic Sans MS" panose="030F0702030302020204" pitchFamily="66" charset="0"/>
              </a:rPr>
              <a:t>isset</a:t>
            </a:r>
            <a:r>
              <a:rPr lang="en-US" sz="2500">
                <a:latin typeface="Comic Sans MS" panose="030F0702030302020204" pitchFamily="66" charset="0"/>
              </a:rPr>
              <a:t>($_SESSION['count']))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	echo "Counter value = ".$_SESSION['count'];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	else echo "</a:t>
            </a:r>
            <a:r>
              <a:rPr lang="en-US" sz="2100">
                <a:latin typeface="Comic Sans MS" panose="030F0702030302020204" pitchFamily="66" charset="0"/>
              </a:rPr>
              <a:t>The counter does not currently have a value!</a:t>
            </a:r>
            <a:r>
              <a:rPr lang="en-US" sz="2500">
                <a:latin typeface="Comic Sans MS" panose="030F0702030302020204" pitchFamily="66" charset="0"/>
              </a:rPr>
              <a:t>";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?&gt;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&lt;/body&gt;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&lt;/html&gt;</a:t>
            </a:r>
            <a:endParaRPr lang="en-GB" sz="25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31540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E2C0A-AC96-403C-A286-079D0481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GDPR  - </a:t>
            </a:r>
            <a:r>
              <a:rPr lang="en-GB">
                <a:hlinkClick r:id="rId2"/>
              </a:rPr>
              <a:t>https://www.youtube.com/watch?v=Assdm6fIHlE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45824-D74E-42A6-8EDB-0ACC9660F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Watch you tube clip</a:t>
            </a:r>
          </a:p>
          <a:p>
            <a:r>
              <a:rPr lang="en-GB"/>
              <a:t>Passwords need encryption !</a:t>
            </a:r>
          </a:p>
          <a:p>
            <a:r>
              <a:rPr lang="en-GB"/>
              <a:t>Research &amp; share findings of latest data breaches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1603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Research what salt is and hash tag ?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Lets look at basic encryption - Sha256 and MD5 is an example. </a:t>
            </a:r>
          </a:p>
          <a:p>
            <a:r>
              <a:rPr lang="en-GB"/>
              <a:t>Try it out, a quick google search will find examples.  W3C schools is a good start.</a:t>
            </a:r>
          </a:p>
          <a:p>
            <a:r>
              <a:rPr lang="en-GB"/>
              <a:t>Lets look at </a:t>
            </a:r>
            <a:r>
              <a:rPr lang="en-GB" err="1"/>
              <a:t>password.php</a:t>
            </a:r>
            <a:r>
              <a:rPr lang="en-GB"/>
              <a:t>/</a:t>
            </a:r>
            <a:r>
              <a:rPr lang="en-GB" err="1"/>
              <a:t>encryption.php</a:t>
            </a: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72148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The crypt() function returns a hashed string using DES, Blowfish, or MD5 algorithms.</a:t>
            </a:r>
          </a:p>
          <a:p>
            <a:r>
              <a:rPr lang="en-GB"/>
              <a:t>This function behaves different on different operating systems. PHP checks what algorithms are available and what algorithms to use when it is installed.</a:t>
            </a:r>
          </a:p>
          <a:p>
            <a:r>
              <a:rPr lang="en-GB"/>
              <a:t>The salt parameter is optional. However, crypt() creates a weak password without the salt. Make sure to specify a strong enough salt for better security.</a:t>
            </a:r>
          </a:p>
          <a:p>
            <a:r>
              <a:rPr lang="en-GB"/>
              <a:t>There are some constants that are used together with the crypt() function. The value of these constants are set by PHP when it is installed.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29218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Login -  adding security to password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 this example the user name and password will be stored in the script </a:t>
            </a:r>
          </a:p>
          <a:p>
            <a:r>
              <a:rPr lang="en-US"/>
              <a:t>Later we will use multiple user names and passwords stored in a database table “login”</a:t>
            </a:r>
          </a:p>
        </p:txBody>
      </p:sp>
    </p:spTree>
    <p:extLst>
      <p:ext uri="{BB962C8B-B14F-4D97-AF65-F5344CB8AC3E}">
        <p14:creationId xmlns:p14="http://schemas.microsoft.com/office/powerpoint/2010/main" val="265411375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Creation of 2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Login page:</a:t>
            </a:r>
          </a:p>
          <a:p>
            <a:pPr lvl="1"/>
            <a:r>
              <a:rPr lang="en-US"/>
              <a:t>establishes a session and asks the user to enter a username and password.</a:t>
            </a:r>
          </a:p>
          <a:p>
            <a:pPr lvl="1"/>
            <a:r>
              <a:rPr lang="en-US"/>
              <a:t>if the credentials match, a session variable called login will be set to "OK",</a:t>
            </a:r>
          </a:p>
          <a:p>
            <a:pPr lvl="1"/>
            <a:r>
              <a:rPr lang="en-US"/>
              <a:t>the user will be directed to:</a:t>
            </a:r>
          </a:p>
          <a:p>
            <a:r>
              <a:rPr lang="en-US"/>
              <a:t>Protected page:</a:t>
            </a:r>
          </a:p>
          <a:p>
            <a:pPr lvl="1"/>
            <a:r>
              <a:rPr lang="en-US"/>
              <a:t>checks $_SESSION value is "OK", </a:t>
            </a:r>
          </a:p>
          <a:p>
            <a:pPr lvl="1"/>
            <a:r>
              <a:rPr lang="en-US"/>
              <a:t>if true the user is redirected to the login screen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55524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login01.php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Displays a form to enter the user name and password</a:t>
            </a:r>
          </a:p>
          <a:p>
            <a:r>
              <a:rPr lang="en-US"/>
              <a:t>If they match it calls </a:t>
            </a:r>
            <a:r>
              <a:rPr lang="en-US" err="1"/>
              <a:t>protected.php</a:t>
            </a:r>
            <a:endParaRPr lang="en-US"/>
          </a:p>
          <a:p>
            <a:r>
              <a:rPr lang="en-US"/>
              <a:t>If they are blank or don’t match, it calls itself</a:t>
            </a:r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3933057"/>
            <a:ext cx="2590800" cy="199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23608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600" y="838201"/>
            <a:ext cx="8229600" cy="942797"/>
          </a:xfrm>
        </p:spPr>
        <p:txBody>
          <a:bodyPr>
            <a:normAutofit/>
          </a:bodyPr>
          <a:lstStyle/>
          <a:p>
            <a:r>
              <a:rPr lang="en-GB"/>
              <a:t>login01.php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600" y="1981200"/>
            <a:ext cx="925252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&lt;?</a:t>
            </a:r>
            <a:r>
              <a:rPr lang="en-GB" err="1">
                <a:latin typeface="Comic Sans MS" panose="030F0702030302020204" pitchFamily="66" charset="0"/>
              </a:rPr>
              <a:t>php</a:t>
            </a:r>
            <a:r>
              <a:rPr lang="en-GB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$user = $_POST["username"];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$pass = $_POST["password"];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$validated = false;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</a:t>
            </a:r>
            <a:r>
              <a:rPr lang="en-GB" err="1">
                <a:latin typeface="Comic Sans MS" panose="030F0702030302020204" pitchFamily="66" charset="0"/>
              </a:rPr>
              <a:t>session_start</a:t>
            </a:r>
            <a:r>
              <a:rPr lang="en-GB">
                <a:latin typeface="Comic Sans MS" panose="030F0702030302020204" pitchFamily="66" charset="0"/>
              </a:rPr>
              <a:t>();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if($user!=""&amp;&amp;$pass!="") { if($user=="</a:t>
            </a:r>
            <a:r>
              <a:rPr lang="en-GB" err="1">
                <a:latin typeface="Comic Sans MS" panose="030F0702030302020204" pitchFamily="66" charset="0"/>
              </a:rPr>
              <a:t>jsmith</a:t>
            </a:r>
            <a:r>
              <a:rPr lang="en-GB">
                <a:latin typeface="Comic Sans MS" panose="030F0702030302020204" pitchFamily="66" charset="0"/>
              </a:rPr>
              <a:t>"&amp;&amp;$pass=="</a:t>
            </a:r>
            <a:r>
              <a:rPr lang="en-GB" err="1">
                <a:latin typeface="Comic Sans MS" panose="030F0702030302020204" pitchFamily="66" charset="0"/>
              </a:rPr>
              <a:t>letmein</a:t>
            </a:r>
            <a:r>
              <a:rPr lang="en-GB">
                <a:latin typeface="Comic Sans MS" panose="030F0702030302020204" pitchFamily="66" charset="0"/>
              </a:rPr>
              <a:t>") $validated = true;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if($validated) {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	$_SESSION['login'] = "OK";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	$_SESSION['username'] = $user;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	$_SESSION['password'] = $pass;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	header('Location: </a:t>
            </a:r>
            <a:r>
              <a:rPr lang="en-GB" err="1">
                <a:latin typeface="Comic Sans MS" panose="030F0702030302020204" pitchFamily="66" charset="0"/>
              </a:rPr>
              <a:t>protected.php</a:t>
            </a:r>
            <a:r>
              <a:rPr lang="en-GB">
                <a:latin typeface="Comic Sans MS" panose="030F0702030302020204" pitchFamily="66" charset="0"/>
              </a:rPr>
              <a:t>');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38912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13786-4020-41D1-865A-149581ED7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EBF91-77E3-4E44-90AA-65600F9F4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/>
              <a:t>&lt;!DOCTYPE html&gt;                                                    </a:t>
            </a:r>
          </a:p>
          <a:p>
            <a:pPr marL="0" indent="0">
              <a:buNone/>
            </a:pPr>
            <a:r>
              <a:rPr lang="en-GB" b="1"/>
              <a:t>&lt;html&gt;</a:t>
            </a:r>
          </a:p>
          <a:p>
            <a:pPr marL="0" indent="0">
              <a:buNone/>
            </a:pPr>
            <a:r>
              <a:rPr lang="en-GB" b="1"/>
              <a:t>&lt;head&gt;</a:t>
            </a:r>
          </a:p>
          <a:p>
            <a:pPr marL="0" indent="0">
              <a:buNone/>
            </a:pPr>
            <a:r>
              <a:rPr lang="en-GB" b="1"/>
              <a:t>&lt;title&gt;Sample page&lt;/title&gt; </a:t>
            </a:r>
          </a:p>
          <a:p>
            <a:pPr marL="0" indent="0">
              <a:buNone/>
            </a:pPr>
            <a:r>
              <a:rPr lang="en-GB" b="1"/>
              <a:t>&lt;/head&gt; </a:t>
            </a:r>
          </a:p>
          <a:p>
            <a:endParaRPr lang="en-GB"/>
          </a:p>
          <a:p>
            <a:r>
              <a:rPr lang="en-GB"/>
              <a:t>Where we put the title as “Sample page”. This will appear in browsers tab.</a:t>
            </a:r>
          </a:p>
        </p:txBody>
      </p:sp>
    </p:spTree>
    <p:extLst>
      <p:ext uri="{BB962C8B-B14F-4D97-AF65-F5344CB8AC3E}">
        <p14:creationId xmlns:p14="http://schemas.microsoft.com/office/powerpoint/2010/main" val="204751853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807721"/>
            <a:ext cx="8229600" cy="942797"/>
          </a:xfrm>
        </p:spPr>
        <p:txBody>
          <a:bodyPr>
            <a:normAutofit/>
          </a:bodyPr>
          <a:lstStyle/>
          <a:p>
            <a:r>
              <a:rPr lang="en-GB"/>
              <a:t>login01.php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2044366"/>
            <a:ext cx="9036496" cy="5789443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else {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$_SESSION['login'] = "";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echo "Invalid username or password.";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}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}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else $_SESSION['login'] = "";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?&gt;</a:t>
            </a:r>
            <a:endParaRPr lang="en-GB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69137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593192"/>
            <a:ext cx="8229600" cy="1143000"/>
          </a:xfrm>
        </p:spPr>
        <p:txBody>
          <a:bodyPr/>
          <a:lstStyle/>
          <a:p>
            <a:r>
              <a:rPr lang="en-GB"/>
              <a:t>login01.php (part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" y="2051030"/>
            <a:ext cx="8229600" cy="5675650"/>
          </a:xfrm>
        </p:spPr>
        <p:txBody>
          <a:bodyPr/>
          <a:lstStyle/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&lt;html&gt;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&lt;body&gt;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&lt;h1&gt;Login Page&lt;/h1&gt;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&lt;p&gt;Please enter your username and password:&lt;/p&gt; &lt;form action="login01.php" method="post"&gt;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&lt;table&gt; &lt;</a:t>
            </a:r>
            <a:r>
              <a:rPr lang="en-GB" err="1">
                <a:latin typeface="Comic Sans MS" panose="030F0702030302020204" pitchFamily="66" charset="0"/>
              </a:rPr>
              <a:t>tr</a:t>
            </a:r>
            <a:r>
              <a:rPr lang="en-GB">
                <a:latin typeface="Comic Sans MS" panose="030F0702030302020204" pitchFamily="66" charset="0"/>
              </a:rPr>
              <a:t>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&lt;td align="right"&gt;Username: &lt;/td&gt;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&lt;td&gt;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&lt;input size=\"20\" type="text" size="20" </a:t>
            </a:r>
            <a:r>
              <a:rPr lang="en-GB" err="1">
                <a:latin typeface="Comic Sans MS" panose="030F0702030302020204" pitchFamily="66" charset="0"/>
              </a:rPr>
              <a:t>maxlength</a:t>
            </a:r>
            <a:r>
              <a:rPr lang="en-GB">
                <a:latin typeface="Comic Sans MS" panose="030F0702030302020204" pitchFamily="66" charset="0"/>
              </a:rPr>
              <a:t>="15" name="username"&gt;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&lt;/td&gt; &lt;/</a:t>
            </a:r>
            <a:r>
              <a:rPr lang="en-GB" err="1">
                <a:latin typeface="Comic Sans MS" panose="030F0702030302020204" pitchFamily="66" charset="0"/>
              </a:rPr>
              <a:t>tr</a:t>
            </a:r>
            <a:r>
              <a:rPr lang="en-GB">
                <a:latin typeface="Comic Sans MS" panose="030F0702030302020204" pitchFamily="66" charset="0"/>
              </a:rPr>
              <a:t>&gt; </a:t>
            </a:r>
          </a:p>
          <a:p>
            <a:pPr marL="0" indent="0">
              <a:buNone/>
            </a:pPr>
            <a:endParaRPr lang="en-GB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448394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784" y="730352"/>
            <a:ext cx="8229600" cy="1143000"/>
          </a:xfrm>
        </p:spPr>
        <p:txBody>
          <a:bodyPr/>
          <a:lstStyle/>
          <a:p>
            <a:r>
              <a:rPr lang="en-GB"/>
              <a:t>login01.php (part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16" y="2019300"/>
            <a:ext cx="8964488" cy="46946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</a:t>
            </a:r>
            <a:r>
              <a:rPr lang="en-GB" sz="1800" err="1">
                <a:latin typeface="Comic Sans MS" panose="030F0702030302020204" pitchFamily="66" charset="0"/>
              </a:rPr>
              <a:t>tr</a:t>
            </a:r>
            <a:r>
              <a:rPr lang="en-GB" sz="1800">
                <a:latin typeface="Comic Sans MS" panose="030F0702030302020204" pitchFamily="66" charset="0"/>
              </a:rPr>
              <a:t>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&lt;td align="right"&gt;Password: &lt;/td&gt;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&lt;td&gt;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&lt;input size=\"20\" type="password" size="20" </a:t>
            </a:r>
            <a:r>
              <a:rPr lang="en-GB" sz="1800" err="1">
                <a:latin typeface="Comic Sans MS" panose="030F0702030302020204" pitchFamily="66" charset="0"/>
              </a:rPr>
              <a:t>maxlength</a:t>
            </a:r>
            <a:r>
              <a:rPr lang="en-GB" sz="1800">
                <a:latin typeface="Comic Sans MS" panose="030F0702030302020204" pitchFamily="66" charset="0"/>
              </a:rPr>
              <a:t>="15" name="password"&gt;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&lt;/td&gt;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&lt;/</a:t>
            </a:r>
            <a:r>
              <a:rPr lang="en-GB" sz="1800" err="1">
                <a:latin typeface="Comic Sans MS" panose="030F0702030302020204" pitchFamily="66" charset="0"/>
              </a:rPr>
              <a:t>tr</a:t>
            </a:r>
            <a:r>
              <a:rPr lang="en-GB" sz="1800">
                <a:latin typeface="Comic Sans MS" panose="030F0702030302020204" pitchFamily="66" charset="0"/>
              </a:rPr>
              <a:t>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</a:t>
            </a:r>
            <a:r>
              <a:rPr lang="en-GB" sz="1800" err="1">
                <a:latin typeface="Comic Sans MS" panose="030F0702030302020204" pitchFamily="66" charset="0"/>
              </a:rPr>
              <a:t>tr</a:t>
            </a:r>
            <a:r>
              <a:rPr lang="en-GB" sz="1800">
                <a:latin typeface="Comic Sans MS" panose="030F0702030302020204" pitchFamily="66" charset="0"/>
              </a:rPr>
              <a:t>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&lt;td&gt;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&lt;/td&gt;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&lt;td </a:t>
            </a:r>
            <a:r>
              <a:rPr lang="en-GB" sz="1800" err="1">
                <a:latin typeface="Comic Sans MS" panose="030F0702030302020204" pitchFamily="66" charset="0"/>
              </a:rPr>
              <a:t>colspan</a:t>
            </a:r>
            <a:r>
              <a:rPr lang="en-GB" sz="1800">
                <a:latin typeface="Comic Sans MS" panose="030F0702030302020204" pitchFamily="66" charset="0"/>
              </a:rPr>
              <a:t>="2" align="left"&gt;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&lt;input type="submit" value="Login"&gt;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&lt;/td&gt;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&lt;/</a:t>
            </a:r>
            <a:r>
              <a:rPr lang="en-GB" sz="1800" err="1">
                <a:latin typeface="Comic Sans MS" panose="030F0702030302020204" pitchFamily="66" charset="0"/>
              </a:rPr>
              <a:t>tr</a:t>
            </a:r>
            <a:r>
              <a:rPr lang="en-GB" sz="1800">
                <a:latin typeface="Comic Sans MS" panose="030F0702030302020204" pitchFamily="66" charset="0"/>
              </a:rPr>
              <a:t>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&lt;/table&gt;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&lt;/form&gt;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&lt;/body&gt;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&lt;/html&gt;</a:t>
            </a:r>
            <a:endParaRPr lang="en-GB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84105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protected.php</a:t>
            </a:r>
            <a:r>
              <a:rPr lang="en-GB"/>
              <a:t>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&lt;?</a:t>
            </a:r>
            <a:r>
              <a:rPr lang="en-GB" err="1">
                <a:latin typeface="Comic Sans MS" panose="030F0702030302020204" pitchFamily="66" charset="0"/>
              </a:rPr>
              <a:t>php</a:t>
            </a:r>
            <a:r>
              <a:rPr lang="en-GB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GB" err="1">
                <a:latin typeface="Comic Sans MS" panose="030F0702030302020204" pitchFamily="66" charset="0"/>
              </a:rPr>
              <a:t>session_start</a:t>
            </a:r>
            <a:r>
              <a:rPr lang="en-GB">
                <a:latin typeface="Comic Sans MS" panose="030F0702030302020204" pitchFamily="66" charset="0"/>
              </a:rPr>
              <a:t>();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if($_SESSION['login'] != "OK") {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header('Location: login01.php');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//Send user back to login page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exit();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}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?&gt; </a:t>
            </a:r>
          </a:p>
          <a:p>
            <a:pPr marL="0" indent="0">
              <a:buNone/>
            </a:pPr>
            <a:endParaRPr lang="en-GB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&lt;html&gt;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&lt;head&gt; &lt;title&gt;Protected Web Page&lt;/title&gt;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&lt;/head&gt;</a:t>
            </a:r>
          </a:p>
        </p:txBody>
      </p:sp>
    </p:spTree>
    <p:extLst>
      <p:ext uri="{BB962C8B-B14F-4D97-AF65-F5344CB8AC3E}">
        <p14:creationId xmlns:p14="http://schemas.microsoft.com/office/powerpoint/2010/main" val="2629586236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protected.php</a:t>
            </a:r>
            <a:r>
              <a:rPr lang="en-GB"/>
              <a:t>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&lt;body&gt;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&lt;h1&gt;Protected Web Page&lt;/h1&gt;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&lt;?</a:t>
            </a:r>
            <a:r>
              <a:rPr lang="en-GB" err="1">
                <a:latin typeface="Comic Sans MS" panose="030F0702030302020204" pitchFamily="66" charset="0"/>
              </a:rPr>
              <a:t>php</a:t>
            </a:r>
            <a:r>
              <a:rPr lang="en-GB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echo "&lt;p&gt;You have successfully logged in!&lt;/p&gt;";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echo "&lt;p&gt;Your username is: ";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echo $_SESSION['username'];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echo "&lt;</a:t>
            </a:r>
            <a:r>
              <a:rPr lang="en-GB" err="1">
                <a:latin typeface="Comic Sans MS" panose="030F0702030302020204" pitchFamily="66" charset="0"/>
              </a:rPr>
              <a:t>br</a:t>
            </a:r>
            <a:r>
              <a:rPr lang="en-GB">
                <a:latin typeface="Comic Sans MS" panose="030F0702030302020204" pitchFamily="66" charset="0"/>
              </a:rPr>
              <a:t>/&gt;";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echo "Your password is: ";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echo $_SESSION['password'];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echo "&lt;/p&gt;"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?&gt;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&lt;/body&gt;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&lt;/html&gt; </a:t>
            </a:r>
          </a:p>
        </p:txBody>
      </p:sp>
    </p:spTree>
    <p:extLst>
      <p:ext uri="{BB962C8B-B14F-4D97-AF65-F5344CB8AC3E}">
        <p14:creationId xmlns:p14="http://schemas.microsoft.com/office/powerpoint/2010/main" val="680340156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Login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If the user name and password  are entered incorrectly, then the user is referred back to the login page with a message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3" y="3933056"/>
            <a:ext cx="3073157" cy="206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830124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Login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If the user name “</a:t>
            </a:r>
            <a:r>
              <a:rPr lang="en-US" err="1"/>
              <a:t>jsmith</a:t>
            </a:r>
            <a:r>
              <a:rPr lang="en-US"/>
              <a:t>” and password “</a:t>
            </a:r>
            <a:r>
              <a:rPr lang="en-US" err="1"/>
              <a:t>letmein</a:t>
            </a:r>
            <a:r>
              <a:rPr lang="en-US"/>
              <a:t>” are entered correctly, then the protected page is displayed </a:t>
            </a:r>
          </a:p>
          <a:p>
            <a:r>
              <a:rPr lang="en-US"/>
              <a:t>If the protected page is accessed without being logged in, then the login page is displayed</a:t>
            </a:r>
            <a:endParaRPr lang="en-GB"/>
          </a:p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058" y="4149081"/>
            <a:ext cx="4392488" cy="244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956495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FF053-9761-40AC-A311-2B3797368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PHP POST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CB6EF-DFF2-4EBC-A8B7-26D079488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231" y="8897000"/>
            <a:ext cx="9613861" cy="3599316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C4BCC-AF9D-4262-8E80-F3C348A9A486}"/>
              </a:ext>
            </a:extLst>
          </p:cNvPr>
          <p:cNvSpPr txBox="1"/>
          <p:nvPr/>
        </p:nvSpPr>
        <p:spPr>
          <a:xfrm>
            <a:off x="784230" y="2212622"/>
            <a:ext cx="96138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PHP POST </a:t>
            </a:r>
          </a:p>
          <a:p>
            <a:endParaRPr lang="en-GB"/>
          </a:p>
          <a:p>
            <a:r>
              <a:rPr lang="en-GB"/>
              <a:t>This must be uppercase as it is a function in PHP</a:t>
            </a:r>
          </a:p>
          <a:p>
            <a:r>
              <a:rPr lang="en-GB"/>
              <a:t>For security these functions are built in to the PHP System</a:t>
            </a:r>
          </a:p>
          <a:p>
            <a:endParaRPr lang="en-GB"/>
          </a:p>
          <a:p>
            <a:r>
              <a:rPr lang="en-GB"/>
              <a:t>PHP $_POST is a PHP super global variable which is used to collect form data after submitting an HTML form with method="post". $_POST is also widely used to pass variables.</a:t>
            </a:r>
          </a:p>
        </p:txBody>
      </p:sp>
    </p:spTree>
    <p:extLst>
      <p:ext uri="{BB962C8B-B14F-4D97-AF65-F5344CB8AC3E}">
        <p14:creationId xmlns:p14="http://schemas.microsoft.com/office/powerpoint/2010/main" val="1890531109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40308-59BE-4B8D-93DF-361574297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PHP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ECC1C-456A-4688-8DFB-1F7F77508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22863"/>
            <a:ext cx="9613861" cy="3599316"/>
          </a:xfrm>
        </p:spPr>
        <p:txBody>
          <a:bodyPr/>
          <a:lstStyle/>
          <a:p>
            <a:r>
              <a:rPr lang="en-GB"/>
              <a:t>PHP SESSION</a:t>
            </a:r>
          </a:p>
          <a:p>
            <a:r>
              <a:rPr lang="en-GB"/>
              <a:t>PHPSESSID is where the session ID is stored</a:t>
            </a:r>
          </a:p>
          <a:p>
            <a:r>
              <a:rPr lang="en-GB"/>
              <a:t>PHPSESSID is a function.</a:t>
            </a:r>
          </a:p>
        </p:txBody>
      </p:sp>
    </p:spTree>
    <p:extLst>
      <p:ext uri="{BB962C8B-B14F-4D97-AF65-F5344CB8AC3E}">
        <p14:creationId xmlns:p14="http://schemas.microsoft.com/office/powerpoint/2010/main" val="1673904469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19762-5A39-4CAB-A95A-05C42C73B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Php - 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B933E-A37A-4DDC-A2E0-57FD7D4B2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Count is a key word in php. Its part of a function so doesn’t need to be declared.</a:t>
            </a:r>
          </a:p>
          <a:p>
            <a:r>
              <a:rPr lang="en-GB"/>
              <a:t>$_SESSION[‘count’];</a:t>
            </a:r>
          </a:p>
          <a:p>
            <a:r>
              <a:rPr lang="en-GB"/>
              <a:t>After the session count is allowed and declares.</a:t>
            </a:r>
          </a:p>
          <a:p>
            <a:r>
              <a:rPr lang="en-GB"/>
              <a:t> Returns the number of elements in an array:</a:t>
            </a:r>
          </a:p>
        </p:txBody>
      </p:sp>
    </p:spTree>
    <p:extLst>
      <p:ext uri="{BB962C8B-B14F-4D97-AF65-F5344CB8AC3E}">
        <p14:creationId xmlns:p14="http://schemas.microsoft.com/office/powerpoint/2010/main" val="658609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16254-3745-B560-3039-0A320EA5B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Headings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B42F3-6938-870C-588F-51920D6B6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HTML headings are defined with the &lt;h1&gt; to &lt;h6&gt; tags.</a:t>
            </a: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&lt;h1&gt; defines the most important heading. &lt;h6&gt; defines the least important heading: </a:t>
            </a:r>
          </a:p>
          <a:p>
            <a:pPr algn="l"/>
            <a:endParaRPr lang="en-GB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l"/>
            <a:endParaRPr lang="en-GB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/>
            <a:endParaRPr lang="en-GB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l"/>
            <a:endParaRPr lang="en-GB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/>
            <a:endParaRPr lang="en-GB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l"/>
            <a:endParaRPr lang="en-GB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/>
            <a:endParaRPr lang="en-GB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Try adding this to the body and pressing F12 to preview in the browser</a:t>
            </a:r>
          </a:p>
          <a:p>
            <a:endParaRPr lang="en-US" dirty="0"/>
          </a:p>
        </p:txBody>
      </p:sp>
      <p:pic>
        <p:nvPicPr>
          <p:cNvPr id="5" name="Picture 4" descr="Rectangle&#10;&#10;Description automatically generated with low confidence">
            <a:extLst>
              <a:ext uri="{FF2B5EF4-FFF2-40B4-BE49-F238E27FC236}">
                <a16:creationId xmlns:a16="http://schemas.microsoft.com/office/drawing/2014/main" id="{1087CE3D-1783-A863-E207-D54C5BCB7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448" y="3102481"/>
            <a:ext cx="7772400" cy="156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79154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0547C-FF73-44BA-8D52-701B17BD0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Authorised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CC499-1D77-472A-ADA3-4DC162D94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When you log in we create an authorised session. </a:t>
            </a:r>
          </a:p>
          <a:p>
            <a:r>
              <a:rPr lang="en-GB"/>
              <a:t>We should always have a  session for when we join a web page and then a separate session for when we securely log in to a webpage.</a:t>
            </a:r>
          </a:p>
          <a:p>
            <a:r>
              <a:rPr lang="en-GB"/>
              <a:t>When you log out it should restore the session you was on before you logged in</a:t>
            </a:r>
          </a:p>
          <a:p>
            <a:r>
              <a:rPr lang="en-GB"/>
              <a:t>No one should ever be able to see the session you are on. </a:t>
            </a:r>
          </a:p>
        </p:txBody>
      </p:sp>
    </p:spTree>
    <p:extLst>
      <p:ext uri="{BB962C8B-B14F-4D97-AF65-F5344CB8AC3E}">
        <p14:creationId xmlns:p14="http://schemas.microsoft.com/office/powerpoint/2010/main" val="2422120360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B49CC-29ED-4915-8ADF-A200E5212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CRUD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A082E-5FD6-4521-AB6D-E6ACE230C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CRUD</a:t>
            </a:r>
          </a:p>
          <a:p>
            <a:r>
              <a:rPr lang="en-GB"/>
              <a:t>Create read update delete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9B619C-0A25-40F5-9CEE-65EA1F3C9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971660"/>
              </p:ext>
            </p:extLst>
          </p:nvPr>
        </p:nvGraphicFramePr>
        <p:xfrm>
          <a:off x="838200" y="3530600"/>
          <a:ext cx="6309360" cy="1485900"/>
        </p:xfrm>
        <a:graphic>
          <a:graphicData uri="http://schemas.openxmlformats.org/drawingml/2006/table">
            <a:tbl>
              <a:tblPr/>
              <a:tblGrid>
                <a:gridCol w="2103120">
                  <a:extLst>
                    <a:ext uri="{9D8B030D-6E8A-4147-A177-3AD203B41FA5}">
                      <a16:colId xmlns:a16="http://schemas.microsoft.com/office/drawing/2014/main" val="71740740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60998960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5516433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/>
                        </a:rPr>
                        <a:t>Operation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/>
                        </a:rPr>
                        <a:t>SQL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/>
                        </a:rPr>
                        <a:t>HTTP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1701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b="1">
                          <a:effectLst/>
                        </a:rPr>
                        <a:t>C</a:t>
                      </a:r>
                      <a:r>
                        <a:rPr lang="en-GB">
                          <a:effectLst/>
                        </a:rPr>
                        <a:t>reate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2" tooltip="Insert (SQL)"/>
                        </a:rPr>
                        <a:t>INSERT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3" tooltip="PUT (HTTP)"/>
                        </a:rPr>
                        <a:t>PUT</a:t>
                      </a:r>
                      <a:r>
                        <a:rPr lang="en-GB">
                          <a:effectLst/>
                        </a:rPr>
                        <a:t> /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4" tooltip="POST (HTTP)"/>
                        </a:rPr>
                        <a:t>POST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395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b="1">
                          <a:effectLst/>
                        </a:rPr>
                        <a:t>R</a:t>
                      </a:r>
                      <a:r>
                        <a:rPr lang="en-GB">
                          <a:effectLst/>
                        </a:rPr>
                        <a:t>ead (Retrieve)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5" tooltip="Select (SQL)"/>
                        </a:rPr>
                        <a:t>SELECT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6" tooltip="GET (HTTP)"/>
                        </a:rPr>
                        <a:t>GET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720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b="1">
                          <a:effectLst/>
                        </a:rPr>
                        <a:t>U</a:t>
                      </a:r>
                      <a:r>
                        <a:rPr lang="en-GB">
                          <a:effectLst/>
                        </a:rPr>
                        <a:t>pdate (Modify)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7" tooltip="Update (SQL)"/>
                        </a:rPr>
                        <a:t>UPDATE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3" tooltip="PUT (HTTP)"/>
                        </a:rPr>
                        <a:t>PUT</a:t>
                      </a:r>
                      <a:r>
                        <a:rPr lang="en-GB">
                          <a:effectLst/>
                        </a:rPr>
                        <a:t> /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4" tooltip="POST (HTTP)"/>
                        </a:rPr>
                        <a:t>POST</a:t>
                      </a:r>
                      <a:r>
                        <a:rPr lang="en-GB">
                          <a:effectLst/>
                        </a:rPr>
                        <a:t> /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8" tooltip="PATCH (HTTP)"/>
                        </a:rPr>
                        <a:t>PATCH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0906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b="1">
                          <a:effectLst/>
                        </a:rPr>
                        <a:t>D</a:t>
                      </a:r>
                      <a:r>
                        <a:rPr lang="en-GB">
                          <a:effectLst/>
                        </a:rPr>
                        <a:t>elete (Destroy)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9" tooltip="Delete (SQL)"/>
                        </a:rPr>
                        <a:t>DELETE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10" tooltip="DELETE (HTTP)"/>
                        </a:rPr>
                        <a:t>DELETE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447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49050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Create a login page for your website……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Create a login page for your protected pages books and borrowers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b="1" u="sng" dirty="0"/>
              <a:t>Extension task</a:t>
            </a:r>
          </a:p>
          <a:p>
            <a:r>
              <a:rPr lang="en-GB" dirty="0"/>
              <a:t>Fill your pages with relevant content and make your pages look nice with CSS ! </a:t>
            </a:r>
            <a:r>
              <a:rPr lang="en-GB" dirty="0">
                <a:sym typeface="Wingdings" panose="05000000000000000000" pitchFamily="2" charset="2"/>
              </a:rPr>
              <a:t>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147612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8E418-10DC-96C3-1739-7F7E87716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 the Job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2F104-B2A1-7F9B-A74F-DA36028DF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b="1" dirty="0">
                <a:sym typeface="Wingdings" panose="05000000000000000000" pitchFamily="2" charset="2"/>
              </a:rPr>
              <a:t>Learn </a:t>
            </a:r>
            <a:r>
              <a:rPr lang="en-GB" b="1" dirty="0" err="1">
                <a:sym typeface="Wingdings" panose="05000000000000000000" pitchFamily="2" charset="2"/>
              </a:rPr>
              <a:t>javascript</a:t>
            </a:r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https://www.w3schools.com/js/default.asp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https://app.pluralsight.com/library/courses/javascript-getting-started/table-of-contents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522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27718-119B-45A7-806D-A977BDF37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43C47-DDDE-4C0F-BCE8-56466FA99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s</a:t>
            </a: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HTML links are hyperlinks.</a:t>
            </a:r>
          </a:p>
          <a:p>
            <a:pPr marL="0" indent="0" algn="l">
              <a:buNone/>
            </a:pP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Y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ou can click on a link and jump to another document.</a:t>
            </a: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When you move the mouse over a link, the mouse arrow will turn into a little hand.</a:t>
            </a:r>
          </a:p>
          <a:p>
            <a:pPr marL="0" indent="0">
              <a:buNone/>
            </a:pPr>
            <a:r>
              <a:rPr lang="en-GB" dirty="0"/>
              <a:t>We define links with an &lt;a&gt; &lt;/a&gt; tag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We use them like this. </a:t>
            </a:r>
            <a:endParaRPr lang="en-GB" dirty="0">
              <a:cs typeface="Calibri"/>
            </a:endParaRPr>
          </a:p>
          <a:p>
            <a:pPr marL="0" indent="0">
              <a:buNone/>
            </a:pPr>
            <a:r>
              <a:rPr lang="en-GB" dirty="0"/>
              <a:t>&lt;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a </a:t>
            </a:r>
            <a:r>
              <a:rPr lang="en-GB" dirty="0" err="1">
                <a:solidFill>
                  <a:srgbClr val="FF0000"/>
                </a:solidFill>
                <a:latin typeface="Consolas" panose="020B0609020204030204" pitchFamily="49" charset="0"/>
              </a:rPr>
              <a:t>href</a:t>
            </a:r>
            <a:r>
              <a:rPr lang="en-GB" dirty="0">
                <a:solidFill>
                  <a:srgbClr val="0000CD"/>
                </a:solidFill>
                <a:latin typeface="Consolas" panose="020B0609020204030204" pitchFamily="49" charset="0"/>
              </a:rPr>
              <a:t>="</a:t>
            </a:r>
            <a:r>
              <a:rPr lang="en-GB" dirty="0" err="1">
                <a:solidFill>
                  <a:srgbClr val="0000CD"/>
                </a:solidFill>
                <a:latin typeface="Consolas" panose="020B0609020204030204" pitchFamily="49" charset="0"/>
              </a:rPr>
              <a:t>url</a:t>
            </a:r>
            <a:r>
              <a:rPr lang="en-GB" dirty="0">
                <a:solidFill>
                  <a:srgbClr val="0000CD"/>
                </a:solidFill>
                <a:latin typeface="Consolas" panose="020B0609020204030204" pitchFamily="49" charset="0"/>
              </a:rPr>
              <a:t>"&gt;</a:t>
            </a:r>
            <a:r>
              <a:rPr lang="en-GB" dirty="0">
                <a:latin typeface="Consolas" panose="020B0609020204030204" pitchFamily="49" charset="0"/>
              </a:rPr>
              <a:t>link text&lt;/a&gt;</a:t>
            </a:r>
          </a:p>
          <a:p>
            <a:pPr marL="0" indent="0">
              <a:buNone/>
            </a:pPr>
            <a:endParaRPr lang="en-GB" dirty="0"/>
          </a:p>
          <a:p>
            <a:pPr algn="l"/>
            <a:r>
              <a:rPr lang="en-GB" dirty="0"/>
              <a:t>This example shows how to create a link to W3Schools.com:</a:t>
            </a: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a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GB" b="0" i="0" u="none" strike="noStrike" dirty="0" err="1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href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="https://www.w3schools.com/"&gt;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Visit </a:t>
            </a:r>
            <a:r>
              <a:rPr lang="en-GB" b="0" i="0" u="none" strike="noStrike" dirty="0">
                <a:effectLst/>
                <a:latin typeface="Consolas" panose="020B0609020204030204" pitchFamily="49" charset="0"/>
              </a:rPr>
              <a:t>W3Schools.com!&lt;/a&gt;</a:t>
            </a:r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endParaRPr lang="en-GB" dirty="0"/>
          </a:p>
          <a:p>
            <a:r>
              <a:rPr lang="en-GB" dirty="0"/>
              <a:t>If we were linking to different pages we use the directory of the folders we have created. </a:t>
            </a: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a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GB" b="0" i="0" u="none" strike="noStrike" dirty="0" err="1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href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="/</a:t>
            </a:r>
            <a:r>
              <a:rPr lang="en-GB" b="0" i="0" u="none" strike="noStrike" dirty="0" err="1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emma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GB" dirty="0" err="1">
                <a:solidFill>
                  <a:srgbClr val="0000CD"/>
                </a:solidFill>
                <a:latin typeface="Consolas" panose="020B0609020204030204" pitchFamily="49" charset="0"/>
              </a:rPr>
              <a:t>index</a:t>
            </a:r>
            <a:r>
              <a:rPr lang="en-GB" b="0" i="0" u="none" strike="noStrike" dirty="0" err="1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.html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"&gt;</a:t>
            </a:r>
            <a:r>
              <a:rPr lang="en-GB" b="0" i="0" u="none" strike="noStrike" dirty="0">
                <a:effectLst/>
                <a:latin typeface="Consolas" panose="020B0609020204030204" pitchFamily="49" charset="0"/>
              </a:rPr>
              <a:t>Bookshop&lt;/a&gt;</a:t>
            </a:r>
          </a:p>
          <a:p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4762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B823F-E748-2ED5-9620-497A0BF04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Background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Color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/>
            </a:r>
            <a:br>
              <a:rPr lang="en-GB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39871-22B8-920F-4CA7-5AA330968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CSS background-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color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property defines the background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color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for an HTML element.</a:t>
            </a: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Example</a:t>
            </a: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Set the background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color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for a page to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powderblue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:</a:t>
            </a: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body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style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="</a:t>
            </a:r>
            <a:r>
              <a:rPr lang="en-GB" b="0" i="0" u="none" strike="noStrike" dirty="0" err="1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background-color:powderblue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;"&gt;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This is a heading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/h1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This is a paragraph.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/p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/body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endParaRPr lang="en-GB" b="0" i="0" u="none" strike="noStrike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93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B5D0-D5DF-A21D-CFB2-2C67C1E2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 </a:t>
            </a:r>
            <a:r>
              <a:rPr lang="en-US" dirty="0" err="1"/>
              <a:t>Colour</a:t>
            </a:r>
            <a:r>
              <a:rPr lang="en-US" dirty="0"/>
              <a:t> &amp; Font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4F736-142B-B761-A9C4-FD5F61BB9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Text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Color</a:t>
            </a:r>
            <a:endParaRPr lang="en-GB" b="0" i="0" u="none" strike="noStrike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CSS 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color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property defines the text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color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for an HTML element:</a:t>
            </a: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Example</a:t>
            </a: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style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="</a:t>
            </a:r>
            <a:r>
              <a:rPr lang="en-GB" b="0" i="0" u="none" strike="noStrike" dirty="0" err="1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color:blue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;"&gt;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This is a heading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/h1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style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="</a:t>
            </a:r>
            <a:r>
              <a:rPr lang="en-GB" b="0" i="0" u="none" strike="noStrike" dirty="0" err="1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color:red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;"&gt;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This is a paragraph.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/p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endParaRPr lang="en-GB" b="0" i="0" u="none" strike="noStrike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 algn="l">
              <a:buNone/>
            </a:pPr>
            <a:endParaRPr lang="en-GB" b="0" i="0" u="none" strike="noStrike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Fonts</a:t>
            </a: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CSS font-family property defines the font to be used for an HTML element:</a:t>
            </a: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Example</a:t>
            </a: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style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="</a:t>
            </a:r>
            <a:r>
              <a:rPr lang="en-GB" b="0" i="0" u="none" strike="noStrike" dirty="0" err="1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font-family:verdana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;"&gt;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This is a heading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/h1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style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="</a:t>
            </a:r>
            <a:r>
              <a:rPr lang="en-GB" b="0" i="0" u="none" strike="noStrike" dirty="0" err="1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font-family:courier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;"&gt;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This is a paragraph.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/p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endParaRPr lang="en-GB" b="0" i="0" u="none" strike="noStrike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5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64C33-B309-BA72-D670-1B55B85E1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 Text Size and 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C9A4C-B226-5E8F-41BB-85E4490A3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Text Size</a:t>
            </a: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CSS font-size property defines the text size for an HTML element:</a:t>
            </a: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Example</a:t>
            </a: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style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="font-size:300%;"&gt;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This is a heading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/h1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style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="font-size:160%;"&gt;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This is a paragraph.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/p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</a:p>
          <a:p>
            <a:pPr marL="0" indent="0" algn="l">
              <a:buNone/>
            </a:pPr>
            <a:endParaRPr lang="en-GB" b="0" i="0" u="none" strike="noStrike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Text Alignment</a:t>
            </a: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CSS text-align property defines the horizontal text alignment for an HTML element:</a:t>
            </a: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Example</a:t>
            </a: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style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="</a:t>
            </a:r>
            <a:r>
              <a:rPr lang="en-GB" b="0" i="0" u="none" strike="noStrike" dirty="0" err="1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text-align:center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;"&gt;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Centered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Heading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/h1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style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="</a:t>
            </a:r>
            <a:r>
              <a:rPr lang="en-GB" b="0" i="0" u="none" strike="noStrike" dirty="0" err="1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text-align:center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;"&gt;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Centered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paragraph.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/p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endParaRPr lang="en-GB" b="0" i="0" u="none" strike="noStrike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314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7A01-A4A3-4BFA-818F-85E695BA3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Editors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DBF8E-A707-46F7-92D1-E4FDE0CC6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 Sublime Text </a:t>
            </a:r>
            <a:endParaRPr lang="en-US" dirty="0"/>
          </a:p>
          <a:p>
            <a:r>
              <a:rPr lang="en-GB" dirty="0">
                <a:cs typeface="Calibri"/>
              </a:rPr>
              <a:t>Visual Code</a:t>
            </a:r>
          </a:p>
          <a:p>
            <a:r>
              <a:rPr lang="en-GB" dirty="0"/>
              <a:t>Notepad or Notepad++</a:t>
            </a:r>
            <a:endParaRPr lang="en-GB" dirty="0">
              <a:cs typeface="Calibri"/>
            </a:endParaRP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81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What is CSS, how does it work  ?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Open the CSS </a:t>
            </a:r>
            <a:r>
              <a:rPr lang="en-GB" dirty="0" err="1" smtClean="0"/>
              <a:t>Powerpoint</a:t>
            </a:r>
            <a:r>
              <a:rPr lang="en-GB" dirty="0" smtClean="0"/>
              <a:t>  on Wiki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347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13786-4020-41D1-865A-149581ED7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Create an Website – Books</a:t>
            </a:r>
            <a:br>
              <a:rPr lang="en-GB"/>
            </a:br>
            <a:r>
              <a:rPr lang="en-GB"/>
              <a:t>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EBF91-77E3-4E44-90AA-65600F9F4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 smtClean="0"/>
              <a:t>Create a </a:t>
            </a:r>
            <a:r>
              <a:rPr lang="en-GB" dirty="0" smtClean="0"/>
              <a:t>homepage</a:t>
            </a:r>
            <a:r>
              <a:rPr lang="en-GB" dirty="0" smtClean="0"/>
              <a:t> </a:t>
            </a:r>
            <a:r>
              <a:rPr lang="en-GB" dirty="0"/>
              <a:t>and save as index.html that has 2 images of books (delete the hello world text</a:t>
            </a:r>
            <a:r>
              <a:rPr lang="en-GB" dirty="0" smtClean="0"/>
              <a:t>) this will have information about the company with a sub title “About us”</a:t>
            </a:r>
            <a:endParaRPr lang="en-GB" dirty="0"/>
          </a:p>
          <a:p>
            <a:r>
              <a:rPr lang="en-GB" dirty="0"/>
              <a:t>Create a navigation system that will link the other pages </a:t>
            </a:r>
            <a:endParaRPr lang="en-GB" dirty="0">
              <a:cs typeface="Calibri"/>
            </a:endParaRPr>
          </a:p>
          <a:p>
            <a:pPr marL="342900" lvl="1" indent="0">
              <a:buNone/>
            </a:pPr>
            <a:r>
              <a:rPr lang="en-GB" dirty="0"/>
              <a:t>The 2 other pages</a:t>
            </a:r>
            <a:endParaRPr lang="en-GB" dirty="0">
              <a:cs typeface="Calibri"/>
            </a:endParaRPr>
          </a:p>
          <a:p>
            <a:pPr lvl="1"/>
            <a:r>
              <a:rPr lang="en-GB" dirty="0"/>
              <a:t>Products</a:t>
            </a:r>
            <a:endParaRPr lang="en-GB" dirty="0">
              <a:cs typeface="Calibri"/>
            </a:endParaRPr>
          </a:p>
          <a:p>
            <a:pPr lvl="1"/>
            <a:r>
              <a:rPr lang="en-GB" dirty="0"/>
              <a:t>Contact</a:t>
            </a:r>
            <a:endParaRPr lang="en-GB" dirty="0">
              <a:cs typeface="Calibri"/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You will have a total of 3 pages index.html ,products.html and contact.html save these into a folder</a:t>
            </a:r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Have a go at creating pages, you can use the document on wiki for the </a:t>
            </a:r>
            <a:r>
              <a:rPr lang="en-GB" dirty="0" smtClean="0">
                <a:cs typeface="Calibri"/>
              </a:rPr>
              <a:t>text for the Index and </a:t>
            </a:r>
            <a:r>
              <a:rPr lang="en-GB" dirty="0" err="1" smtClean="0">
                <a:cs typeface="Calibri"/>
              </a:rPr>
              <a:t>css</a:t>
            </a:r>
            <a:endParaRPr lang="en-GB" dirty="0">
              <a:cs typeface="Calibri"/>
            </a:endParaRPr>
          </a:p>
          <a:p>
            <a:pPr marL="0" indent="0">
              <a:buNone/>
            </a:pPr>
            <a:r>
              <a:rPr lang="en-GB" dirty="0">
                <a:cs typeface="Calibri"/>
                <a:hlinkClick r:id="rId2"/>
              </a:rPr>
              <a:t>https://www.w3schools.com/html/default.asp</a:t>
            </a:r>
            <a:endParaRPr lang="en-GB" dirty="0">
              <a:cs typeface="Calibri"/>
            </a:endParaRPr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pPr marL="342900" lvl="1" indent="0">
              <a:buNone/>
            </a:pPr>
            <a:endParaRPr lang="en-GB" dirty="0">
              <a:cs typeface="Calibri"/>
            </a:endParaRPr>
          </a:p>
          <a:p>
            <a:pPr marL="342900" lvl="1" indent="0">
              <a:buNone/>
            </a:pPr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3232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13786-4020-41D1-865A-149581ED7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Create an Website – Books</a:t>
            </a:r>
            <a:br>
              <a:rPr lang="en-GB"/>
            </a:br>
            <a:r>
              <a:rPr lang="en-GB"/>
              <a:t>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EBF91-77E3-4E44-90AA-65600F9F4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Create a basic webpage ”About Us” and save as index.html that has 2 images of books (delete the hello world text)</a:t>
            </a:r>
          </a:p>
          <a:p>
            <a:r>
              <a:rPr lang="en-GB" dirty="0"/>
              <a:t>Create a navigation system that will link the other pages </a:t>
            </a:r>
            <a:endParaRPr lang="en-GB" dirty="0">
              <a:cs typeface="Calibri"/>
            </a:endParaRPr>
          </a:p>
          <a:p>
            <a:pPr marL="342900" lvl="1" indent="0">
              <a:buNone/>
            </a:pPr>
            <a:r>
              <a:rPr lang="en-GB" dirty="0"/>
              <a:t>The 2 other pages</a:t>
            </a:r>
            <a:endParaRPr lang="en-GB" dirty="0">
              <a:cs typeface="Calibri"/>
            </a:endParaRPr>
          </a:p>
          <a:p>
            <a:pPr lvl="1"/>
            <a:r>
              <a:rPr lang="en-GB" dirty="0"/>
              <a:t>Products</a:t>
            </a:r>
            <a:endParaRPr lang="en-GB" dirty="0">
              <a:cs typeface="Calibri"/>
            </a:endParaRPr>
          </a:p>
          <a:p>
            <a:pPr lvl="1"/>
            <a:r>
              <a:rPr lang="en-GB" dirty="0"/>
              <a:t>Contact</a:t>
            </a:r>
            <a:endParaRPr lang="en-GB" dirty="0">
              <a:cs typeface="Calibri"/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You will have a total of 3 pages index.html ,products.html and contact.html save these into a folder</a:t>
            </a:r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Have a go at creating pages, you can use the document on wiki for the text</a:t>
            </a:r>
          </a:p>
          <a:p>
            <a:pPr marL="0" indent="0">
              <a:buNone/>
            </a:pPr>
            <a:r>
              <a:rPr lang="en-GB" dirty="0">
                <a:cs typeface="Calibri"/>
                <a:hlinkClick r:id="rId2"/>
              </a:rPr>
              <a:t>https://www.w3schools.com/html/default.asp</a:t>
            </a:r>
            <a:endParaRPr lang="en-GB" dirty="0">
              <a:cs typeface="Calibri"/>
            </a:endParaRPr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pPr marL="342900" lvl="1" indent="0">
              <a:buNone/>
            </a:pPr>
            <a:endParaRPr lang="en-GB" dirty="0">
              <a:cs typeface="Calibri"/>
            </a:endParaRPr>
          </a:p>
          <a:p>
            <a:pPr marL="342900" lvl="1" indent="0">
              <a:buNone/>
            </a:pPr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3546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13786-4020-41D1-865A-149581ED7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Create an Website – Books</a:t>
            </a:r>
            <a:br>
              <a:rPr lang="en-GB"/>
            </a:br>
            <a:r>
              <a:rPr lang="en-GB"/>
              <a:t>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EBF91-77E3-4E44-90AA-65600F9F4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Create a basic webpage ”About Us” and save as index.html </a:t>
            </a:r>
            <a:r>
              <a:rPr lang="en-GB" dirty="0" smtClean="0"/>
              <a:t>(delete </a:t>
            </a:r>
            <a:r>
              <a:rPr lang="en-GB" dirty="0"/>
              <a:t>the hello world text)</a:t>
            </a:r>
          </a:p>
          <a:p>
            <a:r>
              <a:rPr lang="en-GB" dirty="0"/>
              <a:t>Create a navigation system that will link the other pages </a:t>
            </a:r>
            <a:endParaRPr lang="en-GB" dirty="0">
              <a:cs typeface="Calibri"/>
            </a:endParaRPr>
          </a:p>
          <a:p>
            <a:pPr marL="342900" lvl="1" indent="0">
              <a:buNone/>
            </a:pPr>
            <a:r>
              <a:rPr lang="en-GB" dirty="0"/>
              <a:t>The 2 other pages</a:t>
            </a:r>
            <a:endParaRPr lang="en-GB" dirty="0">
              <a:cs typeface="Calibri"/>
            </a:endParaRPr>
          </a:p>
          <a:p>
            <a:pPr lvl="1"/>
            <a:r>
              <a:rPr lang="en-GB" dirty="0"/>
              <a:t>Products</a:t>
            </a:r>
            <a:endParaRPr lang="en-GB" dirty="0">
              <a:cs typeface="Calibri"/>
            </a:endParaRPr>
          </a:p>
          <a:p>
            <a:pPr lvl="1"/>
            <a:r>
              <a:rPr lang="en-GB" dirty="0" smtClean="0"/>
              <a:t>Contact</a:t>
            </a:r>
          </a:p>
          <a:p>
            <a:pPr lvl="1"/>
            <a:endParaRPr lang="en-GB" dirty="0">
              <a:cs typeface="Calibri"/>
            </a:endParaRPr>
          </a:p>
          <a:p>
            <a:r>
              <a:rPr lang="en-GB" dirty="0" smtClean="0">
                <a:cs typeface="Calibri"/>
              </a:rPr>
              <a:t>Have </a:t>
            </a:r>
            <a:r>
              <a:rPr lang="en-GB" dirty="0">
                <a:cs typeface="Calibri"/>
              </a:rPr>
              <a:t>a go at </a:t>
            </a:r>
            <a:r>
              <a:rPr lang="en-GB" dirty="0" smtClean="0">
                <a:cs typeface="Calibri"/>
              </a:rPr>
              <a:t>styling the pages</a:t>
            </a:r>
            <a:r>
              <a:rPr lang="en-GB" dirty="0">
                <a:cs typeface="Calibri"/>
              </a:rPr>
              <a:t>, </a:t>
            </a:r>
            <a:r>
              <a:rPr lang="en-GB" dirty="0" smtClean="0">
                <a:cs typeface="Calibri"/>
              </a:rPr>
              <a:t>use </a:t>
            </a:r>
            <a:r>
              <a:rPr lang="en-GB" dirty="0">
                <a:cs typeface="Calibri"/>
              </a:rPr>
              <a:t>the document on wiki for the </a:t>
            </a:r>
            <a:r>
              <a:rPr lang="en-GB" dirty="0" smtClean="0">
                <a:cs typeface="Calibri"/>
              </a:rPr>
              <a:t>text “HTML CSS BOOKSHOP EXAMPLE" </a:t>
            </a:r>
            <a:endParaRPr lang="en-GB" dirty="0">
              <a:cs typeface="Calibri"/>
            </a:endParaRPr>
          </a:p>
          <a:p>
            <a:r>
              <a:rPr lang="en-GB" dirty="0" smtClean="0"/>
              <a:t>Add </a:t>
            </a:r>
            <a:r>
              <a:rPr lang="en-GB" dirty="0"/>
              <a:t>at least 2 images of books on each </a:t>
            </a:r>
            <a:r>
              <a:rPr lang="en-GB" dirty="0" smtClean="0"/>
              <a:t>page</a:t>
            </a:r>
            <a:endParaRPr lang="en-GB" dirty="0"/>
          </a:p>
          <a:p>
            <a:r>
              <a:rPr lang="en-GB" dirty="0"/>
              <a:t>You will have a total of 3 pages index.html ,products.html and contact.html ensure you save these into a folder</a:t>
            </a:r>
            <a:endParaRPr lang="en-GB" dirty="0">
              <a:cs typeface="Calibri"/>
            </a:endParaRPr>
          </a:p>
          <a:p>
            <a:endParaRPr lang="en-GB" dirty="0" smtClean="0"/>
          </a:p>
          <a:p>
            <a:r>
              <a:rPr lang="en-GB" dirty="0" smtClean="0"/>
              <a:t>More tips on CSS</a:t>
            </a:r>
            <a:endParaRPr lang="en-GB" dirty="0"/>
          </a:p>
          <a:p>
            <a:pPr marL="0" indent="0">
              <a:buNone/>
            </a:pPr>
            <a:r>
              <a:rPr lang="en-GB" dirty="0" smtClean="0">
                <a:cs typeface="Calibri"/>
                <a:hlinkClick r:id="rId2"/>
              </a:rPr>
              <a:t>https</a:t>
            </a:r>
            <a:r>
              <a:rPr lang="en-GB" dirty="0">
                <a:cs typeface="Calibri"/>
                <a:hlinkClick r:id="rId2"/>
              </a:rPr>
              <a:t>://www.w3schools.com/html/default.asp</a:t>
            </a:r>
            <a:endParaRPr lang="en-GB" dirty="0">
              <a:cs typeface="Calibri"/>
            </a:endParaRPr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pPr marL="342900" lvl="1" indent="0">
              <a:buNone/>
            </a:pPr>
            <a:endParaRPr lang="en-GB" dirty="0">
              <a:cs typeface="Calibri"/>
            </a:endParaRPr>
          </a:p>
          <a:p>
            <a:pPr marL="342900" lvl="1" indent="0">
              <a:buNone/>
            </a:pPr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1636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F50-86B0-4EB0-945B-6ADC8EC3E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form on the contact.html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198FD-1EE3-4B2E-B5CF-F405D35B5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defRPr/>
            </a:pPr>
            <a:r>
              <a:rPr lang="en-GB" dirty="0">
                <a:cs typeface="Calibri" panose="020F0502020204030204"/>
              </a:rPr>
              <a:t>Open up the contact us page on your bookshop website and we will add a form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HTML forms begin with: </a:t>
            </a:r>
            <a:endParaRPr lang="en-GB" sz="1800" dirty="0">
              <a:cs typeface="Calibri"/>
            </a:endParaRPr>
          </a:p>
          <a:p>
            <a:pPr marL="0" indent="0">
              <a:buNone/>
              <a:defRPr/>
            </a:pPr>
            <a:r>
              <a:rPr lang="en-GB" sz="2400" dirty="0">
                <a:cs typeface="Courier New"/>
              </a:rPr>
              <a:t>&lt;form&gt; </a:t>
            </a:r>
            <a:r>
              <a:rPr lang="en-GB" sz="2400" dirty="0"/>
              <a:t>and end with </a:t>
            </a:r>
            <a:r>
              <a:rPr lang="en-GB" sz="2400" dirty="0">
                <a:cs typeface="Courier New"/>
              </a:rPr>
              <a:t>&lt;/form&gt;</a:t>
            </a:r>
          </a:p>
          <a:p>
            <a:pPr marL="0" indent="0">
              <a:buNone/>
              <a:defRPr/>
            </a:pPr>
            <a:endParaRPr lang="en-GB" sz="2400" dirty="0">
              <a:cs typeface="Courier New"/>
            </a:endParaRPr>
          </a:p>
          <a:p>
            <a:pPr>
              <a:defRPr/>
            </a:pPr>
            <a:r>
              <a:rPr lang="en-GB" dirty="0"/>
              <a:t>Labels are defined by:</a:t>
            </a:r>
            <a:endParaRPr lang="en-GB" sz="1800" dirty="0">
              <a:cs typeface="Calibri"/>
            </a:endParaRPr>
          </a:p>
          <a:p>
            <a:pPr marL="0" indent="0">
              <a:buNone/>
              <a:defRPr/>
            </a:pPr>
            <a:r>
              <a:rPr lang="en-GB" sz="2400" dirty="0">
                <a:cs typeface="Courier New"/>
              </a:rPr>
              <a:t>&lt;label for “fieldname“&gt;Your text&lt;/label&gt;</a:t>
            </a:r>
          </a:p>
          <a:p>
            <a:pPr marL="0" indent="0">
              <a:buNone/>
              <a:defRPr/>
            </a:pPr>
            <a:endParaRPr lang="en-GB" sz="2400" dirty="0">
              <a:cs typeface="Courier New"/>
            </a:endParaRPr>
          </a:p>
          <a:p>
            <a:pPr>
              <a:defRPr/>
            </a:pPr>
            <a:r>
              <a:rPr lang="en-GB" dirty="0">
                <a:cs typeface="Courier New"/>
              </a:rPr>
              <a:t>Input text fields are defined by </a:t>
            </a:r>
            <a:endParaRPr lang="en-GB" dirty="0"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GB" dirty="0">
                <a:cs typeface="Courier New"/>
              </a:rPr>
              <a:t>&lt;input type="text" id="ISBN" name="ISBN" /&gt;</a:t>
            </a:r>
          </a:p>
        </p:txBody>
      </p:sp>
    </p:spTree>
    <p:extLst>
      <p:ext uri="{BB962C8B-B14F-4D97-AF65-F5344CB8AC3E}">
        <p14:creationId xmlns:p14="http://schemas.microsoft.com/office/powerpoint/2010/main" val="2337140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06D5E-B048-4F1D-A889-FC7CC403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HTML form on the </a:t>
            </a:r>
            <a:r>
              <a:rPr lang="en-GB" dirty="0" err="1"/>
              <a:t>Contact.html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1EDAF-43A9-4739-BDB9-15FB6A624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/>
              <a:t>&lt;form&gt;</a:t>
            </a:r>
          </a:p>
          <a:p>
            <a:pPr marL="0" indent="0">
              <a:buNone/>
            </a:pPr>
            <a:r>
              <a:rPr lang="en-GB"/>
              <a:t>  &lt;</a:t>
            </a:r>
            <a:r>
              <a:rPr lang="en-GB" err="1"/>
              <a:t>fieldset</a:t>
            </a:r>
            <a:r>
              <a:rPr lang="en-GB"/>
              <a:t>&gt;</a:t>
            </a: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/>
              <a:t>    &lt;legend&gt;Personal information:&lt;/legend&gt;</a:t>
            </a: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/>
              <a:t>First name:&lt;</a:t>
            </a:r>
            <a:r>
              <a:rPr lang="en-GB" err="1"/>
              <a:t>br</a:t>
            </a:r>
            <a:r>
              <a:rPr lang="en-GB"/>
              <a:t>&gt;</a:t>
            </a: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/>
              <a:t>   &lt;input type="text" name="</a:t>
            </a:r>
            <a:r>
              <a:rPr lang="en-GB" err="1"/>
              <a:t>firstname</a:t>
            </a:r>
            <a:r>
              <a:rPr lang="en-GB"/>
              <a:t>" value=""&gt;</a:t>
            </a: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/>
              <a:t>   &lt;</a:t>
            </a:r>
            <a:r>
              <a:rPr lang="en-GB" err="1"/>
              <a:t>br</a:t>
            </a:r>
            <a:r>
              <a:rPr lang="en-GB"/>
              <a:t>&gt;</a:t>
            </a:r>
          </a:p>
          <a:p>
            <a:pPr marL="0" indent="0">
              <a:buNone/>
            </a:pPr>
            <a:r>
              <a:rPr lang="en-GB">
                <a:cs typeface="Calibri"/>
              </a:rPr>
              <a:t>&lt;/</a:t>
            </a:r>
            <a:r>
              <a:rPr lang="en-GB" err="1">
                <a:cs typeface="Calibri"/>
              </a:rPr>
              <a:t>fieldset</a:t>
            </a:r>
            <a:r>
              <a:rPr lang="en-GB">
                <a:cs typeface="Calibri"/>
              </a:rPr>
              <a:t>&gt;</a:t>
            </a:r>
          </a:p>
          <a:p>
            <a:pPr marL="0" indent="0">
              <a:buNone/>
            </a:pPr>
            <a:r>
              <a:rPr lang="en-GB">
                <a:cs typeface="Calibri"/>
              </a:rPr>
              <a:t>&lt;/form&gt;</a:t>
            </a:r>
          </a:p>
          <a:p>
            <a:endParaRPr lang="en-GB"/>
          </a:p>
          <a:p>
            <a:r>
              <a:rPr lang="en-GB"/>
              <a:t>Get this working for a last name input too. </a:t>
            </a: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1804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06D5E-B048-4F1D-A889-FC7CC403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1EDAF-43A9-4739-BDB9-15FB6A624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We can also use Radio buttons in HTML </a:t>
            </a:r>
          </a:p>
          <a:p>
            <a:pPr marL="0" indent="0">
              <a:buNone/>
            </a:pPr>
            <a:r>
              <a:rPr lang="en-GB"/>
              <a:t>&lt;input type="radio" name="Gender" value="male"&gt; Male&lt;</a:t>
            </a:r>
            <a:r>
              <a:rPr lang="en-GB" err="1"/>
              <a:t>br</a:t>
            </a:r>
            <a:r>
              <a:rPr lang="en-GB"/>
              <a:t>&gt;</a:t>
            </a:r>
          </a:p>
          <a:p>
            <a:endParaRPr lang="en-GB"/>
          </a:p>
          <a:p>
            <a:r>
              <a:rPr lang="en-GB"/>
              <a:t>Add 3 more radio buttons for Female, Other, and prefer not to say.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990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06D5E-B048-4F1D-A889-FC7CC403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1EDAF-43A9-4739-BDB9-15FB6A624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Drop down boxes are available too.</a:t>
            </a:r>
          </a:p>
          <a:p>
            <a:pPr marL="0" indent="0">
              <a:buNone/>
            </a:pPr>
            <a:r>
              <a:rPr lang="en-GB"/>
              <a:t>&lt;select name=“Child"&gt;</a:t>
            </a:r>
          </a:p>
          <a:p>
            <a:pPr marL="0" indent="0">
              <a:buNone/>
            </a:pPr>
            <a:r>
              <a:rPr lang="en-GB"/>
              <a:t>    &lt;option value=“Child"&gt;Child&lt;/option&gt;</a:t>
            </a:r>
          </a:p>
          <a:p>
            <a:pPr marL="0" indent="0">
              <a:buNone/>
            </a:pPr>
            <a:r>
              <a:rPr lang="en-GB"/>
              <a:t>&lt;/select&gt;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Add 3 more elements to this.</a:t>
            </a:r>
          </a:p>
          <a:p>
            <a:r>
              <a:rPr lang="en-GB"/>
              <a:t>Child</a:t>
            </a:r>
          </a:p>
          <a:p>
            <a:r>
              <a:rPr lang="en-GB"/>
              <a:t>Student</a:t>
            </a:r>
          </a:p>
          <a:p>
            <a:r>
              <a:rPr lang="en-GB"/>
              <a:t>Adult</a:t>
            </a:r>
          </a:p>
        </p:txBody>
      </p:sp>
    </p:spTree>
    <p:extLst>
      <p:ext uri="{BB962C8B-B14F-4D97-AF65-F5344CB8AC3E}">
        <p14:creationId xmlns:p14="http://schemas.microsoft.com/office/powerpoint/2010/main" val="627912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06D5E-B048-4F1D-A889-FC7CC403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1EDAF-43A9-4739-BDB9-15FB6A624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We can also create text areas where users can input any text they like. </a:t>
            </a:r>
          </a:p>
          <a:p>
            <a:pPr marL="0" indent="0">
              <a:buNone/>
            </a:pPr>
            <a:r>
              <a:rPr lang="en-GB"/>
              <a:t>&lt;</a:t>
            </a:r>
            <a:r>
              <a:rPr lang="en-GB" err="1"/>
              <a:t>textarea</a:t>
            </a:r>
            <a:r>
              <a:rPr lang="en-GB"/>
              <a:t> name="message" style="width:200px; height:600px"&gt;</a:t>
            </a:r>
          </a:p>
          <a:p>
            <a:pPr marL="0" indent="0">
              <a:buNone/>
            </a:pPr>
            <a:r>
              <a:rPr lang="en-GB"/>
              <a:t>  	Insert text here</a:t>
            </a:r>
          </a:p>
          <a:p>
            <a:pPr marL="0" indent="0">
              <a:buNone/>
            </a:pPr>
            <a:r>
              <a:rPr lang="en-GB"/>
              <a:t>&lt;/</a:t>
            </a:r>
            <a:r>
              <a:rPr lang="en-GB" err="1"/>
              <a:t>textarea</a:t>
            </a:r>
            <a:r>
              <a:rPr lang="en-GB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160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9492A-9449-4B13-9B69-423DB60AD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form submit button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D03F4-3260-411D-ACB0-0C9E79200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&lt;input type= "submit" </a:t>
            </a:r>
          </a:p>
          <a:p>
            <a:pPr marL="0" indent="0">
              <a:buNone/>
            </a:pPr>
            <a:r>
              <a:rPr lang="en-GB"/>
              <a:t>     value="Submit"</a:t>
            </a:r>
          </a:p>
          <a:p>
            <a:pPr marL="0" indent="0">
              <a:buNone/>
            </a:pPr>
            <a:r>
              <a:rPr lang="en-GB"/>
              <a:t>     name="submit"/&gt;</a:t>
            </a:r>
          </a:p>
        </p:txBody>
      </p:sp>
    </p:spTree>
    <p:extLst>
      <p:ext uri="{BB962C8B-B14F-4D97-AF65-F5344CB8AC3E}">
        <p14:creationId xmlns:p14="http://schemas.microsoft.com/office/powerpoint/2010/main" val="160551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61941-EE5B-4D1B-9412-51AE7AD6B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World Wide Web Consortium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B8CE4-5E48-43EC-AED8-7369C832C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solidFill>
                  <a:srgbClr val="00B0F0"/>
                </a:solidFill>
                <a:hlinkClick r:id="rId2"/>
              </a:rPr>
              <a:t>https://www.w3.org/</a:t>
            </a:r>
            <a:endParaRPr lang="en-GB">
              <a:solidFill>
                <a:srgbClr val="00B0F0"/>
              </a:solidFill>
            </a:endParaRPr>
          </a:p>
          <a:p>
            <a:r>
              <a:rPr lang="en-GB"/>
              <a:t>The World wide Web Consortium (W3C) create standardised approaches to web development. </a:t>
            </a:r>
          </a:p>
          <a:p>
            <a:r>
              <a:rPr lang="en-GB"/>
              <a:t>This is very handy when testing.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0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Add some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Make sure images are optimized for the content and webpage your displaying.</a:t>
            </a:r>
            <a:endParaRPr lang="en-GB" dirty="0">
              <a:cs typeface="Calibri"/>
            </a:endParaRPr>
          </a:p>
          <a:p>
            <a:r>
              <a:rPr lang="en-GB" dirty="0"/>
              <a:t>A 1080px jpeg could be about 500 to 600 kb </a:t>
            </a:r>
          </a:p>
          <a:p>
            <a:r>
              <a:rPr lang="en-GB" dirty="0"/>
              <a:t>A 4k image could be around 1,500 plus kb</a:t>
            </a:r>
            <a:endParaRPr lang="en-GB" dirty="0">
              <a:cs typeface="Calibri"/>
            </a:endParaRPr>
          </a:p>
          <a:p>
            <a:r>
              <a:rPr lang="en-GB" dirty="0"/>
              <a:t>Lets not waste time with loading. </a:t>
            </a:r>
          </a:p>
          <a:p>
            <a:pPr marL="0" indent="0">
              <a:buNone/>
            </a:pPr>
            <a:r>
              <a:rPr lang="en-GB" dirty="0"/>
              <a:t>Find an image save it as image1.jpg in your folder</a:t>
            </a:r>
          </a:p>
          <a:p>
            <a:r>
              <a:rPr lang="en-GB" dirty="0"/>
              <a:t>&lt;</a:t>
            </a:r>
            <a:r>
              <a:rPr lang="en-GB" dirty="0" err="1"/>
              <a:t>img</a:t>
            </a:r>
            <a:r>
              <a:rPr lang="en-GB" dirty="0"/>
              <a:t> </a:t>
            </a:r>
            <a:r>
              <a:rPr lang="en-GB" dirty="0" err="1"/>
              <a:t>src</a:t>
            </a:r>
            <a:r>
              <a:rPr lang="en-GB" dirty="0"/>
              <a:t>=“image1.jpg" alt=“ A picture of a book"&gt;</a:t>
            </a:r>
          </a:p>
          <a:p>
            <a:r>
              <a:rPr lang="en-GB" dirty="0">
                <a:hlinkClick r:id="rId2"/>
              </a:rPr>
              <a:t>https://www.w3schools.com/html/html_images.asp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215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F50-86B0-4EB0-945B-6ADC8EC3E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form on the contact.html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198FD-1EE3-4B2E-B5CF-F405D35B5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defRPr/>
            </a:pPr>
            <a:r>
              <a:rPr lang="en-GB" dirty="0">
                <a:cs typeface="Calibri" panose="020F0502020204030204"/>
              </a:rPr>
              <a:t>Open up the contact us page on your bookshop website and we will add a form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HTML forms begin with: </a:t>
            </a:r>
            <a:endParaRPr lang="en-GB" sz="1800" dirty="0">
              <a:cs typeface="Calibri"/>
            </a:endParaRPr>
          </a:p>
          <a:p>
            <a:pPr marL="0" indent="0">
              <a:buNone/>
              <a:defRPr/>
            </a:pPr>
            <a:r>
              <a:rPr lang="en-GB" sz="2400" dirty="0">
                <a:cs typeface="Courier New"/>
              </a:rPr>
              <a:t>&lt;form&gt; </a:t>
            </a:r>
            <a:r>
              <a:rPr lang="en-GB" sz="2400" dirty="0"/>
              <a:t>and end with </a:t>
            </a:r>
            <a:r>
              <a:rPr lang="en-GB" sz="2400" dirty="0">
                <a:cs typeface="Courier New"/>
              </a:rPr>
              <a:t>&lt;/form&gt;</a:t>
            </a:r>
          </a:p>
          <a:p>
            <a:pPr marL="0" indent="0">
              <a:buNone/>
              <a:defRPr/>
            </a:pPr>
            <a:endParaRPr lang="en-GB" sz="2400" dirty="0">
              <a:cs typeface="Courier New"/>
            </a:endParaRPr>
          </a:p>
          <a:p>
            <a:pPr>
              <a:defRPr/>
            </a:pPr>
            <a:r>
              <a:rPr lang="en-GB" dirty="0"/>
              <a:t>Labels are defined by:</a:t>
            </a:r>
            <a:endParaRPr lang="en-GB" sz="1800" dirty="0">
              <a:cs typeface="Calibri"/>
            </a:endParaRPr>
          </a:p>
          <a:p>
            <a:pPr marL="0" indent="0">
              <a:buNone/>
              <a:defRPr/>
            </a:pPr>
            <a:r>
              <a:rPr lang="en-GB" sz="2400" dirty="0">
                <a:cs typeface="Courier New"/>
              </a:rPr>
              <a:t>&lt;label for “fieldname“&gt;Your text&lt;/label&gt;</a:t>
            </a:r>
          </a:p>
          <a:p>
            <a:pPr marL="0" indent="0">
              <a:buNone/>
              <a:defRPr/>
            </a:pPr>
            <a:endParaRPr lang="en-GB" sz="2400" dirty="0">
              <a:cs typeface="Courier New"/>
            </a:endParaRPr>
          </a:p>
          <a:p>
            <a:pPr>
              <a:defRPr/>
            </a:pPr>
            <a:r>
              <a:rPr lang="en-GB" dirty="0">
                <a:cs typeface="Courier New"/>
              </a:rPr>
              <a:t>Input text fields are defined by </a:t>
            </a:r>
            <a:endParaRPr lang="en-GB" dirty="0"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GB" dirty="0">
                <a:cs typeface="Courier New"/>
              </a:rPr>
              <a:t>&lt;input type="text" id="ISBN" name="ISBN" /&gt;</a:t>
            </a:r>
          </a:p>
        </p:txBody>
      </p:sp>
    </p:spTree>
    <p:extLst>
      <p:ext uri="{BB962C8B-B14F-4D97-AF65-F5344CB8AC3E}">
        <p14:creationId xmlns:p14="http://schemas.microsoft.com/office/powerpoint/2010/main" val="2725251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06D5E-B048-4F1D-A889-FC7CC403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HTML form on the </a:t>
            </a:r>
            <a:r>
              <a:rPr lang="en-GB" dirty="0" err="1"/>
              <a:t>Contact.html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1EDAF-43A9-4739-BDB9-15FB6A624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/>
              <a:t>&lt;form&gt;</a:t>
            </a:r>
          </a:p>
          <a:p>
            <a:pPr marL="0" indent="0">
              <a:buNone/>
            </a:pPr>
            <a:r>
              <a:rPr lang="en-GB"/>
              <a:t>  &lt;</a:t>
            </a:r>
            <a:r>
              <a:rPr lang="en-GB" err="1"/>
              <a:t>fieldset</a:t>
            </a:r>
            <a:r>
              <a:rPr lang="en-GB"/>
              <a:t>&gt;</a:t>
            </a: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/>
              <a:t>    &lt;legend&gt;Personal information:&lt;/legend&gt;</a:t>
            </a: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/>
              <a:t>First name:&lt;</a:t>
            </a:r>
            <a:r>
              <a:rPr lang="en-GB" err="1"/>
              <a:t>br</a:t>
            </a:r>
            <a:r>
              <a:rPr lang="en-GB"/>
              <a:t>&gt;</a:t>
            </a: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/>
              <a:t>   &lt;input type="text" name="</a:t>
            </a:r>
            <a:r>
              <a:rPr lang="en-GB" err="1"/>
              <a:t>firstname</a:t>
            </a:r>
            <a:r>
              <a:rPr lang="en-GB"/>
              <a:t>" value=""&gt;</a:t>
            </a: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/>
              <a:t>   &lt;</a:t>
            </a:r>
            <a:r>
              <a:rPr lang="en-GB" err="1"/>
              <a:t>br</a:t>
            </a:r>
            <a:r>
              <a:rPr lang="en-GB"/>
              <a:t>&gt;</a:t>
            </a:r>
          </a:p>
          <a:p>
            <a:pPr marL="0" indent="0">
              <a:buNone/>
            </a:pPr>
            <a:r>
              <a:rPr lang="en-GB">
                <a:cs typeface="Calibri"/>
              </a:rPr>
              <a:t>&lt;/</a:t>
            </a:r>
            <a:r>
              <a:rPr lang="en-GB" err="1">
                <a:cs typeface="Calibri"/>
              </a:rPr>
              <a:t>fieldset</a:t>
            </a:r>
            <a:r>
              <a:rPr lang="en-GB">
                <a:cs typeface="Calibri"/>
              </a:rPr>
              <a:t>&gt;</a:t>
            </a:r>
          </a:p>
          <a:p>
            <a:pPr marL="0" indent="0">
              <a:buNone/>
            </a:pPr>
            <a:r>
              <a:rPr lang="en-GB">
                <a:cs typeface="Calibri"/>
              </a:rPr>
              <a:t>&lt;/form&gt;</a:t>
            </a:r>
          </a:p>
          <a:p>
            <a:endParaRPr lang="en-GB"/>
          </a:p>
          <a:p>
            <a:r>
              <a:rPr lang="en-GB"/>
              <a:t>Get this working for a last name input too. </a:t>
            </a: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76162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06D5E-B048-4F1D-A889-FC7CC403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1EDAF-43A9-4739-BDB9-15FB6A624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We can also use Radio buttons in HTML </a:t>
            </a:r>
          </a:p>
          <a:p>
            <a:pPr marL="0" indent="0">
              <a:buNone/>
            </a:pPr>
            <a:r>
              <a:rPr lang="en-GB"/>
              <a:t>&lt;input type="radio" name="Gender" value="male"&gt; Male&lt;</a:t>
            </a:r>
            <a:r>
              <a:rPr lang="en-GB" err="1"/>
              <a:t>br</a:t>
            </a:r>
            <a:r>
              <a:rPr lang="en-GB"/>
              <a:t>&gt;</a:t>
            </a:r>
          </a:p>
          <a:p>
            <a:endParaRPr lang="en-GB"/>
          </a:p>
          <a:p>
            <a:r>
              <a:rPr lang="en-GB"/>
              <a:t>Add 3 more radio buttons for Female, Other, and prefer not to say.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1561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06D5E-B048-4F1D-A889-FC7CC403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1EDAF-43A9-4739-BDB9-15FB6A624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Drop down boxes are available too.</a:t>
            </a:r>
          </a:p>
          <a:p>
            <a:pPr marL="0" indent="0">
              <a:buNone/>
            </a:pPr>
            <a:r>
              <a:rPr lang="en-GB"/>
              <a:t>&lt;select name=“Child"&gt;</a:t>
            </a:r>
          </a:p>
          <a:p>
            <a:pPr marL="0" indent="0">
              <a:buNone/>
            </a:pPr>
            <a:r>
              <a:rPr lang="en-GB"/>
              <a:t>    &lt;option value=“Child"&gt;Child&lt;/option&gt;</a:t>
            </a:r>
          </a:p>
          <a:p>
            <a:pPr marL="0" indent="0">
              <a:buNone/>
            </a:pPr>
            <a:r>
              <a:rPr lang="en-GB"/>
              <a:t>&lt;/select&gt;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Add 3 more elements to this.</a:t>
            </a:r>
          </a:p>
          <a:p>
            <a:r>
              <a:rPr lang="en-GB"/>
              <a:t>Child</a:t>
            </a:r>
          </a:p>
          <a:p>
            <a:r>
              <a:rPr lang="en-GB"/>
              <a:t>Student</a:t>
            </a:r>
          </a:p>
          <a:p>
            <a:r>
              <a:rPr lang="en-GB"/>
              <a:t>Adult</a:t>
            </a:r>
          </a:p>
        </p:txBody>
      </p:sp>
    </p:spTree>
    <p:extLst>
      <p:ext uri="{BB962C8B-B14F-4D97-AF65-F5344CB8AC3E}">
        <p14:creationId xmlns:p14="http://schemas.microsoft.com/office/powerpoint/2010/main" val="15753927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06D5E-B048-4F1D-A889-FC7CC403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1EDAF-43A9-4739-BDB9-15FB6A624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We can also create text areas where users can input any text they like. </a:t>
            </a:r>
          </a:p>
          <a:p>
            <a:pPr marL="0" indent="0">
              <a:buNone/>
            </a:pPr>
            <a:r>
              <a:rPr lang="en-GB"/>
              <a:t>&lt;</a:t>
            </a:r>
            <a:r>
              <a:rPr lang="en-GB" err="1"/>
              <a:t>textarea</a:t>
            </a:r>
            <a:r>
              <a:rPr lang="en-GB"/>
              <a:t> name="message" style="width:200px; height:600px"&gt;</a:t>
            </a:r>
          </a:p>
          <a:p>
            <a:pPr marL="0" indent="0">
              <a:buNone/>
            </a:pPr>
            <a:r>
              <a:rPr lang="en-GB"/>
              <a:t>  	Insert text here</a:t>
            </a:r>
          </a:p>
          <a:p>
            <a:pPr marL="0" indent="0">
              <a:buNone/>
            </a:pPr>
            <a:r>
              <a:rPr lang="en-GB"/>
              <a:t>&lt;/</a:t>
            </a:r>
            <a:r>
              <a:rPr lang="en-GB" err="1"/>
              <a:t>textarea</a:t>
            </a:r>
            <a:r>
              <a:rPr lang="en-GB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7452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9492A-9449-4B13-9B69-423DB60AD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form submit button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D03F4-3260-411D-ACB0-0C9E79200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&lt;input type= "submit" </a:t>
            </a:r>
          </a:p>
          <a:p>
            <a:pPr marL="0" indent="0">
              <a:buNone/>
            </a:pPr>
            <a:r>
              <a:rPr lang="en-GB"/>
              <a:t>     value="Submit"</a:t>
            </a:r>
          </a:p>
          <a:p>
            <a:pPr marL="0" indent="0">
              <a:buNone/>
            </a:pPr>
            <a:r>
              <a:rPr lang="en-GB"/>
              <a:t>     name="submit"/&gt;</a:t>
            </a:r>
          </a:p>
        </p:txBody>
      </p:sp>
    </p:spTree>
    <p:extLst>
      <p:ext uri="{BB962C8B-B14F-4D97-AF65-F5344CB8AC3E}">
        <p14:creationId xmlns:p14="http://schemas.microsoft.com/office/powerpoint/2010/main" val="1407823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Add some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Make sure images are optimized for the content and webpage your displaying.</a:t>
            </a:r>
            <a:endParaRPr lang="en-GB" dirty="0">
              <a:cs typeface="Calibri"/>
            </a:endParaRPr>
          </a:p>
          <a:p>
            <a:r>
              <a:rPr lang="en-GB" dirty="0"/>
              <a:t>A 1080px jpeg could be about 500 to 600 kb </a:t>
            </a:r>
          </a:p>
          <a:p>
            <a:r>
              <a:rPr lang="en-GB" dirty="0"/>
              <a:t>A 4k image could be around 1,500 plus kb</a:t>
            </a:r>
            <a:endParaRPr lang="en-GB" dirty="0">
              <a:cs typeface="Calibri"/>
            </a:endParaRPr>
          </a:p>
          <a:p>
            <a:r>
              <a:rPr lang="en-GB" dirty="0"/>
              <a:t>Lets not waste time with loading. </a:t>
            </a:r>
          </a:p>
          <a:p>
            <a:pPr marL="0" indent="0">
              <a:buNone/>
            </a:pPr>
            <a:r>
              <a:rPr lang="en-GB" dirty="0"/>
              <a:t>Find an image save it as image1.jpg in your folder</a:t>
            </a:r>
          </a:p>
          <a:p>
            <a:r>
              <a:rPr lang="en-GB" dirty="0"/>
              <a:t>&lt;</a:t>
            </a:r>
            <a:r>
              <a:rPr lang="en-GB" dirty="0" err="1"/>
              <a:t>img</a:t>
            </a:r>
            <a:r>
              <a:rPr lang="en-GB" dirty="0"/>
              <a:t> </a:t>
            </a:r>
            <a:r>
              <a:rPr lang="en-GB" dirty="0" err="1"/>
              <a:t>src</a:t>
            </a:r>
            <a:r>
              <a:rPr lang="en-GB" dirty="0"/>
              <a:t>=“image1.jpg" alt=“ A picture of a book"&gt;</a:t>
            </a:r>
          </a:p>
          <a:p>
            <a:r>
              <a:rPr lang="en-GB" dirty="0">
                <a:hlinkClick r:id="rId2"/>
              </a:rPr>
              <a:t>https://www.w3schools.com/html/html_images.asp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0636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F50-86B0-4EB0-945B-6ADC8EC3E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form on the contact.html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198FD-1EE3-4B2E-B5CF-F405D35B5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defRPr/>
            </a:pPr>
            <a:r>
              <a:rPr lang="en-GB" dirty="0">
                <a:cs typeface="Calibri" panose="020F0502020204030204"/>
              </a:rPr>
              <a:t>Open up the contact us page on your bookshop website and we will add a form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HTML forms begin with: </a:t>
            </a:r>
            <a:endParaRPr lang="en-GB" sz="1800" dirty="0">
              <a:cs typeface="Calibri"/>
            </a:endParaRPr>
          </a:p>
          <a:p>
            <a:pPr marL="0" indent="0">
              <a:buNone/>
              <a:defRPr/>
            </a:pPr>
            <a:r>
              <a:rPr lang="en-GB" sz="2400" dirty="0">
                <a:cs typeface="Courier New"/>
              </a:rPr>
              <a:t>&lt;form&gt; </a:t>
            </a:r>
            <a:r>
              <a:rPr lang="en-GB" sz="2400" dirty="0"/>
              <a:t>and end with </a:t>
            </a:r>
            <a:r>
              <a:rPr lang="en-GB" sz="2400" dirty="0">
                <a:cs typeface="Courier New"/>
              </a:rPr>
              <a:t>&lt;/form&gt;</a:t>
            </a:r>
          </a:p>
          <a:p>
            <a:pPr marL="0" indent="0">
              <a:buNone/>
              <a:defRPr/>
            </a:pPr>
            <a:endParaRPr lang="en-GB" sz="2400" dirty="0">
              <a:cs typeface="Courier New"/>
            </a:endParaRPr>
          </a:p>
          <a:p>
            <a:pPr>
              <a:defRPr/>
            </a:pPr>
            <a:r>
              <a:rPr lang="en-GB" dirty="0"/>
              <a:t>Labels are defined by:</a:t>
            </a:r>
            <a:endParaRPr lang="en-GB" sz="1800" dirty="0">
              <a:cs typeface="Calibri"/>
            </a:endParaRPr>
          </a:p>
          <a:p>
            <a:pPr marL="0" indent="0">
              <a:buNone/>
              <a:defRPr/>
            </a:pPr>
            <a:r>
              <a:rPr lang="en-GB" sz="2400" dirty="0">
                <a:cs typeface="Courier New"/>
              </a:rPr>
              <a:t>&lt;label for “fieldname“&gt;Your text&lt;/label&gt;</a:t>
            </a:r>
          </a:p>
          <a:p>
            <a:pPr marL="0" indent="0">
              <a:buNone/>
              <a:defRPr/>
            </a:pPr>
            <a:endParaRPr lang="en-GB" sz="2400" dirty="0">
              <a:cs typeface="Courier New"/>
            </a:endParaRPr>
          </a:p>
          <a:p>
            <a:pPr>
              <a:defRPr/>
            </a:pPr>
            <a:r>
              <a:rPr lang="en-GB" dirty="0">
                <a:cs typeface="Courier New"/>
              </a:rPr>
              <a:t>Input text fields are defined by </a:t>
            </a:r>
            <a:endParaRPr lang="en-GB" dirty="0"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GB" dirty="0">
                <a:cs typeface="Courier New"/>
              </a:rPr>
              <a:t>&lt;input type="text" id="ISBN" name="ISBN" /&gt;</a:t>
            </a:r>
          </a:p>
        </p:txBody>
      </p:sp>
    </p:spTree>
    <p:extLst>
      <p:ext uri="{BB962C8B-B14F-4D97-AF65-F5344CB8AC3E}">
        <p14:creationId xmlns:p14="http://schemas.microsoft.com/office/powerpoint/2010/main" val="17484410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06D5E-B048-4F1D-A889-FC7CC403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HTML form on the </a:t>
            </a:r>
            <a:r>
              <a:rPr lang="en-GB" dirty="0" err="1"/>
              <a:t>Contact.html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1EDAF-43A9-4739-BDB9-15FB6A624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/>
              <a:t>&lt;form&gt;</a:t>
            </a:r>
          </a:p>
          <a:p>
            <a:pPr marL="0" indent="0">
              <a:buNone/>
            </a:pPr>
            <a:r>
              <a:rPr lang="en-GB"/>
              <a:t>  &lt;</a:t>
            </a:r>
            <a:r>
              <a:rPr lang="en-GB" err="1"/>
              <a:t>fieldset</a:t>
            </a:r>
            <a:r>
              <a:rPr lang="en-GB"/>
              <a:t>&gt;</a:t>
            </a: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/>
              <a:t>    &lt;legend&gt;Personal information:&lt;/legend&gt;</a:t>
            </a: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/>
              <a:t>First name:&lt;</a:t>
            </a:r>
            <a:r>
              <a:rPr lang="en-GB" err="1"/>
              <a:t>br</a:t>
            </a:r>
            <a:r>
              <a:rPr lang="en-GB"/>
              <a:t>&gt;</a:t>
            </a: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/>
              <a:t>   &lt;input type="text" name="</a:t>
            </a:r>
            <a:r>
              <a:rPr lang="en-GB" err="1"/>
              <a:t>firstname</a:t>
            </a:r>
            <a:r>
              <a:rPr lang="en-GB"/>
              <a:t>" value=""&gt;</a:t>
            </a: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/>
              <a:t>   &lt;</a:t>
            </a:r>
            <a:r>
              <a:rPr lang="en-GB" err="1"/>
              <a:t>br</a:t>
            </a:r>
            <a:r>
              <a:rPr lang="en-GB"/>
              <a:t>&gt;</a:t>
            </a:r>
          </a:p>
          <a:p>
            <a:pPr marL="0" indent="0">
              <a:buNone/>
            </a:pPr>
            <a:r>
              <a:rPr lang="en-GB">
                <a:cs typeface="Calibri"/>
              </a:rPr>
              <a:t>&lt;/</a:t>
            </a:r>
            <a:r>
              <a:rPr lang="en-GB" err="1">
                <a:cs typeface="Calibri"/>
              </a:rPr>
              <a:t>fieldset</a:t>
            </a:r>
            <a:r>
              <a:rPr lang="en-GB">
                <a:cs typeface="Calibri"/>
              </a:rPr>
              <a:t>&gt;</a:t>
            </a:r>
          </a:p>
          <a:p>
            <a:pPr marL="0" indent="0">
              <a:buNone/>
            </a:pPr>
            <a:r>
              <a:rPr lang="en-GB">
                <a:cs typeface="Calibri"/>
              </a:rPr>
              <a:t>&lt;/form&gt;</a:t>
            </a:r>
          </a:p>
          <a:p>
            <a:endParaRPr lang="en-GB"/>
          </a:p>
          <a:p>
            <a:r>
              <a:rPr lang="en-GB"/>
              <a:t>Get this working for a last name input too. </a:t>
            </a: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8674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FC1C-FD04-4FE2-AD0C-CBA027887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Site Map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F86488-EB45-47EB-B26B-8749FE9F4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8297" y="4445964"/>
            <a:ext cx="1745605" cy="6534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/>
              <a:t>Books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AF97B1-34AC-4427-9853-8C52EB577F28}"/>
              </a:ext>
            </a:extLst>
          </p:cNvPr>
          <p:cNvSpPr/>
          <p:nvPr/>
        </p:nvSpPr>
        <p:spPr>
          <a:xfrm>
            <a:off x="7560816" y="2990665"/>
            <a:ext cx="1491448" cy="747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Home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AA48A29-414D-4E73-B47A-52C0A31B9344}"/>
              </a:ext>
            </a:extLst>
          </p:cNvPr>
          <p:cNvSpPr txBox="1">
            <a:spLocks/>
          </p:cNvSpPr>
          <p:nvPr/>
        </p:nvSpPr>
        <p:spPr>
          <a:xfrm>
            <a:off x="7440337" y="4445964"/>
            <a:ext cx="1745605" cy="6534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/>
              <a:t>About us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FE644DF-EC11-4487-8D30-97F5748F45D7}"/>
              </a:ext>
            </a:extLst>
          </p:cNvPr>
          <p:cNvSpPr txBox="1">
            <a:spLocks/>
          </p:cNvSpPr>
          <p:nvPr/>
        </p:nvSpPr>
        <p:spPr>
          <a:xfrm>
            <a:off x="9322377" y="4445963"/>
            <a:ext cx="1745605" cy="6534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/>
              <a:t>Help and support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BD06D7D-C9E8-4507-BF72-C697928880F2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8306540" y="3738609"/>
            <a:ext cx="6600" cy="707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030658-5F44-4813-B9C0-0FC937AB0E03}"/>
              </a:ext>
            </a:extLst>
          </p:cNvPr>
          <p:cNvCxnSpPr/>
          <p:nvPr/>
        </p:nvCxnSpPr>
        <p:spPr>
          <a:xfrm flipH="1">
            <a:off x="6431099" y="4092286"/>
            <a:ext cx="18754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70F4E2D-A483-4EEB-9562-7EB20919B754}"/>
              </a:ext>
            </a:extLst>
          </p:cNvPr>
          <p:cNvCxnSpPr>
            <a:endCxn id="5" idx="0"/>
          </p:cNvCxnSpPr>
          <p:nvPr/>
        </p:nvCxnSpPr>
        <p:spPr>
          <a:xfrm>
            <a:off x="6431099" y="4092286"/>
            <a:ext cx="1" cy="353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EA977A-A827-45E5-86F9-43EF24272232}"/>
              </a:ext>
            </a:extLst>
          </p:cNvPr>
          <p:cNvCxnSpPr/>
          <p:nvPr/>
        </p:nvCxnSpPr>
        <p:spPr>
          <a:xfrm flipH="1">
            <a:off x="8319738" y="4092286"/>
            <a:ext cx="18754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2D91461-F092-4075-BD8A-F477FDB85490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10195179" y="4092286"/>
            <a:ext cx="1" cy="353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Up 26">
            <a:extLst>
              <a:ext uri="{FF2B5EF4-FFF2-40B4-BE49-F238E27FC236}">
                <a16:creationId xmlns:a16="http://schemas.microsoft.com/office/drawing/2014/main" id="{C7DFD30B-DA7E-4915-8C2E-A1F3DF08C928}"/>
              </a:ext>
            </a:extLst>
          </p:cNvPr>
          <p:cNvSpPr/>
          <p:nvPr/>
        </p:nvSpPr>
        <p:spPr>
          <a:xfrm>
            <a:off x="8202177" y="3729411"/>
            <a:ext cx="221926" cy="35367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A1FA56-2439-477F-B449-432AC6EF92F9}"/>
              </a:ext>
            </a:extLst>
          </p:cNvPr>
          <p:cNvSpPr txBox="1"/>
          <p:nvPr/>
        </p:nvSpPr>
        <p:spPr>
          <a:xfrm>
            <a:off x="680321" y="2990665"/>
            <a:ext cx="5744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Site maps show the required pages and detail how navigation between each page will work.</a:t>
            </a:r>
          </a:p>
        </p:txBody>
      </p:sp>
    </p:spTree>
    <p:extLst>
      <p:ext uri="{BB962C8B-B14F-4D97-AF65-F5344CB8AC3E}">
        <p14:creationId xmlns:p14="http://schemas.microsoft.com/office/powerpoint/2010/main" val="15569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06D5E-B048-4F1D-A889-FC7CC403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1EDAF-43A9-4739-BDB9-15FB6A624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We can also use Radio buttons in HTML </a:t>
            </a:r>
          </a:p>
          <a:p>
            <a:pPr marL="0" indent="0">
              <a:buNone/>
            </a:pPr>
            <a:r>
              <a:rPr lang="en-GB"/>
              <a:t>&lt;input type="radio" name="Gender" value="male"&gt; Male&lt;</a:t>
            </a:r>
            <a:r>
              <a:rPr lang="en-GB" err="1"/>
              <a:t>br</a:t>
            </a:r>
            <a:r>
              <a:rPr lang="en-GB"/>
              <a:t>&gt;</a:t>
            </a:r>
          </a:p>
          <a:p>
            <a:endParaRPr lang="en-GB"/>
          </a:p>
          <a:p>
            <a:r>
              <a:rPr lang="en-GB"/>
              <a:t>Add 3 more radio buttons for Female, Other, and prefer not to say.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5667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06D5E-B048-4F1D-A889-FC7CC403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1EDAF-43A9-4739-BDB9-15FB6A624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Drop down boxes are available too.</a:t>
            </a:r>
          </a:p>
          <a:p>
            <a:pPr marL="0" indent="0">
              <a:buNone/>
            </a:pPr>
            <a:r>
              <a:rPr lang="en-GB"/>
              <a:t>&lt;select name=“Child"&gt;</a:t>
            </a:r>
          </a:p>
          <a:p>
            <a:pPr marL="0" indent="0">
              <a:buNone/>
            </a:pPr>
            <a:r>
              <a:rPr lang="en-GB"/>
              <a:t>    &lt;option value=“Child"&gt;Child&lt;/option&gt;</a:t>
            </a:r>
          </a:p>
          <a:p>
            <a:pPr marL="0" indent="0">
              <a:buNone/>
            </a:pPr>
            <a:r>
              <a:rPr lang="en-GB"/>
              <a:t>&lt;/select&gt;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Add 3 more elements to this.</a:t>
            </a:r>
          </a:p>
          <a:p>
            <a:r>
              <a:rPr lang="en-GB"/>
              <a:t>Child</a:t>
            </a:r>
          </a:p>
          <a:p>
            <a:r>
              <a:rPr lang="en-GB"/>
              <a:t>Student</a:t>
            </a:r>
          </a:p>
          <a:p>
            <a:r>
              <a:rPr lang="en-GB"/>
              <a:t>Adult</a:t>
            </a:r>
          </a:p>
        </p:txBody>
      </p:sp>
    </p:spTree>
    <p:extLst>
      <p:ext uri="{BB962C8B-B14F-4D97-AF65-F5344CB8AC3E}">
        <p14:creationId xmlns:p14="http://schemas.microsoft.com/office/powerpoint/2010/main" val="4671398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06D5E-B048-4F1D-A889-FC7CC403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1EDAF-43A9-4739-BDB9-15FB6A624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We can also create text areas where users can input any text they like. </a:t>
            </a:r>
          </a:p>
          <a:p>
            <a:pPr marL="0" indent="0">
              <a:buNone/>
            </a:pPr>
            <a:r>
              <a:rPr lang="en-GB"/>
              <a:t>&lt;</a:t>
            </a:r>
            <a:r>
              <a:rPr lang="en-GB" err="1"/>
              <a:t>textarea</a:t>
            </a:r>
            <a:r>
              <a:rPr lang="en-GB"/>
              <a:t> name="message" style="width:200px; height:600px"&gt;</a:t>
            </a:r>
          </a:p>
          <a:p>
            <a:pPr marL="0" indent="0">
              <a:buNone/>
            </a:pPr>
            <a:r>
              <a:rPr lang="en-GB"/>
              <a:t>  	Insert text here</a:t>
            </a:r>
          </a:p>
          <a:p>
            <a:pPr marL="0" indent="0">
              <a:buNone/>
            </a:pPr>
            <a:r>
              <a:rPr lang="en-GB"/>
              <a:t>&lt;/</a:t>
            </a:r>
            <a:r>
              <a:rPr lang="en-GB" err="1"/>
              <a:t>textarea</a:t>
            </a:r>
            <a:r>
              <a:rPr lang="en-GB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8243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9492A-9449-4B13-9B69-423DB60AD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form submit button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D03F4-3260-411D-ACB0-0C9E79200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&lt;input type= "submit" </a:t>
            </a:r>
          </a:p>
          <a:p>
            <a:pPr marL="0" indent="0">
              <a:buNone/>
            </a:pPr>
            <a:r>
              <a:rPr lang="en-GB"/>
              <a:t>     value="Submit"</a:t>
            </a:r>
          </a:p>
          <a:p>
            <a:pPr marL="0" indent="0">
              <a:buNone/>
            </a:pPr>
            <a:r>
              <a:rPr lang="en-GB"/>
              <a:t>     name="submit"/&gt;</a:t>
            </a:r>
          </a:p>
        </p:txBody>
      </p:sp>
    </p:spTree>
    <p:extLst>
      <p:ext uri="{BB962C8B-B14F-4D97-AF65-F5344CB8AC3E}">
        <p14:creationId xmlns:p14="http://schemas.microsoft.com/office/powerpoint/2010/main" val="37397620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Add some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Make sure images are optimized for the content and webpage your displaying.</a:t>
            </a:r>
            <a:endParaRPr lang="en-GB" dirty="0">
              <a:cs typeface="Calibri"/>
            </a:endParaRPr>
          </a:p>
          <a:p>
            <a:r>
              <a:rPr lang="en-GB" dirty="0"/>
              <a:t>A 1080px jpeg could be about 500 to 600 kb </a:t>
            </a:r>
          </a:p>
          <a:p>
            <a:r>
              <a:rPr lang="en-GB" dirty="0"/>
              <a:t>A 4k image could be around 1,500 plus kb</a:t>
            </a:r>
            <a:endParaRPr lang="en-GB" dirty="0">
              <a:cs typeface="Calibri"/>
            </a:endParaRPr>
          </a:p>
          <a:p>
            <a:r>
              <a:rPr lang="en-GB" dirty="0"/>
              <a:t>Lets not waste time with loading. </a:t>
            </a:r>
          </a:p>
          <a:p>
            <a:pPr marL="0" indent="0">
              <a:buNone/>
            </a:pPr>
            <a:r>
              <a:rPr lang="en-GB" dirty="0"/>
              <a:t>Find an image save it as image1.jpg in your folder</a:t>
            </a:r>
          </a:p>
          <a:p>
            <a:r>
              <a:rPr lang="en-GB" dirty="0"/>
              <a:t>&lt;</a:t>
            </a:r>
            <a:r>
              <a:rPr lang="en-GB" dirty="0" err="1"/>
              <a:t>img</a:t>
            </a:r>
            <a:r>
              <a:rPr lang="en-GB" dirty="0"/>
              <a:t> </a:t>
            </a:r>
            <a:r>
              <a:rPr lang="en-GB" dirty="0" err="1"/>
              <a:t>src</a:t>
            </a:r>
            <a:r>
              <a:rPr lang="en-GB" dirty="0"/>
              <a:t>=“image1.jpg" alt=“ A picture of a book"&gt;</a:t>
            </a:r>
          </a:p>
          <a:p>
            <a:r>
              <a:rPr lang="en-GB" dirty="0">
                <a:hlinkClick r:id="rId2"/>
              </a:rPr>
              <a:t>https://www.w3schools.com/html/html_images.asp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0686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A3D40-20EF-4873-A68E-219D559CC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CSS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FC87E-EFA9-4283-A303-FFC70BF25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 smtClean="0"/>
              <a:t>Now we are going to look at the CSS external style sheet</a:t>
            </a:r>
          </a:p>
          <a:p>
            <a:endParaRPr lang="en-GB" dirty="0"/>
          </a:p>
          <a:p>
            <a:r>
              <a:rPr lang="en-GB" dirty="0" smtClean="0"/>
              <a:t>CSS </a:t>
            </a:r>
            <a:r>
              <a:rPr lang="en-GB" dirty="0"/>
              <a:t>is a language that describes the style of an HTML document.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CSS describes how HTML elements should be displayed.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 HTML 5 CSS is used for pretty much everything that will change the way the website looks.</a:t>
            </a:r>
          </a:p>
          <a:p>
            <a:endParaRPr lang="en-GB" dirty="0"/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8323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A3D40-20EF-4873-A68E-219D559CC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CSS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FC87E-EFA9-4283-A303-FFC70BF25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CSS uses different syntax than html.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We can use tags to identify parts of the HTML document we want to change with our CSS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Comments are done with // and /* */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033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DBAFF-AF86-4350-A59C-2A3A3761B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Identifying areas of HTML</a:t>
            </a:r>
            <a:br>
              <a:rPr lang="en-GB" dirty="0"/>
            </a:br>
            <a:r>
              <a:rPr lang="en-GB" dirty="0"/>
              <a:t>ID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9ADBB-DB23-4ADE-8FF6-9052E756A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We can use Id’s to identify areas of html we want to alter. </a:t>
            </a:r>
          </a:p>
          <a:p>
            <a:r>
              <a:rPr lang="en-GB"/>
              <a:t>We do this by using the id element and a div tag.</a:t>
            </a:r>
          </a:p>
          <a:p>
            <a:r>
              <a:rPr lang="en-GB"/>
              <a:t>HTML we use it like this. </a:t>
            </a:r>
          </a:p>
          <a:p>
            <a:pPr marL="0" indent="0">
              <a:buNone/>
            </a:pPr>
            <a:r>
              <a:rPr lang="en-GB"/>
              <a:t>&lt;div id=“title”&gt;</a:t>
            </a:r>
          </a:p>
          <a:p>
            <a:r>
              <a:rPr lang="en-GB"/>
              <a:t>In CSS we can call this by using. </a:t>
            </a:r>
          </a:p>
          <a:p>
            <a:pPr marL="0" indent="0">
              <a:buNone/>
            </a:pPr>
            <a:r>
              <a:rPr lang="en-GB"/>
              <a:t>#title</a:t>
            </a:r>
          </a:p>
          <a:p>
            <a:pPr marL="0" indent="0">
              <a:buNone/>
            </a:pPr>
            <a:r>
              <a:rPr lang="en-GB"/>
              <a:t>{</a:t>
            </a:r>
          </a:p>
          <a:p>
            <a:pPr marL="0" indent="0">
              <a:buNone/>
            </a:pPr>
            <a:r>
              <a:rPr lang="en-GB"/>
              <a:t>CSS goes here</a:t>
            </a:r>
          </a:p>
          <a:p>
            <a:pPr marL="0" indent="0">
              <a:buNone/>
            </a:pPr>
            <a:r>
              <a:rPr lang="en-GB"/>
              <a:t>}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837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Identifying areas of HTML</a:t>
            </a:r>
            <a:br>
              <a:rPr lang="en-GB" dirty="0"/>
            </a:br>
            <a:r>
              <a:rPr lang="en-GB" dirty="0"/>
              <a:t>CSS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The HTML class attribute is used to define equal styles for elements with the same class name.</a:t>
            </a:r>
          </a:p>
          <a:p>
            <a:r>
              <a:rPr lang="en-GB"/>
              <a:t>So, all HTML elements with the same class attribute will get the same style</a:t>
            </a:r>
          </a:p>
          <a:p>
            <a:r>
              <a:rPr lang="en-GB"/>
              <a:t>We do this by using the class element and a div tag.</a:t>
            </a:r>
          </a:p>
          <a:p>
            <a:r>
              <a:rPr lang="en-GB"/>
              <a:t>HTML we use it like this. </a:t>
            </a:r>
          </a:p>
          <a:p>
            <a:r>
              <a:rPr lang="en-GB"/>
              <a:t>&lt;div class=“title“&gt;</a:t>
            </a:r>
          </a:p>
          <a:p>
            <a:r>
              <a:rPr lang="en-GB"/>
              <a:t>In CSS we can call this by using. </a:t>
            </a:r>
          </a:p>
          <a:p>
            <a:pPr marL="0" indent="0">
              <a:buNone/>
            </a:pPr>
            <a:r>
              <a:rPr lang="en-GB"/>
              <a:t>.title</a:t>
            </a:r>
          </a:p>
          <a:p>
            <a:pPr marL="0" indent="0">
              <a:buNone/>
            </a:pPr>
            <a:r>
              <a:rPr lang="en-GB"/>
              <a:t>{</a:t>
            </a:r>
          </a:p>
          <a:p>
            <a:pPr marL="0" indent="0">
              <a:buNone/>
            </a:pPr>
            <a:r>
              <a:rPr lang="en-GB"/>
              <a:t>CSS goes here</a:t>
            </a:r>
          </a:p>
          <a:p>
            <a:pPr marL="0" indent="0">
              <a:buNone/>
            </a:pPr>
            <a:r>
              <a:rPr lang="en-GB"/>
              <a:t>}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572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8CD98-4CD8-49A4-BB0A-50CA974B6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 CSS - </a:t>
            </a:r>
            <a:r>
              <a:rPr lang="en-GB" err="1"/>
              <a:t>Nav</a:t>
            </a:r>
            <a:r>
              <a:rPr lang="en-GB"/>
              <a:t> bar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6DDFD-39A4-42C9-9DC8-5B3FF8E4E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Lets add some styling for our DIV NAV bar</a:t>
            </a:r>
          </a:p>
          <a:p>
            <a:r>
              <a:rPr lang="en-GB"/>
              <a:t>Have a research and get a Nav bar working and looking good. </a:t>
            </a:r>
          </a:p>
          <a:p>
            <a:r>
              <a:rPr lang="en-GB"/>
              <a:t>W3Schools is a good start</a:t>
            </a:r>
          </a:p>
          <a:p>
            <a:r>
              <a:rPr lang="en-GB">
                <a:hlinkClick r:id="rId2"/>
              </a:rPr>
              <a:t>https://www.w3schools.com/css/css_navbar.asp</a:t>
            </a:r>
            <a:endParaRPr lang="en-GB"/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409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(</a:t>
            </a:r>
            <a:r>
              <a:rPr lang="en-GB" err="1"/>
              <a:t>HyperText</a:t>
            </a:r>
            <a:r>
              <a:rPr lang="en-GB"/>
              <a:t> Markup Language)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1233773" cy="4386345"/>
          </a:xfrm>
        </p:spPr>
        <p:txBody>
          <a:bodyPr>
            <a:normAutofit lnSpcReduction="10000"/>
          </a:bodyPr>
          <a:lstStyle/>
          <a:p>
            <a:r>
              <a:rPr lang="en-GB"/>
              <a:t>HTML elements are represented by Tags.</a:t>
            </a:r>
          </a:p>
          <a:p>
            <a:pPr marL="0" indent="0">
              <a:buNone/>
            </a:pPr>
            <a:r>
              <a:rPr lang="en-GB"/>
              <a:t>&lt;!DOCTYPE html&gt;                                                       (Specifies the language and version)</a:t>
            </a:r>
          </a:p>
          <a:p>
            <a:pPr marL="0" indent="0">
              <a:buNone/>
            </a:pPr>
            <a:r>
              <a:rPr lang="en-GB"/>
              <a:t>&lt;html&gt;</a:t>
            </a:r>
          </a:p>
          <a:p>
            <a:pPr marL="0" indent="0">
              <a:buNone/>
            </a:pPr>
            <a:r>
              <a:rPr lang="en-GB"/>
              <a:t>&lt;head&gt;</a:t>
            </a:r>
          </a:p>
          <a:p>
            <a:pPr marL="0" indent="0">
              <a:buNone/>
            </a:pPr>
            <a:r>
              <a:rPr lang="en-GB"/>
              <a:t>&lt;title&gt;Sample page&lt;/title&gt; </a:t>
            </a:r>
          </a:p>
          <a:p>
            <a:pPr marL="0" indent="0">
              <a:buNone/>
            </a:pPr>
            <a:r>
              <a:rPr lang="en-GB"/>
              <a:t>&lt;/head&gt; </a:t>
            </a:r>
          </a:p>
          <a:p>
            <a:pPr marL="0" indent="0">
              <a:buNone/>
            </a:pPr>
            <a:r>
              <a:rPr lang="en-GB"/>
              <a:t>&lt;body&gt; </a:t>
            </a:r>
          </a:p>
          <a:p>
            <a:pPr marL="0" indent="0">
              <a:buNone/>
            </a:pPr>
            <a:r>
              <a:rPr lang="en-GB"/>
              <a:t>&lt;h1&gt;Sample page&lt;/h1&gt; </a:t>
            </a:r>
          </a:p>
          <a:p>
            <a:pPr marL="0" indent="0">
              <a:buNone/>
            </a:pPr>
            <a:r>
              <a:rPr lang="en-GB"/>
              <a:t>&lt;p&gt;This is a &lt;a href="demo.html"&gt;simple&lt;/a&gt; sample.&lt;/p&gt; </a:t>
            </a:r>
          </a:p>
          <a:p>
            <a:pPr marL="0" indent="0">
              <a:buNone/>
            </a:pPr>
            <a:r>
              <a:rPr lang="en-GB"/>
              <a:t>&lt;!-- this is a comment --&gt; </a:t>
            </a:r>
          </a:p>
          <a:p>
            <a:pPr marL="0" indent="0">
              <a:buNone/>
            </a:pPr>
            <a:r>
              <a:rPr lang="en-GB"/>
              <a:t>&lt;/body&gt; </a:t>
            </a:r>
          </a:p>
          <a:p>
            <a:pPr marL="0" indent="0">
              <a:buNone/>
            </a:pPr>
            <a:r>
              <a:rPr lang="en-GB"/>
              <a:t>&lt;/html&gt;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38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64985-7067-4FEC-BB8A-9B29678DC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CSS-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E9222-0C96-4EDF-BC1A-CB1AFA7E6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In HTML, there are two main types of lists:</a:t>
            </a:r>
          </a:p>
          <a:p>
            <a:r>
              <a:rPr lang="en-GB"/>
              <a:t>unordered lists (&lt;ul&gt;) - the list items are marked with bullets</a:t>
            </a:r>
          </a:p>
          <a:p>
            <a:r>
              <a:rPr lang="en-GB"/>
              <a:t>ordered lists (&lt;</a:t>
            </a:r>
            <a:r>
              <a:rPr lang="en-GB" err="1"/>
              <a:t>ol</a:t>
            </a:r>
            <a:r>
              <a:rPr lang="en-GB"/>
              <a:t>&gt;) - the list items are marked with numbers or letters</a:t>
            </a:r>
          </a:p>
          <a:p>
            <a:r>
              <a:rPr lang="en-GB"/>
              <a:t>The CSS list properties allow you to:</a:t>
            </a:r>
          </a:p>
          <a:p>
            <a:r>
              <a:rPr lang="en-GB"/>
              <a:t>Set different list item markers for ordered lists</a:t>
            </a:r>
          </a:p>
          <a:p>
            <a:r>
              <a:rPr lang="en-GB"/>
              <a:t>Set different list item markers for unordered lists</a:t>
            </a:r>
          </a:p>
          <a:p>
            <a:r>
              <a:rPr lang="en-GB"/>
              <a:t>Set an image as the list item marker</a:t>
            </a:r>
          </a:p>
          <a:p>
            <a:r>
              <a:rPr lang="en-GB"/>
              <a:t>Add background </a:t>
            </a:r>
            <a:r>
              <a:rPr lang="en-GB" err="1"/>
              <a:t>colors</a:t>
            </a:r>
            <a:r>
              <a:rPr lang="en-GB"/>
              <a:t> to lists and list items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4430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F83C7-3DFD-4071-AC54-D937BC2F8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List types - CSS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FAEFD-2393-4720-9F48-68DBACEE0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Lets add some style to our list types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list-style-types: </a:t>
            </a:r>
          </a:p>
          <a:p>
            <a:pPr marL="0" indent="0">
              <a:buNone/>
            </a:pPr>
            <a:r>
              <a:rPr lang="en-GB"/>
              <a:t>Circle</a:t>
            </a:r>
          </a:p>
          <a:p>
            <a:pPr marL="0" indent="0">
              <a:buNone/>
            </a:pPr>
            <a:r>
              <a:rPr lang="en-GB"/>
              <a:t>square</a:t>
            </a:r>
          </a:p>
          <a:p>
            <a:pPr marL="0" indent="0">
              <a:buNone/>
            </a:pPr>
            <a:r>
              <a:rPr lang="en-GB"/>
              <a:t>upper-roman</a:t>
            </a:r>
          </a:p>
          <a:p>
            <a:pPr marL="0" indent="0">
              <a:buNone/>
            </a:pPr>
            <a:r>
              <a:rPr lang="en-GB"/>
              <a:t>Lower-roman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But you can add what style you want</a:t>
            </a:r>
          </a:p>
        </p:txBody>
      </p:sp>
    </p:spTree>
    <p:extLst>
      <p:ext uri="{BB962C8B-B14F-4D97-AF65-F5344CB8AC3E}">
        <p14:creationId xmlns:p14="http://schemas.microsoft.com/office/powerpoint/2010/main" val="2173336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AB05B-DD67-4418-A507-5BD8C1C0E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CSS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2A1B1-F91B-4715-BA3C-5A868AB8E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The float property is used for positioning and layout on web pages.</a:t>
            </a:r>
            <a:endParaRPr lang="en-GB">
              <a:cs typeface="Calibri"/>
            </a:endParaRPr>
          </a:p>
          <a:p>
            <a:r>
              <a:rPr lang="en-GB"/>
              <a:t>The float property can have one of the following values:</a:t>
            </a:r>
          </a:p>
          <a:p>
            <a:r>
              <a:rPr lang="en-GB"/>
              <a:t>left - The element floats to the left of its container</a:t>
            </a:r>
            <a:endParaRPr lang="en-GB">
              <a:cs typeface="Calibri"/>
            </a:endParaRPr>
          </a:p>
          <a:p>
            <a:r>
              <a:rPr lang="en-GB"/>
              <a:t>right- The element floats to the right of its container</a:t>
            </a:r>
            <a:endParaRPr lang="en-GB">
              <a:cs typeface="Calibri"/>
            </a:endParaRPr>
          </a:p>
          <a:p>
            <a:r>
              <a:rPr lang="en-GB"/>
              <a:t>none - The element does not float (will be displayed just where it occurs in the text). This is default</a:t>
            </a:r>
            <a:endParaRPr lang="en-GB">
              <a:cs typeface="Calibri"/>
            </a:endParaRPr>
          </a:p>
          <a:p>
            <a:r>
              <a:rPr lang="en-GB"/>
              <a:t>inherit - The element inherits the float value of its parent</a:t>
            </a:r>
            <a:endParaRPr lang="en-GB">
              <a:cs typeface="Calibri"/>
            </a:endParaRPr>
          </a:p>
          <a:p>
            <a:r>
              <a:rPr lang="en-GB"/>
              <a:t>Try this with your images. 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In your CSS reference an </a:t>
            </a:r>
            <a:r>
              <a:rPr lang="en-GB" err="1"/>
              <a:t>img</a:t>
            </a:r>
            <a:r>
              <a:rPr lang="en-GB"/>
              <a:t>  </a:t>
            </a: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>
                <a:ea typeface="+mn-lt"/>
                <a:cs typeface="+mn-lt"/>
              </a:rPr>
              <a:t>img {</a:t>
            </a:r>
            <a:br>
              <a:rPr lang="en-GB">
                <a:ea typeface="+mn-lt"/>
                <a:cs typeface="+mn-lt"/>
              </a:rPr>
            </a:br>
            <a:r>
              <a:rPr lang="en-GB">
                <a:ea typeface="+mn-lt"/>
                <a:cs typeface="+mn-lt"/>
              </a:rPr>
              <a:t>  float: left;</a:t>
            </a:r>
            <a:br>
              <a:rPr lang="en-GB">
                <a:ea typeface="+mn-lt"/>
                <a:cs typeface="+mn-lt"/>
              </a:rPr>
            </a:br>
            <a:r>
              <a:rPr lang="en-GB">
                <a:ea typeface="+mn-lt"/>
                <a:cs typeface="+mn-lt"/>
              </a:rPr>
              <a:t>}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2293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355E4-2A42-4882-BD18-C808460C4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CSS  - To centre an image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007C8-75BC-4746-B7AF-6B9D9A5FE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img {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  display: block;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  margin-left: auto;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  margin-right: auto;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  width: 50%;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}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36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A94BB-7619-4AFE-AD9D-33165D33D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Backgrounds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821CA-5F07-4250-8A00-E1CD98F76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endParaRPr lang="en-GB">
              <a:cs typeface="Calibri"/>
            </a:endParaRPr>
          </a:p>
          <a:p>
            <a:r>
              <a:rPr lang="en-GB">
                <a:cs typeface="Calibri"/>
              </a:rPr>
              <a:t>Example</a:t>
            </a:r>
          </a:p>
          <a:p>
            <a:pPr marL="0" indent="0">
              <a:buNone/>
            </a:pPr>
            <a:r>
              <a:rPr lang="en-GB" sz="800">
                <a:ea typeface="+mn-lt"/>
                <a:cs typeface="+mn-lt"/>
              </a:rPr>
              <a:t>#example1 {</a:t>
            </a:r>
            <a:br>
              <a:rPr lang="en-GB" sz="800">
                <a:ea typeface="+mn-lt"/>
                <a:cs typeface="+mn-lt"/>
              </a:rPr>
            </a:br>
            <a:r>
              <a:rPr lang="en-GB" sz="800">
                <a:ea typeface="+mn-lt"/>
                <a:cs typeface="+mn-lt"/>
              </a:rPr>
              <a:t>  background-image: url(img_flwr.gif);</a:t>
            </a:r>
            <a:br>
              <a:rPr lang="en-GB" sz="800">
                <a:ea typeface="+mn-lt"/>
                <a:cs typeface="+mn-lt"/>
              </a:rPr>
            </a:br>
            <a:r>
              <a:rPr lang="en-GB" sz="800">
                <a:ea typeface="+mn-lt"/>
                <a:cs typeface="+mn-lt"/>
              </a:rPr>
              <a:t>  background-position: right bottom;</a:t>
            </a:r>
            <a:br>
              <a:rPr lang="en-GB" sz="800">
                <a:ea typeface="+mn-lt"/>
                <a:cs typeface="+mn-lt"/>
              </a:rPr>
            </a:br>
            <a:r>
              <a:rPr lang="en-GB" sz="800">
                <a:ea typeface="+mn-lt"/>
                <a:cs typeface="+mn-lt"/>
              </a:rPr>
              <a:t>  background-repeat: no-repeat;</a:t>
            </a:r>
            <a:br>
              <a:rPr lang="en-GB" sz="800">
                <a:ea typeface="+mn-lt"/>
                <a:cs typeface="+mn-lt"/>
              </a:rPr>
            </a:br>
            <a:r>
              <a:rPr lang="en-GB" sz="800">
                <a:ea typeface="+mn-lt"/>
                <a:cs typeface="+mn-lt"/>
              </a:rPr>
              <a:t>}</a:t>
            </a:r>
            <a:endParaRPr lang="en-GB" sz="800">
              <a:cs typeface="Calibri"/>
            </a:endParaRPr>
          </a:p>
          <a:p>
            <a:pPr marL="0" indent="0">
              <a:buNone/>
            </a:pPr>
            <a:endParaRPr lang="en-GB" sz="2000">
              <a:latin typeface="Calibri" panose="020F0502020204030204"/>
              <a:cs typeface="Calibri"/>
            </a:endParaRPr>
          </a:p>
          <a:p>
            <a:r>
              <a:rPr lang="en-GB" sz="2000">
                <a:ea typeface="+mn-lt"/>
                <a:cs typeface="+mn-lt"/>
              </a:rPr>
              <a:t>Try this in a div</a:t>
            </a:r>
            <a:endParaRPr lang="en-GB" sz="2000">
              <a:cs typeface="Calibri" panose="020F0502020204030204"/>
            </a:endParaRPr>
          </a:p>
          <a:p>
            <a:pPr marL="0" indent="0">
              <a:buNone/>
            </a:pPr>
            <a:endParaRPr lang="en-GB" sz="200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GB">
                <a:latin typeface="Agency FB"/>
              </a:rPr>
              <a:t>background-image: </a:t>
            </a:r>
            <a:r>
              <a:rPr lang="en-GB" err="1">
                <a:latin typeface="Agency FB"/>
              </a:rPr>
              <a:t>url</a:t>
            </a:r>
            <a:r>
              <a:rPr lang="en-GB">
                <a:latin typeface="Agency FB"/>
              </a:rPr>
              <a:t>("./Images/lmage1.jpeg");</a:t>
            </a:r>
          </a:p>
          <a:p>
            <a:pPr marL="0" indent="0">
              <a:buNone/>
            </a:pPr>
            <a:r>
              <a:rPr lang="en-GB">
                <a:latin typeface="Agency FB" panose="020B0503020202020204" pitchFamily="34" charset="0"/>
              </a:rPr>
              <a:t>    background-repeat: no-repeat;</a:t>
            </a:r>
          </a:p>
          <a:p>
            <a:pPr marL="0" indent="0">
              <a:buNone/>
            </a:pPr>
            <a:r>
              <a:rPr lang="en-GB">
                <a:latin typeface="Agency FB" panose="020B0503020202020204" pitchFamily="34" charset="0"/>
              </a:rPr>
              <a:t>    background-position: top;</a:t>
            </a:r>
          </a:p>
          <a:p>
            <a:pPr marL="0" indent="0">
              <a:buNone/>
            </a:pPr>
            <a:r>
              <a:rPr lang="en-GB">
                <a:latin typeface="Agency FB" panose="020B0503020202020204" pitchFamily="34" charset="0"/>
              </a:rPr>
              <a:t>    background-size: 600px;</a:t>
            </a:r>
          </a:p>
          <a:p>
            <a:pPr marL="0" indent="0">
              <a:buNone/>
            </a:pPr>
            <a:r>
              <a:rPr lang="en-GB">
                <a:latin typeface="Agency FB"/>
              </a:rPr>
              <a:t>    </a:t>
            </a:r>
            <a:endParaRPr lang="en-GB"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en-GB">
                <a:latin typeface="Agency FB" panose="020B0503020202020204" pitchFamily="34" charset="0"/>
              </a:rPr>
              <a:t>    background-z-index: 1;</a:t>
            </a:r>
          </a:p>
          <a:p>
            <a:pPr marL="0" indent="0">
              <a:buNone/>
            </a:pPr>
            <a:r>
              <a:rPr lang="en-GB">
                <a:latin typeface="Agency FB" panose="020B0503020202020204" pitchFamily="34" charset="0"/>
              </a:rPr>
              <a:t>    background-position: relative;</a:t>
            </a:r>
          </a:p>
        </p:txBody>
      </p:sp>
    </p:spTree>
    <p:extLst>
      <p:ext uri="{BB962C8B-B14F-4D97-AF65-F5344CB8AC3E}">
        <p14:creationId xmlns:p14="http://schemas.microsoft.com/office/powerpoint/2010/main" val="4862244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Zen Garden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hlinkClick r:id="rId2"/>
              </a:rPr>
              <a:t>http://www.csszengarden.com/</a:t>
            </a:r>
            <a:endParaRPr lang="en-GB"/>
          </a:p>
          <a:p>
            <a:r>
              <a:rPr lang="en-GB"/>
              <a:t>Create a folder called </a:t>
            </a:r>
            <a:r>
              <a:rPr lang="en-GB" err="1"/>
              <a:t>ZenGarden</a:t>
            </a:r>
            <a:r>
              <a:rPr lang="en-GB"/>
              <a:t> and download the index page and a </a:t>
            </a:r>
            <a:r>
              <a:rPr lang="en-GB" err="1"/>
              <a:t>css</a:t>
            </a:r>
            <a:r>
              <a:rPr lang="en-GB"/>
              <a:t> of your choosing open up the </a:t>
            </a:r>
            <a:r>
              <a:rPr lang="en-GB" err="1"/>
              <a:t>css</a:t>
            </a:r>
            <a:r>
              <a:rPr lang="en-GB"/>
              <a:t> and study the code and styling.</a:t>
            </a:r>
          </a:p>
        </p:txBody>
      </p:sp>
    </p:spTree>
    <p:extLst>
      <p:ext uri="{BB962C8B-B14F-4D97-AF65-F5344CB8AC3E}">
        <p14:creationId xmlns:p14="http://schemas.microsoft.com/office/powerpoint/2010/main" val="8452377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Sublime Emmet - Shortcuts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!  </a:t>
            </a:r>
            <a:r>
              <a:rPr lang="en-GB">
                <a:solidFill>
                  <a:srgbClr val="FF0000"/>
                </a:solidFill>
              </a:rPr>
              <a:t>Press tab</a:t>
            </a:r>
          </a:p>
          <a:p>
            <a:r>
              <a:rPr lang="en-GB"/>
              <a:t>(</a:t>
            </a:r>
            <a:r>
              <a:rPr lang="en-GB" err="1"/>
              <a:t>div#header</a:t>
            </a:r>
            <a:r>
              <a:rPr lang="en-GB"/>
              <a:t>)&gt;(</a:t>
            </a:r>
            <a:r>
              <a:rPr lang="en-GB" err="1"/>
              <a:t>div#nav</a:t>
            </a:r>
            <a:r>
              <a:rPr lang="en-GB"/>
              <a:t>&gt;(</a:t>
            </a:r>
            <a:r>
              <a:rPr lang="en-GB" err="1"/>
              <a:t>ul</a:t>
            </a:r>
            <a:r>
              <a:rPr lang="en-GB"/>
              <a:t>&gt;(li&gt;a)*5))&gt;(</a:t>
            </a:r>
            <a:r>
              <a:rPr lang="en-GB" err="1"/>
              <a:t>div#aside</a:t>
            </a:r>
            <a:r>
              <a:rPr lang="en-GB"/>
              <a:t>)&gt;(</a:t>
            </a:r>
            <a:r>
              <a:rPr lang="en-GB" err="1"/>
              <a:t>div.wrapper</a:t>
            </a:r>
            <a:r>
              <a:rPr lang="en-GB"/>
              <a:t>&gt;</a:t>
            </a:r>
            <a:r>
              <a:rPr lang="en-GB" err="1"/>
              <a:t>div#content</a:t>
            </a:r>
            <a:r>
              <a:rPr lang="en-GB"/>
              <a:t>&gt;p*5)&gt;(</a:t>
            </a:r>
            <a:r>
              <a:rPr lang="en-GB" err="1"/>
              <a:t>div#footer</a:t>
            </a:r>
            <a:r>
              <a:rPr lang="en-GB"/>
              <a:t>&gt;footer) </a:t>
            </a:r>
            <a:r>
              <a:rPr lang="en-GB">
                <a:solidFill>
                  <a:srgbClr val="FF0000"/>
                </a:solidFill>
              </a:rPr>
              <a:t>Press tab</a:t>
            </a:r>
          </a:p>
        </p:txBody>
      </p:sp>
    </p:spTree>
    <p:extLst>
      <p:ext uri="{BB962C8B-B14F-4D97-AF65-F5344CB8AC3E}">
        <p14:creationId xmlns:p14="http://schemas.microsoft.com/office/powerpoint/2010/main" val="31494464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67665-29C4-41AD-B3BC-A1AB9680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Responsive Design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DE9411-31CA-41E8-9A6B-5228F00D3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2671" y="1991193"/>
            <a:ext cx="5706271" cy="33151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ECBE45-7BC2-465D-A3C5-7E8F11BC2768}"/>
              </a:ext>
            </a:extLst>
          </p:cNvPr>
          <p:cNvSpPr txBox="1"/>
          <p:nvPr/>
        </p:nvSpPr>
        <p:spPr>
          <a:xfrm>
            <a:off x="426836" y="2725445"/>
            <a:ext cx="4296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Responsive web design is where content automatically adjusts to the screen size of the device.</a:t>
            </a:r>
          </a:p>
        </p:txBody>
      </p:sp>
    </p:spTree>
    <p:extLst>
      <p:ext uri="{BB962C8B-B14F-4D97-AF65-F5344CB8AC3E}">
        <p14:creationId xmlns:p14="http://schemas.microsoft.com/office/powerpoint/2010/main" val="24065292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4B8B8-3DEE-450E-9387-A6324752D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Responsive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E280C-18D6-41C8-8491-3D101AD48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Difficult to code by hand.</a:t>
            </a:r>
          </a:p>
          <a:p>
            <a:r>
              <a:rPr lang="en-GB"/>
              <a:t>Bootstrap framework does the work for us</a:t>
            </a:r>
          </a:p>
          <a:p>
            <a:r>
              <a:rPr lang="en-GB"/>
              <a:t>CSS</a:t>
            </a:r>
          </a:p>
          <a:p>
            <a:r>
              <a:rPr lang="en-GB"/>
              <a:t>Bootstrap provides a set of stylesheets that provide basic style definitions for all key HTML components. These provide a uniform, modern appearance for formatting text, tables and form elements.</a:t>
            </a:r>
          </a:p>
        </p:txBody>
      </p:sp>
    </p:spTree>
    <p:extLst>
      <p:ext uri="{BB962C8B-B14F-4D97-AF65-F5344CB8AC3E}">
        <p14:creationId xmlns:p14="http://schemas.microsoft.com/office/powerpoint/2010/main" val="18603785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92E31-96E8-4791-9F43-A74982F20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Bootstrap Grid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40EA2-10D8-4DD3-AEAD-41137770B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081683"/>
          </a:xfrm>
        </p:spPr>
        <p:txBody>
          <a:bodyPr>
            <a:normAutofit/>
          </a:bodyPr>
          <a:lstStyle/>
          <a:p>
            <a:r>
              <a:rPr lang="en-GB"/>
              <a:t>Bootstrap splits a page into 12 columns</a:t>
            </a:r>
          </a:p>
          <a:p>
            <a:r>
              <a:rPr lang="en-GB"/>
              <a:t>If you don’t want 12, you can combine them</a:t>
            </a:r>
          </a:p>
          <a:p>
            <a:r>
              <a:rPr lang="en-GB"/>
              <a:t>Columns will rearrange based on screen size and will stack on smaller screens </a:t>
            </a:r>
          </a:p>
          <a:p>
            <a:r>
              <a:rPr lang="en-GB"/>
              <a:t>&lt;span&gt;	Defines a section in a document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A30719-78D6-4426-8130-C0A47BA09F44}"/>
              </a:ext>
            </a:extLst>
          </p:cNvPr>
          <p:cNvSpPr/>
          <p:nvPr/>
        </p:nvSpPr>
        <p:spPr>
          <a:xfrm>
            <a:off x="985421" y="4039340"/>
            <a:ext cx="9179511" cy="17755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E8FBB5-D969-4E88-83CC-EED4D9599071}"/>
              </a:ext>
            </a:extLst>
          </p:cNvPr>
          <p:cNvCxnSpPr/>
          <p:nvPr/>
        </p:nvCxnSpPr>
        <p:spPr>
          <a:xfrm>
            <a:off x="985421" y="4483223"/>
            <a:ext cx="91795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99A70E-FB31-478D-BEEA-4A048732FA39}"/>
              </a:ext>
            </a:extLst>
          </p:cNvPr>
          <p:cNvCxnSpPr/>
          <p:nvPr/>
        </p:nvCxnSpPr>
        <p:spPr>
          <a:xfrm>
            <a:off x="985421" y="4946342"/>
            <a:ext cx="91795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628706-0500-4085-9097-EF0EE1D956DC}"/>
              </a:ext>
            </a:extLst>
          </p:cNvPr>
          <p:cNvCxnSpPr/>
          <p:nvPr/>
        </p:nvCxnSpPr>
        <p:spPr>
          <a:xfrm>
            <a:off x="985421" y="5390225"/>
            <a:ext cx="91795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63008A-0133-4ECF-A1C0-35C0C9994AE9}"/>
              </a:ext>
            </a:extLst>
          </p:cNvPr>
          <p:cNvCxnSpPr/>
          <p:nvPr/>
        </p:nvCxnSpPr>
        <p:spPr>
          <a:xfrm>
            <a:off x="1819923" y="4039340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558E1F-545F-4BE4-B030-4749DC050CB6}"/>
              </a:ext>
            </a:extLst>
          </p:cNvPr>
          <p:cNvCxnSpPr/>
          <p:nvPr/>
        </p:nvCxnSpPr>
        <p:spPr>
          <a:xfrm>
            <a:off x="2585946" y="4039340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690C3D-666B-43A6-8B6A-97F842BC1532}"/>
              </a:ext>
            </a:extLst>
          </p:cNvPr>
          <p:cNvCxnSpPr/>
          <p:nvPr/>
        </p:nvCxnSpPr>
        <p:spPr>
          <a:xfrm>
            <a:off x="3277340" y="4039340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88470F2-B4B4-4F9A-83A0-296563F39479}"/>
              </a:ext>
            </a:extLst>
          </p:cNvPr>
          <p:cNvCxnSpPr/>
          <p:nvPr/>
        </p:nvCxnSpPr>
        <p:spPr>
          <a:xfrm>
            <a:off x="4076330" y="4039340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04E2C0-88FF-463C-B533-5B4E6986C5F5}"/>
              </a:ext>
            </a:extLst>
          </p:cNvPr>
          <p:cNvCxnSpPr/>
          <p:nvPr/>
        </p:nvCxnSpPr>
        <p:spPr>
          <a:xfrm>
            <a:off x="4910832" y="4039340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998AD7-F7DB-47DB-A858-CD046905E9D8}"/>
              </a:ext>
            </a:extLst>
          </p:cNvPr>
          <p:cNvCxnSpPr/>
          <p:nvPr/>
        </p:nvCxnSpPr>
        <p:spPr>
          <a:xfrm>
            <a:off x="5665433" y="4039340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1D84DD-9DC3-4C4D-992D-2AD12A905544}"/>
              </a:ext>
            </a:extLst>
          </p:cNvPr>
          <p:cNvCxnSpPr/>
          <p:nvPr/>
        </p:nvCxnSpPr>
        <p:spPr>
          <a:xfrm>
            <a:off x="6375647" y="4039340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58B629-2F92-4D21-B90D-31F24CDB312E}"/>
              </a:ext>
            </a:extLst>
          </p:cNvPr>
          <p:cNvCxnSpPr/>
          <p:nvPr/>
        </p:nvCxnSpPr>
        <p:spPr>
          <a:xfrm>
            <a:off x="7165759" y="4483223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803355F-55C7-4D79-A10A-B8EE3B3AF777}"/>
              </a:ext>
            </a:extLst>
          </p:cNvPr>
          <p:cNvCxnSpPr/>
          <p:nvPr/>
        </p:nvCxnSpPr>
        <p:spPr>
          <a:xfrm>
            <a:off x="7902606" y="4039340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709EAAC-0C87-459A-B1E5-E9C85D5F987D}"/>
              </a:ext>
            </a:extLst>
          </p:cNvPr>
          <p:cNvCxnSpPr/>
          <p:nvPr/>
        </p:nvCxnSpPr>
        <p:spPr>
          <a:xfrm>
            <a:off x="8648330" y="4039340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3907705-D484-4EAC-9AA5-78067D63AE7A}"/>
              </a:ext>
            </a:extLst>
          </p:cNvPr>
          <p:cNvCxnSpPr/>
          <p:nvPr/>
        </p:nvCxnSpPr>
        <p:spPr>
          <a:xfrm>
            <a:off x="9433325" y="4029722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9A4AA15-9B4D-44B5-8906-01CED938ADD1}"/>
              </a:ext>
            </a:extLst>
          </p:cNvPr>
          <p:cNvCxnSpPr>
            <a:cxnSpLocks/>
          </p:cNvCxnSpPr>
          <p:nvPr/>
        </p:nvCxnSpPr>
        <p:spPr>
          <a:xfrm>
            <a:off x="4076330" y="4483223"/>
            <a:ext cx="0" cy="9070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4719CF8-D2CC-4328-B391-D0A66DA6ED28}"/>
              </a:ext>
            </a:extLst>
          </p:cNvPr>
          <p:cNvCxnSpPr/>
          <p:nvPr/>
        </p:nvCxnSpPr>
        <p:spPr>
          <a:xfrm>
            <a:off x="7165759" y="4039340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D53ECC2-7065-4C67-AF8E-BA8554A925A2}"/>
              </a:ext>
            </a:extLst>
          </p:cNvPr>
          <p:cNvCxnSpPr/>
          <p:nvPr/>
        </p:nvCxnSpPr>
        <p:spPr>
          <a:xfrm>
            <a:off x="5677270" y="5390225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933AEF1-A6F3-476E-A208-7AF9D2ECAD49}"/>
              </a:ext>
            </a:extLst>
          </p:cNvPr>
          <p:cNvSpPr txBox="1"/>
          <p:nvPr/>
        </p:nvSpPr>
        <p:spPr>
          <a:xfrm>
            <a:off x="985421" y="4092004"/>
            <a:ext cx="849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E454A3-5382-43AB-AECD-032E54B240D2}"/>
              </a:ext>
            </a:extLst>
          </p:cNvPr>
          <p:cNvSpPr txBox="1"/>
          <p:nvPr/>
        </p:nvSpPr>
        <p:spPr>
          <a:xfrm>
            <a:off x="1812526" y="4092004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209DD0-0167-438B-BCFB-117D7BBF9626}"/>
              </a:ext>
            </a:extLst>
          </p:cNvPr>
          <p:cNvSpPr txBox="1"/>
          <p:nvPr/>
        </p:nvSpPr>
        <p:spPr>
          <a:xfrm>
            <a:off x="2530137" y="4092004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6F0C91-AAE2-44D0-AD9D-4A1D148686D5}"/>
              </a:ext>
            </a:extLst>
          </p:cNvPr>
          <p:cNvSpPr txBox="1"/>
          <p:nvPr/>
        </p:nvSpPr>
        <p:spPr>
          <a:xfrm>
            <a:off x="3285785" y="4092004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6A96DDC-8D61-4784-8244-7C8073A941ED}"/>
              </a:ext>
            </a:extLst>
          </p:cNvPr>
          <p:cNvSpPr txBox="1"/>
          <p:nvPr/>
        </p:nvSpPr>
        <p:spPr>
          <a:xfrm>
            <a:off x="4077245" y="4101621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ED2648-4AA4-4424-9D18-EAC82F6FE0F4}"/>
              </a:ext>
            </a:extLst>
          </p:cNvPr>
          <p:cNvSpPr txBox="1"/>
          <p:nvPr/>
        </p:nvSpPr>
        <p:spPr>
          <a:xfrm>
            <a:off x="4874194" y="4101621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7A105B-A123-4D8B-83AC-3DB3DF34151F}"/>
              </a:ext>
            </a:extLst>
          </p:cNvPr>
          <p:cNvSpPr txBox="1"/>
          <p:nvPr/>
        </p:nvSpPr>
        <p:spPr>
          <a:xfrm>
            <a:off x="5661922" y="4093529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18EA09-876B-4FEE-A6ED-0F7964869441}"/>
              </a:ext>
            </a:extLst>
          </p:cNvPr>
          <p:cNvSpPr txBox="1"/>
          <p:nvPr/>
        </p:nvSpPr>
        <p:spPr>
          <a:xfrm>
            <a:off x="6373173" y="4087828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8FA6FA2-1E77-4586-8B6B-CA6CB5A73E2D}"/>
              </a:ext>
            </a:extLst>
          </p:cNvPr>
          <p:cNvSpPr txBox="1"/>
          <p:nvPr/>
        </p:nvSpPr>
        <p:spPr>
          <a:xfrm>
            <a:off x="7156323" y="4087828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953889-A46E-43FA-B3D6-56263AECBF08}"/>
              </a:ext>
            </a:extLst>
          </p:cNvPr>
          <p:cNvSpPr txBox="1"/>
          <p:nvPr/>
        </p:nvSpPr>
        <p:spPr>
          <a:xfrm>
            <a:off x="7841146" y="4087828"/>
            <a:ext cx="939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10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9BC745-BBD0-4DCE-8A80-269D8BFBE44A}"/>
              </a:ext>
            </a:extLst>
          </p:cNvPr>
          <p:cNvSpPr txBox="1"/>
          <p:nvPr/>
        </p:nvSpPr>
        <p:spPr>
          <a:xfrm>
            <a:off x="8616063" y="4093529"/>
            <a:ext cx="939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11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98D42D2-BE14-451A-9CCD-C98535777F73}"/>
              </a:ext>
            </a:extLst>
          </p:cNvPr>
          <p:cNvSpPr txBox="1"/>
          <p:nvPr/>
        </p:nvSpPr>
        <p:spPr>
          <a:xfrm>
            <a:off x="9358050" y="4087828"/>
            <a:ext cx="939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9AF2A9C-E0F3-43BB-83EB-E39D0BF8F713}"/>
              </a:ext>
            </a:extLst>
          </p:cNvPr>
          <p:cNvSpPr txBox="1"/>
          <p:nvPr/>
        </p:nvSpPr>
        <p:spPr>
          <a:xfrm>
            <a:off x="993199" y="4545506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AE29CC6-2704-4EF7-BF5C-7AE02654E896}"/>
              </a:ext>
            </a:extLst>
          </p:cNvPr>
          <p:cNvSpPr txBox="1"/>
          <p:nvPr/>
        </p:nvSpPr>
        <p:spPr>
          <a:xfrm>
            <a:off x="1000224" y="5008624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D77266-C79E-4B44-BF57-6EC845E49F8A}"/>
              </a:ext>
            </a:extLst>
          </p:cNvPr>
          <p:cNvSpPr txBox="1"/>
          <p:nvPr/>
        </p:nvSpPr>
        <p:spPr>
          <a:xfrm>
            <a:off x="4086209" y="4528629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06AE2C0-0EC0-41B3-BBD9-C081B12C26F7}"/>
              </a:ext>
            </a:extLst>
          </p:cNvPr>
          <p:cNvSpPr txBox="1"/>
          <p:nvPr/>
        </p:nvSpPr>
        <p:spPr>
          <a:xfrm>
            <a:off x="7185475" y="4511408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CB2EF79-A78E-4931-A50D-40EE5C6ECD22}"/>
              </a:ext>
            </a:extLst>
          </p:cNvPr>
          <p:cNvSpPr txBox="1"/>
          <p:nvPr/>
        </p:nvSpPr>
        <p:spPr>
          <a:xfrm>
            <a:off x="4097960" y="4999439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14C592B-5701-4DB1-85A1-E6D0F9F69040}"/>
              </a:ext>
            </a:extLst>
          </p:cNvPr>
          <p:cNvSpPr txBox="1"/>
          <p:nvPr/>
        </p:nvSpPr>
        <p:spPr>
          <a:xfrm>
            <a:off x="1007283" y="5433273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5385670-5E3D-431E-99A0-61B6450AD831}"/>
              </a:ext>
            </a:extLst>
          </p:cNvPr>
          <p:cNvSpPr txBox="1"/>
          <p:nvPr/>
        </p:nvSpPr>
        <p:spPr>
          <a:xfrm>
            <a:off x="5665433" y="5417064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6</a:t>
            </a:r>
          </a:p>
        </p:txBody>
      </p:sp>
    </p:spTree>
    <p:extLst>
      <p:ext uri="{BB962C8B-B14F-4D97-AF65-F5344CB8AC3E}">
        <p14:creationId xmlns:p14="http://schemas.microsoft.com/office/powerpoint/2010/main" val="1088354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(</a:t>
            </a:r>
            <a:r>
              <a:rPr lang="en-GB" err="1"/>
              <a:t>HyperText</a:t>
            </a:r>
            <a:r>
              <a:rPr lang="en-GB"/>
              <a:t> Markup Language)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1233773" cy="4386345"/>
          </a:xfrm>
        </p:spPr>
        <p:txBody>
          <a:bodyPr>
            <a:normAutofit/>
          </a:bodyPr>
          <a:lstStyle/>
          <a:p>
            <a:r>
              <a:rPr lang="en-GB"/>
              <a:t>HTML elements are represented by Tags.</a:t>
            </a:r>
          </a:p>
          <a:p>
            <a:r>
              <a:rPr lang="en-GB"/>
              <a:t>&lt;!–- Text goes here --&gt;	Defines a comment</a:t>
            </a:r>
          </a:p>
          <a:p>
            <a:r>
              <a:rPr lang="en-GB"/>
              <a:t>&lt;h1&gt; to &lt;h6&gt;	          Defines HTML headings</a:t>
            </a:r>
          </a:p>
          <a:p>
            <a:r>
              <a:rPr lang="en-GB"/>
              <a:t>&lt;</a:t>
            </a:r>
            <a:r>
              <a:rPr lang="en-GB" err="1"/>
              <a:t>img</a:t>
            </a:r>
            <a:r>
              <a:rPr lang="en-GB"/>
              <a:t>&gt;	                    Defines an image</a:t>
            </a:r>
          </a:p>
          <a:p>
            <a:r>
              <a:rPr lang="en-GB"/>
              <a:t>&lt;p&gt;	                              Defines a paragraph</a:t>
            </a:r>
          </a:p>
          <a:p>
            <a:r>
              <a:rPr lang="en-GB"/>
              <a:t>&lt;</a:t>
            </a:r>
            <a:r>
              <a:rPr lang="en-GB" err="1"/>
              <a:t>br</a:t>
            </a:r>
            <a:r>
              <a:rPr lang="en-GB"/>
              <a:t>&gt;	                              Defines a single line break</a:t>
            </a:r>
          </a:p>
        </p:txBody>
      </p:sp>
    </p:spTree>
    <p:extLst>
      <p:ext uri="{BB962C8B-B14F-4D97-AF65-F5344CB8AC3E}">
        <p14:creationId xmlns:p14="http://schemas.microsoft.com/office/powerpoint/2010/main" val="43150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955AD-32C4-47C1-9B8F-51A02A5F1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CSS (Cascading Style Sheet)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B9021-CB7E-4A5C-A1A5-B7CDB4FDE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dirty="0">
              <a:cs typeface="Calibri"/>
            </a:endParaRPr>
          </a:p>
          <a:p>
            <a:r>
              <a:rPr lang="en-GB" dirty="0">
                <a:hlinkClick r:id="rId2"/>
              </a:rPr>
              <a:t>https://getbootstrap.com/</a:t>
            </a:r>
            <a:endParaRPr lang="en-GB" dirty="0"/>
          </a:p>
          <a:p>
            <a:r>
              <a:rPr lang="en-GB" dirty="0"/>
              <a:t>Bootstrap is a very easy way of making a website responsive.</a:t>
            </a:r>
            <a:endParaRPr lang="en-GB" dirty="0">
              <a:cs typeface="Calibri"/>
            </a:endParaRPr>
          </a:p>
          <a:p>
            <a:r>
              <a:rPr lang="en-GB" dirty="0">
                <a:hlinkClick r:id="rId3"/>
              </a:rPr>
              <a:t>http://www.newthinktank.com/2015/11/learn-bootstrap-one-video/</a:t>
            </a:r>
            <a:endParaRPr lang="en-GB" dirty="0"/>
          </a:p>
          <a:p>
            <a:endParaRPr lang="en-GB" dirty="0">
              <a:cs typeface="Calibri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3547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CSS – Exercise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101" y="2433126"/>
            <a:ext cx="9613861" cy="3599316"/>
          </a:xfrm>
        </p:spPr>
        <p:txBody>
          <a:bodyPr/>
          <a:lstStyle/>
          <a:p>
            <a:r>
              <a:rPr lang="en-GB" dirty="0"/>
              <a:t>Get making your website look good – Lets complete the site (3 pages in total)</a:t>
            </a:r>
          </a:p>
          <a:p>
            <a:endParaRPr lang="en-GB" dirty="0"/>
          </a:p>
          <a:p>
            <a:r>
              <a:rPr lang="en-GB" dirty="0"/>
              <a:t>You have only used tag selectors in this website </a:t>
            </a:r>
          </a:p>
          <a:p>
            <a:pPr marL="0" indent="0">
              <a:buNone/>
            </a:pPr>
            <a:r>
              <a:rPr lang="en-GB" dirty="0"/>
              <a:t>now look at </a:t>
            </a:r>
          </a:p>
          <a:p>
            <a:pPr marL="0" indent="0">
              <a:buNone/>
            </a:pPr>
            <a:r>
              <a:rPr lang="en-GB" dirty="0"/>
              <a:t>Using class selectors</a:t>
            </a:r>
          </a:p>
          <a:p>
            <a:pPr marL="0" indent="0">
              <a:buNone/>
            </a:pPr>
            <a:r>
              <a:rPr lang="en-GB" dirty="0"/>
              <a:t>Using ID Selector</a:t>
            </a:r>
          </a:p>
          <a:p>
            <a:pPr marL="0" indent="0">
              <a:buNone/>
            </a:pPr>
            <a:r>
              <a:rPr lang="en-GB" dirty="0"/>
              <a:t>Look at all the styling elements</a:t>
            </a:r>
          </a:p>
          <a:p>
            <a:pPr marL="0" indent="0">
              <a:buNone/>
            </a:pPr>
            <a:r>
              <a:rPr lang="en-GB" dirty="0"/>
              <a:t>Don’t forget CSS Zen Garden for inspiration an W3CSchools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6470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LAMP</a:t>
            </a:r>
          </a:p>
          <a:p>
            <a:r>
              <a:rPr lang="en-GB" dirty="0"/>
              <a:t>WAMP</a:t>
            </a:r>
          </a:p>
          <a:p>
            <a:r>
              <a:rPr lang="en-GB" dirty="0"/>
              <a:t>MAMP</a:t>
            </a:r>
          </a:p>
          <a:p>
            <a:r>
              <a:rPr lang="en-GB" dirty="0"/>
              <a:t>XXAMP</a:t>
            </a:r>
          </a:p>
          <a:p>
            <a:endParaRPr lang="en-GB" dirty="0"/>
          </a:p>
          <a:p>
            <a:r>
              <a:rPr lang="en-GB" dirty="0"/>
              <a:t>Install the XXAMP stack for your current OS (get it to work) Open up </a:t>
            </a:r>
            <a:r>
              <a:rPr lang="en-GB" dirty="0" err="1"/>
              <a:t>Xampp</a:t>
            </a:r>
            <a:r>
              <a:rPr lang="en-GB" dirty="0"/>
              <a:t> Control, Start the modules. </a:t>
            </a:r>
            <a:r>
              <a:rPr lang="en-GB" dirty="0" err="1"/>
              <a:t>Apache,My</a:t>
            </a:r>
            <a:r>
              <a:rPr lang="en-GB" dirty="0"/>
              <a:t> </a:t>
            </a:r>
            <a:r>
              <a:rPr lang="en-GB" dirty="0" err="1"/>
              <a:t>Sql</a:t>
            </a:r>
            <a:r>
              <a:rPr lang="en-GB" dirty="0"/>
              <a:t> and </a:t>
            </a:r>
            <a:r>
              <a:rPr lang="en-GB" dirty="0" err="1"/>
              <a:t>Filezilla</a:t>
            </a:r>
            <a:r>
              <a:rPr lang="en-GB" dirty="0"/>
              <a:t>.  </a:t>
            </a:r>
            <a:endParaRPr lang="en-GB" dirty="0">
              <a:cs typeface="Calibri"/>
            </a:endParaRPr>
          </a:p>
          <a:p>
            <a:r>
              <a:rPr lang="en-GB" dirty="0"/>
              <a:t>Navigate to the folder called </a:t>
            </a:r>
            <a:r>
              <a:rPr lang="en-GB" dirty="0" err="1"/>
              <a:t>htdocs</a:t>
            </a:r>
            <a:r>
              <a:rPr lang="en-GB" dirty="0"/>
              <a:t> in C:\XXAMP\</a:t>
            </a:r>
            <a:r>
              <a:rPr lang="en-GB" dirty="0" err="1"/>
              <a:t>htdocs</a:t>
            </a:r>
            <a:r>
              <a:rPr lang="en-GB" dirty="0"/>
              <a:t>\ and create a folder called Test</a:t>
            </a:r>
            <a:endParaRPr lang="en-GB" dirty="0">
              <a:cs typeface="Calibri"/>
            </a:endParaRPr>
          </a:p>
          <a:p>
            <a:r>
              <a:rPr lang="en-GB" dirty="0"/>
              <a:t>Copy your bookshop files to this folder  and save it .</a:t>
            </a:r>
          </a:p>
          <a:p>
            <a:r>
              <a:rPr lang="en-GB" dirty="0"/>
              <a:t>Click on admin in the control screen on Apache you should get the dashboard</a:t>
            </a:r>
            <a:endParaRPr lang="en-GB" dirty="0">
              <a:cs typeface="Calibri" panose="020F0502020204030204"/>
            </a:endParaRPr>
          </a:p>
          <a:p>
            <a:r>
              <a:rPr lang="en-GB" dirty="0"/>
              <a:t>Run localhost\test\</a:t>
            </a:r>
            <a:r>
              <a:rPr lang="en-GB" dirty="0" err="1"/>
              <a:t>index.html</a:t>
            </a: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49367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19550" y="2262188"/>
            <a:ext cx="5170488" cy="1081087"/>
          </a:xfrm>
        </p:spPr>
        <p:txBody>
          <a:bodyPr>
            <a:noAutofit/>
          </a:bodyPr>
          <a:lstStyle/>
          <a:p>
            <a:r>
              <a:rPr lang="en-GB" sz="6600"/>
              <a:t>MYSQL</a:t>
            </a:r>
          </a:p>
        </p:txBody>
      </p:sp>
    </p:spTree>
    <p:extLst>
      <p:ext uri="{BB962C8B-B14F-4D97-AF65-F5344CB8AC3E}">
        <p14:creationId xmlns:p14="http://schemas.microsoft.com/office/powerpoint/2010/main" val="12315100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Introduction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Databases are required to:</a:t>
            </a:r>
          </a:p>
          <a:p>
            <a:pPr lvl="1" eaLnBrk="1" hangingPunct="1"/>
            <a:r>
              <a:rPr lang="en-GB" altLang="en-US"/>
              <a:t>Keep accurate records</a:t>
            </a:r>
          </a:p>
          <a:p>
            <a:pPr lvl="1" eaLnBrk="1" hangingPunct="1"/>
            <a:r>
              <a:rPr lang="en-GB" altLang="en-US"/>
              <a:t>Work with data</a:t>
            </a:r>
          </a:p>
          <a:p>
            <a:pPr lvl="1" eaLnBrk="1" hangingPunct="1"/>
            <a:r>
              <a:rPr lang="en-GB" altLang="en-US"/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33542822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SQL Database Tables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dirty="0"/>
              <a:t>This tutorial uses a </a:t>
            </a:r>
            <a:r>
              <a:rPr lang="en-GB" altLang="en-US" dirty="0" err="1"/>
              <a:t>MySql</a:t>
            </a:r>
            <a:r>
              <a:rPr lang="en-GB" altLang="en-US" dirty="0"/>
              <a:t> database which you have in your hosting area</a:t>
            </a:r>
            <a:endParaRPr lang="en-GB" altLang="en-US" dirty="0">
              <a:cs typeface="Calibri"/>
            </a:endParaRPr>
          </a:p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dirty="0"/>
              <a:t>To do this we need to use phpMyAdmin.</a:t>
            </a:r>
            <a:endParaRPr lang="en-GB" altLang="en-US" dirty="0">
              <a:cs typeface="Calibri"/>
            </a:endParaRPr>
          </a:p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dirty="0" err="1"/>
              <a:t>PHPMyAdmin</a:t>
            </a:r>
            <a:r>
              <a:rPr lang="en-GB" altLang="en-US" dirty="0"/>
              <a:t> is accessed using  XAMPP then clicking on Admin</a:t>
            </a:r>
            <a:endParaRPr lang="en-GB" altLang="en-US" dirty="0">
              <a:cs typeface="Calibri"/>
            </a:endParaRPr>
          </a:p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dirty="0">
                <a:cs typeface="Calibri"/>
              </a:rPr>
              <a:t>or</a:t>
            </a:r>
          </a:p>
          <a:p>
            <a:pPr marL="0" indent="0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 dirty="0"/>
          </a:p>
          <a:p>
            <a:pPr indent="0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dirty="0"/>
              <a:t>localhost/</a:t>
            </a:r>
            <a:r>
              <a:rPr lang="en-GB" altLang="en-US" dirty="0" err="1"/>
              <a:t>phpmyadmin</a:t>
            </a:r>
            <a:r>
              <a:rPr lang="en-GB" altLang="en-US" dirty="0"/>
              <a:t>/</a:t>
            </a:r>
            <a:r>
              <a:rPr lang="en-GB" altLang="en-US" dirty="0" err="1"/>
              <a:t>index.php</a:t>
            </a:r>
            <a:endParaRPr lang="en-GB" altLang="en-US" dirty="0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63236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PHPMyAdmin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This program is a user friendly interface to an SQL database?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The SQL database resides on the server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PHPMyAdmin is accessed using a browser on the client</a:t>
            </a:r>
          </a:p>
        </p:txBody>
      </p:sp>
    </p:spTree>
    <p:extLst>
      <p:ext uri="{BB962C8B-B14F-4D97-AF65-F5344CB8AC3E}">
        <p14:creationId xmlns:p14="http://schemas.microsoft.com/office/powerpoint/2010/main" val="12393723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PHPMyAdmin login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</a:pPr>
            <a:r>
              <a:rPr lang="en-GB" altLang="en-US" dirty="0"/>
              <a:t>The user name </a:t>
            </a:r>
            <a:endParaRPr lang="en-GB" altLang="en-US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r>
              <a:rPr lang="en-GB" altLang="en-US" dirty="0"/>
              <a:t>The password  ( No password is required for XAMPP)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3068639"/>
            <a:ext cx="2878138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0940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676" y="2185828"/>
            <a:ext cx="8567737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PHPMyAdmin home screen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2351089" y="5732464"/>
            <a:ext cx="2016125" cy="649287"/>
          </a:xfrm>
          <a:prstGeom prst="wedgeRoundRectCallout">
            <a:avLst>
              <a:gd name="adj1" fmla="val -42348"/>
              <a:gd name="adj2" fmla="val -491921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>
                <a:solidFill>
                  <a:schemeClr val="tx1"/>
                </a:solidFill>
              </a:rPr>
              <a:t>Database list</a:t>
            </a:r>
          </a:p>
        </p:txBody>
      </p:sp>
    </p:spTree>
    <p:extLst>
      <p:ext uri="{BB962C8B-B14F-4D97-AF65-F5344CB8AC3E}">
        <p14:creationId xmlns:p14="http://schemas.microsoft.com/office/powerpoint/2010/main" val="392478102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SQL Database Tables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981200" y="2291586"/>
            <a:ext cx="8229600" cy="63023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You will need to create a database called bookshop</a:t>
            </a:r>
            <a:endParaRPr lang="en-US"/>
          </a:p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>
                <a:cs typeface="Calibri"/>
              </a:rPr>
              <a:t>Click on create and name it </a:t>
            </a:r>
            <a:endParaRPr lang="en-GB" altLang="en-US" dirty="0">
              <a:cs typeface="Calibri"/>
            </a:endParaRPr>
          </a:p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>
              <a:cs typeface="Calibri" panose="020F0502020204030204"/>
            </a:endParaRPr>
          </a:p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>
              <a:cs typeface="Calibri" panose="020F0502020204030204"/>
            </a:endParaRPr>
          </a:p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>
              <a:cs typeface="Calibri" panose="020F0502020204030204"/>
            </a:endParaRPr>
          </a:p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84957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(</a:t>
            </a:r>
            <a:r>
              <a:rPr lang="en-GB" err="1"/>
              <a:t>HyperText</a:t>
            </a:r>
            <a:r>
              <a:rPr lang="en-GB"/>
              <a:t> Markup Language)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1233773" cy="4386345"/>
          </a:xfrm>
        </p:spPr>
        <p:txBody>
          <a:bodyPr>
            <a:normAutofit/>
          </a:bodyPr>
          <a:lstStyle/>
          <a:p>
            <a:r>
              <a:rPr lang="en-GB"/>
              <a:t>A HTML webpage may look something like this as a basic design.</a:t>
            </a:r>
          </a:p>
          <a:p>
            <a:endParaRPr lang="en-GB"/>
          </a:p>
          <a:p>
            <a:pPr marL="0" indent="0">
              <a:buNone/>
            </a:pPr>
            <a:r>
              <a:rPr lang="en-GB"/>
              <a:t> </a:t>
            </a:r>
          </a:p>
          <a:p>
            <a:endParaRPr lang="en-GB"/>
          </a:p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2926F5-EB95-40EC-BE4F-CC4016F90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470" y="2919784"/>
            <a:ext cx="2603986" cy="306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1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SQL Database Tables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24043" y="1678117"/>
            <a:ext cx="4448355" cy="4414709"/>
          </a:xfrm>
        </p:spPr>
        <p:txBody>
          <a:bodyPr>
            <a:normAutofit/>
          </a:bodyPr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/>
              <a:t>Now you will need to create some tables.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/>
              <a:t>For this we are going to use the file that contains SQL for both table creation and sample data.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/>
              <a:t>It contains 3 tables called books, borrower and loans.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/>
              <a:t>You need to download this file from the Wiki.</a:t>
            </a:r>
          </a:p>
          <a:p>
            <a:pPr indent="0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/>
          </a:p>
        </p:txBody>
      </p:sp>
      <p:pic>
        <p:nvPicPr>
          <p:cNvPr id="2" name="Picture 2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587B395B-8B4E-48CD-9A21-A1E8B9C0C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356" y="3980974"/>
            <a:ext cx="6452558" cy="238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45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SQL Query 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2420939"/>
            <a:ext cx="8099425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3359151" y="6021388"/>
            <a:ext cx="2232025" cy="647700"/>
          </a:xfrm>
          <a:prstGeom prst="wedgeRoundRectCallout">
            <a:avLst>
              <a:gd name="adj1" fmla="val -90127"/>
              <a:gd name="adj2" fmla="val -483186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>
                <a:solidFill>
                  <a:schemeClr val="tx1"/>
                </a:solidFill>
              </a:rPr>
              <a:t>Type SQL here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951538" y="6021388"/>
            <a:ext cx="3313112" cy="647700"/>
          </a:xfrm>
          <a:prstGeom prst="wedgeRoundRectCallout">
            <a:avLst>
              <a:gd name="adj1" fmla="val 69480"/>
              <a:gd name="adj2" fmla="val -255140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>
                <a:solidFill>
                  <a:schemeClr val="tx1"/>
                </a:solidFill>
              </a:rPr>
              <a:t>Press Go to run the query</a:t>
            </a:r>
          </a:p>
        </p:txBody>
      </p:sp>
    </p:spTree>
    <p:extLst>
      <p:ext uri="{BB962C8B-B14F-4D97-AF65-F5344CB8AC3E}">
        <p14:creationId xmlns:p14="http://schemas.microsoft.com/office/powerpoint/2010/main" val="24334324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SQL Database Tables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919288" y="1773238"/>
            <a:ext cx="8229600" cy="576262"/>
          </a:xfrm>
        </p:spPr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Still in phpMyAdmin choose the SQL tab.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2781301"/>
            <a:ext cx="8310562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6389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420938"/>
            <a:ext cx="8716962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Database screen</a:t>
            </a:r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Click on your database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703389" y="4941888"/>
            <a:ext cx="1152525" cy="647700"/>
          </a:xfrm>
          <a:prstGeom prst="wedgeRoundRectCallout">
            <a:avLst>
              <a:gd name="adj1" fmla="val 141587"/>
              <a:gd name="adj2" fmla="val -279191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>
                <a:solidFill>
                  <a:schemeClr val="tx1"/>
                </a:solidFill>
              </a:rPr>
              <a:t>Tables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656138" y="6021388"/>
            <a:ext cx="1511300" cy="647700"/>
          </a:xfrm>
          <a:prstGeom prst="wedgeRoundRectCallout">
            <a:avLst>
              <a:gd name="adj1" fmla="val -20971"/>
              <a:gd name="adj2" fmla="val -440687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>
                <a:solidFill>
                  <a:schemeClr val="tx1"/>
                </a:solidFill>
              </a:rPr>
              <a:t>Structure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3359151" y="6021388"/>
            <a:ext cx="1152525" cy="647700"/>
          </a:xfrm>
          <a:prstGeom prst="wedgeRoundRectCallout">
            <a:avLst>
              <a:gd name="adj1" fmla="val 67958"/>
              <a:gd name="adj2" fmla="val -444086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>
                <a:solidFill>
                  <a:schemeClr val="tx1"/>
                </a:solidFill>
              </a:rPr>
              <a:t>Browse</a:t>
            </a:r>
          </a:p>
        </p:txBody>
      </p:sp>
    </p:spTree>
    <p:extLst>
      <p:ext uri="{BB962C8B-B14F-4D97-AF65-F5344CB8AC3E}">
        <p14:creationId xmlns:p14="http://schemas.microsoft.com/office/powerpoint/2010/main" val="233959933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Structure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Click on the structure button 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924176"/>
            <a:ext cx="81724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12156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Content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Click on the browse button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708275"/>
            <a:ext cx="7989888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99122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 sz="3200">
                <a:solidFill>
                  <a:schemeClr val="tx2">
                    <a:shade val="85000"/>
                    <a:satMod val="150000"/>
                  </a:schemeClr>
                </a:solidFill>
              </a:rPr>
              <a:t>SQL Queries – Click on SQL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0995" indent="-340995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000" b="1">
              <a:cs typeface="Calibri" panose="020F0502020204030204"/>
            </a:endParaRPr>
          </a:p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With SQL, we can query a database and have a result set returned. </a:t>
            </a:r>
            <a:endParaRPr lang="en-GB" altLang="en-US" sz="2000">
              <a:cs typeface="Calibri" panose="020F0502020204030204"/>
            </a:endParaRPr>
          </a:p>
          <a:p>
            <a:pPr marL="340995" indent="-340995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	SELECT * FROM  books  click go</a:t>
            </a:r>
            <a:endParaRPr lang="en-GB" altLang="en-US" sz="2000">
              <a:cs typeface="Calibri" panose="020F0502020204030204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008016"/>
            <a:ext cx="82931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8975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Edit a query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9613861" cy="4399426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To edit a query press Edit</a:t>
            </a:r>
            <a:br>
              <a:rPr lang="en-GB" altLang="en-US"/>
            </a:br>
            <a:r>
              <a:rPr lang="en-GB" altLang="en-US"/>
              <a:t/>
            </a:r>
            <a:br>
              <a:rPr lang="en-GB" altLang="en-US"/>
            </a:br>
            <a:r>
              <a:rPr lang="en-GB" altLang="en-US"/>
              <a:t/>
            </a:r>
            <a:br>
              <a:rPr lang="en-GB" altLang="en-US"/>
            </a:br>
            <a:r>
              <a:rPr lang="en-GB" altLang="en-US"/>
              <a:t/>
            </a:r>
            <a:br>
              <a:rPr lang="en-GB" altLang="en-US"/>
            </a:br>
            <a:r>
              <a:rPr lang="en-GB" altLang="en-US"/>
              <a:t/>
            </a:r>
            <a:br>
              <a:rPr lang="en-GB" altLang="en-US"/>
            </a:br>
            <a:r>
              <a:rPr lang="en-GB" altLang="en-US"/>
              <a:t/>
            </a:r>
            <a:br>
              <a:rPr lang="en-GB" altLang="en-US"/>
            </a:br>
            <a:r>
              <a:rPr lang="en-GB" altLang="en-US"/>
              <a:t/>
            </a:r>
            <a:br>
              <a:rPr lang="en-GB" altLang="en-US"/>
            </a:br>
            <a:endParaRPr lang="en-GB" altLang="en-US"/>
          </a:p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This opens a separate window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54" y="2741081"/>
            <a:ext cx="10499573" cy="316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638345" y="2587511"/>
            <a:ext cx="4091215" cy="12954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04223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Query window</a:t>
            </a:r>
            <a:r>
              <a:rPr lang="en-GB" altLang="en-US" dirty="0">
                <a:solidFill>
                  <a:schemeClr val="tx2">
                    <a:shade val="85000"/>
                    <a:satMod val="150000"/>
                  </a:schemeClr>
                </a:solidFill>
                <a:cs typeface="Calibri"/>
              </a:rPr>
              <a:t/>
            </a:r>
            <a:br>
              <a:rPr lang="en-GB" altLang="en-US" dirty="0">
                <a:solidFill>
                  <a:schemeClr val="tx2">
                    <a:shade val="85000"/>
                    <a:satMod val="150000"/>
                  </a:schemeClr>
                </a:solidFill>
                <a:cs typeface="Calibri"/>
              </a:rPr>
            </a:br>
            <a:endParaRPr lang="en-GB" altLang="en-US" dirty="0">
              <a:solidFill>
                <a:schemeClr val="tx2">
                  <a:shade val="85000"/>
                  <a:satMod val="150000"/>
                </a:schemeClr>
              </a:solidFill>
              <a:cs typeface="Calibri"/>
            </a:endParaRPr>
          </a:p>
        </p:txBody>
      </p:sp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090DD5C-44D0-422D-8A3C-E986FB22E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458" y="1710309"/>
            <a:ext cx="8149086" cy="438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6987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626046" y="675922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The SQL SELECT Statement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spcBef>
                <a:spcPct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b="1"/>
          </a:p>
          <a:p>
            <a:pPr marL="341313" indent="-34131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The SELECT statement is used to select data from a table. The tabular result is stored in a result table (called the result-set).</a:t>
            </a:r>
          </a:p>
          <a:p>
            <a:pPr marL="341313" indent="-34131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b="1"/>
              <a:t>Syntax</a:t>
            </a:r>
          </a:p>
          <a:p>
            <a:pPr marL="341313" indent="-34131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SELECT </a:t>
            </a:r>
            <a:r>
              <a:rPr lang="en-GB" altLang="en-US" err="1"/>
              <a:t>column_name</a:t>
            </a:r>
            <a:r>
              <a:rPr lang="en-GB" altLang="en-US"/>
              <a:t>(s) FROM </a:t>
            </a:r>
            <a:r>
              <a:rPr lang="en-GB" altLang="en-US" err="1"/>
              <a:t>table_name</a:t>
            </a:r>
            <a:r>
              <a:rPr lang="en-GB" altLang="en-US"/>
              <a:t>  </a:t>
            </a:r>
            <a:br>
              <a:rPr lang="en-GB" altLang="en-US"/>
            </a:br>
            <a:endParaRPr lang="en-GB" altLang="en-US"/>
          </a:p>
          <a:p>
            <a:pPr marL="341313" indent="-34131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b="1"/>
              <a:t>Note:</a:t>
            </a:r>
            <a:r>
              <a:rPr lang="en-GB" altLang="en-US"/>
              <a:t> SQL statements are not case sensitive. SELECT is the same as select.</a:t>
            </a:r>
          </a:p>
        </p:txBody>
      </p:sp>
    </p:spTree>
    <p:extLst>
      <p:ext uri="{BB962C8B-B14F-4D97-AF65-F5344CB8AC3E}">
        <p14:creationId xmlns:p14="http://schemas.microsoft.com/office/powerpoint/2010/main" val="4422630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(HyperText Markup Language)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1233773" cy="4386345"/>
          </a:xfrm>
        </p:spPr>
        <p:txBody>
          <a:bodyPr>
            <a:normAutofit/>
          </a:bodyPr>
          <a:lstStyle/>
          <a:p>
            <a:r>
              <a:rPr lang="en-GB"/>
              <a:t>Web browsers Parse the HTML turning it into a DOM Tree.</a:t>
            </a:r>
          </a:p>
          <a:p>
            <a:r>
              <a:rPr lang="en-GB"/>
              <a:t>DOM (Document Object Model)</a:t>
            </a:r>
          </a:p>
          <a:p>
            <a:r>
              <a:rPr lang="en-GB"/>
              <a:t>DOM trees contain several kinds of nodes, In particular a Document Type (&lt;!DOCTYPE html&gt;), Elements (&lt;h1&gt;) Text, Comments, and in some cases processing instructions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79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422115" y="689078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SQL SELECT Example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To select the content of columns named “</a:t>
            </a:r>
            <a:r>
              <a:rPr lang="en-GB" altLang="en-US" sz="2000" err="1"/>
              <a:t>lastname</a:t>
            </a:r>
            <a:r>
              <a:rPr lang="en-GB" altLang="en-US" sz="2000"/>
              <a:t>" and “</a:t>
            </a:r>
            <a:r>
              <a:rPr lang="en-GB" altLang="en-US" sz="2000" err="1"/>
              <a:t>firstname</a:t>
            </a:r>
            <a:r>
              <a:rPr lang="en-GB" altLang="en-US" sz="2000"/>
              <a:t>", from the database table called “borrower", use a SELECT statement like this: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SELECT </a:t>
            </a:r>
            <a:r>
              <a:rPr lang="en-GB" altLang="en-US" sz="2000" err="1"/>
              <a:t>lastname,firstname</a:t>
            </a:r>
            <a:r>
              <a:rPr lang="en-GB" altLang="en-US" sz="2000"/>
              <a:t> FROM borrower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b="1"/>
          </a:p>
          <a:p>
            <a:pPr marL="341313" indent="-341313"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b="1"/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00" y="3023251"/>
            <a:ext cx="2082101" cy="359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276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The SELECT DISTINCT Statement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The DISTINCT keyword is used to return only distinct (different) values.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The SELECT statement returns information from table columns. But what if we only want to select distinct elements?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With SQL, all we need to do is to add a DISTINCT keyword to the SELECT statement:</a:t>
            </a:r>
            <a:br>
              <a:rPr lang="en-GB" altLang="en-US" sz="2000"/>
            </a:br>
            <a:endParaRPr lang="en-GB" altLang="en-US" sz="200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b="1"/>
              <a:t>Syntax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SELECT DISTINCT column_name(s) FROM table_name</a:t>
            </a:r>
          </a:p>
        </p:txBody>
      </p:sp>
    </p:spTree>
    <p:extLst>
      <p:ext uri="{BB962C8B-B14F-4D97-AF65-F5344CB8AC3E}">
        <p14:creationId xmlns:p14="http://schemas.microsoft.com/office/powerpoint/2010/main" val="13543529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Using the DISTINCT keyword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527370" y="1981750"/>
            <a:ext cx="4038600" cy="4525963"/>
          </a:xfrm>
        </p:spPr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To select ALL values from the column named “address2" we use a SELECT statement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	SELECT address2 FROM borrower </a:t>
            </a:r>
            <a:r>
              <a:rPr lang="en-GB" altLang="en-US" sz="2000" b="1"/>
              <a:t/>
            </a:r>
            <a:br>
              <a:rPr lang="en-GB" altLang="en-US" sz="2000" b="1"/>
            </a:br>
            <a:r>
              <a:rPr lang="en-GB" altLang="en-US" sz="1600"/>
              <a:t>Note that “</a:t>
            </a:r>
            <a:r>
              <a:rPr lang="en-GB" altLang="en-US" sz="1600" err="1"/>
              <a:t>Molden</a:t>
            </a:r>
            <a:r>
              <a:rPr lang="en-GB" altLang="en-US" sz="1600"/>
              <a:t> and “</a:t>
            </a:r>
            <a:r>
              <a:rPr lang="en-GB" altLang="en-US" sz="1600" err="1"/>
              <a:t>Highcliffe</a:t>
            </a:r>
            <a:r>
              <a:rPr lang="en-GB" altLang="en-US" sz="1600"/>
              <a:t>" are listed more than once.</a:t>
            </a:r>
            <a:endParaRPr lang="en-GB" altLang="en-US" sz="200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00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000"/>
          </a:p>
        </p:txBody>
      </p:sp>
      <p:sp>
        <p:nvSpPr>
          <p:cNvPr id="28676" name="Content Placeholder 8"/>
          <p:cNvSpPr>
            <a:spLocks noGrp="1"/>
          </p:cNvSpPr>
          <p:nvPr>
            <p:ph sz="half" idx="2"/>
          </p:nvPr>
        </p:nvSpPr>
        <p:spPr>
          <a:xfrm>
            <a:off x="6126151" y="2073847"/>
            <a:ext cx="4038600" cy="4525963"/>
          </a:xfrm>
        </p:spPr>
        <p:txBody>
          <a:bodyPr/>
          <a:lstStyle/>
          <a:p>
            <a:pPr indent="0">
              <a:spcBef>
                <a:spcPct val="0"/>
              </a:spcBef>
            </a:pPr>
            <a:r>
              <a:rPr lang="en-GB" altLang="en-US" sz="2000"/>
              <a:t>To select only DIFFERENT values from the column named “address2" we use a SELECT DISTINCT statement</a:t>
            </a:r>
            <a:br>
              <a:rPr lang="en-GB" altLang="en-US" sz="2000"/>
            </a:br>
            <a:r>
              <a:rPr lang="en-GB" altLang="en-US" sz="2000"/>
              <a:t>SELECT DISTINCT address2 FROM borrower</a:t>
            </a:r>
          </a:p>
          <a:p>
            <a:pPr indent="0">
              <a:spcBef>
                <a:spcPct val="0"/>
              </a:spcBef>
            </a:pPr>
            <a:endParaRPr lang="en-GB" altLang="en-US"/>
          </a:p>
        </p:txBody>
      </p:sp>
      <p:pic>
        <p:nvPicPr>
          <p:cNvPr id="2867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52" y="3940672"/>
            <a:ext cx="9239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76" y="3860801"/>
            <a:ext cx="1174590" cy="274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5849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The WHERE Clause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indent="-341313">
              <a:spcBef>
                <a:spcPts val="45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1800"/>
              <a:t>To conditionally select data from a table, a WHERE clause can be added to the SELECT statement.</a:t>
            </a:r>
          </a:p>
          <a:p>
            <a:pPr indent="-341313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1800" b="1"/>
              <a:t>Syntax</a:t>
            </a:r>
          </a:p>
          <a:p>
            <a:pPr indent="-341313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1800"/>
              <a:t>SELECT column FROM table WHERE column operator value</a:t>
            </a:r>
          </a:p>
        </p:txBody>
      </p:sp>
    </p:spTree>
    <p:extLst>
      <p:ext uri="{BB962C8B-B14F-4D97-AF65-F5344CB8AC3E}">
        <p14:creationId xmlns:p14="http://schemas.microsoft.com/office/powerpoint/2010/main" val="40376473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816821" y="728549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Using the WHERE Clause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To select only the persons living in the city “Perth", we add a WHERE clause to the SELECT statement: 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00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	SELECT </a:t>
            </a:r>
            <a:r>
              <a:rPr lang="en-GB" altLang="en-US" sz="2000" err="1"/>
              <a:t>lastname</a:t>
            </a:r>
            <a:r>
              <a:rPr lang="en-GB" altLang="en-US" sz="2000"/>
              <a:t> FROM borrower WHERE address2 = "Perth"</a:t>
            </a:r>
          </a:p>
          <a:p>
            <a:pPr marL="341313" indent="-341313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000"/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35" y="4053950"/>
            <a:ext cx="975432" cy="77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8152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Using Quotes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1"/>
          </p:nvPr>
        </p:nvSpPr>
        <p:spPr>
          <a:xfrm>
            <a:off x="1981200" y="2098514"/>
            <a:ext cx="8229600" cy="3851435"/>
          </a:xfrm>
        </p:spPr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Note that we have used single quotes around the conditional values in the examples.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SQL uses single quotes around text values (most database systems will also accept double quotes). Numeric values should not be enclosed in quotes.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For text values: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This is correct: SELECT </a:t>
            </a:r>
            <a:r>
              <a:rPr lang="en-GB" altLang="en-US" sz="2000" err="1"/>
              <a:t>lastname</a:t>
            </a:r>
            <a:r>
              <a:rPr lang="en-GB" altLang="en-US" sz="2000"/>
              <a:t> FROM borrower WHERE </a:t>
            </a:r>
            <a:r>
              <a:rPr lang="en-GB" altLang="en-US" sz="2000" err="1"/>
              <a:t>firstname</a:t>
            </a:r>
            <a:r>
              <a:rPr lang="en-GB" altLang="en-US" sz="2000"/>
              <a:t>=‘Frank‘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This is wrong: SELECT </a:t>
            </a:r>
            <a:r>
              <a:rPr lang="en-GB" altLang="en-US" sz="2000" err="1"/>
              <a:t>lastname</a:t>
            </a:r>
            <a:r>
              <a:rPr lang="en-GB" altLang="en-US" sz="2000"/>
              <a:t> FROM borrower WHERE </a:t>
            </a:r>
            <a:r>
              <a:rPr lang="en-GB" altLang="en-US" sz="2000" err="1"/>
              <a:t>firstname</a:t>
            </a:r>
            <a:r>
              <a:rPr lang="en-GB" altLang="en-US" sz="2000"/>
              <a:t>=Frank</a:t>
            </a:r>
          </a:p>
        </p:txBody>
      </p:sp>
    </p:spTree>
    <p:extLst>
      <p:ext uri="{BB962C8B-B14F-4D97-AF65-F5344CB8AC3E}">
        <p14:creationId xmlns:p14="http://schemas.microsoft.com/office/powerpoint/2010/main" val="250945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487900" y="649608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The LIKE Condition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spcBef>
                <a:spcPct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b="1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The LIKE condition is used to specify a search for a pattern in a column. 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b="1"/>
              <a:t>Syntax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SELECT column FROM table WHERE column LIKE pattern</a:t>
            </a:r>
            <a:br>
              <a:rPr lang="en-GB" altLang="en-US" sz="2000"/>
            </a:br>
            <a:endParaRPr lang="en-GB" altLang="en-US" sz="200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A "%" sign can be used to define wildcards (missing letters in the pattern) both before and after the pattern.</a:t>
            </a:r>
          </a:p>
        </p:txBody>
      </p:sp>
    </p:spTree>
    <p:extLst>
      <p:ext uri="{BB962C8B-B14F-4D97-AF65-F5344CB8AC3E}">
        <p14:creationId xmlns:p14="http://schemas.microsoft.com/office/powerpoint/2010/main" val="187441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Using LIKE</a:t>
            </a:r>
          </a:p>
        </p:txBody>
      </p:sp>
      <p:sp>
        <p:nvSpPr>
          <p:cNvPr id="33795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SELECT firstname, postcode FROM borrower WHERE  firstname LIKE "f%“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SELECT lastname, Postcode FROM borrower WHERE lastname LIKE "%r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SELECT lastname, Postcode FROM borrower WHERE lastname LIKE "%v%"</a:t>
            </a:r>
          </a:p>
        </p:txBody>
      </p:sp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447" y="2336873"/>
            <a:ext cx="1323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40" y="3334880"/>
            <a:ext cx="13335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65" y="4702028"/>
            <a:ext cx="12858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940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The INSERT INTO Statement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spcBef>
                <a:spcPct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b="1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The INSERT INTO statement is used to insert new rows into a table.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b="1"/>
              <a:t>Syntax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INSERT INTO table_name</a:t>
            </a:r>
            <a:r>
              <a:rPr lang="en-GB" altLang="en-US" sz="2000" i="1"/>
              <a:t> </a:t>
            </a:r>
            <a:r>
              <a:rPr lang="en-GB" altLang="en-US" sz="2000"/>
              <a:t>VALUES (value1, value2,....)</a:t>
            </a:r>
            <a:br>
              <a:rPr lang="en-GB" altLang="en-US" sz="2000"/>
            </a:br>
            <a:endParaRPr lang="en-GB" altLang="en-US" sz="200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You can also specify the columns for which you want to insert data: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INSERT INTO table_name (column1, column2,...) VALUES (value1, value2,....)</a:t>
            </a:r>
          </a:p>
        </p:txBody>
      </p:sp>
    </p:spTree>
    <p:extLst>
      <p:ext uri="{BB962C8B-B14F-4D97-AF65-F5344CB8AC3E}">
        <p14:creationId xmlns:p14="http://schemas.microsoft.com/office/powerpoint/2010/main" val="31759478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Insert a New Row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INSERT INTO borrower VALUES (40, "Mr", "James", "Joyce", "22 Parnell Street", "Spennymoor", "NW22 4ED", "1947-06-23", "M")</a:t>
            </a:r>
            <a:br>
              <a:rPr lang="en-GB" altLang="en-US"/>
            </a:br>
            <a:endParaRPr lang="en-GB" altLang="en-US"/>
          </a:p>
        </p:txBody>
      </p:sp>
      <p:pic>
        <p:nvPicPr>
          <p:cNvPr id="3584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21226"/>
            <a:ext cx="67627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6320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(HyperText Markup Language)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1233773" cy="4386345"/>
          </a:xfrm>
        </p:spPr>
        <p:txBody>
          <a:bodyPr>
            <a:normAutofit/>
          </a:bodyPr>
          <a:lstStyle/>
          <a:p>
            <a:r>
              <a:rPr lang="en-GB"/>
              <a:t>A DOM tree will look like this.</a:t>
            </a:r>
          </a:p>
          <a:p>
            <a:r>
              <a:rPr lang="en-GB"/>
              <a:t>There are Elements that the HTML and DOM require.</a:t>
            </a:r>
          </a:p>
          <a:p>
            <a:endParaRPr lang="en-GB"/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BEFE23A-7F51-4BB0-83A8-9D34E7412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976" y="1624613"/>
            <a:ext cx="2043087" cy="4276671"/>
          </a:xfrm>
          <a:prstGeom prst="rect">
            <a:avLst/>
          </a:prstGeom>
        </p:spPr>
      </p:pic>
      <p:pic>
        <p:nvPicPr>
          <p:cNvPr id="7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A408823F-78CF-47E8-AFFC-488BF297B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655" y="3447194"/>
            <a:ext cx="6408629" cy="31663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D1A7749-DA89-48EE-9D39-A71033193C1F}"/>
                  </a:ext>
                </a:extLst>
              </p14:cNvPr>
              <p14:cNvContentPartPr/>
              <p14:nvPr/>
            </p14:nvContentPartPr>
            <p14:xfrm>
              <a:off x="891963" y="3282765"/>
              <a:ext cx="1982520" cy="3294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D1A7749-DA89-48EE-9D39-A71033193C1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3963" y="3264765"/>
                <a:ext cx="2018160" cy="332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59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1" y="274638"/>
            <a:ext cx="7427913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Insert Data in Specified Columns</a:t>
            </a: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2979739" y="4313239"/>
            <a:ext cx="49164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1543794" y="2084715"/>
            <a:ext cx="7991475" cy="481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SzTx/>
              <a:buNone/>
            </a:pPr>
            <a:r>
              <a:rPr lang="en-GB" altLang="en-US" sz="20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INSERT INTO borrower ( title, </a:t>
            </a:r>
            <a:r>
              <a:rPr lang="en-GB" altLang="en-US" sz="200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firstname</a:t>
            </a:r>
            <a:r>
              <a:rPr lang="en-GB" altLang="en-US" sz="20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n-GB" altLang="en-US" sz="200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lastname</a:t>
            </a:r>
            <a:r>
              <a:rPr lang="en-GB" altLang="en-US" sz="20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, address1, postcode, gender) VALUES( "Mrs", "Jemima", "Joyce", "22 Parnell Street", "NW22 4ED", "F")</a:t>
            </a:r>
          </a:p>
          <a:p>
            <a:pPr eaLnBrk="1" hangingPunct="1">
              <a:spcBef>
                <a:spcPts val="1250"/>
              </a:spcBef>
              <a:buClrTx/>
              <a:buSzTx/>
              <a:buNone/>
            </a:pPr>
            <a:endParaRPr lang="en-GB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250"/>
              </a:spcBef>
              <a:buClrTx/>
              <a:buSzTx/>
              <a:buNone/>
            </a:pPr>
            <a:endParaRPr lang="en-GB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250"/>
              </a:spcBef>
              <a:buClrTx/>
              <a:buSzTx/>
              <a:buNone/>
            </a:pPr>
            <a:endParaRPr lang="en-GB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250"/>
              </a:spcBef>
              <a:buClrTx/>
              <a:buSzTx/>
              <a:buNone/>
            </a:pPr>
            <a:endParaRPr lang="en-GB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250"/>
              </a:spcBef>
              <a:buClrTx/>
              <a:buSzTx/>
              <a:buNone/>
            </a:pPr>
            <a:endParaRPr lang="en-GB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250"/>
              </a:spcBef>
              <a:buClrTx/>
              <a:buSzTx/>
              <a:buNone/>
            </a:pPr>
            <a:endParaRPr lang="en-GB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250"/>
              </a:spcBef>
              <a:buClrTx/>
              <a:buSzTx/>
              <a:buNone/>
            </a:pPr>
            <a:endParaRPr lang="en-GB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250"/>
              </a:spcBef>
              <a:buClrTx/>
              <a:buSzTx/>
              <a:buNone/>
            </a:pPr>
            <a:r>
              <a:rPr lang="en-GB" altLang="en-US" sz="2000">
                <a:solidFill>
                  <a:srgbClr val="000000"/>
                </a:solidFill>
                <a:latin typeface="Arial" panose="020B0604020202020204" pitchFamily="34" charset="0"/>
              </a:rPr>
              <a:t>Note that where a value was not entered, the returned value is NULL</a:t>
            </a:r>
          </a:p>
        </p:txBody>
      </p:sp>
      <p:pic>
        <p:nvPicPr>
          <p:cNvPr id="3686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758" y="3259138"/>
            <a:ext cx="67341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2919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The Update Statement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The UPDATE statement is used to modify the data in a table.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b="1"/>
              <a:t>Syntax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UPDATE table_name SET column_name = new_value</a:t>
            </a:r>
            <a:r>
              <a:rPr lang="en-GB" altLang="en-US" sz="2000" i="1"/>
              <a:t> </a:t>
            </a:r>
            <a:r>
              <a:rPr lang="en-GB" altLang="en-US" sz="2000"/>
              <a:t>WHERE column_name = some_value</a:t>
            </a:r>
          </a:p>
        </p:txBody>
      </p:sp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4BC387A-D5EE-480A-8F4B-6D32C25254A0}" type="slidenum">
              <a:rPr lang="en-GB" altLang="en-US" sz="10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91</a:t>
            </a:fld>
            <a:endParaRPr lang="en-GB" altLang="en-US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2336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Update one row</a:t>
            </a:r>
          </a:p>
        </p:txBody>
      </p:sp>
      <p:sp>
        <p:nvSpPr>
          <p:cNvPr id="38915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UPDATE borrower SET address2 = "Spennymoor" WHERE borrowerid = 41</a:t>
            </a:r>
          </a:p>
        </p:txBody>
      </p:sp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2997200"/>
            <a:ext cx="67627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3660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Update several Columns in a Row</a:t>
            </a:r>
          </a:p>
        </p:txBody>
      </p:sp>
      <p:sp>
        <p:nvSpPr>
          <p:cNvPr id="3993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UPDATE borrower SET address1 = "44 Dublin Parade", address2 = "Newcastle" WHERE postcode = "NW22 4ED"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3068639"/>
            <a:ext cx="68008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8885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The DELETE Statement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idx="1"/>
          </p:nvPr>
        </p:nvSpPr>
        <p:spPr>
          <a:xfrm>
            <a:off x="1919288" y="1700213"/>
            <a:ext cx="8229600" cy="4094162"/>
          </a:xfrm>
        </p:spPr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The DELETE statement is used to delete rows in a table.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DELETE FROM borrower WHERE </a:t>
            </a:r>
            <a:r>
              <a:rPr lang="en-GB" altLang="en-US" sz="2000" err="1"/>
              <a:t>borrowerID</a:t>
            </a:r>
            <a:r>
              <a:rPr lang="en-GB" altLang="en-US" sz="2000"/>
              <a:t> = 40</a:t>
            </a:r>
            <a:br>
              <a:rPr lang="en-GB" altLang="en-US" sz="2000"/>
            </a:br>
            <a:r>
              <a:rPr lang="en-GB" altLang="en-US" sz="2000"/>
              <a:t/>
            </a:r>
            <a:br>
              <a:rPr lang="en-GB" altLang="en-US" sz="2000"/>
            </a:br>
            <a:r>
              <a:rPr lang="en-GB" altLang="en-US" sz="2000"/>
              <a:t/>
            </a:r>
            <a:br>
              <a:rPr lang="en-GB" altLang="en-US" sz="2000"/>
            </a:br>
            <a:r>
              <a:rPr lang="en-GB" altLang="en-US" sz="2000"/>
              <a:t/>
            </a:r>
            <a:br>
              <a:rPr lang="en-GB" altLang="en-US" sz="2000"/>
            </a:br>
            <a:r>
              <a:rPr lang="en-GB" altLang="en-US" sz="2000"/>
              <a:t/>
            </a:r>
            <a:br>
              <a:rPr lang="en-GB" altLang="en-US" sz="2000"/>
            </a:br>
            <a:r>
              <a:rPr lang="en-GB" altLang="en-US" sz="2000"/>
              <a:t/>
            </a:r>
            <a:br>
              <a:rPr lang="en-GB" altLang="en-US" sz="2000"/>
            </a:br>
            <a:r>
              <a:rPr lang="en-GB" altLang="en-US" sz="2000"/>
              <a:t/>
            </a:r>
            <a:br>
              <a:rPr lang="en-GB" altLang="en-US" sz="2000"/>
            </a:br>
            <a:endParaRPr lang="en-GB" altLang="en-US" sz="2000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992314" y="5157788"/>
            <a:ext cx="7991475" cy="14795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Delete All Rows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It is possible to delete all rows in a table without deleting the table. This means that the table structure, attributes, and indexes will be intact: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DELETE FROM </a:t>
            </a:r>
            <a:r>
              <a:rPr lang="en-GB" alt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table_name</a:t>
            </a:r>
            <a:r>
              <a:rPr lang="en-GB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   please take care here! Do not run this one!!!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Or DELETE * FROM </a:t>
            </a:r>
            <a:r>
              <a:rPr lang="en-GB" alt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table_name</a:t>
            </a:r>
            <a:endParaRPr lang="en-GB" altLang="en-US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4096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2565400"/>
            <a:ext cx="68008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4818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Exercise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Select and print out a list from the books table but only ISBN and Titles</a:t>
            </a:r>
          </a:p>
          <a:p>
            <a:r>
              <a:rPr lang="en-GB"/>
              <a:t>Select and print out from the books table and the genres we stock (hint distinct select)</a:t>
            </a:r>
          </a:p>
          <a:p>
            <a:r>
              <a:rPr lang="en-GB"/>
              <a:t> Select and print out from books the book title where publisher = penguin</a:t>
            </a:r>
          </a:p>
          <a:p>
            <a:endParaRPr lang="en-GB"/>
          </a:p>
          <a:p>
            <a:pPr>
              <a:spcBef>
                <a:spcPct val="0"/>
              </a:spcBef>
            </a:pPr>
            <a:r>
              <a:rPr lang="en-GB" altLang="en-US"/>
              <a:t>SELECT  and print the Last name, postcode FROM borrower WHERE  the last </a:t>
            </a:r>
            <a:r>
              <a:rPr lang="en-GB" altLang="en-US" err="1"/>
              <a:t>namebegins</a:t>
            </a:r>
            <a:r>
              <a:rPr lang="en-GB" altLang="en-US"/>
              <a:t> with an F</a:t>
            </a:r>
          </a:p>
          <a:p>
            <a:pPr>
              <a:spcBef>
                <a:spcPct val="0"/>
              </a:spcBef>
            </a:pPr>
            <a:endParaRPr lang="en-GB" altLang="en-US"/>
          </a:p>
          <a:p>
            <a:pPr>
              <a:spcBef>
                <a:spcPct val="0"/>
              </a:spcBef>
            </a:pPr>
            <a:r>
              <a:rPr lang="en-GB" altLang="en-US"/>
              <a:t>SELECT and print the </a:t>
            </a:r>
            <a:r>
              <a:rPr lang="en-GB" altLang="en-US" err="1"/>
              <a:t>Lastname</a:t>
            </a:r>
            <a:r>
              <a:rPr lang="en-GB" altLang="en-US"/>
              <a:t>, Postcode FROM borrower WHERE the last name has a w in it</a:t>
            </a:r>
          </a:p>
          <a:p>
            <a:pPr>
              <a:spcBef>
                <a:spcPct val="0"/>
              </a:spcBef>
            </a:pPr>
            <a:endParaRPr lang="en-GB" altLang="en-US"/>
          </a:p>
          <a:p>
            <a:r>
              <a:rPr lang="en-GB" altLang="en-US"/>
              <a:t>INSERT into the borrower table , Mrs, "Jane, Joy, 20 Pearl Street, </a:t>
            </a:r>
            <a:r>
              <a:rPr lang="en-GB" altLang="en-US" err="1"/>
              <a:t>Honeymoor</a:t>
            </a:r>
            <a:r>
              <a:rPr lang="en-GB" altLang="en-US"/>
              <a:t>, NW28 4rD, 1957-07-23, F – Print out the whole table</a:t>
            </a:r>
          </a:p>
          <a:p>
            <a:pPr marL="0" indent="0">
              <a:buNone/>
            </a:pPr>
            <a:endParaRPr lang="en-GB" altLang="en-US"/>
          </a:p>
          <a:p>
            <a:r>
              <a:rPr lang="en-GB" altLang="en-US"/>
              <a:t>UPDATE  into the borrower address2 "</a:t>
            </a:r>
            <a:r>
              <a:rPr lang="en-GB" altLang="en-US" err="1"/>
              <a:t>Spennymoor</a:t>
            </a:r>
            <a:r>
              <a:rPr lang="en-GB" altLang="en-US"/>
              <a:t>" WHERE the </a:t>
            </a:r>
            <a:r>
              <a:rPr lang="en-GB" altLang="en-US" err="1"/>
              <a:t>borrowerid</a:t>
            </a:r>
            <a:r>
              <a:rPr lang="en-GB" altLang="en-US"/>
              <a:t> is 20. Print the whole table was </a:t>
            </a:r>
            <a:r>
              <a:rPr lang="en-GB" altLang="en-US" err="1"/>
              <a:t>molden</a:t>
            </a:r>
            <a:r>
              <a:rPr lang="en-GB" altLang="en-US"/>
              <a:t> should now read </a:t>
            </a:r>
            <a:r>
              <a:rPr lang="en-GB" altLang="en-US" err="1"/>
              <a:t>pennymore</a:t>
            </a:r>
            <a:r>
              <a:rPr lang="en-GB" altLang="en-US"/>
              <a:t>. Print table as evidence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772840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/>
              <a:t>PHP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84870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Server-Side Scripting?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/>
              <a:t>Server-side scripting </a:t>
            </a:r>
            <a:r>
              <a:rPr lang="en-US"/>
              <a:t>is a web server technology in which a user's request is verified by running a script directly on the web server to generate dynamic web pages. </a:t>
            </a:r>
          </a:p>
          <a:p>
            <a:pPr marL="0" indent="0">
              <a:buNone/>
            </a:pPr>
            <a:r>
              <a:rPr lang="en-US" sz="1900"/>
              <a:t>	(http://en.wikipedia.org/wiki/Server-side_scripting) </a:t>
            </a:r>
          </a:p>
          <a:p>
            <a:r>
              <a:rPr lang="en-US"/>
              <a:t>It is used to create dynamic web pages </a:t>
            </a:r>
          </a:p>
          <a:p>
            <a:r>
              <a:rPr lang="en-US"/>
              <a:t>Unlike client side scripting, the code is more secure as it cannot be viewed on the client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89327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Static Web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server contains .HTML files </a:t>
            </a:r>
          </a:p>
          <a:p>
            <a:r>
              <a:rPr lang="en-US"/>
              <a:t>These are served to the client browser on request </a:t>
            </a:r>
          </a:p>
          <a:p>
            <a:r>
              <a:rPr lang="en-US"/>
              <a:t>The local browser may have some interaction via client-side scripting (JavaScript) </a:t>
            </a:r>
          </a:p>
          <a:p>
            <a:r>
              <a:rPr lang="en-US"/>
              <a:t>The HTML pages are fixed and cannot be altered to match individuals requests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88177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450"/>
            <a:ext cx="5997575" cy="1143000"/>
          </a:xfrm>
        </p:spPr>
        <p:txBody>
          <a:bodyPr/>
          <a:lstStyle/>
          <a:p>
            <a:r>
              <a:rPr lang="en-GB" dirty="0"/>
              <a:t>An example of a dynamic page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04" y="1050456"/>
            <a:ext cx="6846888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2189632" y="5352292"/>
            <a:ext cx="3528392" cy="1124744"/>
          </a:xfrm>
          <a:prstGeom prst="wedgeRectCallout">
            <a:avLst>
              <a:gd name="adj1" fmla="val -70794"/>
              <a:gd name="adj2" fmla="val -125412"/>
            </a:avLst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</a:rPr>
              <a:t>Clicking here will run a script using the new parameters to generate a new list </a:t>
            </a:r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8550052" y="64837"/>
            <a:ext cx="1869318" cy="960107"/>
          </a:xfrm>
          <a:prstGeom prst="wedgeRectCallout">
            <a:avLst>
              <a:gd name="adj1" fmla="val -88901"/>
              <a:gd name="adj2" fmla="val 241322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</a:rPr>
              <a:t>List generated by scripts</a:t>
            </a:r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8341482" y="3274371"/>
            <a:ext cx="1869318" cy="3202665"/>
          </a:xfrm>
          <a:prstGeom prst="wedgeRectCallout">
            <a:avLst>
              <a:gd name="adj1" fmla="val -77413"/>
              <a:gd name="adj2" fmla="val 4726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</a:rPr>
              <a:t>Clicking here will run a script to add the product to a basket and update the basket status on this page</a:t>
            </a:r>
            <a:endParaRPr lang="en-GB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40612"/>
      </p:ext>
    </p:extLst>
  </p:cSld>
  <p:clrMapOvr>
    <a:masterClrMapping/>
  </p:clrMapOvr>
</p:sld>
</file>

<file path=ppt/theme/theme1.xml><?xml version="1.0" encoding="utf-8"?>
<a:theme xmlns:a="http://schemas.openxmlformats.org/drawingml/2006/main" name="BC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CS" id="{72003640-CDD0-47E4-B724-522DBDD902EB}" vid="{F2B847BA-8053-4EA3-A8ED-FE49027632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BCS</Template>
  <TotalTime>240</TotalTime>
  <Words>5357</Words>
  <Application>Microsoft Office PowerPoint</Application>
  <PresentationFormat>Widescreen</PresentationFormat>
  <Paragraphs>1072</Paragraphs>
  <Slides>153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153</vt:i4>
      </vt:variant>
    </vt:vector>
  </HeadingPairs>
  <TitlesOfParts>
    <vt:vector size="167" baseType="lpstr">
      <vt:lpstr>Agency FB</vt:lpstr>
      <vt:lpstr>Arial</vt:lpstr>
      <vt:lpstr>Calibri</vt:lpstr>
      <vt:lpstr>Candara</vt:lpstr>
      <vt:lpstr>Comic Sans MS</vt:lpstr>
      <vt:lpstr>Consolas</vt:lpstr>
      <vt:lpstr>Courier New</vt:lpstr>
      <vt:lpstr>MV Boli</vt:lpstr>
      <vt:lpstr>Segoe UI</vt:lpstr>
      <vt:lpstr>Times New Roman</vt:lpstr>
      <vt:lpstr>Verdana</vt:lpstr>
      <vt:lpstr>Wingdings</vt:lpstr>
      <vt:lpstr>Wingdings 2</vt:lpstr>
      <vt:lpstr>BCS</vt:lpstr>
      <vt:lpstr> </vt:lpstr>
      <vt:lpstr>Editors</vt:lpstr>
      <vt:lpstr>World Wide Web Consortium</vt:lpstr>
      <vt:lpstr>Site Map</vt:lpstr>
      <vt:lpstr>HTML (HyperText Markup Language)</vt:lpstr>
      <vt:lpstr>HTML (HyperText Markup Language)</vt:lpstr>
      <vt:lpstr>HTML (HyperText Markup Language)</vt:lpstr>
      <vt:lpstr>HTML (HyperText Markup Language)</vt:lpstr>
      <vt:lpstr>HTML (HyperText Markup Language)</vt:lpstr>
      <vt:lpstr>Box Model - (used with Divs)</vt:lpstr>
      <vt:lpstr>Design</vt:lpstr>
      <vt:lpstr>HTML</vt:lpstr>
      <vt:lpstr>HTML Documents </vt:lpstr>
      <vt:lpstr>HTML</vt:lpstr>
      <vt:lpstr>HTML Headings</vt:lpstr>
      <vt:lpstr>HTML Links</vt:lpstr>
      <vt:lpstr>Background Color </vt:lpstr>
      <vt:lpstr>Formatting Colour &amp; Font</vt:lpstr>
      <vt:lpstr>Formatting Text Size and Alignment</vt:lpstr>
      <vt:lpstr> What is CSS, how does it work  ?  Open the CSS Powerpoint  on Wiki</vt:lpstr>
      <vt:lpstr>Create an Website – Books HTML</vt:lpstr>
      <vt:lpstr>Create an Website – Books HTML</vt:lpstr>
      <vt:lpstr>Create an Website – Books HTML</vt:lpstr>
      <vt:lpstr>HTML form on the contact.html</vt:lpstr>
      <vt:lpstr>HTML form on the Contact.html</vt:lpstr>
      <vt:lpstr>HTML form</vt:lpstr>
      <vt:lpstr>HTML form</vt:lpstr>
      <vt:lpstr>HTML form</vt:lpstr>
      <vt:lpstr>HTML form submit button</vt:lpstr>
      <vt:lpstr>Add some images</vt:lpstr>
      <vt:lpstr>HTML form on the contact.html</vt:lpstr>
      <vt:lpstr>HTML form on the Contact.html</vt:lpstr>
      <vt:lpstr>HTML form</vt:lpstr>
      <vt:lpstr>HTML form</vt:lpstr>
      <vt:lpstr>HTML form</vt:lpstr>
      <vt:lpstr>HTML form submit button</vt:lpstr>
      <vt:lpstr>Add some images</vt:lpstr>
      <vt:lpstr>HTML form on the contact.html</vt:lpstr>
      <vt:lpstr>HTML form on the Contact.html</vt:lpstr>
      <vt:lpstr>HTML form</vt:lpstr>
      <vt:lpstr>HTML form</vt:lpstr>
      <vt:lpstr>HTML form</vt:lpstr>
      <vt:lpstr>HTML form submit button</vt:lpstr>
      <vt:lpstr>Add some images</vt:lpstr>
      <vt:lpstr>CSS</vt:lpstr>
      <vt:lpstr>CSS</vt:lpstr>
      <vt:lpstr>Identifying areas of HTML ID Class</vt:lpstr>
      <vt:lpstr>Identifying areas of HTML CSS Class</vt:lpstr>
      <vt:lpstr> CSS - Nav bar</vt:lpstr>
      <vt:lpstr>CSS- Lists</vt:lpstr>
      <vt:lpstr>List types - CSS</vt:lpstr>
      <vt:lpstr>CSS</vt:lpstr>
      <vt:lpstr>CSS  - To centre an image</vt:lpstr>
      <vt:lpstr>Backgrounds</vt:lpstr>
      <vt:lpstr>Zen Garden</vt:lpstr>
      <vt:lpstr>Sublime Emmet - Shortcuts</vt:lpstr>
      <vt:lpstr>Responsive Design</vt:lpstr>
      <vt:lpstr>Responsive Design</vt:lpstr>
      <vt:lpstr>Bootstrap Grid System</vt:lpstr>
      <vt:lpstr>CSS (Cascading Style Sheet)</vt:lpstr>
      <vt:lpstr>CSS – Exercise </vt:lpstr>
      <vt:lpstr>Stacks</vt:lpstr>
      <vt:lpstr>MYSQL</vt:lpstr>
      <vt:lpstr>Introduction</vt:lpstr>
      <vt:lpstr>SQL Database Tables</vt:lpstr>
      <vt:lpstr>PHPMyAdmin</vt:lpstr>
      <vt:lpstr>PHPMyAdmin login</vt:lpstr>
      <vt:lpstr>PHPMyAdmin home screen</vt:lpstr>
      <vt:lpstr>SQL Database Tables</vt:lpstr>
      <vt:lpstr>SQL Database Tables</vt:lpstr>
      <vt:lpstr>SQL Query </vt:lpstr>
      <vt:lpstr>SQL Database Tables</vt:lpstr>
      <vt:lpstr>Database screen</vt:lpstr>
      <vt:lpstr>Structure</vt:lpstr>
      <vt:lpstr>Content</vt:lpstr>
      <vt:lpstr>SQL Queries – Click on SQL</vt:lpstr>
      <vt:lpstr>Edit a query</vt:lpstr>
      <vt:lpstr>Query window </vt:lpstr>
      <vt:lpstr>The SQL SELECT Statement</vt:lpstr>
      <vt:lpstr>SQL SELECT Example</vt:lpstr>
      <vt:lpstr>The SELECT DISTINCT Statement</vt:lpstr>
      <vt:lpstr>Using the DISTINCT keyword</vt:lpstr>
      <vt:lpstr>The WHERE Clause</vt:lpstr>
      <vt:lpstr>Using the WHERE Clause</vt:lpstr>
      <vt:lpstr>Using Quotes</vt:lpstr>
      <vt:lpstr>The LIKE Condition</vt:lpstr>
      <vt:lpstr>Using LIKE</vt:lpstr>
      <vt:lpstr>The INSERT INTO Statement</vt:lpstr>
      <vt:lpstr>Insert a New Row</vt:lpstr>
      <vt:lpstr>Insert Data in Specified Columns</vt:lpstr>
      <vt:lpstr>The Update Statement</vt:lpstr>
      <vt:lpstr>Update one row</vt:lpstr>
      <vt:lpstr>Update several Columns in a Row</vt:lpstr>
      <vt:lpstr>The DELETE Statement</vt:lpstr>
      <vt:lpstr>Exercise</vt:lpstr>
      <vt:lpstr>PHP</vt:lpstr>
      <vt:lpstr>What is Server-Side Scripting?</vt:lpstr>
      <vt:lpstr>Static Web Pages</vt:lpstr>
      <vt:lpstr>An example of a dynamic page</vt:lpstr>
      <vt:lpstr>Other Uses</vt:lpstr>
      <vt:lpstr>How does it Work?</vt:lpstr>
      <vt:lpstr>MY SQL</vt:lpstr>
      <vt:lpstr>PHP</vt:lpstr>
      <vt:lpstr>We will use</vt:lpstr>
      <vt:lpstr>Tools</vt:lpstr>
      <vt:lpstr>Client Side and Server Side</vt:lpstr>
      <vt:lpstr>Combined Use</vt:lpstr>
      <vt:lpstr>Summary: Web Server Scripting</vt:lpstr>
      <vt:lpstr>PHP</vt:lpstr>
      <vt:lpstr>A Simple PHP Script</vt:lpstr>
      <vt:lpstr>Practicalities</vt:lpstr>
      <vt:lpstr>PHP</vt:lpstr>
      <vt:lpstr>PHP</vt:lpstr>
      <vt:lpstr>PHP – Create the Index.php page with a form and submit action  This will let us add and submit data to our books database</vt:lpstr>
      <vt:lpstr>PHP – Create the submit.php page and connect to PHP MyAdmin</vt:lpstr>
      <vt:lpstr>PHP</vt:lpstr>
      <vt:lpstr>Create a connection file – dbConn.php – this stops you having to keep coding it in every file</vt:lpstr>
      <vt:lpstr>PHP</vt:lpstr>
      <vt:lpstr>Exercise - PHP</vt:lpstr>
      <vt:lpstr>PHP Sessions</vt:lpstr>
      <vt:lpstr>Uses for Sessions</vt:lpstr>
      <vt:lpstr>Session Initiation</vt:lpstr>
      <vt:lpstr>Storing a Simple Counter Value</vt:lpstr>
      <vt:lpstr>session01.php</vt:lpstr>
      <vt:lpstr>session01.php - continued</vt:lpstr>
      <vt:lpstr>Checking if a Session Exists</vt:lpstr>
      <vt:lpstr>session02.php</vt:lpstr>
      <vt:lpstr>session02.php - cont</vt:lpstr>
      <vt:lpstr>Session Checker</vt:lpstr>
      <vt:lpstr>Clearing a Session</vt:lpstr>
      <vt:lpstr>session03.php - continued</vt:lpstr>
      <vt:lpstr>session03.php - continued</vt:lpstr>
      <vt:lpstr>GDPR  - https://www.youtube.com/watch?v=Assdm6fIHlE</vt:lpstr>
      <vt:lpstr>Encryption</vt:lpstr>
      <vt:lpstr>Encryption</vt:lpstr>
      <vt:lpstr>Login -  adding security to password </vt:lpstr>
      <vt:lpstr>Creation of 2 Pages</vt:lpstr>
      <vt:lpstr>login01.php</vt:lpstr>
      <vt:lpstr>login01.php (part 1)</vt:lpstr>
      <vt:lpstr>login01.php (part 2)</vt:lpstr>
      <vt:lpstr>login01.php (part 3)</vt:lpstr>
      <vt:lpstr>login01.php (part 4)</vt:lpstr>
      <vt:lpstr>protected.php (part 1)</vt:lpstr>
      <vt:lpstr>protected.php (part 2)</vt:lpstr>
      <vt:lpstr>Login Result</vt:lpstr>
      <vt:lpstr>Login Result</vt:lpstr>
      <vt:lpstr>PHP POST</vt:lpstr>
      <vt:lpstr>PHP Session</vt:lpstr>
      <vt:lpstr>Php - Count</vt:lpstr>
      <vt:lpstr>Authorised Session</vt:lpstr>
      <vt:lpstr>CRUD</vt:lpstr>
      <vt:lpstr>Create a login page for your website……</vt:lpstr>
      <vt:lpstr>Off the Job activity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Infrastructure techncian</dc:title>
  <dc:creator>Bob Higgie</dc:creator>
  <cp:lastModifiedBy>Emma Littlefair</cp:lastModifiedBy>
  <cp:revision>87</cp:revision>
  <cp:lastPrinted>2020-01-14T09:58:29Z</cp:lastPrinted>
  <dcterms:created xsi:type="dcterms:W3CDTF">2017-10-06T13:15:22Z</dcterms:created>
  <dcterms:modified xsi:type="dcterms:W3CDTF">2023-01-10T14:02:37Z</dcterms:modified>
</cp:coreProperties>
</file>