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86" r:id="rId5"/>
    <p:sldId id="259" r:id="rId6"/>
    <p:sldId id="276" r:id="rId7"/>
    <p:sldId id="302" r:id="rId8"/>
    <p:sldId id="277" r:id="rId9"/>
    <p:sldId id="287" r:id="rId10"/>
    <p:sldId id="288" r:id="rId11"/>
    <p:sldId id="305" r:id="rId12"/>
    <p:sldId id="291" r:id="rId13"/>
    <p:sldId id="290" r:id="rId14"/>
    <p:sldId id="306" r:id="rId15"/>
    <p:sldId id="307" r:id="rId16"/>
    <p:sldId id="308" r:id="rId17"/>
    <p:sldId id="309" r:id="rId18"/>
    <p:sldId id="303" r:id="rId19"/>
    <p:sldId id="310" r:id="rId20"/>
    <p:sldId id="311" r:id="rId21"/>
    <p:sldId id="292" r:id="rId22"/>
    <p:sldId id="312" r:id="rId23"/>
    <p:sldId id="313" r:id="rId24"/>
    <p:sldId id="314" r:id="rId25"/>
    <p:sldId id="315" r:id="rId26"/>
    <p:sldId id="304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4" r:id="rId35"/>
    <p:sldId id="325" r:id="rId36"/>
    <p:sldId id="326" r:id="rId37"/>
    <p:sldId id="327" r:id="rId38"/>
    <p:sldId id="328" r:id="rId39"/>
    <p:sldId id="329" r:id="rId40"/>
    <p:sldId id="330" r:id="rId41"/>
    <p:sldId id="331" r:id="rId42"/>
    <p:sldId id="332" r:id="rId43"/>
    <p:sldId id="333" r:id="rId44"/>
    <p:sldId id="334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B52459-E89B-3043-B289-99F24302F86A}" v="10" dt="2018-06-22T21:10:16.6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1"/>
    <p:restoredTop sz="94616"/>
  </p:normalViewPr>
  <p:slideViewPr>
    <p:cSldViewPr snapToGrid="0" snapToObjects="1">
      <p:cViewPr varScale="1">
        <p:scale>
          <a:sx n="65" d="100"/>
          <a:sy n="65" d="100"/>
        </p:scale>
        <p:origin x="84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Higgie" userId="ca96966e-c91b-46bf-80ae-a3ad686f5520" providerId="ADAL" clId="{05B52459-E89B-3043-B289-99F24302F86A}"/>
    <pc:docChg chg="undo custSel modSld">
      <pc:chgData name="Bob Higgie" userId="ca96966e-c91b-46bf-80ae-a3ad686f5520" providerId="ADAL" clId="{05B52459-E89B-3043-B289-99F24302F86A}" dt="2018-06-22T21:10:16.689" v="9" actId="27636"/>
      <pc:docMkLst>
        <pc:docMk/>
      </pc:docMkLst>
      <pc:sldChg chg="modSp">
        <pc:chgData name="Bob Higgie" userId="ca96966e-c91b-46bf-80ae-a3ad686f5520" providerId="ADAL" clId="{05B52459-E89B-3043-B289-99F24302F86A}" dt="2018-06-22T21:10:16.689" v="9" actId="27636"/>
        <pc:sldMkLst>
          <pc:docMk/>
          <pc:sldMk cId="1374426247" sldId="276"/>
        </pc:sldMkLst>
        <pc:spChg chg="mod">
          <ac:chgData name="Bob Higgie" userId="ca96966e-c91b-46bf-80ae-a3ad686f5520" providerId="ADAL" clId="{05B52459-E89B-3043-B289-99F24302F86A}" dt="2018-06-22T21:10:16.689" v="9" actId="27636"/>
          <ac:spMkLst>
            <pc:docMk/>
            <pc:sldMk cId="1374426247" sldId="27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A16AA-C3C9-524C-AA95-1B316E339F06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0B4FF-D04F-0347-9B11-4E87A25C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46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/>
              <a:t>Networking Principles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Network Engineer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7599" y="2912786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0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FD7BEB06-BA38-0044-AFD4-BA79804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1.3 	Explain the concepts and characteristics 	of routing and switching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Properties of network traffic</a:t>
            </a:r>
          </a:p>
          <a:p>
            <a:pPr lvl="1"/>
            <a:r>
              <a:rPr lang="en-GB" dirty="0"/>
              <a:t>Broadcast domains</a:t>
            </a:r>
          </a:p>
          <a:p>
            <a:pPr lvl="1"/>
            <a:r>
              <a:rPr lang="en-GB" dirty="0"/>
              <a:t>CSMA/CD</a:t>
            </a:r>
          </a:p>
          <a:p>
            <a:pPr lvl="1"/>
            <a:r>
              <a:rPr lang="en-GB" dirty="0"/>
              <a:t>CSMA/CA</a:t>
            </a:r>
          </a:p>
          <a:p>
            <a:pPr lvl="1"/>
            <a:r>
              <a:rPr lang="en-GB" dirty="0"/>
              <a:t>Collision domains</a:t>
            </a:r>
          </a:p>
          <a:p>
            <a:pPr lvl="1"/>
            <a:r>
              <a:rPr lang="en-GB" dirty="0"/>
              <a:t>Protocol data units</a:t>
            </a:r>
          </a:p>
          <a:p>
            <a:pPr lvl="1"/>
            <a:r>
              <a:rPr lang="en-GB" dirty="0"/>
              <a:t>MTU</a:t>
            </a:r>
          </a:p>
          <a:p>
            <a:pPr lvl="1"/>
            <a:r>
              <a:rPr lang="en-GB" dirty="0"/>
              <a:t>Broadcast</a:t>
            </a:r>
          </a:p>
          <a:p>
            <a:pPr lvl="1"/>
            <a:r>
              <a:rPr lang="en-GB" dirty="0"/>
              <a:t>Multicast</a:t>
            </a:r>
          </a:p>
          <a:p>
            <a:pPr lvl="1"/>
            <a:r>
              <a:rPr lang="en-GB" dirty="0"/>
              <a:t>Unicast</a:t>
            </a:r>
          </a:p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Segmentation and interface properties</a:t>
            </a:r>
          </a:p>
          <a:p>
            <a:pPr lvl="1"/>
            <a:r>
              <a:rPr lang="en-GB" dirty="0"/>
              <a:t>VLANs</a:t>
            </a:r>
          </a:p>
          <a:p>
            <a:pPr lvl="1"/>
            <a:r>
              <a:rPr lang="en-GB" dirty="0"/>
              <a:t>Trunking (802.1q)</a:t>
            </a:r>
          </a:p>
          <a:p>
            <a:pPr lvl="1"/>
            <a:r>
              <a:rPr lang="en-GB" dirty="0"/>
              <a:t>Tagging and </a:t>
            </a:r>
            <a:r>
              <a:rPr lang="en-GB" dirty="0" err="1"/>
              <a:t>untagging</a:t>
            </a:r>
            <a:r>
              <a:rPr lang="en-GB" dirty="0"/>
              <a:t> ports</a:t>
            </a:r>
          </a:p>
          <a:p>
            <a:pPr lvl="1"/>
            <a:r>
              <a:rPr lang="en-GB" dirty="0"/>
              <a:t>Port mirroring</a:t>
            </a:r>
          </a:p>
          <a:p>
            <a:pPr lvl="1"/>
            <a:r>
              <a:rPr lang="en-GB" dirty="0"/>
              <a:t>Switching loops/spanning tree</a:t>
            </a:r>
          </a:p>
          <a:p>
            <a:pPr lvl="1"/>
            <a:r>
              <a:rPr lang="en-GB" dirty="0" err="1"/>
              <a:t>PoE</a:t>
            </a:r>
            <a:r>
              <a:rPr lang="en-GB" dirty="0"/>
              <a:t> and </a:t>
            </a:r>
            <a:r>
              <a:rPr lang="en-GB" dirty="0" err="1"/>
              <a:t>PoE</a:t>
            </a:r>
            <a:r>
              <a:rPr lang="en-GB" dirty="0"/>
              <a:t>+ (802.3af, 802.3at)</a:t>
            </a:r>
          </a:p>
          <a:p>
            <a:pPr lvl="1"/>
            <a:r>
              <a:rPr lang="en-GB" dirty="0"/>
              <a:t>DMZ</a:t>
            </a:r>
          </a:p>
          <a:p>
            <a:pPr lvl="1"/>
            <a:r>
              <a:rPr lang="en-GB" dirty="0"/>
              <a:t>MAC address table</a:t>
            </a:r>
          </a:p>
          <a:p>
            <a:pPr lvl="1"/>
            <a:r>
              <a:rPr lang="en-GB" dirty="0"/>
              <a:t>ARP table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6EFD640-1ACE-D44C-8463-91C75A4F2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4.1, 5.1, 5.6, 5.7, 5.9, 6.3, 6.4, 6.5, 6.6, 6.7, 7.1, 7.2, 7.3, 8.1, 8.3, 9.2, 9.4, 10.1, 11.1, 16.1</a:t>
            </a:r>
          </a:p>
        </p:txBody>
      </p:sp>
    </p:spTree>
    <p:extLst>
      <p:ext uri="{BB962C8B-B14F-4D97-AF65-F5344CB8AC3E}">
        <p14:creationId xmlns:p14="http://schemas.microsoft.com/office/powerpoint/2010/main" val="267034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1.3 	Explain the concepts and characteristics 	of routing and switching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Routing protocols (IPv4 and IPv6)</a:t>
            </a:r>
          </a:p>
          <a:p>
            <a:pPr lvl="1"/>
            <a:r>
              <a:rPr lang="en-GB" dirty="0"/>
              <a:t>Distance-vector routing protocols</a:t>
            </a:r>
          </a:p>
          <a:p>
            <a:pPr lvl="2"/>
            <a:r>
              <a:rPr lang="en-GB" dirty="0"/>
              <a:t>RIP</a:t>
            </a:r>
          </a:p>
          <a:p>
            <a:pPr lvl="2"/>
            <a:r>
              <a:rPr lang="en-GB" dirty="0"/>
              <a:t>EIGRP</a:t>
            </a:r>
          </a:p>
          <a:p>
            <a:pPr lvl="1"/>
            <a:r>
              <a:rPr lang="en-GB" dirty="0"/>
              <a:t>Link-state routing protocols</a:t>
            </a:r>
          </a:p>
          <a:p>
            <a:pPr lvl="2"/>
            <a:r>
              <a:rPr lang="en-GB" dirty="0"/>
              <a:t>OSPF</a:t>
            </a:r>
          </a:p>
          <a:p>
            <a:pPr lvl="1"/>
            <a:r>
              <a:rPr lang="en-GB" dirty="0"/>
              <a:t>Hybrid</a:t>
            </a:r>
          </a:p>
          <a:p>
            <a:pPr lvl="2"/>
            <a:r>
              <a:rPr lang="en-GB" dirty="0"/>
              <a:t>BGP</a:t>
            </a:r>
          </a:p>
          <a:p>
            <a:r>
              <a:rPr lang="en-GB" dirty="0"/>
              <a:t>Routing types</a:t>
            </a:r>
          </a:p>
          <a:p>
            <a:pPr lvl="1"/>
            <a:r>
              <a:rPr lang="en-GB" dirty="0"/>
              <a:t>Static</a:t>
            </a:r>
          </a:p>
          <a:p>
            <a:pPr lvl="1"/>
            <a:r>
              <a:rPr lang="en-GB" dirty="0"/>
              <a:t>Dynamic</a:t>
            </a:r>
          </a:p>
          <a:p>
            <a:pPr lvl="1"/>
            <a:r>
              <a:rPr lang="en-GB" dirty="0"/>
              <a:t>Default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Pv6 concepts</a:t>
            </a:r>
          </a:p>
          <a:p>
            <a:pPr lvl="1"/>
            <a:r>
              <a:rPr lang="en-GB" dirty="0"/>
              <a:t>Addressing</a:t>
            </a:r>
          </a:p>
          <a:p>
            <a:pPr lvl="1"/>
            <a:r>
              <a:rPr lang="en-GB" dirty="0" err="1"/>
              <a:t>Tunneling</a:t>
            </a:r>
            <a:endParaRPr lang="en-GB" dirty="0"/>
          </a:p>
          <a:p>
            <a:pPr lvl="1"/>
            <a:r>
              <a:rPr lang="en-GB" dirty="0"/>
              <a:t>Dual stack</a:t>
            </a:r>
          </a:p>
          <a:p>
            <a:pPr lvl="1"/>
            <a:r>
              <a:rPr lang="en-GB" dirty="0"/>
              <a:t>Router advertisement</a:t>
            </a:r>
          </a:p>
          <a:p>
            <a:pPr lvl="1"/>
            <a:r>
              <a:rPr lang="en-GB" dirty="0" err="1"/>
              <a:t>Neighbor</a:t>
            </a:r>
            <a:r>
              <a:rPr lang="en-GB" dirty="0"/>
              <a:t> discovery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4.1, 5.1, 5.6, 5.7, 5.9, 6.3, 6.4, 6.5, 6.6, 6.7, 7.1, 7.2, 7.3, 8.1, 8.3, 9.2, 9.4, 10.1, 11.1, 16.1</a:t>
            </a:r>
          </a:p>
        </p:txBody>
      </p:sp>
    </p:spTree>
    <p:extLst>
      <p:ext uri="{BB962C8B-B14F-4D97-AF65-F5344CB8AC3E}">
        <p14:creationId xmlns:p14="http://schemas.microsoft.com/office/powerpoint/2010/main" val="1159223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1.3 	Explain the concepts and characteristics 	of routing and switching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Performance concepts</a:t>
            </a:r>
          </a:p>
          <a:p>
            <a:pPr lvl="1"/>
            <a:r>
              <a:rPr lang="en-GB" dirty="0"/>
              <a:t>Traffic shaping</a:t>
            </a:r>
          </a:p>
          <a:p>
            <a:pPr lvl="1"/>
            <a:r>
              <a:rPr lang="en-GB" dirty="0" err="1"/>
              <a:t>QoS</a:t>
            </a:r>
            <a:endParaRPr lang="en-GB" dirty="0"/>
          </a:p>
          <a:p>
            <a:pPr lvl="1"/>
            <a:r>
              <a:rPr lang="en-GB" dirty="0" err="1"/>
              <a:t>Diffserv</a:t>
            </a:r>
            <a:endParaRPr lang="en-GB" dirty="0"/>
          </a:p>
          <a:p>
            <a:pPr lvl="1"/>
            <a:r>
              <a:rPr lang="en-GB" dirty="0" err="1"/>
              <a:t>CoS</a:t>
            </a:r>
            <a:endParaRPr lang="en-GB" dirty="0"/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NAT/PAT</a:t>
            </a:r>
          </a:p>
          <a:p>
            <a:r>
              <a:rPr lang="en-GB" dirty="0"/>
              <a:t>Port forwarding</a:t>
            </a:r>
          </a:p>
          <a:p>
            <a:r>
              <a:rPr lang="en-GB" dirty="0"/>
              <a:t>Access control list</a:t>
            </a:r>
          </a:p>
          <a:p>
            <a:r>
              <a:rPr lang="en-GB" dirty="0"/>
              <a:t>Distributed switching</a:t>
            </a:r>
          </a:p>
          <a:p>
            <a:r>
              <a:rPr lang="en-GB" dirty="0"/>
              <a:t>Packet-switched vs. circuit-    switched network</a:t>
            </a:r>
          </a:p>
          <a:p>
            <a:r>
              <a:rPr lang="en-GB" dirty="0"/>
              <a:t>Software-defined networking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4.1, 5.1, 5.6, 5.7, 5.9, 6.3, 6.4, 6.5, 6.6, 6.7, 7.1, 7.2, 7.3, 8.1, 8.3, 9.2, 9.4, 10.1, 11.1, 16.1</a:t>
            </a:r>
          </a:p>
        </p:txBody>
      </p:sp>
    </p:spTree>
    <p:extLst>
      <p:ext uri="{BB962C8B-B14F-4D97-AF65-F5344CB8AC3E}">
        <p14:creationId xmlns:p14="http://schemas.microsoft.com/office/powerpoint/2010/main" val="566573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1.4 	Given a scenario, configure the 	appropriate IP addressing components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333126"/>
            <a:ext cx="3049702" cy="360306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Private vs. public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Loopback and reserved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Default gateway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Virtual 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Subnet mask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3331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err="1"/>
              <a:t>Subnetting</a:t>
            </a:r>
            <a:endParaRPr lang="en-GB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Classful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Classes A, B, C, D, and 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Classless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VLSM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CIDR notation (IPv4 vs. IPv6</a:t>
            </a:r>
            <a:r>
              <a:rPr lang="en-GB" dirty="0"/>
              <a:t>)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33312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Address assignments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DHCP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DHCPv6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Static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APIPA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EUI64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IP reservations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5.1,5.2, 5,3, 5.6, 7.2, 7.3</a:t>
            </a:r>
          </a:p>
        </p:txBody>
      </p:sp>
    </p:spTree>
    <p:extLst>
      <p:ext uri="{BB962C8B-B14F-4D97-AF65-F5344CB8AC3E}">
        <p14:creationId xmlns:p14="http://schemas.microsoft.com/office/powerpoint/2010/main" val="2857862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1.5 	Compare and contrast the characteristics of 	network topologies, types and technologies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Wired topologies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Logical vs. physical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Star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Mesh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Bus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Wireless topologies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Mesh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Ad hoc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Infrastructure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Types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LAN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WLAN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MAN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WAN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CAN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SAN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PAN</a:t>
            </a:r>
            <a:endParaRPr lang="en-GB" sz="11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Technologies that facilitate the Internet of Things (</a:t>
            </a:r>
            <a:r>
              <a:rPr lang="en-GB" sz="2000" dirty="0" err="1"/>
              <a:t>IoT</a:t>
            </a:r>
            <a:r>
              <a:rPr lang="en-GB" sz="2000" dirty="0"/>
              <a:t>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Z-Wave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Ant+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Bluetooth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NFC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IR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RFID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802.11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1.1, 1.2, 4.4, 9.1, 10.1, 10.2, 10.4</a:t>
            </a:r>
          </a:p>
        </p:txBody>
      </p:sp>
    </p:spTree>
    <p:extLst>
      <p:ext uri="{BB962C8B-B14F-4D97-AF65-F5344CB8AC3E}">
        <p14:creationId xmlns:p14="http://schemas.microsoft.com/office/powerpoint/2010/main" val="3137467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FD7BEB06-BA38-0044-AFD4-BA79804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1.6 	Given a scenario, implement the appropriate 	wireless technologies and configurations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802.11 standards</a:t>
            </a:r>
          </a:p>
          <a:p>
            <a:pPr lvl="1"/>
            <a:r>
              <a:rPr lang="en-GB" dirty="0"/>
              <a:t>a</a:t>
            </a:r>
          </a:p>
          <a:p>
            <a:pPr lvl="1"/>
            <a:r>
              <a:rPr lang="en-GB" dirty="0"/>
              <a:t>b</a:t>
            </a:r>
          </a:p>
          <a:p>
            <a:pPr lvl="1"/>
            <a:r>
              <a:rPr lang="en-GB" dirty="0"/>
              <a:t>g</a:t>
            </a:r>
          </a:p>
          <a:p>
            <a:pPr lvl="1"/>
            <a:r>
              <a:rPr lang="en-GB" dirty="0"/>
              <a:t>n</a:t>
            </a:r>
          </a:p>
          <a:p>
            <a:pPr lvl="1"/>
            <a:r>
              <a:rPr lang="en-GB" dirty="0"/>
              <a:t>ac</a:t>
            </a:r>
          </a:p>
          <a:p>
            <a:r>
              <a:rPr lang="en-GB" dirty="0"/>
              <a:t>Cellular</a:t>
            </a:r>
          </a:p>
          <a:p>
            <a:pPr lvl="1"/>
            <a:r>
              <a:rPr lang="en-GB" dirty="0"/>
              <a:t>GSM</a:t>
            </a:r>
          </a:p>
          <a:p>
            <a:pPr lvl="1"/>
            <a:r>
              <a:rPr lang="en-GB" dirty="0"/>
              <a:t>TDMA</a:t>
            </a:r>
          </a:p>
          <a:p>
            <a:pPr lvl="1"/>
            <a:r>
              <a:rPr lang="en-GB" dirty="0"/>
              <a:t>CDMA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Frequencies</a:t>
            </a:r>
          </a:p>
          <a:p>
            <a:pPr lvl="1"/>
            <a:r>
              <a:rPr lang="en-GB" dirty="0"/>
              <a:t>2.4GHz</a:t>
            </a:r>
          </a:p>
          <a:p>
            <a:pPr lvl="1"/>
            <a:r>
              <a:rPr lang="en-GB" dirty="0"/>
              <a:t>5.0GHz</a:t>
            </a:r>
          </a:p>
          <a:p>
            <a:r>
              <a:rPr lang="en-GB" dirty="0"/>
              <a:t>Speed and distance requirements</a:t>
            </a:r>
          </a:p>
          <a:p>
            <a:r>
              <a:rPr lang="en-GB" dirty="0"/>
              <a:t>Channel bandwidth </a:t>
            </a:r>
          </a:p>
          <a:p>
            <a:r>
              <a:rPr lang="en-GB" dirty="0"/>
              <a:t>Channel bonding</a:t>
            </a:r>
          </a:p>
          <a:p>
            <a:r>
              <a:rPr lang="en-GB" dirty="0"/>
              <a:t>MIMO/MU-MIMO</a:t>
            </a:r>
          </a:p>
          <a:p>
            <a:r>
              <a:rPr lang="en-GB" dirty="0"/>
              <a:t>Unidirectional/omnidirectional</a:t>
            </a:r>
          </a:p>
          <a:p>
            <a:r>
              <a:rPr lang="en-GB" dirty="0"/>
              <a:t>Site surveys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6EFD640-1ACE-D44C-8463-91C75A4F2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10.2, 10.4, 11.3</a:t>
            </a:r>
          </a:p>
        </p:txBody>
      </p:sp>
    </p:spTree>
    <p:extLst>
      <p:ext uri="{BB962C8B-B14F-4D97-AF65-F5344CB8AC3E}">
        <p14:creationId xmlns:p14="http://schemas.microsoft.com/office/powerpoint/2010/main" val="1371786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FD7BEB06-BA38-0044-AFD4-BA79804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en-GB" dirty="0" smtClean="0"/>
              <a:t>1.7	Summarize </a:t>
            </a:r>
            <a:r>
              <a:rPr lang="en-GB" dirty="0"/>
              <a:t>cloud concepts and their 	purposes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Types of services</a:t>
            </a:r>
          </a:p>
          <a:p>
            <a:pPr lvl="1"/>
            <a:r>
              <a:rPr lang="en-GB" dirty="0"/>
              <a:t>SaaS</a:t>
            </a:r>
          </a:p>
          <a:p>
            <a:pPr lvl="1"/>
            <a:r>
              <a:rPr lang="en-GB" dirty="0"/>
              <a:t>PaaS</a:t>
            </a:r>
          </a:p>
          <a:p>
            <a:pPr lvl="1"/>
            <a:r>
              <a:rPr lang="en-GB" dirty="0"/>
              <a:t>IaaS</a:t>
            </a:r>
          </a:p>
          <a:p>
            <a:r>
              <a:rPr lang="en-GB" dirty="0"/>
              <a:t>Cloud delivery models</a:t>
            </a:r>
          </a:p>
          <a:p>
            <a:pPr lvl="1"/>
            <a:r>
              <a:rPr lang="en-GB" dirty="0"/>
              <a:t>Private</a:t>
            </a:r>
          </a:p>
          <a:p>
            <a:pPr lvl="1"/>
            <a:r>
              <a:rPr lang="en-GB" dirty="0"/>
              <a:t>Public</a:t>
            </a:r>
          </a:p>
          <a:p>
            <a:pPr lvl="1"/>
            <a:r>
              <a:rPr lang="en-GB" dirty="0"/>
              <a:t>Hybrid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Connectivity methods</a:t>
            </a:r>
          </a:p>
          <a:p>
            <a:r>
              <a:rPr lang="en-GB" dirty="0"/>
              <a:t>Security implications/considerations</a:t>
            </a:r>
          </a:p>
          <a:p>
            <a:r>
              <a:rPr lang="en-GB" dirty="0"/>
              <a:t>Relationship between local and cloud resources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6EFD640-1ACE-D44C-8463-91C75A4F2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9.5, 12.1</a:t>
            </a:r>
          </a:p>
        </p:txBody>
      </p:sp>
    </p:spTree>
    <p:extLst>
      <p:ext uri="{BB962C8B-B14F-4D97-AF65-F5344CB8AC3E}">
        <p14:creationId xmlns:p14="http://schemas.microsoft.com/office/powerpoint/2010/main" val="134238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FD7BEB06-BA38-0044-AFD4-BA79804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1.8 </a:t>
            </a:r>
            <a:r>
              <a:rPr lang="en-GB" dirty="0" smtClean="0"/>
              <a:t>	Explain </a:t>
            </a:r>
            <a:r>
              <a:rPr lang="en-GB" dirty="0"/>
              <a:t>the functions of network services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GB" sz="2000" dirty="0"/>
              <a:t>DNS service</a:t>
            </a:r>
          </a:p>
          <a:p>
            <a:pPr lvl="1"/>
            <a:r>
              <a:rPr lang="en-GB" sz="1800" dirty="0"/>
              <a:t>Record types</a:t>
            </a:r>
          </a:p>
          <a:p>
            <a:pPr lvl="1"/>
            <a:r>
              <a:rPr lang="en-GB" sz="1800" dirty="0"/>
              <a:t>A, AAAA</a:t>
            </a:r>
          </a:p>
          <a:p>
            <a:pPr lvl="1"/>
            <a:r>
              <a:rPr lang="en-GB" sz="1800" dirty="0"/>
              <a:t>TXT (SPF, DKIM)</a:t>
            </a:r>
          </a:p>
          <a:p>
            <a:pPr lvl="1"/>
            <a:r>
              <a:rPr lang="en-GB" sz="1800" dirty="0"/>
              <a:t>SRV</a:t>
            </a:r>
          </a:p>
          <a:p>
            <a:pPr lvl="1"/>
            <a:r>
              <a:rPr lang="en-GB" sz="1800" dirty="0"/>
              <a:t>MX</a:t>
            </a:r>
          </a:p>
          <a:p>
            <a:pPr lvl="1"/>
            <a:r>
              <a:rPr lang="en-GB" sz="1800" dirty="0"/>
              <a:t>CNAME</a:t>
            </a:r>
          </a:p>
          <a:p>
            <a:pPr lvl="1"/>
            <a:r>
              <a:rPr lang="en-GB" sz="1800" dirty="0"/>
              <a:t>NS </a:t>
            </a:r>
          </a:p>
          <a:p>
            <a:pPr lvl="1"/>
            <a:r>
              <a:rPr lang="en-GB" sz="1800" dirty="0"/>
              <a:t>PTR</a:t>
            </a:r>
          </a:p>
          <a:p>
            <a:r>
              <a:rPr lang="en-GB" sz="2000" dirty="0"/>
              <a:t>Internal vs. external DNS</a:t>
            </a:r>
          </a:p>
          <a:p>
            <a:r>
              <a:rPr lang="en-GB" sz="2000" dirty="0"/>
              <a:t>Third-party/cloud-hosted DNS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GB" sz="2000" dirty="0"/>
              <a:t>Hierarchy</a:t>
            </a:r>
          </a:p>
          <a:p>
            <a:r>
              <a:rPr lang="en-GB" sz="1800" dirty="0"/>
              <a:t>Forward vs. reverse zone</a:t>
            </a:r>
          </a:p>
          <a:p>
            <a:r>
              <a:rPr lang="en-GB" sz="1800" dirty="0"/>
              <a:t>DHCP service</a:t>
            </a:r>
          </a:p>
          <a:p>
            <a:pPr lvl="1"/>
            <a:r>
              <a:rPr lang="en-GB" sz="1600" dirty="0"/>
              <a:t>MAC reservations</a:t>
            </a:r>
          </a:p>
          <a:p>
            <a:pPr lvl="1"/>
            <a:r>
              <a:rPr lang="en-GB" sz="1600" dirty="0"/>
              <a:t>Pools</a:t>
            </a:r>
          </a:p>
          <a:p>
            <a:pPr lvl="1"/>
            <a:r>
              <a:rPr lang="en-GB" sz="1600" dirty="0"/>
              <a:t>IP exclusions</a:t>
            </a:r>
          </a:p>
          <a:p>
            <a:pPr lvl="1"/>
            <a:r>
              <a:rPr lang="en-GB" sz="1600" dirty="0"/>
              <a:t>Scope options</a:t>
            </a:r>
          </a:p>
          <a:p>
            <a:pPr lvl="1"/>
            <a:r>
              <a:rPr lang="en-GB" sz="1600" dirty="0"/>
              <a:t>Lease time</a:t>
            </a:r>
          </a:p>
          <a:p>
            <a:pPr lvl="1"/>
            <a:r>
              <a:rPr lang="en-GB" sz="1600" dirty="0"/>
              <a:t>TTL</a:t>
            </a:r>
          </a:p>
          <a:p>
            <a:pPr lvl="1"/>
            <a:r>
              <a:rPr lang="en-GB" sz="1600" dirty="0"/>
              <a:t>DHCP relay/IP helper</a:t>
            </a:r>
          </a:p>
          <a:p>
            <a:r>
              <a:rPr lang="en-GB" sz="1800" dirty="0"/>
              <a:t>NTP</a:t>
            </a:r>
          </a:p>
          <a:p>
            <a:r>
              <a:rPr lang="en-GB" sz="1800" dirty="0"/>
              <a:t>IPAM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6EFD640-1ACE-D44C-8463-91C75A4F2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1.4, 5.3, 5.4, 5.5, 5.6, 16.2</a:t>
            </a:r>
          </a:p>
        </p:txBody>
      </p:sp>
    </p:spTree>
    <p:extLst>
      <p:ext uri="{BB962C8B-B14F-4D97-AF65-F5344CB8AC3E}">
        <p14:creationId xmlns:p14="http://schemas.microsoft.com/office/powerpoint/2010/main" val="944362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A1C8AB-205B-A04D-8296-522D76B0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2.0	Infrastructure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E458F-62C9-454C-ACE6-5388B800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18%</a:t>
            </a:r>
          </a:p>
          <a:p>
            <a:r>
              <a:rPr lang="en-GB" dirty="0"/>
              <a:t>Next 7 slides</a:t>
            </a:r>
          </a:p>
          <a:p>
            <a:r>
              <a:rPr lang="en-GB" dirty="0" smtClean="0"/>
              <a:t>Network </a:t>
            </a:r>
            <a:r>
              <a:rPr lang="en-GB" dirty="0"/>
              <a:t>Pro sections indicated on each slide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A69BB9D-14D1-ED4E-85EA-A32AE0B75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9674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2.1 	Given a scenario, deploy the appropriate 	cabling solution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Media types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Copper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dirty="0"/>
              <a:t>UTP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dirty="0"/>
              <a:t>STP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dirty="0"/>
              <a:t>Coaxial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 err="1"/>
              <a:t>Fiber</a:t>
            </a:r>
            <a:endParaRPr lang="en-GB" sz="2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dirty="0"/>
              <a:t>Single-mode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dirty="0"/>
              <a:t>Multimode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Plenum vs. PVC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Connector types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Copper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RJ-45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RJ-11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BNC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DB-9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DB-25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F-type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Connector types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 err="1"/>
              <a:t>Fiber</a:t>
            </a:r>
            <a:endParaRPr lang="en-GB" sz="22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LC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ST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SC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GB" sz="1800" dirty="0"/>
              <a:t>APC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GB" sz="1800" dirty="0"/>
              <a:t>UPC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000" dirty="0"/>
              <a:t>MTRJ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2.1, 2.2, 2.3</a:t>
            </a:r>
          </a:p>
        </p:txBody>
      </p:sp>
    </p:spTree>
    <p:extLst>
      <p:ext uri="{BB962C8B-B14F-4D97-AF65-F5344CB8AC3E}">
        <p14:creationId xmlns:p14="http://schemas.microsoft.com/office/powerpoint/2010/main" val="394419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All apprentices must pass CompTIA Network+ Exam N10-007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We have allocated 10 days of college to prepare you for this exam</a:t>
            </a:r>
          </a:p>
          <a:p>
            <a:pPr lvl="1"/>
            <a:r>
              <a:rPr lang="en-GB" dirty="0"/>
              <a:t>5 days in July</a:t>
            </a:r>
          </a:p>
          <a:p>
            <a:pPr lvl="1"/>
            <a:r>
              <a:rPr lang="en-GB" dirty="0"/>
              <a:t>5 days in September</a:t>
            </a:r>
          </a:p>
          <a:p>
            <a:pPr lvl="1"/>
            <a:r>
              <a:rPr lang="en-GB" dirty="0"/>
              <a:t>Take the exam in September/October</a:t>
            </a:r>
          </a:p>
          <a:p>
            <a:pPr lvl="1"/>
            <a:r>
              <a:rPr lang="en-GB" dirty="0"/>
              <a:t>Achieve a pass before November 5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85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2.1 	Given a scenario, deploy the appropriate 	</a:t>
            </a:r>
            <a:r>
              <a:rPr lang="en-GB" dirty="0" smtClean="0"/>
              <a:t>cabling solution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Transceivers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SFP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GBIC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SFP+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QSFP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Characteristics of </a:t>
            </a:r>
            <a:r>
              <a:rPr lang="en-GB" sz="2200" dirty="0" err="1"/>
              <a:t>fiber</a:t>
            </a:r>
            <a:r>
              <a:rPr lang="en-GB" sz="2200" dirty="0"/>
              <a:t> transceivers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dirty="0"/>
              <a:t>Bidirectional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dirty="0"/>
              <a:t>Duplex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Termination points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66 block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110 block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Patch panel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 err="1"/>
              <a:t>Fiber</a:t>
            </a:r>
            <a:r>
              <a:rPr lang="en-GB" sz="2200" dirty="0"/>
              <a:t> distribution panel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Copper cable standards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Cat 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Cat 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Cat 5e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Cat 6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Cat 6a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Cat 7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RG-6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RG-59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2.4, 3.1, 4.1</a:t>
            </a:r>
          </a:p>
        </p:txBody>
      </p:sp>
    </p:spTree>
    <p:extLst>
      <p:ext uri="{BB962C8B-B14F-4D97-AF65-F5344CB8AC3E}">
        <p14:creationId xmlns:p14="http://schemas.microsoft.com/office/powerpoint/2010/main" val="1192444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2.1 	Given a scenario, deploy the appropriate 	cabling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Copper termination standards</a:t>
            </a:r>
          </a:p>
          <a:p>
            <a:pPr lvl="1"/>
            <a:r>
              <a:rPr lang="en-GB" dirty="0"/>
              <a:t>TIA/EIA 568a</a:t>
            </a:r>
          </a:p>
          <a:p>
            <a:pPr lvl="1"/>
            <a:r>
              <a:rPr lang="en-GB" dirty="0"/>
              <a:t>TIA/EIA 568b</a:t>
            </a:r>
          </a:p>
          <a:p>
            <a:pPr lvl="1"/>
            <a:r>
              <a:rPr lang="en-GB" dirty="0"/>
              <a:t>Crossover</a:t>
            </a:r>
          </a:p>
          <a:p>
            <a:pPr lvl="1"/>
            <a:r>
              <a:rPr lang="en-GB" dirty="0"/>
              <a:t>Straight-through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Ethernet deployment standards</a:t>
            </a:r>
          </a:p>
          <a:p>
            <a:pPr lvl="1"/>
            <a:r>
              <a:rPr lang="en-GB" dirty="0"/>
              <a:t>100BaseT</a:t>
            </a:r>
          </a:p>
          <a:p>
            <a:pPr lvl="1"/>
            <a:r>
              <a:rPr lang="en-GB" dirty="0"/>
              <a:t>1000BaseT</a:t>
            </a:r>
          </a:p>
          <a:p>
            <a:pPr lvl="1"/>
            <a:r>
              <a:rPr lang="en-GB" dirty="0"/>
              <a:t>1000BaseLX</a:t>
            </a:r>
          </a:p>
          <a:p>
            <a:pPr lvl="1"/>
            <a:r>
              <a:rPr lang="en-GB" dirty="0"/>
              <a:t>1000BaseSX</a:t>
            </a:r>
          </a:p>
          <a:p>
            <a:pPr lvl="1"/>
            <a:r>
              <a:rPr lang="en-GB" dirty="0"/>
              <a:t>10GBaseT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4.2, 4.3</a:t>
            </a:r>
          </a:p>
        </p:txBody>
      </p:sp>
    </p:spTree>
    <p:extLst>
      <p:ext uri="{BB962C8B-B14F-4D97-AF65-F5344CB8AC3E}">
        <p14:creationId xmlns:p14="http://schemas.microsoft.com/office/powerpoint/2010/main" val="15257950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2.2 	Given a scenario, determine the appropriate 	placement of networking devices on a 	network and install/configure them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Firewall</a:t>
            </a:r>
          </a:p>
          <a:p>
            <a:r>
              <a:rPr lang="en-GB" dirty="0"/>
              <a:t>Router</a:t>
            </a:r>
          </a:p>
          <a:p>
            <a:r>
              <a:rPr lang="en-GB" dirty="0"/>
              <a:t>Switch</a:t>
            </a:r>
          </a:p>
          <a:p>
            <a:r>
              <a:rPr lang="en-GB" dirty="0"/>
              <a:t>Hub</a:t>
            </a:r>
          </a:p>
          <a:p>
            <a:r>
              <a:rPr lang="en-GB" dirty="0"/>
              <a:t>Bridge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Modems</a:t>
            </a:r>
          </a:p>
          <a:p>
            <a:r>
              <a:rPr lang="en-GB" dirty="0"/>
              <a:t>Wireless access point</a:t>
            </a:r>
          </a:p>
          <a:p>
            <a:r>
              <a:rPr lang="en-GB" dirty="0"/>
              <a:t>Media converter</a:t>
            </a:r>
          </a:p>
          <a:p>
            <a:r>
              <a:rPr lang="en-GB" dirty="0"/>
              <a:t>Wireless range extender</a:t>
            </a:r>
          </a:p>
          <a:p>
            <a:r>
              <a:rPr lang="en-GB" dirty="0"/>
              <a:t>VoIP endpoint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2.3, 3.1, 3.2, 3.3, 8.1, 8.2, 8.3, 9.2, 10.3, 10.4, 10.5</a:t>
            </a:r>
          </a:p>
        </p:txBody>
      </p:sp>
    </p:spTree>
    <p:extLst>
      <p:ext uri="{BB962C8B-B14F-4D97-AF65-F5344CB8AC3E}">
        <p14:creationId xmlns:p14="http://schemas.microsoft.com/office/powerpoint/2010/main" val="42059757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2.3 	Explain the purposes and use cases for 	advanced networking devices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Multilayer switch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Wireless controller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Load balancer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IDS/IPS</a:t>
            </a:r>
            <a:endParaRPr lang="en-GB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Proxy server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VPN concentrator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AAA/RADIUS server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UTM appliance</a:t>
            </a:r>
            <a:endParaRPr lang="en-GB" sz="22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NGFW/Layer 7 firewall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VoIP PBX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VoIP gateway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Content filter</a:t>
            </a:r>
            <a:endParaRPr lang="en-GB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3.3, 8.1, 8.2, 8.3, 9.2, 10.3, 10.4, 10.5, 10.6, 11.4, 13.7, 14.1, 16.1</a:t>
            </a:r>
          </a:p>
        </p:txBody>
      </p:sp>
    </p:spTree>
    <p:extLst>
      <p:ext uri="{BB962C8B-B14F-4D97-AF65-F5344CB8AC3E}">
        <p14:creationId xmlns:p14="http://schemas.microsoft.com/office/powerpoint/2010/main" val="1301057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2.4 	Explain the purposes of virtualization 	and 	network storage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Virtual networking components</a:t>
            </a:r>
          </a:p>
          <a:p>
            <a:pPr lvl="1"/>
            <a:r>
              <a:rPr lang="en-GB" dirty="0"/>
              <a:t>Virtual switch</a:t>
            </a:r>
          </a:p>
          <a:p>
            <a:pPr lvl="1"/>
            <a:r>
              <a:rPr lang="en-GB" dirty="0"/>
              <a:t>Virtual firewall</a:t>
            </a:r>
          </a:p>
          <a:p>
            <a:pPr lvl="1"/>
            <a:r>
              <a:rPr lang="en-GB" dirty="0"/>
              <a:t>Virtual NIC</a:t>
            </a:r>
          </a:p>
          <a:p>
            <a:pPr lvl="1"/>
            <a:r>
              <a:rPr lang="en-GB" dirty="0"/>
              <a:t>Virtual router</a:t>
            </a:r>
          </a:p>
          <a:p>
            <a:pPr lvl="1"/>
            <a:r>
              <a:rPr lang="en-GB" dirty="0"/>
              <a:t>Hypervisor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Network storage types</a:t>
            </a:r>
          </a:p>
          <a:p>
            <a:pPr lvl="1"/>
            <a:r>
              <a:rPr lang="en-GB" dirty="0"/>
              <a:t>NAS</a:t>
            </a:r>
          </a:p>
          <a:p>
            <a:pPr lvl="1"/>
            <a:r>
              <a:rPr lang="en-GB" dirty="0"/>
              <a:t>SAN</a:t>
            </a:r>
          </a:p>
          <a:p>
            <a:r>
              <a:rPr lang="en-GB" dirty="0"/>
              <a:t>Connection type</a:t>
            </a:r>
          </a:p>
          <a:p>
            <a:pPr lvl="1"/>
            <a:r>
              <a:rPr lang="en-GB" dirty="0" err="1"/>
              <a:t>FCoE</a:t>
            </a:r>
            <a:endParaRPr lang="en-GB" dirty="0"/>
          </a:p>
          <a:p>
            <a:pPr lvl="1"/>
            <a:r>
              <a:rPr lang="en-GB" dirty="0"/>
              <a:t>Fibre Channel</a:t>
            </a:r>
          </a:p>
          <a:p>
            <a:pPr lvl="1"/>
            <a:r>
              <a:rPr lang="en-GB" dirty="0"/>
              <a:t>iSCSI</a:t>
            </a:r>
          </a:p>
          <a:p>
            <a:pPr lvl="1"/>
            <a:r>
              <a:rPr lang="en-GB" dirty="0"/>
              <a:t>InfiniBand</a:t>
            </a:r>
          </a:p>
          <a:p>
            <a:r>
              <a:rPr lang="en-GB" dirty="0"/>
              <a:t>Jumbo frame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9.1, 9.2, 9.4</a:t>
            </a:r>
          </a:p>
        </p:txBody>
      </p:sp>
    </p:spTree>
    <p:extLst>
      <p:ext uri="{BB962C8B-B14F-4D97-AF65-F5344CB8AC3E}">
        <p14:creationId xmlns:p14="http://schemas.microsoft.com/office/powerpoint/2010/main" val="873727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2.5 Compare and contrast WAN technologies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Service type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ISDN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T1/T3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E1/E3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OC-3 – OC-192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DSL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Metropolitan 	Ethernet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Cable broadband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Dial-up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PRI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Transmission mediums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Satellite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Copper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 err="1"/>
              <a:t>Fiber</a:t>
            </a:r>
            <a:endParaRPr lang="en-GB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Wireless</a:t>
            </a:r>
            <a:endParaRPr lang="en-GB" sz="20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Characteristics of service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MPLS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ATM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Frame relay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 err="1"/>
              <a:t>PPPoE</a:t>
            </a:r>
            <a:endParaRPr lang="en-GB" sz="22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PPP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DMVPN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SIP trunk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Termination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Demarcation point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CSU/DSU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Smart </a:t>
            </a:r>
            <a:r>
              <a:rPr lang="en-GB" sz="2000" dirty="0"/>
              <a:t>jack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2.4, 2.5, 10.1, 11.1, 11.2, 11.3, 11.4, 13.7</a:t>
            </a:r>
          </a:p>
        </p:txBody>
      </p:sp>
    </p:spTree>
    <p:extLst>
      <p:ext uri="{BB962C8B-B14F-4D97-AF65-F5344CB8AC3E}">
        <p14:creationId xmlns:p14="http://schemas.microsoft.com/office/powerpoint/2010/main" val="33501502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A1C8AB-205B-A04D-8296-522D76B0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3.0 </a:t>
            </a:r>
            <a:r>
              <a:rPr lang="en-GB" dirty="0" smtClean="0"/>
              <a:t>	Network </a:t>
            </a:r>
            <a:r>
              <a:rPr lang="en-GB" dirty="0"/>
              <a:t>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E458F-62C9-454C-ACE6-5388B800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17%</a:t>
            </a:r>
          </a:p>
          <a:p>
            <a:r>
              <a:rPr lang="en-GB" dirty="0"/>
              <a:t>Next 5 slides</a:t>
            </a:r>
          </a:p>
          <a:p>
            <a:r>
              <a:rPr lang="en-GB" dirty="0" smtClean="0"/>
              <a:t>Network</a:t>
            </a:r>
            <a:r>
              <a:rPr lang="en-GB" dirty="0" smtClean="0"/>
              <a:t> </a:t>
            </a:r>
            <a:r>
              <a:rPr lang="en-GB" dirty="0"/>
              <a:t>Pro sections indicated on each slide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A69BB9D-14D1-ED4E-85EA-A32AE0B75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6855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3.1 	Given a scenario, use appropriate 	documentation and diagrams to manage the 	network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Diagram symbols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Standard operating procedures/ work instructions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Logical vs. physical diagrams</a:t>
            </a:r>
            <a:endParaRPr lang="en-GB" sz="2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Rack diagrams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Change management documentation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Wiring and port locations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IDF/MDF documentation</a:t>
            </a:r>
            <a:endParaRPr lang="en-GB" sz="22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err="1"/>
              <a:t>Labeling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Network configuration and performance baselines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Inventory management</a:t>
            </a:r>
            <a:endParaRPr lang="en-GB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2.4, 12.1, 12.2, 15.5</a:t>
            </a:r>
          </a:p>
        </p:txBody>
      </p:sp>
    </p:spTree>
    <p:extLst>
      <p:ext uri="{BB962C8B-B14F-4D97-AF65-F5344CB8AC3E}">
        <p14:creationId xmlns:p14="http://schemas.microsoft.com/office/powerpoint/2010/main" val="1101175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3.2 	Compare and contrast business	continuity 	and disaster recovery concepts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Availability concepts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Fault tolerance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High availability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Load balancing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NIC teaming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Port aggregation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Clustering</a:t>
            </a:r>
            <a:endParaRPr lang="en-GB" sz="1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231867"/>
            <a:ext cx="3063240" cy="360306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Power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Battery backups/UPS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Power generators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Dual power supplies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Redundant circuits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Recovery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Cold sites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Warm sites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Hot sites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Backups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Full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Differential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Incremental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Snapshots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MTTR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MTBF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SLA requirements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9.1, 12.1, 12.3, 15.2, 15.5, 16.1</a:t>
            </a:r>
          </a:p>
        </p:txBody>
      </p:sp>
    </p:spTree>
    <p:extLst>
      <p:ext uri="{BB962C8B-B14F-4D97-AF65-F5344CB8AC3E}">
        <p14:creationId xmlns:p14="http://schemas.microsoft.com/office/powerpoint/2010/main" val="18646695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3.3 	Explain common scanning, monitoring and 	patching processes and summarize their 	expected outputs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Processes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Log reviewing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Port scanning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Vulnerability scanning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Patch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Rollback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Reviewing baselines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Packet/traffic analysis</a:t>
            </a:r>
            <a:endParaRPr lang="en-GB" sz="16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Event management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Notifications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Alerts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SIEM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SNMP monitors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MIB</a:t>
            </a:r>
            <a:endParaRPr lang="en-GB" sz="18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Metrics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Error rate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Utilization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Packet drops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Bandwidth/ throughput</a:t>
            </a:r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12.1, 14.1, 15.1, 15.6, 15.7, 15.8</a:t>
            </a:r>
          </a:p>
        </p:txBody>
      </p:sp>
    </p:spTree>
    <p:extLst>
      <p:ext uri="{BB962C8B-B14F-4D97-AF65-F5344CB8AC3E}">
        <p14:creationId xmlns:p14="http://schemas.microsoft.com/office/powerpoint/2010/main" val="2556429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 N10-007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r>
              <a:rPr lang="en-GB" dirty="0"/>
              <a:t>Approximately 2 days in college for each section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859301"/>
              </p:ext>
            </p:extLst>
          </p:nvPr>
        </p:nvGraphicFramePr>
        <p:xfrm>
          <a:off x="1204687" y="2336873"/>
          <a:ext cx="7198604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51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234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DOMAIN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Percentage</a:t>
                      </a:r>
                      <a:r>
                        <a:rPr lang="en-GB" baseline="0" dirty="0"/>
                        <a:t> of exam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1.0 Networking Concepts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2.0 Infrastructure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3.0 Network 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4.0 Network 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5.0 Network Troubleshooting and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5643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3.4	Given a scenario, use remote access 	methods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VPN</a:t>
            </a:r>
          </a:p>
          <a:p>
            <a:pPr lvl="1"/>
            <a:r>
              <a:rPr lang="en-GB" dirty="0" err="1"/>
              <a:t>IPSec</a:t>
            </a:r>
            <a:endParaRPr lang="en-GB" dirty="0"/>
          </a:p>
          <a:p>
            <a:pPr lvl="1"/>
            <a:r>
              <a:rPr lang="en-GB" dirty="0"/>
              <a:t>SSL/TLS/DTLS</a:t>
            </a:r>
          </a:p>
          <a:p>
            <a:pPr lvl="1"/>
            <a:r>
              <a:rPr lang="en-GB" dirty="0"/>
              <a:t>Site-to-site</a:t>
            </a:r>
          </a:p>
          <a:p>
            <a:pPr lvl="1"/>
            <a:r>
              <a:rPr lang="en-GB" dirty="0"/>
              <a:t>Client-to-site</a:t>
            </a:r>
          </a:p>
          <a:p>
            <a:r>
              <a:rPr lang="en-GB" dirty="0"/>
              <a:t>RDP</a:t>
            </a:r>
          </a:p>
          <a:p>
            <a:r>
              <a:rPr lang="en-GB" dirty="0"/>
              <a:t>SSH</a:t>
            </a:r>
          </a:p>
          <a:p>
            <a:r>
              <a:rPr lang="en-GB" dirty="0"/>
              <a:t>VNC</a:t>
            </a:r>
          </a:p>
          <a:p>
            <a:r>
              <a:rPr lang="en-GB" dirty="0"/>
              <a:t>Telnet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HTTPS/management URL</a:t>
            </a:r>
          </a:p>
          <a:p>
            <a:r>
              <a:rPr lang="en-GB" dirty="0"/>
              <a:t>Remote file access</a:t>
            </a:r>
          </a:p>
          <a:p>
            <a:pPr lvl="1"/>
            <a:r>
              <a:rPr lang="en-GB" dirty="0"/>
              <a:t>FTP/FTPS</a:t>
            </a:r>
          </a:p>
          <a:p>
            <a:pPr lvl="1"/>
            <a:r>
              <a:rPr lang="en-GB" dirty="0"/>
              <a:t>SFTP</a:t>
            </a:r>
          </a:p>
          <a:p>
            <a:pPr lvl="1"/>
            <a:r>
              <a:rPr lang="en-GB" dirty="0"/>
              <a:t>TFTP</a:t>
            </a:r>
          </a:p>
          <a:p>
            <a:r>
              <a:rPr lang="en-GB" dirty="0"/>
              <a:t>Out-of-band management</a:t>
            </a:r>
          </a:p>
          <a:p>
            <a:pPr lvl="1"/>
            <a:r>
              <a:rPr lang="en-GB" dirty="0"/>
              <a:t>Modem</a:t>
            </a:r>
          </a:p>
          <a:p>
            <a:pPr lvl="1"/>
            <a:r>
              <a:rPr lang="en-GB" dirty="0"/>
              <a:t>Console router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1.4, 2.2, 6.1, 13.6, 13.7, 14.3, 15.3</a:t>
            </a:r>
          </a:p>
        </p:txBody>
      </p:sp>
    </p:spTree>
    <p:extLst>
      <p:ext uri="{BB962C8B-B14F-4D97-AF65-F5344CB8AC3E}">
        <p14:creationId xmlns:p14="http://schemas.microsoft.com/office/powerpoint/2010/main" val="27300767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3.5	Identify policies and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Privileged user agreement</a:t>
            </a:r>
          </a:p>
          <a:p>
            <a:r>
              <a:rPr lang="en-GB" dirty="0"/>
              <a:t>Password policy</a:t>
            </a:r>
          </a:p>
          <a:p>
            <a:r>
              <a:rPr lang="en-GB" dirty="0"/>
              <a:t>On-boarding/off-boarding procedures</a:t>
            </a:r>
          </a:p>
          <a:p>
            <a:r>
              <a:rPr lang="en-GB" dirty="0"/>
              <a:t>Licensing restrictions</a:t>
            </a:r>
          </a:p>
          <a:p>
            <a:r>
              <a:rPr lang="en-GB" dirty="0"/>
              <a:t>International export controls</a:t>
            </a:r>
          </a:p>
          <a:p>
            <a:r>
              <a:rPr lang="en-GB" dirty="0"/>
              <a:t>Data loss prevention</a:t>
            </a:r>
          </a:p>
          <a:p>
            <a:r>
              <a:rPr lang="en-GB" dirty="0"/>
              <a:t>Remote access policies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Incident response policies</a:t>
            </a:r>
          </a:p>
          <a:p>
            <a:r>
              <a:rPr lang="en-GB" dirty="0"/>
              <a:t>BYOD</a:t>
            </a:r>
          </a:p>
          <a:p>
            <a:r>
              <a:rPr lang="en-GB" dirty="0"/>
              <a:t>AUP</a:t>
            </a:r>
          </a:p>
          <a:p>
            <a:r>
              <a:rPr lang="en-GB" dirty="0"/>
              <a:t>NDA</a:t>
            </a:r>
          </a:p>
          <a:p>
            <a:r>
              <a:rPr lang="en-GB" dirty="0"/>
              <a:t>System life cycle</a:t>
            </a:r>
          </a:p>
          <a:p>
            <a:pPr lvl="1"/>
            <a:r>
              <a:rPr lang="en-GB" dirty="0"/>
              <a:t>Asset disposal</a:t>
            </a:r>
          </a:p>
          <a:p>
            <a:r>
              <a:rPr lang="en-GB" dirty="0"/>
              <a:t>Safety procedures and policies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11.4, 12.1, 12.2, 12.3, 15.3, 15.4</a:t>
            </a:r>
          </a:p>
        </p:txBody>
      </p:sp>
    </p:spTree>
    <p:extLst>
      <p:ext uri="{BB962C8B-B14F-4D97-AF65-F5344CB8AC3E}">
        <p14:creationId xmlns:p14="http://schemas.microsoft.com/office/powerpoint/2010/main" val="25415238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A1C8AB-205B-A04D-8296-522D76B0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4.0 </a:t>
            </a:r>
            <a:r>
              <a:rPr lang="en-GB" dirty="0" smtClean="0"/>
              <a:t>	Network </a:t>
            </a:r>
            <a:r>
              <a:rPr lang="en-GB" dirty="0"/>
              <a:t>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E458F-62C9-454C-ACE6-5388B800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20%</a:t>
            </a:r>
          </a:p>
          <a:p>
            <a:r>
              <a:rPr lang="en-GB" dirty="0"/>
              <a:t>Next 6 slides</a:t>
            </a:r>
          </a:p>
          <a:p>
            <a:r>
              <a:rPr lang="en-GB" dirty="0" smtClean="0"/>
              <a:t>Network </a:t>
            </a:r>
            <a:r>
              <a:rPr lang="en-GB" dirty="0"/>
              <a:t>Pro sections indicated on each slide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A69BB9D-14D1-ED4E-85EA-A32AE0B75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0125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4.1	Summarize the purposes of physical 	security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Detection</a:t>
            </a:r>
          </a:p>
          <a:p>
            <a:pPr lvl="1"/>
            <a:r>
              <a:rPr lang="en-GB" dirty="0"/>
              <a:t>Motion detection</a:t>
            </a:r>
          </a:p>
          <a:p>
            <a:pPr lvl="1"/>
            <a:r>
              <a:rPr lang="en-GB" dirty="0"/>
              <a:t>Video surveillance</a:t>
            </a:r>
          </a:p>
          <a:p>
            <a:pPr lvl="1"/>
            <a:r>
              <a:rPr lang="en-GB" dirty="0"/>
              <a:t>Asset tracking tags</a:t>
            </a:r>
          </a:p>
          <a:p>
            <a:r>
              <a:rPr lang="en-GB" dirty="0"/>
              <a:t>Tamper detection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Prevention</a:t>
            </a:r>
          </a:p>
          <a:p>
            <a:pPr lvl="1"/>
            <a:r>
              <a:rPr lang="en-GB" dirty="0"/>
              <a:t>Badges</a:t>
            </a:r>
          </a:p>
          <a:p>
            <a:pPr lvl="1"/>
            <a:r>
              <a:rPr lang="en-GB" dirty="0"/>
              <a:t>Biometrics</a:t>
            </a:r>
          </a:p>
          <a:p>
            <a:pPr lvl="1"/>
            <a:r>
              <a:rPr lang="en-GB" dirty="0"/>
              <a:t>Smart cards</a:t>
            </a:r>
          </a:p>
          <a:p>
            <a:pPr lvl="1"/>
            <a:r>
              <a:rPr lang="en-GB" dirty="0"/>
              <a:t>Key fob</a:t>
            </a:r>
          </a:p>
          <a:p>
            <a:pPr lvl="1"/>
            <a:r>
              <a:rPr lang="en-GB" dirty="0"/>
              <a:t>Locks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13.1</a:t>
            </a:r>
          </a:p>
        </p:txBody>
      </p:sp>
    </p:spTree>
    <p:extLst>
      <p:ext uri="{BB962C8B-B14F-4D97-AF65-F5344CB8AC3E}">
        <p14:creationId xmlns:p14="http://schemas.microsoft.com/office/powerpoint/2010/main" val="42044991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4.2 	Explain authentication and access 	controls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Authorization, authentication and accounting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RADIUS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TACACS+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Kerberos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Single sign-on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Local authentication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LDAP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Certificates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Auditing and logging</a:t>
            </a:r>
            <a:endParaRPr lang="en-GB" sz="105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Multifactor authentication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Something you know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Something you have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Something you 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Somewhere you 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Something you do</a:t>
            </a:r>
            <a:endParaRPr lang="en-GB" sz="14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Access control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802.1x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NAC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Port security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MAC filtering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Captive portal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Access control lists</a:t>
            </a:r>
            <a:endParaRPr lang="en-GB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1.4, 8.3, 10.6, 11.4, 13.5, 13.8, 14.3</a:t>
            </a:r>
          </a:p>
        </p:txBody>
      </p:sp>
    </p:spTree>
    <p:extLst>
      <p:ext uri="{BB962C8B-B14F-4D97-AF65-F5344CB8AC3E}">
        <p14:creationId xmlns:p14="http://schemas.microsoft.com/office/powerpoint/2010/main" val="32633494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4.3	Given a scenario, secure a basic wireless 	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WPA</a:t>
            </a:r>
          </a:p>
          <a:p>
            <a:r>
              <a:rPr lang="en-GB" dirty="0"/>
              <a:t>WPA2</a:t>
            </a:r>
          </a:p>
          <a:p>
            <a:r>
              <a:rPr lang="en-GB" dirty="0"/>
              <a:t>TKIP-RC4</a:t>
            </a:r>
          </a:p>
          <a:p>
            <a:r>
              <a:rPr lang="en-GB" dirty="0"/>
              <a:t>CCMP-AES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Geofencing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Authentication and authorization</a:t>
            </a:r>
          </a:p>
          <a:p>
            <a:pPr lvl="1"/>
            <a:r>
              <a:rPr lang="en-GB" dirty="0"/>
              <a:t>EAP</a:t>
            </a:r>
          </a:p>
          <a:p>
            <a:pPr lvl="2"/>
            <a:r>
              <a:rPr lang="en-GB" dirty="0"/>
              <a:t>PEAP</a:t>
            </a:r>
          </a:p>
          <a:p>
            <a:pPr lvl="2"/>
            <a:r>
              <a:rPr lang="en-GB" dirty="0"/>
              <a:t>EAP-FAST</a:t>
            </a:r>
          </a:p>
          <a:p>
            <a:pPr lvl="2"/>
            <a:r>
              <a:rPr lang="en-GB" dirty="0"/>
              <a:t>EAP-TLS</a:t>
            </a:r>
          </a:p>
          <a:p>
            <a:pPr lvl="1"/>
            <a:r>
              <a:rPr lang="en-GB" dirty="0"/>
              <a:t>Shared or open</a:t>
            </a:r>
          </a:p>
          <a:p>
            <a:pPr lvl="1"/>
            <a:r>
              <a:rPr lang="en-GB" dirty="0" err="1"/>
              <a:t>Preshared</a:t>
            </a:r>
            <a:r>
              <a:rPr lang="en-GB" dirty="0"/>
              <a:t> key</a:t>
            </a:r>
          </a:p>
          <a:p>
            <a:pPr lvl="1"/>
            <a:r>
              <a:rPr lang="en-GB" dirty="0"/>
              <a:t>MAC filtering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10.6, 13.5</a:t>
            </a:r>
          </a:p>
        </p:txBody>
      </p:sp>
    </p:spTree>
    <p:extLst>
      <p:ext uri="{BB962C8B-B14F-4D97-AF65-F5344CB8AC3E}">
        <p14:creationId xmlns:p14="http://schemas.microsoft.com/office/powerpoint/2010/main" val="18666459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4.4	Summarize common networking attacks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/>
              <a:t>DoS</a:t>
            </a:r>
            <a:endParaRPr lang="en-GB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Reflective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Amplified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/>
              <a:t>Distributed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Social engineering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Insider threat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Logic bomb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Rogue access 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Evil twin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War-driving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Phishing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Ransomware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DNS poisoning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ARP poisoning</a:t>
            </a:r>
            <a:endParaRPr lang="en-GB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Spoofing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err="1"/>
              <a:t>Deauthentication</a:t>
            </a: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Brute force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VLAN hopping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Man-in-the-middle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Exploits vs. vulnerabilities</a:t>
            </a:r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10.6, 13.2, 13.3, 13.4, 13.6, 13.8</a:t>
            </a:r>
          </a:p>
        </p:txBody>
      </p:sp>
    </p:spTree>
    <p:extLst>
      <p:ext uri="{BB962C8B-B14F-4D97-AF65-F5344CB8AC3E}">
        <p14:creationId xmlns:p14="http://schemas.microsoft.com/office/powerpoint/2010/main" val="17290157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4.5 	Given </a:t>
            </a:r>
            <a:r>
              <a:rPr lang="en-GB" dirty="0"/>
              <a:t>a scenario, implement network </a:t>
            </a:r>
            <a:r>
              <a:rPr lang="en-GB" dirty="0" smtClean="0"/>
              <a:t>	device hardening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Changing default credentials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Avoiding common passwords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Upgrading firmware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Patching and updates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File hashing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Disabling unnecessary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Using secure protocols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Generating new keys</a:t>
            </a:r>
            <a:endParaRPr lang="en-GB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3070025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Disabling unused ports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IP ports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/>
              <a:t>Device ports (physical and virtual)</a:t>
            </a:r>
            <a:endParaRPr lang="en-GB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13.4, 13.6, 13.8, 14.1, 14.3, 15.1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85640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4.6 	Explain </a:t>
            </a:r>
            <a:r>
              <a:rPr lang="en-GB" dirty="0"/>
              <a:t>common mitigation techniques </a:t>
            </a:r>
            <a:r>
              <a:rPr lang="en-GB" dirty="0" smtClean="0"/>
              <a:t>	and </a:t>
            </a:r>
            <a:r>
              <a:rPr lang="en-GB" dirty="0"/>
              <a:t>their </a:t>
            </a:r>
            <a:r>
              <a:rPr lang="en-GB" dirty="0" smtClean="0"/>
              <a:t>purposes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Signature management</a:t>
            </a:r>
          </a:p>
          <a:p>
            <a:r>
              <a:rPr lang="en-GB" dirty="0"/>
              <a:t>Device hardening</a:t>
            </a:r>
          </a:p>
          <a:p>
            <a:r>
              <a:rPr lang="en-GB" dirty="0"/>
              <a:t>Change native VLAN</a:t>
            </a:r>
          </a:p>
          <a:p>
            <a:r>
              <a:rPr lang="en-GB" dirty="0"/>
              <a:t>Switch port protection</a:t>
            </a:r>
          </a:p>
          <a:p>
            <a:pPr lvl="1"/>
            <a:r>
              <a:rPr lang="en-GB" dirty="0"/>
              <a:t>Spanning tree</a:t>
            </a:r>
          </a:p>
          <a:p>
            <a:pPr lvl="1"/>
            <a:r>
              <a:rPr lang="en-GB" dirty="0"/>
              <a:t>Flood guard</a:t>
            </a:r>
          </a:p>
          <a:p>
            <a:pPr lvl="1"/>
            <a:r>
              <a:rPr lang="en-GB" dirty="0"/>
              <a:t>BPDU guard</a:t>
            </a:r>
          </a:p>
          <a:p>
            <a:pPr lvl="1"/>
            <a:r>
              <a:rPr lang="en-GB" dirty="0"/>
              <a:t>Root guard</a:t>
            </a:r>
          </a:p>
          <a:p>
            <a:pPr lvl="1"/>
            <a:r>
              <a:rPr lang="en-GB" dirty="0"/>
              <a:t>DHCP snooping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Network segmentation</a:t>
            </a:r>
          </a:p>
          <a:p>
            <a:pPr lvl="1"/>
            <a:r>
              <a:rPr lang="en-GB" dirty="0"/>
              <a:t>DMZ</a:t>
            </a:r>
          </a:p>
          <a:p>
            <a:pPr lvl="1"/>
            <a:r>
              <a:rPr lang="en-GB" dirty="0"/>
              <a:t>VLAN</a:t>
            </a:r>
          </a:p>
          <a:p>
            <a:r>
              <a:rPr lang="en-GB" dirty="0"/>
              <a:t>Privileged user account</a:t>
            </a:r>
          </a:p>
          <a:p>
            <a:r>
              <a:rPr lang="en-GB" dirty="0"/>
              <a:t>File integrity monitoring</a:t>
            </a:r>
          </a:p>
          <a:p>
            <a:r>
              <a:rPr lang="en-GB" dirty="0"/>
              <a:t>Role separation</a:t>
            </a:r>
          </a:p>
          <a:p>
            <a:r>
              <a:rPr lang="en-GB" dirty="0"/>
              <a:t>Restricting access via ACLs</a:t>
            </a:r>
          </a:p>
          <a:p>
            <a:r>
              <a:rPr lang="en-GB" dirty="0"/>
              <a:t>Honeypot/</a:t>
            </a:r>
            <a:r>
              <a:rPr lang="en-GB" dirty="0" err="1"/>
              <a:t>honeynet</a:t>
            </a:r>
            <a:endParaRPr lang="en-GB" dirty="0"/>
          </a:p>
          <a:p>
            <a:r>
              <a:rPr lang="en-GB" dirty="0"/>
              <a:t>Penetration testing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6.5, 8.1, 12.2, 12.3, 13.5, 13.6, 14.1, 14.2, 14.3, 16.1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25259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A1C8AB-205B-A04D-8296-522D76B0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5.0 </a:t>
            </a:r>
            <a:r>
              <a:rPr lang="en-GB" dirty="0" smtClean="0"/>
              <a:t>	Network </a:t>
            </a:r>
            <a:r>
              <a:rPr lang="en-GB" dirty="0"/>
              <a:t>Troubleshooting and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E458F-62C9-454C-ACE6-5388B800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22%</a:t>
            </a:r>
          </a:p>
          <a:p>
            <a:r>
              <a:rPr lang="en-GB" dirty="0"/>
              <a:t>Next 5 slides</a:t>
            </a:r>
          </a:p>
          <a:p>
            <a:r>
              <a:rPr lang="en-GB" dirty="0" smtClean="0"/>
              <a:t>Network Pro sections </a:t>
            </a:r>
            <a:r>
              <a:rPr lang="en-GB" dirty="0"/>
              <a:t>indicated on each slide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A69BB9D-14D1-ED4E-85EA-A32AE0B75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640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Wiki – superglos.co.uk/</a:t>
            </a:r>
            <a:r>
              <a:rPr lang="en-GB" dirty="0" err="1"/>
              <a:t>appWiki</a:t>
            </a:r>
            <a:endParaRPr lang="en-GB" dirty="0"/>
          </a:p>
          <a:p>
            <a:r>
              <a:rPr lang="en-GB" dirty="0" err="1"/>
              <a:t>TestOut</a:t>
            </a:r>
            <a:r>
              <a:rPr lang="en-GB" dirty="0"/>
              <a:t> </a:t>
            </a:r>
            <a:r>
              <a:rPr lang="en-GB" dirty="0" err="1"/>
              <a:t>NetworkPro</a:t>
            </a:r>
            <a:endParaRPr lang="en-GB" dirty="0"/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0539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5.1 	Explain </a:t>
            </a:r>
            <a:r>
              <a:rPr lang="en-GB" dirty="0"/>
              <a:t>the network troubleshooting </a:t>
            </a:r>
            <a:r>
              <a:rPr lang="en-GB" dirty="0" smtClean="0"/>
              <a:t>	methodology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Identify the problem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Gather information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Duplicate the problem, if possible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Question users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Identify symptoms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Determine if anything has changed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Approach multiple problems individually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Establish a theory of probable cause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Question the obvious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Consider multiple approaches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1400" dirty="0"/>
              <a:t>Top-to-bottom/bottom-to-top OSI model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1400" dirty="0"/>
              <a:t>Divide and conquer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4153378" cy="360306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Test the theory to determine the cause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/>
              <a:t>Once the theory is confirmed, determine the next steps to resolve the problem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dirty="0"/>
              <a:t>If the theory is not confirmed, re-establish a new theory or escalate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Establish a plan of action to resolve the problem and identify potential effects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Implement the solution or escalate as necessary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Verify full system functionality and, if applicable, implement preventive measures)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/>
              <a:t>Document findings, actions, and outcomes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16.2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91440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5.2 	Given </a:t>
            </a:r>
            <a:r>
              <a:rPr lang="en-GB" dirty="0"/>
              <a:t>a scenario, use the appropriate </a:t>
            </a:r>
            <a:r>
              <a:rPr lang="en-GB" dirty="0" smtClean="0"/>
              <a:t>	tool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Hardware tools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Crimper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Cable tester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 err="1"/>
              <a:t>Punchdown</a:t>
            </a:r>
            <a:r>
              <a:rPr lang="en-GB" sz="1800" dirty="0"/>
              <a:t> tool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OTDR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Light meter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Tone generator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Loopback adapter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 err="1"/>
              <a:t>Multimeter</a:t>
            </a:r>
            <a:endParaRPr lang="en-GB" sz="1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Spectrum </a:t>
            </a:r>
            <a:r>
              <a:rPr lang="en-GB" sz="1800" dirty="0" err="1"/>
              <a:t>analyzer</a:t>
            </a:r>
            <a:endParaRPr lang="en-GB" sz="1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Software tools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Packet sniffer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Port scanner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Protocol </a:t>
            </a:r>
            <a:r>
              <a:rPr lang="en-GB" sz="2000" dirty="0" err="1"/>
              <a:t>analyzer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err="1"/>
              <a:t>WiFi</a:t>
            </a:r>
            <a:r>
              <a:rPr lang="en-GB" sz="2000" dirty="0"/>
              <a:t> </a:t>
            </a:r>
            <a:r>
              <a:rPr lang="en-GB" sz="2000" dirty="0" err="1"/>
              <a:t>analyzer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Bandwidth speed tester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Command line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ping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 err="1"/>
              <a:t>tracert</a:t>
            </a:r>
            <a:r>
              <a:rPr lang="en-GB" sz="1800" dirty="0"/>
              <a:t>, traceroute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 err="1"/>
              <a:t>nslookup</a:t>
            </a:r>
            <a:endParaRPr lang="en-GB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4153378" cy="360306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Command line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/>
              <a:t>ipconfig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 err="1"/>
              <a:t>ifconfig</a:t>
            </a:r>
            <a:r>
              <a:rPr lang="en-GB" sz="1700" dirty="0"/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 err="1"/>
              <a:t>iptables</a:t>
            </a:r>
            <a:endParaRPr lang="en-GB" sz="17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 err="1"/>
              <a:t>netstat</a:t>
            </a:r>
            <a:endParaRPr lang="en-GB" sz="17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 err="1"/>
              <a:t>tcpdump</a:t>
            </a:r>
            <a:endParaRPr lang="en-GB" sz="17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 err="1"/>
              <a:t>pathping</a:t>
            </a:r>
            <a:endParaRPr lang="en-GB" sz="17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 err="1"/>
              <a:t>nmap</a:t>
            </a:r>
            <a:endParaRPr lang="en-GB" sz="17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/>
              <a:t>route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 err="1"/>
              <a:t>arp</a:t>
            </a:r>
            <a:endParaRPr lang="en-GB" sz="17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700" dirty="0"/>
              <a:t>dig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</a:t>
            </a:r>
            <a:r>
              <a:rPr lang="en-GB" dirty="0" smtClean="0"/>
              <a:t>2.5</a:t>
            </a:r>
            <a:r>
              <a:rPr lang="en-GB" dirty="0"/>
              <a:t>, 5.8, 5.9, 5.10, 8.1, 10.4, 10.7, 14.1, 14.2, 15.6, </a:t>
            </a:r>
            <a:r>
              <a:rPr lang="en-GB" dirty="0" smtClean="0"/>
              <a:t>16.2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5025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5.3 	Given </a:t>
            </a:r>
            <a:r>
              <a:rPr lang="en-GB" dirty="0"/>
              <a:t>a scenario, troubleshoot common </a:t>
            </a:r>
            <a:r>
              <a:rPr lang="en-GB" dirty="0" smtClean="0"/>
              <a:t>	wired </a:t>
            </a:r>
            <a:r>
              <a:rPr lang="en-GB" dirty="0"/>
              <a:t>connectivity and performance </a:t>
            </a:r>
            <a:r>
              <a:rPr lang="en-GB" dirty="0" smtClean="0"/>
              <a:t>issues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Attenuation</a:t>
            </a:r>
          </a:p>
          <a:p>
            <a:r>
              <a:rPr lang="en-GB" dirty="0"/>
              <a:t>Latency</a:t>
            </a:r>
          </a:p>
          <a:p>
            <a:r>
              <a:rPr lang="en-GB" dirty="0"/>
              <a:t>Jitter</a:t>
            </a:r>
          </a:p>
          <a:p>
            <a:r>
              <a:rPr lang="en-GB" dirty="0"/>
              <a:t>Crosstalk</a:t>
            </a:r>
          </a:p>
          <a:p>
            <a:r>
              <a:rPr lang="en-GB" dirty="0"/>
              <a:t>EMI</a:t>
            </a:r>
          </a:p>
          <a:p>
            <a:r>
              <a:rPr lang="en-GB" dirty="0"/>
              <a:t>Open/short</a:t>
            </a:r>
          </a:p>
          <a:p>
            <a:r>
              <a:rPr lang="en-GB" dirty="0"/>
              <a:t>Incorrect pin-out</a:t>
            </a:r>
          </a:p>
          <a:p>
            <a:r>
              <a:rPr lang="en-GB" dirty="0"/>
              <a:t>Incorrect cable type</a:t>
            </a:r>
          </a:p>
          <a:p>
            <a:r>
              <a:rPr lang="en-GB" dirty="0"/>
              <a:t>Bad port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Transceiver mismatch</a:t>
            </a:r>
          </a:p>
          <a:p>
            <a:r>
              <a:rPr lang="en-GB" dirty="0"/>
              <a:t>TX/RX reverse</a:t>
            </a:r>
          </a:p>
          <a:p>
            <a:r>
              <a:rPr lang="en-GB" dirty="0"/>
              <a:t>Duplex/speed mismatch</a:t>
            </a:r>
          </a:p>
          <a:p>
            <a:r>
              <a:rPr lang="en-GB" dirty="0"/>
              <a:t>Damaged cables</a:t>
            </a:r>
          </a:p>
          <a:p>
            <a:r>
              <a:rPr lang="en-GB" dirty="0"/>
              <a:t>Bent pins</a:t>
            </a:r>
          </a:p>
          <a:p>
            <a:r>
              <a:rPr lang="en-GB" dirty="0"/>
              <a:t>Bottlenecks</a:t>
            </a:r>
          </a:p>
          <a:p>
            <a:r>
              <a:rPr lang="en-GB" dirty="0"/>
              <a:t>VLAN mismatch</a:t>
            </a:r>
          </a:p>
          <a:p>
            <a:r>
              <a:rPr lang="en-GB" dirty="0"/>
              <a:t>Network connection LED status indicators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</a:t>
            </a:r>
            <a:r>
              <a:rPr lang="en-GB" dirty="0" smtClean="0"/>
              <a:t>2.5</a:t>
            </a:r>
            <a:r>
              <a:rPr lang="en-GB" dirty="0"/>
              <a:t>, 4.4, 6.7, 7.2, 7.4, 9.2, </a:t>
            </a:r>
            <a:r>
              <a:rPr lang="en-GB" dirty="0" smtClean="0"/>
              <a:t>10.5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53140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5.4 	Given </a:t>
            </a:r>
            <a:r>
              <a:rPr lang="en-GB" dirty="0"/>
              <a:t>a scenario, troubleshoot common </a:t>
            </a:r>
            <a:r>
              <a:rPr lang="en-GB" dirty="0" smtClean="0"/>
              <a:t>	wireless </a:t>
            </a:r>
            <a:r>
              <a:rPr lang="en-GB" dirty="0"/>
              <a:t>connectivity and performance </a:t>
            </a:r>
            <a:r>
              <a:rPr lang="en-GB" dirty="0" smtClean="0"/>
              <a:t>issues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5"/>
          </p:nvPr>
        </p:nvSpPr>
        <p:spPr>
          <a:xfrm>
            <a:off x="669222" y="2183226"/>
            <a:ext cx="3049702" cy="3603060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Reflection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Refraction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Absorption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Latency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Jitter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Attenuation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Incorrect antenna type</a:t>
            </a:r>
            <a:endParaRPr lang="en-GB" sz="1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6"/>
          </p:nvPr>
        </p:nvSpPr>
        <p:spPr>
          <a:xfrm>
            <a:off x="3945470" y="2183227"/>
            <a:ext cx="3063240" cy="36030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Interference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Incorrect antenna placement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Channel overlap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Overcapacity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Distance limitations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Frequency mismatch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Wrong SSID</a:t>
            </a:r>
            <a:endParaRPr lang="en-GB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17"/>
          </p:nvPr>
        </p:nvSpPr>
        <p:spPr>
          <a:xfrm>
            <a:off x="7224156" y="2168237"/>
            <a:ext cx="4153378" cy="360306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Wrong passphrase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Security type mismatch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Power levels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Signal-to-noise ratio</a:t>
            </a:r>
            <a:endParaRPr lang="en-GB" sz="17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</a:t>
            </a:r>
            <a:r>
              <a:rPr lang="en-GB" dirty="0" smtClean="0"/>
              <a:t>2.5</a:t>
            </a:r>
            <a:r>
              <a:rPr lang="en-GB" dirty="0"/>
              <a:t>, 9.2, 10.2, 10.4, </a:t>
            </a:r>
            <a:r>
              <a:rPr lang="en-GB" dirty="0" smtClean="0"/>
              <a:t>10.7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3755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5.5 	Given </a:t>
            </a:r>
            <a:r>
              <a:rPr lang="en-GB" dirty="0"/>
              <a:t>a scenario, troubleshoot common </a:t>
            </a:r>
            <a:r>
              <a:rPr lang="en-GB" dirty="0" smtClean="0"/>
              <a:t>	network </a:t>
            </a:r>
            <a:r>
              <a:rPr lang="en-GB" dirty="0"/>
              <a:t>service </a:t>
            </a:r>
            <a:r>
              <a:rPr lang="en-GB" dirty="0" smtClean="0"/>
              <a:t>issues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1C89F3-846C-ED4A-B2E8-F46F618631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Names not resolving</a:t>
            </a:r>
          </a:p>
          <a:p>
            <a:r>
              <a:rPr lang="en-GB" dirty="0"/>
              <a:t>Incorrect gateway</a:t>
            </a:r>
          </a:p>
          <a:p>
            <a:r>
              <a:rPr lang="en-GB" dirty="0"/>
              <a:t>Incorrect netmask</a:t>
            </a:r>
          </a:p>
          <a:p>
            <a:r>
              <a:rPr lang="en-GB" dirty="0"/>
              <a:t>Duplicate IP addresses</a:t>
            </a:r>
          </a:p>
          <a:p>
            <a:r>
              <a:rPr lang="en-GB" dirty="0"/>
              <a:t>Duplicate MAC addresses</a:t>
            </a:r>
          </a:p>
          <a:p>
            <a:r>
              <a:rPr lang="en-GB" dirty="0"/>
              <a:t>Expired IP address</a:t>
            </a:r>
          </a:p>
          <a:p>
            <a:r>
              <a:rPr lang="en-GB" dirty="0"/>
              <a:t>Rogue DHCP server</a:t>
            </a:r>
          </a:p>
          <a:p>
            <a:r>
              <a:rPr lang="en-GB" dirty="0"/>
              <a:t>Untrusted SSL certificate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Incorrect time </a:t>
            </a:r>
          </a:p>
          <a:p>
            <a:r>
              <a:rPr lang="en-GB" dirty="0"/>
              <a:t>Exhausted DHCP scope</a:t>
            </a:r>
          </a:p>
          <a:p>
            <a:r>
              <a:rPr lang="en-GB" dirty="0"/>
              <a:t>Blocked TCP/UDP ports</a:t>
            </a:r>
          </a:p>
          <a:p>
            <a:r>
              <a:rPr lang="en-GB" dirty="0"/>
              <a:t>Incorrect host-based firewall settings</a:t>
            </a:r>
          </a:p>
          <a:p>
            <a:r>
              <a:rPr lang="en-GB" dirty="0"/>
              <a:t>Incorrect ACL settings</a:t>
            </a:r>
          </a:p>
          <a:p>
            <a:r>
              <a:rPr lang="en-GB" dirty="0"/>
              <a:t>Unresponsive service</a:t>
            </a:r>
          </a:p>
          <a:p>
            <a:r>
              <a:rPr lang="en-GB" dirty="0"/>
              <a:t>Hardware failure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0946" y="6390594"/>
            <a:ext cx="1153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</a:t>
            </a:r>
            <a:r>
              <a:rPr lang="en-GB" dirty="0" smtClean="0"/>
              <a:t>4.4</a:t>
            </a:r>
            <a:r>
              <a:rPr lang="en-GB" dirty="0"/>
              <a:t>, 5.8, 5.9, 5.10, 8.3, 11.5, </a:t>
            </a:r>
            <a:r>
              <a:rPr lang="en-GB" dirty="0" smtClean="0"/>
              <a:t>13.8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960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online exam lasting 1.5 hours</a:t>
            </a:r>
          </a:p>
          <a:p>
            <a:r>
              <a:rPr lang="en-US" dirty="0"/>
              <a:t>Closed book, no mobiles, calculators, smartwatches allowed</a:t>
            </a:r>
          </a:p>
          <a:p>
            <a:r>
              <a:rPr lang="en-US" dirty="0"/>
              <a:t>Access to desktop denied during the exam </a:t>
            </a:r>
          </a:p>
          <a:p>
            <a:r>
              <a:rPr lang="en-US" dirty="0"/>
              <a:t>90 questions </a:t>
            </a:r>
            <a:endParaRPr lang="en-GB" dirty="0"/>
          </a:p>
          <a:p>
            <a:r>
              <a:rPr lang="en-GB" dirty="0"/>
              <a:t>Pass mark 720/900 (questions are weighted)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004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You book your own exam (Pearson VUE)</a:t>
            </a:r>
          </a:p>
          <a:p>
            <a:r>
              <a:rPr lang="en-GB" sz="2000" dirty="0"/>
              <a:t>You will get 1 free voucher</a:t>
            </a:r>
          </a:p>
          <a:p>
            <a:r>
              <a:rPr lang="en-GB" sz="2000" dirty="0"/>
              <a:t>Resits at your own expense </a:t>
            </a:r>
          </a:p>
          <a:p>
            <a:r>
              <a:rPr lang="en-GB" sz="2000" dirty="0"/>
              <a:t>Exams are taken at:</a:t>
            </a:r>
          </a:p>
          <a:p>
            <a:pPr lvl="1"/>
            <a:r>
              <a:rPr lang="en-GB" sz="1800" dirty="0"/>
              <a:t>System Force IT Limited</a:t>
            </a:r>
            <a:br>
              <a:rPr lang="en-GB" sz="1800" dirty="0"/>
            </a:br>
            <a:r>
              <a:rPr lang="en-GB" sz="1800" dirty="0"/>
              <a:t>Units C1 &amp; C2 </a:t>
            </a:r>
            <a:r>
              <a:rPr lang="en-GB" sz="1800" dirty="0" err="1"/>
              <a:t>Brearley</a:t>
            </a:r>
            <a:r>
              <a:rPr lang="en-GB" sz="1800" dirty="0"/>
              <a:t> Place,</a:t>
            </a:r>
            <a:br>
              <a:rPr lang="en-GB" sz="1800" dirty="0"/>
            </a:br>
            <a:r>
              <a:rPr lang="en-GB" sz="1800" dirty="0"/>
              <a:t>Baird Road, Waterwells Business Park,</a:t>
            </a:r>
            <a:br>
              <a:rPr lang="en-GB" sz="1800" dirty="0"/>
            </a:br>
            <a:r>
              <a:rPr lang="en-GB" sz="1800" dirty="0" err="1"/>
              <a:t>Quedgeley</a:t>
            </a: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/>
              <a:t>Gloucester</a:t>
            </a:r>
            <a:br>
              <a:rPr lang="en-GB" sz="1800" dirty="0"/>
            </a:br>
            <a:r>
              <a:rPr lang="en-GB" sz="1800" dirty="0"/>
              <a:t>GL2 2GB</a:t>
            </a:r>
            <a:br>
              <a:rPr lang="en-GB" sz="1800" dirty="0"/>
            </a:b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426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A1C8AB-205B-A04D-8296-522D76B0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1.0 </a:t>
            </a:r>
            <a:r>
              <a:rPr lang="en-GB" dirty="0" smtClean="0"/>
              <a:t>	Networking </a:t>
            </a:r>
            <a:r>
              <a:rPr lang="en-GB" dirty="0"/>
              <a:t>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E458F-62C9-454C-ACE6-5388B800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23%</a:t>
            </a:r>
          </a:p>
          <a:p>
            <a:r>
              <a:rPr lang="en-GB" dirty="0"/>
              <a:t>Next 10 slides</a:t>
            </a:r>
          </a:p>
          <a:p>
            <a:r>
              <a:rPr lang="en-GB" dirty="0"/>
              <a:t>Network Pro sections indicated on each slide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A69BB9D-14D1-ED4E-85EA-A32AE0B75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371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1.1 	Explain the purposes and uses of ports 	and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Protocols and ports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lvl="1"/>
            <a:r>
              <a:rPr lang="en-GB" sz="1600" dirty="0"/>
              <a:t>SSH 22</a:t>
            </a:r>
          </a:p>
          <a:p>
            <a:pPr lvl="1"/>
            <a:r>
              <a:rPr lang="en-GB" sz="1600" dirty="0"/>
              <a:t>DNS 53</a:t>
            </a:r>
          </a:p>
          <a:p>
            <a:pPr lvl="1"/>
            <a:r>
              <a:rPr lang="en-GB" sz="1600" dirty="0"/>
              <a:t>SMTP 25</a:t>
            </a:r>
          </a:p>
          <a:p>
            <a:pPr lvl="1"/>
            <a:r>
              <a:rPr lang="en-GB" sz="1600" dirty="0"/>
              <a:t>SFTP 22</a:t>
            </a:r>
          </a:p>
          <a:p>
            <a:pPr lvl="1"/>
            <a:r>
              <a:rPr lang="en-GB" sz="1600" dirty="0"/>
              <a:t>FTP 20, 21</a:t>
            </a:r>
          </a:p>
          <a:p>
            <a:pPr lvl="1"/>
            <a:r>
              <a:rPr lang="en-GB" sz="1600" dirty="0"/>
              <a:t>TFTP 69</a:t>
            </a:r>
          </a:p>
          <a:p>
            <a:pPr lvl="1"/>
            <a:r>
              <a:rPr lang="en-GB" sz="1600" dirty="0"/>
              <a:t>TELNET 23</a:t>
            </a:r>
          </a:p>
          <a:p>
            <a:pPr lvl="1"/>
            <a:r>
              <a:rPr lang="en-GB" sz="1600" dirty="0"/>
              <a:t>DHCP 67, 68</a:t>
            </a:r>
          </a:p>
          <a:p>
            <a:pPr lvl="1"/>
            <a:r>
              <a:rPr lang="en-GB" sz="1600" dirty="0"/>
              <a:t>HTTP 80</a:t>
            </a:r>
          </a:p>
          <a:p>
            <a:pPr lvl="1"/>
            <a:r>
              <a:rPr lang="en-GB" sz="1600" dirty="0"/>
              <a:t>HTTPS  443</a:t>
            </a: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Protocols and ports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6"/>
          </p:nvPr>
        </p:nvSpPr>
        <p:spPr/>
        <p:txBody>
          <a:bodyPr>
            <a:noAutofit/>
          </a:bodyPr>
          <a:lstStyle/>
          <a:p>
            <a:r>
              <a:rPr lang="en-GB" sz="1600" dirty="0"/>
              <a:t>SNMP 161</a:t>
            </a:r>
          </a:p>
          <a:p>
            <a:r>
              <a:rPr lang="en-GB" sz="1600" dirty="0"/>
              <a:t>RDP 3389</a:t>
            </a:r>
          </a:p>
          <a:p>
            <a:r>
              <a:rPr lang="en-GB" sz="1600" dirty="0"/>
              <a:t>NTP 123</a:t>
            </a:r>
          </a:p>
          <a:p>
            <a:r>
              <a:rPr lang="en-GB" sz="1600" dirty="0"/>
              <a:t>SIP 5060, 5061</a:t>
            </a:r>
          </a:p>
          <a:p>
            <a:r>
              <a:rPr lang="en-GB" sz="1600" dirty="0"/>
              <a:t>MB 445</a:t>
            </a:r>
          </a:p>
          <a:p>
            <a:r>
              <a:rPr lang="en-GB" sz="1600" dirty="0"/>
              <a:t>POP 110</a:t>
            </a:r>
          </a:p>
          <a:p>
            <a:r>
              <a:rPr lang="en-GB" sz="1600" dirty="0"/>
              <a:t>IMAP 143</a:t>
            </a:r>
          </a:p>
          <a:p>
            <a:r>
              <a:rPr lang="en-GB" sz="1600" dirty="0"/>
              <a:t>LDAP 389</a:t>
            </a:r>
          </a:p>
          <a:p>
            <a:r>
              <a:rPr lang="en-GB" sz="1600" dirty="0"/>
              <a:t>LDAPS 636</a:t>
            </a:r>
          </a:p>
          <a:p>
            <a:r>
              <a:rPr lang="en-GB" sz="1600" dirty="0"/>
              <a:t>H.323 1720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Protocol types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870564" cy="2913513"/>
          </a:xfrm>
        </p:spPr>
        <p:txBody>
          <a:bodyPr>
            <a:normAutofit/>
          </a:bodyPr>
          <a:lstStyle/>
          <a:p>
            <a:r>
              <a:rPr lang="en-GB" sz="1600" dirty="0"/>
              <a:t>ICMP</a:t>
            </a:r>
          </a:p>
          <a:p>
            <a:r>
              <a:rPr lang="en-GB" sz="1600" dirty="0"/>
              <a:t>UDP</a:t>
            </a:r>
          </a:p>
          <a:p>
            <a:r>
              <a:rPr lang="en-GB" sz="1600" dirty="0"/>
              <a:t>TCP</a:t>
            </a:r>
          </a:p>
          <a:p>
            <a:r>
              <a:rPr lang="en-GB" sz="1600" dirty="0"/>
              <a:t>IP</a:t>
            </a:r>
          </a:p>
          <a:p>
            <a:r>
              <a:rPr lang="en-GB" sz="1600" dirty="0"/>
              <a:t>Connection-oriented vs. connectionless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60946" y="6390594"/>
            <a:ext cx="3689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1.4, 8.1</a:t>
            </a:r>
          </a:p>
        </p:txBody>
      </p:sp>
    </p:spTree>
    <p:extLst>
      <p:ext uri="{BB962C8B-B14F-4D97-AF65-F5344CB8AC3E}">
        <p14:creationId xmlns:p14="http://schemas.microsoft.com/office/powerpoint/2010/main" val="727254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FD7BEB06-BA38-0044-AFD4-BA79804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1.2 	Explain devices, applications, protocols 	and services at their appropriate OSI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2D6AD6D-8834-9F4F-8E4C-9550F433F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Layer 1 – Physical</a:t>
            </a:r>
          </a:p>
          <a:p>
            <a:pPr marL="0" indent="0">
              <a:buNone/>
            </a:pPr>
            <a:r>
              <a:rPr lang="en-GB" dirty="0"/>
              <a:t>Layer 2 – Data link</a:t>
            </a:r>
          </a:p>
          <a:p>
            <a:pPr marL="0" indent="0">
              <a:buNone/>
            </a:pPr>
            <a:r>
              <a:rPr lang="en-GB" dirty="0"/>
              <a:t>Layer 3 – Network</a:t>
            </a:r>
          </a:p>
          <a:p>
            <a:pPr marL="0" indent="0">
              <a:buNone/>
            </a:pPr>
            <a:r>
              <a:rPr lang="en-GB" dirty="0"/>
              <a:t>Layer 4 – Transport</a:t>
            </a:r>
          </a:p>
          <a:p>
            <a:pPr marL="0" indent="0">
              <a:buNone/>
            </a:pPr>
            <a:r>
              <a:rPr lang="en-GB" dirty="0"/>
              <a:t>Layer 5 – Session</a:t>
            </a:r>
          </a:p>
          <a:p>
            <a:pPr marL="0" indent="0">
              <a:buNone/>
            </a:pPr>
            <a:r>
              <a:rPr lang="en-GB" dirty="0"/>
              <a:t>Layer 6 – Presentation</a:t>
            </a:r>
          </a:p>
          <a:p>
            <a:pPr marL="0" indent="0">
              <a:buNone/>
            </a:pPr>
            <a:r>
              <a:rPr lang="en-GB" dirty="0"/>
              <a:t>Layer 7 – Application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CE50C42-3CA9-CC4D-9E1D-36A53175F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60946" y="6390594"/>
            <a:ext cx="3689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NetworkPro</a:t>
            </a:r>
            <a:r>
              <a:rPr lang="en-GB" dirty="0"/>
              <a:t>: 1.3</a:t>
            </a:r>
          </a:p>
        </p:txBody>
      </p:sp>
    </p:spTree>
    <p:extLst>
      <p:ext uri="{BB962C8B-B14F-4D97-AF65-F5344CB8AC3E}">
        <p14:creationId xmlns:p14="http://schemas.microsoft.com/office/powerpoint/2010/main" val="403724164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14030</TotalTime>
  <Words>1918</Words>
  <Application>Microsoft Office PowerPoint</Application>
  <PresentationFormat>Widescreen</PresentationFormat>
  <Paragraphs>715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Arial</vt:lpstr>
      <vt:lpstr>Calibri</vt:lpstr>
      <vt:lpstr>Trebuchet MS</vt:lpstr>
      <vt:lpstr>Berlin</vt:lpstr>
      <vt:lpstr> Networking Principles Overview</vt:lpstr>
      <vt:lpstr>Aim</vt:lpstr>
      <vt:lpstr>Exam N10-007</vt:lpstr>
      <vt:lpstr>Resources</vt:lpstr>
      <vt:lpstr>Exam</vt:lpstr>
      <vt:lpstr>Exam </vt:lpstr>
      <vt:lpstr>1.0  Networking Concepts</vt:lpstr>
      <vt:lpstr>1.1  Explain the purposes and uses of ports  and protocols</vt:lpstr>
      <vt:lpstr>1.2  Explain devices, applications, protocols  and services at their appropriate OSI</vt:lpstr>
      <vt:lpstr>1.3  Explain the concepts and characteristics  of routing and switching </vt:lpstr>
      <vt:lpstr>1.3  Explain the concepts and characteristics  of routing and switching</vt:lpstr>
      <vt:lpstr>1.3  Explain the concepts and characteristics  of routing and switching</vt:lpstr>
      <vt:lpstr>1.4  Given a scenario, configure the  appropriate IP addressing components </vt:lpstr>
      <vt:lpstr>1.5  Compare and contrast the characteristics of  network topologies, types and technologies </vt:lpstr>
      <vt:lpstr>1.6  Given a scenario, implement the appropriate  wireless technologies and configurations</vt:lpstr>
      <vt:lpstr> 1.7 Summarize cloud concepts and their  purposes</vt:lpstr>
      <vt:lpstr>1.8  Explain the functions of network services</vt:lpstr>
      <vt:lpstr>2.0 Infrastructure</vt:lpstr>
      <vt:lpstr>2.1  Given a scenario, deploy the appropriate  cabling solution</vt:lpstr>
      <vt:lpstr>2.1  Given a scenario, deploy the appropriate  cabling solution</vt:lpstr>
      <vt:lpstr>2.1  Given a scenario, deploy the appropriate  cabling solution</vt:lpstr>
      <vt:lpstr>2.2  Given a scenario, determine the appropriate  placement of networking devices on a  network and install/configure them </vt:lpstr>
      <vt:lpstr>2.3  Explain the purposes and use cases for  advanced networking devices</vt:lpstr>
      <vt:lpstr>2.4  Explain the purposes of virtualization  and  network storage technologies</vt:lpstr>
      <vt:lpstr>2.5 Compare and contrast WAN technologies</vt:lpstr>
      <vt:lpstr>3.0  Network Operations</vt:lpstr>
      <vt:lpstr>3.1  Given a scenario, use appropriate  documentation and diagrams to manage the  network</vt:lpstr>
      <vt:lpstr>3.2  Compare and contrast business continuity  and disaster recovery concepts</vt:lpstr>
      <vt:lpstr>3.3  Explain common scanning, monitoring and  patching processes and summarize their  expected outputs </vt:lpstr>
      <vt:lpstr>3.4 Given a scenario, use remote access  methods </vt:lpstr>
      <vt:lpstr>3.5 Identify policies and best practices</vt:lpstr>
      <vt:lpstr>4.0  Network Security</vt:lpstr>
      <vt:lpstr>4.1 Summarize the purposes of physical  security devices</vt:lpstr>
      <vt:lpstr>4.2  Explain authentication and access  controls</vt:lpstr>
      <vt:lpstr>4.3 Given a scenario, secure a basic wireless  network</vt:lpstr>
      <vt:lpstr>4.4 Summarize common networking attacks</vt:lpstr>
      <vt:lpstr>4.5  Given a scenario, implement network  device hardening</vt:lpstr>
      <vt:lpstr>4.6  Explain common mitigation techniques  and their purposes</vt:lpstr>
      <vt:lpstr>5.0  Network Troubleshooting and Tools</vt:lpstr>
      <vt:lpstr>5.1  Explain the network troubleshooting  methodology</vt:lpstr>
      <vt:lpstr>5.2  Given a scenario, use the appropriate  tool</vt:lpstr>
      <vt:lpstr>5.3  Given a scenario, troubleshoot common  wired connectivity and performance issues</vt:lpstr>
      <vt:lpstr>5.4  Given a scenario, troubleshoot common  wireless connectivity and performance issues</vt:lpstr>
      <vt:lpstr>5.5  Given a scenario, troubleshoot common  network service issues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techncian</dc:title>
  <dc:creator>Bob Higgie</dc:creator>
  <cp:lastModifiedBy>higgib</cp:lastModifiedBy>
  <cp:revision>334</cp:revision>
  <dcterms:created xsi:type="dcterms:W3CDTF">2017-10-06T13:15:22Z</dcterms:created>
  <dcterms:modified xsi:type="dcterms:W3CDTF">2018-06-29T14:12:06Z</dcterms:modified>
</cp:coreProperties>
</file>