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4"/>
  </p:notesMasterIdLst>
  <p:sldIdLst>
    <p:sldId id="276" r:id="rId5"/>
    <p:sldId id="277" r:id="rId6"/>
    <p:sldId id="373" r:id="rId7"/>
    <p:sldId id="374" r:id="rId8"/>
    <p:sldId id="375" r:id="rId9"/>
    <p:sldId id="376" r:id="rId10"/>
    <p:sldId id="377" r:id="rId11"/>
    <p:sldId id="378" r:id="rId12"/>
    <p:sldId id="379"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 id="393" r:id="rId27"/>
    <p:sldId id="394" r:id="rId28"/>
    <p:sldId id="395" r:id="rId29"/>
    <p:sldId id="396" r:id="rId30"/>
    <p:sldId id="397" r:id="rId31"/>
    <p:sldId id="398" r:id="rId32"/>
    <p:sldId id="399" r:id="rId33"/>
    <p:sldId id="400" r:id="rId34"/>
    <p:sldId id="401" r:id="rId35"/>
    <p:sldId id="402" r:id="rId36"/>
    <p:sldId id="412" r:id="rId37"/>
    <p:sldId id="413" r:id="rId38"/>
    <p:sldId id="414" r:id="rId39"/>
    <p:sldId id="415" r:id="rId40"/>
    <p:sldId id="416" r:id="rId41"/>
    <p:sldId id="417" r:id="rId42"/>
    <p:sldId id="418" r:id="rId43"/>
    <p:sldId id="419" r:id="rId44"/>
    <p:sldId id="420" r:id="rId45"/>
    <p:sldId id="278" r:id="rId46"/>
    <p:sldId id="421" r:id="rId47"/>
    <p:sldId id="422" r:id="rId48"/>
    <p:sldId id="279" r:id="rId49"/>
    <p:sldId id="280"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281" r:id="rId66"/>
    <p:sldId id="1805" r:id="rId67"/>
    <p:sldId id="292" r:id="rId68"/>
    <p:sldId id="2096" r:id="rId69"/>
    <p:sldId id="2097" r:id="rId70"/>
    <p:sldId id="282" r:id="rId71"/>
    <p:sldId id="2055" r:id="rId72"/>
    <p:sldId id="2056" r:id="rId73"/>
    <p:sldId id="1817" r:id="rId74"/>
    <p:sldId id="1862" r:id="rId75"/>
    <p:sldId id="1863" r:id="rId76"/>
    <p:sldId id="1864" r:id="rId77"/>
    <p:sldId id="1865" r:id="rId78"/>
    <p:sldId id="2060" r:id="rId79"/>
    <p:sldId id="1866" r:id="rId80"/>
    <p:sldId id="2057" r:id="rId81"/>
    <p:sldId id="2058" r:id="rId82"/>
    <p:sldId id="2059" r:id="rId83"/>
    <p:sldId id="2061" r:id="rId84"/>
    <p:sldId id="2337" r:id="rId85"/>
    <p:sldId id="2338" r:id="rId86"/>
    <p:sldId id="2339" r:id="rId87"/>
    <p:sldId id="2340" r:id="rId88"/>
    <p:sldId id="2341" r:id="rId89"/>
    <p:sldId id="2342" r:id="rId90"/>
    <p:sldId id="1818" r:id="rId91"/>
    <p:sldId id="2062" r:id="rId92"/>
    <p:sldId id="2063" r:id="rId93"/>
    <p:sldId id="2090" r:id="rId94"/>
    <p:sldId id="2043" r:id="rId95"/>
    <p:sldId id="2042" r:id="rId96"/>
    <p:sldId id="1819" r:id="rId97"/>
    <p:sldId id="2091" r:id="rId98"/>
    <p:sldId id="2093" r:id="rId99"/>
    <p:sldId id="2095" r:id="rId100"/>
    <p:sldId id="2094" r:id="rId101"/>
    <p:sldId id="1820" r:id="rId102"/>
    <p:sldId id="283"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94660"/>
  </p:normalViewPr>
  <p:slideViewPr>
    <p:cSldViewPr snapToGrid="0">
      <p:cViewPr varScale="1">
        <p:scale>
          <a:sx n="120" d="100"/>
          <a:sy n="120" d="100"/>
        </p:scale>
        <p:origin x="6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racknell" userId="2417584e-6dd1-4d54-906d-e7337ee83fb4" providerId="ADAL" clId="{08968EEB-CBBA-4DB1-BB09-42E8044290B2}"/>
    <pc:docChg chg="custSel modSld">
      <pc:chgData name="Andrew Cracknell" userId="2417584e-6dd1-4d54-906d-e7337ee83fb4" providerId="ADAL" clId="{08968EEB-CBBA-4DB1-BB09-42E8044290B2}" dt="2021-09-01T09:05:26.821" v="3" actId="478"/>
      <pc:docMkLst>
        <pc:docMk/>
      </pc:docMkLst>
      <pc:sldChg chg="modSp mod">
        <pc:chgData name="Andrew Cracknell" userId="2417584e-6dd1-4d54-906d-e7337ee83fb4" providerId="ADAL" clId="{08968EEB-CBBA-4DB1-BB09-42E8044290B2}" dt="2021-09-01T09:03:29.930" v="0" actId="1076"/>
        <pc:sldMkLst>
          <pc:docMk/>
          <pc:sldMk cId="4144251947" sldId="386"/>
        </pc:sldMkLst>
        <pc:spChg chg="mod">
          <ac:chgData name="Andrew Cracknell" userId="2417584e-6dd1-4d54-906d-e7337ee83fb4" providerId="ADAL" clId="{08968EEB-CBBA-4DB1-BB09-42E8044290B2}" dt="2021-09-01T09:03:29.930" v="0" actId="1076"/>
          <ac:spMkLst>
            <pc:docMk/>
            <pc:sldMk cId="4144251947" sldId="386"/>
            <ac:spMk id="2" creationId="{3E93F48C-2916-4E0D-B52C-3FDE4D0CF546}"/>
          </ac:spMkLst>
        </pc:spChg>
      </pc:sldChg>
      <pc:sldChg chg="modSp mod">
        <pc:chgData name="Andrew Cracknell" userId="2417584e-6dd1-4d54-906d-e7337ee83fb4" providerId="ADAL" clId="{08968EEB-CBBA-4DB1-BB09-42E8044290B2}" dt="2021-09-01T09:03:46.600" v="1" actId="1076"/>
        <pc:sldMkLst>
          <pc:docMk/>
          <pc:sldMk cId="2979090522" sldId="390"/>
        </pc:sldMkLst>
        <pc:spChg chg="mod">
          <ac:chgData name="Andrew Cracknell" userId="2417584e-6dd1-4d54-906d-e7337ee83fb4" providerId="ADAL" clId="{08968EEB-CBBA-4DB1-BB09-42E8044290B2}" dt="2021-09-01T09:03:46.600" v="1" actId="1076"/>
          <ac:spMkLst>
            <pc:docMk/>
            <pc:sldMk cId="2979090522" sldId="390"/>
            <ac:spMk id="2" creationId="{3E93F48C-2916-4E0D-B52C-3FDE4D0CF546}"/>
          </ac:spMkLst>
        </pc:spChg>
      </pc:sldChg>
      <pc:sldChg chg="delSp modSp mod">
        <pc:chgData name="Andrew Cracknell" userId="2417584e-6dd1-4d54-906d-e7337ee83fb4" providerId="ADAL" clId="{08968EEB-CBBA-4DB1-BB09-42E8044290B2}" dt="2021-09-01T09:05:26.821" v="3" actId="478"/>
        <pc:sldMkLst>
          <pc:docMk/>
          <pc:sldMk cId="1060546410" sldId="402"/>
        </pc:sldMkLst>
        <pc:graphicFrameChg chg="del mod">
          <ac:chgData name="Andrew Cracknell" userId="2417584e-6dd1-4d54-906d-e7337ee83fb4" providerId="ADAL" clId="{08968EEB-CBBA-4DB1-BB09-42E8044290B2}" dt="2021-09-01T09:05:26.821" v="3" actId="478"/>
          <ac:graphicFrameMkLst>
            <pc:docMk/>
            <pc:sldMk cId="1060546410" sldId="402"/>
            <ac:graphicFrameMk id="6" creationId="{595F108B-BE6B-4800-A264-BA9A4C204F3F}"/>
          </ac:graphicFrameMkLst>
        </pc:graphicFrameChg>
      </pc:sldChg>
    </pc:docChg>
  </pc:docChgLst>
  <pc:docChgLst>
    <pc:chgData name="Bob Higgie" userId="ca96966e-c91b-46bf-80ae-a3ad686f5520" providerId="ADAL" clId="{B132B7B2-3720-234D-AFC6-2A8A433A523C}"/>
    <pc:docChg chg="custSel addSld modSld">
      <pc:chgData name="Bob Higgie" userId="ca96966e-c91b-46bf-80ae-a3ad686f5520" providerId="ADAL" clId="{B132B7B2-3720-234D-AFC6-2A8A433A523C}" dt="2021-08-30T08:44:14.949" v="16" actId="1076"/>
      <pc:docMkLst>
        <pc:docMk/>
      </pc:docMkLst>
      <pc:sldChg chg="add">
        <pc:chgData name="Bob Higgie" userId="ca96966e-c91b-46bf-80ae-a3ad686f5520" providerId="ADAL" clId="{B132B7B2-3720-234D-AFC6-2A8A433A523C}" dt="2021-08-30T08:42:31.014" v="10"/>
        <pc:sldMkLst>
          <pc:docMk/>
          <pc:sldMk cId="3326466907" sldId="292"/>
        </pc:sldMkLst>
      </pc:sldChg>
      <pc:sldChg chg="add">
        <pc:chgData name="Bob Higgie" userId="ca96966e-c91b-46bf-80ae-a3ad686f5520" providerId="ADAL" clId="{B132B7B2-3720-234D-AFC6-2A8A433A523C}" dt="2021-08-30T08:38:42.087" v="6"/>
        <pc:sldMkLst>
          <pc:docMk/>
          <pc:sldMk cId="1683439658" sldId="354"/>
        </pc:sldMkLst>
      </pc:sldChg>
      <pc:sldChg chg="add">
        <pc:chgData name="Bob Higgie" userId="ca96966e-c91b-46bf-80ae-a3ad686f5520" providerId="ADAL" clId="{B132B7B2-3720-234D-AFC6-2A8A433A523C}" dt="2021-08-30T08:38:42.087" v="6"/>
        <pc:sldMkLst>
          <pc:docMk/>
          <pc:sldMk cId="1123891067" sldId="355"/>
        </pc:sldMkLst>
      </pc:sldChg>
      <pc:sldChg chg="add">
        <pc:chgData name="Bob Higgie" userId="ca96966e-c91b-46bf-80ae-a3ad686f5520" providerId="ADAL" clId="{B132B7B2-3720-234D-AFC6-2A8A433A523C}" dt="2021-08-30T08:38:42.087" v="6"/>
        <pc:sldMkLst>
          <pc:docMk/>
          <pc:sldMk cId="4038104559" sldId="356"/>
        </pc:sldMkLst>
      </pc:sldChg>
      <pc:sldChg chg="add">
        <pc:chgData name="Bob Higgie" userId="ca96966e-c91b-46bf-80ae-a3ad686f5520" providerId="ADAL" clId="{B132B7B2-3720-234D-AFC6-2A8A433A523C}" dt="2021-08-30T08:38:42.087" v="6"/>
        <pc:sldMkLst>
          <pc:docMk/>
          <pc:sldMk cId="1667686673" sldId="357"/>
        </pc:sldMkLst>
      </pc:sldChg>
      <pc:sldChg chg="add">
        <pc:chgData name="Bob Higgie" userId="ca96966e-c91b-46bf-80ae-a3ad686f5520" providerId="ADAL" clId="{B132B7B2-3720-234D-AFC6-2A8A433A523C}" dt="2021-08-30T08:38:42.087" v="6"/>
        <pc:sldMkLst>
          <pc:docMk/>
          <pc:sldMk cId="2585098409" sldId="358"/>
        </pc:sldMkLst>
      </pc:sldChg>
      <pc:sldChg chg="add">
        <pc:chgData name="Bob Higgie" userId="ca96966e-c91b-46bf-80ae-a3ad686f5520" providerId="ADAL" clId="{B132B7B2-3720-234D-AFC6-2A8A433A523C}" dt="2021-08-30T08:38:42.087" v="6"/>
        <pc:sldMkLst>
          <pc:docMk/>
          <pc:sldMk cId="1994106248" sldId="359"/>
        </pc:sldMkLst>
      </pc:sldChg>
      <pc:sldChg chg="add">
        <pc:chgData name="Bob Higgie" userId="ca96966e-c91b-46bf-80ae-a3ad686f5520" providerId="ADAL" clId="{B132B7B2-3720-234D-AFC6-2A8A433A523C}" dt="2021-08-30T08:38:42.087" v="6"/>
        <pc:sldMkLst>
          <pc:docMk/>
          <pc:sldMk cId="3369580872" sldId="360"/>
        </pc:sldMkLst>
      </pc:sldChg>
      <pc:sldChg chg="add">
        <pc:chgData name="Bob Higgie" userId="ca96966e-c91b-46bf-80ae-a3ad686f5520" providerId="ADAL" clId="{B132B7B2-3720-234D-AFC6-2A8A433A523C}" dt="2021-08-30T08:38:42.087" v="6"/>
        <pc:sldMkLst>
          <pc:docMk/>
          <pc:sldMk cId="3219473603" sldId="361"/>
        </pc:sldMkLst>
      </pc:sldChg>
      <pc:sldChg chg="add">
        <pc:chgData name="Bob Higgie" userId="ca96966e-c91b-46bf-80ae-a3ad686f5520" providerId="ADAL" clId="{B132B7B2-3720-234D-AFC6-2A8A433A523C}" dt="2021-08-30T08:38:42.087" v="6"/>
        <pc:sldMkLst>
          <pc:docMk/>
          <pc:sldMk cId="1258456233" sldId="362"/>
        </pc:sldMkLst>
      </pc:sldChg>
      <pc:sldChg chg="add">
        <pc:chgData name="Bob Higgie" userId="ca96966e-c91b-46bf-80ae-a3ad686f5520" providerId="ADAL" clId="{B132B7B2-3720-234D-AFC6-2A8A433A523C}" dt="2021-08-30T08:38:42.087" v="6"/>
        <pc:sldMkLst>
          <pc:docMk/>
          <pc:sldMk cId="662648643" sldId="363"/>
        </pc:sldMkLst>
      </pc:sldChg>
      <pc:sldChg chg="add">
        <pc:chgData name="Bob Higgie" userId="ca96966e-c91b-46bf-80ae-a3ad686f5520" providerId="ADAL" clId="{B132B7B2-3720-234D-AFC6-2A8A433A523C}" dt="2021-08-30T08:38:42.087" v="6"/>
        <pc:sldMkLst>
          <pc:docMk/>
          <pc:sldMk cId="4021296937" sldId="364"/>
        </pc:sldMkLst>
      </pc:sldChg>
      <pc:sldChg chg="modSp add mod">
        <pc:chgData name="Bob Higgie" userId="ca96966e-c91b-46bf-80ae-a3ad686f5520" providerId="ADAL" clId="{B132B7B2-3720-234D-AFC6-2A8A433A523C}" dt="2021-08-30T08:38:42.151" v="7" actId="27636"/>
        <pc:sldMkLst>
          <pc:docMk/>
          <pc:sldMk cId="2043485841" sldId="365"/>
        </pc:sldMkLst>
        <pc:spChg chg="mod">
          <ac:chgData name="Bob Higgie" userId="ca96966e-c91b-46bf-80ae-a3ad686f5520" providerId="ADAL" clId="{B132B7B2-3720-234D-AFC6-2A8A433A523C}" dt="2021-08-30T08:38:42.151" v="7" actId="27636"/>
          <ac:spMkLst>
            <pc:docMk/>
            <pc:sldMk cId="2043485841" sldId="365"/>
            <ac:spMk id="3" creationId="{4BD2D62B-9136-489A-BFE9-A8941CDFF6D8}"/>
          </ac:spMkLst>
        </pc:spChg>
      </pc:sldChg>
      <pc:sldChg chg="modSp add mod">
        <pc:chgData name="Bob Higgie" userId="ca96966e-c91b-46bf-80ae-a3ad686f5520" providerId="ADAL" clId="{B132B7B2-3720-234D-AFC6-2A8A433A523C}" dt="2021-08-30T08:38:42.235" v="8" actId="27636"/>
        <pc:sldMkLst>
          <pc:docMk/>
          <pc:sldMk cId="4053668573" sldId="366"/>
        </pc:sldMkLst>
        <pc:spChg chg="mod">
          <ac:chgData name="Bob Higgie" userId="ca96966e-c91b-46bf-80ae-a3ad686f5520" providerId="ADAL" clId="{B132B7B2-3720-234D-AFC6-2A8A433A523C}" dt="2021-08-30T08:38:42.235" v="8" actId="27636"/>
          <ac:spMkLst>
            <pc:docMk/>
            <pc:sldMk cId="4053668573" sldId="366"/>
            <ac:spMk id="3" creationId="{4BD2D62B-9136-489A-BFE9-A8941CDFF6D8}"/>
          </ac:spMkLst>
        </pc:spChg>
      </pc:sldChg>
      <pc:sldChg chg="add">
        <pc:chgData name="Bob Higgie" userId="ca96966e-c91b-46bf-80ae-a3ad686f5520" providerId="ADAL" clId="{B132B7B2-3720-234D-AFC6-2A8A433A523C}" dt="2021-08-30T08:38:42.087" v="6"/>
        <pc:sldMkLst>
          <pc:docMk/>
          <pc:sldMk cId="2177478482" sldId="367"/>
        </pc:sldMkLst>
      </pc:sldChg>
      <pc:sldChg chg="add">
        <pc:chgData name="Bob Higgie" userId="ca96966e-c91b-46bf-80ae-a3ad686f5520" providerId="ADAL" clId="{B132B7B2-3720-234D-AFC6-2A8A433A523C}" dt="2021-08-30T08:38:42.087" v="6"/>
        <pc:sldMkLst>
          <pc:docMk/>
          <pc:sldMk cId="3767741024" sldId="368"/>
        </pc:sldMkLst>
      </pc:sldChg>
      <pc:sldChg chg="add">
        <pc:chgData name="Bob Higgie" userId="ca96966e-c91b-46bf-80ae-a3ad686f5520" providerId="ADAL" clId="{B132B7B2-3720-234D-AFC6-2A8A433A523C}" dt="2021-08-30T08:34:38.205" v="0"/>
        <pc:sldMkLst>
          <pc:docMk/>
          <pc:sldMk cId="1452609900" sldId="373"/>
        </pc:sldMkLst>
      </pc:sldChg>
      <pc:sldChg chg="add">
        <pc:chgData name="Bob Higgie" userId="ca96966e-c91b-46bf-80ae-a3ad686f5520" providerId="ADAL" clId="{B132B7B2-3720-234D-AFC6-2A8A433A523C}" dt="2021-08-30T08:34:38.205" v="0"/>
        <pc:sldMkLst>
          <pc:docMk/>
          <pc:sldMk cId="1064469555" sldId="374"/>
        </pc:sldMkLst>
      </pc:sldChg>
      <pc:sldChg chg="add">
        <pc:chgData name="Bob Higgie" userId="ca96966e-c91b-46bf-80ae-a3ad686f5520" providerId="ADAL" clId="{B132B7B2-3720-234D-AFC6-2A8A433A523C}" dt="2021-08-30T08:34:38.205" v="0"/>
        <pc:sldMkLst>
          <pc:docMk/>
          <pc:sldMk cId="2461864140" sldId="375"/>
        </pc:sldMkLst>
      </pc:sldChg>
      <pc:sldChg chg="add">
        <pc:chgData name="Bob Higgie" userId="ca96966e-c91b-46bf-80ae-a3ad686f5520" providerId="ADAL" clId="{B132B7B2-3720-234D-AFC6-2A8A433A523C}" dt="2021-08-30T08:34:38.205" v="0"/>
        <pc:sldMkLst>
          <pc:docMk/>
          <pc:sldMk cId="2537950806" sldId="376"/>
        </pc:sldMkLst>
      </pc:sldChg>
      <pc:sldChg chg="add">
        <pc:chgData name="Bob Higgie" userId="ca96966e-c91b-46bf-80ae-a3ad686f5520" providerId="ADAL" clId="{B132B7B2-3720-234D-AFC6-2A8A433A523C}" dt="2021-08-30T08:34:38.205" v="0"/>
        <pc:sldMkLst>
          <pc:docMk/>
          <pc:sldMk cId="991149213" sldId="377"/>
        </pc:sldMkLst>
      </pc:sldChg>
      <pc:sldChg chg="add">
        <pc:chgData name="Bob Higgie" userId="ca96966e-c91b-46bf-80ae-a3ad686f5520" providerId="ADAL" clId="{B132B7B2-3720-234D-AFC6-2A8A433A523C}" dt="2021-08-30T08:34:38.205" v="0"/>
        <pc:sldMkLst>
          <pc:docMk/>
          <pc:sldMk cId="3287691016" sldId="378"/>
        </pc:sldMkLst>
      </pc:sldChg>
      <pc:sldChg chg="add">
        <pc:chgData name="Bob Higgie" userId="ca96966e-c91b-46bf-80ae-a3ad686f5520" providerId="ADAL" clId="{B132B7B2-3720-234D-AFC6-2A8A433A523C}" dt="2021-08-30T08:34:38.205" v="0"/>
        <pc:sldMkLst>
          <pc:docMk/>
          <pc:sldMk cId="3353873838" sldId="379"/>
        </pc:sldMkLst>
      </pc:sldChg>
      <pc:sldChg chg="add">
        <pc:chgData name="Bob Higgie" userId="ca96966e-c91b-46bf-80ae-a3ad686f5520" providerId="ADAL" clId="{B132B7B2-3720-234D-AFC6-2A8A433A523C}" dt="2021-08-30T08:34:38.205" v="0"/>
        <pc:sldMkLst>
          <pc:docMk/>
          <pc:sldMk cId="515741678" sldId="380"/>
        </pc:sldMkLst>
      </pc:sldChg>
      <pc:sldChg chg="add">
        <pc:chgData name="Bob Higgie" userId="ca96966e-c91b-46bf-80ae-a3ad686f5520" providerId="ADAL" clId="{B132B7B2-3720-234D-AFC6-2A8A433A523C}" dt="2021-08-30T08:34:38.205" v="0"/>
        <pc:sldMkLst>
          <pc:docMk/>
          <pc:sldMk cId="175181484" sldId="381"/>
        </pc:sldMkLst>
      </pc:sldChg>
      <pc:sldChg chg="add">
        <pc:chgData name="Bob Higgie" userId="ca96966e-c91b-46bf-80ae-a3ad686f5520" providerId="ADAL" clId="{B132B7B2-3720-234D-AFC6-2A8A433A523C}" dt="2021-08-30T08:34:38.205" v="0"/>
        <pc:sldMkLst>
          <pc:docMk/>
          <pc:sldMk cId="3900258196" sldId="382"/>
        </pc:sldMkLst>
      </pc:sldChg>
      <pc:sldChg chg="add">
        <pc:chgData name="Bob Higgie" userId="ca96966e-c91b-46bf-80ae-a3ad686f5520" providerId="ADAL" clId="{B132B7B2-3720-234D-AFC6-2A8A433A523C}" dt="2021-08-30T08:34:38.205" v="0"/>
        <pc:sldMkLst>
          <pc:docMk/>
          <pc:sldMk cId="3606056961" sldId="383"/>
        </pc:sldMkLst>
      </pc:sldChg>
      <pc:sldChg chg="add">
        <pc:chgData name="Bob Higgie" userId="ca96966e-c91b-46bf-80ae-a3ad686f5520" providerId="ADAL" clId="{B132B7B2-3720-234D-AFC6-2A8A433A523C}" dt="2021-08-30T08:34:38.205" v="0"/>
        <pc:sldMkLst>
          <pc:docMk/>
          <pc:sldMk cId="1139205655" sldId="384"/>
        </pc:sldMkLst>
      </pc:sldChg>
      <pc:sldChg chg="add">
        <pc:chgData name="Bob Higgie" userId="ca96966e-c91b-46bf-80ae-a3ad686f5520" providerId="ADAL" clId="{B132B7B2-3720-234D-AFC6-2A8A433A523C}" dt="2021-08-30T08:34:38.205" v="0"/>
        <pc:sldMkLst>
          <pc:docMk/>
          <pc:sldMk cId="4208133254" sldId="385"/>
        </pc:sldMkLst>
      </pc:sldChg>
      <pc:sldChg chg="add">
        <pc:chgData name="Bob Higgie" userId="ca96966e-c91b-46bf-80ae-a3ad686f5520" providerId="ADAL" clId="{B132B7B2-3720-234D-AFC6-2A8A433A523C}" dt="2021-08-30T08:34:38.205" v="0"/>
        <pc:sldMkLst>
          <pc:docMk/>
          <pc:sldMk cId="4144251947" sldId="386"/>
        </pc:sldMkLst>
      </pc:sldChg>
      <pc:sldChg chg="add">
        <pc:chgData name="Bob Higgie" userId="ca96966e-c91b-46bf-80ae-a3ad686f5520" providerId="ADAL" clId="{B132B7B2-3720-234D-AFC6-2A8A433A523C}" dt="2021-08-30T08:34:38.205" v="0"/>
        <pc:sldMkLst>
          <pc:docMk/>
          <pc:sldMk cId="2535795580" sldId="387"/>
        </pc:sldMkLst>
      </pc:sldChg>
      <pc:sldChg chg="add">
        <pc:chgData name="Bob Higgie" userId="ca96966e-c91b-46bf-80ae-a3ad686f5520" providerId="ADAL" clId="{B132B7B2-3720-234D-AFC6-2A8A433A523C}" dt="2021-08-30T08:34:38.205" v="0"/>
        <pc:sldMkLst>
          <pc:docMk/>
          <pc:sldMk cId="1617269950" sldId="388"/>
        </pc:sldMkLst>
      </pc:sldChg>
      <pc:sldChg chg="modSp add mod">
        <pc:chgData name="Bob Higgie" userId="ca96966e-c91b-46bf-80ae-a3ad686f5520" providerId="ADAL" clId="{B132B7B2-3720-234D-AFC6-2A8A433A523C}" dt="2021-08-30T08:34:38.495" v="1" actId="27636"/>
        <pc:sldMkLst>
          <pc:docMk/>
          <pc:sldMk cId="800271200" sldId="389"/>
        </pc:sldMkLst>
        <pc:spChg chg="mod">
          <ac:chgData name="Bob Higgie" userId="ca96966e-c91b-46bf-80ae-a3ad686f5520" providerId="ADAL" clId="{B132B7B2-3720-234D-AFC6-2A8A433A523C}" dt="2021-08-30T08:34:38.495" v="1" actId="27636"/>
          <ac:spMkLst>
            <pc:docMk/>
            <pc:sldMk cId="800271200" sldId="389"/>
            <ac:spMk id="3" creationId="{4BD2D62B-9136-489A-BFE9-A8941CDFF6D8}"/>
          </ac:spMkLst>
        </pc:spChg>
      </pc:sldChg>
      <pc:sldChg chg="modSp add mod">
        <pc:chgData name="Bob Higgie" userId="ca96966e-c91b-46bf-80ae-a3ad686f5520" providerId="ADAL" clId="{B132B7B2-3720-234D-AFC6-2A8A433A523C}" dt="2021-08-30T08:34:38.518" v="2" actId="27636"/>
        <pc:sldMkLst>
          <pc:docMk/>
          <pc:sldMk cId="2979090522" sldId="390"/>
        </pc:sldMkLst>
        <pc:spChg chg="mod">
          <ac:chgData name="Bob Higgie" userId="ca96966e-c91b-46bf-80ae-a3ad686f5520" providerId="ADAL" clId="{B132B7B2-3720-234D-AFC6-2A8A433A523C}" dt="2021-08-30T08:34:38.518" v="2" actId="27636"/>
          <ac:spMkLst>
            <pc:docMk/>
            <pc:sldMk cId="2979090522" sldId="390"/>
            <ac:spMk id="3" creationId="{4BD2D62B-9136-489A-BFE9-A8941CDFF6D8}"/>
          </ac:spMkLst>
        </pc:spChg>
      </pc:sldChg>
      <pc:sldChg chg="add">
        <pc:chgData name="Bob Higgie" userId="ca96966e-c91b-46bf-80ae-a3ad686f5520" providerId="ADAL" clId="{B132B7B2-3720-234D-AFC6-2A8A433A523C}" dt="2021-08-30T08:34:38.205" v="0"/>
        <pc:sldMkLst>
          <pc:docMk/>
          <pc:sldMk cId="3288329484" sldId="391"/>
        </pc:sldMkLst>
      </pc:sldChg>
      <pc:sldChg chg="add">
        <pc:chgData name="Bob Higgie" userId="ca96966e-c91b-46bf-80ae-a3ad686f5520" providerId="ADAL" clId="{B132B7B2-3720-234D-AFC6-2A8A433A523C}" dt="2021-08-30T08:34:38.205" v="0"/>
        <pc:sldMkLst>
          <pc:docMk/>
          <pc:sldMk cId="961708840" sldId="392"/>
        </pc:sldMkLst>
      </pc:sldChg>
      <pc:sldChg chg="add">
        <pc:chgData name="Bob Higgie" userId="ca96966e-c91b-46bf-80ae-a3ad686f5520" providerId="ADAL" clId="{B132B7B2-3720-234D-AFC6-2A8A433A523C}" dt="2021-08-30T08:34:38.205" v="0"/>
        <pc:sldMkLst>
          <pc:docMk/>
          <pc:sldMk cId="417736833" sldId="393"/>
        </pc:sldMkLst>
      </pc:sldChg>
      <pc:sldChg chg="add">
        <pc:chgData name="Bob Higgie" userId="ca96966e-c91b-46bf-80ae-a3ad686f5520" providerId="ADAL" clId="{B132B7B2-3720-234D-AFC6-2A8A433A523C}" dt="2021-08-30T08:34:38.205" v="0"/>
        <pc:sldMkLst>
          <pc:docMk/>
          <pc:sldMk cId="1432591365" sldId="394"/>
        </pc:sldMkLst>
      </pc:sldChg>
      <pc:sldChg chg="add">
        <pc:chgData name="Bob Higgie" userId="ca96966e-c91b-46bf-80ae-a3ad686f5520" providerId="ADAL" clId="{B132B7B2-3720-234D-AFC6-2A8A433A523C}" dt="2021-08-30T08:34:38.205" v="0"/>
        <pc:sldMkLst>
          <pc:docMk/>
          <pc:sldMk cId="3476272859" sldId="395"/>
        </pc:sldMkLst>
      </pc:sldChg>
      <pc:sldChg chg="add">
        <pc:chgData name="Bob Higgie" userId="ca96966e-c91b-46bf-80ae-a3ad686f5520" providerId="ADAL" clId="{B132B7B2-3720-234D-AFC6-2A8A433A523C}" dt="2021-08-30T08:34:38.205" v="0"/>
        <pc:sldMkLst>
          <pc:docMk/>
          <pc:sldMk cId="377669157" sldId="396"/>
        </pc:sldMkLst>
      </pc:sldChg>
      <pc:sldChg chg="add">
        <pc:chgData name="Bob Higgie" userId="ca96966e-c91b-46bf-80ae-a3ad686f5520" providerId="ADAL" clId="{B132B7B2-3720-234D-AFC6-2A8A433A523C}" dt="2021-08-30T08:34:38.205" v="0"/>
        <pc:sldMkLst>
          <pc:docMk/>
          <pc:sldMk cId="3806373626" sldId="397"/>
        </pc:sldMkLst>
      </pc:sldChg>
      <pc:sldChg chg="add">
        <pc:chgData name="Bob Higgie" userId="ca96966e-c91b-46bf-80ae-a3ad686f5520" providerId="ADAL" clId="{B132B7B2-3720-234D-AFC6-2A8A433A523C}" dt="2021-08-30T08:34:38.205" v="0"/>
        <pc:sldMkLst>
          <pc:docMk/>
          <pc:sldMk cId="45083041" sldId="398"/>
        </pc:sldMkLst>
      </pc:sldChg>
      <pc:sldChg chg="add">
        <pc:chgData name="Bob Higgie" userId="ca96966e-c91b-46bf-80ae-a3ad686f5520" providerId="ADAL" clId="{B132B7B2-3720-234D-AFC6-2A8A433A523C}" dt="2021-08-30T08:34:38.205" v="0"/>
        <pc:sldMkLst>
          <pc:docMk/>
          <pc:sldMk cId="250508837" sldId="399"/>
        </pc:sldMkLst>
      </pc:sldChg>
      <pc:sldChg chg="add">
        <pc:chgData name="Bob Higgie" userId="ca96966e-c91b-46bf-80ae-a3ad686f5520" providerId="ADAL" clId="{B132B7B2-3720-234D-AFC6-2A8A433A523C}" dt="2021-08-30T08:34:38.205" v="0"/>
        <pc:sldMkLst>
          <pc:docMk/>
          <pc:sldMk cId="1754254868" sldId="400"/>
        </pc:sldMkLst>
      </pc:sldChg>
      <pc:sldChg chg="add">
        <pc:chgData name="Bob Higgie" userId="ca96966e-c91b-46bf-80ae-a3ad686f5520" providerId="ADAL" clId="{B132B7B2-3720-234D-AFC6-2A8A433A523C}" dt="2021-08-30T08:34:38.205" v="0"/>
        <pc:sldMkLst>
          <pc:docMk/>
          <pc:sldMk cId="1514826709" sldId="401"/>
        </pc:sldMkLst>
      </pc:sldChg>
      <pc:sldChg chg="add">
        <pc:chgData name="Bob Higgie" userId="ca96966e-c91b-46bf-80ae-a3ad686f5520" providerId="ADAL" clId="{B132B7B2-3720-234D-AFC6-2A8A433A523C}" dt="2021-08-30T08:34:38.205" v="0"/>
        <pc:sldMkLst>
          <pc:docMk/>
          <pc:sldMk cId="1060546410" sldId="402"/>
        </pc:sldMkLst>
      </pc:sldChg>
      <pc:sldChg chg="add">
        <pc:chgData name="Bob Higgie" userId="ca96966e-c91b-46bf-80ae-a3ad686f5520" providerId="ADAL" clId="{B132B7B2-3720-234D-AFC6-2A8A433A523C}" dt="2021-08-30T08:36:33.411" v="3"/>
        <pc:sldMkLst>
          <pc:docMk/>
          <pc:sldMk cId="3817645776" sldId="412"/>
        </pc:sldMkLst>
      </pc:sldChg>
      <pc:sldChg chg="add">
        <pc:chgData name="Bob Higgie" userId="ca96966e-c91b-46bf-80ae-a3ad686f5520" providerId="ADAL" clId="{B132B7B2-3720-234D-AFC6-2A8A433A523C}" dt="2021-08-30T08:36:33.411" v="3"/>
        <pc:sldMkLst>
          <pc:docMk/>
          <pc:sldMk cId="3654398979" sldId="413"/>
        </pc:sldMkLst>
      </pc:sldChg>
      <pc:sldChg chg="add">
        <pc:chgData name="Bob Higgie" userId="ca96966e-c91b-46bf-80ae-a3ad686f5520" providerId="ADAL" clId="{B132B7B2-3720-234D-AFC6-2A8A433A523C}" dt="2021-08-30T08:36:33.411" v="3"/>
        <pc:sldMkLst>
          <pc:docMk/>
          <pc:sldMk cId="950287356" sldId="414"/>
        </pc:sldMkLst>
      </pc:sldChg>
      <pc:sldChg chg="add">
        <pc:chgData name="Bob Higgie" userId="ca96966e-c91b-46bf-80ae-a3ad686f5520" providerId="ADAL" clId="{B132B7B2-3720-234D-AFC6-2A8A433A523C}" dt="2021-08-30T08:36:33.411" v="3"/>
        <pc:sldMkLst>
          <pc:docMk/>
          <pc:sldMk cId="1270314318" sldId="415"/>
        </pc:sldMkLst>
      </pc:sldChg>
      <pc:sldChg chg="add">
        <pc:chgData name="Bob Higgie" userId="ca96966e-c91b-46bf-80ae-a3ad686f5520" providerId="ADAL" clId="{B132B7B2-3720-234D-AFC6-2A8A433A523C}" dt="2021-08-30T08:36:33.411" v="3"/>
        <pc:sldMkLst>
          <pc:docMk/>
          <pc:sldMk cId="1075424935" sldId="416"/>
        </pc:sldMkLst>
      </pc:sldChg>
      <pc:sldChg chg="add">
        <pc:chgData name="Bob Higgie" userId="ca96966e-c91b-46bf-80ae-a3ad686f5520" providerId="ADAL" clId="{B132B7B2-3720-234D-AFC6-2A8A433A523C}" dt="2021-08-30T08:36:33.411" v="3"/>
        <pc:sldMkLst>
          <pc:docMk/>
          <pc:sldMk cId="2514681001" sldId="417"/>
        </pc:sldMkLst>
      </pc:sldChg>
      <pc:sldChg chg="add">
        <pc:chgData name="Bob Higgie" userId="ca96966e-c91b-46bf-80ae-a3ad686f5520" providerId="ADAL" clId="{B132B7B2-3720-234D-AFC6-2A8A433A523C}" dt="2021-08-30T08:36:33.411" v="3"/>
        <pc:sldMkLst>
          <pc:docMk/>
          <pc:sldMk cId="594929231" sldId="418"/>
        </pc:sldMkLst>
      </pc:sldChg>
      <pc:sldChg chg="add">
        <pc:chgData name="Bob Higgie" userId="ca96966e-c91b-46bf-80ae-a3ad686f5520" providerId="ADAL" clId="{B132B7B2-3720-234D-AFC6-2A8A433A523C}" dt="2021-08-30T08:36:33.411" v="3"/>
        <pc:sldMkLst>
          <pc:docMk/>
          <pc:sldMk cId="1186805749" sldId="419"/>
        </pc:sldMkLst>
      </pc:sldChg>
      <pc:sldChg chg="add">
        <pc:chgData name="Bob Higgie" userId="ca96966e-c91b-46bf-80ae-a3ad686f5520" providerId="ADAL" clId="{B132B7B2-3720-234D-AFC6-2A8A433A523C}" dt="2021-08-30T08:36:33.411" v="3"/>
        <pc:sldMkLst>
          <pc:docMk/>
          <pc:sldMk cId="412954543" sldId="420"/>
        </pc:sldMkLst>
      </pc:sldChg>
      <pc:sldChg chg="add">
        <pc:chgData name="Bob Higgie" userId="ca96966e-c91b-46bf-80ae-a3ad686f5520" providerId="ADAL" clId="{B132B7B2-3720-234D-AFC6-2A8A433A523C}" dt="2021-08-30T08:37:15.168" v="4"/>
        <pc:sldMkLst>
          <pc:docMk/>
          <pc:sldMk cId="470290916" sldId="421"/>
        </pc:sldMkLst>
      </pc:sldChg>
      <pc:sldChg chg="modSp add mod">
        <pc:chgData name="Bob Higgie" userId="ca96966e-c91b-46bf-80ae-a3ad686f5520" providerId="ADAL" clId="{B132B7B2-3720-234D-AFC6-2A8A433A523C}" dt="2021-08-30T08:37:15.308" v="5" actId="27636"/>
        <pc:sldMkLst>
          <pc:docMk/>
          <pc:sldMk cId="2590833144" sldId="422"/>
        </pc:sldMkLst>
        <pc:spChg chg="mod">
          <ac:chgData name="Bob Higgie" userId="ca96966e-c91b-46bf-80ae-a3ad686f5520" providerId="ADAL" clId="{B132B7B2-3720-234D-AFC6-2A8A433A523C}" dt="2021-08-30T08:37:15.308" v="5" actId="27636"/>
          <ac:spMkLst>
            <pc:docMk/>
            <pc:sldMk cId="2590833144" sldId="422"/>
            <ac:spMk id="3" creationId="{4BD2D62B-9136-489A-BFE9-A8941CDFF6D8}"/>
          </ac:spMkLst>
        </pc:spChg>
      </pc:sldChg>
      <pc:sldChg chg="add">
        <pc:chgData name="Bob Higgie" userId="ca96966e-c91b-46bf-80ae-a3ad686f5520" providerId="ADAL" clId="{B132B7B2-3720-234D-AFC6-2A8A433A523C}" dt="2021-08-30T08:40:10.870" v="9"/>
        <pc:sldMkLst>
          <pc:docMk/>
          <pc:sldMk cId="1658056649" sldId="1805"/>
        </pc:sldMkLst>
      </pc:sldChg>
      <pc:sldChg chg="add">
        <pc:chgData name="Bob Higgie" userId="ca96966e-c91b-46bf-80ae-a3ad686f5520" providerId="ADAL" clId="{B132B7B2-3720-234D-AFC6-2A8A433A523C}" dt="2021-08-30T08:43:51.642" v="11"/>
        <pc:sldMkLst>
          <pc:docMk/>
          <pc:sldMk cId="2766865185" sldId="1817"/>
        </pc:sldMkLst>
      </pc:sldChg>
      <pc:sldChg chg="add">
        <pc:chgData name="Bob Higgie" userId="ca96966e-c91b-46bf-80ae-a3ad686f5520" providerId="ADAL" clId="{B132B7B2-3720-234D-AFC6-2A8A433A523C}" dt="2021-08-30T08:43:51.642" v="11"/>
        <pc:sldMkLst>
          <pc:docMk/>
          <pc:sldMk cId="629150371" sldId="1818"/>
        </pc:sldMkLst>
      </pc:sldChg>
      <pc:sldChg chg="add">
        <pc:chgData name="Bob Higgie" userId="ca96966e-c91b-46bf-80ae-a3ad686f5520" providerId="ADAL" clId="{B132B7B2-3720-234D-AFC6-2A8A433A523C}" dt="2021-08-30T08:43:51.642" v="11"/>
        <pc:sldMkLst>
          <pc:docMk/>
          <pc:sldMk cId="2801373112" sldId="1819"/>
        </pc:sldMkLst>
      </pc:sldChg>
      <pc:sldChg chg="add">
        <pc:chgData name="Bob Higgie" userId="ca96966e-c91b-46bf-80ae-a3ad686f5520" providerId="ADAL" clId="{B132B7B2-3720-234D-AFC6-2A8A433A523C}" dt="2021-08-30T08:43:51.642" v="11"/>
        <pc:sldMkLst>
          <pc:docMk/>
          <pc:sldMk cId="3621450458" sldId="1820"/>
        </pc:sldMkLst>
      </pc:sldChg>
      <pc:sldChg chg="add">
        <pc:chgData name="Bob Higgie" userId="ca96966e-c91b-46bf-80ae-a3ad686f5520" providerId="ADAL" clId="{B132B7B2-3720-234D-AFC6-2A8A433A523C}" dt="2021-08-30T08:43:51.642" v="11"/>
        <pc:sldMkLst>
          <pc:docMk/>
          <pc:sldMk cId="479992020" sldId="1862"/>
        </pc:sldMkLst>
      </pc:sldChg>
      <pc:sldChg chg="add">
        <pc:chgData name="Bob Higgie" userId="ca96966e-c91b-46bf-80ae-a3ad686f5520" providerId="ADAL" clId="{B132B7B2-3720-234D-AFC6-2A8A433A523C}" dt="2021-08-30T08:43:51.642" v="11"/>
        <pc:sldMkLst>
          <pc:docMk/>
          <pc:sldMk cId="2372250085" sldId="1863"/>
        </pc:sldMkLst>
      </pc:sldChg>
      <pc:sldChg chg="add">
        <pc:chgData name="Bob Higgie" userId="ca96966e-c91b-46bf-80ae-a3ad686f5520" providerId="ADAL" clId="{B132B7B2-3720-234D-AFC6-2A8A433A523C}" dt="2021-08-30T08:43:51.642" v="11"/>
        <pc:sldMkLst>
          <pc:docMk/>
          <pc:sldMk cId="291098947" sldId="1864"/>
        </pc:sldMkLst>
      </pc:sldChg>
      <pc:sldChg chg="add">
        <pc:chgData name="Bob Higgie" userId="ca96966e-c91b-46bf-80ae-a3ad686f5520" providerId="ADAL" clId="{B132B7B2-3720-234D-AFC6-2A8A433A523C}" dt="2021-08-30T08:43:51.642" v="11"/>
        <pc:sldMkLst>
          <pc:docMk/>
          <pc:sldMk cId="2176148552" sldId="1865"/>
        </pc:sldMkLst>
      </pc:sldChg>
      <pc:sldChg chg="add">
        <pc:chgData name="Bob Higgie" userId="ca96966e-c91b-46bf-80ae-a3ad686f5520" providerId="ADAL" clId="{B132B7B2-3720-234D-AFC6-2A8A433A523C}" dt="2021-08-30T08:43:51.642" v="11"/>
        <pc:sldMkLst>
          <pc:docMk/>
          <pc:sldMk cId="1687700461" sldId="1866"/>
        </pc:sldMkLst>
      </pc:sldChg>
      <pc:sldChg chg="modSp add mod">
        <pc:chgData name="Bob Higgie" userId="ca96966e-c91b-46bf-80ae-a3ad686f5520" providerId="ADAL" clId="{B132B7B2-3720-234D-AFC6-2A8A433A523C}" dt="2021-08-30T08:44:14.949" v="16" actId="1076"/>
        <pc:sldMkLst>
          <pc:docMk/>
          <pc:sldMk cId="2542317016" sldId="2042"/>
        </pc:sldMkLst>
        <pc:spChg chg="mod">
          <ac:chgData name="Bob Higgie" userId="ca96966e-c91b-46bf-80ae-a3ad686f5520" providerId="ADAL" clId="{B132B7B2-3720-234D-AFC6-2A8A433A523C}" dt="2021-08-30T08:44:14.949" v="16" actId="1076"/>
          <ac:spMkLst>
            <pc:docMk/>
            <pc:sldMk cId="2542317016" sldId="2042"/>
            <ac:spMk id="2" creationId="{3E93F48C-2916-4E0D-B52C-3FDE4D0CF546}"/>
          </ac:spMkLst>
        </pc:spChg>
        <pc:spChg chg="mod">
          <ac:chgData name="Bob Higgie" userId="ca96966e-c91b-46bf-80ae-a3ad686f5520" providerId="ADAL" clId="{B132B7B2-3720-234D-AFC6-2A8A433A523C}" dt="2021-08-30T08:43:51.642" v="11"/>
          <ac:spMkLst>
            <pc:docMk/>
            <pc:sldMk cId="2542317016" sldId="2042"/>
            <ac:spMk id="4" creationId="{97401752-C8B0-415E-9FDE-517A5CB1A0BA}"/>
          </ac:spMkLst>
        </pc:spChg>
      </pc:sldChg>
      <pc:sldChg chg="modSp add">
        <pc:chgData name="Bob Higgie" userId="ca96966e-c91b-46bf-80ae-a3ad686f5520" providerId="ADAL" clId="{B132B7B2-3720-234D-AFC6-2A8A433A523C}" dt="2021-08-30T08:43:51.642" v="11"/>
        <pc:sldMkLst>
          <pc:docMk/>
          <pc:sldMk cId="2817394557" sldId="2043"/>
        </pc:sldMkLst>
        <pc:spChg chg="mod">
          <ac:chgData name="Bob Higgie" userId="ca96966e-c91b-46bf-80ae-a3ad686f5520" providerId="ADAL" clId="{B132B7B2-3720-234D-AFC6-2A8A433A523C}" dt="2021-08-30T08:43:51.642" v="11"/>
          <ac:spMkLst>
            <pc:docMk/>
            <pc:sldMk cId="2817394557" sldId="2043"/>
            <ac:spMk id="4" creationId="{97401752-C8B0-415E-9FDE-517A5CB1A0BA}"/>
          </ac:spMkLst>
        </pc:spChg>
      </pc:sldChg>
      <pc:sldChg chg="modSp add">
        <pc:chgData name="Bob Higgie" userId="ca96966e-c91b-46bf-80ae-a3ad686f5520" providerId="ADAL" clId="{B132B7B2-3720-234D-AFC6-2A8A433A523C}" dt="2021-08-30T08:43:51.642" v="11"/>
        <pc:sldMkLst>
          <pc:docMk/>
          <pc:sldMk cId="3169368649" sldId="2055"/>
        </pc:sldMkLst>
        <pc:spChg chg="mod">
          <ac:chgData name="Bob Higgie" userId="ca96966e-c91b-46bf-80ae-a3ad686f5520" providerId="ADAL" clId="{B132B7B2-3720-234D-AFC6-2A8A433A523C}" dt="2021-08-30T08:43:51.642" v="11"/>
          <ac:spMkLst>
            <pc:docMk/>
            <pc:sldMk cId="3169368649" sldId="2055"/>
            <ac:spMk id="4" creationId="{97401752-C8B0-415E-9FDE-517A5CB1A0BA}"/>
          </ac:spMkLst>
        </pc:spChg>
      </pc:sldChg>
      <pc:sldChg chg="modSp add">
        <pc:chgData name="Bob Higgie" userId="ca96966e-c91b-46bf-80ae-a3ad686f5520" providerId="ADAL" clId="{B132B7B2-3720-234D-AFC6-2A8A433A523C}" dt="2021-08-30T08:43:51.642" v="11"/>
        <pc:sldMkLst>
          <pc:docMk/>
          <pc:sldMk cId="23055517" sldId="2056"/>
        </pc:sldMkLst>
        <pc:spChg chg="mod">
          <ac:chgData name="Bob Higgie" userId="ca96966e-c91b-46bf-80ae-a3ad686f5520" providerId="ADAL" clId="{B132B7B2-3720-234D-AFC6-2A8A433A523C}" dt="2021-08-30T08:43:51.642" v="11"/>
          <ac:spMkLst>
            <pc:docMk/>
            <pc:sldMk cId="23055517" sldId="2056"/>
            <ac:spMk id="4" creationId="{97401752-C8B0-415E-9FDE-517A5CB1A0BA}"/>
          </ac:spMkLst>
        </pc:spChg>
      </pc:sldChg>
      <pc:sldChg chg="add">
        <pc:chgData name="Bob Higgie" userId="ca96966e-c91b-46bf-80ae-a3ad686f5520" providerId="ADAL" clId="{B132B7B2-3720-234D-AFC6-2A8A433A523C}" dt="2021-08-30T08:43:51.642" v="11"/>
        <pc:sldMkLst>
          <pc:docMk/>
          <pc:sldMk cId="242666543" sldId="2057"/>
        </pc:sldMkLst>
      </pc:sldChg>
      <pc:sldChg chg="add">
        <pc:chgData name="Bob Higgie" userId="ca96966e-c91b-46bf-80ae-a3ad686f5520" providerId="ADAL" clId="{B132B7B2-3720-234D-AFC6-2A8A433A523C}" dt="2021-08-30T08:43:51.642" v="11"/>
        <pc:sldMkLst>
          <pc:docMk/>
          <pc:sldMk cId="3172658937" sldId="2058"/>
        </pc:sldMkLst>
      </pc:sldChg>
      <pc:sldChg chg="add">
        <pc:chgData name="Bob Higgie" userId="ca96966e-c91b-46bf-80ae-a3ad686f5520" providerId="ADAL" clId="{B132B7B2-3720-234D-AFC6-2A8A433A523C}" dt="2021-08-30T08:43:51.642" v="11"/>
        <pc:sldMkLst>
          <pc:docMk/>
          <pc:sldMk cId="2981265842" sldId="2059"/>
        </pc:sldMkLst>
      </pc:sldChg>
      <pc:sldChg chg="add">
        <pc:chgData name="Bob Higgie" userId="ca96966e-c91b-46bf-80ae-a3ad686f5520" providerId="ADAL" clId="{B132B7B2-3720-234D-AFC6-2A8A433A523C}" dt="2021-08-30T08:43:51.642" v="11"/>
        <pc:sldMkLst>
          <pc:docMk/>
          <pc:sldMk cId="4243707034" sldId="2060"/>
        </pc:sldMkLst>
      </pc:sldChg>
      <pc:sldChg chg="add">
        <pc:chgData name="Bob Higgie" userId="ca96966e-c91b-46bf-80ae-a3ad686f5520" providerId="ADAL" clId="{B132B7B2-3720-234D-AFC6-2A8A433A523C}" dt="2021-08-30T08:43:51.642" v="11"/>
        <pc:sldMkLst>
          <pc:docMk/>
          <pc:sldMk cId="2643475367" sldId="2061"/>
        </pc:sldMkLst>
      </pc:sldChg>
      <pc:sldChg chg="add">
        <pc:chgData name="Bob Higgie" userId="ca96966e-c91b-46bf-80ae-a3ad686f5520" providerId="ADAL" clId="{B132B7B2-3720-234D-AFC6-2A8A433A523C}" dt="2021-08-30T08:43:51.642" v="11"/>
        <pc:sldMkLst>
          <pc:docMk/>
          <pc:sldMk cId="977564204" sldId="2062"/>
        </pc:sldMkLst>
      </pc:sldChg>
      <pc:sldChg chg="modSp add mod">
        <pc:chgData name="Bob Higgie" userId="ca96966e-c91b-46bf-80ae-a3ad686f5520" providerId="ADAL" clId="{B132B7B2-3720-234D-AFC6-2A8A433A523C}" dt="2021-08-30T08:43:51.774" v="13" actId="27636"/>
        <pc:sldMkLst>
          <pc:docMk/>
          <pc:sldMk cId="3702643636" sldId="2063"/>
        </pc:sldMkLst>
        <pc:spChg chg="mod">
          <ac:chgData name="Bob Higgie" userId="ca96966e-c91b-46bf-80ae-a3ad686f5520" providerId="ADAL" clId="{B132B7B2-3720-234D-AFC6-2A8A433A523C}" dt="2021-08-30T08:43:51.774" v="13" actId="27636"/>
          <ac:spMkLst>
            <pc:docMk/>
            <pc:sldMk cId="3702643636" sldId="2063"/>
            <ac:spMk id="3" creationId="{5BBDFAB7-9E34-442E-8DC6-6B4AD5048125}"/>
          </ac:spMkLst>
        </pc:spChg>
      </pc:sldChg>
      <pc:sldChg chg="add">
        <pc:chgData name="Bob Higgie" userId="ca96966e-c91b-46bf-80ae-a3ad686f5520" providerId="ADAL" clId="{B132B7B2-3720-234D-AFC6-2A8A433A523C}" dt="2021-08-30T08:43:51.642" v="11"/>
        <pc:sldMkLst>
          <pc:docMk/>
          <pc:sldMk cId="415064317" sldId="2090"/>
        </pc:sldMkLst>
      </pc:sldChg>
      <pc:sldChg chg="modSp add mod">
        <pc:chgData name="Bob Higgie" userId="ca96966e-c91b-46bf-80ae-a3ad686f5520" providerId="ADAL" clId="{B132B7B2-3720-234D-AFC6-2A8A433A523C}" dt="2021-08-30T08:43:51.805" v="14" actId="27636"/>
        <pc:sldMkLst>
          <pc:docMk/>
          <pc:sldMk cId="1257435360" sldId="2091"/>
        </pc:sldMkLst>
        <pc:spChg chg="mod">
          <ac:chgData name="Bob Higgie" userId="ca96966e-c91b-46bf-80ae-a3ad686f5520" providerId="ADAL" clId="{B132B7B2-3720-234D-AFC6-2A8A433A523C}" dt="2021-08-30T08:43:51.805" v="14" actId="27636"/>
          <ac:spMkLst>
            <pc:docMk/>
            <pc:sldMk cId="1257435360" sldId="2091"/>
            <ac:spMk id="3" creationId="{047F9030-111C-4D33-AFB8-BFAA9DB45401}"/>
          </ac:spMkLst>
        </pc:spChg>
      </pc:sldChg>
      <pc:sldChg chg="add">
        <pc:chgData name="Bob Higgie" userId="ca96966e-c91b-46bf-80ae-a3ad686f5520" providerId="ADAL" clId="{B132B7B2-3720-234D-AFC6-2A8A433A523C}" dt="2021-08-30T08:43:51.642" v="11"/>
        <pc:sldMkLst>
          <pc:docMk/>
          <pc:sldMk cId="1401487238" sldId="2093"/>
        </pc:sldMkLst>
      </pc:sldChg>
      <pc:sldChg chg="modSp add mod">
        <pc:chgData name="Bob Higgie" userId="ca96966e-c91b-46bf-80ae-a3ad686f5520" providerId="ADAL" clId="{B132B7B2-3720-234D-AFC6-2A8A433A523C}" dt="2021-08-30T08:43:51.819" v="15" actId="27636"/>
        <pc:sldMkLst>
          <pc:docMk/>
          <pc:sldMk cId="73386888" sldId="2094"/>
        </pc:sldMkLst>
        <pc:spChg chg="mod">
          <ac:chgData name="Bob Higgie" userId="ca96966e-c91b-46bf-80ae-a3ad686f5520" providerId="ADAL" clId="{B132B7B2-3720-234D-AFC6-2A8A433A523C}" dt="2021-08-30T08:43:51.819" v="15" actId="27636"/>
          <ac:spMkLst>
            <pc:docMk/>
            <pc:sldMk cId="73386888" sldId="2094"/>
            <ac:spMk id="3" creationId="{CF9FCB07-7DF6-46AB-83B9-C171936645C8}"/>
          </ac:spMkLst>
        </pc:spChg>
      </pc:sldChg>
      <pc:sldChg chg="add">
        <pc:chgData name="Bob Higgie" userId="ca96966e-c91b-46bf-80ae-a3ad686f5520" providerId="ADAL" clId="{B132B7B2-3720-234D-AFC6-2A8A433A523C}" dt="2021-08-30T08:43:51.642" v="11"/>
        <pc:sldMkLst>
          <pc:docMk/>
          <pc:sldMk cId="340737068" sldId="2095"/>
        </pc:sldMkLst>
      </pc:sldChg>
      <pc:sldChg chg="add">
        <pc:chgData name="Bob Higgie" userId="ca96966e-c91b-46bf-80ae-a3ad686f5520" providerId="ADAL" clId="{B132B7B2-3720-234D-AFC6-2A8A433A523C}" dt="2021-08-30T08:40:10.870" v="9"/>
        <pc:sldMkLst>
          <pc:docMk/>
          <pc:sldMk cId="4125756776" sldId="2096"/>
        </pc:sldMkLst>
      </pc:sldChg>
      <pc:sldChg chg="add">
        <pc:chgData name="Bob Higgie" userId="ca96966e-c91b-46bf-80ae-a3ad686f5520" providerId="ADAL" clId="{B132B7B2-3720-234D-AFC6-2A8A433A523C}" dt="2021-08-30T08:40:10.870" v="9"/>
        <pc:sldMkLst>
          <pc:docMk/>
          <pc:sldMk cId="2113114746" sldId="2097"/>
        </pc:sldMkLst>
      </pc:sldChg>
      <pc:sldChg chg="modSp add">
        <pc:chgData name="Bob Higgie" userId="ca96966e-c91b-46bf-80ae-a3ad686f5520" providerId="ADAL" clId="{B132B7B2-3720-234D-AFC6-2A8A433A523C}" dt="2021-08-30T08:43:51.642" v="11"/>
        <pc:sldMkLst>
          <pc:docMk/>
          <pc:sldMk cId="1200247015" sldId="2337"/>
        </pc:sldMkLst>
        <pc:spChg chg="mod">
          <ac:chgData name="Bob Higgie" userId="ca96966e-c91b-46bf-80ae-a3ad686f5520" providerId="ADAL" clId="{B132B7B2-3720-234D-AFC6-2A8A433A523C}" dt="2021-08-30T08:43:51.642" v="11"/>
          <ac:spMkLst>
            <pc:docMk/>
            <pc:sldMk cId="1200247015" sldId="2337"/>
            <ac:spMk id="4" creationId="{90B6428C-298F-4CEE-9E88-65F476DEA85B}"/>
          </ac:spMkLst>
        </pc:spChg>
      </pc:sldChg>
      <pc:sldChg chg="modSp add">
        <pc:chgData name="Bob Higgie" userId="ca96966e-c91b-46bf-80ae-a3ad686f5520" providerId="ADAL" clId="{B132B7B2-3720-234D-AFC6-2A8A433A523C}" dt="2021-08-30T08:43:51.642" v="11"/>
        <pc:sldMkLst>
          <pc:docMk/>
          <pc:sldMk cId="3898116710" sldId="2338"/>
        </pc:sldMkLst>
        <pc:spChg chg="mod">
          <ac:chgData name="Bob Higgie" userId="ca96966e-c91b-46bf-80ae-a3ad686f5520" providerId="ADAL" clId="{B132B7B2-3720-234D-AFC6-2A8A433A523C}" dt="2021-08-30T08:43:51.642" v="11"/>
          <ac:spMkLst>
            <pc:docMk/>
            <pc:sldMk cId="3898116710" sldId="2338"/>
            <ac:spMk id="4" creationId="{90B6428C-298F-4CEE-9E88-65F476DEA85B}"/>
          </ac:spMkLst>
        </pc:spChg>
      </pc:sldChg>
      <pc:sldChg chg="modSp add">
        <pc:chgData name="Bob Higgie" userId="ca96966e-c91b-46bf-80ae-a3ad686f5520" providerId="ADAL" clId="{B132B7B2-3720-234D-AFC6-2A8A433A523C}" dt="2021-08-30T08:43:51.642" v="11"/>
        <pc:sldMkLst>
          <pc:docMk/>
          <pc:sldMk cId="3895207846" sldId="2339"/>
        </pc:sldMkLst>
        <pc:spChg chg="mod">
          <ac:chgData name="Bob Higgie" userId="ca96966e-c91b-46bf-80ae-a3ad686f5520" providerId="ADAL" clId="{B132B7B2-3720-234D-AFC6-2A8A433A523C}" dt="2021-08-30T08:43:51.642" v="11"/>
          <ac:spMkLst>
            <pc:docMk/>
            <pc:sldMk cId="3895207846" sldId="2339"/>
            <ac:spMk id="4" creationId="{90B6428C-298F-4CEE-9E88-65F476DEA85B}"/>
          </ac:spMkLst>
        </pc:spChg>
      </pc:sldChg>
      <pc:sldChg chg="modSp add">
        <pc:chgData name="Bob Higgie" userId="ca96966e-c91b-46bf-80ae-a3ad686f5520" providerId="ADAL" clId="{B132B7B2-3720-234D-AFC6-2A8A433A523C}" dt="2021-08-30T08:43:51.642" v="11"/>
        <pc:sldMkLst>
          <pc:docMk/>
          <pc:sldMk cId="2201432040" sldId="2340"/>
        </pc:sldMkLst>
        <pc:spChg chg="mod">
          <ac:chgData name="Bob Higgie" userId="ca96966e-c91b-46bf-80ae-a3ad686f5520" providerId="ADAL" clId="{B132B7B2-3720-234D-AFC6-2A8A433A523C}" dt="2021-08-30T08:43:51.642" v="11"/>
          <ac:spMkLst>
            <pc:docMk/>
            <pc:sldMk cId="2201432040" sldId="2340"/>
            <ac:spMk id="4" creationId="{90B6428C-298F-4CEE-9E88-65F476DEA85B}"/>
          </ac:spMkLst>
        </pc:spChg>
      </pc:sldChg>
      <pc:sldChg chg="modSp add">
        <pc:chgData name="Bob Higgie" userId="ca96966e-c91b-46bf-80ae-a3ad686f5520" providerId="ADAL" clId="{B132B7B2-3720-234D-AFC6-2A8A433A523C}" dt="2021-08-30T08:43:51.642" v="11"/>
        <pc:sldMkLst>
          <pc:docMk/>
          <pc:sldMk cId="2294950115" sldId="2341"/>
        </pc:sldMkLst>
        <pc:spChg chg="mod">
          <ac:chgData name="Bob Higgie" userId="ca96966e-c91b-46bf-80ae-a3ad686f5520" providerId="ADAL" clId="{B132B7B2-3720-234D-AFC6-2A8A433A523C}" dt="2021-08-30T08:43:51.642" v="11"/>
          <ac:spMkLst>
            <pc:docMk/>
            <pc:sldMk cId="2294950115" sldId="2341"/>
            <ac:spMk id="4" creationId="{90B6428C-298F-4CEE-9E88-65F476DEA85B}"/>
          </ac:spMkLst>
        </pc:spChg>
      </pc:sldChg>
      <pc:sldChg chg="modSp add mod">
        <pc:chgData name="Bob Higgie" userId="ca96966e-c91b-46bf-80ae-a3ad686f5520" providerId="ADAL" clId="{B132B7B2-3720-234D-AFC6-2A8A433A523C}" dt="2021-08-30T08:43:51.753" v="12" actId="27636"/>
        <pc:sldMkLst>
          <pc:docMk/>
          <pc:sldMk cId="3456798637" sldId="2342"/>
        </pc:sldMkLst>
        <pc:spChg chg="mod">
          <ac:chgData name="Bob Higgie" userId="ca96966e-c91b-46bf-80ae-a3ad686f5520" providerId="ADAL" clId="{B132B7B2-3720-234D-AFC6-2A8A433A523C}" dt="2021-08-30T08:43:51.753" v="12" actId="27636"/>
          <ac:spMkLst>
            <pc:docMk/>
            <pc:sldMk cId="3456798637" sldId="2342"/>
            <ac:spMk id="3" creationId="{4B040E34-9B17-4E5F-A712-2BB3F780D105}"/>
          </ac:spMkLst>
        </pc:spChg>
        <pc:spChg chg="mod">
          <ac:chgData name="Bob Higgie" userId="ca96966e-c91b-46bf-80ae-a3ad686f5520" providerId="ADAL" clId="{B132B7B2-3720-234D-AFC6-2A8A433A523C}" dt="2021-08-30T08:43:51.642" v="11"/>
          <ac:spMkLst>
            <pc:docMk/>
            <pc:sldMk cId="3456798637" sldId="2342"/>
            <ac:spMk id="4" creationId="{90B6428C-298F-4CEE-9E88-65F476DEA85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diagrams/_rels/data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ata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ata8.xml.rels><?xml version="1.0" encoding="UTF-8" standalone="yes"?>
<Relationships xmlns="http://schemas.openxmlformats.org/package/2006/relationships"><Relationship Id="rId2" Type="http://schemas.openxmlformats.org/officeDocument/2006/relationships/image" Target="../media/image109.svg"/><Relationship Id="rId1" Type="http://schemas.openxmlformats.org/officeDocument/2006/relationships/image" Target="../media/image10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8.xml.rels><?xml version="1.0" encoding="UTF-8" standalone="yes"?>
<Relationships xmlns="http://schemas.openxmlformats.org/package/2006/relationships"><Relationship Id="rId2" Type="http://schemas.openxmlformats.org/officeDocument/2006/relationships/image" Target="../media/image109.svg"/><Relationship Id="rId1" Type="http://schemas.openxmlformats.org/officeDocument/2006/relationships/image" Target="../media/image10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2CBE7-172C-4480-865C-17E2D0A5F0C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B9680C2B-B436-4FD3-9BD9-E485AE03341D}">
      <dgm:prSet custT="1"/>
      <dgm:spPr/>
      <dgm:t>
        <a:bodyPr/>
        <a:lstStyle/>
        <a:p>
          <a:r>
            <a:rPr lang="en-GB" sz="1800" dirty="0"/>
            <a:t>There has been a massive move from landlines to </a:t>
          </a:r>
          <a:r>
            <a:rPr lang="en-GB" sz="1800" i="1" dirty="0"/>
            <a:t>Voice over IP</a:t>
          </a:r>
          <a:r>
            <a:rPr lang="en-GB" sz="1800" dirty="0"/>
            <a:t> </a:t>
          </a:r>
          <a:r>
            <a:rPr lang="en-GB" sz="1800" i="1" dirty="0"/>
            <a:t>(VoIP) </a:t>
          </a:r>
          <a:r>
            <a:rPr lang="en-GB" sz="1800" dirty="0"/>
            <a:t>for companies to save money</a:t>
          </a:r>
          <a:endParaRPr lang="en-US" sz="1800" dirty="0"/>
        </a:p>
      </dgm:t>
    </dgm:pt>
    <dgm:pt modelId="{30412A03-F135-4055-9EDA-0F726E534C93}" type="parTrans" cxnId="{F7BD6AB2-013B-443F-8E48-E2EF6C313DD9}">
      <dgm:prSet/>
      <dgm:spPr/>
      <dgm:t>
        <a:bodyPr/>
        <a:lstStyle/>
        <a:p>
          <a:endParaRPr lang="en-US"/>
        </a:p>
      </dgm:t>
    </dgm:pt>
    <dgm:pt modelId="{83D305ED-20ED-4A16-8AE4-493792D0EF9C}" type="sibTrans" cxnId="{F7BD6AB2-013B-443F-8E48-E2EF6C313DD9}">
      <dgm:prSet/>
      <dgm:spPr/>
      <dgm:t>
        <a:bodyPr/>
        <a:lstStyle/>
        <a:p>
          <a:endParaRPr lang="en-US"/>
        </a:p>
      </dgm:t>
    </dgm:pt>
    <dgm:pt modelId="{AEE0E41A-4BA3-458C-844F-439597667CFF}">
      <dgm:prSet custT="1"/>
      <dgm:spPr/>
      <dgm:t>
        <a:bodyPr/>
        <a:lstStyle/>
        <a:p>
          <a:r>
            <a:rPr lang="en-GB" sz="1800" dirty="0"/>
            <a:t>One of the biggest issues with the</a:t>
          </a:r>
          <a:r>
            <a:rPr lang="en-GB" sz="1800" i="1" dirty="0"/>
            <a:t> </a:t>
          </a:r>
          <a:r>
            <a:rPr lang="en-GB" sz="1800" dirty="0"/>
            <a:t>administration of this is security</a:t>
          </a:r>
          <a:endParaRPr lang="en-US" sz="1800" dirty="0"/>
        </a:p>
      </dgm:t>
    </dgm:pt>
    <dgm:pt modelId="{2841362E-959B-4144-A56E-A33EDF6E14A8}" type="parTrans" cxnId="{8C7F145A-7ECA-47EE-B540-776962CA10DC}">
      <dgm:prSet/>
      <dgm:spPr/>
      <dgm:t>
        <a:bodyPr/>
        <a:lstStyle/>
        <a:p>
          <a:endParaRPr lang="en-US"/>
        </a:p>
      </dgm:t>
    </dgm:pt>
    <dgm:pt modelId="{F5947A3D-1D5A-46A5-8FF7-FCC63A320A73}" type="sibTrans" cxnId="{8C7F145A-7ECA-47EE-B540-776962CA10DC}">
      <dgm:prSet/>
      <dgm:spPr/>
      <dgm:t>
        <a:bodyPr/>
        <a:lstStyle/>
        <a:p>
          <a:endParaRPr lang="en-US"/>
        </a:p>
      </dgm:t>
    </dgm:pt>
    <dgm:pt modelId="{4F0D6798-947D-49F8-AD2B-91AA46583B1C}">
      <dgm:prSet custT="1"/>
      <dgm:spPr/>
      <dgm:t>
        <a:bodyPr/>
        <a:lstStyle/>
        <a:p>
          <a:r>
            <a:rPr lang="en-GB" sz="1800" dirty="0"/>
            <a:t>By having both data and VoIP on the same line, they are both vulnerable in the case of an attack</a:t>
          </a:r>
          <a:endParaRPr lang="en-US" sz="1800" dirty="0"/>
        </a:p>
      </dgm:t>
    </dgm:pt>
    <dgm:pt modelId="{85042A67-359D-46A6-A1C9-831AB07B44EA}" type="parTrans" cxnId="{9C61FB67-E1C0-4663-A142-B48050BB02C7}">
      <dgm:prSet/>
      <dgm:spPr/>
      <dgm:t>
        <a:bodyPr/>
        <a:lstStyle/>
        <a:p>
          <a:endParaRPr lang="en-US"/>
        </a:p>
      </dgm:t>
    </dgm:pt>
    <dgm:pt modelId="{CD378805-788C-45B3-ACA3-613FC221BE43}" type="sibTrans" cxnId="{9C61FB67-E1C0-4663-A142-B48050BB02C7}">
      <dgm:prSet/>
      <dgm:spPr/>
      <dgm:t>
        <a:bodyPr/>
        <a:lstStyle/>
        <a:p>
          <a:endParaRPr lang="en-US"/>
        </a:p>
      </dgm:t>
    </dgm:pt>
    <dgm:pt modelId="{FFC24E24-46F3-4A1B-A692-5A7FF7759E7E}">
      <dgm:prSet custT="1"/>
      <dgm:spPr/>
      <dgm:t>
        <a:bodyPr/>
        <a:lstStyle/>
        <a:p>
          <a:r>
            <a:rPr lang="en-GB" sz="1800" dirty="0"/>
            <a:t>Standard telephone systems should be replaced with a securable </a:t>
          </a:r>
          <a:r>
            <a:rPr lang="en-GB" sz="1800" i="1" dirty="0"/>
            <a:t>PBX</a:t>
          </a:r>
          <a:endParaRPr lang="en-US" sz="1800" dirty="0"/>
        </a:p>
      </dgm:t>
    </dgm:pt>
    <dgm:pt modelId="{AA5F4F46-8576-43BF-9B63-F5D8D841F89B}" type="parTrans" cxnId="{F3E7D83E-A1B3-410C-A0C0-B515227FE8A3}">
      <dgm:prSet/>
      <dgm:spPr/>
      <dgm:t>
        <a:bodyPr/>
        <a:lstStyle/>
        <a:p>
          <a:endParaRPr lang="en-US"/>
        </a:p>
      </dgm:t>
    </dgm:pt>
    <dgm:pt modelId="{5D3BA65D-D053-4D98-BFD4-5591B4BD81AD}" type="sibTrans" cxnId="{F3E7D83E-A1B3-410C-A0C0-B515227FE8A3}">
      <dgm:prSet/>
      <dgm:spPr/>
      <dgm:t>
        <a:bodyPr/>
        <a:lstStyle/>
        <a:p>
          <a:endParaRPr lang="en-US"/>
        </a:p>
      </dgm:t>
    </dgm:pt>
    <dgm:pt modelId="{CA0429B1-6FF5-4ED9-BEE7-DEDC768826A8}" type="pres">
      <dgm:prSet presAssocID="{8312CBE7-172C-4480-865C-17E2D0A5F0C5}" presName="root" presStyleCnt="0">
        <dgm:presLayoutVars>
          <dgm:dir/>
          <dgm:resizeHandles val="exact"/>
        </dgm:presLayoutVars>
      </dgm:prSet>
      <dgm:spPr/>
    </dgm:pt>
    <dgm:pt modelId="{C1BAE176-A062-4792-B7F3-A0787568C103}" type="pres">
      <dgm:prSet presAssocID="{B9680C2B-B436-4FD3-9BD9-E485AE03341D}" presName="compNode" presStyleCnt="0"/>
      <dgm:spPr/>
    </dgm:pt>
    <dgm:pt modelId="{25B25C20-32F2-48C2-A037-2E06D10F4AAE}" type="pres">
      <dgm:prSet presAssocID="{B9680C2B-B436-4FD3-9BD9-E485AE03341D}" presName="iconRect" presStyleLbl="node1" presStyleIdx="0" presStyleCnt="4" custLinFactNeighborX="-18887" custLinFactNeighborY="237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F58C44BD-C8EA-4ADB-BA82-36EEEF4342C2}" type="pres">
      <dgm:prSet presAssocID="{B9680C2B-B436-4FD3-9BD9-E485AE03341D}" presName="spaceRect" presStyleCnt="0"/>
      <dgm:spPr/>
    </dgm:pt>
    <dgm:pt modelId="{D28A05C8-485F-4661-9106-227552BE80DC}" type="pres">
      <dgm:prSet presAssocID="{B9680C2B-B436-4FD3-9BD9-E485AE03341D}" presName="textRect" presStyleLbl="revTx" presStyleIdx="0" presStyleCnt="4" custScaleX="100000">
        <dgm:presLayoutVars>
          <dgm:chMax val="1"/>
          <dgm:chPref val="1"/>
        </dgm:presLayoutVars>
      </dgm:prSet>
      <dgm:spPr/>
    </dgm:pt>
    <dgm:pt modelId="{84AA3C48-8571-4FE8-8CA2-A125FD6F10A8}" type="pres">
      <dgm:prSet presAssocID="{83D305ED-20ED-4A16-8AE4-493792D0EF9C}" presName="sibTrans" presStyleCnt="0"/>
      <dgm:spPr/>
    </dgm:pt>
    <dgm:pt modelId="{E821C48F-E170-4348-A8FA-A20BE31B3476}" type="pres">
      <dgm:prSet presAssocID="{AEE0E41A-4BA3-458C-844F-439597667CFF}" presName="compNode" presStyleCnt="0"/>
      <dgm:spPr/>
    </dgm:pt>
    <dgm:pt modelId="{F533D600-2CAE-4821-AF08-7A23EA0D8C75}" type="pres">
      <dgm:prSet presAssocID="{AEE0E41A-4BA3-458C-844F-439597667CFF}" presName="iconRect" presStyleLbl="node1" presStyleIdx="1" presStyleCnt="4" custLinFactNeighborX="12527" custLinFactNeighborY="380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E47C9EEA-9794-4603-9C66-141571FAC3DE}" type="pres">
      <dgm:prSet presAssocID="{AEE0E41A-4BA3-458C-844F-439597667CFF}" presName="spaceRect" presStyleCnt="0"/>
      <dgm:spPr/>
    </dgm:pt>
    <dgm:pt modelId="{72EF0E8B-86BC-4BCE-982D-D8D04A87F5E5}" type="pres">
      <dgm:prSet presAssocID="{AEE0E41A-4BA3-458C-844F-439597667CFF}" presName="textRect" presStyleLbl="revTx" presStyleIdx="1" presStyleCnt="4">
        <dgm:presLayoutVars>
          <dgm:chMax val="1"/>
          <dgm:chPref val="1"/>
        </dgm:presLayoutVars>
      </dgm:prSet>
      <dgm:spPr/>
    </dgm:pt>
    <dgm:pt modelId="{98A9CE16-BE55-42BD-B2DA-990C1D64E597}" type="pres">
      <dgm:prSet presAssocID="{F5947A3D-1D5A-46A5-8FF7-FCC63A320A73}" presName="sibTrans" presStyleCnt="0"/>
      <dgm:spPr/>
    </dgm:pt>
    <dgm:pt modelId="{48EEB977-B6F3-4B19-BBA5-5B0BC6245CBB}" type="pres">
      <dgm:prSet presAssocID="{4F0D6798-947D-49F8-AD2B-91AA46583B1C}" presName="compNode" presStyleCnt="0"/>
      <dgm:spPr/>
    </dgm:pt>
    <dgm:pt modelId="{8B977F4D-759A-4898-AE27-33327F2826C9}" type="pres">
      <dgm:prSet presAssocID="{4F0D6798-947D-49F8-AD2B-91AA46583B1C}" presName="iconRect" presStyleLbl="node1" presStyleIdx="2" presStyleCnt="4" custLinFactNeighborX="-429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phone"/>
        </a:ext>
      </dgm:extLst>
    </dgm:pt>
    <dgm:pt modelId="{3885FBF4-7740-4324-AABA-744D02EA97B1}" type="pres">
      <dgm:prSet presAssocID="{4F0D6798-947D-49F8-AD2B-91AA46583B1C}" presName="spaceRect" presStyleCnt="0"/>
      <dgm:spPr/>
    </dgm:pt>
    <dgm:pt modelId="{122EF543-D3E3-4DA7-B7AC-3C8F0AA420DB}" type="pres">
      <dgm:prSet presAssocID="{4F0D6798-947D-49F8-AD2B-91AA46583B1C}" presName="textRect" presStyleLbl="revTx" presStyleIdx="2" presStyleCnt="4">
        <dgm:presLayoutVars>
          <dgm:chMax val="1"/>
          <dgm:chPref val="1"/>
        </dgm:presLayoutVars>
      </dgm:prSet>
      <dgm:spPr/>
    </dgm:pt>
    <dgm:pt modelId="{9B067473-334F-4936-A468-414E3002F609}" type="pres">
      <dgm:prSet presAssocID="{CD378805-788C-45B3-ACA3-613FC221BE43}" presName="sibTrans" presStyleCnt="0"/>
      <dgm:spPr/>
    </dgm:pt>
    <dgm:pt modelId="{2CE76A6E-594E-4396-9B3B-860E893519EC}" type="pres">
      <dgm:prSet presAssocID="{FFC24E24-46F3-4A1B-A692-5A7FF7759E7E}" presName="compNode" presStyleCnt="0"/>
      <dgm:spPr/>
    </dgm:pt>
    <dgm:pt modelId="{8D02CE04-A085-4E14-925D-3452D008C080}" type="pres">
      <dgm:prSet presAssocID="{FFC24E24-46F3-4A1B-A692-5A7FF7759E7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eiver"/>
        </a:ext>
      </dgm:extLst>
    </dgm:pt>
    <dgm:pt modelId="{0FD4C983-5246-4FF3-82A7-9FDDC78A8511}" type="pres">
      <dgm:prSet presAssocID="{FFC24E24-46F3-4A1B-A692-5A7FF7759E7E}" presName="spaceRect" presStyleCnt="0"/>
      <dgm:spPr/>
    </dgm:pt>
    <dgm:pt modelId="{FD8931AA-6EEF-4BD9-A39B-BEE7FA7708DF}" type="pres">
      <dgm:prSet presAssocID="{FFC24E24-46F3-4A1B-A692-5A7FF7759E7E}" presName="textRect" presStyleLbl="revTx" presStyleIdx="3" presStyleCnt="4">
        <dgm:presLayoutVars>
          <dgm:chMax val="1"/>
          <dgm:chPref val="1"/>
        </dgm:presLayoutVars>
      </dgm:prSet>
      <dgm:spPr/>
    </dgm:pt>
  </dgm:ptLst>
  <dgm:cxnLst>
    <dgm:cxn modelId="{F3E7D83E-A1B3-410C-A0C0-B515227FE8A3}" srcId="{8312CBE7-172C-4480-865C-17E2D0A5F0C5}" destId="{FFC24E24-46F3-4A1B-A692-5A7FF7759E7E}" srcOrd="3" destOrd="0" parTransId="{AA5F4F46-8576-43BF-9B63-F5D8D841F89B}" sibTransId="{5D3BA65D-D053-4D98-BFD4-5591B4BD81AD}"/>
    <dgm:cxn modelId="{3208E841-3A9A-4EA2-A5C2-377E9FD3C17A}" type="presOf" srcId="{FFC24E24-46F3-4A1B-A692-5A7FF7759E7E}" destId="{FD8931AA-6EEF-4BD9-A39B-BEE7FA7708DF}" srcOrd="0" destOrd="0" presId="urn:microsoft.com/office/officeart/2018/2/layout/IconLabelList"/>
    <dgm:cxn modelId="{9C61FB67-E1C0-4663-A142-B48050BB02C7}" srcId="{8312CBE7-172C-4480-865C-17E2D0A5F0C5}" destId="{4F0D6798-947D-49F8-AD2B-91AA46583B1C}" srcOrd="2" destOrd="0" parTransId="{85042A67-359D-46A6-A1C9-831AB07B44EA}" sibTransId="{CD378805-788C-45B3-ACA3-613FC221BE43}"/>
    <dgm:cxn modelId="{5F41BC56-90E8-4202-ACBC-6B19A9CF5404}" type="presOf" srcId="{8312CBE7-172C-4480-865C-17E2D0A5F0C5}" destId="{CA0429B1-6FF5-4ED9-BEE7-DEDC768826A8}" srcOrd="0" destOrd="0" presId="urn:microsoft.com/office/officeart/2018/2/layout/IconLabelList"/>
    <dgm:cxn modelId="{8C7F145A-7ECA-47EE-B540-776962CA10DC}" srcId="{8312CBE7-172C-4480-865C-17E2D0A5F0C5}" destId="{AEE0E41A-4BA3-458C-844F-439597667CFF}" srcOrd="1" destOrd="0" parTransId="{2841362E-959B-4144-A56E-A33EDF6E14A8}" sibTransId="{F5947A3D-1D5A-46A5-8FF7-FCC63A320A73}"/>
    <dgm:cxn modelId="{59CC1F7D-4BB5-4674-823E-3A362744723B}" type="presOf" srcId="{B9680C2B-B436-4FD3-9BD9-E485AE03341D}" destId="{D28A05C8-485F-4661-9106-227552BE80DC}" srcOrd="0" destOrd="0" presId="urn:microsoft.com/office/officeart/2018/2/layout/IconLabelList"/>
    <dgm:cxn modelId="{F7BD6AB2-013B-443F-8E48-E2EF6C313DD9}" srcId="{8312CBE7-172C-4480-865C-17E2D0A5F0C5}" destId="{B9680C2B-B436-4FD3-9BD9-E485AE03341D}" srcOrd="0" destOrd="0" parTransId="{30412A03-F135-4055-9EDA-0F726E534C93}" sibTransId="{83D305ED-20ED-4A16-8AE4-493792D0EF9C}"/>
    <dgm:cxn modelId="{6B431ED0-F276-42CD-A6CC-B6D7EE39965D}" type="presOf" srcId="{4F0D6798-947D-49F8-AD2B-91AA46583B1C}" destId="{122EF543-D3E3-4DA7-B7AC-3C8F0AA420DB}" srcOrd="0" destOrd="0" presId="urn:microsoft.com/office/officeart/2018/2/layout/IconLabelList"/>
    <dgm:cxn modelId="{49ECAED3-EA1D-4456-821E-49F557B70176}" type="presOf" srcId="{AEE0E41A-4BA3-458C-844F-439597667CFF}" destId="{72EF0E8B-86BC-4BCE-982D-D8D04A87F5E5}" srcOrd="0" destOrd="0" presId="urn:microsoft.com/office/officeart/2018/2/layout/IconLabelList"/>
    <dgm:cxn modelId="{611843C5-01D2-422F-99AC-1E048DF97FCC}" type="presParOf" srcId="{CA0429B1-6FF5-4ED9-BEE7-DEDC768826A8}" destId="{C1BAE176-A062-4792-B7F3-A0787568C103}" srcOrd="0" destOrd="0" presId="urn:microsoft.com/office/officeart/2018/2/layout/IconLabelList"/>
    <dgm:cxn modelId="{7DFABD50-5B05-41D3-909F-4910AF325B18}" type="presParOf" srcId="{C1BAE176-A062-4792-B7F3-A0787568C103}" destId="{25B25C20-32F2-48C2-A037-2E06D10F4AAE}" srcOrd="0" destOrd="0" presId="urn:microsoft.com/office/officeart/2018/2/layout/IconLabelList"/>
    <dgm:cxn modelId="{3CA5DD59-64B0-42B2-ACA4-1E047E0124E2}" type="presParOf" srcId="{C1BAE176-A062-4792-B7F3-A0787568C103}" destId="{F58C44BD-C8EA-4ADB-BA82-36EEEF4342C2}" srcOrd="1" destOrd="0" presId="urn:microsoft.com/office/officeart/2018/2/layout/IconLabelList"/>
    <dgm:cxn modelId="{19BC3EB1-4F4B-4CFA-BEB2-CEFD7A86549D}" type="presParOf" srcId="{C1BAE176-A062-4792-B7F3-A0787568C103}" destId="{D28A05C8-485F-4661-9106-227552BE80DC}" srcOrd="2" destOrd="0" presId="urn:microsoft.com/office/officeart/2018/2/layout/IconLabelList"/>
    <dgm:cxn modelId="{A839CD8B-514D-4E80-AA5E-77FC2040A4F2}" type="presParOf" srcId="{CA0429B1-6FF5-4ED9-BEE7-DEDC768826A8}" destId="{84AA3C48-8571-4FE8-8CA2-A125FD6F10A8}" srcOrd="1" destOrd="0" presId="urn:microsoft.com/office/officeart/2018/2/layout/IconLabelList"/>
    <dgm:cxn modelId="{122886F8-8FC3-4108-AF99-DD593D0243DD}" type="presParOf" srcId="{CA0429B1-6FF5-4ED9-BEE7-DEDC768826A8}" destId="{E821C48F-E170-4348-A8FA-A20BE31B3476}" srcOrd="2" destOrd="0" presId="urn:microsoft.com/office/officeart/2018/2/layout/IconLabelList"/>
    <dgm:cxn modelId="{42ADC733-0CFE-4F3E-AC26-A0033B63A77C}" type="presParOf" srcId="{E821C48F-E170-4348-A8FA-A20BE31B3476}" destId="{F533D600-2CAE-4821-AF08-7A23EA0D8C75}" srcOrd="0" destOrd="0" presId="urn:microsoft.com/office/officeart/2018/2/layout/IconLabelList"/>
    <dgm:cxn modelId="{C2830945-3B9B-4A62-8C92-AABCE9D9900D}" type="presParOf" srcId="{E821C48F-E170-4348-A8FA-A20BE31B3476}" destId="{E47C9EEA-9794-4603-9C66-141571FAC3DE}" srcOrd="1" destOrd="0" presId="urn:microsoft.com/office/officeart/2018/2/layout/IconLabelList"/>
    <dgm:cxn modelId="{D5539891-26E7-486C-937D-D2D8124DD6AA}" type="presParOf" srcId="{E821C48F-E170-4348-A8FA-A20BE31B3476}" destId="{72EF0E8B-86BC-4BCE-982D-D8D04A87F5E5}" srcOrd="2" destOrd="0" presId="urn:microsoft.com/office/officeart/2018/2/layout/IconLabelList"/>
    <dgm:cxn modelId="{B49CD711-BAF8-422B-A080-D279F0443278}" type="presParOf" srcId="{CA0429B1-6FF5-4ED9-BEE7-DEDC768826A8}" destId="{98A9CE16-BE55-42BD-B2DA-990C1D64E597}" srcOrd="3" destOrd="0" presId="urn:microsoft.com/office/officeart/2018/2/layout/IconLabelList"/>
    <dgm:cxn modelId="{91063F95-5D01-4C36-B8CC-056CA1C6F447}" type="presParOf" srcId="{CA0429B1-6FF5-4ED9-BEE7-DEDC768826A8}" destId="{48EEB977-B6F3-4B19-BBA5-5B0BC6245CBB}" srcOrd="4" destOrd="0" presId="urn:microsoft.com/office/officeart/2018/2/layout/IconLabelList"/>
    <dgm:cxn modelId="{8B16BB65-47DD-4884-BAF1-0AE237AA992C}" type="presParOf" srcId="{48EEB977-B6F3-4B19-BBA5-5B0BC6245CBB}" destId="{8B977F4D-759A-4898-AE27-33327F2826C9}" srcOrd="0" destOrd="0" presId="urn:microsoft.com/office/officeart/2018/2/layout/IconLabelList"/>
    <dgm:cxn modelId="{BEBCF670-9B9E-4668-8206-C6442C92D79B}" type="presParOf" srcId="{48EEB977-B6F3-4B19-BBA5-5B0BC6245CBB}" destId="{3885FBF4-7740-4324-AABA-744D02EA97B1}" srcOrd="1" destOrd="0" presId="urn:microsoft.com/office/officeart/2018/2/layout/IconLabelList"/>
    <dgm:cxn modelId="{5BA812DF-A6C9-4A18-95D5-B0C53043C5B2}" type="presParOf" srcId="{48EEB977-B6F3-4B19-BBA5-5B0BC6245CBB}" destId="{122EF543-D3E3-4DA7-B7AC-3C8F0AA420DB}" srcOrd="2" destOrd="0" presId="urn:microsoft.com/office/officeart/2018/2/layout/IconLabelList"/>
    <dgm:cxn modelId="{8A5D1C93-97B6-46FC-8E01-20E29EA8DCFE}" type="presParOf" srcId="{CA0429B1-6FF5-4ED9-BEE7-DEDC768826A8}" destId="{9B067473-334F-4936-A468-414E3002F609}" srcOrd="5" destOrd="0" presId="urn:microsoft.com/office/officeart/2018/2/layout/IconLabelList"/>
    <dgm:cxn modelId="{80F46B1A-49EC-4721-AF66-1AE887EF7A4B}" type="presParOf" srcId="{CA0429B1-6FF5-4ED9-BEE7-DEDC768826A8}" destId="{2CE76A6E-594E-4396-9B3B-860E893519EC}" srcOrd="6" destOrd="0" presId="urn:microsoft.com/office/officeart/2018/2/layout/IconLabelList"/>
    <dgm:cxn modelId="{ECBB18D0-2A80-4A45-B91B-D249312DFC2F}" type="presParOf" srcId="{2CE76A6E-594E-4396-9B3B-860E893519EC}" destId="{8D02CE04-A085-4E14-925D-3452D008C080}" srcOrd="0" destOrd="0" presId="urn:microsoft.com/office/officeart/2018/2/layout/IconLabelList"/>
    <dgm:cxn modelId="{629BF656-1642-4FE9-A80F-F8D503CB5F8D}" type="presParOf" srcId="{2CE76A6E-594E-4396-9B3B-860E893519EC}" destId="{0FD4C983-5246-4FF3-82A7-9FDDC78A8511}" srcOrd="1" destOrd="0" presId="urn:microsoft.com/office/officeart/2018/2/layout/IconLabelList"/>
    <dgm:cxn modelId="{677CEEB9-64CD-4AB7-95B5-01CF9A811CEC}" type="presParOf" srcId="{2CE76A6E-594E-4396-9B3B-860E893519EC}" destId="{FD8931AA-6EEF-4BD9-A39B-BEE7FA7708D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6C3F7-8481-46C9-9FC8-70F3D075E45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975CF42D-1010-4907-9AB6-349BD257C23E}">
      <dgm:prSet/>
      <dgm:spPr>
        <a:solidFill>
          <a:schemeClr val="accent3">
            <a:lumMod val="75000"/>
          </a:schemeClr>
        </a:solidFill>
      </dgm:spPr>
      <dgm:t>
        <a:bodyPr/>
        <a:lstStyle/>
        <a:p>
          <a:r>
            <a:rPr lang="en-GB"/>
            <a:t>A </a:t>
          </a:r>
          <a:r>
            <a:rPr lang="en-GB" i="1"/>
            <a:t>VoIP gateway</a:t>
          </a:r>
          <a:r>
            <a:rPr lang="en-GB"/>
            <a:t>, also sometimes called a PBX gateway, can be used to convert between the legacy telephony connection and a VoIP connection using SIP (Session Initiation Protocol)</a:t>
          </a:r>
          <a:endParaRPr lang="en-US"/>
        </a:p>
      </dgm:t>
    </dgm:pt>
    <dgm:pt modelId="{A6D4EF77-2F1A-4C2F-8DF8-5287D27D9CF5}" type="parTrans" cxnId="{78329FE0-2C55-4A98-960F-C454468A0575}">
      <dgm:prSet/>
      <dgm:spPr/>
      <dgm:t>
        <a:bodyPr/>
        <a:lstStyle/>
        <a:p>
          <a:endParaRPr lang="en-US"/>
        </a:p>
      </dgm:t>
    </dgm:pt>
    <dgm:pt modelId="{6C4F65B4-1087-4702-B1D2-33E6A9F967CB}" type="sibTrans" cxnId="{78329FE0-2C55-4A98-960F-C454468A0575}">
      <dgm:prSet/>
      <dgm:spPr/>
      <dgm:t>
        <a:bodyPr/>
        <a:lstStyle/>
        <a:p>
          <a:endParaRPr lang="en-US"/>
        </a:p>
      </dgm:t>
    </dgm:pt>
    <dgm:pt modelId="{E30F687F-6C0E-44BA-9E99-609DDB37ADD0}">
      <dgm:prSet/>
      <dgm:spPr>
        <a:solidFill>
          <a:schemeClr val="bg1">
            <a:lumMod val="65000"/>
          </a:schemeClr>
        </a:solidFill>
      </dgm:spPr>
      <dgm:t>
        <a:bodyPr/>
        <a:lstStyle/>
        <a:p>
          <a:r>
            <a:rPr lang="en-GB"/>
            <a:t>This is referred to as a “digital gateway” because the voice media are converted in the process</a:t>
          </a:r>
          <a:endParaRPr lang="en-US"/>
        </a:p>
      </dgm:t>
    </dgm:pt>
    <dgm:pt modelId="{A22F6C03-A857-4C00-B1D3-428669A48959}" type="parTrans" cxnId="{7BA2C8BA-124F-4D67-BC59-01D1936929E8}">
      <dgm:prSet/>
      <dgm:spPr/>
      <dgm:t>
        <a:bodyPr/>
        <a:lstStyle/>
        <a:p>
          <a:endParaRPr lang="en-US"/>
        </a:p>
      </dgm:t>
    </dgm:pt>
    <dgm:pt modelId="{4C318327-68DC-44B2-A2F0-13AADFDDC382}" type="sibTrans" cxnId="{7BA2C8BA-124F-4D67-BC59-01D1936929E8}">
      <dgm:prSet/>
      <dgm:spPr/>
      <dgm:t>
        <a:bodyPr/>
        <a:lstStyle/>
        <a:p>
          <a:endParaRPr lang="en-US"/>
        </a:p>
      </dgm:t>
    </dgm:pt>
    <dgm:pt modelId="{E133D761-CC1C-422A-A37E-CE16694DAE97}" type="pres">
      <dgm:prSet presAssocID="{7E26C3F7-8481-46C9-9FC8-70F3D075E457}" presName="Name0" presStyleCnt="0">
        <dgm:presLayoutVars>
          <dgm:dir/>
          <dgm:animLvl val="lvl"/>
          <dgm:resizeHandles val="exact"/>
        </dgm:presLayoutVars>
      </dgm:prSet>
      <dgm:spPr/>
    </dgm:pt>
    <dgm:pt modelId="{5208B2EB-8D5D-48FA-BDF8-5365946CF263}" type="pres">
      <dgm:prSet presAssocID="{E30F687F-6C0E-44BA-9E99-609DDB37ADD0}" presName="boxAndChildren" presStyleCnt="0"/>
      <dgm:spPr/>
    </dgm:pt>
    <dgm:pt modelId="{DE3AD7A7-E528-4FDB-B38F-FD05B3B99C3D}" type="pres">
      <dgm:prSet presAssocID="{E30F687F-6C0E-44BA-9E99-609DDB37ADD0}" presName="parentTextBox" presStyleLbl="node1" presStyleIdx="0" presStyleCnt="2"/>
      <dgm:spPr/>
    </dgm:pt>
    <dgm:pt modelId="{ECF61288-8B28-445C-B426-8925D98BC839}" type="pres">
      <dgm:prSet presAssocID="{6C4F65B4-1087-4702-B1D2-33E6A9F967CB}" presName="sp" presStyleCnt="0"/>
      <dgm:spPr/>
    </dgm:pt>
    <dgm:pt modelId="{7697E31A-14D7-47DF-A1D3-38E2095988DB}" type="pres">
      <dgm:prSet presAssocID="{975CF42D-1010-4907-9AB6-349BD257C23E}" presName="arrowAndChildren" presStyleCnt="0"/>
      <dgm:spPr/>
    </dgm:pt>
    <dgm:pt modelId="{CA0E3FA9-BB03-489A-85DB-9CFFA9A38A09}" type="pres">
      <dgm:prSet presAssocID="{975CF42D-1010-4907-9AB6-349BD257C23E}" presName="parentTextArrow" presStyleLbl="node1" presStyleIdx="1" presStyleCnt="2"/>
      <dgm:spPr/>
    </dgm:pt>
  </dgm:ptLst>
  <dgm:cxnLst>
    <dgm:cxn modelId="{90A96E46-F972-496A-9075-59466E6AE274}" type="presOf" srcId="{975CF42D-1010-4907-9AB6-349BD257C23E}" destId="{CA0E3FA9-BB03-489A-85DB-9CFFA9A38A09}" srcOrd="0" destOrd="0" presId="urn:microsoft.com/office/officeart/2005/8/layout/process4"/>
    <dgm:cxn modelId="{4C7095A9-DA8A-4922-AE36-5E290293F09A}" type="presOf" srcId="{E30F687F-6C0E-44BA-9E99-609DDB37ADD0}" destId="{DE3AD7A7-E528-4FDB-B38F-FD05B3B99C3D}" srcOrd="0" destOrd="0" presId="urn:microsoft.com/office/officeart/2005/8/layout/process4"/>
    <dgm:cxn modelId="{7BA2C8BA-124F-4D67-BC59-01D1936929E8}" srcId="{7E26C3F7-8481-46C9-9FC8-70F3D075E457}" destId="{E30F687F-6C0E-44BA-9E99-609DDB37ADD0}" srcOrd="1" destOrd="0" parTransId="{A22F6C03-A857-4C00-B1D3-428669A48959}" sibTransId="{4C318327-68DC-44B2-A2F0-13AADFDDC382}"/>
    <dgm:cxn modelId="{113446C7-F086-4498-82F0-3244D1DA3621}" type="presOf" srcId="{7E26C3F7-8481-46C9-9FC8-70F3D075E457}" destId="{E133D761-CC1C-422A-A37E-CE16694DAE97}" srcOrd="0" destOrd="0" presId="urn:microsoft.com/office/officeart/2005/8/layout/process4"/>
    <dgm:cxn modelId="{78329FE0-2C55-4A98-960F-C454468A0575}" srcId="{7E26C3F7-8481-46C9-9FC8-70F3D075E457}" destId="{975CF42D-1010-4907-9AB6-349BD257C23E}" srcOrd="0" destOrd="0" parTransId="{A6D4EF77-2F1A-4C2F-8DF8-5287D27D9CF5}" sibTransId="{6C4F65B4-1087-4702-B1D2-33E6A9F967CB}"/>
    <dgm:cxn modelId="{A4A12CA3-A96F-45FF-ABBD-F3028A7705E8}" type="presParOf" srcId="{E133D761-CC1C-422A-A37E-CE16694DAE97}" destId="{5208B2EB-8D5D-48FA-BDF8-5365946CF263}" srcOrd="0" destOrd="0" presId="urn:microsoft.com/office/officeart/2005/8/layout/process4"/>
    <dgm:cxn modelId="{9A7CE0AA-12A7-4606-B222-2CF04DC122D2}" type="presParOf" srcId="{5208B2EB-8D5D-48FA-BDF8-5365946CF263}" destId="{DE3AD7A7-E528-4FDB-B38F-FD05B3B99C3D}" srcOrd="0" destOrd="0" presId="urn:microsoft.com/office/officeart/2005/8/layout/process4"/>
    <dgm:cxn modelId="{A774FD97-7B34-4892-8BD5-3464165F5020}" type="presParOf" srcId="{E133D761-CC1C-422A-A37E-CE16694DAE97}" destId="{ECF61288-8B28-445C-B426-8925D98BC839}" srcOrd="1" destOrd="0" presId="urn:microsoft.com/office/officeart/2005/8/layout/process4"/>
    <dgm:cxn modelId="{E529055F-D257-4313-86BD-3CC09E3D3913}" type="presParOf" srcId="{E133D761-CC1C-422A-A37E-CE16694DAE97}" destId="{7697E31A-14D7-47DF-A1D3-38E2095988DB}" srcOrd="2" destOrd="0" presId="urn:microsoft.com/office/officeart/2005/8/layout/process4"/>
    <dgm:cxn modelId="{BCCB095E-17ED-4BC7-8B87-EA7EEC53AB1E}" type="presParOf" srcId="{7697E31A-14D7-47DF-A1D3-38E2095988DB}" destId="{CA0E3FA9-BB03-489A-85DB-9CFFA9A38A0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304A2A-F7CE-479F-9583-845284B282C2}"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E45A27C0-3CB1-4A64-B26E-0980563DAA2A}">
      <dgm:prSet/>
      <dgm:spPr/>
      <dgm:t>
        <a:bodyPr/>
        <a:lstStyle/>
        <a:p>
          <a:pPr>
            <a:defRPr cap="all"/>
          </a:pPr>
          <a:r>
            <a:rPr lang="en-GB"/>
            <a:t>Virtual switch</a:t>
          </a:r>
          <a:endParaRPr lang="en-US"/>
        </a:p>
      </dgm:t>
    </dgm:pt>
    <dgm:pt modelId="{7C8A5345-F615-4E57-B89C-D573258F9972}" type="parTrans" cxnId="{719CD912-E919-41DE-AB1F-84E41D587AA6}">
      <dgm:prSet/>
      <dgm:spPr/>
      <dgm:t>
        <a:bodyPr/>
        <a:lstStyle/>
        <a:p>
          <a:endParaRPr lang="en-US"/>
        </a:p>
      </dgm:t>
    </dgm:pt>
    <dgm:pt modelId="{F08D6C4B-1DFB-4B07-ABAD-216ADEF4ABAF}" type="sibTrans" cxnId="{719CD912-E919-41DE-AB1F-84E41D587AA6}">
      <dgm:prSet/>
      <dgm:spPr/>
      <dgm:t>
        <a:bodyPr/>
        <a:lstStyle/>
        <a:p>
          <a:endParaRPr lang="en-US"/>
        </a:p>
      </dgm:t>
    </dgm:pt>
    <dgm:pt modelId="{3D6C0E55-3F73-4DFD-9AEF-A17A11608163}">
      <dgm:prSet/>
      <dgm:spPr/>
      <dgm:t>
        <a:bodyPr/>
        <a:lstStyle/>
        <a:p>
          <a:pPr>
            <a:defRPr cap="all"/>
          </a:pPr>
          <a:r>
            <a:rPr lang="en-GB" dirty="0"/>
            <a:t>Virtual firewall</a:t>
          </a:r>
          <a:endParaRPr lang="en-US" dirty="0"/>
        </a:p>
      </dgm:t>
    </dgm:pt>
    <dgm:pt modelId="{1B1B00CB-2855-45F7-BFC2-D37A4364991E}" type="parTrans" cxnId="{917E4C14-777B-4F8C-A569-6AD07CBC29FA}">
      <dgm:prSet/>
      <dgm:spPr/>
      <dgm:t>
        <a:bodyPr/>
        <a:lstStyle/>
        <a:p>
          <a:endParaRPr lang="en-US"/>
        </a:p>
      </dgm:t>
    </dgm:pt>
    <dgm:pt modelId="{9D9746BA-C117-4F62-BA23-0942D93E6E83}" type="sibTrans" cxnId="{917E4C14-777B-4F8C-A569-6AD07CBC29FA}">
      <dgm:prSet/>
      <dgm:spPr/>
      <dgm:t>
        <a:bodyPr/>
        <a:lstStyle/>
        <a:p>
          <a:endParaRPr lang="en-US"/>
        </a:p>
      </dgm:t>
    </dgm:pt>
    <dgm:pt modelId="{C23A0EF3-F3D1-4CE0-BEB9-43CCFBE30EC6}">
      <dgm:prSet/>
      <dgm:spPr/>
      <dgm:t>
        <a:bodyPr/>
        <a:lstStyle/>
        <a:p>
          <a:pPr>
            <a:defRPr cap="all"/>
          </a:pPr>
          <a:r>
            <a:rPr lang="en-GB"/>
            <a:t>Virtual NIC</a:t>
          </a:r>
          <a:endParaRPr lang="en-US"/>
        </a:p>
      </dgm:t>
    </dgm:pt>
    <dgm:pt modelId="{18696ABB-EA98-45AD-9E24-FFA8EBBB97E4}" type="parTrans" cxnId="{45BA6636-1AA6-41EB-9A47-F5F3AA0B34CB}">
      <dgm:prSet/>
      <dgm:spPr/>
      <dgm:t>
        <a:bodyPr/>
        <a:lstStyle/>
        <a:p>
          <a:endParaRPr lang="en-US"/>
        </a:p>
      </dgm:t>
    </dgm:pt>
    <dgm:pt modelId="{763CF7E1-20EC-4DD5-A09C-A9E66599B951}" type="sibTrans" cxnId="{45BA6636-1AA6-41EB-9A47-F5F3AA0B34CB}">
      <dgm:prSet/>
      <dgm:spPr/>
      <dgm:t>
        <a:bodyPr/>
        <a:lstStyle/>
        <a:p>
          <a:endParaRPr lang="en-US"/>
        </a:p>
      </dgm:t>
    </dgm:pt>
    <dgm:pt modelId="{B0702AF9-8B20-4FEB-9137-C3420D2A4604}">
      <dgm:prSet/>
      <dgm:spPr/>
      <dgm:t>
        <a:bodyPr/>
        <a:lstStyle/>
        <a:p>
          <a:pPr>
            <a:defRPr cap="all"/>
          </a:pPr>
          <a:r>
            <a:rPr lang="en-GB"/>
            <a:t>Virtual router</a:t>
          </a:r>
          <a:endParaRPr lang="en-US"/>
        </a:p>
      </dgm:t>
    </dgm:pt>
    <dgm:pt modelId="{4EF60888-8D36-428E-AE34-A4B4EADB1A9D}" type="parTrans" cxnId="{4E3309E6-BE1E-4EDF-98CD-CB401D12759E}">
      <dgm:prSet/>
      <dgm:spPr/>
      <dgm:t>
        <a:bodyPr/>
        <a:lstStyle/>
        <a:p>
          <a:endParaRPr lang="en-US"/>
        </a:p>
      </dgm:t>
    </dgm:pt>
    <dgm:pt modelId="{63EFDC2C-E91E-4786-AD17-994B9E2FD9E9}" type="sibTrans" cxnId="{4E3309E6-BE1E-4EDF-98CD-CB401D12759E}">
      <dgm:prSet/>
      <dgm:spPr/>
      <dgm:t>
        <a:bodyPr/>
        <a:lstStyle/>
        <a:p>
          <a:endParaRPr lang="en-US"/>
        </a:p>
      </dgm:t>
    </dgm:pt>
    <dgm:pt modelId="{D93C49A6-3AA8-4101-987E-290B8E49B541}">
      <dgm:prSet/>
      <dgm:spPr/>
      <dgm:t>
        <a:bodyPr/>
        <a:lstStyle/>
        <a:p>
          <a:pPr>
            <a:defRPr cap="all"/>
          </a:pPr>
          <a:r>
            <a:rPr lang="en-GB"/>
            <a:t>Hypervisor</a:t>
          </a:r>
          <a:endParaRPr lang="en-US"/>
        </a:p>
      </dgm:t>
    </dgm:pt>
    <dgm:pt modelId="{E20368A0-7CFC-4986-987C-518F64B487AF}" type="parTrans" cxnId="{3FB9656B-3430-4C1C-AAC1-23B71D2F37A9}">
      <dgm:prSet/>
      <dgm:spPr/>
      <dgm:t>
        <a:bodyPr/>
        <a:lstStyle/>
        <a:p>
          <a:endParaRPr lang="en-US"/>
        </a:p>
      </dgm:t>
    </dgm:pt>
    <dgm:pt modelId="{99966763-989F-4BF5-8319-9D4278AE6624}" type="sibTrans" cxnId="{3FB9656B-3430-4C1C-AAC1-23B71D2F37A9}">
      <dgm:prSet/>
      <dgm:spPr/>
      <dgm:t>
        <a:bodyPr/>
        <a:lstStyle/>
        <a:p>
          <a:endParaRPr lang="en-US"/>
        </a:p>
      </dgm:t>
    </dgm:pt>
    <dgm:pt modelId="{5E246535-DDFD-4536-9899-633193024089}" type="pres">
      <dgm:prSet presAssocID="{84304A2A-F7CE-479F-9583-845284B282C2}" presName="root" presStyleCnt="0">
        <dgm:presLayoutVars>
          <dgm:dir/>
          <dgm:resizeHandles val="exact"/>
        </dgm:presLayoutVars>
      </dgm:prSet>
      <dgm:spPr/>
    </dgm:pt>
    <dgm:pt modelId="{51D923DF-997D-44A3-BB4A-4CA3E78A948A}" type="pres">
      <dgm:prSet presAssocID="{E45A27C0-3CB1-4A64-B26E-0980563DAA2A}" presName="compNode" presStyleCnt="0"/>
      <dgm:spPr/>
    </dgm:pt>
    <dgm:pt modelId="{1B8BA375-EEE5-47BD-AFB2-CEF85F1B456A}" type="pres">
      <dgm:prSet presAssocID="{E45A27C0-3CB1-4A64-B26E-0980563DAA2A}" presName="iconBgRect" presStyleLbl="bgShp" presStyleIdx="0" presStyleCnt="5"/>
      <dgm:spPr>
        <a:solidFill>
          <a:schemeClr val="accent4">
            <a:lumMod val="40000"/>
            <a:lumOff val="60000"/>
          </a:schemeClr>
        </a:solidFill>
      </dgm:spPr>
    </dgm:pt>
    <dgm:pt modelId="{154FBE61-5636-4216-877D-F1D86814049F}" type="pres">
      <dgm:prSet presAssocID="{E45A27C0-3CB1-4A64-B26E-0980563DAA2A}"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itor"/>
        </a:ext>
      </dgm:extLst>
    </dgm:pt>
    <dgm:pt modelId="{286F590C-1C0B-4DC9-8B3B-5B4134F1EF68}" type="pres">
      <dgm:prSet presAssocID="{E45A27C0-3CB1-4A64-B26E-0980563DAA2A}" presName="spaceRect" presStyleCnt="0"/>
      <dgm:spPr/>
    </dgm:pt>
    <dgm:pt modelId="{F8E8B18B-5484-4DA4-A2B6-F632ECAD7FC7}" type="pres">
      <dgm:prSet presAssocID="{E45A27C0-3CB1-4A64-B26E-0980563DAA2A}" presName="textRect" presStyleLbl="revTx" presStyleIdx="0" presStyleCnt="5">
        <dgm:presLayoutVars>
          <dgm:chMax val="1"/>
          <dgm:chPref val="1"/>
        </dgm:presLayoutVars>
      </dgm:prSet>
      <dgm:spPr/>
    </dgm:pt>
    <dgm:pt modelId="{EDC3C784-D38F-443D-BAE6-65441E3BAF76}" type="pres">
      <dgm:prSet presAssocID="{F08D6C4B-1DFB-4B07-ABAD-216ADEF4ABAF}" presName="sibTrans" presStyleCnt="0"/>
      <dgm:spPr/>
    </dgm:pt>
    <dgm:pt modelId="{CEC8A048-4E3D-4B85-9459-E8E7C6A03102}" type="pres">
      <dgm:prSet presAssocID="{3D6C0E55-3F73-4DFD-9AEF-A17A11608163}" presName="compNode" presStyleCnt="0"/>
      <dgm:spPr/>
    </dgm:pt>
    <dgm:pt modelId="{491282A0-9F4A-47D7-A0E1-31DDC5A86805}" type="pres">
      <dgm:prSet presAssocID="{3D6C0E55-3F73-4DFD-9AEF-A17A11608163}" presName="iconBgRect" presStyleLbl="bgShp" presStyleIdx="1" presStyleCnt="5"/>
      <dgm:spPr>
        <a:solidFill>
          <a:schemeClr val="accent4">
            <a:lumMod val="40000"/>
            <a:lumOff val="60000"/>
          </a:schemeClr>
        </a:solidFill>
      </dgm:spPr>
    </dgm:pt>
    <dgm:pt modelId="{8FE06BF2-2F37-4EB8-A511-ED5479F95B4F}" type="pres">
      <dgm:prSet presAssocID="{3D6C0E55-3F73-4DFD-9AEF-A17A11608163}"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BDB37F04-15C5-4324-8237-8A611A7145DB}" type="pres">
      <dgm:prSet presAssocID="{3D6C0E55-3F73-4DFD-9AEF-A17A11608163}" presName="spaceRect" presStyleCnt="0"/>
      <dgm:spPr/>
    </dgm:pt>
    <dgm:pt modelId="{42A2450B-D5CE-4E44-B240-5BFDF6D1526B}" type="pres">
      <dgm:prSet presAssocID="{3D6C0E55-3F73-4DFD-9AEF-A17A11608163}" presName="textRect" presStyleLbl="revTx" presStyleIdx="1" presStyleCnt="5">
        <dgm:presLayoutVars>
          <dgm:chMax val="1"/>
          <dgm:chPref val="1"/>
        </dgm:presLayoutVars>
      </dgm:prSet>
      <dgm:spPr/>
    </dgm:pt>
    <dgm:pt modelId="{9C0A9EB9-6EDC-4102-9233-DAE0D7A6C529}" type="pres">
      <dgm:prSet presAssocID="{9D9746BA-C117-4F62-BA23-0942D93E6E83}" presName="sibTrans" presStyleCnt="0"/>
      <dgm:spPr/>
    </dgm:pt>
    <dgm:pt modelId="{3BC65631-E6FB-4CB4-9BEB-98A67018BD67}" type="pres">
      <dgm:prSet presAssocID="{C23A0EF3-F3D1-4CE0-BEB9-43CCFBE30EC6}" presName="compNode" presStyleCnt="0"/>
      <dgm:spPr/>
    </dgm:pt>
    <dgm:pt modelId="{CE355354-A1ED-42DC-AF41-48147B75A32F}" type="pres">
      <dgm:prSet presAssocID="{C23A0EF3-F3D1-4CE0-BEB9-43CCFBE30EC6}" presName="iconBgRect" presStyleLbl="bgShp" presStyleIdx="2" presStyleCnt="5"/>
      <dgm:spPr>
        <a:solidFill>
          <a:schemeClr val="accent4">
            <a:lumMod val="40000"/>
            <a:lumOff val="60000"/>
          </a:schemeClr>
        </a:solidFill>
      </dgm:spPr>
    </dgm:pt>
    <dgm:pt modelId="{60E64D7A-4A70-42F4-9E12-B73FBB07CEDF}" type="pres">
      <dgm:prSet presAssocID="{C23A0EF3-F3D1-4CE0-BEB9-43CCFBE30EC6}"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A1E6821B-67B6-4EC2-B1D3-F5A41668D6A1}" type="pres">
      <dgm:prSet presAssocID="{C23A0EF3-F3D1-4CE0-BEB9-43CCFBE30EC6}" presName="spaceRect" presStyleCnt="0"/>
      <dgm:spPr/>
    </dgm:pt>
    <dgm:pt modelId="{9E3C6C8B-4AED-47B0-AEB6-D09B9011E3C1}" type="pres">
      <dgm:prSet presAssocID="{C23A0EF3-F3D1-4CE0-BEB9-43CCFBE30EC6}" presName="textRect" presStyleLbl="revTx" presStyleIdx="2" presStyleCnt="5">
        <dgm:presLayoutVars>
          <dgm:chMax val="1"/>
          <dgm:chPref val="1"/>
        </dgm:presLayoutVars>
      </dgm:prSet>
      <dgm:spPr/>
    </dgm:pt>
    <dgm:pt modelId="{0EBF367B-B89D-45AD-BFAD-A0FC16BA3110}" type="pres">
      <dgm:prSet presAssocID="{763CF7E1-20EC-4DD5-A09C-A9E66599B951}" presName="sibTrans" presStyleCnt="0"/>
      <dgm:spPr/>
    </dgm:pt>
    <dgm:pt modelId="{0FFCA9F1-86D5-4C94-B748-706306A2BDC5}" type="pres">
      <dgm:prSet presAssocID="{B0702AF9-8B20-4FEB-9137-C3420D2A4604}" presName="compNode" presStyleCnt="0"/>
      <dgm:spPr/>
    </dgm:pt>
    <dgm:pt modelId="{173CF280-9078-45BE-ACF8-D560AC8D604C}" type="pres">
      <dgm:prSet presAssocID="{B0702AF9-8B20-4FEB-9137-C3420D2A4604}" presName="iconBgRect" presStyleLbl="bgShp" presStyleIdx="3" presStyleCnt="5"/>
      <dgm:spPr>
        <a:solidFill>
          <a:schemeClr val="accent4">
            <a:lumMod val="40000"/>
            <a:lumOff val="60000"/>
          </a:schemeClr>
        </a:solidFill>
      </dgm:spPr>
    </dgm:pt>
    <dgm:pt modelId="{7AB6F046-26D7-4880-814D-3BBE7A565B70}" type="pres">
      <dgm:prSet presAssocID="{B0702AF9-8B20-4FEB-9137-C3420D2A460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reless router"/>
        </a:ext>
      </dgm:extLst>
    </dgm:pt>
    <dgm:pt modelId="{A241F0B6-78AD-4B44-A74A-9FEC86A6AEEB}" type="pres">
      <dgm:prSet presAssocID="{B0702AF9-8B20-4FEB-9137-C3420D2A4604}" presName="spaceRect" presStyleCnt="0"/>
      <dgm:spPr/>
    </dgm:pt>
    <dgm:pt modelId="{6F7842E1-CE7B-4BE5-9D7F-FEA2098AB211}" type="pres">
      <dgm:prSet presAssocID="{B0702AF9-8B20-4FEB-9137-C3420D2A4604}" presName="textRect" presStyleLbl="revTx" presStyleIdx="3" presStyleCnt="5">
        <dgm:presLayoutVars>
          <dgm:chMax val="1"/>
          <dgm:chPref val="1"/>
        </dgm:presLayoutVars>
      </dgm:prSet>
      <dgm:spPr/>
    </dgm:pt>
    <dgm:pt modelId="{1EE73C75-D266-497F-9ACC-D15C7E449A1E}" type="pres">
      <dgm:prSet presAssocID="{63EFDC2C-E91E-4786-AD17-994B9E2FD9E9}" presName="sibTrans" presStyleCnt="0"/>
      <dgm:spPr/>
    </dgm:pt>
    <dgm:pt modelId="{E0F36E08-2542-4FFD-AB13-C1AF75F187A6}" type="pres">
      <dgm:prSet presAssocID="{D93C49A6-3AA8-4101-987E-290B8E49B541}" presName="compNode" presStyleCnt="0"/>
      <dgm:spPr/>
    </dgm:pt>
    <dgm:pt modelId="{E3EE0F2A-7F76-464A-8136-ACF6857EAE43}" type="pres">
      <dgm:prSet presAssocID="{D93C49A6-3AA8-4101-987E-290B8E49B541}" presName="iconBgRect" presStyleLbl="bgShp" presStyleIdx="4" presStyleCnt="5"/>
      <dgm:spPr>
        <a:solidFill>
          <a:schemeClr val="accent4">
            <a:lumMod val="40000"/>
            <a:lumOff val="60000"/>
          </a:schemeClr>
        </a:solidFill>
      </dgm:spPr>
    </dgm:pt>
    <dgm:pt modelId="{7A2256D2-8EA8-4B1E-AFB0-85634E67434E}" type="pres">
      <dgm:prSet presAssocID="{D93C49A6-3AA8-4101-987E-290B8E49B54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ose"/>
        </a:ext>
      </dgm:extLst>
    </dgm:pt>
    <dgm:pt modelId="{50BB53BE-AFF4-4A61-A5B6-D336DB9FBC59}" type="pres">
      <dgm:prSet presAssocID="{D93C49A6-3AA8-4101-987E-290B8E49B541}" presName="spaceRect" presStyleCnt="0"/>
      <dgm:spPr/>
    </dgm:pt>
    <dgm:pt modelId="{17A0AF2E-B62B-4DD9-BA7C-B957CAC6F95E}" type="pres">
      <dgm:prSet presAssocID="{D93C49A6-3AA8-4101-987E-290B8E49B541}" presName="textRect" presStyleLbl="revTx" presStyleIdx="4" presStyleCnt="5">
        <dgm:presLayoutVars>
          <dgm:chMax val="1"/>
          <dgm:chPref val="1"/>
        </dgm:presLayoutVars>
      </dgm:prSet>
      <dgm:spPr/>
    </dgm:pt>
  </dgm:ptLst>
  <dgm:cxnLst>
    <dgm:cxn modelId="{1FB2E20C-0870-4C16-804A-72B482D3D2A3}" type="presOf" srcId="{E45A27C0-3CB1-4A64-B26E-0980563DAA2A}" destId="{F8E8B18B-5484-4DA4-A2B6-F632ECAD7FC7}" srcOrd="0" destOrd="0" presId="urn:microsoft.com/office/officeart/2018/5/layout/IconCircleLabelList"/>
    <dgm:cxn modelId="{719CD912-E919-41DE-AB1F-84E41D587AA6}" srcId="{84304A2A-F7CE-479F-9583-845284B282C2}" destId="{E45A27C0-3CB1-4A64-B26E-0980563DAA2A}" srcOrd="0" destOrd="0" parTransId="{7C8A5345-F615-4E57-B89C-D573258F9972}" sibTransId="{F08D6C4B-1DFB-4B07-ABAD-216ADEF4ABAF}"/>
    <dgm:cxn modelId="{917E4C14-777B-4F8C-A569-6AD07CBC29FA}" srcId="{84304A2A-F7CE-479F-9583-845284B282C2}" destId="{3D6C0E55-3F73-4DFD-9AEF-A17A11608163}" srcOrd="1" destOrd="0" parTransId="{1B1B00CB-2855-45F7-BFC2-D37A4364991E}" sibTransId="{9D9746BA-C117-4F62-BA23-0942D93E6E83}"/>
    <dgm:cxn modelId="{45BA6636-1AA6-41EB-9A47-F5F3AA0B34CB}" srcId="{84304A2A-F7CE-479F-9583-845284B282C2}" destId="{C23A0EF3-F3D1-4CE0-BEB9-43CCFBE30EC6}" srcOrd="2" destOrd="0" parTransId="{18696ABB-EA98-45AD-9E24-FFA8EBBB97E4}" sibTransId="{763CF7E1-20EC-4DD5-A09C-A9E66599B951}"/>
    <dgm:cxn modelId="{024F8539-91C7-493C-A196-E0B3A48A9E39}" type="presOf" srcId="{C23A0EF3-F3D1-4CE0-BEB9-43CCFBE30EC6}" destId="{9E3C6C8B-4AED-47B0-AEB6-D09B9011E3C1}" srcOrd="0" destOrd="0" presId="urn:microsoft.com/office/officeart/2018/5/layout/IconCircleLabelList"/>
    <dgm:cxn modelId="{0116775E-8193-4EE8-8B62-F31D8E9CADCB}" type="presOf" srcId="{3D6C0E55-3F73-4DFD-9AEF-A17A11608163}" destId="{42A2450B-D5CE-4E44-B240-5BFDF6D1526B}" srcOrd="0" destOrd="0" presId="urn:microsoft.com/office/officeart/2018/5/layout/IconCircleLabelList"/>
    <dgm:cxn modelId="{3FB9656B-3430-4C1C-AAC1-23B71D2F37A9}" srcId="{84304A2A-F7CE-479F-9583-845284B282C2}" destId="{D93C49A6-3AA8-4101-987E-290B8E49B541}" srcOrd="4" destOrd="0" parTransId="{E20368A0-7CFC-4986-987C-518F64B487AF}" sibTransId="{99966763-989F-4BF5-8319-9D4278AE6624}"/>
    <dgm:cxn modelId="{EE49474C-9C95-4D69-8073-A1CDEB54436B}" type="presOf" srcId="{84304A2A-F7CE-479F-9583-845284B282C2}" destId="{5E246535-DDFD-4536-9899-633193024089}" srcOrd="0" destOrd="0" presId="urn:microsoft.com/office/officeart/2018/5/layout/IconCircleLabelList"/>
    <dgm:cxn modelId="{B728A2CA-766E-4E94-8338-243C4CE21460}" type="presOf" srcId="{B0702AF9-8B20-4FEB-9137-C3420D2A4604}" destId="{6F7842E1-CE7B-4BE5-9D7F-FEA2098AB211}" srcOrd="0" destOrd="0" presId="urn:microsoft.com/office/officeart/2018/5/layout/IconCircleLabelList"/>
    <dgm:cxn modelId="{4E3309E6-BE1E-4EDF-98CD-CB401D12759E}" srcId="{84304A2A-F7CE-479F-9583-845284B282C2}" destId="{B0702AF9-8B20-4FEB-9137-C3420D2A4604}" srcOrd="3" destOrd="0" parTransId="{4EF60888-8D36-428E-AE34-A4B4EADB1A9D}" sibTransId="{63EFDC2C-E91E-4786-AD17-994B9E2FD9E9}"/>
    <dgm:cxn modelId="{C42661FB-978D-44E0-8DEF-3C2FEB905A6A}" type="presOf" srcId="{D93C49A6-3AA8-4101-987E-290B8E49B541}" destId="{17A0AF2E-B62B-4DD9-BA7C-B957CAC6F95E}" srcOrd="0" destOrd="0" presId="urn:microsoft.com/office/officeart/2018/5/layout/IconCircleLabelList"/>
    <dgm:cxn modelId="{580053A7-5A9B-4684-B6EC-2B25D92D42D5}" type="presParOf" srcId="{5E246535-DDFD-4536-9899-633193024089}" destId="{51D923DF-997D-44A3-BB4A-4CA3E78A948A}" srcOrd="0" destOrd="0" presId="urn:microsoft.com/office/officeart/2018/5/layout/IconCircleLabelList"/>
    <dgm:cxn modelId="{F682C282-63C4-4387-9B41-670B2BCF7EE6}" type="presParOf" srcId="{51D923DF-997D-44A3-BB4A-4CA3E78A948A}" destId="{1B8BA375-EEE5-47BD-AFB2-CEF85F1B456A}" srcOrd="0" destOrd="0" presId="urn:microsoft.com/office/officeart/2018/5/layout/IconCircleLabelList"/>
    <dgm:cxn modelId="{327AC58A-2F56-4DC7-A691-F2893B6BE778}" type="presParOf" srcId="{51D923DF-997D-44A3-BB4A-4CA3E78A948A}" destId="{154FBE61-5636-4216-877D-F1D86814049F}" srcOrd="1" destOrd="0" presId="urn:microsoft.com/office/officeart/2018/5/layout/IconCircleLabelList"/>
    <dgm:cxn modelId="{C0775296-D5F2-4CDA-8E9B-1F3ABD756BFB}" type="presParOf" srcId="{51D923DF-997D-44A3-BB4A-4CA3E78A948A}" destId="{286F590C-1C0B-4DC9-8B3B-5B4134F1EF68}" srcOrd="2" destOrd="0" presId="urn:microsoft.com/office/officeart/2018/5/layout/IconCircleLabelList"/>
    <dgm:cxn modelId="{961B7079-41D5-49B1-832B-80E79D8B489A}" type="presParOf" srcId="{51D923DF-997D-44A3-BB4A-4CA3E78A948A}" destId="{F8E8B18B-5484-4DA4-A2B6-F632ECAD7FC7}" srcOrd="3" destOrd="0" presId="urn:microsoft.com/office/officeart/2018/5/layout/IconCircleLabelList"/>
    <dgm:cxn modelId="{26118CBA-C194-4FF1-A030-984C7C2EBF40}" type="presParOf" srcId="{5E246535-DDFD-4536-9899-633193024089}" destId="{EDC3C784-D38F-443D-BAE6-65441E3BAF76}" srcOrd="1" destOrd="0" presId="urn:microsoft.com/office/officeart/2018/5/layout/IconCircleLabelList"/>
    <dgm:cxn modelId="{DF003B97-5EC4-4D4D-A0EA-C00F2FA1726D}" type="presParOf" srcId="{5E246535-DDFD-4536-9899-633193024089}" destId="{CEC8A048-4E3D-4B85-9459-E8E7C6A03102}" srcOrd="2" destOrd="0" presId="urn:microsoft.com/office/officeart/2018/5/layout/IconCircleLabelList"/>
    <dgm:cxn modelId="{AFBBE1B5-7DBD-4888-8EAA-0BB208606ACB}" type="presParOf" srcId="{CEC8A048-4E3D-4B85-9459-E8E7C6A03102}" destId="{491282A0-9F4A-47D7-A0E1-31DDC5A86805}" srcOrd="0" destOrd="0" presId="urn:microsoft.com/office/officeart/2018/5/layout/IconCircleLabelList"/>
    <dgm:cxn modelId="{437FD2C1-B7D0-4950-8A47-8F78FF86A905}" type="presParOf" srcId="{CEC8A048-4E3D-4B85-9459-E8E7C6A03102}" destId="{8FE06BF2-2F37-4EB8-A511-ED5479F95B4F}" srcOrd="1" destOrd="0" presId="urn:microsoft.com/office/officeart/2018/5/layout/IconCircleLabelList"/>
    <dgm:cxn modelId="{6DD4977C-82B6-4797-B443-F4CEFF999DE7}" type="presParOf" srcId="{CEC8A048-4E3D-4B85-9459-E8E7C6A03102}" destId="{BDB37F04-15C5-4324-8237-8A611A7145DB}" srcOrd="2" destOrd="0" presId="urn:microsoft.com/office/officeart/2018/5/layout/IconCircleLabelList"/>
    <dgm:cxn modelId="{0EFF8EB6-3448-4DB3-9E24-83235E9FA8A2}" type="presParOf" srcId="{CEC8A048-4E3D-4B85-9459-E8E7C6A03102}" destId="{42A2450B-D5CE-4E44-B240-5BFDF6D1526B}" srcOrd="3" destOrd="0" presId="urn:microsoft.com/office/officeart/2018/5/layout/IconCircleLabelList"/>
    <dgm:cxn modelId="{988AF23B-D3AE-46EE-84CB-D3A892F0838A}" type="presParOf" srcId="{5E246535-DDFD-4536-9899-633193024089}" destId="{9C0A9EB9-6EDC-4102-9233-DAE0D7A6C529}" srcOrd="3" destOrd="0" presId="urn:microsoft.com/office/officeart/2018/5/layout/IconCircleLabelList"/>
    <dgm:cxn modelId="{39F949D6-FB05-4A55-95B8-487233008E67}" type="presParOf" srcId="{5E246535-DDFD-4536-9899-633193024089}" destId="{3BC65631-E6FB-4CB4-9BEB-98A67018BD67}" srcOrd="4" destOrd="0" presId="urn:microsoft.com/office/officeart/2018/5/layout/IconCircleLabelList"/>
    <dgm:cxn modelId="{56B0760D-3F24-4C8E-9E36-E12C8246DDCB}" type="presParOf" srcId="{3BC65631-E6FB-4CB4-9BEB-98A67018BD67}" destId="{CE355354-A1ED-42DC-AF41-48147B75A32F}" srcOrd="0" destOrd="0" presId="urn:microsoft.com/office/officeart/2018/5/layout/IconCircleLabelList"/>
    <dgm:cxn modelId="{F8D0922B-7F04-48DD-AAE1-61BBAE92464A}" type="presParOf" srcId="{3BC65631-E6FB-4CB4-9BEB-98A67018BD67}" destId="{60E64D7A-4A70-42F4-9E12-B73FBB07CEDF}" srcOrd="1" destOrd="0" presId="urn:microsoft.com/office/officeart/2018/5/layout/IconCircleLabelList"/>
    <dgm:cxn modelId="{74557773-B5E2-4D83-88FB-AB488429C0F1}" type="presParOf" srcId="{3BC65631-E6FB-4CB4-9BEB-98A67018BD67}" destId="{A1E6821B-67B6-4EC2-B1D3-F5A41668D6A1}" srcOrd="2" destOrd="0" presId="urn:microsoft.com/office/officeart/2018/5/layout/IconCircleLabelList"/>
    <dgm:cxn modelId="{DDBE416A-805B-489E-98C2-E3A92228708B}" type="presParOf" srcId="{3BC65631-E6FB-4CB4-9BEB-98A67018BD67}" destId="{9E3C6C8B-4AED-47B0-AEB6-D09B9011E3C1}" srcOrd="3" destOrd="0" presId="urn:microsoft.com/office/officeart/2018/5/layout/IconCircleLabelList"/>
    <dgm:cxn modelId="{2A717723-E9C6-4D6F-8A64-C94568FFE852}" type="presParOf" srcId="{5E246535-DDFD-4536-9899-633193024089}" destId="{0EBF367B-B89D-45AD-BFAD-A0FC16BA3110}" srcOrd="5" destOrd="0" presId="urn:microsoft.com/office/officeart/2018/5/layout/IconCircleLabelList"/>
    <dgm:cxn modelId="{5A9E9814-7CE7-4147-83B2-D7DAB5BDAF31}" type="presParOf" srcId="{5E246535-DDFD-4536-9899-633193024089}" destId="{0FFCA9F1-86D5-4C94-B748-706306A2BDC5}" srcOrd="6" destOrd="0" presId="urn:microsoft.com/office/officeart/2018/5/layout/IconCircleLabelList"/>
    <dgm:cxn modelId="{DC5F0AED-7660-4B89-B36B-FF10F09739C0}" type="presParOf" srcId="{0FFCA9F1-86D5-4C94-B748-706306A2BDC5}" destId="{173CF280-9078-45BE-ACF8-D560AC8D604C}" srcOrd="0" destOrd="0" presId="urn:microsoft.com/office/officeart/2018/5/layout/IconCircleLabelList"/>
    <dgm:cxn modelId="{838E4FCB-B775-42CB-88C1-E9F19E8892C4}" type="presParOf" srcId="{0FFCA9F1-86D5-4C94-B748-706306A2BDC5}" destId="{7AB6F046-26D7-4880-814D-3BBE7A565B70}" srcOrd="1" destOrd="0" presId="urn:microsoft.com/office/officeart/2018/5/layout/IconCircleLabelList"/>
    <dgm:cxn modelId="{D5603971-9ED5-463D-AB95-509882DC93C9}" type="presParOf" srcId="{0FFCA9F1-86D5-4C94-B748-706306A2BDC5}" destId="{A241F0B6-78AD-4B44-A74A-9FEC86A6AEEB}" srcOrd="2" destOrd="0" presId="urn:microsoft.com/office/officeart/2018/5/layout/IconCircleLabelList"/>
    <dgm:cxn modelId="{432D497A-9BD3-419A-A7BA-90520D7A0738}" type="presParOf" srcId="{0FFCA9F1-86D5-4C94-B748-706306A2BDC5}" destId="{6F7842E1-CE7B-4BE5-9D7F-FEA2098AB211}" srcOrd="3" destOrd="0" presId="urn:microsoft.com/office/officeart/2018/5/layout/IconCircleLabelList"/>
    <dgm:cxn modelId="{ABBE14F2-5F2F-4100-B532-F66819182A94}" type="presParOf" srcId="{5E246535-DDFD-4536-9899-633193024089}" destId="{1EE73C75-D266-497F-9ACC-D15C7E449A1E}" srcOrd="7" destOrd="0" presId="urn:microsoft.com/office/officeart/2018/5/layout/IconCircleLabelList"/>
    <dgm:cxn modelId="{29DE64CF-851E-4BF4-9BEA-0C344CD768F4}" type="presParOf" srcId="{5E246535-DDFD-4536-9899-633193024089}" destId="{E0F36E08-2542-4FFD-AB13-C1AF75F187A6}" srcOrd="8" destOrd="0" presId="urn:microsoft.com/office/officeart/2018/5/layout/IconCircleLabelList"/>
    <dgm:cxn modelId="{7FD50641-13B3-48EB-91FB-91E844935824}" type="presParOf" srcId="{E0F36E08-2542-4FFD-AB13-C1AF75F187A6}" destId="{E3EE0F2A-7F76-464A-8136-ACF6857EAE43}" srcOrd="0" destOrd="0" presId="urn:microsoft.com/office/officeart/2018/5/layout/IconCircleLabelList"/>
    <dgm:cxn modelId="{69B95F4F-6C96-4211-A5E7-38D839745CCC}" type="presParOf" srcId="{E0F36E08-2542-4FFD-AB13-C1AF75F187A6}" destId="{7A2256D2-8EA8-4B1E-AFB0-85634E67434E}" srcOrd="1" destOrd="0" presId="urn:microsoft.com/office/officeart/2018/5/layout/IconCircleLabelList"/>
    <dgm:cxn modelId="{0ABF68A7-6967-455A-8B37-13286FD36E71}" type="presParOf" srcId="{E0F36E08-2542-4FFD-AB13-C1AF75F187A6}" destId="{50BB53BE-AFF4-4A61-A5B6-D336DB9FBC59}" srcOrd="2" destOrd="0" presId="urn:microsoft.com/office/officeart/2018/5/layout/IconCircleLabelList"/>
    <dgm:cxn modelId="{C8B8774B-0758-4045-83E7-CC50E7F2B1AD}" type="presParOf" srcId="{E0F36E08-2542-4FFD-AB13-C1AF75F187A6}" destId="{17A0AF2E-B62B-4DD9-BA7C-B957CAC6F95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670CAE-F873-4908-930D-54D317D956FA}"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C963C919-822D-4472-904D-8F245661FDF4}">
      <dgm:prSet custT="1"/>
      <dgm:spPr/>
      <dgm:t>
        <a:bodyPr/>
        <a:lstStyle/>
        <a:p>
          <a:r>
            <a:rPr lang="en-GB" sz="1800" dirty="0"/>
            <a:t>A virtual firewall (VF) is either a network firewall service or an appliance running entirely within the virtualized environment</a:t>
          </a:r>
          <a:endParaRPr lang="en-US" sz="1800" dirty="0"/>
        </a:p>
      </dgm:t>
    </dgm:pt>
    <dgm:pt modelId="{9131AF25-BEF4-4305-B829-7D54723FDC7B}" type="parTrans" cxnId="{94B30553-9567-4763-8DA3-1C94767E3B34}">
      <dgm:prSet/>
      <dgm:spPr/>
      <dgm:t>
        <a:bodyPr/>
        <a:lstStyle/>
        <a:p>
          <a:endParaRPr lang="en-US"/>
        </a:p>
      </dgm:t>
    </dgm:pt>
    <dgm:pt modelId="{52729328-4AD9-4CC6-AFE5-407CB9924368}" type="sibTrans" cxnId="{94B30553-9567-4763-8DA3-1C94767E3B34}">
      <dgm:prSet/>
      <dgm:spPr/>
      <dgm:t>
        <a:bodyPr/>
        <a:lstStyle/>
        <a:p>
          <a:endParaRPr lang="en-US"/>
        </a:p>
      </dgm:t>
    </dgm:pt>
    <dgm:pt modelId="{3D3B48E3-BE05-4436-9019-87E828BD208A}">
      <dgm:prSet custT="1"/>
      <dgm:spPr/>
      <dgm:t>
        <a:bodyPr/>
        <a:lstStyle/>
        <a:p>
          <a:r>
            <a:rPr lang="en-GB" sz="1800" dirty="0"/>
            <a:t>Regardless of which implementation, a VF serves the same purpose as a physical one: packet filtering and monitoring</a:t>
          </a:r>
          <a:endParaRPr lang="en-US" sz="1800" dirty="0"/>
        </a:p>
      </dgm:t>
    </dgm:pt>
    <dgm:pt modelId="{3657E01D-0AE9-43C9-B47F-9BA00BCE8C0D}" type="parTrans" cxnId="{E37EBEB6-EC0B-40B9-9E7D-AA17F1CD84D9}">
      <dgm:prSet/>
      <dgm:spPr/>
      <dgm:t>
        <a:bodyPr/>
        <a:lstStyle/>
        <a:p>
          <a:endParaRPr lang="en-US"/>
        </a:p>
      </dgm:t>
    </dgm:pt>
    <dgm:pt modelId="{44880210-FE20-4734-90D5-986063DC703D}" type="sibTrans" cxnId="{E37EBEB6-EC0B-40B9-9E7D-AA17F1CD84D9}">
      <dgm:prSet/>
      <dgm:spPr/>
      <dgm:t>
        <a:bodyPr/>
        <a:lstStyle/>
        <a:p>
          <a:endParaRPr lang="en-US"/>
        </a:p>
      </dgm:t>
    </dgm:pt>
    <dgm:pt modelId="{E4A19766-6EEB-4E67-AF04-30D03F7D94FD}">
      <dgm:prSet custT="1"/>
      <dgm:spPr/>
      <dgm:t>
        <a:bodyPr/>
        <a:lstStyle/>
        <a:p>
          <a:r>
            <a:rPr lang="en-GB" sz="1800" dirty="0"/>
            <a:t>The firewall can also run in a guest OS VM</a:t>
          </a:r>
          <a:endParaRPr lang="en-US" sz="1800" dirty="0"/>
        </a:p>
      </dgm:t>
    </dgm:pt>
    <dgm:pt modelId="{A5ADCBF6-FD98-4822-A1A8-587D03EBAF00}" type="parTrans" cxnId="{1ED77407-CFA5-4B5E-AB7C-13668E56C149}">
      <dgm:prSet/>
      <dgm:spPr/>
      <dgm:t>
        <a:bodyPr/>
        <a:lstStyle/>
        <a:p>
          <a:endParaRPr lang="en-US"/>
        </a:p>
      </dgm:t>
    </dgm:pt>
    <dgm:pt modelId="{4A393D26-CE6A-409D-83FB-5D99AFECB0C3}" type="sibTrans" cxnId="{1ED77407-CFA5-4B5E-AB7C-13668E56C149}">
      <dgm:prSet/>
      <dgm:spPr/>
      <dgm:t>
        <a:bodyPr/>
        <a:lstStyle/>
        <a:p>
          <a:endParaRPr lang="en-US"/>
        </a:p>
      </dgm:t>
    </dgm:pt>
    <dgm:pt modelId="{749B525D-F29B-4513-A049-2C41D3C763BB}">
      <dgm:prSet custT="1"/>
      <dgm:spPr/>
      <dgm:t>
        <a:bodyPr/>
        <a:lstStyle/>
        <a:p>
          <a:r>
            <a:rPr lang="en-GB" sz="1800" dirty="0"/>
            <a:t>One key to a VF is to not overlook the contribution from Network Address Translation (NAT)</a:t>
          </a:r>
          <a:endParaRPr lang="en-US" sz="1800" dirty="0"/>
        </a:p>
      </dgm:t>
    </dgm:pt>
    <dgm:pt modelId="{2AFE0165-9A53-4C1D-851C-A20406ED33AD}" type="parTrans" cxnId="{96D99D52-B408-43F4-BA8A-126FE6B7774F}">
      <dgm:prSet/>
      <dgm:spPr/>
      <dgm:t>
        <a:bodyPr/>
        <a:lstStyle/>
        <a:p>
          <a:endParaRPr lang="en-US"/>
        </a:p>
      </dgm:t>
    </dgm:pt>
    <dgm:pt modelId="{1FC043B5-1234-4E39-BA18-5628F10C1632}" type="sibTrans" cxnId="{96D99D52-B408-43F4-BA8A-126FE6B7774F}">
      <dgm:prSet/>
      <dgm:spPr/>
      <dgm:t>
        <a:bodyPr/>
        <a:lstStyle/>
        <a:p>
          <a:endParaRPr lang="en-US"/>
        </a:p>
      </dgm:t>
    </dgm:pt>
    <dgm:pt modelId="{25CCDC72-3C3A-4304-8C5A-48E5DDAA171A}">
      <dgm:prSet custT="1"/>
      <dgm:spPr/>
      <dgm:t>
        <a:bodyPr/>
        <a:lstStyle/>
        <a:p>
          <a:r>
            <a:rPr lang="en-GB" sz="1800" dirty="0"/>
            <a:t>This allows an organization to present a single address (or set of addresses) to the Internet for all computer connections—it acts as a proxy between the local-area network (which can be using private IP addresses) and the Internet</a:t>
          </a:r>
          <a:endParaRPr lang="en-US" sz="1800" dirty="0"/>
        </a:p>
      </dgm:t>
    </dgm:pt>
    <dgm:pt modelId="{32F9004C-611D-4ACB-ABB3-194448D11BF4}" type="parTrans" cxnId="{2D35ABA0-0146-4863-869E-5FF48DEAF16D}">
      <dgm:prSet/>
      <dgm:spPr/>
      <dgm:t>
        <a:bodyPr/>
        <a:lstStyle/>
        <a:p>
          <a:endParaRPr lang="en-US"/>
        </a:p>
      </dgm:t>
    </dgm:pt>
    <dgm:pt modelId="{E38ED9D5-3563-4457-BCF1-DCAA27392DDA}" type="sibTrans" cxnId="{2D35ABA0-0146-4863-869E-5FF48DEAF16D}">
      <dgm:prSet/>
      <dgm:spPr/>
      <dgm:t>
        <a:bodyPr/>
        <a:lstStyle/>
        <a:p>
          <a:endParaRPr lang="en-US"/>
        </a:p>
      </dgm:t>
    </dgm:pt>
    <dgm:pt modelId="{008EE6CE-CD0E-49AA-A0EB-968C318E6A27}" type="pres">
      <dgm:prSet presAssocID="{6E670CAE-F873-4908-930D-54D317D956FA}" presName="root" presStyleCnt="0">
        <dgm:presLayoutVars>
          <dgm:dir/>
          <dgm:resizeHandles val="exact"/>
        </dgm:presLayoutVars>
      </dgm:prSet>
      <dgm:spPr/>
    </dgm:pt>
    <dgm:pt modelId="{EED0D941-BC4F-4D0B-885F-2394E2109B90}" type="pres">
      <dgm:prSet presAssocID="{C963C919-822D-4472-904D-8F245661FDF4}" presName="compNode" presStyleCnt="0"/>
      <dgm:spPr/>
    </dgm:pt>
    <dgm:pt modelId="{96C16404-EA87-4241-8670-65636599667D}" type="pres">
      <dgm:prSet presAssocID="{C963C919-822D-4472-904D-8F245661FDF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7563C29F-F074-4006-AE28-F3EF5A226FD3}" type="pres">
      <dgm:prSet presAssocID="{C963C919-822D-4472-904D-8F245661FDF4}" presName="spaceRect" presStyleCnt="0"/>
      <dgm:spPr/>
    </dgm:pt>
    <dgm:pt modelId="{44108215-910E-46EA-9E36-479FC9454783}" type="pres">
      <dgm:prSet presAssocID="{C963C919-822D-4472-904D-8F245661FDF4}" presName="textRect" presStyleLbl="revTx" presStyleIdx="0" presStyleCnt="5" custScaleY="120235" custLinFactNeighborX="706" custLinFactNeighborY="-1459">
        <dgm:presLayoutVars>
          <dgm:chMax val="1"/>
          <dgm:chPref val="1"/>
        </dgm:presLayoutVars>
      </dgm:prSet>
      <dgm:spPr/>
    </dgm:pt>
    <dgm:pt modelId="{3E64B3F7-55AB-4985-9A1A-434068B96983}" type="pres">
      <dgm:prSet presAssocID="{52729328-4AD9-4CC6-AFE5-407CB9924368}" presName="sibTrans" presStyleCnt="0"/>
      <dgm:spPr/>
    </dgm:pt>
    <dgm:pt modelId="{C8C12F71-01A5-4F70-A63E-61D360ED8008}" type="pres">
      <dgm:prSet presAssocID="{3D3B48E3-BE05-4436-9019-87E828BD208A}" presName="compNode" presStyleCnt="0"/>
      <dgm:spPr/>
    </dgm:pt>
    <dgm:pt modelId="{837A7F0D-99C3-4DE3-BDB3-61476726D39A}" type="pres">
      <dgm:prSet presAssocID="{3D3B48E3-BE05-4436-9019-87E828BD208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ter"/>
        </a:ext>
      </dgm:extLst>
    </dgm:pt>
    <dgm:pt modelId="{F5DB71D8-928A-496F-BCC5-AD4D0F1B4E4C}" type="pres">
      <dgm:prSet presAssocID="{3D3B48E3-BE05-4436-9019-87E828BD208A}" presName="spaceRect" presStyleCnt="0"/>
      <dgm:spPr/>
    </dgm:pt>
    <dgm:pt modelId="{2BF960E3-40DB-418A-B661-19E853FE87B0}" type="pres">
      <dgm:prSet presAssocID="{3D3B48E3-BE05-4436-9019-87E828BD208A}" presName="textRect" presStyleLbl="revTx" presStyleIdx="1" presStyleCnt="5" custLinFactNeighborX="706" custLinFactNeighborY="-16636">
        <dgm:presLayoutVars>
          <dgm:chMax val="1"/>
          <dgm:chPref val="1"/>
        </dgm:presLayoutVars>
      </dgm:prSet>
      <dgm:spPr/>
    </dgm:pt>
    <dgm:pt modelId="{50711E44-06D9-4B2F-89A8-2FCA98F8CCA6}" type="pres">
      <dgm:prSet presAssocID="{44880210-FE20-4734-90D5-986063DC703D}" presName="sibTrans" presStyleCnt="0"/>
      <dgm:spPr/>
    </dgm:pt>
    <dgm:pt modelId="{C3BD93F4-EB7E-42AA-94FD-91F85CFCF5E5}" type="pres">
      <dgm:prSet presAssocID="{E4A19766-6EEB-4E67-AF04-30D03F7D94FD}" presName="compNode" presStyleCnt="0"/>
      <dgm:spPr/>
    </dgm:pt>
    <dgm:pt modelId="{FA1DD1C5-DF89-4033-B403-D797A3B65792}" type="pres">
      <dgm:prSet presAssocID="{E4A19766-6EEB-4E67-AF04-30D03F7D94FD}"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FCDB29B4-8FC8-4E99-8636-B9DBFD2D771E}" type="pres">
      <dgm:prSet presAssocID="{E4A19766-6EEB-4E67-AF04-30D03F7D94FD}" presName="spaceRect" presStyleCnt="0"/>
      <dgm:spPr/>
    </dgm:pt>
    <dgm:pt modelId="{1D6D3187-C9D5-4C7E-BDBA-CA693B6A6C9B}" type="pres">
      <dgm:prSet presAssocID="{E4A19766-6EEB-4E67-AF04-30D03F7D94FD}" presName="textRect" presStyleLbl="revTx" presStyleIdx="2" presStyleCnt="5" custLinFactNeighborX="2822" custLinFactNeighborY="-16636">
        <dgm:presLayoutVars>
          <dgm:chMax val="1"/>
          <dgm:chPref val="1"/>
        </dgm:presLayoutVars>
      </dgm:prSet>
      <dgm:spPr/>
    </dgm:pt>
    <dgm:pt modelId="{8B39F87B-2EA3-4262-9185-856854FBB7B1}" type="pres">
      <dgm:prSet presAssocID="{4A393D26-CE6A-409D-83FB-5D99AFECB0C3}" presName="sibTrans" presStyleCnt="0"/>
      <dgm:spPr/>
    </dgm:pt>
    <dgm:pt modelId="{3EEB5B20-6ED2-4486-8A19-110BBCD23CD6}" type="pres">
      <dgm:prSet presAssocID="{749B525D-F29B-4513-A049-2C41D3C763BB}" presName="compNode" presStyleCnt="0"/>
      <dgm:spPr/>
    </dgm:pt>
    <dgm:pt modelId="{29844CA8-CA0A-4BFA-8457-B0364FE09ABB}" type="pres">
      <dgm:prSet presAssocID="{749B525D-F29B-4513-A049-2C41D3C763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ey"/>
        </a:ext>
      </dgm:extLst>
    </dgm:pt>
    <dgm:pt modelId="{5239BB7F-3727-4D4A-8DB3-5D06909A50CE}" type="pres">
      <dgm:prSet presAssocID="{749B525D-F29B-4513-A049-2C41D3C763BB}" presName="spaceRect" presStyleCnt="0"/>
      <dgm:spPr/>
    </dgm:pt>
    <dgm:pt modelId="{EA56E866-4933-4760-9CDD-9EA348D3291A}" type="pres">
      <dgm:prSet presAssocID="{749B525D-F29B-4513-A049-2C41D3C763BB}" presName="textRect" presStyleLbl="revTx" presStyleIdx="3" presStyleCnt="5" custLinFactNeighborY="-16636">
        <dgm:presLayoutVars>
          <dgm:chMax val="1"/>
          <dgm:chPref val="1"/>
        </dgm:presLayoutVars>
      </dgm:prSet>
      <dgm:spPr/>
    </dgm:pt>
    <dgm:pt modelId="{3DA03899-5F83-44D7-8145-3CA4EBD7E5A2}" type="pres">
      <dgm:prSet presAssocID="{1FC043B5-1234-4E39-BA18-5628F10C1632}" presName="sibTrans" presStyleCnt="0"/>
      <dgm:spPr/>
    </dgm:pt>
    <dgm:pt modelId="{A9706C13-398B-4ABE-BE8D-657BD4D8421C}" type="pres">
      <dgm:prSet presAssocID="{25CCDC72-3C3A-4304-8C5A-48E5DDAA171A}" presName="compNode" presStyleCnt="0"/>
      <dgm:spPr/>
    </dgm:pt>
    <dgm:pt modelId="{66983BCC-A405-4C52-94DB-C3F4C42E20E5}" type="pres">
      <dgm:prSet presAssocID="{25CCDC72-3C3A-4304-8C5A-48E5DDAA171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lowchart"/>
        </a:ext>
      </dgm:extLst>
    </dgm:pt>
    <dgm:pt modelId="{FE050A58-2438-4F94-BADB-17ED7AAAFEC7}" type="pres">
      <dgm:prSet presAssocID="{25CCDC72-3C3A-4304-8C5A-48E5DDAA171A}" presName="spaceRect" presStyleCnt="0"/>
      <dgm:spPr/>
    </dgm:pt>
    <dgm:pt modelId="{46CD0EAC-9BD7-424B-8928-4650D939B667}" type="pres">
      <dgm:prSet presAssocID="{25CCDC72-3C3A-4304-8C5A-48E5DDAA171A}" presName="textRect" presStyleLbl="revTx" presStyleIdx="4" presStyleCnt="5" custScaleX="124051" custScaleY="132376" custLinFactNeighborX="2822" custLinFactNeighborY="3089">
        <dgm:presLayoutVars>
          <dgm:chMax val="1"/>
          <dgm:chPref val="1"/>
        </dgm:presLayoutVars>
      </dgm:prSet>
      <dgm:spPr/>
    </dgm:pt>
  </dgm:ptLst>
  <dgm:cxnLst>
    <dgm:cxn modelId="{1ED77407-CFA5-4B5E-AB7C-13668E56C149}" srcId="{6E670CAE-F873-4908-930D-54D317D956FA}" destId="{E4A19766-6EEB-4E67-AF04-30D03F7D94FD}" srcOrd="2" destOrd="0" parTransId="{A5ADCBF6-FD98-4822-A1A8-587D03EBAF00}" sibTransId="{4A393D26-CE6A-409D-83FB-5D99AFECB0C3}"/>
    <dgm:cxn modelId="{7FC18A15-5139-412A-97F1-E2A730AA6BE6}" type="presOf" srcId="{3D3B48E3-BE05-4436-9019-87E828BD208A}" destId="{2BF960E3-40DB-418A-B661-19E853FE87B0}" srcOrd="0" destOrd="0" presId="urn:microsoft.com/office/officeart/2018/2/layout/IconLabelList"/>
    <dgm:cxn modelId="{EBC78D4A-DCE0-4090-980D-191C00A62402}" type="presOf" srcId="{25CCDC72-3C3A-4304-8C5A-48E5DDAA171A}" destId="{46CD0EAC-9BD7-424B-8928-4650D939B667}" srcOrd="0" destOrd="0" presId="urn:microsoft.com/office/officeart/2018/2/layout/IconLabelList"/>
    <dgm:cxn modelId="{96D99D52-B408-43F4-BA8A-126FE6B7774F}" srcId="{6E670CAE-F873-4908-930D-54D317D956FA}" destId="{749B525D-F29B-4513-A049-2C41D3C763BB}" srcOrd="3" destOrd="0" parTransId="{2AFE0165-9A53-4C1D-851C-A20406ED33AD}" sibTransId="{1FC043B5-1234-4E39-BA18-5628F10C1632}"/>
    <dgm:cxn modelId="{94B30553-9567-4763-8DA3-1C94767E3B34}" srcId="{6E670CAE-F873-4908-930D-54D317D956FA}" destId="{C963C919-822D-4472-904D-8F245661FDF4}" srcOrd="0" destOrd="0" parTransId="{9131AF25-BEF4-4305-B829-7D54723FDC7B}" sibTransId="{52729328-4AD9-4CC6-AFE5-407CB9924368}"/>
    <dgm:cxn modelId="{736C1D73-48DB-4376-AF37-32EF3D083CB7}" type="presOf" srcId="{749B525D-F29B-4513-A049-2C41D3C763BB}" destId="{EA56E866-4933-4760-9CDD-9EA348D3291A}" srcOrd="0" destOrd="0" presId="urn:microsoft.com/office/officeart/2018/2/layout/IconLabelList"/>
    <dgm:cxn modelId="{2D35ABA0-0146-4863-869E-5FF48DEAF16D}" srcId="{6E670CAE-F873-4908-930D-54D317D956FA}" destId="{25CCDC72-3C3A-4304-8C5A-48E5DDAA171A}" srcOrd="4" destOrd="0" parTransId="{32F9004C-611D-4ACB-ABB3-194448D11BF4}" sibTransId="{E38ED9D5-3563-4457-BCF1-DCAA27392DDA}"/>
    <dgm:cxn modelId="{B8BB51A7-A144-49F6-858A-D1DCA3C9B5F9}" type="presOf" srcId="{6E670CAE-F873-4908-930D-54D317D956FA}" destId="{008EE6CE-CD0E-49AA-A0EB-968C318E6A27}" srcOrd="0" destOrd="0" presId="urn:microsoft.com/office/officeart/2018/2/layout/IconLabelList"/>
    <dgm:cxn modelId="{E37EBEB6-EC0B-40B9-9E7D-AA17F1CD84D9}" srcId="{6E670CAE-F873-4908-930D-54D317D956FA}" destId="{3D3B48E3-BE05-4436-9019-87E828BD208A}" srcOrd="1" destOrd="0" parTransId="{3657E01D-0AE9-43C9-B47F-9BA00BCE8C0D}" sibTransId="{44880210-FE20-4734-90D5-986063DC703D}"/>
    <dgm:cxn modelId="{3F28C1D4-C4A9-4B01-BDE4-8333CEBE5299}" type="presOf" srcId="{E4A19766-6EEB-4E67-AF04-30D03F7D94FD}" destId="{1D6D3187-C9D5-4C7E-BDBA-CA693B6A6C9B}" srcOrd="0" destOrd="0" presId="urn:microsoft.com/office/officeart/2018/2/layout/IconLabelList"/>
    <dgm:cxn modelId="{5ADE23DC-789B-4A55-8EE0-5F11BF4014C5}" type="presOf" srcId="{C963C919-822D-4472-904D-8F245661FDF4}" destId="{44108215-910E-46EA-9E36-479FC9454783}" srcOrd="0" destOrd="0" presId="urn:microsoft.com/office/officeart/2018/2/layout/IconLabelList"/>
    <dgm:cxn modelId="{26649254-3E8E-4D62-AA00-7CC0D8EF3B3D}" type="presParOf" srcId="{008EE6CE-CD0E-49AA-A0EB-968C318E6A27}" destId="{EED0D941-BC4F-4D0B-885F-2394E2109B90}" srcOrd="0" destOrd="0" presId="urn:microsoft.com/office/officeart/2018/2/layout/IconLabelList"/>
    <dgm:cxn modelId="{0CD068E2-EDC7-4A17-92E2-FF258AE5A90F}" type="presParOf" srcId="{EED0D941-BC4F-4D0B-885F-2394E2109B90}" destId="{96C16404-EA87-4241-8670-65636599667D}" srcOrd="0" destOrd="0" presId="urn:microsoft.com/office/officeart/2018/2/layout/IconLabelList"/>
    <dgm:cxn modelId="{810C5320-1C67-4621-BCFA-3A6139D90248}" type="presParOf" srcId="{EED0D941-BC4F-4D0B-885F-2394E2109B90}" destId="{7563C29F-F074-4006-AE28-F3EF5A226FD3}" srcOrd="1" destOrd="0" presId="urn:microsoft.com/office/officeart/2018/2/layout/IconLabelList"/>
    <dgm:cxn modelId="{1CD6571D-DE96-43D2-868B-762851A41C07}" type="presParOf" srcId="{EED0D941-BC4F-4D0B-885F-2394E2109B90}" destId="{44108215-910E-46EA-9E36-479FC9454783}" srcOrd="2" destOrd="0" presId="urn:microsoft.com/office/officeart/2018/2/layout/IconLabelList"/>
    <dgm:cxn modelId="{38DCB76D-4B4D-498A-A293-65474FD34FCF}" type="presParOf" srcId="{008EE6CE-CD0E-49AA-A0EB-968C318E6A27}" destId="{3E64B3F7-55AB-4985-9A1A-434068B96983}" srcOrd="1" destOrd="0" presId="urn:microsoft.com/office/officeart/2018/2/layout/IconLabelList"/>
    <dgm:cxn modelId="{080DBBC6-133D-4570-9C5D-8CFEAD61A72C}" type="presParOf" srcId="{008EE6CE-CD0E-49AA-A0EB-968C318E6A27}" destId="{C8C12F71-01A5-4F70-A63E-61D360ED8008}" srcOrd="2" destOrd="0" presId="urn:microsoft.com/office/officeart/2018/2/layout/IconLabelList"/>
    <dgm:cxn modelId="{5E564C42-C4B3-4255-A02B-76F3021EBCD9}" type="presParOf" srcId="{C8C12F71-01A5-4F70-A63E-61D360ED8008}" destId="{837A7F0D-99C3-4DE3-BDB3-61476726D39A}" srcOrd="0" destOrd="0" presId="urn:microsoft.com/office/officeart/2018/2/layout/IconLabelList"/>
    <dgm:cxn modelId="{0D38ECEB-AE8C-4131-986E-DF9CBFFDA489}" type="presParOf" srcId="{C8C12F71-01A5-4F70-A63E-61D360ED8008}" destId="{F5DB71D8-928A-496F-BCC5-AD4D0F1B4E4C}" srcOrd="1" destOrd="0" presId="urn:microsoft.com/office/officeart/2018/2/layout/IconLabelList"/>
    <dgm:cxn modelId="{6F89DB74-2F31-4229-942F-E099B5332721}" type="presParOf" srcId="{C8C12F71-01A5-4F70-A63E-61D360ED8008}" destId="{2BF960E3-40DB-418A-B661-19E853FE87B0}" srcOrd="2" destOrd="0" presId="urn:microsoft.com/office/officeart/2018/2/layout/IconLabelList"/>
    <dgm:cxn modelId="{50FF28F8-B7ED-406A-9EFC-7C2BE5A705D3}" type="presParOf" srcId="{008EE6CE-CD0E-49AA-A0EB-968C318E6A27}" destId="{50711E44-06D9-4B2F-89A8-2FCA98F8CCA6}" srcOrd="3" destOrd="0" presId="urn:microsoft.com/office/officeart/2018/2/layout/IconLabelList"/>
    <dgm:cxn modelId="{61360A36-4ABF-4A0A-BD09-AC53D174EC8C}" type="presParOf" srcId="{008EE6CE-CD0E-49AA-A0EB-968C318E6A27}" destId="{C3BD93F4-EB7E-42AA-94FD-91F85CFCF5E5}" srcOrd="4" destOrd="0" presId="urn:microsoft.com/office/officeart/2018/2/layout/IconLabelList"/>
    <dgm:cxn modelId="{48D3865C-B249-4D3B-8E61-81A93F62D9C6}" type="presParOf" srcId="{C3BD93F4-EB7E-42AA-94FD-91F85CFCF5E5}" destId="{FA1DD1C5-DF89-4033-B403-D797A3B65792}" srcOrd="0" destOrd="0" presId="urn:microsoft.com/office/officeart/2018/2/layout/IconLabelList"/>
    <dgm:cxn modelId="{BB2BA351-986A-44E8-A48F-BF91470B1D03}" type="presParOf" srcId="{C3BD93F4-EB7E-42AA-94FD-91F85CFCF5E5}" destId="{FCDB29B4-8FC8-4E99-8636-B9DBFD2D771E}" srcOrd="1" destOrd="0" presId="urn:microsoft.com/office/officeart/2018/2/layout/IconLabelList"/>
    <dgm:cxn modelId="{0FB1AE30-B9DF-4D8B-8530-5E453D025090}" type="presParOf" srcId="{C3BD93F4-EB7E-42AA-94FD-91F85CFCF5E5}" destId="{1D6D3187-C9D5-4C7E-BDBA-CA693B6A6C9B}" srcOrd="2" destOrd="0" presId="urn:microsoft.com/office/officeart/2018/2/layout/IconLabelList"/>
    <dgm:cxn modelId="{E1A700D9-8BFC-4DEE-A085-2AE7980A7A92}" type="presParOf" srcId="{008EE6CE-CD0E-49AA-A0EB-968C318E6A27}" destId="{8B39F87B-2EA3-4262-9185-856854FBB7B1}" srcOrd="5" destOrd="0" presId="urn:microsoft.com/office/officeart/2018/2/layout/IconLabelList"/>
    <dgm:cxn modelId="{94E314A0-4A93-4B47-8BF1-E9FE7E1254CC}" type="presParOf" srcId="{008EE6CE-CD0E-49AA-A0EB-968C318E6A27}" destId="{3EEB5B20-6ED2-4486-8A19-110BBCD23CD6}" srcOrd="6" destOrd="0" presId="urn:microsoft.com/office/officeart/2018/2/layout/IconLabelList"/>
    <dgm:cxn modelId="{58BC5F13-3C1A-42AA-9BDE-3483B758E908}" type="presParOf" srcId="{3EEB5B20-6ED2-4486-8A19-110BBCD23CD6}" destId="{29844CA8-CA0A-4BFA-8457-B0364FE09ABB}" srcOrd="0" destOrd="0" presId="urn:microsoft.com/office/officeart/2018/2/layout/IconLabelList"/>
    <dgm:cxn modelId="{C0725371-6CCB-4D54-85BB-78EA68146AD7}" type="presParOf" srcId="{3EEB5B20-6ED2-4486-8A19-110BBCD23CD6}" destId="{5239BB7F-3727-4D4A-8DB3-5D06909A50CE}" srcOrd="1" destOrd="0" presId="urn:microsoft.com/office/officeart/2018/2/layout/IconLabelList"/>
    <dgm:cxn modelId="{6AAB5346-F8EF-4A91-BE81-5A43BC996B0D}" type="presParOf" srcId="{3EEB5B20-6ED2-4486-8A19-110BBCD23CD6}" destId="{EA56E866-4933-4760-9CDD-9EA348D3291A}" srcOrd="2" destOrd="0" presId="urn:microsoft.com/office/officeart/2018/2/layout/IconLabelList"/>
    <dgm:cxn modelId="{0D3C0195-0EAA-4991-B03C-B410BBFABE2B}" type="presParOf" srcId="{008EE6CE-CD0E-49AA-A0EB-968C318E6A27}" destId="{3DA03899-5F83-44D7-8145-3CA4EBD7E5A2}" srcOrd="7" destOrd="0" presId="urn:microsoft.com/office/officeart/2018/2/layout/IconLabelList"/>
    <dgm:cxn modelId="{9622A463-96A9-4C09-8785-7DCF51E24A7D}" type="presParOf" srcId="{008EE6CE-CD0E-49AA-A0EB-968C318E6A27}" destId="{A9706C13-398B-4ABE-BE8D-657BD4D8421C}" srcOrd="8" destOrd="0" presId="urn:microsoft.com/office/officeart/2018/2/layout/IconLabelList"/>
    <dgm:cxn modelId="{2C37CFEA-8F79-4334-B5B2-36E506BE678D}" type="presParOf" srcId="{A9706C13-398B-4ABE-BE8D-657BD4D8421C}" destId="{66983BCC-A405-4C52-94DB-C3F4C42E20E5}" srcOrd="0" destOrd="0" presId="urn:microsoft.com/office/officeart/2018/2/layout/IconLabelList"/>
    <dgm:cxn modelId="{7B5A2608-E554-4D58-BDA4-8F8E37C752AF}" type="presParOf" srcId="{A9706C13-398B-4ABE-BE8D-657BD4D8421C}" destId="{FE050A58-2438-4F94-BADB-17ED7AAAFEC7}" srcOrd="1" destOrd="0" presId="urn:microsoft.com/office/officeart/2018/2/layout/IconLabelList"/>
    <dgm:cxn modelId="{D5AE2856-4242-4036-952E-5E89AC10A198}" type="presParOf" srcId="{A9706C13-398B-4ABE-BE8D-657BD4D8421C}" destId="{46CD0EAC-9BD7-424B-8928-4650D939B66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84157E-7CAC-4BF0-8D09-A9347294D01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9F82D619-6041-448D-BB90-003C9BD5A091}">
      <dgm:prSet/>
      <dgm:spPr>
        <a:solidFill>
          <a:schemeClr val="accent2">
            <a:lumMod val="40000"/>
            <a:lumOff val="60000"/>
          </a:schemeClr>
        </a:solidFill>
      </dgm:spPr>
      <dgm:t>
        <a:bodyPr/>
        <a:lstStyle/>
        <a:p>
          <a:r>
            <a:rPr lang="en-US" b="1" dirty="0">
              <a:solidFill>
                <a:schemeClr val="accent1">
                  <a:lumMod val="50000"/>
                </a:schemeClr>
              </a:solidFill>
            </a:rPr>
            <a:t>On an isolated internal network</a:t>
          </a:r>
          <a:r>
            <a:rPr lang="en-US" dirty="0">
              <a:solidFill>
                <a:schemeClr val="accent1">
                  <a:lumMod val="50000"/>
                </a:schemeClr>
              </a:solidFill>
            </a:rPr>
            <a:t>: the VNIC is assigned an internal IP address, and can communicate only with the hypervisor and/or other VMs on the same host.</a:t>
          </a:r>
          <a:endParaRPr lang="en-GB" dirty="0">
            <a:solidFill>
              <a:schemeClr val="accent1">
                <a:lumMod val="50000"/>
              </a:schemeClr>
            </a:solidFill>
          </a:endParaRPr>
        </a:p>
      </dgm:t>
    </dgm:pt>
    <dgm:pt modelId="{73B75193-450F-4A8E-AA0F-CD24CED5D9AA}" type="parTrans" cxnId="{687CCA47-48BD-4088-BDDE-D57D10A7CDF8}">
      <dgm:prSet/>
      <dgm:spPr/>
      <dgm:t>
        <a:bodyPr/>
        <a:lstStyle/>
        <a:p>
          <a:endParaRPr lang="en-GB"/>
        </a:p>
      </dgm:t>
    </dgm:pt>
    <dgm:pt modelId="{160B7638-07C9-4A26-95AD-9C6A770C608B}" type="sibTrans" cxnId="{687CCA47-48BD-4088-BDDE-D57D10A7CDF8}">
      <dgm:prSet/>
      <dgm:spPr/>
      <dgm:t>
        <a:bodyPr/>
        <a:lstStyle/>
        <a:p>
          <a:endParaRPr lang="en-GB"/>
        </a:p>
      </dgm:t>
    </dgm:pt>
    <dgm:pt modelId="{B3B8A322-5F79-4E8D-A709-6F0E0185E2C6}">
      <dgm:prSet/>
      <dgm:spPr>
        <a:solidFill>
          <a:schemeClr val="accent2">
            <a:lumMod val="40000"/>
            <a:lumOff val="60000"/>
          </a:schemeClr>
        </a:solidFill>
      </dgm:spPr>
      <dgm:t>
        <a:bodyPr/>
        <a:lstStyle/>
        <a:p>
          <a:r>
            <a:rPr lang="en-US" b="1" dirty="0">
              <a:solidFill>
                <a:schemeClr val="accent1">
                  <a:lumMod val="50000"/>
                </a:schemeClr>
              </a:solidFill>
            </a:rPr>
            <a:t>On an internal subnet</a:t>
          </a:r>
          <a:r>
            <a:rPr lang="en-US" dirty="0">
              <a:solidFill>
                <a:schemeClr val="accent1">
                  <a:lumMod val="50000"/>
                </a:schemeClr>
              </a:solidFill>
            </a:rPr>
            <a:t>: the VNIC is assigned an internal IP address, but the hypervisor performs NAT so the VM can connect to the outside network.</a:t>
          </a:r>
          <a:endParaRPr lang="en-GB" dirty="0">
            <a:solidFill>
              <a:schemeClr val="accent1">
                <a:lumMod val="50000"/>
              </a:schemeClr>
            </a:solidFill>
          </a:endParaRPr>
        </a:p>
      </dgm:t>
    </dgm:pt>
    <dgm:pt modelId="{F5A8AF60-B4CA-4263-B711-E73688D65AB5}" type="parTrans" cxnId="{2760C051-DD8D-46C8-B140-7CAAE3784D24}">
      <dgm:prSet/>
      <dgm:spPr/>
      <dgm:t>
        <a:bodyPr/>
        <a:lstStyle/>
        <a:p>
          <a:endParaRPr lang="en-GB"/>
        </a:p>
      </dgm:t>
    </dgm:pt>
    <dgm:pt modelId="{0CD18B41-B574-4233-BA6B-AF028DD35F75}" type="sibTrans" cxnId="{2760C051-DD8D-46C8-B140-7CAAE3784D24}">
      <dgm:prSet/>
      <dgm:spPr/>
      <dgm:t>
        <a:bodyPr/>
        <a:lstStyle/>
        <a:p>
          <a:endParaRPr lang="en-GB"/>
        </a:p>
      </dgm:t>
    </dgm:pt>
    <dgm:pt modelId="{CC46AD5D-A2C2-4551-9580-0851F4FA363E}">
      <dgm:prSet/>
      <dgm:spPr>
        <a:solidFill>
          <a:schemeClr val="accent2">
            <a:lumMod val="40000"/>
            <a:lumOff val="60000"/>
          </a:schemeClr>
        </a:solidFill>
      </dgm:spPr>
      <dgm:t>
        <a:bodyPr/>
        <a:lstStyle/>
        <a:p>
          <a:r>
            <a:rPr lang="en-US" b="1" dirty="0">
              <a:solidFill>
                <a:schemeClr val="accent1">
                  <a:lumMod val="50000"/>
                </a:schemeClr>
              </a:solidFill>
            </a:rPr>
            <a:t>As a bridged adapter</a:t>
          </a:r>
          <a:r>
            <a:rPr lang="en-US" dirty="0">
              <a:solidFill>
                <a:schemeClr val="accent1">
                  <a:lumMod val="50000"/>
                </a:schemeClr>
              </a:solidFill>
            </a:rPr>
            <a:t>: the VNIC is assigned an external IP address and joined directly to the outside network. To outside observers, the VM and host will appear to be different network addresses even though they share a physical NIC.</a:t>
          </a:r>
          <a:endParaRPr lang="en-GB" dirty="0">
            <a:solidFill>
              <a:schemeClr val="accent1">
                <a:lumMod val="50000"/>
              </a:schemeClr>
            </a:solidFill>
          </a:endParaRPr>
        </a:p>
      </dgm:t>
    </dgm:pt>
    <dgm:pt modelId="{DDE48552-E8D9-4E9C-9ABC-7566B38FE875}" type="parTrans" cxnId="{0BB2E8AC-EE4B-4548-A86F-923261BDE5CB}">
      <dgm:prSet/>
      <dgm:spPr/>
      <dgm:t>
        <a:bodyPr/>
        <a:lstStyle/>
        <a:p>
          <a:endParaRPr lang="en-GB"/>
        </a:p>
      </dgm:t>
    </dgm:pt>
    <dgm:pt modelId="{DAADFCEC-201C-4440-9F35-3B4A6FE9DAB3}" type="sibTrans" cxnId="{0BB2E8AC-EE4B-4548-A86F-923261BDE5CB}">
      <dgm:prSet/>
      <dgm:spPr/>
      <dgm:t>
        <a:bodyPr/>
        <a:lstStyle/>
        <a:p>
          <a:endParaRPr lang="en-GB"/>
        </a:p>
      </dgm:t>
    </dgm:pt>
    <dgm:pt modelId="{444E7DC2-280B-4ED4-87F9-202552A74424}" type="pres">
      <dgm:prSet presAssocID="{E084157E-7CAC-4BF0-8D09-A9347294D01B}" presName="linearFlow" presStyleCnt="0">
        <dgm:presLayoutVars>
          <dgm:dir/>
          <dgm:resizeHandles val="exact"/>
        </dgm:presLayoutVars>
      </dgm:prSet>
      <dgm:spPr/>
    </dgm:pt>
    <dgm:pt modelId="{07E91C56-902C-44AA-A8A7-69E078FB58B5}" type="pres">
      <dgm:prSet presAssocID="{9F82D619-6041-448D-BB90-003C9BD5A091}" presName="composite" presStyleCnt="0"/>
      <dgm:spPr/>
    </dgm:pt>
    <dgm:pt modelId="{104C54A2-5DFD-4627-B8DA-C8E69563AB86}" type="pres">
      <dgm:prSet presAssocID="{9F82D619-6041-448D-BB90-003C9BD5A091}"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twork with solid fill"/>
        </a:ext>
      </dgm:extLst>
    </dgm:pt>
    <dgm:pt modelId="{F233BCE5-CCC2-4C85-B49B-D62D726C5025}" type="pres">
      <dgm:prSet presAssocID="{9F82D619-6041-448D-BB90-003C9BD5A091}" presName="txShp" presStyleLbl="node1" presStyleIdx="0" presStyleCnt="3">
        <dgm:presLayoutVars>
          <dgm:bulletEnabled val="1"/>
        </dgm:presLayoutVars>
      </dgm:prSet>
      <dgm:spPr/>
    </dgm:pt>
    <dgm:pt modelId="{4B6DF5A9-9C27-42ED-A54B-289AF8CF115C}" type="pres">
      <dgm:prSet presAssocID="{160B7638-07C9-4A26-95AD-9C6A770C608B}" presName="spacing" presStyleCnt="0"/>
      <dgm:spPr/>
    </dgm:pt>
    <dgm:pt modelId="{E1EEF0EA-B3B8-43B1-9023-14A8131CC014}" type="pres">
      <dgm:prSet presAssocID="{B3B8A322-5F79-4E8D-A709-6F0E0185E2C6}" presName="composite" presStyleCnt="0"/>
      <dgm:spPr/>
    </dgm:pt>
    <dgm:pt modelId="{453A2AB4-700A-4AD4-B3EA-C360BDA75D6F}" type="pres">
      <dgm:prSet presAssocID="{B3B8A322-5F79-4E8D-A709-6F0E0185E2C6}"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etwork diagram outline"/>
        </a:ext>
      </dgm:extLst>
    </dgm:pt>
    <dgm:pt modelId="{3593E335-CB10-4D33-9A2F-761E0D1B65FC}" type="pres">
      <dgm:prSet presAssocID="{B3B8A322-5F79-4E8D-A709-6F0E0185E2C6}" presName="txShp" presStyleLbl="node1" presStyleIdx="1" presStyleCnt="3">
        <dgm:presLayoutVars>
          <dgm:bulletEnabled val="1"/>
        </dgm:presLayoutVars>
      </dgm:prSet>
      <dgm:spPr/>
    </dgm:pt>
    <dgm:pt modelId="{0B468891-B335-4DC1-A2D9-5AC9744B4FB8}" type="pres">
      <dgm:prSet presAssocID="{0CD18B41-B574-4233-BA6B-AF028DD35F75}" presName="spacing" presStyleCnt="0"/>
      <dgm:spPr/>
    </dgm:pt>
    <dgm:pt modelId="{B3A1F4BF-295A-4681-8C14-346D79923390}" type="pres">
      <dgm:prSet presAssocID="{CC46AD5D-A2C2-4551-9580-0851F4FA363E}" presName="composite" presStyleCnt="0"/>
      <dgm:spPr/>
    </dgm:pt>
    <dgm:pt modelId="{AB242AB7-8FAF-4225-9491-CEC98A01EC8F}" type="pres">
      <dgm:prSet presAssocID="{CC46AD5D-A2C2-4551-9580-0851F4FA363E}"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erver with solid fill"/>
        </a:ext>
      </dgm:extLst>
    </dgm:pt>
    <dgm:pt modelId="{88B51154-20BD-484B-AF6D-E11E0B4869D7}" type="pres">
      <dgm:prSet presAssocID="{CC46AD5D-A2C2-4551-9580-0851F4FA363E}" presName="txShp" presStyleLbl="node1" presStyleIdx="2" presStyleCnt="3">
        <dgm:presLayoutVars>
          <dgm:bulletEnabled val="1"/>
        </dgm:presLayoutVars>
      </dgm:prSet>
      <dgm:spPr/>
    </dgm:pt>
  </dgm:ptLst>
  <dgm:cxnLst>
    <dgm:cxn modelId="{687CCA47-48BD-4088-BDDE-D57D10A7CDF8}" srcId="{E084157E-7CAC-4BF0-8D09-A9347294D01B}" destId="{9F82D619-6041-448D-BB90-003C9BD5A091}" srcOrd="0" destOrd="0" parTransId="{73B75193-450F-4A8E-AA0F-CD24CED5D9AA}" sibTransId="{160B7638-07C9-4A26-95AD-9C6A770C608B}"/>
    <dgm:cxn modelId="{2760C051-DD8D-46C8-B140-7CAAE3784D24}" srcId="{E084157E-7CAC-4BF0-8D09-A9347294D01B}" destId="{B3B8A322-5F79-4E8D-A709-6F0E0185E2C6}" srcOrd="1" destOrd="0" parTransId="{F5A8AF60-B4CA-4263-B711-E73688D65AB5}" sibTransId="{0CD18B41-B574-4233-BA6B-AF028DD35F75}"/>
    <dgm:cxn modelId="{6B6F527E-4A67-4EB8-8349-28EBDF63F499}" type="presOf" srcId="{9F82D619-6041-448D-BB90-003C9BD5A091}" destId="{F233BCE5-CCC2-4C85-B49B-D62D726C5025}" srcOrd="0" destOrd="0" presId="urn:microsoft.com/office/officeart/2005/8/layout/vList3"/>
    <dgm:cxn modelId="{448200A4-9BAF-4A2B-A9B4-BD2615E43FDC}" type="presOf" srcId="{CC46AD5D-A2C2-4551-9580-0851F4FA363E}" destId="{88B51154-20BD-484B-AF6D-E11E0B4869D7}" srcOrd="0" destOrd="0" presId="urn:microsoft.com/office/officeart/2005/8/layout/vList3"/>
    <dgm:cxn modelId="{0BB2E8AC-EE4B-4548-A86F-923261BDE5CB}" srcId="{E084157E-7CAC-4BF0-8D09-A9347294D01B}" destId="{CC46AD5D-A2C2-4551-9580-0851F4FA363E}" srcOrd="2" destOrd="0" parTransId="{DDE48552-E8D9-4E9C-9ABC-7566B38FE875}" sibTransId="{DAADFCEC-201C-4440-9F35-3B4A6FE9DAB3}"/>
    <dgm:cxn modelId="{7DCD22B3-E150-44DD-AF57-43CA637D5CDF}" type="presOf" srcId="{E084157E-7CAC-4BF0-8D09-A9347294D01B}" destId="{444E7DC2-280B-4ED4-87F9-202552A74424}" srcOrd="0" destOrd="0" presId="urn:microsoft.com/office/officeart/2005/8/layout/vList3"/>
    <dgm:cxn modelId="{C6E8B9EC-0B8F-4D1F-BCFC-FE571674EE2F}" type="presOf" srcId="{B3B8A322-5F79-4E8D-A709-6F0E0185E2C6}" destId="{3593E335-CB10-4D33-9A2F-761E0D1B65FC}" srcOrd="0" destOrd="0" presId="urn:microsoft.com/office/officeart/2005/8/layout/vList3"/>
    <dgm:cxn modelId="{B562EF21-C159-4432-9ED2-052FBCF51DD1}" type="presParOf" srcId="{444E7DC2-280B-4ED4-87F9-202552A74424}" destId="{07E91C56-902C-44AA-A8A7-69E078FB58B5}" srcOrd="0" destOrd="0" presId="urn:microsoft.com/office/officeart/2005/8/layout/vList3"/>
    <dgm:cxn modelId="{9FDDCE6C-2EEF-43B5-9483-8384294ED0A2}" type="presParOf" srcId="{07E91C56-902C-44AA-A8A7-69E078FB58B5}" destId="{104C54A2-5DFD-4627-B8DA-C8E69563AB86}" srcOrd="0" destOrd="0" presId="urn:microsoft.com/office/officeart/2005/8/layout/vList3"/>
    <dgm:cxn modelId="{140641DE-5100-436A-B1C8-2CAD923B338C}" type="presParOf" srcId="{07E91C56-902C-44AA-A8A7-69E078FB58B5}" destId="{F233BCE5-CCC2-4C85-B49B-D62D726C5025}" srcOrd="1" destOrd="0" presId="urn:microsoft.com/office/officeart/2005/8/layout/vList3"/>
    <dgm:cxn modelId="{9F7CF286-EE40-4E0C-BF0F-D009DC5D15B8}" type="presParOf" srcId="{444E7DC2-280B-4ED4-87F9-202552A74424}" destId="{4B6DF5A9-9C27-42ED-A54B-289AF8CF115C}" srcOrd="1" destOrd="0" presId="urn:microsoft.com/office/officeart/2005/8/layout/vList3"/>
    <dgm:cxn modelId="{004D0B26-65ED-47F7-BD9F-76B7E6184A85}" type="presParOf" srcId="{444E7DC2-280B-4ED4-87F9-202552A74424}" destId="{E1EEF0EA-B3B8-43B1-9023-14A8131CC014}" srcOrd="2" destOrd="0" presId="urn:microsoft.com/office/officeart/2005/8/layout/vList3"/>
    <dgm:cxn modelId="{0924972F-7E57-4720-A034-5FB18FBE9EF7}" type="presParOf" srcId="{E1EEF0EA-B3B8-43B1-9023-14A8131CC014}" destId="{453A2AB4-700A-4AD4-B3EA-C360BDA75D6F}" srcOrd="0" destOrd="0" presId="urn:microsoft.com/office/officeart/2005/8/layout/vList3"/>
    <dgm:cxn modelId="{4ED14FB6-98EF-4C52-80F9-EE01FC2EA3BF}" type="presParOf" srcId="{E1EEF0EA-B3B8-43B1-9023-14A8131CC014}" destId="{3593E335-CB10-4D33-9A2F-761E0D1B65FC}" srcOrd="1" destOrd="0" presId="urn:microsoft.com/office/officeart/2005/8/layout/vList3"/>
    <dgm:cxn modelId="{05EFFACC-CB4C-412A-ADD2-27C901A0A6BD}" type="presParOf" srcId="{444E7DC2-280B-4ED4-87F9-202552A74424}" destId="{0B468891-B335-4DC1-A2D9-5AC9744B4FB8}" srcOrd="3" destOrd="0" presId="urn:microsoft.com/office/officeart/2005/8/layout/vList3"/>
    <dgm:cxn modelId="{DBD002DE-005A-402F-ABC3-9314AD161932}" type="presParOf" srcId="{444E7DC2-280B-4ED4-87F9-202552A74424}" destId="{B3A1F4BF-295A-4681-8C14-346D79923390}" srcOrd="4" destOrd="0" presId="urn:microsoft.com/office/officeart/2005/8/layout/vList3"/>
    <dgm:cxn modelId="{98FA5600-9627-479E-BE45-8CC8E3FE8051}" type="presParOf" srcId="{B3A1F4BF-295A-4681-8C14-346D79923390}" destId="{AB242AB7-8FAF-4225-9491-CEC98A01EC8F}" srcOrd="0" destOrd="0" presId="urn:microsoft.com/office/officeart/2005/8/layout/vList3"/>
    <dgm:cxn modelId="{65E771C7-0E52-45A7-98D8-8DBA5B62CC50}" type="presParOf" srcId="{B3A1F4BF-295A-4681-8C14-346D79923390}" destId="{88B51154-20BD-484B-AF6D-E11E0B4869D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EFEA7F-1F4E-45C2-B54F-28447D233CA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9D4B36B5-797C-442B-A2DD-5C4455650A8D}">
      <dgm:prSet/>
      <dgm:spPr/>
      <dgm:t>
        <a:bodyPr/>
        <a:lstStyle/>
        <a:p>
          <a:r>
            <a:rPr lang="en-GB"/>
            <a:t>VMware ESX and ESXi</a:t>
          </a:r>
        </a:p>
      </dgm:t>
    </dgm:pt>
    <dgm:pt modelId="{E576EFEA-AF94-4F3D-9E4D-1FE0F5EE3952}" type="parTrans" cxnId="{BD4E6876-9138-4500-A33C-45D488A56B65}">
      <dgm:prSet/>
      <dgm:spPr/>
      <dgm:t>
        <a:bodyPr/>
        <a:lstStyle/>
        <a:p>
          <a:endParaRPr lang="en-GB"/>
        </a:p>
      </dgm:t>
    </dgm:pt>
    <dgm:pt modelId="{3C5CB464-EEF6-4DBD-8451-F20CFFD36E09}" type="sibTrans" cxnId="{BD4E6876-9138-4500-A33C-45D488A56B65}">
      <dgm:prSet/>
      <dgm:spPr/>
      <dgm:t>
        <a:bodyPr/>
        <a:lstStyle/>
        <a:p>
          <a:endParaRPr lang="en-GB"/>
        </a:p>
      </dgm:t>
    </dgm:pt>
    <dgm:pt modelId="{1D98D9DB-89CF-4532-B72F-BF4E2C27F13A}">
      <dgm:prSet/>
      <dgm:spPr/>
      <dgm:t>
        <a:bodyPr/>
        <a:lstStyle/>
        <a:p>
          <a:r>
            <a:rPr lang="en-GB"/>
            <a:t>Microsoft Hyper-V</a:t>
          </a:r>
        </a:p>
      </dgm:t>
    </dgm:pt>
    <dgm:pt modelId="{82A35543-14F0-43D9-A7B5-8425C5DC0D79}" type="parTrans" cxnId="{91A9955F-C28F-4190-AD21-DEB8F556F662}">
      <dgm:prSet/>
      <dgm:spPr/>
      <dgm:t>
        <a:bodyPr/>
        <a:lstStyle/>
        <a:p>
          <a:endParaRPr lang="en-GB"/>
        </a:p>
      </dgm:t>
    </dgm:pt>
    <dgm:pt modelId="{82B32226-57AD-4901-983C-42B48DDF9542}" type="sibTrans" cxnId="{91A9955F-C28F-4190-AD21-DEB8F556F662}">
      <dgm:prSet/>
      <dgm:spPr/>
      <dgm:t>
        <a:bodyPr/>
        <a:lstStyle/>
        <a:p>
          <a:endParaRPr lang="en-GB"/>
        </a:p>
      </dgm:t>
    </dgm:pt>
    <dgm:pt modelId="{2BC1C28F-36C0-4673-9A68-6242CC19F231}">
      <dgm:prSet/>
      <dgm:spPr/>
      <dgm:t>
        <a:bodyPr/>
        <a:lstStyle/>
        <a:p>
          <a:r>
            <a:rPr lang="en-GB"/>
            <a:t>Citrix XenServer</a:t>
          </a:r>
        </a:p>
      </dgm:t>
    </dgm:pt>
    <dgm:pt modelId="{91301B56-6651-46AB-BF3B-DE6C738FBB58}" type="parTrans" cxnId="{36CA4896-2453-481F-A040-0AF679D66C6C}">
      <dgm:prSet/>
      <dgm:spPr/>
      <dgm:t>
        <a:bodyPr/>
        <a:lstStyle/>
        <a:p>
          <a:endParaRPr lang="en-GB"/>
        </a:p>
      </dgm:t>
    </dgm:pt>
    <dgm:pt modelId="{1DA85CCA-AE17-4CFE-A3AE-D37BC982AB3F}" type="sibTrans" cxnId="{36CA4896-2453-481F-A040-0AF679D66C6C}">
      <dgm:prSet/>
      <dgm:spPr/>
      <dgm:t>
        <a:bodyPr/>
        <a:lstStyle/>
        <a:p>
          <a:endParaRPr lang="en-GB"/>
        </a:p>
      </dgm:t>
    </dgm:pt>
    <dgm:pt modelId="{B76E7BA7-2798-4113-9BA0-62A0202DBF76}">
      <dgm:prSet/>
      <dgm:spPr/>
      <dgm:t>
        <a:bodyPr/>
        <a:lstStyle/>
        <a:p>
          <a:r>
            <a:rPr lang="en-GB"/>
            <a:t>Oracle VM</a:t>
          </a:r>
        </a:p>
      </dgm:t>
    </dgm:pt>
    <dgm:pt modelId="{299BB635-9953-43DC-BC3B-BA3DB14FFBDD}" type="parTrans" cxnId="{3A0BCA61-98D1-48AA-98D0-CF05A2081082}">
      <dgm:prSet/>
      <dgm:spPr/>
      <dgm:t>
        <a:bodyPr/>
        <a:lstStyle/>
        <a:p>
          <a:endParaRPr lang="en-GB"/>
        </a:p>
      </dgm:t>
    </dgm:pt>
    <dgm:pt modelId="{6465A30E-429A-4B00-BA68-130A36C85B97}" type="sibTrans" cxnId="{3A0BCA61-98D1-48AA-98D0-CF05A2081082}">
      <dgm:prSet/>
      <dgm:spPr/>
      <dgm:t>
        <a:bodyPr/>
        <a:lstStyle/>
        <a:p>
          <a:endParaRPr lang="en-GB"/>
        </a:p>
      </dgm:t>
    </dgm:pt>
    <dgm:pt modelId="{382BA2BA-262D-4BF6-8E59-7D7701C302EC}" type="pres">
      <dgm:prSet presAssocID="{25EFEA7F-1F4E-45C2-B54F-28447D233CAE}" presName="Name0" presStyleCnt="0">
        <dgm:presLayoutVars>
          <dgm:dir/>
          <dgm:animLvl val="lvl"/>
          <dgm:resizeHandles val="exact"/>
        </dgm:presLayoutVars>
      </dgm:prSet>
      <dgm:spPr/>
    </dgm:pt>
    <dgm:pt modelId="{50CCE136-78F0-4136-A3DA-F9C344D924EC}" type="pres">
      <dgm:prSet presAssocID="{9D4B36B5-797C-442B-A2DD-5C4455650A8D}" presName="linNode" presStyleCnt="0"/>
      <dgm:spPr/>
    </dgm:pt>
    <dgm:pt modelId="{2EF6151F-AA2D-4CAC-A6DA-9ECCAC8065C6}" type="pres">
      <dgm:prSet presAssocID="{9D4B36B5-797C-442B-A2DD-5C4455650A8D}" presName="parentText" presStyleLbl="node1" presStyleIdx="0" presStyleCnt="4" custScaleX="214917">
        <dgm:presLayoutVars>
          <dgm:chMax val="1"/>
          <dgm:bulletEnabled val="1"/>
        </dgm:presLayoutVars>
      </dgm:prSet>
      <dgm:spPr/>
    </dgm:pt>
    <dgm:pt modelId="{91BB8826-39B5-4FA7-B335-7DD9E41DE20D}" type="pres">
      <dgm:prSet presAssocID="{3C5CB464-EEF6-4DBD-8451-F20CFFD36E09}" presName="sp" presStyleCnt="0"/>
      <dgm:spPr/>
    </dgm:pt>
    <dgm:pt modelId="{E6841160-2A21-446F-A7C4-9ED569F7A655}" type="pres">
      <dgm:prSet presAssocID="{1D98D9DB-89CF-4532-B72F-BF4E2C27F13A}" presName="linNode" presStyleCnt="0"/>
      <dgm:spPr/>
    </dgm:pt>
    <dgm:pt modelId="{592F79B6-3DDB-45A0-B20A-13B46EC62299}" type="pres">
      <dgm:prSet presAssocID="{1D98D9DB-89CF-4532-B72F-BF4E2C27F13A}" presName="parentText" presStyleLbl="node1" presStyleIdx="1" presStyleCnt="4" custScaleX="214917">
        <dgm:presLayoutVars>
          <dgm:chMax val="1"/>
          <dgm:bulletEnabled val="1"/>
        </dgm:presLayoutVars>
      </dgm:prSet>
      <dgm:spPr/>
    </dgm:pt>
    <dgm:pt modelId="{6AD1D317-271F-4FAE-AD63-1127441DAEDA}" type="pres">
      <dgm:prSet presAssocID="{82B32226-57AD-4901-983C-42B48DDF9542}" presName="sp" presStyleCnt="0"/>
      <dgm:spPr/>
    </dgm:pt>
    <dgm:pt modelId="{101664D6-9162-4757-B431-345ECE3C6543}" type="pres">
      <dgm:prSet presAssocID="{2BC1C28F-36C0-4673-9A68-6242CC19F231}" presName="linNode" presStyleCnt="0"/>
      <dgm:spPr/>
    </dgm:pt>
    <dgm:pt modelId="{DF1C6C23-F595-4F22-8944-1A41B0264CF9}" type="pres">
      <dgm:prSet presAssocID="{2BC1C28F-36C0-4673-9A68-6242CC19F231}" presName="parentText" presStyleLbl="node1" presStyleIdx="2" presStyleCnt="4" custScaleX="214917">
        <dgm:presLayoutVars>
          <dgm:chMax val="1"/>
          <dgm:bulletEnabled val="1"/>
        </dgm:presLayoutVars>
      </dgm:prSet>
      <dgm:spPr/>
    </dgm:pt>
    <dgm:pt modelId="{D4E139A4-2864-497C-937C-870186B659EE}" type="pres">
      <dgm:prSet presAssocID="{1DA85CCA-AE17-4CFE-A3AE-D37BC982AB3F}" presName="sp" presStyleCnt="0"/>
      <dgm:spPr/>
    </dgm:pt>
    <dgm:pt modelId="{EDCFCFF1-4660-41FB-92C3-B2A17E113C89}" type="pres">
      <dgm:prSet presAssocID="{B76E7BA7-2798-4113-9BA0-62A0202DBF76}" presName="linNode" presStyleCnt="0"/>
      <dgm:spPr/>
    </dgm:pt>
    <dgm:pt modelId="{EBED5CE8-AAAC-4878-A6F3-4C5C1623BF51}" type="pres">
      <dgm:prSet presAssocID="{B76E7BA7-2798-4113-9BA0-62A0202DBF76}" presName="parentText" presStyleLbl="node1" presStyleIdx="3" presStyleCnt="4" custScaleX="214917">
        <dgm:presLayoutVars>
          <dgm:chMax val="1"/>
          <dgm:bulletEnabled val="1"/>
        </dgm:presLayoutVars>
      </dgm:prSet>
      <dgm:spPr/>
    </dgm:pt>
  </dgm:ptLst>
  <dgm:cxnLst>
    <dgm:cxn modelId="{1C890A01-6F42-43AF-91D1-12D5F4B95B1D}" type="presOf" srcId="{2BC1C28F-36C0-4673-9A68-6242CC19F231}" destId="{DF1C6C23-F595-4F22-8944-1A41B0264CF9}" srcOrd="0" destOrd="0" presId="urn:microsoft.com/office/officeart/2005/8/layout/vList5"/>
    <dgm:cxn modelId="{2DD9E43C-39C3-45FE-A7F7-976CF6CD9AE5}" type="presOf" srcId="{25EFEA7F-1F4E-45C2-B54F-28447D233CAE}" destId="{382BA2BA-262D-4BF6-8E59-7D7701C302EC}" srcOrd="0" destOrd="0" presId="urn:microsoft.com/office/officeart/2005/8/layout/vList5"/>
    <dgm:cxn modelId="{91A9955F-C28F-4190-AD21-DEB8F556F662}" srcId="{25EFEA7F-1F4E-45C2-B54F-28447D233CAE}" destId="{1D98D9DB-89CF-4532-B72F-BF4E2C27F13A}" srcOrd="1" destOrd="0" parTransId="{82A35543-14F0-43D9-A7B5-8425C5DC0D79}" sibTransId="{82B32226-57AD-4901-983C-42B48DDF9542}"/>
    <dgm:cxn modelId="{3A0BCA61-98D1-48AA-98D0-CF05A2081082}" srcId="{25EFEA7F-1F4E-45C2-B54F-28447D233CAE}" destId="{B76E7BA7-2798-4113-9BA0-62A0202DBF76}" srcOrd="3" destOrd="0" parTransId="{299BB635-9953-43DC-BC3B-BA3DB14FFBDD}" sibTransId="{6465A30E-429A-4B00-BA68-130A36C85B97}"/>
    <dgm:cxn modelId="{BD4E6876-9138-4500-A33C-45D488A56B65}" srcId="{25EFEA7F-1F4E-45C2-B54F-28447D233CAE}" destId="{9D4B36B5-797C-442B-A2DD-5C4455650A8D}" srcOrd="0" destOrd="0" parTransId="{E576EFEA-AF94-4F3D-9E4D-1FE0F5EE3952}" sibTransId="{3C5CB464-EEF6-4DBD-8451-F20CFFD36E09}"/>
    <dgm:cxn modelId="{36CA4896-2453-481F-A040-0AF679D66C6C}" srcId="{25EFEA7F-1F4E-45C2-B54F-28447D233CAE}" destId="{2BC1C28F-36C0-4673-9A68-6242CC19F231}" srcOrd="2" destOrd="0" parTransId="{91301B56-6651-46AB-BF3B-DE6C738FBB58}" sibTransId="{1DA85CCA-AE17-4CFE-A3AE-D37BC982AB3F}"/>
    <dgm:cxn modelId="{3825C0B8-72EC-4811-9142-082B349427DF}" type="presOf" srcId="{B76E7BA7-2798-4113-9BA0-62A0202DBF76}" destId="{EBED5CE8-AAAC-4878-A6F3-4C5C1623BF51}" srcOrd="0" destOrd="0" presId="urn:microsoft.com/office/officeart/2005/8/layout/vList5"/>
    <dgm:cxn modelId="{5BE22CCE-C903-4901-B839-CDE6B05FDD7C}" type="presOf" srcId="{9D4B36B5-797C-442B-A2DD-5C4455650A8D}" destId="{2EF6151F-AA2D-4CAC-A6DA-9ECCAC8065C6}" srcOrd="0" destOrd="0" presId="urn:microsoft.com/office/officeart/2005/8/layout/vList5"/>
    <dgm:cxn modelId="{3EFAD3DA-9271-4E6D-B6AB-A5CBA5477247}" type="presOf" srcId="{1D98D9DB-89CF-4532-B72F-BF4E2C27F13A}" destId="{592F79B6-3DDB-45A0-B20A-13B46EC62299}" srcOrd="0" destOrd="0" presId="urn:microsoft.com/office/officeart/2005/8/layout/vList5"/>
    <dgm:cxn modelId="{11F77400-37C0-4E33-A389-08EBC73E0EA5}" type="presParOf" srcId="{382BA2BA-262D-4BF6-8E59-7D7701C302EC}" destId="{50CCE136-78F0-4136-A3DA-F9C344D924EC}" srcOrd="0" destOrd="0" presId="urn:microsoft.com/office/officeart/2005/8/layout/vList5"/>
    <dgm:cxn modelId="{CAA76DF9-F637-4C0E-AB36-A588DE16353B}" type="presParOf" srcId="{50CCE136-78F0-4136-A3DA-F9C344D924EC}" destId="{2EF6151F-AA2D-4CAC-A6DA-9ECCAC8065C6}" srcOrd="0" destOrd="0" presId="urn:microsoft.com/office/officeart/2005/8/layout/vList5"/>
    <dgm:cxn modelId="{EF3B3354-489A-4064-ADFF-45A2BAC1161E}" type="presParOf" srcId="{382BA2BA-262D-4BF6-8E59-7D7701C302EC}" destId="{91BB8826-39B5-4FA7-B335-7DD9E41DE20D}" srcOrd="1" destOrd="0" presId="urn:microsoft.com/office/officeart/2005/8/layout/vList5"/>
    <dgm:cxn modelId="{B18F4034-E9DB-4C11-946A-950B860E55B8}" type="presParOf" srcId="{382BA2BA-262D-4BF6-8E59-7D7701C302EC}" destId="{E6841160-2A21-446F-A7C4-9ED569F7A655}" srcOrd="2" destOrd="0" presId="urn:microsoft.com/office/officeart/2005/8/layout/vList5"/>
    <dgm:cxn modelId="{F1EA1187-C656-4D90-AF92-B7A7D823DF88}" type="presParOf" srcId="{E6841160-2A21-446F-A7C4-9ED569F7A655}" destId="{592F79B6-3DDB-45A0-B20A-13B46EC62299}" srcOrd="0" destOrd="0" presId="urn:microsoft.com/office/officeart/2005/8/layout/vList5"/>
    <dgm:cxn modelId="{2EEBBDCA-36DE-40CF-AF5E-A540181B2430}" type="presParOf" srcId="{382BA2BA-262D-4BF6-8E59-7D7701C302EC}" destId="{6AD1D317-271F-4FAE-AD63-1127441DAEDA}" srcOrd="3" destOrd="0" presId="urn:microsoft.com/office/officeart/2005/8/layout/vList5"/>
    <dgm:cxn modelId="{B3F70451-4022-4569-8837-54A0C81E4A3E}" type="presParOf" srcId="{382BA2BA-262D-4BF6-8E59-7D7701C302EC}" destId="{101664D6-9162-4757-B431-345ECE3C6543}" srcOrd="4" destOrd="0" presId="urn:microsoft.com/office/officeart/2005/8/layout/vList5"/>
    <dgm:cxn modelId="{1548E53F-7E19-4CA6-87FE-50FE7C787894}" type="presParOf" srcId="{101664D6-9162-4757-B431-345ECE3C6543}" destId="{DF1C6C23-F595-4F22-8944-1A41B0264CF9}" srcOrd="0" destOrd="0" presId="urn:microsoft.com/office/officeart/2005/8/layout/vList5"/>
    <dgm:cxn modelId="{C2EEB7C6-389D-4BC7-B4BF-4AEF86471E77}" type="presParOf" srcId="{382BA2BA-262D-4BF6-8E59-7D7701C302EC}" destId="{D4E139A4-2864-497C-937C-870186B659EE}" srcOrd="5" destOrd="0" presId="urn:microsoft.com/office/officeart/2005/8/layout/vList5"/>
    <dgm:cxn modelId="{199C9AEB-A59A-4A4D-B1A4-BC705E683632}" type="presParOf" srcId="{382BA2BA-262D-4BF6-8E59-7D7701C302EC}" destId="{EDCFCFF1-4660-41FB-92C3-B2A17E113C89}" srcOrd="6" destOrd="0" presId="urn:microsoft.com/office/officeart/2005/8/layout/vList5"/>
    <dgm:cxn modelId="{BB9F8A7A-FC68-454F-9A75-B5DB4CF2C238}" type="presParOf" srcId="{EDCFCFF1-4660-41FB-92C3-B2A17E113C89}" destId="{EBED5CE8-AAAC-4878-A6F3-4C5C1623BF51}"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B16138-0553-4C67-A1F6-CBCEA0C6F4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46D2791E-75E3-4197-9A96-0EB6F779AFD2}">
      <dgm:prSet/>
      <dgm:spPr/>
      <dgm:t>
        <a:bodyPr/>
        <a:lstStyle/>
        <a:p>
          <a:r>
            <a:rPr lang="en-GB"/>
            <a:t>VMware Workstation/Fusion/Player</a:t>
          </a:r>
        </a:p>
      </dgm:t>
    </dgm:pt>
    <dgm:pt modelId="{92DD6FF1-4EBD-446A-A29F-3B597D24CE1F}" type="parTrans" cxnId="{6064B740-C458-4C1C-A4BE-D0171365BE8D}">
      <dgm:prSet/>
      <dgm:spPr/>
      <dgm:t>
        <a:bodyPr/>
        <a:lstStyle/>
        <a:p>
          <a:endParaRPr lang="en-GB"/>
        </a:p>
      </dgm:t>
    </dgm:pt>
    <dgm:pt modelId="{D29B110E-10B8-4E7B-90FB-D801BEFAECD4}" type="sibTrans" cxnId="{6064B740-C458-4C1C-A4BE-D0171365BE8D}">
      <dgm:prSet/>
      <dgm:spPr/>
      <dgm:t>
        <a:bodyPr/>
        <a:lstStyle/>
        <a:p>
          <a:endParaRPr lang="en-GB"/>
        </a:p>
      </dgm:t>
    </dgm:pt>
    <dgm:pt modelId="{74B853BF-2CAB-4301-974E-FBED96A54896}">
      <dgm:prSet/>
      <dgm:spPr/>
      <dgm:t>
        <a:bodyPr/>
        <a:lstStyle/>
        <a:p>
          <a:r>
            <a:rPr lang="en-GB"/>
            <a:t>Microsoft Virtual PC – Windows 7 only</a:t>
          </a:r>
        </a:p>
      </dgm:t>
    </dgm:pt>
    <dgm:pt modelId="{ECA56E33-8421-488A-AE25-285D9C35ACAD}" type="parTrans" cxnId="{E3787121-3D5C-4F32-974A-0A3440D5FFD0}">
      <dgm:prSet/>
      <dgm:spPr/>
      <dgm:t>
        <a:bodyPr/>
        <a:lstStyle/>
        <a:p>
          <a:endParaRPr lang="en-GB"/>
        </a:p>
      </dgm:t>
    </dgm:pt>
    <dgm:pt modelId="{8A46ED0C-321B-4A5B-9243-86A4200CCCCA}" type="sibTrans" cxnId="{E3787121-3D5C-4F32-974A-0A3440D5FFD0}">
      <dgm:prSet/>
      <dgm:spPr/>
      <dgm:t>
        <a:bodyPr/>
        <a:lstStyle/>
        <a:p>
          <a:endParaRPr lang="en-GB"/>
        </a:p>
      </dgm:t>
    </dgm:pt>
    <dgm:pt modelId="{784ADB0F-A14F-481A-87C0-B7CE5ECDE29D}">
      <dgm:prSet/>
      <dgm:spPr/>
      <dgm:t>
        <a:bodyPr/>
        <a:lstStyle/>
        <a:p>
          <a:r>
            <a:rPr lang="en-GB"/>
            <a:t>Oracle VM VirtualBox</a:t>
          </a:r>
        </a:p>
      </dgm:t>
    </dgm:pt>
    <dgm:pt modelId="{3D6297B2-D96D-4D06-A6F4-F3284F861BA3}" type="parTrans" cxnId="{C4EE06A6-AE34-4A83-9AE0-2743BBE7093C}">
      <dgm:prSet/>
      <dgm:spPr/>
      <dgm:t>
        <a:bodyPr/>
        <a:lstStyle/>
        <a:p>
          <a:endParaRPr lang="en-GB"/>
        </a:p>
      </dgm:t>
    </dgm:pt>
    <dgm:pt modelId="{0C450FF2-3AD9-4D74-8546-6F721DC6CD84}" type="sibTrans" cxnId="{C4EE06A6-AE34-4A83-9AE0-2743BBE7093C}">
      <dgm:prSet/>
      <dgm:spPr/>
      <dgm:t>
        <a:bodyPr/>
        <a:lstStyle/>
        <a:p>
          <a:endParaRPr lang="en-GB"/>
        </a:p>
      </dgm:t>
    </dgm:pt>
    <dgm:pt modelId="{9A5D6964-958A-473A-8FF8-5CBCEBE91299}">
      <dgm:prSet/>
      <dgm:spPr/>
      <dgm:t>
        <a:bodyPr/>
        <a:lstStyle/>
        <a:p>
          <a:r>
            <a:rPr lang="en-GB"/>
            <a:t>Red Hat Enterprise Virtualization</a:t>
          </a:r>
        </a:p>
      </dgm:t>
    </dgm:pt>
    <dgm:pt modelId="{09AA4EA4-DEC2-4867-87F3-702FCD484DFF}" type="parTrans" cxnId="{0B39E0A3-C311-413C-9FCB-21E737DC949B}">
      <dgm:prSet/>
      <dgm:spPr/>
      <dgm:t>
        <a:bodyPr/>
        <a:lstStyle/>
        <a:p>
          <a:endParaRPr lang="en-GB"/>
        </a:p>
      </dgm:t>
    </dgm:pt>
    <dgm:pt modelId="{0AD6F901-0D73-455A-B0F8-2202DB47B985}" type="sibTrans" cxnId="{0B39E0A3-C311-413C-9FCB-21E737DC949B}">
      <dgm:prSet/>
      <dgm:spPr/>
      <dgm:t>
        <a:bodyPr/>
        <a:lstStyle/>
        <a:p>
          <a:endParaRPr lang="en-GB"/>
        </a:p>
      </dgm:t>
    </dgm:pt>
    <dgm:pt modelId="{D943345E-8187-4DC7-A4FC-A9CB76BA5F4F}">
      <dgm:prSet/>
      <dgm:spPr/>
      <dgm:t>
        <a:bodyPr/>
        <a:lstStyle/>
        <a:p>
          <a:r>
            <a:rPr lang="en-GB"/>
            <a:t>KVM - virtualization infrastructure for the Linux kernel</a:t>
          </a:r>
        </a:p>
      </dgm:t>
    </dgm:pt>
    <dgm:pt modelId="{0E6B388A-E04E-40EE-BA71-679C64EA6A97}" type="parTrans" cxnId="{FDCCC423-BF70-4F39-B040-FE8824993CEC}">
      <dgm:prSet/>
      <dgm:spPr/>
      <dgm:t>
        <a:bodyPr/>
        <a:lstStyle/>
        <a:p>
          <a:endParaRPr lang="en-GB"/>
        </a:p>
      </dgm:t>
    </dgm:pt>
    <dgm:pt modelId="{FE931BD0-7ABA-4A89-BF98-1A30A765CA32}" type="sibTrans" cxnId="{FDCCC423-BF70-4F39-B040-FE8824993CEC}">
      <dgm:prSet/>
      <dgm:spPr/>
      <dgm:t>
        <a:bodyPr/>
        <a:lstStyle/>
        <a:p>
          <a:endParaRPr lang="en-GB"/>
        </a:p>
      </dgm:t>
    </dgm:pt>
    <dgm:pt modelId="{A8DD131D-7F22-45DD-831B-116483E2A54F}" type="pres">
      <dgm:prSet presAssocID="{79B16138-0553-4C67-A1F6-CBCEA0C6F463}" presName="Name0" presStyleCnt="0">
        <dgm:presLayoutVars>
          <dgm:dir/>
          <dgm:animLvl val="lvl"/>
          <dgm:resizeHandles val="exact"/>
        </dgm:presLayoutVars>
      </dgm:prSet>
      <dgm:spPr/>
    </dgm:pt>
    <dgm:pt modelId="{6FEEBCB5-83AC-427D-9171-E342DA7A8513}" type="pres">
      <dgm:prSet presAssocID="{46D2791E-75E3-4197-9A96-0EB6F779AFD2}" presName="linNode" presStyleCnt="0"/>
      <dgm:spPr/>
    </dgm:pt>
    <dgm:pt modelId="{305A7334-A5DC-4B8C-AC69-65ADE16BC76A}" type="pres">
      <dgm:prSet presAssocID="{46D2791E-75E3-4197-9A96-0EB6F779AFD2}" presName="parentText" presStyleLbl="node1" presStyleIdx="0" presStyleCnt="5" custScaleX="189350">
        <dgm:presLayoutVars>
          <dgm:chMax val="1"/>
          <dgm:bulletEnabled val="1"/>
        </dgm:presLayoutVars>
      </dgm:prSet>
      <dgm:spPr/>
    </dgm:pt>
    <dgm:pt modelId="{E2B6AB08-C35C-4CDC-AFBE-0926659D6086}" type="pres">
      <dgm:prSet presAssocID="{D29B110E-10B8-4E7B-90FB-D801BEFAECD4}" presName="sp" presStyleCnt="0"/>
      <dgm:spPr/>
    </dgm:pt>
    <dgm:pt modelId="{5F49D696-EF0D-448D-80F2-A7F7C09B0034}" type="pres">
      <dgm:prSet presAssocID="{74B853BF-2CAB-4301-974E-FBED96A54896}" presName="linNode" presStyleCnt="0"/>
      <dgm:spPr/>
    </dgm:pt>
    <dgm:pt modelId="{7CC56C8A-39F7-4B0A-970B-913E662BED86}" type="pres">
      <dgm:prSet presAssocID="{74B853BF-2CAB-4301-974E-FBED96A54896}" presName="parentText" presStyleLbl="node1" presStyleIdx="1" presStyleCnt="5" custScaleX="189350">
        <dgm:presLayoutVars>
          <dgm:chMax val="1"/>
          <dgm:bulletEnabled val="1"/>
        </dgm:presLayoutVars>
      </dgm:prSet>
      <dgm:spPr/>
    </dgm:pt>
    <dgm:pt modelId="{DE6D6A15-D6A4-43F0-973A-D057A44E7536}" type="pres">
      <dgm:prSet presAssocID="{8A46ED0C-321B-4A5B-9243-86A4200CCCCA}" presName="sp" presStyleCnt="0"/>
      <dgm:spPr/>
    </dgm:pt>
    <dgm:pt modelId="{B312ECBF-82B1-45C0-8488-EB4CC4B8F1A0}" type="pres">
      <dgm:prSet presAssocID="{784ADB0F-A14F-481A-87C0-B7CE5ECDE29D}" presName="linNode" presStyleCnt="0"/>
      <dgm:spPr/>
    </dgm:pt>
    <dgm:pt modelId="{04132D30-DE43-4F45-ACD6-820AA3C8073C}" type="pres">
      <dgm:prSet presAssocID="{784ADB0F-A14F-481A-87C0-B7CE5ECDE29D}" presName="parentText" presStyleLbl="node1" presStyleIdx="2" presStyleCnt="5" custScaleX="189350">
        <dgm:presLayoutVars>
          <dgm:chMax val="1"/>
          <dgm:bulletEnabled val="1"/>
        </dgm:presLayoutVars>
      </dgm:prSet>
      <dgm:spPr/>
    </dgm:pt>
    <dgm:pt modelId="{D9677130-9ECC-4B76-8F44-9D6ABED26567}" type="pres">
      <dgm:prSet presAssocID="{0C450FF2-3AD9-4D74-8546-6F721DC6CD84}" presName="sp" presStyleCnt="0"/>
      <dgm:spPr/>
    </dgm:pt>
    <dgm:pt modelId="{CA3CC5CD-9F90-47DF-8C0A-421174DB987B}" type="pres">
      <dgm:prSet presAssocID="{9A5D6964-958A-473A-8FF8-5CBCEBE91299}" presName="linNode" presStyleCnt="0"/>
      <dgm:spPr/>
    </dgm:pt>
    <dgm:pt modelId="{62CE63E7-6667-4F73-8193-DB0F43794590}" type="pres">
      <dgm:prSet presAssocID="{9A5D6964-958A-473A-8FF8-5CBCEBE91299}" presName="parentText" presStyleLbl="node1" presStyleIdx="3" presStyleCnt="5" custScaleX="189350">
        <dgm:presLayoutVars>
          <dgm:chMax val="1"/>
          <dgm:bulletEnabled val="1"/>
        </dgm:presLayoutVars>
      </dgm:prSet>
      <dgm:spPr/>
    </dgm:pt>
    <dgm:pt modelId="{52C92385-26C2-467E-A76F-1BAA2C294348}" type="pres">
      <dgm:prSet presAssocID="{0AD6F901-0D73-455A-B0F8-2202DB47B985}" presName="sp" presStyleCnt="0"/>
      <dgm:spPr/>
    </dgm:pt>
    <dgm:pt modelId="{2C8F9D90-66D3-4666-AADD-DF52F48330BA}" type="pres">
      <dgm:prSet presAssocID="{D943345E-8187-4DC7-A4FC-A9CB76BA5F4F}" presName="linNode" presStyleCnt="0"/>
      <dgm:spPr/>
    </dgm:pt>
    <dgm:pt modelId="{A98071D4-F76F-4AA1-9D08-709CB9F7B203}" type="pres">
      <dgm:prSet presAssocID="{D943345E-8187-4DC7-A4FC-A9CB76BA5F4F}" presName="parentText" presStyleLbl="node1" presStyleIdx="4" presStyleCnt="5" custScaleX="189350">
        <dgm:presLayoutVars>
          <dgm:chMax val="1"/>
          <dgm:bulletEnabled val="1"/>
        </dgm:presLayoutVars>
      </dgm:prSet>
      <dgm:spPr/>
    </dgm:pt>
  </dgm:ptLst>
  <dgm:cxnLst>
    <dgm:cxn modelId="{E3787121-3D5C-4F32-974A-0A3440D5FFD0}" srcId="{79B16138-0553-4C67-A1F6-CBCEA0C6F463}" destId="{74B853BF-2CAB-4301-974E-FBED96A54896}" srcOrd="1" destOrd="0" parTransId="{ECA56E33-8421-488A-AE25-285D9C35ACAD}" sibTransId="{8A46ED0C-321B-4A5B-9243-86A4200CCCCA}"/>
    <dgm:cxn modelId="{FDCCC423-BF70-4F39-B040-FE8824993CEC}" srcId="{79B16138-0553-4C67-A1F6-CBCEA0C6F463}" destId="{D943345E-8187-4DC7-A4FC-A9CB76BA5F4F}" srcOrd="4" destOrd="0" parTransId="{0E6B388A-E04E-40EE-BA71-679C64EA6A97}" sibTransId="{FE931BD0-7ABA-4A89-BF98-1A30A765CA32}"/>
    <dgm:cxn modelId="{01199F24-7A36-4349-AF96-DC049E7680EF}" type="presOf" srcId="{9A5D6964-958A-473A-8FF8-5CBCEBE91299}" destId="{62CE63E7-6667-4F73-8193-DB0F43794590}" srcOrd="0" destOrd="0" presId="urn:microsoft.com/office/officeart/2005/8/layout/vList5"/>
    <dgm:cxn modelId="{6064B740-C458-4C1C-A4BE-D0171365BE8D}" srcId="{79B16138-0553-4C67-A1F6-CBCEA0C6F463}" destId="{46D2791E-75E3-4197-9A96-0EB6F779AFD2}" srcOrd="0" destOrd="0" parTransId="{92DD6FF1-4EBD-446A-A29F-3B597D24CE1F}" sibTransId="{D29B110E-10B8-4E7B-90FB-D801BEFAECD4}"/>
    <dgm:cxn modelId="{37F41552-F018-42D3-B7DA-583248ADB3AD}" type="presOf" srcId="{74B853BF-2CAB-4301-974E-FBED96A54896}" destId="{7CC56C8A-39F7-4B0A-970B-913E662BED86}" srcOrd="0" destOrd="0" presId="urn:microsoft.com/office/officeart/2005/8/layout/vList5"/>
    <dgm:cxn modelId="{25C51698-D46E-4656-9963-230CB9A0EEF2}" type="presOf" srcId="{79B16138-0553-4C67-A1F6-CBCEA0C6F463}" destId="{A8DD131D-7F22-45DD-831B-116483E2A54F}" srcOrd="0" destOrd="0" presId="urn:microsoft.com/office/officeart/2005/8/layout/vList5"/>
    <dgm:cxn modelId="{0B39E0A3-C311-413C-9FCB-21E737DC949B}" srcId="{79B16138-0553-4C67-A1F6-CBCEA0C6F463}" destId="{9A5D6964-958A-473A-8FF8-5CBCEBE91299}" srcOrd="3" destOrd="0" parTransId="{09AA4EA4-DEC2-4867-87F3-702FCD484DFF}" sibTransId="{0AD6F901-0D73-455A-B0F8-2202DB47B985}"/>
    <dgm:cxn modelId="{C4EE06A6-AE34-4A83-9AE0-2743BBE7093C}" srcId="{79B16138-0553-4C67-A1F6-CBCEA0C6F463}" destId="{784ADB0F-A14F-481A-87C0-B7CE5ECDE29D}" srcOrd="2" destOrd="0" parTransId="{3D6297B2-D96D-4D06-A6F4-F3284F861BA3}" sibTransId="{0C450FF2-3AD9-4D74-8546-6F721DC6CD84}"/>
    <dgm:cxn modelId="{EDE4FBAE-DD43-42F5-98BD-FBA1033965EB}" type="presOf" srcId="{46D2791E-75E3-4197-9A96-0EB6F779AFD2}" destId="{305A7334-A5DC-4B8C-AC69-65ADE16BC76A}" srcOrd="0" destOrd="0" presId="urn:microsoft.com/office/officeart/2005/8/layout/vList5"/>
    <dgm:cxn modelId="{A5D750B4-7FCF-4CFE-B5E7-A970CAC7AFD3}" type="presOf" srcId="{D943345E-8187-4DC7-A4FC-A9CB76BA5F4F}" destId="{A98071D4-F76F-4AA1-9D08-709CB9F7B203}" srcOrd="0" destOrd="0" presId="urn:microsoft.com/office/officeart/2005/8/layout/vList5"/>
    <dgm:cxn modelId="{7C1AA1D9-F9FF-4696-83C8-5C462FFB5E4A}" type="presOf" srcId="{784ADB0F-A14F-481A-87C0-B7CE5ECDE29D}" destId="{04132D30-DE43-4F45-ACD6-820AA3C8073C}" srcOrd="0" destOrd="0" presId="urn:microsoft.com/office/officeart/2005/8/layout/vList5"/>
    <dgm:cxn modelId="{3B6011CD-5391-498C-B1AB-95101FD7A7F9}" type="presParOf" srcId="{A8DD131D-7F22-45DD-831B-116483E2A54F}" destId="{6FEEBCB5-83AC-427D-9171-E342DA7A8513}" srcOrd="0" destOrd="0" presId="urn:microsoft.com/office/officeart/2005/8/layout/vList5"/>
    <dgm:cxn modelId="{2B373954-ABA9-47B8-9912-AF86EC9A87FC}" type="presParOf" srcId="{6FEEBCB5-83AC-427D-9171-E342DA7A8513}" destId="{305A7334-A5DC-4B8C-AC69-65ADE16BC76A}" srcOrd="0" destOrd="0" presId="urn:microsoft.com/office/officeart/2005/8/layout/vList5"/>
    <dgm:cxn modelId="{2E04EAD3-7DEF-428A-A484-0244F022425D}" type="presParOf" srcId="{A8DD131D-7F22-45DD-831B-116483E2A54F}" destId="{E2B6AB08-C35C-4CDC-AFBE-0926659D6086}" srcOrd="1" destOrd="0" presId="urn:microsoft.com/office/officeart/2005/8/layout/vList5"/>
    <dgm:cxn modelId="{B22499A8-26B8-4CA0-BA50-529830DA3DE2}" type="presParOf" srcId="{A8DD131D-7F22-45DD-831B-116483E2A54F}" destId="{5F49D696-EF0D-448D-80F2-A7F7C09B0034}" srcOrd="2" destOrd="0" presId="urn:microsoft.com/office/officeart/2005/8/layout/vList5"/>
    <dgm:cxn modelId="{4661F009-F5C2-4A21-A8A1-0879C11DB83F}" type="presParOf" srcId="{5F49D696-EF0D-448D-80F2-A7F7C09B0034}" destId="{7CC56C8A-39F7-4B0A-970B-913E662BED86}" srcOrd="0" destOrd="0" presId="urn:microsoft.com/office/officeart/2005/8/layout/vList5"/>
    <dgm:cxn modelId="{D838EA5C-AAFC-4A6F-9885-F7B456C2DF89}" type="presParOf" srcId="{A8DD131D-7F22-45DD-831B-116483E2A54F}" destId="{DE6D6A15-D6A4-43F0-973A-D057A44E7536}" srcOrd="3" destOrd="0" presId="urn:microsoft.com/office/officeart/2005/8/layout/vList5"/>
    <dgm:cxn modelId="{6DD685A7-6512-4D26-8993-72F7F56CDEEC}" type="presParOf" srcId="{A8DD131D-7F22-45DD-831B-116483E2A54F}" destId="{B312ECBF-82B1-45C0-8488-EB4CC4B8F1A0}" srcOrd="4" destOrd="0" presId="urn:microsoft.com/office/officeart/2005/8/layout/vList5"/>
    <dgm:cxn modelId="{0FC6B9F9-EE97-4D68-AD98-693C2C2A17FA}" type="presParOf" srcId="{B312ECBF-82B1-45C0-8488-EB4CC4B8F1A0}" destId="{04132D30-DE43-4F45-ACD6-820AA3C8073C}" srcOrd="0" destOrd="0" presId="urn:microsoft.com/office/officeart/2005/8/layout/vList5"/>
    <dgm:cxn modelId="{7F2361D5-D5CC-4E70-A7DE-1ABFC04AD540}" type="presParOf" srcId="{A8DD131D-7F22-45DD-831B-116483E2A54F}" destId="{D9677130-9ECC-4B76-8F44-9D6ABED26567}" srcOrd="5" destOrd="0" presId="urn:microsoft.com/office/officeart/2005/8/layout/vList5"/>
    <dgm:cxn modelId="{51D1B465-EEDA-487A-AE0B-CFB7EBBA4C13}" type="presParOf" srcId="{A8DD131D-7F22-45DD-831B-116483E2A54F}" destId="{CA3CC5CD-9F90-47DF-8C0A-421174DB987B}" srcOrd="6" destOrd="0" presId="urn:microsoft.com/office/officeart/2005/8/layout/vList5"/>
    <dgm:cxn modelId="{65EC6B28-CC10-4D5E-AD27-51060AFEA614}" type="presParOf" srcId="{CA3CC5CD-9F90-47DF-8C0A-421174DB987B}" destId="{62CE63E7-6667-4F73-8193-DB0F43794590}" srcOrd="0" destOrd="0" presId="urn:microsoft.com/office/officeart/2005/8/layout/vList5"/>
    <dgm:cxn modelId="{7D2C85E3-F45A-4316-BF94-07884F1ED65F}" type="presParOf" srcId="{A8DD131D-7F22-45DD-831B-116483E2A54F}" destId="{52C92385-26C2-467E-A76F-1BAA2C294348}" srcOrd="7" destOrd="0" presId="urn:microsoft.com/office/officeart/2005/8/layout/vList5"/>
    <dgm:cxn modelId="{5AACA56C-66DC-46FB-AF5A-860B674F9CC1}" type="presParOf" srcId="{A8DD131D-7F22-45DD-831B-116483E2A54F}" destId="{2C8F9D90-66D3-4666-AADD-DF52F48330BA}" srcOrd="8" destOrd="0" presId="urn:microsoft.com/office/officeart/2005/8/layout/vList5"/>
    <dgm:cxn modelId="{25FF6F4E-0880-4E20-A639-62A8932AEEF5}" type="presParOf" srcId="{2C8F9D90-66D3-4666-AADD-DF52F48330BA}" destId="{A98071D4-F76F-4AA1-9D08-709CB9F7B203}"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C56F04-0158-4D0A-B836-A51AC2EFC9A7}"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GB"/>
        </a:p>
      </dgm:t>
    </dgm:pt>
    <dgm:pt modelId="{33F8EBAE-ACCE-4D96-8DF1-B4E062EDEF45}">
      <dgm:prSet/>
      <dgm:spPr/>
      <dgm:t>
        <a:bodyPr/>
        <a:lstStyle/>
        <a:p>
          <a:endParaRPr lang="en-GB" dirty="0"/>
        </a:p>
      </dgm:t>
    </dgm:pt>
    <dgm:pt modelId="{7996B548-0D56-4153-A47B-304A95506416}" type="parTrans" cxnId="{837A8237-57FD-4B9F-9D82-9E852A5DFD20}">
      <dgm:prSet/>
      <dgm:spPr/>
      <dgm:t>
        <a:bodyPr/>
        <a:lstStyle/>
        <a:p>
          <a:endParaRPr lang="en-GB"/>
        </a:p>
      </dgm:t>
    </dgm:pt>
    <dgm:pt modelId="{D194F811-7094-4E44-BACC-A72F9F25D198}" type="sibTrans" cxnId="{837A8237-57FD-4B9F-9D82-9E852A5DFD20}">
      <dgm:prSet/>
      <dgm:spPr/>
      <dgm:t>
        <a:bodyPr/>
        <a:lstStyle/>
        <a:p>
          <a:endParaRPr lang="en-GB"/>
        </a:p>
      </dgm:t>
    </dgm:pt>
    <dgm:pt modelId="{27C46624-91E8-4756-9A1E-988091BF435A}">
      <dgm:prSet/>
      <dgm:spPr/>
      <dgm:t>
        <a:bodyPr/>
        <a:lstStyle/>
        <a:p>
          <a:endParaRPr lang="en-GB" dirty="0"/>
        </a:p>
      </dgm:t>
    </dgm:pt>
    <dgm:pt modelId="{75C85215-9208-4432-B463-ED48C2E3042F}" type="parTrans" cxnId="{85623D9E-B9E0-46D9-982C-7E88BBB8D4E2}">
      <dgm:prSet/>
      <dgm:spPr/>
      <dgm:t>
        <a:bodyPr/>
        <a:lstStyle/>
        <a:p>
          <a:endParaRPr lang="en-GB"/>
        </a:p>
      </dgm:t>
    </dgm:pt>
    <dgm:pt modelId="{4BA01E2F-7DFF-40D4-AA71-01F09FAF1CEF}" type="sibTrans" cxnId="{85623D9E-B9E0-46D9-982C-7E88BBB8D4E2}">
      <dgm:prSet/>
      <dgm:spPr/>
      <dgm:t>
        <a:bodyPr/>
        <a:lstStyle/>
        <a:p>
          <a:endParaRPr lang="en-GB"/>
        </a:p>
      </dgm:t>
    </dgm:pt>
    <dgm:pt modelId="{C835996B-E089-43CE-AC55-4283F189FEE0}">
      <dgm:prSet/>
      <dgm:spPr/>
      <dgm:t>
        <a:bodyPr/>
        <a:lstStyle/>
        <a:p>
          <a:endParaRPr lang="en-GB" dirty="0"/>
        </a:p>
      </dgm:t>
    </dgm:pt>
    <dgm:pt modelId="{AC75D852-D7F6-4902-82DA-20FCBB56A473}" type="parTrans" cxnId="{07EE1732-780A-4619-8C68-A184DF75577E}">
      <dgm:prSet/>
      <dgm:spPr/>
      <dgm:t>
        <a:bodyPr/>
        <a:lstStyle/>
        <a:p>
          <a:endParaRPr lang="en-GB"/>
        </a:p>
      </dgm:t>
    </dgm:pt>
    <dgm:pt modelId="{55D10C40-0C52-4D0B-97BB-C9062364DA98}" type="sibTrans" cxnId="{07EE1732-780A-4619-8C68-A184DF75577E}">
      <dgm:prSet/>
      <dgm:spPr/>
      <dgm:t>
        <a:bodyPr/>
        <a:lstStyle/>
        <a:p>
          <a:endParaRPr lang="en-GB"/>
        </a:p>
      </dgm:t>
    </dgm:pt>
    <dgm:pt modelId="{0848BB71-3874-4331-B164-5D61213C0DCA}" type="pres">
      <dgm:prSet presAssocID="{71C56F04-0158-4D0A-B836-A51AC2EFC9A7}" presName="diagram" presStyleCnt="0">
        <dgm:presLayoutVars>
          <dgm:dir/>
          <dgm:animLvl val="lvl"/>
          <dgm:resizeHandles val="exact"/>
        </dgm:presLayoutVars>
      </dgm:prSet>
      <dgm:spPr/>
    </dgm:pt>
    <dgm:pt modelId="{817413AE-8653-431C-9D87-2B44CA4F3509}" type="pres">
      <dgm:prSet presAssocID="{33F8EBAE-ACCE-4D96-8DF1-B4E062EDEF45}" presName="compNode" presStyleCnt="0"/>
      <dgm:spPr/>
    </dgm:pt>
    <dgm:pt modelId="{C1CE93B5-C229-4A53-95CE-3CFCC14B2D21}" type="pres">
      <dgm:prSet presAssocID="{33F8EBAE-ACCE-4D96-8DF1-B4E062EDEF45}" presName="childRect" presStyleLbl="bgAcc1" presStyleIdx="0" presStyleCnt="3">
        <dgm:presLayoutVars>
          <dgm:bulletEnabled val="1"/>
        </dgm:presLayoutVars>
      </dgm:prSet>
      <dgm:spPr/>
    </dgm:pt>
    <dgm:pt modelId="{D5C4E768-4CA2-45BC-B62F-6CF21BD83E5C}" type="pres">
      <dgm:prSet presAssocID="{33F8EBAE-ACCE-4D96-8DF1-B4E062EDEF45}" presName="parentText" presStyleLbl="node1" presStyleIdx="0" presStyleCnt="0">
        <dgm:presLayoutVars>
          <dgm:chMax val="0"/>
          <dgm:bulletEnabled val="1"/>
        </dgm:presLayoutVars>
      </dgm:prSet>
      <dgm:spPr/>
    </dgm:pt>
    <dgm:pt modelId="{5607D7A3-ECBD-4242-965B-0F2AB87CF5BD}" type="pres">
      <dgm:prSet presAssocID="{33F8EBAE-ACCE-4D96-8DF1-B4E062EDEF45}" presName="parentRect" presStyleLbl="alignNode1" presStyleIdx="0" presStyleCnt="3"/>
      <dgm:spPr/>
    </dgm:pt>
    <dgm:pt modelId="{AE973AFD-9874-41ED-8248-CF5E704144D1}" type="pres">
      <dgm:prSet presAssocID="{33F8EBAE-ACCE-4D96-8DF1-B4E062EDEF45}" presName="adorn" presStyleLbl="fgAccFollowNode1" presStyleIdx="0" presStyleCnt="3" custLinFactX="-26037" custLinFactNeighborX="-100000" custLinFactNeighborY="-1501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erver with solid fill"/>
        </a:ext>
      </dgm:extLst>
    </dgm:pt>
    <dgm:pt modelId="{69742E06-08F7-4D05-BFBF-EE15E03CF41D}" type="pres">
      <dgm:prSet presAssocID="{D194F811-7094-4E44-BACC-A72F9F25D198}" presName="sibTrans" presStyleLbl="sibTrans2D1" presStyleIdx="0" presStyleCnt="0"/>
      <dgm:spPr/>
    </dgm:pt>
    <dgm:pt modelId="{F34C8BEB-FFB3-41DC-8AB5-855CE2A50401}" type="pres">
      <dgm:prSet presAssocID="{27C46624-91E8-4756-9A1E-988091BF435A}" presName="compNode" presStyleCnt="0"/>
      <dgm:spPr/>
    </dgm:pt>
    <dgm:pt modelId="{24781A6B-6679-4F02-B0DC-88AC46673A4B}" type="pres">
      <dgm:prSet presAssocID="{27C46624-91E8-4756-9A1E-988091BF435A}" presName="childRect" presStyleLbl="bgAcc1" presStyleIdx="1" presStyleCnt="3">
        <dgm:presLayoutVars>
          <dgm:bulletEnabled val="1"/>
        </dgm:presLayoutVars>
      </dgm:prSet>
      <dgm:spPr/>
    </dgm:pt>
    <dgm:pt modelId="{DE660510-CF91-457D-8396-C225CE15BFCE}" type="pres">
      <dgm:prSet presAssocID="{27C46624-91E8-4756-9A1E-988091BF435A}" presName="parentText" presStyleLbl="node1" presStyleIdx="0" presStyleCnt="0">
        <dgm:presLayoutVars>
          <dgm:chMax val="0"/>
          <dgm:bulletEnabled val="1"/>
        </dgm:presLayoutVars>
      </dgm:prSet>
      <dgm:spPr/>
    </dgm:pt>
    <dgm:pt modelId="{A04CD77F-22CE-4DA2-AE0B-ED9857B978BB}" type="pres">
      <dgm:prSet presAssocID="{27C46624-91E8-4756-9A1E-988091BF435A}" presName="parentRect" presStyleLbl="alignNode1" presStyleIdx="1" presStyleCnt="3"/>
      <dgm:spPr/>
    </dgm:pt>
    <dgm:pt modelId="{29C2791E-739D-4266-9743-052A6510F2FB}" type="pres">
      <dgm:prSet presAssocID="{27C46624-91E8-4756-9A1E-988091BF435A}" presName="adorn" presStyleLbl="fgAccFollowNode1" presStyleIdx="1" presStyleCnt="3" custLinFactX="-5661" custLinFactNeighborX="-100000" custLinFactNeighborY="-1394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erver with solid fill"/>
        </a:ext>
      </dgm:extLst>
    </dgm:pt>
    <dgm:pt modelId="{3DD2DF77-9FB5-43EA-882C-CA804AB505ED}" type="pres">
      <dgm:prSet presAssocID="{4BA01E2F-7DFF-40D4-AA71-01F09FAF1CEF}" presName="sibTrans" presStyleLbl="sibTrans2D1" presStyleIdx="0" presStyleCnt="0"/>
      <dgm:spPr/>
    </dgm:pt>
    <dgm:pt modelId="{E20DE0E1-42B4-4537-93C8-38863C9C36D7}" type="pres">
      <dgm:prSet presAssocID="{C835996B-E089-43CE-AC55-4283F189FEE0}" presName="compNode" presStyleCnt="0"/>
      <dgm:spPr/>
    </dgm:pt>
    <dgm:pt modelId="{2DABA7D3-02CA-44D5-AEF0-05F40FC6838D}" type="pres">
      <dgm:prSet presAssocID="{C835996B-E089-43CE-AC55-4283F189FEE0}" presName="childRect" presStyleLbl="bgAcc1" presStyleIdx="2" presStyleCnt="3">
        <dgm:presLayoutVars>
          <dgm:bulletEnabled val="1"/>
        </dgm:presLayoutVars>
      </dgm:prSet>
      <dgm:spPr/>
    </dgm:pt>
    <dgm:pt modelId="{FBF79D5B-70F0-44AF-976B-2F4E08A23F96}" type="pres">
      <dgm:prSet presAssocID="{C835996B-E089-43CE-AC55-4283F189FEE0}" presName="parentText" presStyleLbl="node1" presStyleIdx="0" presStyleCnt="0">
        <dgm:presLayoutVars>
          <dgm:chMax val="0"/>
          <dgm:bulletEnabled val="1"/>
        </dgm:presLayoutVars>
      </dgm:prSet>
      <dgm:spPr/>
    </dgm:pt>
    <dgm:pt modelId="{97D94C71-7B3F-47B2-B1B2-5C61B6EF579D}" type="pres">
      <dgm:prSet presAssocID="{C835996B-E089-43CE-AC55-4283F189FEE0}" presName="parentRect" presStyleLbl="alignNode1" presStyleIdx="2" presStyleCnt="3"/>
      <dgm:spPr/>
    </dgm:pt>
    <dgm:pt modelId="{AA8859B1-6481-48C2-A9BC-DFD9B40A737C}" type="pres">
      <dgm:prSet presAssocID="{C835996B-E089-43CE-AC55-4283F189FEE0}" presName="adorn" presStyleLbl="fgAccFollowNode1" presStyleIdx="2" presStyleCnt="3" custLinFactX="-12561" custLinFactNeighborX="-100000" custLinFactNeighborY="-1394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erver with solid fill"/>
        </a:ext>
      </dgm:extLst>
    </dgm:pt>
  </dgm:ptLst>
  <dgm:cxnLst>
    <dgm:cxn modelId="{BACAD900-3C85-418D-B80F-61F14904F17E}" type="presOf" srcId="{4BA01E2F-7DFF-40D4-AA71-01F09FAF1CEF}" destId="{3DD2DF77-9FB5-43EA-882C-CA804AB505ED}" srcOrd="0" destOrd="0" presId="urn:microsoft.com/office/officeart/2005/8/layout/bList2"/>
    <dgm:cxn modelId="{4F03D72F-1A41-4591-B8C8-30C5FE5CC4EF}" type="presOf" srcId="{C835996B-E089-43CE-AC55-4283F189FEE0}" destId="{FBF79D5B-70F0-44AF-976B-2F4E08A23F96}" srcOrd="0" destOrd="0" presId="urn:microsoft.com/office/officeart/2005/8/layout/bList2"/>
    <dgm:cxn modelId="{07EE1732-780A-4619-8C68-A184DF75577E}" srcId="{71C56F04-0158-4D0A-B836-A51AC2EFC9A7}" destId="{C835996B-E089-43CE-AC55-4283F189FEE0}" srcOrd="2" destOrd="0" parTransId="{AC75D852-D7F6-4902-82DA-20FCBB56A473}" sibTransId="{55D10C40-0C52-4D0B-97BB-C9062364DA98}"/>
    <dgm:cxn modelId="{837A8237-57FD-4B9F-9D82-9E852A5DFD20}" srcId="{71C56F04-0158-4D0A-B836-A51AC2EFC9A7}" destId="{33F8EBAE-ACCE-4D96-8DF1-B4E062EDEF45}" srcOrd="0" destOrd="0" parTransId="{7996B548-0D56-4153-A47B-304A95506416}" sibTransId="{D194F811-7094-4E44-BACC-A72F9F25D198}"/>
    <dgm:cxn modelId="{50C73867-6486-4772-95F7-8FF9605C0F46}" type="presOf" srcId="{71C56F04-0158-4D0A-B836-A51AC2EFC9A7}" destId="{0848BB71-3874-4331-B164-5D61213C0DCA}" srcOrd="0" destOrd="0" presId="urn:microsoft.com/office/officeart/2005/8/layout/bList2"/>
    <dgm:cxn modelId="{66D31774-E819-4226-BF23-D89CB4CD9540}" type="presOf" srcId="{27C46624-91E8-4756-9A1E-988091BF435A}" destId="{DE660510-CF91-457D-8396-C225CE15BFCE}" srcOrd="0" destOrd="0" presId="urn:microsoft.com/office/officeart/2005/8/layout/bList2"/>
    <dgm:cxn modelId="{F303967A-7AEB-43FF-9E48-B3944F077F2A}" type="presOf" srcId="{27C46624-91E8-4756-9A1E-988091BF435A}" destId="{A04CD77F-22CE-4DA2-AE0B-ED9857B978BB}" srcOrd="1" destOrd="0" presId="urn:microsoft.com/office/officeart/2005/8/layout/bList2"/>
    <dgm:cxn modelId="{85623D9E-B9E0-46D9-982C-7E88BBB8D4E2}" srcId="{71C56F04-0158-4D0A-B836-A51AC2EFC9A7}" destId="{27C46624-91E8-4756-9A1E-988091BF435A}" srcOrd="1" destOrd="0" parTransId="{75C85215-9208-4432-B463-ED48C2E3042F}" sibTransId="{4BA01E2F-7DFF-40D4-AA71-01F09FAF1CEF}"/>
    <dgm:cxn modelId="{D604E9D0-99F0-4427-A025-26BE6AC05541}" type="presOf" srcId="{33F8EBAE-ACCE-4D96-8DF1-B4E062EDEF45}" destId="{5607D7A3-ECBD-4242-965B-0F2AB87CF5BD}" srcOrd="1" destOrd="0" presId="urn:microsoft.com/office/officeart/2005/8/layout/bList2"/>
    <dgm:cxn modelId="{3A7DECD7-FF14-4B7E-B4E9-1F7F7E94015E}" type="presOf" srcId="{33F8EBAE-ACCE-4D96-8DF1-B4E062EDEF45}" destId="{D5C4E768-4CA2-45BC-B62F-6CF21BD83E5C}" srcOrd="0" destOrd="0" presId="urn:microsoft.com/office/officeart/2005/8/layout/bList2"/>
    <dgm:cxn modelId="{2C4B59E0-D5EB-4A7B-9FFA-E77B86DEE9BC}" type="presOf" srcId="{C835996B-E089-43CE-AC55-4283F189FEE0}" destId="{97D94C71-7B3F-47B2-B1B2-5C61B6EF579D}" srcOrd="1" destOrd="0" presId="urn:microsoft.com/office/officeart/2005/8/layout/bList2"/>
    <dgm:cxn modelId="{24EB06EA-30BA-414A-9F40-A912EC04AD76}" type="presOf" srcId="{D194F811-7094-4E44-BACC-A72F9F25D198}" destId="{69742E06-08F7-4D05-BFBF-EE15E03CF41D}" srcOrd="0" destOrd="0" presId="urn:microsoft.com/office/officeart/2005/8/layout/bList2"/>
    <dgm:cxn modelId="{27E64D47-0C21-407C-AB91-5BB404A16B7E}" type="presParOf" srcId="{0848BB71-3874-4331-B164-5D61213C0DCA}" destId="{817413AE-8653-431C-9D87-2B44CA4F3509}" srcOrd="0" destOrd="0" presId="urn:microsoft.com/office/officeart/2005/8/layout/bList2"/>
    <dgm:cxn modelId="{1B59351F-285E-4657-867E-943457F0F5E6}" type="presParOf" srcId="{817413AE-8653-431C-9D87-2B44CA4F3509}" destId="{C1CE93B5-C229-4A53-95CE-3CFCC14B2D21}" srcOrd="0" destOrd="0" presId="urn:microsoft.com/office/officeart/2005/8/layout/bList2"/>
    <dgm:cxn modelId="{B07F0E56-F394-40E0-BC05-C0666C2DDC07}" type="presParOf" srcId="{817413AE-8653-431C-9D87-2B44CA4F3509}" destId="{D5C4E768-4CA2-45BC-B62F-6CF21BD83E5C}" srcOrd="1" destOrd="0" presId="urn:microsoft.com/office/officeart/2005/8/layout/bList2"/>
    <dgm:cxn modelId="{66C88AE4-4D7E-4692-AC07-DE0089228298}" type="presParOf" srcId="{817413AE-8653-431C-9D87-2B44CA4F3509}" destId="{5607D7A3-ECBD-4242-965B-0F2AB87CF5BD}" srcOrd="2" destOrd="0" presId="urn:microsoft.com/office/officeart/2005/8/layout/bList2"/>
    <dgm:cxn modelId="{58F7B580-7FE2-42ED-B2CD-42664A158BEC}" type="presParOf" srcId="{817413AE-8653-431C-9D87-2B44CA4F3509}" destId="{AE973AFD-9874-41ED-8248-CF5E704144D1}" srcOrd="3" destOrd="0" presId="urn:microsoft.com/office/officeart/2005/8/layout/bList2"/>
    <dgm:cxn modelId="{D3B8C20E-A08B-427A-8710-A3EDD20E27C6}" type="presParOf" srcId="{0848BB71-3874-4331-B164-5D61213C0DCA}" destId="{69742E06-08F7-4D05-BFBF-EE15E03CF41D}" srcOrd="1" destOrd="0" presId="urn:microsoft.com/office/officeart/2005/8/layout/bList2"/>
    <dgm:cxn modelId="{C9B3B8EE-E648-4A2B-B252-A5774088B5A5}" type="presParOf" srcId="{0848BB71-3874-4331-B164-5D61213C0DCA}" destId="{F34C8BEB-FFB3-41DC-8AB5-855CE2A50401}" srcOrd="2" destOrd="0" presId="urn:microsoft.com/office/officeart/2005/8/layout/bList2"/>
    <dgm:cxn modelId="{D3A4CEA2-19D2-4424-99C4-C39483358DE1}" type="presParOf" srcId="{F34C8BEB-FFB3-41DC-8AB5-855CE2A50401}" destId="{24781A6B-6679-4F02-B0DC-88AC46673A4B}" srcOrd="0" destOrd="0" presId="urn:microsoft.com/office/officeart/2005/8/layout/bList2"/>
    <dgm:cxn modelId="{54C43BAB-14F7-41C8-B213-FED0826DE030}" type="presParOf" srcId="{F34C8BEB-FFB3-41DC-8AB5-855CE2A50401}" destId="{DE660510-CF91-457D-8396-C225CE15BFCE}" srcOrd="1" destOrd="0" presId="urn:microsoft.com/office/officeart/2005/8/layout/bList2"/>
    <dgm:cxn modelId="{3B1ED46D-9A35-41D0-A3FA-43DDE7BDC4E6}" type="presParOf" srcId="{F34C8BEB-FFB3-41DC-8AB5-855CE2A50401}" destId="{A04CD77F-22CE-4DA2-AE0B-ED9857B978BB}" srcOrd="2" destOrd="0" presId="urn:microsoft.com/office/officeart/2005/8/layout/bList2"/>
    <dgm:cxn modelId="{9C45511A-BB5E-492F-A94C-4175E0F05296}" type="presParOf" srcId="{F34C8BEB-FFB3-41DC-8AB5-855CE2A50401}" destId="{29C2791E-739D-4266-9743-052A6510F2FB}" srcOrd="3" destOrd="0" presId="urn:microsoft.com/office/officeart/2005/8/layout/bList2"/>
    <dgm:cxn modelId="{D1FE8DBA-9BD6-456B-9726-ED3B6CBB8DCB}" type="presParOf" srcId="{0848BB71-3874-4331-B164-5D61213C0DCA}" destId="{3DD2DF77-9FB5-43EA-882C-CA804AB505ED}" srcOrd="3" destOrd="0" presId="urn:microsoft.com/office/officeart/2005/8/layout/bList2"/>
    <dgm:cxn modelId="{7EB62DC5-8032-46F0-8DF0-6C271FFE1141}" type="presParOf" srcId="{0848BB71-3874-4331-B164-5D61213C0DCA}" destId="{E20DE0E1-42B4-4537-93C8-38863C9C36D7}" srcOrd="4" destOrd="0" presId="urn:microsoft.com/office/officeart/2005/8/layout/bList2"/>
    <dgm:cxn modelId="{3F5B3F16-3403-4480-BCE9-980253A79170}" type="presParOf" srcId="{E20DE0E1-42B4-4537-93C8-38863C9C36D7}" destId="{2DABA7D3-02CA-44D5-AEF0-05F40FC6838D}" srcOrd="0" destOrd="0" presId="urn:microsoft.com/office/officeart/2005/8/layout/bList2"/>
    <dgm:cxn modelId="{588B5F70-07EE-4A78-BAAC-E5771637B74F}" type="presParOf" srcId="{E20DE0E1-42B4-4537-93C8-38863C9C36D7}" destId="{FBF79D5B-70F0-44AF-976B-2F4E08A23F96}" srcOrd="1" destOrd="0" presId="urn:microsoft.com/office/officeart/2005/8/layout/bList2"/>
    <dgm:cxn modelId="{76EFA81C-1B9E-452C-8E76-979AEAED9FD4}" type="presParOf" srcId="{E20DE0E1-42B4-4537-93C8-38863C9C36D7}" destId="{97D94C71-7B3F-47B2-B1B2-5C61B6EF579D}" srcOrd="2" destOrd="0" presId="urn:microsoft.com/office/officeart/2005/8/layout/bList2"/>
    <dgm:cxn modelId="{EE0A03E5-45B3-4792-9F3B-EF015EBC00E6}" type="presParOf" srcId="{E20DE0E1-42B4-4537-93C8-38863C9C36D7}" destId="{AA8859B1-6481-48C2-A9BC-DFD9B40A737C}" srcOrd="3" destOrd="0" presId="urn:microsoft.com/office/officeart/2005/8/layout/b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0C5E9C-EBB3-42B1-8D92-B0C8D24ABBC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GB"/>
        </a:p>
      </dgm:t>
    </dgm:pt>
    <dgm:pt modelId="{BA1073FF-E220-4DA7-A347-9A7179919DFA}">
      <dgm:prSet/>
      <dgm:spPr/>
      <dgm:t>
        <a:bodyPr/>
        <a:lstStyle/>
        <a:p>
          <a:r>
            <a:rPr lang="en-GB"/>
            <a:t>One of the biggest issues with networking is that data of various sizes is crammed into packets and sent across the medium</a:t>
          </a:r>
        </a:p>
      </dgm:t>
    </dgm:pt>
    <dgm:pt modelId="{6CB61311-0E74-4324-8183-37CD385B80B3}" type="parTrans" cxnId="{E6BF8C88-D7DD-4AFC-BD81-DA48EA15F0C8}">
      <dgm:prSet/>
      <dgm:spPr/>
      <dgm:t>
        <a:bodyPr/>
        <a:lstStyle/>
        <a:p>
          <a:endParaRPr lang="en-GB"/>
        </a:p>
      </dgm:t>
    </dgm:pt>
    <dgm:pt modelId="{6DEDB377-F409-4994-90FB-F3466232AC87}" type="sibTrans" cxnId="{E6BF8C88-D7DD-4AFC-BD81-DA48EA15F0C8}">
      <dgm:prSet/>
      <dgm:spPr/>
      <dgm:t>
        <a:bodyPr/>
        <a:lstStyle/>
        <a:p>
          <a:endParaRPr lang="en-GB"/>
        </a:p>
      </dgm:t>
    </dgm:pt>
    <dgm:pt modelId="{50FF20BD-CDC3-433A-A91C-21F163A9A1D3}">
      <dgm:prSet/>
      <dgm:spPr/>
      <dgm:t>
        <a:bodyPr/>
        <a:lstStyle/>
        <a:p>
          <a:r>
            <a:rPr lang="en-GB"/>
            <a:t>Each time this is done, headers are created (more data to process), along with any filler needed, creating additional overhead</a:t>
          </a:r>
        </a:p>
      </dgm:t>
    </dgm:pt>
    <dgm:pt modelId="{ADE434DE-E788-4AAF-99FE-D2F5257FB2C8}" type="parTrans" cxnId="{03B31EE1-7C0E-4A69-BC59-44654D064E35}">
      <dgm:prSet/>
      <dgm:spPr/>
      <dgm:t>
        <a:bodyPr/>
        <a:lstStyle/>
        <a:p>
          <a:endParaRPr lang="en-GB"/>
        </a:p>
      </dgm:t>
    </dgm:pt>
    <dgm:pt modelId="{80BA4AE0-37F0-4C79-848D-2F349A29EFCC}" type="sibTrans" cxnId="{03B31EE1-7C0E-4A69-BC59-44654D064E35}">
      <dgm:prSet/>
      <dgm:spPr/>
      <dgm:t>
        <a:bodyPr/>
        <a:lstStyle/>
        <a:p>
          <a:endParaRPr lang="en-GB"/>
        </a:p>
      </dgm:t>
    </dgm:pt>
    <dgm:pt modelId="{30DEA9C6-2E3C-48BD-9B55-1C48ADDC0C2A}">
      <dgm:prSet/>
      <dgm:spPr/>
      <dgm:t>
        <a:bodyPr/>
        <a:lstStyle/>
        <a:p>
          <a:r>
            <a:rPr lang="en-GB" dirty="0">
              <a:solidFill>
                <a:schemeClr val="tx1"/>
              </a:solidFill>
            </a:rPr>
            <a:t>To get around this, the concept of jumbo frames is used to allow for very large Ethernet frames; by sending a lot of data at once, the number of packets is reduced, and the data sent is less processor intensive</a:t>
          </a:r>
        </a:p>
      </dgm:t>
    </dgm:pt>
    <dgm:pt modelId="{A1CAE821-A53B-4B7A-B965-98720B7B0907}" type="parTrans" cxnId="{70B89005-8CED-4091-A167-21CF2C4402FC}">
      <dgm:prSet/>
      <dgm:spPr/>
      <dgm:t>
        <a:bodyPr/>
        <a:lstStyle/>
        <a:p>
          <a:endParaRPr lang="en-GB"/>
        </a:p>
      </dgm:t>
    </dgm:pt>
    <dgm:pt modelId="{3AAF6A35-3BD3-4F32-B983-B746B61A040C}" type="sibTrans" cxnId="{70B89005-8CED-4091-A167-21CF2C4402FC}">
      <dgm:prSet/>
      <dgm:spPr/>
      <dgm:t>
        <a:bodyPr/>
        <a:lstStyle/>
        <a:p>
          <a:endParaRPr lang="en-GB"/>
        </a:p>
      </dgm:t>
    </dgm:pt>
    <dgm:pt modelId="{766693B5-1FD3-4EE9-9601-683474CA13B3}" type="pres">
      <dgm:prSet presAssocID="{D40C5E9C-EBB3-42B1-8D92-B0C8D24ABBCC}" presName="linear" presStyleCnt="0">
        <dgm:presLayoutVars>
          <dgm:animLvl val="lvl"/>
          <dgm:resizeHandles val="exact"/>
        </dgm:presLayoutVars>
      </dgm:prSet>
      <dgm:spPr/>
    </dgm:pt>
    <dgm:pt modelId="{FCC460ED-2EEE-40FE-891E-D1A8659DE99C}" type="pres">
      <dgm:prSet presAssocID="{BA1073FF-E220-4DA7-A347-9A7179919DFA}" presName="parentText" presStyleLbl="node1" presStyleIdx="0" presStyleCnt="3">
        <dgm:presLayoutVars>
          <dgm:chMax val="0"/>
          <dgm:bulletEnabled val="1"/>
        </dgm:presLayoutVars>
      </dgm:prSet>
      <dgm:spPr/>
    </dgm:pt>
    <dgm:pt modelId="{91C05089-ED8B-449D-A3D9-27C226C26FBC}" type="pres">
      <dgm:prSet presAssocID="{6DEDB377-F409-4994-90FB-F3466232AC87}" presName="spacer" presStyleCnt="0"/>
      <dgm:spPr/>
    </dgm:pt>
    <dgm:pt modelId="{3B702B70-D677-4F8E-9511-CCFC79DF3D6F}" type="pres">
      <dgm:prSet presAssocID="{50FF20BD-CDC3-433A-A91C-21F163A9A1D3}" presName="parentText" presStyleLbl="node1" presStyleIdx="1" presStyleCnt="3">
        <dgm:presLayoutVars>
          <dgm:chMax val="0"/>
          <dgm:bulletEnabled val="1"/>
        </dgm:presLayoutVars>
      </dgm:prSet>
      <dgm:spPr/>
    </dgm:pt>
    <dgm:pt modelId="{1FD8979C-1E47-4B71-87F3-44D651445522}" type="pres">
      <dgm:prSet presAssocID="{80BA4AE0-37F0-4C79-848D-2F349A29EFCC}" presName="spacer" presStyleCnt="0"/>
      <dgm:spPr/>
    </dgm:pt>
    <dgm:pt modelId="{E14FD8D8-67DD-43CA-A443-AC25C6EEF6E6}" type="pres">
      <dgm:prSet presAssocID="{30DEA9C6-2E3C-48BD-9B55-1C48ADDC0C2A}" presName="parentText" presStyleLbl="node1" presStyleIdx="2" presStyleCnt="3">
        <dgm:presLayoutVars>
          <dgm:chMax val="0"/>
          <dgm:bulletEnabled val="1"/>
        </dgm:presLayoutVars>
      </dgm:prSet>
      <dgm:spPr/>
    </dgm:pt>
  </dgm:ptLst>
  <dgm:cxnLst>
    <dgm:cxn modelId="{70B89005-8CED-4091-A167-21CF2C4402FC}" srcId="{D40C5E9C-EBB3-42B1-8D92-B0C8D24ABBCC}" destId="{30DEA9C6-2E3C-48BD-9B55-1C48ADDC0C2A}" srcOrd="2" destOrd="0" parTransId="{A1CAE821-A53B-4B7A-B965-98720B7B0907}" sibTransId="{3AAF6A35-3BD3-4F32-B983-B746B61A040C}"/>
    <dgm:cxn modelId="{29BE2B28-77E9-4221-8ACA-149D973CEC66}" type="presOf" srcId="{50FF20BD-CDC3-433A-A91C-21F163A9A1D3}" destId="{3B702B70-D677-4F8E-9511-CCFC79DF3D6F}" srcOrd="0" destOrd="0" presId="urn:microsoft.com/office/officeart/2005/8/layout/vList2"/>
    <dgm:cxn modelId="{06FCB84D-90C5-4F0E-A90F-E2D3A556434F}" type="presOf" srcId="{30DEA9C6-2E3C-48BD-9B55-1C48ADDC0C2A}" destId="{E14FD8D8-67DD-43CA-A443-AC25C6EEF6E6}" srcOrd="0" destOrd="0" presId="urn:microsoft.com/office/officeart/2005/8/layout/vList2"/>
    <dgm:cxn modelId="{E6BF8C88-D7DD-4AFC-BD81-DA48EA15F0C8}" srcId="{D40C5E9C-EBB3-42B1-8D92-B0C8D24ABBCC}" destId="{BA1073FF-E220-4DA7-A347-9A7179919DFA}" srcOrd="0" destOrd="0" parTransId="{6CB61311-0E74-4324-8183-37CD385B80B3}" sibTransId="{6DEDB377-F409-4994-90FB-F3466232AC87}"/>
    <dgm:cxn modelId="{8AC57191-D7EB-4649-8C30-F618445F7156}" type="presOf" srcId="{BA1073FF-E220-4DA7-A347-9A7179919DFA}" destId="{FCC460ED-2EEE-40FE-891E-D1A8659DE99C}" srcOrd="0" destOrd="0" presId="urn:microsoft.com/office/officeart/2005/8/layout/vList2"/>
    <dgm:cxn modelId="{03B31EE1-7C0E-4A69-BC59-44654D064E35}" srcId="{D40C5E9C-EBB3-42B1-8D92-B0C8D24ABBCC}" destId="{50FF20BD-CDC3-433A-A91C-21F163A9A1D3}" srcOrd="1" destOrd="0" parTransId="{ADE434DE-E788-4AAF-99FE-D2F5257FB2C8}" sibTransId="{80BA4AE0-37F0-4C79-848D-2F349A29EFCC}"/>
    <dgm:cxn modelId="{8D0F9BFB-3EFC-47B3-BF94-D51B63359574}" type="presOf" srcId="{D40C5E9C-EBB3-42B1-8D92-B0C8D24ABBCC}" destId="{766693B5-1FD3-4EE9-9601-683474CA13B3}" srcOrd="0" destOrd="0" presId="urn:microsoft.com/office/officeart/2005/8/layout/vList2"/>
    <dgm:cxn modelId="{189950DD-8611-4A7B-8328-7577CF2C16D0}" type="presParOf" srcId="{766693B5-1FD3-4EE9-9601-683474CA13B3}" destId="{FCC460ED-2EEE-40FE-891E-D1A8659DE99C}" srcOrd="0" destOrd="0" presId="urn:microsoft.com/office/officeart/2005/8/layout/vList2"/>
    <dgm:cxn modelId="{7B8302D1-CDDB-4442-8909-F928CD83385E}" type="presParOf" srcId="{766693B5-1FD3-4EE9-9601-683474CA13B3}" destId="{91C05089-ED8B-449D-A3D9-27C226C26FBC}" srcOrd="1" destOrd="0" presId="urn:microsoft.com/office/officeart/2005/8/layout/vList2"/>
    <dgm:cxn modelId="{2CE44AD4-E460-431C-A738-31ABADD988DA}" type="presParOf" srcId="{766693B5-1FD3-4EE9-9601-683474CA13B3}" destId="{3B702B70-D677-4F8E-9511-CCFC79DF3D6F}" srcOrd="2" destOrd="0" presId="urn:microsoft.com/office/officeart/2005/8/layout/vList2"/>
    <dgm:cxn modelId="{C19C8DB6-13F5-4D89-816A-37A2BA1FAA56}" type="presParOf" srcId="{766693B5-1FD3-4EE9-9601-683474CA13B3}" destId="{1FD8979C-1E47-4B71-87F3-44D651445522}" srcOrd="3" destOrd="0" presId="urn:microsoft.com/office/officeart/2005/8/layout/vList2"/>
    <dgm:cxn modelId="{7F16DA0C-699E-4D8D-8F70-4C8528099956}" type="presParOf" srcId="{766693B5-1FD3-4EE9-9601-683474CA13B3}" destId="{E14FD8D8-67DD-43CA-A443-AC25C6EEF6E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25C20-32F2-48C2-A037-2E06D10F4AAE}">
      <dsp:nvSpPr>
        <dsp:cNvPr id="0" name=""/>
        <dsp:cNvSpPr/>
      </dsp:nvSpPr>
      <dsp:spPr>
        <a:xfrm>
          <a:off x="1029110" y="219733"/>
          <a:ext cx="687392" cy="687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8A05C8-485F-4661-9106-227552BE80DC}">
      <dsp:nvSpPr>
        <dsp:cNvPr id="0" name=""/>
        <dsp:cNvSpPr/>
      </dsp:nvSpPr>
      <dsp:spPr>
        <a:xfrm>
          <a:off x="738865" y="1241558"/>
          <a:ext cx="1527539" cy="129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There has been a massive move from landlines to </a:t>
          </a:r>
          <a:r>
            <a:rPr lang="en-GB" sz="1800" i="1" kern="1200" dirty="0"/>
            <a:t>Voice over IP</a:t>
          </a:r>
          <a:r>
            <a:rPr lang="en-GB" sz="1800" kern="1200" dirty="0"/>
            <a:t> </a:t>
          </a:r>
          <a:r>
            <a:rPr lang="en-GB" sz="1800" i="1" kern="1200" dirty="0"/>
            <a:t>(VoIP) </a:t>
          </a:r>
          <a:r>
            <a:rPr lang="en-GB" sz="1800" kern="1200" dirty="0"/>
            <a:t>for companies to save money</a:t>
          </a:r>
          <a:endParaRPr lang="en-US" sz="1800" kern="1200" dirty="0"/>
        </a:p>
      </dsp:txBody>
      <dsp:txXfrm>
        <a:off x="738865" y="1241558"/>
        <a:ext cx="1527539" cy="1298408"/>
      </dsp:txXfrm>
    </dsp:sp>
    <dsp:sp modelId="{F533D600-2CAE-4821-AF08-7A23EA0D8C75}">
      <dsp:nvSpPr>
        <dsp:cNvPr id="0" name=""/>
        <dsp:cNvSpPr/>
      </dsp:nvSpPr>
      <dsp:spPr>
        <a:xfrm>
          <a:off x="3039906" y="229563"/>
          <a:ext cx="687392" cy="687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EF0E8B-86BC-4BCE-982D-D8D04A87F5E5}">
      <dsp:nvSpPr>
        <dsp:cNvPr id="0" name=""/>
        <dsp:cNvSpPr/>
      </dsp:nvSpPr>
      <dsp:spPr>
        <a:xfrm>
          <a:off x="2533723" y="1241558"/>
          <a:ext cx="1527539" cy="129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One of the biggest issues with the</a:t>
          </a:r>
          <a:r>
            <a:rPr lang="en-GB" sz="1800" i="1" kern="1200" dirty="0"/>
            <a:t> </a:t>
          </a:r>
          <a:r>
            <a:rPr lang="en-GB" sz="1800" kern="1200" dirty="0"/>
            <a:t>administration of this is security</a:t>
          </a:r>
          <a:endParaRPr lang="en-US" sz="1800" kern="1200" dirty="0"/>
        </a:p>
      </dsp:txBody>
      <dsp:txXfrm>
        <a:off x="2533723" y="1241558"/>
        <a:ext cx="1527539" cy="1298408"/>
      </dsp:txXfrm>
    </dsp:sp>
    <dsp:sp modelId="{8B977F4D-759A-4898-AE27-33327F2826C9}">
      <dsp:nvSpPr>
        <dsp:cNvPr id="0" name=""/>
        <dsp:cNvSpPr/>
      </dsp:nvSpPr>
      <dsp:spPr>
        <a:xfrm>
          <a:off x="4719159" y="203414"/>
          <a:ext cx="687392" cy="687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2EF543-D3E3-4DA7-B7AC-3C8F0AA420DB}">
      <dsp:nvSpPr>
        <dsp:cNvPr id="0" name=""/>
        <dsp:cNvSpPr/>
      </dsp:nvSpPr>
      <dsp:spPr>
        <a:xfrm>
          <a:off x="4328582" y="1241558"/>
          <a:ext cx="1527539" cy="129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By having both data and VoIP on the same line, they are both vulnerable in the case of an attack</a:t>
          </a:r>
          <a:endParaRPr lang="en-US" sz="1800" kern="1200" dirty="0"/>
        </a:p>
      </dsp:txBody>
      <dsp:txXfrm>
        <a:off x="4328582" y="1241558"/>
        <a:ext cx="1527539" cy="1298408"/>
      </dsp:txXfrm>
    </dsp:sp>
    <dsp:sp modelId="{8D02CE04-A085-4E14-925D-3452D008C080}">
      <dsp:nvSpPr>
        <dsp:cNvPr id="0" name=""/>
        <dsp:cNvSpPr/>
      </dsp:nvSpPr>
      <dsp:spPr>
        <a:xfrm>
          <a:off x="2953797" y="2921851"/>
          <a:ext cx="687392" cy="687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8931AA-6EEF-4BD9-A39B-BEE7FA7708DF}">
      <dsp:nvSpPr>
        <dsp:cNvPr id="0" name=""/>
        <dsp:cNvSpPr/>
      </dsp:nvSpPr>
      <dsp:spPr>
        <a:xfrm>
          <a:off x="2533723" y="3959995"/>
          <a:ext cx="1527539" cy="129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Standard telephone systems should be replaced with a securable </a:t>
          </a:r>
          <a:r>
            <a:rPr lang="en-GB" sz="1800" i="1" kern="1200" dirty="0"/>
            <a:t>PBX</a:t>
          </a:r>
          <a:endParaRPr lang="en-US" sz="1800" kern="1200" dirty="0"/>
        </a:p>
      </dsp:txBody>
      <dsp:txXfrm>
        <a:off x="2533723" y="3959995"/>
        <a:ext cx="1527539" cy="1298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AD7A7-E528-4FDB-B38F-FD05B3B99C3D}">
      <dsp:nvSpPr>
        <dsp:cNvPr id="0" name=""/>
        <dsp:cNvSpPr/>
      </dsp:nvSpPr>
      <dsp:spPr>
        <a:xfrm>
          <a:off x="0" y="3460802"/>
          <a:ext cx="6172199" cy="2270661"/>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t>This is referred to as a “digital gateway” because the voice media are converted in the process</a:t>
          </a:r>
          <a:endParaRPr lang="en-US" sz="2700" kern="1200"/>
        </a:p>
      </dsp:txBody>
      <dsp:txXfrm>
        <a:off x="0" y="3460802"/>
        <a:ext cx="6172199" cy="2270661"/>
      </dsp:txXfrm>
    </dsp:sp>
    <dsp:sp modelId="{CA0E3FA9-BB03-489A-85DB-9CFFA9A38A09}">
      <dsp:nvSpPr>
        <dsp:cNvPr id="0" name=""/>
        <dsp:cNvSpPr/>
      </dsp:nvSpPr>
      <dsp:spPr>
        <a:xfrm rot="10800000">
          <a:off x="0" y="2585"/>
          <a:ext cx="6172199" cy="3492277"/>
        </a:xfrm>
        <a:prstGeom prst="upArrowCallou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t>A </a:t>
          </a:r>
          <a:r>
            <a:rPr lang="en-GB" sz="2700" i="1" kern="1200"/>
            <a:t>VoIP gateway</a:t>
          </a:r>
          <a:r>
            <a:rPr lang="en-GB" sz="2700" kern="1200"/>
            <a:t>, also sometimes called a PBX gateway, can be used to convert between the legacy telephony connection and a VoIP connection using SIP (Session Initiation Protocol)</a:t>
          </a:r>
          <a:endParaRPr lang="en-US" sz="2700" kern="1200"/>
        </a:p>
      </dsp:txBody>
      <dsp:txXfrm rot="10800000">
        <a:off x="0" y="2585"/>
        <a:ext cx="6172199" cy="2269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BA375-EEE5-47BD-AFB2-CEF85F1B456A}">
      <dsp:nvSpPr>
        <dsp:cNvPr id="0" name=""/>
        <dsp:cNvSpPr/>
      </dsp:nvSpPr>
      <dsp:spPr>
        <a:xfrm>
          <a:off x="1016210" y="1387978"/>
          <a:ext cx="1098000" cy="1098000"/>
        </a:xfrm>
        <a:prstGeom prst="ellipse">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154FBE61-5636-4216-877D-F1D86814049F}">
      <dsp:nvSpPr>
        <dsp:cNvPr id="0" name=""/>
        <dsp:cNvSpPr/>
      </dsp:nvSpPr>
      <dsp:spPr>
        <a:xfrm>
          <a:off x="1250210" y="1621978"/>
          <a:ext cx="630000" cy="63000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E8B18B-5484-4DA4-A2B6-F632ECAD7FC7}">
      <dsp:nvSpPr>
        <dsp:cNvPr id="0" name=""/>
        <dsp:cNvSpPr/>
      </dsp:nvSpPr>
      <dsp:spPr>
        <a:xfrm>
          <a:off x="665210" y="28279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Virtual switch</a:t>
          </a:r>
          <a:endParaRPr lang="en-US" sz="2400" kern="1200"/>
        </a:p>
      </dsp:txBody>
      <dsp:txXfrm>
        <a:off x="665210" y="2827978"/>
        <a:ext cx="1800000" cy="720000"/>
      </dsp:txXfrm>
    </dsp:sp>
    <dsp:sp modelId="{491282A0-9F4A-47D7-A0E1-31DDC5A86805}">
      <dsp:nvSpPr>
        <dsp:cNvPr id="0" name=""/>
        <dsp:cNvSpPr/>
      </dsp:nvSpPr>
      <dsp:spPr>
        <a:xfrm>
          <a:off x="3131210" y="1387978"/>
          <a:ext cx="1098000" cy="1098000"/>
        </a:xfrm>
        <a:prstGeom prst="ellipse">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8FE06BF2-2F37-4EB8-A511-ED5479F95B4F}">
      <dsp:nvSpPr>
        <dsp:cNvPr id="0" name=""/>
        <dsp:cNvSpPr/>
      </dsp:nvSpPr>
      <dsp:spPr>
        <a:xfrm>
          <a:off x="3365210" y="1621978"/>
          <a:ext cx="630000" cy="63000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A2450B-D5CE-4E44-B240-5BFDF6D1526B}">
      <dsp:nvSpPr>
        <dsp:cNvPr id="0" name=""/>
        <dsp:cNvSpPr/>
      </dsp:nvSpPr>
      <dsp:spPr>
        <a:xfrm>
          <a:off x="2780210" y="28279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dirty="0"/>
            <a:t>Virtual firewall</a:t>
          </a:r>
          <a:endParaRPr lang="en-US" sz="2400" kern="1200" dirty="0"/>
        </a:p>
      </dsp:txBody>
      <dsp:txXfrm>
        <a:off x="2780210" y="2827978"/>
        <a:ext cx="1800000" cy="720000"/>
      </dsp:txXfrm>
    </dsp:sp>
    <dsp:sp modelId="{CE355354-A1ED-42DC-AF41-48147B75A32F}">
      <dsp:nvSpPr>
        <dsp:cNvPr id="0" name=""/>
        <dsp:cNvSpPr/>
      </dsp:nvSpPr>
      <dsp:spPr>
        <a:xfrm>
          <a:off x="5246210" y="1387978"/>
          <a:ext cx="1098000" cy="1098000"/>
        </a:xfrm>
        <a:prstGeom prst="ellipse">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60E64D7A-4A70-42F4-9E12-B73FBB07CEDF}">
      <dsp:nvSpPr>
        <dsp:cNvPr id="0" name=""/>
        <dsp:cNvSpPr/>
      </dsp:nvSpPr>
      <dsp:spPr>
        <a:xfrm>
          <a:off x="5480210" y="1621978"/>
          <a:ext cx="630000" cy="630000"/>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C6C8B-4AED-47B0-AEB6-D09B9011E3C1}">
      <dsp:nvSpPr>
        <dsp:cNvPr id="0" name=""/>
        <dsp:cNvSpPr/>
      </dsp:nvSpPr>
      <dsp:spPr>
        <a:xfrm>
          <a:off x="4895210" y="28279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Virtual NIC</a:t>
          </a:r>
          <a:endParaRPr lang="en-US" sz="2400" kern="1200"/>
        </a:p>
      </dsp:txBody>
      <dsp:txXfrm>
        <a:off x="4895210" y="2827978"/>
        <a:ext cx="1800000" cy="720000"/>
      </dsp:txXfrm>
    </dsp:sp>
    <dsp:sp modelId="{173CF280-9078-45BE-ACF8-D560AC8D604C}">
      <dsp:nvSpPr>
        <dsp:cNvPr id="0" name=""/>
        <dsp:cNvSpPr/>
      </dsp:nvSpPr>
      <dsp:spPr>
        <a:xfrm>
          <a:off x="7361210" y="1387978"/>
          <a:ext cx="1098000" cy="1098000"/>
        </a:xfrm>
        <a:prstGeom prst="ellipse">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7AB6F046-26D7-4880-814D-3BBE7A565B70}">
      <dsp:nvSpPr>
        <dsp:cNvPr id="0" name=""/>
        <dsp:cNvSpPr/>
      </dsp:nvSpPr>
      <dsp:spPr>
        <a:xfrm>
          <a:off x="7595210" y="162197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842E1-CE7B-4BE5-9D7F-FEA2098AB211}">
      <dsp:nvSpPr>
        <dsp:cNvPr id="0" name=""/>
        <dsp:cNvSpPr/>
      </dsp:nvSpPr>
      <dsp:spPr>
        <a:xfrm>
          <a:off x="7010210" y="28279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Virtual router</a:t>
          </a:r>
          <a:endParaRPr lang="en-US" sz="2400" kern="1200"/>
        </a:p>
      </dsp:txBody>
      <dsp:txXfrm>
        <a:off x="7010210" y="2827978"/>
        <a:ext cx="1800000" cy="720000"/>
      </dsp:txXfrm>
    </dsp:sp>
    <dsp:sp modelId="{E3EE0F2A-7F76-464A-8136-ACF6857EAE43}">
      <dsp:nvSpPr>
        <dsp:cNvPr id="0" name=""/>
        <dsp:cNvSpPr/>
      </dsp:nvSpPr>
      <dsp:spPr>
        <a:xfrm>
          <a:off x="9476210" y="1387978"/>
          <a:ext cx="1098000" cy="1098000"/>
        </a:xfrm>
        <a:prstGeom prst="ellipse">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7A2256D2-8EA8-4B1E-AFB0-85634E67434E}">
      <dsp:nvSpPr>
        <dsp:cNvPr id="0" name=""/>
        <dsp:cNvSpPr/>
      </dsp:nvSpPr>
      <dsp:spPr>
        <a:xfrm>
          <a:off x="9710210" y="162197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A0AF2E-B62B-4DD9-BA7C-B957CAC6F95E}">
      <dsp:nvSpPr>
        <dsp:cNvPr id="0" name=""/>
        <dsp:cNvSpPr/>
      </dsp:nvSpPr>
      <dsp:spPr>
        <a:xfrm>
          <a:off x="9125210" y="28279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Hypervisor</a:t>
          </a:r>
          <a:endParaRPr lang="en-US" sz="2400" kern="1200"/>
        </a:p>
      </dsp:txBody>
      <dsp:txXfrm>
        <a:off x="9125210" y="2827978"/>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16404-EA87-4241-8670-65636599667D}">
      <dsp:nvSpPr>
        <dsp:cNvPr id="0" name=""/>
        <dsp:cNvSpPr/>
      </dsp:nvSpPr>
      <dsp:spPr>
        <a:xfrm>
          <a:off x="666691" y="1195766"/>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108215-910E-46EA-9E36-479FC9454783}">
      <dsp:nvSpPr>
        <dsp:cNvPr id="0" name=""/>
        <dsp:cNvSpPr/>
      </dsp:nvSpPr>
      <dsp:spPr>
        <a:xfrm>
          <a:off x="184399" y="2210111"/>
          <a:ext cx="1800000" cy="1214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A virtual firewall (VF) is either a network firewall service or an appliance running entirely within the virtualized environment</a:t>
          </a:r>
          <a:endParaRPr lang="en-US" sz="1800" kern="1200" dirty="0"/>
        </a:p>
      </dsp:txBody>
      <dsp:txXfrm>
        <a:off x="184399" y="2210111"/>
        <a:ext cx="1800000" cy="1214878"/>
      </dsp:txXfrm>
    </dsp:sp>
    <dsp:sp modelId="{837A7F0D-99C3-4DE3-BDB3-61476726D39A}">
      <dsp:nvSpPr>
        <dsp:cNvPr id="0" name=""/>
        <dsp:cNvSpPr/>
      </dsp:nvSpPr>
      <dsp:spPr>
        <a:xfrm>
          <a:off x="2781691" y="124688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F960E3-40DB-418A-B661-19E853FE87B0}">
      <dsp:nvSpPr>
        <dsp:cNvPr id="0" name=""/>
        <dsp:cNvSpPr/>
      </dsp:nvSpPr>
      <dsp:spPr>
        <a:xfrm>
          <a:off x="2299399" y="2210103"/>
          <a:ext cx="1800000" cy="101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Regardless of which implementation, a VF serves the same purpose as a physical one: packet filtering and monitoring</a:t>
          </a:r>
          <a:endParaRPr lang="en-US" sz="1800" kern="1200" dirty="0"/>
        </a:p>
      </dsp:txBody>
      <dsp:txXfrm>
        <a:off x="2299399" y="2210103"/>
        <a:ext cx="1800000" cy="1010420"/>
      </dsp:txXfrm>
    </dsp:sp>
    <dsp:sp modelId="{FA1DD1C5-DF89-4033-B403-D797A3B65792}">
      <dsp:nvSpPr>
        <dsp:cNvPr id="0" name=""/>
        <dsp:cNvSpPr/>
      </dsp:nvSpPr>
      <dsp:spPr>
        <a:xfrm>
          <a:off x="4896691" y="1246881"/>
          <a:ext cx="810000" cy="810000"/>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6D3187-C9D5-4C7E-BDBA-CA693B6A6C9B}">
      <dsp:nvSpPr>
        <dsp:cNvPr id="0" name=""/>
        <dsp:cNvSpPr/>
      </dsp:nvSpPr>
      <dsp:spPr>
        <a:xfrm>
          <a:off x="4452487" y="2210103"/>
          <a:ext cx="1800000" cy="101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The firewall can also run in a guest OS VM</a:t>
          </a:r>
          <a:endParaRPr lang="en-US" sz="1800" kern="1200" dirty="0"/>
        </a:p>
      </dsp:txBody>
      <dsp:txXfrm>
        <a:off x="4452487" y="2210103"/>
        <a:ext cx="1800000" cy="1010420"/>
      </dsp:txXfrm>
    </dsp:sp>
    <dsp:sp modelId="{29844CA8-CA0A-4BFA-8457-B0364FE09ABB}">
      <dsp:nvSpPr>
        <dsp:cNvPr id="0" name=""/>
        <dsp:cNvSpPr/>
      </dsp:nvSpPr>
      <dsp:spPr>
        <a:xfrm>
          <a:off x="7011691" y="1246881"/>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56E866-4933-4760-9CDD-9EA348D3291A}">
      <dsp:nvSpPr>
        <dsp:cNvPr id="0" name=""/>
        <dsp:cNvSpPr/>
      </dsp:nvSpPr>
      <dsp:spPr>
        <a:xfrm>
          <a:off x="6516691" y="2210103"/>
          <a:ext cx="1800000" cy="101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One key to a VF is to not overlook the contribution from Network Address Translation (NAT)</a:t>
          </a:r>
          <a:endParaRPr lang="en-US" sz="1800" kern="1200" dirty="0"/>
        </a:p>
      </dsp:txBody>
      <dsp:txXfrm>
        <a:off x="6516691" y="2210103"/>
        <a:ext cx="1800000" cy="1010420"/>
      </dsp:txXfrm>
    </dsp:sp>
    <dsp:sp modelId="{66983BCC-A405-4C52-94DB-C3F4C42E20E5}">
      <dsp:nvSpPr>
        <dsp:cNvPr id="0" name=""/>
        <dsp:cNvSpPr/>
      </dsp:nvSpPr>
      <dsp:spPr>
        <a:xfrm>
          <a:off x="9343150" y="116509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CD0EAC-9BD7-424B-8928-4650D939B667}">
      <dsp:nvSpPr>
        <dsp:cNvPr id="0" name=""/>
        <dsp:cNvSpPr/>
      </dsp:nvSpPr>
      <dsp:spPr>
        <a:xfrm>
          <a:off x="8682487" y="2164059"/>
          <a:ext cx="2232918" cy="1337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This allows an organization to present a single address (or set of addresses) to the Internet for all computer connections—it acts as a proxy between the local-area network (which can be using private IP addresses) and the Internet</a:t>
          </a:r>
          <a:endParaRPr lang="en-US" sz="1800" kern="1200" dirty="0"/>
        </a:p>
      </dsp:txBody>
      <dsp:txXfrm>
        <a:off x="8682487" y="2164059"/>
        <a:ext cx="2232918" cy="13375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3BCE5-CCC2-4C85-B49B-D62D726C5025}">
      <dsp:nvSpPr>
        <dsp:cNvPr id="0" name=""/>
        <dsp:cNvSpPr/>
      </dsp:nvSpPr>
      <dsp:spPr>
        <a:xfrm rot="10800000">
          <a:off x="2363001" y="1968"/>
          <a:ext cx="8020557" cy="1371142"/>
        </a:xfrm>
        <a:prstGeom prst="homePlat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636"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lumMod val="50000"/>
                </a:schemeClr>
              </a:solidFill>
            </a:rPr>
            <a:t>On an isolated internal network</a:t>
          </a:r>
          <a:r>
            <a:rPr lang="en-US" sz="2100" kern="1200" dirty="0">
              <a:solidFill>
                <a:schemeClr val="accent1">
                  <a:lumMod val="50000"/>
                </a:schemeClr>
              </a:solidFill>
            </a:rPr>
            <a:t>: the VNIC is assigned an internal IP address, and can communicate only with the hypervisor and/or other VMs on the same host.</a:t>
          </a:r>
          <a:endParaRPr lang="en-GB" sz="2100" kern="1200" dirty="0">
            <a:solidFill>
              <a:schemeClr val="accent1">
                <a:lumMod val="50000"/>
              </a:schemeClr>
            </a:solidFill>
          </a:endParaRPr>
        </a:p>
      </dsp:txBody>
      <dsp:txXfrm rot="10800000">
        <a:off x="2705786" y="1968"/>
        <a:ext cx="7677772" cy="1371142"/>
      </dsp:txXfrm>
    </dsp:sp>
    <dsp:sp modelId="{104C54A2-5DFD-4627-B8DA-C8E69563AB86}">
      <dsp:nvSpPr>
        <dsp:cNvPr id="0" name=""/>
        <dsp:cNvSpPr/>
      </dsp:nvSpPr>
      <dsp:spPr>
        <a:xfrm>
          <a:off x="1677430" y="1968"/>
          <a:ext cx="1371142" cy="137114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93E335-CB10-4D33-9A2F-761E0D1B65FC}">
      <dsp:nvSpPr>
        <dsp:cNvPr id="0" name=""/>
        <dsp:cNvSpPr/>
      </dsp:nvSpPr>
      <dsp:spPr>
        <a:xfrm rot="10800000">
          <a:off x="2363001" y="1782406"/>
          <a:ext cx="8020557" cy="1371142"/>
        </a:xfrm>
        <a:prstGeom prst="homePlat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636"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lumMod val="50000"/>
                </a:schemeClr>
              </a:solidFill>
            </a:rPr>
            <a:t>On an internal subnet</a:t>
          </a:r>
          <a:r>
            <a:rPr lang="en-US" sz="2100" kern="1200" dirty="0">
              <a:solidFill>
                <a:schemeClr val="accent1">
                  <a:lumMod val="50000"/>
                </a:schemeClr>
              </a:solidFill>
            </a:rPr>
            <a:t>: the VNIC is assigned an internal IP address, but the hypervisor performs NAT so the VM can connect to the outside network.</a:t>
          </a:r>
          <a:endParaRPr lang="en-GB" sz="2100" kern="1200" dirty="0">
            <a:solidFill>
              <a:schemeClr val="accent1">
                <a:lumMod val="50000"/>
              </a:schemeClr>
            </a:solidFill>
          </a:endParaRPr>
        </a:p>
      </dsp:txBody>
      <dsp:txXfrm rot="10800000">
        <a:off x="2705786" y="1782406"/>
        <a:ext cx="7677772" cy="1371142"/>
      </dsp:txXfrm>
    </dsp:sp>
    <dsp:sp modelId="{453A2AB4-700A-4AD4-B3EA-C360BDA75D6F}">
      <dsp:nvSpPr>
        <dsp:cNvPr id="0" name=""/>
        <dsp:cNvSpPr/>
      </dsp:nvSpPr>
      <dsp:spPr>
        <a:xfrm>
          <a:off x="1677430" y="1782406"/>
          <a:ext cx="1371142" cy="137114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B51154-20BD-484B-AF6D-E11E0B4869D7}">
      <dsp:nvSpPr>
        <dsp:cNvPr id="0" name=""/>
        <dsp:cNvSpPr/>
      </dsp:nvSpPr>
      <dsp:spPr>
        <a:xfrm rot="10800000">
          <a:off x="2363001" y="3562845"/>
          <a:ext cx="8020557" cy="1371142"/>
        </a:xfrm>
        <a:prstGeom prst="homePlat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636"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1">
                  <a:lumMod val="50000"/>
                </a:schemeClr>
              </a:solidFill>
            </a:rPr>
            <a:t>As a bridged adapter</a:t>
          </a:r>
          <a:r>
            <a:rPr lang="en-US" sz="2100" kern="1200" dirty="0">
              <a:solidFill>
                <a:schemeClr val="accent1">
                  <a:lumMod val="50000"/>
                </a:schemeClr>
              </a:solidFill>
            </a:rPr>
            <a:t>: the VNIC is assigned an external IP address and joined directly to the outside network. To outside observers, the VM and host will appear to be different network addresses even though they share a physical NIC.</a:t>
          </a:r>
          <a:endParaRPr lang="en-GB" sz="2100" kern="1200" dirty="0">
            <a:solidFill>
              <a:schemeClr val="accent1">
                <a:lumMod val="50000"/>
              </a:schemeClr>
            </a:solidFill>
          </a:endParaRPr>
        </a:p>
      </dsp:txBody>
      <dsp:txXfrm rot="10800000">
        <a:off x="2705786" y="3562845"/>
        <a:ext cx="7677772" cy="1371142"/>
      </dsp:txXfrm>
    </dsp:sp>
    <dsp:sp modelId="{AB242AB7-8FAF-4225-9491-CEC98A01EC8F}">
      <dsp:nvSpPr>
        <dsp:cNvPr id="0" name=""/>
        <dsp:cNvSpPr/>
      </dsp:nvSpPr>
      <dsp:spPr>
        <a:xfrm>
          <a:off x="1677430" y="3562845"/>
          <a:ext cx="1371142" cy="137114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6151F-AA2D-4CAC-A6DA-9ECCAC8065C6}">
      <dsp:nvSpPr>
        <dsp:cNvPr id="0" name=""/>
        <dsp:cNvSpPr/>
      </dsp:nvSpPr>
      <dsp:spPr>
        <a:xfrm>
          <a:off x="1311449" y="2470"/>
          <a:ext cx="8967522" cy="11881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GB" sz="5800" kern="1200"/>
            <a:t>VMware ESX and ESXi</a:t>
          </a:r>
        </a:p>
      </dsp:txBody>
      <dsp:txXfrm>
        <a:off x="1369452" y="60473"/>
        <a:ext cx="8851516" cy="1072190"/>
      </dsp:txXfrm>
    </dsp:sp>
    <dsp:sp modelId="{592F79B6-3DDB-45A0-B20A-13B46EC62299}">
      <dsp:nvSpPr>
        <dsp:cNvPr id="0" name=""/>
        <dsp:cNvSpPr/>
      </dsp:nvSpPr>
      <dsp:spPr>
        <a:xfrm>
          <a:off x="1311449" y="1250076"/>
          <a:ext cx="8967522" cy="11881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lvl="0" indent="0" algn="ctr" defTabSz="2533650">
            <a:lnSpc>
              <a:spcPct val="90000"/>
            </a:lnSpc>
            <a:spcBef>
              <a:spcPct val="0"/>
            </a:spcBef>
            <a:spcAft>
              <a:spcPct val="35000"/>
            </a:spcAft>
            <a:buNone/>
          </a:pPr>
          <a:r>
            <a:rPr lang="en-GB" sz="5700" kern="1200"/>
            <a:t>Microsoft Hyper-V</a:t>
          </a:r>
        </a:p>
      </dsp:txBody>
      <dsp:txXfrm>
        <a:off x="1369452" y="1308079"/>
        <a:ext cx="8851516" cy="1072190"/>
      </dsp:txXfrm>
    </dsp:sp>
    <dsp:sp modelId="{DF1C6C23-F595-4F22-8944-1A41B0264CF9}">
      <dsp:nvSpPr>
        <dsp:cNvPr id="0" name=""/>
        <dsp:cNvSpPr/>
      </dsp:nvSpPr>
      <dsp:spPr>
        <a:xfrm>
          <a:off x="1311449" y="2497682"/>
          <a:ext cx="8967522" cy="11881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GB" sz="5600" kern="1200"/>
            <a:t>Citrix XenServer</a:t>
          </a:r>
        </a:p>
      </dsp:txBody>
      <dsp:txXfrm>
        <a:off x="1369452" y="2555685"/>
        <a:ext cx="8851516" cy="1072190"/>
      </dsp:txXfrm>
    </dsp:sp>
    <dsp:sp modelId="{EBED5CE8-AAAC-4878-A6F3-4C5C1623BF51}">
      <dsp:nvSpPr>
        <dsp:cNvPr id="0" name=""/>
        <dsp:cNvSpPr/>
      </dsp:nvSpPr>
      <dsp:spPr>
        <a:xfrm>
          <a:off x="1311449" y="3745289"/>
          <a:ext cx="8967522" cy="11881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GB" sz="5600" kern="1200"/>
            <a:t>Oracle VM</a:t>
          </a:r>
        </a:p>
      </dsp:txBody>
      <dsp:txXfrm>
        <a:off x="1369452" y="3803292"/>
        <a:ext cx="8851516" cy="10721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A7334-A5DC-4B8C-AC69-65ADE16BC76A}">
      <dsp:nvSpPr>
        <dsp:cNvPr id="0" name=""/>
        <dsp:cNvSpPr/>
      </dsp:nvSpPr>
      <dsp:spPr>
        <a:xfrm>
          <a:off x="1844847" y="2169"/>
          <a:ext cx="7900726" cy="9483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a:t>VMware Workstation/Fusion/Player</a:t>
          </a:r>
        </a:p>
      </dsp:txBody>
      <dsp:txXfrm>
        <a:off x="1891143" y="48465"/>
        <a:ext cx="7808134" cy="855796"/>
      </dsp:txXfrm>
    </dsp:sp>
    <dsp:sp modelId="{7CC56C8A-39F7-4B0A-970B-913E662BED86}">
      <dsp:nvSpPr>
        <dsp:cNvPr id="0" name=""/>
        <dsp:cNvSpPr/>
      </dsp:nvSpPr>
      <dsp:spPr>
        <a:xfrm>
          <a:off x="1844847" y="997976"/>
          <a:ext cx="7900726" cy="9483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a:t>Microsoft Virtual PC – Windows 7 only</a:t>
          </a:r>
        </a:p>
      </dsp:txBody>
      <dsp:txXfrm>
        <a:off x="1891143" y="1044272"/>
        <a:ext cx="7808134" cy="855796"/>
      </dsp:txXfrm>
    </dsp:sp>
    <dsp:sp modelId="{04132D30-DE43-4F45-ACD6-820AA3C8073C}">
      <dsp:nvSpPr>
        <dsp:cNvPr id="0" name=""/>
        <dsp:cNvSpPr/>
      </dsp:nvSpPr>
      <dsp:spPr>
        <a:xfrm>
          <a:off x="1844847" y="1993783"/>
          <a:ext cx="7900726" cy="9483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a:t>Oracle VM VirtualBox</a:t>
          </a:r>
        </a:p>
      </dsp:txBody>
      <dsp:txXfrm>
        <a:off x="1891143" y="2040079"/>
        <a:ext cx="7808134" cy="855796"/>
      </dsp:txXfrm>
    </dsp:sp>
    <dsp:sp modelId="{62CE63E7-6667-4F73-8193-DB0F43794590}">
      <dsp:nvSpPr>
        <dsp:cNvPr id="0" name=""/>
        <dsp:cNvSpPr/>
      </dsp:nvSpPr>
      <dsp:spPr>
        <a:xfrm>
          <a:off x="1844847" y="2989591"/>
          <a:ext cx="7900726" cy="9483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a:t>Red Hat Enterprise Virtualization</a:t>
          </a:r>
        </a:p>
      </dsp:txBody>
      <dsp:txXfrm>
        <a:off x="1891143" y="3035887"/>
        <a:ext cx="7808134" cy="855796"/>
      </dsp:txXfrm>
    </dsp:sp>
    <dsp:sp modelId="{A98071D4-F76F-4AA1-9D08-709CB9F7B203}">
      <dsp:nvSpPr>
        <dsp:cNvPr id="0" name=""/>
        <dsp:cNvSpPr/>
      </dsp:nvSpPr>
      <dsp:spPr>
        <a:xfrm>
          <a:off x="1844847" y="3985398"/>
          <a:ext cx="7900726" cy="9483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a:t>KVM - virtualization infrastructure for the Linux kernel</a:t>
          </a:r>
        </a:p>
      </dsp:txBody>
      <dsp:txXfrm>
        <a:off x="1891143" y="4031694"/>
        <a:ext cx="7808134" cy="8557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E93B5-C229-4A53-95CE-3CFCC14B2D21}">
      <dsp:nvSpPr>
        <dsp:cNvPr id="0" name=""/>
        <dsp:cNvSpPr/>
      </dsp:nvSpPr>
      <dsp:spPr>
        <a:xfrm>
          <a:off x="7833" y="526766"/>
          <a:ext cx="3383479" cy="252569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07D7A3-ECBD-4242-965B-0F2AB87CF5BD}">
      <dsp:nvSpPr>
        <dsp:cNvPr id="0" name=""/>
        <dsp:cNvSpPr/>
      </dsp:nvSpPr>
      <dsp:spPr>
        <a:xfrm>
          <a:off x="7833" y="3052462"/>
          <a:ext cx="3383479" cy="10860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en-GB" sz="6500" kern="1200" dirty="0"/>
        </a:p>
      </dsp:txBody>
      <dsp:txXfrm>
        <a:off x="7833" y="3052462"/>
        <a:ext cx="2382731" cy="1086049"/>
      </dsp:txXfrm>
    </dsp:sp>
    <dsp:sp modelId="{AE973AFD-9874-41ED-8248-CF5E704144D1}">
      <dsp:nvSpPr>
        <dsp:cNvPr id="0" name=""/>
        <dsp:cNvSpPr/>
      </dsp:nvSpPr>
      <dsp:spPr>
        <a:xfrm>
          <a:off x="993726" y="3047173"/>
          <a:ext cx="1184217" cy="118421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781A6B-6679-4F02-B0DC-88AC46673A4B}">
      <dsp:nvSpPr>
        <dsp:cNvPr id="0" name=""/>
        <dsp:cNvSpPr/>
      </dsp:nvSpPr>
      <dsp:spPr>
        <a:xfrm>
          <a:off x="3963879" y="526766"/>
          <a:ext cx="3383479" cy="252569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4CD77F-22CE-4DA2-AE0B-ED9857B978BB}">
      <dsp:nvSpPr>
        <dsp:cNvPr id="0" name=""/>
        <dsp:cNvSpPr/>
      </dsp:nvSpPr>
      <dsp:spPr>
        <a:xfrm>
          <a:off x="3963879" y="3052462"/>
          <a:ext cx="3383479" cy="10860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en-GB" sz="6500" kern="1200" dirty="0"/>
        </a:p>
      </dsp:txBody>
      <dsp:txXfrm>
        <a:off x="3963879" y="3052462"/>
        <a:ext cx="2382731" cy="1086049"/>
      </dsp:txXfrm>
    </dsp:sp>
    <dsp:sp modelId="{29C2791E-739D-4266-9743-052A6510F2FB}">
      <dsp:nvSpPr>
        <dsp:cNvPr id="0" name=""/>
        <dsp:cNvSpPr/>
      </dsp:nvSpPr>
      <dsp:spPr>
        <a:xfrm>
          <a:off x="5191067" y="3059867"/>
          <a:ext cx="1184217" cy="118421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BA7D3-02CA-44D5-AEF0-05F40FC6838D}">
      <dsp:nvSpPr>
        <dsp:cNvPr id="0" name=""/>
        <dsp:cNvSpPr/>
      </dsp:nvSpPr>
      <dsp:spPr>
        <a:xfrm>
          <a:off x="7919924" y="526766"/>
          <a:ext cx="3383479" cy="252569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D94C71-7B3F-47B2-B1B2-5C61B6EF579D}">
      <dsp:nvSpPr>
        <dsp:cNvPr id="0" name=""/>
        <dsp:cNvSpPr/>
      </dsp:nvSpPr>
      <dsp:spPr>
        <a:xfrm>
          <a:off x="7919924" y="3052462"/>
          <a:ext cx="3383479" cy="10860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endParaRPr lang="en-GB" sz="6500" kern="1200" dirty="0"/>
        </a:p>
      </dsp:txBody>
      <dsp:txXfrm>
        <a:off x="7919924" y="3052462"/>
        <a:ext cx="2382731" cy="1086049"/>
      </dsp:txXfrm>
    </dsp:sp>
    <dsp:sp modelId="{AA8859B1-6481-48C2-A9BC-DFD9B40A737C}">
      <dsp:nvSpPr>
        <dsp:cNvPr id="0" name=""/>
        <dsp:cNvSpPr/>
      </dsp:nvSpPr>
      <dsp:spPr>
        <a:xfrm>
          <a:off x="9065402" y="3059867"/>
          <a:ext cx="1184217" cy="118421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460ED-2EEE-40FE-891E-D1A8659DE99C}">
      <dsp:nvSpPr>
        <dsp:cNvPr id="0" name=""/>
        <dsp:cNvSpPr/>
      </dsp:nvSpPr>
      <dsp:spPr>
        <a:xfrm>
          <a:off x="0" y="37831"/>
          <a:ext cx="11590421" cy="156633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One of the biggest issues with networking is that data of various sizes is crammed into packets and sent across the medium</a:t>
          </a:r>
        </a:p>
      </dsp:txBody>
      <dsp:txXfrm>
        <a:off x="76462" y="114293"/>
        <a:ext cx="11437497" cy="1413413"/>
      </dsp:txXfrm>
    </dsp:sp>
    <dsp:sp modelId="{3B702B70-D677-4F8E-9511-CCFC79DF3D6F}">
      <dsp:nvSpPr>
        <dsp:cNvPr id="0" name=""/>
        <dsp:cNvSpPr/>
      </dsp:nvSpPr>
      <dsp:spPr>
        <a:xfrm>
          <a:off x="0" y="1684809"/>
          <a:ext cx="11590421" cy="1566337"/>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Each time this is done, headers are created (more data to process), along with any filler needed, creating additional overhead</a:t>
          </a:r>
        </a:p>
      </dsp:txBody>
      <dsp:txXfrm>
        <a:off x="76462" y="1761271"/>
        <a:ext cx="11437497" cy="1413413"/>
      </dsp:txXfrm>
    </dsp:sp>
    <dsp:sp modelId="{E14FD8D8-67DD-43CA-A443-AC25C6EEF6E6}">
      <dsp:nvSpPr>
        <dsp:cNvPr id="0" name=""/>
        <dsp:cNvSpPr/>
      </dsp:nvSpPr>
      <dsp:spPr>
        <a:xfrm>
          <a:off x="0" y="3331786"/>
          <a:ext cx="11590421" cy="156633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solidFill>
            </a:rPr>
            <a:t>To get around this, the concept of jumbo frames is used to allow for very large Ethernet frames; by sending a lot of data at once, the number of packets is reduced, and the data sent is less processor intensive</a:t>
          </a:r>
        </a:p>
      </dsp:txBody>
      <dsp:txXfrm>
        <a:off x="76462" y="3408248"/>
        <a:ext cx="11437497" cy="141341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DAC0B-5B05-4484-933E-23D9AEC2532B}" type="datetimeFigureOut">
              <a:rPr lang="en-GB" smtClean="0"/>
              <a:t>01/09/2021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D8EDF-C932-4ACC-A6C9-2A01200D62E0}" type="slidenum">
              <a:rPr lang="en-GB" smtClean="0"/>
              <a:t>‹#›</a:t>
            </a:fld>
            <a:endParaRPr lang="en-GB"/>
          </a:p>
        </p:txBody>
      </p:sp>
    </p:spTree>
    <p:extLst>
      <p:ext uri="{BB962C8B-B14F-4D97-AF65-F5344CB8AC3E}">
        <p14:creationId xmlns:p14="http://schemas.microsoft.com/office/powerpoint/2010/main" val="2809237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Unshielded twisted-pair (UTP)</a:t>
            </a:r>
            <a:r>
              <a:rPr lang="en-US" sz="1200" dirty="0"/>
              <a:t> is just like it sounds: It has no additional shielding and relies entirely on the twisted-pair effect to combat interference. </a:t>
            </a:r>
          </a:p>
          <a:p>
            <a:r>
              <a:rPr lang="en-US" sz="1200" i="1" dirty="0"/>
              <a:t>Foil shielding</a:t>
            </a:r>
            <a:r>
              <a:rPr lang="en-US" sz="1200" dirty="0"/>
              <a:t> uses a grounded foil wrap to provide additional electromagnetic shielding. The foil can be placed around each individual pair </a:t>
            </a:r>
            <a:r>
              <a:rPr lang="en-US" sz="1200" i="1" dirty="0"/>
              <a:t>(U/FTP)</a:t>
            </a:r>
            <a:r>
              <a:rPr lang="en-US" sz="1200" dirty="0"/>
              <a:t>, around the outer cable </a:t>
            </a:r>
            <a:r>
              <a:rPr lang="en-US" sz="1200" i="1" dirty="0"/>
              <a:t>(F/UTP)</a:t>
            </a:r>
            <a:r>
              <a:rPr lang="en-US" sz="1200" dirty="0"/>
              <a:t>, or both </a:t>
            </a:r>
            <a:r>
              <a:rPr lang="en-US" sz="1200" i="1" dirty="0"/>
              <a:t>(F/FTP)</a:t>
            </a:r>
            <a:r>
              <a:rPr lang="en-US" sz="1200" dirty="0"/>
              <a:t> </a:t>
            </a:r>
          </a:p>
          <a:p>
            <a:r>
              <a:rPr lang="en-US" sz="1200" i="1" dirty="0"/>
              <a:t>Braided screening</a:t>
            </a:r>
            <a:r>
              <a:rPr lang="en-US" sz="1200" dirty="0"/>
              <a:t> uses a braided copper jacket around the cable to provide shielding. It can be used around otherwise unshielded cable </a:t>
            </a:r>
            <a:r>
              <a:rPr lang="en-US" sz="1200" i="1" dirty="0"/>
              <a:t>(S/UTP)</a:t>
            </a:r>
            <a:r>
              <a:rPr lang="en-US" sz="1200" dirty="0"/>
              <a:t> or in conjunction with foil shielding (</a:t>
            </a:r>
            <a:r>
              <a:rPr lang="en-US" sz="1200" i="1" dirty="0"/>
              <a:t>S/FTP</a:t>
            </a:r>
            <a:r>
              <a:rPr lang="en-US" sz="1200" dirty="0"/>
              <a:t> and </a:t>
            </a:r>
            <a:r>
              <a:rPr lang="en-US" sz="1200" i="1" dirty="0"/>
              <a:t>SF/FTP</a:t>
            </a:r>
            <a:r>
              <a:rPr lang="en-US" sz="1200" dirty="0"/>
              <a:t>).</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4</a:t>
            </a:fld>
            <a:endParaRPr lang="en-GB"/>
          </a:p>
        </p:txBody>
      </p:sp>
    </p:spTree>
    <p:extLst>
      <p:ext uri="{BB962C8B-B14F-4D97-AF65-F5344CB8AC3E}">
        <p14:creationId xmlns:p14="http://schemas.microsoft.com/office/powerpoint/2010/main" val="2299275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29</a:t>
            </a:fld>
            <a:endParaRPr lang="en-GB"/>
          </a:p>
        </p:txBody>
      </p:sp>
    </p:spTree>
    <p:extLst>
      <p:ext uri="{BB962C8B-B14F-4D97-AF65-F5344CB8AC3E}">
        <p14:creationId xmlns:p14="http://schemas.microsoft.com/office/powerpoint/2010/main" val="246713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Terminators are simple devices that electrically terminate RF coaxial ports. BNC terminator absorbs the electrical energy of the signal as it reaches the ends of cable and avoids reflection of signals.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practice of ending a transmission line with a device that matches the characteristic impedance of the line. This is intended to prevent signals from reflecting off the end of the transmission line. Reflections at the ends of unterminated transmission lines cause distortion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32</a:t>
            </a:fld>
            <a:endParaRPr lang="en-GB"/>
          </a:p>
        </p:txBody>
      </p:sp>
    </p:spTree>
    <p:extLst>
      <p:ext uri="{BB962C8B-B14F-4D97-AF65-F5344CB8AC3E}">
        <p14:creationId xmlns:p14="http://schemas.microsoft.com/office/powerpoint/2010/main" val="2909727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SMF – Single mode Fibre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MMF – Multi-mode Fibre</a:t>
            </a:r>
          </a:p>
          <a:p>
            <a:endParaRPr lang="en-GB" dirty="0"/>
          </a:p>
        </p:txBody>
      </p:sp>
      <p:sp>
        <p:nvSpPr>
          <p:cNvPr id="4" name="Slide Number Placeholder 3"/>
          <p:cNvSpPr>
            <a:spLocks noGrp="1"/>
          </p:cNvSpPr>
          <p:nvPr>
            <p:ph type="sldNum" sz="quarter" idx="10"/>
          </p:nvPr>
        </p:nvSpPr>
        <p:spPr/>
        <p:txBody>
          <a:bodyPr/>
          <a:lstStyle/>
          <a:p>
            <a:fld id="{60960939-FE35-4225-A625-94D09636AB66}" type="slidenum">
              <a:rPr lang="en-GB" smtClean="0"/>
              <a:t>34</a:t>
            </a:fld>
            <a:endParaRPr lang="en-GB"/>
          </a:p>
        </p:txBody>
      </p:sp>
    </p:spTree>
    <p:extLst>
      <p:ext uri="{BB962C8B-B14F-4D97-AF65-F5344CB8AC3E}">
        <p14:creationId xmlns:p14="http://schemas.microsoft.com/office/powerpoint/2010/main" val="3462984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two key WDM technologies are Coarse Wavelength Division Multiplexing, CWDM and Dense Wavelength Division Multiplexing, DWDM. Which solution is best suited to a given environment depends on the network and user requirements.</a:t>
            </a:r>
          </a:p>
          <a:p>
            <a:r>
              <a:rPr lang="en-GB" dirty="0"/>
              <a:t>Coarse wavelength division multiplexing (</a:t>
            </a:r>
            <a:r>
              <a:rPr lang="en-GB" b="1" dirty="0"/>
              <a:t>CWDM</a:t>
            </a:r>
            <a:r>
              <a:rPr lang="en-GB" dirty="0"/>
              <a:t>) is a wavelength division multiplexing (WDM) technology that combines multiple signals at various wavelengths for simultaneous transmission over fibre cables.</a:t>
            </a:r>
          </a:p>
          <a:p>
            <a:endParaRPr lang="en-GB" dirty="0"/>
          </a:p>
          <a:p>
            <a:r>
              <a:rPr lang="en-GB" dirty="0"/>
              <a:t>CWDM supports up to 18 wavelength channels transmitted through a fibre at the same time. To achieve this, the different wavelengths of each channel are 20nm apart. DWDM, supports up to 80 simultaneous wavelength channels, with each of the channels only 0.8nm apart. CWDM technology offers a convenient and cost-efficient solution for shorter distances of up to 70 kilometres. For distances between 40 and 70 kilometres, CWDM tends to be limited to supporting eight channels.</a:t>
            </a:r>
          </a:p>
        </p:txBody>
      </p:sp>
      <p:sp>
        <p:nvSpPr>
          <p:cNvPr id="4" name="Slide Number Placeholder 3"/>
          <p:cNvSpPr>
            <a:spLocks noGrp="1"/>
          </p:cNvSpPr>
          <p:nvPr>
            <p:ph type="sldNum" sz="quarter" idx="5"/>
          </p:nvPr>
        </p:nvSpPr>
        <p:spPr/>
        <p:txBody>
          <a:bodyPr/>
          <a:lstStyle/>
          <a:p>
            <a:fld id="{60960939-FE35-4225-A625-94D09636AB66}" type="slidenum">
              <a:rPr lang="en-GB" smtClean="0"/>
              <a:t>35</a:t>
            </a:fld>
            <a:endParaRPr lang="en-GB"/>
          </a:p>
        </p:txBody>
      </p:sp>
    </p:spTree>
    <p:extLst>
      <p:ext uri="{BB962C8B-B14F-4D97-AF65-F5344CB8AC3E}">
        <p14:creationId xmlns:p14="http://schemas.microsoft.com/office/powerpoint/2010/main" val="415610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Fiber</a:t>
            </a:r>
            <a:r>
              <a:rPr lang="en-GB" b="1" dirty="0"/>
              <a:t> Optics Flat: Flat polish connector.</a:t>
            </a:r>
            <a:br>
              <a:rPr lang="en-GB" dirty="0"/>
            </a:br>
            <a:r>
              <a:rPr lang="en-GB" dirty="0"/>
              <a:t>These connectors are polished by the manufacturer typically have an attenuation of -30dB. Flat polish connectors control back reflection fairly well</a:t>
            </a:r>
          </a:p>
          <a:p>
            <a:endParaRPr lang="en-GB" b="1" dirty="0"/>
          </a:p>
          <a:p>
            <a:r>
              <a:rPr lang="en-GB" b="1" dirty="0" err="1"/>
              <a:t>Fiber</a:t>
            </a:r>
            <a:r>
              <a:rPr lang="en-GB" b="1" dirty="0"/>
              <a:t> Optics PC: Physical contact polish.</a:t>
            </a:r>
            <a:br>
              <a:rPr lang="en-GB" dirty="0"/>
            </a:br>
            <a:r>
              <a:rPr lang="en-GB" dirty="0"/>
              <a:t>These connectors are hand polished and typically have an attenuation of -30dB. PC refers to how the ferrule of the connector is polished. These connectors can cause back reflection into the ferrule and into the transmitter.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Fiber</a:t>
            </a:r>
            <a:r>
              <a:rPr lang="en-GB" b="1" dirty="0"/>
              <a:t> Optics SPC/UPC: SUPER POLISH CONTACT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a:t>
            </a:r>
            <a:r>
              <a:rPr lang="en-GB" dirty="0"/>
              <a:t>one by the manufacturer. -40db ULTRA POLISH CONTACT, done by the manufacturer. -50db These finishes are to help prevent back reflection into the transmitter.</a:t>
            </a:r>
          </a:p>
          <a:p>
            <a:endParaRPr lang="en-GB" dirty="0"/>
          </a:p>
          <a:p>
            <a:endParaRPr lang="en-GB" dirty="0"/>
          </a:p>
          <a:p>
            <a:r>
              <a:rPr lang="en-GB" b="1" dirty="0" err="1"/>
              <a:t>Fiber</a:t>
            </a:r>
            <a:r>
              <a:rPr lang="en-GB" b="1" dirty="0"/>
              <a:t> Optics APC: Angled physical contact.</a:t>
            </a:r>
            <a:br>
              <a:rPr lang="en-GB" dirty="0"/>
            </a:br>
            <a:r>
              <a:rPr lang="en-GB" dirty="0"/>
              <a:t>This is done by the manufacturer, they cut the ferrule to an 8 degree angle to reduce back reflection. These connectors have an attenuation of -60dB and are used by CATV and Phone companies.</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37</a:t>
            </a:fld>
            <a:endParaRPr lang="en-GB"/>
          </a:p>
        </p:txBody>
      </p:sp>
    </p:spTree>
    <p:extLst>
      <p:ext uri="{BB962C8B-B14F-4D97-AF65-F5344CB8AC3E}">
        <p14:creationId xmlns:p14="http://schemas.microsoft.com/office/powerpoint/2010/main" val="12800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From left to right: FC, LC, SC, and ST</a:t>
            </a:r>
          </a:p>
          <a:p>
            <a:endParaRPr lang="en-GB" i="1" dirty="0"/>
          </a:p>
          <a:p>
            <a:r>
              <a:rPr lang="en-GB" i="0" dirty="0"/>
              <a:t>A green color-coded APC connector (left) vs. a UPC connector (right)</a:t>
            </a:r>
          </a:p>
        </p:txBody>
      </p:sp>
      <p:sp>
        <p:nvSpPr>
          <p:cNvPr id="4" name="Slide Number Placeholder 3"/>
          <p:cNvSpPr>
            <a:spLocks noGrp="1"/>
          </p:cNvSpPr>
          <p:nvPr>
            <p:ph type="sldNum" sz="quarter" idx="5"/>
          </p:nvPr>
        </p:nvSpPr>
        <p:spPr/>
        <p:txBody>
          <a:bodyPr/>
          <a:lstStyle/>
          <a:p>
            <a:fld id="{60960939-FE35-4225-A625-94D09636AB66}" type="slidenum">
              <a:rPr lang="en-GB" smtClean="0"/>
              <a:t>40</a:t>
            </a:fld>
            <a:endParaRPr lang="en-GB"/>
          </a:p>
        </p:txBody>
      </p:sp>
    </p:spTree>
    <p:extLst>
      <p:ext uri="{BB962C8B-B14F-4D97-AF65-F5344CB8AC3E}">
        <p14:creationId xmlns:p14="http://schemas.microsoft.com/office/powerpoint/2010/main" val="2294418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 – Subscriber Connector</a:t>
            </a:r>
          </a:p>
          <a:p>
            <a:endParaRPr lang="en-GB" dirty="0"/>
          </a:p>
          <a:p>
            <a:r>
              <a:rPr lang="en-GB" dirty="0"/>
              <a:t>The ST (straight tip connector) historically has been the most commonly used connector in the industry up to several years ago, it was not originally recognized by the standards but was added because of it’s prevalence in the industry.</a:t>
            </a:r>
          </a:p>
          <a:p>
            <a:endParaRPr lang="en-GB" dirty="0"/>
          </a:p>
          <a:p>
            <a:r>
              <a:rPr lang="en-GB" dirty="0"/>
              <a:t>The duplex SC (subscriber connector) was the first connector to be recognized by the TIA/EIA fibre standards because of it’s ease of inter-</a:t>
            </a:r>
            <a:r>
              <a:rPr lang="en-GB" dirty="0" err="1"/>
              <a:t>connectability</a:t>
            </a:r>
            <a:r>
              <a:rPr lang="en-GB" dirty="0"/>
              <a:t> and it represents a complete link (1 connector for TX the other for RX).</a:t>
            </a:r>
          </a:p>
          <a:p>
            <a:endParaRPr lang="en-GB" dirty="0"/>
          </a:p>
          <a:p>
            <a:r>
              <a:rPr lang="en-GB" dirty="0"/>
              <a:t>The new standard in fibre connectors is the LC (Lucent connector). These are small form factor (SFF) connectors that take up less space in a fibre panel.</a:t>
            </a:r>
          </a:p>
        </p:txBody>
      </p:sp>
      <p:sp>
        <p:nvSpPr>
          <p:cNvPr id="4" name="Slide Number Placeholder 3"/>
          <p:cNvSpPr>
            <a:spLocks noGrp="1"/>
          </p:cNvSpPr>
          <p:nvPr>
            <p:ph type="sldNum" sz="quarter" idx="5"/>
          </p:nvPr>
        </p:nvSpPr>
        <p:spPr/>
        <p:txBody>
          <a:bodyPr/>
          <a:lstStyle/>
          <a:p>
            <a:fld id="{60960939-FE35-4225-A625-94D09636AB66}" type="slidenum">
              <a:rPr lang="en-GB" smtClean="0"/>
              <a:t>41</a:t>
            </a:fld>
            <a:endParaRPr lang="en-GB"/>
          </a:p>
        </p:txBody>
      </p:sp>
    </p:spTree>
    <p:extLst>
      <p:ext uri="{BB962C8B-B14F-4D97-AF65-F5344CB8AC3E}">
        <p14:creationId xmlns:p14="http://schemas.microsoft.com/office/powerpoint/2010/main" val="59514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 gigabit interface converter (GBIC) is a transceiver that converts electric currents (digital highs and lows) to optical signals, and optical signals to digital electric currents.</a:t>
            </a:r>
          </a:p>
          <a:p>
            <a:r>
              <a:rPr lang="en-GB" b="0" dirty="0"/>
              <a:t>The GBIC is typically employed in fibre optic and Ethernet systems as an interface for high-speed networking.</a:t>
            </a:r>
          </a:p>
          <a:p>
            <a:endParaRPr lang="en-GB" b="0" dirty="0"/>
          </a:p>
          <a:p>
            <a:r>
              <a:rPr lang="en-GB" b="0" dirty="0"/>
              <a:t>A smaller variation of the GBIC called the small form-factor pluggable transceiver (SFP), also known as mini-GBIC, has the same functionality but in a smaller form factor. It largely made the GBIC obsolete.</a:t>
            </a:r>
          </a:p>
        </p:txBody>
      </p:sp>
      <p:sp>
        <p:nvSpPr>
          <p:cNvPr id="4" name="Slide Number Placeholder 3"/>
          <p:cNvSpPr>
            <a:spLocks noGrp="1"/>
          </p:cNvSpPr>
          <p:nvPr>
            <p:ph type="sldNum" sz="quarter" idx="5"/>
          </p:nvPr>
        </p:nvSpPr>
        <p:spPr/>
        <p:txBody>
          <a:bodyPr/>
          <a:lstStyle/>
          <a:p>
            <a:fld id="{60960939-FE35-4225-A625-94D09636AB66}" type="slidenum">
              <a:rPr lang="en-GB" smtClean="0"/>
              <a:t>44</a:t>
            </a:fld>
            <a:endParaRPr lang="en-GB"/>
          </a:p>
        </p:txBody>
      </p:sp>
    </p:spTree>
    <p:extLst>
      <p:ext uri="{BB962C8B-B14F-4D97-AF65-F5344CB8AC3E}">
        <p14:creationId xmlns:p14="http://schemas.microsoft.com/office/powerpoint/2010/main" val="1564226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HUB is an unsophisticated device in comparison with a switch.</a:t>
            </a:r>
          </a:p>
          <a:p>
            <a:r>
              <a:rPr lang="en-GB" b="0" i="0" dirty="0">
                <a:solidFill>
                  <a:srgbClr val="202122"/>
                </a:solidFill>
                <a:effectLst/>
                <a:latin typeface="Arial" panose="020B0604020202020204" pitchFamily="34" charset="0"/>
              </a:rPr>
              <a:t>It works by repeating transmissions received from one of its ports to all other ports</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48</a:t>
            </a:fld>
            <a:endParaRPr lang="en-GB"/>
          </a:p>
        </p:txBody>
      </p:sp>
    </p:spTree>
    <p:extLst>
      <p:ext uri="{BB962C8B-B14F-4D97-AF65-F5344CB8AC3E}">
        <p14:creationId xmlns:p14="http://schemas.microsoft.com/office/powerpoint/2010/main" val="352550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The term </a:t>
            </a:r>
            <a:r>
              <a:rPr lang="en-US" sz="3200" i="1" dirty="0"/>
              <a:t>network segment</a:t>
            </a:r>
            <a:r>
              <a:rPr lang="en-US" sz="3200" dirty="0"/>
              <a:t> usually refers to a small part of a larger network, but it can mean different things depending on context. In the original Ethernet specification, a segment was a single coaxial cable. This meant three things. </a:t>
            </a:r>
          </a:p>
          <a:p>
            <a:pPr lvl="1"/>
            <a:r>
              <a:rPr lang="en-US" sz="2800" dirty="0"/>
              <a:t>The segment had a maximum total length, governed by the cable's attenuation. </a:t>
            </a:r>
          </a:p>
          <a:p>
            <a:pPr lvl="1"/>
            <a:r>
              <a:rPr lang="en-US" sz="2800" dirty="0"/>
              <a:t>Since a node contributes to attenuation, the segment could support a fixed number of total nodes.</a:t>
            </a:r>
          </a:p>
          <a:p>
            <a:pPr lvl="1"/>
            <a:r>
              <a:rPr lang="en-US" sz="2800" dirty="0"/>
              <a:t>The segment is a single </a:t>
            </a:r>
            <a:r>
              <a:rPr lang="en-US" sz="2800" i="1" dirty="0"/>
              <a:t>collision domain</a:t>
            </a:r>
            <a:r>
              <a:rPr lang="en-US" sz="2800" dirty="0"/>
              <a:t> - any two nodes on the segment transmitting at once causes a collision. </a:t>
            </a:r>
            <a:endParaRPr lang="en-US" sz="2800"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49</a:t>
            </a:fld>
            <a:endParaRPr lang="en-GB"/>
          </a:p>
        </p:txBody>
      </p:sp>
    </p:spTree>
    <p:extLst>
      <p:ext uri="{BB962C8B-B14F-4D97-AF65-F5344CB8AC3E}">
        <p14:creationId xmlns:p14="http://schemas.microsoft.com/office/powerpoint/2010/main" val="28552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ISO/IEC 11801 standard defines several classes of cable, each able to support a given maximum transmission frequency over the distances used in most LAN installations</a:t>
            </a:r>
          </a:p>
          <a:p>
            <a:endParaRPr lang="en-US" sz="1200" dirty="0"/>
          </a:p>
          <a:p>
            <a:r>
              <a:rPr lang="en-US" sz="1200" dirty="0"/>
              <a:t>In practice, you usually hear these standards called by numbered categories, with a given category called "Cat" for short: Cat3, Cat5, Cat5e, etc.</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6</a:t>
            </a:fld>
            <a:endParaRPr lang="en-GB"/>
          </a:p>
        </p:txBody>
      </p:sp>
    </p:spTree>
    <p:extLst>
      <p:ext uri="{BB962C8B-B14F-4D97-AF65-F5344CB8AC3E}">
        <p14:creationId xmlns:p14="http://schemas.microsoft.com/office/powerpoint/2010/main" val="3776011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 instead of linking two electrical segments, it links two or more Layer 1 segments, or collision domains, into a larger network</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51</a:t>
            </a:fld>
            <a:endParaRPr lang="en-GB"/>
          </a:p>
        </p:txBody>
      </p:sp>
    </p:spTree>
    <p:extLst>
      <p:ext uri="{BB962C8B-B14F-4D97-AF65-F5344CB8AC3E}">
        <p14:creationId xmlns:p14="http://schemas.microsoft.com/office/powerpoint/2010/main" val="91204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bridge has a </a:t>
            </a:r>
            <a:r>
              <a:rPr lang="en-US" i="1" dirty="0"/>
              <a:t>MAC table</a:t>
            </a:r>
            <a:r>
              <a:rPr lang="en-US" dirty="0"/>
              <a:t> in memory: A list of MAC addresses on the network, and which side of the bridge they're on. </a:t>
            </a:r>
          </a:p>
          <a:p>
            <a:r>
              <a:rPr lang="en-GB" dirty="0"/>
              <a:t>Bridges only forward frames that are required to cross the bridge</a:t>
            </a:r>
          </a:p>
          <a:p>
            <a:r>
              <a:rPr lang="en-GB" dirty="0"/>
              <a:t>Additionally, bridges reduce collisions by creating a separate collision domain on either side of the bridge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52</a:t>
            </a:fld>
            <a:endParaRPr lang="en-GB"/>
          </a:p>
        </p:txBody>
      </p:sp>
    </p:spTree>
    <p:extLst>
      <p:ext uri="{BB962C8B-B14F-4D97-AF65-F5344CB8AC3E}">
        <p14:creationId xmlns:p14="http://schemas.microsoft.com/office/powerpoint/2010/main" val="1453707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92929"/>
                </a:solidFill>
                <a:effectLst/>
                <a:latin typeface="benton-sans"/>
              </a:rPr>
              <a:t>A type of bridge that interconnects two different types of LAN protocols, such as Ethernet and Token Ring. Translating bridges are generally very complicated devices</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53</a:t>
            </a:fld>
            <a:endParaRPr lang="en-GB"/>
          </a:p>
        </p:txBody>
      </p:sp>
    </p:spTree>
    <p:extLst>
      <p:ext uri="{BB962C8B-B14F-4D97-AF65-F5344CB8AC3E}">
        <p14:creationId xmlns:p14="http://schemas.microsoft.com/office/powerpoint/2010/main" val="235079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type of network switch or device that works on the data link layer (OSI Layer 2) and utilizes MAC Address to determine the path through where the frames are to be forwarded</a:t>
            </a:r>
          </a:p>
          <a:p>
            <a:endParaRPr lang="en-GB" dirty="0"/>
          </a:p>
          <a:p>
            <a:r>
              <a:rPr lang="en-GB" b="0" i="0" dirty="0">
                <a:solidFill>
                  <a:srgbClr val="333333"/>
                </a:solidFill>
                <a:effectLst/>
                <a:latin typeface="Open-sans"/>
              </a:rPr>
              <a:t>Can also be referred to as a multiport bridge</a:t>
            </a:r>
            <a:endParaRPr lang="en-GB"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54</a:t>
            </a:fld>
            <a:endParaRPr lang="en-GB"/>
          </a:p>
        </p:txBody>
      </p:sp>
    </p:spTree>
    <p:extLst>
      <p:ext uri="{BB962C8B-B14F-4D97-AF65-F5344CB8AC3E}">
        <p14:creationId xmlns:p14="http://schemas.microsoft.com/office/powerpoint/2010/main" val="3815313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switches transparently forward frames, any node on the network can still communicate directly to any other node using its MAC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even broadcast to the entire bridged network at once by using a broadcast address (FF:FF:FF:FF:FF:FF in MAC-based networks), since bridges and switches automatically flood broadcast frames.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defines a Layer 2 segment, also known as the broadcast domain.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55</a:t>
            </a:fld>
            <a:endParaRPr lang="en-GB"/>
          </a:p>
        </p:txBody>
      </p:sp>
    </p:spTree>
    <p:extLst>
      <p:ext uri="{BB962C8B-B14F-4D97-AF65-F5344CB8AC3E}">
        <p14:creationId xmlns:p14="http://schemas.microsoft.com/office/powerpoint/2010/main" val="3462023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 3 devices, such as gateways, routers, and multilevel switches are designed to overcome problems and link far larger, more complex networks than switches alone.</a:t>
            </a:r>
          </a:p>
          <a:p>
            <a:r>
              <a:rPr lang="en-US" dirty="0"/>
              <a:t>They segment the larger network into multiple broadcast domains, and govern traffic between them.</a:t>
            </a:r>
          </a:p>
          <a:p>
            <a:r>
              <a:rPr lang="en-US" dirty="0"/>
              <a:t>They have more advanced </a:t>
            </a:r>
            <a:r>
              <a:rPr lang="en-US" i="1" dirty="0"/>
              <a:t>routing protocols</a:t>
            </a:r>
            <a:r>
              <a:rPr lang="en-US" dirty="0"/>
              <a:t>, letting them find paths and share network information in ways Layer 2 switches cannot. </a:t>
            </a:r>
          </a:p>
          <a:p>
            <a:r>
              <a:rPr lang="en-US" dirty="0"/>
              <a:t>They also use </a:t>
            </a:r>
            <a:r>
              <a:rPr lang="en-US" i="1" dirty="0"/>
              <a:t>logical addresses</a:t>
            </a:r>
            <a:r>
              <a:rPr lang="en-US" dirty="0"/>
              <a:t>, which are tied to the network's structure; this means they can more easily pass data in the right direction without knowing the whole network. </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57</a:t>
            </a:fld>
            <a:endParaRPr lang="en-GB"/>
          </a:p>
        </p:txBody>
      </p:sp>
    </p:spTree>
    <p:extLst>
      <p:ext uri="{BB962C8B-B14F-4D97-AF65-F5344CB8AC3E}">
        <p14:creationId xmlns:p14="http://schemas.microsoft.com/office/powerpoint/2010/main" val="3772960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Routers sit at the boundaries between broadcast domains.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both physical and logical address information, they gather and store information about their surrounding network topology, use it to determine the best route between any two nodes, and then forward network layer packets along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Routers perform the traffic directing functions on the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sent through the internet, such as a web page or email, is in the form of data packets</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58</a:t>
            </a:fld>
            <a:endParaRPr lang="en-GB"/>
          </a:p>
        </p:txBody>
      </p:sp>
    </p:spTree>
    <p:extLst>
      <p:ext uri="{BB962C8B-B14F-4D97-AF65-F5344CB8AC3E}">
        <p14:creationId xmlns:p14="http://schemas.microsoft.com/office/powerpoint/2010/main" val="980075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keep the network running smoothly, those routers each have to know their surroundings and the quickest path to any particular subnet, so they constantly exchange information about changes in network conditions.</a:t>
            </a:r>
          </a:p>
          <a:p>
            <a:r>
              <a:rPr lang="en-GB" b="0" i="0" dirty="0">
                <a:effectLst/>
              </a:rPr>
              <a:t>A packet is typically forwarded from one router to another router through the networks that constitute an internetwork (e.g. the Internet) until it reaches its destination node</a:t>
            </a:r>
          </a:p>
          <a:p>
            <a:r>
              <a:rPr lang="en-GB" b="0" i="0" dirty="0">
                <a:effectLst/>
              </a:rPr>
              <a:t>A router is connected to two or more data lines from different IP networks</a:t>
            </a:r>
          </a:p>
          <a:p>
            <a:r>
              <a:rPr lang="en-GB" b="0" i="0" dirty="0">
                <a:effectLst/>
              </a:rPr>
              <a:t>When a data packet comes in on one of the lines, the router reads the network address information in the packet header to determine the ultimate destination</a:t>
            </a:r>
          </a:p>
          <a:p>
            <a:r>
              <a:rPr lang="en-GB" b="0" i="0" dirty="0">
                <a:effectLst/>
              </a:rPr>
              <a:t>Then, using information in its routing table or routing policy, it directs the packet to the next network on its journey.</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59</a:t>
            </a:fld>
            <a:endParaRPr lang="en-GB"/>
          </a:p>
        </p:txBody>
      </p:sp>
    </p:spTree>
    <p:extLst>
      <p:ext uri="{BB962C8B-B14F-4D97-AF65-F5344CB8AC3E}">
        <p14:creationId xmlns:p14="http://schemas.microsoft.com/office/powerpoint/2010/main" val="2780837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Joining two networks that use the same protocol but different addressing schemes. </a:t>
            </a:r>
          </a:p>
          <a:p>
            <a:r>
              <a:rPr lang="en-US" dirty="0"/>
              <a:t>Joining a LAN to a WAN, often along with related non-routing features in the same hardware device.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could also be joining two networks that use different protocols. </a:t>
            </a:r>
          </a:p>
          <a:p>
            <a:endParaRPr lang="en-US"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60</a:t>
            </a:fld>
            <a:endParaRPr lang="en-GB"/>
          </a:p>
        </p:txBody>
      </p:sp>
    </p:spTree>
    <p:extLst>
      <p:ext uri="{BB962C8B-B14F-4D97-AF65-F5344CB8AC3E}">
        <p14:creationId xmlns:p14="http://schemas.microsoft.com/office/powerpoint/2010/main" val="3885337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Switches that operate at higher levels of the stack are fairly common, and are called </a:t>
            </a:r>
            <a:r>
              <a:rPr lang="en-US" i="1" dirty="0"/>
              <a:t>Layer 3 switches</a:t>
            </a:r>
            <a:r>
              <a:rPr lang="en-US" dirty="0"/>
              <a:t> or </a:t>
            </a:r>
            <a:r>
              <a:rPr lang="en-US" i="1" dirty="0"/>
              <a:t>multilayer switches</a:t>
            </a:r>
            <a:r>
              <a:rPr lang="en-US" dirty="0"/>
              <a:t> depending on their exact function. </a:t>
            </a:r>
          </a:p>
          <a:p>
            <a:r>
              <a:rPr lang="en-US" dirty="0"/>
              <a:t>They filter and forward frames like a switch, but they can also look inside frames like a router to read network layer packets, and forward them between subnets like a router.</a:t>
            </a:r>
          </a:p>
          <a:p>
            <a:r>
              <a:rPr lang="en-US" dirty="0"/>
              <a:t>Some even have functions on higher levels of the stack. In short, a Layer 3 switch is one that can take over most of a router's duties.</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61</a:t>
            </a:fld>
            <a:endParaRPr lang="en-GB"/>
          </a:p>
        </p:txBody>
      </p:sp>
    </p:spTree>
    <p:extLst>
      <p:ext uri="{BB962C8B-B14F-4D97-AF65-F5344CB8AC3E}">
        <p14:creationId xmlns:p14="http://schemas.microsoft.com/office/powerpoint/2010/main" val="309188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network and telephone cables are terminated not with modular connectors, but to a common </a:t>
            </a:r>
            <a:r>
              <a:rPr lang="en-US" i="1" dirty="0"/>
              <a:t>distribution frame</a:t>
            </a:r>
            <a:r>
              <a:rPr lang="en-US" dirty="0"/>
              <a:t>, usually on a device called a </a:t>
            </a:r>
            <a:r>
              <a:rPr lang="en-US" i="1" dirty="0" err="1"/>
              <a:t>punchdown</a:t>
            </a:r>
            <a:r>
              <a:rPr lang="en-US" i="1" dirty="0"/>
              <a:t> block</a:t>
            </a:r>
            <a:r>
              <a:rPr lang="en-US" dirty="0"/>
              <a:t>. The block is so-named because a special tool is used to punch each wire down onto a bladed contact that punctures its insulation and holds it into place.</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11</a:t>
            </a:fld>
            <a:endParaRPr lang="en-GB"/>
          </a:p>
        </p:txBody>
      </p:sp>
    </p:spTree>
    <p:extLst>
      <p:ext uri="{BB962C8B-B14F-4D97-AF65-F5344CB8AC3E}">
        <p14:creationId xmlns:p14="http://schemas.microsoft.com/office/powerpoint/2010/main" val="1012664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249238"/>
            <a:ext cx="7242175" cy="4075112"/>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80136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Three different servers for three different operating systems and services</a:t>
            </a:r>
          </a:p>
          <a:p>
            <a:endParaRPr lang="en-GB" dirty="0"/>
          </a:p>
          <a:p>
            <a:r>
              <a:rPr lang="en-GB" dirty="0"/>
              <a:t>After: Only one server required for three different servers and operating systems</a:t>
            </a:r>
          </a:p>
        </p:txBody>
      </p:sp>
      <p:sp>
        <p:nvSpPr>
          <p:cNvPr id="4" name="Slide Number Placeholder 3"/>
          <p:cNvSpPr>
            <a:spLocks noGrp="1"/>
          </p:cNvSpPr>
          <p:nvPr>
            <p:ph type="sldNum" sz="quarter" idx="5"/>
          </p:nvPr>
        </p:nvSpPr>
        <p:spPr/>
        <p:txBody>
          <a:bodyPr/>
          <a:lstStyle/>
          <a:p>
            <a:fld id="{60960939-FE35-4225-A625-94D09636AB66}" type="slidenum">
              <a:rPr lang="en-GB" smtClean="0"/>
              <a:t>75</a:t>
            </a:fld>
            <a:endParaRPr lang="en-GB"/>
          </a:p>
        </p:txBody>
      </p:sp>
    </p:spTree>
    <p:extLst>
      <p:ext uri="{BB962C8B-B14F-4D97-AF65-F5344CB8AC3E}">
        <p14:creationId xmlns:p14="http://schemas.microsoft.com/office/powerpoint/2010/main" val="4157885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older PCs, RS-232 connections were simply called "serial ports" and would be used for all sorts of peripheral devices like modems, printers, and mice.</a:t>
            </a:r>
          </a:p>
          <a:p>
            <a:r>
              <a:rPr lang="en-US" dirty="0"/>
              <a:t>RS-232 connectors use </a:t>
            </a:r>
            <a:r>
              <a:rPr lang="en-US" i="1" dirty="0"/>
              <a:t>D-sub</a:t>
            </a:r>
            <a:r>
              <a:rPr lang="en-US" dirty="0"/>
              <a:t> ports, easily recognizable by their D shape and metal shields. </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14</a:t>
            </a:fld>
            <a:endParaRPr lang="en-GB"/>
          </a:p>
        </p:txBody>
      </p:sp>
    </p:spTree>
    <p:extLst>
      <p:ext uri="{BB962C8B-B14F-4D97-AF65-F5344CB8AC3E}">
        <p14:creationId xmlns:p14="http://schemas.microsoft.com/office/powerpoint/2010/main" val="2880375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Snips</a:t>
            </a:r>
          </a:p>
          <a:p>
            <a:r>
              <a:rPr lang="en-US" dirty="0"/>
              <a:t>Wire stripper</a:t>
            </a:r>
          </a:p>
          <a:p>
            <a:r>
              <a:rPr lang="en-US" dirty="0"/>
              <a:t>Crimper</a:t>
            </a:r>
          </a:p>
          <a:p>
            <a:r>
              <a:rPr lang="en-US" dirty="0"/>
              <a:t>Punch down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crimper with built-in snips and wire stripper.</a:t>
            </a:r>
          </a:p>
          <a:p>
            <a:endParaRPr lang="en-US"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15</a:t>
            </a:fld>
            <a:endParaRPr lang="en-GB"/>
          </a:p>
        </p:txBody>
      </p:sp>
    </p:spTree>
    <p:extLst>
      <p:ext uri="{BB962C8B-B14F-4D97-AF65-F5344CB8AC3E}">
        <p14:creationId xmlns:p14="http://schemas.microsoft.com/office/powerpoint/2010/main" val="12236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terminate a twisted-pair cable, the most important thing is that the wires are in the right order on both ends: otherwise, it won't work properly. </a:t>
            </a:r>
            <a:endParaRPr lang="en-US" b="0" i="0" dirty="0">
              <a:effectLst/>
            </a:endParaRPr>
          </a:p>
          <a:p>
            <a:endParaRPr lang="en-GB" dirty="0"/>
          </a:p>
          <a:p>
            <a:endParaRPr lang="en-GB" dirty="0"/>
          </a:p>
          <a:p>
            <a:r>
              <a:rPr lang="en-GB" dirty="0"/>
              <a:t>https://www.cableorganizer.com/learning-center/how-to/how-to-terminate-RJ45.htm</a:t>
            </a:r>
          </a:p>
        </p:txBody>
      </p:sp>
      <p:sp>
        <p:nvSpPr>
          <p:cNvPr id="4" name="Slide Number Placeholder 3"/>
          <p:cNvSpPr>
            <a:spLocks noGrp="1"/>
          </p:cNvSpPr>
          <p:nvPr>
            <p:ph type="sldNum" sz="quarter" idx="5"/>
          </p:nvPr>
        </p:nvSpPr>
        <p:spPr/>
        <p:txBody>
          <a:bodyPr/>
          <a:lstStyle/>
          <a:p>
            <a:fld id="{60960939-FE35-4225-A625-94D09636AB66}" type="slidenum">
              <a:rPr lang="en-GB" smtClean="0"/>
              <a:t>16</a:t>
            </a:fld>
            <a:endParaRPr lang="en-GB"/>
          </a:p>
        </p:txBody>
      </p:sp>
    </p:spTree>
    <p:extLst>
      <p:ext uri="{BB962C8B-B14F-4D97-AF65-F5344CB8AC3E}">
        <p14:creationId xmlns:p14="http://schemas.microsoft.com/office/powerpoint/2010/main" val="146178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terminate a twisted-pair cable, the most important thing is that the wires are in the right order on both ends: otherwise, it won't work properly. </a:t>
            </a:r>
            <a:endParaRPr lang="en-US" b="0" i="0" dirty="0">
              <a:effectLst/>
            </a:endParaRPr>
          </a:p>
          <a:p>
            <a:endParaRPr lang="en-GB" dirty="0"/>
          </a:p>
          <a:p>
            <a:endParaRPr lang="en-GB" dirty="0"/>
          </a:p>
          <a:p>
            <a:r>
              <a:rPr lang="en-GB" dirty="0"/>
              <a:t>https://www.cableorganizer.com/learning-center/how-to/how-to-terminate-RJ45.htm</a:t>
            </a:r>
          </a:p>
        </p:txBody>
      </p:sp>
      <p:sp>
        <p:nvSpPr>
          <p:cNvPr id="4" name="Slide Number Placeholder 3"/>
          <p:cNvSpPr>
            <a:spLocks noGrp="1"/>
          </p:cNvSpPr>
          <p:nvPr>
            <p:ph type="sldNum" sz="quarter" idx="5"/>
          </p:nvPr>
        </p:nvSpPr>
        <p:spPr/>
        <p:txBody>
          <a:bodyPr/>
          <a:lstStyle/>
          <a:p>
            <a:fld id="{60960939-FE35-4225-A625-94D09636AB66}" type="slidenum">
              <a:rPr lang="en-GB" smtClean="0"/>
              <a:t>17</a:t>
            </a:fld>
            <a:endParaRPr lang="en-GB"/>
          </a:p>
        </p:txBody>
      </p:sp>
    </p:spTree>
    <p:extLst>
      <p:ext uri="{BB962C8B-B14F-4D97-AF65-F5344CB8AC3E}">
        <p14:creationId xmlns:p14="http://schemas.microsoft.com/office/powerpoint/2010/main" val="423197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Coaxial cable, sometimes known as coax cable, is an electrical cable which transmits radio frequency (RF) signals from one point to another.</a:t>
            </a:r>
          </a:p>
          <a:p>
            <a:endParaRPr lang="en-GB" dirty="0"/>
          </a:p>
          <a:p>
            <a:r>
              <a:rPr lang="en-GB" dirty="0"/>
              <a:t>The technology has been around since the early 20th century, with these cables mainly being used to connect satellite antenna facilities to homes and businesses thanks to their durability and ease of installation.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24</a:t>
            </a:fld>
            <a:endParaRPr lang="en-GB"/>
          </a:p>
        </p:txBody>
      </p:sp>
    </p:spTree>
    <p:extLst>
      <p:ext uri="{BB962C8B-B14F-4D97-AF65-F5344CB8AC3E}">
        <p14:creationId xmlns:p14="http://schemas.microsoft.com/office/powerpoint/2010/main" val="323484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Coaxial cable has a distinct thick, round shape because of its interior insulation layer. Its size makes it look very different to other types of cable, such as twisted pair or Ethernet cable. The most commons sizes of coaxial cable are RG-6, RG-11 and RG-59 – some of the size differences are demonstrated in the image.</a:t>
            </a:r>
          </a:p>
          <a:p>
            <a:endParaRPr lang="en-GB" dirty="0"/>
          </a:p>
          <a:p>
            <a:r>
              <a:rPr lang="en-GB" dirty="0"/>
              <a:t>Coaxial cables are available in a variety of colours including black, brown and white.</a:t>
            </a:r>
          </a:p>
          <a:p>
            <a:endParaRPr lang="en-GB" dirty="0"/>
          </a:p>
          <a:p>
            <a:r>
              <a:rPr lang="en-GB" dirty="0"/>
              <a:t>RG-6 cables have larger conductors, so they provide better signal quality. They have thicker dielectric insulation</a:t>
            </a:r>
          </a:p>
          <a:p>
            <a:endParaRPr lang="en-GB" dirty="0"/>
          </a:p>
          <a:p>
            <a:r>
              <a:rPr lang="en-GB" dirty="0"/>
              <a:t>RG-59 cable is similar to the RG-6, but it has an even thinner centre conductor mainly used in domestic</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RG-11 cable is easily identifiable as it’s thicker than other types of coaxial cable, which can make it more difficult to work with. However, it offers a lower attenuation level than RG-6 or RG-59, meaning it can carry data for longer distances.</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26</a:t>
            </a:fld>
            <a:endParaRPr lang="en-GB"/>
          </a:p>
        </p:txBody>
      </p:sp>
    </p:spTree>
    <p:extLst>
      <p:ext uri="{BB962C8B-B14F-4D97-AF65-F5344CB8AC3E}">
        <p14:creationId xmlns:p14="http://schemas.microsoft.com/office/powerpoint/2010/main" val="3472437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accent1">
                    <a:lumMod val="75000"/>
                  </a:schemeClr>
                </a:solidFill>
                <a:latin typeface="+mn-lt"/>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6" name="Slide Number Placeholder 5"/>
          <p:cNvSpPr>
            <a:spLocks noGrp="1"/>
          </p:cNvSpPr>
          <p:nvPr>
            <p:ph type="sldNum" sz="quarter" idx="12"/>
          </p:nvPr>
        </p:nvSpPr>
        <p:spPr>
          <a:xfrm>
            <a:off x="11467315" y="6348331"/>
            <a:ext cx="5041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363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908721"/>
            <a:ext cx="10515600" cy="781969"/>
          </a:xfrm>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07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4704"/>
            <a:ext cx="1595569" cy="541225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764703"/>
            <a:ext cx="7734300" cy="541226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12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719263"/>
            <a:ext cx="10972800" cy="4411662"/>
          </a:xfrm>
        </p:spPr>
        <p:txBody>
          <a:bodyPr/>
          <a:lstStyle/>
          <a:p>
            <a:endParaRPr lang="en-GB"/>
          </a:p>
        </p:txBody>
      </p:sp>
      <p:sp>
        <p:nvSpPr>
          <p:cNvPr id="4" name="Date Placeholder 3"/>
          <p:cNvSpPr>
            <a:spLocks noGrp="1"/>
          </p:cNvSpPr>
          <p:nvPr>
            <p:ph type="dt" sz="half" idx="10"/>
          </p:nvPr>
        </p:nvSpPr>
        <p:spPr>
          <a:xfrm>
            <a:off x="609600" y="6248400"/>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76AA41-0567-4B50-96F2-275F5C1706B0}" type="slidenum">
              <a:rPr kumimoji="0" lang="en-GB"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4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6"/>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C43CAE-D142-4186-B3F6-733DF3C4A702}" type="slidenum">
              <a:rPr kumimoji="0" lang="en-GB"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322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a:p>
        </p:txBody>
      </p:sp>
    </p:spTree>
    <p:extLst>
      <p:ext uri="{BB962C8B-B14F-4D97-AF65-F5344CB8AC3E}">
        <p14:creationId xmlns:p14="http://schemas.microsoft.com/office/powerpoint/2010/main" val="2713295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334" y="980728"/>
            <a:ext cx="11590421" cy="903634"/>
          </a:xfrm>
        </p:spPr>
        <p:txBody>
          <a:bodyPr/>
          <a:lstStyle>
            <a:lvl1pPr>
              <a:defRPr b="1">
                <a:solidFill>
                  <a:schemeClr val="accent1">
                    <a:lumMod val="75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312822" y="2276872"/>
            <a:ext cx="11590421" cy="4119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11442032" y="6396458"/>
            <a:ext cx="46121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30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949" y="1709740"/>
            <a:ext cx="11341769" cy="2852737"/>
          </a:xfrm>
        </p:spPr>
        <p:txBody>
          <a:bodyPr anchor="b"/>
          <a:lstStyle>
            <a:lvl1pPr>
              <a:defRPr sz="4500">
                <a:solidFill>
                  <a:schemeClr val="accent1">
                    <a:lumMod val="50000"/>
                  </a:schemeClr>
                </a:solidFill>
                <a:latin typeface="+mn-lt"/>
              </a:defRPr>
            </a:lvl1pPr>
          </a:lstStyle>
          <a:p>
            <a:r>
              <a:rPr lang="en-US"/>
              <a:t>Click to edit Master title style</a:t>
            </a:r>
            <a:endParaRPr lang="en-GB" dirty="0"/>
          </a:p>
        </p:txBody>
      </p:sp>
      <p:sp>
        <p:nvSpPr>
          <p:cNvPr id="3" name="Text Placeholder 2"/>
          <p:cNvSpPr>
            <a:spLocks noGrp="1"/>
          </p:cNvSpPr>
          <p:nvPr>
            <p:ph type="body" idx="1"/>
          </p:nvPr>
        </p:nvSpPr>
        <p:spPr>
          <a:xfrm>
            <a:off x="360949" y="4589465"/>
            <a:ext cx="11341769" cy="1500187"/>
          </a:xfrm>
        </p:spPr>
        <p:txBody>
          <a:bodyPr/>
          <a:lstStyle>
            <a:lvl1pPr marL="0" indent="0">
              <a:buNone/>
              <a:defRPr sz="1800">
                <a:solidFill>
                  <a:schemeClr val="accent1">
                    <a:lumMod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1265569" y="6356352"/>
            <a:ext cx="43714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985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92697"/>
            <a:ext cx="10467475" cy="997993"/>
          </a:xfrm>
        </p:spPr>
        <p:txBody>
          <a:bodyPr/>
          <a:lstStyle>
            <a:lvl1pPr>
              <a:defRPr>
                <a:solidFill>
                  <a:schemeClr val="accent1">
                    <a:lumMod val="75000"/>
                  </a:schemeClr>
                </a:solidFill>
                <a:latin typeface="+mn-lt"/>
              </a:defRPr>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33475"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a:xfrm>
            <a:off x="11305675" y="6315578"/>
            <a:ext cx="53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68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2697"/>
            <a:ext cx="10515600" cy="919537"/>
          </a:xfrm>
        </p:spPr>
        <p:txBody>
          <a:bodyPr/>
          <a:lstStyle/>
          <a:p>
            <a:r>
              <a:rPr lang="en-US"/>
              <a:t>Click to edit Master title style</a:t>
            </a:r>
            <a:endParaRPr lang="en-GB"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11530013" y="6356352"/>
            <a:ext cx="5041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23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28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48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929408"/>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5734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399"/>
            <a:ext cx="3932237" cy="46640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0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6"/>
            <a:ext cx="3932237" cy="929406"/>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57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8958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467315" y="6356352"/>
            <a:ext cx="504107"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9E8541-563E-4CCF-86ED-45B48129A84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06451" y="105744"/>
            <a:ext cx="1121727" cy="383831"/>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56374" y="103635"/>
            <a:ext cx="1152127" cy="460851"/>
          </a:xfrm>
          <a:prstGeom prst="rect">
            <a:avLst/>
          </a:prstGeom>
        </p:spPr>
      </p:pic>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388" y="32516"/>
            <a:ext cx="2083613" cy="523508"/>
          </a:xfrm>
          <a:prstGeom prst="rect">
            <a:avLst/>
          </a:prstGeom>
        </p:spPr>
      </p:pic>
    </p:spTree>
    <p:extLst>
      <p:ext uri="{BB962C8B-B14F-4D97-AF65-F5344CB8AC3E}">
        <p14:creationId xmlns:p14="http://schemas.microsoft.com/office/powerpoint/2010/main" val="1038318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685800" rtl="0" eaLnBrk="1" latinLnBrk="0" hangingPunct="1">
        <a:lnSpc>
          <a:spcPct val="90000"/>
        </a:lnSpc>
        <a:spcBef>
          <a:spcPct val="0"/>
        </a:spcBef>
        <a:buNone/>
        <a:defRPr sz="3300" kern="1200">
          <a:solidFill>
            <a:schemeClr val="accent1">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4.jp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4.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1C8AB-205B-A04D-8296-522D76B02E76}"/>
              </a:ext>
            </a:extLst>
          </p:cNvPr>
          <p:cNvSpPr>
            <a:spLocks noGrp="1"/>
          </p:cNvSpPr>
          <p:nvPr>
            <p:ph type="title"/>
          </p:nvPr>
        </p:nvSpPr>
        <p:spPr/>
        <p:txBody>
          <a:bodyPr/>
          <a:lstStyle/>
          <a:p>
            <a:r>
              <a:rPr lang="en-GB" dirty="0"/>
              <a:t>2.0	Infrastructure</a:t>
            </a:r>
          </a:p>
        </p:txBody>
      </p:sp>
      <p:sp>
        <p:nvSpPr>
          <p:cNvPr id="3" name="Content Placeholder 2">
            <a:extLst>
              <a:ext uri="{FF2B5EF4-FFF2-40B4-BE49-F238E27FC236}">
                <a16:creationId xmlns:a16="http://schemas.microsoft.com/office/drawing/2014/main" id="{E51E458F-62C9-454C-ACE6-5388B8004997}"/>
              </a:ext>
            </a:extLst>
          </p:cNvPr>
          <p:cNvSpPr>
            <a:spLocks noGrp="1"/>
          </p:cNvSpPr>
          <p:nvPr>
            <p:ph idx="1"/>
          </p:nvPr>
        </p:nvSpPr>
        <p:spPr/>
        <p:txBody>
          <a:bodyPr/>
          <a:lstStyle/>
          <a:p>
            <a:r>
              <a:rPr lang="en-GB" dirty="0"/>
              <a:t>18%</a:t>
            </a:r>
          </a:p>
          <a:p>
            <a:r>
              <a:rPr lang="en-GB" dirty="0"/>
              <a:t>2.1 Given a scenario, deploy the appropriate cabling solution</a:t>
            </a:r>
          </a:p>
          <a:p>
            <a:r>
              <a:rPr lang="en-GB" dirty="0"/>
              <a:t>2.2 Given a scenario, determine the appropriate placement of networking devices on a network and install/configure them </a:t>
            </a:r>
          </a:p>
          <a:p>
            <a:r>
              <a:rPr lang="en-GB" dirty="0"/>
              <a:t>2.3 Explain the purposes and use cases for advanced networking devices</a:t>
            </a:r>
          </a:p>
          <a:p>
            <a:r>
              <a:rPr lang="en-GB" dirty="0"/>
              <a:t>2.4 Explain the purposes of virtualization and network storage technologies</a:t>
            </a:r>
          </a:p>
          <a:p>
            <a:r>
              <a:rPr lang="en-GB" dirty="0"/>
              <a:t>2.5 Compare and contrast WAN technologies</a:t>
            </a:r>
          </a:p>
        </p:txBody>
      </p:sp>
    </p:spTree>
    <p:extLst>
      <p:ext uri="{BB962C8B-B14F-4D97-AF65-F5344CB8AC3E}">
        <p14:creationId xmlns:p14="http://schemas.microsoft.com/office/powerpoint/2010/main" val="252900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Straight-through and crossover cables </a:t>
            </a:r>
          </a:p>
        </p:txBody>
      </p:sp>
      <p:pic>
        <p:nvPicPr>
          <p:cNvPr id="5" name="Content Placeholder 4">
            <a:extLst>
              <a:ext uri="{FF2B5EF4-FFF2-40B4-BE49-F238E27FC236}">
                <a16:creationId xmlns:a16="http://schemas.microsoft.com/office/drawing/2014/main" id="{CF11366D-D022-421A-97D8-155BBEF59DC5}"/>
              </a:ext>
            </a:extLst>
          </p:cNvPr>
          <p:cNvPicPr>
            <a:picLocks noGrp="1" noChangeAspect="1"/>
          </p:cNvPicPr>
          <p:nvPr>
            <p:ph idx="1"/>
          </p:nvPr>
        </p:nvPicPr>
        <p:blipFill>
          <a:blip r:embed="rId2"/>
          <a:stretch>
            <a:fillRect/>
          </a:stretch>
        </p:blipFill>
        <p:spPr>
          <a:xfrm>
            <a:off x="2638425" y="2005806"/>
            <a:ext cx="7143750" cy="3943350"/>
          </a:xfrm>
          <a:prstGeom prst="rect">
            <a:avLst/>
          </a:prstGeom>
        </p:spPr>
      </p:pic>
    </p:spTree>
    <p:extLst>
      <p:ext uri="{BB962C8B-B14F-4D97-AF65-F5344CB8AC3E}">
        <p14:creationId xmlns:p14="http://schemas.microsoft.com/office/powerpoint/2010/main" val="515741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Centralized connections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506362" y="1734076"/>
            <a:ext cx="5589638" cy="4627395"/>
          </a:xfrm>
        </p:spPr>
        <p:txBody>
          <a:bodyPr>
            <a:normAutofit/>
          </a:bodyPr>
          <a:lstStyle/>
          <a:p>
            <a:r>
              <a:rPr lang="en-US" dirty="0"/>
              <a:t>All network and telephone cables are terminated to a common </a:t>
            </a:r>
            <a:r>
              <a:rPr lang="en-US" i="1" dirty="0"/>
              <a:t>distribution frame</a:t>
            </a:r>
            <a:endParaRPr lang="en-US" dirty="0"/>
          </a:p>
          <a:p>
            <a:r>
              <a:rPr lang="en-US" dirty="0"/>
              <a:t>Usually on a device called a </a:t>
            </a:r>
            <a:r>
              <a:rPr lang="en-US" i="1" dirty="0" err="1"/>
              <a:t>punchdown</a:t>
            </a:r>
            <a:r>
              <a:rPr lang="en-US" i="1" dirty="0"/>
              <a:t> block</a:t>
            </a:r>
          </a:p>
          <a:p>
            <a:r>
              <a:rPr lang="en-US" dirty="0"/>
              <a:t>The block is so-named because a special tool is used to punch each wire down onto a bladed contact that punctures its insulation and holds it into place</a:t>
            </a:r>
            <a:endParaRPr lang="en-US" b="0" i="0" dirty="0">
              <a:effectLst/>
            </a:endParaRPr>
          </a:p>
        </p:txBody>
      </p:sp>
      <p:pic>
        <p:nvPicPr>
          <p:cNvPr id="5" name="Picture 4">
            <a:extLst>
              <a:ext uri="{FF2B5EF4-FFF2-40B4-BE49-F238E27FC236}">
                <a16:creationId xmlns:a16="http://schemas.microsoft.com/office/drawing/2014/main" id="{34CD7839-DDE3-4751-9502-16982034AD70}"/>
              </a:ext>
            </a:extLst>
          </p:cNvPr>
          <p:cNvPicPr>
            <a:picLocks noChangeAspect="1"/>
          </p:cNvPicPr>
          <p:nvPr/>
        </p:nvPicPr>
        <p:blipFill>
          <a:blip r:embed="rId3"/>
          <a:stretch>
            <a:fillRect/>
          </a:stretch>
        </p:blipFill>
        <p:spPr>
          <a:xfrm>
            <a:off x="6156951" y="1960217"/>
            <a:ext cx="6035049" cy="3250879"/>
          </a:xfrm>
          <a:prstGeom prst="rect">
            <a:avLst/>
          </a:prstGeom>
        </p:spPr>
      </p:pic>
    </p:spTree>
    <p:extLst>
      <p:ext uri="{BB962C8B-B14F-4D97-AF65-F5344CB8AC3E}">
        <p14:creationId xmlns:p14="http://schemas.microsoft.com/office/powerpoint/2010/main" val="17518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E522-3040-4EA7-8E2D-87A4B3453F47}"/>
              </a:ext>
            </a:extLst>
          </p:cNvPr>
          <p:cNvSpPr>
            <a:spLocks noGrp="1"/>
          </p:cNvSpPr>
          <p:nvPr>
            <p:ph type="title"/>
          </p:nvPr>
        </p:nvSpPr>
        <p:spPr>
          <a:xfrm>
            <a:off x="312821" y="365125"/>
            <a:ext cx="11590421" cy="1325563"/>
          </a:xfrm>
        </p:spPr>
        <p:txBody>
          <a:bodyPr anchor="ctr">
            <a:normAutofit/>
          </a:bodyPr>
          <a:lstStyle/>
          <a:p>
            <a:r>
              <a:rPr lang="en-GB" dirty="0"/>
              <a:t>Punch down Block</a:t>
            </a:r>
          </a:p>
        </p:txBody>
      </p:sp>
      <p:pic>
        <p:nvPicPr>
          <p:cNvPr id="5" name="Content Placeholder 4" descr="A picture containing computer&#10;&#10;Description automatically generated">
            <a:extLst>
              <a:ext uri="{FF2B5EF4-FFF2-40B4-BE49-F238E27FC236}">
                <a16:creationId xmlns:a16="http://schemas.microsoft.com/office/drawing/2014/main" id="{15C6E870-680A-4A9A-8B48-DEAFB44A78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571" b="5658"/>
          <a:stretch/>
        </p:blipFill>
        <p:spPr>
          <a:xfrm>
            <a:off x="312821" y="1825625"/>
            <a:ext cx="11590421" cy="4935956"/>
          </a:xfrm>
          <a:noFill/>
        </p:spPr>
      </p:pic>
    </p:spTree>
    <p:extLst>
      <p:ext uri="{BB962C8B-B14F-4D97-AF65-F5344CB8AC3E}">
        <p14:creationId xmlns:p14="http://schemas.microsoft.com/office/powerpoint/2010/main" val="3900258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A patch panel alongside a switch</a:t>
            </a:r>
          </a:p>
        </p:txBody>
      </p:sp>
      <p:pic>
        <p:nvPicPr>
          <p:cNvPr id="8" name="Content Placeholder 7" descr="A circuit board&#10;&#10;Description automatically generated">
            <a:extLst>
              <a:ext uri="{FF2B5EF4-FFF2-40B4-BE49-F238E27FC236}">
                <a16:creationId xmlns:a16="http://schemas.microsoft.com/office/drawing/2014/main" id="{371EF622-0E5C-423C-A3DB-3CC430FEAE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3423" y="1572700"/>
            <a:ext cx="7533763" cy="5021282"/>
          </a:xfrm>
        </p:spPr>
      </p:pic>
      <p:sp>
        <p:nvSpPr>
          <p:cNvPr id="9" name="TextBox 8">
            <a:extLst>
              <a:ext uri="{FF2B5EF4-FFF2-40B4-BE49-F238E27FC236}">
                <a16:creationId xmlns:a16="http://schemas.microsoft.com/office/drawing/2014/main" id="{CE41D2C7-1A53-4186-893C-3E55F7D02338}"/>
              </a:ext>
            </a:extLst>
          </p:cNvPr>
          <p:cNvSpPr txBox="1"/>
          <p:nvPr/>
        </p:nvSpPr>
        <p:spPr>
          <a:xfrm>
            <a:off x="6729477" y="6627168"/>
            <a:ext cx="5341527" cy="230832"/>
          </a:xfrm>
          <a:prstGeom prst="rect">
            <a:avLst/>
          </a:prstGeom>
          <a:noFill/>
        </p:spPr>
        <p:txBody>
          <a:bodyPr wrap="none" rtlCol="0">
            <a:spAutoFit/>
          </a:bodyPr>
          <a:lstStyle/>
          <a:p>
            <a:r>
              <a:rPr lang="en-GB" sz="900" dirty="0">
                <a:solidFill>
                  <a:schemeClr val="bg1">
                    <a:lumMod val="85000"/>
                  </a:schemeClr>
                </a:solidFill>
              </a:rPr>
              <a:t>https://www.racksolutions.com/news/data-center-trends/cable-management/cable-management-strategies/</a:t>
            </a:r>
          </a:p>
        </p:txBody>
      </p:sp>
    </p:spTree>
    <p:extLst>
      <p:ext uri="{BB962C8B-B14F-4D97-AF65-F5344CB8AC3E}">
        <p14:creationId xmlns:p14="http://schemas.microsoft.com/office/powerpoint/2010/main" val="3606056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838200" y="365125"/>
            <a:ext cx="10467474" cy="1325563"/>
          </a:xfrm>
        </p:spPr>
        <p:txBody>
          <a:bodyPr anchor="ctr">
            <a:normAutofit/>
          </a:bodyPr>
          <a:lstStyle/>
          <a:p>
            <a:r>
              <a:rPr lang="en-US" dirty="0"/>
              <a:t>RS-232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838200" y="1825625"/>
            <a:ext cx="5181600" cy="4855076"/>
          </a:xfrm>
        </p:spPr>
        <p:txBody>
          <a:bodyPr>
            <a:normAutofit/>
          </a:bodyPr>
          <a:lstStyle/>
          <a:p>
            <a:r>
              <a:rPr lang="en-US" dirty="0"/>
              <a:t>On older PCs, RS-232 connections were simply called "serial ports" </a:t>
            </a:r>
          </a:p>
          <a:p>
            <a:r>
              <a:rPr lang="en-US" dirty="0"/>
              <a:t>Used for all sorts of peripheral devices like modems, printers, and mice.</a:t>
            </a:r>
          </a:p>
          <a:p>
            <a:r>
              <a:rPr lang="en-US" dirty="0"/>
              <a:t>RS-232 connectors use </a:t>
            </a:r>
            <a:r>
              <a:rPr lang="en-US" i="1" dirty="0"/>
              <a:t>D-sub</a:t>
            </a:r>
            <a:r>
              <a:rPr lang="en-US" dirty="0"/>
              <a:t> ports</a:t>
            </a:r>
          </a:p>
          <a:p>
            <a:endParaRPr lang="en-US" b="0" i="0" dirty="0">
              <a:effectLst/>
            </a:endParaRPr>
          </a:p>
        </p:txBody>
      </p:sp>
      <p:pic>
        <p:nvPicPr>
          <p:cNvPr id="5" name="Content Placeholder 7" descr="A close up of a cable box&#10;&#10;Description automatically generated">
            <a:extLst>
              <a:ext uri="{FF2B5EF4-FFF2-40B4-BE49-F238E27FC236}">
                <a16:creationId xmlns:a16="http://schemas.microsoft.com/office/drawing/2014/main" id="{3D53D0B5-CA97-47A3-A657-308FBE2104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125" r="90000">
                        <a14:foregroundMark x1="28125" y1="34500" x2="20625" y2="31333"/>
                        <a14:foregroundMark x1="20625" y1="31333" x2="16375" y2="39167"/>
                        <a14:foregroundMark x1="16375" y1="39167" x2="4875" y2="52667"/>
                        <a14:foregroundMark x1="4875" y1="52667" x2="6125" y2="62167"/>
                        <a14:foregroundMark x1="6125" y1="62167" x2="28000" y2="70167"/>
                        <a14:foregroundMark x1="28000" y1="70167" x2="44625" y2="49000"/>
                        <a14:foregroundMark x1="44625" y1="49000" x2="47000" y2="38167"/>
                        <a14:foregroundMark x1="47000" y1="38167" x2="39250" y2="36000"/>
                        <a14:foregroundMark x1="39250" y1="36000" x2="51125" y2="20667"/>
                        <a14:foregroundMark x1="51125" y1="20667" x2="43750" y2="18667"/>
                        <a14:foregroundMark x1="43750" y1="18667" x2="28500" y2="34500"/>
                        <a14:foregroundMark x1="20125" y1="59167" x2="13250" y2="55833"/>
                        <a14:foregroundMark x1="13250" y1="55833" x2="16000" y2="65000"/>
                        <a14:foregroundMark x1="16000" y1="65000" x2="19625" y2="58833"/>
                        <a14:foregroundMark x1="28625" y1="69333" x2="32500" y2="65833"/>
                        <a14:foregroundMark x1="26750" y1="69000" x2="33750" y2="65667"/>
                        <a14:foregroundMark x1="33750" y1="65667" x2="27250" y2="70167"/>
                        <a14:foregroundMark x1="27250" y1="70167" x2="27750" y2="68833"/>
                      </a14:backgroundRemoval>
                    </a14:imgEffect>
                  </a14:imgLayer>
                </a14:imgProps>
              </a:ext>
              <a:ext uri="{28A0092B-C50C-407E-A947-70E740481C1C}">
                <a14:useLocalDpi xmlns:a14="http://schemas.microsoft.com/office/drawing/2010/main" val="0"/>
              </a:ext>
            </a:extLst>
          </a:blip>
          <a:stretch>
            <a:fillRect/>
          </a:stretch>
        </p:blipFill>
        <p:spPr>
          <a:xfrm>
            <a:off x="6172200" y="1206500"/>
            <a:ext cx="6628954" cy="4971715"/>
          </a:xfrm>
          <a:prstGeom prst="rect">
            <a:avLst/>
          </a:prstGeom>
          <a:noFill/>
        </p:spPr>
      </p:pic>
    </p:spTree>
    <p:extLst>
      <p:ext uri="{BB962C8B-B14F-4D97-AF65-F5344CB8AC3E}">
        <p14:creationId xmlns:p14="http://schemas.microsoft.com/office/powerpoint/2010/main" val="1139205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27C41F-E894-478E-A14D-CA1062DA861A}"/>
              </a:ext>
            </a:extLst>
          </p:cNvPr>
          <p:cNvPicPr>
            <a:picLocks noChangeAspect="1"/>
          </p:cNvPicPr>
          <p:nvPr/>
        </p:nvPicPr>
        <p:blipFill>
          <a:blip r:embed="rId3"/>
          <a:stretch>
            <a:fillRect/>
          </a:stretch>
        </p:blipFill>
        <p:spPr>
          <a:xfrm>
            <a:off x="4414684" y="179131"/>
            <a:ext cx="5323456" cy="6261110"/>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838200" y="365125"/>
            <a:ext cx="4572000" cy="1325563"/>
          </a:xfrm>
        </p:spPr>
        <p:txBody>
          <a:bodyPr/>
          <a:lstStyle/>
          <a:p>
            <a:r>
              <a:rPr lang="en-US" dirty="0"/>
              <a:t>Termination tools </a:t>
            </a:r>
          </a:p>
        </p:txBody>
      </p:sp>
      <p:sp>
        <p:nvSpPr>
          <p:cNvPr id="10" name="Oval 9">
            <a:extLst>
              <a:ext uri="{FF2B5EF4-FFF2-40B4-BE49-F238E27FC236}">
                <a16:creationId xmlns:a16="http://schemas.microsoft.com/office/drawing/2014/main" id="{CB5EF3DD-DA50-4CD5-9D20-CD9493715989}"/>
              </a:ext>
            </a:extLst>
          </p:cNvPr>
          <p:cNvSpPr/>
          <p:nvPr/>
        </p:nvSpPr>
        <p:spPr>
          <a:xfrm>
            <a:off x="167860" y="1455173"/>
            <a:ext cx="4572000" cy="4572000"/>
          </a:xfrm>
          <a:prstGeom prst="ellipse">
            <a:avLst/>
          </a:prstGeom>
          <a:blipFill dpi="0" rotWithShape="1">
            <a:blip r:embed="rId4"/>
            <a:srcRect/>
            <a:stretch>
              <a:fillRect t="-8000" b="1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Straight Arrow Connector 14">
            <a:extLst>
              <a:ext uri="{FF2B5EF4-FFF2-40B4-BE49-F238E27FC236}">
                <a16:creationId xmlns:a16="http://schemas.microsoft.com/office/drawing/2014/main" id="{55B346B6-A5D6-4DFE-96FE-0E5D1643B714}"/>
              </a:ext>
            </a:extLst>
          </p:cNvPr>
          <p:cNvCxnSpPr>
            <a:cxnSpLocks/>
          </p:cNvCxnSpPr>
          <p:nvPr/>
        </p:nvCxnSpPr>
        <p:spPr>
          <a:xfrm>
            <a:off x="4739860" y="4109884"/>
            <a:ext cx="923521" cy="7570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86D1F49-58A9-4B55-9BEF-8653799D7601}"/>
              </a:ext>
            </a:extLst>
          </p:cNvPr>
          <p:cNvSpPr/>
          <p:nvPr/>
        </p:nvSpPr>
        <p:spPr>
          <a:xfrm>
            <a:off x="7777316" y="2580968"/>
            <a:ext cx="4572000" cy="4572000"/>
          </a:xfrm>
          <a:prstGeom prst="ellipse">
            <a:avLst/>
          </a:prstGeom>
          <a:blipFill dpi="0" rotWithShape="1">
            <a:blip r:embed="rId5"/>
            <a:srcRect/>
            <a:stretch>
              <a:fillRect l="9000" t="24000" r="-29000" b="-1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58E83565-D2E3-4E73-A282-4A8C9EE63CF3}"/>
              </a:ext>
            </a:extLst>
          </p:cNvPr>
          <p:cNvCxnSpPr>
            <a:cxnSpLocks/>
          </p:cNvCxnSpPr>
          <p:nvPr/>
        </p:nvCxnSpPr>
        <p:spPr>
          <a:xfrm flipH="1">
            <a:off x="6507208" y="4350774"/>
            <a:ext cx="134737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3A85047-C2FF-48D5-9151-1486AECF7B19}"/>
              </a:ext>
            </a:extLst>
          </p:cNvPr>
          <p:cNvSpPr txBox="1"/>
          <p:nvPr/>
        </p:nvSpPr>
        <p:spPr>
          <a:xfrm>
            <a:off x="939459" y="2515727"/>
            <a:ext cx="901209" cy="584775"/>
          </a:xfrm>
          <a:prstGeom prst="rect">
            <a:avLst/>
          </a:prstGeom>
          <a:noFill/>
        </p:spPr>
        <p:txBody>
          <a:bodyPr wrap="none" rtlCol="0">
            <a:spAutoFit/>
          </a:bodyPr>
          <a:lstStyle/>
          <a:p>
            <a:r>
              <a:rPr lang="en-GB" sz="3200" dirty="0"/>
              <a:t>Snip</a:t>
            </a:r>
            <a:endParaRPr lang="en-GB" dirty="0"/>
          </a:p>
        </p:txBody>
      </p:sp>
      <p:sp>
        <p:nvSpPr>
          <p:cNvPr id="21" name="TextBox 20">
            <a:extLst>
              <a:ext uri="{FF2B5EF4-FFF2-40B4-BE49-F238E27FC236}">
                <a16:creationId xmlns:a16="http://schemas.microsoft.com/office/drawing/2014/main" id="{D1B32E16-9511-4DC3-BDDA-792F3B59548D}"/>
              </a:ext>
            </a:extLst>
          </p:cNvPr>
          <p:cNvSpPr txBox="1"/>
          <p:nvPr/>
        </p:nvSpPr>
        <p:spPr>
          <a:xfrm>
            <a:off x="9388517" y="2889045"/>
            <a:ext cx="1703439" cy="646331"/>
          </a:xfrm>
          <a:prstGeom prst="rect">
            <a:avLst/>
          </a:prstGeom>
          <a:noFill/>
        </p:spPr>
        <p:txBody>
          <a:bodyPr wrap="square" rtlCol="0">
            <a:spAutoFit/>
          </a:bodyPr>
          <a:lstStyle/>
          <a:p>
            <a:r>
              <a:rPr lang="en-GB" sz="3600" dirty="0"/>
              <a:t>Crimp</a:t>
            </a:r>
          </a:p>
        </p:txBody>
      </p:sp>
    </p:spTree>
    <p:extLst>
      <p:ext uri="{BB962C8B-B14F-4D97-AF65-F5344CB8AC3E}">
        <p14:creationId xmlns:p14="http://schemas.microsoft.com/office/powerpoint/2010/main" val="420813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288757" y="519553"/>
            <a:ext cx="11590421" cy="903634"/>
          </a:xfrm>
        </p:spPr>
        <p:txBody>
          <a:bodyPr/>
          <a:lstStyle/>
          <a:p>
            <a:r>
              <a:rPr lang="en-US" dirty="0"/>
              <a:t>Terminating twisted-pair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288758" y="1330325"/>
            <a:ext cx="11590421" cy="4935956"/>
          </a:xfrm>
        </p:spPr>
        <p:txBody>
          <a:bodyPr>
            <a:normAutofit/>
          </a:bodyPr>
          <a:lstStyle/>
          <a:p>
            <a:r>
              <a:rPr lang="en-GB" dirty="0"/>
              <a:t>One of the most important things for you to know is how to terminate Cat5, Cat5e or Cat6 network cables with RJ45 connectors</a:t>
            </a:r>
            <a:endParaRPr lang="en-US" b="0" i="0" dirty="0">
              <a:effectLst/>
            </a:endParaRPr>
          </a:p>
        </p:txBody>
      </p:sp>
      <p:pic>
        <p:nvPicPr>
          <p:cNvPr id="7" name="How to make CAT-5 Cable _ Network Wire - Tutorial Guide">
            <a:hlinkClick r:id="" action="ppaction://media"/>
            <a:extLst>
              <a:ext uri="{FF2B5EF4-FFF2-40B4-BE49-F238E27FC236}">
                <a16:creationId xmlns:a16="http://schemas.microsoft.com/office/drawing/2014/main" id="{116ADE2C-0E89-4C10-B2C5-1CBEF5AF6F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2170906"/>
            <a:ext cx="7683500" cy="4321969"/>
          </a:xfrm>
          <a:prstGeom prst="rect">
            <a:avLst/>
          </a:prstGeom>
        </p:spPr>
      </p:pic>
    </p:spTree>
    <p:extLst>
      <p:ext uri="{BB962C8B-B14F-4D97-AF65-F5344CB8AC3E}">
        <p14:creationId xmlns:p14="http://schemas.microsoft.com/office/powerpoint/2010/main" val="41442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GB" dirty="0"/>
              <a:t>One of the most important things for you to know is how to terminate Cat5, Cat5e or Cat6 network cables with RJ45 connectors</a:t>
            </a:r>
            <a:endParaRPr lang="en-US" b="0" i="0" dirty="0">
              <a:effectLst/>
            </a:endParaRPr>
          </a:p>
        </p:txBody>
      </p:sp>
      <p:pic>
        <p:nvPicPr>
          <p:cNvPr id="5" name="Picture 4">
            <a:extLst>
              <a:ext uri="{FF2B5EF4-FFF2-40B4-BE49-F238E27FC236}">
                <a16:creationId xmlns:a16="http://schemas.microsoft.com/office/drawing/2014/main" id="{37762A43-DAC6-4FB5-BF61-15C09C70CF94}"/>
              </a:ext>
            </a:extLst>
          </p:cNvPr>
          <p:cNvPicPr>
            <a:picLocks noChangeAspect="1"/>
          </p:cNvPicPr>
          <p:nvPr/>
        </p:nvPicPr>
        <p:blipFill>
          <a:blip r:embed="rId3"/>
          <a:stretch>
            <a:fillRect/>
          </a:stretch>
        </p:blipFill>
        <p:spPr>
          <a:xfrm>
            <a:off x="2524125" y="3429001"/>
            <a:ext cx="7143750" cy="3076575"/>
          </a:xfrm>
          <a:prstGeom prst="rect">
            <a:avLst/>
          </a:prstGeom>
        </p:spPr>
      </p:pic>
    </p:spTree>
    <p:extLst>
      <p:ext uri="{BB962C8B-B14F-4D97-AF65-F5344CB8AC3E}">
        <p14:creationId xmlns:p14="http://schemas.microsoft.com/office/powerpoint/2010/main" val="2535795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6789019" cy="4935956"/>
          </a:xfrm>
        </p:spPr>
        <p:txBody>
          <a:bodyPr>
            <a:normAutofit/>
          </a:bodyPr>
          <a:lstStyle/>
          <a:p>
            <a:pPr marL="514350" indent="-514350">
              <a:buFont typeface="+mj-lt"/>
              <a:buAutoNum type="arabicPeriod"/>
            </a:pPr>
            <a:r>
              <a:rPr lang="en-GB" dirty="0"/>
              <a:t>Using a Crimping Tool, trim the end of the cable you're terminating, to ensure that the ends of the conducting wires are even</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r>
              <a:rPr lang="en-GB" dirty="0"/>
              <a:t>Being careful not to damage the inner conducting wires, strip off approximately 1 inch of the cable's jacket, using a modular crimping tool or a UTP cable stripper.</a:t>
            </a:r>
          </a:p>
        </p:txBody>
      </p:sp>
      <p:pic>
        <p:nvPicPr>
          <p:cNvPr id="5" name="Picture 4" descr="A picture containing tool&#10;&#10;Description automatically generated">
            <a:extLst>
              <a:ext uri="{FF2B5EF4-FFF2-40B4-BE49-F238E27FC236}">
                <a16:creationId xmlns:a16="http://schemas.microsoft.com/office/drawing/2014/main" id="{749BF74C-DBCB-44D8-B5FC-973679AE8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242" y="1825625"/>
            <a:ext cx="3810000" cy="1333500"/>
          </a:xfrm>
          <a:prstGeom prst="rect">
            <a:avLst/>
          </a:prstGeom>
        </p:spPr>
      </p:pic>
      <p:pic>
        <p:nvPicPr>
          <p:cNvPr id="7" name="Picture 6" descr="A close up of a persons hand&#10;&#10;Description automatically generated">
            <a:extLst>
              <a:ext uri="{FF2B5EF4-FFF2-40B4-BE49-F238E27FC236}">
                <a16:creationId xmlns:a16="http://schemas.microsoft.com/office/drawing/2014/main" id="{C9353AC5-A3F5-45E0-A448-12A33AFA4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0" y="3836403"/>
            <a:ext cx="3810000" cy="1333500"/>
          </a:xfrm>
          <a:prstGeom prst="rect">
            <a:avLst/>
          </a:prstGeom>
        </p:spPr>
      </p:pic>
      <p:pic>
        <p:nvPicPr>
          <p:cNvPr id="8" name="Picture 7">
            <a:extLst>
              <a:ext uri="{FF2B5EF4-FFF2-40B4-BE49-F238E27FC236}">
                <a16:creationId xmlns:a16="http://schemas.microsoft.com/office/drawing/2014/main" id="{51CEB152-763C-4695-966C-BBA68F8F87E2}"/>
              </a:ext>
            </a:extLst>
          </p:cNvPr>
          <p:cNvPicPr>
            <a:picLocks noChangeAspect="1"/>
          </p:cNvPicPr>
          <p:nvPr/>
        </p:nvPicPr>
        <p:blipFill rotWithShape="1">
          <a:blip r:embed="rId4"/>
          <a:srcRect l="5755" t="13869" r="7776" b="17489"/>
          <a:stretch/>
        </p:blipFill>
        <p:spPr>
          <a:xfrm>
            <a:off x="8093242" y="5304839"/>
            <a:ext cx="3461316" cy="1456741"/>
          </a:xfrm>
          <a:prstGeom prst="rect">
            <a:avLst/>
          </a:prstGeom>
        </p:spPr>
      </p:pic>
    </p:spTree>
    <p:extLst>
      <p:ext uri="{BB962C8B-B14F-4D97-AF65-F5344CB8AC3E}">
        <p14:creationId xmlns:p14="http://schemas.microsoft.com/office/powerpoint/2010/main" val="161726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7073499" cy="4935956"/>
          </a:xfrm>
        </p:spPr>
        <p:txBody>
          <a:bodyPr>
            <a:normAutofit/>
          </a:bodyPr>
          <a:lstStyle/>
          <a:p>
            <a:pPr marL="514350" indent="-514350">
              <a:buFont typeface="+mj-lt"/>
              <a:buAutoNum type="arabicPeriod" startAt="3"/>
            </a:pPr>
            <a:r>
              <a:rPr lang="en-GB" dirty="0"/>
              <a:t>Separate the 4 twisted wire pairs from each other, and then unwind each pair, so that you end up with 8 individual wires. Flatten the wires out as much as possible, since they'll need to be very straight for proper insertion into the connector.</a:t>
            </a:r>
          </a:p>
          <a:p>
            <a:pPr marL="514350" indent="-514350">
              <a:buFont typeface="+mj-lt"/>
              <a:buAutoNum type="arabicPeriod" startAt="3"/>
            </a:pPr>
            <a:endParaRPr lang="en-GB" dirty="0"/>
          </a:p>
          <a:p>
            <a:pPr marL="514350" indent="-514350">
              <a:buFont typeface="+mj-lt"/>
              <a:buAutoNum type="arabicPeriod" startAt="3"/>
            </a:pPr>
            <a:endParaRPr lang="en-GB" dirty="0"/>
          </a:p>
          <a:p>
            <a:pPr marL="514350" indent="-514350">
              <a:buFont typeface="+mj-lt"/>
              <a:buAutoNum type="arabicPeriod" startAt="3"/>
            </a:pPr>
            <a:r>
              <a:rPr lang="en-GB" dirty="0"/>
              <a:t>Holding the cable with the wire ends facing away from you. Moving from left to right, arrange the wires in a flat, side-by-side ribbon formation, placing them in the following order: white/orange, solid orange, white/green, solid blue, white/blue, solid green, white/brown, solid brown.</a:t>
            </a:r>
          </a:p>
        </p:txBody>
      </p:sp>
      <p:pic>
        <p:nvPicPr>
          <p:cNvPr id="5" name="Picture 4" descr="A close up of a persons face&#10;&#10;Description automatically generated">
            <a:extLst>
              <a:ext uri="{FF2B5EF4-FFF2-40B4-BE49-F238E27FC236}">
                <a16:creationId xmlns:a16="http://schemas.microsoft.com/office/drawing/2014/main" id="{65207EC7-EDD2-4F41-B005-1EBDB8375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8920" y="1990090"/>
            <a:ext cx="3810000" cy="1333500"/>
          </a:xfrm>
          <a:prstGeom prst="rect">
            <a:avLst/>
          </a:prstGeom>
        </p:spPr>
      </p:pic>
      <p:pic>
        <p:nvPicPr>
          <p:cNvPr id="9" name="Picture 8">
            <a:extLst>
              <a:ext uri="{FF2B5EF4-FFF2-40B4-BE49-F238E27FC236}">
                <a16:creationId xmlns:a16="http://schemas.microsoft.com/office/drawing/2014/main" id="{C0B81BDE-B891-454A-9CAF-A4B67B251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090" y="4140133"/>
            <a:ext cx="4372869" cy="2459739"/>
          </a:xfrm>
          <a:prstGeom prst="rect">
            <a:avLst/>
          </a:prstGeom>
        </p:spPr>
      </p:pic>
    </p:spTree>
    <p:extLst>
      <p:ext uri="{BB962C8B-B14F-4D97-AF65-F5344CB8AC3E}">
        <p14:creationId xmlns:p14="http://schemas.microsoft.com/office/powerpoint/2010/main" val="80027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F26D-7D7D-4342-8DF1-C3BB81E4F86F}"/>
              </a:ext>
            </a:extLst>
          </p:cNvPr>
          <p:cNvSpPr>
            <a:spLocks noGrp="1"/>
          </p:cNvSpPr>
          <p:nvPr>
            <p:ph type="title"/>
          </p:nvPr>
        </p:nvSpPr>
        <p:spPr/>
        <p:txBody>
          <a:bodyPr>
            <a:normAutofit/>
          </a:bodyPr>
          <a:lstStyle/>
          <a:p>
            <a:r>
              <a:rPr lang="en-GB" dirty="0"/>
              <a:t>2.1 	Given a scenario, deploy the appropriate cabling solution</a:t>
            </a:r>
          </a:p>
        </p:txBody>
      </p:sp>
      <p:sp>
        <p:nvSpPr>
          <p:cNvPr id="8" name="Text Placeholder 7"/>
          <p:cNvSpPr>
            <a:spLocks noGrp="1"/>
          </p:cNvSpPr>
          <p:nvPr>
            <p:ph type="body" sz="half" idx="15"/>
          </p:nvPr>
        </p:nvSpPr>
        <p:spPr>
          <a:xfrm>
            <a:off x="669222" y="2183226"/>
            <a:ext cx="3049702" cy="3603060"/>
          </a:xfrm>
        </p:spPr>
        <p:txBody>
          <a:bodyPr>
            <a:noAutofit/>
          </a:bodyPr>
          <a:lstStyle/>
          <a:p>
            <a:pPr marL="285750" indent="-285750">
              <a:buFont typeface="Arial" panose="020B0604020202020204" pitchFamily="34" charset="0"/>
              <a:buChar char="•"/>
            </a:pPr>
            <a:r>
              <a:rPr lang="en-GB" sz="2400" dirty="0"/>
              <a:t>Media types</a:t>
            </a:r>
          </a:p>
          <a:p>
            <a:pPr marL="742950" lvl="1" indent="-285750">
              <a:buFont typeface="Arial" panose="020B0604020202020204" pitchFamily="34" charset="0"/>
              <a:buChar char="•"/>
            </a:pPr>
            <a:r>
              <a:rPr lang="en-GB" sz="2200" dirty="0"/>
              <a:t>Copper</a:t>
            </a:r>
          </a:p>
          <a:p>
            <a:pPr marL="1200150" lvl="2" indent="-285750">
              <a:buFont typeface="Arial" panose="020B0604020202020204" pitchFamily="34" charset="0"/>
              <a:buChar char="•"/>
            </a:pPr>
            <a:r>
              <a:rPr lang="en-GB" sz="2000" dirty="0"/>
              <a:t>UTP</a:t>
            </a:r>
          </a:p>
          <a:p>
            <a:pPr marL="1200150" lvl="2" indent="-285750">
              <a:buFont typeface="Arial" panose="020B0604020202020204" pitchFamily="34" charset="0"/>
              <a:buChar char="•"/>
            </a:pPr>
            <a:r>
              <a:rPr lang="en-GB" sz="2000" dirty="0"/>
              <a:t>STP</a:t>
            </a:r>
          </a:p>
          <a:p>
            <a:pPr marL="1200150" lvl="2" indent="-285750">
              <a:buFont typeface="Arial" panose="020B0604020202020204" pitchFamily="34" charset="0"/>
              <a:buChar char="•"/>
            </a:pPr>
            <a:r>
              <a:rPr lang="en-GB" sz="2000" dirty="0"/>
              <a:t>Coaxial</a:t>
            </a:r>
          </a:p>
          <a:p>
            <a:pPr marL="742950" lvl="1" indent="-285750">
              <a:buFont typeface="Arial" panose="020B0604020202020204" pitchFamily="34" charset="0"/>
              <a:buChar char="•"/>
            </a:pPr>
            <a:r>
              <a:rPr lang="en-GB" sz="2200" dirty="0" err="1"/>
              <a:t>Fiber</a:t>
            </a:r>
            <a:endParaRPr lang="en-GB" sz="2200" dirty="0"/>
          </a:p>
          <a:p>
            <a:pPr marL="1200150" lvl="2" indent="-285750">
              <a:buFont typeface="Arial" panose="020B0604020202020204" pitchFamily="34" charset="0"/>
              <a:buChar char="•"/>
            </a:pPr>
            <a:r>
              <a:rPr lang="en-GB" sz="2000" dirty="0"/>
              <a:t>Single-mode</a:t>
            </a:r>
          </a:p>
          <a:p>
            <a:pPr marL="1200150" lvl="2" indent="-285750">
              <a:buFont typeface="Arial" panose="020B0604020202020204" pitchFamily="34" charset="0"/>
              <a:buChar char="•"/>
            </a:pPr>
            <a:r>
              <a:rPr lang="en-GB" sz="2000" dirty="0"/>
              <a:t>Multimode</a:t>
            </a:r>
          </a:p>
          <a:p>
            <a:pPr marL="285750" indent="-285750">
              <a:buFont typeface="Arial" panose="020B0604020202020204" pitchFamily="34" charset="0"/>
              <a:buChar char="•"/>
            </a:pPr>
            <a:r>
              <a:rPr lang="en-GB" sz="2400" dirty="0"/>
              <a:t>Plenum vs. PVC</a:t>
            </a:r>
          </a:p>
        </p:txBody>
      </p:sp>
      <p:sp>
        <p:nvSpPr>
          <p:cNvPr id="9" name="Text Placeholder 8"/>
          <p:cNvSpPr>
            <a:spLocks noGrp="1"/>
          </p:cNvSpPr>
          <p:nvPr>
            <p:ph type="body" sz="half" idx="16"/>
          </p:nvPr>
        </p:nvSpPr>
        <p:spPr>
          <a:xfrm>
            <a:off x="3945470" y="2183227"/>
            <a:ext cx="3063240" cy="3603060"/>
          </a:xfrm>
        </p:spPr>
        <p:txBody>
          <a:bodyPr>
            <a:normAutofit/>
          </a:bodyPr>
          <a:lstStyle/>
          <a:p>
            <a:pPr marL="342900" indent="-342900">
              <a:buFont typeface="Arial" panose="020B0604020202020204" pitchFamily="34" charset="0"/>
              <a:buChar char="•"/>
            </a:pPr>
            <a:r>
              <a:rPr lang="en-GB" sz="2400" dirty="0"/>
              <a:t>Connector types</a:t>
            </a:r>
          </a:p>
          <a:p>
            <a:pPr marL="800100" lvl="1" indent="-342900">
              <a:buFont typeface="Arial" panose="020B0604020202020204" pitchFamily="34" charset="0"/>
              <a:buChar char="•"/>
            </a:pPr>
            <a:r>
              <a:rPr lang="en-GB" sz="2200" dirty="0"/>
              <a:t>Copper</a:t>
            </a:r>
          </a:p>
          <a:p>
            <a:pPr marL="1257300" lvl="2" indent="-342900">
              <a:buFont typeface="Arial" panose="020B0604020202020204" pitchFamily="34" charset="0"/>
              <a:buChar char="•"/>
            </a:pPr>
            <a:r>
              <a:rPr lang="en-GB" sz="2000" dirty="0"/>
              <a:t>RJ-45</a:t>
            </a:r>
          </a:p>
          <a:p>
            <a:pPr marL="1257300" lvl="2" indent="-342900">
              <a:buFont typeface="Arial" panose="020B0604020202020204" pitchFamily="34" charset="0"/>
              <a:buChar char="•"/>
            </a:pPr>
            <a:r>
              <a:rPr lang="en-GB" sz="2000" dirty="0"/>
              <a:t>RJ-11</a:t>
            </a:r>
          </a:p>
          <a:p>
            <a:pPr marL="1257300" lvl="2" indent="-342900">
              <a:buFont typeface="Arial" panose="020B0604020202020204" pitchFamily="34" charset="0"/>
              <a:buChar char="•"/>
            </a:pPr>
            <a:r>
              <a:rPr lang="en-GB" sz="2000" dirty="0"/>
              <a:t>BNC</a:t>
            </a:r>
          </a:p>
          <a:p>
            <a:pPr marL="1257300" lvl="2" indent="-342900">
              <a:buFont typeface="Arial" panose="020B0604020202020204" pitchFamily="34" charset="0"/>
              <a:buChar char="•"/>
            </a:pPr>
            <a:r>
              <a:rPr lang="en-GB" sz="2000" dirty="0"/>
              <a:t>DB-9</a:t>
            </a:r>
          </a:p>
          <a:p>
            <a:pPr marL="1257300" lvl="2" indent="-342900">
              <a:buFont typeface="Arial" panose="020B0604020202020204" pitchFamily="34" charset="0"/>
              <a:buChar char="•"/>
            </a:pPr>
            <a:r>
              <a:rPr lang="en-GB" sz="2000" dirty="0"/>
              <a:t>DB-25</a:t>
            </a:r>
          </a:p>
          <a:p>
            <a:pPr marL="1257300" lvl="2" indent="-342900">
              <a:buFont typeface="Arial" panose="020B0604020202020204" pitchFamily="34" charset="0"/>
              <a:buChar char="•"/>
            </a:pPr>
            <a:r>
              <a:rPr lang="en-GB" sz="2000" dirty="0"/>
              <a:t>F-type</a:t>
            </a:r>
          </a:p>
        </p:txBody>
      </p:sp>
      <p:sp>
        <p:nvSpPr>
          <p:cNvPr id="10" name="Text Placeholder 9"/>
          <p:cNvSpPr>
            <a:spLocks noGrp="1"/>
          </p:cNvSpPr>
          <p:nvPr>
            <p:ph type="body" sz="half" idx="17"/>
          </p:nvPr>
        </p:nvSpPr>
        <p:spPr>
          <a:xfrm>
            <a:off x="7224156" y="2168237"/>
            <a:ext cx="3070025" cy="3603060"/>
          </a:xfrm>
        </p:spPr>
        <p:txBody>
          <a:bodyPr>
            <a:normAutofit/>
          </a:bodyPr>
          <a:lstStyle/>
          <a:p>
            <a:pPr marL="342900" indent="-342900">
              <a:buFont typeface="Arial" panose="020B0604020202020204" pitchFamily="34" charset="0"/>
              <a:buChar char="•"/>
            </a:pPr>
            <a:r>
              <a:rPr lang="en-GB" sz="2400" dirty="0"/>
              <a:t>Connector types</a:t>
            </a:r>
          </a:p>
          <a:p>
            <a:pPr marL="800100" lvl="1" indent="-342900">
              <a:buFont typeface="Arial" panose="020B0604020202020204" pitchFamily="34" charset="0"/>
              <a:buChar char="•"/>
            </a:pPr>
            <a:r>
              <a:rPr lang="en-GB" sz="2200" dirty="0" err="1"/>
              <a:t>Fiber</a:t>
            </a:r>
            <a:endParaRPr lang="en-GB" sz="2200" dirty="0"/>
          </a:p>
          <a:p>
            <a:pPr marL="1257300" lvl="2" indent="-342900">
              <a:buFont typeface="Arial" panose="020B0604020202020204" pitchFamily="34" charset="0"/>
              <a:buChar char="•"/>
            </a:pPr>
            <a:r>
              <a:rPr lang="en-GB" sz="2000" dirty="0"/>
              <a:t>LC </a:t>
            </a:r>
          </a:p>
          <a:p>
            <a:pPr marL="1257300" lvl="2" indent="-342900">
              <a:buFont typeface="Arial" panose="020B0604020202020204" pitchFamily="34" charset="0"/>
              <a:buChar char="•"/>
            </a:pPr>
            <a:r>
              <a:rPr lang="en-GB" sz="2000" dirty="0"/>
              <a:t>ST </a:t>
            </a:r>
          </a:p>
          <a:p>
            <a:pPr marL="1257300" lvl="2" indent="-342900">
              <a:buFont typeface="Arial" panose="020B0604020202020204" pitchFamily="34" charset="0"/>
              <a:buChar char="•"/>
            </a:pPr>
            <a:r>
              <a:rPr lang="en-GB" sz="2000" dirty="0"/>
              <a:t>SC </a:t>
            </a:r>
          </a:p>
          <a:p>
            <a:pPr marL="1714500" lvl="3" indent="-342900">
              <a:buFont typeface="Arial" panose="020B0604020202020204" pitchFamily="34" charset="0"/>
              <a:buChar char="•"/>
            </a:pPr>
            <a:r>
              <a:rPr lang="en-GB" sz="1800" dirty="0"/>
              <a:t>APC</a:t>
            </a:r>
          </a:p>
          <a:p>
            <a:pPr marL="1714500" lvl="3" indent="-342900">
              <a:buFont typeface="Arial" panose="020B0604020202020204" pitchFamily="34" charset="0"/>
              <a:buChar char="•"/>
            </a:pPr>
            <a:r>
              <a:rPr lang="en-GB" sz="1800" dirty="0"/>
              <a:t>UPC</a:t>
            </a:r>
          </a:p>
          <a:p>
            <a:pPr marL="1257300" lvl="2" indent="-342900">
              <a:buFont typeface="Arial" panose="020B0604020202020204" pitchFamily="34" charset="0"/>
              <a:buChar char="•"/>
            </a:pPr>
            <a:r>
              <a:rPr lang="en-GB" sz="2000" dirty="0"/>
              <a:t>MTRJ</a:t>
            </a:r>
          </a:p>
        </p:txBody>
      </p:sp>
    </p:spTree>
    <p:extLst>
      <p:ext uri="{BB962C8B-B14F-4D97-AF65-F5344CB8AC3E}">
        <p14:creationId xmlns:p14="http://schemas.microsoft.com/office/powerpoint/2010/main" val="351654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20332" y="586139"/>
            <a:ext cx="11590421" cy="903634"/>
          </a:xfrm>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402080"/>
            <a:ext cx="7601819" cy="5359501"/>
          </a:xfrm>
        </p:spPr>
        <p:txBody>
          <a:bodyPr>
            <a:normAutofit/>
          </a:bodyPr>
          <a:lstStyle/>
          <a:p>
            <a:pPr marL="514350" indent="-514350">
              <a:buFont typeface="+mj-lt"/>
              <a:buAutoNum type="arabicPeriod" startAt="5"/>
            </a:pPr>
            <a:r>
              <a:rPr lang="en-GB" dirty="0"/>
              <a:t>Holding the RJ45 connector so that its pins are facing away from you and the plug-clip side is facing down, carefully insert the flattened, arranged wires into the connector, pushing through until the wire ends emerge from the pins. For strength of connection, also push as much of the cable jacket as possible into the connector.</a:t>
            </a:r>
          </a:p>
          <a:p>
            <a:pPr marL="514350" indent="-514350">
              <a:buFont typeface="+mj-lt"/>
              <a:buAutoNum type="arabicPeriod" startAt="5"/>
            </a:pPr>
            <a:endParaRPr lang="en-GB" dirty="0"/>
          </a:p>
          <a:p>
            <a:pPr marL="514350" indent="-514350">
              <a:buFont typeface="+mj-lt"/>
              <a:buAutoNum type="arabicPeriod" startAt="5"/>
            </a:pPr>
            <a:r>
              <a:rPr lang="en-GB" dirty="0"/>
              <a:t>Check to make sure that the wire ends coming out of the connector's pin side are in the correct order; if not, remove them from the connector, rearrange into proper formation, and re-insert. Remember, once the connector is crimped onto the cable, it's permanent. If you realize that a mistake has been made in wire order after termination, you'll have to cut the connector off and start all over again!</a:t>
            </a:r>
            <a:r>
              <a:rPr lang="en-US" dirty="0"/>
              <a:t>If you're adding a cable boot, slide it on now and keep it out of the way.</a:t>
            </a:r>
          </a:p>
        </p:txBody>
      </p:sp>
      <p:pic>
        <p:nvPicPr>
          <p:cNvPr id="6" name="Picture 5" descr="A close up of a piece of paper&#10;&#10;Description automatically generated">
            <a:extLst>
              <a:ext uri="{FF2B5EF4-FFF2-40B4-BE49-F238E27FC236}">
                <a16:creationId xmlns:a16="http://schemas.microsoft.com/office/drawing/2014/main" id="{2D7B7B15-FA4D-4244-B4A0-97C645216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640" y="1489773"/>
            <a:ext cx="4399280" cy="1539748"/>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F4EE6C4D-F52A-46C7-AF2D-D9A2E53AA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120" y="5368227"/>
            <a:ext cx="2595880" cy="1056463"/>
          </a:xfrm>
          <a:prstGeom prst="rect">
            <a:avLst/>
          </a:prstGeom>
        </p:spPr>
      </p:pic>
      <p:pic>
        <p:nvPicPr>
          <p:cNvPr id="10" name="Picture 9" descr="A picture containing holding, hand, brush&#10;&#10;Description automatically generated">
            <a:extLst>
              <a:ext uri="{FF2B5EF4-FFF2-40B4-BE49-F238E27FC236}">
                <a16:creationId xmlns:a16="http://schemas.microsoft.com/office/drawing/2014/main" id="{22C21143-012D-4CBA-911F-8417C95428EC}"/>
              </a:ext>
            </a:extLst>
          </p:cNvPr>
          <p:cNvPicPr>
            <a:picLocks noChangeAspect="1"/>
          </p:cNvPicPr>
          <p:nvPr/>
        </p:nvPicPr>
        <p:blipFill rotWithShape="1">
          <a:blip r:embed="rId4">
            <a:extLst>
              <a:ext uri="{28A0092B-C50C-407E-A947-70E740481C1C}">
                <a14:useLocalDpi xmlns:a14="http://schemas.microsoft.com/office/drawing/2010/main" val="0"/>
              </a:ext>
            </a:extLst>
          </a:blip>
          <a:srcRect l="32946" t="9625" r="29678"/>
          <a:stretch/>
        </p:blipFill>
        <p:spPr>
          <a:xfrm>
            <a:off x="8280400" y="4719421"/>
            <a:ext cx="1270000" cy="2042160"/>
          </a:xfrm>
          <a:prstGeom prst="rect">
            <a:avLst/>
          </a:prstGeom>
        </p:spPr>
      </p:pic>
    </p:spTree>
    <p:extLst>
      <p:ext uri="{BB962C8B-B14F-4D97-AF65-F5344CB8AC3E}">
        <p14:creationId xmlns:p14="http://schemas.microsoft.com/office/powerpoint/2010/main" val="2979090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7601819" cy="4935956"/>
          </a:xfrm>
        </p:spPr>
        <p:txBody>
          <a:bodyPr>
            <a:normAutofit/>
          </a:bodyPr>
          <a:lstStyle/>
          <a:p>
            <a:pPr marL="514350" indent="-514350">
              <a:buFont typeface="+mj-lt"/>
              <a:buAutoNum type="arabicPeriod" startAt="7"/>
            </a:pPr>
            <a:r>
              <a:rPr lang="en-GB" dirty="0"/>
              <a:t>Insert the prepared connector/cable assembly into the RJ45 slot in your crimping tool. Firmly squeeze the crimper's handles together until you can't go any further. Release the handles and repeat this step to ensure a proper crimp.</a:t>
            </a:r>
          </a:p>
          <a:p>
            <a:pPr marL="514350" indent="-514350">
              <a:buFont typeface="+mj-lt"/>
              <a:buAutoNum type="arabicPeriod" startAt="7"/>
            </a:pPr>
            <a:r>
              <a:rPr lang="en-GB" dirty="0"/>
              <a:t>If your crimper doesn't automatically trim the wire ends upon termination, carefully cut wire ends to make them as flush with the connector's surface as possible. The closer the wire ends are trimmed, the better your final plug-in connection will be.</a:t>
            </a:r>
          </a:p>
        </p:txBody>
      </p:sp>
      <p:pic>
        <p:nvPicPr>
          <p:cNvPr id="5" name="Picture 4">
            <a:extLst>
              <a:ext uri="{FF2B5EF4-FFF2-40B4-BE49-F238E27FC236}">
                <a16:creationId xmlns:a16="http://schemas.microsoft.com/office/drawing/2014/main" id="{3DDE5306-667B-4993-B1FF-856CB4AAA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639" y="1959610"/>
            <a:ext cx="4198257" cy="1469390"/>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8EF2756F-86A9-4A4F-9D5F-577312F45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639" y="4428540"/>
            <a:ext cx="4384254" cy="2064335"/>
          </a:xfrm>
          <a:prstGeom prst="rect">
            <a:avLst/>
          </a:prstGeom>
        </p:spPr>
      </p:pic>
    </p:spTree>
    <p:extLst>
      <p:ext uri="{BB962C8B-B14F-4D97-AF65-F5344CB8AC3E}">
        <p14:creationId xmlns:p14="http://schemas.microsoft.com/office/powerpoint/2010/main" val="3288329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70B1A-D4BD-4993-824D-98DE7B248917}"/>
              </a:ext>
            </a:extLst>
          </p:cNvPr>
          <p:cNvPicPr>
            <a:picLocks noChangeAspect="1"/>
          </p:cNvPicPr>
          <p:nvPr/>
        </p:nvPicPr>
        <p:blipFill rotWithShape="1">
          <a:blip r:embed="rId2"/>
          <a:srcRect t="5926" r="6137" b="1256"/>
          <a:stretch/>
        </p:blipFill>
        <p:spPr>
          <a:xfrm>
            <a:off x="7142162" y="1419225"/>
            <a:ext cx="5049838" cy="5197475"/>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6253079" cy="4935956"/>
          </a:xfrm>
        </p:spPr>
        <p:txBody>
          <a:bodyPr>
            <a:normAutofit/>
          </a:bodyPr>
          <a:lstStyle/>
          <a:p>
            <a:pPr marL="514350" indent="-514350">
              <a:buFont typeface="+mj-lt"/>
              <a:buAutoNum type="arabicPeriod" startAt="9"/>
            </a:pPr>
            <a:r>
              <a:rPr lang="en-GB" dirty="0"/>
              <a:t>After the first termination is complete, repeat process on the opposite end of your cable</a:t>
            </a:r>
          </a:p>
        </p:txBody>
      </p:sp>
    </p:spTree>
    <p:extLst>
      <p:ext uri="{BB962C8B-B14F-4D97-AF65-F5344CB8AC3E}">
        <p14:creationId xmlns:p14="http://schemas.microsoft.com/office/powerpoint/2010/main" val="96170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Twisted-pair connectors </a:t>
            </a:r>
          </a:p>
        </p:txBody>
      </p:sp>
      <p:sp>
        <p:nvSpPr>
          <p:cNvPr id="4" name="Content Placeholder 3">
            <a:extLst>
              <a:ext uri="{FF2B5EF4-FFF2-40B4-BE49-F238E27FC236}">
                <a16:creationId xmlns:a16="http://schemas.microsoft.com/office/drawing/2014/main" id="{FFFA79D8-5C5F-41F7-9CA8-94521E65BFE2}"/>
              </a:ext>
            </a:extLst>
          </p:cNvPr>
          <p:cNvSpPr>
            <a:spLocks noGrp="1"/>
          </p:cNvSpPr>
          <p:nvPr>
            <p:ph idx="1"/>
          </p:nvPr>
        </p:nvSpPr>
        <p:spPr/>
        <p:txBody>
          <a:bodyPr/>
          <a:lstStyle/>
          <a:p>
            <a:endParaRPr lang="en-GB"/>
          </a:p>
        </p:txBody>
      </p:sp>
      <p:grpSp>
        <p:nvGrpSpPr>
          <p:cNvPr id="6" name="Group 5">
            <a:extLst>
              <a:ext uri="{FF2B5EF4-FFF2-40B4-BE49-F238E27FC236}">
                <a16:creationId xmlns:a16="http://schemas.microsoft.com/office/drawing/2014/main" id="{AE584658-7800-40CE-A04A-8FFB412D4123}"/>
              </a:ext>
            </a:extLst>
          </p:cNvPr>
          <p:cNvGrpSpPr/>
          <p:nvPr/>
        </p:nvGrpSpPr>
        <p:grpSpPr>
          <a:xfrm>
            <a:off x="5063613" y="3234813"/>
            <a:ext cx="2408904" cy="1219200"/>
            <a:chOff x="5063613" y="3234813"/>
            <a:chExt cx="2408904" cy="1219200"/>
          </a:xfrm>
        </p:grpSpPr>
        <p:sp>
          <p:nvSpPr>
            <p:cNvPr id="7" name="Speech Bubble: Oval 6">
              <a:extLst>
                <a:ext uri="{FF2B5EF4-FFF2-40B4-BE49-F238E27FC236}">
                  <a16:creationId xmlns:a16="http://schemas.microsoft.com/office/drawing/2014/main" id="{664E45B7-D84D-46B5-9CD4-02CA13376007}"/>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A4CB9409-CAE1-4F8C-BA5C-8F8EB0D2EA11}"/>
                </a:ext>
              </a:extLst>
            </p:cNvPr>
            <p:cNvGrpSpPr/>
            <p:nvPr/>
          </p:nvGrpSpPr>
          <p:grpSpPr>
            <a:xfrm>
              <a:off x="5417575" y="3741175"/>
              <a:ext cx="1637071" cy="206477"/>
              <a:chOff x="2310581" y="3780504"/>
              <a:chExt cx="1637071" cy="206477"/>
            </a:xfrm>
          </p:grpSpPr>
          <p:sp>
            <p:nvSpPr>
              <p:cNvPr id="9" name="Oval 8">
                <a:extLst>
                  <a:ext uri="{FF2B5EF4-FFF2-40B4-BE49-F238E27FC236}">
                    <a16:creationId xmlns:a16="http://schemas.microsoft.com/office/drawing/2014/main" id="{B7F4FDB0-E2D1-4721-99B7-AD78680E0AD7}"/>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1F91A12-5413-44B3-B209-923CD02B0DAC}"/>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DDC3773-60DA-46A3-A23C-976E09F81E3F}"/>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108D4A9-DEFA-4810-B186-946F8231EB32}"/>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417736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cables </a:t>
            </a:r>
          </a:p>
        </p:txBody>
      </p:sp>
      <p:pic>
        <p:nvPicPr>
          <p:cNvPr id="6" name="Picture 5">
            <a:extLst>
              <a:ext uri="{FF2B5EF4-FFF2-40B4-BE49-F238E27FC236}">
                <a16:creationId xmlns:a16="http://schemas.microsoft.com/office/drawing/2014/main" id="{D5778661-F6AA-4DD1-9A41-AEDFE7641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571" y="1743075"/>
            <a:ext cx="6785429" cy="4749800"/>
          </a:xfrm>
          <a:prstGeom prst="rect">
            <a:avLst/>
          </a:prstGeom>
        </p:spPr>
      </p:pic>
      <p:sp>
        <p:nvSpPr>
          <p:cNvPr id="10" name="TextBox 9">
            <a:extLst>
              <a:ext uri="{FF2B5EF4-FFF2-40B4-BE49-F238E27FC236}">
                <a16:creationId xmlns:a16="http://schemas.microsoft.com/office/drawing/2014/main" id="{B98B9AC0-26E8-4351-BD47-B5E9CE6A4CD3}"/>
              </a:ext>
            </a:extLst>
          </p:cNvPr>
          <p:cNvSpPr txBox="1"/>
          <p:nvPr/>
        </p:nvSpPr>
        <p:spPr>
          <a:xfrm>
            <a:off x="477521" y="1743075"/>
            <a:ext cx="4165599"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An electrical cable which transmits radio frequency (RF) signals from one point to another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Mainly used to connect satellite antenna facilities to homes and businesses thanks to their durability and ease of installation</a:t>
            </a:r>
          </a:p>
        </p:txBody>
      </p:sp>
    </p:spTree>
    <p:extLst>
      <p:ext uri="{BB962C8B-B14F-4D97-AF65-F5344CB8AC3E}">
        <p14:creationId xmlns:p14="http://schemas.microsoft.com/office/powerpoint/2010/main" val="1432591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RG standards </a:t>
            </a:r>
          </a:p>
        </p:txBody>
      </p:sp>
      <p:graphicFrame>
        <p:nvGraphicFramePr>
          <p:cNvPr id="5" name="Table 5">
            <a:extLst>
              <a:ext uri="{FF2B5EF4-FFF2-40B4-BE49-F238E27FC236}">
                <a16:creationId xmlns:a16="http://schemas.microsoft.com/office/drawing/2014/main" id="{A83075A0-E8CE-427F-899C-5AA67831B151}"/>
              </a:ext>
            </a:extLst>
          </p:cNvPr>
          <p:cNvGraphicFramePr>
            <a:graphicFrameLocks noGrp="1"/>
          </p:cNvGraphicFramePr>
          <p:nvPr>
            <p:ph idx="1"/>
          </p:nvPr>
        </p:nvGraphicFramePr>
        <p:xfrm>
          <a:off x="1198880" y="1574164"/>
          <a:ext cx="10271760" cy="4755516"/>
        </p:xfrm>
        <a:graphic>
          <a:graphicData uri="http://schemas.openxmlformats.org/drawingml/2006/table">
            <a:tbl>
              <a:tblPr firstRow="1" bandRow="1">
                <a:tableStyleId>{5C22544A-7EE6-4342-B048-85BDC9FD1C3A}</a:tableStyleId>
              </a:tblPr>
              <a:tblGrid>
                <a:gridCol w="1276056">
                  <a:extLst>
                    <a:ext uri="{9D8B030D-6E8A-4147-A177-3AD203B41FA5}">
                      <a16:colId xmlns:a16="http://schemas.microsoft.com/office/drawing/2014/main" val="2416531590"/>
                    </a:ext>
                  </a:extLst>
                </a:gridCol>
                <a:gridCol w="1285796">
                  <a:extLst>
                    <a:ext uri="{9D8B030D-6E8A-4147-A177-3AD203B41FA5}">
                      <a16:colId xmlns:a16="http://schemas.microsoft.com/office/drawing/2014/main" val="2384619068"/>
                    </a:ext>
                  </a:extLst>
                </a:gridCol>
                <a:gridCol w="1402686">
                  <a:extLst>
                    <a:ext uri="{9D8B030D-6E8A-4147-A177-3AD203B41FA5}">
                      <a16:colId xmlns:a16="http://schemas.microsoft.com/office/drawing/2014/main" val="3528954387"/>
                    </a:ext>
                  </a:extLst>
                </a:gridCol>
                <a:gridCol w="1655950">
                  <a:extLst>
                    <a:ext uri="{9D8B030D-6E8A-4147-A177-3AD203B41FA5}">
                      <a16:colId xmlns:a16="http://schemas.microsoft.com/office/drawing/2014/main" val="710446697"/>
                    </a:ext>
                  </a:extLst>
                </a:gridCol>
                <a:gridCol w="4651272">
                  <a:extLst>
                    <a:ext uri="{9D8B030D-6E8A-4147-A177-3AD203B41FA5}">
                      <a16:colId xmlns:a16="http://schemas.microsoft.com/office/drawing/2014/main" val="4068029192"/>
                    </a:ext>
                  </a:extLst>
                </a:gridCol>
              </a:tblGrid>
              <a:tr h="615224">
                <a:tc>
                  <a:txBody>
                    <a:bodyPr/>
                    <a:lstStyle/>
                    <a:p>
                      <a:pPr algn="l" rtl="0">
                        <a:spcAft>
                          <a:spcPts val="0"/>
                        </a:spcAft>
                      </a:pPr>
                      <a:r>
                        <a:rPr lang="en-US" sz="1600">
                          <a:effectLst/>
                        </a:rPr>
                        <a:t>Name</a:t>
                      </a:r>
                    </a:p>
                  </a:txBody>
                  <a:tcPr marL="38100" marR="38100" marT="38100" marB="38100"/>
                </a:tc>
                <a:tc>
                  <a:txBody>
                    <a:bodyPr/>
                    <a:lstStyle/>
                    <a:p>
                      <a:pPr algn="l" rtl="0">
                        <a:spcAft>
                          <a:spcPts val="0"/>
                        </a:spcAft>
                      </a:pPr>
                      <a:r>
                        <a:rPr lang="en-US" sz="1600">
                          <a:effectLst/>
                        </a:rPr>
                        <a:t>Core diameter</a:t>
                      </a:r>
                    </a:p>
                  </a:txBody>
                  <a:tcPr marL="38100" marR="38100" marT="38100" marB="38100"/>
                </a:tc>
                <a:tc>
                  <a:txBody>
                    <a:bodyPr/>
                    <a:lstStyle/>
                    <a:p>
                      <a:pPr algn="l" rtl="0">
                        <a:spcAft>
                          <a:spcPts val="0"/>
                        </a:spcAft>
                      </a:pPr>
                      <a:r>
                        <a:rPr lang="en-US" sz="1600">
                          <a:effectLst/>
                        </a:rPr>
                        <a:t>Outside diameter</a:t>
                      </a:r>
                    </a:p>
                  </a:txBody>
                  <a:tcPr marL="38100" marR="38100" marT="38100" marB="38100"/>
                </a:tc>
                <a:tc>
                  <a:txBody>
                    <a:bodyPr/>
                    <a:lstStyle/>
                    <a:p>
                      <a:pPr algn="l" rtl="0">
                        <a:spcAft>
                          <a:spcPts val="0"/>
                        </a:spcAft>
                      </a:pPr>
                      <a:r>
                        <a:rPr lang="en-US" sz="1600">
                          <a:effectLst/>
                        </a:rPr>
                        <a:t>Impedance</a:t>
                      </a:r>
                    </a:p>
                  </a:txBody>
                  <a:tcPr marL="38100" marR="38100" marT="38100" marB="38100"/>
                </a:tc>
                <a:tc>
                  <a:txBody>
                    <a:bodyPr/>
                    <a:lstStyle/>
                    <a:p>
                      <a:pPr algn="l" rtl="0">
                        <a:spcAft>
                          <a:spcPts val="0"/>
                        </a:spcAft>
                      </a:pPr>
                      <a:r>
                        <a:rPr lang="en-US" sz="1600">
                          <a:effectLst/>
                        </a:rPr>
                        <a:t>Uses</a:t>
                      </a:r>
                    </a:p>
                  </a:txBody>
                  <a:tcPr marL="38100" marR="38100" marT="38100" marB="38100"/>
                </a:tc>
                <a:extLst>
                  <a:ext uri="{0D108BD9-81ED-4DB2-BD59-A6C34878D82A}">
                    <a16:rowId xmlns:a16="http://schemas.microsoft.com/office/drawing/2014/main" val="1367757482"/>
                  </a:ext>
                </a:extLst>
              </a:tr>
              <a:tr h="881267">
                <a:tc>
                  <a:txBody>
                    <a:bodyPr/>
                    <a:lstStyle/>
                    <a:p>
                      <a:pPr marL="54864" rtl="0">
                        <a:spcBef>
                          <a:spcPts val="432"/>
                        </a:spcBef>
                        <a:spcAft>
                          <a:spcPts val="288"/>
                        </a:spcAft>
                      </a:pPr>
                      <a:r>
                        <a:rPr lang="en-US" sz="1600">
                          <a:effectLst/>
                        </a:rPr>
                        <a:t>RG-59</a:t>
                      </a:r>
                    </a:p>
                  </a:txBody>
                  <a:tcPr marL="38100" marR="38100" marT="38100" marB="38100"/>
                </a:tc>
                <a:tc>
                  <a:txBody>
                    <a:bodyPr/>
                    <a:lstStyle/>
                    <a:p>
                      <a:pPr marL="54864" rtl="0">
                        <a:spcBef>
                          <a:spcPts val="432"/>
                        </a:spcBef>
                        <a:spcAft>
                          <a:spcPts val="288"/>
                        </a:spcAft>
                      </a:pPr>
                      <a:r>
                        <a:rPr lang="en-US" sz="1600">
                          <a:effectLst/>
                        </a:rPr>
                        <a:t>0.64 mm</a:t>
                      </a:r>
                    </a:p>
                  </a:txBody>
                  <a:tcPr marL="38100" marR="38100" marT="38100" marB="38100"/>
                </a:tc>
                <a:tc>
                  <a:txBody>
                    <a:bodyPr/>
                    <a:lstStyle/>
                    <a:p>
                      <a:pPr marL="54864" rtl="0">
                        <a:spcBef>
                          <a:spcPts val="432"/>
                        </a:spcBef>
                        <a:spcAft>
                          <a:spcPts val="288"/>
                        </a:spcAft>
                      </a:pPr>
                      <a:r>
                        <a:rPr lang="en-US" sz="1600">
                          <a:effectLst/>
                        </a:rPr>
                        <a:t>6.1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Common for baseband video and older cable television systems. Not reliable for broadband network connections.</a:t>
                      </a:r>
                    </a:p>
                  </a:txBody>
                  <a:tcPr marL="38100" marR="38100" marT="38100" marB="38100"/>
                </a:tc>
                <a:extLst>
                  <a:ext uri="{0D108BD9-81ED-4DB2-BD59-A6C34878D82A}">
                    <a16:rowId xmlns:a16="http://schemas.microsoft.com/office/drawing/2014/main" val="542773806"/>
                  </a:ext>
                </a:extLst>
              </a:tr>
              <a:tr h="881267">
                <a:tc>
                  <a:txBody>
                    <a:bodyPr/>
                    <a:lstStyle/>
                    <a:p>
                      <a:pPr marL="54864" rtl="0">
                        <a:spcBef>
                          <a:spcPts val="432"/>
                        </a:spcBef>
                        <a:spcAft>
                          <a:spcPts val="288"/>
                        </a:spcAft>
                      </a:pPr>
                      <a:r>
                        <a:rPr lang="en-US" sz="1600">
                          <a:effectLst/>
                        </a:rPr>
                        <a:t>RG-6</a:t>
                      </a:r>
                    </a:p>
                  </a:txBody>
                  <a:tcPr marL="38100" marR="38100" marT="38100" marB="38100"/>
                </a:tc>
                <a:tc>
                  <a:txBody>
                    <a:bodyPr/>
                    <a:lstStyle/>
                    <a:p>
                      <a:pPr marL="54864" rtl="0">
                        <a:spcBef>
                          <a:spcPts val="432"/>
                        </a:spcBef>
                        <a:spcAft>
                          <a:spcPts val="288"/>
                        </a:spcAft>
                      </a:pPr>
                      <a:r>
                        <a:rPr lang="en-US" sz="1600">
                          <a:effectLst/>
                        </a:rPr>
                        <a:t>1 mm</a:t>
                      </a:r>
                    </a:p>
                  </a:txBody>
                  <a:tcPr marL="38100" marR="38100" marT="38100" marB="38100"/>
                </a:tc>
                <a:tc>
                  <a:txBody>
                    <a:bodyPr/>
                    <a:lstStyle/>
                    <a:p>
                      <a:pPr marL="54864" rtl="0">
                        <a:spcBef>
                          <a:spcPts val="432"/>
                        </a:spcBef>
                        <a:spcAft>
                          <a:spcPts val="288"/>
                        </a:spcAft>
                      </a:pPr>
                      <a:r>
                        <a:rPr lang="en-US" sz="1600">
                          <a:effectLst/>
                        </a:rPr>
                        <a:t>6.86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Standard for newer digital cable, satellite, and cable modem connections. Essentially a higher-grade RG-59.</a:t>
                      </a:r>
                    </a:p>
                  </a:txBody>
                  <a:tcPr marL="38100" marR="38100" marT="38100" marB="38100"/>
                </a:tc>
                <a:extLst>
                  <a:ext uri="{0D108BD9-81ED-4DB2-BD59-A6C34878D82A}">
                    <a16:rowId xmlns:a16="http://schemas.microsoft.com/office/drawing/2014/main" val="2874108681"/>
                  </a:ext>
                </a:extLst>
              </a:tr>
              <a:tr h="881267">
                <a:tc>
                  <a:txBody>
                    <a:bodyPr/>
                    <a:lstStyle/>
                    <a:p>
                      <a:pPr marL="54864" rtl="0">
                        <a:spcBef>
                          <a:spcPts val="432"/>
                        </a:spcBef>
                        <a:spcAft>
                          <a:spcPts val="288"/>
                        </a:spcAft>
                      </a:pPr>
                      <a:r>
                        <a:rPr lang="en-US" sz="1600">
                          <a:effectLst/>
                        </a:rPr>
                        <a:t>RG-11</a:t>
                      </a:r>
                    </a:p>
                  </a:txBody>
                  <a:tcPr marL="38100" marR="38100" marT="38100" marB="38100"/>
                </a:tc>
                <a:tc>
                  <a:txBody>
                    <a:bodyPr/>
                    <a:lstStyle/>
                    <a:p>
                      <a:pPr marL="54864" rtl="0">
                        <a:spcBef>
                          <a:spcPts val="432"/>
                        </a:spcBef>
                        <a:spcAft>
                          <a:spcPts val="288"/>
                        </a:spcAft>
                      </a:pPr>
                      <a:r>
                        <a:rPr lang="en-US" sz="1600">
                          <a:effectLst/>
                        </a:rPr>
                        <a:t>1.63 mm</a:t>
                      </a:r>
                    </a:p>
                  </a:txBody>
                  <a:tcPr marL="38100" marR="38100" marT="38100" marB="38100"/>
                </a:tc>
                <a:tc>
                  <a:txBody>
                    <a:bodyPr/>
                    <a:lstStyle/>
                    <a:p>
                      <a:pPr marL="54864" rtl="0">
                        <a:spcBef>
                          <a:spcPts val="432"/>
                        </a:spcBef>
                        <a:spcAft>
                          <a:spcPts val="288"/>
                        </a:spcAft>
                      </a:pPr>
                      <a:r>
                        <a:rPr lang="en-US" sz="1600">
                          <a:effectLst/>
                        </a:rPr>
                        <a:t>10.5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Used for the same purposes as RG-6, but usually only for long distance drops and underground cables. Low loss for video</a:t>
                      </a:r>
                    </a:p>
                  </a:txBody>
                  <a:tcPr marL="38100" marR="38100" marT="38100" marB="38100"/>
                </a:tc>
                <a:extLst>
                  <a:ext uri="{0D108BD9-81ED-4DB2-BD59-A6C34878D82A}">
                    <a16:rowId xmlns:a16="http://schemas.microsoft.com/office/drawing/2014/main" val="3562857057"/>
                  </a:ext>
                </a:extLst>
              </a:tr>
              <a:tr h="615224">
                <a:tc>
                  <a:txBody>
                    <a:bodyPr/>
                    <a:lstStyle/>
                    <a:p>
                      <a:pPr marL="54864" rtl="0">
                        <a:spcBef>
                          <a:spcPts val="432"/>
                        </a:spcBef>
                        <a:spcAft>
                          <a:spcPts val="288"/>
                        </a:spcAft>
                      </a:pPr>
                      <a:r>
                        <a:rPr lang="en-US" sz="1600">
                          <a:effectLst/>
                        </a:rPr>
                        <a:t>RG-8</a:t>
                      </a:r>
                    </a:p>
                  </a:txBody>
                  <a:tcPr marL="38100" marR="38100" marT="38100" marB="38100"/>
                </a:tc>
                <a:tc>
                  <a:txBody>
                    <a:bodyPr/>
                    <a:lstStyle/>
                    <a:p>
                      <a:pPr marL="54864" rtl="0">
                        <a:spcBef>
                          <a:spcPts val="432"/>
                        </a:spcBef>
                        <a:spcAft>
                          <a:spcPts val="288"/>
                        </a:spcAft>
                      </a:pPr>
                      <a:r>
                        <a:rPr lang="en-US" sz="1600">
                          <a:effectLst/>
                        </a:rPr>
                        <a:t>2.17 mm</a:t>
                      </a:r>
                    </a:p>
                  </a:txBody>
                  <a:tcPr marL="38100" marR="38100" marT="38100" marB="38100"/>
                </a:tc>
                <a:tc>
                  <a:txBody>
                    <a:bodyPr/>
                    <a:lstStyle/>
                    <a:p>
                      <a:pPr marL="54864" rtl="0">
                        <a:spcBef>
                          <a:spcPts val="432"/>
                        </a:spcBef>
                        <a:spcAft>
                          <a:spcPts val="288"/>
                        </a:spcAft>
                      </a:pPr>
                      <a:r>
                        <a:rPr lang="en-US" sz="1600" dirty="0">
                          <a:effectLst/>
                        </a:rPr>
                        <a:t>10.3 mm</a:t>
                      </a:r>
                    </a:p>
                  </a:txBody>
                  <a:tcPr marL="38100" marR="38100" marT="38100" marB="38100"/>
                </a:tc>
                <a:tc>
                  <a:txBody>
                    <a:bodyPr/>
                    <a:lstStyle/>
                    <a:p>
                      <a:pPr marL="54864" rtl="0">
                        <a:spcBef>
                          <a:spcPts val="432"/>
                        </a:spcBef>
                        <a:spcAft>
                          <a:spcPts val="288"/>
                        </a:spcAft>
                      </a:pPr>
                      <a:r>
                        <a:rPr lang="en-US" sz="1600">
                          <a:effectLst/>
                        </a:rPr>
                        <a:t>50 ohms</a:t>
                      </a:r>
                    </a:p>
                  </a:txBody>
                  <a:tcPr marL="38100" marR="38100" marT="38100" marB="38100"/>
                </a:tc>
                <a:tc>
                  <a:txBody>
                    <a:bodyPr/>
                    <a:lstStyle/>
                    <a:p>
                      <a:pPr marL="54864" rtl="0">
                        <a:spcBef>
                          <a:spcPts val="432"/>
                        </a:spcBef>
                        <a:spcAft>
                          <a:spcPts val="288"/>
                        </a:spcAft>
                      </a:pPr>
                      <a:r>
                        <a:rPr lang="en-US" sz="1600">
                          <a:effectLst/>
                        </a:rPr>
                        <a:t>Used by 10BASE5 "Thicknet" Ethernet, the first Ethernet standard. Now obsolete.</a:t>
                      </a:r>
                    </a:p>
                  </a:txBody>
                  <a:tcPr marL="38100" marR="38100" marT="38100" marB="38100"/>
                </a:tc>
                <a:extLst>
                  <a:ext uri="{0D108BD9-81ED-4DB2-BD59-A6C34878D82A}">
                    <a16:rowId xmlns:a16="http://schemas.microsoft.com/office/drawing/2014/main" val="206909321"/>
                  </a:ext>
                </a:extLst>
              </a:tr>
              <a:tr h="881267">
                <a:tc>
                  <a:txBody>
                    <a:bodyPr/>
                    <a:lstStyle/>
                    <a:p>
                      <a:pPr marL="54864" rtl="0">
                        <a:spcBef>
                          <a:spcPts val="432"/>
                        </a:spcBef>
                        <a:spcAft>
                          <a:spcPts val="288"/>
                        </a:spcAft>
                      </a:pPr>
                      <a:r>
                        <a:rPr lang="en-US" sz="1600">
                          <a:effectLst/>
                        </a:rPr>
                        <a:t>RG-58</a:t>
                      </a:r>
                    </a:p>
                  </a:txBody>
                  <a:tcPr marL="38100" marR="38100" marT="38100" marB="38100"/>
                </a:tc>
                <a:tc>
                  <a:txBody>
                    <a:bodyPr/>
                    <a:lstStyle/>
                    <a:p>
                      <a:pPr marL="54864" rtl="0">
                        <a:spcBef>
                          <a:spcPts val="432"/>
                        </a:spcBef>
                        <a:spcAft>
                          <a:spcPts val="288"/>
                        </a:spcAft>
                      </a:pPr>
                      <a:r>
                        <a:rPr lang="en-US" sz="1600">
                          <a:effectLst/>
                        </a:rPr>
                        <a:t>0.81 mm</a:t>
                      </a:r>
                    </a:p>
                  </a:txBody>
                  <a:tcPr marL="38100" marR="38100" marT="38100" marB="38100"/>
                </a:tc>
                <a:tc>
                  <a:txBody>
                    <a:bodyPr/>
                    <a:lstStyle/>
                    <a:p>
                      <a:pPr marL="54864" rtl="0">
                        <a:spcBef>
                          <a:spcPts val="432"/>
                        </a:spcBef>
                        <a:spcAft>
                          <a:spcPts val="288"/>
                        </a:spcAft>
                      </a:pPr>
                      <a:r>
                        <a:rPr lang="en-US" sz="1600">
                          <a:effectLst/>
                        </a:rPr>
                        <a:t>5.0 mm</a:t>
                      </a:r>
                    </a:p>
                  </a:txBody>
                  <a:tcPr marL="38100" marR="38100" marT="38100" marB="38100"/>
                </a:tc>
                <a:tc>
                  <a:txBody>
                    <a:bodyPr/>
                    <a:lstStyle/>
                    <a:p>
                      <a:pPr marL="54864" rtl="0">
                        <a:spcBef>
                          <a:spcPts val="432"/>
                        </a:spcBef>
                        <a:spcAft>
                          <a:spcPts val="288"/>
                        </a:spcAft>
                      </a:pPr>
                      <a:r>
                        <a:rPr lang="en-US" sz="1600">
                          <a:effectLst/>
                        </a:rPr>
                        <a:t>50 ohms</a:t>
                      </a:r>
                    </a:p>
                  </a:txBody>
                  <a:tcPr marL="38100" marR="38100" marT="38100" marB="38100"/>
                </a:tc>
                <a:tc>
                  <a:txBody>
                    <a:bodyPr/>
                    <a:lstStyle/>
                    <a:p>
                      <a:pPr marL="54864" rtl="0">
                        <a:spcBef>
                          <a:spcPts val="432"/>
                        </a:spcBef>
                        <a:spcAft>
                          <a:spcPts val="288"/>
                        </a:spcAft>
                      </a:pPr>
                      <a:r>
                        <a:rPr lang="en-US" sz="1600" dirty="0">
                          <a:effectLst/>
                        </a:rPr>
                        <a:t>Used by 10BASE2 "</a:t>
                      </a:r>
                      <a:r>
                        <a:rPr lang="en-US" sz="1600" dirty="0" err="1">
                          <a:effectLst/>
                        </a:rPr>
                        <a:t>Thinnet</a:t>
                      </a:r>
                      <a:r>
                        <a:rPr lang="en-US" sz="1600" dirty="0">
                          <a:effectLst/>
                        </a:rPr>
                        <a:t>" Ethernet, a cheaper but more limited alternative to </a:t>
                      </a:r>
                      <a:r>
                        <a:rPr lang="en-US" sz="1600" dirty="0" err="1">
                          <a:effectLst/>
                        </a:rPr>
                        <a:t>Thicknet</a:t>
                      </a:r>
                      <a:r>
                        <a:rPr lang="en-US" sz="1600" dirty="0">
                          <a:effectLst/>
                        </a:rPr>
                        <a:t>. Also obsolete.</a:t>
                      </a:r>
                    </a:p>
                  </a:txBody>
                  <a:tcPr marL="38100" marR="38100" marT="38100" marB="38100"/>
                </a:tc>
                <a:extLst>
                  <a:ext uri="{0D108BD9-81ED-4DB2-BD59-A6C34878D82A}">
                    <a16:rowId xmlns:a16="http://schemas.microsoft.com/office/drawing/2014/main" val="3749661310"/>
                  </a:ext>
                </a:extLst>
              </a:tr>
            </a:tbl>
          </a:graphicData>
        </a:graphic>
      </p:graphicFrame>
    </p:spTree>
    <p:extLst>
      <p:ext uri="{BB962C8B-B14F-4D97-AF65-F5344CB8AC3E}">
        <p14:creationId xmlns:p14="http://schemas.microsoft.com/office/powerpoint/2010/main" val="3476272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751B-AA25-4390-B398-103C31D06DE6}"/>
              </a:ext>
            </a:extLst>
          </p:cNvPr>
          <p:cNvSpPr>
            <a:spLocks noGrp="1"/>
          </p:cNvSpPr>
          <p:nvPr>
            <p:ph type="title"/>
          </p:nvPr>
        </p:nvSpPr>
        <p:spPr/>
        <p:txBody>
          <a:bodyPr/>
          <a:lstStyle/>
          <a:p>
            <a:r>
              <a:rPr lang="en-GB" dirty="0"/>
              <a:t>RG Standards</a:t>
            </a:r>
          </a:p>
        </p:txBody>
      </p:sp>
      <p:pic>
        <p:nvPicPr>
          <p:cNvPr id="5" name="Content Placeholder 4" descr="A picture containing brush&#10;&#10;Description automatically generated">
            <a:extLst>
              <a:ext uri="{FF2B5EF4-FFF2-40B4-BE49-F238E27FC236}">
                <a16:creationId xmlns:a16="http://schemas.microsoft.com/office/drawing/2014/main" id="{52D18F5F-BEB6-4B2A-A5D1-A4ABC7C247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991" t="6517" r="7776" b="6758"/>
          <a:stretch/>
        </p:blipFill>
        <p:spPr>
          <a:xfrm>
            <a:off x="5781040" y="2911366"/>
            <a:ext cx="6280922" cy="2738120"/>
          </a:xfrm>
        </p:spPr>
      </p:pic>
      <p:sp>
        <p:nvSpPr>
          <p:cNvPr id="6" name="TextBox 5">
            <a:extLst>
              <a:ext uri="{FF2B5EF4-FFF2-40B4-BE49-F238E27FC236}">
                <a16:creationId xmlns:a16="http://schemas.microsoft.com/office/drawing/2014/main" id="{1A76396F-2034-4273-B26A-EE9FFDB77930}"/>
              </a:ext>
            </a:extLst>
          </p:cNvPr>
          <p:cNvSpPr txBox="1"/>
          <p:nvPr/>
        </p:nvSpPr>
        <p:spPr>
          <a:xfrm>
            <a:off x="467360" y="2387600"/>
            <a:ext cx="4541520" cy="3785652"/>
          </a:xfrm>
          <a:prstGeom prst="rect">
            <a:avLst/>
          </a:prstGeom>
          <a:noFill/>
        </p:spPr>
        <p:txBody>
          <a:bodyPr wrap="square" rtlCol="0">
            <a:spAutoFit/>
          </a:bodyPr>
          <a:lstStyle/>
          <a:p>
            <a:r>
              <a:rPr lang="en-GB" sz="2000" dirty="0"/>
              <a:t>RG-6 cables have larger conductors, so they provide better signal quality. They have thicker dielectric insulation</a:t>
            </a:r>
          </a:p>
          <a:p>
            <a:endParaRPr lang="en-GB" sz="2000" dirty="0"/>
          </a:p>
          <a:p>
            <a:r>
              <a:rPr lang="en-GB" sz="2000" dirty="0"/>
              <a:t>RG-59 cable is similar to the RG-6, but it has an even thinner centre conductor – domestic</a:t>
            </a:r>
          </a:p>
          <a:p>
            <a:endParaRPr lang="en-GB" sz="2000" dirty="0"/>
          </a:p>
          <a:p>
            <a:r>
              <a:rPr lang="en-GB" sz="2000" dirty="0"/>
              <a:t>RG-11 cable thicker than other types of coaxial cable. It offers a lower attenuation level than RG-6 or RG-59, meaning it can carry data for longer distances.</a:t>
            </a:r>
          </a:p>
        </p:txBody>
      </p:sp>
    </p:spTree>
    <p:extLst>
      <p:ext uri="{BB962C8B-B14F-4D97-AF65-F5344CB8AC3E}">
        <p14:creationId xmlns:p14="http://schemas.microsoft.com/office/powerpoint/2010/main" val="377669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ISO/IEC 11801 standard</a:t>
            </a:r>
          </a:p>
        </p:txBody>
      </p:sp>
      <p:graphicFrame>
        <p:nvGraphicFramePr>
          <p:cNvPr id="5" name="Table 5">
            <a:extLst>
              <a:ext uri="{FF2B5EF4-FFF2-40B4-BE49-F238E27FC236}">
                <a16:creationId xmlns:a16="http://schemas.microsoft.com/office/drawing/2014/main" id="{4857D638-AD8F-4E98-8CC3-5EA3A8572A34}"/>
              </a:ext>
            </a:extLst>
          </p:cNvPr>
          <p:cNvGraphicFramePr>
            <a:graphicFrameLocks noGrp="1"/>
          </p:cNvGraphicFramePr>
          <p:nvPr>
            <p:ph idx="1"/>
          </p:nvPr>
        </p:nvGraphicFramePr>
        <p:xfrm>
          <a:off x="487680" y="1767205"/>
          <a:ext cx="10749279" cy="2692400"/>
        </p:xfrm>
        <a:graphic>
          <a:graphicData uri="http://schemas.openxmlformats.org/drawingml/2006/table">
            <a:tbl>
              <a:tblPr firstRow="1" bandRow="1">
                <a:tableStyleId>{5C22544A-7EE6-4342-B048-85BDC9FD1C3A}</a:tableStyleId>
              </a:tblPr>
              <a:tblGrid>
                <a:gridCol w="1396540">
                  <a:extLst>
                    <a:ext uri="{9D8B030D-6E8A-4147-A177-3AD203B41FA5}">
                      <a16:colId xmlns:a16="http://schemas.microsoft.com/office/drawing/2014/main" val="911098950"/>
                    </a:ext>
                  </a:extLst>
                </a:gridCol>
                <a:gridCol w="2140681">
                  <a:extLst>
                    <a:ext uri="{9D8B030D-6E8A-4147-A177-3AD203B41FA5}">
                      <a16:colId xmlns:a16="http://schemas.microsoft.com/office/drawing/2014/main" val="2656233621"/>
                    </a:ext>
                  </a:extLst>
                </a:gridCol>
                <a:gridCol w="1630996">
                  <a:extLst>
                    <a:ext uri="{9D8B030D-6E8A-4147-A177-3AD203B41FA5}">
                      <a16:colId xmlns:a16="http://schemas.microsoft.com/office/drawing/2014/main" val="1922148717"/>
                    </a:ext>
                  </a:extLst>
                </a:gridCol>
                <a:gridCol w="5581062">
                  <a:extLst>
                    <a:ext uri="{9D8B030D-6E8A-4147-A177-3AD203B41FA5}">
                      <a16:colId xmlns:a16="http://schemas.microsoft.com/office/drawing/2014/main" val="732638332"/>
                    </a:ext>
                  </a:extLst>
                </a:gridCol>
              </a:tblGrid>
              <a:tr h="370840">
                <a:tc>
                  <a:txBody>
                    <a:bodyPr/>
                    <a:lstStyle/>
                    <a:p>
                      <a:pPr algn="l" rtl="0">
                        <a:spcAft>
                          <a:spcPts val="0"/>
                        </a:spcAft>
                      </a:pPr>
                      <a:r>
                        <a:rPr lang="en-US" dirty="0">
                          <a:effectLst/>
                        </a:rPr>
                        <a:t>Common name</a:t>
                      </a:r>
                    </a:p>
                  </a:txBody>
                  <a:tcPr marL="38100" marR="38100" marT="38100" marB="38100"/>
                </a:tc>
                <a:tc>
                  <a:txBody>
                    <a:bodyPr/>
                    <a:lstStyle/>
                    <a:p>
                      <a:pPr algn="l" rtl="0">
                        <a:spcAft>
                          <a:spcPts val="0"/>
                        </a:spcAft>
                      </a:pPr>
                      <a:r>
                        <a:rPr lang="en-US">
                          <a:effectLst/>
                        </a:rPr>
                        <a:t>ISO/IEC 11801 name</a:t>
                      </a:r>
                    </a:p>
                  </a:txBody>
                  <a:tcPr marL="38100" marR="38100" marT="38100" marB="38100"/>
                </a:tc>
                <a:tc>
                  <a:txBody>
                    <a:bodyPr/>
                    <a:lstStyle/>
                    <a:p>
                      <a:pPr algn="l" rtl="0">
                        <a:spcAft>
                          <a:spcPts val="0"/>
                        </a:spcAft>
                      </a:pPr>
                      <a:r>
                        <a:rPr lang="en-US">
                          <a:effectLst/>
                        </a:rPr>
                        <a:t>Frequency</a:t>
                      </a:r>
                    </a:p>
                  </a:txBody>
                  <a:tcPr marL="38100" marR="38100" marT="38100" marB="38100"/>
                </a:tc>
                <a:tc>
                  <a:txBody>
                    <a:bodyPr/>
                    <a:lstStyle/>
                    <a:p>
                      <a:pPr algn="l" rtl="0">
                        <a:spcAft>
                          <a:spcPts val="0"/>
                        </a:spcAft>
                      </a:pPr>
                      <a:r>
                        <a:rPr lang="en-US" dirty="0">
                          <a:effectLst/>
                        </a:rPr>
                        <a:t>Description/Use</a:t>
                      </a:r>
                    </a:p>
                  </a:txBody>
                  <a:tcPr marL="38100" marR="38100" marT="38100" marB="38100"/>
                </a:tc>
                <a:extLst>
                  <a:ext uri="{0D108BD9-81ED-4DB2-BD59-A6C34878D82A}">
                    <a16:rowId xmlns:a16="http://schemas.microsoft.com/office/drawing/2014/main" val="3241872990"/>
                  </a:ext>
                </a:extLst>
              </a:tr>
              <a:tr h="370840">
                <a:tc>
                  <a:txBody>
                    <a:bodyPr/>
                    <a:lstStyle/>
                    <a:p>
                      <a:pPr marL="54864" rtl="0">
                        <a:spcBef>
                          <a:spcPts val="432"/>
                        </a:spcBef>
                        <a:spcAft>
                          <a:spcPts val="288"/>
                        </a:spcAft>
                      </a:pPr>
                      <a:r>
                        <a:rPr lang="en-US">
                          <a:effectLst/>
                        </a:rPr>
                        <a:t>Cat 1</a:t>
                      </a:r>
                    </a:p>
                  </a:txBody>
                  <a:tcPr marL="38100" marR="38100" marT="38100" marB="38100"/>
                </a:tc>
                <a:tc>
                  <a:txBody>
                    <a:bodyPr/>
                    <a:lstStyle/>
                    <a:p>
                      <a:pPr marL="54864" rtl="0">
                        <a:spcBef>
                          <a:spcPts val="432"/>
                        </a:spcBef>
                        <a:spcAft>
                          <a:spcPts val="288"/>
                        </a:spcAft>
                      </a:pPr>
                      <a:r>
                        <a:rPr lang="en-US">
                          <a:effectLst/>
                        </a:rPr>
                        <a:t>Class A</a:t>
                      </a:r>
                    </a:p>
                  </a:txBody>
                  <a:tcPr marL="38100" marR="38100" marT="38100" marB="38100"/>
                </a:tc>
                <a:tc>
                  <a:txBody>
                    <a:bodyPr/>
                    <a:lstStyle/>
                    <a:p>
                      <a:pPr marL="54864" rtl="0">
                        <a:spcBef>
                          <a:spcPts val="432"/>
                        </a:spcBef>
                        <a:spcAft>
                          <a:spcPts val="288"/>
                        </a:spcAft>
                      </a:pPr>
                      <a:r>
                        <a:rPr lang="en-US">
                          <a:effectLst/>
                        </a:rPr>
                        <a:t>100 kHz</a:t>
                      </a:r>
                    </a:p>
                  </a:txBody>
                  <a:tcPr marL="38100" marR="38100" marT="38100" marB="38100"/>
                </a:tc>
                <a:tc>
                  <a:txBody>
                    <a:bodyPr/>
                    <a:lstStyle/>
                    <a:p>
                      <a:pPr marL="54864" rtl="0">
                        <a:spcBef>
                          <a:spcPts val="432"/>
                        </a:spcBef>
                        <a:spcAft>
                          <a:spcPts val="288"/>
                        </a:spcAft>
                      </a:pPr>
                      <a:r>
                        <a:rPr lang="en-US">
                          <a:effectLst/>
                        </a:rPr>
                        <a:t>Low-speed cable used for older voice telephone installations. Not for use in data networks.</a:t>
                      </a:r>
                    </a:p>
                  </a:txBody>
                  <a:tcPr marL="38100" marR="38100" marT="38100" marB="38100"/>
                </a:tc>
                <a:extLst>
                  <a:ext uri="{0D108BD9-81ED-4DB2-BD59-A6C34878D82A}">
                    <a16:rowId xmlns:a16="http://schemas.microsoft.com/office/drawing/2014/main" val="2988709750"/>
                  </a:ext>
                </a:extLst>
              </a:tr>
              <a:tr h="370840">
                <a:tc>
                  <a:txBody>
                    <a:bodyPr/>
                    <a:lstStyle/>
                    <a:p>
                      <a:pPr marL="54864" rtl="0">
                        <a:spcBef>
                          <a:spcPts val="432"/>
                        </a:spcBef>
                        <a:spcAft>
                          <a:spcPts val="288"/>
                        </a:spcAft>
                      </a:pPr>
                      <a:r>
                        <a:rPr lang="en-US">
                          <a:effectLst/>
                        </a:rPr>
                        <a:t>Cat 2</a:t>
                      </a:r>
                    </a:p>
                  </a:txBody>
                  <a:tcPr marL="38100" marR="38100" marT="38100" marB="38100"/>
                </a:tc>
                <a:tc>
                  <a:txBody>
                    <a:bodyPr/>
                    <a:lstStyle/>
                    <a:p>
                      <a:pPr marL="54864" rtl="0">
                        <a:spcBef>
                          <a:spcPts val="432"/>
                        </a:spcBef>
                        <a:spcAft>
                          <a:spcPts val="288"/>
                        </a:spcAft>
                      </a:pPr>
                      <a:r>
                        <a:rPr lang="en-US" dirty="0">
                          <a:effectLst/>
                        </a:rPr>
                        <a:t>Class B</a:t>
                      </a:r>
                    </a:p>
                  </a:txBody>
                  <a:tcPr marL="38100" marR="38100" marT="38100" marB="38100"/>
                </a:tc>
                <a:tc>
                  <a:txBody>
                    <a:bodyPr/>
                    <a:lstStyle/>
                    <a:p>
                      <a:pPr marL="54864" rtl="0">
                        <a:spcBef>
                          <a:spcPts val="432"/>
                        </a:spcBef>
                        <a:spcAft>
                          <a:spcPts val="288"/>
                        </a:spcAft>
                      </a:pPr>
                      <a:r>
                        <a:rPr lang="en-US">
                          <a:effectLst/>
                        </a:rPr>
                        <a:t>1 MHz</a:t>
                      </a:r>
                    </a:p>
                  </a:txBody>
                  <a:tcPr marL="38100" marR="38100" marT="38100" marB="38100"/>
                </a:tc>
                <a:tc>
                  <a:txBody>
                    <a:bodyPr/>
                    <a:lstStyle/>
                    <a:p>
                      <a:pPr marL="54864" rtl="0">
                        <a:spcBef>
                          <a:spcPts val="432"/>
                        </a:spcBef>
                        <a:spcAft>
                          <a:spcPts val="288"/>
                        </a:spcAft>
                      </a:pPr>
                      <a:r>
                        <a:rPr lang="en-US">
                          <a:effectLst/>
                        </a:rPr>
                        <a:t>Used in older data networks like ARCnet and early Token Ring.</a:t>
                      </a:r>
                    </a:p>
                  </a:txBody>
                  <a:tcPr marL="38100" marR="38100" marT="38100" marB="38100"/>
                </a:tc>
                <a:extLst>
                  <a:ext uri="{0D108BD9-81ED-4DB2-BD59-A6C34878D82A}">
                    <a16:rowId xmlns:a16="http://schemas.microsoft.com/office/drawing/2014/main" val="1451899465"/>
                  </a:ext>
                </a:extLst>
              </a:tr>
              <a:tr h="370840">
                <a:tc>
                  <a:txBody>
                    <a:bodyPr/>
                    <a:lstStyle/>
                    <a:p>
                      <a:pPr marL="54864" rtl="0">
                        <a:spcBef>
                          <a:spcPts val="432"/>
                        </a:spcBef>
                        <a:spcAft>
                          <a:spcPts val="288"/>
                        </a:spcAft>
                      </a:pPr>
                      <a:r>
                        <a:rPr lang="en-US">
                          <a:effectLst/>
                        </a:rPr>
                        <a:t>Cat 3</a:t>
                      </a:r>
                    </a:p>
                  </a:txBody>
                  <a:tcPr marL="38100" marR="38100" marT="38100" marB="38100"/>
                </a:tc>
                <a:tc>
                  <a:txBody>
                    <a:bodyPr/>
                    <a:lstStyle/>
                    <a:p>
                      <a:pPr marL="54864" rtl="0">
                        <a:spcBef>
                          <a:spcPts val="432"/>
                        </a:spcBef>
                        <a:spcAft>
                          <a:spcPts val="288"/>
                        </a:spcAft>
                      </a:pPr>
                      <a:r>
                        <a:rPr lang="en-US">
                          <a:effectLst/>
                        </a:rPr>
                        <a:t>Class C</a:t>
                      </a:r>
                    </a:p>
                  </a:txBody>
                  <a:tcPr marL="38100" marR="38100" marT="38100" marB="38100"/>
                </a:tc>
                <a:tc>
                  <a:txBody>
                    <a:bodyPr/>
                    <a:lstStyle/>
                    <a:p>
                      <a:pPr marL="54864" rtl="0">
                        <a:spcBef>
                          <a:spcPts val="432"/>
                        </a:spcBef>
                        <a:spcAft>
                          <a:spcPts val="288"/>
                        </a:spcAft>
                      </a:pPr>
                      <a:r>
                        <a:rPr lang="en-US">
                          <a:effectLst/>
                        </a:rPr>
                        <a:t>16 MHz</a:t>
                      </a:r>
                    </a:p>
                  </a:txBody>
                  <a:tcPr marL="38100" marR="38100" marT="38100" marB="38100"/>
                </a:tc>
                <a:tc>
                  <a:txBody>
                    <a:bodyPr/>
                    <a:lstStyle/>
                    <a:p>
                      <a:pPr marL="54864" rtl="0">
                        <a:spcBef>
                          <a:spcPts val="432"/>
                        </a:spcBef>
                        <a:spcAft>
                          <a:spcPts val="288"/>
                        </a:spcAft>
                      </a:pPr>
                      <a:r>
                        <a:rPr lang="en-US">
                          <a:effectLst/>
                        </a:rPr>
                        <a:t>Used in early Ethernet; unsuitable for faster networks, but still used for voice telephone cables.</a:t>
                      </a:r>
                    </a:p>
                  </a:txBody>
                  <a:tcPr marL="38100" marR="38100" marT="38100" marB="38100"/>
                </a:tc>
                <a:extLst>
                  <a:ext uri="{0D108BD9-81ED-4DB2-BD59-A6C34878D82A}">
                    <a16:rowId xmlns:a16="http://schemas.microsoft.com/office/drawing/2014/main" val="3812082882"/>
                  </a:ext>
                </a:extLst>
              </a:tr>
              <a:tr h="370840">
                <a:tc>
                  <a:txBody>
                    <a:bodyPr/>
                    <a:lstStyle/>
                    <a:p>
                      <a:pPr marL="54864" rtl="0">
                        <a:spcBef>
                          <a:spcPts val="432"/>
                        </a:spcBef>
                        <a:spcAft>
                          <a:spcPts val="288"/>
                        </a:spcAft>
                      </a:pPr>
                      <a:r>
                        <a:rPr lang="en-US">
                          <a:effectLst/>
                        </a:rPr>
                        <a:t>Cat 4</a:t>
                      </a:r>
                    </a:p>
                  </a:txBody>
                  <a:tcPr marL="38100" marR="38100" marT="38100" marB="38100"/>
                </a:tc>
                <a:tc>
                  <a:txBody>
                    <a:bodyPr/>
                    <a:lstStyle/>
                    <a:p>
                      <a:pPr marL="54864" rtl="0">
                        <a:spcBef>
                          <a:spcPts val="432"/>
                        </a:spcBef>
                        <a:spcAft>
                          <a:spcPts val="288"/>
                        </a:spcAft>
                      </a:pPr>
                      <a:r>
                        <a:rPr lang="en-US">
                          <a:effectLst/>
                        </a:rPr>
                        <a:t>Not standard</a:t>
                      </a:r>
                    </a:p>
                  </a:txBody>
                  <a:tcPr marL="38100" marR="38100" marT="38100" marB="38100"/>
                </a:tc>
                <a:tc>
                  <a:txBody>
                    <a:bodyPr/>
                    <a:lstStyle/>
                    <a:p>
                      <a:pPr marL="54864" rtl="0">
                        <a:spcBef>
                          <a:spcPts val="432"/>
                        </a:spcBef>
                        <a:spcAft>
                          <a:spcPts val="288"/>
                        </a:spcAft>
                      </a:pPr>
                      <a:r>
                        <a:rPr lang="en-US">
                          <a:effectLst/>
                        </a:rPr>
                        <a:t>20 MHz</a:t>
                      </a:r>
                    </a:p>
                  </a:txBody>
                  <a:tcPr marL="38100" marR="38100" marT="38100" marB="38100"/>
                </a:tc>
                <a:tc>
                  <a:txBody>
                    <a:bodyPr/>
                    <a:lstStyle/>
                    <a:p>
                      <a:pPr marL="54864" rtl="0">
                        <a:spcBef>
                          <a:spcPts val="432"/>
                        </a:spcBef>
                        <a:spcAft>
                          <a:spcPts val="288"/>
                        </a:spcAft>
                      </a:pPr>
                      <a:r>
                        <a:rPr lang="en-US" dirty="0">
                          <a:effectLst/>
                        </a:rPr>
                        <a:t>Used by early Ethernet and some Token Ring networks  but was never common.</a:t>
                      </a:r>
                    </a:p>
                  </a:txBody>
                  <a:tcPr marL="38100" marR="38100" marT="38100" marB="38100"/>
                </a:tc>
                <a:extLst>
                  <a:ext uri="{0D108BD9-81ED-4DB2-BD59-A6C34878D82A}">
                    <a16:rowId xmlns:a16="http://schemas.microsoft.com/office/drawing/2014/main" val="1056371217"/>
                  </a:ext>
                </a:extLst>
              </a:tr>
              <a:tr h="370840">
                <a:tc>
                  <a:txBody>
                    <a:bodyPr/>
                    <a:lstStyle/>
                    <a:p>
                      <a:pPr marL="54864" rtl="0">
                        <a:spcBef>
                          <a:spcPts val="432"/>
                        </a:spcBef>
                        <a:spcAft>
                          <a:spcPts val="288"/>
                        </a:spcAft>
                      </a:pPr>
                      <a:r>
                        <a:rPr lang="en-US">
                          <a:effectLst/>
                        </a:rPr>
                        <a:t>Cat 5</a:t>
                      </a:r>
                    </a:p>
                  </a:txBody>
                  <a:tcPr marL="38100" marR="38100" marT="38100" marB="38100"/>
                </a:tc>
                <a:tc>
                  <a:txBody>
                    <a:bodyPr/>
                    <a:lstStyle/>
                    <a:p>
                      <a:pPr marL="54864" rtl="0">
                        <a:spcBef>
                          <a:spcPts val="432"/>
                        </a:spcBef>
                        <a:spcAft>
                          <a:spcPts val="288"/>
                        </a:spcAft>
                      </a:pPr>
                      <a:r>
                        <a:rPr lang="en-US">
                          <a:effectLst/>
                        </a:rPr>
                        <a:t>Class D</a:t>
                      </a:r>
                    </a:p>
                  </a:txBody>
                  <a:tcPr marL="38100" marR="38100" marT="38100" marB="38100"/>
                </a:tc>
                <a:tc>
                  <a:txBody>
                    <a:bodyPr/>
                    <a:lstStyle/>
                    <a:p>
                      <a:pPr marL="54864" rtl="0">
                        <a:spcBef>
                          <a:spcPts val="432"/>
                        </a:spcBef>
                        <a:spcAft>
                          <a:spcPts val="288"/>
                        </a:spcAft>
                      </a:pPr>
                      <a:r>
                        <a:rPr lang="en-US">
                          <a:effectLst/>
                        </a:rPr>
                        <a:t>100MHz</a:t>
                      </a:r>
                    </a:p>
                  </a:txBody>
                  <a:tcPr marL="38100" marR="38100" marT="38100" marB="38100"/>
                </a:tc>
                <a:tc>
                  <a:txBody>
                    <a:bodyPr/>
                    <a:lstStyle/>
                    <a:p>
                      <a:pPr marL="54864" rtl="0">
                        <a:spcBef>
                          <a:spcPts val="432"/>
                        </a:spcBef>
                        <a:spcAft>
                          <a:spcPts val="288"/>
                        </a:spcAft>
                      </a:pPr>
                      <a:r>
                        <a:rPr lang="en-US" dirty="0">
                          <a:effectLst/>
                        </a:rPr>
                        <a:t>Widely used for Fast Ethernet and Gigabit Ethernet networks, also used for telephone and video. Superseded by Cat5e.</a:t>
                      </a:r>
                    </a:p>
                  </a:txBody>
                  <a:tcPr marL="38100" marR="38100" marT="38100" marB="38100"/>
                </a:tc>
                <a:extLst>
                  <a:ext uri="{0D108BD9-81ED-4DB2-BD59-A6C34878D82A}">
                    <a16:rowId xmlns:a16="http://schemas.microsoft.com/office/drawing/2014/main" val="2222205943"/>
                  </a:ext>
                </a:extLst>
              </a:tr>
            </a:tbl>
          </a:graphicData>
        </a:graphic>
      </p:graphicFrame>
    </p:spTree>
    <p:extLst>
      <p:ext uri="{BB962C8B-B14F-4D97-AF65-F5344CB8AC3E}">
        <p14:creationId xmlns:p14="http://schemas.microsoft.com/office/powerpoint/2010/main" val="3806373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ISO/IEC 11801 standard (Cont.)</a:t>
            </a:r>
          </a:p>
        </p:txBody>
      </p:sp>
      <p:graphicFrame>
        <p:nvGraphicFramePr>
          <p:cNvPr id="5" name="Table 5">
            <a:extLst>
              <a:ext uri="{FF2B5EF4-FFF2-40B4-BE49-F238E27FC236}">
                <a16:creationId xmlns:a16="http://schemas.microsoft.com/office/drawing/2014/main" id="{4857D638-AD8F-4E98-8CC3-5EA3A8572A34}"/>
              </a:ext>
            </a:extLst>
          </p:cNvPr>
          <p:cNvGraphicFramePr>
            <a:graphicFrameLocks noGrp="1"/>
          </p:cNvGraphicFramePr>
          <p:nvPr>
            <p:ph idx="1"/>
          </p:nvPr>
        </p:nvGraphicFramePr>
        <p:xfrm>
          <a:off x="518158" y="1690687"/>
          <a:ext cx="11361021" cy="4130992"/>
        </p:xfrm>
        <a:graphic>
          <a:graphicData uri="http://schemas.openxmlformats.org/drawingml/2006/table">
            <a:tbl>
              <a:tblPr firstRow="1" bandRow="1">
                <a:tableStyleId>{5C22544A-7EE6-4342-B048-85BDC9FD1C3A}</a:tableStyleId>
              </a:tblPr>
              <a:tblGrid>
                <a:gridCol w="1476016">
                  <a:extLst>
                    <a:ext uri="{9D8B030D-6E8A-4147-A177-3AD203B41FA5}">
                      <a16:colId xmlns:a16="http://schemas.microsoft.com/office/drawing/2014/main" val="911098950"/>
                    </a:ext>
                  </a:extLst>
                </a:gridCol>
                <a:gridCol w="2262508">
                  <a:extLst>
                    <a:ext uri="{9D8B030D-6E8A-4147-A177-3AD203B41FA5}">
                      <a16:colId xmlns:a16="http://schemas.microsoft.com/office/drawing/2014/main" val="2656233621"/>
                    </a:ext>
                  </a:extLst>
                </a:gridCol>
                <a:gridCol w="1723816">
                  <a:extLst>
                    <a:ext uri="{9D8B030D-6E8A-4147-A177-3AD203B41FA5}">
                      <a16:colId xmlns:a16="http://schemas.microsoft.com/office/drawing/2014/main" val="1922148717"/>
                    </a:ext>
                  </a:extLst>
                </a:gridCol>
                <a:gridCol w="5898681">
                  <a:extLst>
                    <a:ext uri="{9D8B030D-6E8A-4147-A177-3AD203B41FA5}">
                      <a16:colId xmlns:a16="http://schemas.microsoft.com/office/drawing/2014/main" val="732638332"/>
                    </a:ext>
                  </a:extLst>
                </a:gridCol>
              </a:tblGrid>
              <a:tr h="565128">
                <a:tc>
                  <a:txBody>
                    <a:bodyPr/>
                    <a:lstStyle/>
                    <a:p>
                      <a:pPr algn="l" rtl="0">
                        <a:spcAft>
                          <a:spcPts val="0"/>
                        </a:spcAft>
                      </a:pPr>
                      <a:r>
                        <a:rPr lang="en-US">
                          <a:effectLst/>
                        </a:rPr>
                        <a:t>Common name</a:t>
                      </a:r>
                    </a:p>
                  </a:txBody>
                  <a:tcPr marL="38100" marR="38100" marT="38100" marB="38100"/>
                </a:tc>
                <a:tc>
                  <a:txBody>
                    <a:bodyPr/>
                    <a:lstStyle/>
                    <a:p>
                      <a:pPr algn="l" rtl="0">
                        <a:spcAft>
                          <a:spcPts val="0"/>
                        </a:spcAft>
                      </a:pPr>
                      <a:r>
                        <a:rPr lang="en-US">
                          <a:effectLst/>
                        </a:rPr>
                        <a:t>ISO/IEC 11801 name</a:t>
                      </a:r>
                    </a:p>
                  </a:txBody>
                  <a:tcPr marL="38100" marR="38100" marT="38100" marB="38100"/>
                </a:tc>
                <a:tc>
                  <a:txBody>
                    <a:bodyPr/>
                    <a:lstStyle/>
                    <a:p>
                      <a:pPr algn="l" rtl="0">
                        <a:spcAft>
                          <a:spcPts val="0"/>
                        </a:spcAft>
                      </a:pPr>
                      <a:r>
                        <a:rPr lang="en-US" dirty="0">
                          <a:effectLst/>
                        </a:rPr>
                        <a:t>Frequency</a:t>
                      </a:r>
                    </a:p>
                  </a:txBody>
                  <a:tcPr marL="38100" marR="38100" marT="38100" marB="38100"/>
                </a:tc>
                <a:tc>
                  <a:txBody>
                    <a:bodyPr/>
                    <a:lstStyle/>
                    <a:p>
                      <a:pPr algn="l" rtl="0">
                        <a:spcAft>
                          <a:spcPts val="0"/>
                        </a:spcAft>
                      </a:pPr>
                      <a:r>
                        <a:rPr lang="en-US">
                          <a:effectLst/>
                        </a:rPr>
                        <a:t>Description/Use</a:t>
                      </a:r>
                    </a:p>
                  </a:txBody>
                  <a:tcPr marL="38100" marR="38100" marT="38100" marB="38100"/>
                </a:tc>
                <a:extLst>
                  <a:ext uri="{0D108BD9-81ED-4DB2-BD59-A6C34878D82A}">
                    <a16:rowId xmlns:a16="http://schemas.microsoft.com/office/drawing/2014/main" val="3241872990"/>
                  </a:ext>
                </a:extLst>
              </a:tr>
              <a:tr h="565128">
                <a:tc>
                  <a:txBody>
                    <a:bodyPr/>
                    <a:lstStyle/>
                    <a:p>
                      <a:pPr marL="54864" rtl="0">
                        <a:spcBef>
                          <a:spcPts val="432"/>
                        </a:spcBef>
                        <a:spcAft>
                          <a:spcPts val="288"/>
                        </a:spcAft>
                      </a:pPr>
                      <a:r>
                        <a:rPr lang="en-US" dirty="0">
                          <a:effectLst/>
                        </a:rPr>
                        <a:t>Cat 5e</a:t>
                      </a:r>
                    </a:p>
                  </a:txBody>
                  <a:tcPr marL="38100" marR="38100" marT="38100" marB="38100"/>
                </a:tc>
                <a:tc>
                  <a:txBody>
                    <a:bodyPr/>
                    <a:lstStyle/>
                    <a:p>
                      <a:pPr marL="54864" rtl="0">
                        <a:spcBef>
                          <a:spcPts val="432"/>
                        </a:spcBef>
                        <a:spcAft>
                          <a:spcPts val="288"/>
                        </a:spcAft>
                      </a:pPr>
                      <a:r>
                        <a:rPr lang="en-US">
                          <a:effectLst/>
                        </a:rPr>
                        <a:t>Class D</a:t>
                      </a:r>
                    </a:p>
                  </a:txBody>
                  <a:tcPr marL="38100" marR="38100" marT="38100" marB="38100"/>
                </a:tc>
                <a:tc>
                  <a:txBody>
                    <a:bodyPr/>
                    <a:lstStyle/>
                    <a:p>
                      <a:pPr marL="54864" rtl="0">
                        <a:spcBef>
                          <a:spcPts val="432"/>
                        </a:spcBef>
                        <a:spcAft>
                          <a:spcPts val="288"/>
                        </a:spcAft>
                      </a:pPr>
                      <a:r>
                        <a:rPr lang="en-US">
                          <a:effectLst/>
                        </a:rPr>
                        <a:t>100 MHz</a:t>
                      </a:r>
                    </a:p>
                  </a:txBody>
                  <a:tcPr marL="38100" marR="38100" marT="38100" marB="38100"/>
                </a:tc>
                <a:tc>
                  <a:txBody>
                    <a:bodyPr/>
                    <a:lstStyle/>
                    <a:p>
                      <a:pPr marL="54864" rtl="0">
                        <a:spcBef>
                          <a:spcPts val="432"/>
                        </a:spcBef>
                        <a:spcAft>
                          <a:spcPts val="288"/>
                        </a:spcAft>
                      </a:pPr>
                      <a:r>
                        <a:rPr lang="en-US">
                          <a:effectLst/>
                        </a:rPr>
                        <a:t>Category 5 Enhanced. Same overall properties as Cat5, but higher testing standards.</a:t>
                      </a:r>
                    </a:p>
                  </a:txBody>
                  <a:tcPr marL="38100" marR="38100" marT="38100" marB="38100"/>
                </a:tc>
                <a:extLst>
                  <a:ext uri="{0D108BD9-81ED-4DB2-BD59-A6C34878D82A}">
                    <a16:rowId xmlns:a16="http://schemas.microsoft.com/office/drawing/2014/main" val="891128580"/>
                  </a:ext>
                </a:extLst>
              </a:tr>
              <a:tr h="1305352">
                <a:tc>
                  <a:txBody>
                    <a:bodyPr/>
                    <a:lstStyle/>
                    <a:p>
                      <a:pPr marL="54864" rtl="0">
                        <a:spcBef>
                          <a:spcPts val="432"/>
                        </a:spcBef>
                        <a:spcAft>
                          <a:spcPts val="288"/>
                        </a:spcAft>
                      </a:pPr>
                      <a:r>
                        <a:rPr lang="en-US" dirty="0">
                          <a:effectLst/>
                        </a:rPr>
                        <a:t>Cat 6</a:t>
                      </a:r>
                    </a:p>
                  </a:txBody>
                  <a:tcPr marL="38100" marR="38100" marT="38100" marB="38100"/>
                </a:tc>
                <a:tc>
                  <a:txBody>
                    <a:bodyPr/>
                    <a:lstStyle/>
                    <a:p>
                      <a:pPr marL="54864" rtl="0">
                        <a:spcBef>
                          <a:spcPts val="432"/>
                        </a:spcBef>
                        <a:spcAft>
                          <a:spcPts val="288"/>
                        </a:spcAft>
                      </a:pPr>
                      <a:r>
                        <a:rPr lang="en-US" dirty="0">
                          <a:effectLst/>
                        </a:rPr>
                        <a:t>Class E</a:t>
                      </a:r>
                    </a:p>
                  </a:txBody>
                  <a:tcPr marL="38100" marR="38100" marT="38100" marB="38100"/>
                </a:tc>
                <a:tc>
                  <a:txBody>
                    <a:bodyPr/>
                    <a:lstStyle/>
                    <a:p>
                      <a:pPr marL="54864" rtl="0">
                        <a:spcBef>
                          <a:spcPts val="432"/>
                        </a:spcBef>
                        <a:spcAft>
                          <a:spcPts val="288"/>
                        </a:spcAft>
                      </a:pPr>
                      <a:r>
                        <a:rPr lang="en-US" dirty="0">
                          <a:effectLst/>
                        </a:rPr>
                        <a:t>250 MHz</a:t>
                      </a:r>
                    </a:p>
                  </a:txBody>
                  <a:tcPr marL="38100" marR="38100" marT="38100" marB="38100"/>
                </a:tc>
                <a:tc>
                  <a:txBody>
                    <a:bodyPr/>
                    <a:lstStyle/>
                    <a:p>
                      <a:pPr marL="54864" rtl="0">
                        <a:spcBef>
                          <a:spcPts val="432"/>
                        </a:spcBef>
                        <a:spcAft>
                          <a:spcPts val="288"/>
                        </a:spcAft>
                      </a:pPr>
                      <a:r>
                        <a:rPr lang="en-US" dirty="0">
                          <a:effectLst/>
                        </a:rPr>
                        <a:t>Stronger crosstalk specifications than Cat 5e. Popular for new Gigabit Ethernet installations and short distance 10 Gigabit Ethernet networks. Frequently shielded for additional EMI protection; if so, the shielding needs a grounded connection.</a:t>
                      </a:r>
                    </a:p>
                  </a:txBody>
                  <a:tcPr marL="38100" marR="38100" marT="38100" marB="38100"/>
                </a:tc>
                <a:extLst>
                  <a:ext uri="{0D108BD9-81ED-4DB2-BD59-A6C34878D82A}">
                    <a16:rowId xmlns:a16="http://schemas.microsoft.com/office/drawing/2014/main" val="4077512712"/>
                  </a:ext>
                </a:extLst>
              </a:tr>
              <a:tr h="565128">
                <a:tc>
                  <a:txBody>
                    <a:bodyPr/>
                    <a:lstStyle/>
                    <a:p>
                      <a:pPr marL="54864" rtl="0">
                        <a:spcBef>
                          <a:spcPts val="432"/>
                        </a:spcBef>
                        <a:spcAft>
                          <a:spcPts val="288"/>
                        </a:spcAft>
                      </a:pPr>
                      <a:r>
                        <a:rPr lang="en-US" dirty="0">
                          <a:effectLst/>
                        </a:rPr>
                        <a:t>Cat 6</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dirty="0">
                          <a:effectLst/>
                        </a:rPr>
                        <a:t>Class </a:t>
                      </a:r>
                      <a:r>
                        <a:rPr lang="en-US" dirty="0" err="1">
                          <a:effectLst/>
                        </a:rPr>
                        <a:t>E</a:t>
                      </a:r>
                      <a:r>
                        <a:rPr lang="en-US" baseline="0" dirty="0" err="1">
                          <a:effectLst/>
                        </a:rPr>
                        <a:t>a</a:t>
                      </a:r>
                      <a:r>
                        <a:rPr lang="en-US" dirty="0">
                          <a:effectLst/>
                        </a:rPr>
                        <a:t> </a:t>
                      </a:r>
                    </a:p>
                  </a:txBody>
                  <a:tcPr marL="38100" marR="38100" marT="38100" marB="38100"/>
                </a:tc>
                <a:tc>
                  <a:txBody>
                    <a:bodyPr/>
                    <a:lstStyle/>
                    <a:p>
                      <a:pPr marL="54864" rtl="0">
                        <a:spcBef>
                          <a:spcPts val="432"/>
                        </a:spcBef>
                        <a:spcAft>
                          <a:spcPts val="288"/>
                        </a:spcAft>
                      </a:pPr>
                      <a:r>
                        <a:rPr lang="en-US">
                          <a:effectLst/>
                        </a:rPr>
                        <a:t>500 MHz</a:t>
                      </a:r>
                    </a:p>
                  </a:txBody>
                  <a:tcPr marL="38100" marR="38100" marT="38100" marB="38100"/>
                </a:tc>
                <a:tc>
                  <a:txBody>
                    <a:bodyPr/>
                    <a:lstStyle/>
                    <a:p>
                      <a:pPr marL="54864" rtl="0">
                        <a:spcBef>
                          <a:spcPts val="432"/>
                        </a:spcBef>
                        <a:spcAft>
                          <a:spcPts val="288"/>
                        </a:spcAft>
                      </a:pPr>
                      <a:r>
                        <a:rPr lang="en-US">
                          <a:effectLst/>
                        </a:rPr>
                        <a:t>Augmented Category 6. Shielded and allows full distance 10 Gigabit Ethernet operation.</a:t>
                      </a:r>
                    </a:p>
                  </a:txBody>
                  <a:tcPr marL="38100" marR="38100" marT="38100" marB="38100"/>
                </a:tc>
                <a:extLst>
                  <a:ext uri="{0D108BD9-81ED-4DB2-BD59-A6C34878D82A}">
                    <a16:rowId xmlns:a16="http://schemas.microsoft.com/office/drawing/2014/main" val="1040873699"/>
                  </a:ext>
                </a:extLst>
              </a:tr>
              <a:tr h="565128">
                <a:tc>
                  <a:txBody>
                    <a:bodyPr/>
                    <a:lstStyle/>
                    <a:p>
                      <a:pPr marL="54864" rtl="0">
                        <a:spcBef>
                          <a:spcPts val="432"/>
                        </a:spcBef>
                        <a:spcAft>
                          <a:spcPts val="288"/>
                        </a:spcAft>
                      </a:pPr>
                      <a:r>
                        <a:rPr lang="en-US">
                          <a:effectLst/>
                        </a:rPr>
                        <a:t>Cat 7</a:t>
                      </a:r>
                    </a:p>
                  </a:txBody>
                  <a:tcPr marL="38100" marR="38100" marT="38100" marB="38100"/>
                </a:tc>
                <a:tc>
                  <a:txBody>
                    <a:bodyPr/>
                    <a:lstStyle/>
                    <a:p>
                      <a:pPr marL="54864" rtl="0">
                        <a:spcBef>
                          <a:spcPts val="432"/>
                        </a:spcBef>
                        <a:spcAft>
                          <a:spcPts val="288"/>
                        </a:spcAft>
                      </a:pPr>
                      <a:r>
                        <a:rPr lang="en-US">
                          <a:effectLst/>
                        </a:rPr>
                        <a:t>Class F</a:t>
                      </a:r>
                    </a:p>
                  </a:txBody>
                  <a:tcPr marL="38100" marR="38100" marT="38100" marB="38100"/>
                </a:tc>
                <a:tc>
                  <a:txBody>
                    <a:bodyPr/>
                    <a:lstStyle/>
                    <a:p>
                      <a:pPr marL="54864" rtl="0">
                        <a:spcBef>
                          <a:spcPts val="432"/>
                        </a:spcBef>
                        <a:spcAft>
                          <a:spcPts val="288"/>
                        </a:spcAft>
                      </a:pPr>
                      <a:r>
                        <a:rPr lang="en-US">
                          <a:effectLst/>
                        </a:rPr>
                        <a:t>600 MHz</a:t>
                      </a:r>
                    </a:p>
                  </a:txBody>
                  <a:tcPr marL="38100" marR="38100" marT="38100" marB="38100"/>
                </a:tc>
                <a:tc>
                  <a:txBody>
                    <a:bodyPr/>
                    <a:lstStyle/>
                    <a:p>
                      <a:pPr marL="54864" rtl="0">
                        <a:spcBef>
                          <a:spcPts val="432"/>
                        </a:spcBef>
                        <a:spcAft>
                          <a:spcPts val="288"/>
                        </a:spcAft>
                      </a:pPr>
                      <a:r>
                        <a:rPr lang="en-US" dirty="0">
                          <a:effectLst/>
                        </a:rPr>
                        <a:t>Similar to Cat6a but screened and shielded for higher noise resistance.</a:t>
                      </a:r>
                    </a:p>
                  </a:txBody>
                  <a:tcPr marL="38100" marR="38100" marT="38100" marB="38100"/>
                </a:tc>
                <a:extLst>
                  <a:ext uri="{0D108BD9-81ED-4DB2-BD59-A6C34878D82A}">
                    <a16:rowId xmlns:a16="http://schemas.microsoft.com/office/drawing/2014/main" val="2953500478"/>
                  </a:ext>
                </a:extLst>
              </a:tr>
              <a:tr h="565128">
                <a:tc>
                  <a:txBody>
                    <a:bodyPr/>
                    <a:lstStyle/>
                    <a:p>
                      <a:pPr marL="54864" rtl="0">
                        <a:spcBef>
                          <a:spcPts val="432"/>
                        </a:spcBef>
                        <a:spcAft>
                          <a:spcPts val="288"/>
                        </a:spcAft>
                      </a:pPr>
                      <a:r>
                        <a:rPr lang="en-US" dirty="0">
                          <a:effectLst/>
                        </a:rPr>
                        <a:t>Cat 7</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dirty="0">
                          <a:effectLst/>
                        </a:rPr>
                        <a:t>Class F</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a:effectLst/>
                        </a:rPr>
                        <a:t>1000 MHz</a:t>
                      </a:r>
                    </a:p>
                  </a:txBody>
                  <a:tcPr marL="38100" marR="38100" marT="38100" marB="38100"/>
                </a:tc>
                <a:tc>
                  <a:txBody>
                    <a:bodyPr/>
                    <a:lstStyle/>
                    <a:p>
                      <a:pPr marL="54864" rtl="0">
                        <a:spcBef>
                          <a:spcPts val="432"/>
                        </a:spcBef>
                        <a:spcAft>
                          <a:spcPts val="288"/>
                        </a:spcAft>
                      </a:pPr>
                      <a:r>
                        <a:rPr lang="en-US" dirty="0">
                          <a:effectLst/>
                        </a:rPr>
                        <a:t>Augmented Category 7. May be suitable for emerging 40 Gigabit Ethernet.</a:t>
                      </a:r>
                    </a:p>
                  </a:txBody>
                  <a:tcPr marL="38100" marR="38100" marT="38100" marB="38100"/>
                </a:tc>
                <a:extLst>
                  <a:ext uri="{0D108BD9-81ED-4DB2-BD59-A6C34878D82A}">
                    <a16:rowId xmlns:a16="http://schemas.microsoft.com/office/drawing/2014/main" val="1593408839"/>
                  </a:ext>
                </a:extLst>
              </a:tr>
            </a:tbl>
          </a:graphicData>
        </a:graphic>
      </p:graphicFrame>
    </p:spTree>
    <p:extLst>
      <p:ext uri="{BB962C8B-B14F-4D97-AF65-F5344CB8AC3E}">
        <p14:creationId xmlns:p14="http://schemas.microsoft.com/office/powerpoint/2010/main" val="45083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BNC connector, along with a T connector used for legacy Ethernet</a:t>
            </a:r>
          </a:p>
        </p:txBody>
      </p:sp>
      <p:pic>
        <p:nvPicPr>
          <p:cNvPr id="7" name="Picture 6">
            <a:extLst>
              <a:ext uri="{FF2B5EF4-FFF2-40B4-BE49-F238E27FC236}">
                <a16:creationId xmlns:a16="http://schemas.microsoft.com/office/drawing/2014/main" id="{F1CE4E9A-3BA5-44E2-A686-56C3FDAB969E}"/>
              </a:ext>
            </a:extLst>
          </p:cNvPr>
          <p:cNvPicPr>
            <a:picLocks noChangeAspect="1"/>
          </p:cNvPicPr>
          <p:nvPr/>
        </p:nvPicPr>
        <p:blipFill>
          <a:blip r:embed="rId3"/>
          <a:stretch>
            <a:fillRect/>
          </a:stretch>
        </p:blipFill>
        <p:spPr>
          <a:xfrm>
            <a:off x="1066800" y="3047588"/>
            <a:ext cx="4445000" cy="3490585"/>
          </a:xfrm>
          <a:prstGeom prst="rect">
            <a:avLst/>
          </a:prstGeom>
        </p:spPr>
      </p:pic>
      <p:pic>
        <p:nvPicPr>
          <p:cNvPr id="8" name="Picture 7">
            <a:extLst>
              <a:ext uri="{FF2B5EF4-FFF2-40B4-BE49-F238E27FC236}">
                <a16:creationId xmlns:a16="http://schemas.microsoft.com/office/drawing/2014/main" id="{25D2CD4C-3E97-4386-9061-A7A149951234}"/>
              </a:ext>
            </a:extLst>
          </p:cNvPr>
          <p:cNvPicPr>
            <a:picLocks noChangeAspect="1"/>
          </p:cNvPicPr>
          <p:nvPr/>
        </p:nvPicPr>
        <p:blipFill rotWithShape="1">
          <a:blip r:embed="rId4"/>
          <a:srcRect b="33629"/>
          <a:stretch/>
        </p:blipFill>
        <p:spPr>
          <a:xfrm>
            <a:off x="5110481" y="2698065"/>
            <a:ext cx="2655622" cy="1461870"/>
          </a:xfrm>
          <a:prstGeom prst="rect">
            <a:avLst/>
          </a:prstGeom>
        </p:spPr>
      </p:pic>
      <p:pic>
        <p:nvPicPr>
          <p:cNvPr id="9" name="Picture 8">
            <a:extLst>
              <a:ext uri="{FF2B5EF4-FFF2-40B4-BE49-F238E27FC236}">
                <a16:creationId xmlns:a16="http://schemas.microsoft.com/office/drawing/2014/main" id="{156517DD-2527-4AD7-9298-DAE9ED90B633}"/>
              </a:ext>
            </a:extLst>
          </p:cNvPr>
          <p:cNvPicPr>
            <a:picLocks noChangeAspect="1"/>
          </p:cNvPicPr>
          <p:nvPr/>
        </p:nvPicPr>
        <p:blipFill>
          <a:blip r:embed="rId5"/>
          <a:stretch>
            <a:fillRect/>
          </a:stretch>
        </p:blipFill>
        <p:spPr>
          <a:xfrm>
            <a:off x="7458242" y="3906136"/>
            <a:ext cx="4445000" cy="2855445"/>
          </a:xfrm>
          <a:prstGeom prst="rect">
            <a:avLst/>
          </a:prstGeom>
        </p:spPr>
      </p:pic>
    </p:spTree>
    <p:extLst>
      <p:ext uri="{BB962C8B-B14F-4D97-AF65-F5344CB8AC3E}">
        <p14:creationId xmlns:p14="http://schemas.microsoft.com/office/powerpoint/2010/main" val="25050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cable properties </a:t>
            </a:r>
          </a:p>
        </p:txBody>
      </p:sp>
      <p:pic>
        <p:nvPicPr>
          <p:cNvPr id="5" name="Content Placeholder 4">
            <a:extLst>
              <a:ext uri="{FF2B5EF4-FFF2-40B4-BE49-F238E27FC236}">
                <a16:creationId xmlns:a16="http://schemas.microsoft.com/office/drawing/2014/main" id="{DE1E08B4-B474-4A21-B42F-36FA122603AE}"/>
              </a:ext>
            </a:extLst>
          </p:cNvPr>
          <p:cNvPicPr>
            <a:picLocks noGrp="1" noChangeAspect="1"/>
          </p:cNvPicPr>
          <p:nvPr>
            <p:ph sz="half" idx="1"/>
          </p:nvPr>
        </p:nvPicPr>
        <p:blipFill>
          <a:blip r:embed="rId2"/>
          <a:stretch>
            <a:fillRect/>
          </a:stretch>
        </p:blipFill>
        <p:spPr>
          <a:xfrm>
            <a:off x="1981200" y="2967985"/>
            <a:ext cx="4114800" cy="2018995"/>
          </a:xfrm>
          <a:prstGeom prst="rect">
            <a:avLst/>
          </a:prstGeom>
        </p:spPr>
      </p:pic>
      <p:pic>
        <p:nvPicPr>
          <p:cNvPr id="8" name="Content Placeholder 7">
            <a:extLst>
              <a:ext uri="{FF2B5EF4-FFF2-40B4-BE49-F238E27FC236}">
                <a16:creationId xmlns:a16="http://schemas.microsoft.com/office/drawing/2014/main" id="{4B7A242F-EE6A-4DEF-9C30-15FC657784C4}"/>
              </a:ext>
            </a:extLst>
          </p:cNvPr>
          <p:cNvPicPr>
            <a:picLocks noGrp="1" noChangeAspect="1"/>
          </p:cNvPicPr>
          <p:nvPr>
            <p:ph sz="half" idx="2"/>
          </p:nvPr>
        </p:nvPicPr>
        <p:blipFill rotWithShape="1">
          <a:blip r:embed="rId3"/>
          <a:srcRect l="25523" r="17214"/>
          <a:stretch/>
        </p:blipFill>
        <p:spPr>
          <a:xfrm>
            <a:off x="6336637" y="1920081"/>
            <a:ext cx="4090726" cy="4114800"/>
          </a:xfrm>
          <a:prstGeom prst="rect">
            <a:avLst/>
          </a:prstGeom>
        </p:spPr>
      </p:pic>
      <p:sp>
        <p:nvSpPr>
          <p:cNvPr id="9" name="Arrow: Right 8">
            <a:extLst>
              <a:ext uri="{FF2B5EF4-FFF2-40B4-BE49-F238E27FC236}">
                <a16:creationId xmlns:a16="http://schemas.microsoft.com/office/drawing/2014/main" id="{63334A09-0E8B-432B-BF80-3D567D4F8306}"/>
              </a:ext>
            </a:extLst>
          </p:cNvPr>
          <p:cNvSpPr/>
          <p:nvPr/>
        </p:nvSpPr>
        <p:spPr>
          <a:xfrm>
            <a:off x="10053506" y="6241409"/>
            <a:ext cx="385894" cy="3523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609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connectors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cable with F connectors, along with a splitter</a:t>
            </a:r>
          </a:p>
        </p:txBody>
      </p:sp>
      <p:pic>
        <p:nvPicPr>
          <p:cNvPr id="5" name="Picture 4">
            <a:extLst>
              <a:ext uri="{FF2B5EF4-FFF2-40B4-BE49-F238E27FC236}">
                <a16:creationId xmlns:a16="http://schemas.microsoft.com/office/drawing/2014/main" id="{1A939CCB-DEB5-4329-9D5C-AC018DC1C0D1}"/>
              </a:ext>
            </a:extLst>
          </p:cNvPr>
          <p:cNvPicPr>
            <a:picLocks noChangeAspect="1"/>
          </p:cNvPicPr>
          <p:nvPr/>
        </p:nvPicPr>
        <p:blipFill>
          <a:blip r:embed="rId2"/>
          <a:stretch>
            <a:fillRect/>
          </a:stretch>
        </p:blipFill>
        <p:spPr>
          <a:xfrm>
            <a:off x="2524125" y="2367916"/>
            <a:ext cx="7143750" cy="4124325"/>
          </a:xfrm>
          <a:prstGeom prst="rect">
            <a:avLst/>
          </a:prstGeom>
        </p:spPr>
      </p:pic>
    </p:spTree>
    <p:extLst>
      <p:ext uri="{BB962C8B-B14F-4D97-AF65-F5344CB8AC3E}">
        <p14:creationId xmlns:p14="http://schemas.microsoft.com/office/powerpoint/2010/main" val="1754254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coaxial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Coaxial termination tools</a:t>
            </a:r>
          </a:p>
        </p:txBody>
      </p:sp>
      <p:pic>
        <p:nvPicPr>
          <p:cNvPr id="5" name="Picture 4">
            <a:extLst>
              <a:ext uri="{FF2B5EF4-FFF2-40B4-BE49-F238E27FC236}">
                <a16:creationId xmlns:a16="http://schemas.microsoft.com/office/drawing/2014/main" id="{C5387DF5-EDC8-49A7-AC32-A6745ABB290A}"/>
              </a:ext>
            </a:extLst>
          </p:cNvPr>
          <p:cNvPicPr>
            <a:picLocks noChangeAspect="1"/>
          </p:cNvPicPr>
          <p:nvPr/>
        </p:nvPicPr>
        <p:blipFill>
          <a:blip r:embed="rId2"/>
          <a:stretch>
            <a:fillRect/>
          </a:stretch>
        </p:blipFill>
        <p:spPr>
          <a:xfrm>
            <a:off x="3352800" y="2291213"/>
            <a:ext cx="5486400" cy="3657600"/>
          </a:xfrm>
          <a:prstGeom prst="rect">
            <a:avLst/>
          </a:prstGeom>
        </p:spPr>
      </p:pic>
    </p:spTree>
    <p:extLst>
      <p:ext uri="{BB962C8B-B14F-4D97-AF65-F5344CB8AC3E}">
        <p14:creationId xmlns:p14="http://schemas.microsoft.com/office/powerpoint/2010/main" val="1514826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F57C-34ED-4E67-9CE5-6F78B58E18A5}"/>
              </a:ext>
            </a:extLst>
          </p:cNvPr>
          <p:cNvSpPr>
            <a:spLocks noGrp="1"/>
          </p:cNvSpPr>
          <p:nvPr>
            <p:ph type="title"/>
          </p:nvPr>
        </p:nvSpPr>
        <p:spPr/>
        <p:txBody>
          <a:bodyPr/>
          <a:lstStyle/>
          <a:p>
            <a:r>
              <a:rPr lang="en-GB" dirty="0"/>
              <a:t>BNC Terminator</a:t>
            </a:r>
          </a:p>
        </p:txBody>
      </p:sp>
      <p:sp>
        <p:nvSpPr>
          <p:cNvPr id="3" name="Content Placeholder 2">
            <a:extLst>
              <a:ext uri="{FF2B5EF4-FFF2-40B4-BE49-F238E27FC236}">
                <a16:creationId xmlns:a16="http://schemas.microsoft.com/office/drawing/2014/main" id="{08885DC5-058C-4088-AE6E-27C18DEA03A1}"/>
              </a:ext>
            </a:extLst>
          </p:cNvPr>
          <p:cNvSpPr>
            <a:spLocks noGrp="1"/>
          </p:cNvSpPr>
          <p:nvPr>
            <p:ph idx="1"/>
          </p:nvPr>
        </p:nvSpPr>
        <p:spPr>
          <a:xfrm>
            <a:off x="312821" y="1825625"/>
            <a:ext cx="4436159" cy="4398194"/>
          </a:xfrm>
        </p:spPr>
        <p:txBody>
          <a:bodyPr>
            <a:noAutofit/>
          </a:bodyPr>
          <a:lstStyle/>
          <a:p>
            <a:r>
              <a:rPr lang="en-GB" sz="3200" dirty="0"/>
              <a:t>Usually 50 Ohm or 75 Ohm</a:t>
            </a:r>
          </a:p>
          <a:p>
            <a:endParaRPr lang="en-GB" sz="3200" dirty="0"/>
          </a:p>
          <a:p>
            <a:endParaRPr lang="en-GB" sz="3200" dirty="0"/>
          </a:p>
          <a:p>
            <a:r>
              <a:rPr lang="en-GB" sz="3200" dirty="0"/>
              <a:t>The practice of ending a transmission line with a device that matches the characteristic impedance of the line</a:t>
            </a:r>
          </a:p>
        </p:txBody>
      </p:sp>
      <p:pic>
        <p:nvPicPr>
          <p:cNvPr id="5" name="Picture 4" descr="A picture containing ware, cup, sitting, silver&#10;&#10;Description automatically generated">
            <a:extLst>
              <a:ext uri="{FF2B5EF4-FFF2-40B4-BE49-F238E27FC236}">
                <a16:creationId xmlns:a16="http://schemas.microsoft.com/office/drawing/2014/main" id="{EF31C135-ADE1-4A88-8629-7210587EB1C2}"/>
              </a:ext>
            </a:extLst>
          </p:cNvPr>
          <p:cNvPicPr>
            <a:picLocks noChangeAspect="1"/>
          </p:cNvPicPr>
          <p:nvPr/>
        </p:nvPicPr>
        <p:blipFill rotWithShape="1">
          <a:blip r:embed="rId3">
            <a:extLst>
              <a:ext uri="{28A0092B-C50C-407E-A947-70E740481C1C}">
                <a14:useLocalDpi xmlns:a14="http://schemas.microsoft.com/office/drawing/2010/main" val="0"/>
              </a:ext>
            </a:extLst>
          </a:blip>
          <a:srcRect l="4945" t="8996" r="3660" b="14308"/>
          <a:stretch/>
        </p:blipFill>
        <p:spPr>
          <a:xfrm>
            <a:off x="5516880" y="3093536"/>
            <a:ext cx="4050890" cy="3399339"/>
          </a:xfrm>
          <a:prstGeom prst="rect">
            <a:avLst/>
          </a:prstGeom>
        </p:spPr>
      </p:pic>
      <p:pic>
        <p:nvPicPr>
          <p:cNvPr id="8" name="Picture 7">
            <a:extLst>
              <a:ext uri="{FF2B5EF4-FFF2-40B4-BE49-F238E27FC236}">
                <a16:creationId xmlns:a16="http://schemas.microsoft.com/office/drawing/2014/main" id="{89111D75-F11F-40A2-86A2-40043ADA305F}"/>
              </a:ext>
            </a:extLst>
          </p:cNvPr>
          <p:cNvPicPr>
            <a:picLocks noChangeAspect="1"/>
          </p:cNvPicPr>
          <p:nvPr/>
        </p:nvPicPr>
        <p:blipFill rotWithShape="1">
          <a:blip r:embed="rId4">
            <a:extLst>
              <a:ext uri="{28A0092B-C50C-407E-A947-70E740481C1C}">
                <a14:useLocalDpi xmlns:a14="http://schemas.microsoft.com/office/drawing/2010/main" val="0"/>
              </a:ext>
            </a:extLst>
          </a:blip>
          <a:srcRect r="11561"/>
          <a:stretch/>
        </p:blipFill>
        <p:spPr>
          <a:xfrm>
            <a:off x="9722082" y="2824480"/>
            <a:ext cx="2393072" cy="3013587"/>
          </a:xfrm>
          <a:prstGeom prst="rect">
            <a:avLst/>
          </a:prstGeom>
        </p:spPr>
      </p:pic>
    </p:spTree>
    <p:extLst>
      <p:ext uri="{BB962C8B-B14F-4D97-AF65-F5344CB8AC3E}">
        <p14:creationId xmlns:p14="http://schemas.microsoft.com/office/powerpoint/2010/main" val="1060546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fibers </a:t>
            </a:r>
          </a:p>
        </p:txBody>
      </p:sp>
      <p:pic>
        <p:nvPicPr>
          <p:cNvPr id="5" name="Content Placeholder 4">
            <a:extLst>
              <a:ext uri="{FF2B5EF4-FFF2-40B4-BE49-F238E27FC236}">
                <a16:creationId xmlns:a16="http://schemas.microsoft.com/office/drawing/2014/main" id="{E29C28AA-08FB-4552-BB6B-9C35FD988B4A}"/>
              </a:ext>
            </a:extLst>
          </p:cNvPr>
          <p:cNvPicPr>
            <a:picLocks noGrp="1" noChangeAspect="1"/>
          </p:cNvPicPr>
          <p:nvPr>
            <p:ph idx="1"/>
          </p:nvPr>
        </p:nvPicPr>
        <p:blipFill>
          <a:blip r:embed="rId2"/>
          <a:stretch>
            <a:fillRect/>
          </a:stretch>
        </p:blipFill>
        <p:spPr>
          <a:xfrm>
            <a:off x="2638425" y="1748631"/>
            <a:ext cx="7143750" cy="4457700"/>
          </a:xfrm>
          <a:prstGeom prst="rect">
            <a:avLst/>
          </a:prstGeom>
        </p:spPr>
      </p:pic>
    </p:spTree>
    <p:extLst>
      <p:ext uri="{BB962C8B-B14F-4D97-AF65-F5344CB8AC3E}">
        <p14:creationId xmlns:p14="http://schemas.microsoft.com/office/powerpoint/2010/main" val="3817645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12821" y="365125"/>
            <a:ext cx="11590421" cy="1325563"/>
          </a:xfrm>
        </p:spPr>
        <p:txBody>
          <a:bodyPr anchor="ctr">
            <a:normAutofit/>
          </a:bodyPr>
          <a:lstStyle/>
          <a:p>
            <a:r>
              <a:rPr lang="en-US" dirty="0"/>
              <a:t>Fiber types </a:t>
            </a:r>
          </a:p>
        </p:txBody>
      </p:sp>
      <p:pic>
        <p:nvPicPr>
          <p:cNvPr id="5" name="Content Placeholder 4">
            <a:extLst>
              <a:ext uri="{FF2B5EF4-FFF2-40B4-BE49-F238E27FC236}">
                <a16:creationId xmlns:a16="http://schemas.microsoft.com/office/drawing/2014/main" id="{2574D36B-9B2A-4FC7-A82D-9D3A4CF22FAA}"/>
              </a:ext>
            </a:extLst>
          </p:cNvPr>
          <p:cNvPicPr>
            <a:picLocks noGrp="1" noChangeAspect="1"/>
          </p:cNvPicPr>
          <p:nvPr>
            <p:ph sz="half" idx="1"/>
          </p:nvPr>
        </p:nvPicPr>
        <p:blipFill>
          <a:blip r:embed="rId3"/>
          <a:stretch>
            <a:fillRect/>
          </a:stretch>
        </p:blipFill>
        <p:spPr>
          <a:xfrm>
            <a:off x="354013" y="2735263"/>
            <a:ext cx="5713413" cy="3117850"/>
          </a:xfrm>
          <a:prstGeom prst="rect">
            <a:avLst/>
          </a:prstGeom>
        </p:spPr>
      </p:pic>
      <p:pic>
        <p:nvPicPr>
          <p:cNvPr id="7" name="Content Placeholder 6">
            <a:extLst>
              <a:ext uri="{FF2B5EF4-FFF2-40B4-BE49-F238E27FC236}">
                <a16:creationId xmlns:a16="http://schemas.microsoft.com/office/drawing/2014/main" id="{97FC6A40-309C-4061-BDA5-3D5D7A260F31}"/>
              </a:ext>
            </a:extLst>
          </p:cNvPr>
          <p:cNvPicPr>
            <a:picLocks noGrp="1" noChangeAspect="1"/>
          </p:cNvPicPr>
          <p:nvPr>
            <p:ph sz="half" idx="2"/>
          </p:nvPr>
        </p:nvPicPr>
        <p:blipFill>
          <a:blip r:embed="rId4"/>
          <a:stretch>
            <a:fillRect/>
          </a:stretch>
        </p:blipFill>
        <p:spPr>
          <a:xfrm>
            <a:off x="6148388" y="2735263"/>
            <a:ext cx="5713413" cy="3117850"/>
          </a:xfrm>
          <a:prstGeom prst="rect">
            <a:avLst/>
          </a:prstGeom>
        </p:spPr>
      </p:pic>
    </p:spTree>
    <p:extLst>
      <p:ext uri="{BB962C8B-B14F-4D97-AF65-F5344CB8AC3E}">
        <p14:creationId xmlns:p14="http://schemas.microsoft.com/office/powerpoint/2010/main" val="3654398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Wavelength-division multiplexing </a:t>
            </a:r>
          </a:p>
        </p:txBody>
      </p:sp>
      <p:pic>
        <p:nvPicPr>
          <p:cNvPr id="5" name="Content Placeholder 4">
            <a:extLst>
              <a:ext uri="{FF2B5EF4-FFF2-40B4-BE49-F238E27FC236}">
                <a16:creationId xmlns:a16="http://schemas.microsoft.com/office/drawing/2014/main" id="{368BE672-D024-4171-80CA-796D8EF42465}"/>
              </a:ext>
            </a:extLst>
          </p:cNvPr>
          <p:cNvPicPr>
            <a:picLocks noGrp="1" noChangeAspect="1"/>
          </p:cNvPicPr>
          <p:nvPr>
            <p:ph idx="1"/>
          </p:nvPr>
        </p:nvPicPr>
        <p:blipFill rotWithShape="1">
          <a:blip r:embed="rId3"/>
          <a:srcRect l="7547" r="5548" b="13836"/>
          <a:stretch/>
        </p:blipFill>
        <p:spPr>
          <a:xfrm>
            <a:off x="137652" y="1226037"/>
            <a:ext cx="6086167" cy="5631963"/>
          </a:xfrm>
          <a:prstGeom prst="rect">
            <a:avLst/>
          </a:prstGeom>
        </p:spPr>
      </p:pic>
      <p:pic>
        <p:nvPicPr>
          <p:cNvPr id="3" name="Picture 2">
            <a:extLst>
              <a:ext uri="{FF2B5EF4-FFF2-40B4-BE49-F238E27FC236}">
                <a16:creationId xmlns:a16="http://schemas.microsoft.com/office/drawing/2014/main" id="{F89CA69B-2D99-4D4B-A995-EF98D14B3C13}"/>
              </a:ext>
            </a:extLst>
          </p:cNvPr>
          <p:cNvPicPr>
            <a:picLocks noChangeAspect="1"/>
          </p:cNvPicPr>
          <p:nvPr/>
        </p:nvPicPr>
        <p:blipFill rotWithShape="1">
          <a:blip r:embed="rId4"/>
          <a:srcRect l="16840" r="19077"/>
          <a:stretch/>
        </p:blipFill>
        <p:spPr>
          <a:xfrm>
            <a:off x="6223819" y="1476579"/>
            <a:ext cx="5968181" cy="4782667"/>
          </a:xfrm>
          <a:prstGeom prst="rect">
            <a:avLst/>
          </a:prstGeom>
        </p:spPr>
      </p:pic>
    </p:spTree>
    <p:extLst>
      <p:ext uri="{BB962C8B-B14F-4D97-AF65-F5344CB8AC3E}">
        <p14:creationId xmlns:p14="http://schemas.microsoft.com/office/powerpoint/2010/main" val="950287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F6AD-641E-4EA3-8948-F7BCBBFA43EF}"/>
              </a:ext>
            </a:extLst>
          </p:cNvPr>
          <p:cNvSpPr>
            <a:spLocks noGrp="1"/>
          </p:cNvSpPr>
          <p:nvPr>
            <p:ph type="title"/>
          </p:nvPr>
        </p:nvSpPr>
        <p:spPr/>
        <p:txBody>
          <a:bodyPr/>
          <a:lstStyle/>
          <a:p>
            <a:r>
              <a:rPr lang="en-GB" dirty="0"/>
              <a:t>CWDM and DWDM Statistics</a:t>
            </a:r>
          </a:p>
        </p:txBody>
      </p:sp>
      <p:graphicFrame>
        <p:nvGraphicFramePr>
          <p:cNvPr id="4" name="Table 4">
            <a:extLst>
              <a:ext uri="{FF2B5EF4-FFF2-40B4-BE49-F238E27FC236}">
                <a16:creationId xmlns:a16="http://schemas.microsoft.com/office/drawing/2014/main" id="{BABF8F5D-D1DC-432E-BD1A-D2F50A065EEE}"/>
              </a:ext>
            </a:extLst>
          </p:cNvPr>
          <p:cNvGraphicFramePr>
            <a:graphicFrameLocks noGrp="1"/>
          </p:cNvGraphicFramePr>
          <p:nvPr>
            <p:ph idx="1"/>
          </p:nvPr>
        </p:nvGraphicFramePr>
        <p:xfrm>
          <a:off x="312738" y="1825625"/>
          <a:ext cx="11590335" cy="2710180"/>
        </p:xfrm>
        <a:graphic>
          <a:graphicData uri="http://schemas.openxmlformats.org/drawingml/2006/table">
            <a:tbl>
              <a:tblPr firstRow="1" bandRow="1">
                <a:tableStyleId>{5C22544A-7EE6-4342-B048-85BDC9FD1C3A}</a:tableStyleId>
              </a:tblPr>
              <a:tblGrid>
                <a:gridCol w="3863445">
                  <a:extLst>
                    <a:ext uri="{9D8B030D-6E8A-4147-A177-3AD203B41FA5}">
                      <a16:colId xmlns:a16="http://schemas.microsoft.com/office/drawing/2014/main" val="2847614829"/>
                    </a:ext>
                  </a:extLst>
                </a:gridCol>
                <a:gridCol w="3863445">
                  <a:extLst>
                    <a:ext uri="{9D8B030D-6E8A-4147-A177-3AD203B41FA5}">
                      <a16:colId xmlns:a16="http://schemas.microsoft.com/office/drawing/2014/main" val="2115300073"/>
                    </a:ext>
                  </a:extLst>
                </a:gridCol>
                <a:gridCol w="3863445">
                  <a:extLst>
                    <a:ext uri="{9D8B030D-6E8A-4147-A177-3AD203B41FA5}">
                      <a16:colId xmlns:a16="http://schemas.microsoft.com/office/drawing/2014/main" val="2659216532"/>
                    </a:ext>
                  </a:extLst>
                </a:gridCol>
              </a:tblGrid>
              <a:tr h="370840">
                <a:tc>
                  <a:txBody>
                    <a:bodyPr/>
                    <a:lstStyle/>
                    <a:p>
                      <a:pPr algn="ctr"/>
                      <a:endParaRPr lang="en-GB" sz="3200" dirty="0">
                        <a:effectLst/>
                      </a:endParaRPr>
                    </a:p>
                  </a:txBody>
                  <a:tcPr marL="47625" marR="47625" marT="47625" marB="47625" anchor="ctr"/>
                </a:tc>
                <a:tc>
                  <a:txBody>
                    <a:bodyPr/>
                    <a:lstStyle/>
                    <a:p>
                      <a:pPr algn="ctr"/>
                      <a:r>
                        <a:rPr lang="en-GB" sz="2400" b="1" dirty="0">
                          <a:solidFill>
                            <a:srgbClr val="FFFFFF"/>
                          </a:solidFill>
                          <a:effectLst/>
                        </a:rPr>
                        <a:t>DWDM</a:t>
                      </a:r>
                      <a:endParaRPr lang="en-GB" sz="3200" dirty="0">
                        <a:effectLst/>
                      </a:endParaRPr>
                    </a:p>
                  </a:txBody>
                  <a:tcPr marL="47625" marR="47625" marT="47625" marB="47625" anchor="ctr"/>
                </a:tc>
                <a:tc>
                  <a:txBody>
                    <a:bodyPr/>
                    <a:lstStyle/>
                    <a:p>
                      <a:pPr algn="ctr"/>
                      <a:r>
                        <a:rPr lang="en-GB" sz="2400" b="1" dirty="0">
                          <a:solidFill>
                            <a:srgbClr val="FFFFFF"/>
                          </a:solidFill>
                          <a:effectLst/>
                        </a:rPr>
                        <a:t>CWDM</a:t>
                      </a:r>
                      <a:endParaRPr lang="en-GB" sz="3200" dirty="0">
                        <a:effectLst/>
                      </a:endParaRPr>
                    </a:p>
                  </a:txBody>
                  <a:tcPr marL="47625" marR="47625" marT="47625" marB="47625" anchor="ctr"/>
                </a:tc>
                <a:extLst>
                  <a:ext uri="{0D108BD9-81ED-4DB2-BD59-A6C34878D82A}">
                    <a16:rowId xmlns:a16="http://schemas.microsoft.com/office/drawing/2014/main" val="3695788147"/>
                  </a:ext>
                </a:extLst>
              </a:tr>
              <a:tr h="370840">
                <a:tc>
                  <a:txBody>
                    <a:bodyPr/>
                    <a:lstStyle/>
                    <a:p>
                      <a:r>
                        <a:rPr lang="en-GB" b="1">
                          <a:effectLst/>
                        </a:rPr>
                        <a:t>Distance</a:t>
                      </a:r>
                      <a:endParaRPr lang="en-GB">
                        <a:effectLst/>
                      </a:endParaRPr>
                    </a:p>
                  </a:txBody>
                  <a:tcPr marL="47625" marR="47625" marT="47625" marB="47625" anchor="ctr"/>
                </a:tc>
                <a:tc>
                  <a:txBody>
                    <a:bodyPr/>
                    <a:lstStyle/>
                    <a:p>
                      <a:r>
                        <a:rPr lang="en-GB">
                          <a:effectLst/>
                        </a:rPr>
                        <a:t>70km unamplified</a:t>
                      </a:r>
                    </a:p>
                  </a:txBody>
                  <a:tcPr marL="47625" marR="47625" marT="47625" marB="47625" anchor="ctr"/>
                </a:tc>
                <a:tc>
                  <a:txBody>
                    <a:bodyPr/>
                    <a:lstStyle/>
                    <a:p>
                      <a:r>
                        <a:rPr lang="en-GB">
                          <a:effectLst/>
                        </a:rPr>
                        <a:t>80km unamplified</a:t>
                      </a:r>
                    </a:p>
                  </a:txBody>
                  <a:tcPr marL="47625" marR="47625" marT="47625" marB="47625" anchor="ctr"/>
                </a:tc>
                <a:extLst>
                  <a:ext uri="{0D108BD9-81ED-4DB2-BD59-A6C34878D82A}">
                    <a16:rowId xmlns:a16="http://schemas.microsoft.com/office/drawing/2014/main" val="415009588"/>
                  </a:ext>
                </a:extLst>
              </a:tr>
              <a:tr h="370840">
                <a:tc>
                  <a:txBody>
                    <a:bodyPr/>
                    <a:lstStyle/>
                    <a:p>
                      <a:endParaRPr lang="en-GB">
                        <a:effectLst/>
                      </a:endParaRPr>
                    </a:p>
                  </a:txBody>
                  <a:tcPr marL="47625" marR="47625" marT="47625" marB="47625" anchor="ctr"/>
                </a:tc>
                <a:tc>
                  <a:txBody>
                    <a:bodyPr/>
                    <a:lstStyle/>
                    <a:p>
                      <a:r>
                        <a:rPr lang="en-GB">
                          <a:effectLst/>
                        </a:rPr>
                        <a:t>1000km+ amplified</a:t>
                      </a:r>
                    </a:p>
                  </a:txBody>
                  <a:tcPr marL="47625" marR="47625" marT="47625" marB="47625" anchor="ctr"/>
                </a:tc>
                <a:tc>
                  <a:txBody>
                    <a:bodyPr/>
                    <a:lstStyle/>
                    <a:p>
                      <a:r>
                        <a:rPr lang="en-GB">
                          <a:effectLst/>
                        </a:rPr>
                        <a:t>Not applicable</a:t>
                      </a:r>
                    </a:p>
                  </a:txBody>
                  <a:tcPr marL="47625" marR="47625" marT="47625" marB="47625" anchor="ctr"/>
                </a:tc>
                <a:extLst>
                  <a:ext uri="{0D108BD9-81ED-4DB2-BD59-A6C34878D82A}">
                    <a16:rowId xmlns:a16="http://schemas.microsoft.com/office/drawing/2014/main" val="1112277827"/>
                  </a:ext>
                </a:extLst>
              </a:tr>
              <a:tr h="370840">
                <a:tc>
                  <a:txBody>
                    <a:bodyPr/>
                    <a:lstStyle/>
                    <a:p>
                      <a:r>
                        <a:rPr lang="en-GB" b="1">
                          <a:effectLst/>
                        </a:rPr>
                        <a:t>Channels</a:t>
                      </a:r>
                      <a:endParaRPr lang="en-GB">
                        <a:effectLst/>
                      </a:endParaRPr>
                    </a:p>
                  </a:txBody>
                  <a:tcPr marL="47625" marR="47625" marT="47625" marB="47625" anchor="ctr"/>
                </a:tc>
                <a:tc>
                  <a:txBody>
                    <a:bodyPr/>
                    <a:lstStyle/>
                    <a:p>
                      <a:r>
                        <a:rPr lang="en-GB">
                          <a:effectLst/>
                        </a:rPr>
                        <a:t> 88 (Using interleaver)</a:t>
                      </a:r>
                    </a:p>
                  </a:txBody>
                  <a:tcPr marL="47625" marR="47625" marT="47625" marB="47625" anchor="ctr"/>
                </a:tc>
                <a:tc>
                  <a:txBody>
                    <a:bodyPr/>
                    <a:lstStyle/>
                    <a:p>
                      <a:r>
                        <a:rPr lang="en-GB">
                          <a:effectLst/>
                        </a:rPr>
                        <a:t>18 (Distances limited in the water peak)</a:t>
                      </a:r>
                    </a:p>
                  </a:txBody>
                  <a:tcPr marL="47625" marR="47625" marT="47625" marB="47625" anchor="ctr"/>
                </a:tc>
                <a:extLst>
                  <a:ext uri="{0D108BD9-81ED-4DB2-BD59-A6C34878D82A}">
                    <a16:rowId xmlns:a16="http://schemas.microsoft.com/office/drawing/2014/main" val="3810795169"/>
                  </a:ext>
                </a:extLst>
              </a:tr>
              <a:tr h="370840">
                <a:tc>
                  <a:txBody>
                    <a:bodyPr/>
                    <a:lstStyle/>
                    <a:p>
                      <a:r>
                        <a:rPr lang="en-GB" b="1">
                          <a:effectLst/>
                        </a:rPr>
                        <a:t>Spacing</a:t>
                      </a:r>
                      <a:endParaRPr lang="en-GB">
                        <a:effectLst/>
                      </a:endParaRPr>
                    </a:p>
                  </a:txBody>
                  <a:tcPr marL="47625" marR="47625" marT="47625" marB="47625" anchor="ctr"/>
                </a:tc>
                <a:tc>
                  <a:txBody>
                    <a:bodyPr/>
                    <a:lstStyle/>
                    <a:p>
                      <a:r>
                        <a:rPr lang="en-GB">
                          <a:effectLst/>
                        </a:rPr>
                        <a:t>0.8nm</a:t>
                      </a:r>
                    </a:p>
                  </a:txBody>
                  <a:tcPr marL="47625" marR="47625" marT="47625" marB="47625" anchor="ctr"/>
                </a:tc>
                <a:tc>
                  <a:txBody>
                    <a:bodyPr/>
                    <a:lstStyle/>
                    <a:p>
                      <a:r>
                        <a:rPr lang="en-GB">
                          <a:effectLst/>
                        </a:rPr>
                        <a:t>20nm</a:t>
                      </a:r>
                    </a:p>
                  </a:txBody>
                  <a:tcPr marL="47625" marR="47625" marT="47625" marB="47625" anchor="ctr"/>
                </a:tc>
                <a:extLst>
                  <a:ext uri="{0D108BD9-81ED-4DB2-BD59-A6C34878D82A}">
                    <a16:rowId xmlns:a16="http://schemas.microsoft.com/office/drawing/2014/main" val="1498068085"/>
                  </a:ext>
                </a:extLst>
              </a:tr>
              <a:tr h="370840">
                <a:tc>
                  <a:txBody>
                    <a:bodyPr/>
                    <a:lstStyle/>
                    <a:p>
                      <a:r>
                        <a:rPr lang="en-GB" b="1">
                          <a:effectLst/>
                        </a:rPr>
                        <a:t>Protocols</a:t>
                      </a:r>
                      <a:endParaRPr lang="en-GB">
                        <a:effectLst/>
                      </a:endParaRPr>
                    </a:p>
                  </a:txBody>
                  <a:tcPr marL="47625" marR="47625" marT="47625" marB="47625" anchor="ctr"/>
                </a:tc>
                <a:tc>
                  <a:txBody>
                    <a:bodyPr/>
                    <a:lstStyle/>
                    <a:p>
                      <a:r>
                        <a:rPr lang="en-GB" dirty="0">
                          <a:effectLst/>
                        </a:rPr>
                        <a:t>All including 100G and beyond: 1/10/40/100GE and 8/16/32GFC</a:t>
                      </a:r>
                    </a:p>
                  </a:txBody>
                  <a:tcPr marL="47625" marR="47625" marT="47625" marB="47625" anchor="ctr"/>
                </a:tc>
                <a:tc>
                  <a:txBody>
                    <a:bodyPr/>
                    <a:lstStyle/>
                    <a:p>
                      <a:r>
                        <a:rPr lang="en-GB" dirty="0">
                          <a:effectLst/>
                        </a:rPr>
                        <a:t>Up to 10GE and 8GFC</a:t>
                      </a:r>
                      <a:br>
                        <a:rPr lang="en-GB" dirty="0">
                          <a:effectLst/>
                        </a:rPr>
                      </a:br>
                      <a:r>
                        <a:rPr lang="en-GB" dirty="0">
                          <a:effectLst/>
                        </a:rPr>
                        <a:t>(40G using 4x10G CWDM)</a:t>
                      </a:r>
                    </a:p>
                  </a:txBody>
                  <a:tcPr marL="47625" marR="47625" marT="47625" marB="47625" anchor="ctr"/>
                </a:tc>
                <a:extLst>
                  <a:ext uri="{0D108BD9-81ED-4DB2-BD59-A6C34878D82A}">
                    <a16:rowId xmlns:a16="http://schemas.microsoft.com/office/drawing/2014/main" val="681592162"/>
                  </a:ext>
                </a:extLst>
              </a:tr>
            </a:tbl>
          </a:graphicData>
        </a:graphic>
      </p:graphicFrame>
    </p:spTree>
    <p:extLst>
      <p:ext uri="{BB962C8B-B14F-4D97-AF65-F5344CB8AC3E}">
        <p14:creationId xmlns:p14="http://schemas.microsoft.com/office/powerpoint/2010/main" val="1270314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fiber connectors </a:t>
            </a:r>
          </a:p>
        </p:txBody>
      </p:sp>
      <p:grpSp>
        <p:nvGrpSpPr>
          <p:cNvPr id="27" name="Group 26">
            <a:extLst>
              <a:ext uri="{FF2B5EF4-FFF2-40B4-BE49-F238E27FC236}">
                <a16:creationId xmlns:a16="http://schemas.microsoft.com/office/drawing/2014/main" id="{AA6726C1-3E9D-41DB-AF5D-3B570F9DDDE5}"/>
              </a:ext>
            </a:extLst>
          </p:cNvPr>
          <p:cNvGrpSpPr/>
          <p:nvPr/>
        </p:nvGrpSpPr>
        <p:grpSpPr>
          <a:xfrm>
            <a:off x="3108960" y="3073400"/>
            <a:ext cx="1188720" cy="2364740"/>
            <a:chOff x="822960" y="3611880"/>
            <a:chExt cx="1188720" cy="2364740"/>
          </a:xfrm>
        </p:grpSpPr>
        <p:sp>
          <p:nvSpPr>
            <p:cNvPr id="3" name="Rectangle 2">
              <a:extLst>
                <a:ext uri="{FF2B5EF4-FFF2-40B4-BE49-F238E27FC236}">
                  <a16:creationId xmlns:a16="http://schemas.microsoft.com/office/drawing/2014/main" id="{3A6A7433-A04C-40EA-B92D-461699E5E0C6}"/>
                </a:ext>
              </a:extLst>
            </p:cNvPr>
            <p:cNvSpPr/>
            <p:nvPr/>
          </p:nvSpPr>
          <p:spPr>
            <a:xfrm>
              <a:off x="965200" y="4859020"/>
              <a:ext cx="904240" cy="1117600"/>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3181B82-BE98-4CDD-A46B-96FE45EB0272}"/>
                </a:ext>
              </a:extLst>
            </p:cNvPr>
            <p:cNvSpPr/>
            <p:nvPr/>
          </p:nvSpPr>
          <p:spPr>
            <a:xfrm>
              <a:off x="1036320" y="3611880"/>
              <a:ext cx="762000" cy="1219200"/>
            </a:xfrm>
            <a:prstGeom prst="roundRect">
              <a:avLst>
                <a:gd name="adj" fmla="val 7667"/>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206DF048-E468-4E6C-B422-54E1856A4A97}"/>
                </a:ext>
              </a:extLst>
            </p:cNvPr>
            <p:cNvSpPr/>
            <p:nvPr/>
          </p:nvSpPr>
          <p:spPr>
            <a:xfrm>
              <a:off x="822960" y="4676140"/>
              <a:ext cx="1188720" cy="182880"/>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4A0B571D-3191-462D-9E6D-B312EFECF686}"/>
              </a:ext>
            </a:extLst>
          </p:cNvPr>
          <p:cNvGrpSpPr/>
          <p:nvPr/>
        </p:nvGrpSpPr>
        <p:grpSpPr>
          <a:xfrm>
            <a:off x="4454503" y="3039904"/>
            <a:ext cx="1188720" cy="2398236"/>
            <a:chOff x="2303546" y="3578384"/>
            <a:chExt cx="1188720" cy="2398236"/>
          </a:xfrm>
        </p:grpSpPr>
        <p:sp>
          <p:nvSpPr>
            <p:cNvPr id="12" name="Freeform: Shape 11">
              <a:extLst>
                <a:ext uri="{FF2B5EF4-FFF2-40B4-BE49-F238E27FC236}">
                  <a16:creationId xmlns:a16="http://schemas.microsoft.com/office/drawing/2014/main" id="{43D086FC-1B07-428A-91DA-9F1D7CEF7E36}"/>
                </a:ext>
              </a:extLst>
            </p:cNvPr>
            <p:cNvSpPr/>
            <p:nvPr/>
          </p:nvSpPr>
          <p:spPr>
            <a:xfrm>
              <a:off x="2516906" y="3578384"/>
              <a:ext cx="762000" cy="1275556"/>
            </a:xfrm>
            <a:custGeom>
              <a:avLst/>
              <a:gdLst>
                <a:gd name="connsiteX0" fmla="*/ 381000 w 762000"/>
                <a:gd name="connsiteY0" fmla="*/ 0 h 1275556"/>
                <a:gd name="connsiteX1" fmla="*/ 650408 w 762000"/>
                <a:gd name="connsiteY1" fmla="*/ 70303 h 1275556"/>
                <a:gd name="connsiteX2" fmla="*/ 683829 w 762000"/>
                <a:gd name="connsiteY2" fmla="*/ 95823 h 1275556"/>
                <a:gd name="connsiteX3" fmla="*/ 706947 w 762000"/>
                <a:gd name="connsiteY3" fmla="*/ 111409 h 1275556"/>
                <a:gd name="connsiteX4" fmla="*/ 725684 w 762000"/>
                <a:gd name="connsiteY4" fmla="*/ 139200 h 1275556"/>
                <a:gd name="connsiteX5" fmla="*/ 732059 w 762000"/>
                <a:gd name="connsiteY5" fmla="*/ 146600 h 1275556"/>
                <a:gd name="connsiteX6" fmla="*/ 735823 w 762000"/>
                <a:gd name="connsiteY6" fmla="*/ 154237 h 1275556"/>
                <a:gd name="connsiteX7" fmla="*/ 747229 w 762000"/>
                <a:gd name="connsiteY7" fmla="*/ 171156 h 1275556"/>
                <a:gd name="connsiteX8" fmla="*/ 752457 w 762000"/>
                <a:gd name="connsiteY8" fmla="*/ 187998 h 1275556"/>
                <a:gd name="connsiteX9" fmla="*/ 754260 w 762000"/>
                <a:gd name="connsiteY9" fmla="*/ 191656 h 1275556"/>
                <a:gd name="connsiteX10" fmla="*/ 754969 w 762000"/>
                <a:gd name="connsiteY10" fmla="*/ 196090 h 1275556"/>
                <a:gd name="connsiteX11" fmla="*/ 758181 w 762000"/>
                <a:gd name="connsiteY11" fmla="*/ 206438 h 1275556"/>
                <a:gd name="connsiteX12" fmla="*/ 760832 w 762000"/>
                <a:gd name="connsiteY12" fmla="*/ 232727 h 1275556"/>
                <a:gd name="connsiteX13" fmla="*/ 762000 w 762000"/>
                <a:gd name="connsiteY13" fmla="*/ 240030 h 1275556"/>
                <a:gd name="connsiteX14" fmla="*/ 761735 w 762000"/>
                <a:gd name="connsiteY14" fmla="*/ 241688 h 1275556"/>
                <a:gd name="connsiteX15" fmla="*/ 762000 w 762000"/>
                <a:gd name="connsiteY15" fmla="*/ 244319 h 1275556"/>
                <a:gd name="connsiteX16" fmla="*/ 762000 w 762000"/>
                <a:gd name="connsiteY16" fmla="*/ 1087593 h 1275556"/>
                <a:gd name="connsiteX17" fmla="*/ 574037 w 762000"/>
                <a:gd name="connsiteY17" fmla="*/ 1275556 h 1275556"/>
                <a:gd name="connsiteX18" fmla="*/ 187963 w 762000"/>
                <a:gd name="connsiteY18" fmla="*/ 1275556 h 1275556"/>
                <a:gd name="connsiteX19" fmla="*/ 0 w 762000"/>
                <a:gd name="connsiteY19" fmla="*/ 1087593 h 1275556"/>
                <a:gd name="connsiteX20" fmla="*/ 0 w 762000"/>
                <a:gd name="connsiteY20" fmla="*/ 244319 h 1275556"/>
                <a:gd name="connsiteX21" fmla="*/ 265 w 762000"/>
                <a:gd name="connsiteY21" fmla="*/ 241688 h 1275556"/>
                <a:gd name="connsiteX22" fmla="*/ 0 w 762000"/>
                <a:gd name="connsiteY22" fmla="*/ 240030 h 1275556"/>
                <a:gd name="connsiteX23" fmla="*/ 1169 w 762000"/>
                <a:gd name="connsiteY23" fmla="*/ 232727 h 1275556"/>
                <a:gd name="connsiteX24" fmla="*/ 3819 w 762000"/>
                <a:gd name="connsiteY24" fmla="*/ 206438 h 1275556"/>
                <a:gd name="connsiteX25" fmla="*/ 7031 w 762000"/>
                <a:gd name="connsiteY25" fmla="*/ 196090 h 1275556"/>
                <a:gd name="connsiteX26" fmla="*/ 7741 w 762000"/>
                <a:gd name="connsiteY26" fmla="*/ 191656 h 1275556"/>
                <a:gd name="connsiteX27" fmla="*/ 9543 w 762000"/>
                <a:gd name="connsiteY27" fmla="*/ 187998 h 1275556"/>
                <a:gd name="connsiteX28" fmla="*/ 14771 w 762000"/>
                <a:gd name="connsiteY28" fmla="*/ 171156 h 1275556"/>
                <a:gd name="connsiteX29" fmla="*/ 26178 w 762000"/>
                <a:gd name="connsiteY29" fmla="*/ 154237 h 1275556"/>
                <a:gd name="connsiteX30" fmla="*/ 29941 w 762000"/>
                <a:gd name="connsiteY30" fmla="*/ 146600 h 1275556"/>
                <a:gd name="connsiteX31" fmla="*/ 36316 w 762000"/>
                <a:gd name="connsiteY31" fmla="*/ 139200 h 1275556"/>
                <a:gd name="connsiteX32" fmla="*/ 55053 w 762000"/>
                <a:gd name="connsiteY32" fmla="*/ 111409 h 1275556"/>
                <a:gd name="connsiteX33" fmla="*/ 78171 w 762000"/>
                <a:gd name="connsiteY33" fmla="*/ 95823 h 1275556"/>
                <a:gd name="connsiteX34" fmla="*/ 111593 w 762000"/>
                <a:gd name="connsiteY34" fmla="*/ 70303 h 1275556"/>
                <a:gd name="connsiteX35" fmla="*/ 381000 w 762000"/>
                <a:gd name="connsiteY35" fmla="*/ 0 h 127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2000" h="1275556">
                  <a:moveTo>
                    <a:pt x="381000" y="0"/>
                  </a:moveTo>
                  <a:cubicBezTo>
                    <a:pt x="486210" y="0"/>
                    <a:pt x="581460" y="26866"/>
                    <a:pt x="650408" y="70303"/>
                  </a:cubicBezTo>
                  <a:lnTo>
                    <a:pt x="683829" y="95823"/>
                  </a:lnTo>
                  <a:lnTo>
                    <a:pt x="706947" y="111409"/>
                  </a:lnTo>
                  <a:lnTo>
                    <a:pt x="725684" y="139200"/>
                  </a:lnTo>
                  <a:lnTo>
                    <a:pt x="732059" y="146600"/>
                  </a:lnTo>
                  <a:lnTo>
                    <a:pt x="735823" y="154237"/>
                  </a:lnTo>
                  <a:lnTo>
                    <a:pt x="747229" y="171156"/>
                  </a:lnTo>
                  <a:lnTo>
                    <a:pt x="752457" y="187998"/>
                  </a:lnTo>
                  <a:lnTo>
                    <a:pt x="754260" y="191656"/>
                  </a:lnTo>
                  <a:lnTo>
                    <a:pt x="754969" y="196090"/>
                  </a:lnTo>
                  <a:lnTo>
                    <a:pt x="758181" y="206438"/>
                  </a:lnTo>
                  <a:lnTo>
                    <a:pt x="760832" y="232727"/>
                  </a:lnTo>
                  <a:lnTo>
                    <a:pt x="762000" y="240030"/>
                  </a:lnTo>
                  <a:lnTo>
                    <a:pt x="761735" y="241688"/>
                  </a:lnTo>
                  <a:lnTo>
                    <a:pt x="762000" y="244319"/>
                  </a:lnTo>
                  <a:lnTo>
                    <a:pt x="762000" y="1087593"/>
                  </a:lnTo>
                  <a:cubicBezTo>
                    <a:pt x="762000" y="1191402"/>
                    <a:pt x="677846" y="1275556"/>
                    <a:pt x="574037" y="1275556"/>
                  </a:cubicBezTo>
                  <a:lnTo>
                    <a:pt x="187963" y="1275556"/>
                  </a:lnTo>
                  <a:cubicBezTo>
                    <a:pt x="84154" y="1275556"/>
                    <a:pt x="0" y="1191402"/>
                    <a:pt x="0" y="1087593"/>
                  </a:cubicBezTo>
                  <a:lnTo>
                    <a:pt x="0" y="244319"/>
                  </a:lnTo>
                  <a:lnTo>
                    <a:pt x="265" y="241688"/>
                  </a:lnTo>
                  <a:lnTo>
                    <a:pt x="0" y="240030"/>
                  </a:lnTo>
                  <a:lnTo>
                    <a:pt x="1169" y="232727"/>
                  </a:lnTo>
                  <a:lnTo>
                    <a:pt x="3819" y="206438"/>
                  </a:lnTo>
                  <a:lnTo>
                    <a:pt x="7031" y="196090"/>
                  </a:lnTo>
                  <a:lnTo>
                    <a:pt x="7741" y="191656"/>
                  </a:lnTo>
                  <a:lnTo>
                    <a:pt x="9543" y="187998"/>
                  </a:lnTo>
                  <a:lnTo>
                    <a:pt x="14771" y="171156"/>
                  </a:lnTo>
                  <a:lnTo>
                    <a:pt x="26178" y="154237"/>
                  </a:lnTo>
                  <a:lnTo>
                    <a:pt x="29941" y="146600"/>
                  </a:lnTo>
                  <a:lnTo>
                    <a:pt x="36316" y="139200"/>
                  </a:lnTo>
                  <a:lnTo>
                    <a:pt x="55053" y="111409"/>
                  </a:lnTo>
                  <a:lnTo>
                    <a:pt x="78171" y="95823"/>
                  </a:lnTo>
                  <a:lnTo>
                    <a:pt x="111593" y="70303"/>
                  </a:lnTo>
                  <a:cubicBezTo>
                    <a:pt x="180540" y="26866"/>
                    <a:pt x="275790" y="0"/>
                    <a:pt x="38100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Rectangle 7">
              <a:extLst>
                <a:ext uri="{FF2B5EF4-FFF2-40B4-BE49-F238E27FC236}">
                  <a16:creationId xmlns:a16="http://schemas.microsoft.com/office/drawing/2014/main" id="{5DB427BD-39F3-42ED-828F-9455D48495EA}"/>
                </a:ext>
              </a:extLst>
            </p:cNvPr>
            <p:cNvSpPr/>
            <p:nvPr/>
          </p:nvSpPr>
          <p:spPr>
            <a:xfrm>
              <a:off x="2445786" y="4859020"/>
              <a:ext cx="904240" cy="1117600"/>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1397DE59-CBAC-4AFF-B97F-1FFDE97498E9}"/>
                </a:ext>
              </a:extLst>
            </p:cNvPr>
            <p:cNvSpPr/>
            <p:nvPr/>
          </p:nvSpPr>
          <p:spPr>
            <a:xfrm>
              <a:off x="2303546" y="4676140"/>
              <a:ext cx="1188720" cy="182880"/>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4EAB46AE-2D07-4448-91D7-A9575CC9E10A}"/>
              </a:ext>
            </a:extLst>
          </p:cNvPr>
          <p:cNvGrpSpPr/>
          <p:nvPr/>
        </p:nvGrpSpPr>
        <p:grpSpPr>
          <a:xfrm>
            <a:off x="5800046" y="3039904"/>
            <a:ext cx="1188720" cy="2398236"/>
            <a:chOff x="3713012" y="3578384"/>
            <a:chExt cx="1188720" cy="2398236"/>
          </a:xfrm>
        </p:grpSpPr>
        <p:sp>
          <p:nvSpPr>
            <p:cNvPr id="14" name="Rectangle: Rounded Corners 13">
              <a:extLst>
                <a:ext uri="{FF2B5EF4-FFF2-40B4-BE49-F238E27FC236}">
                  <a16:creationId xmlns:a16="http://schemas.microsoft.com/office/drawing/2014/main" id="{CA5AC55B-1FEC-47F6-96C6-A7A57B157EB3}"/>
                </a:ext>
              </a:extLst>
            </p:cNvPr>
            <p:cNvSpPr/>
            <p:nvPr/>
          </p:nvSpPr>
          <p:spPr>
            <a:xfrm>
              <a:off x="3926372" y="3578384"/>
              <a:ext cx="762000" cy="1427956"/>
            </a:xfrm>
            <a:prstGeom prst="roundRect">
              <a:avLst>
                <a:gd name="adj" fmla="val 5000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193982E-62DA-4539-BB6D-1D78AA150B99}"/>
                </a:ext>
              </a:extLst>
            </p:cNvPr>
            <p:cNvSpPr/>
            <p:nvPr/>
          </p:nvSpPr>
          <p:spPr>
            <a:xfrm>
              <a:off x="3855252" y="4832174"/>
              <a:ext cx="904240" cy="1144446"/>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7F6C0F3-4BBE-4E56-95A2-767A7D8AEE3D}"/>
                </a:ext>
              </a:extLst>
            </p:cNvPr>
            <p:cNvSpPr/>
            <p:nvPr/>
          </p:nvSpPr>
          <p:spPr>
            <a:xfrm>
              <a:off x="3713012" y="4671747"/>
              <a:ext cx="1188720" cy="187273"/>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52A3C756-1AF0-460E-926B-C649DAB414FD}"/>
              </a:ext>
            </a:extLst>
          </p:cNvPr>
          <p:cNvGrpSpPr/>
          <p:nvPr/>
        </p:nvGrpSpPr>
        <p:grpSpPr>
          <a:xfrm>
            <a:off x="6840670" y="3277840"/>
            <a:ext cx="1625991" cy="2155536"/>
            <a:chOff x="4935670" y="3816320"/>
            <a:chExt cx="1625991" cy="2155536"/>
          </a:xfrm>
        </p:grpSpPr>
        <p:sp>
          <p:nvSpPr>
            <p:cNvPr id="23" name="Freeform: Shape 22">
              <a:extLst>
                <a:ext uri="{FF2B5EF4-FFF2-40B4-BE49-F238E27FC236}">
                  <a16:creationId xmlns:a16="http://schemas.microsoft.com/office/drawing/2014/main" id="{B9727F10-A7C8-4C5A-B32A-E7D10E355198}"/>
                </a:ext>
              </a:extLst>
            </p:cNvPr>
            <p:cNvSpPr/>
            <p:nvPr/>
          </p:nvSpPr>
          <p:spPr>
            <a:xfrm rot="8004365">
              <a:off x="5041723" y="3710267"/>
              <a:ext cx="1413886" cy="1625991"/>
            </a:xfrm>
            <a:custGeom>
              <a:avLst/>
              <a:gdLst>
                <a:gd name="connsiteX0" fmla="*/ 0 w 1192449"/>
                <a:gd name="connsiteY0" fmla="*/ 1625991 h 1625991"/>
                <a:gd name="connsiteX1" fmla="*/ 0 w 1192449"/>
                <a:gd name="connsiteY1" fmla="*/ 662363 h 1625991"/>
                <a:gd name="connsiteX2" fmla="*/ 708675 w 1192449"/>
                <a:gd name="connsiteY2" fmla="*/ 0 h 1625991"/>
                <a:gd name="connsiteX3" fmla="*/ 1192449 w 1192449"/>
                <a:gd name="connsiteY3" fmla="*/ 511468 h 1625991"/>
                <a:gd name="connsiteX0" fmla="*/ 0 w 1192449"/>
                <a:gd name="connsiteY0" fmla="*/ 1625991 h 1625991"/>
                <a:gd name="connsiteX1" fmla="*/ 0 w 1192449"/>
                <a:gd name="connsiteY1" fmla="*/ 662363 h 1625991"/>
                <a:gd name="connsiteX2" fmla="*/ 708675 w 1192449"/>
                <a:gd name="connsiteY2" fmla="*/ 0 h 1625991"/>
                <a:gd name="connsiteX3" fmla="*/ 1192449 w 1192449"/>
                <a:gd name="connsiteY3" fmla="*/ 511468 h 1625991"/>
                <a:gd name="connsiteX4" fmla="*/ 0 w 1192449"/>
                <a:gd name="connsiteY4" fmla="*/ 1625991 h 1625991"/>
                <a:gd name="connsiteX0" fmla="*/ 221437 w 1413886"/>
                <a:gd name="connsiteY0" fmla="*/ 1625991 h 1625991"/>
                <a:gd name="connsiteX1" fmla="*/ 0 w 1413886"/>
                <a:gd name="connsiteY1" fmla="*/ 871811 h 1625991"/>
                <a:gd name="connsiteX2" fmla="*/ 930112 w 1413886"/>
                <a:gd name="connsiteY2" fmla="*/ 0 h 1625991"/>
                <a:gd name="connsiteX3" fmla="*/ 1413886 w 1413886"/>
                <a:gd name="connsiteY3" fmla="*/ 511468 h 1625991"/>
                <a:gd name="connsiteX4" fmla="*/ 221437 w 1413886"/>
                <a:gd name="connsiteY4" fmla="*/ 1625991 h 162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86" h="1625991">
                  <a:moveTo>
                    <a:pt x="221437" y="1625991"/>
                  </a:moveTo>
                  <a:lnTo>
                    <a:pt x="0" y="871811"/>
                  </a:lnTo>
                  <a:lnTo>
                    <a:pt x="930112" y="0"/>
                  </a:lnTo>
                  <a:lnTo>
                    <a:pt x="1413886" y="511468"/>
                  </a:lnTo>
                  <a:lnTo>
                    <a:pt x="221437" y="162599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7" name="Rectangle 16">
              <a:extLst>
                <a:ext uri="{FF2B5EF4-FFF2-40B4-BE49-F238E27FC236}">
                  <a16:creationId xmlns:a16="http://schemas.microsoft.com/office/drawing/2014/main" id="{C8E0861E-951A-4BC2-8DED-361633D8C3E7}"/>
                </a:ext>
              </a:extLst>
            </p:cNvPr>
            <p:cNvSpPr/>
            <p:nvPr/>
          </p:nvSpPr>
          <p:spPr>
            <a:xfrm>
              <a:off x="5388103" y="4827410"/>
              <a:ext cx="904240" cy="1144446"/>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24AFF243-F8E9-4B43-88C2-38590E8432B8}"/>
                </a:ext>
              </a:extLst>
            </p:cNvPr>
            <p:cNvSpPr/>
            <p:nvPr/>
          </p:nvSpPr>
          <p:spPr>
            <a:xfrm>
              <a:off x="5245863" y="4666983"/>
              <a:ext cx="1188720" cy="187273"/>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75E52404-B8F8-4ACA-B0B7-D84294CFD15D}"/>
              </a:ext>
            </a:extLst>
          </p:cNvPr>
          <p:cNvSpPr txBox="1"/>
          <p:nvPr/>
        </p:nvSpPr>
        <p:spPr>
          <a:xfrm>
            <a:off x="3438920" y="2427962"/>
            <a:ext cx="528799" cy="369332"/>
          </a:xfrm>
          <a:prstGeom prst="rect">
            <a:avLst/>
          </a:prstGeom>
          <a:solidFill>
            <a:schemeClr val="bg1">
              <a:lumMod val="75000"/>
            </a:schemeClr>
          </a:solidFill>
          <a:ln>
            <a:noFill/>
          </a:ln>
        </p:spPr>
        <p:txBody>
          <a:bodyPr wrap="none" rtlCol="0">
            <a:spAutoFit/>
          </a:bodyPr>
          <a:lstStyle/>
          <a:p>
            <a:r>
              <a:rPr lang="en-GB" dirty="0"/>
              <a:t>Flat</a:t>
            </a:r>
          </a:p>
        </p:txBody>
      </p:sp>
      <p:sp>
        <p:nvSpPr>
          <p:cNvPr id="29" name="TextBox 28">
            <a:extLst>
              <a:ext uri="{FF2B5EF4-FFF2-40B4-BE49-F238E27FC236}">
                <a16:creationId xmlns:a16="http://schemas.microsoft.com/office/drawing/2014/main" id="{F9B26A4C-4615-4A56-961D-0705BD3CBAF0}"/>
              </a:ext>
            </a:extLst>
          </p:cNvPr>
          <p:cNvSpPr txBox="1"/>
          <p:nvPr/>
        </p:nvSpPr>
        <p:spPr>
          <a:xfrm>
            <a:off x="4784463" y="2436614"/>
            <a:ext cx="426720" cy="369332"/>
          </a:xfrm>
          <a:prstGeom prst="rect">
            <a:avLst/>
          </a:prstGeom>
          <a:solidFill>
            <a:schemeClr val="bg1">
              <a:lumMod val="75000"/>
            </a:schemeClr>
          </a:solidFill>
          <a:ln>
            <a:noFill/>
          </a:ln>
        </p:spPr>
        <p:txBody>
          <a:bodyPr wrap="none" rtlCol="0">
            <a:spAutoFit/>
          </a:bodyPr>
          <a:lstStyle/>
          <a:p>
            <a:r>
              <a:rPr lang="en-GB" dirty="0"/>
              <a:t>PC</a:t>
            </a:r>
          </a:p>
        </p:txBody>
      </p:sp>
      <p:sp>
        <p:nvSpPr>
          <p:cNvPr id="30" name="TextBox 29">
            <a:extLst>
              <a:ext uri="{FF2B5EF4-FFF2-40B4-BE49-F238E27FC236}">
                <a16:creationId xmlns:a16="http://schemas.microsoft.com/office/drawing/2014/main" id="{66909DC3-2E1D-460A-80C4-F2A1C8C28A63}"/>
              </a:ext>
            </a:extLst>
          </p:cNvPr>
          <p:cNvSpPr txBox="1"/>
          <p:nvPr/>
        </p:nvSpPr>
        <p:spPr>
          <a:xfrm>
            <a:off x="6130006" y="2445266"/>
            <a:ext cx="574196" cy="369332"/>
          </a:xfrm>
          <a:prstGeom prst="rect">
            <a:avLst/>
          </a:prstGeom>
          <a:solidFill>
            <a:schemeClr val="bg1">
              <a:lumMod val="75000"/>
            </a:schemeClr>
          </a:solidFill>
          <a:ln>
            <a:noFill/>
          </a:ln>
        </p:spPr>
        <p:txBody>
          <a:bodyPr wrap="none" rtlCol="0">
            <a:spAutoFit/>
          </a:bodyPr>
          <a:lstStyle/>
          <a:p>
            <a:r>
              <a:rPr lang="en-GB" dirty="0"/>
              <a:t>UPC</a:t>
            </a:r>
          </a:p>
        </p:txBody>
      </p:sp>
      <p:sp>
        <p:nvSpPr>
          <p:cNvPr id="31" name="TextBox 30">
            <a:extLst>
              <a:ext uri="{FF2B5EF4-FFF2-40B4-BE49-F238E27FC236}">
                <a16:creationId xmlns:a16="http://schemas.microsoft.com/office/drawing/2014/main" id="{849E4114-9478-4843-BC83-2B1AC8CB5349}"/>
              </a:ext>
            </a:extLst>
          </p:cNvPr>
          <p:cNvSpPr txBox="1"/>
          <p:nvPr/>
        </p:nvSpPr>
        <p:spPr>
          <a:xfrm>
            <a:off x="7475549" y="2453918"/>
            <a:ext cx="574196" cy="369332"/>
          </a:xfrm>
          <a:prstGeom prst="rect">
            <a:avLst/>
          </a:prstGeom>
          <a:solidFill>
            <a:schemeClr val="bg1">
              <a:lumMod val="75000"/>
            </a:schemeClr>
          </a:solidFill>
          <a:ln>
            <a:noFill/>
          </a:ln>
        </p:spPr>
        <p:txBody>
          <a:bodyPr wrap="none" rtlCol="0">
            <a:spAutoFit/>
          </a:bodyPr>
          <a:lstStyle/>
          <a:p>
            <a:r>
              <a:rPr lang="en-GB" dirty="0"/>
              <a:t>APC</a:t>
            </a:r>
          </a:p>
        </p:txBody>
      </p:sp>
      <p:sp>
        <p:nvSpPr>
          <p:cNvPr id="32" name="TextBox 31">
            <a:extLst>
              <a:ext uri="{FF2B5EF4-FFF2-40B4-BE49-F238E27FC236}">
                <a16:creationId xmlns:a16="http://schemas.microsoft.com/office/drawing/2014/main" id="{55C2B718-D212-4735-A770-21A3985DC34A}"/>
              </a:ext>
            </a:extLst>
          </p:cNvPr>
          <p:cNvSpPr txBox="1"/>
          <p:nvPr/>
        </p:nvSpPr>
        <p:spPr>
          <a:xfrm>
            <a:off x="684222" y="1686520"/>
            <a:ext cx="10231647" cy="369332"/>
          </a:xfrm>
          <a:prstGeom prst="rect">
            <a:avLst/>
          </a:prstGeom>
          <a:noFill/>
        </p:spPr>
        <p:txBody>
          <a:bodyPr wrap="none" rtlCol="0">
            <a:spAutoFit/>
          </a:bodyPr>
          <a:lstStyle/>
          <a:p>
            <a:r>
              <a:rPr lang="en-GB" dirty="0"/>
              <a:t>The industry standard connectors are rigid ferrule connectors and can be broken down into four categories:</a:t>
            </a:r>
          </a:p>
        </p:txBody>
      </p:sp>
    </p:spTree>
    <p:extLst>
      <p:ext uri="{BB962C8B-B14F-4D97-AF65-F5344CB8AC3E}">
        <p14:creationId xmlns:p14="http://schemas.microsoft.com/office/powerpoint/2010/main" val="107542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73B1-4137-424E-982C-1E2003CE7153}"/>
              </a:ext>
            </a:extLst>
          </p:cNvPr>
          <p:cNvSpPr>
            <a:spLocks noGrp="1"/>
          </p:cNvSpPr>
          <p:nvPr>
            <p:ph type="title"/>
          </p:nvPr>
        </p:nvSpPr>
        <p:spPr/>
        <p:txBody>
          <a:bodyPr/>
          <a:lstStyle/>
          <a:p>
            <a:r>
              <a:rPr lang="en-GB" dirty="0"/>
              <a:t>Optical Cable Assembly</a:t>
            </a:r>
          </a:p>
        </p:txBody>
      </p:sp>
      <p:pic>
        <p:nvPicPr>
          <p:cNvPr id="4" name="Content Placeholder 3">
            <a:extLst>
              <a:ext uri="{FF2B5EF4-FFF2-40B4-BE49-F238E27FC236}">
                <a16:creationId xmlns:a16="http://schemas.microsoft.com/office/drawing/2014/main" id="{DA43FC27-DB11-4D44-99ED-9947E26FAA52}"/>
              </a:ext>
            </a:extLst>
          </p:cNvPr>
          <p:cNvPicPr>
            <a:picLocks noGrp="1" noChangeAspect="1"/>
          </p:cNvPicPr>
          <p:nvPr>
            <p:ph idx="1"/>
          </p:nvPr>
        </p:nvPicPr>
        <p:blipFill>
          <a:blip r:embed="rId2"/>
          <a:stretch>
            <a:fillRect/>
          </a:stretch>
        </p:blipFill>
        <p:spPr>
          <a:xfrm>
            <a:off x="2297906" y="2474119"/>
            <a:ext cx="7620000" cy="3638550"/>
          </a:xfrm>
          <a:prstGeom prst="rect">
            <a:avLst/>
          </a:prstGeom>
        </p:spPr>
      </p:pic>
    </p:spTree>
    <p:extLst>
      <p:ext uri="{BB962C8B-B14F-4D97-AF65-F5344CB8AC3E}">
        <p14:creationId xmlns:p14="http://schemas.microsoft.com/office/powerpoint/2010/main" val="2514681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Couplers and splitters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fiber coupler</a:t>
            </a:r>
            <a:r>
              <a:rPr lang="en-US" dirty="0"/>
              <a:t> is a type of splitter, where multiple fibers on one end are fused to join at a single core.</a:t>
            </a:r>
          </a:p>
          <a:p>
            <a:r>
              <a:rPr lang="en-US" dirty="0"/>
              <a:t>An optical coupler can be used just like a coaxial splitter, to send a single input to multiple outputs.</a:t>
            </a:r>
          </a:p>
          <a:p>
            <a:r>
              <a:rPr lang="en-US" dirty="0"/>
              <a:t>One thing you </a:t>
            </a:r>
            <a:r>
              <a:rPr lang="en-US" i="1" dirty="0"/>
              <a:t>can't</a:t>
            </a:r>
            <a:r>
              <a:rPr lang="en-US" dirty="0"/>
              <a:t> do is combine multiple inputs of the same wavelength to a single output, since they'll only interfere with each other.</a:t>
            </a:r>
          </a:p>
          <a:p>
            <a:endParaRPr lang="en-US" b="0" i="0" dirty="0">
              <a:effectLst/>
            </a:endParaRPr>
          </a:p>
        </p:txBody>
      </p:sp>
    </p:spTree>
    <p:extLst>
      <p:ext uri="{BB962C8B-B14F-4D97-AF65-F5344CB8AC3E}">
        <p14:creationId xmlns:p14="http://schemas.microsoft.com/office/powerpoint/2010/main" val="594929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cable properties (Cont.) </a:t>
            </a:r>
          </a:p>
        </p:txBody>
      </p:sp>
      <p:pic>
        <p:nvPicPr>
          <p:cNvPr id="7" name="Content Placeholder 6">
            <a:extLst>
              <a:ext uri="{FF2B5EF4-FFF2-40B4-BE49-F238E27FC236}">
                <a16:creationId xmlns:a16="http://schemas.microsoft.com/office/drawing/2014/main" id="{99FB23DB-FECB-4DF5-A0BA-168593C95600}"/>
              </a:ext>
            </a:extLst>
          </p:cNvPr>
          <p:cNvPicPr>
            <a:picLocks noGrp="1" noChangeAspect="1"/>
          </p:cNvPicPr>
          <p:nvPr>
            <p:ph sz="half" idx="1"/>
          </p:nvPr>
        </p:nvPicPr>
        <p:blipFill>
          <a:blip r:embed="rId3"/>
          <a:stretch>
            <a:fillRect/>
          </a:stretch>
        </p:blipFill>
        <p:spPr>
          <a:xfrm>
            <a:off x="838200" y="1825625"/>
            <a:ext cx="4114800" cy="2844383"/>
          </a:xfrm>
          <a:prstGeom prst="rect">
            <a:avLst/>
          </a:prstGeom>
        </p:spPr>
      </p:pic>
      <p:sp>
        <p:nvSpPr>
          <p:cNvPr id="10" name="Content Placeholder 9">
            <a:extLst>
              <a:ext uri="{FF2B5EF4-FFF2-40B4-BE49-F238E27FC236}">
                <a16:creationId xmlns:a16="http://schemas.microsoft.com/office/drawing/2014/main" id="{124E9FE3-8F6F-4746-92F1-AB736C90E25A}"/>
              </a:ext>
            </a:extLst>
          </p:cNvPr>
          <p:cNvSpPr>
            <a:spLocks noGrp="1"/>
          </p:cNvSpPr>
          <p:nvPr>
            <p:ph sz="half" idx="2"/>
          </p:nvPr>
        </p:nvSpPr>
        <p:spPr>
          <a:xfrm>
            <a:off x="5456903" y="1825625"/>
            <a:ext cx="5848771" cy="4855076"/>
          </a:xfrm>
        </p:spPr>
        <p:txBody>
          <a:bodyPr/>
          <a:lstStyle/>
          <a:p>
            <a:r>
              <a:rPr lang="en-US" i="1" dirty="0"/>
              <a:t>Unshielded twisted-pair (UTP)</a:t>
            </a:r>
            <a:r>
              <a:rPr lang="en-US" dirty="0"/>
              <a:t> is just like it sounds: It has no additional shielding and relies entirely on the twisted-pair effect to combat interference </a:t>
            </a:r>
          </a:p>
          <a:p>
            <a:r>
              <a:rPr lang="en-US" i="1" dirty="0"/>
              <a:t>Foil shielding</a:t>
            </a:r>
            <a:r>
              <a:rPr lang="en-US" dirty="0"/>
              <a:t> uses a grounded foil wrap to provide additional electromagnetic shielding</a:t>
            </a:r>
          </a:p>
          <a:p>
            <a:r>
              <a:rPr lang="en-US" i="1" dirty="0"/>
              <a:t>Braided screening</a:t>
            </a:r>
            <a:r>
              <a:rPr lang="en-US" dirty="0"/>
              <a:t> uses a braided copper jacket around the cable to provide shielding</a:t>
            </a:r>
          </a:p>
          <a:p>
            <a:endParaRPr lang="en-US" dirty="0"/>
          </a:p>
        </p:txBody>
      </p:sp>
    </p:spTree>
    <p:extLst>
      <p:ext uri="{BB962C8B-B14F-4D97-AF65-F5344CB8AC3E}">
        <p14:creationId xmlns:p14="http://schemas.microsoft.com/office/powerpoint/2010/main" val="1064469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12821" y="365125"/>
            <a:ext cx="11590421" cy="1325563"/>
          </a:xfrm>
        </p:spPr>
        <p:txBody>
          <a:bodyPr anchor="ctr">
            <a:normAutofit/>
          </a:bodyPr>
          <a:lstStyle/>
          <a:p>
            <a:r>
              <a:rPr lang="en-US" dirty="0"/>
              <a:t>Optical connector standards </a:t>
            </a:r>
          </a:p>
        </p:txBody>
      </p:sp>
      <p:pic>
        <p:nvPicPr>
          <p:cNvPr id="6" name="Picture 5" descr="A screenshot of a cell phone&#10;&#10;Description automatically generated">
            <a:extLst>
              <a:ext uri="{FF2B5EF4-FFF2-40B4-BE49-F238E27FC236}">
                <a16:creationId xmlns:a16="http://schemas.microsoft.com/office/drawing/2014/main" id="{74EB8344-7F8B-4A00-88FE-C3C1EB670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81" y="1690688"/>
            <a:ext cx="7205775" cy="4935956"/>
          </a:xfrm>
          <a:prstGeom prst="rect">
            <a:avLst/>
          </a:prstGeom>
          <a:noFill/>
        </p:spPr>
      </p:pic>
      <p:pic>
        <p:nvPicPr>
          <p:cNvPr id="12" name="Picture 11" descr="A picture containing indoor, cable, table, light&#10;&#10;Description automatically generated">
            <a:extLst>
              <a:ext uri="{FF2B5EF4-FFF2-40B4-BE49-F238E27FC236}">
                <a16:creationId xmlns:a16="http://schemas.microsoft.com/office/drawing/2014/main" id="{4ABE7280-1DC6-4F38-B0DC-E65403097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6268" y="1659862"/>
            <a:ext cx="4006200" cy="1769138"/>
          </a:xfrm>
          <a:prstGeom prst="rect">
            <a:avLst/>
          </a:prstGeom>
        </p:spPr>
      </p:pic>
      <p:pic>
        <p:nvPicPr>
          <p:cNvPr id="14" name="Picture 13" descr="A picture containing toy&#10;&#10;Description automatically generated">
            <a:extLst>
              <a:ext uri="{FF2B5EF4-FFF2-40B4-BE49-F238E27FC236}">
                <a16:creationId xmlns:a16="http://schemas.microsoft.com/office/drawing/2014/main" id="{94CF9122-60BC-47B4-BC5F-ABD8F2DBC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6294" y="3863975"/>
            <a:ext cx="3495675" cy="2628900"/>
          </a:xfrm>
          <a:prstGeom prst="rect">
            <a:avLst/>
          </a:prstGeom>
        </p:spPr>
      </p:pic>
    </p:spTree>
    <p:extLst>
      <p:ext uri="{BB962C8B-B14F-4D97-AF65-F5344CB8AC3E}">
        <p14:creationId xmlns:p14="http://schemas.microsoft.com/office/powerpoint/2010/main" val="118680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ACEB-CCBE-4263-B62A-D7568AB794D4}"/>
              </a:ext>
            </a:extLst>
          </p:cNvPr>
          <p:cNvSpPr>
            <a:spLocks noGrp="1"/>
          </p:cNvSpPr>
          <p:nvPr>
            <p:ph type="title"/>
          </p:nvPr>
        </p:nvSpPr>
        <p:spPr/>
        <p:txBody>
          <a:bodyPr/>
          <a:lstStyle/>
          <a:p>
            <a:r>
              <a:rPr lang="en-GB" dirty="0"/>
              <a:t>Most Common Connectors</a:t>
            </a:r>
          </a:p>
        </p:txBody>
      </p:sp>
      <p:pic>
        <p:nvPicPr>
          <p:cNvPr id="5" name="Content Placeholder 4" descr="A close up of a white wall&#10;&#10;Description automatically generated">
            <a:extLst>
              <a:ext uri="{FF2B5EF4-FFF2-40B4-BE49-F238E27FC236}">
                <a16:creationId xmlns:a16="http://schemas.microsoft.com/office/drawing/2014/main" id="{601D2279-FFD6-4424-AA32-186D631652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1406" y="2616994"/>
            <a:ext cx="4953000" cy="3352800"/>
          </a:xfrm>
        </p:spPr>
      </p:pic>
      <p:sp>
        <p:nvSpPr>
          <p:cNvPr id="6" name="TextBox 5">
            <a:extLst>
              <a:ext uri="{FF2B5EF4-FFF2-40B4-BE49-F238E27FC236}">
                <a16:creationId xmlns:a16="http://schemas.microsoft.com/office/drawing/2014/main" id="{557F4552-04CD-4344-BD22-DB804556B0B9}"/>
              </a:ext>
            </a:extLst>
          </p:cNvPr>
          <p:cNvSpPr txBox="1"/>
          <p:nvPr/>
        </p:nvSpPr>
        <p:spPr>
          <a:xfrm>
            <a:off x="4229100" y="3124200"/>
            <a:ext cx="494046" cy="461665"/>
          </a:xfrm>
          <a:prstGeom prst="rect">
            <a:avLst/>
          </a:prstGeom>
          <a:noFill/>
        </p:spPr>
        <p:txBody>
          <a:bodyPr wrap="none" rtlCol="0">
            <a:spAutoFit/>
          </a:bodyPr>
          <a:lstStyle/>
          <a:p>
            <a:r>
              <a:rPr lang="en-GB" sz="2400" b="1" dirty="0"/>
              <a:t>SC</a:t>
            </a:r>
            <a:endParaRPr lang="en-GB" b="1" dirty="0"/>
          </a:p>
        </p:txBody>
      </p:sp>
      <p:pic>
        <p:nvPicPr>
          <p:cNvPr id="8" name="Picture 7" descr="A close up of a cable&#10;&#10;Description automatically generated">
            <a:extLst>
              <a:ext uri="{FF2B5EF4-FFF2-40B4-BE49-F238E27FC236}">
                <a16:creationId xmlns:a16="http://schemas.microsoft.com/office/drawing/2014/main" id="{6668E979-BC42-4B9F-BAF2-C864BF63F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100" y="2616994"/>
            <a:ext cx="8001000" cy="3238500"/>
          </a:xfrm>
          <a:prstGeom prst="rect">
            <a:avLst/>
          </a:prstGeom>
        </p:spPr>
      </p:pic>
      <p:sp>
        <p:nvSpPr>
          <p:cNvPr id="9" name="TextBox 8">
            <a:extLst>
              <a:ext uri="{FF2B5EF4-FFF2-40B4-BE49-F238E27FC236}">
                <a16:creationId xmlns:a16="http://schemas.microsoft.com/office/drawing/2014/main" id="{46EBF4F0-0E1F-403C-AFD6-BDAFFD53363A}"/>
              </a:ext>
            </a:extLst>
          </p:cNvPr>
          <p:cNvSpPr txBox="1"/>
          <p:nvPr/>
        </p:nvSpPr>
        <p:spPr>
          <a:xfrm>
            <a:off x="2271712" y="2939534"/>
            <a:ext cx="479811" cy="461665"/>
          </a:xfrm>
          <a:prstGeom prst="rect">
            <a:avLst/>
          </a:prstGeom>
          <a:noFill/>
        </p:spPr>
        <p:txBody>
          <a:bodyPr wrap="none" rtlCol="0">
            <a:spAutoFit/>
          </a:bodyPr>
          <a:lstStyle/>
          <a:p>
            <a:r>
              <a:rPr lang="en-GB" sz="2400" b="1" dirty="0"/>
              <a:t>ST</a:t>
            </a:r>
          </a:p>
        </p:txBody>
      </p:sp>
      <p:pic>
        <p:nvPicPr>
          <p:cNvPr id="11" name="Picture 10" descr="A picture containing toy&#10;&#10;Description automatically generated">
            <a:extLst>
              <a:ext uri="{FF2B5EF4-FFF2-40B4-BE49-F238E27FC236}">
                <a16:creationId xmlns:a16="http://schemas.microsoft.com/office/drawing/2014/main" id="{FBEE03E1-BC37-42E3-8492-9418C3A9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0207" y="2057400"/>
            <a:ext cx="4709160" cy="4709160"/>
          </a:xfrm>
          <a:prstGeom prst="rect">
            <a:avLst/>
          </a:prstGeom>
        </p:spPr>
      </p:pic>
      <p:sp>
        <p:nvSpPr>
          <p:cNvPr id="12" name="TextBox 11">
            <a:extLst>
              <a:ext uri="{FF2B5EF4-FFF2-40B4-BE49-F238E27FC236}">
                <a16:creationId xmlns:a16="http://schemas.microsoft.com/office/drawing/2014/main" id="{A9E94A79-1604-4B35-B020-C00798CD127E}"/>
              </a:ext>
            </a:extLst>
          </p:cNvPr>
          <p:cNvSpPr txBox="1"/>
          <p:nvPr/>
        </p:nvSpPr>
        <p:spPr>
          <a:xfrm>
            <a:off x="4856480" y="3037840"/>
            <a:ext cx="474682" cy="461665"/>
          </a:xfrm>
          <a:prstGeom prst="rect">
            <a:avLst/>
          </a:prstGeom>
          <a:noFill/>
        </p:spPr>
        <p:txBody>
          <a:bodyPr wrap="none" rtlCol="0">
            <a:spAutoFit/>
          </a:bodyPr>
          <a:lstStyle/>
          <a:p>
            <a:r>
              <a:rPr lang="en-GB" sz="2400" b="1" dirty="0"/>
              <a:t>LC</a:t>
            </a:r>
            <a:endParaRPr lang="en-GB" b="1" dirty="0"/>
          </a:p>
        </p:txBody>
      </p:sp>
    </p:spTree>
    <p:extLst>
      <p:ext uri="{BB962C8B-B14F-4D97-AF65-F5344CB8AC3E}">
        <p14:creationId xmlns:p14="http://schemas.microsoft.com/office/powerpoint/2010/main" val="4129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9"/>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2" grpId="0"/>
      <p:bldP spid="1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F26D-7D7D-4342-8DF1-C3BB81E4F86F}"/>
              </a:ext>
            </a:extLst>
          </p:cNvPr>
          <p:cNvSpPr>
            <a:spLocks noGrp="1"/>
          </p:cNvSpPr>
          <p:nvPr>
            <p:ph type="title"/>
          </p:nvPr>
        </p:nvSpPr>
        <p:spPr/>
        <p:txBody>
          <a:bodyPr/>
          <a:lstStyle/>
          <a:p>
            <a:r>
              <a:rPr lang="en-GB" dirty="0"/>
              <a:t>2.1 	Given a scenario, deploy the appropriate cabling solution</a:t>
            </a:r>
          </a:p>
        </p:txBody>
      </p:sp>
      <p:sp>
        <p:nvSpPr>
          <p:cNvPr id="8" name="Text Placeholder 7"/>
          <p:cNvSpPr>
            <a:spLocks noGrp="1"/>
          </p:cNvSpPr>
          <p:nvPr>
            <p:ph type="body" sz="half" idx="15"/>
          </p:nvPr>
        </p:nvSpPr>
        <p:spPr>
          <a:xfrm>
            <a:off x="669222" y="2183226"/>
            <a:ext cx="3049702" cy="3603060"/>
          </a:xfrm>
        </p:spPr>
        <p:txBody>
          <a:bodyPr>
            <a:noAutofit/>
          </a:bodyPr>
          <a:lstStyle/>
          <a:p>
            <a:pPr marL="285750" indent="-285750">
              <a:buFont typeface="Arial" panose="020B0604020202020204" pitchFamily="34" charset="0"/>
              <a:buChar char="•"/>
            </a:pPr>
            <a:r>
              <a:rPr lang="en-GB" sz="2400" dirty="0"/>
              <a:t>Transceivers</a:t>
            </a:r>
          </a:p>
          <a:p>
            <a:pPr marL="742950" lvl="1" indent="-285750">
              <a:buFont typeface="Arial" panose="020B0604020202020204" pitchFamily="34" charset="0"/>
              <a:buChar char="•"/>
            </a:pPr>
            <a:r>
              <a:rPr lang="en-GB" sz="2200" dirty="0"/>
              <a:t>SFP</a:t>
            </a:r>
          </a:p>
          <a:p>
            <a:pPr marL="742950" lvl="1" indent="-285750">
              <a:buFont typeface="Arial" panose="020B0604020202020204" pitchFamily="34" charset="0"/>
              <a:buChar char="•"/>
            </a:pPr>
            <a:r>
              <a:rPr lang="en-GB" sz="2200" dirty="0"/>
              <a:t>GBIC</a:t>
            </a:r>
          </a:p>
          <a:p>
            <a:pPr marL="742950" lvl="1" indent="-285750">
              <a:buFont typeface="Arial" panose="020B0604020202020204" pitchFamily="34" charset="0"/>
              <a:buChar char="•"/>
            </a:pPr>
            <a:r>
              <a:rPr lang="en-GB" sz="2200" dirty="0"/>
              <a:t>SFP+</a:t>
            </a:r>
          </a:p>
          <a:p>
            <a:pPr marL="742950" lvl="1" indent="-285750">
              <a:buFont typeface="Arial" panose="020B0604020202020204" pitchFamily="34" charset="0"/>
              <a:buChar char="•"/>
            </a:pPr>
            <a:r>
              <a:rPr lang="en-GB" sz="2200" dirty="0"/>
              <a:t>QSFP</a:t>
            </a:r>
          </a:p>
          <a:p>
            <a:pPr marL="742950" lvl="1" indent="-285750">
              <a:buFont typeface="Arial" panose="020B0604020202020204" pitchFamily="34" charset="0"/>
              <a:buChar char="•"/>
            </a:pPr>
            <a:r>
              <a:rPr lang="en-GB" sz="2200" dirty="0"/>
              <a:t>Characteristics of </a:t>
            </a:r>
            <a:r>
              <a:rPr lang="en-GB" sz="2200" dirty="0" err="1"/>
              <a:t>fiber</a:t>
            </a:r>
            <a:r>
              <a:rPr lang="en-GB" sz="2200" dirty="0"/>
              <a:t> transceivers</a:t>
            </a:r>
          </a:p>
          <a:p>
            <a:pPr marL="1200150" lvl="2" indent="-285750">
              <a:buFont typeface="Arial" panose="020B0604020202020204" pitchFamily="34" charset="0"/>
              <a:buChar char="•"/>
            </a:pPr>
            <a:r>
              <a:rPr lang="en-GB" sz="2000" dirty="0"/>
              <a:t>Bidirectional</a:t>
            </a:r>
          </a:p>
          <a:p>
            <a:pPr marL="1200150" lvl="2" indent="-285750">
              <a:buFont typeface="Arial" panose="020B0604020202020204" pitchFamily="34" charset="0"/>
              <a:buChar char="•"/>
            </a:pPr>
            <a:r>
              <a:rPr lang="en-GB" sz="2000" dirty="0"/>
              <a:t>Duplex</a:t>
            </a:r>
          </a:p>
        </p:txBody>
      </p:sp>
      <p:sp>
        <p:nvSpPr>
          <p:cNvPr id="9" name="Text Placeholder 8"/>
          <p:cNvSpPr>
            <a:spLocks noGrp="1"/>
          </p:cNvSpPr>
          <p:nvPr>
            <p:ph type="body" sz="half" idx="16"/>
          </p:nvPr>
        </p:nvSpPr>
        <p:spPr>
          <a:xfrm>
            <a:off x="3945470" y="2183227"/>
            <a:ext cx="3063240" cy="3603060"/>
          </a:xfrm>
        </p:spPr>
        <p:txBody>
          <a:bodyPr>
            <a:normAutofit/>
          </a:bodyPr>
          <a:lstStyle/>
          <a:p>
            <a:pPr marL="342900" indent="-342900">
              <a:buFont typeface="Arial" panose="020B0604020202020204" pitchFamily="34" charset="0"/>
              <a:buChar char="•"/>
            </a:pPr>
            <a:r>
              <a:rPr lang="en-GB" sz="2400" dirty="0"/>
              <a:t>Termination points</a:t>
            </a:r>
          </a:p>
          <a:p>
            <a:pPr marL="800100" lvl="1" indent="-342900">
              <a:buFont typeface="Arial" panose="020B0604020202020204" pitchFamily="34" charset="0"/>
              <a:buChar char="•"/>
            </a:pPr>
            <a:r>
              <a:rPr lang="en-GB" sz="2200" dirty="0"/>
              <a:t>66 block</a:t>
            </a:r>
          </a:p>
          <a:p>
            <a:pPr marL="800100" lvl="1" indent="-342900">
              <a:buFont typeface="Arial" panose="020B0604020202020204" pitchFamily="34" charset="0"/>
              <a:buChar char="•"/>
            </a:pPr>
            <a:r>
              <a:rPr lang="en-GB" sz="2200" dirty="0"/>
              <a:t>110 block</a:t>
            </a:r>
          </a:p>
          <a:p>
            <a:pPr marL="800100" lvl="1" indent="-342900">
              <a:buFont typeface="Arial" panose="020B0604020202020204" pitchFamily="34" charset="0"/>
              <a:buChar char="•"/>
            </a:pPr>
            <a:r>
              <a:rPr lang="en-GB" sz="2200" dirty="0"/>
              <a:t>Patch panel</a:t>
            </a:r>
          </a:p>
          <a:p>
            <a:pPr marL="800100" lvl="1" indent="-342900">
              <a:buFont typeface="Arial" panose="020B0604020202020204" pitchFamily="34" charset="0"/>
              <a:buChar char="•"/>
            </a:pPr>
            <a:r>
              <a:rPr lang="en-GB" sz="2200" dirty="0" err="1"/>
              <a:t>Fiber</a:t>
            </a:r>
            <a:r>
              <a:rPr lang="en-GB" sz="2200" dirty="0"/>
              <a:t> distribution panel</a:t>
            </a:r>
          </a:p>
        </p:txBody>
      </p:sp>
      <p:sp>
        <p:nvSpPr>
          <p:cNvPr id="10" name="Text Placeholder 9"/>
          <p:cNvSpPr>
            <a:spLocks noGrp="1"/>
          </p:cNvSpPr>
          <p:nvPr>
            <p:ph type="body" sz="half" idx="17"/>
          </p:nvPr>
        </p:nvSpPr>
        <p:spPr>
          <a:xfrm>
            <a:off x="7224156" y="2168237"/>
            <a:ext cx="3070025" cy="3603060"/>
          </a:xfrm>
        </p:spPr>
        <p:txBody>
          <a:bodyPr>
            <a:normAutofit/>
          </a:bodyPr>
          <a:lstStyle/>
          <a:p>
            <a:pPr marL="342900" indent="-342900">
              <a:buFont typeface="Arial" panose="020B0604020202020204" pitchFamily="34" charset="0"/>
              <a:buChar char="•"/>
            </a:pPr>
            <a:r>
              <a:rPr lang="en-GB" sz="2400" dirty="0"/>
              <a:t>Copper cable standards</a:t>
            </a:r>
          </a:p>
          <a:p>
            <a:pPr marL="800100" lvl="1" indent="-342900">
              <a:buFont typeface="Arial" panose="020B0604020202020204" pitchFamily="34" charset="0"/>
              <a:buChar char="•"/>
            </a:pPr>
            <a:r>
              <a:rPr lang="en-GB" sz="2200" dirty="0"/>
              <a:t>Cat 3</a:t>
            </a:r>
          </a:p>
          <a:p>
            <a:pPr marL="800100" lvl="1" indent="-342900">
              <a:buFont typeface="Arial" panose="020B0604020202020204" pitchFamily="34" charset="0"/>
              <a:buChar char="•"/>
            </a:pPr>
            <a:r>
              <a:rPr lang="en-GB" sz="2200" dirty="0"/>
              <a:t>Cat 5</a:t>
            </a:r>
          </a:p>
          <a:p>
            <a:pPr marL="800100" lvl="1" indent="-342900">
              <a:buFont typeface="Arial" panose="020B0604020202020204" pitchFamily="34" charset="0"/>
              <a:buChar char="•"/>
            </a:pPr>
            <a:r>
              <a:rPr lang="en-GB" sz="2200" dirty="0"/>
              <a:t>Cat 5e</a:t>
            </a:r>
          </a:p>
          <a:p>
            <a:pPr marL="800100" lvl="1" indent="-342900">
              <a:buFont typeface="Arial" panose="020B0604020202020204" pitchFamily="34" charset="0"/>
              <a:buChar char="•"/>
            </a:pPr>
            <a:r>
              <a:rPr lang="en-GB" sz="2200" dirty="0"/>
              <a:t>Cat 6</a:t>
            </a:r>
          </a:p>
          <a:p>
            <a:pPr marL="800100" lvl="1" indent="-342900">
              <a:buFont typeface="Arial" panose="020B0604020202020204" pitchFamily="34" charset="0"/>
              <a:buChar char="•"/>
            </a:pPr>
            <a:r>
              <a:rPr lang="en-GB" sz="2200" dirty="0"/>
              <a:t>Cat 6a</a:t>
            </a:r>
          </a:p>
          <a:p>
            <a:pPr marL="800100" lvl="1" indent="-342900">
              <a:buFont typeface="Arial" panose="020B0604020202020204" pitchFamily="34" charset="0"/>
              <a:buChar char="•"/>
            </a:pPr>
            <a:r>
              <a:rPr lang="en-GB" sz="2200" dirty="0"/>
              <a:t>Cat 7</a:t>
            </a:r>
          </a:p>
          <a:p>
            <a:pPr marL="800100" lvl="1" indent="-342900">
              <a:buFont typeface="Arial" panose="020B0604020202020204" pitchFamily="34" charset="0"/>
              <a:buChar char="•"/>
            </a:pPr>
            <a:r>
              <a:rPr lang="en-GB" sz="2200" dirty="0"/>
              <a:t>RG-6</a:t>
            </a:r>
          </a:p>
          <a:p>
            <a:pPr marL="800100" lvl="1" indent="-342900">
              <a:buFont typeface="Arial" panose="020B0604020202020204" pitchFamily="34" charset="0"/>
              <a:buChar char="•"/>
            </a:pPr>
            <a:r>
              <a:rPr lang="en-GB" sz="2200" dirty="0"/>
              <a:t>RG-59</a:t>
            </a:r>
          </a:p>
        </p:txBody>
      </p:sp>
    </p:spTree>
    <p:extLst>
      <p:ext uri="{BB962C8B-B14F-4D97-AF65-F5344CB8AC3E}">
        <p14:creationId xmlns:p14="http://schemas.microsoft.com/office/powerpoint/2010/main" val="2606882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Media converters </a:t>
            </a:r>
          </a:p>
        </p:txBody>
      </p:sp>
      <p:pic>
        <p:nvPicPr>
          <p:cNvPr id="6" name="Picture 5" descr="A circuit board&#10;&#10;Description automatically generated">
            <a:extLst>
              <a:ext uri="{FF2B5EF4-FFF2-40B4-BE49-F238E27FC236}">
                <a16:creationId xmlns:a16="http://schemas.microsoft.com/office/drawing/2014/main" id="{B2678355-D856-42F3-BE6D-A51C51ABA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443" y="1892606"/>
            <a:ext cx="10842799" cy="4965394"/>
          </a:xfrm>
          <a:prstGeom prst="rect">
            <a:avLst/>
          </a:prstGeom>
        </p:spPr>
      </p:pic>
    </p:spTree>
    <p:extLst>
      <p:ext uri="{BB962C8B-B14F-4D97-AF65-F5344CB8AC3E}">
        <p14:creationId xmlns:p14="http://schemas.microsoft.com/office/powerpoint/2010/main" val="470290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Modular transceivers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467360" y="1767840"/>
            <a:ext cx="8458200" cy="2970998"/>
          </a:xfrm>
        </p:spPr>
        <p:txBody>
          <a:bodyPr>
            <a:normAutofit/>
          </a:bodyPr>
          <a:lstStyle/>
          <a:p>
            <a:r>
              <a:rPr lang="en-US" dirty="0"/>
              <a:t>GBIC transceivers are visibly larger than those in the SFP family</a:t>
            </a:r>
          </a:p>
          <a:p>
            <a:r>
              <a:rPr lang="en-US" dirty="0"/>
              <a:t>GBIC</a:t>
            </a:r>
          </a:p>
          <a:p>
            <a:r>
              <a:rPr lang="en-US" dirty="0"/>
              <a:t>SFP</a:t>
            </a:r>
          </a:p>
          <a:p>
            <a:r>
              <a:rPr lang="en-US" dirty="0"/>
              <a:t>XFP</a:t>
            </a:r>
          </a:p>
          <a:p>
            <a:r>
              <a:rPr lang="en-US" dirty="0"/>
              <a:t>SFP+</a:t>
            </a:r>
          </a:p>
          <a:p>
            <a:r>
              <a:rPr lang="en-US" dirty="0"/>
              <a:t>QSFP</a:t>
            </a:r>
          </a:p>
          <a:p>
            <a:endParaRPr lang="en-US" dirty="0"/>
          </a:p>
        </p:txBody>
      </p:sp>
      <p:pic>
        <p:nvPicPr>
          <p:cNvPr id="9" name="Picture 8" descr="A picture containing circuit&#10;&#10;Description automatically generated">
            <a:extLst>
              <a:ext uri="{FF2B5EF4-FFF2-40B4-BE49-F238E27FC236}">
                <a16:creationId xmlns:a16="http://schemas.microsoft.com/office/drawing/2014/main" id="{F74D735A-0ECF-4498-A064-286FDC8E0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54" r="4972"/>
          <a:stretch/>
        </p:blipFill>
        <p:spPr>
          <a:xfrm>
            <a:off x="838201" y="4935974"/>
            <a:ext cx="4876800" cy="1389888"/>
          </a:xfrm>
          <a:prstGeom prst="rect">
            <a:avLst/>
          </a:prstGeom>
        </p:spPr>
      </p:pic>
      <p:pic>
        <p:nvPicPr>
          <p:cNvPr id="11" name="Picture 10" descr="A picture containing table, air, plane, white&#10;&#10;Description automatically generated">
            <a:extLst>
              <a:ext uri="{FF2B5EF4-FFF2-40B4-BE49-F238E27FC236}">
                <a16:creationId xmlns:a16="http://schemas.microsoft.com/office/drawing/2014/main" id="{8C82A392-A5F2-4664-84F6-9D4CA6BD0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675" y="2631440"/>
            <a:ext cx="6134325" cy="4089550"/>
          </a:xfrm>
          <a:prstGeom prst="rect">
            <a:avLst/>
          </a:prstGeom>
        </p:spPr>
      </p:pic>
    </p:spTree>
    <p:extLst>
      <p:ext uri="{BB962C8B-B14F-4D97-AF65-F5344CB8AC3E}">
        <p14:creationId xmlns:p14="http://schemas.microsoft.com/office/powerpoint/2010/main" val="25908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F26D-7D7D-4342-8DF1-C3BB81E4F86F}"/>
              </a:ext>
            </a:extLst>
          </p:cNvPr>
          <p:cNvSpPr>
            <a:spLocks noGrp="1"/>
          </p:cNvSpPr>
          <p:nvPr>
            <p:ph type="title"/>
          </p:nvPr>
        </p:nvSpPr>
        <p:spPr/>
        <p:txBody>
          <a:bodyPr/>
          <a:lstStyle/>
          <a:p>
            <a:r>
              <a:rPr lang="en-GB" dirty="0"/>
              <a:t>2.1 	Given a scenario, deploy the appropriate cabling solution</a:t>
            </a:r>
          </a:p>
        </p:txBody>
      </p:sp>
      <p:sp>
        <p:nvSpPr>
          <p:cNvPr id="3" name="Content Placeholder 2">
            <a:extLst>
              <a:ext uri="{FF2B5EF4-FFF2-40B4-BE49-F238E27FC236}">
                <a16:creationId xmlns:a16="http://schemas.microsoft.com/office/drawing/2014/main" id="{EA1C89F3-846C-ED4A-B2E8-F46F61863185}"/>
              </a:ext>
            </a:extLst>
          </p:cNvPr>
          <p:cNvSpPr>
            <a:spLocks noGrp="1"/>
          </p:cNvSpPr>
          <p:nvPr>
            <p:ph sz="half" idx="1"/>
          </p:nvPr>
        </p:nvSpPr>
        <p:spPr/>
        <p:txBody>
          <a:bodyPr>
            <a:normAutofit/>
          </a:bodyPr>
          <a:lstStyle/>
          <a:p>
            <a:r>
              <a:rPr lang="en-GB" dirty="0"/>
              <a:t>Copper termination standards</a:t>
            </a:r>
          </a:p>
          <a:p>
            <a:pPr lvl="1"/>
            <a:r>
              <a:rPr lang="en-GB" dirty="0"/>
              <a:t>TIA/EIA 568a</a:t>
            </a:r>
          </a:p>
          <a:p>
            <a:pPr lvl="1"/>
            <a:r>
              <a:rPr lang="en-GB" dirty="0"/>
              <a:t>TIA/EIA 568b</a:t>
            </a:r>
          </a:p>
          <a:p>
            <a:pPr lvl="1"/>
            <a:r>
              <a:rPr lang="en-GB" dirty="0"/>
              <a:t>Crossover</a:t>
            </a:r>
          </a:p>
          <a:p>
            <a:pPr lvl="1"/>
            <a:r>
              <a:rPr lang="en-GB" dirty="0"/>
              <a:t>Straight-through</a:t>
            </a:r>
          </a:p>
        </p:txBody>
      </p:sp>
      <p:sp>
        <p:nvSpPr>
          <p:cNvPr id="5" name="Content Placeholder 4"/>
          <p:cNvSpPr>
            <a:spLocks noGrp="1"/>
          </p:cNvSpPr>
          <p:nvPr>
            <p:ph sz="half" idx="2"/>
          </p:nvPr>
        </p:nvSpPr>
        <p:spPr/>
        <p:txBody>
          <a:bodyPr>
            <a:normAutofit/>
          </a:bodyPr>
          <a:lstStyle/>
          <a:p>
            <a:r>
              <a:rPr lang="en-GB" dirty="0"/>
              <a:t>Ethernet deployment standards</a:t>
            </a:r>
          </a:p>
          <a:p>
            <a:pPr lvl="1"/>
            <a:r>
              <a:rPr lang="en-GB" dirty="0"/>
              <a:t>100BaseT</a:t>
            </a:r>
          </a:p>
          <a:p>
            <a:pPr lvl="1"/>
            <a:r>
              <a:rPr lang="en-GB" dirty="0"/>
              <a:t>1000BaseT</a:t>
            </a:r>
          </a:p>
          <a:p>
            <a:pPr lvl="1"/>
            <a:r>
              <a:rPr lang="en-GB" dirty="0"/>
              <a:t>1000BaseLX</a:t>
            </a:r>
          </a:p>
          <a:p>
            <a:pPr lvl="1"/>
            <a:r>
              <a:rPr lang="en-GB" dirty="0"/>
              <a:t>1000BaseSX</a:t>
            </a:r>
          </a:p>
          <a:p>
            <a:pPr lvl="1"/>
            <a:r>
              <a:rPr lang="en-GB" dirty="0"/>
              <a:t>10GBaseT</a:t>
            </a:r>
          </a:p>
        </p:txBody>
      </p:sp>
    </p:spTree>
    <p:extLst>
      <p:ext uri="{BB962C8B-B14F-4D97-AF65-F5344CB8AC3E}">
        <p14:creationId xmlns:p14="http://schemas.microsoft.com/office/powerpoint/2010/main" val="3384487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F26D-7D7D-4342-8DF1-C3BB81E4F86F}"/>
              </a:ext>
            </a:extLst>
          </p:cNvPr>
          <p:cNvSpPr>
            <a:spLocks noGrp="1"/>
          </p:cNvSpPr>
          <p:nvPr>
            <p:ph type="title"/>
          </p:nvPr>
        </p:nvSpPr>
        <p:spPr/>
        <p:txBody>
          <a:bodyPr>
            <a:normAutofit fontScale="90000"/>
          </a:bodyPr>
          <a:lstStyle/>
          <a:p>
            <a:r>
              <a:rPr lang="en-GB" dirty="0"/>
              <a:t>2.2 	Given a scenario, determine the appropriate placement of networking devices on a network and install/configure them </a:t>
            </a:r>
          </a:p>
        </p:txBody>
      </p:sp>
      <p:sp>
        <p:nvSpPr>
          <p:cNvPr id="3" name="Content Placeholder 2">
            <a:extLst>
              <a:ext uri="{FF2B5EF4-FFF2-40B4-BE49-F238E27FC236}">
                <a16:creationId xmlns:a16="http://schemas.microsoft.com/office/drawing/2014/main" id="{EA1C89F3-846C-ED4A-B2E8-F46F61863185}"/>
              </a:ext>
            </a:extLst>
          </p:cNvPr>
          <p:cNvSpPr>
            <a:spLocks noGrp="1"/>
          </p:cNvSpPr>
          <p:nvPr>
            <p:ph sz="half" idx="1"/>
          </p:nvPr>
        </p:nvSpPr>
        <p:spPr/>
        <p:txBody>
          <a:bodyPr>
            <a:normAutofit/>
          </a:bodyPr>
          <a:lstStyle/>
          <a:p>
            <a:r>
              <a:rPr lang="en-GB" dirty="0"/>
              <a:t>Firewall</a:t>
            </a:r>
          </a:p>
          <a:p>
            <a:r>
              <a:rPr lang="en-GB" dirty="0"/>
              <a:t>Router</a:t>
            </a:r>
          </a:p>
          <a:p>
            <a:r>
              <a:rPr lang="en-GB" dirty="0"/>
              <a:t>Switch</a:t>
            </a:r>
          </a:p>
          <a:p>
            <a:r>
              <a:rPr lang="en-GB" dirty="0"/>
              <a:t>Hub</a:t>
            </a:r>
          </a:p>
          <a:p>
            <a:r>
              <a:rPr lang="en-GB" dirty="0"/>
              <a:t>Bridge</a:t>
            </a:r>
          </a:p>
        </p:txBody>
      </p:sp>
      <p:sp>
        <p:nvSpPr>
          <p:cNvPr id="5" name="Content Placeholder 4"/>
          <p:cNvSpPr>
            <a:spLocks noGrp="1"/>
          </p:cNvSpPr>
          <p:nvPr>
            <p:ph sz="half" idx="2"/>
          </p:nvPr>
        </p:nvSpPr>
        <p:spPr/>
        <p:txBody>
          <a:bodyPr>
            <a:normAutofit/>
          </a:bodyPr>
          <a:lstStyle/>
          <a:p>
            <a:r>
              <a:rPr lang="en-GB" dirty="0"/>
              <a:t>Modems</a:t>
            </a:r>
          </a:p>
          <a:p>
            <a:r>
              <a:rPr lang="en-GB" dirty="0"/>
              <a:t>Wireless access point</a:t>
            </a:r>
          </a:p>
          <a:p>
            <a:r>
              <a:rPr lang="en-GB" dirty="0"/>
              <a:t>Media converter</a:t>
            </a:r>
          </a:p>
          <a:p>
            <a:r>
              <a:rPr lang="en-GB" dirty="0"/>
              <a:t>Wireless range extender</a:t>
            </a:r>
          </a:p>
          <a:p>
            <a:r>
              <a:rPr lang="en-GB" dirty="0"/>
              <a:t>VoIP endpoint</a:t>
            </a:r>
          </a:p>
        </p:txBody>
      </p:sp>
    </p:spTree>
    <p:extLst>
      <p:ext uri="{BB962C8B-B14F-4D97-AF65-F5344CB8AC3E}">
        <p14:creationId xmlns:p14="http://schemas.microsoft.com/office/powerpoint/2010/main" val="996285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Repeaters </a:t>
            </a:r>
          </a:p>
        </p:txBody>
      </p:sp>
      <p:sp>
        <p:nvSpPr>
          <p:cNvPr id="6" name="Content Placeholder 5">
            <a:extLst>
              <a:ext uri="{FF2B5EF4-FFF2-40B4-BE49-F238E27FC236}">
                <a16:creationId xmlns:a16="http://schemas.microsoft.com/office/drawing/2014/main" id="{18563E8F-2F54-4A24-ACEE-9A7FD579BFD2}"/>
              </a:ext>
            </a:extLst>
          </p:cNvPr>
          <p:cNvSpPr>
            <a:spLocks noGrp="1"/>
          </p:cNvSpPr>
          <p:nvPr>
            <p:ph idx="1"/>
          </p:nvPr>
        </p:nvSpPr>
        <p:spPr>
          <a:xfrm>
            <a:off x="334641" y="2278489"/>
            <a:ext cx="11590421" cy="4935956"/>
          </a:xfrm>
        </p:spPr>
        <p:txBody>
          <a:bodyPr/>
          <a:lstStyle/>
          <a:p>
            <a:r>
              <a:rPr lang="en-US" dirty="0"/>
              <a:t>A </a:t>
            </a:r>
            <a:r>
              <a:rPr lang="en-US" i="1" dirty="0"/>
              <a:t>repeater</a:t>
            </a:r>
            <a:r>
              <a:rPr lang="en-US" dirty="0"/>
              <a:t>, sometimes also called an extender, is a device made to enable connections over longer distances.</a:t>
            </a:r>
          </a:p>
          <a:p>
            <a:endParaRPr lang="en-US" dirty="0"/>
          </a:p>
        </p:txBody>
      </p:sp>
      <p:grpSp>
        <p:nvGrpSpPr>
          <p:cNvPr id="188" name="Group 187">
            <a:extLst>
              <a:ext uri="{FF2B5EF4-FFF2-40B4-BE49-F238E27FC236}">
                <a16:creationId xmlns:a16="http://schemas.microsoft.com/office/drawing/2014/main" id="{00E2E73C-E6F4-464B-8207-0C7C637694F0}"/>
              </a:ext>
            </a:extLst>
          </p:cNvPr>
          <p:cNvGrpSpPr/>
          <p:nvPr/>
        </p:nvGrpSpPr>
        <p:grpSpPr>
          <a:xfrm>
            <a:off x="1641936" y="3209925"/>
            <a:ext cx="8932190" cy="3446701"/>
            <a:chOff x="2745486" y="3136047"/>
            <a:chExt cx="8932190" cy="3446701"/>
          </a:xfrm>
        </p:grpSpPr>
        <p:grpSp>
          <p:nvGrpSpPr>
            <p:cNvPr id="63" name="Group 62">
              <a:extLst>
                <a:ext uri="{FF2B5EF4-FFF2-40B4-BE49-F238E27FC236}">
                  <a16:creationId xmlns:a16="http://schemas.microsoft.com/office/drawing/2014/main" id="{92FC7A73-85DD-4620-9A73-3271D38C5F67}"/>
                </a:ext>
              </a:extLst>
            </p:cNvPr>
            <p:cNvGrpSpPr/>
            <p:nvPr/>
          </p:nvGrpSpPr>
          <p:grpSpPr>
            <a:xfrm>
              <a:off x="2745486" y="3136047"/>
              <a:ext cx="1401951" cy="2446178"/>
              <a:chOff x="2884299" y="3243421"/>
              <a:chExt cx="1401951" cy="2446178"/>
            </a:xfrm>
          </p:grpSpPr>
          <p:sp>
            <p:nvSpPr>
              <p:cNvPr id="5" name="Rectangle 4">
                <a:extLst>
                  <a:ext uri="{FF2B5EF4-FFF2-40B4-BE49-F238E27FC236}">
                    <a16:creationId xmlns:a16="http://schemas.microsoft.com/office/drawing/2014/main" id="{75CCAA3D-FA09-415E-BBAB-B000101D1FA1}"/>
                  </a:ext>
                </a:extLst>
              </p:cNvPr>
              <p:cNvSpPr/>
              <p:nvPr/>
            </p:nvSpPr>
            <p:spPr>
              <a:xfrm>
                <a:off x="3104780" y="3590925"/>
                <a:ext cx="960988" cy="18288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C33E6D4-369C-462A-93B5-BD55E304D89C}"/>
                  </a:ext>
                </a:extLst>
              </p:cNvPr>
              <p:cNvSpPr/>
              <p:nvPr/>
            </p:nvSpPr>
            <p:spPr>
              <a:xfrm>
                <a:off x="2989962" y="5419725"/>
                <a:ext cx="1190625"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7BAA363-E36C-42A0-AD36-3C5396FF0063}"/>
                  </a:ext>
                </a:extLst>
              </p:cNvPr>
              <p:cNvSpPr/>
              <p:nvPr/>
            </p:nvSpPr>
            <p:spPr>
              <a:xfrm>
                <a:off x="2884299" y="5554662"/>
                <a:ext cx="1401951"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1F750EB-5D93-4188-8936-07469D0F633A}"/>
                  </a:ext>
                </a:extLst>
              </p:cNvPr>
              <p:cNvSpPr/>
              <p:nvPr/>
            </p:nvSpPr>
            <p:spPr>
              <a:xfrm>
                <a:off x="3301905" y="3455988"/>
                <a:ext cx="566738"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50A6373-EB9B-4155-9CA7-78C4B34470D5}"/>
                  </a:ext>
                </a:extLst>
              </p:cNvPr>
              <p:cNvCxnSpPr>
                <a:cxnSpLocks/>
              </p:cNvCxnSpPr>
              <p:nvPr/>
            </p:nvCxnSpPr>
            <p:spPr>
              <a:xfrm flipV="1">
                <a:off x="3585274" y="3243421"/>
                <a:ext cx="0" cy="266700"/>
              </a:xfrm>
              <a:prstGeom prst="line">
                <a:avLst/>
              </a:prstGeom>
              <a:ln w="38100">
                <a:solidFill>
                  <a:srgbClr val="C6C5C5"/>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08FA4BF-71D4-49D4-9BC6-96200024C541}"/>
                  </a:ext>
                </a:extLst>
              </p:cNvPr>
              <p:cNvSpPr/>
              <p:nvPr/>
            </p:nvSpPr>
            <p:spPr>
              <a:xfrm>
                <a:off x="3192900" y="3780010"/>
                <a:ext cx="784749" cy="86183"/>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242A13C8-D8B2-4BD6-A17A-9B1A9038EF44}"/>
                  </a:ext>
                </a:extLst>
              </p:cNvPr>
              <p:cNvGrpSpPr/>
              <p:nvPr/>
            </p:nvGrpSpPr>
            <p:grpSpPr>
              <a:xfrm>
                <a:off x="3214057" y="3969912"/>
                <a:ext cx="742434" cy="152400"/>
                <a:chOff x="3212859" y="3969912"/>
                <a:chExt cx="742434" cy="152400"/>
              </a:xfrm>
            </p:grpSpPr>
            <p:sp>
              <p:nvSpPr>
                <p:cNvPr id="31" name="Rectangle 30">
                  <a:extLst>
                    <a:ext uri="{FF2B5EF4-FFF2-40B4-BE49-F238E27FC236}">
                      <a16:creationId xmlns:a16="http://schemas.microsoft.com/office/drawing/2014/main" id="{5A50AD5F-1A6F-4416-8F27-050F498C103F}"/>
                    </a:ext>
                  </a:extLst>
                </p:cNvPr>
                <p:cNvSpPr/>
                <p:nvPr/>
              </p:nvSpPr>
              <p:spPr>
                <a:xfrm>
                  <a:off x="3212859"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8094215-6482-43FC-8E1D-F32E9DCCE72D}"/>
                    </a:ext>
                  </a:extLst>
                </p:cNvPr>
                <p:cNvSpPr/>
                <p:nvPr/>
              </p:nvSpPr>
              <p:spPr>
                <a:xfrm>
                  <a:off x="3409537"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FBF4756-5481-4D0A-BA04-FE9867A994A5}"/>
                    </a:ext>
                  </a:extLst>
                </p:cNvPr>
                <p:cNvSpPr/>
                <p:nvPr/>
              </p:nvSpPr>
              <p:spPr>
                <a:xfrm>
                  <a:off x="3606215"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21C668F-DB2E-4CD3-A850-1B560BC67915}"/>
                    </a:ext>
                  </a:extLst>
                </p:cNvPr>
                <p:cNvSpPr/>
                <p:nvPr/>
              </p:nvSpPr>
              <p:spPr>
                <a:xfrm>
                  <a:off x="3802893"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94FA2951-C6A8-406B-8589-41505696488F}"/>
                  </a:ext>
                </a:extLst>
              </p:cNvPr>
              <p:cNvGrpSpPr/>
              <p:nvPr/>
            </p:nvGrpSpPr>
            <p:grpSpPr>
              <a:xfrm>
                <a:off x="3214057" y="4162644"/>
                <a:ext cx="742434" cy="152400"/>
                <a:chOff x="3206205" y="4166790"/>
                <a:chExt cx="742434" cy="152400"/>
              </a:xfrm>
            </p:grpSpPr>
            <p:sp>
              <p:nvSpPr>
                <p:cNvPr id="35" name="Rectangle 34">
                  <a:extLst>
                    <a:ext uri="{FF2B5EF4-FFF2-40B4-BE49-F238E27FC236}">
                      <a16:creationId xmlns:a16="http://schemas.microsoft.com/office/drawing/2014/main" id="{DC82FC3C-43BE-4F98-AD96-789761418C4A}"/>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96B64393-E7A5-4957-821D-1ECC6938C72E}"/>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22EE52D-B28A-4FA5-A447-D0A20119F2F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4617A56-E4FF-4875-A3C1-B1F47B6B578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472C1074-1C6E-448D-B4F3-06698F69C177}"/>
                  </a:ext>
                </a:extLst>
              </p:cNvPr>
              <p:cNvGrpSpPr/>
              <p:nvPr/>
            </p:nvGrpSpPr>
            <p:grpSpPr>
              <a:xfrm>
                <a:off x="3214057" y="4355376"/>
                <a:ext cx="742434" cy="152400"/>
                <a:chOff x="3206205" y="4166790"/>
                <a:chExt cx="742434" cy="152400"/>
              </a:xfrm>
            </p:grpSpPr>
            <p:sp>
              <p:nvSpPr>
                <p:cNvPr id="42" name="Rectangle 41">
                  <a:extLst>
                    <a:ext uri="{FF2B5EF4-FFF2-40B4-BE49-F238E27FC236}">
                      <a16:creationId xmlns:a16="http://schemas.microsoft.com/office/drawing/2014/main" id="{ACDFCE51-1D5F-4DC0-8397-DBB9847EF0E0}"/>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1B47928F-41D1-4FBE-909D-0A6BDE63316D}"/>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514F008-E80C-4ED5-A757-4CE0870005B6}"/>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2F1CBA1-EF8B-41F2-9FCA-8A54EAC8097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E191E25F-BFA3-4942-ADA6-3F091DBA9374}"/>
                  </a:ext>
                </a:extLst>
              </p:cNvPr>
              <p:cNvGrpSpPr/>
              <p:nvPr/>
            </p:nvGrpSpPr>
            <p:grpSpPr>
              <a:xfrm>
                <a:off x="3214057" y="4548108"/>
                <a:ext cx="742434" cy="152400"/>
                <a:chOff x="3206205" y="4166790"/>
                <a:chExt cx="742434" cy="152400"/>
              </a:xfrm>
            </p:grpSpPr>
            <p:sp>
              <p:nvSpPr>
                <p:cNvPr id="47" name="Rectangle 46">
                  <a:extLst>
                    <a:ext uri="{FF2B5EF4-FFF2-40B4-BE49-F238E27FC236}">
                      <a16:creationId xmlns:a16="http://schemas.microsoft.com/office/drawing/2014/main" id="{DCD03D63-EEF9-488C-A150-E5BC3041D418}"/>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37C225B-BF95-4F0F-ACAD-D8F380B740F6}"/>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A01D6E1-2817-4907-BC3A-C2B4C9DE7D96}"/>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A70545B-6E20-411D-AB5E-E52055C10F2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2CA23B2F-E117-4958-9E2B-E00B7DBB9409}"/>
                  </a:ext>
                </a:extLst>
              </p:cNvPr>
              <p:cNvGrpSpPr/>
              <p:nvPr/>
            </p:nvGrpSpPr>
            <p:grpSpPr>
              <a:xfrm>
                <a:off x="3214057" y="4740840"/>
                <a:ext cx="742434" cy="152400"/>
                <a:chOff x="3206205" y="4166790"/>
                <a:chExt cx="742434" cy="152400"/>
              </a:xfrm>
            </p:grpSpPr>
            <p:sp>
              <p:nvSpPr>
                <p:cNvPr id="52" name="Rectangle 51">
                  <a:extLst>
                    <a:ext uri="{FF2B5EF4-FFF2-40B4-BE49-F238E27FC236}">
                      <a16:creationId xmlns:a16="http://schemas.microsoft.com/office/drawing/2014/main" id="{35D48775-AD75-4184-B385-C1354F72B9AB}"/>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A4FB27F-8C03-44AC-AC78-D823A0F7CA2E}"/>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2BED71E1-CF67-45AF-BB5A-E5445D93D218}"/>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A2AAF463-97BD-4652-9896-E66A02D3373D}"/>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CDC757FD-5544-4627-8313-42CCF5872044}"/>
                  </a:ext>
                </a:extLst>
              </p:cNvPr>
              <p:cNvGrpSpPr/>
              <p:nvPr/>
            </p:nvGrpSpPr>
            <p:grpSpPr>
              <a:xfrm>
                <a:off x="3214057" y="4933574"/>
                <a:ext cx="742434" cy="152400"/>
                <a:chOff x="3206205" y="4166790"/>
                <a:chExt cx="742434" cy="152400"/>
              </a:xfrm>
            </p:grpSpPr>
            <p:sp>
              <p:nvSpPr>
                <p:cNvPr id="57" name="Rectangle 56">
                  <a:extLst>
                    <a:ext uri="{FF2B5EF4-FFF2-40B4-BE49-F238E27FC236}">
                      <a16:creationId xmlns:a16="http://schemas.microsoft.com/office/drawing/2014/main" id="{5E74BD0D-10C4-4F5D-BB57-05B76E4772B6}"/>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B068EF0B-447C-4CF5-8322-FDF158112AF2}"/>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EB1CEB0-49D9-4C09-A535-29C08942E197}"/>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6C152DA7-AFE1-496E-A18B-3F68DED6E97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Rectangle 60">
                <a:extLst>
                  <a:ext uri="{FF2B5EF4-FFF2-40B4-BE49-F238E27FC236}">
                    <a16:creationId xmlns:a16="http://schemas.microsoft.com/office/drawing/2014/main" id="{A3D93D4C-6AF7-4599-97DD-18109B2C8AD9}"/>
                  </a:ext>
                </a:extLst>
              </p:cNvPr>
              <p:cNvSpPr/>
              <p:nvPr/>
            </p:nvSpPr>
            <p:spPr>
              <a:xfrm>
                <a:off x="3400032" y="5168294"/>
                <a:ext cx="370484" cy="511780"/>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 name="TextBox 65">
              <a:extLst>
                <a:ext uri="{FF2B5EF4-FFF2-40B4-BE49-F238E27FC236}">
                  <a16:creationId xmlns:a16="http://schemas.microsoft.com/office/drawing/2014/main" id="{C010AA46-F0D7-432F-945D-F4B1FAA1F559}"/>
                </a:ext>
              </a:extLst>
            </p:cNvPr>
            <p:cNvSpPr txBox="1"/>
            <p:nvPr/>
          </p:nvSpPr>
          <p:spPr>
            <a:xfrm>
              <a:off x="2975018" y="5603537"/>
              <a:ext cx="942887" cy="369332"/>
            </a:xfrm>
            <a:prstGeom prst="rect">
              <a:avLst/>
            </a:prstGeom>
            <a:noFill/>
          </p:spPr>
          <p:txBody>
            <a:bodyPr wrap="none" rtlCol="0">
              <a:spAutoFit/>
            </a:bodyPr>
            <a:lstStyle/>
            <a:p>
              <a:r>
                <a:rPr lang="en-GB" dirty="0"/>
                <a:t>Building</a:t>
              </a:r>
            </a:p>
          </p:txBody>
        </p:sp>
        <p:grpSp>
          <p:nvGrpSpPr>
            <p:cNvPr id="86" name="Group 85">
              <a:extLst>
                <a:ext uri="{FF2B5EF4-FFF2-40B4-BE49-F238E27FC236}">
                  <a16:creationId xmlns:a16="http://schemas.microsoft.com/office/drawing/2014/main" id="{B50301B1-D026-4101-BDBA-38FE9CEF4C42}"/>
                </a:ext>
              </a:extLst>
            </p:cNvPr>
            <p:cNvGrpSpPr/>
            <p:nvPr/>
          </p:nvGrpSpPr>
          <p:grpSpPr>
            <a:xfrm>
              <a:off x="8347026" y="3454612"/>
              <a:ext cx="1416893" cy="505186"/>
              <a:chOff x="2099231" y="5306494"/>
              <a:chExt cx="3120864" cy="914400"/>
            </a:xfrm>
          </p:grpSpPr>
          <p:sp>
            <p:nvSpPr>
              <p:cNvPr id="69" name="Arc 68">
                <a:extLst>
                  <a:ext uri="{FF2B5EF4-FFF2-40B4-BE49-F238E27FC236}">
                    <a16:creationId xmlns:a16="http://schemas.microsoft.com/office/drawing/2014/main" id="{FB37E904-88B1-4EE0-AF52-A660B6D6ECEF}"/>
                  </a:ext>
                </a:extLst>
              </p:cNvPr>
              <p:cNvSpPr/>
              <p:nvPr/>
            </p:nvSpPr>
            <p:spPr>
              <a:xfrm>
                <a:off x="2099231"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Arc 69">
                <a:extLst>
                  <a:ext uri="{FF2B5EF4-FFF2-40B4-BE49-F238E27FC236}">
                    <a16:creationId xmlns:a16="http://schemas.microsoft.com/office/drawing/2014/main" id="{83D687C9-FF2C-49AF-BD89-6A94E183945A}"/>
                  </a:ext>
                </a:extLst>
              </p:cNvPr>
              <p:cNvSpPr/>
              <p:nvPr/>
            </p:nvSpPr>
            <p:spPr>
              <a:xfrm flipV="1">
                <a:off x="2619375"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Arc 70">
                <a:extLst>
                  <a:ext uri="{FF2B5EF4-FFF2-40B4-BE49-F238E27FC236}">
                    <a16:creationId xmlns:a16="http://schemas.microsoft.com/office/drawing/2014/main" id="{2A10854E-7422-4BFB-BFEA-A4A02A121EB9}"/>
                  </a:ext>
                </a:extLst>
              </p:cNvPr>
              <p:cNvSpPr/>
              <p:nvPr/>
            </p:nvSpPr>
            <p:spPr>
              <a:xfrm>
                <a:off x="3139519"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a:extLst>
                  <a:ext uri="{FF2B5EF4-FFF2-40B4-BE49-F238E27FC236}">
                    <a16:creationId xmlns:a16="http://schemas.microsoft.com/office/drawing/2014/main" id="{9F2246DF-7D8F-4F6B-8946-1444543EC14B}"/>
                  </a:ext>
                </a:extLst>
              </p:cNvPr>
              <p:cNvSpPr/>
              <p:nvPr/>
            </p:nvSpPr>
            <p:spPr>
              <a:xfrm flipV="1">
                <a:off x="3659663"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a:extLst>
                  <a:ext uri="{FF2B5EF4-FFF2-40B4-BE49-F238E27FC236}">
                    <a16:creationId xmlns:a16="http://schemas.microsoft.com/office/drawing/2014/main" id="{00BD0E4A-9A28-44EF-88FB-9A2A60F8D648}"/>
                  </a:ext>
                </a:extLst>
              </p:cNvPr>
              <p:cNvSpPr/>
              <p:nvPr/>
            </p:nvSpPr>
            <p:spPr>
              <a:xfrm>
                <a:off x="4179807"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a:extLst>
                  <a:ext uri="{FF2B5EF4-FFF2-40B4-BE49-F238E27FC236}">
                    <a16:creationId xmlns:a16="http://schemas.microsoft.com/office/drawing/2014/main" id="{63A0E313-70F6-4419-89F0-3FDC915C08B9}"/>
                  </a:ext>
                </a:extLst>
              </p:cNvPr>
              <p:cNvSpPr/>
              <p:nvPr/>
            </p:nvSpPr>
            <p:spPr>
              <a:xfrm flipV="1">
                <a:off x="4699951"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C3A01967-870C-40BE-B1C6-09F7B4FC5E6E}"/>
                </a:ext>
              </a:extLst>
            </p:cNvPr>
            <p:cNvGrpSpPr/>
            <p:nvPr/>
          </p:nvGrpSpPr>
          <p:grpSpPr>
            <a:xfrm>
              <a:off x="4750027" y="3452536"/>
              <a:ext cx="1433514" cy="494927"/>
              <a:chOff x="1839159" y="1947758"/>
              <a:chExt cx="3208535" cy="983299"/>
            </a:xfrm>
          </p:grpSpPr>
          <p:sp>
            <p:nvSpPr>
              <p:cNvPr id="75" name="Arc 74">
                <a:extLst>
                  <a:ext uri="{FF2B5EF4-FFF2-40B4-BE49-F238E27FC236}">
                    <a16:creationId xmlns:a16="http://schemas.microsoft.com/office/drawing/2014/main" id="{3F243141-9561-4F8D-83FD-AE5D2573EA94}"/>
                  </a:ext>
                </a:extLst>
              </p:cNvPr>
              <p:cNvSpPr/>
              <p:nvPr/>
            </p:nvSpPr>
            <p:spPr>
              <a:xfrm>
                <a:off x="1839159" y="201665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6" name="Arc 75">
                <a:extLst>
                  <a:ext uri="{FF2B5EF4-FFF2-40B4-BE49-F238E27FC236}">
                    <a16:creationId xmlns:a16="http://schemas.microsoft.com/office/drawing/2014/main" id="{947B98F1-B956-4835-9A82-BDF46A085F3C}"/>
                  </a:ext>
                </a:extLst>
              </p:cNvPr>
              <p:cNvSpPr/>
              <p:nvPr/>
            </p:nvSpPr>
            <p:spPr>
              <a:xfrm flipV="1">
                <a:off x="2349778" y="1947758"/>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7" name="Arc 76">
                <a:extLst>
                  <a:ext uri="{FF2B5EF4-FFF2-40B4-BE49-F238E27FC236}">
                    <a16:creationId xmlns:a16="http://schemas.microsoft.com/office/drawing/2014/main" id="{233CD459-5D90-44CE-B815-53D522F9ECC8}"/>
                  </a:ext>
                </a:extLst>
              </p:cNvPr>
              <p:cNvSpPr/>
              <p:nvPr/>
            </p:nvSpPr>
            <p:spPr>
              <a:xfrm>
                <a:off x="2879447" y="201665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a:extLst>
                  <a:ext uri="{FF2B5EF4-FFF2-40B4-BE49-F238E27FC236}">
                    <a16:creationId xmlns:a16="http://schemas.microsoft.com/office/drawing/2014/main" id="{E7012E4F-CA66-4799-B76F-B08B604B0F6E}"/>
                  </a:ext>
                </a:extLst>
              </p:cNvPr>
              <p:cNvSpPr/>
              <p:nvPr/>
            </p:nvSpPr>
            <p:spPr>
              <a:xfrm flipV="1">
                <a:off x="3390066" y="199760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a:extLst>
                  <a:ext uri="{FF2B5EF4-FFF2-40B4-BE49-F238E27FC236}">
                    <a16:creationId xmlns:a16="http://schemas.microsoft.com/office/drawing/2014/main" id="{D99B1A5E-7805-4DD9-B4BC-36C363131DBF}"/>
                  </a:ext>
                </a:extLst>
              </p:cNvPr>
              <p:cNvSpPr/>
              <p:nvPr/>
            </p:nvSpPr>
            <p:spPr>
              <a:xfrm>
                <a:off x="3905448" y="2097931"/>
                <a:ext cx="622102" cy="743482"/>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a:extLst>
                  <a:ext uri="{FF2B5EF4-FFF2-40B4-BE49-F238E27FC236}">
                    <a16:creationId xmlns:a16="http://schemas.microsoft.com/office/drawing/2014/main" id="{46EC48E7-F61B-4364-AABC-ADD33401AA19}"/>
                  </a:ext>
                </a:extLst>
              </p:cNvPr>
              <p:cNvSpPr/>
              <p:nvPr/>
            </p:nvSpPr>
            <p:spPr>
              <a:xfrm flipV="1">
                <a:off x="4527550" y="1985701"/>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2" name="Straight Connector 81">
                <a:extLst>
                  <a:ext uri="{FF2B5EF4-FFF2-40B4-BE49-F238E27FC236}">
                    <a16:creationId xmlns:a16="http://schemas.microsoft.com/office/drawing/2014/main" id="{EDDC8109-F804-4239-A073-38A112811D23}"/>
                  </a:ext>
                </a:extLst>
              </p:cNvPr>
              <p:cNvCxnSpPr>
                <a:cxnSpLocks/>
              </p:cNvCxnSpPr>
              <p:nvPr/>
            </p:nvCxnSpPr>
            <p:spPr>
              <a:xfrm>
                <a:off x="3910210" y="240718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97399B74-EECB-4870-B25D-8907EC1ED1EC}"/>
                </a:ext>
              </a:extLst>
            </p:cNvPr>
            <p:cNvGrpSpPr/>
            <p:nvPr/>
          </p:nvGrpSpPr>
          <p:grpSpPr>
            <a:xfrm>
              <a:off x="10275725" y="3235798"/>
              <a:ext cx="1401951" cy="2763259"/>
              <a:chOff x="9556462" y="3011069"/>
              <a:chExt cx="1401951" cy="2763259"/>
            </a:xfrm>
          </p:grpSpPr>
          <p:grpSp>
            <p:nvGrpSpPr>
              <p:cNvPr id="87" name="Group 86">
                <a:extLst>
                  <a:ext uri="{FF2B5EF4-FFF2-40B4-BE49-F238E27FC236}">
                    <a16:creationId xmlns:a16="http://schemas.microsoft.com/office/drawing/2014/main" id="{C542752A-1456-4589-9D4A-073C90F95847}"/>
                  </a:ext>
                </a:extLst>
              </p:cNvPr>
              <p:cNvGrpSpPr/>
              <p:nvPr/>
            </p:nvGrpSpPr>
            <p:grpSpPr>
              <a:xfrm>
                <a:off x="9556462" y="3011069"/>
                <a:ext cx="1401951" cy="2446178"/>
                <a:chOff x="2884299" y="3243421"/>
                <a:chExt cx="1401951" cy="2446178"/>
              </a:xfrm>
            </p:grpSpPr>
            <p:sp>
              <p:nvSpPr>
                <p:cNvPr id="88" name="Rectangle 87">
                  <a:extLst>
                    <a:ext uri="{FF2B5EF4-FFF2-40B4-BE49-F238E27FC236}">
                      <a16:creationId xmlns:a16="http://schemas.microsoft.com/office/drawing/2014/main" id="{3D493238-82DE-4860-B3A1-72761F2DA3E2}"/>
                    </a:ext>
                  </a:extLst>
                </p:cNvPr>
                <p:cNvSpPr/>
                <p:nvPr/>
              </p:nvSpPr>
              <p:spPr>
                <a:xfrm>
                  <a:off x="3104780" y="3590925"/>
                  <a:ext cx="960988" cy="18288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16C8B074-74C3-4A34-BDA1-87E6727BA35E}"/>
                    </a:ext>
                  </a:extLst>
                </p:cNvPr>
                <p:cNvSpPr/>
                <p:nvPr/>
              </p:nvSpPr>
              <p:spPr>
                <a:xfrm>
                  <a:off x="2989962" y="5419725"/>
                  <a:ext cx="1190625"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8C3AF088-4E89-4B71-8839-652679D22C9D}"/>
                    </a:ext>
                  </a:extLst>
                </p:cNvPr>
                <p:cNvSpPr/>
                <p:nvPr/>
              </p:nvSpPr>
              <p:spPr>
                <a:xfrm>
                  <a:off x="2884299" y="5554662"/>
                  <a:ext cx="1401951"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2392EEEE-A1F6-4DAF-9902-1217C8CEB367}"/>
                    </a:ext>
                  </a:extLst>
                </p:cNvPr>
                <p:cNvSpPr/>
                <p:nvPr/>
              </p:nvSpPr>
              <p:spPr>
                <a:xfrm>
                  <a:off x="3301905" y="3455988"/>
                  <a:ext cx="566738"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Straight Connector 91">
                  <a:extLst>
                    <a:ext uri="{FF2B5EF4-FFF2-40B4-BE49-F238E27FC236}">
                      <a16:creationId xmlns:a16="http://schemas.microsoft.com/office/drawing/2014/main" id="{F466EFAB-B376-4E42-A4C5-F291C367FC76}"/>
                    </a:ext>
                  </a:extLst>
                </p:cNvPr>
                <p:cNvCxnSpPr>
                  <a:cxnSpLocks/>
                </p:cNvCxnSpPr>
                <p:nvPr/>
              </p:nvCxnSpPr>
              <p:spPr>
                <a:xfrm flipV="1">
                  <a:off x="3585274" y="3243421"/>
                  <a:ext cx="0" cy="266700"/>
                </a:xfrm>
                <a:prstGeom prst="line">
                  <a:avLst/>
                </a:prstGeom>
                <a:ln w="38100">
                  <a:solidFill>
                    <a:srgbClr val="C6C5C5"/>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CE9AF59-A55B-4AD2-890B-3C0CF61025D2}"/>
                    </a:ext>
                  </a:extLst>
                </p:cNvPr>
                <p:cNvSpPr/>
                <p:nvPr/>
              </p:nvSpPr>
              <p:spPr>
                <a:xfrm>
                  <a:off x="3192900" y="3780010"/>
                  <a:ext cx="784749" cy="86183"/>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4" name="Group 93">
                  <a:extLst>
                    <a:ext uri="{FF2B5EF4-FFF2-40B4-BE49-F238E27FC236}">
                      <a16:creationId xmlns:a16="http://schemas.microsoft.com/office/drawing/2014/main" id="{080AC9C3-7E1C-4D4B-A885-88918853E79A}"/>
                    </a:ext>
                  </a:extLst>
                </p:cNvPr>
                <p:cNvGrpSpPr/>
                <p:nvPr/>
              </p:nvGrpSpPr>
              <p:grpSpPr>
                <a:xfrm>
                  <a:off x="3214057" y="3969912"/>
                  <a:ext cx="742434" cy="152400"/>
                  <a:chOff x="3212859" y="3969912"/>
                  <a:chExt cx="742434" cy="152400"/>
                </a:xfrm>
              </p:grpSpPr>
              <p:sp>
                <p:nvSpPr>
                  <p:cNvPr id="121" name="Rectangle 120">
                    <a:extLst>
                      <a:ext uri="{FF2B5EF4-FFF2-40B4-BE49-F238E27FC236}">
                        <a16:creationId xmlns:a16="http://schemas.microsoft.com/office/drawing/2014/main" id="{4650DF26-855A-4962-997C-66D68964C045}"/>
                      </a:ext>
                    </a:extLst>
                  </p:cNvPr>
                  <p:cNvSpPr/>
                  <p:nvPr/>
                </p:nvSpPr>
                <p:spPr>
                  <a:xfrm>
                    <a:off x="3212859"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4A7A35DF-2387-41D0-B589-570EF333DD2A}"/>
                      </a:ext>
                    </a:extLst>
                  </p:cNvPr>
                  <p:cNvSpPr/>
                  <p:nvPr/>
                </p:nvSpPr>
                <p:spPr>
                  <a:xfrm>
                    <a:off x="3409537"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9010F428-EDB2-4C14-9ED7-9B3DE4EDBE2D}"/>
                      </a:ext>
                    </a:extLst>
                  </p:cNvPr>
                  <p:cNvSpPr/>
                  <p:nvPr/>
                </p:nvSpPr>
                <p:spPr>
                  <a:xfrm>
                    <a:off x="3606215"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9B9118E1-9B0E-43E8-90A4-53CE5D47F929}"/>
                      </a:ext>
                    </a:extLst>
                  </p:cNvPr>
                  <p:cNvSpPr/>
                  <p:nvPr/>
                </p:nvSpPr>
                <p:spPr>
                  <a:xfrm>
                    <a:off x="3802893"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71BD55DA-40B6-4015-A0C8-0861BF25D306}"/>
                    </a:ext>
                  </a:extLst>
                </p:cNvPr>
                <p:cNvGrpSpPr/>
                <p:nvPr/>
              </p:nvGrpSpPr>
              <p:grpSpPr>
                <a:xfrm>
                  <a:off x="3214057" y="4162644"/>
                  <a:ext cx="742434" cy="152400"/>
                  <a:chOff x="3206205" y="4166790"/>
                  <a:chExt cx="742434" cy="152400"/>
                </a:xfrm>
              </p:grpSpPr>
              <p:sp>
                <p:nvSpPr>
                  <p:cNvPr id="117" name="Rectangle 116">
                    <a:extLst>
                      <a:ext uri="{FF2B5EF4-FFF2-40B4-BE49-F238E27FC236}">
                        <a16:creationId xmlns:a16="http://schemas.microsoft.com/office/drawing/2014/main" id="{CA9E6690-0A70-4153-B029-C90E3E361EE2}"/>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699BFC68-1BBA-41E3-83B2-11A77EF29D57}"/>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258D3541-D482-4C4F-A02E-4D136E17741E}"/>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2EED5D7F-5F2D-437C-AF1C-A24DAE133D30}"/>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9F16D994-1E53-42D2-A96F-63CE2B2A3437}"/>
                    </a:ext>
                  </a:extLst>
                </p:cNvPr>
                <p:cNvGrpSpPr/>
                <p:nvPr/>
              </p:nvGrpSpPr>
              <p:grpSpPr>
                <a:xfrm>
                  <a:off x="3214057" y="4355376"/>
                  <a:ext cx="742434" cy="152400"/>
                  <a:chOff x="3206205" y="4166790"/>
                  <a:chExt cx="742434" cy="152400"/>
                </a:xfrm>
              </p:grpSpPr>
              <p:sp>
                <p:nvSpPr>
                  <p:cNvPr id="113" name="Rectangle 112">
                    <a:extLst>
                      <a:ext uri="{FF2B5EF4-FFF2-40B4-BE49-F238E27FC236}">
                        <a16:creationId xmlns:a16="http://schemas.microsoft.com/office/drawing/2014/main" id="{DA8E728C-FBAD-4B1A-87EA-FDFC22C1BF5B}"/>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C07F085A-6B88-4D5B-B060-FAC1124D125F}"/>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4D38FD0D-7C9E-4D03-A3E8-CBE88A8B4EC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7FD6D6DF-5782-4EF8-A2E8-BBC03894AC0C}"/>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up 96">
                  <a:extLst>
                    <a:ext uri="{FF2B5EF4-FFF2-40B4-BE49-F238E27FC236}">
                      <a16:creationId xmlns:a16="http://schemas.microsoft.com/office/drawing/2014/main" id="{F896C678-F65F-454D-BB7A-A3A570D5553A}"/>
                    </a:ext>
                  </a:extLst>
                </p:cNvPr>
                <p:cNvGrpSpPr/>
                <p:nvPr/>
              </p:nvGrpSpPr>
              <p:grpSpPr>
                <a:xfrm>
                  <a:off x="3214057" y="4548108"/>
                  <a:ext cx="742434" cy="152400"/>
                  <a:chOff x="3206205" y="4166790"/>
                  <a:chExt cx="742434" cy="152400"/>
                </a:xfrm>
              </p:grpSpPr>
              <p:sp>
                <p:nvSpPr>
                  <p:cNvPr id="109" name="Rectangle 108">
                    <a:extLst>
                      <a:ext uri="{FF2B5EF4-FFF2-40B4-BE49-F238E27FC236}">
                        <a16:creationId xmlns:a16="http://schemas.microsoft.com/office/drawing/2014/main" id="{ECD1AB5D-D642-4C31-9C96-A4553258A06E}"/>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C1FACF39-9089-476A-894C-7E7C13498875}"/>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3B5DE328-4E52-4F7F-9979-4382BC1B579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CACDE115-EC0E-4FDF-825A-5704ADCE8C50}"/>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6DE78E40-899F-496D-95A5-80C48FC10EA9}"/>
                    </a:ext>
                  </a:extLst>
                </p:cNvPr>
                <p:cNvGrpSpPr/>
                <p:nvPr/>
              </p:nvGrpSpPr>
              <p:grpSpPr>
                <a:xfrm>
                  <a:off x="3214057" y="4740840"/>
                  <a:ext cx="742434" cy="152400"/>
                  <a:chOff x="3206205" y="4166790"/>
                  <a:chExt cx="742434" cy="152400"/>
                </a:xfrm>
              </p:grpSpPr>
              <p:sp>
                <p:nvSpPr>
                  <p:cNvPr id="105" name="Rectangle 104">
                    <a:extLst>
                      <a:ext uri="{FF2B5EF4-FFF2-40B4-BE49-F238E27FC236}">
                        <a16:creationId xmlns:a16="http://schemas.microsoft.com/office/drawing/2014/main" id="{8388DA53-9BED-4E87-9C24-FCA23844D4F1}"/>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8D90B3CE-3716-4498-9337-59C22B78D745}"/>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60DC21B2-DF4B-4979-9F65-438122EB87EE}"/>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64CF257B-5A86-4303-981B-A81A8034FD6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BBC1B9AD-7802-4099-91AD-DAC1A589C709}"/>
                    </a:ext>
                  </a:extLst>
                </p:cNvPr>
                <p:cNvGrpSpPr/>
                <p:nvPr/>
              </p:nvGrpSpPr>
              <p:grpSpPr>
                <a:xfrm>
                  <a:off x="3214057" y="4933574"/>
                  <a:ext cx="742434" cy="152400"/>
                  <a:chOff x="3206205" y="4166790"/>
                  <a:chExt cx="742434" cy="152400"/>
                </a:xfrm>
              </p:grpSpPr>
              <p:sp>
                <p:nvSpPr>
                  <p:cNvPr id="101" name="Rectangle 100">
                    <a:extLst>
                      <a:ext uri="{FF2B5EF4-FFF2-40B4-BE49-F238E27FC236}">
                        <a16:creationId xmlns:a16="http://schemas.microsoft.com/office/drawing/2014/main" id="{363C7ABF-A528-46A1-BF2C-B4DD328C4090}"/>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6D921043-CB28-42AF-B3D9-AB020BB74B04}"/>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8B3CBF80-E908-49E4-8799-96EBEBBF15C7}"/>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DE927B34-158C-4BD5-93D4-92668D58E91F}"/>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0" name="Rectangle 99">
                  <a:extLst>
                    <a:ext uri="{FF2B5EF4-FFF2-40B4-BE49-F238E27FC236}">
                      <a16:creationId xmlns:a16="http://schemas.microsoft.com/office/drawing/2014/main" id="{57C31B65-74A5-4E25-9993-9186CF4015E6}"/>
                    </a:ext>
                  </a:extLst>
                </p:cNvPr>
                <p:cNvSpPr/>
                <p:nvPr/>
              </p:nvSpPr>
              <p:spPr>
                <a:xfrm>
                  <a:off x="3400032" y="5168294"/>
                  <a:ext cx="370484" cy="511780"/>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4" name="TextBox 143">
                <a:extLst>
                  <a:ext uri="{FF2B5EF4-FFF2-40B4-BE49-F238E27FC236}">
                    <a16:creationId xmlns:a16="http://schemas.microsoft.com/office/drawing/2014/main" id="{0050C802-B4E6-4853-956A-1D77563FE305}"/>
                  </a:ext>
                </a:extLst>
              </p:cNvPr>
              <p:cNvSpPr txBox="1"/>
              <p:nvPr/>
            </p:nvSpPr>
            <p:spPr>
              <a:xfrm>
                <a:off x="9785994" y="5404996"/>
                <a:ext cx="942887" cy="369332"/>
              </a:xfrm>
              <a:prstGeom prst="rect">
                <a:avLst/>
              </a:prstGeom>
              <a:noFill/>
            </p:spPr>
            <p:txBody>
              <a:bodyPr wrap="none" rtlCol="0">
                <a:spAutoFit/>
              </a:bodyPr>
              <a:lstStyle/>
              <a:p>
                <a:r>
                  <a:rPr lang="en-GB" dirty="0"/>
                  <a:t>Building</a:t>
                </a:r>
              </a:p>
            </p:txBody>
          </p:sp>
        </p:grpSp>
        <p:grpSp>
          <p:nvGrpSpPr>
            <p:cNvPr id="146" name="Group 145">
              <a:extLst>
                <a:ext uri="{FF2B5EF4-FFF2-40B4-BE49-F238E27FC236}">
                  <a16:creationId xmlns:a16="http://schemas.microsoft.com/office/drawing/2014/main" id="{9F60D8F7-A8A8-4611-A384-A9BB33C3B27B}"/>
                </a:ext>
              </a:extLst>
            </p:cNvPr>
            <p:cNvGrpSpPr/>
            <p:nvPr/>
          </p:nvGrpSpPr>
          <p:grpSpPr>
            <a:xfrm>
              <a:off x="3462501" y="3917146"/>
              <a:ext cx="1356932" cy="1356932"/>
              <a:chOff x="742299" y="3250771"/>
              <a:chExt cx="1356932" cy="1356932"/>
            </a:xfrm>
          </p:grpSpPr>
          <p:grpSp>
            <p:nvGrpSpPr>
              <p:cNvPr id="64" name="Group 63">
                <a:extLst>
                  <a:ext uri="{FF2B5EF4-FFF2-40B4-BE49-F238E27FC236}">
                    <a16:creationId xmlns:a16="http://schemas.microsoft.com/office/drawing/2014/main" id="{8445DA77-2950-4B11-B6AD-DE1C78371983}"/>
                  </a:ext>
                </a:extLst>
              </p:cNvPr>
              <p:cNvGrpSpPr/>
              <p:nvPr/>
            </p:nvGrpSpPr>
            <p:grpSpPr>
              <a:xfrm>
                <a:off x="742299" y="3250771"/>
                <a:ext cx="1356932" cy="1356932"/>
                <a:chOff x="1014204" y="3537347"/>
                <a:chExt cx="1356932" cy="1356932"/>
              </a:xfrm>
            </p:grpSpPr>
            <p:grpSp>
              <p:nvGrpSpPr>
                <p:cNvPr id="7" name="Group 6">
                  <a:extLst>
                    <a:ext uri="{FF2B5EF4-FFF2-40B4-BE49-F238E27FC236}">
                      <a16:creationId xmlns:a16="http://schemas.microsoft.com/office/drawing/2014/main" id="{433A5C3A-8F28-4A4F-A414-368C4A12BE51}"/>
                    </a:ext>
                  </a:extLst>
                </p:cNvPr>
                <p:cNvGrpSpPr/>
                <p:nvPr/>
              </p:nvGrpSpPr>
              <p:grpSpPr>
                <a:xfrm>
                  <a:off x="1166912" y="3900142"/>
                  <a:ext cx="694199" cy="468192"/>
                  <a:chOff x="1209368" y="3429000"/>
                  <a:chExt cx="1809135" cy="1220144"/>
                </a:xfrm>
              </p:grpSpPr>
              <p:sp>
                <p:nvSpPr>
                  <p:cNvPr id="9" name="Rectangle: Rounded Corners 8">
                    <a:extLst>
                      <a:ext uri="{FF2B5EF4-FFF2-40B4-BE49-F238E27FC236}">
                        <a16:creationId xmlns:a16="http://schemas.microsoft.com/office/drawing/2014/main" id="{60380610-3F75-4E9B-9BCE-F475A3DAB25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F6007E2-80ED-4528-8E1F-2D4BE9EBC0E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A0D0C0-3ED2-4C00-99C8-79D80CD9512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76118D2-95DF-45C7-A46A-0FDE0C5E804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5F357DF-9F1E-4DD5-8A7C-CE41A0CA43A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ircle: Hollow 13">
                    <a:extLst>
                      <a:ext uri="{FF2B5EF4-FFF2-40B4-BE49-F238E27FC236}">
                        <a16:creationId xmlns:a16="http://schemas.microsoft.com/office/drawing/2014/main" id="{08AF3E38-6C42-4D5B-BE8F-AB3E29D3015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9B977080-5802-4FBE-B294-23A6F671A0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6B46C3A7-15D6-4172-BBBC-DD96BE9D204A}"/>
                    </a:ext>
                  </a:extLst>
                </p:cNvPr>
                <p:cNvGrpSpPr/>
                <p:nvPr/>
              </p:nvGrpSpPr>
              <p:grpSpPr>
                <a:xfrm>
                  <a:off x="1563117" y="4024228"/>
                  <a:ext cx="694199" cy="468192"/>
                  <a:chOff x="1209368" y="3429000"/>
                  <a:chExt cx="1809135" cy="1220144"/>
                </a:xfrm>
              </p:grpSpPr>
              <p:sp>
                <p:nvSpPr>
                  <p:cNvPr id="17" name="Rectangle: Rounded Corners 16">
                    <a:extLst>
                      <a:ext uri="{FF2B5EF4-FFF2-40B4-BE49-F238E27FC236}">
                        <a16:creationId xmlns:a16="http://schemas.microsoft.com/office/drawing/2014/main" id="{6DF6666D-DD32-475E-B6EC-4F285F97510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4BD10A1-F7B7-44A4-888E-EED9C602F48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72A5B3B-59A5-4AB2-BC0A-5633D628D68F}"/>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9E3FBFF-636E-4B90-9534-9244A70E9FC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06974AA-A0E5-4EAF-B147-5EC5CF7BA15A}"/>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ircle: Hollow 21">
                    <a:extLst>
                      <a:ext uri="{FF2B5EF4-FFF2-40B4-BE49-F238E27FC236}">
                        <a16:creationId xmlns:a16="http://schemas.microsoft.com/office/drawing/2014/main" id="{8E28E533-173D-43DA-9EC5-A1AC82BC2D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22">
                    <a:extLst>
                      <a:ext uri="{FF2B5EF4-FFF2-40B4-BE49-F238E27FC236}">
                        <a16:creationId xmlns:a16="http://schemas.microsoft.com/office/drawing/2014/main" id="{8782A175-07E1-4EB8-B214-8F9312B1993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Oval 2">
                  <a:extLst>
                    <a:ext uri="{FF2B5EF4-FFF2-40B4-BE49-F238E27FC236}">
                      <a16:creationId xmlns:a16="http://schemas.microsoft.com/office/drawing/2014/main" id="{6DBE8E83-275A-440D-88A2-61CEF38F8968}"/>
                    </a:ext>
                  </a:extLst>
                </p:cNvPr>
                <p:cNvSpPr/>
                <p:nvPr/>
              </p:nvSpPr>
              <p:spPr>
                <a:xfrm>
                  <a:off x="1014204" y="3537347"/>
                  <a:ext cx="1356932" cy="1356932"/>
                </a:xfrm>
                <a:prstGeom prst="ellipse">
                  <a:avLst/>
                </a:prstGeom>
                <a:solidFill>
                  <a:schemeClr val="accent1">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 name="TextBox 64">
                <a:extLst>
                  <a:ext uri="{FF2B5EF4-FFF2-40B4-BE49-F238E27FC236}">
                    <a16:creationId xmlns:a16="http://schemas.microsoft.com/office/drawing/2014/main" id="{E011BC6F-2806-4CE0-94BB-92B8E3DB4D12}"/>
                  </a:ext>
                </a:extLst>
              </p:cNvPr>
              <p:cNvSpPr txBox="1"/>
              <p:nvPr/>
            </p:nvSpPr>
            <p:spPr>
              <a:xfrm>
                <a:off x="1171745" y="4183812"/>
                <a:ext cx="564578" cy="369332"/>
              </a:xfrm>
              <a:prstGeom prst="rect">
                <a:avLst/>
              </a:prstGeom>
              <a:noFill/>
            </p:spPr>
            <p:txBody>
              <a:bodyPr wrap="none" rtlCol="0">
                <a:spAutoFit/>
              </a:bodyPr>
              <a:lstStyle/>
              <a:p>
                <a:r>
                  <a:rPr lang="en-GB" dirty="0"/>
                  <a:t>LAN</a:t>
                </a:r>
              </a:p>
            </p:txBody>
          </p:sp>
        </p:grpSp>
        <p:grpSp>
          <p:nvGrpSpPr>
            <p:cNvPr id="145" name="Group 144">
              <a:extLst>
                <a:ext uri="{FF2B5EF4-FFF2-40B4-BE49-F238E27FC236}">
                  <a16:creationId xmlns:a16="http://schemas.microsoft.com/office/drawing/2014/main" id="{352BB508-BD3E-4805-AAD1-B9262F0F9712}"/>
                </a:ext>
              </a:extLst>
            </p:cNvPr>
            <p:cNvGrpSpPr/>
            <p:nvPr/>
          </p:nvGrpSpPr>
          <p:grpSpPr>
            <a:xfrm>
              <a:off x="9641907" y="3977691"/>
              <a:ext cx="1356932" cy="1356932"/>
              <a:chOff x="8922644" y="3752962"/>
              <a:chExt cx="1356932" cy="1356932"/>
            </a:xfrm>
          </p:grpSpPr>
          <p:grpSp>
            <p:nvGrpSpPr>
              <p:cNvPr id="125" name="Group 124">
                <a:extLst>
                  <a:ext uri="{FF2B5EF4-FFF2-40B4-BE49-F238E27FC236}">
                    <a16:creationId xmlns:a16="http://schemas.microsoft.com/office/drawing/2014/main" id="{D0B36EEA-632C-4C68-81AE-B5C12EAD0D36}"/>
                  </a:ext>
                </a:extLst>
              </p:cNvPr>
              <p:cNvGrpSpPr/>
              <p:nvPr/>
            </p:nvGrpSpPr>
            <p:grpSpPr>
              <a:xfrm>
                <a:off x="8922644" y="3752962"/>
                <a:ext cx="1356932" cy="1356932"/>
                <a:chOff x="1014204" y="3537347"/>
                <a:chExt cx="1356932" cy="1356932"/>
              </a:xfrm>
            </p:grpSpPr>
            <p:grpSp>
              <p:nvGrpSpPr>
                <p:cNvPr id="126" name="Group 125">
                  <a:extLst>
                    <a:ext uri="{FF2B5EF4-FFF2-40B4-BE49-F238E27FC236}">
                      <a16:creationId xmlns:a16="http://schemas.microsoft.com/office/drawing/2014/main" id="{E90F2E26-8BC7-4619-ADCF-7ECAA8F0B689}"/>
                    </a:ext>
                  </a:extLst>
                </p:cNvPr>
                <p:cNvGrpSpPr/>
                <p:nvPr/>
              </p:nvGrpSpPr>
              <p:grpSpPr>
                <a:xfrm>
                  <a:off x="1166912" y="3900142"/>
                  <a:ext cx="694199" cy="468192"/>
                  <a:chOff x="1209368" y="3429000"/>
                  <a:chExt cx="1809135" cy="1220144"/>
                </a:xfrm>
              </p:grpSpPr>
              <p:sp>
                <p:nvSpPr>
                  <p:cNvPr id="136" name="Rectangle: Rounded Corners 135">
                    <a:extLst>
                      <a:ext uri="{FF2B5EF4-FFF2-40B4-BE49-F238E27FC236}">
                        <a16:creationId xmlns:a16="http://schemas.microsoft.com/office/drawing/2014/main" id="{AD4EA50B-4A55-4341-BA34-AB70C4FF608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A7AF3E01-3DAB-4250-BACA-70F52F59AE2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F16B7898-0F5D-4EBD-B0C6-740FA125382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7450C9A0-789C-4BE0-8E9A-F449E7321430}"/>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8E2C3B90-046B-4B01-9298-47267049B02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Circle: Hollow 140">
                    <a:extLst>
                      <a:ext uri="{FF2B5EF4-FFF2-40B4-BE49-F238E27FC236}">
                        <a16:creationId xmlns:a16="http://schemas.microsoft.com/office/drawing/2014/main" id="{837DDCB6-6570-480F-915A-8FA5ABB4507C}"/>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2" name="Rectangle 141">
                    <a:extLst>
                      <a:ext uri="{FF2B5EF4-FFF2-40B4-BE49-F238E27FC236}">
                        <a16:creationId xmlns:a16="http://schemas.microsoft.com/office/drawing/2014/main" id="{A76BB47B-EA5A-49C0-AD66-2340C242B2BC}"/>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Group 126">
                  <a:extLst>
                    <a:ext uri="{FF2B5EF4-FFF2-40B4-BE49-F238E27FC236}">
                      <a16:creationId xmlns:a16="http://schemas.microsoft.com/office/drawing/2014/main" id="{FB4C0A64-BDC0-4E60-A505-ADB6A3B9EC9D}"/>
                    </a:ext>
                  </a:extLst>
                </p:cNvPr>
                <p:cNvGrpSpPr/>
                <p:nvPr/>
              </p:nvGrpSpPr>
              <p:grpSpPr>
                <a:xfrm>
                  <a:off x="1563117" y="4024228"/>
                  <a:ext cx="694199" cy="468192"/>
                  <a:chOff x="1209368" y="3429000"/>
                  <a:chExt cx="1809135" cy="1220144"/>
                </a:xfrm>
              </p:grpSpPr>
              <p:sp>
                <p:nvSpPr>
                  <p:cNvPr id="129" name="Rectangle: Rounded Corners 128">
                    <a:extLst>
                      <a:ext uri="{FF2B5EF4-FFF2-40B4-BE49-F238E27FC236}">
                        <a16:creationId xmlns:a16="http://schemas.microsoft.com/office/drawing/2014/main" id="{AD9506B3-9D0B-43BB-BAE6-F5D5B082CF38}"/>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8A139254-01DD-4AD2-9A7B-9D992A0F9A3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FAD9A5C4-D87C-43BA-B44C-0714A892476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378B46CA-BAC3-4AE1-8CFC-ADFF899FA91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8398A98E-9930-4F4A-B569-13C9C74FCD9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ircle: Hollow 133">
                    <a:extLst>
                      <a:ext uri="{FF2B5EF4-FFF2-40B4-BE49-F238E27FC236}">
                        <a16:creationId xmlns:a16="http://schemas.microsoft.com/office/drawing/2014/main" id="{934E6B77-F1A7-4AFB-84A2-9A6CD41A0AE9}"/>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5" name="Rectangle 134">
                    <a:extLst>
                      <a:ext uri="{FF2B5EF4-FFF2-40B4-BE49-F238E27FC236}">
                        <a16:creationId xmlns:a16="http://schemas.microsoft.com/office/drawing/2014/main" id="{0D6492FE-12B3-4A1B-9F6E-679CAEE094B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8" name="Oval 127">
                  <a:extLst>
                    <a:ext uri="{FF2B5EF4-FFF2-40B4-BE49-F238E27FC236}">
                      <a16:creationId xmlns:a16="http://schemas.microsoft.com/office/drawing/2014/main" id="{9FAC8DD7-90F8-44F0-8205-25471EE606FE}"/>
                    </a:ext>
                  </a:extLst>
                </p:cNvPr>
                <p:cNvSpPr/>
                <p:nvPr/>
              </p:nvSpPr>
              <p:spPr>
                <a:xfrm>
                  <a:off x="1014204" y="3537347"/>
                  <a:ext cx="1356932" cy="1356932"/>
                </a:xfrm>
                <a:prstGeom prst="ellipse">
                  <a:avLst/>
                </a:prstGeom>
                <a:solidFill>
                  <a:schemeClr val="accent1">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3" name="TextBox 142">
                <a:extLst>
                  <a:ext uri="{FF2B5EF4-FFF2-40B4-BE49-F238E27FC236}">
                    <a16:creationId xmlns:a16="http://schemas.microsoft.com/office/drawing/2014/main" id="{41A3AB6C-BA72-4B13-B3F6-B33BED4D8D3D}"/>
                  </a:ext>
                </a:extLst>
              </p:cNvPr>
              <p:cNvSpPr txBox="1"/>
              <p:nvPr/>
            </p:nvSpPr>
            <p:spPr>
              <a:xfrm>
                <a:off x="9287001" y="4650345"/>
                <a:ext cx="564578" cy="369332"/>
              </a:xfrm>
              <a:prstGeom prst="rect">
                <a:avLst/>
              </a:prstGeom>
              <a:noFill/>
            </p:spPr>
            <p:txBody>
              <a:bodyPr wrap="none" rtlCol="0">
                <a:spAutoFit/>
              </a:bodyPr>
              <a:lstStyle/>
              <a:p>
                <a:r>
                  <a:rPr lang="en-GB" dirty="0"/>
                  <a:t>LAN</a:t>
                </a:r>
              </a:p>
            </p:txBody>
          </p:sp>
        </p:grpSp>
        <p:sp>
          <p:nvSpPr>
            <p:cNvPr id="176" name="TextBox 175">
              <a:extLst>
                <a:ext uri="{FF2B5EF4-FFF2-40B4-BE49-F238E27FC236}">
                  <a16:creationId xmlns:a16="http://schemas.microsoft.com/office/drawing/2014/main" id="{DBE0D77D-0FC5-4038-BAB7-CC9F7B88A2E3}"/>
                </a:ext>
              </a:extLst>
            </p:cNvPr>
            <p:cNvSpPr txBox="1"/>
            <p:nvPr/>
          </p:nvSpPr>
          <p:spPr>
            <a:xfrm>
              <a:off x="7025521" y="6333913"/>
              <a:ext cx="797546" cy="248835"/>
            </a:xfrm>
            <a:prstGeom prst="rect">
              <a:avLst/>
            </a:prstGeom>
            <a:noFill/>
          </p:spPr>
          <p:txBody>
            <a:bodyPr wrap="none" rtlCol="0">
              <a:spAutoFit/>
            </a:bodyPr>
            <a:lstStyle/>
            <a:p>
              <a:r>
                <a:rPr lang="en-GB" dirty="0"/>
                <a:t>Repeater</a:t>
              </a:r>
            </a:p>
          </p:txBody>
        </p:sp>
        <p:grpSp>
          <p:nvGrpSpPr>
            <p:cNvPr id="177" name="Group 176">
              <a:extLst>
                <a:ext uri="{FF2B5EF4-FFF2-40B4-BE49-F238E27FC236}">
                  <a16:creationId xmlns:a16="http://schemas.microsoft.com/office/drawing/2014/main" id="{281122F5-0DCE-4B98-8ADF-61911C69A024}"/>
                </a:ext>
              </a:extLst>
            </p:cNvPr>
            <p:cNvGrpSpPr/>
            <p:nvPr/>
          </p:nvGrpSpPr>
          <p:grpSpPr>
            <a:xfrm>
              <a:off x="6794748" y="5519594"/>
              <a:ext cx="1432885" cy="791611"/>
              <a:chOff x="2116460" y="4935942"/>
              <a:chExt cx="1862773" cy="1174943"/>
            </a:xfrm>
          </p:grpSpPr>
          <p:sp>
            <p:nvSpPr>
              <p:cNvPr id="175" name="Rectangle 174">
                <a:extLst>
                  <a:ext uri="{FF2B5EF4-FFF2-40B4-BE49-F238E27FC236}">
                    <a16:creationId xmlns:a16="http://schemas.microsoft.com/office/drawing/2014/main" id="{A1D81BD8-DB51-4783-A138-A30808B45861}"/>
                  </a:ext>
                </a:extLst>
              </p:cNvPr>
              <p:cNvSpPr/>
              <p:nvPr/>
            </p:nvSpPr>
            <p:spPr>
              <a:xfrm>
                <a:off x="2275184" y="6043931"/>
                <a:ext cx="151911" cy="66954"/>
              </a:xfrm>
              <a:prstGeom prst="rect">
                <a:avLst/>
              </a:prstGeom>
              <a:solidFill>
                <a:srgbClr val="436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FDBB6A46-F196-4D7F-AD2C-241B9CC92094}"/>
                  </a:ext>
                </a:extLst>
              </p:cNvPr>
              <p:cNvSpPr/>
              <p:nvPr/>
            </p:nvSpPr>
            <p:spPr>
              <a:xfrm>
                <a:off x="3658088" y="6043931"/>
                <a:ext cx="151911" cy="66954"/>
              </a:xfrm>
              <a:prstGeom prst="rect">
                <a:avLst/>
              </a:prstGeom>
              <a:solidFill>
                <a:srgbClr val="436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Rounded Corners 146">
                <a:extLst>
                  <a:ext uri="{FF2B5EF4-FFF2-40B4-BE49-F238E27FC236}">
                    <a16:creationId xmlns:a16="http://schemas.microsoft.com/office/drawing/2014/main" id="{B93FD568-B6E5-42CC-BAA8-A5135DC134C5}"/>
                  </a:ext>
                </a:extLst>
              </p:cNvPr>
              <p:cNvSpPr/>
              <p:nvPr/>
            </p:nvSpPr>
            <p:spPr>
              <a:xfrm>
                <a:off x="2116460" y="5254841"/>
                <a:ext cx="1862773" cy="797902"/>
              </a:xfrm>
              <a:prstGeom prst="roundRect">
                <a:avLst/>
              </a:pr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CEF676D0-7359-4405-97AF-829A2BBC977C}"/>
                  </a:ext>
                </a:extLst>
              </p:cNvPr>
              <p:cNvSpPr/>
              <p:nvPr/>
            </p:nvSpPr>
            <p:spPr>
              <a:xfrm>
                <a:off x="2205393" y="5331041"/>
                <a:ext cx="1684906" cy="645502"/>
              </a:xfrm>
              <a:prstGeom prst="roundRect">
                <a:avLst/>
              </a:prstGeom>
              <a:solidFill>
                <a:srgbClr val="406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3" name="Straight Connector 152">
                <a:extLst>
                  <a:ext uri="{FF2B5EF4-FFF2-40B4-BE49-F238E27FC236}">
                    <a16:creationId xmlns:a16="http://schemas.microsoft.com/office/drawing/2014/main" id="{6E3A2EE7-D878-4DDD-AEAD-B9D4E78BE285}"/>
                  </a:ext>
                </a:extLst>
              </p:cNvPr>
              <p:cNvCxnSpPr>
                <a:cxnSpLocks/>
              </p:cNvCxnSpPr>
              <p:nvPr/>
            </p:nvCxnSpPr>
            <p:spPr>
              <a:xfrm>
                <a:off x="2355219" y="4935942"/>
                <a:ext cx="138649" cy="317401"/>
              </a:xfrm>
              <a:prstGeom prst="line">
                <a:avLst/>
              </a:prstGeom>
              <a:ln>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AF2AC97-31B4-47C0-8D82-09649EA5A37A}"/>
                  </a:ext>
                </a:extLst>
              </p:cNvPr>
              <p:cNvCxnSpPr>
                <a:cxnSpLocks/>
              </p:cNvCxnSpPr>
              <p:nvPr/>
            </p:nvCxnSpPr>
            <p:spPr>
              <a:xfrm>
                <a:off x="2399497" y="5031257"/>
                <a:ext cx="100720" cy="237961"/>
              </a:xfrm>
              <a:prstGeom prst="line">
                <a:avLst/>
              </a:prstGeom>
              <a:ln w="38100">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9930B54-0CA4-4E81-BD73-BFCCA64AF25C}"/>
                  </a:ext>
                </a:extLst>
              </p:cNvPr>
              <p:cNvCxnSpPr>
                <a:cxnSpLocks/>
              </p:cNvCxnSpPr>
              <p:nvPr/>
            </p:nvCxnSpPr>
            <p:spPr>
              <a:xfrm flipH="1">
                <a:off x="3497945" y="4937162"/>
                <a:ext cx="126862" cy="304825"/>
              </a:xfrm>
              <a:prstGeom prst="line">
                <a:avLst/>
              </a:prstGeom>
              <a:ln>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1598BD5-AFB2-4F9B-9E8C-91FDF2D12173}"/>
                  </a:ext>
                </a:extLst>
              </p:cNvPr>
              <p:cNvCxnSpPr>
                <a:cxnSpLocks/>
              </p:cNvCxnSpPr>
              <p:nvPr/>
            </p:nvCxnSpPr>
            <p:spPr>
              <a:xfrm flipH="1">
                <a:off x="3485387" y="5034938"/>
                <a:ext cx="100720" cy="237961"/>
              </a:xfrm>
              <a:prstGeom prst="line">
                <a:avLst/>
              </a:prstGeom>
              <a:ln w="38100">
                <a:solidFill>
                  <a:srgbClr val="163759"/>
                </a:solidFill>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94A6EF0B-DE8B-4626-B6E4-29082DB3EB57}"/>
                  </a:ext>
                </a:extLst>
              </p:cNvPr>
              <p:cNvSpPr/>
              <p:nvPr/>
            </p:nvSpPr>
            <p:spPr>
              <a:xfrm>
                <a:off x="229980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3640286-3653-479C-AEDE-3AEA12895CF6}"/>
                  </a:ext>
                </a:extLst>
              </p:cNvPr>
              <p:cNvSpPr/>
              <p:nvPr/>
            </p:nvSpPr>
            <p:spPr>
              <a:xfrm>
                <a:off x="2429340"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9811BC3C-3CD3-4104-A138-7CA1E7672BA8}"/>
                  </a:ext>
                </a:extLst>
              </p:cNvPr>
              <p:cNvSpPr/>
              <p:nvPr/>
            </p:nvSpPr>
            <p:spPr>
              <a:xfrm>
                <a:off x="255887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2BA830B2-FECE-471A-B64D-2E3F427A0C61}"/>
                  </a:ext>
                </a:extLst>
              </p:cNvPr>
              <p:cNvSpPr/>
              <p:nvPr/>
            </p:nvSpPr>
            <p:spPr>
              <a:xfrm>
                <a:off x="2688410"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FE3F98D3-00C1-454A-B242-0DC8F5D212C6}"/>
                  </a:ext>
                </a:extLst>
              </p:cNvPr>
              <p:cNvSpPr/>
              <p:nvPr/>
            </p:nvSpPr>
            <p:spPr>
              <a:xfrm>
                <a:off x="281794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BEE2129C-9886-419F-9E8D-F9C611F63EEF}"/>
                  </a:ext>
                </a:extLst>
              </p:cNvPr>
              <p:cNvSpPr/>
              <p:nvPr/>
            </p:nvSpPr>
            <p:spPr>
              <a:xfrm>
                <a:off x="2947481"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D0A4686F-BC98-4CDD-9FD1-BC737BBBC764}"/>
                  </a:ext>
                </a:extLst>
              </p:cNvPr>
              <p:cNvSpPr/>
              <p:nvPr/>
            </p:nvSpPr>
            <p:spPr>
              <a:xfrm>
                <a:off x="3453291" y="5530915"/>
                <a:ext cx="315088" cy="115813"/>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0" name="TextBox 179">
              <a:extLst>
                <a:ext uri="{FF2B5EF4-FFF2-40B4-BE49-F238E27FC236}">
                  <a16:creationId xmlns:a16="http://schemas.microsoft.com/office/drawing/2014/main" id="{8FE0419C-AF49-4DB9-B587-743AFC6BBB5D}"/>
                </a:ext>
              </a:extLst>
            </p:cNvPr>
            <p:cNvSpPr txBox="1"/>
            <p:nvPr/>
          </p:nvSpPr>
          <p:spPr>
            <a:xfrm>
              <a:off x="4632432" y="3971110"/>
              <a:ext cx="1702774" cy="369332"/>
            </a:xfrm>
            <a:prstGeom prst="rect">
              <a:avLst/>
            </a:prstGeom>
            <a:noFill/>
          </p:spPr>
          <p:txBody>
            <a:bodyPr wrap="none" rtlCol="0">
              <a:spAutoFit/>
            </a:bodyPr>
            <a:lstStyle/>
            <a:p>
              <a:r>
                <a:rPr lang="en-GB" dirty="0"/>
                <a:t>Degraded Signal</a:t>
              </a:r>
            </a:p>
          </p:txBody>
        </p:sp>
        <p:sp>
          <p:nvSpPr>
            <p:cNvPr id="181" name="TextBox 180">
              <a:extLst>
                <a:ext uri="{FF2B5EF4-FFF2-40B4-BE49-F238E27FC236}">
                  <a16:creationId xmlns:a16="http://schemas.microsoft.com/office/drawing/2014/main" id="{5AAB28D7-5443-4942-A800-FD2B381D7021}"/>
                </a:ext>
              </a:extLst>
            </p:cNvPr>
            <p:cNvSpPr txBox="1"/>
            <p:nvPr/>
          </p:nvSpPr>
          <p:spPr>
            <a:xfrm>
              <a:off x="8373162" y="4052097"/>
              <a:ext cx="1402435" cy="369332"/>
            </a:xfrm>
            <a:prstGeom prst="rect">
              <a:avLst/>
            </a:prstGeom>
            <a:noFill/>
          </p:spPr>
          <p:txBody>
            <a:bodyPr wrap="none" rtlCol="0">
              <a:spAutoFit/>
            </a:bodyPr>
            <a:lstStyle/>
            <a:p>
              <a:r>
                <a:rPr lang="en-GB" dirty="0"/>
                <a:t>Strong Signal</a:t>
              </a:r>
            </a:p>
          </p:txBody>
        </p:sp>
        <p:cxnSp>
          <p:nvCxnSpPr>
            <p:cNvPr id="183" name="Straight Arrow Connector 182">
              <a:extLst>
                <a:ext uri="{FF2B5EF4-FFF2-40B4-BE49-F238E27FC236}">
                  <a16:creationId xmlns:a16="http://schemas.microsoft.com/office/drawing/2014/main" id="{02F8200B-EF5B-4713-A29B-110D9FA645FD}"/>
                </a:ext>
              </a:extLst>
            </p:cNvPr>
            <p:cNvCxnSpPr>
              <a:cxnSpLocks/>
            </p:cNvCxnSpPr>
            <p:nvPr/>
          </p:nvCxnSpPr>
          <p:spPr>
            <a:xfrm>
              <a:off x="6800960" y="3756956"/>
              <a:ext cx="1066770" cy="0"/>
            </a:xfrm>
            <a:prstGeom prst="straightConnector1">
              <a:avLst/>
            </a:prstGeom>
            <a:ln w="38100">
              <a:solidFill>
                <a:srgbClr val="163759"/>
              </a:solidFill>
              <a:tailEnd type="triangle"/>
            </a:ln>
          </p:spPr>
          <p:style>
            <a:lnRef idx="1">
              <a:schemeClr val="accent1"/>
            </a:lnRef>
            <a:fillRef idx="0">
              <a:schemeClr val="accent1"/>
            </a:fillRef>
            <a:effectRef idx="0">
              <a:schemeClr val="accent1"/>
            </a:effectRef>
            <a:fontRef idx="minor">
              <a:schemeClr val="tx1"/>
            </a:fontRef>
          </p:style>
        </p:cxnSp>
        <p:sp>
          <p:nvSpPr>
            <p:cNvPr id="185" name="Arc 184">
              <a:extLst>
                <a:ext uri="{FF2B5EF4-FFF2-40B4-BE49-F238E27FC236}">
                  <a16:creationId xmlns:a16="http://schemas.microsoft.com/office/drawing/2014/main" id="{195F36A8-1F52-4B5F-A517-3FCF7E1EB2A3}"/>
                </a:ext>
              </a:extLst>
            </p:cNvPr>
            <p:cNvSpPr/>
            <p:nvPr/>
          </p:nvSpPr>
          <p:spPr>
            <a:xfrm>
              <a:off x="7169177" y="5414325"/>
              <a:ext cx="550165" cy="417556"/>
            </a:xfrm>
            <a:prstGeom prst="arc">
              <a:avLst>
                <a:gd name="adj1" fmla="val 12436309"/>
                <a:gd name="adj2" fmla="val 199422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6" name="Arc 185">
              <a:extLst>
                <a:ext uri="{FF2B5EF4-FFF2-40B4-BE49-F238E27FC236}">
                  <a16:creationId xmlns:a16="http://schemas.microsoft.com/office/drawing/2014/main" id="{014CE2D1-E7F0-4585-A8BD-96D70C228703}"/>
                </a:ext>
              </a:extLst>
            </p:cNvPr>
            <p:cNvSpPr/>
            <p:nvPr/>
          </p:nvSpPr>
          <p:spPr>
            <a:xfrm>
              <a:off x="7045295" y="5209279"/>
              <a:ext cx="834640" cy="516511"/>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7" name="Arc 186">
              <a:extLst>
                <a:ext uri="{FF2B5EF4-FFF2-40B4-BE49-F238E27FC236}">
                  <a16:creationId xmlns:a16="http://schemas.microsoft.com/office/drawing/2014/main" id="{297BC111-CF13-4F83-BCF1-3B87657C1871}"/>
                </a:ext>
              </a:extLst>
            </p:cNvPr>
            <p:cNvSpPr/>
            <p:nvPr/>
          </p:nvSpPr>
          <p:spPr>
            <a:xfrm>
              <a:off x="6867525" y="4937161"/>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683439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Hubs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hub</a:t>
            </a:r>
            <a:r>
              <a:rPr lang="en-US" dirty="0"/>
              <a:t> is a Layer 1 device that connects multiple nodes into a star configuration.</a:t>
            </a:r>
            <a:endParaRPr lang="en-US" b="0" i="0" dirty="0">
              <a:effectLst/>
            </a:endParaRPr>
          </a:p>
        </p:txBody>
      </p:sp>
      <p:grpSp>
        <p:nvGrpSpPr>
          <p:cNvPr id="97" name="Group 96">
            <a:extLst>
              <a:ext uri="{FF2B5EF4-FFF2-40B4-BE49-F238E27FC236}">
                <a16:creationId xmlns:a16="http://schemas.microsoft.com/office/drawing/2014/main" id="{9E9418EE-4FE6-4C2E-84BB-76A4D4380377}"/>
              </a:ext>
            </a:extLst>
          </p:cNvPr>
          <p:cNvGrpSpPr/>
          <p:nvPr/>
        </p:nvGrpSpPr>
        <p:grpSpPr>
          <a:xfrm>
            <a:off x="1447800" y="2677995"/>
            <a:ext cx="9604862" cy="4083586"/>
            <a:chOff x="1447800" y="2677995"/>
            <a:chExt cx="9604862" cy="4083586"/>
          </a:xfrm>
        </p:grpSpPr>
        <p:grpSp>
          <p:nvGrpSpPr>
            <p:cNvPr id="6" name="Group 5">
              <a:extLst>
                <a:ext uri="{FF2B5EF4-FFF2-40B4-BE49-F238E27FC236}">
                  <a16:creationId xmlns:a16="http://schemas.microsoft.com/office/drawing/2014/main" id="{B5EB1D1F-3F7D-4B08-8D78-4B034742F052}"/>
                </a:ext>
              </a:extLst>
            </p:cNvPr>
            <p:cNvGrpSpPr/>
            <p:nvPr/>
          </p:nvGrpSpPr>
          <p:grpSpPr>
            <a:xfrm>
              <a:off x="9941617" y="4345124"/>
              <a:ext cx="1111045" cy="749328"/>
              <a:chOff x="1209368" y="3429000"/>
              <a:chExt cx="1809135" cy="1220144"/>
            </a:xfrm>
          </p:grpSpPr>
          <p:sp>
            <p:nvSpPr>
              <p:cNvPr id="7" name="Rectangle: Rounded Corners 6">
                <a:extLst>
                  <a:ext uri="{FF2B5EF4-FFF2-40B4-BE49-F238E27FC236}">
                    <a16:creationId xmlns:a16="http://schemas.microsoft.com/office/drawing/2014/main" id="{901729F7-24A4-4176-859A-7ED8054214D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83661E5-8CFF-427F-8B3D-3C08895289A7}"/>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824066A-E22C-4758-AC29-54FCBD9F9752}"/>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B32369E-A4D6-46F4-9855-725A5B0A4552}"/>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46BB51F-B569-4DCA-9B41-B82FA27D62A2}"/>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ircle: Hollow 11">
                <a:extLst>
                  <a:ext uri="{FF2B5EF4-FFF2-40B4-BE49-F238E27FC236}">
                    <a16:creationId xmlns:a16="http://schemas.microsoft.com/office/drawing/2014/main" id="{FB254914-1985-4C16-957E-76867B63EE65}"/>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16F38A0D-FFFF-40B3-A4D1-C2BC0AD8516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335B3B63-7AF6-4D81-9C07-18C3C592B9EA}"/>
                </a:ext>
              </a:extLst>
            </p:cNvPr>
            <p:cNvGrpSpPr/>
            <p:nvPr/>
          </p:nvGrpSpPr>
          <p:grpSpPr>
            <a:xfrm>
              <a:off x="8612559" y="6012253"/>
              <a:ext cx="1111045" cy="749328"/>
              <a:chOff x="1209368" y="3429000"/>
              <a:chExt cx="1809135" cy="1220144"/>
            </a:xfrm>
          </p:grpSpPr>
          <p:sp>
            <p:nvSpPr>
              <p:cNvPr id="15" name="Rectangle: Rounded Corners 14">
                <a:extLst>
                  <a:ext uri="{FF2B5EF4-FFF2-40B4-BE49-F238E27FC236}">
                    <a16:creationId xmlns:a16="http://schemas.microsoft.com/office/drawing/2014/main" id="{0DC84921-BCC6-40D4-BAF6-D90D0E0CF82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A629521-DBE7-4693-BDAB-7AD6722EA0B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957E8EF-596B-40DA-8EC3-62760F43BE9F}"/>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02031E8-7E38-4F8D-A894-6D60D378BB3D}"/>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EA621F6-F572-4A00-BD56-9E68DE7F396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ircle: Hollow 19">
                <a:extLst>
                  <a:ext uri="{FF2B5EF4-FFF2-40B4-BE49-F238E27FC236}">
                    <a16:creationId xmlns:a16="http://schemas.microsoft.com/office/drawing/2014/main" id="{80B30EAE-BE68-43A6-9368-D285024A20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C033247C-3B61-42A0-A036-8F90A0E2920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1C5491F9-2300-492F-8E92-93AF58ECF587}"/>
                </a:ext>
              </a:extLst>
            </p:cNvPr>
            <p:cNvGrpSpPr/>
            <p:nvPr/>
          </p:nvGrpSpPr>
          <p:grpSpPr>
            <a:xfrm>
              <a:off x="3304101" y="3128857"/>
              <a:ext cx="1111045" cy="749328"/>
              <a:chOff x="1209368" y="3429000"/>
              <a:chExt cx="1809135" cy="1220144"/>
            </a:xfrm>
          </p:grpSpPr>
          <p:sp>
            <p:nvSpPr>
              <p:cNvPr id="23" name="Rectangle: Rounded Corners 22">
                <a:extLst>
                  <a:ext uri="{FF2B5EF4-FFF2-40B4-BE49-F238E27FC236}">
                    <a16:creationId xmlns:a16="http://schemas.microsoft.com/office/drawing/2014/main" id="{3073D851-1A33-40EF-8CD6-52BBC2260739}"/>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B14CBC7-0B16-453F-84C2-421C92460CF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1667F57-9F4F-45F0-93BB-2E0BD96DA81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D903AFA3-872D-441C-A44B-758DF1889DB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6DDB889-36C6-4DC8-8B60-75220C189D8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ircle: Hollow 27">
                <a:extLst>
                  <a:ext uri="{FF2B5EF4-FFF2-40B4-BE49-F238E27FC236}">
                    <a16:creationId xmlns:a16="http://schemas.microsoft.com/office/drawing/2014/main" id="{84343C7D-EEEB-40AB-B1E7-D8EA7B888E71}"/>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a:extLst>
                  <a:ext uri="{FF2B5EF4-FFF2-40B4-BE49-F238E27FC236}">
                    <a16:creationId xmlns:a16="http://schemas.microsoft.com/office/drawing/2014/main" id="{4836C019-EA50-4AF5-9436-DE5C606F1356}"/>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3A9A0CFE-62AC-4CE8-86E9-F7FA0DC00627}"/>
                </a:ext>
              </a:extLst>
            </p:cNvPr>
            <p:cNvGrpSpPr/>
            <p:nvPr/>
          </p:nvGrpSpPr>
          <p:grpSpPr>
            <a:xfrm>
              <a:off x="1834299" y="3123908"/>
              <a:ext cx="1111045" cy="749328"/>
              <a:chOff x="1209368" y="3429000"/>
              <a:chExt cx="1809135" cy="1220144"/>
            </a:xfrm>
          </p:grpSpPr>
          <p:sp>
            <p:nvSpPr>
              <p:cNvPr id="31" name="Rectangle: Rounded Corners 30">
                <a:extLst>
                  <a:ext uri="{FF2B5EF4-FFF2-40B4-BE49-F238E27FC236}">
                    <a16:creationId xmlns:a16="http://schemas.microsoft.com/office/drawing/2014/main" id="{FE184FF5-A8DA-45A9-9BF3-002B6D92639F}"/>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1EFB7CB-6F54-4827-A1D6-61B4C9917040}"/>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2ED4E4E-E40C-4458-B83F-CE36A72CA6F1}"/>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BD9103D-2EF6-4BE7-83E2-49CC7115591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7545A0B-B91C-46F1-87AF-8037EBC5ACAA}"/>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ircle: Hollow 35">
                <a:extLst>
                  <a:ext uri="{FF2B5EF4-FFF2-40B4-BE49-F238E27FC236}">
                    <a16:creationId xmlns:a16="http://schemas.microsoft.com/office/drawing/2014/main" id="{DEAF5F61-96C9-40C8-A03B-B1B713E1B07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FDBA607D-FDF4-4068-A60F-0371B244D32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F5F48122-A84D-4774-88CF-0DB9D1F9F28E}"/>
                </a:ext>
              </a:extLst>
            </p:cNvPr>
            <p:cNvGrpSpPr/>
            <p:nvPr/>
          </p:nvGrpSpPr>
          <p:grpSpPr>
            <a:xfrm>
              <a:off x="8612559" y="2677995"/>
              <a:ext cx="1111045" cy="749328"/>
              <a:chOff x="1209368" y="3429000"/>
              <a:chExt cx="1809135" cy="1220144"/>
            </a:xfrm>
          </p:grpSpPr>
          <p:sp>
            <p:nvSpPr>
              <p:cNvPr id="39" name="Rectangle: Rounded Corners 38">
                <a:extLst>
                  <a:ext uri="{FF2B5EF4-FFF2-40B4-BE49-F238E27FC236}">
                    <a16:creationId xmlns:a16="http://schemas.microsoft.com/office/drawing/2014/main" id="{60E041CC-B06E-4804-B45C-E8F416039325}"/>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A12FAE2-DBB9-4C86-9650-EE6E4ACE748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9F37898-4B6F-4895-B818-D5CB87FFAA0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9930F13-6C24-4E93-9C98-86ADCBF3C1FB}"/>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8070376B-A3FB-4BCC-B90C-699F0723C98B}"/>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ircle: Hollow 43">
                <a:extLst>
                  <a:ext uri="{FF2B5EF4-FFF2-40B4-BE49-F238E27FC236}">
                    <a16:creationId xmlns:a16="http://schemas.microsoft.com/office/drawing/2014/main" id="{80F87F36-2900-4AF0-B0DE-B129975487F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Rectangle 44">
                <a:extLst>
                  <a:ext uri="{FF2B5EF4-FFF2-40B4-BE49-F238E27FC236}">
                    <a16:creationId xmlns:a16="http://schemas.microsoft.com/office/drawing/2014/main" id="{14F3E561-593F-41D3-B821-D173F9B4472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2798B297-101B-414B-97C0-DE16341D2B5B}"/>
                </a:ext>
              </a:extLst>
            </p:cNvPr>
            <p:cNvGrpSpPr/>
            <p:nvPr/>
          </p:nvGrpSpPr>
          <p:grpSpPr>
            <a:xfrm>
              <a:off x="4773902" y="3123908"/>
              <a:ext cx="1111045" cy="749328"/>
              <a:chOff x="1209368" y="3429000"/>
              <a:chExt cx="1809135" cy="1220144"/>
            </a:xfrm>
          </p:grpSpPr>
          <p:sp>
            <p:nvSpPr>
              <p:cNvPr id="47" name="Rectangle: Rounded Corners 46">
                <a:extLst>
                  <a:ext uri="{FF2B5EF4-FFF2-40B4-BE49-F238E27FC236}">
                    <a16:creationId xmlns:a16="http://schemas.microsoft.com/office/drawing/2014/main" id="{36063C0E-2244-43AC-8C17-F2353BD5CBB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D60C776-2E51-4F0F-B1BB-0BE6903D1C2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2A584872-8596-45C3-80C4-92DFEDEB5B7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81CDE4EA-6C09-42F2-A6C1-794E6261133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7D438D0-85EB-44A7-B4DC-888335F0AF92}"/>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ircle: Hollow 51">
                <a:extLst>
                  <a:ext uri="{FF2B5EF4-FFF2-40B4-BE49-F238E27FC236}">
                    <a16:creationId xmlns:a16="http://schemas.microsoft.com/office/drawing/2014/main" id="{0F95A922-FFA4-484B-9F01-B4734EA3CFC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Rectangle 52">
                <a:extLst>
                  <a:ext uri="{FF2B5EF4-FFF2-40B4-BE49-F238E27FC236}">
                    <a16:creationId xmlns:a16="http://schemas.microsoft.com/office/drawing/2014/main" id="{262E6806-3ECA-4F20-95D7-96458AC9845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856A4191-67E9-428D-B08B-3BAC0CDE0837}"/>
                </a:ext>
              </a:extLst>
            </p:cNvPr>
            <p:cNvGrpSpPr/>
            <p:nvPr/>
          </p:nvGrpSpPr>
          <p:grpSpPr>
            <a:xfrm>
              <a:off x="6847211" y="4299258"/>
              <a:ext cx="919641" cy="686831"/>
              <a:chOff x="3075311" y="4191872"/>
              <a:chExt cx="919641" cy="686831"/>
            </a:xfrm>
          </p:grpSpPr>
          <p:sp>
            <p:nvSpPr>
              <p:cNvPr id="55" name="Rectangle 54">
                <a:extLst>
                  <a:ext uri="{FF2B5EF4-FFF2-40B4-BE49-F238E27FC236}">
                    <a16:creationId xmlns:a16="http://schemas.microsoft.com/office/drawing/2014/main" id="{66955995-889A-42D5-B56A-AF152BD71A69}"/>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AE036A5C-631A-4F8E-A960-FDBE9A6C1214}"/>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cxnSp>
          <p:nvCxnSpPr>
            <p:cNvPr id="61" name="Straight Connector 60">
              <a:extLst>
                <a:ext uri="{FF2B5EF4-FFF2-40B4-BE49-F238E27FC236}">
                  <a16:creationId xmlns:a16="http://schemas.microsoft.com/office/drawing/2014/main" id="{003803AA-15B1-47FE-95BD-4E587C9E67A5}"/>
                </a:ext>
              </a:extLst>
            </p:cNvPr>
            <p:cNvCxnSpPr>
              <a:cxnSpLocks/>
              <a:endCxn id="8" idx="1"/>
            </p:cNvCxnSpPr>
            <p:nvPr/>
          </p:nvCxnSpPr>
          <p:spPr>
            <a:xfrm>
              <a:off x="7750440" y="4646427"/>
              <a:ext cx="2191177" cy="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A8D3B85-EDA9-4AD0-98B0-02774D40F4AD}"/>
                </a:ext>
              </a:extLst>
            </p:cNvPr>
            <p:cNvCxnSpPr>
              <a:cxnSpLocks/>
            </p:cNvCxnSpPr>
            <p:nvPr/>
          </p:nvCxnSpPr>
          <p:spPr>
            <a:xfrm>
              <a:off x="7750440" y="4971902"/>
              <a:ext cx="1095588" cy="10329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23A365F-D7AB-430C-8226-9BA947DF5106}"/>
                </a:ext>
              </a:extLst>
            </p:cNvPr>
            <p:cNvCxnSpPr>
              <a:cxnSpLocks/>
            </p:cNvCxnSpPr>
            <p:nvPr/>
          </p:nvCxnSpPr>
          <p:spPr>
            <a:xfrm flipV="1">
              <a:off x="2382962" y="386370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E87739-147F-4292-A1BF-FDB2746CBA8D}"/>
                </a:ext>
              </a:extLst>
            </p:cNvPr>
            <p:cNvCxnSpPr>
              <a:cxnSpLocks/>
            </p:cNvCxnSpPr>
            <p:nvPr/>
          </p:nvCxnSpPr>
          <p:spPr>
            <a:xfrm flipH="1">
              <a:off x="7761948" y="3349863"/>
              <a:ext cx="975149" cy="9521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0D4DD19-9C81-4C3A-BB5D-84E4B5C5F005}"/>
                </a:ext>
              </a:extLst>
            </p:cNvPr>
            <p:cNvCxnSpPr>
              <a:cxnSpLocks/>
            </p:cNvCxnSpPr>
            <p:nvPr/>
          </p:nvCxnSpPr>
          <p:spPr>
            <a:xfrm>
              <a:off x="1590675" y="4646225"/>
              <a:ext cx="5256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3CEF3FE-157E-405D-9FD9-48670EC95FC2}"/>
                </a:ext>
              </a:extLst>
            </p:cNvPr>
            <p:cNvCxnSpPr>
              <a:cxnSpLocks/>
            </p:cNvCxnSpPr>
            <p:nvPr/>
          </p:nvCxnSpPr>
          <p:spPr>
            <a:xfrm flipV="1">
              <a:off x="3859354" y="3871221"/>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9B9B534-6CD5-40F0-81F3-A2300877414B}"/>
                </a:ext>
              </a:extLst>
            </p:cNvPr>
            <p:cNvCxnSpPr>
              <a:cxnSpLocks/>
            </p:cNvCxnSpPr>
            <p:nvPr/>
          </p:nvCxnSpPr>
          <p:spPr>
            <a:xfrm flipV="1">
              <a:off x="5335746" y="387873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5ECF6E7D-4CAC-4142-ACAB-FF3125AB694A}"/>
                </a:ext>
              </a:extLst>
            </p:cNvPr>
            <p:cNvSpPr/>
            <p:nvPr/>
          </p:nvSpPr>
          <p:spPr>
            <a:xfrm>
              <a:off x="1447800" y="4551340"/>
              <a:ext cx="282631" cy="1897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8" name="TextBox 97">
            <a:extLst>
              <a:ext uri="{FF2B5EF4-FFF2-40B4-BE49-F238E27FC236}">
                <a16:creationId xmlns:a16="http://schemas.microsoft.com/office/drawing/2014/main" id="{296D0030-2F0E-42AF-ADEE-F571763692FA}"/>
              </a:ext>
            </a:extLst>
          </p:cNvPr>
          <p:cNvSpPr txBox="1"/>
          <p:nvPr/>
        </p:nvSpPr>
        <p:spPr>
          <a:xfrm>
            <a:off x="7044964" y="4938200"/>
            <a:ext cx="572593" cy="369332"/>
          </a:xfrm>
          <a:prstGeom prst="rect">
            <a:avLst/>
          </a:prstGeom>
          <a:noFill/>
        </p:spPr>
        <p:txBody>
          <a:bodyPr wrap="none" rtlCol="0">
            <a:spAutoFit/>
          </a:bodyPr>
          <a:lstStyle/>
          <a:p>
            <a:r>
              <a:rPr lang="en-GB" dirty="0"/>
              <a:t>Hub</a:t>
            </a:r>
          </a:p>
        </p:txBody>
      </p:sp>
    </p:spTree>
    <p:extLst>
      <p:ext uri="{BB962C8B-B14F-4D97-AF65-F5344CB8AC3E}">
        <p14:creationId xmlns:p14="http://schemas.microsoft.com/office/powerpoint/2010/main" val="1123891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Collision domains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200" dirty="0"/>
              <a:t>In the original Ethernet specification, a segment was a single coaxial cable</a:t>
            </a:r>
          </a:p>
          <a:p>
            <a:r>
              <a:rPr lang="en-US" sz="3200" dirty="0"/>
              <a:t>This meant three things: </a:t>
            </a:r>
          </a:p>
          <a:p>
            <a:pPr lvl="1"/>
            <a:r>
              <a:rPr lang="en-US" sz="2800" dirty="0"/>
              <a:t>The segment had a maximum total length, governed by the cable's attenuation. </a:t>
            </a:r>
          </a:p>
          <a:p>
            <a:pPr lvl="1"/>
            <a:r>
              <a:rPr lang="en-US" sz="2800" dirty="0"/>
              <a:t>Since a node contributes to attenuation, the segment could support a fixed number of total nodes.</a:t>
            </a:r>
          </a:p>
          <a:p>
            <a:pPr lvl="1"/>
            <a:r>
              <a:rPr lang="en-US" sz="2800" dirty="0"/>
              <a:t>The segment is a single </a:t>
            </a:r>
            <a:r>
              <a:rPr lang="en-US" sz="2800" i="1" dirty="0"/>
              <a:t>collision domain</a:t>
            </a:r>
            <a:r>
              <a:rPr lang="en-US" sz="2800" dirty="0"/>
              <a:t> - any two nodes on the segment transmitting at once causes a collision. </a:t>
            </a:r>
            <a:endParaRPr lang="en-US" sz="2800" b="0" i="0" dirty="0">
              <a:effectLst/>
            </a:endParaRPr>
          </a:p>
        </p:txBody>
      </p:sp>
    </p:spTree>
    <p:extLst>
      <p:ext uri="{BB962C8B-B14F-4D97-AF65-F5344CB8AC3E}">
        <p14:creationId xmlns:p14="http://schemas.microsoft.com/office/powerpoint/2010/main" val="403810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F/UTP cable with the foil shielding unwrapped</a:t>
            </a:r>
          </a:p>
        </p:txBody>
      </p:sp>
      <p:pic>
        <p:nvPicPr>
          <p:cNvPr id="5" name="Content Placeholder 4">
            <a:extLst>
              <a:ext uri="{FF2B5EF4-FFF2-40B4-BE49-F238E27FC236}">
                <a16:creationId xmlns:a16="http://schemas.microsoft.com/office/drawing/2014/main" id="{F326B0E3-2A04-4A1C-9B9E-4AB91F736AE1}"/>
              </a:ext>
            </a:extLst>
          </p:cNvPr>
          <p:cNvPicPr>
            <a:picLocks noGrp="1" noChangeAspect="1"/>
          </p:cNvPicPr>
          <p:nvPr>
            <p:ph idx="1"/>
          </p:nvPr>
        </p:nvPicPr>
        <p:blipFill>
          <a:blip r:embed="rId2"/>
          <a:stretch>
            <a:fillRect/>
          </a:stretch>
        </p:blipFill>
        <p:spPr>
          <a:xfrm>
            <a:off x="2638425" y="2367756"/>
            <a:ext cx="7143750" cy="3219450"/>
          </a:xfrm>
          <a:prstGeom prst="rect">
            <a:avLst/>
          </a:prstGeom>
        </p:spPr>
      </p:pic>
    </p:spTree>
    <p:extLst>
      <p:ext uri="{BB962C8B-B14F-4D97-AF65-F5344CB8AC3E}">
        <p14:creationId xmlns:p14="http://schemas.microsoft.com/office/powerpoint/2010/main" val="2461864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Layer 2 devices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Layer 2 device doesn't pass data on blindly</a:t>
            </a:r>
          </a:p>
          <a:p>
            <a:r>
              <a:rPr lang="en-US" dirty="0"/>
              <a:t>It must be able to read the Data Link Layer frames that reach it to determine how to handle them</a:t>
            </a:r>
          </a:p>
          <a:p>
            <a:r>
              <a:rPr lang="en-US" dirty="0"/>
              <a:t>It must also be able to create new ones </a:t>
            </a:r>
            <a:endParaRPr lang="en-US" b="0" i="0" dirty="0">
              <a:effectLst/>
            </a:endParaRPr>
          </a:p>
        </p:txBody>
      </p:sp>
    </p:spTree>
    <p:extLst>
      <p:ext uri="{BB962C8B-B14F-4D97-AF65-F5344CB8AC3E}">
        <p14:creationId xmlns:p14="http://schemas.microsoft.com/office/powerpoint/2010/main" val="1667686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458896" y="1556275"/>
            <a:ext cx="11590421" cy="4935956"/>
          </a:xfrm>
        </p:spPr>
        <p:txBody>
          <a:bodyPr>
            <a:normAutofit/>
          </a:bodyPr>
          <a:lstStyle/>
          <a:p>
            <a:r>
              <a:rPr lang="en-US" dirty="0"/>
              <a:t>A </a:t>
            </a:r>
            <a:r>
              <a:rPr lang="en-US" i="1" dirty="0"/>
              <a:t>bridge</a:t>
            </a:r>
            <a:r>
              <a:rPr lang="en-US" dirty="0"/>
              <a:t> is a bit like a repeater</a:t>
            </a:r>
          </a:p>
          <a:p>
            <a:r>
              <a:rPr lang="en-GB" b="0" i="0" dirty="0">
                <a:effectLst/>
              </a:rPr>
              <a:t>Creates a single aggregate network from multiple communication networks or network segments</a:t>
            </a:r>
            <a:endParaRPr lang="en-US" b="0" i="0" dirty="0">
              <a:effectLst/>
            </a:endParaRPr>
          </a:p>
        </p:txBody>
      </p:sp>
      <p:grpSp>
        <p:nvGrpSpPr>
          <p:cNvPr id="7" name="Group 6">
            <a:extLst>
              <a:ext uri="{FF2B5EF4-FFF2-40B4-BE49-F238E27FC236}">
                <a16:creationId xmlns:a16="http://schemas.microsoft.com/office/drawing/2014/main" id="{8A5E801F-F4D4-4BB4-81EF-D19C462AB8DC}"/>
              </a:ext>
            </a:extLst>
          </p:cNvPr>
          <p:cNvGrpSpPr/>
          <p:nvPr/>
        </p:nvGrpSpPr>
        <p:grpSpPr>
          <a:xfrm>
            <a:off x="9941617" y="4345124"/>
            <a:ext cx="1111045" cy="749328"/>
            <a:chOff x="1209368" y="3429000"/>
            <a:chExt cx="1809135" cy="1220144"/>
          </a:xfrm>
        </p:grpSpPr>
        <p:sp>
          <p:nvSpPr>
            <p:cNvPr id="59" name="Rectangle: Rounded Corners 58">
              <a:extLst>
                <a:ext uri="{FF2B5EF4-FFF2-40B4-BE49-F238E27FC236}">
                  <a16:creationId xmlns:a16="http://schemas.microsoft.com/office/drawing/2014/main" id="{75EC2991-EE26-44E9-8687-07F7BC321C9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F612887-12D9-460A-AE43-5B6115C5D17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B51BF1BA-634C-41FF-B8ED-3EB1A0DD2B9D}"/>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47B0009-E14F-4D1C-B58E-8DC4FC0B44B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F9A67C91-F5F5-4703-8960-638AF98BDAE4}"/>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ircle: Hollow 63">
              <a:extLst>
                <a:ext uri="{FF2B5EF4-FFF2-40B4-BE49-F238E27FC236}">
                  <a16:creationId xmlns:a16="http://schemas.microsoft.com/office/drawing/2014/main" id="{BD7F52F8-6B43-49ED-96F2-1C7B78CEB0B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Rectangle 64">
              <a:extLst>
                <a:ext uri="{FF2B5EF4-FFF2-40B4-BE49-F238E27FC236}">
                  <a16:creationId xmlns:a16="http://schemas.microsoft.com/office/drawing/2014/main" id="{448FED31-2C25-41DF-B7DF-AA3FF44AD78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D612AEC8-85C1-48F3-A1F5-022E282A3E44}"/>
              </a:ext>
            </a:extLst>
          </p:cNvPr>
          <p:cNvGrpSpPr/>
          <p:nvPr/>
        </p:nvGrpSpPr>
        <p:grpSpPr>
          <a:xfrm>
            <a:off x="6829030" y="6012253"/>
            <a:ext cx="1111045" cy="749328"/>
            <a:chOff x="1209368" y="3429000"/>
            <a:chExt cx="1809135" cy="1220144"/>
          </a:xfrm>
        </p:grpSpPr>
        <p:sp>
          <p:nvSpPr>
            <p:cNvPr id="52" name="Rectangle: Rounded Corners 51">
              <a:extLst>
                <a:ext uri="{FF2B5EF4-FFF2-40B4-BE49-F238E27FC236}">
                  <a16:creationId xmlns:a16="http://schemas.microsoft.com/office/drawing/2014/main" id="{381C0AFE-E28F-4073-9432-F1A668CAC14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C3D706A2-BED4-4071-B43C-A289369C3F97}"/>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A040C6BD-DD54-4E62-A55E-D0D49EAAC32C}"/>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97B4AC99-2B77-412E-ABE4-389DFC7B3A6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0AEBAF18-CE80-4EFE-95A3-F54A2EC5697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ircle: Hollow 56">
              <a:extLst>
                <a:ext uri="{FF2B5EF4-FFF2-40B4-BE49-F238E27FC236}">
                  <a16:creationId xmlns:a16="http://schemas.microsoft.com/office/drawing/2014/main" id="{93AE5EAD-BA12-4425-A6D9-FB100921B7C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Rectangle 57">
              <a:extLst>
                <a:ext uri="{FF2B5EF4-FFF2-40B4-BE49-F238E27FC236}">
                  <a16:creationId xmlns:a16="http://schemas.microsoft.com/office/drawing/2014/main" id="{7895BE03-3A7D-4E82-A335-7B76EA86DAD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48073EDC-7CB8-48B4-A152-073C01A684D2}"/>
              </a:ext>
            </a:extLst>
          </p:cNvPr>
          <p:cNvGrpSpPr/>
          <p:nvPr/>
        </p:nvGrpSpPr>
        <p:grpSpPr>
          <a:xfrm>
            <a:off x="3304101" y="3128857"/>
            <a:ext cx="1111045" cy="749328"/>
            <a:chOff x="1209368" y="3429000"/>
            <a:chExt cx="1809135" cy="1220144"/>
          </a:xfrm>
        </p:grpSpPr>
        <p:sp>
          <p:nvSpPr>
            <p:cNvPr id="45" name="Rectangle: Rounded Corners 44">
              <a:extLst>
                <a:ext uri="{FF2B5EF4-FFF2-40B4-BE49-F238E27FC236}">
                  <a16:creationId xmlns:a16="http://schemas.microsoft.com/office/drawing/2014/main" id="{34717723-B2DF-4472-8AA9-B5D8B750EA6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EE6722EB-CD73-4749-A729-BD7182C8DCC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4531312-7A44-44BE-AC42-BCEBCBFB55B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BD36745-CE2B-42BE-A2A9-AAFC58626890}"/>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F450FC9-752E-4AF9-916D-3F265E9882E0}"/>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ircle: Hollow 49">
              <a:extLst>
                <a:ext uri="{FF2B5EF4-FFF2-40B4-BE49-F238E27FC236}">
                  <a16:creationId xmlns:a16="http://schemas.microsoft.com/office/drawing/2014/main" id="{4B98C54E-EC53-4759-96D3-830487482789}"/>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Rectangle 50">
              <a:extLst>
                <a:ext uri="{FF2B5EF4-FFF2-40B4-BE49-F238E27FC236}">
                  <a16:creationId xmlns:a16="http://schemas.microsoft.com/office/drawing/2014/main" id="{F49DF1FB-AC9D-4692-8616-16DC27BCE6F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A2F8C8C3-E77F-4CD8-AC6E-6048E337DEEC}"/>
              </a:ext>
            </a:extLst>
          </p:cNvPr>
          <p:cNvGrpSpPr/>
          <p:nvPr/>
        </p:nvGrpSpPr>
        <p:grpSpPr>
          <a:xfrm>
            <a:off x="1834299" y="3123908"/>
            <a:ext cx="1111045" cy="749328"/>
            <a:chOff x="1209368" y="3429000"/>
            <a:chExt cx="1809135" cy="1220144"/>
          </a:xfrm>
        </p:grpSpPr>
        <p:sp>
          <p:nvSpPr>
            <p:cNvPr id="38" name="Rectangle: Rounded Corners 37">
              <a:extLst>
                <a:ext uri="{FF2B5EF4-FFF2-40B4-BE49-F238E27FC236}">
                  <a16:creationId xmlns:a16="http://schemas.microsoft.com/office/drawing/2014/main" id="{74FB0B5C-55C0-4C31-A93B-0F7800A8D27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CE90E79-7686-4855-BA69-047601F595A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61E0BE2-BABB-44F6-BDB3-D3B64A9F678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AD7D3BB-41C9-49CF-9968-2BCDACDA3EE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0663C93-6B8F-4842-8368-F2CD8C081F3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ircle: Hollow 42">
              <a:extLst>
                <a:ext uri="{FF2B5EF4-FFF2-40B4-BE49-F238E27FC236}">
                  <a16:creationId xmlns:a16="http://schemas.microsoft.com/office/drawing/2014/main" id="{CF4548E1-8BCD-4413-85F0-16253916D76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Rectangle 43">
              <a:extLst>
                <a:ext uri="{FF2B5EF4-FFF2-40B4-BE49-F238E27FC236}">
                  <a16:creationId xmlns:a16="http://schemas.microsoft.com/office/drawing/2014/main" id="{0A41A6CD-9C27-4FD9-8897-32652BDC6FA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FFA40F33-0F1D-4138-90AE-A392084378E8}"/>
              </a:ext>
            </a:extLst>
          </p:cNvPr>
          <p:cNvGrpSpPr/>
          <p:nvPr/>
        </p:nvGrpSpPr>
        <p:grpSpPr>
          <a:xfrm>
            <a:off x="6829030" y="2679672"/>
            <a:ext cx="1111045" cy="749328"/>
            <a:chOff x="1209368" y="3429000"/>
            <a:chExt cx="1809135" cy="1220144"/>
          </a:xfrm>
        </p:grpSpPr>
        <p:sp>
          <p:nvSpPr>
            <p:cNvPr id="31" name="Rectangle: Rounded Corners 30">
              <a:extLst>
                <a:ext uri="{FF2B5EF4-FFF2-40B4-BE49-F238E27FC236}">
                  <a16:creationId xmlns:a16="http://schemas.microsoft.com/office/drawing/2014/main" id="{DE0DABFF-744C-4858-84A2-7881A990B5A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024ACE-480A-49F0-ACF2-90BC6ED006D9}"/>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7E97420E-0C8C-49BB-95C3-70F6ED42DE91}"/>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A51DB37-05A9-48F7-989E-F2D94F6DA42D}"/>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5E81110-4A6E-44AA-880C-1A6983AFEF2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ircle: Hollow 35">
              <a:extLst>
                <a:ext uri="{FF2B5EF4-FFF2-40B4-BE49-F238E27FC236}">
                  <a16:creationId xmlns:a16="http://schemas.microsoft.com/office/drawing/2014/main" id="{9EA1F702-9D29-4201-B419-8AD6A0466CD2}"/>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8AE68AA7-AF03-45C2-A7C4-6497D7B606F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6013BB5D-B36A-4660-ADC2-5B4E025200FD}"/>
              </a:ext>
            </a:extLst>
          </p:cNvPr>
          <p:cNvGrpSpPr/>
          <p:nvPr/>
        </p:nvGrpSpPr>
        <p:grpSpPr>
          <a:xfrm>
            <a:off x="6924732" y="4299258"/>
            <a:ext cx="919641" cy="686831"/>
            <a:chOff x="3075311" y="4191872"/>
            <a:chExt cx="919641" cy="686831"/>
          </a:xfrm>
        </p:grpSpPr>
        <p:sp>
          <p:nvSpPr>
            <p:cNvPr id="22" name="Rectangle 21">
              <a:extLst>
                <a:ext uri="{FF2B5EF4-FFF2-40B4-BE49-F238E27FC236}">
                  <a16:creationId xmlns:a16="http://schemas.microsoft.com/office/drawing/2014/main" id="{BFEC2324-4375-45DC-801E-5BF6EFF9F450}"/>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DB36F2C8-654F-4848-8CCA-AFDA83BE46DF}"/>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cxnSp>
        <p:nvCxnSpPr>
          <p:cNvPr id="14" name="Straight Connector 13">
            <a:extLst>
              <a:ext uri="{FF2B5EF4-FFF2-40B4-BE49-F238E27FC236}">
                <a16:creationId xmlns:a16="http://schemas.microsoft.com/office/drawing/2014/main" id="{A657B9EA-4C7E-4084-B216-C94AF6AD17F2}"/>
              </a:ext>
            </a:extLst>
          </p:cNvPr>
          <p:cNvCxnSpPr>
            <a:cxnSpLocks/>
            <a:stCxn id="22" idx="3"/>
            <a:endCxn id="60" idx="1"/>
          </p:cNvCxnSpPr>
          <p:nvPr/>
        </p:nvCxnSpPr>
        <p:spPr>
          <a:xfrm>
            <a:off x="7844373" y="4642674"/>
            <a:ext cx="2097244" cy="11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85FBAF-D57D-4F04-A168-B36FD3FE3AF0}"/>
              </a:ext>
            </a:extLst>
          </p:cNvPr>
          <p:cNvCxnSpPr>
            <a:cxnSpLocks/>
          </p:cNvCxnSpPr>
          <p:nvPr/>
        </p:nvCxnSpPr>
        <p:spPr>
          <a:xfrm>
            <a:off x="7362443" y="5156591"/>
            <a:ext cx="0" cy="86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AA2864-0B53-4D94-B761-21984F4C854C}"/>
              </a:ext>
            </a:extLst>
          </p:cNvPr>
          <p:cNvCxnSpPr>
            <a:cxnSpLocks/>
          </p:cNvCxnSpPr>
          <p:nvPr/>
        </p:nvCxnSpPr>
        <p:spPr>
          <a:xfrm flipV="1">
            <a:off x="2382962" y="386370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EDC2AC-C7E1-41CB-BC45-E4311E6F01CA}"/>
              </a:ext>
            </a:extLst>
          </p:cNvPr>
          <p:cNvCxnSpPr>
            <a:cxnSpLocks/>
          </p:cNvCxnSpPr>
          <p:nvPr/>
        </p:nvCxnSpPr>
        <p:spPr>
          <a:xfrm>
            <a:off x="7382195" y="3416726"/>
            <a:ext cx="1" cy="866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FAFE40-C5D9-47F0-BFB2-082B69E3519F}"/>
              </a:ext>
            </a:extLst>
          </p:cNvPr>
          <p:cNvCxnSpPr>
            <a:cxnSpLocks/>
          </p:cNvCxnSpPr>
          <p:nvPr/>
        </p:nvCxnSpPr>
        <p:spPr>
          <a:xfrm>
            <a:off x="1676400" y="4646225"/>
            <a:ext cx="5256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1B6CC9-22D3-4BA2-90F4-EF8B87C3EF1B}"/>
              </a:ext>
            </a:extLst>
          </p:cNvPr>
          <p:cNvCxnSpPr>
            <a:cxnSpLocks/>
          </p:cNvCxnSpPr>
          <p:nvPr/>
        </p:nvCxnSpPr>
        <p:spPr>
          <a:xfrm flipV="1">
            <a:off x="3859354" y="3871221"/>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30226FB-38BD-4728-9548-0E411FC9F201}"/>
              </a:ext>
            </a:extLst>
          </p:cNvPr>
          <p:cNvSpPr/>
          <p:nvPr/>
        </p:nvSpPr>
        <p:spPr>
          <a:xfrm>
            <a:off x="1447800" y="4551340"/>
            <a:ext cx="282631" cy="1897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9179E736-1F77-49F5-BA0D-7FCF7871AE64}"/>
              </a:ext>
            </a:extLst>
          </p:cNvPr>
          <p:cNvSpPr txBox="1"/>
          <p:nvPr/>
        </p:nvSpPr>
        <p:spPr>
          <a:xfrm>
            <a:off x="7119528" y="4872984"/>
            <a:ext cx="572593" cy="369332"/>
          </a:xfrm>
          <a:prstGeom prst="rect">
            <a:avLst/>
          </a:prstGeom>
          <a:noFill/>
        </p:spPr>
        <p:txBody>
          <a:bodyPr wrap="none" rtlCol="0">
            <a:spAutoFit/>
          </a:bodyPr>
          <a:lstStyle/>
          <a:p>
            <a:r>
              <a:rPr lang="en-GB" dirty="0"/>
              <a:t>Hub</a:t>
            </a:r>
          </a:p>
        </p:txBody>
      </p:sp>
      <p:grpSp>
        <p:nvGrpSpPr>
          <p:cNvPr id="82" name="Group 81">
            <a:extLst>
              <a:ext uri="{FF2B5EF4-FFF2-40B4-BE49-F238E27FC236}">
                <a16:creationId xmlns:a16="http://schemas.microsoft.com/office/drawing/2014/main" id="{D90C871E-DDB0-4F24-A915-894491292835}"/>
              </a:ext>
            </a:extLst>
          </p:cNvPr>
          <p:cNvGrpSpPr/>
          <p:nvPr/>
        </p:nvGrpSpPr>
        <p:grpSpPr>
          <a:xfrm>
            <a:off x="5446269" y="4044760"/>
            <a:ext cx="807838" cy="1035355"/>
            <a:chOff x="2210435" y="5213253"/>
            <a:chExt cx="1018540" cy="1305399"/>
          </a:xfrm>
        </p:grpSpPr>
        <p:sp>
          <p:nvSpPr>
            <p:cNvPr id="78" name="Freeform: Shape 77">
              <a:extLst>
                <a:ext uri="{FF2B5EF4-FFF2-40B4-BE49-F238E27FC236}">
                  <a16:creationId xmlns:a16="http://schemas.microsoft.com/office/drawing/2014/main" id="{4FD8AAB0-7A47-4FA2-A748-7E38772A7F59}"/>
                </a:ext>
              </a:extLst>
            </p:cNvPr>
            <p:cNvSpPr/>
            <p:nvPr/>
          </p:nvSpPr>
          <p:spPr>
            <a:xfrm>
              <a:off x="2210435" y="5581650"/>
              <a:ext cx="1018540" cy="617399"/>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9" name="Oval 78">
              <a:extLst>
                <a:ext uri="{FF2B5EF4-FFF2-40B4-BE49-F238E27FC236}">
                  <a16:creationId xmlns:a16="http://schemas.microsoft.com/office/drawing/2014/main" id="{EE379BE4-DBBF-4AAC-B946-4F32C1645563}"/>
                </a:ext>
              </a:extLst>
            </p:cNvPr>
            <p:cNvSpPr/>
            <p:nvPr/>
          </p:nvSpPr>
          <p:spPr>
            <a:xfrm>
              <a:off x="2375850" y="5213253"/>
              <a:ext cx="684901" cy="6849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80" name="TextBox 79">
              <a:extLst>
                <a:ext uri="{FF2B5EF4-FFF2-40B4-BE49-F238E27FC236}">
                  <a16:creationId xmlns:a16="http://schemas.microsoft.com/office/drawing/2014/main" id="{C1C518B1-AF94-4381-8F83-D5460027327F}"/>
                </a:ext>
              </a:extLst>
            </p:cNvPr>
            <p:cNvSpPr txBox="1"/>
            <p:nvPr/>
          </p:nvSpPr>
          <p:spPr>
            <a:xfrm>
              <a:off x="2311228" y="5356777"/>
              <a:ext cx="677943" cy="369332"/>
            </a:xfrm>
            <a:prstGeom prst="rect">
              <a:avLst/>
            </a:prstGeom>
            <a:noFill/>
          </p:spPr>
          <p:txBody>
            <a:bodyPr wrap="none" rtlCol="0">
              <a:spAutoFit/>
            </a:bodyPr>
            <a:lstStyle/>
            <a:p>
              <a:r>
                <a:rPr lang="en-GB" b="1" dirty="0">
                  <a:solidFill>
                    <a:schemeClr val="bg1"/>
                  </a:solidFill>
                </a:rPr>
                <a:t>STOP</a:t>
              </a:r>
            </a:p>
          </p:txBody>
        </p:sp>
        <p:sp>
          <p:nvSpPr>
            <p:cNvPr id="81" name="TextBox 80">
              <a:extLst>
                <a:ext uri="{FF2B5EF4-FFF2-40B4-BE49-F238E27FC236}">
                  <a16:creationId xmlns:a16="http://schemas.microsoft.com/office/drawing/2014/main" id="{CB6317E0-8F79-4ED5-8AAA-678C4A27F8FD}"/>
                </a:ext>
              </a:extLst>
            </p:cNvPr>
            <p:cNvSpPr txBox="1"/>
            <p:nvPr/>
          </p:nvSpPr>
          <p:spPr>
            <a:xfrm>
              <a:off x="2311228" y="6149320"/>
              <a:ext cx="787075" cy="369332"/>
            </a:xfrm>
            <a:prstGeom prst="rect">
              <a:avLst/>
            </a:prstGeom>
            <a:noFill/>
          </p:spPr>
          <p:txBody>
            <a:bodyPr wrap="none" rtlCol="0">
              <a:spAutoFit/>
            </a:bodyPr>
            <a:lstStyle/>
            <a:p>
              <a:r>
                <a:rPr lang="en-GB" dirty="0"/>
                <a:t>Bridge</a:t>
              </a:r>
            </a:p>
          </p:txBody>
        </p:sp>
      </p:grpSp>
      <p:grpSp>
        <p:nvGrpSpPr>
          <p:cNvPr id="87" name="Group 86">
            <a:extLst>
              <a:ext uri="{FF2B5EF4-FFF2-40B4-BE49-F238E27FC236}">
                <a16:creationId xmlns:a16="http://schemas.microsoft.com/office/drawing/2014/main" id="{EC5378EE-5702-4FD7-8A6E-9971BA76B37D}"/>
              </a:ext>
            </a:extLst>
          </p:cNvPr>
          <p:cNvGrpSpPr/>
          <p:nvPr/>
        </p:nvGrpSpPr>
        <p:grpSpPr>
          <a:xfrm>
            <a:off x="4415146" y="4561444"/>
            <a:ext cx="421937" cy="179666"/>
            <a:chOff x="3678557" y="5242316"/>
            <a:chExt cx="815338" cy="311559"/>
          </a:xfrm>
        </p:grpSpPr>
        <p:sp>
          <p:nvSpPr>
            <p:cNvPr id="84" name="Rectangle 83">
              <a:extLst>
                <a:ext uri="{FF2B5EF4-FFF2-40B4-BE49-F238E27FC236}">
                  <a16:creationId xmlns:a16="http://schemas.microsoft.com/office/drawing/2014/main" id="{808E8BCE-2B71-4311-BFED-7ABB20ADE12B}"/>
                </a:ext>
              </a:extLst>
            </p:cNvPr>
            <p:cNvSpPr/>
            <p:nvPr/>
          </p:nvSpPr>
          <p:spPr>
            <a:xfrm>
              <a:off x="3680236" y="5242316"/>
              <a:ext cx="813659" cy="31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Isosceles Triangle 84">
              <a:extLst>
                <a:ext uri="{FF2B5EF4-FFF2-40B4-BE49-F238E27FC236}">
                  <a16:creationId xmlns:a16="http://schemas.microsoft.com/office/drawing/2014/main" id="{6400D1DA-DF3E-4F25-9444-4ED0540AD925}"/>
                </a:ext>
              </a:extLst>
            </p:cNvPr>
            <p:cNvSpPr/>
            <p:nvPr/>
          </p:nvSpPr>
          <p:spPr>
            <a:xfrm rot="5400000">
              <a:off x="3728572"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a:extLst>
                <a:ext uri="{FF2B5EF4-FFF2-40B4-BE49-F238E27FC236}">
                  <a16:creationId xmlns:a16="http://schemas.microsoft.com/office/drawing/2014/main" id="{94D63EDF-0326-4EFC-BFE9-354C9E49C329}"/>
                </a:ext>
              </a:extLst>
            </p:cNvPr>
            <p:cNvSpPr/>
            <p:nvPr/>
          </p:nvSpPr>
          <p:spPr>
            <a:xfrm rot="16200000" flipH="1">
              <a:off x="4137563"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TextBox 87">
            <a:extLst>
              <a:ext uri="{FF2B5EF4-FFF2-40B4-BE49-F238E27FC236}">
                <a16:creationId xmlns:a16="http://schemas.microsoft.com/office/drawing/2014/main" id="{F4B241FC-0472-4E12-9AE7-51E681B5656F}"/>
              </a:ext>
            </a:extLst>
          </p:cNvPr>
          <p:cNvSpPr txBox="1"/>
          <p:nvPr/>
        </p:nvSpPr>
        <p:spPr>
          <a:xfrm>
            <a:off x="4328458" y="4504010"/>
            <a:ext cx="593945" cy="276999"/>
          </a:xfrm>
          <a:prstGeom prst="rect">
            <a:avLst/>
          </a:prstGeom>
          <a:noFill/>
        </p:spPr>
        <p:txBody>
          <a:bodyPr wrap="none" rtlCol="0">
            <a:spAutoFit/>
          </a:bodyPr>
          <a:lstStyle/>
          <a:p>
            <a:r>
              <a:rPr lang="en-GB" sz="1200" dirty="0">
                <a:solidFill>
                  <a:schemeClr val="bg1"/>
                </a:solidFill>
              </a:rPr>
              <a:t>Packet</a:t>
            </a:r>
          </a:p>
        </p:txBody>
      </p:sp>
      <p:grpSp>
        <p:nvGrpSpPr>
          <p:cNvPr id="93" name="Group 92">
            <a:extLst>
              <a:ext uri="{FF2B5EF4-FFF2-40B4-BE49-F238E27FC236}">
                <a16:creationId xmlns:a16="http://schemas.microsoft.com/office/drawing/2014/main" id="{9075ED2C-5396-4B78-83CF-E28FF67AEBED}"/>
              </a:ext>
            </a:extLst>
          </p:cNvPr>
          <p:cNvGrpSpPr/>
          <p:nvPr/>
        </p:nvGrpSpPr>
        <p:grpSpPr>
          <a:xfrm>
            <a:off x="8543153" y="4561444"/>
            <a:ext cx="421937" cy="179666"/>
            <a:chOff x="3678557" y="5242316"/>
            <a:chExt cx="815338" cy="311559"/>
          </a:xfrm>
        </p:grpSpPr>
        <p:sp>
          <p:nvSpPr>
            <p:cNvPr id="94" name="Rectangle 93">
              <a:extLst>
                <a:ext uri="{FF2B5EF4-FFF2-40B4-BE49-F238E27FC236}">
                  <a16:creationId xmlns:a16="http://schemas.microsoft.com/office/drawing/2014/main" id="{16CC26DA-ADF9-42F4-8BFE-A784CBB14404}"/>
                </a:ext>
              </a:extLst>
            </p:cNvPr>
            <p:cNvSpPr/>
            <p:nvPr/>
          </p:nvSpPr>
          <p:spPr>
            <a:xfrm>
              <a:off x="3680236" y="5242316"/>
              <a:ext cx="813659" cy="31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a:extLst>
                <a:ext uri="{FF2B5EF4-FFF2-40B4-BE49-F238E27FC236}">
                  <a16:creationId xmlns:a16="http://schemas.microsoft.com/office/drawing/2014/main" id="{43FAD8B8-00F7-4F9F-9D10-A02EAE920BCF}"/>
                </a:ext>
              </a:extLst>
            </p:cNvPr>
            <p:cNvSpPr/>
            <p:nvPr/>
          </p:nvSpPr>
          <p:spPr>
            <a:xfrm rot="5400000">
              <a:off x="3728572"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Isosceles Triangle 95">
              <a:extLst>
                <a:ext uri="{FF2B5EF4-FFF2-40B4-BE49-F238E27FC236}">
                  <a16:creationId xmlns:a16="http://schemas.microsoft.com/office/drawing/2014/main" id="{4A2C31A8-51FB-4C7C-8005-3C79DD0FB09D}"/>
                </a:ext>
              </a:extLst>
            </p:cNvPr>
            <p:cNvSpPr/>
            <p:nvPr/>
          </p:nvSpPr>
          <p:spPr>
            <a:xfrm rot="16200000" flipH="1">
              <a:off x="4137563"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7" name="TextBox 96">
            <a:extLst>
              <a:ext uri="{FF2B5EF4-FFF2-40B4-BE49-F238E27FC236}">
                <a16:creationId xmlns:a16="http://schemas.microsoft.com/office/drawing/2014/main" id="{0D4DE980-A813-4C1E-B1FD-F43A3E07F1F2}"/>
              </a:ext>
            </a:extLst>
          </p:cNvPr>
          <p:cNvSpPr txBox="1"/>
          <p:nvPr/>
        </p:nvSpPr>
        <p:spPr>
          <a:xfrm>
            <a:off x="8456465" y="4504010"/>
            <a:ext cx="593945" cy="276999"/>
          </a:xfrm>
          <a:prstGeom prst="rect">
            <a:avLst/>
          </a:prstGeom>
          <a:noFill/>
        </p:spPr>
        <p:txBody>
          <a:bodyPr wrap="none" rtlCol="0">
            <a:spAutoFit/>
          </a:bodyPr>
          <a:lstStyle/>
          <a:p>
            <a:r>
              <a:rPr lang="en-GB" sz="1200" dirty="0">
                <a:solidFill>
                  <a:schemeClr val="bg1"/>
                </a:solidFill>
              </a:rPr>
              <a:t>Packet</a:t>
            </a:r>
          </a:p>
        </p:txBody>
      </p:sp>
    </p:spTree>
    <p:extLst>
      <p:ext uri="{BB962C8B-B14F-4D97-AF65-F5344CB8AC3E}">
        <p14:creationId xmlns:p14="http://schemas.microsoft.com/office/powerpoint/2010/main" val="2585098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bridge has a </a:t>
            </a:r>
            <a:r>
              <a:rPr lang="en-US" i="1" dirty="0"/>
              <a:t>MAC table</a:t>
            </a:r>
            <a:r>
              <a:rPr lang="en-US" dirty="0"/>
              <a:t> in memory</a:t>
            </a:r>
          </a:p>
          <a:p>
            <a:r>
              <a:rPr lang="en-GB" dirty="0"/>
              <a:t>Bridges only forward frames that are required to cross the bridge</a:t>
            </a:r>
          </a:p>
          <a:p>
            <a:r>
              <a:rPr lang="en-GB" dirty="0"/>
              <a:t>Additionally, bridges reduce collisions by creating a separate collision domain on either side of the bridge</a:t>
            </a:r>
            <a:endParaRPr lang="en-US" dirty="0"/>
          </a:p>
          <a:p>
            <a:endParaRPr lang="en-US" b="0" i="0" dirty="0">
              <a:effectLst/>
            </a:endParaRPr>
          </a:p>
        </p:txBody>
      </p:sp>
      <p:grpSp>
        <p:nvGrpSpPr>
          <p:cNvPr id="109" name="Group 108">
            <a:extLst>
              <a:ext uri="{FF2B5EF4-FFF2-40B4-BE49-F238E27FC236}">
                <a16:creationId xmlns:a16="http://schemas.microsoft.com/office/drawing/2014/main" id="{26971A0E-8D9F-4DC4-A556-C9B4D4993BEC}"/>
              </a:ext>
            </a:extLst>
          </p:cNvPr>
          <p:cNvGrpSpPr/>
          <p:nvPr/>
        </p:nvGrpSpPr>
        <p:grpSpPr>
          <a:xfrm>
            <a:off x="2700611" y="4097404"/>
            <a:ext cx="6211921" cy="2579877"/>
            <a:chOff x="2995579" y="3418979"/>
            <a:chExt cx="6211921" cy="2579877"/>
          </a:xfrm>
        </p:grpSpPr>
        <p:cxnSp>
          <p:nvCxnSpPr>
            <p:cNvPr id="53" name="Straight Connector 52">
              <a:extLst>
                <a:ext uri="{FF2B5EF4-FFF2-40B4-BE49-F238E27FC236}">
                  <a16:creationId xmlns:a16="http://schemas.microsoft.com/office/drawing/2014/main" id="{62CB8D25-078F-4019-856D-6C3B168D528B}"/>
                </a:ext>
              </a:extLst>
            </p:cNvPr>
            <p:cNvCxnSpPr>
              <a:cxnSpLocks/>
            </p:cNvCxnSpPr>
            <p:nvPr/>
          </p:nvCxnSpPr>
          <p:spPr>
            <a:xfrm flipH="1">
              <a:off x="7445399" y="3864247"/>
              <a:ext cx="17861" cy="1187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A5A67ED-CF3F-49C7-B36D-99D0F0057DAE}"/>
                </a:ext>
              </a:extLst>
            </p:cNvPr>
            <p:cNvGrpSpPr/>
            <p:nvPr/>
          </p:nvGrpSpPr>
          <p:grpSpPr>
            <a:xfrm>
              <a:off x="8309895" y="4788720"/>
              <a:ext cx="897605" cy="611772"/>
              <a:chOff x="1209368" y="3429000"/>
              <a:chExt cx="1809135" cy="1220144"/>
            </a:xfrm>
          </p:grpSpPr>
          <p:sp>
            <p:nvSpPr>
              <p:cNvPr id="8" name="Rectangle: Rounded Corners 7">
                <a:extLst>
                  <a:ext uri="{FF2B5EF4-FFF2-40B4-BE49-F238E27FC236}">
                    <a16:creationId xmlns:a16="http://schemas.microsoft.com/office/drawing/2014/main" id="{94FCA028-786F-417B-9274-F3FEB9176B93}"/>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26B8E9-634C-496A-A7BE-1716CFA91A79}"/>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EAAA9DD-BEF0-4507-A1F0-B6554DF47F16}"/>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4BE95F4-123F-44DE-82D7-20DFBE151E9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ACD3F5E-E262-4731-A541-4EF1441F75B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ircle: Hollow 12">
                <a:extLst>
                  <a:ext uri="{FF2B5EF4-FFF2-40B4-BE49-F238E27FC236}">
                    <a16:creationId xmlns:a16="http://schemas.microsoft.com/office/drawing/2014/main" id="{3BB8EEC6-69B8-45AF-A99C-77EF542D165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B9E15BD2-2FDD-45C8-AF14-5921BA0A2E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B94EDAA2-AA74-4751-941A-65FC425D10D1}"/>
                </a:ext>
              </a:extLst>
            </p:cNvPr>
            <p:cNvGrpSpPr/>
            <p:nvPr/>
          </p:nvGrpSpPr>
          <p:grpSpPr>
            <a:xfrm>
              <a:off x="7014458" y="3418979"/>
              <a:ext cx="897605" cy="611772"/>
              <a:chOff x="1209368" y="3429000"/>
              <a:chExt cx="1809135" cy="1220144"/>
            </a:xfrm>
          </p:grpSpPr>
          <p:sp>
            <p:nvSpPr>
              <p:cNvPr id="40" name="Rectangle: Rounded Corners 39">
                <a:extLst>
                  <a:ext uri="{FF2B5EF4-FFF2-40B4-BE49-F238E27FC236}">
                    <a16:creationId xmlns:a16="http://schemas.microsoft.com/office/drawing/2014/main" id="{7B20F383-EE33-4ADC-913E-827DA88C6C0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AC71C066-A705-440B-A81C-531243719B0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2F5AC6A4-8BEF-4301-8751-A4FA307B157A}"/>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392C3709-C368-497D-A641-2F88A2A01D8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07014CA-591C-447C-BEC1-903FDB67DB5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ircle: Hollow 44">
                <a:extLst>
                  <a:ext uri="{FF2B5EF4-FFF2-40B4-BE49-F238E27FC236}">
                    <a16:creationId xmlns:a16="http://schemas.microsoft.com/office/drawing/2014/main" id="{6F24903F-1A64-4614-966E-718F2448F8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Rectangle 45">
                <a:extLst>
                  <a:ext uri="{FF2B5EF4-FFF2-40B4-BE49-F238E27FC236}">
                    <a16:creationId xmlns:a16="http://schemas.microsoft.com/office/drawing/2014/main" id="{F2D633EF-97F8-4AE0-A837-4EBB56FB444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0" name="Straight Connector 49">
              <a:extLst>
                <a:ext uri="{FF2B5EF4-FFF2-40B4-BE49-F238E27FC236}">
                  <a16:creationId xmlns:a16="http://schemas.microsoft.com/office/drawing/2014/main" id="{58325868-FCC4-4BF7-AF53-47A87D530698}"/>
                </a:ext>
              </a:extLst>
            </p:cNvPr>
            <p:cNvCxnSpPr>
              <a:cxnSpLocks/>
              <a:endCxn id="9" idx="1"/>
            </p:cNvCxnSpPr>
            <p:nvPr/>
          </p:nvCxnSpPr>
          <p:spPr>
            <a:xfrm>
              <a:off x="5330782" y="5011217"/>
              <a:ext cx="2979113" cy="295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BD53F09-E5A2-4BE8-B448-99AA9EDE9B27}"/>
                </a:ext>
              </a:extLst>
            </p:cNvPr>
            <p:cNvCxnSpPr>
              <a:cxnSpLocks/>
            </p:cNvCxnSpPr>
            <p:nvPr/>
          </p:nvCxnSpPr>
          <p:spPr>
            <a:xfrm flipV="1">
              <a:off x="3264955" y="5051270"/>
              <a:ext cx="1538641" cy="4408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A068506-5FB2-47FE-8E14-762FE9ECD863}"/>
                </a:ext>
              </a:extLst>
            </p:cNvPr>
            <p:cNvCxnSpPr>
              <a:cxnSpLocks/>
            </p:cNvCxnSpPr>
            <p:nvPr/>
          </p:nvCxnSpPr>
          <p:spPr>
            <a:xfrm flipH="1" flipV="1">
              <a:off x="3396078" y="4401814"/>
              <a:ext cx="1421132" cy="601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reeform: Shape 58">
              <a:extLst>
                <a:ext uri="{FF2B5EF4-FFF2-40B4-BE49-F238E27FC236}">
                  <a16:creationId xmlns:a16="http://schemas.microsoft.com/office/drawing/2014/main" id="{EACD6023-4D14-4684-9111-6EA3BF2CC2F3}"/>
                </a:ext>
              </a:extLst>
            </p:cNvPr>
            <p:cNvSpPr/>
            <p:nvPr/>
          </p:nvSpPr>
          <p:spPr>
            <a:xfrm>
              <a:off x="4678135" y="4782045"/>
              <a:ext cx="652647" cy="399788"/>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2" name="TextBox 61">
              <a:extLst>
                <a:ext uri="{FF2B5EF4-FFF2-40B4-BE49-F238E27FC236}">
                  <a16:creationId xmlns:a16="http://schemas.microsoft.com/office/drawing/2014/main" id="{B08C6944-6AE7-48C0-AFE8-E7A40702FB1E}"/>
                </a:ext>
              </a:extLst>
            </p:cNvPr>
            <p:cNvSpPr txBox="1"/>
            <p:nvPr/>
          </p:nvSpPr>
          <p:spPr>
            <a:xfrm>
              <a:off x="4643465" y="5117994"/>
              <a:ext cx="504332" cy="239156"/>
            </a:xfrm>
            <a:prstGeom prst="rect">
              <a:avLst/>
            </a:prstGeom>
            <a:noFill/>
          </p:spPr>
          <p:txBody>
            <a:bodyPr wrap="none" rtlCol="0">
              <a:spAutoFit/>
            </a:bodyPr>
            <a:lstStyle/>
            <a:p>
              <a:r>
                <a:rPr lang="en-GB" dirty="0"/>
                <a:t>Bridge</a:t>
              </a:r>
            </a:p>
          </p:txBody>
        </p:sp>
        <p:grpSp>
          <p:nvGrpSpPr>
            <p:cNvPr id="91" name="Group 90">
              <a:extLst>
                <a:ext uri="{FF2B5EF4-FFF2-40B4-BE49-F238E27FC236}">
                  <a16:creationId xmlns:a16="http://schemas.microsoft.com/office/drawing/2014/main" id="{360A62B8-AC6D-498C-8E7E-93C3A3113CD9}"/>
                </a:ext>
              </a:extLst>
            </p:cNvPr>
            <p:cNvGrpSpPr/>
            <p:nvPr/>
          </p:nvGrpSpPr>
          <p:grpSpPr>
            <a:xfrm>
              <a:off x="3007507" y="5287630"/>
              <a:ext cx="522949" cy="369680"/>
              <a:chOff x="7786946" y="2162551"/>
              <a:chExt cx="2868614" cy="1676747"/>
            </a:xfrm>
          </p:grpSpPr>
          <p:sp>
            <p:nvSpPr>
              <p:cNvPr id="86" name="Freeform: Shape 85">
                <a:extLst>
                  <a:ext uri="{FF2B5EF4-FFF2-40B4-BE49-F238E27FC236}">
                    <a16:creationId xmlns:a16="http://schemas.microsoft.com/office/drawing/2014/main" id="{7FCB4999-556E-40F5-A77D-AED8341DE995}"/>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Freeform: Shape 82">
                <a:extLst>
                  <a:ext uri="{FF2B5EF4-FFF2-40B4-BE49-F238E27FC236}">
                    <a16:creationId xmlns:a16="http://schemas.microsoft.com/office/drawing/2014/main" id="{A6BB5601-48CD-45F3-8358-CF3FCB5AA681}"/>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0" name="Freeform: Shape 89">
                <a:extLst>
                  <a:ext uri="{FF2B5EF4-FFF2-40B4-BE49-F238E27FC236}">
                    <a16:creationId xmlns:a16="http://schemas.microsoft.com/office/drawing/2014/main" id="{F26B4D96-C9B4-48A1-B0CB-EC67A06D6C52}"/>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93" name="Group 92">
              <a:extLst>
                <a:ext uri="{FF2B5EF4-FFF2-40B4-BE49-F238E27FC236}">
                  <a16:creationId xmlns:a16="http://schemas.microsoft.com/office/drawing/2014/main" id="{F57E1BED-CC58-438D-A2E6-33CE684584EC}"/>
                </a:ext>
              </a:extLst>
            </p:cNvPr>
            <p:cNvGrpSpPr/>
            <p:nvPr/>
          </p:nvGrpSpPr>
          <p:grpSpPr>
            <a:xfrm>
              <a:off x="3063093" y="4082037"/>
              <a:ext cx="522949" cy="369680"/>
              <a:chOff x="7786946" y="2162551"/>
              <a:chExt cx="2868614" cy="1676747"/>
            </a:xfrm>
          </p:grpSpPr>
          <p:sp>
            <p:nvSpPr>
              <p:cNvPr id="94" name="Freeform: Shape 93">
                <a:extLst>
                  <a:ext uri="{FF2B5EF4-FFF2-40B4-BE49-F238E27FC236}">
                    <a16:creationId xmlns:a16="http://schemas.microsoft.com/office/drawing/2014/main" id="{0D12FDC4-F4EF-43B7-B41C-B221A9308E9B}"/>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5" name="Freeform: Shape 94">
                <a:extLst>
                  <a:ext uri="{FF2B5EF4-FFF2-40B4-BE49-F238E27FC236}">
                    <a16:creationId xmlns:a16="http://schemas.microsoft.com/office/drawing/2014/main" id="{F8493DE5-1DD2-446F-AEE6-204E2CE8F968}"/>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Freeform: Shape 95">
                <a:extLst>
                  <a:ext uri="{FF2B5EF4-FFF2-40B4-BE49-F238E27FC236}">
                    <a16:creationId xmlns:a16="http://schemas.microsoft.com/office/drawing/2014/main" id="{F4B8B431-C762-49E4-9567-EE4FD553BF3C}"/>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00" name="TextBox 99">
              <a:extLst>
                <a:ext uri="{FF2B5EF4-FFF2-40B4-BE49-F238E27FC236}">
                  <a16:creationId xmlns:a16="http://schemas.microsoft.com/office/drawing/2014/main" id="{F8A94C30-4988-4862-94A5-FB66291D527A}"/>
                </a:ext>
              </a:extLst>
            </p:cNvPr>
            <p:cNvSpPr txBox="1"/>
            <p:nvPr/>
          </p:nvSpPr>
          <p:spPr>
            <a:xfrm>
              <a:off x="3028443" y="4463495"/>
              <a:ext cx="417102" cy="369332"/>
            </a:xfrm>
            <a:prstGeom prst="rect">
              <a:avLst/>
            </a:prstGeom>
            <a:noFill/>
          </p:spPr>
          <p:txBody>
            <a:bodyPr wrap="none" rtlCol="0">
              <a:spAutoFit/>
            </a:bodyPr>
            <a:lstStyle/>
            <a:p>
              <a:r>
                <a:rPr lang="en-GB" dirty="0"/>
                <a:t>#1</a:t>
              </a:r>
            </a:p>
          </p:txBody>
        </p:sp>
        <p:sp>
          <p:nvSpPr>
            <p:cNvPr id="101" name="TextBox 100">
              <a:extLst>
                <a:ext uri="{FF2B5EF4-FFF2-40B4-BE49-F238E27FC236}">
                  <a16:creationId xmlns:a16="http://schemas.microsoft.com/office/drawing/2014/main" id="{36C7FCBD-FFD9-4EA6-9B01-CAE57C114273}"/>
                </a:ext>
              </a:extLst>
            </p:cNvPr>
            <p:cNvSpPr txBox="1"/>
            <p:nvPr/>
          </p:nvSpPr>
          <p:spPr>
            <a:xfrm>
              <a:off x="2995579" y="5629524"/>
              <a:ext cx="417102" cy="369332"/>
            </a:xfrm>
            <a:prstGeom prst="rect">
              <a:avLst/>
            </a:prstGeom>
            <a:noFill/>
          </p:spPr>
          <p:txBody>
            <a:bodyPr wrap="none" rtlCol="0">
              <a:spAutoFit/>
            </a:bodyPr>
            <a:lstStyle/>
            <a:p>
              <a:r>
                <a:rPr lang="en-GB" dirty="0"/>
                <a:t>#4</a:t>
              </a:r>
            </a:p>
          </p:txBody>
        </p:sp>
        <p:sp>
          <p:nvSpPr>
            <p:cNvPr id="102" name="TextBox 101">
              <a:extLst>
                <a:ext uri="{FF2B5EF4-FFF2-40B4-BE49-F238E27FC236}">
                  <a16:creationId xmlns:a16="http://schemas.microsoft.com/office/drawing/2014/main" id="{8BF76B2B-A04D-4B6D-8707-FD859637B844}"/>
                </a:ext>
              </a:extLst>
            </p:cNvPr>
            <p:cNvSpPr txBox="1"/>
            <p:nvPr/>
          </p:nvSpPr>
          <p:spPr>
            <a:xfrm>
              <a:off x="3945639" y="4370531"/>
              <a:ext cx="317716" cy="369332"/>
            </a:xfrm>
            <a:prstGeom prst="rect">
              <a:avLst/>
            </a:prstGeom>
            <a:noFill/>
          </p:spPr>
          <p:txBody>
            <a:bodyPr wrap="none" rtlCol="0">
              <a:spAutoFit/>
            </a:bodyPr>
            <a:lstStyle/>
            <a:p>
              <a:r>
                <a:rPr lang="en-GB" dirty="0"/>
                <a:t>A</a:t>
              </a:r>
            </a:p>
          </p:txBody>
        </p:sp>
        <p:sp>
          <p:nvSpPr>
            <p:cNvPr id="103" name="TextBox 102">
              <a:extLst>
                <a:ext uri="{FF2B5EF4-FFF2-40B4-BE49-F238E27FC236}">
                  <a16:creationId xmlns:a16="http://schemas.microsoft.com/office/drawing/2014/main" id="{35935CEF-A62D-4762-8D87-ACD5DBADD060}"/>
                </a:ext>
              </a:extLst>
            </p:cNvPr>
            <p:cNvSpPr txBox="1"/>
            <p:nvPr/>
          </p:nvSpPr>
          <p:spPr>
            <a:xfrm>
              <a:off x="4034275" y="5181833"/>
              <a:ext cx="317716" cy="369332"/>
            </a:xfrm>
            <a:prstGeom prst="rect">
              <a:avLst/>
            </a:prstGeom>
            <a:noFill/>
          </p:spPr>
          <p:txBody>
            <a:bodyPr wrap="none" rtlCol="0">
              <a:spAutoFit/>
            </a:bodyPr>
            <a:lstStyle/>
            <a:p>
              <a:r>
                <a:rPr lang="en-GB" dirty="0"/>
                <a:t>C</a:t>
              </a:r>
            </a:p>
          </p:txBody>
        </p:sp>
        <p:sp>
          <p:nvSpPr>
            <p:cNvPr id="104" name="TextBox 103">
              <a:extLst>
                <a:ext uri="{FF2B5EF4-FFF2-40B4-BE49-F238E27FC236}">
                  <a16:creationId xmlns:a16="http://schemas.microsoft.com/office/drawing/2014/main" id="{14AFEAC7-55BC-4D76-9850-6BC6140E7E7B}"/>
                </a:ext>
              </a:extLst>
            </p:cNvPr>
            <p:cNvSpPr txBox="1"/>
            <p:nvPr/>
          </p:nvSpPr>
          <p:spPr>
            <a:xfrm>
              <a:off x="5632129" y="4702651"/>
              <a:ext cx="317716" cy="369332"/>
            </a:xfrm>
            <a:prstGeom prst="rect">
              <a:avLst/>
            </a:prstGeom>
            <a:noFill/>
          </p:spPr>
          <p:txBody>
            <a:bodyPr wrap="none" rtlCol="0">
              <a:spAutoFit/>
            </a:bodyPr>
            <a:lstStyle/>
            <a:p>
              <a:r>
                <a:rPr lang="en-GB" dirty="0"/>
                <a:t>B</a:t>
              </a:r>
            </a:p>
          </p:txBody>
        </p:sp>
        <p:sp>
          <p:nvSpPr>
            <p:cNvPr id="107" name="TextBox 106">
              <a:extLst>
                <a:ext uri="{FF2B5EF4-FFF2-40B4-BE49-F238E27FC236}">
                  <a16:creationId xmlns:a16="http://schemas.microsoft.com/office/drawing/2014/main" id="{4B57F03D-9713-4534-BD3C-A6C26618D94C}"/>
                </a:ext>
              </a:extLst>
            </p:cNvPr>
            <p:cNvSpPr txBox="1"/>
            <p:nvPr/>
          </p:nvSpPr>
          <p:spPr>
            <a:xfrm>
              <a:off x="8568008" y="5381482"/>
              <a:ext cx="417102" cy="369332"/>
            </a:xfrm>
            <a:prstGeom prst="rect">
              <a:avLst/>
            </a:prstGeom>
            <a:noFill/>
          </p:spPr>
          <p:txBody>
            <a:bodyPr wrap="none" rtlCol="0">
              <a:spAutoFit/>
            </a:bodyPr>
            <a:lstStyle/>
            <a:p>
              <a:r>
                <a:rPr lang="en-GB" dirty="0"/>
                <a:t>#3</a:t>
              </a:r>
            </a:p>
          </p:txBody>
        </p:sp>
        <p:sp>
          <p:nvSpPr>
            <p:cNvPr id="108" name="TextBox 107">
              <a:extLst>
                <a:ext uri="{FF2B5EF4-FFF2-40B4-BE49-F238E27FC236}">
                  <a16:creationId xmlns:a16="http://schemas.microsoft.com/office/drawing/2014/main" id="{45E811A6-4711-40B8-BE16-967176D49A19}"/>
                </a:ext>
              </a:extLst>
            </p:cNvPr>
            <p:cNvSpPr txBox="1"/>
            <p:nvPr/>
          </p:nvSpPr>
          <p:spPr>
            <a:xfrm>
              <a:off x="7647844" y="3932740"/>
              <a:ext cx="417102" cy="369332"/>
            </a:xfrm>
            <a:prstGeom prst="rect">
              <a:avLst/>
            </a:prstGeom>
            <a:noFill/>
          </p:spPr>
          <p:txBody>
            <a:bodyPr wrap="none" rtlCol="0">
              <a:spAutoFit/>
            </a:bodyPr>
            <a:lstStyle/>
            <a:p>
              <a:r>
                <a:rPr lang="en-GB" dirty="0"/>
                <a:t>#2</a:t>
              </a:r>
            </a:p>
          </p:txBody>
        </p:sp>
      </p:grpSp>
    </p:spTree>
    <p:extLst>
      <p:ext uri="{BB962C8B-B14F-4D97-AF65-F5344CB8AC3E}">
        <p14:creationId xmlns:p14="http://schemas.microsoft.com/office/powerpoint/2010/main" val="1994106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703593F-9519-4908-97F7-E965C114F199}"/>
              </a:ext>
            </a:extLst>
          </p:cNvPr>
          <p:cNvCxnSpPr>
            <a:cxnSpLocks/>
          </p:cNvCxnSpPr>
          <p:nvPr/>
        </p:nvCxnSpPr>
        <p:spPr>
          <a:xfrm flipV="1">
            <a:off x="8672052" y="3476096"/>
            <a:ext cx="1047123" cy="994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Translating 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240192" y="1730585"/>
            <a:ext cx="11590421" cy="4935956"/>
          </a:xfrm>
        </p:spPr>
        <p:txBody>
          <a:bodyPr>
            <a:normAutofit/>
          </a:bodyPr>
          <a:lstStyle/>
          <a:p>
            <a:r>
              <a:rPr lang="en-US" dirty="0"/>
              <a:t>A </a:t>
            </a:r>
            <a:r>
              <a:rPr lang="en-US" i="1" dirty="0"/>
              <a:t>translating bridge</a:t>
            </a:r>
            <a:r>
              <a:rPr lang="en-US" dirty="0"/>
              <a:t> can even join segments using different layer 2 protocols, by translating frames from one format into the other.</a:t>
            </a:r>
            <a:endParaRPr lang="en-US" b="0" i="0" dirty="0">
              <a:effectLst/>
            </a:endParaRPr>
          </a:p>
        </p:txBody>
      </p:sp>
      <p:grpSp>
        <p:nvGrpSpPr>
          <p:cNvPr id="7" name="Group 6">
            <a:extLst>
              <a:ext uri="{FF2B5EF4-FFF2-40B4-BE49-F238E27FC236}">
                <a16:creationId xmlns:a16="http://schemas.microsoft.com/office/drawing/2014/main" id="{9C914E0A-4B5A-4CE8-8F64-C6E7B63996AE}"/>
              </a:ext>
            </a:extLst>
          </p:cNvPr>
          <p:cNvGrpSpPr/>
          <p:nvPr/>
        </p:nvGrpSpPr>
        <p:grpSpPr>
          <a:xfrm>
            <a:off x="10712660" y="4419157"/>
            <a:ext cx="897605" cy="611772"/>
            <a:chOff x="1209368" y="3429000"/>
            <a:chExt cx="1809135" cy="1220144"/>
          </a:xfrm>
        </p:grpSpPr>
        <p:sp>
          <p:nvSpPr>
            <p:cNvPr id="8" name="Rectangle: Rounded Corners 7">
              <a:extLst>
                <a:ext uri="{FF2B5EF4-FFF2-40B4-BE49-F238E27FC236}">
                  <a16:creationId xmlns:a16="http://schemas.microsoft.com/office/drawing/2014/main" id="{61A1EFA4-2F5A-46DB-BE31-DE355FA2A375}"/>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738D1F0-E00C-4A79-983E-D3B87AFCF10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EA05A30-A570-4426-A13E-EA39FB1D7229}"/>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F102BBB-CFDC-4D32-8050-06CA854F5D4F}"/>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30D46E-3FF0-4033-9B00-D857A3F52AB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ircle: Hollow 12">
              <a:extLst>
                <a:ext uri="{FF2B5EF4-FFF2-40B4-BE49-F238E27FC236}">
                  <a16:creationId xmlns:a16="http://schemas.microsoft.com/office/drawing/2014/main" id="{6EFCB693-8BC5-451D-8CD9-87DA467743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6CB77CEA-35D7-42E8-9695-E510C79ADB3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B86DA460-85D9-4BAD-9387-492BACAE12B4}"/>
              </a:ext>
            </a:extLst>
          </p:cNvPr>
          <p:cNvGrpSpPr/>
          <p:nvPr/>
        </p:nvGrpSpPr>
        <p:grpSpPr>
          <a:xfrm>
            <a:off x="9561014" y="3123114"/>
            <a:ext cx="897605" cy="611772"/>
            <a:chOff x="1209368" y="3429000"/>
            <a:chExt cx="1809135" cy="1220144"/>
          </a:xfrm>
        </p:grpSpPr>
        <p:sp>
          <p:nvSpPr>
            <p:cNvPr id="16" name="Rectangle: Rounded Corners 15">
              <a:extLst>
                <a:ext uri="{FF2B5EF4-FFF2-40B4-BE49-F238E27FC236}">
                  <a16:creationId xmlns:a16="http://schemas.microsoft.com/office/drawing/2014/main" id="{C2CF0D3F-483D-495A-90A9-C5D5BEEABE1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217E-2D0F-4FC8-A686-CE77C85F66EB}"/>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17E6BC9-EAD5-4494-9166-420F4EA8A6D2}"/>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E1DD368-39E4-4009-88D8-8DFFB242357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CB6CB4-37E2-4296-94C9-AFE1D37C2BCB}"/>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ircle: Hollow 20">
              <a:extLst>
                <a:ext uri="{FF2B5EF4-FFF2-40B4-BE49-F238E27FC236}">
                  <a16:creationId xmlns:a16="http://schemas.microsoft.com/office/drawing/2014/main" id="{70B593FE-AF09-4EDF-B405-1C26935A6B14}"/>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21">
              <a:extLst>
                <a:ext uri="{FF2B5EF4-FFF2-40B4-BE49-F238E27FC236}">
                  <a16:creationId xmlns:a16="http://schemas.microsoft.com/office/drawing/2014/main" id="{200A661D-5FDC-4742-8062-35D85996E27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 name="Straight Connector 22">
            <a:extLst>
              <a:ext uri="{FF2B5EF4-FFF2-40B4-BE49-F238E27FC236}">
                <a16:creationId xmlns:a16="http://schemas.microsoft.com/office/drawing/2014/main" id="{BF87DE3A-F2B8-45CE-9D1C-1DBAB08BF17E}"/>
              </a:ext>
            </a:extLst>
          </p:cNvPr>
          <p:cNvCxnSpPr>
            <a:cxnSpLocks/>
            <a:endCxn id="9" idx="1"/>
          </p:cNvCxnSpPr>
          <p:nvPr/>
        </p:nvCxnSpPr>
        <p:spPr>
          <a:xfrm flipV="1">
            <a:off x="6513578" y="4671195"/>
            <a:ext cx="4199082" cy="119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53830A-1480-4944-A517-7CE84F34206C}"/>
              </a:ext>
            </a:extLst>
          </p:cNvPr>
          <p:cNvCxnSpPr>
            <a:cxnSpLocks/>
          </p:cNvCxnSpPr>
          <p:nvPr/>
        </p:nvCxnSpPr>
        <p:spPr>
          <a:xfrm flipH="1" flipV="1">
            <a:off x="8816349" y="4951100"/>
            <a:ext cx="1511003" cy="1183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45BF3AA1-0508-441D-B447-DFA62160B0ED}"/>
              </a:ext>
            </a:extLst>
          </p:cNvPr>
          <p:cNvSpPr/>
          <p:nvPr/>
        </p:nvSpPr>
        <p:spPr>
          <a:xfrm>
            <a:off x="5518292" y="4424793"/>
            <a:ext cx="1034222" cy="491911"/>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8" name="Group 27">
            <a:extLst>
              <a:ext uri="{FF2B5EF4-FFF2-40B4-BE49-F238E27FC236}">
                <a16:creationId xmlns:a16="http://schemas.microsoft.com/office/drawing/2014/main" id="{455E94D1-3023-487C-8D3A-7DEBB495D661}"/>
              </a:ext>
            </a:extLst>
          </p:cNvPr>
          <p:cNvGrpSpPr/>
          <p:nvPr/>
        </p:nvGrpSpPr>
        <p:grpSpPr>
          <a:xfrm>
            <a:off x="3615587" y="5922801"/>
            <a:ext cx="954521" cy="604510"/>
            <a:chOff x="7786946" y="2162551"/>
            <a:chExt cx="2868614" cy="1676747"/>
          </a:xfrm>
        </p:grpSpPr>
        <p:sp>
          <p:nvSpPr>
            <p:cNvPr id="29" name="Freeform: Shape 28">
              <a:extLst>
                <a:ext uri="{FF2B5EF4-FFF2-40B4-BE49-F238E27FC236}">
                  <a16:creationId xmlns:a16="http://schemas.microsoft.com/office/drawing/2014/main" id="{D2FDA0ED-E5B3-45F4-A8B6-43505CFA7854}"/>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 name="Freeform: Shape 29">
              <a:extLst>
                <a:ext uri="{FF2B5EF4-FFF2-40B4-BE49-F238E27FC236}">
                  <a16:creationId xmlns:a16="http://schemas.microsoft.com/office/drawing/2014/main" id="{B942A8DB-40AF-4564-B1CF-A7ADE99A9569}"/>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Shape 30">
              <a:extLst>
                <a:ext uri="{FF2B5EF4-FFF2-40B4-BE49-F238E27FC236}">
                  <a16:creationId xmlns:a16="http://schemas.microsoft.com/office/drawing/2014/main" id="{4114C7D2-0BE9-44F4-93D4-E1ACC2994F48}"/>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32" name="Group 31">
            <a:extLst>
              <a:ext uri="{FF2B5EF4-FFF2-40B4-BE49-F238E27FC236}">
                <a16:creationId xmlns:a16="http://schemas.microsoft.com/office/drawing/2014/main" id="{CB31CDA5-0F24-44D5-B7AE-19A0B3B139DF}"/>
              </a:ext>
            </a:extLst>
          </p:cNvPr>
          <p:cNvGrpSpPr/>
          <p:nvPr/>
        </p:nvGrpSpPr>
        <p:grpSpPr>
          <a:xfrm>
            <a:off x="10087399" y="5986118"/>
            <a:ext cx="954521" cy="594337"/>
            <a:chOff x="7786946" y="2162551"/>
            <a:chExt cx="2868614" cy="1676747"/>
          </a:xfrm>
        </p:grpSpPr>
        <p:sp>
          <p:nvSpPr>
            <p:cNvPr id="33" name="Freeform: Shape 32">
              <a:extLst>
                <a:ext uri="{FF2B5EF4-FFF2-40B4-BE49-F238E27FC236}">
                  <a16:creationId xmlns:a16="http://schemas.microsoft.com/office/drawing/2014/main" id="{DAF7DC72-CC6C-4E9F-91B1-E9E5BF3438EF}"/>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AB663308-FFB7-4FFA-8557-6D20B0B0CABE}"/>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F08B25D1-88B5-4A37-B09D-725AB4BF9112}"/>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6" name="Group 55">
            <a:extLst>
              <a:ext uri="{FF2B5EF4-FFF2-40B4-BE49-F238E27FC236}">
                <a16:creationId xmlns:a16="http://schemas.microsoft.com/office/drawing/2014/main" id="{414401C8-0FD1-450A-AA73-C6FC4785FE97}"/>
              </a:ext>
            </a:extLst>
          </p:cNvPr>
          <p:cNvGrpSpPr/>
          <p:nvPr/>
        </p:nvGrpSpPr>
        <p:grpSpPr>
          <a:xfrm>
            <a:off x="5200756" y="3530355"/>
            <a:ext cx="504332" cy="504332"/>
            <a:chOff x="3078358" y="4671195"/>
            <a:chExt cx="504332" cy="504332"/>
          </a:xfrm>
        </p:grpSpPr>
        <p:sp>
          <p:nvSpPr>
            <p:cNvPr id="55" name="Oval 54">
              <a:extLst>
                <a:ext uri="{FF2B5EF4-FFF2-40B4-BE49-F238E27FC236}">
                  <a16:creationId xmlns:a16="http://schemas.microsoft.com/office/drawing/2014/main" id="{5E832159-6E15-4E56-BCA5-59C588B9E669}"/>
                </a:ext>
              </a:extLst>
            </p:cNvPr>
            <p:cNvSpPr/>
            <p:nvPr/>
          </p:nvSpPr>
          <p:spPr>
            <a:xfrm>
              <a:off x="3078358" y="4671195"/>
              <a:ext cx="504332" cy="504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1E831DD5-8776-425A-B6C0-9CD5024C0D92}"/>
                </a:ext>
              </a:extLst>
            </p:cNvPr>
            <p:cNvSpPr txBox="1"/>
            <p:nvPr/>
          </p:nvSpPr>
          <p:spPr>
            <a:xfrm>
              <a:off x="3132133" y="4738566"/>
              <a:ext cx="268983" cy="369332"/>
            </a:xfrm>
            <a:prstGeom prst="rect">
              <a:avLst/>
            </a:prstGeom>
            <a:noFill/>
          </p:spPr>
          <p:txBody>
            <a:bodyPr wrap="square" rtlCol="0">
              <a:spAutoFit/>
            </a:bodyPr>
            <a:lstStyle/>
            <a:p>
              <a:r>
                <a:rPr lang="en-GB" b="1" dirty="0">
                  <a:solidFill>
                    <a:schemeClr val="bg1"/>
                  </a:solidFill>
                </a:rPr>
                <a:t>W</a:t>
              </a:r>
            </a:p>
          </p:txBody>
        </p:sp>
      </p:grpSp>
      <p:grpSp>
        <p:nvGrpSpPr>
          <p:cNvPr id="47" name="Group 46">
            <a:extLst>
              <a:ext uri="{FF2B5EF4-FFF2-40B4-BE49-F238E27FC236}">
                <a16:creationId xmlns:a16="http://schemas.microsoft.com/office/drawing/2014/main" id="{ED81DD67-04FE-4155-8875-E1BC70838E83}"/>
              </a:ext>
            </a:extLst>
          </p:cNvPr>
          <p:cNvGrpSpPr/>
          <p:nvPr/>
        </p:nvGrpSpPr>
        <p:grpSpPr>
          <a:xfrm rot="19161449">
            <a:off x="4718566" y="3911417"/>
            <a:ext cx="675615" cy="895660"/>
            <a:chOff x="3733576" y="5688798"/>
            <a:chExt cx="1197914" cy="1445958"/>
          </a:xfrm>
        </p:grpSpPr>
        <p:sp>
          <p:nvSpPr>
            <p:cNvPr id="43" name="Arc 42">
              <a:extLst>
                <a:ext uri="{FF2B5EF4-FFF2-40B4-BE49-F238E27FC236}">
                  <a16:creationId xmlns:a16="http://schemas.microsoft.com/office/drawing/2014/main" id="{51CBBD28-6FEA-47A3-B812-384D7D584D10}"/>
                </a:ext>
              </a:extLst>
            </p:cNvPr>
            <p:cNvSpPr/>
            <p:nvPr/>
          </p:nvSpPr>
          <p:spPr>
            <a:xfrm>
              <a:off x="3733576" y="568879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a:extLst>
                <a:ext uri="{FF2B5EF4-FFF2-40B4-BE49-F238E27FC236}">
                  <a16:creationId xmlns:a16="http://schemas.microsoft.com/office/drawing/2014/main" id="{68DF49DE-8DE9-44B2-BE07-8534E1AF3030}"/>
                </a:ext>
              </a:extLst>
            </p:cNvPr>
            <p:cNvSpPr/>
            <p:nvPr/>
          </p:nvSpPr>
          <p:spPr>
            <a:xfrm>
              <a:off x="3733576" y="5916713"/>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Arc 44">
              <a:extLst>
                <a:ext uri="{FF2B5EF4-FFF2-40B4-BE49-F238E27FC236}">
                  <a16:creationId xmlns:a16="http://schemas.microsoft.com/office/drawing/2014/main" id="{D010F0A3-9933-451D-86EF-5A2A3BDFED85}"/>
                </a:ext>
              </a:extLst>
            </p:cNvPr>
            <p:cNvSpPr/>
            <p:nvPr/>
          </p:nvSpPr>
          <p:spPr>
            <a:xfrm>
              <a:off x="3733576" y="614462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Arc 45">
              <a:extLst>
                <a:ext uri="{FF2B5EF4-FFF2-40B4-BE49-F238E27FC236}">
                  <a16:creationId xmlns:a16="http://schemas.microsoft.com/office/drawing/2014/main" id="{583681FC-C2B7-44D6-8D53-843FDA5497CA}"/>
                </a:ext>
              </a:extLst>
            </p:cNvPr>
            <p:cNvSpPr/>
            <p:nvPr/>
          </p:nvSpPr>
          <p:spPr>
            <a:xfrm>
              <a:off x="3733576" y="6372542"/>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9D8DABCE-43A9-4F4A-9A30-BCB74E2BA384}"/>
              </a:ext>
            </a:extLst>
          </p:cNvPr>
          <p:cNvGrpSpPr/>
          <p:nvPr/>
        </p:nvGrpSpPr>
        <p:grpSpPr>
          <a:xfrm>
            <a:off x="8003326" y="4340944"/>
            <a:ext cx="919641" cy="686831"/>
            <a:chOff x="3075311" y="4191872"/>
            <a:chExt cx="919641" cy="686831"/>
          </a:xfrm>
        </p:grpSpPr>
        <p:sp>
          <p:nvSpPr>
            <p:cNvPr id="49" name="Rectangle 48">
              <a:extLst>
                <a:ext uri="{FF2B5EF4-FFF2-40B4-BE49-F238E27FC236}">
                  <a16:creationId xmlns:a16="http://schemas.microsoft.com/office/drawing/2014/main" id="{2EB29D0A-9090-407A-B08E-6186C40EC934}"/>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Shape 49">
              <a:extLst>
                <a:ext uri="{FF2B5EF4-FFF2-40B4-BE49-F238E27FC236}">
                  <a16:creationId xmlns:a16="http://schemas.microsoft.com/office/drawing/2014/main" id="{588E50A9-5F4A-4C5F-BC28-F2604BE44496}"/>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1" name="TextBox 50">
            <a:extLst>
              <a:ext uri="{FF2B5EF4-FFF2-40B4-BE49-F238E27FC236}">
                <a16:creationId xmlns:a16="http://schemas.microsoft.com/office/drawing/2014/main" id="{F0B38BAF-579F-4ED6-9193-F58AB5659BBC}"/>
              </a:ext>
            </a:extLst>
          </p:cNvPr>
          <p:cNvSpPr txBox="1"/>
          <p:nvPr/>
        </p:nvSpPr>
        <p:spPr>
          <a:xfrm>
            <a:off x="8190673" y="4945104"/>
            <a:ext cx="572593" cy="369332"/>
          </a:xfrm>
          <a:prstGeom prst="rect">
            <a:avLst/>
          </a:prstGeom>
          <a:noFill/>
        </p:spPr>
        <p:txBody>
          <a:bodyPr wrap="none" rtlCol="0">
            <a:spAutoFit/>
          </a:bodyPr>
          <a:lstStyle/>
          <a:p>
            <a:r>
              <a:rPr lang="en-GB" dirty="0"/>
              <a:t>Hub</a:t>
            </a:r>
          </a:p>
        </p:txBody>
      </p:sp>
      <p:grpSp>
        <p:nvGrpSpPr>
          <p:cNvPr id="57" name="Group 56">
            <a:extLst>
              <a:ext uri="{FF2B5EF4-FFF2-40B4-BE49-F238E27FC236}">
                <a16:creationId xmlns:a16="http://schemas.microsoft.com/office/drawing/2014/main" id="{BD844D28-18B6-4A0A-A4FD-47FB2379FE3B}"/>
              </a:ext>
            </a:extLst>
          </p:cNvPr>
          <p:cNvGrpSpPr/>
          <p:nvPr/>
        </p:nvGrpSpPr>
        <p:grpSpPr>
          <a:xfrm>
            <a:off x="5046156" y="5786505"/>
            <a:ext cx="504332" cy="504332"/>
            <a:chOff x="3078358" y="4671195"/>
            <a:chExt cx="504332" cy="504332"/>
          </a:xfrm>
        </p:grpSpPr>
        <p:sp>
          <p:nvSpPr>
            <p:cNvPr id="58" name="Oval 57">
              <a:extLst>
                <a:ext uri="{FF2B5EF4-FFF2-40B4-BE49-F238E27FC236}">
                  <a16:creationId xmlns:a16="http://schemas.microsoft.com/office/drawing/2014/main" id="{FAE5028B-FEE6-466E-AE5B-0E950651309F}"/>
                </a:ext>
              </a:extLst>
            </p:cNvPr>
            <p:cNvSpPr/>
            <p:nvPr/>
          </p:nvSpPr>
          <p:spPr>
            <a:xfrm>
              <a:off x="3078358" y="4671195"/>
              <a:ext cx="504332" cy="504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6D61573E-789A-4AD4-99CA-F15B4664C924}"/>
                </a:ext>
              </a:extLst>
            </p:cNvPr>
            <p:cNvSpPr txBox="1"/>
            <p:nvPr/>
          </p:nvSpPr>
          <p:spPr>
            <a:xfrm>
              <a:off x="3132133" y="4738566"/>
              <a:ext cx="268983" cy="369332"/>
            </a:xfrm>
            <a:prstGeom prst="rect">
              <a:avLst/>
            </a:prstGeom>
            <a:noFill/>
          </p:spPr>
          <p:txBody>
            <a:bodyPr wrap="square" rtlCol="0">
              <a:spAutoFit/>
            </a:bodyPr>
            <a:lstStyle/>
            <a:p>
              <a:r>
                <a:rPr lang="en-GB" b="1" dirty="0">
                  <a:solidFill>
                    <a:schemeClr val="bg1"/>
                  </a:solidFill>
                </a:rPr>
                <a:t>W</a:t>
              </a:r>
            </a:p>
          </p:txBody>
        </p:sp>
      </p:grpSp>
      <p:grpSp>
        <p:nvGrpSpPr>
          <p:cNvPr id="60" name="Group 59">
            <a:extLst>
              <a:ext uri="{FF2B5EF4-FFF2-40B4-BE49-F238E27FC236}">
                <a16:creationId xmlns:a16="http://schemas.microsoft.com/office/drawing/2014/main" id="{D6DB7E15-567C-489E-BC57-CFAC95F4501D}"/>
              </a:ext>
            </a:extLst>
          </p:cNvPr>
          <p:cNvGrpSpPr/>
          <p:nvPr/>
        </p:nvGrpSpPr>
        <p:grpSpPr>
          <a:xfrm rot="2438551" flipV="1">
            <a:off x="4596407" y="5026673"/>
            <a:ext cx="675615" cy="895660"/>
            <a:chOff x="3733576" y="5688798"/>
            <a:chExt cx="1197914" cy="1445958"/>
          </a:xfrm>
        </p:grpSpPr>
        <p:sp>
          <p:nvSpPr>
            <p:cNvPr id="61" name="Arc 60">
              <a:extLst>
                <a:ext uri="{FF2B5EF4-FFF2-40B4-BE49-F238E27FC236}">
                  <a16:creationId xmlns:a16="http://schemas.microsoft.com/office/drawing/2014/main" id="{B7A9D03E-FDB0-4B48-9611-6CB2764A8C8A}"/>
                </a:ext>
              </a:extLst>
            </p:cNvPr>
            <p:cNvSpPr/>
            <p:nvPr/>
          </p:nvSpPr>
          <p:spPr>
            <a:xfrm>
              <a:off x="3733576" y="568879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a:extLst>
                <a:ext uri="{FF2B5EF4-FFF2-40B4-BE49-F238E27FC236}">
                  <a16:creationId xmlns:a16="http://schemas.microsoft.com/office/drawing/2014/main" id="{FFC6C1E6-D501-4BC1-986E-B9101600EE7D}"/>
                </a:ext>
              </a:extLst>
            </p:cNvPr>
            <p:cNvSpPr/>
            <p:nvPr/>
          </p:nvSpPr>
          <p:spPr>
            <a:xfrm>
              <a:off x="3733576" y="5916713"/>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Arc 62">
              <a:extLst>
                <a:ext uri="{FF2B5EF4-FFF2-40B4-BE49-F238E27FC236}">
                  <a16:creationId xmlns:a16="http://schemas.microsoft.com/office/drawing/2014/main" id="{D641A172-DD9D-461F-A525-5A315EAFDD03}"/>
                </a:ext>
              </a:extLst>
            </p:cNvPr>
            <p:cNvSpPr/>
            <p:nvPr/>
          </p:nvSpPr>
          <p:spPr>
            <a:xfrm>
              <a:off x="3733576" y="614462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4" name="Arc 63">
              <a:extLst>
                <a:ext uri="{FF2B5EF4-FFF2-40B4-BE49-F238E27FC236}">
                  <a16:creationId xmlns:a16="http://schemas.microsoft.com/office/drawing/2014/main" id="{343AE90B-F5AE-47DE-AEA8-0B331B36BFEE}"/>
                </a:ext>
              </a:extLst>
            </p:cNvPr>
            <p:cNvSpPr/>
            <p:nvPr/>
          </p:nvSpPr>
          <p:spPr>
            <a:xfrm>
              <a:off x="3733576" y="6372542"/>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87" name="Group 86">
            <a:extLst>
              <a:ext uri="{FF2B5EF4-FFF2-40B4-BE49-F238E27FC236}">
                <a16:creationId xmlns:a16="http://schemas.microsoft.com/office/drawing/2014/main" id="{12032D40-4EC3-4E4B-93F5-619DAA092EFA}"/>
              </a:ext>
            </a:extLst>
          </p:cNvPr>
          <p:cNvGrpSpPr/>
          <p:nvPr/>
        </p:nvGrpSpPr>
        <p:grpSpPr>
          <a:xfrm>
            <a:off x="3980396" y="3236384"/>
            <a:ext cx="377508" cy="798303"/>
            <a:chOff x="1946786" y="3323303"/>
            <a:chExt cx="653365" cy="1622639"/>
          </a:xfrm>
        </p:grpSpPr>
        <p:sp>
          <p:nvSpPr>
            <p:cNvPr id="65" name="Rectangle: Rounded Corners 64">
              <a:extLst>
                <a:ext uri="{FF2B5EF4-FFF2-40B4-BE49-F238E27FC236}">
                  <a16:creationId xmlns:a16="http://schemas.microsoft.com/office/drawing/2014/main" id="{C6DB1DD3-548C-4CBD-B6ED-707057DB8E09}"/>
                </a:ext>
              </a:extLst>
            </p:cNvPr>
            <p:cNvSpPr/>
            <p:nvPr/>
          </p:nvSpPr>
          <p:spPr>
            <a:xfrm>
              <a:off x="1946786" y="3323303"/>
              <a:ext cx="653365" cy="1622639"/>
            </a:xfrm>
            <a:prstGeom prst="roundRect">
              <a:avLst>
                <a:gd name="adj" fmla="val 39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FAD487A2-9558-4247-9C01-DA708E00532E}"/>
                </a:ext>
              </a:extLst>
            </p:cNvPr>
            <p:cNvSpPr/>
            <p:nvPr/>
          </p:nvSpPr>
          <p:spPr>
            <a:xfrm>
              <a:off x="2018582" y="4051355"/>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A77DB92C-6E40-4B6A-8CBA-7EAA898EFD5B}"/>
                </a:ext>
              </a:extLst>
            </p:cNvPr>
            <p:cNvSpPr/>
            <p:nvPr/>
          </p:nvSpPr>
          <p:spPr>
            <a:xfrm>
              <a:off x="2210466" y="4051354"/>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A9A578E-4AAC-4F90-A6F2-6AF6D024227F}"/>
                </a:ext>
              </a:extLst>
            </p:cNvPr>
            <p:cNvSpPr/>
            <p:nvPr/>
          </p:nvSpPr>
          <p:spPr>
            <a:xfrm>
              <a:off x="2402350" y="4051353"/>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C3677582-E37A-455B-B8F6-2B7DEEF50E57}"/>
                </a:ext>
              </a:extLst>
            </p:cNvPr>
            <p:cNvSpPr/>
            <p:nvPr/>
          </p:nvSpPr>
          <p:spPr>
            <a:xfrm>
              <a:off x="2018582" y="4215131"/>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D5D8F0A-C314-47D6-B9F1-3FE7E97B4962}"/>
                </a:ext>
              </a:extLst>
            </p:cNvPr>
            <p:cNvSpPr/>
            <p:nvPr/>
          </p:nvSpPr>
          <p:spPr>
            <a:xfrm>
              <a:off x="2210466" y="4215130"/>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4E7E213-75A3-4BA4-90D1-2136BD6B1D83}"/>
                </a:ext>
              </a:extLst>
            </p:cNvPr>
            <p:cNvSpPr/>
            <p:nvPr/>
          </p:nvSpPr>
          <p:spPr>
            <a:xfrm>
              <a:off x="2402350" y="4215129"/>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80700EEB-F491-42D2-9E88-EE3FA31614EA}"/>
                </a:ext>
              </a:extLst>
            </p:cNvPr>
            <p:cNvSpPr/>
            <p:nvPr/>
          </p:nvSpPr>
          <p:spPr>
            <a:xfrm>
              <a:off x="2018582" y="4378907"/>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4D3316B-D7E3-4EA4-AEEF-D4DC61E1CD71}"/>
                </a:ext>
              </a:extLst>
            </p:cNvPr>
            <p:cNvSpPr/>
            <p:nvPr/>
          </p:nvSpPr>
          <p:spPr>
            <a:xfrm>
              <a:off x="2210466" y="4378906"/>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189E9AA4-CFF0-4DDE-97DB-7FDF004E25D1}"/>
                </a:ext>
              </a:extLst>
            </p:cNvPr>
            <p:cNvSpPr/>
            <p:nvPr/>
          </p:nvSpPr>
          <p:spPr>
            <a:xfrm>
              <a:off x="2402350" y="4378905"/>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90D882B4-B22F-4C78-A997-C7C39695D273}"/>
                </a:ext>
              </a:extLst>
            </p:cNvPr>
            <p:cNvSpPr/>
            <p:nvPr/>
          </p:nvSpPr>
          <p:spPr>
            <a:xfrm>
              <a:off x="2210466" y="4542682"/>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B3E1E0D-25CA-4C86-8C41-FFD873A303FA}"/>
                </a:ext>
              </a:extLst>
            </p:cNvPr>
            <p:cNvSpPr/>
            <p:nvPr/>
          </p:nvSpPr>
          <p:spPr>
            <a:xfrm>
              <a:off x="2019147" y="3661501"/>
              <a:ext cx="509208" cy="2484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E37D3A2D-37B9-452C-9CA3-7B9F6661F760}"/>
                </a:ext>
              </a:extLst>
            </p:cNvPr>
            <p:cNvSpPr/>
            <p:nvPr/>
          </p:nvSpPr>
          <p:spPr>
            <a:xfrm>
              <a:off x="2210466" y="3429000"/>
              <a:ext cx="126005" cy="1260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A70CB04E-ACF9-457E-A06B-7F2779667A36}"/>
                </a:ext>
              </a:extLst>
            </p:cNvPr>
            <p:cNvSpPr/>
            <p:nvPr/>
          </p:nvSpPr>
          <p:spPr>
            <a:xfrm>
              <a:off x="2114523" y="4811960"/>
              <a:ext cx="317889" cy="7866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9" name="Rectangle 88">
            <a:extLst>
              <a:ext uri="{FF2B5EF4-FFF2-40B4-BE49-F238E27FC236}">
                <a16:creationId xmlns:a16="http://schemas.microsoft.com/office/drawing/2014/main" id="{8C6164D3-F43B-4770-AB04-BEFD0F857A5B}"/>
              </a:ext>
            </a:extLst>
          </p:cNvPr>
          <p:cNvSpPr/>
          <p:nvPr/>
        </p:nvSpPr>
        <p:spPr>
          <a:xfrm>
            <a:off x="7084786" y="4531908"/>
            <a:ext cx="333473" cy="333473"/>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81346836-BDCD-4915-BCE9-FEA4ECB3D9AF}"/>
              </a:ext>
            </a:extLst>
          </p:cNvPr>
          <p:cNvSpPr txBox="1"/>
          <p:nvPr/>
        </p:nvSpPr>
        <p:spPr>
          <a:xfrm>
            <a:off x="7135572" y="4545859"/>
            <a:ext cx="220323" cy="276999"/>
          </a:xfrm>
          <a:prstGeom prst="rect">
            <a:avLst/>
          </a:prstGeom>
          <a:noFill/>
        </p:spPr>
        <p:txBody>
          <a:bodyPr wrap="square" rtlCol="0">
            <a:spAutoFit/>
          </a:bodyPr>
          <a:lstStyle/>
          <a:p>
            <a:r>
              <a:rPr lang="en-GB" sz="1200" dirty="0"/>
              <a:t>E</a:t>
            </a:r>
          </a:p>
        </p:txBody>
      </p:sp>
      <p:sp>
        <p:nvSpPr>
          <p:cNvPr id="91" name="Rectangle 90">
            <a:extLst>
              <a:ext uri="{FF2B5EF4-FFF2-40B4-BE49-F238E27FC236}">
                <a16:creationId xmlns:a16="http://schemas.microsoft.com/office/drawing/2014/main" id="{618EDABF-EF4D-4337-8686-C635F600CB5C}"/>
              </a:ext>
            </a:extLst>
          </p:cNvPr>
          <p:cNvSpPr/>
          <p:nvPr/>
        </p:nvSpPr>
        <p:spPr>
          <a:xfrm>
            <a:off x="9630152" y="4508302"/>
            <a:ext cx="333473" cy="333473"/>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5134061E-6297-4725-B3D6-685A17813687}"/>
              </a:ext>
            </a:extLst>
          </p:cNvPr>
          <p:cNvSpPr txBox="1"/>
          <p:nvPr/>
        </p:nvSpPr>
        <p:spPr>
          <a:xfrm>
            <a:off x="9668992" y="4532695"/>
            <a:ext cx="220323" cy="276999"/>
          </a:xfrm>
          <a:prstGeom prst="rect">
            <a:avLst/>
          </a:prstGeom>
          <a:noFill/>
        </p:spPr>
        <p:txBody>
          <a:bodyPr wrap="square" rtlCol="0">
            <a:spAutoFit/>
          </a:bodyPr>
          <a:lstStyle/>
          <a:p>
            <a:r>
              <a:rPr lang="en-GB" sz="1200" dirty="0"/>
              <a:t>E</a:t>
            </a:r>
          </a:p>
        </p:txBody>
      </p:sp>
    </p:spTree>
    <p:extLst>
      <p:ext uri="{BB962C8B-B14F-4D97-AF65-F5344CB8AC3E}">
        <p14:creationId xmlns:p14="http://schemas.microsoft.com/office/powerpoint/2010/main" val="3369580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Switches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Layer 2 switch</a:t>
            </a:r>
            <a:r>
              <a:rPr lang="en-US" dirty="0"/>
              <a:t> is nothing more than a bridge with three or more ports, just like a hub is to a repeater.</a:t>
            </a:r>
            <a:endParaRPr lang="en-US" b="0" i="0" dirty="0">
              <a:effectLst/>
            </a:endParaRPr>
          </a:p>
        </p:txBody>
      </p:sp>
      <p:pic>
        <p:nvPicPr>
          <p:cNvPr id="5" name="Picture 4">
            <a:extLst>
              <a:ext uri="{FF2B5EF4-FFF2-40B4-BE49-F238E27FC236}">
                <a16:creationId xmlns:a16="http://schemas.microsoft.com/office/drawing/2014/main" id="{3C375EF6-4BB7-4F96-8B81-CE4B841E966E}"/>
              </a:ext>
            </a:extLst>
          </p:cNvPr>
          <p:cNvPicPr>
            <a:picLocks noChangeAspect="1"/>
          </p:cNvPicPr>
          <p:nvPr/>
        </p:nvPicPr>
        <p:blipFill>
          <a:blip r:embed="rId3"/>
          <a:stretch>
            <a:fillRect/>
          </a:stretch>
        </p:blipFill>
        <p:spPr>
          <a:xfrm>
            <a:off x="567505" y="3429000"/>
            <a:ext cx="7143750" cy="2181225"/>
          </a:xfrm>
          <a:prstGeom prst="rect">
            <a:avLst/>
          </a:prstGeom>
        </p:spPr>
      </p:pic>
      <p:pic>
        <p:nvPicPr>
          <p:cNvPr id="6" name="Picture 10" descr="C:\Users\ecoffey\AppData\Local\Temp\Rar$DRa0.608\30080_Device_switch_default_256.png">
            <a:extLst>
              <a:ext uri="{FF2B5EF4-FFF2-40B4-BE49-F238E27FC236}">
                <a16:creationId xmlns:a16="http://schemas.microsoft.com/office/drawing/2014/main" id="{AFBBF52B-CBF1-4EC1-AE0D-044A20488C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8704323" y="3783348"/>
            <a:ext cx="3174856" cy="147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473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Broadcast domains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Switches transparently forward frames</a:t>
            </a:r>
          </a:p>
          <a:p>
            <a:r>
              <a:rPr lang="en-US" dirty="0"/>
              <a:t>Therefore any node on the network can still communicate directly to any other node using its MAC address </a:t>
            </a:r>
          </a:p>
          <a:p>
            <a:r>
              <a:rPr lang="en-US" dirty="0"/>
              <a:t>Can broadcast to the entire bridged network at once by using a broadcast address (FF:FF:FF:FF:FF:FF in MAC-based networks)</a:t>
            </a:r>
          </a:p>
          <a:p>
            <a:pPr lvl="1"/>
            <a:r>
              <a:rPr lang="en-US" dirty="0"/>
              <a:t>since bridges and switches automatically flood broadcast frames </a:t>
            </a:r>
          </a:p>
          <a:p>
            <a:r>
              <a:rPr lang="en-US" dirty="0"/>
              <a:t>This defines a Layer 2 segment, also known as the broadcast domain</a:t>
            </a:r>
          </a:p>
        </p:txBody>
      </p:sp>
    </p:spTree>
    <p:extLst>
      <p:ext uri="{BB962C8B-B14F-4D97-AF65-F5344CB8AC3E}">
        <p14:creationId xmlns:p14="http://schemas.microsoft.com/office/powerpoint/2010/main" val="1258456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Comparing Layer 2 devices </a:t>
            </a:r>
          </a:p>
        </p:txBody>
      </p:sp>
      <p:grpSp>
        <p:nvGrpSpPr>
          <p:cNvPr id="13" name="Group 12">
            <a:extLst>
              <a:ext uri="{FF2B5EF4-FFF2-40B4-BE49-F238E27FC236}">
                <a16:creationId xmlns:a16="http://schemas.microsoft.com/office/drawing/2014/main" id="{85BA345E-AE4E-4F51-90C6-EB989BAF8C21}"/>
              </a:ext>
            </a:extLst>
          </p:cNvPr>
          <p:cNvGrpSpPr/>
          <p:nvPr/>
        </p:nvGrpSpPr>
        <p:grpSpPr>
          <a:xfrm>
            <a:off x="5063613" y="3234813"/>
            <a:ext cx="2408904" cy="1219200"/>
            <a:chOff x="5063613" y="3234813"/>
            <a:chExt cx="2408904" cy="1219200"/>
          </a:xfrm>
        </p:grpSpPr>
        <p:sp>
          <p:nvSpPr>
            <p:cNvPr id="3" name="Speech Bubble: Oval 2">
              <a:extLst>
                <a:ext uri="{FF2B5EF4-FFF2-40B4-BE49-F238E27FC236}">
                  <a16:creationId xmlns:a16="http://schemas.microsoft.com/office/drawing/2014/main" id="{413A0728-53E4-4EB7-A8DF-D91A2189B36D}"/>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5EE520D-A969-4AB3-98BD-51EA5029621F}"/>
                </a:ext>
              </a:extLst>
            </p:cNvPr>
            <p:cNvGrpSpPr/>
            <p:nvPr/>
          </p:nvGrpSpPr>
          <p:grpSpPr>
            <a:xfrm>
              <a:off x="5417575" y="3741175"/>
              <a:ext cx="1637071" cy="206477"/>
              <a:chOff x="2310581" y="3780504"/>
              <a:chExt cx="1637071" cy="206477"/>
            </a:xfrm>
          </p:grpSpPr>
          <p:sp>
            <p:nvSpPr>
              <p:cNvPr id="6" name="Oval 5">
                <a:extLst>
                  <a:ext uri="{FF2B5EF4-FFF2-40B4-BE49-F238E27FC236}">
                    <a16:creationId xmlns:a16="http://schemas.microsoft.com/office/drawing/2014/main" id="{B571B56F-A40E-4FB1-84F2-54DE5A5635FC}"/>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41CEE25-8E3D-42B0-95CB-A11EE0408F23}"/>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FC3CF08-6108-48BE-8DB9-ADE325E3DC27}"/>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2E983A-3583-4ED7-B4F9-F66C048E3CDD}"/>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662648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Layer 3 devices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Layer 3 devices, such as gateways, routers, and multilevel switches are designed to overcome problems and link far larger, more complex networks than switches alone</a:t>
            </a:r>
          </a:p>
          <a:p>
            <a:r>
              <a:rPr lang="en-US" dirty="0"/>
              <a:t>They segment the larger network into multiple broadcast domains, and govern traffic between them</a:t>
            </a:r>
          </a:p>
          <a:p>
            <a:r>
              <a:rPr lang="en-US" dirty="0"/>
              <a:t>They have more advanced </a:t>
            </a:r>
            <a:r>
              <a:rPr lang="en-US" i="1" dirty="0"/>
              <a:t>routing protocols</a:t>
            </a:r>
            <a:endParaRPr lang="en-US" dirty="0"/>
          </a:p>
          <a:p>
            <a:r>
              <a:rPr lang="en-US" dirty="0"/>
              <a:t>They also use </a:t>
            </a:r>
            <a:r>
              <a:rPr lang="en-US" i="1" dirty="0"/>
              <a:t>logical addresses</a:t>
            </a:r>
            <a:endParaRPr lang="en-US" b="0" i="0" dirty="0">
              <a:effectLst/>
            </a:endParaRPr>
          </a:p>
        </p:txBody>
      </p:sp>
    </p:spTree>
    <p:extLst>
      <p:ext uri="{BB962C8B-B14F-4D97-AF65-F5344CB8AC3E}">
        <p14:creationId xmlns:p14="http://schemas.microsoft.com/office/powerpoint/2010/main" val="4021296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720521" y="116707"/>
            <a:ext cx="10467474" cy="1325563"/>
          </a:xfrm>
        </p:spPr>
        <p:txBody>
          <a:bodyPr/>
          <a:lstStyle/>
          <a:p>
            <a:r>
              <a:rPr lang="en-US" b="1" dirty="0"/>
              <a:t>Routers</a:t>
            </a:r>
            <a:r>
              <a:rPr lang="en-US" dirty="0"/>
              <a: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90375" y="1836437"/>
            <a:ext cx="5181600" cy="4054065"/>
          </a:xfrm>
        </p:spPr>
        <p:txBody>
          <a:bodyPr>
            <a:normAutofit/>
          </a:bodyPr>
          <a:lstStyle/>
          <a:p>
            <a:r>
              <a:rPr lang="en-GB" dirty="0"/>
              <a:t>A router is a networking device that forwards data packets between computer networks</a:t>
            </a:r>
          </a:p>
          <a:p>
            <a:r>
              <a:rPr lang="en-GB" dirty="0"/>
              <a:t>Can be a physical or virtual appliance</a:t>
            </a:r>
          </a:p>
          <a:p>
            <a:r>
              <a:rPr lang="en-GB" dirty="0"/>
              <a:t>Inspects a given data packet's destination Internet Protocol address (IP address), calculates the best way for it to reach its destination and then forwards it accordingly</a:t>
            </a:r>
          </a:p>
        </p:txBody>
      </p:sp>
      <p:cxnSp>
        <p:nvCxnSpPr>
          <p:cNvPr id="272" name="Straight Connector 271">
            <a:extLst>
              <a:ext uri="{FF2B5EF4-FFF2-40B4-BE49-F238E27FC236}">
                <a16:creationId xmlns:a16="http://schemas.microsoft.com/office/drawing/2014/main" id="{5776EF17-9304-490F-AB50-7AC55259DC1F}"/>
              </a:ext>
            </a:extLst>
          </p:cNvPr>
          <p:cNvCxnSpPr>
            <a:cxnSpLocks/>
          </p:cNvCxnSpPr>
          <p:nvPr/>
        </p:nvCxnSpPr>
        <p:spPr>
          <a:xfrm>
            <a:off x="8191438" y="2339247"/>
            <a:ext cx="135356" cy="8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96DE448C-40C1-401D-9BD5-BBC3DE8D47ED}"/>
              </a:ext>
            </a:extLst>
          </p:cNvPr>
          <p:cNvCxnSpPr>
            <a:cxnSpLocks/>
          </p:cNvCxnSpPr>
          <p:nvPr/>
        </p:nvCxnSpPr>
        <p:spPr>
          <a:xfrm>
            <a:off x="8584931" y="2337021"/>
            <a:ext cx="135356" cy="8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F1112A8-9E60-475E-9DD0-7DF172A500E4}"/>
              </a:ext>
            </a:extLst>
          </p:cNvPr>
          <p:cNvCxnSpPr>
            <a:cxnSpLocks/>
          </p:cNvCxnSpPr>
          <p:nvPr/>
        </p:nvCxnSpPr>
        <p:spPr>
          <a:xfrm>
            <a:off x="7369200" y="2422220"/>
            <a:ext cx="0" cy="209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F1945AB-6500-481D-808B-06D8C38C7A63}"/>
              </a:ext>
            </a:extLst>
          </p:cNvPr>
          <p:cNvCxnSpPr>
            <a:cxnSpLocks/>
          </p:cNvCxnSpPr>
          <p:nvPr/>
        </p:nvCxnSpPr>
        <p:spPr>
          <a:xfrm>
            <a:off x="6656368" y="2637548"/>
            <a:ext cx="7159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75433B1-BD23-4F95-86F3-085BC24F9E4F}"/>
              </a:ext>
            </a:extLst>
          </p:cNvPr>
          <p:cNvCxnSpPr>
            <a:cxnSpLocks/>
          </p:cNvCxnSpPr>
          <p:nvPr/>
        </p:nvCxnSpPr>
        <p:spPr>
          <a:xfrm>
            <a:off x="9526678" y="2412435"/>
            <a:ext cx="0" cy="209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CEF72985-B126-4CBF-B93E-A2D774FCDB3D}"/>
              </a:ext>
            </a:extLst>
          </p:cNvPr>
          <p:cNvCxnSpPr>
            <a:cxnSpLocks/>
          </p:cNvCxnSpPr>
          <p:nvPr/>
        </p:nvCxnSpPr>
        <p:spPr>
          <a:xfrm>
            <a:off x="9518393" y="2628023"/>
            <a:ext cx="7912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DD038296-29EF-4C95-BEAD-27B66D38F58E}"/>
              </a:ext>
            </a:extLst>
          </p:cNvPr>
          <p:cNvCxnSpPr>
            <a:cxnSpLocks/>
          </p:cNvCxnSpPr>
          <p:nvPr/>
        </p:nvCxnSpPr>
        <p:spPr>
          <a:xfrm flipH="1" flipV="1">
            <a:off x="8465074" y="4158121"/>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C5DD46F-0BF6-4550-A8E5-B2D662384DC9}"/>
              </a:ext>
            </a:extLst>
          </p:cNvPr>
          <p:cNvCxnSpPr>
            <a:cxnSpLocks/>
          </p:cNvCxnSpPr>
          <p:nvPr/>
        </p:nvCxnSpPr>
        <p:spPr>
          <a:xfrm flipH="1" flipV="1">
            <a:off x="8318343" y="2344670"/>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4F49751-82C0-4AFE-9CFF-B85341E94504}"/>
              </a:ext>
            </a:extLst>
          </p:cNvPr>
          <p:cNvCxnSpPr>
            <a:cxnSpLocks/>
          </p:cNvCxnSpPr>
          <p:nvPr/>
        </p:nvCxnSpPr>
        <p:spPr>
          <a:xfrm flipH="1" flipV="1">
            <a:off x="8595837" y="2342929"/>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Rectangle 259">
            <a:extLst>
              <a:ext uri="{FF2B5EF4-FFF2-40B4-BE49-F238E27FC236}">
                <a16:creationId xmlns:a16="http://schemas.microsoft.com/office/drawing/2014/main" id="{928F2F0F-B760-442C-B155-0D5A89A835DE}"/>
              </a:ext>
            </a:extLst>
          </p:cNvPr>
          <p:cNvSpPr/>
          <p:nvPr/>
        </p:nvSpPr>
        <p:spPr>
          <a:xfrm>
            <a:off x="7632799" y="3384128"/>
            <a:ext cx="1727423" cy="1178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93B591B7-4CCC-4982-B426-79F11AD7F469}"/>
              </a:ext>
            </a:extLst>
          </p:cNvPr>
          <p:cNvCxnSpPr>
            <a:cxnSpLocks/>
          </p:cNvCxnSpPr>
          <p:nvPr/>
        </p:nvCxnSpPr>
        <p:spPr>
          <a:xfrm flipV="1">
            <a:off x="10601707" y="5436644"/>
            <a:ext cx="0" cy="503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FF05CC1-8BFB-4C70-8674-1A8EB4579902}"/>
              </a:ext>
            </a:extLst>
          </p:cNvPr>
          <p:cNvCxnSpPr>
            <a:cxnSpLocks/>
          </p:cNvCxnSpPr>
          <p:nvPr/>
        </p:nvCxnSpPr>
        <p:spPr>
          <a:xfrm>
            <a:off x="6179497" y="5438684"/>
            <a:ext cx="4422210" cy="7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84E4829-7A11-4742-9A7C-F7E9EA97A299}"/>
              </a:ext>
            </a:extLst>
          </p:cNvPr>
          <p:cNvCxnSpPr>
            <a:cxnSpLocks/>
          </p:cNvCxnSpPr>
          <p:nvPr/>
        </p:nvCxnSpPr>
        <p:spPr>
          <a:xfrm flipV="1">
            <a:off x="6186919" y="5442281"/>
            <a:ext cx="1" cy="48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8DD46DF-9D07-4CFB-AEB7-E09BF0E843CF}"/>
              </a:ext>
            </a:extLst>
          </p:cNvPr>
          <p:cNvCxnSpPr>
            <a:cxnSpLocks/>
          </p:cNvCxnSpPr>
          <p:nvPr/>
        </p:nvCxnSpPr>
        <p:spPr>
          <a:xfrm>
            <a:off x="9165742" y="1436242"/>
            <a:ext cx="6311" cy="672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E0C87819-F4CE-4C05-B080-948EFE02C211}"/>
              </a:ext>
            </a:extLst>
          </p:cNvPr>
          <p:cNvCxnSpPr>
            <a:cxnSpLocks/>
          </p:cNvCxnSpPr>
          <p:nvPr/>
        </p:nvCxnSpPr>
        <p:spPr>
          <a:xfrm>
            <a:off x="9157746" y="1449863"/>
            <a:ext cx="11519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20812AE-F336-4872-9810-B1E4C9E82DD1}"/>
              </a:ext>
            </a:extLst>
          </p:cNvPr>
          <p:cNvCxnSpPr>
            <a:cxnSpLocks/>
          </p:cNvCxnSpPr>
          <p:nvPr/>
        </p:nvCxnSpPr>
        <p:spPr>
          <a:xfrm flipH="1">
            <a:off x="7692009" y="1433342"/>
            <a:ext cx="13132" cy="667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0BB37F2-EE4F-4530-B9EE-B7D19978F379}"/>
              </a:ext>
            </a:extLst>
          </p:cNvPr>
          <p:cNvCxnSpPr>
            <a:cxnSpLocks/>
          </p:cNvCxnSpPr>
          <p:nvPr/>
        </p:nvCxnSpPr>
        <p:spPr>
          <a:xfrm>
            <a:off x="6569806" y="1437329"/>
            <a:ext cx="11519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EE1B00C-C142-449D-86E5-F596493B199F}"/>
              </a:ext>
            </a:extLst>
          </p:cNvPr>
          <p:cNvGrpSpPr/>
          <p:nvPr/>
        </p:nvGrpSpPr>
        <p:grpSpPr>
          <a:xfrm>
            <a:off x="10078978" y="5753546"/>
            <a:ext cx="1088792" cy="734320"/>
            <a:chOff x="1209368" y="3429000"/>
            <a:chExt cx="1809135" cy="1220144"/>
          </a:xfrm>
        </p:grpSpPr>
        <p:sp>
          <p:nvSpPr>
            <p:cNvPr id="10" name="Rectangle: Rounded Corners 9">
              <a:extLst>
                <a:ext uri="{FF2B5EF4-FFF2-40B4-BE49-F238E27FC236}">
                  <a16:creationId xmlns:a16="http://schemas.microsoft.com/office/drawing/2014/main" id="{0F2D084B-1778-4DA2-BFC0-FFF169CE10C9}"/>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1021C5E-908C-40EE-B06C-F20CE9946D7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837E270-0E9F-4487-903B-572CD6115DE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246B7E3-8D4C-49D1-99DF-63A2A42C21D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47F4F53-AF59-463D-8DE5-04994A0C5DE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ircle: Hollow 14">
              <a:extLst>
                <a:ext uri="{FF2B5EF4-FFF2-40B4-BE49-F238E27FC236}">
                  <a16:creationId xmlns:a16="http://schemas.microsoft.com/office/drawing/2014/main" id="{F09529DB-CEF0-4206-8503-6DB5F65FAA1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0C7855E2-C3A0-4788-8503-2AE714526377}"/>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D6CC3FEF-078B-4C71-AFCD-D7E334185F22}"/>
              </a:ext>
            </a:extLst>
          </p:cNvPr>
          <p:cNvGrpSpPr/>
          <p:nvPr/>
        </p:nvGrpSpPr>
        <p:grpSpPr>
          <a:xfrm>
            <a:off x="5719543" y="5760865"/>
            <a:ext cx="1088792" cy="734320"/>
            <a:chOff x="1209368" y="3429000"/>
            <a:chExt cx="1809135" cy="1220144"/>
          </a:xfrm>
        </p:grpSpPr>
        <p:sp>
          <p:nvSpPr>
            <p:cNvPr id="18" name="Rectangle: Rounded Corners 17">
              <a:extLst>
                <a:ext uri="{FF2B5EF4-FFF2-40B4-BE49-F238E27FC236}">
                  <a16:creationId xmlns:a16="http://schemas.microsoft.com/office/drawing/2014/main" id="{C934B943-4A02-401E-A7A1-4C8BC670605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2157D03-8BBE-46F7-BE70-5000FD9A6C46}"/>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EAAD30A-2BE9-4A49-B9D9-FFC953134EA7}"/>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5E63AAA-134E-4AF9-B942-CF4276E5902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714A82E-8B6A-4729-B097-FA9D95E3B0E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ircle: Hollow 22">
              <a:extLst>
                <a:ext uri="{FF2B5EF4-FFF2-40B4-BE49-F238E27FC236}">
                  <a16:creationId xmlns:a16="http://schemas.microsoft.com/office/drawing/2014/main" id="{59463825-94F1-4277-9410-D379F1BB2BD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23">
              <a:extLst>
                <a:ext uri="{FF2B5EF4-FFF2-40B4-BE49-F238E27FC236}">
                  <a16:creationId xmlns:a16="http://schemas.microsoft.com/office/drawing/2014/main" id="{BA0E4E0D-5393-4E84-993D-A9E3EBC13DA0}"/>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295EB692-B5CF-490E-B6B2-82B6C93422A2}"/>
              </a:ext>
            </a:extLst>
          </p:cNvPr>
          <p:cNvGrpSpPr/>
          <p:nvPr/>
        </p:nvGrpSpPr>
        <p:grpSpPr>
          <a:xfrm>
            <a:off x="5613437" y="1188610"/>
            <a:ext cx="1088792" cy="734320"/>
            <a:chOff x="1209368" y="3429000"/>
            <a:chExt cx="1809135" cy="1220144"/>
          </a:xfrm>
        </p:grpSpPr>
        <p:sp>
          <p:nvSpPr>
            <p:cNvPr id="26" name="Rectangle: Rounded Corners 25">
              <a:extLst>
                <a:ext uri="{FF2B5EF4-FFF2-40B4-BE49-F238E27FC236}">
                  <a16:creationId xmlns:a16="http://schemas.microsoft.com/office/drawing/2014/main" id="{237E4E2B-846C-4937-8B17-B0B978BCAEB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5E43691-BB0D-42D4-994E-08A56D8876D5}"/>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E9E2D2F-379C-4E92-93F6-3DF8DDB339B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45CF0DE9-2D84-4819-86F7-0A4E93465DB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AABA20-46C9-4EDA-8004-5A57612E0CD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ircle: Hollow 30">
              <a:extLst>
                <a:ext uri="{FF2B5EF4-FFF2-40B4-BE49-F238E27FC236}">
                  <a16:creationId xmlns:a16="http://schemas.microsoft.com/office/drawing/2014/main" id="{DF9B0B8B-220C-413D-AB22-DA7B870F2F0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31">
              <a:extLst>
                <a:ext uri="{FF2B5EF4-FFF2-40B4-BE49-F238E27FC236}">
                  <a16:creationId xmlns:a16="http://schemas.microsoft.com/office/drawing/2014/main" id="{7AD1837B-697B-4456-9CB3-9AA28D0960C7}"/>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BE9567CB-1554-4F16-809F-8D8C8F8569DC}"/>
              </a:ext>
            </a:extLst>
          </p:cNvPr>
          <p:cNvGrpSpPr/>
          <p:nvPr/>
        </p:nvGrpSpPr>
        <p:grpSpPr>
          <a:xfrm>
            <a:off x="5616933" y="2465261"/>
            <a:ext cx="1088792" cy="734320"/>
            <a:chOff x="1209368" y="3429000"/>
            <a:chExt cx="1809135" cy="1220144"/>
          </a:xfrm>
        </p:grpSpPr>
        <p:sp>
          <p:nvSpPr>
            <p:cNvPr id="34" name="Rectangle: Rounded Corners 33">
              <a:extLst>
                <a:ext uri="{FF2B5EF4-FFF2-40B4-BE49-F238E27FC236}">
                  <a16:creationId xmlns:a16="http://schemas.microsoft.com/office/drawing/2014/main" id="{51B9C678-5003-4987-AAC8-B7F848C0FE4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25B1477-6140-479C-A062-1A09869E84D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8D12596-927D-4A5D-BDAE-86A500B7E8F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FA7A92A-8136-4ED4-86BD-5761E2F6916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578B906-A784-49BB-915F-6430A0EEC80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ircle: Hollow 38">
              <a:extLst>
                <a:ext uri="{FF2B5EF4-FFF2-40B4-BE49-F238E27FC236}">
                  <a16:creationId xmlns:a16="http://schemas.microsoft.com/office/drawing/2014/main" id="{92628CD2-DFB7-40E7-B32C-4904C4AD6C2C}"/>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a:extLst>
                <a:ext uri="{FF2B5EF4-FFF2-40B4-BE49-F238E27FC236}">
                  <a16:creationId xmlns:a16="http://schemas.microsoft.com/office/drawing/2014/main" id="{873BCDCE-00AF-417E-99BF-7EBE74874096}"/>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A952C4F4-A6BA-49E7-B9DD-475EEC14F37E}"/>
              </a:ext>
            </a:extLst>
          </p:cNvPr>
          <p:cNvGrpSpPr/>
          <p:nvPr/>
        </p:nvGrpSpPr>
        <p:grpSpPr>
          <a:xfrm>
            <a:off x="10192369" y="2492146"/>
            <a:ext cx="1088792" cy="734320"/>
            <a:chOff x="1209368" y="3429000"/>
            <a:chExt cx="1809135" cy="1220144"/>
          </a:xfrm>
        </p:grpSpPr>
        <p:sp>
          <p:nvSpPr>
            <p:cNvPr id="42" name="Rectangle: Rounded Corners 41">
              <a:extLst>
                <a:ext uri="{FF2B5EF4-FFF2-40B4-BE49-F238E27FC236}">
                  <a16:creationId xmlns:a16="http://schemas.microsoft.com/office/drawing/2014/main" id="{BF2CFDDC-62A2-4123-AACA-4ABDA90D9E7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72155B7B-19C3-4002-95B5-27D2AEB9180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00F4063-F0F1-4BA0-A4B4-089BC9C64CD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C58FFF84-B7FE-47DD-9573-9D5A242F229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D40E75A-2942-42D6-A9E9-2DD7A8C15E15}"/>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ircle: Hollow 46">
              <a:extLst>
                <a:ext uri="{FF2B5EF4-FFF2-40B4-BE49-F238E27FC236}">
                  <a16:creationId xmlns:a16="http://schemas.microsoft.com/office/drawing/2014/main" id="{AC86252A-4D79-459B-B1B3-3F083F93C56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Rectangle 47">
              <a:extLst>
                <a:ext uri="{FF2B5EF4-FFF2-40B4-BE49-F238E27FC236}">
                  <a16:creationId xmlns:a16="http://schemas.microsoft.com/office/drawing/2014/main" id="{C6F2D280-61CF-4546-8EA6-D94AA9C2AF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BB0F8C28-D0D9-4F3E-B6FB-7C8A7CC17B0B}"/>
              </a:ext>
            </a:extLst>
          </p:cNvPr>
          <p:cNvGrpSpPr/>
          <p:nvPr/>
        </p:nvGrpSpPr>
        <p:grpSpPr>
          <a:xfrm>
            <a:off x="10188908" y="1209390"/>
            <a:ext cx="1088792" cy="734320"/>
            <a:chOff x="1209368" y="3429000"/>
            <a:chExt cx="1809135" cy="1220144"/>
          </a:xfrm>
        </p:grpSpPr>
        <p:sp>
          <p:nvSpPr>
            <p:cNvPr id="50" name="Rectangle: Rounded Corners 49">
              <a:extLst>
                <a:ext uri="{FF2B5EF4-FFF2-40B4-BE49-F238E27FC236}">
                  <a16:creationId xmlns:a16="http://schemas.microsoft.com/office/drawing/2014/main" id="{2221DDB0-8F92-4BB4-9831-A749BE75763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6EEB99EC-3E70-4B19-BB79-61EF3F666D7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3927C1D9-8590-401F-9991-0F6F228437B9}"/>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0A1A742F-83FD-47E6-8DCE-D32B7C65ED4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841097BB-D3FB-457B-8CFA-03FB5933FF7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ircle: Hollow 54">
              <a:extLst>
                <a:ext uri="{FF2B5EF4-FFF2-40B4-BE49-F238E27FC236}">
                  <a16:creationId xmlns:a16="http://schemas.microsoft.com/office/drawing/2014/main" id="{A2B8C731-E2EE-4E9A-9593-E240C1887097}"/>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Rectangle 55">
              <a:extLst>
                <a:ext uri="{FF2B5EF4-FFF2-40B4-BE49-F238E27FC236}">
                  <a16:creationId xmlns:a16="http://schemas.microsoft.com/office/drawing/2014/main" id="{0271988B-55A1-4624-AAB3-4977F948185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a:extLst>
              <a:ext uri="{FF2B5EF4-FFF2-40B4-BE49-F238E27FC236}">
                <a16:creationId xmlns:a16="http://schemas.microsoft.com/office/drawing/2014/main" id="{FF6F5CB7-A380-48FC-BD1A-150308534722}"/>
              </a:ext>
            </a:extLst>
          </p:cNvPr>
          <p:cNvGrpSpPr/>
          <p:nvPr/>
        </p:nvGrpSpPr>
        <p:grpSpPr>
          <a:xfrm>
            <a:off x="7372283" y="1914898"/>
            <a:ext cx="774086" cy="425230"/>
            <a:chOff x="3467147" y="4692580"/>
            <a:chExt cx="789908" cy="433921"/>
          </a:xfrm>
        </p:grpSpPr>
        <p:sp>
          <p:nvSpPr>
            <p:cNvPr id="59" name="Arrow: Right 58">
              <a:extLst>
                <a:ext uri="{FF2B5EF4-FFF2-40B4-BE49-F238E27FC236}">
                  <a16:creationId xmlns:a16="http://schemas.microsoft.com/office/drawing/2014/main" id="{23B20D01-8396-42CE-ABC3-1129600F8245}"/>
                </a:ext>
              </a:extLst>
            </p:cNvPr>
            <p:cNvSpPr/>
            <p:nvPr/>
          </p:nvSpPr>
          <p:spPr>
            <a:xfrm>
              <a:off x="3898947" y="469258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Right 59">
              <a:extLst>
                <a:ext uri="{FF2B5EF4-FFF2-40B4-BE49-F238E27FC236}">
                  <a16:creationId xmlns:a16="http://schemas.microsoft.com/office/drawing/2014/main" id="{A5466B10-5A27-46C8-8852-A4BED38FFBE0}"/>
                </a:ext>
              </a:extLst>
            </p:cNvPr>
            <p:cNvSpPr/>
            <p:nvPr/>
          </p:nvSpPr>
          <p:spPr>
            <a:xfrm>
              <a:off x="3898947" y="490801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Right 60">
              <a:extLst>
                <a:ext uri="{FF2B5EF4-FFF2-40B4-BE49-F238E27FC236}">
                  <a16:creationId xmlns:a16="http://schemas.microsoft.com/office/drawing/2014/main" id="{7C14B60B-577A-4DDD-9C85-8DE25E8C0C71}"/>
                </a:ext>
              </a:extLst>
            </p:cNvPr>
            <p:cNvSpPr/>
            <p:nvPr/>
          </p:nvSpPr>
          <p:spPr>
            <a:xfrm flipH="1">
              <a:off x="3467147" y="480053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Right 61">
              <a:extLst>
                <a:ext uri="{FF2B5EF4-FFF2-40B4-BE49-F238E27FC236}">
                  <a16:creationId xmlns:a16="http://schemas.microsoft.com/office/drawing/2014/main" id="{05BF438D-58A3-4DCF-8BED-8107EE517F11}"/>
                </a:ext>
              </a:extLst>
            </p:cNvPr>
            <p:cNvSpPr/>
            <p:nvPr/>
          </p:nvSpPr>
          <p:spPr>
            <a:xfrm flipH="1">
              <a:off x="3467147" y="501596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4" name="Rectangle 93">
            <a:extLst>
              <a:ext uri="{FF2B5EF4-FFF2-40B4-BE49-F238E27FC236}">
                <a16:creationId xmlns:a16="http://schemas.microsoft.com/office/drawing/2014/main" id="{79ADD54B-B859-48D2-A01D-C313D96B91E2}"/>
              </a:ext>
            </a:extLst>
          </p:cNvPr>
          <p:cNvSpPr/>
          <p:nvPr/>
        </p:nvSpPr>
        <p:spPr>
          <a:xfrm>
            <a:off x="7671339" y="3409280"/>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9E47B54E-4F3E-4FC7-AB1A-2DA6556D2967}"/>
              </a:ext>
            </a:extLst>
          </p:cNvPr>
          <p:cNvSpPr/>
          <p:nvPr/>
        </p:nvSpPr>
        <p:spPr>
          <a:xfrm>
            <a:off x="7733759" y="3518498"/>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7300A453-AADB-482B-896C-FB228DEF8C25}"/>
              </a:ext>
            </a:extLst>
          </p:cNvPr>
          <p:cNvSpPr/>
          <p:nvPr/>
        </p:nvSpPr>
        <p:spPr>
          <a:xfrm>
            <a:off x="8863641"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8E71A141-AFC7-49DE-8DA0-28FA3012CE42}"/>
              </a:ext>
            </a:extLst>
          </p:cNvPr>
          <p:cNvSpPr/>
          <p:nvPr/>
        </p:nvSpPr>
        <p:spPr>
          <a:xfrm>
            <a:off x="8949740"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4B09C25B-FBFF-4705-A64C-E53E8B498344}"/>
              </a:ext>
            </a:extLst>
          </p:cNvPr>
          <p:cNvSpPr/>
          <p:nvPr/>
        </p:nvSpPr>
        <p:spPr>
          <a:xfrm>
            <a:off x="9035838"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5F455C69-6D2A-4711-96AE-2B30D6925316}"/>
              </a:ext>
            </a:extLst>
          </p:cNvPr>
          <p:cNvSpPr/>
          <p:nvPr/>
        </p:nvSpPr>
        <p:spPr>
          <a:xfrm>
            <a:off x="9121937"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CB4008C2-377D-4720-880D-531131EBCB99}"/>
              </a:ext>
            </a:extLst>
          </p:cNvPr>
          <p:cNvSpPr/>
          <p:nvPr/>
        </p:nvSpPr>
        <p:spPr>
          <a:xfrm>
            <a:off x="9208035"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49B8B43B-9FA2-4605-A29A-835E9AECAF81}"/>
              </a:ext>
            </a:extLst>
          </p:cNvPr>
          <p:cNvSpPr/>
          <p:nvPr/>
        </p:nvSpPr>
        <p:spPr>
          <a:xfrm>
            <a:off x="8863641"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8F77743E-31C8-4721-92C6-E56DF83446D2}"/>
              </a:ext>
            </a:extLst>
          </p:cNvPr>
          <p:cNvSpPr/>
          <p:nvPr/>
        </p:nvSpPr>
        <p:spPr>
          <a:xfrm>
            <a:off x="8949740"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283BBD57-3CFE-4716-832D-F791874020BF}"/>
              </a:ext>
            </a:extLst>
          </p:cNvPr>
          <p:cNvSpPr/>
          <p:nvPr/>
        </p:nvSpPr>
        <p:spPr>
          <a:xfrm>
            <a:off x="9035838"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F08961FA-FDFE-4E76-A863-26F69D75B387}"/>
              </a:ext>
            </a:extLst>
          </p:cNvPr>
          <p:cNvSpPr/>
          <p:nvPr/>
        </p:nvSpPr>
        <p:spPr>
          <a:xfrm>
            <a:off x="9121937"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60D920A8-0B4F-4BBD-B695-FB476E84BF20}"/>
              </a:ext>
            </a:extLst>
          </p:cNvPr>
          <p:cNvSpPr/>
          <p:nvPr/>
        </p:nvSpPr>
        <p:spPr>
          <a:xfrm>
            <a:off x="9208035"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010F744F-09F8-4CCB-ACCC-D15EFDC56E53}"/>
              </a:ext>
            </a:extLst>
          </p:cNvPr>
          <p:cNvSpPr/>
          <p:nvPr/>
        </p:nvSpPr>
        <p:spPr>
          <a:xfrm>
            <a:off x="8863641"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237F6F89-2F5F-4FEE-81E6-D90A2FFD4C55}"/>
              </a:ext>
            </a:extLst>
          </p:cNvPr>
          <p:cNvSpPr/>
          <p:nvPr/>
        </p:nvSpPr>
        <p:spPr>
          <a:xfrm>
            <a:off x="8949740"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A2F82A1F-E0EA-4158-8284-4AF4CDA4A73A}"/>
              </a:ext>
            </a:extLst>
          </p:cNvPr>
          <p:cNvSpPr/>
          <p:nvPr/>
        </p:nvSpPr>
        <p:spPr>
          <a:xfrm>
            <a:off x="9035838"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7E0114AC-9096-4168-A8A5-7A3E0238A1A5}"/>
              </a:ext>
            </a:extLst>
          </p:cNvPr>
          <p:cNvSpPr/>
          <p:nvPr/>
        </p:nvSpPr>
        <p:spPr>
          <a:xfrm>
            <a:off x="9121937"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44B95320-5FBD-4647-9140-E532777387A7}"/>
              </a:ext>
            </a:extLst>
          </p:cNvPr>
          <p:cNvSpPr/>
          <p:nvPr/>
        </p:nvSpPr>
        <p:spPr>
          <a:xfrm>
            <a:off x="9208035"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B2C41A92-1CF8-4009-BC67-FA5CEB28988C}"/>
              </a:ext>
            </a:extLst>
          </p:cNvPr>
          <p:cNvSpPr/>
          <p:nvPr/>
        </p:nvSpPr>
        <p:spPr>
          <a:xfrm>
            <a:off x="8863641"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7861B01B-1C96-45CE-BBF6-E680FA268342}"/>
              </a:ext>
            </a:extLst>
          </p:cNvPr>
          <p:cNvSpPr/>
          <p:nvPr/>
        </p:nvSpPr>
        <p:spPr>
          <a:xfrm>
            <a:off x="8949740"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A262C400-179A-4D80-8593-9AFC496CB1A9}"/>
              </a:ext>
            </a:extLst>
          </p:cNvPr>
          <p:cNvSpPr/>
          <p:nvPr/>
        </p:nvSpPr>
        <p:spPr>
          <a:xfrm>
            <a:off x="9035838"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9310AEAA-2BF7-47CD-B2B4-FBBBA8B89221}"/>
              </a:ext>
            </a:extLst>
          </p:cNvPr>
          <p:cNvSpPr/>
          <p:nvPr/>
        </p:nvSpPr>
        <p:spPr>
          <a:xfrm>
            <a:off x="9121937"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42B2A958-8C3C-4DC8-AC06-EE711BEC55D4}"/>
              </a:ext>
            </a:extLst>
          </p:cNvPr>
          <p:cNvSpPr/>
          <p:nvPr/>
        </p:nvSpPr>
        <p:spPr>
          <a:xfrm>
            <a:off x="9208035"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253C22D0-E39D-4251-848C-AC713FF5D68C}"/>
              </a:ext>
            </a:extLst>
          </p:cNvPr>
          <p:cNvSpPr/>
          <p:nvPr/>
        </p:nvSpPr>
        <p:spPr>
          <a:xfrm>
            <a:off x="7671339" y="3740861"/>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2E98450-0FD3-4A50-A4FF-0C76354CF7F9}"/>
              </a:ext>
            </a:extLst>
          </p:cNvPr>
          <p:cNvSpPr/>
          <p:nvPr/>
        </p:nvSpPr>
        <p:spPr>
          <a:xfrm>
            <a:off x="7733759" y="3850079"/>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08821B56-0508-40C1-BC10-83CB4B34B526}"/>
              </a:ext>
            </a:extLst>
          </p:cNvPr>
          <p:cNvSpPr/>
          <p:nvPr/>
        </p:nvSpPr>
        <p:spPr>
          <a:xfrm>
            <a:off x="8863641"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2D43E75D-BD33-4087-B947-DA3A9AE8C4A4}"/>
              </a:ext>
            </a:extLst>
          </p:cNvPr>
          <p:cNvSpPr/>
          <p:nvPr/>
        </p:nvSpPr>
        <p:spPr>
          <a:xfrm>
            <a:off x="8949740"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86153839-052F-45A3-8A29-811263C359A2}"/>
              </a:ext>
            </a:extLst>
          </p:cNvPr>
          <p:cNvSpPr/>
          <p:nvPr/>
        </p:nvSpPr>
        <p:spPr>
          <a:xfrm>
            <a:off x="9035838"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98D8B4BD-6DB5-4829-B935-19C3C16DC71C}"/>
              </a:ext>
            </a:extLst>
          </p:cNvPr>
          <p:cNvSpPr/>
          <p:nvPr/>
        </p:nvSpPr>
        <p:spPr>
          <a:xfrm>
            <a:off x="9121937"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C16CF236-C775-4190-A6E2-862A7FC22A61}"/>
              </a:ext>
            </a:extLst>
          </p:cNvPr>
          <p:cNvSpPr/>
          <p:nvPr/>
        </p:nvSpPr>
        <p:spPr>
          <a:xfrm>
            <a:off x="9208035"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6D293CE-F643-4A2C-897E-A3A1F6544808}"/>
              </a:ext>
            </a:extLst>
          </p:cNvPr>
          <p:cNvSpPr/>
          <p:nvPr/>
        </p:nvSpPr>
        <p:spPr>
          <a:xfrm>
            <a:off x="8863641"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F03601E-F513-4B75-A5E1-8AB7552A3406}"/>
              </a:ext>
            </a:extLst>
          </p:cNvPr>
          <p:cNvSpPr/>
          <p:nvPr/>
        </p:nvSpPr>
        <p:spPr>
          <a:xfrm>
            <a:off x="8949740"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5E19DDA-9A36-4CF2-9D59-82C9B25B3EA1}"/>
              </a:ext>
            </a:extLst>
          </p:cNvPr>
          <p:cNvSpPr/>
          <p:nvPr/>
        </p:nvSpPr>
        <p:spPr>
          <a:xfrm>
            <a:off x="9035838"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5FA718AC-0B50-4950-9EB4-780707EBEE1B}"/>
              </a:ext>
            </a:extLst>
          </p:cNvPr>
          <p:cNvSpPr/>
          <p:nvPr/>
        </p:nvSpPr>
        <p:spPr>
          <a:xfrm>
            <a:off x="9121937"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9D62306-3C0B-4CE3-9EF9-478BD88DEF0C}"/>
              </a:ext>
            </a:extLst>
          </p:cNvPr>
          <p:cNvSpPr/>
          <p:nvPr/>
        </p:nvSpPr>
        <p:spPr>
          <a:xfrm>
            <a:off x="9208035"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80BA381D-60ED-4144-A0FB-643056A324EF}"/>
              </a:ext>
            </a:extLst>
          </p:cNvPr>
          <p:cNvSpPr/>
          <p:nvPr/>
        </p:nvSpPr>
        <p:spPr>
          <a:xfrm>
            <a:off x="8863641"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B1076991-47CF-4F10-A45C-9A4DC6E374EA}"/>
              </a:ext>
            </a:extLst>
          </p:cNvPr>
          <p:cNvSpPr/>
          <p:nvPr/>
        </p:nvSpPr>
        <p:spPr>
          <a:xfrm>
            <a:off x="8949740"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97C7B00-A539-4B25-AC73-97CEF8C9DFF4}"/>
              </a:ext>
            </a:extLst>
          </p:cNvPr>
          <p:cNvSpPr/>
          <p:nvPr/>
        </p:nvSpPr>
        <p:spPr>
          <a:xfrm>
            <a:off x="9035838"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11FA3759-795E-4C76-839D-E60A00430892}"/>
              </a:ext>
            </a:extLst>
          </p:cNvPr>
          <p:cNvSpPr/>
          <p:nvPr/>
        </p:nvSpPr>
        <p:spPr>
          <a:xfrm>
            <a:off x="9121937"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AAF3E77A-3B95-4A30-9D47-D2B556762674}"/>
              </a:ext>
            </a:extLst>
          </p:cNvPr>
          <p:cNvSpPr/>
          <p:nvPr/>
        </p:nvSpPr>
        <p:spPr>
          <a:xfrm>
            <a:off x="9208035"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CBDC6E77-CB58-4E63-9DE8-0E7818E8B8F3}"/>
              </a:ext>
            </a:extLst>
          </p:cNvPr>
          <p:cNvSpPr/>
          <p:nvPr/>
        </p:nvSpPr>
        <p:spPr>
          <a:xfrm>
            <a:off x="8863641"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F313286B-D159-43F1-B61A-55954E4A0249}"/>
              </a:ext>
            </a:extLst>
          </p:cNvPr>
          <p:cNvSpPr/>
          <p:nvPr/>
        </p:nvSpPr>
        <p:spPr>
          <a:xfrm>
            <a:off x="8949740"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9321F985-C9F1-4764-A402-47FD8C74DCE7}"/>
              </a:ext>
            </a:extLst>
          </p:cNvPr>
          <p:cNvSpPr/>
          <p:nvPr/>
        </p:nvSpPr>
        <p:spPr>
          <a:xfrm>
            <a:off x="9035838"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33AF97C-4C8E-4FFB-9D8D-F2AF9AA3592C}"/>
              </a:ext>
            </a:extLst>
          </p:cNvPr>
          <p:cNvSpPr/>
          <p:nvPr/>
        </p:nvSpPr>
        <p:spPr>
          <a:xfrm>
            <a:off x="9121937"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7E239EF-CE4A-4E60-BD0B-374E498AD02F}"/>
              </a:ext>
            </a:extLst>
          </p:cNvPr>
          <p:cNvSpPr/>
          <p:nvPr/>
        </p:nvSpPr>
        <p:spPr>
          <a:xfrm>
            <a:off x="9208035"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FD60862B-971A-4AAC-A6C3-FBE82C17A743}"/>
              </a:ext>
            </a:extLst>
          </p:cNvPr>
          <p:cNvSpPr/>
          <p:nvPr/>
        </p:nvSpPr>
        <p:spPr>
          <a:xfrm>
            <a:off x="7671339" y="4065806"/>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0B504E2-6E75-48E7-96F1-6DA7E6790501}"/>
              </a:ext>
            </a:extLst>
          </p:cNvPr>
          <p:cNvSpPr/>
          <p:nvPr/>
        </p:nvSpPr>
        <p:spPr>
          <a:xfrm>
            <a:off x="7733759" y="4175025"/>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4C641E2-4ED9-4070-B093-EC8B14E8DBE1}"/>
              </a:ext>
            </a:extLst>
          </p:cNvPr>
          <p:cNvSpPr/>
          <p:nvPr/>
        </p:nvSpPr>
        <p:spPr>
          <a:xfrm>
            <a:off x="8863641"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2B7EED52-B2B3-4D39-903F-A21D6172A4E7}"/>
              </a:ext>
            </a:extLst>
          </p:cNvPr>
          <p:cNvSpPr/>
          <p:nvPr/>
        </p:nvSpPr>
        <p:spPr>
          <a:xfrm>
            <a:off x="8949740"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93B064BF-ED3F-4A11-9799-D4540C1A5536}"/>
              </a:ext>
            </a:extLst>
          </p:cNvPr>
          <p:cNvSpPr/>
          <p:nvPr/>
        </p:nvSpPr>
        <p:spPr>
          <a:xfrm>
            <a:off x="9035838"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B5BA728-9A22-4095-B82C-D969684B991A}"/>
              </a:ext>
            </a:extLst>
          </p:cNvPr>
          <p:cNvSpPr/>
          <p:nvPr/>
        </p:nvSpPr>
        <p:spPr>
          <a:xfrm>
            <a:off x="9121937"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75337A11-5D50-47D8-9653-1F483C3BCB29}"/>
              </a:ext>
            </a:extLst>
          </p:cNvPr>
          <p:cNvSpPr/>
          <p:nvPr/>
        </p:nvSpPr>
        <p:spPr>
          <a:xfrm>
            <a:off x="9208035"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39CB0438-B2ED-4DA4-8B42-AAA4EFC95C51}"/>
              </a:ext>
            </a:extLst>
          </p:cNvPr>
          <p:cNvSpPr/>
          <p:nvPr/>
        </p:nvSpPr>
        <p:spPr>
          <a:xfrm>
            <a:off x="8863641"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767BEE1C-ED43-4E5F-B3E4-633695463061}"/>
              </a:ext>
            </a:extLst>
          </p:cNvPr>
          <p:cNvSpPr/>
          <p:nvPr/>
        </p:nvSpPr>
        <p:spPr>
          <a:xfrm>
            <a:off x="8949740"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2B00F2AF-1529-4E10-AE42-B522239E5F6A}"/>
              </a:ext>
            </a:extLst>
          </p:cNvPr>
          <p:cNvSpPr/>
          <p:nvPr/>
        </p:nvSpPr>
        <p:spPr>
          <a:xfrm>
            <a:off x="9035838"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DB77BA5B-E7DE-411B-92FC-5600E85A4BDB}"/>
              </a:ext>
            </a:extLst>
          </p:cNvPr>
          <p:cNvSpPr/>
          <p:nvPr/>
        </p:nvSpPr>
        <p:spPr>
          <a:xfrm>
            <a:off x="9121937"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B4652C85-937C-483B-B11A-C0D3DB725524}"/>
              </a:ext>
            </a:extLst>
          </p:cNvPr>
          <p:cNvSpPr/>
          <p:nvPr/>
        </p:nvSpPr>
        <p:spPr>
          <a:xfrm>
            <a:off x="9208035"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9737F6F4-D007-451A-9529-07133C6A129E}"/>
              </a:ext>
            </a:extLst>
          </p:cNvPr>
          <p:cNvSpPr/>
          <p:nvPr/>
        </p:nvSpPr>
        <p:spPr>
          <a:xfrm>
            <a:off x="8863641"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B5100FE5-86B5-43F9-9439-B70882FE30EE}"/>
              </a:ext>
            </a:extLst>
          </p:cNvPr>
          <p:cNvSpPr/>
          <p:nvPr/>
        </p:nvSpPr>
        <p:spPr>
          <a:xfrm>
            <a:off x="8949740"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B9096A2C-1A77-40CD-81D9-F43659378BAA}"/>
              </a:ext>
            </a:extLst>
          </p:cNvPr>
          <p:cNvSpPr/>
          <p:nvPr/>
        </p:nvSpPr>
        <p:spPr>
          <a:xfrm>
            <a:off x="9035838"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6CE697BC-ADA4-4D6C-BB20-488A5A87756E}"/>
              </a:ext>
            </a:extLst>
          </p:cNvPr>
          <p:cNvSpPr/>
          <p:nvPr/>
        </p:nvSpPr>
        <p:spPr>
          <a:xfrm>
            <a:off x="9121937"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0EB8B9AF-F729-47B7-93F6-9E5604FEC84D}"/>
              </a:ext>
            </a:extLst>
          </p:cNvPr>
          <p:cNvSpPr/>
          <p:nvPr/>
        </p:nvSpPr>
        <p:spPr>
          <a:xfrm>
            <a:off x="9208035"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4A300CDE-9BF0-4ECD-9011-CDC8BBA011B8}"/>
              </a:ext>
            </a:extLst>
          </p:cNvPr>
          <p:cNvSpPr/>
          <p:nvPr/>
        </p:nvSpPr>
        <p:spPr>
          <a:xfrm>
            <a:off x="8863641"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F43A2D7-5849-44A4-B4AB-5768F4162436}"/>
              </a:ext>
            </a:extLst>
          </p:cNvPr>
          <p:cNvSpPr/>
          <p:nvPr/>
        </p:nvSpPr>
        <p:spPr>
          <a:xfrm>
            <a:off x="8949740"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059DA310-F2F9-4521-B8C8-9FB8FC86FBDD}"/>
              </a:ext>
            </a:extLst>
          </p:cNvPr>
          <p:cNvSpPr/>
          <p:nvPr/>
        </p:nvSpPr>
        <p:spPr>
          <a:xfrm>
            <a:off x="9035838"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B3A18A8-42E4-43A2-9071-1B35D6D6A780}"/>
              </a:ext>
            </a:extLst>
          </p:cNvPr>
          <p:cNvSpPr/>
          <p:nvPr/>
        </p:nvSpPr>
        <p:spPr>
          <a:xfrm>
            <a:off x="9121937"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41C1F144-D38F-4C30-9B1A-8208E071177A}"/>
              </a:ext>
            </a:extLst>
          </p:cNvPr>
          <p:cNvSpPr/>
          <p:nvPr/>
        </p:nvSpPr>
        <p:spPr>
          <a:xfrm>
            <a:off x="9208035"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4AAD1630-C795-4D24-9F75-2AFEF24B8B7B}"/>
              </a:ext>
            </a:extLst>
          </p:cNvPr>
          <p:cNvSpPr/>
          <p:nvPr/>
        </p:nvSpPr>
        <p:spPr>
          <a:xfrm>
            <a:off x="7836919" y="4731497"/>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22:33:30:84</a:t>
            </a:r>
          </a:p>
        </p:txBody>
      </p:sp>
      <p:sp>
        <p:nvSpPr>
          <p:cNvPr id="235" name="Rectangle 234">
            <a:extLst>
              <a:ext uri="{FF2B5EF4-FFF2-40B4-BE49-F238E27FC236}">
                <a16:creationId xmlns:a16="http://schemas.microsoft.com/office/drawing/2014/main" id="{3E45D304-FB23-444B-8BFF-B471276D9C42}"/>
              </a:ext>
            </a:extLst>
          </p:cNvPr>
          <p:cNvSpPr/>
          <p:nvPr/>
        </p:nvSpPr>
        <p:spPr>
          <a:xfrm>
            <a:off x="7235495" y="2771801"/>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22:33:55:44</a:t>
            </a:r>
          </a:p>
        </p:txBody>
      </p:sp>
      <p:sp>
        <p:nvSpPr>
          <p:cNvPr id="236" name="Rectangle 235">
            <a:extLst>
              <a:ext uri="{FF2B5EF4-FFF2-40B4-BE49-F238E27FC236}">
                <a16:creationId xmlns:a16="http://schemas.microsoft.com/office/drawing/2014/main" id="{3D223990-AB13-47DE-8147-47CC105CD8FA}"/>
              </a:ext>
            </a:extLst>
          </p:cNvPr>
          <p:cNvSpPr/>
          <p:nvPr/>
        </p:nvSpPr>
        <p:spPr>
          <a:xfrm>
            <a:off x="8460926" y="3075786"/>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22:35:55:65</a:t>
            </a:r>
          </a:p>
        </p:txBody>
      </p:sp>
      <p:sp>
        <p:nvSpPr>
          <p:cNvPr id="240" name="Rectangle 239">
            <a:extLst>
              <a:ext uri="{FF2B5EF4-FFF2-40B4-BE49-F238E27FC236}">
                <a16:creationId xmlns:a16="http://schemas.microsoft.com/office/drawing/2014/main" id="{C2105FB8-C3DF-40E9-AE99-80638F1A3FC2}"/>
              </a:ext>
            </a:extLst>
          </p:cNvPr>
          <p:cNvSpPr/>
          <p:nvPr/>
        </p:nvSpPr>
        <p:spPr>
          <a:xfrm>
            <a:off x="5507329" y="1995567"/>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192.168.1.200</a:t>
            </a:r>
          </a:p>
        </p:txBody>
      </p:sp>
      <p:sp>
        <p:nvSpPr>
          <p:cNvPr id="241" name="Rectangle 240">
            <a:extLst>
              <a:ext uri="{FF2B5EF4-FFF2-40B4-BE49-F238E27FC236}">
                <a16:creationId xmlns:a16="http://schemas.microsoft.com/office/drawing/2014/main" id="{FBB1695C-40CF-4D34-ABC3-24B4B41ABAD8}"/>
              </a:ext>
            </a:extLst>
          </p:cNvPr>
          <p:cNvSpPr/>
          <p:nvPr/>
        </p:nvSpPr>
        <p:spPr>
          <a:xfrm>
            <a:off x="5550660" y="3280452"/>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192.168.1.159</a:t>
            </a:r>
          </a:p>
        </p:txBody>
      </p:sp>
      <p:sp>
        <p:nvSpPr>
          <p:cNvPr id="242" name="Rectangle 241">
            <a:extLst>
              <a:ext uri="{FF2B5EF4-FFF2-40B4-BE49-F238E27FC236}">
                <a16:creationId xmlns:a16="http://schemas.microsoft.com/office/drawing/2014/main" id="{9DD1ECEA-8180-433B-B5D7-4C8F50366E44}"/>
              </a:ext>
            </a:extLst>
          </p:cNvPr>
          <p:cNvSpPr/>
          <p:nvPr/>
        </p:nvSpPr>
        <p:spPr>
          <a:xfrm>
            <a:off x="10094348" y="1993868"/>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192.168.1.214</a:t>
            </a:r>
          </a:p>
        </p:txBody>
      </p:sp>
      <p:sp>
        <p:nvSpPr>
          <p:cNvPr id="243" name="Rectangle 242">
            <a:extLst>
              <a:ext uri="{FF2B5EF4-FFF2-40B4-BE49-F238E27FC236}">
                <a16:creationId xmlns:a16="http://schemas.microsoft.com/office/drawing/2014/main" id="{73DDAB14-87F1-4495-A37A-0B1640C6DD64}"/>
              </a:ext>
            </a:extLst>
          </p:cNvPr>
          <p:cNvSpPr/>
          <p:nvPr/>
        </p:nvSpPr>
        <p:spPr>
          <a:xfrm>
            <a:off x="10082800" y="3290467"/>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192.168.1.156</a:t>
            </a:r>
          </a:p>
        </p:txBody>
      </p:sp>
      <p:sp>
        <p:nvSpPr>
          <p:cNvPr id="258" name="Rectangle 257">
            <a:extLst>
              <a:ext uri="{FF2B5EF4-FFF2-40B4-BE49-F238E27FC236}">
                <a16:creationId xmlns:a16="http://schemas.microsoft.com/office/drawing/2014/main" id="{F298EC9D-1817-429D-BDF5-5A96DBE115BF}"/>
              </a:ext>
            </a:extLst>
          </p:cNvPr>
          <p:cNvSpPr/>
          <p:nvPr/>
        </p:nvSpPr>
        <p:spPr>
          <a:xfrm>
            <a:off x="5593992" y="6493654"/>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192.168.1.153</a:t>
            </a:r>
          </a:p>
        </p:txBody>
      </p:sp>
      <p:sp>
        <p:nvSpPr>
          <p:cNvPr id="259" name="Rectangle 258">
            <a:extLst>
              <a:ext uri="{FF2B5EF4-FFF2-40B4-BE49-F238E27FC236}">
                <a16:creationId xmlns:a16="http://schemas.microsoft.com/office/drawing/2014/main" id="{EFAE87DC-3585-43C8-B59E-B88F59000F2C}"/>
              </a:ext>
            </a:extLst>
          </p:cNvPr>
          <p:cNvSpPr/>
          <p:nvPr/>
        </p:nvSpPr>
        <p:spPr>
          <a:xfrm>
            <a:off x="10020146" y="6503670"/>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192.168.1.137</a:t>
            </a:r>
          </a:p>
        </p:txBody>
      </p:sp>
      <p:sp>
        <p:nvSpPr>
          <p:cNvPr id="261" name="TextBox 260">
            <a:extLst>
              <a:ext uri="{FF2B5EF4-FFF2-40B4-BE49-F238E27FC236}">
                <a16:creationId xmlns:a16="http://schemas.microsoft.com/office/drawing/2014/main" id="{81820FF4-5A43-430A-8113-EF0B838D84D3}"/>
              </a:ext>
            </a:extLst>
          </p:cNvPr>
          <p:cNvSpPr txBox="1"/>
          <p:nvPr/>
        </p:nvSpPr>
        <p:spPr>
          <a:xfrm>
            <a:off x="7604257" y="4306736"/>
            <a:ext cx="649032" cy="301612"/>
          </a:xfrm>
          <a:prstGeom prst="rect">
            <a:avLst/>
          </a:prstGeom>
          <a:noFill/>
        </p:spPr>
        <p:txBody>
          <a:bodyPr wrap="none" rtlCol="0">
            <a:spAutoFit/>
          </a:bodyPr>
          <a:lstStyle/>
          <a:p>
            <a:r>
              <a:rPr lang="en-GB" sz="1400" b="1" dirty="0"/>
              <a:t>Server</a:t>
            </a:r>
          </a:p>
        </p:txBody>
      </p:sp>
      <p:pic>
        <p:nvPicPr>
          <p:cNvPr id="277" name="Picture 10" descr="C:\Users\ecoffey\AppData\Local\Temp\Rar$DRa0.608\30080_Device_switch_default_256.png">
            <a:extLst>
              <a:ext uri="{FF2B5EF4-FFF2-40B4-BE49-F238E27FC236}">
                <a16:creationId xmlns:a16="http://schemas.microsoft.com/office/drawing/2014/main" id="{460ED0E4-34BF-4992-BF8A-82D42D3C0A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7160068" y="1957465"/>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10" descr="C:\Users\ecoffey\AppData\Local\Temp\Rar$DRa0.608\30080_Device_switch_default_256.png">
            <a:extLst>
              <a:ext uri="{FF2B5EF4-FFF2-40B4-BE49-F238E27FC236}">
                <a16:creationId xmlns:a16="http://schemas.microsoft.com/office/drawing/2014/main" id="{B1DAF951-3F89-4E46-9B7F-CB8FFAAEA3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8610406" y="1972694"/>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0" descr="C:\Users\ecoffey\AppData\Local\Temp\Rar$DRa0.608\30080_Device_switch_default_256.png">
            <a:extLst>
              <a:ext uri="{FF2B5EF4-FFF2-40B4-BE49-F238E27FC236}">
                <a16:creationId xmlns:a16="http://schemas.microsoft.com/office/drawing/2014/main" id="{B0F90349-5AE8-4416-A457-4DAEF3F8A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7956257" y="5160912"/>
            <a:ext cx="1123295" cy="5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485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b="1" dirty="0"/>
              <a:t>Routers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838199" y="1825625"/>
            <a:ext cx="6821127" cy="4855076"/>
          </a:xfrm>
        </p:spPr>
        <p:txBody>
          <a:bodyPr>
            <a:normAutofit/>
          </a:bodyPr>
          <a:lstStyle/>
          <a:p>
            <a:r>
              <a:rPr lang="en-GB" b="0" i="0" dirty="0">
                <a:effectLst/>
              </a:rPr>
              <a:t>A packet is typically forwarded from one router to another router through the networks that constitute an internetwork</a:t>
            </a:r>
          </a:p>
          <a:p>
            <a:r>
              <a:rPr lang="en-GB" b="0" i="0" dirty="0">
                <a:effectLst/>
              </a:rPr>
              <a:t>A router is connected to two or more data lines from different IP networks</a:t>
            </a:r>
          </a:p>
          <a:p>
            <a:r>
              <a:rPr lang="en-GB" b="0" i="0" dirty="0">
                <a:effectLst/>
              </a:rPr>
              <a:t>When a data packet comes in on one of the lines, the router reads the network address information in the packet header to determine the ultimate destination</a:t>
            </a:r>
          </a:p>
          <a:p>
            <a:r>
              <a:rPr lang="en-GB" b="0" i="0" dirty="0">
                <a:effectLst/>
              </a:rPr>
              <a:t>Using that information in its routing table or routing policy, it directs the packet to the next network on its journey.</a:t>
            </a:r>
            <a:endParaRPr lang="en-US" b="0" i="0" dirty="0">
              <a:effectLst/>
            </a:endParaRPr>
          </a:p>
        </p:txBody>
      </p:sp>
      <p:cxnSp>
        <p:nvCxnSpPr>
          <p:cNvPr id="42" name="Straight Connector 41">
            <a:extLst>
              <a:ext uri="{FF2B5EF4-FFF2-40B4-BE49-F238E27FC236}">
                <a16:creationId xmlns:a16="http://schemas.microsoft.com/office/drawing/2014/main" id="{8BBED80C-9984-4055-B16E-05CF1CDFCCAC}"/>
              </a:ext>
            </a:extLst>
          </p:cNvPr>
          <p:cNvCxnSpPr>
            <a:cxnSpLocks/>
          </p:cNvCxnSpPr>
          <p:nvPr/>
        </p:nvCxnSpPr>
        <p:spPr>
          <a:xfrm>
            <a:off x="8914203" y="4148149"/>
            <a:ext cx="1008489" cy="11081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E8367B-225D-4017-842E-B67B534D1D7F}"/>
              </a:ext>
            </a:extLst>
          </p:cNvPr>
          <p:cNvCxnSpPr>
            <a:cxnSpLocks/>
          </p:cNvCxnSpPr>
          <p:nvPr/>
        </p:nvCxnSpPr>
        <p:spPr>
          <a:xfrm flipH="1">
            <a:off x="10398298" y="4172024"/>
            <a:ext cx="1028951" cy="10842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034578-29C9-4CCD-B5C6-EA18F763A25F}"/>
              </a:ext>
            </a:extLst>
          </p:cNvPr>
          <p:cNvCxnSpPr>
            <a:cxnSpLocks/>
          </p:cNvCxnSpPr>
          <p:nvPr/>
        </p:nvCxnSpPr>
        <p:spPr>
          <a:xfrm>
            <a:off x="9001402" y="2464746"/>
            <a:ext cx="921290" cy="14410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E7A069C-558E-43BE-8AFB-41F688F2857A}"/>
              </a:ext>
            </a:extLst>
          </p:cNvPr>
          <p:cNvCxnSpPr>
            <a:cxnSpLocks/>
          </p:cNvCxnSpPr>
          <p:nvPr/>
        </p:nvCxnSpPr>
        <p:spPr>
          <a:xfrm>
            <a:off x="9219555" y="2189419"/>
            <a:ext cx="19023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A3A26A-9686-4955-8FB3-3958EF46A494}"/>
              </a:ext>
            </a:extLst>
          </p:cNvPr>
          <p:cNvCxnSpPr>
            <a:cxnSpLocks/>
          </p:cNvCxnSpPr>
          <p:nvPr/>
        </p:nvCxnSpPr>
        <p:spPr>
          <a:xfrm>
            <a:off x="9219555" y="4096985"/>
            <a:ext cx="5873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A5B628-1899-412E-99AA-1A8A4AE3BD7D}"/>
              </a:ext>
            </a:extLst>
          </p:cNvPr>
          <p:cNvCxnSpPr>
            <a:cxnSpLocks/>
          </p:cNvCxnSpPr>
          <p:nvPr/>
        </p:nvCxnSpPr>
        <p:spPr>
          <a:xfrm flipV="1">
            <a:off x="10526900" y="4092422"/>
            <a:ext cx="594997" cy="91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6E425E-D412-4BCD-839A-07EDB546E97E}"/>
              </a:ext>
            </a:extLst>
          </p:cNvPr>
          <p:cNvCxnSpPr>
            <a:cxnSpLocks/>
          </p:cNvCxnSpPr>
          <p:nvPr/>
        </p:nvCxnSpPr>
        <p:spPr>
          <a:xfrm>
            <a:off x="8855761" y="2553213"/>
            <a:ext cx="0" cy="13526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B984D2-F1D2-457C-8699-4F2DB62E9153}"/>
              </a:ext>
            </a:extLst>
          </p:cNvPr>
          <p:cNvCxnSpPr>
            <a:cxnSpLocks/>
          </p:cNvCxnSpPr>
          <p:nvPr/>
        </p:nvCxnSpPr>
        <p:spPr>
          <a:xfrm flipH="1">
            <a:off x="10403520" y="2442594"/>
            <a:ext cx="859824" cy="1394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AD04CB-71EB-4BBC-8A92-9696FF611703}"/>
              </a:ext>
            </a:extLst>
          </p:cNvPr>
          <p:cNvCxnSpPr>
            <a:cxnSpLocks/>
            <a:endCxn id="53" idx="0"/>
          </p:cNvCxnSpPr>
          <p:nvPr/>
        </p:nvCxnSpPr>
        <p:spPr>
          <a:xfrm flipH="1">
            <a:off x="11485908" y="2553213"/>
            <a:ext cx="122" cy="12189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10" descr="C:\Users\ecoffey\AppData\Local\Temp\Rar$DRa0.386\30067_Device_router_default_256.png">
            <a:extLst>
              <a:ext uri="{FF2B5EF4-FFF2-40B4-BE49-F238E27FC236}">
                <a16:creationId xmlns:a16="http://schemas.microsoft.com/office/drawing/2014/main" id="{58FFA0B0-D28A-44DF-979D-2566F5819A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8491077" y="2082440"/>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C:\Users\ecoffey\AppData\Local\Temp\Rar$DRa0.386\30067_Device_router_default_256.png">
            <a:extLst>
              <a:ext uri="{FF2B5EF4-FFF2-40B4-BE49-F238E27FC236}">
                <a16:creationId xmlns:a16="http://schemas.microsoft.com/office/drawing/2014/main" id="{4C700BBA-FB8B-49D9-BF7F-60DC3A7368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11006233" y="2098161"/>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C:\Users\ecoffey\AppData\Local\Temp\Rar$DRa0.386\30067_Device_router_default_256.png">
            <a:extLst>
              <a:ext uri="{FF2B5EF4-FFF2-40B4-BE49-F238E27FC236}">
                <a16:creationId xmlns:a16="http://schemas.microsoft.com/office/drawing/2014/main" id="{84EB5624-79DF-4387-A615-B5D7E0B0EA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11049958" y="3772149"/>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C:\Users\ecoffey\AppData\Local\Temp\Rar$DRa0.386\30067_Device_router_default_256.png">
            <a:extLst>
              <a:ext uri="{FF2B5EF4-FFF2-40B4-BE49-F238E27FC236}">
                <a16:creationId xmlns:a16="http://schemas.microsoft.com/office/drawing/2014/main" id="{76C0E4A4-A4CA-4EB2-BB33-84B237CF5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9725865" y="3778031"/>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Users\ecoffey\AppData\Local\Temp\Rar$DRa0.386\30067_Device_router_default_256.png">
            <a:extLst>
              <a:ext uri="{FF2B5EF4-FFF2-40B4-BE49-F238E27FC236}">
                <a16:creationId xmlns:a16="http://schemas.microsoft.com/office/drawing/2014/main" id="{B0F423AB-9A8B-4C3B-B7B9-BF3F7EC80F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8554172" y="3800176"/>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C:\Users\ecoffey\AppData\Local\Temp\Rar$DRa0.386\30067_Device_router_default_256.png">
            <a:extLst>
              <a:ext uri="{FF2B5EF4-FFF2-40B4-BE49-F238E27FC236}">
                <a16:creationId xmlns:a16="http://schemas.microsoft.com/office/drawing/2014/main" id="{68CD39B8-1238-4387-A0EA-91E0584103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9734776" y="4998229"/>
            <a:ext cx="871900" cy="51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68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standards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600" dirty="0"/>
              <a:t>The ISO/IEC 11801 standard defines several classes of cable</a:t>
            </a:r>
          </a:p>
          <a:p>
            <a:r>
              <a:rPr lang="en-US" sz="3600" dirty="0"/>
              <a:t>Each is able to support a given maximum transmission frequency over the distances used in most LAN installations</a:t>
            </a:r>
          </a:p>
          <a:p>
            <a:r>
              <a:rPr lang="en-US" sz="3600" dirty="0"/>
              <a:t>In practice, you usually hear these standards called by numbered categories, with a given category called "Cat" for short: Cat3, Cat5, Cat5e, etc.</a:t>
            </a:r>
          </a:p>
          <a:p>
            <a:endParaRPr lang="en-US" b="0" i="0" dirty="0">
              <a:effectLst/>
            </a:endParaRPr>
          </a:p>
        </p:txBody>
      </p:sp>
    </p:spTree>
    <p:extLst>
      <p:ext uri="{BB962C8B-B14F-4D97-AF65-F5344CB8AC3E}">
        <p14:creationId xmlns:p14="http://schemas.microsoft.com/office/powerpoint/2010/main" val="2537950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Straight Connector 100">
            <a:extLst>
              <a:ext uri="{FF2B5EF4-FFF2-40B4-BE49-F238E27FC236}">
                <a16:creationId xmlns:a16="http://schemas.microsoft.com/office/drawing/2014/main" id="{1D6BB6A3-20B5-43BF-8E7A-8A07CBB76D41}"/>
              </a:ext>
            </a:extLst>
          </p:cNvPr>
          <p:cNvCxnSpPr>
            <a:cxnSpLocks/>
          </p:cNvCxnSpPr>
          <p:nvPr/>
        </p:nvCxnSpPr>
        <p:spPr>
          <a:xfrm flipH="1" flipV="1">
            <a:off x="8016879" y="1933031"/>
            <a:ext cx="6204" cy="8579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5F537D5-5F51-483A-AE22-7D924612939E}"/>
              </a:ext>
            </a:extLst>
          </p:cNvPr>
          <p:cNvCxnSpPr>
            <a:cxnSpLocks/>
            <a:stCxn id="73" idx="0"/>
          </p:cNvCxnSpPr>
          <p:nvPr/>
        </p:nvCxnSpPr>
        <p:spPr>
          <a:xfrm flipH="1" flipV="1">
            <a:off x="10111696" y="4557044"/>
            <a:ext cx="616606" cy="41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A83A9FC-D6FF-48D2-A920-5150ABE7F989}"/>
              </a:ext>
            </a:extLst>
          </p:cNvPr>
          <p:cNvCxnSpPr>
            <a:cxnSpLocks/>
            <a:endCxn id="59" idx="0"/>
          </p:cNvCxnSpPr>
          <p:nvPr/>
        </p:nvCxnSpPr>
        <p:spPr>
          <a:xfrm flipH="1">
            <a:off x="9182441" y="4531043"/>
            <a:ext cx="602179" cy="4157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2530ED-15CF-4273-ABF5-23D149BB46EA}"/>
              </a:ext>
            </a:extLst>
          </p:cNvPr>
          <p:cNvCxnSpPr>
            <a:cxnSpLocks/>
          </p:cNvCxnSpPr>
          <p:nvPr/>
        </p:nvCxnSpPr>
        <p:spPr>
          <a:xfrm flipH="1" flipV="1">
            <a:off x="8328812" y="3350748"/>
            <a:ext cx="1553168" cy="869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1D5EEA7-09A8-4613-BEA4-DB3D574BC59E}"/>
              </a:ext>
            </a:extLst>
          </p:cNvPr>
          <p:cNvCxnSpPr>
            <a:cxnSpLocks/>
          </p:cNvCxnSpPr>
          <p:nvPr/>
        </p:nvCxnSpPr>
        <p:spPr>
          <a:xfrm flipH="1">
            <a:off x="6307130" y="3292872"/>
            <a:ext cx="1522498" cy="886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355A23B-05CC-4047-8C8F-88CF84E178F4}"/>
              </a:ext>
            </a:extLst>
          </p:cNvPr>
          <p:cNvCxnSpPr>
            <a:cxnSpLocks/>
          </p:cNvCxnSpPr>
          <p:nvPr/>
        </p:nvCxnSpPr>
        <p:spPr>
          <a:xfrm flipH="1" flipV="1">
            <a:off x="6470335" y="4557044"/>
            <a:ext cx="418757" cy="548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3F9E8BF-69D7-4560-9783-DEAF476EBA6E}"/>
              </a:ext>
            </a:extLst>
          </p:cNvPr>
          <p:cNvCxnSpPr>
            <a:cxnSpLocks/>
          </p:cNvCxnSpPr>
          <p:nvPr/>
        </p:nvCxnSpPr>
        <p:spPr>
          <a:xfrm flipV="1">
            <a:off x="5517063" y="4559542"/>
            <a:ext cx="685676" cy="581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Gateways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2" y="1489510"/>
            <a:ext cx="4570728" cy="5272071"/>
          </a:xfrm>
        </p:spPr>
        <p:txBody>
          <a:bodyPr>
            <a:normAutofit/>
          </a:bodyPr>
          <a:lstStyle/>
          <a:p>
            <a:r>
              <a:rPr lang="en-GB" b="0" i="0" dirty="0">
                <a:solidFill>
                  <a:srgbClr val="333333"/>
                </a:solidFill>
                <a:effectLst/>
                <a:latin typeface="arial" panose="020B0604020202020204" pitchFamily="34" charset="0"/>
              </a:rPr>
              <a:t>A gateway is a node (router) in a computer network</a:t>
            </a:r>
          </a:p>
          <a:p>
            <a:r>
              <a:rPr lang="en-GB" dirty="0">
                <a:solidFill>
                  <a:srgbClr val="333333"/>
                </a:solidFill>
                <a:latin typeface="arial" panose="020B0604020202020204" pitchFamily="34" charset="0"/>
              </a:rPr>
              <a:t>A</a:t>
            </a:r>
            <a:r>
              <a:rPr lang="en-GB" b="0" i="0" dirty="0">
                <a:solidFill>
                  <a:srgbClr val="333333"/>
                </a:solidFill>
                <a:effectLst/>
                <a:latin typeface="arial" panose="020B0604020202020204" pitchFamily="34" charset="0"/>
              </a:rPr>
              <a:t> key </a:t>
            </a:r>
            <a:r>
              <a:rPr lang="en-GB" b="0" i="1" dirty="0">
                <a:solidFill>
                  <a:srgbClr val="333333"/>
                </a:solidFill>
                <a:effectLst/>
                <a:latin typeface="arial" panose="020B0604020202020204" pitchFamily="34" charset="0"/>
              </a:rPr>
              <a:t>stopping point</a:t>
            </a:r>
            <a:r>
              <a:rPr lang="en-GB" b="0" i="0" dirty="0">
                <a:solidFill>
                  <a:srgbClr val="333333"/>
                </a:solidFill>
                <a:effectLst/>
                <a:latin typeface="arial" panose="020B0604020202020204" pitchFamily="34" charset="0"/>
              </a:rPr>
              <a:t> for data on its way to or from other networks</a:t>
            </a:r>
          </a:p>
          <a:p>
            <a:r>
              <a:rPr lang="en-GB" b="0" i="0" dirty="0">
                <a:solidFill>
                  <a:srgbClr val="333333"/>
                </a:solidFill>
                <a:effectLst/>
                <a:latin typeface="arial" panose="020B0604020202020204" pitchFamily="34" charset="0"/>
              </a:rPr>
              <a:t>With gateways, we can communicate and send data back and forth</a:t>
            </a:r>
          </a:p>
          <a:p>
            <a:r>
              <a:rPr lang="en-GB" b="0" i="0" dirty="0">
                <a:solidFill>
                  <a:srgbClr val="333333"/>
                </a:solidFill>
                <a:effectLst/>
                <a:latin typeface="arial" panose="020B0604020202020204" pitchFamily="34" charset="0"/>
              </a:rPr>
              <a:t>The Internet wouldn't be any use to us without gateways</a:t>
            </a:r>
            <a:endParaRPr lang="en-US" b="0" i="0" dirty="0">
              <a:effectLst/>
            </a:endParaRPr>
          </a:p>
        </p:txBody>
      </p:sp>
      <p:grpSp>
        <p:nvGrpSpPr>
          <p:cNvPr id="5" name="Group 4">
            <a:extLst>
              <a:ext uri="{FF2B5EF4-FFF2-40B4-BE49-F238E27FC236}">
                <a16:creationId xmlns:a16="http://schemas.microsoft.com/office/drawing/2014/main" id="{7128AF1B-F4F3-4774-9CBA-ED66981AB188}"/>
              </a:ext>
            </a:extLst>
          </p:cNvPr>
          <p:cNvGrpSpPr/>
          <p:nvPr/>
        </p:nvGrpSpPr>
        <p:grpSpPr>
          <a:xfrm>
            <a:off x="5190614" y="4927731"/>
            <a:ext cx="571977" cy="521737"/>
            <a:chOff x="1209368" y="3429000"/>
            <a:chExt cx="1809135" cy="1220144"/>
          </a:xfrm>
        </p:grpSpPr>
        <p:sp>
          <p:nvSpPr>
            <p:cNvPr id="6" name="Rectangle: Rounded Corners 5">
              <a:extLst>
                <a:ext uri="{FF2B5EF4-FFF2-40B4-BE49-F238E27FC236}">
                  <a16:creationId xmlns:a16="http://schemas.microsoft.com/office/drawing/2014/main" id="{204FB309-7CF0-4C4B-9E08-9B67A47865C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C472571-9F50-4BA9-B37E-6730506D536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FBCE2FE-3C0A-4E6C-BBCC-E9541396753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4C7BC86-F303-4393-AA70-202D1FD9D976}"/>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BA72903-C39D-497D-BE14-F9E50A86D19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ircle: Hollow 10">
              <a:extLst>
                <a:ext uri="{FF2B5EF4-FFF2-40B4-BE49-F238E27FC236}">
                  <a16:creationId xmlns:a16="http://schemas.microsoft.com/office/drawing/2014/main" id="{108326EE-0A55-4FB4-884F-E67C398AA3D3}"/>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a:extLst>
                <a:ext uri="{FF2B5EF4-FFF2-40B4-BE49-F238E27FC236}">
                  <a16:creationId xmlns:a16="http://schemas.microsoft.com/office/drawing/2014/main" id="{940E1132-9D26-43C1-B1C8-BD783A87E5FD}"/>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547F6422-F71B-4542-8734-E2609BF406A3}"/>
              </a:ext>
            </a:extLst>
          </p:cNvPr>
          <p:cNvGrpSpPr/>
          <p:nvPr/>
        </p:nvGrpSpPr>
        <p:grpSpPr>
          <a:xfrm>
            <a:off x="6736475" y="4954615"/>
            <a:ext cx="571977" cy="521737"/>
            <a:chOff x="1209368" y="3429000"/>
            <a:chExt cx="1809135" cy="1220144"/>
          </a:xfrm>
        </p:grpSpPr>
        <p:sp>
          <p:nvSpPr>
            <p:cNvPr id="21" name="Rectangle: Rounded Corners 20">
              <a:extLst>
                <a:ext uri="{FF2B5EF4-FFF2-40B4-BE49-F238E27FC236}">
                  <a16:creationId xmlns:a16="http://schemas.microsoft.com/office/drawing/2014/main" id="{21FC7F39-8CA7-42AC-BCBC-E43BBDE1924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BDD4D4A-74B6-483E-8A73-D21A77F64D3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B9C5142-324D-4C25-8E6D-E066A09ECF8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D800FD1-45B4-4794-9707-CC2D6468A87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F537DDE-7F48-4A62-887F-D81CD1C8498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ircle: Hollow 25">
              <a:extLst>
                <a:ext uri="{FF2B5EF4-FFF2-40B4-BE49-F238E27FC236}">
                  <a16:creationId xmlns:a16="http://schemas.microsoft.com/office/drawing/2014/main" id="{9085A99A-2B9D-44F5-87FA-C49CCFE5A5CF}"/>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DBD48B78-0E32-4DE9-B193-0B17408339E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descr="A picture containing light&#10;&#10;Description automatically generated">
            <a:extLst>
              <a:ext uri="{FF2B5EF4-FFF2-40B4-BE49-F238E27FC236}">
                <a16:creationId xmlns:a16="http://schemas.microsoft.com/office/drawing/2014/main" id="{8BD55949-77B4-4E6E-821A-06DC4631D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127" y="1590588"/>
            <a:ext cx="1141602" cy="605049"/>
          </a:xfrm>
          <a:prstGeom prst="rect">
            <a:avLst/>
          </a:prstGeom>
        </p:spPr>
      </p:pic>
      <p:grpSp>
        <p:nvGrpSpPr>
          <p:cNvPr id="52" name="Group 51">
            <a:extLst>
              <a:ext uri="{FF2B5EF4-FFF2-40B4-BE49-F238E27FC236}">
                <a16:creationId xmlns:a16="http://schemas.microsoft.com/office/drawing/2014/main" id="{F8BC5790-BC7C-41EE-A86B-0CF864BEC4E0}"/>
              </a:ext>
            </a:extLst>
          </p:cNvPr>
          <p:cNvGrpSpPr/>
          <p:nvPr/>
        </p:nvGrpSpPr>
        <p:grpSpPr>
          <a:xfrm>
            <a:off x="8896453" y="4927731"/>
            <a:ext cx="571977" cy="521737"/>
            <a:chOff x="1209368" y="3429000"/>
            <a:chExt cx="1809135" cy="1220144"/>
          </a:xfrm>
        </p:grpSpPr>
        <p:sp>
          <p:nvSpPr>
            <p:cNvPr id="53" name="Rectangle: Rounded Corners 52">
              <a:extLst>
                <a:ext uri="{FF2B5EF4-FFF2-40B4-BE49-F238E27FC236}">
                  <a16:creationId xmlns:a16="http://schemas.microsoft.com/office/drawing/2014/main" id="{A209EE89-682F-436B-8338-3D7450136F5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71FFBDF0-672A-446E-AFC4-4EE32BB43F9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0C3B4C1-EDBB-4E4F-9A28-DE8F36396290}"/>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E063ED2-75C2-4D4F-9959-465916D1C67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8E1A253E-1A42-41FC-9E1E-C94B1836F68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ircle: Hollow 57">
              <a:extLst>
                <a:ext uri="{FF2B5EF4-FFF2-40B4-BE49-F238E27FC236}">
                  <a16:creationId xmlns:a16="http://schemas.microsoft.com/office/drawing/2014/main" id="{80D5FF78-EF8B-41C7-BB85-A958EE51A0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Rectangle 58">
              <a:extLst>
                <a:ext uri="{FF2B5EF4-FFF2-40B4-BE49-F238E27FC236}">
                  <a16:creationId xmlns:a16="http://schemas.microsoft.com/office/drawing/2014/main" id="{AB73007E-DBDA-4FD6-9F42-CB05CCF70A2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B0182834-4E47-490E-851C-E2A3DB9C4288}"/>
              </a:ext>
            </a:extLst>
          </p:cNvPr>
          <p:cNvGrpSpPr/>
          <p:nvPr/>
        </p:nvGrpSpPr>
        <p:grpSpPr>
          <a:xfrm>
            <a:off x="10442314" y="4954615"/>
            <a:ext cx="571977" cy="521737"/>
            <a:chOff x="1209368" y="3429000"/>
            <a:chExt cx="1809135" cy="1220144"/>
          </a:xfrm>
        </p:grpSpPr>
        <p:sp>
          <p:nvSpPr>
            <p:cNvPr id="67" name="Rectangle: Rounded Corners 66">
              <a:extLst>
                <a:ext uri="{FF2B5EF4-FFF2-40B4-BE49-F238E27FC236}">
                  <a16:creationId xmlns:a16="http://schemas.microsoft.com/office/drawing/2014/main" id="{F6975EFF-7F63-47D2-B74B-027A354CDAD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CE39AE4A-7CBD-41D5-89A7-77A88D1EEEB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C8ECA348-7509-4F27-8514-4630DEFE4AF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8E5686F1-C841-42F4-A1B4-3879D89F557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E42111FE-F295-4414-A1CD-C10D77FC22D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Circle: Hollow 71">
              <a:extLst>
                <a:ext uri="{FF2B5EF4-FFF2-40B4-BE49-F238E27FC236}">
                  <a16:creationId xmlns:a16="http://schemas.microsoft.com/office/drawing/2014/main" id="{FD00386A-9D51-427E-B77E-0EF721299E0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Rectangle 72">
              <a:extLst>
                <a:ext uri="{FF2B5EF4-FFF2-40B4-BE49-F238E27FC236}">
                  <a16:creationId xmlns:a16="http://schemas.microsoft.com/office/drawing/2014/main" id="{31ED9C27-6CE9-48BE-8071-1473E5A8770D}"/>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Rectangle 74">
            <a:extLst>
              <a:ext uri="{FF2B5EF4-FFF2-40B4-BE49-F238E27FC236}">
                <a16:creationId xmlns:a16="http://schemas.microsoft.com/office/drawing/2014/main" id="{A516E52B-2B3A-4479-81DD-57D4084BEFD3}"/>
              </a:ext>
            </a:extLst>
          </p:cNvPr>
          <p:cNvSpPr/>
          <p:nvPr/>
        </p:nvSpPr>
        <p:spPr>
          <a:xfrm>
            <a:off x="10369899" y="3965168"/>
            <a:ext cx="1263668" cy="3246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198.51.100.0/24</a:t>
            </a:r>
          </a:p>
        </p:txBody>
      </p:sp>
      <p:sp>
        <p:nvSpPr>
          <p:cNvPr id="76" name="Rectangle 75">
            <a:extLst>
              <a:ext uri="{FF2B5EF4-FFF2-40B4-BE49-F238E27FC236}">
                <a16:creationId xmlns:a16="http://schemas.microsoft.com/office/drawing/2014/main" id="{B77DFE33-FC8C-46E1-98B1-7B21C74FA555}"/>
              </a:ext>
            </a:extLst>
          </p:cNvPr>
          <p:cNvSpPr/>
          <p:nvPr/>
        </p:nvSpPr>
        <p:spPr>
          <a:xfrm>
            <a:off x="6889091" y="3535778"/>
            <a:ext cx="1079123" cy="2399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192.0.2.1/24</a:t>
            </a:r>
          </a:p>
        </p:txBody>
      </p:sp>
      <p:sp>
        <p:nvSpPr>
          <p:cNvPr id="77" name="Rectangle 76">
            <a:extLst>
              <a:ext uri="{FF2B5EF4-FFF2-40B4-BE49-F238E27FC236}">
                <a16:creationId xmlns:a16="http://schemas.microsoft.com/office/drawing/2014/main" id="{D06967E7-A7F2-4D16-8772-61AB6B3EFFF4}"/>
              </a:ext>
            </a:extLst>
          </p:cNvPr>
          <p:cNvSpPr/>
          <p:nvPr/>
        </p:nvSpPr>
        <p:spPr>
          <a:xfrm>
            <a:off x="8397944" y="3522271"/>
            <a:ext cx="1238551" cy="2723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a:t>
            </a:r>
          </a:p>
        </p:txBody>
      </p:sp>
      <p:sp>
        <p:nvSpPr>
          <p:cNvPr id="78" name="Rectangle 77">
            <a:extLst>
              <a:ext uri="{FF2B5EF4-FFF2-40B4-BE49-F238E27FC236}">
                <a16:creationId xmlns:a16="http://schemas.microsoft.com/office/drawing/2014/main" id="{1A7D643E-4E8F-4124-B30C-4EFC84383FC2}"/>
              </a:ext>
            </a:extLst>
          </p:cNvPr>
          <p:cNvSpPr/>
          <p:nvPr/>
        </p:nvSpPr>
        <p:spPr>
          <a:xfrm>
            <a:off x="4886353" y="5543719"/>
            <a:ext cx="1102910" cy="189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192.0.2.104</a:t>
            </a:r>
          </a:p>
        </p:txBody>
      </p:sp>
      <p:sp>
        <p:nvSpPr>
          <p:cNvPr id="79" name="Rectangle 78">
            <a:extLst>
              <a:ext uri="{FF2B5EF4-FFF2-40B4-BE49-F238E27FC236}">
                <a16:creationId xmlns:a16="http://schemas.microsoft.com/office/drawing/2014/main" id="{00DC4934-D0E6-464F-AC6F-4FF8640ACC3C}"/>
              </a:ext>
            </a:extLst>
          </p:cNvPr>
          <p:cNvSpPr/>
          <p:nvPr/>
        </p:nvSpPr>
        <p:spPr>
          <a:xfrm>
            <a:off x="6430548" y="5543718"/>
            <a:ext cx="1102910" cy="189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192.0.2.148</a:t>
            </a:r>
          </a:p>
        </p:txBody>
      </p:sp>
      <p:sp>
        <p:nvSpPr>
          <p:cNvPr id="80" name="Rectangle 79">
            <a:extLst>
              <a:ext uri="{FF2B5EF4-FFF2-40B4-BE49-F238E27FC236}">
                <a16:creationId xmlns:a16="http://schemas.microsoft.com/office/drawing/2014/main" id="{924A74EC-DBDD-42C5-9052-8B2624B748BE}"/>
              </a:ext>
            </a:extLst>
          </p:cNvPr>
          <p:cNvSpPr/>
          <p:nvPr/>
        </p:nvSpPr>
        <p:spPr>
          <a:xfrm>
            <a:off x="8648376" y="5524258"/>
            <a:ext cx="1233604" cy="2300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198.51.100.104</a:t>
            </a:r>
          </a:p>
        </p:txBody>
      </p:sp>
      <p:sp>
        <p:nvSpPr>
          <p:cNvPr id="81" name="Rectangle 80">
            <a:extLst>
              <a:ext uri="{FF2B5EF4-FFF2-40B4-BE49-F238E27FC236}">
                <a16:creationId xmlns:a16="http://schemas.microsoft.com/office/drawing/2014/main" id="{1442A599-A826-4BF4-9AA5-7AF3FBBDED9A}"/>
              </a:ext>
            </a:extLst>
          </p:cNvPr>
          <p:cNvSpPr/>
          <p:nvPr/>
        </p:nvSpPr>
        <p:spPr>
          <a:xfrm>
            <a:off x="10269198" y="5524258"/>
            <a:ext cx="1233604" cy="2300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198.51.100.10</a:t>
            </a:r>
          </a:p>
        </p:txBody>
      </p:sp>
      <p:sp>
        <p:nvSpPr>
          <p:cNvPr id="103" name="TextBox 102">
            <a:extLst>
              <a:ext uri="{FF2B5EF4-FFF2-40B4-BE49-F238E27FC236}">
                <a16:creationId xmlns:a16="http://schemas.microsoft.com/office/drawing/2014/main" id="{BADFDFC1-68F7-459C-9F47-919168B5135D}"/>
              </a:ext>
            </a:extLst>
          </p:cNvPr>
          <p:cNvSpPr txBox="1"/>
          <p:nvPr/>
        </p:nvSpPr>
        <p:spPr>
          <a:xfrm>
            <a:off x="7544345" y="1776070"/>
            <a:ext cx="945067" cy="369332"/>
          </a:xfrm>
          <a:prstGeom prst="rect">
            <a:avLst/>
          </a:prstGeom>
          <a:noFill/>
        </p:spPr>
        <p:txBody>
          <a:bodyPr wrap="none" rtlCol="0">
            <a:spAutoFit/>
          </a:bodyPr>
          <a:lstStyle/>
          <a:p>
            <a:r>
              <a:rPr lang="en-GB" dirty="0"/>
              <a:t>Internet</a:t>
            </a:r>
          </a:p>
        </p:txBody>
      </p:sp>
      <p:sp>
        <p:nvSpPr>
          <p:cNvPr id="105" name="Thought Bubble: Cloud 104">
            <a:extLst>
              <a:ext uri="{FF2B5EF4-FFF2-40B4-BE49-F238E27FC236}">
                <a16:creationId xmlns:a16="http://schemas.microsoft.com/office/drawing/2014/main" id="{D77FE636-DAC0-4E04-B2C9-190E1B3B3AC3}"/>
              </a:ext>
            </a:extLst>
          </p:cNvPr>
          <p:cNvSpPr/>
          <p:nvPr/>
        </p:nvSpPr>
        <p:spPr>
          <a:xfrm>
            <a:off x="10082582" y="5935047"/>
            <a:ext cx="1684038" cy="858318"/>
          </a:xfrm>
          <a:prstGeom prst="cloudCallout">
            <a:avLst>
              <a:gd name="adj1" fmla="val -7136"/>
              <a:gd name="adj2" fmla="val -118388"/>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My</a:t>
            </a:r>
            <a:r>
              <a:rPr lang="en-GB" dirty="0"/>
              <a:t> </a:t>
            </a:r>
            <a:r>
              <a:rPr lang="en-GB" sz="1100" dirty="0">
                <a:solidFill>
                  <a:schemeClr val="tx1"/>
                </a:solidFill>
              </a:rPr>
              <a:t>default gateway is</a:t>
            </a:r>
          </a:p>
          <a:p>
            <a:pPr algn="ctr"/>
            <a:r>
              <a:rPr lang="en-GB" sz="1100" dirty="0">
                <a:solidFill>
                  <a:schemeClr val="tx1"/>
                </a:solidFill>
              </a:rPr>
              <a:t>198.51.100.1</a:t>
            </a:r>
          </a:p>
        </p:txBody>
      </p:sp>
      <p:sp>
        <p:nvSpPr>
          <p:cNvPr id="106" name="Rectangle 105">
            <a:extLst>
              <a:ext uri="{FF2B5EF4-FFF2-40B4-BE49-F238E27FC236}">
                <a16:creationId xmlns:a16="http://schemas.microsoft.com/office/drawing/2014/main" id="{2662A55B-D9FD-4585-A886-654CC64CB935}"/>
              </a:ext>
            </a:extLst>
          </p:cNvPr>
          <p:cNvSpPr/>
          <p:nvPr/>
        </p:nvSpPr>
        <p:spPr>
          <a:xfrm>
            <a:off x="8195108" y="2275833"/>
            <a:ext cx="1238551" cy="2723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81.0.110.1</a:t>
            </a:r>
          </a:p>
        </p:txBody>
      </p:sp>
      <p:sp>
        <p:nvSpPr>
          <p:cNvPr id="107" name="TextBox 106">
            <a:extLst>
              <a:ext uri="{FF2B5EF4-FFF2-40B4-BE49-F238E27FC236}">
                <a16:creationId xmlns:a16="http://schemas.microsoft.com/office/drawing/2014/main" id="{58BD04A5-F903-4EC5-8E05-5EBC0A8ACB10}"/>
              </a:ext>
            </a:extLst>
          </p:cNvPr>
          <p:cNvSpPr txBox="1"/>
          <p:nvPr/>
        </p:nvSpPr>
        <p:spPr>
          <a:xfrm>
            <a:off x="8628490" y="2892567"/>
            <a:ext cx="818622" cy="369332"/>
          </a:xfrm>
          <a:prstGeom prst="rect">
            <a:avLst/>
          </a:prstGeom>
          <a:noFill/>
        </p:spPr>
        <p:txBody>
          <a:bodyPr wrap="none" rtlCol="0">
            <a:spAutoFit/>
          </a:bodyPr>
          <a:lstStyle/>
          <a:p>
            <a:r>
              <a:rPr lang="en-GB" dirty="0"/>
              <a:t>Router</a:t>
            </a:r>
          </a:p>
        </p:txBody>
      </p:sp>
      <p:pic>
        <p:nvPicPr>
          <p:cNvPr id="108" name="Picture 10" descr="C:\Users\ecoffey\AppData\Local\Temp\Rar$DRa0.386\30067_Device_router_default_256.png">
            <a:extLst>
              <a:ext uri="{FF2B5EF4-FFF2-40B4-BE49-F238E27FC236}">
                <a16:creationId xmlns:a16="http://schemas.microsoft.com/office/drawing/2014/main" id="{B3CA81C8-0F59-4ED2-9B0B-B2BCA9B268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71" t="28931" r="8368" b="21666"/>
          <a:stretch/>
        </p:blipFill>
        <p:spPr bwMode="auto">
          <a:xfrm>
            <a:off x="7431783" y="2753475"/>
            <a:ext cx="1170192" cy="6926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79536EC-C0DD-41F8-B5BE-C32A188C559E}"/>
              </a:ext>
            </a:extLst>
          </p:cNvPr>
          <p:cNvGrpSpPr/>
          <p:nvPr/>
        </p:nvGrpSpPr>
        <p:grpSpPr>
          <a:xfrm>
            <a:off x="5433194" y="3345173"/>
            <a:ext cx="1629203" cy="1398463"/>
            <a:chOff x="4858572" y="1987321"/>
            <a:chExt cx="1629203" cy="1398463"/>
          </a:xfrm>
        </p:grpSpPr>
        <p:pic>
          <p:nvPicPr>
            <p:cNvPr id="62" name="Picture 10" descr="C:\Users\ecoffey\AppData\Local\Temp\Rar$DRa0.423\30103_Device_wireless_router_default_256.png">
              <a:extLst>
                <a:ext uri="{FF2B5EF4-FFF2-40B4-BE49-F238E27FC236}">
                  <a16:creationId xmlns:a16="http://schemas.microsoft.com/office/drawing/2014/main" id="{29B9DA78-DFF5-4062-93FD-A0CF1A817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235" y="1987321"/>
              <a:ext cx="1403892" cy="1339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C:\Users\ecoffey\AppData\Local\Temp\Rar$DRa0.608\30080_Device_switch_default_256.png">
              <a:extLst>
                <a:ext uri="{FF2B5EF4-FFF2-40B4-BE49-F238E27FC236}">
                  <a16:creationId xmlns:a16="http://schemas.microsoft.com/office/drawing/2014/main" id="{00E16C95-C908-4524-B391-0EAF7C4FD9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4858572" y="2630145"/>
              <a:ext cx="1629203" cy="755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11" name="Picture 10" descr="C:\Users\ecoffey\AppData\Local\Temp\Rar$DRa0.608\30080_Device_switch_default_256.png">
            <a:extLst>
              <a:ext uri="{FF2B5EF4-FFF2-40B4-BE49-F238E27FC236}">
                <a16:creationId xmlns:a16="http://schemas.microsoft.com/office/drawing/2014/main" id="{34A685F1-3C06-425C-9265-133D95458C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9307899" y="4126378"/>
            <a:ext cx="1202409" cy="55768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C:\Users\ecoffey\AppData\Local\Temp\Rar$DRa0.423\30103_Device_wireless_router_default_256.png">
            <a:extLst>
              <a:ext uri="{FF2B5EF4-FFF2-40B4-BE49-F238E27FC236}">
                <a16:creationId xmlns:a16="http://schemas.microsoft.com/office/drawing/2014/main" id="{1F7617B4-D50F-4C69-B349-EDE5425E0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4933" y="2092369"/>
            <a:ext cx="1403892" cy="1339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C:\Users\ecoffey\AppData\Local\Temp\Rar$DRa0.608\30080_Device_switch_default_256.png">
            <a:extLst>
              <a:ext uri="{FF2B5EF4-FFF2-40B4-BE49-F238E27FC236}">
                <a16:creationId xmlns:a16="http://schemas.microsoft.com/office/drawing/2014/main" id="{ABE03CD8-CC6F-4F4C-802F-56A1A56FA0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5653069" y="4109158"/>
            <a:ext cx="1202409" cy="55768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C:\Users\ecoffey\AppData\Local\Temp\Rar$DRa1.653\30059_Device_laptop_3145_default_256.png">
            <a:extLst>
              <a:ext uri="{FF2B5EF4-FFF2-40B4-BE49-F238E27FC236}">
                <a16:creationId xmlns:a16="http://schemas.microsoft.com/office/drawing/2014/main" id="{CD85B714-3FE6-4C37-B85C-1BBBA8F25B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3929" y="4659310"/>
            <a:ext cx="932300" cy="9323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C:\Users\ecoffey\AppData\Local\Temp\Rar$DRa1.653\30059_Device_laptop_3145_default_256.png">
            <a:extLst>
              <a:ext uri="{FF2B5EF4-FFF2-40B4-BE49-F238E27FC236}">
                <a16:creationId xmlns:a16="http://schemas.microsoft.com/office/drawing/2014/main" id="{D49CF1FF-65BD-4C60-8AAB-1DF3D6C9EF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962" y="4689710"/>
            <a:ext cx="932300" cy="932300"/>
          </a:xfrm>
          <a:prstGeom prst="rect">
            <a:avLst/>
          </a:prstGeom>
          <a:noFill/>
          <a:extLst>
            <a:ext uri="{909E8E84-426E-40DD-AFC4-6F175D3DCCD1}">
              <a14:hiddenFill xmlns:a14="http://schemas.microsoft.com/office/drawing/2010/main">
                <a:solidFill>
                  <a:srgbClr val="FFFFFF"/>
                </a:solidFill>
              </a14:hiddenFill>
            </a:ext>
          </a:extLst>
        </p:spPr>
      </p:pic>
      <p:sp>
        <p:nvSpPr>
          <p:cNvPr id="104" name="Thought Bubble: Cloud 103">
            <a:extLst>
              <a:ext uri="{FF2B5EF4-FFF2-40B4-BE49-F238E27FC236}">
                <a16:creationId xmlns:a16="http://schemas.microsoft.com/office/drawing/2014/main" id="{FC95830D-F241-45FA-8856-F6C7E3C0C3A4}"/>
              </a:ext>
            </a:extLst>
          </p:cNvPr>
          <p:cNvSpPr/>
          <p:nvPr/>
        </p:nvSpPr>
        <p:spPr>
          <a:xfrm>
            <a:off x="7258857" y="5741099"/>
            <a:ext cx="1476142" cy="858318"/>
          </a:xfrm>
          <a:prstGeom prst="cloudCallout">
            <a:avLst>
              <a:gd name="adj1" fmla="val -50164"/>
              <a:gd name="adj2" fmla="val -9380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My</a:t>
            </a:r>
            <a:r>
              <a:rPr lang="en-GB" dirty="0"/>
              <a:t> </a:t>
            </a:r>
            <a:r>
              <a:rPr lang="en-GB" sz="1100" dirty="0">
                <a:solidFill>
                  <a:schemeClr val="tx1"/>
                </a:solidFill>
              </a:rPr>
              <a:t>default gateway is</a:t>
            </a:r>
          </a:p>
          <a:p>
            <a:pPr algn="ctr"/>
            <a:r>
              <a:rPr lang="en-GB" sz="1100" dirty="0">
                <a:solidFill>
                  <a:schemeClr val="tx1"/>
                </a:solidFill>
              </a:rPr>
              <a:t>192.0.2.1</a:t>
            </a:r>
          </a:p>
        </p:txBody>
      </p:sp>
      <p:sp>
        <p:nvSpPr>
          <p:cNvPr id="74" name="Rectangle 73">
            <a:extLst>
              <a:ext uri="{FF2B5EF4-FFF2-40B4-BE49-F238E27FC236}">
                <a16:creationId xmlns:a16="http://schemas.microsoft.com/office/drawing/2014/main" id="{F373E7BF-1385-4A59-97EE-58ED2E4FCF54}"/>
              </a:ext>
            </a:extLst>
          </p:cNvPr>
          <p:cNvSpPr/>
          <p:nvPr/>
        </p:nvSpPr>
        <p:spPr>
          <a:xfrm>
            <a:off x="4727841" y="3965168"/>
            <a:ext cx="1261421" cy="1787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192.0.2.2/24</a:t>
            </a:r>
          </a:p>
        </p:txBody>
      </p:sp>
    </p:spTree>
    <p:extLst>
      <p:ext uri="{BB962C8B-B14F-4D97-AF65-F5344CB8AC3E}">
        <p14:creationId xmlns:p14="http://schemas.microsoft.com/office/powerpoint/2010/main" val="217747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75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childTnLst>
                          </p:cTn>
                        </p:par>
                        <p:par>
                          <p:cTn id="14" fill="hold">
                            <p:stCondLst>
                              <p:cond delay="1250"/>
                            </p:stCondLst>
                            <p:childTnLst>
                              <p:par>
                                <p:cTn id="15" presetID="1" presetClass="exit" presetSubtype="0" fill="hold" nodeType="after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6"/>
                                        </p:tgtEl>
                                        <p:attrNameLst>
                                          <p:attrName>style.visibility</p:attrName>
                                        </p:attrNameLst>
                                      </p:cBhvr>
                                      <p:to>
                                        <p:strVal val="hidden"/>
                                      </p:to>
                                    </p:set>
                                  </p:childTnLst>
                                </p:cTn>
                              </p:par>
                            </p:childTnLst>
                          </p:cTn>
                        </p:par>
                        <p:par>
                          <p:cTn id="23" fill="hold">
                            <p:stCondLst>
                              <p:cond delay="1250"/>
                            </p:stCondLst>
                            <p:childTnLst>
                              <p:par>
                                <p:cTn id="24" presetID="1" presetClass="exit" presetSubtype="0" fill="hold" nodeType="after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childTnLst>
                          </p:cTn>
                        </p:par>
                        <p:par>
                          <p:cTn id="34" fill="hold">
                            <p:stCondLst>
                              <p:cond delay="1250"/>
                            </p:stCondLst>
                            <p:childTnLst>
                              <p:par>
                                <p:cTn id="35" presetID="10" presetClass="entr" presetSubtype="0" fill="hold" grpId="0" nodeType="afterEffect">
                                  <p:stCondLst>
                                    <p:cond delay="150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Multilayer switches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6229978" y="1825625"/>
            <a:ext cx="5673264" cy="4935956"/>
          </a:xfrm>
        </p:spPr>
        <p:txBody>
          <a:bodyPr>
            <a:normAutofit/>
          </a:bodyPr>
          <a:lstStyle/>
          <a:p>
            <a:r>
              <a:rPr lang="en-GB" b="0" i="0" dirty="0">
                <a:effectLst/>
              </a:rPr>
              <a:t>A multilayer switch is a network device that has the ability to operate at higher layers of the OSI reference model, unlike the Data Link Layer (DLL) traditionally used by switches</a:t>
            </a:r>
          </a:p>
          <a:p>
            <a:r>
              <a:rPr lang="en-GB" b="0" i="0" dirty="0">
                <a:effectLst/>
              </a:rPr>
              <a:t>A multilayer switch can perform the functions of a switch as well as that of a router at incredibly fast speeds</a:t>
            </a:r>
            <a:endParaRPr lang="en-US" b="0" i="0" dirty="0">
              <a:effectLst/>
            </a:endParaRPr>
          </a:p>
        </p:txBody>
      </p:sp>
      <p:grpSp>
        <p:nvGrpSpPr>
          <p:cNvPr id="52" name="Group 51">
            <a:extLst>
              <a:ext uri="{FF2B5EF4-FFF2-40B4-BE49-F238E27FC236}">
                <a16:creationId xmlns:a16="http://schemas.microsoft.com/office/drawing/2014/main" id="{DE8521EF-581E-4570-9E3E-A87E2790E23E}"/>
              </a:ext>
            </a:extLst>
          </p:cNvPr>
          <p:cNvGrpSpPr/>
          <p:nvPr/>
        </p:nvGrpSpPr>
        <p:grpSpPr>
          <a:xfrm>
            <a:off x="992036" y="2272794"/>
            <a:ext cx="4438450" cy="1205679"/>
            <a:chOff x="992036" y="2587426"/>
            <a:chExt cx="4438450" cy="1205679"/>
          </a:xfrm>
        </p:grpSpPr>
        <p:cxnSp>
          <p:nvCxnSpPr>
            <p:cNvPr id="11" name="Straight Connector 10">
              <a:extLst>
                <a:ext uri="{FF2B5EF4-FFF2-40B4-BE49-F238E27FC236}">
                  <a16:creationId xmlns:a16="http://schemas.microsoft.com/office/drawing/2014/main" id="{B03AD0EE-E89C-43CE-82D8-6F2429CC39B5}"/>
                </a:ext>
              </a:extLst>
            </p:cNvPr>
            <p:cNvCxnSpPr>
              <a:cxnSpLocks/>
            </p:cNvCxnSpPr>
            <p:nvPr/>
          </p:nvCxnSpPr>
          <p:spPr>
            <a:xfrm>
              <a:off x="2227912" y="3325467"/>
              <a:ext cx="24381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A41875-CD4D-4057-AE6E-21C7109D63F3}"/>
                </a:ext>
              </a:extLst>
            </p:cNvPr>
            <p:cNvCxnSpPr>
              <a:cxnSpLocks/>
            </p:cNvCxnSpPr>
            <p:nvPr/>
          </p:nvCxnSpPr>
          <p:spPr>
            <a:xfrm>
              <a:off x="2159086" y="3136490"/>
              <a:ext cx="6136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7A78FA-6282-433F-95D9-3AB040B314D3}"/>
                </a:ext>
              </a:extLst>
            </p:cNvPr>
            <p:cNvCxnSpPr>
              <a:cxnSpLocks/>
            </p:cNvCxnSpPr>
            <p:nvPr/>
          </p:nvCxnSpPr>
          <p:spPr>
            <a:xfrm>
              <a:off x="2227911" y="3505200"/>
              <a:ext cx="5447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1B5889-5029-4583-A879-229E8CB4008F}"/>
                </a:ext>
              </a:extLst>
            </p:cNvPr>
            <p:cNvCxnSpPr>
              <a:cxnSpLocks/>
            </p:cNvCxnSpPr>
            <p:nvPr/>
          </p:nvCxnSpPr>
          <p:spPr>
            <a:xfrm>
              <a:off x="3999916" y="3161070"/>
              <a:ext cx="6136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F28A3C-AB96-4757-A2C8-87C22C443128}"/>
                </a:ext>
              </a:extLst>
            </p:cNvPr>
            <p:cNvCxnSpPr>
              <a:cxnSpLocks/>
            </p:cNvCxnSpPr>
            <p:nvPr/>
          </p:nvCxnSpPr>
          <p:spPr>
            <a:xfrm flipV="1">
              <a:off x="3999916" y="3494780"/>
              <a:ext cx="751261" cy="104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10" descr="C:\Users\ecoffey\AppData\Local\Temp\Rar$DRa0.386\30067_Device_router_default_256.png">
              <a:extLst>
                <a:ext uri="{FF2B5EF4-FFF2-40B4-BE49-F238E27FC236}">
                  <a16:creationId xmlns:a16="http://schemas.microsoft.com/office/drawing/2014/main" id="{9815C88A-E7CB-4CF7-8C5F-C02658F892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4556320" y="3066741"/>
              <a:ext cx="874166" cy="517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ecoffey\AppData\Local\Temp\Rar$DRa0.608\30080_Device_switch_default_256.png">
              <a:extLst>
                <a:ext uri="{FF2B5EF4-FFF2-40B4-BE49-F238E27FC236}">
                  <a16:creationId xmlns:a16="http://schemas.microsoft.com/office/drawing/2014/main" id="{D35F1A96-9C77-4FBD-A76F-35A5E2CC83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992036" y="3010571"/>
              <a:ext cx="1357874" cy="62979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F84E8784-8269-4D5A-85ED-8381D1077E3C}"/>
                </a:ext>
              </a:extLst>
            </p:cNvPr>
            <p:cNvCxnSpPr>
              <a:cxnSpLocks/>
            </p:cNvCxnSpPr>
            <p:nvPr/>
          </p:nvCxnSpPr>
          <p:spPr>
            <a:xfrm flipV="1">
              <a:off x="2772696" y="2930013"/>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DCF9CC-7B27-47CA-B4EB-E05CED9CF2A0}"/>
                </a:ext>
              </a:extLst>
            </p:cNvPr>
            <p:cNvCxnSpPr>
              <a:cxnSpLocks/>
            </p:cNvCxnSpPr>
            <p:nvPr/>
          </p:nvCxnSpPr>
          <p:spPr>
            <a:xfrm flipV="1">
              <a:off x="2772696" y="3505200"/>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58AD91-F8DC-4364-89B4-C5DDBCAAFC6D}"/>
                </a:ext>
              </a:extLst>
            </p:cNvPr>
            <p:cNvCxnSpPr>
              <a:cxnSpLocks/>
            </p:cNvCxnSpPr>
            <p:nvPr/>
          </p:nvCxnSpPr>
          <p:spPr>
            <a:xfrm flipV="1">
              <a:off x="3999916" y="2930013"/>
              <a:ext cx="12029" cy="2399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A0FD3B-BB5F-4A9F-B4FA-0C80D49C8295}"/>
                </a:ext>
              </a:extLst>
            </p:cNvPr>
            <p:cNvCxnSpPr>
              <a:cxnSpLocks/>
            </p:cNvCxnSpPr>
            <p:nvPr/>
          </p:nvCxnSpPr>
          <p:spPr>
            <a:xfrm flipV="1">
              <a:off x="4011945" y="3505200"/>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F65193-7FAB-4377-8164-B9BF96DEE88F}"/>
                </a:ext>
              </a:extLst>
            </p:cNvPr>
            <p:cNvCxnSpPr>
              <a:cxnSpLocks/>
            </p:cNvCxnSpPr>
            <p:nvPr/>
          </p:nvCxnSpPr>
          <p:spPr>
            <a:xfrm>
              <a:off x="2772696" y="3711678"/>
              <a:ext cx="12392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BC6894-29BE-4923-A303-DB283A143F4E}"/>
                </a:ext>
              </a:extLst>
            </p:cNvPr>
            <p:cNvCxnSpPr>
              <a:cxnSpLocks/>
            </p:cNvCxnSpPr>
            <p:nvPr/>
          </p:nvCxnSpPr>
          <p:spPr>
            <a:xfrm>
              <a:off x="2772696" y="2930013"/>
              <a:ext cx="12392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0818206-7241-45DD-8C75-799207043C46}"/>
                </a:ext>
              </a:extLst>
            </p:cNvPr>
            <p:cNvSpPr txBox="1"/>
            <p:nvPr/>
          </p:nvSpPr>
          <p:spPr>
            <a:xfrm>
              <a:off x="2976967" y="3423773"/>
              <a:ext cx="865943" cy="369332"/>
            </a:xfrm>
            <a:prstGeom prst="rect">
              <a:avLst/>
            </a:prstGeom>
            <a:noFill/>
          </p:spPr>
          <p:txBody>
            <a:bodyPr wrap="none" rtlCol="0">
              <a:spAutoFit/>
            </a:bodyPr>
            <a:lstStyle/>
            <a:p>
              <a:r>
                <a:rPr lang="en-GB" dirty="0"/>
                <a:t>VLAN 1</a:t>
              </a:r>
            </a:p>
          </p:txBody>
        </p:sp>
        <p:sp>
          <p:nvSpPr>
            <p:cNvPr id="30" name="TextBox 29">
              <a:extLst>
                <a:ext uri="{FF2B5EF4-FFF2-40B4-BE49-F238E27FC236}">
                  <a16:creationId xmlns:a16="http://schemas.microsoft.com/office/drawing/2014/main" id="{95FDB218-F864-46DC-BE8D-545B3607B4EC}"/>
                </a:ext>
              </a:extLst>
            </p:cNvPr>
            <p:cNvSpPr txBox="1"/>
            <p:nvPr/>
          </p:nvSpPr>
          <p:spPr>
            <a:xfrm>
              <a:off x="2976967" y="3010571"/>
              <a:ext cx="865943" cy="369332"/>
            </a:xfrm>
            <a:prstGeom prst="rect">
              <a:avLst/>
            </a:prstGeom>
            <a:noFill/>
          </p:spPr>
          <p:txBody>
            <a:bodyPr wrap="none" rtlCol="0">
              <a:spAutoFit/>
            </a:bodyPr>
            <a:lstStyle/>
            <a:p>
              <a:r>
                <a:rPr lang="en-GB" dirty="0"/>
                <a:t>VLAN 2</a:t>
              </a:r>
            </a:p>
          </p:txBody>
        </p:sp>
        <p:sp>
          <p:nvSpPr>
            <p:cNvPr id="31" name="TextBox 30">
              <a:extLst>
                <a:ext uri="{FF2B5EF4-FFF2-40B4-BE49-F238E27FC236}">
                  <a16:creationId xmlns:a16="http://schemas.microsoft.com/office/drawing/2014/main" id="{DB542FE2-083E-470B-B4B3-FF282C08D50F}"/>
                </a:ext>
              </a:extLst>
            </p:cNvPr>
            <p:cNvSpPr txBox="1"/>
            <p:nvPr/>
          </p:nvSpPr>
          <p:spPr>
            <a:xfrm>
              <a:off x="2976967" y="2587426"/>
              <a:ext cx="865943" cy="369332"/>
            </a:xfrm>
            <a:prstGeom prst="rect">
              <a:avLst/>
            </a:prstGeom>
            <a:noFill/>
          </p:spPr>
          <p:txBody>
            <a:bodyPr wrap="none" rtlCol="0">
              <a:spAutoFit/>
            </a:bodyPr>
            <a:lstStyle/>
            <a:p>
              <a:r>
                <a:rPr lang="en-GB" dirty="0"/>
                <a:t>VLAN 3</a:t>
              </a:r>
            </a:p>
          </p:txBody>
        </p:sp>
      </p:grpSp>
      <p:cxnSp>
        <p:nvCxnSpPr>
          <p:cNvPr id="35" name="Straight Connector 34">
            <a:extLst>
              <a:ext uri="{FF2B5EF4-FFF2-40B4-BE49-F238E27FC236}">
                <a16:creationId xmlns:a16="http://schemas.microsoft.com/office/drawing/2014/main" id="{0A8A1ECC-D2AE-42FC-9704-FBC460F24502}"/>
              </a:ext>
            </a:extLst>
          </p:cNvPr>
          <p:cNvCxnSpPr>
            <a:cxnSpLocks/>
          </p:cNvCxnSpPr>
          <p:nvPr/>
        </p:nvCxnSpPr>
        <p:spPr>
          <a:xfrm>
            <a:off x="2225741" y="4493415"/>
            <a:ext cx="24381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10" descr="C:\Users\ecoffey\AppData\Local\Temp\Rar$DRa0.608\30080_Device_switch_default_256.png">
            <a:extLst>
              <a:ext uri="{FF2B5EF4-FFF2-40B4-BE49-F238E27FC236}">
                <a16:creationId xmlns:a16="http://schemas.microsoft.com/office/drawing/2014/main" id="{D589586C-8CCD-4D13-87E6-8F717C5891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992036" y="4178518"/>
            <a:ext cx="1357874" cy="6297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C:\Users\ecoffey\AppData\Local\Temp\Rar$DRa0.386\30067_Device_router_default_256.png">
            <a:extLst>
              <a:ext uri="{FF2B5EF4-FFF2-40B4-BE49-F238E27FC236}">
                <a16:creationId xmlns:a16="http://schemas.microsoft.com/office/drawing/2014/main" id="{AFE2ECAA-76A5-4A3F-AA6A-045500D5A1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4556320" y="4290859"/>
            <a:ext cx="874166" cy="51745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33FAF2A-61C5-4196-9732-53EBD6B15AA2}"/>
              </a:ext>
            </a:extLst>
          </p:cNvPr>
          <p:cNvSpPr txBox="1"/>
          <p:nvPr/>
        </p:nvSpPr>
        <p:spPr>
          <a:xfrm>
            <a:off x="2717672" y="4180270"/>
            <a:ext cx="1353256" cy="369332"/>
          </a:xfrm>
          <a:prstGeom prst="rect">
            <a:avLst/>
          </a:prstGeom>
          <a:noFill/>
        </p:spPr>
        <p:txBody>
          <a:bodyPr wrap="none" rtlCol="0">
            <a:spAutoFit/>
          </a:bodyPr>
          <a:lstStyle/>
          <a:p>
            <a:r>
              <a:rPr lang="en-GB" dirty="0"/>
              <a:t>VLANs 1, 2 3</a:t>
            </a:r>
          </a:p>
        </p:txBody>
      </p:sp>
      <p:sp>
        <p:nvSpPr>
          <p:cNvPr id="37" name="TextBox 36">
            <a:extLst>
              <a:ext uri="{FF2B5EF4-FFF2-40B4-BE49-F238E27FC236}">
                <a16:creationId xmlns:a16="http://schemas.microsoft.com/office/drawing/2014/main" id="{29FAE449-FFAC-48B4-98CB-9AC9C4EFBE1D}"/>
              </a:ext>
            </a:extLst>
          </p:cNvPr>
          <p:cNvSpPr txBox="1"/>
          <p:nvPr/>
        </p:nvSpPr>
        <p:spPr>
          <a:xfrm>
            <a:off x="2921053" y="4438980"/>
            <a:ext cx="710579" cy="369332"/>
          </a:xfrm>
          <a:prstGeom prst="rect">
            <a:avLst/>
          </a:prstGeom>
          <a:noFill/>
        </p:spPr>
        <p:txBody>
          <a:bodyPr wrap="none" rtlCol="0">
            <a:spAutoFit/>
          </a:bodyPr>
          <a:lstStyle/>
          <a:p>
            <a:r>
              <a:rPr lang="en-GB" dirty="0"/>
              <a:t>Trunk</a:t>
            </a:r>
          </a:p>
        </p:txBody>
      </p:sp>
      <p:grpSp>
        <p:nvGrpSpPr>
          <p:cNvPr id="50" name="Group 49">
            <a:extLst>
              <a:ext uri="{FF2B5EF4-FFF2-40B4-BE49-F238E27FC236}">
                <a16:creationId xmlns:a16="http://schemas.microsoft.com/office/drawing/2014/main" id="{77F497E1-BA05-4951-9B26-D8F8F66F9984}"/>
              </a:ext>
            </a:extLst>
          </p:cNvPr>
          <p:cNvGrpSpPr/>
          <p:nvPr/>
        </p:nvGrpSpPr>
        <p:grpSpPr>
          <a:xfrm>
            <a:off x="1115208" y="5351826"/>
            <a:ext cx="4151229" cy="1095123"/>
            <a:chOff x="1115208" y="5666458"/>
            <a:chExt cx="4151229" cy="1095123"/>
          </a:xfrm>
        </p:grpSpPr>
        <p:cxnSp>
          <p:nvCxnSpPr>
            <p:cNvPr id="39" name="Straight Connector 38">
              <a:extLst>
                <a:ext uri="{FF2B5EF4-FFF2-40B4-BE49-F238E27FC236}">
                  <a16:creationId xmlns:a16="http://schemas.microsoft.com/office/drawing/2014/main" id="{7BAA86DB-8ECD-47C8-975F-25B4B6859C0B}"/>
                </a:ext>
              </a:extLst>
            </p:cNvPr>
            <p:cNvCxnSpPr>
              <a:cxnSpLocks/>
            </p:cNvCxnSpPr>
            <p:nvPr/>
          </p:nvCxnSpPr>
          <p:spPr>
            <a:xfrm>
              <a:off x="1935460" y="6020036"/>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9390B9-F77B-46D9-99DC-156E2DB17653}"/>
                </a:ext>
              </a:extLst>
            </p:cNvPr>
            <p:cNvCxnSpPr>
              <a:cxnSpLocks/>
            </p:cNvCxnSpPr>
            <p:nvPr/>
          </p:nvCxnSpPr>
          <p:spPr>
            <a:xfrm>
              <a:off x="1935460" y="6223850"/>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914FBF-4DA3-4415-8224-F96C1C54D641}"/>
                </a:ext>
              </a:extLst>
            </p:cNvPr>
            <p:cNvCxnSpPr>
              <a:cxnSpLocks/>
            </p:cNvCxnSpPr>
            <p:nvPr/>
          </p:nvCxnSpPr>
          <p:spPr>
            <a:xfrm>
              <a:off x="1935460" y="6427664"/>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10" descr="C:\Users\ecoffey\AppData\Local\Temp\Rar$DRa0.160\30042_Device_layer3_switch_default_256.png">
              <a:extLst>
                <a:ext uri="{FF2B5EF4-FFF2-40B4-BE49-F238E27FC236}">
                  <a16:creationId xmlns:a16="http://schemas.microsoft.com/office/drawing/2014/main" id="{B447711A-E30F-47C7-8FC3-4C4F9B93C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839" y="5666458"/>
              <a:ext cx="1095123" cy="109512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E07F5C8-4616-44EC-A325-706B74CA650C}"/>
                </a:ext>
              </a:extLst>
            </p:cNvPr>
            <p:cNvSpPr txBox="1"/>
            <p:nvPr/>
          </p:nvSpPr>
          <p:spPr>
            <a:xfrm>
              <a:off x="1115208" y="6267027"/>
              <a:ext cx="865943" cy="369332"/>
            </a:xfrm>
            <a:prstGeom prst="rect">
              <a:avLst/>
            </a:prstGeom>
            <a:noFill/>
          </p:spPr>
          <p:txBody>
            <a:bodyPr wrap="none" rtlCol="0">
              <a:spAutoFit/>
            </a:bodyPr>
            <a:lstStyle/>
            <a:p>
              <a:r>
                <a:rPr lang="en-GB" dirty="0"/>
                <a:t>VLAN 1</a:t>
              </a:r>
            </a:p>
          </p:txBody>
        </p:sp>
        <p:sp>
          <p:nvSpPr>
            <p:cNvPr id="47" name="TextBox 46">
              <a:extLst>
                <a:ext uri="{FF2B5EF4-FFF2-40B4-BE49-F238E27FC236}">
                  <a16:creationId xmlns:a16="http://schemas.microsoft.com/office/drawing/2014/main" id="{A70A7CB2-04F6-4233-9C4D-B0113AA305DB}"/>
                </a:ext>
              </a:extLst>
            </p:cNvPr>
            <p:cNvSpPr txBox="1"/>
            <p:nvPr/>
          </p:nvSpPr>
          <p:spPr>
            <a:xfrm>
              <a:off x="1122131" y="6018941"/>
              <a:ext cx="865943" cy="369332"/>
            </a:xfrm>
            <a:prstGeom prst="rect">
              <a:avLst/>
            </a:prstGeom>
            <a:noFill/>
          </p:spPr>
          <p:txBody>
            <a:bodyPr wrap="none" rtlCol="0">
              <a:spAutoFit/>
            </a:bodyPr>
            <a:lstStyle/>
            <a:p>
              <a:r>
                <a:rPr lang="en-GB" dirty="0"/>
                <a:t>VLAN 2</a:t>
              </a:r>
            </a:p>
          </p:txBody>
        </p:sp>
        <p:sp>
          <p:nvSpPr>
            <p:cNvPr id="48" name="TextBox 47">
              <a:extLst>
                <a:ext uri="{FF2B5EF4-FFF2-40B4-BE49-F238E27FC236}">
                  <a16:creationId xmlns:a16="http://schemas.microsoft.com/office/drawing/2014/main" id="{DA622013-750A-4B17-922E-D96223A22448}"/>
                </a:ext>
              </a:extLst>
            </p:cNvPr>
            <p:cNvSpPr txBox="1"/>
            <p:nvPr/>
          </p:nvSpPr>
          <p:spPr>
            <a:xfrm>
              <a:off x="1115208" y="5810247"/>
              <a:ext cx="865943" cy="369332"/>
            </a:xfrm>
            <a:prstGeom prst="rect">
              <a:avLst/>
            </a:prstGeom>
            <a:noFill/>
          </p:spPr>
          <p:txBody>
            <a:bodyPr wrap="none" rtlCol="0">
              <a:spAutoFit/>
            </a:bodyPr>
            <a:lstStyle/>
            <a:p>
              <a:r>
                <a:rPr lang="en-GB" dirty="0"/>
                <a:t>VLAN 3</a:t>
              </a:r>
            </a:p>
          </p:txBody>
        </p:sp>
        <p:sp>
          <p:nvSpPr>
            <p:cNvPr id="49" name="TextBox 48">
              <a:extLst>
                <a:ext uri="{FF2B5EF4-FFF2-40B4-BE49-F238E27FC236}">
                  <a16:creationId xmlns:a16="http://schemas.microsoft.com/office/drawing/2014/main" id="{81A5740F-C323-4B37-B84D-11A8E985F238}"/>
                </a:ext>
              </a:extLst>
            </p:cNvPr>
            <p:cNvSpPr txBox="1"/>
            <p:nvPr/>
          </p:nvSpPr>
          <p:spPr>
            <a:xfrm>
              <a:off x="4123880" y="6026931"/>
              <a:ext cx="1142557" cy="646331"/>
            </a:xfrm>
            <a:prstGeom prst="rect">
              <a:avLst/>
            </a:prstGeom>
            <a:noFill/>
          </p:spPr>
          <p:txBody>
            <a:bodyPr wrap="none" rtlCol="0">
              <a:spAutoFit/>
            </a:bodyPr>
            <a:lstStyle/>
            <a:p>
              <a:r>
                <a:rPr lang="en-GB" dirty="0"/>
                <a:t>Multilayer</a:t>
              </a:r>
            </a:p>
            <a:p>
              <a:r>
                <a:rPr lang="en-GB" dirty="0"/>
                <a:t>Switch</a:t>
              </a:r>
            </a:p>
          </p:txBody>
        </p:sp>
      </p:grpSp>
    </p:spTree>
    <p:extLst>
      <p:ext uri="{BB962C8B-B14F-4D97-AF65-F5344CB8AC3E}">
        <p14:creationId xmlns:p14="http://schemas.microsoft.com/office/powerpoint/2010/main" val="376774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F26D-7D7D-4342-8DF1-C3BB81E4F86F}"/>
              </a:ext>
            </a:extLst>
          </p:cNvPr>
          <p:cNvSpPr>
            <a:spLocks noGrp="1"/>
          </p:cNvSpPr>
          <p:nvPr>
            <p:ph type="title"/>
          </p:nvPr>
        </p:nvSpPr>
        <p:spPr/>
        <p:txBody>
          <a:bodyPr>
            <a:normAutofit/>
          </a:bodyPr>
          <a:lstStyle/>
          <a:p>
            <a:r>
              <a:rPr lang="en-GB" dirty="0"/>
              <a:t>2.3 	Explain the purposes and use cases for advanced networking devices</a:t>
            </a:r>
          </a:p>
        </p:txBody>
      </p:sp>
      <p:sp>
        <p:nvSpPr>
          <p:cNvPr id="8" name="Text Placeholder 7"/>
          <p:cNvSpPr>
            <a:spLocks noGrp="1"/>
          </p:cNvSpPr>
          <p:nvPr>
            <p:ph type="body" sz="half" idx="15"/>
          </p:nvPr>
        </p:nvSpPr>
        <p:spPr>
          <a:xfrm>
            <a:off x="669222" y="2183226"/>
            <a:ext cx="3049702" cy="3603060"/>
          </a:xfrm>
        </p:spPr>
        <p:txBody>
          <a:bodyPr>
            <a:noAutofit/>
          </a:bodyPr>
          <a:lstStyle/>
          <a:p>
            <a:pPr marL="285750" indent="-285750">
              <a:buFont typeface="Arial" panose="020B0604020202020204" pitchFamily="34" charset="0"/>
              <a:buChar char="•"/>
            </a:pPr>
            <a:r>
              <a:rPr lang="en-GB" sz="2400" dirty="0"/>
              <a:t>Multilayer switch</a:t>
            </a:r>
          </a:p>
          <a:p>
            <a:pPr marL="285750" indent="-285750">
              <a:buFont typeface="Arial" panose="020B0604020202020204" pitchFamily="34" charset="0"/>
              <a:buChar char="•"/>
            </a:pPr>
            <a:r>
              <a:rPr lang="en-GB" sz="2400" dirty="0"/>
              <a:t>Wireless controller</a:t>
            </a:r>
          </a:p>
          <a:p>
            <a:pPr marL="285750" indent="-285750">
              <a:buFont typeface="Arial" panose="020B0604020202020204" pitchFamily="34" charset="0"/>
              <a:buChar char="•"/>
            </a:pPr>
            <a:r>
              <a:rPr lang="en-GB" sz="2400" dirty="0"/>
              <a:t>Load balancer</a:t>
            </a:r>
          </a:p>
          <a:p>
            <a:pPr marL="285750" indent="-285750">
              <a:buFont typeface="Arial" panose="020B0604020202020204" pitchFamily="34" charset="0"/>
              <a:buChar char="•"/>
            </a:pPr>
            <a:r>
              <a:rPr lang="en-GB" sz="2400" dirty="0"/>
              <a:t>IDS/IPS</a:t>
            </a:r>
            <a:endParaRPr lang="en-GB" sz="2000" dirty="0"/>
          </a:p>
        </p:txBody>
      </p:sp>
      <p:sp>
        <p:nvSpPr>
          <p:cNvPr id="9" name="Text Placeholder 8"/>
          <p:cNvSpPr>
            <a:spLocks noGrp="1"/>
          </p:cNvSpPr>
          <p:nvPr>
            <p:ph type="body" sz="half" idx="16"/>
          </p:nvPr>
        </p:nvSpPr>
        <p:spPr>
          <a:xfrm>
            <a:off x="3945470" y="2183227"/>
            <a:ext cx="3063240" cy="3603060"/>
          </a:xfrm>
        </p:spPr>
        <p:txBody>
          <a:bodyPr>
            <a:normAutofit/>
          </a:bodyPr>
          <a:lstStyle/>
          <a:p>
            <a:pPr marL="342900" indent="-342900">
              <a:buFont typeface="Arial" panose="020B0604020202020204" pitchFamily="34" charset="0"/>
              <a:buChar char="•"/>
            </a:pPr>
            <a:r>
              <a:rPr lang="en-GB" sz="2400" dirty="0"/>
              <a:t>Proxy server</a:t>
            </a:r>
          </a:p>
          <a:p>
            <a:pPr marL="342900" indent="-342900">
              <a:buFont typeface="Arial" panose="020B0604020202020204" pitchFamily="34" charset="0"/>
              <a:buChar char="•"/>
            </a:pPr>
            <a:r>
              <a:rPr lang="en-GB" sz="2400" dirty="0"/>
              <a:t>VPN concentrator</a:t>
            </a:r>
          </a:p>
          <a:p>
            <a:pPr marL="342900" indent="-342900">
              <a:buFont typeface="Arial" panose="020B0604020202020204" pitchFamily="34" charset="0"/>
              <a:buChar char="•"/>
            </a:pPr>
            <a:r>
              <a:rPr lang="en-GB" sz="2400" dirty="0"/>
              <a:t>AAA/RADIUS server</a:t>
            </a:r>
          </a:p>
          <a:p>
            <a:pPr marL="342900" indent="-342900">
              <a:buFont typeface="Arial" panose="020B0604020202020204" pitchFamily="34" charset="0"/>
              <a:buChar char="•"/>
            </a:pPr>
            <a:r>
              <a:rPr lang="en-GB" sz="2400" dirty="0"/>
              <a:t>UTM appliance</a:t>
            </a:r>
            <a:endParaRPr lang="en-GB" sz="2200" dirty="0"/>
          </a:p>
        </p:txBody>
      </p:sp>
      <p:sp>
        <p:nvSpPr>
          <p:cNvPr id="10" name="Text Placeholder 9"/>
          <p:cNvSpPr>
            <a:spLocks noGrp="1"/>
          </p:cNvSpPr>
          <p:nvPr>
            <p:ph type="body" sz="half" idx="17"/>
          </p:nvPr>
        </p:nvSpPr>
        <p:spPr>
          <a:xfrm>
            <a:off x="7224156" y="2168237"/>
            <a:ext cx="3070025" cy="3603060"/>
          </a:xfrm>
        </p:spPr>
        <p:txBody>
          <a:bodyPr>
            <a:normAutofit/>
          </a:bodyPr>
          <a:lstStyle/>
          <a:p>
            <a:pPr marL="342900" indent="-342900">
              <a:buFont typeface="Arial" panose="020B0604020202020204" pitchFamily="34" charset="0"/>
              <a:buChar char="•"/>
            </a:pPr>
            <a:r>
              <a:rPr lang="en-GB" sz="2400" dirty="0"/>
              <a:t>NGFW/Layer 7 firewall</a:t>
            </a:r>
          </a:p>
          <a:p>
            <a:pPr marL="342900" indent="-342900">
              <a:buFont typeface="Arial" panose="020B0604020202020204" pitchFamily="34" charset="0"/>
              <a:buChar char="•"/>
            </a:pPr>
            <a:r>
              <a:rPr lang="en-GB" sz="2400" dirty="0"/>
              <a:t>VoIP PBX</a:t>
            </a:r>
          </a:p>
          <a:p>
            <a:pPr marL="342900" indent="-342900">
              <a:buFont typeface="Arial" panose="020B0604020202020204" pitchFamily="34" charset="0"/>
              <a:buChar char="•"/>
            </a:pPr>
            <a:r>
              <a:rPr lang="en-GB" sz="2400" dirty="0"/>
              <a:t>VoIP gateway</a:t>
            </a:r>
          </a:p>
          <a:p>
            <a:pPr marL="342900" indent="-342900">
              <a:buFont typeface="Arial" panose="020B0604020202020204" pitchFamily="34" charset="0"/>
              <a:buChar char="•"/>
            </a:pPr>
            <a:r>
              <a:rPr lang="en-GB" sz="2400" dirty="0"/>
              <a:t>Content filter</a:t>
            </a:r>
            <a:endParaRPr lang="en-GB" sz="2200" dirty="0"/>
          </a:p>
        </p:txBody>
      </p:sp>
    </p:spTree>
    <p:extLst>
      <p:ext uri="{BB962C8B-B14F-4D97-AF65-F5344CB8AC3E}">
        <p14:creationId xmlns:p14="http://schemas.microsoft.com/office/powerpoint/2010/main" val="3840353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1" y="365125"/>
            <a:ext cx="9791299" cy="1325563"/>
          </a:xfrm>
        </p:spPr>
        <p:txBody>
          <a:bodyPr>
            <a:normAutofit/>
          </a:bodyPr>
          <a:lstStyle/>
          <a:p>
            <a:r>
              <a:rPr lang="en-GB" dirty="0"/>
              <a:t>Placement of network devices on the network and installing/configuring them</a:t>
            </a:r>
          </a:p>
        </p:txBody>
      </p:sp>
      <p:sp>
        <p:nvSpPr>
          <p:cNvPr id="3" name="Content Placeholder 2"/>
          <p:cNvSpPr>
            <a:spLocks noGrp="1"/>
          </p:cNvSpPr>
          <p:nvPr>
            <p:ph idx="1"/>
          </p:nvPr>
        </p:nvSpPr>
        <p:spPr/>
        <p:txBody>
          <a:bodyPr/>
          <a:lstStyle/>
          <a:p>
            <a:r>
              <a:rPr lang="en-US" dirty="0"/>
              <a:t>Today, high performance TCP/IP networks augmented by additional technologies are increasingly displacing other options</a:t>
            </a:r>
          </a:p>
          <a:p>
            <a:r>
              <a:rPr lang="en-US" dirty="0"/>
              <a:t>Not only can the Internet be used to deliver voice and video directly, but wired and wireless providers alike are increasingly moving to </a:t>
            </a:r>
            <a:r>
              <a:rPr lang="en-US" i="1" dirty="0"/>
              <a:t>all IP</a:t>
            </a:r>
            <a:r>
              <a:rPr lang="en-US" dirty="0"/>
              <a:t> networks that reduce costs by combining data, voice, and media traffic into a single high-speed connection. </a:t>
            </a:r>
          </a:p>
          <a:p>
            <a:r>
              <a:rPr lang="en-GB" dirty="0"/>
              <a:t>VOIP endpoints</a:t>
            </a:r>
          </a:p>
          <a:p>
            <a:pPr lvl="1"/>
            <a:r>
              <a:rPr lang="en-GB" dirty="0"/>
              <a:t>IP telephones</a:t>
            </a:r>
          </a:p>
          <a:p>
            <a:pPr lvl="1"/>
            <a:r>
              <a:rPr lang="en-GB" dirty="0"/>
              <a:t>Headsets</a:t>
            </a:r>
          </a:p>
          <a:p>
            <a:pPr lvl="1"/>
            <a:r>
              <a:rPr lang="en-GB" dirty="0"/>
              <a:t>Conference phones</a:t>
            </a:r>
          </a:p>
          <a:p>
            <a:pPr marL="457200" lvl="1" indent="0">
              <a:buNone/>
            </a:pPr>
            <a:endParaRPr lang="en-GB" dirty="0"/>
          </a:p>
          <a:p>
            <a:endParaRPr lang="en-GB" dirty="0"/>
          </a:p>
        </p:txBody>
      </p:sp>
    </p:spTree>
    <p:extLst>
      <p:ext uri="{BB962C8B-B14F-4D97-AF65-F5344CB8AC3E}">
        <p14:creationId xmlns:p14="http://schemas.microsoft.com/office/powerpoint/2010/main" val="1658056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7A57-7BB3-4DDF-B30B-E656C420E919}"/>
              </a:ext>
            </a:extLst>
          </p:cNvPr>
          <p:cNvSpPr>
            <a:spLocks noGrp="1"/>
          </p:cNvSpPr>
          <p:nvPr>
            <p:ph type="title"/>
          </p:nvPr>
        </p:nvSpPr>
        <p:spPr/>
        <p:txBody>
          <a:bodyPr/>
          <a:lstStyle/>
          <a:p>
            <a:r>
              <a:rPr lang="en-GB" dirty="0"/>
              <a:t>Network Security Appliances</a:t>
            </a:r>
          </a:p>
        </p:txBody>
      </p:sp>
      <p:sp>
        <p:nvSpPr>
          <p:cNvPr id="3" name="Content Placeholder 2">
            <a:extLst>
              <a:ext uri="{FF2B5EF4-FFF2-40B4-BE49-F238E27FC236}">
                <a16:creationId xmlns:a16="http://schemas.microsoft.com/office/drawing/2014/main" id="{E112D4B6-3F46-4F10-9140-1F8B7447ABA1}"/>
              </a:ext>
            </a:extLst>
          </p:cNvPr>
          <p:cNvSpPr>
            <a:spLocks noGrp="1"/>
          </p:cNvSpPr>
          <p:nvPr>
            <p:ph idx="1"/>
          </p:nvPr>
        </p:nvSpPr>
        <p:spPr/>
        <p:txBody>
          <a:bodyPr>
            <a:normAutofit/>
          </a:bodyPr>
          <a:lstStyle/>
          <a:p>
            <a:r>
              <a:rPr lang="en-GB" dirty="0"/>
              <a:t>A security appliance is any form of server appliance that is designed to protect computer networks from unwanted traffic.</a:t>
            </a:r>
          </a:p>
          <a:p>
            <a:r>
              <a:rPr lang="en-GB" dirty="0"/>
              <a:t>Types of security appliances</a:t>
            </a:r>
          </a:p>
          <a:p>
            <a:pPr lvl="1"/>
            <a:r>
              <a:rPr lang="en-GB" dirty="0"/>
              <a:t>Active devices block unwanted traffic. Examples of such devices are firewalls, anti virus scanning devices, and content filtering devices.</a:t>
            </a:r>
          </a:p>
          <a:p>
            <a:pPr lvl="1"/>
            <a:r>
              <a:rPr lang="en-GB" dirty="0"/>
              <a:t>Passive devices detect and report on unwanted traffic, such as intrusion detection appliances.</a:t>
            </a:r>
          </a:p>
          <a:p>
            <a:pPr lvl="1"/>
            <a:r>
              <a:rPr lang="en-GB" dirty="0"/>
              <a:t>Preventative devices scan networks and identify potential security problems (such as penetration testing and vulnerability assessment appliances).</a:t>
            </a:r>
          </a:p>
          <a:p>
            <a:pPr lvl="1"/>
            <a:r>
              <a:rPr lang="en-GB" dirty="0"/>
              <a:t>Unified Threat Management (UTM) appliances combine features together into one system, such as some firewalls, content filtering, web caching etc.</a:t>
            </a:r>
          </a:p>
        </p:txBody>
      </p:sp>
    </p:spTree>
    <p:extLst>
      <p:ext uri="{BB962C8B-B14F-4D97-AF65-F5344CB8AC3E}">
        <p14:creationId xmlns:p14="http://schemas.microsoft.com/office/powerpoint/2010/main" val="3326466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67474" cy="1325563"/>
          </a:xfrm>
        </p:spPr>
        <p:txBody>
          <a:bodyPr anchor="ctr">
            <a:normAutofit/>
          </a:bodyPr>
          <a:lstStyle/>
          <a:p>
            <a:r>
              <a:rPr lang="en-GB" dirty="0"/>
              <a:t>VOIP PBX</a:t>
            </a:r>
          </a:p>
        </p:txBody>
      </p:sp>
      <p:pic>
        <p:nvPicPr>
          <p:cNvPr id="6" name="Content Placeholder 5" descr="Diagram&#10;&#10;Description automatically generated">
            <a:extLst>
              <a:ext uri="{FF2B5EF4-FFF2-40B4-BE49-F238E27FC236}">
                <a16:creationId xmlns:a16="http://schemas.microsoft.com/office/drawing/2014/main" id="{56F02911-5AF2-4A87-92F9-4F74F51D49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88635" y="2645008"/>
            <a:ext cx="4086134" cy="2418605"/>
          </a:xfrm>
        </p:spPr>
      </p:pic>
      <p:graphicFrame>
        <p:nvGraphicFramePr>
          <p:cNvPr id="5" name="Content Placeholder 2">
            <a:extLst>
              <a:ext uri="{FF2B5EF4-FFF2-40B4-BE49-F238E27FC236}">
                <a16:creationId xmlns:a16="http://schemas.microsoft.com/office/drawing/2014/main" id="{F7B2B4BC-2D55-4382-946F-74091A4C57FE}"/>
              </a:ext>
            </a:extLst>
          </p:cNvPr>
          <p:cNvGraphicFramePr>
            <a:graphicFrameLocks noGrp="1"/>
          </p:cNvGraphicFramePr>
          <p:nvPr>
            <p:ph sz="half" idx="1"/>
          </p:nvPr>
        </p:nvGraphicFramePr>
        <p:xfrm>
          <a:off x="838199" y="1396182"/>
          <a:ext cx="6594987" cy="546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5756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p>
            <a:r>
              <a:rPr lang="en-GB" dirty="0"/>
              <a:t>VOIP gateways</a:t>
            </a:r>
          </a:p>
        </p:txBody>
      </p:sp>
      <p:graphicFrame>
        <p:nvGraphicFramePr>
          <p:cNvPr id="5" name="Content Placeholder 2">
            <a:extLst>
              <a:ext uri="{FF2B5EF4-FFF2-40B4-BE49-F238E27FC236}">
                <a16:creationId xmlns:a16="http://schemas.microsoft.com/office/drawing/2014/main" id="{C3901B14-8624-4018-9C83-A34BF7A14B20}"/>
              </a:ext>
            </a:extLst>
          </p:cNvPr>
          <p:cNvGraphicFramePr>
            <a:graphicFrameLocks noGrp="1"/>
          </p:cNvGraphicFramePr>
          <p:nvPr>
            <p:ph idx="1"/>
          </p:nvPr>
        </p:nvGraphicFramePr>
        <p:xfrm>
          <a:off x="5605976" y="1118317"/>
          <a:ext cx="6172200" cy="573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Graphical user interface&#10;&#10;Description automatically generated">
            <a:extLst>
              <a:ext uri="{FF2B5EF4-FFF2-40B4-BE49-F238E27FC236}">
                <a16:creationId xmlns:a16="http://schemas.microsoft.com/office/drawing/2014/main" id="{6CA6509F-1936-49C6-BF05-FD5EA5B2A0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856" y="2451100"/>
            <a:ext cx="5372100" cy="3419475"/>
          </a:xfrm>
          <a:prstGeom prst="rect">
            <a:avLst/>
          </a:prstGeom>
        </p:spPr>
      </p:pic>
    </p:spTree>
    <p:extLst>
      <p:ext uri="{BB962C8B-B14F-4D97-AF65-F5344CB8AC3E}">
        <p14:creationId xmlns:p14="http://schemas.microsoft.com/office/powerpoint/2010/main" val="21131147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F26D-7D7D-4342-8DF1-C3BB81E4F86F}"/>
              </a:ext>
            </a:extLst>
          </p:cNvPr>
          <p:cNvSpPr>
            <a:spLocks noGrp="1"/>
          </p:cNvSpPr>
          <p:nvPr>
            <p:ph type="title"/>
          </p:nvPr>
        </p:nvSpPr>
        <p:spPr/>
        <p:txBody>
          <a:bodyPr>
            <a:normAutofit/>
          </a:bodyPr>
          <a:lstStyle/>
          <a:p>
            <a:r>
              <a:rPr lang="en-GB" dirty="0"/>
              <a:t>2.4 	Explain the purposes of virtualization and network storage technologies</a:t>
            </a:r>
          </a:p>
        </p:txBody>
      </p:sp>
      <p:sp>
        <p:nvSpPr>
          <p:cNvPr id="3" name="Content Placeholder 2">
            <a:extLst>
              <a:ext uri="{FF2B5EF4-FFF2-40B4-BE49-F238E27FC236}">
                <a16:creationId xmlns:a16="http://schemas.microsoft.com/office/drawing/2014/main" id="{EA1C89F3-846C-ED4A-B2E8-F46F61863185}"/>
              </a:ext>
            </a:extLst>
          </p:cNvPr>
          <p:cNvSpPr>
            <a:spLocks noGrp="1"/>
          </p:cNvSpPr>
          <p:nvPr>
            <p:ph sz="half" idx="1"/>
          </p:nvPr>
        </p:nvSpPr>
        <p:spPr/>
        <p:txBody>
          <a:bodyPr>
            <a:normAutofit/>
          </a:bodyPr>
          <a:lstStyle/>
          <a:p>
            <a:r>
              <a:rPr lang="en-GB" dirty="0"/>
              <a:t>Virtual networking components</a:t>
            </a:r>
          </a:p>
          <a:p>
            <a:pPr lvl="1"/>
            <a:r>
              <a:rPr lang="en-GB" dirty="0"/>
              <a:t>Virtual switch</a:t>
            </a:r>
          </a:p>
          <a:p>
            <a:pPr lvl="1"/>
            <a:r>
              <a:rPr lang="en-GB" dirty="0"/>
              <a:t>Virtual firewall</a:t>
            </a:r>
          </a:p>
          <a:p>
            <a:pPr lvl="1"/>
            <a:r>
              <a:rPr lang="en-GB" dirty="0"/>
              <a:t>Virtual NIC</a:t>
            </a:r>
          </a:p>
          <a:p>
            <a:pPr lvl="1"/>
            <a:r>
              <a:rPr lang="en-GB" dirty="0"/>
              <a:t>Virtual router</a:t>
            </a:r>
          </a:p>
          <a:p>
            <a:pPr lvl="1"/>
            <a:r>
              <a:rPr lang="en-GB" dirty="0"/>
              <a:t>Hypervisor</a:t>
            </a:r>
          </a:p>
        </p:txBody>
      </p:sp>
      <p:sp>
        <p:nvSpPr>
          <p:cNvPr id="5" name="Content Placeholder 4"/>
          <p:cNvSpPr>
            <a:spLocks noGrp="1"/>
          </p:cNvSpPr>
          <p:nvPr>
            <p:ph sz="half" idx="2"/>
          </p:nvPr>
        </p:nvSpPr>
        <p:spPr/>
        <p:txBody>
          <a:bodyPr>
            <a:normAutofit/>
          </a:bodyPr>
          <a:lstStyle/>
          <a:p>
            <a:r>
              <a:rPr lang="en-GB" dirty="0"/>
              <a:t>Network storage types</a:t>
            </a:r>
          </a:p>
          <a:p>
            <a:pPr lvl="1"/>
            <a:r>
              <a:rPr lang="en-GB" dirty="0"/>
              <a:t>NAS</a:t>
            </a:r>
          </a:p>
          <a:p>
            <a:pPr lvl="1"/>
            <a:r>
              <a:rPr lang="en-GB" dirty="0"/>
              <a:t>SAN</a:t>
            </a:r>
          </a:p>
          <a:p>
            <a:r>
              <a:rPr lang="en-GB" dirty="0"/>
              <a:t>Connection type</a:t>
            </a:r>
          </a:p>
          <a:p>
            <a:pPr lvl="1"/>
            <a:r>
              <a:rPr lang="en-GB" dirty="0" err="1"/>
              <a:t>FCoE</a:t>
            </a:r>
            <a:endParaRPr lang="en-GB" dirty="0"/>
          </a:p>
          <a:p>
            <a:pPr lvl="1"/>
            <a:r>
              <a:rPr lang="en-GB" dirty="0"/>
              <a:t>Fibre Channel</a:t>
            </a:r>
          </a:p>
          <a:p>
            <a:pPr lvl="1"/>
            <a:r>
              <a:rPr lang="en-GB" dirty="0"/>
              <a:t>iSCSI</a:t>
            </a:r>
          </a:p>
          <a:p>
            <a:pPr lvl="1"/>
            <a:r>
              <a:rPr lang="en-GB" dirty="0"/>
              <a:t>InfiniBand</a:t>
            </a:r>
          </a:p>
          <a:p>
            <a:r>
              <a:rPr lang="en-GB" dirty="0"/>
              <a:t>Jumbo frame</a:t>
            </a:r>
          </a:p>
        </p:txBody>
      </p:sp>
    </p:spTree>
    <p:extLst>
      <p:ext uri="{BB962C8B-B14F-4D97-AF65-F5344CB8AC3E}">
        <p14:creationId xmlns:p14="http://schemas.microsoft.com/office/powerpoint/2010/main" val="657507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About </a:t>
            </a:r>
            <a:r>
              <a:rPr lang="en-US" dirty="0" err="1"/>
              <a:t>Virtualisation</a:t>
            </a:r>
            <a:endParaRPr lang="en-US" dirty="0"/>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fontScale="92500" lnSpcReduction="10000"/>
          </a:bodyPr>
          <a:lstStyle/>
          <a:p>
            <a:pPr marL="0" indent="0">
              <a:buNone/>
            </a:pPr>
            <a:r>
              <a:rPr lang="en-US" sz="4800" dirty="0"/>
              <a:t>There are many </a:t>
            </a:r>
            <a:r>
              <a:rPr lang="en-US" sz="4800" dirty="0" err="1"/>
              <a:t>virtualisation</a:t>
            </a:r>
            <a:r>
              <a:rPr lang="en-US" sz="4800" dirty="0"/>
              <a:t> technologies applying to different technology fields, but the underlying concept is the same: </a:t>
            </a:r>
          </a:p>
          <a:p>
            <a:pPr marL="0" indent="0">
              <a:buNone/>
            </a:pPr>
            <a:endParaRPr lang="en-US" sz="4800" dirty="0"/>
          </a:p>
          <a:p>
            <a:pPr marL="0" indent="0">
              <a:buNone/>
            </a:pPr>
            <a:r>
              <a:rPr lang="en-US" sz="4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changing the way users or software see and use a hardware platform by applying abstraction layers between the two</a:t>
            </a:r>
          </a:p>
          <a:p>
            <a:endParaRPr lang="en-US" dirty="0"/>
          </a:p>
        </p:txBody>
      </p:sp>
      <p:sp>
        <p:nvSpPr>
          <p:cNvPr id="4" name="Footer Placeholder 3">
            <a:extLst>
              <a:ext uri="{FF2B5EF4-FFF2-40B4-BE49-F238E27FC236}">
                <a16:creationId xmlns:a16="http://schemas.microsoft.com/office/drawing/2014/main" id="{97401752-C8B0-415E-9FDE-517A5CB1A0BA}"/>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69368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Virtual machines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Host</a:t>
            </a:r>
          </a:p>
          <a:p>
            <a:r>
              <a:rPr lang="en-US" dirty="0"/>
              <a:t>Virtual Machine (VM)</a:t>
            </a:r>
          </a:p>
          <a:p>
            <a:r>
              <a:rPr lang="en-US" dirty="0"/>
              <a:t>Hypervisor</a:t>
            </a:r>
          </a:p>
          <a:p>
            <a:endParaRPr lang="en-US" dirty="0"/>
          </a:p>
        </p:txBody>
      </p:sp>
      <p:sp>
        <p:nvSpPr>
          <p:cNvPr id="4" name="Footer Placeholder 3">
            <a:extLst>
              <a:ext uri="{FF2B5EF4-FFF2-40B4-BE49-F238E27FC236}">
                <a16:creationId xmlns:a16="http://schemas.microsoft.com/office/drawing/2014/main" id="{97401752-C8B0-415E-9FDE-517A5CB1A0BA}"/>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DEB736EE-7036-45F5-B0BF-80A7696F1B19}"/>
              </a:ext>
            </a:extLst>
          </p:cNvPr>
          <p:cNvPicPr>
            <a:picLocks noChangeAspect="1"/>
          </p:cNvPicPr>
          <p:nvPr/>
        </p:nvPicPr>
        <p:blipFill>
          <a:blip r:embed="rId3"/>
          <a:stretch>
            <a:fillRect/>
          </a:stretch>
        </p:blipFill>
        <p:spPr>
          <a:xfrm>
            <a:off x="1690603" y="3360839"/>
            <a:ext cx="9777467" cy="3246119"/>
          </a:xfrm>
          <a:prstGeom prst="rect">
            <a:avLst/>
          </a:prstGeom>
        </p:spPr>
      </p:pic>
    </p:spTree>
    <p:extLst>
      <p:ext uri="{BB962C8B-B14F-4D97-AF65-F5344CB8AC3E}">
        <p14:creationId xmlns:p14="http://schemas.microsoft.com/office/powerpoint/2010/main" val="23055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Modular connectors are described by the number of positions (P) and contacts (C) they use. The number of positions determines the size of the connector, while the number of contacts determines how many wires can be connected.</a:t>
            </a:r>
            <a:endParaRPr lang="en-US" b="0" i="0" dirty="0">
              <a:effectLst/>
            </a:endParaRPr>
          </a:p>
        </p:txBody>
      </p:sp>
      <p:pic>
        <p:nvPicPr>
          <p:cNvPr id="5" name="Picture 4">
            <a:extLst>
              <a:ext uri="{FF2B5EF4-FFF2-40B4-BE49-F238E27FC236}">
                <a16:creationId xmlns:a16="http://schemas.microsoft.com/office/drawing/2014/main" id="{32836415-943F-44A4-909D-F1C44812AD49}"/>
              </a:ext>
            </a:extLst>
          </p:cNvPr>
          <p:cNvPicPr>
            <a:picLocks noChangeAspect="1"/>
          </p:cNvPicPr>
          <p:nvPr/>
        </p:nvPicPr>
        <p:blipFill>
          <a:blip r:embed="rId2"/>
          <a:stretch>
            <a:fillRect/>
          </a:stretch>
        </p:blipFill>
        <p:spPr>
          <a:xfrm>
            <a:off x="2315588" y="4384758"/>
            <a:ext cx="3521228" cy="1920240"/>
          </a:xfrm>
          <a:prstGeom prst="rect">
            <a:avLst/>
          </a:prstGeom>
        </p:spPr>
      </p:pic>
      <p:pic>
        <p:nvPicPr>
          <p:cNvPr id="6" name="Picture 5">
            <a:extLst>
              <a:ext uri="{FF2B5EF4-FFF2-40B4-BE49-F238E27FC236}">
                <a16:creationId xmlns:a16="http://schemas.microsoft.com/office/drawing/2014/main" id="{5BA12425-3777-487F-B51E-4837F2DCCC7D}"/>
              </a:ext>
            </a:extLst>
          </p:cNvPr>
          <p:cNvPicPr>
            <a:picLocks noChangeAspect="1"/>
          </p:cNvPicPr>
          <p:nvPr/>
        </p:nvPicPr>
        <p:blipFill>
          <a:blip r:embed="rId3"/>
          <a:stretch>
            <a:fillRect/>
          </a:stretch>
        </p:blipFill>
        <p:spPr>
          <a:xfrm>
            <a:off x="6210299" y="4796238"/>
            <a:ext cx="4089634" cy="1188720"/>
          </a:xfrm>
          <a:prstGeom prst="rect">
            <a:avLst/>
          </a:prstGeom>
        </p:spPr>
      </p:pic>
    </p:spTree>
    <p:extLst>
      <p:ext uri="{BB962C8B-B14F-4D97-AF65-F5344CB8AC3E}">
        <p14:creationId xmlns:p14="http://schemas.microsoft.com/office/powerpoint/2010/main" val="991149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1" y="365125"/>
            <a:ext cx="11590421" cy="1325563"/>
          </a:xfrm>
        </p:spPr>
        <p:txBody>
          <a:bodyPr anchor="ctr">
            <a:normAutofit/>
          </a:bodyPr>
          <a:lstStyle/>
          <a:p>
            <a:r>
              <a:rPr lang="en-GB" dirty="0"/>
              <a:t>Virtual Networking Components</a:t>
            </a:r>
          </a:p>
        </p:txBody>
      </p:sp>
      <p:graphicFrame>
        <p:nvGraphicFramePr>
          <p:cNvPr id="5" name="Content Placeholder 2">
            <a:extLst>
              <a:ext uri="{FF2B5EF4-FFF2-40B4-BE49-F238E27FC236}">
                <a16:creationId xmlns:a16="http://schemas.microsoft.com/office/drawing/2014/main" id="{27BB4C97-18CD-4FE1-8635-0F0CC07217F8}"/>
              </a:ext>
            </a:extLst>
          </p:cNvPr>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68651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BD16-A247-429F-B168-FEA828191177}"/>
              </a:ext>
            </a:extLst>
          </p:cNvPr>
          <p:cNvSpPr>
            <a:spLocks noGrp="1"/>
          </p:cNvSpPr>
          <p:nvPr>
            <p:ph type="title"/>
          </p:nvPr>
        </p:nvSpPr>
        <p:spPr/>
        <p:txBody>
          <a:bodyPr/>
          <a:lstStyle/>
          <a:p>
            <a:r>
              <a:rPr lang="en-GB" dirty="0"/>
              <a:t>Virtual Switch</a:t>
            </a:r>
          </a:p>
        </p:txBody>
      </p:sp>
      <p:sp>
        <p:nvSpPr>
          <p:cNvPr id="3" name="Content Placeholder 2">
            <a:extLst>
              <a:ext uri="{FF2B5EF4-FFF2-40B4-BE49-F238E27FC236}">
                <a16:creationId xmlns:a16="http://schemas.microsoft.com/office/drawing/2014/main" id="{5D15004E-DA1D-49F0-A073-9CBB394D7114}"/>
              </a:ext>
            </a:extLst>
          </p:cNvPr>
          <p:cNvSpPr>
            <a:spLocks noGrp="1"/>
          </p:cNvSpPr>
          <p:nvPr>
            <p:ph idx="1"/>
          </p:nvPr>
        </p:nvSpPr>
        <p:spPr/>
        <p:txBody>
          <a:bodyPr/>
          <a:lstStyle/>
          <a:p>
            <a:r>
              <a:rPr lang="en-GB" dirty="0"/>
              <a:t>A software program that allows one virtual machine (VM) to communicate with another</a:t>
            </a:r>
          </a:p>
          <a:p>
            <a:r>
              <a:rPr lang="en-GB" dirty="0"/>
              <a:t>The virtual switch allows the VM to use the hardware of the host OS (the NIC) to connect to the Internet</a:t>
            </a:r>
          </a:p>
        </p:txBody>
      </p:sp>
    </p:spTree>
    <p:extLst>
      <p:ext uri="{BB962C8B-B14F-4D97-AF65-F5344CB8AC3E}">
        <p14:creationId xmlns:p14="http://schemas.microsoft.com/office/powerpoint/2010/main" val="4799920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6A8B-294A-4959-82D0-1F04EF324B79}"/>
              </a:ext>
            </a:extLst>
          </p:cNvPr>
          <p:cNvSpPr>
            <a:spLocks noGrp="1"/>
          </p:cNvSpPr>
          <p:nvPr>
            <p:ph type="title"/>
          </p:nvPr>
        </p:nvSpPr>
        <p:spPr>
          <a:xfrm>
            <a:off x="838200" y="365125"/>
            <a:ext cx="10467474" cy="1325563"/>
          </a:xfrm>
        </p:spPr>
        <p:txBody>
          <a:bodyPr anchor="ctr">
            <a:normAutofit/>
          </a:bodyPr>
          <a:lstStyle/>
          <a:p>
            <a:r>
              <a:rPr lang="en-GB" dirty="0"/>
              <a:t>Virtual Firewall</a:t>
            </a:r>
          </a:p>
        </p:txBody>
      </p:sp>
      <p:graphicFrame>
        <p:nvGraphicFramePr>
          <p:cNvPr id="7" name="Content Placeholder 2">
            <a:extLst>
              <a:ext uri="{FF2B5EF4-FFF2-40B4-BE49-F238E27FC236}">
                <a16:creationId xmlns:a16="http://schemas.microsoft.com/office/drawing/2014/main" id="{8F7B6283-2319-432D-B371-5698BC0B4BED}"/>
              </a:ext>
            </a:extLst>
          </p:cNvPr>
          <p:cNvGraphicFramePr>
            <a:graphicFrameLocks noGrp="1"/>
          </p:cNvGraphicFramePr>
          <p:nvPr>
            <p:ph sz="half" idx="1"/>
          </p:nvPr>
        </p:nvGraphicFramePr>
        <p:xfrm>
          <a:off x="838200" y="1111250"/>
          <a:ext cx="11036300" cy="4635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225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graphicEl>
                                              <a:dgm id="{96C16404-EA87-4241-8670-65636599667D}"/>
                                            </p:graphicEl>
                                          </p:spTgt>
                                        </p:tgtEl>
                                        <p:attrNameLst>
                                          <p:attrName>style.visibility</p:attrName>
                                        </p:attrNameLst>
                                      </p:cBhvr>
                                      <p:to>
                                        <p:strVal val="visible"/>
                                      </p:to>
                                    </p:set>
                                    <p:anim calcmode="lin" valueType="num">
                                      <p:cBhvr>
                                        <p:cTn id="7" dur="500" fill="hold"/>
                                        <p:tgtEl>
                                          <p:spTgt spid="7">
                                            <p:graphicEl>
                                              <a:dgm id="{96C16404-EA87-4241-8670-65636599667D}"/>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96C16404-EA87-4241-8670-65636599667D}"/>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96C16404-EA87-4241-8670-65636599667D}"/>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graphicEl>
                                              <a:dgm id="{44108215-910E-46EA-9E36-479FC9454783}"/>
                                            </p:graphicEl>
                                          </p:spTgt>
                                        </p:tgtEl>
                                        <p:attrNameLst>
                                          <p:attrName>style.visibility</p:attrName>
                                        </p:attrNameLst>
                                      </p:cBhvr>
                                      <p:to>
                                        <p:strVal val="visible"/>
                                      </p:to>
                                    </p:set>
                                    <p:anim calcmode="lin" valueType="num">
                                      <p:cBhvr>
                                        <p:cTn id="12" dur="500" fill="hold"/>
                                        <p:tgtEl>
                                          <p:spTgt spid="7">
                                            <p:graphicEl>
                                              <a:dgm id="{44108215-910E-46EA-9E36-479FC9454783}"/>
                                            </p:graphicEl>
                                          </p:spTgt>
                                        </p:tgtEl>
                                        <p:attrNameLst>
                                          <p:attrName>ppt_w</p:attrName>
                                        </p:attrNameLst>
                                      </p:cBhvr>
                                      <p:tavLst>
                                        <p:tav tm="0">
                                          <p:val>
                                            <p:fltVal val="0"/>
                                          </p:val>
                                        </p:tav>
                                        <p:tav tm="100000">
                                          <p:val>
                                            <p:strVal val="#ppt_w"/>
                                          </p:val>
                                        </p:tav>
                                      </p:tavLst>
                                    </p:anim>
                                    <p:anim calcmode="lin" valueType="num">
                                      <p:cBhvr>
                                        <p:cTn id="13" dur="500" fill="hold"/>
                                        <p:tgtEl>
                                          <p:spTgt spid="7">
                                            <p:graphicEl>
                                              <a:dgm id="{44108215-910E-46EA-9E36-479FC9454783}"/>
                                            </p:graphicEl>
                                          </p:spTgt>
                                        </p:tgtEl>
                                        <p:attrNameLst>
                                          <p:attrName>ppt_h</p:attrName>
                                        </p:attrNameLst>
                                      </p:cBhvr>
                                      <p:tavLst>
                                        <p:tav tm="0">
                                          <p:val>
                                            <p:fltVal val="0"/>
                                          </p:val>
                                        </p:tav>
                                        <p:tav tm="100000">
                                          <p:val>
                                            <p:strVal val="#ppt_h"/>
                                          </p:val>
                                        </p:tav>
                                      </p:tavLst>
                                    </p:anim>
                                    <p:animEffect transition="in" filter="fade">
                                      <p:cBhvr>
                                        <p:cTn id="14" dur="500"/>
                                        <p:tgtEl>
                                          <p:spTgt spid="7">
                                            <p:graphicEl>
                                              <a:dgm id="{44108215-910E-46EA-9E36-479FC9454783}"/>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graphicEl>
                                              <a:dgm id="{837A7F0D-99C3-4DE3-BDB3-61476726D39A}"/>
                                            </p:graphicEl>
                                          </p:spTgt>
                                        </p:tgtEl>
                                        <p:attrNameLst>
                                          <p:attrName>style.visibility</p:attrName>
                                        </p:attrNameLst>
                                      </p:cBhvr>
                                      <p:to>
                                        <p:strVal val="visible"/>
                                      </p:to>
                                    </p:set>
                                    <p:anim calcmode="lin" valueType="num">
                                      <p:cBhvr>
                                        <p:cTn id="19" dur="500" fill="hold"/>
                                        <p:tgtEl>
                                          <p:spTgt spid="7">
                                            <p:graphicEl>
                                              <a:dgm id="{837A7F0D-99C3-4DE3-BDB3-61476726D39A}"/>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837A7F0D-99C3-4DE3-BDB3-61476726D39A}"/>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837A7F0D-99C3-4DE3-BDB3-61476726D39A}"/>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graphicEl>
                                              <a:dgm id="{2BF960E3-40DB-418A-B661-19E853FE87B0}"/>
                                            </p:graphicEl>
                                          </p:spTgt>
                                        </p:tgtEl>
                                        <p:attrNameLst>
                                          <p:attrName>style.visibility</p:attrName>
                                        </p:attrNameLst>
                                      </p:cBhvr>
                                      <p:to>
                                        <p:strVal val="visible"/>
                                      </p:to>
                                    </p:set>
                                    <p:anim calcmode="lin" valueType="num">
                                      <p:cBhvr>
                                        <p:cTn id="24" dur="500" fill="hold"/>
                                        <p:tgtEl>
                                          <p:spTgt spid="7">
                                            <p:graphicEl>
                                              <a:dgm id="{2BF960E3-40DB-418A-B661-19E853FE87B0}"/>
                                            </p:graphicEl>
                                          </p:spTgt>
                                        </p:tgtEl>
                                        <p:attrNameLst>
                                          <p:attrName>ppt_w</p:attrName>
                                        </p:attrNameLst>
                                      </p:cBhvr>
                                      <p:tavLst>
                                        <p:tav tm="0">
                                          <p:val>
                                            <p:fltVal val="0"/>
                                          </p:val>
                                        </p:tav>
                                        <p:tav tm="100000">
                                          <p:val>
                                            <p:strVal val="#ppt_w"/>
                                          </p:val>
                                        </p:tav>
                                      </p:tavLst>
                                    </p:anim>
                                    <p:anim calcmode="lin" valueType="num">
                                      <p:cBhvr>
                                        <p:cTn id="25" dur="500" fill="hold"/>
                                        <p:tgtEl>
                                          <p:spTgt spid="7">
                                            <p:graphicEl>
                                              <a:dgm id="{2BF960E3-40DB-418A-B661-19E853FE87B0}"/>
                                            </p:graphicEl>
                                          </p:spTgt>
                                        </p:tgtEl>
                                        <p:attrNameLst>
                                          <p:attrName>ppt_h</p:attrName>
                                        </p:attrNameLst>
                                      </p:cBhvr>
                                      <p:tavLst>
                                        <p:tav tm="0">
                                          <p:val>
                                            <p:fltVal val="0"/>
                                          </p:val>
                                        </p:tav>
                                        <p:tav tm="100000">
                                          <p:val>
                                            <p:strVal val="#ppt_h"/>
                                          </p:val>
                                        </p:tav>
                                      </p:tavLst>
                                    </p:anim>
                                    <p:animEffect transition="in" filter="fade">
                                      <p:cBhvr>
                                        <p:cTn id="26" dur="500"/>
                                        <p:tgtEl>
                                          <p:spTgt spid="7">
                                            <p:graphicEl>
                                              <a:dgm id="{2BF960E3-40DB-418A-B661-19E853FE87B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graphicEl>
                                              <a:dgm id="{FA1DD1C5-DF89-4033-B403-D797A3B65792}"/>
                                            </p:graphicEl>
                                          </p:spTgt>
                                        </p:tgtEl>
                                        <p:attrNameLst>
                                          <p:attrName>style.visibility</p:attrName>
                                        </p:attrNameLst>
                                      </p:cBhvr>
                                      <p:to>
                                        <p:strVal val="visible"/>
                                      </p:to>
                                    </p:set>
                                    <p:anim calcmode="lin" valueType="num">
                                      <p:cBhvr>
                                        <p:cTn id="31" dur="500" fill="hold"/>
                                        <p:tgtEl>
                                          <p:spTgt spid="7">
                                            <p:graphicEl>
                                              <a:dgm id="{FA1DD1C5-DF89-4033-B403-D797A3B65792}"/>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FA1DD1C5-DF89-4033-B403-D797A3B65792}"/>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FA1DD1C5-DF89-4033-B403-D797A3B65792}"/>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
                                            <p:graphicEl>
                                              <a:dgm id="{1D6D3187-C9D5-4C7E-BDBA-CA693B6A6C9B}"/>
                                            </p:graphicEl>
                                          </p:spTgt>
                                        </p:tgtEl>
                                        <p:attrNameLst>
                                          <p:attrName>style.visibility</p:attrName>
                                        </p:attrNameLst>
                                      </p:cBhvr>
                                      <p:to>
                                        <p:strVal val="visible"/>
                                      </p:to>
                                    </p:set>
                                    <p:anim calcmode="lin" valueType="num">
                                      <p:cBhvr>
                                        <p:cTn id="36" dur="500" fill="hold"/>
                                        <p:tgtEl>
                                          <p:spTgt spid="7">
                                            <p:graphicEl>
                                              <a:dgm id="{1D6D3187-C9D5-4C7E-BDBA-CA693B6A6C9B}"/>
                                            </p:graphicEl>
                                          </p:spTgt>
                                        </p:tgtEl>
                                        <p:attrNameLst>
                                          <p:attrName>ppt_w</p:attrName>
                                        </p:attrNameLst>
                                      </p:cBhvr>
                                      <p:tavLst>
                                        <p:tav tm="0">
                                          <p:val>
                                            <p:fltVal val="0"/>
                                          </p:val>
                                        </p:tav>
                                        <p:tav tm="100000">
                                          <p:val>
                                            <p:strVal val="#ppt_w"/>
                                          </p:val>
                                        </p:tav>
                                      </p:tavLst>
                                    </p:anim>
                                    <p:anim calcmode="lin" valueType="num">
                                      <p:cBhvr>
                                        <p:cTn id="37" dur="500" fill="hold"/>
                                        <p:tgtEl>
                                          <p:spTgt spid="7">
                                            <p:graphicEl>
                                              <a:dgm id="{1D6D3187-C9D5-4C7E-BDBA-CA693B6A6C9B}"/>
                                            </p:graphicEl>
                                          </p:spTgt>
                                        </p:tgtEl>
                                        <p:attrNameLst>
                                          <p:attrName>ppt_h</p:attrName>
                                        </p:attrNameLst>
                                      </p:cBhvr>
                                      <p:tavLst>
                                        <p:tav tm="0">
                                          <p:val>
                                            <p:fltVal val="0"/>
                                          </p:val>
                                        </p:tav>
                                        <p:tav tm="100000">
                                          <p:val>
                                            <p:strVal val="#ppt_h"/>
                                          </p:val>
                                        </p:tav>
                                      </p:tavLst>
                                    </p:anim>
                                    <p:animEffect transition="in" filter="fade">
                                      <p:cBhvr>
                                        <p:cTn id="38" dur="500"/>
                                        <p:tgtEl>
                                          <p:spTgt spid="7">
                                            <p:graphicEl>
                                              <a:dgm id="{1D6D3187-C9D5-4C7E-BDBA-CA693B6A6C9B}"/>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graphicEl>
                                              <a:dgm id="{29844CA8-CA0A-4BFA-8457-B0364FE09ABB}"/>
                                            </p:graphicEl>
                                          </p:spTgt>
                                        </p:tgtEl>
                                        <p:attrNameLst>
                                          <p:attrName>style.visibility</p:attrName>
                                        </p:attrNameLst>
                                      </p:cBhvr>
                                      <p:to>
                                        <p:strVal val="visible"/>
                                      </p:to>
                                    </p:set>
                                    <p:anim calcmode="lin" valueType="num">
                                      <p:cBhvr>
                                        <p:cTn id="43" dur="500" fill="hold"/>
                                        <p:tgtEl>
                                          <p:spTgt spid="7">
                                            <p:graphicEl>
                                              <a:dgm id="{29844CA8-CA0A-4BFA-8457-B0364FE09ABB}"/>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29844CA8-CA0A-4BFA-8457-B0364FE09ABB}"/>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29844CA8-CA0A-4BFA-8457-B0364FE09ABB}"/>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
                                            <p:graphicEl>
                                              <a:dgm id="{EA56E866-4933-4760-9CDD-9EA348D3291A}"/>
                                            </p:graphicEl>
                                          </p:spTgt>
                                        </p:tgtEl>
                                        <p:attrNameLst>
                                          <p:attrName>style.visibility</p:attrName>
                                        </p:attrNameLst>
                                      </p:cBhvr>
                                      <p:to>
                                        <p:strVal val="visible"/>
                                      </p:to>
                                    </p:set>
                                    <p:anim calcmode="lin" valueType="num">
                                      <p:cBhvr>
                                        <p:cTn id="48" dur="500" fill="hold"/>
                                        <p:tgtEl>
                                          <p:spTgt spid="7">
                                            <p:graphicEl>
                                              <a:dgm id="{EA56E866-4933-4760-9CDD-9EA348D3291A}"/>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EA56E866-4933-4760-9CDD-9EA348D3291A}"/>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EA56E866-4933-4760-9CDD-9EA348D3291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66983BCC-A405-4C52-94DB-C3F4C42E20E5}"/>
                                            </p:graphicEl>
                                          </p:spTgt>
                                        </p:tgtEl>
                                        <p:attrNameLst>
                                          <p:attrName>style.visibility</p:attrName>
                                        </p:attrNameLst>
                                      </p:cBhvr>
                                      <p:to>
                                        <p:strVal val="visible"/>
                                      </p:to>
                                    </p:set>
                                    <p:anim calcmode="lin" valueType="num">
                                      <p:cBhvr>
                                        <p:cTn id="55" dur="500" fill="hold"/>
                                        <p:tgtEl>
                                          <p:spTgt spid="7">
                                            <p:graphicEl>
                                              <a:dgm id="{66983BCC-A405-4C52-94DB-C3F4C42E20E5}"/>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66983BCC-A405-4C52-94DB-C3F4C42E20E5}"/>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66983BCC-A405-4C52-94DB-C3F4C42E20E5}"/>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7">
                                            <p:graphicEl>
                                              <a:dgm id="{46CD0EAC-9BD7-424B-8928-4650D939B667}"/>
                                            </p:graphicEl>
                                          </p:spTgt>
                                        </p:tgtEl>
                                        <p:attrNameLst>
                                          <p:attrName>style.visibility</p:attrName>
                                        </p:attrNameLst>
                                      </p:cBhvr>
                                      <p:to>
                                        <p:strVal val="visible"/>
                                      </p:to>
                                    </p:set>
                                    <p:anim calcmode="lin" valueType="num">
                                      <p:cBhvr>
                                        <p:cTn id="60" dur="500" fill="hold"/>
                                        <p:tgtEl>
                                          <p:spTgt spid="7">
                                            <p:graphicEl>
                                              <a:dgm id="{46CD0EAC-9BD7-424B-8928-4650D939B667}"/>
                                            </p:graphicEl>
                                          </p:spTgt>
                                        </p:tgtEl>
                                        <p:attrNameLst>
                                          <p:attrName>ppt_w</p:attrName>
                                        </p:attrNameLst>
                                      </p:cBhvr>
                                      <p:tavLst>
                                        <p:tav tm="0">
                                          <p:val>
                                            <p:fltVal val="0"/>
                                          </p:val>
                                        </p:tav>
                                        <p:tav tm="100000">
                                          <p:val>
                                            <p:strVal val="#ppt_w"/>
                                          </p:val>
                                        </p:tav>
                                      </p:tavLst>
                                    </p:anim>
                                    <p:anim calcmode="lin" valueType="num">
                                      <p:cBhvr>
                                        <p:cTn id="61" dur="500" fill="hold"/>
                                        <p:tgtEl>
                                          <p:spTgt spid="7">
                                            <p:graphicEl>
                                              <a:dgm id="{46CD0EAC-9BD7-424B-8928-4650D939B667}"/>
                                            </p:graphicEl>
                                          </p:spTgt>
                                        </p:tgtEl>
                                        <p:attrNameLst>
                                          <p:attrName>ppt_h</p:attrName>
                                        </p:attrNameLst>
                                      </p:cBhvr>
                                      <p:tavLst>
                                        <p:tav tm="0">
                                          <p:val>
                                            <p:fltVal val="0"/>
                                          </p:val>
                                        </p:tav>
                                        <p:tav tm="100000">
                                          <p:val>
                                            <p:strVal val="#ppt_h"/>
                                          </p:val>
                                        </p:tav>
                                      </p:tavLst>
                                    </p:anim>
                                    <p:animEffect transition="in" filter="fade">
                                      <p:cBhvr>
                                        <p:cTn id="62" dur="500"/>
                                        <p:tgtEl>
                                          <p:spTgt spid="7">
                                            <p:graphicEl>
                                              <a:dgm id="{46CD0EAC-9BD7-424B-8928-4650D939B6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ED1C985-E0B6-4653-A953-2079253D22E9}"/>
              </a:ext>
            </a:extLst>
          </p:cNvPr>
          <p:cNvSpPr/>
          <p:nvPr/>
        </p:nvSpPr>
        <p:spPr>
          <a:xfrm>
            <a:off x="0" y="1337844"/>
            <a:ext cx="3022600" cy="5520156"/>
          </a:xfrm>
          <a:custGeom>
            <a:avLst/>
            <a:gdLst>
              <a:gd name="connsiteX0" fmla="*/ 8233 w 3022600"/>
              <a:gd name="connsiteY0" fmla="*/ 0 h 5520156"/>
              <a:gd name="connsiteX1" fmla="*/ 3022600 w 3022600"/>
              <a:gd name="connsiteY1" fmla="*/ 0 h 5520156"/>
              <a:gd name="connsiteX2" fmla="*/ 1671137 w 3022600"/>
              <a:gd name="connsiteY2" fmla="*/ 5520156 h 5520156"/>
              <a:gd name="connsiteX3" fmla="*/ 0 w 3022600"/>
              <a:gd name="connsiteY3" fmla="*/ 5520156 h 5520156"/>
              <a:gd name="connsiteX4" fmla="*/ 0 w 3022600"/>
              <a:gd name="connsiteY4" fmla="*/ 33629 h 5520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600" h="5520156">
                <a:moveTo>
                  <a:pt x="8233" y="0"/>
                </a:moveTo>
                <a:lnTo>
                  <a:pt x="3022600" y="0"/>
                </a:lnTo>
                <a:lnTo>
                  <a:pt x="1671137" y="5520156"/>
                </a:lnTo>
                <a:lnTo>
                  <a:pt x="0" y="5520156"/>
                </a:lnTo>
                <a:lnTo>
                  <a:pt x="0" y="336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D0EB9183-29D7-4FD4-85EF-29B0B0B91B96}"/>
              </a:ext>
            </a:extLst>
          </p:cNvPr>
          <p:cNvSpPr>
            <a:spLocks noGrp="1"/>
          </p:cNvSpPr>
          <p:nvPr>
            <p:ph type="title"/>
          </p:nvPr>
        </p:nvSpPr>
        <p:spPr>
          <a:xfrm>
            <a:off x="939800" y="12281"/>
            <a:ext cx="4546600" cy="1325563"/>
          </a:xfrm>
        </p:spPr>
        <p:txBody>
          <a:bodyPr/>
          <a:lstStyle/>
          <a:p>
            <a:r>
              <a:rPr lang="en-GB" dirty="0">
                <a:solidFill>
                  <a:srgbClr val="0070C0"/>
                </a:solidFill>
              </a:rPr>
              <a:t>Virtual NIC</a:t>
            </a:r>
          </a:p>
        </p:txBody>
      </p:sp>
      <p:graphicFrame>
        <p:nvGraphicFramePr>
          <p:cNvPr id="10" name="Content Placeholder 9">
            <a:extLst>
              <a:ext uri="{FF2B5EF4-FFF2-40B4-BE49-F238E27FC236}">
                <a16:creationId xmlns:a16="http://schemas.microsoft.com/office/drawing/2014/main" id="{A8BA00E6-FE1A-44B1-81A4-1FF821AF07B6}"/>
              </a:ext>
            </a:extLst>
          </p:cNvPr>
          <p:cNvGraphicFramePr>
            <a:graphicFrameLocks noGrp="1"/>
          </p:cNvGraphicFramePr>
          <p:nvPr>
            <p:ph idx="1"/>
          </p:nvPr>
        </p:nvGraphicFramePr>
        <p:xfrm>
          <a:off x="1362911" y="1477544"/>
          <a:ext cx="12060989"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8C39D92A-B01C-48C9-9C1C-9C532A82D7B6}"/>
              </a:ext>
            </a:extLst>
          </p:cNvPr>
          <p:cNvSpPr txBox="1"/>
          <p:nvPr/>
        </p:nvSpPr>
        <p:spPr>
          <a:xfrm>
            <a:off x="23061" y="2024574"/>
            <a:ext cx="2679700" cy="3046988"/>
          </a:xfrm>
          <a:prstGeom prst="rect">
            <a:avLst/>
          </a:prstGeom>
          <a:noFill/>
        </p:spPr>
        <p:txBody>
          <a:bodyPr wrap="square" rtlCol="0">
            <a:spAutoFit/>
          </a:bodyPr>
          <a:lstStyle/>
          <a:p>
            <a:r>
              <a:rPr lang="en-US" sz="3200" b="1" dirty="0">
                <a:solidFill>
                  <a:schemeClr val="bg1"/>
                </a:solidFill>
              </a:rPr>
              <a:t>At its most basic, the VNIC on a VM can be configured a few ways.</a:t>
            </a:r>
          </a:p>
        </p:txBody>
      </p:sp>
    </p:spTree>
    <p:extLst>
      <p:ext uri="{BB962C8B-B14F-4D97-AF65-F5344CB8AC3E}">
        <p14:creationId xmlns:p14="http://schemas.microsoft.com/office/powerpoint/2010/main" val="29109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dgm id="{104C54A2-5DFD-4627-B8DA-C8E69563AB86}"/>
                                            </p:graphicEl>
                                          </p:spTgt>
                                        </p:tgtEl>
                                        <p:attrNameLst>
                                          <p:attrName>style.visibility</p:attrName>
                                        </p:attrNameLst>
                                      </p:cBhvr>
                                      <p:to>
                                        <p:strVal val="visible"/>
                                      </p:to>
                                    </p:set>
                                    <p:animEffect transition="in" filter="wipe(left)">
                                      <p:cBhvr>
                                        <p:cTn id="7" dur="500"/>
                                        <p:tgtEl>
                                          <p:spTgt spid="10">
                                            <p:graphicEl>
                                              <a:dgm id="{104C54A2-5DFD-4627-B8DA-C8E69563AB86}"/>
                                            </p:graphicEl>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10">
                                            <p:graphicEl>
                                              <a:dgm id="{F233BCE5-CCC2-4C85-B49B-D62D726C5025}"/>
                                            </p:graphicEl>
                                          </p:spTgt>
                                        </p:tgtEl>
                                        <p:attrNameLst>
                                          <p:attrName>style.visibility</p:attrName>
                                        </p:attrNameLst>
                                      </p:cBhvr>
                                      <p:to>
                                        <p:strVal val="visible"/>
                                      </p:to>
                                    </p:set>
                                    <p:animEffect transition="in" filter="wipe(left)">
                                      <p:cBhvr>
                                        <p:cTn id="11" dur="500"/>
                                        <p:tgtEl>
                                          <p:spTgt spid="10">
                                            <p:graphicEl>
                                              <a:dgm id="{F233BCE5-CCC2-4C85-B49B-D62D726C5025}"/>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graphicEl>
                                              <a:dgm id="{453A2AB4-700A-4AD4-B3EA-C360BDA75D6F}"/>
                                            </p:graphicEl>
                                          </p:spTgt>
                                        </p:tgtEl>
                                        <p:attrNameLst>
                                          <p:attrName>style.visibility</p:attrName>
                                        </p:attrNameLst>
                                      </p:cBhvr>
                                      <p:to>
                                        <p:strVal val="visible"/>
                                      </p:to>
                                    </p:set>
                                    <p:animEffect transition="in" filter="wipe(left)">
                                      <p:cBhvr>
                                        <p:cTn id="16" dur="500"/>
                                        <p:tgtEl>
                                          <p:spTgt spid="10">
                                            <p:graphicEl>
                                              <a:dgm id="{453A2AB4-700A-4AD4-B3EA-C360BDA75D6F}"/>
                                            </p:graphicEl>
                                          </p:spTgt>
                                        </p:tgtEl>
                                      </p:cBhvr>
                                    </p:animEffect>
                                  </p:childTnLst>
                                </p:cTn>
                              </p:par>
                            </p:childTnLst>
                          </p:cTn>
                        </p:par>
                        <p:par>
                          <p:cTn id="17" fill="hold">
                            <p:stCondLst>
                              <p:cond delay="500"/>
                            </p:stCondLst>
                            <p:childTnLst>
                              <p:par>
                                <p:cTn id="18" presetID="22" presetClass="entr" presetSubtype="8" fill="hold" grpId="0" nodeType="afterEffect">
                                  <p:stCondLst>
                                    <p:cond delay="500"/>
                                  </p:stCondLst>
                                  <p:childTnLst>
                                    <p:set>
                                      <p:cBhvr>
                                        <p:cTn id="19" dur="1" fill="hold">
                                          <p:stCondLst>
                                            <p:cond delay="0"/>
                                          </p:stCondLst>
                                        </p:cTn>
                                        <p:tgtEl>
                                          <p:spTgt spid="10">
                                            <p:graphicEl>
                                              <a:dgm id="{3593E335-CB10-4D33-9A2F-761E0D1B65FC}"/>
                                            </p:graphicEl>
                                          </p:spTgt>
                                        </p:tgtEl>
                                        <p:attrNameLst>
                                          <p:attrName>style.visibility</p:attrName>
                                        </p:attrNameLst>
                                      </p:cBhvr>
                                      <p:to>
                                        <p:strVal val="visible"/>
                                      </p:to>
                                    </p:set>
                                    <p:animEffect transition="in" filter="wipe(left)">
                                      <p:cBhvr>
                                        <p:cTn id="20" dur="500"/>
                                        <p:tgtEl>
                                          <p:spTgt spid="10">
                                            <p:graphicEl>
                                              <a:dgm id="{3593E335-CB10-4D33-9A2F-761E0D1B65FC}"/>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graphicEl>
                                              <a:dgm id="{AB242AB7-8FAF-4225-9491-CEC98A01EC8F}"/>
                                            </p:graphicEl>
                                          </p:spTgt>
                                        </p:tgtEl>
                                        <p:attrNameLst>
                                          <p:attrName>style.visibility</p:attrName>
                                        </p:attrNameLst>
                                      </p:cBhvr>
                                      <p:to>
                                        <p:strVal val="visible"/>
                                      </p:to>
                                    </p:set>
                                    <p:animEffect transition="in" filter="wipe(left)">
                                      <p:cBhvr>
                                        <p:cTn id="25" dur="500"/>
                                        <p:tgtEl>
                                          <p:spTgt spid="10">
                                            <p:graphicEl>
                                              <a:dgm id="{AB242AB7-8FAF-4225-9491-CEC98A01EC8F}"/>
                                            </p:graphicEl>
                                          </p:spTgt>
                                        </p:tgtEl>
                                      </p:cBhvr>
                                    </p:animEffect>
                                  </p:childTnLst>
                                </p:cTn>
                              </p:par>
                            </p:childTnLst>
                          </p:cTn>
                        </p:par>
                        <p:par>
                          <p:cTn id="26" fill="hold">
                            <p:stCondLst>
                              <p:cond delay="500"/>
                            </p:stCondLst>
                            <p:childTnLst>
                              <p:par>
                                <p:cTn id="27" presetID="22" presetClass="entr" presetSubtype="8" fill="hold" grpId="0" nodeType="afterEffect">
                                  <p:stCondLst>
                                    <p:cond delay="500"/>
                                  </p:stCondLst>
                                  <p:childTnLst>
                                    <p:set>
                                      <p:cBhvr>
                                        <p:cTn id="28" dur="1" fill="hold">
                                          <p:stCondLst>
                                            <p:cond delay="0"/>
                                          </p:stCondLst>
                                        </p:cTn>
                                        <p:tgtEl>
                                          <p:spTgt spid="10">
                                            <p:graphicEl>
                                              <a:dgm id="{88B51154-20BD-484B-AF6D-E11E0B4869D7}"/>
                                            </p:graphicEl>
                                          </p:spTgt>
                                        </p:tgtEl>
                                        <p:attrNameLst>
                                          <p:attrName>style.visibility</p:attrName>
                                        </p:attrNameLst>
                                      </p:cBhvr>
                                      <p:to>
                                        <p:strVal val="visible"/>
                                      </p:to>
                                    </p:set>
                                    <p:animEffect transition="in" filter="wipe(left)">
                                      <p:cBhvr>
                                        <p:cTn id="29" dur="500"/>
                                        <p:tgtEl>
                                          <p:spTgt spid="10">
                                            <p:graphicEl>
                                              <a:dgm id="{88B51154-20BD-484B-AF6D-E11E0B4869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AC049-1937-4441-A92E-F01C7204185F}"/>
              </a:ext>
            </a:extLst>
          </p:cNvPr>
          <p:cNvSpPr>
            <a:spLocks noGrp="1"/>
          </p:cNvSpPr>
          <p:nvPr>
            <p:ph type="title"/>
          </p:nvPr>
        </p:nvSpPr>
        <p:spPr/>
        <p:txBody>
          <a:bodyPr/>
          <a:lstStyle/>
          <a:p>
            <a:r>
              <a:rPr lang="en-GB" dirty="0"/>
              <a:t>Virtual Router</a:t>
            </a:r>
          </a:p>
        </p:txBody>
      </p:sp>
      <p:grpSp>
        <p:nvGrpSpPr>
          <p:cNvPr id="5" name="Group 4">
            <a:extLst>
              <a:ext uri="{FF2B5EF4-FFF2-40B4-BE49-F238E27FC236}">
                <a16:creationId xmlns:a16="http://schemas.microsoft.com/office/drawing/2014/main" id="{DD668428-C662-41D4-A08B-79159B9618D7}"/>
              </a:ext>
            </a:extLst>
          </p:cNvPr>
          <p:cNvGrpSpPr/>
          <p:nvPr/>
        </p:nvGrpSpPr>
        <p:grpSpPr>
          <a:xfrm>
            <a:off x="316579" y="2249314"/>
            <a:ext cx="11582903" cy="4088577"/>
            <a:chOff x="316579" y="2249314"/>
            <a:chExt cx="11582903" cy="4088577"/>
          </a:xfrm>
        </p:grpSpPr>
        <p:sp>
          <p:nvSpPr>
            <p:cNvPr id="6" name="Freeform: Shape 5">
              <a:extLst>
                <a:ext uri="{FF2B5EF4-FFF2-40B4-BE49-F238E27FC236}">
                  <a16:creationId xmlns:a16="http://schemas.microsoft.com/office/drawing/2014/main" id="{3729F7F5-33C0-472D-A9B4-F0CEDCA3DD3B}"/>
                </a:ext>
              </a:extLst>
            </p:cNvPr>
            <p:cNvSpPr/>
            <p:nvPr/>
          </p:nvSpPr>
          <p:spPr>
            <a:xfrm>
              <a:off x="543407" y="2495044"/>
              <a:ext cx="5443875" cy="1701211"/>
            </a:xfrm>
            <a:custGeom>
              <a:avLst/>
              <a:gdLst>
                <a:gd name="connsiteX0" fmla="*/ 0 w 5443875"/>
                <a:gd name="connsiteY0" fmla="*/ 0 h 1701211"/>
                <a:gd name="connsiteX1" fmla="*/ 5443875 w 5443875"/>
                <a:gd name="connsiteY1" fmla="*/ 0 h 1701211"/>
                <a:gd name="connsiteX2" fmla="*/ 5443875 w 5443875"/>
                <a:gd name="connsiteY2" fmla="*/ 1701211 h 1701211"/>
                <a:gd name="connsiteX3" fmla="*/ 0 w 5443875"/>
                <a:gd name="connsiteY3" fmla="*/ 1701211 h 1701211"/>
                <a:gd name="connsiteX4" fmla="*/ 0 w 5443875"/>
                <a:gd name="connsiteY4" fmla="*/ 0 h 170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875" h="1701211">
                  <a:moveTo>
                    <a:pt x="0" y="0"/>
                  </a:moveTo>
                  <a:lnTo>
                    <a:pt x="5443875" y="0"/>
                  </a:lnTo>
                  <a:lnTo>
                    <a:pt x="5443875" y="1701211"/>
                  </a:lnTo>
                  <a:lnTo>
                    <a:pt x="0" y="170121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52287"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A Virtual Router, or vRouter, is a software function that replicates in software the functionality of a hardware-based Layer 3 Internet Protocol (IP) routing, which has traditionally used a dedicated hardware device</a:t>
              </a:r>
            </a:p>
          </p:txBody>
        </p:sp>
        <p:sp>
          <p:nvSpPr>
            <p:cNvPr id="7" name="Rectangle 6">
              <a:extLst>
                <a:ext uri="{FF2B5EF4-FFF2-40B4-BE49-F238E27FC236}">
                  <a16:creationId xmlns:a16="http://schemas.microsoft.com/office/drawing/2014/main" id="{70D9F0EA-6BEA-4A2D-A514-B327590FAAE9}"/>
                </a:ext>
              </a:extLst>
            </p:cNvPr>
            <p:cNvSpPr/>
            <p:nvPr/>
          </p:nvSpPr>
          <p:spPr>
            <a:xfrm>
              <a:off x="316579" y="2249314"/>
              <a:ext cx="1190847" cy="178627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B1F4362D-3BA3-4BB4-BC8E-87A7E7587CB7}"/>
                </a:ext>
              </a:extLst>
            </p:cNvPr>
            <p:cNvSpPr/>
            <p:nvPr/>
          </p:nvSpPr>
          <p:spPr>
            <a:xfrm>
              <a:off x="6455607" y="2495044"/>
              <a:ext cx="5443875" cy="1701211"/>
            </a:xfrm>
            <a:custGeom>
              <a:avLst/>
              <a:gdLst>
                <a:gd name="connsiteX0" fmla="*/ 0 w 5443875"/>
                <a:gd name="connsiteY0" fmla="*/ 0 h 1701211"/>
                <a:gd name="connsiteX1" fmla="*/ 5443875 w 5443875"/>
                <a:gd name="connsiteY1" fmla="*/ 0 h 1701211"/>
                <a:gd name="connsiteX2" fmla="*/ 5443875 w 5443875"/>
                <a:gd name="connsiteY2" fmla="*/ 1701211 h 1701211"/>
                <a:gd name="connsiteX3" fmla="*/ 0 w 5443875"/>
                <a:gd name="connsiteY3" fmla="*/ 1701211 h 1701211"/>
                <a:gd name="connsiteX4" fmla="*/ 0 w 5443875"/>
                <a:gd name="connsiteY4" fmla="*/ 0 h 170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875" h="1701211">
                  <a:moveTo>
                    <a:pt x="0" y="0"/>
                  </a:moveTo>
                  <a:lnTo>
                    <a:pt x="5443875" y="0"/>
                  </a:lnTo>
                  <a:lnTo>
                    <a:pt x="5443875" y="1701211"/>
                  </a:lnTo>
                  <a:lnTo>
                    <a:pt x="0" y="170121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52287"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vRouter is often used as a generic term for virtual routing, but it is also included in the name of several brand-name commercial products</a:t>
              </a:r>
            </a:p>
          </p:txBody>
        </p:sp>
        <p:sp>
          <p:nvSpPr>
            <p:cNvPr id="9" name="Rectangle 8">
              <a:extLst>
                <a:ext uri="{FF2B5EF4-FFF2-40B4-BE49-F238E27FC236}">
                  <a16:creationId xmlns:a16="http://schemas.microsoft.com/office/drawing/2014/main" id="{F6E376EA-F238-4F80-9831-562649038D1B}"/>
                </a:ext>
              </a:extLst>
            </p:cNvPr>
            <p:cNvSpPr/>
            <p:nvPr/>
          </p:nvSpPr>
          <p:spPr>
            <a:xfrm>
              <a:off x="6228779" y="2249314"/>
              <a:ext cx="1190847" cy="178627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31BE4444-867F-431D-A002-782BAD7F2345}"/>
                </a:ext>
              </a:extLst>
            </p:cNvPr>
            <p:cNvSpPr/>
            <p:nvPr/>
          </p:nvSpPr>
          <p:spPr>
            <a:xfrm>
              <a:off x="3499507" y="4636680"/>
              <a:ext cx="5443875" cy="1701211"/>
            </a:xfrm>
            <a:custGeom>
              <a:avLst/>
              <a:gdLst>
                <a:gd name="connsiteX0" fmla="*/ 0 w 5443875"/>
                <a:gd name="connsiteY0" fmla="*/ 0 h 1701211"/>
                <a:gd name="connsiteX1" fmla="*/ 5443875 w 5443875"/>
                <a:gd name="connsiteY1" fmla="*/ 0 h 1701211"/>
                <a:gd name="connsiteX2" fmla="*/ 5443875 w 5443875"/>
                <a:gd name="connsiteY2" fmla="*/ 1701211 h 1701211"/>
                <a:gd name="connsiteX3" fmla="*/ 0 w 5443875"/>
                <a:gd name="connsiteY3" fmla="*/ 1701211 h 1701211"/>
                <a:gd name="connsiteX4" fmla="*/ 0 w 5443875"/>
                <a:gd name="connsiteY4" fmla="*/ 0 h 170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875" h="1701211">
                  <a:moveTo>
                    <a:pt x="0" y="0"/>
                  </a:moveTo>
                  <a:lnTo>
                    <a:pt x="5443875" y="0"/>
                  </a:lnTo>
                  <a:lnTo>
                    <a:pt x="5443875" y="1701211"/>
                  </a:lnTo>
                  <a:lnTo>
                    <a:pt x="0" y="170121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52287"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Virtual routing is a form of network functions virtualization (NFV), in which the functions of traditional hardware-based network appliances are converted to software that can be run on standard commercial off-the-shelf (COTS) hardware</a:t>
              </a:r>
            </a:p>
          </p:txBody>
        </p:sp>
        <p:sp>
          <p:nvSpPr>
            <p:cNvPr id="11" name="Rectangle 10">
              <a:extLst>
                <a:ext uri="{FF2B5EF4-FFF2-40B4-BE49-F238E27FC236}">
                  <a16:creationId xmlns:a16="http://schemas.microsoft.com/office/drawing/2014/main" id="{3A75030D-D7AB-4EA5-AC87-0C4095FB54CB}"/>
                </a:ext>
              </a:extLst>
            </p:cNvPr>
            <p:cNvSpPr/>
            <p:nvPr/>
          </p:nvSpPr>
          <p:spPr>
            <a:xfrm>
              <a:off x="3272679" y="4390950"/>
              <a:ext cx="1190847" cy="178627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13" name="Graphic 12" descr="Server with solid fill">
            <a:extLst>
              <a:ext uri="{FF2B5EF4-FFF2-40B4-BE49-F238E27FC236}">
                <a16:creationId xmlns:a16="http://schemas.microsoft.com/office/drawing/2014/main" id="{3F1CF68B-5ECF-4AE7-BC39-11B39ACDA7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0902" y="4758986"/>
            <a:ext cx="914400" cy="914400"/>
          </a:xfrm>
          <a:prstGeom prst="rect">
            <a:avLst/>
          </a:prstGeom>
        </p:spPr>
      </p:pic>
      <p:pic>
        <p:nvPicPr>
          <p:cNvPr id="15" name="Graphic 14" descr="Cloud Computing with solid fill">
            <a:extLst>
              <a:ext uri="{FF2B5EF4-FFF2-40B4-BE49-F238E27FC236}">
                <a16:creationId xmlns:a16="http://schemas.microsoft.com/office/drawing/2014/main" id="{7C6D65FA-59DD-4729-B465-FE9CB4D903F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802" y="2685249"/>
            <a:ext cx="914400" cy="914400"/>
          </a:xfrm>
          <a:prstGeom prst="rect">
            <a:avLst/>
          </a:prstGeom>
        </p:spPr>
      </p:pic>
      <p:pic>
        <p:nvPicPr>
          <p:cNvPr id="17" name="Graphic 16" descr="Computer with solid fill">
            <a:extLst>
              <a:ext uri="{FF2B5EF4-FFF2-40B4-BE49-F238E27FC236}">
                <a16:creationId xmlns:a16="http://schemas.microsoft.com/office/drawing/2014/main" id="{1BD699F1-03F5-4096-B584-236AB0394F5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7002" y="2706484"/>
            <a:ext cx="914400" cy="914400"/>
          </a:xfrm>
          <a:prstGeom prst="rect">
            <a:avLst/>
          </a:prstGeom>
        </p:spPr>
      </p:pic>
    </p:spTree>
    <p:extLst>
      <p:ext uri="{BB962C8B-B14F-4D97-AF65-F5344CB8AC3E}">
        <p14:creationId xmlns:p14="http://schemas.microsoft.com/office/powerpoint/2010/main" val="2176148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87F1715-EBC1-4636-8B36-7F9C85BFACE5}"/>
              </a:ext>
            </a:extLst>
          </p:cNvPr>
          <p:cNvSpPr/>
          <p:nvPr/>
        </p:nvSpPr>
        <p:spPr>
          <a:xfrm>
            <a:off x="7923310" y="457200"/>
            <a:ext cx="2811379" cy="5956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4129B4-DB4C-4421-9B7C-31AF13DDFE56}"/>
              </a:ext>
            </a:extLst>
          </p:cNvPr>
          <p:cNvSpPr>
            <a:spLocks noGrp="1"/>
          </p:cNvSpPr>
          <p:nvPr>
            <p:ph type="title"/>
          </p:nvPr>
        </p:nvSpPr>
        <p:spPr/>
        <p:txBody>
          <a:bodyPr/>
          <a:lstStyle/>
          <a:p>
            <a:r>
              <a:rPr lang="en-GB" dirty="0"/>
              <a:t>Hypervisor</a:t>
            </a:r>
          </a:p>
        </p:txBody>
      </p:sp>
      <p:sp>
        <p:nvSpPr>
          <p:cNvPr id="4" name="Rectangle 3">
            <a:extLst>
              <a:ext uri="{FF2B5EF4-FFF2-40B4-BE49-F238E27FC236}">
                <a16:creationId xmlns:a16="http://schemas.microsoft.com/office/drawing/2014/main" id="{D586F63C-D403-47C7-B78D-990906185A9B}"/>
              </a:ext>
            </a:extLst>
          </p:cNvPr>
          <p:cNvSpPr/>
          <p:nvPr/>
        </p:nvSpPr>
        <p:spPr>
          <a:xfrm>
            <a:off x="622300" y="2108200"/>
            <a:ext cx="1854200" cy="142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1939937-E3A7-49F0-9DA2-050A8CD7EDBE}"/>
              </a:ext>
            </a:extLst>
          </p:cNvPr>
          <p:cNvSpPr txBox="1"/>
          <p:nvPr/>
        </p:nvSpPr>
        <p:spPr>
          <a:xfrm>
            <a:off x="743355" y="3326368"/>
            <a:ext cx="1104085" cy="369332"/>
          </a:xfrm>
          <a:prstGeom prst="rect">
            <a:avLst/>
          </a:prstGeom>
          <a:solidFill>
            <a:schemeClr val="bg1"/>
          </a:solidFill>
        </p:spPr>
        <p:txBody>
          <a:bodyPr wrap="none" rtlCol="0">
            <a:spAutoFit/>
          </a:bodyPr>
          <a:lstStyle/>
          <a:p>
            <a:r>
              <a:rPr lang="en-GB" dirty="0"/>
              <a:t>Hardware</a:t>
            </a:r>
          </a:p>
        </p:txBody>
      </p:sp>
      <p:grpSp>
        <p:nvGrpSpPr>
          <p:cNvPr id="28" name="Group 27">
            <a:extLst>
              <a:ext uri="{FF2B5EF4-FFF2-40B4-BE49-F238E27FC236}">
                <a16:creationId xmlns:a16="http://schemas.microsoft.com/office/drawing/2014/main" id="{AB8EB139-1BAC-4F6A-BEB7-254A477B4005}"/>
              </a:ext>
            </a:extLst>
          </p:cNvPr>
          <p:cNvGrpSpPr/>
          <p:nvPr/>
        </p:nvGrpSpPr>
        <p:grpSpPr>
          <a:xfrm>
            <a:off x="863600" y="2646402"/>
            <a:ext cx="1308100" cy="646331"/>
            <a:chOff x="863600" y="2646402"/>
            <a:chExt cx="1308100" cy="646331"/>
          </a:xfrm>
        </p:grpSpPr>
        <p:sp>
          <p:nvSpPr>
            <p:cNvPr id="5" name="Rectangle 4">
              <a:extLst>
                <a:ext uri="{FF2B5EF4-FFF2-40B4-BE49-F238E27FC236}">
                  <a16:creationId xmlns:a16="http://schemas.microsoft.com/office/drawing/2014/main" id="{3158E045-00E7-443C-92D9-919EEE156EEE}"/>
                </a:ext>
              </a:extLst>
            </p:cNvPr>
            <p:cNvSpPr/>
            <p:nvPr/>
          </p:nvSpPr>
          <p:spPr>
            <a:xfrm>
              <a:off x="863600" y="2736850"/>
              <a:ext cx="1308100" cy="495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78EE748-11A4-4B6D-AA1E-E64D79452AE1}"/>
                </a:ext>
              </a:extLst>
            </p:cNvPr>
            <p:cNvSpPr txBox="1"/>
            <p:nvPr/>
          </p:nvSpPr>
          <p:spPr>
            <a:xfrm>
              <a:off x="943168" y="2646402"/>
              <a:ext cx="1118768" cy="646331"/>
            </a:xfrm>
            <a:prstGeom prst="rect">
              <a:avLst/>
            </a:prstGeom>
            <a:noFill/>
          </p:spPr>
          <p:txBody>
            <a:bodyPr wrap="none" rtlCol="0">
              <a:spAutoFit/>
            </a:bodyPr>
            <a:lstStyle/>
            <a:p>
              <a:r>
                <a:rPr lang="en-GB" dirty="0"/>
                <a:t>Operating</a:t>
              </a:r>
            </a:p>
            <a:p>
              <a:r>
                <a:rPr lang="en-GB" dirty="0"/>
                <a:t>System</a:t>
              </a:r>
            </a:p>
          </p:txBody>
        </p:sp>
      </p:grpSp>
      <p:sp>
        <p:nvSpPr>
          <p:cNvPr id="8" name="TextBox 7">
            <a:extLst>
              <a:ext uri="{FF2B5EF4-FFF2-40B4-BE49-F238E27FC236}">
                <a16:creationId xmlns:a16="http://schemas.microsoft.com/office/drawing/2014/main" id="{7A772D89-15FC-4FEB-9DF5-ECC49AE8975E}"/>
              </a:ext>
            </a:extLst>
          </p:cNvPr>
          <p:cNvSpPr txBox="1"/>
          <p:nvPr/>
        </p:nvSpPr>
        <p:spPr>
          <a:xfrm>
            <a:off x="1847440" y="2108200"/>
            <a:ext cx="561372" cy="369332"/>
          </a:xfrm>
          <a:prstGeom prst="rect">
            <a:avLst/>
          </a:prstGeom>
          <a:noFill/>
        </p:spPr>
        <p:txBody>
          <a:bodyPr wrap="none" rtlCol="0">
            <a:spAutoFit/>
          </a:bodyPr>
          <a:lstStyle/>
          <a:p>
            <a:r>
              <a:rPr lang="en-GB" dirty="0"/>
              <a:t>App</a:t>
            </a:r>
          </a:p>
        </p:txBody>
      </p:sp>
      <p:sp>
        <p:nvSpPr>
          <p:cNvPr id="11" name="Rectangle 10">
            <a:extLst>
              <a:ext uri="{FF2B5EF4-FFF2-40B4-BE49-F238E27FC236}">
                <a16:creationId xmlns:a16="http://schemas.microsoft.com/office/drawing/2014/main" id="{13FD6BFA-DAB2-4CC3-B101-6BA406DD326B}"/>
              </a:ext>
            </a:extLst>
          </p:cNvPr>
          <p:cNvSpPr/>
          <p:nvPr/>
        </p:nvSpPr>
        <p:spPr>
          <a:xfrm>
            <a:off x="1295397" y="3717151"/>
            <a:ext cx="1854200" cy="142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2A37425-42C6-4037-91CA-2D9075AD2386}"/>
              </a:ext>
            </a:extLst>
          </p:cNvPr>
          <p:cNvSpPr txBox="1"/>
          <p:nvPr/>
        </p:nvSpPr>
        <p:spPr>
          <a:xfrm>
            <a:off x="1416452" y="4935319"/>
            <a:ext cx="1104085" cy="369332"/>
          </a:xfrm>
          <a:prstGeom prst="rect">
            <a:avLst/>
          </a:prstGeom>
          <a:solidFill>
            <a:schemeClr val="bg1"/>
          </a:solidFill>
        </p:spPr>
        <p:txBody>
          <a:bodyPr wrap="none" rtlCol="0">
            <a:spAutoFit/>
          </a:bodyPr>
          <a:lstStyle/>
          <a:p>
            <a:r>
              <a:rPr lang="en-GB" dirty="0"/>
              <a:t>Hardware</a:t>
            </a:r>
          </a:p>
        </p:txBody>
      </p:sp>
      <p:grpSp>
        <p:nvGrpSpPr>
          <p:cNvPr id="30" name="Group 29">
            <a:extLst>
              <a:ext uri="{FF2B5EF4-FFF2-40B4-BE49-F238E27FC236}">
                <a16:creationId xmlns:a16="http://schemas.microsoft.com/office/drawing/2014/main" id="{8F751B58-C58D-4730-9868-4400F67D8E36}"/>
              </a:ext>
            </a:extLst>
          </p:cNvPr>
          <p:cNvGrpSpPr/>
          <p:nvPr/>
        </p:nvGrpSpPr>
        <p:grpSpPr>
          <a:xfrm>
            <a:off x="1536697" y="4255353"/>
            <a:ext cx="1308100" cy="646331"/>
            <a:chOff x="1536697" y="4255353"/>
            <a:chExt cx="1308100" cy="646331"/>
          </a:xfrm>
        </p:grpSpPr>
        <p:sp>
          <p:nvSpPr>
            <p:cNvPr id="12" name="Rectangle 11">
              <a:extLst>
                <a:ext uri="{FF2B5EF4-FFF2-40B4-BE49-F238E27FC236}">
                  <a16:creationId xmlns:a16="http://schemas.microsoft.com/office/drawing/2014/main" id="{1F949F56-ED2A-4DC4-92A0-D4E10964B960}"/>
                </a:ext>
              </a:extLst>
            </p:cNvPr>
            <p:cNvSpPr/>
            <p:nvPr/>
          </p:nvSpPr>
          <p:spPr>
            <a:xfrm>
              <a:off x="1536697" y="4345801"/>
              <a:ext cx="13081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92B4DB0-DB74-438C-9700-2757735A075A}"/>
                </a:ext>
              </a:extLst>
            </p:cNvPr>
            <p:cNvSpPr txBox="1"/>
            <p:nvPr/>
          </p:nvSpPr>
          <p:spPr>
            <a:xfrm>
              <a:off x="1616265" y="4255353"/>
              <a:ext cx="1118768" cy="646331"/>
            </a:xfrm>
            <a:prstGeom prst="rect">
              <a:avLst/>
            </a:prstGeom>
            <a:noFill/>
          </p:spPr>
          <p:txBody>
            <a:bodyPr wrap="none" rtlCol="0">
              <a:spAutoFit/>
            </a:bodyPr>
            <a:lstStyle/>
            <a:p>
              <a:r>
                <a:rPr lang="en-GB" dirty="0"/>
                <a:t>Operating</a:t>
              </a:r>
            </a:p>
            <a:p>
              <a:r>
                <a:rPr lang="en-GB" dirty="0"/>
                <a:t>System</a:t>
              </a:r>
            </a:p>
          </p:txBody>
        </p:sp>
      </p:grpSp>
      <p:sp>
        <p:nvSpPr>
          <p:cNvPr id="15" name="TextBox 14">
            <a:extLst>
              <a:ext uri="{FF2B5EF4-FFF2-40B4-BE49-F238E27FC236}">
                <a16:creationId xmlns:a16="http://schemas.microsoft.com/office/drawing/2014/main" id="{683A625C-28B9-46D8-BCEE-4A874BD730A7}"/>
              </a:ext>
            </a:extLst>
          </p:cNvPr>
          <p:cNvSpPr txBox="1"/>
          <p:nvPr/>
        </p:nvSpPr>
        <p:spPr>
          <a:xfrm>
            <a:off x="2520537" y="3717151"/>
            <a:ext cx="561372" cy="369332"/>
          </a:xfrm>
          <a:prstGeom prst="rect">
            <a:avLst/>
          </a:prstGeom>
          <a:noFill/>
        </p:spPr>
        <p:txBody>
          <a:bodyPr wrap="none" rtlCol="0">
            <a:spAutoFit/>
          </a:bodyPr>
          <a:lstStyle/>
          <a:p>
            <a:r>
              <a:rPr lang="en-GB" dirty="0"/>
              <a:t>App</a:t>
            </a:r>
          </a:p>
        </p:txBody>
      </p:sp>
      <p:sp>
        <p:nvSpPr>
          <p:cNvPr id="17" name="Rectangle 16">
            <a:extLst>
              <a:ext uri="{FF2B5EF4-FFF2-40B4-BE49-F238E27FC236}">
                <a16:creationId xmlns:a16="http://schemas.microsoft.com/office/drawing/2014/main" id="{9557C015-EABE-4D41-BFB5-A23DD8B6783A}"/>
              </a:ext>
            </a:extLst>
          </p:cNvPr>
          <p:cNvSpPr/>
          <p:nvPr/>
        </p:nvSpPr>
        <p:spPr>
          <a:xfrm>
            <a:off x="2624704" y="2129651"/>
            <a:ext cx="1854200" cy="142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D3D5476-76F9-4DAD-9DEF-B64F8D82494F}"/>
              </a:ext>
            </a:extLst>
          </p:cNvPr>
          <p:cNvSpPr txBox="1"/>
          <p:nvPr/>
        </p:nvSpPr>
        <p:spPr>
          <a:xfrm>
            <a:off x="2745759" y="3347819"/>
            <a:ext cx="1104085" cy="369332"/>
          </a:xfrm>
          <a:prstGeom prst="rect">
            <a:avLst/>
          </a:prstGeom>
          <a:solidFill>
            <a:schemeClr val="bg1"/>
          </a:solidFill>
        </p:spPr>
        <p:txBody>
          <a:bodyPr wrap="none" rtlCol="0">
            <a:spAutoFit/>
          </a:bodyPr>
          <a:lstStyle/>
          <a:p>
            <a:r>
              <a:rPr lang="en-GB" dirty="0"/>
              <a:t>Hardware</a:t>
            </a:r>
          </a:p>
        </p:txBody>
      </p:sp>
      <p:grpSp>
        <p:nvGrpSpPr>
          <p:cNvPr id="29" name="Group 28">
            <a:extLst>
              <a:ext uri="{FF2B5EF4-FFF2-40B4-BE49-F238E27FC236}">
                <a16:creationId xmlns:a16="http://schemas.microsoft.com/office/drawing/2014/main" id="{69E8F425-4C88-47F3-B592-32D4CAC2E1D7}"/>
              </a:ext>
            </a:extLst>
          </p:cNvPr>
          <p:cNvGrpSpPr/>
          <p:nvPr/>
        </p:nvGrpSpPr>
        <p:grpSpPr>
          <a:xfrm>
            <a:off x="2866004" y="2667853"/>
            <a:ext cx="1308100" cy="646331"/>
            <a:chOff x="2866004" y="2667853"/>
            <a:chExt cx="1308100" cy="646331"/>
          </a:xfrm>
        </p:grpSpPr>
        <p:sp>
          <p:nvSpPr>
            <p:cNvPr id="18" name="Rectangle 17">
              <a:extLst>
                <a:ext uri="{FF2B5EF4-FFF2-40B4-BE49-F238E27FC236}">
                  <a16:creationId xmlns:a16="http://schemas.microsoft.com/office/drawing/2014/main" id="{89B5B00A-4726-4FEC-8E70-D4E4CA75FA48}"/>
                </a:ext>
              </a:extLst>
            </p:cNvPr>
            <p:cNvSpPr/>
            <p:nvPr/>
          </p:nvSpPr>
          <p:spPr>
            <a:xfrm>
              <a:off x="2866004" y="2758301"/>
              <a:ext cx="1308100" cy="4953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64333A1-C2A3-4CEA-83E0-69DAF14D985B}"/>
                </a:ext>
              </a:extLst>
            </p:cNvPr>
            <p:cNvSpPr txBox="1"/>
            <p:nvPr/>
          </p:nvSpPr>
          <p:spPr>
            <a:xfrm>
              <a:off x="2945572" y="2667853"/>
              <a:ext cx="1118768" cy="646331"/>
            </a:xfrm>
            <a:prstGeom prst="rect">
              <a:avLst/>
            </a:prstGeom>
            <a:noFill/>
          </p:spPr>
          <p:txBody>
            <a:bodyPr wrap="none" rtlCol="0">
              <a:spAutoFit/>
            </a:bodyPr>
            <a:lstStyle/>
            <a:p>
              <a:r>
                <a:rPr lang="en-GB" dirty="0"/>
                <a:t>Operating</a:t>
              </a:r>
            </a:p>
            <a:p>
              <a:r>
                <a:rPr lang="en-GB" dirty="0"/>
                <a:t>System</a:t>
              </a:r>
            </a:p>
          </p:txBody>
        </p:sp>
      </p:grpSp>
      <p:sp>
        <p:nvSpPr>
          <p:cNvPr id="21" name="TextBox 20">
            <a:extLst>
              <a:ext uri="{FF2B5EF4-FFF2-40B4-BE49-F238E27FC236}">
                <a16:creationId xmlns:a16="http://schemas.microsoft.com/office/drawing/2014/main" id="{05889A5D-8409-4940-A242-CA3E83A185E8}"/>
              </a:ext>
            </a:extLst>
          </p:cNvPr>
          <p:cNvSpPr txBox="1"/>
          <p:nvPr/>
        </p:nvSpPr>
        <p:spPr>
          <a:xfrm>
            <a:off x="3849844" y="2129651"/>
            <a:ext cx="561372" cy="369332"/>
          </a:xfrm>
          <a:prstGeom prst="rect">
            <a:avLst/>
          </a:prstGeom>
          <a:noFill/>
        </p:spPr>
        <p:txBody>
          <a:bodyPr wrap="none" rtlCol="0">
            <a:spAutoFit/>
          </a:bodyPr>
          <a:lstStyle/>
          <a:p>
            <a:r>
              <a:rPr lang="en-GB" dirty="0"/>
              <a:t>App</a:t>
            </a:r>
          </a:p>
        </p:txBody>
      </p:sp>
      <p:sp>
        <p:nvSpPr>
          <p:cNvPr id="24" name="TextBox 23">
            <a:extLst>
              <a:ext uri="{FF2B5EF4-FFF2-40B4-BE49-F238E27FC236}">
                <a16:creationId xmlns:a16="http://schemas.microsoft.com/office/drawing/2014/main" id="{B4F16436-ED50-4F8D-80A3-0934A251E01B}"/>
              </a:ext>
            </a:extLst>
          </p:cNvPr>
          <p:cNvSpPr txBox="1"/>
          <p:nvPr/>
        </p:nvSpPr>
        <p:spPr>
          <a:xfrm>
            <a:off x="7923310" y="6135697"/>
            <a:ext cx="1104085" cy="369332"/>
          </a:xfrm>
          <a:prstGeom prst="rect">
            <a:avLst/>
          </a:prstGeom>
          <a:noFill/>
        </p:spPr>
        <p:txBody>
          <a:bodyPr wrap="none" rtlCol="0">
            <a:spAutoFit/>
          </a:bodyPr>
          <a:lstStyle/>
          <a:p>
            <a:r>
              <a:rPr lang="en-GB" dirty="0"/>
              <a:t>Hardware</a:t>
            </a:r>
          </a:p>
        </p:txBody>
      </p:sp>
      <p:sp>
        <p:nvSpPr>
          <p:cNvPr id="22" name="TextBox 21">
            <a:extLst>
              <a:ext uri="{FF2B5EF4-FFF2-40B4-BE49-F238E27FC236}">
                <a16:creationId xmlns:a16="http://schemas.microsoft.com/office/drawing/2014/main" id="{5A20AB03-E70A-478A-B7C7-BC06D69D9446}"/>
              </a:ext>
            </a:extLst>
          </p:cNvPr>
          <p:cNvSpPr txBox="1"/>
          <p:nvPr/>
        </p:nvSpPr>
        <p:spPr>
          <a:xfrm>
            <a:off x="1616265" y="5568146"/>
            <a:ext cx="890950" cy="400110"/>
          </a:xfrm>
          <a:prstGeom prst="rect">
            <a:avLst/>
          </a:prstGeom>
          <a:noFill/>
        </p:spPr>
        <p:txBody>
          <a:bodyPr wrap="none" rtlCol="0">
            <a:spAutoFit/>
          </a:bodyPr>
          <a:lstStyle/>
          <a:p>
            <a:r>
              <a:rPr lang="en-GB" sz="2000" b="1" dirty="0"/>
              <a:t>Before</a:t>
            </a:r>
          </a:p>
        </p:txBody>
      </p:sp>
      <p:sp>
        <p:nvSpPr>
          <p:cNvPr id="25" name="Rectangle 24">
            <a:extLst>
              <a:ext uri="{FF2B5EF4-FFF2-40B4-BE49-F238E27FC236}">
                <a16:creationId xmlns:a16="http://schemas.microsoft.com/office/drawing/2014/main" id="{3D798F4E-4E8C-455E-B72C-291C40DED0B0}"/>
              </a:ext>
            </a:extLst>
          </p:cNvPr>
          <p:cNvSpPr/>
          <p:nvPr/>
        </p:nvSpPr>
        <p:spPr>
          <a:xfrm>
            <a:off x="8386974" y="719147"/>
            <a:ext cx="1884050" cy="1622455"/>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3540A15-F8B7-41D5-A21C-C78D0C00DE0A}"/>
              </a:ext>
            </a:extLst>
          </p:cNvPr>
          <p:cNvSpPr/>
          <p:nvPr/>
        </p:nvSpPr>
        <p:spPr>
          <a:xfrm>
            <a:off x="8386974" y="2478901"/>
            <a:ext cx="1884050" cy="1622455"/>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22AF3F1-F9DE-4F24-9FAF-67418D2A5748}"/>
              </a:ext>
            </a:extLst>
          </p:cNvPr>
          <p:cNvSpPr/>
          <p:nvPr/>
        </p:nvSpPr>
        <p:spPr>
          <a:xfrm>
            <a:off x="8386974" y="4238655"/>
            <a:ext cx="1884050" cy="1622455"/>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AE4CCA8F-1222-445F-B744-FC194AF56863}"/>
              </a:ext>
            </a:extLst>
          </p:cNvPr>
          <p:cNvGrpSpPr/>
          <p:nvPr/>
        </p:nvGrpSpPr>
        <p:grpSpPr>
          <a:xfrm>
            <a:off x="8685302" y="1402418"/>
            <a:ext cx="1308100" cy="646331"/>
            <a:chOff x="5531394" y="2753320"/>
            <a:chExt cx="1308100" cy="646331"/>
          </a:xfrm>
        </p:grpSpPr>
        <p:sp>
          <p:nvSpPr>
            <p:cNvPr id="32" name="Rectangle 31">
              <a:extLst>
                <a:ext uri="{FF2B5EF4-FFF2-40B4-BE49-F238E27FC236}">
                  <a16:creationId xmlns:a16="http://schemas.microsoft.com/office/drawing/2014/main" id="{8DC41681-14B2-4C15-B027-9FACDD55951C}"/>
                </a:ext>
              </a:extLst>
            </p:cNvPr>
            <p:cNvSpPr/>
            <p:nvPr/>
          </p:nvSpPr>
          <p:spPr>
            <a:xfrm>
              <a:off x="5531394" y="2828835"/>
              <a:ext cx="1308100" cy="495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D10CCD9D-B24E-4208-8A88-C7913839A273}"/>
                </a:ext>
              </a:extLst>
            </p:cNvPr>
            <p:cNvSpPr txBox="1"/>
            <p:nvPr/>
          </p:nvSpPr>
          <p:spPr>
            <a:xfrm>
              <a:off x="5674245" y="2753320"/>
              <a:ext cx="1118768" cy="646331"/>
            </a:xfrm>
            <a:prstGeom prst="rect">
              <a:avLst/>
            </a:prstGeom>
            <a:noFill/>
          </p:spPr>
          <p:txBody>
            <a:bodyPr wrap="none" rtlCol="0">
              <a:spAutoFit/>
            </a:bodyPr>
            <a:lstStyle/>
            <a:p>
              <a:r>
                <a:rPr lang="en-GB" dirty="0"/>
                <a:t>Operating</a:t>
              </a:r>
            </a:p>
            <a:p>
              <a:r>
                <a:rPr lang="en-GB" dirty="0"/>
                <a:t>System</a:t>
              </a:r>
            </a:p>
          </p:txBody>
        </p:sp>
      </p:grpSp>
      <p:grpSp>
        <p:nvGrpSpPr>
          <p:cNvPr id="34" name="Group 33">
            <a:extLst>
              <a:ext uri="{FF2B5EF4-FFF2-40B4-BE49-F238E27FC236}">
                <a16:creationId xmlns:a16="http://schemas.microsoft.com/office/drawing/2014/main" id="{DD600747-3D96-40B7-A2D1-EF759937D954}"/>
              </a:ext>
            </a:extLst>
          </p:cNvPr>
          <p:cNvGrpSpPr/>
          <p:nvPr/>
        </p:nvGrpSpPr>
        <p:grpSpPr>
          <a:xfrm>
            <a:off x="8674949" y="4765403"/>
            <a:ext cx="1308100" cy="646331"/>
            <a:chOff x="1536697" y="4255353"/>
            <a:chExt cx="1308100" cy="646331"/>
          </a:xfrm>
        </p:grpSpPr>
        <p:sp>
          <p:nvSpPr>
            <p:cNvPr id="35" name="Rectangle 34">
              <a:extLst>
                <a:ext uri="{FF2B5EF4-FFF2-40B4-BE49-F238E27FC236}">
                  <a16:creationId xmlns:a16="http://schemas.microsoft.com/office/drawing/2014/main" id="{500EBD40-D55D-479A-8561-18016CE80479}"/>
                </a:ext>
              </a:extLst>
            </p:cNvPr>
            <p:cNvSpPr/>
            <p:nvPr/>
          </p:nvSpPr>
          <p:spPr>
            <a:xfrm>
              <a:off x="1536697" y="4345801"/>
              <a:ext cx="13081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89D3A827-93E9-4EC7-B88C-F7F058A3005C}"/>
                </a:ext>
              </a:extLst>
            </p:cNvPr>
            <p:cNvSpPr txBox="1"/>
            <p:nvPr/>
          </p:nvSpPr>
          <p:spPr>
            <a:xfrm>
              <a:off x="1616265" y="4255353"/>
              <a:ext cx="1118768" cy="646331"/>
            </a:xfrm>
            <a:prstGeom prst="rect">
              <a:avLst/>
            </a:prstGeom>
            <a:noFill/>
          </p:spPr>
          <p:txBody>
            <a:bodyPr wrap="none" rtlCol="0">
              <a:spAutoFit/>
            </a:bodyPr>
            <a:lstStyle/>
            <a:p>
              <a:r>
                <a:rPr lang="en-GB" dirty="0"/>
                <a:t>Operating</a:t>
              </a:r>
            </a:p>
            <a:p>
              <a:r>
                <a:rPr lang="en-GB" dirty="0"/>
                <a:t>System</a:t>
              </a:r>
            </a:p>
          </p:txBody>
        </p:sp>
      </p:grpSp>
      <p:grpSp>
        <p:nvGrpSpPr>
          <p:cNvPr id="37" name="Group 36">
            <a:extLst>
              <a:ext uri="{FF2B5EF4-FFF2-40B4-BE49-F238E27FC236}">
                <a16:creationId xmlns:a16="http://schemas.microsoft.com/office/drawing/2014/main" id="{64415847-65D7-4F28-A34F-24BE8CD5D745}"/>
              </a:ext>
            </a:extLst>
          </p:cNvPr>
          <p:cNvGrpSpPr/>
          <p:nvPr/>
        </p:nvGrpSpPr>
        <p:grpSpPr>
          <a:xfrm>
            <a:off x="8664095" y="3131865"/>
            <a:ext cx="1308100" cy="646331"/>
            <a:chOff x="2866004" y="2667853"/>
            <a:chExt cx="1308100" cy="646331"/>
          </a:xfrm>
        </p:grpSpPr>
        <p:sp>
          <p:nvSpPr>
            <p:cNvPr id="38" name="Rectangle 37">
              <a:extLst>
                <a:ext uri="{FF2B5EF4-FFF2-40B4-BE49-F238E27FC236}">
                  <a16:creationId xmlns:a16="http://schemas.microsoft.com/office/drawing/2014/main" id="{AFDA1DB4-AB1A-4184-9C13-688CA843106A}"/>
                </a:ext>
              </a:extLst>
            </p:cNvPr>
            <p:cNvSpPr/>
            <p:nvPr/>
          </p:nvSpPr>
          <p:spPr>
            <a:xfrm>
              <a:off x="2866004" y="2758301"/>
              <a:ext cx="1308100" cy="4953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A9C0ECD-6797-49D4-A2FC-86607F0DB3C1}"/>
                </a:ext>
              </a:extLst>
            </p:cNvPr>
            <p:cNvSpPr txBox="1"/>
            <p:nvPr/>
          </p:nvSpPr>
          <p:spPr>
            <a:xfrm>
              <a:off x="2945572" y="2667853"/>
              <a:ext cx="1118768" cy="646331"/>
            </a:xfrm>
            <a:prstGeom prst="rect">
              <a:avLst/>
            </a:prstGeom>
            <a:noFill/>
          </p:spPr>
          <p:txBody>
            <a:bodyPr wrap="none" rtlCol="0">
              <a:spAutoFit/>
            </a:bodyPr>
            <a:lstStyle/>
            <a:p>
              <a:r>
                <a:rPr lang="en-GB" dirty="0"/>
                <a:t>Operating</a:t>
              </a:r>
            </a:p>
            <a:p>
              <a:r>
                <a:rPr lang="en-GB" dirty="0"/>
                <a:t>System</a:t>
              </a:r>
            </a:p>
          </p:txBody>
        </p:sp>
      </p:grpSp>
      <p:sp>
        <p:nvSpPr>
          <p:cNvPr id="40" name="TextBox 39">
            <a:extLst>
              <a:ext uri="{FF2B5EF4-FFF2-40B4-BE49-F238E27FC236}">
                <a16:creationId xmlns:a16="http://schemas.microsoft.com/office/drawing/2014/main" id="{D372B980-68AC-477C-B8A0-3264C50DDE01}"/>
              </a:ext>
            </a:extLst>
          </p:cNvPr>
          <p:cNvSpPr txBox="1"/>
          <p:nvPr/>
        </p:nvSpPr>
        <p:spPr>
          <a:xfrm>
            <a:off x="9581745" y="876117"/>
            <a:ext cx="561372" cy="369332"/>
          </a:xfrm>
          <a:prstGeom prst="rect">
            <a:avLst/>
          </a:prstGeom>
          <a:noFill/>
        </p:spPr>
        <p:txBody>
          <a:bodyPr wrap="none" rtlCol="0">
            <a:spAutoFit/>
          </a:bodyPr>
          <a:lstStyle/>
          <a:p>
            <a:r>
              <a:rPr lang="en-GB" dirty="0"/>
              <a:t>App</a:t>
            </a:r>
          </a:p>
        </p:txBody>
      </p:sp>
      <p:sp>
        <p:nvSpPr>
          <p:cNvPr id="41" name="TextBox 40">
            <a:extLst>
              <a:ext uri="{FF2B5EF4-FFF2-40B4-BE49-F238E27FC236}">
                <a16:creationId xmlns:a16="http://schemas.microsoft.com/office/drawing/2014/main" id="{988FE95C-2CAA-49F7-BA24-DBFE05EF8092}"/>
              </a:ext>
            </a:extLst>
          </p:cNvPr>
          <p:cNvSpPr txBox="1"/>
          <p:nvPr/>
        </p:nvSpPr>
        <p:spPr>
          <a:xfrm>
            <a:off x="9590199" y="2599666"/>
            <a:ext cx="561372" cy="369332"/>
          </a:xfrm>
          <a:prstGeom prst="rect">
            <a:avLst/>
          </a:prstGeom>
          <a:noFill/>
        </p:spPr>
        <p:txBody>
          <a:bodyPr wrap="none" rtlCol="0">
            <a:spAutoFit/>
          </a:bodyPr>
          <a:lstStyle/>
          <a:p>
            <a:r>
              <a:rPr lang="en-GB" dirty="0"/>
              <a:t>App</a:t>
            </a:r>
          </a:p>
        </p:txBody>
      </p:sp>
      <p:sp>
        <p:nvSpPr>
          <p:cNvPr id="42" name="TextBox 41">
            <a:extLst>
              <a:ext uri="{FF2B5EF4-FFF2-40B4-BE49-F238E27FC236}">
                <a16:creationId xmlns:a16="http://schemas.microsoft.com/office/drawing/2014/main" id="{24B299FE-0B6D-4F6E-9825-F4593698F8EB}"/>
              </a:ext>
            </a:extLst>
          </p:cNvPr>
          <p:cNvSpPr txBox="1"/>
          <p:nvPr/>
        </p:nvSpPr>
        <p:spPr>
          <a:xfrm>
            <a:off x="9598653" y="4323215"/>
            <a:ext cx="561372" cy="369332"/>
          </a:xfrm>
          <a:prstGeom prst="rect">
            <a:avLst/>
          </a:prstGeom>
          <a:noFill/>
        </p:spPr>
        <p:txBody>
          <a:bodyPr wrap="none" rtlCol="0">
            <a:spAutoFit/>
          </a:bodyPr>
          <a:lstStyle/>
          <a:p>
            <a:r>
              <a:rPr lang="en-GB" dirty="0"/>
              <a:t>App</a:t>
            </a:r>
          </a:p>
        </p:txBody>
      </p:sp>
      <p:sp>
        <p:nvSpPr>
          <p:cNvPr id="43" name="Arrow: Right 42">
            <a:extLst>
              <a:ext uri="{FF2B5EF4-FFF2-40B4-BE49-F238E27FC236}">
                <a16:creationId xmlns:a16="http://schemas.microsoft.com/office/drawing/2014/main" id="{AEE2D1FB-DD08-42B5-AF55-9C93EA995AB1}"/>
              </a:ext>
            </a:extLst>
          </p:cNvPr>
          <p:cNvSpPr/>
          <p:nvPr/>
        </p:nvSpPr>
        <p:spPr>
          <a:xfrm>
            <a:off x="4795417" y="3491984"/>
            <a:ext cx="2811379"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23D2EB6E-CFE9-4303-A462-69DCC29FB389}"/>
              </a:ext>
            </a:extLst>
          </p:cNvPr>
          <p:cNvSpPr txBox="1"/>
          <p:nvPr/>
        </p:nvSpPr>
        <p:spPr>
          <a:xfrm>
            <a:off x="9023207" y="6468424"/>
            <a:ext cx="728148" cy="400110"/>
          </a:xfrm>
          <a:prstGeom prst="rect">
            <a:avLst/>
          </a:prstGeom>
          <a:noFill/>
        </p:spPr>
        <p:txBody>
          <a:bodyPr wrap="none" rtlCol="0">
            <a:spAutoFit/>
          </a:bodyPr>
          <a:lstStyle/>
          <a:p>
            <a:r>
              <a:rPr lang="en-GB" sz="2000" b="1" dirty="0"/>
              <a:t>After</a:t>
            </a:r>
          </a:p>
        </p:txBody>
      </p:sp>
    </p:spTree>
    <p:extLst>
      <p:ext uri="{BB962C8B-B14F-4D97-AF65-F5344CB8AC3E}">
        <p14:creationId xmlns:p14="http://schemas.microsoft.com/office/powerpoint/2010/main" val="424370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150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150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150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150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150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150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150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150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150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150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150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P spid="6" grpId="0" animBg="1"/>
      <p:bldP spid="8" grpId="0"/>
      <p:bldP spid="11" grpId="0" animBg="1"/>
      <p:bldP spid="13" grpId="0" animBg="1"/>
      <p:bldP spid="15" grpId="0"/>
      <p:bldP spid="17" grpId="0" animBg="1"/>
      <p:bldP spid="19" grpId="0" animBg="1"/>
      <p:bldP spid="21" grpId="0"/>
      <p:bldP spid="24" grpId="0"/>
      <p:bldP spid="22" grpId="0"/>
      <p:bldP spid="25" grpId="0" animBg="1"/>
      <p:bldP spid="26" grpId="0" animBg="1"/>
      <p:bldP spid="27" grpId="0" animBg="1"/>
      <p:bldP spid="40" grpId="0"/>
      <p:bldP spid="41" grpId="0"/>
      <p:bldP spid="42" grpId="0"/>
      <p:bldP spid="43" grpId="0" animBg="1"/>
      <p:bldP spid="4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540E-8C12-4E9C-8224-4FBD85284DE5}"/>
              </a:ext>
            </a:extLst>
          </p:cNvPr>
          <p:cNvSpPr>
            <a:spLocks noGrp="1"/>
          </p:cNvSpPr>
          <p:nvPr>
            <p:ph type="title"/>
          </p:nvPr>
        </p:nvSpPr>
        <p:spPr>
          <a:xfrm>
            <a:off x="839788" y="365125"/>
            <a:ext cx="10515600" cy="1247107"/>
          </a:xfrm>
        </p:spPr>
        <p:txBody>
          <a:bodyPr vert="horz" lIns="91440" tIns="45720" rIns="91440" bIns="45720" rtlCol="0" anchor="ctr">
            <a:normAutofit/>
          </a:bodyPr>
          <a:lstStyle/>
          <a:p>
            <a:r>
              <a:rPr lang="en-GB" b="1" dirty="0"/>
              <a:t>Hypervisor</a:t>
            </a:r>
          </a:p>
        </p:txBody>
      </p:sp>
      <p:sp>
        <p:nvSpPr>
          <p:cNvPr id="14" name="Text Placeholder 2">
            <a:extLst>
              <a:ext uri="{FF2B5EF4-FFF2-40B4-BE49-F238E27FC236}">
                <a16:creationId xmlns:a16="http://schemas.microsoft.com/office/drawing/2014/main" id="{750C072F-B0BF-4F4E-8876-39972636DA2D}"/>
              </a:ext>
            </a:extLst>
          </p:cNvPr>
          <p:cNvSpPr>
            <a:spLocks noGrp="1"/>
          </p:cNvSpPr>
          <p:nvPr>
            <p:ph type="body" idx="1"/>
          </p:nvPr>
        </p:nvSpPr>
        <p:spPr>
          <a:xfrm>
            <a:off x="839788" y="1681163"/>
            <a:ext cx="5157787" cy="823912"/>
          </a:xfrm>
        </p:spPr>
        <p:txBody>
          <a:bodyPr>
            <a:normAutofit/>
          </a:bodyPr>
          <a:lstStyle/>
          <a:p>
            <a:r>
              <a:rPr lang="en-US" sz="3600" b="1" kern="1200" dirty="0">
                <a:latin typeface="+mn-lt"/>
                <a:ea typeface="+mn-ea"/>
                <a:cs typeface="+mn-cs"/>
              </a:rPr>
              <a:t>Two types of hypervisor</a:t>
            </a:r>
          </a:p>
        </p:txBody>
      </p:sp>
      <p:sp>
        <p:nvSpPr>
          <p:cNvPr id="7" name="Freeform: Shape 6">
            <a:extLst>
              <a:ext uri="{FF2B5EF4-FFF2-40B4-BE49-F238E27FC236}">
                <a16:creationId xmlns:a16="http://schemas.microsoft.com/office/drawing/2014/main" id="{4E277F8B-1C44-408A-AF41-A71511CDC02E}"/>
              </a:ext>
            </a:extLst>
          </p:cNvPr>
          <p:cNvSpPr/>
          <p:nvPr/>
        </p:nvSpPr>
        <p:spPr>
          <a:xfrm>
            <a:off x="5602787" y="3118932"/>
            <a:ext cx="1617067" cy="1858697"/>
          </a:xfrm>
          <a:custGeom>
            <a:avLst/>
            <a:gdLst>
              <a:gd name="connsiteX0" fmla="*/ 0 w 1858697"/>
              <a:gd name="connsiteY0" fmla="*/ 808534 h 1617067"/>
              <a:gd name="connsiteX1" fmla="*/ 404267 w 1858697"/>
              <a:gd name="connsiteY1" fmla="*/ 0 h 1617067"/>
              <a:gd name="connsiteX2" fmla="*/ 1454430 w 1858697"/>
              <a:gd name="connsiteY2" fmla="*/ 0 h 1617067"/>
              <a:gd name="connsiteX3" fmla="*/ 1858697 w 1858697"/>
              <a:gd name="connsiteY3" fmla="*/ 808534 h 1617067"/>
              <a:gd name="connsiteX4" fmla="*/ 1454430 w 1858697"/>
              <a:gd name="connsiteY4" fmla="*/ 1617067 h 1617067"/>
              <a:gd name="connsiteX5" fmla="*/ 404267 w 1858697"/>
              <a:gd name="connsiteY5" fmla="*/ 1617067 h 1617067"/>
              <a:gd name="connsiteX6" fmla="*/ 0 w 1858697"/>
              <a:gd name="connsiteY6" fmla="*/ 808534 h 16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97" h="1617067">
                <a:moveTo>
                  <a:pt x="929348" y="0"/>
                </a:moveTo>
                <a:lnTo>
                  <a:pt x="1858697" y="351712"/>
                </a:lnTo>
                <a:lnTo>
                  <a:pt x="1858697" y="1265355"/>
                </a:lnTo>
                <a:lnTo>
                  <a:pt x="929348" y="1617067"/>
                </a:lnTo>
                <a:lnTo>
                  <a:pt x="0" y="1265355"/>
                </a:lnTo>
                <a:lnTo>
                  <a:pt x="0" y="351712"/>
                </a:lnTo>
                <a:lnTo>
                  <a:pt x="929348" y="0"/>
                </a:lnTo>
                <a:close/>
              </a:path>
            </a:pathLst>
          </a:custGeom>
          <a:solidFill>
            <a:srgbClr val="3A68CE"/>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58673" tIns="396327" rIns="358673" bIns="396327" numCol="1" spcCol="1270" anchor="ctr" anchorCtr="0">
            <a:noAutofit/>
          </a:bodyPr>
          <a:lstStyle/>
          <a:p>
            <a:pPr marL="0" lvl="0" indent="0" algn="ctr" defTabSz="1244600">
              <a:lnSpc>
                <a:spcPct val="90000"/>
              </a:lnSpc>
              <a:spcBef>
                <a:spcPct val="0"/>
              </a:spcBef>
              <a:spcAft>
                <a:spcPct val="35000"/>
              </a:spcAft>
              <a:buNone/>
            </a:pPr>
            <a:r>
              <a:rPr lang="en-GB" sz="2800" kern="1200" dirty="0"/>
              <a:t>Type 1</a:t>
            </a:r>
            <a:endParaRPr lang="en-US" sz="2800" kern="1200" dirty="0"/>
          </a:p>
        </p:txBody>
      </p:sp>
      <p:sp>
        <p:nvSpPr>
          <p:cNvPr id="9" name="Rectangle 8">
            <a:extLst>
              <a:ext uri="{FF2B5EF4-FFF2-40B4-BE49-F238E27FC236}">
                <a16:creationId xmlns:a16="http://schemas.microsoft.com/office/drawing/2014/main" id="{76C86C47-0271-42AD-8B7F-7772B5DFBD02}"/>
              </a:ext>
            </a:extLst>
          </p:cNvPr>
          <p:cNvSpPr/>
          <p:nvPr/>
        </p:nvSpPr>
        <p:spPr>
          <a:xfrm>
            <a:off x="7268924" y="3490671"/>
            <a:ext cx="2074306" cy="1115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CE904BB1-1978-474F-83E2-F18491320B15}"/>
              </a:ext>
            </a:extLst>
          </p:cNvPr>
          <p:cNvSpPr/>
          <p:nvPr/>
        </p:nvSpPr>
        <p:spPr>
          <a:xfrm>
            <a:off x="3856354" y="3118932"/>
            <a:ext cx="1617067" cy="1858697"/>
          </a:xfrm>
          <a:custGeom>
            <a:avLst/>
            <a:gdLst>
              <a:gd name="connsiteX0" fmla="*/ 0 w 1858697"/>
              <a:gd name="connsiteY0" fmla="*/ 808534 h 1617067"/>
              <a:gd name="connsiteX1" fmla="*/ 404267 w 1858697"/>
              <a:gd name="connsiteY1" fmla="*/ 0 h 1617067"/>
              <a:gd name="connsiteX2" fmla="*/ 1454430 w 1858697"/>
              <a:gd name="connsiteY2" fmla="*/ 0 h 1617067"/>
              <a:gd name="connsiteX3" fmla="*/ 1858697 w 1858697"/>
              <a:gd name="connsiteY3" fmla="*/ 808534 h 1617067"/>
              <a:gd name="connsiteX4" fmla="*/ 1454430 w 1858697"/>
              <a:gd name="connsiteY4" fmla="*/ 1617067 h 1617067"/>
              <a:gd name="connsiteX5" fmla="*/ 404267 w 1858697"/>
              <a:gd name="connsiteY5" fmla="*/ 1617067 h 1617067"/>
              <a:gd name="connsiteX6" fmla="*/ 0 w 1858697"/>
              <a:gd name="connsiteY6" fmla="*/ 808534 h 16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97" h="1617067">
                <a:moveTo>
                  <a:pt x="929348" y="0"/>
                </a:moveTo>
                <a:lnTo>
                  <a:pt x="1858697" y="351712"/>
                </a:lnTo>
                <a:lnTo>
                  <a:pt x="1858697" y="1265355"/>
                </a:lnTo>
                <a:lnTo>
                  <a:pt x="929348" y="1617067"/>
                </a:lnTo>
                <a:lnTo>
                  <a:pt x="0" y="1265355"/>
                </a:lnTo>
                <a:lnTo>
                  <a:pt x="0" y="351712"/>
                </a:lnTo>
                <a:lnTo>
                  <a:pt x="929348" y="0"/>
                </a:lnTo>
                <a:close/>
              </a:path>
            </a:pathLst>
          </a:custGeom>
          <a:solidFill>
            <a:srgbClr val="C4D5EB"/>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51993" tIns="289647" rIns="251993" bIns="289647"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3" name="Freeform: Shape 12">
            <a:extLst>
              <a:ext uri="{FF2B5EF4-FFF2-40B4-BE49-F238E27FC236}">
                <a16:creationId xmlns:a16="http://schemas.microsoft.com/office/drawing/2014/main" id="{965B1DA0-8200-4563-86BB-617D5B0EEDD7}"/>
              </a:ext>
            </a:extLst>
          </p:cNvPr>
          <p:cNvSpPr/>
          <p:nvPr/>
        </p:nvSpPr>
        <p:spPr>
          <a:xfrm>
            <a:off x="4726225" y="4696595"/>
            <a:ext cx="1617068" cy="1858698"/>
          </a:xfrm>
          <a:custGeom>
            <a:avLst/>
            <a:gdLst>
              <a:gd name="connsiteX0" fmla="*/ 0 w 1858697"/>
              <a:gd name="connsiteY0" fmla="*/ 808534 h 1617067"/>
              <a:gd name="connsiteX1" fmla="*/ 404267 w 1858697"/>
              <a:gd name="connsiteY1" fmla="*/ 0 h 1617067"/>
              <a:gd name="connsiteX2" fmla="*/ 1454430 w 1858697"/>
              <a:gd name="connsiteY2" fmla="*/ 0 h 1617067"/>
              <a:gd name="connsiteX3" fmla="*/ 1858697 w 1858697"/>
              <a:gd name="connsiteY3" fmla="*/ 808534 h 1617067"/>
              <a:gd name="connsiteX4" fmla="*/ 1454430 w 1858697"/>
              <a:gd name="connsiteY4" fmla="*/ 1617067 h 1617067"/>
              <a:gd name="connsiteX5" fmla="*/ 404267 w 1858697"/>
              <a:gd name="connsiteY5" fmla="*/ 1617067 h 1617067"/>
              <a:gd name="connsiteX6" fmla="*/ 0 w 1858697"/>
              <a:gd name="connsiteY6" fmla="*/ 808534 h 16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97" h="1617067">
                <a:moveTo>
                  <a:pt x="929348" y="0"/>
                </a:moveTo>
                <a:lnTo>
                  <a:pt x="1858697" y="351712"/>
                </a:lnTo>
                <a:lnTo>
                  <a:pt x="1858697" y="1265355"/>
                </a:lnTo>
                <a:lnTo>
                  <a:pt x="929348" y="1617067"/>
                </a:lnTo>
                <a:lnTo>
                  <a:pt x="0" y="1265355"/>
                </a:lnTo>
                <a:lnTo>
                  <a:pt x="0" y="351712"/>
                </a:lnTo>
                <a:lnTo>
                  <a:pt x="929348" y="0"/>
                </a:lnTo>
                <a:close/>
              </a:path>
            </a:pathLst>
          </a:custGeom>
          <a:solidFill>
            <a:srgbClr val="3C9FF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58673" tIns="396327" rIns="358674" bIns="396328" numCol="1" spcCol="1270" anchor="ctr" anchorCtr="0">
            <a:noAutofit/>
          </a:bodyPr>
          <a:lstStyle/>
          <a:p>
            <a:pPr marL="0" lvl="0" indent="0" algn="ctr" defTabSz="1244600">
              <a:lnSpc>
                <a:spcPct val="90000"/>
              </a:lnSpc>
              <a:spcBef>
                <a:spcPct val="0"/>
              </a:spcBef>
              <a:spcAft>
                <a:spcPct val="35000"/>
              </a:spcAft>
              <a:buNone/>
            </a:pPr>
            <a:r>
              <a:rPr lang="en-GB" sz="2800" kern="1200" dirty="0"/>
              <a:t>Type 2</a:t>
            </a:r>
            <a:endParaRPr lang="en-US" sz="2800" kern="1200" dirty="0"/>
          </a:p>
        </p:txBody>
      </p:sp>
      <p:sp>
        <p:nvSpPr>
          <p:cNvPr id="16" name="Rectangle 15">
            <a:extLst>
              <a:ext uri="{FF2B5EF4-FFF2-40B4-BE49-F238E27FC236}">
                <a16:creationId xmlns:a16="http://schemas.microsoft.com/office/drawing/2014/main" id="{6761332D-7CC3-4A63-821E-E5E63CB5E735}"/>
              </a:ext>
            </a:extLst>
          </p:cNvPr>
          <p:cNvSpPr/>
          <p:nvPr/>
        </p:nvSpPr>
        <p:spPr>
          <a:xfrm>
            <a:off x="2651919" y="5068334"/>
            <a:ext cx="2007393" cy="1115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C062006B-7312-4D83-894C-88985A83C869}"/>
              </a:ext>
            </a:extLst>
          </p:cNvPr>
          <p:cNvSpPr/>
          <p:nvPr/>
        </p:nvSpPr>
        <p:spPr>
          <a:xfrm>
            <a:off x="6472657" y="4696595"/>
            <a:ext cx="1617067" cy="1858697"/>
          </a:xfrm>
          <a:custGeom>
            <a:avLst/>
            <a:gdLst>
              <a:gd name="connsiteX0" fmla="*/ 0 w 1858697"/>
              <a:gd name="connsiteY0" fmla="*/ 808534 h 1617067"/>
              <a:gd name="connsiteX1" fmla="*/ 404267 w 1858697"/>
              <a:gd name="connsiteY1" fmla="*/ 0 h 1617067"/>
              <a:gd name="connsiteX2" fmla="*/ 1454430 w 1858697"/>
              <a:gd name="connsiteY2" fmla="*/ 0 h 1617067"/>
              <a:gd name="connsiteX3" fmla="*/ 1858697 w 1858697"/>
              <a:gd name="connsiteY3" fmla="*/ 808534 h 1617067"/>
              <a:gd name="connsiteX4" fmla="*/ 1454430 w 1858697"/>
              <a:gd name="connsiteY4" fmla="*/ 1617067 h 1617067"/>
              <a:gd name="connsiteX5" fmla="*/ 404267 w 1858697"/>
              <a:gd name="connsiteY5" fmla="*/ 1617067 h 1617067"/>
              <a:gd name="connsiteX6" fmla="*/ 0 w 1858697"/>
              <a:gd name="connsiteY6" fmla="*/ 808534 h 16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97" h="1617067">
                <a:moveTo>
                  <a:pt x="929348" y="0"/>
                </a:moveTo>
                <a:lnTo>
                  <a:pt x="1858697" y="351712"/>
                </a:lnTo>
                <a:lnTo>
                  <a:pt x="1858697" y="1265355"/>
                </a:lnTo>
                <a:lnTo>
                  <a:pt x="929348" y="1617067"/>
                </a:lnTo>
                <a:lnTo>
                  <a:pt x="0" y="1265355"/>
                </a:lnTo>
                <a:lnTo>
                  <a:pt x="0" y="351712"/>
                </a:lnTo>
                <a:lnTo>
                  <a:pt x="929348" y="0"/>
                </a:lnTo>
                <a:close/>
              </a:path>
            </a:pathLst>
          </a:custGeom>
          <a:solidFill>
            <a:srgbClr val="77A6D3"/>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51993" tIns="289647" rIns="251993" bIns="289647"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Tree>
    <p:extLst>
      <p:ext uri="{BB962C8B-B14F-4D97-AF65-F5344CB8AC3E}">
        <p14:creationId xmlns:p14="http://schemas.microsoft.com/office/powerpoint/2010/main" val="16877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03D41C-EC19-4AA1-A234-01F8E7F74F3B}"/>
              </a:ext>
            </a:extLst>
          </p:cNvPr>
          <p:cNvSpPr/>
          <p:nvPr/>
        </p:nvSpPr>
        <p:spPr>
          <a:xfrm>
            <a:off x="5740400" y="2663824"/>
            <a:ext cx="1854200" cy="156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B495AE75-F93B-44E2-BD80-DDFAD9135E08}"/>
              </a:ext>
            </a:extLst>
          </p:cNvPr>
          <p:cNvSpPr>
            <a:spLocks noGrp="1"/>
          </p:cNvSpPr>
          <p:nvPr>
            <p:ph type="title"/>
          </p:nvPr>
        </p:nvSpPr>
        <p:spPr>
          <a:xfrm>
            <a:off x="909721" y="-231380"/>
            <a:ext cx="11590421" cy="1325563"/>
          </a:xfrm>
        </p:spPr>
        <p:txBody>
          <a:bodyPr/>
          <a:lstStyle/>
          <a:p>
            <a:r>
              <a:rPr lang="en-GB" dirty="0"/>
              <a:t>Type 1 Hypervisor</a:t>
            </a:r>
          </a:p>
        </p:txBody>
      </p:sp>
      <p:sp>
        <p:nvSpPr>
          <p:cNvPr id="9" name="Pentagon 8">
            <a:extLst>
              <a:ext uri="{FF2B5EF4-FFF2-40B4-BE49-F238E27FC236}">
                <a16:creationId xmlns:a16="http://schemas.microsoft.com/office/drawing/2014/main" id="{1C667CAE-7462-4EEC-AE90-3245DEC950C5}"/>
              </a:ext>
            </a:extLst>
          </p:cNvPr>
          <p:cNvSpPr/>
          <p:nvPr/>
        </p:nvSpPr>
        <p:spPr>
          <a:xfrm>
            <a:off x="427121" y="2273300"/>
            <a:ext cx="3627120" cy="3454400"/>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Hypervisors run directly on the system hardware – A “bare metal” embedded hypervisor</a:t>
            </a:r>
          </a:p>
        </p:txBody>
      </p:sp>
      <p:sp>
        <p:nvSpPr>
          <p:cNvPr id="10" name="Rectangle 9">
            <a:extLst>
              <a:ext uri="{FF2B5EF4-FFF2-40B4-BE49-F238E27FC236}">
                <a16:creationId xmlns:a16="http://schemas.microsoft.com/office/drawing/2014/main" id="{CA4452D5-3A3B-473B-9D61-5C115FB823E9}"/>
              </a:ext>
            </a:extLst>
          </p:cNvPr>
          <p:cNvSpPr/>
          <p:nvPr/>
        </p:nvSpPr>
        <p:spPr>
          <a:xfrm>
            <a:off x="5740400" y="5130800"/>
            <a:ext cx="5804844" cy="596900"/>
          </a:xfrm>
          <a:prstGeom prst="rect">
            <a:avLst/>
          </a:prstGeom>
          <a:solidFill>
            <a:srgbClr val="C5F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F26FECF-B576-45B1-8E27-AF8AB0FE00E7}"/>
              </a:ext>
            </a:extLst>
          </p:cNvPr>
          <p:cNvSpPr/>
          <p:nvPr/>
        </p:nvSpPr>
        <p:spPr>
          <a:xfrm>
            <a:off x="5740400" y="4381500"/>
            <a:ext cx="5804844" cy="596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442E34CF-A5EC-4AAF-9660-DAEF0DEC6395}"/>
              </a:ext>
            </a:extLst>
          </p:cNvPr>
          <p:cNvSpPr/>
          <p:nvPr/>
        </p:nvSpPr>
        <p:spPr>
          <a:xfrm>
            <a:off x="7715722" y="2663824"/>
            <a:ext cx="1854200" cy="156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67D2751-4FF4-4373-8711-C61234F3FF7E}"/>
              </a:ext>
            </a:extLst>
          </p:cNvPr>
          <p:cNvSpPr/>
          <p:nvPr/>
        </p:nvSpPr>
        <p:spPr>
          <a:xfrm>
            <a:off x="9691044" y="2663824"/>
            <a:ext cx="1854200" cy="156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9C4EB80-C713-40DD-9DED-A4049DF1E482}"/>
              </a:ext>
            </a:extLst>
          </p:cNvPr>
          <p:cNvSpPr/>
          <p:nvPr/>
        </p:nvSpPr>
        <p:spPr>
          <a:xfrm>
            <a:off x="6069931" y="3248024"/>
            <a:ext cx="1156369" cy="8588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63C7EADB-B278-4E33-B7A7-8BDE73FB66F8}"/>
              </a:ext>
            </a:extLst>
          </p:cNvPr>
          <p:cNvGrpSpPr/>
          <p:nvPr/>
        </p:nvGrpSpPr>
        <p:grpSpPr>
          <a:xfrm>
            <a:off x="6515100" y="3288107"/>
            <a:ext cx="647700" cy="570708"/>
            <a:chOff x="7270750" y="2075654"/>
            <a:chExt cx="647700" cy="570708"/>
          </a:xfrm>
        </p:grpSpPr>
        <p:sp>
          <p:nvSpPr>
            <p:cNvPr id="18" name="Rectangle 17">
              <a:extLst>
                <a:ext uri="{FF2B5EF4-FFF2-40B4-BE49-F238E27FC236}">
                  <a16:creationId xmlns:a16="http://schemas.microsoft.com/office/drawing/2014/main" id="{6B896E33-9659-4186-848A-9849525EF4D2}"/>
                </a:ext>
              </a:extLst>
            </p:cNvPr>
            <p:cNvSpPr/>
            <p:nvPr/>
          </p:nvSpPr>
          <p:spPr>
            <a:xfrm>
              <a:off x="7270750" y="2227262"/>
              <a:ext cx="4064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88FF3B6-7DDB-492A-BE15-46A9AA37F350}"/>
                </a:ext>
              </a:extLst>
            </p:cNvPr>
            <p:cNvSpPr/>
            <p:nvPr/>
          </p:nvSpPr>
          <p:spPr>
            <a:xfrm>
              <a:off x="7499350" y="2075654"/>
              <a:ext cx="4191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a:extLst>
              <a:ext uri="{FF2B5EF4-FFF2-40B4-BE49-F238E27FC236}">
                <a16:creationId xmlns:a16="http://schemas.microsoft.com/office/drawing/2014/main" id="{6E0DF994-8872-43B6-93FA-5CE68CF5DDB9}"/>
              </a:ext>
            </a:extLst>
          </p:cNvPr>
          <p:cNvSpPr/>
          <p:nvPr/>
        </p:nvSpPr>
        <p:spPr>
          <a:xfrm>
            <a:off x="6210300" y="3378990"/>
            <a:ext cx="153069" cy="42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19EFDB7-4AEC-48EA-9489-BEF32ACDD520}"/>
              </a:ext>
            </a:extLst>
          </p:cNvPr>
          <p:cNvSpPr/>
          <p:nvPr/>
        </p:nvSpPr>
        <p:spPr>
          <a:xfrm>
            <a:off x="8065169" y="3265484"/>
            <a:ext cx="1156369" cy="8588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7E69601F-9CE6-403C-83A4-4BE0C49480D4}"/>
              </a:ext>
            </a:extLst>
          </p:cNvPr>
          <p:cNvGrpSpPr/>
          <p:nvPr/>
        </p:nvGrpSpPr>
        <p:grpSpPr>
          <a:xfrm>
            <a:off x="8510338" y="3305567"/>
            <a:ext cx="647700" cy="570708"/>
            <a:chOff x="7270750" y="2075654"/>
            <a:chExt cx="647700" cy="570708"/>
          </a:xfrm>
        </p:grpSpPr>
        <p:sp>
          <p:nvSpPr>
            <p:cNvPr id="27" name="Rectangle 26">
              <a:extLst>
                <a:ext uri="{FF2B5EF4-FFF2-40B4-BE49-F238E27FC236}">
                  <a16:creationId xmlns:a16="http://schemas.microsoft.com/office/drawing/2014/main" id="{9850BD0D-3D40-420D-A945-9F01E199A2C1}"/>
                </a:ext>
              </a:extLst>
            </p:cNvPr>
            <p:cNvSpPr/>
            <p:nvPr/>
          </p:nvSpPr>
          <p:spPr>
            <a:xfrm>
              <a:off x="7270750" y="2227262"/>
              <a:ext cx="4064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0F4EC58-3775-4916-B1C9-82AE09D54A9A}"/>
                </a:ext>
              </a:extLst>
            </p:cNvPr>
            <p:cNvSpPr/>
            <p:nvPr/>
          </p:nvSpPr>
          <p:spPr>
            <a:xfrm>
              <a:off x="7499350" y="2075654"/>
              <a:ext cx="4191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25">
            <a:extLst>
              <a:ext uri="{FF2B5EF4-FFF2-40B4-BE49-F238E27FC236}">
                <a16:creationId xmlns:a16="http://schemas.microsoft.com/office/drawing/2014/main" id="{AFACAED0-D64E-447F-ADDF-95B2EAFB45DD}"/>
              </a:ext>
            </a:extLst>
          </p:cNvPr>
          <p:cNvSpPr/>
          <p:nvPr/>
        </p:nvSpPr>
        <p:spPr>
          <a:xfrm>
            <a:off x="8205538" y="3396450"/>
            <a:ext cx="153069" cy="42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B88DD7-C798-4161-BBBA-7FECB582C9EB}"/>
              </a:ext>
            </a:extLst>
          </p:cNvPr>
          <p:cNvSpPr/>
          <p:nvPr/>
        </p:nvSpPr>
        <p:spPr>
          <a:xfrm>
            <a:off x="10060407" y="3282944"/>
            <a:ext cx="1156369" cy="8588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7DDF6051-52CF-4F97-B03F-A80B54D4A8A8}"/>
              </a:ext>
            </a:extLst>
          </p:cNvPr>
          <p:cNvGrpSpPr/>
          <p:nvPr/>
        </p:nvGrpSpPr>
        <p:grpSpPr>
          <a:xfrm>
            <a:off x="10505576" y="3323027"/>
            <a:ext cx="647700" cy="570708"/>
            <a:chOff x="7270750" y="2075654"/>
            <a:chExt cx="647700" cy="570708"/>
          </a:xfrm>
        </p:grpSpPr>
        <p:sp>
          <p:nvSpPr>
            <p:cNvPr id="33" name="Rectangle 32">
              <a:extLst>
                <a:ext uri="{FF2B5EF4-FFF2-40B4-BE49-F238E27FC236}">
                  <a16:creationId xmlns:a16="http://schemas.microsoft.com/office/drawing/2014/main" id="{F0E7CD36-07B5-4C6D-A2BC-AB15FA4BDCF2}"/>
                </a:ext>
              </a:extLst>
            </p:cNvPr>
            <p:cNvSpPr/>
            <p:nvPr/>
          </p:nvSpPr>
          <p:spPr>
            <a:xfrm>
              <a:off x="7270750" y="2227262"/>
              <a:ext cx="4064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8F78257-B667-4515-B585-422C57ABF094}"/>
                </a:ext>
              </a:extLst>
            </p:cNvPr>
            <p:cNvSpPr/>
            <p:nvPr/>
          </p:nvSpPr>
          <p:spPr>
            <a:xfrm>
              <a:off x="7499350" y="2075654"/>
              <a:ext cx="4191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a:extLst>
              <a:ext uri="{FF2B5EF4-FFF2-40B4-BE49-F238E27FC236}">
                <a16:creationId xmlns:a16="http://schemas.microsoft.com/office/drawing/2014/main" id="{55680367-2B44-4402-9788-D624ABC34AD7}"/>
              </a:ext>
            </a:extLst>
          </p:cNvPr>
          <p:cNvSpPr/>
          <p:nvPr/>
        </p:nvSpPr>
        <p:spPr>
          <a:xfrm>
            <a:off x="10200776" y="3413910"/>
            <a:ext cx="153069" cy="42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BE0C042A-4505-4C4B-9897-27952EC6C13D}"/>
              </a:ext>
            </a:extLst>
          </p:cNvPr>
          <p:cNvSpPr txBox="1"/>
          <p:nvPr/>
        </p:nvSpPr>
        <p:spPr>
          <a:xfrm>
            <a:off x="6027882" y="3813337"/>
            <a:ext cx="1245021" cy="369332"/>
          </a:xfrm>
          <a:prstGeom prst="rect">
            <a:avLst/>
          </a:prstGeom>
          <a:noFill/>
        </p:spPr>
        <p:txBody>
          <a:bodyPr wrap="none" rtlCol="0">
            <a:spAutoFit/>
          </a:bodyPr>
          <a:lstStyle/>
          <a:p>
            <a:r>
              <a:rPr lang="en-GB" dirty="0"/>
              <a:t>Application</a:t>
            </a:r>
          </a:p>
        </p:txBody>
      </p:sp>
      <p:sp>
        <p:nvSpPr>
          <p:cNvPr id="36" name="TextBox 35">
            <a:extLst>
              <a:ext uri="{FF2B5EF4-FFF2-40B4-BE49-F238E27FC236}">
                <a16:creationId xmlns:a16="http://schemas.microsoft.com/office/drawing/2014/main" id="{00CFFCF2-F1EA-425B-B768-0D1246733C4F}"/>
              </a:ext>
            </a:extLst>
          </p:cNvPr>
          <p:cNvSpPr txBox="1"/>
          <p:nvPr/>
        </p:nvSpPr>
        <p:spPr>
          <a:xfrm>
            <a:off x="8020311" y="3837774"/>
            <a:ext cx="1245021" cy="369332"/>
          </a:xfrm>
          <a:prstGeom prst="rect">
            <a:avLst/>
          </a:prstGeom>
          <a:noFill/>
        </p:spPr>
        <p:txBody>
          <a:bodyPr wrap="none" rtlCol="0">
            <a:spAutoFit/>
          </a:bodyPr>
          <a:lstStyle/>
          <a:p>
            <a:r>
              <a:rPr lang="en-GB" dirty="0"/>
              <a:t>Application</a:t>
            </a:r>
          </a:p>
        </p:txBody>
      </p:sp>
      <p:sp>
        <p:nvSpPr>
          <p:cNvPr id="37" name="TextBox 36">
            <a:extLst>
              <a:ext uri="{FF2B5EF4-FFF2-40B4-BE49-F238E27FC236}">
                <a16:creationId xmlns:a16="http://schemas.microsoft.com/office/drawing/2014/main" id="{A6C9E741-043E-463F-8DB4-5C2675F2C5B3}"/>
              </a:ext>
            </a:extLst>
          </p:cNvPr>
          <p:cNvSpPr txBox="1"/>
          <p:nvPr/>
        </p:nvSpPr>
        <p:spPr>
          <a:xfrm>
            <a:off x="10012740" y="3862211"/>
            <a:ext cx="1245021" cy="369332"/>
          </a:xfrm>
          <a:prstGeom prst="rect">
            <a:avLst/>
          </a:prstGeom>
          <a:noFill/>
        </p:spPr>
        <p:txBody>
          <a:bodyPr wrap="none" rtlCol="0">
            <a:spAutoFit/>
          </a:bodyPr>
          <a:lstStyle/>
          <a:p>
            <a:r>
              <a:rPr lang="en-GB" dirty="0"/>
              <a:t>Application</a:t>
            </a:r>
          </a:p>
        </p:txBody>
      </p:sp>
      <p:sp>
        <p:nvSpPr>
          <p:cNvPr id="38" name="TextBox 37">
            <a:extLst>
              <a:ext uri="{FF2B5EF4-FFF2-40B4-BE49-F238E27FC236}">
                <a16:creationId xmlns:a16="http://schemas.microsoft.com/office/drawing/2014/main" id="{AF0E291E-8D7F-4C0B-A8BF-F1D7AEA114B5}"/>
              </a:ext>
            </a:extLst>
          </p:cNvPr>
          <p:cNvSpPr txBox="1"/>
          <p:nvPr/>
        </p:nvSpPr>
        <p:spPr>
          <a:xfrm>
            <a:off x="10446969" y="2581651"/>
            <a:ext cx="1118768" cy="646331"/>
          </a:xfrm>
          <a:prstGeom prst="rect">
            <a:avLst/>
          </a:prstGeom>
          <a:noFill/>
        </p:spPr>
        <p:txBody>
          <a:bodyPr wrap="none" rtlCol="0">
            <a:spAutoFit/>
          </a:bodyPr>
          <a:lstStyle/>
          <a:p>
            <a:r>
              <a:rPr lang="en-GB" dirty="0"/>
              <a:t>Operating</a:t>
            </a:r>
          </a:p>
          <a:p>
            <a:r>
              <a:rPr lang="en-GB" dirty="0"/>
              <a:t>System</a:t>
            </a:r>
          </a:p>
        </p:txBody>
      </p:sp>
      <p:sp>
        <p:nvSpPr>
          <p:cNvPr id="39" name="TextBox 38">
            <a:extLst>
              <a:ext uri="{FF2B5EF4-FFF2-40B4-BE49-F238E27FC236}">
                <a16:creationId xmlns:a16="http://schemas.microsoft.com/office/drawing/2014/main" id="{9022DCA4-7D52-4993-8778-5CBA319F3D6D}"/>
              </a:ext>
            </a:extLst>
          </p:cNvPr>
          <p:cNvSpPr txBox="1"/>
          <p:nvPr/>
        </p:nvSpPr>
        <p:spPr>
          <a:xfrm>
            <a:off x="8468275" y="2581651"/>
            <a:ext cx="1118768" cy="646331"/>
          </a:xfrm>
          <a:prstGeom prst="rect">
            <a:avLst/>
          </a:prstGeom>
          <a:noFill/>
        </p:spPr>
        <p:txBody>
          <a:bodyPr wrap="none" rtlCol="0">
            <a:spAutoFit/>
          </a:bodyPr>
          <a:lstStyle/>
          <a:p>
            <a:r>
              <a:rPr lang="en-GB" dirty="0"/>
              <a:t>Operating</a:t>
            </a:r>
          </a:p>
          <a:p>
            <a:r>
              <a:rPr lang="en-GB" dirty="0"/>
              <a:t>System</a:t>
            </a:r>
          </a:p>
        </p:txBody>
      </p:sp>
      <p:sp>
        <p:nvSpPr>
          <p:cNvPr id="40" name="TextBox 39">
            <a:extLst>
              <a:ext uri="{FF2B5EF4-FFF2-40B4-BE49-F238E27FC236}">
                <a16:creationId xmlns:a16="http://schemas.microsoft.com/office/drawing/2014/main" id="{BBD037B5-341B-4763-9844-E22B42C5E502}"/>
              </a:ext>
            </a:extLst>
          </p:cNvPr>
          <p:cNvSpPr txBox="1"/>
          <p:nvPr/>
        </p:nvSpPr>
        <p:spPr>
          <a:xfrm>
            <a:off x="6489581" y="2581651"/>
            <a:ext cx="1118768" cy="646331"/>
          </a:xfrm>
          <a:prstGeom prst="rect">
            <a:avLst/>
          </a:prstGeom>
          <a:noFill/>
        </p:spPr>
        <p:txBody>
          <a:bodyPr wrap="none" rtlCol="0">
            <a:spAutoFit/>
          </a:bodyPr>
          <a:lstStyle/>
          <a:p>
            <a:r>
              <a:rPr lang="en-GB" dirty="0"/>
              <a:t>Operating</a:t>
            </a:r>
          </a:p>
          <a:p>
            <a:r>
              <a:rPr lang="en-GB" dirty="0"/>
              <a:t>System</a:t>
            </a:r>
          </a:p>
        </p:txBody>
      </p:sp>
      <p:grpSp>
        <p:nvGrpSpPr>
          <p:cNvPr id="53" name="Group 52">
            <a:extLst>
              <a:ext uri="{FF2B5EF4-FFF2-40B4-BE49-F238E27FC236}">
                <a16:creationId xmlns:a16="http://schemas.microsoft.com/office/drawing/2014/main" id="{6BA13505-6B75-42C3-99F8-CF411E014260}"/>
              </a:ext>
            </a:extLst>
          </p:cNvPr>
          <p:cNvGrpSpPr/>
          <p:nvPr/>
        </p:nvGrpSpPr>
        <p:grpSpPr>
          <a:xfrm>
            <a:off x="5843718" y="2277466"/>
            <a:ext cx="431800" cy="904875"/>
            <a:chOff x="4584700" y="6194425"/>
            <a:chExt cx="431800" cy="904875"/>
          </a:xfrm>
        </p:grpSpPr>
        <p:sp>
          <p:nvSpPr>
            <p:cNvPr id="41" name="Rectangle 40">
              <a:extLst>
                <a:ext uri="{FF2B5EF4-FFF2-40B4-BE49-F238E27FC236}">
                  <a16:creationId xmlns:a16="http://schemas.microsoft.com/office/drawing/2014/main" id="{DEF68D2D-8B80-4271-B8EE-FDFFC8F5EAEE}"/>
                </a:ext>
              </a:extLst>
            </p:cNvPr>
            <p:cNvSpPr/>
            <p:nvPr/>
          </p:nvSpPr>
          <p:spPr>
            <a:xfrm>
              <a:off x="4584700" y="6194425"/>
              <a:ext cx="431800" cy="904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E3301CF8-ADD9-4EFC-98FA-ABFA313EE8B6}"/>
                </a:ext>
              </a:extLst>
            </p:cNvPr>
            <p:cNvCxnSpPr>
              <a:cxnSpLocks/>
            </p:cNvCxnSpPr>
            <p:nvPr/>
          </p:nvCxnSpPr>
          <p:spPr>
            <a:xfrm>
              <a:off x="4701540" y="69799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CFD203E-C12B-4B76-98E4-CAFBF16F6283}"/>
                </a:ext>
              </a:extLst>
            </p:cNvPr>
            <p:cNvCxnSpPr>
              <a:cxnSpLocks/>
            </p:cNvCxnSpPr>
            <p:nvPr/>
          </p:nvCxnSpPr>
          <p:spPr>
            <a:xfrm>
              <a:off x="4701540" y="69418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5D3911-5D1F-4DE3-A1D5-858005A24491}"/>
                </a:ext>
              </a:extLst>
            </p:cNvPr>
            <p:cNvCxnSpPr>
              <a:cxnSpLocks/>
            </p:cNvCxnSpPr>
            <p:nvPr/>
          </p:nvCxnSpPr>
          <p:spPr>
            <a:xfrm>
              <a:off x="4701540" y="69037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84FC6D6-EFD2-474B-A976-C56DCA0C3D14}"/>
                </a:ext>
              </a:extLst>
            </p:cNvPr>
            <p:cNvCxnSpPr>
              <a:cxnSpLocks/>
            </p:cNvCxnSpPr>
            <p:nvPr/>
          </p:nvCxnSpPr>
          <p:spPr>
            <a:xfrm>
              <a:off x="4701540" y="68656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9CEBE15-9FCA-421C-8D27-0CBC558DACDC}"/>
                </a:ext>
              </a:extLst>
            </p:cNvPr>
            <p:cNvCxnSpPr>
              <a:cxnSpLocks/>
            </p:cNvCxnSpPr>
            <p:nvPr/>
          </p:nvCxnSpPr>
          <p:spPr>
            <a:xfrm>
              <a:off x="4701540" y="68275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E3B7811-B666-4236-96AD-6CE846A83920}"/>
                </a:ext>
              </a:extLst>
            </p:cNvPr>
            <p:cNvCxnSpPr>
              <a:cxnSpLocks/>
            </p:cNvCxnSpPr>
            <p:nvPr/>
          </p:nvCxnSpPr>
          <p:spPr>
            <a:xfrm>
              <a:off x="4701540" y="67894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2D982EA-DC4D-406C-8CD2-77ABB99BCE87}"/>
                </a:ext>
              </a:extLst>
            </p:cNvPr>
            <p:cNvCxnSpPr>
              <a:cxnSpLocks/>
            </p:cNvCxnSpPr>
            <p:nvPr/>
          </p:nvCxnSpPr>
          <p:spPr>
            <a:xfrm>
              <a:off x="4701540" y="67513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AA940587-DC41-4507-A512-F889482F617F}"/>
                </a:ext>
              </a:extLst>
            </p:cNvPr>
            <p:cNvSpPr/>
            <p:nvPr/>
          </p:nvSpPr>
          <p:spPr>
            <a:xfrm>
              <a:off x="4770120" y="6370638"/>
              <a:ext cx="60960" cy="609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3095336B-188A-4097-A024-BF664621240E}"/>
                </a:ext>
              </a:extLst>
            </p:cNvPr>
            <p:cNvSpPr/>
            <p:nvPr/>
          </p:nvSpPr>
          <p:spPr>
            <a:xfrm>
              <a:off x="4584700" y="6209665"/>
              <a:ext cx="431800" cy="771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E129B5CC-8913-4859-B7EB-A38A79C5D8E5}"/>
              </a:ext>
            </a:extLst>
          </p:cNvPr>
          <p:cNvGrpSpPr/>
          <p:nvPr/>
        </p:nvGrpSpPr>
        <p:grpSpPr>
          <a:xfrm>
            <a:off x="7804411" y="2277465"/>
            <a:ext cx="431800" cy="904875"/>
            <a:chOff x="4584700" y="6194425"/>
            <a:chExt cx="431800" cy="904875"/>
          </a:xfrm>
        </p:grpSpPr>
        <p:sp>
          <p:nvSpPr>
            <p:cNvPr id="55" name="Rectangle 54">
              <a:extLst>
                <a:ext uri="{FF2B5EF4-FFF2-40B4-BE49-F238E27FC236}">
                  <a16:creationId xmlns:a16="http://schemas.microsoft.com/office/drawing/2014/main" id="{996208D3-6DA1-469D-9B31-6F9D38655FF3}"/>
                </a:ext>
              </a:extLst>
            </p:cNvPr>
            <p:cNvSpPr/>
            <p:nvPr/>
          </p:nvSpPr>
          <p:spPr>
            <a:xfrm>
              <a:off x="4584700" y="6194425"/>
              <a:ext cx="431800" cy="904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E252BD8D-6B2D-41C6-A109-D7D59CBB5AC3}"/>
                </a:ext>
              </a:extLst>
            </p:cNvPr>
            <p:cNvCxnSpPr>
              <a:cxnSpLocks/>
            </p:cNvCxnSpPr>
            <p:nvPr/>
          </p:nvCxnSpPr>
          <p:spPr>
            <a:xfrm>
              <a:off x="4701540" y="69799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683BE46-1BDE-44B3-AA92-C7ECCE64CE5C}"/>
                </a:ext>
              </a:extLst>
            </p:cNvPr>
            <p:cNvCxnSpPr>
              <a:cxnSpLocks/>
            </p:cNvCxnSpPr>
            <p:nvPr/>
          </p:nvCxnSpPr>
          <p:spPr>
            <a:xfrm>
              <a:off x="4701540" y="69418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5183046-EDD3-42BE-ADBE-6A5D80099266}"/>
                </a:ext>
              </a:extLst>
            </p:cNvPr>
            <p:cNvCxnSpPr>
              <a:cxnSpLocks/>
            </p:cNvCxnSpPr>
            <p:nvPr/>
          </p:nvCxnSpPr>
          <p:spPr>
            <a:xfrm>
              <a:off x="4701540" y="69037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A370D9-5EE9-4185-813D-D97D69D69308}"/>
                </a:ext>
              </a:extLst>
            </p:cNvPr>
            <p:cNvCxnSpPr>
              <a:cxnSpLocks/>
            </p:cNvCxnSpPr>
            <p:nvPr/>
          </p:nvCxnSpPr>
          <p:spPr>
            <a:xfrm>
              <a:off x="4701540" y="68656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9441D5B-CE87-4DB5-9C75-62BB5438BB39}"/>
                </a:ext>
              </a:extLst>
            </p:cNvPr>
            <p:cNvCxnSpPr>
              <a:cxnSpLocks/>
            </p:cNvCxnSpPr>
            <p:nvPr/>
          </p:nvCxnSpPr>
          <p:spPr>
            <a:xfrm>
              <a:off x="4701540" y="68275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DC3D48-D170-41B1-B2EA-225E53709789}"/>
                </a:ext>
              </a:extLst>
            </p:cNvPr>
            <p:cNvCxnSpPr>
              <a:cxnSpLocks/>
            </p:cNvCxnSpPr>
            <p:nvPr/>
          </p:nvCxnSpPr>
          <p:spPr>
            <a:xfrm>
              <a:off x="4701540" y="67894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DB4EF4-5E2B-411E-87FB-328EAB3008E5}"/>
                </a:ext>
              </a:extLst>
            </p:cNvPr>
            <p:cNvCxnSpPr>
              <a:cxnSpLocks/>
            </p:cNvCxnSpPr>
            <p:nvPr/>
          </p:nvCxnSpPr>
          <p:spPr>
            <a:xfrm>
              <a:off x="4701540" y="67513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DE254006-2D16-4B5C-95FB-FEDD7FCA7AC3}"/>
                </a:ext>
              </a:extLst>
            </p:cNvPr>
            <p:cNvSpPr/>
            <p:nvPr/>
          </p:nvSpPr>
          <p:spPr>
            <a:xfrm>
              <a:off x="4770120" y="6370638"/>
              <a:ext cx="60960" cy="609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524790B9-4999-44E3-BB37-82A4C0C5A31A}"/>
                </a:ext>
              </a:extLst>
            </p:cNvPr>
            <p:cNvSpPr/>
            <p:nvPr/>
          </p:nvSpPr>
          <p:spPr>
            <a:xfrm>
              <a:off x="4584700" y="6209665"/>
              <a:ext cx="431800" cy="771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a:extLst>
              <a:ext uri="{FF2B5EF4-FFF2-40B4-BE49-F238E27FC236}">
                <a16:creationId xmlns:a16="http://schemas.microsoft.com/office/drawing/2014/main" id="{E4D42B60-7841-48BC-9622-E30A27CB68DE}"/>
              </a:ext>
            </a:extLst>
          </p:cNvPr>
          <p:cNvGrpSpPr/>
          <p:nvPr/>
        </p:nvGrpSpPr>
        <p:grpSpPr>
          <a:xfrm>
            <a:off x="9765104" y="2277464"/>
            <a:ext cx="431800" cy="904875"/>
            <a:chOff x="4584700" y="6194425"/>
            <a:chExt cx="431800" cy="904875"/>
          </a:xfrm>
        </p:grpSpPr>
        <p:sp>
          <p:nvSpPr>
            <p:cNvPr id="66" name="Rectangle 65">
              <a:extLst>
                <a:ext uri="{FF2B5EF4-FFF2-40B4-BE49-F238E27FC236}">
                  <a16:creationId xmlns:a16="http://schemas.microsoft.com/office/drawing/2014/main" id="{2DF1DEED-F584-42F6-8D18-237B7179E322}"/>
                </a:ext>
              </a:extLst>
            </p:cNvPr>
            <p:cNvSpPr/>
            <p:nvPr/>
          </p:nvSpPr>
          <p:spPr>
            <a:xfrm>
              <a:off x="4584700" y="6194425"/>
              <a:ext cx="431800" cy="904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013E30A1-2302-4BE0-BC30-A50986EA2AFC}"/>
                </a:ext>
              </a:extLst>
            </p:cNvPr>
            <p:cNvCxnSpPr>
              <a:cxnSpLocks/>
            </p:cNvCxnSpPr>
            <p:nvPr/>
          </p:nvCxnSpPr>
          <p:spPr>
            <a:xfrm>
              <a:off x="4701540" y="69799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5DE4BB9-C881-4AAF-BD2C-18DA0B98B01B}"/>
                </a:ext>
              </a:extLst>
            </p:cNvPr>
            <p:cNvCxnSpPr>
              <a:cxnSpLocks/>
            </p:cNvCxnSpPr>
            <p:nvPr/>
          </p:nvCxnSpPr>
          <p:spPr>
            <a:xfrm>
              <a:off x="4701540" y="69418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5371E8D-4291-4DAC-B389-E248763BF010}"/>
                </a:ext>
              </a:extLst>
            </p:cNvPr>
            <p:cNvCxnSpPr>
              <a:cxnSpLocks/>
            </p:cNvCxnSpPr>
            <p:nvPr/>
          </p:nvCxnSpPr>
          <p:spPr>
            <a:xfrm>
              <a:off x="4701540" y="69037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879FB10-11A1-4302-8F03-A339334C1AB8}"/>
                </a:ext>
              </a:extLst>
            </p:cNvPr>
            <p:cNvCxnSpPr>
              <a:cxnSpLocks/>
            </p:cNvCxnSpPr>
            <p:nvPr/>
          </p:nvCxnSpPr>
          <p:spPr>
            <a:xfrm>
              <a:off x="4701540" y="68656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EAEA997-7D5A-470C-90D0-A02BBF57EE96}"/>
                </a:ext>
              </a:extLst>
            </p:cNvPr>
            <p:cNvCxnSpPr>
              <a:cxnSpLocks/>
            </p:cNvCxnSpPr>
            <p:nvPr/>
          </p:nvCxnSpPr>
          <p:spPr>
            <a:xfrm>
              <a:off x="4701540" y="68275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FF30DDE-D238-4EFD-8E11-6A6B590EDC79}"/>
                </a:ext>
              </a:extLst>
            </p:cNvPr>
            <p:cNvCxnSpPr>
              <a:cxnSpLocks/>
            </p:cNvCxnSpPr>
            <p:nvPr/>
          </p:nvCxnSpPr>
          <p:spPr>
            <a:xfrm>
              <a:off x="4701540" y="67894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EE8C4F-3F60-4E69-9E92-34CE0FAF72D4}"/>
                </a:ext>
              </a:extLst>
            </p:cNvPr>
            <p:cNvCxnSpPr>
              <a:cxnSpLocks/>
            </p:cNvCxnSpPr>
            <p:nvPr/>
          </p:nvCxnSpPr>
          <p:spPr>
            <a:xfrm>
              <a:off x="4701540" y="67513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4908B102-DE1D-44D3-B8FC-84CE12301307}"/>
                </a:ext>
              </a:extLst>
            </p:cNvPr>
            <p:cNvSpPr/>
            <p:nvPr/>
          </p:nvSpPr>
          <p:spPr>
            <a:xfrm>
              <a:off x="4770120" y="6370638"/>
              <a:ext cx="60960" cy="609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6472EA5D-704E-4A0C-9C0B-CDC4E8971B65}"/>
                </a:ext>
              </a:extLst>
            </p:cNvPr>
            <p:cNvSpPr/>
            <p:nvPr/>
          </p:nvSpPr>
          <p:spPr>
            <a:xfrm>
              <a:off x="4584700" y="6209665"/>
              <a:ext cx="431800" cy="771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6" name="TextBox 75">
            <a:extLst>
              <a:ext uri="{FF2B5EF4-FFF2-40B4-BE49-F238E27FC236}">
                <a16:creationId xmlns:a16="http://schemas.microsoft.com/office/drawing/2014/main" id="{7B33F93A-3C40-4F1C-97DD-4F0323084E17}"/>
              </a:ext>
            </a:extLst>
          </p:cNvPr>
          <p:cNvSpPr txBox="1"/>
          <p:nvPr/>
        </p:nvSpPr>
        <p:spPr>
          <a:xfrm>
            <a:off x="7883151" y="4447306"/>
            <a:ext cx="1703892" cy="461665"/>
          </a:xfrm>
          <a:prstGeom prst="rect">
            <a:avLst/>
          </a:prstGeom>
          <a:noFill/>
        </p:spPr>
        <p:txBody>
          <a:bodyPr wrap="square" rtlCol="0">
            <a:spAutoFit/>
          </a:bodyPr>
          <a:lstStyle/>
          <a:p>
            <a:r>
              <a:rPr lang="en-GB" sz="2400" dirty="0"/>
              <a:t>Hypervisor</a:t>
            </a:r>
          </a:p>
        </p:txBody>
      </p:sp>
      <p:sp>
        <p:nvSpPr>
          <p:cNvPr id="77" name="TextBox 76">
            <a:extLst>
              <a:ext uri="{FF2B5EF4-FFF2-40B4-BE49-F238E27FC236}">
                <a16:creationId xmlns:a16="http://schemas.microsoft.com/office/drawing/2014/main" id="{1BAA4629-4E37-4CB6-B095-BC7B89F97810}"/>
              </a:ext>
            </a:extLst>
          </p:cNvPr>
          <p:cNvSpPr txBox="1"/>
          <p:nvPr/>
        </p:nvSpPr>
        <p:spPr>
          <a:xfrm>
            <a:off x="7664761" y="5205710"/>
            <a:ext cx="2198815" cy="461665"/>
          </a:xfrm>
          <a:prstGeom prst="rect">
            <a:avLst/>
          </a:prstGeom>
          <a:noFill/>
        </p:spPr>
        <p:txBody>
          <a:bodyPr wrap="square" rtlCol="0">
            <a:spAutoFit/>
          </a:bodyPr>
          <a:lstStyle/>
          <a:p>
            <a:r>
              <a:rPr lang="en-GB" sz="2400" dirty="0"/>
              <a:t>Host Hardware</a:t>
            </a:r>
          </a:p>
        </p:txBody>
      </p:sp>
    </p:spTree>
    <p:extLst>
      <p:ext uri="{BB962C8B-B14F-4D97-AF65-F5344CB8AC3E}">
        <p14:creationId xmlns:p14="http://schemas.microsoft.com/office/powerpoint/2010/main" val="2426665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BD913-D162-480A-B6BE-4890BC9E1C81}"/>
              </a:ext>
            </a:extLst>
          </p:cNvPr>
          <p:cNvSpPr>
            <a:spLocks noGrp="1"/>
          </p:cNvSpPr>
          <p:nvPr>
            <p:ph type="title"/>
          </p:nvPr>
        </p:nvSpPr>
        <p:spPr/>
        <p:txBody>
          <a:bodyPr/>
          <a:lstStyle/>
          <a:p>
            <a:r>
              <a:rPr lang="en-GB" dirty="0"/>
              <a:t>Type 1 Hypervisors</a:t>
            </a:r>
          </a:p>
        </p:txBody>
      </p:sp>
      <p:graphicFrame>
        <p:nvGraphicFramePr>
          <p:cNvPr id="9" name="Content Placeholder 8">
            <a:extLst>
              <a:ext uri="{FF2B5EF4-FFF2-40B4-BE49-F238E27FC236}">
                <a16:creationId xmlns:a16="http://schemas.microsoft.com/office/drawing/2014/main" id="{89CB6EA7-CAA8-4156-91FD-C7203D3A49F8}"/>
              </a:ext>
            </a:extLst>
          </p:cNvPr>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6589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95AE75-F93B-44E2-BD80-DDFAD9135E08}"/>
              </a:ext>
            </a:extLst>
          </p:cNvPr>
          <p:cNvSpPr>
            <a:spLocks noGrp="1"/>
          </p:cNvSpPr>
          <p:nvPr>
            <p:ph type="title"/>
          </p:nvPr>
        </p:nvSpPr>
        <p:spPr/>
        <p:txBody>
          <a:bodyPr/>
          <a:lstStyle/>
          <a:p>
            <a:r>
              <a:rPr lang="en-GB" dirty="0"/>
              <a:t>Type 2 Hypervisor</a:t>
            </a:r>
          </a:p>
        </p:txBody>
      </p:sp>
      <p:sp>
        <p:nvSpPr>
          <p:cNvPr id="9" name="Pentagon 8">
            <a:extLst>
              <a:ext uri="{FF2B5EF4-FFF2-40B4-BE49-F238E27FC236}">
                <a16:creationId xmlns:a16="http://schemas.microsoft.com/office/drawing/2014/main" id="{1C667CAE-7462-4EEC-AE90-3245DEC950C5}"/>
              </a:ext>
            </a:extLst>
          </p:cNvPr>
          <p:cNvSpPr/>
          <p:nvPr/>
        </p:nvSpPr>
        <p:spPr>
          <a:xfrm>
            <a:off x="427120" y="2273300"/>
            <a:ext cx="4411579" cy="4201504"/>
          </a:xfrm>
          <a:prstGeom prst="pentagon">
            <a:avLst/>
          </a:prstGeom>
          <a:solidFill>
            <a:srgbClr val="348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Hypervisors run on a host operating system that provides virtualisation services, such as I/O device support and memory management</a:t>
            </a:r>
          </a:p>
        </p:txBody>
      </p:sp>
      <p:sp>
        <p:nvSpPr>
          <p:cNvPr id="5" name="Rectangle 4">
            <a:extLst>
              <a:ext uri="{FF2B5EF4-FFF2-40B4-BE49-F238E27FC236}">
                <a16:creationId xmlns:a16="http://schemas.microsoft.com/office/drawing/2014/main" id="{BCC1CBBD-0375-4301-BB92-96C45C43D1A0}"/>
              </a:ext>
            </a:extLst>
          </p:cNvPr>
          <p:cNvSpPr/>
          <p:nvPr/>
        </p:nvSpPr>
        <p:spPr>
          <a:xfrm>
            <a:off x="5740400" y="5818579"/>
            <a:ext cx="5804844" cy="596900"/>
          </a:xfrm>
          <a:prstGeom prst="rect">
            <a:avLst/>
          </a:prstGeom>
          <a:solidFill>
            <a:srgbClr val="C5F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32CAA56-0BCF-420B-B809-52F994ED2AE8}"/>
              </a:ext>
            </a:extLst>
          </p:cNvPr>
          <p:cNvSpPr/>
          <p:nvPr/>
        </p:nvSpPr>
        <p:spPr>
          <a:xfrm>
            <a:off x="5740400" y="4381500"/>
            <a:ext cx="5804844" cy="596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9" name="Group 68">
            <a:extLst>
              <a:ext uri="{FF2B5EF4-FFF2-40B4-BE49-F238E27FC236}">
                <a16:creationId xmlns:a16="http://schemas.microsoft.com/office/drawing/2014/main" id="{00273ADE-D114-4B1F-962D-67328032BA99}"/>
              </a:ext>
            </a:extLst>
          </p:cNvPr>
          <p:cNvGrpSpPr/>
          <p:nvPr/>
        </p:nvGrpSpPr>
        <p:grpSpPr>
          <a:xfrm>
            <a:off x="5740400" y="2277466"/>
            <a:ext cx="1867949" cy="1951633"/>
            <a:chOff x="5740400" y="2277466"/>
            <a:chExt cx="1867949" cy="1951633"/>
          </a:xfrm>
        </p:grpSpPr>
        <p:sp>
          <p:nvSpPr>
            <p:cNvPr id="4" name="Rectangle 3">
              <a:extLst>
                <a:ext uri="{FF2B5EF4-FFF2-40B4-BE49-F238E27FC236}">
                  <a16:creationId xmlns:a16="http://schemas.microsoft.com/office/drawing/2014/main" id="{8FE32FE8-CBCF-43C0-A3D1-4AB1C5333CD0}"/>
                </a:ext>
              </a:extLst>
            </p:cNvPr>
            <p:cNvSpPr/>
            <p:nvPr/>
          </p:nvSpPr>
          <p:spPr>
            <a:xfrm>
              <a:off x="5740400" y="2663824"/>
              <a:ext cx="1854200" cy="156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5838D95-1929-4747-B099-BFE179053411}"/>
                </a:ext>
              </a:extLst>
            </p:cNvPr>
            <p:cNvSpPr/>
            <p:nvPr/>
          </p:nvSpPr>
          <p:spPr>
            <a:xfrm>
              <a:off x="6069931" y="3248024"/>
              <a:ext cx="1156369" cy="8588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9E4DFBB8-B1F6-4BB0-8F15-53880C85DA1F}"/>
                </a:ext>
              </a:extLst>
            </p:cNvPr>
            <p:cNvGrpSpPr/>
            <p:nvPr/>
          </p:nvGrpSpPr>
          <p:grpSpPr>
            <a:xfrm>
              <a:off x="6515100" y="3288107"/>
              <a:ext cx="647700" cy="570708"/>
              <a:chOff x="7270750" y="2075654"/>
              <a:chExt cx="647700" cy="570708"/>
            </a:xfrm>
          </p:grpSpPr>
          <p:sp>
            <p:nvSpPr>
              <p:cNvPr id="13" name="Rectangle 12">
                <a:extLst>
                  <a:ext uri="{FF2B5EF4-FFF2-40B4-BE49-F238E27FC236}">
                    <a16:creationId xmlns:a16="http://schemas.microsoft.com/office/drawing/2014/main" id="{7B71E414-77B2-4544-A4C7-4BF7D29BA893}"/>
                  </a:ext>
                </a:extLst>
              </p:cNvPr>
              <p:cNvSpPr/>
              <p:nvPr/>
            </p:nvSpPr>
            <p:spPr>
              <a:xfrm>
                <a:off x="7270750" y="2227262"/>
                <a:ext cx="4064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178B1A9-068C-4347-BE4F-D8C9E794BBEE}"/>
                  </a:ext>
                </a:extLst>
              </p:cNvPr>
              <p:cNvSpPr/>
              <p:nvPr/>
            </p:nvSpPr>
            <p:spPr>
              <a:xfrm>
                <a:off x="7499350" y="2075654"/>
                <a:ext cx="4191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7ECFAA23-F524-4029-8F30-C2320B8106B1}"/>
                </a:ext>
              </a:extLst>
            </p:cNvPr>
            <p:cNvSpPr/>
            <p:nvPr/>
          </p:nvSpPr>
          <p:spPr>
            <a:xfrm>
              <a:off x="6210300" y="3378990"/>
              <a:ext cx="153069" cy="42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D7FCB88C-C75B-4906-B43D-E146839B00B7}"/>
                </a:ext>
              </a:extLst>
            </p:cNvPr>
            <p:cNvSpPr txBox="1"/>
            <p:nvPr/>
          </p:nvSpPr>
          <p:spPr>
            <a:xfrm>
              <a:off x="6027882" y="3813337"/>
              <a:ext cx="1245021" cy="369332"/>
            </a:xfrm>
            <a:prstGeom prst="rect">
              <a:avLst/>
            </a:prstGeom>
            <a:noFill/>
          </p:spPr>
          <p:txBody>
            <a:bodyPr wrap="none" rtlCol="0">
              <a:spAutoFit/>
            </a:bodyPr>
            <a:lstStyle/>
            <a:p>
              <a:r>
                <a:rPr lang="en-GB" dirty="0"/>
                <a:t>Application</a:t>
              </a:r>
            </a:p>
          </p:txBody>
        </p:sp>
        <p:sp>
          <p:nvSpPr>
            <p:cNvPr id="31" name="TextBox 30">
              <a:extLst>
                <a:ext uri="{FF2B5EF4-FFF2-40B4-BE49-F238E27FC236}">
                  <a16:creationId xmlns:a16="http://schemas.microsoft.com/office/drawing/2014/main" id="{AEB2D9C0-AB2F-4F88-8C26-0A6E6409CD5C}"/>
                </a:ext>
              </a:extLst>
            </p:cNvPr>
            <p:cNvSpPr txBox="1"/>
            <p:nvPr/>
          </p:nvSpPr>
          <p:spPr>
            <a:xfrm>
              <a:off x="6489581" y="2581651"/>
              <a:ext cx="1118768" cy="646331"/>
            </a:xfrm>
            <a:prstGeom prst="rect">
              <a:avLst/>
            </a:prstGeom>
            <a:noFill/>
          </p:spPr>
          <p:txBody>
            <a:bodyPr wrap="none" rtlCol="0">
              <a:spAutoFit/>
            </a:bodyPr>
            <a:lstStyle/>
            <a:p>
              <a:r>
                <a:rPr lang="en-GB" dirty="0"/>
                <a:t>Operating</a:t>
              </a:r>
            </a:p>
            <a:p>
              <a:r>
                <a:rPr lang="en-GB" dirty="0"/>
                <a:t>System</a:t>
              </a:r>
            </a:p>
          </p:txBody>
        </p:sp>
        <p:grpSp>
          <p:nvGrpSpPr>
            <p:cNvPr id="32" name="Group 31">
              <a:extLst>
                <a:ext uri="{FF2B5EF4-FFF2-40B4-BE49-F238E27FC236}">
                  <a16:creationId xmlns:a16="http://schemas.microsoft.com/office/drawing/2014/main" id="{4728CC98-8F28-4038-B698-C7CE992D83DD}"/>
                </a:ext>
              </a:extLst>
            </p:cNvPr>
            <p:cNvGrpSpPr/>
            <p:nvPr/>
          </p:nvGrpSpPr>
          <p:grpSpPr>
            <a:xfrm>
              <a:off x="5843718" y="2277466"/>
              <a:ext cx="431800" cy="904875"/>
              <a:chOff x="4584700" y="6194425"/>
              <a:chExt cx="431800" cy="904875"/>
            </a:xfrm>
          </p:grpSpPr>
          <p:sp>
            <p:nvSpPr>
              <p:cNvPr id="33" name="Rectangle 32">
                <a:extLst>
                  <a:ext uri="{FF2B5EF4-FFF2-40B4-BE49-F238E27FC236}">
                    <a16:creationId xmlns:a16="http://schemas.microsoft.com/office/drawing/2014/main" id="{20DB2BAA-2063-4E80-96FE-5078F8D576E3}"/>
                  </a:ext>
                </a:extLst>
              </p:cNvPr>
              <p:cNvSpPr/>
              <p:nvPr/>
            </p:nvSpPr>
            <p:spPr>
              <a:xfrm>
                <a:off x="4584700" y="6194425"/>
                <a:ext cx="431800" cy="904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E44A926D-6506-4F98-9754-D75816C4DEA9}"/>
                  </a:ext>
                </a:extLst>
              </p:cNvPr>
              <p:cNvCxnSpPr>
                <a:cxnSpLocks/>
              </p:cNvCxnSpPr>
              <p:nvPr/>
            </p:nvCxnSpPr>
            <p:spPr>
              <a:xfrm>
                <a:off x="4701540" y="69799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07093B7-F37F-455D-BF0B-6A446DAA63D6}"/>
                  </a:ext>
                </a:extLst>
              </p:cNvPr>
              <p:cNvCxnSpPr>
                <a:cxnSpLocks/>
              </p:cNvCxnSpPr>
              <p:nvPr/>
            </p:nvCxnSpPr>
            <p:spPr>
              <a:xfrm>
                <a:off x="4701540" y="69418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1B9390-0A2A-4298-A70F-E31E81374D7D}"/>
                  </a:ext>
                </a:extLst>
              </p:cNvPr>
              <p:cNvCxnSpPr>
                <a:cxnSpLocks/>
              </p:cNvCxnSpPr>
              <p:nvPr/>
            </p:nvCxnSpPr>
            <p:spPr>
              <a:xfrm>
                <a:off x="4701540" y="69037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95A020C-2B4F-4F6E-9497-2D9B3F44E18D}"/>
                  </a:ext>
                </a:extLst>
              </p:cNvPr>
              <p:cNvCxnSpPr>
                <a:cxnSpLocks/>
              </p:cNvCxnSpPr>
              <p:nvPr/>
            </p:nvCxnSpPr>
            <p:spPr>
              <a:xfrm>
                <a:off x="4701540" y="68656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26BCE4C-098A-44BE-A285-F46B9E57A4B0}"/>
                  </a:ext>
                </a:extLst>
              </p:cNvPr>
              <p:cNvCxnSpPr>
                <a:cxnSpLocks/>
              </p:cNvCxnSpPr>
              <p:nvPr/>
            </p:nvCxnSpPr>
            <p:spPr>
              <a:xfrm>
                <a:off x="4701540" y="68275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EACA49-CB72-4A2E-AB35-8A7520A31702}"/>
                  </a:ext>
                </a:extLst>
              </p:cNvPr>
              <p:cNvCxnSpPr>
                <a:cxnSpLocks/>
              </p:cNvCxnSpPr>
              <p:nvPr/>
            </p:nvCxnSpPr>
            <p:spPr>
              <a:xfrm>
                <a:off x="4701540" y="67894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47C72D-CF71-4C2B-BA40-CA87C6B9E020}"/>
                  </a:ext>
                </a:extLst>
              </p:cNvPr>
              <p:cNvCxnSpPr>
                <a:cxnSpLocks/>
              </p:cNvCxnSpPr>
              <p:nvPr/>
            </p:nvCxnSpPr>
            <p:spPr>
              <a:xfrm>
                <a:off x="4701540" y="67513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ECD8E28-78D3-4259-86BE-1F12926D3B0D}"/>
                  </a:ext>
                </a:extLst>
              </p:cNvPr>
              <p:cNvSpPr/>
              <p:nvPr/>
            </p:nvSpPr>
            <p:spPr>
              <a:xfrm>
                <a:off x="4770120" y="6370638"/>
                <a:ext cx="60960" cy="609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905897A4-86D5-4505-B956-055348BBB3ED}"/>
                  </a:ext>
                </a:extLst>
              </p:cNvPr>
              <p:cNvSpPr/>
              <p:nvPr/>
            </p:nvSpPr>
            <p:spPr>
              <a:xfrm>
                <a:off x="4584700" y="6209665"/>
                <a:ext cx="431800" cy="771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183BC408-70BA-4152-B288-859598C78DC8}"/>
              </a:ext>
            </a:extLst>
          </p:cNvPr>
          <p:cNvGrpSpPr/>
          <p:nvPr/>
        </p:nvGrpSpPr>
        <p:grpSpPr>
          <a:xfrm>
            <a:off x="7715722" y="2277465"/>
            <a:ext cx="1871321" cy="1951634"/>
            <a:chOff x="7715722" y="2277465"/>
            <a:chExt cx="1871321" cy="1951634"/>
          </a:xfrm>
        </p:grpSpPr>
        <p:sp>
          <p:nvSpPr>
            <p:cNvPr id="8" name="Rectangle 7">
              <a:extLst>
                <a:ext uri="{FF2B5EF4-FFF2-40B4-BE49-F238E27FC236}">
                  <a16:creationId xmlns:a16="http://schemas.microsoft.com/office/drawing/2014/main" id="{07481700-F575-4773-BA9D-11050C906D13}"/>
                </a:ext>
              </a:extLst>
            </p:cNvPr>
            <p:cNvSpPr/>
            <p:nvPr/>
          </p:nvSpPr>
          <p:spPr>
            <a:xfrm>
              <a:off x="7715722" y="2663824"/>
              <a:ext cx="1854200" cy="156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11BC497-435E-42D3-AC35-538B7DD8BE0A}"/>
                </a:ext>
              </a:extLst>
            </p:cNvPr>
            <p:cNvSpPr/>
            <p:nvPr/>
          </p:nvSpPr>
          <p:spPr>
            <a:xfrm>
              <a:off x="8065169" y="3265484"/>
              <a:ext cx="1156369" cy="8588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BCAE7887-3F4E-44BC-84BE-A915675159D0}"/>
                </a:ext>
              </a:extLst>
            </p:cNvPr>
            <p:cNvGrpSpPr/>
            <p:nvPr/>
          </p:nvGrpSpPr>
          <p:grpSpPr>
            <a:xfrm>
              <a:off x="8510338" y="3305567"/>
              <a:ext cx="647700" cy="570708"/>
              <a:chOff x="7270750" y="2075654"/>
              <a:chExt cx="647700" cy="570708"/>
            </a:xfrm>
          </p:grpSpPr>
          <p:sp>
            <p:nvSpPr>
              <p:cNvPr id="18" name="Rectangle 17">
                <a:extLst>
                  <a:ext uri="{FF2B5EF4-FFF2-40B4-BE49-F238E27FC236}">
                    <a16:creationId xmlns:a16="http://schemas.microsoft.com/office/drawing/2014/main" id="{73D29856-4126-4F12-B485-DD85305D8F6D}"/>
                  </a:ext>
                </a:extLst>
              </p:cNvPr>
              <p:cNvSpPr/>
              <p:nvPr/>
            </p:nvSpPr>
            <p:spPr>
              <a:xfrm>
                <a:off x="7270750" y="2227262"/>
                <a:ext cx="4064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2776298-BC51-4149-87CC-875228A715C6}"/>
                  </a:ext>
                </a:extLst>
              </p:cNvPr>
              <p:cNvSpPr/>
              <p:nvPr/>
            </p:nvSpPr>
            <p:spPr>
              <a:xfrm>
                <a:off x="7499350" y="2075654"/>
                <a:ext cx="4191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A48A8958-A0BE-48B3-84CE-8AC549E58D90}"/>
                </a:ext>
              </a:extLst>
            </p:cNvPr>
            <p:cNvSpPr/>
            <p:nvPr/>
          </p:nvSpPr>
          <p:spPr>
            <a:xfrm>
              <a:off x="8205538" y="3396450"/>
              <a:ext cx="153069" cy="42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6B348FB-71A8-40D9-8139-5E2D5DB64FCE}"/>
                </a:ext>
              </a:extLst>
            </p:cNvPr>
            <p:cNvSpPr txBox="1"/>
            <p:nvPr/>
          </p:nvSpPr>
          <p:spPr>
            <a:xfrm>
              <a:off x="8020311" y="3837774"/>
              <a:ext cx="1245021" cy="369332"/>
            </a:xfrm>
            <a:prstGeom prst="rect">
              <a:avLst/>
            </a:prstGeom>
            <a:noFill/>
          </p:spPr>
          <p:txBody>
            <a:bodyPr wrap="none" rtlCol="0">
              <a:spAutoFit/>
            </a:bodyPr>
            <a:lstStyle/>
            <a:p>
              <a:r>
                <a:rPr lang="en-GB" dirty="0"/>
                <a:t>Application</a:t>
              </a:r>
            </a:p>
          </p:txBody>
        </p:sp>
        <p:sp>
          <p:nvSpPr>
            <p:cNvPr id="30" name="TextBox 29">
              <a:extLst>
                <a:ext uri="{FF2B5EF4-FFF2-40B4-BE49-F238E27FC236}">
                  <a16:creationId xmlns:a16="http://schemas.microsoft.com/office/drawing/2014/main" id="{4DDC544A-8CCD-4782-9E18-419015EB0C1E}"/>
                </a:ext>
              </a:extLst>
            </p:cNvPr>
            <p:cNvSpPr txBox="1"/>
            <p:nvPr/>
          </p:nvSpPr>
          <p:spPr>
            <a:xfrm>
              <a:off x="8468275" y="2581651"/>
              <a:ext cx="1118768" cy="646331"/>
            </a:xfrm>
            <a:prstGeom prst="rect">
              <a:avLst/>
            </a:prstGeom>
            <a:noFill/>
          </p:spPr>
          <p:txBody>
            <a:bodyPr wrap="none" rtlCol="0">
              <a:spAutoFit/>
            </a:bodyPr>
            <a:lstStyle/>
            <a:p>
              <a:r>
                <a:rPr lang="en-GB" dirty="0"/>
                <a:t>Operating</a:t>
              </a:r>
            </a:p>
            <a:p>
              <a:r>
                <a:rPr lang="en-GB" dirty="0"/>
                <a:t>System</a:t>
              </a:r>
            </a:p>
          </p:txBody>
        </p:sp>
        <p:grpSp>
          <p:nvGrpSpPr>
            <p:cNvPr id="43" name="Group 42">
              <a:extLst>
                <a:ext uri="{FF2B5EF4-FFF2-40B4-BE49-F238E27FC236}">
                  <a16:creationId xmlns:a16="http://schemas.microsoft.com/office/drawing/2014/main" id="{F317C188-D9C8-4708-B514-02D5AEE23AEF}"/>
                </a:ext>
              </a:extLst>
            </p:cNvPr>
            <p:cNvGrpSpPr/>
            <p:nvPr/>
          </p:nvGrpSpPr>
          <p:grpSpPr>
            <a:xfrm>
              <a:off x="7804411" y="2277465"/>
              <a:ext cx="431800" cy="904875"/>
              <a:chOff x="4584700" y="6194425"/>
              <a:chExt cx="431800" cy="904875"/>
            </a:xfrm>
          </p:grpSpPr>
          <p:sp>
            <p:nvSpPr>
              <p:cNvPr id="44" name="Rectangle 43">
                <a:extLst>
                  <a:ext uri="{FF2B5EF4-FFF2-40B4-BE49-F238E27FC236}">
                    <a16:creationId xmlns:a16="http://schemas.microsoft.com/office/drawing/2014/main" id="{6E29BE7D-FC5F-49C9-B2A1-4E53C228E06D}"/>
                  </a:ext>
                </a:extLst>
              </p:cNvPr>
              <p:cNvSpPr/>
              <p:nvPr/>
            </p:nvSpPr>
            <p:spPr>
              <a:xfrm>
                <a:off x="4584700" y="6194425"/>
                <a:ext cx="431800" cy="904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D1F33666-62E6-4C36-B100-9E81A3E2F406}"/>
                  </a:ext>
                </a:extLst>
              </p:cNvPr>
              <p:cNvCxnSpPr>
                <a:cxnSpLocks/>
              </p:cNvCxnSpPr>
              <p:nvPr/>
            </p:nvCxnSpPr>
            <p:spPr>
              <a:xfrm>
                <a:off x="4701540" y="69799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896B102-E7D9-436F-ACC5-274B73C77174}"/>
                  </a:ext>
                </a:extLst>
              </p:cNvPr>
              <p:cNvCxnSpPr>
                <a:cxnSpLocks/>
              </p:cNvCxnSpPr>
              <p:nvPr/>
            </p:nvCxnSpPr>
            <p:spPr>
              <a:xfrm>
                <a:off x="4701540" y="69418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7F63FD9-C260-4EBA-858D-23563C89A340}"/>
                  </a:ext>
                </a:extLst>
              </p:cNvPr>
              <p:cNvCxnSpPr>
                <a:cxnSpLocks/>
              </p:cNvCxnSpPr>
              <p:nvPr/>
            </p:nvCxnSpPr>
            <p:spPr>
              <a:xfrm>
                <a:off x="4701540" y="69037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2C818C1-E210-4055-BE33-EFAEB7FA1F15}"/>
                  </a:ext>
                </a:extLst>
              </p:cNvPr>
              <p:cNvCxnSpPr>
                <a:cxnSpLocks/>
              </p:cNvCxnSpPr>
              <p:nvPr/>
            </p:nvCxnSpPr>
            <p:spPr>
              <a:xfrm>
                <a:off x="4701540" y="68656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D32A6ED-C221-4126-B7E4-404C999F7489}"/>
                  </a:ext>
                </a:extLst>
              </p:cNvPr>
              <p:cNvCxnSpPr>
                <a:cxnSpLocks/>
              </p:cNvCxnSpPr>
              <p:nvPr/>
            </p:nvCxnSpPr>
            <p:spPr>
              <a:xfrm>
                <a:off x="4701540" y="68275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460CAEF-ADBE-4F09-8F65-432C19E4859F}"/>
                  </a:ext>
                </a:extLst>
              </p:cNvPr>
              <p:cNvCxnSpPr>
                <a:cxnSpLocks/>
              </p:cNvCxnSpPr>
              <p:nvPr/>
            </p:nvCxnSpPr>
            <p:spPr>
              <a:xfrm>
                <a:off x="4701540" y="67894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2FC2358-8A15-40E5-97CA-6A7040D8FB7F}"/>
                  </a:ext>
                </a:extLst>
              </p:cNvPr>
              <p:cNvCxnSpPr>
                <a:cxnSpLocks/>
              </p:cNvCxnSpPr>
              <p:nvPr/>
            </p:nvCxnSpPr>
            <p:spPr>
              <a:xfrm>
                <a:off x="4701540" y="67513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796F6DE-C2AE-4930-A0FF-736CB9A8CD83}"/>
                  </a:ext>
                </a:extLst>
              </p:cNvPr>
              <p:cNvSpPr/>
              <p:nvPr/>
            </p:nvSpPr>
            <p:spPr>
              <a:xfrm>
                <a:off x="4770120" y="6370638"/>
                <a:ext cx="60960" cy="609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EEFFFA6-E513-4F1A-9D89-1936C92C256A}"/>
                  </a:ext>
                </a:extLst>
              </p:cNvPr>
              <p:cNvSpPr/>
              <p:nvPr/>
            </p:nvSpPr>
            <p:spPr>
              <a:xfrm>
                <a:off x="4584700" y="6209665"/>
                <a:ext cx="431800" cy="771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 name="Group 1">
            <a:extLst>
              <a:ext uri="{FF2B5EF4-FFF2-40B4-BE49-F238E27FC236}">
                <a16:creationId xmlns:a16="http://schemas.microsoft.com/office/drawing/2014/main" id="{B7EE1792-C564-47C6-9355-B9BF74E00AC0}"/>
              </a:ext>
            </a:extLst>
          </p:cNvPr>
          <p:cNvGrpSpPr/>
          <p:nvPr/>
        </p:nvGrpSpPr>
        <p:grpSpPr>
          <a:xfrm>
            <a:off x="9691044" y="2277464"/>
            <a:ext cx="1874693" cy="1954079"/>
            <a:chOff x="9691044" y="2277464"/>
            <a:chExt cx="1874693" cy="1954079"/>
          </a:xfrm>
        </p:grpSpPr>
        <p:sp>
          <p:nvSpPr>
            <p:cNvPr id="10" name="Rectangle 9">
              <a:extLst>
                <a:ext uri="{FF2B5EF4-FFF2-40B4-BE49-F238E27FC236}">
                  <a16:creationId xmlns:a16="http://schemas.microsoft.com/office/drawing/2014/main" id="{BD119D27-526A-4463-8C6C-0512F76F64F1}"/>
                </a:ext>
              </a:extLst>
            </p:cNvPr>
            <p:cNvSpPr/>
            <p:nvPr/>
          </p:nvSpPr>
          <p:spPr>
            <a:xfrm>
              <a:off x="9691044" y="2663824"/>
              <a:ext cx="1854200" cy="156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9E7B91B-DFCA-46F5-A80E-7CD3B05B1541}"/>
                </a:ext>
              </a:extLst>
            </p:cNvPr>
            <p:cNvSpPr/>
            <p:nvPr/>
          </p:nvSpPr>
          <p:spPr>
            <a:xfrm>
              <a:off x="10060407" y="3282944"/>
              <a:ext cx="1156369" cy="8588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89E5A69D-97B3-43AE-B241-37A3EF41A6E8}"/>
                </a:ext>
              </a:extLst>
            </p:cNvPr>
            <p:cNvGrpSpPr/>
            <p:nvPr/>
          </p:nvGrpSpPr>
          <p:grpSpPr>
            <a:xfrm>
              <a:off x="10505576" y="3323027"/>
              <a:ext cx="647700" cy="570708"/>
              <a:chOff x="7270750" y="2075654"/>
              <a:chExt cx="647700" cy="570708"/>
            </a:xfrm>
          </p:grpSpPr>
          <p:sp>
            <p:nvSpPr>
              <p:cNvPr id="23" name="Rectangle 22">
                <a:extLst>
                  <a:ext uri="{FF2B5EF4-FFF2-40B4-BE49-F238E27FC236}">
                    <a16:creationId xmlns:a16="http://schemas.microsoft.com/office/drawing/2014/main" id="{14BDB4C6-AE74-41AC-93C3-6E962502AC86}"/>
                  </a:ext>
                </a:extLst>
              </p:cNvPr>
              <p:cNvSpPr/>
              <p:nvPr/>
            </p:nvSpPr>
            <p:spPr>
              <a:xfrm>
                <a:off x="7270750" y="2227262"/>
                <a:ext cx="4064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1F898CC-7E38-4E38-A27D-869960DB921E}"/>
                  </a:ext>
                </a:extLst>
              </p:cNvPr>
              <p:cNvSpPr/>
              <p:nvPr/>
            </p:nvSpPr>
            <p:spPr>
              <a:xfrm>
                <a:off x="7499350" y="2075654"/>
                <a:ext cx="4191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a:extLst>
                <a:ext uri="{FF2B5EF4-FFF2-40B4-BE49-F238E27FC236}">
                  <a16:creationId xmlns:a16="http://schemas.microsoft.com/office/drawing/2014/main" id="{60127037-8502-46A5-9D82-DB53BC8AE087}"/>
                </a:ext>
              </a:extLst>
            </p:cNvPr>
            <p:cNvSpPr/>
            <p:nvPr/>
          </p:nvSpPr>
          <p:spPr>
            <a:xfrm>
              <a:off x="10200776" y="3413910"/>
              <a:ext cx="153069" cy="42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5E28E78-EA37-4F77-BF3D-61331705C967}"/>
                </a:ext>
              </a:extLst>
            </p:cNvPr>
            <p:cNvSpPr txBox="1"/>
            <p:nvPr/>
          </p:nvSpPr>
          <p:spPr>
            <a:xfrm>
              <a:off x="10012740" y="3862211"/>
              <a:ext cx="1245021" cy="369332"/>
            </a:xfrm>
            <a:prstGeom prst="rect">
              <a:avLst/>
            </a:prstGeom>
            <a:noFill/>
          </p:spPr>
          <p:txBody>
            <a:bodyPr wrap="none" rtlCol="0">
              <a:spAutoFit/>
            </a:bodyPr>
            <a:lstStyle/>
            <a:p>
              <a:r>
                <a:rPr lang="en-GB" dirty="0"/>
                <a:t>Application</a:t>
              </a:r>
            </a:p>
          </p:txBody>
        </p:sp>
        <p:sp>
          <p:nvSpPr>
            <p:cNvPr id="29" name="TextBox 28">
              <a:extLst>
                <a:ext uri="{FF2B5EF4-FFF2-40B4-BE49-F238E27FC236}">
                  <a16:creationId xmlns:a16="http://schemas.microsoft.com/office/drawing/2014/main" id="{CB8EF5DE-0827-41BB-A302-071827970A76}"/>
                </a:ext>
              </a:extLst>
            </p:cNvPr>
            <p:cNvSpPr txBox="1"/>
            <p:nvPr/>
          </p:nvSpPr>
          <p:spPr>
            <a:xfrm>
              <a:off x="10446969" y="2581651"/>
              <a:ext cx="1118768" cy="646331"/>
            </a:xfrm>
            <a:prstGeom prst="rect">
              <a:avLst/>
            </a:prstGeom>
            <a:noFill/>
          </p:spPr>
          <p:txBody>
            <a:bodyPr wrap="none" rtlCol="0">
              <a:spAutoFit/>
            </a:bodyPr>
            <a:lstStyle/>
            <a:p>
              <a:r>
                <a:rPr lang="en-GB" dirty="0"/>
                <a:t>Operating</a:t>
              </a:r>
            </a:p>
            <a:p>
              <a:r>
                <a:rPr lang="en-GB" dirty="0"/>
                <a:t>System</a:t>
              </a:r>
            </a:p>
          </p:txBody>
        </p:sp>
        <p:grpSp>
          <p:nvGrpSpPr>
            <p:cNvPr id="54" name="Group 53">
              <a:extLst>
                <a:ext uri="{FF2B5EF4-FFF2-40B4-BE49-F238E27FC236}">
                  <a16:creationId xmlns:a16="http://schemas.microsoft.com/office/drawing/2014/main" id="{2A6CE22C-4248-4C86-B72D-209162F903BD}"/>
                </a:ext>
              </a:extLst>
            </p:cNvPr>
            <p:cNvGrpSpPr/>
            <p:nvPr/>
          </p:nvGrpSpPr>
          <p:grpSpPr>
            <a:xfrm>
              <a:off x="9765104" y="2277464"/>
              <a:ext cx="431800" cy="904875"/>
              <a:chOff x="4584700" y="6194425"/>
              <a:chExt cx="431800" cy="904875"/>
            </a:xfrm>
          </p:grpSpPr>
          <p:sp>
            <p:nvSpPr>
              <p:cNvPr id="55" name="Rectangle 54">
                <a:extLst>
                  <a:ext uri="{FF2B5EF4-FFF2-40B4-BE49-F238E27FC236}">
                    <a16:creationId xmlns:a16="http://schemas.microsoft.com/office/drawing/2014/main" id="{712E397F-0D89-4537-9BEB-505E2FE8E2C0}"/>
                  </a:ext>
                </a:extLst>
              </p:cNvPr>
              <p:cNvSpPr/>
              <p:nvPr/>
            </p:nvSpPr>
            <p:spPr>
              <a:xfrm>
                <a:off x="4584700" y="6194425"/>
                <a:ext cx="431800" cy="904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46845B2E-B200-4819-85C9-B1B9568EF185}"/>
                  </a:ext>
                </a:extLst>
              </p:cNvPr>
              <p:cNvCxnSpPr>
                <a:cxnSpLocks/>
              </p:cNvCxnSpPr>
              <p:nvPr/>
            </p:nvCxnSpPr>
            <p:spPr>
              <a:xfrm>
                <a:off x="4701540" y="69799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5AAEA7A-9C95-469E-AF82-2DF0BD7097FD}"/>
                  </a:ext>
                </a:extLst>
              </p:cNvPr>
              <p:cNvCxnSpPr>
                <a:cxnSpLocks/>
              </p:cNvCxnSpPr>
              <p:nvPr/>
            </p:nvCxnSpPr>
            <p:spPr>
              <a:xfrm>
                <a:off x="4701540" y="69418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33E906C-4C1E-466B-9A7F-FFE9757A8AEE}"/>
                  </a:ext>
                </a:extLst>
              </p:cNvPr>
              <p:cNvCxnSpPr>
                <a:cxnSpLocks/>
              </p:cNvCxnSpPr>
              <p:nvPr/>
            </p:nvCxnSpPr>
            <p:spPr>
              <a:xfrm>
                <a:off x="4701540" y="69037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1750D5-F558-4584-AB05-20AC8A2A6324}"/>
                  </a:ext>
                </a:extLst>
              </p:cNvPr>
              <p:cNvCxnSpPr>
                <a:cxnSpLocks/>
              </p:cNvCxnSpPr>
              <p:nvPr/>
            </p:nvCxnSpPr>
            <p:spPr>
              <a:xfrm>
                <a:off x="4701540" y="68656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2B5997-8030-4633-9982-3A24CD378610}"/>
                  </a:ext>
                </a:extLst>
              </p:cNvPr>
              <p:cNvCxnSpPr>
                <a:cxnSpLocks/>
              </p:cNvCxnSpPr>
              <p:nvPr/>
            </p:nvCxnSpPr>
            <p:spPr>
              <a:xfrm>
                <a:off x="4701540" y="68275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9C7B693-9176-4EDB-9D6F-CC5BF2F7A9EF}"/>
                  </a:ext>
                </a:extLst>
              </p:cNvPr>
              <p:cNvCxnSpPr>
                <a:cxnSpLocks/>
              </p:cNvCxnSpPr>
              <p:nvPr/>
            </p:nvCxnSpPr>
            <p:spPr>
              <a:xfrm>
                <a:off x="4701540" y="67894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5AE7E41-35F2-4982-9A02-3DB22E84183E}"/>
                  </a:ext>
                </a:extLst>
              </p:cNvPr>
              <p:cNvCxnSpPr>
                <a:cxnSpLocks/>
              </p:cNvCxnSpPr>
              <p:nvPr/>
            </p:nvCxnSpPr>
            <p:spPr>
              <a:xfrm>
                <a:off x="4701540" y="6751320"/>
                <a:ext cx="198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541F341-A11C-4DCA-A319-0727AA320702}"/>
                  </a:ext>
                </a:extLst>
              </p:cNvPr>
              <p:cNvSpPr/>
              <p:nvPr/>
            </p:nvSpPr>
            <p:spPr>
              <a:xfrm>
                <a:off x="4770120" y="6370638"/>
                <a:ext cx="60960" cy="609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6005171C-AFCB-4B77-BA20-3B854BD7C39F}"/>
                  </a:ext>
                </a:extLst>
              </p:cNvPr>
              <p:cNvSpPr/>
              <p:nvPr/>
            </p:nvSpPr>
            <p:spPr>
              <a:xfrm>
                <a:off x="4584700" y="6209665"/>
                <a:ext cx="431800" cy="771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65" name="TextBox 64">
            <a:extLst>
              <a:ext uri="{FF2B5EF4-FFF2-40B4-BE49-F238E27FC236}">
                <a16:creationId xmlns:a16="http://schemas.microsoft.com/office/drawing/2014/main" id="{E7286CFB-3E4C-48EE-A188-84E6152025AD}"/>
              </a:ext>
            </a:extLst>
          </p:cNvPr>
          <p:cNvSpPr txBox="1"/>
          <p:nvPr/>
        </p:nvSpPr>
        <p:spPr>
          <a:xfrm>
            <a:off x="7883151" y="4447306"/>
            <a:ext cx="1703892" cy="461665"/>
          </a:xfrm>
          <a:prstGeom prst="rect">
            <a:avLst/>
          </a:prstGeom>
          <a:noFill/>
        </p:spPr>
        <p:txBody>
          <a:bodyPr wrap="square" rtlCol="0">
            <a:spAutoFit/>
          </a:bodyPr>
          <a:lstStyle/>
          <a:p>
            <a:r>
              <a:rPr lang="en-GB" sz="2400" dirty="0"/>
              <a:t>Hypervisor</a:t>
            </a:r>
          </a:p>
        </p:txBody>
      </p:sp>
      <p:sp>
        <p:nvSpPr>
          <p:cNvPr id="66" name="TextBox 65">
            <a:extLst>
              <a:ext uri="{FF2B5EF4-FFF2-40B4-BE49-F238E27FC236}">
                <a16:creationId xmlns:a16="http://schemas.microsoft.com/office/drawing/2014/main" id="{A4DFF35A-183A-4A86-B977-4D75E53480DE}"/>
              </a:ext>
            </a:extLst>
          </p:cNvPr>
          <p:cNvSpPr txBox="1"/>
          <p:nvPr/>
        </p:nvSpPr>
        <p:spPr>
          <a:xfrm>
            <a:off x="7664761" y="5893489"/>
            <a:ext cx="2198815" cy="461665"/>
          </a:xfrm>
          <a:prstGeom prst="rect">
            <a:avLst/>
          </a:prstGeom>
          <a:noFill/>
        </p:spPr>
        <p:txBody>
          <a:bodyPr wrap="square" rtlCol="0">
            <a:spAutoFit/>
          </a:bodyPr>
          <a:lstStyle/>
          <a:p>
            <a:r>
              <a:rPr lang="en-GB" sz="2400" dirty="0"/>
              <a:t>Host Hardware</a:t>
            </a:r>
          </a:p>
        </p:txBody>
      </p:sp>
      <p:sp>
        <p:nvSpPr>
          <p:cNvPr id="67" name="Rectangle 66">
            <a:extLst>
              <a:ext uri="{FF2B5EF4-FFF2-40B4-BE49-F238E27FC236}">
                <a16:creationId xmlns:a16="http://schemas.microsoft.com/office/drawing/2014/main" id="{E7DF0212-E12C-4363-8758-C2AB21220892}"/>
              </a:ext>
            </a:extLst>
          </p:cNvPr>
          <p:cNvSpPr/>
          <p:nvPr/>
        </p:nvSpPr>
        <p:spPr>
          <a:xfrm>
            <a:off x="5740400" y="5112019"/>
            <a:ext cx="5804844" cy="596900"/>
          </a:xfrm>
          <a:prstGeom prst="rect">
            <a:avLst/>
          </a:prstGeom>
          <a:solidFill>
            <a:srgbClr val="FAF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BF795ABA-6A4C-403D-BAF9-C6A6DE98A430}"/>
              </a:ext>
            </a:extLst>
          </p:cNvPr>
          <p:cNvSpPr txBox="1"/>
          <p:nvPr/>
        </p:nvSpPr>
        <p:spPr>
          <a:xfrm>
            <a:off x="7480301" y="5186929"/>
            <a:ext cx="2599764" cy="461665"/>
          </a:xfrm>
          <a:prstGeom prst="rect">
            <a:avLst/>
          </a:prstGeom>
          <a:noFill/>
        </p:spPr>
        <p:txBody>
          <a:bodyPr wrap="square" rtlCol="0">
            <a:spAutoFit/>
          </a:bodyPr>
          <a:lstStyle/>
          <a:p>
            <a:r>
              <a:rPr lang="en-GB" sz="2400" dirty="0"/>
              <a:t>Operating System</a:t>
            </a:r>
          </a:p>
        </p:txBody>
      </p:sp>
    </p:spTree>
    <p:extLst>
      <p:ext uri="{BB962C8B-B14F-4D97-AF65-F5344CB8AC3E}">
        <p14:creationId xmlns:p14="http://schemas.microsoft.com/office/powerpoint/2010/main" val="298126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Wiring standards </a:t>
            </a:r>
          </a:p>
        </p:txBody>
      </p:sp>
      <p:pic>
        <p:nvPicPr>
          <p:cNvPr id="5" name="Content Placeholder 4">
            <a:extLst>
              <a:ext uri="{FF2B5EF4-FFF2-40B4-BE49-F238E27FC236}">
                <a16:creationId xmlns:a16="http://schemas.microsoft.com/office/drawing/2014/main" id="{CBEE54BA-59C5-4875-9FDB-C21E12785492}"/>
              </a:ext>
            </a:extLst>
          </p:cNvPr>
          <p:cNvPicPr>
            <a:picLocks noGrp="1" noChangeAspect="1"/>
          </p:cNvPicPr>
          <p:nvPr>
            <p:ph idx="1"/>
          </p:nvPr>
        </p:nvPicPr>
        <p:blipFill>
          <a:blip r:embed="rId2"/>
          <a:stretch>
            <a:fillRect/>
          </a:stretch>
        </p:blipFill>
        <p:spPr>
          <a:xfrm>
            <a:off x="1981200" y="2593032"/>
            <a:ext cx="8458200" cy="2768898"/>
          </a:xfrm>
          <a:prstGeom prst="rect">
            <a:avLst/>
          </a:prstGeom>
        </p:spPr>
      </p:pic>
    </p:spTree>
    <p:extLst>
      <p:ext uri="{BB962C8B-B14F-4D97-AF65-F5344CB8AC3E}">
        <p14:creationId xmlns:p14="http://schemas.microsoft.com/office/powerpoint/2010/main" val="32876910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BD913-D162-480A-B6BE-4890BC9E1C81}"/>
              </a:ext>
            </a:extLst>
          </p:cNvPr>
          <p:cNvSpPr>
            <a:spLocks noGrp="1"/>
          </p:cNvSpPr>
          <p:nvPr>
            <p:ph type="title"/>
          </p:nvPr>
        </p:nvSpPr>
        <p:spPr/>
        <p:txBody>
          <a:bodyPr/>
          <a:lstStyle/>
          <a:p>
            <a:r>
              <a:rPr lang="en-GB" dirty="0"/>
              <a:t>Type 2 Hypervisors</a:t>
            </a:r>
          </a:p>
        </p:txBody>
      </p:sp>
      <p:graphicFrame>
        <p:nvGraphicFramePr>
          <p:cNvPr id="2" name="Content Placeholder 1">
            <a:extLst>
              <a:ext uri="{FF2B5EF4-FFF2-40B4-BE49-F238E27FC236}">
                <a16:creationId xmlns:a16="http://schemas.microsoft.com/office/drawing/2014/main" id="{8969F8FD-F4F8-4A9C-A55B-567E8E7707C8}"/>
              </a:ext>
            </a:extLst>
          </p:cNvPr>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3475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Virtual and cloud systems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What model would describe a cloud accounting service? Choose the best response.</a:t>
            </a:r>
          </a:p>
          <a:p>
            <a:pPr marL="0" indent="0">
              <a:buNone/>
            </a:pPr>
            <a:endParaRPr lang="en-US" dirty="0"/>
          </a:p>
          <a:p>
            <a:pPr marL="742950" indent="-742950">
              <a:buFont typeface="+mj-lt"/>
              <a:buAutoNum type="alphaUcPeriod"/>
            </a:pPr>
            <a:r>
              <a:rPr lang="en-US" dirty="0"/>
              <a:t>IaaS</a:t>
            </a:r>
          </a:p>
          <a:p>
            <a:pPr marL="742950" indent="-742950">
              <a:buFont typeface="+mj-lt"/>
              <a:buAutoNum type="alphaUcPeriod"/>
            </a:pPr>
            <a:r>
              <a:rPr lang="en-US" dirty="0"/>
              <a:t>PaaS</a:t>
            </a:r>
          </a:p>
          <a:p>
            <a:pPr marL="742950" indent="-742950">
              <a:buFont typeface="+mj-lt"/>
              <a:buAutoNum type="alphaUcPeriod"/>
            </a:pPr>
            <a:r>
              <a:rPr lang="en-US" dirty="0"/>
              <a:t>SaaS </a:t>
            </a:r>
          </a:p>
          <a:p>
            <a:pPr marL="742950" indent="-742950">
              <a:buFont typeface="+mj-lt"/>
              <a:buAutoNum type="alphaUcPeriod"/>
            </a:pPr>
            <a:r>
              <a:rPr lang="en-US" dirty="0"/>
              <a:t>SDN</a:t>
            </a:r>
          </a:p>
          <a:p>
            <a:pPr marL="0" indent="0">
              <a:buNone/>
            </a:pPr>
            <a:r>
              <a:rPr lang="en-US" dirty="0"/>
              <a:t>C</a:t>
            </a:r>
          </a:p>
        </p:txBody>
      </p:sp>
      <p:sp>
        <p:nvSpPr>
          <p:cNvPr id="4" name="Footer Placeholder 3">
            <a:extLst>
              <a:ext uri="{FF2B5EF4-FFF2-40B4-BE49-F238E27FC236}">
                <a16:creationId xmlns:a16="http://schemas.microsoft.com/office/drawing/2014/main" id="{90B6428C-298F-4CEE-9E88-65F476DEA85B}"/>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2002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Virtual and cloud systems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All else being equal, bare metal hypervisors are more efficient than hosted ones. True or false?</a:t>
            </a:r>
          </a:p>
          <a:p>
            <a:pPr marL="0" indent="0">
              <a:buNone/>
            </a:pPr>
            <a:endParaRPr lang="en-US" dirty="0"/>
          </a:p>
          <a:p>
            <a:pPr marL="0" indent="0">
              <a:buNone/>
            </a:pPr>
            <a:endParaRPr lang="en-US" dirty="0"/>
          </a:p>
          <a:p>
            <a:pPr marL="742950" indent="-742950">
              <a:buFont typeface="+mj-lt"/>
              <a:buAutoNum type="alphaUcPeriod"/>
            </a:pPr>
            <a:r>
              <a:rPr lang="en-US" dirty="0"/>
              <a:t>True</a:t>
            </a:r>
          </a:p>
          <a:p>
            <a:pPr marL="742950" indent="-742950">
              <a:buFont typeface="+mj-lt"/>
              <a:buAutoNum type="alphaUcPeriod"/>
            </a:pPr>
            <a:r>
              <a:rPr lang="en-US" dirty="0"/>
              <a:t>False</a:t>
            </a:r>
          </a:p>
          <a:p>
            <a:pPr marL="0" indent="0">
              <a:buNone/>
            </a:pPr>
            <a:r>
              <a:rPr lang="en-US" dirty="0"/>
              <a:t>True</a:t>
            </a:r>
          </a:p>
        </p:txBody>
      </p:sp>
      <p:sp>
        <p:nvSpPr>
          <p:cNvPr id="4" name="Footer Placeholder 3">
            <a:extLst>
              <a:ext uri="{FF2B5EF4-FFF2-40B4-BE49-F238E27FC236}">
                <a16:creationId xmlns:a16="http://schemas.microsoft.com/office/drawing/2014/main" id="{90B6428C-298F-4CEE-9E88-65F476DEA85B}"/>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9811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Virtual and cloud systems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As long as the host machine has anti-malware protection, VMs are protected as well. True or false?</a:t>
            </a:r>
          </a:p>
          <a:p>
            <a:pPr marL="0" indent="0">
              <a:buNone/>
            </a:pPr>
            <a:endParaRPr lang="en-US" dirty="0"/>
          </a:p>
          <a:p>
            <a:pPr marL="0" indent="0">
              <a:buNone/>
            </a:pPr>
            <a:endParaRPr lang="en-US" dirty="0"/>
          </a:p>
          <a:p>
            <a:pPr marL="742950" indent="-742950">
              <a:buFont typeface="+mj-lt"/>
              <a:buAutoNum type="alphaUcPeriod"/>
            </a:pPr>
            <a:r>
              <a:rPr lang="en-US" dirty="0"/>
              <a:t>True</a:t>
            </a:r>
          </a:p>
          <a:p>
            <a:pPr marL="742950" indent="-742950">
              <a:buFont typeface="+mj-lt"/>
              <a:buAutoNum type="alphaUcPeriod"/>
            </a:pPr>
            <a:r>
              <a:rPr lang="en-US" dirty="0"/>
              <a:t>False</a:t>
            </a:r>
          </a:p>
          <a:p>
            <a:pPr marL="0" indent="0">
              <a:buNone/>
            </a:pPr>
            <a:r>
              <a:rPr lang="en-US" dirty="0"/>
              <a:t>False</a:t>
            </a:r>
          </a:p>
        </p:txBody>
      </p:sp>
      <p:sp>
        <p:nvSpPr>
          <p:cNvPr id="4" name="Footer Placeholder 3">
            <a:extLst>
              <a:ext uri="{FF2B5EF4-FFF2-40B4-BE49-F238E27FC236}">
                <a16:creationId xmlns:a16="http://schemas.microsoft.com/office/drawing/2014/main" id="{90B6428C-298F-4CEE-9E88-65F476DEA85B}"/>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952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Virtual and cloud systems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You want to host three virtual web servers on one host computer. Which VM adapter setting will allow both to appear as entirely different addresses from the outside? Choose the best response.</a:t>
            </a:r>
          </a:p>
          <a:p>
            <a:pPr marL="0" indent="0">
              <a:buNone/>
            </a:pPr>
            <a:endParaRPr lang="en-US" dirty="0"/>
          </a:p>
          <a:p>
            <a:pPr marL="742950" indent="-742950">
              <a:buFont typeface="+mj-lt"/>
              <a:buAutoNum type="alphaUcPeriod"/>
            </a:pPr>
            <a:r>
              <a:rPr lang="en-US" dirty="0"/>
              <a:t>Bridged adapter </a:t>
            </a:r>
          </a:p>
          <a:p>
            <a:pPr marL="742950" indent="-742950">
              <a:buFont typeface="+mj-lt"/>
              <a:buAutoNum type="alphaUcPeriod"/>
            </a:pPr>
            <a:r>
              <a:rPr lang="en-US" dirty="0"/>
              <a:t>Internal subnet</a:t>
            </a:r>
          </a:p>
          <a:p>
            <a:pPr marL="742950" indent="-742950">
              <a:buFont typeface="+mj-lt"/>
              <a:buAutoNum type="alphaUcPeriod"/>
            </a:pPr>
            <a:r>
              <a:rPr lang="en-US" dirty="0"/>
              <a:t>Either, provided they're on the same subnet</a:t>
            </a:r>
          </a:p>
          <a:p>
            <a:pPr marL="742950" indent="-742950">
              <a:buFont typeface="+mj-lt"/>
              <a:buAutoNum type="alphaUcPeriod"/>
            </a:pPr>
            <a:r>
              <a:rPr lang="en-US" dirty="0"/>
              <a:t>Neither, unless you use special router configuration</a:t>
            </a:r>
          </a:p>
          <a:p>
            <a:pPr marL="0" indent="0">
              <a:buNone/>
            </a:pPr>
            <a:r>
              <a:rPr lang="en-US" dirty="0"/>
              <a:t>A</a:t>
            </a:r>
          </a:p>
        </p:txBody>
      </p:sp>
      <p:sp>
        <p:nvSpPr>
          <p:cNvPr id="4" name="Footer Placeholder 3">
            <a:extLst>
              <a:ext uri="{FF2B5EF4-FFF2-40B4-BE49-F238E27FC236}">
                <a16:creationId xmlns:a16="http://schemas.microsoft.com/office/drawing/2014/main" id="{90B6428C-298F-4CEE-9E88-65F476DEA85B}"/>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2014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Virtual and cloud systems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What cloud model is likely to provide access to a software environment you can use to develop and host web-based applications, but not the applications themselves? Choose the best response.</a:t>
            </a:r>
          </a:p>
          <a:p>
            <a:pPr marL="0" indent="0">
              <a:buNone/>
            </a:pPr>
            <a:endParaRPr lang="en-US" dirty="0"/>
          </a:p>
          <a:p>
            <a:pPr marL="742950" indent="-742950">
              <a:buFont typeface="+mj-lt"/>
              <a:buAutoNum type="alphaUcPeriod"/>
            </a:pPr>
            <a:r>
              <a:rPr lang="en-US" dirty="0"/>
              <a:t>IaaS</a:t>
            </a:r>
          </a:p>
          <a:p>
            <a:pPr marL="742950" indent="-742950">
              <a:buFont typeface="+mj-lt"/>
              <a:buAutoNum type="alphaUcPeriod"/>
            </a:pPr>
            <a:r>
              <a:rPr lang="en-US" dirty="0"/>
              <a:t>PaaS </a:t>
            </a:r>
          </a:p>
          <a:p>
            <a:pPr marL="742950" indent="-742950">
              <a:buFont typeface="+mj-lt"/>
              <a:buAutoNum type="alphaUcPeriod"/>
            </a:pPr>
            <a:r>
              <a:rPr lang="en-US" dirty="0"/>
              <a:t>SaaS</a:t>
            </a:r>
          </a:p>
          <a:p>
            <a:pPr marL="742950" indent="-742950">
              <a:buFont typeface="+mj-lt"/>
              <a:buAutoNum type="alphaUcPeriod"/>
            </a:pPr>
            <a:r>
              <a:rPr lang="en-US" dirty="0"/>
              <a:t>Any of the above</a:t>
            </a:r>
          </a:p>
          <a:p>
            <a:pPr marL="0" indent="0">
              <a:buNone/>
            </a:pPr>
            <a:r>
              <a:rPr lang="en-US" dirty="0"/>
              <a:t>B</a:t>
            </a:r>
          </a:p>
        </p:txBody>
      </p:sp>
      <p:sp>
        <p:nvSpPr>
          <p:cNvPr id="4" name="Footer Placeholder 3">
            <a:extLst>
              <a:ext uri="{FF2B5EF4-FFF2-40B4-BE49-F238E27FC236}">
                <a16:creationId xmlns:a16="http://schemas.microsoft.com/office/drawing/2014/main" id="{90B6428C-298F-4CEE-9E88-65F476DEA85B}"/>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2949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Virtual and cloud systems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A cloud provider hosts your enterprise network, but you want to centrally manage all authentication, encryption, activity logging, and other security policies for connections between local computers and the cloud. What security solution would address these issues? Choose the best response.</a:t>
            </a:r>
          </a:p>
          <a:p>
            <a:pPr marL="0" indent="0">
              <a:buNone/>
            </a:pPr>
            <a:endParaRPr lang="en-US" dirty="0"/>
          </a:p>
          <a:p>
            <a:pPr marL="742950" indent="-742950">
              <a:buFont typeface="+mj-lt"/>
              <a:buAutoNum type="alphaUcPeriod"/>
            </a:pPr>
            <a:r>
              <a:rPr lang="en-US" dirty="0"/>
              <a:t>On-premise policies</a:t>
            </a:r>
          </a:p>
          <a:p>
            <a:pPr marL="742950" indent="-742950">
              <a:buFont typeface="+mj-lt"/>
              <a:buAutoNum type="alphaUcPeriod"/>
            </a:pPr>
            <a:r>
              <a:rPr lang="en-US" dirty="0"/>
              <a:t>Private deployment</a:t>
            </a:r>
          </a:p>
          <a:p>
            <a:pPr marL="742950" indent="-742950">
              <a:buFont typeface="+mj-lt"/>
              <a:buAutoNum type="alphaUcPeriod"/>
            </a:pPr>
            <a:r>
              <a:rPr lang="en-US" dirty="0"/>
              <a:t>Security as a Service</a:t>
            </a:r>
          </a:p>
          <a:p>
            <a:pPr marL="742950" indent="-742950">
              <a:buFont typeface="+mj-lt"/>
              <a:buAutoNum type="alphaUcPeriod"/>
            </a:pPr>
            <a:r>
              <a:rPr lang="en-US" dirty="0"/>
              <a:t>Security broker </a:t>
            </a:r>
          </a:p>
          <a:p>
            <a:pPr marL="0" indent="0">
              <a:buNone/>
            </a:pPr>
            <a:r>
              <a:rPr lang="en-US" dirty="0"/>
              <a:t>D</a:t>
            </a:r>
          </a:p>
        </p:txBody>
      </p:sp>
      <p:sp>
        <p:nvSpPr>
          <p:cNvPr id="4" name="Footer Placeholder 3">
            <a:extLst>
              <a:ext uri="{FF2B5EF4-FFF2-40B4-BE49-F238E27FC236}">
                <a16:creationId xmlns:a16="http://schemas.microsoft.com/office/drawing/2014/main" id="{90B6428C-298F-4CEE-9E88-65F476DEA85B}"/>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5679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Network Storage Types</a:t>
            </a:r>
          </a:p>
        </p:txBody>
      </p:sp>
      <p:sp>
        <p:nvSpPr>
          <p:cNvPr id="3" name="Content Placeholder 2"/>
          <p:cNvSpPr>
            <a:spLocks noGrp="1"/>
          </p:cNvSpPr>
          <p:nvPr>
            <p:ph idx="1"/>
          </p:nvPr>
        </p:nvSpPr>
        <p:spPr/>
        <p:txBody>
          <a:bodyPr/>
          <a:lstStyle/>
          <a:p>
            <a:pPr lvl="1"/>
            <a:r>
              <a:rPr lang="en-GB" dirty="0"/>
              <a:t>NAS</a:t>
            </a:r>
          </a:p>
          <a:p>
            <a:pPr lvl="1"/>
            <a:r>
              <a:rPr lang="en-GB" dirty="0"/>
              <a:t>SAN</a:t>
            </a:r>
          </a:p>
          <a:p>
            <a:endParaRPr lang="en-GB" dirty="0"/>
          </a:p>
        </p:txBody>
      </p:sp>
    </p:spTree>
    <p:extLst>
      <p:ext uri="{BB962C8B-B14F-4D97-AF65-F5344CB8AC3E}">
        <p14:creationId xmlns:p14="http://schemas.microsoft.com/office/powerpoint/2010/main" val="629150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9A76-7861-408C-898B-66F54451245D}"/>
              </a:ext>
            </a:extLst>
          </p:cNvPr>
          <p:cNvSpPr>
            <a:spLocks noGrp="1"/>
          </p:cNvSpPr>
          <p:nvPr>
            <p:ph type="title"/>
          </p:nvPr>
        </p:nvSpPr>
        <p:spPr/>
        <p:txBody>
          <a:bodyPr/>
          <a:lstStyle/>
          <a:p>
            <a:r>
              <a:rPr lang="en-GB" dirty="0"/>
              <a:t>NAS</a:t>
            </a:r>
          </a:p>
        </p:txBody>
      </p:sp>
      <p:graphicFrame>
        <p:nvGraphicFramePr>
          <p:cNvPr id="4" name="Content Placeholder 3">
            <a:extLst>
              <a:ext uri="{FF2B5EF4-FFF2-40B4-BE49-F238E27FC236}">
                <a16:creationId xmlns:a16="http://schemas.microsoft.com/office/drawing/2014/main" id="{20A264F3-584C-409F-9DDB-4DC548821346}"/>
              </a:ext>
            </a:extLst>
          </p:cNvPr>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AD9BACC-952A-4CC2-8867-884C3B94C5FB}"/>
              </a:ext>
            </a:extLst>
          </p:cNvPr>
          <p:cNvSpPr txBox="1"/>
          <p:nvPr/>
        </p:nvSpPr>
        <p:spPr>
          <a:xfrm>
            <a:off x="558801" y="2661334"/>
            <a:ext cx="3111500" cy="2031325"/>
          </a:xfrm>
          <a:prstGeom prst="rect">
            <a:avLst/>
          </a:prstGeom>
          <a:noFill/>
        </p:spPr>
        <p:txBody>
          <a:bodyPr wrap="square" rtlCol="0">
            <a:spAutoFit/>
          </a:bodyPr>
          <a:lstStyle/>
          <a:p>
            <a:r>
              <a:rPr lang="en-GB" sz="3600" dirty="0"/>
              <a:t>Network-attached Storage (NAS) </a:t>
            </a:r>
          </a:p>
          <a:p>
            <a:endParaRPr lang="en-GB" dirty="0"/>
          </a:p>
        </p:txBody>
      </p:sp>
      <p:sp>
        <p:nvSpPr>
          <p:cNvPr id="6" name="TextBox 5">
            <a:extLst>
              <a:ext uri="{FF2B5EF4-FFF2-40B4-BE49-F238E27FC236}">
                <a16:creationId xmlns:a16="http://schemas.microsoft.com/office/drawing/2014/main" id="{62109EAB-B168-4EE6-8035-49B91BE2154F}"/>
              </a:ext>
            </a:extLst>
          </p:cNvPr>
          <p:cNvSpPr txBox="1"/>
          <p:nvPr/>
        </p:nvSpPr>
        <p:spPr>
          <a:xfrm>
            <a:off x="4648201" y="2661334"/>
            <a:ext cx="2908299" cy="1754326"/>
          </a:xfrm>
          <a:prstGeom prst="rect">
            <a:avLst/>
          </a:prstGeom>
          <a:noFill/>
        </p:spPr>
        <p:txBody>
          <a:bodyPr wrap="square" rtlCol="0">
            <a:spAutoFit/>
          </a:bodyPr>
          <a:lstStyle/>
          <a:p>
            <a:r>
              <a:rPr lang="en-GB" sz="3600" dirty="0"/>
              <a:t>NAS is easier than SAN and uses TCP/IP</a:t>
            </a:r>
          </a:p>
        </p:txBody>
      </p:sp>
      <p:sp>
        <p:nvSpPr>
          <p:cNvPr id="7" name="TextBox 6">
            <a:extLst>
              <a:ext uri="{FF2B5EF4-FFF2-40B4-BE49-F238E27FC236}">
                <a16:creationId xmlns:a16="http://schemas.microsoft.com/office/drawing/2014/main" id="{AC5E05C6-7031-4AB8-936E-59F6DCAF1774}"/>
              </a:ext>
            </a:extLst>
          </p:cNvPr>
          <p:cNvSpPr txBox="1"/>
          <p:nvPr/>
        </p:nvSpPr>
        <p:spPr>
          <a:xfrm>
            <a:off x="8243969" y="2207735"/>
            <a:ext cx="3452729" cy="2862322"/>
          </a:xfrm>
          <a:prstGeom prst="rect">
            <a:avLst/>
          </a:prstGeom>
          <a:noFill/>
        </p:spPr>
        <p:txBody>
          <a:bodyPr wrap="square" rtlCol="0">
            <a:spAutoFit/>
          </a:bodyPr>
          <a:lstStyle/>
          <a:p>
            <a:r>
              <a:rPr lang="en-GB" sz="3600" dirty="0"/>
              <a:t>Offers file level access, and a client sees the shared storage as a file server</a:t>
            </a:r>
          </a:p>
        </p:txBody>
      </p:sp>
    </p:spTree>
    <p:extLst>
      <p:ext uri="{BB962C8B-B14F-4D97-AF65-F5344CB8AC3E}">
        <p14:creationId xmlns:p14="http://schemas.microsoft.com/office/powerpoint/2010/main" val="97756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E973AFD-9874-41ED-8248-CF5E704144D1}"/>
                                            </p:graphic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4">
                                            <p:graphicEl>
                                              <a:dgm id="{5607D7A3-ECBD-4242-965B-0F2AB87CF5B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C1CE93B5-C229-4A53-95CE-3CFCC14B2D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29C2791E-739D-4266-9743-052A6510F2FB}"/>
                                            </p:graphic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
                                            <p:graphicEl>
                                              <a:dgm id="{A04CD77F-22CE-4DA2-AE0B-ED9857B978B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24781A6B-6679-4F02-B0DC-88AC46673A4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AA8859B1-6481-48C2-A9BC-DFD9B40A737C}"/>
                                            </p:graphicEl>
                                          </p:spTgt>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4">
                                            <p:graphicEl>
                                              <a:dgm id="{97D94C71-7B3F-47B2-B1B2-5C61B6EF579D}"/>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2DABA7D3-02CA-44D5-AEF0-05F40FC6838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5" grpId="0"/>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65BC-A55B-4CCE-B60D-90DEF46A6242}"/>
              </a:ext>
            </a:extLst>
          </p:cNvPr>
          <p:cNvSpPr>
            <a:spLocks noGrp="1"/>
          </p:cNvSpPr>
          <p:nvPr>
            <p:ph type="title"/>
          </p:nvPr>
        </p:nvSpPr>
        <p:spPr/>
        <p:txBody>
          <a:bodyPr/>
          <a:lstStyle/>
          <a:p>
            <a:r>
              <a:rPr lang="en-GB" dirty="0"/>
              <a:t>SAN</a:t>
            </a:r>
          </a:p>
        </p:txBody>
      </p:sp>
      <p:sp>
        <p:nvSpPr>
          <p:cNvPr id="3" name="Content Placeholder 2">
            <a:extLst>
              <a:ext uri="{FF2B5EF4-FFF2-40B4-BE49-F238E27FC236}">
                <a16:creationId xmlns:a16="http://schemas.microsoft.com/office/drawing/2014/main" id="{5BBDFAB7-9E34-442E-8DC6-6B4AD5048125}"/>
              </a:ext>
            </a:extLst>
          </p:cNvPr>
          <p:cNvSpPr>
            <a:spLocks noGrp="1"/>
          </p:cNvSpPr>
          <p:nvPr>
            <p:ph idx="1"/>
          </p:nvPr>
        </p:nvSpPr>
        <p:spPr/>
        <p:txBody>
          <a:bodyPr>
            <a:normAutofit/>
          </a:bodyPr>
          <a:lstStyle/>
          <a:p>
            <a:r>
              <a:rPr lang="en-GB" dirty="0"/>
              <a:t>Storage Area Network</a:t>
            </a:r>
          </a:p>
          <a:p>
            <a:r>
              <a:rPr lang="en-GB" dirty="0"/>
              <a:t>A SAN is block-based storage, leveraging a high-speed architecture that connects servers to their logical disk units (LUNs)</a:t>
            </a:r>
          </a:p>
          <a:p>
            <a:r>
              <a:rPr lang="en-GB" dirty="0"/>
              <a:t>A LUN is a range of blocks provisioned from a pool of shared storage and presented to the server as a logical disk</a:t>
            </a:r>
          </a:p>
          <a:p>
            <a:r>
              <a:rPr lang="en-GB" dirty="0"/>
              <a:t>SAN can be costly and difficult to implement and maintain</a:t>
            </a:r>
          </a:p>
          <a:p>
            <a:r>
              <a:rPr lang="en-GB" dirty="0"/>
              <a:t>A SAN presents storage devices to a host such that the storage appears to be locally attached</a:t>
            </a:r>
          </a:p>
          <a:p>
            <a:r>
              <a:rPr lang="en-GB" dirty="0"/>
              <a:t>This simplified presentation of storage to a host is accomplished through the use of different types of virtualization</a:t>
            </a:r>
          </a:p>
        </p:txBody>
      </p:sp>
    </p:spTree>
    <p:extLst>
      <p:ext uri="{BB962C8B-B14F-4D97-AF65-F5344CB8AC3E}">
        <p14:creationId xmlns:p14="http://schemas.microsoft.com/office/powerpoint/2010/main" val="3702643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Wiring standards </a:t>
            </a:r>
          </a:p>
        </p:txBody>
      </p:sp>
      <p:graphicFrame>
        <p:nvGraphicFramePr>
          <p:cNvPr id="9" name="Table 9">
            <a:extLst>
              <a:ext uri="{FF2B5EF4-FFF2-40B4-BE49-F238E27FC236}">
                <a16:creationId xmlns:a16="http://schemas.microsoft.com/office/drawing/2014/main" id="{16293F53-FCDE-43C8-A066-A9D4EDA6453B}"/>
              </a:ext>
            </a:extLst>
          </p:cNvPr>
          <p:cNvGraphicFramePr>
            <a:graphicFrameLocks noGrp="1"/>
          </p:cNvGraphicFramePr>
          <p:nvPr>
            <p:ph idx="1"/>
          </p:nvPr>
        </p:nvGraphicFramePr>
        <p:xfrm>
          <a:off x="401228" y="2907173"/>
          <a:ext cx="11590335" cy="3337560"/>
        </p:xfrm>
        <a:graphic>
          <a:graphicData uri="http://schemas.openxmlformats.org/drawingml/2006/table">
            <a:tbl>
              <a:tblPr firstRow="1" bandRow="1">
                <a:tableStyleId>{5C22544A-7EE6-4342-B048-85BDC9FD1C3A}</a:tableStyleId>
              </a:tblPr>
              <a:tblGrid>
                <a:gridCol w="2318067">
                  <a:extLst>
                    <a:ext uri="{9D8B030D-6E8A-4147-A177-3AD203B41FA5}">
                      <a16:colId xmlns:a16="http://schemas.microsoft.com/office/drawing/2014/main" val="1807279486"/>
                    </a:ext>
                  </a:extLst>
                </a:gridCol>
                <a:gridCol w="2318067">
                  <a:extLst>
                    <a:ext uri="{9D8B030D-6E8A-4147-A177-3AD203B41FA5}">
                      <a16:colId xmlns:a16="http://schemas.microsoft.com/office/drawing/2014/main" val="1044411326"/>
                    </a:ext>
                  </a:extLst>
                </a:gridCol>
                <a:gridCol w="2318067">
                  <a:extLst>
                    <a:ext uri="{9D8B030D-6E8A-4147-A177-3AD203B41FA5}">
                      <a16:colId xmlns:a16="http://schemas.microsoft.com/office/drawing/2014/main" val="3449948964"/>
                    </a:ext>
                  </a:extLst>
                </a:gridCol>
                <a:gridCol w="2318067">
                  <a:extLst>
                    <a:ext uri="{9D8B030D-6E8A-4147-A177-3AD203B41FA5}">
                      <a16:colId xmlns:a16="http://schemas.microsoft.com/office/drawing/2014/main" val="2357421124"/>
                    </a:ext>
                  </a:extLst>
                </a:gridCol>
                <a:gridCol w="2318067">
                  <a:extLst>
                    <a:ext uri="{9D8B030D-6E8A-4147-A177-3AD203B41FA5}">
                      <a16:colId xmlns:a16="http://schemas.microsoft.com/office/drawing/2014/main" val="2100268300"/>
                    </a:ext>
                  </a:extLst>
                </a:gridCol>
              </a:tblGrid>
              <a:tr h="370840">
                <a:tc>
                  <a:txBody>
                    <a:bodyPr/>
                    <a:lstStyle/>
                    <a:p>
                      <a:pPr algn="l" rtl="0">
                        <a:spcAft>
                          <a:spcPts val="0"/>
                        </a:spcAft>
                      </a:pPr>
                      <a:r>
                        <a:rPr lang="en-US" dirty="0">
                          <a:effectLst/>
                        </a:rPr>
                        <a:t>Pin</a:t>
                      </a:r>
                    </a:p>
                  </a:txBody>
                  <a:tcPr marL="38100" marR="38100" marT="38100" marB="38100"/>
                </a:tc>
                <a:tc>
                  <a:txBody>
                    <a:bodyPr/>
                    <a:lstStyle/>
                    <a:p>
                      <a:pPr algn="l" rtl="0">
                        <a:spcAft>
                          <a:spcPts val="0"/>
                        </a:spcAft>
                      </a:pPr>
                      <a:r>
                        <a:rPr lang="en-US" dirty="0">
                          <a:effectLst/>
                        </a:rPr>
                        <a:t>T568A Pair</a:t>
                      </a:r>
                    </a:p>
                  </a:txBody>
                  <a:tcPr marL="38100" marR="38100" marT="38100" marB="38100"/>
                </a:tc>
                <a:tc>
                  <a:txBody>
                    <a:bodyPr/>
                    <a:lstStyle/>
                    <a:p>
                      <a:pPr algn="l" rtl="0">
                        <a:spcAft>
                          <a:spcPts val="0"/>
                        </a:spcAft>
                      </a:pPr>
                      <a:r>
                        <a:rPr lang="en-US">
                          <a:effectLst/>
                        </a:rPr>
                        <a:t>T568A Color</a:t>
                      </a:r>
                    </a:p>
                  </a:txBody>
                  <a:tcPr marL="38100" marR="38100" marT="38100" marB="38100"/>
                </a:tc>
                <a:tc>
                  <a:txBody>
                    <a:bodyPr/>
                    <a:lstStyle/>
                    <a:p>
                      <a:pPr algn="l" rtl="0">
                        <a:spcAft>
                          <a:spcPts val="0"/>
                        </a:spcAft>
                      </a:pPr>
                      <a:r>
                        <a:rPr lang="en-US" dirty="0">
                          <a:effectLst/>
                        </a:rPr>
                        <a:t>T568B Pair</a:t>
                      </a:r>
                    </a:p>
                  </a:txBody>
                  <a:tcPr marL="38100" marR="38100" marT="38100" marB="38100"/>
                </a:tc>
                <a:tc>
                  <a:txBody>
                    <a:bodyPr/>
                    <a:lstStyle/>
                    <a:p>
                      <a:pPr algn="l" rtl="0">
                        <a:spcAft>
                          <a:spcPts val="0"/>
                        </a:spcAft>
                      </a:pPr>
                      <a:r>
                        <a:rPr lang="en-US">
                          <a:effectLst/>
                        </a:rPr>
                        <a:t>T568B Color</a:t>
                      </a:r>
                    </a:p>
                  </a:txBody>
                  <a:tcPr marL="38100" marR="38100" marT="38100" marB="38100"/>
                </a:tc>
                <a:extLst>
                  <a:ext uri="{0D108BD9-81ED-4DB2-BD59-A6C34878D82A}">
                    <a16:rowId xmlns:a16="http://schemas.microsoft.com/office/drawing/2014/main" val="1702278948"/>
                  </a:ext>
                </a:extLst>
              </a:tr>
              <a:tr h="370840">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dirty="0">
                          <a:effectLst/>
                        </a:rPr>
                        <a:t>White/Green</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a:effectLst/>
                        </a:rPr>
                        <a:t>White/Orange</a:t>
                      </a:r>
                    </a:p>
                  </a:txBody>
                  <a:tcPr marL="38100" marR="38100" marT="38100" marB="38100"/>
                </a:tc>
                <a:extLst>
                  <a:ext uri="{0D108BD9-81ED-4DB2-BD59-A6C34878D82A}">
                    <a16:rowId xmlns:a16="http://schemas.microsoft.com/office/drawing/2014/main" val="1986275570"/>
                  </a:ext>
                </a:extLst>
              </a:tr>
              <a:tr h="370840">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a:effectLst/>
                        </a:rPr>
                        <a:t>3</a:t>
                      </a:r>
                    </a:p>
                  </a:txBody>
                  <a:tcPr marL="38100" marR="38100" marT="38100" marB="38100"/>
                </a:tc>
                <a:tc>
                  <a:txBody>
                    <a:bodyPr/>
                    <a:lstStyle/>
                    <a:p>
                      <a:pPr marL="54864" rtl="0">
                        <a:spcBef>
                          <a:spcPts val="432"/>
                        </a:spcBef>
                        <a:spcAft>
                          <a:spcPts val="288"/>
                        </a:spcAft>
                      </a:pPr>
                      <a:r>
                        <a:rPr lang="en-US" dirty="0">
                          <a:effectLst/>
                        </a:rPr>
                        <a:t>Green</a:t>
                      </a:r>
                    </a:p>
                  </a:txBody>
                  <a:tcPr marL="38100" marR="38100" marT="38100" marB="38100"/>
                </a:tc>
                <a:tc>
                  <a:txBody>
                    <a:bodyPr/>
                    <a:lstStyle/>
                    <a:p>
                      <a:pPr marL="54864" rtl="0">
                        <a:spcBef>
                          <a:spcPts val="432"/>
                        </a:spcBef>
                        <a:spcAft>
                          <a:spcPts val="288"/>
                        </a:spcAft>
                      </a:pPr>
                      <a:r>
                        <a:rPr lang="en-US" dirty="0">
                          <a:effectLst/>
                        </a:rPr>
                        <a:t>2</a:t>
                      </a:r>
                    </a:p>
                  </a:txBody>
                  <a:tcPr marL="38100" marR="38100" marT="38100" marB="38100"/>
                </a:tc>
                <a:tc>
                  <a:txBody>
                    <a:bodyPr/>
                    <a:lstStyle/>
                    <a:p>
                      <a:pPr marL="54864" rtl="0">
                        <a:spcBef>
                          <a:spcPts val="432"/>
                        </a:spcBef>
                        <a:spcAft>
                          <a:spcPts val="288"/>
                        </a:spcAft>
                      </a:pPr>
                      <a:r>
                        <a:rPr lang="en-US">
                          <a:effectLst/>
                        </a:rPr>
                        <a:t>Orange</a:t>
                      </a:r>
                    </a:p>
                  </a:txBody>
                  <a:tcPr marL="38100" marR="38100" marT="38100" marB="38100"/>
                </a:tc>
                <a:extLst>
                  <a:ext uri="{0D108BD9-81ED-4DB2-BD59-A6C34878D82A}">
                    <a16:rowId xmlns:a16="http://schemas.microsoft.com/office/drawing/2014/main" val="3726803655"/>
                  </a:ext>
                </a:extLst>
              </a:tr>
              <a:tr h="370840">
                <a:tc>
                  <a:txBody>
                    <a:bodyPr/>
                    <a:lstStyle/>
                    <a:p>
                      <a:pPr marL="54864" rtl="0">
                        <a:spcBef>
                          <a:spcPts val="432"/>
                        </a:spcBef>
                        <a:spcAft>
                          <a:spcPts val="288"/>
                        </a:spcAft>
                      </a:pPr>
                      <a:r>
                        <a:rPr lang="en-US">
                          <a:effectLst/>
                        </a:rPr>
                        <a:t>3</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dirty="0">
                          <a:effectLst/>
                        </a:rPr>
                        <a:t>White/Orange</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a:effectLst/>
                        </a:rPr>
                        <a:t>White/Green</a:t>
                      </a:r>
                    </a:p>
                  </a:txBody>
                  <a:tcPr marL="38100" marR="38100" marT="38100" marB="38100"/>
                </a:tc>
                <a:extLst>
                  <a:ext uri="{0D108BD9-81ED-4DB2-BD59-A6C34878D82A}">
                    <a16:rowId xmlns:a16="http://schemas.microsoft.com/office/drawing/2014/main" val="3511216001"/>
                  </a:ext>
                </a:extLst>
              </a:tr>
              <a:tr h="370840">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1</a:t>
                      </a:r>
                    </a:p>
                  </a:txBody>
                  <a:tcPr marL="38100" marR="38100" marT="38100" marB="38100"/>
                </a:tc>
                <a:tc>
                  <a:txBody>
                    <a:bodyPr/>
                    <a:lstStyle/>
                    <a:p>
                      <a:pPr marL="54864" rtl="0">
                        <a:spcBef>
                          <a:spcPts val="432"/>
                        </a:spcBef>
                        <a:spcAft>
                          <a:spcPts val="288"/>
                        </a:spcAft>
                      </a:pPr>
                      <a:r>
                        <a:rPr lang="en-US" dirty="0">
                          <a:effectLst/>
                        </a:rPr>
                        <a:t>Blue</a:t>
                      </a:r>
                    </a:p>
                  </a:txBody>
                  <a:tcPr marL="38100" marR="38100" marT="38100" marB="38100"/>
                </a:tc>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a:effectLst/>
                        </a:rPr>
                        <a:t>Blue</a:t>
                      </a:r>
                    </a:p>
                  </a:txBody>
                  <a:tcPr marL="38100" marR="38100" marT="38100" marB="38100"/>
                </a:tc>
                <a:extLst>
                  <a:ext uri="{0D108BD9-81ED-4DB2-BD59-A6C34878D82A}">
                    <a16:rowId xmlns:a16="http://schemas.microsoft.com/office/drawing/2014/main" val="1866214496"/>
                  </a:ext>
                </a:extLst>
              </a:tr>
              <a:tr h="370840">
                <a:tc>
                  <a:txBody>
                    <a:bodyPr/>
                    <a:lstStyle/>
                    <a:p>
                      <a:pPr marL="54864" rtl="0">
                        <a:spcBef>
                          <a:spcPts val="432"/>
                        </a:spcBef>
                        <a:spcAft>
                          <a:spcPts val="288"/>
                        </a:spcAft>
                      </a:pPr>
                      <a:r>
                        <a:rPr lang="en-US">
                          <a:effectLst/>
                        </a:rPr>
                        <a:t>5</a:t>
                      </a:r>
                    </a:p>
                  </a:txBody>
                  <a:tcPr marL="38100" marR="38100" marT="38100" marB="38100"/>
                </a:tc>
                <a:tc>
                  <a:txBody>
                    <a:bodyPr/>
                    <a:lstStyle/>
                    <a:p>
                      <a:pPr marL="54864" rtl="0">
                        <a:spcBef>
                          <a:spcPts val="432"/>
                        </a:spcBef>
                        <a:spcAft>
                          <a:spcPts val="288"/>
                        </a:spcAft>
                      </a:pPr>
                      <a:r>
                        <a:rPr lang="en-US">
                          <a:effectLst/>
                        </a:rPr>
                        <a:t>1</a:t>
                      </a:r>
                    </a:p>
                  </a:txBody>
                  <a:tcPr marL="38100" marR="38100" marT="38100" marB="38100"/>
                </a:tc>
                <a:tc>
                  <a:txBody>
                    <a:bodyPr/>
                    <a:lstStyle/>
                    <a:p>
                      <a:pPr marL="54864" rtl="0">
                        <a:spcBef>
                          <a:spcPts val="432"/>
                        </a:spcBef>
                        <a:spcAft>
                          <a:spcPts val="288"/>
                        </a:spcAft>
                      </a:pPr>
                      <a:r>
                        <a:rPr lang="en-US" dirty="0">
                          <a:effectLst/>
                        </a:rPr>
                        <a:t>White/Blue</a:t>
                      </a:r>
                    </a:p>
                  </a:txBody>
                  <a:tcPr marL="38100" marR="38100" marT="38100" marB="38100"/>
                </a:tc>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dirty="0">
                          <a:effectLst/>
                        </a:rPr>
                        <a:t>White/Blue</a:t>
                      </a:r>
                    </a:p>
                  </a:txBody>
                  <a:tcPr marL="38100" marR="38100" marT="38100" marB="38100"/>
                </a:tc>
                <a:extLst>
                  <a:ext uri="{0D108BD9-81ED-4DB2-BD59-A6C34878D82A}">
                    <a16:rowId xmlns:a16="http://schemas.microsoft.com/office/drawing/2014/main" val="3659643022"/>
                  </a:ext>
                </a:extLst>
              </a:tr>
              <a:tr h="370840">
                <a:tc>
                  <a:txBody>
                    <a:bodyPr/>
                    <a:lstStyle/>
                    <a:p>
                      <a:pPr marL="54864" rtl="0">
                        <a:spcBef>
                          <a:spcPts val="432"/>
                        </a:spcBef>
                        <a:spcAft>
                          <a:spcPts val="288"/>
                        </a:spcAft>
                      </a:pPr>
                      <a:r>
                        <a:rPr lang="en-US">
                          <a:effectLst/>
                        </a:rPr>
                        <a:t>6</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dirty="0">
                          <a:effectLst/>
                        </a:rPr>
                        <a:t>Orange</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dirty="0">
                          <a:effectLst/>
                        </a:rPr>
                        <a:t>Green</a:t>
                      </a:r>
                    </a:p>
                  </a:txBody>
                  <a:tcPr marL="38100" marR="38100" marT="38100" marB="38100"/>
                </a:tc>
                <a:extLst>
                  <a:ext uri="{0D108BD9-81ED-4DB2-BD59-A6C34878D82A}">
                    <a16:rowId xmlns:a16="http://schemas.microsoft.com/office/drawing/2014/main" val="2620237240"/>
                  </a:ext>
                </a:extLst>
              </a:tr>
              <a:tr h="370840">
                <a:tc>
                  <a:txBody>
                    <a:bodyPr/>
                    <a:lstStyle/>
                    <a:p>
                      <a:pPr marL="54864" rtl="0">
                        <a:spcBef>
                          <a:spcPts val="432"/>
                        </a:spcBef>
                        <a:spcAft>
                          <a:spcPts val="288"/>
                        </a:spcAft>
                      </a:pPr>
                      <a:r>
                        <a:rPr lang="en-US">
                          <a:effectLst/>
                        </a:rPr>
                        <a:t>7</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White/Brown</a:t>
                      </a:r>
                    </a:p>
                  </a:txBody>
                  <a:tcPr marL="38100" marR="38100" marT="38100" marB="38100"/>
                </a:tc>
                <a:tc>
                  <a:txBody>
                    <a:bodyPr/>
                    <a:lstStyle/>
                    <a:p>
                      <a:pPr marL="54864" rtl="0">
                        <a:spcBef>
                          <a:spcPts val="432"/>
                        </a:spcBef>
                        <a:spcAft>
                          <a:spcPts val="288"/>
                        </a:spcAft>
                      </a:pPr>
                      <a:r>
                        <a:rPr lang="en-US" dirty="0">
                          <a:effectLst/>
                        </a:rPr>
                        <a:t>4</a:t>
                      </a:r>
                    </a:p>
                  </a:txBody>
                  <a:tcPr marL="38100" marR="38100" marT="38100" marB="38100"/>
                </a:tc>
                <a:tc>
                  <a:txBody>
                    <a:bodyPr/>
                    <a:lstStyle/>
                    <a:p>
                      <a:pPr marL="54864" rtl="0">
                        <a:spcBef>
                          <a:spcPts val="432"/>
                        </a:spcBef>
                        <a:spcAft>
                          <a:spcPts val="288"/>
                        </a:spcAft>
                      </a:pPr>
                      <a:r>
                        <a:rPr lang="en-US" dirty="0">
                          <a:effectLst/>
                        </a:rPr>
                        <a:t>White/Brown</a:t>
                      </a:r>
                    </a:p>
                  </a:txBody>
                  <a:tcPr marL="38100" marR="38100" marT="38100" marB="38100"/>
                </a:tc>
                <a:extLst>
                  <a:ext uri="{0D108BD9-81ED-4DB2-BD59-A6C34878D82A}">
                    <a16:rowId xmlns:a16="http://schemas.microsoft.com/office/drawing/2014/main" val="4247008929"/>
                  </a:ext>
                </a:extLst>
              </a:tr>
              <a:tr h="370840">
                <a:tc>
                  <a:txBody>
                    <a:bodyPr/>
                    <a:lstStyle/>
                    <a:p>
                      <a:pPr marL="54864" rtl="0">
                        <a:spcBef>
                          <a:spcPts val="432"/>
                        </a:spcBef>
                        <a:spcAft>
                          <a:spcPts val="288"/>
                        </a:spcAft>
                      </a:pPr>
                      <a:r>
                        <a:rPr lang="en-US">
                          <a:effectLst/>
                        </a:rPr>
                        <a:t>8</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Brown</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dirty="0">
                          <a:effectLst/>
                        </a:rPr>
                        <a:t>Brown</a:t>
                      </a:r>
                    </a:p>
                  </a:txBody>
                  <a:tcPr marL="38100" marR="38100" marT="38100" marB="38100"/>
                </a:tc>
                <a:extLst>
                  <a:ext uri="{0D108BD9-81ED-4DB2-BD59-A6C34878D82A}">
                    <a16:rowId xmlns:a16="http://schemas.microsoft.com/office/drawing/2014/main" val="3938039983"/>
                  </a:ext>
                </a:extLst>
              </a:tr>
            </a:tbl>
          </a:graphicData>
        </a:graphic>
      </p:graphicFrame>
    </p:spTree>
    <p:extLst>
      <p:ext uri="{BB962C8B-B14F-4D97-AF65-F5344CB8AC3E}">
        <p14:creationId xmlns:p14="http://schemas.microsoft.com/office/powerpoint/2010/main" val="33538738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1BE1-BDEF-4BF7-81BD-D6AB81783C9B}"/>
              </a:ext>
            </a:extLst>
          </p:cNvPr>
          <p:cNvSpPr>
            <a:spLocks noGrp="1"/>
          </p:cNvSpPr>
          <p:nvPr>
            <p:ph type="title"/>
          </p:nvPr>
        </p:nvSpPr>
        <p:spPr/>
        <p:txBody>
          <a:bodyPr/>
          <a:lstStyle/>
          <a:p>
            <a:r>
              <a:rPr lang="en-GB" dirty="0"/>
              <a:t>SAN</a:t>
            </a:r>
          </a:p>
        </p:txBody>
      </p:sp>
      <p:pic>
        <p:nvPicPr>
          <p:cNvPr id="4" name="Content Placeholder 3">
            <a:extLst>
              <a:ext uri="{FF2B5EF4-FFF2-40B4-BE49-F238E27FC236}">
                <a16:creationId xmlns:a16="http://schemas.microsoft.com/office/drawing/2014/main" id="{0624CE43-6A49-4F3A-8F2C-D0D79E9B7183}"/>
              </a:ext>
            </a:extLst>
          </p:cNvPr>
          <p:cNvPicPr>
            <a:picLocks noGrp="1" noChangeAspect="1"/>
          </p:cNvPicPr>
          <p:nvPr>
            <p:ph idx="1"/>
          </p:nvPr>
        </p:nvPicPr>
        <p:blipFill>
          <a:blip r:embed="rId2"/>
          <a:stretch>
            <a:fillRect/>
          </a:stretch>
        </p:blipFill>
        <p:spPr>
          <a:xfrm>
            <a:off x="2587236" y="1905000"/>
            <a:ext cx="6798064" cy="4611752"/>
          </a:xfrm>
          <a:prstGeom prst="rect">
            <a:avLst/>
          </a:prstGeom>
        </p:spPr>
      </p:pic>
    </p:spTree>
    <p:extLst>
      <p:ext uri="{BB962C8B-B14F-4D97-AF65-F5344CB8AC3E}">
        <p14:creationId xmlns:p14="http://schemas.microsoft.com/office/powerpoint/2010/main" val="4150643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SAN architecture </a:t>
            </a:r>
          </a:p>
        </p:txBody>
      </p:sp>
      <p:pic>
        <p:nvPicPr>
          <p:cNvPr id="5" name="Content Placeholder 4">
            <a:extLst>
              <a:ext uri="{FF2B5EF4-FFF2-40B4-BE49-F238E27FC236}">
                <a16:creationId xmlns:a16="http://schemas.microsoft.com/office/drawing/2014/main" id="{8E0969B9-8E8D-4247-A6E7-C85D3172E029}"/>
              </a:ext>
            </a:extLst>
          </p:cNvPr>
          <p:cNvPicPr>
            <a:picLocks noGrp="1" noChangeAspect="1"/>
          </p:cNvPicPr>
          <p:nvPr>
            <p:ph idx="1"/>
          </p:nvPr>
        </p:nvPicPr>
        <p:blipFill>
          <a:blip r:embed="rId2"/>
          <a:stretch>
            <a:fillRect/>
          </a:stretch>
        </p:blipFill>
        <p:spPr>
          <a:xfrm>
            <a:off x="2638425" y="2167731"/>
            <a:ext cx="7143750" cy="3619500"/>
          </a:xfrm>
          <a:prstGeom prst="rect">
            <a:avLst/>
          </a:prstGeom>
        </p:spPr>
      </p:pic>
      <p:sp>
        <p:nvSpPr>
          <p:cNvPr id="4" name="Footer Placeholder 3">
            <a:extLst>
              <a:ext uri="{FF2B5EF4-FFF2-40B4-BE49-F238E27FC236}">
                <a16:creationId xmlns:a16="http://schemas.microsoft.com/office/drawing/2014/main" id="{97401752-C8B0-415E-9FDE-517A5CB1A0BA}"/>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17394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00789" y="627160"/>
            <a:ext cx="11590421" cy="903634"/>
          </a:xfrm>
        </p:spPr>
        <p:txBody>
          <a:bodyPr/>
          <a:lstStyle/>
          <a:p>
            <a:r>
              <a:rPr lang="en-US" dirty="0"/>
              <a:t>Network storage</a:t>
            </a:r>
          </a:p>
        </p:txBody>
      </p:sp>
      <p:pic>
        <p:nvPicPr>
          <p:cNvPr id="5" name="Content Placeholder 4">
            <a:extLst>
              <a:ext uri="{FF2B5EF4-FFF2-40B4-BE49-F238E27FC236}">
                <a16:creationId xmlns:a16="http://schemas.microsoft.com/office/drawing/2014/main" id="{59D6C5ED-F8A1-4E36-AC8B-CF863864C585}"/>
              </a:ext>
            </a:extLst>
          </p:cNvPr>
          <p:cNvPicPr>
            <a:picLocks noGrp="1" noChangeAspect="1"/>
          </p:cNvPicPr>
          <p:nvPr>
            <p:ph idx="1"/>
          </p:nvPr>
        </p:nvPicPr>
        <p:blipFill>
          <a:blip r:embed="rId2"/>
          <a:stretch>
            <a:fillRect/>
          </a:stretch>
        </p:blipFill>
        <p:spPr>
          <a:xfrm>
            <a:off x="3028748" y="1279526"/>
            <a:ext cx="6363104" cy="5395913"/>
          </a:xfrm>
          <a:prstGeom prst="rect">
            <a:avLst/>
          </a:prstGeom>
        </p:spPr>
      </p:pic>
      <p:sp>
        <p:nvSpPr>
          <p:cNvPr id="4" name="Footer Placeholder 3">
            <a:extLst>
              <a:ext uri="{FF2B5EF4-FFF2-40B4-BE49-F238E27FC236}">
                <a16:creationId xmlns:a16="http://schemas.microsoft.com/office/drawing/2014/main" id="{97401752-C8B0-415E-9FDE-517A5CB1A0BA}"/>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542317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Connection Types</a:t>
            </a:r>
          </a:p>
        </p:txBody>
      </p:sp>
      <p:sp>
        <p:nvSpPr>
          <p:cNvPr id="3" name="Content Placeholder 2"/>
          <p:cNvSpPr>
            <a:spLocks noGrp="1"/>
          </p:cNvSpPr>
          <p:nvPr>
            <p:ph idx="1"/>
          </p:nvPr>
        </p:nvSpPr>
        <p:spPr/>
        <p:txBody>
          <a:bodyPr/>
          <a:lstStyle/>
          <a:p>
            <a:r>
              <a:rPr lang="en-GB" dirty="0" err="1"/>
              <a:t>FCoE</a:t>
            </a:r>
            <a:endParaRPr lang="en-GB" dirty="0"/>
          </a:p>
          <a:p>
            <a:r>
              <a:rPr lang="en-GB" dirty="0"/>
              <a:t>Fibre Channel</a:t>
            </a:r>
          </a:p>
          <a:p>
            <a:r>
              <a:rPr lang="en-GB" dirty="0"/>
              <a:t>iSCSI</a:t>
            </a:r>
          </a:p>
          <a:p>
            <a:r>
              <a:rPr lang="en-GB" dirty="0" err="1"/>
              <a:t>Infiniband</a:t>
            </a:r>
            <a:endParaRPr lang="en-GB" dirty="0"/>
          </a:p>
          <a:p>
            <a:endParaRPr lang="en-GB" dirty="0"/>
          </a:p>
        </p:txBody>
      </p:sp>
    </p:spTree>
    <p:extLst>
      <p:ext uri="{BB962C8B-B14F-4D97-AF65-F5344CB8AC3E}">
        <p14:creationId xmlns:p14="http://schemas.microsoft.com/office/powerpoint/2010/main" val="28013731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298E-620B-4EA6-8455-B44405253BE5}"/>
              </a:ext>
            </a:extLst>
          </p:cNvPr>
          <p:cNvSpPr>
            <a:spLocks noGrp="1"/>
          </p:cNvSpPr>
          <p:nvPr>
            <p:ph type="title"/>
          </p:nvPr>
        </p:nvSpPr>
        <p:spPr/>
        <p:txBody>
          <a:bodyPr/>
          <a:lstStyle/>
          <a:p>
            <a:r>
              <a:rPr lang="en-GB" dirty="0"/>
              <a:t>Fibre Channel and </a:t>
            </a:r>
            <a:r>
              <a:rPr lang="en-GB" dirty="0" err="1"/>
              <a:t>FCoE</a:t>
            </a:r>
            <a:endParaRPr lang="en-GB" dirty="0"/>
          </a:p>
        </p:txBody>
      </p:sp>
      <p:sp>
        <p:nvSpPr>
          <p:cNvPr id="3" name="Content Placeholder 2">
            <a:extLst>
              <a:ext uri="{FF2B5EF4-FFF2-40B4-BE49-F238E27FC236}">
                <a16:creationId xmlns:a16="http://schemas.microsoft.com/office/drawing/2014/main" id="{047F9030-111C-4D33-AFB8-BFAA9DB45401}"/>
              </a:ext>
            </a:extLst>
          </p:cNvPr>
          <p:cNvSpPr>
            <a:spLocks noGrp="1"/>
          </p:cNvSpPr>
          <p:nvPr>
            <p:ph idx="1"/>
          </p:nvPr>
        </p:nvSpPr>
        <p:spPr/>
        <p:txBody>
          <a:bodyPr>
            <a:normAutofit/>
          </a:bodyPr>
          <a:lstStyle/>
          <a:p>
            <a:r>
              <a:rPr lang="en-GB" dirty="0"/>
              <a:t>Fibre Channel (FC) is an option providing a higher level of performance than anything else</a:t>
            </a:r>
          </a:p>
          <a:p>
            <a:r>
              <a:rPr lang="en-GB" dirty="0"/>
              <a:t>It utilises FCP, the </a:t>
            </a:r>
            <a:r>
              <a:rPr lang="en-GB" dirty="0" err="1"/>
              <a:t>Fiber</a:t>
            </a:r>
            <a:r>
              <a:rPr lang="en-GB" dirty="0"/>
              <a:t> Channel Protocol, to do what needs to be done</a:t>
            </a:r>
          </a:p>
          <a:p>
            <a:r>
              <a:rPr lang="en-GB" dirty="0" err="1"/>
              <a:t>Fiber</a:t>
            </a:r>
            <a:r>
              <a:rPr lang="en-GB" dirty="0"/>
              <a:t> Channel over Ethernet (</a:t>
            </a:r>
            <a:r>
              <a:rPr lang="en-GB" dirty="0" err="1"/>
              <a:t>FCoE</a:t>
            </a:r>
            <a:r>
              <a:rPr lang="en-GB" dirty="0"/>
              <a:t>) can be used in high-speed (10GB and higher) implementations</a:t>
            </a:r>
          </a:p>
          <a:p>
            <a:r>
              <a:rPr lang="en-GB" dirty="0"/>
              <a:t>The big advantage of Fibre Channel is its scalability</a:t>
            </a:r>
          </a:p>
          <a:p>
            <a:r>
              <a:rPr lang="en-GB" dirty="0" err="1"/>
              <a:t>FCoE</a:t>
            </a:r>
            <a:r>
              <a:rPr lang="en-GB" dirty="0"/>
              <a:t> encapsulates FC over the Ethernet portions of connectivity, making it easy to add into an existing network</a:t>
            </a:r>
          </a:p>
          <a:p>
            <a:r>
              <a:rPr lang="en-GB" dirty="0"/>
              <a:t>As such, </a:t>
            </a:r>
            <a:r>
              <a:rPr lang="en-GB" dirty="0" err="1"/>
              <a:t>FCoE</a:t>
            </a:r>
            <a:r>
              <a:rPr lang="en-GB" dirty="0"/>
              <a:t> is an extension to FC intended to extend the scalability and efficiency associated with Fibre Channel</a:t>
            </a:r>
          </a:p>
        </p:txBody>
      </p:sp>
    </p:spTree>
    <p:extLst>
      <p:ext uri="{BB962C8B-B14F-4D97-AF65-F5344CB8AC3E}">
        <p14:creationId xmlns:p14="http://schemas.microsoft.com/office/powerpoint/2010/main" val="12574353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B5A1-1C11-421A-B121-48E71950B2FA}"/>
              </a:ext>
            </a:extLst>
          </p:cNvPr>
          <p:cNvSpPr>
            <a:spLocks noGrp="1"/>
          </p:cNvSpPr>
          <p:nvPr>
            <p:ph type="title"/>
          </p:nvPr>
        </p:nvSpPr>
        <p:spPr/>
        <p:txBody>
          <a:bodyPr/>
          <a:lstStyle/>
          <a:p>
            <a:r>
              <a:rPr lang="en-GB" dirty="0"/>
              <a:t>iSCSI</a:t>
            </a:r>
          </a:p>
        </p:txBody>
      </p:sp>
      <p:sp>
        <p:nvSpPr>
          <p:cNvPr id="3" name="Content Placeholder 2">
            <a:extLst>
              <a:ext uri="{FF2B5EF4-FFF2-40B4-BE49-F238E27FC236}">
                <a16:creationId xmlns:a16="http://schemas.microsoft.com/office/drawing/2014/main" id="{ED7F120D-F32E-4696-83EC-A6FF790BD7D3}"/>
              </a:ext>
            </a:extLst>
          </p:cNvPr>
          <p:cNvSpPr>
            <a:spLocks noGrp="1"/>
          </p:cNvSpPr>
          <p:nvPr>
            <p:ph idx="1"/>
          </p:nvPr>
        </p:nvSpPr>
        <p:spPr/>
        <p:txBody>
          <a:bodyPr>
            <a:normAutofit/>
          </a:bodyPr>
          <a:lstStyle/>
          <a:p>
            <a:r>
              <a:rPr lang="en-GB" dirty="0"/>
              <a:t>Internet Small Computer System Interface</a:t>
            </a:r>
          </a:p>
          <a:p>
            <a:r>
              <a:rPr lang="en-GB" dirty="0"/>
              <a:t>An IP-based networking storage standard for linking and managing data storage facilities</a:t>
            </a:r>
          </a:p>
          <a:p>
            <a:r>
              <a:rPr lang="en-GB" dirty="0"/>
              <a:t>iSCSI allows SCSI commands to be sent over IP networks, including LANs, WANs, and the Internet</a:t>
            </a:r>
          </a:p>
        </p:txBody>
      </p:sp>
    </p:spTree>
    <p:extLst>
      <p:ext uri="{BB962C8B-B14F-4D97-AF65-F5344CB8AC3E}">
        <p14:creationId xmlns:p14="http://schemas.microsoft.com/office/powerpoint/2010/main" val="14014872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C5-9BD4-4210-BE59-45D679425CC9}"/>
              </a:ext>
            </a:extLst>
          </p:cNvPr>
          <p:cNvSpPr>
            <a:spLocks noGrp="1"/>
          </p:cNvSpPr>
          <p:nvPr>
            <p:ph type="title"/>
          </p:nvPr>
        </p:nvSpPr>
        <p:spPr/>
        <p:txBody>
          <a:bodyPr/>
          <a:lstStyle/>
          <a:p>
            <a:r>
              <a:rPr lang="en-GB" dirty="0"/>
              <a:t>iSCSI</a:t>
            </a:r>
          </a:p>
        </p:txBody>
      </p:sp>
      <p:sp>
        <p:nvSpPr>
          <p:cNvPr id="3" name="Content Placeholder 2">
            <a:extLst>
              <a:ext uri="{FF2B5EF4-FFF2-40B4-BE49-F238E27FC236}">
                <a16:creationId xmlns:a16="http://schemas.microsoft.com/office/drawing/2014/main" id="{0F721586-3EC3-4E95-A2D4-6654E2111CA4}"/>
              </a:ext>
            </a:extLst>
          </p:cNvPr>
          <p:cNvSpPr>
            <a:spLocks noGrp="1"/>
          </p:cNvSpPr>
          <p:nvPr>
            <p:ph idx="1"/>
          </p:nvPr>
        </p:nvSpPr>
        <p:spPr/>
        <p:txBody>
          <a:bodyPr/>
          <a:lstStyle/>
          <a:p>
            <a:r>
              <a:rPr lang="en-GB" dirty="0"/>
              <a:t>Using iSCSI for a virtual environment gives users the benefits of a file system without the difficulty of setting up Fibre Channel</a:t>
            </a:r>
          </a:p>
          <a:p>
            <a:r>
              <a:rPr lang="en-GB" dirty="0"/>
              <a:t>Because iSCSI works both at the hypervisor level and in the guest operating system, the rules that govern the size of the partition in the OS are used rather than those of the virtual OS (which are usually more restrictive)</a:t>
            </a:r>
          </a:p>
          <a:p>
            <a:r>
              <a:rPr lang="en-GB" dirty="0"/>
              <a:t>The disadvantage of iSCSI is that users can run into IP-related problems if configuration is not carefully monitored</a:t>
            </a:r>
          </a:p>
          <a:p>
            <a:endParaRPr lang="en-GB" dirty="0"/>
          </a:p>
        </p:txBody>
      </p:sp>
    </p:spTree>
    <p:extLst>
      <p:ext uri="{BB962C8B-B14F-4D97-AF65-F5344CB8AC3E}">
        <p14:creationId xmlns:p14="http://schemas.microsoft.com/office/powerpoint/2010/main" val="3407370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3E4F-6A28-4EC3-99B9-CEF67099E09E}"/>
              </a:ext>
            </a:extLst>
          </p:cNvPr>
          <p:cNvSpPr>
            <a:spLocks noGrp="1"/>
          </p:cNvSpPr>
          <p:nvPr>
            <p:ph type="title"/>
          </p:nvPr>
        </p:nvSpPr>
        <p:spPr>
          <a:xfrm>
            <a:off x="839788" y="304800"/>
            <a:ext cx="8799512" cy="684212"/>
          </a:xfrm>
        </p:spPr>
        <p:txBody>
          <a:bodyPr anchor="b">
            <a:noAutofit/>
          </a:bodyPr>
          <a:lstStyle/>
          <a:p>
            <a:r>
              <a:rPr lang="en-GB" sz="4400" b="1" dirty="0" err="1"/>
              <a:t>Infiniband</a:t>
            </a:r>
            <a:endParaRPr lang="en-GB" sz="4400" b="1" dirty="0"/>
          </a:p>
        </p:txBody>
      </p:sp>
      <p:pic>
        <p:nvPicPr>
          <p:cNvPr id="5" name="Picture 4">
            <a:extLst>
              <a:ext uri="{FF2B5EF4-FFF2-40B4-BE49-F238E27FC236}">
                <a16:creationId xmlns:a16="http://schemas.microsoft.com/office/drawing/2014/main" id="{F812E722-EA73-4057-81EB-6665ABB1B62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15175" y="1257300"/>
            <a:ext cx="4873625" cy="4873625"/>
          </a:xfrm>
          <a:prstGeom prst="rect">
            <a:avLst/>
          </a:prstGeom>
          <a:noFill/>
        </p:spPr>
      </p:pic>
      <p:sp>
        <p:nvSpPr>
          <p:cNvPr id="3" name="Content Placeholder 2">
            <a:extLst>
              <a:ext uri="{FF2B5EF4-FFF2-40B4-BE49-F238E27FC236}">
                <a16:creationId xmlns:a16="http://schemas.microsoft.com/office/drawing/2014/main" id="{CF9FCB07-7DF6-46AB-83B9-C171936645C8}"/>
              </a:ext>
            </a:extLst>
          </p:cNvPr>
          <p:cNvSpPr>
            <a:spLocks noGrp="1"/>
          </p:cNvSpPr>
          <p:nvPr>
            <p:ph type="body" sz="half" idx="2"/>
          </p:nvPr>
        </p:nvSpPr>
        <p:spPr>
          <a:xfrm>
            <a:off x="546100" y="1790700"/>
            <a:ext cx="6388100" cy="4078288"/>
          </a:xfrm>
        </p:spPr>
        <p:txBody>
          <a:bodyPr>
            <a:normAutofit lnSpcReduction="10000"/>
          </a:bodyPr>
          <a:lstStyle/>
          <a:p>
            <a:r>
              <a:rPr lang="en-GB" sz="2800" dirty="0"/>
              <a:t>InfiniBand (IB), is supported by the InfiniBand Trade Association</a:t>
            </a:r>
          </a:p>
          <a:p>
            <a:r>
              <a:rPr lang="en-GB" sz="2800" dirty="0"/>
              <a:t>Promises high throughput and low latency, making it ideal for use in high-performance computing connections (both within the computer and between computers)</a:t>
            </a:r>
          </a:p>
          <a:p>
            <a:r>
              <a:rPr lang="en-GB" sz="2800" dirty="0"/>
              <a:t>Effectively addresses all the stated limitations of TCP and can provide seamless connectivity to applications designed to work with TCP</a:t>
            </a:r>
          </a:p>
        </p:txBody>
      </p:sp>
    </p:spTree>
    <p:extLst>
      <p:ext uri="{BB962C8B-B14F-4D97-AF65-F5344CB8AC3E}">
        <p14:creationId xmlns:p14="http://schemas.microsoft.com/office/powerpoint/2010/main" val="733868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Jumbo Frames</a:t>
            </a:r>
          </a:p>
        </p:txBody>
      </p:sp>
      <p:graphicFrame>
        <p:nvGraphicFramePr>
          <p:cNvPr id="4" name="Content Placeholder 3">
            <a:extLst>
              <a:ext uri="{FF2B5EF4-FFF2-40B4-BE49-F238E27FC236}">
                <a16:creationId xmlns:a16="http://schemas.microsoft.com/office/drawing/2014/main" id="{7FA875F4-394C-4E20-B7E4-D26067B72BA6}"/>
              </a:ext>
            </a:extLst>
          </p:cNvPr>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14504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F26D-7D7D-4342-8DF1-C3BB81E4F86F}"/>
              </a:ext>
            </a:extLst>
          </p:cNvPr>
          <p:cNvSpPr>
            <a:spLocks noGrp="1"/>
          </p:cNvSpPr>
          <p:nvPr>
            <p:ph type="title"/>
          </p:nvPr>
        </p:nvSpPr>
        <p:spPr/>
        <p:txBody>
          <a:bodyPr/>
          <a:lstStyle/>
          <a:p>
            <a:r>
              <a:rPr lang="en-GB" dirty="0"/>
              <a:t>2.5 Compare and contrast WAN technologies</a:t>
            </a:r>
          </a:p>
        </p:txBody>
      </p:sp>
      <p:sp>
        <p:nvSpPr>
          <p:cNvPr id="8" name="Text Placeholder 7"/>
          <p:cNvSpPr>
            <a:spLocks noGrp="1"/>
          </p:cNvSpPr>
          <p:nvPr>
            <p:ph type="body" sz="half" idx="15"/>
          </p:nvPr>
        </p:nvSpPr>
        <p:spPr>
          <a:xfrm>
            <a:off x="669222" y="2183226"/>
            <a:ext cx="3049702" cy="3603060"/>
          </a:xfrm>
        </p:spPr>
        <p:txBody>
          <a:bodyPr>
            <a:noAutofit/>
          </a:bodyPr>
          <a:lstStyle/>
          <a:p>
            <a:pPr marL="285750" indent="-285750">
              <a:buFont typeface="Arial" panose="020B0604020202020204" pitchFamily="34" charset="0"/>
              <a:buChar char="•"/>
            </a:pPr>
            <a:r>
              <a:rPr lang="en-GB" sz="2400" dirty="0"/>
              <a:t>Service type</a:t>
            </a:r>
          </a:p>
          <a:p>
            <a:pPr marL="742950" lvl="1" indent="-285750">
              <a:buFont typeface="Arial" panose="020B0604020202020204" pitchFamily="34" charset="0"/>
              <a:buChar char="•"/>
            </a:pPr>
            <a:r>
              <a:rPr lang="en-GB" sz="2200" dirty="0"/>
              <a:t>ISDN</a:t>
            </a:r>
          </a:p>
          <a:p>
            <a:pPr marL="742950" lvl="1" indent="-285750">
              <a:buFont typeface="Arial" panose="020B0604020202020204" pitchFamily="34" charset="0"/>
              <a:buChar char="•"/>
            </a:pPr>
            <a:r>
              <a:rPr lang="en-GB" sz="2200" dirty="0"/>
              <a:t>T1/T3</a:t>
            </a:r>
          </a:p>
          <a:p>
            <a:pPr marL="742950" lvl="1" indent="-285750">
              <a:buFont typeface="Arial" panose="020B0604020202020204" pitchFamily="34" charset="0"/>
              <a:buChar char="•"/>
            </a:pPr>
            <a:r>
              <a:rPr lang="en-GB" sz="2200" dirty="0"/>
              <a:t>E1/E3</a:t>
            </a:r>
          </a:p>
          <a:p>
            <a:pPr marL="742950" lvl="1" indent="-285750">
              <a:buFont typeface="Arial" panose="020B0604020202020204" pitchFamily="34" charset="0"/>
              <a:buChar char="•"/>
            </a:pPr>
            <a:r>
              <a:rPr lang="en-GB" sz="2200" dirty="0"/>
              <a:t>OC-3 – OC-192</a:t>
            </a:r>
          </a:p>
          <a:p>
            <a:pPr marL="742950" lvl="1" indent="-285750">
              <a:buFont typeface="Arial" panose="020B0604020202020204" pitchFamily="34" charset="0"/>
              <a:buChar char="•"/>
            </a:pPr>
            <a:r>
              <a:rPr lang="en-GB" sz="2200" dirty="0"/>
              <a:t>DSL</a:t>
            </a:r>
          </a:p>
          <a:p>
            <a:pPr marL="742950" lvl="1" indent="-285750">
              <a:buFont typeface="Arial" panose="020B0604020202020204" pitchFamily="34" charset="0"/>
              <a:buChar char="•"/>
            </a:pPr>
            <a:r>
              <a:rPr lang="en-GB" sz="2200" dirty="0"/>
              <a:t>Metropolitan 	Ethernet</a:t>
            </a:r>
          </a:p>
          <a:p>
            <a:pPr marL="742950" lvl="1" indent="-285750">
              <a:buFont typeface="Arial" panose="020B0604020202020204" pitchFamily="34" charset="0"/>
              <a:buChar char="•"/>
            </a:pPr>
            <a:r>
              <a:rPr lang="en-GB" sz="2200" dirty="0"/>
              <a:t>Cable broadband</a:t>
            </a:r>
          </a:p>
          <a:p>
            <a:pPr marL="742950" lvl="1" indent="-285750">
              <a:buFont typeface="Arial" panose="020B0604020202020204" pitchFamily="34" charset="0"/>
              <a:buChar char="•"/>
            </a:pPr>
            <a:r>
              <a:rPr lang="en-GB" sz="2200" dirty="0"/>
              <a:t>Dial-up</a:t>
            </a:r>
          </a:p>
          <a:p>
            <a:pPr marL="742950" lvl="1" indent="-285750">
              <a:buFont typeface="Arial" panose="020B0604020202020204" pitchFamily="34" charset="0"/>
              <a:buChar char="•"/>
            </a:pPr>
            <a:r>
              <a:rPr lang="en-GB" sz="2200" dirty="0"/>
              <a:t>PRI</a:t>
            </a:r>
          </a:p>
        </p:txBody>
      </p:sp>
      <p:sp>
        <p:nvSpPr>
          <p:cNvPr id="9" name="Text Placeholder 8"/>
          <p:cNvSpPr>
            <a:spLocks noGrp="1"/>
          </p:cNvSpPr>
          <p:nvPr>
            <p:ph type="body" sz="half" idx="16"/>
          </p:nvPr>
        </p:nvSpPr>
        <p:spPr>
          <a:xfrm>
            <a:off x="3945470" y="2183227"/>
            <a:ext cx="3063240" cy="3603060"/>
          </a:xfrm>
        </p:spPr>
        <p:txBody>
          <a:bodyPr>
            <a:normAutofit/>
          </a:bodyPr>
          <a:lstStyle/>
          <a:p>
            <a:pPr marL="342900" indent="-342900">
              <a:buFont typeface="Arial" panose="020B0604020202020204" pitchFamily="34" charset="0"/>
              <a:buChar char="•"/>
            </a:pPr>
            <a:r>
              <a:rPr lang="en-GB" sz="2400" dirty="0"/>
              <a:t>Transmission mediums</a:t>
            </a:r>
          </a:p>
          <a:p>
            <a:pPr marL="800100" lvl="1" indent="-342900">
              <a:buFont typeface="Arial" panose="020B0604020202020204" pitchFamily="34" charset="0"/>
              <a:buChar char="•"/>
            </a:pPr>
            <a:r>
              <a:rPr lang="en-GB" sz="2200" dirty="0"/>
              <a:t>Satellite</a:t>
            </a:r>
          </a:p>
          <a:p>
            <a:pPr marL="800100" lvl="1" indent="-342900">
              <a:buFont typeface="Arial" panose="020B0604020202020204" pitchFamily="34" charset="0"/>
              <a:buChar char="•"/>
            </a:pPr>
            <a:r>
              <a:rPr lang="en-GB" sz="2200" dirty="0"/>
              <a:t>Copper</a:t>
            </a:r>
          </a:p>
          <a:p>
            <a:pPr marL="800100" lvl="1" indent="-342900">
              <a:buFont typeface="Arial" panose="020B0604020202020204" pitchFamily="34" charset="0"/>
              <a:buChar char="•"/>
            </a:pPr>
            <a:r>
              <a:rPr lang="en-GB" sz="2200" dirty="0" err="1"/>
              <a:t>Fiber</a:t>
            </a:r>
            <a:endParaRPr lang="en-GB" sz="2200" dirty="0"/>
          </a:p>
          <a:p>
            <a:pPr marL="800100" lvl="1" indent="-342900">
              <a:buFont typeface="Arial" panose="020B0604020202020204" pitchFamily="34" charset="0"/>
              <a:buChar char="•"/>
            </a:pPr>
            <a:r>
              <a:rPr lang="en-GB" sz="2200" dirty="0"/>
              <a:t>Wireless</a:t>
            </a:r>
            <a:endParaRPr lang="en-GB" sz="2000" dirty="0"/>
          </a:p>
        </p:txBody>
      </p:sp>
      <p:sp>
        <p:nvSpPr>
          <p:cNvPr id="10" name="Text Placeholder 9"/>
          <p:cNvSpPr>
            <a:spLocks noGrp="1"/>
          </p:cNvSpPr>
          <p:nvPr>
            <p:ph type="body" sz="half" idx="17"/>
          </p:nvPr>
        </p:nvSpPr>
        <p:spPr>
          <a:xfrm>
            <a:off x="7224156" y="2168237"/>
            <a:ext cx="3070025" cy="3603060"/>
          </a:xfrm>
        </p:spPr>
        <p:txBody>
          <a:bodyPr>
            <a:normAutofit fontScale="85000" lnSpcReduction="20000"/>
          </a:bodyPr>
          <a:lstStyle/>
          <a:p>
            <a:pPr marL="342900" indent="-342900">
              <a:buFont typeface="Arial" panose="020B0604020202020204" pitchFamily="34" charset="0"/>
              <a:buChar char="•"/>
            </a:pPr>
            <a:r>
              <a:rPr lang="en-GB" sz="2400" dirty="0"/>
              <a:t>Characteristics of service</a:t>
            </a:r>
          </a:p>
          <a:p>
            <a:pPr marL="800100" lvl="1" indent="-342900">
              <a:buFont typeface="Arial" panose="020B0604020202020204" pitchFamily="34" charset="0"/>
              <a:buChar char="•"/>
            </a:pPr>
            <a:r>
              <a:rPr lang="en-GB" sz="2200" dirty="0"/>
              <a:t>MPLS</a:t>
            </a:r>
          </a:p>
          <a:p>
            <a:pPr marL="800100" lvl="1" indent="-342900">
              <a:buFont typeface="Arial" panose="020B0604020202020204" pitchFamily="34" charset="0"/>
              <a:buChar char="•"/>
            </a:pPr>
            <a:r>
              <a:rPr lang="en-GB" sz="2200" dirty="0"/>
              <a:t>ATM</a:t>
            </a:r>
          </a:p>
          <a:p>
            <a:pPr marL="800100" lvl="1" indent="-342900">
              <a:buFont typeface="Arial" panose="020B0604020202020204" pitchFamily="34" charset="0"/>
              <a:buChar char="•"/>
            </a:pPr>
            <a:r>
              <a:rPr lang="en-GB" sz="2200" dirty="0"/>
              <a:t>Frame relay</a:t>
            </a:r>
          </a:p>
          <a:p>
            <a:pPr marL="800100" lvl="1" indent="-342900">
              <a:buFont typeface="Arial" panose="020B0604020202020204" pitchFamily="34" charset="0"/>
              <a:buChar char="•"/>
            </a:pPr>
            <a:r>
              <a:rPr lang="en-GB" sz="2200" dirty="0" err="1"/>
              <a:t>PPPoE</a:t>
            </a:r>
            <a:endParaRPr lang="en-GB" sz="2200" dirty="0"/>
          </a:p>
          <a:p>
            <a:pPr marL="800100" lvl="1" indent="-342900">
              <a:buFont typeface="Arial" panose="020B0604020202020204" pitchFamily="34" charset="0"/>
              <a:buChar char="•"/>
            </a:pPr>
            <a:r>
              <a:rPr lang="en-GB" sz="2200" dirty="0"/>
              <a:t>PPP</a:t>
            </a:r>
          </a:p>
          <a:p>
            <a:pPr marL="800100" lvl="1" indent="-342900">
              <a:buFont typeface="Arial" panose="020B0604020202020204" pitchFamily="34" charset="0"/>
              <a:buChar char="•"/>
            </a:pPr>
            <a:r>
              <a:rPr lang="en-GB" sz="2200" dirty="0"/>
              <a:t>DMVPN</a:t>
            </a:r>
          </a:p>
          <a:p>
            <a:pPr marL="800100" lvl="1" indent="-342900">
              <a:buFont typeface="Arial" panose="020B0604020202020204" pitchFamily="34" charset="0"/>
              <a:buChar char="•"/>
            </a:pPr>
            <a:r>
              <a:rPr lang="en-GB" sz="2200" dirty="0"/>
              <a:t>SIP trunk</a:t>
            </a:r>
          </a:p>
          <a:p>
            <a:pPr marL="342900" indent="-342900">
              <a:buFont typeface="Arial" panose="020B0604020202020204" pitchFamily="34" charset="0"/>
              <a:buChar char="•"/>
            </a:pPr>
            <a:r>
              <a:rPr lang="en-GB" sz="2400" dirty="0"/>
              <a:t>Termination</a:t>
            </a:r>
          </a:p>
          <a:p>
            <a:pPr marL="800100" lvl="1" indent="-342900">
              <a:buFont typeface="Arial" panose="020B0604020202020204" pitchFamily="34" charset="0"/>
              <a:buChar char="•"/>
            </a:pPr>
            <a:r>
              <a:rPr lang="en-GB" sz="2200" dirty="0"/>
              <a:t>Demarcation point</a:t>
            </a:r>
          </a:p>
          <a:p>
            <a:pPr marL="800100" lvl="1" indent="-342900">
              <a:buFont typeface="Arial" panose="020B0604020202020204" pitchFamily="34" charset="0"/>
              <a:buChar char="•"/>
            </a:pPr>
            <a:r>
              <a:rPr lang="en-GB" sz="2200" dirty="0"/>
              <a:t>CSU/DSU</a:t>
            </a:r>
          </a:p>
          <a:p>
            <a:pPr marL="800100" lvl="1" indent="-342900">
              <a:buFont typeface="Arial" panose="020B0604020202020204" pitchFamily="34" charset="0"/>
              <a:buChar char="•"/>
            </a:pPr>
            <a:r>
              <a:rPr lang="en-GB" sz="2200" dirty="0"/>
              <a:t>Smart </a:t>
            </a:r>
            <a:r>
              <a:rPr lang="en-GB" sz="2000" dirty="0"/>
              <a:t>jack</a:t>
            </a:r>
          </a:p>
        </p:txBody>
      </p:sp>
    </p:spTree>
    <p:extLst>
      <p:ext uri="{BB962C8B-B14F-4D97-AF65-F5344CB8AC3E}">
        <p14:creationId xmlns:p14="http://schemas.microsoft.com/office/powerpoint/2010/main" val="1781991128"/>
      </p:ext>
    </p:extLst>
  </p:cSld>
  <p:clrMapOvr>
    <a:masterClrMapping/>
  </p:clrMapOvr>
</p:sld>
</file>

<file path=ppt/theme/theme1.xml><?xml version="1.0" encoding="utf-8"?>
<a:theme xmlns:a="http://schemas.openxmlformats.org/drawingml/2006/main" name="WBL-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BL-Template" id="{4B1E4E74-8B2C-4BC2-B6ED-0F6A2A50F8E5}" vid="{17914F44-36C4-47CD-A5F8-5CC70DDC3D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1" ma:contentTypeDescription="Create a new document." ma:contentTypeScope="" ma:versionID="9513faf5fc17fb33e47043d9f4aecf4e">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fe52720b6bd63e4542cfd51ab209b0a8"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2EED04-1FBC-4B68-8034-4DAC8BFB2F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b88b6-6f55-437d-af73-4cb2e3d1be32"/>
    <ds:schemaRef ds:uri="4a02df82-8de1-40de-837c-d16ad8d3d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6F3443-4636-44CE-9447-63687C6CA9D8}">
  <ds:schemaRefs>
    <ds:schemaRef ds:uri="http://schemas.microsoft.com/sharepoint/v3/contenttype/forms"/>
  </ds:schemaRefs>
</ds:datastoreItem>
</file>

<file path=customXml/itemProps3.xml><?xml version="1.0" encoding="utf-8"?>
<ds:datastoreItem xmlns:ds="http://schemas.openxmlformats.org/officeDocument/2006/customXml" ds:itemID="{E659E1EF-7D72-4F79-B9C2-F7B1C59AA11B}">
  <ds:schemaRef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terms/"/>
    <ds:schemaRef ds:uri="97cb88b6-6f55-437d-af73-4cb2e3d1be32"/>
    <ds:schemaRef ds:uri="http://purl.org/dc/dcmitype/"/>
    <ds:schemaRef ds:uri="http://schemas.openxmlformats.org/package/2006/metadata/core-properties"/>
    <ds:schemaRef ds:uri="4a02df82-8de1-40de-837c-d16ad8d3d107"/>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6518</Words>
  <Application>Microsoft Office PowerPoint</Application>
  <PresentationFormat>Widescreen</PresentationFormat>
  <Paragraphs>844</Paragraphs>
  <Slides>99</Slides>
  <Notes>31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arial</vt:lpstr>
      <vt:lpstr>arial</vt:lpstr>
      <vt:lpstr>benton-sans</vt:lpstr>
      <vt:lpstr>Calibri</vt:lpstr>
      <vt:lpstr>Open-sans</vt:lpstr>
      <vt:lpstr>Tahoma</vt:lpstr>
      <vt:lpstr>WBL-Template</vt:lpstr>
      <vt:lpstr>2.0 Infrastructure</vt:lpstr>
      <vt:lpstr>2.1  Given a scenario, deploy the appropriate cabling solution</vt:lpstr>
      <vt:lpstr>Twisted-pair cable properties </vt:lpstr>
      <vt:lpstr>Twisted-pair cable properties (Cont.) </vt:lpstr>
      <vt:lpstr>F/UTP cable with the foil shielding unwrapped</vt:lpstr>
      <vt:lpstr>Twisted-pair standards </vt:lpstr>
      <vt:lpstr>Twisted-pair connectors </vt:lpstr>
      <vt:lpstr>Wiring standards </vt:lpstr>
      <vt:lpstr>Wiring standards </vt:lpstr>
      <vt:lpstr>Straight-through and crossover cables </vt:lpstr>
      <vt:lpstr>Centralized connections </vt:lpstr>
      <vt:lpstr>Punch down Block</vt:lpstr>
      <vt:lpstr>A patch panel alongside a switch</vt:lpstr>
      <vt:lpstr>RS-232 connectors </vt:lpstr>
      <vt:lpstr>Termination tools </vt:lpstr>
      <vt:lpstr>Terminating twisted-pair cables </vt:lpstr>
      <vt:lpstr>Terminating twisted-pair cables </vt:lpstr>
      <vt:lpstr>Terminating twisted-pair cables (Cont.)</vt:lpstr>
      <vt:lpstr>Terminating twisted-pair cables (Cont.)</vt:lpstr>
      <vt:lpstr>Terminating twisted-pair cables (Cont.)</vt:lpstr>
      <vt:lpstr>Terminating twisted-pair cables (Cont.)</vt:lpstr>
      <vt:lpstr>Terminating twisted-pair cables (Cont.)</vt:lpstr>
      <vt:lpstr>Discussion: Twisted-pair connectors </vt:lpstr>
      <vt:lpstr>Coaxial cables </vt:lpstr>
      <vt:lpstr>RG standards </vt:lpstr>
      <vt:lpstr>RG Standards</vt:lpstr>
      <vt:lpstr>ISO/IEC 11801 standard</vt:lpstr>
      <vt:lpstr>ISO/IEC 11801 standard (Cont.)</vt:lpstr>
      <vt:lpstr>Coaxial connectors </vt:lpstr>
      <vt:lpstr>Coaxial connectors (Cont.)</vt:lpstr>
      <vt:lpstr>Terminating coaxial cables </vt:lpstr>
      <vt:lpstr>BNC Terminator</vt:lpstr>
      <vt:lpstr>Optical fibers </vt:lpstr>
      <vt:lpstr>Fiber types </vt:lpstr>
      <vt:lpstr>Wavelength-division multiplexing </vt:lpstr>
      <vt:lpstr>CWDM and DWDM Statistics</vt:lpstr>
      <vt:lpstr>Optical fiber connectors </vt:lpstr>
      <vt:lpstr>Optical Cable Assembly</vt:lpstr>
      <vt:lpstr>Couplers and splitters </vt:lpstr>
      <vt:lpstr>Optical connector standards </vt:lpstr>
      <vt:lpstr>Most Common Connectors</vt:lpstr>
      <vt:lpstr>2.1  Given a scenario, deploy the appropriate cabling solution</vt:lpstr>
      <vt:lpstr>Media converters </vt:lpstr>
      <vt:lpstr>Modular transceivers</vt:lpstr>
      <vt:lpstr>2.1  Given a scenario, deploy the appropriate cabling solution</vt:lpstr>
      <vt:lpstr>2.2  Given a scenario, determine the appropriate placement of networking devices on a network and install/configure them </vt:lpstr>
      <vt:lpstr>Repeaters </vt:lpstr>
      <vt:lpstr>Hubs </vt:lpstr>
      <vt:lpstr>Collision domains </vt:lpstr>
      <vt:lpstr>Layer 2 devices </vt:lpstr>
      <vt:lpstr>Bridges </vt:lpstr>
      <vt:lpstr>Bridges </vt:lpstr>
      <vt:lpstr>Translating bridges </vt:lpstr>
      <vt:lpstr>Switches </vt:lpstr>
      <vt:lpstr>Broadcast domains </vt:lpstr>
      <vt:lpstr>Discussion: Comparing Layer 2 devices </vt:lpstr>
      <vt:lpstr>Layer 3 devices </vt:lpstr>
      <vt:lpstr>Routers </vt:lpstr>
      <vt:lpstr>Routers (Cont.)</vt:lpstr>
      <vt:lpstr>Gateways </vt:lpstr>
      <vt:lpstr>Multilayer switches </vt:lpstr>
      <vt:lpstr>2.3  Explain the purposes and use cases for advanced networking devices</vt:lpstr>
      <vt:lpstr>Placement of network devices on the network and installing/configuring them</vt:lpstr>
      <vt:lpstr>Network Security Appliances</vt:lpstr>
      <vt:lpstr>VOIP PBX</vt:lpstr>
      <vt:lpstr>VOIP gateways</vt:lpstr>
      <vt:lpstr>2.4  Explain the purposes of virtualization and network storage technologies</vt:lpstr>
      <vt:lpstr>About Virtualisation</vt:lpstr>
      <vt:lpstr>Virtual machines </vt:lpstr>
      <vt:lpstr>Virtual Networking Components</vt:lpstr>
      <vt:lpstr>Virtual Switch</vt:lpstr>
      <vt:lpstr>Virtual Firewall</vt:lpstr>
      <vt:lpstr>Virtual NIC</vt:lpstr>
      <vt:lpstr>Virtual Router</vt:lpstr>
      <vt:lpstr>Hypervisor</vt:lpstr>
      <vt:lpstr>Hypervisor</vt:lpstr>
      <vt:lpstr>Type 1 Hypervisor</vt:lpstr>
      <vt:lpstr>Type 1 Hypervisors</vt:lpstr>
      <vt:lpstr>Type 2 Hypervisor</vt:lpstr>
      <vt:lpstr>Type 2 Hypervisors</vt:lpstr>
      <vt:lpstr>Assessment: Virtual and cloud systems</vt:lpstr>
      <vt:lpstr>Assessment: Virtual and cloud systems</vt:lpstr>
      <vt:lpstr>Assessment: Virtual and cloud systems</vt:lpstr>
      <vt:lpstr>Assessment: Virtual and cloud systems</vt:lpstr>
      <vt:lpstr>Assessment: Virtual and cloud systems</vt:lpstr>
      <vt:lpstr>Assessment: Virtual and cloud systems</vt:lpstr>
      <vt:lpstr>Network Storage Types</vt:lpstr>
      <vt:lpstr>NAS</vt:lpstr>
      <vt:lpstr>SAN</vt:lpstr>
      <vt:lpstr>SAN</vt:lpstr>
      <vt:lpstr>SAN architecture </vt:lpstr>
      <vt:lpstr>Network storage</vt:lpstr>
      <vt:lpstr>Connection Types</vt:lpstr>
      <vt:lpstr>Fibre Channel and FCoE</vt:lpstr>
      <vt:lpstr>iSCSI</vt:lpstr>
      <vt:lpstr>iSCSI</vt:lpstr>
      <vt:lpstr>Infiniband</vt:lpstr>
      <vt:lpstr>Jumbo Frames</vt:lpstr>
      <vt:lpstr>2.5 Compare and contrast WAN technologies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Developer Technician</dc:title>
  <dc:creator>Bob Higgie</dc:creator>
  <cp:lastModifiedBy>Andrew Cracknell</cp:lastModifiedBy>
  <cp:revision>24</cp:revision>
  <dcterms:created xsi:type="dcterms:W3CDTF">2021-08-03T12:13:29Z</dcterms:created>
  <dcterms:modified xsi:type="dcterms:W3CDTF">2021-09-01T09:05:51Z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ies>
</file>