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42"/>
  </p:notesMasterIdLst>
  <p:sldIdLst>
    <p:sldId id="257" r:id="rId6"/>
    <p:sldId id="1089" r:id="rId7"/>
    <p:sldId id="1096" r:id="rId8"/>
    <p:sldId id="1097" r:id="rId9"/>
    <p:sldId id="1101" r:id="rId10"/>
    <p:sldId id="1098" r:id="rId11"/>
    <p:sldId id="1099" r:id="rId12"/>
    <p:sldId id="481" r:id="rId13"/>
    <p:sldId id="1100" r:id="rId14"/>
    <p:sldId id="1102" r:id="rId15"/>
    <p:sldId id="288" r:id="rId16"/>
    <p:sldId id="1090" r:id="rId17"/>
    <p:sldId id="446" r:id="rId18"/>
    <p:sldId id="448" r:id="rId19"/>
    <p:sldId id="450" r:id="rId20"/>
    <p:sldId id="451" r:id="rId21"/>
    <p:sldId id="452" r:id="rId22"/>
    <p:sldId id="1095" r:id="rId23"/>
    <p:sldId id="453" r:id="rId24"/>
    <p:sldId id="1091" r:id="rId25"/>
    <p:sldId id="458" r:id="rId26"/>
    <p:sldId id="459" r:id="rId27"/>
    <p:sldId id="454" r:id="rId28"/>
    <p:sldId id="1092" r:id="rId29"/>
    <p:sldId id="460" r:id="rId30"/>
    <p:sldId id="455" r:id="rId31"/>
    <p:sldId id="456" r:id="rId32"/>
    <p:sldId id="457" r:id="rId33"/>
    <p:sldId id="449" r:id="rId34"/>
    <p:sldId id="1094" r:id="rId35"/>
    <p:sldId id="1106" r:id="rId36"/>
    <p:sldId id="1093" r:id="rId37"/>
    <p:sldId id="849" r:id="rId38"/>
    <p:sldId id="1084" r:id="rId39"/>
    <p:sldId id="1083" r:id="rId40"/>
    <p:sldId id="1082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16B847-A777-464B-857A-62BD56BD1FB6}" v="19" dt="2022-02-16T16:54:22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0680" autoAdjust="0"/>
  </p:normalViewPr>
  <p:slideViewPr>
    <p:cSldViewPr snapToGrid="0" showGuides="1">
      <p:cViewPr varScale="1">
        <p:scale>
          <a:sx n="69" d="100"/>
          <a:sy n="69" d="100"/>
        </p:scale>
        <p:origin x="1080" y="3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notesMaster" Target="notesMasters/notes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presProps" Target="presProps.xml"/><Relationship Id="rId48" Type="http://schemas.microsoft.com/office/2015/10/relationships/revisionInfo" Target="revisionInfo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ableStyles" Target="tableStyles.xml"/><Relationship Id="rId20" Type="http://schemas.openxmlformats.org/officeDocument/2006/relationships/slide" Target="slides/slide15.xml"/><Relationship Id="rId41" Type="http://schemas.openxmlformats.org/officeDocument/2006/relationships/slide" Target="slides/slide3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Webley" userId="836f531d-195e-4340-bc9a-b5c372095905" providerId="ADAL" clId="{3116B847-A777-464B-857A-62BD56BD1FB6}"/>
    <pc:docChg chg="undo custSel addSld delSld modSld">
      <pc:chgData name="Martin Webley" userId="836f531d-195e-4340-bc9a-b5c372095905" providerId="ADAL" clId="{3116B847-A777-464B-857A-62BD56BD1FB6}" dt="2022-02-16T08:59:59.070" v="1438" actId="20577"/>
      <pc:docMkLst>
        <pc:docMk/>
      </pc:docMkLst>
      <pc:sldChg chg="del">
        <pc:chgData name="Martin Webley" userId="836f531d-195e-4340-bc9a-b5c372095905" providerId="ADAL" clId="{3116B847-A777-464B-857A-62BD56BD1FB6}" dt="2022-02-13T16:25:34.286" v="5" actId="47"/>
        <pc:sldMkLst>
          <pc:docMk/>
          <pc:sldMk cId="2246755567" sldId="261"/>
        </pc:sldMkLst>
      </pc:sldChg>
      <pc:sldChg chg="del">
        <pc:chgData name="Martin Webley" userId="836f531d-195e-4340-bc9a-b5c372095905" providerId="ADAL" clId="{3116B847-A777-464B-857A-62BD56BD1FB6}" dt="2022-02-13T16:47:53.880" v="473" actId="47"/>
        <pc:sldMkLst>
          <pc:docMk/>
          <pc:sldMk cId="3458514488" sldId="267"/>
        </pc:sldMkLst>
      </pc:sldChg>
      <pc:sldChg chg="modSp mod">
        <pc:chgData name="Martin Webley" userId="836f531d-195e-4340-bc9a-b5c372095905" providerId="ADAL" clId="{3116B847-A777-464B-857A-62BD56BD1FB6}" dt="2022-02-13T16:25:57.100" v="11" actId="20577"/>
        <pc:sldMkLst>
          <pc:docMk/>
          <pc:sldMk cId="337156884" sldId="288"/>
        </pc:sldMkLst>
        <pc:spChg chg="mod">
          <ac:chgData name="Martin Webley" userId="836f531d-195e-4340-bc9a-b5c372095905" providerId="ADAL" clId="{3116B847-A777-464B-857A-62BD56BD1FB6}" dt="2022-02-13T16:25:57.100" v="11" actId="20577"/>
          <ac:spMkLst>
            <pc:docMk/>
            <pc:sldMk cId="337156884" sldId="288"/>
            <ac:spMk id="3" creationId="{93E1A0CE-437E-4089-AE73-03BEE8D4C05A}"/>
          </ac:spMkLst>
        </pc:spChg>
      </pc:sldChg>
      <pc:sldChg chg="del">
        <pc:chgData name="Martin Webley" userId="836f531d-195e-4340-bc9a-b5c372095905" providerId="ADAL" clId="{3116B847-A777-464B-857A-62BD56BD1FB6}" dt="2022-02-13T16:32:22.719" v="110" actId="47"/>
        <pc:sldMkLst>
          <pc:docMk/>
          <pc:sldMk cId="136503579" sldId="289"/>
        </pc:sldMkLst>
      </pc:sldChg>
      <pc:sldChg chg="modSp mod">
        <pc:chgData name="Martin Webley" userId="836f531d-195e-4340-bc9a-b5c372095905" providerId="ADAL" clId="{3116B847-A777-464B-857A-62BD56BD1FB6}" dt="2022-02-13T16:47:45.746" v="472"/>
        <pc:sldMkLst>
          <pc:docMk/>
          <pc:sldMk cId="199215432" sldId="446"/>
        </pc:sldMkLst>
        <pc:spChg chg="mod">
          <ac:chgData name="Martin Webley" userId="836f531d-195e-4340-bc9a-b5c372095905" providerId="ADAL" clId="{3116B847-A777-464B-857A-62BD56BD1FB6}" dt="2022-02-13T16:47:45.746" v="472"/>
          <ac:spMkLst>
            <pc:docMk/>
            <pc:sldMk cId="199215432" sldId="446"/>
            <ac:spMk id="2" creationId="{00000000-0000-0000-0000-000000000000}"/>
          </ac:spMkLst>
        </pc:spChg>
      </pc:sldChg>
      <pc:sldChg chg="modSp mod">
        <pc:chgData name="Martin Webley" userId="836f531d-195e-4340-bc9a-b5c372095905" providerId="ADAL" clId="{3116B847-A777-464B-857A-62BD56BD1FB6}" dt="2022-02-13T16:26:24.824" v="18" actId="20577"/>
        <pc:sldMkLst>
          <pc:docMk/>
          <pc:sldMk cId="3451543730" sldId="448"/>
        </pc:sldMkLst>
        <pc:spChg chg="mod">
          <ac:chgData name="Martin Webley" userId="836f531d-195e-4340-bc9a-b5c372095905" providerId="ADAL" clId="{3116B847-A777-464B-857A-62BD56BD1FB6}" dt="2022-02-13T16:26:24.824" v="18" actId="20577"/>
          <ac:spMkLst>
            <pc:docMk/>
            <pc:sldMk cId="3451543730" sldId="448"/>
            <ac:spMk id="3" creationId="{00000000-0000-0000-0000-000000000000}"/>
          </ac:spMkLst>
        </pc:spChg>
      </pc:sldChg>
      <pc:sldChg chg="modSp mod">
        <pc:chgData name="Martin Webley" userId="836f531d-195e-4340-bc9a-b5c372095905" providerId="ADAL" clId="{3116B847-A777-464B-857A-62BD56BD1FB6}" dt="2022-02-13T16:31:22.435" v="109" actId="20577"/>
        <pc:sldMkLst>
          <pc:docMk/>
          <pc:sldMk cId="1911765920" sldId="449"/>
        </pc:sldMkLst>
        <pc:spChg chg="mod">
          <ac:chgData name="Martin Webley" userId="836f531d-195e-4340-bc9a-b5c372095905" providerId="ADAL" clId="{3116B847-A777-464B-857A-62BD56BD1FB6}" dt="2022-02-13T16:31:22.435" v="109" actId="20577"/>
          <ac:spMkLst>
            <pc:docMk/>
            <pc:sldMk cId="1911765920" sldId="449"/>
            <ac:spMk id="3" creationId="{00000000-0000-0000-0000-000000000000}"/>
          </ac:spMkLst>
        </pc:spChg>
      </pc:sldChg>
      <pc:sldChg chg="modSp mod">
        <pc:chgData name="Martin Webley" userId="836f531d-195e-4340-bc9a-b5c372095905" providerId="ADAL" clId="{3116B847-A777-464B-857A-62BD56BD1FB6}" dt="2022-02-13T16:27:01.853" v="31" actId="27636"/>
        <pc:sldMkLst>
          <pc:docMk/>
          <pc:sldMk cId="1369755917" sldId="450"/>
        </pc:sldMkLst>
        <pc:spChg chg="mod">
          <ac:chgData name="Martin Webley" userId="836f531d-195e-4340-bc9a-b5c372095905" providerId="ADAL" clId="{3116B847-A777-464B-857A-62BD56BD1FB6}" dt="2022-02-13T16:27:01.853" v="31" actId="27636"/>
          <ac:spMkLst>
            <pc:docMk/>
            <pc:sldMk cId="1369755917" sldId="450"/>
            <ac:spMk id="3" creationId="{905B0CF4-CDA2-4402-84F8-FAE10F20572F}"/>
          </ac:spMkLst>
        </pc:spChg>
      </pc:sldChg>
      <pc:sldChg chg="modNotesTx">
        <pc:chgData name="Martin Webley" userId="836f531d-195e-4340-bc9a-b5c372095905" providerId="ADAL" clId="{3116B847-A777-464B-857A-62BD56BD1FB6}" dt="2022-02-16T08:35:27.982" v="574"/>
        <pc:sldMkLst>
          <pc:docMk/>
          <pc:sldMk cId="23255215" sldId="451"/>
        </pc:sldMkLst>
      </pc:sldChg>
      <pc:sldChg chg="modSp mod">
        <pc:chgData name="Martin Webley" userId="836f531d-195e-4340-bc9a-b5c372095905" providerId="ADAL" clId="{3116B847-A777-464B-857A-62BD56BD1FB6}" dt="2022-02-13T16:26:48.574" v="23" actId="27636"/>
        <pc:sldMkLst>
          <pc:docMk/>
          <pc:sldMk cId="610167885" sldId="452"/>
        </pc:sldMkLst>
        <pc:spChg chg="mod">
          <ac:chgData name="Martin Webley" userId="836f531d-195e-4340-bc9a-b5c372095905" providerId="ADAL" clId="{3116B847-A777-464B-857A-62BD56BD1FB6}" dt="2022-02-13T16:26:48.574" v="23" actId="27636"/>
          <ac:spMkLst>
            <pc:docMk/>
            <pc:sldMk cId="610167885" sldId="452"/>
            <ac:spMk id="3" creationId="{349EE459-AFDE-47C4-88F1-A9AC4A3DD31E}"/>
          </ac:spMkLst>
        </pc:spChg>
      </pc:sldChg>
      <pc:sldChg chg="modSp mod">
        <pc:chgData name="Martin Webley" userId="836f531d-195e-4340-bc9a-b5c372095905" providerId="ADAL" clId="{3116B847-A777-464B-857A-62BD56BD1FB6}" dt="2022-02-13T16:28:41.234" v="75" actId="27636"/>
        <pc:sldMkLst>
          <pc:docMk/>
          <pc:sldMk cId="1427541598" sldId="453"/>
        </pc:sldMkLst>
        <pc:spChg chg="mod">
          <ac:chgData name="Martin Webley" userId="836f531d-195e-4340-bc9a-b5c372095905" providerId="ADAL" clId="{3116B847-A777-464B-857A-62BD56BD1FB6}" dt="2022-02-13T16:28:41.234" v="75" actId="27636"/>
          <ac:spMkLst>
            <pc:docMk/>
            <pc:sldMk cId="1427541598" sldId="453"/>
            <ac:spMk id="3" creationId="{EAB62245-5939-4F40-B5D3-51B4CC937462}"/>
          </ac:spMkLst>
        </pc:spChg>
      </pc:sldChg>
      <pc:sldChg chg="modSp mod">
        <pc:chgData name="Martin Webley" userId="836f531d-195e-4340-bc9a-b5c372095905" providerId="ADAL" clId="{3116B847-A777-464B-857A-62BD56BD1FB6}" dt="2022-02-13T16:29:35.011" v="84" actId="20577"/>
        <pc:sldMkLst>
          <pc:docMk/>
          <pc:sldMk cId="3587453003" sldId="454"/>
        </pc:sldMkLst>
        <pc:spChg chg="mod">
          <ac:chgData name="Martin Webley" userId="836f531d-195e-4340-bc9a-b5c372095905" providerId="ADAL" clId="{3116B847-A777-464B-857A-62BD56BD1FB6}" dt="2022-02-13T16:29:35.011" v="84" actId="20577"/>
          <ac:spMkLst>
            <pc:docMk/>
            <pc:sldMk cId="3587453003" sldId="454"/>
            <ac:spMk id="3" creationId="{57525619-2F80-4735-8147-CDD4FDD213B8}"/>
          </ac:spMkLst>
        </pc:spChg>
      </pc:sldChg>
      <pc:sldChg chg="modSp mod">
        <pc:chgData name="Martin Webley" userId="836f531d-195e-4340-bc9a-b5c372095905" providerId="ADAL" clId="{3116B847-A777-464B-857A-62BD56BD1FB6}" dt="2022-02-13T16:30:01.491" v="92" actId="27636"/>
        <pc:sldMkLst>
          <pc:docMk/>
          <pc:sldMk cId="1810189952" sldId="455"/>
        </pc:sldMkLst>
        <pc:spChg chg="mod">
          <ac:chgData name="Martin Webley" userId="836f531d-195e-4340-bc9a-b5c372095905" providerId="ADAL" clId="{3116B847-A777-464B-857A-62BD56BD1FB6}" dt="2022-02-13T16:30:01.491" v="92" actId="27636"/>
          <ac:spMkLst>
            <pc:docMk/>
            <pc:sldMk cId="1810189952" sldId="455"/>
            <ac:spMk id="3" creationId="{26619AE4-02B1-4794-B14A-5C3DB09AAF08}"/>
          </ac:spMkLst>
        </pc:spChg>
      </pc:sldChg>
      <pc:sldChg chg="modSp mod">
        <pc:chgData name="Martin Webley" userId="836f531d-195e-4340-bc9a-b5c372095905" providerId="ADAL" clId="{3116B847-A777-464B-857A-62BD56BD1FB6}" dt="2022-02-13T16:31:09.252" v="102" actId="20577"/>
        <pc:sldMkLst>
          <pc:docMk/>
          <pc:sldMk cId="4058710631" sldId="456"/>
        </pc:sldMkLst>
        <pc:spChg chg="mod">
          <ac:chgData name="Martin Webley" userId="836f531d-195e-4340-bc9a-b5c372095905" providerId="ADAL" clId="{3116B847-A777-464B-857A-62BD56BD1FB6}" dt="2022-02-13T16:31:09.252" v="102" actId="20577"/>
          <ac:spMkLst>
            <pc:docMk/>
            <pc:sldMk cId="4058710631" sldId="456"/>
            <ac:spMk id="3" creationId="{E19CE724-5715-4ACF-BE15-4C159C0A932E}"/>
          </ac:spMkLst>
        </pc:spChg>
      </pc:sldChg>
      <pc:sldChg chg="modSp mod">
        <pc:chgData name="Martin Webley" userId="836f531d-195e-4340-bc9a-b5c372095905" providerId="ADAL" clId="{3116B847-A777-464B-857A-62BD56BD1FB6}" dt="2022-02-13T16:31:17.024" v="108" actId="27636"/>
        <pc:sldMkLst>
          <pc:docMk/>
          <pc:sldMk cId="2142951774" sldId="457"/>
        </pc:sldMkLst>
        <pc:spChg chg="mod">
          <ac:chgData name="Martin Webley" userId="836f531d-195e-4340-bc9a-b5c372095905" providerId="ADAL" clId="{3116B847-A777-464B-857A-62BD56BD1FB6}" dt="2022-02-13T16:31:17.024" v="108" actId="27636"/>
          <ac:spMkLst>
            <pc:docMk/>
            <pc:sldMk cId="2142951774" sldId="457"/>
            <ac:spMk id="3" creationId="{69325343-E8B3-43F0-9F8D-90D7C921EE3C}"/>
          </ac:spMkLst>
        </pc:spChg>
      </pc:sldChg>
      <pc:sldChg chg="modSp mod">
        <pc:chgData name="Martin Webley" userId="836f531d-195e-4340-bc9a-b5c372095905" providerId="ADAL" clId="{3116B847-A777-464B-857A-62BD56BD1FB6}" dt="2022-02-13T16:30:28.948" v="96" actId="27636"/>
        <pc:sldMkLst>
          <pc:docMk/>
          <pc:sldMk cId="2487114337" sldId="458"/>
        </pc:sldMkLst>
        <pc:spChg chg="mod">
          <ac:chgData name="Martin Webley" userId="836f531d-195e-4340-bc9a-b5c372095905" providerId="ADAL" clId="{3116B847-A777-464B-857A-62BD56BD1FB6}" dt="2022-02-13T16:30:25.506" v="94" actId="14100"/>
          <ac:spMkLst>
            <pc:docMk/>
            <pc:sldMk cId="2487114337" sldId="458"/>
            <ac:spMk id="2" creationId="{4BDBF1C3-F2DD-48A1-9451-29C92358A495}"/>
          </ac:spMkLst>
        </pc:spChg>
        <pc:spChg chg="mod">
          <ac:chgData name="Martin Webley" userId="836f531d-195e-4340-bc9a-b5c372095905" providerId="ADAL" clId="{3116B847-A777-464B-857A-62BD56BD1FB6}" dt="2022-02-13T16:30:28.948" v="96" actId="27636"/>
          <ac:spMkLst>
            <pc:docMk/>
            <pc:sldMk cId="2487114337" sldId="458"/>
            <ac:spMk id="3" creationId="{FC2BF2C4-F93B-4C97-8D45-35C854890DEC}"/>
          </ac:spMkLst>
        </pc:spChg>
      </pc:sldChg>
      <pc:sldChg chg="modSp mod">
        <pc:chgData name="Martin Webley" userId="836f531d-195e-4340-bc9a-b5c372095905" providerId="ADAL" clId="{3116B847-A777-464B-857A-62BD56BD1FB6}" dt="2022-02-13T16:30:15.583" v="93" actId="1076"/>
        <pc:sldMkLst>
          <pc:docMk/>
          <pc:sldMk cId="296304386" sldId="459"/>
        </pc:sldMkLst>
        <pc:picChg chg="mod">
          <ac:chgData name="Martin Webley" userId="836f531d-195e-4340-bc9a-b5c372095905" providerId="ADAL" clId="{3116B847-A777-464B-857A-62BD56BD1FB6}" dt="2022-02-13T16:30:15.583" v="93" actId="1076"/>
          <ac:picMkLst>
            <pc:docMk/>
            <pc:sldMk cId="296304386" sldId="459"/>
            <ac:picMk id="5" creationId="{9A2D03BD-AA60-4A9B-BEB8-9A26A9455E51}"/>
          </ac:picMkLst>
        </pc:picChg>
      </pc:sldChg>
      <pc:sldChg chg="modSp mod">
        <pc:chgData name="Martin Webley" userId="836f531d-195e-4340-bc9a-b5c372095905" providerId="ADAL" clId="{3116B847-A777-464B-857A-62BD56BD1FB6}" dt="2022-02-13T16:29:55.918" v="89" actId="14100"/>
        <pc:sldMkLst>
          <pc:docMk/>
          <pc:sldMk cId="3577681110" sldId="460"/>
        </pc:sldMkLst>
        <pc:spChg chg="mod">
          <ac:chgData name="Martin Webley" userId="836f531d-195e-4340-bc9a-b5c372095905" providerId="ADAL" clId="{3116B847-A777-464B-857A-62BD56BD1FB6}" dt="2022-02-13T16:29:55.918" v="89" actId="14100"/>
          <ac:spMkLst>
            <pc:docMk/>
            <pc:sldMk cId="3577681110" sldId="460"/>
            <ac:spMk id="2" creationId="{AE4B10D7-489C-4E4F-B60A-A2F333307AC9}"/>
          </ac:spMkLst>
        </pc:spChg>
      </pc:sldChg>
      <pc:sldChg chg="del mod modShow modNotesTx">
        <pc:chgData name="Martin Webley" userId="836f531d-195e-4340-bc9a-b5c372095905" providerId="ADAL" clId="{3116B847-A777-464B-857A-62BD56BD1FB6}" dt="2022-02-13T16:43:21.273" v="468" actId="47"/>
        <pc:sldMkLst>
          <pc:docMk/>
          <pc:sldMk cId="1893014057" sldId="483"/>
        </pc:sldMkLst>
      </pc:sldChg>
      <pc:sldChg chg="del">
        <pc:chgData name="Martin Webley" userId="836f531d-195e-4340-bc9a-b5c372095905" providerId="ADAL" clId="{3116B847-A777-464B-857A-62BD56BD1FB6}" dt="2022-02-13T16:34:05.431" v="122" actId="47"/>
        <pc:sldMkLst>
          <pc:docMk/>
          <pc:sldMk cId="3808412665" sldId="484"/>
        </pc:sldMkLst>
      </pc:sldChg>
      <pc:sldChg chg="modSp mod">
        <pc:chgData name="Martin Webley" userId="836f531d-195e-4340-bc9a-b5c372095905" providerId="ADAL" clId="{3116B847-A777-464B-857A-62BD56BD1FB6}" dt="2022-02-13T16:25:21.368" v="4" actId="207"/>
        <pc:sldMkLst>
          <pc:docMk/>
          <pc:sldMk cId="313141260" sldId="1089"/>
        </pc:sldMkLst>
        <pc:spChg chg="mod">
          <ac:chgData name="Martin Webley" userId="836f531d-195e-4340-bc9a-b5c372095905" providerId="ADAL" clId="{3116B847-A777-464B-857A-62BD56BD1FB6}" dt="2022-02-13T16:25:01.373" v="2" actId="207"/>
          <ac:spMkLst>
            <pc:docMk/>
            <pc:sldMk cId="313141260" sldId="1089"/>
            <ac:spMk id="41" creationId="{AA0A2FC9-DA13-4A0F-8748-086A59805721}"/>
          </ac:spMkLst>
        </pc:spChg>
        <pc:spChg chg="mod">
          <ac:chgData name="Martin Webley" userId="836f531d-195e-4340-bc9a-b5c372095905" providerId="ADAL" clId="{3116B847-A777-464B-857A-62BD56BD1FB6}" dt="2022-02-13T16:25:21.368" v="4" actId="207"/>
          <ac:spMkLst>
            <pc:docMk/>
            <pc:sldMk cId="313141260" sldId="1089"/>
            <ac:spMk id="42" creationId="{50221159-1856-4AD4-95DF-A96735C5121F}"/>
          </ac:spMkLst>
        </pc:spChg>
        <pc:spChg chg="mod">
          <ac:chgData name="Martin Webley" userId="836f531d-195e-4340-bc9a-b5c372095905" providerId="ADAL" clId="{3116B847-A777-464B-857A-62BD56BD1FB6}" dt="2022-02-13T16:25:06.639" v="3" actId="207"/>
          <ac:spMkLst>
            <pc:docMk/>
            <pc:sldMk cId="313141260" sldId="1089"/>
            <ac:spMk id="60" creationId="{ACF09B4E-41D8-4B56-8174-5E60E938E8D6}"/>
          </ac:spMkLst>
        </pc:spChg>
      </pc:sldChg>
      <pc:sldChg chg="modSp add mod">
        <pc:chgData name="Martin Webley" userId="836f531d-195e-4340-bc9a-b5c372095905" providerId="ADAL" clId="{3116B847-A777-464B-857A-62BD56BD1FB6}" dt="2022-02-13T16:26:08.844" v="15" actId="20577"/>
        <pc:sldMkLst>
          <pc:docMk/>
          <pc:sldMk cId="981396694" sldId="1090"/>
        </pc:sldMkLst>
        <pc:spChg chg="mod">
          <ac:chgData name="Martin Webley" userId="836f531d-195e-4340-bc9a-b5c372095905" providerId="ADAL" clId="{3116B847-A777-464B-857A-62BD56BD1FB6}" dt="2022-02-13T16:26:08.844" v="15" actId="20577"/>
          <ac:spMkLst>
            <pc:docMk/>
            <pc:sldMk cId="981396694" sldId="1090"/>
            <ac:spMk id="3" creationId="{93E1A0CE-437E-4089-AE73-03BEE8D4C05A}"/>
          </ac:spMkLst>
        </pc:spChg>
      </pc:sldChg>
      <pc:sldChg chg="modSp add mod">
        <pc:chgData name="Martin Webley" userId="836f531d-195e-4340-bc9a-b5c372095905" providerId="ADAL" clId="{3116B847-A777-464B-857A-62BD56BD1FB6}" dt="2022-02-13T16:30:41.535" v="99" actId="20577"/>
        <pc:sldMkLst>
          <pc:docMk/>
          <pc:sldMk cId="3227690910" sldId="1091"/>
        </pc:sldMkLst>
        <pc:spChg chg="mod">
          <ac:chgData name="Martin Webley" userId="836f531d-195e-4340-bc9a-b5c372095905" providerId="ADAL" clId="{3116B847-A777-464B-857A-62BD56BD1FB6}" dt="2022-02-13T16:30:35.135" v="97" actId="14100"/>
          <ac:spMkLst>
            <pc:docMk/>
            <pc:sldMk cId="3227690910" sldId="1091"/>
            <ac:spMk id="2" creationId="{A77D516F-1CC9-434B-AE1C-7088F702750E}"/>
          </ac:spMkLst>
        </pc:spChg>
        <pc:spChg chg="mod">
          <ac:chgData name="Martin Webley" userId="836f531d-195e-4340-bc9a-b5c372095905" providerId="ADAL" clId="{3116B847-A777-464B-857A-62BD56BD1FB6}" dt="2022-02-13T16:30:41.535" v="99" actId="20577"/>
          <ac:spMkLst>
            <pc:docMk/>
            <pc:sldMk cId="3227690910" sldId="1091"/>
            <ac:spMk id="3" creationId="{EAB62245-5939-4F40-B5D3-51B4CC937462}"/>
          </ac:spMkLst>
        </pc:spChg>
      </pc:sldChg>
      <pc:sldChg chg="modSp add mod">
        <pc:chgData name="Martin Webley" userId="836f531d-195e-4340-bc9a-b5c372095905" providerId="ADAL" clId="{3116B847-A777-464B-857A-62BD56BD1FB6}" dt="2022-02-13T16:29:45.779" v="88" actId="20577"/>
        <pc:sldMkLst>
          <pc:docMk/>
          <pc:sldMk cId="4107727939" sldId="1092"/>
        </pc:sldMkLst>
        <pc:spChg chg="mod">
          <ac:chgData name="Martin Webley" userId="836f531d-195e-4340-bc9a-b5c372095905" providerId="ADAL" clId="{3116B847-A777-464B-857A-62BD56BD1FB6}" dt="2022-02-13T16:29:45.779" v="88" actId="20577"/>
          <ac:spMkLst>
            <pc:docMk/>
            <pc:sldMk cId="4107727939" sldId="1092"/>
            <ac:spMk id="3" creationId="{57525619-2F80-4735-8147-CDD4FDD213B8}"/>
          </ac:spMkLst>
        </pc:spChg>
      </pc:sldChg>
      <pc:sldChg chg="modSp mod">
        <pc:chgData name="Martin Webley" userId="836f531d-195e-4340-bc9a-b5c372095905" providerId="ADAL" clId="{3116B847-A777-464B-857A-62BD56BD1FB6}" dt="2022-02-13T16:32:41.433" v="111" actId="207"/>
        <pc:sldMkLst>
          <pc:docMk/>
          <pc:sldMk cId="51592250" sldId="1093"/>
        </pc:sldMkLst>
        <pc:spChg chg="mod">
          <ac:chgData name="Martin Webley" userId="836f531d-195e-4340-bc9a-b5c372095905" providerId="ADAL" clId="{3116B847-A777-464B-857A-62BD56BD1FB6}" dt="2022-02-13T16:32:41.433" v="111" actId="207"/>
          <ac:spMkLst>
            <pc:docMk/>
            <pc:sldMk cId="51592250" sldId="1093"/>
            <ac:spMk id="42" creationId="{50221159-1856-4AD4-95DF-A96735C5121F}"/>
          </ac:spMkLst>
        </pc:spChg>
      </pc:sldChg>
      <pc:sldChg chg="modSp del mod">
        <pc:chgData name="Martin Webley" userId="836f531d-195e-4340-bc9a-b5c372095905" providerId="ADAL" clId="{3116B847-A777-464B-857A-62BD56BD1FB6}" dt="2022-02-13T16:33:54.338" v="121" actId="20577"/>
        <pc:sldMkLst>
          <pc:docMk/>
          <pc:sldMk cId="720914132" sldId="1094"/>
        </pc:sldMkLst>
        <pc:spChg chg="mod">
          <ac:chgData name="Martin Webley" userId="836f531d-195e-4340-bc9a-b5c372095905" providerId="ADAL" clId="{3116B847-A777-464B-857A-62BD56BD1FB6}" dt="2022-02-13T16:33:21.899" v="114" actId="20577"/>
          <ac:spMkLst>
            <pc:docMk/>
            <pc:sldMk cId="720914132" sldId="1094"/>
            <ac:spMk id="2" creationId="{6A03BF51-DBAA-473B-A7D5-1A5809E9C0A7}"/>
          </ac:spMkLst>
        </pc:spChg>
        <pc:spChg chg="mod">
          <ac:chgData name="Martin Webley" userId="836f531d-195e-4340-bc9a-b5c372095905" providerId="ADAL" clId="{3116B847-A777-464B-857A-62BD56BD1FB6}" dt="2022-02-13T16:33:54.338" v="121" actId="20577"/>
          <ac:spMkLst>
            <pc:docMk/>
            <pc:sldMk cId="720914132" sldId="1094"/>
            <ac:spMk id="3" creationId="{70415948-1479-4E63-B0EB-3A611DC5A740}"/>
          </ac:spMkLst>
        </pc:spChg>
      </pc:sldChg>
      <pc:sldChg chg="modSp mod modNotesTx">
        <pc:chgData name="Martin Webley" userId="836f531d-195e-4340-bc9a-b5c372095905" providerId="ADAL" clId="{3116B847-A777-464B-857A-62BD56BD1FB6}" dt="2022-02-13T16:54:23.417" v="550" actId="20577"/>
        <pc:sldMkLst>
          <pc:docMk/>
          <pc:sldMk cId="947756315" sldId="1095"/>
        </pc:sldMkLst>
        <pc:spChg chg="mod">
          <ac:chgData name="Martin Webley" userId="836f531d-195e-4340-bc9a-b5c372095905" providerId="ADAL" clId="{3116B847-A777-464B-857A-62BD56BD1FB6}" dt="2022-02-13T16:43:01.359" v="466" actId="20577"/>
          <ac:spMkLst>
            <pc:docMk/>
            <pc:sldMk cId="947756315" sldId="1095"/>
            <ac:spMk id="3" creationId="{70415948-1479-4E63-B0EB-3A611DC5A740}"/>
          </ac:spMkLst>
        </pc:spChg>
      </pc:sldChg>
      <pc:sldChg chg="mod modShow">
        <pc:chgData name="Martin Webley" userId="836f531d-195e-4340-bc9a-b5c372095905" providerId="ADAL" clId="{3116B847-A777-464B-857A-62BD56BD1FB6}" dt="2022-02-15T17:41:17.937" v="551" actId="729"/>
        <pc:sldMkLst>
          <pc:docMk/>
          <pc:sldMk cId="3371458405" sldId="1096"/>
        </pc:sldMkLst>
      </pc:sldChg>
      <pc:sldChg chg="modSp mod modShow modNotesTx">
        <pc:chgData name="Martin Webley" userId="836f531d-195e-4340-bc9a-b5c372095905" providerId="ADAL" clId="{3116B847-A777-464B-857A-62BD56BD1FB6}" dt="2022-02-16T08:55:34.790" v="1256" actId="20577"/>
        <pc:sldMkLst>
          <pc:docMk/>
          <pc:sldMk cId="2385906239" sldId="1097"/>
        </pc:sldMkLst>
        <pc:spChg chg="mod">
          <ac:chgData name="Martin Webley" userId="836f531d-195e-4340-bc9a-b5c372095905" providerId="ADAL" clId="{3116B847-A777-464B-857A-62BD56BD1FB6}" dt="2022-02-16T08:54:20.113" v="1073" actId="20577"/>
          <ac:spMkLst>
            <pc:docMk/>
            <pc:sldMk cId="2385906239" sldId="1097"/>
            <ac:spMk id="3" creationId="{70415948-1479-4E63-B0EB-3A611DC5A740}"/>
          </ac:spMkLst>
        </pc:spChg>
      </pc:sldChg>
      <pc:sldChg chg="modSp new mod modNotesTx">
        <pc:chgData name="Martin Webley" userId="836f531d-195e-4340-bc9a-b5c372095905" providerId="ADAL" clId="{3116B847-A777-464B-857A-62BD56BD1FB6}" dt="2022-02-16T08:59:59.070" v="1438" actId="20577"/>
        <pc:sldMkLst>
          <pc:docMk/>
          <pc:sldMk cId="2785787851" sldId="1101"/>
        </pc:sldMkLst>
        <pc:spChg chg="mod">
          <ac:chgData name="Martin Webley" userId="836f531d-195e-4340-bc9a-b5c372095905" providerId="ADAL" clId="{3116B847-A777-464B-857A-62BD56BD1FB6}" dt="2022-02-16T08:58:30.180" v="1352" actId="6549"/>
          <ac:spMkLst>
            <pc:docMk/>
            <pc:sldMk cId="2785787851" sldId="1101"/>
            <ac:spMk id="2" creationId="{F1C4A5FC-DCC7-43E9-B55C-7F94861480FC}"/>
          </ac:spMkLst>
        </pc:spChg>
        <pc:spChg chg="mod">
          <ac:chgData name="Martin Webley" userId="836f531d-195e-4340-bc9a-b5c372095905" providerId="ADAL" clId="{3116B847-A777-464B-857A-62BD56BD1FB6}" dt="2022-02-16T08:59:59.070" v="1438" actId="20577"/>
          <ac:spMkLst>
            <pc:docMk/>
            <pc:sldMk cId="2785787851" sldId="1101"/>
            <ac:spMk id="3" creationId="{0AC444A9-B3CF-4805-BD76-6A2A0B6063F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15334-4B9E-4E2A-91E4-02E9CE46E2F7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AC263-511C-46ED-8D74-AEACE54AA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3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07303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AAC263-511C-46ED-8D74-AEACE54AAF93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633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7320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68584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9508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07303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92747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5450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Resources &amp; Notes:</a:t>
            </a:r>
          </a:p>
          <a:p>
            <a:endParaRPr lang="en-GB" dirty="0"/>
          </a:p>
          <a:p>
            <a:r>
              <a:rPr lang="en-GB" dirty="0"/>
              <a:t>1 – Stateful and Stateless</a:t>
            </a:r>
          </a:p>
          <a:p>
            <a:r>
              <a:rPr lang="en-GB" dirty="0"/>
              <a:t>2 - </a:t>
            </a:r>
            <a:r>
              <a:rPr lang="en-US" dirty="0"/>
              <a:t>virus signatures, worms, payload pattern matching, payload size, port numbers, IP matching</a:t>
            </a:r>
          </a:p>
          <a:p>
            <a:r>
              <a:rPr lang="en-GB" dirty="0"/>
              <a:t>3 -  IPS can </a:t>
            </a:r>
            <a:r>
              <a:rPr lang="en-US" dirty="0"/>
              <a:t>send an alarm, drop detected malicious packets, reset a connection, block traffic from an offending IP address, correct cyclic redundancy check (CRC) errors,</a:t>
            </a:r>
          </a:p>
          <a:p>
            <a:r>
              <a:rPr lang="en-US" dirty="0"/>
              <a:t>defragment packet streams, mitigate TCP sequencing issues</a:t>
            </a:r>
          </a:p>
          <a:p>
            <a:r>
              <a:rPr lang="en-US" dirty="0"/>
              <a:t>4 – Internal, Different Zones, Server or File</a:t>
            </a:r>
          </a:p>
          <a:p>
            <a:r>
              <a:rPr lang="en-US" dirty="0"/>
              <a:t>5 – Name the OSI Layers</a:t>
            </a:r>
          </a:p>
          <a:p>
            <a:r>
              <a:rPr lang="en-US" dirty="0"/>
              <a:t>6 – Hazard / Vulnerability / Exposure… also what are some Cyber related terms for Hazard = Threat Agent or Threat Actor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1446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Due to Power Outage yesterday!!!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AAC263-511C-46ED-8D74-AEACE54AAF9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021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6858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Resources &amp; Notes: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110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732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Due to Power Outage yesterday!!!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AAC263-511C-46ED-8D74-AEACE54AAF9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638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Resources &amp; Notes:</a:t>
            </a:r>
          </a:p>
          <a:p>
            <a:endParaRPr lang="en-GB" dirty="0"/>
          </a:p>
          <a:p>
            <a:r>
              <a:rPr lang="en-GB" dirty="0"/>
              <a:t>https://owasp.org/www-project-top-ten/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AAC263-511C-46ED-8D74-AEACE54AAF93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7877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dirty="0"/>
              <a:t>Resources &amp; Notes:</a:t>
            </a:r>
          </a:p>
          <a:p>
            <a:endParaRPr lang="en-GB" dirty="0"/>
          </a:p>
          <a:p>
            <a:r>
              <a:rPr lang="en-GB" dirty="0"/>
              <a:t>GET &amp; POST Explanation: https://www.securityinternal.com/2017/02/http-get-vs-post-in-html-forms-security.html</a:t>
            </a:r>
          </a:p>
          <a:p>
            <a:endParaRPr lang="en-GB" dirty="0"/>
          </a:p>
          <a:p>
            <a:r>
              <a:rPr lang="en-GB" dirty="0"/>
              <a:t>Damn Vulnerable Web App: https://dvwa.co.uk/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9A8C8-EC19-48E2-96CB-06F5ADEA76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037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65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858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784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9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pPr/>
              <a:t>‹#›</a:t>
            </a:fld>
            <a:r>
              <a:rPr lang="en-GB" dirty="0"/>
              <a:t> of 100</a:t>
            </a:r>
          </a:p>
        </p:txBody>
      </p:sp>
    </p:spTree>
    <p:extLst>
      <p:ext uri="{BB962C8B-B14F-4D97-AF65-F5344CB8AC3E}">
        <p14:creationId xmlns:p14="http://schemas.microsoft.com/office/powerpoint/2010/main" val="3069859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006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8667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8667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pPr/>
              <a:t>‹#›</a:t>
            </a:fld>
            <a:r>
              <a:rPr lang="en-GB" dirty="0"/>
              <a:t> of 100</a:t>
            </a:r>
          </a:p>
        </p:txBody>
      </p:sp>
    </p:spTree>
    <p:extLst>
      <p:ext uri="{BB962C8B-B14F-4D97-AF65-F5344CB8AC3E}">
        <p14:creationId xmlns:p14="http://schemas.microsoft.com/office/powerpoint/2010/main" val="3600136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745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5128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60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27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596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351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4072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79894E-EBB1-FD48-9BBC-B56B05B3E99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6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44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8667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8667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30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58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1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333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67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E7732-B9C2-46B5-92EA-534DBD521AE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653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9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923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9225" y="64436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7AFC1-FED4-4DC8-A3D8-882609F226E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90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9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923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9225" y="64436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06E59-DA56-4769-A5E8-25CAAA73E4F9}" type="slidenum">
              <a:rPr lang="en-GB" smtClean="0"/>
              <a:pPr/>
              <a:t>‹#›</a:t>
            </a:fld>
            <a:r>
              <a:rPr lang="en-GB" dirty="0"/>
              <a:t> of 100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544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sv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sv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73A52-6D47-49BF-A1C2-EF03953EFA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223346"/>
                </a:solidFill>
              </a:rPr>
              <a:t>Week 1 – Day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AF152D-FA8D-41DE-81F8-7328D036F9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223346"/>
                </a:solidFill>
                <a:latin typeface="Arial" panose="020B0604020202020204" pitchFamily="34" charset="0"/>
              </a:rPr>
              <a:t>Cyber Threats</a:t>
            </a:r>
            <a:endParaRPr lang="en-GB" b="1" dirty="0">
              <a:solidFill>
                <a:srgbClr val="223346"/>
              </a:solidFill>
            </a:endParaRP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UFCFFU-30-1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1170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4A5FC-DCC7-43E9-B55C-7F9486148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444A9-B3CF-4805-BD76-6A2A0B606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pPr marL="0" indent="0" algn="ctr">
              <a:buNone/>
            </a:pPr>
            <a:r>
              <a:rPr lang="en-GB" sz="4800" dirty="0">
                <a:highlight>
                  <a:srgbClr val="FFFF00"/>
                </a:highlight>
              </a:rPr>
              <a:t>Catch-up Session - Start</a:t>
            </a:r>
          </a:p>
        </p:txBody>
      </p:sp>
    </p:spTree>
    <p:extLst>
      <p:ext uri="{BB962C8B-B14F-4D97-AF65-F5344CB8AC3E}">
        <p14:creationId xmlns:p14="http://schemas.microsoft.com/office/powerpoint/2010/main" val="2409790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2D086-A43B-4CDC-A095-32ECF695D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Syllabus – Week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1A0CE-437E-4089-AE73-03BEE8D4C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b="1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</a:rPr>
              <a:t>Foundations of cyber security, its significance, concepts, threats, vulnerabilities and assurance </a:t>
            </a:r>
          </a:p>
          <a:p>
            <a:endParaRPr lang="en-GB" sz="1800" b="1" i="0" u="none" strike="noStrike" baseline="0" dirty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r>
              <a:rPr lang="en-GB" sz="1800" b="1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</a:rPr>
              <a:t>Application of cyber security concepts to IT infrastructure </a:t>
            </a:r>
          </a:p>
          <a:p>
            <a:endParaRPr lang="en-GB" sz="1800" b="1" i="0" u="none" strike="noStrike" baseline="0" dirty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r>
              <a:rPr lang="en-GB" sz="1800" b="1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</a:rPr>
              <a:t>Fundamental building blocks and typical architectures of IT infrastructure </a:t>
            </a:r>
          </a:p>
          <a:p>
            <a:endParaRPr lang="en-GB" sz="1800" b="1" i="0" u="none" strike="noStrike" baseline="0" dirty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r>
              <a:rPr lang="en-GB" sz="1800" b="1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</a:rPr>
              <a:t>Common vulnerabilities in networks and systems </a:t>
            </a:r>
          </a:p>
          <a:p>
            <a:endParaRPr lang="en-GB" sz="1800" b="1" i="0" u="none" strike="noStrike" baseline="0" dirty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Vulnerabilities in computer networks, applications and systems (e.g., Insecure coding and unprotected networks) and how they can be exploited </a:t>
            </a:r>
          </a:p>
        </p:txBody>
      </p:sp>
    </p:spTree>
    <p:extLst>
      <p:ext uri="{BB962C8B-B14F-4D97-AF65-F5344CB8AC3E}">
        <p14:creationId xmlns:p14="http://schemas.microsoft.com/office/powerpoint/2010/main" val="337156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2D086-A43B-4CDC-A095-32ECF695D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Syllabus – Week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1A0CE-437E-4089-AE73-03BEE8D4C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Network-based attacks e.g.: Eavesdropping/sniffing, man-in-the-middle, spoofing, session hijacking, denial of service, traffic redirection, routing attacks, traffic analysis </a:t>
            </a: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Impact of vulnerabilities in an organisational context </a:t>
            </a: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Human dimension of cyber security and adversarial thinking applied to system development </a:t>
            </a: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How an employee may enable a successful attack chain without realising it </a:t>
            </a:r>
          </a:p>
        </p:txBody>
      </p:sp>
    </p:spTree>
    <p:extLst>
      <p:ext uri="{BB962C8B-B14F-4D97-AF65-F5344CB8AC3E}">
        <p14:creationId xmlns:p14="http://schemas.microsoft.com/office/powerpoint/2010/main" val="981396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343708" cy="4679135"/>
          </a:xfrm>
        </p:spPr>
        <p:txBody>
          <a:bodyPr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/>
              <a:t>Vulnerabilities in computer networks, applications and systems </a:t>
            </a:r>
            <a:br>
              <a:rPr lang="en-GB" dirty="0"/>
            </a:br>
            <a:br>
              <a:rPr lang="en-GB" dirty="0"/>
            </a:b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Insecure coding</a:t>
            </a:r>
            <a:b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nprotected networks</a:t>
            </a:r>
            <a:b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How they can be exploited </a:t>
            </a:r>
            <a:b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215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 Secure 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Vulnerabilities are a subset of weaknesses</a:t>
            </a:r>
          </a:p>
          <a:p>
            <a:endParaRPr lang="en-GB" dirty="0"/>
          </a:p>
          <a:p>
            <a:r>
              <a:rPr lang="en-GB" dirty="0"/>
              <a:t>Almost all software analysis tools find weaknesses not vulnerabilities</a:t>
            </a:r>
          </a:p>
          <a:p>
            <a:endParaRPr lang="en-GB" dirty="0"/>
          </a:p>
          <a:p>
            <a:r>
              <a:rPr lang="en-GB" dirty="0"/>
              <a:t>Attack surface</a:t>
            </a:r>
          </a:p>
          <a:p>
            <a:pPr lvl="1"/>
            <a:r>
              <a:rPr lang="en-GB" dirty="0"/>
              <a:t>the set of points in the program’s interface that can be controlled by the user</a:t>
            </a:r>
          </a:p>
        </p:txBody>
      </p:sp>
    </p:spTree>
    <p:extLst>
      <p:ext uri="{BB962C8B-B14F-4D97-AF65-F5344CB8AC3E}">
        <p14:creationId xmlns:p14="http://schemas.microsoft.com/office/powerpoint/2010/main" val="3451543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6449D-E38A-468A-AF9D-0EC94DFE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Attack Surfaces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B0CF4-CDA2-4402-84F8-FAE10F205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Network input buffer</a:t>
            </a:r>
          </a:p>
          <a:p>
            <a:endParaRPr lang="en-GB" dirty="0"/>
          </a:p>
          <a:p>
            <a:r>
              <a:rPr lang="en-GB" dirty="0"/>
              <a:t>Field in a form</a:t>
            </a:r>
          </a:p>
          <a:p>
            <a:endParaRPr lang="en-GB" dirty="0"/>
          </a:p>
          <a:p>
            <a:r>
              <a:rPr lang="en-GB" dirty="0"/>
              <a:t>Line in an input file</a:t>
            </a:r>
          </a:p>
          <a:p>
            <a:endParaRPr lang="en-GB" dirty="0"/>
          </a:p>
          <a:p>
            <a:r>
              <a:rPr lang="en-GB" dirty="0"/>
              <a:t>Environment variable</a:t>
            </a:r>
          </a:p>
          <a:p>
            <a:endParaRPr lang="en-GB" dirty="0"/>
          </a:p>
          <a:p>
            <a:r>
              <a:rPr lang="en-GB" dirty="0"/>
              <a:t>Program option</a:t>
            </a:r>
          </a:p>
          <a:p>
            <a:endParaRPr lang="en-GB" dirty="0"/>
          </a:p>
          <a:p>
            <a:r>
              <a:rPr lang="en-GB" dirty="0"/>
              <a:t>Entry in a database</a:t>
            </a:r>
          </a:p>
        </p:txBody>
      </p:sp>
    </p:spTree>
    <p:extLst>
      <p:ext uri="{BB962C8B-B14F-4D97-AF65-F5344CB8AC3E}">
        <p14:creationId xmlns:p14="http://schemas.microsoft.com/office/powerpoint/2010/main" val="1369755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2B5C2-ABE4-4CD4-BE98-D712665E7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According to OWASP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53CDD-CE5B-4C1B-B34C-D05F301B5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Input Validation</a:t>
            </a:r>
          </a:p>
          <a:p>
            <a:r>
              <a:rPr lang="en-GB" dirty="0"/>
              <a:t>Output Encoding</a:t>
            </a:r>
          </a:p>
          <a:p>
            <a:r>
              <a:rPr lang="en-GB" dirty="0"/>
              <a:t>Authentication and Password Management (includes secure handling of credentials by external services/scripts)</a:t>
            </a:r>
          </a:p>
          <a:p>
            <a:r>
              <a:rPr lang="en-GB" dirty="0"/>
              <a:t>Session Management</a:t>
            </a:r>
          </a:p>
          <a:p>
            <a:r>
              <a:rPr lang="en-GB" dirty="0"/>
              <a:t>Access Control</a:t>
            </a:r>
          </a:p>
          <a:p>
            <a:r>
              <a:rPr lang="en-GB" dirty="0"/>
              <a:t>Cryptographic Practices</a:t>
            </a:r>
          </a:p>
          <a:p>
            <a:r>
              <a:rPr lang="en-GB" dirty="0"/>
              <a:t>Error Handling and Logging</a:t>
            </a:r>
          </a:p>
          <a:p>
            <a:r>
              <a:rPr lang="en-GB" dirty="0"/>
              <a:t>Data Protection</a:t>
            </a:r>
          </a:p>
          <a:p>
            <a:r>
              <a:rPr lang="en-GB" dirty="0"/>
              <a:t>Communication Security</a:t>
            </a:r>
          </a:p>
          <a:p>
            <a:r>
              <a:rPr lang="en-GB" dirty="0"/>
              <a:t>System Configuration</a:t>
            </a:r>
          </a:p>
          <a:p>
            <a:r>
              <a:rPr lang="en-GB" dirty="0"/>
              <a:t>Database Security</a:t>
            </a:r>
          </a:p>
          <a:p>
            <a:r>
              <a:rPr lang="en-GB" dirty="0"/>
              <a:t>File Management</a:t>
            </a:r>
          </a:p>
          <a:p>
            <a:r>
              <a:rPr lang="en-GB" dirty="0"/>
              <a:t>Memory Management</a:t>
            </a:r>
          </a:p>
          <a:p>
            <a:r>
              <a:rPr lang="en-GB" dirty="0"/>
              <a:t>General Coding Practices</a:t>
            </a:r>
          </a:p>
        </p:txBody>
      </p:sp>
    </p:spTree>
    <p:extLst>
      <p:ext uri="{BB962C8B-B14F-4D97-AF65-F5344CB8AC3E}">
        <p14:creationId xmlns:p14="http://schemas.microsoft.com/office/powerpoint/2010/main" val="23255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F12C7-AFF7-4E32-AAF9-7E25ECCCD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Common Application Vulnerability Exploits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EE459-AFDE-47C4-88F1-A9AC4A3DD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    Cross Site Scripting</a:t>
            </a:r>
          </a:p>
          <a:p>
            <a:endParaRPr lang="en-GB" dirty="0"/>
          </a:p>
          <a:p>
            <a:r>
              <a:rPr lang="en-GB" dirty="0"/>
              <a:t>    SQL Injection</a:t>
            </a:r>
          </a:p>
          <a:p>
            <a:endParaRPr lang="en-GB" dirty="0"/>
          </a:p>
          <a:p>
            <a:r>
              <a:rPr lang="en-GB" dirty="0"/>
              <a:t>    LDAP Injection</a:t>
            </a:r>
          </a:p>
          <a:p>
            <a:endParaRPr lang="en-GB" dirty="0"/>
          </a:p>
          <a:p>
            <a:r>
              <a:rPr lang="en-GB" dirty="0"/>
              <a:t>    Cross Site Request Forgery</a:t>
            </a:r>
          </a:p>
          <a:p>
            <a:endParaRPr lang="en-GB" dirty="0"/>
          </a:p>
          <a:p>
            <a:r>
              <a:rPr lang="en-GB" dirty="0"/>
              <a:t>    Insecure Cryptographic Storage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167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– 30Mins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You have been asked to create a login form for a website using either HTTP GET or HTTP POST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Research both GET and POST methods  and identify what would be your preferred method, and why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We’ll discuss your finding and any observations as a group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756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D516F-1CC9-434B-AE1C-7088F7027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Cross Site Scripting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62245-5939-4F40-B5D3-51B4CC937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Cross-Site Scripting (also known as XSS) is one of the most common application-layer web attacks</a:t>
            </a:r>
          </a:p>
          <a:p>
            <a:endParaRPr lang="en-GB" dirty="0"/>
          </a:p>
          <a:p>
            <a:r>
              <a:rPr lang="en-GB" dirty="0"/>
              <a:t>XSS vulnerabilities target scripts embedded in a page that are executed on the client-side (in the user’s web browser) rather than on the server-side</a:t>
            </a:r>
          </a:p>
          <a:p>
            <a:endParaRPr lang="en-GB" dirty="0"/>
          </a:p>
          <a:p>
            <a:r>
              <a:rPr lang="en-GB" dirty="0"/>
              <a:t>XSS in itself is a threat that is brought about by the internet security weaknesses of client-side scripting languages, such as HTML and JavaScript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754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8826174" y="4002249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Cyber Threats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Week 1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50299" y="475589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>
              <a:alpha val="46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111192" y="1594657"/>
            <a:ext cx="1023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Monday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CF13811-8598-4F26-9603-CA0B69228D9D}"/>
              </a:ext>
            </a:extLst>
          </p:cNvPr>
          <p:cNvGrpSpPr/>
          <p:nvPr/>
        </p:nvGrpSpPr>
        <p:grpSpPr>
          <a:xfrm>
            <a:off x="2134031" y="2607412"/>
            <a:ext cx="3085627" cy="644788"/>
            <a:chOff x="2121400" y="2608497"/>
            <a:chExt cx="3085627" cy="644788"/>
          </a:xfrm>
          <a:solidFill>
            <a:schemeClr val="accent2"/>
          </a:solidFill>
        </p:grpSpPr>
        <p:cxnSp>
          <p:nvCxnSpPr>
            <p:cNvPr id="36" name="Connector: Elbow 35">
              <a:extLst>
                <a:ext uri="{FF2B5EF4-FFF2-40B4-BE49-F238E27FC236}">
                  <a16:creationId xmlns:a16="http://schemas.microsoft.com/office/drawing/2014/main" id="{55AA3BB2-2C6C-4DBD-A301-DA956D86FA29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4058947" y="2922299"/>
              <a:ext cx="1148080" cy="330986"/>
            </a:xfrm>
            <a:prstGeom prst="bentConnector3">
              <a:avLst/>
            </a:prstGeom>
            <a:grpFill/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AA0A2FC9-DA13-4A0F-8748-086A59805721}"/>
                </a:ext>
              </a:extLst>
            </p:cNvPr>
            <p:cNvSpPr/>
            <p:nvPr/>
          </p:nvSpPr>
          <p:spPr>
            <a:xfrm>
              <a:off x="2121400" y="2608497"/>
              <a:ext cx="1935480" cy="593232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CF09B4E-41D8-4B56-8174-5E60E938E8D6}"/>
                </a:ext>
              </a:extLst>
            </p:cNvPr>
            <p:cNvSpPr txBox="1"/>
            <p:nvPr/>
          </p:nvSpPr>
          <p:spPr>
            <a:xfrm>
              <a:off x="2505221" y="2672174"/>
              <a:ext cx="1077539" cy="461665"/>
            </a:xfrm>
            <a:prstGeom prst="rect">
              <a:avLst/>
            </a:prstGeom>
            <a:solidFill>
              <a:schemeClr val="accent6"/>
            </a:solidFill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EuroStyle" panose="02027200000000000000" pitchFamily="18" charset="0"/>
                  <a:ea typeface="+mn-ea"/>
                  <a:cs typeface="+mn-cs"/>
                </a:rPr>
                <a:t>Tuesday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endParaRP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8948798" y="4042703"/>
            <a:ext cx="1467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Wednesday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542276" y="5106253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Thursday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8098904" y="6179200"/>
            <a:ext cx="813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Friday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118C42C5-E944-4007-8FB1-C9944E795B1F}"/>
              </a:ext>
            </a:extLst>
          </p:cNvPr>
          <p:cNvSpPr/>
          <p:nvPr/>
        </p:nvSpPr>
        <p:spPr>
          <a:xfrm>
            <a:off x="3354109" y="472780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53D6A25-F9E0-4F54-8267-D3A1C32C0D86}"/>
              </a:ext>
            </a:extLst>
          </p:cNvPr>
          <p:cNvSpPr txBox="1"/>
          <p:nvPr/>
        </p:nvSpPr>
        <p:spPr>
          <a:xfrm>
            <a:off x="3870788" y="531044"/>
            <a:ext cx="97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Intro</a:t>
            </a:r>
            <a:endParaRPr kumimoji="0" lang="en-GB" sz="18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141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D516F-1CC9-434B-AE1C-7088F7027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928"/>
            <a:ext cx="10515600" cy="956041"/>
          </a:xfrm>
        </p:spPr>
        <p:txBody>
          <a:bodyPr/>
          <a:lstStyle/>
          <a:p>
            <a:r>
              <a:rPr lang="en-GB" dirty="0"/>
              <a:t>Cross Site Scripting –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62245-5939-4F40-B5D3-51B4CC937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9043"/>
            <a:ext cx="10515600" cy="465462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The concept of XSS is to manipulate client-side scripts of a web application to execute in the manner desired by the malicious user</a:t>
            </a:r>
          </a:p>
          <a:p>
            <a:endParaRPr lang="en-GB" dirty="0"/>
          </a:p>
          <a:p>
            <a:r>
              <a:rPr lang="en-GB" dirty="0"/>
              <a:t>Such a manipulation can embed a script in a page that can be executed every time the page is loaded, or whenever an associated event is performed</a:t>
            </a:r>
          </a:p>
          <a:p>
            <a:endParaRPr lang="en-GB" dirty="0"/>
          </a:p>
          <a:p>
            <a:r>
              <a:rPr lang="en-GB" dirty="0"/>
              <a:t>XSS is the most common security vulnerability in software today</a:t>
            </a:r>
          </a:p>
          <a:p>
            <a:endParaRPr lang="en-GB" dirty="0"/>
          </a:p>
          <a:p>
            <a:r>
              <a:rPr lang="en-GB" dirty="0"/>
              <a:t>XSS vulnerabilities can have consequences such as tampering and sensitive data theft</a:t>
            </a:r>
          </a:p>
        </p:txBody>
      </p:sp>
    </p:spTree>
    <p:extLst>
      <p:ext uri="{BB962C8B-B14F-4D97-AF65-F5344CB8AC3E}">
        <p14:creationId xmlns:p14="http://schemas.microsoft.com/office/powerpoint/2010/main" val="3227690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F1C3-F2DD-48A1-9451-29C92358A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929"/>
            <a:ext cx="10515600" cy="967968"/>
          </a:xfrm>
        </p:spPr>
        <p:txBody>
          <a:bodyPr/>
          <a:lstStyle/>
          <a:p>
            <a:r>
              <a:rPr lang="en-GB" dirty="0"/>
              <a:t>XSS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BF2C4-F93B-4C97-8D45-35C854890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4824"/>
            <a:ext cx="10515600" cy="461883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By exploiting XSS vulnerabilities, an attacker can perform malicious actions, such as:</a:t>
            </a:r>
          </a:p>
          <a:p>
            <a:endParaRPr lang="en-GB" dirty="0"/>
          </a:p>
          <a:p>
            <a:pPr lvl="1"/>
            <a:r>
              <a:rPr lang="en-GB" dirty="0"/>
              <a:t>Hijack an account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Spread web worms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Access browser history and clipboard contents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Control the browser remotely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Scan and exploit intranet appliances and application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7114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6BC38-F1DF-4C87-91CD-A7B20FB97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A2D03BD-AA60-4A9B-BEB8-9A26A9455E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023" y="1577250"/>
            <a:ext cx="8537390" cy="4318746"/>
          </a:xfrm>
        </p:spPr>
      </p:pic>
    </p:spTree>
    <p:extLst>
      <p:ext uri="{BB962C8B-B14F-4D97-AF65-F5344CB8AC3E}">
        <p14:creationId xmlns:p14="http://schemas.microsoft.com/office/powerpoint/2010/main" val="2963043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8683D-E809-40A8-8E7B-159A9A384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SQL Injection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25619-2F80-4735-8147-CDD4FDD21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An application security weakness that allows attackers to control an application’s database</a:t>
            </a:r>
          </a:p>
          <a:p>
            <a:endParaRPr lang="en-GB" dirty="0"/>
          </a:p>
          <a:p>
            <a:r>
              <a:rPr lang="en-GB" dirty="0"/>
              <a:t>Lets them access or delete data, change an application’s data-driven behaviour, and do other undesirable things</a:t>
            </a:r>
          </a:p>
          <a:p>
            <a:endParaRPr lang="en-GB" dirty="0"/>
          </a:p>
          <a:p>
            <a:r>
              <a:rPr lang="en-GB" dirty="0"/>
              <a:t>Done by tricking the application into sending unexpected SQL commands.</a:t>
            </a:r>
          </a:p>
        </p:txBody>
      </p:sp>
    </p:spTree>
    <p:extLst>
      <p:ext uri="{BB962C8B-B14F-4D97-AF65-F5344CB8AC3E}">
        <p14:creationId xmlns:p14="http://schemas.microsoft.com/office/powerpoint/2010/main" val="35874530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8683D-E809-40A8-8E7B-159A9A384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SQL Injection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25619-2F80-4735-8147-CDD4FDD21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SQL injection weaknesses occur when an application uses untrusted data, such as data entered into web form fields, as part of a database query</a:t>
            </a:r>
          </a:p>
          <a:p>
            <a:endParaRPr lang="en-GB" dirty="0"/>
          </a:p>
          <a:p>
            <a:r>
              <a:rPr lang="en-GB" dirty="0"/>
              <a:t>When an application fails to properly sanitize this untrusted data before adding it to a SQL query, an attacker can include their own SQL commands which the database will execute</a:t>
            </a:r>
          </a:p>
          <a:p>
            <a:endParaRPr lang="en-GB" dirty="0"/>
          </a:p>
          <a:p>
            <a:r>
              <a:rPr lang="en-GB" dirty="0"/>
              <a:t>Easy to prevent</a:t>
            </a:r>
          </a:p>
        </p:txBody>
      </p:sp>
    </p:spTree>
    <p:extLst>
      <p:ext uri="{BB962C8B-B14F-4D97-AF65-F5344CB8AC3E}">
        <p14:creationId xmlns:p14="http://schemas.microsoft.com/office/powerpoint/2010/main" val="4107727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B10D7-489C-4E4F-B60A-A2F333307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929"/>
            <a:ext cx="10515600" cy="864240"/>
          </a:xfrm>
        </p:spPr>
        <p:txBody>
          <a:bodyPr/>
          <a:lstStyle/>
          <a:p>
            <a:r>
              <a:rPr lang="en-GB" dirty="0"/>
              <a:t>Example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74F917-55AA-4089-B9A0-F54C147C96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555" y="1546168"/>
            <a:ext cx="9076789" cy="5157018"/>
          </a:xfrm>
        </p:spPr>
      </p:pic>
    </p:spTree>
    <p:extLst>
      <p:ext uri="{BB962C8B-B14F-4D97-AF65-F5344CB8AC3E}">
        <p14:creationId xmlns:p14="http://schemas.microsoft.com/office/powerpoint/2010/main" val="35776811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56312-E47A-405B-8A61-E00E72E9B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LDAP Injection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19AE4-02B1-4794-B14A-5C3DB09AA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A type of attack on a web application where hackers place code in a user input field in an attempt to gain unauthorized access or information</a:t>
            </a:r>
          </a:p>
          <a:p>
            <a:endParaRPr lang="en-GB" dirty="0"/>
          </a:p>
          <a:p>
            <a:r>
              <a:rPr lang="en-GB" dirty="0"/>
              <a:t>Like Java SQL injection or .NET SQL injection, an LDAP injection can lead to information theft, browser or session hijacking, defacement of website and worse</a:t>
            </a:r>
          </a:p>
          <a:p>
            <a:endParaRPr lang="en-GB" dirty="0"/>
          </a:p>
          <a:p>
            <a:r>
              <a:rPr lang="en-GB" dirty="0"/>
              <a:t>Uses client-supplied data in LDAP (Lightweight Directory Access Protocol) statements without removing potentially harmful code from the request</a:t>
            </a:r>
          </a:p>
        </p:txBody>
      </p:sp>
    </p:spTree>
    <p:extLst>
      <p:ext uri="{BB962C8B-B14F-4D97-AF65-F5344CB8AC3E}">
        <p14:creationId xmlns:p14="http://schemas.microsoft.com/office/powerpoint/2010/main" val="18101899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E9904-5819-4F19-94DA-399995393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Cross Site Request Forgery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CE724-5715-4ACF-BE15-4C159C0A9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attack outlined in the OWASP Top 10 whereby a malicious website will send a request to a web application that a user is already authenticated against from a different website</a:t>
            </a:r>
          </a:p>
          <a:p>
            <a:endParaRPr lang="en-GB" dirty="0"/>
          </a:p>
          <a:p>
            <a:r>
              <a:rPr lang="en-GB" dirty="0"/>
              <a:t>This way an attacker can access functionality in a target web application via the victim's already authenticated browser</a:t>
            </a:r>
          </a:p>
          <a:p>
            <a:endParaRPr lang="en-GB" dirty="0"/>
          </a:p>
          <a:p>
            <a:r>
              <a:rPr lang="en-GB" dirty="0"/>
              <a:t>Targets include web applications like social media, in-browser email clients, online banking and web interfaces for network devices</a:t>
            </a:r>
          </a:p>
        </p:txBody>
      </p:sp>
    </p:spTree>
    <p:extLst>
      <p:ext uri="{BB962C8B-B14F-4D97-AF65-F5344CB8AC3E}">
        <p14:creationId xmlns:p14="http://schemas.microsoft.com/office/powerpoint/2010/main" val="40587106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C4748-5BBB-4827-B9BA-302A2A7EA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Insecure Cryptographic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25343-E8B3-43F0-9F8D-90D7C921E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A common vulnerability that occurs when sensitive data is not stored securely</a:t>
            </a:r>
          </a:p>
          <a:p>
            <a:endParaRPr lang="en-GB" dirty="0"/>
          </a:p>
          <a:p>
            <a:r>
              <a:rPr lang="en-GB" dirty="0"/>
              <a:t>Insecure Cryptographic Storage isn’t a single vulnerability, but a collection of vulnerabilities</a:t>
            </a:r>
          </a:p>
          <a:p>
            <a:endParaRPr lang="en-GB" dirty="0"/>
          </a:p>
          <a:p>
            <a:r>
              <a:rPr lang="en-GB" dirty="0"/>
              <a:t>The vulnerabilities in the collection all have to do with making sure your most important data is encrypted when it needs to be</a:t>
            </a:r>
          </a:p>
          <a:p>
            <a:endParaRPr lang="en-GB" dirty="0"/>
          </a:p>
          <a:p>
            <a:r>
              <a:rPr lang="en-GB" dirty="0"/>
              <a:t>This includes:</a:t>
            </a:r>
          </a:p>
          <a:p>
            <a:pPr lvl="1"/>
            <a:r>
              <a:rPr lang="en-GB" dirty="0"/>
              <a:t>Making sure you are encrypting the correct data</a:t>
            </a:r>
          </a:p>
          <a:p>
            <a:pPr lvl="1"/>
            <a:r>
              <a:rPr lang="en-GB" dirty="0"/>
              <a:t>Making sure you have proper key storage and management</a:t>
            </a:r>
          </a:p>
          <a:p>
            <a:pPr lvl="1"/>
            <a:r>
              <a:rPr lang="en-GB" dirty="0"/>
              <a:t>Making sure that you are not using known bad algorithms</a:t>
            </a:r>
          </a:p>
          <a:p>
            <a:pPr lvl="1"/>
            <a:r>
              <a:rPr lang="en-GB" dirty="0"/>
              <a:t>Making sure you are not implementing your own cryptography, which may or may not be secure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29517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Unprotected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Usually applicable to </a:t>
            </a:r>
            <a:r>
              <a:rPr lang="en-GB" dirty="0" err="1"/>
              <a:t>WiFi</a:t>
            </a:r>
            <a:endParaRPr lang="en-GB" dirty="0"/>
          </a:p>
          <a:p>
            <a:endParaRPr lang="en-GB" dirty="0"/>
          </a:p>
          <a:p>
            <a:r>
              <a:rPr lang="en-GB" dirty="0"/>
              <a:t>Using weak encryption (WEP or WPA instead of WPA2)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1765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If you see a slide with this background…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8800"/>
          </a:p>
          <a:p>
            <a:pPr marL="0" indent="0">
              <a:buNone/>
            </a:pPr>
            <a:r>
              <a:rPr lang="en-GB" sz="6000"/>
              <a:t>Recap Session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714584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– 30Mins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dirty="0"/>
              <a:t>Find out more about the differences between WPA2 and WEP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Specifically look at the cryptography behind this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We’ll discuss your finding and any observations as a group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9141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– pm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Individually, start to build each of your security professional toolkits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We’ll discuss as a group, install and test out some of your preferred tools in a restricted environment.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2058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7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7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8826174" y="4002249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Cyber Threats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Week 1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50299" y="475589"/>
            <a:ext cx="1935480" cy="593232"/>
          </a:xfrm>
          <a:prstGeom prst="roundRect">
            <a:avLst>
              <a:gd name="adj" fmla="val 50000"/>
            </a:avLst>
          </a:prstGeom>
          <a:solidFill>
            <a:schemeClr val="accent6">
              <a:alpha val="46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111192" y="1594657"/>
            <a:ext cx="1023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Monday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CF13811-8598-4F26-9603-CA0B69228D9D}"/>
              </a:ext>
            </a:extLst>
          </p:cNvPr>
          <p:cNvGrpSpPr/>
          <p:nvPr/>
        </p:nvGrpSpPr>
        <p:grpSpPr>
          <a:xfrm>
            <a:off x="2134031" y="2607412"/>
            <a:ext cx="3085627" cy="644788"/>
            <a:chOff x="2121400" y="2608497"/>
            <a:chExt cx="3085627" cy="644788"/>
          </a:xfrm>
          <a:solidFill>
            <a:schemeClr val="accent2"/>
          </a:solidFill>
        </p:grpSpPr>
        <p:cxnSp>
          <p:nvCxnSpPr>
            <p:cNvPr id="36" name="Connector: Elbow 35">
              <a:extLst>
                <a:ext uri="{FF2B5EF4-FFF2-40B4-BE49-F238E27FC236}">
                  <a16:creationId xmlns:a16="http://schemas.microsoft.com/office/drawing/2014/main" id="{55AA3BB2-2C6C-4DBD-A301-DA956D86FA29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4058947" y="2922299"/>
              <a:ext cx="1148080" cy="330986"/>
            </a:xfrm>
            <a:prstGeom prst="bentConnector3">
              <a:avLst/>
            </a:prstGeom>
            <a:grpFill/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AA0A2FC9-DA13-4A0F-8748-086A59805721}"/>
                </a:ext>
              </a:extLst>
            </p:cNvPr>
            <p:cNvSpPr/>
            <p:nvPr/>
          </p:nvSpPr>
          <p:spPr>
            <a:xfrm>
              <a:off x="2121400" y="2608497"/>
              <a:ext cx="1935480" cy="593232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CF09B4E-41D8-4B56-8174-5E60E938E8D6}"/>
                </a:ext>
              </a:extLst>
            </p:cNvPr>
            <p:cNvSpPr txBox="1"/>
            <p:nvPr/>
          </p:nvSpPr>
          <p:spPr>
            <a:xfrm>
              <a:off x="2505221" y="2672174"/>
              <a:ext cx="1077539" cy="461665"/>
            </a:xfrm>
            <a:prstGeom prst="rect">
              <a:avLst/>
            </a:prstGeom>
            <a:solidFill>
              <a:schemeClr val="accent6"/>
            </a:solidFill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EuroStyle" panose="02027200000000000000" pitchFamily="18" charset="0"/>
                  <a:ea typeface="+mn-ea"/>
                  <a:cs typeface="+mn-cs"/>
                </a:rPr>
                <a:t>Tuesday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endParaRP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8948798" y="4042703"/>
            <a:ext cx="1467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Wednesday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542276" y="5106253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Thursday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8098904" y="6179200"/>
            <a:ext cx="813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Friday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118C42C5-E944-4007-8FB1-C9944E795B1F}"/>
              </a:ext>
            </a:extLst>
          </p:cNvPr>
          <p:cNvSpPr/>
          <p:nvPr/>
        </p:nvSpPr>
        <p:spPr>
          <a:xfrm>
            <a:off x="3354109" y="472780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53D6A25-F9E0-4F54-8267-D3A1C32C0D86}"/>
              </a:ext>
            </a:extLst>
          </p:cNvPr>
          <p:cNvSpPr txBox="1"/>
          <p:nvPr/>
        </p:nvSpPr>
        <p:spPr>
          <a:xfrm>
            <a:off x="3870788" y="531044"/>
            <a:ext cx="97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roStyle" panose="02027200000000000000" pitchFamily="18" charset="0"/>
                <a:ea typeface="+mn-ea"/>
                <a:cs typeface="+mn-cs"/>
              </a:rPr>
              <a:t>Intro</a:t>
            </a:r>
            <a:endParaRPr kumimoji="0" lang="en-GB" sz="18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Style" panose="02027200000000000000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5922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Recap Session (15 Mins)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r>
              <a:rPr lang="en-GB" sz="2400" err="1"/>
              <a:t>Xxx</a:t>
            </a:r>
            <a:endParaRPr lang="en-GB" sz="2400"/>
          </a:p>
          <a:p>
            <a:endParaRPr lang="en-GB" sz="2400"/>
          </a:p>
          <a:p>
            <a:r>
              <a:rPr lang="en-GB" sz="2400" err="1"/>
              <a:t>Xxx</a:t>
            </a:r>
            <a:endParaRPr lang="en-GB" sz="2400"/>
          </a:p>
          <a:p>
            <a:endParaRPr lang="en-GB" sz="2400"/>
          </a:p>
          <a:p>
            <a:r>
              <a:rPr lang="en-GB" sz="2400" err="1"/>
              <a:t>Xxx</a:t>
            </a:r>
            <a:endParaRPr lang="en-GB" sz="2400"/>
          </a:p>
          <a:p>
            <a:endParaRPr lang="en-GB" sz="2400"/>
          </a:p>
          <a:p>
            <a:r>
              <a:rPr lang="en-GB" sz="2400" err="1"/>
              <a:t>Xxx</a:t>
            </a:r>
            <a:endParaRPr lang="en-GB" sz="2400"/>
          </a:p>
          <a:p>
            <a:endParaRPr lang="en-GB" sz="2400"/>
          </a:p>
          <a:p>
            <a:r>
              <a:rPr lang="en-GB" sz="2400" err="1"/>
              <a:t>Xxx</a:t>
            </a:r>
            <a:endParaRPr lang="en-GB" sz="2400"/>
          </a:p>
          <a:p>
            <a:endParaRPr lang="en-GB"/>
          </a:p>
          <a:p>
            <a:pPr marL="0" indent="0" algn="ctr">
              <a:buNone/>
            </a:pPr>
            <a:endParaRPr lang="en-GB" sz="880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7712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If you see a slide with this background…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8800"/>
          </a:p>
          <a:p>
            <a:pPr marL="0" indent="0">
              <a:buNone/>
            </a:pPr>
            <a:r>
              <a:rPr lang="en-GB" sz="6000"/>
              <a:t>Recap Session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697289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If you see a slide with this background…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8800"/>
          </a:p>
          <a:p>
            <a:pPr marL="0" indent="0">
              <a:buNone/>
            </a:pPr>
            <a:r>
              <a:rPr lang="en-GB" sz="6000"/>
              <a:t>Exercises &amp; Labs = 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8258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2CBFC-338C-40A5-B7AC-492C1C0E8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If you see a slide with this background…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EBBF3-2856-436A-B0DD-43FEC7543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45128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/>
          </a:p>
          <a:p>
            <a:pPr marL="0" indent="0" algn="ctr">
              <a:buNone/>
            </a:pPr>
            <a:r>
              <a:rPr lang="en-GB" sz="6000"/>
              <a:t>Important Information = </a:t>
            </a:r>
          </a:p>
        </p:txBody>
      </p:sp>
      <p:pic>
        <p:nvPicPr>
          <p:cNvPr id="5" name="Graphic 4" descr="Information with solid fill">
            <a:extLst>
              <a:ext uri="{FF2B5EF4-FFF2-40B4-BE49-F238E27FC236}">
                <a16:creationId xmlns:a16="http://schemas.microsoft.com/office/drawing/2014/main" id="{7DD09E31-BBC3-47D8-A8AD-F71C1F4D61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71996" y="1741649"/>
            <a:ext cx="3911057" cy="391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603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Recap Session (15 Mins)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05623" cy="4351338"/>
          </a:xfrm>
        </p:spPr>
        <p:txBody>
          <a:bodyPr>
            <a:normAutofit fontScale="85000" lnSpcReduction="20000"/>
          </a:bodyPr>
          <a:lstStyle/>
          <a:p>
            <a:r>
              <a:rPr lang="en-GB" sz="2400" dirty="0"/>
              <a:t>Name the two main types of firewall?</a:t>
            </a:r>
          </a:p>
          <a:p>
            <a:endParaRPr lang="en-GB" sz="2400" dirty="0"/>
          </a:p>
          <a:p>
            <a:r>
              <a:rPr lang="en-GB" sz="2400" dirty="0"/>
              <a:t>What does DPI look for in packets?</a:t>
            </a:r>
          </a:p>
          <a:p>
            <a:endParaRPr lang="en-GB" sz="2400" dirty="0"/>
          </a:p>
          <a:p>
            <a:r>
              <a:rPr lang="en-GB" sz="2400" dirty="0"/>
              <a:t>What does and IDS, and IPS do?</a:t>
            </a:r>
          </a:p>
          <a:p>
            <a:endParaRPr lang="en-GB" sz="2400" dirty="0"/>
          </a:p>
          <a:p>
            <a:r>
              <a:rPr lang="en-GB" sz="2400" dirty="0"/>
              <a:t>What is a honeypot, and how / where can they be used?</a:t>
            </a:r>
          </a:p>
          <a:p>
            <a:endParaRPr lang="en-GB" sz="2400" dirty="0"/>
          </a:p>
          <a:p>
            <a:r>
              <a:rPr lang="en-GB" sz="2400" dirty="0"/>
              <a:t>Name the OSI Layers</a:t>
            </a:r>
          </a:p>
          <a:p>
            <a:endParaRPr lang="en-GB" sz="2400" dirty="0"/>
          </a:p>
          <a:p>
            <a:r>
              <a:rPr lang="en-GB" sz="2400" dirty="0"/>
              <a:t>What are the three aspects of the RISK Triangle?</a:t>
            </a:r>
            <a:endParaRPr lang="en-GB" dirty="0"/>
          </a:p>
          <a:p>
            <a:pPr marL="0" indent="0" algn="ctr">
              <a:buNone/>
            </a:pPr>
            <a:endParaRPr lang="en-GB" sz="8800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3082" y="1436157"/>
            <a:ext cx="4705623" cy="469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906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4A5FC-DCC7-43E9-B55C-7F9486148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444A9-B3CF-4805-BD76-6A2A0B606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pPr marL="0" indent="0" algn="ctr">
              <a:buNone/>
            </a:pPr>
            <a:r>
              <a:rPr lang="en-GB" sz="4800" dirty="0">
                <a:highlight>
                  <a:srgbClr val="FFFF00"/>
                </a:highlight>
              </a:rPr>
              <a:t>Catch-up Session – Start</a:t>
            </a:r>
          </a:p>
          <a:p>
            <a:pPr marL="0" indent="0" algn="ctr">
              <a:buNone/>
            </a:pPr>
            <a:endParaRPr lang="en-GB" sz="4800" dirty="0">
              <a:highlight>
                <a:srgbClr val="FFFF00"/>
              </a:highlight>
            </a:endParaRPr>
          </a:p>
          <a:p>
            <a:pPr marL="0" indent="0" algn="ctr">
              <a:buNone/>
            </a:pPr>
            <a:r>
              <a:rPr lang="en-GB" sz="4800" dirty="0">
                <a:highlight>
                  <a:srgbClr val="FFFF00"/>
                </a:highlight>
              </a:rPr>
              <a:t>Do first two activities:</a:t>
            </a:r>
          </a:p>
          <a:p>
            <a:pPr marL="0" indent="0" algn="ctr">
              <a:buNone/>
            </a:pPr>
            <a:r>
              <a:rPr lang="en-GB" sz="4800" dirty="0">
                <a:highlight>
                  <a:srgbClr val="FFFF00"/>
                </a:highlight>
              </a:rPr>
              <a:t>In two groups, in parallel</a:t>
            </a:r>
          </a:p>
        </p:txBody>
      </p:sp>
    </p:spTree>
    <p:extLst>
      <p:ext uri="{BB962C8B-B14F-4D97-AF65-F5344CB8AC3E}">
        <p14:creationId xmlns:p14="http://schemas.microsoft.com/office/powerpoint/2010/main" val="2785787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– 15Mins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Individually, find out about Virus Signatures and what they look like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We’ll discuss your finding and any observations as a group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35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– 15Mins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Find out more about CRC errors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and…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How the correction takes place?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We’ll discuss your finding and any observations as a group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013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816C6-23BA-42EC-9951-21A7875BF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Common vulnerabilities in networks, systems and applications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CD7E53A-FC63-48E3-8BFE-903DA13DC03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720970" y="2384141"/>
            <a:ext cx="5058508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Missing data encryption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OS command injection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SQL injection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Buffer overflow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Missing authentication for critical function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Missing authorization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Unrestricted upload of dangerous file types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Reliance on untrusted inputs in a security decision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1605749-6C37-4099-AAB4-8132DF628F3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646984" y="2284490"/>
            <a:ext cx="4947139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Cross-site scripting and forgery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Download of codes without integrity checks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Use of broken algorithms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URL redirection to untrusted sites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Path traversal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Bugs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Weak passwords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Software that is already infected with virus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5487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BF51-DBAA-473B-A7D5-1A5809E9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– 45Mins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15948-1479-4E63-B0EB-3A611DC5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8462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Choose 5 Vulnerabilities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and…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Find out more about each of them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We’ll discuss your finding and any observations as a group</a:t>
            </a:r>
          </a:p>
        </p:txBody>
      </p:sp>
      <p:pic>
        <p:nvPicPr>
          <p:cNvPr id="6" name="Graphic 5" descr="Lightbulb and gear with solid fill">
            <a:extLst>
              <a:ext uri="{FF2B5EF4-FFF2-40B4-BE49-F238E27FC236}">
                <a16:creationId xmlns:a16="http://schemas.microsoft.com/office/drawing/2014/main" id="{1ECD6537-37E5-4C7F-85A0-3871D66B3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03082" y="1429377"/>
            <a:ext cx="4705623" cy="470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304806"/>
      </p:ext>
    </p:extLst>
  </p:cSld>
  <p:clrMapOvr>
    <a:masterClrMapping/>
  </p:clrMapOvr>
</p:sld>
</file>

<file path=ppt/theme/theme1.xml><?xml version="1.0" encoding="utf-8"?>
<a:theme xmlns:a="http://schemas.openxmlformats.org/drawingml/2006/main" name="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2FEC096F-4B93-4D13-910D-776A12DA9E84}" vid="{5A3A9517-6D2F-48FB-9241-554A76BFD8BA}"/>
    </a:ext>
  </a:extLst>
</a:theme>
</file>

<file path=ppt/theme/theme2.xml><?xml version="1.0" encoding="utf-8"?>
<a:theme xmlns:a="http://schemas.openxmlformats.org/drawingml/2006/main" name="1_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411E9D5B-E36E-4214-B691-6A4241F91BA7}" vid="{190BCCB6-F2C4-4D8A-90C0-2EE477782DC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71502E175D4041AD5498D9462EEF6D" ma:contentTypeVersion="12" ma:contentTypeDescription="Create a new document." ma:contentTypeScope="" ma:versionID="33593a38736335e42a39cf1bdc9c157e">
  <xsd:schema xmlns:xsd="http://www.w3.org/2001/XMLSchema" xmlns:xs="http://www.w3.org/2001/XMLSchema" xmlns:p="http://schemas.microsoft.com/office/2006/metadata/properties" xmlns:ns2="97cb88b6-6f55-437d-af73-4cb2e3d1be32" xmlns:ns3="4a02df82-8de1-40de-837c-d16ad8d3d107" targetNamespace="http://schemas.microsoft.com/office/2006/metadata/properties" ma:root="true" ma:fieldsID="72cfa9850d34c0af169e4cb7279ca6ac" ns2:_="" ns3:_="">
    <xsd:import namespace="97cb88b6-6f55-437d-af73-4cb2e3d1be32"/>
    <xsd:import namespace="4a02df82-8de1-40de-837c-d16ad8d3d1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b88b6-6f55-437d-af73-4cb2e3d1be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02df82-8de1-40de-837c-d16ad8d3d1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7E90F0-01C8-41AC-A521-FCA84684205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37C4F5F-2045-415F-89D8-627E2336F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b88b6-6f55-437d-af73-4cb2e3d1be32"/>
    <ds:schemaRef ds:uri="4a02df82-8de1-40de-837c-d16ad8d3d1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7D5A588-E36D-4E75-A4BF-CBF84EF73B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degree2</Template>
  <TotalTime>0</TotalTime>
  <Words>1471</Words>
  <Application>Microsoft Office PowerPoint</Application>
  <PresentationFormat>Widescreen</PresentationFormat>
  <Paragraphs>300</Paragraphs>
  <Slides>36</Slides>
  <Notes>16</Notes>
  <HiddenSlides>4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Calibri Light</vt:lpstr>
      <vt:lpstr>EuroStyle</vt:lpstr>
      <vt:lpstr>Microsoft Sans Serif</vt:lpstr>
      <vt:lpstr>degree2</vt:lpstr>
      <vt:lpstr>1_degree2</vt:lpstr>
      <vt:lpstr>Week 1 – Day 3</vt:lpstr>
      <vt:lpstr>PowerPoint Presentation</vt:lpstr>
      <vt:lpstr>If you see a slide with this background…</vt:lpstr>
      <vt:lpstr>Recap Session (15 Mins)</vt:lpstr>
      <vt:lpstr>PowerPoint Presentation</vt:lpstr>
      <vt:lpstr>Activity – 15Mins</vt:lpstr>
      <vt:lpstr>Activity – 15Mins</vt:lpstr>
      <vt:lpstr>Common vulnerabilities in networks, systems and applications</vt:lpstr>
      <vt:lpstr>Activity – 45Mins</vt:lpstr>
      <vt:lpstr>PowerPoint Presentation</vt:lpstr>
      <vt:lpstr>Syllabus – Week 1</vt:lpstr>
      <vt:lpstr>Syllabus – Week 1</vt:lpstr>
      <vt:lpstr>Vulnerabilities in computer networks, applications and systems   Insecure coding Unprotected networks How they can be exploited   </vt:lpstr>
      <vt:lpstr>Non Secure Coding</vt:lpstr>
      <vt:lpstr>Attack Surfaces</vt:lpstr>
      <vt:lpstr>According to OWASP</vt:lpstr>
      <vt:lpstr>Common Application Vulnerability Exploits</vt:lpstr>
      <vt:lpstr>Activity – 30Mins</vt:lpstr>
      <vt:lpstr>Cross Site Scripting</vt:lpstr>
      <vt:lpstr>Cross Site Scripting – Continued…</vt:lpstr>
      <vt:lpstr>XSS</vt:lpstr>
      <vt:lpstr>Example</vt:lpstr>
      <vt:lpstr>SQL Injection</vt:lpstr>
      <vt:lpstr>SQL Injection</vt:lpstr>
      <vt:lpstr>Example</vt:lpstr>
      <vt:lpstr>LDAP Injection</vt:lpstr>
      <vt:lpstr>Cross Site Request Forgery</vt:lpstr>
      <vt:lpstr>Insecure Cryptographic Storage</vt:lpstr>
      <vt:lpstr>Unprotected Networks</vt:lpstr>
      <vt:lpstr>Activity – 30Mins</vt:lpstr>
      <vt:lpstr>Activity – pm</vt:lpstr>
      <vt:lpstr>PowerPoint Presentation</vt:lpstr>
      <vt:lpstr>Recap Session (15 Mins)</vt:lpstr>
      <vt:lpstr>If you see a slide with this background…</vt:lpstr>
      <vt:lpstr>If you see a slide with this background…</vt:lpstr>
      <vt:lpstr>If you see a slide with this background…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Leonard Shand</dc:creator>
  <cp:lastModifiedBy>Martin Webley</cp:lastModifiedBy>
  <cp:revision>9</cp:revision>
  <dcterms:created xsi:type="dcterms:W3CDTF">2021-01-18T12:10:47Z</dcterms:created>
  <dcterms:modified xsi:type="dcterms:W3CDTF">2022-02-16T16:54:31Z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0x010100DB71502E175D4041AD5498D9462EEF6D</vt:lpwstr>
  </property>
</Properties>
</file>