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321" r:id="rId2"/>
    <p:sldId id="305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51FDC1-3AB0-E64C-8B4A-0727850345B6}" v="15" dt="2019-12-02T21:16:49.2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7" y="623731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45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54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2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7" y="365128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7" y="1825625"/>
            <a:ext cx="8692816" cy="49359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5" y="6396459"/>
            <a:ext cx="3459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5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2" y="1709741"/>
            <a:ext cx="8506327" cy="2852737"/>
          </a:xfrm>
        </p:spPr>
        <p:txBody>
          <a:bodyPr anchor="b"/>
          <a:lstStyle>
            <a:lvl1pPr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2" y="4589466"/>
            <a:ext cx="8506327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3"/>
            <a:ext cx="32786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4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50106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9"/>
            <a:ext cx="40005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82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24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2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30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2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5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426" y="31741"/>
            <a:ext cx="668828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348" y="22313"/>
            <a:ext cx="62865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451" y="6266474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ABB6-7F69-4095-A310-A97A17EC2E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" y="-6045"/>
            <a:ext cx="1598738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83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 Governance</a:t>
            </a:r>
            <a:br>
              <a:rPr lang="en-US" b="1" dirty="0"/>
            </a:br>
            <a:r>
              <a:rPr lang="en-US" b="1" dirty="0"/>
              <a:t>(2.5)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C4B616B-6D2C-5E48-8692-1AE86646D3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62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Ease of troubleshooting</a:t>
            </a:r>
          </a:p>
          <a:p>
            <a:r>
              <a:rPr lang="en-GB" sz="2400" dirty="0"/>
              <a:t>Number of Customer found defects</a:t>
            </a:r>
          </a:p>
          <a:p>
            <a:r>
              <a:rPr lang="en-GB" sz="2400" dirty="0"/>
              <a:t>New feature request</a:t>
            </a:r>
          </a:p>
          <a:p>
            <a:r>
              <a:rPr lang="en-GB" sz="2400" dirty="0"/>
              <a:t>Tracking production defects and ensuring root cause analysis done on the same</a:t>
            </a:r>
          </a:p>
          <a:p>
            <a:r>
              <a:rPr lang="en-GB" sz="2400" dirty="0"/>
              <a:t>Assess and feed feature requests to next release’s project requirements</a:t>
            </a:r>
          </a:p>
          <a:p>
            <a:r>
              <a:rPr lang="en-GB" sz="2400" dirty="0"/>
              <a:t>Process to have regular feedback from service team’s</a:t>
            </a:r>
          </a:p>
        </p:txBody>
      </p:sp>
    </p:spTree>
    <p:extLst>
      <p:ext uri="{BB962C8B-B14F-4D97-AF65-F5344CB8AC3E}">
        <p14:creationId xmlns:p14="http://schemas.microsoft.com/office/powerpoint/2010/main" val="3840929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management -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Who is the customer? </a:t>
            </a:r>
          </a:p>
          <a:p>
            <a:r>
              <a:rPr lang="en-GB" sz="2800" dirty="0"/>
              <a:t>What need will the software satisfy? </a:t>
            </a:r>
          </a:p>
          <a:p>
            <a:r>
              <a:rPr lang="en-GB" sz="2800" dirty="0"/>
              <a:t>How will it be beneficial to others? </a:t>
            </a:r>
          </a:p>
          <a:p>
            <a:r>
              <a:rPr lang="en-GB" sz="2800" dirty="0"/>
              <a:t>What are the operational requirements for the project?</a:t>
            </a:r>
          </a:p>
          <a:p>
            <a:r>
              <a:rPr lang="en-GB" sz="2800" dirty="0"/>
              <a:t>Managing scope – avoiding “function creep”</a:t>
            </a:r>
          </a:p>
        </p:txBody>
      </p:sp>
    </p:spTree>
    <p:extLst>
      <p:ext uri="{BB962C8B-B14F-4D97-AF65-F5344CB8AC3E}">
        <p14:creationId xmlns:p14="http://schemas.microsoft.com/office/powerpoint/2010/main" val="439694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management -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Set goals, checkpoints, milestones</a:t>
            </a:r>
          </a:p>
          <a:p>
            <a:r>
              <a:rPr lang="en-GB" sz="2800" dirty="0"/>
              <a:t>Determine the tasks</a:t>
            </a:r>
          </a:p>
          <a:p>
            <a:r>
              <a:rPr lang="en-GB" sz="2800" dirty="0"/>
              <a:t>Determine dependencies</a:t>
            </a:r>
          </a:p>
          <a:p>
            <a:r>
              <a:rPr lang="en-GB" sz="2800" dirty="0"/>
              <a:t>Estimate durations</a:t>
            </a:r>
          </a:p>
          <a:p>
            <a:r>
              <a:rPr lang="en-GB" sz="2800" dirty="0"/>
              <a:t>Allocate resources (people, facilities)</a:t>
            </a:r>
          </a:p>
          <a:p>
            <a:r>
              <a:rPr lang="en-GB" sz="2800" dirty="0"/>
              <a:t>Prepare and maintain Gantt charts</a:t>
            </a:r>
          </a:p>
          <a:p>
            <a:r>
              <a:rPr lang="en-GB" sz="2800" dirty="0"/>
              <a:t>Estimate costs</a:t>
            </a:r>
          </a:p>
          <a:p>
            <a:r>
              <a:rPr lang="en-GB" sz="2800" dirty="0"/>
              <a:t>Allocate budgets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567167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management - managing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en-GB" sz="2400" dirty="0"/>
              <a:t>Approve or reject design variations</a:t>
            </a:r>
          </a:p>
          <a:p>
            <a:pPr fontAlgn="base"/>
            <a:r>
              <a:rPr lang="en-GB" sz="2400" dirty="0"/>
              <a:t>Approve or reject </a:t>
            </a:r>
            <a:r>
              <a:rPr lang="en-GB" sz="2400" dirty="0" err="1"/>
              <a:t>requirmements</a:t>
            </a:r>
            <a:r>
              <a:rPr lang="en-GB" sz="2400" dirty="0"/>
              <a:t> variations raised by the client</a:t>
            </a:r>
          </a:p>
          <a:p>
            <a:pPr fontAlgn="base"/>
            <a:r>
              <a:rPr lang="en-GB" sz="2400" dirty="0"/>
              <a:t>Manage disputes and fix any discrepancies arising due to personal conflicts between the team members</a:t>
            </a:r>
          </a:p>
          <a:p>
            <a:pPr fontAlgn="base"/>
            <a:r>
              <a:rPr lang="en-GB" sz="2400" dirty="0"/>
              <a:t>Adjust incomplete or inaccurate cost estimates</a:t>
            </a:r>
          </a:p>
          <a:p>
            <a:pPr fontAlgn="base"/>
            <a:r>
              <a:rPr lang="en-GB" sz="2400" dirty="0"/>
              <a:t>Address team performance issues</a:t>
            </a:r>
          </a:p>
          <a:p>
            <a:pPr fontAlgn="base"/>
            <a:r>
              <a:rPr lang="en-GB" sz="2400" dirty="0"/>
              <a:t>Manage delays</a:t>
            </a:r>
          </a:p>
          <a:p>
            <a:pPr lvl="1" fontAlgn="base"/>
            <a:r>
              <a:rPr lang="en-GB" sz="2400" dirty="0" err="1"/>
              <a:t>Repriorities</a:t>
            </a:r>
            <a:endParaRPr lang="en-GB" sz="2400" dirty="0"/>
          </a:p>
          <a:p>
            <a:pPr lvl="1" fontAlgn="base"/>
            <a:r>
              <a:rPr lang="en-GB" sz="2400" dirty="0"/>
              <a:t>Reschedule</a:t>
            </a:r>
          </a:p>
          <a:p>
            <a:pPr lvl="1" fontAlgn="base"/>
            <a:r>
              <a:rPr lang="en-GB" sz="2400" dirty="0"/>
              <a:t>De-scope</a:t>
            </a:r>
          </a:p>
          <a:p>
            <a:pPr fontAlgn="base"/>
            <a:r>
              <a:rPr lang="en-GB" sz="2400" dirty="0"/>
              <a:t>“Meet any 2 of the following: function, schedule, cost”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930907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Meet any 2 of the following: function, schedule, cost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You can have all the required functions on the date you want but it will exceed the budget</a:t>
            </a:r>
            <a:br>
              <a:rPr lang="en-GB" sz="2400" dirty="0"/>
            </a:br>
            <a:endParaRPr lang="en-GB" sz="2400" dirty="0"/>
          </a:p>
          <a:p>
            <a:r>
              <a:rPr lang="en-GB" sz="2400" dirty="0"/>
              <a:t>You can meet the schedule and budget but not have all the functions</a:t>
            </a:r>
          </a:p>
          <a:p>
            <a:endParaRPr lang="en-GB" sz="2400" dirty="0"/>
          </a:p>
          <a:p>
            <a:r>
              <a:rPr lang="en-GB" sz="2400" dirty="0"/>
              <a:t>You can have all the function and meet the budget, but deliver it late</a:t>
            </a:r>
          </a:p>
          <a:p>
            <a:endParaRPr lang="en-GB" sz="2400" dirty="0"/>
          </a:p>
          <a:p>
            <a:r>
              <a:rPr lang="en-GB" sz="2400" dirty="0"/>
              <a:t>How do you overcome this?</a:t>
            </a:r>
          </a:p>
          <a:p>
            <a:endParaRPr lang="en-GB" sz="2400" dirty="0"/>
          </a:p>
          <a:p>
            <a:pPr lvl="1"/>
            <a:r>
              <a:rPr lang="en-GB" sz="2400" dirty="0"/>
              <a:t>Versions </a:t>
            </a:r>
          </a:p>
        </p:txBody>
      </p:sp>
    </p:spTree>
    <p:extLst>
      <p:ext uri="{BB962C8B-B14F-4D97-AF65-F5344CB8AC3E}">
        <p14:creationId xmlns:p14="http://schemas.microsoft.com/office/powerpoint/2010/main" val="273230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Describe how software development is conducted within governance structures and the role of the project manager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2800" dirty="0"/>
              <a:t>Governance is monitoring, measuring and managing software development</a:t>
            </a:r>
            <a:br>
              <a:rPr lang="en-GB" sz="2800" dirty="0"/>
            </a:br>
            <a:endParaRPr lang="en-GB" sz="2800" dirty="0"/>
          </a:p>
          <a:p>
            <a:pPr lvl="1"/>
            <a:r>
              <a:rPr lang="en-GB" altLang="en-US" sz="2800" dirty="0"/>
              <a:t>It is required through all stages of development</a:t>
            </a:r>
            <a:br>
              <a:rPr lang="en-GB" altLang="en-US" sz="2800" dirty="0"/>
            </a:br>
            <a:endParaRPr lang="en-GB" altLang="en-US" sz="2800" dirty="0"/>
          </a:p>
          <a:p>
            <a:pPr lvl="1"/>
            <a:r>
              <a:rPr lang="en-GB" sz="2800" dirty="0"/>
              <a:t>A project manager provides overall resources and management of IT projects</a:t>
            </a:r>
            <a:endParaRPr lang="en-GB" altLang="en-US" sz="2800" dirty="0"/>
          </a:p>
          <a:p>
            <a:pPr lvl="1"/>
            <a:endParaRPr lang="en-GB" altLang="en-US" sz="2800" dirty="0"/>
          </a:p>
          <a:p>
            <a:pPr marL="457200" lvl="1" indent="0">
              <a:buNone/>
            </a:pP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99388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Feasibility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 source of problem statement (real business case vs. developer’s wish)</a:t>
            </a:r>
          </a:p>
          <a:p>
            <a:r>
              <a:rPr lang="en-GB" sz="2800" dirty="0"/>
              <a:t>Project roadmap, timeline and resource constraints</a:t>
            </a:r>
          </a:p>
          <a:p>
            <a:r>
              <a:rPr lang="en-GB" sz="2800" dirty="0"/>
              <a:t>Process exists to ensure </a:t>
            </a:r>
          </a:p>
          <a:p>
            <a:pPr lvl="1"/>
            <a:r>
              <a:rPr lang="en-GB" sz="2800" dirty="0"/>
              <a:t>right stakeholders are engaged</a:t>
            </a:r>
          </a:p>
          <a:p>
            <a:pPr lvl="1"/>
            <a:r>
              <a:rPr lang="en-GB" sz="2800" dirty="0"/>
              <a:t>agreed upon project roadmap is defined</a:t>
            </a:r>
          </a:p>
          <a:p>
            <a:pPr lvl="1"/>
            <a:r>
              <a:rPr lang="en-GB" sz="2800" dirty="0"/>
              <a:t>resource pool, delivery timeline and risks are identified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26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Use Case and Requirements</a:t>
            </a:r>
          </a:p>
          <a:p>
            <a:r>
              <a:rPr lang="en-GB" sz="2800" dirty="0"/>
              <a:t>Effort level and Risks</a:t>
            </a:r>
          </a:p>
          <a:p>
            <a:r>
              <a:rPr lang="en-GB" sz="2800" dirty="0"/>
              <a:t>Requirement document reviewed and signed off by all major stakeholders (business, development and testing teams)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38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Architecture and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Alignment with corporate IT</a:t>
            </a:r>
          </a:p>
          <a:p>
            <a:r>
              <a:rPr lang="en-GB" sz="2800" dirty="0"/>
              <a:t>Non functional requirements , such as  Performance, Security</a:t>
            </a:r>
          </a:p>
          <a:p>
            <a:r>
              <a:rPr lang="en-GB" sz="2800" dirty="0"/>
              <a:t>Design guidelines</a:t>
            </a:r>
          </a:p>
          <a:p>
            <a:r>
              <a:rPr lang="en-GB" sz="2800" dirty="0"/>
              <a:t>Architecture Review</a:t>
            </a:r>
          </a:p>
          <a:p>
            <a:r>
              <a:rPr lang="en-GB" sz="2800" dirty="0"/>
              <a:t>Design review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3143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Design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Ensuring that the proposed design will meet the requirements</a:t>
            </a:r>
          </a:p>
          <a:p>
            <a:r>
              <a:rPr lang="en-GB" sz="2800" dirty="0"/>
              <a:t>Ensuring that the design can be implemented in the required time</a:t>
            </a:r>
          </a:p>
          <a:p>
            <a:r>
              <a:rPr lang="en-GB" sz="2800" dirty="0"/>
              <a:t>Ensuring that the design will have the needed interfaces with other systems</a:t>
            </a:r>
          </a:p>
          <a:p>
            <a:r>
              <a:rPr lang="en-GB" sz="2800" dirty="0"/>
              <a:t>Ensuring the design will be consistent with technical goals of the organisation</a:t>
            </a:r>
          </a:p>
          <a:p>
            <a:r>
              <a:rPr lang="en-GB" sz="2800" dirty="0"/>
              <a:t>Ensuring the design will follow established software design principles</a:t>
            </a:r>
          </a:p>
        </p:txBody>
      </p:sp>
    </p:spTree>
    <p:extLst>
      <p:ext uri="{BB962C8B-B14F-4D97-AF65-F5344CB8AC3E}">
        <p14:creationId xmlns:p14="http://schemas.microsoft.com/office/powerpoint/2010/main" val="31680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Code Quality</a:t>
            </a:r>
          </a:p>
          <a:p>
            <a:r>
              <a:rPr lang="en-GB" sz="2800" dirty="0"/>
              <a:t>Feature implementation</a:t>
            </a:r>
          </a:p>
          <a:p>
            <a:r>
              <a:rPr lang="en-GB" sz="2800" dirty="0"/>
              <a:t>Code Review</a:t>
            </a:r>
          </a:p>
          <a:p>
            <a:r>
              <a:rPr lang="en-GB" sz="2800" dirty="0"/>
              <a:t>Code Coverage</a:t>
            </a:r>
          </a:p>
          <a:p>
            <a:r>
              <a:rPr lang="en-GB" sz="2800" dirty="0"/>
              <a:t>Feature Demo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7007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Code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A very cost-effective way of improving software quality</a:t>
            </a:r>
          </a:p>
          <a:p>
            <a:r>
              <a:rPr lang="en-GB" sz="2400" dirty="0"/>
              <a:t>Discloses problems that, if not corrected early, would lead to delays during code integration and final testing</a:t>
            </a:r>
          </a:p>
          <a:p>
            <a:r>
              <a:rPr lang="en-GB" sz="2400" dirty="0"/>
              <a:t>Code reviews provide mentoring, enabling junior members of the programming staff to learn the practices of the experienced team members</a:t>
            </a:r>
          </a:p>
          <a:p>
            <a:r>
              <a:rPr lang="en-GB" sz="2400" dirty="0"/>
              <a:t>Coding standards of an organisation are applied and enforced</a:t>
            </a:r>
          </a:p>
          <a:p>
            <a:pPr lvl="1"/>
            <a:r>
              <a:rPr lang="en-GB" sz="2400" dirty="0"/>
              <a:t>separate blocks of code into ‘paragraphs’</a:t>
            </a:r>
          </a:p>
          <a:p>
            <a:pPr lvl="1"/>
            <a:r>
              <a:rPr lang="en-GB" sz="2400" dirty="0"/>
              <a:t>using indentation to show where control structures (if, else, while and other loops) begin and end</a:t>
            </a:r>
          </a:p>
          <a:p>
            <a:pPr lvl="1"/>
            <a:r>
              <a:rPr lang="en-GB" sz="2400" dirty="0"/>
              <a:t>consistent variable naming conventions</a:t>
            </a:r>
          </a:p>
          <a:p>
            <a:pPr lvl="1"/>
            <a:r>
              <a:rPr lang="en-GB" sz="2400" dirty="0"/>
              <a:t>functions named in accordance with what they do</a:t>
            </a:r>
          </a:p>
          <a:p>
            <a:pPr lvl="1"/>
            <a:r>
              <a:rPr lang="en-GB" sz="2400" dirty="0"/>
              <a:t>commenting</a:t>
            </a:r>
          </a:p>
        </p:txBody>
      </p:sp>
    </p:spTree>
    <p:extLst>
      <p:ext uri="{BB962C8B-B14F-4D97-AF65-F5344CB8AC3E}">
        <p14:creationId xmlns:p14="http://schemas.microsoft.com/office/powerpoint/2010/main" val="282667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&amp; 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Test Plan and Strategy</a:t>
            </a:r>
          </a:p>
          <a:p>
            <a:r>
              <a:rPr lang="en-GB" sz="2800" dirty="0"/>
              <a:t>Test Results and Coverage</a:t>
            </a:r>
          </a:p>
          <a:p>
            <a:r>
              <a:rPr lang="en-GB" sz="2800" dirty="0"/>
              <a:t>Score card on Non-Functional Requirements</a:t>
            </a:r>
          </a:p>
          <a:p>
            <a:r>
              <a:rPr lang="en-GB" sz="2800" dirty="0"/>
              <a:t>Documents</a:t>
            </a:r>
          </a:p>
          <a:p>
            <a:r>
              <a:rPr lang="en-GB" sz="2800" dirty="0"/>
              <a:t>Review of Test Plan, Strategy, Coverage, and Results</a:t>
            </a:r>
          </a:p>
          <a:p>
            <a:r>
              <a:rPr lang="en-GB" sz="2800" dirty="0"/>
              <a:t>Review of Non-Functional Requirements score card or compliance report</a:t>
            </a:r>
          </a:p>
          <a:p>
            <a:r>
              <a:rPr lang="en-GB" sz="2800" dirty="0"/>
              <a:t>Documentation Review</a:t>
            </a:r>
          </a:p>
          <a:p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90142502"/>
      </p:ext>
    </p:extLst>
  </p:cSld>
  <p:clrMapOvr>
    <a:masterClrMapping/>
  </p:clrMapOvr>
</p:sld>
</file>

<file path=ppt/theme/theme1.xml><?xml version="1.0" encoding="utf-8"?>
<a:theme xmlns:a="http://schemas.openxmlformats.org/drawingml/2006/main" name="WBLPowerPoint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PowerPointTheme" id="{1B4E6812-D5ED-024C-8413-5D5BF76CA8A3}" vid="{D5ECAA93-977D-C04E-91BD-D87D12B69F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WBLPowerPointTheme</Template>
  <TotalTime>562</TotalTime>
  <Words>595</Words>
  <Application>Microsoft Macintosh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WBLPowerPointTheme</vt:lpstr>
      <vt:lpstr> Governance (2.5)</vt:lpstr>
      <vt:lpstr>Describe how software development is conducted within governance structures and the role of the project manager</vt:lpstr>
      <vt:lpstr>Feasibility</vt:lpstr>
      <vt:lpstr>Requirements</vt:lpstr>
      <vt:lpstr>Architecture and design</vt:lpstr>
      <vt:lpstr>Design review</vt:lpstr>
      <vt:lpstr>Implementation</vt:lpstr>
      <vt:lpstr>Code review</vt:lpstr>
      <vt:lpstr>Testing &amp; Documentation</vt:lpstr>
      <vt:lpstr>Maintenance</vt:lpstr>
      <vt:lpstr>Project management - scope</vt:lpstr>
      <vt:lpstr>Project management - planning</vt:lpstr>
      <vt:lpstr>Project management - managing</vt:lpstr>
      <vt:lpstr>Meet any 2 of the following: function, schedule, cost</vt:lpstr>
    </vt:vector>
  </TitlesOfParts>
  <Company>Heart of Worcestershire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18 Database Design  Extended Diploma in ICT</dc:title>
  <dc:creator>Student User</dc:creator>
  <cp:lastModifiedBy>Bob Higgie</cp:lastModifiedBy>
  <cp:revision>89</cp:revision>
  <dcterms:created xsi:type="dcterms:W3CDTF">2015-12-09T10:20:43Z</dcterms:created>
  <dcterms:modified xsi:type="dcterms:W3CDTF">2019-12-02T21:20:59Z</dcterms:modified>
</cp:coreProperties>
</file>