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52"/>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1" r:id="rId45"/>
    <p:sldId id="302" r:id="rId46"/>
    <p:sldId id="303" r:id="rId47"/>
    <p:sldId id="304" r:id="rId48"/>
    <p:sldId id="305" r:id="rId49"/>
    <p:sldId id="333"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8" r:id="rId71"/>
    <p:sldId id="329" r:id="rId72"/>
    <p:sldId id="330" r:id="rId73"/>
    <p:sldId id="331" r:id="rId74"/>
    <p:sldId id="332" r:id="rId75"/>
    <p:sldId id="334" r:id="rId76"/>
    <p:sldId id="335" r:id="rId77"/>
    <p:sldId id="336" r:id="rId78"/>
    <p:sldId id="337" r:id="rId79"/>
    <p:sldId id="338" r:id="rId80"/>
    <p:sldId id="339" r:id="rId81"/>
    <p:sldId id="340" r:id="rId82"/>
    <p:sldId id="341" r:id="rId83"/>
    <p:sldId id="342" r:id="rId84"/>
    <p:sldId id="343" r:id="rId85"/>
    <p:sldId id="344" r:id="rId86"/>
    <p:sldId id="345" r:id="rId87"/>
    <p:sldId id="346" r:id="rId88"/>
    <p:sldId id="347" r:id="rId89"/>
    <p:sldId id="348" r:id="rId90"/>
    <p:sldId id="349" r:id="rId91"/>
    <p:sldId id="350" r:id="rId92"/>
    <p:sldId id="351" r:id="rId93"/>
    <p:sldId id="352" r:id="rId94"/>
    <p:sldId id="353" r:id="rId95"/>
    <p:sldId id="354" r:id="rId96"/>
    <p:sldId id="355" r:id="rId97"/>
    <p:sldId id="356" r:id="rId98"/>
    <p:sldId id="357" r:id="rId99"/>
    <p:sldId id="358" r:id="rId100"/>
    <p:sldId id="359" r:id="rId101"/>
    <p:sldId id="360" r:id="rId102"/>
    <p:sldId id="361" r:id="rId103"/>
    <p:sldId id="362" r:id="rId104"/>
    <p:sldId id="363" r:id="rId105"/>
    <p:sldId id="364" r:id="rId106"/>
    <p:sldId id="365" r:id="rId107"/>
    <p:sldId id="366" r:id="rId108"/>
    <p:sldId id="367" r:id="rId109"/>
    <p:sldId id="368" r:id="rId110"/>
    <p:sldId id="369" r:id="rId111"/>
    <p:sldId id="370" r:id="rId112"/>
    <p:sldId id="371" r:id="rId113"/>
    <p:sldId id="372" r:id="rId114"/>
    <p:sldId id="373" r:id="rId115"/>
    <p:sldId id="374" r:id="rId116"/>
    <p:sldId id="375" r:id="rId117"/>
    <p:sldId id="376" r:id="rId118"/>
    <p:sldId id="377" r:id="rId119"/>
    <p:sldId id="381" r:id="rId120"/>
    <p:sldId id="382" r:id="rId121"/>
    <p:sldId id="383" r:id="rId122"/>
    <p:sldId id="384" r:id="rId123"/>
    <p:sldId id="385" r:id="rId124"/>
    <p:sldId id="386" r:id="rId125"/>
    <p:sldId id="387" r:id="rId126"/>
    <p:sldId id="388" r:id="rId127"/>
    <p:sldId id="389" r:id="rId128"/>
    <p:sldId id="390" r:id="rId129"/>
    <p:sldId id="391" r:id="rId130"/>
    <p:sldId id="392" r:id="rId131"/>
    <p:sldId id="393" r:id="rId132"/>
    <p:sldId id="394" r:id="rId133"/>
    <p:sldId id="395" r:id="rId134"/>
    <p:sldId id="396" r:id="rId135"/>
    <p:sldId id="397" r:id="rId136"/>
    <p:sldId id="398" r:id="rId137"/>
    <p:sldId id="399" r:id="rId138"/>
    <p:sldId id="400" r:id="rId139"/>
    <p:sldId id="401" r:id="rId140"/>
    <p:sldId id="402" r:id="rId141"/>
    <p:sldId id="403" r:id="rId142"/>
    <p:sldId id="404" r:id="rId143"/>
    <p:sldId id="405" r:id="rId144"/>
    <p:sldId id="406" r:id="rId145"/>
    <p:sldId id="407" r:id="rId146"/>
    <p:sldId id="408" r:id="rId147"/>
    <p:sldId id="409" r:id="rId148"/>
    <p:sldId id="410" r:id="rId149"/>
    <p:sldId id="411" r:id="rId150"/>
    <p:sldId id="412" r:id="rId151"/>
    <p:sldId id="413" r:id="rId152"/>
    <p:sldId id="414" r:id="rId153"/>
    <p:sldId id="415" r:id="rId154"/>
    <p:sldId id="416" r:id="rId155"/>
    <p:sldId id="417" r:id="rId156"/>
    <p:sldId id="418" r:id="rId157"/>
    <p:sldId id="419" r:id="rId158"/>
    <p:sldId id="420" r:id="rId159"/>
    <p:sldId id="421" r:id="rId160"/>
    <p:sldId id="422" r:id="rId161"/>
    <p:sldId id="423" r:id="rId162"/>
    <p:sldId id="424" r:id="rId163"/>
    <p:sldId id="425" r:id="rId164"/>
    <p:sldId id="426" r:id="rId165"/>
    <p:sldId id="427" r:id="rId166"/>
    <p:sldId id="428" r:id="rId167"/>
    <p:sldId id="429" r:id="rId168"/>
    <p:sldId id="430" r:id="rId169"/>
    <p:sldId id="431" r:id="rId170"/>
    <p:sldId id="432" r:id="rId171"/>
    <p:sldId id="433" r:id="rId172"/>
    <p:sldId id="434" r:id="rId173"/>
    <p:sldId id="435" r:id="rId174"/>
    <p:sldId id="436" r:id="rId175"/>
    <p:sldId id="437" r:id="rId176"/>
    <p:sldId id="438" r:id="rId177"/>
    <p:sldId id="439" r:id="rId178"/>
    <p:sldId id="440" r:id="rId179"/>
    <p:sldId id="441" r:id="rId180"/>
    <p:sldId id="442" r:id="rId181"/>
    <p:sldId id="443" r:id="rId182"/>
    <p:sldId id="444" r:id="rId183"/>
    <p:sldId id="445" r:id="rId184"/>
    <p:sldId id="446" r:id="rId185"/>
    <p:sldId id="447" r:id="rId186"/>
    <p:sldId id="448" r:id="rId187"/>
    <p:sldId id="449" r:id="rId188"/>
    <p:sldId id="450" r:id="rId189"/>
    <p:sldId id="451" r:id="rId190"/>
    <p:sldId id="452" r:id="rId191"/>
    <p:sldId id="453" r:id="rId192"/>
    <p:sldId id="454" r:id="rId193"/>
    <p:sldId id="455" r:id="rId194"/>
    <p:sldId id="456" r:id="rId195"/>
    <p:sldId id="457" r:id="rId196"/>
    <p:sldId id="458" r:id="rId197"/>
    <p:sldId id="459" r:id="rId198"/>
    <p:sldId id="460" r:id="rId199"/>
    <p:sldId id="461" r:id="rId200"/>
    <p:sldId id="462" r:id="rId201"/>
    <p:sldId id="463" r:id="rId202"/>
    <p:sldId id="464" r:id="rId203"/>
    <p:sldId id="465" r:id="rId204"/>
    <p:sldId id="466" r:id="rId205"/>
    <p:sldId id="467" r:id="rId206"/>
    <p:sldId id="468" r:id="rId207"/>
    <p:sldId id="469" r:id="rId208"/>
    <p:sldId id="470" r:id="rId209"/>
    <p:sldId id="471" r:id="rId210"/>
    <p:sldId id="472" r:id="rId211"/>
    <p:sldId id="473" r:id="rId212"/>
    <p:sldId id="474" r:id="rId213"/>
    <p:sldId id="475" r:id="rId214"/>
    <p:sldId id="476" r:id="rId215"/>
    <p:sldId id="477" r:id="rId216"/>
    <p:sldId id="478" r:id="rId217"/>
    <p:sldId id="479" r:id="rId218"/>
    <p:sldId id="480" r:id="rId219"/>
    <p:sldId id="481" r:id="rId220"/>
    <p:sldId id="482" r:id="rId221"/>
    <p:sldId id="483" r:id="rId222"/>
    <p:sldId id="484" r:id="rId223"/>
    <p:sldId id="485" r:id="rId224"/>
    <p:sldId id="486" r:id="rId225"/>
    <p:sldId id="487" r:id="rId226"/>
    <p:sldId id="488" r:id="rId227"/>
    <p:sldId id="489" r:id="rId228"/>
    <p:sldId id="490" r:id="rId229"/>
    <p:sldId id="491" r:id="rId230"/>
    <p:sldId id="492" r:id="rId231"/>
    <p:sldId id="493" r:id="rId232"/>
    <p:sldId id="494" r:id="rId233"/>
    <p:sldId id="495" r:id="rId234"/>
    <p:sldId id="496" r:id="rId235"/>
    <p:sldId id="497" r:id="rId236"/>
    <p:sldId id="498" r:id="rId237"/>
    <p:sldId id="499" r:id="rId238"/>
    <p:sldId id="500" r:id="rId239"/>
    <p:sldId id="501" r:id="rId240"/>
    <p:sldId id="502" r:id="rId241"/>
    <p:sldId id="503" r:id="rId242"/>
    <p:sldId id="504" r:id="rId243"/>
    <p:sldId id="505" r:id="rId244"/>
    <p:sldId id="506" r:id="rId245"/>
    <p:sldId id="507" r:id="rId246"/>
    <p:sldId id="508" r:id="rId247"/>
    <p:sldId id="509" r:id="rId248"/>
    <p:sldId id="510" r:id="rId249"/>
    <p:sldId id="511" r:id="rId250"/>
    <p:sldId id="512" r:id="rId2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p:scale>
          <a:sx n="66" d="100"/>
          <a:sy n="66" d="100"/>
        </p:scale>
        <p:origin x="1434" y="16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notesMaster" Target="notesMasters/notesMaster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viewProps" Target="viewProps.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theme" Target="theme/theme1.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tableStyles" Target="tableStyles.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CCA6E2-C238-41A0-9F92-6E2D11175BA0}" type="datetimeFigureOut">
              <a:rPr lang="en-US" smtClean="0"/>
              <a:t>2/20/2019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0D26B0-92B6-4352-B0A4-7A23CF2BE939}" type="slidenum">
              <a:rPr lang="en-US" smtClean="0"/>
              <a:t>‹#›</a:t>
            </a:fld>
            <a:endParaRPr lang="en-US"/>
          </a:p>
        </p:txBody>
      </p:sp>
    </p:spTree>
    <p:extLst>
      <p:ext uri="{BB962C8B-B14F-4D97-AF65-F5344CB8AC3E}">
        <p14:creationId xmlns:p14="http://schemas.microsoft.com/office/powerpoint/2010/main" val="2697090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7ABB80-EFB2-4D86-BE59-59618141420C}" type="slidenum">
              <a:rPr lang="en-GB" smtClean="0"/>
              <a:pPr/>
              <a:t>2</a:t>
            </a:fld>
            <a:endParaRPr lang="en-GB"/>
          </a:p>
        </p:txBody>
      </p:sp>
    </p:spTree>
    <p:extLst>
      <p:ext uri="{BB962C8B-B14F-4D97-AF65-F5344CB8AC3E}">
        <p14:creationId xmlns:p14="http://schemas.microsoft.com/office/powerpoint/2010/main" val="408302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777A0A-F126-482C-9178-02476356A4FE}" type="slidenum">
              <a:rPr lang="en-GB"/>
              <a:pPr/>
              <a:t>11</a:t>
            </a:fld>
            <a:endParaRPr lang="en-GB"/>
          </a:p>
        </p:txBody>
      </p:sp>
      <p:sp>
        <p:nvSpPr>
          <p:cNvPr id="26626" name="Rectangle 2"/>
          <p:cNvSpPr>
            <a:spLocks noGrp="1" noRot="1" noChangeAspect="1" noChangeArrowheads="1" noTextEdit="1"/>
          </p:cNvSpPr>
          <p:nvPr>
            <p:ph type="sldImg"/>
          </p:nvPr>
        </p:nvSpPr>
        <p:spPr>
          <a:xfrm>
            <a:off x="139700" y="768350"/>
            <a:ext cx="6819900" cy="3836988"/>
          </a:xfrm>
          <a:ln/>
        </p:spPr>
      </p:sp>
      <p:sp>
        <p:nvSpPr>
          <p:cNvPr id="26627" name="Rectangle 3"/>
          <p:cNvSpPr>
            <a:spLocks noGrp="1" noChangeArrowheads="1"/>
          </p:cNvSpPr>
          <p:nvPr>
            <p:ph type="body" idx="1"/>
          </p:nvPr>
        </p:nvSpPr>
        <p:spPr/>
        <p:txBody>
          <a:bodyPr/>
          <a:lstStyle/>
          <a:p>
            <a:r>
              <a:rPr lang="en-GB"/>
              <a:t>http://www.w3schools.com/html/html_elements.asp</a:t>
            </a:r>
          </a:p>
        </p:txBody>
      </p:sp>
    </p:spTree>
    <p:extLst>
      <p:ext uri="{BB962C8B-B14F-4D97-AF65-F5344CB8AC3E}">
        <p14:creationId xmlns:p14="http://schemas.microsoft.com/office/powerpoint/2010/main" val="3556852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7ABB80-EFB2-4D86-BE59-59618141420C}" type="slidenum">
              <a:rPr lang="en-GB" smtClean="0"/>
              <a:pPr/>
              <a:t>12</a:t>
            </a:fld>
            <a:endParaRPr lang="en-GB"/>
          </a:p>
        </p:txBody>
      </p:sp>
    </p:spTree>
    <p:extLst>
      <p:ext uri="{BB962C8B-B14F-4D97-AF65-F5344CB8AC3E}">
        <p14:creationId xmlns:p14="http://schemas.microsoft.com/office/powerpoint/2010/main" val="2591602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7ABB80-EFB2-4D86-BE59-59618141420C}" type="slidenum">
              <a:rPr lang="en-GB" smtClean="0"/>
              <a:pPr/>
              <a:t>13</a:t>
            </a:fld>
            <a:endParaRPr lang="en-GB"/>
          </a:p>
        </p:txBody>
      </p:sp>
    </p:spTree>
    <p:extLst>
      <p:ext uri="{BB962C8B-B14F-4D97-AF65-F5344CB8AC3E}">
        <p14:creationId xmlns:p14="http://schemas.microsoft.com/office/powerpoint/2010/main" val="2037845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304D1A-83AB-479B-8AFA-F8C3110683EE}" type="slidenum">
              <a:rPr lang="en-GB"/>
              <a:pPr/>
              <a:t>14</a:t>
            </a:fld>
            <a:endParaRPr lang="en-GB"/>
          </a:p>
        </p:txBody>
      </p:sp>
      <p:sp>
        <p:nvSpPr>
          <p:cNvPr id="30722" name="Rectangle 2"/>
          <p:cNvSpPr>
            <a:spLocks noGrp="1" noRot="1" noChangeAspect="1" noChangeArrowheads="1" noTextEdit="1"/>
          </p:cNvSpPr>
          <p:nvPr>
            <p:ph type="sldImg"/>
          </p:nvPr>
        </p:nvSpPr>
        <p:spPr>
          <a:xfrm>
            <a:off x="139700" y="768350"/>
            <a:ext cx="6819900" cy="3836988"/>
          </a:xfrm>
          <a:ln/>
        </p:spPr>
      </p:sp>
      <p:sp>
        <p:nvSpPr>
          <p:cNvPr id="30723" name="Rectangle 3"/>
          <p:cNvSpPr>
            <a:spLocks noGrp="1" noChangeArrowheads="1"/>
          </p:cNvSpPr>
          <p:nvPr>
            <p:ph type="body" idx="1"/>
          </p:nvPr>
        </p:nvSpPr>
        <p:spPr/>
        <p:txBody>
          <a:bodyPr/>
          <a:lstStyle/>
          <a:p>
            <a:r>
              <a:rPr lang="en-GB"/>
              <a:t>http://www.w3schools.com/html/html_elements.asp</a:t>
            </a:r>
          </a:p>
        </p:txBody>
      </p:sp>
    </p:spTree>
    <p:extLst>
      <p:ext uri="{BB962C8B-B14F-4D97-AF65-F5344CB8AC3E}">
        <p14:creationId xmlns:p14="http://schemas.microsoft.com/office/powerpoint/2010/main" val="2767432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EF03E8-EC10-438D-913D-F2FD92121FE8}" type="slidenum">
              <a:rPr lang="en-GB"/>
              <a:pPr/>
              <a:t>16</a:t>
            </a:fld>
            <a:endParaRPr lang="en-GB"/>
          </a:p>
        </p:txBody>
      </p:sp>
      <p:sp>
        <p:nvSpPr>
          <p:cNvPr id="33794" name="Rectangle 2"/>
          <p:cNvSpPr>
            <a:spLocks noGrp="1" noRot="1" noChangeAspect="1" noChangeArrowheads="1" noTextEdit="1"/>
          </p:cNvSpPr>
          <p:nvPr>
            <p:ph type="sldImg"/>
          </p:nvPr>
        </p:nvSpPr>
        <p:spPr>
          <a:xfrm>
            <a:off x="139700" y="768350"/>
            <a:ext cx="6819900" cy="3836988"/>
          </a:xfrm>
          <a:ln/>
        </p:spPr>
      </p:sp>
      <p:sp>
        <p:nvSpPr>
          <p:cNvPr id="33795" name="Rectangle 3"/>
          <p:cNvSpPr>
            <a:spLocks noGrp="1" noChangeArrowheads="1"/>
          </p:cNvSpPr>
          <p:nvPr>
            <p:ph type="body" idx="1"/>
          </p:nvPr>
        </p:nvSpPr>
        <p:spPr/>
        <p:txBody>
          <a:bodyPr/>
          <a:lstStyle/>
          <a:p>
            <a:r>
              <a:rPr lang="en-GB"/>
              <a:t>http://www.w3schools.com/html/html_elements.asp</a:t>
            </a:r>
          </a:p>
        </p:txBody>
      </p:sp>
    </p:spTree>
    <p:extLst>
      <p:ext uri="{BB962C8B-B14F-4D97-AF65-F5344CB8AC3E}">
        <p14:creationId xmlns:p14="http://schemas.microsoft.com/office/powerpoint/2010/main" val="359325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64CD56-5B7E-4B22-99E2-CB1ECBED6D2D}" type="slidenum">
              <a:rPr lang="en-GB"/>
              <a:pPr/>
              <a:t>17</a:t>
            </a:fld>
            <a:endParaRPr lang="en-GB"/>
          </a:p>
        </p:txBody>
      </p:sp>
      <p:sp>
        <p:nvSpPr>
          <p:cNvPr id="35842" name="Rectangle 2"/>
          <p:cNvSpPr>
            <a:spLocks noGrp="1" noRot="1" noChangeAspect="1" noChangeArrowheads="1" noTextEdit="1"/>
          </p:cNvSpPr>
          <p:nvPr>
            <p:ph type="sldImg"/>
          </p:nvPr>
        </p:nvSpPr>
        <p:spPr>
          <a:xfrm>
            <a:off x="139700" y="768350"/>
            <a:ext cx="6819900" cy="3836988"/>
          </a:xfrm>
          <a:ln/>
        </p:spPr>
      </p:sp>
      <p:sp>
        <p:nvSpPr>
          <p:cNvPr id="35843" name="Rectangle 3"/>
          <p:cNvSpPr>
            <a:spLocks noGrp="1" noChangeArrowheads="1"/>
          </p:cNvSpPr>
          <p:nvPr>
            <p:ph type="body" idx="1"/>
          </p:nvPr>
        </p:nvSpPr>
        <p:spPr/>
        <p:txBody>
          <a:bodyPr/>
          <a:lstStyle/>
          <a:p>
            <a:r>
              <a:rPr lang="en-GB"/>
              <a:t>http://www.w3schools.com/html/html_elements.asp</a:t>
            </a:r>
          </a:p>
        </p:txBody>
      </p:sp>
    </p:spTree>
    <p:extLst>
      <p:ext uri="{BB962C8B-B14F-4D97-AF65-F5344CB8AC3E}">
        <p14:creationId xmlns:p14="http://schemas.microsoft.com/office/powerpoint/2010/main" val="3755945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C3F4A3-F43D-4A6D-A56C-CC433F7BD9B6}" type="slidenum">
              <a:rPr lang="en-GB"/>
              <a:pPr/>
              <a:t>22</a:t>
            </a:fld>
            <a:endParaRPr lang="en-GB"/>
          </a:p>
        </p:txBody>
      </p:sp>
      <p:sp>
        <p:nvSpPr>
          <p:cNvPr id="43010" name="Rectangle 2"/>
          <p:cNvSpPr>
            <a:spLocks noGrp="1" noRot="1" noChangeAspect="1" noChangeArrowheads="1" noTextEdit="1"/>
          </p:cNvSpPr>
          <p:nvPr>
            <p:ph type="sldImg"/>
          </p:nvPr>
        </p:nvSpPr>
        <p:spPr>
          <a:xfrm>
            <a:off x="139700" y="768350"/>
            <a:ext cx="6819900" cy="3836988"/>
          </a:xfrm>
          <a:ln/>
        </p:spPr>
      </p:sp>
      <p:sp>
        <p:nvSpPr>
          <p:cNvPr id="43011" name="Rectangle 3"/>
          <p:cNvSpPr>
            <a:spLocks noGrp="1" noChangeArrowheads="1"/>
          </p:cNvSpPr>
          <p:nvPr>
            <p:ph type="body" idx="1"/>
          </p:nvPr>
        </p:nvSpPr>
        <p:spPr/>
        <p:txBody>
          <a:bodyPr/>
          <a:lstStyle/>
          <a:p>
            <a:r>
              <a:rPr lang="en-GB" dirty="0"/>
              <a:t>http://</a:t>
            </a:r>
            <a:r>
              <a:rPr lang="en-GB" dirty="0" smtClean="0"/>
              <a:t>www.w3schools.com/html/html_colors.asp</a:t>
            </a:r>
          </a:p>
          <a:p>
            <a:r>
              <a:rPr lang="en-GB" dirty="0" smtClean="0"/>
              <a:t>Initially web sites could only use web safe colours. These were 216 colours for VGA</a:t>
            </a:r>
            <a:r>
              <a:rPr lang="en-GB" baseline="0" dirty="0" smtClean="0"/>
              <a:t> displays. With x11 came the opportunity to expand into 16 bit (high colour) and 24 bit (True Colour). Each hex value corresponds to the red, green and blue shades. Can use a shortcut if the values are similar, e.g. #C0C0C0 can be represented as #C0.</a:t>
            </a:r>
            <a:endParaRPr lang="en-GB" dirty="0"/>
          </a:p>
        </p:txBody>
      </p:sp>
    </p:spTree>
    <p:extLst>
      <p:ext uri="{BB962C8B-B14F-4D97-AF65-F5344CB8AC3E}">
        <p14:creationId xmlns:p14="http://schemas.microsoft.com/office/powerpoint/2010/main" val="2172770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W3C has deprecated font attribute in latest versions of HTML (HTML 4 and XHTML) – use CSS instead.</a:t>
            </a:r>
          </a:p>
          <a:p>
            <a:endParaRPr lang="en-GB" dirty="0"/>
          </a:p>
        </p:txBody>
      </p:sp>
      <p:sp>
        <p:nvSpPr>
          <p:cNvPr id="4" name="Slide Number Placeholder 3"/>
          <p:cNvSpPr>
            <a:spLocks noGrp="1"/>
          </p:cNvSpPr>
          <p:nvPr>
            <p:ph type="sldNum" sz="quarter" idx="10"/>
          </p:nvPr>
        </p:nvSpPr>
        <p:spPr/>
        <p:txBody>
          <a:bodyPr/>
          <a:lstStyle/>
          <a:p>
            <a:fld id="{937ABB80-EFB2-4D86-BE59-59618141420C}" type="slidenum">
              <a:rPr lang="en-GB" smtClean="0"/>
              <a:pPr/>
              <a:t>23</a:t>
            </a:fld>
            <a:endParaRPr lang="en-GB"/>
          </a:p>
        </p:txBody>
      </p:sp>
    </p:spTree>
    <p:extLst>
      <p:ext uri="{BB962C8B-B14F-4D97-AF65-F5344CB8AC3E}">
        <p14:creationId xmlns:p14="http://schemas.microsoft.com/office/powerpoint/2010/main" val="178797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GB" smtClean="0"/>
              <a:t>0</a:t>
            </a:r>
          </a:p>
        </p:txBody>
      </p:sp>
    </p:spTree>
    <p:extLst>
      <p:ext uri="{BB962C8B-B14F-4D97-AF65-F5344CB8AC3E}">
        <p14:creationId xmlns:p14="http://schemas.microsoft.com/office/powerpoint/2010/main" val="2927061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p>
            <a:fld id="{181C9D8F-3939-4E90-B71B-916156BBD956}" type="slidenum">
              <a:rPr lang="en-GB"/>
              <a:pPr/>
              <a:t>66</a:t>
            </a:fld>
            <a:endParaRPr lang="en-GB"/>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p:txBody>
          <a:bodyPr/>
          <a:lstStyle/>
          <a:p>
            <a:pPr eaLnBrk="1" hangingPunct="1"/>
            <a:r>
              <a:rPr lang="en-GB" smtClean="0"/>
              <a:t>http://www.w3schools.com/css/tryit.asp?filename=trycss_background-repeaty</a:t>
            </a:r>
          </a:p>
        </p:txBody>
      </p:sp>
    </p:spTree>
    <p:extLst>
      <p:ext uri="{BB962C8B-B14F-4D97-AF65-F5344CB8AC3E}">
        <p14:creationId xmlns:p14="http://schemas.microsoft.com/office/powerpoint/2010/main" val="2745239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7ABB80-EFB2-4D86-BE59-59618141420C}" type="slidenum">
              <a:rPr lang="en-GB" smtClean="0"/>
              <a:pPr/>
              <a:t>3</a:t>
            </a:fld>
            <a:endParaRPr lang="en-GB"/>
          </a:p>
        </p:txBody>
      </p:sp>
    </p:spTree>
    <p:extLst>
      <p:ext uri="{BB962C8B-B14F-4D97-AF65-F5344CB8AC3E}">
        <p14:creationId xmlns:p14="http://schemas.microsoft.com/office/powerpoint/2010/main" val="3669013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7ABB80-EFB2-4D86-BE59-59618141420C}" type="slidenum">
              <a:rPr lang="en-GB" smtClean="0"/>
              <a:pPr/>
              <a:t>4</a:t>
            </a:fld>
            <a:endParaRPr lang="en-GB"/>
          </a:p>
        </p:txBody>
      </p:sp>
    </p:spTree>
    <p:extLst>
      <p:ext uri="{BB962C8B-B14F-4D97-AF65-F5344CB8AC3E}">
        <p14:creationId xmlns:p14="http://schemas.microsoft.com/office/powerpoint/2010/main" val="2064465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7ABB80-EFB2-4D86-BE59-59618141420C}" type="slidenum">
              <a:rPr lang="en-GB" smtClean="0"/>
              <a:pPr/>
              <a:t>5</a:t>
            </a:fld>
            <a:endParaRPr lang="en-GB"/>
          </a:p>
        </p:txBody>
      </p:sp>
    </p:spTree>
    <p:extLst>
      <p:ext uri="{BB962C8B-B14F-4D97-AF65-F5344CB8AC3E}">
        <p14:creationId xmlns:p14="http://schemas.microsoft.com/office/powerpoint/2010/main" val="2290120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7ABB80-EFB2-4D86-BE59-59618141420C}" type="slidenum">
              <a:rPr lang="en-GB" smtClean="0"/>
              <a:pPr/>
              <a:t>6</a:t>
            </a:fld>
            <a:endParaRPr lang="en-GB"/>
          </a:p>
        </p:txBody>
      </p:sp>
    </p:spTree>
    <p:extLst>
      <p:ext uri="{BB962C8B-B14F-4D97-AF65-F5344CB8AC3E}">
        <p14:creationId xmlns:p14="http://schemas.microsoft.com/office/powerpoint/2010/main" val="204290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807EAC-BFA8-4D6E-9CBF-AE14E54908F3}" type="slidenum">
              <a:rPr lang="en-GB"/>
              <a:pPr/>
              <a:t>7</a:t>
            </a:fld>
            <a:endParaRPr lang="en-GB"/>
          </a:p>
        </p:txBody>
      </p:sp>
      <p:sp>
        <p:nvSpPr>
          <p:cNvPr id="20482" name="Rectangle 2"/>
          <p:cNvSpPr>
            <a:spLocks noGrp="1" noRot="1" noChangeAspect="1" noChangeArrowheads="1" noTextEdit="1"/>
          </p:cNvSpPr>
          <p:nvPr>
            <p:ph type="sldImg"/>
          </p:nvPr>
        </p:nvSpPr>
        <p:spPr>
          <a:xfrm>
            <a:off x="139700" y="768350"/>
            <a:ext cx="6819900" cy="3836988"/>
          </a:xfrm>
          <a:ln/>
        </p:spPr>
      </p:sp>
      <p:sp>
        <p:nvSpPr>
          <p:cNvPr id="20483" name="Rectangle 3"/>
          <p:cNvSpPr>
            <a:spLocks noGrp="1" noChangeArrowheads="1"/>
          </p:cNvSpPr>
          <p:nvPr>
            <p:ph type="body" idx="1"/>
          </p:nvPr>
        </p:nvSpPr>
        <p:spPr/>
        <p:txBody>
          <a:bodyPr/>
          <a:lstStyle/>
          <a:p>
            <a:r>
              <a:rPr lang="en-GB"/>
              <a:t>http://www.w3.org/</a:t>
            </a:r>
          </a:p>
        </p:txBody>
      </p:sp>
    </p:spTree>
    <p:extLst>
      <p:ext uri="{BB962C8B-B14F-4D97-AF65-F5344CB8AC3E}">
        <p14:creationId xmlns:p14="http://schemas.microsoft.com/office/powerpoint/2010/main" val="3647106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7ABB80-EFB2-4D86-BE59-59618141420C}" type="slidenum">
              <a:rPr lang="en-GB" smtClean="0"/>
              <a:pPr/>
              <a:t>8</a:t>
            </a:fld>
            <a:endParaRPr lang="en-GB"/>
          </a:p>
        </p:txBody>
      </p:sp>
    </p:spTree>
    <p:extLst>
      <p:ext uri="{BB962C8B-B14F-4D97-AF65-F5344CB8AC3E}">
        <p14:creationId xmlns:p14="http://schemas.microsoft.com/office/powerpoint/2010/main" val="2444970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7ABB80-EFB2-4D86-BE59-59618141420C}" type="slidenum">
              <a:rPr lang="en-GB" smtClean="0"/>
              <a:pPr/>
              <a:t>9</a:t>
            </a:fld>
            <a:endParaRPr lang="en-GB"/>
          </a:p>
        </p:txBody>
      </p:sp>
    </p:spTree>
    <p:extLst>
      <p:ext uri="{BB962C8B-B14F-4D97-AF65-F5344CB8AC3E}">
        <p14:creationId xmlns:p14="http://schemas.microsoft.com/office/powerpoint/2010/main" val="2981316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7ABB80-EFB2-4D86-BE59-59618141420C}" type="slidenum">
              <a:rPr lang="en-GB" smtClean="0"/>
              <a:pPr/>
              <a:t>10</a:t>
            </a:fld>
            <a:endParaRPr lang="en-GB"/>
          </a:p>
        </p:txBody>
      </p:sp>
    </p:spTree>
    <p:extLst>
      <p:ext uri="{BB962C8B-B14F-4D97-AF65-F5344CB8AC3E}">
        <p14:creationId xmlns:p14="http://schemas.microsoft.com/office/powerpoint/2010/main" val="2396533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solidFill>
                  <a:schemeClr val="accent1">
                    <a:lumMod val="75000"/>
                  </a:schemeClr>
                </a:solidFill>
                <a:latin typeface="+mn-lt"/>
              </a:defRPr>
            </a:lvl1pPr>
          </a:lstStyle>
          <a:p>
            <a:r>
              <a:rPr lang="en-US" smtClean="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dirty="0"/>
          </a:p>
        </p:txBody>
      </p:sp>
      <p:sp>
        <p:nvSpPr>
          <p:cNvPr id="6" name="Slide Number Placeholder 5"/>
          <p:cNvSpPr>
            <a:spLocks noGrp="1"/>
          </p:cNvSpPr>
          <p:nvPr>
            <p:ph type="sldNum" sz="quarter" idx="12"/>
          </p:nvPr>
        </p:nvSpPr>
        <p:spPr>
          <a:xfrm>
            <a:off x="11467315" y="6348331"/>
            <a:ext cx="504107" cy="365125"/>
          </a:xfrm>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3569532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908721"/>
            <a:ext cx="10515600" cy="781969"/>
          </a:xfrm>
        </p:spPr>
        <p:txBody>
          <a:bodyPr/>
          <a:lstStyle/>
          <a:p>
            <a:r>
              <a:rPr lang="en-US"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2386335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4704"/>
            <a:ext cx="1595569" cy="5412259"/>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1" y="764703"/>
            <a:ext cx="7734300" cy="541226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3443346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12954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09600" y="1719263"/>
            <a:ext cx="10972800" cy="4411662"/>
          </a:xfrm>
        </p:spPr>
        <p:txBody>
          <a:bodyPr/>
          <a:lstStyle/>
          <a:p>
            <a:endParaRPr lang="en-GB"/>
          </a:p>
        </p:txBody>
      </p:sp>
      <p:sp>
        <p:nvSpPr>
          <p:cNvPr id="4" name="Date Placeholder 3"/>
          <p:cNvSpPr>
            <a:spLocks noGrp="1"/>
          </p:cNvSpPr>
          <p:nvPr>
            <p:ph type="dt" sz="half" idx="10"/>
          </p:nvPr>
        </p:nvSpPr>
        <p:spPr>
          <a:xfrm>
            <a:off x="609600" y="6248400"/>
            <a:ext cx="2844800" cy="457200"/>
          </a:xfrm>
        </p:spPr>
        <p:txBody>
          <a:bodyPr/>
          <a:lstStyle>
            <a:lvl1pPr>
              <a:defRPr/>
            </a:lvl1pPr>
          </a:lstStyle>
          <a:p>
            <a:endParaRPr lang="en-GB" altLang="en-US"/>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GB" altLang="en-US"/>
          </a:p>
        </p:txBody>
      </p:sp>
      <p:sp>
        <p:nvSpPr>
          <p:cNvPr id="6" name="Slide Number Placeholder 5"/>
          <p:cNvSpPr>
            <a:spLocks noGrp="1"/>
          </p:cNvSpPr>
          <p:nvPr>
            <p:ph type="sldNum" sz="quarter" idx="12"/>
          </p:nvPr>
        </p:nvSpPr>
        <p:spPr>
          <a:xfrm>
            <a:off x="8737600" y="6248400"/>
            <a:ext cx="2844800" cy="457200"/>
          </a:xfrm>
        </p:spPr>
        <p:txBody>
          <a:bodyPr/>
          <a:lstStyle>
            <a:lvl1pPr>
              <a:defRPr/>
            </a:lvl1pPr>
          </a:lstStyle>
          <a:p>
            <a:fld id="{9376AA41-0567-4B50-96F2-275F5C1706B0}" type="slidenum">
              <a:rPr lang="en-GB" altLang="en-US"/>
              <a:pPr/>
              <a:t>‹#›</a:t>
            </a:fld>
            <a:endParaRPr lang="en-GB" altLang="en-US"/>
          </a:p>
        </p:txBody>
      </p:sp>
    </p:spTree>
    <p:extLst>
      <p:ext uri="{BB962C8B-B14F-4D97-AF65-F5344CB8AC3E}">
        <p14:creationId xmlns:p14="http://schemas.microsoft.com/office/powerpoint/2010/main" val="3721809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12954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9600" y="1719263"/>
            <a:ext cx="53848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719263"/>
            <a:ext cx="53848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7"/>
          <p:cNvSpPr>
            <a:spLocks noGrp="1" noChangeArrowheads="1"/>
          </p:cNvSpPr>
          <p:nvPr>
            <p:ph type="sldNum" sz="quarter" idx="12"/>
          </p:nvPr>
        </p:nvSpPr>
        <p:spPr>
          <a:ln/>
        </p:spPr>
        <p:txBody>
          <a:bodyPr/>
          <a:lstStyle>
            <a:lvl1pPr>
              <a:defRPr/>
            </a:lvl1pPr>
          </a:lstStyle>
          <a:p>
            <a:pPr>
              <a:defRPr/>
            </a:pPr>
            <a:fld id="{8CC43CAE-D142-4186-B3F6-733DF3C4A702}" type="slidenum">
              <a:rPr lang="en-GB" altLang="en-US"/>
              <a:pPr>
                <a:defRPr/>
              </a:pPr>
              <a:t>‹#›</a:t>
            </a:fld>
            <a:endParaRPr lang="en-GB" altLang="en-US"/>
          </a:p>
        </p:txBody>
      </p:sp>
    </p:spTree>
    <p:extLst>
      <p:ext uri="{BB962C8B-B14F-4D97-AF65-F5344CB8AC3E}">
        <p14:creationId xmlns:p14="http://schemas.microsoft.com/office/powerpoint/2010/main" val="3874256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0334" y="980728"/>
            <a:ext cx="11590421" cy="903634"/>
          </a:xfrm>
        </p:spPr>
        <p:txBody>
          <a:bodyPr/>
          <a:lstStyle>
            <a:lvl1pPr>
              <a:defRPr b="1">
                <a:solidFill>
                  <a:schemeClr val="accent1">
                    <a:lumMod val="75000"/>
                  </a:schemeClr>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312822" y="2276872"/>
            <a:ext cx="11590421" cy="41195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a:xfrm>
            <a:off x="11442032" y="6396458"/>
            <a:ext cx="461211" cy="365125"/>
          </a:xfrm>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1864689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0949" y="1709740"/>
            <a:ext cx="11341769" cy="2852737"/>
          </a:xfrm>
        </p:spPr>
        <p:txBody>
          <a:bodyPr anchor="b"/>
          <a:lstStyle>
            <a:lvl1pPr>
              <a:defRPr sz="4500">
                <a:solidFill>
                  <a:schemeClr val="accent1">
                    <a:lumMod val="50000"/>
                  </a:schemeClr>
                </a:solidFill>
                <a:latin typeface="+mn-lt"/>
              </a:defRPr>
            </a:lvl1pPr>
          </a:lstStyle>
          <a:p>
            <a:r>
              <a:rPr lang="en-US" smtClean="0"/>
              <a:t>Click to edit Master title style</a:t>
            </a:r>
            <a:endParaRPr lang="en-GB" dirty="0"/>
          </a:p>
        </p:txBody>
      </p:sp>
      <p:sp>
        <p:nvSpPr>
          <p:cNvPr id="3" name="Text Placeholder 2"/>
          <p:cNvSpPr>
            <a:spLocks noGrp="1"/>
          </p:cNvSpPr>
          <p:nvPr>
            <p:ph type="body" idx="1"/>
          </p:nvPr>
        </p:nvSpPr>
        <p:spPr>
          <a:xfrm>
            <a:off x="360949" y="4589465"/>
            <a:ext cx="11341769" cy="1500187"/>
          </a:xfrm>
        </p:spPr>
        <p:txBody>
          <a:bodyPr/>
          <a:lstStyle>
            <a:lvl1pPr marL="0" indent="0">
              <a:buNone/>
              <a:defRPr sz="1800">
                <a:solidFill>
                  <a:schemeClr val="accent1">
                    <a:lumMod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6" name="Slide Number Placeholder 5"/>
          <p:cNvSpPr>
            <a:spLocks noGrp="1"/>
          </p:cNvSpPr>
          <p:nvPr>
            <p:ph type="sldNum" sz="quarter" idx="12"/>
          </p:nvPr>
        </p:nvSpPr>
        <p:spPr>
          <a:xfrm>
            <a:off x="11265569" y="6356352"/>
            <a:ext cx="437147" cy="365125"/>
          </a:xfrm>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2058912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92697"/>
            <a:ext cx="10467475" cy="997993"/>
          </a:xfrm>
        </p:spPr>
        <p:txBody>
          <a:bodyPr/>
          <a:lstStyle>
            <a:lvl1pPr>
              <a:defRPr>
                <a:solidFill>
                  <a:schemeClr val="accent1">
                    <a:lumMod val="75000"/>
                  </a:schemeClr>
                </a:solidFill>
                <a:latin typeface="+mn-lt"/>
              </a:defRPr>
            </a:lvl1pPr>
          </a:lstStyle>
          <a:p>
            <a:r>
              <a:rPr lang="en-US" smtClean="0"/>
              <a:t>Click to edit Master title style</a:t>
            </a:r>
            <a:endParaRPr lang="en-GB" dirty="0"/>
          </a:p>
        </p:txBody>
      </p:sp>
      <p:sp>
        <p:nvSpPr>
          <p:cNvPr id="3" name="Content Placeholder 2"/>
          <p:cNvSpPr>
            <a:spLocks noGrp="1"/>
          </p:cNvSpPr>
          <p:nvPr>
            <p:ph sz="half" idx="1"/>
          </p:nvPr>
        </p:nvSpPr>
        <p:spPr>
          <a:xfrm>
            <a:off x="838200" y="1825625"/>
            <a:ext cx="5181600" cy="48550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72200" y="1825625"/>
            <a:ext cx="5133475" cy="48550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a:xfrm>
            <a:off x="11305675" y="6315578"/>
            <a:ext cx="533400" cy="365125"/>
          </a:xfrm>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3243883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692697"/>
            <a:ext cx="10515600" cy="919537"/>
          </a:xfrm>
        </p:spPr>
        <p:txBody>
          <a:bodyPr/>
          <a:lstStyle/>
          <a:p>
            <a:r>
              <a:rPr lang="en-US" smtClean="0"/>
              <a:t>Click to edit Master title style</a:t>
            </a:r>
            <a:endParaRPr lang="en-GB"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42164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42164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sz="quarter" idx="12"/>
          </p:nvPr>
        </p:nvSpPr>
        <p:spPr>
          <a:xfrm>
            <a:off x="11530013" y="6356352"/>
            <a:ext cx="504107" cy="365125"/>
          </a:xfrm>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2329569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1908507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2585094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5"/>
            <a:ext cx="3932237" cy="929408"/>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573405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399"/>
            <a:ext cx="3932237" cy="466407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407713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6"/>
            <a:ext cx="3932237" cy="929406"/>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3706383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838200" y="1825625"/>
            <a:ext cx="10515600" cy="489585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4"/>
          </p:nvPr>
        </p:nvSpPr>
        <p:spPr>
          <a:xfrm>
            <a:off x="11467315" y="6356352"/>
            <a:ext cx="504107"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79E8541-563E-4CCF-86ED-45B48129A840}" type="slidenum">
              <a:rPr lang="en-US" smtClean="0"/>
              <a:t>‹#›</a:t>
            </a:fld>
            <a:endParaRPr lang="en-US"/>
          </a:p>
        </p:txBody>
      </p:sp>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906451" y="105744"/>
            <a:ext cx="1121727" cy="383831"/>
          </a:xfrm>
          <a:prstGeom prst="rect">
            <a:avLst/>
          </a:prstGeom>
        </p:spPr>
      </p:pic>
      <p:pic>
        <p:nvPicPr>
          <p:cNvPr id="8" name="Picture 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456374" y="103635"/>
            <a:ext cx="1152127" cy="460851"/>
          </a:xfrm>
          <a:prstGeom prst="rect">
            <a:avLst/>
          </a:prstGeom>
        </p:spPr>
      </p:pic>
      <p:pic>
        <p:nvPicPr>
          <p:cNvPr id="10" name="Picture 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9388" y="32516"/>
            <a:ext cx="2083613" cy="523508"/>
          </a:xfrm>
          <a:prstGeom prst="rect">
            <a:avLst/>
          </a:prstGeom>
        </p:spPr>
      </p:pic>
    </p:spTree>
    <p:extLst>
      <p:ext uri="{BB962C8B-B14F-4D97-AF65-F5344CB8AC3E}">
        <p14:creationId xmlns:p14="http://schemas.microsoft.com/office/powerpoint/2010/main" val="231846325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685800" rtl="0" eaLnBrk="1" latinLnBrk="0" hangingPunct="1">
        <a:lnSpc>
          <a:spcPct val="90000"/>
        </a:lnSpc>
        <a:spcBef>
          <a:spcPct val="0"/>
        </a:spcBef>
        <a:buNone/>
        <a:defRPr sz="3300" kern="1200">
          <a:solidFill>
            <a:schemeClr val="accent1">
              <a:lumMod val="75000"/>
            </a:schemeClr>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www.mcli.dist.maricopa.edu/authoring/studio/guidebook/flow_example.html" TargetMode="Externa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hyperlink" Target="http://www.webopedia.com/TERM/W/wireframe.html" TargetMode="Externa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hyperlink" Target="http://www.w3schools.com/js/" TargetMode="External"/><Relationship Id="rId2" Type="http://schemas.openxmlformats.org/officeDocument/2006/relationships/hyperlink" Target="http://www.w3schools.com/jsref/" TargetMode="Externa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hyperlink" Target="http://www.google.com/" TargetMode="Externa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hyperlink" Target="http://www.jquery.com/" TargetMode="Externa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hyperlink" Target="http://code.google.com/apis/ajaxlibs/" TargetMode="Externa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computerhope.com/htmcolor.htm"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image" Target="../media/image5.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w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hyperlink" Target="http://www.w3.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Software Developer Technician</a:t>
            </a:r>
            <a:endParaRPr lang="en-US" dirty="0"/>
          </a:p>
        </p:txBody>
      </p:sp>
      <p:sp>
        <p:nvSpPr>
          <p:cNvPr id="3" name="Subtitle 2"/>
          <p:cNvSpPr>
            <a:spLocks noGrp="1"/>
          </p:cNvSpPr>
          <p:nvPr>
            <p:ph type="subTitle" idx="1"/>
          </p:nvPr>
        </p:nvSpPr>
        <p:spPr/>
        <p:txBody>
          <a:bodyPr/>
          <a:lstStyle/>
          <a:p>
            <a:r>
              <a:rPr lang="en-GB" dirty="0" smtClean="0"/>
              <a:t>Web</a:t>
            </a:r>
            <a:endParaRPr lang="en-US" dirty="0"/>
          </a:p>
        </p:txBody>
      </p:sp>
    </p:spTree>
    <p:extLst>
      <p:ext uri="{BB962C8B-B14F-4D97-AF65-F5344CB8AC3E}">
        <p14:creationId xmlns:p14="http://schemas.microsoft.com/office/powerpoint/2010/main" val="40963163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GB"/>
              <a:t>HTML tags</a:t>
            </a:r>
          </a:p>
        </p:txBody>
      </p:sp>
      <p:sp>
        <p:nvSpPr>
          <p:cNvPr id="24579" name="Rectangle 3"/>
          <p:cNvSpPr>
            <a:spLocks noChangeArrowheads="1"/>
          </p:cNvSpPr>
          <p:nvPr/>
        </p:nvSpPr>
        <p:spPr bwMode="auto">
          <a:xfrm>
            <a:off x="1874839" y="-3858141"/>
            <a:ext cx="184731" cy="369332"/>
          </a:xfrm>
          <a:prstGeom prst="rect">
            <a:avLst/>
          </a:prstGeom>
          <a:solidFill>
            <a:srgbClr val="F3F3F3"/>
          </a:solidFill>
          <a:ln w="9525">
            <a:noFill/>
            <a:miter lim="800000"/>
            <a:headEnd/>
            <a:tailEnd/>
          </a:ln>
          <a:effectLst/>
        </p:spPr>
        <p:txBody>
          <a:bodyPr wrap="none" anchor="ctr">
            <a:spAutoFit/>
          </a:bodyPr>
          <a:lstStyle/>
          <a:p>
            <a:endParaRPr lang="en-GB"/>
          </a:p>
        </p:txBody>
      </p:sp>
      <p:graphicFrame>
        <p:nvGraphicFramePr>
          <p:cNvPr id="24580" name="Group 4"/>
          <p:cNvGraphicFramePr>
            <a:graphicFrameLocks noGrp="1"/>
          </p:cNvGraphicFramePr>
          <p:nvPr>
            <p:extLst>
              <p:ext uri="{D42A27DB-BD31-4B8C-83A1-F6EECF244321}">
                <p14:modId xmlns:p14="http://schemas.microsoft.com/office/powerpoint/2010/main" val="2974423710"/>
              </p:ext>
            </p:extLst>
          </p:nvPr>
        </p:nvGraphicFramePr>
        <p:xfrm>
          <a:off x="2392531" y="1432545"/>
          <a:ext cx="8253412" cy="4804728"/>
        </p:xfrm>
        <a:graphic>
          <a:graphicData uri="http://schemas.openxmlformats.org/drawingml/2006/table">
            <a:tbl>
              <a:tblPr/>
              <a:tblGrid>
                <a:gridCol w="2149475">
                  <a:extLst>
                    <a:ext uri="{9D8B030D-6E8A-4147-A177-3AD203B41FA5}">
                      <a16:colId xmlns:a16="http://schemas.microsoft.com/office/drawing/2014/main" val="20000"/>
                    </a:ext>
                  </a:extLst>
                </a:gridCol>
                <a:gridCol w="4043362">
                  <a:extLst>
                    <a:ext uri="{9D8B030D-6E8A-4147-A177-3AD203B41FA5}">
                      <a16:colId xmlns:a16="http://schemas.microsoft.com/office/drawing/2014/main" val="20001"/>
                    </a:ext>
                  </a:extLst>
                </a:gridCol>
                <a:gridCol w="2060575">
                  <a:extLst>
                    <a:ext uri="{9D8B030D-6E8A-4147-A177-3AD203B41FA5}">
                      <a16:colId xmlns:a16="http://schemas.microsoft.com/office/drawing/2014/main" val="20002"/>
                    </a:ext>
                  </a:extLst>
                </a:gridCol>
              </a:tblGrid>
              <a:tr h="336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70C0"/>
                          </a:solidFill>
                          <a:effectLst/>
                          <a:latin typeface="Comic Sans MS" pitchFamily="66" charset="0"/>
                          <a:cs typeface="Times New Roman" pitchFamily="18" charset="0"/>
                        </a:rPr>
                        <a:t>Tag</a:t>
                      </a:r>
                      <a:endParaRPr kumimoji="0" lang="en-GB" sz="1600" b="0" i="0" u="none" strike="noStrike" cap="none" normalizeH="0" baseline="0" dirty="0" smtClean="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70C0"/>
                          </a:solidFill>
                          <a:effectLst/>
                          <a:latin typeface="Comic Sans MS" pitchFamily="66" charset="0"/>
                          <a:cs typeface="Times New Roman" pitchFamily="18" charset="0"/>
                        </a:rPr>
                        <a:t>Description</a:t>
                      </a:r>
                      <a:endParaRPr kumimoji="0" lang="en-GB" sz="1600" b="0" i="0" u="none" strike="noStrike" cap="none" normalizeH="0" baseline="0" dirty="0" smtClean="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0070C0"/>
                          </a:solidFill>
                          <a:effectLst/>
                          <a:latin typeface="Comic Sans MS" pitchFamily="66" charset="0"/>
                          <a:cs typeface="Times New Roman" pitchFamily="18" charset="0"/>
                        </a:rPr>
                        <a:t>Nested in</a:t>
                      </a:r>
                      <a:endParaRPr kumimoji="0" lang="en-GB" sz="1600" b="0" i="0" u="none" strike="noStrike" cap="none" normalizeH="0" baseline="0" smtClean="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0"/>
                  </a:ext>
                </a:extLst>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70C0"/>
                          </a:solidFill>
                          <a:effectLst/>
                          <a:latin typeface="Comic Sans MS" pitchFamily="66" charset="0"/>
                          <a:cs typeface="Times New Roman" pitchFamily="18" charset="0"/>
                        </a:rPr>
                        <a:t>&lt;html&gt;&lt;/html&gt;</a:t>
                      </a:r>
                      <a:endParaRPr kumimoji="0" lang="en-GB" sz="1600" b="0" i="0" u="none" strike="noStrike" cap="none" normalizeH="0" baseline="0" smtClean="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70C0"/>
                          </a:solidFill>
                          <a:effectLst/>
                          <a:latin typeface="Comic Sans MS" pitchFamily="66" charset="0"/>
                          <a:cs typeface="Times New Roman" pitchFamily="18" charset="0"/>
                        </a:rPr>
                        <a:t>Start of HTML section</a:t>
                      </a:r>
                      <a:endParaRPr kumimoji="0" lang="en-GB" sz="1600" b="0" i="0" u="none" strike="noStrike" cap="none" normalizeH="0" baseline="0" dirty="0" smtClean="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70C0"/>
                          </a:solidFill>
                          <a:effectLst/>
                          <a:latin typeface="Comic Sans MS" pitchFamily="66" charset="0"/>
                          <a:cs typeface="Times New Roman" pitchFamily="18" charset="0"/>
                        </a:rPr>
                        <a:t>N/A</a:t>
                      </a:r>
                      <a:endParaRPr kumimoji="0" lang="en-GB" sz="1600" b="0" i="0" u="none" strike="noStrike" cap="none" normalizeH="0" baseline="0" dirty="0" smtClean="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1"/>
                  </a:ext>
                </a:extLst>
              </a:tr>
              <a:tr h="541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70C0"/>
                          </a:solidFill>
                          <a:effectLst/>
                          <a:latin typeface="Comic Sans MS" pitchFamily="66" charset="0"/>
                          <a:cs typeface="Times New Roman" pitchFamily="18" charset="0"/>
                        </a:rPr>
                        <a:t>&lt;head&gt;&lt;/head&gt;</a:t>
                      </a:r>
                      <a:endParaRPr kumimoji="0" lang="en-GB" sz="1600" b="0" i="0" u="none" strike="noStrike" cap="none" normalizeH="0" baseline="0" smtClean="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70C0"/>
                          </a:solidFill>
                          <a:effectLst/>
                          <a:latin typeface="Comic Sans MS" pitchFamily="66" charset="0"/>
                          <a:cs typeface="Times New Roman" pitchFamily="18" charset="0"/>
                        </a:rPr>
                        <a:t>Document header. Includes information about the document.</a:t>
                      </a:r>
                      <a:endParaRPr kumimoji="0" lang="en-GB" sz="1600" b="0" i="0" u="none" strike="noStrike" cap="none" normalizeH="0" baseline="0" dirty="0" smtClean="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70C0"/>
                          </a:solidFill>
                          <a:effectLst/>
                          <a:latin typeface="Comic Sans MS" pitchFamily="66" charset="0"/>
                          <a:cs typeface="Times New Roman" pitchFamily="18" charset="0"/>
                        </a:rPr>
                        <a:t>&lt;html&gt;&lt;/html&gt;</a:t>
                      </a:r>
                      <a:endParaRPr kumimoji="0" lang="en-GB" sz="1600" b="0" i="0" u="none" strike="noStrike" cap="none" normalizeH="0" baseline="0" dirty="0" smtClean="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2"/>
                  </a:ext>
                </a:extLst>
              </a:tr>
              <a:tr h="649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70C0"/>
                          </a:solidFill>
                          <a:effectLst/>
                          <a:latin typeface="Comic Sans MS" pitchFamily="66" charset="0"/>
                          <a:cs typeface="Times New Roman" pitchFamily="18" charset="0"/>
                        </a:rPr>
                        <a:t>&lt;title&gt;&lt;/title&gt;</a:t>
                      </a:r>
                      <a:endParaRPr kumimoji="0" lang="en-GB" sz="1600" b="0" i="0" u="none" strike="noStrike" cap="none" normalizeH="0" baseline="0" smtClean="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70C0"/>
                          </a:solidFill>
                          <a:effectLst/>
                          <a:latin typeface="Comic Sans MS" pitchFamily="66" charset="0"/>
                          <a:cs typeface="Times New Roman" pitchFamily="18" charset="0"/>
                        </a:rPr>
                        <a:t>Displays a title in the Browsers title bar. Identifies the web content</a:t>
                      </a:r>
                      <a:endParaRPr kumimoji="0" lang="en-GB" sz="1600" b="0" i="0" u="none" strike="noStrike" cap="none" normalizeH="0" baseline="0" smtClean="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70C0"/>
                          </a:solidFill>
                          <a:effectLst/>
                          <a:latin typeface="Comic Sans MS" pitchFamily="66" charset="0"/>
                          <a:cs typeface="Times New Roman" pitchFamily="18" charset="0"/>
                        </a:rPr>
                        <a:t>&lt;head&gt;&lt;/head&gt;</a:t>
                      </a:r>
                      <a:endParaRPr kumimoji="0" lang="en-GB" sz="1600" b="0" i="0" u="none" strike="noStrike" cap="none" normalizeH="0" baseline="0" dirty="0" smtClean="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3"/>
                  </a:ext>
                </a:extLst>
              </a:tr>
              <a:tr h="379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70C0"/>
                          </a:solidFill>
                          <a:effectLst/>
                          <a:latin typeface="Comic Sans MS" pitchFamily="66" charset="0"/>
                          <a:cs typeface="Times New Roman" pitchFamily="18" charset="0"/>
                        </a:rPr>
                        <a:t>&lt;body&gt;&lt;/body&gt;</a:t>
                      </a:r>
                      <a:endParaRPr kumimoji="0" lang="en-GB" sz="1600" b="0" i="0" u="none" strike="noStrike" cap="none" normalizeH="0" baseline="0" smtClean="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70C0"/>
                          </a:solidFill>
                          <a:effectLst/>
                          <a:latin typeface="Comic Sans MS" pitchFamily="66" charset="0"/>
                          <a:cs typeface="Times New Roman" pitchFamily="18" charset="0"/>
                        </a:rPr>
                        <a:t>Main body of the HTML document. Contains the websites content</a:t>
                      </a:r>
                      <a:endParaRPr kumimoji="0" lang="en-GB" sz="1600" b="0" i="0" u="none" strike="noStrike" cap="none" normalizeH="0" baseline="0" smtClean="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70C0"/>
                          </a:solidFill>
                          <a:effectLst/>
                          <a:latin typeface="Comic Sans MS" pitchFamily="66" charset="0"/>
                          <a:cs typeface="Times New Roman" pitchFamily="18" charset="0"/>
                        </a:rPr>
                        <a:t>&lt;html&gt;&lt;/html&gt;</a:t>
                      </a:r>
                      <a:endParaRPr kumimoji="0" lang="en-GB" sz="1600" b="0" i="0" u="none" strike="noStrike" cap="none" normalizeH="0" baseline="0" dirty="0" smtClean="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4"/>
                  </a:ext>
                </a:extLst>
              </a:tr>
              <a:tr h="336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70C0"/>
                          </a:solidFill>
                          <a:effectLst/>
                          <a:latin typeface="Comic Sans MS" pitchFamily="66" charset="0"/>
                          <a:cs typeface="Times New Roman" pitchFamily="18" charset="0"/>
                        </a:rPr>
                        <a:t>&lt;b&gt;&lt;/b&gt;</a:t>
                      </a:r>
                      <a:endParaRPr kumimoji="0" lang="en-GB" sz="1600" b="0" i="0" u="none" strike="noStrike" cap="none" normalizeH="0" baseline="0" smtClean="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70C0"/>
                          </a:solidFill>
                          <a:effectLst/>
                          <a:latin typeface="Comic Sans MS" pitchFamily="66" charset="0"/>
                          <a:cs typeface="Times New Roman" pitchFamily="18" charset="0"/>
                        </a:rPr>
                        <a:t>Bold formatter</a:t>
                      </a:r>
                      <a:endParaRPr kumimoji="0" lang="en-GB" sz="1600" b="0" i="0" u="none" strike="noStrike" cap="none" normalizeH="0" baseline="0" smtClean="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70C0"/>
                          </a:solidFill>
                          <a:effectLst/>
                          <a:latin typeface="Comic Sans MS" pitchFamily="66" charset="0"/>
                          <a:cs typeface="Times New Roman" pitchFamily="18" charset="0"/>
                        </a:rPr>
                        <a:t>&lt;body&gt;&lt;/body&gt;</a:t>
                      </a:r>
                      <a:endParaRPr kumimoji="0" lang="en-GB" sz="1600" b="0" i="0" u="none" strike="noStrike" cap="none" normalizeH="0" baseline="0" dirty="0" smtClean="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5"/>
                  </a:ext>
                </a:extLst>
              </a:tr>
              <a:tr h="415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70C0"/>
                          </a:solidFill>
                          <a:effectLst/>
                          <a:latin typeface="Comic Sans MS" pitchFamily="66" charset="0"/>
                          <a:cs typeface="Times New Roman" pitchFamily="18" charset="0"/>
                        </a:rPr>
                        <a:t>&lt;p&gt;&lt;/p&gt;</a:t>
                      </a:r>
                      <a:endParaRPr kumimoji="0" lang="en-GB" sz="1600" b="0" i="0" u="none" strike="noStrike" cap="none" normalizeH="0" baseline="0" smtClean="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70C0"/>
                          </a:solidFill>
                          <a:effectLst/>
                          <a:latin typeface="Comic Sans MS" pitchFamily="66" charset="0"/>
                          <a:cs typeface="Times New Roman" pitchFamily="18" charset="0"/>
                        </a:rPr>
                        <a:t>Paragraph of text. Add extra lines before and after paragraph.</a:t>
                      </a:r>
                      <a:endParaRPr kumimoji="0" lang="en-GB" sz="1600" b="0" i="0" u="none" strike="noStrike" cap="none" normalizeH="0" baseline="0" smtClean="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70C0"/>
                          </a:solidFill>
                          <a:effectLst/>
                          <a:latin typeface="Comic Sans MS" pitchFamily="66" charset="0"/>
                          <a:cs typeface="Times New Roman" pitchFamily="18" charset="0"/>
                        </a:rPr>
                        <a:t>&lt;body&gt;&lt;/body&gt;</a:t>
                      </a:r>
                      <a:endParaRPr kumimoji="0" lang="en-GB" sz="1600" b="0" i="0" u="none" strike="noStrike" cap="none" normalizeH="0" baseline="0" dirty="0" smtClean="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6"/>
                  </a:ext>
                </a:extLst>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70C0"/>
                          </a:solidFill>
                          <a:effectLst/>
                          <a:latin typeface="Comic Sans MS" pitchFamily="66" charset="0"/>
                          <a:cs typeface="Times New Roman" pitchFamily="18" charset="0"/>
                        </a:rPr>
                        <a:t>&lt;br&gt;</a:t>
                      </a:r>
                      <a:endParaRPr kumimoji="0" lang="en-GB" sz="1600" b="0" i="0" u="none" strike="noStrike" cap="none" normalizeH="0" baseline="0" smtClean="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70C0"/>
                          </a:solidFill>
                          <a:effectLst/>
                          <a:latin typeface="Comic Sans MS" pitchFamily="66" charset="0"/>
                          <a:cs typeface="Times New Roman" pitchFamily="18" charset="0"/>
                        </a:rPr>
                        <a:t>Single carriage return</a:t>
                      </a:r>
                      <a:endParaRPr kumimoji="0" lang="en-GB" sz="1600" b="0" i="0" u="none" strike="noStrike" cap="none" normalizeH="0" baseline="0" smtClean="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70C0"/>
                          </a:solidFill>
                          <a:effectLst/>
                          <a:latin typeface="Comic Sans MS" pitchFamily="66" charset="0"/>
                          <a:cs typeface="Times New Roman" pitchFamily="18" charset="0"/>
                        </a:rPr>
                        <a:t>&lt;body&gt;&lt;/body&gt;</a:t>
                      </a:r>
                      <a:endParaRPr kumimoji="0" lang="en-GB" sz="1600" b="0" i="0" u="none" strike="noStrike" cap="none" normalizeH="0" baseline="0" dirty="0" smtClean="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7"/>
                  </a:ext>
                </a:extLst>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70C0"/>
                          </a:solidFill>
                          <a:effectLst/>
                          <a:latin typeface="Comic Sans MS" pitchFamily="66" charset="0"/>
                          <a:cs typeface="Times New Roman" pitchFamily="18" charset="0"/>
                        </a:rPr>
                        <a:t>&lt;h1&gt;&lt;/h1&gt;</a:t>
                      </a:r>
                      <a:endParaRPr kumimoji="0" lang="en-GB" sz="1600" b="0" i="0" u="none" strike="noStrike" cap="none" normalizeH="0" baseline="0" smtClean="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70C0"/>
                          </a:solidFill>
                          <a:effectLst/>
                          <a:latin typeface="Comic Sans MS" pitchFamily="66" charset="0"/>
                          <a:cs typeface="Times New Roman" pitchFamily="18" charset="0"/>
                        </a:rPr>
                        <a:t>Heading style (largest heading)</a:t>
                      </a:r>
                      <a:endParaRPr kumimoji="0" lang="en-GB" sz="1600" b="0" i="0" u="none" strike="noStrike" cap="none" normalizeH="0" baseline="0" smtClean="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70C0"/>
                          </a:solidFill>
                          <a:effectLst/>
                          <a:latin typeface="Comic Sans MS" pitchFamily="66" charset="0"/>
                          <a:cs typeface="Times New Roman" pitchFamily="18" charset="0"/>
                        </a:rPr>
                        <a:t>&lt;body&gt;&lt;/body&gt;</a:t>
                      </a:r>
                      <a:endParaRPr kumimoji="0" lang="en-GB" sz="1600" b="0" i="0" u="none" strike="noStrike" cap="none" normalizeH="0" baseline="0" dirty="0" smtClean="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8"/>
                  </a:ext>
                </a:extLst>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70C0"/>
                          </a:solidFill>
                          <a:effectLst/>
                          <a:latin typeface="Comic Sans MS" pitchFamily="66" charset="0"/>
                          <a:cs typeface="Times New Roman" pitchFamily="18" charset="0"/>
                        </a:rPr>
                        <a:t>&lt;h6&gt;&lt;/h6&gt;</a:t>
                      </a:r>
                      <a:endParaRPr kumimoji="0" lang="en-GB" sz="1600" b="0" i="0" u="none" strike="noStrike" cap="none" normalizeH="0" baseline="0" smtClean="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70C0"/>
                          </a:solidFill>
                          <a:effectLst/>
                          <a:latin typeface="Comic Sans MS" pitchFamily="66" charset="0"/>
                          <a:cs typeface="Times New Roman" pitchFamily="18" charset="0"/>
                        </a:rPr>
                        <a:t>Heading style (smallest heading)</a:t>
                      </a:r>
                      <a:endParaRPr kumimoji="0" lang="en-GB" sz="1600" b="0" i="0" u="none" strike="noStrike" cap="none" normalizeH="0" baseline="0" smtClean="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70C0"/>
                          </a:solidFill>
                          <a:effectLst/>
                          <a:latin typeface="Comic Sans MS" pitchFamily="66" charset="0"/>
                          <a:cs typeface="Times New Roman" pitchFamily="18" charset="0"/>
                        </a:rPr>
                        <a:t>&lt;body&gt;&lt;/body&gt;</a:t>
                      </a:r>
                      <a:endParaRPr kumimoji="0" lang="en-GB" sz="1600" b="0" i="0" u="none" strike="noStrike" cap="none" normalizeH="0" baseline="0" dirty="0" smtClean="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9"/>
                  </a:ext>
                </a:extLst>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rgbClr val="0070C0"/>
                          </a:solidFill>
                          <a:effectLst/>
                          <a:latin typeface="Comic Sans MS" pitchFamily="66" charset="0"/>
                          <a:cs typeface="Times New Roman" pitchFamily="18" charset="0"/>
                        </a:rPr>
                        <a:t>&lt;i&gt;&lt;/i&gt;</a:t>
                      </a:r>
                      <a:endParaRPr kumimoji="0" lang="en-GB" sz="1600" b="0" i="0" u="none" strike="noStrike" cap="none" normalizeH="0" baseline="0" smtClean="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70C0"/>
                          </a:solidFill>
                          <a:effectLst/>
                          <a:latin typeface="Comic Sans MS" pitchFamily="66" charset="0"/>
                          <a:cs typeface="Times New Roman" pitchFamily="18" charset="0"/>
                        </a:rPr>
                        <a:t>Defines italic text</a:t>
                      </a:r>
                      <a:endParaRPr kumimoji="0" lang="en-GB" sz="1600" b="0" i="0" u="none" strike="noStrike" cap="none" normalizeH="0" baseline="0" dirty="0" smtClean="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70C0"/>
                          </a:solidFill>
                          <a:effectLst/>
                          <a:latin typeface="Comic Sans MS" pitchFamily="66" charset="0"/>
                          <a:cs typeface="Times New Roman" pitchFamily="18" charset="0"/>
                        </a:rPr>
                        <a:t>&lt;body&gt;&lt;/body&gt;</a:t>
                      </a:r>
                      <a:endParaRPr kumimoji="0" lang="en-GB" sz="1600" b="0" i="0" u="none" strike="noStrike" cap="none" normalizeH="0" baseline="0" dirty="0" smtClean="0">
                        <a:ln>
                          <a:noFill/>
                        </a:ln>
                        <a:solidFill>
                          <a:srgbClr val="0070C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10"/>
                  </a:ext>
                </a:extLst>
              </a:tr>
            </a:tbl>
          </a:graphicData>
        </a:graphic>
      </p:graphicFrame>
      <p:sp>
        <p:nvSpPr>
          <p:cNvPr id="24630" name="Rectangle 54"/>
          <p:cNvSpPr>
            <a:spLocks noChangeArrowheads="1"/>
          </p:cNvSpPr>
          <p:nvPr/>
        </p:nvSpPr>
        <p:spPr bwMode="auto">
          <a:xfrm>
            <a:off x="1868489" y="6524625"/>
            <a:ext cx="3356303" cy="369332"/>
          </a:xfrm>
          <a:prstGeom prst="rect">
            <a:avLst/>
          </a:prstGeom>
          <a:noFill/>
          <a:ln w="9525">
            <a:noFill/>
            <a:miter lim="800000"/>
            <a:headEnd/>
            <a:tailEnd/>
          </a:ln>
          <a:effectLst/>
        </p:spPr>
        <p:txBody>
          <a:bodyPr wrap="none">
            <a:spAutoFit/>
          </a:bodyPr>
          <a:lstStyle/>
          <a:p>
            <a:r>
              <a:rPr lang="en-GB"/>
              <a:t>HTML tags normally come in pairs</a:t>
            </a:r>
          </a:p>
        </p:txBody>
      </p:sp>
    </p:spTree>
    <p:extLst>
      <p:ext uri="{BB962C8B-B14F-4D97-AF65-F5344CB8AC3E}">
        <p14:creationId xmlns:p14="http://schemas.microsoft.com/office/powerpoint/2010/main" val="126243565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GB" altLang="en-US" smtClean="0"/>
              <a:t>Example of a Flowchart</a:t>
            </a:r>
          </a:p>
        </p:txBody>
      </p:sp>
      <p:pic>
        <p:nvPicPr>
          <p:cNvPr id="12291" name="Picture 4" descr="flowchart_draf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143251" y="2565401"/>
            <a:ext cx="5711825" cy="3267075"/>
          </a:xfrm>
          <a:noFill/>
        </p:spPr>
      </p:pic>
      <p:sp>
        <p:nvSpPr>
          <p:cNvPr id="12292" name="Text Box 6"/>
          <p:cNvSpPr txBox="1">
            <a:spLocks noChangeArrowheads="1"/>
          </p:cNvSpPr>
          <p:nvPr/>
        </p:nvSpPr>
        <p:spPr bwMode="auto">
          <a:xfrm>
            <a:off x="4224339" y="6092826"/>
            <a:ext cx="34559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sz="2800"/>
              <a:t>Draft Flowchart</a:t>
            </a:r>
          </a:p>
        </p:txBody>
      </p:sp>
    </p:spTree>
    <p:extLst>
      <p:ext uri="{BB962C8B-B14F-4D97-AF65-F5344CB8AC3E}">
        <p14:creationId xmlns:p14="http://schemas.microsoft.com/office/powerpoint/2010/main" val="154022370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ltLang="en-US" smtClean="0"/>
              <a:t>Example 2</a:t>
            </a:r>
          </a:p>
        </p:txBody>
      </p:sp>
      <p:pic>
        <p:nvPicPr>
          <p:cNvPr id="13315" name="Picture 4" descr="flow_finalchart"/>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4238776" y="444661"/>
            <a:ext cx="5400524" cy="5951378"/>
          </a:xfrm>
          <a:noFill/>
        </p:spPr>
      </p:pic>
      <p:sp>
        <p:nvSpPr>
          <p:cNvPr id="13316" name="Text Box 6"/>
          <p:cNvSpPr txBox="1">
            <a:spLocks noChangeArrowheads="1"/>
          </p:cNvSpPr>
          <p:nvPr/>
        </p:nvSpPr>
        <p:spPr bwMode="auto">
          <a:xfrm>
            <a:off x="1287463" y="3516313"/>
            <a:ext cx="27368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sz="2800" dirty="0"/>
              <a:t>Final Flowchart</a:t>
            </a:r>
          </a:p>
        </p:txBody>
      </p:sp>
      <p:sp>
        <p:nvSpPr>
          <p:cNvPr id="13317" name="Text Box 7"/>
          <p:cNvSpPr txBox="1">
            <a:spLocks noChangeArrowheads="1"/>
          </p:cNvSpPr>
          <p:nvPr/>
        </p:nvSpPr>
        <p:spPr bwMode="auto">
          <a:xfrm>
            <a:off x="7675563" y="6556376"/>
            <a:ext cx="46116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sz="900" dirty="0">
                <a:hlinkClick r:id="rId3"/>
              </a:rPr>
              <a:t>http://www.mcli.dist.maricopa.edu/authoring/studio/guidebook/flow_example.html</a:t>
            </a:r>
            <a:r>
              <a:rPr lang="en-GB" altLang="en-US" sz="900" dirty="0"/>
              <a:t> </a:t>
            </a:r>
          </a:p>
        </p:txBody>
      </p:sp>
    </p:spTree>
    <p:extLst>
      <p:ext uri="{BB962C8B-B14F-4D97-AF65-F5344CB8AC3E}">
        <p14:creationId xmlns:p14="http://schemas.microsoft.com/office/powerpoint/2010/main" val="252648797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5"/>
          <p:cNvGrpSpPr>
            <a:grpSpLocks/>
          </p:cNvGrpSpPr>
          <p:nvPr/>
        </p:nvGrpSpPr>
        <p:grpSpPr bwMode="auto">
          <a:xfrm>
            <a:off x="6435726" y="1336675"/>
            <a:ext cx="5756274" cy="5073650"/>
            <a:chOff x="1896" y="10020"/>
            <a:chExt cx="7974" cy="6510"/>
          </a:xfrm>
        </p:grpSpPr>
        <p:grpSp>
          <p:nvGrpSpPr>
            <p:cNvPr id="14341" name="Group 6"/>
            <p:cNvGrpSpPr>
              <a:grpSpLocks/>
            </p:cNvGrpSpPr>
            <p:nvPr/>
          </p:nvGrpSpPr>
          <p:grpSpPr bwMode="auto">
            <a:xfrm>
              <a:off x="1896" y="10080"/>
              <a:ext cx="3687" cy="6423"/>
              <a:chOff x="4176" y="10080"/>
              <a:chExt cx="3687" cy="6423"/>
            </a:xfrm>
          </p:grpSpPr>
          <p:grpSp>
            <p:nvGrpSpPr>
              <p:cNvPr id="14343" name="Group 7"/>
              <p:cNvGrpSpPr>
                <a:grpSpLocks/>
              </p:cNvGrpSpPr>
              <p:nvPr/>
            </p:nvGrpSpPr>
            <p:grpSpPr bwMode="auto">
              <a:xfrm>
                <a:off x="5310" y="15744"/>
                <a:ext cx="1305" cy="759"/>
                <a:chOff x="5325" y="15225"/>
                <a:chExt cx="1305" cy="759"/>
              </a:xfrm>
            </p:grpSpPr>
            <p:grpSp>
              <p:nvGrpSpPr>
                <p:cNvPr id="14370" name="Group 8"/>
                <p:cNvGrpSpPr>
                  <a:grpSpLocks/>
                </p:cNvGrpSpPr>
                <p:nvPr/>
              </p:nvGrpSpPr>
              <p:grpSpPr bwMode="auto">
                <a:xfrm>
                  <a:off x="5325" y="15552"/>
                  <a:ext cx="1305" cy="432"/>
                  <a:chOff x="5325" y="15552"/>
                  <a:chExt cx="1305" cy="432"/>
                </a:xfrm>
              </p:grpSpPr>
              <p:sp>
                <p:nvSpPr>
                  <p:cNvPr id="14372" name="AutoShape 9"/>
                  <p:cNvSpPr>
                    <a:spLocks noChangeArrowheads="1"/>
                  </p:cNvSpPr>
                  <p:nvPr/>
                </p:nvSpPr>
                <p:spPr bwMode="auto">
                  <a:xfrm>
                    <a:off x="5328" y="15552"/>
                    <a:ext cx="1296" cy="432"/>
                  </a:xfrm>
                  <a:prstGeom prst="flowChartTerminator">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14373" name="Text Box 10"/>
                  <p:cNvSpPr txBox="1">
                    <a:spLocks noChangeArrowheads="1"/>
                  </p:cNvSpPr>
                  <p:nvPr/>
                </p:nvSpPr>
                <p:spPr bwMode="auto">
                  <a:xfrm>
                    <a:off x="5325" y="15600"/>
                    <a:ext cx="130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1200">
                        <a:latin typeface="Arial" panose="020B0604020202020204" pitchFamily="34" charset="0"/>
                      </a:rPr>
                      <a:t>End</a:t>
                    </a:r>
                    <a:endParaRPr lang="en-GB" altLang="en-US"/>
                  </a:p>
                </p:txBody>
              </p:sp>
            </p:grpSp>
            <p:sp>
              <p:nvSpPr>
                <p:cNvPr id="14371" name="Line 11"/>
                <p:cNvSpPr>
                  <a:spLocks noChangeShapeType="1"/>
                </p:cNvSpPr>
                <p:nvPr/>
              </p:nvSpPr>
              <p:spPr bwMode="auto">
                <a:xfrm>
                  <a:off x="5985" y="15225"/>
                  <a:ext cx="0" cy="33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grpSp>
          <p:grpSp>
            <p:nvGrpSpPr>
              <p:cNvPr id="14344" name="Group 12"/>
              <p:cNvGrpSpPr>
                <a:grpSpLocks/>
              </p:cNvGrpSpPr>
              <p:nvPr/>
            </p:nvGrpSpPr>
            <p:grpSpPr bwMode="auto">
              <a:xfrm>
                <a:off x="4176" y="10080"/>
                <a:ext cx="3687" cy="5136"/>
                <a:chOff x="4176" y="10080"/>
                <a:chExt cx="3687" cy="5136"/>
              </a:xfrm>
            </p:grpSpPr>
            <p:sp>
              <p:nvSpPr>
                <p:cNvPr id="14346" name="AutoShape 13"/>
                <p:cNvSpPr>
                  <a:spLocks noChangeArrowheads="1"/>
                </p:cNvSpPr>
                <p:nvPr/>
              </p:nvSpPr>
              <p:spPr bwMode="auto">
                <a:xfrm>
                  <a:off x="5328" y="10080"/>
                  <a:ext cx="1296" cy="432"/>
                </a:xfrm>
                <a:prstGeom prst="flowChartTerminator">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14347" name="AutoShape 14"/>
                <p:cNvSpPr>
                  <a:spLocks noChangeArrowheads="1"/>
                </p:cNvSpPr>
                <p:nvPr/>
              </p:nvSpPr>
              <p:spPr bwMode="auto">
                <a:xfrm>
                  <a:off x="5328" y="10944"/>
                  <a:ext cx="1296" cy="576"/>
                </a:xfrm>
                <a:prstGeom prst="flowChartProcess">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14348" name="AutoShape 15"/>
                <p:cNvSpPr>
                  <a:spLocks noChangeArrowheads="1"/>
                </p:cNvSpPr>
                <p:nvPr/>
              </p:nvSpPr>
              <p:spPr bwMode="auto">
                <a:xfrm>
                  <a:off x="5328" y="11952"/>
                  <a:ext cx="1296" cy="720"/>
                </a:xfrm>
                <a:prstGeom prst="flowChartDecision">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14349" name="Line 16"/>
                <p:cNvSpPr>
                  <a:spLocks noChangeShapeType="1"/>
                </p:cNvSpPr>
                <p:nvPr/>
              </p:nvSpPr>
              <p:spPr bwMode="auto">
                <a:xfrm>
                  <a:off x="5973" y="10512"/>
                  <a:ext cx="0" cy="43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4350" name="Line 17"/>
                <p:cNvSpPr>
                  <a:spLocks noChangeShapeType="1"/>
                </p:cNvSpPr>
                <p:nvPr/>
              </p:nvSpPr>
              <p:spPr bwMode="auto">
                <a:xfrm>
                  <a:off x="5973" y="11520"/>
                  <a:ext cx="0" cy="43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4351" name="Line 18"/>
                <p:cNvSpPr>
                  <a:spLocks noChangeShapeType="1"/>
                </p:cNvSpPr>
                <p:nvPr/>
              </p:nvSpPr>
              <p:spPr bwMode="auto">
                <a:xfrm>
                  <a:off x="7218" y="12330"/>
                  <a:ext cx="0" cy="86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4352" name="Line 19"/>
                <p:cNvSpPr>
                  <a:spLocks noChangeShapeType="1"/>
                </p:cNvSpPr>
                <p:nvPr/>
              </p:nvSpPr>
              <p:spPr bwMode="auto">
                <a:xfrm flipH="1">
                  <a:off x="6624" y="12309"/>
                  <a:ext cx="57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4353" name="Line 20"/>
                <p:cNvSpPr>
                  <a:spLocks noChangeShapeType="1"/>
                </p:cNvSpPr>
                <p:nvPr/>
              </p:nvSpPr>
              <p:spPr bwMode="auto">
                <a:xfrm>
                  <a:off x="7218" y="13779"/>
                  <a:ext cx="0" cy="43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grpSp>
              <p:nvGrpSpPr>
                <p:cNvPr id="14354" name="Group 21"/>
                <p:cNvGrpSpPr>
                  <a:grpSpLocks/>
                </p:cNvGrpSpPr>
                <p:nvPr/>
              </p:nvGrpSpPr>
              <p:grpSpPr bwMode="auto">
                <a:xfrm>
                  <a:off x="4176" y="12036"/>
                  <a:ext cx="576" cy="576"/>
                  <a:chOff x="7344" y="12096"/>
                  <a:chExt cx="576" cy="576"/>
                </a:xfrm>
              </p:grpSpPr>
              <p:sp>
                <p:nvSpPr>
                  <p:cNvPr id="14368" name="AutoShape 22"/>
                  <p:cNvSpPr>
                    <a:spLocks noChangeArrowheads="1"/>
                  </p:cNvSpPr>
                  <p:nvPr/>
                </p:nvSpPr>
                <p:spPr bwMode="auto">
                  <a:xfrm>
                    <a:off x="7344" y="12096"/>
                    <a:ext cx="576" cy="576"/>
                  </a:xfrm>
                  <a:prstGeom prst="flowChartConnector">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14369" name="Text Box 23"/>
                  <p:cNvSpPr txBox="1">
                    <a:spLocks noChangeArrowheads="1"/>
                  </p:cNvSpPr>
                  <p:nvPr/>
                </p:nvSpPr>
                <p:spPr bwMode="auto">
                  <a:xfrm>
                    <a:off x="7344" y="12240"/>
                    <a:ext cx="5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1200">
                        <a:latin typeface="Arial" panose="020B0604020202020204" pitchFamily="34" charset="0"/>
                      </a:rPr>
                      <a:t>1</a:t>
                    </a:r>
                    <a:endParaRPr lang="en-GB" altLang="en-US"/>
                  </a:p>
                </p:txBody>
              </p:sp>
            </p:grpSp>
            <p:sp>
              <p:nvSpPr>
                <p:cNvPr id="14355" name="Text Box 24"/>
                <p:cNvSpPr txBox="1">
                  <a:spLocks noChangeArrowheads="1"/>
                </p:cNvSpPr>
                <p:nvPr/>
              </p:nvSpPr>
              <p:spPr bwMode="auto">
                <a:xfrm>
                  <a:off x="5328" y="10155"/>
                  <a:ext cx="12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1200">
                      <a:latin typeface="Arial" panose="020B0604020202020204" pitchFamily="34" charset="0"/>
                    </a:rPr>
                    <a:t>Start</a:t>
                  </a:r>
                  <a:endParaRPr lang="en-GB" altLang="en-US"/>
                </a:p>
              </p:txBody>
            </p:sp>
            <p:sp>
              <p:nvSpPr>
                <p:cNvPr id="14356" name="Text Box 25"/>
                <p:cNvSpPr txBox="1">
                  <a:spLocks noChangeArrowheads="1"/>
                </p:cNvSpPr>
                <p:nvPr/>
              </p:nvSpPr>
              <p:spPr bwMode="auto">
                <a:xfrm>
                  <a:off x="5328" y="10944"/>
                  <a:ext cx="1296" cy="57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1200">
                      <a:latin typeface="Arial" panose="020B0604020202020204" pitchFamily="34" charset="0"/>
                    </a:rPr>
                    <a:t>Introduction Screen </a:t>
                  </a:r>
                  <a:r>
                    <a:rPr lang="en-US" altLang="en-US" sz="800">
                      <a:latin typeface="Arial" panose="020B0604020202020204" pitchFamily="34" charset="0"/>
                    </a:rPr>
                    <a:t>s1</a:t>
                  </a:r>
                  <a:endParaRPr lang="en-GB" altLang="en-US"/>
                </a:p>
              </p:txBody>
            </p:sp>
            <p:grpSp>
              <p:nvGrpSpPr>
                <p:cNvPr id="14357" name="Group 26"/>
                <p:cNvGrpSpPr>
                  <a:grpSpLocks/>
                </p:cNvGrpSpPr>
                <p:nvPr/>
              </p:nvGrpSpPr>
              <p:grpSpPr bwMode="auto">
                <a:xfrm>
                  <a:off x="6567" y="13203"/>
                  <a:ext cx="1296" cy="576"/>
                  <a:chOff x="6912" y="13248"/>
                  <a:chExt cx="1296" cy="576"/>
                </a:xfrm>
              </p:grpSpPr>
              <p:sp>
                <p:nvSpPr>
                  <p:cNvPr id="14366" name="AutoShape 27"/>
                  <p:cNvSpPr>
                    <a:spLocks noChangeArrowheads="1"/>
                  </p:cNvSpPr>
                  <p:nvPr/>
                </p:nvSpPr>
                <p:spPr bwMode="auto">
                  <a:xfrm>
                    <a:off x="6912" y="13248"/>
                    <a:ext cx="1296" cy="576"/>
                  </a:xfrm>
                  <a:prstGeom prst="flowChartProcess">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14367" name="Text Box 28"/>
                  <p:cNvSpPr txBox="1">
                    <a:spLocks noChangeArrowheads="1"/>
                  </p:cNvSpPr>
                  <p:nvPr/>
                </p:nvSpPr>
                <p:spPr bwMode="auto">
                  <a:xfrm>
                    <a:off x="6912" y="13248"/>
                    <a:ext cx="1296" cy="57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1200">
                        <a:latin typeface="Arial" panose="020B0604020202020204" pitchFamily="34" charset="0"/>
                      </a:rPr>
                      <a:t>Instructions Screen 1 </a:t>
                    </a:r>
                    <a:r>
                      <a:rPr lang="en-US" altLang="en-US" sz="800">
                        <a:latin typeface="Arial" panose="020B0604020202020204" pitchFamily="34" charset="0"/>
                      </a:rPr>
                      <a:t>s7</a:t>
                    </a:r>
                    <a:endParaRPr lang="en-GB" altLang="en-US"/>
                  </a:p>
                </p:txBody>
              </p:sp>
            </p:grpSp>
            <p:grpSp>
              <p:nvGrpSpPr>
                <p:cNvPr id="14358" name="Group 29"/>
                <p:cNvGrpSpPr>
                  <a:grpSpLocks/>
                </p:cNvGrpSpPr>
                <p:nvPr/>
              </p:nvGrpSpPr>
              <p:grpSpPr bwMode="auto">
                <a:xfrm>
                  <a:off x="6567" y="14211"/>
                  <a:ext cx="1296" cy="576"/>
                  <a:chOff x="6912" y="14256"/>
                  <a:chExt cx="1296" cy="576"/>
                </a:xfrm>
              </p:grpSpPr>
              <p:sp>
                <p:nvSpPr>
                  <p:cNvPr id="14364" name="AutoShape 30"/>
                  <p:cNvSpPr>
                    <a:spLocks noChangeArrowheads="1"/>
                  </p:cNvSpPr>
                  <p:nvPr/>
                </p:nvSpPr>
                <p:spPr bwMode="auto">
                  <a:xfrm>
                    <a:off x="6912" y="14256"/>
                    <a:ext cx="1296" cy="576"/>
                  </a:xfrm>
                  <a:prstGeom prst="flowChartProcess">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14365" name="Text Box 31"/>
                  <p:cNvSpPr txBox="1">
                    <a:spLocks noChangeArrowheads="1"/>
                  </p:cNvSpPr>
                  <p:nvPr/>
                </p:nvSpPr>
                <p:spPr bwMode="auto">
                  <a:xfrm>
                    <a:off x="6912" y="14256"/>
                    <a:ext cx="1296" cy="57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1200">
                        <a:latin typeface="Arial" panose="020B0604020202020204" pitchFamily="34" charset="0"/>
                      </a:rPr>
                      <a:t>Instructions Screen 2 </a:t>
                    </a:r>
                    <a:r>
                      <a:rPr lang="en-US" altLang="en-US" sz="800">
                        <a:latin typeface="Arial" panose="020B0604020202020204" pitchFamily="34" charset="0"/>
                      </a:rPr>
                      <a:t>s8</a:t>
                    </a:r>
                    <a:endParaRPr lang="en-GB" altLang="en-US"/>
                  </a:p>
                </p:txBody>
              </p:sp>
            </p:grpSp>
            <p:sp>
              <p:nvSpPr>
                <p:cNvPr id="14359" name="Text Box 32"/>
                <p:cNvSpPr txBox="1">
                  <a:spLocks noChangeArrowheads="1"/>
                </p:cNvSpPr>
                <p:nvPr/>
              </p:nvSpPr>
              <p:spPr bwMode="auto">
                <a:xfrm>
                  <a:off x="5343" y="12180"/>
                  <a:ext cx="1296"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1000">
                      <a:latin typeface="Arial" panose="020B0604020202020204" pitchFamily="34" charset="0"/>
                    </a:rPr>
                    <a:t>New User?</a:t>
                  </a:r>
                  <a:endParaRPr lang="en-GB" altLang="en-US"/>
                </a:p>
              </p:txBody>
            </p:sp>
            <p:sp>
              <p:nvSpPr>
                <p:cNvPr id="14360" name="Line 33"/>
                <p:cNvSpPr>
                  <a:spLocks noChangeShapeType="1"/>
                </p:cNvSpPr>
                <p:nvPr/>
              </p:nvSpPr>
              <p:spPr bwMode="auto">
                <a:xfrm flipH="1" flipV="1">
                  <a:off x="4752" y="12309"/>
                  <a:ext cx="591" cy="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4361" name="Line 34"/>
                <p:cNvSpPr>
                  <a:spLocks noChangeShapeType="1"/>
                </p:cNvSpPr>
                <p:nvPr/>
              </p:nvSpPr>
              <p:spPr bwMode="auto">
                <a:xfrm>
                  <a:off x="7218" y="14784"/>
                  <a:ext cx="0" cy="43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4362" name="Text Box 35"/>
                <p:cNvSpPr txBox="1">
                  <a:spLocks noChangeArrowheads="1"/>
                </p:cNvSpPr>
                <p:nvPr/>
              </p:nvSpPr>
              <p:spPr bwMode="auto">
                <a:xfrm>
                  <a:off x="6750" y="12000"/>
                  <a:ext cx="465"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1000">
                      <a:latin typeface="Arial" panose="020B0604020202020204" pitchFamily="34" charset="0"/>
                    </a:rPr>
                    <a:t>yes</a:t>
                  </a:r>
                  <a:endParaRPr lang="en-GB" altLang="en-US"/>
                </a:p>
              </p:txBody>
            </p:sp>
            <p:sp>
              <p:nvSpPr>
                <p:cNvPr id="14363" name="Text Box 36"/>
                <p:cNvSpPr txBox="1">
                  <a:spLocks noChangeArrowheads="1"/>
                </p:cNvSpPr>
                <p:nvPr/>
              </p:nvSpPr>
              <p:spPr bwMode="auto">
                <a:xfrm>
                  <a:off x="5025" y="12015"/>
                  <a:ext cx="405"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1000">
                      <a:latin typeface="Arial" panose="020B0604020202020204" pitchFamily="34" charset="0"/>
                    </a:rPr>
                    <a:t>no</a:t>
                  </a:r>
                  <a:endParaRPr lang="en-GB" altLang="en-US"/>
                </a:p>
              </p:txBody>
            </p:sp>
          </p:grpSp>
          <p:sp>
            <p:nvSpPr>
              <p:cNvPr id="14345" name="Text Box 37"/>
              <p:cNvSpPr txBox="1">
                <a:spLocks noChangeArrowheads="1"/>
              </p:cNvSpPr>
              <p:nvPr/>
            </p:nvSpPr>
            <p:spPr bwMode="auto">
              <a:xfrm>
                <a:off x="5100" y="15255"/>
                <a:ext cx="1875"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1200" b="1">
                    <a:latin typeface="Arial" panose="020B0604020202020204" pitchFamily="34" charset="0"/>
                  </a:rPr>
                  <a:t>…</a:t>
                </a:r>
                <a:endParaRPr lang="en-GB" altLang="en-US"/>
              </a:p>
            </p:txBody>
          </p:sp>
        </p:grpSp>
        <p:sp>
          <p:nvSpPr>
            <p:cNvPr id="14342" name="Text Box 38"/>
            <p:cNvSpPr txBox="1">
              <a:spLocks noChangeArrowheads="1"/>
            </p:cNvSpPr>
            <p:nvPr/>
          </p:nvSpPr>
          <p:spPr bwMode="auto">
            <a:xfrm>
              <a:off x="5880" y="10020"/>
              <a:ext cx="3990" cy="6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sz="1000">
                <a:latin typeface="Arial" panose="020B0604020202020204" pitchFamily="34" charset="0"/>
              </a:endParaRPr>
            </a:p>
            <a:p>
              <a:pPr eaLnBrk="1" hangingPunct="1"/>
              <a:endParaRPr lang="en-GB" altLang="en-US"/>
            </a:p>
          </p:txBody>
        </p:sp>
      </p:grpSp>
      <p:sp>
        <p:nvSpPr>
          <p:cNvPr id="14339" name="Rectangle 39"/>
          <p:cNvSpPr>
            <a:spLocks noGrp="1" noChangeArrowheads="1"/>
          </p:cNvSpPr>
          <p:nvPr>
            <p:ph type="title"/>
          </p:nvPr>
        </p:nvSpPr>
        <p:spPr/>
        <p:txBody>
          <a:bodyPr/>
          <a:lstStyle/>
          <a:p>
            <a:pPr eaLnBrk="1" hangingPunct="1"/>
            <a:r>
              <a:rPr lang="en-GB" altLang="en-US" sz="4000"/>
              <a:t>Flowchart with reference to the equivalent storyboard </a:t>
            </a:r>
          </a:p>
        </p:txBody>
      </p:sp>
      <p:sp>
        <p:nvSpPr>
          <p:cNvPr id="14340" name="Text Box 40"/>
          <p:cNvSpPr txBox="1">
            <a:spLocks noChangeArrowheads="1"/>
          </p:cNvSpPr>
          <p:nvPr/>
        </p:nvSpPr>
        <p:spPr bwMode="auto">
          <a:xfrm>
            <a:off x="867908" y="2639060"/>
            <a:ext cx="428760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sz="2400" dirty="0"/>
              <a:t>In order to relate the flowchart to the storyboards or wireframes, each screen element has a reference to the equivalent storyboard (e.g. s1).</a:t>
            </a:r>
          </a:p>
        </p:txBody>
      </p:sp>
    </p:spTree>
    <p:extLst>
      <p:ext uri="{BB962C8B-B14F-4D97-AF65-F5344CB8AC3E}">
        <p14:creationId xmlns:p14="http://schemas.microsoft.com/office/powerpoint/2010/main" val="174814350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altLang="en-US" smtClean="0"/>
              <a:t>Flowcharting Software</a:t>
            </a:r>
          </a:p>
        </p:txBody>
      </p:sp>
      <p:pic>
        <p:nvPicPr>
          <p:cNvPr id="15363" name="Picture 4" descr="screen"/>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838199" y="1481099"/>
            <a:ext cx="6181725" cy="4771636"/>
          </a:xfrm>
          <a:noFill/>
        </p:spPr>
      </p:pic>
      <p:pic>
        <p:nvPicPr>
          <p:cNvPr id="15365" name="Picture 9" descr="wfbox"/>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9048750" y="549276"/>
            <a:ext cx="1238250" cy="1266825"/>
          </a:xfrm>
          <a:noFill/>
        </p:spPr>
      </p:pic>
      <p:sp>
        <p:nvSpPr>
          <p:cNvPr id="15364" name="Text Box 6"/>
          <p:cNvSpPr txBox="1">
            <a:spLocks noChangeArrowheads="1"/>
          </p:cNvSpPr>
          <p:nvPr/>
        </p:nvSpPr>
        <p:spPr bwMode="auto">
          <a:xfrm>
            <a:off x="3648076" y="6308726"/>
            <a:ext cx="48244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a:t>WizFlow Flowcharter from Pacestar Software </a:t>
            </a:r>
          </a:p>
        </p:txBody>
      </p:sp>
    </p:spTree>
    <p:extLst>
      <p:ext uri="{BB962C8B-B14F-4D97-AF65-F5344CB8AC3E}">
        <p14:creationId xmlns:p14="http://schemas.microsoft.com/office/powerpoint/2010/main" val="182164898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altLang="en-US" smtClean="0"/>
              <a:t>Wireframes</a:t>
            </a:r>
          </a:p>
        </p:txBody>
      </p:sp>
      <p:sp>
        <p:nvSpPr>
          <p:cNvPr id="16387" name="Rectangle 3"/>
          <p:cNvSpPr>
            <a:spLocks noGrp="1" noChangeArrowheads="1"/>
          </p:cNvSpPr>
          <p:nvPr>
            <p:ph idx="1"/>
          </p:nvPr>
        </p:nvSpPr>
        <p:spPr>
          <a:xfrm>
            <a:off x="2706688" y="2017713"/>
            <a:ext cx="7772400" cy="2779712"/>
          </a:xfrm>
        </p:spPr>
        <p:txBody>
          <a:bodyPr>
            <a:normAutofit/>
          </a:bodyPr>
          <a:lstStyle/>
          <a:p>
            <a:pPr eaLnBrk="1" hangingPunct="1"/>
            <a:r>
              <a:rPr lang="en-GB" altLang="en-US" sz="3200" dirty="0" smtClean="0"/>
              <a:t>A </a:t>
            </a:r>
            <a:r>
              <a:rPr lang="en-GB" altLang="en-US" sz="3200" b="1" dirty="0" smtClean="0"/>
              <a:t>wireframe</a:t>
            </a:r>
            <a:r>
              <a:rPr lang="en-GB" altLang="en-US" sz="3200" dirty="0" smtClean="0"/>
              <a:t> is representation of an application screen that describes the way content is organised and labelled, both within that screen and within the application.</a:t>
            </a:r>
          </a:p>
        </p:txBody>
      </p:sp>
      <p:sp>
        <p:nvSpPr>
          <p:cNvPr id="16388" name="Text Box 4"/>
          <p:cNvSpPr txBox="1">
            <a:spLocks noChangeArrowheads="1"/>
          </p:cNvSpPr>
          <p:nvPr/>
        </p:nvSpPr>
        <p:spPr bwMode="auto">
          <a:xfrm>
            <a:off x="2424113" y="4797426"/>
            <a:ext cx="741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sz="2400" dirty="0"/>
              <a:t>In effect a wireframe is a generic storyboard.</a:t>
            </a:r>
          </a:p>
        </p:txBody>
      </p:sp>
      <p:sp>
        <p:nvSpPr>
          <p:cNvPr id="16389" name="Rectangle 5"/>
          <p:cNvSpPr>
            <a:spLocks noChangeArrowheads="1"/>
          </p:cNvSpPr>
          <p:nvPr/>
        </p:nvSpPr>
        <p:spPr bwMode="auto">
          <a:xfrm>
            <a:off x="7189789" y="6459538"/>
            <a:ext cx="500221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GB" altLang="en-US" sz="900" dirty="0"/>
              <a:t>(</a:t>
            </a:r>
            <a:r>
              <a:rPr lang="en-GB" altLang="en-US" sz="900" dirty="0" err="1"/>
              <a:t>Cunliffe</a:t>
            </a:r>
            <a:r>
              <a:rPr lang="en-GB" altLang="en-US" sz="900" dirty="0"/>
              <a:t> D and Elliot G, 'Multimedia Computing', Crucial / Learning Matters, 2003.)</a:t>
            </a:r>
          </a:p>
        </p:txBody>
      </p:sp>
    </p:spTree>
    <p:extLst>
      <p:ext uri="{BB962C8B-B14F-4D97-AF65-F5344CB8AC3E}">
        <p14:creationId xmlns:p14="http://schemas.microsoft.com/office/powerpoint/2010/main" val="1661283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2003425" y="3190875"/>
            <a:ext cx="7772400" cy="3114675"/>
          </a:xfrm>
        </p:spPr>
        <p:txBody>
          <a:bodyPr>
            <a:normAutofit/>
          </a:bodyPr>
          <a:lstStyle/>
          <a:p>
            <a:pPr eaLnBrk="1" hangingPunct="1"/>
            <a:r>
              <a:rPr lang="en-GB" altLang="en-US" sz="2400" dirty="0"/>
              <a:t>Sequencing of screens.</a:t>
            </a:r>
          </a:p>
          <a:p>
            <a:pPr eaLnBrk="1" hangingPunct="1"/>
            <a:r>
              <a:rPr lang="en-GB" altLang="en-US" sz="2400" dirty="0"/>
              <a:t>Labelling of screens for orientation and navigation purposes. </a:t>
            </a:r>
          </a:p>
          <a:p>
            <a:pPr eaLnBrk="1" hangingPunct="1"/>
            <a:r>
              <a:rPr lang="en-GB" altLang="en-US" sz="2400" dirty="0"/>
              <a:t>Ordering of items on menus and menu labels.</a:t>
            </a:r>
          </a:p>
          <a:p>
            <a:pPr eaLnBrk="1" hangingPunct="1"/>
            <a:r>
              <a:rPr lang="en-GB" altLang="en-US" sz="2400" dirty="0"/>
              <a:t>Organisation of content on a screen, often relating to page grids.</a:t>
            </a:r>
          </a:p>
          <a:p>
            <a:pPr eaLnBrk="1" hangingPunct="1"/>
            <a:r>
              <a:rPr lang="en-GB" altLang="en-US" sz="2400" dirty="0"/>
              <a:t>Organisation of content into sections and subsections.  </a:t>
            </a:r>
          </a:p>
        </p:txBody>
      </p:sp>
      <p:sp>
        <p:nvSpPr>
          <p:cNvPr id="17411" name="Text Box 4"/>
          <p:cNvSpPr txBox="1">
            <a:spLocks noChangeArrowheads="1"/>
          </p:cNvSpPr>
          <p:nvPr/>
        </p:nvSpPr>
        <p:spPr bwMode="auto">
          <a:xfrm>
            <a:off x="611187" y="947739"/>
            <a:ext cx="97805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sz="2800" dirty="0"/>
              <a:t>Wireframes can be used in testing with users to investigate a number of design issues, including:</a:t>
            </a:r>
          </a:p>
        </p:txBody>
      </p:sp>
    </p:spTree>
    <p:extLst>
      <p:ext uri="{BB962C8B-B14F-4D97-AF65-F5344CB8AC3E}">
        <p14:creationId xmlns:p14="http://schemas.microsoft.com/office/powerpoint/2010/main" val="172914062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altLang="en-US" smtClean="0"/>
              <a:t>Example of a Wireframe</a:t>
            </a:r>
          </a:p>
        </p:txBody>
      </p:sp>
      <p:grpSp>
        <p:nvGrpSpPr>
          <p:cNvPr id="18435" name="Group 4"/>
          <p:cNvGrpSpPr>
            <a:grpSpLocks noChangeAspect="1"/>
          </p:cNvGrpSpPr>
          <p:nvPr/>
        </p:nvGrpSpPr>
        <p:grpSpPr bwMode="auto">
          <a:xfrm>
            <a:off x="2419350" y="1907427"/>
            <a:ext cx="6524625" cy="4682800"/>
            <a:chOff x="2880" y="4752"/>
            <a:chExt cx="5616" cy="4032"/>
          </a:xfrm>
        </p:grpSpPr>
        <p:sp>
          <p:nvSpPr>
            <p:cNvPr id="18436" name="Rectangle 5"/>
            <p:cNvSpPr>
              <a:spLocks noChangeAspect="1" noChangeArrowheads="1"/>
            </p:cNvSpPr>
            <p:nvPr/>
          </p:nvSpPr>
          <p:spPr bwMode="auto">
            <a:xfrm>
              <a:off x="2880" y="4752"/>
              <a:ext cx="5616" cy="40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18437" name="Text Box 6"/>
            <p:cNvSpPr txBox="1">
              <a:spLocks noChangeAspect="1" noChangeArrowheads="1"/>
            </p:cNvSpPr>
            <p:nvPr/>
          </p:nvSpPr>
          <p:spPr bwMode="auto">
            <a:xfrm>
              <a:off x="3024" y="4896"/>
              <a:ext cx="3168" cy="4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1200" b="1">
                  <a:latin typeface="Arial" panose="020B0604020202020204" pitchFamily="34" charset="0"/>
                </a:rPr>
                <a:t>University of Abershire</a:t>
              </a:r>
              <a:endParaRPr lang="en-GB" altLang="en-US"/>
            </a:p>
          </p:txBody>
        </p:sp>
        <p:sp>
          <p:nvSpPr>
            <p:cNvPr id="18438" name="Rectangle 7"/>
            <p:cNvSpPr>
              <a:spLocks noChangeAspect="1" noChangeArrowheads="1"/>
            </p:cNvSpPr>
            <p:nvPr/>
          </p:nvSpPr>
          <p:spPr bwMode="auto">
            <a:xfrm>
              <a:off x="6396" y="4965"/>
              <a:ext cx="1152" cy="288"/>
            </a:xfrm>
            <a:prstGeom prst="rect">
              <a:avLst/>
            </a:prstGeom>
            <a:solidFill>
              <a:srgbClr val="C0C0C0"/>
            </a:solidFill>
            <a:ln w="9525">
              <a:solidFill>
                <a:srgbClr val="000000"/>
              </a:solidFill>
              <a:miter lim="800000"/>
              <a:headEnd/>
              <a:tailEnd/>
            </a:ln>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18439" name="Oval 8"/>
            <p:cNvSpPr>
              <a:spLocks noChangeAspect="1" noChangeArrowheads="1"/>
            </p:cNvSpPr>
            <p:nvPr/>
          </p:nvSpPr>
          <p:spPr bwMode="auto">
            <a:xfrm>
              <a:off x="7632" y="4896"/>
              <a:ext cx="576" cy="432"/>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18440" name="Text Box 9"/>
            <p:cNvSpPr txBox="1">
              <a:spLocks noChangeAspect="1" noChangeArrowheads="1"/>
            </p:cNvSpPr>
            <p:nvPr/>
          </p:nvSpPr>
          <p:spPr bwMode="auto">
            <a:xfrm>
              <a:off x="3024" y="5472"/>
              <a:ext cx="1152" cy="273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800" b="1">
                  <a:latin typeface="Arial" panose="020B0604020202020204" pitchFamily="34" charset="0"/>
                </a:rPr>
                <a:t> Information</a:t>
              </a:r>
            </a:p>
            <a:p>
              <a:pPr eaLnBrk="1" hangingPunct="1"/>
              <a:r>
                <a:rPr lang="en-US" altLang="en-US" sz="800" b="1">
                  <a:latin typeface="Arial" panose="020B0604020202020204" pitchFamily="34" charset="0"/>
                </a:rPr>
                <a:t> for…</a:t>
              </a:r>
            </a:p>
            <a:p>
              <a:pPr eaLnBrk="1" hangingPunct="1"/>
              <a:r>
                <a:rPr lang="en-US" altLang="en-US" sz="800">
                  <a:latin typeface="Arial" panose="020B0604020202020204" pitchFamily="34" charset="0"/>
                </a:rPr>
                <a:t>    Applicants</a:t>
              </a:r>
            </a:p>
            <a:p>
              <a:pPr eaLnBrk="1" hangingPunct="1"/>
              <a:r>
                <a:rPr lang="en-US" altLang="en-US" sz="800">
                  <a:latin typeface="Arial" panose="020B0604020202020204" pitchFamily="34" charset="0"/>
                </a:rPr>
                <a:t>    Students</a:t>
              </a:r>
            </a:p>
            <a:p>
              <a:pPr eaLnBrk="1" hangingPunct="1"/>
              <a:r>
                <a:rPr lang="en-US" altLang="en-US" sz="800">
                  <a:latin typeface="Arial" panose="020B0604020202020204" pitchFamily="34" charset="0"/>
                </a:rPr>
                <a:t>    Staff</a:t>
              </a:r>
            </a:p>
            <a:p>
              <a:pPr eaLnBrk="1" hangingPunct="1"/>
              <a:endParaRPr lang="en-US" altLang="en-US" sz="800">
                <a:latin typeface="Arial" panose="020B0604020202020204" pitchFamily="34" charset="0"/>
              </a:endParaRPr>
            </a:p>
            <a:p>
              <a:pPr eaLnBrk="1" hangingPunct="1"/>
              <a:r>
                <a:rPr lang="en-US" altLang="en-US" sz="800" b="1">
                  <a:latin typeface="Arial" panose="020B0604020202020204" pitchFamily="34" charset="0"/>
                </a:rPr>
                <a:t> Information</a:t>
              </a:r>
            </a:p>
            <a:p>
              <a:pPr eaLnBrk="1" hangingPunct="1"/>
              <a:r>
                <a:rPr lang="en-US" altLang="en-US" sz="800" b="1">
                  <a:latin typeface="Arial" panose="020B0604020202020204" pitchFamily="34" charset="0"/>
                </a:rPr>
                <a:t> about…</a:t>
              </a:r>
            </a:p>
            <a:p>
              <a:pPr eaLnBrk="1" hangingPunct="1"/>
              <a:r>
                <a:rPr lang="en-US" altLang="en-US" sz="800">
                  <a:latin typeface="Arial" panose="020B0604020202020204" pitchFamily="34" charset="0"/>
                </a:rPr>
                <a:t>   Courses</a:t>
              </a:r>
            </a:p>
            <a:p>
              <a:pPr eaLnBrk="1" hangingPunct="1"/>
              <a:r>
                <a:rPr lang="en-US" altLang="en-US" sz="800">
                  <a:latin typeface="Arial" panose="020B0604020202020204" pitchFamily="34" charset="0"/>
                </a:rPr>
                <a:t>    Facilities</a:t>
              </a:r>
            </a:p>
            <a:p>
              <a:pPr eaLnBrk="1" hangingPunct="1"/>
              <a:r>
                <a:rPr lang="en-US" altLang="en-US" sz="800">
                  <a:latin typeface="Arial" panose="020B0604020202020204" pitchFamily="34" charset="0"/>
                </a:rPr>
                <a:t>    Location</a:t>
              </a:r>
            </a:p>
            <a:p>
              <a:pPr eaLnBrk="1" hangingPunct="1"/>
              <a:endParaRPr lang="en-GB" altLang="en-US"/>
            </a:p>
          </p:txBody>
        </p:sp>
        <p:sp>
          <p:nvSpPr>
            <p:cNvPr id="18441" name="Text Box 10"/>
            <p:cNvSpPr txBox="1">
              <a:spLocks noChangeAspect="1" noChangeArrowheads="1"/>
            </p:cNvSpPr>
            <p:nvPr/>
          </p:nvSpPr>
          <p:spPr bwMode="auto">
            <a:xfrm>
              <a:off x="4320" y="5472"/>
              <a:ext cx="4032" cy="57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1000">
                  <a:latin typeface="Arial" panose="020B0604020202020204" pitchFamily="34" charset="0"/>
                </a:rPr>
                <a:t> What’s new…</a:t>
              </a:r>
              <a:endParaRPr lang="en-GB" altLang="en-US"/>
            </a:p>
          </p:txBody>
        </p:sp>
        <p:sp>
          <p:nvSpPr>
            <p:cNvPr id="18442" name="Text Box 11"/>
            <p:cNvSpPr txBox="1">
              <a:spLocks noChangeAspect="1" noChangeArrowheads="1"/>
            </p:cNvSpPr>
            <p:nvPr/>
          </p:nvSpPr>
          <p:spPr bwMode="auto">
            <a:xfrm>
              <a:off x="4320" y="6192"/>
              <a:ext cx="4032" cy="20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1000">
                  <a:latin typeface="Arial" panose="020B0604020202020204" pitchFamily="34" charset="0"/>
                </a:rPr>
                <a:t> Main feature…</a:t>
              </a:r>
              <a:endParaRPr lang="en-GB" altLang="en-US"/>
            </a:p>
          </p:txBody>
        </p:sp>
        <p:sp>
          <p:nvSpPr>
            <p:cNvPr id="18443" name="Text Box 12"/>
            <p:cNvSpPr txBox="1">
              <a:spLocks noChangeAspect="1" noChangeArrowheads="1"/>
            </p:cNvSpPr>
            <p:nvPr/>
          </p:nvSpPr>
          <p:spPr bwMode="auto">
            <a:xfrm>
              <a:off x="7692" y="4995"/>
              <a:ext cx="5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800">
                  <a:latin typeface="Arial" panose="020B0604020202020204" pitchFamily="34" charset="0"/>
                </a:rPr>
                <a:t>search</a:t>
              </a:r>
              <a:endParaRPr lang="en-GB" altLang="en-US"/>
            </a:p>
          </p:txBody>
        </p:sp>
        <p:sp>
          <p:nvSpPr>
            <p:cNvPr id="18444" name="Text Box 13"/>
            <p:cNvSpPr txBox="1">
              <a:spLocks noChangeAspect="1" noChangeArrowheads="1"/>
            </p:cNvSpPr>
            <p:nvPr/>
          </p:nvSpPr>
          <p:spPr bwMode="auto">
            <a:xfrm>
              <a:off x="3024" y="8352"/>
              <a:ext cx="5328" cy="2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800" u="sng">
                  <a:latin typeface="Arial" panose="020B0604020202020204" pitchFamily="34" charset="0"/>
                </a:rPr>
                <a:t>Order prospectus</a:t>
              </a:r>
              <a:r>
                <a:rPr lang="en-US" altLang="en-US" sz="800">
                  <a:latin typeface="Arial" panose="020B0604020202020204" pitchFamily="34" charset="0"/>
                </a:rPr>
                <a:t> - </a:t>
              </a:r>
              <a:r>
                <a:rPr lang="en-US" altLang="en-US" sz="800" u="sng">
                  <a:latin typeface="Arial" panose="020B0604020202020204" pitchFamily="34" charset="0"/>
                </a:rPr>
                <a:t>Contact us</a:t>
              </a:r>
              <a:r>
                <a:rPr lang="en-US" altLang="en-US" sz="800">
                  <a:latin typeface="Arial" panose="020B0604020202020204" pitchFamily="34" charset="0"/>
                </a:rPr>
                <a:t> – </a:t>
              </a:r>
              <a:r>
                <a:rPr lang="en-US" altLang="en-US" sz="800" u="sng">
                  <a:latin typeface="Arial" panose="020B0604020202020204" pitchFamily="34" charset="0"/>
                </a:rPr>
                <a:t>Legal notice</a:t>
              </a:r>
              <a:endParaRPr lang="en-GB" altLang="en-US"/>
            </a:p>
          </p:txBody>
        </p:sp>
        <p:sp>
          <p:nvSpPr>
            <p:cNvPr id="18445" name="Rectangle 14"/>
            <p:cNvSpPr>
              <a:spLocks noChangeAspect="1" noChangeArrowheads="1"/>
            </p:cNvSpPr>
            <p:nvPr/>
          </p:nvSpPr>
          <p:spPr bwMode="auto">
            <a:xfrm>
              <a:off x="6624" y="6336"/>
              <a:ext cx="1584" cy="172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18446" name="Line 15"/>
            <p:cNvSpPr>
              <a:spLocks noChangeAspect="1" noChangeShapeType="1"/>
            </p:cNvSpPr>
            <p:nvPr/>
          </p:nvSpPr>
          <p:spPr bwMode="auto">
            <a:xfrm>
              <a:off x="6624" y="6336"/>
              <a:ext cx="1584" cy="17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8447" name="Line 16"/>
            <p:cNvSpPr>
              <a:spLocks noChangeAspect="1" noChangeShapeType="1"/>
            </p:cNvSpPr>
            <p:nvPr/>
          </p:nvSpPr>
          <p:spPr bwMode="auto">
            <a:xfrm flipH="1">
              <a:off x="6624" y="6336"/>
              <a:ext cx="1584" cy="17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8448" name="Text Box 17"/>
            <p:cNvSpPr txBox="1">
              <a:spLocks noChangeAspect="1" noChangeArrowheads="1"/>
            </p:cNvSpPr>
            <p:nvPr/>
          </p:nvSpPr>
          <p:spPr bwMode="auto">
            <a:xfrm>
              <a:off x="6912" y="7056"/>
              <a:ext cx="1008" cy="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1000">
                  <a:latin typeface="Arial" panose="020B0604020202020204" pitchFamily="34" charset="0"/>
                </a:rPr>
                <a:t>image</a:t>
              </a:r>
              <a:endParaRPr lang="en-GB" altLang="en-US"/>
            </a:p>
          </p:txBody>
        </p:sp>
      </p:grpSp>
    </p:spTree>
    <p:extLst>
      <p:ext uri="{BB962C8B-B14F-4D97-AF65-F5344CB8AC3E}">
        <p14:creationId xmlns:p14="http://schemas.microsoft.com/office/powerpoint/2010/main" val="337797274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altLang="en-US" smtClean="0"/>
              <a:t>Another Definition of a wireframe</a:t>
            </a:r>
          </a:p>
        </p:txBody>
      </p:sp>
      <p:sp>
        <p:nvSpPr>
          <p:cNvPr id="19459" name="Rectangle 3"/>
          <p:cNvSpPr>
            <a:spLocks noGrp="1" noChangeArrowheads="1"/>
          </p:cNvSpPr>
          <p:nvPr>
            <p:ph idx="1"/>
          </p:nvPr>
        </p:nvSpPr>
        <p:spPr>
          <a:xfrm>
            <a:off x="628650" y="2060575"/>
            <a:ext cx="11115675" cy="3683000"/>
          </a:xfrm>
        </p:spPr>
        <p:txBody>
          <a:bodyPr>
            <a:noAutofit/>
          </a:bodyPr>
          <a:lstStyle/>
          <a:p>
            <a:r>
              <a:rPr lang="en-GB" altLang="en-US" sz="3200" dirty="0" smtClean="0"/>
              <a:t>Wireframes </a:t>
            </a:r>
            <a:r>
              <a:rPr lang="en-GB" altLang="en-US" sz="3200" dirty="0"/>
              <a:t>are an important design tool used in </a:t>
            </a:r>
            <a:r>
              <a:rPr lang="en-GB" altLang="en-US" sz="3200" dirty="0" smtClean="0"/>
              <a:t>Web development</a:t>
            </a:r>
          </a:p>
          <a:p>
            <a:r>
              <a:rPr lang="en-GB" altLang="en-US" sz="3200" dirty="0" smtClean="0"/>
              <a:t>It </a:t>
            </a:r>
            <a:r>
              <a:rPr lang="en-GB" altLang="en-US" sz="3200" dirty="0"/>
              <a:t>is a visualization tool for presenting proposed functions, structure and content of a Web page or Web </a:t>
            </a:r>
            <a:r>
              <a:rPr lang="en-GB" altLang="en-US" sz="3200" dirty="0" smtClean="0"/>
              <a:t>site</a:t>
            </a:r>
          </a:p>
          <a:p>
            <a:r>
              <a:rPr lang="en-GB" altLang="en-US" sz="3200" dirty="0" smtClean="0"/>
              <a:t>A </a:t>
            </a:r>
            <a:r>
              <a:rPr lang="en-GB" altLang="en-US" sz="3200" dirty="0"/>
              <a:t>wireframe separates the graphic elements of a Web site from the functional elements in such a way that Web teams can easily explain how users will interact with the Web </a:t>
            </a:r>
            <a:r>
              <a:rPr lang="en-GB" altLang="en-US" sz="3200" dirty="0" smtClean="0"/>
              <a:t>site</a:t>
            </a:r>
            <a:endParaRPr lang="en-GB" altLang="en-US" sz="3200" dirty="0"/>
          </a:p>
        </p:txBody>
      </p:sp>
      <p:sp>
        <p:nvSpPr>
          <p:cNvPr id="19460" name="Text Box 4"/>
          <p:cNvSpPr txBox="1">
            <a:spLocks noChangeArrowheads="1"/>
          </p:cNvSpPr>
          <p:nvPr/>
        </p:nvSpPr>
        <p:spPr bwMode="auto">
          <a:xfrm>
            <a:off x="8772269" y="6497639"/>
            <a:ext cx="313848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sz="900" dirty="0">
                <a:hlinkClick r:id="rId2"/>
              </a:rPr>
              <a:t>http://www.webopedia.com/TERM/W/wireframe.html</a:t>
            </a:r>
            <a:r>
              <a:rPr lang="en-GB" altLang="en-US" sz="900" dirty="0"/>
              <a:t> </a:t>
            </a:r>
          </a:p>
        </p:txBody>
      </p:sp>
    </p:spTree>
    <p:extLst>
      <p:ext uri="{BB962C8B-B14F-4D97-AF65-F5344CB8AC3E}">
        <p14:creationId xmlns:p14="http://schemas.microsoft.com/office/powerpoint/2010/main" val="67843477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GB" altLang="en-US" smtClean="0"/>
              <a:t>Information Presentation</a:t>
            </a:r>
          </a:p>
        </p:txBody>
      </p:sp>
      <p:sp>
        <p:nvSpPr>
          <p:cNvPr id="20483" name="Text Box 4"/>
          <p:cNvSpPr txBox="1">
            <a:spLocks noChangeArrowheads="1"/>
          </p:cNvSpPr>
          <p:nvPr/>
        </p:nvSpPr>
        <p:spPr bwMode="auto">
          <a:xfrm>
            <a:off x="1992313" y="2420938"/>
            <a:ext cx="3816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a:t>Text Goes Here</a:t>
            </a:r>
          </a:p>
        </p:txBody>
      </p:sp>
      <p:sp>
        <p:nvSpPr>
          <p:cNvPr id="20484" name="Rectangle 5"/>
          <p:cNvSpPr>
            <a:spLocks noChangeArrowheads="1"/>
          </p:cNvSpPr>
          <p:nvPr/>
        </p:nvSpPr>
        <p:spPr bwMode="auto">
          <a:xfrm>
            <a:off x="1774825" y="2276476"/>
            <a:ext cx="4033838" cy="39608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20485" name="Text Box 6"/>
          <p:cNvSpPr txBox="1">
            <a:spLocks noChangeArrowheads="1"/>
          </p:cNvSpPr>
          <p:nvPr/>
        </p:nvSpPr>
        <p:spPr bwMode="auto">
          <a:xfrm>
            <a:off x="6311900" y="2276476"/>
            <a:ext cx="36718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a:t>Graphic</a:t>
            </a:r>
          </a:p>
        </p:txBody>
      </p:sp>
      <p:sp>
        <p:nvSpPr>
          <p:cNvPr id="20486" name="Rectangle 7"/>
          <p:cNvSpPr>
            <a:spLocks noChangeArrowheads="1"/>
          </p:cNvSpPr>
          <p:nvPr/>
        </p:nvSpPr>
        <p:spPr bwMode="auto">
          <a:xfrm>
            <a:off x="5951539" y="1989139"/>
            <a:ext cx="4465637" cy="1800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20487" name="Rectangle 8"/>
          <p:cNvSpPr>
            <a:spLocks noChangeArrowheads="1"/>
          </p:cNvSpPr>
          <p:nvPr/>
        </p:nvSpPr>
        <p:spPr bwMode="auto">
          <a:xfrm>
            <a:off x="5951538" y="4005264"/>
            <a:ext cx="4392612" cy="2232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20488" name="Text Box 9"/>
          <p:cNvSpPr txBox="1">
            <a:spLocks noChangeArrowheads="1"/>
          </p:cNvSpPr>
          <p:nvPr/>
        </p:nvSpPr>
        <p:spPr bwMode="auto">
          <a:xfrm>
            <a:off x="6311900" y="4221163"/>
            <a:ext cx="36718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a:t>Case Study</a:t>
            </a:r>
          </a:p>
        </p:txBody>
      </p:sp>
      <p:sp>
        <p:nvSpPr>
          <p:cNvPr id="20489" name="Rectangle 10"/>
          <p:cNvSpPr>
            <a:spLocks noChangeArrowheads="1"/>
          </p:cNvSpPr>
          <p:nvPr/>
        </p:nvSpPr>
        <p:spPr bwMode="auto">
          <a:xfrm>
            <a:off x="1919288" y="6308725"/>
            <a:ext cx="8280400" cy="476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20490" name="Text Box 11"/>
          <p:cNvSpPr txBox="1">
            <a:spLocks noChangeArrowheads="1"/>
          </p:cNvSpPr>
          <p:nvPr/>
        </p:nvSpPr>
        <p:spPr bwMode="auto">
          <a:xfrm>
            <a:off x="2351088" y="6381751"/>
            <a:ext cx="3816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a:t>Navigation</a:t>
            </a:r>
          </a:p>
        </p:txBody>
      </p:sp>
    </p:spTree>
    <p:extLst>
      <p:ext uri="{BB962C8B-B14F-4D97-AF65-F5344CB8AC3E}">
        <p14:creationId xmlns:p14="http://schemas.microsoft.com/office/powerpoint/2010/main" val="236840436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GB" altLang="en-US" smtClean="0"/>
              <a:t>Software</a:t>
            </a:r>
          </a:p>
        </p:txBody>
      </p:sp>
      <p:sp>
        <p:nvSpPr>
          <p:cNvPr id="21507" name="Rectangle 3"/>
          <p:cNvSpPr>
            <a:spLocks noGrp="1" noChangeArrowheads="1"/>
          </p:cNvSpPr>
          <p:nvPr>
            <p:ph idx="1"/>
          </p:nvPr>
        </p:nvSpPr>
        <p:spPr/>
        <p:txBody>
          <a:bodyPr/>
          <a:lstStyle/>
          <a:p>
            <a:pPr eaLnBrk="1" hangingPunct="1"/>
            <a:r>
              <a:rPr lang="en-GB" altLang="en-US" smtClean="0"/>
              <a:t>Can create wireframes using software bought for storyboarding;</a:t>
            </a:r>
          </a:p>
          <a:p>
            <a:pPr eaLnBrk="1" hangingPunct="1"/>
            <a:r>
              <a:rPr lang="en-GB" altLang="en-US" smtClean="0"/>
              <a:t>Can create web pages with links but no content;</a:t>
            </a:r>
          </a:p>
          <a:p>
            <a:pPr eaLnBrk="1" hangingPunct="1"/>
            <a:r>
              <a:rPr lang="en-GB" altLang="en-US" smtClean="0"/>
              <a:t>Can use office products such as Powerpoint or Word.</a:t>
            </a:r>
          </a:p>
        </p:txBody>
      </p:sp>
    </p:spTree>
    <p:extLst>
      <p:ext uri="{BB962C8B-B14F-4D97-AF65-F5344CB8AC3E}">
        <p14:creationId xmlns:p14="http://schemas.microsoft.com/office/powerpoint/2010/main" val="1643563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GB"/>
              <a:t>HTML Basic Document</a:t>
            </a:r>
          </a:p>
        </p:txBody>
      </p:sp>
      <p:sp>
        <p:nvSpPr>
          <p:cNvPr id="25603" name="Rectangle 3"/>
          <p:cNvSpPr>
            <a:spLocks noGrp="1" noChangeArrowheads="1"/>
          </p:cNvSpPr>
          <p:nvPr>
            <p:ph idx="1"/>
          </p:nvPr>
        </p:nvSpPr>
        <p:spPr>
          <a:xfrm>
            <a:off x="2268538" y="1889126"/>
            <a:ext cx="7427912" cy="4060825"/>
          </a:xfrm>
          <a:solidFill>
            <a:srgbClr val="FFFFCC"/>
          </a:solidFill>
          <a:ln>
            <a:solidFill>
              <a:schemeClr val="tx1"/>
            </a:solidFill>
          </a:ln>
        </p:spPr>
        <p:txBody>
          <a:bodyPr/>
          <a:lstStyle/>
          <a:p>
            <a:pPr>
              <a:buFont typeface="Wingdings" pitchFamily="2" charset="2"/>
              <a:buNone/>
            </a:pPr>
            <a:r>
              <a:rPr lang="en-GB" sz="2600">
                <a:solidFill>
                  <a:srgbClr val="006600"/>
                </a:solidFill>
              </a:rPr>
              <a:t>&lt;html&gt;</a:t>
            </a:r>
          </a:p>
          <a:p>
            <a:pPr>
              <a:buFont typeface="Wingdings" pitchFamily="2" charset="2"/>
              <a:buNone/>
            </a:pPr>
            <a:r>
              <a:rPr lang="en-GB" sz="2600"/>
              <a:t>	</a:t>
            </a:r>
            <a:r>
              <a:rPr lang="en-GB" sz="2600">
                <a:solidFill>
                  <a:srgbClr val="FF0000"/>
                </a:solidFill>
              </a:rPr>
              <a:t>&lt;head&gt;</a:t>
            </a:r>
          </a:p>
          <a:p>
            <a:pPr>
              <a:buFont typeface="Wingdings" pitchFamily="2" charset="2"/>
              <a:buNone/>
            </a:pPr>
            <a:r>
              <a:rPr lang="en-GB" sz="2600">
                <a:solidFill>
                  <a:srgbClr val="FF0000"/>
                </a:solidFill>
              </a:rPr>
              <a:t>		&lt;title&gt;Document name goes here&lt;/title&gt;</a:t>
            </a:r>
          </a:p>
          <a:p>
            <a:pPr>
              <a:buFont typeface="Wingdings" pitchFamily="2" charset="2"/>
              <a:buNone/>
            </a:pPr>
            <a:r>
              <a:rPr lang="en-GB" sz="2600">
                <a:solidFill>
                  <a:srgbClr val="FF0000"/>
                </a:solidFill>
              </a:rPr>
              <a:t>	&lt;/head&gt;</a:t>
            </a:r>
          </a:p>
          <a:p>
            <a:pPr>
              <a:buFont typeface="Wingdings" pitchFamily="2" charset="2"/>
              <a:buNone/>
            </a:pPr>
            <a:r>
              <a:rPr lang="en-GB" sz="2600">
                <a:solidFill>
                  <a:srgbClr val="000099"/>
                </a:solidFill>
              </a:rPr>
              <a:t>	&lt;body&gt;</a:t>
            </a:r>
          </a:p>
          <a:p>
            <a:pPr>
              <a:buFont typeface="Wingdings" pitchFamily="2" charset="2"/>
              <a:buNone/>
            </a:pPr>
            <a:r>
              <a:rPr lang="en-GB" sz="2600">
                <a:solidFill>
                  <a:srgbClr val="000099"/>
                </a:solidFill>
              </a:rPr>
              <a:t>		Visible text goes here</a:t>
            </a:r>
          </a:p>
          <a:p>
            <a:pPr>
              <a:buFont typeface="Wingdings" pitchFamily="2" charset="2"/>
              <a:buNone/>
            </a:pPr>
            <a:r>
              <a:rPr lang="en-GB" sz="2600">
                <a:solidFill>
                  <a:srgbClr val="000099"/>
                </a:solidFill>
              </a:rPr>
              <a:t>	&lt;/body&gt;</a:t>
            </a:r>
            <a:r>
              <a:rPr lang="en-GB" sz="2600"/>
              <a:t> </a:t>
            </a:r>
          </a:p>
          <a:p>
            <a:pPr>
              <a:buFont typeface="Wingdings" pitchFamily="2" charset="2"/>
              <a:buNone/>
            </a:pPr>
            <a:r>
              <a:rPr lang="en-GB" sz="2600">
                <a:solidFill>
                  <a:srgbClr val="006600"/>
                </a:solidFill>
              </a:rPr>
              <a:t>&lt;/html&gt;</a:t>
            </a:r>
            <a:endParaRPr lang="en-GB"/>
          </a:p>
        </p:txBody>
      </p:sp>
      <p:sp>
        <p:nvSpPr>
          <p:cNvPr id="25604" name="Line 4"/>
          <p:cNvSpPr>
            <a:spLocks noChangeShapeType="1"/>
          </p:cNvSpPr>
          <p:nvPr/>
        </p:nvSpPr>
        <p:spPr bwMode="auto">
          <a:xfrm flipV="1">
            <a:off x="3359151" y="1898650"/>
            <a:ext cx="2303463" cy="215900"/>
          </a:xfrm>
          <a:prstGeom prst="line">
            <a:avLst/>
          </a:prstGeom>
          <a:noFill/>
          <a:ln w="9525">
            <a:solidFill>
              <a:schemeClr val="bg1"/>
            </a:solidFill>
            <a:round/>
            <a:headEnd type="triangle" w="med" len="med"/>
            <a:tailEnd/>
          </a:ln>
          <a:effectLst/>
        </p:spPr>
        <p:txBody>
          <a:bodyPr/>
          <a:lstStyle/>
          <a:p>
            <a:endParaRPr lang="en-GB"/>
          </a:p>
        </p:txBody>
      </p:sp>
      <p:sp>
        <p:nvSpPr>
          <p:cNvPr id="25605" name="Text Box 5"/>
          <p:cNvSpPr txBox="1">
            <a:spLocks noChangeArrowheads="1"/>
          </p:cNvSpPr>
          <p:nvPr/>
        </p:nvSpPr>
        <p:spPr bwMode="auto">
          <a:xfrm>
            <a:off x="5715001" y="1701800"/>
            <a:ext cx="1236621" cy="369332"/>
          </a:xfrm>
          <a:prstGeom prst="rect">
            <a:avLst/>
          </a:prstGeom>
          <a:solidFill>
            <a:srgbClr val="99CCFF"/>
          </a:solidFill>
          <a:ln w="9525">
            <a:solidFill>
              <a:schemeClr val="tx1"/>
            </a:solidFill>
            <a:miter lim="800000"/>
            <a:headEnd/>
            <a:tailEnd/>
          </a:ln>
          <a:effectLst/>
        </p:spPr>
        <p:txBody>
          <a:bodyPr wrap="none">
            <a:spAutoFit/>
          </a:bodyPr>
          <a:lstStyle/>
          <a:p>
            <a:r>
              <a:rPr lang="en-GB"/>
              <a:t>Start HTML</a:t>
            </a:r>
          </a:p>
        </p:txBody>
      </p:sp>
      <p:sp>
        <p:nvSpPr>
          <p:cNvPr id="25606" name="Line 6"/>
          <p:cNvSpPr>
            <a:spLocks noChangeShapeType="1"/>
          </p:cNvSpPr>
          <p:nvPr/>
        </p:nvSpPr>
        <p:spPr bwMode="auto">
          <a:xfrm flipV="1">
            <a:off x="3811588" y="2382838"/>
            <a:ext cx="2303462" cy="215900"/>
          </a:xfrm>
          <a:prstGeom prst="line">
            <a:avLst/>
          </a:prstGeom>
          <a:noFill/>
          <a:ln w="9525">
            <a:solidFill>
              <a:schemeClr val="bg1"/>
            </a:solidFill>
            <a:round/>
            <a:headEnd type="triangle" w="med" len="med"/>
            <a:tailEnd/>
          </a:ln>
          <a:effectLst/>
        </p:spPr>
        <p:txBody>
          <a:bodyPr/>
          <a:lstStyle/>
          <a:p>
            <a:endParaRPr lang="en-GB"/>
          </a:p>
        </p:txBody>
      </p:sp>
      <p:sp>
        <p:nvSpPr>
          <p:cNvPr id="25607" name="Text Box 7"/>
          <p:cNvSpPr txBox="1">
            <a:spLocks noChangeArrowheads="1"/>
          </p:cNvSpPr>
          <p:nvPr/>
        </p:nvSpPr>
        <p:spPr bwMode="auto">
          <a:xfrm>
            <a:off x="6167438" y="2185988"/>
            <a:ext cx="2032608" cy="369332"/>
          </a:xfrm>
          <a:prstGeom prst="rect">
            <a:avLst/>
          </a:prstGeom>
          <a:solidFill>
            <a:srgbClr val="99CCFF"/>
          </a:solidFill>
          <a:ln w="9525">
            <a:solidFill>
              <a:schemeClr val="tx1"/>
            </a:solidFill>
            <a:miter lim="800000"/>
            <a:headEnd/>
            <a:tailEnd/>
          </a:ln>
          <a:effectLst/>
        </p:spPr>
        <p:txBody>
          <a:bodyPr wrap="none">
            <a:spAutoFit/>
          </a:bodyPr>
          <a:lstStyle/>
          <a:p>
            <a:r>
              <a:rPr lang="en-GB"/>
              <a:t>Header information</a:t>
            </a:r>
          </a:p>
        </p:txBody>
      </p:sp>
      <p:sp>
        <p:nvSpPr>
          <p:cNvPr id="25608" name="Line 8"/>
          <p:cNvSpPr>
            <a:spLocks noChangeShapeType="1"/>
          </p:cNvSpPr>
          <p:nvPr/>
        </p:nvSpPr>
        <p:spPr bwMode="auto">
          <a:xfrm flipV="1">
            <a:off x="3811588" y="3770313"/>
            <a:ext cx="2303462" cy="215900"/>
          </a:xfrm>
          <a:prstGeom prst="line">
            <a:avLst/>
          </a:prstGeom>
          <a:noFill/>
          <a:ln w="9525">
            <a:solidFill>
              <a:schemeClr val="bg1"/>
            </a:solidFill>
            <a:round/>
            <a:headEnd type="triangle" w="med" len="med"/>
            <a:tailEnd/>
          </a:ln>
          <a:effectLst/>
        </p:spPr>
        <p:txBody>
          <a:bodyPr/>
          <a:lstStyle/>
          <a:p>
            <a:endParaRPr lang="en-GB"/>
          </a:p>
        </p:txBody>
      </p:sp>
      <p:sp>
        <p:nvSpPr>
          <p:cNvPr id="25609" name="Text Box 9"/>
          <p:cNvSpPr txBox="1">
            <a:spLocks noChangeArrowheads="1"/>
          </p:cNvSpPr>
          <p:nvPr/>
        </p:nvSpPr>
        <p:spPr bwMode="auto">
          <a:xfrm>
            <a:off x="6167439" y="3573463"/>
            <a:ext cx="1791709" cy="369332"/>
          </a:xfrm>
          <a:prstGeom prst="rect">
            <a:avLst/>
          </a:prstGeom>
          <a:solidFill>
            <a:srgbClr val="99CCFF"/>
          </a:solidFill>
          <a:ln w="9525">
            <a:solidFill>
              <a:schemeClr val="tx1"/>
            </a:solidFill>
            <a:miter lim="800000"/>
            <a:headEnd/>
            <a:tailEnd/>
          </a:ln>
          <a:effectLst/>
        </p:spPr>
        <p:txBody>
          <a:bodyPr wrap="none">
            <a:spAutoFit/>
          </a:bodyPr>
          <a:lstStyle/>
          <a:p>
            <a:r>
              <a:rPr lang="en-GB"/>
              <a:t>Page information</a:t>
            </a:r>
          </a:p>
        </p:txBody>
      </p:sp>
    </p:spTree>
    <p:extLst>
      <p:ext uri="{BB962C8B-B14F-4D97-AF65-F5344CB8AC3E}">
        <p14:creationId xmlns:p14="http://schemas.microsoft.com/office/powerpoint/2010/main" val="200023178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GB" altLang="en-US" smtClean="0"/>
              <a:t>Storyboard</a:t>
            </a:r>
          </a:p>
        </p:txBody>
      </p:sp>
      <p:sp>
        <p:nvSpPr>
          <p:cNvPr id="22531" name="Rectangle 3"/>
          <p:cNvSpPr>
            <a:spLocks noGrp="1" noChangeArrowheads="1"/>
          </p:cNvSpPr>
          <p:nvPr>
            <p:ph idx="1"/>
          </p:nvPr>
        </p:nvSpPr>
        <p:spPr/>
        <p:txBody>
          <a:bodyPr/>
          <a:lstStyle/>
          <a:p>
            <a:pPr marL="0" indent="0">
              <a:buNone/>
            </a:pPr>
            <a:r>
              <a:rPr lang="en-GB" altLang="en-US" smtClean="0"/>
              <a:t>A </a:t>
            </a:r>
            <a:r>
              <a:rPr lang="en-GB" altLang="en-US" b="1" smtClean="0"/>
              <a:t>storyboard</a:t>
            </a:r>
            <a:r>
              <a:rPr lang="en-GB" altLang="en-US" smtClean="0"/>
              <a:t> is representation of the visual appearance of an application screen that describes the way content is presented. It may also include references to non-visual media.</a:t>
            </a:r>
          </a:p>
        </p:txBody>
      </p:sp>
      <p:sp>
        <p:nvSpPr>
          <p:cNvPr id="22532" name="Rectangle 4"/>
          <p:cNvSpPr>
            <a:spLocks noChangeArrowheads="1"/>
          </p:cNvSpPr>
          <p:nvPr/>
        </p:nvSpPr>
        <p:spPr bwMode="auto">
          <a:xfrm>
            <a:off x="7408864" y="6396457"/>
            <a:ext cx="462121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GB" altLang="en-US" sz="900" dirty="0"/>
              <a:t>(</a:t>
            </a:r>
            <a:r>
              <a:rPr lang="en-GB" altLang="en-US" sz="900" dirty="0" err="1"/>
              <a:t>Cunliffe</a:t>
            </a:r>
            <a:r>
              <a:rPr lang="en-GB" altLang="en-US" sz="900" dirty="0"/>
              <a:t> D and Elliot G, 'Multimedia Computing', Crucial / Learning Matters, 2003.)</a:t>
            </a:r>
          </a:p>
        </p:txBody>
      </p:sp>
    </p:spTree>
    <p:extLst>
      <p:ext uri="{BB962C8B-B14F-4D97-AF65-F5344CB8AC3E}">
        <p14:creationId xmlns:p14="http://schemas.microsoft.com/office/powerpoint/2010/main" val="374590029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GB" altLang="en-US" smtClean="0"/>
              <a:t>Checklist</a:t>
            </a:r>
          </a:p>
        </p:txBody>
      </p:sp>
      <p:sp>
        <p:nvSpPr>
          <p:cNvPr id="23555" name="Rectangle 3"/>
          <p:cNvSpPr>
            <a:spLocks noGrp="1" noChangeArrowheads="1"/>
          </p:cNvSpPr>
          <p:nvPr>
            <p:ph idx="1"/>
          </p:nvPr>
        </p:nvSpPr>
        <p:spPr>
          <a:xfrm>
            <a:off x="2706688" y="2843213"/>
            <a:ext cx="7772400" cy="3890962"/>
          </a:xfrm>
        </p:spPr>
        <p:txBody>
          <a:bodyPr>
            <a:normAutofit/>
          </a:bodyPr>
          <a:lstStyle/>
          <a:p>
            <a:pPr eaLnBrk="1" hangingPunct="1">
              <a:lnSpc>
                <a:spcPct val="80000"/>
              </a:lnSpc>
            </a:pPr>
            <a:r>
              <a:rPr lang="en-US" altLang="en-US" sz="2400" dirty="0" err="1"/>
              <a:t>Colours</a:t>
            </a:r>
            <a:r>
              <a:rPr lang="en-US" altLang="en-US" sz="2400" dirty="0"/>
              <a:t>.</a:t>
            </a:r>
          </a:p>
          <a:p>
            <a:pPr eaLnBrk="1" hangingPunct="1">
              <a:lnSpc>
                <a:spcPct val="80000"/>
              </a:lnSpc>
            </a:pPr>
            <a:r>
              <a:rPr lang="en-US" altLang="en-US" sz="2400" dirty="0"/>
              <a:t>Text content.</a:t>
            </a:r>
          </a:p>
          <a:p>
            <a:pPr eaLnBrk="1" hangingPunct="1">
              <a:lnSpc>
                <a:spcPct val="80000"/>
              </a:lnSpc>
            </a:pPr>
            <a:r>
              <a:rPr lang="en-US" altLang="en-US" sz="2400" dirty="0" err="1"/>
              <a:t>Colours</a:t>
            </a:r>
            <a:r>
              <a:rPr lang="en-US" altLang="en-US" sz="2400" dirty="0"/>
              <a:t>, sizes and types of font.</a:t>
            </a:r>
          </a:p>
          <a:p>
            <a:pPr eaLnBrk="1" hangingPunct="1">
              <a:lnSpc>
                <a:spcPct val="80000"/>
              </a:lnSpc>
            </a:pPr>
            <a:r>
              <a:rPr lang="en-US" altLang="en-US" sz="2400" dirty="0"/>
              <a:t>Script of any narration.</a:t>
            </a:r>
          </a:p>
          <a:p>
            <a:pPr eaLnBrk="1" hangingPunct="1">
              <a:lnSpc>
                <a:spcPct val="80000"/>
              </a:lnSpc>
            </a:pPr>
            <a:r>
              <a:rPr lang="en-US" altLang="en-US" sz="2400" dirty="0"/>
              <a:t>Audio.</a:t>
            </a:r>
          </a:p>
          <a:p>
            <a:pPr eaLnBrk="1" hangingPunct="1">
              <a:lnSpc>
                <a:spcPct val="80000"/>
              </a:lnSpc>
            </a:pPr>
            <a:r>
              <a:rPr lang="en-US" altLang="en-US" sz="2400" dirty="0"/>
              <a:t>Animation.</a:t>
            </a:r>
          </a:p>
          <a:p>
            <a:pPr eaLnBrk="1" hangingPunct="1">
              <a:lnSpc>
                <a:spcPct val="80000"/>
              </a:lnSpc>
            </a:pPr>
            <a:r>
              <a:rPr lang="en-US" altLang="en-US" sz="2400" dirty="0"/>
              <a:t>Video.</a:t>
            </a:r>
          </a:p>
          <a:p>
            <a:pPr eaLnBrk="1" hangingPunct="1">
              <a:lnSpc>
                <a:spcPct val="80000"/>
              </a:lnSpc>
            </a:pPr>
            <a:r>
              <a:rPr lang="en-US" altLang="en-US" sz="2400" dirty="0"/>
              <a:t>Interactivity.</a:t>
            </a:r>
          </a:p>
          <a:p>
            <a:pPr eaLnBrk="1" hangingPunct="1">
              <a:lnSpc>
                <a:spcPct val="80000"/>
              </a:lnSpc>
            </a:pPr>
            <a:r>
              <a:rPr lang="en-US" altLang="en-US" sz="2400" dirty="0"/>
              <a:t>Linking.</a:t>
            </a:r>
            <a:endParaRPr lang="en-GB" altLang="en-US" sz="2400" dirty="0"/>
          </a:p>
        </p:txBody>
      </p:sp>
      <p:sp>
        <p:nvSpPr>
          <p:cNvPr id="23556" name="Rectangle 4"/>
          <p:cNvSpPr>
            <a:spLocks noChangeArrowheads="1"/>
          </p:cNvSpPr>
          <p:nvPr/>
        </p:nvSpPr>
        <p:spPr bwMode="auto">
          <a:xfrm>
            <a:off x="388939" y="1792289"/>
            <a:ext cx="80343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GB" altLang="en-US" sz="2400" dirty="0"/>
              <a:t>In addition to the sketch, there is a variety of supporting information:</a:t>
            </a:r>
          </a:p>
        </p:txBody>
      </p:sp>
    </p:spTree>
    <p:extLst>
      <p:ext uri="{BB962C8B-B14F-4D97-AF65-F5344CB8AC3E}">
        <p14:creationId xmlns:p14="http://schemas.microsoft.com/office/powerpoint/2010/main" val="95061178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GB" altLang="en-US" smtClean="0"/>
              <a:t>Example</a:t>
            </a:r>
          </a:p>
        </p:txBody>
      </p:sp>
      <p:grpSp>
        <p:nvGrpSpPr>
          <p:cNvPr id="24579" name="Group 4"/>
          <p:cNvGrpSpPr>
            <a:grpSpLocks/>
          </p:cNvGrpSpPr>
          <p:nvPr/>
        </p:nvGrpSpPr>
        <p:grpSpPr bwMode="auto">
          <a:xfrm>
            <a:off x="1992313" y="2420938"/>
            <a:ext cx="5486400" cy="3840162"/>
            <a:chOff x="1728" y="1440"/>
            <a:chExt cx="8640" cy="6048"/>
          </a:xfrm>
        </p:grpSpPr>
        <p:sp>
          <p:nvSpPr>
            <p:cNvPr id="24581" name="Rectangle 5"/>
            <p:cNvSpPr>
              <a:spLocks noChangeArrowheads="1"/>
            </p:cNvSpPr>
            <p:nvPr/>
          </p:nvSpPr>
          <p:spPr bwMode="auto">
            <a:xfrm>
              <a:off x="1728" y="1440"/>
              <a:ext cx="8640" cy="6048"/>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24582" name="AutoShape 6"/>
            <p:cNvSpPr>
              <a:spLocks noChangeArrowheads="1"/>
            </p:cNvSpPr>
            <p:nvPr/>
          </p:nvSpPr>
          <p:spPr bwMode="auto">
            <a:xfrm>
              <a:off x="1872" y="4032"/>
              <a:ext cx="5040" cy="3312"/>
            </a:xfrm>
            <a:prstGeom prst="roundRect">
              <a:avLst>
                <a:gd name="adj" fmla="val 16667"/>
              </a:avLst>
            </a:prstGeom>
            <a:solidFill>
              <a:srgbClr val="FFFFFF"/>
            </a:solidFill>
            <a:ln w="9525">
              <a:solidFill>
                <a:srgbClr val="000000"/>
              </a:solidFill>
              <a:round/>
              <a:headEnd/>
              <a:tailEnd/>
            </a:ln>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24583" name="Text Box 7"/>
            <p:cNvSpPr txBox="1">
              <a:spLocks noChangeArrowheads="1"/>
            </p:cNvSpPr>
            <p:nvPr/>
          </p:nvSpPr>
          <p:spPr bwMode="auto">
            <a:xfrm>
              <a:off x="1872" y="1584"/>
              <a:ext cx="5040" cy="864"/>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1000">
                  <a:latin typeface="Arial" panose="020B0604020202020204" pitchFamily="34" charset="0"/>
                </a:rPr>
                <a:t>Project: </a:t>
              </a:r>
              <a:r>
                <a:rPr lang="en-US" altLang="en-US" sz="1000">
                  <a:latin typeface="Monotype Corsiva" panose="03010101010201010101" pitchFamily="66" charset="0"/>
                </a:rPr>
                <a:t>Electricity Tutor 		</a:t>
              </a:r>
              <a:r>
                <a:rPr lang="en-US" altLang="en-US" sz="1000">
                  <a:latin typeface="Arial" panose="020B0604020202020204" pitchFamily="34" charset="0"/>
                </a:rPr>
                <a:t>Author: </a:t>
              </a:r>
              <a:r>
                <a:rPr lang="en-US" altLang="en-US" sz="1000">
                  <a:latin typeface="Monotype Corsiva" panose="03010101010201010101" pitchFamily="66" charset="0"/>
                </a:rPr>
                <a:t>Helen Jones</a:t>
              </a:r>
            </a:p>
            <a:p>
              <a:pPr eaLnBrk="1" hangingPunct="1"/>
              <a:r>
                <a:rPr lang="en-US" altLang="en-US" sz="1000">
                  <a:latin typeface="Arial" panose="020B0604020202020204" pitchFamily="34" charset="0"/>
                </a:rPr>
                <a:t>Screen name:</a:t>
              </a:r>
              <a:r>
                <a:rPr lang="en-US" altLang="en-US" sz="1000">
                  <a:latin typeface="Monotype Corsiva" panose="03010101010201010101" pitchFamily="66" charset="0"/>
                </a:rPr>
                <a:t> Main		</a:t>
              </a:r>
              <a:r>
                <a:rPr lang="en-US" altLang="en-US" sz="1000">
                  <a:latin typeface="Arial" panose="020B0604020202020204" pitchFamily="34" charset="0"/>
                </a:rPr>
                <a:t>Reference:</a:t>
              </a:r>
              <a:r>
                <a:rPr lang="en-US" altLang="en-US" sz="1000">
                  <a:latin typeface="Monotype Corsiva" panose="03010101010201010101" pitchFamily="66" charset="0"/>
                </a:rPr>
                <a:t> ET1</a:t>
              </a:r>
            </a:p>
            <a:p>
              <a:pPr eaLnBrk="1" hangingPunct="1"/>
              <a:r>
                <a:rPr lang="en-US" altLang="en-US" sz="1000">
                  <a:latin typeface="Arial" panose="020B0604020202020204" pitchFamily="34" charset="0"/>
                </a:rPr>
                <a:t>Screen  </a:t>
              </a:r>
              <a:r>
                <a:rPr lang="en-US" altLang="en-US" sz="1000">
                  <a:latin typeface="Monotype Corsiva" panose="03010101010201010101" pitchFamily="66" charset="0"/>
                </a:rPr>
                <a:t>1</a:t>
              </a:r>
              <a:r>
                <a:rPr lang="en-US" altLang="en-US" sz="1000">
                  <a:latin typeface="Arial" panose="020B0604020202020204" pitchFamily="34" charset="0"/>
                </a:rPr>
                <a:t>  of  </a:t>
              </a:r>
              <a:r>
                <a:rPr lang="en-US" altLang="en-US" sz="1000">
                  <a:latin typeface="Monotype Corsiva" panose="03010101010201010101" pitchFamily="66" charset="0"/>
                </a:rPr>
                <a:t>17	     		</a:t>
              </a:r>
              <a:r>
                <a:rPr lang="en-US" altLang="en-US" sz="1000">
                  <a:latin typeface="Arial" panose="020B0604020202020204" pitchFamily="34" charset="0"/>
                </a:rPr>
                <a:t>Version: </a:t>
              </a:r>
              <a:r>
                <a:rPr lang="en-US" altLang="en-US" sz="1000">
                  <a:latin typeface="Monotype Corsiva" panose="03010101010201010101" pitchFamily="66" charset="0"/>
                </a:rPr>
                <a:t>2	</a:t>
              </a:r>
              <a:endParaRPr lang="en-GB" altLang="en-US"/>
            </a:p>
          </p:txBody>
        </p:sp>
        <p:sp>
          <p:nvSpPr>
            <p:cNvPr id="24584" name="Text Box 8"/>
            <p:cNvSpPr txBox="1">
              <a:spLocks noChangeArrowheads="1"/>
            </p:cNvSpPr>
            <p:nvPr/>
          </p:nvSpPr>
          <p:spPr bwMode="auto">
            <a:xfrm>
              <a:off x="7056" y="6192"/>
              <a:ext cx="3168" cy="1152"/>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1000">
                  <a:latin typeface="Arial" panose="020B0604020202020204" pitchFamily="34" charset="0"/>
                </a:rPr>
                <a:t>Text:</a:t>
              </a:r>
            </a:p>
            <a:p>
              <a:pPr eaLnBrk="1" hangingPunct="1"/>
              <a:r>
                <a:rPr lang="en-US" altLang="en-US" sz="1000">
                  <a:latin typeface="Monotype Corsiva" panose="03010101010201010101" pitchFamily="66" charset="0"/>
                </a:rPr>
                <a:t>Title 16pt Arial, dark blue, centred. Arial 10pt, white on buttons</a:t>
              </a:r>
              <a:endParaRPr lang="en-GB" altLang="en-US"/>
            </a:p>
          </p:txBody>
        </p:sp>
        <p:sp>
          <p:nvSpPr>
            <p:cNvPr id="24585" name="Text Box 9"/>
            <p:cNvSpPr txBox="1">
              <a:spLocks noChangeArrowheads="1"/>
            </p:cNvSpPr>
            <p:nvPr/>
          </p:nvSpPr>
          <p:spPr bwMode="auto">
            <a:xfrm>
              <a:off x="7056" y="2736"/>
              <a:ext cx="3168" cy="1152"/>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1000">
                  <a:latin typeface="Arial" panose="020B0604020202020204" pitchFamily="34" charset="0"/>
                </a:rPr>
                <a:t>Video / animation:</a:t>
              </a:r>
            </a:p>
            <a:p>
              <a:pPr eaLnBrk="1" hangingPunct="1"/>
              <a:r>
                <a:rPr lang="en-US" altLang="en-US" sz="1000">
                  <a:latin typeface="Monotype Corsiva" panose="03010101010201010101" pitchFamily="66" charset="0"/>
                </a:rPr>
                <a:t>Lighting bolt strikes and bulb illuminates</a:t>
              </a:r>
              <a:endParaRPr lang="en-GB" altLang="en-US"/>
            </a:p>
          </p:txBody>
        </p:sp>
        <p:sp>
          <p:nvSpPr>
            <p:cNvPr id="24586" name="Text Box 10"/>
            <p:cNvSpPr txBox="1">
              <a:spLocks noChangeArrowheads="1"/>
            </p:cNvSpPr>
            <p:nvPr/>
          </p:nvSpPr>
          <p:spPr bwMode="auto">
            <a:xfrm>
              <a:off x="7056" y="3888"/>
              <a:ext cx="3168" cy="1152"/>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1000">
                  <a:latin typeface="Arial" panose="020B0604020202020204" pitchFamily="34" charset="0"/>
                </a:rPr>
                <a:t>Audio:</a:t>
              </a:r>
            </a:p>
            <a:p>
              <a:pPr eaLnBrk="1" hangingPunct="1"/>
              <a:r>
                <a:rPr lang="en-US" altLang="en-US" sz="1000">
                  <a:latin typeface="Monotype Corsiva" panose="03010101010201010101" pitchFamily="66" charset="0"/>
                </a:rPr>
                <a:t>Fanfare (fanfare3.wav), followed by narration, “Welcome to the world of electricity”</a:t>
              </a:r>
              <a:endParaRPr lang="en-GB" altLang="en-US"/>
            </a:p>
          </p:txBody>
        </p:sp>
        <p:sp>
          <p:nvSpPr>
            <p:cNvPr id="24587" name="Text Box 11"/>
            <p:cNvSpPr txBox="1">
              <a:spLocks noChangeArrowheads="1"/>
            </p:cNvSpPr>
            <p:nvPr/>
          </p:nvSpPr>
          <p:spPr bwMode="auto">
            <a:xfrm>
              <a:off x="7056" y="5040"/>
              <a:ext cx="3168" cy="1152"/>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1000">
                  <a:latin typeface="Arial" panose="020B0604020202020204" pitchFamily="34" charset="0"/>
                </a:rPr>
                <a:t>Colours:</a:t>
              </a:r>
            </a:p>
            <a:p>
              <a:pPr eaLnBrk="1" hangingPunct="1"/>
              <a:r>
                <a:rPr lang="en-US" altLang="en-US" sz="1000">
                  <a:latin typeface="Monotype Corsiva" panose="03010101010201010101" pitchFamily="66" charset="0"/>
                </a:rPr>
                <a:t>Background pale blue, buttons dark blue</a:t>
              </a:r>
              <a:endParaRPr lang="en-GB" altLang="en-US"/>
            </a:p>
          </p:txBody>
        </p:sp>
        <p:sp>
          <p:nvSpPr>
            <p:cNvPr id="24588" name="Text Box 12"/>
            <p:cNvSpPr txBox="1">
              <a:spLocks noChangeArrowheads="1"/>
            </p:cNvSpPr>
            <p:nvPr/>
          </p:nvSpPr>
          <p:spPr bwMode="auto">
            <a:xfrm>
              <a:off x="7056" y="1584"/>
              <a:ext cx="3168" cy="1152"/>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1000">
                  <a:latin typeface="Arial" panose="020B0604020202020204" pitchFamily="34" charset="0"/>
                </a:rPr>
                <a:t>Interactivity:</a:t>
              </a:r>
            </a:p>
            <a:p>
              <a:pPr eaLnBrk="1" hangingPunct="1"/>
              <a:r>
                <a:rPr lang="en-US" altLang="en-US" sz="1000">
                  <a:latin typeface="Monotype Corsiva" panose="03010101010201010101" pitchFamily="66" charset="0"/>
                </a:rPr>
                <a:t>none</a:t>
              </a:r>
              <a:endParaRPr lang="en-GB" altLang="en-US"/>
            </a:p>
          </p:txBody>
        </p:sp>
        <p:sp>
          <p:nvSpPr>
            <p:cNvPr id="24589" name="Text Box 13"/>
            <p:cNvSpPr txBox="1">
              <a:spLocks noChangeArrowheads="1"/>
            </p:cNvSpPr>
            <p:nvPr/>
          </p:nvSpPr>
          <p:spPr bwMode="auto">
            <a:xfrm>
              <a:off x="1872" y="2592"/>
              <a:ext cx="5040" cy="1296"/>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1000">
                  <a:latin typeface="Arial" panose="020B0604020202020204" pitchFamily="34" charset="0"/>
                </a:rPr>
                <a:t>Links from: </a:t>
              </a:r>
              <a:r>
                <a:rPr lang="en-US" altLang="en-US" sz="1000">
                  <a:latin typeface="Monotype Corsiva" panose="03010101010201010101" pitchFamily="66" charset="0"/>
                </a:rPr>
                <a:t>ET2, ET3, ET6</a:t>
              </a:r>
            </a:p>
            <a:p>
              <a:pPr eaLnBrk="1" hangingPunct="1"/>
              <a:r>
                <a:rPr lang="en-US" altLang="en-US" sz="1000">
                  <a:latin typeface="Arial" panose="020B0604020202020204" pitchFamily="34" charset="0"/>
                </a:rPr>
                <a:t>Links to: 		Action:</a:t>
              </a:r>
            </a:p>
            <a:p>
              <a:pPr eaLnBrk="1" hangingPunct="1"/>
              <a:r>
                <a:rPr lang="en-US" altLang="en-US" sz="1000">
                  <a:latin typeface="Monotype Corsiva" panose="03010101010201010101" pitchFamily="66" charset="0"/>
                </a:rPr>
                <a:t>ET2 		click on ‘next’ button</a:t>
              </a:r>
            </a:p>
            <a:p>
              <a:pPr eaLnBrk="1" hangingPunct="1"/>
              <a:r>
                <a:rPr lang="en-US" altLang="en-US" sz="1000">
                  <a:latin typeface="Monotype Corsiva" panose="03010101010201010101" pitchFamily="66" charset="0"/>
                </a:rPr>
                <a:t>ET2		if no user action in 20 seconds</a:t>
              </a:r>
              <a:endParaRPr lang="en-US" altLang="en-US" sz="1200">
                <a:latin typeface="Monotype Corsiva" panose="03010101010201010101" pitchFamily="66" charset="0"/>
              </a:endParaRPr>
            </a:p>
            <a:p>
              <a:pPr eaLnBrk="1" hangingPunct="1"/>
              <a:r>
                <a:rPr lang="en-US" altLang="en-US" sz="1000">
                  <a:latin typeface="Monotype Corsiva" panose="03010101010201010101" pitchFamily="66" charset="0"/>
                </a:rPr>
                <a:t>ET6		click on ‘help’ button</a:t>
              </a:r>
            </a:p>
            <a:p>
              <a:pPr eaLnBrk="1" hangingPunct="1"/>
              <a:r>
                <a:rPr lang="en-US" altLang="en-US" sz="1200">
                  <a:latin typeface="Monotype Corsiva" panose="03010101010201010101" pitchFamily="66" charset="0"/>
                </a:rPr>
                <a:t>		</a:t>
              </a:r>
            </a:p>
            <a:p>
              <a:pPr eaLnBrk="1" hangingPunct="1"/>
              <a:r>
                <a:rPr lang="en-US" altLang="en-US" sz="1200">
                  <a:latin typeface="Monotype Corsiva" panose="03010101010201010101" pitchFamily="66" charset="0"/>
                </a:rPr>
                <a:t>		</a:t>
              </a:r>
              <a:endParaRPr lang="en-GB" altLang="en-US"/>
            </a:p>
          </p:txBody>
        </p:sp>
        <p:sp>
          <p:nvSpPr>
            <p:cNvPr id="24590" name="Freeform 14"/>
            <p:cNvSpPr>
              <a:spLocks/>
            </p:cNvSpPr>
            <p:nvPr/>
          </p:nvSpPr>
          <p:spPr bwMode="auto">
            <a:xfrm>
              <a:off x="3148" y="4384"/>
              <a:ext cx="1787" cy="1601"/>
            </a:xfrm>
            <a:custGeom>
              <a:avLst/>
              <a:gdLst>
                <a:gd name="T0" fmla="*/ 392 w 1787"/>
                <a:gd name="T1" fmla="*/ 41 h 1601"/>
                <a:gd name="T2" fmla="*/ 2 w 1787"/>
                <a:gd name="T3" fmla="*/ 56 h 1601"/>
                <a:gd name="T4" fmla="*/ 77 w 1787"/>
                <a:gd name="T5" fmla="*/ 146 h 1601"/>
                <a:gd name="T6" fmla="*/ 242 w 1787"/>
                <a:gd name="T7" fmla="*/ 236 h 1601"/>
                <a:gd name="T8" fmla="*/ 362 w 1787"/>
                <a:gd name="T9" fmla="*/ 281 h 1601"/>
                <a:gd name="T10" fmla="*/ 422 w 1787"/>
                <a:gd name="T11" fmla="*/ 311 h 1601"/>
                <a:gd name="T12" fmla="*/ 482 w 1787"/>
                <a:gd name="T13" fmla="*/ 326 h 1601"/>
                <a:gd name="T14" fmla="*/ 782 w 1787"/>
                <a:gd name="T15" fmla="*/ 491 h 1601"/>
                <a:gd name="T16" fmla="*/ 737 w 1787"/>
                <a:gd name="T17" fmla="*/ 551 h 1601"/>
                <a:gd name="T18" fmla="*/ 692 w 1787"/>
                <a:gd name="T19" fmla="*/ 566 h 1601"/>
                <a:gd name="T20" fmla="*/ 497 w 1787"/>
                <a:gd name="T21" fmla="*/ 686 h 1601"/>
                <a:gd name="T22" fmla="*/ 452 w 1787"/>
                <a:gd name="T23" fmla="*/ 701 h 1601"/>
                <a:gd name="T24" fmla="*/ 407 w 1787"/>
                <a:gd name="T25" fmla="*/ 731 h 1601"/>
                <a:gd name="T26" fmla="*/ 317 w 1787"/>
                <a:gd name="T27" fmla="*/ 761 h 1601"/>
                <a:gd name="T28" fmla="*/ 707 w 1787"/>
                <a:gd name="T29" fmla="*/ 986 h 1601"/>
                <a:gd name="T30" fmla="*/ 812 w 1787"/>
                <a:gd name="T31" fmla="*/ 1046 h 1601"/>
                <a:gd name="T32" fmla="*/ 962 w 1787"/>
                <a:gd name="T33" fmla="*/ 1151 h 1601"/>
                <a:gd name="T34" fmla="*/ 1022 w 1787"/>
                <a:gd name="T35" fmla="*/ 1166 h 1601"/>
                <a:gd name="T36" fmla="*/ 1127 w 1787"/>
                <a:gd name="T37" fmla="*/ 1226 h 1601"/>
                <a:gd name="T38" fmla="*/ 1307 w 1787"/>
                <a:gd name="T39" fmla="*/ 1316 h 1601"/>
                <a:gd name="T40" fmla="*/ 1787 w 1787"/>
                <a:gd name="T41" fmla="*/ 1601 h 1601"/>
                <a:gd name="T42" fmla="*/ 1622 w 1787"/>
                <a:gd name="T43" fmla="*/ 1346 h 1601"/>
                <a:gd name="T44" fmla="*/ 1502 w 1787"/>
                <a:gd name="T45" fmla="*/ 1241 h 1601"/>
                <a:gd name="T46" fmla="*/ 1337 w 1787"/>
                <a:gd name="T47" fmla="*/ 1076 h 1601"/>
                <a:gd name="T48" fmla="*/ 1262 w 1787"/>
                <a:gd name="T49" fmla="*/ 1046 h 1601"/>
                <a:gd name="T50" fmla="*/ 1142 w 1787"/>
                <a:gd name="T51" fmla="*/ 956 h 1601"/>
                <a:gd name="T52" fmla="*/ 1052 w 1787"/>
                <a:gd name="T53" fmla="*/ 881 h 1601"/>
                <a:gd name="T54" fmla="*/ 1022 w 1787"/>
                <a:gd name="T55" fmla="*/ 836 h 1601"/>
                <a:gd name="T56" fmla="*/ 947 w 1787"/>
                <a:gd name="T57" fmla="*/ 776 h 1601"/>
                <a:gd name="T58" fmla="*/ 962 w 1787"/>
                <a:gd name="T59" fmla="*/ 686 h 1601"/>
                <a:gd name="T60" fmla="*/ 1142 w 1787"/>
                <a:gd name="T61" fmla="*/ 446 h 1601"/>
                <a:gd name="T62" fmla="*/ 1127 w 1787"/>
                <a:gd name="T63" fmla="*/ 386 h 1601"/>
                <a:gd name="T64" fmla="*/ 917 w 1787"/>
                <a:gd name="T65" fmla="*/ 281 h 1601"/>
                <a:gd name="T66" fmla="*/ 677 w 1787"/>
                <a:gd name="T67" fmla="*/ 161 h 1601"/>
                <a:gd name="T68" fmla="*/ 587 w 1787"/>
                <a:gd name="T69" fmla="*/ 101 h 1601"/>
                <a:gd name="T70" fmla="*/ 497 w 1787"/>
                <a:gd name="T71" fmla="*/ 71 h 1601"/>
                <a:gd name="T72" fmla="*/ 437 w 1787"/>
                <a:gd name="T73" fmla="*/ 41 h 1601"/>
                <a:gd name="T74" fmla="*/ 392 w 1787"/>
                <a:gd name="T75" fmla="*/ 41 h 16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87"/>
                <a:gd name="T115" fmla="*/ 0 h 1601"/>
                <a:gd name="T116" fmla="*/ 1787 w 1787"/>
                <a:gd name="T117" fmla="*/ 1601 h 16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87" h="1601">
                  <a:moveTo>
                    <a:pt x="392" y="41"/>
                  </a:moveTo>
                  <a:cubicBezTo>
                    <a:pt x="269" y="0"/>
                    <a:pt x="129" y="40"/>
                    <a:pt x="2" y="56"/>
                  </a:cubicBezTo>
                  <a:cubicBezTo>
                    <a:pt x="28" y="133"/>
                    <a:pt x="0" y="79"/>
                    <a:pt x="77" y="146"/>
                  </a:cubicBezTo>
                  <a:cubicBezTo>
                    <a:pt x="157" y="216"/>
                    <a:pt x="142" y="211"/>
                    <a:pt x="242" y="236"/>
                  </a:cubicBezTo>
                  <a:cubicBezTo>
                    <a:pt x="334" y="298"/>
                    <a:pt x="232" y="238"/>
                    <a:pt x="362" y="281"/>
                  </a:cubicBezTo>
                  <a:cubicBezTo>
                    <a:pt x="383" y="288"/>
                    <a:pt x="401" y="303"/>
                    <a:pt x="422" y="311"/>
                  </a:cubicBezTo>
                  <a:cubicBezTo>
                    <a:pt x="441" y="318"/>
                    <a:pt x="462" y="321"/>
                    <a:pt x="482" y="326"/>
                  </a:cubicBezTo>
                  <a:cubicBezTo>
                    <a:pt x="546" y="422"/>
                    <a:pt x="682" y="441"/>
                    <a:pt x="782" y="491"/>
                  </a:cubicBezTo>
                  <a:cubicBezTo>
                    <a:pt x="767" y="511"/>
                    <a:pt x="756" y="535"/>
                    <a:pt x="737" y="551"/>
                  </a:cubicBezTo>
                  <a:cubicBezTo>
                    <a:pt x="725" y="561"/>
                    <a:pt x="706" y="558"/>
                    <a:pt x="692" y="566"/>
                  </a:cubicBezTo>
                  <a:cubicBezTo>
                    <a:pt x="625" y="603"/>
                    <a:pt x="562" y="647"/>
                    <a:pt x="497" y="686"/>
                  </a:cubicBezTo>
                  <a:cubicBezTo>
                    <a:pt x="483" y="694"/>
                    <a:pt x="466" y="694"/>
                    <a:pt x="452" y="701"/>
                  </a:cubicBezTo>
                  <a:cubicBezTo>
                    <a:pt x="436" y="709"/>
                    <a:pt x="423" y="724"/>
                    <a:pt x="407" y="731"/>
                  </a:cubicBezTo>
                  <a:cubicBezTo>
                    <a:pt x="378" y="744"/>
                    <a:pt x="317" y="761"/>
                    <a:pt x="317" y="761"/>
                  </a:cubicBezTo>
                  <a:cubicBezTo>
                    <a:pt x="367" y="911"/>
                    <a:pt x="581" y="950"/>
                    <a:pt x="707" y="986"/>
                  </a:cubicBezTo>
                  <a:cubicBezTo>
                    <a:pt x="904" y="1134"/>
                    <a:pt x="665" y="964"/>
                    <a:pt x="812" y="1046"/>
                  </a:cubicBezTo>
                  <a:cubicBezTo>
                    <a:pt x="865" y="1076"/>
                    <a:pt x="907" y="1124"/>
                    <a:pt x="962" y="1151"/>
                  </a:cubicBezTo>
                  <a:cubicBezTo>
                    <a:pt x="980" y="1160"/>
                    <a:pt x="1003" y="1159"/>
                    <a:pt x="1022" y="1166"/>
                  </a:cubicBezTo>
                  <a:cubicBezTo>
                    <a:pt x="1127" y="1205"/>
                    <a:pt x="1040" y="1182"/>
                    <a:pt x="1127" y="1226"/>
                  </a:cubicBezTo>
                  <a:cubicBezTo>
                    <a:pt x="1186" y="1256"/>
                    <a:pt x="1249" y="1284"/>
                    <a:pt x="1307" y="1316"/>
                  </a:cubicBezTo>
                  <a:cubicBezTo>
                    <a:pt x="1470" y="1407"/>
                    <a:pt x="1610" y="1542"/>
                    <a:pt x="1787" y="1601"/>
                  </a:cubicBezTo>
                  <a:cubicBezTo>
                    <a:pt x="1753" y="1500"/>
                    <a:pt x="1712" y="1406"/>
                    <a:pt x="1622" y="1346"/>
                  </a:cubicBezTo>
                  <a:cubicBezTo>
                    <a:pt x="1572" y="1271"/>
                    <a:pt x="1607" y="1311"/>
                    <a:pt x="1502" y="1241"/>
                  </a:cubicBezTo>
                  <a:cubicBezTo>
                    <a:pt x="1437" y="1198"/>
                    <a:pt x="1409" y="1105"/>
                    <a:pt x="1337" y="1076"/>
                  </a:cubicBezTo>
                  <a:cubicBezTo>
                    <a:pt x="1312" y="1066"/>
                    <a:pt x="1287" y="1056"/>
                    <a:pt x="1262" y="1046"/>
                  </a:cubicBezTo>
                  <a:cubicBezTo>
                    <a:pt x="1213" y="973"/>
                    <a:pt x="1204" y="1008"/>
                    <a:pt x="1142" y="956"/>
                  </a:cubicBezTo>
                  <a:cubicBezTo>
                    <a:pt x="1027" y="860"/>
                    <a:pt x="1164" y="955"/>
                    <a:pt x="1052" y="881"/>
                  </a:cubicBezTo>
                  <a:cubicBezTo>
                    <a:pt x="1042" y="866"/>
                    <a:pt x="1036" y="847"/>
                    <a:pt x="1022" y="836"/>
                  </a:cubicBezTo>
                  <a:cubicBezTo>
                    <a:pt x="918" y="753"/>
                    <a:pt x="1033" y="905"/>
                    <a:pt x="947" y="776"/>
                  </a:cubicBezTo>
                  <a:cubicBezTo>
                    <a:pt x="952" y="746"/>
                    <a:pt x="950" y="714"/>
                    <a:pt x="962" y="686"/>
                  </a:cubicBezTo>
                  <a:cubicBezTo>
                    <a:pt x="1002" y="590"/>
                    <a:pt x="1087" y="529"/>
                    <a:pt x="1142" y="446"/>
                  </a:cubicBezTo>
                  <a:cubicBezTo>
                    <a:pt x="1137" y="426"/>
                    <a:pt x="1138" y="403"/>
                    <a:pt x="1127" y="386"/>
                  </a:cubicBezTo>
                  <a:cubicBezTo>
                    <a:pt x="1095" y="338"/>
                    <a:pt x="975" y="308"/>
                    <a:pt x="917" y="281"/>
                  </a:cubicBezTo>
                  <a:cubicBezTo>
                    <a:pt x="836" y="244"/>
                    <a:pt x="757" y="201"/>
                    <a:pt x="677" y="161"/>
                  </a:cubicBezTo>
                  <a:cubicBezTo>
                    <a:pt x="645" y="145"/>
                    <a:pt x="617" y="121"/>
                    <a:pt x="587" y="101"/>
                  </a:cubicBezTo>
                  <a:cubicBezTo>
                    <a:pt x="561" y="83"/>
                    <a:pt x="525" y="85"/>
                    <a:pt x="497" y="71"/>
                  </a:cubicBezTo>
                  <a:cubicBezTo>
                    <a:pt x="477" y="61"/>
                    <a:pt x="458" y="50"/>
                    <a:pt x="437" y="41"/>
                  </a:cubicBezTo>
                  <a:cubicBezTo>
                    <a:pt x="387" y="20"/>
                    <a:pt x="392" y="12"/>
                    <a:pt x="392" y="41"/>
                  </a:cubicBezTo>
                  <a:close/>
                </a:path>
              </a:pathLst>
            </a:custGeom>
            <a:solidFill>
              <a:srgbClr val="FFFFFF"/>
            </a:solidFill>
            <a:ln w="9525">
              <a:solidFill>
                <a:srgbClr val="000000"/>
              </a:solidFill>
              <a:round/>
              <a:headEnd/>
              <a:tailEnd/>
            </a:ln>
          </p:spPr>
          <p:txBody>
            <a:bodyPr/>
            <a:lstStyle/>
            <a:p>
              <a:endParaRPr lang="en-US"/>
            </a:p>
          </p:txBody>
        </p:sp>
        <p:sp>
          <p:nvSpPr>
            <p:cNvPr id="24591" name="Freeform 15"/>
            <p:cNvSpPr>
              <a:spLocks/>
            </p:cNvSpPr>
            <p:nvPr/>
          </p:nvSpPr>
          <p:spPr bwMode="auto">
            <a:xfrm>
              <a:off x="4561" y="4365"/>
              <a:ext cx="1439" cy="1724"/>
            </a:xfrm>
            <a:custGeom>
              <a:avLst/>
              <a:gdLst>
                <a:gd name="T0" fmla="*/ 539 w 1439"/>
                <a:gd name="T1" fmla="*/ 1680 h 1724"/>
                <a:gd name="T2" fmla="*/ 974 w 1439"/>
                <a:gd name="T3" fmla="*/ 1695 h 1724"/>
                <a:gd name="T4" fmla="*/ 959 w 1439"/>
                <a:gd name="T5" fmla="*/ 1260 h 1724"/>
                <a:gd name="T6" fmla="*/ 1004 w 1439"/>
                <a:gd name="T7" fmla="*/ 1245 h 1724"/>
                <a:gd name="T8" fmla="*/ 1199 w 1439"/>
                <a:gd name="T9" fmla="*/ 1110 h 1724"/>
                <a:gd name="T10" fmla="*/ 1319 w 1439"/>
                <a:gd name="T11" fmla="*/ 1005 h 1724"/>
                <a:gd name="T12" fmla="*/ 1439 w 1439"/>
                <a:gd name="T13" fmla="*/ 735 h 1724"/>
                <a:gd name="T14" fmla="*/ 1424 w 1439"/>
                <a:gd name="T15" fmla="*/ 540 h 1724"/>
                <a:gd name="T16" fmla="*/ 1304 w 1439"/>
                <a:gd name="T17" fmla="*/ 360 h 1724"/>
                <a:gd name="T18" fmla="*/ 1004 w 1439"/>
                <a:gd name="T19" fmla="*/ 75 h 1724"/>
                <a:gd name="T20" fmla="*/ 584 w 1439"/>
                <a:gd name="T21" fmla="*/ 0 h 1724"/>
                <a:gd name="T22" fmla="*/ 419 w 1439"/>
                <a:gd name="T23" fmla="*/ 15 h 1724"/>
                <a:gd name="T24" fmla="*/ 164 w 1439"/>
                <a:gd name="T25" fmla="*/ 165 h 1724"/>
                <a:gd name="T26" fmla="*/ 59 w 1439"/>
                <a:gd name="T27" fmla="*/ 315 h 1724"/>
                <a:gd name="T28" fmla="*/ 29 w 1439"/>
                <a:gd name="T29" fmla="*/ 405 h 1724"/>
                <a:gd name="T30" fmla="*/ 134 w 1439"/>
                <a:gd name="T31" fmla="*/ 915 h 1724"/>
                <a:gd name="T32" fmla="*/ 359 w 1439"/>
                <a:gd name="T33" fmla="*/ 1065 h 1724"/>
                <a:gd name="T34" fmla="*/ 449 w 1439"/>
                <a:gd name="T35" fmla="*/ 1095 h 1724"/>
                <a:gd name="T36" fmla="*/ 494 w 1439"/>
                <a:gd name="T37" fmla="*/ 1110 h 1724"/>
                <a:gd name="T38" fmla="*/ 539 w 1439"/>
                <a:gd name="T39" fmla="*/ 1680 h 17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39"/>
                <a:gd name="T61" fmla="*/ 0 h 1724"/>
                <a:gd name="T62" fmla="*/ 1439 w 1439"/>
                <a:gd name="T63" fmla="*/ 1724 h 17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39" h="1724">
                  <a:moveTo>
                    <a:pt x="539" y="1680"/>
                  </a:moveTo>
                  <a:cubicBezTo>
                    <a:pt x="684" y="1694"/>
                    <a:pt x="830" y="1724"/>
                    <a:pt x="974" y="1695"/>
                  </a:cubicBezTo>
                  <a:cubicBezTo>
                    <a:pt x="916" y="1521"/>
                    <a:pt x="912" y="1544"/>
                    <a:pt x="959" y="1260"/>
                  </a:cubicBezTo>
                  <a:cubicBezTo>
                    <a:pt x="962" y="1244"/>
                    <a:pt x="990" y="1253"/>
                    <a:pt x="1004" y="1245"/>
                  </a:cubicBezTo>
                  <a:cubicBezTo>
                    <a:pt x="1073" y="1207"/>
                    <a:pt x="1134" y="1154"/>
                    <a:pt x="1199" y="1110"/>
                  </a:cubicBezTo>
                  <a:cubicBezTo>
                    <a:pt x="1248" y="1036"/>
                    <a:pt x="1265" y="1074"/>
                    <a:pt x="1319" y="1005"/>
                  </a:cubicBezTo>
                  <a:cubicBezTo>
                    <a:pt x="1383" y="923"/>
                    <a:pt x="1414" y="835"/>
                    <a:pt x="1439" y="735"/>
                  </a:cubicBezTo>
                  <a:cubicBezTo>
                    <a:pt x="1434" y="670"/>
                    <a:pt x="1435" y="604"/>
                    <a:pt x="1424" y="540"/>
                  </a:cubicBezTo>
                  <a:cubicBezTo>
                    <a:pt x="1416" y="494"/>
                    <a:pt x="1308" y="366"/>
                    <a:pt x="1304" y="360"/>
                  </a:cubicBezTo>
                  <a:cubicBezTo>
                    <a:pt x="1218" y="248"/>
                    <a:pt x="1138" y="132"/>
                    <a:pt x="1004" y="75"/>
                  </a:cubicBezTo>
                  <a:cubicBezTo>
                    <a:pt x="874" y="19"/>
                    <a:pt x="721" y="20"/>
                    <a:pt x="584" y="0"/>
                  </a:cubicBezTo>
                  <a:cubicBezTo>
                    <a:pt x="529" y="5"/>
                    <a:pt x="472" y="1"/>
                    <a:pt x="419" y="15"/>
                  </a:cubicBezTo>
                  <a:cubicBezTo>
                    <a:pt x="364" y="29"/>
                    <a:pt x="205" y="124"/>
                    <a:pt x="164" y="165"/>
                  </a:cubicBezTo>
                  <a:cubicBezTo>
                    <a:pt x="118" y="211"/>
                    <a:pt x="84" y="253"/>
                    <a:pt x="59" y="315"/>
                  </a:cubicBezTo>
                  <a:cubicBezTo>
                    <a:pt x="47" y="344"/>
                    <a:pt x="29" y="405"/>
                    <a:pt x="29" y="405"/>
                  </a:cubicBezTo>
                  <a:cubicBezTo>
                    <a:pt x="4" y="581"/>
                    <a:pt x="0" y="781"/>
                    <a:pt x="134" y="915"/>
                  </a:cubicBezTo>
                  <a:cubicBezTo>
                    <a:pt x="190" y="971"/>
                    <a:pt x="287" y="1033"/>
                    <a:pt x="359" y="1065"/>
                  </a:cubicBezTo>
                  <a:cubicBezTo>
                    <a:pt x="388" y="1078"/>
                    <a:pt x="419" y="1085"/>
                    <a:pt x="449" y="1095"/>
                  </a:cubicBezTo>
                  <a:cubicBezTo>
                    <a:pt x="464" y="1100"/>
                    <a:pt x="494" y="1110"/>
                    <a:pt x="494" y="1110"/>
                  </a:cubicBezTo>
                  <a:cubicBezTo>
                    <a:pt x="533" y="1228"/>
                    <a:pt x="539" y="1536"/>
                    <a:pt x="539" y="1680"/>
                  </a:cubicBezTo>
                  <a:close/>
                </a:path>
              </a:pathLst>
            </a:custGeom>
            <a:solidFill>
              <a:srgbClr val="FFFFFF"/>
            </a:solidFill>
            <a:ln w="9525">
              <a:solidFill>
                <a:srgbClr val="000000"/>
              </a:solidFill>
              <a:round/>
              <a:headEnd/>
              <a:tailEnd/>
            </a:ln>
          </p:spPr>
          <p:txBody>
            <a:bodyPr/>
            <a:lstStyle/>
            <a:p>
              <a:endParaRPr lang="en-US"/>
            </a:p>
          </p:txBody>
        </p:sp>
        <p:sp>
          <p:nvSpPr>
            <p:cNvPr id="24592" name="Freeform 16"/>
            <p:cNvSpPr>
              <a:spLocks/>
            </p:cNvSpPr>
            <p:nvPr/>
          </p:nvSpPr>
          <p:spPr bwMode="auto">
            <a:xfrm>
              <a:off x="5145" y="5700"/>
              <a:ext cx="360" cy="15"/>
            </a:xfrm>
            <a:custGeom>
              <a:avLst/>
              <a:gdLst>
                <a:gd name="T0" fmla="*/ 0 w 360"/>
                <a:gd name="T1" fmla="*/ 0 h 15"/>
                <a:gd name="T2" fmla="*/ 360 w 360"/>
                <a:gd name="T3" fmla="*/ 15 h 15"/>
                <a:gd name="T4" fmla="*/ 0 60000 65536"/>
                <a:gd name="T5" fmla="*/ 0 60000 65536"/>
                <a:gd name="T6" fmla="*/ 0 w 360"/>
                <a:gd name="T7" fmla="*/ 0 h 15"/>
                <a:gd name="T8" fmla="*/ 360 w 360"/>
                <a:gd name="T9" fmla="*/ 15 h 15"/>
              </a:gdLst>
              <a:ahLst/>
              <a:cxnLst>
                <a:cxn ang="T4">
                  <a:pos x="T0" y="T1"/>
                </a:cxn>
                <a:cxn ang="T5">
                  <a:pos x="T2" y="T3"/>
                </a:cxn>
              </a:cxnLst>
              <a:rect l="T6" t="T7" r="T8" b="T9"/>
              <a:pathLst>
                <a:path w="360" h="15">
                  <a:moveTo>
                    <a:pt x="0" y="0"/>
                  </a:moveTo>
                  <a:cubicBezTo>
                    <a:pt x="120" y="5"/>
                    <a:pt x="360" y="15"/>
                    <a:pt x="360" y="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3" name="Freeform 17"/>
            <p:cNvSpPr>
              <a:spLocks/>
            </p:cNvSpPr>
            <p:nvPr/>
          </p:nvSpPr>
          <p:spPr bwMode="auto">
            <a:xfrm>
              <a:off x="4990" y="6607"/>
              <a:ext cx="1280" cy="615"/>
            </a:xfrm>
            <a:custGeom>
              <a:avLst/>
              <a:gdLst>
                <a:gd name="T0" fmla="*/ 20 w 1280"/>
                <a:gd name="T1" fmla="*/ 128 h 615"/>
                <a:gd name="T2" fmla="*/ 50 w 1280"/>
                <a:gd name="T3" fmla="*/ 218 h 615"/>
                <a:gd name="T4" fmla="*/ 80 w 1280"/>
                <a:gd name="T5" fmla="*/ 293 h 615"/>
                <a:gd name="T6" fmla="*/ 110 w 1280"/>
                <a:gd name="T7" fmla="*/ 383 h 615"/>
                <a:gd name="T8" fmla="*/ 125 w 1280"/>
                <a:gd name="T9" fmla="*/ 428 h 615"/>
                <a:gd name="T10" fmla="*/ 140 w 1280"/>
                <a:gd name="T11" fmla="*/ 563 h 615"/>
                <a:gd name="T12" fmla="*/ 170 w 1280"/>
                <a:gd name="T13" fmla="*/ 608 h 615"/>
                <a:gd name="T14" fmla="*/ 245 w 1280"/>
                <a:gd name="T15" fmla="*/ 593 h 615"/>
                <a:gd name="T16" fmla="*/ 425 w 1280"/>
                <a:gd name="T17" fmla="*/ 533 h 615"/>
                <a:gd name="T18" fmla="*/ 605 w 1280"/>
                <a:gd name="T19" fmla="*/ 488 h 615"/>
                <a:gd name="T20" fmla="*/ 950 w 1280"/>
                <a:gd name="T21" fmla="*/ 383 h 615"/>
                <a:gd name="T22" fmla="*/ 1190 w 1280"/>
                <a:gd name="T23" fmla="*/ 323 h 615"/>
                <a:gd name="T24" fmla="*/ 1280 w 1280"/>
                <a:gd name="T25" fmla="*/ 293 h 615"/>
                <a:gd name="T26" fmla="*/ 680 w 1280"/>
                <a:gd name="T27" fmla="*/ 173 h 615"/>
                <a:gd name="T28" fmla="*/ 230 w 1280"/>
                <a:gd name="T29" fmla="*/ 83 h 615"/>
                <a:gd name="T30" fmla="*/ 20 w 1280"/>
                <a:gd name="T31" fmla="*/ 128 h 6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80"/>
                <a:gd name="T49" fmla="*/ 0 h 615"/>
                <a:gd name="T50" fmla="*/ 1280 w 1280"/>
                <a:gd name="T51" fmla="*/ 615 h 6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80" h="615">
                  <a:moveTo>
                    <a:pt x="20" y="128"/>
                  </a:moveTo>
                  <a:cubicBezTo>
                    <a:pt x="30" y="158"/>
                    <a:pt x="38" y="189"/>
                    <a:pt x="50" y="218"/>
                  </a:cubicBezTo>
                  <a:cubicBezTo>
                    <a:pt x="60" y="243"/>
                    <a:pt x="71" y="268"/>
                    <a:pt x="80" y="293"/>
                  </a:cubicBezTo>
                  <a:cubicBezTo>
                    <a:pt x="91" y="323"/>
                    <a:pt x="100" y="353"/>
                    <a:pt x="110" y="383"/>
                  </a:cubicBezTo>
                  <a:cubicBezTo>
                    <a:pt x="115" y="398"/>
                    <a:pt x="125" y="428"/>
                    <a:pt x="125" y="428"/>
                  </a:cubicBezTo>
                  <a:cubicBezTo>
                    <a:pt x="130" y="473"/>
                    <a:pt x="129" y="519"/>
                    <a:pt x="140" y="563"/>
                  </a:cubicBezTo>
                  <a:cubicBezTo>
                    <a:pt x="144" y="580"/>
                    <a:pt x="153" y="603"/>
                    <a:pt x="170" y="608"/>
                  </a:cubicBezTo>
                  <a:cubicBezTo>
                    <a:pt x="195" y="615"/>
                    <a:pt x="220" y="600"/>
                    <a:pt x="245" y="593"/>
                  </a:cubicBezTo>
                  <a:cubicBezTo>
                    <a:pt x="305" y="577"/>
                    <a:pt x="366" y="553"/>
                    <a:pt x="425" y="533"/>
                  </a:cubicBezTo>
                  <a:cubicBezTo>
                    <a:pt x="484" y="513"/>
                    <a:pt x="546" y="508"/>
                    <a:pt x="605" y="488"/>
                  </a:cubicBezTo>
                  <a:cubicBezTo>
                    <a:pt x="719" y="450"/>
                    <a:pt x="834" y="412"/>
                    <a:pt x="950" y="383"/>
                  </a:cubicBezTo>
                  <a:cubicBezTo>
                    <a:pt x="1030" y="363"/>
                    <a:pt x="1111" y="347"/>
                    <a:pt x="1190" y="323"/>
                  </a:cubicBezTo>
                  <a:cubicBezTo>
                    <a:pt x="1220" y="314"/>
                    <a:pt x="1280" y="293"/>
                    <a:pt x="1280" y="293"/>
                  </a:cubicBezTo>
                  <a:cubicBezTo>
                    <a:pt x="1084" y="228"/>
                    <a:pt x="886" y="196"/>
                    <a:pt x="680" y="173"/>
                  </a:cubicBezTo>
                  <a:cubicBezTo>
                    <a:pt x="542" y="127"/>
                    <a:pt x="375" y="98"/>
                    <a:pt x="230" y="83"/>
                  </a:cubicBezTo>
                  <a:cubicBezTo>
                    <a:pt x="0" y="60"/>
                    <a:pt x="20" y="0"/>
                    <a:pt x="20" y="128"/>
                  </a:cubicBezTo>
                  <a:close/>
                </a:path>
              </a:pathLst>
            </a:custGeom>
            <a:solidFill>
              <a:srgbClr val="FFFFFF"/>
            </a:solidFill>
            <a:ln w="9525">
              <a:solidFill>
                <a:srgbClr val="000000"/>
              </a:solidFill>
              <a:round/>
              <a:headEnd/>
              <a:tailEnd/>
            </a:ln>
          </p:spPr>
          <p:txBody>
            <a:bodyPr/>
            <a:lstStyle/>
            <a:p>
              <a:endParaRPr lang="en-US"/>
            </a:p>
          </p:txBody>
        </p:sp>
        <p:sp>
          <p:nvSpPr>
            <p:cNvPr id="24594" name="Freeform 18"/>
            <p:cNvSpPr>
              <a:spLocks/>
            </p:cNvSpPr>
            <p:nvPr/>
          </p:nvSpPr>
          <p:spPr bwMode="auto">
            <a:xfrm>
              <a:off x="2051" y="6317"/>
              <a:ext cx="1054" cy="973"/>
            </a:xfrm>
            <a:custGeom>
              <a:avLst/>
              <a:gdLst>
                <a:gd name="T0" fmla="*/ 769 w 1054"/>
                <a:gd name="T1" fmla="*/ 43 h 973"/>
                <a:gd name="T2" fmla="*/ 259 w 1054"/>
                <a:gd name="T3" fmla="*/ 88 h 973"/>
                <a:gd name="T4" fmla="*/ 214 w 1054"/>
                <a:gd name="T5" fmla="*/ 118 h 973"/>
                <a:gd name="T6" fmla="*/ 124 w 1054"/>
                <a:gd name="T7" fmla="*/ 208 h 973"/>
                <a:gd name="T8" fmla="*/ 4 w 1054"/>
                <a:gd name="T9" fmla="*/ 463 h 973"/>
                <a:gd name="T10" fmla="*/ 19 w 1054"/>
                <a:gd name="T11" fmla="*/ 748 h 973"/>
                <a:gd name="T12" fmla="*/ 229 w 1054"/>
                <a:gd name="T13" fmla="*/ 928 h 973"/>
                <a:gd name="T14" fmla="*/ 274 w 1054"/>
                <a:gd name="T15" fmla="*/ 958 h 973"/>
                <a:gd name="T16" fmla="*/ 364 w 1054"/>
                <a:gd name="T17" fmla="*/ 973 h 973"/>
                <a:gd name="T18" fmla="*/ 814 w 1054"/>
                <a:gd name="T19" fmla="*/ 928 h 973"/>
                <a:gd name="T20" fmla="*/ 949 w 1054"/>
                <a:gd name="T21" fmla="*/ 793 h 973"/>
                <a:gd name="T22" fmla="*/ 994 w 1054"/>
                <a:gd name="T23" fmla="*/ 748 h 973"/>
                <a:gd name="T24" fmla="*/ 1054 w 1054"/>
                <a:gd name="T25" fmla="*/ 583 h 973"/>
                <a:gd name="T26" fmla="*/ 979 w 1054"/>
                <a:gd name="T27" fmla="*/ 358 h 973"/>
                <a:gd name="T28" fmla="*/ 829 w 1054"/>
                <a:gd name="T29" fmla="*/ 148 h 973"/>
                <a:gd name="T30" fmla="*/ 784 w 1054"/>
                <a:gd name="T31" fmla="*/ 118 h 973"/>
                <a:gd name="T32" fmla="*/ 769 w 1054"/>
                <a:gd name="T33" fmla="*/ 43 h 9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4"/>
                <a:gd name="T52" fmla="*/ 0 h 973"/>
                <a:gd name="T53" fmla="*/ 1054 w 1054"/>
                <a:gd name="T54" fmla="*/ 973 h 9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4" h="973">
                  <a:moveTo>
                    <a:pt x="769" y="43"/>
                  </a:moveTo>
                  <a:cubicBezTo>
                    <a:pt x="597" y="0"/>
                    <a:pt x="428" y="60"/>
                    <a:pt x="259" y="88"/>
                  </a:cubicBezTo>
                  <a:cubicBezTo>
                    <a:pt x="244" y="98"/>
                    <a:pt x="227" y="106"/>
                    <a:pt x="214" y="118"/>
                  </a:cubicBezTo>
                  <a:cubicBezTo>
                    <a:pt x="182" y="146"/>
                    <a:pt x="124" y="208"/>
                    <a:pt x="124" y="208"/>
                  </a:cubicBezTo>
                  <a:cubicBezTo>
                    <a:pt x="94" y="297"/>
                    <a:pt x="34" y="373"/>
                    <a:pt x="4" y="463"/>
                  </a:cubicBezTo>
                  <a:cubicBezTo>
                    <a:pt x="9" y="558"/>
                    <a:pt x="0" y="655"/>
                    <a:pt x="19" y="748"/>
                  </a:cubicBezTo>
                  <a:cubicBezTo>
                    <a:pt x="39" y="847"/>
                    <a:pt x="154" y="885"/>
                    <a:pt x="229" y="928"/>
                  </a:cubicBezTo>
                  <a:cubicBezTo>
                    <a:pt x="245" y="937"/>
                    <a:pt x="257" y="952"/>
                    <a:pt x="274" y="958"/>
                  </a:cubicBezTo>
                  <a:cubicBezTo>
                    <a:pt x="303" y="968"/>
                    <a:pt x="334" y="968"/>
                    <a:pt x="364" y="973"/>
                  </a:cubicBezTo>
                  <a:cubicBezTo>
                    <a:pt x="628" y="962"/>
                    <a:pt x="638" y="972"/>
                    <a:pt x="814" y="928"/>
                  </a:cubicBezTo>
                  <a:cubicBezTo>
                    <a:pt x="859" y="883"/>
                    <a:pt x="904" y="838"/>
                    <a:pt x="949" y="793"/>
                  </a:cubicBezTo>
                  <a:cubicBezTo>
                    <a:pt x="964" y="778"/>
                    <a:pt x="994" y="748"/>
                    <a:pt x="994" y="748"/>
                  </a:cubicBezTo>
                  <a:cubicBezTo>
                    <a:pt x="1013" y="691"/>
                    <a:pt x="1039" y="642"/>
                    <a:pt x="1054" y="583"/>
                  </a:cubicBezTo>
                  <a:cubicBezTo>
                    <a:pt x="1040" y="499"/>
                    <a:pt x="1026" y="429"/>
                    <a:pt x="979" y="358"/>
                  </a:cubicBezTo>
                  <a:cubicBezTo>
                    <a:pt x="956" y="268"/>
                    <a:pt x="913" y="204"/>
                    <a:pt x="829" y="148"/>
                  </a:cubicBezTo>
                  <a:cubicBezTo>
                    <a:pt x="814" y="138"/>
                    <a:pt x="793" y="134"/>
                    <a:pt x="784" y="118"/>
                  </a:cubicBezTo>
                  <a:cubicBezTo>
                    <a:pt x="771" y="96"/>
                    <a:pt x="774" y="68"/>
                    <a:pt x="769" y="43"/>
                  </a:cubicBezTo>
                  <a:close/>
                </a:path>
              </a:pathLst>
            </a:custGeom>
            <a:solidFill>
              <a:srgbClr val="FFFFFF"/>
            </a:solidFill>
            <a:ln w="9525">
              <a:solidFill>
                <a:srgbClr val="000000"/>
              </a:solidFill>
              <a:round/>
              <a:headEnd/>
              <a:tailEnd/>
            </a:ln>
          </p:spPr>
          <p:txBody>
            <a:bodyPr/>
            <a:lstStyle/>
            <a:p>
              <a:endParaRPr lang="en-US"/>
            </a:p>
          </p:txBody>
        </p:sp>
        <p:sp>
          <p:nvSpPr>
            <p:cNvPr id="24595" name="Freeform 19"/>
            <p:cNvSpPr>
              <a:spLocks/>
            </p:cNvSpPr>
            <p:nvPr/>
          </p:nvSpPr>
          <p:spPr bwMode="auto">
            <a:xfrm>
              <a:off x="2445" y="6600"/>
              <a:ext cx="286" cy="405"/>
            </a:xfrm>
            <a:custGeom>
              <a:avLst/>
              <a:gdLst>
                <a:gd name="T0" fmla="*/ 0 w 286"/>
                <a:gd name="T1" fmla="*/ 90 h 405"/>
                <a:gd name="T2" fmla="*/ 15 w 286"/>
                <a:gd name="T3" fmla="*/ 45 h 405"/>
                <a:gd name="T4" fmla="*/ 60 w 286"/>
                <a:gd name="T5" fmla="*/ 30 h 405"/>
                <a:gd name="T6" fmla="*/ 105 w 286"/>
                <a:gd name="T7" fmla="*/ 0 h 405"/>
                <a:gd name="T8" fmla="*/ 225 w 286"/>
                <a:gd name="T9" fmla="*/ 15 h 405"/>
                <a:gd name="T10" fmla="*/ 240 w 286"/>
                <a:gd name="T11" fmla="*/ 195 h 405"/>
                <a:gd name="T12" fmla="*/ 105 w 286"/>
                <a:gd name="T13" fmla="*/ 270 h 405"/>
                <a:gd name="T14" fmla="*/ 75 w 286"/>
                <a:gd name="T15" fmla="*/ 405 h 405"/>
                <a:gd name="T16" fmla="*/ 0 60000 65536"/>
                <a:gd name="T17" fmla="*/ 0 60000 65536"/>
                <a:gd name="T18" fmla="*/ 0 60000 65536"/>
                <a:gd name="T19" fmla="*/ 0 60000 65536"/>
                <a:gd name="T20" fmla="*/ 0 60000 65536"/>
                <a:gd name="T21" fmla="*/ 0 60000 65536"/>
                <a:gd name="T22" fmla="*/ 0 60000 65536"/>
                <a:gd name="T23" fmla="*/ 0 60000 65536"/>
                <a:gd name="T24" fmla="*/ 0 w 286"/>
                <a:gd name="T25" fmla="*/ 0 h 405"/>
                <a:gd name="T26" fmla="*/ 286 w 286"/>
                <a:gd name="T27" fmla="*/ 405 h 4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6" h="405">
                  <a:moveTo>
                    <a:pt x="0" y="90"/>
                  </a:moveTo>
                  <a:cubicBezTo>
                    <a:pt x="5" y="75"/>
                    <a:pt x="4" y="56"/>
                    <a:pt x="15" y="45"/>
                  </a:cubicBezTo>
                  <a:cubicBezTo>
                    <a:pt x="26" y="34"/>
                    <a:pt x="46" y="37"/>
                    <a:pt x="60" y="30"/>
                  </a:cubicBezTo>
                  <a:cubicBezTo>
                    <a:pt x="76" y="22"/>
                    <a:pt x="90" y="10"/>
                    <a:pt x="105" y="0"/>
                  </a:cubicBezTo>
                  <a:cubicBezTo>
                    <a:pt x="145" y="5"/>
                    <a:pt x="188" y="0"/>
                    <a:pt x="225" y="15"/>
                  </a:cubicBezTo>
                  <a:cubicBezTo>
                    <a:pt x="286" y="39"/>
                    <a:pt x="242" y="188"/>
                    <a:pt x="240" y="195"/>
                  </a:cubicBezTo>
                  <a:cubicBezTo>
                    <a:pt x="236" y="206"/>
                    <a:pt x="122" y="259"/>
                    <a:pt x="105" y="270"/>
                  </a:cubicBezTo>
                  <a:cubicBezTo>
                    <a:pt x="58" y="340"/>
                    <a:pt x="75" y="297"/>
                    <a:pt x="75" y="40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6" name="Freeform 20"/>
            <p:cNvSpPr>
              <a:spLocks/>
            </p:cNvSpPr>
            <p:nvPr/>
          </p:nvSpPr>
          <p:spPr bwMode="auto">
            <a:xfrm>
              <a:off x="2494" y="7082"/>
              <a:ext cx="77" cy="82"/>
            </a:xfrm>
            <a:custGeom>
              <a:avLst/>
              <a:gdLst>
                <a:gd name="T0" fmla="*/ 56 w 77"/>
                <a:gd name="T1" fmla="*/ 28 h 82"/>
                <a:gd name="T2" fmla="*/ 11 w 77"/>
                <a:gd name="T3" fmla="*/ 13 h 82"/>
                <a:gd name="T4" fmla="*/ 26 w 77"/>
                <a:gd name="T5" fmla="*/ 73 h 82"/>
                <a:gd name="T6" fmla="*/ 71 w 77"/>
                <a:gd name="T7" fmla="*/ 58 h 82"/>
                <a:gd name="T8" fmla="*/ 56 w 77"/>
                <a:gd name="T9" fmla="*/ 28 h 82"/>
                <a:gd name="T10" fmla="*/ 0 60000 65536"/>
                <a:gd name="T11" fmla="*/ 0 60000 65536"/>
                <a:gd name="T12" fmla="*/ 0 60000 65536"/>
                <a:gd name="T13" fmla="*/ 0 60000 65536"/>
                <a:gd name="T14" fmla="*/ 0 60000 65536"/>
                <a:gd name="T15" fmla="*/ 0 w 77"/>
                <a:gd name="T16" fmla="*/ 0 h 82"/>
                <a:gd name="T17" fmla="*/ 77 w 77"/>
                <a:gd name="T18" fmla="*/ 82 h 82"/>
              </a:gdLst>
              <a:ahLst/>
              <a:cxnLst>
                <a:cxn ang="T10">
                  <a:pos x="T0" y="T1"/>
                </a:cxn>
                <a:cxn ang="T11">
                  <a:pos x="T2" y="T3"/>
                </a:cxn>
                <a:cxn ang="T12">
                  <a:pos x="T4" y="T5"/>
                </a:cxn>
                <a:cxn ang="T13">
                  <a:pos x="T6" y="T7"/>
                </a:cxn>
                <a:cxn ang="T14">
                  <a:pos x="T8" y="T9"/>
                </a:cxn>
              </a:cxnLst>
              <a:rect l="T15" t="T16" r="T17" b="T18"/>
              <a:pathLst>
                <a:path w="77" h="82">
                  <a:moveTo>
                    <a:pt x="56" y="28"/>
                  </a:moveTo>
                  <a:cubicBezTo>
                    <a:pt x="41" y="23"/>
                    <a:pt x="20" y="0"/>
                    <a:pt x="11" y="13"/>
                  </a:cubicBezTo>
                  <a:cubicBezTo>
                    <a:pt x="0" y="30"/>
                    <a:pt x="10" y="61"/>
                    <a:pt x="26" y="73"/>
                  </a:cubicBezTo>
                  <a:cubicBezTo>
                    <a:pt x="39" y="82"/>
                    <a:pt x="62" y="71"/>
                    <a:pt x="71" y="58"/>
                  </a:cubicBezTo>
                  <a:cubicBezTo>
                    <a:pt x="77" y="49"/>
                    <a:pt x="61" y="38"/>
                    <a:pt x="56" y="28"/>
                  </a:cubicBezTo>
                  <a:close/>
                </a:path>
              </a:pathLst>
            </a:custGeom>
            <a:solidFill>
              <a:srgbClr val="FFFFFF"/>
            </a:solidFill>
            <a:ln w="9525">
              <a:solidFill>
                <a:srgbClr val="000000"/>
              </a:solidFill>
              <a:round/>
              <a:headEnd/>
              <a:tailEnd/>
            </a:ln>
          </p:spPr>
          <p:txBody>
            <a:bodyPr/>
            <a:lstStyle/>
            <a:p>
              <a:endParaRPr lang="en-US"/>
            </a:p>
          </p:txBody>
        </p:sp>
        <p:sp>
          <p:nvSpPr>
            <p:cNvPr id="24597" name="Freeform 21"/>
            <p:cNvSpPr>
              <a:spLocks/>
            </p:cNvSpPr>
            <p:nvPr/>
          </p:nvSpPr>
          <p:spPr bwMode="auto">
            <a:xfrm>
              <a:off x="5185" y="6886"/>
              <a:ext cx="229" cy="164"/>
            </a:xfrm>
            <a:custGeom>
              <a:avLst/>
              <a:gdLst>
                <a:gd name="T0" fmla="*/ 5 w 229"/>
                <a:gd name="T1" fmla="*/ 164 h 164"/>
                <a:gd name="T2" fmla="*/ 20 w 229"/>
                <a:gd name="T3" fmla="*/ 14 h 164"/>
                <a:gd name="T4" fmla="*/ 65 w 229"/>
                <a:gd name="T5" fmla="*/ 29 h 164"/>
                <a:gd name="T6" fmla="*/ 80 w 229"/>
                <a:gd name="T7" fmla="*/ 74 h 164"/>
                <a:gd name="T8" fmla="*/ 140 w 229"/>
                <a:gd name="T9" fmla="*/ 164 h 164"/>
                <a:gd name="T10" fmla="*/ 185 w 229"/>
                <a:gd name="T11" fmla="*/ 14 h 164"/>
                <a:gd name="T12" fmla="*/ 0 60000 65536"/>
                <a:gd name="T13" fmla="*/ 0 60000 65536"/>
                <a:gd name="T14" fmla="*/ 0 60000 65536"/>
                <a:gd name="T15" fmla="*/ 0 60000 65536"/>
                <a:gd name="T16" fmla="*/ 0 60000 65536"/>
                <a:gd name="T17" fmla="*/ 0 60000 65536"/>
                <a:gd name="T18" fmla="*/ 0 w 229"/>
                <a:gd name="T19" fmla="*/ 0 h 164"/>
                <a:gd name="T20" fmla="*/ 229 w 229"/>
                <a:gd name="T21" fmla="*/ 164 h 164"/>
              </a:gdLst>
              <a:ahLst/>
              <a:cxnLst>
                <a:cxn ang="T12">
                  <a:pos x="T0" y="T1"/>
                </a:cxn>
                <a:cxn ang="T13">
                  <a:pos x="T2" y="T3"/>
                </a:cxn>
                <a:cxn ang="T14">
                  <a:pos x="T4" y="T5"/>
                </a:cxn>
                <a:cxn ang="T15">
                  <a:pos x="T6" y="T7"/>
                </a:cxn>
                <a:cxn ang="T16">
                  <a:pos x="T8" y="T9"/>
                </a:cxn>
                <a:cxn ang="T17">
                  <a:pos x="T10" y="T11"/>
                </a:cxn>
              </a:cxnLst>
              <a:rect l="T18" t="T19" r="T20" b="T21"/>
              <a:pathLst>
                <a:path w="229" h="164">
                  <a:moveTo>
                    <a:pt x="5" y="164"/>
                  </a:moveTo>
                  <a:cubicBezTo>
                    <a:pt x="10" y="114"/>
                    <a:pt x="0" y="60"/>
                    <a:pt x="20" y="14"/>
                  </a:cubicBezTo>
                  <a:cubicBezTo>
                    <a:pt x="26" y="0"/>
                    <a:pt x="54" y="18"/>
                    <a:pt x="65" y="29"/>
                  </a:cubicBezTo>
                  <a:cubicBezTo>
                    <a:pt x="76" y="40"/>
                    <a:pt x="72" y="60"/>
                    <a:pt x="80" y="74"/>
                  </a:cubicBezTo>
                  <a:cubicBezTo>
                    <a:pt x="98" y="106"/>
                    <a:pt x="140" y="164"/>
                    <a:pt x="140" y="164"/>
                  </a:cubicBezTo>
                  <a:cubicBezTo>
                    <a:pt x="167" y="124"/>
                    <a:pt x="229" y="58"/>
                    <a:pt x="185" y="1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8" name="Freeform 22"/>
            <p:cNvSpPr>
              <a:spLocks/>
            </p:cNvSpPr>
            <p:nvPr/>
          </p:nvSpPr>
          <p:spPr bwMode="auto">
            <a:xfrm>
              <a:off x="5425" y="6874"/>
              <a:ext cx="140" cy="174"/>
            </a:xfrm>
            <a:custGeom>
              <a:avLst/>
              <a:gdLst>
                <a:gd name="T0" fmla="*/ 65 w 140"/>
                <a:gd name="T1" fmla="*/ 71 h 174"/>
                <a:gd name="T2" fmla="*/ 110 w 140"/>
                <a:gd name="T3" fmla="*/ 56 h 174"/>
                <a:gd name="T4" fmla="*/ 125 w 140"/>
                <a:gd name="T5" fmla="*/ 11 h 174"/>
                <a:gd name="T6" fmla="*/ 35 w 140"/>
                <a:gd name="T7" fmla="*/ 26 h 174"/>
                <a:gd name="T8" fmla="*/ 5 w 140"/>
                <a:gd name="T9" fmla="*/ 116 h 174"/>
                <a:gd name="T10" fmla="*/ 20 w 140"/>
                <a:gd name="T11" fmla="*/ 161 h 174"/>
                <a:gd name="T12" fmla="*/ 140 w 140"/>
                <a:gd name="T13" fmla="*/ 161 h 174"/>
                <a:gd name="T14" fmla="*/ 0 60000 65536"/>
                <a:gd name="T15" fmla="*/ 0 60000 65536"/>
                <a:gd name="T16" fmla="*/ 0 60000 65536"/>
                <a:gd name="T17" fmla="*/ 0 60000 65536"/>
                <a:gd name="T18" fmla="*/ 0 60000 65536"/>
                <a:gd name="T19" fmla="*/ 0 60000 65536"/>
                <a:gd name="T20" fmla="*/ 0 60000 65536"/>
                <a:gd name="T21" fmla="*/ 0 w 140"/>
                <a:gd name="T22" fmla="*/ 0 h 174"/>
                <a:gd name="T23" fmla="*/ 140 w 140"/>
                <a:gd name="T24" fmla="*/ 174 h 1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174">
                  <a:moveTo>
                    <a:pt x="65" y="71"/>
                  </a:moveTo>
                  <a:cubicBezTo>
                    <a:pt x="80" y="66"/>
                    <a:pt x="99" y="67"/>
                    <a:pt x="110" y="56"/>
                  </a:cubicBezTo>
                  <a:cubicBezTo>
                    <a:pt x="121" y="45"/>
                    <a:pt x="140" y="17"/>
                    <a:pt x="125" y="11"/>
                  </a:cubicBezTo>
                  <a:cubicBezTo>
                    <a:pt x="97" y="0"/>
                    <a:pt x="65" y="21"/>
                    <a:pt x="35" y="26"/>
                  </a:cubicBezTo>
                  <a:cubicBezTo>
                    <a:pt x="25" y="56"/>
                    <a:pt x="15" y="86"/>
                    <a:pt x="5" y="116"/>
                  </a:cubicBezTo>
                  <a:cubicBezTo>
                    <a:pt x="0" y="131"/>
                    <a:pt x="5" y="156"/>
                    <a:pt x="20" y="161"/>
                  </a:cubicBezTo>
                  <a:cubicBezTo>
                    <a:pt x="58" y="174"/>
                    <a:pt x="100" y="161"/>
                    <a:pt x="140" y="161"/>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9" name="Freeform 23"/>
            <p:cNvSpPr>
              <a:spLocks/>
            </p:cNvSpPr>
            <p:nvPr/>
          </p:nvSpPr>
          <p:spPr bwMode="auto">
            <a:xfrm>
              <a:off x="2023" y="5521"/>
              <a:ext cx="467" cy="732"/>
            </a:xfrm>
            <a:custGeom>
              <a:avLst/>
              <a:gdLst>
                <a:gd name="T0" fmla="*/ 467 w 467"/>
                <a:gd name="T1" fmla="*/ 44 h 732"/>
                <a:gd name="T2" fmla="*/ 62 w 467"/>
                <a:gd name="T3" fmla="*/ 74 h 732"/>
                <a:gd name="T4" fmla="*/ 62 w 467"/>
                <a:gd name="T5" fmla="*/ 254 h 732"/>
                <a:gd name="T6" fmla="*/ 92 w 467"/>
                <a:gd name="T7" fmla="*/ 644 h 732"/>
                <a:gd name="T8" fmla="*/ 467 w 467"/>
                <a:gd name="T9" fmla="*/ 659 h 732"/>
                <a:gd name="T10" fmla="*/ 0 60000 65536"/>
                <a:gd name="T11" fmla="*/ 0 60000 65536"/>
                <a:gd name="T12" fmla="*/ 0 60000 65536"/>
                <a:gd name="T13" fmla="*/ 0 60000 65536"/>
                <a:gd name="T14" fmla="*/ 0 60000 65536"/>
                <a:gd name="T15" fmla="*/ 0 w 467"/>
                <a:gd name="T16" fmla="*/ 0 h 732"/>
                <a:gd name="T17" fmla="*/ 467 w 467"/>
                <a:gd name="T18" fmla="*/ 732 h 732"/>
              </a:gdLst>
              <a:ahLst/>
              <a:cxnLst>
                <a:cxn ang="T10">
                  <a:pos x="T0" y="T1"/>
                </a:cxn>
                <a:cxn ang="T11">
                  <a:pos x="T2" y="T3"/>
                </a:cxn>
                <a:cxn ang="T12">
                  <a:pos x="T4" y="T5"/>
                </a:cxn>
                <a:cxn ang="T13">
                  <a:pos x="T6" y="T7"/>
                </a:cxn>
                <a:cxn ang="T14">
                  <a:pos x="T8" y="T9"/>
                </a:cxn>
              </a:cxnLst>
              <a:rect l="T15" t="T16" r="T17" b="T18"/>
              <a:pathLst>
                <a:path w="467" h="732">
                  <a:moveTo>
                    <a:pt x="467" y="44"/>
                  </a:moveTo>
                  <a:cubicBezTo>
                    <a:pt x="336" y="0"/>
                    <a:pt x="194" y="55"/>
                    <a:pt x="62" y="74"/>
                  </a:cubicBezTo>
                  <a:cubicBezTo>
                    <a:pt x="35" y="181"/>
                    <a:pt x="48" y="98"/>
                    <a:pt x="62" y="254"/>
                  </a:cubicBezTo>
                  <a:cubicBezTo>
                    <a:pt x="73" y="384"/>
                    <a:pt x="0" y="552"/>
                    <a:pt x="92" y="644"/>
                  </a:cubicBezTo>
                  <a:cubicBezTo>
                    <a:pt x="180" y="732"/>
                    <a:pt x="467" y="659"/>
                    <a:pt x="467" y="659"/>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0" name="Freeform 24"/>
            <p:cNvSpPr>
              <a:spLocks/>
            </p:cNvSpPr>
            <p:nvPr/>
          </p:nvSpPr>
          <p:spPr bwMode="auto">
            <a:xfrm>
              <a:off x="5655" y="6870"/>
              <a:ext cx="90" cy="135"/>
            </a:xfrm>
            <a:custGeom>
              <a:avLst/>
              <a:gdLst>
                <a:gd name="T0" fmla="*/ 0 w 90"/>
                <a:gd name="T1" fmla="*/ 0 h 135"/>
                <a:gd name="T2" fmla="*/ 45 w 90"/>
                <a:gd name="T3" fmla="*/ 15 h 135"/>
                <a:gd name="T4" fmla="*/ 90 w 90"/>
                <a:gd name="T5" fmla="*/ 135 h 135"/>
                <a:gd name="T6" fmla="*/ 0 60000 65536"/>
                <a:gd name="T7" fmla="*/ 0 60000 65536"/>
                <a:gd name="T8" fmla="*/ 0 60000 65536"/>
                <a:gd name="T9" fmla="*/ 0 w 90"/>
                <a:gd name="T10" fmla="*/ 0 h 135"/>
                <a:gd name="T11" fmla="*/ 90 w 90"/>
                <a:gd name="T12" fmla="*/ 135 h 135"/>
              </a:gdLst>
              <a:ahLst/>
              <a:cxnLst>
                <a:cxn ang="T6">
                  <a:pos x="T0" y="T1"/>
                </a:cxn>
                <a:cxn ang="T7">
                  <a:pos x="T2" y="T3"/>
                </a:cxn>
                <a:cxn ang="T8">
                  <a:pos x="T4" y="T5"/>
                </a:cxn>
              </a:cxnLst>
              <a:rect l="T9" t="T10" r="T11" b="T12"/>
              <a:pathLst>
                <a:path w="90" h="135">
                  <a:moveTo>
                    <a:pt x="0" y="0"/>
                  </a:moveTo>
                  <a:cubicBezTo>
                    <a:pt x="15" y="5"/>
                    <a:pt x="35" y="3"/>
                    <a:pt x="45" y="15"/>
                  </a:cubicBezTo>
                  <a:cubicBezTo>
                    <a:pt x="73" y="50"/>
                    <a:pt x="55" y="100"/>
                    <a:pt x="90" y="13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1" name="Freeform 25"/>
            <p:cNvSpPr>
              <a:spLocks/>
            </p:cNvSpPr>
            <p:nvPr/>
          </p:nvSpPr>
          <p:spPr bwMode="auto">
            <a:xfrm>
              <a:off x="2070" y="5832"/>
              <a:ext cx="405" cy="33"/>
            </a:xfrm>
            <a:custGeom>
              <a:avLst/>
              <a:gdLst>
                <a:gd name="T0" fmla="*/ 0 w 405"/>
                <a:gd name="T1" fmla="*/ 33 h 33"/>
                <a:gd name="T2" fmla="*/ 405 w 405"/>
                <a:gd name="T3" fmla="*/ 33 h 33"/>
                <a:gd name="T4" fmla="*/ 0 60000 65536"/>
                <a:gd name="T5" fmla="*/ 0 60000 65536"/>
                <a:gd name="T6" fmla="*/ 0 w 405"/>
                <a:gd name="T7" fmla="*/ 0 h 33"/>
                <a:gd name="T8" fmla="*/ 405 w 405"/>
                <a:gd name="T9" fmla="*/ 33 h 33"/>
              </a:gdLst>
              <a:ahLst/>
              <a:cxnLst>
                <a:cxn ang="T4">
                  <a:pos x="T0" y="T1"/>
                </a:cxn>
                <a:cxn ang="T5">
                  <a:pos x="T2" y="T3"/>
                </a:cxn>
              </a:cxnLst>
              <a:rect l="T6" t="T7" r="T8" b="T9"/>
              <a:pathLst>
                <a:path w="405" h="33">
                  <a:moveTo>
                    <a:pt x="0" y="33"/>
                  </a:moveTo>
                  <a:cubicBezTo>
                    <a:pt x="131" y="0"/>
                    <a:pt x="405" y="33"/>
                    <a:pt x="405" y="33"/>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2" name="Freeform 26"/>
            <p:cNvSpPr>
              <a:spLocks/>
            </p:cNvSpPr>
            <p:nvPr/>
          </p:nvSpPr>
          <p:spPr bwMode="auto">
            <a:xfrm>
              <a:off x="5640" y="6900"/>
              <a:ext cx="165" cy="75"/>
            </a:xfrm>
            <a:custGeom>
              <a:avLst/>
              <a:gdLst>
                <a:gd name="T0" fmla="*/ 0 w 165"/>
                <a:gd name="T1" fmla="*/ 75 h 75"/>
                <a:gd name="T2" fmla="*/ 165 w 165"/>
                <a:gd name="T3" fmla="*/ 0 h 75"/>
                <a:gd name="T4" fmla="*/ 0 60000 65536"/>
                <a:gd name="T5" fmla="*/ 0 60000 65536"/>
                <a:gd name="T6" fmla="*/ 0 w 165"/>
                <a:gd name="T7" fmla="*/ 0 h 75"/>
                <a:gd name="T8" fmla="*/ 165 w 165"/>
                <a:gd name="T9" fmla="*/ 75 h 75"/>
              </a:gdLst>
              <a:ahLst/>
              <a:cxnLst>
                <a:cxn ang="T4">
                  <a:pos x="T0" y="T1"/>
                </a:cxn>
                <a:cxn ang="T5">
                  <a:pos x="T2" y="T3"/>
                </a:cxn>
              </a:cxnLst>
              <a:rect l="T6" t="T7" r="T8" b="T9"/>
              <a:pathLst>
                <a:path w="165" h="75">
                  <a:moveTo>
                    <a:pt x="0" y="75"/>
                  </a:moveTo>
                  <a:cubicBezTo>
                    <a:pt x="82" y="48"/>
                    <a:pt x="94" y="35"/>
                    <a:pt x="165"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3" name="Freeform 27"/>
            <p:cNvSpPr>
              <a:spLocks/>
            </p:cNvSpPr>
            <p:nvPr/>
          </p:nvSpPr>
          <p:spPr bwMode="auto">
            <a:xfrm>
              <a:off x="2595" y="5685"/>
              <a:ext cx="330" cy="514"/>
            </a:xfrm>
            <a:custGeom>
              <a:avLst/>
              <a:gdLst>
                <a:gd name="T0" fmla="*/ 0 w 330"/>
                <a:gd name="T1" fmla="*/ 0 h 514"/>
                <a:gd name="T2" fmla="*/ 15 w 330"/>
                <a:gd name="T3" fmla="*/ 195 h 514"/>
                <a:gd name="T4" fmla="*/ 30 w 330"/>
                <a:gd name="T5" fmla="*/ 495 h 514"/>
                <a:gd name="T6" fmla="*/ 75 w 330"/>
                <a:gd name="T7" fmla="*/ 510 h 514"/>
                <a:gd name="T8" fmla="*/ 330 w 330"/>
                <a:gd name="T9" fmla="*/ 510 h 514"/>
                <a:gd name="T10" fmla="*/ 0 60000 65536"/>
                <a:gd name="T11" fmla="*/ 0 60000 65536"/>
                <a:gd name="T12" fmla="*/ 0 60000 65536"/>
                <a:gd name="T13" fmla="*/ 0 60000 65536"/>
                <a:gd name="T14" fmla="*/ 0 60000 65536"/>
                <a:gd name="T15" fmla="*/ 0 w 330"/>
                <a:gd name="T16" fmla="*/ 0 h 514"/>
                <a:gd name="T17" fmla="*/ 330 w 330"/>
                <a:gd name="T18" fmla="*/ 514 h 514"/>
              </a:gdLst>
              <a:ahLst/>
              <a:cxnLst>
                <a:cxn ang="T10">
                  <a:pos x="T0" y="T1"/>
                </a:cxn>
                <a:cxn ang="T11">
                  <a:pos x="T2" y="T3"/>
                </a:cxn>
                <a:cxn ang="T12">
                  <a:pos x="T4" y="T5"/>
                </a:cxn>
                <a:cxn ang="T13">
                  <a:pos x="T6" y="T7"/>
                </a:cxn>
                <a:cxn ang="T14">
                  <a:pos x="T8" y="T9"/>
                </a:cxn>
              </a:cxnLst>
              <a:rect l="T15" t="T16" r="T17" b="T18"/>
              <a:pathLst>
                <a:path w="330" h="514">
                  <a:moveTo>
                    <a:pt x="0" y="0"/>
                  </a:moveTo>
                  <a:cubicBezTo>
                    <a:pt x="59" y="118"/>
                    <a:pt x="15" y="3"/>
                    <a:pt x="15" y="195"/>
                  </a:cubicBezTo>
                  <a:cubicBezTo>
                    <a:pt x="15" y="295"/>
                    <a:pt x="11" y="397"/>
                    <a:pt x="30" y="495"/>
                  </a:cubicBezTo>
                  <a:cubicBezTo>
                    <a:pt x="33" y="511"/>
                    <a:pt x="59" y="509"/>
                    <a:pt x="75" y="510"/>
                  </a:cubicBezTo>
                  <a:cubicBezTo>
                    <a:pt x="160" y="514"/>
                    <a:pt x="245" y="510"/>
                    <a:pt x="330" y="51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4" name="Freeform 28"/>
            <p:cNvSpPr>
              <a:spLocks/>
            </p:cNvSpPr>
            <p:nvPr/>
          </p:nvSpPr>
          <p:spPr bwMode="auto">
            <a:xfrm>
              <a:off x="5880" y="6870"/>
              <a:ext cx="120" cy="1"/>
            </a:xfrm>
            <a:custGeom>
              <a:avLst/>
              <a:gdLst>
                <a:gd name="T0" fmla="*/ 0 w 120"/>
                <a:gd name="T1" fmla="*/ 0 h 1"/>
                <a:gd name="T2" fmla="*/ 120 w 120"/>
                <a:gd name="T3" fmla="*/ 0 h 1"/>
                <a:gd name="T4" fmla="*/ 0 60000 65536"/>
                <a:gd name="T5" fmla="*/ 0 60000 65536"/>
                <a:gd name="T6" fmla="*/ 0 w 120"/>
                <a:gd name="T7" fmla="*/ 0 h 1"/>
                <a:gd name="T8" fmla="*/ 120 w 120"/>
                <a:gd name="T9" fmla="*/ 1 h 1"/>
              </a:gdLst>
              <a:ahLst/>
              <a:cxnLst>
                <a:cxn ang="T4">
                  <a:pos x="T0" y="T1"/>
                </a:cxn>
                <a:cxn ang="T5">
                  <a:pos x="T2" y="T3"/>
                </a:cxn>
              </a:cxnLst>
              <a:rect l="T6" t="T7" r="T8" b="T9"/>
              <a:pathLst>
                <a:path w="120" h="1">
                  <a:moveTo>
                    <a:pt x="0" y="0"/>
                  </a:moveTo>
                  <a:cubicBezTo>
                    <a:pt x="40" y="0"/>
                    <a:pt x="80" y="0"/>
                    <a:pt x="12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5" name="Freeform 29"/>
            <p:cNvSpPr>
              <a:spLocks/>
            </p:cNvSpPr>
            <p:nvPr/>
          </p:nvSpPr>
          <p:spPr bwMode="auto">
            <a:xfrm>
              <a:off x="2940" y="5644"/>
              <a:ext cx="420" cy="566"/>
            </a:xfrm>
            <a:custGeom>
              <a:avLst/>
              <a:gdLst>
                <a:gd name="T0" fmla="*/ 315 w 420"/>
                <a:gd name="T1" fmla="*/ 26 h 566"/>
                <a:gd name="T2" fmla="*/ 0 w 420"/>
                <a:gd name="T3" fmla="*/ 56 h 566"/>
                <a:gd name="T4" fmla="*/ 45 w 420"/>
                <a:gd name="T5" fmla="*/ 446 h 566"/>
                <a:gd name="T6" fmla="*/ 60 w 420"/>
                <a:gd name="T7" fmla="*/ 521 h 566"/>
                <a:gd name="T8" fmla="*/ 105 w 420"/>
                <a:gd name="T9" fmla="*/ 536 h 566"/>
                <a:gd name="T10" fmla="*/ 420 w 420"/>
                <a:gd name="T11" fmla="*/ 566 h 566"/>
                <a:gd name="T12" fmla="*/ 0 60000 65536"/>
                <a:gd name="T13" fmla="*/ 0 60000 65536"/>
                <a:gd name="T14" fmla="*/ 0 60000 65536"/>
                <a:gd name="T15" fmla="*/ 0 60000 65536"/>
                <a:gd name="T16" fmla="*/ 0 60000 65536"/>
                <a:gd name="T17" fmla="*/ 0 60000 65536"/>
                <a:gd name="T18" fmla="*/ 0 w 420"/>
                <a:gd name="T19" fmla="*/ 0 h 566"/>
                <a:gd name="T20" fmla="*/ 420 w 420"/>
                <a:gd name="T21" fmla="*/ 566 h 566"/>
              </a:gdLst>
              <a:ahLst/>
              <a:cxnLst>
                <a:cxn ang="T12">
                  <a:pos x="T0" y="T1"/>
                </a:cxn>
                <a:cxn ang="T13">
                  <a:pos x="T2" y="T3"/>
                </a:cxn>
                <a:cxn ang="T14">
                  <a:pos x="T4" y="T5"/>
                </a:cxn>
                <a:cxn ang="T15">
                  <a:pos x="T6" y="T7"/>
                </a:cxn>
                <a:cxn ang="T16">
                  <a:pos x="T8" y="T9"/>
                </a:cxn>
                <a:cxn ang="T17">
                  <a:pos x="T10" y="T11"/>
                </a:cxn>
              </a:cxnLst>
              <a:rect l="T18" t="T19" r="T20" b="T21"/>
              <a:pathLst>
                <a:path w="420" h="566">
                  <a:moveTo>
                    <a:pt x="315" y="26"/>
                  </a:moveTo>
                  <a:cubicBezTo>
                    <a:pt x="237" y="0"/>
                    <a:pt x="86" y="44"/>
                    <a:pt x="0" y="56"/>
                  </a:cubicBezTo>
                  <a:cubicBezTo>
                    <a:pt x="10" y="198"/>
                    <a:pt x="25" y="309"/>
                    <a:pt x="45" y="446"/>
                  </a:cubicBezTo>
                  <a:cubicBezTo>
                    <a:pt x="49" y="471"/>
                    <a:pt x="46" y="500"/>
                    <a:pt x="60" y="521"/>
                  </a:cubicBezTo>
                  <a:cubicBezTo>
                    <a:pt x="69" y="534"/>
                    <a:pt x="90" y="532"/>
                    <a:pt x="105" y="536"/>
                  </a:cubicBezTo>
                  <a:cubicBezTo>
                    <a:pt x="213" y="563"/>
                    <a:pt x="309" y="566"/>
                    <a:pt x="420" y="56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6" name="Freeform 30"/>
            <p:cNvSpPr>
              <a:spLocks/>
            </p:cNvSpPr>
            <p:nvPr/>
          </p:nvSpPr>
          <p:spPr bwMode="auto">
            <a:xfrm>
              <a:off x="5924" y="6855"/>
              <a:ext cx="31" cy="135"/>
            </a:xfrm>
            <a:custGeom>
              <a:avLst/>
              <a:gdLst>
                <a:gd name="T0" fmla="*/ 31 w 31"/>
                <a:gd name="T1" fmla="*/ 0 h 135"/>
                <a:gd name="T2" fmla="*/ 1 w 31"/>
                <a:gd name="T3" fmla="*/ 135 h 135"/>
                <a:gd name="T4" fmla="*/ 0 60000 65536"/>
                <a:gd name="T5" fmla="*/ 0 60000 65536"/>
                <a:gd name="T6" fmla="*/ 0 w 31"/>
                <a:gd name="T7" fmla="*/ 0 h 135"/>
                <a:gd name="T8" fmla="*/ 31 w 31"/>
                <a:gd name="T9" fmla="*/ 135 h 135"/>
              </a:gdLst>
              <a:ahLst/>
              <a:cxnLst>
                <a:cxn ang="T4">
                  <a:pos x="T0" y="T1"/>
                </a:cxn>
                <a:cxn ang="T5">
                  <a:pos x="T2" y="T3"/>
                </a:cxn>
              </a:cxnLst>
              <a:rect l="T6" t="T7" r="T8" b="T9"/>
              <a:pathLst>
                <a:path w="31" h="135">
                  <a:moveTo>
                    <a:pt x="31" y="0"/>
                  </a:moveTo>
                  <a:cubicBezTo>
                    <a:pt x="0" y="125"/>
                    <a:pt x="1" y="79"/>
                    <a:pt x="1" y="13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7" name="Freeform 31"/>
            <p:cNvSpPr>
              <a:spLocks/>
            </p:cNvSpPr>
            <p:nvPr/>
          </p:nvSpPr>
          <p:spPr bwMode="auto">
            <a:xfrm>
              <a:off x="2970" y="5910"/>
              <a:ext cx="343" cy="30"/>
            </a:xfrm>
            <a:custGeom>
              <a:avLst/>
              <a:gdLst>
                <a:gd name="T0" fmla="*/ 0 w 343"/>
                <a:gd name="T1" fmla="*/ 30 h 30"/>
                <a:gd name="T2" fmla="*/ 240 w 343"/>
                <a:gd name="T3" fmla="*/ 0 h 30"/>
                <a:gd name="T4" fmla="*/ 0 60000 65536"/>
                <a:gd name="T5" fmla="*/ 0 60000 65536"/>
                <a:gd name="T6" fmla="*/ 0 w 343"/>
                <a:gd name="T7" fmla="*/ 0 h 30"/>
                <a:gd name="T8" fmla="*/ 343 w 343"/>
                <a:gd name="T9" fmla="*/ 30 h 30"/>
              </a:gdLst>
              <a:ahLst/>
              <a:cxnLst>
                <a:cxn ang="T4">
                  <a:pos x="T0" y="T1"/>
                </a:cxn>
                <a:cxn ang="T5">
                  <a:pos x="T2" y="T3"/>
                </a:cxn>
              </a:cxnLst>
              <a:rect l="T6" t="T7" r="T8" b="T9"/>
              <a:pathLst>
                <a:path w="343" h="30">
                  <a:moveTo>
                    <a:pt x="0" y="30"/>
                  </a:moveTo>
                  <a:cubicBezTo>
                    <a:pt x="29" y="24"/>
                    <a:pt x="343" y="0"/>
                    <a:pt x="24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8" name="Freeform 32"/>
            <p:cNvSpPr>
              <a:spLocks/>
            </p:cNvSpPr>
            <p:nvPr/>
          </p:nvSpPr>
          <p:spPr bwMode="auto">
            <a:xfrm>
              <a:off x="3441" y="5634"/>
              <a:ext cx="429" cy="636"/>
            </a:xfrm>
            <a:custGeom>
              <a:avLst/>
              <a:gdLst>
                <a:gd name="T0" fmla="*/ 384 w 429"/>
                <a:gd name="T1" fmla="*/ 36 h 636"/>
                <a:gd name="T2" fmla="*/ 99 w 429"/>
                <a:gd name="T3" fmla="*/ 21 h 636"/>
                <a:gd name="T4" fmla="*/ 9 w 429"/>
                <a:gd name="T5" fmla="*/ 201 h 636"/>
                <a:gd name="T6" fmla="*/ 24 w 429"/>
                <a:gd name="T7" fmla="*/ 576 h 636"/>
                <a:gd name="T8" fmla="*/ 129 w 429"/>
                <a:gd name="T9" fmla="*/ 606 h 636"/>
                <a:gd name="T10" fmla="*/ 324 w 429"/>
                <a:gd name="T11" fmla="*/ 636 h 636"/>
                <a:gd name="T12" fmla="*/ 414 w 429"/>
                <a:gd name="T13" fmla="*/ 576 h 636"/>
                <a:gd name="T14" fmla="*/ 429 w 429"/>
                <a:gd name="T15" fmla="*/ 531 h 636"/>
                <a:gd name="T16" fmla="*/ 0 60000 65536"/>
                <a:gd name="T17" fmla="*/ 0 60000 65536"/>
                <a:gd name="T18" fmla="*/ 0 60000 65536"/>
                <a:gd name="T19" fmla="*/ 0 60000 65536"/>
                <a:gd name="T20" fmla="*/ 0 60000 65536"/>
                <a:gd name="T21" fmla="*/ 0 60000 65536"/>
                <a:gd name="T22" fmla="*/ 0 60000 65536"/>
                <a:gd name="T23" fmla="*/ 0 60000 65536"/>
                <a:gd name="T24" fmla="*/ 0 w 429"/>
                <a:gd name="T25" fmla="*/ 0 h 636"/>
                <a:gd name="T26" fmla="*/ 429 w 429"/>
                <a:gd name="T27" fmla="*/ 636 h 6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9" h="636">
                  <a:moveTo>
                    <a:pt x="384" y="36"/>
                  </a:moveTo>
                  <a:cubicBezTo>
                    <a:pt x="276" y="0"/>
                    <a:pt x="222" y="10"/>
                    <a:pt x="99" y="21"/>
                  </a:cubicBezTo>
                  <a:cubicBezTo>
                    <a:pt x="77" y="87"/>
                    <a:pt x="31" y="135"/>
                    <a:pt x="9" y="201"/>
                  </a:cubicBezTo>
                  <a:cubicBezTo>
                    <a:pt x="14" y="326"/>
                    <a:pt x="0" y="453"/>
                    <a:pt x="24" y="576"/>
                  </a:cubicBezTo>
                  <a:cubicBezTo>
                    <a:pt x="31" y="612"/>
                    <a:pt x="94" y="596"/>
                    <a:pt x="129" y="606"/>
                  </a:cubicBezTo>
                  <a:cubicBezTo>
                    <a:pt x="212" y="630"/>
                    <a:pt x="215" y="624"/>
                    <a:pt x="324" y="636"/>
                  </a:cubicBezTo>
                  <a:cubicBezTo>
                    <a:pt x="388" y="620"/>
                    <a:pt x="384" y="635"/>
                    <a:pt x="414" y="576"/>
                  </a:cubicBezTo>
                  <a:cubicBezTo>
                    <a:pt x="421" y="562"/>
                    <a:pt x="429" y="531"/>
                    <a:pt x="429" y="531"/>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9" name="Freeform 33"/>
            <p:cNvSpPr>
              <a:spLocks/>
            </p:cNvSpPr>
            <p:nvPr/>
          </p:nvSpPr>
          <p:spPr bwMode="auto">
            <a:xfrm>
              <a:off x="4065" y="5500"/>
              <a:ext cx="470" cy="170"/>
            </a:xfrm>
            <a:custGeom>
              <a:avLst/>
              <a:gdLst>
                <a:gd name="T0" fmla="*/ 0 w 470"/>
                <a:gd name="T1" fmla="*/ 170 h 170"/>
                <a:gd name="T2" fmla="*/ 465 w 470"/>
                <a:gd name="T3" fmla="*/ 170 h 170"/>
                <a:gd name="T4" fmla="*/ 0 60000 65536"/>
                <a:gd name="T5" fmla="*/ 0 60000 65536"/>
                <a:gd name="T6" fmla="*/ 0 w 470"/>
                <a:gd name="T7" fmla="*/ 0 h 170"/>
                <a:gd name="T8" fmla="*/ 470 w 470"/>
                <a:gd name="T9" fmla="*/ 170 h 170"/>
              </a:gdLst>
              <a:ahLst/>
              <a:cxnLst>
                <a:cxn ang="T4">
                  <a:pos x="T0" y="T1"/>
                </a:cxn>
                <a:cxn ang="T5">
                  <a:pos x="T2" y="T3"/>
                </a:cxn>
              </a:cxnLst>
              <a:rect l="T6" t="T7" r="T8" b="T9"/>
              <a:pathLst>
                <a:path w="470" h="170">
                  <a:moveTo>
                    <a:pt x="0" y="170"/>
                  </a:moveTo>
                  <a:cubicBezTo>
                    <a:pt x="470" y="155"/>
                    <a:pt x="465" y="0"/>
                    <a:pt x="465" y="17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0" name="Freeform 34"/>
            <p:cNvSpPr>
              <a:spLocks/>
            </p:cNvSpPr>
            <p:nvPr/>
          </p:nvSpPr>
          <p:spPr bwMode="auto">
            <a:xfrm>
              <a:off x="4245" y="5655"/>
              <a:ext cx="89" cy="630"/>
            </a:xfrm>
            <a:custGeom>
              <a:avLst/>
              <a:gdLst>
                <a:gd name="T0" fmla="*/ 60 w 89"/>
                <a:gd name="T1" fmla="*/ 0 h 630"/>
                <a:gd name="T2" fmla="*/ 30 w 89"/>
                <a:gd name="T3" fmla="*/ 270 h 630"/>
                <a:gd name="T4" fmla="*/ 15 w 89"/>
                <a:gd name="T5" fmla="*/ 540 h 630"/>
                <a:gd name="T6" fmla="*/ 0 w 89"/>
                <a:gd name="T7" fmla="*/ 630 h 630"/>
                <a:gd name="T8" fmla="*/ 0 60000 65536"/>
                <a:gd name="T9" fmla="*/ 0 60000 65536"/>
                <a:gd name="T10" fmla="*/ 0 60000 65536"/>
                <a:gd name="T11" fmla="*/ 0 60000 65536"/>
                <a:gd name="T12" fmla="*/ 0 w 89"/>
                <a:gd name="T13" fmla="*/ 0 h 630"/>
                <a:gd name="T14" fmla="*/ 89 w 89"/>
                <a:gd name="T15" fmla="*/ 630 h 630"/>
              </a:gdLst>
              <a:ahLst/>
              <a:cxnLst>
                <a:cxn ang="T8">
                  <a:pos x="T0" y="T1"/>
                </a:cxn>
                <a:cxn ang="T9">
                  <a:pos x="T2" y="T3"/>
                </a:cxn>
                <a:cxn ang="T10">
                  <a:pos x="T4" y="T5"/>
                </a:cxn>
                <a:cxn ang="T11">
                  <a:pos x="T6" y="T7"/>
                </a:cxn>
              </a:cxnLst>
              <a:rect l="T12" t="T13" r="T14" b="T15"/>
              <a:pathLst>
                <a:path w="89" h="630">
                  <a:moveTo>
                    <a:pt x="60" y="0"/>
                  </a:moveTo>
                  <a:cubicBezTo>
                    <a:pt x="89" y="87"/>
                    <a:pt x="48" y="182"/>
                    <a:pt x="30" y="270"/>
                  </a:cubicBezTo>
                  <a:cubicBezTo>
                    <a:pt x="25" y="360"/>
                    <a:pt x="22" y="450"/>
                    <a:pt x="15" y="540"/>
                  </a:cubicBezTo>
                  <a:cubicBezTo>
                    <a:pt x="12" y="570"/>
                    <a:pt x="0" y="630"/>
                    <a:pt x="0" y="63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1" name="Freeform 35"/>
            <p:cNvSpPr>
              <a:spLocks/>
            </p:cNvSpPr>
            <p:nvPr/>
          </p:nvSpPr>
          <p:spPr bwMode="auto">
            <a:xfrm>
              <a:off x="4710" y="5595"/>
              <a:ext cx="398" cy="780"/>
            </a:xfrm>
            <a:custGeom>
              <a:avLst/>
              <a:gdLst>
                <a:gd name="T0" fmla="*/ 0 w 398"/>
                <a:gd name="T1" fmla="*/ 735 h 780"/>
                <a:gd name="T2" fmla="*/ 45 w 398"/>
                <a:gd name="T3" fmla="*/ 495 h 780"/>
                <a:gd name="T4" fmla="*/ 75 w 398"/>
                <a:gd name="T5" fmla="*/ 405 h 780"/>
                <a:gd name="T6" fmla="*/ 150 w 398"/>
                <a:gd name="T7" fmla="*/ 105 h 780"/>
                <a:gd name="T8" fmla="*/ 315 w 398"/>
                <a:gd name="T9" fmla="*/ 0 h 780"/>
                <a:gd name="T10" fmla="*/ 360 w 398"/>
                <a:gd name="T11" fmla="*/ 15 h 780"/>
                <a:gd name="T12" fmla="*/ 360 w 398"/>
                <a:gd name="T13" fmla="*/ 135 h 780"/>
                <a:gd name="T14" fmla="*/ 240 w 398"/>
                <a:gd name="T15" fmla="*/ 210 h 780"/>
                <a:gd name="T16" fmla="*/ 150 w 398"/>
                <a:gd name="T17" fmla="*/ 270 h 780"/>
                <a:gd name="T18" fmla="*/ 105 w 398"/>
                <a:gd name="T19" fmla="*/ 300 h 780"/>
                <a:gd name="T20" fmla="*/ 150 w 398"/>
                <a:gd name="T21" fmla="*/ 330 h 780"/>
                <a:gd name="T22" fmla="*/ 195 w 398"/>
                <a:gd name="T23" fmla="*/ 345 h 780"/>
                <a:gd name="T24" fmla="*/ 285 w 398"/>
                <a:gd name="T25" fmla="*/ 435 h 780"/>
                <a:gd name="T26" fmla="*/ 330 w 398"/>
                <a:gd name="T27" fmla="*/ 480 h 780"/>
                <a:gd name="T28" fmla="*/ 345 w 398"/>
                <a:gd name="T29" fmla="*/ 540 h 780"/>
                <a:gd name="T30" fmla="*/ 375 w 398"/>
                <a:gd name="T31" fmla="*/ 585 h 780"/>
                <a:gd name="T32" fmla="*/ 390 w 398"/>
                <a:gd name="T33" fmla="*/ 780 h 7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8"/>
                <a:gd name="T52" fmla="*/ 0 h 780"/>
                <a:gd name="T53" fmla="*/ 398 w 398"/>
                <a:gd name="T54" fmla="*/ 780 h 7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8" h="780">
                  <a:moveTo>
                    <a:pt x="0" y="735"/>
                  </a:moveTo>
                  <a:cubicBezTo>
                    <a:pt x="11" y="655"/>
                    <a:pt x="22" y="573"/>
                    <a:pt x="45" y="495"/>
                  </a:cubicBezTo>
                  <a:cubicBezTo>
                    <a:pt x="54" y="465"/>
                    <a:pt x="75" y="405"/>
                    <a:pt x="75" y="405"/>
                  </a:cubicBezTo>
                  <a:cubicBezTo>
                    <a:pt x="83" y="344"/>
                    <a:pt x="92" y="151"/>
                    <a:pt x="150" y="105"/>
                  </a:cubicBezTo>
                  <a:cubicBezTo>
                    <a:pt x="201" y="64"/>
                    <a:pt x="261" y="36"/>
                    <a:pt x="315" y="0"/>
                  </a:cubicBezTo>
                  <a:cubicBezTo>
                    <a:pt x="330" y="5"/>
                    <a:pt x="349" y="4"/>
                    <a:pt x="360" y="15"/>
                  </a:cubicBezTo>
                  <a:cubicBezTo>
                    <a:pt x="386" y="41"/>
                    <a:pt x="373" y="114"/>
                    <a:pt x="360" y="135"/>
                  </a:cubicBezTo>
                  <a:cubicBezTo>
                    <a:pt x="339" y="168"/>
                    <a:pt x="271" y="191"/>
                    <a:pt x="240" y="210"/>
                  </a:cubicBezTo>
                  <a:cubicBezTo>
                    <a:pt x="209" y="229"/>
                    <a:pt x="180" y="250"/>
                    <a:pt x="150" y="270"/>
                  </a:cubicBezTo>
                  <a:cubicBezTo>
                    <a:pt x="135" y="280"/>
                    <a:pt x="105" y="300"/>
                    <a:pt x="105" y="300"/>
                  </a:cubicBezTo>
                  <a:cubicBezTo>
                    <a:pt x="120" y="310"/>
                    <a:pt x="134" y="322"/>
                    <a:pt x="150" y="330"/>
                  </a:cubicBezTo>
                  <a:cubicBezTo>
                    <a:pt x="164" y="337"/>
                    <a:pt x="183" y="335"/>
                    <a:pt x="195" y="345"/>
                  </a:cubicBezTo>
                  <a:cubicBezTo>
                    <a:pt x="228" y="371"/>
                    <a:pt x="255" y="405"/>
                    <a:pt x="285" y="435"/>
                  </a:cubicBezTo>
                  <a:cubicBezTo>
                    <a:pt x="300" y="450"/>
                    <a:pt x="330" y="480"/>
                    <a:pt x="330" y="480"/>
                  </a:cubicBezTo>
                  <a:cubicBezTo>
                    <a:pt x="335" y="500"/>
                    <a:pt x="337" y="521"/>
                    <a:pt x="345" y="540"/>
                  </a:cubicBezTo>
                  <a:cubicBezTo>
                    <a:pt x="352" y="557"/>
                    <a:pt x="369" y="568"/>
                    <a:pt x="375" y="585"/>
                  </a:cubicBezTo>
                  <a:cubicBezTo>
                    <a:pt x="398" y="646"/>
                    <a:pt x="390" y="718"/>
                    <a:pt x="390" y="78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2" name="Freeform 36"/>
            <p:cNvSpPr>
              <a:spLocks/>
            </p:cNvSpPr>
            <p:nvPr/>
          </p:nvSpPr>
          <p:spPr bwMode="auto">
            <a:xfrm>
              <a:off x="5295" y="5625"/>
              <a:ext cx="37" cy="750"/>
            </a:xfrm>
            <a:custGeom>
              <a:avLst/>
              <a:gdLst>
                <a:gd name="T0" fmla="*/ 15 w 37"/>
                <a:gd name="T1" fmla="*/ 0 h 750"/>
                <a:gd name="T2" fmla="*/ 0 w 37"/>
                <a:gd name="T3" fmla="*/ 255 h 750"/>
                <a:gd name="T4" fmla="*/ 15 w 37"/>
                <a:gd name="T5" fmla="*/ 750 h 750"/>
                <a:gd name="T6" fmla="*/ 0 60000 65536"/>
                <a:gd name="T7" fmla="*/ 0 60000 65536"/>
                <a:gd name="T8" fmla="*/ 0 60000 65536"/>
                <a:gd name="T9" fmla="*/ 0 w 37"/>
                <a:gd name="T10" fmla="*/ 0 h 750"/>
                <a:gd name="T11" fmla="*/ 37 w 37"/>
                <a:gd name="T12" fmla="*/ 750 h 750"/>
              </a:gdLst>
              <a:ahLst/>
              <a:cxnLst>
                <a:cxn ang="T6">
                  <a:pos x="T0" y="T1"/>
                </a:cxn>
                <a:cxn ang="T7">
                  <a:pos x="T2" y="T3"/>
                </a:cxn>
                <a:cxn ang="T8">
                  <a:pos x="T4" y="T5"/>
                </a:cxn>
              </a:cxnLst>
              <a:rect l="T9" t="T10" r="T11" b="T12"/>
              <a:pathLst>
                <a:path w="37" h="750">
                  <a:moveTo>
                    <a:pt x="15" y="0"/>
                  </a:moveTo>
                  <a:cubicBezTo>
                    <a:pt x="37" y="87"/>
                    <a:pt x="29" y="169"/>
                    <a:pt x="0" y="255"/>
                  </a:cubicBezTo>
                  <a:cubicBezTo>
                    <a:pt x="15" y="730"/>
                    <a:pt x="15" y="565"/>
                    <a:pt x="15" y="75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3" name="Freeform 37"/>
            <p:cNvSpPr>
              <a:spLocks/>
            </p:cNvSpPr>
            <p:nvPr/>
          </p:nvSpPr>
          <p:spPr bwMode="auto">
            <a:xfrm>
              <a:off x="5463" y="5730"/>
              <a:ext cx="422" cy="729"/>
            </a:xfrm>
            <a:custGeom>
              <a:avLst/>
              <a:gdLst>
                <a:gd name="T0" fmla="*/ 402 w 422"/>
                <a:gd name="T1" fmla="*/ 0 h 729"/>
                <a:gd name="T2" fmla="*/ 177 w 422"/>
                <a:gd name="T3" fmla="*/ 30 h 729"/>
                <a:gd name="T4" fmla="*/ 87 w 422"/>
                <a:gd name="T5" fmla="*/ 90 h 729"/>
                <a:gd name="T6" fmla="*/ 27 w 422"/>
                <a:gd name="T7" fmla="*/ 345 h 729"/>
                <a:gd name="T8" fmla="*/ 87 w 422"/>
                <a:gd name="T9" fmla="*/ 675 h 729"/>
                <a:gd name="T10" fmla="*/ 177 w 422"/>
                <a:gd name="T11" fmla="*/ 720 h 729"/>
                <a:gd name="T12" fmla="*/ 417 w 422"/>
                <a:gd name="T13" fmla="*/ 675 h 729"/>
                <a:gd name="T14" fmla="*/ 402 w 422"/>
                <a:gd name="T15" fmla="*/ 645 h 729"/>
                <a:gd name="T16" fmla="*/ 0 60000 65536"/>
                <a:gd name="T17" fmla="*/ 0 60000 65536"/>
                <a:gd name="T18" fmla="*/ 0 60000 65536"/>
                <a:gd name="T19" fmla="*/ 0 60000 65536"/>
                <a:gd name="T20" fmla="*/ 0 60000 65536"/>
                <a:gd name="T21" fmla="*/ 0 60000 65536"/>
                <a:gd name="T22" fmla="*/ 0 60000 65536"/>
                <a:gd name="T23" fmla="*/ 0 60000 65536"/>
                <a:gd name="T24" fmla="*/ 0 w 422"/>
                <a:gd name="T25" fmla="*/ 0 h 729"/>
                <a:gd name="T26" fmla="*/ 422 w 422"/>
                <a:gd name="T27" fmla="*/ 729 h 7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2" h="729">
                  <a:moveTo>
                    <a:pt x="402" y="0"/>
                  </a:moveTo>
                  <a:cubicBezTo>
                    <a:pt x="389" y="1"/>
                    <a:pt x="231" y="0"/>
                    <a:pt x="177" y="30"/>
                  </a:cubicBezTo>
                  <a:cubicBezTo>
                    <a:pt x="145" y="48"/>
                    <a:pt x="87" y="90"/>
                    <a:pt x="87" y="90"/>
                  </a:cubicBezTo>
                  <a:cubicBezTo>
                    <a:pt x="27" y="179"/>
                    <a:pt x="38" y="222"/>
                    <a:pt x="27" y="345"/>
                  </a:cubicBezTo>
                  <a:cubicBezTo>
                    <a:pt x="39" y="456"/>
                    <a:pt x="0" y="605"/>
                    <a:pt x="87" y="675"/>
                  </a:cubicBezTo>
                  <a:cubicBezTo>
                    <a:pt x="113" y="696"/>
                    <a:pt x="149" y="701"/>
                    <a:pt x="177" y="720"/>
                  </a:cubicBezTo>
                  <a:cubicBezTo>
                    <a:pt x="214" y="717"/>
                    <a:pt x="390" y="729"/>
                    <a:pt x="417" y="675"/>
                  </a:cubicBezTo>
                  <a:cubicBezTo>
                    <a:pt x="422" y="665"/>
                    <a:pt x="407" y="655"/>
                    <a:pt x="402" y="64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4" name="Freeform 38"/>
            <p:cNvSpPr>
              <a:spLocks/>
            </p:cNvSpPr>
            <p:nvPr/>
          </p:nvSpPr>
          <p:spPr bwMode="auto">
            <a:xfrm>
              <a:off x="6030" y="5700"/>
              <a:ext cx="88" cy="750"/>
            </a:xfrm>
            <a:custGeom>
              <a:avLst/>
              <a:gdLst>
                <a:gd name="T0" fmla="*/ 30 w 88"/>
                <a:gd name="T1" fmla="*/ 0 h 750"/>
                <a:gd name="T2" fmla="*/ 15 w 88"/>
                <a:gd name="T3" fmla="*/ 540 h 750"/>
                <a:gd name="T4" fmla="*/ 0 w 88"/>
                <a:gd name="T5" fmla="*/ 750 h 750"/>
                <a:gd name="T6" fmla="*/ 0 60000 65536"/>
                <a:gd name="T7" fmla="*/ 0 60000 65536"/>
                <a:gd name="T8" fmla="*/ 0 60000 65536"/>
                <a:gd name="T9" fmla="*/ 0 w 88"/>
                <a:gd name="T10" fmla="*/ 0 h 750"/>
                <a:gd name="T11" fmla="*/ 88 w 88"/>
                <a:gd name="T12" fmla="*/ 750 h 750"/>
              </a:gdLst>
              <a:ahLst/>
              <a:cxnLst>
                <a:cxn ang="T6">
                  <a:pos x="T0" y="T1"/>
                </a:cxn>
                <a:cxn ang="T7">
                  <a:pos x="T2" y="T3"/>
                </a:cxn>
                <a:cxn ang="T8">
                  <a:pos x="T4" y="T5"/>
                </a:cxn>
              </a:cxnLst>
              <a:rect l="T9" t="T10" r="T11" b="T12"/>
              <a:pathLst>
                <a:path w="88" h="750">
                  <a:moveTo>
                    <a:pt x="30" y="0"/>
                  </a:moveTo>
                  <a:cubicBezTo>
                    <a:pt x="88" y="174"/>
                    <a:pt x="31" y="362"/>
                    <a:pt x="15" y="540"/>
                  </a:cubicBezTo>
                  <a:cubicBezTo>
                    <a:pt x="9" y="610"/>
                    <a:pt x="0" y="750"/>
                    <a:pt x="0" y="75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5" name="Freeform 39"/>
            <p:cNvSpPr>
              <a:spLocks/>
            </p:cNvSpPr>
            <p:nvPr/>
          </p:nvSpPr>
          <p:spPr bwMode="auto">
            <a:xfrm>
              <a:off x="6210" y="5745"/>
              <a:ext cx="315" cy="15"/>
            </a:xfrm>
            <a:custGeom>
              <a:avLst/>
              <a:gdLst>
                <a:gd name="T0" fmla="*/ 0 w 315"/>
                <a:gd name="T1" fmla="*/ 0 h 15"/>
                <a:gd name="T2" fmla="*/ 315 w 315"/>
                <a:gd name="T3" fmla="*/ 15 h 15"/>
                <a:gd name="T4" fmla="*/ 0 60000 65536"/>
                <a:gd name="T5" fmla="*/ 0 60000 65536"/>
                <a:gd name="T6" fmla="*/ 0 w 315"/>
                <a:gd name="T7" fmla="*/ 0 h 15"/>
                <a:gd name="T8" fmla="*/ 315 w 315"/>
                <a:gd name="T9" fmla="*/ 15 h 15"/>
              </a:gdLst>
              <a:ahLst/>
              <a:cxnLst>
                <a:cxn ang="T4">
                  <a:pos x="T0" y="T1"/>
                </a:cxn>
                <a:cxn ang="T5">
                  <a:pos x="T2" y="T3"/>
                </a:cxn>
              </a:cxnLst>
              <a:rect l="T6" t="T7" r="T8" b="T9"/>
              <a:pathLst>
                <a:path w="315" h="15">
                  <a:moveTo>
                    <a:pt x="0" y="0"/>
                  </a:moveTo>
                  <a:cubicBezTo>
                    <a:pt x="105" y="5"/>
                    <a:pt x="315" y="15"/>
                    <a:pt x="315" y="1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6" name="Freeform 40"/>
            <p:cNvSpPr>
              <a:spLocks/>
            </p:cNvSpPr>
            <p:nvPr/>
          </p:nvSpPr>
          <p:spPr bwMode="auto">
            <a:xfrm>
              <a:off x="6255" y="5745"/>
              <a:ext cx="150" cy="725"/>
            </a:xfrm>
            <a:custGeom>
              <a:avLst/>
              <a:gdLst>
                <a:gd name="T0" fmla="*/ 90 w 150"/>
                <a:gd name="T1" fmla="*/ 0 h 725"/>
                <a:gd name="T2" fmla="*/ 30 w 150"/>
                <a:gd name="T3" fmla="*/ 315 h 725"/>
                <a:gd name="T4" fmla="*/ 0 w 150"/>
                <a:gd name="T5" fmla="*/ 720 h 725"/>
                <a:gd name="T6" fmla="*/ 0 60000 65536"/>
                <a:gd name="T7" fmla="*/ 0 60000 65536"/>
                <a:gd name="T8" fmla="*/ 0 60000 65536"/>
                <a:gd name="T9" fmla="*/ 0 w 150"/>
                <a:gd name="T10" fmla="*/ 0 h 725"/>
                <a:gd name="T11" fmla="*/ 150 w 150"/>
                <a:gd name="T12" fmla="*/ 725 h 725"/>
              </a:gdLst>
              <a:ahLst/>
              <a:cxnLst>
                <a:cxn ang="T6">
                  <a:pos x="T0" y="T1"/>
                </a:cxn>
                <a:cxn ang="T7">
                  <a:pos x="T2" y="T3"/>
                </a:cxn>
                <a:cxn ang="T8">
                  <a:pos x="T4" y="T5"/>
                </a:cxn>
              </a:cxnLst>
              <a:rect l="T9" t="T10" r="T11" b="T12"/>
              <a:pathLst>
                <a:path w="150" h="725">
                  <a:moveTo>
                    <a:pt x="90" y="0"/>
                  </a:moveTo>
                  <a:cubicBezTo>
                    <a:pt x="77" y="117"/>
                    <a:pt x="45" y="199"/>
                    <a:pt x="30" y="315"/>
                  </a:cubicBezTo>
                  <a:cubicBezTo>
                    <a:pt x="15" y="725"/>
                    <a:pt x="150" y="720"/>
                    <a:pt x="0" y="72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7" name="Freeform 41"/>
            <p:cNvSpPr>
              <a:spLocks/>
            </p:cNvSpPr>
            <p:nvPr/>
          </p:nvSpPr>
          <p:spPr bwMode="auto">
            <a:xfrm>
              <a:off x="6520" y="5706"/>
              <a:ext cx="302" cy="774"/>
            </a:xfrm>
            <a:custGeom>
              <a:avLst/>
              <a:gdLst>
                <a:gd name="T0" fmla="*/ 95 w 302"/>
                <a:gd name="T1" fmla="*/ 69 h 774"/>
                <a:gd name="T2" fmla="*/ 200 w 302"/>
                <a:gd name="T3" fmla="*/ 429 h 774"/>
                <a:gd name="T4" fmla="*/ 245 w 302"/>
                <a:gd name="T5" fmla="*/ 399 h 774"/>
                <a:gd name="T6" fmla="*/ 290 w 302"/>
                <a:gd name="T7" fmla="*/ 384 h 774"/>
                <a:gd name="T8" fmla="*/ 275 w 302"/>
                <a:gd name="T9" fmla="*/ 249 h 774"/>
                <a:gd name="T10" fmla="*/ 260 w 302"/>
                <a:gd name="T11" fmla="*/ 144 h 774"/>
                <a:gd name="T12" fmla="*/ 245 w 302"/>
                <a:gd name="T13" fmla="*/ 534 h 774"/>
                <a:gd name="T14" fmla="*/ 230 w 302"/>
                <a:gd name="T15" fmla="*/ 609 h 774"/>
                <a:gd name="T16" fmla="*/ 215 w 302"/>
                <a:gd name="T17" fmla="*/ 699 h 774"/>
                <a:gd name="T18" fmla="*/ 5 w 302"/>
                <a:gd name="T19" fmla="*/ 774 h 7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2"/>
                <a:gd name="T31" fmla="*/ 0 h 774"/>
                <a:gd name="T32" fmla="*/ 302 w 302"/>
                <a:gd name="T33" fmla="*/ 774 h 7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2" h="774">
                  <a:moveTo>
                    <a:pt x="95" y="69"/>
                  </a:moveTo>
                  <a:cubicBezTo>
                    <a:pt x="302" y="0"/>
                    <a:pt x="0" y="362"/>
                    <a:pt x="200" y="429"/>
                  </a:cubicBezTo>
                  <a:cubicBezTo>
                    <a:pt x="215" y="419"/>
                    <a:pt x="229" y="407"/>
                    <a:pt x="245" y="399"/>
                  </a:cubicBezTo>
                  <a:cubicBezTo>
                    <a:pt x="259" y="392"/>
                    <a:pt x="287" y="400"/>
                    <a:pt x="290" y="384"/>
                  </a:cubicBezTo>
                  <a:cubicBezTo>
                    <a:pt x="299" y="340"/>
                    <a:pt x="281" y="294"/>
                    <a:pt x="275" y="249"/>
                  </a:cubicBezTo>
                  <a:cubicBezTo>
                    <a:pt x="271" y="214"/>
                    <a:pt x="260" y="144"/>
                    <a:pt x="260" y="144"/>
                  </a:cubicBezTo>
                  <a:cubicBezTo>
                    <a:pt x="255" y="274"/>
                    <a:pt x="253" y="404"/>
                    <a:pt x="245" y="534"/>
                  </a:cubicBezTo>
                  <a:cubicBezTo>
                    <a:pt x="243" y="559"/>
                    <a:pt x="235" y="584"/>
                    <a:pt x="230" y="609"/>
                  </a:cubicBezTo>
                  <a:cubicBezTo>
                    <a:pt x="225" y="639"/>
                    <a:pt x="235" y="676"/>
                    <a:pt x="215" y="699"/>
                  </a:cubicBezTo>
                  <a:cubicBezTo>
                    <a:pt x="181" y="738"/>
                    <a:pt x="5" y="727"/>
                    <a:pt x="5" y="77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4580" name="Text Box 42"/>
          <p:cNvSpPr txBox="1">
            <a:spLocks noChangeArrowheads="1"/>
          </p:cNvSpPr>
          <p:nvPr/>
        </p:nvSpPr>
        <p:spPr bwMode="auto">
          <a:xfrm>
            <a:off x="7608889" y="2509838"/>
            <a:ext cx="287972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sz="2400"/>
              <a:t>A storyboard is essentially a rough sketch of a screen layout, or a sequence of sketches illustrating a dynamic element. </a:t>
            </a:r>
          </a:p>
        </p:txBody>
      </p:sp>
    </p:spTree>
    <p:extLst>
      <p:ext uri="{BB962C8B-B14F-4D97-AF65-F5344CB8AC3E}">
        <p14:creationId xmlns:p14="http://schemas.microsoft.com/office/powerpoint/2010/main" val="125006306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GB" altLang="en-US" smtClean="0"/>
              <a:t>Example</a:t>
            </a:r>
          </a:p>
        </p:txBody>
      </p:sp>
      <p:pic>
        <p:nvPicPr>
          <p:cNvPr id="25603" name="Picture 4" descr="storyboard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09750" y="1609449"/>
            <a:ext cx="3638549" cy="4880374"/>
          </a:xfrm>
          <a:noFill/>
        </p:spPr>
      </p:pic>
      <p:sp>
        <p:nvSpPr>
          <p:cNvPr id="25604" name="Text Box 6"/>
          <p:cNvSpPr txBox="1">
            <a:spLocks noChangeArrowheads="1"/>
          </p:cNvSpPr>
          <p:nvPr/>
        </p:nvSpPr>
        <p:spPr bwMode="auto">
          <a:xfrm>
            <a:off x="5664200" y="2276475"/>
            <a:ext cx="446405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ahoma" panose="020B0604030504040204" pitchFamily="34" charset="0"/>
              </a:defRPr>
            </a:lvl1pPr>
            <a:lvl2pPr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lvl="1" eaLnBrk="1" hangingPunct="1">
              <a:spcBef>
                <a:spcPct val="50000"/>
              </a:spcBef>
            </a:pPr>
            <a:r>
              <a:rPr lang="en-GB" altLang="en-US" sz="2400"/>
              <a:t>The upper part shows a layout of the screen. </a:t>
            </a:r>
          </a:p>
          <a:p>
            <a:pPr lvl="1" eaLnBrk="1" hangingPunct="1">
              <a:spcBef>
                <a:spcPct val="50000"/>
              </a:spcBef>
            </a:pPr>
            <a:r>
              <a:rPr lang="en-GB" altLang="en-US" sz="2400"/>
              <a:t>The two middle boxes provide space to describe the interaction of buttons and text fields. </a:t>
            </a:r>
          </a:p>
          <a:p>
            <a:pPr lvl="1" eaLnBrk="1" hangingPunct="1">
              <a:spcBef>
                <a:spcPct val="50000"/>
              </a:spcBef>
            </a:pPr>
            <a:r>
              <a:rPr lang="en-GB" altLang="en-US" sz="2400"/>
              <a:t>Comments are added to detail the colour scheme, text attributes, audio, and details for the programmer.</a:t>
            </a:r>
          </a:p>
        </p:txBody>
      </p:sp>
    </p:spTree>
    <p:extLst>
      <p:ext uri="{BB962C8B-B14F-4D97-AF65-F5344CB8AC3E}">
        <p14:creationId xmlns:p14="http://schemas.microsoft.com/office/powerpoint/2010/main" val="130759088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GB" altLang="en-US" smtClean="0"/>
              <a:t>Example</a:t>
            </a:r>
          </a:p>
        </p:txBody>
      </p:sp>
      <p:pic>
        <p:nvPicPr>
          <p:cNvPr id="26627" name="Picture 4" descr="storyboard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19288" y="2312988"/>
            <a:ext cx="4591050" cy="3524250"/>
          </a:xfrm>
          <a:noFill/>
        </p:spPr>
      </p:pic>
      <p:sp>
        <p:nvSpPr>
          <p:cNvPr id="26628" name="Text Box 6"/>
          <p:cNvSpPr txBox="1">
            <a:spLocks noChangeArrowheads="1"/>
          </p:cNvSpPr>
          <p:nvPr/>
        </p:nvSpPr>
        <p:spPr bwMode="auto">
          <a:xfrm>
            <a:off x="6672263" y="2528889"/>
            <a:ext cx="338455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ahoma" panose="020B0604030504040204" pitchFamily="34" charset="0"/>
              </a:defRPr>
            </a:lvl1pPr>
            <a:lvl2pPr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lvl="1" eaLnBrk="1" hangingPunct="1">
              <a:spcBef>
                <a:spcPct val="50000"/>
              </a:spcBef>
            </a:pPr>
            <a:r>
              <a:rPr lang="en-GB" altLang="en-US" sz="2000"/>
              <a:t>In this example, you see two screen representations, one for the computer and one for a second screen that would detail a video.  </a:t>
            </a:r>
          </a:p>
          <a:p>
            <a:pPr lvl="1" eaLnBrk="1" hangingPunct="1">
              <a:spcBef>
                <a:spcPct val="50000"/>
              </a:spcBef>
            </a:pPr>
            <a:r>
              <a:rPr lang="en-GB" altLang="en-US" sz="2000"/>
              <a:t>Again, there is space to define the interactive features, and the nature of additional media.</a:t>
            </a:r>
          </a:p>
        </p:txBody>
      </p:sp>
    </p:spTree>
    <p:extLst>
      <p:ext uri="{BB962C8B-B14F-4D97-AF65-F5344CB8AC3E}">
        <p14:creationId xmlns:p14="http://schemas.microsoft.com/office/powerpoint/2010/main" val="421820208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GB" altLang="en-US" smtClean="0"/>
              <a:t>Storyboard and Final Screen</a:t>
            </a:r>
          </a:p>
        </p:txBody>
      </p:sp>
      <p:pic>
        <p:nvPicPr>
          <p:cNvPr id="27651" name="Picture 4" descr="storyboardscreen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47156" y="1800226"/>
            <a:ext cx="5650433" cy="3432176"/>
          </a:xfrm>
          <a:noFill/>
        </p:spPr>
      </p:pic>
      <p:pic>
        <p:nvPicPr>
          <p:cNvPr id="27652" name="Picture 6" descr="screenpsycle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389687" y="1763334"/>
            <a:ext cx="4783137" cy="3583367"/>
          </a:xfrm>
          <a:noFill/>
        </p:spPr>
      </p:pic>
      <p:sp>
        <p:nvSpPr>
          <p:cNvPr id="27653" name="Text Box 8"/>
          <p:cNvSpPr txBox="1">
            <a:spLocks noChangeArrowheads="1"/>
          </p:cNvSpPr>
          <p:nvPr/>
        </p:nvSpPr>
        <p:spPr bwMode="auto">
          <a:xfrm>
            <a:off x="2640013" y="5734050"/>
            <a:ext cx="6985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sz="3200"/>
              <a:t>From the rough outline to the finished screen.</a:t>
            </a:r>
          </a:p>
        </p:txBody>
      </p:sp>
    </p:spTree>
    <p:extLst>
      <p:ext uri="{BB962C8B-B14F-4D97-AF65-F5344CB8AC3E}">
        <p14:creationId xmlns:p14="http://schemas.microsoft.com/office/powerpoint/2010/main" val="164603879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GB" altLang="en-US" smtClean="0"/>
              <a:t>Storyboarding Software</a:t>
            </a:r>
          </a:p>
        </p:txBody>
      </p:sp>
      <p:pic>
        <p:nvPicPr>
          <p:cNvPr id="28675" name="Picture 4" descr="newgraphi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08213" y="2492375"/>
            <a:ext cx="4064000" cy="3048000"/>
          </a:xfrm>
          <a:noFill/>
        </p:spPr>
      </p:pic>
      <p:sp>
        <p:nvSpPr>
          <p:cNvPr id="28676" name="Rectangle 6"/>
          <p:cNvSpPr>
            <a:spLocks noChangeArrowheads="1"/>
          </p:cNvSpPr>
          <p:nvPr/>
        </p:nvSpPr>
        <p:spPr bwMode="auto">
          <a:xfrm>
            <a:off x="6672264" y="3135314"/>
            <a:ext cx="3527425"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800"/>
              <a:t> StoryBoard Quick by </a:t>
            </a:r>
            <a:r>
              <a:rPr lang="en-GB" altLang="en-US" sz="2800"/>
              <a:t>PowerProduction Software </a:t>
            </a:r>
            <a:endParaRPr lang="en-US" altLang="en-US" sz="2800"/>
          </a:p>
        </p:txBody>
      </p:sp>
    </p:spTree>
    <p:extLst>
      <p:ext uri="{BB962C8B-B14F-4D97-AF65-F5344CB8AC3E}">
        <p14:creationId xmlns:p14="http://schemas.microsoft.com/office/powerpoint/2010/main" val="149407896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GB" altLang="en-US" smtClean="0"/>
              <a:t>Powerpoint</a:t>
            </a:r>
          </a:p>
        </p:txBody>
      </p:sp>
      <p:pic>
        <p:nvPicPr>
          <p:cNvPr id="29699" name="Picture 4" descr="ppt_her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16001" y="2565401"/>
            <a:ext cx="5286375" cy="3286125"/>
          </a:xfrm>
          <a:noFill/>
        </p:spPr>
      </p:pic>
      <p:sp>
        <p:nvSpPr>
          <p:cNvPr id="29700" name="Text Box 6"/>
          <p:cNvSpPr txBox="1">
            <a:spLocks noChangeArrowheads="1"/>
          </p:cNvSpPr>
          <p:nvPr/>
        </p:nvSpPr>
        <p:spPr bwMode="auto">
          <a:xfrm>
            <a:off x="7248526" y="2714626"/>
            <a:ext cx="2951163"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sz="2800"/>
              <a:t>Microsoft Powerpoint is a presentation graphics program.</a:t>
            </a:r>
          </a:p>
        </p:txBody>
      </p:sp>
    </p:spTree>
    <p:extLst>
      <p:ext uri="{BB962C8B-B14F-4D97-AF65-F5344CB8AC3E}">
        <p14:creationId xmlns:p14="http://schemas.microsoft.com/office/powerpoint/2010/main" val="210028463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GB" altLang="en-US" smtClean="0"/>
              <a:t>Summary</a:t>
            </a:r>
          </a:p>
        </p:txBody>
      </p:sp>
      <p:sp>
        <p:nvSpPr>
          <p:cNvPr id="30723" name="Rectangle 4"/>
          <p:cNvSpPr>
            <a:spLocks noGrp="1" noChangeArrowheads="1"/>
          </p:cNvSpPr>
          <p:nvPr>
            <p:ph idx="1"/>
          </p:nvPr>
        </p:nvSpPr>
        <p:spPr>
          <a:xfrm>
            <a:off x="2208213" y="2122488"/>
            <a:ext cx="3821112" cy="4114800"/>
          </a:xfrm>
          <a:noFill/>
        </p:spPr>
        <p:txBody>
          <a:bodyPr/>
          <a:lstStyle/>
          <a:p>
            <a:pPr eaLnBrk="1" hangingPunct="1"/>
            <a:r>
              <a:rPr lang="en-GB" altLang="en-US" smtClean="0"/>
              <a:t>Structure Charts</a:t>
            </a:r>
          </a:p>
          <a:p>
            <a:pPr lvl="1" eaLnBrk="1" hangingPunct="1"/>
            <a:r>
              <a:rPr lang="en-GB" altLang="en-US" smtClean="0"/>
              <a:t>Definition</a:t>
            </a:r>
          </a:p>
          <a:p>
            <a:pPr lvl="1" eaLnBrk="1" hangingPunct="1"/>
            <a:r>
              <a:rPr lang="en-GB" altLang="en-US" smtClean="0"/>
              <a:t>Checklist</a:t>
            </a:r>
          </a:p>
          <a:p>
            <a:pPr lvl="1" eaLnBrk="1" hangingPunct="1"/>
            <a:r>
              <a:rPr lang="en-GB" altLang="en-US" smtClean="0"/>
              <a:t>Examples</a:t>
            </a:r>
          </a:p>
          <a:p>
            <a:pPr eaLnBrk="1" hangingPunct="1"/>
            <a:r>
              <a:rPr lang="en-GB" altLang="en-US" smtClean="0"/>
              <a:t>Flowcharts</a:t>
            </a:r>
          </a:p>
          <a:p>
            <a:pPr lvl="1" eaLnBrk="1" hangingPunct="1"/>
            <a:r>
              <a:rPr lang="en-GB" altLang="en-US" smtClean="0"/>
              <a:t>Definition </a:t>
            </a:r>
          </a:p>
          <a:p>
            <a:pPr lvl="1" eaLnBrk="1" hangingPunct="1"/>
            <a:r>
              <a:rPr lang="en-GB" altLang="en-US" smtClean="0"/>
              <a:t>Checklist</a:t>
            </a:r>
          </a:p>
          <a:p>
            <a:pPr lvl="1" eaLnBrk="1" hangingPunct="1"/>
            <a:r>
              <a:rPr lang="en-GB" altLang="en-US" smtClean="0"/>
              <a:t>Examples</a:t>
            </a:r>
          </a:p>
        </p:txBody>
      </p:sp>
      <p:sp>
        <p:nvSpPr>
          <p:cNvPr id="30724" name="Rectangle 5"/>
          <p:cNvSpPr>
            <a:spLocks noChangeArrowheads="1"/>
          </p:cNvSpPr>
          <p:nvPr/>
        </p:nvSpPr>
        <p:spPr bwMode="auto">
          <a:xfrm>
            <a:off x="6451601" y="2117725"/>
            <a:ext cx="38211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20000"/>
              </a:spcBef>
              <a:buClr>
                <a:schemeClr val="folHlink"/>
              </a:buClr>
              <a:buSzPct val="60000"/>
              <a:buFont typeface="Wingdings" panose="05000000000000000000" pitchFamily="2" charset="2"/>
              <a:buChar char="n"/>
            </a:pPr>
            <a:r>
              <a:rPr lang="en-GB" altLang="en-US" sz="3200"/>
              <a:t>Wireframes</a:t>
            </a:r>
          </a:p>
          <a:p>
            <a:pPr lvl="1" eaLnBrk="1" hangingPunct="1">
              <a:spcBef>
                <a:spcPct val="20000"/>
              </a:spcBef>
              <a:buClr>
                <a:schemeClr val="hlink"/>
              </a:buClr>
              <a:buSzPct val="55000"/>
              <a:buFont typeface="Wingdings" panose="05000000000000000000" pitchFamily="2" charset="2"/>
              <a:buChar char="n"/>
            </a:pPr>
            <a:r>
              <a:rPr lang="en-GB" altLang="en-US" sz="2800"/>
              <a:t>Definition </a:t>
            </a:r>
          </a:p>
          <a:p>
            <a:pPr lvl="1" eaLnBrk="1" hangingPunct="1">
              <a:spcBef>
                <a:spcPct val="20000"/>
              </a:spcBef>
              <a:buClr>
                <a:schemeClr val="hlink"/>
              </a:buClr>
              <a:buSzPct val="55000"/>
              <a:buFont typeface="Wingdings" panose="05000000000000000000" pitchFamily="2" charset="2"/>
              <a:buChar char="n"/>
            </a:pPr>
            <a:r>
              <a:rPr lang="en-GB" altLang="en-US" sz="2800"/>
              <a:t>Checklist</a:t>
            </a:r>
          </a:p>
          <a:p>
            <a:pPr lvl="1" eaLnBrk="1" hangingPunct="1">
              <a:spcBef>
                <a:spcPct val="20000"/>
              </a:spcBef>
              <a:buClr>
                <a:schemeClr val="hlink"/>
              </a:buClr>
              <a:buSzPct val="55000"/>
              <a:buFont typeface="Wingdings" panose="05000000000000000000" pitchFamily="2" charset="2"/>
              <a:buChar char="n"/>
            </a:pPr>
            <a:r>
              <a:rPr lang="en-GB" altLang="en-US" sz="2800"/>
              <a:t>Examples</a:t>
            </a:r>
          </a:p>
          <a:p>
            <a:pPr eaLnBrk="1" hangingPunct="1">
              <a:spcBef>
                <a:spcPct val="20000"/>
              </a:spcBef>
              <a:buClr>
                <a:schemeClr val="folHlink"/>
              </a:buClr>
              <a:buSzPct val="60000"/>
              <a:buFont typeface="Wingdings" panose="05000000000000000000" pitchFamily="2" charset="2"/>
              <a:buChar char="n"/>
            </a:pPr>
            <a:r>
              <a:rPr lang="en-GB" altLang="en-US" sz="3200"/>
              <a:t>Storyboards</a:t>
            </a:r>
          </a:p>
          <a:p>
            <a:pPr lvl="1" eaLnBrk="1" hangingPunct="1">
              <a:spcBef>
                <a:spcPct val="20000"/>
              </a:spcBef>
              <a:buClr>
                <a:schemeClr val="hlink"/>
              </a:buClr>
              <a:buSzPct val="55000"/>
              <a:buFont typeface="Wingdings" panose="05000000000000000000" pitchFamily="2" charset="2"/>
              <a:buChar char="n"/>
            </a:pPr>
            <a:r>
              <a:rPr lang="en-GB" altLang="en-US" sz="2800"/>
              <a:t>Definition </a:t>
            </a:r>
          </a:p>
          <a:p>
            <a:pPr lvl="1" eaLnBrk="1" hangingPunct="1">
              <a:spcBef>
                <a:spcPct val="20000"/>
              </a:spcBef>
              <a:buClr>
                <a:schemeClr val="hlink"/>
              </a:buClr>
              <a:buSzPct val="55000"/>
              <a:buFont typeface="Wingdings" panose="05000000000000000000" pitchFamily="2" charset="2"/>
              <a:buChar char="n"/>
            </a:pPr>
            <a:r>
              <a:rPr lang="en-GB" altLang="en-US" sz="2800"/>
              <a:t>Checklist</a:t>
            </a:r>
          </a:p>
          <a:p>
            <a:pPr lvl="1" eaLnBrk="1" hangingPunct="1">
              <a:spcBef>
                <a:spcPct val="20000"/>
              </a:spcBef>
              <a:buClr>
                <a:schemeClr val="hlink"/>
              </a:buClr>
              <a:buSzPct val="55000"/>
              <a:buFont typeface="Wingdings" panose="05000000000000000000" pitchFamily="2" charset="2"/>
              <a:buChar char="n"/>
            </a:pPr>
            <a:r>
              <a:rPr lang="en-GB" altLang="en-US" sz="2800"/>
              <a:t>Examples</a:t>
            </a:r>
          </a:p>
          <a:p>
            <a:pPr lvl="1" eaLnBrk="1" hangingPunct="1"/>
            <a:endParaRPr lang="en-GB" altLang="en-US" sz="2800"/>
          </a:p>
        </p:txBody>
      </p:sp>
    </p:spTree>
    <p:extLst>
      <p:ext uri="{BB962C8B-B14F-4D97-AF65-F5344CB8AC3E}">
        <p14:creationId xmlns:p14="http://schemas.microsoft.com/office/powerpoint/2010/main" val="229580806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Implementation of CSS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8580319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GB"/>
              <a:t>Notepad</a:t>
            </a:r>
          </a:p>
        </p:txBody>
      </p:sp>
      <p:sp>
        <p:nvSpPr>
          <p:cNvPr id="27651" name="Rectangle 3"/>
          <p:cNvSpPr>
            <a:spLocks noGrp="1" noChangeArrowheads="1"/>
          </p:cNvSpPr>
          <p:nvPr>
            <p:ph idx="1"/>
          </p:nvPr>
        </p:nvSpPr>
        <p:spPr/>
        <p:txBody>
          <a:bodyPr/>
          <a:lstStyle/>
          <a:p>
            <a:r>
              <a:rPr lang="en-GB" dirty="0"/>
              <a:t>Create your first webpage using </a:t>
            </a:r>
            <a:r>
              <a:rPr lang="en-GB" dirty="0" smtClean="0"/>
              <a:t>Notepad</a:t>
            </a:r>
          </a:p>
          <a:p>
            <a:r>
              <a:rPr lang="en-GB" dirty="0" smtClean="0"/>
              <a:t>The body text should include your name in bold</a:t>
            </a:r>
            <a:endParaRPr lang="en-GB" dirty="0"/>
          </a:p>
          <a:p>
            <a:r>
              <a:rPr lang="en-GB" dirty="0"/>
              <a:t>Save the file as "</a:t>
            </a:r>
            <a:r>
              <a:rPr lang="en-GB" dirty="0" err="1"/>
              <a:t>mypage.html</a:t>
            </a:r>
            <a:r>
              <a:rPr lang="en-GB" dirty="0"/>
              <a:t>".</a:t>
            </a:r>
          </a:p>
        </p:txBody>
      </p:sp>
    </p:spTree>
    <p:extLst>
      <p:ext uri="{BB962C8B-B14F-4D97-AF65-F5344CB8AC3E}">
        <p14:creationId xmlns:p14="http://schemas.microsoft.com/office/powerpoint/2010/main" val="141379932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Let’s Play!</a:t>
            </a:r>
            <a:endParaRPr lang="en-GB" dirty="0"/>
          </a:p>
        </p:txBody>
      </p:sp>
      <p:sp>
        <p:nvSpPr>
          <p:cNvPr id="3" name="Content Placeholder 2"/>
          <p:cNvSpPr>
            <a:spLocks noGrp="1"/>
          </p:cNvSpPr>
          <p:nvPr>
            <p:ph idx="1"/>
          </p:nvPr>
        </p:nvSpPr>
        <p:spPr>
          <a:xfrm>
            <a:off x="312822" y="1884362"/>
            <a:ext cx="11590421" cy="4973638"/>
          </a:xfrm>
        </p:spPr>
        <p:txBody>
          <a:bodyPr>
            <a:noAutofit/>
          </a:bodyPr>
          <a:lstStyle/>
          <a:p>
            <a:r>
              <a:rPr lang="en-GB" sz="1800" dirty="0" smtClean="0"/>
              <a:t>Download the required files from the Wiki</a:t>
            </a:r>
          </a:p>
          <a:p>
            <a:r>
              <a:rPr lang="en-GB" sz="1800" dirty="0" smtClean="0"/>
              <a:t>Follow the instructions:</a:t>
            </a:r>
          </a:p>
          <a:p>
            <a:pPr lvl="1"/>
            <a:r>
              <a:rPr lang="en-GB" sz="1600" dirty="0" smtClean="0"/>
              <a:t>Link the external style sheet to all the pages</a:t>
            </a:r>
          </a:p>
          <a:p>
            <a:pPr lvl="1"/>
            <a:r>
              <a:rPr lang="en-GB" sz="1600" dirty="0" smtClean="0"/>
              <a:t>Add the following to the style sheet and apply it to the images:</a:t>
            </a:r>
          </a:p>
          <a:p>
            <a:pPr lvl="4">
              <a:buNone/>
            </a:pPr>
            <a:r>
              <a:rPr lang="en-GB" sz="2400" dirty="0" err="1" smtClean="0"/>
              <a:t>img</a:t>
            </a:r>
            <a:r>
              <a:rPr lang="en-GB" sz="2400" dirty="0" smtClean="0"/>
              <a:t>  </a:t>
            </a:r>
            <a:r>
              <a:rPr lang="en-GB" sz="2400" dirty="0" smtClean="0"/>
              <a:t>{</a:t>
            </a:r>
          </a:p>
          <a:p>
            <a:pPr lvl="4">
              <a:buNone/>
            </a:pPr>
            <a:r>
              <a:rPr lang="en-GB" sz="2400" dirty="0" smtClean="0"/>
              <a:t>border-top-width: 0pt;</a:t>
            </a:r>
          </a:p>
          <a:p>
            <a:pPr lvl="4">
              <a:buNone/>
            </a:pPr>
            <a:r>
              <a:rPr lang="en-GB" sz="2400" dirty="0" smtClean="0"/>
              <a:t>border-right-width: 0pt;</a:t>
            </a:r>
          </a:p>
          <a:p>
            <a:pPr lvl="4">
              <a:buNone/>
            </a:pPr>
            <a:r>
              <a:rPr lang="en-GB" sz="2400" dirty="0" smtClean="0"/>
              <a:t>border-bottom-width: 0pt;</a:t>
            </a:r>
          </a:p>
          <a:p>
            <a:pPr lvl="4">
              <a:buNone/>
            </a:pPr>
            <a:r>
              <a:rPr lang="en-GB" sz="2400" dirty="0" smtClean="0"/>
              <a:t>border-left-width: 0pt;</a:t>
            </a:r>
          </a:p>
          <a:p>
            <a:pPr lvl="4">
              <a:buNone/>
            </a:pPr>
            <a:r>
              <a:rPr lang="en-GB" sz="2400" dirty="0" smtClean="0"/>
              <a:t>border-top-style: none;</a:t>
            </a:r>
          </a:p>
          <a:p>
            <a:pPr lvl="4">
              <a:buNone/>
            </a:pPr>
            <a:r>
              <a:rPr lang="en-GB" sz="2400" dirty="0" smtClean="0"/>
              <a:t>border-right-style: none;</a:t>
            </a:r>
          </a:p>
          <a:p>
            <a:pPr lvl="4">
              <a:buNone/>
            </a:pPr>
            <a:r>
              <a:rPr lang="en-GB" sz="2400" dirty="0" smtClean="0"/>
              <a:t>border-bottom-style: none;</a:t>
            </a:r>
          </a:p>
          <a:p>
            <a:pPr lvl="4">
              <a:buNone/>
            </a:pPr>
            <a:r>
              <a:rPr lang="en-GB" sz="2400" dirty="0" smtClean="0"/>
              <a:t>border-left-style: none;</a:t>
            </a:r>
          </a:p>
          <a:p>
            <a:pPr lvl="4">
              <a:buNone/>
            </a:pPr>
            <a:r>
              <a:rPr lang="en-GB" sz="2400" dirty="0" smtClean="0"/>
              <a:t>}</a:t>
            </a:r>
            <a:endParaRPr lang="en-GB" sz="2400" dirty="0"/>
          </a:p>
        </p:txBody>
      </p:sp>
    </p:spTree>
    <p:extLst>
      <p:ext uri="{BB962C8B-B14F-4D97-AF65-F5344CB8AC3E}">
        <p14:creationId xmlns:p14="http://schemas.microsoft.com/office/powerpoint/2010/main" val="195776606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Index Page</a:t>
            </a:r>
            <a:endParaRPr lang="en-GB" dirty="0"/>
          </a:p>
        </p:txBody>
      </p:sp>
      <p:sp>
        <p:nvSpPr>
          <p:cNvPr id="3" name="Content Placeholder 2"/>
          <p:cNvSpPr>
            <a:spLocks noGrp="1"/>
          </p:cNvSpPr>
          <p:nvPr>
            <p:ph idx="1"/>
          </p:nvPr>
        </p:nvSpPr>
        <p:spPr>
          <a:xfrm>
            <a:off x="320333" y="1792219"/>
            <a:ext cx="11590421" cy="4119585"/>
          </a:xfrm>
        </p:spPr>
        <p:txBody>
          <a:bodyPr>
            <a:normAutofit/>
          </a:bodyPr>
          <a:lstStyle/>
          <a:p>
            <a:r>
              <a:rPr lang="en-GB" sz="3200" dirty="0" smtClean="0"/>
              <a:t>In the index.html page, add image </a:t>
            </a:r>
            <a:r>
              <a:rPr lang="en-GB" sz="3200" dirty="0" smtClean="0"/>
              <a:t>CX1lead-mtb.jpg</a:t>
            </a:r>
          </a:p>
          <a:p>
            <a:r>
              <a:rPr lang="en-GB" sz="3200" dirty="0" smtClean="0"/>
              <a:t>In the CSS file, make a </a:t>
            </a:r>
            <a:r>
              <a:rPr lang="en-GB" sz="3200" dirty="0" err="1" smtClean="0"/>
              <a:t>mtb</a:t>
            </a:r>
            <a:r>
              <a:rPr lang="en-GB" sz="3200" dirty="0" smtClean="0"/>
              <a:t> id and add the following:</a:t>
            </a:r>
            <a:endParaRPr lang="en-GB" sz="3200" dirty="0" smtClean="0"/>
          </a:p>
          <a:p>
            <a:pPr lvl="1"/>
            <a:r>
              <a:rPr lang="en-GB" sz="2800" dirty="0" smtClean="0"/>
              <a:t>Make it float right 230px from the top of  the page</a:t>
            </a:r>
          </a:p>
          <a:p>
            <a:pPr lvl="1"/>
            <a:r>
              <a:rPr lang="en-GB" sz="2800" dirty="0" smtClean="0"/>
              <a:t>Make all paragraph text 260px from the left edge and 430px from the right edge</a:t>
            </a:r>
            <a:endParaRPr lang="en-GB" sz="2800" dirty="0"/>
          </a:p>
        </p:txBody>
      </p:sp>
      <p:sp>
        <p:nvSpPr>
          <p:cNvPr id="4" name="TextBox 3"/>
          <p:cNvSpPr txBox="1"/>
          <p:nvPr/>
        </p:nvSpPr>
        <p:spPr>
          <a:xfrm>
            <a:off x="581891" y="5034641"/>
            <a:ext cx="3019032" cy="1200329"/>
          </a:xfrm>
          <a:prstGeom prst="rect">
            <a:avLst/>
          </a:prstGeom>
          <a:noFill/>
        </p:spPr>
        <p:txBody>
          <a:bodyPr wrap="none" rtlCol="0">
            <a:spAutoFit/>
          </a:bodyPr>
          <a:lstStyle/>
          <a:p>
            <a:r>
              <a:rPr lang="en-GB" dirty="0"/>
              <a:t>#</a:t>
            </a:r>
            <a:r>
              <a:rPr lang="en-GB" dirty="0" err="1"/>
              <a:t>mtb</a:t>
            </a:r>
            <a:r>
              <a:rPr lang="en-GB" dirty="0"/>
              <a:t>{</a:t>
            </a:r>
          </a:p>
          <a:p>
            <a:r>
              <a:rPr lang="en-GB" dirty="0"/>
              <a:t>	float: left;    </a:t>
            </a:r>
          </a:p>
          <a:p>
            <a:r>
              <a:rPr lang="en-GB" dirty="0"/>
              <a:t> 	margin: 230px 0 0 0;</a:t>
            </a:r>
          </a:p>
          <a:p>
            <a:r>
              <a:rPr lang="en-GB" dirty="0"/>
              <a:t> </a:t>
            </a:r>
            <a:r>
              <a:rPr lang="en-GB" dirty="0" smtClean="0"/>
              <a:t>}</a:t>
            </a:r>
            <a:endParaRPr lang="en-GB" dirty="0"/>
          </a:p>
        </p:txBody>
      </p:sp>
      <p:pic>
        <p:nvPicPr>
          <p:cNvPr id="6" name="Picture 5"/>
          <p:cNvPicPr>
            <a:picLocks noChangeAspect="1"/>
          </p:cNvPicPr>
          <p:nvPr/>
        </p:nvPicPr>
        <p:blipFill rotWithShape="1">
          <a:blip r:embed="rId2"/>
          <a:srcRect t="9841"/>
          <a:stretch/>
        </p:blipFill>
        <p:spPr>
          <a:xfrm>
            <a:off x="5007428" y="3852011"/>
            <a:ext cx="5095519" cy="2871284"/>
          </a:xfrm>
          <a:prstGeom prst="rect">
            <a:avLst/>
          </a:prstGeom>
        </p:spPr>
      </p:pic>
    </p:spTree>
    <p:extLst>
      <p:ext uri="{BB962C8B-B14F-4D97-AF65-F5344CB8AC3E}">
        <p14:creationId xmlns:p14="http://schemas.microsoft.com/office/powerpoint/2010/main" val="163975720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 to the Gears Page</a:t>
            </a:r>
            <a:endParaRPr lang="en-GB" dirty="0"/>
          </a:p>
        </p:txBody>
      </p:sp>
      <p:sp>
        <p:nvSpPr>
          <p:cNvPr id="3" name="Content Placeholder 2"/>
          <p:cNvSpPr>
            <a:spLocks noGrp="1"/>
          </p:cNvSpPr>
          <p:nvPr>
            <p:ph idx="1"/>
          </p:nvPr>
        </p:nvSpPr>
        <p:spPr/>
        <p:txBody>
          <a:bodyPr>
            <a:normAutofit/>
          </a:bodyPr>
          <a:lstStyle/>
          <a:p>
            <a:r>
              <a:rPr lang="en-GB" sz="2400" dirty="0" smtClean="0"/>
              <a:t> Insert image parktool.jpg in a &lt;div&gt;</a:t>
            </a:r>
          </a:p>
          <a:p>
            <a:r>
              <a:rPr lang="en-GB" sz="2400" dirty="0" smtClean="0"/>
              <a:t>Apply the same styles to this page as you did to the index.html page</a:t>
            </a:r>
          </a:p>
          <a:p>
            <a:r>
              <a:rPr lang="en-GB" sz="2400" dirty="0" smtClean="0"/>
              <a:t>Let the image float right</a:t>
            </a:r>
            <a:endParaRPr lang="en-GB" sz="2400" dirty="0"/>
          </a:p>
        </p:txBody>
      </p:sp>
      <p:pic>
        <p:nvPicPr>
          <p:cNvPr id="4" name="Picture 3"/>
          <p:cNvPicPr>
            <a:picLocks noChangeAspect="1"/>
          </p:cNvPicPr>
          <p:nvPr/>
        </p:nvPicPr>
        <p:blipFill rotWithShape="1">
          <a:blip r:embed="rId2"/>
          <a:srcRect t="13344" b="27175"/>
          <a:stretch/>
        </p:blipFill>
        <p:spPr>
          <a:xfrm>
            <a:off x="4292373" y="3463057"/>
            <a:ext cx="4953227" cy="2284599"/>
          </a:xfrm>
          <a:prstGeom prst="rect">
            <a:avLst/>
          </a:prstGeom>
        </p:spPr>
      </p:pic>
      <p:sp>
        <p:nvSpPr>
          <p:cNvPr id="5" name="TextBox 4"/>
          <p:cNvSpPr txBox="1"/>
          <p:nvPr/>
        </p:nvSpPr>
        <p:spPr>
          <a:xfrm>
            <a:off x="1009507" y="4824326"/>
            <a:ext cx="2155334" cy="923330"/>
          </a:xfrm>
          <a:prstGeom prst="rect">
            <a:avLst/>
          </a:prstGeom>
          <a:noFill/>
        </p:spPr>
        <p:txBody>
          <a:bodyPr wrap="none" rtlCol="0">
            <a:spAutoFit/>
          </a:bodyPr>
          <a:lstStyle/>
          <a:p>
            <a:r>
              <a:rPr lang="en-GB" dirty="0"/>
              <a:t>#park{</a:t>
            </a:r>
          </a:p>
          <a:p>
            <a:r>
              <a:rPr lang="en-GB" dirty="0"/>
              <a:t>	float: right;</a:t>
            </a:r>
          </a:p>
          <a:p>
            <a:r>
              <a:rPr lang="en-GB" dirty="0"/>
              <a:t>}</a:t>
            </a:r>
          </a:p>
        </p:txBody>
      </p:sp>
    </p:spTree>
    <p:extLst>
      <p:ext uri="{BB962C8B-B14F-4D97-AF65-F5344CB8AC3E}">
        <p14:creationId xmlns:p14="http://schemas.microsoft.com/office/powerpoint/2010/main" val="379114961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Fitness page</a:t>
            </a:r>
            <a:endParaRPr lang="en-GB" dirty="0"/>
          </a:p>
        </p:txBody>
      </p:sp>
      <p:sp>
        <p:nvSpPr>
          <p:cNvPr id="3" name="Content Placeholder 2"/>
          <p:cNvSpPr>
            <a:spLocks noGrp="1"/>
          </p:cNvSpPr>
          <p:nvPr>
            <p:ph idx="1"/>
          </p:nvPr>
        </p:nvSpPr>
        <p:spPr>
          <a:xfrm>
            <a:off x="320333" y="1822474"/>
            <a:ext cx="11590421" cy="4119585"/>
          </a:xfrm>
        </p:spPr>
        <p:txBody>
          <a:bodyPr>
            <a:normAutofit/>
          </a:bodyPr>
          <a:lstStyle/>
          <a:p>
            <a:r>
              <a:rPr lang="en-GB" sz="3200" dirty="0" smtClean="0"/>
              <a:t> Find: &lt;div id="</a:t>
            </a:r>
            <a:r>
              <a:rPr lang="en-GB" sz="3200" dirty="0" err="1" smtClean="0"/>
              <a:t>opening_story</a:t>
            </a:r>
            <a:r>
              <a:rPr lang="en-GB" sz="3200" dirty="0" smtClean="0"/>
              <a:t>"&gt;</a:t>
            </a:r>
          </a:p>
          <a:p>
            <a:r>
              <a:rPr lang="en-GB" sz="3200" dirty="0" smtClean="0"/>
              <a:t>We need to enable this style. Add the following to the style sheet with the appropriate selector :</a:t>
            </a:r>
          </a:p>
          <a:p>
            <a:pPr lvl="1"/>
            <a:r>
              <a:rPr lang="en-GB" sz="2800" dirty="0" smtClean="0"/>
              <a:t>Top margin = 20px</a:t>
            </a:r>
          </a:p>
          <a:p>
            <a:pPr lvl="1"/>
            <a:r>
              <a:rPr lang="en-GB" sz="2800" dirty="0" smtClean="0"/>
              <a:t>Bottom margin =20px</a:t>
            </a:r>
          </a:p>
          <a:p>
            <a:r>
              <a:rPr lang="en-GB" sz="3200" dirty="0" smtClean="0"/>
              <a:t>Set all paragraph text 260px from the left edge and 430px from the right edge </a:t>
            </a:r>
            <a:endParaRPr lang="en-GB" sz="3200" dirty="0"/>
          </a:p>
        </p:txBody>
      </p:sp>
      <p:sp>
        <p:nvSpPr>
          <p:cNvPr id="4" name="TextBox 3"/>
          <p:cNvSpPr txBox="1"/>
          <p:nvPr/>
        </p:nvSpPr>
        <p:spPr>
          <a:xfrm>
            <a:off x="1944914" y="5341894"/>
            <a:ext cx="3160994" cy="1200329"/>
          </a:xfrm>
          <a:prstGeom prst="rect">
            <a:avLst/>
          </a:prstGeom>
          <a:noFill/>
        </p:spPr>
        <p:txBody>
          <a:bodyPr wrap="none" rtlCol="0">
            <a:spAutoFit/>
          </a:bodyPr>
          <a:lstStyle/>
          <a:p>
            <a:r>
              <a:rPr lang="en-GB" dirty="0"/>
              <a:t>#</a:t>
            </a:r>
            <a:r>
              <a:rPr lang="en-GB" dirty="0" err="1"/>
              <a:t>opening_story</a:t>
            </a:r>
            <a:r>
              <a:rPr lang="en-GB" dirty="0"/>
              <a:t>{</a:t>
            </a:r>
          </a:p>
          <a:p>
            <a:r>
              <a:rPr lang="en-GB" dirty="0"/>
              <a:t>	margin-top: 20px;</a:t>
            </a:r>
          </a:p>
          <a:p>
            <a:r>
              <a:rPr lang="en-GB" dirty="0"/>
              <a:t>	margin-bottom: 20px;</a:t>
            </a:r>
          </a:p>
          <a:p>
            <a:r>
              <a:rPr lang="en-GB" dirty="0"/>
              <a:t>}</a:t>
            </a:r>
          </a:p>
        </p:txBody>
      </p:sp>
      <p:pic>
        <p:nvPicPr>
          <p:cNvPr id="5" name="Picture 4"/>
          <p:cNvPicPr>
            <a:picLocks noChangeAspect="1"/>
          </p:cNvPicPr>
          <p:nvPr/>
        </p:nvPicPr>
        <p:blipFill rotWithShape="1">
          <a:blip r:embed="rId2"/>
          <a:srcRect t="12545" r="30906" b="19500"/>
          <a:stretch/>
        </p:blipFill>
        <p:spPr>
          <a:xfrm>
            <a:off x="6875915" y="4809862"/>
            <a:ext cx="2588261" cy="1973943"/>
          </a:xfrm>
          <a:prstGeom prst="rect">
            <a:avLst/>
          </a:prstGeom>
        </p:spPr>
      </p:pic>
    </p:spTree>
    <p:extLst>
      <p:ext uri="{BB962C8B-B14F-4D97-AF65-F5344CB8AC3E}">
        <p14:creationId xmlns:p14="http://schemas.microsoft.com/office/powerpoint/2010/main" val="760718868"/>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 All Pages</a:t>
            </a:r>
            <a:endParaRPr lang="en-GB" dirty="0"/>
          </a:p>
        </p:txBody>
      </p:sp>
      <p:sp>
        <p:nvSpPr>
          <p:cNvPr id="3" name="Content Placeholder 2"/>
          <p:cNvSpPr>
            <a:spLocks noGrp="1"/>
          </p:cNvSpPr>
          <p:nvPr>
            <p:ph idx="1"/>
          </p:nvPr>
        </p:nvSpPr>
        <p:spPr>
          <a:xfrm>
            <a:off x="312822" y="1884362"/>
            <a:ext cx="11590421" cy="4512095"/>
          </a:xfrm>
        </p:spPr>
        <p:txBody>
          <a:bodyPr>
            <a:noAutofit/>
          </a:bodyPr>
          <a:lstStyle/>
          <a:p>
            <a:r>
              <a:rPr lang="en-GB" sz="2800" dirty="0" smtClean="0"/>
              <a:t> Centre the &lt;h1&gt; headings</a:t>
            </a:r>
          </a:p>
          <a:p>
            <a:r>
              <a:rPr lang="en-GB" sz="2800" dirty="0" smtClean="0"/>
              <a:t>All &lt;h1&gt; headings must have the following style:</a:t>
            </a:r>
          </a:p>
          <a:p>
            <a:pPr lvl="1"/>
            <a:r>
              <a:rPr lang="en-GB" sz="2400" dirty="0" smtClean="0"/>
              <a:t>Font = Helvetica</a:t>
            </a:r>
          </a:p>
          <a:p>
            <a:pPr lvl="1"/>
            <a:r>
              <a:rPr lang="en-GB" sz="2400" dirty="0" smtClean="0"/>
              <a:t>Height = 24px</a:t>
            </a:r>
          </a:p>
          <a:p>
            <a:pPr lvl="1"/>
            <a:r>
              <a:rPr lang="en-GB" sz="2400" dirty="0" smtClean="0"/>
              <a:t>Padding 5px all sides</a:t>
            </a:r>
          </a:p>
          <a:p>
            <a:r>
              <a:rPr lang="en-GB" sz="2800" dirty="0" smtClean="0"/>
              <a:t>All &lt;h2&gt; headings must be 260px from the left</a:t>
            </a:r>
          </a:p>
          <a:p>
            <a:pPr lvl="1"/>
            <a:r>
              <a:rPr lang="en-GB" sz="2400" dirty="0" smtClean="0"/>
              <a:t>Font = Arial</a:t>
            </a:r>
          </a:p>
          <a:p>
            <a:pPr lvl="1"/>
            <a:r>
              <a:rPr lang="en-GB" sz="2400" dirty="0" smtClean="0"/>
              <a:t>Height = 18px</a:t>
            </a:r>
          </a:p>
          <a:p>
            <a:pPr lvl="1"/>
            <a:r>
              <a:rPr lang="en-GB" sz="2400" dirty="0" smtClean="0"/>
              <a:t>Padding = 5px all sides</a:t>
            </a:r>
          </a:p>
          <a:p>
            <a:r>
              <a:rPr lang="en-GB" sz="2800" dirty="0" smtClean="0"/>
              <a:t>All &lt;p&gt; text must be 260px from the left</a:t>
            </a:r>
            <a:endParaRPr lang="en-GB" sz="2800" dirty="0"/>
          </a:p>
        </p:txBody>
      </p:sp>
      <p:sp>
        <p:nvSpPr>
          <p:cNvPr id="4" name="TextBox 3"/>
          <p:cNvSpPr txBox="1"/>
          <p:nvPr/>
        </p:nvSpPr>
        <p:spPr>
          <a:xfrm>
            <a:off x="8749046" y="2235201"/>
            <a:ext cx="3154197" cy="1754326"/>
          </a:xfrm>
          <a:prstGeom prst="rect">
            <a:avLst/>
          </a:prstGeom>
          <a:noFill/>
        </p:spPr>
        <p:txBody>
          <a:bodyPr wrap="none" rtlCol="0">
            <a:spAutoFit/>
          </a:bodyPr>
          <a:lstStyle/>
          <a:p>
            <a:r>
              <a:rPr lang="en-GB" dirty="0"/>
              <a:t>h1{</a:t>
            </a:r>
          </a:p>
          <a:p>
            <a:r>
              <a:rPr lang="en-GB" dirty="0"/>
              <a:t>	font-family: </a:t>
            </a:r>
            <a:r>
              <a:rPr lang="en-GB" dirty="0" err="1"/>
              <a:t>helvetica</a:t>
            </a:r>
            <a:r>
              <a:rPr lang="en-GB" dirty="0"/>
              <a:t>;</a:t>
            </a:r>
          </a:p>
          <a:p>
            <a:r>
              <a:rPr lang="en-GB" dirty="0"/>
              <a:t>	height: 24px;</a:t>
            </a:r>
          </a:p>
          <a:p>
            <a:r>
              <a:rPr lang="en-GB" dirty="0"/>
              <a:t>	padding: 5x;</a:t>
            </a:r>
          </a:p>
          <a:p>
            <a:r>
              <a:rPr lang="en-GB" dirty="0"/>
              <a:t>	text-align: </a:t>
            </a:r>
            <a:r>
              <a:rPr lang="en-GB" dirty="0" err="1"/>
              <a:t>center</a:t>
            </a:r>
            <a:r>
              <a:rPr lang="en-GB" dirty="0"/>
              <a:t>;</a:t>
            </a:r>
          </a:p>
          <a:p>
            <a:r>
              <a:rPr lang="en-GB" dirty="0"/>
              <a:t>}</a:t>
            </a:r>
          </a:p>
        </p:txBody>
      </p:sp>
      <p:pic>
        <p:nvPicPr>
          <p:cNvPr id="5" name="Picture 4"/>
          <p:cNvPicPr>
            <a:picLocks noChangeAspect="1"/>
          </p:cNvPicPr>
          <p:nvPr/>
        </p:nvPicPr>
        <p:blipFill rotWithShape="1">
          <a:blip r:embed="rId2"/>
          <a:srcRect t="12205" b="28094"/>
          <a:stretch/>
        </p:blipFill>
        <p:spPr>
          <a:xfrm>
            <a:off x="7456487" y="4340366"/>
            <a:ext cx="4693726" cy="2176548"/>
          </a:xfrm>
          <a:prstGeom prst="rect">
            <a:avLst/>
          </a:prstGeom>
        </p:spPr>
      </p:pic>
    </p:spTree>
    <p:extLst>
      <p:ext uri="{BB962C8B-B14F-4D97-AF65-F5344CB8AC3E}">
        <p14:creationId xmlns:p14="http://schemas.microsoft.com/office/powerpoint/2010/main" val="67999819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Index Page</a:t>
            </a:r>
            <a:endParaRPr lang="en-GB" dirty="0"/>
          </a:p>
        </p:txBody>
      </p:sp>
      <p:sp>
        <p:nvSpPr>
          <p:cNvPr id="3" name="Content Placeholder 2"/>
          <p:cNvSpPr>
            <a:spLocks noGrp="1"/>
          </p:cNvSpPr>
          <p:nvPr>
            <p:ph idx="1"/>
          </p:nvPr>
        </p:nvSpPr>
        <p:spPr/>
        <p:txBody>
          <a:bodyPr>
            <a:normAutofit/>
          </a:bodyPr>
          <a:lstStyle/>
          <a:p>
            <a:r>
              <a:rPr lang="en-GB" dirty="0" smtClean="0"/>
              <a:t>Change the style sheet to:</a:t>
            </a:r>
          </a:p>
          <a:p>
            <a:pPr lvl="1"/>
            <a:r>
              <a:rPr lang="en-GB" dirty="0" smtClean="0"/>
              <a:t>Give the image a height of 250px</a:t>
            </a:r>
          </a:p>
          <a:p>
            <a:pPr lvl="1"/>
            <a:r>
              <a:rPr lang="en-GB" dirty="0" smtClean="0"/>
              <a:t>Give the image a width of 389px</a:t>
            </a:r>
          </a:p>
          <a:p>
            <a:r>
              <a:rPr lang="en-GB" dirty="0" smtClean="0"/>
              <a:t>Create a new ID style which will:</a:t>
            </a:r>
          </a:p>
          <a:p>
            <a:pPr lvl="1"/>
            <a:r>
              <a:rPr lang="en-GB" dirty="0" smtClean="0"/>
              <a:t>Use background‐</a:t>
            </a:r>
            <a:r>
              <a:rPr lang="en-GB" dirty="0" err="1" smtClean="0"/>
              <a:t>repeatx</a:t>
            </a:r>
            <a:r>
              <a:rPr lang="en-GB" dirty="0" smtClean="0"/>
              <a:t>.jpg as the background image</a:t>
            </a:r>
          </a:p>
          <a:p>
            <a:pPr lvl="1"/>
            <a:r>
              <a:rPr lang="en-GB" dirty="0" smtClean="0"/>
              <a:t>Give this image a height of 768px</a:t>
            </a:r>
          </a:p>
          <a:p>
            <a:endParaRPr lang="en-GB" dirty="0" smtClean="0"/>
          </a:p>
          <a:p>
            <a:r>
              <a:rPr lang="en-GB" dirty="0" smtClean="0"/>
              <a:t>Add</a:t>
            </a:r>
            <a:r>
              <a:rPr lang="en-GB" dirty="0" smtClean="0"/>
              <a:t> the following:</a:t>
            </a:r>
          </a:p>
          <a:p>
            <a:pPr lvl="1">
              <a:buNone/>
            </a:pPr>
            <a:r>
              <a:rPr lang="en-GB" dirty="0" smtClean="0"/>
              <a:t>a:link{ </a:t>
            </a:r>
            <a:r>
              <a:rPr lang="en-GB" dirty="0" err="1" smtClean="0"/>
              <a:t>color</a:t>
            </a:r>
            <a:r>
              <a:rPr lang="en-GB" dirty="0" smtClean="0"/>
              <a:t>: red; }</a:t>
            </a:r>
          </a:p>
          <a:p>
            <a:pPr lvl="1">
              <a:buNone/>
            </a:pPr>
            <a:r>
              <a:rPr lang="en-GB" dirty="0" smtClean="0"/>
              <a:t>a:visited{ </a:t>
            </a:r>
            <a:r>
              <a:rPr lang="en-GB" dirty="0" err="1" smtClean="0"/>
              <a:t>color</a:t>
            </a:r>
            <a:r>
              <a:rPr lang="en-GB" dirty="0" smtClean="0"/>
              <a:t>: blue; }</a:t>
            </a:r>
          </a:p>
          <a:p>
            <a:pPr lvl="1">
              <a:buNone/>
            </a:pPr>
            <a:r>
              <a:rPr lang="en-GB" dirty="0" smtClean="0"/>
              <a:t>a:hover{ </a:t>
            </a:r>
            <a:r>
              <a:rPr lang="en-GB" dirty="0" err="1" smtClean="0"/>
              <a:t>color</a:t>
            </a:r>
            <a:r>
              <a:rPr lang="en-GB" dirty="0" smtClean="0"/>
              <a:t>: yellow; }</a:t>
            </a:r>
          </a:p>
          <a:p>
            <a:pPr lvl="1">
              <a:buNone/>
            </a:pPr>
            <a:r>
              <a:rPr lang="en-GB" dirty="0" smtClean="0"/>
              <a:t>a:active{ </a:t>
            </a:r>
            <a:r>
              <a:rPr lang="en-GB" dirty="0" err="1" smtClean="0"/>
              <a:t>color</a:t>
            </a:r>
            <a:r>
              <a:rPr lang="en-GB" dirty="0" smtClean="0"/>
              <a:t>: </a:t>
            </a:r>
            <a:r>
              <a:rPr lang="en-GB" dirty="0" smtClean="0"/>
              <a:t>white;</a:t>
            </a:r>
            <a:r>
              <a:rPr lang="en-GB" dirty="0" smtClean="0"/>
              <a:t> }</a:t>
            </a:r>
            <a:endParaRPr lang="en-GB" dirty="0"/>
          </a:p>
        </p:txBody>
      </p:sp>
      <p:pic>
        <p:nvPicPr>
          <p:cNvPr id="4" name="Picture 3"/>
          <p:cNvPicPr>
            <a:picLocks noChangeAspect="1"/>
          </p:cNvPicPr>
          <p:nvPr/>
        </p:nvPicPr>
        <p:blipFill rotWithShape="1">
          <a:blip r:embed="rId2"/>
          <a:srcRect t="10222" b="21333"/>
          <a:stretch/>
        </p:blipFill>
        <p:spPr>
          <a:xfrm>
            <a:off x="7474857" y="1384243"/>
            <a:ext cx="4173328" cy="1785257"/>
          </a:xfrm>
          <a:prstGeom prst="rect">
            <a:avLst/>
          </a:prstGeom>
        </p:spPr>
      </p:pic>
      <p:cxnSp>
        <p:nvCxnSpPr>
          <p:cNvPr id="6" name="Straight Arrow Connector 5"/>
          <p:cNvCxnSpPr/>
          <p:nvPr/>
        </p:nvCxnSpPr>
        <p:spPr>
          <a:xfrm flipV="1">
            <a:off x="4136571" y="2481943"/>
            <a:ext cx="3120572" cy="464457"/>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696857" y="4336664"/>
            <a:ext cx="6315768" cy="1754326"/>
          </a:xfrm>
          <a:prstGeom prst="rect">
            <a:avLst/>
          </a:prstGeom>
          <a:noFill/>
        </p:spPr>
        <p:txBody>
          <a:bodyPr wrap="none" rtlCol="0">
            <a:spAutoFit/>
          </a:bodyPr>
          <a:lstStyle/>
          <a:p>
            <a:r>
              <a:rPr lang="en-GB" dirty="0"/>
              <a:t>#background{</a:t>
            </a:r>
          </a:p>
          <a:p>
            <a:r>
              <a:rPr lang="en-GB" dirty="0"/>
              <a:t>	background-image: </a:t>
            </a:r>
            <a:r>
              <a:rPr lang="en-GB" dirty="0" err="1" smtClean="0"/>
              <a:t>url</a:t>
            </a:r>
            <a:r>
              <a:rPr lang="en-GB" dirty="0" smtClean="0"/>
              <a:t>(images/background-repeat.jpg);</a:t>
            </a:r>
            <a:endParaRPr lang="en-GB" dirty="0"/>
          </a:p>
          <a:p>
            <a:r>
              <a:rPr lang="en-GB" dirty="0"/>
              <a:t>	background-repeat: repeat-x;</a:t>
            </a:r>
          </a:p>
          <a:p>
            <a:r>
              <a:rPr lang="en-GB" dirty="0"/>
              <a:t>	background-</a:t>
            </a:r>
            <a:r>
              <a:rPr lang="en-GB" dirty="0" err="1"/>
              <a:t>color</a:t>
            </a:r>
            <a:r>
              <a:rPr lang="en-GB" dirty="0"/>
              <a:t>: #</a:t>
            </a:r>
            <a:r>
              <a:rPr lang="en-GB" dirty="0" err="1"/>
              <a:t>cccccc</a:t>
            </a:r>
            <a:r>
              <a:rPr lang="en-GB" dirty="0"/>
              <a:t>;</a:t>
            </a:r>
          </a:p>
          <a:p>
            <a:r>
              <a:rPr lang="en-GB" dirty="0"/>
              <a:t>	background-size: 7px 7685px</a:t>
            </a:r>
            <a:r>
              <a:rPr lang="en-GB" dirty="0" smtClean="0"/>
              <a:t>;</a:t>
            </a:r>
          </a:p>
          <a:p>
            <a:r>
              <a:rPr lang="en-GB" dirty="0" smtClean="0"/>
              <a:t>}</a:t>
            </a:r>
            <a:endParaRPr lang="en-GB" dirty="0"/>
          </a:p>
        </p:txBody>
      </p:sp>
      <p:cxnSp>
        <p:nvCxnSpPr>
          <p:cNvPr id="8" name="Straight Arrow Connector 7"/>
          <p:cNvCxnSpPr/>
          <p:nvPr/>
        </p:nvCxnSpPr>
        <p:spPr>
          <a:xfrm>
            <a:off x="4310743" y="4031197"/>
            <a:ext cx="1386114" cy="802060"/>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787992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Index Page</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 Change the style sheet to:</a:t>
            </a:r>
          </a:p>
          <a:p>
            <a:pPr lvl="1"/>
            <a:r>
              <a:rPr lang="en-GB" dirty="0" smtClean="0"/>
              <a:t>Have the following unordered listing:</a:t>
            </a:r>
          </a:p>
          <a:p>
            <a:pPr lvl="1">
              <a:buNone/>
            </a:pPr>
            <a:endParaRPr lang="en-GB" dirty="0" smtClean="0"/>
          </a:p>
          <a:p>
            <a:pPr>
              <a:buNone/>
            </a:pPr>
            <a:r>
              <a:rPr lang="en-GB" b="1" dirty="0" smtClean="0"/>
              <a:t>#</a:t>
            </a:r>
            <a:r>
              <a:rPr lang="en-GB" b="1" dirty="0" err="1" smtClean="0"/>
              <a:t>ul</a:t>
            </a:r>
            <a:r>
              <a:rPr lang="en-GB" b="1" dirty="0" smtClean="0"/>
              <a:t>{ margin:50px;</a:t>
            </a:r>
          </a:p>
          <a:p>
            <a:pPr>
              <a:buNone/>
            </a:pPr>
            <a:r>
              <a:rPr lang="en-GB" b="1" dirty="0" smtClean="0"/>
              <a:t>width:100px;</a:t>
            </a:r>
          </a:p>
          <a:p>
            <a:pPr>
              <a:buNone/>
            </a:pPr>
            <a:r>
              <a:rPr lang="en-GB" b="1" dirty="0" smtClean="0"/>
              <a:t>border‐top‐width</a:t>
            </a:r>
            <a:r>
              <a:rPr lang="en-GB" b="1" dirty="0" smtClean="0"/>
              <a:t>: thin;</a:t>
            </a:r>
          </a:p>
          <a:p>
            <a:pPr>
              <a:buNone/>
            </a:pPr>
            <a:r>
              <a:rPr lang="en-GB" b="1" dirty="0" smtClean="0"/>
              <a:t>border‐right‐width: thin;</a:t>
            </a:r>
          </a:p>
          <a:p>
            <a:pPr>
              <a:buNone/>
            </a:pPr>
            <a:r>
              <a:rPr lang="en-GB" b="1" dirty="0" smtClean="0"/>
              <a:t>border‐bottom‐width: thin;</a:t>
            </a:r>
          </a:p>
          <a:p>
            <a:pPr>
              <a:buNone/>
            </a:pPr>
            <a:r>
              <a:rPr lang="en-GB" b="1" dirty="0" smtClean="0"/>
              <a:t>border‐left‐width: thin;</a:t>
            </a:r>
          </a:p>
          <a:p>
            <a:pPr>
              <a:buNone/>
            </a:pPr>
            <a:r>
              <a:rPr lang="en-GB" b="1" dirty="0" smtClean="0"/>
              <a:t>border‐top‐style: solid;</a:t>
            </a:r>
          </a:p>
          <a:p>
            <a:pPr>
              <a:buNone/>
            </a:pPr>
            <a:r>
              <a:rPr lang="en-GB" b="1" dirty="0" smtClean="0"/>
              <a:t>border‐right‐style: solid;</a:t>
            </a:r>
          </a:p>
          <a:p>
            <a:pPr>
              <a:buNone/>
            </a:pPr>
            <a:r>
              <a:rPr lang="en-GB" b="1" dirty="0" smtClean="0"/>
              <a:t>border‐bottom‐style: solid;</a:t>
            </a:r>
          </a:p>
          <a:p>
            <a:pPr>
              <a:buNone/>
            </a:pPr>
            <a:r>
              <a:rPr lang="en-GB" b="1" dirty="0" smtClean="0"/>
              <a:t>border‐left‐style: solid;</a:t>
            </a:r>
          </a:p>
          <a:p>
            <a:pPr>
              <a:buNone/>
            </a:pPr>
            <a:r>
              <a:rPr lang="en-GB" b="1" dirty="0" smtClean="0"/>
              <a:t>}</a:t>
            </a:r>
            <a:endParaRPr lang="en-GB" b="1" dirty="0"/>
          </a:p>
        </p:txBody>
      </p:sp>
    </p:spTree>
    <p:extLst>
      <p:ext uri="{BB962C8B-B14F-4D97-AF65-F5344CB8AC3E}">
        <p14:creationId xmlns:p14="http://schemas.microsoft.com/office/powerpoint/2010/main" val="42718983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Index Page</a:t>
            </a:r>
            <a:endParaRPr lang="en-GB" dirty="0"/>
          </a:p>
        </p:txBody>
      </p:sp>
      <p:sp>
        <p:nvSpPr>
          <p:cNvPr id="3" name="Content Placeholder 2"/>
          <p:cNvSpPr>
            <a:spLocks noGrp="1"/>
          </p:cNvSpPr>
          <p:nvPr>
            <p:ph idx="1"/>
          </p:nvPr>
        </p:nvSpPr>
        <p:spPr/>
        <p:txBody>
          <a:bodyPr>
            <a:normAutofit/>
          </a:bodyPr>
          <a:lstStyle/>
          <a:p>
            <a:r>
              <a:rPr lang="en-GB" dirty="0" smtClean="0"/>
              <a:t> Add the correct styles to:</a:t>
            </a:r>
          </a:p>
          <a:p>
            <a:pPr lvl="1"/>
            <a:r>
              <a:rPr lang="en-GB" dirty="0" err="1" smtClean="0"/>
              <a:t>ul</a:t>
            </a:r>
            <a:endParaRPr lang="en-GB" dirty="0" smtClean="0"/>
          </a:p>
          <a:p>
            <a:pPr lvl="1"/>
            <a:r>
              <a:rPr lang="en-GB" dirty="0" smtClean="0"/>
              <a:t>body</a:t>
            </a:r>
          </a:p>
          <a:p>
            <a:r>
              <a:rPr lang="en-GB" dirty="0" smtClean="0"/>
              <a:t>Set the navigation</a:t>
            </a:r>
          </a:p>
          <a:p>
            <a:pPr lvl="1"/>
            <a:r>
              <a:rPr lang="en-GB" b="1" dirty="0" smtClean="0"/>
              <a:t>Bikes and Gear</a:t>
            </a:r>
            <a:r>
              <a:rPr lang="en-GB" dirty="0" smtClean="0"/>
              <a:t> to gear.html</a:t>
            </a:r>
          </a:p>
          <a:p>
            <a:pPr lvl="1"/>
            <a:r>
              <a:rPr lang="en-GB" b="1" dirty="0" smtClean="0"/>
              <a:t>Racing</a:t>
            </a:r>
            <a:r>
              <a:rPr lang="en-GB" dirty="0" smtClean="0"/>
              <a:t> to racing.html (create a new page for this)</a:t>
            </a:r>
          </a:p>
          <a:p>
            <a:pPr lvl="1"/>
            <a:r>
              <a:rPr lang="en-GB" b="1" dirty="0" smtClean="0"/>
              <a:t>Routes and riding</a:t>
            </a:r>
            <a:r>
              <a:rPr lang="en-GB" dirty="0" smtClean="0"/>
              <a:t> to routes.html</a:t>
            </a:r>
          </a:p>
          <a:p>
            <a:pPr lvl="1"/>
            <a:r>
              <a:rPr lang="en-GB" b="1" dirty="0" smtClean="0"/>
              <a:t>Fitness</a:t>
            </a:r>
            <a:r>
              <a:rPr lang="en-GB" dirty="0" smtClean="0"/>
              <a:t> to fitness.html</a:t>
            </a:r>
            <a:endParaRPr lang="en-GB" dirty="0"/>
          </a:p>
        </p:txBody>
      </p:sp>
    </p:spTree>
    <p:extLst>
      <p:ext uri="{BB962C8B-B14F-4D97-AF65-F5344CB8AC3E}">
        <p14:creationId xmlns:p14="http://schemas.microsoft.com/office/powerpoint/2010/main" val="422139928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All Other Pages</a:t>
            </a:r>
            <a:endParaRPr lang="en-GB" dirty="0"/>
          </a:p>
        </p:txBody>
      </p:sp>
      <p:sp>
        <p:nvSpPr>
          <p:cNvPr id="3" name="Content Placeholder 2"/>
          <p:cNvSpPr>
            <a:spLocks noGrp="1"/>
          </p:cNvSpPr>
          <p:nvPr>
            <p:ph idx="1"/>
          </p:nvPr>
        </p:nvSpPr>
        <p:spPr/>
        <p:txBody>
          <a:bodyPr/>
          <a:lstStyle/>
          <a:p>
            <a:r>
              <a:rPr lang="en-GB" dirty="0" smtClean="0"/>
              <a:t>Add the menu to all the other pages</a:t>
            </a:r>
          </a:p>
          <a:p>
            <a:r>
              <a:rPr lang="en-GB" dirty="0" smtClean="0"/>
              <a:t>Add the following to the title on each page:</a:t>
            </a:r>
          </a:p>
          <a:p>
            <a:pPr lvl="1"/>
            <a:r>
              <a:rPr lang="en-GB" dirty="0" smtClean="0"/>
              <a:t>MTB Madness – (page name)</a:t>
            </a:r>
          </a:p>
          <a:p>
            <a:pPr lvl="2"/>
            <a:r>
              <a:rPr lang="en-GB" dirty="0" smtClean="0"/>
              <a:t>E.g. MTB Madness – Home</a:t>
            </a:r>
          </a:p>
          <a:p>
            <a:r>
              <a:rPr lang="en-GB" dirty="0" smtClean="0"/>
              <a:t>Add the background</a:t>
            </a:r>
            <a:endParaRPr lang="en-GB" dirty="0"/>
          </a:p>
        </p:txBody>
      </p:sp>
    </p:spTree>
    <p:extLst>
      <p:ext uri="{BB962C8B-B14F-4D97-AF65-F5344CB8AC3E}">
        <p14:creationId xmlns:p14="http://schemas.microsoft.com/office/powerpoint/2010/main" val="167097757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 page</a:t>
            </a:r>
            <a:endParaRPr lang="en-GB" dirty="0"/>
          </a:p>
        </p:txBody>
      </p:sp>
      <p:sp>
        <p:nvSpPr>
          <p:cNvPr id="3" name="Content Placeholder 2"/>
          <p:cNvSpPr>
            <a:spLocks noGrp="1"/>
          </p:cNvSpPr>
          <p:nvPr>
            <p:ph idx="1"/>
          </p:nvPr>
        </p:nvSpPr>
        <p:spPr/>
        <p:txBody>
          <a:bodyPr/>
          <a:lstStyle/>
          <a:p>
            <a:r>
              <a:rPr lang="en-GB" dirty="0" smtClean="0"/>
              <a:t> Create a new page called results.html by making use of the results.txt file (wiki)</a:t>
            </a:r>
          </a:p>
          <a:p>
            <a:r>
              <a:rPr lang="en-GB" dirty="0" smtClean="0"/>
              <a:t>Create a new style sheet and link it to the results page results page</a:t>
            </a:r>
            <a:endParaRPr lang="en-GB" dirty="0"/>
          </a:p>
        </p:txBody>
      </p:sp>
    </p:spTree>
    <p:extLst>
      <p:ext uri="{BB962C8B-B14F-4D97-AF65-F5344CB8AC3E}">
        <p14:creationId xmlns:p14="http://schemas.microsoft.com/office/powerpoint/2010/main" val="3369462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GB"/>
              <a:t>W3C rules</a:t>
            </a:r>
          </a:p>
        </p:txBody>
      </p:sp>
      <p:sp>
        <p:nvSpPr>
          <p:cNvPr id="28675" name="Rectangle 3"/>
          <p:cNvSpPr>
            <a:spLocks noGrp="1" noChangeArrowheads="1"/>
          </p:cNvSpPr>
          <p:nvPr>
            <p:ph idx="1"/>
          </p:nvPr>
        </p:nvSpPr>
        <p:spPr/>
        <p:txBody>
          <a:bodyPr/>
          <a:lstStyle/>
          <a:p>
            <a:r>
              <a:rPr lang="en-GB"/>
              <a:t>HTML not case sensitive </a:t>
            </a:r>
          </a:p>
          <a:p>
            <a:pPr lvl="1"/>
            <a:r>
              <a:rPr lang="en-GB"/>
              <a:t>W3C recommend lowercase</a:t>
            </a:r>
          </a:p>
          <a:p>
            <a:r>
              <a:rPr lang="en-GB"/>
              <a:t>Tags should have closing tags</a:t>
            </a:r>
          </a:p>
          <a:p>
            <a:pPr lvl="1"/>
            <a:r>
              <a:rPr lang="en-GB"/>
              <a:t>&lt;p&gt;&lt;/p&gt;</a:t>
            </a:r>
          </a:p>
          <a:p>
            <a:pPr lvl="1"/>
            <a:r>
              <a:rPr lang="en-GB"/>
              <a:t>&lt;br /&gt;</a:t>
            </a:r>
          </a:p>
          <a:p>
            <a:endParaRPr lang="en-GB"/>
          </a:p>
          <a:p>
            <a:endParaRPr lang="en-GB"/>
          </a:p>
        </p:txBody>
      </p:sp>
    </p:spTree>
    <p:extLst>
      <p:ext uri="{BB962C8B-B14F-4D97-AF65-F5344CB8AC3E}">
        <p14:creationId xmlns:p14="http://schemas.microsoft.com/office/powerpoint/2010/main" val="3143118768"/>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 Page - Add </a:t>
            </a:r>
            <a:r>
              <a:rPr lang="en-GB" dirty="0" smtClean="0"/>
              <a:t>content to the List</a:t>
            </a:r>
            <a:endParaRPr lang="en-GB" dirty="0"/>
          </a:p>
        </p:txBody>
      </p:sp>
      <p:sp>
        <p:nvSpPr>
          <p:cNvPr id="3" name="Content Placeholder 2"/>
          <p:cNvSpPr>
            <a:spLocks noGrp="1"/>
          </p:cNvSpPr>
          <p:nvPr>
            <p:ph idx="1"/>
          </p:nvPr>
        </p:nvSpPr>
        <p:spPr/>
        <p:txBody>
          <a:bodyPr>
            <a:normAutofit lnSpcReduction="10000"/>
          </a:bodyPr>
          <a:lstStyle/>
          <a:p>
            <a:r>
              <a:rPr lang="en-GB" dirty="0" smtClean="0"/>
              <a:t>Add the following:</a:t>
            </a:r>
          </a:p>
          <a:p>
            <a:pPr>
              <a:buNone/>
            </a:pPr>
            <a:r>
              <a:rPr lang="en-GB" dirty="0" smtClean="0"/>
              <a:t>&lt;div id="</a:t>
            </a:r>
            <a:r>
              <a:rPr lang="en-GB" dirty="0" err="1" smtClean="0"/>
              <a:t>nav</a:t>
            </a:r>
            <a:r>
              <a:rPr lang="en-GB" dirty="0" smtClean="0"/>
              <a:t>"&gt; </a:t>
            </a:r>
          </a:p>
          <a:p>
            <a:pPr>
              <a:buNone/>
            </a:pPr>
            <a:r>
              <a:rPr lang="en-GB" dirty="0" smtClean="0"/>
              <a:t>&lt;</a:t>
            </a:r>
            <a:r>
              <a:rPr lang="en-GB" dirty="0" err="1" smtClean="0"/>
              <a:t>ul</a:t>
            </a:r>
            <a:r>
              <a:rPr lang="en-GB" dirty="0" smtClean="0"/>
              <a:t>&gt; </a:t>
            </a:r>
          </a:p>
          <a:p>
            <a:pPr>
              <a:buNone/>
            </a:pPr>
            <a:r>
              <a:rPr lang="en-GB" dirty="0" smtClean="0"/>
              <a:t>&lt;</a:t>
            </a:r>
            <a:r>
              <a:rPr lang="en-GB" dirty="0" err="1" smtClean="0"/>
              <a:t>li</a:t>
            </a:r>
            <a:r>
              <a:rPr lang="en-GB" dirty="0" smtClean="0"/>
              <a:t>&gt;&lt;a </a:t>
            </a:r>
            <a:r>
              <a:rPr lang="en-GB" dirty="0" err="1" smtClean="0"/>
              <a:t>href</a:t>
            </a:r>
            <a:r>
              <a:rPr lang="en-GB" dirty="0" smtClean="0"/>
              <a:t>="#"&gt;Home&lt;/a&gt;&lt;/</a:t>
            </a:r>
            <a:r>
              <a:rPr lang="en-GB" dirty="0" err="1" smtClean="0"/>
              <a:t>li</a:t>
            </a:r>
            <a:r>
              <a:rPr lang="en-GB" dirty="0" smtClean="0"/>
              <a:t>&gt; </a:t>
            </a:r>
          </a:p>
          <a:p>
            <a:pPr>
              <a:buNone/>
            </a:pPr>
            <a:r>
              <a:rPr lang="en-GB" dirty="0" smtClean="0"/>
              <a:t>&lt;li&gt;&lt;a </a:t>
            </a:r>
            <a:r>
              <a:rPr lang="en-GB" dirty="0" err="1" smtClean="0"/>
              <a:t>href</a:t>
            </a:r>
            <a:r>
              <a:rPr lang="en-GB" dirty="0" smtClean="0"/>
              <a:t>="#"&gt;Racing&lt;/a&gt;&lt;/li&gt; </a:t>
            </a:r>
          </a:p>
          <a:p>
            <a:pPr>
              <a:buNone/>
            </a:pPr>
            <a:r>
              <a:rPr lang="en-GB" dirty="0" smtClean="0"/>
              <a:t>&lt;</a:t>
            </a:r>
            <a:r>
              <a:rPr lang="en-GB" dirty="0" err="1" smtClean="0"/>
              <a:t>li</a:t>
            </a:r>
            <a:r>
              <a:rPr lang="en-GB" dirty="0" smtClean="0"/>
              <a:t>&gt;&lt;a </a:t>
            </a:r>
            <a:r>
              <a:rPr lang="en-GB" dirty="0" err="1" smtClean="0"/>
              <a:t>href</a:t>
            </a:r>
            <a:r>
              <a:rPr lang="en-GB" dirty="0" smtClean="0"/>
              <a:t>="#"&gt;Bikes &amp; Gear&lt;/a&gt;&lt;/</a:t>
            </a:r>
            <a:r>
              <a:rPr lang="en-GB" dirty="0" err="1" smtClean="0"/>
              <a:t>li</a:t>
            </a:r>
            <a:r>
              <a:rPr lang="en-GB" dirty="0" smtClean="0"/>
              <a:t>&gt; </a:t>
            </a:r>
          </a:p>
          <a:p>
            <a:pPr>
              <a:buNone/>
            </a:pPr>
            <a:r>
              <a:rPr lang="en-GB" dirty="0" smtClean="0"/>
              <a:t>&lt;</a:t>
            </a:r>
            <a:r>
              <a:rPr lang="en-GB" dirty="0" err="1" smtClean="0"/>
              <a:t>li</a:t>
            </a:r>
            <a:r>
              <a:rPr lang="en-GB" dirty="0" smtClean="0"/>
              <a:t>&gt;&lt;a </a:t>
            </a:r>
            <a:r>
              <a:rPr lang="en-GB" dirty="0" err="1" smtClean="0"/>
              <a:t>href</a:t>
            </a:r>
            <a:r>
              <a:rPr lang="en-GB" dirty="0" smtClean="0"/>
              <a:t>="#"&gt;Fitness&lt;/a&gt;&lt;/</a:t>
            </a:r>
            <a:r>
              <a:rPr lang="en-GB" dirty="0" err="1" smtClean="0"/>
              <a:t>li</a:t>
            </a:r>
            <a:r>
              <a:rPr lang="en-GB" dirty="0" smtClean="0"/>
              <a:t>&gt; </a:t>
            </a:r>
          </a:p>
          <a:p>
            <a:pPr>
              <a:buNone/>
            </a:pPr>
            <a:r>
              <a:rPr lang="en-GB" dirty="0" smtClean="0"/>
              <a:t>&lt;</a:t>
            </a:r>
            <a:r>
              <a:rPr lang="en-GB" dirty="0" err="1" smtClean="0"/>
              <a:t>li</a:t>
            </a:r>
            <a:r>
              <a:rPr lang="en-GB" dirty="0" smtClean="0"/>
              <a:t>&gt;&lt;a </a:t>
            </a:r>
            <a:r>
              <a:rPr lang="en-GB" dirty="0" err="1" smtClean="0"/>
              <a:t>href</a:t>
            </a:r>
            <a:r>
              <a:rPr lang="en-GB" dirty="0" smtClean="0"/>
              <a:t>="#"&gt;Routes &amp; Riding&lt;/a&gt;&lt;/</a:t>
            </a:r>
            <a:r>
              <a:rPr lang="en-GB" dirty="0" err="1" smtClean="0"/>
              <a:t>li</a:t>
            </a:r>
            <a:r>
              <a:rPr lang="en-GB" dirty="0" smtClean="0"/>
              <a:t>&gt; </a:t>
            </a:r>
          </a:p>
          <a:p>
            <a:pPr>
              <a:buNone/>
            </a:pPr>
            <a:r>
              <a:rPr lang="en-GB" dirty="0" smtClean="0"/>
              <a:t>&lt;/</a:t>
            </a:r>
            <a:r>
              <a:rPr lang="en-GB" dirty="0" err="1" smtClean="0"/>
              <a:t>ul</a:t>
            </a:r>
            <a:r>
              <a:rPr lang="en-GB" dirty="0" smtClean="0"/>
              <a:t>&gt;</a:t>
            </a:r>
          </a:p>
          <a:p>
            <a:pPr>
              <a:buNone/>
            </a:pPr>
            <a:r>
              <a:rPr lang="en-GB" dirty="0" smtClean="0"/>
              <a:t>&lt;/div&gt;</a:t>
            </a:r>
            <a:endParaRPr lang="en-GB" dirty="0" smtClean="0"/>
          </a:p>
          <a:p>
            <a:r>
              <a:rPr lang="en-GB" dirty="0" smtClean="0"/>
              <a:t>Where we have the &lt;a </a:t>
            </a:r>
            <a:r>
              <a:rPr lang="en-GB" dirty="0" err="1" smtClean="0"/>
              <a:t>href</a:t>
            </a:r>
            <a:r>
              <a:rPr lang="en-GB" dirty="0" smtClean="0"/>
              <a:t>=“#”&gt; correct that to link to the respective pages as on the next page</a:t>
            </a:r>
            <a:endParaRPr lang="en-GB" dirty="0"/>
          </a:p>
        </p:txBody>
      </p:sp>
    </p:spTree>
    <p:extLst>
      <p:ext uri="{BB962C8B-B14F-4D97-AF65-F5344CB8AC3E}">
        <p14:creationId xmlns:p14="http://schemas.microsoft.com/office/powerpoint/2010/main" val="123646621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 Page - ID </a:t>
            </a:r>
            <a:r>
              <a:rPr lang="en-GB" dirty="0" smtClean="0"/>
              <a:t>Wrap Content</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 After that, we put some content in the different sections:</a:t>
            </a:r>
          </a:p>
          <a:p>
            <a:pPr>
              <a:buNone/>
            </a:pPr>
            <a:endParaRPr lang="en-GB" dirty="0" smtClean="0"/>
          </a:p>
          <a:p>
            <a:pPr>
              <a:buNone/>
            </a:pPr>
            <a:r>
              <a:rPr lang="en-GB" dirty="0" smtClean="0"/>
              <a:t>&lt;div id="wrap"&gt;</a:t>
            </a:r>
          </a:p>
          <a:p>
            <a:pPr>
              <a:buNone/>
            </a:pPr>
            <a:r>
              <a:rPr lang="en-GB" dirty="0" smtClean="0"/>
              <a:t>&lt;div id="header"&gt;</a:t>
            </a:r>
          </a:p>
          <a:p>
            <a:pPr>
              <a:buNone/>
            </a:pPr>
            <a:r>
              <a:rPr lang="en-GB" dirty="0" smtClean="0">
                <a:solidFill>
                  <a:srgbClr val="FF0000"/>
                </a:solidFill>
              </a:rPr>
              <a:t>&lt;h1&gt; Results from Last Week's Races &lt;/h1&gt;</a:t>
            </a:r>
          </a:p>
          <a:p>
            <a:pPr>
              <a:buNone/>
            </a:pPr>
            <a:r>
              <a:rPr lang="en-GB" dirty="0" smtClean="0"/>
              <a:t>&lt;/div&gt; </a:t>
            </a:r>
          </a:p>
          <a:p>
            <a:pPr>
              <a:buNone/>
            </a:pPr>
            <a:r>
              <a:rPr lang="en-GB" dirty="0" smtClean="0"/>
              <a:t>&lt;div id="</a:t>
            </a:r>
            <a:r>
              <a:rPr lang="en-GB" dirty="0" err="1" smtClean="0"/>
              <a:t>nav</a:t>
            </a:r>
            <a:r>
              <a:rPr lang="en-GB" dirty="0" smtClean="0"/>
              <a:t>"&gt; </a:t>
            </a:r>
          </a:p>
          <a:p>
            <a:pPr>
              <a:buNone/>
            </a:pPr>
            <a:r>
              <a:rPr lang="en-GB" dirty="0" smtClean="0"/>
              <a:t>&lt;</a:t>
            </a:r>
            <a:r>
              <a:rPr lang="en-GB" dirty="0" err="1" smtClean="0"/>
              <a:t>ul</a:t>
            </a:r>
            <a:r>
              <a:rPr lang="en-GB" dirty="0" smtClean="0"/>
              <a:t>&gt;      &lt;</a:t>
            </a:r>
            <a:r>
              <a:rPr lang="en-GB" dirty="0" err="1" smtClean="0"/>
              <a:t>ul</a:t>
            </a:r>
            <a:r>
              <a:rPr lang="en-GB" dirty="0" smtClean="0"/>
              <a:t>&gt; </a:t>
            </a:r>
          </a:p>
          <a:p>
            <a:pPr>
              <a:buNone/>
            </a:pPr>
            <a:r>
              <a:rPr lang="en-GB" dirty="0" smtClean="0"/>
              <a:t>&lt;</a:t>
            </a:r>
            <a:r>
              <a:rPr lang="en-GB" dirty="0" err="1" smtClean="0"/>
              <a:t>li</a:t>
            </a:r>
            <a:r>
              <a:rPr lang="en-GB" dirty="0" smtClean="0"/>
              <a:t>&gt;&lt;a </a:t>
            </a:r>
            <a:r>
              <a:rPr lang="en-GB" dirty="0" err="1" smtClean="0"/>
              <a:t>href</a:t>
            </a:r>
            <a:r>
              <a:rPr lang="en-GB" dirty="0" smtClean="0"/>
              <a:t>="index.html"&gt;Home&lt;/a&gt;&lt;/</a:t>
            </a:r>
            <a:r>
              <a:rPr lang="en-GB" dirty="0" err="1" smtClean="0"/>
              <a:t>li</a:t>
            </a:r>
            <a:r>
              <a:rPr lang="en-GB" dirty="0" smtClean="0"/>
              <a:t>&gt;</a:t>
            </a:r>
          </a:p>
          <a:p>
            <a:pPr>
              <a:buNone/>
            </a:pPr>
            <a:r>
              <a:rPr lang="en-GB" dirty="0" smtClean="0"/>
              <a:t>&lt;</a:t>
            </a:r>
            <a:r>
              <a:rPr lang="en-GB" dirty="0" err="1" smtClean="0"/>
              <a:t>li</a:t>
            </a:r>
            <a:r>
              <a:rPr lang="en-GB" dirty="0" smtClean="0"/>
              <a:t>&gt;&lt;a </a:t>
            </a:r>
            <a:r>
              <a:rPr lang="en-GB" dirty="0" err="1" smtClean="0"/>
              <a:t>href</a:t>
            </a:r>
            <a:r>
              <a:rPr lang="en-GB" dirty="0" smtClean="0"/>
              <a:t>="racing.html"&gt;Racing&lt;/a&gt;&lt;/</a:t>
            </a:r>
            <a:r>
              <a:rPr lang="en-GB" dirty="0" err="1" smtClean="0"/>
              <a:t>li</a:t>
            </a:r>
            <a:r>
              <a:rPr lang="en-GB" dirty="0" smtClean="0"/>
              <a:t>&gt;</a:t>
            </a:r>
          </a:p>
          <a:p>
            <a:pPr>
              <a:buNone/>
            </a:pPr>
            <a:r>
              <a:rPr lang="en-GB" dirty="0" smtClean="0"/>
              <a:t>&lt;</a:t>
            </a:r>
            <a:r>
              <a:rPr lang="en-GB" dirty="0" err="1" smtClean="0"/>
              <a:t>li</a:t>
            </a:r>
            <a:r>
              <a:rPr lang="en-GB" dirty="0" smtClean="0"/>
              <a:t>&gt;&lt;a </a:t>
            </a:r>
            <a:r>
              <a:rPr lang="en-GB" dirty="0" err="1" smtClean="0"/>
              <a:t>href</a:t>
            </a:r>
            <a:r>
              <a:rPr lang="en-GB" dirty="0" smtClean="0"/>
              <a:t>="gear.html"&gt;Bikes &amp; Gear&lt;/a&gt;&lt;/</a:t>
            </a:r>
            <a:r>
              <a:rPr lang="en-GB" dirty="0" err="1" smtClean="0"/>
              <a:t>li</a:t>
            </a:r>
            <a:r>
              <a:rPr lang="en-GB" dirty="0" smtClean="0"/>
              <a:t>&gt;</a:t>
            </a:r>
          </a:p>
          <a:p>
            <a:pPr>
              <a:buNone/>
            </a:pPr>
            <a:r>
              <a:rPr lang="en-GB" dirty="0" smtClean="0"/>
              <a:t>&lt;</a:t>
            </a:r>
            <a:r>
              <a:rPr lang="en-GB" dirty="0" err="1" smtClean="0"/>
              <a:t>li</a:t>
            </a:r>
            <a:r>
              <a:rPr lang="en-GB" dirty="0" smtClean="0"/>
              <a:t>&gt;&lt;a </a:t>
            </a:r>
            <a:r>
              <a:rPr lang="en-GB" dirty="0" err="1" smtClean="0"/>
              <a:t>href</a:t>
            </a:r>
            <a:r>
              <a:rPr lang="en-GB" dirty="0" smtClean="0"/>
              <a:t>="fitness.html"&gt;Fitness&lt;/a&gt;&lt;/</a:t>
            </a:r>
            <a:r>
              <a:rPr lang="en-GB" dirty="0" err="1" smtClean="0"/>
              <a:t>li</a:t>
            </a:r>
            <a:r>
              <a:rPr lang="en-GB" dirty="0" smtClean="0"/>
              <a:t>&gt;</a:t>
            </a:r>
          </a:p>
          <a:p>
            <a:pPr>
              <a:buNone/>
            </a:pPr>
            <a:r>
              <a:rPr lang="en-GB" dirty="0" smtClean="0"/>
              <a:t>&lt;</a:t>
            </a:r>
            <a:r>
              <a:rPr lang="en-GB" dirty="0" err="1" smtClean="0"/>
              <a:t>li</a:t>
            </a:r>
            <a:r>
              <a:rPr lang="en-GB" dirty="0" smtClean="0"/>
              <a:t>&gt;&lt;a </a:t>
            </a:r>
            <a:r>
              <a:rPr lang="en-GB" dirty="0" err="1" smtClean="0"/>
              <a:t>href</a:t>
            </a:r>
            <a:r>
              <a:rPr lang="en-GB" dirty="0" smtClean="0"/>
              <a:t>="routes.html"&gt;Routes &amp; Riding&lt;/a&gt;&lt;/</a:t>
            </a:r>
            <a:r>
              <a:rPr lang="en-GB" dirty="0" err="1" smtClean="0"/>
              <a:t>li</a:t>
            </a:r>
            <a:r>
              <a:rPr lang="en-GB" dirty="0" smtClean="0"/>
              <a:t>&gt;</a:t>
            </a:r>
          </a:p>
          <a:p>
            <a:pPr>
              <a:buNone/>
            </a:pPr>
            <a:r>
              <a:rPr lang="en-GB" dirty="0" smtClean="0"/>
              <a:t>&lt;/</a:t>
            </a:r>
            <a:r>
              <a:rPr lang="en-GB" dirty="0" err="1" smtClean="0"/>
              <a:t>ul</a:t>
            </a:r>
            <a:r>
              <a:rPr lang="en-GB" dirty="0" smtClean="0"/>
              <a:t>&gt;</a:t>
            </a:r>
          </a:p>
          <a:p>
            <a:pPr>
              <a:buNone/>
            </a:pPr>
            <a:r>
              <a:rPr lang="en-GB" dirty="0" smtClean="0"/>
              <a:t>&lt;/div&gt;</a:t>
            </a:r>
            <a:endParaRPr lang="en-GB" dirty="0"/>
          </a:p>
        </p:txBody>
      </p:sp>
    </p:spTree>
    <p:extLst>
      <p:ext uri="{BB962C8B-B14F-4D97-AF65-F5344CB8AC3E}">
        <p14:creationId xmlns:p14="http://schemas.microsoft.com/office/powerpoint/2010/main" val="45662464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#Main Div Content</a:t>
            </a:r>
            <a:endParaRPr lang="en-GB" dirty="0"/>
          </a:p>
        </p:txBody>
      </p:sp>
      <p:sp>
        <p:nvSpPr>
          <p:cNvPr id="3" name="Content Placeholder 2"/>
          <p:cNvSpPr>
            <a:spLocks noGrp="1"/>
          </p:cNvSpPr>
          <p:nvPr>
            <p:ph idx="1"/>
          </p:nvPr>
        </p:nvSpPr>
        <p:spPr>
          <a:xfrm>
            <a:off x="312823" y="2276872"/>
            <a:ext cx="9919748" cy="4119585"/>
          </a:xfrm>
        </p:spPr>
        <p:txBody>
          <a:bodyPr>
            <a:normAutofit/>
          </a:bodyPr>
          <a:lstStyle/>
          <a:p>
            <a:r>
              <a:rPr lang="en-GB" sz="2800" dirty="0" smtClean="0"/>
              <a:t>In the next div add the following</a:t>
            </a:r>
          </a:p>
          <a:p>
            <a:pPr>
              <a:buNone/>
            </a:pPr>
            <a:r>
              <a:rPr lang="en-GB" sz="2800" dirty="0" smtClean="0"/>
              <a:t>&lt;div id="main"&gt;</a:t>
            </a:r>
          </a:p>
          <a:p>
            <a:pPr>
              <a:buNone/>
            </a:pPr>
            <a:r>
              <a:rPr lang="en-GB" sz="2800" dirty="0" smtClean="0"/>
              <a:t>&lt;h3&gt;</a:t>
            </a:r>
            <a:r>
              <a:rPr lang="en-GB" sz="2800" dirty="0" err="1" smtClean="0"/>
              <a:t>Mwaura</a:t>
            </a:r>
            <a:r>
              <a:rPr lang="en-GB" sz="2800" dirty="0" smtClean="0"/>
              <a:t> clinches '10 to 4' Bike Challenge title&lt;/h3&gt;</a:t>
            </a:r>
          </a:p>
          <a:p>
            <a:pPr>
              <a:buNone/>
            </a:pPr>
            <a:r>
              <a:rPr lang="en-GB" sz="2800" dirty="0" smtClean="0"/>
              <a:t>&lt;p&gt;</a:t>
            </a:r>
            <a:r>
              <a:rPr lang="en-GB" sz="2800" dirty="0" smtClean="0">
                <a:solidFill>
                  <a:srgbClr val="FF0000"/>
                </a:solidFill>
              </a:rPr>
              <a:t>Text from races.txt here</a:t>
            </a:r>
            <a:r>
              <a:rPr lang="en-GB" sz="2800" dirty="0" smtClean="0"/>
              <a:t>&lt;/p&gt; &lt;p&gt;</a:t>
            </a:r>
            <a:r>
              <a:rPr lang="en-GB" sz="2800" dirty="0" smtClean="0">
                <a:solidFill>
                  <a:srgbClr val="FF0000"/>
                </a:solidFill>
              </a:rPr>
              <a:t>Text from races.txt here</a:t>
            </a:r>
            <a:r>
              <a:rPr lang="en-GB" sz="2800" dirty="0" smtClean="0"/>
              <a:t>&lt;/p&gt;</a:t>
            </a:r>
          </a:p>
          <a:p>
            <a:pPr>
              <a:buNone/>
            </a:pPr>
            <a:r>
              <a:rPr lang="en-GB" sz="2800" dirty="0" smtClean="0"/>
              <a:t>&lt;/div&gt;</a:t>
            </a:r>
            <a:endParaRPr lang="en-GB" sz="2800" dirty="0"/>
          </a:p>
        </p:txBody>
      </p:sp>
    </p:spTree>
    <p:extLst>
      <p:ext uri="{BB962C8B-B14F-4D97-AF65-F5344CB8AC3E}">
        <p14:creationId xmlns:p14="http://schemas.microsoft.com/office/powerpoint/2010/main" val="406176102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Sidebar Div</a:t>
            </a:r>
            <a:endParaRPr lang="en-GB" dirty="0"/>
          </a:p>
        </p:txBody>
      </p:sp>
      <p:sp>
        <p:nvSpPr>
          <p:cNvPr id="3" name="Content Placeholder 2"/>
          <p:cNvSpPr>
            <a:spLocks noGrp="1"/>
          </p:cNvSpPr>
          <p:nvPr>
            <p:ph idx="1"/>
          </p:nvPr>
        </p:nvSpPr>
        <p:spPr>
          <a:xfrm>
            <a:off x="312823" y="1756229"/>
            <a:ext cx="4752664" cy="4905827"/>
          </a:xfrm>
        </p:spPr>
        <p:txBody>
          <a:bodyPr>
            <a:normAutofit fontScale="77500" lnSpcReduction="20000"/>
          </a:bodyPr>
          <a:lstStyle/>
          <a:p>
            <a:pPr>
              <a:buNone/>
            </a:pPr>
            <a:r>
              <a:rPr lang="en-GB" dirty="0" smtClean="0"/>
              <a:t>&lt;div id="sidebar"&gt;&lt;h2&gt;Results&lt;/h2&gt;&lt;</a:t>
            </a:r>
            <a:r>
              <a:rPr lang="en-GB" dirty="0" err="1" smtClean="0"/>
              <a:t>br</a:t>
            </a:r>
            <a:r>
              <a:rPr lang="en-GB" dirty="0" smtClean="0"/>
              <a:t> /&gt;</a:t>
            </a:r>
          </a:p>
          <a:p>
            <a:pPr>
              <a:buNone/>
            </a:pPr>
            <a:r>
              <a:rPr lang="en-GB" dirty="0" smtClean="0"/>
              <a:t>&lt;h3&gt;70KM race&lt;/h3&gt;</a:t>
            </a:r>
          </a:p>
          <a:p>
            <a:pPr>
              <a:buNone/>
            </a:pPr>
            <a:r>
              <a:rPr lang="en-GB" dirty="0" smtClean="0"/>
              <a:t>&lt;</a:t>
            </a:r>
            <a:r>
              <a:rPr lang="en-GB" dirty="0" err="1" smtClean="0"/>
              <a:t>ul</a:t>
            </a:r>
            <a:r>
              <a:rPr lang="en-GB" dirty="0" smtClean="0"/>
              <a:t>&gt;</a:t>
            </a:r>
          </a:p>
          <a:p>
            <a:pPr>
              <a:buNone/>
            </a:pPr>
            <a:r>
              <a:rPr lang="en-GB" dirty="0" smtClean="0"/>
              <a:t>&lt;</a:t>
            </a:r>
            <a:r>
              <a:rPr lang="en-GB" dirty="0" err="1" smtClean="0"/>
              <a:t>li</a:t>
            </a:r>
            <a:r>
              <a:rPr lang="en-GB" dirty="0" smtClean="0"/>
              <a:t>&gt;First:  Nixon </a:t>
            </a:r>
            <a:r>
              <a:rPr lang="en-GB" dirty="0" err="1" smtClean="0"/>
              <a:t>Mwaura</a:t>
            </a:r>
            <a:r>
              <a:rPr lang="en-GB" dirty="0" smtClean="0"/>
              <a:t>&lt;/</a:t>
            </a:r>
            <a:r>
              <a:rPr lang="en-GB" dirty="0" err="1" smtClean="0"/>
              <a:t>li</a:t>
            </a:r>
            <a:r>
              <a:rPr lang="en-GB" dirty="0" smtClean="0"/>
              <a:t>&gt;</a:t>
            </a:r>
          </a:p>
          <a:p>
            <a:pPr>
              <a:buNone/>
            </a:pPr>
            <a:r>
              <a:rPr lang="en-GB" dirty="0" smtClean="0"/>
              <a:t>&lt;</a:t>
            </a:r>
            <a:r>
              <a:rPr lang="en-GB" dirty="0" err="1" smtClean="0"/>
              <a:t>li</a:t>
            </a:r>
            <a:r>
              <a:rPr lang="en-GB" dirty="0" smtClean="0"/>
              <a:t>&gt;Second:  </a:t>
            </a:r>
            <a:r>
              <a:rPr lang="en-GB" dirty="0" err="1" smtClean="0"/>
              <a:t>Johnstone</a:t>
            </a:r>
            <a:r>
              <a:rPr lang="en-GB" dirty="0" smtClean="0"/>
              <a:t> </a:t>
            </a:r>
            <a:r>
              <a:rPr lang="en-GB" dirty="0" err="1" smtClean="0"/>
              <a:t>Kimemia</a:t>
            </a:r>
            <a:r>
              <a:rPr lang="en-GB" dirty="0" smtClean="0"/>
              <a:t>&lt;/</a:t>
            </a:r>
            <a:r>
              <a:rPr lang="en-GB" dirty="0" err="1" smtClean="0"/>
              <a:t>li</a:t>
            </a:r>
            <a:r>
              <a:rPr lang="en-GB" dirty="0" smtClean="0"/>
              <a:t>&gt;</a:t>
            </a:r>
          </a:p>
          <a:p>
            <a:pPr>
              <a:buNone/>
            </a:pPr>
            <a:r>
              <a:rPr lang="en-GB" dirty="0" smtClean="0"/>
              <a:t>&lt;</a:t>
            </a:r>
            <a:r>
              <a:rPr lang="en-GB" dirty="0" err="1" smtClean="0"/>
              <a:t>li</a:t>
            </a:r>
            <a:r>
              <a:rPr lang="en-GB" dirty="0" smtClean="0"/>
              <a:t>&gt;Third:  Paul </a:t>
            </a:r>
            <a:r>
              <a:rPr lang="en-GB" dirty="0" err="1" smtClean="0"/>
              <a:t>Ariko</a:t>
            </a:r>
            <a:r>
              <a:rPr lang="en-GB" dirty="0" smtClean="0"/>
              <a:t>&lt;/</a:t>
            </a:r>
            <a:r>
              <a:rPr lang="en-GB" dirty="0" err="1" smtClean="0"/>
              <a:t>li</a:t>
            </a:r>
            <a:r>
              <a:rPr lang="en-GB" dirty="0" smtClean="0"/>
              <a:t>&gt;</a:t>
            </a:r>
          </a:p>
          <a:p>
            <a:pPr>
              <a:buNone/>
            </a:pPr>
            <a:r>
              <a:rPr lang="en-GB" dirty="0" smtClean="0"/>
              <a:t>&lt;</a:t>
            </a:r>
            <a:r>
              <a:rPr lang="en-GB" dirty="0" err="1" smtClean="0"/>
              <a:t>li</a:t>
            </a:r>
            <a:r>
              <a:rPr lang="en-GB" dirty="0" smtClean="0"/>
              <a:t>&gt;Fourth:  Stephen </a:t>
            </a:r>
            <a:r>
              <a:rPr lang="en-GB" dirty="0" err="1" smtClean="0"/>
              <a:t>Mwangi</a:t>
            </a:r>
            <a:r>
              <a:rPr lang="en-GB" dirty="0" smtClean="0"/>
              <a:t>&lt;/</a:t>
            </a:r>
            <a:r>
              <a:rPr lang="en-GB" dirty="0" err="1" smtClean="0"/>
              <a:t>li</a:t>
            </a:r>
            <a:r>
              <a:rPr lang="en-GB" dirty="0" smtClean="0"/>
              <a:t>&gt;</a:t>
            </a:r>
          </a:p>
          <a:p>
            <a:pPr>
              <a:buNone/>
            </a:pPr>
            <a:r>
              <a:rPr lang="en-GB" dirty="0" smtClean="0"/>
              <a:t>&lt;</a:t>
            </a:r>
            <a:r>
              <a:rPr lang="en-GB" dirty="0" err="1" smtClean="0"/>
              <a:t>li</a:t>
            </a:r>
            <a:r>
              <a:rPr lang="en-GB" dirty="0" smtClean="0"/>
              <a:t>&gt;Fifth: Eric Nesbit&lt;/</a:t>
            </a:r>
            <a:r>
              <a:rPr lang="en-GB" dirty="0" err="1" smtClean="0"/>
              <a:t>li</a:t>
            </a:r>
            <a:r>
              <a:rPr lang="en-GB" dirty="0" smtClean="0"/>
              <a:t>&gt;</a:t>
            </a:r>
          </a:p>
          <a:p>
            <a:pPr>
              <a:buNone/>
            </a:pPr>
            <a:r>
              <a:rPr lang="en-GB" dirty="0" smtClean="0"/>
              <a:t>&lt;</a:t>
            </a:r>
            <a:r>
              <a:rPr lang="en-GB" dirty="0" err="1" smtClean="0"/>
              <a:t>li</a:t>
            </a:r>
            <a:r>
              <a:rPr lang="en-GB" dirty="0" smtClean="0"/>
              <a:t>&gt;Sixth:  Martin </a:t>
            </a:r>
            <a:r>
              <a:rPr lang="en-GB" dirty="0" err="1" smtClean="0"/>
              <a:t>Ndungi</a:t>
            </a:r>
            <a:r>
              <a:rPr lang="en-GB" dirty="0" smtClean="0"/>
              <a:t>&lt;/</a:t>
            </a:r>
            <a:r>
              <a:rPr lang="en-GB" dirty="0" err="1" smtClean="0"/>
              <a:t>li</a:t>
            </a:r>
            <a:r>
              <a:rPr lang="en-GB" dirty="0" smtClean="0"/>
              <a:t>&gt;</a:t>
            </a:r>
          </a:p>
          <a:p>
            <a:pPr>
              <a:buNone/>
            </a:pPr>
            <a:r>
              <a:rPr lang="en-GB" dirty="0" smtClean="0"/>
              <a:t>&lt;</a:t>
            </a:r>
            <a:r>
              <a:rPr lang="en-GB" dirty="0" err="1" smtClean="0"/>
              <a:t>li</a:t>
            </a:r>
            <a:r>
              <a:rPr lang="en-GB" dirty="0" smtClean="0"/>
              <a:t>&gt;Seventh:  Bernard </a:t>
            </a:r>
            <a:r>
              <a:rPr lang="en-GB" dirty="0" err="1" smtClean="0"/>
              <a:t>Kabiru</a:t>
            </a:r>
            <a:r>
              <a:rPr lang="en-GB" dirty="0" smtClean="0"/>
              <a:t>&lt;/</a:t>
            </a:r>
            <a:r>
              <a:rPr lang="en-GB" dirty="0" err="1" smtClean="0"/>
              <a:t>li</a:t>
            </a:r>
            <a:r>
              <a:rPr lang="en-GB" dirty="0" smtClean="0"/>
              <a:t>&gt;</a:t>
            </a:r>
          </a:p>
          <a:p>
            <a:pPr>
              <a:buNone/>
            </a:pPr>
            <a:r>
              <a:rPr lang="en-GB" dirty="0" smtClean="0"/>
              <a:t>&lt;/</a:t>
            </a:r>
            <a:r>
              <a:rPr lang="en-GB" dirty="0" err="1" smtClean="0"/>
              <a:t>ul</a:t>
            </a:r>
            <a:r>
              <a:rPr lang="en-GB" dirty="0" smtClean="0"/>
              <a:t>&gt;</a:t>
            </a:r>
          </a:p>
          <a:p>
            <a:pPr>
              <a:buNone/>
            </a:pPr>
            <a:r>
              <a:rPr lang="en-GB" dirty="0" smtClean="0"/>
              <a:t>&lt;h3&gt;35KM Race&lt;/h3&gt;</a:t>
            </a:r>
          </a:p>
          <a:p>
            <a:pPr>
              <a:buNone/>
            </a:pPr>
            <a:r>
              <a:rPr lang="en-GB" dirty="0" smtClean="0"/>
              <a:t>&lt;</a:t>
            </a:r>
            <a:r>
              <a:rPr lang="en-GB" dirty="0" err="1" smtClean="0"/>
              <a:t>ul</a:t>
            </a:r>
            <a:r>
              <a:rPr lang="en-GB" dirty="0" smtClean="0"/>
              <a:t>&gt;</a:t>
            </a:r>
          </a:p>
          <a:p>
            <a:pPr>
              <a:buNone/>
            </a:pPr>
            <a:r>
              <a:rPr lang="en-GB" dirty="0" smtClean="0"/>
              <a:t>&lt;</a:t>
            </a:r>
            <a:r>
              <a:rPr lang="en-GB" dirty="0" err="1" smtClean="0"/>
              <a:t>li</a:t>
            </a:r>
            <a:r>
              <a:rPr lang="en-GB" dirty="0" smtClean="0"/>
              <a:t>&gt;First:  Dave Osborne&lt;/</a:t>
            </a:r>
            <a:r>
              <a:rPr lang="en-GB" dirty="0" err="1" smtClean="0"/>
              <a:t>li</a:t>
            </a:r>
            <a:r>
              <a:rPr lang="en-GB" dirty="0" smtClean="0"/>
              <a:t>&gt;</a:t>
            </a:r>
          </a:p>
          <a:p>
            <a:pPr>
              <a:buNone/>
            </a:pPr>
            <a:r>
              <a:rPr lang="en-GB" dirty="0" smtClean="0"/>
              <a:t>&lt;</a:t>
            </a:r>
            <a:r>
              <a:rPr lang="en-GB" dirty="0" err="1" smtClean="0"/>
              <a:t>li</a:t>
            </a:r>
            <a:r>
              <a:rPr lang="en-GB" dirty="0" smtClean="0"/>
              <a:t>&gt;Second:  </a:t>
            </a:r>
            <a:r>
              <a:rPr lang="en-GB" dirty="0" err="1" smtClean="0"/>
              <a:t>Kunal</a:t>
            </a:r>
            <a:r>
              <a:rPr lang="en-GB" dirty="0" smtClean="0"/>
              <a:t> Parbat&lt;/</a:t>
            </a:r>
            <a:r>
              <a:rPr lang="en-GB" dirty="0" err="1" smtClean="0"/>
              <a:t>li</a:t>
            </a:r>
            <a:r>
              <a:rPr lang="en-GB" dirty="0" smtClean="0"/>
              <a:t>&gt;</a:t>
            </a:r>
          </a:p>
          <a:p>
            <a:pPr>
              <a:buNone/>
            </a:pPr>
            <a:r>
              <a:rPr lang="en-GB" dirty="0" smtClean="0"/>
              <a:t>&lt;</a:t>
            </a:r>
            <a:r>
              <a:rPr lang="en-GB" dirty="0" err="1" smtClean="0"/>
              <a:t>li</a:t>
            </a:r>
            <a:r>
              <a:rPr lang="en-GB" dirty="0" smtClean="0"/>
              <a:t>&gt;Third:  </a:t>
            </a:r>
            <a:r>
              <a:rPr lang="en-GB" dirty="0" err="1" smtClean="0"/>
              <a:t>Jez</a:t>
            </a:r>
            <a:r>
              <a:rPr lang="en-GB" dirty="0" smtClean="0"/>
              <a:t> Thorpe&lt;/</a:t>
            </a:r>
            <a:r>
              <a:rPr lang="en-GB" dirty="0" err="1" smtClean="0"/>
              <a:t>li</a:t>
            </a:r>
            <a:r>
              <a:rPr lang="en-GB" dirty="0" smtClean="0"/>
              <a:t>&gt;</a:t>
            </a:r>
          </a:p>
          <a:p>
            <a:pPr>
              <a:buNone/>
            </a:pPr>
            <a:r>
              <a:rPr lang="en-GB" dirty="0" smtClean="0"/>
              <a:t>&lt;/</a:t>
            </a:r>
            <a:r>
              <a:rPr lang="en-GB" dirty="0" err="1" smtClean="0"/>
              <a:t>ul</a:t>
            </a:r>
            <a:r>
              <a:rPr lang="en-GB" dirty="0" smtClean="0"/>
              <a:t>&gt;</a:t>
            </a:r>
          </a:p>
          <a:p>
            <a:pPr>
              <a:buNone/>
            </a:pPr>
            <a:r>
              <a:rPr lang="en-GB" dirty="0" smtClean="0"/>
              <a:t>&lt;/div&gt;</a:t>
            </a:r>
            <a:endParaRPr lang="en-GB" dirty="0"/>
          </a:p>
        </p:txBody>
      </p:sp>
    </p:spTree>
    <p:extLst>
      <p:ext uri="{BB962C8B-B14F-4D97-AF65-F5344CB8AC3E}">
        <p14:creationId xmlns:p14="http://schemas.microsoft.com/office/powerpoint/2010/main" val="172240063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Footer</a:t>
            </a:r>
            <a:endParaRPr lang="en-GB" dirty="0"/>
          </a:p>
        </p:txBody>
      </p:sp>
      <p:sp>
        <p:nvSpPr>
          <p:cNvPr id="3" name="Content Placeholder 2"/>
          <p:cNvSpPr>
            <a:spLocks noGrp="1"/>
          </p:cNvSpPr>
          <p:nvPr>
            <p:ph idx="1"/>
          </p:nvPr>
        </p:nvSpPr>
        <p:spPr/>
        <p:txBody>
          <a:bodyPr>
            <a:normAutofit/>
          </a:bodyPr>
          <a:lstStyle/>
          <a:p>
            <a:pPr>
              <a:buNone/>
            </a:pPr>
            <a:r>
              <a:rPr lang="en-GB" sz="1800" dirty="0"/>
              <a:t>&lt;div id="footer"&gt;</a:t>
            </a:r>
          </a:p>
          <a:p>
            <a:pPr>
              <a:buNone/>
            </a:pPr>
            <a:r>
              <a:rPr lang="en-GB" sz="1800" dirty="0"/>
              <a:t>&lt;p&gt;Text copied from </a:t>
            </a:r>
          </a:p>
          <a:p>
            <a:pPr>
              <a:buNone/>
            </a:pPr>
            <a:r>
              <a:rPr lang="en-GB" sz="1800" dirty="0"/>
              <a:t>http://www.eastandard.net/InsidePage.php?id=1143997042&amp;cid=218&amp;j=&amp;m=&amp;d= &lt;/p&gt; =1143997042&amp;cid=218&amp;j=&amp;m=&amp;d= &lt;/p&gt;</a:t>
            </a:r>
          </a:p>
          <a:p>
            <a:pPr>
              <a:buNone/>
            </a:pPr>
            <a:r>
              <a:rPr lang="en-GB" sz="1800" dirty="0"/>
              <a:t>&lt;/div&gt; </a:t>
            </a:r>
          </a:p>
        </p:txBody>
      </p:sp>
    </p:spTree>
    <p:extLst>
      <p:ext uri="{BB962C8B-B14F-4D97-AF65-F5344CB8AC3E}">
        <p14:creationId xmlns:p14="http://schemas.microsoft.com/office/powerpoint/2010/main" val="315729156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Note</a:t>
            </a:r>
            <a:endParaRPr lang="en-GB" dirty="0"/>
          </a:p>
        </p:txBody>
      </p:sp>
      <p:sp>
        <p:nvSpPr>
          <p:cNvPr id="3" name="Content Placeholder 2"/>
          <p:cNvSpPr>
            <a:spLocks noGrp="1"/>
          </p:cNvSpPr>
          <p:nvPr>
            <p:ph idx="1"/>
          </p:nvPr>
        </p:nvSpPr>
        <p:spPr/>
        <p:txBody>
          <a:bodyPr/>
          <a:lstStyle/>
          <a:p>
            <a:r>
              <a:rPr lang="en-GB" dirty="0" smtClean="0"/>
              <a:t> We now have a completely </a:t>
            </a:r>
            <a:r>
              <a:rPr lang="en-GB" dirty="0" err="1" smtClean="0"/>
              <a:t>unstyled</a:t>
            </a:r>
            <a:r>
              <a:rPr lang="en-GB" dirty="0" smtClean="0"/>
              <a:t> X-HTML document which is structured in a way that lets us use CSS to control its layout.</a:t>
            </a:r>
            <a:endParaRPr lang="en-GB" dirty="0"/>
          </a:p>
        </p:txBody>
      </p:sp>
    </p:spTree>
    <p:extLst>
      <p:ext uri="{BB962C8B-B14F-4D97-AF65-F5344CB8AC3E}">
        <p14:creationId xmlns:p14="http://schemas.microsoft.com/office/powerpoint/2010/main" val="384721049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page so far</a:t>
            </a:r>
            <a:endParaRPr lang="en-GB" dirty="0"/>
          </a:p>
        </p:txBody>
      </p:sp>
      <p:pic>
        <p:nvPicPr>
          <p:cNvPr id="1026" name="Picture 2"/>
          <p:cNvPicPr>
            <a:picLocks noGrp="1" noChangeAspect="1" noChangeArrowheads="1"/>
          </p:cNvPicPr>
          <p:nvPr>
            <p:ph idx="1"/>
          </p:nvPr>
        </p:nvPicPr>
        <p:blipFill>
          <a:blip r:embed="rId2" cstate="print"/>
          <a:srcRect l="22158" t="27679" r="24146" b="18227"/>
          <a:stretch>
            <a:fillRect/>
          </a:stretch>
        </p:blipFill>
        <p:spPr bwMode="auto">
          <a:xfrm>
            <a:off x="2423593" y="1884361"/>
            <a:ext cx="7765436" cy="4889349"/>
          </a:xfrm>
          <a:prstGeom prst="rect">
            <a:avLst/>
          </a:prstGeom>
          <a:noFill/>
          <a:ln w="9525">
            <a:noFill/>
            <a:miter lim="800000"/>
            <a:headEnd/>
            <a:tailEnd/>
          </a:ln>
        </p:spPr>
      </p:pic>
    </p:spTree>
    <p:extLst>
      <p:ext uri="{BB962C8B-B14F-4D97-AF65-F5344CB8AC3E}">
        <p14:creationId xmlns:p14="http://schemas.microsoft.com/office/powerpoint/2010/main" val="325573192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Adjust the body and html elements</a:t>
            </a:r>
            <a:endParaRPr lang="en-GB" dirty="0"/>
          </a:p>
        </p:txBody>
      </p:sp>
      <p:sp>
        <p:nvSpPr>
          <p:cNvPr id="3" name="Content Placeholder 2"/>
          <p:cNvSpPr>
            <a:spLocks noGrp="1"/>
          </p:cNvSpPr>
          <p:nvPr>
            <p:ph idx="1"/>
          </p:nvPr>
        </p:nvSpPr>
        <p:spPr/>
        <p:txBody>
          <a:bodyPr>
            <a:normAutofit/>
          </a:bodyPr>
          <a:lstStyle/>
          <a:p>
            <a:r>
              <a:rPr lang="en-GB" sz="2400" dirty="0" smtClean="0"/>
              <a:t>To make the content reach the edges of the browser window, we set the margin and padding of the body and html elements to zero. We also specify colours for text and background.</a:t>
            </a:r>
          </a:p>
          <a:p>
            <a:r>
              <a:rPr lang="en-GB" sz="2400" dirty="0" smtClean="0"/>
              <a:t>In result.css insert the following:</a:t>
            </a:r>
            <a:endParaRPr lang="en-GB" sz="2400" dirty="0" smtClean="0"/>
          </a:p>
          <a:p>
            <a:pPr lvl="1">
              <a:buNone/>
            </a:pPr>
            <a:r>
              <a:rPr lang="en-GB" sz="2000" dirty="0" smtClean="0"/>
              <a:t>body, html </a:t>
            </a:r>
            <a:r>
              <a:rPr lang="en-GB" sz="2000" dirty="0" smtClean="0"/>
              <a:t>{</a:t>
            </a:r>
          </a:p>
          <a:p>
            <a:pPr lvl="1">
              <a:buNone/>
            </a:pPr>
            <a:r>
              <a:rPr lang="en-GB" sz="2000" dirty="0" smtClean="0"/>
              <a:t>margin:0</a:t>
            </a:r>
            <a:r>
              <a:rPr lang="en-GB" sz="2000" dirty="0" smtClean="0"/>
              <a:t>;</a:t>
            </a:r>
          </a:p>
          <a:p>
            <a:pPr lvl="1">
              <a:buNone/>
            </a:pPr>
            <a:r>
              <a:rPr lang="en-GB" sz="2000" dirty="0" smtClean="0"/>
              <a:t>padding:0;</a:t>
            </a:r>
          </a:p>
          <a:p>
            <a:pPr lvl="1">
              <a:buNone/>
            </a:pPr>
            <a:r>
              <a:rPr lang="en-GB" sz="2000" dirty="0" err="1" smtClean="0"/>
              <a:t>background-image:url</a:t>
            </a:r>
            <a:r>
              <a:rPr lang="en-GB" sz="2000" dirty="0" smtClean="0"/>
              <a:t>(**</a:t>
            </a:r>
            <a:r>
              <a:rPr lang="en-GB" sz="2000" dirty="0" smtClean="0"/>
              <a:t>domain name**/</a:t>
            </a:r>
            <a:r>
              <a:rPr lang="en-GB" sz="2000" dirty="0" smtClean="0"/>
              <a:t>images/background-repeatx.jpg);</a:t>
            </a:r>
          </a:p>
          <a:p>
            <a:pPr lvl="1">
              <a:buNone/>
            </a:pPr>
            <a:r>
              <a:rPr lang="en-GB" sz="2000" dirty="0" smtClean="0"/>
              <a:t>background-repeat</a:t>
            </a:r>
            <a:r>
              <a:rPr lang="en-GB" sz="2000" dirty="0"/>
              <a:t>: repeat-x;</a:t>
            </a:r>
          </a:p>
          <a:p>
            <a:pPr lvl="1">
              <a:buNone/>
            </a:pPr>
            <a:r>
              <a:rPr lang="en-GB" sz="2000" dirty="0"/>
              <a:t>background-size: 7px 2000px;</a:t>
            </a:r>
            <a:endParaRPr lang="en-GB" sz="2000" dirty="0" smtClean="0"/>
          </a:p>
          <a:p>
            <a:pPr lvl="1">
              <a:buNone/>
            </a:pPr>
            <a:r>
              <a:rPr lang="en-GB" sz="2000" dirty="0" err="1" smtClean="0"/>
              <a:t>color</a:t>
            </a:r>
            <a:r>
              <a:rPr lang="en-GB" sz="2000" dirty="0" smtClean="0"/>
              <a:t>:#000000;</a:t>
            </a:r>
          </a:p>
          <a:p>
            <a:pPr lvl="1">
              <a:buNone/>
            </a:pPr>
            <a:r>
              <a:rPr lang="en-GB" sz="2000" dirty="0" smtClean="0"/>
              <a:t>}</a:t>
            </a:r>
            <a:endParaRPr lang="en-GB" sz="2000" dirty="0"/>
          </a:p>
        </p:txBody>
      </p:sp>
    </p:spTree>
    <p:extLst>
      <p:ext uri="{BB962C8B-B14F-4D97-AF65-F5344CB8AC3E}">
        <p14:creationId xmlns:p14="http://schemas.microsoft.com/office/powerpoint/2010/main" val="194882574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Screenshot</a:t>
            </a:r>
            <a:endParaRPr lang="en-GB" dirty="0"/>
          </a:p>
        </p:txBody>
      </p:sp>
      <p:pic>
        <p:nvPicPr>
          <p:cNvPr id="2050" name="Picture 2"/>
          <p:cNvPicPr>
            <a:picLocks noGrp="1" noChangeAspect="1" noChangeArrowheads="1"/>
          </p:cNvPicPr>
          <p:nvPr>
            <p:ph idx="1"/>
          </p:nvPr>
        </p:nvPicPr>
        <p:blipFill>
          <a:blip r:embed="rId2" cstate="print"/>
          <a:srcRect l="23152" t="24497" r="24146" b="21409"/>
          <a:stretch>
            <a:fillRect/>
          </a:stretch>
        </p:blipFill>
        <p:spPr bwMode="auto">
          <a:xfrm>
            <a:off x="2815025" y="788661"/>
            <a:ext cx="9200840" cy="5902425"/>
          </a:xfrm>
          <a:prstGeom prst="rect">
            <a:avLst/>
          </a:prstGeom>
          <a:noFill/>
          <a:ln w="9525">
            <a:noFill/>
            <a:miter lim="800000"/>
            <a:headEnd/>
            <a:tailEnd/>
          </a:ln>
        </p:spPr>
      </p:pic>
    </p:spTree>
    <p:extLst>
      <p:ext uri="{BB962C8B-B14F-4D97-AF65-F5344CB8AC3E}">
        <p14:creationId xmlns:p14="http://schemas.microsoft.com/office/powerpoint/2010/main" val="134384219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Main Containers</a:t>
            </a:r>
            <a:endParaRPr lang="en-GB" dirty="0"/>
          </a:p>
        </p:txBody>
      </p:sp>
      <p:sp>
        <p:nvSpPr>
          <p:cNvPr id="3" name="Content Placeholder 2"/>
          <p:cNvSpPr>
            <a:spLocks noGrp="1"/>
          </p:cNvSpPr>
          <p:nvPr>
            <p:ph idx="1"/>
          </p:nvPr>
        </p:nvSpPr>
        <p:spPr>
          <a:xfrm>
            <a:off x="312822" y="1669144"/>
            <a:ext cx="11590421" cy="4727314"/>
          </a:xfrm>
        </p:spPr>
        <p:txBody>
          <a:bodyPr>
            <a:normAutofit fontScale="92500" lnSpcReduction="20000"/>
          </a:bodyPr>
          <a:lstStyle/>
          <a:p>
            <a:r>
              <a:rPr lang="en-GB" dirty="0" smtClean="0"/>
              <a:t>We are now going to give the content area a width and centre it horizontally</a:t>
            </a:r>
          </a:p>
          <a:p>
            <a:r>
              <a:rPr lang="en-GB" dirty="0" smtClean="0"/>
              <a:t>Specify the width and margins of the main container,  #wrap. Give it a background colour to make it show  up on the page as follows:</a:t>
            </a:r>
          </a:p>
          <a:p>
            <a:pPr>
              <a:buNone/>
            </a:pPr>
            <a:endParaRPr lang="en-GB" dirty="0" smtClean="0"/>
          </a:p>
          <a:p>
            <a:pPr>
              <a:buNone/>
            </a:pPr>
            <a:r>
              <a:rPr lang="en-GB" dirty="0" smtClean="0"/>
              <a:t>body { </a:t>
            </a:r>
          </a:p>
          <a:p>
            <a:pPr>
              <a:buNone/>
            </a:pPr>
            <a:r>
              <a:rPr lang="en-GB" dirty="0" smtClean="0"/>
              <a:t>min-width:750px; </a:t>
            </a:r>
          </a:p>
          <a:p>
            <a:pPr>
              <a:buNone/>
            </a:pPr>
            <a:r>
              <a:rPr lang="en-GB" dirty="0" smtClean="0"/>
              <a:t>}</a:t>
            </a:r>
          </a:p>
          <a:p>
            <a:pPr>
              <a:buNone/>
            </a:pPr>
            <a:r>
              <a:rPr lang="en-GB" dirty="0" smtClean="0"/>
              <a:t>#wrap { </a:t>
            </a:r>
          </a:p>
          <a:p>
            <a:pPr>
              <a:buNone/>
            </a:pPr>
            <a:r>
              <a:rPr lang="en-GB" dirty="0" smtClean="0"/>
              <a:t>margin:0 auto; </a:t>
            </a:r>
          </a:p>
          <a:p>
            <a:pPr>
              <a:buNone/>
            </a:pPr>
            <a:r>
              <a:rPr lang="en-GB" dirty="0" smtClean="0"/>
              <a:t>width:750px; </a:t>
            </a:r>
          </a:p>
          <a:p>
            <a:pPr>
              <a:buNone/>
            </a:pPr>
            <a:r>
              <a:rPr lang="en-GB" dirty="0" smtClean="0"/>
              <a:t>}</a:t>
            </a:r>
          </a:p>
          <a:p>
            <a:pPr>
              <a:buNone/>
            </a:pPr>
            <a:endParaRPr lang="en-GB" dirty="0" smtClean="0"/>
          </a:p>
          <a:p>
            <a:r>
              <a:rPr lang="en-GB" dirty="0" smtClean="0"/>
              <a:t>The method we use to centre the content is based on the fact that when an element’s left and right margins are set to auto, they will share whatever is left when the element’s width has been subtracted from that of its container. </a:t>
            </a:r>
          </a:p>
          <a:p>
            <a:r>
              <a:rPr lang="en-GB" dirty="0" smtClean="0"/>
              <a:t>The width of #wrap will be subtracted from the width of the browser window.</a:t>
            </a:r>
            <a:endParaRPr lang="en-GB" dirty="0"/>
          </a:p>
        </p:txBody>
      </p:sp>
    </p:spTree>
    <p:extLst>
      <p:ext uri="{BB962C8B-B14F-4D97-AF65-F5344CB8AC3E}">
        <p14:creationId xmlns:p14="http://schemas.microsoft.com/office/powerpoint/2010/main" val="343038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GB"/>
              <a:t>HTML Basic Formatting</a:t>
            </a:r>
          </a:p>
        </p:txBody>
      </p:sp>
      <p:sp>
        <p:nvSpPr>
          <p:cNvPr id="29699" name="Rectangle 3"/>
          <p:cNvSpPr>
            <a:spLocks noGrp="1" noChangeArrowheads="1"/>
          </p:cNvSpPr>
          <p:nvPr>
            <p:ph idx="1"/>
          </p:nvPr>
        </p:nvSpPr>
        <p:spPr>
          <a:xfrm>
            <a:off x="2197100" y="1958975"/>
            <a:ext cx="7715250" cy="4133850"/>
          </a:xfrm>
          <a:solidFill>
            <a:srgbClr val="FFFFCC"/>
          </a:solidFill>
          <a:ln>
            <a:solidFill>
              <a:schemeClr val="tx1"/>
            </a:solidFill>
          </a:ln>
        </p:spPr>
        <p:txBody>
          <a:bodyPr/>
          <a:lstStyle/>
          <a:p>
            <a:pPr>
              <a:buFont typeface="Wingdings" pitchFamily="2" charset="2"/>
              <a:buNone/>
            </a:pPr>
            <a:r>
              <a:rPr lang="en-GB" sz="2600" dirty="0">
                <a:solidFill>
                  <a:srgbClr val="0070C0"/>
                </a:solidFill>
              </a:rPr>
              <a:t>&lt;html&gt;</a:t>
            </a:r>
          </a:p>
          <a:p>
            <a:pPr>
              <a:buFont typeface="Wingdings" pitchFamily="2" charset="2"/>
              <a:buNone/>
            </a:pPr>
            <a:r>
              <a:rPr lang="en-GB" sz="2600" dirty="0">
                <a:solidFill>
                  <a:srgbClr val="0070C0"/>
                </a:solidFill>
              </a:rPr>
              <a:t>	&lt;head&gt;</a:t>
            </a:r>
          </a:p>
          <a:p>
            <a:pPr>
              <a:buFont typeface="Wingdings" pitchFamily="2" charset="2"/>
              <a:buNone/>
            </a:pPr>
            <a:r>
              <a:rPr lang="en-GB" sz="2600" dirty="0">
                <a:solidFill>
                  <a:srgbClr val="0070C0"/>
                </a:solidFill>
              </a:rPr>
              <a:t>		&lt;title&gt;Document name goes here&lt;/title&gt;</a:t>
            </a:r>
          </a:p>
          <a:p>
            <a:pPr>
              <a:buFont typeface="Wingdings" pitchFamily="2" charset="2"/>
              <a:buNone/>
            </a:pPr>
            <a:r>
              <a:rPr lang="en-GB" sz="2600" dirty="0">
                <a:solidFill>
                  <a:srgbClr val="0070C0"/>
                </a:solidFill>
              </a:rPr>
              <a:t>	&lt;/head&gt;</a:t>
            </a:r>
          </a:p>
          <a:p>
            <a:pPr>
              <a:buFont typeface="Wingdings" pitchFamily="2" charset="2"/>
              <a:buNone/>
            </a:pPr>
            <a:r>
              <a:rPr lang="en-GB" sz="2600" dirty="0">
                <a:solidFill>
                  <a:srgbClr val="0070C0"/>
                </a:solidFill>
              </a:rPr>
              <a:t>	&lt;body&gt;</a:t>
            </a:r>
          </a:p>
          <a:p>
            <a:pPr>
              <a:buFont typeface="Wingdings" pitchFamily="2" charset="2"/>
              <a:buNone/>
            </a:pPr>
            <a:r>
              <a:rPr lang="en-GB" sz="2600" dirty="0">
                <a:solidFill>
                  <a:srgbClr val="0070C0"/>
                </a:solidFill>
              </a:rPr>
              <a:t>		&lt;b&gt;My first Webpage&lt;/b&gt; by Joe Blogs</a:t>
            </a:r>
          </a:p>
          <a:p>
            <a:pPr>
              <a:buFont typeface="Wingdings" pitchFamily="2" charset="2"/>
              <a:buNone/>
            </a:pPr>
            <a:r>
              <a:rPr lang="en-GB" sz="2600" dirty="0">
                <a:solidFill>
                  <a:srgbClr val="0070C0"/>
                </a:solidFill>
              </a:rPr>
              <a:t>	&lt;/body&gt; </a:t>
            </a:r>
          </a:p>
          <a:p>
            <a:pPr>
              <a:buFont typeface="Wingdings" pitchFamily="2" charset="2"/>
              <a:buNone/>
            </a:pPr>
            <a:r>
              <a:rPr lang="en-GB" sz="2600" dirty="0">
                <a:solidFill>
                  <a:srgbClr val="0070C0"/>
                </a:solidFill>
              </a:rPr>
              <a:t>&lt;/html&gt;</a:t>
            </a:r>
            <a:endParaRPr lang="en-GB" dirty="0">
              <a:solidFill>
                <a:srgbClr val="0070C0"/>
              </a:solidFill>
            </a:endParaRPr>
          </a:p>
        </p:txBody>
      </p:sp>
      <p:sp>
        <p:nvSpPr>
          <p:cNvPr id="29700" name="Line 4"/>
          <p:cNvSpPr>
            <a:spLocks noChangeShapeType="1"/>
          </p:cNvSpPr>
          <p:nvPr/>
        </p:nvSpPr>
        <p:spPr bwMode="auto">
          <a:xfrm>
            <a:off x="3863976" y="4708526"/>
            <a:ext cx="1800225" cy="1008063"/>
          </a:xfrm>
          <a:prstGeom prst="line">
            <a:avLst/>
          </a:prstGeom>
          <a:noFill/>
          <a:ln w="19050">
            <a:solidFill>
              <a:srgbClr val="FF0000"/>
            </a:solidFill>
            <a:round/>
            <a:headEnd type="triangle" w="med" len="med"/>
            <a:tailEnd/>
          </a:ln>
          <a:effectLst/>
        </p:spPr>
        <p:txBody>
          <a:bodyPr/>
          <a:lstStyle/>
          <a:p>
            <a:endParaRPr lang="en-GB"/>
          </a:p>
        </p:txBody>
      </p:sp>
      <p:sp>
        <p:nvSpPr>
          <p:cNvPr id="29701" name="Text Box 5"/>
          <p:cNvSpPr txBox="1">
            <a:spLocks noChangeArrowheads="1"/>
          </p:cNvSpPr>
          <p:nvPr/>
        </p:nvSpPr>
        <p:spPr bwMode="auto">
          <a:xfrm>
            <a:off x="5664201" y="5500688"/>
            <a:ext cx="1035861" cy="369332"/>
          </a:xfrm>
          <a:prstGeom prst="rect">
            <a:avLst/>
          </a:prstGeom>
          <a:solidFill>
            <a:srgbClr val="99CCFF"/>
          </a:solidFill>
          <a:ln w="9525">
            <a:solidFill>
              <a:schemeClr val="tx1"/>
            </a:solidFill>
            <a:miter lim="800000"/>
            <a:headEnd/>
            <a:tailEnd/>
          </a:ln>
          <a:effectLst/>
        </p:spPr>
        <p:txBody>
          <a:bodyPr wrap="none">
            <a:spAutoFit/>
          </a:bodyPr>
          <a:lstStyle/>
          <a:p>
            <a:r>
              <a:rPr lang="en-GB"/>
              <a:t>Add Bold</a:t>
            </a:r>
          </a:p>
        </p:txBody>
      </p:sp>
      <p:sp>
        <p:nvSpPr>
          <p:cNvPr id="29702" name="Line 6"/>
          <p:cNvSpPr>
            <a:spLocks noChangeShapeType="1"/>
          </p:cNvSpPr>
          <p:nvPr/>
        </p:nvSpPr>
        <p:spPr bwMode="auto">
          <a:xfrm flipH="1" flipV="1">
            <a:off x="7680326" y="3843338"/>
            <a:ext cx="360363" cy="576262"/>
          </a:xfrm>
          <a:prstGeom prst="line">
            <a:avLst/>
          </a:prstGeom>
          <a:noFill/>
          <a:ln w="19050">
            <a:solidFill>
              <a:srgbClr val="FF0000"/>
            </a:solidFill>
            <a:round/>
            <a:headEnd type="triangle" w="med" len="med"/>
            <a:tailEnd/>
          </a:ln>
          <a:effectLst/>
        </p:spPr>
        <p:txBody>
          <a:bodyPr/>
          <a:lstStyle/>
          <a:p>
            <a:endParaRPr lang="en-GB"/>
          </a:p>
        </p:txBody>
      </p:sp>
      <p:sp>
        <p:nvSpPr>
          <p:cNvPr id="29703" name="Text Box 7"/>
          <p:cNvSpPr txBox="1">
            <a:spLocks noChangeArrowheads="1"/>
          </p:cNvSpPr>
          <p:nvPr/>
        </p:nvSpPr>
        <p:spPr bwMode="auto">
          <a:xfrm>
            <a:off x="6961189" y="3484563"/>
            <a:ext cx="1542987" cy="369332"/>
          </a:xfrm>
          <a:prstGeom prst="rect">
            <a:avLst/>
          </a:prstGeom>
          <a:solidFill>
            <a:srgbClr val="99CCFF"/>
          </a:solidFill>
          <a:ln w="9525">
            <a:solidFill>
              <a:schemeClr val="tx1"/>
            </a:solidFill>
            <a:miter lim="800000"/>
            <a:headEnd/>
            <a:tailEnd/>
          </a:ln>
          <a:effectLst/>
        </p:spPr>
        <p:txBody>
          <a:bodyPr wrap="none">
            <a:spAutoFit/>
          </a:bodyPr>
          <a:lstStyle/>
          <a:p>
            <a:r>
              <a:rPr lang="en-GB"/>
              <a:t>Add Italic here</a:t>
            </a:r>
          </a:p>
        </p:txBody>
      </p:sp>
    </p:spTree>
    <p:extLst>
      <p:ext uri="{BB962C8B-B14F-4D97-AF65-F5344CB8AC3E}">
        <p14:creationId xmlns:p14="http://schemas.microsoft.com/office/powerpoint/2010/main" val="2802918956"/>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 Colour</a:t>
            </a:r>
            <a:endParaRPr lang="en-GB" dirty="0"/>
          </a:p>
        </p:txBody>
      </p:sp>
      <p:sp>
        <p:nvSpPr>
          <p:cNvPr id="3" name="Content Placeholder 2"/>
          <p:cNvSpPr>
            <a:spLocks noGrp="1"/>
          </p:cNvSpPr>
          <p:nvPr>
            <p:ph idx="1"/>
          </p:nvPr>
        </p:nvSpPr>
        <p:spPr>
          <a:xfrm>
            <a:off x="3429000" y="980728"/>
            <a:ext cx="8229600" cy="5877272"/>
          </a:xfrm>
        </p:spPr>
        <p:txBody>
          <a:bodyPr>
            <a:noAutofit/>
          </a:bodyPr>
          <a:lstStyle/>
          <a:p>
            <a:r>
              <a:rPr lang="en-GB" sz="1600" dirty="0"/>
              <a:t>After that, we give the different sections of the document different background colours to make them show up. This helps in showing what we are doing.</a:t>
            </a:r>
          </a:p>
          <a:p>
            <a:pPr>
              <a:buNone/>
            </a:pPr>
            <a:endParaRPr lang="en-GB" sz="1600" dirty="0"/>
          </a:p>
          <a:p>
            <a:pPr>
              <a:buNone/>
            </a:pPr>
            <a:r>
              <a:rPr lang="en-GB" sz="1600" dirty="0"/>
              <a:t>#header { </a:t>
            </a:r>
          </a:p>
          <a:p>
            <a:pPr>
              <a:buNone/>
            </a:pPr>
            <a:r>
              <a:rPr lang="en-GB" sz="1600" dirty="0"/>
              <a:t>background:#66FFCC; </a:t>
            </a:r>
          </a:p>
          <a:p>
            <a:pPr>
              <a:buNone/>
            </a:pPr>
            <a:r>
              <a:rPr lang="en-GB" sz="1600" dirty="0"/>
              <a:t>} </a:t>
            </a:r>
          </a:p>
          <a:p>
            <a:pPr>
              <a:buNone/>
            </a:pPr>
            <a:r>
              <a:rPr lang="en-GB" sz="1600" dirty="0"/>
              <a:t>#</a:t>
            </a:r>
            <a:r>
              <a:rPr lang="en-GB" sz="1600" dirty="0" err="1"/>
              <a:t>nav</a:t>
            </a:r>
            <a:r>
              <a:rPr lang="en-GB" sz="1600" dirty="0"/>
              <a:t> { </a:t>
            </a:r>
          </a:p>
          <a:p>
            <a:pPr>
              <a:buNone/>
            </a:pPr>
            <a:r>
              <a:rPr lang="en-GB" sz="1600" dirty="0"/>
              <a:t>background:#CC9999; </a:t>
            </a:r>
          </a:p>
          <a:p>
            <a:pPr>
              <a:buNone/>
            </a:pPr>
            <a:r>
              <a:rPr lang="en-GB" sz="1600" dirty="0"/>
              <a:t>} </a:t>
            </a:r>
          </a:p>
          <a:p>
            <a:pPr>
              <a:buNone/>
            </a:pPr>
            <a:r>
              <a:rPr lang="en-GB" sz="1600" dirty="0"/>
              <a:t>#main { </a:t>
            </a:r>
          </a:p>
          <a:p>
            <a:pPr>
              <a:buNone/>
            </a:pPr>
            <a:r>
              <a:rPr lang="en-GB" sz="1600" dirty="0"/>
              <a:t>background:#99CC99; </a:t>
            </a:r>
          </a:p>
          <a:p>
            <a:pPr>
              <a:buNone/>
            </a:pPr>
            <a:r>
              <a:rPr lang="en-GB" sz="1600" dirty="0"/>
              <a:t>} </a:t>
            </a:r>
          </a:p>
          <a:p>
            <a:pPr>
              <a:buNone/>
            </a:pPr>
            <a:r>
              <a:rPr lang="en-GB" sz="1600" dirty="0"/>
              <a:t>#sidebar { </a:t>
            </a:r>
          </a:p>
          <a:p>
            <a:pPr>
              <a:buNone/>
            </a:pPr>
            <a:r>
              <a:rPr lang="en-GB" sz="1600" dirty="0"/>
              <a:t>background:#CC99CC; </a:t>
            </a:r>
          </a:p>
          <a:p>
            <a:pPr>
              <a:buNone/>
            </a:pPr>
            <a:r>
              <a:rPr lang="en-GB" sz="1600" dirty="0"/>
              <a:t>} </a:t>
            </a:r>
          </a:p>
          <a:p>
            <a:pPr>
              <a:buNone/>
            </a:pPr>
            <a:r>
              <a:rPr lang="en-GB" sz="1600" dirty="0"/>
              <a:t>#footer { </a:t>
            </a:r>
          </a:p>
          <a:p>
            <a:pPr>
              <a:buNone/>
            </a:pPr>
            <a:r>
              <a:rPr lang="en-GB" sz="1600" dirty="0"/>
              <a:t>background:#CC99CC; </a:t>
            </a:r>
          </a:p>
          <a:p>
            <a:pPr>
              <a:buNone/>
            </a:pPr>
            <a:r>
              <a:rPr lang="en-GB" sz="1600" dirty="0"/>
              <a:t>}</a:t>
            </a:r>
          </a:p>
        </p:txBody>
      </p:sp>
    </p:spTree>
    <p:extLst>
      <p:ext uri="{BB962C8B-B14F-4D97-AF65-F5344CB8AC3E}">
        <p14:creationId xmlns:p14="http://schemas.microsoft.com/office/powerpoint/2010/main" val="186340356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Placing the Columns Side by Side</a:t>
            </a:r>
            <a:endParaRPr lang="en-GB" dirty="0"/>
          </a:p>
        </p:txBody>
      </p:sp>
      <p:sp>
        <p:nvSpPr>
          <p:cNvPr id="3" name="Content Placeholder 2"/>
          <p:cNvSpPr>
            <a:spLocks noGrp="1"/>
          </p:cNvSpPr>
          <p:nvPr>
            <p:ph idx="1"/>
          </p:nvPr>
        </p:nvSpPr>
        <p:spPr>
          <a:xfrm>
            <a:off x="1981200" y="1600200"/>
            <a:ext cx="8229600" cy="4997152"/>
          </a:xfrm>
        </p:spPr>
        <p:txBody>
          <a:bodyPr>
            <a:normAutofit lnSpcReduction="10000"/>
          </a:bodyPr>
          <a:lstStyle/>
          <a:p>
            <a:r>
              <a:rPr lang="en-GB" dirty="0" smtClean="0"/>
              <a:t>Make the two columns (#main and #sidebar) display side by side by floating them, one to the left and the other to the right. Also specify the widths of the columns.</a:t>
            </a:r>
          </a:p>
          <a:p>
            <a:endParaRPr lang="en-GB" dirty="0" smtClean="0"/>
          </a:p>
          <a:p>
            <a:pPr>
              <a:buNone/>
            </a:pPr>
            <a:r>
              <a:rPr lang="en-GB" dirty="0" smtClean="0"/>
              <a:t>#main {</a:t>
            </a:r>
          </a:p>
          <a:p>
            <a:pPr>
              <a:buNone/>
            </a:pPr>
            <a:r>
              <a:rPr lang="en-GB" dirty="0" err="1" smtClean="0"/>
              <a:t>float:left</a:t>
            </a:r>
            <a:r>
              <a:rPr lang="en-GB" dirty="0" smtClean="0"/>
              <a:t>; </a:t>
            </a:r>
          </a:p>
          <a:p>
            <a:pPr>
              <a:buNone/>
            </a:pPr>
            <a:r>
              <a:rPr lang="en-GB" dirty="0" smtClean="0"/>
              <a:t>width:500px;  width:500px; </a:t>
            </a:r>
          </a:p>
          <a:p>
            <a:pPr>
              <a:buNone/>
            </a:pPr>
            <a:r>
              <a:rPr lang="en-GB" dirty="0" smtClean="0"/>
              <a:t>} </a:t>
            </a:r>
          </a:p>
          <a:p>
            <a:pPr>
              <a:buNone/>
            </a:pPr>
            <a:r>
              <a:rPr lang="en-GB" dirty="0" smtClean="0"/>
              <a:t>#sidebar { </a:t>
            </a:r>
          </a:p>
          <a:p>
            <a:pPr>
              <a:buNone/>
            </a:pPr>
            <a:r>
              <a:rPr lang="en-GB" dirty="0" smtClean="0"/>
              <a:t>background:#CC99CC; </a:t>
            </a:r>
          </a:p>
          <a:p>
            <a:pPr>
              <a:buNone/>
            </a:pPr>
            <a:r>
              <a:rPr lang="en-GB" dirty="0" err="1" smtClean="0"/>
              <a:t>float:right</a:t>
            </a:r>
            <a:r>
              <a:rPr lang="en-GB" dirty="0" smtClean="0"/>
              <a:t>; </a:t>
            </a:r>
          </a:p>
          <a:p>
            <a:pPr>
              <a:buNone/>
            </a:pPr>
            <a:r>
              <a:rPr lang="en-GB" dirty="0" smtClean="0"/>
              <a:t>width:250px; } </a:t>
            </a:r>
          </a:p>
          <a:p>
            <a:pPr>
              <a:buNone/>
            </a:pPr>
            <a:endParaRPr lang="en-GB" dirty="0" smtClean="0"/>
          </a:p>
          <a:p>
            <a:r>
              <a:rPr lang="en-GB" dirty="0" smtClean="0"/>
              <a:t>This will make #sidebar appear to the right of #main</a:t>
            </a:r>
            <a:endParaRPr lang="en-GB" dirty="0"/>
          </a:p>
        </p:txBody>
      </p:sp>
    </p:spTree>
    <p:extLst>
      <p:ext uri="{BB962C8B-B14F-4D97-AF65-F5344CB8AC3E}">
        <p14:creationId xmlns:p14="http://schemas.microsoft.com/office/powerpoint/2010/main" val="339290328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Footer</a:t>
            </a:r>
            <a:endParaRPr lang="en-GB" dirty="0"/>
          </a:p>
        </p:txBody>
      </p:sp>
      <p:sp>
        <p:nvSpPr>
          <p:cNvPr id="3" name="Content Placeholder 2"/>
          <p:cNvSpPr>
            <a:spLocks noGrp="1"/>
          </p:cNvSpPr>
          <p:nvPr>
            <p:ph idx="1"/>
          </p:nvPr>
        </p:nvSpPr>
        <p:spPr>
          <a:xfrm>
            <a:off x="529771" y="1992087"/>
            <a:ext cx="3322712" cy="4525963"/>
          </a:xfrm>
        </p:spPr>
        <p:txBody>
          <a:bodyPr/>
          <a:lstStyle/>
          <a:p>
            <a:r>
              <a:rPr lang="en-GB" dirty="0" smtClean="0"/>
              <a:t>The footer is not where it should be.</a:t>
            </a:r>
            <a:endParaRPr lang="en-GB" dirty="0"/>
          </a:p>
        </p:txBody>
      </p:sp>
      <p:pic>
        <p:nvPicPr>
          <p:cNvPr id="3074" name="Picture 2"/>
          <p:cNvPicPr>
            <a:picLocks noChangeAspect="1" noChangeArrowheads="1"/>
          </p:cNvPicPr>
          <p:nvPr/>
        </p:nvPicPr>
        <p:blipFill>
          <a:blip r:embed="rId2" cstate="print"/>
          <a:srcRect l="36927" t="17233" r="21151" b="15068"/>
          <a:stretch>
            <a:fillRect/>
          </a:stretch>
        </p:blipFill>
        <p:spPr bwMode="auto">
          <a:xfrm>
            <a:off x="4847771" y="662349"/>
            <a:ext cx="6081486" cy="6138074"/>
          </a:xfrm>
          <a:prstGeom prst="rect">
            <a:avLst/>
          </a:prstGeom>
          <a:noFill/>
          <a:ln w="9525">
            <a:noFill/>
            <a:miter lim="800000"/>
            <a:headEnd/>
            <a:tailEnd/>
          </a:ln>
        </p:spPr>
      </p:pic>
    </p:spTree>
    <p:extLst>
      <p:ext uri="{BB962C8B-B14F-4D97-AF65-F5344CB8AC3E}">
        <p14:creationId xmlns:p14="http://schemas.microsoft.com/office/powerpoint/2010/main" val="224063900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Solving the Footer Problem</a:t>
            </a:r>
            <a:endParaRPr lang="en-GB" dirty="0"/>
          </a:p>
        </p:txBody>
      </p:sp>
      <p:sp>
        <p:nvSpPr>
          <p:cNvPr id="3" name="Content Placeholder 2"/>
          <p:cNvSpPr>
            <a:spLocks noGrp="1"/>
          </p:cNvSpPr>
          <p:nvPr>
            <p:ph idx="1"/>
          </p:nvPr>
        </p:nvSpPr>
        <p:spPr>
          <a:xfrm>
            <a:off x="1981200" y="1600200"/>
            <a:ext cx="8229600" cy="4997152"/>
          </a:xfrm>
        </p:spPr>
        <p:txBody>
          <a:bodyPr>
            <a:normAutofit/>
          </a:bodyPr>
          <a:lstStyle/>
          <a:p>
            <a:r>
              <a:rPr lang="en-GB" dirty="0" smtClean="0"/>
              <a:t>The footer doesn’t get pushed down to the bottom of the content because of the way float works. </a:t>
            </a:r>
          </a:p>
          <a:p>
            <a:r>
              <a:rPr lang="en-GB" dirty="0" smtClean="0"/>
              <a:t>When you float an element, it is removed from the document flow and doesn’t push elements that follow it down. </a:t>
            </a:r>
          </a:p>
          <a:p>
            <a:r>
              <a:rPr lang="en-GB" dirty="0" smtClean="0"/>
              <a:t>In this case #footer will start right below #sidebar.</a:t>
            </a:r>
          </a:p>
          <a:p>
            <a:r>
              <a:rPr lang="en-GB" dirty="0" smtClean="0"/>
              <a:t>To avoid this we use the clear property to tell the footer that it can’t have any elements next to it.</a:t>
            </a:r>
          </a:p>
          <a:p>
            <a:pPr>
              <a:buNone/>
            </a:pPr>
            <a:endParaRPr lang="en-GB" dirty="0" smtClean="0"/>
          </a:p>
          <a:p>
            <a:pPr>
              <a:buNone/>
            </a:pPr>
            <a:r>
              <a:rPr lang="en-GB" dirty="0" smtClean="0"/>
              <a:t>#footer { </a:t>
            </a:r>
          </a:p>
          <a:p>
            <a:pPr>
              <a:buNone/>
            </a:pPr>
            <a:r>
              <a:rPr lang="en-GB" dirty="0" smtClean="0"/>
              <a:t>background:#CC99CC; </a:t>
            </a:r>
          </a:p>
          <a:p>
            <a:pPr>
              <a:buNone/>
            </a:pPr>
            <a:r>
              <a:rPr lang="en-GB" dirty="0" err="1" smtClean="0"/>
              <a:t>clear:both</a:t>
            </a:r>
            <a:r>
              <a:rPr lang="en-GB" dirty="0" smtClean="0"/>
              <a:t>; </a:t>
            </a:r>
          </a:p>
          <a:p>
            <a:pPr>
              <a:buNone/>
            </a:pPr>
            <a:r>
              <a:rPr lang="en-GB" dirty="0" smtClean="0"/>
              <a:t>} </a:t>
            </a:r>
            <a:endParaRPr lang="en-GB" dirty="0"/>
          </a:p>
        </p:txBody>
      </p:sp>
    </p:spTree>
    <p:extLst>
      <p:ext uri="{BB962C8B-B14F-4D97-AF65-F5344CB8AC3E}">
        <p14:creationId xmlns:p14="http://schemas.microsoft.com/office/powerpoint/2010/main" val="277330886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Fixing the Background Colour</a:t>
            </a:r>
            <a:endParaRPr lang="en-GB" dirty="0"/>
          </a:p>
        </p:txBody>
      </p:sp>
      <p:sp>
        <p:nvSpPr>
          <p:cNvPr id="3" name="Content Placeholder 2"/>
          <p:cNvSpPr>
            <a:spLocks noGrp="1"/>
          </p:cNvSpPr>
          <p:nvPr>
            <p:ph idx="1"/>
          </p:nvPr>
        </p:nvSpPr>
        <p:spPr>
          <a:xfrm>
            <a:off x="544542" y="2276872"/>
            <a:ext cx="11590421" cy="4119585"/>
          </a:xfrm>
        </p:spPr>
        <p:txBody>
          <a:bodyPr>
            <a:normAutofit/>
          </a:bodyPr>
          <a:lstStyle/>
          <a:p>
            <a:r>
              <a:rPr lang="en-GB" dirty="0" smtClean="0"/>
              <a:t>We can see that the shorter column doesn’t continue all the way down to the footer. </a:t>
            </a:r>
          </a:p>
          <a:p>
            <a:r>
              <a:rPr lang="en-GB" dirty="0" smtClean="0"/>
              <a:t>To make it look like it does, we use the same background colour for #sidebar and #wrap. </a:t>
            </a:r>
          </a:p>
          <a:p>
            <a:pPr>
              <a:buNone/>
            </a:pPr>
            <a:r>
              <a:rPr lang="en-GB" dirty="0" smtClean="0"/>
              <a:t>#sidebar { </a:t>
            </a:r>
          </a:p>
          <a:p>
            <a:pPr>
              <a:buNone/>
            </a:pPr>
            <a:r>
              <a:rPr lang="en-GB" dirty="0" smtClean="0"/>
              <a:t>background:#CC99CC; </a:t>
            </a:r>
          </a:p>
          <a:p>
            <a:pPr>
              <a:buNone/>
            </a:pPr>
            <a:r>
              <a:rPr lang="en-GB" dirty="0" err="1" smtClean="0"/>
              <a:t>float:right</a:t>
            </a:r>
            <a:r>
              <a:rPr lang="en-GB" dirty="0" smtClean="0"/>
              <a:t>; </a:t>
            </a:r>
          </a:p>
          <a:p>
            <a:pPr>
              <a:buNone/>
            </a:pPr>
            <a:r>
              <a:rPr lang="en-GB" dirty="0" smtClean="0"/>
              <a:t>width:250px; </a:t>
            </a:r>
          </a:p>
          <a:p>
            <a:pPr>
              <a:buNone/>
            </a:pPr>
            <a:r>
              <a:rPr lang="en-GB" dirty="0" smtClean="0"/>
              <a:t>} </a:t>
            </a:r>
            <a:endParaRPr lang="en-GB" dirty="0"/>
          </a:p>
        </p:txBody>
      </p:sp>
    </p:spTree>
    <p:extLst>
      <p:ext uri="{BB962C8B-B14F-4D97-AF65-F5344CB8AC3E}">
        <p14:creationId xmlns:p14="http://schemas.microsoft.com/office/powerpoint/2010/main" val="280255455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Screenshot - Firefox</a:t>
            </a:r>
            <a:endParaRPr lang="en-GB" dirty="0"/>
          </a:p>
        </p:txBody>
      </p:sp>
      <p:pic>
        <p:nvPicPr>
          <p:cNvPr id="4098" name="Picture 2"/>
          <p:cNvPicPr>
            <a:picLocks noGrp="1" noChangeAspect="1" noChangeArrowheads="1"/>
          </p:cNvPicPr>
          <p:nvPr>
            <p:ph idx="1"/>
          </p:nvPr>
        </p:nvPicPr>
        <p:blipFill>
          <a:blip r:embed="rId2" cstate="print"/>
          <a:srcRect l="22158" t="22906" r="24146" b="21409"/>
          <a:stretch>
            <a:fillRect/>
          </a:stretch>
        </p:blipFill>
        <p:spPr bwMode="auto">
          <a:xfrm>
            <a:off x="2135560" y="1340769"/>
            <a:ext cx="7488832" cy="4853873"/>
          </a:xfrm>
          <a:prstGeom prst="rect">
            <a:avLst/>
          </a:prstGeom>
          <a:noFill/>
          <a:ln w="9525">
            <a:noFill/>
            <a:miter lim="800000"/>
            <a:headEnd/>
            <a:tailEnd/>
          </a:ln>
        </p:spPr>
      </p:pic>
    </p:spTree>
    <p:extLst>
      <p:ext uri="{BB962C8B-B14F-4D97-AF65-F5344CB8AC3E}">
        <p14:creationId xmlns:p14="http://schemas.microsoft.com/office/powerpoint/2010/main" val="413205302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122" name="Picture 2"/>
          <p:cNvPicPr>
            <a:picLocks noGrp="1" noChangeAspect="1" noChangeArrowheads="1"/>
          </p:cNvPicPr>
          <p:nvPr>
            <p:ph idx="1"/>
          </p:nvPr>
        </p:nvPicPr>
        <p:blipFill>
          <a:blip r:embed="rId2" cstate="print"/>
          <a:srcRect l="15197" t="11769" r="17186" b="13454"/>
          <a:stretch>
            <a:fillRect/>
          </a:stretch>
        </p:blipFill>
        <p:spPr bwMode="auto">
          <a:xfrm>
            <a:off x="1643804" y="0"/>
            <a:ext cx="9024196" cy="6237312"/>
          </a:xfrm>
          <a:prstGeom prst="rect">
            <a:avLst/>
          </a:prstGeom>
          <a:noFill/>
          <a:ln w="9525">
            <a:noFill/>
            <a:miter lim="800000"/>
            <a:headEnd/>
            <a:tailEnd/>
          </a:ln>
        </p:spPr>
      </p:pic>
    </p:spTree>
    <p:extLst>
      <p:ext uri="{BB962C8B-B14F-4D97-AF65-F5344CB8AC3E}">
        <p14:creationId xmlns:p14="http://schemas.microsoft.com/office/powerpoint/2010/main" val="95326924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Getting a Horizontal Navigation Bar</a:t>
            </a:r>
            <a:endParaRPr lang="en-GB" dirty="0"/>
          </a:p>
        </p:txBody>
      </p:sp>
      <p:sp>
        <p:nvSpPr>
          <p:cNvPr id="3" name="Content Placeholder 2"/>
          <p:cNvSpPr>
            <a:spLocks noGrp="1"/>
          </p:cNvSpPr>
          <p:nvPr>
            <p:ph idx="1"/>
          </p:nvPr>
        </p:nvSpPr>
        <p:spPr>
          <a:xfrm>
            <a:off x="312822" y="2276872"/>
            <a:ext cx="11590421" cy="4457757"/>
          </a:xfrm>
        </p:spPr>
        <p:txBody>
          <a:bodyPr>
            <a:normAutofit fontScale="92500" lnSpcReduction="10000"/>
          </a:bodyPr>
          <a:lstStyle/>
          <a:p>
            <a:r>
              <a:rPr lang="en-GB" dirty="0" smtClean="0"/>
              <a:t> At present the navigation bar is vertical</a:t>
            </a:r>
          </a:p>
          <a:p>
            <a:r>
              <a:rPr lang="en-GB" dirty="0" smtClean="0"/>
              <a:t>#</a:t>
            </a:r>
            <a:r>
              <a:rPr lang="en-GB" dirty="0" err="1" smtClean="0"/>
              <a:t>nav</a:t>
            </a:r>
            <a:r>
              <a:rPr lang="en-GB" dirty="0" smtClean="0"/>
              <a:t> contains a regular unordered list of links</a:t>
            </a:r>
          </a:p>
          <a:p>
            <a:r>
              <a:rPr lang="en-GB" dirty="0" smtClean="0"/>
              <a:t>Since we don’t want it to look like an unordered list we restyle it.</a:t>
            </a:r>
          </a:p>
          <a:p>
            <a:pPr>
              <a:buNone/>
            </a:pPr>
            <a:r>
              <a:rPr lang="en-GB" dirty="0" smtClean="0"/>
              <a:t>#</a:t>
            </a:r>
            <a:r>
              <a:rPr lang="en-GB" dirty="0" err="1" smtClean="0"/>
              <a:t>nav</a:t>
            </a:r>
            <a:r>
              <a:rPr lang="en-GB" dirty="0" smtClean="0"/>
              <a:t> </a:t>
            </a:r>
            <a:r>
              <a:rPr lang="en-GB" dirty="0" err="1" smtClean="0"/>
              <a:t>ul</a:t>
            </a:r>
            <a:r>
              <a:rPr lang="en-GB" dirty="0" smtClean="0"/>
              <a:t> { </a:t>
            </a:r>
            <a:endParaRPr lang="en-GB" dirty="0" smtClean="0"/>
          </a:p>
          <a:p>
            <a:pPr>
              <a:buNone/>
            </a:pPr>
            <a:r>
              <a:rPr lang="en-GB" dirty="0" smtClean="0"/>
              <a:t>margin:0; </a:t>
            </a:r>
          </a:p>
          <a:p>
            <a:pPr>
              <a:buNone/>
            </a:pPr>
            <a:r>
              <a:rPr lang="en-GB" dirty="0" smtClean="0"/>
              <a:t>padding:0; </a:t>
            </a:r>
          </a:p>
          <a:p>
            <a:pPr>
              <a:buNone/>
            </a:pPr>
            <a:r>
              <a:rPr lang="en-GB" dirty="0" smtClean="0"/>
              <a:t>list-</a:t>
            </a:r>
            <a:r>
              <a:rPr lang="en-GB" dirty="0" err="1" smtClean="0"/>
              <a:t>style:none</a:t>
            </a:r>
            <a:r>
              <a:rPr lang="en-GB" dirty="0" smtClean="0"/>
              <a:t>; </a:t>
            </a:r>
          </a:p>
          <a:p>
            <a:pPr>
              <a:buNone/>
            </a:pPr>
            <a:r>
              <a:rPr lang="en-GB" dirty="0" smtClean="0"/>
              <a:t>} </a:t>
            </a:r>
            <a:endParaRPr lang="en-GB" dirty="0" smtClean="0"/>
          </a:p>
          <a:p>
            <a:pPr>
              <a:buNone/>
            </a:pPr>
            <a:r>
              <a:rPr lang="en-GB" dirty="0" smtClean="0"/>
              <a:t>#</a:t>
            </a:r>
            <a:r>
              <a:rPr lang="en-GB" dirty="0" err="1" smtClean="0"/>
              <a:t>nav</a:t>
            </a:r>
            <a:r>
              <a:rPr lang="en-GB" dirty="0" smtClean="0"/>
              <a:t> li{</a:t>
            </a:r>
          </a:p>
          <a:p>
            <a:pPr>
              <a:buNone/>
            </a:pPr>
            <a:r>
              <a:rPr lang="en-GB" dirty="0" err="1" smtClean="0"/>
              <a:t>display:inline</a:t>
            </a:r>
            <a:r>
              <a:rPr lang="en-GB" dirty="0" smtClean="0"/>
              <a:t>; </a:t>
            </a:r>
          </a:p>
          <a:p>
            <a:pPr>
              <a:buNone/>
            </a:pPr>
            <a:r>
              <a:rPr lang="en-GB" dirty="0" smtClean="0"/>
              <a:t>margin:0; </a:t>
            </a:r>
          </a:p>
          <a:p>
            <a:pPr>
              <a:buNone/>
            </a:pPr>
            <a:r>
              <a:rPr lang="en-GB" dirty="0" smtClean="0"/>
              <a:t>padding:0; </a:t>
            </a:r>
          </a:p>
          <a:p>
            <a:pPr>
              <a:buNone/>
            </a:pPr>
            <a:r>
              <a:rPr lang="en-GB" dirty="0" smtClean="0"/>
              <a:t>}</a:t>
            </a:r>
            <a:endParaRPr lang="en-GB" dirty="0"/>
          </a:p>
        </p:txBody>
      </p:sp>
      <p:pic>
        <p:nvPicPr>
          <p:cNvPr id="6146" name="Picture 2"/>
          <p:cNvPicPr>
            <a:picLocks noChangeAspect="1" noChangeArrowheads="1"/>
          </p:cNvPicPr>
          <p:nvPr/>
        </p:nvPicPr>
        <p:blipFill>
          <a:blip r:embed="rId2" cstate="print"/>
          <a:srcRect l="63053" t="40006" r="17379" b="39121"/>
          <a:stretch>
            <a:fillRect/>
          </a:stretch>
        </p:blipFill>
        <p:spPr bwMode="auto">
          <a:xfrm>
            <a:off x="7022097" y="3518339"/>
            <a:ext cx="3888432" cy="2592288"/>
          </a:xfrm>
          <a:prstGeom prst="rect">
            <a:avLst/>
          </a:prstGeom>
          <a:noFill/>
          <a:ln w="9525">
            <a:noFill/>
            <a:miter lim="800000"/>
            <a:headEnd/>
            <a:tailEnd/>
          </a:ln>
        </p:spPr>
      </p:pic>
    </p:spTree>
    <p:extLst>
      <p:ext uri="{BB962C8B-B14F-4D97-AF65-F5344CB8AC3E}">
        <p14:creationId xmlns:p14="http://schemas.microsoft.com/office/powerpoint/2010/main" val="94798288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7170" name="Picture 2"/>
          <p:cNvPicPr>
            <a:picLocks noGrp="1" noChangeAspect="1" noChangeArrowheads="1"/>
          </p:cNvPicPr>
          <p:nvPr>
            <p:ph idx="1"/>
          </p:nvPr>
        </p:nvPicPr>
        <p:blipFill>
          <a:blip r:embed="rId2" cstate="print"/>
          <a:srcRect l="17186" t="30861" r="18180" b="24591"/>
          <a:stretch>
            <a:fillRect/>
          </a:stretch>
        </p:blipFill>
        <p:spPr bwMode="auto">
          <a:xfrm>
            <a:off x="1775521" y="1988840"/>
            <a:ext cx="8525233" cy="3672408"/>
          </a:xfrm>
          <a:prstGeom prst="rect">
            <a:avLst/>
          </a:prstGeom>
          <a:noFill/>
          <a:ln w="9525">
            <a:noFill/>
            <a:miter lim="800000"/>
            <a:headEnd/>
            <a:tailEnd/>
          </a:ln>
        </p:spPr>
      </p:pic>
    </p:spTree>
    <p:extLst>
      <p:ext uri="{BB962C8B-B14F-4D97-AF65-F5344CB8AC3E}">
        <p14:creationId xmlns:p14="http://schemas.microsoft.com/office/powerpoint/2010/main" val="58009716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Adjusting Margins and Making IE6 Cooperate</a:t>
            </a:r>
            <a:endParaRPr lang="en-GB" dirty="0"/>
          </a:p>
        </p:txBody>
      </p:sp>
      <p:sp>
        <p:nvSpPr>
          <p:cNvPr id="3" name="Content Placeholder 2"/>
          <p:cNvSpPr>
            <a:spLocks noGrp="1"/>
          </p:cNvSpPr>
          <p:nvPr>
            <p:ph idx="1"/>
          </p:nvPr>
        </p:nvSpPr>
        <p:spPr>
          <a:xfrm>
            <a:off x="1981200" y="1600200"/>
            <a:ext cx="8229600" cy="4925144"/>
          </a:xfrm>
        </p:spPr>
        <p:txBody>
          <a:bodyPr>
            <a:normAutofit/>
          </a:bodyPr>
          <a:lstStyle/>
          <a:p>
            <a:r>
              <a:rPr lang="en-GB" dirty="0" smtClean="0"/>
              <a:t>Adjust the margin and padding of some elements to make the layout a little less cramped</a:t>
            </a:r>
          </a:p>
          <a:p>
            <a:pPr>
              <a:buNone/>
            </a:pPr>
            <a:endParaRPr lang="en-GB" dirty="0" smtClean="0"/>
          </a:p>
          <a:p>
            <a:pPr>
              <a:buNone/>
            </a:pPr>
            <a:r>
              <a:rPr lang="en-GB" dirty="0" smtClean="0"/>
              <a:t>#header h1 { padding:5px; margin:0; }</a:t>
            </a:r>
          </a:p>
          <a:p>
            <a:pPr>
              <a:buNone/>
            </a:pPr>
            <a:r>
              <a:rPr lang="en-GB" dirty="0" smtClean="0"/>
              <a:t>#</a:t>
            </a:r>
            <a:r>
              <a:rPr lang="en-GB" dirty="0" err="1" smtClean="0"/>
              <a:t>nav</a:t>
            </a:r>
            <a:r>
              <a:rPr lang="en-GB" dirty="0" smtClean="0"/>
              <a:t> { background:#CC99CC; padding:5px; } </a:t>
            </a:r>
          </a:p>
          <a:p>
            <a:pPr>
              <a:buNone/>
            </a:pPr>
            <a:r>
              <a:rPr lang="en-GB" dirty="0" smtClean="0"/>
              <a:t>#main h2, #main h3, #main p { padding:0 10px;}</a:t>
            </a:r>
          </a:p>
          <a:p>
            <a:pPr>
              <a:buNone/>
            </a:pPr>
            <a:r>
              <a:rPr lang="en-GB" dirty="0" smtClean="0"/>
              <a:t>#sidebar </a:t>
            </a:r>
            <a:r>
              <a:rPr lang="en-GB" dirty="0" err="1" smtClean="0"/>
              <a:t>ul</a:t>
            </a:r>
            <a:r>
              <a:rPr lang="en-GB" dirty="0" smtClean="0"/>
              <a:t> { margin-bottom:0; } </a:t>
            </a:r>
          </a:p>
          <a:p>
            <a:pPr>
              <a:buNone/>
            </a:pPr>
            <a:r>
              <a:rPr lang="en-GB" dirty="0" smtClean="0"/>
              <a:t>#sidebar h3, #sidebar p { padding:0 10px; } </a:t>
            </a:r>
          </a:p>
          <a:p>
            <a:pPr>
              <a:buNone/>
            </a:pPr>
            <a:r>
              <a:rPr lang="en-GB" dirty="0" smtClean="0"/>
              <a:t>#footer p { padding:5px; margin:0; } </a:t>
            </a:r>
            <a:endParaRPr lang="en-GB" dirty="0"/>
          </a:p>
        </p:txBody>
      </p:sp>
    </p:spTree>
    <p:extLst>
      <p:ext uri="{BB962C8B-B14F-4D97-AF65-F5344CB8AC3E}">
        <p14:creationId xmlns:p14="http://schemas.microsoft.com/office/powerpoint/2010/main" val="2418290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GB"/>
              <a:t>Headings</a:t>
            </a:r>
          </a:p>
        </p:txBody>
      </p:sp>
      <p:sp>
        <p:nvSpPr>
          <p:cNvPr id="31747" name="Rectangle 3"/>
          <p:cNvSpPr>
            <a:spLocks noGrp="1" noChangeArrowheads="1"/>
          </p:cNvSpPr>
          <p:nvPr>
            <p:ph idx="1"/>
          </p:nvPr>
        </p:nvSpPr>
        <p:spPr>
          <a:xfrm>
            <a:off x="1981200" y="1719264"/>
            <a:ext cx="8229600" cy="4949825"/>
          </a:xfrm>
        </p:spPr>
        <p:txBody>
          <a:bodyPr/>
          <a:lstStyle/>
          <a:p>
            <a:r>
              <a:rPr lang="en-GB"/>
              <a:t>Headings are defined with the &lt;h1&gt; to &lt;h6&gt; tags. </a:t>
            </a:r>
          </a:p>
          <a:p>
            <a:pPr lvl="1"/>
            <a:r>
              <a:rPr lang="en-GB"/>
              <a:t>&lt;h1&gt;This is a large heading&lt;/h1&gt;</a:t>
            </a:r>
          </a:p>
          <a:p>
            <a:pPr lvl="1"/>
            <a:r>
              <a:rPr lang="en-GB"/>
              <a:t>&lt;h2&gt;This is a heading&lt;/h2&gt;</a:t>
            </a:r>
          </a:p>
          <a:p>
            <a:pPr lvl="1"/>
            <a:r>
              <a:rPr lang="en-GB"/>
              <a:t>&lt;h3&gt;This is a heading&lt;/h3&gt;</a:t>
            </a:r>
          </a:p>
          <a:p>
            <a:pPr lvl="1"/>
            <a:r>
              <a:rPr lang="en-GB"/>
              <a:t>&lt;h4&gt;This is a heading&lt;/h4&gt;</a:t>
            </a:r>
          </a:p>
          <a:p>
            <a:pPr lvl="1"/>
            <a:r>
              <a:rPr lang="en-GB"/>
              <a:t>&lt;h5&gt;This is a heading&lt;/h5&gt;</a:t>
            </a:r>
          </a:p>
          <a:p>
            <a:pPr lvl="1"/>
            <a:r>
              <a:rPr lang="en-GB"/>
              <a:t>&lt;h6&gt;This is a small heading&lt;/h6&gt;</a:t>
            </a:r>
          </a:p>
          <a:p>
            <a:r>
              <a:rPr lang="en-GB"/>
              <a:t>HTML automatically adds an extra blank line before and after a heading.</a:t>
            </a:r>
          </a:p>
        </p:txBody>
      </p:sp>
    </p:spTree>
    <p:extLst>
      <p:ext uri="{BB962C8B-B14F-4D97-AF65-F5344CB8AC3E}">
        <p14:creationId xmlns:p14="http://schemas.microsoft.com/office/powerpoint/2010/main" val="1760624460"/>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8194" name="Picture 2"/>
          <p:cNvPicPr>
            <a:picLocks noGrp="1" noChangeAspect="1" noChangeArrowheads="1"/>
          </p:cNvPicPr>
          <p:nvPr>
            <p:ph idx="1"/>
          </p:nvPr>
        </p:nvPicPr>
        <p:blipFill>
          <a:blip r:embed="rId2" cstate="print"/>
          <a:srcRect l="18180" t="27679" r="19174" b="30955"/>
          <a:stretch>
            <a:fillRect/>
          </a:stretch>
        </p:blipFill>
        <p:spPr bwMode="auto">
          <a:xfrm>
            <a:off x="1769474" y="1916832"/>
            <a:ext cx="8898527" cy="3672408"/>
          </a:xfrm>
          <a:prstGeom prst="rect">
            <a:avLst/>
          </a:prstGeom>
          <a:noFill/>
          <a:ln w="9525">
            <a:noFill/>
            <a:miter lim="800000"/>
            <a:headEnd/>
            <a:tailEnd/>
          </a:ln>
        </p:spPr>
      </p:pic>
    </p:spTree>
    <p:extLst>
      <p:ext uri="{BB962C8B-B14F-4D97-AF65-F5344CB8AC3E}">
        <p14:creationId xmlns:p14="http://schemas.microsoft.com/office/powerpoint/2010/main" val="79006296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IE Float Bug</a:t>
            </a:r>
            <a:endParaRPr lang="en-GB" dirty="0"/>
          </a:p>
        </p:txBody>
      </p:sp>
      <p:sp>
        <p:nvSpPr>
          <p:cNvPr id="3" name="Content Placeholder 2"/>
          <p:cNvSpPr>
            <a:spLocks noGrp="1"/>
          </p:cNvSpPr>
          <p:nvPr>
            <p:ph idx="1"/>
          </p:nvPr>
        </p:nvSpPr>
        <p:spPr/>
        <p:txBody>
          <a:bodyPr>
            <a:normAutofit/>
          </a:bodyPr>
          <a:lstStyle/>
          <a:p>
            <a:r>
              <a:rPr lang="en-GB" dirty="0" smtClean="0"/>
              <a:t>You will notice that the footer is not always being  pushed completely below #main in IE6 </a:t>
            </a:r>
          </a:p>
          <a:p>
            <a:r>
              <a:rPr lang="en-GB" dirty="0" smtClean="0"/>
              <a:t>Scroll up and down a couple of times if you can’t see it immediately.</a:t>
            </a:r>
          </a:p>
          <a:p>
            <a:r>
              <a:rPr lang="en-GB" dirty="0" smtClean="0"/>
              <a:t>Because every major element has a different background colour and everything is really tight, it is very noticeable. </a:t>
            </a:r>
          </a:p>
          <a:p>
            <a:r>
              <a:rPr lang="en-GB" dirty="0" smtClean="0"/>
              <a:t>If you have a bit of space between the main content and the sidebar this bug doesn’t occur.</a:t>
            </a:r>
          </a:p>
          <a:p>
            <a:r>
              <a:rPr lang="en-GB" dirty="0" smtClean="0"/>
              <a:t>Making the sidebar narrower is one way of avoiding it.</a:t>
            </a:r>
            <a:endParaRPr lang="en-GB" dirty="0"/>
          </a:p>
        </p:txBody>
      </p:sp>
    </p:spTree>
    <p:extLst>
      <p:ext uri="{BB962C8B-B14F-4D97-AF65-F5344CB8AC3E}">
        <p14:creationId xmlns:p14="http://schemas.microsoft.com/office/powerpoint/2010/main" val="308893457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fix</a:t>
            </a:r>
            <a:endParaRPr lang="en-GB" dirty="0"/>
          </a:p>
        </p:txBody>
      </p:sp>
      <p:sp>
        <p:nvSpPr>
          <p:cNvPr id="3" name="Content Placeholder 2"/>
          <p:cNvSpPr>
            <a:spLocks noGrp="1"/>
          </p:cNvSpPr>
          <p:nvPr>
            <p:ph idx="1"/>
          </p:nvPr>
        </p:nvSpPr>
        <p:spPr>
          <a:xfrm>
            <a:off x="1981200" y="1600201"/>
            <a:ext cx="4906888" cy="4525963"/>
          </a:xfrm>
        </p:spPr>
        <p:txBody>
          <a:bodyPr>
            <a:normAutofit/>
          </a:bodyPr>
          <a:lstStyle/>
          <a:p>
            <a:pPr>
              <a:buNone/>
            </a:pPr>
            <a:r>
              <a:rPr lang="en-GB" dirty="0" smtClean="0"/>
              <a:t> #sidebar {</a:t>
            </a:r>
          </a:p>
          <a:p>
            <a:pPr>
              <a:buNone/>
            </a:pPr>
            <a:r>
              <a:rPr lang="en-GB" dirty="0" smtClean="0"/>
              <a:t>background:#66CCFF;</a:t>
            </a:r>
          </a:p>
          <a:p>
            <a:pPr>
              <a:buNone/>
            </a:pPr>
            <a:r>
              <a:rPr lang="en-GB" dirty="0" err="1" smtClean="0"/>
              <a:t>float:right</a:t>
            </a:r>
            <a:r>
              <a:rPr lang="en-GB" dirty="0" smtClean="0"/>
              <a:t>;</a:t>
            </a:r>
          </a:p>
          <a:p>
            <a:pPr>
              <a:buNone/>
            </a:pPr>
            <a:r>
              <a:rPr lang="en-GB" dirty="0" smtClean="0"/>
              <a:t>width:240px;</a:t>
            </a:r>
          </a:p>
          <a:p>
            <a:pPr>
              <a:buNone/>
            </a:pPr>
            <a:r>
              <a:rPr lang="en-GB" dirty="0" smtClean="0"/>
              <a:t>}</a:t>
            </a:r>
          </a:p>
          <a:p>
            <a:pPr>
              <a:buNone/>
            </a:pPr>
            <a:r>
              <a:rPr lang="en-GB" dirty="0" smtClean="0"/>
              <a:t>#sidebar h3, #sidebar p {</a:t>
            </a:r>
          </a:p>
          <a:p>
            <a:pPr>
              <a:buNone/>
            </a:pPr>
            <a:r>
              <a:rPr lang="en-GB" dirty="0" smtClean="0"/>
              <a:t>padding:0 10px 0 0;</a:t>
            </a:r>
          </a:p>
          <a:p>
            <a:pPr>
              <a:buNone/>
            </a:pPr>
            <a:r>
              <a:rPr lang="en-GB" dirty="0" smtClean="0"/>
              <a:t>}</a:t>
            </a:r>
            <a:endParaRPr lang="en-GB" dirty="0"/>
          </a:p>
        </p:txBody>
      </p:sp>
      <p:sp>
        <p:nvSpPr>
          <p:cNvPr id="4" name="TextBox 3"/>
          <p:cNvSpPr txBox="1"/>
          <p:nvPr/>
        </p:nvSpPr>
        <p:spPr>
          <a:xfrm>
            <a:off x="7608169" y="2636912"/>
            <a:ext cx="2537361" cy="923330"/>
          </a:xfrm>
          <a:prstGeom prst="rect">
            <a:avLst/>
          </a:prstGeom>
          <a:noFill/>
        </p:spPr>
        <p:txBody>
          <a:bodyPr wrap="none" rtlCol="0">
            <a:spAutoFit/>
          </a:bodyPr>
          <a:lstStyle/>
          <a:p>
            <a:pPr>
              <a:buNone/>
            </a:pPr>
            <a:r>
              <a:rPr lang="en-GB" dirty="0"/>
              <a:t>We change this value to </a:t>
            </a:r>
          </a:p>
          <a:p>
            <a:pPr>
              <a:buNone/>
            </a:pPr>
            <a:r>
              <a:rPr lang="en-GB" dirty="0"/>
              <a:t>be slightly smaller which </a:t>
            </a:r>
          </a:p>
          <a:p>
            <a:pPr>
              <a:buNone/>
            </a:pPr>
            <a:r>
              <a:rPr lang="en-GB" dirty="0"/>
              <a:t>will prevent gaps.</a:t>
            </a:r>
          </a:p>
        </p:txBody>
      </p:sp>
      <p:sp>
        <p:nvSpPr>
          <p:cNvPr id="5" name="TextBox 4"/>
          <p:cNvSpPr txBox="1"/>
          <p:nvPr/>
        </p:nvSpPr>
        <p:spPr>
          <a:xfrm>
            <a:off x="7752184" y="4005064"/>
            <a:ext cx="2183162" cy="1477328"/>
          </a:xfrm>
          <a:prstGeom prst="rect">
            <a:avLst/>
          </a:prstGeom>
          <a:noFill/>
        </p:spPr>
        <p:txBody>
          <a:bodyPr wrap="none" rtlCol="0">
            <a:spAutoFit/>
          </a:bodyPr>
          <a:lstStyle/>
          <a:p>
            <a:r>
              <a:rPr lang="en-GB" dirty="0"/>
              <a:t>We remove any left </a:t>
            </a:r>
          </a:p>
          <a:p>
            <a:r>
              <a:rPr lang="en-GB" dirty="0"/>
              <a:t>padding from the </a:t>
            </a:r>
          </a:p>
          <a:p>
            <a:r>
              <a:rPr lang="en-GB" dirty="0"/>
              <a:t>elements that are </a:t>
            </a:r>
          </a:p>
          <a:p>
            <a:r>
              <a:rPr lang="en-GB" dirty="0"/>
              <a:t>contained within the </a:t>
            </a:r>
          </a:p>
          <a:p>
            <a:r>
              <a:rPr lang="en-GB" dirty="0"/>
              <a:t>sidebar</a:t>
            </a:r>
          </a:p>
        </p:txBody>
      </p:sp>
      <p:cxnSp>
        <p:nvCxnSpPr>
          <p:cNvPr id="7" name="Straight Arrow Connector 6"/>
          <p:cNvCxnSpPr>
            <a:stCxn id="4" idx="1"/>
          </p:cNvCxnSpPr>
          <p:nvPr/>
        </p:nvCxnSpPr>
        <p:spPr>
          <a:xfrm flipH="1">
            <a:off x="4439816" y="3098578"/>
            <a:ext cx="3168352" cy="25841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6023992" y="4653136"/>
            <a:ext cx="1584176" cy="7200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814514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a:t>
            </a:r>
            <a:endParaRPr lang="en-GB" dirty="0"/>
          </a:p>
        </p:txBody>
      </p:sp>
      <p:pic>
        <p:nvPicPr>
          <p:cNvPr id="9218" name="Picture 2"/>
          <p:cNvPicPr>
            <a:picLocks noGrp="1" noChangeAspect="1" noChangeArrowheads="1"/>
          </p:cNvPicPr>
          <p:nvPr>
            <p:ph idx="1"/>
          </p:nvPr>
        </p:nvPicPr>
        <p:blipFill>
          <a:blip r:embed="rId2" cstate="print"/>
          <a:srcRect l="18180" t="24497" r="18180" b="15045"/>
          <a:stretch>
            <a:fillRect/>
          </a:stretch>
        </p:blipFill>
        <p:spPr bwMode="auto">
          <a:xfrm>
            <a:off x="1775520" y="1196752"/>
            <a:ext cx="8731918" cy="5184576"/>
          </a:xfrm>
          <a:prstGeom prst="rect">
            <a:avLst/>
          </a:prstGeom>
          <a:noFill/>
          <a:ln w="9525">
            <a:noFill/>
            <a:miter lim="800000"/>
            <a:headEnd/>
            <a:tailEnd/>
          </a:ln>
        </p:spPr>
      </p:pic>
    </p:spTree>
    <p:extLst>
      <p:ext uri="{BB962C8B-B14F-4D97-AF65-F5344CB8AC3E}">
        <p14:creationId xmlns:p14="http://schemas.microsoft.com/office/powerpoint/2010/main" val="40790124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Finishing Touches</a:t>
            </a:r>
            <a:endParaRPr lang="en-GB" dirty="0"/>
          </a:p>
        </p:txBody>
      </p:sp>
      <p:sp>
        <p:nvSpPr>
          <p:cNvPr id="3" name="Content Placeholder 2"/>
          <p:cNvSpPr>
            <a:spLocks noGrp="1"/>
          </p:cNvSpPr>
          <p:nvPr>
            <p:ph idx="1"/>
          </p:nvPr>
        </p:nvSpPr>
        <p:spPr/>
        <p:txBody>
          <a:bodyPr>
            <a:normAutofit/>
          </a:bodyPr>
          <a:lstStyle/>
          <a:p>
            <a:r>
              <a:rPr lang="en-GB" dirty="0" smtClean="0"/>
              <a:t>Remove the colour from the following:</a:t>
            </a:r>
          </a:p>
          <a:p>
            <a:pPr>
              <a:buNone/>
            </a:pPr>
            <a:r>
              <a:rPr lang="en-GB" dirty="0" smtClean="0"/>
              <a:t>#wrap {margin:0 auto;  width:750px;  }</a:t>
            </a:r>
          </a:p>
          <a:p>
            <a:pPr>
              <a:buNone/>
            </a:pPr>
            <a:r>
              <a:rPr lang="en-GB" dirty="0" smtClean="0"/>
              <a:t>#header </a:t>
            </a:r>
            <a:r>
              <a:rPr lang="en-GB" dirty="0" smtClean="0"/>
              <a:t>{</a:t>
            </a:r>
          </a:p>
          <a:p>
            <a:pPr>
              <a:buNone/>
            </a:pPr>
            <a:r>
              <a:rPr lang="en-GB" dirty="0" smtClean="0"/>
              <a:t>} </a:t>
            </a:r>
            <a:endParaRPr lang="en-GB" dirty="0" smtClean="0"/>
          </a:p>
          <a:p>
            <a:pPr>
              <a:buNone/>
            </a:pPr>
            <a:r>
              <a:rPr lang="en-GB" dirty="0" smtClean="0"/>
              <a:t>#</a:t>
            </a:r>
            <a:r>
              <a:rPr lang="en-GB" dirty="0" err="1" smtClean="0"/>
              <a:t>nav</a:t>
            </a:r>
            <a:r>
              <a:rPr lang="en-GB" dirty="0" smtClean="0"/>
              <a:t> {  padding:5px; } </a:t>
            </a:r>
          </a:p>
          <a:p>
            <a:pPr>
              <a:buNone/>
            </a:pPr>
            <a:r>
              <a:rPr lang="en-GB" dirty="0" smtClean="0"/>
              <a:t>#main { </a:t>
            </a:r>
            <a:r>
              <a:rPr lang="en-GB" dirty="0" err="1" smtClean="0"/>
              <a:t>float:left</a:t>
            </a:r>
            <a:r>
              <a:rPr lang="en-GB" dirty="0" smtClean="0"/>
              <a:t>;  width:500px;  } </a:t>
            </a:r>
          </a:p>
          <a:p>
            <a:pPr>
              <a:buNone/>
            </a:pPr>
            <a:r>
              <a:rPr lang="en-GB" dirty="0" smtClean="0"/>
              <a:t>#sidebar {  </a:t>
            </a:r>
            <a:r>
              <a:rPr lang="en-GB" dirty="0" err="1" smtClean="0"/>
              <a:t>float:right</a:t>
            </a:r>
            <a:r>
              <a:rPr lang="en-GB" dirty="0" smtClean="0"/>
              <a:t>;  width:240px;  }</a:t>
            </a:r>
          </a:p>
          <a:p>
            <a:pPr>
              <a:buNone/>
            </a:pPr>
            <a:r>
              <a:rPr lang="en-GB" dirty="0" smtClean="0"/>
              <a:t>#footer {  </a:t>
            </a:r>
            <a:r>
              <a:rPr lang="en-GB" dirty="0" err="1" smtClean="0"/>
              <a:t>clear:both</a:t>
            </a:r>
            <a:r>
              <a:rPr lang="en-GB" dirty="0" smtClean="0"/>
              <a:t>;  }</a:t>
            </a:r>
            <a:endParaRPr lang="en-GB" dirty="0"/>
          </a:p>
        </p:txBody>
      </p:sp>
    </p:spTree>
    <p:extLst>
      <p:ext uri="{BB962C8B-B14F-4D97-AF65-F5344CB8AC3E}">
        <p14:creationId xmlns:p14="http://schemas.microsoft.com/office/powerpoint/2010/main" val="342241761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Final Result</a:t>
            </a:r>
            <a:endParaRPr lang="en-GB" dirty="0"/>
          </a:p>
        </p:txBody>
      </p:sp>
      <p:pic>
        <p:nvPicPr>
          <p:cNvPr id="10242" name="Picture 2"/>
          <p:cNvPicPr>
            <a:picLocks noGrp="1" noChangeAspect="1" noChangeArrowheads="1"/>
          </p:cNvPicPr>
          <p:nvPr>
            <p:ph idx="1"/>
          </p:nvPr>
        </p:nvPicPr>
        <p:blipFill>
          <a:blip r:embed="rId2" cstate="print"/>
          <a:srcRect l="22158" t="24497" r="24146" b="19818"/>
          <a:stretch>
            <a:fillRect/>
          </a:stretch>
        </p:blipFill>
        <p:spPr bwMode="auto">
          <a:xfrm>
            <a:off x="1703512" y="1052736"/>
            <a:ext cx="8712968" cy="5647294"/>
          </a:xfrm>
          <a:prstGeom prst="rect">
            <a:avLst/>
          </a:prstGeom>
          <a:noFill/>
          <a:ln w="9525">
            <a:noFill/>
            <a:miter lim="800000"/>
            <a:headEnd/>
            <a:tailEnd/>
          </a:ln>
        </p:spPr>
      </p:pic>
    </p:spTree>
    <p:extLst>
      <p:ext uri="{BB962C8B-B14F-4D97-AF65-F5344CB8AC3E}">
        <p14:creationId xmlns:p14="http://schemas.microsoft.com/office/powerpoint/2010/main" val="393775963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JavaScript</a:t>
            </a:r>
          </a:p>
        </p:txBody>
      </p:sp>
      <p:sp>
        <p:nvSpPr>
          <p:cNvPr id="3" name="Content Placeholder 2"/>
          <p:cNvSpPr>
            <a:spLocks noGrp="1"/>
          </p:cNvSpPr>
          <p:nvPr>
            <p:ph idx="1"/>
          </p:nvPr>
        </p:nvSpPr>
        <p:spPr/>
        <p:txBody>
          <a:bodyPr>
            <a:normAutofit/>
          </a:bodyPr>
          <a:lstStyle/>
          <a:p>
            <a:r>
              <a:rPr lang="en-GB" dirty="0"/>
              <a:t>Core JavaScript 1.5 Reference</a:t>
            </a:r>
          </a:p>
          <a:p>
            <a:r>
              <a:rPr lang="en-GB" dirty="0" smtClean="0">
                <a:hlinkClick r:id=""/>
              </a:rPr>
              <a:t>https://developer.mozilla.org/en/JavaScript/Reference</a:t>
            </a:r>
          </a:p>
          <a:p>
            <a:r>
              <a:rPr lang="en-GB" dirty="0" smtClean="0">
                <a:hlinkClick r:id=""/>
              </a:rPr>
              <a:t>https://developer.mozilla.org/en/JavaScript/A_re-introduction_to_JavaScript</a:t>
            </a:r>
            <a:endParaRPr lang="en-GB" dirty="0" smtClean="0"/>
          </a:p>
          <a:p>
            <a:r>
              <a:rPr lang="en-GB" dirty="0" smtClean="0">
                <a:hlinkClick r:id="rId2"/>
              </a:rPr>
              <a:t>http://www.w3schools.com/jsref/</a:t>
            </a:r>
            <a:endParaRPr lang="en-GB" dirty="0" smtClean="0"/>
          </a:p>
          <a:p>
            <a:r>
              <a:rPr lang="en-GB" dirty="0" smtClean="0">
                <a:hlinkClick r:id="rId3"/>
              </a:rPr>
              <a:t>http://www.w3schools.com/js/</a:t>
            </a:r>
            <a:endParaRPr lang="en-GB" dirty="0" smtClean="0"/>
          </a:p>
          <a:p>
            <a:pPr>
              <a:buNone/>
            </a:pPr>
            <a:endParaRPr lang="en-GB" dirty="0"/>
          </a:p>
        </p:txBody>
      </p:sp>
    </p:spTree>
    <p:extLst>
      <p:ext uri="{BB962C8B-B14F-4D97-AF65-F5344CB8AC3E}">
        <p14:creationId xmlns:p14="http://schemas.microsoft.com/office/powerpoint/2010/main" val="171573693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JavaScript</a:t>
            </a:r>
          </a:p>
        </p:txBody>
      </p:sp>
      <p:sp>
        <p:nvSpPr>
          <p:cNvPr id="3" name="Content Placeholder 2"/>
          <p:cNvSpPr>
            <a:spLocks noGrp="1"/>
          </p:cNvSpPr>
          <p:nvPr>
            <p:ph idx="1"/>
          </p:nvPr>
        </p:nvSpPr>
        <p:spPr/>
        <p:txBody>
          <a:bodyPr/>
          <a:lstStyle/>
          <a:p>
            <a:pPr>
              <a:buNone/>
            </a:pPr>
            <a:r>
              <a:rPr lang="en-GB" b="1" dirty="0"/>
              <a:t>&lt;script type="text/</a:t>
            </a:r>
            <a:r>
              <a:rPr lang="en-GB" b="1" dirty="0" err="1"/>
              <a:t>javascript</a:t>
            </a:r>
            <a:r>
              <a:rPr lang="en-GB" b="1" dirty="0"/>
              <a:t>"&gt;</a:t>
            </a:r>
          </a:p>
          <a:p>
            <a:pPr>
              <a:buNone/>
            </a:pPr>
            <a:r>
              <a:rPr lang="en-GB" b="1" dirty="0" smtClean="0"/>
              <a:t>&lt;/</a:t>
            </a:r>
            <a:r>
              <a:rPr lang="en-GB" b="1" dirty="0"/>
              <a:t>script&gt;</a:t>
            </a:r>
            <a:endParaRPr lang="en-GB" dirty="0"/>
          </a:p>
        </p:txBody>
      </p:sp>
    </p:spTree>
    <p:extLst>
      <p:ext uri="{BB962C8B-B14F-4D97-AF65-F5344CB8AC3E}">
        <p14:creationId xmlns:p14="http://schemas.microsoft.com/office/powerpoint/2010/main" val="206747374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JavaScript</a:t>
            </a:r>
            <a:endParaRPr lang="en-GB" dirty="0"/>
          </a:p>
        </p:txBody>
      </p:sp>
      <p:sp>
        <p:nvSpPr>
          <p:cNvPr id="3" name="Content Placeholder 2"/>
          <p:cNvSpPr>
            <a:spLocks noGrp="1"/>
          </p:cNvSpPr>
          <p:nvPr>
            <p:ph idx="1"/>
          </p:nvPr>
        </p:nvSpPr>
        <p:spPr/>
        <p:txBody>
          <a:bodyPr>
            <a:normAutofit/>
          </a:bodyPr>
          <a:lstStyle/>
          <a:p>
            <a:r>
              <a:rPr lang="en-GB" dirty="0" err="1"/>
              <a:t>Javascript</a:t>
            </a:r>
            <a:r>
              <a:rPr lang="en-GB" dirty="0"/>
              <a:t> can be accessed from a file similar to external CSS files</a:t>
            </a:r>
          </a:p>
          <a:p>
            <a:pPr>
              <a:buNone/>
            </a:pPr>
            <a:endParaRPr lang="en-GB" b="1" dirty="0"/>
          </a:p>
          <a:p>
            <a:pPr>
              <a:buNone/>
            </a:pPr>
            <a:r>
              <a:rPr lang="en-GB" b="1" dirty="0"/>
              <a:t>&lt;script </a:t>
            </a:r>
            <a:r>
              <a:rPr lang="en-GB" b="1" dirty="0" err="1"/>
              <a:t>src</a:t>
            </a:r>
            <a:r>
              <a:rPr lang="en-GB" b="1" dirty="0"/>
              <a:t>="file.js" type="text/</a:t>
            </a:r>
            <a:r>
              <a:rPr lang="en-GB" b="1" dirty="0" err="1"/>
              <a:t>javascript</a:t>
            </a:r>
            <a:r>
              <a:rPr lang="en-GB" b="1" dirty="0"/>
              <a:t>"&gt;&lt;/script&gt;</a:t>
            </a:r>
            <a:endParaRPr lang="en-GB" dirty="0"/>
          </a:p>
        </p:txBody>
      </p:sp>
    </p:spTree>
    <p:extLst>
      <p:ext uri="{BB962C8B-B14F-4D97-AF65-F5344CB8AC3E}">
        <p14:creationId xmlns:p14="http://schemas.microsoft.com/office/powerpoint/2010/main" val="309946230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noscript</a:t>
            </a:r>
            <a:endParaRPr lang="en-GB" dirty="0"/>
          </a:p>
        </p:txBody>
      </p:sp>
      <p:sp>
        <p:nvSpPr>
          <p:cNvPr id="3" name="Content Placeholder 2"/>
          <p:cNvSpPr>
            <a:spLocks noGrp="1"/>
          </p:cNvSpPr>
          <p:nvPr>
            <p:ph idx="1"/>
          </p:nvPr>
        </p:nvSpPr>
        <p:spPr/>
        <p:txBody>
          <a:bodyPr>
            <a:normAutofit/>
          </a:bodyPr>
          <a:lstStyle/>
          <a:p>
            <a:pPr>
              <a:buNone/>
            </a:pPr>
            <a:r>
              <a:rPr lang="en-GB" b="1" dirty="0"/>
              <a:t>&lt;script type="text/</a:t>
            </a:r>
            <a:r>
              <a:rPr lang="en-GB" b="1" dirty="0" err="1"/>
              <a:t>javascript</a:t>
            </a:r>
            <a:r>
              <a:rPr lang="en-GB" b="1" dirty="0"/>
              <a:t>"&gt;</a:t>
            </a:r>
          </a:p>
          <a:p>
            <a:pPr>
              <a:buNone/>
            </a:pPr>
            <a:r>
              <a:rPr lang="en-GB" b="1" dirty="0" err="1" smtClean="0"/>
              <a:t>document.write</a:t>
            </a:r>
            <a:r>
              <a:rPr lang="en-GB" b="1" dirty="0"/>
              <a:t>("hello, world");</a:t>
            </a:r>
          </a:p>
          <a:p>
            <a:pPr>
              <a:buNone/>
            </a:pPr>
            <a:r>
              <a:rPr lang="en-GB" b="1" dirty="0" smtClean="0"/>
              <a:t>&lt;/</a:t>
            </a:r>
            <a:r>
              <a:rPr lang="en-GB" b="1" dirty="0"/>
              <a:t>script&gt;</a:t>
            </a:r>
          </a:p>
          <a:p>
            <a:pPr>
              <a:buNone/>
            </a:pPr>
            <a:r>
              <a:rPr lang="en-GB" b="1" dirty="0"/>
              <a:t>&lt;</a:t>
            </a:r>
            <a:r>
              <a:rPr lang="en-GB" b="1" dirty="0" err="1"/>
              <a:t>noscript</a:t>
            </a:r>
            <a:r>
              <a:rPr lang="en-GB" b="1" dirty="0"/>
              <a:t>&gt;</a:t>
            </a:r>
          </a:p>
          <a:p>
            <a:pPr>
              <a:buNone/>
            </a:pPr>
            <a:r>
              <a:rPr lang="en-GB" b="1" dirty="0"/>
              <a:t>goodbye, world</a:t>
            </a:r>
          </a:p>
          <a:p>
            <a:pPr>
              <a:buNone/>
            </a:pPr>
            <a:r>
              <a:rPr lang="en-GB" b="1" dirty="0"/>
              <a:t>&lt;/</a:t>
            </a:r>
            <a:r>
              <a:rPr lang="en-GB" b="1" dirty="0" err="1"/>
              <a:t>noscript</a:t>
            </a:r>
            <a:r>
              <a:rPr lang="en-GB" b="1" dirty="0"/>
              <a:t>&gt;</a:t>
            </a:r>
            <a:endParaRPr lang="en-GB" dirty="0"/>
          </a:p>
        </p:txBody>
      </p:sp>
    </p:spTree>
    <p:extLst>
      <p:ext uri="{BB962C8B-B14F-4D97-AF65-F5344CB8AC3E}">
        <p14:creationId xmlns:p14="http://schemas.microsoft.com/office/powerpoint/2010/main" val="2310264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GB"/>
              <a:t>HTML Basic Formatting</a:t>
            </a:r>
          </a:p>
        </p:txBody>
      </p:sp>
      <p:sp>
        <p:nvSpPr>
          <p:cNvPr id="32771" name="Rectangle 3"/>
          <p:cNvSpPr>
            <a:spLocks noGrp="1" noChangeArrowheads="1"/>
          </p:cNvSpPr>
          <p:nvPr>
            <p:ph idx="1"/>
          </p:nvPr>
        </p:nvSpPr>
        <p:spPr>
          <a:xfrm>
            <a:off x="1981200" y="1600200"/>
            <a:ext cx="8229600" cy="5068888"/>
          </a:xfrm>
          <a:solidFill>
            <a:srgbClr val="FFFFCC"/>
          </a:solidFill>
          <a:ln>
            <a:solidFill>
              <a:schemeClr val="tx1"/>
            </a:solidFill>
          </a:ln>
        </p:spPr>
        <p:txBody>
          <a:bodyPr>
            <a:normAutofit/>
          </a:bodyPr>
          <a:lstStyle/>
          <a:p>
            <a:pPr>
              <a:buFont typeface="Wingdings" pitchFamily="2" charset="2"/>
              <a:buNone/>
            </a:pPr>
            <a:r>
              <a:rPr lang="en-GB" sz="2000" dirty="0"/>
              <a:t>&lt;html&gt;</a:t>
            </a:r>
          </a:p>
          <a:p>
            <a:pPr>
              <a:buFont typeface="Wingdings" pitchFamily="2" charset="2"/>
              <a:buNone/>
            </a:pPr>
            <a:r>
              <a:rPr lang="en-GB" sz="2000" dirty="0"/>
              <a:t>	&lt;head&gt;</a:t>
            </a:r>
          </a:p>
          <a:p>
            <a:pPr>
              <a:buFont typeface="Wingdings" pitchFamily="2" charset="2"/>
              <a:buNone/>
            </a:pPr>
            <a:r>
              <a:rPr lang="en-GB" sz="2000" dirty="0"/>
              <a:t>		&lt;title&gt;Document name goes here&lt;/title&gt;</a:t>
            </a:r>
          </a:p>
          <a:p>
            <a:pPr>
              <a:buFont typeface="Wingdings" pitchFamily="2" charset="2"/>
              <a:buNone/>
            </a:pPr>
            <a:r>
              <a:rPr lang="en-GB" sz="2000" dirty="0"/>
              <a:t>	&lt;/head&gt;</a:t>
            </a:r>
          </a:p>
          <a:p>
            <a:pPr>
              <a:buFont typeface="Wingdings" pitchFamily="2" charset="2"/>
              <a:buNone/>
            </a:pPr>
            <a:r>
              <a:rPr lang="en-GB" sz="2000" dirty="0"/>
              <a:t>	&lt;body&gt;</a:t>
            </a:r>
          </a:p>
          <a:p>
            <a:pPr>
              <a:buFont typeface="Wingdings" pitchFamily="2" charset="2"/>
              <a:buNone/>
            </a:pPr>
            <a:r>
              <a:rPr lang="en-GB" sz="2200" dirty="0"/>
              <a:t>		&lt;h1&gt;This is a large heading&lt;/h1&gt;</a:t>
            </a:r>
          </a:p>
          <a:p>
            <a:pPr>
              <a:buFont typeface="Wingdings" pitchFamily="2" charset="2"/>
              <a:buNone/>
            </a:pPr>
            <a:r>
              <a:rPr lang="en-GB" sz="2200" dirty="0"/>
              <a:t>		&lt;h2&gt;This is a heading&lt;/h2&gt;</a:t>
            </a:r>
          </a:p>
          <a:p>
            <a:pPr>
              <a:buFont typeface="Wingdings" pitchFamily="2" charset="2"/>
              <a:buNone/>
            </a:pPr>
            <a:r>
              <a:rPr lang="en-GB" sz="2200" dirty="0"/>
              <a:t>		&lt;h3&gt;This is a heading&lt;/h3&gt;</a:t>
            </a:r>
          </a:p>
          <a:p>
            <a:pPr>
              <a:buFont typeface="Wingdings" pitchFamily="2" charset="2"/>
              <a:buNone/>
            </a:pPr>
            <a:r>
              <a:rPr lang="en-GB" sz="2200" dirty="0"/>
              <a:t>		&lt;h4&gt;This is a heading&lt;/h4&gt;</a:t>
            </a:r>
          </a:p>
          <a:p>
            <a:pPr>
              <a:buFont typeface="Wingdings" pitchFamily="2" charset="2"/>
              <a:buNone/>
            </a:pPr>
            <a:r>
              <a:rPr lang="en-GB" sz="2200" dirty="0"/>
              <a:t>		&lt;h5&gt;This is a heading&lt;/h5&gt;</a:t>
            </a:r>
          </a:p>
          <a:p>
            <a:pPr>
              <a:buFont typeface="Wingdings" pitchFamily="2" charset="2"/>
              <a:buNone/>
            </a:pPr>
            <a:r>
              <a:rPr lang="en-GB" sz="2200" dirty="0"/>
              <a:t>		&lt;h6&gt;This is a small heading&lt;/h6&gt;</a:t>
            </a:r>
            <a:endParaRPr lang="en-GB" sz="2000" dirty="0"/>
          </a:p>
          <a:p>
            <a:pPr>
              <a:buFont typeface="Wingdings" pitchFamily="2" charset="2"/>
              <a:buNone/>
            </a:pPr>
            <a:r>
              <a:rPr lang="en-GB" sz="2000" dirty="0"/>
              <a:t>	&lt;/body&gt; </a:t>
            </a:r>
          </a:p>
          <a:p>
            <a:pPr>
              <a:buFont typeface="Wingdings" pitchFamily="2" charset="2"/>
              <a:buNone/>
            </a:pPr>
            <a:r>
              <a:rPr lang="en-GB" sz="2000" dirty="0"/>
              <a:t>&lt;/html&gt;</a:t>
            </a:r>
          </a:p>
        </p:txBody>
      </p:sp>
    </p:spTree>
    <p:extLst>
      <p:ext uri="{BB962C8B-B14F-4D97-AF65-F5344CB8AC3E}">
        <p14:creationId xmlns:p14="http://schemas.microsoft.com/office/powerpoint/2010/main" val="2631055898"/>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Statements</a:t>
            </a:r>
          </a:p>
        </p:txBody>
      </p:sp>
      <p:sp>
        <p:nvSpPr>
          <p:cNvPr id="3" name="Content Placeholder 2"/>
          <p:cNvSpPr>
            <a:spLocks noGrp="1"/>
          </p:cNvSpPr>
          <p:nvPr>
            <p:ph idx="1"/>
          </p:nvPr>
        </p:nvSpPr>
        <p:spPr>
          <a:xfrm>
            <a:off x="1981200" y="1600201"/>
            <a:ext cx="8435280" cy="4525963"/>
          </a:xfrm>
        </p:spPr>
        <p:txBody>
          <a:bodyPr>
            <a:normAutofit fontScale="47500" lnSpcReduction="20000"/>
          </a:bodyPr>
          <a:lstStyle/>
          <a:p>
            <a:r>
              <a:rPr lang="en-GB" b="1" dirty="0" smtClean="0"/>
              <a:t>Break</a:t>
            </a:r>
            <a:endParaRPr lang="en-GB" b="1" dirty="0"/>
          </a:p>
          <a:p>
            <a:r>
              <a:rPr lang="en-GB" b="1" dirty="0" smtClean="0"/>
              <a:t>Const</a:t>
            </a:r>
            <a:endParaRPr lang="en-GB" b="1" dirty="0"/>
          </a:p>
          <a:p>
            <a:r>
              <a:rPr lang="en-GB" b="1" dirty="0" smtClean="0"/>
              <a:t>Continue</a:t>
            </a:r>
            <a:endParaRPr lang="en-GB" b="1" dirty="0"/>
          </a:p>
          <a:p>
            <a:r>
              <a:rPr lang="en-GB" b="1" dirty="0" smtClean="0"/>
              <a:t>do </a:t>
            </a:r>
            <a:r>
              <a:rPr lang="en-GB" b="1" dirty="0"/>
              <a:t>... </a:t>
            </a:r>
            <a:r>
              <a:rPr lang="en-GB" b="1" dirty="0" smtClean="0"/>
              <a:t>While</a:t>
            </a:r>
            <a:endParaRPr lang="en-GB" b="1" dirty="0"/>
          </a:p>
          <a:p>
            <a:r>
              <a:rPr lang="en-GB" b="1" dirty="0" smtClean="0"/>
              <a:t>For</a:t>
            </a:r>
            <a:endParaRPr lang="en-GB" b="1" dirty="0"/>
          </a:p>
          <a:p>
            <a:r>
              <a:rPr lang="en-GB" b="1" dirty="0" smtClean="0"/>
              <a:t>for </a:t>
            </a:r>
            <a:r>
              <a:rPr lang="en-GB" b="1" dirty="0"/>
              <a:t>... </a:t>
            </a:r>
            <a:r>
              <a:rPr lang="en-GB" b="1" dirty="0" smtClean="0"/>
              <a:t>In</a:t>
            </a:r>
            <a:endParaRPr lang="en-GB" b="1" dirty="0"/>
          </a:p>
          <a:p>
            <a:r>
              <a:rPr lang="en-GB" b="1" dirty="0" smtClean="0"/>
              <a:t>for </a:t>
            </a:r>
            <a:r>
              <a:rPr lang="en-GB" b="1" dirty="0"/>
              <a:t>each ... </a:t>
            </a:r>
            <a:r>
              <a:rPr lang="en-GB" b="1" dirty="0" smtClean="0"/>
              <a:t>In</a:t>
            </a:r>
            <a:endParaRPr lang="en-GB" b="1" dirty="0"/>
          </a:p>
          <a:p>
            <a:r>
              <a:rPr lang="en-GB" b="1" dirty="0" smtClean="0"/>
              <a:t>Function</a:t>
            </a:r>
            <a:endParaRPr lang="en-GB" b="1" dirty="0"/>
          </a:p>
          <a:p>
            <a:r>
              <a:rPr lang="en-GB" b="1" dirty="0" smtClean="0"/>
              <a:t>if </a:t>
            </a:r>
            <a:r>
              <a:rPr lang="en-GB" b="1" dirty="0"/>
              <a:t>... </a:t>
            </a:r>
            <a:r>
              <a:rPr lang="en-GB" b="1" dirty="0" smtClean="0"/>
              <a:t>Else</a:t>
            </a:r>
            <a:endParaRPr lang="en-GB" b="1" dirty="0"/>
          </a:p>
          <a:p>
            <a:r>
              <a:rPr lang="en-GB" b="1" dirty="0" smtClean="0"/>
              <a:t>Return</a:t>
            </a:r>
            <a:endParaRPr lang="en-GB" b="1" dirty="0"/>
          </a:p>
          <a:p>
            <a:r>
              <a:rPr lang="en-GB" b="1" dirty="0" smtClean="0"/>
              <a:t>Switch</a:t>
            </a:r>
            <a:endParaRPr lang="en-GB" b="1" dirty="0"/>
          </a:p>
          <a:p>
            <a:r>
              <a:rPr lang="en-GB" b="1" dirty="0" smtClean="0"/>
              <a:t>Throw</a:t>
            </a:r>
            <a:endParaRPr lang="en-GB" b="1" dirty="0"/>
          </a:p>
          <a:p>
            <a:r>
              <a:rPr lang="en-GB" b="1" dirty="0" smtClean="0"/>
              <a:t>try </a:t>
            </a:r>
            <a:r>
              <a:rPr lang="en-GB" b="1" dirty="0"/>
              <a:t>... </a:t>
            </a:r>
            <a:r>
              <a:rPr lang="en-GB" b="1" dirty="0" smtClean="0"/>
              <a:t>Catch</a:t>
            </a:r>
            <a:endParaRPr lang="en-GB" b="1" dirty="0"/>
          </a:p>
          <a:p>
            <a:r>
              <a:rPr lang="en-GB" b="1" dirty="0" err="1" smtClean="0"/>
              <a:t>Var</a:t>
            </a:r>
            <a:endParaRPr lang="en-GB" b="1" dirty="0"/>
          </a:p>
          <a:p>
            <a:r>
              <a:rPr lang="en-GB" b="1" dirty="0" smtClean="0"/>
              <a:t>While</a:t>
            </a:r>
            <a:endParaRPr lang="en-GB" b="1" dirty="0"/>
          </a:p>
          <a:p>
            <a:r>
              <a:rPr lang="en-GB" b="1" dirty="0" smtClean="0"/>
              <a:t>With</a:t>
            </a:r>
            <a:endParaRPr lang="en-GB" b="1" dirty="0"/>
          </a:p>
          <a:p>
            <a:r>
              <a:rPr lang="en-GB" b="1" dirty="0" smtClean="0"/>
              <a:t>...</a:t>
            </a:r>
          </a:p>
          <a:p>
            <a:endParaRPr lang="en-GB" b="1" dirty="0"/>
          </a:p>
          <a:p>
            <a:endParaRPr lang="en-GB" b="1" dirty="0" smtClean="0"/>
          </a:p>
          <a:p>
            <a:r>
              <a:rPr lang="en-GB" sz="4500" b="1" dirty="0"/>
              <a:t>http://developer.mozilla.org/en/docs/Core_JavaScript_1.5_Reference#Statements</a:t>
            </a:r>
            <a:endParaRPr lang="en-GB" sz="4500" dirty="0"/>
          </a:p>
        </p:txBody>
      </p:sp>
    </p:spTree>
    <p:extLst>
      <p:ext uri="{BB962C8B-B14F-4D97-AF65-F5344CB8AC3E}">
        <p14:creationId xmlns:p14="http://schemas.microsoft.com/office/powerpoint/2010/main" val="61827554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Arrays</a:t>
            </a:r>
          </a:p>
        </p:txBody>
      </p:sp>
      <p:sp>
        <p:nvSpPr>
          <p:cNvPr id="3" name="Content Placeholder 2"/>
          <p:cNvSpPr>
            <a:spLocks noGrp="1"/>
          </p:cNvSpPr>
          <p:nvPr>
            <p:ph idx="1"/>
          </p:nvPr>
        </p:nvSpPr>
        <p:spPr/>
        <p:txBody>
          <a:bodyPr/>
          <a:lstStyle/>
          <a:p>
            <a:pPr>
              <a:buNone/>
            </a:pPr>
            <a:r>
              <a:rPr lang="en-GB" b="1" dirty="0" err="1"/>
              <a:t>var</a:t>
            </a:r>
            <a:r>
              <a:rPr lang="en-GB" b="1" dirty="0"/>
              <a:t> a = new Array();</a:t>
            </a:r>
          </a:p>
          <a:p>
            <a:pPr>
              <a:buNone/>
            </a:pPr>
            <a:r>
              <a:rPr lang="en-GB" b="1" dirty="0" err="1"/>
              <a:t>var</a:t>
            </a:r>
            <a:r>
              <a:rPr lang="en-GB" b="1" dirty="0"/>
              <a:t> a = [];</a:t>
            </a:r>
          </a:p>
          <a:p>
            <a:pPr>
              <a:buNone/>
            </a:pPr>
            <a:r>
              <a:rPr lang="en-GB" b="1" dirty="0"/>
              <a:t>a[0] = "</a:t>
            </a:r>
            <a:r>
              <a:rPr lang="en-GB" b="1" dirty="0" err="1"/>
              <a:t>foo</a:t>
            </a:r>
            <a:r>
              <a:rPr lang="en-GB" b="1" dirty="0"/>
              <a:t>";</a:t>
            </a:r>
          </a:p>
          <a:p>
            <a:pPr>
              <a:buNone/>
            </a:pPr>
            <a:r>
              <a:rPr lang="en-GB" b="1" dirty="0"/>
              <a:t>a[1] = "bar";</a:t>
            </a:r>
          </a:p>
          <a:p>
            <a:pPr>
              <a:buNone/>
            </a:pPr>
            <a:r>
              <a:rPr lang="en-GB" b="1" dirty="0"/>
              <a:t>a[2] = "</a:t>
            </a:r>
            <a:r>
              <a:rPr lang="en-GB" b="1" dirty="0" err="1"/>
              <a:t>baz</a:t>
            </a:r>
            <a:r>
              <a:rPr lang="en-GB" b="1" dirty="0"/>
              <a:t>";</a:t>
            </a:r>
            <a:endParaRPr lang="en-GB" dirty="0"/>
          </a:p>
        </p:txBody>
      </p:sp>
    </p:spTree>
    <p:extLst>
      <p:ext uri="{BB962C8B-B14F-4D97-AF65-F5344CB8AC3E}">
        <p14:creationId xmlns:p14="http://schemas.microsoft.com/office/powerpoint/2010/main" val="60398989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Arrays</a:t>
            </a:r>
          </a:p>
        </p:txBody>
      </p:sp>
      <p:sp>
        <p:nvSpPr>
          <p:cNvPr id="3" name="Content Placeholder 2"/>
          <p:cNvSpPr>
            <a:spLocks noGrp="1"/>
          </p:cNvSpPr>
          <p:nvPr>
            <p:ph idx="1"/>
          </p:nvPr>
        </p:nvSpPr>
        <p:spPr/>
        <p:txBody>
          <a:bodyPr/>
          <a:lstStyle/>
          <a:p>
            <a:pPr>
              <a:buNone/>
            </a:pPr>
            <a:r>
              <a:rPr lang="en-GB" b="1" dirty="0" err="1"/>
              <a:t>var</a:t>
            </a:r>
            <a:r>
              <a:rPr lang="en-GB" b="1" dirty="0"/>
              <a:t> a = new Array();</a:t>
            </a:r>
          </a:p>
          <a:p>
            <a:pPr>
              <a:buNone/>
            </a:pPr>
            <a:r>
              <a:rPr lang="en-GB" b="1" dirty="0" err="1"/>
              <a:t>var</a:t>
            </a:r>
            <a:r>
              <a:rPr lang="en-GB" b="1" dirty="0"/>
              <a:t> a = [];</a:t>
            </a:r>
          </a:p>
          <a:p>
            <a:pPr>
              <a:buNone/>
            </a:pPr>
            <a:r>
              <a:rPr lang="en-GB" b="1" dirty="0"/>
              <a:t>a[</a:t>
            </a:r>
            <a:r>
              <a:rPr lang="en-GB" b="1" dirty="0" err="1"/>
              <a:t>a.length</a:t>
            </a:r>
            <a:r>
              <a:rPr lang="en-GB" b="1" dirty="0"/>
              <a:t>] = "</a:t>
            </a:r>
            <a:r>
              <a:rPr lang="en-GB" b="1" dirty="0" err="1"/>
              <a:t>foo</a:t>
            </a:r>
            <a:r>
              <a:rPr lang="en-GB" b="1" dirty="0"/>
              <a:t>";</a:t>
            </a:r>
          </a:p>
          <a:p>
            <a:pPr>
              <a:buNone/>
            </a:pPr>
            <a:r>
              <a:rPr lang="en-GB" b="1" dirty="0"/>
              <a:t>a[</a:t>
            </a:r>
            <a:r>
              <a:rPr lang="en-GB" b="1" dirty="0" err="1"/>
              <a:t>a.length</a:t>
            </a:r>
            <a:r>
              <a:rPr lang="en-GB" b="1" dirty="0"/>
              <a:t>] = "bar";</a:t>
            </a:r>
          </a:p>
          <a:p>
            <a:pPr>
              <a:buNone/>
            </a:pPr>
            <a:r>
              <a:rPr lang="en-GB" b="1" dirty="0"/>
              <a:t>a[</a:t>
            </a:r>
            <a:r>
              <a:rPr lang="en-GB" b="1" dirty="0" err="1"/>
              <a:t>a.length</a:t>
            </a:r>
            <a:r>
              <a:rPr lang="en-GB" b="1" dirty="0"/>
              <a:t>] = "</a:t>
            </a:r>
            <a:r>
              <a:rPr lang="en-GB" b="1" dirty="0" err="1"/>
              <a:t>baz</a:t>
            </a:r>
            <a:r>
              <a:rPr lang="en-GB" b="1" dirty="0"/>
              <a:t>";</a:t>
            </a:r>
            <a:endParaRPr lang="en-GB" dirty="0"/>
          </a:p>
        </p:txBody>
      </p:sp>
    </p:spTree>
    <p:extLst>
      <p:ext uri="{BB962C8B-B14F-4D97-AF65-F5344CB8AC3E}">
        <p14:creationId xmlns:p14="http://schemas.microsoft.com/office/powerpoint/2010/main" val="393805725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focus()</a:t>
            </a:r>
          </a:p>
        </p:txBody>
      </p:sp>
      <p:sp>
        <p:nvSpPr>
          <p:cNvPr id="3" name="Content Placeholder 2"/>
          <p:cNvSpPr>
            <a:spLocks noGrp="1"/>
          </p:cNvSpPr>
          <p:nvPr>
            <p:ph idx="1"/>
          </p:nvPr>
        </p:nvSpPr>
        <p:spPr>
          <a:xfrm>
            <a:off x="1991544" y="1340768"/>
            <a:ext cx="8229600" cy="5040560"/>
          </a:xfrm>
        </p:spPr>
        <p:txBody>
          <a:bodyPr>
            <a:normAutofit fontScale="92500" lnSpcReduction="10000"/>
          </a:bodyPr>
          <a:lstStyle/>
          <a:p>
            <a:pPr>
              <a:buNone/>
            </a:pPr>
            <a:r>
              <a:rPr lang="en-GB" b="1" dirty="0"/>
              <a:t>&lt;script type="text/</a:t>
            </a:r>
            <a:r>
              <a:rPr lang="en-GB" b="1" dirty="0" err="1"/>
              <a:t>javascript</a:t>
            </a:r>
            <a:r>
              <a:rPr lang="en-GB" b="1" dirty="0"/>
              <a:t>"&gt;</a:t>
            </a:r>
          </a:p>
          <a:p>
            <a:pPr>
              <a:buNone/>
            </a:pPr>
            <a:r>
              <a:rPr lang="en-GB" b="1" dirty="0" smtClean="0"/>
              <a:t>// </a:t>
            </a:r>
            <a:r>
              <a:rPr lang="en-GB" b="1" dirty="0"/>
              <a:t>put cursor in username field if empty</a:t>
            </a:r>
          </a:p>
          <a:p>
            <a:pPr>
              <a:buNone/>
            </a:pPr>
            <a:r>
              <a:rPr lang="en-GB" b="1" dirty="0"/>
              <a:t>if (</a:t>
            </a:r>
            <a:r>
              <a:rPr lang="en-GB" b="1" dirty="0" err="1"/>
              <a:t>document.forms.login.username.value</a:t>
            </a:r>
            <a:r>
              <a:rPr lang="en-GB" b="1" dirty="0"/>
              <a:t> == "")</a:t>
            </a:r>
          </a:p>
          <a:p>
            <a:pPr>
              <a:buNone/>
            </a:pPr>
            <a:r>
              <a:rPr lang="en-GB" b="1" dirty="0"/>
              <a:t>{</a:t>
            </a:r>
          </a:p>
          <a:p>
            <a:pPr>
              <a:buNone/>
            </a:pPr>
            <a:r>
              <a:rPr lang="en-GB" b="1" dirty="0" err="1"/>
              <a:t>document.forms.login.username.focus</a:t>
            </a:r>
            <a:r>
              <a:rPr lang="en-GB" b="1" dirty="0"/>
              <a:t>();</a:t>
            </a:r>
          </a:p>
          <a:p>
            <a:pPr>
              <a:buNone/>
            </a:pPr>
            <a:r>
              <a:rPr lang="en-GB" b="1" dirty="0" err="1"/>
              <a:t>document.forms.login.username.value</a:t>
            </a:r>
            <a:r>
              <a:rPr lang="en-GB" b="1" dirty="0"/>
              <a:t> = </a:t>
            </a:r>
            <a:r>
              <a:rPr lang="en-GB" b="1" dirty="0" err="1"/>
              <a:t>document.forms.login.username.value</a:t>
            </a:r>
            <a:r>
              <a:rPr lang="en-GB" b="1" dirty="0"/>
              <a:t>;</a:t>
            </a:r>
          </a:p>
          <a:p>
            <a:pPr>
              <a:buNone/>
            </a:pPr>
            <a:r>
              <a:rPr lang="en-GB" b="1" dirty="0"/>
              <a:t>}</a:t>
            </a:r>
          </a:p>
          <a:p>
            <a:pPr>
              <a:buNone/>
            </a:pPr>
            <a:r>
              <a:rPr lang="en-GB" b="1" dirty="0"/>
              <a:t>// else put cursor in password field</a:t>
            </a:r>
          </a:p>
          <a:p>
            <a:pPr>
              <a:buNone/>
            </a:pPr>
            <a:r>
              <a:rPr lang="en-GB" b="1" dirty="0"/>
              <a:t>else</a:t>
            </a:r>
          </a:p>
          <a:p>
            <a:pPr>
              <a:buNone/>
            </a:pPr>
            <a:r>
              <a:rPr lang="en-GB" b="1" dirty="0"/>
              <a:t>{</a:t>
            </a:r>
          </a:p>
          <a:p>
            <a:pPr>
              <a:buNone/>
            </a:pPr>
            <a:r>
              <a:rPr lang="en-GB" b="1" dirty="0" err="1"/>
              <a:t>document.forms.login.password.focus</a:t>
            </a:r>
            <a:r>
              <a:rPr lang="en-GB" b="1" dirty="0"/>
              <a:t>();</a:t>
            </a:r>
          </a:p>
          <a:p>
            <a:pPr>
              <a:buNone/>
            </a:pPr>
            <a:r>
              <a:rPr lang="en-GB" b="1" dirty="0" err="1"/>
              <a:t>document.forms.login.password.value</a:t>
            </a:r>
            <a:r>
              <a:rPr lang="en-GB" b="1" dirty="0"/>
              <a:t> = </a:t>
            </a:r>
            <a:r>
              <a:rPr lang="en-GB" b="1" dirty="0" err="1"/>
              <a:t>document.forms.login.password.value</a:t>
            </a:r>
            <a:r>
              <a:rPr lang="en-GB" b="1" dirty="0"/>
              <a:t>;</a:t>
            </a:r>
          </a:p>
          <a:p>
            <a:pPr>
              <a:buNone/>
            </a:pPr>
            <a:r>
              <a:rPr lang="en-GB" b="1" dirty="0"/>
              <a:t>}</a:t>
            </a:r>
          </a:p>
          <a:p>
            <a:pPr>
              <a:buNone/>
            </a:pPr>
            <a:r>
              <a:rPr lang="en-GB" b="1" dirty="0" smtClean="0"/>
              <a:t>&gt;</a:t>
            </a:r>
            <a:endParaRPr lang="en-GB" dirty="0"/>
          </a:p>
        </p:txBody>
      </p:sp>
    </p:spTree>
    <p:extLst>
      <p:ext uri="{BB962C8B-B14F-4D97-AF65-F5344CB8AC3E}">
        <p14:creationId xmlns:p14="http://schemas.microsoft.com/office/powerpoint/2010/main" val="361456940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Validation</a:t>
            </a:r>
          </a:p>
        </p:txBody>
      </p:sp>
      <p:pic>
        <p:nvPicPr>
          <p:cNvPr id="1027" name="Picture 3"/>
          <p:cNvPicPr>
            <a:picLocks noGrp="1" noChangeAspect="1" noChangeArrowheads="1"/>
          </p:cNvPicPr>
          <p:nvPr>
            <p:ph idx="1"/>
          </p:nvPr>
        </p:nvPicPr>
        <p:blipFill>
          <a:blip r:embed="rId2" cstate="print"/>
          <a:srcRect/>
          <a:stretch>
            <a:fillRect/>
          </a:stretch>
        </p:blipFill>
        <p:spPr bwMode="auto">
          <a:xfrm>
            <a:off x="2855641" y="1988841"/>
            <a:ext cx="6314231" cy="3320979"/>
          </a:xfrm>
          <a:prstGeom prst="rect">
            <a:avLst/>
          </a:prstGeom>
          <a:noFill/>
          <a:ln w="9525">
            <a:noFill/>
            <a:miter lim="800000"/>
            <a:headEnd/>
            <a:tailEnd/>
          </a:ln>
        </p:spPr>
      </p:pic>
    </p:spTree>
    <p:extLst>
      <p:ext uri="{BB962C8B-B14F-4D97-AF65-F5344CB8AC3E}">
        <p14:creationId xmlns:p14="http://schemas.microsoft.com/office/powerpoint/2010/main" val="199778940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dirty="0"/>
              <a:t>Embedding JavaScript commands and external JavaScript </a:t>
            </a:r>
            <a:r>
              <a:rPr lang="en-GB" dirty="0" smtClean="0"/>
              <a:t>files into </a:t>
            </a:r>
            <a:r>
              <a:rPr lang="en-GB" dirty="0"/>
              <a:t>web pages</a:t>
            </a:r>
          </a:p>
          <a:p>
            <a:r>
              <a:rPr lang="en-GB" dirty="0" smtClean="0"/>
              <a:t>Using </a:t>
            </a:r>
            <a:r>
              <a:rPr lang="en-GB" dirty="0"/>
              <a:t>some of the common JavaScript commands</a:t>
            </a:r>
          </a:p>
          <a:p>
            <a:r>
              <a:rPr lang="en-GB" dirty="0" smtClean="0"/>
              <a:t>Using </a:t>
            </a:r>
            <a:r>
              <a:rPr lang="en-GB" dirty="0"/>
              <a:t>event handlers to launch JavaScript commands</a:t>
            </a:r>
          </a:p>
          <a:p>
            <a:r>
              <a:rPr lang="en-GB" dirty="0" smtClean="0"/>
              <a:t>Working </a:t>
            </a:r>
            <a:r>
              <a:rPr lang="en-GB" dirty="0"/>
              <a:t>with JavaScript variables and objects</a:t>
            </a:r>
          </a:p>
          <a:p>
            <a:r>
              <a:rPr lang="en-GB" dirty="0" smtClean="0"/>
              <a:t>Abstracting </a:t>
            </a:r>
            <a:r>
              <a:rPr lang="en-GB" dirty="0"/>
              <a:t>JavaScript commands into functions</a:t>
            </a:r>
          </a:p>
        </p:txBody>
      </p:sp>
    </p:spTree>
    <p:extLst>
      <p:ext uri="{BB962C8B-B14F-4D97-AF65-F5344CB8AC3E}">
        <p14:creationId xmlns:p14="http://schemas.microsoft.com/office/powerpoint/2010/main" val="427089358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Including JavaScript in HTML Pages</a:t>
            </a:r>
            <a:endParaRPr lang="en-GB" dirty="0"/>
          </a:p>
        </p:txBody>
      </p:sp>
      <p:sp>
        <p:nvSpPr>
          <p:cNvPr id="3" name="Content Placeholder 2"/>
          <p:cNvSpPr>
            <a:spLocks noGrp="1"/>
          </p:cNvSpPr>
          <p:nvPr>
            <p:ph idx="1"/>
          </p:nvPr>
        </p:nvSpPr>
        <p:spPr/>
        <p:txBody>
          <a:bodyPr>
            <a:normAutofit/>
          </a:bodyPr>
          <a:lstStyle/>
          <a:p>
            <a:r>
              <a:rPr lang="en-GB" dirty="0"/>
              <a:t>Placing JavaScript functions into external files allows them to </a:t>
            </a:r>
            <a:r>
              <a:rPr lang="en-GB" dirty="0" smtClean="0"/>
              <a:t>be made </a:t>
            </a:r>
            <a:r>
              <a:rPr lang="en-GB" dirty="0"/>
              <a:t>available to a number of different web pages without having </a:t>
            </a:r>
            <a:r>
              <a:rPr lang="en-GB" dirty="0" smtClean="0"/>
              <a:t>to retype </a:t>
            </a:r>
            <a:r>
              <a:rPr lang="en-GB" dirty="0"/>
              <a:t>any code. It also makes them easier to maintain because the </a:t>
            </a:r>
            <a:r>
              <a:rPr lang="en-GB" dirty="0" smtClean="0"/>
              <a:t>latest version </a:t>
            </a:r>
            <a:r>
              <a:rPr lang="en-GB" dirty="0"/>
              <a:t>is automatically linked into the calling HTML page each </a:t>
            </a:r>
            <a:r>
              <a:rPr lang="en-GB" dirty="0" smtClean="0"/>
              <a:t>time that </a:t>
            </a:r>
            <a:r>
              <a:rPr lang="en-GB" dirty="0"/>
              <a:t>page is requested.</a:t>
            </a:r>
          </a:p>
          <a:p>
            <a:r>
              <a:rPr lang="en-GB" dirty="0"/>
              <a:t>It is possible to build up substantial </a:t>
            </a:r>
            <a:r>
              <a:rPr lang="en-GB" dirty="0" smtClean="0"/>
              <a:t>JavaScript libraries </a:t>
            </a:r>
            <a:r>
              <a:rPr lang="en-GB" dirty="0"/>
              <a:t>in this way, </a:t>
            </a:r>
            <a:r>
              <a:rPr lang="en-GB" dirty="0" smtClean="0"/>
              <a:t>linking them </a:t>
            </a:r>
            <a:r>
              <a:rPr lang="en-GB" dirty="0"/>
              <a:t>into web pages when their particular functions are required.</a:t>
            </a:r>
          </a:p>
        </p:txBody>
      </p:sp>
    </p:spTree>
    <p:extLst>
      <p:ext uri="{BB962C8B-B14F-4D97-AF65-F5344CB8AC3E}">
        <p14:creationId xmlns:p14="http://schemas.microsoft.com/office/powerpoint/2010/main" val="36065204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Including JavaScript in HTML Pages</a:t>
            </a:r>
            <a:endParaRPr lang="en-GB" dirty="0"/>
          </a:p>
        </p:txBody>
      </p:sp>
      <p:sp>
        <p:nvSpPr>
          <p:cNvPr id="3" name="Content Placeholder 2"/>
          <p:cNvSpPr>
            <a:spLocks noGrp="1"/>
          </p:cNvSpPr>
          <p:nvPr>
            <p:ph idx="1"/>
          </p:nvPr>
        </p:nvSpPr>
        <p:spPr/>
        <p:txBody>
          <a:bodyPr>
            <a:normAutofit/>
          </a:bodyPr>
          <a:lstStyle/>
          <a:p>
            <a:r>
              <a:rPr lang="en-GB" dirty="0"/>
              <a:t>We can include as many &lt;script&gt;…&lt;/script&gt; tags in our page as </a:t>
            </a:r>
            <a:r>
              <a:rPr lang="en-GB" dirty="0" smtClean="0"/>
              <a:t>we need</a:t>
            </a:r>
            <a:r>
              <a:rPr lang="en-GB" dirty="0"/>
              <a:t>. However, we must pay some attention to where in the </a:t>
            </a:r>
            <a:r>
              <a:rPr lang="en-GB" dirty="0" smtClean="0"/>
              <a:t>document they </a:t>
            </a:r>
            <a:r>
              <a:rPr lang="en-GB" dirty="0"/>
              <a:t>are placed.</a:t>
            </a:r>
          </a:p>
          <a:p>
            <a:r>
              <a:rPr lang="en-GB" dirty="0"/>
              <a:t>JavaScript commands are executed in the order in which they appear </a:t>
            </a:r>
            <a:r>
              <a:rPr lang="en-GB" dirty="0" smtClean="0"/>
              <a:t>in the page.</a:t>
            </a:r>
          </a:p>
          <a:p>
            <a:r>
              <a:rPr lang="en-GB" dirty="0" smtClean="0"/>
              <a:t>JavaScript </a:t>
            </a:r>
            <a:r>
              <a:rPr lang="en-GB" dirty="0"/>
              <a:t>can also be added to the head section of the HTML page.</a:t>
            </a:r>
          </a:p>
          <a:p>
            <a:r>
              <a:rPr lang="en-GB" dirty="0"/>
              <a:t>This is a popular place to keep JavaScript functions</a:t>
            </a:r>
          </a:p>
        </p:txBody>
      </p:sp>
    </p:spTree>
    <p:extLst>
      <p:ext uri="{BB962C8B-B14F-4D97-AF65-F5344CB8AC3E}">
        <p14:creationId xmlns:p14="http://schemas.microsoft.com/office/powerpoint/2010/main" val="22978059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Event Handlers</a:t>
            </a:r>
            <a:endParaRPr lang="en-GB" dirty="0"/>
          </a:p>
        </p:txBody>
      </p:sp>
      <p:sp>
        <p:nvSpPr>
          <p:cNvPr id="3" name="Content Placeholder 2"/>
          <p:cNvSpPr>
            <a:spLocks noGrp="1"/>
          </p:cNvSpPr>
          <p:nvPr>
            <p:ph idx="1"/>
          </p:nvPr>
        </p:nvSpPr>
        <p:spPr/>
        <p:txBody>
          <a:bodyPr>
            <a:normAutofit/>
          </a:bodyPr>
          <a:lstStyle/>
          <a:p>
            <a:r>
              <a:rPr lang="en-GB" dirty="0"/>
              <a:t>Often you want your JavaScript code to be executed because </a:t>
            </a:r>
            <a:r>
              <a:rPr lang="en-GB" dirty="0" smtClean="0"/>
              <a:t>something specific </a:t>
            </a:r>
            <a:r>
              <a:rPr lang="en-GB" dirty="0"/>
              <a:t>has </a:t>
            </a:r>
            <a:r>
              <a:rPr lang="en-GB" dirty="0" smtClean="0"/>
              <a:t>occurred</a:t>
            </a:r>
          </a:p>
          <a:p>
            <a:r>
              <a:rPr lang="en-GB" dirty="0"/>
              <a:t>To achieve these effects you use special interfaces provided by </a:t>
            </a:r>
            <a:r>
              <a:rPr lang="en-GB" dirty="0" smtClean="0"/>
              <a:t>the browser </a:t>
            </a:r>
            <a:r>
              <a:rPr lang="en-GB" dirty="0"/>
              <a:t>and known as </a:t>
            </a:r>
            <a:r>
              <a:rPr lang="en-GB" i="1" dirty="0"/>
              <a:t>event handlers. </a:t>
            </a:r>
            <a:endParaRPr lang="en-GB" i="1" dirty="0" smtClean="0"/>
          </a:p>
          <a:p>
            <a:r>
              <a:rPr lang="en-GB" dirty="0" smtClean="0"/>
              <a:t>Event </a:t>
            </a:r>
            <a:r>
              <a:rPr lang="en-GB" dirty="0"/>
              <a:t>handlers allow you to </a:t>
            </a:r>
            <a:r>
              <a:rPr lang="en-GB" dirty="0" smtClean="0"/>
              <a:t>call JavaScript </a:t>
            </a:r>
            <a:r>
              <a:rPr lang="en-GB" dirty="0"/>
              <a:t>methods automatically when certain types of events occur.</a:t>
            </a:r>
          </a:p>
        </p:txBody>
      </p:sp>
    </p:spTree>
    <p:extLst>
      <p:ext uri="{BB962C8B-B14F-4D97-AF65-F5344CB8AC3E}">
        <p14:creationId xmlns:p14="http://schemas.microsoft.com/office/powerpoint/2010/main" val="257709704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Event Handlers</a:t>
            </a:r>
            <a:endParaRPr lang="en-GB" dirty="0"/>
          </a:p>
        </p:txBody>
      </p:sp>
      <p:sp>
        <p:nvSpPr>
          <p:cNvPr id="3" name="Content Placeholder 2"/>
          <p:cNvSpPr>
            <a:spLocks noGrp="1"/>
          </p:cNvSpPr>
          <p:nvPr>
            <p:ph idx="1"/>
          </p:nvPr>
        </p:nvSpPr>
        <p:spPr/>
        <p:txBody>
          <a:bodyPr>
            <a:normAutofit/>
          </a:bodyPr>
          <a:lstStyle/>
          <a:p>
            <a:r>
              <a:rPr lang="en-GB" dirty="0"/>
              <a:t>Consider the following code:</a:t>
            </a:r>
          </a:p>
          <a:p>
            <a:pPr>
              <a:buNone/>
            </a:pPr>
            <a:endParaRPr lang="en-GB" sz="1800" dirty="0"/>
          </a:p>
          <a:p>
            <a:pPr>
              <a:buNone/>
            </a:pPr>
            <a:r>
              <a:rPr lang="en-GB" sz="1800" dirty="0"/>
              <a:t>&lt;form&gt;</a:t>
            </a:r>
          </a:p>
          <a:p>
            <a:pPr>
              <a:buNone/>
            </a:pPr>
            <a:r>
              <a:rPr lang="en-GB" sz="1800" dirty="0"/>
              <a:t>&lt;input type=”button” value=”Click Here” </a:t>
            </a:r>
            <a:r>
              <a:rPr lang="en-GB" sz="1800" dirty="0" err="1"/>
              <a:t>onClick</a:t>
            </a:r>
            <a:r>
              <a:rPr lang="en-GB" sz="1800" dirty="0"/>
              <a:t>=”alert(‘Thanks for clicking!’)”&gt;</a:t>
            </a:r>
          </a:p>
          <a:p>
            <a:pPr>
              <a:buNone/>
            </a:pPr>
            <a:r>
              <a:rPr lang="en-GB" sz="1800" dirty="0"/>
              <a:t>&lt;/form&gt;</a:t>
            </a:r>
          </a:p>
          <a:p>
            <a:pPr>
              <a:buNone/>
            </a:pPr>
            <a:endParaRPr lang="en-GB" sz="1800" dirty="0"/>
          </a:p>
          <a:p>
            <a:r>
              <a:rPr lang="en-GB" dirty="0"/>
              <a:t>Here we capture the action of the user clicking the button, using the </a:t>
            </a:r>
            <a:r>
              <a:rPr lang="en-GB" dirty="0" err="1"/>
              <a:t>onClick</a:t>
            </a:r>
            <a:r>
              <a:rPr lang="en-GB" dirty="0"/>
              <a:t> event </a:t>
            </a:r>
            <a:r>
              <a:rPr lang="en-GB" err="1"/>
              <a:t>handler</a:t>
            </a:r>
            <a:r>
              <a:rPr lang="en-GB"/>
              <a:t>. When </a:t>
            </a:r>
            <a:r>
              <a:rPr lang="en-GB" dirty="0"/>
              <a:t>the user’s click is detected, the script carries out the instructions listed in the </a:t>
            </a:r>
            <a:r>
              <a:rPr lang="en-GB" dirty="0" err="1"/>
              <a:t>onClick</a:t>
            </a:r>
            <a:r>
              <a:rPr lang="en-GB" dirty="0"/>
              <a:t> attribute of the input tag:</a:t>
            </a:r>
          </a:p>
          <a:p>
            <a:pPr>
              <a:buNone/>
            </a:pPr>
            <a:r>
              <a:rPr lang="en-GB" sz="2400" dirty="0" err="1"/>
              <a:t>onClick</a:t>
            </a:r>
            <a:r>
              <a:rPr lang="en-GB" sz="2400" dirty="0"/>
              <a:t>=”alert(‘Thanks for clicking!’)”</a:t>
            </a:r>
          </a:p>
        </p:txBody>
      </p:sp>
    </p:spTree>
    <p:extLst>
      <p:ext uri="{BB962C8B-B14F-4D97-AF65-F5344CB8AC3E}">
        <p14:creationId xmlns:p14="http://schemas.microsoft.com/office/powerpoint/2010/main" val="4201949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GB"/>
              <a:t>HTML Basic Paragraphing</a:t>
            </a:r>
          </a:p>
        </p:txBody>
      </p:sp>
      <p:sp>
        <p:nvSpPr>
          <p:cNvPr id="34819" name="Rectangle 3"/>
          <p:cNvSpPr>
            <a:spLocks noGrp="1" noChangeArrowheads="1"/>
          </p:cNvSpPr>
          <p:nvPr>
            <p:ph idx="1"/>
          </p:nvPr>
        </p:nvSpPr>
        <p:spPr>
          <a:xfrm>
            <a:off x="1631951" y="1743075"/>
            <a:ext cx="8856663" cy="4781550"/>
          </a:xfrm>
          <a:solidFill>
            <a:srgbClr val="FFFFCC"/>
          </a:solidFill>
          <a:ln>
            <a:solidFill>
              <a:schemeClr val="tx1"/>
            </a:solidFill>
          </a:ln>
        </p:spPr>
        <p:txBody>
          <a:bodyPr>
            <a:normAutofit lnSpcReduction="10000"/>
          </a:bodyPr>
          <a:lstStyle/>
          <a:p>
            <a:pPr>
              <a:buNone/>
              <a:tabLst>
                <a:tab pos="363538" algn="l"/>
                <a:tab pos="622300" algn="l"/>
                <a:tab pos="1524000" algn="l"/>
              </a:tabLst>
            </a:pPr>
            <a:r>
              <a:rPr lang="en-GB" sz="2000" dirty="0"/>
              <a:t>&lt;html&gt;</a:t>
            </a:r>
          </a:p>
          <a:p>
            <a:pPr>
              <a:buNone/>
              <a:tabLst>
                <a:tab pos="363538" algn="l"/>
                <a:tab pos="622300" algn="l"/>
                <a:tab pos="1524000" algn="l"/>
              </a:tabLst>
            </a:pPr>
            <a:r>
              <a:rPr lang="en-GB" sz="2000" dirty="0"/>
              <a:t>	&lt;head&gt;</a:t>
            </a:r>
          </a:p>
          <a:p>
            <a:pPr>
              <a:buNone/>
              <a:tabLst>
                <a:tab pos="363538" algn="l"/>
                <a:tab pos="622300" algn="l"/>
                <a:tab pos="1524000" algn="l"/>
              </a:tabLst>
            </a:pPr>
            <a:r>
              <a:rPr lang="en-GB" sz="2000" dirty="0"/>
              <a:t>			&lt;title&gt;Document name goes here&lt;/title&gt;</a:t>
            </a:r>
          </a:p>
          <a:p>
            <a:pPr>
              <a:buNone/>
              <a:tabLst>
                <a:tab pos="363538" algn="l"/>
                <a:tab pos="622300" algn="l"/>
                <a:tab pos="1524000" algn="l"/>
              </a:tabLst>
            </a:pPr>
            <a:r>
              <a:rPr lang="en-GB" sz="2000" dirty="0"/>
              <a:t>	&lt;/head&gt;</a:t>
            </a:r>
          </a:p>
          <a:p>
            <a:pPr>
              <a:buNone/>
              <a:tabLst>
                <a:tab pos="363538" algn="l"/>
                <a:tab pos="622300" algn="l"/>
                <a:tab pos="1524000" algn="l"/>
              </a:tabLst>
            </a:pPr>
            <a:r>
              <a:rPr lang="en-GB" sz="2000" dirty="0"/>
              <a:t>	&lt;body</a:t>
            </a:r>
            <a:r>
              <a:rPr lang="en-GB" sz="2000" dirty="0" smtClean="0"/>
              <a:t>&gt;</a:t>
            </a:r>
          </a:p>
          <a:p>
            <a:pPr>
              <a:buNone/>
              <a:tabLst>
                <a:tab pos="363538" algn="l"/>
                <a:tab pos="622300" algn="l"/>
                <a:tab pos="1524000" algn="l"/>
              </a:tabLst>
            </a:pPr>
            <a:r>
              <a:rPr lang="en-GB" sz="2000" dirty="0"/>
              <a:t>	</a:t>
            </a:r>
            <a:r>
              <a:rPr lang="en-GB" sz="2000" dirty="0" smtClean="0"/>
              <a:t>		&lt;hr&gt;</a:t>
            </a:r>
            <a:endParaRPr lang="en-GB" sz="2000" dirty="0"/>
          </a:p>
          <a:p>
            <a:pPr>
              <a:buNone/>
              <a:tabLst>
                <a:tab pos="363538" algn="l"/>
                <a:tab pos="622300" algn="l"/>
                <a:tab pos="1524000" algn="l"/>
              </a:tabLst>
            </a:pPr>
            <a:r>
              <a:rPr lang="en-GB" sz="2200" dirty="0"/>
              <a:t>			&lt;p&gt;Paragraphs have a blank space before and after the text&lt;/p&gt;</a:t>
            </a:r>
          </a:p>
          <a:p>
            <a:pPr>
              <a:buNone/>
              <a:tabLst>
                <a:tab pos="363538" algn="l"/>
                <a:tab pos="622300" algn="l"/>
                <a:tab pos="1524000" algn="l"/>
              </a:tabLst>
            </a:pPr>
            <a:r>
              <a:rPr lang="en-GB" sz="2200" dirty="0"/>
              <a:t>			&lt;p&gt;This is useful to distinguish section of text&lt;/p&gt;</a:t>
            </a:r>
          </a:p>
          <a:p>
            <a:pPr>
              <a:buNone/>
              <a:tabLst>
                <a:tab pos="363538" algn="l"/>
                <a:tab pos="622300" algn="l"/>
                <a:tab pos="1524000" algn="l"/>
              </a:tabLst>
            </a:pPr>
            <a:r>
              <a:rPr lang="en-GB" sz="2200" dirty="0"/>
              <a:t>			&lt;b&gt;Sometimes extra &lt;</a:t>
            </a:r>
            <a:r>
              <a:rPr lang="en-GB" sz="2200" dirty="0" err="1"/>
              <a:t>i</a:t>
            </a:r>
            <a:r>
              <a:rPr lang="en-GB" sz="2200" dirty="0"/>
              <a:t>&gt;line breaks&lt;/</a:t>
            </a:r>
            <a:r>
              <a:rPr lang="en-GB" sz="2200" dirty="0" err="1"/>
              <a:t>i</a:t>
            </a:r>
            <a:r>
              <a:rPr lang="en-GB" sz="2200" dirty="0"/>
              <a:t>&gt; are not needed&lt;/b&gt;</a:t>
            </a:r>
          </a:p>
          <a:p>
            <a:pPr>
              <a:buNone/>
              <a:tabLst>
                <a:tab pos="363538" algn="l"/>
                <a:tab pos="622300" algn="l"/>
                <a:tab pos="1524000" algn="l"/>
              </a:tabLst>
            </a:pPr>
            <a:r>
              <a:rPr lang="en-GB" sz="2200" dirty="0"/>
              <a:t>			&lt;</a:t>
            </a:r>
            <a:r>
              <a:rPr lang="en-GB" sz="2200" dirty="0" err="1"/>
              <a:t>br</a:t>
            </a:r>
            <a:r>
              <a:rPr lang="en-GB" sz="2200" dirty="0"/>
              <a:t> /&gt;A simple &lt;</a:t>
            </a:r>
            <a:r>
              <a:rPr lang="en-GB" sz="2200" dirty="0" err="1"/>
              <a:t>i</a:t>
            </a:r>
            <a:r>
              <a:rPr lang="en-GB" sz="2200" dirty="0"/>
              <a:t>&gt;Line Break&lt;/</a:t>
            </a:r>
            <a:r>
              <a:rPr lang="en-GB" sz="2200" dirty="0" err="1"/>
              <a:t>i</a:t>
            </a:r>
            <a:r>
              <a:rPr lang="en-GB" sz="2200" dirty="0"/>
              <a:t>&gt; can be used here</a:t>
            </a:r>
          </a:p>
          <a:p>
            <a:pPr>
              <a:buNone/>
              <a:tabLst>
                <a:tab pos="363538" algn="l"/>
                <a:tab pos="622300" algn="l"/>
                <a:tab pos="1524000" algn="l"/>
              </a:tabLst>
            </a:pPr>
            <a:r>
              <a:rPr lang="en-GB" sz="2200" dirty="0"/>
              <a:t>			&lt;</a:t>
            </a:r>
            <a:r>
              <a:rPr lang="en-GB" sz="2200" dirty="0" err="1"/>
              <a:t>br</a:t>
            </a:r>
            <a:r>
              <a:rPr lang="en-GB" sz="2200" dirty="0"/>
              <a:t> /&gt;Note it does not need a closing tag</a:t>
            </a:r>
            <a:endParaRPr lang="en-GB" sz="2000" dirty="0"/>
          </a:p>
          <a:p>
            <a:pPr>
              <a:buNone/>
              <a:tabLst>
                <a:tab pos="363538" algn="l"/>
                <a:tab pos="622300" algn="l"/>
                <a:tab pos="1524000" algn="l"/>
              </a:tabLst>
            </a:pPr>
            <a:r>
              <a:rPr lang="en-GB" sz="2000" dirty="0"/>
              <a:t>	&lt;/body&gt; </a:t>
            </a:r>
          </a:p>
          <a:p>
            <a:pPr>
              <a:buNone/>
              <a:tabLst>
                <a:tab pos="363538" algn="l"/>
                <a:tab pos="622300" algn="l"/>
                <a:tab pos="1524000" algn="l"/>
              </a:tabLst>
            </a:pPr>
            <a:r>
              <a:rPr lang="en-GB" sz="2000" dirty="0"/>
              <a:t>&lt;/html&gt;</a:t>
            </a:r>
          </a:p>
        </p:txBody>
      </p:sp>
    </p:spTree>
    <p:extLst>
      <p:ext uri="{BB962C8B-B14F-4D97-AF65-F5344CB8AC3E}">
        <p14:creationId xmlns:p14="http://schemas.microsoft.com/office/powerpoint/2010/main" val="2294106529"/>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Concatenation</a:t>
            </a:r>
            <a:endParaRPr lang="en-GB" dirty="0"/>
          </a:p>
        </p:txBody>
      </p:sp>
      <p:sp>
        <p:nvSpPr>
          <p:cNvPr id="3" name="Content Placeholder 2"/>
          <p:cNvSpPr>
            <a:spLocks noGrp="1"/>
          </p:cNvSpPr>
          <p:nvPr>
            <p:ph idx="1"/>
          </p:nvPr>
        </p:nvSpPr>
        <p:spPr/>
        <p:txBody>
          <a:bodyPr>
            <a:normAutofit/>
          </a:bodyPr>
          <a:lstStyle/>
          <a:p>
            <a:r>
              <a:rPr lang="en-GB" dirty="0" smtClean="0"/>
              <a:t>Joining of two or more items</a:t>
            </a:r>
          </a:p>
          <a:p>
            <a:pPr>
              <a:buNone/>
            </a:pPr>
            <a:endParaRPr lang="en-GB" dirty="0" smtClean="0"/>
          </a:p>
          <a:p>
            <a:pPr>
              <a:buNone/>
            </a:pPr>
            <a:r>
              <a:rPr lang="en-GB" dirty="0" err="1" smtClean="0"/>
              <a:t>var</a:t>
            </a:r>
            <a:r>
              <a:rPr lang="en-GB" dirty="0" smtClean="0"/>
              <a:t> </a:t>
            </a:r>
            <a:r>
              <a:rPr lang="en-GB" dirty="0" err="1" smtClean="0"/>
              <a:t>userName</a:t>
            </a:r>
            <a:r>
              <a:rPr lang="en-GB" dirty="0" smtClean="0"/>
              <a:t>;</a:t>
            </a:r>
          </a:p>
          <a:p>
            <a:pPr>
              <a:buNone/>
            </a:pPr>
            <a:r>
              <a:rPr lang="en-GB" dirty="0" err="1" smtClean="0"/>
              <a:t>userName</a:t>
            </a:r>
            <a:r>
              <a:rPr lang="en-GB" dirty="0" smtClean="0"/>
              <a:t> = prompt("What is your name?");</a:t>
            </a:r>
          </a:p>
          <a:p>
            <a:pPr>
              <a:buNone/>
            </a:pPr>
            <a:r>
              <a:rPr lang="en-GB" dirty="0" err="1" smtClean="0"/>
              <a:t>document.write</a:t>
            </a:r>
            <a:r>
              <a:rPr lang="en-GB" dirty="0" smtClean="0"/>
              <a:t>("Hi, " + </a:t>
            </a:r>
            <a:r>
              <a:rPr lang="en-GB" dirty="0" err="1" smtClean="0"/>
              <a:t>userName</a:t>
            </a:r>
            <a:r>
              <a:rPr lang="en-GB" dirty="0" smtClean="0"/>
              <a:t> + "!");</a:t>
            </a:r>
          </a:p>
        </p:txBody>
      </p:sp>
    </p:spTree>
    <p:extLst>
      <p:ext uri="{BB962C8B-B14F-4D97-AF65-F5344CB8AC3E}">
        <p14:creationId xmlns:p14="http://schemas.microsoft.com/office/powerpoint/2010/main" val="369242453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Functions</a:t>
            </a:r>
            <a:endParaRPr lang="en-GB" dirty="0"/>
          </a:p>
        </p:txBody>
      </p:sp>
      <p:sp>
        <p:nvSpPr>
          <p:cNvPr id="3" name="Content Placeholder 2"/>
          <p:cNvSpPr>
            <a:spLocks noGrp="1"/>
          </p:cNvSpPr>
          <p:nvPr>
            <p:ph idx="1"/>
          </p:nvPr>
        </p:nvSpPr>
        <p:spPr/>
        <p:txBody>
          <a:bodyPr>
            <a:normAutofit/>
          </a:bodyPr>
          <a:lstStyle/>
          <a:p>
            <a:r>
              <a:rPr lang="en-GB" dirty="0" smtClean="0"/>
              <a:t>Here’s the code for our function, which we’ll place in the head section of our HTML document:</a:t>
            </a:r>
          </a:p>
          <a:p>
            <a:pPr>
              <a:buNone/>
            </a:pPr>
            <a:r>
              <a:rPr lang="en-GB" dirty="0" smtClean="0"/>
              <a:t>&lt;script language="JavaScript"&gt;</a:t>
            </a:r>
          </a:p>
          <a:p>
            <a:pPr>
              <a:buNone/>
            </a:pPr>
            <a:r>
              <a:rPr lang="en-GB" dirty="0" smtClean="0"/>
              <a:t>function </a:t>
            </a:r>
            <a:r>
              <a:rPr lang="en-GB" dirty="0" err="1" smtClean="0"/>
              <a:t>showAlert</a:t>
            </a:r>
            <a:r>
              <a:rPr lang="en-GB" dirty="0" smtClean="0"/>
              <a:t>()</a:t>
            </a:r>
          </a:p>
          <a:p>
            <a:pPr>
              <a:buNone/>
            </a:pPr>
            <a:r>
              <a:rPr lang="en-GB" dirty="0" smtClean="0"/>
              <a:t>{</a:t>
            </a:r>
          </a:p>
          <a:p>
            <a:pPr>
              <a:buNone/>
            </a:pPr>
            <a:r>
              <a:rPr lang="en-GB" dirty="0" smtClean="0"/>
              <a:t>alert("A Picture of Salisbury Cathedral")</a:t>
            </a:r>
          </a:p>
          <a:p>
            <a:pPr>
              <a:buNone/>
            </a:pPr>
            <a:r>
              <a:rPr lang="en-GB" dirty="0" smtClean="0"/>
              <a:t>}</a:t>
            </a:r>
          </a:p>
          <a:p>
            <a:pPr>
              <a:buNone/>
            </a:pPr>
            <a:r>
              <a:rPr lang="en-GB" dirty="0" smtClean="0"/>
              <a:t>&lt;/script&gt;</a:t>
            </a:r>
            <a:endParaRPr lang="en-GB" dirty="0"/>
          </a:p>
        </p:txBody>
      </p:sp>
    </p:spTree>
    <p:extLst>
      <p:ext uri="{BB962C8B-B14F-4D97-AF65-F5344CB8AC3E}">
        <p14:creationId xmlns:p14="http://schemas.microsoft.com/office/powerpoint/2010/main" val="31641220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Passing Arguments to Functions</a:t>
            </a:r>
            <a:endParaRPr lang="en-GB" dirty="0"/>
          </a:p>
        </p:txBody>
      </p:sp>
      <p:sp>
        <p:nvSpPr>
          <p:cNvPr id="3" name="Content Placeholder 2"/>
          <p:cNvSpPr>
            <a:spLocks noGrp="1"/>
          </p:cNvSpPr>
          <p:nvPr>
            <p:ph idx="1"/>
          </p:nvPr>
        </p:nvSpPr>
        <p:spPr/>
        <p:txBody>
          <a:bodyPr/>
          <a:lstStyle/>
          <a:p>
            <a:r>
              <a:rPr lang="en-GB" dirty="0" smtClean="0"/>
              <a:t>Of course, we could easily call our function from a wide variety of event handlers within our page and have it pop open an alert dialog.</a:t>
            </a:r>
          </a:p>
          <a:p>
            <a:r>
              <a:rPr lang="en-GB" dirty="0" smtClean="0"/>
              <a:t>Unfortunately, the alert would always contain the message "A Picture of Salisbury Cathedral", which is not very useful!</a:t>
            </a:r>
          </a:p>
          <a:p>
            <a:endParaRPr lang="en-GB" dirty="0"/>
          </a:p>
        </p:txBody>
      </p:sp>
    </p:spTree>
    <p:extLst>
      <p:ext uri="{BB962C8B-B14F-4D97-AF65-F5344CB8AC3E}">
        <p14:creationId xmlns:p14="http://schemas.microsoft.com/office/powerpoint/2010/main" val="114680026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Passing Arguments to Functions</a:t>
            </a:r>
            <a:endParaRPr lang="en-GB" dirty="0"/>
          </a:p>
        </p:txBody>
      </p:sp>
      <p:sp>
        <p:nvSpPr>
          <p:cNvPr id="3" name="Content Placeholder 2"/>
          <p:cNvSpPr>
            <a:spLocks noGrp="1"/>
          </p:cNvSpPr>
          <p:nvPr>
            <p:ph idx="1"/>
          </p:nvPr>
        </p:nvSpPr>
        <p:spPr/>
        <p:txBody>
          <a:bodyPr>
            <a:normAutofit/>
          </a:bodyPr>
          <a:lstStyle/>
          <a:p>
            <a:r>
              <a:rPr lang="en-GB" dirty="0" smtClean="0"/>
              <a:t>Wouldn’t it be good if we could tell the function what message to display so that we could have different alert messages for different circumstances?</a:t>
            </a:r>
          </a:p>
          <a:p>
            <a:r>
              <a:rPr lang="en-GB" dirty="0" smtClean="0"/>
              <a:t>We can achieve this by passing the message to our function as an argument:</a:t>
            </a:r>
          </a:p>
          <a:p>
            <a:endParaRPr lang="en-GB" dirty="0" smtClean="0"/>
          </a:p>
          <a:p>
            <a:pPr>
              <a:buNone/>
            </a:pPr>
            <a:r>
              <a:rPr lang="en-GB" dirty="0" smtClean="0"/>
              <a:t>&lt;script language="JavaScript" type="text/</a:t>
            </a:r>
            <a:r>
              <a:rPr lang="en-GB" dirty="0" err="1" smtClean="0"/>
              <a:t>javascript</a:t>
            </a:r>
            <a:r>
              <a:rPr lang="en-GB" dirty="0" smtClean="0"/>
              <a:t>"&gt;</a:t>
            </a:r>
          </a:p>
          <a:p>
            <a:pPr>
              <a:buNone/>
            </a:pPr>
            <a:r>
              <a:rPr lang="en-GB" dirty="0" smtClean="0"/>
              <a:t>function </a:t>
            </a:r>
            <a:r>
              <a:rPr lang="en-GB" dirty="0" err="1" smtClean="0"/>
              <a:t>showAlert</a:t>
            </a:r>
            <a:r>
              <a:rPr lang="en-GB" dirty="0" smtClean="0"/>
              <a:t>(message)</a:t>
            </a:r>
          </a:p>
          <a:p>
            <a:pPr>
              <a:buNone/>
            </a:pPr>
            <a:r>
              <a:rPr lang="en-GB" dirty="0" smtClean="0"/>
              <a:t>{</a:t>
            </a:r>
          </a:p>
          <a:p>
            <a:pPr>
              <a:buNone/>
            </a:pPr>
            <a:r>
              <a:rPr lang="en-GB" dirty="0" smtClean="0"/>
              <a:t>alert(message)</a:t>
            </a:r>
          </a:p>
          <a:p>
            <a:pPr>
              <a:buNone/>
            </a:pPr>
            <a:r>
              <a:rPr lang="en-GB" dirty="0" smtClean="0"/>
              <a:t>}</a:t>
            </a:r>
          </a:p>
          <a:p>
            <a:pPr>
              <a:buNone/>
            </a:pPr>
            <a:r>
              <a:rPr lang="en-GB" dirty="0" smtClean="0"/>
              <a:t>&lt;/script&gt;</a:t>
            </a:r>
            <a:endParaRPr lang="en-GB" dirty="0"/>
          </a:p>
        </p:txBody>
      </p:sp>
    </p:spTree>
    <p:extLst>
      <p:ext uri="{BB962C8B-B14F-4D97-AF65-F5344CB8AC3E}">
        <p14:creationId xmlns:p14="http://schemas.microsoft.com/office/powerpoint/2010/main" val="168344560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Event Handlers</a:t>
            </a:r>
            <a:endParaRPr lang="en-GB" dirty="0"/>
          </a:p>
        </p:txBody>
      </p:sp>
      <p:graphicFrame>
        <p:nvGraphicFramePr>
          <p:cNvPr id="4" name="Content Placeholder 3"/>
          <p:cNvGraphicFramePr>
            <a:graphicFrameLocks noGrp="1"/>
          </p:cNvGraphicFramePr>
          <p:nvPr>
            <p:ph idx="1"/>
          </p:nvPr>
        </p:nvGraphicFramePr>
        <p:xfrm>
          <a:off x="1919536" y="1340768"/>
          <a:ext cx="8229600" cy="4419600"/>
        </p:xfrm>
        <a:graphic>
          <a:graphicData uri="http://schemas.openxmlformats.org/drawingml/2006/table">
            <a:tbl>
              <a:tblPr firstRow="1" bandRow="1">
                <a:tableStyleId>{5C22544A-7EE6-4342-B048-85BDC9FD1C3A}</a:tableStyleId>
              </a:tblPr>
              <a:tblGrid>
                <a:gridCol w="3168352">
                  <a:extLst>
                    <a:ext uri="{9D8B030D-6E8A-4147-A177-3AD203B41FA5}">
                      <a16:colId xmlns:a16="http://schemas.microsoft.com/office/drawing/2014/main" val="20000"/>
                    </a:ext>
                  </a:extLst>
                </a:gridCol>
                <a:gridCol w="5061248">
                  <a:extLst>
                    <a:ext uri="{9D8B030D-6E8A-4147-A177-3AD203B41FA5}">
                      <a16:colId xmlns:a16="http://schemas.microsoft.com/office/drawing/2014/main" val="20001"/>
                    </a:ext>
                  </a:extLst>
                </a:gridCol>
              </a:tblGrid>
              <a:tr h="370840">
                <a:tc>
                  <a:txBody>
                    <a:bodyPr/>
                    <a:lstStyle/>
                    <a:p>
                      <a:pPr algn="ctr"/>
                      <a:r>
                        <a:rPr lang="en-GB" sz="2800" b="1" kern="1200" baseline="0" dirty="0" smtClean="0">
                          <a:solidFill>
                            <a:schemeClr val="tx1"/>
                          </a:solidFill>
                          <a:latin typeface="+mn-lt"/>
                          <a:ea typeface="+mn-ea"/>
                          <a:cs typeface="+mn-cs"/>
                        </a:rPr>
                        <a:t>EVENT HANDLER</a:t>
                      </a:r>
                    </a:p>
                  </a:txBody>
                  <a:tcPr/>
                </a:tc>
                <a:tc>
                  <a:txBody>
                    <a:bodyPr/>
                    <a:lstStyle/>
                    <a:p>
                      <a:pPr algn="ctr"/>
                      <a:r>
                        <a:rPr lang="en-GB" sz="2800" b="1" kern="1200" baseline="0" dirty="0" smtClean="0">
                          <a:solidFill>
                            <a:schemeClr val="tx1"/>
                          </a:solidFill>
                          <a:latin typeface="+mn-lt"/>
                          <a:ea typeface="+mn-ea"/>
                          <a:cs typeface="+mn-cs"/>
                        </a:rPr>
                        <a:t>COMMENTS</a:t>
                      </a:r>
                      <a:endParaRPr lang="en-GB" sz="2800" dirty="0">
                        <a:solidFill>
                          <a:schemeClr val="tx1"/>
                        </a:solidFill>
                      </a:endParaRPr>
                    </a:p>
                  </a:txBody>
                  <a:tcPr/>
                </a:tc>
                <a:extLst>
                  <a:ext uri="{0D108BD9-81ED-4DB2-BD59-A6C34878D82A}">
                    <a16:rowId xmlns:a16="http://schemas.microsoft.com/office/drawing/2014/main" val="10000"/>
                  </a:ext>
                </a:extLst>
              </a:tr>
              <a:tr h="370840">
                <a:tc>
                  <a:txBody>
                    <a:bodyPr/>
                    <a:lstStyle/>
                    <a:p>
                      <a:pPr algn="ctr"/>
                      <a:r>
                        <a:rPr lang="en-GB" sz="2000" b="1" kern="1200" baseline="0" dirty="0" err="1" smtClean="0">
                          <a:solidFill>
                            <a:schemeClr val="tx1"/>
                          </a:solidFill>
                          <a:latin typeface="+mn-lt"/>
                          <a:ea typeface="+mn-ea"/>
                          <a:cs typeface="+mn-cs"/>
                        </a:rPr>
                        <a:t>onChange</a:t>
                      </a:r>
                      <a:endParaRPr lang="en-GB" sz="20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kern="1200" baseline="0" dirty="0" smtClean="0">
                          <a:solidFill>
                            <a:schemeClr val="tx1"/>
                          </a:solidFill>
                          <a:latin typeface="+mn-lt"/>
                          <a:ea typeface="+mn-ea"/>
                          <a:cs typeface="+mn-cs"/>
                        </a:rPr>
                        <a:t>Occurs when the value in an input field changes</a:t>
                      </a:r>
                    </a:p>
                  </a:txBody>
                  <a:tcPr/>
                </a:tc>
                <a:extLst>
                  <a:ext uri="{0D108BD9-81ED-4DB2-BD59-A6C34878D82A}">
                    <a16:rowId xmlns:a16="http://schemas.microsoft.com/office/drawing/2014/main" val="10001"/>
                  </a:ext>
                </a:extLst>
              </a:tr>
              <a:tr h="370840">
                <a:tc>
                  <a:txBody>
                    <a:bodyPr/>
                    <a:lstStyle/>
                    <a:p>
                      <a:pPr algn="ctr"/>
                      <a:r>
                        <a:rPr lang="en-GB" sz="2000" b="1" kern="1200" baseline="0" dirty="0" err="1" smtClean="0">
                          <a:solidFill>
                            <a:schemeClr val="tx1"/>
                          </a:solidFill>
                          <a:latin typeface="+mn-lt"/>
                          <a:ea typeface="+mn-ea"/>
                          <a:cs typeface="+mn-cs"/>
                        </a:rPr>
                        <a:t>onClick</a:t>
                      </a:r>
                      <a:endParaRPr lang="en-GB" sz="20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kern="1200" baseline="0" dirty="0" smtClean="0">
                          <a:solidFill>
                            <a:schemeClr val="tx1"/>
                          </a:solidFill>
                          <a:latin typeface="+mn-lt"/>
                          <a:ea typeface="+mn-ea"/>
                          <a:cs typeface="+mn-cs"/>
                        </a:rPr>
                        <a:t>Occurs when a user clicks the mouse on the element in question</a:t>
                      </a:r>
                    </a:p>
                  </a:txBody>
                  <a:tcPr/>
                </a:tc>
                <a:extLst>
                  <a:ext uri="{0D108BD9-81ED-4DB2-BD59-A6C34878D82A}">
                    <a16:rowId xmlns:a16="http://schemas.microsoft.com/office/drawing/2014/main" val="10002"/>
                  </a:ext>
                </a:extLst>
              </a:tr>
              <a:tr h="370840">
                <a:tc>
                  <a:txBody>
                    <a:bodyPr/>
                    <a:lstStyle/>
                    <a:p>
                      <a:pPr algn="ctr"/>
                      <a:r>
                        <a:rPr lang="en-GB" sz="2000" b="1" kern="1200" baseline="0" dirty="0" err="1" smtClean="0">
                          <a:solidFill>
                            <a:schemeClr val="tx1"/>
                          </a:solidFill>
                          <a:latin typeface="+mn-lt"/>
                          <a:ea typeface="+mn-ea"/>
                          <a:cs typeface="+mn-cs"/>
                        </a:rPr>
                        <a:t>onLoad</a:t>
                      </a:r>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kern="1200" baseline="0" dirty="0" smtClean="0">
                          <a:solidFill>
                            <a:schemeClr val="tx1"/>
                          </a:solidFill>
                          <a:latin typeface="+mn-lt"/>
                          <a:ea typeface="+mn-ea"/>
                          <a:cs typeface="+mn-cs"/>
                        </a:rPr>
                        <a:t>Occurs when the page has finished loading</a:t>
                      </a:r>
                    </a:p>
                  </a:txBody>
                  <a:tcPr/>
                </a:tc>
                <a:extLst>
                  <a:ext uri="{0D108BD9-81ED-4DB2-BD59-A6C34878D82A}">
                    <a16:rowId xmlns:a16="http://schemas.microsoft.com/office/drawing/2014/main" val="10003"/>
                  </a:ext>
                </a:extLst>
              </a:tr>
              <a:tr h="370840">
                <a:tc>
                  <a:txBody>
                    <a:bodyPr/>
                    <a:lstStyle/>
                    <a:p>
                      <a:pPr algn="ctr"/>
                      <a:r>
                        <a:rPr lang="en-GB" sz="2000" b="1" kern="1200" baseline="0" dirty="0" err="1" smtClean="0">
                          <a:solidFill>
                            <a:schemeClr val="tx1"/>
                          </a:solidFill>
                          <a:latin typeface="+mn-lt"/>
                          <a:ea typeface="+mn-ea"/>
                          <a:cs typeface="+mn-cs"/>
                        </a:rPr>
                        <a:t>onMouseOver</a:t>
                      </a:r>
                      <a:r>
                        <a:rPr lang="en-GB" sz="2000" b="1" kern="1200" baseline="0" dirty="0" smtClean="0">
                          <a:solidFill>
                            <a:schemeClr val="tx1"/>
                          </a:solidFill>
                          <a:latin typeface="+mn-lt"/>
                          <a:ea typeface="+mn-ea"/>
                          <a:cs typeface="+mn-cs"/>
                        </a:rPr>
                        <a:t> </a:t>
                      </a:r>
                      <a:endParaRPr lang="en-GB" sz="2000" dirty="0"/>
                    </a:p>
                  </a:txBody>
                  <a:tcPr/>
                </a:tc>
                <a:tc>
                  <a:txBody>
                    <a:bodyPr/>
                    <a:lstStyle/>
                    <a:p>
                      <a:pPr algn="l"/>
                      <a:r>
                        <a:rPr lang="en-GB" sz="2000" b="1" kern="1200" baseline="0" dirty="0" smtClean="0">
                          <a:solidFill>
                            <a:schemeClr val="tx1"/>
                          </a:solidFill>
                          <a:latin typeface="+mn-lt"/>
                          <a:ea typeface="+mn-ea"/>
                          <a:cs typeface="+mn-cs"/>
                        </a:rPr>
                        <a:t>Occurs when the mouse pointer enters the screen area occupied by the element in question …</a:t>
                      </a:r>
                    </a:p>
                  </a:txBody>
                  <a:tcPr/>
                </a:tc>
                <a:extLst>
                  <a:ext uri="{0D108BD9-81ED-4DB2-BD59-A6C34878D82A}">
                    <a16:rowId xmlns:a16="http://schemas.microsoft.com/office/drawing/2014/main" val="10004"/>
                  </a:ext>
                </a:extLst>
              </a:tr>
              <a:tr h="370840">
                <a:tc>
                  <a:txBody>
                    <a:bodyPr/>
                    <a:lstStyle/>
                    <a:p>
                      <a:pPr algn="ctr"/>
                      <a:r>
                        <a:rPr lang="en-GB" sz="2000" b="1" kern="1200" baseline="0" dirty="0" err="1" smtClean="0">
                          <a:solidFill>
                            <a:schemeClr val="tx1"/>
                          </a:solidFill>
                          <a:latin typeface="+mn-lt"/>
                          <a:ea typeface="+mn-ea"/>
                          <a:cs typeface="+mn-cs"/>
                        </a:rPr>
                        <a:t>onMouseOut</a:t>
                      </a:r>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kern="1200" baseline="0" dirty="0" smtClean="0">
                          <a:solidFill>
                            <a:schemeClr val="tx1"/>
                          </a:solidFill>
                          <a:latin typeface="+mn-lt"/>
                          <a:ea typeface="+mn-ea"/>
                          <a:cs typeface="+mn-cs"/>
                        </a:rPr>
                        <a:t>… and when it leaves</a:t>
                      </a:r>
                    </a:p>
                    <a:p>
                      <a:pPr algn="l"/>
                      <a:endParaRPr lang="en-GB" sz="2000" dirty="0"/>
                    </a:p>
                  </a:txBody>
                  <a:tcPr/>
                </a:tc>
                <a:extLst>
                  <a:ext uri="{0D108BD9-81ED-4DB2-BD59-A6C34878D82A}">
                    <a16:rowId xmlns:a16="http://schemas.microsoft.com/office/drawing/2014/main" val="10005"/>
                  </a:ext>
                </a:extLst>
              </a:tr>
              <a:tr h="370840">
                <a:tc>
                  <a:txBody>
                    <a:bodyPr/>
                    <a:lstStyle/>
                    <a:p>
                      <a:pPr algn="ctr"/>
                      <a:r>
                        <a:rPr lang="en-GB" sz="2000" b="1" kern="1200" baseline="0" dirty="0" err="1" smtClean="0">
                          <a:solidFill>
                            <a:schemeClr val="tx1"/>
                          </a:solidFill>
                          <a:latin typeface="+mn-lt"/>
                          <a:ea typeface="+mn-ea"/>
                          <a:cs typeface="+mn-cs"/>
                        </a:rPr>
                        <a:t>onSubmit</a:t>
                      </a:r>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kern="1200" baseline="0" dirty="0" smtClean="0">
                          <a:solidFill>
                            <a:schemeClr val="tx1"/>
                          </a:solidFill>
                          <a:latin typeface="+mn-lt"/>
                          <a:ea typeface="+mn-ea"/>
                          <a:cs typeface="+mn-cs"/>
                        </a:rPr>
                        <a:t>Occurs at the point a form is submitted</a:t>
                      </a:r>
                      <a:endParaRPr lang="en-GB" sz="2000" dirty="0" smtClean="0">
                        <a:solidFill>
                          <a:schemeClr val="tx1"/>
                        </a:solidFill>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9275438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Manipulating Data in JavaScript</a:t>
            </a:r>
            <a:endParaRPr lang="en-GB" dirty="0"/>
          </a:p>
        </p:txBody>
      </p:sp>
      <p:sp>
        <p:nvSpPr>
          <p:cNvPr id="3" name="Content Placeholder 2"/>
          <p:cNvSpPr>
            <a:spLocks noGrp="1"/>
          </p:cNvSpPr>
          <p:nvPr>
            <p:ph idx="1"/>
          </p:nvPr>
        </p:nvSpPr>
        <p:spPr/>
        <p:txBody>
          <a:bodyPr/>
          <a:lstStyle/>
          <a:p>
            <a:r>
              <a:rPr lang="en-GB" dirty="0" smtClean="0"/>
              <a:t>You can use JavaScript to achieve much more than popping up dialog boxes. </a:t>
            </a:r>
          </a:p>
          <a:p>
            <a:r>
              <a:rPr lang="en-GB" dirty="0" smtClean="0"/>
              <a:t>JavaScript gives you the opportunity to define and use variables and arrays, work with date and time arithmetic, and control program flow with loops and conditional branches.</a:t>
            </a:r>
            <a:endParaRPr lang="en-GB" dirty="0"/>
          </a:p>
        </p:txBody>
      </p:sp>
    </p:spTree>
    <p:extLst>
      <p:ext uri="{BB962C8B-B14F-4D97-AF65-F5344CB8AC3E}">
        <p14:creationId xmlns:p14="http://schemas.microsoft.com/office/powerpoint/2010/main" val="391165536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Variables</a:t>
            </a:r>
            <a:endParaRPr lang="en-GB" dirty="0"/>
          </a:p>
        </p:txBody>
      </p:sp>
      <p:sp>
        <p:nvSpPr>
          <p:cNvPr id="3" name="Content Placeholder 2"/>
          <p:cNvSpPr>
            <a:spLocks noGrp="1"/>
          </p:cNvSpPr>
          <p:nvPr>
            <p:ph idx="1"/>
          </p:nvPr>
        </p:nvSpPr>
        <p:spPr/>
        <p:txBody>
          <a:bodyPr>
            <a:normAutofit/>
          </a:bodyPr>
          <a:lstStyle/>
          <a:p>
            <a:r>
              <a:rPr lang="en-GB" dirty="0" smtClean="0"/>
              <a:t>Variables can be numeric</a:t>
            </a:r>
          </a:p>
          <a:p>
            <a:pPr>
              <a:buNone/>
            </a:pPr>
            <a:r>
              <a:rPr lang="en-GB" dirty="0" err="1" smtClean="0"/>
              <a:t>var</a:t>
            </a:r>
            <a:r>
              <a:rPr lang="en-GB" dirty="0" smtClean="0"/>
              <a:t> </a:t>
            </a:r>
            <a:r>
              <a:rPr lang="en-GB" dirty="0" err="1" smtClean="0"/>
              <a:t>speedlimit</a:t>
            </a:r>
            <a:r>
              <a:rPr lang="en-GB" dirty="0" smtClean="0"/>
              <a:t> = 55;</a:t>
            </a:r>
          </a:p>
          <a:p>
            <a:pPr>
              <a:buNone/>
            </a:pPr>
            <a:r>
              <a:rPr lang="en-GB" dirty="0" err="1" smtClean="0"/>
              <a:t>var</a:t>
            </a:r>
            <a:r>
              <a:rPr lang="en-GB" dirty="0" smtClean="0"/>
              <a:t> speed = 73;</a:t>
            </a:r>
          </a:p>
          <a:p>
            <a:r>
              <a:rPr lang="en-GB" dirty="0" smtClean="0"/>
              <a:t>Variables need not be numeric</a:t>
            </a:r>
          </a:p>
          <a:p>
            <a:pPr>
              <a:buNone/>
            </a:pPr>
            <a:r>
              <a:rPr lang="en-GB" dirty="0" err="1" smtClean="0"/>
              <a:t>var</a:t>
            </a:r>
            <a:r>
              <a:rPr lang="en-GB" dirty="0" smtClean="0"/>
              <a:t> </a:t>
            </a:r>
            <a:r>
              <a:rPr lang="en-GB" dirty="0" err="1" smtClean="0"/>
              <a:t>firstname</a:t>
            </a:r>
            <a:r>
              <a:rPr lang="en-GB" dirty="0" smtClean="0"/>
              <a:t> = 'Peter'</a:t>
            </a:r>
          </a:p>
          <a:p>
            <a:pPr>
              <a:buNone/>
            </a:pPr>
            <a:r>
              <a:rPr lang="en-GB" dirty="0" err="1" smtClean="0"/>
              <a:t>var</a:t>
            </a:r>
            <a:r>
              <a:rPr lang="en-GB" dirty="0" smtClean="0"/>
              <a:t> </a:t>
            </a:r>
            <a:r>
              <a:rPr lang="en-GB" dirty="0" err="1" smtClean="0"/>
              <a:t>lastname</a:t>
            </a:r>
            <a:r>
              <a:rPr lang="en-GB" dirty="0" smtClean="0"/>
              <a:t> = 'Smith';</a:t>
            </a:r>
          </a:p>
          <a:p>
            <a:endParaRPr lang="en-GB" dirty="0" smtClean="0"/>
          </a:p>
          <a:p>
            <a:pPr>
              <a:buNone/>
            </a:pPr>
            <a:endParaRPr lang="en-GB" dirty="0"/>
          </a:p>
        </p:txBody>
      </p:sp>
    </p:spTree>
    <p:extLst>
      <p:ext uri="{BB962C8B-B14F-4D97-AF65-F5344CB8AC3E}">
        <p14:creationId xmlns:p14="http://schemas.microsoft.com/office/powerpoint/2010/main" val="173942166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Variables</a:t>
            </a:r>
            <a:endParaRPr lang="en-GB" dirty="0"/>
          </a:p>
        </p:txBody>
      </p:sp>
      <p:sp>
        <p:nvSpPr>
          <p:cNvPr id="3" name="Content Placeholder 2"/>
          <p:cNvSpPr>
            <a:spLocks noGrp="1"/>
          </p:cNvSpPr>
          <p:nvPr>
            <p:ph idx="1"/>
          </p:nvPr>
        </p:nvSpPr>
        <p:spPr/>
        <p:txBody>
          <a:bodyPr/>
          <a:lstStyle/>
          <a:p>
            <a:r>
              <a:rPr lang="en-GB" dirty="0" smtClean="0"/>
              <a:t>We may now use these variables in other statements</a:t>
            </a:r>
          </a:p>
          <a:p>
            <a:pPr>
              <a:buNone/>
            </a:pPr>
            <a:r>
              <a:rPr lang="en-GB" dirty="0" err="1" smtClean="0"/>
              <a:t>var</a:t>
            </a:r>
            <a:r>
              <a:rPr lang="en-GB" dirty="0" smtClean="0"/>
              <a:t> </a:t>
            </a:r>
            <a:r>
              <a:rPr lang="en-GB" dirty="0" err="1" smtClean="0"/>
              <a:t>overLimit</a:t>
            </a:r>
            <a:r>
              <a:rPr lang="en-GB" dirty="0" smtClean="0"/>
              <a:t> = speed – </a:t>
            </a:r>
            <a:r>
              <a:rPr lang="en-GB" dirty="0" err="1" smtClean="0"/>
              <a:t>speedLimit</a:t>
            </a:r>
            <a:r>
              <a:rPr lang="en-GB" dirty="0" smtClean="0"/>
              <a:t>;</a:t>
            </a:r>
          </a:p>
          <a:p>
            <a:pPr>
              <a:buNone/>
            </a:pPr>
            <a:endParaRPr lang="en-GB" dirty="0" smtClean="0"/>
          </a:p>
          <a:p>
            <a:pPr>
              <a:buNone/>
            </a:pPr>
            <a:r>
              <a:rPr lang="en-GB" dirty="0" err="1" smtClean="0"/>
              <a:t>var</a:t>
            </a:r>
            <a:r>
              <a:rPr lang="en-GB" dirty="0" smtClean="0"/>
              <a:t> </a:t>
            </a:r>
            <a:r>
              <a:rPr lang="en-GB" dirty="0" err="1" smtClean="0"/>
              <a:t>fullname</a:t>
            </a:r>
            <a:r>
              <a:rPr lang="en-GB" dirty="0" smtClean="0"/>
              <a:t> = </a:t>
            </a:r>
            <a:r>
              <a:rPr lang="en-GB" dirty="0" err="1" smtClean="0"/>
              <a:t>firstname</a:t>
            </a:r>
            <a:r>
              <a:rPr lang="en-GB" dirty="0" smtClean="0"/>
              <a:t> + </a:t>
            </a:r>
            <a:r>
              <a:rPr lang="en-GB" dirty="0" err="1" smtClean="0"/>
              <a:t>lastname</a:t>
            </a:r>
            <a:r>
              <a:rPr lang="en-GB" dirty="0" smtClean="0"/>
              <a:t>;</a:t>
            </a:r>
          </a:p>
          <a:p>
            <a:pPr>
              <a:buNone/>
            </a:pPr>
            <a:r>
              <a:rPr lang="en-GB" dirty="0" smtClean="0"/>
              <a:t>OR</a:t>
            </a:r>
          </a:p>
          <a:p>
            <a:pPr>
              <a:buNone/>
            </a:pPr>
            <a:r>
              <a:rPr lang="en-GB" dirty="0" err="1" smtClean="0"/>
              <a:t>document.writeln</a:t>
            </a:r>
            <a:r>
              <a:rPr lang="en-GB" dirty="0" smtClean="0"/>
              <a:t>('Hello, '+ </a:t>
            </a:r>
            <a:r>
              <a:rPr lang="en-GB" dirty="0" err="1" smtClean="0"/>
              <a:t>firstname</a:t>
            </a:r>
            <a:r>
              <a:rPr lang="en-GB" dirty="0" smtClean="0"/>
              <a:t> + ' ' + </a:t>
            </a:r>
            <a:r>
              <a:rPr lang="en-GB" dirty="0" err="1" smtClean="0"/>
              <a:t>lastname</a:t>
            </a:r>
            <a:r>
              <a:rPr lang="en-GB" dirty="0" smtClean="0"/>
              <a:t>);</a:t>
            </a:r>
            <a:endParaRPr lang="en-GB" dirty="0"/>
          </a:p>
        </p:txBody>
      </p:sp>
    </p:spTree>
    <p:extLst>
      <p:ext uri="{BB962C8B-B14F-4D97-AF65-F5344CB8AC3E}">
        <p14:creationId xmlns:p14="http://schemas.microsoft.com/office/powerpoint/2010/main" val="133434712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Objects</a:t>
            </a:r>
            <a:endParaRPr lang="en-GB" dirty="0"/>
          </a:p>
        </p:txBody>
      </p:sp>
      <p:sp>
        <p:nvSpPr>
          <p:cNvPr id="3" name="Content Placeholder 2"/>
          <p:cNvSpPr>
            <a:spLocks noGrp="1"/>
          </p:cNvSpPr>
          <p:nvPr>
            <p:ph idx="1"/>
          </p:nvPr>
        </p:nvSpPr>
        <p:spPr/>
        <p:txBody>
          <a:bodyPr/>
          <a:lstStyle/>
          <a:p>
            <a:r>
              <a:rPr lang="en-GB" dirty="0" smtClean="0"/>
              <a:t>Objects in JavaScript have a hierarchical relationship. </a:t>
            </a:r>
          </a:p>
          <a:p>
            <a:r>
              <a:rPr lang="en-GB" dirty="0" smtClean="0"/>
              <a:t>References begin with the highest-level object, with subsequent levels appended separated by a period:</a:t>
            </a:r>
          </a:p>
          <a:p>
            <a:pPr>
              <a:buNone/>
            </a:pPr>
            <a:r>
              <a:rPr lang="en-GB" dirty="0" smtClean="0"/>
              <a:t>document.image1.src</a:t>
            </a:r>
          </a:p>
          <a:p>
            <a:pPr>
              <a:buNone/>
            </a:pPr>
            <a:r>
              <a:rPr lang="en-GB" dirty="0" err="1" smtClean="0"/>
              <a:t>document.write</a:t>
            </a:r>
            <a:r>
              <a:rPr lang="en-GB" dirty="0" smtClean="0"/>
              <a:t>(.....</a:t>
            </a:r>
            <a:endParaRPr lang="en-GB" dirty="0"/>
          </a:p>
        </p:txBody>
      </p:sp>
    </p:spTree>
    <p:extLst>
      <p:ext uri="{BB962C8B-B14F-4D97-AF65-F5344CB8AC3E}">
        <p14:creationId xmlns:p14="http://schemas.microsoft.com/office/powerpoint/2010/main" val="389651745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Objects</a:t>
            </a:r>
            <a:endParaRPr lang="en-GB" dirty="0"/>
          </a:p>
        </p:txBody>
      </p:sp>
      <p:sp>
        <p:nvSpPr>
          <p:cNvPr id="3" name="Content Placeholder 2"/>
          <p:cNvSpPr>
            <a:spLocks noGrp="1"/>
          </p:cNvSpPr>
          <p:nvPr>
            <p:ph idx="1"/>
          </p:nvPr>
        </p:nvSpPr>
        <p:spPr/>
        <p:txBody>
          <a:bodyPr/>
          <a:lstStyle/>
          <a:p>
            <a:r>
              <a:rPr lang="en-GB" dirty="0" smtClean="0"/>
              <a:t>Suppose that we have the following HTML code somewhere in our page:</a:t>
            </a:r>
          </a:p>
          <a:p>
            <a:endParaRPr lang="en-GB" dirty="0" smtClean="0"/>
          </a:p>
          <a:p>
            <a:pPr>
              <a:buNone/>
            </a:pPr>
            <a:r>
              <a:rPr lang="en-GB" dirty="0" smtClean="0"/>
              <a:t>&lt;form name="form1" action="somepage.html" method="post"&gt;</a:t>
            </a:r>
          </a:p>
          <a:p>
            <a:pPr>
              <a:buNone/>
            </a:pPr>
            <a:r>
              <a:rPr lang="en-GB" dirty="0" smtClean="0"/>
              <a:t>&lt;input type="text" name="</a:t>
            </a:r>
            <a:r>
              <a:rPr lang="en-GB" dirty="0" err="1" smtClean="0"/>
              <a:t>lastname</a:t>
            </a:r>
            <a:r>
              <a:rPr lang="en-GB" dirty="0" smtClean="0"/>
              <a:t>"&gt;</a:t>
            </a:r>
          </a:p>
          <a:p>
            <a:pPr>
              <a:buNone/>
            </a:pPr>
            <a:r>
              <a:rPr lang="en-GB" dirty="0" smtClean="0"/>
              <a:t>&lt;input type="submit" value="Submit"&gt;</a:t>
            </a:r>
          </a:p>
          <a:p>
            <a:pPr>
              <a:buNone/>
            </a:pPr>
            <a:r>
              <a:rPr lang="en-GB" dirty="0" smtClean="0"/>
              <a:t>&lt;/form&gt;</a:t>
            </a:r>
            <a:endParaRPr lang="en-GB" dirty="0"/>
          </a:p>
        </p:txBody>
      </p:sp>
    </p:spTree>
    <p:extLst>
      <p:ext uri="{BB962C8B-B14F-4D97-AF65-F5344CB8AC3E}">
        <p14:creationId xmlns:p14="http://schemas.microsoft.com/office/powerpoint/2010/main" val="387558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GB"/>
              <a:t>Tags and Attributes</a:t>
            </a:r>
          </a:p>
        </p:txBody>
      </p:sp>
      <p:sp>
        <p:nvSpPr>
          <p:cNvPr id="36867" name="Rectangle 3"/>
          <p:cNvSpPr>
            <a:spLocks noGrp="1" noChangeArrowheads="1"/>
          </p:cNvSpPr>
          <p:nvPr>
            <p:ph idx="1"/>
          </p:nvPr>
        </p:nvSpPr>
        <p:spPr/>
        <p:txBody>
          <a:bodyPr/>
          <a:lstStyle/>
          <a:p>
            <a:r>
              <a:rPr lang="en-GB"/>
              <a:t>Some tags can have extra parameters (attributes)</a:t>
            </a:r>
          </a:p>
          <a:p>
            <a:r>
              <a:rPr lang="en-GB"/>
              <a:t>An attribute provides extra formatting functionality</a:t>
            </a:r>
          </a:p>
          <a:p>
            <a:r>
              <a:rPr lang="en-GB"/>
              <a:t>Not all tags allow attributes</a:t>
            </a:r>
          </a:p>
          <a:p>
            <a:endParaRPr lang="en-GB"/>
          </a:p>
          <a:p>
            <a:pPr>
              <a:buFont typeface="Wingdings" pitchFamily="2" charset="2"/>
              <a:buNone/>
            </a:pPr>
            <a:r>
              <a:rPr lang="en-GB" sz="3800">
                <a:solidFill>
                  <a:srgbClr val="FF0000"/>
                </a:solidFill>
              </a:rPr>
              <a:t>&lt;tag attribute=“parameter”&gt;&lt;/tag&gt;</a:t>
            </a:r>
          </a:p>
          <a:p>
            <a:endParaRPr lang="en-GB" sz="3800">
              <a:solidFill>
                <a:srgbClr val="FF0000"/>
              </a:solidFill>
            </a:endParaRPr>
          </a:p>
        </p:txBody>
      </p:sp>
    </p:spTree>
    <p:extLst>
      <p:ext uri="{BB962C8B-B14F-4D97-AF65-F5344CB8AC3E}">
        <p14:creationId xmlns:p14="http://schemas.microsoft.com/office/powerpoint/2010/main" val="3670801905"/>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Objects</a:t>
            </a:r>
            <a:endParaRPr lang="en-GB" dirty="0"/>
          </a:p>
        </p:txBody>
      </p:sp>
      <p:sp>
        <p:nvSpPr>
          <p:cNvPr id="3" name="Content Placeholder 2"/>
          <p:cNvSpPr>
            <a:spLocks noGrp="1"/>
          </p:cNvSpPr>
          <p:nvPr>
            <p:ph idx="1"/>
          </p:nvPr>
        </p:nvSpPr>
        <p:spPr/>
        <p:txBody>
          <a:bodyPr/>
          <a:lstStyle/>
          <a:p>
            <a:r>
              <a:rPr lang="en-GB" dirty="0" smtClean="0"/>
              <a:t>We can refer, in JavaScript, to the string that the user has typed into the </a:t>
            </a:r>
            <a:r>
              <a:rPr lang="en-GB" dirty="0" err="1" smtClean="0"/>
              <a:t>lastname</a:t>
            </a:r>
            <a:r>
              <a:rPr lang="en-GB" dirty="0" smtClean="0"/>
              <a:t> field by referring to the property value of the object corresponding to that field:</a:t>
            </a:r>
          </a:p>
          <a:p>
            <a:pPr>
              <a:buNone/>
            </a:pPr>
            <a:endParaRPr lang="en-GB" dirty="0" smtClean="0"/>
          </a:p>
          <a:p>
            <a:pPr>
              <a:buNone/>
            </a:pPr>
            <a:r>
              <a:rPr lang="en-GB" dirty="0" smtClean="0"/>
              <a:t>document.form1.lastname.value</a:t>
            </a:r>
            <a:endParaRPr lang="en-GB" dirty="0"/>
          </a:p>
        </p:txBody>
      </p:sp>
    </p:spTree>
    <p:extLst>
      <p:ext uri="{BB962C8B-B14F-4D97-AF65-F5344CB8AC3E}">
        <p14:creationId xmlns:p14="http://schemas.microsoft.com/office/powerpoint/2010/main" val="216864834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Form Validation</a:t>
            </a:r>
            <a:endParaRPr lang="en-GB" dirty="0"/>
          </a:p>
        </p:txBody>
      </p:sp>
      <p:sp>
        <p:nvSpPr>
          <p:cNvPr id="3" name="Content Placeholder 2"/>
          <p:cNvSpPr>
            <a:spLocks noGrp="1"/>
          </p:cNvSpPr>
          <p:nvPr>
            <p:ph idx="1"/>
          </p:nvPr>
        </p:nvSpPr>
        <p:spPr>
          <a:xfrm>
            <a:off x="1703512" y="1600201"/>
            <a:ext cx="8784976" cy="4525963"/>
          </a:xfrm>
        </p:spPr>
        <p:txBody>
          <a:bodyPr>
            <a:normAutofit/>
          </a:bodyPr>
          <a:lstStyle/>
          <a:p>
            <a:pPr>
              <a:buNone/>
            </a:pPr>
            <a:r>
              <a:rPr lang="en-GB" dirty="0" smtClean="0"/>
              <a:t>&lt;form name="form1" method="post" action="otherpage.html"&gt;</a:t>
            </a:r>
          </a:p>
          <a:p>
            <a:pPr>
              <a:buNone/>
            </a:pPr>
            <a:endParaRPr lang="en-GB" dirty="0" smtClean="0"/>
          </a:p>
          <a:p>
            <a:pPr>
              <a:buNone/>
            </a:pPr>
            <a:r>
              <a:rPr lang="en-GB" dirty="0" smtClean="0"/>
              <a:t>Enter a number from 1 to 10: </a:t>
            </a:r>
          </a:p>
          <a:p>
            <a:pPr>
              <a:buNone/>
            </a:pPr>
            <a:r>
              <a:rPr lang="en-GB" dirty="0" smtClean="0"/>
              <a:t>&lt;input size="4" type="text" name="</a:t>
            </a:r>
            <a:r>
              <a:rPr lang="en-GB" dirty="0" err="1" smtClean="0"/>
              <a:t>usernumber</a:t>
            </a:r>
            <a:r>
              <a:rPr lang="en-GB" dirty="0" smtClean="0"/>
              <a:t>"&gt;</a:t>
            </a:r>
          </a:p>
          <a:p>
            <a:pPr>
              <a:buNone/>
            </a:pPr>
            <a:r>
              <a:rPr lang="en-GB" dirty="0" smtClean="0"/>
              <a:t>&lt;input type="submit" value="Enter"  </a:t>
            </a:r>
            <a:r>
              <a:rPr lang="en-GB" dirty="0" err="1" smtClean="0"/>
              <a:t>onSubmit</a:t>
            </a:r>
            <a:r>
              <a:rPr lang="en-GB" dirty="0" smtClean="0"/>
              <a:t>="return </a:t>
            </a:r>
            <a:r>
              <a:rPr lang="en-GB" dirty="0" err="1" smtClean="0"/>
              <a:t>numcheck</a:t>
            </a:r>
            <a:r>
              <a:rPr lang="en-GB" dirty="0" smtClean="0"/>
              <a:t>()"&gt;</a:t>
            </a:r>
          </a:p>
          <a:p>
            <a:pPr>
              <a:buNone/>
            </a:pPr>
            <a:r>
              <a:rPr lang="en-GB" dirty="0" smtClean="0"/>
              <a:t>&lt;/form&gt;</a:t>
            </a:r>
            <a:endParaRPr lang="en-GB" dirty="0"/>
          </a:p>
        </p:txBody>
      </p:sp>
    </p:spTree>
    <p:extLst>
      <p:ext uri="{BB962C8B-B14F-4D97-AF65-F5344CB8AC3E}">
        <p14:creationId xmlns:p14="http://schemas.microsoft.com/office/powerpoint/2010/main" val="187603721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Validation Function</a:t>
            </a:r>
            <a:endParaRPr lang="en-GB" dirty="0"/>
          </a:p>
        </p:txBody>
      </p:sp>
      <p:sp>
        <p:nvSpPr>
          <p:cNvPr id="3" name="Content Placeholder 2"/>
          <p:cNvSpPr>
            <a:spLocks noGrp="1"/>
          </p:cNvSpPr>
          <p:nvPr>
            <p:ph idx="1"/>
          </p:nvPr>
        </p:nvSpPr>
        <p:spPr/>
        <p:txBody>
          <a:bodyPr>
            <a:normAutofit fontScale="85000" lnSpcReduction="20000"/>
          </a:bodyPr>
          <a:lstStyle/>
          <a:p>
            <a:pPr>
              <a:buNone/>
            </a:pPr>
            <a:r>
              <a:rPr lang="en-GB" dirty="0" smtClean="0"/>
              <a:t>&lt;script language=”JavaScript” type=”text/</a:t>
            </a:r>
            <a:r>
              <a:rPr lang="en-GB" dirty="0" err="1" smtClean="0"/>
              <a:t>javascript</a:t>
            </a:r>
            <a:r>
              <a:rPr lang="en-GB" dirty="0" smtClean="0"/>
              <a:t>”&gt;</a:t>
            </a:r>
          </a:p>
          <a:p>
            <a:pPr>
              <a:buNone/>
            </a:pPr>
            <a:r>
              <a:rPr lang="en-GB" dirty="0" smtClean="0"/>
              <a:t>function </a:t>
            </a:r>
            <a:r>
              <a:rPr lang="en-GB" dirty="0" err="1" smtClean="0"/>
              <a:t>numcheck</a:t>
            </a:r>
            <a:r>
              <a:rPr lang="en-GB" dirty="0" smtClean="0"/>
              <a:t>()</a:t>
            </a:r>
          </a:p>
          <a:p>
            <a:pPr>
              <a:buNone/>
            </a:pPr>
            <a:r>
              <a:rPr lang="en-GB" dirty="0" smtClean="0"/>
              <a:t>{</a:t>
            </a:r>
          </a:p>
          <a:p>
            <a:pPr>
              <a:buNone/>
            </a:pPr>
            <a:r>
              <a:rPr lang="en-GB" dirty="0" err="1" smtClean="0"/>
              <a:t>var</a:t>
            </a:r>
            <a:r>
              <a:rPr lang="en-GB" dirty="0" smtClean="0"/>
              <a:t> </a:t>
            </a:r>
            <a:r>
              <a:rPr lang="en-GB" dirty="0" err="1" smtClean="0"/>
              <a:t>numEntered</a:t>
            </a:r>
            <a:r>
              <a:rPr lang="en-GB" dirty="0" smtClean="0"/>
              <a:t> = document.form1.usernumber.value;</a:t>
            </a:r>
          </a:p>
          <a:p>
            <a:pPr>
              <a:buNone/>
            </a:pPr>
            <a:r>
              <a:rPr lang="en-GB" dirty="0" smtClean="0"/>
              <a:t>if((</a:t>
            </a:r>
            <a:r>
              <a:rPr lang="en-GB" dirty="0" err="1" smtClean="0"/>
              <a:t>numEntered</a:t>
            </a:r>
            <a:r>
              <a:rPr lang="en-GB" dirty="0" smtClean="0"/>
              <a:t>&gt;=1)&amp;&amp;(</a:t>
            </a:r>
            <a:r>
              <a:rPr lang="en-GB" dirty="0" err="1" smtClean="0"/>
              <a:t>numEntered</a:t>
            </a:r>
            <a:r>
              <a:rPr lang="en-GB" dirty="0" smtClean="0"/>
              <a:t>&lt;=10))</a:t>
            </a:r>
          </a:p>
          <a:p>
            <a:pPr>
              <a:buNone/>
            </a:pPr>
            <a:r>
              <a:rPr lang="en-GB" dirty="0" smtClean="0"/>
              <a:t>{</a:t>
            </a:r>
          </a:p>
          <a:p>
            <a:pPr>
              <a:buNone/>
            </a:pPr>
            <a:r>
              <a:rPr lang="en-GB" dirty="0" smtClean="0"/>
              <a:t>return true;</a:t>
            </a:r>
          </a:p>
          <a:p>
            <a:pPr>
              <a:buNone/>
            </a:pPr>
            <a:r>
              <a:rPr lang="en-GB" dirty="0" smtClean="0"/>
              <a:t>} else</a:t>
            </a:r>
          </a:p>
          <a:p>
            <a:pPr>
              <a:buNone/>
            </a:pPr>
            <a:r>
              <a:rPr lang="en-GB" dirty="0" smtClean="0"/>
              <a:t>{</a:t>
            </a:r>
          </a:p>
          <a:p>
            <a:pPr>
              <a:buNone/>
            </a:pPr>
            <a:r>
              <a:rPr lang="en-GB" dirty="0" smtClean="0"/>
              <a:t>alert("Your entry was invalid. Please try again.");</a:t>
            </a:r>
          </a:p>
          <a:p>
            <a:pPr>
              <a:buNone/>
            </a:pPr>
            <a:r>
              <a:rPr lang="en-GB" dirty="0" smtClean="0"/>
              <a:t>return false;</a:t>
            </a:r>
          </a:p>
          <a:p>
            <a:pPr>
              <a:buNone/>
            </a:pPr>
            <a:r>
              <a:rPr lang="en-GB" dirty="0" smtClean="0"/>
              <a:t>}</a:t>
            </a:r>
          </a:p>
          <a:p>
            <a:pPr>
              <a:buNone/>
            </a:pPr>
            <a:r>
              <a:rPr lang="en-GB" dirty="0" smtClean="0"/>
              <a:t>}</a:t>
            </a:r>
            <a:endParaRPr lang="en-GB" dirty="0"/>
          </a:p>
        </p:txBody>
      </p:sp>
    </p:spTree>
    <p:extLst>
      <p:ext uri="{BB962C8B-B14F-4D97-AF65-F5344CB8AC3E}">
        <p14:creationId xmlns:p14="http://schemas.microsoft.com/office/powerpoint/2010/main" val="102890425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AJAX</a:t>
            </a:r>
            <a:endParaRPr lang="en-GB" dirty="0"/>
          </a:p>
        </p:txBody>
      </p:sp>
      <p:sp>
        <p:nvSpPr>
          <p:cNvPr id="3" name="Content Placeholder 2"/>
          <p:cNvSpPr>
            <a:spLocks noGrp="1"/>
          </p:cNvSpPr>
          <p:nvPr>
            <p:ph type="body" idx="1"/>
          </p:nvPr>
        </p:nvSpPr>
        <p:spPr/>
        <p:txBody>
          <a:bodyPr/>
          <a:lstStyle/>
          <a:p>
            <a:r>
              <a:rPr lang="en-GB" dirty="0" smtClean="0"/>
              <a:t>Ajax Fundamentals</a:t>
            </a:r>
          </a:p>
          <a:p>
            <a:r>
              <a:rPr lang="en-GB" dirty="0" err="1" smtClean="0"/>
              <a:t>Jquery</a:t>
            </a:r>
            <a:endParaRPr lang="en-GB" dirty="0"/>
          </a:p>
        </p:txBody>
      </p:sp>
    </p:spTree>
    <p:extLst>
      <p:ext uri="{BB962C8B-B14F-4D97-AF65-F5344CB8AC3E}">
        <p14:creationId xmlns:p14="http://schemas.microsoft.com/office/powerpoint/2010/main" val="400276383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Ajax?</a:t>
            </a:r>
            <a:endParaRPr lang="en-GB" dirty="0"/>
          </a:p>
        </p:txBody>
      </p:sp>
      <p:sp>
        <p:nvSpPr>
          <p:cNvPr id="3" name="Content Placeholder 2"/>
          <p:cNvSpPr>
            <a:spLocks noGrp="1"/>
          </p:cNvSpPr>
          <p:nvPr>
            <p:ph idx="1"/>
          </p:nvPr>
        </p:nvSpPr>
        <p:spPr/>
        <p:txBody>
          <a:bodyPr/>
          <a:lstStyle/>
          <a:p>
            <a:r>
              <a:rPr lang="en-GB" dirty="0" smtClean="0">
                <a:solidFill>
                  <a:srgbClr val="FF0000"/>
                </a:solidFill>
              </a:rPr>
              <a:t>Asynchronous</a:t>
            </a:r>
            <a:r>
              <a:rPr lang="en-GB" dirty="0" smtClean="0"/>
              <a:t> JavaScript and XML</a:t>
            </a:r>
          </a:p>
          <a:p>
            <a:pPr lvl="1"/>
            <a:r>
              <a:rPr lang="en-GB" dirty="0" smtClean="0"/>
              <a:t>enables the programmer to </a:t>
            </a:r>
            <a:r>
              <a:rPr lang="en-GB" b="1" dirty="0" smtClean="0"/>
              <a:t>execute a server-side script </a:t>
            </a:r>
            <a:r>
              <a:rPr lang="en-GB" b="1" i="1" dirty="0" smtClean="0"/>
              <a:t>without</a:t>
            </a:r>
            <a:r>
              <a:rPr lang="en-GB" b="1" dirty="0" smtClean="0"/>
              <a:t> refreshing the page</a:t>
            </a:r>
          </a:p>
          <a:p>
            <a:pPr lvl="1"/>
            <a:r>
              <a:rPr lang="en-GB" dirty="0" smtClean="0"/>
              <a:t>a technique for making the user interfaces of web applications more responsive and interactive</a:t>
            </a:r>
          </a:p>
          <a:p>
            <a:pPr lvl="1"/>
            <a:r>
              <a:rPr lang="en-GB" dirty="0" smtClean="0"/>
              <a:t>Example:</a:t>
            </a:r>
          </a:p>
          <a:p>
            <a:pPr lvl="2"/>
            <a:r>
              <a:rPr lang="en-GB" dirty="0" smtClean="0"/>
              <a:t>Google maps</a:t>
            </a:r>
            <a:endParaRPr lang="en-GB" dirty="0"/>
          </a:p>
        </p:txBody>
      </p:sp>
    </p:spTree>
    <p:extLst>
      <p:ext uri="{BB962C8B-B14F-4D97-AF65-F5344CB8AC3E}">
        <p14:creationId xmlns:p14="http://schemas.microsoft.com/office/powerpoint/2010/main" val="25078529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7569" y="1630541"/>
            <a:ext cx="3781425"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576" y="4005064"/>
            <a:ext cx="2967602"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879976" y="4005064"/>
            <a:ext cx="3528392" cy="2308324"/>
          </a:xfrm>
          <a:prstGeom prst="rect">
            <a:avLst/>
          </a:prstGeom>
          <a:noFill/>
        </p:spPr>
        <p:txBody>
          <a:bodyPr wrap="square" rtlCol="0">
            <a:spAutoFit/>
          </a:bodyPr>
          <a:lstStyle/>
          <a:p>
            <a:r>
              <a:rPr lang="en-GB" dirty="0"/>
              <a:t>A JavaScript function is called which loads the server-side script in the </a:t>
            </a:r>
            <a:r>
              <a:rPr lang="en-GB" b="1" dirty="0"/>
              <a:t>background</a:t>
            </a:r>
            <a:r>
              <a:rPr lang="en-GB" dirty="0"/>
              <a:t>. The user does </a:t>
            </a:r>
            <a:r>
              <a:rPr lang="en-GB" b="1" dirty="0"/>
              <a:t>not</a:t>
            </a:r>
            <a:r>
              <a:rPr lang="en-GB" dirty="0"/>
              <a:t> see it being loaded. Instead the JavaScript will immediately remove the form from the page and show a 'Thank you' message </a:t>
            </a:r>
            <a:r>
              <a:rPr lang="en-GB" i="1" dirty="0"/>
              <a:t>dynamically</a:t>
            </a:r>
            <a:r>
              <a:rPr lang="en-GB" dirty="0"/>
              <a:t> - without reloading the page</a:t>
            </a:r>
          </a:p>
        </p:txBody>
      </p:sp>
    </p:spTree>
    <p:extLst>
      <p:ext uri="{BB962C8B-B14F-4D97-AF65-F5344CB8AC3E}">
        <p14:creationId xmlns:p14="http://schemas.microsoft.com/office/powerpoint/2010/main" val="361454292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it Works</a:t>
            </a:r>
            <a:endParaRPr lang="en-GB" dirty="0"/>
          </a:p>
        </p:txBody>
      </p:sp>
      <p:sp>
        <p:nvSpPr>
          <p:cNvPr id="3" name="Content Placeholder 2"/>
          <p:cNvSpPr>
            <a:spLocks noGrp="1"/>
          </p:cNvSpPr>
          <p:nvPr>
            <p:ph idx="1"/>
          </p:nvPr>
        </p:nvSpPr>
        <p:spPr>
          <a:xfrm>
            <a:off x="1981200" y="1600201"/>
            <a:ext cx="8507288" cy="4525963"/>
          </a:xfrm>
        </p:spPr>
        <p:txBody>
          <a:bodyPr>
            <a:normAutofit/>
          </a:bodyPr>
          <a:lstStyle/>
          <a:p>
            <a:pPr marL="0" indent="0">
              <a:buNone/>
            </a:pPr>
            <a:r>
              <a:rPr lang="en-GB" b="1" dirty="0" smtClean="0"/>
              <a:t>Algorithm</a:t>
            </a:r>
          </a:p>
          <a:p>
            <a:pPr marL="0" indent="0">
              <a:buNone/>
            </a:pPr>
            <a:endParaRPr lang="en-GB" b="1" dirty="0" smtClean="0"/>
          </a:p>
          <a:p>
            <a:pPr marL="0" indent="0">
              <a:buNone/>
            </a:pPr>
            <a:r>
              <a:rPr lang="en-GB" sz="2000" b="1" dirty="0">
                <a:latin typeface="Comic Sans MS" pitchFamily="66" charset="0"/>
              </a:rPr>
              <a:t>if (user hits the submit button) { </a:t>
            </a:r>
          </a:p>
          <a:p>
            <a:pPr marL="0" indent="0">
              <a:buNone/>
            </a:pPr>
            <a:r>
              <a:rPr lang="en-GB" sz="2000" b="1" dirty="0">
                <a:latin typeface="Comic Sans MS" pitchFamily="66" charset="0"/>
              </a:rPr>
              <a:t>comment = (user submitted comment) </a:t>
            </a:r>
          </a:p>
          <a:p>
            <a:pPr marL="0" indent="0">
              <a:buNone/>
            </a:pPr>
            <a:r>
              <a:rPr lang="en-GB" sz="2000" b="1" dirty="0">
                <a:latin typeface="Comic Sans MS" pitchFamily="66" charset="0"/>
              </a:rPr>
              <a:t>email = (user's email id) //Happens in Background</a:t>
            </a:r>
          </a:p>
          <a:p>
            <a:pPr marL="0" indent="0">
              <a:buNone/>
            </a:pPr>
            <a:r>
              <a:rPr lang="en-GB" sz="2000" b="1" dirty="0">
                <a:latin typeface="Comic Sans MS" pitchFamily="66" charset="0"/>
              </a:rPr>
              <a:t> </a:t>
            </a:r>
            <a:r>
              <a:rPr lang="en-GB" sz="2000" b="1" dirty="0" err="1">
                <a:latin typeface="Comic Sans MS" pitchFamily="66" charset="0"/>
              </a:rPr>
              <a:t>CallPage</a:t>
            </a:r>
            <a:r>
              <a:rPr lang="en-GB" sz="2000" b="1" dirty="0">
                <a:latin typeface="Comic Sans MS" pitchFamily="66" charset="0"/>
              </a:rPr>
              <a:t>("</a:t>
            </a:r>
            <a:r>
              <a:rPr lang="en-GB" sz="2000" b="1" dirty="0" err="1">
                <a:latin typeface="Comic Sans MS" pitchFamily="66" charset="0"/>
              </a:rPr>
              <a:t>save_comment.php?comment</a:t>
            </a:r>
            <a:r>
              <a:rPr lang="en-GB" sz="2000" b="1" dirty="0">
                <a:latin typeface="Comic Sans MS" pitchFamily="66" charset="0"/>
              </a:rPr>
              <a:t>=" + comment + "&amp;email=" + email); </a:t>
            </a:r>
          </a:p>
          <a:p>
            <a:pPr marL="0" indent="0">
              <a:buNone/>
            </a:pPr>
            <a:r>
              <a:rPr lang="en-GB" sz="2000" b="1" dirty="0">
                <a:latin typeface="Comic Sans MS" pitchFamily="66" charset="0"/>
              </a:rPr>
              <a:t>//User sees this... Remove(form) Display("Thank you for your comment.") } </a:t>
            </a:r>
          </a:p>
        </p:txBody>
      </p:sp>
      <p:sp>
        <p:nvSpPr>
          <p:cNvPr id="4" name="TextBox 3"/>
          <p:cNvSpPr txBox="1"/>
          <p:nvPr/>
        </p:nvSpPr>
        <p:spPr>
          <a:xfrm>
            <a:off x="6672064" y="6300028"/>
            <a:ext cx="3773854" cy="369332"/>
          </a:xfrm>
          <a:prstGeom prst="rect">
            <a:avLst/>
          </a:prstGeom>
          <a:noFill/>
        </p:spPr>
        <p:txBody>
          <a:bodyPr wrap="none" rtlCol="0">
            <a:spAutoFit/>
          </a:bodyPr>
          <a:lstStyle/>
          <a:p>
            <a:r>
              <a:rPr lang="en-GB" dirty="0"/>
              <a:t>http://www.openjs.com/ajax/tutorial/</a:t>
            </a:r>
          </a:p>
        </p:txBody>
      </p:sp>
    </p:spTree>
    <p:extLst>
      <p:ext uri="{BB962C8B-B14F-4D97-AF65-F5344CB8AC3E}">
        <p14:creationId xmlns:p14="http://schemas.microsoft.com/office/powerpoint/2010/main" val="3190288361"/>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can we do with Ajax?</a:t>
            </a:r>
            <a:endParaRPr lang="en-GB" dirty="0"/>
          </a:p>
        </p:txBody>
      </p:sp>
      <p:sp>
        <p:nvSpPr>
          <p:cNvPr id="3" name="Content Placeholder 2"/>
          <p:cNvSpPr>
            <a:spLocks noGrp="1"/>
          </p:cNvSpPr>
          <p:nvPr>
            <p:ph idx="1"/>
          </p:nvPr>
        </p:nvSpPr>
        <p:spPr/>
        <p:txBody>
          <a:bodyPr/>
          <a:lstStyle/>
          <a:p>
            <a:r>
              <a:rPr lang="en-GB" dirty="0" smtClean="0"/>
              <a:t>Improve our Search Facility</a:t>
            </a:r>
          </a:p>
          <a:p>
            <a:pPr lvl="1"/>
            <a:r>
              <a:rPr lang="en-GB" dirty="0" smtClean="0"/>
              <a:t>Google search (</a:t>
            </a:r>
            <a:r>
              <a:rPr lang="en-GB" dirty="0" smtClean="0">
                <a:hlinkClick r:id="rId2"/>
              </a:rPr>
              <a:t>www.google.com</a:t>
            </a:r>
            <a:r>
              <a:rPr lang="en-GB" dirty="0" smtClean="0"/>
              <a:t>) </a:t>
            </a:r>
          </a:p>
          <a:p>
            <a:r>
              <a:rPr lang="en-GB" dirty="0" smtClean="0"/>
              <a:t>Drag-able Content </a:t>
            </a:r>
          </a:p>
          <a:p>
            <a:r>
              <a:rPr lang="en-GB" dirty="0" smtClean="0"/>
              <a:t>Automatic Updating of Prices</a:t>
            </a:r>
            <a:endParaRPr lang="en-GB" dirty="0"/>
          </a:p>
        </p:txBody>
      </p:sp>
    </p:spTree>
    <p:extLst>
      <p:ext uri="{BB962C8B-B14F-4D97-AF65-F5344CB8AC3E}">
        <p14:creationId xmlns:p14="http://schemas.microsoft.com/office/powerpoint/2010/main" val="228723262"/>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Ajax Considerations</a:t>
            </a:r>
            <a:endParaRPr lang="en-GB" dirty="0"/>
          </a:p>
        </p:txBody>
      </p:sp>
      <p:sp>
        <p:nvSpPr>
          <p:cNvPr id="3" name="Content Placeholder 2"/>
          <p:cNvSpPr>
            <a:spLocks noGrp="1"/>
          </p:cNvSpPr>
          <p:nvPr>
            <p:ph idx="1"/>
          </p:nvPr>
        </p:nvSpPr>
        <p:spPr/>
        <p:txBody>
          <a:bodyPr>
            <a:normAutofit fontScale="92500" lnSpcReduction="20000"/>
          </a:bodyPr>
          <a:lstStyle/>
          <a:p>
            <a:r>
              <a:rPr lang="en-GB" b="1" dirty="0" smtClean="0"/>
              <a:t>Browser Support - </a:t>
            </a:r>
            <a:r>
              <a:rPr lang="en-GB" dirty="0" smtClean="0"/>
              <a:t>Not all AJAX and DHTML features are supported on all browsers.  </a:t>
            </a:r>
          </a:p>
          <a:p>
            <a:pPr lvl="1"/>
            <a:r>
              <a:rPr lang="en-GB" dirty="0" smtClean="0"/>
              <a:t> Browser support has improved in recent years however.</a:t>
            </a:r>
          </a:p>
          <a:p>
            <a:r>
              <a:rPr lang="en-GB" b="1" dirty="0" smtClean="0"/>
              <a:t>JavaScript Disabled - </a:t>
            </a:r>
            <a:r>
              <a:rPr lang="en-GB" dirty="0" smtClean="0"/>
              <a:t>Many clients will disable JavaScript due to reasons of personal preference.  </a:t>
            </a:r>
          </a:p>
          <a:p>
            <a:pPr lvl="1"/>
            <a:r>
              <a:rPr lang="en-GB" dirty="0" smtClean="0"/>
              <a:t>Many (including myself) use </a:t>
            </a:r>
            <a:r>
              <a:rPr lang="en-GB" dirty="0" err="1" smtClean="0"/>
              <a:t>Addons</a:t>
            </a:r>
            <a:r>
              <a:rPr lang="en-GB" dirty="0" smtClean="0"/>
              <a:t> for Firefox like Ad Block Plus or </a:t>
            </a:r>
            <a:r>
              <a:rPr lang="en-GB" dirty="0" err="1" smtClean="0"/>
              <a:t>NoScript</a:t>
            </a:r>
            <a:r>
              <a:rPr lang="en-GB" dirty="0" smtClean="0"/>
              <a:t> which allow you to enable or disable JavaScript on an individual site basis.  </a:t>
            </a:r>
          </a:p>
          <a:p>
            <a:pPr lvl="1"/>
            <a:r>
              <a:rPr lang="en-GB" dirty="0" smtClean="0"/>
              <a:t>What happens to our Ajax applications in this situation?  </a:t>
            </a:r>
          </a:p>
          <a:p>
            <a:pPr lvl="1"/>
            <a:r>
              <a:rPr lang="en-GB" dirty="0" smtClean="0"/>
              <a:t>Typically we're talking about full failure, combined with a message to the user to enable JavaScript, which may not be an option to your end user.</a:t>
            </a:r>
          </a:p>
          <a:p>
            <a:r>
              <a:rPr lang="en-GB" b="1" dirty="0" smtClean="0"/>
              <a:t>Accessibility - </a:t>
            </a:r>
            <a:r>
              <a:rPr lang="en-GB" dirty="0" smtClean="0"/>
              <a:t>Providing support for accessibility is not only a noble goal - it is also required by law in many countries and environments.  </a:t>
            </a:r>
          </a:p>
          <a:p>
            <a:pPr lvl="1"/>
            <a:r>
              <a:rPr lang="en-GB" dirty="0" smtClean="0"/>
              <a:t>Developers need to use caution, particularly with dynamic web applications that they meet the requirements of accessibility for individual user groups. </a:t>
            </a:r>
          </a:p>
          <a:p>
            <a:r>
              <a:rPr lang="en-GB" b="1" dirty="0" smtClean="0"/>
              <a:t>Usability Issues - Navigation - </a:t>
            </a:r>
            <a:r>
              <a:rPr lang="en-GB" dirty="0" smtClean="0"/>
              <a:t>Consideration needs to be taken as to what the expected behaviour should be of the back, forward, refresh and bookmark buttons in your application design.  </a:t>
            </a:r>
          </a:p>
          <a:p>
            <a:pPr lvl="1"/>
            <a:r>
              <a:rPr lang="en-GB" dirty="0" smtClean="0"/>
              <a:t>For example, if we have a number of subsections of a page with dynamic content, should the back button send us to the previous overall page, or simply the previous state of one of the subsections of the page.</a:t>
            </a:r>
          </a:p>
          <a:p>
            <a:endParaRPr lang="en-GB" dirty="0"/>
          </a:p>
        </p:txBody>
      </p:sp>
    </p:spTree>
    <p:extLst>
      <p:ext uri="{BB962C8B-B14F-4D97-AF65-F5344CB8AC3E}">
        <p14:creationId xmlns:p14="http://schemas.microsoft.com/office/powerpoint/2010/main" val="3515001263"/>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jQuery</a:t>
            </a:r>
            <a:endParaRPr lang="en-GB" dirty="0"/>
          </a:p>
        </p:txBody>
      </p:sp>
      <p:sp>
        <p:nvSpPr>
          <p:cNvPr id="3" name="Content Placeholder 2"/>
          <p:cNvSpPr>
            <a:spLocks noGrp="1"/>
          </p:cNvSpPr>
          <p:nvPr>
            <p:ph idx="1"/>
          </p:nvPr>
        </p:nvSpPr>
        <p:spPr/>
        <p:txBody>
          <a:bodyPr>
            <a:normAutofit/>
          </a:bodyPr>
          <a:lstStyle/>
          <a:p>
            <a:r>
              <a:rPr lang="en-GB" b="1" dirty="0" smtClean="0"/>
              <a:t>What is jQuery?</a:t>
            </a:r>
          </a:p>
          <a:p>
            <a:pPr lvl="1"/>
            <a:r>
              <a:rPr lang="en-GB" dirty="0" smtClean="0"/>
              <a:t>An open source JavaScript library that simplifies the interaction between HTML and JavaScript.</a:t>
            </a:r>
          </a:p>
          <a:p>
            <a:pPr lvl="1"/>
            <a:r>
              <a:rPr lang="en-GB" dirty="0" smtClean="0"/>
              <a:t>Created by John </a:t>
            </a:r>
            <a:r>
              <a:rPr lang="en-GB" dirty="0" err="1" smtClean="0"/>
              <a:t>Resig</a:t>
            </a:r>
            <a:r>
              <a:rPr lang="en-GB" dirty="0" smtClean="0"/>
              <a:t> in 2005, released in January of 2006.</a:t>
            </a:r>
          </a:p>
          <a:p>
            <a:pPr lvl="1"/>
            <a:r>
              <a:rPr lang="en-GB" dirty="0" smtClean="0"/>
              <a:t>Built in an attempt to simplify the existing DOM APIs and abstract away cross-browser issues.</a:t>
            </a:r>
          </a:p>
          <a:p>
            <a:endParaRPr lang="en-GB" b="1" dirty="0" smtClean="0"/>
          </a:p>
          <a:p>
            <a:endParaRPr lang="en-GB" dirty="0"/>
          </a:p>
        </p:txBody>
      </p:sp>
    </p:spTree>
    <p:extLst>
      <p:ext uri="{BB962C8B-B14F-4D97-AF65-F5344CB8AC3E}">
        <p14:creationId xmlns:p14="http://schemas.microsoft.com/office/powerpoint/2010/main" val="4081514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GB"/>
              <a:t>Alignment (Horizontal)</a:t>
            </a:r>
          </a:p>
        </p:txBody>
      </p:sp>
      <p:sp>
        <p:nvSpPr>
          <p:cNvPr id="37891" name="Rectangle 3"/>
          <p:cNvSpPr>
            <a:spLocks noGrp="1" noChangeArrowheads="1"/>
          </p:cNvSpPr>
          <p:nvPr>
            <p:ph idx="1"/>
          </p:nvPr>
        </p:nvSpPr>
        <p:spPr>
          <a:xfrm>
            <a:off x="1981200" y="1719264"/>
            <a:ext cx="8229600" cy="701675"/>
          </a:xfrm>
        </p:spPr>
        <p:txBody>
          <a:bodyPr/>
          <a:lstStyle/>
          <a:p>
            <a:r>
              <a:rPr lang="en-GB"/>
              <a:t>Alignment defines the positioning of text</a:t>
            </a:r>
          </a:p>
          <a:p>
            <a:endParaRPr lang="en-GB"/>
          </a:p>
          <a:p>
            <a:endParaRPr lang="en-GB"/>
          </a:p>
        </p:txBody>
      </p:sp>
      <p:sp>
        <p:nvSpPr>
          <p:cNvPr id="37892" name="Rectangle 4"/>
          <p:cNvSpPr>
            <a:spLocks noChangeArrowheads="1"/>
          </p:cNvSpPr>
          <p:nvPr/>
        </p:nvSpPr>
        <p:spPr bwMode="auto">
          <a:xfrm>
            <a:off x="2279650" y="2416176"/>
            <a:ext cx="7488238" cy="4117975"/>
          </a:xfrm>
          <a:prstGeom prst="rect">
            <a:avLst/>
          </a:prstGeom>
          <a:solidFill>
            <a:srgbClr val="FFFFCC"/>
          </a:solidFill>
          <a:ln w="9525">
            <a:solidFill>
              <a:schemeClr val="tx1"/>
            </a:solidFill>
            <a:miter lim="800000"/>
            <a:headEnd/>
            <a:tailEnd/>
          </a:ln>
          <a:effectLst/>
        </p:spPr>
        <p:txBody>
          <a:bodyPr>
            <a:spAutoFit/>
          </a:bodyPr>
          <a:lstStyle/>
          <a:p>
            <a:pPr>
              <a:tabLst>
                <a:tab pos="261938" algn="l"/>
                <a:tab pos="711200" algn="l"/>
              </a:tabLst>
            </a:pPr>
            <a:r>
              <a:rPr lang="en-GB" sz="2400" dirty="0"/>
              <a:t>&lt;html&gt;</a:t>
            </a:r>
          </a:p>
          <a:p>
            <a:pPr>
              <a:tabLst>
                <a:tab pos="261938" algn="l"/>
                <a:tab pos="711200" algn="l"/>
              </a:tabLst>
            </a:pPr>
            <a:r>
              <a:rPr lang="en-GB" sz="2400" dirty="0"/>
              <a:t>	&lt;head&gt;</a:t>
            </a:r>
          </a:p>
          <a:p>
            <a:pPr>
              <a:tabLst>
                <a:tab pos="261938" algn="l"/>
                <a:tab pos="711200" algn="l"/>
              </a:tabLst>
            </a:pPr>
            <a:r>
              <a:rPr lang="en-GB" sz="2400" dirty="0"/>
              <a:t>		&lt;title&gt;Document name goes here&lt;/title&gt;</a:t>
            </a:r>
          </a:p>
          <a:p>
            <a:pPr>
              <a:tabLst>
                <a:tab pos="261938" algn="l"/>
                <a:tab pos="711200" algn="l"/>
              </a:tabLst>
            </a:pPr>
            <a:r>
              <a:rPr lang="en-GB" sz="2400" dirty="0"/>
              <a:t>	&lt;/head&gt;</a:t>
            </a:r>
          </a:p>
          <a:p>
            <a:pPr>
              <a:tabLst>
                <a:tab pos="261938" algn="l"/>
                <a:tab pos="711200" algn="l"/>
              </a:tabLst>
            </a:pPr>
            <a:r>
              <a:rPr lang="en-GB" sz="2400" dirty="0"/>
              <a:t>	&lt;body&gt;</a:t>
            </a:r>
          </a:p>
          <a:p>
            <a:pPr>
              <a:tabLst>
                <a:tab pos="261938" algn="l"/>
                <a:tab pos="711200" algn="l"/>
              </a:tabLst>
            </a:pPr>
            <a:r>
              <a:rPr lang="en-GB" sz="2400" dirty="0"/>
              <a:t>		&lt;h1 </a:t>
            </a:r>
            <a:r>
              <a:rPr lang="en-GB" sz="2400" dirty="0">
                <a:solidFill>
                  <a:srgbClr val="FF0000"/>
                </a:solidFill>
              </a:rPr>
              <a:t>align</a:t>
            </a:r>
            <a:r>
              <a:rPr lang="en-GB" sz="2400" dirty="0" smtClean="0">
                <a:solidFill>
                  <a:srgbClr val="FF0000"/>
                </a:solidFill>
              </a:rPr>
              <a:t>=‘</a:t>
            </a:r>
            <a:r>
              <a:rPr lang="en-GB" sz="2400" dirty="0" err="1" smtClean="0">
                <a:solidFill>
                  <a:srgbClr val="FF0000"/>
                </a:solidFill>
              </a:rPr>
              <a:t>center</a:t>
            </a:r>
            <a:r>
              <a:rPr lang="en-GB" sz="2400" dirty="0" smtClean="0">
                <a:solidFill>
                  <a:srgbClr val="FF0000"/>
                </a:solidFill>
              </a:rPr>
              <a:t>’</a:t>
            </a:r>
            <a:r>
              <a:rPr lang="en-GB" sz="2400" dirty="0" smtClean="0"/>
              <a:t>&gt;</a:t>
            </a:r>
            <a:r>
              <a:rPr lang="en-GB" sz="2400" dirty="0"/>
              <a:t>This is a large heading&lt;/h1&gt;</a:t>
            </a:r>
          </a:p>
          <a:p>
            <a:pPr>
              <a:tabLst>
                <a:tab pos="261938" algn="l"/>
                <a:tab pos="711200" algn="l"/>
              </a:tabLst>
            </a:pPr>
            <a:r>
              <a:rPr lang="en-GB" sz="2400" dirty="0"/>
              <a:t>		&lt;h2 </a:t>
            </a:r>
            <a:r>
              <a:rPr lang="en-GB" sz="2400" dirty="0">
                <a:solidFill>
                  <a:srgbClr val="FF0000"/>
                </a:solidFill>
              </a:rPr>
              <a:t>align</a:t>
            </a:r>
            <a:r>
              <a:rPr lang="en-GB" sz="2400" dirty="0" smtClean="0">
                <a:solidFill>
                  <a:srgbClr val="FF0000"/>
                </a:solidFill>
              </a:rPr>
              <a:t>=‘left’</a:t>
            </a:r>
            <a:r>
              <a:rPr lang="en-GB" sz="2400" dirty="0" smtClean="0"/>
              <a:t>&gt;</a:t>
            </a:r>
            <a:r>
              <a:rPr lang="en-GB" sz="2400" dirty="0"/>
              <a:t>This is an h2 heading&lt;/h2&gt;</a:t>
            </a:r>
          </a:p>
          <a:p>
            <a:pPr>
              <a:tabLst>
                <a:tab pos="261938" algn="l"/>
                <a:tab pos="711200" algn="l"/>
              </a:tabLst>
            </a:pPr>
            <a:r>
              <a:rPr lang="en-GB" sz="2400" dirty="0"/>
              <a:t>		&lt;h3 </a:t>
            </a:r>
            <a:r>
              <a:rPr lang="en-GB" sz="2400" dirty="0">
                <a:solidFill>
                  <a:srgbClr val="FF0000"/>
                </a:solidFill>
              </a:rPr>
              <a:t>align</a:t>
            </a:r>
            <a:r>
              <a:rPr lang="en-GB" sz="2400" dirty="0" smtClean="0">
                <a:solidFill>
                  <a:srgbClr val="FF0000"/>
                </a:solidFill>
              </a:rPr>
              <a:t>=‘right’</a:t>
            </a:r>
            <a:r>
              <a:rPr lang="en-GB" sz="2400" dirty="0" smtClean="0"/>
              <a:t>&gt;</a:t>
            </a:r>
            <a:r>
              <a:rPr lang="en-GB" sz="2400" dirty="0"/>
              <a:t>This is an h3 heading&lt;/h3&gt;</a:t>
            </a:r>
          </a:p>
          <a:p>
            <a:pPr>
              <a:tabLst>
                <a:tab pos="261938" algn="l"/>
                <a:tab pos="711200" algn="l"/>
              </a:tabLst>
            </a:pPr>
            <a:r>
              <a:rPr lang="en-GB" sz="2400" dirty="0"/>
              <a:t>		&lt;h4 </a:t>
            </a:r>
            <a:r>
              <a:rPr lang="en-GB" sz="2400" dirty="0" smtClean="0">
                <a:solidFill>
                  <a:srgbClr val="FF0000"/>
                </a:solidFill>
              </a:rPr>
              <a:t>align=‘justify</a:t>
            </a:r>
            <a:r>
              <a:rPr lang="en-GB" sz="2400" dirty="0">
                <a:solidFill>
                  <a:srgbClr val="FF0000"/>
                </a:solidFill>
              </a:rPr>
              <a:t>’</a:t>
            </a:r>
            <a:r>
              <a:rPr lang="en-GB" sz="2400" dirty="0"/>
              <a:t> &gt;This is an h4 heading&lt;/h4&gt;</a:t>
            </a:r>
          </a:p>
          <a:p>
            <a:pPr>
              <a:tabLst>
                <a:tab pos="261938" algn="l"/>
                <a:tab pos="711200" algn="l"/>
              </a:tabLst>
            </a:pPr>
            <a:r>
              <a:rPr lang="en-GB" sz="2400" dirty="0"/>
              <a:t>	&lt;/body&gt; </a:t>
            </a:r>
          </a:p>
          <a:p>
            <a:pPr>
              <a:tabLst>
                <a:tab pos="261938" algn="l"/>
                <a:tab pos="711200" algn="l"/>
              </a:tabLst>
            </a:pPr>
            <a:r>
              <a:rPr lang="en-GB" sz="2400" dirty="0"/>
              <a:t>&lt;/html&gt;</a:t>
            </a:r>
          </a:p>
        </p:txBody>
      </p:sp>
    </p:spTree>
    <p:extLst>
      <p:ext uri="{BB962C8B-B14F-4D97-AF65-F5344CB8AC3E}">
        <p14:creationId xmlns:p14="http://schemas.microsoft.com/office/powerpoint/2010/main" val="2538731124"/>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jQuery?</a:t>
            </a:r>
            <a:endParaRPr lang="en-GB" dirty="0"/>
          </a:p>
        </p:txBody>
      </p:sp>
      <p:sp>
        <p:nvSpPr>
          <p:cNvPr id="3" name="Content Placeholder 2"/>
          <p:cNvSpPr>
            <a:spLocks noGrp="1"/>
          </p:cNvSpPr>
          <p:nvPr>
            <p:ph idx="1"/>
          </p:nvPr>
        </p:nvSpPr>
        <p:spPr/>
        <p:txBody>
          <a:bodyPr/>
          <a:lstStyle/>
          <a:p>
            <a:r>
              <a:rPr lang="en-GB" dirty="0" smtClean="0"/>
              <a:t>Fully documented</a:t>
            </a:r>
          </a:p>
          <a:p>
            <a:r>
              <a:rPr lang="en-GB" dirty="0" smtClean="0"/>
              <a:t>Great community.</a:t>
            </a:r>
          </a:p>
          <a:p>
            <a:r>
              <a:rPr lang="en-GB" dirty="0" smtClean="0"/>
              <a:t>Tons of plugins</a:t>
            </a:r>
          </a:p>
          <a:p>
            <a:r>
              <a:rPr lang="en-GB" dirty="0" smtClean="0"/>
              <a:t>Small size (23kb)</a:t>
            </a:r>
          </a:p>
          <a:p>
            <a:r>
              <a:rPr lang="en-GB" dirty="0" smtClean="0"/>
              <a:t>Everything works in IE 6+, Firefox 2+, Safari 3+, Chrome, and Opera 9+</a:t>
            </a:r>
            <a:endParaRPr lang="en-GB" dirty="0"/>
          </a:p>
        </p:txBody>
      </p:sp>
    </p:spTree>
    <p:extLst>
      <p:ext uri="{BB962C8B-B14F-4D97-AF65-F5344CB8AC3E}">
        <p14:creationId xmlns:p14="http://schemas.microsoft.com/office/powerpoint/2010/main" val="200449364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Easy to Learn and Master</a:t>
            </a:r>
            <a:endParaRPr lang="en-GB" dirty="0"/>
          </a:p>
        </p:txBody>
      </p:sp>
      <p:sp>
        <p:nvSpPr>
          <p:cNvPr id="3" name="Content Placeholder 2"/>
          <p:cNvSpPr>
            <a:spLocks noGrp="1"/>
          </p:cNvSpPr>
          <p:nvPr>
            <p:ph idx="1"/>
          </p:nvPr>
        </p:nvSpPr>
        <p:spPr/>
        <p:txBody>
          <a:bodyPr/>
          <a:lstStyle/>
          <a:p>
            <a:r>
              <a:rPr lang="en-GB" dirty="0" smtClean="0"/>
              <a:t>Uses CSS to layer functionality</a:t>
            </a:r>
          </a:p>
          <a:p>
            <a:r>
              <a:rPr lang="en-GB" dirty="0" smtClean="0"/>
              <a:t>Easy to separate behaviour from content</a:t>
            </a:r>
          </a:p>
          <a:p>
            <a:r>
              <a:rPr lang="en-GB" dirty="0" smtClean="0"/>
              <a:t>Quick, terse, syntax</a:t>
            </a:r>
            <a:endParaRPr lang="en-GB" dirty="0"/>
          </a:p>
        </p:txBody>
      </p:sp>
    </p:spTree>
    <p:extLst>
      <p:ext uri="{BB962C8B-B14F-4D97-AF65-F5344CB8AC3E}">
        <p14:creationId xmlns:p14="http://schemas.microsoft.com/office/powerpoint/2010/main" val="191179834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Basics of jQuery Syntax and Usage</a:t>
            </a:r>
            <a:endParaRPr lang="en-GB" dirty="0"/>
          </a:p>
        </p:txBody>
      </p:sp>
      <p:sp>
        <p:nvSpPr>
          <p:cNvPr id="3" name="Content Placeholder 2"/>
          <p:cNvSpPr>
            <a:spLocks noGrp="1"/>
          </p:cNvSpPr>
          <p:nvPr>
            <p:ph idx="1"/>
          </p:nvPr>
        </p:nvSpPr>
        <p:spPr/>
        <p:txBody>
          <a:bodyPr/>
          <a:lstStyle/>
          <a:p>
            <a:r>
              <a:rPr lang="en-GB" dirty="0" smtClean="0"/>
              <a:t>Let's start by looking the basics of jQuery syntax and usage</a:t>
            </a:r>
          </a:p>
          <a:p>
            <a:r>
              <a:rPr lang="en-GB" dirty="0" smtClean="0"/>
              <a:t>jQuery is a client script library and so you have to add a script reference to your page. </a:t>
            </a:r>
          </a:p>
          <a:p>
            <a:r>
              <a:rPr lang="en-GB" dirty="0" smtClean="0"/>
              <a:t>You can download the latest version of jQuery from the jQuery site at </a:t>
            </a:r>
            <a:r>
              <a:rPr lang="en-GB" dirty="0" smtClean="0">
                <a:hlinkClick r:id="rId2"/>
              </a:rPr>
              <a:t>www.jQuery.com</a:t>
            </a:r>
            <a:r>
              <a:rPr lang="en-GB" dirty="0" smtClean="0"/>
              <a:t>.</a:t>
            </a:r>
          </a:p>
          <a:p>
            <a:pPr lvl="1"/>
            <a:r>
              <a:rPr lang="en-GB" dirty="0" smtClean="0"/>
              <a:t>Or get it from the </a:t>
            </a:r>
            <a:r>
              <a:rPr lang="en-GB" dirty="0" err="1" smtClean="0"/>
              <a:t>Studshare</a:t>
            </a:r>
            <a:r>
              <a:rPr lang="en-GB" dirty="0" smtClean="0"/>
              <a:t> folder</a:t>
            </a:r>
            <a:endParaRPr lang="en-GB" dirty="0"/>
          </a:p>
        </p:txBody>
      </p:sp>
    </p:spTree>
    <p:extLst>
      <p:ext uri="{BB962C8B-B14F-4D97-AF65-F5344CB8AC3E}">
        <p14:creationId xmlns:p14="http://schemas.microsoft.com/office/powerpoint/2010/main" val="104215635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r>
              <a:rPr lang="en-GB" dirty="0" smtClean="0"/>
              <a:t>There are many ways that you can include jQuery into your page: </a:t>
            </a:r>
          </a:p>
          <a:p>
            <a:pPr lvl="1"/>
            <a:r>
              <a:rPr lang="en-GB" dirty="0" smtClean="0">
                <a:effectLst/>
              </a:rPr>
              <a:t>Reference a local copy via &lt;script&gt; tag in the page</a:t>
            </a:r>
          </a:p>
          <a:p>
            <a:pPr lvl="1"/>
            <a:r>
              <a:rPr lang="en-GB" dirty="0" smtClean="0">
                <a:effectLst/>
              </a:rPr>
              <a:t>Reference a local copy with </a:t>
            </a:r>
            <a:r>
              <a:rPr lang="en-GB" dirty="0" err="1" smtClean="0">
                <a:effectLst/>
              </a:rPr>
              <a:t>ScriptManager</a:t>
            </a:r>
            <a:endParaRPr lang="en-GB" dirty="0" smtClean="0">
              <a:effectLst/>
            </a:endParaRPr>
          </a:p>
          <a:p>
            <a:pPr lvl="1"/>
            <a:r>
              <a:rPr lang="en-GB" dirty="0" smtClean="0">
                <a:effectLst/>
              </a:rPr>
              <a:t>Embed script from Resource using the </a:t>
            </a:r>
            <a:r>
              <a:rPr lang="en-GB" dirty="0" err="1" smtClean="0">
                <a:effectLst/>
              </a:rPr>
              <a:t>ClientScript</a:t>
            </a:r>
            <a:r>
              <a:rPr lang="en-GB" dirty="0" smtClean="0">
                <a:effectLst/>
              </a:rPr>
              <a:t> object</a:t>
            </a:r>
          </a:p>
          <a:p>
            <a:pPr lvl="1"/>
            <a:r>
              <a:rPr lang="en-GB" dirty="0" smtClean="0">
                <a:effectLst/>
              </a:rPr>
              <a:t>Reference a remote copy from jQuery.com or </a:t>
            </a:r>
            <a:r>
              <a:rPr lang="en-GB" dirty="0" smtClean="0">
                <a:effectLst/>
                <a:hlinkClick r:id="rId2"/>
              </a:rPr>
              <a:t>Google Ajax API</a:t>
            </a:r>
            <a:endParaRPr lang="en-GB" dirty="0" smtClean="0">
              <a:effectLst/>
            </a:endParaRPr>
          </a:p>
          <a:p>
            <a:endParaRPr lang="en-GB" dirty="0"/>
          </a:p>
        </p:txBody>
      </p:sp>
    </p:spTree>
    <p:extLst>
      <p:ext uri="{BB962C8B-B14F-4D97-AF65-F5344CB8AC3E}">
        <p14:creationId xmlns:p14="http://schemas.microsoft.com/office/powerpoint/2010/main" val="401918215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smtClean="0"/>
              <a:t>http://www.west-wind.com/presentations/jquery/</a:t>
            </a:r>
            <a:endParaRPr lang="en-GB"/>
          </a:p>
        </p:txBody>
      </p:sp>
    </p:spTree>
    <p:extLst>
      <p:ext uri="{BB962C8B-B14F-4D97-AF65-F5344CB8AC3E}">
        <p14:creationId xmlns:p14="http://schemas.microsoft.com/office/powerpoint/2010/main" val="359338748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Today</a:t>
            </a:r>
            <a:endParaRPr lang="en-GB" dirty="0"/>
          </a:p>
        </p:txBody>
      </p:sp>
      <p:sp>
        <p:nvSpPr>
          <p:cNvPr id="3" name="Content Placeholder 2"/>
          <p:cNvSpPr>
            <a:spLocks noGrp="1"/>
          </p:cNvSpPr>
          <p:nvPr>
            <p:ph idx="1"/>
          </p:nvPr>
        </p:nvSpPr>
        <p:spPr/>
        <p:txBody>
          <a:bodyPr/>
          <a:lstStyle/>
          <a:p>
            <a:r>
              <a:rPr lang="en-GB" dirty="0" smtClean="0"/>
              <a:t>HTML 5 Introduction</a:t>
            </a:r>
          </a:p>
          <a:p>
            <a:pPr lvl="1"/>
            <a:r>
              <a:rPr lang="en-GB" dirty="0" smtClean="0"/>
              <a:t>New tags</a:t>
            </a:r>
          </a:p>
          <a:p>
            <a:pPr lvl="1"/>
            <a:r>
              <a:rPr lang="en-GB" dirty="0" smtClean="0"/>
              <a:t>Practical</a:t>
            </a:r>
            <a:endParaRPr lang="en-GB" dirty="0"/>
          </a:p>
        </p:txBody>
      </p:sp>
    </p:spTree>
    <p:extLst>
      <p:ext uri="{BB962C8B-B14F-4D97-AF65-F5344CB8AC3E}">
        <p14:creationId xmlns:p14="http://schemas.microsoft.com/office/powerpoint/2010/main" val="2918855728"/>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3" name="Content Placeholder 2"/>
          <p:cNvSpPr>
            <a:spLocks noGrp="1"/>
          </p:cNvSpPr>
          <p:nvPr>
            <p:ph idx="1"/>
          </p:nvPr>
        </p:nvSpPr>
        <p:spPr/>
        <p:txBody>
          <a:bodyPr/>
          <a:lstStyle/>
          <a:p>
            <a:r>
              <a:rPr lang="en-GB" dirty="0" smtClean="0"/>
              <a:t>HTML – Hypertext </a:t>
            </a:r>
            <a:r>
              <a:rPr lang="en-GB" dirty="0" err="1" smtClean="0"/>
              <a:t>Markup</a:t>
            </a:r>
            <a:r>
              <a:rPr lang="en-GB" dirty="0" smtClean="0"/>
              <a:t> Language</a:t>
            </a:r>
          </a:p>
          <a:p>
            <a:pPr lvl="1"/>
            <a:r>
              <a:rPr lang="en-GB" dirty="0" smtClean="0"/>
              <a:t>Html elements are the main building blocks of web pages</a:t>
            </a:r>
          </a:p>
          <a:p>
            <a:pPr lvl="1"/>
            <a:r>
              <a:rPr lang="en-GB" dirty="0" smtClean="0"/>
              <a:t>Consists of elements known as tags, enclosed in angle brackets which come in pairs (XML, XHTML)</a:t>
            </a:r>
          </a:p>
          <a:p>
            <a:pPr lvl="1"/>
            <a:r>
              <a:rPr lang="en-GB" dirty="0" smtClean="0"/>
              <a:t>Allows images and objects to be embedded and can be used to create interactive forms</a:t>
            </a:r>
          </a:p>
          <a:p>
            <a:pPr lvl="1"/>
            <a:r>
              <a:rPr lang="en-GB" dirty="0" smtClean="0"/>
              <a:t>Can refer to CSS to define appearance and layout</a:t>
            </a:r>
          </a:p>
          <a:p>
            <a:pPr lvl="1"/>
            <a:r>
              <a:rPr lang="en-GB" dirty="0" smtClean="0"/>
              <a:t>W3c maintains both standards</a:t>
            </a:r>
            <a:endParaRPr lang="en-GB" dirty="0"/>
          </a:p>
        </p:txBody>
      </p:sp>
    </p:spTree>
    <p:extLst>
      <p:ext uri="{BB962C8B-B14F-4D97-AF65-F5344CB8AC3E}">
        <p14:creationId xmlns:p14="http://schemas.microsoft.com/office/powerpoint/2010/main" val="3282642269"/>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Parts of a Web Page</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78024" y="1743297"/>
            <a:ext cx="7235952" cy="4239768"/>
          </a:xfrm>
        </p:spPr>
      </p:pic>
    </p:spTree>
    <p:extLst>
      <p:ext uri="{BB962C8B-B14F-4D97-AF65-F5344CB8AC3E}">
        <p14:creationId xmlns:p14="http://schemas.microsoft.com/office/powerpoint/2010/main" val="2905540932"/>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Design and Function</a:t>
            </a:r>
            <a:endParaRPr lang="en-GB" dirty="0"/>
          </a:p>
        </p:txBody>
      </p:sp>
      <p:sp>
        <p:nvSpPr>
          <p:cNvPr id="3" name="Content Placeholder 2"/>
          <p:cNvSpPr>
            <a:spLocks noGrp="1"/>
          </p:cNvSpPr>
          <p:nvPr>
            <p:ph idx="1"/>
          </p:nvPr>
        </p:nvSpPr>
        <p:spPr/>
        <p:txBody>
          <a:bodyPr/>
          <a:lstStyle/>
          <a:p>
            <a:r>
              <a:rPr lang="en-GB" dirty="0" smtClean="0"/>
              <a:t>What is the message you are trying to convey?</a:t>
            </a:r>
          </a:p>
          <a:p>
            <a:r>
              <a:rPr lang="en-GB" dirty="0" smtClean="0"/>
              <a:t>Do you have particular colours in mind?</a:t>
            </a:r>
          </a:p>
          <a:p>
            <a:r>
              <a:rPr lang="en-GB" dirty="0" smtClean="0"/>
              <a:t>Have you chosen fonts?</a:t>
            </a:r>
          </a:p>
          <a:p>
            <a:r>
              <a:rPr lang="en-GB" dirty="0" smtClean="0"/>
              <a:t>What role will graphics play in the design?</a:t>
            </a:r>
          </a:p>
          <a:p>
            <a:r>
              <a:rPr lang="en-GB" dirty="0" smtClean="0"/>
              <a:t>Have you listed the necessary pages for the site?</a:t>
            </a:r>
          </a:p>
          <a:p>
            <a:r>
              <a:rPr lang="en-GB" dirty="0" smtClean="0"/>
              <a:t>What will the focus be of the home page i.e. graphic, image gallery, text content?</a:t>
            </a:r>
            <a:endParaRPr lang="en-GB" dirty="0"/>
          </a:p>
        </p:txBody>
      </p:sp>
    </p:spTree>
    <p:extLst>
      <p:ext uri="{BB962C8B-B14F-4D97-AF65-F5344CB8AC3E}">
        <p14:creationId xmlns:p14="http://schemas.microsoft.com/office/powerpoint/2010/main" val="1009107638"/>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Placement Matters!</a:t>
            </a:r>
            <a:endParaRPr lang="en-GB" dirty="0"/>
          </a:p>
        </p:txBody>
      </p:sp>
      <p:sp>
        <p:nvSpPr>
          <p:cNvPr id="3" name="Content Placeholder 2"/>
          <p:cNvSpPr>
            <a:spLocks noGrp="1"/>
          </p:cNvSpPr>
          <p:nvPr>
            <p:ph idx="1"/>
          </p:nvPr>
        </p:nvSpPr>
        <p:spPr/>
        <p:txBody>
          <a:bodyPr/>
          <a:lstStyle/>
          <a:p>
            <a:r>
              <a:rPr lang="en-GB" dirty="0" smtClean="0"/>
              <a:t>A centrally placed image is BORING!!!!</a:t>
            </a:r>
          </a:p>
          <a:p>
            <a:r>
              <a:rPr lang="en-GB" dirty="0" smtClean="0"/>
              <a:t>Where you place your text can make all the difference</a:t>
            </a:r>
            <a:endParaRPr lang="en-GB" dirty="0"/>
          </a:p>
        </p:txBody>
      </p:sp>
    </p:spTree>
    <p:extLst>
      <p:ext uri="{BB962C8B-B14F-4D97-AF65-F5344CB8AC3E}">
        <p14:creationId xmlns:p14="http://schemas.microsoft.com/office/powerpoint/2010/main" val="2378620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GB" dirty="0" smtClean="0"/>
              <a:t>Objectives</a:t>
            </a:r>
            <a:endParaRPr lang="en-GB" dirty="0"/>
          </a:p>
        </p:txBody>
      </p:sp>
      <p:sp>
        <p:nvSpPr>
          <p:cNvPr id="15363" name="Rectangle 3"/>
          <p:cNvSpPr>
            <a:spLocks noGrp="1" noChangeArrowheads="1"/>
          </p:cNvSpPr>
          <p:nvPr>
            <p:ph idx="1"/>
          </p:nvPr>
        </p:nvSpPr>
        <p:spPr/>
        <p:txBody>
          <a:bodyPr/>
          <a:lstStyle/>
          <a:p>
            <a:r>
              <a:rPr lang="en-GB" dirty="0"/>
              <a:t>Introduction to the Internet</a:t>
            </a:r>
          </a:p>
          <a:p>
            <a:r>
              <a:rPr lang="en-GB" dirty="0"/>
              <a:t>Website introduction</a:t>
            </a:r>
          </a:p>
          <a:p>
            <a:r>
              <a:rPr lang="en-GB" dirty="0"/>
              <a:t>World Wide Web Consortium</a:t>
            </a:r>
          </a:p>
          <a:p>
            <a:r>
              <a:rPr lang="en-GB" dirty="0"/>
              <a:t>HTML</a:t>
            </a:r>
          </a:p>
        </p:txBody>
      </p:sp>
    </p:spTree>
    <p:extLst>
      <p:ext uri="{BB962C8B-B14F-4D97-AF65-F5344CB8AC3E}">
        <p14:creationId xmlns:p14="http://schemas.microsoft.com/office/powerpoint/2010/main" val="27851438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GB"/>
              <a:t>Paragraph alignment</a:t>
            </a:r>
          </a:p>
        </p:txBody>
      </p:sp>
      <p:sp>
        <p:nvSpPr>
          <p:cNvPr id="38915" name="Rectangle 3"/>
          <p:cNvSpPr>
            <a:spLocks noGrp="1" noChangeArrowheads="1"/>
          </p:cNvSpPr>
          <p:nvPr>
            <p:ph idx="1"/>
          </p:nvPr>
        </p:nvSpPr>
        <p:spPr/>
        <p:txBody>
          <a:bodyPr/>
          <a:lstStyle/>
          <a:p>
            <a:pPr>
              <a:buFont typeface="Wingdings" pitchFamily="2" charset="2"/>
              <a:buNone/>
            </a:pPr>
            <a:r>
              <a:rPr lang="en-GB" sz="4600"/>
              <a:t>&lt;p align=“center”&gt;&lt;/p&gt;</a:t>
            </a:r>
          </a:p>
        </p:txBody>
      </p:sp>
    </p:spTree>
    <p:extLst>
      <p:ext uri="{BB962C8B-B14F-4D97-AF65-F5344CB8AC3E}">
        <p14:creationId xmlns:p14="http://schemas.microsoft.com/office/powerpoint/2010/main" val="2391029122"/>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Placement Matters!</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81200" y="1844807"/>
            <a:ext cx="8229600" cy="4036748"/>
          </a:xfrm>
        </p:spPr>
      </p:pic>
      <p:sp>
        <p:nvSpPr>
          <p:cNvPr id="5" name="TextBox 4"/>
          <p:cNvSpPr txBox="1"/>
          <p:nvPr/>
        </p:nvSpPr>
        <p:spPr>
          <a:xfrm>
            <a:off x="2639617" y="6021289"/>
            <a:ext cx="2068195" cy="584775"/>
          </a:xfrm>
          <a:prstGeom prst="rect">
            <a:avLst/>
          </a:prstGeom>
          <a:noFill/>
        </p:spPr>
        <p:txBody>
          <a:bodyPr wrap="none" rtlCol="0">
            <a:spAutoFit/>
          </a:bodyPr>
          <a:lstStyle/>
          <a:p>
            <a:r>
              <a:rPr lang="en-GB" sz="3200" dirty="0">
                <a:latin typeface="Arial Rounded MT Bold" pitchFamily="34" charset="0"/>
              </a:rPr>
              <a:t>Boring!!!!</a:t>
            </a:r>
          </a:p>
        </p:txBody>
      </p:sp>
      <p:sp>
        <p:nvSpPr>
          <p:cNvPr id="6" name="TextBox 5"/>
          <p:cNvSpPr txBox="1"/>
          <p:nvPr/>
        </p:nvSpPr>
        <p:spPr>
          <a:xfrm>
            <a:off x="7176120" y="5949281"/>
            <a:ext cx="2549096" cy="584775"/>
          </a:xfrm>
          <a:prstGeom prst="rect">
            <a:avLst/>
          </a:prstGeom>
          <a:noFill/>
        </p:spPr>
        <p:txBody>
          <a:bodyPr wrap="none" rtlCol="0">
            <a:spAutoFit/>
          </a:bodyPr>
          <a:lstStyle/>
          <a:p>
            <a:r>
              <a:rPr lang="en-GB" sz="3200" dirty="0">
                <a:latin typeface="Arial Rounded MT Bold" pitchFamily="34" charset="0"/>
              </a:rPr>
              <a:t>A bit better!</a:t>
            </a:r>
          </a:p>
        </p:txBody>
      </p:sp>
    </p:spTree>
    <p:extLst>
      <p:ext uri="{BB962C8B-B14F-4D97-AF65-F5344CB8AC3E}">
        <p14:creationId xmlns:p14="http://schemas.microsoft.com/office/powerpoint/2010/main" val="3152532612"/>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Placement Matters!</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81200" y="1844807"/>
            <a:ext cx="8229600" cy="4036748"/>
          </a:xfrm>
        </p:spPr>
      </p:pic>
      <p:sp>
        <p:nvSpPr>
          <p:cNvPr id="5" name="TextBox 4"/>
          <p:cNvSpPr txBox="1"/>
          <p:nvPr/>
        </p:nvSpPr>
        <p:spPr>
          <a:xfrm>
            <a:off x="6744073" y="5949281"/>
            <a:ext cx="3451009" cy="584775"/>
          </a:xfrm>
          <a:prstGeom prst="rect">
            <a:avLst/>
          </a:prstGeom>
          <a:noFill/>
        </p:spPr>
        <p:txBody>
          <a:bodyPr wrap="none" rtlCol="0">
            <a:spAutoFit/>
          </a:bodyPr>
          <a:lstStyle/>
          <a:p>
            <a:r>
              <a:rPr lang="en-GB" sz="3200" dirty="0">
                <a:latin typeface="Arial Rounded MT Bold" pitchFamily="34" charset="0"/>
              </a:rPr>
              <a:t>Visual Appeal!!!!</a:t>
            </a:r>
          </a:p>
        </p:txBody>
      </p:sp>
      <p:sp>
        <p:nvSpPr>
          <p:cNvPr id="6" name="TextBox 5"/>
          <p:cNvSpPr txBox="1"/>
          <p:nvPr/>
        </p:nvSpPr>
        <p:spPr>
          <a:xfrm>
            <a:off x="2639617" y="6021289"/>
            <a:ext cx="2068195" cy="584775"/>
          </a:xfrm>
          <a:prstGeom prst="rect">
            <a:avLst/>
          </a:prstGeom>
          <a:noFill/>
        </p:spPr>
        <p:txBody>
          <a:bodyPr wrap="none" rtlCol="0">
            <a:spAutoFit/>
          </a:bodyPr>
          <a:lstStyle/>
          <a:p>
            <a:r>
              <a:rPr lang="en-GB" sz="3200" dirty="0">
                <a:latin typeface="Arial Rounded MT Bold" pitchFamily="34" charset="0"/>
              </a:rPr>
              <a:t>Boring!!!!</a:t>
            </a:r>
          </a:p>
        </p:txBody>
      </p:sp>
    </p:spTree>
    <p:extLst>
      <p:ext uri="{BB962C8B-B14F-4D97-AF65-F5344CB8AC3E}">
        <p14:creationId xmlns:p14="http://schemas.microsoft.com/office/powerpoint/2010/main" val="2363879880"/>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we making today?</a:t>
            </a:r>
            <a:endParaRPr lang="en-GB" dirty="0"/>
          </a:p>
        </p:txBody>
      </p:sp>
      <p:sp>
        <p:nvSpPr>
          <p:cNvPr id="3" name="Content Placeholder 2"/>
          <p:cNvSpPr>
            <a:spLocks noGrp="1"/>
          </p:cNvSpPr>
          <p:nvPr>
            <p:ph idx="1"/>
          </p:nvPr>
        </p:nvSpPr>
        <p:spPr/>
        <p:txBody>
          <a:bodyPr/>
          <a:lstStyle/>
          <a:p>
            <a:endParaRPr lang="en-GB"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1544" y="1579294"/>
            <a:ext cx="8136904" cy="4577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567759"/>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Lets Start!</a:t>
            </a:r>
            <a:endParaRPr lang="en-GB" dirty="0"/>
          </a:p>
        </p:txBody>
      </p:sp>
      <p:sp>
        <p:nvSpPr>
          <p:cNvPr id="3" name="Content Placeholder 2"/>
          <p:cNvSpPr>
            <a:spLocks noGrp="1"/>
          </p:cNvSpPr>
          <p:nvPr>
            <p:ph idx="1"/>
          </p:nvPr>
        </p:nvSpPr>
        <p:spPr>
          <a:xfrm>
            <a:off x="1981200" y="1600201"/>
            <a:ext cx="8229600" cy="1180728"/>
          </a:xfrm>
        </p:spPr>
        <p:txBody>
          <a:bodyPr/>
          <a:lstStyle/>
          <a:p>
            <a:r>
              <a:rPr lang="en-GB" dirty="0" smtClean="0"/>
              <a:t>Create a basic HTML page with the DOCTYPE included</a:t>
            </a:r>
            <a:endParaRPr lang="en-GB" dirty="0"/>
          </a:p>
        </p:txBody>
      </p:sp>
      <p:sp>
        <p:nvSpPr>
          <p:cNvPr id="4" name="TextBox 3"/>
          <p:cNvSpPr txBox="1"/>
          <p:nvPr/>
        </p:nvSpPr>
        <p:spPr>
          <a:xfrm>
            <a:off x="1991544" y="2708921"/>
            <a:ext cx="8424936" cy="3477875"/>
          </a:xfrm>
          <a:prstGeom prst="rect">
            <a:avLst/>
          </a:prstGeom>
          <a:noFill/>
        </p:spPr>
        <p:txBody>
          <a:bodyPr wrap="square" rtlCol="0">
            <a:spAutoFit/>
          </a:bodyPr>
          <a:lstStyle/>
          <a:p>
            <a:r>
              <a:rPr lang="en-GB" sz="2000" dirty="0"/>
              <a:t>&lt;!DOCTYPE html PUBLIC "-//W3C//DTD XHTML 1.0 Transitional//EN" "http://www.w3.org/TR/xhtml1/DTD/xhtml1-transitional.dtd"&gt;</a:t>
            </a:r>
          </a:p>
          <a:p>
            <a:r>
              <a:rPr lang="en-GB" sz="2000" dirty="0"/>
              <a:t>&lt;html </a:t>
            </a:r>
            <a:r>
              <a:rPr lang="en-GB" sz="2000" dirty="0" err="1"/>
              <a:t>xmlns</a:t>
            </a:r>
            <a:r>
              <a:rPr lang="en-GB" sz="2000" dirty="0"/>
              <a:t>="http://www.w3.org/1999/xhtml"&gt;</a:t>
            </a:r>
          </a:p>
          <a:p>
            <a:r>
              <a:rPr lang="en-GB" sz="2000" dirty="0"/>
              <a:t>&lt;head&gt;</a:t>
            </a:r>
          </a:p>
          <a:p>
            <a:r>
              <a:rPr lang="en-GB" sz="2000" dirty="0"/>
              <a:t>&lt;meta http-</a:t>
            </a:r>
            <a:r>
              <a:rPr lang="en-GB" sz="2000" dirty="0" err="1"/>
              <a:t>equiv</a:t>
            </a:r>
            <a:r>
              <a:rPr lang="en-GB" sz="2000" dirty="0"/>
              <a:t>="Content-Type" content="text/html; charset=utf-8" /&gt;</a:t>
            </a:r>
          </a:p>
          <a:p>
            <a:r>
              <a:rPr lang="en-GB" sz="2000" dirty="0"/>
              <a:t>&lt;title&gt;Untitled Document&lt;/title&gt;</a:t>
            </a:r>
          </a:p>
          <a:p>
            <a:r>
              <a:rPr lang="en-GB" sz="2000" dirty="0"/>
              <a:t>&lt;/head&gt;</a:t>
            </a:r>
          </a:p>
          <a:p>
            <a:endParaRPr lang="en-GB" sz="2000" dirty="0"/>
          </a:p>
          <a:p>
            <a:r>
              <a:rPr lang="en-GB" sz="2000" dirty="0"/>
              <a:t>&lt;body&gt;</a:t>
            </a:r>
          </a:p>
          <a:p>
            <a:r>
              <a:rPr lang="en-GB" sz="2000" dirty="0"/>
              <a:t>&lt;/body&gt;</a:t>
            </a:r>
          </a:p>
          <a:p>
            <a:r>
              <a:rPr lang="en-GB" sz="2000" dirty="0"/>
              <a:t>&lt;/html&gt;</a:t>
            </a:r>
          </a:p>
        </p:txBody>
      </p:sp>
    </p:spTree>
    <p:extLst>
      <p:ext uri="{BB962C8B-B14F-4D97-AF65-F5344CB8AC3E}">
        <p14:creationId xmlns:p14="http://schemas.microsoft.com/office/powerpoint/2010/main" val="1054348874"/>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Make it HTML5 Compliant</a:t>
            </a:r>
            <a:endParaRPr lang="en-GB" dirty="0"/>
          </a:p>
        </p:txBody>
      </p:sp>
      <p:sp>
        <p:nvSpPr>
          <p:cNvPr id="4" name="Content Placeholder 3"/>
          <p:cNvSpPr txBox="1">
            <a:spLocks noGrp="1"/>
          </p:cNvSpPr>
          <p:nvPr>
            <p:ph idx="1"/>
          </p:nvPr>
        </p:nvSpPr>
        <p:spPr>
          <a:xfrm>
            <a:off x="1981200" y="1600200"/>
            <a:ext cx="8229600" cy="4016484"/>
          </a:xfrm>
          <a:prstGeom prst="rect">
            <a:avLst/>
          </a:prstGeom>
          <a:noFill/>
        </p:spPr>
        <p:txBody>
          <a:bodyPr wrap="square" rtlCol="0">
            <a:spAutoFit/>
          </a:bodyPr>
          <a:lstStyle/>
          <a:p>
            <a:r>
              <a:rPr lang="en-GB" sz="2000" dirty="0"/>
              <a:t>&lt;!DOCTYPE html &gt;</a:t>
            </a:r>
          </a:p>
          <a:p>
            <a:r>
              <a:rPr lang="en-GB" sz="2000" dirty="0"/>
              <a:t>&lt;html </a:t>
            </a:r>
            <a:r>
              <a:rPr lang="en-GB" sz="2000" dirty="0" err="1"/>
              <a:t>xmlns</a:t>
            </a:r>
            <a:r>
              <a:rPr lang="en-GB" sz="2000" dirty="0"/>
              <a:t>="http://www.w3.org/1999/xhtml"&gt;</a:t>
            </a:r>
          </a:p>
          <a:p>
            <a:r>
              <a:rPr lang="en-GB" sz="2000" dirty="0"/>
              <a:t>&lt;head&gt;</a:t>
            </a:r>
          </a:p>
          <a:p>
            <a:r>
              <a:rPr lang="en-GB" sz="2000" dirty="0"/>
              <a:t>&lt;meta http-</a:t>
            </a:r>
            <a:r>
              <a:rPr lang="en-GB" sz="2000" dirty="0" err="1"/>
              <a:t>equiv</a:t>
            </a:r>
            <a:r>
              <a:rPr lang="en-GB" sz="2000" dirty="0"/>
              <a:t>="Content-Type" content="text/html; charset=utf-8" /&gt;</a:t>
            </a:r>
          </a:p>
          <a:p>
            <a:r>
              <a:rPr lang="en-GB" sz="2000" dirty="0"/>
              <a:t>&lt;title&gt;Untitled Document&lt;/title&gt;</a:t>
            </a:r>
          </a:p>
          <a:p>
            <a:r>
              <a:rPr lang="en-GB" sz="2000" dirty="0"/>
              <a:t>&lt;/head&gt;</a:t>
            </a:r>
          </a:p>
          <a:p>
            <a:endParaRPr lang="en-GB" sz="2000" dirty="0"/>
          </a:p>
          <a:p>
            <a:r>
              <a:rPr lang="en-GB" sz="2000" dirty="0"/>
              <a:t>&lt;body&gt;</a:t>
            </a:r>
          </a:p>
          <a:p>
            <a:r>
              <a:rPr lang="en-GB" sz="2000" dirty="0"/>
              <a:t>&lt;/body&gt;</a:t>
            </a:r>
          </a:p>
          <a:p>
            <a:r>
              <a:rPr lang="en-GB" sz="2000" dirty="0"/>
              <a:t>&lt;/html&gt;</a:t>
            </a:r>
          </a:p>
        </p:txBody>
      </p:sp>
      <p:sp>
        <p:nvSpPr>
          <p:cNvPr id="5" name="TextBox 4"/>
          <p:cNvSpPr txBox="1"/>
          <p:nvPr/>
        </p:nvSpPr>
        <p:spPr>
          <a:xfrm>
            <a:off x="5735960" y="1340768"/>
            <a:ext cx="3180422" cy="369332"/>
          </a:xfrm>
          <a:prstGeom prst="rect">
            <a:avLst/>
          </a:prstGeom>
          <a:noFill/>
        </p:spPr>
        <p:txBody>
          <a:bodyPr wrap="none" rtlCol="0">
            <a:spAutoFit/>
          </a:bodyPr>
          <a:lstStyle/>
          <a:p>
            <a:r>
              <a:rPr lang="en-GB" dirty="0"/>
              <a:t>This makes it HTML5 compliant!</a:t>
            </a:r>
          </a:p>
        </p:txBody>
      </p:sp>
      <p:cxnSp>
        <p:nvCxnSpPr>
          <p:cNvPr id="7" name="Straight Arrow Connector 6"/>
          <p:cNvCxnSpPr/>
          <p:nvPr/>
        </p:nvCxnSpPr>
        <p:spPr>
          <a:xfrm flipH="1">
            <a:off x="4511824" y="1525434"/>
            <a:ext cx="1224136" cy="18466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827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 Elements</a:t>
            </a:r>
            <a:endParaRPr lang="en-GB" dirty="0"/>
          </a:p>
        </p:txBody>
      </p:sp>
      <p:sp>
        <p:nvSpPr>
          <p:cNvPr id="3" name="Content Placeholder 2"/>
          <p:cNvSpPr>
            <a:spLocks noGrp="1"/>
          </p:cNvSpPr>
          <p:nvPr>
            <p:ph idx="1"/>
          </p:nvPr>
        </p:nvSpPr>
        <p:spPr/>
        <p:txBody>
          <a:bodyPr>
            <a:normAutofit/>
          </a:bodyPr>
          <a:lstStyle/>
          <a:p>
            <a:r>
              <a:rPr lang="en-GB" dirty="0" smtClean="0"/>
              <a:t>In the body add the following:</a:t>
            </a:r>
          </a:p>
          <a:p>
            <a:endParaRPr lang="en-GB" dirty="0" smtClean="0"/>
          </a:p>
          <a:p>
            <a:pPr marL="0" indent="0">
              <a:buNone/>
            </a:pPr>
            <a:r>
              <a:rPr lang="en-GB" dirty="0" smtClean="0"/>
              <a:t>&lt;div class="container"&gt;</a:t>
            </a:r>
          </a:p>
          <a:p>
            <a:pPr marL="0" indent="0">
              <a:buNone/>
            </a:pPr>
            <a:r>
              <a:rPr lang="en-GB" dirty="0" smtClean="0"/>
              <a:t>&lt;header&gt;</a:t>
            </a:r>
          </a:p>
          <a:p>
            <a:pPr marL="0" indent="0">
              <a:buNone/>
            </a:pPr>
            <a:r>
              <a:rPr lang="en-GB" dirty="0" smtClean="0"/>
              <a:t>&lt;</a:t>
            </a:r>
            <a:r>
              <a:rPr lang="en-GB" dirty="0" err="1" smtClean="0"/>
              <a:t>nav</a:t>
            </a:r>
            <a:r>
              <a:rPr lang="en-GB" dirty="0" smtClean="0"/>
              <a:t>&gt;</a:t>
            </a:r>
          </a:p>
          <a:p>
            <a:pPr marL="0" indent="0">
              <a:buNone/>
            </a:pPr>
            <a:r>
              <a:rPr lang="en-GB" dirty="0" smtClean="0"/>
              <a:t>&lt;/</a:t>
            </a:r>
            <a:r>
              <a:rPr lang="en-GB" dirty="0" err="1" smtClean="0"/>
              <a:t>nav</a:t>
            </a:r>
            <a:r>
              <a:rPr lang="en-GB" dirty="0" smtClean="0"/>
              <a:t>&gt;</a:t>
            </a:r>
          </a:p>
          <a:p>
            <a:pPr marL="0" indent="0">
              <a:buNone/>
            </a:pPr>
            <a:r>
              <a:rPr lang="en-GB" dirty="0" smtClean="0"/>
              <a:t>&lt;/header&gt;</a:t>
            </a:r>
          </a:p>
          <a:p>
            <a:pPr marL="0" indent="0">
              <a:buNone/>
            </a:pPr>
            <a:r>
              <a:rPr lang="en-GB" dirty="0" smtClean="0"/>
              <a:t>&lt;/div&gt;</a:t>
            </a:r>
            <a:endParaRPr lang="en-GB" dirty="0"/>
          </a:p>
        </p:txBody>
      </p:sp>
      <p:sp>
        <p:nvSpPr>
          <p:cNvPr id="4" name="TextBox 3"/>
          <p:cNvSpPr txBox="1"/>
          <p:nvPr/>
        </p:nvSpPr>
        <p:spPr>
          <a:xfrm>
            <a:off x="5231904" y="3232810"/>
            <a:ext cx="4847994" cy="461665"/>
          </a:xfrm>
          <a:prstGeom prst="rect">
            <a:avLst/>
          </a:prstGeom>
          <a:noFill/>
        </p:spPr>
        <p:txBody>
          <a:bodyPr wrap="none" rtlCol="0">
            <a:spAutoFit/>
          </a:bodyPr>
          <a:lstStyle/>
          <a:p>
            <a:r>
              <a:rPr lang="en-GB" sz="2400" dirty="0"/>
              <a:t>This is the first new tag we encounter</a:t>
            </a:r>
          </a:p>
        </p:txBody>
      </p:sp>
      <p:cxnSp>
        <p:nvCxnSpPr>
          <p:cNvPr id="6" name="Straight Arrow Connector 5"/>
          <p:cNvCxnSpPr/>
          <p:nvPr/>
        </p:nvCxnSpPr>
        <p:spPr>
          <a:xfrm flipH="1">
            <a:off x="3935760" y="3463641"/>
            <a:ext cx="1296144"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826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dirty="0" smtClean="0"/>
              <a:t>In the </a:t>
            </a:r>
            <a:r>
              <a:rPr lang="en-GB" dirty="0" err="1" smtClean="0"/>
              <a:t>nav</a:t>
            </a:r>
            <a:r>
              <a:rPr lang="en-GB" dirty="0" smtClean="0"/>
              <a:t> section add the following:</a:t>
            </a:r>
          </a:p>
          <a:p>
            <a:pPr>
              <a:buNone/>
            </a:pPr>
            <a:endParaRPr lang="en-GB" dirty="0" smtClean="0"/>
          </a:p>
          <a:p>
            <a:pPr>
              <a:buNone/>
            </a:pPr>
            <a:r>
              <a:rPr lang="en-GB" sz="2400" dirty="0">
                <a:latin typeface="Comic Sans MS" pitchFamily="66" charset="0"/>
              </a:rPr>
              <a:t>&lt;</a:t>
            </a:r>
            <a:r>
              <a:rPr lang="en-GB" sz="2400" dirty="0" err="1">
                <a:latin typeface="Comic Sans MS" pitchFamily="66" charset="0"/>
              </a:rPr>
              <a:t>ul</a:t>
            </a:r>
            <a:r>
              <a:rPr lang="en-GB" sz="2400" dirty="0">
                <a:latin typeface="Comic Sans MS" pitchFamily="66" charset="0"/>
              </a:rPr>
              <a:t>&gt;</a:t>
            </a:r>
          </a:p>
          <a:p>
            <a:pPr>
              <a:buNone/>
            </a:pPr>
            <a:r>
              <a:rPr lang="en-GB" sz="2400" dirty="0">
                <a:latin typeface="Comic Sans MS" pitchFamily="66" charset="0"/>
              </a:rPr>
              <a:t>&lt;</a:t>
            </a:r>
            <a:r>
              <a:rPr lang="en-GB" sz="2400" dirty="0" err="1">
                <a:latin typeface="Comic Sans MS" pitchFamily="66" charset="0"/>
              </a:rPr>
              <a:t>li</a:t>
            </a:r>
            <a:r>
              <a:rPr lang="en-GB" sz="2400" dirty="0">
                <a:latin typeface="Comic Sans MS" pitchFamily="66" charset="0"/>
              </a:rPr>
              <a:t>&gt;&lt;a </a:t>
            </a:r>
            <a:r>
              <a:rPr lang="en-GB" sz="2400" dirty="0" err="1">
                <a:latin typeface="Comic Sans MS" pitchFamily="66" charset="0"/>
              </a:rPr>
              <a:t>href</a:t>
            </a:r>
            <a:r>
              <a:rPr lang="en-GB" sz="2400" dirty="0">
                <a:latin typeface="Comic Sans MS" pitchFamily="66" charset="0"/>
              </a:rPr>
              <a:t>="index.html" target = "_self"&gt;Home&lt;/a&gt;&lt;/</a:t>
            </a:r>
            <a:r>
              <a:rPr lang="en-GB" sz="2400" dirty="0" err="1">
                <a:latin typeface="Comic Sans MS" pitchFamily="66" charset="0"/>
              </a:rPr>
              <a:t>li</a:t>
            </a:r>
            <a:r>
              <a:rPr lang="en-GB" sz="2400" dirty="0">
                <a:latin typeface="Comic Sans MS" pitchFamily="66" charset="0"/>
              </a:rPr>
              <a:t>&gt;</a:t>
            </a:r>
          </a:p>
          <a:p>
            <a:pPr>
              <a:buNone/>
            </a:pPr>
            <a:r>
              <a:rPr lang="en-GB" sz="2400" dirty="0">
                <a:latin typeface="Comic Sans MS" pitchFamily="66" charset="0"/>
              </a:rPr>
              <a:t>&lt;</a:t>
            </a:r>
            <a:r>
              <a:rPr lang="en-GB" sz="2400" dirty="0" err="1">
                <a:latin typeface="Comic Sans MS" pitchFamily="66" charset="0"/>
              </a:rPr>
              <a:t>li</a:t>
            </a:r>
            <a:r>
              <a:rPr lang="en-GB" sz="2400" dirty="0">
                <a:latin typeface="Comic Sans MS" pitchFamily="66" charset="0"/>
              </a:rPr>
              <a:t>&gt;&lt;a </a:t>
            </a:r>
            <a:r>
              <a:rPr lang="en-GB" sz="2400" dirty="0" err="1">
                <a:latin typeface="Comic Sans MS" pitchFamily="66" charset="0"/>
              </a:rPr>
              <a:t>href</a:t>
            </a:r>
            <a:r>
              <a:rPr lang="en-GB" sz="2400" dirty="0">
                <a:latin typeface="Comic Sans MS" pitchFamily="66" charset="0"/>
              </a:rPr>
              <a:t>="tbirdSetup.html" &gt;How to setup Thunderbird&lt;/a&gt;&lt;/</a:t>
            </a:r>
            <a:r>
              <a:rPr lang="en-GB" sz="2400" dirty="0" err="1">
                <a:latin typeface="Comic Sans MS" pitchFamily="66" charset="0"/>
              </a:rPr>
              <a:t>li</a:t>
            </a:r>
            <a:r>
              <a:rPr lang="en-GB" sz="2400" dirty="0">
                <a:latin typeface="Comic Sans MS" pitchFamily="66" charset="0"/>
              </a:rPr>
              <a:t>&gt;</a:t>
            </a:r>
          </a:p>
          <a:p>
            <a:pPr>
              <a:buNone/>
            </a:pPr>
            <a:r>
              <a:rPr lang="en-GB" sz="2400" dirty="0">
                <a:latin typeface="Comic Sans MS" pitchFamily="66" charset="0"/>
              </a:rPr>
              <a:t>&lt;</a:t>
            </a:r>
            <a:r>
              <a:rPr lang="en-GB" sz="2400" dirty="0" err="1">
                <a:latin typeface="Comic Sans MS" pitchFamily="66" charset="0"/>
              </a:rPr>
              <a:t>li</a:t>
            </a:r>
            <a:r>
              <a:rPr lang="en-GB" sz="2400" dirty="0">
                <a:latin typeface="Comic Sans MS" pitchFamily="66" charset="0"/>
              </a:rPr>
              <a:t>&gt;&lt;a </a:t>
            </a:r>
            <a:r>
              <a:rPr lang="en-GB" sz="2400" dirty="0" err="1">
                <a:latin typeface="Comic Sans MS" pitchFamily="66" charset="0"/>
              </a:rPr>
              <a:t>href</a:t>
            </a:r>
            <a:r>
              <a:rPr lang="en-GB" sz="2400" dirty="0">
                <a:latin typeface="Comic Sans MS" pitchFamily="66" charset="0"/>
              </a:rPr>
              <a:t>="http://www.outitgoes.com/" &gt;Mail&lt;/a&gt;&lt;/</a:t>
            </a:r>
            <a:r>
              <a:rPr lang="en-GB" sz="2400" dirty="0" err="1">
                <a:latin typeface="Comic Sans MS" pitchFamily="66" charset="0"/>
              </a:rPr>
              <a:t>li</a:t>
            </a:r>
            <a:r>
              <a:rPr lang="en-GB" sz="2400" dirty="0">
                <a:latin typeface="Comic Sans MS" pitchFamily="66" charset="0"/>
              </a:rPr>
              <a:t>&gt;</a:t>
            </a:r>
          </a:p>
          <a:p>
            <a:pPr>
              <a:buNone/>
            </a:pPr>
            <a:r>
              <a:rPr lang="en-GB" sz="2400" dirty="0">
                <a:latin typeface="Comic Sans MS" pitchFamily="66" charset="0"/>
              </a:rPr>
              <a:t>&lt;/</a:t>
            </a:r>
            <a:r>
              <a:rPr lang="en-GB" sz="2400" dirty="0" err="1">
                <a:latin typeface="Comic Sans MS" pitchFamily="66" charset="0"/>
              </a:rPr>
              <a:t>ul</a:t>
            </a:r>
            <a:r>
              <a:rPr lang="en-GB" sz="2400" dirty="0">
                <a:latin typeface="Comic Sans MS" pitchFamily="66" charset="0"/>
              </a:rPr>
              <a:t>&gt;</a:t>
            </a:r>
          </a:p>
        </p:txBody>
      </p:sp>
    </p:spTree>
    <p:extLst>
      <p:ext uri="{BB962C8B-B14F-4D97-AF65-F5344CB8AC3E}">
        <p14:creationId xmlns:p14="http://schemas.microsoft.com/office/powerpoint/2010/main" val="1707127891"/>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88640"/>
            <a:ext cx="8892480" cy="6480720"/>
          </a:xfrm>
        </p:spPr>
        <p:txBody>
          <a:bodyPr>
            <a:normAutofit lnSpcReduction="10000"/>
          </a:bodyPr>
          <a:lstStyle/>
          <a:p>
            <a:r>
              <a:rPr lang="en-GB" dirty="0" smtClean="0"/>
              <a:t>Directly below </a:t>
            </a:r>
          </a:p>
          <a:p>
            <a:pPr>
              <a:buNone/>
            </a:pPr>
            <a:endParaRPr lang="en-GB" dirty="0" smtClean="0"/>
          </a:p>
          <a:p>
            <a:pPr>
              <a:buNone/>
            </a:pPr>
            <a:r>
              <a:rPr lang="en-GB" dirty="0" smtClean="0">
                <a:latin typeface="Comic Sans MS" pitchFamily="66" charset="0"/>
              </a:rPr>
              <a:t>&lt;/</a:t>
            </a:r>
            <a:r>
              <a:rPr lang="en-GB" dirty="0" err="1" smtClean="0">
                <a:latin typeface="Comic Sans MS" pitchFamily="66" charset="0"/>
              </a:rPr>
              <a:t>nav</a:t>
            </a:r>
            <a:r>
              <a:rPr lang="en-GB" dirty="0" smtClean="0">
                <a:latin typeface="Comic Sans MS" pitchFamily="66" charset="0"/>
              </a:rPr>
              <a:t>&gt;</a:t>
            </a:r>
          </a:p>
          <a:p>
            <a:pPr>
              <a:buNone/>
            </a:pPr>
            <a:r>
              <a:rPr lang="en-GB" dirty="0" smtClean="0">
                <a:latin typeface="Comic Sans MS" pitchFamily="66" charset="0"/>
              </a:rPr>
              <a:t>&lt;/header&gt;</a:t>
            </a:r>
          </a:p>
          <a:p>
            <a:pPr>
              <a:buNone/>
            </a:pPr>
            <a:endParaRPr lang="en-GB" dirty="0" smtClean="0">
              <a:latin typeface="Comic Sans MS" pitchFamily="66" charset="0"/>
            </a:endParaRPr>
          </a:p>
          <a:p>
            <a:r>
              <a:rPr lang="en-GB" dirty="0" smtClean="0"/>
              <a:t>Add the following:</a:t>
            </a:r>
          </a:p>
          <a:p>
            <a:endParaRPr lang="en-GB" dirty="0" smtClean="0"/>
          </a:p>
          <a:p>
            <a:pPr>
              <a:buNone/>
            </a:pPr>
            <a:r>
              <a:rPr lang="en-GB" dirty="0" smtClean="0">
                <a:latin typeface="Comic Sans MS" pitchFamily="66" charset="0"/>
              </a:rPr>
              <a:t>&lt;div&gt;</a:t>
            </a:r>
          </a:p>
          <a:p>
            <a:pPr>
              <a:buNone/>
            </a:pPr>
            <a:endParaRPr lang="en-GB" dirty="0" smtClean="0">
              <a:latin typeface="Comic Sans MS" pitchFamily="66" charset="0"/>
            </a:endParaRPr>
          </a:p>
          <a:p>
            <a:pPr>
              <a:buNone/>
            </a:pPr>
            <a:r>
              <a:rPr lang="en-GB" dirty="0" smtClean="0">
                <a:latin typeface="Comic Sans MS" pitchFamily="66" charset="0"/>
              </a:rPr>
              <a:t>&lt;h1&gt;Latest News&lt;/h1&gt;</a:t>
            </a:r>
          </a:p>
          <a:p>
            <a:pPr>
              <a:buNone/>
            </a:pPr>
            <a:r>
              <a:rPr lang="en-GB" dirty="0" smtClean="0">
                <a:latin typeface="Comic Sans MS" pitchFamily="66" charset="0"/>
              </a:rPr>
              <a:t>&lt;article class = "content_Column1"&gt;</a:t>
            </a:r>
          </a:p>
          <a:p>
            <a:pPr>
              <a:buNone/>
            </a:pPr>
            <a:r>
              <a:rPr lang="en-GB" dirty="0" smtClean="0">
                <a:latin typeface="Comic Sans MS" pitchFamily="66" charset="0"/>
              </a:rPr>
              <a:t>&lt;section&gt;</a:t>
            </a:r>
          </a:p>
          <a:p>
            <a:pPr>
              <a:buNone/>
            </a:pPr>
            <a:r>
              <a:rPr lang="en-GB" dirty="0" smtClean="0">
                <a:latin typeface="Comic Sans MS" pitchFamily="66" charset="0"/>
              </a:rPr>
              <a:t>&lt;h2&gt;I am </a:t>
            </a:r>
            <a:r>
              <a:rPr lang="en-GB" dirty="0" err="1" smtClean="0">
                <a:latin typeface="Comic Sans MS" pitchFamily="66" charset="0"/>
              </a:rPr>
              <a:t>soooo</a:t>
            </a:r>
            <a:r>
              <a:rPr lang="en-GB" dirty="0" smtClean="0">
                <a:latin typeface="Comic Sans MS" pitchFamily="66" charset="0"/>
              </a:rPr>
              <a:t> cool!!&lt;/h2&gt;</a:t>
            </a:r>
          </a:p>
          <a:p>
            <a:pPr>
              <a:buNone/>
            </a:pPr>
            <a:r>
              <a:rPr lang="en-GB" dirty="0" smtClean="0">
                <a:latin typeface="Comic Sans MS" pitchFamily="66" charset="0"/>
              </a:rPr>
              <a:t>&lt;p&gt;&lt;</a:t>
            </a:r>
            <a:r>
              <a:rPr lang="en-GB" dirty="0" err="1" smtClean="0">
                <a:latin typeface="Comic Sans MS" pitchFamily="66" charset="0"/>
              </a:rPr>
              <a:t>img</a:t>
            </a:r>
            <a:r>
              <a:rPr lang="en-GB" dirty="0" smtClean="0">
                <a:latin typeface="Comic Sans MS" pitchFamily="66" charset="0"/>
              </a:rPr>
              <a:t> </a:t>
            </a:r>
            <a:r>
              <a:rPr lang="en-GB" dirty="0" err="1" smtClean="0">
                <a:latin typeface="Comic Sans MS" pitchFamily="66" charset="0"/>
              </a:rPr>
              <a:t>src</a:t>
            </a:r>
            <a:r>
              <a:rPr lang="en-GB" dirty="0" smtClean="0">
                <a:latin typeface="Comic Sans MS" pitchFamily="66" charset="0"/>
              </a:rPr>
              <a:t>="images/Ruby.jpg" width = "350" alt ="Ruby at 6 months"&gt;&lt;/p&gt;</a:t>
            </a:r>
          </a:p>
          <a:p>
            <a:pPr>
              <a:buNone/>
            </a:pPr>
            <a:r>
              <a:rPr lang="en-GB" dirty="0" smtClean="0">
                <a:latin typeface="Comic Sans MS" pitchFamily="66" charset="0"/>
              </a:rPr>
              <a:t>&lt;/section&gt;</a:t>
            </a:r>
          </a:p>
          <a:p>
            <a:pPr>
              <a:buNone/>
            </a:pPr>
            <a:r>
              <a:rPr lang="en-GB" dirty="0" smtClean="0">
                <a:latin typeface="Comic Sans MS" pitchFamily="66" charset="0"/>
              </a:rPr>
              <a:t>&lt;/article&gt;</a:t>
            </a:r>
          </a:p>
          <a:p>
            <a:pPr>
              <a:buNone/>
            </a:pPr>
            <a:endParaRPr lang="en-GB" dirty="0">
              <a:latin typeface="Comic Sans MS" pitchFamily="66" charset="0"/>
            </a:endParaRPr>
          </a:p>
        </p:txBody>
      </p:sp>
    </p:spTree>
    <p:extLst>
      <p:ext uri="{BB962C8B-B14F-4D97-AF65-F5344CB8AC3E}">
        <p14:creationId xmlns:p14="http://schemas.microsoft.com/office/powerpoint/2010/main" val="1363588922"/>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404665"/>
            <a:ext cx="8229600" cy="5721499"/>
          </a:xfrm>
        </p:spPr>
        <p:txBody>
          <a:bodyPr>
            <a:normAutofit/>
          </a:bodyPr>
          <a:lstStyle/>
          <a:p>
            <a:r>
              <a:rPr lang="en-GB" dirty="0" smtClean="0"/>
              <a:t>Now add</a:t>
            </a:r>
          </a:p>
          <a:p>
            <a:pPr>
              <a:buNone/>
            </a:pPr>
            <a:endParaRPr lang="en-GB" dirty="0" smtClean="0"/>
          </a:p>
          <a:p>
            <a:pPr>
              <a:buNone/>
            </a:pPr>
            <a:r>
              <a:rPr lang="en-GB" dirty="0" smtClean="0">
                <a:latin typeface="Comic Sans MS" pitchFamily="66" charset="0"/>
              </a:rPr>
              <a:t>&lt;article class = "content_Column2"&gt;</a:t>
            </a:r>
          </a:p>
          <a:p>
            <a:pPr>
              <a:buNone/>
            </a:pPr>
            <a:r>
              <a:rPr lang="en-GB" dirty="0" smtClean="0">
                <a:latin typeface="Comic Sans MS" pitchFamily="66" charset="0"/>
              </a:rPr>
              <a:t>&lt;section&gt;</a:t>
            </a:r>
          </a:p>
          <a:p>
            <a:pPr>
              <a:buNone/>
            </a:pPr>
            <a:r>
              <a:rPr lang="en-GB" dirty="0" smtClean="0">
                <a:latin typeface="Comic Sans MS" pitchFamily="66" charset="0"/>
              </a:rPr>
              <a:t>&lt;h2&gt;Wonder!!!&lt;/h2&gt;</a:t>
            </a:r>
          </a:p>
          <a:p>
            <a:pPr>
              <a:buNone/>
            </a:pPr>
            <a:r>
              <a:rPr lang="en-GB" dirty="0" smtClean="0">
                <a:latin typeface="Comic Sans MS" pitchFamily="66" charset="0"/>
              </a:rPr>
              <a:t>&lt;p&gt;&lt;</a:t>
            </a:r>
            <a:r>
              <a:rPr lang="en-GB" dirty="0" err="1" smtClean="0">
                <a:latin typeface="Comic Sans MS" pitchFamily="66" charset="0"/>
              </a:rPr>
              <a:t>img</a:t>
            </a:r>
            <a:r>
              <a:rPr lang="en-GB" dirty="0" smtClean="0">
                <a:latin typeface="Comic Sans MS" pitchFamily="66" charset="0"/>
              </a:rPr>
              <a:t> </a:t>
            </a:r>
            <a:r>
              <a:rPr lang="en-GB" dirty="0" err="1" smtClean="0">
                <a:latin typeface="Comic Sans MS" pitchFamily="66" charset="0"/>
              </a:rPr>
              <a:t>src</a:t>
            </a:r>
            <a:r>
              <a:rPr lang="en-GB" dirty="0" smtClean="0">
                <a:latin typeface="Comic Sans MS" pitchFamily="66" charset="0"/>
              </a:rPr>
              <a:t>="images/ruby2.jpg" width = "350" alt ="Ruby at 6 months"&gt;&lt;/p&gt;</a:t>
            </a:r>
          </a:p>
          <a:p>
            <a:pPr>
              <a:buNone/>
            </a:pPr>
            <a:r>
              <a:rPr lang="en-GB" dirty="0" smtClean="0">
                <a:latin typeface="Comic Sans MS" pitchFamily="66" charset="0"/>
              </a:rPr>
              <a:t>&lt;/section&gt;</a:t>
            </a:r>
          </a:p>
          <a:p>
            <a:pPr>
              <a:buNone/>
            </a:pPr>
            <a:r>
              <a:rPr lang="en-GB" dirty="0" smtClean="0">
                <a:latin typeface="Comic Sans MS" pitchFamily="66" charset="0"/>
              </a:rPr>
              <a:t>&lt;/article&gt;</a:t>
            </a:r>
          </a:p>
          <a:p>
            <a:pPr>
              <a:buNone/>
            </a:pPr>
            <a:r>
              <a:rPr lang="en-GB" dirty="0" smtClean="0">
                <a:latin typeface="Comic Sans MS" pitchFamily="66" charset="0"/>
              </a:rPr>
              <a:t>&lt;/div&gt;</a:t>
            </a:r>
          </a:p>
          <a:p>
            <a:pPr>
              <a:buNone/>
            </a:pPr>
            <a:r>
              <a:rPr lang="en-GB" dirty="0" smtClean="0">
                <a:latin typeface="Comic Sans MS" pitchFamily="66" charset="0"/>
              </a:rPr>
              <a:t>&lt;/div&gt;</a:t>
            </a:r>
            <a:endParaRPr lang="en-GB" dirty="0">
              <a:latin typeface="Comic Sans MS" pitchFamily="66" charset="0"/>
            </a:endParaRPr>
          </a:p>
        </p:txBody>
      </p:sp>
    </p:spTree>
    <p:extLst>
      <p:ext uri="{BB962C8B-B14F-4D97-AF65-F5344CB8AC3E}">
        <p14:creationId xmlns:p14="http://schemas.microsoft.com/office/powerpoint/2010/main" val="516519278"/>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This what your page should look like</a:t>
            </a:r>
            <a:endParaRPr lang="en-GB"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703513" y="1117878"/>
            <a:ext cx="8767160" cy="5479475"/>
          </a:xfrm>
          <a:prstGeom prst="rect">
            <a:avLst/>
          </a:prstGeom>
          <a:noFill/>
          <a:ln w="9525">
            <a:noFill/>
            <a:miter lim="800000"/>
            <a:headEnd/>
            <a:tailEnd/>
          </a:ln>
        </p:spPr>
      </p:pic>
    </p:spTree>
    <p:extLst>
      <p:ext uri="{BB962C8B-B14F-4D97-AF65-F5344CB8AC3E}">
        <p14:creationId xmlns:p14="http://schemas.microsoft.com/office/powerpoint/2010/main" val="27173659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GB"/>
              <a:t>Background attribute</a:t>
            </a:r>
          </a:p>
        </p:txBody>
      </p:sp>
      <p:sp>
        <p:nvSpPr>
          <p:cNvPr id="39939" name="Rectangle 3"/>
          <p:cNvSpPr>
            <a:spLocks noGrp="1" noChangeArrowheads="1"/>
          </p:cNvSpPr>
          <p:nvPr>
            <p:ph idx="1"/>
          </p:nvPr>
        </p:nvSpPr>
        <p:spPr>
          <a:xfrm>
            <a:off x="1774825" y="1719264"/>
            <a:ext cx="8642350" cy="4601325"/>
          </a:xfrm>
        </p:spPr>
        <p:txBody>
          <a:bodyPr>
            <a:normAutofit/>
          </a:bodyPr>
          <a:lstStyle/>
          <a:p>
            <a:r>
              <a:rPr lang="en-GB" sz="2800" dirty="0"/>
              <a:t>Defining a background colour in the body tag</a:t>
            </a:r>
          </a:p>
          <a:p>
            <a:pPr lvl="1"/>
            <a:r>
              <a:rPr lang="en-GB" sz="2400" dirty="0">
                <a:solidFill>
                  <a:srgbClr val="FF0000"/>
                </a:solidFill>
              </a:rPr>
              <a:t>&lt;body </a:t>
            </a:r>
            <a:r>
              <a:rPr lang="en-GB" sz="2400" dirty="0" err="1">
                <a:solidFill>
                  <a:srgbClr val="FF0000"/>
                </a:solidFill>
              </a:rPr>
              <a:t>bgcolor</a:t>
            </a:r>
            <a:r>
              <a:rPr lang="en-GB" sz="2400" dirty="0">
                <a:solidFill>
                  <a:srgbClr val="FF0000"/>
                </a:solidFill>
              </a:rPr>
              <a:t>=‘#000000</a:t>
            </a:r>
            <a:r>
              <a:rPr lang="en-GB" sz="2400" dirty="0" smtClean="0">
                <a:solidFill>
                  <a:srgbClr val="FF0000"/>
                </a:solidFill>
              </a:rPr>
              <a:t>’&gt; </a:t>
            </a:r>
            <a:r>
              <a:rPr lang="en-GB" sz="2400" dirty="0" smtClean="0">
                <a:solidFill>
                  <a:schemeClr val="tx1"/>
                </a:solidFill>
              </a:rPr>
              <a:t>(This is deprecated)</a:t>
            </a:r>
            <a:endParaRPr lang="en-GB" sz="2400" dirty="0">
              <a:solidFill>
                <a:schemeClr val="tx1"/>
              </a:solidFill>
            </a:endParaRPr>
          </a:p>
          <a:p>
            <a:pPr lvl="1"/>
            <a:r>
              <a:rPr lang="en-GB" sz="2400" dirty="0">
                <a:solidFill>
                  <a:srgbClr val="FF0000"/>
                </a:solidFill>
              </a:rPr>
              <a:t>&lt;body </a:t>
            </a:r>
            <a:r>
              <a:rPr lang="en-GB" sz="2400" dirty="0" err="1">
                <a:solidFill>
                  <a:srgbClr val="FF0000"/>
                </a:solidFill>
              </a:rPr>
              <a:t>bgcolor</a:t>
            </a:r>
            <a:r>
              <a:rPr lang="en-GB" sz="2400" dirty="0">
                <a:solidFill>
                  <a:srgbClr val="FF0000"/>
                </a:solidFill>
              </a:rPr>
              <a:t>=‘</a:t>
            </a:r>
            <a:r>
              <a:rPr lang="en-GB" sz="2400" dirty="0" err="1">
                <a:solidFill>
                  <a:srgbClr val="FF0000"/>
                </a:solidFill>
              </a:rPr>
              <a:t>rgb</a:t>
            </a:r>
            <a:r>
              <a:rPr lang="en-GB" sz="2400" dirty="0">
                <a:solidFill>
                  <a:srgbClr val="FF0000"/>
                </a:solidFill>
              </a:rPr>
              <a:t>(0,0,0)’&gt;</a:t>
            </a:r>
          </a:p>
          <a:p>
            <a:pPr lvl="1"/>
            <a:r>
              <a:rPr lang="en-GB" sz="2400" dirty="0">
                <a:solidFill>
                  <a:srgbClr val="FF0000"/>
                </a:solidFill>
              </a:rPr>
              <a:t>&lt;body </a:t>
            </a:r>
            <a:r>
              <a:rPr lang="en-GB" sz="2400" dirty="0" err="1">
                <a:solidFill>
                  <a:srgbClr val="FF0000"/>
                </a:solidFill>
              </a:rPr>
              <a:t>bgcolor</a:t>
            </a:r>
            <a:r>
              <a:rPr lang="en-GB" sz="2400" dirty="0">
                <a:solidFill>
                  <a:srgbClr val="FF0000"/>
                </a:solidFill>
              </a:rPr>
              <a:t>=‘black’&gt;</a:t>
            </a:r>
          </a:p>
          <a:p>
            <a:pPr lvl="1"/>
            <a:endParaRPr lang="en-GB" sz="2400" dirty="0">
              <a:solidFill>
                <a:srgbClr val="FF0000"/>
              </a:solidFill>
            </a:endParaRPr>
          </a:p>
          <a:p>
            <a:r>
              <a:rPr lang="en-GB" sz="2800" dirty="0"/>
              <a:t>Defining a background image</a:t>
            </a:r>
          </a:p>
          <a:p>
            <a:pPr lvl="1"/>
            <a:r>
              <a:rPr lang="en-GB" sz="2400" dirty="0">
                <a:solidFill>
                  <a:srgbClr val="FF0000"/>
                </a:solidFill>
              </a:rPr>
              <a:t>&lt;body background="</a:t>
            </a:r>
            <a:r>
              <a:rPr lang="en-GB" sz="2400" dirty="0" err="1">
                <a:solidFill>
                  <a:srgbClr val="FF0000"/>
                </a:solidFill>
              </a:rPr>
              <a:t>www.images.com/clouds.gif</a:t>
            </a:r>
            <a:r>
              <a:rPr lang="en-GB" sz="2400" dirty="0">
                <a:solidFill>
                  <a:srgbClr val="FF0000"/>
                </a:solidFill>
              </a:rPr>
              <a:t>"&gt;</a:t>
            </a:r>
          </a:p>
          <a:p>
            <a:pPr lvl="1"/>
            <a:endParaRPr lang="en-GB" sz="2400" dirty="0">
              <a:solidFill>
                <a:srgbClr val="FF0000"/>
              </a:solidFill>
            </a:endParaRPr>
          </a:p>
          <a:p>
            <a:r>
              <a:rPr lang="en-GB" sz="2400" dirty="0"/>
              <a:t>Note W3C has deprecated </a:t>
            </a:r>
            <a:r>
              <a:rPr lang="en-GB" sz="2400" dirty="0" err="1"/>
              <a:t>bgcolor</a:t>
            </a:r>
            <a:r>
              <a:rPr lang="en-GB" sz="2400" dirty="0"/>
              <a:t>, background attribute in latest versions of HTML (HTML 4 and XHTML) – use CSS instead.</a:t>
            </a:r>
          </a:p>
        </p:txBody>
      </p:sp>
    </p:spTree>
    <p:extLst>
      <p:ext uri="{BB962C8B-B14F-4D97-AF65-F5344CB8AC3E}">
        <p14:creationId xmlns:p14="http://schemas.microsoft.com/office/powerpoint/2010/main" val="3241879994"/>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CSS</a:t>
            </a:r>
            <a:endParaRPr lang="en-GB" dirty="0"/>
          </a:p>
        </p:txBody>
      </p:sp>
      <p:sp>
        <p:nvSpPr>
          <p:cNvPr id="3" name="Content Placeholder 2"/>
          <p:cNvSpPr>
            <a:spLocks noGrp="1"/>
          </p:cNvSpPr>
          <p:nvPr>
            <p:ph idx="1"/>
          </p:nvPr>
        </p:nvSpPr>
        <p:spPr>
          <a:xfrm>
            <a:off x="1981200" y="1340768"/>
            <a:ext cx="8229600" cy="5328592"/>
          </a:xfrm>
        </p:spPr>
        <p:txBody>
          <a:bodyPr>
            <a:noAutofit/>
          </a:bodyPr>
          <a:lstStyle/>
          <a:p>
            <a:pPr>
              <a:buNone/>
            </a:pPr>
            <a:r>
              <a:rPr lang="en-GB" sz="2400" dirty="0">
                <a:latin typeface="Comic Sans MS" pitchFamily="66" charset="0"/>
              </a:rPr>
              <a:t>body {</a:t>
            </a:r>
          </a:p>
          <a:p>
            <a:pPr>
              <a:buNone/>
            </a:pPr>
            <a:r>
              <a:rPr lang="en-GB" sz="2400" dirty="0">
                <a:latin typeface="Comic Sans MS" pitchFamily="66" charset="0"/>
              </a:rPr>
              <a:t>	margin: 0;</a:t>
            </a:r>
          </a:p>
          <a:p>
            <a:pPr>
              <a:buNone/>
            </a:pPr>
            <a:r>
              <a:rPr lang="en-GB" sz="2400" dirty="0">
                <a:latin typeface="Comic Sans MS" pitchFamily="66" charset="0"/>
              </a:rPr>
              <a:t>	padding: 0;</a:t>
            </a:r>
          </a:p>
          <a:p>
            <a:pPr>
              <a:buNone/>
            </a:pPr>
            <a:r>
              <a:rPr lang="en-GB" sz="2400" dirty="0">
                <a:latin typeface="Comic Sans MS" pitchFamily="66" charset="0"/>
              </a:rPr>
              <a:t>	</a:t>
            </a:r>
            <a:r>
              <a:rPr lang="en-GB" sz="2400" dirty="0" err="1">
                <a:latin typeface="Comic Sans MS" pitchFamily="66" charset="0"/>
              </a:rPr>
              <a:t>color</a:t>
            </a:r>
            <a:r>
              <a:rPr lang="en-GB" sz="2400" dirty="0">
                <a:latin typeface="Comic Sans MS" pitchFamily="66" charset="0"/>
              </a:rPr>
              <a:t>: #000;</a:t>
            </a:r>
          </a:p>
          <a:p>
            <a:pPr>
              <a:buNone/>
            </a:pPr>
            <a:r>
              <a:rPr lang="en-GB" sz="2400" dirty="0">
                <a:latin typeface="Comic Sans MS" pitchFamily="66" charset="0"/>
              </a:rPr>
              <a:t>	font-family: Verdana, Arial, Helvetica, sans-serif;</a:t>
            </a:r>
          </a:p>
          <a:p>
            <a:pPr>
              <a:buNone/>
            </a:pPr>
            <a:r>
              <a:rPr lang="en-GB" sz="2400" dirty="0">
                <a:latin typeface="Comic Sans MS" pitchFamily="66" charset="0"/>
              </a:rPr>
              <a:t>	font-size: 100%;</a:t>
            </a:r>
          </a:p>
          <a:p>
            <a:pPr>
              <a:buNone/>
            </a:pPr>
            <a:r>
              <a:rPr lang="en-GB" sz="2400" dirty="0">
                <a:latin typeface="Comic Sans MS" pitchFamily="66" charset="0"/>
              </a:rPr>
              <a:t>	line-height: 1.4;</a:t>
            </a:r>
          </a:p>
          <a:p>
            <a:pPr>
              <a:buNone/>
            </a:pPr>
            <a:r>
              <a:rPr lang="en-GB" sz="2400" dirty="0">
                <a:latin typeface="Comic Sans MS" pitchFamily="66" charset="0"/>
              </a:rPr>
              <a:t>	background-</a:t>
            </a:r>
            <a:r>
              <a:rPr lang="en-GB" sz="2400" dirty="0" err="1">
                <a:latin typeface="Comic Sans MS" pitchFamily="66" charset="0"/>
              </a:rPr>
              <a:t>color</a:t>
            </a:r>
            <a:r>
              <a:rPr lang="en-GB" sz="2400" dirty="0">
                <a:latin typeface="Comic Sans MS" pitchFamily="66" charset="0"/>
              </a:rPr>
              <a:t>: #</a:t>
            </a:r>
            <a:r>
              <a:rPr lang="en-GB" sz="2400" dirty="0" err="1">
                <a:latin typeface="Comic Sans MS" pitchFamily="66" charset="0"/>
              </a:rPr>
              <a:t>eeeecc</a:t>
            </a:r>
            <a:r>
              <a:rPr lang="en-GB" sz="2400" dirty="0">
                <a:latin typeface="Comic Sans MS" pitchFamily="66" charset="0"/>
              </a:rPr>
              <a:t>;</a:t>
            </a:r>
          </a:p>
          <a:p>
            <a:pPr>
              <a:buNone/>
            </a:pPr>
            <a:r>
              <a:rPr lang="en-GB" sz="2400" dirty="0">
                <a:latin typeface="Comic Sans MS" pitchFamily="66" charset="0"/>
              </a:rPr>
              <a:t>	background-image: </a:t>
            </a:r>
            <a:r>
              <a:rPr lang="en-GB" sz="2400" dirty="0" err="1">
                <a:latin typeface="Comic Sans MS" pitchFamily="66" charset="0"/>
              </a:rPr>
              <a:t>url</a:t>
            </a:r>
            <a:r>
              <a:rPr lang="en-GB" sz="2400" dirty="0">
                <a:latin typeface="Comic Sans MS" pitchFamily="66" charset="0"/>
              </a:rPr>
              <a:t>(images/bg_leaves.png);</a:t>
            </a:r>
          </a:p>
          <a:p>
            <a:pPr>
              <a:buNone/>
            </a:pPr>
            <a:r>
              <a:rPr lang="en-GB" sz="2400" dirty="0">
                <a:latin typeface="Comic Sans MS" pitchFamily="66" charset="0"/>
              </a:rPr>
              <a:t>	background-repeat: no-repeat;</a:t>
            </a:r>
          </a:p>
          <a:p>
            <a:pPr>
              <a:buNone/>
            </a:pPr>
            <a:r>
              <a:rPr lang="en-GB" sz="2400" dirty="0">
                <a:latin typeface="Comic Sans MS" pitchFamily="66" charset="0"/>
              </a:rPr>
              <a:t>	background-position: left top;</a:t>
            </a:r>
          </a:p>
          <a:p>
            <a:pPr>
              <a:buNone/>
            </a:pPr>
            <a:r>
              <a:rPr lang="en-GB" sz="2400" dirty="0">
                <a:latin typeface="Comic Sans MS" pitchFamily="66" charset="0"/>
              </a:rPr>
              <a:t>}</a:t>
            </a:r>
          </a:p>
        </p:txBody>
      </p:sp>
    </p:spTree>
    <p:extLst>
      <p:ext uri="{BB962C8B-B14F-4D97-AF65-F5344CB8AC3E}">
        <p14:creationId xmlns:p14="http://schemas.microsoft.com/office/powerpoint/2010/main" val="1216510291"/>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CSS</a:t>
            </a:r>
            <a:endParaRPr lang="en-GB" dirty="0"/>
          </a:p>
        </p:txBody>
      </p:sp>
      <p:sp>
        <p:nvSpPr>
          <p:cNvPr id="3" name="Content Placeholder 2"/>
          <p:cNvSpPr>
            <a:spLocks noGrp="1"/>
          </p:cNvSpPr>
          <p:nvPr>
            <p:ph idx="1"/>
          </p:nvPr>
        </p:nvSpPr>
        <p:spPr/>
        <p:txBody>
          <a:bodyPr/>
          <a:lstStyle/>
          <a:p>
            <a:pPr>
              <a:buNone/>
            </a:pPr>
            <a:r>
              <a:rPr lang="en-GB" dirty="0" smtClean="0">
                <a:latin typeface="Comic Sans MS" pitchFamily="66" charset="0"/>
              </a:rPr>
              <a:t>/*HTML 5 support - Sets new HTML 5 tags to </a:t>
            </a:r>
            <a:r>
              <a:rPr lang="en-GB" dirty="0" err="1" smtClean="0">
                <a:latin typeface="Comic Sans MS" pitchFamily="66" charset="0"/>
              </a:rPr>
              <a:t>display:block</a:t>
            </a:r>
            <a:r>
              <a:rPr lang="en-GB" dirty="0" smtClean="0">
                <a:latin typeface="Comic Sans MS" pitchFamily="66" charset="0"/>
              </a:rPr>
              <a:t> so browsers know how to render the tags properly. */</a:t>
            </a:r>
          </a:p>
          <a:p>
            <a:pPr>
              <a:buNone/>
            </a:pPr>
            <a:endParaRPr lang="en-GB" dirty="0" smtClean="0">
              <a:latin typeface="Comic Sans MS" pitchFamily="66" charset="0"/>
            </a:endParaRPr>
          </a:p>
          <a:p>
            <a:pPr>
              <a:buNone/>
            </a:pPr>
            <a:r>
              <a:rPr lang="en-GB" sz="2400" dirty="0">
                <a:latin typeface="Comic Sans MS" pitchFamily="66" charset="0"/>
              </a:rPr>
              <a:t>header, section, footer, aside, </a:t>
            </a:r>
            <a:r>
              <a:rPr lang="en-GB" sz="2400" dirty="0" err="1">
                <a:latin typeface="Comic Sans MS" pitchFamily="66" charset="0"/>
              </a:rPr>
              <a:t>nav</a:t>
            </a:r>
            <a:r>
              <a:rPr lang="en-GB" sz="2400" dirty="0">
                <a:latin typeface="Comic Sans MS" pitchFamily="66" charset="0"/>
              </a:rPr>
              <a:t>, article, figure {</a:t>
            </a:r>
          </a:p>
          <a:p>
            <a:pPr>
              <a:buNone/>
            </a:pPr>
            <a:r>
              <a:rPr lang="en-GB" sz="2400" dirty="0">
                <a:latin typeface="Comic Sans MS" pitchFamily="66" charset="0"/>
              </a:rPr>
              <a:t>	display: block;</a:t>
            </a:r>
          </a:p>
          <a:p>
            <a:pPr>
              <a:buNone/>
            </a:pPr>
            <a:r>
              <a:rPr lang="en-GB" sz="2400" dirty="0">
                <a:latin typeface="Comic Sans MS" pitchFamily="66" charset="0"/>
              </a:rPr>
              <a:t>}</a:t>
            </a:r>
          </a:p>
        </p:txBody>
      </p:sp>
    </p:spTree>
    <p:extLst>
      <p:ext uri="{BB962C8B-B14F-4D97-AF65-F5344CB8AC3E}">
        <p14:creationId xmlns:p14="http://schemas.microsoft.com/office/powerpoint/2010/main" val="3415923161"/>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CSS</a:t>
            </a:r>
            <a:endParaRPr lang="en-GB" dirty="0"/>
          </a:p>
        </p:txBody>
      </p:sp>
      <p:sp>
        <p:nvSpPr>
          <p:cNvPr id="3" name="Content Placeholder 2"/>
          <p:cNvSpPr>
            <a:spLocks noGrp="1"/>
          </p:cNvSpPr>
          <p:nvPr>
            <p:ph idx="1"/>
          </p:nvPr>
        </p:nvSpPr>
        <p:spPr/>
        <p:txBody>
          <a:bodyPr>
            <a:normAutofit/>
          </a:bodyPr>
          <a:lstStyle/>
          <a:p>
            <a:pPr>
              <a:buNone/>
            </a:pPr>
            <a:r>
              <a:rPr lang="en-GB" dirty="0" smtClean="0">
                <a:latin typeface="Comic Sans MS" pitchFamily="66" charset="0"/>
              </a:rPr>
              <a:t>/* ~~ Element/tag selectors ~~ */</a:t>
            </a:r>
          </a:p>
          <a:p>
            <a:pPr>
              <a:buNone/>
            </a:pPr>
            <a:r>
              <a:rPr lang="en-GB" dirty="0" err="1" smtClean="0">
                <a:latin typeface="Comic Sans MS" pitchFamily="66" charset="0"/>
              </a:rPr>
              <a:t>ul</a:t>
            </a:r>
            <a:r>
              <a:rPr lang="en-GB" dirty="0" smtClean="0">
                <a:latin typeface="Comic Sans MS" pitchFamily="66" charset="0"/>
              </a:rPr>
              <a:t>, </a:t>
            </a:r>
            <a:r>
              <a:rPr lang="en-GB" dirty="0" err="1" smtClean="0">
                <a:latin typeface="Comic Sans MS" pitchFamily="66" charset="0"/>
              </a:rPr>
              <a:t>ol</a:t>
            </a:r>
            <a:r>
              <a:rPr lang="en-GB" dirty="0" smtClean="0">
                <a:latin typeface="Comic Sans MS" pitchFamily="66" charset="0"/>
              </a:rPr>
              <a:t>, dl { /* Due to variations between browsers, it's best practices to zero padding and margin on lists. For consistency, you can either specify the amounts you want here, or on the list items (LI, DT, DD) they contain. Remember that what you do here will cascade to the .</a:t>
            </a:r>
            <a:r>
              <a:rPr lang="en-GB" dirty="0" err="1" smtClean="0">
                <a:latin typeface="Comic Sans MS" pitchFamily="66" charset="0"/>
              </a:rPr>
              <a:t>nav</a:t>
            </a:r>
            <a:r>
              <a:rPr lang="en-GB" dirty="0" smtClean="0">
                <a:latin typeface="Comic Sans MS" pitchFamily="66" charset="0"/>
              </a:rPr>
              <a:t> list unless you write a more specific selector. */</a:t>
            </a:r>
          </a:p>
          <a:p>
            <a:pPr>
              <a:buNone/>
            </a:pPr>
            <a:r>
              <a:rPr lang="en-GB" dirty="0" smtClean="0">
                <a:latin typeface="Comic Sans MS" pitchFamily="66" charset="0"/>
              </a:rPr>
              <a:t>	padding: 0;</a:t>
            </a:r>
          </a:p>
          <a:p>
            <a:pPr>
              <a:buNone/>
            </a:pPr>
            <a:r>
              <a:rPr lang="en-GB" dirty="0" smtClean="0">
                <a:latin typeface="Comic Sans MS" pitchFamily="66" charset="0"/>
              </a:rPr>
              <a:t>	margin: 0;</a:t>
            </a:r>
          </a:p>
          <a:p>
            <a:pPr>
              <a:buNone/>
            </a:pPr>
            <a:r>
              <a:rPr lang="en-GB" dirty="0" smtClean="0">
                <a:latin typeface="Comic Sans MS" pitchFamily="66" charset="0"/>
              </a:rPr>
              <a:t>}</a:t>
            </a:r>
            <a:endParaRPr lang="en-GB" dirty="0">
              <a:latin typeface="Comic Sans MS" pitchFamily="66" charset="0"/>
            </a:endParaRPr>
          </a:p>
        </p:txBody>
      </p:sp>
    </p:spTree>
    <p:extLst>
      <p:ext uri="{BB962C8B-B14F-4D97-AF65-F5344CB8AC3E}">
        <p14:creationId xmlns:p14="http://schemas.microsoft.com/office/powerpoint/2010/main" val="3318961393"/>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CSS</a:t>
            </a:r>
            <a:endParaRPr lang="en-GB" dirty="0"/>
          </a:p>
        </p:txBody>
      </p:sp>
      <p:sp>
        <p:nvSpPr>
          <p:cNvPr id="3" name="Content Placeholder 2"/>
          <p:cNvSpPr>
            <a:spLocks noGrp="1"/>
          </p:cNvSpPr>
          <p:nvPr>
            <p:ph idx="1"/>
          </p:nvPr>
        </p:nvSpPr>
        <p:spPr>
          <a:xfrm>
            <a:off x="1981200" y="1340768"/>
            <a:ext cx="8229600" cy="5328592"/>
          </a:xfrm>
        </p:spPr>
        <p:txBody>
          <a:bodyPr>
            <a:normAutofit/>
          </a:bodyPr>
          <a:lstStyle/>
          <a:p>
            <a:pPr>
              <a:buNone/>
            </a:pPr>
            <a:r>
              <a:rPr lang="en-GB" dirty="0" smtClean="0">
                <a:latin typeface="Comic Sans MS" pitchFamily="66" charset="0"/>
              </a:rPr>
              <a:t>h1, h2, h3, h4, h5, h6  {</a:t>
            </a:r>
          </a:p>
          <a:p>
            <a:pPr>
              <a:buNone/>
            </a:pPr>
            <a:r>
              <a:rPr lang="en-GB" dirty="0" smtClean="0">
                <a:latin typeface="Comic Sans MS" pitchFamily="66" charset="0"/>
              </a:rPr>
              <a:t>	margin-top: 0;	 /* removing the top margin gets around an issue where margins can escape from their containing block. The remaining bottom margin will hold it away from any elements that follow. */</a:t>
            </a:r>
          </a:p>
          <a:p>
            <a:pPr>
              <a:buNone/>
            </a:pPr>
            <a:r>
              <a:rPr lang="en-GB" dirty="0" smtClean="0">
                <a:latin typeface="Comic Sans MS" pitchFamily="66" charset="0"/>
              </a:rPr>
              <a:t>	padding-right: 15px;</a:t>
            </a:r>
          </a:p>
          <a:p>
            <a:pPr>
              <a:buNone/>
            </a:pPr>
            <a:r>
              <a:rPr lang="en-GB" dirty="0" smtClean="0">
                <a:latin typeface="Comic Sans MS" pitchFamily="66" charset="0"/>
              </a:rPr>
              <a:t>	padding-left: 15px; /* adding the padding to the sides of the elements within the blocks, instead of the block elements themselves, gets rid of any box model math. A nested block with side padding can also be used as an alternate method. */</a:t>
            </a:r>
          </a:p>
          <a:p>
            <a:pPr>
              <a:buNone/>
            </a:pPr>
            <a:r>
              <a:rPr lang="en-GB" dirty="0" smtClean="0">
                <a:latin typeface="Comic Sans MS" pitchFamily="66" charset="0"/>
              </a:rPr>
              <a:t>}</a:t>
            </a:r>
            <a:endParaRPr lang="en-GB" dirty="0">
              <a:latin typeface="Comic Sans MS" pitchFamily="66" charset="0"/>
            </a:endParaRPr>
          </a:p>
        </p:txBody>
      </p:sp>
    </p:spTree>
    <p:extLst>
      <p:ext uri="{BB962C8B-B14F-4D97-AF65-F5344CB8AC3E}">
        <p14:creationId xmlns:p14="http://schemas.microsoft.com/office/powerpoint/2010/main" val="950880812"/>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CSS</a:t>
            </a:r>
            <a:endParaRPr lang="en-GB" dirty="0"/>
          </a:p>
        </p:txBody>
      </p:sp>
      <p:sp>
        <p:nvSpPr>
          <p:cNvPr id="3" name="Content Placeholder 2"/>
          <p:cNvSpPr>
            <a:spLocks noGrp="1"/>
          </p:cNvSpPr>
          <p:nvPr>
            <p:ph idx="1"/>
          </p:nvPr>
        </p:nvSpPr>
        <p:spPr/>
        <p:txBody>
          <a:bodyPr/>
          <a:lstStyle/>
          <a:p>
            <a:pPr>
              <a:buNone/>
            </a:pPr>
            <a:r>
              <a:rPr lang="en-GB" dirty="0" smtClean="0">
                <a:latin typeface="Comic Sans MS" pitchFamily="66" charset="0"/>
              </a:rPr>
              <a:t>h1 {</a:t>
            </a:r>
          </a:p>
          <a:p>
            <a:pPr>
              <a:buNone/>
            </a:pPr>
            <a:r>
              <a:rPr lang="en-GB" dirty="0" smtClean="0">
                <a:latin typeface="Comic Sans MS" pitchFamily="66" charset="0"/>
              </a:rPr>
              <a:t>	font-family: Georgia, "Times New Roman", Times, serif;</a:t>
            </a:r>
          </a:p>
          <a:p>
            <a:pPr>
              <a:buNone/>
            </a:pPr>
            <a:r>
              <a:rPr lang="en-GB" dirty="0" smtClean="0">
                <a:latin typeface="Comic Sans MS" pitchFamily="66" charset="0"/>
              </a:rPr>
              <a:t>	font-size: 23px;</a:t>
            </a:r>
          </a:p>
          <a:p>
            <a:pPr>
              <a:buNone/>
            </a:pPr>
            <a:r>
              <a:rPr lang="en-GB" dirty="0" smtClean="0">
                <a:latin typeface="Comic Sans MS" pitchFamily="66" charset="0"/>
              </a:rPr>
              <a:t>	font-weight: bold;</a:t>
            </a:r>
          </a:p>
          <a:p>
            <a:pPr>
              <a:buNone/>
            </a:pPr>
            <a:r>
              <a:rPr lang="en-GB" dirty="0" smtClean="0">
                <a:latin typeface="Comic Sans MS" pitchFamily="66" charset="0"/>
              </a:rPr>
              <a:t>	</a:t>
            </a:r>
            <a:r>
              <a:rPr lang="en-GB" dirty="0" err="1" smtClean="0">
                <a:latin typeface="Comic Sans MS" pitchFamily="66" charset="0"/>
              </a:rPr>
              <a:t>color</a:t>
            </a:r>
            <a:r>
              <a:rPr lang="en-GB" dirty="0" smtClean="0">
                <a:latin typeface="Comic Sans MS" pitchFamily="66" charset="0"/>
              </a:rPr>
              <a:t>: #903;</a:t>
            </a:r>
          </a:p>
          <a:p>
            <a:pPr>
              <a:buNone/>
            </a:pPr>
            <a:r>
              <a:rPr lang="en-GB" dirty="0" smtClean="0">
                <a:latin typeface="Comic Sans MS" pitchFamily="66" charset="0"/>
              </a:rPr>
              <a:t>}</a:t>
            </a:r>
            <a:endParaRPr lang="en-GB" dirty="0">
              <a:latin typeface="Comic Sans MS" pitchFamily="66" charset="0"/>
            </a:endParaRPr>
          </a:p>
        </p:txBody>
      </p:sp>
    </p:spTree>
    <p:extLst>
      <p:ext uri="{BB962C8B-B14F-4D97-AF65-F5344CB8AC3E}">
        <p14:creationId xmlns:p14="http://schemas.microsoft.com/office/powerpoint/2010/main" val="308671407"/>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CSS</a:t>
            </a:r>
            <a:endParaRPr lang="en-GB" dirty="0"/>
          </a:p>
        </p:txBody>
      </p:sp>
      <p:sp>
        <p:nvSpPr>
          <p:cNvPr id="3" name="Content Placeholder 2"/>
          <p:cNvSpPr>
            <a:spLocks noGrp="1"/>
          </p:cNvSpPr>
          <p:nvPr>
            <p:ph idx="1"/>
          </p:nvPr>
        </p:nvSpPr>
        <p:spPr>
          <a:xfrm>
            <a:off x="1703512" y="1268760"/>
            <a:ext cx="8712968" cy="5328592"/>
          </a:xfrm>
        </p:spPr>
        <p:txBody>
          <a:bodyPr>
            <a:normAutofit fontScale="92500" lnSpcReduction="20000"/>
          </a:bodyPr>
          <a:lstStyle/>
          <a:p>
            <a:pPr>
              <a:buNone/>
            </a:pPr>
            <a:r>
              <a:rPr lang="en-GB" sz="2600" dirty="0">
                <a:latin typeface="Comic Sans MS" pitchFamily="66" charset="0"/>
              </a:rPr>
              <a:t>h2 {</a:t>
            </a:r>
          </a:p>
          <a:p>
            <a:pPr>
              <a:buNone/>
            </a:pPr>
            <a:r>
              <a:rPr lang="en-GB" sz="2600" dirty="0">
                <a:latin typeface="Comic Sans MS" pitchFamily="66" charset="0"/>
              </a:rPr>
              <a:t>	font-family: Georgia, "Times New Roman", Times, serif;</a:t>
            </a:r>
          </a:p>
          <a:p>
            <a:pPr>
              <a:buNone/>
            </a:pPr>
            <a:r>
              <a:rPr lang="en-GB" sz="2600" dirty="0">
                <a:latin typeface="Comic Sans MS" pitchFamily="66" charset="0"/>
              </a:rPr>
              <a:t>	font-size: 18px;</a:t>
            </a:r>
          </a:p>
          <a:p>
            <a:pPr>
              <a:buNone/>
            </a:pPr>
            <a:r>
              <a:rPr lang="en-GB" sz="2600" dirty="0">
                <a:latin typeface="Comic Sans MS" pitchFamily="66" charset="0"/>
              </a:rPr>
              <a:t>	font-weight: bold;</a:t>
            </a:r>
          </a:p>
          <a:p>
            <a:pPr>
              <a:buNone/>
            </a:pPr>
            <a:r>
              <a:rPr lang="en-GB" sz="2600" dirty="0">
                <a:latin typeface="Comic Sans MS" pitchFamily="66" charset="0"/>
              </a:rPr>
              <a:t>	</a:t>
            </a:r>
            <a:r>
              <a:rPr lang="en-GB" sz="2600" dirty="0" err="1">
                <a:latin typeface="Comic Sans MS" pitchFamily="66" charset="0"/>
              </a:rPr>
              <a:t>color</a:t>
            </a:r>
            <a:r>
              <a:rPr lang="en-GB" sz="2600" dirty="0">
                <a:latin typeface="Comic Sans MS" pitchFamily="66" charset="0"/>
              </a:rPr>
              <a:t>: #FFF;</a:t>
            </a:r>
          </a:p>
          <a:p>
            <a:pPr>
              <a:buNone/>
            </a:pPr>
            <a:r>
              <a:rPr lang="en-GB" sz="2600" dirty="0">
                <a:latin typeface="Comic Sans MS" pitchFamily="66" charset="0"/>
              </a:rPr>
              <a:t>	background-</a:t>
            </a:r>
            <a:r>
              <a:rPr lang="en-GB" sz="2600" dirty="0" err="1">
                <a:latin typeface="Comic Sans MS" pitchFamily="66" charset="0"/>
              </a:rPr>
              <a:t>color</a:t>
            </a:r>
            <a:r>
              <a:rPr lang="en-GB" sz="2600" dirty="0">
                <a:latin typeface="Comic Sans MS" pitchFamily="66" charset="0"/>
              </a:rPr>
              <a:t>: #334455;</a:t>
            </a:r>
          </a:p>
          <a:p>
            <a:pPr>
              <a:buNone/>
            </a:pPr>
            <a:r>
              <a:rPr lang="en-GB" sz="2600" dirty="0">
                <a:latin typeface="Comic Sans MS" pitchFamily="66" charset="0"/>
              </a:rPr>
              <a:t>	padding: 10px 0px 6px 20px;</a:t>
            </a:r>
          </a:p>
          <a:p>
            <a:pPr>
              <a:buNone/>
            </a:pPr>
            <a:r>
              <a:rPr lang="en-GB" sz="2600" dirty="0">
                <a:latin typeface="Comic Sans MS" pitchFamily="66" charset="0"/>
              </a:rPr>
              <a:t>	-</a:t>
            </a:r>
            <a:r>
              <a:rPr lang="en-GB" sz="2600" dirty="0" err="1">
                <a:latin typeface="Comic Sans MS" pitchFamily="66" charset="0"/>
              </a:rPr>
              <a:t>webkit</a:t>
            </a:r>
            <a:r>
              <a:rPr lang="en-GB" sz="2600" dirty="0">
                <a:latin typeface="Comic Sans MS" pitchFamily="66" charset="0"/>
              </a:rPr>
              <a:t>-border-top-left-radius: 25px;</a:t>
            </a:r>
          </a:p>
          <a:p>
            <a:pPr>
              <a:buNone/>
            </a:pPr>
            <a:r>
              <a:rPr lang="en-GB" sz="2600" dirty="0">
                <a:latin typeface="Comic Sans MS" pitchFamily="66" charset="0"/>
              </a:rPr>
              <a:t>	-</a:t>
            </a:r>
            <a:r>
              <a:rPr lang="en-GB" sz="2600" dirty="0" err="1">
                <a:latin typeface="Comic Sans MS" pitchFamily="66" charset="0"/>
              </a:rPr>
              <a:t>webkit</a:t>
            </a:r>
            <a:r>
              <a:rPr lang="en-GB" sz="2600" dirty="0">
                <a:latin typeface="Comic Sans MS" pitchFamily="66" charset="0"/>
              </a:rPr>
              <a:t>-border-top-right-radius: 25px;</a:t>
            </a:r>
          </a:p>
          <a:p>
            <a:pPr>
              <a:buNone/>
            </a:pPr>
            <a:r>
              <a:rPr lang="en-GB" sz="2600" dirty="0">
                <a:latin typeface="Comic Sans MS" pitchFamily="66" charset="0"/>
              </a:rPr>
              <a:t>	-</a:t>
            </a:r>
            <a:r>
              <a:rPr lang="en-GB" sz="2600" dirty="0" err="1">
                <a:latin typeface="Comic Sans MS" pitchFamily="66" charset="0"/>
              </a:rPr>
              <a:t>moz</a:t>
            </a:r>
            <a:r>
              <a:rPr lang="en-GB" sz="2600" dirty="0">
                <a:latin typeface="Comic Sans MS" pitchFamily="66" charset="0"/>
              </a:rPr>
              <a:t>-border-radius-</a:t>
            </a:r>
            <a:r>
              <a:rPr lang="en-GB" sz="2600" dirty="0" err="1">
                <a:latin typeface="Comic Sans MS" pitchFamily="66" charset="0"/>
              </a:rPr>
              <a:t>topleft</a:t>
            </a:r>
            <a:r>
              <a:rPr lang="en-GB" sz="2600" dirty="0">
                <a:latin typeface="Comic Sans MS" pitchFamily="66" charset="0"/>
              </a:rPr>
              <a:t>: 25px;</a:t>
            </a:r>
          </a:p>
          <a:p>
            <a:pPr>
              <a:buNone/>
            </a:pPr>
            <a:r>
              <a:rPr lang="en-GB" sz="2600" dirty="0">
                <a:latin typeface="Comic Sans MS" pitchFamily="66" charset="0"/>
              </a:rPr>
              <a:t>	-</a:t>
            </a:r>
            <a:r>
              <a:rPr lang="en-GB" sz="2600" dirty="0" err="1">
                <a:latin typeface="Comic Sans MS" pitchFamily="66" charset="0"/>
              </a:rPr>
              <a:t>moz</a:t>
            </a:r>
            <a:r>
              <a:rPr lang="en-GB" sz="2600" dirty="0">
                <a:latin typeface="Comic Sans MS" pitchFamily="66" charset="0"/>
              </a:rPr>
              <a:t>-border-radius-</a:t>
            </a:r>
            <a:r>
              <a:rPr lang="en-GB" sz="2600" dirty="0" err="1">
                <a:latin typeface="Comic Sans MS" pitchFamily="66" charset="0"/>
              </a:rPr>
              <a:t>topright</a:t>
            </a:r>
            <a:r>
              <a:rPr lang="en-GB" sz="2600" dirty="0">
                <a:latin typeface="Comic Sans MS" pitchFamily="66" charset="0"/>
              </a:rPr>
              <a:t>: 25px;</a:t>
            </a:r>
          </a:p>
          <a:p>
            <a:pPr>
              <a:buNone/>
            </a:pPr>
            <a:r>
              <a:rPr lang="en-GB" sz="2600" dirty="0">
                <a:latin typeface="Comic Sans MS" pitchFamily="66" charset="0"/>
              </a:rPr>
              <a:t>	border-top-left-radius: 25px;</a:t>
            </a:r>
          </a:p>
          <a:p>
            <a:pPr>
              <a:buNone/>
            </a:pPr>
            <a:r>
              <a:rPr lang="en-GB" sz="2600" dirty="0">
                <a:latin typeface="Comic Sans MS" pitchFamily="66" charset="0"/>
              </a:rPr>
              <a:t>	border-top-right-radius: 25px;</a:t>
            </a:r>
          </a:p>
          <a:p>
            <a:pPr>
              <a:buNone/>
            </a:pPr>
            <a:r>
              <a:rPr lang="en-GB" sz="2600" dirty="0">
                <a:latin typeface="Comic Sans MS" pitchFamily="66" charset="0"/>
              </a:rPr>
              <a:t>}</a:t>
            </a:r>
          </a:p>
          <a:p>
            <a:pPr>
              <a:buNone/>
            </a:pPr>
            <a:endParaRPr lang="en-GB" dirty="0">
              <a:latin typeface="Comic Sans MS" pitchFamily="66" charset="0"/>
            </a:endParaRPr>
          </a:p>
        </p:txBody>
      </p:sp>
    </p:spTree>
    <p:extLst>
      <p:ext uri="{BB962C8B-B14F-4D97-AF65-F5344CB8AC3E}">
        <p14:creationId xmlns:p14="http://schemas.microsoft.com/office/powerpoint/2010/main" val="2704689756"/>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CSS</a:t>
            </a:r>
            <a:endParaRPr lang="en-GB" dirty="0"/>
          </a:p>
        </p:txBody>
      </p:sp>
      <p:sp>
        <p:nvSpPr>
          <p:cNvPr id="3" name="Content Placeholder 2"/>
          <p:cNvSpPr>
            <a:spLocks noGrp="1"/>
          </p:cNvSpPr>
          <p:nvPr>
            <p:ph idx="1"/>
          </p:nvPr>
        </p:nvSpPr>
        <p:spPr/>
        <p:txBody>
          <a:bodyPr>
            <a:normAutofit/>
          </a:bodyPr>
          <a:lstStyle/>
          <a:p>
            <a:pPr>
              <a:buNone/>
            </a:pPr>
            <a:r>
              <a:rPr lang="en-GB" dirty="0" smtClean="0">
                <a:latin typeface="Comic Sans MS" pitchFamily="66" charset="0"/>
              </a:rPr>
              <a:t>h3 {</a:t>
            </a:r>
          </a:p>
          <a:p>
            <a:pPr>
              <a:buNone/>
            </a:pPr>
            <a:r>
              <a:rPr lang="en-GB" dirty="0" smtClean="0">
                <a:latin typeface="Comic Sans MS" pitchFamily="66" charset="0"/>
              </a:rPr>
              <a:t>	font-family: Georgia, "Times New Roman", Times, serif;</a:t>
            </a:r>
          </a:p>
          <a:p>
            <a:pPr>
              <a:buNone/>
            </a:pPr>
            <a:r>
              <a:rPr lang="en-GB" dirty="0" smtClean="0">
                <a:latin typeface="Comic Sans MS" pitchFamily="66" charset="0"/>
              </a:rPr>
              <a:t>	font-size: 15px;</a:t>
            </a:r>
          </a:p>
          <a:p>
            <a:pPr>
              <a:buNone/>
            </a:pPr>
            <a:r>
              <a:rPr lang="en-GB" dirty="0" smtClean="0">
                <a:latin typeface="Comic Sans MS" pitchFamily="66" charset="0"/>
              </a:rPr>
              <a:t>	font-weight: bold;</a:t>
            </a:r>
          </a:p>
          <a:p>
            <a:pPr>
              <a:buNone/>
            </a:pPr>
            <a:r>
              <a:rPr lang="en-GB" dirty="0" smtClean="0">
                <a:latin typeface="Comic Sans MS" pitchFamily="66" charset="0"/>
              </a:rPr>
              <a:t>	</a:t>
            </a:r>
            <a:r>
              <a:rPr lang="en-GB" dirty="0" err="1" smtClean="0">
                <a:latin typeface="Comic Sans MS" pitchFamily="66" charset="0"/>
              </a:rPr>
              <a:t>color</a:t>
            </a:r>
            <a:r>
              <a:rPr lang="en-GB" dirty="0" smtClean="0">
                <a:latin typeface="Comic Sans MS" pitchFamily="66" charset="0"/>
              </a:rPr>
              <a:t>: #FFF;</a:t>
            </a:r>
          </a:p>
          <a:p>
            <a:pPr>
              <a:buNone/>
            </a:pPr>
            <a:r>
              <a:rPr lang="en-GB" dirty="0" smtClean="0">
                <a:latin typeface="Comic Sans MS" pitchFamily="66" charset="0"/>
              </a:rPr>
              <a:t>	padding-top: 15px;</a:t>
            </a:r>
          </a:p>
          <a:p>
            <a:pPr>
              <a:buNone/>
            </a:pPr>
            <a:r>
              <a:rPr lang="en-GB" dirty="0" smtClean="0">
                <a:latin typeface="Comic Sans MS" pitchFamily="66" charset="0"/>
              </a:rPr>
              <a:t>}</a:t>
            </a:r>
            <a:endParaRPr lang="en-GB" dirty="0">
              <a:latin typeface="Comic Sans MS" pitchFamily="66" charset="0"/>
            </a:endParaRPr>
          </a:p>
        </p:txBody>
      </p:sp>
    </p:spTree>
    <p:extLst>
      <p:ext uri="{BB962C8B-B14F-4D97-AF65-F5344CB8AC3E}">
        <p14:creationId xmlns:p14="http://schemas.microsoft.com/office/powerpoint/2010/main" val="2845531600"/>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CSS</a:t>
            </a:r>
            <a:endParaRPr lang="en-GB" dirty="0"/>
          </a:p>
        </p:txBody>
      </p:sp>
      <p:sp>
        <p:nvSpPr>
          <p:cNvPr id="3" name="Content Placeholder 2"/>
          <p:cNvSpPr>
            <a:spLocks noGrp="1"/>
          </p:cNvSpPr>
          <p:nvPr>
            <p:ph idx="1"/>
          </p:nvPr>
        </p:nvSpPr>
        <p:spPr/>
        <p:txBody>
          <a:bodyPr>
            <a:normAutofit/>
          </a:bodyPr>
          <a:lstStyle/>
          <a:p>
            <a:pPr>
              <a:buNone/>
            </a:pPr>
            <a:r>
              <a:rPr lang="en-GB" dirty="0" smtClean="0">
                <a:latin typeface="Comic Sans MS" pitchFamily="66" charset="0"/>
              </a:rPr>
              <a:t>p {</a:t>
            </a:r>
          </a:p>
          <a:p>
            <a:pPr>
              <a:buNone/>
            </a:pPr>
            <a:r>
              <a:rPr lang="en-GB" dirty="0" smtClean="0">
                <a:latin typeface="Comic Sans MS" pitchFamily="66" charset="0"/>
              </a:rPr>
              <a:t>	font-family: Arial, Helvetica, sans-serif;</a:t>
            </a:r>
          </a:p>
          <a:p>
            <a:pPr>
              <a:buNone/>
            </a:pPr>
            <a:r>
              <a:rPr lang="en-GB" dirty="0" smtClean="0">
                <a:latin typeface="Comic Sans MS" pitchFamily="66" charset="0"/>
              </a:rPr>
              <a:t>	font-size: 13px;</a:t>
            </a:r>
          </a:p>
          <a:p>
            <a:pPr>
              <a:buNone/>
            </a:pPr>
            <a:r>
              <a:rPr lang="en-GB" dirty="0" smtClean="0">
                <a:latin typeface="Comic Sans MS" pitchFamily="66" charset="0"/>
              </a:rPr>
              <a:t>	line-height: 18px;</a:t>
            </a:r>
          </a:p>
          <a:p>
            <a:pPr>
              <a:buNone/>
            </a:pPr>
            <a:r>
              <a:rPr lang="en-GB" dirty="0" smtClean="0">
                <a:latin typeface="Comic Sans MS" pitchFamily="66" charset="0"/>
              </a:rPr>
              <a:t>	font-weight: normal;</a:t>
            </a:r>
          </a:p>
          <a:p>
            <a:pPr>
              <a:buNone/>
            </a:pPr>
            <a:r>
              <a:rPr lang="en-GB" dirty="0" smtClean="0">
                <a:latin typeface="Comic Sans MS" pitchFamily="66" charset="0"/>
              </a:rPr>
              <a:t>	</a:t>
            </a:r>
            <a:r>
              <a:rPr lang="en-GB" dirty="0" err="1" smtClean="0">
                <a:latin typeface="Comic Sans MS" pitchFamily="66" charset="0"/>
              </a:rPr>
              <a:t>color</a:t>
            </a:r>
            <a:r>
              <a:rPr lang="en-GB" dirty="0" smtClean="0">
                <a:latin typeface="Comic Sans MS" pitchFamily="66" charset="0"/>
              </a:rPr>
              <a:t>: #333;</a:t>
            </a:r>
          </a:p>
          <a:p>
            <a:pPr>
              <a:buNone/>
            </a:pPr>
            <a:r>
              <a:rPr lang="en-GB" dirty="0" smtClean="0">
                <a:latin typeface="Comic Sans MS" pitchFamily="66" charset="0"/>
              </a:rPr>
              <a:t>	padding: 0px 15px 8px 15px;</a:t>
            </a:r>
          </a:p>
          <a:p>
            <a:pPr>
              <a:buNone/>
            </a:pPr>
            <a:r>
              <a:rPr lang="en-GB" dirty="0" smtClean="0">
                <a:latin typeface="Comic Sans MS" pitchFamily="66" charset="0"/>
              </a:rPr>
              <a:t>}</a:t>
            </a:r>
            <a:endParaRPr lang="en-GB" dirty="0">
              <a:latin typeface="Comic Sans MS" pitchFamily="66" charset="0"/>
            </a:endParaRPr>
          </a:p>
        </p:txBody>
      </p:sp>
    </p:spTree>
    <p:extLst>
      <p:ext uri="{BB962C8B-B14F-4D97-AF65-F5344CB8AC3E}">
        <p14:creationId xmlns:p14="http://schemas.microsoft.com/office/powerpoint/2010/main" val="4232299586"/>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CSS</a:t>
            </a:r>
            <a:endParaRPr lang="en-GB" dirty="0"/>
          </a:p>
        </p:txBody>
      </p:sp>
      <p:sp>
        <p:nvSpPr>
          <p:cNvPr id="3" name="Content Placeholder 2"/>
          <p:cNvSpPr>
            <a:spLocks noGrp="1"/>
          </p:cNvSpPr>
          <p:nvPr>
            <p:ph idx="1"/>
          </p:nvPr>
        </p:nvSpPr>
        <p:spPr/>
        <p:txBody>
          <a:bodyPr/>
          <a:lstStyle/>
          <a:p>
            <a:pPr>
              <a:buNone/>
            </a:pPr>
            <a:r>
              <a:rPr lang="en-GB" dirty="0" smtClean="0">
                <a:latin typeface="Comic Sans MS" pitchFamily="66" charset="0"/>
              </a:rPr>
              <a:t>a </a:t>
            </a:r>
            <a:r>
              <a:rPr lang="en-GB" dirty="0" err="1" smtClean="0">
                <a:latin typeface="Comic Sans MS" pitchFamily="66" charset="0"/>
              </a:rPr>
              <a:t>img</a:t>
            </a:r>
            <a:r>
              <a:rPr lang="en-GB" dirty="0" smtClean="0">
                <a:latin typeface="Comic Sans MS" pitchFamily="66" charset="0"/>
              </a:rPr>
              <a:t> { /* this selector removes the default blue border displayed in some browsers around an image when it is surrounded by a link */</a:t>
            </a:r>
          </a:p>
          <a:p>
            <a:pPr>
              <a:buNone/>
            </a:pPr>
            <a:r>
              <a:rPr lang="en-GB" dirty="0" smtClean="0">
                <a:latin typeface="Comic Sans MS" pitchFamily="66" charset="0"/>
              </a:rPr>
              <a:t>	border: 4px solid #FFF;</a:t>
            </a:r>
          </a:p>
          <a:p>
            <a:pPr>
              <a:buNone/>
            </a:pPr>
            <a:r>
              <a:rPr lang="en-GB" dirty="0" smtClean="0">
                <a:latin typeface="Comic Sans MS" pitchFamily="66" charset="0"/>
              </a:rPr>
              <a:t>	float: left;</a:t>
            </a:r>
          </a:p>
          <a:p>
            <a:pPr>
              <a:buNone/>
            </a:pPr>
            <a:r>
              <a:rPr lang="en-GB" dirty="0" smtClean="0">
                <a:latin typeface="Comic Sans MS" pitchFamily="66" charset="0"/>
              </a:rPr>
              <a:t>	margin: 4px 8px 4px 0px;</a:t>
            </a:r>
          </a:p>
          <a:p>
            <a:pPr>
              <a:buNone/>
            </a:pPr>
            <a:r>
              <a:rPr lang="en-GB" dirty="0" smtClean="0">
                <a:latin typeface="Comic Sans MS" pitchFamily="66" charset="0"/>
              </a:rPr>
              <a:t>}</a:t>
            </a:r>
            <a:endParaRPr lang="en-GB" dirty="0">
              <a:latin typeface="Comic Sans MS" pitchFamily="66" charset="0"/>
            </a:endParaRPr>
          </a:p>
        </p:txBody>
      </p:sp>
    </p:spTree>
    <p:extLst>
      <p:ext uri="{BB962C8B-B14F-4D97-AF65-F5344CB8AC3E}">
        <p14:creationId xmlns:p14="http://schemas.microsoft.com/office/powerpoint/2010/main" val="2207225124"/>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CSS</a:t>
            </a:r>
            <a:endParaRPr lang="en-GB" dirty="0"/>
          </a:p>
        </p:txBody>
      </p:sp>
      <p:sp>
        <p:nvSpPr>
          <p:cNvPr id="3" name="Content Placeholder 2"/>
          <p:cNvSpPr>
            <a:spLocks noGrp="1"/>
          </p:cNvSpPr>
          <p:nvPr>
            <p:ph idx="1"/>
          </p:nvPr>
        </p:nvSpPr>
        <p:spPr/>
        <p:txBody>
          <a:bodyPr>
            <a:normAutofit/>
          </a:bodyPr>
          <a:lstStyle/>
          <a:p>
            <a:pPr>
              <a:buNone/>
            </a:pPr>
            <a:r>
              <a:rPr lang="en-GB" dirty="0" smtClean="0">
                <a:latin typeface="Comic Sans MS" pitchFamily="66" charset="0"/>
              </a:rPr>
              <a:t>/* ~~ Styling for your site's links must remain in this order - including the group of selectors that create the hover effect. ~~ */</a:t>
            </a:r>
          </a:p>
          <a:p>
            <a:pPr>
              <a:buNone/>
            </a:pPr>
            <a:r>
              <a:rPr lang="en-GB" dirty="0" smtClean="0">
                <a:latin typeface="Comic Sans MS" pitchFamily="66" charset="0"/>
              </a:rPr>
              <a:t>a:link {</a:t>
            </a:r>
          </a:p>
          <a:p>
            <a:pPr>
              <a:buNone/>
            </a:pPr>
            <a:r>
              <a:rPr lang="en-GB" dirty="0" smtClean="0">
                <a:latin typeface="Comic Sans MS" pitchFamily="66" charset="0"/>
              </a:rPr>
              <a:t>	</a:t>
            </a:r>
            <a:r>
              <a:rPr lang="en-GB" dirty="0" err="1" smtClean="0">
                <a:latin typeface="Comic Sans MS" pitchFamily="66" charset="0"/>
              </a:rPr>
              <a:t>color</a:t>
            </a:r>
            <a:r>
              <a:rPr lang="en-GB" dirty="0" smtClean="0">
                <a:latin typeface="Comic Sans MS" pitchFamily="66" charset="0"/>
              </a:rPr>
              <a:t>: #603; /* unless you style your links to look extremely unique, it's best to provide underlines for quick visual identification */</a:t>
            </a:r>
          </a:p>
          <a:p>
            <a:pPr>
              <a:buNone/>
            </a:pPr>
            <a:r>
              <a:rPr lang="en-GB" dirty="0" smtClean="0">
                <a:latin typeface="Comic Sans MS" pitchFamily="66" charset="0"/>
              </a:rPr>
              <a:t>	font-weight: bold;</a:t>
            </a:r>
          </a:p>
          <a:p>
            <a:pPr>
              <a:buNone/>
            </a:pPr>
            <a:r>
              <a:rPr lang="en-GB" dirty="0" smtClean="0">
                <a:latin typeface="Comic Sans MS" pitchFamily="66" charset="0"/>
              </a:rPr>
              <a:t>	text-decoration: none;</a:t>
            </a:r>
          </a:p>
          <a:p>
            <a:pPr>
              <a:buNone/>
            </a:pPr>
            <a:r>
              <a:rPr lang="en-GB" dirty="0" smtClean="0">
                <a:latin typeface="Comic Sans MS" pitchFamily="66" charset="0"/>
              </a:rPr>
              <a:t>}</a:t>
            </a:r>
            <a:endParaRPr lang="en-GB" dirty="0">
              <a:latin typeface="Comic Sans MS" pitchFamily="66" charset="0"/>
            </a:endParaRPr>
          </a:p>
        </p:txBody>
      </p:sp>
    </p:spTree>
    <p:extLst>
      <p:ext uri="{BB962C8B-B14F-4D97-AF65-F5344CB8AC3E}">
        <p14:creationId xmlns:p14="http://schemas.microsoft.com/office/powerpoint/2010/main" val="5006609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GB" dirty="0"/>
              <a:t>Colours</a:t>
            </a:r>
          </a:p>
        </p:txBody>
      </p:sp>
      <p:graphicFrame>
        <p:nvGraphicFramePr>
          <p:cNvPr id="41987" name="Group 3"/>
          <p:cNvGraphicFramePr>
            <a:graphicFrameLocks noGrp="1"/>
          </p:cNvGraphicFramePr>
          <p:nvPr>
            <p:ph type="tbl" idx="1"/>
          </p:nvPr>
        </p:nvGraphicFramePr>
        <p:xfrm>
          <a:off x="1981200" y="1360488"/>
          <a:ext cx="8229600" cy="4805366"/>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810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1" i="0" u="none" strike="noStrike" cap="none" normalizeH="0" baseline="0" smtClean="0">
                          <a:ln>
                            <a:noFill/>
                          </a:ln>
                          <a:solidFill>
                            <a:schemeClr val="tx1"/>
                          </a:solidFill>
                          <a:effectLst/>
                          <a:latin typeface="Arial" charset="0"/>
                        </a:rPr>
                        <a:t>Colour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1" i="0" u="none" strike="noStrike" cap="none" normalizeH="0" baseline="0" smtClean="0">
                          <a:ln>
                            <a:noFill/>
                          </a:ln>
                          <a:solidFill>
                            <a:schemeClr val="tx1"/>
                          </a:solidFill>
                          <a:effectLst/>
                          <a:latin typeface="Arial" charset="0"/>
                        </a:rPr>
                        <a:t>Colour HEX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1" i="0" u="none" strike="noStrike" cap="none" normalizeH="0" baseline="0" smtClean="0">
                          <a:ln>
                            <a:noFill/>
                          </a:ln>
                          <a:solidFill>
                            <a:schemeClr val="tx1"/>
                          </a:solidFill>
                          <a:effectLst/>
                          <a:latin typeface="Arial" charset="0"/>
                        </a:rPr>
                        <a:t>Colour RGB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94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smtClean="0">
                          <a:ln>
                            <a:noFill/>
                          </a:ln>
                          <a:solidFill>
                            <a:schemeClr val="tx1"/>
                          </a:solidFill>
                          <a:effectLst/>
                          <a:latin typeface="Arial" charset="0"/>
                        </a:rPr>
                        <a:t>#000000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smtClean="0">
                          <a:ln>
                            <a:noFill/>
                          </a:ln>
                          <a:solidFill>
                            <a:schemeClr val="tx1"/>
                          </a:solidFill>
                          <a:effectLst/>
                          <a:latin typeface="Arial" charset="0"/>
                        </a:rPr>
                        <a:t>rgb(0,0,0)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101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smtClean="0">
                          <a:ln>
                            <a:noFill/>
                          </a:ln>
                          <a:solidFill>
                            <a:schemeClr val="tx1"/>
                          </a:solidFill>
                          <a:effectLst/>
                          <a:latin typeface="Arial" charset="0"/>
                        </a:rPr>
                        <a:t>#FF0000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smtClean="0">
                          <a:ln>
                            <a:noFill/>
                          </a:ln>
                          <a:solidFill>
                            <a:schemeClr val="tx1"/>
                          </a:solidFill>
                          <a:effectLst/>
                          <a:latin typeface="Arial" charset="0"/>
                        </a:rPr>
                        <a:t>rgb(255,0,0)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101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smtClean="0">
                          <a:ln>
                            <a:noFill/>
                          </a:ln>
                          <a:solidFill>
                            <a:schemeClr val="tx1"/>
                          </a:solidFill>
                          <a:effectLst/>
                          <a:latin typeface="Arial" charset="0"/>
                        </a:rPr>
                        <a:t>#00FF00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smtClean="0">
                          <a:ln>
                            <a:noFill/>
                          </a:ln>
                          <a:solidFill>
                            <a:schemeClr val="tx1"/>
                          </a:solidFill>
                          <a:effectLst/>
                          <a:latin typeface="Arial" charset="0"/>
                        </a:rPr>
                        <a:t>rgb(0,255,0)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101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smtClean="0">
                          <a:ln>
                            <a:noFill/>
                          </a:ln>
                          <a:solidFill>
                            <a:schemeClr val="tx1"/>
                          </a:solidFill>
                          <a:effectLst/>
                          <a:latin typeface="Arial" charset="0"/>
                        </a:rPr>
                        <a:t>#0000FF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smtClean="0">
                          <a:ln>
                            <a:noFill/>
                          </a:ln>
                          <a:solidFill>
                            <a:schemeClr val="tx1"/>
                          </a:solidFill>
                          <a:effectLst/>
                          <a:latin typeface="Arial" charset="0"/>
                        </a:rPr>
                        <a:t>rgb(0,0,255)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94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smtClean="0">
                          <a:ln>
                            <a:noFill/>
                          </a:ln>
                          <a:solidFill>
                            <a:schemeClr val="tx1"/>
                          </a:solidFill>
                          <a:effectLst/>
                          <a:latin typeface="Arial" charset="0"/>
                        </a:rPr>
                        <a:t>#FFFF00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smtClean="0">
                          <a:ln>
                            <a:noFill/>
                          </a:ln>
                          <a:solidFill>
                            <a:schemeClr val="tx1"/>
                          </a:solidFill>
                          <a:effectLst/>
                          <a:latin typeface="Arial" charset="0"/>
                        </a:rPr>
                        <a:t>rgb(255,255,0)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101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smtClean="0">
                          <a:ln>
                            <a:noFill/>
                          </a:ln>
                          <a:solidFill>
                            <a:schemeClr val="tx1"/>
                          </a:solidFill>
                          <a:effectLst/>
                          <a:latin typeface="Arial" charset="0"/>
                        </a:rPr>
                        <a:t>#00FFFF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smtClean="0">
                          <a:ln>
                            <a:noFill/>
                          </a:ln>
                          <a:solidFill>
                            <a:schemeClr val="tx1"/>
                          </a:solidFill>
                          <a:effectLst/>
                          <a:latin typeface="Arial" charset="0"/>
                        </a:rPr>
                        <a:t>rgb(0,255,255)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8101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FF"/>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smtClean="0">
                          <a:ln>
                            <a:noFill/>
                          </a:ln>
                          <a:solidFill>
                            <a:schemeClr val="tx1"/>
                          </a:solidFill>
                          <a:effectLst/>
                          <a:latin typeface="Arial" charset="0"/>
                        </a:rPr>
                        <a:t>#FF00FF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smtClean="0">
                          <a:ln>
                            <a:noFill/>
                          </a:ln>
                          <a:solidFill>
                            <a:schemeClr val="tx1"/>
                          </a:solidFill>
                          <a:effectLst/>
                          <a:latin typeface="Arial" charset="0"/>
                        </a:rPr>
                        <a:t>rgb(255,0,255)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794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smtClean="0">
                          <a:ln>
                            <a:noFill/>
                          </a:ln>
                          <a:solidFill>
                            <a:schemeClr val="tx1"/>
                          </a:solidFill>
                          <a:effectLst/>
                          <a:latin typeface="Arial" charset="0"/>
                        </a:rPr>
                        <a:t>#C0C0C0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smtClean="0">
                          <a:ln>
                            <a:noFill/>
                          </a:ln>
                          <a:solidFill>
                            <a:schemeClr val="tx1"/>
                          </a:solidFill>
                          <a:effectLst/>
                          <a:latin typeface="Arial" charset="0"/>
                        </a:rPr>
                        <a:t>rgb(192,192,192)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8101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smtClean="0">
                          <a:ln>
                            <a:noFill/>
                          </a:ln>
                          <a:solidFill>
                            <a:schemeClr val="tx1"/>
                          </a:solidFill>
                          <a:effectLst/>
                          <a:latin typeface="Arial" charset="0"/>
                        </a:rPr>
                        <a:t>#FFFFFF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GB" sz="2400" b="0" i="0" u="none" strike="noStrike" cap="none" normalizeH="0" baseline="0" dirty="0" err="1" smtClean="0">
                          <a:ln>
                            <a:noFill/>
                          </a:ln>
                          <a:solidFill>
                            <a:schemeClr val="tx1"/>
                          </a:solidFill>
                          <a:effectLst/>
                          <a:latin typeface="Arial" charset="0"/>
                        </a:rPr>
                        <a:t>rgb</a:t>
                      </a:r>
                      <a:r>
                        <a:rPr kumimoji="0" lang="en-GB" sz="2400" b="0" i="0" u="none" strike="noStrike" cap="none" normalizeH="0" baseline="0" dirty="0" smtClean="0">
                          <a:ln>
                            <a:noFill/>
                          </a:ln>
                          <a:solidFill>
                            <a:schemeClr val="tx1"/>
                          </a:solidFill>
                          <a:effectLst/>
                          <a:latin typeface="Arial" charset="0"/>
                        </a:rPr>
                        <a:t>(255,255,255)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42033" name="Text Box 49"/>
          <p:cNvSpPr txBox="1">
            <a:spLocks noChangeArrowheads="1"/>
          </p:cNvSpPr>
          <p:nvPr/>
        </p:nvSpPr>
        <p:spPr bwMode="auto">
          <a:xfrm>
            <a:off x="1971676" y="6156325"/>
            <a:ext cx="8234363" cy="579438"/>
          </a:xfrm>
          <a:prstGeom prst="rect">
            <a:avLst/>
          </a:prstGeom>
          <a:noFill/>
          <a:ln w="9525">
            <a:noFill/>
            <a:miter lim="800000"/>
            <a:headEnd/>
            <a:tailEnd/>
          </a:ln>
          <a:effectLst/>
        </p:spPr>
        <p:txBody>
          <a:bodyPr wrap="none">
            <a:spAutoFit/>
          </a:bodyPr>
          <a:lstStyle/>
          <a:p>
            <a:r>
              <a:rPr lang="en-GB" sz="3200">
                <a:hlinkClick r:id="rId3"/>
              </a:rPr>
              <a:t>http://www.computerhope.com/htmcolor.htm</a:t>
            </a:r>
            <a:r>
              <a:rPr lang="en-GB" sz="3200"/>
              <a:t> </a:t>
            </a:r>
          </a:p>
        </p:txBody>
      </p:sp>
      <p:sp>
        <p:nvSpPr>
          <p:cNvPr id="7" name="TextBox 6"/>
          <p:cNvSpPr txBox="1"/>
          <p:nvPr/>
        </p:nvSpPr>
        <p:spPr>
          <a:xfrm>
            <a:off x="7167570" y="571480"/>
            <a:ext cx="2943434" cy="369332"/>
          </a:xfrm>
          <a:prstGeom prst="rect">
            <a:avLst/>
          </a:prstGeom>
          <a:noFill/>
        </p:spPr>
        <p:txBody>
          <a:bodyPr wrap="none" rtlCol="0">
            <a:spAutoFit/>
          </a:bodyPr>
          <a:lstStyle/>
          <a:p>
            <a:r>
              <a:rPr lang="en-GB" dirty="0"/>
              <a:t>256 * 256 * 256 = 16 777 216</a:t>
            </a:r>
          </a:p>
        </p:txBody>
      </p:sp>
    </p:spTree>
    <p:extLst>
      <p:ext uri="{BB962C8B-B14F-4D97-AF65-F5344CB8AC3E}">
        <p14:creationId xmlns:p14="http://schemas.microsoft.com/office/powerpoint/2010/main" val="157529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CSS</a:t>
            </a:r>
            <a:endParaRPr lang="en-GB" dirty="0"/>
          </a:p>
        </p:txBody>
      </p:sp>
      <p:sp>
        <p:nvSpPr>
          <p:cNvPr id="3" name="Content Placeholder 2"/>
          <p:cNvSpPr>
            <a:spLocks noGrp="1"/>
          </p:cNvSpPr>
          <p:nvPr>
            <p:ph idx="1"/>
          </p:nvPr>
        </p:nvSpPr>
        <p:spPr/>
        <p:txBody>
          <a:bodyPr/>
          <a:lstStyle/>
          <a:p>
            <a:pPr>
              <a:buNone/>
            </a:pPr>
            <a:r>
              <a:rPr lang="en-GB" dirty="0" smtClean="0">
                <a:latin typeface="Comic Sans MS" pitchFamily="66" charset="0"/>
              </a:rPr>
              <a:t>a:visited {</a:t>
            </a:r>
          </a:p>
          <a:p>
            <a:pPr>
              <a:buNone/>
            </a:pPr>
            <a:r>
              <a:rPr lang="en-GB" dirty="0" smtClean="0">
                <a:latin typeface="Comic Sans MS" pitchFamily="66" charset="0"/>
              </a:rPr>
              <a:t>	</a:t>
            </a:r>
            <a:r>
              <a:rPr lang="en-GB" dirty="0" err="1" smtClean="0">
                <a:latin typeface="Comic Sans MS" pitchFamily="66" charset="0"/>
              </a:rPr>
              <a:t>color</a:t>
            </a:r>
            <a:r>
              <a:rPr lang="en-GB" dirty="0" smtClean="0">
                <a:latin typeface="Comic Sans MS" pitchFamily="66" charset="0"/>
              </a:rPr>
              <a:t>: #603;</a:t>
            </a:r>
          </a:p>
          <a:p>
            <a:pPr>
              <a:buNone/>
            </a:pPr>
            <a:r>
              <a:rPr lang="en-GB" dirty="0" smtClean="0">
                <a:latin typeface="Comic Sans MS" pitchFamily="66" charset="0"/>
              </a:rPr>
              <a:t>}</a:t>
            </a:r>
          </a:p>
          <a:p>
            <a:pPr>
              <a:buNone/>
            </a:pPr>
            <a:endParaRPr lang="en-GB" dirty="0">
              <a:latin typeface="Comic Sans MS" pitchFamily="66" charset="0"/>
            </a:endParaRPr>
          </a:p>
        </p:txBody>
      </p:sp>
    </p:spTree>
    <p:extLst>
      <p:ext uri="{BB962C8B-B14F-4D97-AF65-F5344CB8AC3E}">
        <p14:creationId xmlns:p14="http://schemas.microsoft.com/office/powerpoint/2010/main" val="2811446556"/>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CSS</a:t>
            </a:r>
            <a:endParaRPr lang="en-GB" dirty="0"/>
          </a:p>
        </p:txBody>
      </p:sp>
      <p:sp>
        <p:nvSpPr>
          <p:cNvPr id="3" name="Content Placeholder 2"/>
          <p:cNvSpPr>
            <a:spLocks noGrp="1"/>
          </p:cNvSpPr>
          <p:nvPr>
            <p:ph idx="1"/>
          </p:nvPr>
        </p:nvSpPr>
        <p:spPr/>
        <p:txBody>
          <a:bodyPr/>
          <a:lstStyle/>
          <a:p>
            <a:pPr>
              <a:buNone/>
            </a:pPr>
            <a:r>
              <a:rPr lang="en-GB" dirty="0" smtClean="0">
                <a:latin typeface="Comic Sans MS" pitchFamily="66" charset="0"/>
              </a:rPr>
              <a:t>a:hover, a:active, a:focus { /* this group of selectors will give a keyboard navigator the same hover experience as the person using a mouse. */</a:t>
            </a:r>
          </a:p>
          <a:p>
            <a:pPr>
              <a:buNone/>
            </a:pPr>
            <a:r>
              <a:rPr lang="en-GB" dirty="0" smtClean="0">
                <a:latin typeface="Comic Sans MS" pitchFamily="66" charset="0"/>
              </a:rPr>
              <a:t>	text-decoration: none;</a:t>
            </a:r>
          </a:p>
          <a:p>
            <a:pPr>
              <a:buNone/>
            </a:pPr>
            <a:r>
              <a:rPr lang="en-GB" dirty="0" smtClean="0">
                <a:latin typeface="Comic Sans MS" pitchFamily="66" charset="0"/>
              </a:rPr>
              <a:t>	</a:t>
            </a:r>
            <a:r>
              <a:rPr lang="en-GB" dirty="0" err="1" smtClean="0">
                <a:latin typeface="Comic Sans MS" pitchFamily="66" charset="0"/>
              </a:rPr>
              <a:t>color</a:t>
            </a:r>
            <a:r>
              <a:rPr lang="en-GB" dirty="0" smtClean="0">
                <a:latin typeface="Comic Sans MS" pitchFamily="66" charset="0"/>
              </a:rPr>
              <a:t>: #C30;</a:t>
            </a:r>
          </a:p>
          <a:p>
            <a:pPr>
              <a:buNone/>
            </a:pPr>
            <a:r>
              <a:rPr lang="en-GB" dirty="0" smtClean="0">
                <a:latin typeface="Comic Sans MS" pitchFamily="66" charset="0"/>
              </a:rPr>
              <a:t>}</a:t>
            </a:r>
            <a:endParaRPr lang="en-GB" dirty="0">
              <a:latin typeface="Comic Sans MS" pitchFamily="66" charset="0"/>
            </a:endParaRPr>
          </a:p>
        </p:txBody>
      </p:sp>
    </p:spTree>
    <p:extLst>
      <p:ext uri="{BB962C8B-B14F-4D97-AF65-F5344CB8AC3E}">
        <p14:creationId xmlns:p14="http://schemas.microsoft.com/office/powerpoint/2010/main" val="2148231438"/>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CSS</a:t>
            </a:r>
            <a:endParaRPr lang="en-GB" dirty="0"/>
          </a:p>
        </p:txBody>
      </p:sp>
      <p:sp>
        <p:nvSpPr>
          <p:cNvPr id="3" name="Content Placeholder 2"/>
          <p:cNvSpPr>
            <a:spLocks noGrp="1"/>
          </p:cNvSpPr>
          <p:nvPr>
            <p:ph idx="1"/>
          </p:nvPr>
        </p:nvSpPr>
        <p:spPr/>
        <p:txBody>
          <a:bodyPr>
            <a:normAutofit/>
          </a:bodyPr>
          <a:lstStyle/>
          <a:p>
            <a:pPr>
              <a:buNone/>
            </a:pPr>
            <a:r>
              <a:rPr lang="en-GB" dirty="0" smtClean="0">
                <a:latin typeface="Comic Sans MS" pitchFamily="66" charset="0"/>
              </a:rPr>
              <a:t>/* ~~ This fixed width container surrounds all other blocks ~~ */</a:t>
            </a:r>
          </a:p>
          <a:p>
            <a:pPr>
              <a:buNone/>
            </a:pPr>
            <a:r>
              <a:rPr lang="en-GB" dirty="0" smtClean="0">
                <a:latin typeface="Comic Sans MS" pitchFamily="66" charset="0"/>
              </a:rPr>
              <a:t>.container {</a:t>
            </a:r>
          </a:p>
          <a:p>
            <a:pPr>
              <a:buNone/>
            </a:pPr>
            <a:r>
              <a:rPr lang="en-GB" dirty="0" smtClean="0">
                <a:latin typeface="Comic Sans MS" pitchFamily="66" charset="0"/>
              </a:rPr>
              <a:t>	width: 1000px;</a:t>
            </a:r>
          </a:p>
          <a:p>
            <a:pPr>
              <a:buNone/>
            </a:pPr>
            <a:r>
              <a:rPr lang="en-GB" dirty="0" smtClean="0">
                <a:latin typeface="Comic Sans MS" pitchFamily="66" charset="0"/>
              </a:rPr>
              <a:t>	background: #FFFFFF;</a:t>
            </a:r>
          </a:p>
          <a:p>
            <a:pPr>
              <a:buNone/>
            </a:pPr>
            <a:r>
              <a:rPr lang="en-GB" dirty="0" smtClean="0">
                <a:latin typeface="Comic Sans MS" pitchFamily="66" charset="0"/>
              </a:rPr>
              <a:t>	margin: 0 auto; /* the auto value on the sides, coupled with the width, </a:t>
            </a:r>
            <a:r>
              <a:rPr lang="en-GB" dirty="0" err="1" smtClean="0">
                <a:latin typeface="Comic Sans MS" pitchFamily="66" charset="0"/>
              </a:rPr>
              <a:t>centers</a:t>
            </a:r>
            <a:r>
              <a:rPr lang="en-GB" dirty="0" smtClean="0">
                <a:latin typeface="Comic Sans MS" pitchFamily="66" charset="0"/>
              </a:rPr>
              <a:t> the layout */</a:t>
            </a:r>
          </a:p>
          <a:p>
            <a:pPr>
              <a:buNone/>
            </a:pPr>
            <a:r>
              <a:rPr lang="en-GB" dirty="0" smtClean="0">
                <a:latin typeface="Comic Sans MS" pitchFamily="66" charset="0"/>
              </a:rPr>
              <a:t>}</a:t>
            </a:r>
            <a:endParaRPr lang="en-GB" dirty="0">
              <a:latin typeface="Comic Sans MS" pitchFamily="66" charset="0"/>
            </a:endParaRPr>
          </a:p>
        </p:txBody>
      </p:sp>
    </p:spTree>
    <p:extLst>
      <p:ext uri="{BB962C8B-B14F-4D97-AF65-F5344CB8AC3E}">
        <p14:creationId xmlns:p14="http://schemas.microsoft.com/office/powerpoint/2010/main" val="364985760"/>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CSS</a:t>
            </a:r>
            <a:endParaRPr lang="en-GB" dirty="0"/>
          </a:p>
        </p:txBody>
      </p:sp>
      <p:sp>
        <p:nvSpPr>
          <p:cNvPr id="3" name="Content Placeholder 2"/>
          <p:cNvSpPr>
            <a:spLocks noGrp="1"/>
          </p:cNvSpPr>
          <p:nvPr>
            <p:ph idx="1"/>
          </p:nvPr>
        </p:nvSpPr>
        <p:spPr/>
        <p:txBody>
          <a:bodyPr>
            <a:normAutofit/>
          </a:bodyPr>
          <a:lstStyle/>
          <a:p>
            <a:pPr>
              <a:buNone/>
            </a:pPr>
            <a:r>
              <a:rPr lang="en-GB" dirty="0" smtClean="0">
                <a:latin typeface="Comic Sans MS" pitchFamily="66" charset="0"/>
              </a:rPr>
              <a:t>/* ~~ The header is not given a width. It will extend the full width of your layout. ~~ */</a:t>
            </a:r>
          </a:p>
          <a:p>
            <a:pPr>
              <a:buNone/>
            </a:pPr>
            <a:r>
              <a:rPr lang="en-GB" dirty="0" smtClean="0">
                <a:latin typeface="Comic Sans MS" pitchFamily="66" charset="0"/>
              </a:rPr>
              <a:t>header {</a:t>
            </a:r>
          </a:p>
          <a:p>
            <a:pPr>
              <a:buNone/>
            </a:pPr>
            <a:r>
              <a:rPr lang="en-GB" dirty="0" smtClean="0">
                <a:latin typeface="Comic Sans MS" pitchFamily="66" charset="0"/>
              </a:rPr>
              <a:t>	height: 240px;</a:t>
            </a:r>
          </a:p>
          <a:p>
            <a:pPr>
              <a:buNone/>
            </a:pPr>
            <a:r>
              <a:rPr lang="en-GB" dirty="0" smtClean="0">
                <a:latin typeface="Comic Sans MS" pitchFamily="66" charset="0"/>
              </a:rPr>
              <a:t>	background-</a:t>
            </a:r>
            <a:r>
              <a:rPr lang="en-GB" dirty="0" err="1" smtClean="0">
                <a:latin typeface="Comic Sans MS" pitchFamily="66" charset="0"/>
              </a:rPr>
              <a:t>color</a:t>
            </a:r>
            <a:r>
              <a:rPr lang="en-GB" dirty="0" smtClean="0">
                <a:latin typeface="Comic Sans MS" pitchFamily="66" charset="0"/>
              </a:rPr>
              <a:t>: #ADB96E;</a:t>
            </a:r>
          </a:p>
          <a:p>
            <a:pPr>
              <a:buNone/>
            </a:pPr>
            <a:r>
              <a:rPr lang="en-GB" dirty="0" smtClean="0">
                <a:latin typeface="Comic Sans MS" pitchFamily="66" charset="0"/>
              </a:rPr>
              <a:t>	background-image: </a:t>
            </a:r>
            <a:r>
              <a:rPr lang="en-GB" dirty="0" err="1" smtClean="0">
                <a:latin typeface="Comic Sans MS" pitchFamily="66" charset="0"/>
              </a:rPr>
              <a:t>url</a:t>
            </a:r>
            <a:r>
              <a:rPr lang="en-GB" dirty="0" smtClean="0">
                <a:latin typeface="Comic Sans MS" pitchFamily="66" charset="0"/>
              </a:rPr>
              <a:t>(images/header_bg.jpg);</a:t>
            </a:r>
          </a:p>
          <a:p>
            <a:pPr>
              <a:buNone/>
            </a:pPr>
            <a:r>
              <a:rPr lang="en-GB" dirty="0" smtClean="0">
                <a:latin typeface="Comic Sans MS" pitchFamily="66" charset="0"/>
              </a:rPr>
              <a:t>	background-repeat: no-repeat;</a:t>
            </a:r>
          </a:p>
          <a:p>
            <a:pPr>
              <a:buNone/>
            </a:pPr>
            <a:r>
              <a:rPr lang="en-GB" dirty="0" smtClean="0">
                <a:latin typeface="Comic Sans MS" pitchFamily="66" charset="0"/>
              </a:rPr>
              <a:t>}</a:t>
            </a:r>
            <a:endParaRPr lang="en-GB" dirty="0">
              <a:latin typeface="Comic Sans MS" pitchFamily="66" charset="0"/>
            </a:endParaRPr>
          </a:p>
        </p:txBody>
      </p:sp>
    </p:spTree>
    <p:extLst>
      <p:ext uri="{BB962C8B-B14F-4D97-AF65-F5344CB8AC3E}">
        <p14:creationId xmlns:p14="http://schemas.microsoft.com/office/powerpoint/2010/main" val="2324989252"/>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CSS</a:t>
            </a:r>
            <a:endParaRPr lang="en-GB" dirty="0"/>
          </a:p>
        </p:txBody>
      </p:sp>
      <p:sp>
        <p:nvSpPr>
          <p:cNvPr id="3" name="Content Placeholder 2"/>
          <p:cNvSpPr>
            <a:spLocks noGrp="1"/>
          </p:cNvSpPr>
          <p:nvPr>
            <p:ph idx="1"/>
          </p:nvPr>
        </p:nvSpPr>
        <p:spPr/>
        <p:txBody>
          <a:bodyPr>
            <a:normAutofit/>
          </a:bodyPr>
          <a:lstStyle/>
          <a:p>
            <a:pPr>
              <a:buNone/>
            </a:pPr>
            <a:r>
              <a:rPr lang="en-GB" dirty="0" smtClean="0">
                <a:latin typeface="Comic Sans MS" pitchFamily="66" charset="0"/>
              </a:rPr>
              <a:t>header h1 {</a:t>
            </a:r>
          </a:p>
          <a:p>
            <a:pPr>
              <a:buNone/>
            </a:pPr>
            <a:r>
              <a:rPr lang="en-GB" dirty="0" smtClean="0">
                <a:latin typeface="Comic Sans MS" pitchFamily="66" charset="0"/>
              </a:rPr>
              <a:t>	padding-top: 110px;</a:t>
            </a:r>
          </a:p>
          <a:p>
            <a:pPr>
              <a:buNone/>
            </a:pPr>
            <a:r>
              <a:rPr lang="en-GB" dirty="0" smtClean="0">
                <a:latin typeface="Comic Sans MS" pitchFamily="66" charset="0"/>
              </a:rPr>
              <a:t>	font-family: Georgia, "Times New Roman", Times, serif;</a:t>
            </a:r>
          </a:p>
          <a:p>
            <a:pPr>
              <a:buNone/>
            </a:pPr>
            <a:r>
              <a:rPr lang="en-GB" dirty="0" smtClean="0">
                <a:latin typeface="Comic Sans MS" pitchFamily="66" charset="0"/>
              </a:rPr>
              <a:t>	font-size: 44px;</a:t>
            </a:r>
          </a:p>
          <a:p>
            <a:pPr>
              <a:buNone/>
            </a:pPr>
            <a:r>
              <a:rPr lang="en-GB" dirty="0" smtClean="0">
                <a:latin typeface="Comic Sans MS" pitchFamily="66" charset="0"/>
              </a:rPr>
              <a:t>	</a:t>
            </a:r>
            <a:r>
              <a:rPr lang="en-GB" dirty="0" err="1" smtClean="0">
                <a:latin typeface="Comic Sans MS" pitchFamily="66" charset="0"/>
              </a:rPr>
              <a:t>color</a:t>
            </a:r>
            <a:r>
              <a:rPr lang="en-GB" dirty="0" smtClean="0">
                <a:latin typeface="Comic Sans MS" pitchFamily="66" charset="0"/>
              </a:rPr>
              <a:t>: #FFC;</a:t>
            </a:r>
          </a:p>
          <a:p>
            <a:pPr>
              <a:buNone/>
            </a:pPr>
            <a:r>
              <a:rPr lang="en-GB" dirty="0" smtClean="0">
                <a:latin typeface="Comic Sans MS" pitchFamily="66" charset="0"/>
              </a:rPr>
              <a:t>	padding-left: 270px;</a:t>
            </a:r>
          </a:p>
          <a:p>
            <a:pPr>
              <a:buNone/>
            </a:pPr>
            <a:r>
              <a:rPr lang="en-GB" dirty="0" smtClean="0">
                <a:latin typeface="Comic Sans MS" pitchFamily="66" charset="0"/>
              </a:rPr>
              <a:t>	margin: 0;</a:t>
            </a:r>
          </a:p>
          <a:p>
            <a:pPr>
              <a:buNone/>
            </a:pPr>
            <a:r>
              <a:rPr lang="en-GB" dirty="0" smtClean="0">
                <a:latin typeface="Comic Sans MS" pitchFamily="66" charset="0"/>
              </a:rPr>
              <a:t>}</a:t>
            </a:r>
            <a:endParaRPr lang="en-GB" dirty="0">
              <a:latin typeface="Comic Sans MS" pitchFamily="66" charset="0"/>
            </a:endParaRPr>
          </a:p>
        </p:txBody>
      </p:sp>
    </p:spTree>
    <p:extLst>
      <p:ext uri="{BB962C8B-B14F-4D97-AF65-F5344CB8AC3E}">
        <p14:creationId xmlns:p14="http://schemas.microsoft.com/office/powerpoint/2010/main" val="1764492323"/>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CSS</a:t>
            </a:r>
            <a:endParaRPr lang="en-GB" dirty="0"/>
          </a:p>
        </p:txBody>
      </p:sp>
      <p:sp>
        <p:nvSpPr>
          <p:cNvPr id="3" name="Content Placeholder 2"/>
          <p:cNvSpPr>
            <a:spLocks noGrp="1"/>
          </p:cNvSpPr>
          <p:nvPr>
            <p:ph idx="1"/>
          </p:nvPr>
        </p:nvSpPr>
        <p:spPr/>
        <p:txBody>
          <a:bodyPr>
            <a:normAutofit/>
          </a:bodyPr>
          <a:lstStyle/>
          <a:p>
            <a:pPr>
              <a:buNone/>
            </a:pPr>
            <a:r>
              <a:rPr lang="en-GB" dirty="0" smtClean="0">
                <a:latin typeface="Comic Sans MS" pitchFamily="66" charset="0"/>
              </a:rPr>
              <a:t>header p {</a:t>
            </a:r>
          </a:p>
          <a:p>
            <a:pPr>
              <a:buNone/>
            </a:pPr>
            <a:r>
              <a:rPr lang="en-GB" dirty="0" smtClean="0">
                <a:latin typeface="Comic Sans MS" pitchFamily="66" charset="0"/>
              </a:rPr>
              <a:t>	</a:t>
            </a:r>
            <a:r>
              <a:rPr lang="en-GB" dirty="0" err="1" smtClean="0">
                <a:latin typeface="Comic Sans MS" pitchFamily="66" charset="0"/>
              </a:rPr>
              <a:t>color</a:t>
            </a:r>
            <a:r>
              <a:rPr lang="en-GB" dirty="0" smtClean="0">
                <a:latin typeface="Comic Sans MS" pitchFamily="66" charset="0"/>
              </a:rPr>
              <a:t>: #FFF;</a:t>
            </a:r>
          </a:p>
          <a:p>
            <a:pPr>
              <a:buNone/>
            </a:pPr>
            <a:r>
              <a:rPr lang="en-GB" dirty="0" smtClean="0">
                <a:latin typeface="Comic Sans MS" pitchFamily="66" charset="0"/>
              </a:rPr>
              <a:t>	display: block;</a:t>
            </a:r>
          </a:p>
          <a:p>
            <a:pPr>
              <a:buNone/>
            </a:pPr>
            <a:r>
              <a:rPr lang="en-GB" dirty="0" smtClean="0">
                <a:latin typeface="Comic Sans MS" pitchFamily="66" charset="0"/>
              </a:rPr>
              <a:t>	margin: 0;</a:t>
            </a:r>
          </a:p>
          <a:p>
            <a:pPr>
              <a:buNone/>
            </a:pPr>
            <a:r>
              <a:rPr lang="en-GB" dirty="0" smtClean="0">
                <a:latin typeface="Comic Sans MS" pitchFamily="66" charset="0"/>
              </a:rPr>
              <a:t>	font-family: Arial, Helvetica, sans-serif;</a:t>
            </a:r>
          </a:p>
          <a:p>
            <a:pPr>
              <a:buNone/>
            </a:pPr>
            <a:r>
              <a:rPr lang="en-GB" dirty="0" smtClean="0">
                <a:latin typeface="Comic Sans MS" pitchFamily="66" charset="0"/>
              </a:rPr>
              <a:t>	font-size: 13px;</a:t>
            </a:r>
          </a:p>
          <a:p>
            <a:pPr>
              <a:buNone/>
            </a:pPr>
            <a:r>
              <a:rPr lang="en-GB" dirty="0" smtClean="0">
                <a:latin typeface="Comic Sans MS" pitchFamily="66" charset="0"/>
              </a:rPr>
              <a:t>	background-image: </a:t>
            </a:r>
            <a:r>
              <a:rPr lang="en-GB" dirty="0" err="1" smtClean="0">
                <a:latin typeface="Comic Sans MS" pitchFamily="66" charset="0"/>
              </a:rPr>
              <a:t>url</a:t>
            </a:r>
            <a:r>
              <a:rPr lang="en-GB" dirty="0" smtClean="0">
                <a:latin typeface="Comic Sans MS" pitchFamily="66" charset="0"/>
              </a:rPr>
              <a:t>(images/blue_transparent.png);</a:t>
            </a:r>
          </a:p>
          <a:p>
            <a:pPr>
              <a:buNone/>
            </a:pPr>
            <a:r>
              <a:rPr lang="en-GB" dirty="0" smtClean="0">
                <a:latin typeface="Comic Sans MS" pitchFamily="66" charset="0"/>
              </a:rPr>
              <a:t>	background-repeat: repeat;</a:t>
            </a:r>
          </a:p>
          <a:p>
            <a:pPr>
              <a:buNone/>
            </a:pPr>
            <a:r>
              <a:rPr lang="en-GB" dirty="0" smtClean="0">
                <a:latin typeface="Comic Sans MS" pitchFamily="66" charset="0"/>
              </a:rPr>
              <a:t>	padding: 10px 0px 8px 205px;</a:t>
            </a:r>
          </a:p>
          <a:p>
            <a:pPr>
              <a:buNone/>
            </a:pPr>
            <a:r>
              <a:rPr lang="en-GB" dirty="0" smtClean="0">
                <a:latin typeface="Comic Sans MS" pitchFamily="66" charset="0"/>
              </a:rPr>
              <a:t>}</a:t>
            </a:r>
            <a:endParaRPr lang="en-GB" dirty="0">
              <a:latin typeface="Comic Sans MS" pitchFamily="66" charset="0"/>
            </a:endParaRPr>
          </a:p>
        </p:txBody>
      </p:sp>
    </p:spTree>
    <p:extLst>
      <p:ext uri="{BB962C8B-B14F-4D97-AF65-F5344CB8AC3E}">
        <p14:creationId xmlns:p14="http://schemas.microsoft.com/office/powerpoint/2010/main" val="2391522623"/>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CSS</a:t>
            </a:r>
            <a:endParaRPr lang="en-GB" dirty="0"/>
          </a:p>
        </p:txBody>
      </p:sp>
      <p:sp>
        <p:nvSpPr>
          <p:cNvPr id="3" name="Content Placeholder 2"/>
          <p:cNvSpPr>
            <a:spLocks noGrp="1"/>
          </p:cNvSpPr>
          <p:nvPr>
            <p:ph idx="1"/>
          </p:nvPr>
        </p:nvSpPr>
        <p:spPr>
          <a:xfrm>
            <a:off x="1775520" y="1268760"/>
            <a:ext cx="8640960" cy="5328592"/>
          </a:xfrm>
        </p:spPr>
        <p:txBody>
          <a:bodyPr>
            <a:normAutofit fontScale="70000" lnSpcReduction="20000"/>
          </a:bodyPr>
          <a:lstStyle/>
          <a:p>
            <a:pPr>
              <a:buNone/>
            </a:pPr>
            <a:r>
              <a:rPr lang="en-GB" dirty="0" smtClean="0">
                <a:latin typeface="Comic Sans MS" pitchFamily="66" charset="0"/>
              </a:rPr>
              <a:t>/* ~~ These are the columns for the layout. ~~ </a:t>
            </a:r>
          </a:p>
          <a:p>
            <a:pPr>
              <a:buNone/>
            </a:pPr>
            <a:endParaRPr lang="en-GB" dirty="0" smtClean="0">
              <a:latin typeface="Comic Sans MS" pitchFamily="66" charset="0"/>
            </a:endParaRPr>
          </a:p>
          <a:p>
            <a:pPr>
              <a:buNone/>
            </a:pPr>
            <a:r>
              <a:rPr lang="en-GB" dirty="0" smtClean="0">
                <a:latin typeface="Comic Sans MS" pitchFamily="66" charset="0"/>
              </a:rPr>
              <a:t>1) Padding is only placed on the top and/or bottom of the block elements. The elements within these blocks have padding on their sides. This saves you from any "box model math". Keep in mind, if you add any side padding or border to the block itself, it will be added to the width you define to create the *total* width. You may also choose to remove the padding on the element in the block element and place a second block element within it with no width and the padding necessary for your design.</a:t>
            </a:r>
          </a:p>
          <a:p>
            <a:pPr>
              <a:buNone/>
            </a:pPr>
            <a:endParaRPr lang="en-GB" dirty="0" smtClean="0">
              <a:latin typeface="Comic Sans MS" pitchFamily="66" charset="0"/>
            </a:endParaRPr>
          </a:p>
          <a:p>
            <a:pPr>
              <a:buNone/>
            </a:pPr>
            <a:r>
              <a:rPr lang="en-GB" dirty="0" smtClean="0">
                <a:latin typeface="Comic Sans MS" pitchFamily="66" charset="0"/>
              </a:rPr>
              <a:t>2) No margin has been given to the columns since they are all floated. If you must add margin, avoid placing it on the side you're floating toward (for example: a right margin on a block set to float right). Many times, padding can be used instead. For blocks where this rule must be broken, you should add a "</a:t>
            </a:r>
            <a:r>
              <a:rPr lang="en-GB" dirty="0" err="1" smtClean="0">
                <a:latin typeface="Comic Sans MS" pitchFamily="66" charset="0"/>
              </a:rPr>
              <a:t>display:inline</a:t>
            </a:r>
            <a:r>
              <a:rPr lang="en-GB" dirty="0" smtClean="0">
                <a:latin typeface="Comic Sans MS" pitchFamily="66" charset="0"/>
              </a:rPr>
              <a:t>" declaration to the block element's rule to tame a bug where some versions of Internet Explorer double the margin.</a:t>
            </a:r>
          </a:p>
          <a:p>
            <a:pPr>
              <a:buNone/>
            </a:pPr>
            <a:endParaRPr lang="en-GB" dirty="0" smtClean="0">
              <a:latin typeface="Comic Sans MS" pitchFamily="66" charset="0"/>
            </a:endParaRPr>
          </a:p>
          <a:p>
            <a:pPr>
              <a:buNone/>
            </a:pPr>
            <a:r>
              <a:rPr lang="en-GB" dirty="0" smtClean="0">
                <a:latin typeface="Comic Sans MS" pitchFamily="66" charset="0"/>
              </a:rPr>
              <a:t>3) Since classes can be used multiple times in a document (and an element can also have multiple classes applied), the columns have been assigned class names instead of IDs. For example, two sidebar blocks could be stacked if necessary. These can very easily be changed to IDs if that's your preference, as long as you'll only be using them once per document.</a:t>
            </a:r>
          </a:p>
          <a:p>
            <a:pPr>
              <a:buNone/>
            </a:pPr>
            <a:endParaRPr lang="en-GB" dirty="0" smtClean="0">
              <a:latin typeface="Comic Sans MS" pitchFamily="66" charset="0"/>
            </a:endParaRPr>
          </a:p>
          <a:p>
            <a:pPr>
              <a:buNone/>
            </a:pPr>
            <a:r>
              <a:rPr lang="en-GB" dirty="0" smtClean="0">
                <a:latin typeface="Comic Sans MS" pitchFamily="66" charset="0"/>
              </a:rPr>
              <a:t>4) If you prefer your </a:t>
            </a:r>
            <a:r>
              <a:rPr lang="en-GB" dirty="0" err="1" smtClean="0">
                <a:latin typeface="Comic Sans MS" pitchFamily="66" charset="0"/>
              </a:rPr>
              <a:t>nav</a:t>
            </a:r>
            <a:r>
              <a:rPr lang="en-GB" dirty="0" smtClean="0">
                <a:latin typeface="Comic Sans MS" pitchFamily="66" charset="0"/>
              </a:rPr>
              <a:t> on the left instead of the right, simply float these columns the opposite direction (all left instead of all right) and they'll render in reverse order. There's no need to move the blocks around in the HTML source.</a:t>
            </a:r>
          </a:p>
          <a:p>
            <a:pPr>
              <a:buNone/>
            </a:pPr>
            <a:endParaRPr lang="en-GB" dirty="0" smtClean="0">
              <a:latin typeface="Comic Sans MS" pitchFamily="66" charset="0"/>
            </a:endParaRPr>
          </a:p>
          <a:p>
            <a:pPr>
              <a:buNone/>
            </a:pPr>
            <a:r>
              <a:rPr lang="en-GB" dirty="0" smtClean="0">
                <a:latin typeface="Comic Sans MS" pitchFamily="66" charset="0"/>
              </a:rPr>
              <a:t>*/</a:t>
            </a:r>
            <a:endParaRPr lang="en-GB" dirty="0">
              <a:latin typeface="Comic Sans MS" pitchFamily="66" charset="0"/>
            </a:endParaRPr>
          </a:p>
        </p:txBody>
      </p:sp>
    </p:spTree>
    <p:extLst>
      <p:ext uri="{BB962C8B-B14F-4D97-AF65-F5344CB8AC3E}">
        <p14:creationId xmlns:p14="http://schemas.microsoft.com/office/powerpoint/2010/main" val="807995401"/>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CSS</a:t>
            </a:r>
            <a:endParaRPr lang="en-GB" dirty="0"/>
          </a:p>
        </p:txBody>
      </p:sp>
      <p:sp>
        <p:nvSpPr>
          <p:cNvPr id="3" name="Content Placeholder 2"/>
          <p:cNvSpPr>
            <a:spLocks noGrp="1"/>
          </p:cNvSpPr>
          <p:nvPr>
            <p:ph idx="1"/>
          </p:nvPr>
        </p:nvSpPr>
        <p:spPr/>
        <p:txBody>
          <a:bodyPr>
            <a:normAutofit/>
          </a:bodyPr>
          <a:lstStyle/>
          <a:p>
            <a:pPr>
              <a:buNone/>
            </a:pPr>
            <a:r>
              <a:rPr lang="en-GB" dirty="0" smtClean="0">
                <a:latin typeface="Comic Sans MS" pitchFamily="66" charset="0"/>
              </a:rPr>
              <a:t>.content {</a:t>
            </a:r>
          </a:p>
          <a:p>
            <a:pPr>
              <a:buNone/>
            </a:pPr>
            <a:r>
              <a:rPr lang="en-GB" dirty="0" smtClean="0">
                <a:latin typeface="Comic Sans MS" pitchFamily="66" charset="0"/>
              </a:rPr>
              <a:t>	width: 790px;</a:t>
            </a:r>
          </a:p>
          <a:p>
            <a:pPr>
              <a:buNone/>
            </a:pPr>
            <a:r>
              <a:rPr lang="en-GB" dirty="0" smtClean="0">
                <a:latin typeface="Comic Sans MS" pitchFamily="66" charset="0"/>
              </a:rPr>
              <a:t>	float: right;</a:t>
            </a:r>
          </a:p>
          <a:p>
            <a:pPr>
              <a:buNone/>
            </a:pPr>
            <a:r>
              <a:rPr lang="en-GB" dirty="0" smtClean="0">
                <a:latin typeface="Comic Sans MS" pitchFamily="66" charset="0"/>
              </a:rPr>
              <a:t>	clear: right;</a:t>
            </a:r>
          </a:p>
          <a:p>
            <a:pPr>
              <a:buNone/>
            </a:pPr>
            <a:r>
              <a:rPr lang="en-GB" dirty="0" smtClean="0">
                <a:latin typeface="Comic Sans MS" pitchFamily="66" charset="0"/>
              </a:rPr>
              <a:t>	padding: 10px 0;</a:t>
            </a:r>
          </a:p>
          <a:p>
            <a:pPr>
              <a:buNone/>
            </a:pPr>
            <a:r>
              <a:rPr lang="en-GB" dirty="0" smtClean="0">
                <a:latin typeface="Comic Sans MS" pitchFamily="66" charset="0"/>
              </a:rPr>
              <a:t>	margin: 0px 10px 0px </a:t>
            </a:r>
            <a:r>
              <a:rPr lang="en-GB" dirty="0" err="1" smtClean="0">
                <a:latin typeface="Comic Sans MS" pitchFamily="66" charset="0"/>
              </a:rPr>
              <a:t>0px</a:t>
            </a:r>
            <a:r>
              <a:rPr lang="en-GB" dirty="0" smtClean="0">
                <a:latin typeface="Comic Sans MS" pitchFamily="66" charset="0"/>
              </a:rPr>
              <a:t>;</a:t>
            </a:r>
          </a:p>
          <a:p>
            <a:pPr>
              <a:buNone/>
            </a:pPr>
            <a:r>
              <a:rPr lang="en-GB" dirty="0" smtClean="0">
                <a:latin typeface="Comic Sans MS" pitchFamily="66" charset="0"/>
              </a:rPr>
              <a:t>}</a:t>
            </a:r>
          </a:p>
          <a:p>
            <a:pPr>
              <a:buNone/>
            </a:pPr>
            <a:endParaRPr lang="en-GB" dirty="0">
              <a:latin typeface="Comic Sans MS" pitchFamily="66" charset="0"/>
            </a:endParaRPr>
          </a:p>
        </p:txBody>
      </p:sp>
    </p:spTree>
    <p:extLst>
      <p:ext uri="{BB962C8B-B14F-4D97-AF65-F5344CB8AC3E}">
        <p14:creationId xmlns:p14="http://schemas.microsoft.com/office/powerpoint/2010/main" val="3234454883"/>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CSS</a:t>
            </a:r>
            <a:endParaRPr lang="en-GB" dirty="0"/>
          </a:p>
        </p:txBody>
      </p:sp>
      <p:sp>
        <p:nvSpPr>
          <p:cNvPr id="3" name="Content Placeholder 2"/>
          <p:cNvSpPr>
            <a:spLocks noGrp="1"/>
          </p:cNvSpPr>
          <p:nvPr>
            <p:ph idx="1"/>
          </p:nvPr>
        </p:nvSpPr>
        <p:spPr/>
        <p:txBody>
          <a:bodyPr>
            <a:normAutofit/>
          </a:bodyPr>
          <a:lstStyle/>
          <a:p>
            <a:pPr>
              <a:buNone/>
            </a:pPr>
            <a:r>
              <a:rPr lang="en-GB" dirty="0" smtClean="0">
                <a:latin typeface="Comic Sans MS" pitchFamily="66" charset="0"/>
              </a:rPr>
              <a:t>.content_Column1 {</a:t>
            </a:r>
          </a:p>
          <a:p>
            <a:pPr>
              <a:buNone/>
            </a:pPr>
            <a:r>
              <a:rPr lang="en-GB" dirty="0" smtClean="0">
                <a:latin typeface="Comic Sans MS" pitchFamily="66" charset="0"/>
              </a:rPr>
              <a:t>	padding: 10px 0;</a:t>
            </a:r>
          </a:p>
          <a:p>
            <a:pPr>
              <a:buNone/>
            </a:pPr>
            <a:r>
              <a:rPr lang="en-GB" dirty="0" smtClean="0">
                <a:latin typeface="Comic Sans MS" pitchFamily="66" charset="0"/>
              </a:rPr>
              <a:t>	width: 380px;</a:t>
            </a:r>
          </a:p>
          <a:p>
            <a:pPr>
              <a:buNone/>
            </a:pPr>
            <a:r>
              <a:rPr lang="en-GB" dirty="0" smtClean="0">
                <a:latin typeface="Comic Sans MS" pitchFamily="66" charset="0"/>
              </a:rPr>
              <a:t>	float: left;</a:t>
            </a:r>
          </a:p>
          <a:p>
            <a:pPr>
              <a:buNone/>
            </a:pPr>
            <a:r>
              <a:rPr lang="en-GB" dirty="0" smtClean="0">
                <a:latin typeface="Comic Sans MS" pitchFamily="66" charset="0"/>
              </a:rPr>
              <a:t>	margin: 6px;</a:t>
            </a:r>
          </a:p>
          <a:p>
            <a:pPr>
              <a:buNone/>
            </a:pPr>
            <a:r>
              <a:rPr lang="en-GB" dirty="0" smtClean="0">
                <a:latin typeface="Comic Sans MS" pitchFamily="66" charset="0"/>
              </a:rPr>
              <a:t>}</a:t>
            </a:r>
            <a:endParaRPr lang="en-GB" dirty="0">
              <a:latin typeface="Comic Sans MS" pitchFamily="66" charset="0"/>
            </a:endParaRPr>
          </a:p>
        </p:txBody>
      </p:sp>
    </p:spTree>
    <p:extLst>
      <p:ext uri="{BB962C8B-B14F-4D97-AF65-F5344CB8AC3E}">
        <p14:creationId xmlns:p14="http://schemas.microsoft.com/office/powerpoint/2010/main" val="4231035609"/>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CSS</a:t>
            </a:r>
            <a:endParaRPr lang="en-GB" dirty="0"/>
          </a:p>
        </p:txBody>
      </p:sp>
      <p:sp>
        <p:nvSpPr>
          <p:cNvPr id="3" name="Content Placeholder 2"/>
          <p:cNvSpPr>
            <a:spLocks noGrp="1"/>
          </p:cNvSpPr>
          <p:nvPr>
            <p:ph idx="1"/>
          </p:nvPr>
        </p:nvSpPr>
        <p:spPr/>
        <p:txBody>
          <a:bodyPr>
            <a:normAutofit/>
          </a:bodyPr>
          <a:lstStyle/>
          <a:p>
            <a:pPr>
              <a:buNone/>
            </a:pPr>
            <a:r>
              <a:rPr lang="en-GB" dirty="0" smtClean="0">
                <a:latin typeface="Comic Sans MS" pitchFamily="66" charset="0"/>
              </a:rPr>
              <a:t>.content_Column2 {</a:t>
            </a:r>
          </a:p>
          <a:p>
            <a:pPr>
              <a:buNone/>
            </a:pPr>
            <a:r>
              <a:rPr lang="en-GB" dirty="0" smtClean="0">
                <a:latin typeface="Comic Sans MS" pitchFamily="66" charset="0"/>
              </a:rPr>
              <a:t>	padding: 10px 0;</a:t>
            </a:r>
          </a:p>
          <a:p>
            <a:pPr>
              <a:buNone/>
            </a:pPr>
            <a:r>
              <a:rPr lang="en-GB" dirty="0" smtClean="0">
                <a:latin typeface="Comic Sans MS" pitchFamily="66" charset="0"/>
              </a:rPr>
              <a:t>	width: 380px;</a:t>
            </a:r>
          </a:p>
          <a:p>
            <a:pPr>
              <a:buNone/>
            </a:pPr>
            <a:r>
              <a:rPr lang="en-GB" dirty="0" smtClean="0">
                <a:latin typeface="Comic Sans MS" pitchFamily="66" charset="0"/>
              </a:rPr>
              <a:t>	float: right;</a:t>
            </a:r>
          </a:p>
          <a:p>
            <a:pPr>
              <a:buNone/>
            </a:pPr>
            <a:r>
              <a:rPr lang="en-GB" dirty="0" smtClean="0">
                <a:latin typeface="Comic Sans MS" pitchFamily="66" charset="0"/>
              </a:rPr>
              <a:t>	margin: 6px 16px 6px </a:t>
            </a:r>
            <a:r>
              <a:rPr lang="en-GB" dirty="0" err="1" smtClean="0">
                <a:latin typeface="Comic Sans MS" pitchFamily="66" charset="0"/>
              </a:rPr>
              <a:t>6px</a:t>
            </a:r>
            <a:r>
              <a:rPr lang="en-GB" dirty="0" smtClean="0">
                <a:latin typeface="Comic Sans MS" pitchFamily="66" charset="0"/>
              </a:rPr>
              <a:t>;</a:t>
            </a:r>
          </a:p>
          <a:p>
            <a:pPr>
              <a:buNone/>
            </a:pPr>
            <a:r>
              <a:rPr lang="en-GB" dirty="0" smtClean="0">
                <a:latin typeface="Comic Sans MS" pitchFamily="66" charset="0"/>
              </a:rPr>
              <a:t>}</a:t>
            </a:r>
            <a:endParaRPr lang="en-GB" dirty="0">
              <a:latin typeface="Comic Sans MS" pitchFamily="66" charset="0"/>
            </a:endParaRPr>
          </a:p>
        </p:txBody>
      </p:sp>
    </p:spTree>
    <p:extLst>
      <p:ext uri="{BB962C8B-B14F-4D97-AF65-F5344CB8AC3E}">
        <p14:creationId xmlns:p14="http://schemas.microsoft.com/office/powerpoint/2010/main" val="20003852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GB"/>
              <a:t>Font tag</a:t>
            </a:r>
          </a:p>
        </p:txBody>
      </p:sp>
      <p:sp>
        <p:nvSpPr>
          <p:cNvPr id="40963" name="Rectangle 3"/>
          <p:cNvSpPr>
            <a:spLocks noGrp="1" noChangeArrowheads="1"/>
          </p:cNvSpPr>
          <p:nvPr>
            <p:ph idx="1"/>
          </p:nvPr>
        </p:nvSpPr>
        <p:spPr/>
        <p:txBody>
          <a:bodyPr/>
          <a:lstStyle/>
          <a:p>
            <a:r>
              <a:rPr lang="en-GB" dirty="0"/>
              <a:t>Format font</a:t>
            </a:r>
          </a:p>
          <a:p>
            <a:pPr>
              <a:buFont typeface="Wingdings" pitchFamily="2" charset="2"/>
              <a:buNone/>
            </a:pPr>
            <a:r>
              <a:rPr lang="en-GB" dirty="0">
                <a:solidFill>
                  <a:srgbClr val="FF0000"/>
                </a:solidFill>
              </a:rPr>
              <a:t>&lt;font face="Verdana"&gt;text&lt;/font&gt;</a:t>
            </a:r>
          </a:p>
          <a:p>
            <a:endParaRPr lang="en-GB" dirty="0"/>
          </a:p>
          <a:p>
            <a:r>
              <a:rPr lang="en-GB" dirty="0"/>
              <a:t>Format font and size </a:t>
            </a:r>
            <a:r>
              <a:rPr lang="en-GB" sz="2000" dirty="0"/>
              <a:t>(size is 0-7, not scaled in points)</a:t>
            </a:r>
          </a:p>
          <a:p>
            <a:pPr>
              <a:buFont typeface="Wingdings" pitchFamily="2" charset="2"/>
              <a:buNone/>
            </a:pPr>
            <a:r>
              <a:rPr lang="en-GB" dirty="0">
                <a:solidFill>
                  <a:srgbClr val="FF0000"/>
                </a:solidFill>
              </a:rPr>
              <a:t>&lt;font size="2" face="Verdana"&gt;text&lt;/font&gt;</a:t>
            </a:r>
          </a:p>
          <a:p>
            <a:endParaRPr lang="en-GB" dirty="0"/>
          </a:p>
          <a:p>
            <a:r>
              <a:rPr lang="en-GB" dirty="0"/>
              <a:t>Format  colour</a:t>
            </a:r>
          </a:p>
          <a:p>
            <a:pPr>
              <a:buFont typeface="Wingdings" pitchFamily="2" charset="2"/>
              <a:buNone/>
            </a:pPr>
            <a:r>
              <a:rPr lang="en-GB" dirty="0">
                <a:solidFill>
                  <a:srgbClr val="FF0000"/>
                </a:solidFill>
              </a:rPr>
              <a:t>&lt;font </a:t>
            </a:r>
            <a:r>
              <a:rPr lang="en-GB" dirty="0" err="1">
                <a:solidFill>
                  <a:srgbClr val="FF0000"/>
                </a:solidFill>
              </a:rPr>
              <a:t>color</a:t>
            </a:r>
            <a:r>
              <a:rPr lang="en-GB" dirty="0" smtClean="0">
                <a:solidFill>
                  <a:srgbClr val="FF0000"/>
                </a:solidFill>
              </a:rPr>
              <a:t>="#c0c0c0"&gt;</a:t>
            </a:r>
            <a:r>
              <a:rPr lang="en-GB" dirty="0">
                <a:solidFill>
                  <a:srgbClr val="FF0000"/>
                </a:solidFill>
              </a:rPr>
              <a:t>text&lt;/font&gt;</a:t>
            </a:r>
          </a:p>
        </p:txBody>
      </p:sp>
      <p:sp>
        <p:nvSpPr>
          <p:cNvPr id="40964" name="Text Box 4"/>
          <p:cNvSpPr txBox="1">
            <a:spLocks noChangeArrowheads="1"/>
          </p:cNvSpPr>
          <p:nvPr/>
        </p:nvSpPr>
        <p:spPr bwMode="auto">
          <a:xfrm>
            <a:off x="2116138" y="6172200"/>
            <a:ext cx="7867650" cy="641350"/>
          </a:xfrm>
          <a:prstGeom prst="rect">
            <a:avLst/>
          </a:prstGeom>
          <a:noFill/>
          <a:ln w="9525">
            <a:noFill/>
            <a:miter lim="800000"/>
            <a:headEnd/>
            <a:tailEnd/>
          </a:ln>
          <a:effectLst/>
        </p:spPr>
        <p:txBody>
          <a:bodyPr>
            <a:spAutoFit/>
          </a:bodyPr>
          <a:lstStyle/>
          <a:p>
            <a:r>
              <a:rPr lang="en-GB" dirty="0"/>
              <a:t>Note W3C has deprecated </a:t>
            </a:r>
            <a:r>
              <a:rPr lang="en-GB" dirty="0" smtClean="0"/>
              <a:t>the font </a:t>
            </a:r>
            <a:r>
              <a:rPr lang="en-GB" dirty="0"/>
              <a:t>attribute in latest versions of HTML (HTML 4 and XHTML).– use CSS instead.</a:t>
            </a:r>
          </a:p>
        </p:txBody>
      </p:sp>
    </p:spTree>
    <p:extLst>
      <p:ext uri="{BB962C8B-B14F-4D97-AF65-F5344CB8AC3E}">
        <p14:creationId xmlns:p14="http://schemas.microsoft.com/office/powerpoint/2010/main" val="961632216"/>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CSS</a:t>
            </a:r>
            <a:endParaRPr lang="en-GB" dirty="0"/>
          </a:p>
        </p:txBody>
      </p:sp>
      <p:sp>
        <p:nvSpPr>
          <p:cNvPr id="3" name="Content Placeholder 2"/>
          <p:cNvSpPr>
            <a:spLocks noGrp="1"/>
          </p:cNvSpPr>
          <p:nvPr>
            <p:ph idx="1"/>
          </p:nvPr>
        </p:nvSpPr>
        <p:spPr/>
        <p:txBody>
          <a:bodyPr>
            <a:normAutofit/>
          </a:bodyPr>
          <a:lstStyle/>
          <a:p>
            <a:pPr>
              <a:buNone/>
            </a:pPr>
            <a:r>
              <a:rPr lang="en-GB" dirty="0" smtClean="0">
                <a:latin typeface="Comic Sans MS" pitchFamily="66" charset="0"/>
              </a:rPr>
              <a:t>/* ~~ This grouped selector gives the lists in the .content area space ~~ */</a:t>
            </a:r>
          </a:p>
          <a:p>
            <a:pPr>
              <a:buNone/>
            </a:pPr>
            <a:r>
              <a:rPr lang="en-GB" dirty="0" smtClean="0">
                <a:latin typeface="Comic Sans MS" pitchFamily="66" charset="0"/>
              </a:rPr>
              <a:t>.content </a:t>
            </a:r>
            <a:r>
              <a:rPr lang="en-GB" dirty="0" err="1" smtClean="0">
                <a:latin typeface="Comic Sans MS" pitchFamily="66" charset="0"/>
              </a:rPr>
              <a:t>ul</a:t>
            </a:r>
            <a:r>
              <a:rPr lang="en-GB" dirty="0" smtClean="0">
                <a:latin typeface="Comic Sans MS" pitchFamily="66" charset="0"/>
              </a:rPr>
              <a:t>, .content </a:t>
            </a:r>
            <a:r>
              <a:rPr lang="en-GB" dirty="0" err="1" smtClean="0">
                <a:latin typeface="Comic Sans MS" pitchFamily="66" charset="0"/>
              </a:rPr>
              <a:t>ol</a:t>
            </a:r>
            <a:r>
              <a:rPr lang="en-GB" dirty="0" smtClean="0">
                <a:latin typeface="Comic Sans MS" pitchFamily="66" charset="0"/>
              </a:rPr>
              <a:t> {</a:t>
            </a:r>
          </a:p>
          <a:p>
            <a:pPr>
              <a:buNone/>
            </a:pPr>
            <a:r>
              <a:rPr lang="en-GB" dirty="0" smtClean="0">
                <a:latin typeface="Comic Sans MS" pitchFamily="66" charset="0"/>
              </a:rPr>
              <a:t>	padding: 0 15px </a:t>
            </a:r>
            <a:r>
              <a:rPr lang="en-GB" dirty="0" err="1" smtClean="0">
                <a:latin typeface="Comic Sans MS" pitchFamily="66" charset="0"/>
              </a:rPr>
              <a:t>15px</a:t>
            </a:r>
            <a:r>
              <a:rPr lang="en-GB" dirty="0" smtClean="0">
                <a:latin typeface="Comic Sans MS" pitchFamily="66" charset="0"/>
              </a:rPr>
              <a:t> 40px; /* this padding mirrors the right padding in the headings and paragraph rule above. Padding was placed on the bottom for space between other elements on the lists and on the left to create the indention. These may be adjusted as you wish. */</a:t>
            </a:r>
          </a:p>
          <a:p>
            <a:pPr>
              <a:buNone/>
            </a:pPr>
            <a:r>
              <a:rPr lang="en-GB" dirty="0" smtClean="0">
                <a:latin typeface="Comic Sans MS" pitchFamily="66" charset="0"/>
              </a:rPr>
              <a:t>}</a:t>
            </a:r>
          </a:p>
          <a:p>
            <a:endParaRPr lang="en-GB" dirty="0"/>
          </a:p>
        </p:txBody>
      </p:sp>
    </p:spTree>
    <p:extLst>
      <p:ext uri="{BB962C8B-B14F-4D97-AF65-F5344CB8AC3E}">
        <p14:creationId xmlns:p14="http://schemas.microsoft.com/office/powerpoint/2010/main" val="1982594435"/>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CSS</a:t>
            </a:r>
            <a:endParaRPr lang="en-GB" dirty="0"/>
          </a:p>
        </p:txBody>
      </p:sp>
      <p:sp>
        <p:nvSpPr>
          <p:cNvPr id="3" name="Content Placeholder 2"/>
          <p:cNvSpPr>
            <a:spLocks noGrp="1"/>
          </p:cNvSpPr>
          <p:nvPr>
            <p:ph idx="1"/>
          </p:nvPr>
        </p:nvSpPr>
        <p:spPr/>
        <p:txBody>
          <a:bodyPr>
            <a:normAutofit/>
          </a:bodyPr>
          <a:lstStyle/>
          <a:p>
            <a:r>
              <a:rPr lang="en-GB" dirty="0" smtClean="0"/>
              <a:t>section {</a:t>
            </a:r>
          </a:p>
          <a:p>
            <a:r>
              <a:rPr lang="en-GB" dirty="0" smtClean="0"/>
              <a:t>	background-</a:t>
            </a:r>
            <a:r>
              <a:rPr lang="en-GB" dirty="0" err="1" smtClean="0"/>
              <a:t>color</a:t>
            </a:r>
            <a:r>
              <a:rPr lang="en-GB" dirty="0" smtClean="0"/>
              <a:t>: #</a:t>
            </a:r>
            <a:r>
              <a:rPr lang="en-GB" dirty="0" err="1" smtClean="0"/>
              <a:t>ffeeaa</a:t>
            </a:r>
            <a:r>
              <a:rPr lang="en-GB" dirty="0" smtClean="0"/>
              <a:t>;</a:t>
            </a:r>
          </a:p>
          <a:p>
            <a:r>
              <a:rPr lang="en-GB" dirty="0" smtClean="0"/>
              <a:t>	-</a:t>
            </a:r>
            <a:r>
              <a:rPr lang="en-GB" dirty="0" err="1" smtClean="0"/>
              <a:t>webkit</a:t>
            </a:r>
            <a:r>
              <a:rPr lang="en-GB" dirty="0" smtClean="0"/>
              <a:t>-border-radius: 25px;</a:t>
            </a:r>
          </a:p>
          <a:p>
            <a:r>
              <a:rPr lang="en-GB" dirty="0" smtClean="0"/>
              <a:t>	-</a:t>
            </a:r>
            <a:r>
              <a:rPr lang="en-GB" dirty="0" err="1" smtClean="0"/>
              <a:t>moz</a:t>
            </a:r>
            <a:r>
              <a:rPr lang="en-GB" dirty="0" smtClean="0"/>
              <a:t>-border-radius: 25px;</a:t>
            </a:r>
          </a:p>
          <a:p>
            <a:r>
              <a:rPr lang="en-GB" dirty="0" smtClean="0"/>
              <a:t>	border-radius: 25px;</a:t>
            </a:r>
          </a:p>
          <a:p>
            <a:r>
              <a:rPr lang="en-GB" dirty="0" smtClean="0"/>
              <a:t>}</a:t>
            </a:r>
            <a:endParaRPr lang="en-GB" dirty="0"/>
          </a:p>
        </p:txBody>
      </p:sp>
    </p:spTree>
    <p:extLst>
      <p:ext uri="{BB962C8B-B14F-4D97-AF65-F5344CB8AC3E}">
        <p14:creationId xmlns:p14="http://schemas.microsoft.com/office/powerpoint/2010/main" val="3392537496"/>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CSS</a:t>
            </a:r>
            <a:endParaRPr lang="en-GB" dirty="0"/>
          </a:p>
        </p:txBody>
      </p:sp>
      <p:sp>
        <p:nvSpPr>
          <p:cNvPr id="3" name="Content Placeholder 2"/>
          <p:cNvSpPr>
            <a:spLocks noGrp="1"/>
          </p:cNvSpPr>
          <p:nvPr>
            <p:ph idx="1"/>
          </p:nvPr>
        </p:nvSpPr>
        <p:spPr/>
        <p:txBody>
          <a:bodyPr>
            <a:normAutofit/>
          </a:bodyPr>
          <a:lstStyle/>
          <a:p>
            <a:pPr>
              <a:buNone/>
            </a:pPr>
            <a:r>
              <a:rPr lang="en-GB" dirty="0" err="1" smtClean="0">
                <a:latin typeface="Comic Sans MS" pitchFamily="66" charset="0"/>
              </a:rPr>
              <a:t>nav</a:t>
            </a:r>
            <a:r>
              <a:rPr lang="en-GB" dirty="0" smtClean="0">
                <a:latin typeface="Comic Sans MS" pitchFamily="66" charset="0"/>
              </a:rPr>
              <a:t> {</a:t>
            </a:r>
          </a:p>
          <a:p>
            <a:pPr>
              <a:buNone/>
            </a:pPr>
            <a:r>
              <a:rPr lang="en-GB" dirty="0" smtClean="0">
                <a:latin typeface="Comic Sans MS" pitchFamily="66" charset="0"/>
              </a:rPr>
              <a:t>	float: right;</a:t>
            </a:r>
          </a:p>
          <a:p>
            <a:pPr>
              <a:buNone/>
            </a:pPr>
            <a:r>
              <a:rPr lang="en-GB" dirty="0" smtClean="0">
                <a:latin typeface="Comic Sans MS" pitchFamily="66" charset="0"/>
              </a:rPr>
              <a:t>	width: 450px;</a:t>
            </a:r>
          </a:p>
          <a:p>
            <a:pPr>
              <a:buNone/>
            </a:pPr>
            <a:r>
              <a:rPr lang="en-GB" dirty="0" smtClean="0">
                <a:latin typeface="Comic Sans MS" pitchFamily="66" charset="0"/>
              </a:rPr>
              <a:t>}</a:t>
            </a:r>
            <a:endParaRPr lang="en-GB" dirty="0"/>
          </a:p>
        </p:txBody>
      </p:sp>
    </p:spTree>
    <p:extLst>
      <p:ext uri="{BB962C8B-B14F-4D97-AF65-F5344CB8AC3E}">
        <p14:creationId xmlns:p14="http://schemas.microsoft.com/office/powerpoint/2010/main" val="2488141715"/>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CSS</a:t>
            </a:r>
            <a:endParaRPr lang="en-GB" dirty="0"/>
          </a:p>
        </p:txBody>
      </p:sp>
      <p:sp>
        <p:nvSpPr>
          <p:cNvPr id="3" name="Content Placeholder 2"/>
          <p:cNvSpPr>
            <a:spLocks noGrp="1"/>
          </p:cNvSpPr>
          <p:nvPr>
            <p:ph idx="1"/>
          </p:nvPr>
        </p:nvSpPr>
        <p:spPr/>
        <p:txBody>
          <a:bodyPr>
            <a:normAutofit/>
          </a:bodyPr>
          <a:lstStyle/>
          <a:p>
            <a:pPr>
              <a:buNone/>
            </a:pPr>
            <a:r>
              <a:rPr lang="en-GB" dirty="0" smtClean="0">
                <a:latin typeface="Comic Sans MS" pitchFamily="66" charset="0"/>
              </a:rPr>
              <a:t>/* ~~ The navigation list styles (can be removed if you choose to use a premade </a:t>
            </a:r>
            <a:r>
              <a:rPr lang="en-GB" dirty="0" err="1" smtClean="0">
                <a:latin typeface="Comic Sans MS" pitchFamily="66" charset="0"/>
              </a:rPr>
              <a:t>flyout</a:t>
            </a:r>
            <a:r>
              <a:rPr lang="en-GB" dirty="0" smtClean="0">
                <a:latin typeface="Comic Sans MS" pitchFamily="66" charset="0"/>
              </a:rPr>
              <a:t> menu like Spry) ~~ */</a:t>
            </a:r>
          </a:p>
          <a:p>
            <a:pPr>
              <a:buNone/>
            </a:pPr>
            <a:r>
              <a:rPr lang="en-GB" dirty="0" err="1" smtClean="0">
                <a:latin typeface="Comic Sans MS" pitchFamily="66" charset="0"/>
              </a:rPr>
              <a:t>nav</a:t>
            </a:r>
            <a:r>
              <a:rPr lang="en-GB" dirty="0" smtClean="0">
                <a:latin typeface="Comic Sans MS" pitchFamily="66" charset="0"/>
              </a:rPr>
              <a:t> </a:t>
            </a:r>
            <a:r>
              <a:rPr lang="en-GB" dirty="0" err="1" smtClean="0">
                <a:latin typeface="Comic Sans MS" pitchFamily="66" charset="0"/>
              </a:rPr>
              <a:t>ul</a:t>
            </a:r>
            <a:r>
              <a:rPr lang="en-GB" dirty="0" smtClean="0">
                <a:latin typeface="Comic Sans MS" pitchFamily="66" charset="0"/>
              </a:rPr>
              <a:t> {</a:t>
            </a:r>
          </a:p>
          <a:p>
            <a:pPr>
              <a:buNone/>
            </a:pPr>
            <a:r>
              <a:rPr lang="en-GB" dirty="0" smtClean="0">
                <a:latin typeface="Comic Sans MS" pitchFamily="66" charset="0"/>
              </a:rPr>
              <a:t>	margin-bottom: 15px;</a:t>
            </a:r>
          </a:p>
          <a:p>
            <a:pPr>
              <a:buNone/>
            </a:pPr>
            <a:r>
              <a:rPr lang="en-GB" dirty="0" smtClean="0">
                <a:latin typeface="Comic Sans MS" pitchFamily="66" charset="0"/>
              </a:rPr>
              <a:t>	list-style-type: none;</a:t>
            </a:r>
          </a:p>
          <a:p>
            <a:pPr>
              <a:buNone/>
            </a:pPr>
            <a:r>
              <a:rPr lang="en-GB" dirty="0" smtClean="0">
                <a:latin typeface="Comic Sans MS" pitchFamily="66" charset="0"/>
              </a:rPr>
              <a:t>	margin-top: 25px;</a:t>
            </a:r>
          </a:p>
          <a:p>
            <a:pPr>
              <a:buNone/>
            </a:pPr>
            <a:r>
              <a:rPr lang="en-GB" dirty="0" smtClean="0">
                <a:latin typeface="Comic Sans MS" pitchFamily="66" charset="0"/>
              </a:rPr>
              <a:t>}</a:t>
            </a:r>
            <a:endParaRPr lang="en-GB" dirty="0">
              <a:latin typeface="Comic Sans MS" pitchFamily="66" charset="0"/>
            </a:endParaRPr>
          </a:p>
        </p:txBody>
      </p:sp>
    </p:spTree>
    <p:extLst>
      <p:ext uri="{BB962C8B-B14F-4D97-AF65-F5344CB8AC3E}">
        <p14:creationId xmlns:p14="http://schemas.microsoft.com/office/powerpoint/2010/main" val="180865137"/>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CSS</a:t>
            </a:r>
            <a:endParaRPr lang="en-GB" dirty="0"/>
          </a:p>
        </p:txBody>
      </p:sp>
      <p:sp>
        <p:nvSpPr>
          <p:cNvPr id="3" name="Content Placeholder 2"/>
          <p:cNvSpPr>
            <a:spLocks noGrp="1"/>
          </p:cNvSpPr>
          <p:nvPr>
            <p:ph idx="1"/>
          </p:nvPr>
        </p:nvSpPr>
        <p:spPr/>
        <p:txBody>
          <a:bodyPr>
            <a:normAutofit/>
          </a:bodyPr>
          <a:lstStyle/>
          <a:p>
            <a:pPr>
              <a:buNone/>
            </a:pPr>
            <a:r>
              <a:rPr lang="en-GB" dirty="0" err="1" smtClean="0">
                <a:latin typeface="Comic Sans MS" pitchFamily="66" charset="0"/>
              </a:rPr>
              <a:t>nav</a:t>
            </a:r>
            <a:r>
              <a:rPr lang="en-GB" dirty="0" smtClean="0">
                <a:latin typeface="Comic Sans MS" pitchFamily="66" charset="0"/>
              </a:rPr>
              <a:t> </a:t>
            </a:r>
            <a:r>
              <a:rPr lang="en-GB" dirty="0" err="1" smtClean="0">
                <a:latin typeface="Comic Sans MS" pitchFamily="66" charset="0"/>
              </a:rPr>
              <a:t>ul</a:t>
            </a:r>
            <a:r>
              <a:rPr lang="en-GB" dirty="0" smtClean="0">
                <a:latin typeface="Comic Sans MS" pitchFamily="66" charset="0"/>
              </a:rPr>
              <a:t> </a:t>
            </a:r>
            <a:r>
              <a:rPr lang="en-GB" dirty="0" err="1" smtClean="0">
                <a:latin typeface="Comic Sans MS" pitchFamily="66" charset="0"/>
              </a:rPr>
              <a:t>li</a:t>
            </a:r>
            <a:r>
              <a:rPr lang="en-GB" dirty="0" smtClean="0">
                <a:latin typeface="Comic Sans MS" pitchFamily="66" charset="0"/>
              </a:rPr>
              <a:t> {</a:t>
            </a:r>
          </a:p>
          <a:p>
            <a:pPr>
              <a:buNone/>
            </a:pPr>
            <a:r>
              <a:rPr lang="en-GB" dirty="0" smtClean="0">
                <a:latin typeface="Comic Sans MS" pitchFamily="66" charset="0"/>
              </a:rPr>
              <a:t>	float: left;</a:t>
            </a:r>
          </a:p>
          <a:p>
            <a:pPr>
              <a:buNone/>
            </a:pPr>
            <a:r>
              <a:rPr lang="en-GB" dirty="0" smtClean="0">
                <a:latin typeface="Comic Sans MS" pitchFamily="66" charset="0"/>
              </a:rPr>
              <a:t>	text-decoration: none;</a:t>
            </a:r>
          </a:p>
          <a:p>
            <a:pPr>
              <a:buNone/>
            </a:pPr>
            <a:r>
              <a:rPr lang="en-GB" dirty="0" smtClean="0">
                <a:latin typeface="Comic Sans MS" pitchFamily="66" charset="0"/>
              </a:rPr>
              <a:t>	margin-right: 8px;</a:t>
            </a:r>
          </a:p>
          <a:p>
            <a:pPr>
              <a:buNone/>
            </a:pPr>
            <a:r>
              <a:rPr lang="en-GB" dirty="0" smtClean="0">
                <a:latin typeface="Comic Sans MS" pitchFamily="66" charset="0"/>
              </a:rPr>
              <a:t>}</a:t>
            </a:r>
            <a:endParaRPr lang="en-GB" dirty="0">
              <a:latin typeface="Comic Sans MS" pitchFamily="66" charset="0"/>
            </a:endParaRPr>
          </a:p>
        </p:txBody>
      </p:sp>
    </p:spTree>
    <p:extLst>
      <p:ext uri="{BB962C8B-B14F-4D97-AF65-F5344CB8AC3E}">
        <p14:creationId xmlns:p14="http://schemas.microsoft.com/office/powerpoint/2010/main" val="935020054"/>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CSS</a:t>
            </a:r>
            <a:endParaRPr lang="en-GB" dirty="0"/>
          </a:p>
        </p:txBody>
      </p:sp>
      <p:sp>
        <p:nvSpPr>
          <p:cNvPr id="3" name="Content Placeholder 2"/>
          <p:cNvSpPr>
            <a:spLocks noGrp="1"/>
          </p:cNvSpPr>
          <p:nvPr>
            <p:ph idx="1"/>
          </p:nvPr>
        </p:nvSpPr>
        <p:spPr>
          <a:xfrm>
            <a:off x="1981200" y="1340768"/>
            <a:ext cx="8229600" cy="5328592"/>
          </a:xfrm>
        </p:spPr>
        <p:txBody>
          <a:bodyPr>
            <a:normAutofit fontScale="77500" lnSpcReduction="20000"/>
          </a:bodyPr>
          <a:lstStyle/>
          <a:p>
            <a:pPr>
              <a:buNone/>
            </a:pPr>
            <a:r>
              <a:rPr lang="en-GB" dirty="0" err="1" smtClean="0">
                <a:latin typeface="Comic Sans MS" pitchFamily="66" charset="0"/>
              </a:rPr>
              <a:t>nav</a:t>
            </a:r>
            <a:r>
              <a:rPr lang="en-GB" dirty="0" smtClean="0">
                <a:latin typeface="Comic Sans MS" pitchFamily="66" charset="0"/>
              </a:rPr>
              <a:t> </a:t>
            </a:r>
            <a:r>
              <a:rPr lang="en-GB" dirty="0" err="1" smtClean="0">
                <a:latin typeface="Comic Sans MS" pitchFamily="66" charset="0"/>
              </a:rPr>
              <a:t>ul</a:t>
            </a:r>
            <a:r>
              <a:rPr lang="en-GB" dirty="0" smtClean="0">
                <a:latin typeface="Comic Sans MS" pitchFamily="66" charset="0"/>
              </a:rPr>
              <a:t> a, </a:t>
            </a:r>
            <a:r>
              <a:rPr lang="en-GB" dirty="0" err="1" smtClean="0">
                <a:latin typeface="Comic Sans MS" pitchFamily="66" charset="0"/>
              </a:rPr>
              <a:t>nav</a:t>
            </a:r>
            <a:r>
              <a:rPr lang="en-GB" dirty="0" smtClean="0">
                <a:latin typeface="Comic Sans MS" pitchFamily="66" charset="0"/>
              </a:rPr>
              <a:t> </a:t>
            </a:r>
            <a:r>
              <a:rPr lang="en-GB" dirty="0" err="1" smtClean="0">
                <a:latin typeface="Comic Sans MS" pitchFamily="66" charset="0"/>
              </a:rPr>
              <a:t>ul</a:t>
            </a:r>
            <a:r>
              <a:rPr lang="en-GB" dirty="0" smtClean="0">
                <a:latin typeface="Comic Sans MS" pitchFamily="66" charset="0"/>
              </a:rPr>
              <a:t> a:visited { /* grouping these selectors makes sure that your links retain their button look even after being visited */</a:t>
            </a:r>
          </a:p>
          <a:p>
            <a:pPr>
              <a:buNone/>
            </a:pPr>
            <a:r>
              <a:rPr lang="en-GB" dirty="0" smtClean="0">
                <a:latin typeface="Comic Sans MS" pitchFamily="66" charset="0"/>
              </a:rPr>
              <a:t>	text-decoration: none;</a:t>
            </a:r>
          </a:p>
          <a:p>
            <a:pPr>
              <a:buNone/>
            </a:pPr>
            <a:r>
              <a:rPr lang="en-GB" dirty="0" smtClean="0">
                <a:latin typeface="Comic Sans MS" pitchFamily="66" charset="0"/>
              </a:rPr>
              <a:t>	background: #C6D580;</a:t>
            </a:r>
          </a:p>
          <a:p>
            <a:pPr>
              <a:buNone/>
            </a:pPr>
            <a:r>
              <a:rPr lang="en-GB" dirty="0" smtClean="0">
                <a:latin typeface="Comic Sans MS" pitchFamily="66" charset="0"/>
              </a:rPr>
              <a:t>	padding-top: 5px;</a:t>
            </a:r>
          </a:p>
          <a:p>
            <a:pPr>
              <a:buNone/>
            </a:pPr>
            <a:r>
              <a:rPr lang="en-GB" dirty="0" smtClean="0">
                <a:latin typeface="Comic Sans MS" pitchFamily="66" charset="0"/>
              </a:rPr>
              <a:t>	padding-right: 15px;</a:t>
            </a:r>
          </a:p>
          <a:p>
            <a:pPr>
              <a:buNone/>
            </a:pPr>
            <a:r>
              <a:rPr lang="en-GB" dirty="0" smtClean="0">
                <a:latin typeface="Comic Sans MS" pitchFamily="66" charset="0"/>
              </a:rPr>
              <a:t>	padding-bottom: 5px;</a:t>
            </a:r>
          </a:p>
          <a:p>
            <a:pPr>
              <a:buNone/>
            </a:pPr>
            <a:r>
              <a:rPr lang="en-GB" dirty="0" smtClean="0">
                <a:latin typeface="Comic Sans MS" pitchFamily="66" charset="0"/>
              </a:rPr>
              <a:t>	padding-left: 15px;</a:t>
            </a:r>
          </a:p>
          <a:p>
            <a:pPr>
              <a:buNone/>
            </a:pPr>
            <a:r>
              <a:rPr lang="en-GB" dirty="0" smtClean="0">
                <a:latin typeface="Comic Sans MS" pitchFamily="66" charset="0"/>
              </a:rPr>
              <a:t>	display: block;</a:t>
            </a:r>
          </a:p>
          <a:p>
            <a:pPr>
              <a:buNone/>
            </a:pPr>
            <a:r>
              <a:rPr lang="en-GB" dirty="0" smtClean="0">
                <a:latin typeface="Comic Sans MS" pitchFamily="66" charset="0"/>
              </a:rPr>
              <a:t>	font-weight: normal;</a:t>
            </a:r>
          </a:p>
          <a:p>
            <a:pPr>
              <a:buNone/>
            </a:pPr>
            <a:r>
              <a:rPr lang="en-GB" dirty="0" smtClean="0">
                <a:latin typeface="Comic Sans MS" pitchFamily="66" charset="0"/>
              </a:rPr>
              <a:t>	font-size: 13px;</a:t>
            </a:r>
          </a:p>
          <a:p>
            <a:pPr>
              <a:buNone/>
            </a:pPr>
            <a:r>
              <a:rPr lang="en-GB" dirty="0" smtClean="0">
                <a:latin typeface="Comic Sans MS" pitchFamily="66" charset="0"/>
              </a:rPr>
              <a:t>	</a:t>
            </a:r>
            <a:r>
              <a:rPr lang="en-GB" dirty="0" err="1" smtClean="0">
                <a:latin typeface="Comic Sans MS" pitchFamily="66" charset="0"/>
              </a:rPr>
              <a:t>color</a:t>
            </a:r>
            <a:r>
              <a:rPr lang="en-GB" dirty="0" smtClean="0">
                <a:latin typeface="Comic Sans MS" pitchFamily="66" charset="0"/>
              </a:rPr>
              <a:t>: #FFF;</a:t>
            </a:r>
          </a:p>
          <a:p>
            <a:pPr>
              <a:buNone/>
            </a:pPr>
            <a:r>
              <a:rPr lang="en-GB" dirty="0" smtClean="0">
                <a:latin typeface="Comic Sans MS" pitchFamily="66" charset="0"/>
              </a:rPr>
              <a:t>	-</a:t>
            </a:r>
            <a:r>
              <a:rPr lang="en-GB" dirty="0" err="1" smtClean="0">
                <a:latin typeface="Comic Sans MS" pitchFamily="66" charset="0"/>
              </a:rPr>
              <a:t>webkit</a:t>
            </a:r>
            <a:r>
              <a:rPr lang="en-GB" dirty="0" smtClean="0">
                <a:latin typeface="Comic Sans MS" pitchFamily="66" charset="0"/>
              </a:rPr>
              <a:t>-border-radius: 15px;</a:t>
            </a:r>
          </a:p>
          <a:p>
            <a:pPr>
              <a:buNone/>
            </a:pPr>
            <a:r>
              <a:rPr lang="en-GB" dirty="0" smtClean="0">
                <a:latin typeface="Comic Sans MS" pitchFamily="66" charset="0"/>
              </a:rPr>
              <a:t>	-</a:t>
            </a:r>
            <a:r>
              <a:rPr lang="en-GB" dirty="0" err="1" smtClean="0">
                <a:latin typeface="Comic Sans MS" pitchFamily="66" charset="0"/>
              </a:rPr>
              <a:t>moz</a:t>
            </a:r>
            <a:r>
              <a:rPr lang="en-GB" dirty="0" smtClean="0">
                <a:latin typeface="Comic Sans MS" pitchFamily="66" charset="0"/>
              </a:rPr>
              <a:t>-border-radius: 15px;</a:t>
            </a:r>
          </a:p>
          <a:p>
            <a:pPr>
              <a:buNone/>
            </a:pPr>
            <a:r>
              <a:rPr lang="en-GB" dirty="0" smtClean="0">
                <a:latin typeface="Comic Sans MS" pitchFamily="66" charset="0"/>
              </a:rPr>
              <a:t>	border-radius: 15px;</a:t>
            </a:r>
          </a:p>
          <a:p>
            <a:pPr>
              <a:buNone/>
            </a:pPr>
            <a:r>
              <a:rPr lang="en-GB" dirty="0" smtClean="0">
                <a:latin typeface="Comic Sans MS" pitchFamily="66" charset="0"/>
              </a:rPr>
              <a:t>	text-transform: uppercase;</a:t>
            </a:r>
          </a:p>
          <a:p>
            <a:pPr>
              <a:buNone/>
            </a:pPr>
            <a:r>
              <a:rPr lang="en-GB" dirty="0" smtClean="0">
                <a:latin typeface="Comic Sans MS" pitchFamily="66" charset="0"/>
              </a:rPr>
              <a:t>	font-family: Georgia, "Times New Roman", Times, serif;</a:t>
            </a:r>
          </a:p>
          <a:p>
            <a:pPr>
              <a:buNone/>
            </a:pPr>
            <a:r>
              <a:rPr lang="en-GB" dirty="0" smtClean="0">
                <a:latin typeface="Comic Sans MS" pitchFamily="66" charset="0"/>
              </a:rPr>
              <a:t>	letter-spacing: .07em;</a:t>
            </a:r>
          </a:p>
          <a:p>
            <a:pPr>
              <a:buNone/>
            </a:pPr>
            <a:r>
              <a:rPr lang="en-GB" dirty="0" smtClean="0">
                <a:latin typeface="Comic Sans MS" pitchFamily="66" charset="0"/>
              </a:rPr>
              <a:t>}</a:t>
            </a:r>
            <a:endParaRPr lang="en-GB" dirty="0">
              <a:latin typeface="Comic Sans MS" pitchFamily="66" charset="0"/>
            </a:endParaRPr>
          </a:p>
        </p:txBody>
      </p:sp>
    </p:spTree>
    <p:extLst>
      <p:ext uri="{BB962C8B-B14F-4D97-AF65-F5344CB8AC3E}">
        <p14:creationId xmlns:p14="http://schemas.microsoft.com/office/powerpoint/2010/main" val="2575205780"/>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CSS</a:t>
            </a:r>
            <a:endParaRPr lang="en-GB" dirty="0"/>
          </a:p>
        </p:txBody>
      </p:sp>
      <p:sp>
        <p:nvSpPr>
          <p:cNvPr id="3" name="Content Placeholder 2"/>
          <p:cNvSpPr>
            <a:spLocks noGrp="1"/>
          </p:cNvSpPr>
          <p:nvPr>
            <p:ph idx="1"/>
          </p:nvPr>
        </p:nvSpPr>
        <p:spPr/>
        <p:txBody>
          <a:bodyPr>
            <a:normAutofit/>
          </a:bodyPr>
          <a:lstStyle/>
          <a:p>
            <a:pPr>
              <a:buNone/>
            </a:pPr>
            <a:r>
              <a:rPr lang="en-GB" dirty="0" err="1" smtClean="0">
                <a:latin typeface="Comic Sans MS" pitchFamily="66" charset="0"/>
              </a:rPr>
              <a:t>nav</a:t>
            </a:r>
            <a:r>
              <a:rPr lang="en-GB" dirty="0" smtClean="0">
                <a:latin typeface="Comic Sans MS" pitchFamily="66" charset="0"/>
              </a:rPr>
              <a:t> </a:t>
            </a:r>
            <a:r>
              <a:rPr lang="en-GB" dirty="0" err="1" smtClean="0">
                <a:latin typeface="Comic Sans MS" pitchFamily="66" charset="0"/>
              </a:rPr>
              <a:t>ul</a:t>
            </a:r>
            <a:r>
              <a:rPr lang="en-GB" dirty="0" smtClean="0">
                <a:latin typeface="Comic Sans MS" pitchFamily="66" charset="0"/>
              </a:rPr>
              <a:t> a:hover, </a:t>
            </a:r>
            <a:r>
              <a:rPr lang="en-GB" dirty="0" err="1" smtClean="0">
                <a:latin typeface="Comic Sans MS" pitchFamily="66" charset="0"/>
              </a:rPr>
              <a:t>nav</a:t>
            </a:r>
            <a:r>
              <a:rPr lang="en-GB" dirty="0" smtClean="0">
                <a:latin typeface="Comic Sans MS" pitchFamily="66" charset="0"/>
              </a:rPr>
              <a:t> </a:t>
            </a:r>
            <a:r>
              <a:rPr lang="en-GB" dirty="0" err="1" smtClean="0">
                <a:latin typeface="Comic Sans MS" pitchFamily="66" charset="0"/>
              </a:rPr>
              <a:t>ul</a:t>
            </a:r>
            <a:r>
              <a:rPr lang="en-GB" dirty="0" smtClean="0">
                <a:latin typeface="Comic Sans MS" pitchFamily="66" charset="0"/>
              </a:rPr>
              <a:t> a:active, </a:t>
            </a:r>
            <a:r>
              <a:rPr lang="en-GB" dirty="0" err="1" smtClean="0">
                <a:latin typeface="Comic Sans MS" pitchFamily="66" charset="0"/>
              </a:rPr>
              <a:t>nav</a:t>
            </a:r>
            <a:r>
              <a:rPr lang="en-GB" dirty="0" smtClean="0">
                <a:latin typeface="Comic Sans MS" pitchFamily="66" charset="0"/>
              </a:rPr>
              <a:t> </a:t>
            </a:r>
            <a:r>
              <a:rPr lang="en-GB" dirty="0" err="1" smtClean="0">
                <a:latin typeface="Comic Sans MS" pitchFamily="66" charset="0"/>
              </a:rPr>
              <a:t>ul</a:t>
            </a:r>
            <a:r>
              <a:rPr lang="en-GB" dirty="0" smtClean="0">
                <a:latin typeface="Comic Sans MS" pitchFamily="66" charset="0"/>
              </a:rPr>
              <a:t> a:focus { /* this changes the background and text </a:t>
            </a:r>
            <a:r>
              <a:rPr lang="en-GB" dirty="0" err="1" smtClean="0">
                <a:latin typeface="Comic Sans MS" pitchFamily="66" charset="0"/>
              </a:rPr>
              <a:t>color</a:t>
            </a:r>
            <a:r>
              <a:rPr lang="en-GB" dirty="0" smtClean="0">
                <a:latin typeface="Comic Sans MS" pitchFamily="66" charset="0"/>
              </a:rPr>
              <a:t> for both mouse and keyboard navigators */</a:t>
            </a:r>
          </a:p>
          <a:p>
            <a:pPr>
              <a:buNone/>
            </a:pPr>
            <a:r>
              <a:rPr lang="en-GB" dirty="0" smtClean="0">
                <a:latin typeface="Comic Sans MS" pitchFamily="66" charset="0"/>
              </a:rPr>
              <a:t>	</a:t>
            </a:r>
            <a:r>
              <a:rPr lang="en-GB" dirty="0" err="1" smtClean="0">
                <a:latin typeface="Comic Sans MS" pitchFamily="66" charset="0"/>
              </a:rPr>
              <a:t>color</a:t>
            </a:r>
            <a:r>
              <a:rPr lang="en-GB" dirty="0" smtClean="0">
                <a:latin typeface="Comic Sans MS" pitchFamily="66" charset="0"/>
              </a:rPr>
              <a:t>: #FFF;</a:t>
            </a:r>
          </a:p>
          <a:p>
            <a:pPr>
              <a:buNone/>
            </a:pPr>
            <a:r>
              <a:rPr lang="en-GB" dirty="0" smtClean="0">
                <a:latin typeface="Comic Sans MS" pitchFamily="66" charset="0"/>
              </a:rPr>
              <a:t>	background-</a:t>
            </a:r>
            <a:r>
              <a:rPr lang="en-GB" dirty="0" err="1" smtClean="0">
                <a:latin typeface="Comic Sans MS" pitchFamily="66" charset="0"/>
              </a:rPr>
              <a:t>color</a:t>
            </a:r>
            <a:r>
              <a:rPr lang="en-GB" dirty="0" smtClean="0">
                <a:latin typeface="Comic Sans MS" pitchFamily="66" charset="0"/>
              </a:rPr>
              <a:t>: #C30;</a:t>
            </a:r>
          </a:p>
          <a:p>
            <a:pPr>
              <a:buNone/>
            </a:pPr>
            <a:r>
              <a:rPr lang="en-GB" dirty="0" smtClean="0">
                <a:latin typeface="Comic Sans MS" pitchFamily="66" charset="0"/>
              </a:rPr>
              <a:t>}</a:t>
            </a:r>
            <a:endParaRPr lang="en-GB" dirty="0">
              <a:latin typeface="Comic Sans MS" pitchFamily="66" charset="0"/>
            </a:endParaRPr>
          </a:p>
        </p:txBody>
      </p:sp>
    </p:spTree>
    <p:extLst>
      <p:ext uri="{BB962C8B-B14F-4D97-AF65-F5344CB8AC3E}">
        <p14:creationId xmlns:p14="http://schemas.microsoft.com/office/powerpoint/2010/main" val="4126929626"/>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Link the CSS</a:t>
            </a:r>
            <a:endParaRPr lang="en-GB" dirty="0"/>
          </a:p>
        </p:txBody>
      </p:sp>
      <p:sp>
        <p:nvSpPr>
          <p:cNvPr id="3" name="Content Placeholder 2"/>
          <p:cNvSpPr>
            <a:spLocks noGrp="1"/>
          </p:cNvSpPr>
          <p:nvPr>
            <p:ph idx="1"/>
          </p:nvPr>
        </p:nvSpPr>
        <p:spPr/>
        <p:txBody>
          <a:bodyPr>
            <a:normAutofit/>
          </a:bodyPr>
          <a:lstStyle/>
          <a:p>
            <a:pPr>
              <a:buNone/>
            </a:pPr>
            <a:r>
              <a:rPr lang="en-GB" dirty="0" smtClean="0">
                <a:latin typeface="Comic Sans MS" pitchFamily="66" charset="0"/>
              </a:rPr>
              <a:t>&lt;link </a:t>
            </a:r>
            <a:r>
              <a:rPr lang="en-GB" dirty="0" err="1" smtClean="0">
                <a:latin typeface="Comic Sans MS" pitchFamily="66" charset="0"/>
              </a:rPr>
              <a:t>href</a:t>
            </a:r>
            <a:r>
              <a:rPr lang="en-GB" dirty="0" smtClean="0">
                <a:latin typeface="Comic Sans MS" pitchFamily="66" charset="0"/>
              </a:rPr>
              <a:t>="style.css" </a:t>
            </a:r>
            <a:r>
              <a:rPr lang="en-GB" dirty="0" err="1" smtClean="0">
                <a:latin typeface="Comic Sans MS" pitchFamily="66" charset="0"/>
              </a:rPr>
              <a:t>rel</a:t>
            </a:r>
            <a:r>
              <a:rPr lang="en-GB" dirty="0" smtClean="0">
                <a:latin typeface="Comic Sans MS" pitchFamily="66" charset="0"/>
              </a:rPr>
              <a:t>="</a:t>
            </a:r>
            <a:r>
              <a:rPr lang="en-GB" dirty="0" err="1" smtClean="0">
                <a:latin typeface="Comic Sans MS" pitchFamily="66" charset="0"/>
              </a:rPr>
              <a:t>stylesheet</a:t>
            </a:r>
            <a:r>
              <a:rPr lang="en-GB" dirty="0" smtClean="0">
                <a:latin typeface="Comic Sans MS" pitchFamily="66" charset="0"/>
              </a:rPr>
              <a:t>" type="text/</a:t>
            </a:r>
            <a:r>
              <a:rPr lang="en-GB" dirty="0" err="1" smtClean="0">
                <a:latin typeface="Comic Sans MS" pitchFamily="66" charset="0"/>
              </a:rPr>
              <a:t>css</a:t>
            </a:r>
            <a:r>
              <a:rPr lang="en-GB" dirty="0" smtClean="0">
                <a:latin typeface="Comic Sans MS" pitchFamily="66" charset="0"/>
              </a:rPr>
              <a:t>"&gt;</a:t>
            </a:r>
            <a:endParaRPr lang="en-GB" dirty="0">
              <a:latin typeface="Comic Sans MS" pitchFamily="66" charset="0"/>
            </a:endParaRPr>
          </a:p>
        </p:txBody>
      </p:sp>
    </p:spTree>
    <p:extLst>
      <p:ext uri="{BB962C8B-B14F-4D97-AF65-F5344CB8AC3E}">
        <p14:creationId xmlns:p14="http://schemas.microsoft.com/office/powerpoint/2010/main" val="3596091003"/>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All done!!</a:t>
            </a:r>
            <a:endParaRPr lang="en-GB" dirty="0"/>
          </a:p>
        </p:txBody>
      </p:sp>
      <p:sp>
        <p:nvSpPr>
          <p:cNvPr id="3" name="Content Placeholder 2"/>
          <p:cNvSpPr>
            <a:spLocks noGrp="1"/>
          </p:cNvSpPr>
          <p:nvPr>
            <p:ph idx="1"/>
          </p:nvPr>
        </p:nvSpPr>
        <p:spPr/>
        <p:txBody>
          <a:bodyPr>
            <a:normAutofit/>
          </a:bodyPr>
          <a:lstStyle/>
          <a:p>
            <a:r>
              <a:rPr lang="en-GB" dirty="0" smtClean="0"/>
              <a:t>This should give you an idea of how to use HTML5</a:t>
            </a:r>
            <a:endParaRPr lang="en-GB" dirty="0"/>
          </a:p>
        </p:txBody>
      </p:sp>
    </p:spTree>
    <p:extLst>
      <p:ext uri="{BB962C8B-B14F-4D97-AF65-F5344CB8AC3E}">
        <p14:creationId xmlns:p14="http://schemas.microsoft.com/office/powerpoint/2010/main" val="4269884789"/>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Forms</a:t>
            </a:r>
            <a:endParaRPr lang="en-GB" dirty="0"/>
          </a:p>
        </p:txBody>
      </p:sp>
      <p:sp>
        <p:nvSpPr>
          <p:cNvPr id="3" name="Content Placeholder 2"/>
          <p:cNvSpPr>
            <a:spLocks noGrp="1"/>
          </p:cNvSpPr>
          <p:nvPr>
            <p:ph type="body" idx="1"/>
          </p:nvPr>
        </p:nvSpPr>
        <p:spPr/>
        <p:txBody>
          <a:bodyPr/>
          <a:lstStyle/>
          <a:p>
            <a:r>
              <a:rPr lang="en-GB" dirty="0" smtClean="0"/>
              <a:t>Form using HTML5</a:t>
            </a:r>
            <a:endParaRPr lang="en-GB" dirty="0"/>
          </a:p>
        </p:txBody>
      </p:sp>
    </p:spTree>
    <p:extLst>
      <p:ext uri="{BB962C8B-B14F-4D97-AF65-F5344CB8AC3E}">
        <p14:creationId xmlns:p14="http://schemas.microsoft.com/office/powerpoint/2010/main" val="1310624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GB"/>
              <a:t>DIV tag</a:t>
            </a:r>
          </a:p>
        </p:txBody>
      </p:sp>
      <p:sp>
        <p:nvSpPr>
          <p:cNvPr id="45059" name="Rectangle 3"/>
          <p:cNvSpPr>
            <a:spLocks noGrp="1" noChangeArrowheads="1"/>
          </p:cNvSpPr>
          <p:nvPr>
            <p:ph idx="1"/>
          </p:nvPr>
        </p:nvSpPr>
        <p:spPr/>
        <p:txBody>
          <a:bodyPr/>
          <a:lstStyle/>
          <a:p>
            <a:r>
              <a:rPr lang="en-GB"/>
              <a:t>Generic block element</a:t>
            </a:r>
          </a:p>
          <a:p>
            <a:r>
              <a:rPr lang="en-GB"/>
              <a:t>Serves no direct purpose</a:t>
            </a:r>
          </a:p>
          <a:p>
            <a:r>
              <a:rPr lang="en-GB"/>
              <a:t>Facilitates styling attributes</a:t>
            </a:r>
          </a:p>
          <a:p>
            <a:r>
              <a:rPr lang="en-GB"/>
              <a:t>Heavily used in CSS</a:t>
            </a:r>
          </a:p>
          <a:p>
            <a:endParaRPr lang="en-GB"/>
          </a:p>
          <a:p>
            <a:pPr>
              <a:buFont typeface="Wingdings" pitchFamily="2" charset="2"/>
              <a:buNone/>
            </a:pPr>
            <a:r>
              <a:rPr lang="en-GB" sz="4600"/>
              <a:t>&lt;div&gt;&lt;/div&gt;</a:t>
            </a:r>
          </a:p>
        </p:txBody>
      </p:sp>
    </p:spTree>
    <p:extLst>
      <p:ext uri="{BB962C8B-B14F-4D97-AF65-F5344CB8AC3E}">
        <p14:creationId xmlns:p14="http://schemas.microsoft.com/office/powerpoint/2010/main" val="595731821"/>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Main Page</a:t>
            </a:r>
            <a:endParaRPr lang="en-GB" dirty="0"/>
          </a:p>
        </p:txBody>
      </p:sp>
      <p:sp>
        <p:nvSpPr>
          <p:cNvPr id="3" name="Content Placeholder 2"/>
          <p:cNvSpPr>
            <a:spLocks noGrp="1"/>
          </p:cNvSpPr>
          <p:nvPr>
            <p:ph idx="1"/>
          </p:nvPr>
        </p:nvSpPr>
        <p:spPr/>
        <p:txBody>
          <a:bodyPr/>
          <a:lstStyle/>
          <a:p>
            <a:r>
              <a:rPr lang="en-GB" dirty="0" smtClean="0"/>
              <a:t>Use last week’s sit</a:t>
            </a:r>
          </a:p>
          <a:p>
            <a:r>
              <a:rPr lang="en-GB" dirty="0" smtClean="0"/>
              <a:t>Change the thunderbird link to read Contact</a:t>
            </a:r>
          </a:p>
          <a:p>
            <a:r>
              <a:rPr lang="en-GB" dirty="0" smtClean="0"/>
              <a:t>Create a new HTML page called contact</a:t>
            </a:r>
          </a:p>
          <a:p>
            <a:r>
              <a:rPr lang="en-GB" dirty="0" smtClean="0"/>
              <a:t>Link your Contact link to this new page</a:t>
            </a:r>
            <a:endParaRPr lang="en-GB" dirty="0"/>
          </a:p>
        </p:txBody>
      </p:sp>
    </p:spTree>
    <p:extLst>
      <p:ext uri="{BB962C8B-B14F-4D97-AF65-F5344CB8AC3E}">
        <p14:creationId xmlns:p14="http://schemas.microsoft.com/office/powerpoint/2010/main" val="630057500"/>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Contact page</a:t>
            </a:r>
            <a:endParaRPr lang="en-GB" dirty="0"/>
          </a:p>
        </p:txBody>
      </p:sp>
      <p:sp>
        <p:nvSpPr>
          <p:cNvPr id="3" name="Content Placeholder 2"/>
          <p:cNvSpPr>
            <a:spLocks noGrp="1"/>
          </p:cNvSpPr>
          <p:nvPr>
            <p:ph idx="1"/>
          </p:nvPr>
        </p:nvSpPr>
        <p:spPr/>
        <p:txBody>
          <a:bodyPr/>
          <a:lstStyle/>
          <a:p>
            <a:r>
              <a:rPr lang="en-GB" dirty="0" smtClean="0"/>
              <a:t>Copy everything from index.html to the contact page</a:t>
            </a:r>
          </a:p>
          <a:p>
            <a:r>
              <a:rPr lang="en-GB" dirty="0" smtClean="0"/>
              <a:t>Delete the body contents</a:t>
            </a:r>
            <a:endParaRPr lang="en-GB" dirty="0"/>
          </a:p>
        </p:txBody>
      </p:sp>
    </p:spTree>
    <p:extLst>
      <p:ext uri="{BB962C8B-B14F-4D97-AF65-F5344CB8AC3E}">
        <p14:creationId xmlns:p14="http://schemas.microsoft.com/office/powerpoint/2010/main" val="3555691347"/>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Body</a:t>
            </a:r>
            <a:endParaRPr lang="en-GB" dirty="0"/>
          </a:p>
        </p:txBody>
      </p:sp>
      <p:sp>
        <p:nvSpPr>
          <p:cNvPr id="3" name="Content Placeholder 2"/>
          <p:cNvSpPr>
            <a:spLocks noGrp="1"/>
          </p:cNvSpPr>
          <p:nvPr>
            <p:ph idx="1"/>
          </p:nvPr>
        </p:nvSpPr>
        <p:spPr/>
        <p:txBody>
          <a:bodyPr>
            <a:normAutofit/>
          </a:bodyPr>
          <a:lstStyle/>
          <a:p>
            <a:pPr>
              <a:buNone/>
            </a:pPr>
            <a:r>
              <a:rPr lang="en-GB" dirty="0" smtClean="0"/>
              <a:t>&lt;div class="container"&gt;</a:t>
            </a:r>
          </a:p>
          <a:p>
            <a:pPr>
              <a:buNone/>
            </a:pPr>
            <a:r>
              <a:rPr lang="en-GB" dirty="0" smtClean="0"/>
              <a:t>  &lt;header&gt;</a:t>
            </a:r>
          </a:p>
          <a:p>
            <a:pPr>
              <a:buNone/>
            </a:pPr>
            <a:r>
              <a:rPr lang="en-GB" dirty="0" smtClean="0"/>
              <a:t>    &lt;</a:t>
            </a:r>
            <a:r>
              <a:rPr lang="en-GB" dirty="0" err="1" smtClean="0"/>
              <a:t>nav</a:t>
            </a:r>
            <a:r>
              <a:rPr lang="en-GB" dirty="0" smtClean="0"/>
              <a:t>&gt;</a:t>
            </a:r>
          </a:p>
          <a:p>
            <a:pPr>
              <a:buNone/>
            </a:pPr>
            <a:r>
              <a:rPr lang="en-GB" dirty="0" smtClean="0"/>
              <a:t>      &lt;</a:t>
            </a:r>
            <a:r>
              <a:rPr lang="en-GB" dirty="0" err="1" smtClean="0"/>
              <a:t>ul</a:t>
            </a:r>
            <a:r>
              <a:rPr lang="en-GB" dirty="0" smtClean="0"/>
              <a:t>&gt;</a:t>
            </a:r>
          </a:p>
          <a:p>
            <a:pPr>
              <a:buNone/>
            </a:pPr>
            <a:r>
              <a:rPr lang="en-GB" dirty="0" smtClean="0"/>
              <a:t>      &lt;</a:t>
            </a:r>
            <a:r>
              <a:rPr lang="en-GB" dirty="0" err="1" smtClean="0"/>
              <a:t>li</a:t>
            </a:r>
            <a:r>
              <a:rPr lang="en-GB" dirty="0" smtClean="0"/>
              <a:t>&gt;&lt;a </a:t>
            </a:r>
            <a:r>
              <a:rPr lang="en-GB" dirty="0" err="1" smtClean="0"/>
              <a:t>href</a:t>
            </a:r>
            <a:r>
              <a:rPr lang="en-GB" dirty="0" smtClean="0"/>
              <a:t>="index.html" target="_self"&gt;Home&lt;/a&gt;&lt;/</a:t>
            </a:r>
            <a:r>
              <a:rPr lang="en-GB" dirty="0" err="1" smtClean="0"/>
              <a:t>li</a:t>
            </a:r>
            <a:r>
              <a:rPr lang="en-GB" dirty="0" smtClean="0"/>
              <a:t>&gt;</a:t>
            </a:r>
          </a:p>
          <a:p>
            <a:pPr>
              <a:buNone/>
            </a:pPr>
            <a:r>
              <a:rPr lang="en-GB" dirty="0" smtClean="0"/>
              <a:t>      &lt;</a:t>
            </a:r>
            <a:r>
              <a:rPr lang="en-GB" dirty="0" err="1" smtClean="0"/>
              <a:t>li</a:t>
            </a:r>
            <a:r>
              <a:rPr lang="en-GB" dirty="0" smtClean="0"/>
              <a:t>&gt;&lt;a </a:t>
            </a:r>
            <a:r>
              <a:rPr lang="en-GB" dirty="0" err="1" smtClean="0"/>
              <a:t>href</a:t>
            </a:r>
            <a:r>
              <a:rPr lang="en-GB" dirty="0" smtClean="0"/>
              <a:t>= " contact.html" &gt;Contact Me&lt;/a&gt;&lt;/</a:t>
            </a:r>
            <a:r>
              <a:rPr lang="en-GB" dirty="0" err="1" smtClean="0"/>
              <a:t>li</a:t>
            </a:r>
            <a:r>
              <a:rPr lang="en-GB" dirty="0" smtClean="0"/>
              <a:t>&gt;</a:t>
            </a:r>
          </a:p>
          <a:p>
            <a:pPr>
              <a:buNone/>
            </a:pPr>
            <a:r>
              <a:rPr lang="en-GB" dirty="0" smtClean="0"/>
              <a:t>      &lt;</a:t>
            </a:r>
            <a:r>
              <a:rPr lang="en-GB" dirty="0" err="1" smtClean="0"/>
              <a:t>li</a:t>
            </a:r>
            <a:r>
              <a:rPr lang="en-GB" dirty="0" smtClean="0"/>
              <a:t>&gt;&lt;a </a:t>
            </a:r>
            <a:r>
              <a:rPr lang="en-GB" dirty="0" err="1" smtClean="0"/>
              <a:t>href</a:t>
            </a:r>
            <a:r>
              <a:rPr lang="en-GB" dirty="0" smtClean="0"/>
              <a:t>= " #“ &gt;Contact Me&lt;/a&gt;&lt;/</a:t>
            </a:r>
            <a:r>
              <a:rPr lang="en-GB" dirty="0" err="1" smtClean="0"/>
              <a:t>li</a:t>
            </a:r>
            <a:r>
              <a:rPr lang="en-GB" dirty="0" smtClean="0"/>
              <a:t>&gt;</a:t>
            </a:r>
          </a:p>
          <a:p>
            <a:pPr>
              <a:buNone/>
            </a:pPr>
            <a:r>
              <a:rPr lang="en-GB" dirty="0" smtClean="0"/>
              <a:t>      &lt;/</a:t>
            </a:r>
            <a:r>
              <a:rPr lang="en-GB" dirty="0" err="1" smtClean="0"/>
              <a:t>ul</a:t>
            </a:r>
            <a:r>
              <a:rPr lang="en-GB" dirty="0" smtClean="0"/>
              <a:t>&gt;</a:t>
            </a:r>
          </a:p>
          <a:p>
            <a:pPr>
              <a:buNone/>
            </a:pPr>
            <a:r>
              <a:rPr lang="en-GB" dirty="0" smtClean="0"/>
              <a:t>    &lt;/</a:t>
            </a:r>
            <a:r>
              <a:rPr lang="en-GB" dirty="0" err="1" smtClean="0"/>
              <a:t>nav</a:t>
            </a:r>
            <a:r>
              <a:rPr lang="en-GB" dirty="0" smtClean="0"/>
              <a:t>&gt;</a:t>
            </a:r>
            <a:endParaRPr lang="en-GB" dirty="0"/>
          </a:p>
        </p:txBody>
      </p:sp>
    </p:spTree>
    <p:extLst>
      <p:ext uri="{BB962C8B-B14F-4D97-AF65-F5344CB8AC3E}">
        <p14:creationId xmlns:p14="http://schemas.microsoft.com/office/powerpoint/2010/main" val="1310059914"/>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35560" y="2708920"/>
            <a:ext cx="7920880" cy="3096344"/>
          </a:xfrm>
          <a:prstGeom prst="rect">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t>Body</a:t>
            </a:r>
            <a:endParaRPr lang="en-GB" dirty="0"/>
          </a:p>
        </p:txBody>
      </p:sp>
      <p:sp>
        <p:nvSpPr>
          <p:cNvPr id="3" name="Content Placeholder 2"/>
          <p:cNvSpPr>
            <a:spLocks noGrp="1"/>
          </p:cNvSpPr>
          <p:nvPr>
            <p:ph idx="1"/>
          </p:nvPr>
        </p:nvSpPr>
        <p:spPr>
          <a:xfrm>
            <a:off x="1981200" y="1196753"/>
            <a:ext cx="8229600" cy="4929411"/>
          </a:xfrm>
        </p:spPr>
        <p:txBody>
          <a:bodyPr>
            <a:noAutofit/>
          </a:bodyPr>
          <a:lstStyle/>
          <a:p>
            <a:pPr>
              <a:buNone/>
            </a:pPr>
            <a:r>
              <a:rPr lang="en-GB" sz="2000" dirty="0"/>
              <a:t>&lt;h1&gt;Talk to Me&lt;/h1&gt;</a:t>
            </a:r>
          </a:p>
          <a:p>
            <a:pPr>
              <a:buNone/>
            </a:pPr>
            <a:r>
              <a:rPr lang="en-GB" sz="2000" dirty="0"/>
              <a:t>    &lt;p&gt;I am here to help!&lt;/p&gt;</a:t>
            </a:r>
          </a:p>
          <a:p>
            <a:pPr>
              <a:buNone/>
            </a:pPr>
            <a:r>
              <a:rPr lang="en-GB" sz="2000" dirty="0"/>
              <a:t>  &lt;/header&gt;</a:t>
            </a:r>
          </a:p>
          <a:p>
            <a:pPr>
              <a:buNone/>
            </a:pPr>
            <a:r>
              <a:rPr lang="en-GB" sz="2000" dirty="0"/>
              <a:t>  &lt;div class="sidebar1"&gt;</a:t>
            </a:r>
          </a:p>
          <a:p>
            <a:pPr>
              <a:buNone/>
            </a:pPr>
            <a:r>
              <a:rPr lang="en-GB" sz="2000" dirty="0"/>
              <a:t>    &lt;aside&gt;</a:t>
            </a:r>
          </a:p>
          <a:p>
            <a:pPr>
              <a:buNone/>
            </a:pPr>
            <a:r>
              <a:rPr lang="en-GB" sz="2000" dirty="0"/>
              <a:t>    &lt;h3&gt;About Me&lt;/h3&gt;</a:t>
            </a:r>
          </a:p>
          <a:p>
            <a:pPr>
              <a:buNone/>
            </a:pPr>
            <a:r>
              <a:rPr lang="en-GB" sz="2000" dirty="0"/>
              <a:t>      &lt;p&gt; &lt;</a:t>
            </a:r>
            <a:r>
              <a:rPr lang="en-GB" sz="2000" dirty="0" err="1"/>
              <a:t>img</a:t>
            </a:r>
            <a:r>
              <a:rPr lang="en-GB" sz="2000" dirty="0"/>
              <a:t> </a:t>
            </a:r>
            <a:r>
              <a:rPr lang="en-GB" sz="2000" dirty="0" err="1"/>
              <a:t>src</a:t>
            </a:r>
            <a:r>
              <a:rPr lang="en-GB" sz="2000" dirty="0"/>
              <a:t>="" width="100" height="133" alt=“Me"&gt;&lt;</a:t>
            </a:r>
            <a:r>
              <a:rPr lang="en-GB" sz="2000" dirty="0" err="1"/>
              <a:t>br</a:t>
            </a:r>
            <a:r>
              <a:rPr lang="en-GB" sz="2000" dirty="0"/>
              <a:t>&gt;</a:t>
            </a:r>
          </a:p>
          <a:p>
            <a:pPr>
              <a:buNone/>
            </a:pPr>
            <a:r>
              <a:rPr lang="en-GB" sz="2000" dirty="0"/>
              <a:t>      One new term in HTML5 is the &amp;</a:t>
            </a:r>
            <a:r>
              <a:rPr lang="en-GB" sz="2000" dirty="0" err="1"/>
              <a:t>quot;aside&amp;quot</a:t>
            </a:r>
            <a:r>
              <a:rPr lang="en-GB" sz="2000" dirty="0"/>
              <a:t>; component of typical CSS-based layouts. It can also contain it's own set of navigation, and that navigation can have its own set of styles as well. You will find the common &amp;</a:t>
            </a:r>
            <a:r>
              <a:rPr lang="en-GB" sz="2000" dirty="0" err="1"/>
              <a:t>quot;.sidebar&amp;quot</a:t>
            </a:r>
            <a:r>
              <a:rPr lang="en-GB" sz="2000" dirty="0"/>
              <a:t>; tag in the style.css file to control this part of the layout, how it looks and what it contains.&lt;/p&gt;</a:t>
            </a:r>
          </a:p>
          <a:p>
            <a:pPr>
              <a:buNone/>
            </a:pPr>
            <a:r>
              <a:rPr lang="en-GB" sz="2000" dirty="0"/>
              <a:t>    &lt;/aside&gt;</a:t>
            </a:r>
          </a:p>
        </p:txBody>
      </p:sp>
    </p:spTree>
    <p:extLst>
      <p:ext uri="{BB962C8B-B14F-4D97-AF65-F5344CB8AC3E}">
        <p14:creationId xmlns:p14="http://schemas.microsoft.com/office/powerpoint/2010/main" val="2589813901"/>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Body</a:t>
            </a:r>
            <a:endParaRPr lang="en-GB" dirty="0"/>
          </a:p>
        </p:txBody>
      </p:sp>
      <p:sp>
        <p:nvSpPr>
          <p:cNvPr id="3" name="Content Placeholder 2"/>
          <p:cNvSpPr>
            <a:spLocks noGrp="1"/>
          </p:cNvSpPr>
          <p:nvPr>
            <p:ph idx="1"/>
          </p:nvPr>
        </p:nvSpPr>
        <p:spPr/>
        <p:txBody>
          <a:bodyPr/>
          <a:lstStyle/>
          <a:p>
            <a:pPr>
              <a:buNone/>
            </a:pPr>
            <a:r>
              <a:rPr lang="en-GB" dirty="0" smtClean="0"/>
              <a:t>&lt;!-- end .sidebar1 --&gt;&lt;/div&gt;</a:t>
            </a:r>
          </a:p>
          <a:p>
            <a:pPr>
              <a:buNone/>
            </a:pPr>
            <a:r>
              <a:rPr lang="en-GB" dirty="0" smtClean="0"/>
              <a:t>  &lt;article class="content"&gt;</a:t>
            </a:r>
          </a:p>
          <a:p>
            <a:pPr>
              <a:buNone/>
            </a:pPr>
            <a:r>
              <a:rPr lang="en-GB" dirty="0" smtClean="0"/>
              <a:t>    &lt;h1&gt;Contact&lt;/h1&gt;</a:t>
            </a:r>
          </a:p>
          <a:p>
            <a:pPr>
              <a:buNone/>
            </a:pPr>
            <a:r>
              <a:rPr lang="en-GB" dirty="0" smtClean="0"/>
              <a:t>    &lt;section&gt;</a:t>
            </a:r>
          </a:p>
          <a:p>
            <a:pPr>
              <a:buNone/>
            </a:pPr>
            <a:r>
              <a:rPr lang="en-GB" dirty="0" smtClean="0"/>
              <a:t>     &lt;h2&gt;Send Me a Message&lt;/h2&gt;</a:t>
            </a:r>
          </a:p>
          <a:p>
            <a:pPr>
              <a:buNone/>
            </a:pPr>
            <a:r>
              <a:rPr lang="en-GB" dirty="0" smtClean="0"/>
              <a:t> </a:t>
            </a:r>
            <a:endParaRPr lang="en-GB" dirty="0"/>
          </a:p>
        </p:txBody>
      </p:sp>
    </p:spTree>
    <p:extLst>
      <p:ext uri="{BB962C8B-B14F-4D97-AF65-F5344CB8AC3E}">
        <p14:creationId xmlns:p14="http://schemas.microsoft.com/office/powerpoint/2010/main" val="3401614857"/>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Form</a:t>
            </a:r>
            <a:endParaRPr lang="en-GB" dirty="0"/>
          </a:p>
        </p:txBody>
      </p:sp>
      <p:sp>
        <p:nvSpPr>
          <p:cNvPr id="3" name="Content Placeholder 2"/>
          <p:cNvSpPr>
            <a:spLocks noGrp="1"/>
          </p:cNvSpPr>
          <p:nvPr>
            <p:ph idx="1"/>
          </p:nvPr>
        </p:nvSpPr>
        <p:spPr>
          <a:xfrm>
            <a:off x="1981200" y="1340768"/>
            <a:ext cx="8229600" cy="4968552"/>
          </a:xfrm>
        </p:spPr>
        <p:txBody>
          <a:bodyPr>
            <a:noAutofit/>
          </a:bodyPr>
          <a:lstStyle/>
          <a:p>
            <a:pPr>
              <a:buNone/>
            </a:pPr>
            <a:r>
              <a:rPr lang="en-GB" sz="1600" dirty="0"/>
              <a:t>&lt;form action="http://www.hostmonster.com/monstermail" method="POST" </a:t>
            </a:r>
            <a:r>
              <a:rPr lang="en-GB" sz="1600" dirty="0" err="1"/>
              <a:t>enctype</a:t>
            </a:r>
            <a:r>
              <a:rPr lang="en-GB" sz="1600" dirty="0"/>
              <a:t>="multipart/form-data" class="form"&gt;</a:t>
            </a:r>
          </a:p>
          <a:p>
            <a:pPr>
              <a:buNone/>
            </a:pPr>
            <a:r>
              <a:rPr lang="en-GB" sz="1600" dirty="0"/>
              <a:t>       &lt;p&gt;&lt;span class="</a:t>
            </a:r>
            <a:r>
              <a:rPr lang="en-GB" sz="1600" dirty="0" err="1"/>
              <a:t>formLabel</a:t>
            </a:r>
            <a:r>
              <a:rPr lang="en-GB" sz="1600" dirty="0"/>
              <a:t>"&gt;Name&lt;/span&gt;</a:t>
            </a:r>
          </a:p>
          <a:p>
            <a:pPr>
              <a:buNone/>
            </a:pPr>
            <a:r>
              <a:rPr lang="en-GB" sz="1600" dirty="0"/>
              <a:t>          &lt;input name="Name" type="text" class="</a:t>
            </a:r>
            <a:r>
              <a:rPr lang="en-GB" sz="1600" dirty="0" err="1"/>
              <a:t>formInput</a:t>
            </a:r>
            <a:r>
              <a:rPr lang="en-GB" sz="1600" dirty="0"/>
              <a:t>" size="20"  placeholder="your name here"&gt;</a:t>
            </a:r>
          </a:p>
          <a:p>
            <a:pPr>
              <a:buNone/>
            </a:pPr>
            <a:r>
              <a:rPr lang="en-GB" sz="1600" dirty="0"/>
              <a:t>        &lt;/p&gt;</a:t>
            </a:r>
          </a:p>
          <a:p>
            <a:pPr>
              <a:buNone/>
            </a:pPr>
            <a:r>
              <a:rPr lang="en-GB" sz="1600" dirty="0"/>
              <a:t>       &lt;p&gt;&lt;span class="</a:t>
            </a:r>
            <a:r>
              <a:rPr lang="en-GB" sz="1600" dirty="0" err="1"/>
              <a:t>formLabel</a:t>
            </a:r>
            <a:r>
              <a:rPr lang="en-GB" sz="1600" dirty="0"/>
              <a:t>"&gt;Email&lt;/span&gt;</a:t>
            </a:r>
          </a:p>
          <a:p>
            <a:pPr>
              <a:buNone/>
            </a:pPr>
            <a:r>
              <a:rPr lang="en-GB" sz="1600" dirty="0"/>
              <a:t>         &lt;input name="</a:t>
            </a:r>
            <a:r>
              <a:rPr lang="en-GB" sz="1600" dirty="0" err="1"/>
              <a:t>mailfrom</a:t>
            </a:r>
            <a:r>
              <a:rPr lang="en-GB" sz="1600" dirty="0"/>
              <a:t>" type="text" class="</a:t>
            </a:r>
            <a:r>
              <a:rPr lang="en-GB" sz="1600" dirty="0" err="1"/>
              <a:t>formInput</a:t>
            </a:r>
            <a:r>
              <a:rPr lang="en-GB" sz="1600" dirty="0"/>
              <a:t>" size="26" placeholder="your email here"&gt;</a:t>
            </a:r>
          </a:p>
          <a:p>
            <a:pPr>
              <a:buNone/>
            </a:pPr>
            <a:r>
              <a:rPr lang="en-GB" sz="1600" dirty="0"/>
              <a:t>       &lt;/p&gt;</a:t>
            </a:r>
          </a:p>
          <a:p>
            <a:pPr>
              <a:buNone/>
            </a:pPr>
            <a:r>
              <a:rPr lang="en-GB" sz="1600" dirty="0"/>
              <a:t>       &lt;p&gt;         &lt;span class="</a:t>
            </a:r>
            <a:r>
              <a:rPr lang="en-GB" sz="1600" dirty="0" err="1"/>
              <a:t>formLabel</a:t>
            </a:r>
            <a:r>
              <a:rPr lang="en-GB" sz="1600" dirty="0"/>
              <a:t>"&gt;Company&lt;/span&gt;</a:t>
            </a:r>
          </a:p>
          <a:p>
            <a:pPr>
              <a:buNone/>
            </a:pPr>
            <a:r>
              <a:rPr lang="en-GB" sz="1600" dirty="0"/>
              <a:t>         &lt;input name="Company" type="text" class="</a:t>
            </a:r>
            <a:r>
              <a:rPr lang="en-GB" sz="1600" dirty="0" err="1"/>
              <a:t>formInput</a:t>
            </a:r>
            <a:r>
              <a:rPr lang="en-GB" sz="1600" dirty="0"/>
              <a:t>" id="Company" size="20" placeholder="your company here"&gt;</a:t>
            </a:r>
          </a:p>
          <a:p>
            <a:pPr>
              <a:buNone/>
            </a:pPr>
            <a:r>
              <a:rPr lang="en-GB" sz="1600" dirty="0"/>
              <a:t>     &lt;/p&gt;</a:t>
            </a:r>
          </a:p>
          <a:p>
            <a:pPr>
              <a:buNone/>
            </a:pPr>
            <a:r>
              <a:rPr lang="en-GB" sz="1600" dirty="0"/>
              <a:t>       &lt;p&gt;&lt;span class="</a:t>
            </a:r>
            <a:r>
              <a:rPr lang="en-GB" sz="1600" dirty="0" err="1"/>
              <a:t>formLabel</a:t>
            </a:r>
            <a:r>
              <a:rPr lang="en-GB" sz="1600" dirty="0"/>
              <a:t>"&gt;City&lt;/span&gt;</a:t>
            </a:r>
          </a:p>
          <a:p>
            <a:pPr>
              <a:buNone/>
            </a:pPr>
            <a:r>
              <a:rPr lang="en-GB" sz="1600" dirty="0"/>
              <a:t>         &lt;input name="City" type="text" class="</a:t>
            </a:r>
            <a:r>
              <a:rPr lang="en-GB" sz="1600" dirty="0" err="1"/>
              <a:t>formInput</a:t>
            </a:r>
            <a:r>
              <a:rPr lang="en-GB" sz="1600" dirty="0"/>
              <a:t>"  placeholder="your city here"&gt;</a:t>
            </a:r>
          </a:p>
          <a:p>
            <a:pPr>
              <a:buNone/>
            </a:pPr>
            <a:r>
              <a:rPr lang="en-GB" sz="1600" dirty="0"/>
              <a:t>       &lt;/p&gt;</a:t>
            </a:r>
          </a:p>
        </p:txBody>
      </p:sp>
    </p:spTree>
    <p:extLst>
      <p:ext uri="{BB962C8B-B14F-4D97-AF65-F5344CB8AC3E}">
        <p14:creationId xmlns:p14="http://schemas.microsoft.com/office/powerpoint/2010/main" val="74319073"/>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Form</a:t>
            </a:r>
            <a:endParaRPr lang="en-GB" dirty="0"/>
          </a:p>
        </p:txBody>
      </p:sp>
      <p:sp>
        <p:nvSpPr>
          <p:cNvPr id="3" name="Content Placeholder 2"/>
          <p:cNvSpPr>
            <a:spLocks noGrp="1"/>
          </p:cNvSpPr>
          <p:nvPr>
            <p:ph idx="1"/>
          </p:nvPr>
        </p:nvSpPr>
        <p:spPr/>
        <p:txBody>
          <a:bodyPr>
            <a:normAutofit fontScale="85000" lnSpcReduction="20000"/>
          </a:bodyPr>
          <a:lstStyle/>
          <a:p>
            <a:pPr>
              <a:buNone/>
            </a:pPr>
            <a:r>
              <a:rPr lang="en-GB" dirty="0" smtClean="0"/>
              <a:t>&lt;p&gt;         &lt;span class="</a:t>
            </a:r>
            <a:r>
              <a:rPr lang="en-GB" dirty="0" err="1" smtClean="0"/>
              <a:t>formLabel</a:t>
            </a:r>
            <a:r>
              <a:rPr lang="en-GB" dirty="0" smtClean="0"/>
              <a:t>"&gt;Phone&lt;/span&gt;</a:t>
            </a:r>
          </a:p>
          <a:p>
            <a:pPr>
              <a:buNone/>
            </a:pPr>
            <a:r>
              <a:rPr lang="en-GB" dirty="0" smtClean="0"/>
              <a:t>         &lt;input name="Phone" type="text" class="</a:t>
            </a:r>
            <a:r>
              <a:rPr lang="en-GB" dirty="0" err="1" smtClean="0"/>
              <a:t>formInput</a:t>
            </a:r>
            <a:r>
              <a:rPr lang="en-GB" dirty="0" smtClean="0"/>
              <a:t>" size="18" placeholder="your phone here"&gt;</a:t>
            </a:r>
          </a:p>
          <a:p>
            <a:pPr>
              <a:buNone/>
            </a:pPr>
            <a:r>
              <a:rPr lang="en-GB" dirty="0" smtClean="0"/>
              <a:t>       &lt;/p&gt;</a:t>
            </a:r>
          </a:p>
          <a:p>
            <a:pPr>
              <a:buNone/>
            </a:pPr>
            <a:r>
              <a:rPr lang="en-GB" dirty="0" smtClean="0"/>
              <a:t>       &lt;p&gt;         &lt;span class="</a:t>
            </a:r>
            <a:r>
              <a:rPr lang="en-GB" dirty="0" err="1" smtClean="0"/>
              <a:t>formLabel</a:t>
            </a:r>
            <a:r>
              <a:rPr lang="en-GB" dirty="0" smtClean="0"/>
              <a:t>"&gt;Message</a:t>
            </a:r>
          </a:p>
          <a:p>
            <a:pPr>
              <a:buNone/>
            </a:pPr>
            <a:r>
              <a:rPr lang="en-GB" dirty="0" smtClean="0"/>
              <a:t>           &lt;/span&gt;</a:t>
            </a:r>
          </a:p>
          <a:p>
            <a:pPr>
              <a:buNone/>
            </a:pPr>
            <a:r>
              <a:rPr lang="en-GB" dirty="0" smtClean="0"/>
              <a:t>         &lt;</a:t>
            </a:r>
            <a:r>
              <a:rPr lang="en-GB" dirty="0" err="1" smtClean="0"/>
              <a:t>textarea</a:t>
            </a:r>
            <a:r>
              <a:rPr lang="en-GB" dirty="0" smtClean="0"/>
              <a:t> name=“Message" cols="50" rows="6" class="</a:t>
            </a:r>
            <a:r>
              <a:rPr lang="en-GB" dirty="0" err="1" smtClean="0"/>
              <a:t>formTextField</a:t>
            </a:r>
            <a:r>
              <a:rPr lang="en-GB" dirty="0" smtClean="0"/>
              <a:t>" placeholder="your message here"&gt;&lt;/</a:t>
            </a:r>
            <a:r>
              <a:rPr lang="en-GB" dirty="0" err="1" smtClean="0"/>
              <a:t>textarea</a:t>
            </a:r>
            <a:r>
              <a:rPr lang="en-GB" dirty="0" smtClean="0"/>
              <a:t>&gt;</a:t>
            </a:r>
          </a:p>
          <a:p>
            <a:pPr>
              <a:buNone/>
            </a:pPr>
            <a:r>
              <a:rPr lang="en-GB" dirty="0" smtClean="0"/>
              <a:t>       &lt;/p&gt;</a:t>
            </a:r>
          </a:p>
          <a:p>
            <a:pPr>
              <a:buNone/>
            </a:pPr>
            <a:r>
              <a:rPr lang="en-GB" dirty="0" smtClean="0"/>
              <a:t>&lt;input type="hidden" name="</a:t>
            </a:r>
            <a:r>
              <a:rPr lang="en-GB" dirty="0" err="1" smtClean="0"/>
              <a:t>sendtoemail</a:t>
            </a:r>
            <a:r>
              <a:rPr lang="en-GB" dirty="0" smtClean="0"/>
              <a:t>" value="user@email.com"&gt;</a:t>
            </a:r>
          </a:p>
          <a:p>
            <a:pPr>
              <a:buNone/>
            </a:pPr>
            <a:r>
              <a:rPr lang="en-GB" dirty="0" smtClean="0"/>
              <a:t>         </a:t>
            </a:r>
          </a:p>
          <a:p>
            <a:pPr>
              <a:buNone/>
            </a:pPr>
            <a:r>
              <a:rPr lang="en-GB" dirty="0" smtClean="0"/>
              <a:t>        &lt;span class="</a:t>
            </a:r>
            <a:r>
              <a:rPr lang="en-GB" dirty="0" err="1" smtClean="0"/>
              <a:t>formSubmit</a:t>
            </a:r>
            <a:r>
              <a:rPr lang="en-GB" dirty="0" smtClean="0"/>
              <a:t>"&gt;</a:t>
            </a:r>
          </a:p>
          <a:p>
            <a:pPr>
              <a:buNone/>
            </a:pPr>
            <a:r>
              <a:rPr lang="en-GB" dirty="0" smtClean="0"/>
              <a:t>        &lt;input type="submit" class="</a:t>
            </a:r>
            <a:r>
              <a:rPr lang="en-GB" dirty="0" err="1" smtClean="0"/>
              <a:t>formSubmit</a:t>
            </a:r>
            <a:r>
              <a:rPr lang="en-GB" dirty="0" smtClean="0"/>
              <a:t>" value="Send Email"&gt;</a:t>
            </a:r>
          </a:p>
          <a:p>
            <a:pPr>
              <a:buNone/>
            </a:pPr>
            <a:r>
              <a:rPr lang="en-GB" dirty="0" smtClean="0"/>
              <a:t>        &lt;/span&gt;</a:t>
            </a:r>
          </a:p>
          <a:p>
            <a:pPr>
              <a:buNone/>
            </a:pPr>
            <a:r>
              <a:rPr lang="en-GB" dirty="0" smtClean="0"/>
              <a:t>     &lt;/form&gt;</a:t>
            </a:r>
            <a:endParaRPr lang="en-GB" dirty="0"/>
          </a:p>
        </p:txBody>
      </p:sp>
    </p:spTree>
    <p:extLst>
      <p:ext uri="{BB962C8B-B14F-4D97-AF65-F5344CB8AC3E}">
        <p14:creationId xmlns:p14="http://schemas.microsoft.com/office/powerpoint/2010/main" val="4226646519"/>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Body</a:t>
            </a:r>
            <a:endParaRPr lang="en-GB" dirty="0"/>
          </a:p>
        </p:txBody>
      </p:sp>
      <p:sp>
        <p:nvSpPr>
          <p:cNvPr id="3" name="Content Placeholder 2"/>
          <p:cNvSpPr>
            <a:spLocks noGrp="1"/>
          </p:cNvSpPr>
          <p:nvPr>
            <p:ph idx="1"/>
          </p:nvPr>
        </p:nvSpPr>
        <p:spPr/>
        <p:txBody>
          <a:bodyPr>
            <a:normAutofit lnSpcReduction="10000"/>
          </a:bodyPr>
          <a:lstStyle/>
          <a:p>
            <a:pPr>
              <a:buNone/>
            </a:pPr>
            <a:r>
              <a:rPr lang="en-GB" dirty="0" smtClean="0"/>
              <a:t>&lt;/p&gt;</a:t>
            </a:r>
          </a:p>
          <a:p>
            <a:pPr>
              <a:buNone/>
            </a:pPr>
            <a:r>
              <a:rPr lang="en-GB" dirty="0" smtClean="0"/>
              <a:t>    &lt;/section&gt;</a:t>
            </a:r>
          </a:p>
          <a:p>
            <a:pPr>
              <a:buNone/>
            </a:pPr>
            <a:endParaRPr lang="en-GB" dirty="0" smtClean="0"/>
          </a:p>
          <a:p>
            <a:pPr>
              <a:buNone/>
            </a:pPr>
            <a:r>
              <a:rPr lang="en-GB" dirty="0" smtClean="0"/>
              <a:t>    &lt;!-- end .content --&gt;&lt;/article&gt;</a:t>
            </a:r>
          </a:p>
          <a:p>
            <a:pPr>
              <a:buNone/>
            </a:pPr>
            <a:r>
              <a:rPr lang="en-GB" dirty="0" smtClean="0"/>
              <a:t>  </a:t>
            </a:r>
          </a:p>
          <a:p>
            <a:pPr>
              <a:buNone/>
            </a:pPr>
            <a:r>
              <a:rPr lang="en-GB" dirty="0" smtClean="0"/>
              <a:t>  &lt;footer&gt;</a:t>
            </a:r>
          </a:p>
          <a:p>
            <a:pPr>
              <a:buNone/>
            </a:pPr>
            <a:r>
              <a:rPr lang="en-GB" dirty="0" smtClean="0"/>
              <a:t>    &lt;a </a:t>
            </a:r>
            <a:r>
              <a:rPr lang="en-GB" dirty="0" err="1" smtClean="0"/>
              <a:t>href</a:t>
            </a:r>
            <a:r>
              <a:rPr lang="en-GB" dirty="0" smtClean="0"/>
              <a:t>="#"&gt;Links&lt;/a&gt;</a:t>
            </a:r>
          </a:p>
          <a:p>
            <a:pPr>
              <a:buNone/>
            </a:pPr>
            <a:r>
              <a:rPr lang="en-GB" dirty="0" smtClean="0"/>
              <a:t>   &lt;a </a:t>
            </a:r>
            <a:r>
              <a:rPr lang="en-GB" dirty="0" err="1" smtClean="0"/>
              <a:t>href</a:t>
            </a:r>
            <a:r>
              <a:rPr lang="en-GB" dirty="0" smtClean="0"/>
              <a:t>="http://www.w3.org/" target="_new"&gt;w3c World Wide Web Consortium&lt;/a&gt;</a:t>
            </a:r>
          </a:p>
          <a:p>
            <a:pPr>
              <a:buNone/>
            </a:pPr>
            <a:r>
              <a:rPr lang="en-GB" dirty="0" smtClean="0"/>
              <a:t>&lt;/footer&gt;</a:t>
            </a:r>
          </a:p>
          <a:p>
            <a:pPr>
              <a:buNone/>
            </a:pPr>
            <a:r>
              <a:rPr lang="en-GB" dirty="0" smtClean="0"/>
              <a:t>  &lt;!-- end .container --&gt;</a:t>
            </a:r>
          </a:p>
          <a:p>
            <a:pPr>
              <a:buNone/>
            </a:pPr>
            <a:r>
              <a:rPr lang="en-GB" dirty="0" smtClean="0"/>
              <a:t>&lt;/div&gt;</a:t>
            </a:r>
            <a:endParaRPr lang="en-GB" dirty="0"/>
          </a:p>
        </p:txBody>
      </p:sp>
    </p:spTree>
    <p:extLst>
      <p:ext uri="{BB962C8B-B14F-4D97-AF65-F5344CB8AC3E}">
        <p14:creationId xmlns:p14="http://schemas.microsoft.com/office/powerpoint/2010/main" val="1426277170"/>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836712"/>
            <a:ext cx="4690864" cy="724942"/>
          </a:xfrm>
        </p:spPr>
        <p:txBody>
          <a:bodyPr>
            <a:normAutofit/>
          </a:bodyPr>
          <a:lstStyle/>
          <a:p>
            <a:r>
              <a:rPr lang="en-GB" dirty="0" smtClean="0"/>
              <a:t>The </a:t>
            </a:r>
            <a:r>
              <a:rPr lang="en-GB" dirty="0" err="1" smtClean="0"/>
              <a:t>Stylesheet</a:t>
            </a:r>
            <a:endParaRPr lang="en-GB" dirty="0"/>
          </a:p>
        </p:txBody>
      </p:sp>
      <p:sp>
        <p:nvSpPr>
          <p:cNvPr id="3" name="Content Placeholder 2"/>
          <p:cNvSpPr>
            <a:spLocks noGrp="1"/>
          </p:cNvSpPr>
          <p:nvPr>
            <p:ph sz="half" idx="1"/>
          </p:nvPr>
        </p:nvSpPr>
        <p:spPr>
          <a:xfrm>
            <a:off x="6456040" y="116632"/>
            <a:ext cx="4038600" cy="6669360"/>
          </a:xfrm>
        </p:spPr>
        <p:txBody>
          <a:bodyPr>
            <a:normAutofit fontScale="55000" lnSpcReduction="20000"/>
          </a:bodyPr>
          <a:lstStyle/>
          <a:p>
            <a:pPr>
              <a:buNone/>
            </a:pPr>
            <a:r>
              <a:rPr lang="en-GB" sz="5600" dirty="0"/>
              <a:t>.form {</a:t>
            </a:r>
          </a:p>
          <a:p>
            <a:pPr>
              <a:buNone/>
            </a:pPr>
            <a:r>
              <a:rPr lang="en-GB" sz="5600" dirty="0"/>
              <a:t>	width: 550px;</a:t>
            </a:r>
          </a:p>
          <a:p>
            <a:pPr>
              <a:buNone/>
            </a:pPr>
            <a:r>
              <a:rPr lang="en-GB" sz="5600" dirty="0"/>
              <a:t>	padding: 0px </a:t>
            </a:r>
            <a:r>
              <a:rPr lang="en-GB" sz="5600" dirty="0" err="1"/>
              <a:t>0px</a:t>
            </a:r>
            <a:r>
              <a:rPr lang="en-GB" sz="5600" dirty="0"/>
              <a:t> 4px 25px;</a:t>
            </a:r>
          </a:p>
          <a:p>
            <a:pPr>
              <a:buNone/>
            </a:pPr>
            <a:r>
              <a:rPr lang="en-GB" sz="5600" dirty="0"/>
              <a:t>	margin: 0px;</a:t>
            </a:r>
          </a:p>
          <a:p>
            <a:pPr>
              <a:buNone/>
            </a:pPr>
            <a:r>
              <a:rPr lang="en-GB" sz="5600" dirty="0"/>
              <a:t>}</a:t>
            </a:r>
          </a:p>
          <a:p>
            <a:pPr>
              <a:buNone/>
            </a:pPr>
            <a:r>
              <a:rPr lang="en-GB" sz="5600" dirty="0"/>
              <a:t>.</a:t>
            </a:r>
            <a:r>
              <a:rPr lang="en-GB" sz="5600" dirty="0" err="1"/>
              <a:t>formLabel</a:t>
            </a:r>
            <a:r>
              <a:rPr lang="en-GB" sz="5600" dirty="0"/>
              <a:t> {</a:t>
            </a:r>
          </a:p>
          <a:p>
            <a:pPr>
              <a:buNone/>
            </a:pPr>
            <a:r>
              <a:rPr lang="en-GB" sz="5600" dirty="0"/>
              <a:t>	display: block;</a:t>
            </a:r>
          </a:p>
          <a:p>
            <a:pPr>
              <a:buNone/>
            </a:pPr>
            <a:r>
              <a:rPr lang="en-GB" sz="5600" dirty="0"/>
              <a:t>	float: left;</a:t>
            </a:r>
          </a:p>
          <a:p>
            <a:pPr>
              <a:buNone/>
            </a:pPr>
            <a:r>
              <a:rPr lang="en-GB" sz="5600" dirty="0"/>
              <a:t>	font-size: 14px;</a:t>
            </a:r>
          </a:p>
          <a:p>
            <a:pPr>
              <a:buNone/>
            </a:pPr>
            <a:r>
              <a:rPr lang="en-GB" sz="5600" dirty="0"/>
              <a:t>	</a:t>
            </a:r>
            <a:r>
              <a:rPr lang="en-GB" sz="5600" dirty="0" err="1"/>
              <a:t>color</a:t>
            </a:r>
            <a:r>
              <a:rPr lang="en-GB" sz="5600" dirty="0"/>
              <a:t>: #334455;</a:t>
            </a:r>
          </a:p>
          <a:p>
            <a:pPr>
              <a:buNone/>
            </a:pPr>
            <a:r>
              <a:rPr lang="en-GB" sz="5600" dirty="0"/>
              <a:t>	padding-right: 6px;</a:t>
            </a:r>
          </a:p>
          <a:p>
            <a:pPr>
              <a:buNone/>
            </a:pPr>
            <a:r>
              <a:rPr lang="en-GB" sz="5600" dirty="0"/>
              <a:t>	width: 65px;</a:t>
            </a:r>
          </a:p>
          <a:p>
            <a:pPr>
              <a:buNone/>
            </a:pPr>
            <a:r>
              <a:rPr lang="en-GB" sz="5600" dirty="0"/>
              <a:t>	font-weight: bold;</a:t>
            </a:r>
          </a:p>
          <a:p>
            <a:pPr>
              <a:buNone/>
            </a:pPr>
            <a:r>
              <a:rPr lang="en-GB" sz="5600" dirty="0"/>
              <a:t>}</a:t>
            </a:r>
          </a:p>
          <a:p>
            <a:pPr>
              <a:buNone/>
            </a:pPr>
            <a:endParaRPr lang="en-GB" sz="5600" dirty="0"/>
          </a:p>
        </p:txBody>
      </p:sp>
      <p:sp>
        <p:nvSpPr>
          <p:cNvPr id="4" name="Content Placeholder 3"/>
          <p:cNvSpPr>
            <a:spLocks noGrp="1"/>
          </p:cNvSpPr>
          <p:nvPr>
            <p:ph sz="half" idx="2"/>
          </p:nvPr>
        </p:nvSpPr>
        <p:spPr>
          <a:xfrm>
            <a:off x="2032248" y="2032249"/>
            <a:ext cx="4038600" cy="4525963"/>
          </a:xfrm>
        </p:spPr>
        <p:txBody>
          <a:bodyPr>
            <a:normAutofit fontScale="55000" lnSpcReduction="20000"/>
          </a:bodyPr>
          <a:lstStyle/>
          <a:p>
            <a:r>
              <a:rPr lang="en-GB" dirty="0" smtClean="0"/>
              <a:t>Add the following to your existing style.css file</a:t>
            </a:r>
          </a:p>
          <a:p>
            <a:endParaRPr lang="en-GB" dirty="0"/>
          </a:p>
        </p:txBody>
      </p:sp>
    </p:spTree>
    <p:extLst>
      <p:ext uri="{BB962C8B-B14F-4D97-AF65-F5344CB8AC3E}">
        <p14:creationId xmlns:p14="http://schemas.microsoft.com/office/powerpoint/2010/main" val="121201207"/>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err="1" smtClean="0"/>
              <a:t>Stylesheet</a:t>
            </a:r>
            <a:endParaRPr lang="en-GB" dirty="0"/>
          </a:p>
        </p:txBody>
      </p:sp>
      <p:sp>
        <p:nvSpPr>
          <p:cNvPr id="3" name="Content Placeholder 2"/>
          <p:cNvSpPr>
            <a:spLocks noGrp="1"/>
          </p:cNvSpPr>
          <p:nvPr>
            <p:ph idx="1"/>
          </p:nvPr>
        </p:nvSpPr>
        <p:spPr>
          <a:xfrm>
            <a:off x="1981200" y="1600200"/>
            <a:ext cx="8229600" cy="4925144"/>
          </a:xfrm>
        </p:spPr>
        <p:txBody>
          <a:bodyPr>
            <a:normAutofit fontScale="40000" lnSpcReduction="20000"/>
          </a:bodyPr>
          <a:lstStyle/>
          <a:p>
            <a:pPr>
              <a:buNone/>
            </a:pPr>
            <a:r>
              <a:rPr lang="en-GB" sz="3800" dirty="0"/>
              <a:t>.</a:t>
            </a:r>
            <a:r>
              <a:rPr lang="en-GB" sz="3800" dirty="0" err="1"/>
              <a:t>formInput</a:t>
            </a:r>
            <a:r>
              <a:rPr lang="en-GB" sz="3800" dirty="0"/>
              <a:t> {</a:t>
            </a:r>
          </a:p>
          <a:p>
            <a:pPr>
              <a:buNone/>
            </a:pPr>
            <a:r>
              <a:rPr lang="en-GB" sz="3800" dirty="0"/>
              <a:t>	border: 1px inset #</a:t>
            </a:r>
            <a:r>
              <a:rPr lang="en-GB" sz="3800" dirty="0" err="1"/>
              <a:t>fff</a:t>
            </a:r>
            <a:r>
              <a:rPr lang="en-GB" sz="3800" dirty="0"/>
              <a:t>;</a:t>
            </a:r>
          </a:p>
          <a:p>
            <a:pPr>
              <a:buNone/>
            </a:pPr>
            <a:r>
              <a:rPr lang="en-GB" sz="3800" dirty="0"/>
              <a:t>	height: 25px;</a:t>
            </a:r>
          </a:p>
          <a:p>
            <a:pPr>
              <a:buNone/>
            </a:pPr>
            <a:r>
              <a:rPr lang="en-GB" sz="3800" dirty="0"/>
              <a:t>	background-</a:t>
            </a:r>
            <a:r>
              <a:rPr lang="en-GB" sz="3800" dirty="0" err="1"/>
              <a:t>color</a:t>
            </a:r>
            <a:r>
              <a:rPr lang="en-GB" sz="3800" dirty="0"/>
              <a:t>: #FFF;</a:t>
            </a:r>
          </a:p>
          <a:p>
            <a:pPr>
              <a:buNone/>
            </a:pPr>
            <a:r>
              <a:rPr lang="en-GB" sz="3800" dirty="0"/>
              <a:t>	padding: 1px;</a:t>
            </a:r>
          </a:p>
          <a:p>
            <a:pPr>
              <a:buNone/>
            </a:pPr>
            <a:r>
              <a:rPr lang="en-GB" sz="3800" dirty="0"/>
              <a:t>	margin: 0px;</a:t>
            </a:r>
          </a:p>
          <a:p>
            <a:pPr>
              <a:buNone/>
            </a:pPr>
            <a:r>
              <a:rPr lang="en-GB" sz="3800" dirty="0"/>
              <a:t>}</a:t>
            </a:r>
          </a:p>
          <a:p>
            <a:pPr>
              <a:buNone/>
            </a:pPr>
            <a:r>
              <a:rPr lang="en-GB" sz="3800" dirty="0"/>
              <a:t>.</a:t>
            </a:r>
            <a:r>
              <a:rPr lang="en-GB" sz="3800" dirty="0" err="1"/>
              <a:t>formTextField</a:t>
            </a:r>
            <a:r>
              <a:rPr lang="en-GB" sz="3800" dirty="0"/>
              <a:t> {</a:t>
            </a:r>
          </a:p>
          <a:p>
            <a:pPr>
              <a:buNone/>
            </a:pPr>
            <a:r>
              <a:rPr lang="en-GB" sz="3800" dirty="0"/>
              <a:t>	border: 1px inset #</a:t>
            </a:r>
            <a:r>
              <a:rPr lang="en-GB" sz="3800" dirty="0" err="1"/>
              <a:t>fff</a:t>
            </a:r>
            <a:r>
              <a:rPr lang="en-GB" sz="3800" dirty="0"/>
              <a:t>;</a:t>
            </a:r>
          </a:p>
          <a:p>
            <a:pPr>
              <a:buNone/>
            </a:pPr>
            <a:r>
              <a:rPr lang="en-GB" sz="3800" dirty="0"/>
              <a:t>	background-</a:t>
            </a:r>
            <a:r>
              <a:rPr lang="en-GB" sz="3800" dirty="0" err="1"/>
              <a:t>color</a:t>
            </a:r>
            <a:r>
              <a:rPr lang="en-GB" sz="3800" dirty="0"/>
              <a:t>: #FFF;</a:t>
            </a:r>
          </a:p>
          <a:p>
            <a:pPr>
              <a:buNone/>
            </a:pPr>
            <a:r>
              <a:rPr lang="en-GB" sz="3800" dirty="0"/>
              <a:t>}</a:t>
            </a:r>
          </a:p>
          <a:p>
            <a:pPr>
              <a:buNone/>
            </a:pPr>
            <a:r>
              <a:rPr lang="en-GB" sz="3800" dirty="0"/>
              <a:t>.</a:t>
            </a:r>
            <a:r>
              <a:rPr lang="en-GB" sz="3800" dirty="0" err="1"/>
              <a:t>formSubmit</a:t>
            </a:r>
            <a:r>
              <a:rPr lang="en-GB" sz="3800" dirty="0"/>
              <a:t> {</a:t>
            </a:r>
          </a:p>
          <a:p>
            <a:pPr>
              <a:buNone/>
            </a:pPr>
            <a:r>
              <a:rPr lang="en-GB" sz="3800" dirty="0"/>
              <a:t>	background-</a:t>
            </a:r>
            <a:r>
              <a:rPr lang="en-GB" sz="3800" dirty="0" err="1"/>
              <a:t>color</a:t>
            </a:r>
            <a:r>
              <a:rPr lang="en-GB" sz="3800" dirty="0"/>
              <a:t>: #369;</a:t>
            </a:r>
          </a:p>
          <a:p>
            <a:pPr>
              <a:buNone/>
            </a:pPr>
            <a:r>
              <a:rPr lang="en-GB" sz="3800" dirty="0"/>
              <a:t>	</a:t>
            </a:r>
            <a:r>
              <a:rPr lang="en-GB" sz="3800" dirty="0" err="1"/>
              <a:t>color</a:t>
            </a:r>
            <a:r>
              <a:rPr lang="en-GB" sz="3800" dirty="0"/>
              <a:t>: #FFF;</a:t>
            </a:r>
          </a:p>
          <a:p>
            <a:pPr>
              <a:buNone/>
            </a:pPr>
            <a:r>
              <a:rPr lang="en-GB" sz="3800" dirty="0"/>
              <a:t>	padding: 5px;</a:t>
            </a:r>
          </a:p>
          <a:p>
            <a:pPr>
              <a:buNone/>
            </a:pPr>
            <a:r>
              <a:rPr lang="en-GB" sz="3800" dirty="0"/>
              <a:t>	border: 0;</a:t>
            </a:r>
          </a:p>
          <a:p>
            <a:pPr>
              <a:buNone/>
            </a:pPr>
            <a:r>
              <a:rPr lang="en-GB" sz="3800" dirty="0"/>
              <a:t>}</a:t>
            </a:r>
          </a:p>
          <a:p>
            <a:endParaRPr lang="en-GB" dirty="0"/>
          </a:p>
        </p:txBody>
      </p:sp>
    </p:spTree>
    <p:extLst>
      <p:ext uri="{BB962C8B-B14F-4D97-AF65-F5344CB8AC3E}">
        <p14:creationId xmlns:p14="http://schemas.microsoft.com/office/powerpoint/2010/main" val="1427611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GB"/>
              <a:t>DIV examples</a:t>
            </a:r>
          </a:p>
        </p:txBody>
      </p:sp>
      <p:sp>
        <p:nvSpPr>
          <p:cNvPr id="46083" name="Rectangle 3"/>
          <p:cNvSpPr>
            <a:spLocks noGrp="1" noChangeArrowheads="1"/>
          </p:cNvSpPr>
          <p:nvPr>
            <p:ph idx="1"/>
          </p:nvPr>
        </p:nvSpPr>
        <p:spPr>
          <a:xfrm>
            <a:off x="80212" y="2276872"/>
            <a:ext cx="12031578" cy="4119585"/>
          </a:xfrm>
        </p:spPr>
        <p:txBody>
          <a:bodyPr>
            <a:normAutofit/>
          </a:bodyPr>
          <a:lstStyle/>
          <a:p>
            <a:pPr marL="0" indent="0">
              <a:buNone/>
            </a:pPr>
            <a:r>
              <a:rPr lang="en-GB" sz="4600" dirty="0"/>
              <a:t>&lt;div </a:t>
            </a:r>
            <a:endParaRPr lang="en-GB" sz="4600" dirty="0" smtClean="0"/>
          </a:p>
          <a:p>
            <a:pPr marL="0" indent="0">
              <a:buNone/>
            </a:pPr>
            <a:r>
              <a:rPr lang="en-GB" sz="4400" dirty="0" smtClean="0"/>
              <a:t>align</a:t>
            </a:r>
            <a:r>
              <a:rPr lang="en-GB" sz="4400" dirty="0"/>
              <a:t>="</a:t>
            </a:r>
            <a:r>
              <a:rPr lang="en-GB" sz="4400" dirty="0" err="1" smtClean="0"/>
              <a:t>center</a:t>
            </a:r>
            <a:r>
              <a:rPr lang="en-GB" sz="4400" dirty="0" smtClean="0"/>
              <a:t>“ style</a:t>
            </a:r>
            <a:r>
              <a:rPr lang="en-GB" sz="4400" dirty="0"/>
              <a:t>="</a:t>
            </a:r>
            <a:r>
              <a:rPr lang="en-GB" sz="4400" dirty="0" err="1"/>
              <a:t>color</a:t>
            </a:r>
            <a:r>
              <a:rPr lang="en-GB" sz="4400" dirty="0"/>
              <a:t>:#FF0000</a:t>
            </a:r>
            <a:r>
              <a:rPr lang="en-GB" sz="4400" dirty="0" smtClean="0"/>
              <a:t>;</a:t>
            </a:r>
            <a:r>
              <a:rPr lang="en-GB" sz="4400" dirty="0"/>
              <a:t> "</a:t>
            </a:r>
            <a:r>
              <a:rPr lang="en-GB" sz="4400" dirty="0" smtClean="0"/>
              <a:t> class=</a:t>
            </a:r>
            <a:r>
              <a:rPr lang="en-GB" sz="4400" dirty="0"/>
              <a:t>"</a:t>
            </a:r>
            <a:r>
              <a:rPr lang="en-GB" sz="4400" dirty="0" smtClean="0"/>
              <a:t>menu"&gt;</a:t>
            </a:r>
          </a:p>
          <a:p>
            <a:pPr marL="0" indent="0">
              <a:buNone/>
            </a:pPr>
            <a:r>
              <a:rPr lang="en-GB" sz="4600" dirty="0" smtClean="0"/>
              <a:t>&lt;/</a:t>
            </a:r>
            <a:r>
              <a:rPr lang="en-GB" sz="4600" dirty="0"/>
              <a:t>div&gt;</a:t>
            </a:r>
          </a:p>
          <a:p>
            <a:pPr marL="0" indent="0">
              <a:buNone/>
            </a:pPr>
            <a:endParaRPr lang="en-GB" sz="4600" dirty="0"/>
          </a:p>
        </p:txBody>
      </p:sp>
    </p:spTree>
    <p:extLst>
      <p:ext uri="{BB962C8B-B14F-4D97-AF65-F5344CB8AC3E}">
        <p14:creationId xmlns:p14="http://schemas.microsoft.com/office/powerpoint/2010/main" val="382952884"/>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err="1" smtClean="0"/>
              <a:t>Stylesheet</a:t>
            </a:r>
            <a:endParaRPr lang="en-GB" dirty="0"/>
          </a:p>
        </p:txBody>
      </p:sp>
      <p:sp>
        <p:nvSpPr>
          <p:cNvPr id="6" name="Content Placeholder 5"/>
          <p:cNvSpPr>
            <a:spLocks noGrp="1"/>
          </p:cNvSpPr>
          <p:nvPr>
            <p:ph idx="1"/>
          </p:nvPr>
        </p:nvSpPr>
        <p:spPr/>
        <p:txBody>
          <a:bodyPr>
            <a:normAutofit/>
          </a:bodyPr>
          <a:lstStyle/>
          <a:p>
            <a:pPr>
              <a:buNone/>
            </a:pPr>
            <a:r>
              <a:rPr lang="en-GB" dirty="0" smtClean="0"/>
              <a:t>aside p </a:t>
            </a:r>
            <a:r>
              <a:rPr lang="en-GB" dirty="0" err="1" smtClean="0"/>
              <a:t>img</a:t>
            </a:r>
            <a:r>
              <a:rPr lang="en-GB" dirty="0" smtClean="0"/>
              <a:t> {</a:t>
            </a:r>
          </a:p>
          <a:p>
            <a:pPr>
              <a:buNone/>
            </a:pPr>
            <a:r>
              <a:rPr lang="en-GB" dirty="0" smtClean="0"/>
              <a:t>	margin-bottom: 4px;</a:t>
            </a:r>
          </a:p>
          <a:p>
            <a:pPr>
              <a:buNone/>
            </a:pPr>
            <a:r>
              <a:rPr lang="en-GB" dirty="0" smtClean="0"/>
              <a:t>}</a:t>
            </a:r>
          </a:p>
          <a:p>
            <a:pPr>
              <a:buNone/>
            </a:pPr>
            <a:r>
              <a:rPr lang="en-GB" dirty="0" smtClean="0"/>
              <a:t>.sidebar1 aside p {</a:t>
            </a:r>
          </a:p>
          <a:p>
            <a:pPr>
              <a:buNone/>
            </a:pPr>
            <a:r>
              <a:rPr lang="en-GB" dirty="0" smtClean="0"/>
              <a:t>	font-size: 12px;</a:t>
            </a:r>
          </a:p>
          <a:p>
            <a:pPr>
              <a:buNone/>
            </a:pPr>
            <a:r>
              <a:rPr lang="en-GB" dirty="0" smtClean="0"/>
              <a:t>	line-height: 18px;</a:t>
            </a:r>
          </a:p>
          <a:p>
            <a:pPr>
              <a:buNone/>
            </a:pPr>
            <a:r>
              <a:rPr lang="en-GB" dirty="0" smtClean="0"/>
              <a:t>	</a:t>
            </a:r>
            <a:r>
              <a:rPr lang="en-GB" dirty="0" err="1" smtClean="0"/>
              <a:t>color</a:t>
            </a:r>
            <a:r>
              <a:rPr lang="en-GB" dirty="0" smtClean="0"/>
              <a:t>: #FFF;</a:t>
            </a:r>
          </a:p>
          <a:p>
            <a:pPr>
              <a:buNone/>
            </a:pPr>
            <a:r>
              <a:rPr lang="en-GB" dirty="0" smtClean="0"/>
              <a:t>}</a:t>
            </a:r>
            <a:endParaRPr lang="en-GB" dirty="0"/>
          </a:p>
        </p:txBody>
      </p:sp>
    </p:spTree>
    <p:extLst>
      <p:ext uri="{BB962C8B-B14F-4D97-AF65-F5344CB8AC3E}">
        <p14:creationId xmlns:p14="http://schemas.microsoft.com/office/powerpoint/2010/main" val="3704549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Summary</a:t>
            </a:r>
            <a:endParaRPr lang="en-GB" dirty="0"/>
          </a:p>
        </p:txBody>
      </p:sp>
      <p:sp>
        <p:nvSpPr>
          <p:cNvPr id="2" name="Content Placeholder 1"/>
          <p:cNvSpPr>
            <a:spLocks noGrp="1"/>
          </p:cNvSpPr>
          <p:nvPr>
            <p:ph idx="1"/>
          </p:nvPr>
        </p:nvSpPr>
        <p:spPr/>
        <p:txBody>
          <a:bodyPr/>
          <a:lstStyle/>
          <a:p>
            <a:r>
              <a:rPr lang="en-GB" dirty="0" smtClean="0"/>
              <a:t>Introduction to the Internet</a:t>
            </a:r>
          </a:p>
          <a:p>
            <a:r>
              <a:rPr lang="en-GB" dirty="0" smtClean="0"/>
              <a:t>Website introduction</a:t>
            </a:r>
          </a:p>
          <a:p>
            <a:r>
              <a:rPr lang="en-GB" dirty="0" smtClean="0"/>
              <a:t>World Wide Web Consortium</a:t>
            </a:r>
          </a:p>
          <a:p>
            <a:r>
              <a:rPr lang="en-GB" dirty="0" smtClean="0"/>
              <a:t>HTML</a:t>
            </a:r>
          </a:p>
          <a:p>
            <a:endParaRPr lang="en-GB" dirty="0"/>
          </a:p>
        </p:txBody>
      </p:sp>
    </p:spTree>
    <p:extLst>
      <p:ext uri="{BB962C8B-B14F-4D97-AF65-F5344CB8AC3E}">
        <p14:creationId xmlns:p14="http://schemas.microsoft.com/office/powerpoint/2010/main" val="9879698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Next Time</a:t>
            </a:r>
            <a:endParaRPr lang="en-GB" dirty="0"/>
          </a:p>
        </p:txBody>
      </p:sp>
      <p:sp>
        <p:nvSpPr>
          <p:cNvPr id="2" name="Content Placeholder 1"/>
          <p:cNvSpPr>
            <a:spLocks noGrp="1"/>
          </p:cNvSpPr>
          <p:nvPr>
            <p:ph idx="1"/>
          </p:nvPr>
        </p:nvSpPr>
        <p:spPr/>
        <p:txBody>
          <a:bodyPr>
            <a:normAutofit/>
          </a:bodyPr>
          <a:lstStyle/>
          <a:p>
            <a:r>
              <a:rPr lang="en-GB" sz="2800" dirty="0" smtClean="0"/>
              <a:t>More HTML knowledge</a:t>
            </a:r>
          </a:p>
          <a:p>
            <a:r>
              <a:rPr lang="en-GB" sz="2800" dirty="0" smtClean="0"/>
              <a:t>Tables</a:t>
            </a:r>
          </a:p>
          <a:p>
            <a:pPr lvl="1"/>
            <a:r>
              <a:rPr lang="en-GB" sz="2400" dirty="0" smtClean="0"/>
              <a:t>Table formatting</a:t>
            </a:r>
          </a:p>
          <a:p>
            <a:r>
              <a:rPr lang="en-GB" sz="2800" dirty="0" smtClean="0"/>
              <a:t>Create a simple table based website</a:t>
            </a:r>
          </a:p>
        </p:txBody>
      </p:sp>
    </p:spTree>
    <p:extLst>
      <p:ext uri="{BB962C8B-B14F-4D97-AF65-F5344CB8AC3E}">
        <p14:creationId xmlns:p14="http://schemas.microsoft.com/office/powerpoint/2010/main" val="16964292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Tutorial  Session</a:t>
            </a:r>
            <a:endParaRPr lang="en-GB" dirty="0"/>
          </a:p>
        </p:txBody>
      </p:sp>
      <p:sp>
        <p:nvSpPr>
          <p:cNvPr id="2" name="Content Placeholder 1"/>
          <p:cNvSpPr>
            <a:spLocks noGrp="1"/>
          </p:cNvSpPr>
          <p:nvPr>
            <p:ph idx="1"/>
          </p:nvPr>
        </p:nvSpPr>
        <p:spPr/>
        <p:txBody>
          <a:bodyPr/>
          <a:lstStyle/>
          <a:p>
            <a:endParaRPr lang="en-GB"/>
          </a:p>
        </p:txBody>
      </p:sp>
    </p:spTree>
    <p:extLst>
      <p:ext uri="{BB962C8B-B14F-4D97-AF65-F5344CB8AC3E}">
        <p14:creationId xmlns:p14="http://schemas.microsoft.com/office/powerpoint/2010/main" val="17385372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GB"/>
              <a:t>Task - Formatting</a:t>
            </a:r>
          </a:p>
        </p:txBody>
      </p:sp>
      <p:sp>
        <p:nvSpPr>
          <p:cNvPr id="44035" name="Rectangle 3"/>
          <p:cNvSpPr>
            <a:spLocks noGrp="1" noChangeArrowheads="1"/>
          </p:cNvSpPr>
          <p:nvPr>
            <p:ph idx="1"/>
          </p:nvPr>
        </p:nvSpPr>
        <p:spPr/>
        <p:txBody>
          <a:bodyPr/>
          <a:lstStyle/>
          <a:p>
            <a:r>
              <a:rPr lang="en-GB"/>
              <a:t>Format a webpage in notepad</a:t>
            </a:r>
          </a:p>
          <a:p>
            <a:r>
              <a:rPr lang="en-GB"/>
              <a:t>Follow the task sheet</a:t>
            </a:r>
          </a:p>
        </p:txBody>
      </p:sp>
      <p:pic>
        <p:nvPicPr>
          <p:cNvPr id="44036" name="Picture 4"/>
          <p:cNvPicPr>
            <a:picLocks noChangeAspect="1" noChangeArrowheads="1"/>
          </p:cNvPicPr>
          <p:nvPr/>
        </p:nvPicPr>
        <p:blipFill>
          <a:blip r:embed="rId2" cstate="print"/>
          <a:srcRect l="17128" t="23219" r="10013" b="29488"/>
          <a:stretch>
            <a:fillRect/>
          </a:stretch>
        </p:blipFill>
        <p:spPr bwMode="auto">
          <a:xfrm>
            <a:off x="4090822" y="2276872"/>
            <a:ext cx="7489825" cy="3889375"/>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val="403868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287" name="Picture 111"/>
          <p:cNvPicPr>
            <a:picLocks noChangeAspect="1" noChangeArrowheads="1"/>
          </p:cNvPicPr>
          <p:nvPr/>
        </p:nvPicPr>
        <p:blipFill>
          <a:blip r:embed="rId3" cstate="print">
            <a:lum bright="70000" contrast="-70000"/>
          </a:blip>
          <a:srcRect/>
          <a:stretch>
            <a:fillRect/>
          </a:stretch>
        </p:blipFill>
        <p:spPr bwMode="auto">
          <a:xfrm>
            <a:off x="1214437" y="2009775"/>
            <a:ext cx="9705976" cy="9196388"/>
          </a:xfrm>
          <a:prstGeom prst="rect">
            <a:avLst/>
          </a:prstGeom>
          <a:noFill/>
          <a:ln w="9525">
            <a:noFill/>
            <a:miter lim="800000"/>
            <a:headEnd/>
            <a:tailEnd/>
          </a:ln>
          <a:effectLst/>
        </p:spPr>
      </p:pic>
      <p:sp>
        <p:nvSpPr>
          <p:cNvPr id="50178" name="Rectangle 2"/>
          <p:cNvSpPr>
            <a:spLocks noGrp="1" noChangeArrowheads="1"/>
          </p:cNvSpPr>
          <p:nvPr>
            <p:ph type="title"/>
          </p:nvPr>
        </p:nvSpPr>
        <p:spPr/>
        <p:txBody>
          <a:bodyPr/>
          <a:lstStyle/>
          <a:p>
            <a:r>
              <a:rPr lang="en-GB"/>
              <a:t>The Internet</a:t>
            </a:r>
          </a:p>
        </p:txBody>
      </p:sp>
      <p:grpSp>
        <p:nvGrpSpPr>
          <p:cNvPr id="50237" name="Group 61"/>
          <p:cNvGrpSpPr>
            <a:grpSpLocks/>
          </p:cNvGrpSpPr>
          <p:nvPr/>
        </p:nvGrpSpPr>
        <p:grpSpPr bwMode="auto">
          <a:xfrm>
            <a:off x="2208213" y="4652964"/>
            <a:ext cx="1763712" cy="1906587"/>
            <a:chOff x="158" y="1117"/>
            <a:chExt cx="1111" cy="1201"/>
          </a:xfrm>
        </p:grpSpPr>
        <p:sp>
          <p:nvSpPr>
            <p:cNvPr id="50238" name="Line 62"/>
            <p:cNvSpPr>
              <a:spLocks noChangeShapeType="1"/>
            </p:cNvSpPr>
            <p:nvPr/>
          </p:nvSpPr>
          <p:spPr bwMode="auto">
            <a:xfrm flipV="1">
              <a:off x="295" y="1344"/>
              <a:ext cx="771" cy="453"/>
            </a:xfrm>
            <a:prstGeom prst="line">
              <a:avLst/>
            </a:prstGeom>
            <a:noFill/>
            <a:ln w="28575">
              <a:solidFill>
                <a:schemeClr val="tx1"/>
              </a:solidFill>
              <a:round/>
              <a:headEnd/>
              <a:tailEnd/>
            </a:ln>
            <a:effectLst/>
          </p:spPr>
          <p:txBody>
            <a:bodyPr/>
            <a:lstStyle/>
            <a:p>
              <a:endParaRPr lang="en-GB"/>
            </a:p>
          </p:txBody>
        </p:sp>
        <p:sp>
          <p:nvSpPr>
            <p:cNvPr id="50239" name="Line 63"/>
            <p:cNvSpPr>
              <a:spLocks noChangeShapeType="1"/>
            </p:cNvSpPr>
            <p:nvPr/>
          </p:nvSpPr>
          <p:spPr bwMode="auto">
            <a:xfrm>
              <a:off x="431" y="1253"/>
              <a:ext cx="226" cy="317"/>
            </a:xfrm>
            <a:prstGeom prst="line">
              <a:avLst/>
            </a:prstGeom>
            <a:noFill/>
            <a:ln w="28575">
              <a:solidFill>
                <a:schemeClr val="tx1"/>
              </a:solidFill>
              <a:round/>
              <a:headEnd/>
              <a:tailEnd/>
            </a:ln>
            <a:effectLst/>
          </p:spPr>
          <p:txBody>
            <a:bodyPr/>
            <a:lstStyle/>
            <a:p>
              <a:endParaRPr lang="en-GB"/>
            </a:p>
          </p:txBody>
        </p:sp>
        <p:sp>
          <p:nvSpPr>
            <p:cNvPr id="50240" name="Line 64"/>
            <p:cNvSpPr>
              <a:spLocks noChangeShapeType="1"/>
            </p:cNvSpPr>
            <p:nvPr/>
          </p:nvSpPr>
          <p:spPr bwMode="auto">
            <a:xfrm flipH="1" flipV="1">
              <a:off x="657" y="1570"/>
              <a:ext cx="91" cy="590"/>
            </a:xfrm>
            <a:prstGeom prst="line">
              <a:avLst/>
            </a:prstGeom>
            <a:noFill/>
            <a:ln w="28575">
              <a:solidFill>
                <a:schemeClr val="tx1"/>
              </a:solidFill>
              <a:round/>
              <a:headEnd/>
              <a:tailEnd/>
            </a:ln>
            <a:effectLst/>
          </p:spPr>
          <p:txBody>
            <a:bodyPr/>
            <a:lstStyle/>
            <a:p>
              <a:endParaRPr lang="en-GB"/>
            </a:p>
          </p:txBody>
        </p:sp>
        <p:sp>
          <p:nvSpPr>
            <p:cNvPr id="50241" name="Line 65"/>
            <p:cNvSpPr>
              <a:spLocks noChangeShapeType="1"/>
            </p:cNvSpPr>
            <p:nvPr/>
          </p:nvSpPr>
          <p:spPr bwMode="auto">
            <a:xfrm flipH="1" flipV="1">
              <a:off x="657" y="1570"/>
              <a:ext cx="454" cy="272"/>
            </a:xfrm>
            <a:prstGeom prst="line">
              <a:avLst/>
            </a:prstGeom>
            <a:noFill/>
            <a:ln w="28575">
              <a:solidFill>
                <a:schemeClr val="tx1"/>
              </a:solidFill>
              <a:round/>
              <a:headEnd/>
              <a:tailEnd/>
            </a:ln>
            <a:effectLst/>
          </p:spPr>
          <p:txBody>
            <a:bodyPr/>
            <a:lstStyle/>
            <a:p>
              <a:endParaRPr lang="en-GB"/>
            </a:p>
          </p:txBody>
        </p:sp>
        <p:pic>
          <p:nvPicPr>
            <p:cNvPr id="50242" name="Picture 66" descr="BD18189_"/>
            <p:cNvPicPr>
              <a:picLocks noChangeAspect="1" noChangeArrowheads="1"/>
            </p:cNvPicPr>
            <p:nvPr/>
          </p:nvPicPr>
          <p:blipFill>
            <a:blip r:embed="rId4" cstate="print"/>
            <a:srcRect/>
            <a:stretch>
              <a:fillRect/>
            </a:stretch>
          </p:blipFill>
          <p:spPr bwMode="auto">
            <a:xfrm>
              <a:off x="295" y="1117"/>
              <a:ext cx="249" cy="249"/>
            </a:xfrm>
            <a:prstGeom prst="rect">
              <a:avLst/>
            </a:prstGeom>
            <a:noFill/>
          </p:spPr>
        </p:pic>
        <p:pic>
          <p:nvPicPr>
            <p:cNvPr id="50243" name="Picture 67" descr="BD18189_"/>
            <p:cNvPicPr>
              <a:picLocks noChangeAspect="1" noChangeArrowheads="1"/>
            </p:cNvPicPr>
            <p:nvPr/>
          </p:nvPicPr>
          <p:blipFill>
            <a:blip r:embed="rId4" cstate="print"/>
            <a:srcRect/>
            <a:stretch>
              <a:fillRect/>
            </a:stretch>
          </p:blipFill>
          <p:spPr bwMode="auto">
            <a:xfrm>
              <a:off x="1020" y="1162"/>
              <a:ext cx="249" cy="249"/>
            </a:xfrm>
            <a:prstGeom prst="rect">
              <a:avLst/>
            </a:prstGeom>
            <a:noFill/>
          </p:spPr>
        </p:pic>
        <p:pic>
          <p:nvPicPr>
            <p:cNvPr id="50244" name="Picture 68" descr="BD18189_"/>
            <p:cNvPicPr>
              <a:picLocks noChangeAspect="1" noChangeArrowheads="1"/>
            </p:cNvPicPr>
            <p:nvPr/>
          </p:nvPicPr>
          <p:blipFill>
            <a:blip r:embed="rId4" cstate="print"/>
            <a:srcRect/>
            <a:stretch>
              <a:fillRect/>
            </a:stretch>
          </p:blipFill>
          <p:spPr bwMode="auto">
            <a:xfrm>
              <a:off x="158" y="1661"/>
              <a:ext cx="249" cy="249"/>
            </a:xfrm>
            <a:prstGeom prst="rect">
              <a:avLst/>
            </a:prstGeom>
            <a:noFill/>
          </p:spPr>
        </p:pic>
        <p:pic>
          <p:nvPicPr>
            <p:cNvPr id="50245" name="Picture 69" descr="BD18189_"/>
            <p:cNvPicPr>
              <a:picLocks noChangeAspect="1" noChangeArrowheads="1"/>
            </p:cNvPicPr>
            <p:nvPr/>
          </p:nvPicPr>
          <p:blipFill>
            <a:blip r:embed="rId4" cstate="print"/>
            <a:srcRect/>
            <a:stretch>
              <a:fillRect/>
            </a:stretch>
          </p:blipFill>
          <p:spPr bwMode="auto">
            <a:xfrm>
              <a:off x="657" y="2069"/>
              <a:ext cx="249" cy="249"/>
            </a:xfrm>
            <a:prstGeom prst="rect">
              <a:avLst/>
            </a:prstGeom>
            <a:noFill/>
          </p:spPr>
        </p:pic>
        <p:pic>
          <p:nvPicPr>
            <p:cNvPr id="50246" name="Picture 70" descr="BD18189_"/>
            <p:cNvPicPr>
              <a:picLocks noChangeAspect="1" noChangeArrowheads="1"/>
            </p:cNvPicPr>
            <p:nvPr/>
          </p:nvPicPr>
          <p:blipFill>
            <a:blip r:embed="rId4" cstate="print"/>
            <a:srcRect/>
            <a:stretch>
              <a:fillRect/>
            </a:stretch>
          </p:blipFill>
          <p:spPr bwMode="auto">
            <a:xfrm>
              <a:off x="975" y="1706"/>
              <a:ext cx="249" cy="249"/>
            </a:xfrm>
            <a:prstGeom prst="rect">
              <a:avLst/>
            </a:prstGeom>
            <a:noFill/>
          </p:spPr>
        </p:pic>
        <p:pic>
          <p:nvPicPr>
            <p:cNvPr id="50247" name="Picture 71" descr="BD18219_"/>
            <p:cNvPicPr>
              <a:picLocks noChangeAspect="1" noChangeArrowheads="1"/>
            </p:cNvPicPr>
            <p:nvPr/>
          </p:nvPicPr>
          <p:blipFill>
            <a:blip r:embed="rId5" cstate="print"/>
            <a:srcRect/>
            <a:stretch>
              <a:fillRect/>
            </a:stretch>
          </p:blipFill>
          <p:spPr bwMode="auto">
            <a:xfrm>
              <a:off x="521" y="1480"/>
              <a:ext cx="236" cy="236"/>
            </a:xfrm>
            <a:prstGeom prst="rect">
              <a:avLst/>
            </a:prstGeom>
            <a:noFill/>
          </p:spPr>
        </p:pic>
      </p:grpSp>
      <p:grpSp>
        <p:nvGrpSpPr>
          <p:cNvPr id="50286" name="Group 110"/>
          <p:cNvGrpSpPr>
            <a:grpSpLocks/>
          </p:cNvGrpSpPr>
          <p:nvPr/>
        </p:nvGrpSpPr>
        <p:grpSpPr bwMode="auto">
          <a:xfrm>
            <a:off x="1774826" y="1516064"/>
            <a:ext cx="8208963" cy="5114925"/>
            <a:chOff x="158" y="799"/>
            <a:chExt cx="5421" cy="3378"/>
          </a:xfrm>
        </p:grpSpPr>
        <p:sp>
          <p:nvSpPr>
            <p:cNvPr id="50281" name="Line 105"/>
            <p:cNvSpPr>
              <a:spLocks noChangeShapeType="1"/>
            </p:cNvSpPr>
            <p:nvPr/>
          </p:nvSpPr>
          <p:spPr bwMode="auto">
            <a:xfrm>
              <a:off x="703" y="1616"/>
              <a:ext cx="1179" cy="952"/>
            </a:xfrm>
            <a:prstGeom prst="line">
              <a:avLst/>
            </a:prstGeom>
            <a:noFill/>
            <a:ln w="57150">
              <a:solidFill>
                <a:srgbClr val="000099"/>
              </a:solidFill>
              <a:round/>
              <a:headEnd/>
              <a:tailEnd/>
            </a:ln>
            <a:effectLst/>
          </p:spPr>
          <p:txBody>
            <a:bodyPr/>
            <a:lstStyle/>
            <a:p>
              <a:endParaRPr lang="en-GB"/>
            </a:p>
          </p:txBody>
        </p:sp>
        <p:sp>
          <p:nvSpPr>
            <p:cNvPr id="50282" name="Line 106"/>
            <p:cNvSpPr>
              <a:spLocks noChangeShapeType="1"/>
            </p:cNvSpPr>
            <p:nvPr/>
          </p:nvSpPr>
          <p:spPr bwMode="auto">
            <a:xfrm flipV="1">
              <a:off x="884" y="2568"/>
              <a:ext cx="998" cy="817"/>
            </a:xfrm>
            <a:prstGeom prst="line">
              <a:avLst/>
            </a:prstGeom>
            <a:noFill/>
            <a:ln w="57150">
              <a:solidFill>
                <a:srgbClr val="000099"/>
              </a:solidFill>
              <a:round/>
              <a:headEnd/>
              <a:tailEnd/>
            </a:ln>
            <a:effectLst/>
          </p:spPr>
          <p:txBody>
            <a:bodyPr/>
            <a:lstStyle/>
            <a:p>
              <a:endParaRPr lang="en-GB"/>
            </a:p>
          </p:txBody>
        </p:sp>
        <p:sp>
          <p:nvSpPr>
            <p:cNvPr id="50283" name="Line 107"/>
            <p:cNvSpPr>
              <a:spLocks noChangeShapeType="1"/>
            </p:cNvSpPr>
            <p:nvPr/>
          </p:nvSpPr>
          <p:spPr bwMode="auto">
            <a:xfrm>
              <a:off x="1882" y="2568"/>
              <a:ext cx="1089" cy="862"/>
            </a:xfrm>
            <a:prstGeom prst="line">
              <a:avLst/>
            </a:prstGeom>
            <a:noFill/>
            <a:ln w="57150">
              <a:solidFill>
                <a:srgbClr val="000099"/>
              </a:solidFill>
              <a:round/>
              <a:headEnd/>
              <a:tailEnd/>
            </a:ln>
            <a:effectLst/>
          </p:spPr>
          <p:txBody>
            <a:bodyPr/>
            <a:lstStyle/>
            <a:p>
              <a:endParaRPr lang="en-GB"/>
            </a:p>
          </p:txBody>
        </p:sp>
        <p:sp>
          <p:nvSpPr>
            <p:cNvPr id="50284" name="Line 108"/>
            <p:cNvSpPr>
              <a:spLocks noChangeShapeType="1"/>
            </p:cNvSpPr>
            <p:nvPr/>
          </p:nvSpPr>
          <p:spPr bwMode="auto">
            <a:xfrm flipV="1">
              <a:off x="1882" y="1344"/>
              <a:ext cx="1316" cy="1224"/>
            </a:xfrm>
            <a:prstGeom prst="line">
              <a:avLst/>
            </a:prstGeom>
            <a:noFill/>
            <a:ln w="57150">
              <a:solidFill>
                <a:srgbClr val="000099"/>
              </a:solidFill>
              <a:round/>
              <a:headEnd/>
              <a:tailEnd/>
            </a:ln>
            <a:effectLst/>
          </p:spPr>
          <p:txBody>
            <a:bodyPr/>
            <a:lstStyle/>
            <a:p>
              <a:endParaRPr lang="en-GB"/>
            </a:p>
          </p:txBody>
        </p:sp>
        <p:sp>
          <p:nvSpPr>
            <p:cNvPr id="50285" name="Line 109"/>
            <p:cNvSpPr>
              <a:spLocks noChangeShapeType="1"/>
            </p:cNvSpPr>
            <p:nvPr/>
          </p:nvSpPr>
          <p:spPr bwMode="auto">
            <a:xfrm flipV="1">
              <a:off x="1882" y="2296"/>
              <a:ext cx="3039" cy="272"/>
            </a:xfrm>
            <a:prstGeom prst="line">
              <a:avLst/>
            </a:prstGeom>
            <a:noFill/>
            <a:ln w="57150">
              <a:solidFill>
                <a:srgbClr val="000099"/>
              </a:solidFill>
              <a:round/>
              <a:headEnd/>
              <a:tailEnd/>
            </a:ln>
            <a:effectLst/>
          </p:spPr>
          <p:txBody>
            <a:bodyPr/>
            <a:lstStyle/>
            <a:p>
              <a:endParaRPr lang="en-GB"/>
            </a:p>
          </p:txBody>
        </p:sp>
        <p:grpSp>
          <p:nvGrpSpPr>
            <p:cNvPr id="50236" name="Group 60"/>
            <p:cNvGrpSpPr>
              <a:grpSpLocks/>
            </p:cNvGrpSpPr>
            <p:nvPr/>
          </p:nvGrpSpPr>
          <p:grpSpPr bwMode="auto">
            <a:xfrm>
              <a:off x="158" y="1117"/>
              <a:ext cx="1111" cy="1201"/>
              <a:chOff x="158" y="1117"/>
              <a:chExt cx="1111" cy="1201"/>
            </a:xfrm>
          </p:grpSpPr>
          <p:sp>
            <p:nvSpPr>
              <p:cNvPr id="50185" name="Line 9"/>
              <p:cNvSpPr>
                <a:spLocks noChangeShapeType="1"/>
              </p:cNvSpPr>
              <p:nvPr/>
            </p:nvSpPr>
            <p:spPr bwMode="auto">
              <a:xfrm flipV="1">
                <a:off x="295" y="1344"/>
                <a:ext cx="771" cy="453"/>
              </a:xfrm>
              <a:prstGeom prst="line">
                <a:avLst/>
              </a:prstGeom>
              <a:noFill/>
              <a:ln w="28575">
                <a:solidFill>
                  <a:schemeClr val="tx1"/>
                </a:solidFill>
                <a:round/>
                <a:headEnd/>
                <a:tailEnd/>
              </a:ln>
              <a:effectLst/>
            </p:spPr>
            <p:txBody>
              <a:bodyPr/>
              <a:lstStyle/>
              <a:p>
                <a:endParaRPr lang="en-GB"/>
              </a:p>
            </p:txBody>
          </p:sp>
          <p:sp>
            <p:nvSpPr>
              <p:cNvPr id="50186" name="Line 10"/>
              <p:cNvSpPr>
                <a:spLocks noChangeShapeType="1"/>
              </p:cNvSpPr>
              <p:nvPr/>
            </p:nvSpPr>
            <p:spPr bwMode="auto">
              <a:xfrm>
                <a:off x="431" y="1253"/>
                <a:ext cx="226" cy="317"/>
              </a:xfrm>
              <a:prstGeom prst="line">
                <a:avLst/>
              </a:prstGeom>
              <a:noFill/>
              <a:ln w="28575">
                <a:solidFill>
                  <a:schemeClr val="tx1"/>
                </a:solidFill>
                <a:round/>
                <a:headEnd/>
                <a:tailEnd/>
              </a:ln>
              <a:effectLst/>
            </p:spPr>
            <p:txBody>
              <a:bodyPr/>
              <a:lstStyle/>
              <a:p>
                <a:endParaRPr lang="en-GB"/>
              </a:p>
            </p:txBody>
          </p:sp>
          <p:sp>
            <p:nvSpPr>
              <p:cNvPr id="50187" name="Line 11"/>
              <p:cNvSpPr>
                <a:spLocks noChangeShapeType="1"/>
              </p:cNvSpPr>
              <p:nvPr/>
            </p:nvSpPr>
            <p:spPr bwMode="auto">
              <a:xfrm flipH="1" flipV="1">
                <a:off x="657" y="1570"/>
                <a:ext cx="91" cy="590"/>
              </a:xfrm>
              <a:prstGeom prst="line">
                <a:avLst/>
              </a:prstGeom>
              <a:noFill/>
              <a:ln w="28575">
                <a:solidFill>
                  <a:schemeClr val="tx1"/>
                </a:solidFill>
                <a:round/>
                <a:headEnd/>
                <a:tailEnd/>
              </a:ln>
              <a:effectLst/>
            </p:spPr>
            <p:txBody>
              <a:bodyPr/>
              <a:lstStyle/>
              <a:p>
                <a:endParaRPr lang="en-GB"/>
              </a:p>
            </p:txBody>
          </p:sp>
          <p:sp>
            <p:nvSpPr>
              <p:cNvPr id="50188" name="Line 12"/>
              <p:cNvSpPr>
                <a:spLocks noChangeShapeType="1"/>
              </p:cNvSpPr>
              <p:nvPr/>
            </p:nvSpPr>
            <p:spPr bwMode="auto">
              <a:xfrm flipH="1" flipV="1">
                <a:off x="657" y="1570"/>
                <a:ext cx="454" cy="272"/>
              </a:xfrm>
              <a:prstGeom prst="line">
                <a:avLst/>
              </a:prstGeom>
              <a:noFill/>
              <a:ln w="28575">
                <a:solidFill>
                  <a:schemeClr val="tx1"/>
                </a:solidFill>
                <a:round/>
                <a:headEnd/>
                <a:tailEnd/>
              </a:ln>
              <a:effectLst/>
            </p:spPr>
            <p:txBody>
              <a:bodyPr/>
              <a:lstStyle/>
              <a:p>
                <a:endParaRPr lang="en-GB"/>
              </a:p>
            </p:txBody>
          </p:sp>
          <p:pic>
            <p:nvPicPr>
              <p:cNvPr id="50180" name="Picture 4" descr="BD18189_"/>
              <p:cNvPicPr>
                <a:picLocks noChangeAspect="1" noChangeArrowheads="1"/>
              </p:cNvPicPr>
              <p:nvPr/>
            </p:nvPicPr>
            <p:blipFill>
              <a:blip r:embed="rId4" cstate="print"/>
              <a:srcRect/>
              <a:stretch>
                <a:fillRect/>
              </a:stretch>
            </p:blipFill>
            <p:spPr bwMode="auto">
              <a:xfrm>
                <a:off x="295" y="1117"/>
                <a:ext cx="249" cy="249"/>
              </a:xfrm>
              <a:prstGeom prst="rect">
                <a:avLst/>
              </a:prstGeom>
              <a:noFill/>
            </p:spPr>
          </p:pic>
          <p:pic>
            <p:nvPicPr>
              <p:cNvPr id="50181" name="Picture 5" descr="BD18189_"/>
              <p:cNvPicPr>
                <a:picLocks noChangeAspect="1" noChangeArrowheads="1"/>
              </p:cNvPicPr>
              <p:nvPr/>
            </p:nvPicPr>
            <p:blipFill>
              <a:blip r:embed="rId4" cstate="print"/>
              <a:srcRect/>
              <a:stretch>
                <a:fillRect/>
              </a:stretch>
            </p:blipFill>
            <p:spPr bwMode="auto">
              <a:xfrm>
                <a:off x="1020" y="1162"/>
                <a:ext cx="249" cy="249"/>
              </a:xfrm>
              <a:prstGeom prst="rect">
                <a:avLst/>
              </a:prstGeom>
              <a:noFill/>
            </p:spPr>
          </p:pic>
          <p:pic>
            <p:nvPicPr>
              <p:cNvPr id="50182" name="Picture 6" descr="BD18189_"/>
              <p:cNvPicPr>
                <a:picLocks noChangeAspect="1" noChangeArrowheads="1"/>
              </p:cNvPicPr>
              <p:nvPr/>
            </p:nvPicPr>
            <p:blipFill>
              <a:blip r:embed="rId4" cstate="print"/>
              <a:srcRect/>
              <a:stretch>
                <a:fillRect/>
              </a:stretch>
            </p:blipFill>
            <p:spPr bwMode="auto">
              <a:xfrm>
                <a:off x="158" y="1661"/>
                <a:ext cx="249" cy="249"/>
              </a:xfrm>
              <a:prstGeom prst="rect">
                <a:avLst/>
              </a:prstGeom>
              <a:noFill/>
            </p:spPr>
          </p:pic>
          <p:pic>
            <p:nvPicPr>
              <p:cNvPr id="50183" name="Picture 7" descr="BD18189_"/>
              <p:cNvPicPr>
                <a:picLocks noChangeAspect="1" noChangeArrowheads="1"/>
              </p:cNvPicPr>
              <p:nvPr/>
            </p:nvPicPr>
            <p:blipFill>
              <a:blip r:embed="rId4" cstate="print"/>
              <a:srcRect/>
              <a:stretch>
                <a:fillRect/>
              </a:stretch>
            </p:blipFill>
            <p:spPr bwMode="auto">
              <a:xfrm>
                <a:off x="657" y="2069"/>
                <a:ext cx="249" cy="249"/>
              </a:xfrm>
              <a:prstGeom prst="rect">
                <a:avLst/>
              </a:prstGeom>
              <a:noFill/>
            </p:spPr>
          </p:pic>
          <p:pic>
            <p:nvPicPr>
              <p:cNvPr id="50184" name="Picture 8" descr="BD18189_"/>
              <p:cNvPicPr>
                <a:picLocks noChangeAspect="1" noChangeArrowheads="1"/>
              </p:cNvPicPr>
              <p:nvPr/>
            </p:nvPicPr>
            <p:blipFill>
              <a:blip r:embed="rId4" cstate="print"/>
              <a:srcRect/>
              <a:stretch>
                <a:fillRect/>
              </a:stretch>
            </p:blipFill>
            <p:spPr bwMode="auto">
              <a:xfrm>
                <a:off x="975" y="1706"/>
                <a:ext cx="249" cy="249"/>
              </a:xfrm>
              <a:prstGeom prst="rect">
                <a:avLst/>
              </a:prstGeom>
              <a:noFill/>
            </p:spPr>
          </p:pic>
          <p:pic>
            <p:nvPicPr>
              <p:cNvPr id="50189" name="Picture 13" descr="BD18219_"/>
              <p:cNvPicPr>
                <a:picLocks noChangeAspect="1" noChangeArrowheads="1"/>
              </p:cNvPicPr>
              <p:nvPr/>
            </p:nvPicPr>
            <p:blipFill>
              <a:blip r:embed="rId5" cstate="print"/>
              <a:srcRect/>
              <a:stretch>
                <a:fillRect/>
              </a:stretch>
            </p:blipFill>
            <p:spPr bwMode="auto">
              <a:xfrm>
                <a:off x="521" y="1480"/>
                <a:ext cx="236" cy="236"/>
              </a:xfrm>
              <a:prstGeom prst="rect">
                <a:avLst/>
              </a:prstGeom>
              <a:noFill/>
            </p:spPr>
          </p:pic>
        </p:grpSp>
        <p:grpSp>
          <p:nvGrpSpPr>
            <p:cNvPr id="50248" name="Group 72"/>
            <p:cNvGrpSpPr>
              <a:grpSpLocks/>
            </p:cNvGrpSpPr>
            <p:nvPr/>
          </p:nvGrpSpPr>
          <p:grpSpPr bwMode="auto">
            <a:xfrm>
              <a:off x="2699" y="799"/>
              <a:ext cx="1111" cy="1201"/>
              <a:chOff x="158" y="1117"/>
              <a:chExt cx="1111" cy="1201"/>
            </a:xfrm>
          </p:grpSpPr>
          <p:sp>
            <p:nvSpPr>
              <p:cNvPr id="50249" name="Line 73"/>
              <p:cNvSpPr>
                <a:spLocks noChangeShapeType="1"/>
              </p:cNvSpPr>
              <p:nvPr/>
            </p:nvSpPr>
            <p:spPr bwMode="auto">
              <a:xfrm flipV="1">
                <a:off x="295" y="1344"/>
                <a:ext cx="771" cy="453"/>
              </a:xfrm>
              <a:prstGeom prst="line">
                <a:avLst/>
              </a:prstGeom>
              <a:noFill/>
              <a:ln w="28575">
                <a:solidFill>
                  <a:schemeClr val="tx1"/>
                </a:solidFill>
                <a:round/>
                <a:headEnd/>
                <a:tailEnd/>
              </a:ln>
              <a:effectLst/>
            </p:spPr>
            <p:txBody>
              <a:bodyPr/>
              <a:lstStyle/>
              <a:p>
                <a:endParaRPr lang="en-GB"/>
              </a:p>
            </p:txBody>
          </p:sp>
          <p:sp>
            <p:nvSpPr>
              <p:cNvPr id="50250" name="Line 74"/>
              <p:cNvSpPr>
                <a:spLocks noChangeShapeType="1"/>
              </p:cNvSpPr>
              <p:nvPr/>
            </p:nvSpPr>
            <p:spPr bwMode="auto">
              <a:xfrm>
                <a:off x="431" y="1253"/>
                <a:ext cx="226" cy="317"/>
              </a:xfrm>
              <a:prstGeom prst="line">
                <a:avLst/>
              </a:prstGeom>
              <a:noFill/>
              <a:ln w="28575">
                <a:solidFill>
                  <a:schemeClr val="tx1"/>
                </a:solidFill>
                <a:round/>
                <a:headEnd/>
                <a:tailEnd/>
              </a:ln>
              <a:effectLst/>
            </p:spPr>
            <p:txBody>
              <a:bodyPr/>
              <a:lstStyle/>
              <a:p>
                <a:endParaRPr lang="en-GB"/>
              </a:p>
            </p:txBody>
          </p:sp>
          <p:sp>
            <p:nvSpPr>
              <p:cNvPr id="50251" name="Line 75"/>
              <p:cNvSpPr>
                <a:spLocks noChangeShapeType="1"/>
              </p:cNvSpPr>
              <p:nvPr/>
            </p:nvSpPr>
            <p:spPr bwMode="auto">
              <a:xfrm flipH="1" flipV="1">
                <a:off x="657" y="1570"/>
                <a:ext cx="91" cy="590"/>
              </a:xfrm>
              <a:prstGeom prst="line">
                <a:avLst/>
              </a:prstGeom>
              <a:noFill/>
              <a:ln w="28575">
                <a:solidFill>
                  <a:schemeClr val="tx1"/>
                </a:solidFill>
                <a:round/>
                <a:headEnd/>
                <a:tailEnd/>
              </a:ln>
              <a:effectLst/>
            </p:spPr>
            <p:txBody>
              <a:bodyPr/>
              <a:lstStyle/>
              <a:p>
                <a:endParaRPr lang="en-GB"/>
              </a:p>
            </p:txBody>
          </p:sp>
          <p:sp>
            <p:nvSpPr>
              <p:cNvPr id="50252" name="Line 76"/>
              <p:cNvSpPr>
                <a:spLocks noChangeShapeType="1"/>
              </p:cNvSpPr>
              <p:nvPr/>
            </p:nvSpPr>
            <p:spPr bwMode="auto">
              <a:xfrm flipH="1" flipV="1">
                <a:off x="657" y="1570"/>
                <a:ext cx="454" cy="272"/>
              </a:xfrm>
              <a:prstGeom prst="line">
                <a:avLst/>
              </a:prstGeom>
              <a:noFill/>
              <a:ln w="28575">
                <a:solidFill>
                  <a:schemeClr val="tx1"/>
                </a:solidFill>
                <a:round/>
                <a:headEnd/>
                <a:tailEnd/>
              </a:ln>
              <a:effectLst/>
            </p:spPr>
            <p:txBody>
              <a:bodyPr/>
              <a:lstStyle/>
              <a:p>
                <a:endParaRPr lang="en-GB"/>
              </a:p>
            </p:txBody>
          </p:sp>
          <p:pic>
            <p:nvPicPr>
              <p:cNvPr id="50253" name="Picture 77" descr="BD18189_"/>
              <p:cNvPicPr>
                <a:picLocks noChangeAspect="1" noChangeArrowheads="1"/>
              </p:cNvPicPr>
              <p:nvPr/>
            </p:nvPicPr>
            <p:blipFill>
              <a:blip r:embed="rId4" cstate="print"/>
              <a:srcRect/>
              <a:stretch>
                <a:fillRect/>
              </a:stretch>
            </p:blipFill>
            <p:spPr bwMode="auto">
              <a:xfrm>
                <a:off x="295" y="1117"/>
                <a:ext cx="249" cy="249"/>
              </a:xfrm>
              <a:prstGeom prst="rect">
                <a:avLst/>
              </a:prstGeom>
              <a:noFill/>
            </p:spPr>
          </p:pic>
          <p:pic>
            <p:nvPicPr>
              <p:cNvPr id="50254" name="Picture 78" descr="BD18189_"/>
              <p:cNvPicPr>
                <a:picLocks noChangeAspect="1" noChangeArrowheads="1"/>
              </p:cNvPicPr>
              <p:nvPr/>
            </p:nvPicPr>
            <p:blipFill>
              <a:blip r:embed="rId4" cstate="print"/>
              <a:srcRect/>
              <a:stretch>
                <a:fillRect/>
              </a:stretch>
            </p:blipFill>
            <p:spPr bwMode="auto">
              <a:xfrm>
                <a:off x="1020" y="1162"/>
                <a:ext cx="249" cy="249"/>
              </a:xfrm>
              <a:prstGeom prst="rect">
                <a:avLst/>
              </a:prstGeom>
              <a:noFill/>
            </p:spPr>
          </p:pic>
          <p:pic>
            <p:nvPicPr>
              <p:cNvPr id="50255" name="Picture 79" descr="BD18189_"/>
              <p:cNvPicPr>
                <a:picLocks noChangeAspect="1" noChangeArrowheads="1"/>
              </p:cNvPicPr>
              <p:nvPr/>
            </p:nvPicPr>
            <p:blipFill>
              <a:blip r:embed="rId4" cstate="print"/>
              <a:srcRect/>
              <a:stretch>
                <a:fillRect/>
              </a:stretch>
            </p:blipFill>
            <p:spPr bwMode="auto">
              <a:xfrm>
                <a:off x="158" y="1661"/>
                <a:ext cx="249" cy="249"/>
              </a:xfrm>
              <a:prstGeom prst="rect">
                <a:avLst/>
              </a:prstGeom>
              <a:noFill/>
            </p:spPr>
          </p:pic>
          <p:pic>
            <p:nvPicPr>
              <p:cNvPr id="50256" name="Picture 80" descr="BD18189_"/>
              <p:cNvPicPr>
                <a:picLocks noChangeAspect="1" noChangeArrowheads="1"/>
              </p:cNvPicPr>
              <p:nvPr/>
            </p:nvPicPr>
            <p:blipFill>
              <a:blip r:embed="rId4" cstate="print"/>
              <a:srcRect/>
              <a:stretch>
                <a:fillRect/>
              </a:stretch>
            </p:blipFill>
            <p:spPr bwMode="auto">
              <a:xfrm>
                <a:off x="657" y="2069"/>
                <a:ext cx="249" cy="249"/>
              </a:xfrm>
              <a:prstGeom prst="rect">
                <a:avLst/>
              </a:prstGeom>
              <a:noFill/>
            </p:spPr>
          </p:pic>
          <p:pic>
            <p:nvPicPr>
              <p:cNvPr id="50257" name="Picture 81" descr="BD18189_"/>
              <p:cNvPicPr>
                <a:picLocks noChangeAspect="1" noChangeArrowheads="1"/>
              </p:cNvPicPr>
              <p:nvPr/>
            </p:nvPicPr>
            <p:blipFill>
              <a:blip r:embed="rId4" cstate="print"/>
              <a:srcRect/>
              <a:stretch>
                <a:fillRect/>
              </a:stretch>
            </p:blipFill>
            <p:spPr bwMode="auto">
              <a:xfrm>
                <a:off x="975" y="1706"/>
                <a:ext cx="249" cy="249"/>
              </a:xfrm>
              <a:prstGeom prst="rect">
                <a:avLst/>
              </a:prstGeom>
              <a:noFill/>
            </p:spPr>
          </p:pic>
          <p:pic>
            <p:nvPicPr>
              <p:cNvPr id="50258" name="Picture 82" descr="BD18219_"/>
              <p:cNvPicPr>
                <a:picLocks noChangeAspect="1" noChangeArrowheads="1"/>
              </p:cNvPicPr>
              <p:nvPr/>
            </p:nvPicPr>
            <p:blipFill>
              <a:blip r:embed="rId5" cstate="print"/>
              <a:srcRect/>
              <a:stretch>
                <a:fillRect/>
              </a:stretch>
            </p:blipFill>
            <p:spPr bwMode="auto">
              <a:xfrm>
                <a:off x="521" y="1480"/>
                <a:ext cx="236" cy="236"/>
              </a:xfrm>
              <a:prstGeom prst="rect">
                <a:avLst/>
              </a:prstGeom>
              <a:noFill/>
            </p:spPr>
          </p:pic>
        </p:grpSp>
        <p:grpSp>
          <p:nvGrpSpPr>
            <p:cNvPr id="50259" name="Group 83"/>
            <p:cNvGrpSpPr>
              <a:grpSpLocks/>
            </p:cNvGrpSpPr>
            <p:nvPr/>
          </p:nvGrpSpPr>
          <p:grpSpPr bwMode="auto">
            <a:xfrm>
              <a:off x="4468" y="1842"/>
              <a:ext cx="1111" cy="1201"/>
              <a:chOff x="158" y="1117"/>
              <a:chExt cx="1111" cy="1201"/>
            </a:xfrm>
          </p:grpSpPr>
          <p:sp>
            <p:nvSpPr>
              <p:cNvPr id="50260" name="Line 84"/>
              <p:cNvSpPr>
                <a:spLocks noChangeShapeType="1"/>
              </p:cNvSpPr>
              <p:nvPr/>
            </p:nvSpPr>
            <p:spPr bwMode="auto">
              <a:xfrm flipV="1">
                <a:off x="295" y="1344"/>
                <a:ext cx="771" cy="453"/>
              </a:xfrm>
              <a:prstGeom prst="line">
                <a:avLst/>
              </a:prstGeom>
              <a:noFill/>
              <a:ln w="28575">
                <a:solidFill>
                  <a:schemeClr val="tx1"/>
                </a:solidFill>
                <a:round/>
                <a:headEnd/>
                <a:tailEnd/>
              </a:ln>
              <a:effectLst/>
            </p:spPr>
            <p:txBody>
              <a:bodyPr/>
              <a:lstStyle/>
              <a:p>
                <a:endParaRPr lang="en-GB"/>
              </a:p>
            </p:txBody>
          </p:sp>
          <p:sp>
            <p:nvSpPr>
              <p:cNvPr id="50261" name="Line 85"/>
              <p:cNvSpPr>
                <a:spLocks noChangeShapeType="1"/>
              </p:cNvSpPr>
              <p:nvPr/>
            </p:nvSpPr>
            <p:spPr bwMode="auto">
              <a:xfrm>
                <a:off x="431" y="1253"/>
                <a:ext cx="226" cy="317"/>
              </a:xfrm>
              <a:prstGeom prst="line">
                <a:avLst/>
              </a:prstGeom>
              <a:noFill/>
              <a:ln w="28575">
                <a:solidFill>
                  <a:schemeClr val="tx1"/>
                </a:solidFill>
                <a:round/>
                <a:headEnd/>
                <a:tailEnd/>
              </a:ln>
              <a:effectLst/>
            </p:spPr>
            <p:txBody>
              <a:bodyPr/>
              <a:lstStyle/>
              <a:p>
                <a:endParaRPr lang="en-GB"/>
              </a:p>
            </p:txBody>
          </p:sp>
          <p:sp>
            <p:nvSpPr>
              <p:cNvPr id="50262" name="Line 86"/>
              <p:cNvSpPr>
                <a:spLocks noChangeShapeType="1"/>
              </p:cNvSpPr>
              <p:nvPr/>
            </p:nvSpPr>
            <p:spPr bwMode="auto">
              <a:xfrm flipH="1" flipV="1">
                <a:off x="657" y="1570"/>
                <a:ext cx="91" cy="590"/>
              </a:xfrm>
              <a:prstGeom prst="line">
                <a:avLst/>
              </a:prstGeom>
              <a:noFill/>
              <a:ln w="28575">
                <a:solidFill>
                  <a:schemeClr val="tx1"/>
                </a:solidFill>
                <a:round/>
                <a:headEnd/>
                <a:tailEnd/>
              </a:ln>
              <a:effectLst/>
            </p:spPr>
            <p:txBody>
              <a:bodyPr/>
              <a:lstStyle/>
              <a:p>
                <a:endParaRPr lang="en-GB"/>
              </a:p>
            </p:txBody>
          </p:sp>
          <p:sp>
            <p:nvSpPr>
              <p:cNvPr id="50263" name="Line 87"/>
              <p:cNvSpPr>
                <a:spLocks noChangeShapeType="1"/>
              </p:cNvSpPr>
              <p:nvPr/>
            </p:nvSpPr>
            <p:spPr bwMode="auto">
              <a:xfrm flipH="1" flipV="1">
                <a:off x="657" y="1570"/>
                <a:ext cx="454" cy="272"/>
              </a:xfrm>
              <a:prstGeom prst="line">
                <a:avLst/>
              </a:prstGeom>
              <a:noFill/>
              <a:ln w="28575">
                <a:solidFill>
                  <a:schemeClr val="tx1"/>
                </a:solidFill>
                <a:round/>
                <a:headEnd/>
                <a:tailEnd/>
              </a:ln>
              <a:effectLst/>
            </p:spPr>
            <p:txBody>
              <a:bodyPr/>
              <a:lstStyle/>
              <a:p>
                <a:endParaRPr lang="en-GB"/>
              </a:p>
            </p:txBody>
          </p:sp>
          <p:pic>
            <p:nvPicPr>
              <p:cNvPr id="50264" name="Picture 88" descr="BD18189_"/>
              <p:cNvPicPr>
                <a:picLocks noChangeAspect="1" noChangeArrowheads="1"/>
              </p:cNvPicPr>
              <p:nvPr/>
            </p:nvPicPr>
            <p:blipFill>
              <a:blip r:embed="rId4" cstate="print"/>
              <a:srcRect/>
              <a:stretch>
                <a:fillRect/>
              </a:stretch>
            </p:blipFill>
            <p:spPr bwMode="auto">
              <a:xfrm>
                <a:off x="295" y="1117"/>
                <a:ext cx="249" cy="249"/>
              </a:xfrm>
              <a:prstGeom prst="rect">
                <a:avLst/>
              </a:prstGeom>
              <a:noFill/>
            </p:spPr>
          </p:pic>
          <p:pic>
            <p:nvPicPr>
              <p:cNvPr id="50265" name="Picture 89" descr="BD18189_"/>
              <p:cNvPicPr>
                <a:picLocks noChangeAspect="1" noChangeArrowheads="1"/>
              </p:cNvPicPr>
              <p:nvPr/>
            </p:nvPicPr>
            <p:blipFill>
              <a:blip r:embed="rId4" cstate="print"/>
              <a:srcRect/>
              <a:stretch>
                <a:fillRect/>
              </a:stretch>
            </p:blipFill>
            <p:spPr bwMode="auto">
              <a:xfrm>
                <a:off x="1020" y="1162"/>
                <a:ext cx="249" cy="249"/>
              </a:xfrm>
              <a:prstGeom prst="rect">
                <a:avLst/>
              </a:prstGeom>
              <a:noFill/>
            </p:spPr>
          </p:pic>
          <p:pic>
            <p:nvPicPr>
              <p:cNvPr id="50266" name="Picture 90" descr="BD18189_"/>
              <p:cNvPicPr>
                <a:picLocks noChangeAspect="1" noChangeArrowheads="1"/>
              </p:cNvPicPr>
              <p:nvPr/>
            </p:nvPicPr>
            <p:blipFill>
              <a:blip r:embed="rId4" cstate="print"/>
              <a:srcRect/>
              <a:stretch>
                <a:fillRect/>
              </a:stretch>
            </p:blipFill>
            <p:spPr bwMode="auto">
              <a:xfrm>
                <a:off x="158" y="1661"/>
                <a:ext cx="249" cy="249"/>
              </a:xfrm>
              <a:prstGeom prst="rect">
                <a:avLst/>
              </a:prstGeom>
              <a:noFill/>
            </p:spPr>
          </p:pic>
          <p:pic>
            <p:nvPicPr>
              <p:cNvPr id="50267" name="Picture 91" descr="BD18189_"/>
              <p:cNvPicPr>
                <a:picLocks noChangeAspect="1" noChangeArrowheads="1"/>
              </p:cNvPicPr>
              <p:nvPr/>
            </p:nvPicPr>
            <p:blipFill>
              <a:blip r:embed="rId4" cstate="print"/>
              <a:srcRect/>
              <a:stretch>
                <a:fillRect/>
              </a:stretch>
            </p:blipFill>
            <p:spPr bwMode="auto">
              <a:xfrm>
                <a:off x="657" y="2069"/>
                <a:ext cx="249" cy="249"/>
              </a:xfrm>
              <a:prstGeom prst="rect">
                <a:avLst/>
              </a:prstGeom>
              <a:noFill/>
            </p:spPr>
          </p:pic>
          <p:pic>
            <p:nvPicPr>
              <p:cNvPr id="50268" name="Picture 92" descr="BD18189_"/>
              <p:cNvPicPr>
                <a:picLocks noChangeAspect="1" noChangeArrowheads="1"/>
              </p:cNvPicPr>
              <p:nvPr/>
            </p:nvPicPr>
            <p:blipFill>
              <a:blip r:embed="rId4" cstate="print"/>
              <a:srcRect/>
              <a:stretch>
                <a:fillRect/>
              </a:stretch>
            </p:blipFill>
            <p:spPr bwMode="auto">
              <a:xfrm>
                <a:off x="975" y="1706"/>
                <a:ext cx="249" cy="249"/>
              </a:xfrm>
              <a:prstGeom prst="rect">
                <a:avLst/>
              </a:prstGeom>
              <a:noFill/>
            </p:spPr>
          </p:pic>
          <p:pic>
            <p:nvPicPr>
              <p:cNvPr id="50269" name="Picture 93" descr="BD18219_"/>
              <p:cNvPicPr>
                <a:picLocks noChangeAspect="1" noChangeArrowheads="1"/>
              </p:cNvPicPr>
              <p:nvPr/>
            </p:nvPicPr>
            <p:blipFill>
              <a:blip r:embed="rId5" cstate="print"/>
              <a:srcRect/>
              <a:stretch>
                <a:fillRect/>
              </a:stretch>
            </p:blipFill>
            <p:spPr bwMode="auto">
              <a:xfrm>
                <a:off x="521" y="1480"/>
                <a:ext cx="236" cy="236"/>
              </a:xfrm>
              <a:prstGeom prst="rect">
                <a:avLst/>
              </a:prstGeom>
              <a:noFill/>
            </p:spPr>
          </p:pic>
        </p:grpSp>
        <p:grpSp>
          <p:nvGrpSpPr>
            <p:cNvPr id="50270" name="Group 94"/>
            <p:cNvGrpSpPr>
              <a:grpSpLocks/>
            </p:cNvGrpSpPr>
            <p:nvPr/>
          </p:nvGrpSpPr>
          <p:grpSpPr bwMode="auto">
            <a:xfrm>
              <a:off x="2517" y="2976"/>
              <a:ext cx="1111" cy="1201"/>
              <a:chOff x="158" y="1117"/>
              <a:chExt cx="1111" cy="1201"/>
            </a:xfrm>
          </p:grpSpPr>
          <p:sp>
            <p:nvSpPr>
              <p:cNvPr id="50271" name="Line 95"/>
              <p:cNvSpPr>
                <a:spLocks noChangeShapeType="1"/>
              </p:cNvSpPr>
              <p:nvPr/>
            </p:nvSpPr>
            <p:spPr bwMode="auto">
              <a:xfrm flipV="1">
                <a:off x="295" y="1344"/>
                <a:ext cx="771" cy="453"/>
              </a:xfrm>
              <a:prstGeom prst="line">
                <a:avLst/>
              </a:prstGeom>
              <a:noFill/>
              <a:ln w="28575">
                <a:solidFill>
                  <a:schemeClr val="tx1"/>
                </a:solidFill>
                <a:round/>
                <a:headEnd/>
                <a:tailEnd/>
              </a:ln>
              <a:effectLst/>
            </p:spPr>
            <p:txBody>
              <a:bodyPr/>
              <a:lstStyle/>
              <a:p>
                <a:endParaRPr lang="en-GB"/>
              </a:p>
            </p:txBody>
          </p:sp>
          <p:sp>
            <p:nvSpPr>
              <p:cNvPr id="50272" name="Line 96"/>
              <p:cNvSpPr>
                <a:spLocks noChangeShapeType="1"/>
              </p:cNvSpPr>
              <p:nvPr/>
            </p:nvSpPr>
            <p:spPr bwMode="auto">
              <a:xfrm>
                <a:off x="431" y="1253"/>
                <a:ext cx="226" cy="317"/>
              </a:xfrm>
              <a:prstGeom prst="line">
                <a:avLst/>
              </a:prstGeom>
              <a:noFill/>
              <a:ln w="28575">
                <a:solidFill>
                  <a:schemeClr val="tx1"/>
                </a:solidFill>
                <a:round/>
                <a:headEnd/>
                <a:tailEnd/>
              </a:ln>
              <a:effectLst/>
            </p:spPr>
            <p:txBody>
              <a:bodyPr/>
              <a:lstStyle/>
              <a:p>
                <a:endParaRPr lang="en-GB"/>
              </a:p>
            </p:txBody>
          </p:sp>
          <p:sp>
            <p:nvSpPr>
              <p:cNvPr id="50273" name="Line 97"/>
              <p:cNvSpPr>
                <a:spLocks noChangeShapeType="1"/>
              </p:cNvSpPr>
              <p:nvPr/>
            </p:nvSpPr>
            <p:spPr bwMode="auto">
              <a:xfrm flipH="1" flipV="1">
                <a:off x="657" y="1570"/>
                <a:ext cx="91" cy="590"/>
              </a:xfrm>
              <a:prstGeom prst="line">
                <a:avLst/>
              </a:prstGeom>
              <a:noFill/>
              <a:ln w="28575">
                <a:solidFill>
                  <a:schemeClr val="tx1"/>
                </a:solidFill>
                <a:round/>
                <a:headEnd/>
                <a:tailEnd/>
              </a:ln>
              <a:effectLst/>
            </p:spPr>
            <p:txBody>
              <a:bodyPr/>
              <a:lstStyle/>
              <a:p>
                <a:endParaRPr lang="en-GB"/>
              </a:p>
            </p:txBody>
          </p:sp>
          <p:sp>
            <p:nvSpPr>
              <p:cNvPr id="50274" name="Line 98"/>
              <p:cNvSpPr>
                <a:spLocks noChangeShapeType="1"/>
              </p:cNvSpPr>
              <p:nvPr/>
            </p:nvSpPr>
            <p:spPr bwMode="auto">
              <a:xfrm flipH="1" flipV="1">
                <a:off x="657" y="1570"/>
                <a:ext cx="454" cy="272"/>
              </a:xfrm>
              <a:prstGeom prst="line">
                <a:avLst/>
              </a:prstGeom>
              <a:noFill/>
              <a:ln w="28575">
                <a:solidFill>
                  <a:schemeClr val="tx1"/>
                </a:solidFill>
                <a:round/>
                <a:headEnd/>
                <a:tailEnd/>
              </a:ln>
              <a:effectLst/>
            </p:spPr>
            <p:txBody>
              <a:bodyPr/>
              <a:lstStyle/>
              <a:p>
                <a:endParaRPr lang="en-GB"/>
              </a:p>
            </p:txBody>
          </p:sp>
          <p:pic>
            <p:nvPicPr>
              <p:cNvPr id="50275" name="Picture 99" descr="BD18189_"/>
              <p:cNvPicPr>
                <a:picLocks noChangeAspect="1" noChangeArrowheads="1"/>
              </p:cNvPicPr>
              <p:nvPr/>
            </p:nvPicPr>
            <p:blipFill>
              <a:blip r:embed="rId4" cstate="print"/>
              <a:srcRect/>
              <a:stretch>
                <a:fillRect/>
              </a:stretch>
            </p:blipFill>
            <p:spPr bwMode="auto">
              <a:xfrm>
                <a:off x="295" y="1117"/>
                <a:ext cx="249" cy="249"/>
              </a:xfrm>
              <a:prstGeom prst="rect">
                <a:avLst/>
              </a:prstGeom>
              <a:noFill/>
            </p:spPr>
          </p:pic>
          <p:pic>
            <p:nvPicPr>
              <p:cNvPr id="50276" name="Picture 100" descr="BD18189_"/>
              <p:cNvPicPr>
                <a:picLocks noChangeAspect="1" noChangeArrowheads="1"/>
              </p:cNvPicPr>
              <p:nvPr/>
            </p:nvPicPr>
            <p:blipFill>
              <a:blip r:embed="rId4" cstate="print"/>
              <a:srcRect/>
              <a:stretch>
                <a:fillRect/>
              </a:stretch>
            </p:blipFill>
            <p:spPr bwMode="auto">
              <a:xfrm>
                <a:off x="1020" y="1162"/>
                <a:ext cx="249" cy="249"/>
              </a:xfrm>
              <a:prstGeom prst="rect">
                <a:avLst/>
              </a:prstGeom>
              <a:noFill/>
            </p:spPr>
          </p:pic>
          <p:pic>
            <p:nvPicPr>
              <p:cNvPr id="50277" name="Picture 101" descr="BD18189_"/>
              <p:cNvPicPr>
                <a:picLocks noChangeAspect="1" noChangeArrowheads="1"/>
              </p:cNvPicPr>
              <p:nvPr/>
            </p:nvPicPr>
            <p:blipFill>
              <a:blip r:embed="rId4" cstate="print"/>
              <a:srcRect/>
              <a:stretch>
                <a:fillRect/>
              </a:stretch>
            </p:blipFill>
            <p:spPr bwMode="auto">
              <a:xfrm>
                <a:off x="158" y="1661"/>
                <a:ext cx="249" cy="249"/>
              </a:xfrm>
              <a:prstGeom prst="rect">
                <a:avLst/>
              </a:prstGeom>
              <a:noFill/>
            </p:spPr>
          </p:pic>
          <p:pic>
            <p:nvPicPr>
              <p:cNvPr id="50278" name="Picture 102" descr="BD18189_"/>
              <p:cNvPicPr>
                <a:picLocks noChangeAspect="1" noChangeArrowheads="1"/>
              </p:cNvPicPr>
              <p:nvPr/>
            </p:nvPicPr>
            <p:blipFill>
              <a:blip r:embed="rId4" cstate="print"/>
              <a:srcRect/>
              <a:stretch>
                <a:fillRect/>
              </a:stretch>
            </p:blipFill>
            <p:spPr bwMode="auto">
              <a:xfrm>
                <a:off x="657" y="2069"/>
                <a:ext cx="249" cy="249"/>
              </a:xfrm>
              <a:prstGeom prst="rect">
                <a:avLst/>
              </a:prstGeom>
              <a:noFill/>
            </p:spPr>
          </p:pic>
          <p:pic>
            <p:nvPicPr>
              <p:cNvPr id="50279" name="Picture 103" descr="BD18189_"/>
              <p:cNvPicPr>
                <a:picLocks noChangeAspect="1" noChangeArrowheads="1"/>
              </p:cNvPicPr>
              <p:nvPr/>
            </p:nvPicPr>
            <p:blipFill>
              <a:blip r:embed="rId4" cstate="print"/>
              <a:srcRect/>
              <a:stretch>
                <a:fillRect/>
              </a:stretch>
            </p:blipFill>
            <p:spPr bwMode="auto">
              <a:xfrm>
                <a:off x="975" y="1706"/>
                <a:ext cx="249" cy="249"/>
              </a:xfrm>
              <a:prstGeom prst="rect">
                <a:avLst/>
              </a:prstGeom>
              <a:noFill/>
            </p:spPr>
          </p:pic>
          <p:pic>
            <p:nvPicPr>
              <p:cNvPr id="50280" name="Picture 104" descr="BD18219_"/>
              <p:cNvPicPr>
                <a:picLocks noChangeAspect="1" noChangeArrowheads="1"/>
              </p:cNvPicPr>
              <p:nvPr/>
            </p:nvPicPr>
            <p:blipFill>
              <a:blip r:embed="rId5" cstate="print"/>
              <a:srcRect/>
              <a:stretch>
                <a:fillRect/>
              </a:stretch>
            </p:blipFill>
            <p:spPr bwMode="auto">
              <a:xfrm>
                <a:off x="521" y="1480"/>
                <a:ext cx="236" cy="236"/>
              </a:xfrm>
              <a:prstGeom prst="rect">
                <a:avLst/>
              </a:prstGeom>
              <a:noFill/>
            </p:spPr>
          </p:pic>
        </p:grpSp>
      </p:grpSp>
    </p:spTree>
    <p:extLst>
      <p:ext uri="{BB962C8B-B14F-4D97-AF65-F5344CB8AC3E}">
        <p14:creationId xmlns:p14="http://schemas.microsoft.com/office/powerpoint/2010/main" val="14800311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smtClean="0"/>
              <a:t>Positioning content</a:t>
            </a:r>
          </a:p>
        </p:txBody>
      </p:sp>
      <p:sp>
        <p:nvSpPr>
          <p:cNvPr id="5123" name="Rectangle 3"/>
          <p:cNvSpPr>
            <a:spLocks noGrp="1" noChangeArrowheads="1"/>
          </p:cNvSpPr>
          <p:nvPr>
            <p:ph idx="1"/>
          </p:nvPr>
        </p:nvSpPr>
        <p:spPr/>
        <p:txBody>
          <a:bodyPr/>
          <a:lstStyle/>
          <a:p>
            <a:pPr>
              <a:tabLst>
                <a:tab pos="3324225" algn="l"/>
                <a:tab pos="6996113" algn="l"/>
              </a:tabLst>
            </a:pPr>
            <a:r>
              <a:rPr lang="en-GB" dirty="0" smtClean="0"/>
              <a:t>Only three ways available to position content</a:t>
            </a:r>
          </a:p>
          <a:p>
            <a:pPr>
              <a:buNone/>
              <a:tabLst>
                <a:tab pos="3324225" algn="l"/>
                <a:tab pos="6996113" algn="l"/>
              </a:tabLst>
            </a:pPr>
            <a:r>
              <a:rPr lang="en-GB" b="1" dirty="0" smtClean="0"/>
              <a:t>Left	Centre	Right</a:t>
            </a:r>
          </a:p>
          <a:p>
            <a:pPr>
              <a:buNone/>
              <a:tabLst>
                <a:tab pos="3324225" algn="l"/>
                <a:tab pos="6996113" algn="l"/>
              </a:tabLst>
            </a:pPr>
            <a:endParaRPr lang="en-GB" b="1" dirty="0" smtClean="0"/>
          </a:p>
          <a:p>
            <a:pPr>
              <a:tabLst>
                <a:tab pos="3324225" algn="l"/>
                <a:tab pos="6996113" algn="l"/>
              </a:tabLst>
            </a:pPr>
            <a:r>
              <a:rPr lang="en-GB" dirty="0" smtClean="0"/>
              <a:t>Tables provide more flexibility for arranging items on page</a:t>
            </a:r>
          </a:p>
          <a:p>
            <a:pPr>
              <a:tabLst>
                <a:tab pos="3324225" algn="l"/>
                <a:tab pos="6996113" algn="l"/>
              </a:tabLst>
            </a:pPr>
            <a:r>
              <a:rPr lang="en-GB" dirty="0" smtClean="0"/>
              <a:t>NOT ideal</a:t>
            </a:r>
          </a:p>
        </p:txBody>
      </p:sp>
    </p:spTree>
    <p:extLst>
      <p:ext uri="{BB962C8B-B14F-4D97-AF65-F5344CB8AC3E}">
        <p14:creationId xmlns:p14="http://schemas.microsoft.com/office/powerpoint/2010/main" val="33532431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smtClean="0"/>
              <a:t>Tables</a:t>
            </a:r>
          </a:p>
        </p:txBody>
      </p:sp>
      <p:sp>
        <p:nvSpPr>
          <p:cNvPr id="6147" name="Rectangle 4"/>
          <p:cNvSpPr>
            <a:spLocks noChangeArrowheads="1"/>
          </p:cNvSpPr>
          <p:nvPr/>
        </p:nvSpPr>
        <p:spPr bwMode="auto">
          <a:xfrm>
            <a:off x="1992314" y="1844676"/>
            <a:ext cx="3438525" cy="1463675"/>
          </a:xfrm>
          <a:prstGeom prst="rect">
            <a:avLst/>
          </a:prstGeom>
          <a:noFill/>
          <a:ln w="9525">
            <a:solidFill>
              <a:schemeClr val="tx1"/>
            </a:solidFill>
            <a:miter lim="800000"/>
            <a:headEnd/>
            <a:tailEnd/>
          </a:ln>
        </p:spPr>
        <p:txBody>
          <a:bodyPr wrap="none" anchor="ctr"/>
          <a:lstStyle/>
          <a:p>
            <a:pPr algn="ctr"/>
            <a:r>
              <a:rPr lang="en-GB" sz="6000" i="1">
                <a:latin typeface="Monotype Corsiva" pitchFamily="66" charset="0"/>
              </a:rPr>
              <a:t>Best Pizzas</a:t>
            </a:r>
          </a:p>
        </p:txBody>
      </p:sp>
      <p:sp>
        <p:nvSpPr>
          <p:cNvPr id="6148" name="Rectangle 6"/>
          <p:cNvSpPr>
            <a:spLocks noChangeArrowheads="1"/>
          </p:cNvSpPr>
          <p:nvPr/>
        </p:nvSpPr>
        <p:spPr bwMode="auto">
          <a:xfrm>
            <a:off x="5430839" y="1844676"/>
            <a:ext cx="3284537" cy="1463675"/>
          </a:xfrm>
          <a:prstGeom prst="rect">
            <a:avLst/>
          </a:prstGeom>
          <a:noFill/>
          <a:ln w="9525">
            <a:solidFill>
              <a:schemeClr val="tx1"/>
            </a:solidFill>
            <a:miter lim="800000"/>
            <a:headEnd/>
            <a:tailEnd/>
          </a:ln>
        </p:spPr>
        <p:txBody>
          <a:bodyPr wrap="none" anchor="ctr"/>
          <a:lstStyle/>
          <a:p>
            <a:endParaRPr lang="en-US"/>
          </a:p>
        </p:txBody>
      </p:sp>
      <p:sp>
        <p:nvSpPr>
          <p:cNvPr id="6149" name="Rectangle 7"/>
          <p:cNvSpPr>
            <a:spLocks noChangeArrowheads="1"/>
          </p:cNvSpPr>
          <p:nvPr/>
        </p:nvSpPr>
        <p:spPr bwMode="auto">
          <a:xfrm>
            <a:off x="8715376" y="1844676"/>
            <a:ext cx="1484313" cy="4392613"/>
          </a:xfrm>
          <a:prstGeom prst="rect">
            <a:avLst/>
          </a:prstGeom>
          <a:noFill/>
          <a:ln w="9525">
            <a:solidFill>
              <a:schemeClr val="tx1"/>
            </a:solidFill>
            <a:miter lim="800000"/>
            <a:headEnd/>
            <a:tailEnd/>
          </a:ln>
        </p:spPr>
        <p:txBody>
          <a:bodyPr wrap="none" anchor="ctr"/>
          <a:lstStyle/>
          <a:p>
            <a:pPr algn="ctr"/>
            <a:r>
              <a:rPr lang="en-GB"/>
              <a:t>Home</a:t>
            </a:r>
          </a:p>
          <a:p>
            <a:pPr algn="ctr"/>
            <a:endParaRPr lang="en-GB"/>
          </a:p>
          <a:p>
            <a:pPr algn="ctr"/>
            <a:r>
              <a:rPr lang="en-GB"/>
              <a:t>Menu</a:t>
            </a:r>
          </a:p>
          <a:p>
            <a:pPr algn="ctr"/>
            <a:endParaRPr lang="en-GB"/>
          </a:p>
          <a:p>
            <a:pPr algn="ctr"/>
            <a:r>
              <a:rPr lang="en-GB"/>
              <a:t>Takeaway</a:t>
            </a:r>
          </a:p>
          <a:p>
            <a:pPr algn="ctr"/>
            <a:endParaRPr lang="en-GB"/>
          </a:p>
          <a:p>
            <a:pPr algn="ctr"/>
            <a:r>
              <a:rPr lang="en-GB"/>
              <a:t>Contact Us</a:t>
            </a:r>
          </a:p>
        </p:txBody>
      </p:sp>
      <p:sp>
        <p:nvSpPr>
          <p:cNvPr id="6150" name="Rectangle 8"/>
          <p:cNvSpPr>
            <a:spLocks noChangeArrowheads="1"/>
          </p:cNvSpPr>
          <p:nvPr/>
        </p:nvSpPr>
        <p:spPr bwMode="auto">
          <a:xfrm>
            <a:off x="1992313" y="3308350"/>
            <a:ext cx="6723062" cy="2928938"/>
          </a:xfrm>
          <a:prstGeom prst="rect">
            <a:avLst/>
          </a:prstGeom>
          <a:noFill/>
          <a:ln w="9525">
            <a:solidFill>
              <a:schemeClr val="tx1"/>
            </a:solidFill>
            <a:miter lim="800000"/>
            <a:headEnd/>
            <a:tailEnd/>
          </a:ln>
        </p:spPr>
        <p:txBody>
          <a:bodyPr wrap="none" anchor="ctr"/>
          <a:lstStyle/>
          <a:p>
            <a:endParaRPr lang="en-US"/>
          </a:p>
        </p:txBody>
      </p:sp>
      <p:pic>
        <p:nvPicPr>
          <p:cNvPr id="6151" name="Picture 11"/>
          <p:cNvPicPr>
            <a:picLocks noChangeAspect="1" noChangeArrowheads="1"/>
          </p:cNvPicPr>
          <p:nvPr/>
        </p:nvPicPr>
        <p:blipFill>
          <a:blip r:embed="rId2" cstate="print"/>
          <a:srcRect/>
          <a:stretch>
            <a:fillRect/>
          </a:stretch>
        </p:blipFill>
        <p:spPr bwMode="auto">
          <a:xfrm>
            <a:off x="6240463" y="1989139"/>
            <a:ext cx="1871662" cy="1171575"/>
          </a:xfrm>
          <a:prstGeom prst="rect">
            <a:avLst/>
          </a:prstGeom>
          <a:noFill/>
          <a:ln w="9525">
            <a:noFill/>
            <a:miter lim="800000"/>
            <a:headEnd/>
            <a:tailEnd/>
          </a:ln>
        </p:spPr>
      </p:pic>
      <p:pic>
        <p:nvPicPr>
          <p:cNvPr id="6152" name="Picture 12"/>
          <p:cNvPicPr>
            <a:picLocks noChangeAspect="1" noChangeArrowheads="1"/>
          </p:cNvPicPr>
          <p:nvPr/>
        </p:nvPicPr>
        <p:blipFill>
          <a:blip r:embed="rId3" cstate="print"/>
          <a:srcRect/>
          <a:stretch>
            <a:fillRect/>
          </a:stretch>
        </p:blipFill>
        <p:spPr bwMode="auto">
          <a:xfrm>
            <a:off x="2136776" y="3467101"/>
            <a:ext cx="2879725" cy="1762125"/>
          </a:xfrm>
          <a:prstGeom prst="rect">
            <a:avLst/>
          </a:prstGeom>
          <a:noFill/>
          <a:ln w="9525">
            <a:noFill/>
            <a:miter lim="800000"/>
            <a:headEnd/>
            <a:tailEnd/>
          </a:ln>
        </p:spPr>
      </p:pic>
    </p:spTree>
    <p:extLst>
      <p:ext uri="{BB962C8B-B14F-4D97-AF65-F5344CB8AC3E}">
        <p14:creationId xmlns:p14="http://schemas.microsoft.com/office/powerpoint/2010/main" val="23693118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dirty="0" smtClean="0"/>
              <a:t>Task - Tables</a:t>
            </a:r>
          </a:p>
        </p:txBody>
      </p:sp>
      <p:sp>
        <p:nvSpPr>
          <p:cNvPr id="7171" name="Rectangle 3"/>
          <p:cNvSpPr>
            <a:spLocks noGrp="1" noChangeArrowheads="1"/>
          </p:cNvSpPr>
          <p:nvPr>
            <p:ph idx="1"/>
          </p:nvPr>
        </p:nvSpPr>
        <p:spPr>
          <a:solidFill>
            <a:srgbClr val="FFFFCC"/>
          </a:solidFill>
          <a:ln>
            <a:solidFill>
              <a:schemeClr val="tx1"/>
            </a:solidFill>
          </a:ln>
        </p:spPr>
        <p:txBody>
          <a:bodyPr>
            <a:normAutofit lnSpcReduction="10000"/>
          </a:bodyPr>
          <a:lstStyle/>
          <a:p>
            <a:pPr eaLnBrk="1" hangingPunct="1">
              <a:lnSpc>
                <a:spcPct val="80000"/>
              </a:lnSpc>
              <a:buFont typeface="Wingdings" pitchFamily="2" charset="2"/>
              <a:buNone/>
            </a:pPr>
            <a:r>
              <a:rPr lang="en-GB" sz="2600" dirty="0"/>
              <a:t>&lt;table border="1"&gt;</a:t>
            </a:r>
          </a:p>
          <a:p>
            <a:pPr eaLnBrk="1" hangingPunct="1">
              <a:lnSpc>
                <a:spcPct val="80000"/>
              </a:lnSpc>
              <a:buFont typeface="Wingdings" pitchFamily="2" charset="2"/>
              <a:buNone/>
            </a:pPr>
            <a:r>
              <a:rPr lang="en-GB" sz="2600" dirty="0"/>
              <a:t>	&lt;</a:t>
            </a:r>
            <a:r>
              <a:rPr lang="en-GB" sz="2600" dirty="0" err="1"/>
              <a:t>tr</a:t>
            </a:r>
            <a:r>
              <a:rPr lang="en-GB" sz="2600" dirty="0"/>
              <a:t>&gt;</a:t>
            </a:r>
          </a:p>
          <a:p>
            <a:pPr eaLnBrk="1" hangingPunct="1">
              <a:lnSpc>
                <a:spcPct val="80000"/>
              </a:lnSpc>
              <a:buFont typeface="Wingdings" pitchFamily="2" charset="2"/>
              <a:buNone/>
            </a:pPr>
            <a:r>
              <a:rPr lang="en-GB" sz="2600" dirty="0"/>
              <a:t>		&lt;td&gt;row 1, cell 1&lt;/td&gt;</a:t>
            </a:r>
          </a:p>
          <a:p>
            <a:pPr eaLnBrk="1" hangingPunct="1">
              <a:lnSpc>
                <a:spcPct val="80000"/>
              </a:lnSpc>
              <a:buFont typeface="Wingdings" pitchFamily="2" charset="2"/>
              <a:buNone/>
            </a:pPr>
            <a:r>
              <a:rPr lang="en-GB" sz="2600" dirty="0"/>
              <a:t>		&lt;td&gt;row 1, cell 2&lt;/td&gt;</a:t>
            </a:r>
          </a:p>
          <a:p>
            <a:pPr eaLnBrk="1" hangingPunct="1">
              <a:lnSpc>
                <a:spcPct val="80000"/>
              </a:lnSpc>
              <a:buFont typeface="Wingdings" pitchFamily="2" charset="2"/>
              <a:buNone/>
            </a:pPr>
            <a:r>
              <a:rPr lang="en-GB" sz="2600" dirty="0"/>
              <a:t>	&lt;/</a:t>
            </a:r>
            <a:r>
              <a:rPr lang="en-GB" sz="2600" dirty="0" err="1"/>
              <a:t>tr</a:t>
            </a:r>
            <a:r>
              <a:rPr lang="en-GB" sz="2600" dirty="0"/>
              <a:t>&gt;</a:t>
            </a:r>
          </a:p>
          <a:p>
            <a:pPr eaLnBrk="1" hangingPunct="1">
              <a:lnSpc>
                <a:spcPct val="80000"/>
              </a:lnSpc>
              <a:buFont typeface="Wingdings" pitchFamily="2" charset="2"/>
              <a:buNone/>
            </a:pPr>
            <a:r>
              <a:rPr lang="en-GB" sz="2600" dirty="0"/>
              <a:t>	&lt;</a:t>
            </a:r>
            <a:r>
              <a:rPr lang="en-GB" sz="2600" dirty="0" err="1"/>
              <a:t>tr</a:t>
            </a:r>
            <a:r>
              <a:rPr lang="en-GB" sz="2600" dirty="0"/>
              <a:t>&gt;</a:t>
            </a:r>
          </a:p>
          <a:p>
            <a:pPr eaLnBrk="1" hangingPunct="1">
              <a:lnSpc>
                <a:spcPct val="80000"/>
              </a:lnSpc>
              <a:buFont typeface="Wingdings" pitchFamily="2" charset="2"/>
              <a:buNone/>
            </a:pPr>
            <a:r>
              <a:rPr lang="en-GB" sz="2600" dirty="0"/>
              <a:t>		&lt;td&gt;row 2, cell 1&lt;/td&gt;</a:t>
            </a:r>
          </a:p>
          <a:p>
            <a:pPr eaLnBrk="1" hangingPunct="1">
              <a:lnSpc>
                <a:spcPct val="80000"/>
              </a:lnSpc>
              <a:buFont typeface="Wingdings" pitchFamily="2" charset="2"/>
              <a:buNone/>
            </a:pPr>
            <a:r>
              <a:rPr lang="en-GB" sz="2600" dirty="0"/>
              <a:t>		&lt;td&gt;row 2, cell 2&lt;/td&gt;</a:t>
            </a:r>
          </a:p>
          <a:p>
            <a:pPr eaLnBrk="1" hangingPunct="1">
              <a:lnSpc>
                <a:spcPct val="80000"/>
              </a:lnSpc>
              <a:buFont typeface="Wingdings" pitchFamily="2" charset="2"/>
              <a:buNone/>
            </a:pPr>
            <a:r>
              <a:rPr lang="en-GB" sz="2600" dirty="0"/>
              <a:t>	&lt;/</a:t>
            </a:r>
            <a:r>
              <a:rPr lang="en-GB" sz="2600" dirty="0" err="1"/>
              <a:t>tr</a:t>
            </a:r>
            <a:r>
              <a:rPr lang="en-GB" sz="2600" dirty="0"/>
              <a:t>&gt;</a:t>
            </a:r>
          </a:p>
          <a:p>
            <a:pPr eaLnBrk="1" hangingPunct="1">
              <a:lnSpc>
                <a:spcPct val="80000"/>
              </a:lnSpc>
              <a:buFont typeface="Wingdings" pitchFamily="2" charset="2"/>
              <a:buNone/>
            </a:pPr>
            <a:r>
              <a:rPr lang="en-GB" sz="2600" dirty="0"/>
              <a:t>&lt;/table&gt;</a:t>
            </a:r>
          </a:p>
        </p:txBody>
      </p:sp>
      <p:sp>
        <p:nvSpPr>
          <p:cNvPr id="7172" name="Rectangle 4"/>
          <p:cNvSpPr>
            <a:spLocks noChangeArrowheads="1"/>
          </p:cNvSpPr>
          <p:nvPr/>
        </p:nvSpPr>
        <p:spPr bwMode="auto">
          <a:xfrm>
            <a:off x="7175500" y="2565400"/>
            <a:ext cx="1441450" cy="863600"/>
          </a:xfrm>
          <a:prstGeom prst="rect">
            <a:avLst/>
          </a:prstGeom>
          <a:solidFill>
            <a:srgbClr val="CCFFFF"/>
          </a:solidFill>
          <a:ln w="38100">
            <a:solidFill>
              <a:schemeClr val="tx1"/>
            </a:solidFill>
            <a:miter lim="800000"/>
            <a:headEnd/>
            <a:tailEnd/>
          </a:ln>
        </p:spPr>
        <p:txBody>
          <a:bodyPr wrap="none" anchor="ctr"/>
          <a:lstStyle/>
          <a:p>
            <a:pPr algn="ctr"/>
            <a:r>
              <a:rPr lang="en-GB" dirty="0"/>
              <a:t>row 1, cell 1</a:t>
            </a:r>
          </a:p>
        </p:txBody>
      </p:sp>
      <p:sp>
        <p:nvSpPr>
          <p:cNvPr id="7173" name="Rectangle 5"/>
          <p:cNvSpPr>
            <a:spLocks noChangeArrowheads="1"/>
          </p:cNvSpPr>
          <p:nvPr/>
        </p:nvSpPr>
        <p:spPr bwMode="auto">
          <a:xfrm>
            <a:off x="8616951" y="2565400"/>
            <a:ext cx="1439863" cy="863600"/>
          </a:xfrm>
          <a:prstGeom prst="rect">
            <a:avLst/>
          </a:prstGeom>
          <a:solidFill>
            <a:srgbClr val="CCFFFF"/>
          </a:solidFill>
          <a:ln w="38100">
            <a:solidFill>
              <a:schemeClr val="tx1"/>
            </a:solidFill>
            <a:miter lim="800000"/>
            <a:headEnd/>
            <a:tailEnd/>
          </a:ln>
        </p:spPr>
        <p:txBody>
          <a:bodyPr wrap="none" anchor="ctr"/>
          <a:lstStyle/>
          <a:p>
            <a:pPr algn="ctr"/>
            <a:r>
              <a:rPr lang="en-GB" dirty="0"/>
              <a:t>row 1, cell 2</a:t>
            </a:r>
          </a:p>
        </p:txBody>
      </p:sp>
      <p:sp>
        <p:nvSpPr>
          <p:cNvPr id="7174" name="Rectangle 6"/>
          <p:cNvSpPr>
            <a:spLocks noChangeArrowheads="1"/>
          </p:cNvSpPr>
          <p:nvPr/>
        </p:nvSpPr>
        <p:spPr bwMode="auto">
          <a:xfrm>
            <a:off x="7175500" y="3429000"/>
            <a:ext cx="1441450" cy="863600"/>
          </a:xfrm>
          <a:prstGeom prst="rect">
            <a:avLst/>
          </a:prstGeom>
          <a:solidFill>
            <a:srgbClr val="CCFFFF"/>
          </a:solidFill>
          <a:ln w="38100">
            <a:solidFill>
              <a:schemeClr val="tx1"/>
            </a:solidFill>
            <a:miter lim="800000"/>
            <a:headEnd/>
            <a:tailEnd/>
          </a:ln>
        </p:spPr>
        <p:txBody>
          <a:bodyPr wrap="none" anchor="ctr"/>
          <a:lstStyle/>
          <a:p>
            <a:pPr algn="ctr"/>
            <a:r>
              <a:rPr lang="en-GB" dirty="0"/>
              <a:t>row 2, cell 1</a:t>
            </a:r>
          </a:p>
        </p:txBody>
      </p:sp>
      <p:sp>
        <p:nvSpPr>
          <p:cNvPr id="7175" name="Rectangle 7"/>
          <p:cNvSpPr>
            <a:spLocks noChangeArrowheads="1"/>
          </p:cNvSpPr>
          <p:nvPr/>
        </p:nvSpPr>
        <p:spPr bwMode="auto">
          <a:xfrm>
            <a:off x="8616951" y="3429000"/>
            <a:ext cx="1439863" cy="863600"/>
          </a:xfrm>
          <a:prstGeom prst="rect">
            <a:avLst/>
          </a:prstGeom>
          <a:solidFill>
            <a:srgbClr val="CCFFFF"/>
          </a:solidFill>
          <a:ln w="38100">
            <a:solidFill>
              <a:schemeClr val="tx1"/>
            </a:solidFill>
            <a:miter lim="800000"/>
            <a:headEnd/>
            <a:tailEnd/>
          </a:ln>
        </p:spPr>
        <p:txBody>
          <a:bodyPr wrap="none" anchor="ctr"/>
          <a:lstStyle/>
          <a:p>
            <a:pPr algn="ctr"/>
            <a:r>
              <a:rPr lang="en-GB" dirty="0"/>
              <a:t>row 2, cell 2</a:t>
            </a:r>
          </a:p>
        </p:txBody>
      </p:sp>
      <p:sp>
        <p:nvSpPr>
          <p:cNvPr id="7176" name="Rectangle 9"/>
          <p:cNvSpPr>
            <a:spLocks noChangeArrowheads="1"/>
          </p:cNvSpPr>
          <p:nvPr/>
        </p:nvSpPr>
        <p:spPr bwMode="auto">
          <a:xfrm>
            <a:off x="6238877" y="1785926"/>
            <a:ext cx="1655763" cy="503238"/>
          </a:xfrm>
          <a:prstGeom prst="rect">
            <a:avLst/>
          </a:prstGeom>
          <a:solidFill>
            <a:srgbClr val="CCFFFF"/>
          </a:solidFill>
          <a:ln w="9525">
            <a:solidFill>
              <a:schemeClr val="tx1"/>
            </a:solidFill>
            <a:miter lim="800000"/>
            <a:headEnd/>
            <a:tailEnd/>
          </a:ln>
        </p:spPr>
        <p:txBody>
          <a:bodyPr anchor="ctr"/>
          <a:lstStyle/>
          <a:p>
            <a:pPr algn="ctr"/>
            <a:r>
              <a:rPr lang="en-GB" dirty="0"/>
              <a:t>Change this number</a:t>
            </a:r>
          </a:p>
        </p:txBody>
      </p:sp>
      <p:sp>
        <p:nvSpPr>
          <p:cNvPr id="7177" name="Line 10"/>
          <p:cNvSpPr>
            <a:spLocks noChangeShapeType="1"/>
          </p:cNvSpPr>
          <p:nvPr/>
        </p:nvSpPr>
        <p:spPr bwMode="auto">
          <a:xfrm flipH="1">
            <a:off x="3168316" y="2143115"/>
            <a:ext cx="3070560" cy="287263"/>
          </a:xfrm>
          <a:prstGeom prst="line">
            <a:avLst/>
          </a:prstGeom>
          <a:noFill/>
          <a:ln w="19050">
            <a:solidFill>
              <a:schemeClr val="tx1"/>
            </a:solidFill>
            <a:round/>
            <a:headEnd/>
            <a:tailEnd type="triangle" w="med" len="med"/>
          </a:ln>
        </p:spPr>
        <p:txBody>
          <a:bodyPr/>
          <a:lstStyle/>
          <a:p>
            <a:endParaRPr lang="en-GB"/>
          </a:p>
        </p:txBody>
      </p:sp>
      <p:sp>
        <p:nvSpPr>
          <p:cNvPr id="2" name="TextBox 1"/>
          <p:cNvSpPr txBox="1"/>
          <p:nvPr/>
        </p:nvSpPr>
        <p:spPr>
          <a:xfrm>
            <a:off x="906380" y="6488668"/>
            <a:ext cx="2063642" cy="369332"/>
          </a:xfrm>
          <a:prstGeom prst="rect">
            <a:avLst/>
          </a:prstGeom>
          <a:noFill/>
        </p:spPr>
        <p:txBody>
          <a:bodyPr wrap="none" rtlCol="0">
            <a:spAutoFit/>
          </a:bodyPr>
          <a:lstStyle/>
          <a:p>
            <a:r>
              <a:rPr lang="en-GB" dirty="0" smtClean="0"/>
              <a:t>Table&gt;(</a:t>
            </a:r>
            <a:r>
              <a:rPr lang="en-GB" dirty="0" err="1" smtClean="0"/>
              <a:t>tr</a:t>
            </a:r>
            <a:r>
              <a:rPr lang="en-GB" dirty="0" smtClean="0"/>
              <a:t>&gt;(td*2))</a:t>
            </a:r>
            <a:r>
              <a:rPr lang="en-GB" dirty="0"/>
              <a:t> *2</a:t>
            </a:r>
          </a:p>
        </p:txBody>
      </p:sp>
    </p:spTree>
    <p:extLst>
      <p:ext uri="{BB962C8B-B14F-4D97-AF65-F5344CB8AC3E}">
        <p14:creationId xmlns:p14="http://schemas.microsoft.com/office/powerpoint/2010/main" val="29156279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GB" smtClean="0"/>
              <a:t>Task - Tables</a:t>
            </a:r>
          </a:p>
        </p:txBody>
      </p:sp>
      <p:sp>
        <p:nvSpPr>
          <p:cNvPr id="8195" name="Rectangle 3"/>
          <p:cNvSpPr>
            <a:spLocks noGrp="1" noChangeArrowheads="1"/>
          </p:cNvSpPr>
          <p:nvPr>
            <p:ph idx="1"/>
          </p:nvPr>
        </p:nvSpPr>
        <p:spPr/>
        <p:txBody>
          <a:bodyPr/>
          <a:lstStyle/>
          <a:p>
            <a:pPr eaLnBrk="1" hangingPunct="1"/>
            <a:r>
              <a:rPr lang="en-GB" dirty="0" smtClean="0"/>
              <a:t>Add a preceding row for column headings</a:t>
            </a:r>
          </a:p>
        </p:txBody>
      </p:sp>
      <p:grpSp>
        <p:nvGrpSpPr>
          <p:cNvPr id="8196" name="Group 10"/>
          <p:cNvGrpSpPr>
            <a:grpSpLocks/>
          </p:cNvGrpSpPr>
          <p:nvPr/>
        </p:nvGrpSpPr>
        <p:grpSpPr bwMode="auto">
          <a:xfrm>
            <a:off x="2927350" y="2565401"/>
            <a:ext cx="5976938" cy="3527425"/>
            <a:chOff x="1700" y="1888"/>
            <a:chExt cx="1815" cy="1632"/>
          </a:xfrm>
        </p:grpSpPr>
        <p:sp>
          <p:nvSpPr>
            <p:cNvPr id="8198" name="Rectangle 4"/>
            <p:cNvSpPr>
              <a:spLocks noChangeArrowheads="1"/>
            </p:cNvSpPr>
            <p:nvPr/>
          </p:nvSpPr>
          <p:spPr bwMode="auto">
            <a:xfrm>
              <a:off x="1700" y="2432"/>
              <a:ext cx="908" cy="544"/>
            </a:xfrm>
            <a:prstGeom prst="rect">
              <a:avLst/>
            </a:prstGeom>
            <a:solidFill>
              <a:srgbClr val="CCFFFF"/>
            </a:solidFill>
            <a:ln w="38100">
              <a:solidFill>
                <a:schemeClr val="bg1"/>
              </a:solidFill>
              <a:miter lim="800000"/>
              <a:headEnd/>
              <a:tailEnd/>
            </a:ln>
          </p:spPr>
          <p:txBody>
            <a:bodyPr wrap="none" anchor="ctr"/>
            <a:lstStyle/>
            <a:p>
              <a:pPr algn="ctr"/>
              <a:r>
                <a:rPr lang="en-GB" sz="3600" dirty="0"/>
                <a:t>row 1, cell 1</a:t>
              </a:r>
            </a:p>
          </p:txBody>
        </p:sp>
        <p:sp>
          <p:nvSpPr>
            <p:cNvPr id="8199" name="Rectangle 5"/>
            <p:cNvSpPr>
              <a:spLocks noChangeArrowheads="1"/>
            </p:cNvSpPr>
            <p:nvPr/>
          </p:nvSpPr>
          <p:spPr bwMode="auto">
            <a:xfrm>
              <a:off x="2608" y="2432"/>
              <a:ext cx="907" cy="544"/>
            </a:xfrm>
            <a:prstGeom prst="rect">
              <a:avLst/>
            </a:prstGeom>
            <a:solidFill>
              <a:srgbClr val="CCFFFF"/>
            </a:solidFill>
            <a:ln w="38100">
              <a:solidFill>
                <a:schemeClr val="bg1"/>
              </a:solidFill>
              <a:miter lim="800000"/>
              <a:headEnd/>
              <a:tailEnd/>
            </a:ln>
          </p:spPr>
          <p:txBody>
            <a:bodyPr wrap="none" anchor="ctr"/>
            <a:lstStyle/>
            <a:p>
              <a:pPr algn="ctr"/>
              <a:r>
                <a:rPr lang="en-GB" sz="3600" dirty="0"/>
                <a:t>row 1, cell 2</a:t>
              </a:r>
            </a:p>
          </p:txBody>
        </p:sp>
        <p:sp>
          <p:nvSpPr>
            <p:cNvPr id="8200" name="Rectangle 6"/>
            <p:cNvSpPr>
              <a:spLocks noChangeArrowheads="1"/>
            </p:cNvSpPr>
            <p:nvPr/>
          </p:nvSpPr>
          <p:spPr bwMode="auto">
            <a:xfrm>
              <a:off x="1700" y="2976"/>
              <a:ext cx="908" cy="544"/>
            </a:xfrm>
            <a:prstGeom prst="rect">
              <a:avLst/>
            </a:prstGeom>
            <a:solidFill>
              <a:srgbClr val="CCFFFF"/>
            </a:solidFill>
            <a:ln w="38100">
              <a:solidFill>
                <a:schemeClr val="bg1"/>
              </a:solidFill>
              <a:miter lim="800000"/>
              <a:headEnd/>
              <a:tailEnd/>
            </a:ln>
          </p:spPr>
          <p:txBody>
            <a:bodyPr wrap="none" anchor="ctr"/>
            <a:lstStyle/>
            <a:p>
              <a:pPr algn="ctr"/>
              <a:r>
                <a:rPr lang="en-GB" sz="3600" dirty="0"/>
                <a:t>row 2, cell 1</a:t>
              </a:r>
            </a:p>
          </p:txBody>
        </p:sp>
        <p:sp>
          <p:nvSpPr>
            <p:cNvPr id="8201" name="Rectangle 7"/>
            <p:cNvSpPr>
              <a:spLocks noChangeArrowheads="1"/>
            </p:cNvSpPr>
            <p:nvPr/>
          </p:nvSpPr>
          <p:spPr bwMode="auto">
            <a:xfrm>
              <a:off x="2608" y="2976"/>
              <a:ext cx="907" cy="544"/>
            </a:xfrm>
            <a:prstGeom prst="rect">
              <a:avLst/>
            </a:prstGeom>
            <a:solidFill>
              <a:srgbClr val="CCFFFF"/>
            </a:solidFill>
            <a:ln w="38100">
              <a:solidFill>
                <a:schemeClr val="bg1"/>
              </a:solidFill>
              <a:miter lim="800000"/>
              <a:headEnd/>
              <a:tailEnd/>
            </a:ln>
          </p:spPr>
          <p:txBody>
            <a:bodyPr wrap="none" anchor="ctr"/>
            <a:lstStyle/>
            <a:p>
              <a:pPr algn="ctr"/>
              <a:r>
                <a:rPr lang="en-GB" sz="3600" dirty="0"/>
                <a:t>row 2, cell 2</a:t>
              </a:r>
            </a:p>
          </p:txBody>
        </p:sp>
        <p:sp>
          <p:nvSpPr>
            <p:cNvPr id="8202" name="Rectangle 8"/>
            <p:cNvSpPr>
              <a:spLocks noChangeArrowheads="1"/>
            </p:cNvSpPr>
            <p:nvPr/>
          </p:nvSpPr>
          <p:spPr bwMode="auto">
            <a:xfrm>
              <a:off x="1700" y="1888"/>
              <a:ext cx="908" cy="544"/>
            </a:xfrm>
            <a:prstGeom prst="rect">
              <a:avLst/>
            </a:prstGeom>
            <a:solidFill>
              <a:srgbClr val="CCFFFF"/>
            </a:solidFill>
            <a:ln w="38100">
              <a:solidFill>
                <a:schemeClr val="bg1"/>
              </a:solidFill>
              <a:miter lim="800000"/>
              <a:headEnd/>
              <a:tailEnd/>
            </a:ln>
          </p:spPr>
          <p:txBody>
            <a:bodyPr wrap="none" anchor="ctr"/>
            <a:lstStyle/>
            <a:p>
              <a:pPr algn="ctr"/>
              <a:r>
                <a:rPr lang="en-GB" sz="3600" b="1" dirty="0"/>
                <a:t>Heading A</a:t>
              </a:r>
            </a:p>
          </p:txBody>
        </p:sp>
        <p:sp>
          <p:nvSpPr>
            <p:cNvPr id="8203" name="Rectangle 9"/>
            <p:cNvSpPr>
              <a:spLocks noChangeArrowheads="1"/>
            </p:cNvSpPr>
            <p:nvPr/>
          </p:nvSpPr>
          <p:spPr bwMode="auto">
            <a:xfrm>
              <a:off x="2608" y="1888"/>
              <a:ext cx="907" cy="544"/>
            </a:xfrm>
            <a:prstGeom prst="rect">
              <a:avLst/>
            </a:prstGeom>
            <a:solidFill>
              <a:srgbClr val="CCFFFF"/>
            </a:solidFill>
            <a:ln w="38100">
              <a:solidFill>
                <a:schemeClr val="bg1"/>
              </a:solidFill>
              <a:miter lim="800000"/>
              <a:headEnd/>
              <a:tailEnd/>
            </a:ln>
          </p:spPr>
          <p:txBody>
            <a:bodyPr wrap="none" anchor="ctr"/>
            <a:lstStyle/>
            <a:p>
              <a:pPr algn="ctr"/>
              <a:r>
                <a:rPr lang="en-GB" sz="3600" b="1" dirty="0"/>
                <a:t>Heading</a:t>
              </a:r>
              <a:r>
                <a:rPr lang="en-GB" sz="3600" b="1" dirty="0">
                  <a:solidFill>
                    <a:schemeClr val="bg1"/>
                  </a:solidFill>
                </a:rPr>
                <a:t> </a:t>
              </a:r>
              <a:r>
                <a:rPr lang="en-GB" sz="3600" b="1" dirty="0"/>
                <a:t>B</a:t>
              </a:r>
            </a:p>
          </p:txBody>
        </p:sp>
      </p:grpSp>
      <p:sp>
        <p:nvSpPr>
          <p:cNvPr id="8197" name="Text Box 13"/>
          <p:cNvSpPr txBox="1">
            <a:spLocks noChangeArrowheads="1"/>
          </p:cNvSpPr>
          <p:nvPr/>
        </p:nvSpPr>
        <p:spPr bwMode="auto">
          <a:xfrm>
            <a:off x="1838325" y="6308725"/>
            <a:ext cx="8009180" cy="369332"/>
          </a:xfrm>
          <a:prstGeom prst="rect">
            <a:avLst/>
          </a:prstGeom>
          <a:noFill/>
          <a:ln w="9525">
            <a:noFill/>
            <a:miter lim="800000"/>
            <a:headEnd/>
            <a:tailEnd/>
          </a:ln>
        </p:spPr>
        <p:txBody>
          <a:bodyPr wrap="none">
            <a:spAutoFit/>
          </a:bodyPr>
          <a:lstStyle/>
          <a:p>
            <a:r>
              <a:rPr lang="en-GB"/>
              <a:t>Optionally, use the heading tag &lt;th&gt;&lt;/th&gt; tag instead of &lt;td&gt;&lt;/td&gt; for heading cells</a:t>
            </a:r>
          </a:p>
        </p:txBody>
      </p:sp>
    </p:spTree>
    <p:extLst>
      <p:ext uri="{BB962C8B-B14F-4D97-AF65-F5344CB8AC3E}">
        <p14:creationId xmlns:p14="http://schemas.microsoft.com/office/powerpoint/2010/main" val="13022880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smtClean="0"/>
              <a:t>Sizing Cells</a:t>
            </a:r>
          </a:p>
        </p:txBody>
      </p:sp>
      <p:sp>
        <p:nvSpPr>
          <p:cNvPr id="9219" name="Rectangle 3"/>
          <p:cNvSpPr>
            <a:spLocks noGrp="1" noChangeArrowheads="1"/>
          </p:cNvSpPr>
          <p:nvPr>
            <p:ph idx="1"/>
          </p:nvPr>
        </p:nvSpPr>
        <p:spPr/>
        <p:txBody>
          <a:bodyPr/>
          <a:lstStyle/>
          <a:p>
            <a:pPr eaLnBrk="1" hangingPunct="1"/>
            <a:r>
              <a:rPr lang="en-GB" smtClean="0"/>
              <a:t>Cells can have specific sizes by defining the</a:t>
            </a:r>
          </a:p>
          <a:p>
            <a:pPr lvl="1" eaLnBrk="1" hangingPunct="1"/>
            <a:r>
              <a:rPr lang="en-GB" smtClean="0"/>
              <a:t>Height</a:t>
            </a:r>
          </a:p>
          <a:p>
            <a:pPr lvl="1" eaLnBrk="1" hangingPunct="1"/>
            <a:r>
              <a:rPr lang="en-GB" smtClean="0"/>
              <a:t>Width</a:t>
            </a:r>
          </a:p>
          <a:p>
            <a:pPr eaLnBrk="1" hangingPunct="1"/>
            <a:r>
              <a:rPr lang="en-GB" smtClean="0"/>
              <a:t>Browsers use the sizing units:</a:t>
            </a:r>
          </a:p>
          <a:p>
            <a:pPr lvl="1" eaLnBrk="1" hangingPunct="1"/>
            <a:r>
              <a:rPr lang="en-GB" smtClean="0"/>
              <a:t>Percentage of screen </a:t>
            </a:r>
            <a:r>
              <a:rPr lang="en-GB" b="1" smtClean="0">
                <a:solidFill>
                  <a:srgbClr val="FF0000"/>
                </a:solidFill>
              </a:rPr>
              <a:t>width</a:t>
            </a:r>
            <a:r>
              <a:rPr lang="en-GB" smtClean="0"/>
              <a:t> (%)</a:t>
            </a:r>
          </a:p>
          <a:p>
            <a:pPr lvl="1" eaLnBrk="1" hangingPunct="1"/>
            <a:r>
              <a:rPr lang="en-GB" smtClean="0"/>
              <a:t>Pixels (width &amp; height)</a:t>
            </a:r>
          </a:p>
        </p:txBody>
      </p:sp>
    </p:spTree>
    <p:extLst>
      <p:ext uri="{BB962C8B-B14F-4D97-AF65-F5344CB8AC3E}">
        <p14:creationId xmlns:p14="http://schemas.microsoft.com/office/powerpoint/2010/main" val="13712650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smtClean="0"/>
              <a:t>Sizing Cells</a:t>
            </a:r>
          </a:p>
        </p:txBody>
      </p:sp>
      <p:sp>
        <p:nvSpPr>
          <p:cNvPr id="10243" name="Rectangle 4"/>
          <p:cNvSpPr>
            <a:spLocks noChangeArrowheads="1"/>
          </p:cNvSpPr>
          <p:nvPr/>
        </p:nvSpPr>
        <p:spPr bwMode="auto">
          <a:xfrm>
            <a:off x="3143251" y="4173538"/>
            <a:ext cx="3889375" cy="1174750"/>
          </a:xfrm>
          <a:prstGeom prst="rect">
            <a:avLst/>
          </a:prstGeom>
          <a:solidFill>
            <a:srgbClr val="CCFFFF"/>
          </a:solidFill>
          <a:ln w="38100">
            <a:solidFill>
              <a:schemeClr val="bg1"/>
            </a:solidFill>
            <a:miter lim="800000"/>
            <a:headEnd/>
            <a:tailEnd/>
          </a:ln>
        </p:spPr>
        <p:txBody>
          <a:bodyPr wrap="none" anchor="ctr"/>
          <a:lstStyle/>
          <a:p>
            <a:pPr algn="ctr"/>
            <a:r>
              <a:rPr lang="en-GB" sz="3200" dirty="0"/>
              <a:t>row 1, cell 1</a:t>
            </a:r>
          </a:p>
        </p:txBody>
      </p:sp>
      <p:sp>
        <p:nvSpPr>
          <p:cNvPr id="10244" name="Rectangle 5"/>
          <p:cNvSpPr>
            <a:spLocks noChangeArrowheads="1"/>
          </p:cNvSpPr>
          <p:nvPr/>
        </p:nvSpPr>
        <p:spPr bwMode="auto">
          <a:xfrm>
            <a:off x="7032626" y="4173538"/>
            <a:ext cx="2087563" cy="1174750"/>
          </a:xfrm>
          <a:prstGeom prst="rect">
            <a:avLst/>
          </a:prstGeom>
          <a:solidFill>
            <a:srgbClr val="CCFFFF"/>
          </a:solidFill>
          <a:ln w="38100">
            <a:solidFill>
              <a:schemeClr val="bg1"/>
            </a:solidFill>
            <a:miter lim="800000"/>
            <a:headEnd/>
            <a:tailEnd/>
          </a:ln>
        </p:spPr>
        <p:txBody>
          <a:bodyPr anchor="ctr"/>
          <a:lstStyle/>
          <a:p>
            <a:pPr algn="ctr"/>
            <a:r>
              <a:rPr lang="en-GB" sz="3200" dirty="0"/>
              <a:t>row 1, </a:t>
            </a:r>
          </a:p>
          <a:p>
            <a:pPr algn="ctr"/>
            <a:r>
              <a:rPr lang="en-GB" sz="3200" dirty="0"/>
              <a:t>cell 2</a:t>
            </a:r>
          </a:p>
        </p:txBody>
      </p:sp>
      <p:sp>
        <p:nvSpPr>
          <p:cNvPr id="10245" name="Rectangle 6"/>
          <p:cNvSpPr>
            <a:spLocks noChangeArrowheads="1"/>
          </p:cNvSpPr>
          <p:nvPr/>
        </p:nvSpPr>
        <p:spPr bwMode="auto">
          <a:xfrm>
            <a:off x="3143251" y="5348289"/>
            <a:ext cx="3889375" cy="1176337"/>
          </a:xfrm>
          <a:prstGeom prst="rect">
            <a:avLst/>
          </a:prstGeom>
          <a:solidFill>
            <a:srgbClr val="CCFFFF"/>
          </a:solidFill>
          <a:ln w="38100">
            <a:solidFill>
              <a:schemeClr val="bg1"/>
            </a:solidFill>
            <a:miter lim="800000"/>
            <a:headEnd/>
            <a:tailEnd/>
          </a:ln>
        </p:spPr>
        <p:txBody>
          <a:bodyPr wrap="none" anchor="ctr"/>
          <a:lstStyle/>
          <a:p>
            <a:pPr algn="ctr"/>
            <a:r>
              <a:rPr lang="en-GB" sz="3200" dirty="0"/>
              <a:t>row 2, cell 1</a:t>
            </a:r>
          </a:p>
        </p:txBody>
      </p:sp>
      <p:sp>
        <p:nvSpPr>
          <p:cNvPr id="10246" name="Rectangle 7"/>
          <p:cNvSpPr>
            <a:spLocks noChangeArrowheads="1"/>
          </p:cNvSpPr>
          <p:nvPr/>
        </p:nvSpPr>
        <p:spPr bwMode="auto">
          <a:xfrm>
            <a:off x="7032626" y="5348289"/>
            <a:ext cx="2087563" cy="1176337"/>
          </a:xfrm>
          <a:prstGeom prst="rect">
            <a:avLst/>
          </a:prstGeom>
          <a:solidFill>
            <a:srgbClr val="CCFFFF"/>
          </a:solidFill>
          <a:ln w="38100">
            <a:solidFill>
              <a:schemeClr val="bg1"/>
            </a:solidFill>
            <a:miter lim="800000"/>
            <a:headEnd/>
            <a:tailEnd/>
          </a:ln>
        </p:spPr>
        <p:txBody>
          <a:bodyPr anchor="ctr"/>
          <a:lstStyle/>
          <a:p>
            <a:pPr algn="ctr"/>
            <a:r>
              <a:rPr lang="en-GB" sz="3200" dirty="0"/>
              <a:t>row 2, </a:t>
            </a:r>
          </a:p>
          <a:p>
            <a:pPr algn="ctr"/>
            <a:r>
              <a:rPr lang="en-GB" sz="3200" dirty="0"/>
              <a:t>cell 2</a:t>
            </a:r>
          </a:p>
        </p:txBody>
      </p:sp>
      <p:sp>
        <p:nvSpPr>
          <p:cNvPr id="10247" name="Rectangle 8"/>
          <p:cNvSpPr>
            <a:spLocks noChangeArrowheads="1"/>
          </p:cNvSpPr>
          <p:nvPr/>
        </p:nvSpPr>
        <p:spPr bwMode="auto">
          <a:xfrm>
            <a:off x="3143251" y="2997200"/>
            <a:ext cx="3889375" cy="1176338"/>
          </a:xfrm>
          <a:prstGeom prst="rect">
            <a:avLst/>
          </a:prstGeom>
          <a:solidFill>
            <a:srgbClr val="CCFFFF"/>
          </a:solidFill>
          <a:ln w="38100">
            <a:solidFill>
              <a:schemeClr val="bg1"/>
            </a:solidFill>
            <a:miter lim="800000"/>
            <a:headEnd/>
            <a:tailEnd/>
          </a:ln>
        </p:spPr>
        <p:txBody>
          <a:bodyPr wrap="none" anchor="ctr"/>
          <a:lstStyle/>
          <a:p>
            <a:pPr algn="ctr"/>
            <a:r>
              <a:rPr lang="en-GB" sz="3200" b="1" dirty="0"/>
              <a:t>Heading A</a:t>
            </a:r>
          </a:p>
        </p:txBody>
      </p:sp>
      <p:sp>
        <p:nvSpPr>
          <p:cNvPr id="10248" name="Line 19"/>
          <p:cNvSpPr>
            <a:spLocks noChangeShapeType="1"/>
          </p:cNvSpPr>
          <p:nvPr/>
        </p:nvSpPr>
        <p:spPr bwMode="auto">
          <a:xfrm flipV="1">
            <a:off x="3143250" y="1700214"/>
            <a:ext cx="0" cy="1152525"/>
          </a:xfrm>
          <a:prstGeom prst="line">
            <a:avLst/>
          </a:prstGeom>
          <a:noFill/>
          <a:ln w="9525">
            <a:solidFill>
              <a:schemeClr val="tx1"/>
            </a:solidFill>
            <a:round/>
            <a:headEnd/>
            <a:tailEnd/>
          </a:ln>
        </p:spPr>
        <p:txBody>
          <a:bodyPr/>
          <a:lstStyle/>
          <a:p>
            <a:endParaRPr lang="en-GB"/>
          </a:p>
        </p:txBody>
      </p:sp>
      <p:sp>
        <p:nvSpPr>
          <p:cNvPr id="10249" name="Line 20"/>
          <p:cNvSpPr>
            <a:spLocks noChangeShapeType="1"/>
          </p:cNvSpPr>
          <p:nvPr/>
        </p:nvSpPr>
        <p:spPr bwMode="auto">
          <a:xfrm flipV="1">
            <a:off x="9120188" y="1700214"/>
            <a:ext cx="0" cy="1152525"/>
          </a:xfrm>
          <a:prstGeom prst="line">
            <a:avLst/>
          </a:prstGeom>
          <a:noFill/>
          <a:ln w="9525">
            <a:solidFill>
              <a:schemeClr val="tx1"/>
            </a:solidFill>
            <a:round/>
            <a:headEnd/>
            <a:tailEnd/>
          </a:ln>
        </p:spPr>
        <p:txBody>
          <a:bodyPr/>
          <a:lstStyle/>
          <a:p>
            <a:endParaRPr lang="en-GB"/>
          </a:p>
        </p:txBody>
      </p:sp>
      <p:sp>
        <p:nvSpPr>
          <p:cNvPr id="10250" name="Line 21"/>
          <p:cNvSpPr>
            <a:spLocks noChangeShapeType="1"/>
          </p:cNvSpPr>
          <p:nvPr/>
        </p:nvSpPr>
        <p:spPr bwMode="auto">
          <a:xfrm>
            <a:off x="3143250" y="1924050"/>
            <a:ext cx="5976938" cy="0"/>
          </a:xfrm>
          <a:prstGeom prst="line">
            <a:avLst/>
          </a:prstGeom>
          <a:noFill/>
          <a:ln w="9525">
            <a:solidFill>
              <a:schemeClr val="tx1"/>
            </a:solidFill>
            <a:round/>
            <a:headEnd/>
            <a:tailEnd/>
          </a:ln>
        </p:spPr>
        <p:txBody>
          <a:bodyPr/>
          <a:lstStyle/>
          <a:p>
            <a:endParaRPr lang="en-GB"/>
          </a:p>
        </p:txBody>
      </p:sp>
      <p:sp>
        <p:nvSpPr>
          <p:cNvPr id="10251" name="Text Box 22"/>
          <p:cNvSpPr txBox="1">
            <a:spLocks noChangeArrowheads="1"/>
          </p:cNvSpPr>
          <p:nvPr/>
        </p:nvSpPr>
        <p:spPr bwMode="auto">
          <a:xfrm>
            <a:off x="5962650" y="1557338"/>
            <a:ext cx="752322" cy="369332"/>
          </a:xfrm>
          <a:prstGeom prst="rect">
            <a:avLst/>
          </a:prstGeom>
          <a:noFill/>
          <a:ln w="9525">
            <a:noFill/>
            <a:miter lim="800000"/>
            <a:headEnd/>
            <a:tailEnd/>
          </a:ln>
        </p:spPr>
        <p:txBody>
          <a:bodyPr wrap="none">
            <a:spAutoFit/>
          </a:bodyPr>
          <a:lstStyle/>
          <a:p>
            <a:r>
              <a:rPr lang="en-GB"/>
              <a:t>300px</a:t>
            </a:r>
          </a:p>
        </p:txBody>
      </p:sp>
      <p:sp>
        <p:nvSpPr>
          <p:cNvPr id="10252" name="Line 25"/>
          <p:cNvSpPr>
            <a:spLocks noChangeShapeType="1"/>
          </p:cNvSpPr>
          <p:nvPr/>
        </p:nvSpPr>
        <p:spPr bwMode="auto">
          <a:xfrm>
            <a:off x="3143250" y="2420938"/>
            <a:ext cx="5976938" cy="0"/>
          </a:xfrm>
          <a:prstGeom prst="line">
            <a:avLst/>
          </a:prstGeom>
          <a:noFill/>
          <a:ln w="9525">
            <a:solidFill>
              <a:schemeClr val="tx1"/>
            </a:solidFill>
            <a:round/>
            <a:headEnd/>
            <a:tailEnd/>
          </a:ln>
        </p:spPr>
        <p:txBody>
          <a:bodyPr/>
          <a:lstStyle/>
          <a:p>
            <a:endParaRPr lang="en-GB"/>
          </a:p>
        </p:txBody>
      </p:sp>
      <p:sp>
        <p:nvSpPr>
          <p:cNvPr id="10253" name="Text Box 26"/>
          <p:cNvSpPr txBox="1">
            <a:spLocks noChangeArrowheads="1"/>
          </p:cNvSpPr>
          <p:nvPr/>
        </p:nvSpPr>
        <p:spPr bwMode="auto">
          <a:xfrm>
            <a:off x="4800600" y="2414588"/>
            <a:ext cx="583814" cy="369332"/>
          </a:xfrm>
          <a:prstGeom prst="rect">
            <a:avLst/>
          </a:prstGeom>
          <a:noFill/>
          <a:ln w="9525">
            <a:noFill/>
            <a:miter lim="800000"/>
            <a:headEnd/>
            <a:tailEnd/>
          </a:ln>
        </p:spPr>
        <p:txBody>
          <a:bodyPr wrap="none">
            <a:spAutoFit/>
          </a:bodyPr>
          <a:lstStyle/>
          <a:p>
            <a:r>
              <a:rPr lang="en-GB"/>
              <a:t>75%</a:t>
            </a:r>
          </a:p>
        </p:txBody>
      </p:sp>
      <p:sp>
        <p:nvSpPr>
          <p:cNvPr id="10254" name="Line 27"/>
          <p:cNvSpPr>
            <a:spLocks noChangeShapeType="1"/>
          </p:cNvSpPr>
          <p:nvPr/>
        </p:nvSpPr>
        <p:spPr bwMode="auto">
          <a:xfrm flipV="1">
            <a:off x="7032625" y="2276476"/>
            <a:ext cx="0" cy="576263"/>
          </a:xfrm>
          <a:prstGeom prst="line">
            <a:avLst/>
          </a:prstGeom>
          <a:noFill/>
          <a:ln w="9525">
            <a:solidFill>
              <a:schemeClr val="tx1"/>
            </a:solidFill>
            <a:round/>
            <a:headEnd/>
            <a:tailEnd/>
          </a:ln>
        </p:spPr>
        <p:txBody>
          <a:bodyPr/>
          <a:lstStyle/>
          <a:p>
            <a:endParaRPr lang="en-GB"/>
          </a:p>
        </p:txBody>
      </p:sp>
      <p:sp>
        <p:nvSpPr>
          <p:cNvPr id="10255" name="Text Box 28"/>
          <p:cNvSpPr txBox="1">
            <a:spLocks noChangeArrowheads="1"/>
          </p:cNvSpPr>
          <p:nvPr/>
        </p:nvSpPr>
        <p:spPr bwMode="auto">
          <a:xfrm>
            <a:off x="7831138" y="2414588"/>
            <a:ext cx="583814" cy="369332"/>
          </a:xfrm>
          <a:prstGeom prst="rect">
            <a:avLst/>
          </a:prstGeom>
          <a:noFill/>
          <a:ln w="9525">
            <a:noFill/>
            <a:miter lim="800000"/>
            <a:headEnd/>
            <a:tailEnd/>
          </a:ln>
        </p:spPr>
        <p:txBody>
          <a:bodyPr wrap="none">
            <a:spAutoFit/>
          </a:bodyPr>
          <a:lstStyle/>
          <a:p>
            <a:r>
              <a:rPr lang="en-GB"/>
              <a:t>25%</a:t>
            </a:r>
          </a:p>
        </p:txBody>
      </p:sp>
      <p:sp>
        <p:nvSpPr>
          <p:cNvPr id="10256" name="Rectangle 29"/>
          <p:cNvSpPr>
            <a:spLocks noChangeArrowheads="1"/>
          </p:cNvSpPr>
          <p:nvPr/>
        </p:nvSpPr>
        <p:spPr bwMode="auto">
          <a:xfrm>
            <a:off x="7032625" y="2997200"/>
            <a:ext cx="2089150" cy="1176338"/>
          </a:xfrm>
          <a:prstGeom prst="rect">
            <a:avLst/>
          </a:prstGeom>
          <a:solidFill>
            <a:srgbClr val="CCFFFF"/>
          </a:solidFill>
          <a:ln w="38100">
            <a:solidFill>
              <a:schemeClr val="bg1"/>
            </a:solidFill>
            <a:miter lim="800000"/>
            <a:headEnd/>
            <a:tailEnd/>
          </a:ln>
        </p:spPr>
        <p:txBody>
          <a:bodyPr wrap="none" anchor="ctr"/>
          <a:lstStyle/>
          <a:p>
            <a:pPr algn="ctr"/>
            <a:r>
              <a:rPr lang="en-GB" sz="3200" b="1" dirty="0"/>
              <a:t>Heading B</a:t>
            </a:r>
          </a:p>
        </p:txBody>
      </p:sp>
    </p:spTree>
    <p:extLst>
      <p:ext uri="{BB962C8B-B14F-4D97-AF65-F5344CB8AC3E}">
        <p14:creationId xmlns:p14="http://schemas.microsoft.com/office/powerpoint/2010/main" val="10308438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smtClean="0"/>
              <a:t>Task – Sizing table</a:t>
            </a:r>
          </a:p>
        </p:txBody>
      </p:sp>
      <p:sp>
        <p:nvSpPr>
          <p:cNvPr id="11267" name="Rectangle 3"/>
          <p:cNvSpPr>
            <a:spLocks noGrp="1" noChangeArrowheads="1"/>
          </p:cNvSpPr>
          <p:nvPr>
            <p:ph idx="1"/>
          </p:nvPr>
        </p:nvSpPr>
        <p:spPr>
          <a:xfrm>
            <a:off x="1981200" y="1719262"/>
            <a:ext cx="8229600" cy="4986337"/>
          </a:xfrm>
          <a:solidFill>
            <a:srgbClr val="FFFFCC"/>
          </a:solidFill>
          <a:ln>
            <a:solidFill>
              <a:schemeClr val="bg1"/>
            </a:solidFill>
          </a:ln>
        </p:spPr>
        <p:txBody>
          <a:bodyPr>
            <a:normAutofit fontScale="92500" lnSpcReduction="10000"/>
          </a:bodyPr>
          <a:lstStyle/>
          <a:p>
            <a:pPr eaLnBrk="1" hangingPunct="1">
              <a:lnSpc>
                <a:spcPct val="80000"/>
              </a:lnSpc>
              <a:buFont typeface="Wingdings" pitchFamily="2" charset="2"/>
              <a:buNone/>
            </a:pPr>
            <a:endParaRPr lang="en-GB" sz="2100" dirty="0">
              <a:solidFill>
                <a:schemeClr val="bg1"/>
              </a:solidFill>
            </a:endParaRPr>
          </a:p>
          <a:p>
            <a:pPr eaLnBrk="1" hangingPunct="1">
              <a:lnSpc>
                <a:spcPct val="80000"/>
              </a:lnSpc>
              <a:buFont typeface="Wingdings" pitchFamily="2" charset="2"/>
              <a:buNone/>
            </a:pPr>
            <a:r>
              <a:rPr lang="en-GB" sz="2200" dirty="0"/>
              <a:t>&lt;table border="1"  width="300"&gt;</a:t>
            </a:r>
          </a:p>
          <a:p>
            <a:pPr eaLnBrk="1" hangingPunct="1">
              <a:lnSpc>
                <a:spcPct val="80000"/>
              </a:lnSpc>
              <a:buFont typeface="Wingdings" pitchFamily="2" charset="2"/>
              <a:buNone/>
            </a:pPr>
            <a:r>
              <a:rPr lang="en-GB" sz="2200" dirty="0"/>
              <a:t>	 &lt;</a:t>
            </a:r>
            <a:r>
              <a:rPr lang="en-GB" sz="2200" dirty="0" err="1"/>
              <a:t>tr</a:t>
            </a:r>
            <a:r>
              <a:rPr lang="en-GB" sz="2200" dirty="0"/>
              <a:t>&gt;</a:t>
            </a:r>
          </a:p>
          <a:p>
            <a:pPr eaLnBrk="1" hangingPunct="1">
              <a:lnSpc>
                <a:spcPct val="80000"/>
              </a:lnSpc>
              <a:buFont typeface="Wingdings" pitchFamily="2" charset="2"/>
              <a:buNone/>
            </a:pPr>
            <a:r>
              <a:rPr lang="en-GB" sz="2200" dirty="0"/>
              <a:t>		&lt;</a:t>
            </a:r>
            <a:r>
              <a:rPr lang="en-GB" sz="2200" dirty="0" err="1"/>
              <a:t>th</a:t>
            </a:r>
            <a:r>
              <a:rPr lang="en-GB" sz="2200" dirty="0"/>
              <a:t>&gt;Heading A&lt;/</a:t>
            </a:r>
            <a:r>
              <a:rPr lang="en-GB" sz="2200" dirty="0" err="1"/>
              <a:t>th</a:t>
            </a:r>
            <a:r>
              <a:rPr lang="en-GB" sz="2200" dirty="0"/>
              <a:t>&gt;</a:t>
            </a:r>
          </a:p>
          <a:p>
            <a:pPr eaLnBrk="1" hangingPunct="1">
              <a:lnSpc>
                <a:spcPct val="80000"/>
              </a:lnSpc>
              <a:buFont typeface="Wingdings" pitchFamily="2" charset="2"/>
              <a:buNone/>
            </a:pPr>
            <a:r>
              <a:rPr lang="en-GB" sz="2200" dirty="0"/>
              <a:t>		&lt;</a:t>
            </a:r>
            <a:r>
              <a:rPr lang="en-GB" sz="2200" dirty="0" err="1"/>
              <a:t>th</a:t>
            </a:r>
            <a:r>
              <a:rPr lang="en-GB" sz="2200" dirty="0"/>
              <a:t>&gt;Heading B&lt;/</a:t>
            </a:r>
            <a:r>
              <a:rPr lang="en-GB" sz="2200" dirty="0" err="1"/>
              <a:t>th</a:t>
            </a:r>
            <a:r>
              <a:rPr lang="en-GB" sz="2200" dirty="0"/>
              <a:t>&gt;</a:t>
            </a:r>
          </a:p>
          <a:p>
            <a:pPr eaLnBrk="1" hangingPunct="1">
              <a:lnSpc>
                <a:spcPct val="80000"/>
              </a:lnSpc>
              <a:buFont typeface="Wingdings" pitchFamily="2" charset="2"/>
              <a:buNone/>
            </a:pPr>
            <a:r>
              <a:rPr lang="en-GB" sz="2200" dirty="0"/>
              <a:t>	&lt;/</a:t>
            </a:r>
            <a:r>
              <a:rPr lang="en-GB" sz="2200" dirty="0" err="1"/>
              <a:t>tr</a:t>
            </a:r>
            <a:r>
              <a:rPr lang="en-GB" sz="2200" dirty="0"/>
              <a:t>&gt; </a:t>
            </a:r>
          </a:p>
          <a:p>
            <a:pPr eaLnBrk="1" hangingPunct="1">
              <a:lnSpc>
                <a:spcPct val="80000"/>
              </a:lnSpc>
              <a:buFont typeface="Wingdings" pitchFamily="2" charset="2"/>
              <a:buNone/>
            </a:pPr>
            <a:r>
              <a:rPr lang="en-GB" sz="2200" dirty="0"/>
              <a:t>	&lt;</a:t>
            </a:r>
            <a:r>
              <a:rPr lang="en-GB" sz="2200" dirty="0" err="1"/>
              <a:t>tr</a:t>
            </a:r>
            <a:r>
              <a:rPr lang="en-GB" sz="2200" dirty="0"/>
              <a:t>&gt;</a:t>
            </a:r>
          </a:p>
          <a:p>
            <a:pPr eaLnBrk="1" hangingPunct="1">
              <a:lnSpc>
                <a:spcPct val="80000"/>
              </a:lnSpc>
              <a:buFont typeface="Wingdings" pitchFamily="2" charset="2"/>
              <a:buNone/>
            </a:pPr>
            <a:r>
              <a:rPr lang="en-GB" sz="2200" dirty="0"/>
              <a:t>		&lt;td&gt;row 1, cell 1&lt;/td&gt;</a:t>
            </a:r>
          </a:p>
          <a:p>
            <a:pPr eaLnBrk="1" hangingPunct="1">
              <a:lnSpc>
                <a:spcPct val="80000"/>
              </a:lnSpc>
              <a:buFont typeface="Wingdings" pitchFamily="2" charset="2"/>
              <a:buNone/>
            </a:pPr>
            <a:r>
              <a:rPr lang="en-GB" sz="2200" dirty="0"/>
              <a:t>		&lt;td&gt;row 1, cell 2&lt;/td&gt;</a:t>
            </a:r>
          </a:p>
          <a:p>
            <a:pPr eaLnBrk="1" hangingPunct="1">
              <a:lnSpc>
                <a:spcPct val="80000"/>
              </a:lnSpc>
              <a:buFont typeface="Wingdings" pitchFamily="2" charset="2"/>
              <a:buNone/>
            </a:pPr>
            <a:r>
              <a:rPr lang="en-GB" sz="2200" dirty="0"/>
              <a:t>	&lt;/</a:t>
            </a:r>
            <a:r>
              <a:rPr lang="en-GB" sz="2200" dirty="0" err="1"/>
              <a:t>tr</a:t>
            </a:r>
            <a:r>
              <a:rPr lang="en-GB" sz="2200" dirty="0"/>
              <a:t>&gt;</a:t>
            </a:r>
          </a:p>
          <a:p>
            <a:pPr eaLnBrk="1" hangingPunct="1">
              <a:lnSpc>
                <a:spcPct val="80000"/>
              </a:lnSpc>
              <a:buFont typeface="Wingdings" pitchFamily="2" charset="2"/>
              <a:buNone/>
            </a:pPr>
            <a:r>
              <a:rPr lang="en-GB" sz="2200" dirty="0"/>
              <a:t>	&lt;</a:t>
            </a:r>
            <a:r>
              <a:rPr lang="en-GB" sz="2200" dirty="0" err="1"/>
              <a:t>tr</a:t>
            </a:r>
            <a:r>
              <a:rPr lang="en-GB" sz="2200" dirty="0"/>
              <a:t>&gt;</a:t>
            </a:r>
          </a:p>
          <a:p>
            <a:pPr eaLnBrk="1" hangingPunct="1">
              <a:lnSpc>
                <a:spcPct val="80000"/>
              </a:lnSpc>
              <a:buFont typeface="Wingdings" pitchFamily="2" charset="2"/>
              <a:buNone/>
            </a:pPr>
            <a:r>
              <a:rPr lang="en-GB" sz="2200" dirty="0"/>
              <a:t>		&lt;td&gt;row 2, cell 1&lt;/td&gt;</a:t>
            </a:r>
          </a:p>
          <a:p>
            <a:pPr eaLnBrk="1" hangingPunct="1">
              <a:lnSpc>
                <a:spcPct val="80000"/>
              </a:lnSpc>
              <a:buFont typeface="Wingdings" pitchFamily="2" charset="2"/>
              <a:buNone/>
            </a:pPr>
            <a:r>
              <a:rPr lang="en-GB" sz="2200" dirty="0"/>
              <a:t>		&lt;td&gt;row 2, cell 2&lt;/td&gt;</a:t>
            </a:r>
          </a:p>
          <a:p>
            <a:pPr eaLnBrk="1" hangingPunct="1">
              <a:lnSpc>
                <a:spcPct val="80000"/>
              </a:lnSpc>
              <a:buFont typeface="Wingdings" pitchFamily="2" charset="2"/>
              <a:buNone/>
            </a:pPr>
            <a:r>
              <a:rPr lang="en-GB" sz="2200" dirty="0"/>
              <a:t>	&lt;/</a:t>
            </a:r>
            <a:r>
              <a:rPr lang="en-GB" sz="2200" dirty="0" err="1"/>
              <a:t>tr</a:t>
            </a:r>
            <a:r>
              <a:rPr lang="en-GB" sz="2200" dirty="0"/>
              <a:t>&gt;</a:t>
            </a:r>
          </a:p>
          <a:p>
            <a:pPr eaLnBrk="1" hangingPunct="1">
              <a:lnSpc>
                <a:spcPct val="80000"/>
              </a:lnSpc>
              <a:buFont typeface="Wingdings" pitchFamily="2" charset="2"/>
              <a:buNone/>
            </a:pPr>
            <a:r>
              <a:rPr lang="en-GB" sz="2200" dirty="0"/>
              <a:t>&lt;/table&gt;</a:t>
            </a:r>
          </a:p>
        </p:txBody>
      </p:sp>
      <p:sp>
        <p:nvSpPr>
          <p:cNvPr id="11268" name="Rectangle 10"/>
          <p:cNvSpPr>
            <a:spLocks noChangeArrowheads="1"/>
          </p:cNvSpPr>
          <p:nvPr/>
        </p:nvSpPr>
        <p:spPr bwMode="auto">
          <a:xfrm>
            <a:off x="7175501" y="2565400"/>
            <a:ext cx="1655763" cy="503238"/>
          </a:xfrm>
          <a:prstGeom prst="rect">
            <a:avLst/>
          </a:prstGeom>
          <a:solidFill>
            <a:srgbClr val="CCFFFF"/>
          </a:solidFill>
          <a:ln w="9525">
            <a:solidFill>
              <a:schemeClr val="tx1"/>
            </a:solidFill>
            <a:miter lim="800000"/>
            <a:headEnd/>
            <a:tailEnd/>
          </a:ln>
        </p:spPr>
        <p:txBody>
          <a:bodyPr anchor="ctr"/>
          <a:lstStyle/>
          <a:p>
            <a:pPr algn="ctr"/>
            <a:r>
              <a:rPr lang="en-GB" dirty="0"/>
              <a:t>Change to 50%</a:t>
            </a:r>
          </a:p>
        </p:txBody>
      </p:sp>
      <p:sp>
        <p:nvSpPr>
          <p:cNvPr id="11269" name="Line 11"/>
          <p:cNvSpPr>
            <a:spLocks noChangeShapeType="1"/>
          </p:cNvSpPr>
          <p:nvPr/>
        </p:nvSpPr>
        <p:spPr bwMode="auto">
          <a:xfrm flipH="1" flipV="1">
            <a:off x="5453058" y="2285992"/>
            <a:ext cx="1722442" cy="279408"/>
          </a:xfrm>
          <a:prstGeom prst="line">
            <a:avLst/>
          </a:prstGeom>
          <a:noFill/>
          <a:ln w="25400">
            <a:solidFill>
              <a:schemeClr val="tx1"/>
            </a:solidFill>
            <a:round/>
            <a:headEnd/>
            <a:tailEnd type="triangle" w="med" len="med"/>
          </a:ln>
        </p:spPr>
        <p:txBody>
          <a:bodyPr/>
          <a:lstStyle/>
          <a:p>
            <a:endParaRPr lang="en-GB"/>
          </a:p>
        </p:txBody>
      </p:sp>
    </p:spTree>
    <p:extLst>
      <p:ext uri="{BB962C8B-B14F-4D97-AF65-F5344CB8AC3E}">
        <p14:creationId xmlns:p14="http://schemas.microsoft.com/office/powerpoint/2010/main" val="42811618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52596" y="142852"/>
            <a:ext cx="8229600" cy="1219200"/>
          </a:xfrm>
        </p:spPr>
        <p:txBody>
          <a:bodyPr/>
          <a:lstStyle/>
          <a:p>
            <a:pPr eaLnBrk="1" hangingPunct="1"/>
            <a:r>
              <a:rPr lang="en-GB" smtClean="0"/>
              <a:t>Task – Sizing Cells</a:t>
            </a:r>
          </a:p>
        </p:txBody>
      </p:sp>
      <p:sp>
        <p:nvSpPr>
          <p:cNvPr id="12291" name="Rectangle 3"/>
          <p:cNvSpPr>
            <a:spLocks noGrp="1" noChangeArrowheads="1"/>
          </p:cNvSpPr>
          <p:nvPr>
            <p:ph idx="1"/>
          </p:nvPr>
        </p:nvSpPr>
        <p:spPr>
          <a:xfrm>
            <a:off x="1991544" y="1916832"/>
            <a:ext cx="8229600" cy="4589462"/>
          </a:xfrm>
          <a:solidFill>
            <a:srgbClr val="FFFFCC"/>
          </a:solidFill>
          <a:ln>
            <a:solidFill>
              <a:schemeClr val="tx1"/>
            </a:solidFill>
          </a:ln>
        </p:spPr>
        <p:txBody>
          <a:bodyPr>
            <a:normAutofit fontScale="92500" lnSpcReduction="10000"/>
          </a:bodyPr>
          <a:lstStyle/>
          <a:p>
            <a:pPr eaLnBrk="1" hangingPunct="1">
              <a:lnSpc>
                <a:spcPct val="80000"/>
              </a:lnSpc>
              <a:buFont typeface="Wingdings" pitchFamily="2" charset="2"/>
              <a:buNone/>
            </a:pPr>
            <a:r>
              <a:rPr lang="en-GB" sz="2000" dirty="0"/>
              <a:t>&lt;table border="1"  width="300"&gt;</a:t>
            </a:r>
          </a:p>
          <a:p>
            <a:pPr eaLnBrk="1" hangingPunct="1">
              <a:lnSpc>
                <a:spcPct val="80000"/>
              </a:lnSpc>
              <a:buFont typeface="Wingdings" pitchFamily="2" charset="2"/>
              <a:buNone/>
            </a:pPr>
            <a:r>
              <a:rPr lang="en-GB" sz="2000" dirty="0"/>
              <a:t>	 &lt;</a:t>
            </a:r>
            <a:r>
              <a:rPr lang="en-GB" sz="2000" dirty="0" err="1"/>
              <a:t>tr</a:t>
            </a:r>
            <a:r>
              <a:rPr lang="en-GB" sz="2000" dirty="0"/>
              <a:t>&gt;</a:t>
            </a:r>
          </a:p>
          <a:p>
            <a:pPr eaLnBrk="1" hangingPunct="1">
              <a:lnSpc>
                <a:spcPct val="80000"/>
              </a:lnSpc>
              <a:buFont typeface="Wingdings" pitchFamily="2" charset="2"/>
              <a:buNone/>
            </a:pPr>
            <a:r>
              <a:rPr lang="en-GB" sz="2000" dirty="0"/>
              <a:t>		&lt;</a:t>
            </a:r>
            <a:r>
              <a:rPr lang="en-GB" sz="2000" dirty="0" err="1"/>
              <a:t>th</a:t>
            </a:r>
            <a:r>
              <a:rPr lang="en-GB" sz="2000" dirty="0"/>
              <a:t> width="25%"&gt;Heading A&lt;/</a:t>
            </a:r>
            <a:r>
              <a:rPr lang="en-GB" sz="2000" dirty="0" err="1"/>
              <a:t>th</a:t>
            </a:r>
            <a:r>
              <a:rPr lang="en-GB" sz="2000" dirty="0"/>
              <a:t>&gt;</a:t>
            </a:r>
          </a:p>
          <a:p>
            <a:pPr eaLnBrk="1" hangingPunct="1">
              <a:lnSpc>
                <a:spcPct val="80000"/>
              </a:lnSpc>
              <a:buFont typeface="Wingdings" pitchFamily="2" charset="2"/>
              <a:buNone/>
            </a:pPr>
            <a:r>
              <a:rPr lang="en-GB" sz="2000" dirty="0"/>
              <a:t>		&lt;</a:t>
            </a:r>
            <a:r>
              <a:rPr lang="en-GB" sz="2000" dirty="0" err="1"/>
              <a:t>th</a:t>
            </a:r>
            <a:r>
              <a:rPr lang="en-GB" sz="2000" dirty="0"/>
              <a:t> width="75%"&gt;Heading B&lt;/</a:t>
            </a:r>
            <a:r>
              <a:rPr lang="en-GB" sz="2000" dirty="0" err="1"/>
              <a:t>th</a:t>
            </a:r>
            <a:r>
              <a:rPr lang="en-GB" sz="2000" dirty="0"/>
              <a:t>&gt;</a:t>
            </a:r>
          </a:p>
          <a:p>
            <a:pPr eaLnBrk="1" hangingPunct="1">
              <a:lnSpc>
                <a:spcPct val="80000"/>
              </a:lnSpc>
              <a:buFont typeface="Wingdings" pitchFamily="2" charset="2"/>
              <a:buNone/>
            </a:pPr>
            <a:r>
              <a:rPr lang="en-GB" sz="2000" dirty="0"/>
              <a:t>	&lt;/</a:t>
            </a:r>
            <a:r>
              <a:rPr lang="en-GB" sz="2000" dirty="0" err="1"/>
              <a:t>tr</a:t>
            </a:r>
            <a:r>
              <a:rPr lang="en-GB" sz="2000" dirty="0"/>
              <a:t>&gt; </a:t>
            </a:r>
          </a:p>
          <a:p>
            <a:pPr eaLnBrk="1" hangingPunct="1">
              <a:lnSpc>
                <a:spcPct val="80000"/>
              </a:lnSpc>
              <a:buFont typeface="Wingdings" pitchFamily="2" charset="2"/>
              <a:buNone/>
            </a:pPr>
            <a:r>
              <a:rPr lang="en-GB" sz="2000" dirty="0"/>
              <a:t>	&lt;</a:t>
            </a:r>
            <a:r>
              <a:rPr lang="en-GB" sz="2000" dirty="0" err="1"/>
              <a:t>tr</a:t>
            </a:r>
            <a:r>
              <a:rPr lang="en-GB" sz="2000" dirty="0"/>
              <a:t>&gt;</a:t>
            </a:r>
          </a:p>
          <a:p>
            <a:pPr eaLnBrk="1" hangingPunct="1">
              <a:lnSpc>
                <a:spcPct val="80000"/>
              </a:lnSpc>
              <a:buFont typeface="Wingdings" pitchFamily="2" charset="2"/>
              <a:buNone/>
            </a:pPr>
            <a:r>
              <a:rPr lang="en-GB" sz="2000" dirty="0"/>
              <a:t>		&lt;td&gt;row 1, cell 1&lt;/td&gt;</a:t>
            </a:r>
          </a:p>
          <a:p>
            <a:pPr eaLnBrk="1" hangingPunct="1">
              <a:lnSpc>
                <a:spcPct val="80000"/>
              </a:lnSpc>
              <a:buFont typeface="Wingdings" pitchFamily="2" charset="2"/>
              <a:buNone/>
            </a:pPr>
            <a:r>
              <a:rPr lang="en-GB" sz="2000" dirty="0"/>
              <a:t>		&lt;td&gt;row 1, cell 2&lt;/td&gt;</a:t>
            </a:r>
          </a:p>
          <a:p>
            <a:pPr eaLnBrk="1" hangingPunct="1">
              <a:lnSpc>
                <a:spcPct val="80000"/>
              </a:lnSpc>
              <a:buFont typeface="Wingdings" pitchFamily="2" charset="2"/>
              <a:buNone/>
            </a:pPr>
            <a:r>
              <a:rPr lang="en-GB" sz="2000" dirty="0"/>
              <a:t>	&lt;/</a:t>
            </a:r>
            <a:r>
              <a:rPr lang="en-GB" sz="2000" dirty="0" err="1"/>
              <a:t>tr</a:t>
            </a:r>
            <a:r>
              <a:rPr lang="en-GB" sz="2000" dirty="0"/>
              <a:t>&gt;</a:t>
            </a:r>
          </a:p>
          <a:p>
            <a:pPr eaLnBrk="1" hangingPunct="1">
              <a:lnSpc>
                <a:spcPct val="80000"/>
              </a:lnSpc>
              <a:buFont typeface="Wingdings" pitchFamily="2" charset="2"/>
              <a:buNone/>
            </a:pPr>
            <a:r>
              <a:rPr lang="en-GB" sz="2000" dirty="0"/>
              <a:t>	&lt;</a:t>
            </a:r>
            <a:r>
              <a:rPr lang="en-GB" sz="2000" dirty="0" err="1"/>
              <a:t>tr</a:t>
            </a:r>
            <a:r>
              <a:rPr lang="en-GB" sz="2000" dirty="0"/>
              <a:t>&gt;</a:t>
            </a:r>
          </a:p>
          <a:p>
            <a:pPr eaLnBrk="1" hangingPunct="1">
              <a:lnSpc>
                <a:spcPct val="80000"/>
              </a:lnSpc>
              <a:buFont typeface="Wingdings" pitchFamily="2" charset="2"/>
              <a:buNone/>
            </a:pPr>
            <a:r>
              <a:rPr lang="en-GB" sz="2000" dirty="0"/>
              <a:t>		&lt;td&gt;row 2, cell 1&lt;/td&gt;</a:t>
            </a:r>
          </a:p>
          <a:p>
            <a:pPr eaLnBrk="1" hangingPunct="1">
              <a:lnSpc>
                <a:spcPct val="80000"/>
              </a:lnSpc>
              <a:buFont typeface="Wingdings" pitchFamily="2" charset="2"/>
              <a:buNone/>
            </a:pPr>
            <a:r>
              <a:rPr lang="en-GB" sz="2000" dirty="0"/>
              <a:t>		&lt;td&gt;row 2, cell 2&lt;/td&gt;</a:t>
            </a:r>
          </a:p>
          <a:p>
            <a:pPr eaLnBrk="1" hangingPunct="1">
              <a:lnSpc>
                <a:spcPct val="80000"/>
              </a:lnSpc>
              <a:buFont typeface="Wingdings" pitchFamily="2" charset="2"/>
              <a:buNone/>
            </a:pPr>
            <a:r>
              <a:rPr lang="en-GB" sz="2000" dirty="0"/>
              <a:t>	&lt;/</a:t>
            </a:r>
            <a:r>
              <a:rPr lang="en-GB" sz="2000" dirty="0" err="1"/>
              <a:t>tr</a:t>
            </a:r>
            <a:r>
              <a:rPr lang="en-GB" sz="2000" dirty="0"/>
              <a:t>&gt;</a:t>
            </a:r>
          </a:p>
          <a:p>
            <a:pPr eaLnBrk="1" hangingPunct="1">
              <a:lnSpc>
                <a:spcPct val="80000"/>
              </a:lnSpc>
              <a:buFont typeface="Wingdings" pitchFamily="2" charset="2"/>
              <a:buNone/>
            </a:pPr>
            <a:r>
              <a:rPr lang="en-GB" sz="2000" dirty="0"/>
              <a:t>&lt;/table&gt;</a:t>
            </a:r>
          </a:p>
        </p:txBody>
      </p:sp>
      <p:sp>
        <p:nvSpPr>
          <p:cNvPr id="12292" name="Rectangle 7"/>
          <p:cNvSpPr>
            <a:spLocks noChangeArrowheads="1"/>
          </p:cNvSpPr>
          <p:nvPr/>
        </p:nvSpPr>
        <p:spPr bwMode="auto">
          <a:xfrm>
            <a:off x="7310446" y="2492376"/>
            <a:ext cx="1008062" cy="504825"/>
          </a:xfrm>
          <a:prstGeom prst="rect">
            <a:avLst/>
          </a:prstGeom>
          <a:solidFill>
            <a:srgbClr val="CCFFFF"/>
          </a:solidFill>
          <a:ln w="38100">
            <a:solidFill>
              <a:schemeClr val="tx1"/>
            </a:solidFill>
            <a:miter lim="800000"/>
            <a:headEnd/>
            <a:tailEnd/>
          </a:ln>
        </p:spPr>
        <p:txBody>
          <a:bodyPr anchor="ctr"/>
          <a:lstStyle/>
          <a:p>
            <a:pPr algn="ctr"/>
            <a:r>
              <a:rPr lang="en-GB" dirty="0"/>
              <a:t>row 1, cell 1</a:t>
            </a:r>
          </a:p>
        </p:txBody>
      </p:sp>
      <p:sp>
        <p:nvSpPr>
          <p:cNvPr id="12293" name="Rectangle 8"/>
          <p:cNvSpPr>
            <a:spLocks noChangeArrowheads="1"/>
          </p:cNvSpPr>
          <p:nvPr/>
        </p:nvSpPr>
        <p:spPr bwMode="auto">
          <a:xfrm>
            <a:off x="8318508" y="2492376"/>
            <a:ext cx="1728788" cy="504825"/>
          </a:xfrm>
          <a:prstGeom prst="rect">
            <a:avLst/>
          </a:prstGeom>
          <a:solidFill>
            <a:srgbClr val="CCFFFF"/>
          </a:solidFill>
          <a:ln w="38100">
            <a:solidFill>
              <a:schemeClr val="tx1"/>
            </a:solidFill>
            <a:miter lim="800000"/>
            <a:headEnd/>
            <a:tailEnd/>
          </a:ln>
        </p:spPr>
        <p:txBody>
          <a:bodyPr wrap="none" anchor="ctr"/>
          <a:lstStyle/>
          <a:p>
            <a:pPr algn="ctr"/>
            <a:r>
              <a:rPr lang="en-GB" dirty="0"/>
              <a:t>row 1, cell 2</a:t>
            </a:r>
          </a:p>
        </p:txBody>
      </p:sp>
      <p:sp>
        <p:nvSpPr>
          <p:cNvPr id="12294" name="Rectangle 9"/>
          <p:cNvSpPr>
            <a:spLocks noChangeArrowheads="1"/>
          </p:cNvSpPr>
          <p:nvPr/>
        </p:nvSpPr>
        <p:spPr bwMode="auto">
          <a:xfrm>
            <a:off x="7310446" y="2997200"/>
            <a:ext cx="1008062" cy="503238"/>
          </a:xfrm>
          <a:prstGeom prst="rect">
            <a:avLst/>
          </a:prstGeom>
          <a:solidFill>
            <a:srgbClr val="CCFFFF"/>
          </a:solidFill>
          <a:ln w="38100">
            <a:solidFill>
              <a:schemeClr val="tx1"/>
            </a:solidFill>
            <a:miter lim="800000"/>
            <a:headEnd/>
            <a:tailEnd/>
          </a:ln>
        </p:spPr>
        <p:txBody>
          <a:bodyPr anchor="ctr"/>
          <a:lstStyle/>
          <a:p>
            <a:pPr algn="ctr"/>
            <a:r>
              <a:rPr lang="en-GB" dirty="0"/>
              <a:t>row 2, cell 1</a:t>
            </a:r>
          </a:p>
        </p:txBody>
      </p:sp>
      <p:sp>
        <p:nvSpPr>
          <p:cNvPr id="12295" name="Rectangle 10"/>
          <p:cNvSpPr>
            <a:spLocks noChangeArrowheads="1"/>
          </p:cNvSpPr>
          <p:nvPr/>
        </p:nvSpPr>
        <p:spPr bwMode="auto">
          <a:xfrm>
            <a:off x="8318508" y="2997200"/>
            <a:ext cx="1728788" cy="503238"/>
          </a:xfrm>
          <a:prstGeom prst="rect">
            <a:avLst/>
          </a:prstGeom>
          <a:solidFill>
            <a:srgbClr val="CCFFFF"/>
          </a:solidFill>
          <a:ln w="38100">
            <a:solidFill>
              <a:schemeClr val="tx1"/>
            </a:solidFill>
            <a:miter lim="800000"/>
            <a:headEnd/>
            <a:tailEnd/>
          </a:ln>
        </p:spPr>
        <p:txBody>
          <a:bodyPr wrap="none" anchor="ctr"/>
          <a:lstStyle/>
          <a:p>
            <a:pPr algn="ctr"/>
            <a:r>
              <a:rPr lang="en-GB" dirty="0"/>
              <a:t>row 2, cell 2</a:t>
            </a:r>
          </a:p>
        </p:txBody>
      </p:sp>
      <p:sp>
        <p:nvSpPr>
          <p:cNvPr id="12296" name="Rectangle 11"/>
          <p:cNvSpPr>
            <a:spLocks noChangeArrowheads="1"/>
          </p:cNvSpPr>
          <p:nvPr/>
        </p:nvSpPr>
        <p:spPr bwMode="auto">
          <a:xfrm>
            <a:off x="7310446" y="1989139"/>
            <a:ext cx="1017802" cy="503237"/>
          </a:xfrm>
          <a:prstGeom prst="rect">
            <a:avLst/>
          </a:prstGeom>
          <a:solidFill>
            <a:srgbClr val="CCFFFF"/>
          </a:solidFill>
          <a:ln w="38100">
            <a:solidFill>
              <a:schemeClr val="tx1"/>
            </a:solidFill>
            <a:miter lim="800000"/>
            <a:headEnd/>
            <a:tailEnd/>
          </a:ln>
        </p:spPr>
        <p:txBody>
          <a:bodyPr wrap="none" anchor="ctr"/>
          <a:lstStyle/>
          <a:p>
            <a:r>
              <a:rPr lang="en-GB" dirty="0"/>
              <a:t>Heading</a:t>
            </a:r>
          </a:p>
          <a:p>
            <a:r>
              <a:rPr lang="en-GB" dirty="0"/>
              <a:t> A</a:t>
            </a:r>
            <a:endParaRPr lang="en-GB" b="1" dirty="0"/>
          </a:p>
        </p:txBody>
      </p:sp>
      <p:sp>
        <p:nvSpPr>
          <p:cNvPr id="12297" name="Line 12"/>
          <p:cNvSpPr>
            <a:spLocks noChangeShapeType="1"/>
          </p:cNvSpPr>
          <p:nvPr/>
        </p:nvSpPr>
        <p:spPr bwMode="auto">
          <a:xfrm>
            <a:off x="7310446" y="3573463"/>
            <a:ext cx="0" cy="647700"/>
          </a:xfrm>
          <a:prstGeom prst="line">
            <a:avLst/>
          </a:prstGeom>
          <a:noFill/>
          <a:ln w="9525">
            <a:solidFill>
              <a:schemeClr val="tx1"/>
            </a:solidFill>
            <a:round/>
            <a:headEnd/>
            <a:tailEnd/>
          </a:ln>
        </p:spPr>
        <p:txBody>
          <a:bodyPr/>
          <a:lstStyle/>
          <a:p>
            <a:endParaRPr lang="en-GB"/>
          </a:p>
        </p:txBody>
      </p:sp>
      <p:sp>
        <p:nvSpPr>
          <p:cNvPr id="12298" name="Line 13"/>
          <p:cNvSpPr>
            <a:spLocks noChangeShapeType="1"/>
          </p:cNvSpPr>
          <p:nvPr/>
        </p:nvSpPr>
        <p:spPr bwMode="auto">
          <a:xfrm>
            <a:off x="7310446" y="3933825"/>
            <a:ext cx="2736850" cy="0"/>
          </a:xfrm>
          <a:prstGeom prst="line">
            <a:avLst/>
          </a:prstGeom>
          <a:noFill/>
          <a:ln w="9525">
            <a:solidFill>
              <a:schemeClr val="tx1"/>
            </a:solidFill>
            <a:round/>
            <a:headEnd/>
            <a:tailEnd/>
          </a:ln>
        </p:spPr>
        <p:txBody>
          <a:bodyPr/>
          <a:lstStyle/>
          <a:p>
            <a:endParaRPr lang="en-GB"/>
          </a:p>
        </p:txBody>
      </p:sp>
      <p:sp>
        <p:nvSpPr>
          <p:cNvPr id="12299" name="Line 14"/>
          <p:cNvSpPr>
            <a:spLocks noChangeShapeType="1"/>
          </p:cNvSpPr>
          <p:nvPr/>
        </p:nvSpPr>
        <p:spPr bwMode="auto">
          <a:xfrm>
            <a:off x="8318508" y="3573463"/>
            <a:ext cx="0" cy="647700"/>
          </a:xfrm>
          <a:prstGeom prst="line">
            <a:avLst/>
          </a:prstGeom>
          <a:noFill/>
          <a:ln w="9525">
            <a:solidFill>
              <a:schemeClr val="tx1"/>
            </a:solidFill>
            <a:round/>
            <a:headEnd/>
            <a:tailEnd/>
          </a:ln>
        </p:spPr>
        <p:txBody>
          <a:bodyPr/>
          <a:lstStyle/>
          <a:p>
            <a:endParaRPr lang="en-GB"/>
          </a:p>
        </p:txBody>
      </p:sp>
      <p:sp>
        <p:nvSpPr>
          <p:cNvPr id="12300" name="Line 15"/>
          <p:cNvSpPr>
            <a:spLocks noChangeShapeType="1"/>
          </p:cNvSpPr>
          <p:nvPr/>
        </p:nvSpPr>
        <p:spPr bwMode="auto">
          <a:xfrm>
            <a:off x="10047296" y="3573463"/>
            <a:ext cx="0" cy="647700"/>
          </a:xfrm>
          <a:prstGeom prst="line">
            <a:avLst/>
          </a:prstGeom>
          <a:noFill/>
          <a:ln w="9525">
            <a:solidFill>
              <a:schemeClr val="tx1"/>
            </a:solidFill>
            <a:round/>
            <a:headEnd/>
            <a:tailEnd/>
          </a:ln>
        </p:spPr>
        <p:txBody>
          <a:bodyPr/>
          <a:lstStyle/>
          <a:p>
            <a:endParaRPr lang="en-GB"/>
          </a:p>
        </p:txBody>
      </p:sp>
      <p:sp>
        <p:nvSpPr>
          <p:cNvPr id="12301" name="Text Box 16"/>
          <p:cNvSpPr txBox="1">
            <a:spLocks noChangeArrowheads="1"/>
          </p:cNvSpPr>
          <p:nvPr/>
        </p:nvSpPr>
        <p:spPr bwMode="auto">
          <a:xfrm>
            <a:off x="7512071" y="4071942"/>
            <a:ext cx="583814" cy="369332"/>
          </a:xfrm>
          <a:prstGeom prst="rect">
            <a:avLst/>
          </a:prstGeom>
          <a:solidFill>
            <a:schemeClr val="bg1"/>
          </a:solidFill>
          <a:ln w="9525">
            <a:noFill/>
            <a:miter lim="800000"/>
            <a:headEnd/>
            <a:tailEnd/>
          </a:ln>
        </p:spPr>
        <p:txBody>
          <a:bodyPr wrap="none">
            <a:spAutoFit/>
          </a:bodyPr>
          <a:lstStyle/>
          <a:p>
            <a:r>
              <a:rPr lang="en-GB" dirty="0"/>
              <a:t>25%</a:t>
            </a:r>
          </a:p>
        </p:txBody>
      </p:sp>
      <p:sp>
        <p:nvSpPr>
          <p:cNvPr id="12302" name="Text Box 17"/>
          <p:cNvSpPr txBox="1">
            <a:spLocks noChangeArrowheads="1"/>
          </p:cNvSpPr>
          <p:nvPr/>
        </p:nvSpPr>
        <p:spPr bwMode="auto">
          <a:xfrm>
            <a:off x="8823333" y="4076700"/>
            <a:ext cx="583814" cy="369332"/>
          </a:xfrm>
          <a:prstGeom prst="rect">
            <a:avLst/>
          </a:prstGeom>
          <a:solidFill>
            <a:schemeClr val="bg1"/>
          </a:solidFill>
          <a:ln w="9525">
            <a:noFill/>
            <a:miter lim="800000"/>
            <a:headEnd/>
            <a:tailEnd/>
          </a:ln>
        </p:spPr>
        <p:txBody>
          <a:bodyPr wrap="none">
            <a:spAutoFit/>
          </a:bodyPr>
          <a:lstStyle/>
          <a:p>
            <a:r>
              <a:rPr lang="en-GB" dirty="0"/>
              <a:t>75%</a:t>
            </a:r>
          </a:p>
        </p:txBody>
      </p:sp>
      <p:sp>
        <p:nvSpPr>
          <p:cNvPr id="25" name="Rectangle 11"/>
          <p:cNvSpPr>
            <a:spLocks noChangeArrowheads="1"/>
          </p:cNvSpPr>
          <p:nvPr/>
        </p:nvSpPr>
        <p:spPr bwMode="auto">
          <a:xfrm>
            <a:off x="8328248" y="1988841"/>
            <a:ext cx="1728192" cy="503237"/>
          </a:xfrm>
          <a:prstGeom prst="rect">
            <a:avLst/>
          </a:prstGeom>
          <a:solidFill>
            <a:srgbClr val="CCFFFF"/>
          </a:solidFill>
          <a:ln w="38100">
            <a:solidFill>
              <a:schemeClr val="tx1"/>
            </a:solidFill>
            <a:miter lim="800000"/>
            <a:headEnd/>
            <a:tailEnd/>
          </a:ln>
        </p:spPr>
        <p:txBody>
          <a:bodyPr wrap="none" anchor="ctr"/>
          <a:lstStyle/>
          <a:p>
            <a:r>
              <a:rPr lang="en-GB" dirty="0"/>
              <a:t>Heading B</a:t>
            </a:r>
            <a:endParaRPr lang="en-GB" b="1" dirty="0"/>
          </a:p>
        </p:txBody>
      </p:sp>
    </p:spTree>
    <p:extLst>
      <p:ext uri="{BB962C8B-B14F-4D97-AF65-F5344CB8AC3E}">
        <p14:creationId xmlns:p14="http://schemas.microsoft.com/office/powerpoint/2010/main" val="36538239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smtClean="0"/>
              <a:t>Merging Cells</a:t>
            </a:r>
          </a:p>
        </p:txBody>
      </p:sp>
      <p:sp>
        <p:nvSpPr>
          <p:cNvPr id="13315" name="Rectangle 3"/>
          <p:cNvSpPr>
            <a:spLocks noGrp="1" noChangeArrowheads="1"/>
          </p:cNvSpPr>
          <p:nvPr>
            <p:ph idx="1"/>
          </p:nvPr>
        </p:nvSpPr>
        <p:spPr/>
        <p:txBody>
          <a:bodyPr/>
          <a:lstStyle/>
          <a:p>
            <a:pPr eaLnBrk="1" hangingPunct="1"/>
            <a:r>
              <a:rPr lang="en-GB" dirty="0" smtClean="0"/>
              <a:t>Merging allows several cells to become one</a:t>
            </a:r>
          </a:p>
          <a:p>
            <a:pPr lvl="1" eaLnBrk="1" hangingPunct="1"/>
            <a:r>
              <a:rPr lang="en-GB" dirty="0" smtClean="0"/>
              <a:t>Merge Rows</a:t>
            </a:r>
          </a:p>
          <a:p>
            <a:pPr lvl="1" eaLnBrk="1" hangingPunct="1"/>
            <a:r>
              <a:rPr lang="en-GB" dirty="0" smtClean="0"/>
              <a:t>Merge Columns</a:t>
            </a:r>
          </a:p>
        </p:txBody>
      </p:sp>
      <p:sp>
        <p:nvSpPr>
          <p:cNvPr id="13316" name="Rectangle 5"/>
          <p:cNvSpPr>
            <a:spLocks noChangeArrowheads="1"/>
          </p:cNvSpPr>
          <p:nvPr/>
        </p:nvSpPr>
        <p:spPr bwMode="auto">
          <a:xfrm>
            <a:off x="3162300" y="4716463"/>
            <a:ext cx="2990850" cy="887412"/>
          </a:xfrm>
          <a:prstGeom prst="rect">
            <a:avLst/>
          </a:prstGeom>
          <a:solidFill>
            <a:srgbClr val="CCFFFF"/>
          </a:solidFill>
          <a:ln w="38100">
            <a:solidFill>
              <a:schemeClr val="tx1"/>
            </a:solidFill>
            <a:miter lim="800000"/>
            <a:headEnd/>
            <a:tailEnd/>
          </a:ln>
        </p:spPr>
        <p:txBody>
          <a:bodyPr wrap="none" anchor="ctr"/>
          <a:lstStyle/>
          <a:p>
            <a:pPr algn="ctr"/>
            <a:r>
              <a:rPr lang="en-GB" sz="3600" dirty="0"/>
              <a:t>row 1, cell 1</a:t>
            </a:r>
          </a:p>
        </p:txBody>
      </p:sp>
      <p:sp>
        <p:nvSpPr>
          <p:cNvPr id="13317" name="Rectangle 6"/>
          <p:cNvSpPr>
            <a:spLocks noChangeArrowheads="1"/>
          </p:cNvSpPr>
          <p:nvPr/>
        </p:nvSpPr>
        <p:spPr bwMode="auto">
          <a:xfrm>
            <a:off x="6153150" y="4716463"/>
            <a:ext cx="2986088" cy="887412"/>
          </a:xfrm>
          <a:prstGeom prst="rect">
            <a:avLst/>
          </a:prstGeom>
          <a:solidFill>
            <a:srgbClr val="CCFFFF"/>
          </a:solidFill>
          <a:ln w="38100">
            <a:solidFill>
              <a:schemeClr val="tx1"/>
            </a:solidFill>
            <a:miter lim="800000"/>
            <a:headEnd/>
            <a:tailEnd/>
          </a:ln>
        </p:spPr>
        <p:txBody>
          <a:bodyPr wrap="none" anchor="ctr"/>
          <a:lstStyle/>
          <a:p>
            <a:pPr algn="ctr"/>
            <a:r>
              <a:rPr lang="en-GB" sz="3600" dirty="0"/>
              <a:t>row 1, cell 2</a:t>
            </a:r>
          </a:p>
        </p:txBody>
      </p:sp>
      <p:sp>
        <p:nvSpPr>
          <p:cNvPr id="13318" name="Rectangle 7"/>
          <p:cNvSpPr>
            <a:spLocks noChangeArrowheads="1"/>
          </p:cNvSpPr>
          <p:nvPr/>
        </p:nvSpPr>
        <p:spPr bwMode="auto">
          <a:xfrm>
            <a:off x="3162300" y="5578475"/>
            <a:ext cx="2990850" cy="889000"/>
          </a:xfrm>
          <a:prstGeom prst="rect">
            <a:avLst/>
          </a:prstGeom>
          <a:solidFill>
            <a:srgbClr val="CCFFFF"/>
          </a:solidFill>
          <a:ln w="38100">
            <a:solidFill>
              <a:schemeClr val="tx1"/>
            </a:solidFill>
            <a:miter lim="800000"/>
            <a:headEnd/>
            <a:tailEnd/>
          </a:ln>
        </p:spPr>
        <p:txBody>
          <a:bodyPr wrap="none" anchor="ctr"/>
          <a:lstStyle/>
          <a:p>
            <a:pPr algn="ctr"/>
            <a:r>
              <a:rPr lang="en-GB" sz="3600" dirty="0"/>
              <a:t>row 2, cell 1</a:t>
            </a:r>
          </a:p>
        </p:txBody>
      </p:sp>
      <p:sp>
        <p:nvSpPr>
          <p:cNvPr id="13319" name="Rectangle 8"/>
          <p:cNvSpPr>
            <a:spLocks noChangeArrowheads="1"/>
          </p:cNvSpPr>
          <p:nvPr/>
        </p:nvSpPr>
        <p:spPr bwMode="auto">
          <a:xfrm>
            <a:off x="6153150" y="5578475"/>
            <a:ext cx="2986088" cy="889000"/>
          </a:xfrm>
          <a:prstGeom prst="rect">
            <a:avLst/>
          </a:prstGeom>
          <a:solidFill>
            <a:srgbClr val="CCFFFF"/>
          </a:solidFill>
          <a:ln w="38100">
            <a:solidFill>
              <a:schemeClr val="tx1"/>
            </a:solidFill>
            <a:miter lim="800000"/>
            <a:headEnd/>
            <a:tailEnd/>
          </a:ln>
        </p:spPr>
        <p:txBody>
          <a:bodyPr wrap="none" anchor="ctr"/>
          <a:lstStyle/>
          <a:p>
            <a:pPr algn="ctr"/>
            <a:r>
              <a:rPr lang="en-GB" sz="3600" dirty="0"/>
              <a:t>row 2, cell 2</a:t>
            </a:r>
          </a:p>
        </p:txBody>
      </p:sp>
      <p:sp>
        <p:nvSpPr>
          <p:cNvPr id="13320" name="Rectangle 9"/>
          <p:cNvSpPr>
            <a:spLocks noChangeArrowheads="1"/>
          </p:cNvSpPr>
          <p:nvPr/>
        </p:nvSpPr>
        <p:spPr bwMode="auto">
          <a:xfrm>
            <a:off x="3162300" y="3851275"/>
            <a:ext cx="5976938" cy="889000"/>
          </a:xfrm>
          <a:prstGeom prst="rect">
            <a:avLst/>
          </a:prstGeom>
          <a:solidFill>
            <a:srgbClr val="CCFFFF"/>
          </a:solidFill>
          <a:ln w="38100">
            <a:solidFill>
              <a:schemeClr val="tx1"/>
            </a:solidFill>
            <a:miter lim="800000"/>
            <a:headEnd/>
            <a:tailEnd/>
          </a:ln>
        </p:spPr>
        <p:txBody>
          <a:bodyPr wrap="none" anchor="ctr"/>
          <a:lstStyle/>
          <a:p>
            <a:r>
              <a:rPr lang="en-GB" sz="3600" b="1" dirty="0"/>
              <a:t>Merged Cell</a:t>
            </a:r>
          </a:p>
        </p:txBody>
      </p:sp>
    </p:spTree>
    <p:extLst>
      <p:ext uri="{BB962C8B-B14F-4D97-AF65-F5344CB8AC3E}">
        <p14:creationId xmlns:p14="http://schemas.microsoft.com/office/powerpoint/2010/main" val="37375851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smtClean="0"/>
              <a:t>Task – Merged Columns</a:t>
            </a:r>
          </a:p>
        </p:txBody>
      </p:sp>
      <p:sp>
        <p:nvSpPr>
          <p:cNvPr id="14339" name="Rectangle 3"/>
          <p:cNvSpPr>
            <a:spLocks noGrp="1" noChangeArrowheads="1"/>
          </p:cNvSpPr>
          <p:nvPr>
            <p:ph idx="1"/>
          </p:nvPr>
        </p:nvSpPr>
        <p:spPr>
          <a:xfrm>
            <a:off x="1981200" y="1719263"/>
            <a:ext cx="8258204" cy="4805362"/>
          </a:xfrm>
          <a:solidFill>
            <a:srgbClr val="FFFFCC"/>
          </a:solidFill>
          <a:ln>
            <a:solidFill>
              <a:schemeClr val="tx1"/>
            </a:solidFill>
          </a:ln>
        </p:spPr>
        <p:txBody>
          <a:bodyPr>
            <a:normAutofit lnSpcReduction="10000"/>
          </a:bodyPr>
          <a:lstStyle/>
          <a:p>
            <a:pPr eaLnBrk="1" hangingPunct="1">
              <a:lnSpc>
                <a:spcPct val="80000"/>
              </a:lnSpc>
              <a:buFont typeface="Wingdings" pitchFamily="2" charset="2"/>
              <a:buNone/>
            </a:pPr>
            <a:r>
              <a:rPr lang="en-GB" sz="2400" dirty="0"/>
              <a:t>&lt;table border="1" width="75%"&gt;</a:t>
            </a:r>
          </a:p>
          <a:p>
            <a:pPr eaLnBrk="1" hangingPunct="1">
              <a:lnSpc>
                <a:spcPct val="80000"/>
              </a:lnSpc>
              <a:buFont typeface="Wingdings" pitchFamily="2" charset="2"/>
              <a:buNone/>
            </a:pPr>
            <a:r>
              <a:rPr lang="en-GB" sz="2400" dirty="0"/>
              <a:t>	&lt;</a:t>
            </a:r>
            <a:r>
              <a:rPr lang="en-GB" sz="2400" dirty="0" err="1"/>
              <a:t>tr</a:t>
            </a:r>
            <a:r>
              <a:rPr lang="en-GB" sz="2400" dirty="0"/>
              <a:t>&gt;</a:t>
            </a:r>
          </a:p>
          <a:p>
            <a:pPr eaLnBrk="1" hangingPunct="1">
              <a:lnSpc>
                <a:spcPct val="80000"/>
              </a:lnSpc>
              <a:buFont typeface="Wingdings" pitchFamily="2" charset="2"/>
              <a:buNone/>
            </a:pPr>
            <a:r>
              <a:rPr lang="en-GB" sz="2400" dirty="0"/>
              <a:t>		&lt;</a:t>
            </a:r>
            <a:r>
              <a:rPr lang="en-GB" sz="2400" dirty="0" err="1" smtClean="0"/>
              <a:t>th</a:t>
            </a:r>
            <a:r>
              <a:rPr lang="en-GB" sz="2400" dirty="0" smtClean="0"/>
              <a:t> </a:t>
            </a:r>
            <a:r>
              <a:rPr lang="en-GB" sz="2400" b="1" dirty="0" err="1"/>
              <a:t>colspan</a:t>
            </a:r>
            <a:r>
              <a:rPr lang="en-GB" sz="2400" dirty="0"/>
              <a:t>="2"&gt;Merged Cell&lt;/</a:t>
            </a:r>
            <a:r>
              <a:rPr lang="en-GB" sz="2400" dirty="0" err="1" smtClean="0"/>
              <a:t>th</a:t>
            </a:r>
            <a:r>
              <a:rPr lang="en-GB" sz="2400" dirty="0" smtClean="0"/>
              <a:t>&gt;</a:t>
            </a:r>
            <a:endParaRPr lang="en-GB" sz="2400" dirty="0"/>
          </a:p>
          <a:p>
            <a:pPr eaLnBrk="1" hangingPunct="1">
              <a:lnSpc>
                <a:spcPct val="80000"/>
              </a:lnSpc>
              <a:buFont typeface="Wingdings" pitchFamily="2" charset="2"/>
              <a:buNone/>
            </a:pPr>
            <a:r>
              <a:rPr lang="en-GB" sz="2400" dirty="0"/>
              <a:t>	&lt;/</a:t>
            </a:r>
            <a:r>
              <a:rPr lang="en-GB" sz="2400" dirty="0" err="1"/>
              <a:t>tr</a:t>
            </a:r>
            <a:r>
              <a:rPr lang="en-GB" sz="2400" dirty="0"/>
              <a:t>&gt;</a:t>
            </a:r>
          </a:p>
          <a:p>
            <a:pPr eaLnBrk="1" hangingPunct="1">
              <a:lnSpc>
                <a:spcPct val="80000"/>
              </a:lnSpc>
              <a:buFont typeface="Wingdings" pitchFamily="2" charset="2"/>
              <a:buNone/>
            </a:pPr>
            <a:r>
              <a:rPr lang="en-GB" sz="2400" dirty="0"/>
              <a:t>	&lt;</a:t>
            </a:r>
            <a:r>
              <a:rPr lang="en-GB" sz="2400" dirty="0" err="1"/>
              <a:t>tr</a:t>
            </a:r>
            <a:r>
              <a:rPr lang="en-GB" sz="2400" dirty="0"/>
              <a:t>&gt;</a:t>
            </a:r>
          </a:p>
          <a:p>
            <a:pPr eaLnBrk="1" hangingPunct="1">
              <a:lnSpc>
                <a:spcPct val="80000"/>
              </a:lnSpc>
              <a:buFont typeface="Wingdings" pitchFamily="2" charset="2"/>
              <a:buNone/>
            </a:pPr>
            <a:r>
              <a:rPr lang="en-GB" sz="2400" dirty="0"/>
              <a:t>		&lt;td width="25%"&gt;row 1, cell 1&lt;/td&gt;</a:t>
            </a:r>
          </a:p>
          <a:p>
            <a:pPr eaLnBrk="1" hangingPunct="1">
              <a:lnSpc>
                <a:spcPct val="80000"/>
              </a:lnSpc>
              <a:buFont typeface="Wingdings" pitchFamily="2" charset="2"/>
              <a:buNone/>
            </a:pPr>
            <a:r>
              <a:rPr lang="en-GB" sz="2400" dirty="0"/>
              <a:t>		&lt;td width="75%"&gt;row 1, cell 2&lt;/td&gt;</a:t>
            </a:r>
          </a:p>
          <a:p>
            <a:pPr eaLnBrk="1" hangingPunct="1">
              <a:lnSpc>
                <a:spcPct val="80000"/>
              </a:lnSpc>
              <a:buFont typeface="Wingdings" pitchFamily="2" charset="2"/>
              <a:buNone/>
            </a:pPr>
            <a:r>
              <a:rPr lang="en-GB" sz="2400" dirty="0"/>
              <a:t>	&lt;/</a:t>
            </a:r>
            <a:r>
              <a:rPr lang="en-GB" sz="2400" dirty="0" err="1"/>
              <a:t>tr</a:t>
            </a:r>
            <a:r>
              <a:rPr lang="en-GB" sz="2400" dirty="0"/>
              <a:t>&gt;</a:t>
            </a:r>
          </a:p>
          <a:p>
            <a:pPr eaLnBrk="1" hangingPunct="1">
              <a:lnSpc>
                <a:spcPct val="80000"/>
              </a:lnSpc>
              <a:buFont typeface="Wingdings" pitchFamily="2" charset="2"/>
              <a:buNone/>
            </a:pPr>
            <a:r>
              <a:rPr lang="en-GB" sz="2400" dirty="0"/>
              <a:t>	&lt;</a:t>
            </a:r>
            <a:r>
              <a:rPr lang="en-GB" sz="2400" dirty="0" err="1"/>
              <a:t>tr</a:t>
            </a:r>
            <a:r>
              <a:rPr lang="en-GB" sz="2400" dirty="0"/>
              <a:t>&gt;</a:t>
            </a:r>
          </a:p>
          <a:p>
            <a:pPr eaLnBrk="1" hangingPunct="1">
              <a:lnSpc>
                <a:spcPct val="80000"/>
              </a:lnSpc>
              <a:buFont typeface="Wingdings" pitchFamily="2" charset="2"/>
              <a:buNone/>
            </a:pPr>
            <a:r>
              <a:rPr lang="en-GB" sz="2400" dirty="0"/>
              <a:t>		&lt;td&gt;row 2, cell 1&lt;/td&gt;</a:t>
            </a:r>
          </a:p>
          <a:p>
            <a:pPr eaLnBrk="1" hangingPunct="1">
              <a:lnSpc>
                <a:spcPct val="80000"/>
              </a:lnSpc>
              <a:buFont typeface="Wingdings" pitchFamily="2" charset="2"/>
              <a:buNone/>
            </a:pPr>
            <a:r>
              <a:rPr lang="en-GB" sz="2400" dirty="0"/>
              <a:t>		&lt;td&gt;row 2, cell 2&lt;/td&gt;</a:t>
            </a:r>
          </a:p>
          <a:p>
            <a:pPr eaLnBrk="1" hangingPunct="1">
              <a:lnSpc>
                <a:spcPct val="80000"/>
              </a:lnSpc>
              <a:buFont typeface="Wingdings" pitchFamily="2" charset="2"/>
              <a:buNone/>
            </a:pPr>
            <a:r>
              <a:rPr lang="en-GB" sz="2400" dirty="0"/>
              <a:t>	&lt;/</a:t>
            </a:r>
            <a:r>
              <a:rPr lang="en-GB" sz="2400" dirty="0" err="1"/>
              <a:t>tr</a:t>
            </a:r>
            <a:r>
              <a:rPr lang="en-GB" sz="2400" dirty="0"/>
              <a:t>&gt;</a:t>
            </a:r>
          </a:p>
          <a:p>
            <a:pPr eaLnBrk="1" hangingPunct="1">
              <a:lnSpc>
                <a:spcPct val="80000"/>
              </a:lnSpc>
              <a:buFont typeface="Wingdings" pitchFamily="2" charset="2"/>
              <a:buNone/>
            </a:pPr>
            <a:r>
              <a:rPr lang="en-GB" sz="2400" dirty="0"/>
              <a:t>&lt;/table&gt;</a:t>
            </a:r>
          </a:p>
        </p:txBody>
      </p:sp>
      <p:grpSp>
        <p:nvGrpSpPr>
          <p:cNvPr id="14340" name="Group 10"/>
          <p:cNvGrpSpPr>
            <a:grpSpLocks/>
          </p:cNvGrpSpPr>
          <p:nvPr/>
        </p:nvGrpSpPr>
        <p:grpSpPr bwMode="auto">
          <a:xfrm>
            <a:off x="7239008" y="4500570"/>
            <a:ext cx="2736850" cy="1511300"/>
            <a:chOff x="1020" y="1888"/>
            <a:chExt cx="3765" cy="2222"/>
          </a:xfrm>
        </p:grpSpPr>
        <p:sp>
          <p:nvSpPr>
            <p:cNvPr id="14341" name="Rectangle 11"/>
            <p:cNvSpPr>
              <a:spLocks noChangeArrowheads="1"/>
            </p:cNvSpPr>
            <p:nvPr/>
          </p:nvSpPr>
          <p:spPr bwMode="auto">
            <a:xfrm>
              <a:off x="1020" y="2629"/>
              <a:ext cx="1884" cy="740"/>
            </a:xfrm>
            <a:prstGeom prst="rect">
              <a:avLst/>
            </a:prstGeom>
            <a:solidFill>
              <a:srgbClr val="CCFFFF"/>
            </a:solidFill>
            <a:ln w="38100">
              <a:solidFill>
                <a:schemeClr val="tx1"/>
              </a:solidFill>
              <a:miter lim="800000"/>
              <a:headEnd/>
              <a:tailEnd/>
            </a:ln>
          </p:spPr>
          <p:txBody>
            <a:bodyPr wrap="none" anchor="ctr"/>
            <a:lstStyle/>
            <a:p>
              <a:pPr algn="ctr"/>
              <a:r>
                <a:rPr lang="en-GB" dirty="0"/>
                <a:t>row 1, cell 1</a:t>
              </a:r>
            </a:p>
          </p:txBody>
        </p:sp>
        <p:sp>
          <p:nvSpPr>
            <p:cNvPr id="14342" name="Rectangle 12"/>
            <p:cNvSpPr>
              <a:spLocks noChangeArrowheads="1"/>
            </p:cNvSpPr>
            <p:nvPr/>
          </p:nvSpPr>
          <p:spPr bwMode="auto">
            <a:xfrm>
              <a:off x="2904" y="2629"/>
              <a:ext cx="1881" cy="740"/>
            </a:xfrm>
            <a:prstGeom prst="rect">
              <a:avLst/>
            </a:prstGeom>
            <a:solidFill>
              <a:srgbClr val="CCFFFF"/>
            </a:solidFill>
            <a:ln w="38100">
              <a:solidFill>
                <a:schemeClr val="tx1"/>
              </a:solidFill>
              <a:miter lim="800000"/>
              <a:headEnd/>
              <a:tailEnd/>
            </a:ln>
          </p:spPr>
          <p:txBody>
            <a:bodyPr wrap="none" anchor="ctr"/>
            <a:lstStyle/>
            <a:p>
              <a:pPr algn="ctr"/>
              <a:r>
                <a:rPr lang="en-GB" dirty="0"/>
                <a:t>row 1, cell 2</a:t>
              </a:r>
            </a:p>
          </p:txBody>
        </p:sp>
        <p:sp>
          <p:nvSpPr>
            <p:cNvPr id="14343" name="Rectangle 13"/>
            <p:cNvSpPr>
              <a:spLocks noChangeArrowheads="1"/>
            </p:cNvSpPr>
            <p:nvPr/>
          </p:nvSpPr>
          <p:spPr bwMode="auto">
            <a:xfrm>
              <a:off x="1020" y="3369"/>
              <a:ext cx="1884" cy="741"/>
            </a:xfrm>
            <a:prstGeom prst="rect">
              <a:avLst/>
            </a:prstGeom>
            <a:solidFill>
              <a:srgbClr val="CCFFFF"/>
            </a:solidFill>
            <a:ln w="38100">
              <a:solidFill>
                <a:schemeClr val="tx1"/>
              </a:solidFill>
              <a:miter lim="800000"/>
              <a:headEnd/>
              <a:tailEnd/>
            </a:ln>
          </p:spPr>
          <p:txBody>
            <a:bodyPr wrap="none" anchor="ctr"/>
            <a:lstStyle/>
            <a:p>
              <a:pPr algn="ctr"/>
              <a:r>
                <a:rPr lang="en-GB" dirty="0"/>
                <a:t>row 2, cell 1</a:t>
              </a:r>
            </a:p>
          </p:txBody>
        </p:sp>
        <p:sp>
          <p:nvSpPr>
            <p:cNvPr id="14344" name="Rectangle 14"/>
            <p:cNvSpPr>
              <a:spLocks noChangeArrowheads="1"/>
            </p:cNvSpPr>
            <p:nvPr/>
          </p:nvSpPr>
          <p:spPr bwMode="auto">
            <a:xfrm>
              <a:off x="2904" y="3369"/>
              <a:ext cx="1881" cy="741"/>
            </a:xfrm>
            <a:prstGeom prst="rect">
              <a:avLst/>
            </a:prstGeom>
            <a:solidFill>
              <a:srgbClr val="CCFFFF"/>
            </a:solidFill>
            <a:ln w="38100">
              <a:solidFill>
                <a:schemeClr val="tx1"/>
              </a:solidFill>
              <a:miter lim="800000"/>
              <a:headEnd/>
              <a:tailEnd/>
            </a:ln>
          </p:spPr>
          <p:txBody>
            <a:bodyPr wrap="none" anchor="ctr"/>
            <a:lstStyle/>
            <a:p>
              <a:pPr algn="ctr"/>
              <a:r>
                <a:rPr lang="en-GB" dirty="0"/>
                <a:t>row 2, cell 2</a:t>
              </a:r>
            </a:p>
          </p:txBody>
        </p:sp>
        <p:sp>
          <p:nvSpPr>
            <p:cNvPr id="14345" name="Rectangle 15"/>
            <p:cNvSpPr>
              <a:spLocks noChangeArrowheads="1"/>
            </p:cNvSpPr>
            <p:nvPr/>
          </p:nvSpPr>
          <p:spPr bwMode="auto">
            <a:xfrm>
              <a:off x="1020" y="1888"/>
              <a:ext cx="3765" cy="741"/>
            </a:xfrm>
            <a:prstGeom prst="rect">
              <a:avLst/>
            </a:prstGeom>
            <a:solidFill>
              <a:srgbClr val="CCFFFF"/>
            </a:solidFill>
            <a:ln w="38100">
              <a:solidFill>
                <a:schemeClr val="tx1"/>
              </a:solidFill>
              <a:miter lim="800000"/>
              <a:headEnd/>
              <a:tailEnd/>
            </a:ln>
          </p:spPr>
          <p:txBody>
            <a:bodyPr wrap="none" anchor="ctr"/>
            <a:lstStyle/>
            <a:p>
              <a:pPr algn="ctr"/>
              <a:r>
                <a:rPr lang="en-GB" b="1" dirty="0"/>
                <a:t>Merged Cell</a:t>
              </a:r>
            </a:p>
          </p:txBody>
        </p:sp>
      </p:grpSp>
    </p:spTree>
    <p:extLst>
      <p:ext uri="{BB962C8B-B14F-4D97-AF65-F5344CB8AC3E}">
        <p14:creationId xmlns:p14="http://schemas.microsoft.com/office/powerpoint/2010/main" val="846183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GB"/>
              <a:t>Who owns the Internet</a:t>
            </a:r>
          </a:p>
        </p:txBody>
      </p:sp>
      <p:sp>
        <p:nvSpPr>
          <p:cNvPr id="17411" name="Rectangle 3"/>
          <p:cNvSpPr>
            <a:spLocks noGrp="1" noChangeArrowheads="1"/>
          </p:cNvSpPr>
          <p:nvPr>
            <p:ph idx="1"/>
          </p:nvPr>
        </p:nvSpPr>
        <p:spPr/>
        <p:txBody>
          <a:bodyPr/>
          <a:lstStyle/>
          <a:p>
            <a:r>
              <a:rPr lang="en-GB"/>
              <a:t>No single organisation owns the Internet</a:t>
            </a:r>
          </a:p>
          <a:p>
            <a:r>
              <a:rPr lang="en-GB"/>
              <a:t>There are many organizations, corporations, governments, schools, private citizens and service providers that all own pieces of the infrastructure</a:t>
            </a:r>
          </a:p>
          <a:p>
            <a:r>
              <a:rPr lang="en-GB"/>
              <a:t>There are organisations that govern and standardise attributes (W3C)</a:t>
            </a:r>
          </a:p>
        </p:txBody>
      </p:sp>
    </p:spTree>
    <p:extLst>
      <p:ext uri="{BB962C8B-B14F-4D97-AF65-F5344CB8AC3E}">
        <p14:creationId xmlns:p14="http://schemas.microsoft.com/office/powerpoint/2010/main" val="8320679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dirty="0" smtClean="0"/>
              <a:t>Task – Merged Rows</a:t>
            </a:r>
          </a:p>
        </p:txBody>
      </p:sp>
      <p:sp>
        <p:nvSpPr>
          <p:cNvPr id="15363" name="Rectangle 3"/>
          <p:cNvSpPr>
            <a:spLocks noGrp="1" noChangeArrowheads="1"/>
          </p:cNvSpPr>
          <p:nvPr>
            <p:ph idx="1"/>
          </p:nvPr>
        </p:nvSpPr>
        <p:spPr>
          <a:xfrm>
            <a:off x="1981200" y="1719263"/>
            <a:ext cx="8229600" cy="4805362"/>
          </a:xfrm>
          <a:solidFill>
            <a:srgbClr val="FFFFCC"/>
          </a:solidFill>
          <a:ln>
            <a:solidFill>
              <a:schemeClr val="tx1"/>
            </a:solidFill>
          </a:ln>
        </p:spPr>
        <p:txBody>
          <a:bodyPr>
            <a:normAutofit/>
          </a:bodyPr>
          <a:lstStyle/>
          <a:p>
            <a:pPr eaLnBrk="1" hangingPunct="1">
              <a:lnSpc>
                <a:spcPct val="80000"/>
              </a:lnSpc>
              <a:buFont typeface="Wingdings" pitchFamily="2" charset="2"/>
              <a:buNone/>
            </a:pPr>
            <a:r>
              <a:rPr lang="en-GB" sz="2400" dirty="0"/>
              <a:t>&lt;table border="1" width="75%"&gt;</a:t>
            </a:r>
          </a:p>
          <a:p>
            <a:pPr eaLnBrk="1" hangingPunct="1">
              <a:lnSpc>
                <a:spcPct val="80000"/>
              </a:lnSpc>
              <a:buFont typeface="Wingdings" pitchFamily="2" charset="2"/>
              <a:buNone/>
            </a:pPr>
            <a:r>
              <a:rPr lang="en-GB" sz="2400" dirty="0"/>
              <a:t>	&lt;</a:t>
            </a:r>
            <a:r>
              <a:rPr lang="en-GB" sz="2400" dirty="0" err="1"/>
              <a:t>tr</a:t>
            </a:r>
            <a:r>
              <a:rPr lang="en-GB" sz="2400" dirty="0"/>
              <a:t>&gt;</a:t>
            </a:r>
          </a:p>
          <a:p>
            <a:pPr eaLnBrk="1" hangingPunct="1">
              <a:lnSpc>
                <a:spcPct val="80000"/>
              </a:lnSpc>
              <a:buFont typeface="Wingdings" pitchFamily="2" charset="2"/>
              <a:buNone/>
            </a:pPr>
            <a:r>
              <a:rPr lang="en-GB" sz="2400" dirty="0"/>
              <a:t>	    &lt;</a:t>
            </a:r>
            <a:r>
              <a:rPr lang="en-GB" sz="2400" dirty="0" err="1" smtClean="0"/>
              <a:t>th</a:t>
            </a:r>
            <a:r>
              <a:rPr lang="en-GB" sz="2400" dirty="0" smtClean="0"/>
              <a:t> </a:t>
            </a:r>
            <a:r>
              <a:rPr lang="en-GB" sz="2400" dirty="0" err="1"/>
              <a:t>colspan</a:t>
            </a:r>
            <a:r>
              <a:rPr lang="en-GB" sz="2400" dirty="0"/>
              <a:t>="2"&gt;Merged Cell&lt;/</a:t>
            </a:r>
            <a:r>
              <a:rPr lang="en-GB" sz="2400" dirty="0" err="1" smtClean="0"/>
              <a:t>th</a:t>
            </a:r>
            <a:r>
              <a:rPr lang="en-GB" sz="2400" dirty="0" smtClean="0"/>
              <a:t>&gt;</a:t>
            </a:r>
            <a:endParaRPr lang="en-GB" sz="2400" dirty="0"/>
          </a:p>
          <a:p>
            <a:pPr eaLnBrk="1" hangingPunct="1">
              <a:lnSpc>
                <a:spcPct val="80000"/>
              </a:lnSpc>
              <a:buFont typeface="Wingdings" pitchFamily="2" charset="2"/>
              <a:buNone/>
            </a:pPr>
            <a:r>
              <a:rPr lang="en-GB" sz="2400" dirty="0"/>
              <a:t>	&lt;/</a:t>
            </a:r>
            <a:r>
              <a:rPr lang="en-GB" sz="2400" dirty="0" err="1"/>
              <a:t>tr</a:t>
            </a:r>
            <a:r>
              <a:rPr lang="en-GB" sz="2400" dirty="0"/>
              <a:t>&gt;</a:t>
            </a:r>
          </a:p>
          <a:p>
            <a:pPr eaLnBrk="1" hangingPunct="1">
              <a:lnSpc>
                <a:spcPct val="80000"/>
              </a:lnSpc>
              <a:buFont typeface="Wingdings" pitchFamily="2" charset="2"/>
              <a:buNone/>
            </a:pPr>
            <a:r>
              <a:rPr lang="en-GB" sz="2400" dirty="0"/>
              <a:t>	&lt;</a:t>
            </a:r>
            <a:r>
              <a:rPr lang="en-GB" sz="2400" dirty="0" err="1"/>
              <a:t>tr</a:t>
            </a:r>
            <a:r>
              <a:rPr lang="en-GB" sz="2400" dirty="0"/>
              <a:t>&gt;</a:t>
            </a:r>
          </a:p>
          <a:p>
            <a:pPr eaLnBrk="1" hangingPunct="1">
              <a:lnSpc>
                <a:spcPct val="80000"/>
              </a:lnSpc>
              <a:buFont typeface="Wingdings" pitchFamily="2" charset="2"/>
              <a:buNone/>
            </a:pPr>
            <a:r>
              <a:rPr lang="en-GB" sz="2400" dirty="0"/>
              <a:t>		&lt;td width="25%"&gt; row 1, cell 1&lt;/td&gt;</a:t>
            </a:r>
          </a:p>
          <a:p>
            <a:pPr eaLnBrk="1" hangingPunct="1">
              <a:lnSpc>
                <a:spcPct val="80000"/>
              </a:lnSpc>
              <a:buFont typeface="Wingdings" pitchFamily="2" charset="2"/>
              <a:buNone/>
            </a:pPr>
            <a:r>
              <a:rPr lang="en-GB" sz="2400" dirty="0"/>
              <a:t>		&lt;td </a:t>
            </a:r>
            <a:r>
              <a:rPr lang="en-GB" sz="2400" b="1" dirty="0" err="1"/>
              <a:t>rowspan</a:t>
            </a:r>
            <a:r>
              <a:rPr lang="en-GB" sz="2400" dirty="0"/>
              <a:t>="2" width="50%"&gt;Merged Rows&lt;/td&gt;</a:t>
            </a:r>
          </a:p>
          <a:p>
            <a:pPr eaLnBrk="1" hangingPunct="1">
              <a:lnSpc>
                <a:spcPct val="80000"/>
              </a:lnSpc>
              <a:buFont typeface="Wingdings" pitchFamily="2" charset="2"/>
              <a:buNone/>
            </a:pPr>
            <a:r>
              <a:rPr lang="en-GB" sz="2400" dirty="0"/>
              <a:t>	&lt;/</a:t>
            </a:r>
            <a:r>
              <a:rPr lang="en-GB" sz="2400" dirty="0" err="1"/>
              <a:t>tr</a:t>
            </a:r>
            <a:r>
              <a:rPr lang="en-GB" sz="2400" dirty="0"/>
              <a:t>&gt;</a:t>
            </a:r>
          </a:p>
          <a:p>
            <a:pPr eaLnBrk="1" hangingPunct="1">
              <a:lnSpc>
                <a:spcPct val="80000"/>
              </a:lnSpc>
              <a:buFont typeface="Wingdings" pitchFamily="2" charset="2"/>
              <a:buNone/>
            </a:pPr>
            <a:r>
              <a:rPr lang="en-GB" sz="2400" dirty="0"/>
              <a:t>	&lt;</a:t>
            </a:r>
            <a:r>
              <a:rPr lang="en-GB" sz="2400" dirty="0" err="1"/>
              <a:t>tr</a:t>
            </a:r>
            <a:r>
              <a:rPr lang="en-GB" sz="2400" dirty="0"/>
              <a:t>&gt;</a:t>
            </a:r>
          </a:p>
          <a:p>
            <a:pPr eaLnBrk="1" hangingPunct="1">
              <a:lnSpc>
                <a:spcPct val="80000"/>
              </a:lnSpc>
              <a:buFont typeface="Wingdings" pitchFamily="2" charset="2"/>
              <a:buNone/>
            </a:pPr>
            <a:r>
              <a:rPr lang="en-GB" sz="2400" dirty="0"/>
              <a:t>		&lt;td&gt;row 2, cell 1&lt;/td&gt;</a:t>
            </a:r>
          </a:p>
          <a:p>
            <a:pPr eaLnBrk="1" hangingPunct="1">
              <a:lnSpc>
                <a:spcPct val="80000"/>
              </a:lnSpc>
              <a:buFont typeface="Wingdings" pitchFamily="2" charset="2"/>
              <a:buNone/>
            </a:pPr>
            <a:r>
              <a:rPr lang="en-GB" sz="2400" dirty="0"/>
              <a:t>	&lt;/</a:t>
            </a:r>
            <a:r>
              <a:rPr lang="en-GB" sz="2400" dirty="0" err="1"/>
              <a:t>tr</a:t>
            </a:r>
            <a:r>
              <a:rPr lang="en-GB" sz="2400" dirty="0"/>
              <a:t>&gt;</a:t>
            </a:r>
          </a:p>
          <a:p>
            <a:pPr eaLnBrk="1" hangingPunct="1">
              <a:lnSpc>
                <a:spcPct val="80000"/>
              </a:lnSpc>
              <a:buFont typeface="Wingdings" pitchFamily="2" charset="2"/>
              <a:buNone/>
            </a:pPr>
            <a:r>
              <a:rPr lang="en-GB" sz="2400" dirty="0"/>
              <a:t>&lt;/table&gt;</a:t>
            </a:r>
          </a:p>
        </p:txBody>
      </p:sp>
      <p:sp>
        <p:nvSpPr>
          <p:cNvPr id="15364" name="Rectangle 5"/>
          <p:cNvSpPr>
            <a:spLocks noChangeArrowheads="1"/>
          </p:cNvSpPr>
          <p:nvPr/>
        </p:nvSpPr>
        <p:spPr bwMode="auto">
          <a:xfrm>
            <a:off x="7464153" y="2281234"/>
            <a:ext cx="1276151" cy="504825"/>
          </a:xfrm>
          <a:prstGeom prst="rect">
            <a:avLst/>
          </a:prstGeom>
          <a:solidFill>
            <a:srgbClr val="CCFFFF"/>
          </a:solidFill>
          <a:ln w="38100">
            <a:solidFill>
              <a:schemeClr val="tx1"/>
            </a:solidFill>
            <a:miter lim="800000"/>
            <a:headEnd/>
            <a:tailEnd/>
          </a:ln>
        </p:spPr>
        <p:txBody>
          <a:bodyPr wrap="none" anchor="ctr"/>
          <a:lstStyle/>
          <a:p>
            <a:pPr algn="ctr"/>
            <a:r>
              <a:rPr lang="en-GB" dirty="0"/>
              <a:t>row 1, cell 1</a:t>
            </a:r>
          </a:p>
        </p:txBody>
      </p:sp>
      <p:sp>
        <p:nvSpPr>
          <p:cNvPr id="15365" name="Rectangle 6"/>
          <p:cNvSpPr>
            <a:spLocks noChangeArrowheads="1"/>
          </p:cNvSpPr>
          <p:nvPr/>
        </p:nvSpPr>
        <p:spPr bwMode="auto">
          <a:xfrm>
            <a:off x="8750036" y="2281233"/>
            <a:ext cx="1357322" cy="1008062"/>
          </a:xfrm>
          <a:prstGeom prst="rect">
            <a:avLst/>
          </a:prstGeom>
          <a:solidFill>
            <a:srgbClr val="CCFFFF"/>
          </a:solidFill>
          <a:ln w="38100">
            <a:solidFill>
              <a:schemeClr val="tx1"/>
            </a:solidFill>
            <a:miter lim="800000"/>
            <a:headEnd/>
            <a:tailEnd/>
          </a:ln>
        </p:spPr>
        <p:txBody>
          <a:bodyPr anchor="ctr"/>
          <a:lstStyle/>
          <a:p>
            <a:pPr algn="ctr"/>
            <a:r>
              <a:rPr lang="en-GB" dirty="0"/>
              <a:t>Merged Rows</a:t>
            </a:r>
          </a:p>
        </p:txBody>
      </p:sp>
      <p:sp>
        <p:nvSpPr>
          <p:cNvPr id="15366" name="Rectangle 7"/>
          <p:cNvSpPr>
            <a:spLocks noChangeArrowheads="1"/>
          </p:cNvSpPr>
          <p:nvPr/>
        </p:nvSpPr>
        <p:spPr bwMode="auto">
          <a:xfrm>
            <a:off x="7464153" y="2786059"/>
            <a:ext cx="1276151" cy="503237"/>
          </a:xfrm>
          <a:prstGeom prst="rect">
            <a:avLst/>
          </a:prstGeom>
          <a:solidFill>
            <a:srgbClr val="CCFFFF"/>
          </a:solidFill>
          <a:ln w="38100">
            <a:solidFill>
              <a:schemeClr val="tx1"/>
            </a:solidFill>
            <a:miter lim="800000"/>
            <a:headEnd/>
            <a:tailEnd/>
          </a:ln>
        </p:spPr>
        <p:txBody>
          <a:bodyPr wrap="none" anchor="ctr"/>
          <a:lstStyle/>
          <a:p>
            <a:pPr algn="ctr"/>
            <a:r>
              <a:rPr lang="en-GB" dirty="0"/>
              <a:t>row 2, cell 1</a:t>
            </a:r>
          </a:p>
        </p:txBody>
      </p:sp>
      <p:sp>
        <p:nvSpPr>
          <p:cNvPr id="15367" name="Rectangle 9"/>
          <p:cNvSpPr>
            <a:spLocks noChangeArrowheads="1"/>
          </p:cNvSpPr>
          <p:nvPr/>
        </p:nvSpPr>
        <p:spPr bwMode="auto">
          <a:xfrm>
            <a:off x="7464152" y="1779584"/>
            <a:ext cx="2643206" cy="503237"/>
          </a:xfrm>
          <a:prstGeom prst="rect">
            <a:avLst/>
          </a:prstGeom>
          <a:solidFill>
            <a:srgbClr val="CCFFFF"/>
          </a:solidFill>
          <a:ln w="38100">
            <a:solidFill>
              <a:schemeClr val="tx1"/>
            </a:solidFill>
            <a:miter lim="800000"/>
            <a:headEnd/>
            <a:tailEnd/>
          </a:ln>
        </p:spPr>
        <p:txBody>
          <a:bodyPr wrap="none" anchor="ctr"/>
          <a:lstStyle/>
          <a:p>
            <a:pPr algn="ctr"/>
            <a:r>
              <a:rPr lang="en-GB" b="1" dirty="0"/>
              <a:t>Merged Cell</a:t>
            </a:r>
          </a:p>
        </p:txBody>
      </p:sp>
      <p:sp>
        <p:nvSpPr>
          <p:cNvPr id="15368" name="Text Box 10"/>
          <p:cNvSpPr txBox="1">
            <a:spLocks noChangeArrowheads="1"/>
          </p:cNvSpPr>
          <p:nvPr/>
        </p:nvSpPr>
        <p:spPr bwMode="auto">
          <a:xfrm>
            <a:off x="7667636" y="4786322"/>
            <a:ext cx="1948354" cy="369332"/>
          </a:xfrm>
          <a:prstGeom prst="rect">
            <a:avLst/>
          </a:prstGeom>
          <a:noFill/>
          <a:ln w="9525">
            <a:noFill/>
            <a:miter lim="800000"/>
            <a:headEnd/>
            <a:tailEnd/>
          </a:ln>
        </p:spPr>
        <p:txBody>
          <a:bodyPr wrap="none">
            <a:spAutoFit/>
          </a:bodyPr>
          <a:lstStyle/>
          <a:p>
            <a:r>
              <a:rPr lang="en-GB" dirty="0"/>
              <a:t>50% of table width</a:t>
            </a:r>
          </a:p>
        </p:txBody>
      </p:sp>
      <p:sp>
        <p:nvSpPr>
          <p:cNvPr id="15369" name="Text Box 11"/>
          <p:cNvSpPr txBox="1">
            <a:spLocks noChangeArrowheads="1"/>
          </p:cNvSpPr>
          <p:nvPr/>
        </p:nvSpPr>
        <p:spPr bwMode="auto">
          <a:xfrm>
            <a:off x="7319964" y="1196975"/>
            <a:ext cx="2090829" cy="369332"/>
          </a:xfrm>
          <a:prstGeom prst="rect">
            <a:avLst/>
          </a:prstGeom>
          <a:noFill/>
          <a:ln w="9525">
            <a:noFill/>
            <a:miter lim="800000"/>
            <a:headEnd/>
            <a:tailEnd/>
          </a:ln>
        </p:spPr>
        <p:txBody>
          <a:bodyPr wrap="none">
            <a:spAutoFit/>
          </a:bodyPr>
          <a:lstStyle/>
          <a:p>
            <a:r>
              <a:rPr lang="en-GB"/>
              <a:t>75% of screen width</a:t>
            </a:r>
          </a:p>
        </p:txBody>
      </p:sp>
      <p:sp>
        <p:nvSpPr>
          <p:cNvPr id="15370" name="Line 12"/>
          <p:cNvSpPr>
            <a:spLocks noChangeShapeType="1"/>
          </p:cNvSpPr>
          <p:nvPr/>
        </p:nvSpPr>
        <p:spPr bwMode="auto">
          <a:xfrm flipH="1">
            <a:off x="6167439" y="1484313"/>
            <a:ext cx="1081087" cy="215900"/>
          </a:xfrm>
          <a:prstGeom prst="line">
            <a:avLst/>
          </a:prstGeom>
          <a:noFill/>
          <a:ln w="9525">
            <a:solidFill>
              <a:schemeClr val="bg1"/>
            </a:solidFill>
            <a:round/>
            <a:headEnd/>
            <a:tailEnd type="triangle" w="med" len="med"/>
          </a:ln>
        </p:spPr>
        <p:txBody>
          <a:bodyPr/>
          <a:lstStyle/>
          <a:p>
            <a:endParaRPr lang="en-GB"/>
          </a:p>
        </p:txBody>
      </p:sp>
      <p:sp>
        <p:nvSpPr>
          <p:cNvPr id="15371" name="Line 13"/>
          <p:cNvSpPr>
            <a:spLocks noChangeShapeType="1"/>
          </p:cNvSpPr>
          <p:nvPr/>
        </p:nvSpPr>
        <p:spPr bwMode="auto">
          <a:xfrm flipH="1" flipV="1">
            <a:off x="6477000" y="4387862"/>
            <a:ext cx="1262074" cy="541335"/>
          </a:xfrm>
          <a:prstGeom prst="line">
            <a:avLst/>
          </a:prstGeom>
          <a:noFill/>
          <a:ln w="22225">
            <a:solidFill>
              <a:schemeClr val="tx1"/>
            </a:solidFill>
            <a:round/>
            <a:headEnd/>
            <a:tailEnd type="triangle" w="med" len="med"/>
          </a:ln>
        </p:spPr>
        <p:txBody>
          <a:bodyPr/>
          <a:lstStyle/>
          <a:p>
            <a:endParaRPr lang="en-GB"/>
          </a:p>
        </p:txBody>
      </p:sp>
    </p:spTree>
    <p:extLst>
      <p:ext uri="{BB962C8B-B14F-4D97-AF65-F5344CB8AC3E}">
        <p14:creationId xmlns:p14="http://schemas.microsoft.com/office/powerpoint/2010/main" val="16057152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smtClean="0"/>
              <a:t>Cell colours</a:t>
            </a:r>
          </a:p>
        </p:txBody>
      </p:sp>
      <p:sp>
        <p:nvSpPr>
          <p:cNvPr id="16387" name="Rectangle 3"/>
          <p:cNvSpPr>
            <a:spLocks noGrp="1" noChangeArrowheads="1"/>
          </p:cNvSpPr>
          <p:nvPr>
            <p:ph idx="1"/>
          </p:nvPr>
        </p:nvSpPr>
        <p:spPr/>
        <p:txBody>
          <a:bodyPr>
            <a:normAutofit/>
          </a:bodyPr>
          <a:lstStyle/>
          <a:p>
            <a:pPr eaLnBrk="1" hangingPunct="1"/>
            <a:r>
              <a:rPr lang="en-GB" sz="4400" dirty="0" smtClean="0"/>
              <a:t>Change the entire table to red</a:t>
            </a:r>
          </a:p>
          <a:p>
            <a:pPr lvl="1" eaLnBrk="1" hangingPunct="1"/>
            <a:r>
              <a:rPr lang="en-GB" sz="4000" dirty="0" smtClean="0"/>
              <a:t>&lt;table  </a:t>
            </a:r>
            <a:r>
              <a:rPr lang="en-GB" sz="4000" dirty="0" err="1" smtClean="0"/>
              <a:t>bgcolor</a:t>
            </a:r>
            <a:r>
              <a:rPr lang="en-GB" sz="4000" dirty="0" smtClean="0"/>
              <a:t>="#FF0000“&gt;</a:t>
            </a:r>
          </a:p>
          <a:p>
            <a:pPr eaLnBrk="1" hangingPunct="1"/>
            <a:r>
              <a:rPr lang="en-GB" sz="4400" dirty="0" smtClean="0"/>
              <a:t>Change the row to red</a:t>
            </a:r>
          </a:p>
          <a:p>
            <a:pPr lvl="1" eaLnBrk="1" hangingPunct="1"/>
            <a:r>
              <a:rPr lang="en-GB" sz="4000" dirty="0" smtClean="0"/>
              <a:t>&lt;</a:t>
            </a:r>
            <a:r>
              <a:rPr lang="en-GB" sz="4000" dirty="0" err="1" smtClean="0"/>
              <a:t>tr</a:t>
            </a:r>
            <a:r>
              <a:rPr lang="en-GB" sz="4000" dirty="0" smtClean="0"/>
              <a:t>  </a:t>
            </a:r>
            <a:r>
              <a:rPr lang="en-GB" sz="4000" dirty="0" err="1" smtClean="0"/>
              <a:t>bgcolor</a:t>
            </a:r>
            <a:r>
              <a:rPr lang="en-GB" sz="4000" dirty="0" smtClean="0"/>
              <a:t>="#FF0000“&gt;</a:t>
            </a:r>
          </a:p>
          <a:p>
            <a:pPr eaLnBrk="1" hangingPunct="1"/>
            <a:r>
              <a:rPr lang="en-GB" sz="4400" dirty="0" smtClean="0"/>
              <a:t>Change a cell to red</a:t>
            </a:r>
          </a:p>
          <a:p>
            <a:pPr lvl="1" eaLnBrk="1" hangingPunct="1"/>
            <a:r>
              <a:rPr lang="en-GB" sz="4000" dirty="0" smtClean="0"/>
              <a:t>&lt;td  </a:t>
            </a:r>
            <a:r>
              <a:rPr lang="en-GB" sz="4000" dirty="0" err="1" smtClean="0"/>
              <a:t>bgcolor</a:t>
            </a:r>
            <a:r>
              <a:rPr lang="en-GB" sz="4000" dirty="0" smtClean="0"/>
              <a:t>="#FF0000“&gt;</a:t>
            </a:r>
          </a:p>
        </p:txBody>
      </p:sp>
    </p:spTree>
    <p:extLst>
      <p:ext uri="{BB962C8B-B14F-4D97-AF65-F5344CB8AC3E}">
        <p14:creationId xmlns:p14="http://schemas.microsoft.com/office/powerpoint/2010/main" val="5015994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GB" smtClean="0"/>
              <a:t>Tables and Images</a:t>
            </a:r>
          </a:p>
        </p:txBody>
      </p:sp>
      <p:sp>
        <p:nvSpPr>
          <p:cNvPr id="17411" name="Rectangle 3"/>
          <p:cNvSpPr>
            <a:spLocks noGrp="1" noChangeArrowheads="1"/>
          </p:cNvSpPr>
          <p:nvPr>
            <p:ph idx="1"/>
          </p:nvPr>
        </p:nvSpPr>
        <p:spPr>
          <a:xfrm>
            <a:off x="1981200" y="1719263"/>
            <a:ext cx="8686800" cy="4411662"/>
          </a:xfrm>
        </p:spPr>
        <p:txBody>
          <a:bodyPr>
            <a:normAutofit/>
          </a:bodyPr>
          <a:lstStyle/>
          <a:p>
            <a:pPr eaLnBrk="1" hangingPunct="1"/>
            <a:r>
              <a:rPr lang="en-GB" sz="2800" dirty="0" smtClean="0"/>
              <a:t>To insert an image into a document use</a:t>
            </a:r>
          </a:p>
          <a:p>
            <a:pPr lvl="1" eaLnBrk="1" hangingPunct="1"/>
            <a:r>
              <a:rPr lang="en-GB" sz="2400" dirty="0" smtClean="0">
                <a:solidFill>
                  <a:srgbClr val="FF0000"/>
                </a:solidFill>
              </a:rPr>
              <a:t>&lt;</a:t>
            </a:r>
            <a:r>
              <a:rPr lang="en-GB" sz="2400" dirty="0" err="1" smtClean="0">
                <a:solidFill>
                  <a:srgbClr val="FF0000"/>
                </a:solidFill>
              </a:rPr>
              <a:t>img</a:t>
            </a:r>
            <a:r>
              <a:rPr lang="en-GB" sz="2400" dirty="0" smtClean="0">
                <a:solidFill>
                  <a:srgbClr val="FF0000"/>
                </a:solidFill>
              </a:rPr>
              <a:t> </a:t>
            </a:r>
            <a:r>
              <a:rPr lang="en-GB" sz="2400" dirty="0" err="1" smtClean="0">
                <a:solidFill>
                  <a:srgbClr val="FF0000"/>
                </a:solidFill>
              </a:rPr>
              <a:t>src</a:t>
            </a:r>
            <a:r>
              <a:rPr lang="en-GB" sz="2400" dirty="0" smtClean="0">
                <a:solidFill>
                  <a:srgbClr val="FF0000"/>
                </a:solidFill>
              </a:rPr>
              <a:t>="</a:t>
            </a:r>
            <a:r>
              <a:rPr lang="en-GB" sz="2400" dirty="0" err="1" smtClean="0">
                <a:solidFill>
                  <a:srgbClr val="FF0000"/>
                </a:solidFill>
              </a:rPr>
              <a:t>url</a:t>
            </a:r>
            <a:r>
              <a:rPr lang="en-GB" sz="2400" dirty="0" smtClean="0">
                <a:solidFill>
                  <a:srgbClr val="FF0000"/>
                </a:solidFill>
              </a:rPr>
              <a:t>"&gt;</a:t>
            </a:r>
          </a:p>
          <a:p>
            <a:pPr lvl="1" eaLnBrk="1" hangingPunct="1"/>
            <a:r>
              <a:rPr lang="en-GB" sz="2400" dirty="0" smtClean="0">
                <a:solidFill>
                  <a:srgbClr val="FF0000"/>
                </a:solidFill>
              </a:rPr>
              <a:t>&lt;</a:t>
            </a:r>
            <a:r>
              <a:rPr lang="en-GB" sz="2400" dirty="0" err="1" smtClean="0">
                <a:solidFill>
                  <a:srgbClr val="FF0000"/>
                </a:solidFill>
              </a:rPr>
              <a:t>img</a:t>
            </a:r>
            <a:r>
              <a:rPr lang="en-GB" sz="2400" dirty="0" smtClean="0">
                <a:solidFill>
                  <a:srgbClr val="FF0000"/>
                </a:solidFill>
              </a:rPr>
              <a:t> </a:t>
            </a:r>
            <a:r>
              <a:rPr lang="en-GB" sz="2400" dirty="0" err="1" smtClean="0">
                <a:solidFill>
                  <a:srgbClr val="FF0000"/>
                </a:solidFill>
              </a:rPr>
              <a:t>src</a:t>
            </a:r>
            <a:r>
              <a:rPr lang="en-GB" sz="2400" dirty="0" smtClean="0">
                <a:solidFill>
                  <a:srgbClr val="FF0000"/>
                </a:solidFill>
              </a:rPr>
              <a:t>="file:///c:/ski.gif"&gt;</a:t>
            </a:r>
          </a:p>
          <a:p>
            <a:pPr eaLnBrk="1" hangingPunct="1"/>
            <a:r>
              <a:rPr lang="en-GB" sz="2800" dirty="0" smtClean="0"/>
              <a:t>Insert an image into the tables</a:t>
            </a:r>
          </a:p>
          <a:p>
            <a:pPr lvl="1" eaLnBrk="1" hangingPunct="1"/>
            <a:r>
              <a:rPr lang="en-GB" sz="2400" dirty="0" smtClean="0"/>
              <a:t>Resize image using the width and height parameters</a:t>
            </a:r>
          </a:p>
          <a:p>
            <a:pPr lvl="1"/>
            <a:r>
              <a:rPr lang="en-GB" sz="2400" dirty="0" smtClean="0">
                <a:solidFill>
                  <a:srgbClr val="FF0000"/>
                </a:solidFill>
              </a:rPr>
              <a:t>&lt;</a:t>
            </a:r>
            <a:r>
              <a:rPr lang="en-GB" sz="2400" dirty="0" err="1" smtClean="0">
                <a:solidFill>
                  <a:srgbClr val="FF0000"/>
                </a:solidFill>
              </a:rPr>
              <a:t>img</a:t>
            </a:r>
            <a:r>
              <a:rPr lang="en-GB" sz="2400" dirty="0" smtClean="0">
                <a:solidFill>
                  <a:srgbClr val="FF0000"/>
                </a:solidFill>
              </a:rPr>
              <a:t> </a:t>
            </a:r>
            <a:r>
              <a:rPr lang="en-GB" sz="2400" dirty="0" err="1" smtClean="0">
                <a:solidFill>
                  <a:srgbClr val="FF0000"/>
                </a:solidFill>
              </a:rPr>
              <a:t>src</a:t>
            </a:r>
            <a:r>
              <a:rPr lang="en-GB" sz="2400" dirty="0" smtClean="0">
                <a:solidFill>
                  <a:srgbClr val="FF0000"/>
                </a:solidFill>
              </a:rPr>
              <a:t>="</a:t>
            </a:r>
            <a:r>
              <a:rPr lang="en-GB" sz="2400" dirty="0" err="1" smtClean="0">
                <a:solidFill>
                  <a:srgbClr val="FF0000"/>
                </a:solidFill>
              </a:rPr>
              <a:t>url</a:t>
            </a:r>
            <a:r>
              <a:rPr lang="en-GB" sz="2400" dirty="0" smtClean="0">
                <a:solidFill>
                  <a:srgbClr val="FF0000"/>
                </a:solidFill>
              </a:rPr>
              <a:t>" width="105" height="89“ &gt;</a:t>
            </a:r>
          </a:p>
          <a:p>
            <a:pPr eaLnBrk="1" hangingPunct="1"/>
            <a:r>
              <a:rPr lang="en-GB" sz="2800" dirty="0" smtClean="0"/>
              <a:t>Alt attribute. Display text if browser fails to display image</a:t>
            </a:r>
          </a:p>
          <a:p>
            <a:pPr lvl="1" eaLnBrk="1" hangingPunct="1"/>
            <a:r>
              <a:rPr lang="en-GB" sz="2400" dirty="0" smtClean="0">
                <a:solidFill>
                  <a:srgbClr val="FF0000"/>
                </a:solidFill>
              </a:rPr>
              <a:t>&lt;</a:t>
            </a:r>
            <a:r>
              <a:rPr lang="en-GB" sz="2400" dirty="0" err="1" smtClean="0">
                <a:solidFill>
                  <a:srgbClr val="FF0000"/>
                </a:solidFill>
              </a:rPr>
              <a:t>img</a:t>
            </a:r>
            <a:r>
              <a:rPr lang="en-GB" sz="2400" dirty="0" smtClean="0">
                <a:solidFill>
                  <a:srgbClr val="FF0000"/>
                </a:solidFill>
              </a:rPr>
              <a:t> </a:t>
            </a:r>
            <a:r>
              <a:rPr lang="en-GB" sz="2400" dirty="0" err="1" smtClean="0">
                <a:solidFill>
                  <a:srgbClr val="FF0000"/>
                </a:solidFill>
              </a:rPr>
              <a:t>src</a:t>
            </a:r>
            <a:r>
              <a:rPr lang="en-GB" sz="2400" dirty="0" smtClean="0">
                <a:solidFill>
                  <a:srgbClr val="FF0000"/>
                </a:solidFill>
              </a:rPr>
              <a:t>="</a:t>
            </a:r>
            <a:r>
              <a:rPr lang="en-GB" sz="2400" dirty="0" err="1" smtClean="0">
                <a:solidFill>
                  <a:srgbClr val="FF0000"/>
                </a:solidFill>
              </a:rPr>
              <a:t>url</a:t>
            </a:r>
            <a:r>
              <a:rPr lang="en-GB" sz="2400" dirty="0" smtClean="0">
                <a:solidFill>
                  <a:srgbClr val="FF0000"/>
                </a:solidFill>
              </a:rPr>
              <a:t>" alt="Big Boat“&gt;</a:t>
            </a:r>
          </a:p>
        </p:txBody>
      </p:sp>
    </p:spTree>
    <p:extLst>
      <p:ext uri="{BB962C8B-B14F-4D97-AF65-F5344CB8AC3E}">
        <p14:creationId xmlns:p14="http://schemas.microsoft.com/office/powerpoint/2010/main" val="15041637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Summary</a:t>
            </a:r>
            <a:endParaRPr lang="en-GB" dirty="0"/>
          </a:p>
        </p:txBody>
      </p:sp>
      <p:sp>
        <p:nvSpPr>
          <p:cNvPr id="2" name="Content Placeholder 1"/>
          <p:cNvSpPr>
            <a:spLocks noGrp="1"/>
          </p:cNvSpPr>
          <p:nvPr>
            <p:ph idx="1"/>
          </p:nvPr>
        </p:nvSpPr>
        <p:spPr/>
        <p:txBody>
          <a:bodyPr/>
          <a:lstStyle/>
          <a:p>
            <a:r>
              <a:rPr lang="en-GB" dirty="0" smtClean="0"/>
              <a:t>More HTML knowledge</a:t>
            </a:r>
          </a:p>
          <a:p>
            <a:r>
              <a:rPr lang="en-GB" dirty="0" smtClean="0"/>
              <a:t>Tables</a:t>
            </a:r>
          </a:p>
          <a:p>
            <a:pPr lvl="1"/>
            <a:r>
              <a:rPr lang="en-GB" dirty="0" smtClean="0"/>
              <a:t>Table formatting</a:t>
            </a:r>
          </a:p>
          <a:p>
            <a:pPr lvl="1">
              <a:buNone/>
            </a:pPr>
            <a:endParaRPr lang="en-GB" dirty="0" smtClean="0"/>
          </a:p>
        </p:txBody>
      </p:sp>
    </p:spTree>
    <p:extLst>
      <p:ext uri="{BB962C8B-B14F-4D97-AF65-F5344CB8AC3E}">
        <p14:creationId xmlns:p14="http://schemas.microsoft.com/office/powerpoint/2010/main" val="40412053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smtClean="0"/>
              <a:t>Task – Simple table</a:t>
            </a:r>
          </a:p>
        </p:txBody>
      </p:sp>
      <p:pic>
        <p:nvPicPr>
          <p:cNvPr id="18436" name="Picture 9"/>
          <p:cNvPicPr>
            <a:picLocks noGrp="1" noChangeAspect="1" noChangeArrowheads="1"/>
          </p:cNvPicPr>
          <p:nvPr>
            <p:ph idx="1"/>
          </p:nvPr>
        </p:nvPicPr>
        <p:blipFill>
          <a:blip r:embed="rId2" cstate="print"/>
          <a:stretch>
            <a:fillRect/>
          </a:stretch>
        </p:blipFill>
        <p:spPr>
          <a:xfrm>
            <a:off x="1675073" y="2981325"/>
            <a:ext cx="9609921" cy="3409950"/>
          </a:xfrm>
          <a:solidFill>
            <a:srgbClr val="FFFFCC"/>
          </a:solidFill>
          <a:ln>
            <a:solidFill>
              <a:schemeClr val="tx1"/>
            </a:solidFill>
          </a:ln>
        </p:spPr>
      </p:pic>
      <p:sp>
        <p:nvSpPr>
          <p:cNvPr id="18435" name="Rectangle 10"/>
          <p:cNvSpPr>
            <a:spLocks noGrp="1" noChangeArrowheads="1"/>
          </p:cNvSpPr>
          <p:nvPr>
            <p:ph type="body" idx="4294967295"/>
          </p:nvPr>
        </p:nvSpPr>
        <p:spPr>
          <a:xfrm>
            <a:off x="0" y="1719263"/>
            <a:ext cx="8229600" cy="4411662"/>
          </a:xfrm>
        </p:spPr>
        <p:txBody>
          <a:bodyPr/>
          <a:lstStyle/>
          <a:p>
            <a:pPr eaLnBrk="1" hangingPunct="1"/>
            <a:r>
              <a:rPr lang="en-GB" smtClean="0"/>
              <a:t>Publish the following sales in the companies Intranet</a:t>
            </a:r>
          </a:p>
          <a:p>
            <a:pPr eaLnBrk="1" hangingPunct="1"/>
            <a:r>
              <a:rPr lang="en-GB" smtClean="0"/>
              <a:t>Use tables and Notepad</a:t>
            </a:r>
          </a:p>
        </p:txBody>
      </p:sp>
    </p:spTree>
    <p:extLst>
      <p:ext uri="{BB962C8B-B14F-4D97-AF65-F5344CB8AC3E}">
        <p14:creationId xmlns:p14="http://schemas.microsoft.com/office/powerpoint/2010/main" val="38949549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smtClean="0"/>
              <a:t>Task – Create single web page</a:t>
            </a:r>
          </a:p>
        </p:txBody>
      </p:sp>
      <p:sp>
        <p:nvSpPr>
          <p:cNvPr id="19459" name="Rectangle 3"/>
          <p:cNvSpPr>
            <a:spLocks noGrp="1" noChangeArrowheads="1"/>
          </p:cNvSpPr>
          <p:nvPr>
            <p:ph idx="1"/>
          </p:nvPr>
        </p:nvSpPr>
        <p:spPr/>
        <p:txBody>
          <a:bodyPr>
            <a:normAutofit/>
          </a:bodyPr>
          <a:lstStyle/>
          <a:p>
            <a:pPr eaLnBrk="1" hangingPunct="1"/>
            <a:r>
              <a:rPr lang="en-GB" sz="2400" dirty="0" smtClean="0"/>
              <a:t>Create simple HTML webpage</a:t>
            </a:r>
          </a:p>
          <a:p>
            <a:pPr eaLnBrk="1" hangingPunct="1"/>
            <a:r>
              <a:rPr lang="en-GB" sz="2400" dirty="0" smtClean="0"/>
              <a:t>Use Tables</a:t>
            </a:r>
          </a:p>
          <a:p>
            <a:pPr eaLnBrk="1" hangingPunct="1"/>
            <a:endParaRPr lang="en-GB" sz="2400" dirty="0" smtClean="0"/>
          </a:p>
          <a:p>
            <a:pPr eaLnBrk="1" hangingPunct="1"/>
            <a:r>
              <a:rPr lang="en-GB" sz="2400" dirty="0" smtClean="0"/>
              <a:t>Text is stored in </a:t>
            </a:r>
            <a:r>
              <a:rPr lang="en-GB" sz="2400" i="1" dirty="0" err="1" smtClean="0"/>
              <a:t>pizzaShed.txt</a:t>
            </a:r>
            <a:endParaRPr lang="en-GB" sz="2400" dirty="0" smtClean="0"/>
          </a:p>
          <a:p>
            <a:pPr eaLnBrk="1" hangingPunct="1"/>
            <a:r>
              <a:rPr lang="en-GB" sz="2400" dirty="0" smtClean="0"/>
              <a:t>Use images store in </a:t>
            </a:r>
            <a:r>
              <a:rPr lang="en-GB" sz="2400" dirty="0" err="1" smtClean="0"/>
              <a:t>studShare</a:t>
            </a:r>
            <a:endParaRPr lang="en-GB" sz="2400" i="1" dirty="0" smtClean="0"/>
          </a:p>
        </p:txBody>
      </p:sp>
    </p:spTree>
    <p:extLst>
      <p:ext uri="{BB962C8B-B14F-4D97-AF65-F5344CB8AC3E}">
        <p14:creationId xmlns:p14="http://schemas.microsoft.com/office/powerpoint/2010/main" val="24574966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12822" y="599768"/>
            <a:ext cx="11590421" cy="903634"/>
          </a:xfrm>
        </p:spPr>
        <p:txBody>
          <a:bodyPr/>
          <a:lstStyle/>
          <a:p>
            <a:pPr eaLnBrk="1" hangingPunct="1"/>
            <a:r>
              <a:rPr lang="en-GB" dirty="0" smtClean="0"/>
              <a:t>Create a webpage</a:t>
            </a:r>
          </a:p>
        </p:txBody>
      </p:sp>
      <p:sp>
        <p:nvSpPr>
          <p:cNvPr id="20483" name="Rectangle 3"/>
          <p:cNvSpPr>
            <a:spLocks noGrp="1" noChangeArrowheads="1"/>
          </p:cNvSpPr>
          <p:nvPr>
            <p:ph idx="1"/>
          </p:nvPr>
        </p:nvSpPr>
        <p:spPr>
          <a:xfrm>
            <a:off x="1992313" y="1733910"/>
            <a:ext cx="8207376" cy="4662548"/>
          </a:xfrm>
          <a:solidFill>
            <a:srgbClr val="C0C0C0"/>
          </a:solidFill>
          <a:ln>
            <a:solidFill>
              <a:schemeClr val="tx1"/>
            </a:solidFill>
          </a:ln>
        </p:spPr>
        <p:txBody>
          <a:bodyPr/>
          <a:lstStyle/>
          <a:p>
            <a:pPr eaLnBrk="1" hangingPunct="1">
              <a:buFont typeface="Wingdings" pitchFamily="2" charset="2"/>
              <a:buNone/>
            </a:pPr>
            <a:r>
              <a:rPr lang="en-GB" i="1" smtClean="0">
                <a:latin typeface="Times New Roman" pitchFamily="18" charset="0"/>
              </a:rPr>
              <a:t>			</a:t>
            </a:r>
            <a:endParaRPr lang="en-GB" sz="3800" i="1">
              <a:latin typeface="Times New Roman" pitchFamily="18" charset="0"/>
            </a:endParaRPr>
          </a:p>
        </p:txBody>
      </p:sp>
      <p:sp>
        <p:nvSpPr>
          <p:cNvPr id="20484" name="Line 4"/>
          <p:cNvSpPr>
            <a:spLocks noChangeShapeType="1"/>
          </p:cNvSpPr>
          <p:nvPr/>
        </p:nvSpPr>
        <p:spPr bwMode="auto">
          <a:xfrm>
            <a:off x="1992314" y="2781300"/>
            <a:ext cx="8207375" cy="0"/>
          </a:xfrm>
          <a:prstGeom prst="line">
            <a:avLst/>
          </a:prstGeom>
          <a:noFill/>
          <a:ln w="9525">
            <a:solidFill>
              <a:schemeClr val="bg2"/>
            </a:solidFill>
            <a:round/>
            <a:headEnd/>
            <a:tailEnd/>
          </a:ln>
        </p:spPr>
        <p:txBody>
          <a:bodyPr/>
          <a:lstStyle/>
          <a:p>
            <a:endParaRPr lang="en-GB"/>
          </a:p>
        </p:txBody>
      </p:sp>
      <p:sp>
        <p:nvSpPr>
          <p:cNvPr id="20485" name="Line 5"/>
          <p:cNvSpPr>
            <a:spLocks noChangeShapeType="1"/>
          </p:cNvSpPr>
          <p:nvPr/>
        </p:nvSpPr>
        <p:spPr bwMode="auto">
          <a:xfrm>
            <a:off x="8472488" y="1700213"/>
            <a:ext cx="0" cy="4392612"/>
          </a:xfrm>
          <a:prstGeom prst="line">
            <a:avLst/>
          </a:prstGeom>
          <a:noFill/>
          <a:ln w="9525">
            <a:solidFill>
              <a:schemeClr val="bg2"/>
            </a:solidFill>
            <a:round/>
            <a:headEnd/>
            <a:tailEnd/>
          </a:ln>
        </p:spPr>
        <p:txBody>
          <a:bodyPr/>
          <a:lstStyle/>
          <a:p>
            <a:endParaRPr lang="en-GB"/>
          </a:p>
        </p:txBody>
      </p:sp>
      <p:sp>
        <p:nvSpPr>
          <p:cNvPr id="20486" name="Text Box 6"/>
          <p:cNvSpPr txBox="1">
            <a:spLocks noChangeArrowheads="1"/>
          </p:cNvSpPr>
          <p:nvPr/>
        </p:nvSpPr>
        <p:spPr bwMode="auto">
          <a:xfrm>
            <a:off x="8636001" y="2852739"/>
            <a:ext cx="1173591" cy="2031325"/>
          </a:xfrm>
          <a:prstGeom prst="rect">
            <a:avLst/>
          </a:prstGeom>
          <a:noFill/>
          <a:ln w="9525">
            <a:noFill/>
            <a:miter lim="800000"/>
            <a:headEnd/>
            <a:tailEnd/>
          </a:ln>
        </p:spPr>
        <p:txBody>
          <a:bodyPr wrap="none">
            <a:spAutoFit/>
          </a:bodyPr>
          <a:lstStyle/>
          <a:p>
            <a:r>
              <a:rPr lang="en-GB"/>
              <a:t>Home</a:t>
            </a:r>
          </a:p>
          <a:p>
            <a:endParaRPr lang="en-GB"/>
          </a:p>
          <a:p>
            <a:r>
              <a:rPr lang="en-GB"/>
              <a:t>Menu</a:t>
            </a:r>
          </a:p>
          <a:p>
            <a:endParaRPr lang="en-GB"/>
          </a:p>
          <a:p>
            <a:r>
              <a:rPr lang="en-GB"/>
              <a:t>About</a:t>
            </a:r>
          </a:p>
          <a:p>
            <a:endParaRPr lang="en-GB"/>
          </a:p>
          <a:p>
            <a:r>
              <a:rPr lang="en-GB"/>
              <a:t>Contact us</a:t>
            </a:r>
          </a:p>
        </p:txBody>
      </p:sp>
      <p:pic>
        <p:nvPicPr>
          <p:cNvPr id="20487" name="Picture 7" descr="pizza"/>
          <p:cNvPicPr>
            <a:picLocks noChangeAspect="1" noChangeArrowheads="1"/>
          </p:cNvPicPr>
          <p:nvPr/>
        </p:nvPicPr>
        <p:blipFill>
          <a:blip r:embed="rId2" cstate="print"/>
          <a:srcRect/>
          <a:stretch>
            <a:fillRect/>
          </a:stretch>
        </p:blipFill>
        <p:spPr bwMode="auto">
          <a:xfrm>
            <a:off x="8616950" y="1779589"/>
            <a:ext cx="1430338" cy="928687"/>
          </a:xfrm>
          <a:prstGeom prst="rect">
            <a:avLst/>
          </a:prstGeom>
          <a:noFill/>
          <a:ln w="9525">
            <a:noFill/>
            <a:miter lim="800000"/>
            <a:headEnd/>
            <a:tailEnd/>
          </a:ln>
        </p:spPr>
      </p:pic>
      <p:sp>
        <p:nvSpPr>
          <p:cNvPr id="20488" name="Text Box 8"/>
          <p:cNvSpPr txBox="1">
            <a:spLocks noChangeArrowheads="1"/>
          </p:cNvSpPr>
          <p:nvPr/>
        </p:nvSpPr>
        <p:spPr bwMode="auto">
          <a:xfrm>
            <a:off x="4367213" y="1916113"/>
            <a:ext cx="2178050" cy="641350"/>
          </a:xfrm>
          <a:prstGeom prst="rect">
            <a:avLst/>
          </a:prstGeom>
          <a:noFill/>
          <a:ln w="9525">
            <a:noFill/>
            <a:miter lim="800000"/>
            <a:headEnd/>
            <a:tailEnd/>
          </a:ln>
        </p:spPr>
        <p:txBody>
          <a:bodyPr wrap="none">
            <a:spAutoFit/>
          </a:bodyPr>
          <a:lstStyle/>
          <a:p>
            <a:pPr>
              <a:spcBef>
                <a:spcPct val="20000"/>
              </a:spcBef>
              <a:buClr>
                <a:schemeClr val="tx2"/>
              </a:buClr>
              <a:buSzPct val="70000"/>
              <a:buFont typeface="Wingdings" pitchFamily="2" charset="2"/>
              <a:buNone/>
            </a:pPr>
            <a:r>
              <a:rPr lang="en-GB" sz="3600" i="1" dirty="0">
                <a:latin typeface="Times New Roman" pitchFamily="18" charset="0"/>
              </a:rPr>
              <a:t>Pizza Shed</a:t>
            </a:r>
            <a:endParaRPr lang="en-GB" sz="3600" dirty="0">
              <a:latin typeface="Times New Roman" pitchFamily="18" charset="0"/>
            </a:endParaRPr>
          </a:p>
        </p:txBody>
      </p:sp>
      <p:sp>
        <p:nvSpPr>
          <p:cNvPr id="20489" name="Text Box 9"/>
          <p:cNvSpPr txBox="1">
            <a:spLocks noChangeArrowheads="1"/>
          </p:cNvSpPr>
          <p:nvPr/>
        </p:nvSpPr>
        <p:spPr bwMode="auto">
          <a:xfrm>
            <a:off x="2784476" y="3141663"/>
            <a:ext cx="2735263" cy="2677656"/>
          </a:xfrm>
          <a:prstGeom prst="rect">
            <a:avLst/>
          </a:prstGeom>
          <a:noFill/>
          <a:ln w="9525">
            <a:noFill/>
            <a:miter lim="800000"/>
            <a:headEnd/>
            <a:tailEnd/>
          </a:ln>
        </p:spPr>
        <p:txBody>
          <a:bodyPr>
            <a:spAutoFit/>
          </a:bodyPr>
          <a:lstStyle/>
          <a:p>
            <a:r>
              <a:rPr lang="en-GB" sz="1400"/>
              <a:t>Homemade specialty </a:t>
            </a:r>
            <a:r>
              <a:rPr lang="en-GB" sz="1400" i="1"/>
              <a:t>pizza</a:t>
            </a:r>
            <a:r>
              <a:rPr lang="en-GB" sz="1400"/>
              <a:t> delivered to your door by our </a:t>
            </a:r>
            <a:r>
              <a:rPr lang="en-GB" sz="1400" b="1"/>
              <a:t>fast &amp; friendly</a:t>
            </a:r>
            <a:r>
              <a:rPr lang="en-GB" sz="1400"/>
              <a:t> staff.</a:t>
            </a:r>
          </a:p>
          <a:p>
            <a:endParaRPr lang="en-GB" sz="1400"/>
          </a:p>
          <a:p>
            <a:r>
              <a:rPr lang="en-GB" sz="1400" b="1"/>
              <a:t>Delivery hours</a:t>
            </a:r>
          </a:p>
          <a:p>
            <a:endParaRPr lang="en-GB" sz="1400" b="1"/>
          </a:p>
          <a:p>
            <a:pPr>
              <a:buFontTx/>
              <a:buChar char="•"/>
            </a:pPr>
            <a:r>
              <a:rPr lang="en-GB" sz="1400"/>
              <a:t>Sun-Thu 2pm-11pm</a:t>
            </a:r>
          </a:p>
          <a:p>
            <a:pPr>
              <a:buFontTx/>
              <a:buChar char="•"/>
            </a:pPr>
            <a:r>
              <a:rPr lang="en-GB" sz="1400"/>
              <a:t>Fri-Sat 4pm-1am</a:t>
            </a:r>
          </a:p>
          <a:p>
            <a:pPr>
              <a:buFontTx/>
              <a:buChar char="•"/>
            </a:pPr>
            <a:endParaRPr lang="en-GB" sz="1400"/>
          </a:p>
          <a:p>
            <a:r>
              <a:rPr lang="en-GB" sz="1400"/>
              <a:t>If you are not sure if you are within our delivery area please call with the location you are ordering from.</a:t>
            </a:r>
          </a:p>
        </p:txBody>
      </p:sp>
      <p:pic>
        <p:nvPicPr>
          <p:cNvPr id="20490" name="Picture 10" descr="delivery_man"/>
          <p:cNvPicPr>
            <a:picLocks noChangeAspect="1" noChangeArrowheads="1"/>
          </p:cNvPicPr>
          <p:nvPr/>
        </p:nvPicPr>
        <p:blipFill>
          <a:blip r:embed="rId3" cstate="print"/>
          <a:srcRect/>
          <a:stretch>
            <a:fillRect/>
          </a:stretch>
        </p:blipFill>
        <p:spPr bwMode="auto">
          <a:xfrm>
            <a:off x="5591175" y="3076575"/>
            <a:ext cx="2857500" cy="2800350"/>
          </a:xfrm>
          <a:prstGeom prst="rect">
            <a:avLst/>
          </a:prstGeom>
          <a:noFill/>
          <a:ln w="9525">
            <a:noFill/>
            <a:miter lim="800000"/>
            <a:headEnd/>
            <a:tailEnd/>
          </a:ln>
        </p:spPr>
      </p:pic>
      <p:sp>
        <p:nvSpPr>
          <p:cNvPr id="20491" name="Line 11"/>
          <p:cNvSpPr>
            <a:spLocks noChangeShapeType="1"/>
          </p:cNvSpPr>
          <p:nvPr/>
        </p:nvSpPr>
        <p:spPr bwMode="auto">
          <a:xfrm>
            <a:off x="2782888" y="2781300"/>
            <a:ext cx="0" cy="3384550"/>
          </a:xfrm>
          <a:prstGeom prst="line">
            <a:avLst/>
          </a:prstGeom>
          <a:noFill/>
          <a:ln w="9525">
            <a:solidFill>
              <a:schemeClr val="bg2"/>
            </a:solidFill>
            <a:round/>
            <a:headEnd/>
            <a:tailEnd/>
          </a:ln>
        </p:spPr>
        <p:txBody>
          <a:bodyPr/>
          <a:lstStyle/>
          <a:p>
            <a:endParaRPr lang="en-GB"/>
          </a:p>
        </p:txBody>
      </p:sp>
      <p:sp>
        <p:nvSpPr>
          <p:cNvPr id="20492" name="Line 12"/>
          <p:cNvSpPr>
            <a:spLocks noChangeShapeType="1"/>
          </p:cNvSpPr>
          <p:nvPr/>
        </p:nvSpPr>
        <p:spPr bwMode="auto">
          <a:xfrm>
            <a:off x="5519738" y="2781300"/>
            <a:ext cx="0" cy="3384550"/>
          </a:xfrm>
          <a:prstGeom prst="line">
            <a:avLst/>
          </a:prstGeom>
          <a:noFill/>
          <a:ln w="9525">
            <a:solidFill>
              <a:schemeClr val="bg2"/>
            </a:solidFill>
            <a:round/>
            <a:headEnd/>
            <a:tailEnd/>
          </a:ln>
        </p:spPr>
        <p:txBody>
          <a:bodyPr/>
          <a:lstStyle/>
          <a:p>
            <a:endParaRPr lang="en-GB"/>
          </a:p>
        </p:txBody>
      </p:sp>
      <p:sp>
        <p:nvSpPr>
          <p:cNvPr id="20493" name="Text Box 13"/>
          <p:cNvSpPr txBox="1">
            <a:spLocks noChangeArrowheads="1"/>
          </p:cNvSpPr>
          <p:nvPr/>
        </p:nvSpPr>
        <p:spPr bwMode="auto">
          <a:xfrm>
            <a:off x="1919536" y="6488668"/>
            <a:ext cx="7864204" cy="369332"/>
          </a:xfrm>
          <a:prstGeom prst="rect">
            <a:avLst/>
          </a:prstGeom>
          <a:noFill/>
          <a:ln w="9525">
            <a:noFill/>
            <a:miter lim="800000"/>
            <a:headEnd/>
            <a:tailEnd/>
          </a:ln>
        </p:spPr>
        <p:txBody>
          <a:bodyPr wrap="none">
            <a:spAutoFit/>
          </a:bodyPr>
          <a:lstStyle/>
          <a:p>
            <a:r>
              <a:rPr lang="en-GB" dirty="0"/>
              <a:t>Extension task: add a hyperlink to another simple page with the same table layout</a:t>
            </a:r>
          </a:p>
        </p:txBody>
      </p:sp>
      <p:sp>
        <p:nvSpPr>
          <p:cNvPr id="20494" name="Text Box 14"/>
          <p:cNvSpPr txBox="1">
            <a:spLocks noChangeArrowheads="1"/>
          </p:cNvSpPr>
          <p:nvPr/>
        </p:nvSpPr>
        <p:spPr bwMode="auto">
          <a:xfrm>
            <a:off x="3971629" y="1280719"/>
            <a:ext cx="1619546" cy="307777"/>
          </a:xfrm>
          <a:prstGeom prst="rect">
            <a:avLst/>
          </a:prstGeom>
          <a:noFill/>
          <a:ln w="9525">
            <a:noFill/>
            <a:miter lim="800000"/>
            <a:headEnd/>
            <a:tailEnd/>
          </a:ln>
        </p:spPr>
        <p:txBody>
          <a:bodyPr wrap="none">
            <a:spAutoFit/>
          </a:bodyPr>
          <a:lstStyle/>
          <a:p>
            <a:r>
              <a:rPr lang="en-GB" sz="1400" dirty="0"/>
              <a:t>80% (centred table)</a:t>
            </a:r>
          </a:p>
        </p:txBody>
      </p:sp>
      <p:sp>
        <p:nvSpPr>
          <p:cNvPr id="20495" name="Line 15"/>
          <p:cNvSpPr>
            <a:spLocks noChangeShapeType="1"/>
          </p:cNvSpPr>
          <p:nvPr/>
        </p:nvSpPr>
        <p:spPr bwMode="auto">
          <a:xfrm flipV="1">
            <a:off x="1992313" y="1648815"/>
            <a:ext cx="6480176" cy="26618"/>
          </a:xfrm>
          <a:prstGeom prst="line">
            <a:avLst/>
          </a:prstGeom>
          <a:noFill/>
          <a:ln w="9525">
            <a:solidFill>
              <a:schemeClr val="tx1"/>
            </a:solidFill>
            <a:round/>
            <a:headEnd/>
            <a:tailEnd/>
          </a:ln>
        </p:spPr>
        <p:txBody>
          <a:bodyPr/>
          <a:lstStyle/>
          <a:p>
            <a:endParaRPr lang="en-GB"/>
          </a:p>
        </p:txBody>
      </p:sp>
      <p:sp>
        <p:nvSpPr>
          <p:cNvPr id="20496" name="Line 16"/>
          <p:cNvSpPr>
            <a:spLocks noChangeShapeType="1"/>
          </p:cNvSpPr>
          <p:nvPr/>
        </p:nvSpPr>
        <p:spPr bwMode="auto">
          <a:xfrm flipV="1">
            <a:off x="1992313" y="1341438"/>
            <a:ext cx="0" cy="358775"/>
          </a:xfrm>
          <a:prstGeom prst="line">
            <a:avLst/>
          </a:prstGeom>
          <a:noFill/>
          <a:ln w="9525">
            <a:solidFill>
              <a:schemeClr val="tx1"/>
            </a:solidFill>
            <a:round/>
            <a:headEnd/>
            <a:tailEnd/>
          </a:ln>
        </p:spPr>
        <p:txBody>
          <a:bodyPr/>
          <a:lstStyle/>
          <a:p>
            <a:endParaRPr lang="en-GB"/>
          </a:p>
        </p:txBody>
      </p:sp>
      <p:sp>
        <p:nvSpPr>
          <p:cNvPr id="20497" name="Line 17"/>
          <p:cNvSpPr>
            <a:spLocks noChangeShapeType="1"/>
          </p:cNvSpPr>
          <p:nvPr/>
        </p:nvSpPr>
        <p:spPr bwMode="auto">
          <a:xfrm flipV="1">
            <a:off x="8472488" y="1357315"/>
            <a:ext cx="0" cy="358775"/>
          </a:xfrm>
          <a:prstGeom prst="line">
            <a:avLst/>
          </a:prstGeom>
          <a:noFill/>
          <a:ln w="9525">
            <a:solidFill>
              <a:schemeClr val="tx1"/>
            </a:solidFill>
            <a:round/>
            <a:headEnd/>
            <a:tailEnd/>
          </a:ln>
        </p:spPr>
        <p:txBody>
          <a:bodyPr/>
          <a:lstStyle/>
          <a:p>
            <a:endParaRPr lang="en-GB"/>
          </a:p>
        </p:txBody>
      </p:sp>
      <p:sp>
        <p:nvSpPr>
          <p:cNvPr id="20498" name="Text Box 18"/>
          <p:cNvSpPr txBox="1">
            <a:spLocks noChangeArrowheads="1"/>
          </p:cNvSpPr>
          <p:nvPr/>
        </p:nvSpPr>
        <p:spPr bwMode="auto">
          <a:xfrm>
            <a:off x="2039939" y="6208714"/>
            <a:ext cx="505267" cy="246221"/>
          </a:xfrm>
          <a:prstGeom prst="rect">
            <a:avLst/>
          </a:prstGeom>
          <a:solidFill>
            <a:schemeClr val="bg1"/>
          </a:solidFill>
          <a:ln w="9525">
            <a:noFill/>
            <a:miter lim="800000"/>
            <a:headEnd/>
            <a:tailEnd/>
          </a:ln>
        </p:spPr>
        <p:txBody>
          <a:bodyPr wrap="none">
            <a:spAutoFit/>
          </a:bodyPr>
          <a:lstStyle/>
          <a:p>
            <a:r>
              <a:rPr lang="en-GB" sz="1000"/>
              <a:t>100px</a:t>
            </a:r>
          </a:p>
        </p:txBody>
      </p:sp>
      <p:sp>
        <p:nvSpPr>
          <p:cNvPr id="20499" name="Text Box 19"/>
          <p:cNvSpPr txBox="1">
            <a:spLocks noChangeArrowheads="1"/>
          </p:cNvSpPr>
          <p:nvPr/>
        </p:nvSpPr>
        <p:spPr bwMode="auto">
          <a:xfrm>
            <a:off x="3913189" y="6208714"/>
            <a:ext cx="505267" cy="246221"/>
          </a:xfrm>
          <a:prstGeom prst="rect">
            <a:avLst/>
          </a:prstGeom>
          <a:solidFill>
            <a:schemeClr val="bg1"/>
          </a:solidFill>
          <a:ln w="9525">
            <a:noFill/>
            <a:miter lim="800000"/>
            <a:headEnd/>
            <a:tailEnd/>
          </a:ln>
        </p:spPr>
        <p:txBody>
          <a:bodyPr wrap="none">
            <a:spAutoFit/>
          </a:bodyPr>
          <a:lstStyle/>
          <a:p>
            <a:r>
              <a:rPr lang="en-GB" sz="1000"/>
              <a:t>250px</a:t>
            </a:r>
          </a:p>
        </p:txBody>
      </p:sp>
      <p:sp>
        <p:nvSpPr>
          <p:cNvPr id="20500" name="Line 20"/>
          <p:cNvSpPr>
            <a:spLocks noChangeShapeType="1"/>
          </p:cNvSpPr>
          <p:nvPr/>
        </p:nvSpPr>
        <p:spPr bwMode="auto">
          <a:xfrm>
            <a:off x="1992314" y="6237288"/>
            <a:ext cx="3527425" cy="0"/>
          </a:xfrm>
          <a:prstGeom prst="line">
            <a:avLst/>
          </a:prstGeom>
          <a:noFill/>
          <a:ln w="9525">
            <a:solidFill>
              <a:schemeClr val="tx1"/>
            </a:solidFill>
            <a:round/>
            <a:headEnd/>
            <a:tailEnd/>
          </a:ln>
        </p:spPr>
        <p:txBody>
          <a:bodyPr/>
          <a:lstStyle/>
          <a:p>
            <a:endParaRPr lang="en-GB"/>
          </a:p>
        </p:txBody>
      </p:sp>
      <p:sp>
        <p:nvSpPr>
          <p:cNvPr id="20501" name="Line 21"/>
          <p:cNvSpPr>
            <a:spLocks noChangeShapeType="1"/>
          </p:cNvSpPr>
          <p:nvPr/>
        </p:nvSpPr>
        <p:spPr bwMode="auto">
          <a:xfrm flipH="1">
            <a:off x="1992313" y="6165850"/>
            <a:ext cx="0" cy="215900"/>
          </a:xfrm>
          <a:prstGeom prst="line">
            <a:avLst/>
          </a:prstGeom>
          <a:noFill/>
          <a:ln w="9525">
            <a:solidFill>
              <a:schemeClr val="tx1"/>
            </a:solidFill>
            <a:round/>
            <a:headEnd/>
            <a:tailEnd/>
          </a:ln>
        </p:spPr>
        <p:txBody>
          <a:bodyPr/>
          <a:lstStyle/>
          <a:p>
            <a:endParaRPr lang="en-GB"/>
          </a:p>
        </p:txBody>
      </p:sp>
      <p:sp>
        <p:nvSpPr>
          <p:cNvPr id="20502" name="Line 22"/>
          <p:cNvSpPr>
            <a:spLocks noChangeShapeType="1"/>
          </p:cNvSpPr>
          <p:nvPr/>
        </p:nvSpPr>
        <p:spPr bwMode="auto">
          <a:xfrm flipH="1">
            <a:off x="2782888" y="6165850"/>
            <a:ext cx="0" cy="215900"/>
          </a:xfrm>
          <a:prstGeom prst="line">
            <a:avLst/>
          </a:prstGeom>
          <a:noFill/>
          <a:ln w="9525">
            <a:solidFill>
              <a:schemeClr val="tx1"/>
            </a:solidFill>
            <a:round/>
            <a:headEnd/>
            <a:tailEnd/>
          </a:ln>
        </p:spPr>
        <p:txBody>
          <a:bodyPr/>
          <a:lstStyle/>
          <a:p>
            <a:endParaRPr lang="en-GB"/>
          </a:p>
        </p:txBody>
      </p:sp>
      <p:sp>
        <p:nvSpPr>
          <p:cNvPr id="20503" name="Line 23"/>
          <p:cNvSpPr>
            <a:spLocks noChangeShapeType="1"/>
          </p:cNvSpPr>
          <p:nvPr/>
        </p:nvSpPr>
        <p:spPr bwMode="auto">
          <a:xfrm flipH="1">
            <a:off x="5519738" y="6165850"/>
            <a:ext cx="0" cy="215900"/>
          </a:xfrm>
          <a:prstGeom prst="line">
            <a:avLst/>
          </a:prstGeom>
          <a:noFill/>
          <a:ln w="9525">
            <a:solidFill>
              <a:schemeClr val="tx1"/>
            </a:solidFill>
            <a:round/>
            <a:headEnd/>
            <a:tailEnd/>
          </a:ln>
        </p:spPr>
        <p:txBody>
          <a:bodyPr/>
          <a:lstStyle/>
          <a:p>
            <a:endParaRPr lang="en-GB"/>
          </a:p>
        </p:txBody>
      </p:sp>
      <p:sp>
        <p:nvSpPr>
          <p:cNvPr id="20504" name="Line 24"/>
          <p:cNvSpPr>
            <a:spLocks noChangeShapeType="1"/>
          </p:cNvSpPr>
          <p:nvPr/>
        </p:nvSpPr>
        <p:spPr bwMode="auto">
          <a:xfrm flipV="1">
            <a:off x="6672264" y="1052513"/>
            <a:ext cx="1152525" cy="863600"/>
          </a:xfrm>
          <a:prstGeom prst="line">
            <a:avLst/>
          </a:prstGeom>
          <a:noFill/>
          <a:ln w="9525">
            <a:solidFill>
              <a:schemeClr val="tx1"/>
            </a:solidFill>
            <a:round/>
            <a:headEnd/>
            <a:tailEnd/>
          </a:ln>
        </p:spPr>
        <p:txBody>
          <a:bodyPr/>
          <a:lstStyle/>
          <a:p>
            <a:endParaRPr lang="en-GB"/>
          </a:p>
        </p:txBody>
      </p:sp>
      <p:sp>
        <p:nvSpPr>
          <p:cNvPr id="20505" name="Text Box 25"/>
          <p:cNvSpPr txBox="1">
            <a:spLocks noChangeArrowheads="1"/>
          </p:cNvSpPr>
          <p:nvPr/>
        </p:nvSpPr>
        <p:spPr bwMode="auto">
          <a:xfrm>
            <a:off x="7243763" y="850901"/>
            <a:ext cx="1638319" cy="276999"/>
          </a:xfrm>
          <a:prstGeom prst="rect">
            <a:avLst/>
          </a:prstGeom>
          <a:noFill/>
          <a:ln w="9525">
            <a:noFill/>
            <a:miter lim="800000"/>
            <a:headEnd/>
            <a:tailEnd/>
          </a:ln>
        </p:spPr>
        <p:txBody>
          <a:bodyPr wrap="square">
            <a:spAutoFit/>
          </a:bodyPr>
          <a:lstStyle/>
          <a:p>
            <a:r>
              <a:rPr lang="en-GB" sz="1200" dirty="0"/>
              <a:t>Colour=#C0C0C0</a:t>
            </a:r>
          </a:p>
        </p:txBody>
      </p:sp>
    </p:spTree>
    <p:extLst>
      <p:ext uri="{BB962C8B-B14F-4D97-AF65-F5344CB8AC3E}">
        <p14:creationId xmlns:p14="http://schemas.microsoft.com/office/powerpoint/2010/main" val="24302846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HTTP</a:t>
            </a:r>
            <a:endParaRPr lang="en-GB"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037027" y="2060848"/>
            <a:ext cx="7784006" cy="3456384"/>
          </a:xfrm>
          <a:prstGeom prst="rect">
            <a:avLst/>
          </a:prstGeom>
          <a:noFill/>
          <a:ln w="9525">
            <a:noFill/>
            <a:miter lim="800000"/>
            <a:headEnd/>
            <a:tailEnd/>
          </a:ln>
        </p:spPr>
      </p:pic>
    </p:spTree>
    <p:extLst>
      <p:ext uri="{BB962C8B-B14F-4D97-AF65-F5344CB8AC3E}">
        <p14:creationId xmlns:p14="http://schemas.microsoft.com/office/powerpoint/2010/main" val="3331396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smtClean="0"/>
              <a:t>Objectives</a:t>
            </a:r>
          </a:p>
        </p:txBody>
      </p:sp>
      <p:sp>
        <p:nvSpPr>
          <p:cNvPr id="4099" name="Rectangle 3"/>
          <p:cNvSpPr>
            <a:spLocks noGrp="1" noChangeArrowheads="1"/>
          </p:cNvSpPr>
          <p:nvPr>
            <p:ph idx="1"/>
          </p:nvPr>
        </p:nvSpPr>
        <p:spPr/>
        <p:txBody>
          <a:bodyPr/>
          <a:lstStyle/>
          <a:p>
            <a:pPr eaLnBrk="1" hangingPunct="1"/>
            <a:r>
              <a:rPr lang="en-GB" sz="3200" dirty="0" smtClean="0"/>
              <a:t>Understand:</a:t>
            </a:r>
          </a:p>
          <a:p>
            <a:pPr lvl="1" eaLnBrk="1" hangingPunct="1"/>
            <a:r>
              <a:rPr lang="en-GB" sz="2800" dirty="0" smtClean="0"/>
              <a:t>Basic CSS features</a:t>
            </a:r>
          </a:p>
          <a:p>
            <a:pPr lvl="1" eaLnBrk="1" hangingPunct="1"/>
            <a:r>
              <a:rPr lang="en-GB" sz="2800" dirty="0" smtClean="0"/>
              <a:t>Implementing CSS</a:t>
            </a:r>
          </a:p>
          <a:p>
            <a:pPr lvl="1" eaLnBrk="1" hangingPunct="1"/>
            <a:endParaRPr lang="en-GB" dirty="0" smtClean="0"/>
          </a:p>
        </p:txBody>
      </p:sp>
    </p:spTree>
    <p:extLst>
      <p:ext uri="{BB962C8B-B14F-4D97-AF65-F5344CB8AC3E}">
        <p14:creationId xmlns:p14="http://schemas.microsoft.com/office/powerpoint/2010/main" val="26163829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CSS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995589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GB"/>
              <a:t>Languages of the Internet</a:t>
            </a:r>
          </a:p>
        </p:txBody>
      </p:sp>
      <p:sp>
        <p:nvSpPr>
          <p:cNvPr id="53251" name="Rectangle 3"/>
          <p:cNvSpPr>
            <a:spLocks noGrp="1" noChangeArrowheads="1"/>
          </p:cNvSpPr>
          <p:nvPr>
            <p:ph sz="half" idx="1"/>
          </p:nvPr>
        </p:nvSpPr>
        <p:spPr/>
        <p:txBody>
          <a:bodyPr/>
          <a:lstStyle/>
          <a:p>
            <a:r>
              <a:rPr lang="en-GB" sz="2600"/>
              <a:t>HTML</a:t>
            </a:r>
          </a:p>
          <a:p>
            <a:r>
              <a:rPr lang="en-GB" sz="2600"/>
              <a:t>XHTML</a:t>
            </a:r>
          </a:p>
          <a:p>
            <a:r>
              <a:rPr lang="en-GB" sz="2600"/>
              <a:t>CSS</a:t>
            </a:r>
          </a:p>
          <a:p>
            <a:r>
              <a:rPr lang="en-GB" sz="2600"/>
              <a:t>JavaScript</a:t>
            </a:r>
          </a:p>
          <a:p>
            <a:r>
              <a:rPr lang="en-GB" sz="2600"/>
              <a:t>Java</a:t>
            </a:r>
          </a:p>
          <a:p>
            <a:r>
              <a:rPr lang="en-GB" sz="2600"/>
              <a:t>PHP</a:t>
            </a:r>
          </a:p>
          <a:p>
            <a:r>
              <a:rPr lang="en-GB" sz="2600"/>
              <a:t>ASP</a:t>
            </a:r>
          </a:p>
        </p:txBody>
      </p:sp>
      <p:sp>
        <p:nvSpPr>
          <p:cNvPr id="53254" name="Rectangle 6"/>
          <p:cNvSpPr>
            <a:spLocks noGrp="1" noChangeArrowheads="1"/>
          </p:cNvSpPr>
          <p:nvPr>
            <p:ph sz="half" idx="2"/>
          </p:nvPr>
        </p:nvSpPr>
        <p:spPr>
          <a:xfrm>
            <a:off x="4943475" y="1628776"/>
            <a:ext cx="4038600" cy="4411663"/>
          </a:xfrm>
          <a:solidFill>
            <a:srgbClr val="FFFFCC"/>
          </a:solidFill>
          <a:ln>
            <a:solidFill>
              <a:schemeClr val="tx1"/>
            </a:solidFill>
          </a:ln>
        </p:spPr>
        <p:txBody>
          <a:bodyPr/>
          <a:lstStyle/>
          <a:p>
            <a:pPr>
              <a:buFont typeface="Wingdings" pitchFamily="2" charset="2"/>
              <a:buNone/>
            </a:pPr>
            <a:r>
              <a:rPr lang="en-GB" sz="2600" b="1" dirty="0">
                <a:solidFill>
                  <a:srgbClr val="FF0000"/>
                </a:solidFill>
              </a:rPr>
              <a:t>Script languages</a:t>
            </a:r>
          </a:p>
          <a:p>
            <a:endParaRPr lang="en-GB" sz="2600" b="1" dirty="0">
              <a:solidFill>
                <a:srgbClr val="FF0000"/>
              </a:solidFill>
            </a:endParaRPr>
          </a:p>
          <a:p>
            <a:r>
              <a:rPr lang="en-GB" sz="2600" dirty="0">
                <a:solidFill>
                  <a:schemeClr val="bg1"/>
                </a:solidFill>
              </a:rPr>
              <a:t>Code tags &lt;b&gt;&lt;/b&gt;</a:t>
            </a:r>
          </a:p>
          <a:p>
            <a:r>
              <a:rPr lang="en-GB" sz="2600" dirty="0">
                <a:solidFill>
                  <a:schemeClr val="bg1"/>
                </a:solidFill>
              </a:rPr>
              <a:t>Modifies how the document is displayed</a:t>
            </a:r>
          </a:p>
          <a:p>
            <a:r>
              <a:rPr lang="en-GB" sz="2600" dirty="0">
                <a:solidFill>
                  <a:schemeClr val="bg1"/>
                </a:solidFill>
              </a:rPr>
              <a:t>Written as text</a:t>
            </a:r>
          </a:p>
          <a:p>
            <a:r>
              <a:rPr lang="en-GB" sz="2600" dirty="0">
                <a:solidFill>
                  <a:schemeClr val="bg1"/>
                </a:solidFill>
              </a:rPr>
              <a:t>Stored as text</a:t>
            </a:r>
          </a:p>
          <a:p>
            <a:r>
              <a:rPr lang="en-GB" sz="2600" dirty="0">
                <a:solidFill>
                  <a:schemeClr val="bg1"/>
                </a:solidFill>
              </a:rPr>
              <a:t>Transmitted as text</a:t>
            </a:r>
          </a:p>
          <a:p>
            <a:pPr>
              <a:buFont typeface="Wingdings" pitchFamily="2" charset="2"/>
              <a:buNone/>
            </a:pPr>
            <a:endParaRPr lang="en-GB" sz="2600" dirty="0"/>
          </a:p>
        </p:txBody>
      </p:sp>
      <p:sp>
        <p:nvSpPr>
          <p:cNvPr id="53259" name="AutoShape 11"/>
          <p:cNvSpPr>
            <a:spLocks/>
          </p:cNvSpPr>
          <p:nvPr/>
        </p:nvSpPr>
        <p:spPr bwMode="auto">
          <a:xfrm>
            <a:off x="4151313" y="1700214"/>
            <a:ext cx="576262" cy="1800225"/>
          </a:xfrm>
          <a:prstGeom prst="rightBrace">
            <a:avLst>
              <a:gd name="adj1" fmla="val 26033"/>
              <a:gd name="adj2" fmla="val 41093"/>
            </a:avLst>
          </a:prstGeom>
          <a:noFill/>
          <a:ln w="28575">
            <a:solidFill>
              <a:schemeClr val="tx1"/>
            </a:solidFill>
            <a:round/>
            <a:headEnd/>
            <a:tailEnd/>
          </a:ln>
          <a:effectLst/>
        </p:spPr>
        <p:txBody>
          <a:bodyPr wrap="none" anchor="ctr"/>
          <a:lstStyle/>
          <a:p>
            <a:endParaRPr lang="en-GB"/>
          </a:p>
        </p:txBody>
      </p:sp>
    </p:spTree>
    <p:extLst>
      <p:ext uri="{BB962C8B-B14F-4D97-AF65-F5344CB8AC3E}">
        <p14:creationId xmlns:p14="http://schemas.microsoft.com/office/powerpoint/2010/main" val="9621743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smtClean="0"/>
              <a:t>Online resources</a:t>
            </a:r>
          </a:p>
        </p:txBody>
      </p:sp>
      <p:sp>
        <p:nvSpPr>
          <p:cNvPr id="5123" name="Rectangle 3"/>
          <p:cNvSpPr>
            <a:spLocks noGrp="1" noChangeArrowheads="1"/>
          </p:cNvSpPr>
          <p:nvPr>
            <p:ph idx="1"/>
          </p:nvPr>
        </p:nvSpPr>
        <p:spPr/>
        <p:txBody>
          <a:bodyPr/>
          <a:lstStyle/>
          <a:p>
            <a:pPr eaLnBrk="1" hangingPunct="1"/>
            <a:r>
              <a:rPr lang="en-GB" smtClean="0"/>
              <a:t>http://www.w3schools.com/css/</a:t>
            </a:r>
          </a:p>
          <a:p>
            <a:pPr eaLnBrk="1" hangingPunct="1"/>
            <a:endParaRPr lang="en-GB" smtClean="0"/>
          </a:p>
        </p:txBody>
      </p:sp>
    </p:spTree>
    <p:extLst>
      <p:ext uri="{BB962C8B-B14F-4D97-AF65-F5344CB8AC3E}">
        <p14:creationId xmlns:p14="http://schemas.microsoft.com/office/powerpoint/2010/main" val="33583877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pPr eaLnBrk="1" hangingPunct="1"/>
            <a:r>
              <a:rPr lang="en-GB" smtClean="0"/>
              <a:t>What is CSS</a:t>
            </a:r>
          </a:p>
        </p:txBody>
      </p:sp>
      <p:sp>
        <p:nvSpPr>
          <p:cNvPr id="6147" name="Rectangle 5"/>
          <p:cNvSpPr>
            <a:spLocks noGrp="1" noChangeArrowheads="1"/>
          </p:cNvSpPr>
          <p:nvPr>
            <p:ph idx="1"/>
          </p:nvPr>
        </p:nvSpPr>
        <p:spPr/>
        <p:txBody>
          <a:bodyPr>
            <a:normAutofit/>
          </a:bodyPr>
          <a:lstStyle/>
          <a:p>
            <a:pPr eaLnBrk="1" hangingPunct="1"/>
            <a:r>
              <a:rPr lang="en-GB" sz="3200" b="1" dirty="0" smtClean="0"/>
              <a:t>CSS</a:t>
            </a:r>
            <a:r>
              <a:rPr lang="en-GB" sz="3200" dirty="0" smtClean="0"/>
              <a:t> stands for </a:t>
            </a:r>
            <a:r>
              <a:rPr lang="en-GB" sz="3200" b="1" dirty="0" smtClean="0"/>
              <a:t>C</a:t>
            </a:r>
            <a:r>
              <a:rPr lang="en-GB" sz="3200" dirty="0" smtClean="0"/>
              <a:t>ascading </a:t>
            </a:r>
            <a:r>
              <a:rPr lang="en-GB" sz="3200" b="1" dirty="0" smtClean="0"/>
              <a:t>S</a:t>
            </a:r>
            <a:r>
              <a:rPr lang="en-GB" sz="3200" dirty="0" smtClean="0"/>
              <a:t>tyle </a:t>
            </a:r>
            <a:r>
              <a:rPr lang="en-GB" sz="3200" b="1" dirty="0" smtClean="0"/>
              <a:t>S</a:t>
            </a:r>
            <a:r>
              <a:rPr lang="en-GB" sz="3200" dirty="0" smtClean="0"/>
              <a:t>heets </a:t>
            </a:r>
          </a:p>
          <a:p>
            <a:pPr eaLnBrk="1" hangingPunct="1">
              <a:spcBef>
                <a:spcPct val="0"/>
              </a:spcBef>
            </a:pPr>
            <a:r>
              <a:rPr lang="en-GB" sz="3200" b="1" dirty="0" smtClean="0"/>
              <a:t>CSS</a:t>
            </a:r>
            <a:r>
              <a:rPr lang="en-GB" sz="3200" dirty="0" smtClean="0"/>
              <a:t> </a:t>
            </a:r>
          </a:p>
          <a:p>
            <a:pPr lvl="1" eaLnBrk="1" hangingPunct="1">
              <a:spcBef>
                <a:spcPct val="0"/>
              </a:spcBef>
            </a:pPr>
            <a:r>
              <a:rPr lang="en-GB" sz="3200" dirty="0" smtClean="0"/>
              <a:t>Applies styles to a document</a:t>
            </a:r>
          </a:p>
          <a:p>
            <a:pPr lvl="1" eaLnBrk="1" hangingPunct="1"/>
            <a:r>
              <a:rPr lang="en-GB" sz="3200" dirty="0" smtClean="0"/>
              <a:t>Styles define </a:t>
            </a:r>
            <a:r>
              <a:rPr lang="en-GB" sz="3200" b="1" dirty="0" smtClean="0"/>
              <a:t>how to display</a:t>
            </a:r>
            <a:r>
              <a:rPr lang="en-GB" sz="3200" dirty="0" smtClean="0"/>
              <a:t> HTML elements</a:t>
            </a:r>
          </a:p>
          <a:p>
            <a:pPr lvl="1" eaLnBrk="1" hangingPunct="1"/>
            <a:r>
              <a:rPr lang="en-GB" sz="3200" dirty="0" smtClean="0">
                <a:solidFill>
                  <a:srgbClr val="FF0000"/>
                </a:solidFill>
              </a:rPr>
              <a:t>Easy to update an entire webpage and website</a:t>
            </a:r>
          </a:p>
          <a:p>
            <a:pPr lvl="2" eaLnBrk="1" hangingPunct="1"/>
            <a:r>
              <a:rPr lang="en-GB" sz="3200" dirty="0" smtClean="0">
                <a:solidFill>
                  <a:srgbClr val="FF0000"/>
                </a:solidFill>
              </a:rPr>
              <a:t>Control the layout of multiple pages at once</a:t>
            </a:r>
          </a:p>
          <a:p>
            <a:pPr lvl="1" eaLnBrk="1" hangingPunct="1"/>
            <a:r>
              <a:rPr lang="en-GB" sz="3200" dirty="0" smtClean="0"/>
              <a:t>Expandability</a:t>
            </a:r>
          </a:p>
          <a:p>
            <a:pPr lvl="1" eaLnBrk="1" hangingPunct="1"/>
            <a:r>
              <a:rPr lang="en-GB" sz="3200" dirty="0" smtClean="0"/>
              <a:t>Improved formatting</a:t>
            </a:r>
          </a:p>
          <a:p>
            <a:pPr marL="342900" lvl="1" indent="0" eaLnBrk="1" hangingPunct="1">
              <a:buNone/>
            </a:pPr>
            <a:endParaRPr lang="en-GB" sz="3200" dirty="0" smtClean="0"/>
          </a:p>
        </p:txBody>
      </p:sp>
    </p:spTree>
    <p:extLst>
      <p:ext uri="{BB962C8B-B14F-4D97-AF65-F5344CB8AC3E}">
        <p14:creationId xmlns:p14="http://schemas.microsoft.com/office/powerpoint/2010/main" val="19758064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smtClean="0"/>
              <a:t>Why not still use HTML</a:t>
            </a:r>
          </a:p>
        </p:txBody>
      </p:sp>
      <p:sp>
        <p:nvSpPr>
          <p:cNvPr id="7171" name="Rectangle 3"/>
          <p:cNvSpPr>
            <a:spLocks noGrp="1" noChangeArrowheads="1"/>
          </p:cNvSpPr>
          <p:nvPr>
            <p:ph idx="1"/>
          </p:nvPr>
        </p:nvSpPr>
        <p:spPr/>
        <p:txBody>
          <a:bodyPr>
            <a:normAutofit/>
          </a:bodyPr>
          <a:lstStyle/>
          <a:p>
            <a:pPr eaLnBrk="1" hangingPunct="1"/>
            <a:r>
              <a:rPr lang="en-GB" sz="2400" dirty="0" smtClean="0"/>
              <a:t>HTML was originally used to define context</a:t>
            </a:r>
          </a:p>
          <a:p>
            <a:pPr eaLnBrk="1" hangingPunct="1"/>
            <a:r>
              <a:rPr lang="en-GB" sz="2400" dirty="0" smtClean="0"/>
              <a:t>Netscape and Internet Explorer evolved HTML</a:t>
            </a:r>
          </a:p>
          <a:p>
            <a:pPr lvl="1" eaLnBrk="1" hangingPunct="1"/>
            <a:r>
              <a:rPr lang="en-GB" sz="2400" dirty="0" smtClean="0"/>
              <a:t>Difficult to separate context from presentation</a:t>
            </a:r>
          </a:p>
          <a:p>
            <a:pPr eaLnBrk="1" hangingPunct="1"/>
            <a:r>
              <a:rPr lang="en-GB" sz="2400" dirty="0" smtClean="0"/>
              <a:t>HTML is limited for presentation techniques</a:t>
            </a:r>
          </a:p>
          <a:p>
            <a:pPr eaLnBrk="1" hangingPunct="1"/>
            <a:r>
              <a:rPr lang="en-GB" sz="2400" dirty="0" smtClean="0"/>
              <a:t>Organisation is limited to table structure</a:t>
            </a:r>
          </a:p>
          <a:p>
            <a:pPr eaLnBrk="1" hangingPunct="1"/>
            <a:endParaRPr lang="en-GB" sz="2400" dirty="0" smtClean="0"/>
          </a:p>
        </p:txBody>
      </p:sp>
    </p:spTree>
    <p:extLst>
      <p:ext uri="{BB962C8B-B14F-4D97-AF65-F5344CB8AC3E}">
        <p14:creationId xmlns:p14="http://schemas.microsoft.com/office/powerpoint/2010/main" val="9295329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GB" smtClean="0"/>
              <a:t>Implementing CSS</a:t>
            </a:r>
          </a:p>
        </p:txBody>
      </p:sp>
      <p:sp>
        <p:nvSpPr>
          <p:cNvPr id="8195" name="Rectangle 3"/>
          <p:cNvSpPr>
            <a:spLocks noGrp="1" noChangeArrowheads="1"/>
          </p:cNvSpPr>
          <p:nvPr>
            <p:ph idx="1"/>
          </p:nvPr>
        </p:nvSpPr>
        <p:spPr>
          <a:xfrm>
            <a:off x="628650" y="1884362"/>
            <a:ext cx="8229600" cy="4411662"/>
          </a:xfrm>
        </p:spPr>
        <p:txBody>
          <a:bodyPr>
            <a:normAutofit/>
          </a:bodyPr>
          <a:lstStyle/>
          <a:p>
            <a:pPr eaLnBrk="1" hangingPunct="1"/>
            <a:r>
              <a:rPr lang="en-GB" sz="3200" dirty="0" smtClean="0"/>
              <a:t>CSS attributes can be placed either:</a:t>
            </a:r>
          </a:p>
          <a:p>
            <a:pPr lvl="1" eaLnBrk="1" hangingPunct="1"/>
            <a:r>
              <a:rPr lang="en-GB" sz="3200" dirty="0" smtClean="0"/>
              <a:t>Inline – CSS code mixed into the HTML code</a:t>
            </a:r>
          </a:p>
          <a:p>
            <a:pPr lvl="1" eaLnBrk="1" hangingPunct="1"/>
            <a:r>
              <a:rPr lang="en-GB" sz="3200" dirty="0" smtClean="0"/>
              <a:t>Internal/embedded – CSS code is within a HTML document</a:t>
            </a:r>
          </a:p>
          <a:p>
            <a:pPr lvl="1" eaLnBrk="1" hangingPunct="1"/>
            <a:r>
              <a:rPr lang="en-GB" sz="3200" dirty="0" smtClean="0"/>
              <a:t>External (linked) - a separate imported CSS file</a:t>
            </a:r>
          </a:p>
          <a:p>
            <a:pPr eaLnBrk="1" hangingPunct="1"/>
            <a:endParaRPr lang="en-GB" sz="3200" dirty="0" smtClean="0"/>
          </a:p>
        </p:txBody>
      </p:sp>
    </p:spTree>
    <p:extLst>
      <p:ext uri="{BB962C8B-B14F-4D97-AF65-F5344CB8AC3E}">
        <p14:creationId xmlns:p14="http://schemas.microsoft.com/office/powerpoint/2010/main" val="22204988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smtClean="0"/>
              <a:t>Inline</a:t>
            </a:r>
          </a:p>
        </p:txBody>
      </p:sp>
      <p:sp>
        <p:nvSpPr>
          <p:cNvPr id="9219" name="Rectangle 3"/>
          <p:cNvSpPr>
            <a:spLocks noGrp="1" noChangeArrowheads="1"/>
          </p:cNvSpPr>
          <p:nvPr>
            <p:ph idx="1"/>
          </p:nvPr>
        </p:nvSpPr>
        <p:spPr/>
        <p:txBody>
          <a:bodyPr/>
          <a:lstStyle/>
          <a:p>
            <a:pPr eaLnBrk="1" hangingPunct="1"/>
            <a:r>
              <a:rPr lang="en-GB" sz="2400" dirty="0" smtClean="0"/>
              <a:t>CSS code mixed into the HTML code</a:t>
            </a:r>
          </a:p>
          <a:p>
            <a:pPr lvl="1" eaLnBrk="1" hangingPunct="1"/>
            <a:r>
              <a:rPr lang="en-GB" sz="2400" dirty="0" smtClean="0"/>
              <a:t>Simple to update CSS</a:t>
            </a:r>
          </a:p>
          <a:p>
            <a:pPr eaLnBrk="1" hangingPunct="1"/>
            <a:r>
              <a:rPr lang="en-GB" sz="2400" dirty="0" smtClean="0"/>
              <a:t>Useful to override some other style definition by embedded or external CSS</a:t>
            </a:r>
          </a:p>
          <a:p>
            <a:pPr eaLnBrk="1" hangingPunct="1"/>
            <a:r>
              <a:rPr lang="en-GB" sz="2400" dirty="0" smtClean="0"/>
              <a:t>Simple changes have to be reciprocated through each occurrence</a:t>
            </a:r>
          </a:p>
        </p:txBody>
      </p:sp>
      <p:sp>
        <p:nvSpPr>
          <p:cNvPr id="6" name="Rectangle 5"/>
          <p:cNvSpPr>
            <a:spLocks noChangeArrowheads="1"/>
          </p:cNvSpPr>
          <p:nvPr/>
        </p:nvSpPr>
        <p:spPr bwMode="auto">
          <a:xfrm>
            <a:off x="1738313" y="5164138"/>
            <a:ext cx="8786812" cy="785812"/>
          </a:xfrm>
          <a:prstGeom prst="rect">
            <a:avLst/>
          </a:prstGeom>
          <a:solidFill>
            <a:srgbClr val="FFFFCC"/>
          </a:solidFill>
          <a:ln w="25400" algn="ctr">
            <a:solidFill>
              <a:schemeClr val="tx1"/>
            </a:solidFill>
            <a:miter lim="800000"/>
            <a:headEnd/>
            <a:tailEnd/>
          </a:ln>
        </p:spPr>
        <p:txBody>
          <a:bodyPr anchor="ctr"/>
          <a:lstStyle/>
          <a:p>
            <a:pPr algn="ctr">
              <a:defRPr/>
            </a:pPr>
            <a:r>
              <a:rPr lang="en-GB" sz="2200" dirty="0"/>
              <a:t>&lt;p </a:t>
            </a:r>
            <a:r>
              <a:rPr lang="en-GB" sz="2200" dirty="0">
                <a:solidFill>
                  <a:srgbClr val="FF0000"/>
                </a:solidFill>
              </a:rPr>
              <a:t>style="</a:t>
            </a:r>
            <a:r>
              <a:rPr lang="en-GB" sz="2200" dirty="0" err="1">
                <a:solidFill>
                  <a:srgbClr val="FF0000"/>
                </a:solidFill>
              </a:rPr>
              <a:t>color</a:t>
            </a:r>
            <a:r>
              <a:rPr lang="en-GB" sz="2200" dirty="0">
                <a:solidFill>
                  <a:srgbClr val="FF0000"/>
                </a:solidFill>
              </a:rPr>
              <a:t>: sienna; margin-left: 20px"</a:t>
            </a:r>
            <a:r>
              <a:rPr lang="en-GB" sz="2200" dirty="0"/>
              <a:t>&gt;</a:t>
            </a:r>
            <a:r>
              <a:rPr lang="en-GB" sz="2200" dirty="0">
                <a:solidFill>
                  <a:srgbClr val="7030A0"/>
                </a:solidFill>
              </a:rPr>
              <a:t>This is a paragraph</a:t>
            </a:r>
            <a:r>
              <a:rPr lang="en-GB" sz="2200" dirty="0"/>
              <a:t>&lt;/p&gt;</a:t>
            </a:r>
          </a:p>
        </p:txBody>
      </p:sp>
    </p:spTree>
    <p:extLst>
      <p:ext uri="{BB962C8B-B14F-4D97-AF65-F5344CB8AC3E}">
        <p14:creationId xmlns:p14="http://schemas.microsoft.com/office/powerpoint/2010/main" val="23876297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smtClean="0"/>
              <a:t>Internal/embedded</a:t>
            </a:r>
          </a:p>
        </p:txBody>
      </p:sp>
      <p:sp>
        <p:nvSpPr>
          <p:cNvPr id="10243" name="Rectangle 3"/>
          <p:cNvSpPr>
            <a:spLocks noGrp="1" noChangeArrowheads="1"/>
          </p:cNvSpPr>
          <p:nvPr>
            <p:ph idx="1"/>
          </p:nvPr>
        </p:nvSpPr>
        <p:spPr>
          <a:xfrm>
            <a:off x="1335089" y="1954212"/>
            <a:ext cx="4175125" cy="4411663"/>
          </a:xfrm>
        </p:spPr>
        <p:txBody>
          <a:bodyPr>
            <a:normAutofit/>
          </a:bodyPr>
          <a:lstStyle/>
          <a:p>
            <a:pPr eaLnBrk="1" hangingPunct="1"/>
            <a:r>
              <a:rPr lang="en-GB" sz="2400" dirty="0"/>
              <a:t>CSS code is within a HTML document</a:t>
            </a:r>
          </a:p>
          <a:p>
            <a:pPr lvl="1" eaLnBrk="1" hangingPunct="1"/>
            <a:r>
              <a:rPr lang="en-GB" sz="2400" dirty="0"/>
              <a:t>No separate file</a:t>
            </a:r>
          </a:p>
          <a:p>
            <a:pPr eaLnBrk="1" hangingPunct="1"/>
            <a:r>
              <a:rPr lang="en-GB" sz="2400" dirty="0"/>
              <a:t>Written as part of the &lt;head&gt; tag</a:t>
            </a:r>
          </a:p>
          <a:p>
            <a:pPr eaLnBrk="1" hangingPunct="1"/>
            <a:r>
              <a:rPr lang="en-GB" sz="2400" dirty="0"/>
              <a:t>Only affects one page</a:t>
            </a:r>
          </a:p>
          <a:p>
            <a:pPr marL="0" indent="0" eaLnBrk="1" hangingPunct="1">
              <a:buNone/>
            </a:pPr>
            <a:endParaRPr lang="en-GB" sz="2400" dirty="0"/>
          </a:p>
        </p:txBody>
      </p:sp>
      <p:sp>
        <p:nvSpPr>
          <p:cNvPr id="31748" name="Rectangle 4"/>
          <p:cNvSpPr>
            <a:spLocks noChangeArrowheads="1"/>
          </p:cNvSpPr>
          <p:nvPr/>
        </p:nvSpPr>
        <p:spPr bwMode="auto">
          <a:xfrm>
            <a:off x="6189663" y="1865313"/>
            <a:ext cx="3960812" cy="4500562"/>
          </a:xfrm>
          <a:prstGeom prst="rect">
            <a:avLst/>
          </a:prstGeom>
          <a:solidFill>
            <a:srgbClr val="FFFFCC"/>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tabLst>
                <a:tab pos="265113" algn="l"/>
                <a:tab pos="541338" algn="l"/>
              </a:tabLst>
            </a:pPr>
            <a:r>
              <a:rPr lang="en-GB" sz="2400" dirty="0"/>
              <a:t>&lt;html&gt;</a:t>
            </a:r>
          </a:p>
          <a:p>
            <a:pPr>
              <a:tabLst>
                <a:tab pos="265113" algn="l"/>
                <a:tab pos="541338" algn="l"/>
              </a:tabLst>
            </a:pPr>
            <a:r>
              <a:rPr lang="en-GB" sz="2400" dirty="0"/>
              <a:t>&lt;head&gt;</a:t>
            </a:r>
          </a:p>
          <a:p>
            <a:pPr>
              <a:tabLst>
                <a:tab pos="265113" algn="l"/>
                <a:tab pos="541338" algn="l"/>
              </a:tabLst>
            </a:pPr>
            <a:r>
              <a:rPr lang="en-GB" sz="2400" dirty="0">
                <a:solidFill>
                  <a:srgbClr val="FF0000"/>
                </a:solidFill>
              </a:rPr>
              <a:t>&lt;style type="text/</a:t>
            </a:r>
            <a:r>
              <a:rPr lang="en-GB" sz="2400" dirty="0" err="1">
                <a:solidFill>
                  <a:srgbClr val="FF0000"/>
                </a:solidFill>
              </a:rPr>
              <a:t>css</a:t>
            </a:r>
            <a:r>
              <a:rPr lang="en-GB" sz="2400" dirty="0">
                <a:solidFill>
                  <a:srgbClr val="FF0000"/>
                </a:solidFill>
              </a:rPr>
              <a:t>"&gt;</a:t>
            </a:r>
          </a:p>
          <a:p>
            <a:pPr>
              <a:tabLst>
                <a:tab pos="265113" algn="l"/>
                <a:tab pos="541338" algn="l"/>
              </a:tabLst>
            </a:pPr>
            <a:r>
              <a:rPr lang="en-GB" sz="2400" dirty="0">
                <a:solidFill>
                  <a:srgbClr val="FF0000"/>
                </a:solidFill>
              </a:rPr>
              <a:t>	hr {</a:t>
            </a:r>
            <a:r>
              <a:rPr lang="en-GB" sz="2400" dirty="0" err="1">
                <a:solidFill>
                  <a:srgbClr val="FF0000"/>
                </a:solidFill>
              </a:rPr>
              <a:t>color</a:t>
            </a:r>
            <a:r>
              <a:rPr lang="en-GB" sz="2400" dirty="0">
                <a:solidFill>
                  <a:srgbClr val="FF0000"/>
                </a:solidFill>
              </a:rPr>
              <a:t>: blue}</a:t>
            </a:r>
          </a:p>
          <a:p>
            <a:pPr>
              <a:tabLst>
                <a:tab pos="265113" algn="l"/>
                <a:tab pos="541338" algn="l"/>
              </a:tabLst>
            </a:pPr>
            <a:r>
              <a:rPr lang="en-GB" sz="2400" dirty="0">
                <a:solidFill>
                  <a:srgbClr val="FF0000"/>
                </a:solidFill>
              </a:rPr>
              <a:t>	p {margin-left: 20px}</a:t>
            </a:r>
          </a:p>
          <a:p>
            <a:pPr>
              <a:tabLst>
                <a:tab pos="265113" algn="l"/>
                <a:tab pos="541338" algn="l"/>
              </a:tabLst>
            </a:pPr>
            <a:r>
              <a:rPr lang="en-GB" sz="2400" dirty="0">
                <a:solidFill>
                  <a:srgbClr val="FF0000"/>
                </a:solidFill>
              </a:rPr>
              <a:t>&lt;/style&gt;</a:t>
            </a:r>
          </a:p>
          <a:p>
            <a:pPr>
              <a:tabLst>
                <a:tab pos="265113" algn="l"/>
                <a:tab pos="541338" algn="l"/>
              </a:tabLst>
            </a:pPr>
            <a:endParaRPr lang="en-GB" sz="2400" dirty="0">
              <a:solidFill>
                <a:srgbClr val="FF0000"/>
              </a:solidFill>
            </a:endParaRPr>
          </a:p>
          <a:p>
            <a:pPr>
              <a:tabLst>
                <a:tab pos="265113" algn="l"/>
                <a:tab pos="541338" algn="l"/>
              </a:tabLst>
            </a:pPr>
            <a:r>
              <a:rPr lang="en-GB" sz="2400" dirty="0"/>
              <a:t>&lt;/head&gt;</a:t>
            </a:r>
          </a:p>
          <a:p>
            <a:pPr lvl="1">
              <a:tabLst>
                <a:tab pos="265113" algn="l"/>
                <a:tab pos="541338" algn="l"/>
              </a:tabLst>
            </a:pPr>
            <a:r>
              <a:rPr lang="en-GB" sz="2400" dirty="0"/>
              <a:t>&lt;body&gt;</a:t>
            </a:r>
          </a:p>
          <a:p>
            <a:pPr lvl="1">
              <a:tabLst>
                <a:tab pos="265113" algn="l"/>
                <a:tab pos="541338" algn="l"/>
              </a:tabLst>
            </a:pPr>
            <a:r>
              <a:rPr lang="en-GB" sz="2400" dirty="0"/>
              <a:t>&lt;p&gt;</a:t>
            </a:r>
            <a:r>
              <a:rPr lang="en-GB" sz="2400" dirty="0">
                <a:solidFill>
                  <a:srgbClr val="0070C0"/>
                </a:solidFill>
              </a:rPr>
              <a:t>My paragraph</a:t>
            </a:r>
            <a:r>
              <a:rPr lang="en-GB" sz="2400" dirty="0"/>
              <a:t>&lt;/p&gt;</a:t>
            </a:r>
          </a:p>
          <a:p>
            <a:pPr lvl="1">
              <a:tabLst>
                <a:tab pos="265113" algn="l"/>
                <a:tab pos="541338" algn="l"/>
              </a:tabLst>
            </a:pPr>
            <a:r>
              <a:rPr lang="en-GB" sz="2400" dirty="0"/>
              <a:t>&lt;/body&gt;</a:t>
            </a:r>
          </a:p>
          <a:p>
            <a:pPr>
              <a:tabLst>
                <a:tab pos="265113" algn="l"/>
                <a:tab pos="541338" algn="l"/>
              </a:tabLst>
            </a:pPr>
            <a:r>
              <a:rPr lang="en-GB" sz="2400" dirty="0"/>
              <a:t>&lt;/html&gt;</a:t>
            </a:r>
          </a:p>
        </p:txBody>
      </p:sp>
    </p:spTree>
    <p:extLst>
      <p:ext uri="{BB962C8B-B14F-4D97-AF65-F5344CB8AC3E}">
        <p14:creationId xmlns:p14="http://schemas.microsoft.com/office/powerpoint/2010/main" val="1578251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smtClean="0"/>
              <a:t>External</a:t>
            </a:r>
          </a:p>
        </p:txBody>
      </p:sp>
      <p:sp>
        <p:nvSpPr>
          <p:cNvPr id="11267" name="Rectangle 3"/>
          <p:cNvSpPr>
            <a:spLocks noGrp="1" noChangeArrowheads="1"/>
          </p:cNvSpPr>
          <p:nvPr>
            <p:ph idx="1"/>
          </p:nvPr>
        </p:nvSpPr>
        <p:spPr/>
        <p:txBody>
          <a:bodyPr/>
          <a:lstStyle/>
          <a:p>
            <a:pPr eaLnBrk="1" hangingPunct="1"/>
            <a:r>
              <a:rPr lang="en-GB" sz="2600" dirty="0"/>
              <a:t>A separate imported CSS file</a:t>
            </a:r>
          </a:p>
          <a:p>
            <a:pPr lvl="1" eaLnBrk="1" hangingPunct="1"/>
            <a:r>
              <a:rPr lang="en-GB" sz="2200" dirty="0"/>
              <a:t>One change modifies all pages</a:t>
            </a:r>
          </a:p>
          <a:p>
            <a:pPr eaLnBrk="1" hangingPunct="1"/>
            <a:r>
              <a:rPr lang="en-GB" sz="2600" dirty="0"/>
              <a:t>Most powerful type of style sheet</a:t>
            </a:r>
          </a:p>
          <a:p>
            <a:pPr eaLnBrk="1" hangingPunct="1"/>
            <a:r>
              <a:rPr lang="en-GB" sz="2600" dirty="0"/>
              <a:t>Single style sheet formats many pages</a:t>
            </a:r>
          </a:p>
          <a:p>
            <a:pPr eaLnBrk="1" hangingPunct="1"/>
            <a:endParaRPr lang="en-GB" sz="2600" dirty="0"/>
          </a:p>
          <a:p>
            <a:pPr lvl="1" eaLnBrk="1" hangingPunct="1"/>
            <a:endParaRPr lang="en-GB" sz="2200" dirty="0"/>
          </a:p>
          <a:p>
            <a:pPr eaLnBrk="1" hangingPunct="1"/>
            <a:endParaRPr lang="en-GB" sz="2600" dirty="0"/>
          </a:p>
        </p:txBody>
      </p:sp>
      <p:sp>
        <p:nvSpPr>
          <p:cNvPr id="32772" name="Rectangle 4"/>
          <p:cNvSpPr>
            <a:spLocks noChangeArrowheads="1"/>
          </p:cNvSpPr>
          <p:nvPr/>
        </p:nvSpPr>
        <p:spPr bwMode="auto">
          <a:xfrm>
            <a:off x="4799014" y="4581525"/>
            <a:ext cx="1584325" cy="1944688"/>
          </a:xfrm>
          <a:prstGeom prst="rect">
            <a:avLst/>
          </a:prstGeom>
          <a:solidFill>
            <a:srgbClr val="FFFFCC"/>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lgn="ctr">
              <a:defRPr/>
            </a:pPr>
            <a:r>
              <a:rPr lang="en-GB" dirty="0"/>
              <a:t>Home webpage</a:t>
            </a:r>
          </a:p>
        </p:txBody>
      </p:sp>
      <p:sp>
        <p:nvSpPr>
          <p:cNvPr id="32773" name="Rectangle 5"/>
          <p:cNvSpPr>
            <a:spLocks noChangeArrowheads="1"/>
          </p:cNvSpPr>
          <p:nvPr/>
        </p:nvSpPr>
        <p:spPr bwMode="auto">
          <a:xfrm>
            <a:off x="6888164" y="4581525"/>
            <a:ext cx="1584325" cy="1944688"/>
          </a:xfrm>
          <a:prstGeom prst="rect">
            <a:avLst/>
          </a:prstGeom>
          <a:solidFill>
            <a:srgbClr val="FFFFCC"/>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lgn="ctr">
              <a:defRPr/>
            </a:pPr>
            <a:r>
              <a:rPr lang="en-GB" dirty="0"/>
              <a:t>Contact webpage</a:t>
            </a:r>
          </a:p>
        </p:txBody>
      </p:sp>
      <p:sp>
        <p:nvSpPr>
          <p:cNvPr id="32774" name="Rectangle 6"/>
          <p:cNvSpPr>
            <a:spLocks noChangeArrowheads="1"/>
          </p:cNvSpPr>
          <p:nvPr/>
        </p:nvSpPr>
        <p:spPr bwMode="auto">
          <a:xfrm>
            <a:off x="8904313" y="4581128"/>
            <a:ext cx="1584325" cy="1944688"/>
          </a:xfrm>
          <a:prstGeom prst="rect">
            <a:avLst/>
          </a:prstGeom>
          <a:solidFill>
            <a:srgbClr val="FFFFCC"/>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lgn="ctr">
              <a:defRPr/>
            </a:pPr>
            <a:r>
              <a:rPr lang="en-GB" dirty="0"/>
              <a:t>Products webpage</a:t>
            </a:r>
          </a:p>
        </p:txBody>
      </p:sp>
      <p:sp>
        <p:nvSpPr>
          <p:cNvPr id="32775" name="Rectangle 7"/>
          <p:cNvSpPr>
            <a:spLocks noChangeArrowheads="1"/>
          </p:cNvSpPr>
          <p:nvPr/>
        </p:nvSpPr>
        <p:spPr bwMode="auto">
          <a:xfrm>
            <a:off x="8328026" y="2492376"/>
            <a:ext cx="1008063" cy="1223963"/>
          </a:xfrm>
          <a:prstGeom prst="rect">
            <a:avLst/>
          </a:prstGeom>
          <a:solidFill>
            <a:schemeClr val="hlink"/>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lgn="ctr">
              <a:defRPr/>
            </a:pPr>
            <a:r>
              <a:rPr lang="en-GB"/>
              <a:t>CSS file</a:t>
            </a:r>
          </a:p>
        </p:txBody>
      </p:sp>
      <p:cxnSp>
        <p:nvCxnSpPr>
          <p:cNvPr id="11272" name="AutoShape 8"/>
          <p:cNvCxnSpPr>
            <a:cxnSpLocks noChangeShapeType="1"/>
            <a:stCxn id="32775" idx="2"/>
            <a:endCxn id="32772" idx="0"/>
          </p:cNvCxnSpPr>
          <p:nvPr/>
        </p:nvCxnSpPr>
        <p:spPr bwMode="auto">
          <a:xfrm flipH="1">
            <a:off x="5591176" y="3716339"/>
            <a:ext cx="3241675" cy="865187"/>
          </a:xfrm>
          <a:prstGeom prst="straightConnector1">
            <a:avLst/>
          </a:prstGeom>
          <a:noFill/>
          <a:ln w="38100">
            <a:solidFill>
              <a:schemeClr val="tx1"/>
            </a:solidFill>
            <a:round/>
            <a:headEnd/>
            <a:tailEnd type="triangle" w="med" len="med"/>
          </a:ln>
        </p:spPr>
      </p:cxnSp>
      <p:cxnSp>
        <p:nvCxnSpPr>
          <p:cNvPr id="11273" name="AutoShape 9"/>
          <p:cNvCxnSpPr>
            <a:cxnSpLocks noChangeShapeType="1"/>
            <a:stCxn id="32775" idx="2"/>
            <a:endCxn id="32773" idx="0"/>
          </p:cNvCxnSpPr>
          <p:nvPr/>
        </p:nvCxnSpPr>
        <p:spPr bwMode="auto">
          <a:xfrm flipH="1">
            <a:off x="7680326" y="3716339"/>
            <a:ext cx="1152525" cy="865187"/>
          </a:xfrm>
          <a:prstGeom prst="straightConnector1">
            <a:avLst/>
          </a:prstGeom>
          <a:noFill/>
          <a:ln w="38100">
            <a:solidFill>
              <a:schemeClr val="tx1"/>
            </a:solidFill>
            <a:round/>
            <a:headEnd/>
            <a:tailEnd type="triangle" w="med" len="med"/>
          </a:ln>
        </p:spPr>
      </p:cxnSp>
      <p:cxnSp>
        <p:nvCxnSpPr>
          <p:cNvPr id="11274" name="AutoShape 10"/>
          <p:cNvCxnSpPr>
            <a:cxnSpLocks noChangeShapeType="1"/>
            <a:stCxn id="32775" idx="2"/>
            <a:endCxn id="32774" idx="0"/>
          </p:cNvCxnSpPr>
          <p:nvPr/>
        </p:nvCxnSpPr>
        <p:spPr bwMode="auto">
          <a:xfrm>
            <a:off x="8832057" y="3716338"/>
            <a:ext cx="864418" cy="864790"/>
          </a:xfrm>
          <a:prstGeom prst="straightConnector1">
            <a:avLst/>
          </a:prstGeom>
          <a:noFill/>
          <a:ln w="38100">
            <a:solidFill>
              <a:schemeClr val="tx1"/>
            </a:solidFill>
            <a:round/>
            <a:headEnd/>
            <a:tailEnd type="triangle" w="med" len="med"/>
          </a:ln>
        </p:spPr>
      </p:cxnSp>
    </p:spTree>
    <p:extLst>
      <p:ext uri="{BB962C8B-B14F-4D97-AF65-F5344CB8AC3E}">
        <p14:creationId xmlns:p14="http://schemas.microsoft.com/office/powerpoint/2010/main" val="15601067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GB" smtClean="0"/>
              <a:t>Cascading Order</a:t>
            </a:r>
          </a:p>
        </p:txBody>
      </p:sp>
      <p:sp>
        <p:nvSpPr>
          <p:cNvPr id="12291" name="Rectangle 3"/>
          <p:cNvSpPr>
            <a:spLocks noGrp="1" noChangeArrowheads="1"/>
          </p:cNvSpPr>
          <p:nvPr>
            <p:ph idx="1"/>
          </p:nvPr>
        </p:nvSpPr>
        <p:spPr>
          <a:xfrm>
            <a:off x="714376" y="2119313"/>
            <a:ext cx="9769476" cy="4538662"/>
          </a:xfrm>
        </p:spPr>
        <p:txBody>
          <a:bodyPr>
            <a:noAutofit/>
          </a:bodyPr>
          <a:lstStyle/>
          <a:p>
            <a:pPr marL="571500" indent="-571500"/>
            <a:r>
              <a:rPr lang="en-GB" sz="2800" dirty="0" smtClean="0"/>
              <a:t>Styles can be implemented in multiple places – external, internal, inline</a:t>
            </a:r>
          </a:p>
          <a:p>
            <a:pPr marL="571500" indent="-571500"/>
            <a:r>
              <a:rPr lang="en-GB" sz="2800" dirty="0" smtClean="0"/>
              <a:t>Which style will take priority?</a:t>
            </a:r>
          </a:p>
          <a:p>
            <a:pPr marL="839788" lvl="1" indent="-495300">
              <a:buFont typeface="Wingdings" pitchFamily="2" charset="2"/>
              <a:buAutoNum type="arabicPeriod"/>
            </a:pPr>
            <a:r>
              <a:rPr lang="en-GB" sz="2400" dirty="0" smtClean="0"/>
              <a:t>Browser default </a:t>
            </a:r>
            <a:r>
              <a:rPr lang="en-GB" sz="2400" dirty="0" smtClean="0">
                <a:solidFill>
                  <a:srgbClr val="FF0000"/>
                </a:solidFill>
              </a:rPr>
              <a:t>(highest </a:t>
            </a:r>
            <a:r>
              <a:rPr lang="en-GB" sz="2400" dirty="0">
                <a:solidFill>
                  <a:srgbClr val="FF0000"/>
                </a:solidFill>
              </a:rPr>
              <a:t>priority)</a:t>
            </a:r>
          </a:p>
          <a:p>
            <a:pPr marL="839788" lvl="1" indent="-495300">
              <a:buFont typeface="Wingdings" pitchFamily="2" charset="2"/>
              <a:buAutoNum type="arabicPeriod"/>
            </a:pPr>
            <a:r>
              <a:rPr lang="en-GB" sz="2400" dirty="0" smtClean="0"/>
              <a:t>External style sheet </a:t>
            </a:r>
          </a:p>
          <a:p>
            <a:pPr marL="839788" lvl="1" indent="-495300">
              <a:buFont typeface="Wingdings" pitchFamily="2" charset="2"/>
              <a:buAutoNum type="arabicPeriod"/>
            </a:pPr>
            <a:r>
              <a:rPr lang="en-GB" sz="2400" dirty="0" smtClean="0"/>
              <a:t>Internal style sheet (inside the &lt;head&gt; tag) </a:t>
            </a:r>
          </a:p>
          <a:p>
            <a:pPr marL="839788" lvl="1" indent="-495300">
              <a:buFont typeface="Wingdings" pitchFamily="2" charset="2"/>
              <a:buAutoNum type="arabicPeriod"/>
            </a:pPr>
            <a:r>
              <a:rPr lang="en-GB" sz="2400" dirty="0" smtClean="0"/>
              <a:t>Inline style (inside an HTML element) </a:t>
            </a:r>
            <a:r>
              <a:rPr lang="en-GB" sz="2400" dirty="0" smtClean="0">
                <a:solidFill>
                  <a:srgbClr val="FF0000"/>
                </a:solidFill>
              </a:rPr>
              <a:t>(NEXT Highest </a:t>
            </a:r>
            <a:r>
              <a:rPr lang="en-GB" sz="2400" dirty="0">
                <a:solidFill>
                  <a:srgbClr val="FF0000"/>
                </a:solidFill>
              </a:rPr>
              <a:t>priority)</a:t>
            </a:r>
          </a:p>
          <a:p>
            <a:pPr marL="839788" lvl="1" indent="-495300">
              <a:buFont typeface="Wingdings" pitchFamily="2" charset="2"/>
              <a:buAutoNum type="arabicPeriod"/>
            </a:pPr>
            <a:endParaRPr lang="en-GB" sz="2400" dirty="0">
              <a:solidFill>
                <a:srgbClr val="FF0000"/>
              </a:solidFill>
            </a:endParaRPr>
          </a:p>
          <a:p>
            <a:pPr marL="571500" indent="-571500"/>
            <a:r>
              <a:rPr lang="en-GB" sz="4000" dirty="0">
                <a:solidFill>
                  <a:srgbClr val="FF0000"/>
                </a:solidFill>
              </a:rPr>
              <a:t>Inline will override all other CSS styles</a:t>
            </a:r>
          </a:p>
        </p:txBody>
      </p:sp>
    </p:spTree>
    <p:extLst>
      <p:ext uri="{BB962C8B-B14F-4D97-AF65-F5344CB8AC3E}">
        <p14:creationId xmlns:p14="http://schemas.microsoft.com/office/powerpoint/2010/main" val="246273866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smtClean="0"/>
              <a:t>CSS selector implementation</a:t>
            </a:r>
          </a:p>
        </p:txBody>
      </p:sp>
      <p:sp>
        <p:nvSpPr>
          <p:cNvPr id="13315" name="Rectangle 3"/>
          <p:cNvSpPr>
            <a:spLocks noGrp="1" noChangeArrowheads="1"/>
          </p:cNvSpPr>
          <p:nvPr>
            <p:ph idx="1"/>
          </p:nvPr>
        </p:nvSpPr>
        <p:spPr>
          <a:xfrm>
            <a:off x="312822" y="1884362"/>
            <a:ext cx="11590421" cy="4512095"/>
          </a:xfrm>
        </p:spPr>
        <p:txBody>
          <a:bodyPr>
            <a:normAutofit/>
          </a:bodyPr>
          <a:lstStyle/>
          <a:p>
            <a:pPr marL="839788" lvl="1" indent="-495300">
              <a:buFont typeface="Wingdings" pitchFamily="2" charset="2"/>
              <a:buAutoNum type="arabicPeriod"/>
            </a:pPr>
            <a:r>
              <a:rPr lang="en-GB" sz="2400" b="1" dirty="0" smtClean="0"/>
              <a:t>Type</a:t>
            </a:r>
          </a:p>
          <a:p>
            <a:pPr marL="1131888" lvl="2" indent="-438150"/>
            <a:r>
              <a:rPr lang="en-GB" sz="2400" dirty="0"/>
              <a:t>Redefine all instances of a specific XHTML tag</a:t>
            </a:r>
            <a:endParaRPr lang="en-GB" sz="2400" b="1" dirty="0" smtClean="0"/>
          </a:p>
          <a:p>
            <a:pPr marL="839788" lvl="1" indent="-495300">
              <a:buFont typeface="Wingdings" pitchFamily="2" charset="2"/>
              <a:buAutoNum type="arabicPeriod"/>
            </a:pPr>
            <a:r>
              <a:rPr lang="en-GB" sz="2400" b="1" dirty="0" smtClean="0"/>
              <a:t>Class</a:t>
            </a:r>
          </a:p>
          <a:p>
            <a:pPr marL="1131888" lvl="2" indent="-438150"/>
            <a:r>
              <a:rPr lang="en-GB" sz="2400" dirty="0"/>
              <a:t>Redefine specific XHTML tags that contain this attribute</a:t>
            </a:r>
          </a:p>
          <a:p>
            <a:pPr marL="1370013" lvl="3" indent="-381000"/>
            <a:r>
              <a:rPr lang="en-GB" sz="2400" dirty="0" smtClean="0"/>
              <a:t>Greater flexibility over styles</a:t>
            </a:r>
          </a:p>
          <a:p>
            <a:pPr marL="1370013" lvl="3" indent="-381000"/>
            <a:r>
              <a:rPr lang="en-GB" sz="2400" dirty="0" smtClean="0"/>
              <a:t>More combination of styles per XHTML tag</a:t>
            </a:r>
          </a:p>
          <a:p>
            <a:pPr marL="839788" lvl="1" indent="-495300">
              <a:buFont typeface="Wingdings" pitchFamily="2" charset="2"/>
              <a:buAutoNum type="arabicPeriod"/>
            </a:pPr>
            <a:r>
              <a:rPr lang="en-GB" sz="2400" b="1" dirty="0" smtClean="0"/>
              <a:t>ID</a:t>
            </a:r>
          </a:p>
          <a:p>
            <a:pPr marL="1131888" lvl="2" indent="-438150"/>
            <a:r>
              <a:rPr lang="en-GB" sz="2400" dirty="0"/>
              <a:t>Creating your own specific styling</a:t>
            </a:r>
            <a:endParaRPr lang="en-GB" sz="2400" dirty="0" smtClean="0"/>
          </a:p>
          <a:p>
            <a:pPr marL="1131888" lvl="2" indent="-438150"/>
            <a:r>
              <a:rPr lang="en-GB" sz="2400" dirty="0" smtClean="0"/>
              <a:t>Defines a specific element</a:t>
            </a:r>
          </a:p>
          <a:p>
            <a:pPr marL="1131888" lvl="2" indent="-438150"/>
            <a:r>
              <a:rPr lang="en-GB" sz="2400" dirty="0" smtClean="0"/>
              <a:t>Unique ID names</a:t>
            </a:r>
          </a:p>
        </p:txBody>
      </p:sp>
      <p:sp>
        <p:nvSpPr>
          <p:cNvPr id="13316" name="Text Box 4"/>
          <p:cNvSpPr txBox="1">
            <a:spLocks noChangeArrowheads="1"/>
          </p:cNvSpPr>
          <p:nvPr/>
        </p:nvSpPr>
        <p:spPr bwMode="auto">
          <a:xfrm>
            <a:off x="9823451" y="6491288"/>
            <a:ext cx="776175" cy="369332"/>
          </a:xfrm>
          <a:prstGeom prst="rect">
            <a:avLst/>
          </a:prstGeom>
          <a:noFill/>
          <a:ln w="9525">
            <a:noFill/>
            <a:miter lim="800000"/>
            <a:headEnd/>
            <a:tailEnd/>
          </a:ln>
        </p:spPr>
        <p:txBody>
          <a:bodyPr wrap="none">
            <a:spAutoFit/>
          </a:bodyPr>
          <a:lstStyle/>
          <a:p>
            <a:r>
              <a:rPr lang="en-GB"/>
              <a:t>syntax</a:t>
            </a:r>
          </a:p>
        </p:txBody>
      </p:sp>
    </p:spTree>
    <p:extLst>
      <p:ext uri="{BB962C8B-B14F-4D97-AF65-F5344CB8AC3E}">
        <p14:creationId xmlns:p14="http://schemas.microsoft.com/office/powerpoint/2010/main" val="375280416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GB" smtClean="0"/>
              <a:t>CSS Selector Syntax</a:t>
            </a:r>
          </a:p>
        </p:txBody>
      </p:sp>
      <p:sp>
        <p:nvSpPr>
          <p:cNvPr id="41988" name="Rectangle 8"/>
          <p:cNvSpPr>
            <a:spLocks noChangeArrowheads="1"/>
          </p:cNvSpPr>
          <p:nvPr/>
        </p:nvSpPr>
        <p:spPr bwMode="auto">
          <a:xfrm>
            <a:off x="1990726" y="4868864"/>
            <a:ext cx="8208963" cy="719137"/>
          </a:xfrm>
          <a:prstGeom prst="rect">
            <a:avLst/>
          </a:prstGeom>
          <a:solidFill>
            <a:srgbClr val="FFFFCC"/>
          </a:solidFill>
          <a:ln w="9525">
            <a:solidFill>
              <a:schemeClr val="tx1"/>
            </a:solidFill>
            <a:miter lim="800000"/>
            <a:headEnd/>
            <a:tailEnd/>
          </a:ln>
        </p:spPr>
        <p:txBody>
          <a:bodyPr wrap="none" anchor="ctr"/>
          <a:lstStyle/>
          <a:p>
            <a:pPr algn="ctr">
              <a:spcBef>
                <a:spcPct val="20000"/>
              </a:spcBef>
              <a:buClr>
                <a:schemeClr val="tx2"/>
              </a:buClr>
              <a:buSzPct val="70000"/>
              <a:buFont typeface="Wingdings" pitchFamily="2" charset="2"/>
              <a:buNone/>
            </a:pPr>
            <a:r>
              <a:rPr lang="en-GB" sz="3200">
                <a:solidFill>
                  <a:srgbClr val="FF0000"/>
                </a:solidFill>
              </a:rPr>
              <a:t>p {font-family: "Arial";}</a:t>
            </a:r>
            <a:endParaRPr lang="en-GB" sz="3200"/>
          </a:p>
        </p:txBody>
      </p:sp>
      <p:sp>
        <p:nvSpPr>
          <p:cNvPr id="41989" name="AutoShape 5"/>
          <p:cNvSpPr>
            <a:spLocks noChangeArrowheads="1"/>
          </p:cNvSpPr>
          <p:nvPr/>
        </p:nvSpPr>
        <p:spPr bwMode="auto">
          <a:xfrm>
            <a:off x="3648076" y="6092825"/>
            <a:ext cx="1152525" cy="431800"/>
          </a:xfrm>
          <a:prstGeom prst="roundRect">
            <a:avLst>
              <a:gd name="adj" fmla="val 16667"/>
            </a:avLst>
          </a:prstGeom>
          <a:noFill/>
          <a:ln w="9525">
            <a:solidFill>
              <a:schemeClr val="tx1"/>
            </a:solidFill>
            <a:round/>
            <a:headEnd/>
            <a:tailEnd/>
          </a:ln>
          <a:effectLst/>
        </p:spPr>
        <p:txBody>
          <a:bodyPr wrap="none" anchor="ctr"/>
          <a:lstStyle/>
          <a:p>
            <a:pPr algn="ctr"/>
            <a:r>
              <a:rPr lang="en-GB"/>
              <a:t>Selector</a:t>
            </a:r>
          </a:p>
        </p:txBody>
      </p:sp>
      <p:sp>
        <p:nvSpPr>
          <p:cNvPr id="41990" name="Line 6"/>
          <p:cNvSpPr>
            <a:spLocks noChangeShapeType="1"/>
          </p:cNvSpPr>
          <p:nvPr/>
        </p:nvSpPr>
        <p:spPr bwMode="auto">
          <a:xfrm flipV="1">
            <a:off x="4224338" y="5516563"/>
            <a:ext cx="0" cy="576262"/>
          </a:xfrm>
          <a:prstGeom prst="line">
            <a:avLst/>
          </a:prstGeom>
          <a:noFill/>
          <a:ln w="38100">
            <a:solidFill>
              <a:schemeClr val="tx1"/>
            </a:solidFill>
            <a:round/>
            <a:headEnd/>
            <a:tailEnd type="triangle" w="med" len="med"/>
          </a:ln>
          <a:effectLst/>
        </p:spPr>
        <p:txBody>
          <a:bodyPr/>
          <a:lstStyle/>
          <a:p>
            <a:endParaRPr lang="en-GB"/>
          </a:p>
        </p:txBody>
      </p:sp>
      <p:sp>
        <p:nvSpPr>
          <p:cNvPr id="41993" name="AutoShape 9"/>
          <p:cNvSpPr>
            <a:spLocks noChangeArrowheads="1"/>
          </p:cNvSpPr>
          <p:nvPr/>
        </p:nvSpPr>
        <p:spPr bwMode="auto">
          <a:xfrm>
            <a:off x="6672264" y="6092825"/>
            <a:ext cx="1152525" cy="431800"/>
          </a:xfrm>
          <a:prstGeom prst="roundRect">
            <a:avLst>
              <a:gd name="adj" fmla="val 16667"/>
            </a:avLst>
          </a:prstGeom>
          <a:noFill/>
          <a:ln w="9525">
            <a:solidFill>
              <a:schemeClr val="tx1"/>
            </a:solidFill>
            <a:round/>
            <a:headEnd/>
            <a:tailEnd/>
          </a:ln>
          <a:effectLst/>
        </p:spPr>
        <p:txBody>
          <a:bodyPr wrap="none" anchor="ctr"/>
          <a:lstStyle/>
          <a:p>
            <a:pPr algn="ctr"/>
            <a:r>
              <a:rPr lang="en-GB"/>
              <a:t>Value</a:t>
            </a:r>
          </a:p>
        </p:txBody>
      </p:sp>
      <p:sp>
        <p:nvSpPr>
          <p:cNvPr id="41994" name="Line 10"/>
          <p:cNvSpPr>
            <a:spLocks noChangeShapeType="1"/>
          </p:cNvSpPr>
          <p:nvPr/>
        </p:nvSpPr>
        <p:spPr bwMode="auto">
          <a:xfrm flipV="1">
            <a:off x="7248525" y="5516563"/>
            <a:ext cx="0" cy="576262"/>
          </a:xfrm>
          <a:prstGeom prst="line">
            <a:avLst/>
          </a:prstGeom>
          <a:noFill/>
          <a:ln w="38100">
            <a:solidFill>
              <a:schemeClr val="tx1"/>
            </a:solidFill>
            <a:round/>
            <a:headEnd/>
            <a:tailEnd type="triangle" w="med" len="med"/>
          </a:ln>
          <a:effectLst/>
        </p:spPr>
        <p:txBody>
          <a:bodyPr/>
          <a:lstStyle/>
          <a:p>
            <a:endParaRPr lang="en-GB"/>
          </a:p>
        </p:txBody>
      </p:sp>
      <p:sp>
        <p:nvSpPr>
          <p:cNvPr id="41995" name="AutoShape 11"/>
          <p:cNvSpPr>
            <a:spLocks noChangeArrowheads="1"/>
          </p:cNvSpPr>
          <p:nvPr/>
        </p:nvSpPr>
        <p:spPr bwMode="auto">
          <a:xfrm>
            <a:off x="4872039" y="6092825"/>
            <a:ext cx="1152525" cy="431800"/>
          </a:xfrm>
          <a:prstGeom prst="roundRect">
            <a:avLst>
              <a:gd name="adj" fmla="val 16667"/>
            </a:avLst>
          </a:prstGeom>
          <a:noFill/>
          <a:ln w="9525">
            <a:solidFill>
              <a:schemeClr val="tx1"/>
            </a:solidFill>
            <a:round/>
            <a:headEnd/>
            <a:tailEnd/>
          </a:ln>
          <a:effectLst/>
        </p:spPr>
        <p:txBody>
          <a:bodyPr wrap="none" anchor="ctr"/>
          <a:lstStyle/>
          <a:p>
            <a:pPr algn="ctr"/>
            <a:r>
              <a:rPr lang="en-GB"/>
              <a:t>Property</a:t>
            </a:r>
          </a:p>
        </p:txBody>
      </p:sp>
      <p:sp>
        <p:nvSpPr>
          <p:cNvPr id="41996" name="Line 12"/>
          <p:cNvSpPr>
            <a:spLocks noChangeShapeType="1"/>
          </p:cNvSpPr>
          <p:nvPr/>
        </p:nvSpPr>
        <p:spPr bwMode="auto">
          <a:xfrm flipV="1">
            <a:off x="5448300" y="5516563"/>
            <a:ext cx="0" cy="576262"/>
          </a:xfrm>
          <a:prstGeom prst="line">
            <a:avLst/>
          </a:prstGeom>
          <a:noFill/>
          <a:ln w="38100">
            <a:solidFill>
              <a:schemeClr val="tx1"/>
            </a:solidFill>
            <a:round/>
            <a:headEnd/>
            <a:tailEnd type="triangle" w="med" len="med"/>
          </a:ln>
          <a:effectLst/>
        </p:spPr>
        <p:txBody>
          <a:bodyPr/>
          <a:lstStyle/>
          <a:p>
            <a:endParaRPr lang="en-GB"/>
          </a:p>
        </p:txBody>
      </p:sp>
      <p:sp>
        <p:nvSpPr>
          <p:cNvPr id="41997" name="Rectangle 4"/>
          <p:cNvSpPr>
            <a:spLocks noChangeArrowheads="1"/>
          </p:cNvSpPr>
          <p:nvPr/>
        </p:nvSpPr>
        <p:spPr bwMode="auto">
          <a:xfrm>
            <a:off x="1990726" y="1557339"/>
            <a:ext cx="8208963" cy="2447925"/>
          </a:xfrm>
          <a:prstGeom prst="rect">
            <a:avLst/>
          </a:prstGeom>
          <a:solidFill>
            <a:srgbClr val="FFFFCC"/>
          </a:solidFill>
          <a:ln w="9525">
            <a:solidFill>
              <a:schemeClr val="tx1"/>
            </a:solidFill>
            <a:miter lim="800000"/>
            <a:headEnd/>
            <a:tailEnd/>
          </a:ln>
        </p:spPr>
        <p:txBody>
          <a:bodyPr wrap="none" anchor="ctr"/>
          <a:lstStyle/>
          <a:p>
            <a:endParaRPr lang="en-US"/>
          </a:p>
        </p:txBody>
      </p:sp>
      <p:sp>
        <p:nvSpPr>
          <p:cNvPr id="41998" name="Rectangle 3"/>
          <p:cNvSpPr>
            <a:spLocks noChangeArrowheads="1"/>
          </p:cNvSpPr>
          <p:nvPr/>
        </p:nvSpPr>
        <p:spPr bwMode="auto">
          <a:xfrm>
            <a:off x="2063750" y="1628776"/>
            <a:ext cx="8229600" cy="2232025"/>
          </a:xfrm>
          <a:prstGeom prst="rect">
            <a:avLst/>
          </a:prstGeom>
          <a:noFill/>
          <a:ln w="9525">
            <a:noFill/>
            <a:miter lim="800000"/>
            <a:headEnd/>
            <a:tailEnd/>
          </a:ln>
        </p:spPr>
        <p:txBody>
          <a:bodyPr/>
          <a:lstStyle/>
          <a:p>
            <a:pPr marL="342900" indent="-342900">
              <a:spcBef>
                <a:spcPct val="20000"/>
              </a:spcBef>
              <a:buClr>
                <a:schemeClr val="tx2"/>
              </a:buClr>
              <a:buSzPct val="70000"/>
              <a:buFont typeface="Wingdings" pitchFamily="2" charset="2"/>
              <a:buChar char="l"/>
            </a:pPr>
            <a:r>
              <a:rPr lang="en-GB" sz="3000" dirty="0">
                <a:solidFill>
                  <a:srgbClr val="FF0000"/>
                </a:solidFill>
              </a:rPr>
              <a:t>selector {property: value} </a:t>
            </a:r>
          </a:p>
          <a:p>
            <a:pPr marL="692150" lvl="1" indent="-347663">
              <a:spcBef>
                <a:spcPct val="20000"/>
              </a:spcBef>
              <a:buClr>
                <a:schemeClr val="accent2"/>
              </a:buClr>
              <a:buSzPct val="70000"/>
              <a:buFont typeface="Wingdings" pitchFamily="2" charset="2"/>
              <a:buChar char="l"/>
            </a:pPr>
            <a:r>
              <a:rPr lang="en-GB" sz="2600" dirty="0"/>
              <a:t>Selector - relates to the HTML tag to be defined</a:t>
            </a:r>
          </a:p>
          <a:p>
            <a:pPr marL="692150" lvl="1" indent="-347663">
              <a:spcBef>
                <a:spcPct val="20000"/>
              </a:spcBef>
              <a:buClr>
                <a:schemeClr val="accent2"/>
              </a:buClr>
              <a:buSzPct val="70000"/>
              <a:buFont typeface="Wingdings" pitchFamily="2" charset="2"/>
              <a:buChar char="l"/>
            </a:pPr>
            <a:r>
              <a:rPr lang="en-GB" sz="2600" dirty="0"/>
              <a:t>Property – attribute to change</a:t>
            </a:r>
          </a:p>
          <a:p>
            <a:pPr marL="692150" lvl="1" indent="-347663">
              <a:spcBef>
                <a:spcPct val="20000"/>
              </a:spcBef>
              <a:buClr>
                <a:schemeClr val="accent2"/>
              </a:buClr>
              <a:buSzPct val="70000"/>
              <a:buFont typeface="Wingdings" pitchFamily="2" charset="2"/>
              <a:buChar char="l"/>
            </a:pPr>
            <a:r>
              <a:rPr lang="en-GB" sz="2600" dirty="0"/>
              <a:t>Value – new attributes value</a:t>
            </a:r>
          </a:p>
        </p:txBody>
      </p:sp>
      <p:sp>
        <p:nvSpPr>
          <p:cNvPr id="41999" name="AutoShape 15"/>
          <p:cNvSpPr>
            <a:spLocks noChangeArrowheads="1"/>
          </p:cNvSpPr>
          <p:nvPr/>
        </p:nvSpPr>
        <p:spPr bwMode="auto">
          <a:xfrm>
            <a:off x="5446713" y="4076700"/>
            <a:ext cx="1441450" cy="431800"/>
          </a:xfrm>
          <a:prstGeom prst="roundRect">
            <a:avLst>
              <a:gd name="adj" fmla="val 16667"/>
            </a:avLst>
          </a:prstGeom>
          <a:noFill/>
          <a:ln w="9525">
            <a:solidFill>
              <a:schemeClr val="tx1"/>
            </a:solidFill>
            <a:round/>
            <a:headEnd/>
            <a:tailEnd/>
          </a:ln>
          <a:effectLst/>
        </p:spPr>
        <p:txBody>
          <a:bodyPr wrap="none" anchor="ctr"/>
          <a:lstStyle/>
          <a:p>
            <a:pPr algn="ctr"/>
            <a:r>
              <a:rPr lang="en-GB"/>
              <a:t>Declaration</a:t>
            </a:r>
          </a:p>
        </p:txBody>
      </p:sp>
      <p:sp>
        <p:nvSpPr>
          <p:cNvPr id="42000" name="Line 16"/>
          <p:cNvSpPr>
            <a:spLocks noChangeShapeType="1"/>
          </p:cNvSpPr>
          <p:nvPr/>
        </p:nvSpPr>
        <p:spPr bwMode="auto">
          <a:xfrm>
            <a:off x="6167438" y="4508501"/>
            <a:ext cx="0" cy="504825"/>
          </a:xfrm>
          <a:prstGeom prst="line">
            <a:avLst/>
          </a:prstGeom>
          <a:noFill/>
          <a:ln w="38100">
            <a:solidFill>
              <a:schemeClr val="tx1"/>
            </a:solidFill>
            <a:round/>
            <a:headEnd/>
            <a:tailEnd type="triangle" w="med" len="med"/>
          </a:ln>
          <a:effectLst/>
        </p:spPr>
        <p:txBody>
          <a:bodyPr/>
          <a:lstStyle/>
          <a:p>
            <a:endParaRPr lang="en-GB"/>
          </a:p>
        </p:txBody>
      </p:sp>
      <p:sp>
        <p:nvSpPr>
          <p:cNvPr id="42001" name="Line 17"/>
          <p:cNvSpPr>
            <a:spLocks noChangeShapeType="1"/>
          </p:cNvSpPr>
          <p:nvPr/>
        </p:nvSpPr>
        <p:spPr bwMode="auto">
          <a:xfrm>
            <a:off x="4510089" y="5013325"/>
            <a:ext cx="3457575" cy="0"/>
          </a:xfrm>
          <a:prstGeom prst="line">
            <a:avLst/>
          </a:prstGeom>
          <a:noFill/>
          <a:ln w="38100">
            <a:solidFill>
              <a:schemeClr val="hlink"/>
            </a:solidFill>
            <a:round/>
            <a:headEnd/>
            <a:tailEnd/>
          </a:ln>
          <a:effectLst/>
        </p:spPr>
        <p:txBody>
          <a:bodyPr/>
          <a:lstStyle/>
          <a:p>
            <a:endParaRPr lang="en-GB"/>
          </a:p>
        </p:txBody>
      </p:sp>
    </p:spTree>
    <p:extLst>
      <p:ext uri="{BB962C8B-B14F-4D97-AF65-F5344CB8AC3E}">
        <p14:creationId xmlns:p14="http://schemas.microsoft.com/office/powerpoint/2010/main" val="21496810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GB"/>
              <a:t>HTML</a:t>
            </a:r>
          </a:p>
        </p:txBody>
      </p:sp>
      <p:sp>
        <p:nvSpPr>
          <p:cNvPr id="54275" name="Rectangle 3"/>
          <p:cNvSpPr>
            <a:spLocks noGrp="1" noChangeArrowheads="1"/>
          </p:cNvSpPr>
          <p:nvPr>
            <p:ph idx="1"/>
          </p:nvPr>
        </p:nvSpPr>
        <p:spPr>
          <a:xfrm>
            <a:off x="1981201" y="1998663"/>
            <a:ext cx="5554663" cy="4525962"/>
          </a:xfrm>
        </p:spPr>
        <p:txBody>
          <a:bodyPr/>
          <a:lstStyle/>
          <a:p>
            <a:r>
              <a:rPr lang="en-GB" sz="2600" dirty="0"/>
              <a:t>Hyper Text Mark-up Language</a:t>
            </a:r>
          </a:p>
          <a:p>
            <a:r>
              <a:rPr lang="en-GB" sz="2600" dirty="0"/>
              <a:t>Server sends HTML to client machines</a:t>
            </a:r>
          </a:p>
          <a:p>
            <a:r>
              <a:rPr lang="en-GB" sz="2600" dirty="0"/>
              <a:t>The Website is displayed on the client machines</a:t>
            </a:r>
          </a:p>
          <a:p>
            <a:r>
              <a:rPr lang="en-GB" dirty="0" smtClean="0"/>
              <a:t>There is NO server-side interaction</a:t>
            </a:r>
            <a:endParaRPr lang="en-GB" sz="2600" dirty="0"/>
          </a:p>
          <a:p>
            <a:endParaRPr lang="en-GB" sz="2600" dirty="0"/>
          </a:p>
        </p:txBody>
      </p:sp>
      <p:pic>
        <p:nvPicPr>
          <p:cNvPr id="54276" name="Picture 4" descr="j0285750"/>
          <p:cNvPicPr>
            <a:picLocks noChangeAspect="1" noChangeArrowheads="1"/>
          </p:cNvPicPr>
          <p:nvPr/>
        </p:nvPicPr>
        <p:blipFill>
          <a:blip r:embed="rId3" cstate="print"/>
          <a:srcRect/>
          <a:stretch>
            <a:fillRect/>
          </a:stretch>
        </p:blipFill>
        <p:spPr bwMode="auto">
          <a:xfrm>
            <a:off x="2927350" y="5518151"/>
            <a:ext cx="1824038" cy="1120775"/>
          </a:xfrm>
          <a:prstGeom prst="rect">
            <a:avLst/>
          </a:prstGeom>
          <a:noFill/>
        </p:spPr>
      </p:pic>
      <p:pic>
        <p:nvPicPr>
          <p:cNvPr id="54277" name="Picture 5" descr="MCj04247900000[1]"/>
          <p:cNvPicPr>
            <a:picLocks noChangeAspect="1" noChangeArrowheads="1"/>
          </p:cNvPicPr>
          <p:nvPr/>
        </p:nvPicPr>
        <p:blipFill>
          <a:blip r:embed="rId4" cstate="print"/>
          <a:srcRect/>
          <a:stretch>
            <a:fillRect/>
          </a:stretch>
        </p:blipFill>
        <p:spPr bwMode="auto">
          <a:xfrm>
            <a:off x="7751763" y="2349500"/>
            <a:ext cx="1708150" cy="1778000"/>
          </a:xfrm>
          <a:prstGeom prst="rect">
            <a:avLst/>
          </a:prstGeom>
          <a:noFill/>
        </p:spPr>
      </p:pic>
      <p:pic>
        <p:nvPicPr>
          <p:cNvPr id="54278" name="Picture 6" descr="j0285750"/>
          <p:cNvPicPr>
            <a:picLocks noChangeAspect="1" noChangeArrowheads="1"/>
          </p:cNvPicPr>
          <p:nvPr/>
        </p:nvPicPr>
        <p:blipFill>
          <a:blip r:embed="rId3" cstate="print"/>
          <a:srcRect/>
          <a:stretch>
            <a:fillRect/>
          </a:stretch>
        </p:blipFill>
        <p:spPr bwMode="auto">
          <a:xfrm>
            <a:off x="5783264" y="5518151"/>
            <a:ext cx="1824037" cy="1120775"/>
          </a:xfrm>
          <a:prstGeom prst="rect">
            <a:avLst/>
          </a:prstGeom>
          <a:noFill/>
        </p:spPr>
      </p:pic>
      <p:pic>
        <p:nvPicPr>
          <p:cNvPr id="54279" name="Picture 7" descr="j0285750"/>
          <p:cNvPicPr>
            <a:picLocks noChangeAspect="1" noChangeArrowheads="1"/>
          </p:cNvPicPr>
          <p:nvPr/>
        </p:nvPicPr>
        <p:blipFill>
          <a:blip r:embed="rId3" cstate="print"/>
          <a:srcRect/>
          <a:stretch>
            <a:fillRect/>
          </a:stretch>
        </p:blipFill>
        <p:spPr bwMode="auto">
          <a:xfrm>
            <a:off x="8615364" y="5518151"/>
            <a:ext cx="1824037" cy="1120775"/>
          </a:xfrm>
          <a:prstGeom prst="rect">
            <a:avLst/>
          </a:prstGeom>
          <a:noFill/>
        </p:spPr>
      </p:pic>
      <p:cxnSp>
        <p:nvCxnSpPr>
          <p:cNvPr id="54280" name="AutoShape 8"/>
          <p:cNvCxnSpPr>
            <a:cxnSpLocks noChangeShapeType="1"/>
            <a:stCxn id="0" idx="2"/>
            <a:endCxn id="0" idx="0"/>
          </p:cNvCxnSpPr>
          <p:nvPr/>
        </p:nvCxnSpPr>
        <p:spPr bwMode="auto">
          <a:xfrm rot="5400000">
            <a:off x="5527676" y="2439988"/>
            <a:ext cx="1390650" cy="4765675"/>
          </a:xfrm>
          <a:prstGeom prst="bentConnector3">
            <a:avLst>
              <a:gd name="adj1" fmla="val 50000"/>
            </a:avLst>
          </a:prstGeom>
          <a:noFill/>
          <a:ln w="57150">
            <a:solidFill>
              <a:schemeClr val="tx1"/>
            </a:solidFill>
            <a:miter lim="800000"/>
            <a:headEnd/>
            <a:tailEnd type="triangle" w="med" len="med"/>
          </a:ln>
          <a:effectLst/>
        </p:spPr>
      </p:cxnSp>
      <p:cxnSp>
        <p:nvCxnSpPr>
          <p:cNvPr id="54281" name="AutoShape 9"/>
          <p:cNvCxnSpPr>
            <a:cxnSpLocks noChangeShapeType="1"/>
            <a:stCxn id="0" idx="2"/>
            <a:endCxn id="0" idx="0"/>
          </p:cNvCxnSpPr>
          <p:nvPr/>
        </p:nvCxnSpPr>
        <p:spPr bwMode="auto">
          <a:xfrm rot="16200000" flipH="1">
            <a:off x="8371682" y="4361657"/>
            <a:ext cx="1390650" cy="922337"/>
          </a:xfrm>
          <a:prstGeom prst="bentConnector3">
            <a:avLst>
              <a:gd name="adj1" fmla="val 50000"/>
            </a:avLst>
          </a:prstGeom>
          <a:noFill/>
          <a:ln w="57150">
            <a:solidFill>
              <a:schemeClr val="tx1"/>
            </a:solidFill>
            <a:miter lim="800000"/>
            <a:headEnd/>
            <a:tailEnd type="triangle" w="med" len="med"/>
          </a:ln>
          <a:effectLst/>
        </p:spPr>
      </p:cxnSp>
      <p:cxnSp>
        <p:nvCxnSpPr>
          <p:cNvPr id="54282" name="AutoShape 10"/>
          <p:cNvCxnSpPr>
            <a:cxnSpLocks noChangeShapeType="1"/>
            <a:stCxn id="0" idx="2"/>
            <a:endCxn id="0" idx="0"/>
          </p:cNvCxnSpPr>
          <p:nvPr/>
        </p:nvCxnSpPr>
        <p:spPr bwMode="auto">
          <a:xfrm rot="5400000">
            <a:off x="6955632" y="3867944"/>
            <a:ext cx="1390650" cy="1909763"/>
          </a:xfrm>
          <a:prstGeom prst="bentConnector3">
            <a:avLst>
              <a:gd name="adj1" fmla="val 50000"/>
            </a:avLst>
          </a:prstGeom>
          <a:noFill/>
          <a:ln w="57150">
            <a:solidFill>
              <a:schemeClr val="tx1"/>
            </a:solidFill>
            <a:miter lim="800000"/>
            <a:headEnd/>
            <a:tailEnd type="triangle" w="med" len="med"/>
          </a:ln>
          <a:effectLst/>
        </p:spPr>
      </p:cxnSp>
      <p:pic>
        <p:nvPicPr>
          <p:cNvPr id="54283" name="Picture 11"/>
          <p:cNvPicPr>
            <a:picLocks noChangeAspect="1" noChangeArrowheads="1"/>
          </p:cNvPicPr>
          <p:nvPr/>
        </p:nvPicPr>
        <p:blipFill>
          <a:blip r:embed="rId5" cstate="print"/>
          <a:srcRect/>
          <a:stretch>
            <a:fillRect/>
          </a:stretch>
        </p:blipFill>
        <p:spPr bwMode="auto">
          <a:xfrm>
            <a:off x="3359151" y="5661026"/>
            <a:ext cx="504825" cy="576263"/>
          </a:xfrm>
          <a:prstGeom prst="rect">
            <a:avLst/>
          </a:prstGeom>
          <a:noFill/>
          <a:ln w="9525">
            <a:noFill/>
            <a:miter lim="800000"/>
            <a:headEnd/>
            <a:tailEnd/>
          </a:ln>
          <a:effectLst/>
        </p:spPr>
      </p:pic>
      <p:pic>
        <p:nvPicPr>
          <p:cNvPr id="54284" name="Picture 12"/>
          <p:cNvPicPr>
            <a:picLocks noChangeAspect="1" noChangeArrowheads="1"/>
          </p:cNvPicPr>
          <p:nvPr/>
        </p:nvPicPr>
        <p:blipFill>
          <a:blip r:embed="rId5" cstate="print"/>
          <a:srcRect/>
          <a:stretch>
            <a:fillRect/>
          </a:stretch>
        </p:blipFill>
        <p:spPr bwMode="auto">
          <a:xfrm>
            <a:off x="6240464" y="5661026"/>
            <a:ext cx="504825" cy="576263"/>
          </a:xfrm>
          <a:prstGeom prst="rect">
            <a:avLst/>
          </a:prstGeom>
          <a:noFill/>
          <a:ln w="9525">
            <a:noFill/>
            <a:miter lim="800000"/>
            <a:headEnd/>
            <a:tailEnd/>
          </a:ln>
          <a:effectLst/>
        </p:spPr>
      </p:pic>
      <p:pic>
        <p:nvPicPr>
          <p:cNvPr id="54285" name="Picture 13"/>
          <p:cNvPicPr>
            <a:picLocks noChangeAspect="1" noChangeArrowheads="1"/>
          </p:cNvPicPr>
          <p:nvPr/>
        </p:nvPicPr>
        <p:blipFill>
          <a:blip r:embed="rId5" cstate="print"/>
          <a:srcRect/>
          <a:stretch>
            <a:fillRect/>
          </a:stretch>
        </p:blipFill>
        <p:spPr bwMode="auto">
          <a:xfrm>
            <a:off x="9048751" y="5661026"/>
            <a:ext cx="504825" cy="576263"/>
          </a:xfrm>
          <a:prstGeom prst="rect">
            <a:avLst/>
          </a:prstGeom>
          <a:noFill/>
          <a:ln w="9525">
            <a:noFill/>
            <a:miter lim="800000"/>
            <a:headEnd/>
            <a:tailEnd/>
          </a:ln>
          <a:effectLst/>
        </p:spPr>
      </p:pic>
      <p:sp>
        <p:nvSpPr>
          <p:cNvPr id="54286" name="Text Box 14"/>
          <p:cNvSpPr txBox="1">
            <a:spLocks noChangeArrowheads="1"/>
          </p:cNvSpPr>
          <p:nvPr/>
        </p:nvSpPr>
        <p:spPr bwMode="auto">
          <a:xfrm>
            <a:off x="8040688" y="2060575"/>
            <a:ext cx="744114" cy="369332"/>
          </a:xfrm>
          <a:prstGeom prst="rect">
            <a:avLst/>
          </a:prstGeom>
          <a:noFill/>
          <a:ln w="9525">
            <a:noFill/>
            <a:miter lim="800000"/>
            <a:headEnd/>
            <a:tailEnd/>
          </a:ln>
          <a:effectLst/>
        </p:spPr>
        <p:txBody>
          <a:bodyPr wrap="none">
            <a:spAutoFit/>
          </a:bodyPr>
          <a:lstStyle/>
          <a:p>
            <a:r>
              <a:rPr lang="en-GB" b="1"/>
              <a:t>HTML</a:t>
            </a:r>
          </a:p>
        </p:txBody>
      </p:sp>
      <p:sp>
        <p:nvSpPr>
          <p:cNvPr id="54287" name="Text Box 15"/>
          <p:cNvSpPr txBox="1">
            <a:spLocks noChangeArrowheads="1"/>
          </p:cNvSpPr>
          <p:nvPr/>
        </p:nvSpPr>
        <p:spPr bwMode="auto">
          <a:xfrm>
            <a:off x="8040688" y="2060575"/>
            <a:ext cx="744114" cy="369332"/>
          </a:xfrm>
          <a:prstGeom prst="rect">
            <a:avLst/>
          </a:prstGeom>
          <a:noFill/>
          <a:ln w="9525">
            <a:noFill/>
            <a:miter lim="800000"/>
            <a:headEnd/>
            <a:tailEnd/>
          </a:ln>
          <a:effectLst/>
        </p:spPr>
        <p:txBody>
          <a:bodyPr wrap="none">
            <a:spAutoFit/>
          </a:bodyPr>
          <a:lstStyle/>
          <a:p>
            <a:r>
              <a:rPr lang="en-GB" b="1"/>
              <a:t>HTML</a:t>
            </a:r>
          </a:p>
        </p:txBody>
      </p:sp>
      <p:sp>
        <p:nvSpPr>
          <p:cNvPr id="54288" name="Text Box 16"/>
          <p:cNvSpPr txBox="1">
            <a:spLocks noChangeArrowheads="1"/>
          </p:cNvSpPr>
          <p:nvPr/>
        </p:nvSpPr>
        <p:spPr bwMode="auto">
          <a:xfrm>
            <a:off x="8040688" y="2060575"/>
            <a:ext cx="744114" cy="369332"/>
          </a:xfrm>
          <a:prstGeom prst="rect">
            <a:avLst/>
          </a:prstGeom>
          <a:noFill/>
          <a:ln w="9525">
            <a:noFill/>
            <a:miter lim="800000"/>
            <a:headEnd/>
            <a:tailEnd/>
          </a:ln>
          <a:effectLst/>
        </p:spPr>
        <p:txBody>
          <a:bodyPr wrap="none">
            <a:spAutoFit/>
          </a:bodyPr>
          <a:lstStyle/>
          <a:p>
            <a:r>
              <a:rPr lang="en-GB" b="1"/>
              <a:t>HTML</a:t>
            </a:r>
          </a:p>
        </p:txBody>
      </p:sp>
    </p:spTree>
    <p:extLst>
      <p:ext uri="{BB962C8B-B14F-4D97-AF65-F5344CB8AC3E}">
        <p14:creationId xmlns:p14="http://schemas.microsoft.com/office/powerpoint/2010/main" val="69755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4286"/>
                                        </p:tgtEl>
                                        <p:attrNameLst>
                                          <p:attrName>style.visibility</p:attrName>
                                        </p:attrNameLst>
                                      </p:cBhvr>
                                      <p:to>
                                        <p:strVal val="visible"/>
                                      </p:to>
                                    </p:set>
                                    <p:animEffect transition="in" filter="dissolve">
                                      <p:cBhvr>
                                        <p:cTn id="7" dur="500"/>
                                        <p:tgtEl>
                                          <p:spTgt spid="54286"/>
                                        </p:tgtEl>
                                      </p:cBhvr>
                                    </p:animEffect>
                                  </p:childTnLst>
                                </p:cTn>
                              </p:par>
                            </p:childTnLst>
                          </p:cTn>
                        </p:par>
                        <p:par>
                          <p:cTn id="8" fill="hold">
                            <p:stCondLst>
                              <p:cond delay="500"/>
                            </p:stCondLst>
                            <p:childTnLst>
                              <p:par>
                                <p:cTn id="9" presetID="0" presetClass="path" presetSubtype="0" accel="50000" decel="50000" fill="hold" grpId="1" nodeType="afterEffect">
                                  <p:stCondLst>
                                    <p:cond delay="0"/>
                                  </p:stCondLst>
                                  <p:childTnLst>
                                    <p:animMotion origin="layout" path="M 0 0 L 0.11025 0.54543 " pathEditMode="relative" ptsTypes="AA">
                                      <p:cBhvr>
                                        <p:cTn id="10" dur="2000" fill="hold"/>
                                        <p:tgtEl>
                                          <p:spTgt spid="54286"/>
                                        </p:tgtEl>
                                        <p:attrNameLst>
                                          <p:attrName>ppt_x</p:attrName>
                                          <p:attrName>ppt_y</p:attrName>
                                        </p:attrNameLst>
                                      </p:cBhvr>
                                    </p:animMotion>
                                  </p:childTnLst>
                                  <p:subTnLst>
                                    <p:set>
                                      <p:cBhvr override="childStyle">
                                        <p:cTn dur="1" fill="hold" display="0" masterRel="sameClick" afterEffect="1">
                                          <p:stCondLst>
                                            <p:cond evt="end" delay="0">
                                              <p:tn val="9"/>
                                            </p:cond>
                                          </p:stCondLst>
                                        </p:cTn>
                                        <p:tgtEl>
                                          <p:spTgt spid="54286"/>
                                        </p:tgtEl>
                                        <p:attrNameLst>
                                          <p:attrName>style.visibility</p:attrName>
                                        </p:attrNameLst>
                                      </p:cBhvr>
                                      <p:to>
                                        <p:strVal val="hidden"/>
                                      </p:to>
                                    </p:set>
                                  </p:subTnLst>
                                </p:cTn>
                              </p:par>
                            </p:childTnLst>
                          </p:cTn>
                        </p:par>
                        <p:par>
                          <p:cTn id="11" fill="hold">
                            <p:stCondLst>
                              <p:cond delay="2500"/>
                            </p:stCondLst>
                            <p:childTnLst>
                              <p:par>
                                <p:cTn id="12" presetID="9" presetClass="entr" presetSubtype="0" fill="hold" nodeType="afterEffect">
                                  <p:stCondLst>
                                    <p:cond delay="500"/>
                                  </p:stCondLst>
                                  <p:childTnLst>
                                    <p:set>
                                      <p:cBhvr>
                                        <p:cTn id="13" dur="1" fill="hold">
                                          <p:stCondLst>
                                            <p:cond delay="0"/>
                                          </p:stCondLst>
                                        </p:cTn>
                                        <p:tgtEl>
                                          <p:spTgt spid="54285"/>
                                        </p:tgtEl>
                                        <p:attrNameLst>
                                          <p:attrName>style.visibility</p:attrName>
                                        </p:attrNameLst>
                                      </p:cBhvr>
                                      <p:to>
                                        <p:strVal val="visible"/>
                                      </p:to>
                                    </p:set>
                                    <p:animEffect transition="in" filter="dissolve">
                                      <p:cBhvr>
                                        <p:cTn id="14" dur="500"/>
                                        <p:tgtEl>
                                          <p:spTgt spid="54285"/>
                                        </p:tgtEl>
                                      </p:cBhvr>
                                    </p:animEffect>
                                  </p:childTnLst>
                                </p:cTn>
                              </p:par>
                            </p:childTnLst>
                          </p:cTn>
                        </p:par>
                        <p:par>
                          <p:cTn id="15" fill="hold">
                            <p:stCondLst>
                              <p:cond delay="3500"/>
                            </p:stCondLst>
                            <p:childTnLst>
                              <p:par>
                                <p:cTn id="16" presetID="9" presetClass="entr" presetSubtype="0" fill="hold" grpId="0" nodeType="afterEffect">
                                  <p:stCondLst>
                                    <p:cond delay="0"/>
                                  </p:stCondLst>
                                  <p:childTnLst>
                                    <p:set>
                                      <p:cBhvr>
                                        <p:cTn id="17" dur="1" fill="hold">
                                          <p:stCondLst>
                                            <p:cond delay="0"/>
                                          </p:stCondLst>
                                        </p:cTn>
                                        <p:tgtEl>
                                          <p:spTgt spid="54287"/>
                                        </p:tgtEl>
                                        <p:attrNameLst>
                                          <p:attrName>style.visibility</p:attrName>
                                        </p:attrNameLst>
                                      </p:cBhvr>
                                      <p:to>
                                        <p:strVal val="visible"/>
                                      </p:to>
                                    </p:set>
                                    <p:animEffect transition="in" filter="dissolve">
                                      <p:cBhvr>
                                        <p:cTn id="18" dur="500"/>
                                        <p:tgtEl>
                                          <p:spTgt spid="54287"/>
                                        </p:tgtEl>
                                      </p:cBhvr>
                                    </p:animEffect>
                                  </p:childTnLst>
                                </p:cTn>
                              </p:par>
                            </p:childTnLst>
                          </p:cTn>
                        </p:par>
                        <p:par>
                          <p:cTn id="19" fill="hold">
                            <p:stCondLst>
                              <p:cond delay="4000"/>
                            </p:stCondLst>
                            <p:childTnLst>
                              <p:par>
                                <p:cTn id="20" presetID="0" presetClass="path" presetSubtype="0" accel="50000" decel="50000" fill="hold" grpId="1" nodeType="afterEffect">
                                  <p:stCondLst>
                                    <p:cond delay="0"/>
                                  </p:stCondLst>
                                  <p:childTnLst>
                                    <p:animMotion origin="layout" path="M 4.72222E-6 4.79769E-6 L -0.21806 0.53988 " pathEditMode="relative" rAng="0" ptsTypes="AA">
                                      <p:cBhvr>
                                        <p:cTn id="21" dur="2000" fill="hold"/>
                                        <p:tgtEl>
                                          <p:spTgt spid="54287"/>
                                        </p:tgtEl>
                                        <p:attrNameLst>
                                          <p:attrName>ppt_x</p:attrName>
                                          <p:attrName>ppt_y</p:attrName>
                                        </p:attrNameLst>
                                      </p:cBhvr>
                                      <p:rCtr x="-10900" y="27000"/>
                                    </p:animMotion>
                                  </p:childTnLst>
                                  <p:subTnLst>
                                    <p:set>
                                      <p:cBhvr override="childStyle">
                                        <p:cTn dur="1" fill="hold" display="0" masterRel="sameClick" afterEffect="1">
                                          <p:stCondLst>
                                            <p:cond evt="end" delay="0">
                                              <p:tn val="20"/>
                                            </p:cond>
                                          </p:stCondLst>
                                        </p:cTn>
                                        <p:tgtEl>
                                          <p:spTgt spid="54287"/>
                                        </p:tgtEl>
                                        <p:attrNameLst>
                                          <p:attrName>style.visibility</p:attrName>
                                        </p:attrNameLst>
                                      </p:cBhvr>
                                      <p:to>
                                        <p:strVal val="hidden"/>
                                      </p:to>
                                    </p:set>
                                  </p:subTnLst>
                                </p:cTn>
                              </p:par>
                            </p:childTnLst>
                          </p:cTn>
                        </p:par>
                        <p:par>
                          <p:cTn id="22" fill="hold">
                            <p:stCondLst>
                              <p:cond delay="6000"/>
                            </p:stCondLst>
                            <p:childTnLst>
                              <p:par>
                                <p:cTn id="23" presetID="9" presetClass="entr" presetSubtype="0" fill="hold" nodeType="afterEffect">
                                  <p:stCondLst>
                                    <p:cond delay="500"/>
                                  </p:stCondLst>
                                  <p:childTnLst>
                                    <p:set>
                                      <p:cBhvr>
                                        <p:cTn id="24" dur="1" fill="hold">
                                          <p:stCondLst>
                                            <p:cond delay="0"/>
                                          </p:stCondLst>
                                        </p:cTn>
                                        <p:tgtEl>
                                          <p:spTgt spid="54284"/>
                                        </p:tgtEl>
                                        <p:attrNameLst>
                                          <p:attrName>style.visibility</p:attrName>
                                        </p:attrNameLst>
                                      </p:cBhvr>
                                      <p:to>
                                        <p:strVal val="visible"/>
                                      </p:to>
                                    </p:set>
                                    <p:animEffect transition="in" filter="dissolve">
                                      <p:cBhvr>
                                        <p:cTn id="25" dur="500"/>
                                        <p:tgtEl>
                                          <p:spTgt spid="54284"/>
                                        </p:tgtEl>
                                      </p:cBhvr>
                                    </p:animEffect>
                                  </p:childTnLst>
                                </p:cTn>
                              </p:par>
                            </p:childTnLst>
                          </p:cTn>
                        </p:par>
                        <p:par>
                          <p:cTn id="26" fill="hold">
                            <p:stCondLst>
                              <p:cond delay="7000"/>
                            </p:stCondLst>
                            <p:childTnLst>
                              <p:par>
                                <p:cTn id="27" presetID="9" presetClass="entr" presetSubtype="0" fill="hold" grpId="0" nodeType="afterEffect">
                                  <p:stCondLst>
                                    <p:cond delay="0"/>
                                  </p:stCondLst>
                                  <p:childTnLst>
                                    <p:set>
                                      <p:cBhvr>
                                        <p:cTn id="28" dur="1" fill="hold">
                                          <p:stCondLst>
                                            <p:cond delay="0"/>
                                          </p:stCondLst>
                                        </p:cTn>
                                        <p:tgtEl>
                                          <p:spTgt spid="54288"/>
                                        </p:tgtEl>
                                        <p:attrNameLst>
                                          <p:attrName>style.visibility</p:attrName>
                                        </p:attrNameLst>
                                      </p:cBhvr>
                                      <p:to>
                                        <p:strVal val="visible"/>
                                      </p:to>
                                    </p:set>
                                    <p:animEffect transition="in" filter="dissolve">
                                      <p:cBhvr>
                                        <p:cTn id="29" dur="500"/>
                                        <p:tgtEl>
                                          <p:spTgt spid="54288"/>
                                        </p:tgtEl>
                                      </p:cBhvr>
                                    </p:animEffect>
                                  </p:childTnLst>
                                </p:cTn>
                              </p:par>
                            </p:childTnLst>
                          </p:cTn>
                        </p:par>
                        <p:par>
                          <p:cTn id="30" fill="hold">
                            <p:stCondLst>
                              <p:cond delay="7500"/>
                            </p:stCondLst>
                            <p:childTnLst>
                              <p:par>
                                <p:cTn id="31" presetID="0" presetClass="path" presetSubtype="0" accel="50000" decel="50000" fill="hold" grpId="1" nodeType="afterEffect">
                                  <p:stCondLst>
                                    <p:cond delay="0"/>
                                  </p:stCondLst>
                                  <p:childTnLst>
                                    <p:animMotion origin="layout" path="M 4.72222E-6 4.79769E-6 L -0.52518 0.51884 " pathEditMode="relative" rAng="0" ptsTypes="AA">
                                      <p:cBhvr>
                                        <p:cTn id="32" dur="2000" fill="hold"/>
                                        <p:tgtEl>
                                          <p:spTgt spid="54288"/>
                                        </p:tgtEl>
                                        <p:attrNameLst>
                                          <p:attrName>ppt_x</p:attrName>
                                          <p:attrName>ppt_y</p:attrName>
                                        </p:attrNameLst>
                                      </p:cBhvr>
                                      <p:rCtr x="-26300" y="25900"/>
                                    </p:animMotion>
                                  </p:childTnLst>
                                  <p:subTnLst>
                                    <p:set>
                                      <p:cBhvr override="childStyle">
                                        <p:cTn dur="1" fill="hold" display="0" masterRel="sameClick" afterEffect="1">
                                          <p:stCondLst>
                                            <p:cond evt="end" delay="0">
                                              <p:tn val="31"/>
                                            </p:cond>
                                          </p:stCondLst>
                                        </p:cTn>
                                        <p:tgtEl>
                                          <p:spTgt spid="54288"/>
                                        </p:tgtEl>
                                        <p:attrNameLst>
                                          <p:attrName>style.visibility</p:attrName>
                                        </p:attrNameLst>
                                      </p:cBhvr>
                                      <p:to>
                                        <p:strVal val="hidden"/>
                                      </p:to>
                                    </p:set>
                                  </p:subTnLst>
                                </p:cTn>
                              </p:par>
                            </p:childTnLst>
                          </p:cTn>
                        </p:par>
                        <p:par>
                          <p:cTn id="33" fill="hold">
                            <p:stCondLst>
                              <p:cond delay="9500"/>
                            </p:stCondLst>
                            <p:childTnLst>
                              <p:par>
                                <p:cTn id="34" presetID="9" presetClass="entr" presetSubtype="0" fill="hold" nodeType="afterEffect">
                                  <p:stCondLst>
                                    <p:cond delay="500"/>
                                  </p:stCondLst>
                                  <p:childTnLst>
                                    <p:set>
                                      <p:cBhvr>
                                        <p:cTn id="35" dur="1" fill="hold">
                                          <p:stCondLst>
                                            <p:cond delay="0"/>
                                          </p:stCondLst>
                                        </p:cTn>
                                        <p:tgtEl>
                                          <p:spTgt spid="54283"/>
                                        </p:tgtEl>
                                        <p:attrNameLst>
                                          <p:attrName>style.visibility</p:attrName>
                                        </p:attrNameLst>
                                      </p:cBhvr>
                                      <p:to>
                                        <p:strVal val="visible"/>
                                      </p:to>
                                    </p:set>
                                    <p:animEffect transition="in" filter="dissolve">
                                      <p:cBhvr>
                                        <p:cTn id="36" dur="500"/>
                                        <p:tgtEl>
                                          <p:spTgt spid="54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6" grpId="0"/>
      <p:bldP spid="54286" grpId="1"/>
      <p:bldP spid="54287" grpId="0"/>
      <p:bldP spid="54287" grpId="1"/>
      <p:bldP spid="54288" grpId="0"/>
      <p:bldP spid="54288" grpId="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GB" smtClean="0"/>
              <a:t>Type selector format</a:t>
            </a:r>
          </a:p>
        </p:txBody>
      </p:sp>
      <p:sp>
        <p:nvSpPr>
          <p:cNvPr id="17411" name="Rectangle 4"/>
          <p:cNvSpPr>
            <a:spLocks noChangeArrowheads="1"/>
          </p:cNvSpPr>
          <p:nvPr/>
        </p:nvSpPr>
        <p:spPr bwMode="auto">
          <a:xfrm>
            <a:off x="2208214" y="1846263"/>
            <a:ext cx="7921625" cy="647700"/>
          </a:xfrm>
          <a:prstGeom prst="rect">
            <a:avLst/>
          </a:prstGeom>
          <a:solidFill>
            <a:srgbClr val="FFFFCC"/>
          </a:solidFill>
          <a:ln w="9525">
            <a:solidFill>
              <a:schemeClr val="tx1"/>
            </a:solidFill>
            <a:miter lim="800000"/>
            <a:headEnd/>
            <a:tailEnd/>
          </a:ln>
        </p:spPr>
        <p:txBody>
          <a:bodyPr wrap="none" anchor="ctr"/>
          <a:lstStyle/>
          <a:p>
            <a:r>
              <a:rPr lang="en-GB" sz="3200" dirty="0"/>
              <a:t>p {font-family: "sans serif";}</a:t>
            </a:r>
          </a:p>
        </p:txBody>
      </p:sp>
      <p:sp>
        <p:nvSpPr>
          <p:cNvPr id="17412" name="Rectangle 5"/>
          <p:cNvSpPr>
            <a:spLocks noChangeArrowheads="1"/>
          </p:cNvSpPr>
          <p:nvPr/>
        </p:nvSpPr>
        <p:spPr bwMode="auto">
          <a:xfrm>
            <a:off x="2208214" y="3717926"/>
            <a:ext cx="7921625" cy="3095625"/>
          </a:xfrm>
          <a:prstGeom prst="rect">
            <a:avLst/>
          </a:prstGeom>
          <a:solidFill>
            <a:srgbClr val="FFFFCC"/>
          </a:solidFill>
          <a:ln w="9525">
            <a:solidFill>
              <a:schemeClr val="tx1"/>
            </a:solidFill>
            <a:miter lim="800000"/>
            <a:headEnd/>
            <a:tailEnd/>
          </a:ln>
        </p:spPr>
        <p:txBody>
          <a:bodyPr wrap="none" anchor="ctr"/>
          <a:lstStyle/>
          <a:p>
            <a:pPr>
              <a:tabLst>
                <a:tab pos="441325" algn="l"/>
              </a:tabLst>
            </a:pPr>
            <a:r>
              <a:rPr lang="en-GB" sz="2800" dirty="0"/>
              <a:t>p </a:t>
            </a:r>
            <a:r>
              <a:rPr lang="en-GB" sz="2800" dirty="0" smtClean="0"/>
              <a:t>{ </a:t>
            </a:r>
          </a:p>
          <a:p>
            <a:pPr>
              <a:tabLst>
                <a:tab pos="441325" algn="l"/>
              </a:tabLst>
            </a:pPr>
            <a:r>
              <a:rPr lang="en-GB" sz="2800" dirty="0"/>
              <a:t>	</a:t>
            </a:r>
            <a:r>
              <a:rPr lang="en-GB" sz="2800" dirty="0" smtClean="0"/>
              <a:t>text-align</a:t>
            </a:r>
            <a:r>
              <a:rPr lang="en-GB" sz="2800" dirty="0"/>
              <a:t>: </a:t>
            </a:r>
            <a:r>
              <a:rPr lang="en-GB" sz="2800" dirty="0" err="1"/>
              <a:t>center</a:t>
            </a:r>
            <a:r>
              <a:rPr lang="en-GB" sz="2800" dirty="0"/>
              <a:t>; </a:t>
            </a:r>
          </a:p>
          <a:p>
            <a:pPr>
              <a:tabLst>
                <a:tab pos="441325" algn="l"/>
              </a:tabLst>
            </a:pPr>
            <a:r>
              <a:rPr lang="en-GB" sz="2800" dirty="0"/>
              <a:t>	</a:t>
            </a:r>
            <a:r>
              <a:rPr lang="en-GB" sz="2800" dirty="0" err="1"/>
              <a:t>color</a:t>
            </a:r>
            <a:r>
              <a:rPr lang="en-GB" sz="2800" dirty="0"/>
              <a:t>: black; </a:t>
            </a:r>
          </a:p>
          <a:p>
            <a:pPr>
              <a:tabLst>
                <a:tab pos="441325" algn="l"/>
              </a:tabLst>
            </a:pPr>
            <a:r>
              <a:rPr lang="en-GB" sz="2800" dirty="0"/>
              <a:t>	font-family: "</a:t>
            </a:r>
            <a:r>
              <a:rPr lang="en-GB" sz="2800" dirty="0" err="1"/>
              <a:t>arial</a:t>
            </a:r>
            <a:r>
              <a:rPr lang="en-GB" sz="2800" dirty="0"/>
              <a:t>";</a:t>
            </a:r>
          </a:p>
          <a:p>
            <a:pPr>
              <a:tabLst>
                <a:tab pos="441325" algn="l"/>
              </a:tabLst>
            </a:pPr>
            <a:r>
              <a:rPr lang="en-GB" sz="2800" dirty="0"/>
              <a:t>} </a:t>
            </a:r>
          </a:p>
        </p:txBody>
      </p:sp>
      <p:sp>
        <p:nvSpPr>
          <p:cNvPr id="17413" name="Rectangle 6"/>
          <p:cNvSpPr>
            <a:spLocks noChangeArrowheads="1"/>
          </p:cNvSpPr>
          <p:nvPr/>
        </p:nvSpPr>
        <p:spPr bwMode="auto">
          <a:xfrm>
            <a:off x="2208214" y="2781300"/>
            <a:ext cx="7921625" cy="647700"/>
          </a:xfrm>
          <a:prstGeom prst="rect">
            <a:avLst/>
          </a:prstGeom>
          <a:solidFill>
            <a:srgbClr val="FFFFCC"/>
          </a:solidFill>
          <a:ln w="9525">
            <a:solidFill>
              <a:schemeClr val="tx1"/>
            </a:solidFill>
            <a:miter lim="800000"/>
            <a:headEnd/>
            <a:tailEnd/>
          </a:ln>
        </p:spPr>
        <p:txBody>
          <a:bodyPr wrap="none" anchor="ctr"/>
          <a:lstStyle/>
          <a:p>
            <a:pPr>
              <a:lnSpc>
                <a:spcPct val="90000"/>
              </a:lnSpc>
              <a:spcBef>
                <a:spcPct val="20000"/>
              </a:spcBef>
              <a:buClr>
                <a:schemeClr val="tx2"/>
              </a:buClr>
              <a:buSzPct val="70000"/>
              <a:buFont typeface="Wingdings" pitchFamily="2" charset="2"/>
              <a:buNone/>
            </a:pPr>
            <a:r>
              <a:rPr lang="en-GB" sz="3200" dirty="0"/>
              <a:t>p {text-</a:t>
            </a:r>
            <a:r>
              <a:rPr lang="en-GB" sz="3200" dirty="0" err="1"/>
              <a:t>align:center</a:t>
            </a:r>
            <a:r>
              <a:rPr lang="en-GB" sz="3200" dirty="0"/>
              <a:t>; </a:t>
            </a:r>
            <a:r>
              <a:rPr lang="en-GB" sz="3200" dirty="0" err="1"/>
              <a:t>color:red</a:t>
            </a:r>
            <a:r>
              <a:rPr lang="en-GB" sz="3200" dirty="0"/>
              <a:t>;} </a:t>
            </a:r>
          </a:p>
        </p:txBody>
      </p:sp>
      <p:sp>
        <p:nvSpPr>
          <p:cNvPr id="17414" name="Text Box 8"/>
          <p:cNvSpPr txBox="1">
            <a:spLocks noChangeArrowheads="1"/>
          </p:cNvSpPr>
          <p:nvPr/>
        </p:nvSpPr>
        <p:spPr bwMode="auto">
          <a:xfrm>
            <a:off x="7516813" y="4600575"/>
            <a:ext cx="2323136" cy="369332"/>
          </a:xfrm>
          <a:prstGeom prst="rect">
            <a:avLst/>
          </a:prstGeom>
          <a:noFill/>
          <a:ln w="9525">
            <a:noFill/>
            <a:miter lim="800000"/>
            <a:headEnd/>
            <a:tailEnd/>
          </a:ln>
        </p:spPr>
        <p:txBody>
          <a:bodyPr wrap="none">
            <a:spAutoFit/>
          </a:bodyPr>
          <a:lstStyle/>
          <a:p>
            <a:r>
              <a:rPr lang="en-GB" dirty="0"/>
              <a:t>Better code formatting</a:t>
            </a:r>
          </a:p>
        </p:txBody>
      </p:sp>
    </p:spTree>
    <p:extLst>
      <p:ext uri="{BB962C8B-B14F-4D97-AF65-F5344CB8AC3E}">
        <p14:creationId xmlns:p14="http://schemas.microsoft.com/office/powerpoint/2010/main" val="314448607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title" idx="4294967295"/>
          </p:nvPr>
        </p:nvSpPr>
        <p:spPr>
          <a:xfrm>
            <a:off x="0" y="122238"/>
            <a:ext cx="7543800" cy="1295400"/>
          </a:xfrm>
        </p:spPr>
        <p:txBody>
          <a:bodyPr/>
          <a:lstStyle/>
          <a:p>
            <a:pPr eaLnBrk="1" hangingPunct="1"/>
            <a:r>
              <a:rPr lang="en-GB" smtClean="0"/>
              <a:t>Type selector in use</a:t>
            </a:r>
          </a:p>
        </p:txBody>
      </p:sp>
      <p:sp>
        <p:nvSpPr>
          <p:cNvPr id="7173" name="Rectangle 5"/>
          <p:cNvSpPr>
            <a:spLocks noChangeArrowheads="1"/>
          </p:cNvSpPr>
          <p:nvPr/>
        </p:nvSpPr>
        <p:spPr bwMode="auto">
          <a:xfrm>
            <a:off x="1775520" y="3141664"/>
            <a:ext cx="8640960" cy="3311525"/>
          </a:xfrm>
          <a:prstGeom prst="rect">
            <a:avLst/>
          </a:prstGeom>
          <a:solidFill>
            <a:srgbClr val="FFFFCC"/>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tabLst>
                <a:tab pos="265113" algn="l"/>
              </a:tabLst>
            </a:pPr>
            <a:r>
              <a:rPr lang="en-GB" sz="2400" dirty="0"/>
              <a:t>&lt;/head&gt; </a:t>
            </a:r>
          </a:p>
          <a:p>
            <a:pPr>
              <a:tabLst>
                <a:tab pos="265113" algn="l"/>
              </a:tabLst>
            </a:pPr>
            <a:r>
              <a:rPr lang="en-GB" sz="2400" dirty="0"/>
              <a:t>&lt;body&gt;</a:t>
            </a:r>
          </a:p>
          <a:p>
            <a:pPr>
              <a:tabLst>
                <a:tab pos="265113" algn="l"/>
              </a:tabLst>
            </a:pPr>
            <a:r>
              <a:rPr lang="en-GB" sz="2400" b="1" dirty="0">
                <a:solidFill>
                  <a:srgbClr val="FF0000"/>
                </a:solidFill>
              </a:rPr>
              <a:t>	&lt;p&gt;</a:t>
            </a:r>
            <a:r>
              <a:rPr lang="en-GB" sz="2400" b="1" dirty="0">
                <a:solidFill>
                  <a:srgbClr val="00B0F0"/>
                </a:solidFill>
                <a:latin typeface="Comic Sans MS" pitchFamily="66" charset="0"/>
              </a:rPr>
              <a:t>This text will have the CSS attributes applied</a:t>
            </a:r>
            <a:r>
              <a:rPr lang="en-GB" sz="2400" b="1" dirty="0">
                <a:solidFill>
                  <a:srgbClr val="FF0000"/>
                </a:solidFill>
              </a:rPr>
              <a:t>&lt;/p&gt;</a:t>
            </a:r>
          </a:p>
          <a:p>
            <a:pPr>
              <a:tabLst>
                <a:tab pos="265113" algn="l"/>
              </a:tabLst>
            </a:pPr>
            <a:r>
              <a:rPr lang="en-GB" b="1" dirty="0">
                <a:solidFill>
                  <a:srgbClr val="FF0000"/>
                </a:solidFill>
              </a:rPr>
              <a:t>	</a:t>
            </a:r>
            <a:r>
              <a:rPr lang="en-GB" sz="2400" b="1" dirty="0">
                <a:solidFill>
                  <a:srgbClr val="FF0000"/>
                </a:solidFill>
              </a:rPr>
              <a:t>&lt;p&gt;</a:t>
            </a:r>
            <a:r>
              <a:rPr lang="en-GB" sz="2400" b="1" dirty="0">
                <a:solidFill>
                  <a:srgbClr val="00B0F0"/>
                </a:solidFill>
                <a:latin typeface="Comic Sans MS" pitchFamily="66" charset="0"/>
              </a:rPr>
              <a:t>This text will also be formatted using CSS</a:t>
            </a:r>
            <a:r>
              <a:rPr lang="en-GB" sz="2400" b="1" dirty="0">
                <a:solidFill>
                  <a:srgbClr val="FF0000"/>
                </a:solidFill>
              </a:rPr>
              <a:t>&lt;/p&gt;</a:t>
            </a:r>
            <a:endParaRPr lang="en-GB" sz="3200" b="1" dirty="0">
              <a:solidFill>
                <a:srgbClr val="FF0000"/>
              </a:solidFill>
            </a:endParaRPr>
          </a:p>
          <a:p>
            <a:pPr>
              <a:tabLst>
                <a:tab pos="265113" algn="l"/>
              </a:tabLst>
            </a:pPr>
            <a:r>
              <a:rPr lang="en-GB" sz="2400" dirty="0"/>
              <a:t>&lt;/body&gt;</a:t>
            </a:r>
          </a:p>
        </p:txBody>
      </p:sp>
      <p:sp>
        <p:nvSpPr>
          <p:cNvPr id="7176" name="Rectangle 8"/>
          <p:cNvSpPr>
            <a:spLocks noChangeArrowheads="1"/>
          </p:cNvSpPr>
          <p:nvPr/>
        </p:nvSpPr>
        <p:spPr bwMode="auto">
          <a:xfrm>
            <a:off x="1847851" y="1484313"/>
            <a:ext cx="8493125" cy="1223962"/>
          </a:xfrm>
          <a:prstGeom prst="rect">
            <a:avLst/>
          </a:prstGeom>
          <a:solidFill>
            <a:srgbClr val="FFFFCC"/>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lgn="ctr"/>
            <a:r>
              <a:rPr lang="en-GB" sz="2700">
                <a:solidFill>
                  <a:srgbClr val="FF0000"/>
                </a:solidFill>
              </a:rPr>
              <a:t>p {font-family: </a:t>
            </a:r>
            <a:r>
              <a:rPr lang="en-GB" sz="2800">
                <a:solidFill>
                  <a:srgbClr val="FF0000"/>
                </a:solidFill>
              </a:rPr>
              <a:t>"</a:t>
            </a:r>
            <a:r>
              <a:rPr lang="en-GB" sz="2700">
                <a:solidFill>
                  <a:srgbClr val="FF0000"/>
                </a:solidFill>
              </a:rPr>
              <a:t>Comic"; color: blue;}</a:t>
            </a:r>
          </a:p>
        </p:txBody>
      </p:sp>
      <p:cxnSp>
        <p:nvCxnSpPr>
          <p:cNvPr id="44037" name="AutoShape 9"/>
          <p:cNvCxnSpPr>
            <a:cxnSpLocks noChangeShapeType="1"/>
            <a:stCxn id="7176" idx="2"/>
            <a:endCxn id="7173" idx="0"/>
          </p:cNvCxnSpPr>
          <p:nvPr/>
        </p:nvCxnSpPr>
        <p:spPr bwMode="auto">
          <a:xfrm rot="16200000" flipH="1">
            <a:off x="5878512" y="2924176"/>
            <a:ext cx="433388" cy="1587"/>
          </a:xfrm>
          <a:prstGeom prst="straightConnector1">
            <a:avLst/>
          </a:prstGeom>
          <a:noFill/>
          <a:ln w="38100">
            <a:solidFill>
              <a:schemeClr val="tx1"/>
            </a:solidFill>
            <a:round/>
            <a:headEnd/>
            <a:tailEnd type="triangle" w="med" len="med"/>
          </a:ln>
        </p:spPr>
      </p:cxnSp>
    </p:spTree>
    <p:extLst>
      <p:ext uri="{BB962C8B-B14F-4D97-AF65-F5344CB8AC3E}">
        <p14:creationId xmlns:p14="http://schemas.microsoft.com/office/powerpoint/2010/main" val="404774604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title" idx="4294967295"/>
          </p:nvPr>
        </p:nvSpPr>
        <p:spPr>
          <a:xfrm>
            <a:off x="0" y="122238"/>
            <a:ext cx="7543800" cy="1295400"/>
          </a:xfrm>
        </p:spPr>
        <p:txBody>
          <a:bodyPr/>
          <a:lstStyle/>
          <a:p>
            <a:pPr eaLnBrk="1" hangingPunct="1"/>
            <a:r>
              <a:rPr lang="en-GB" smtClean="0"/>
              <a:t>Class selector in use</a:t>
            </a:r>
          </a:p>
        </p:txBody>
      </p:sp>
      <p:sp>
        <p:nvSpPr>
          <p:cNvPr id="7173" name="Rectangle 5"/>
          <p:cNvSpPr>
            <a:spLocks noChangeArrowheads="1"/>
          </p:cNvSpPr>
          <p:nvPr/>
        </p:nvSpPr>
        <p:spPr bwMode="auto">
          <a:xfrm>
            <a:off x="1854200" y="3141664"/>
            <a:ext cx="8489950" cy="3311525"/>
          </a:xfrm>
          <a:prstGeom prst="rect">
            <a:avLst/>
          </a:prstGeom>
          <a:solidFill>
            <a:srgbClr val="FFFFCC"/>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tabLst>
                <a:tab pos="265113" algn="l"/>
              </a:tabLst>
            </a:pPr>
            <a:r>
              <a:rPr lang="en-GB" sz="2400" dirty="0"/>
              <a:t>&lt;/head&gt; </a:t>
            </a:r>
          </a:p>
          <a:p>
            <a:pPr>
              <a:tabLst>
                <a:tab pos="265113" algn="l"/>
              </a:tabLst>
            </a:pPr>
            <a:r>
              <a:rPr lang="en-GB" sz="2400" dirty="0"/>
              <a:t>&lt;body&gt;</a:t>
            </a:r>
          </a:p>
          <a:p>
            <a:pPr>
              <a:tabLst>
                <a:tab pos="265113" algn="l"/>
              </a:tabLst>
            </a:pPr>
            <a:r>
              <a:rPr lang="en-GB" sz="2400" b="1" dirty="0">
                <a:solidFill>
                  <a:srgbClr val="FF0000"/>
                </a:solidFill>
              </a:rPr>
              <a:t>	&lt;p&gt;this text will have no CSS formatting applied&lt;/p&gt;</a:t>
            </a:r>
          </a:p>
          <a:p>
            <a:pPr>
              <a:tabLst>
                <a:tab pos="265113" algn="l"/>
              </a:tabLst>
            </a:pPr>
            <a:r>
              <a:rPr lang="en-GB" b="1" dirty="0">
                <a:solidFill>
                  <a:srgbClr val="FF0000"/>
                </a:solidFill>
              </a:rPr>
              <a:t>	</a:t>
            </a:r>
            <a:r>
              <a:rPr lang="en-GB" sz="2400" b="1" dirty="0">
                <a:solidFill>
                  <a:srgbClr val="FF0000"/>
                </a:solidFill>
              </a:rPr>
              <a:t>&lt;p class= </a:t>
            </a:r>
            <a:r>
              <a:rPr lang="en-GB" sz="2400" dirty="0">
                <a:solidFill>
                  <a:srgbClr val="FF0000"/>
                </a:solidFill>
              </a:rPr>
              <a:t>"</a:t>
            </a:r>
            <a:r>
              <a:rPr lang="en-GB" sz="2400" b="1" dirty="0" err="1">
                <a:solidFill>
                  <a:srgbClr val="FF0000"/>
                </a:solidFill>
              </a:rPr>
              <a:t>smallprint</a:t>
            </a:r>
            <a:r>
              <a:rPr lang="en-GB" sz="2400" dirty="0">
                <a:solidFill>
                  <a:srgbClr val="FF0000"/>
                </a:solidFill>
              </a:rPr>
              <a:t>"</a:t>
            </a:r>
            <a:r>
              <a:rPr lang="en-GB" sz="2400" b="1" dirty="0">
                <a:solidFill>
                  <a:srgbClr val="FF0000"/>
                </a:solidFill>
              </a:rPr>
              <a:t>&gt;</a:t>
            </a:r>
            <a:r>
              <a:rPr lang="en-GB" sz="1400" b="1" dirty="0">
                <a:solidFill>
                  <a:srgbClr val="00B0F0"/>
                </a:solidFill>
                <a:latin typeface="Comic Sans MS" pitchFamily="66" charset="0"/>
              </a:rPr>
              <a:t>text will be formatted using class selector</a:t>
            </a:r>
            <a:r>
              <a:rPr lang="en-GB" sz="2400" b="1" dirty="0">
                <a:solidFill>
                  <a:srgbClr val="FF0000"/>
                </a:solidFill>
              </a:rPr>
              <a:t>&lt;/p&gt;</a:t>
            </a:r>
            <a:endParaRPr lang="en-GB" sz="3200" b="1" dirty="0">
              <a:solidFill>
                <a:srgbClr val="FF0000"/>
              </a:solidFill>
            </a:endParaRPr>
          </a:p>
          <a:p>
            <a:pPr>
              <a:tabLst>
                <a:tab pos="265113" algn="l"/>
              </a:tabLst>
            </a:pPr>
            <a:r>
              <a:rPr lang="en-GB" b="1" dirty="0">
                <a:solidFill>
                  <a:srgbClr val="FF0000"/>
                </a:solidFill>
              </a:rPr>
              <a:t>	</a:t>
            </a:r>
            <a:r>
              <a:rPr lang="en-GB" sz="2400" b="1" dirty="0">
                <a:solidFill>
                  <a:srgbClr val="FF0000"/>
                </a:solidFill>
              </a:rPr>
              <a:t>&lt;p class= </a:t>
            </a:r>
            <a:r>
              <a:rPr lang="en-GB" sz="2400" dirty="0">
                <a:solidFill>
                  <a:srgbClr val="FF0000"/>
                </a:solidFill>
              </a:rPr>
              <a:t>"</a:t>
            </a:r>
            <a:r>
              <a:rPr lang="en-GB" sz="2400" b="1" dirty="0" err="1">
                <a:solidFill>
                  <a:srgbClr val="FF0000"/>
                </a:solidFill>
              </a:rPr>
              <a:t>mainprint</a:t>
            </a:r>
            <a:r>
              <a:rPr lang="en-GB" sz="2400" dirty="0">
                <a:solidFill>
                  <a:srgbClr val="FF0000"/>
                </a:solidFill>
              </a:rPr>
              <a:t>"</a:t>
            </a:r>
            <a:r>
              <a:rPr lang="en-GB" sz="2400" b="1" dirty="0">
                <a:solidFill>
                  <a:srgbClr val="FF0000"/>
                </a:solidFill>
              </a:rPr>
              <a:t>&gt;</a:t>
            </a:r>
            <a:r>
              <a:rPr lang="en-GB" sz="2400" b="1" dirty="0">
                <a:solidFill>
                  <a:srgbClr val="00B0F0"/>
                </a:solidFill>
              </a:rPr>
              <a:t>text formatted differently</a:t>
            </a:r>
            <a:r>
              <a:rPr lang="en-GB" sz="2400" b="1" dirty="0">
                <a:solidFill>
                  <a:srgbClr val="FF0000"/>
                </a:solidFill>
              </a:rPr>
              <a:t>&lt;/p&gt;</a:t>
            </a:r>
            <a:endParaRPr lang="en-GB" sz="3200" dirty="0"/>
          </a:p>
          <a:p>
            <a:pPr>
              <a:tabLst>
                <a:tab pos="265113" algn="l"/>
              </a:tabLst>
            </a:pPr>
            <a:r>
              <a:rPr lang="en-GB" sz="2400" dirty="0"/>
              <a:t>&lt;/body&gt;</a:t>
            </a:r>
          </a:p>
          <a:p>
            <a:pPr>
              <a:tabLst>
                <a:tab pos="265113" algn="l"/>
              </a:tabLst>
            </a:pPr>
            <a:endParaRPr lang="en-GB" sz="2400" dirty="0"/>
          </a:p>
        </p:txBody>
      </p:sp>
      <p:sp>
        <p:nvSpPr>
          <p:cNvPr id="7176" name="Rectangle 8"/>
          <p:cNvSpPr>
            <a:spLocks noChangeArrowheads="1"/>
          </p:cNvSpPr>
          <p:nvPr/>
        </p:nvSpPr>
        <p:spPr bwMode="auto">
          <a:xfrm>
            <a:off x="1847851" y="1484313"/>
            <a:ext cx="8493125" cy="1223962"/>
          </a:xfrm>
          <a:prstGeom prst="rect">
            <a:avLst/>
          </a:prstGeom>
          <a:solidFill>
            <a:srgbClr val="FFFFCC"/>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lgn="ctr"/>
            <a:r>
              <a:rPr lang="en-GB" sz="2700">
                <a:solidFill>
                  <a:srgbClr val="FF0000"/>
                </a:solidFill>
              </a:rPr>
              <a:t>p.smallprint {font-family: </a:t>
            </a:r>
            <a:r>
              <a:rPr lang="en-GB" sz="2800">
                <a:solidFill>
                  <a:srgbClr val="FF0000"/>
                </a:solidFill>
              </a:rPr>
              <a:t>"</a:t>
            </a:r>
            <a:r>
              <a:rPr lang="en-GB" sz="2700">
                <a:solidFill>
                  <a:srgbClr val="FF0000"/>
                </a:solidFill>
              </a:rPr>
              <a:t>Comic"; font-size: 10px;}</a:t>
            </a:r>
          </a:p>
          <a:p>
            <a:pPr algn="ctr"/>
            <a:r>
              <a:rPr lang="en-GB" sz="2700">
                <a:solidFill>
                  <a:srgbClr val="FF0000"/>
                </a:solidFill>
              </a:rPr>
              <a:t>p.mainprint {font-family: "Arial"; font-size: 16px;}</a:t>
            </a:r>
          </a:p>
        </p:txBody>
      </p:sp>
      <p:cxnSp>
        <p:nvCxnSpPr>
          <p:cNvPr id="45061" name="AutoShape 9"/>
          <p:cNvCxnSpPr>
            <a:cxnSpLocks noChangeShapeType="1"/>
            <a:stCxn id="7176" idx="2"/>
            <a:endCxn id="7173" idx="0"/>
          </p:cNvCxnSpPr>
          <p:nvPr/>
        </p:nvCxnSpPr>
        <p:spPr bwMode="auto">
          <a:xfrm>
            <a:off x="6094413" y="2708275"/>
            <a:ext cx="4762" cy="433388"/>
          </a:xfrm>
          <a:prstGeom prst="straightConnector1">
            <a:avLst/>
          </a:prstGeom>
          <a:noFill/>
          <a:ln w="38100">
            <a:solidFill>
              <a:schemeClr val="tx1"/>
            </a:solidFill>
            <a:round/>
            <a:headEnd/>
            <a:tailEnd type="triangle" w="med" len="med"/>
          </a:ln>
        </p:spPr>
      </p:cxnSp>
    </p:spTree>
    <p:extLst>
      <p:ext uri="{BB962C8B-B14F-4D97-AF65-F5344CB8AC3E}">
        <p14:creationId xmlns:p14="http://schemas.microsoft.com/office/powerpoint/2010/main" val="228952688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pPr eaLnBrk="1" hangingPunct="1"/>
            <a:r>
              <a:rPr lang="en-GB" smtClean="0"/>
              <a:t>External CSS file example</a:t>
            </a:r>
          </a:p>
        </p:txBody>
      </p:sp>
      <p:sp>
        <p:nvSpPr>
          <p:cNvPr id="7173" name="Rectangle 5"/>
          <p:cNvSpPr>
            <a:spLocks noChangeArrowheads="1"/>
          </p:cNvSpPr>
          <p:nvPr/>
        </p:nvSpPr>
        <p:spPr bwMode="auto">
          <a:xfrm>
            <a:off x="1854200" y="3141664"/>
            <a:ext cx="8489950" cy="3311525"/>
          </a:xfrm>
          <a:prstGeom prst="rect">
            <a:avLst/>
          </a:prstGeom>
          <a:solidFill>
            <a:srgbClr val="FFFFCC"/>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lgn="ctr">
              <a:tabLst>
                <a:tab pos="265113" algn="l"/>
              </a:tabLst>
              <a:defRPr/>
            </a:pPr>
            <a:r>
              <a:rPr lang="en-GB" sz="2400" dirty="0"/>
              <a:t>Home webpage</a:t>
            </a:r>
          </a:p>
          <a:p>
            <a:pPr algn="ctr">
              <a:tabLst>
                <a:tab pos="265113" algn="l"/>
              </a:tabLst>
              <a:defRPr/>
            </a:pPr>
            <a:endParaRPr lang="en-GB" sz="2400" dirty="0"/>
          </a:p>
          <a:p>
            <a:pPr>
              <a:tabLst>
                <a:tab pos="265113" algn="l"/>
              </a:tabLst>
              <a:defRPr/>
            </a:pPr>
            <a:r>
              <a:rPr lang="en-GB" sz="2400" dirty="0"/>
              <a:t>&lt;head&gt;</a:t>
            </a:r>
          </a:p>
          <a:p>
            <a:pPr>
              <a:tabLst>
                <a:tab pos="265113" algn="l"/>
              </a:tabLst>
              <a:defRPr/>
            </a:pPr>
            <a:r>
              <a:rPr lang="en-GB" sz="2400" dirty="0">
                <a:solidFill>
                  <a:srgbClr val="FF0000"/>
                </a:solidFill>
              </a:rPr>
              <a:t>	&lt;link </a:t>
            </a:r>
            <a:r>
              <a:rPr lang="en-GB" sz="2400" dirty="0" err="1">
                <a:solidFill>
                  <a:srgbClr val="FF0000"/>
                </a:solidFill>
              </a:rPr>
              <a:t>rel</a:t>
            </a:r>
            <a:r>
              <a:rPr lang="en-GB" sz="2400" dirty="0">
                <a:solidFill>
                  <a:srgbClr val="FF0000"/>
                </a:solidFill>
              </a:rPr>
              <a:t>="</a:t>
            </a:r>
            <a:r>
              <a:rPr lang="en-GB" sz="2400" dirty="0" err="1">
                <a:solidFill>
                  <a:srgbClr val="FF0000"/>
                </a:solidFill>
              </a:rPr>
              <a:t>stylesheet</a:t>
            </a:r>
            <a:r>
              <a:rPr lang="en-GB" sz="2400" dirty="0">
                <a:solidFill>
                  <a:srgbClr val="FF0000"/>
                </a:solidFill>
              </a:rPr>
              <a:t>" type="text/</a:t>
            </a:r>
            <a:r>
              <a:rPr lang="en-GB" sz="2400" dirty="0" err="1">
                <a:solidFill>
                  <a:srgbClr val="FF0000"/>
                </a:solidFill>
              </a:rPr>
              <a:t>css</a:t>
            </a:r>
            <a:r>
              <a:rPr lang="en-GB" sz="2400" dirty="0">
                <a:solidFill>
                  <a:srgbClr val="FF0000"/>
                </a:solidFill>
              </a:rPr>
              <a:t>" </a:t>
            </a:r>
            <a:r>
              <a:rPr lang="en-GB" sz="2400" dirty="0" err="1">
                <a:solidFill>
                  <a:srgbClr val="FF0000"/>
                </a:solidFill>
              </a:rPr>
              <a:t>href</a:t>
            </a:r>
            <a:r>
              <a:rPr lang="en-GB" sz="2400" dirty="0">
                <a:solidFill>
                  <a:srgbClr val="FF0000"/>
                </a:solidFill>
              </a:rPr>
              <a:t>="</a:t>
            </a:r>
            <a:r>
              <a:rPr lang="en-GB" sz="2400" b="1" dirty="0">
                <a:solidFill>
                  <a:srgbClr val="FF0000"/>
                </a:solidFill>
              </a:rPr>
              <a:t>mystyle.css</a:t>
            </a:r>
            <a:r>
              <a:rPr lang="en-GB" sz="2400" dirty="0">
                <a:solidFill>
                  <a:srgbClr val="FF0000"/>
                </a:solidFill>
              </a:rPr>
              <a:t>" /&gt;</a:t>
            </a:r>
          </a:p>
          <a:p>
            <a:pPr>
              <a:tabLst>
                <a:tab pos="265113" algn="l"/>
              </a:tabLst>
              <a:defRPr/>
            </a:pPr>
            <a:r>
              <a:rPr lang="en-GB" sz="2400" dirty="0"/>
              <a:t>&lt;/head&gt; </a:t>
            </a:r>
          </a:p>
          <a:p>
            <a:pPr>
              <a:tabLst>
                <a:tab pos="265113" algn="l"/>
              </a:tabLst>
              <a:defRPr/>
            </a:pPr>
            <a:r>
              <a:rPr lang="en-GB" sz="2400" dirty="0"/>
              <a:t>&lt;body&gt;</a:t>
            </a:r>
          </a:p>
          <a:p>
            <a:pPr>
              <a:tabLst>
                <a:tab pos="265113" algn="l"/>
              </a:tabLst>
              <a:defRPr/>
            </a:pPr>
            <a:r>
              <a:rPr lang="en-GB" sz="2400" b="1" dirty="0">
                <a:solidFill>
                  <a:srgbClr val="FF0000"/>
                </a:solidFill>
              </a:rPr>
              <a:t>	&lt;p&gt;</a:t>
            </a:r>
            <a:r>
              <a:rPr lang="en-GB" sz="2400" b="1" dirty="0">
                <a:solidFill>
                  <a:srgbClr val="00B0F0"/>
                </a:solidFill>
                <a:latin typeface="Comic Sans MS" pitchFamily="66" charset="0"/>
              </a:rPr>
              <a:t>this text will have the CSS attributes applied</a:t>
            </a:r>
            <a:r>
              <a:rPr lang="en-GB" sz="2400" b="1" dirty="0">
                <a:solidFill>
                  <a:srgbClr val="FF0000"/>
                </a:solidFill>
              </a:rPr>
              <a:t>&lt;/p&gt;</a:t>
            </a:r>
          </a:p>
          <a:p>
            <a:pPr>
              <a:tabLst>
                <a:tab pos="265113" algn="l"/>
              </a:tabLst>
              <a:defRPr/>
            </a:pPr>
            <a:r>
              <a:rPr lang="en-GB" b="1" dirty="0">
                <a:solidFill>
                  <a:srgbClr val="FF0000"/>
                </a:solidFill>
              </a:rPr>
              <a:t>	</a:t>
            </a:r>
            <a:r>
              <a:rPr lang="en-GB" sz="2400" b="1" dirty="0">
                <a:solidFill>
                  <a:srgbClr val="FF0000"/>
                </a:solidFill>
              </a:rPr>
              <a:t>&lt;p&gt;</a:t>
            </a:r>
            <a:r>
              <a:rPr lang="en-GB" sz="2400" b="1" dirty="0">
                <a:solidFill>
                  <a:srgbClr val="00B0F0"/>
                </a:solidFill>
                <a:latin typeface="Comic Sans MS" pitchFamily="66" charset="0"/>
              </a:rPr>
              <a:t>this text will also be formatted using CSS</a:t>
            </a:r>
            <a:r>
              <a:rPr lang="en-GB" sz="2400" b="1" dirty="0">
                <a:solidFill>
                  <a:srgbClr val="FF0000"/>
                </a:solidFill>
              </a:rPr>
              <a:t>&lt;/p&gt;</a:t>
            </a:r>
            <a:endParaRPr lang="en-GB" sz="3200" b="1" dirty="0">
              <a:solidFill>
                <a:srgbClr val="FF0000"/>
              </a:solidFill>
            </a:endParaRPr>
          </a:p>
          <a:p>
            <a:pPr>
              <a:tabLst>
                <a:tab pos="265113" algn="l"/>
              </a:tabLst>
              <a:defRPr/>
            </a:pPr>
            <a:r>
              <a:rPr lang="en-GB" sz="2400" dirty="0"/>
              <a:t>&lt;/body&gt;</a:t>
            </a:r>
          </a:p>
        </p:txBody>
      </p:sp>
      <p:sp>
        <p:nvSpPr>
          <p:cNvPr id="7176" name="Rectangle 8"/>
          <p:cNvSpPr>
            <a:spLocks noChangeArrowheads="1"/>
          </p:cNvSpPr>
          <p:nvPr/>
        </p:nvSpPr>
        <p:spPr bwMode="auto">
          <a:xfrm>
            <a:off x="3213101" y="1484313"/>
            <a:ext cx="5762625" cy="1223962"/>
          </a:xfrm>
          <a:prstGeom prst="rect">
            <a:avLst/>
          </a:prstGeom>
          <a:solidFill>
            <a:schemeClr val="folHlink"/>
          </a:solidFill>
          <a:ln w="9525">
            <a:solidFill>
              <a:schemeClr val="tx1"/>
            </a:solidFill>
            <a:miter lim="800000"/>
            <a:headEnd/>
            <a:tailEnd/>
          </a:ln>
          <a:effectLst>
            <a:outerShdw dist="107763" dir="2700000" algn="ctr" rotWithShape="0">
              <a:schemeClr val="bg2">
                <a:alpha val="50000"/>
              </a:schemeClr>
            </a:outerShdw>
          </a:effectLst>
        </p:spPr>
        <p:txBody>
          <a:bodyPr anchor="ctr"/>
          <a:lstStyle/>
          <a:p>
            <a:pPr algn="ctr"/>
            <a:r>
              <a:rPr lang="en-GB" sz="2700"/>
              <a:t>CSS file – "mystyle.css"</a:t>
            </a:r>
          </a:p>
          <a:p>
            <a:pPr algn="ctr">
              <a:spcBef>
                <a:spcPct val="20000"/>
              </a:spcBef>
              <a:buClr>
                <a:schemeClr val="tx2"/>
              </a:buClr>
              <a:buSzPct val="70000"/>
              <a:buFont typeface="Wingdings" pitchFamily="2" charset="2"/>
              <a:buNone/>
            </a:pPr>
            <a:r>
              <a:rPr lang="en-GB" sz="2700">
                <a:solidFill>
                  <a:srgbClr val="FF0000"/>
                </a:solidFill>
              </a:rPr>
              <a:t>p {font-family: </a:t>
            </a:r>
            <a:r>
              <a:rPr lang="en-GB" sz="2800">
                <a:solidFill>
                  <a:srgbClr val="FF0000"/>
                </a:solidFill>
              </a:rPr>
              <a:t>"</a:t>
            </a:r>
            <a:r>
              <a:rPr lang="en-GB" sz="2700">
                <a:solidFill>
                  <a:srgbClr val="FF0000"/>
                </a:solidFill>
              </a:rPr>
              <a:t>Comic"; color: blue;}</a:t>
            </a:r>
          </a:p>
        </p:txBody>
      </p:sp>
      <p:cxnSp>
        <p:nvCxnSpPr>
          <p:cNvPr id="16389" name="AutoShape 9"/>
          <p:cNvCxnSpPr>
            <a:cxnSpLocks noChangeShapeType="1"/>
            <a:stCxn id="7176" idx="2"/>
            <a:endCxn id="7173" idx="0"/>
          </p:cNvCxnSpPr>
          <p:nvPr/>
        </p:nvCxnSpPr>
        <p:spPr bwMode="auto">
          <a:xfrm>
            <a:off x="6094413" y="2708275"/>
            <a:ext cx="4762" cy="433388"/>
          </a:xfrm>
          <a:prstGeom prst="straightConnector1">
            <a:avLst/>
          </a:prstGeom>
          <a:noFill/>
          <a:ln w="38100">
            <a:solidFill>
              <a:schemeClr val="tx1"/>
            </a:solidFill>
            <a:round/>
            <a:headEnd/>
            <a:tailEnd type="triangle" w="med" len="med"/>
          </a:ln>
        </p:spPr>
      </p:cxnSp>
      <p:sp>
        <p:nvSpPr>
          <p:cNvPr id="16390" name="Line 12"/>
          <p:cNvSpPr>
            <a:spLocks noChangeShapeType="1"/>
          </p:cNvSpPr>
          <p:nvPr/>
        </p:nvSpPr>
        <p:spPr bwMode="auto">
          <a:xfrm>
            <a:off x="3214689" y="2060575"/>
            <a:ext cx="5761037" cy="0"/>
          </a:xfrm>
          <a:prstGeom prst="line">
            <a:avLst/>
          </a:prstGeom>
          <a:noFill/>
          <a:ln w="9525">
            <a:solidFill>
              <a:schemeClr val="tx1"/>
            </a:solidFill>
            <a:round/>
            <a:headEnd/>
            <a:tailEnd/>
          </a:ln>
        </p:spPr>
        <p:txBody>
          <a:bodyPr/>
          <a:lstStyle/>
          <a:p>
            <a:endParaRPr lang="en-GB"/>
          </a:p>
        </p:txBody>
      </p:sp>
      <p:sp>
        <p:nvSpPr>
          <p:cNvPr id="16391" name="Line 13"/>
          <p:cNvSpPr>
            <a:spLocks noChangeShapeType="1"/>
          </p:cNvSpPr>
          <p:nvPr/>
        </p:nvSpPr>
        <p:spPr bwMode="auto">
          <a:xfrm>
            <a:off x="1847850" y="3789363"/>
            <a:ext cx="8496300" cy="0"/>
          </a:xfrm>
          <a:prstGeom prst="line">
            <a:avLst/>
          </a:prstGeom>
          <a:noFill/>
          <a:ln w="9525">
            <a:solidFill>
              <a:schemeClr val="tx1"/>
            </a:solidFill>
            <a:round/>
            <a:headEnd/>
            <a:tailEnd/>
          </a:ln>
        </p:spPr>
        <p:txBody>
          <a:bodyPr/>
          <a:lstStyle/>
          <a:p>
            <a:endParaRPr lang="en-GB"/>
          </a:p>
        </p:txBody>
      </p:sp>
    </p:spTree>
    <p:extLst>
      <p:ext uri="{BB962C8B-B14F-4D97-AF65-F5344CB8AC3E}">
        <p14:creationId xmlns:p14="http://schemas.microsoft.com/office/powerpoint/2010/main" val="143204347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smtClean="0"/>
              <a:t>Grouped elements</a:t>
            </a:r>
          </a:p>
        </p:txBody>
      </p:sp>
      <p:sp>
        <p:nvSpPr>
          <p:cNvPr id="18435" name="Rectangle 3"/>
          <p:cNvSpPr>
            <a:spLocks noGrp="1" noChangeArrowheads="1"/>
          </p:cNvSpPr>
          <p:nvPr>
            <p:ph idx="1"/>
          </p:nvPr>
        </p:nvSpPr>
        <p:spPr/>
        <p:txBody>
          <a:bodyPr/>
          <a:lstStyle/>
          <a:p>
            <a:pPr eaLnBrk="1" hangingPunct="1"/>
            <a:r>
              <a:rPr lang="en-GB" dirty="0" smtClean="0"/>
              <a:t>Many tags can be grouped to minimise coding</a:t>
            </a:r>
          </a:p>
          <a:p>
            <a:pPr eaLnBrk="1" hangingPunct="1"/>
            <a:endParaRPr lang="en-GB" dirty="0" smtClean="0"/>
          </a:p>
        </p:txBody>
      </p:sp>
      <p:sp>
        <p:nvSpPr>
          <p:cNvPr id="18436" name="Rectangle 4"/>
          <p:cNvSpPr>
            <a:spLocks noChangeArrowheads="1"/>
          </p:cNvSpPr>
          <p:nvPr/>
        </p:nvSpPr>
        <p:spPr bwMode="auto">
          <a:xfrm>
            <a:off x="2208214" y="3355976"/>
            <a:ext cx="7921625" cy="3095625"/>
          </a:xfrm>
          <a:prstGeom prst="rect">
            <a:avLst/>
          </a:prstGeom>
          <a:solidFill>
            <a:srgbClr val="FFFFCC"/>
          </a:solidFill>
          <a:ln w="9525">
            <a:solidFill>
              <a:schemeClr val="tx1"/>
            </a:solidFill>
            <a:miter lim="800000"/>
            <a:headEnd/>
            <a:tailEnd/>
          </a:ln>
        </p:spPr>
        <p:txBody>
          <a:bodyPr wrap="none" anchor="ctr"/>
          <a:lstStyle/>
          <a:p>
            <a:pPr>
              <a:tabLst>
                <a:tab pos="441325" algn="l"/>
              </a:tabLst>
            </a:pPr>
            <a:r>
              <a:rPr lang="en-GB" sz="3200" dirty="0"/>
              <a:t>h1,h2,h3,b,p </a:t>
            </a:r>
          </a:p>
          <a:p>
            <a:pPr>
              <a:tabLst>
                <a:tab pos="441325" algn="l"/>
              </a:tabLst>
            </a:pPr>
            <a:r>
              <a:rPr lang="en-GB" sz="3200" dirty="0"/>
              <a:t>{ </a:t>
            </a:r>
          </a:p>
          <a:p>
            <a:pPr>
              <a:tabLst>
                <a:tab pos="441325" algn="l"/>
              </a:tabLst>
            </a:pPr>
            <a:r>
              <a:rPr lang="en-GB" sz="3200" dirty="0"/>
              <a:t>	</a:t>
            </a:r>
            <a:r>
              <a:rPr lang="en-GB" sz="3200" dirty="0" err="1"/>
              <a:t>color</a:t>
            </a:r>
            <a:r>
              <a:rPr lang="en-GB" sz="3200" dirty="0"/>
              <a:t>: green;</a:t>
            </a:r>
          </a:p>
          <a:p>
            <a:pPr>
              <a:tabLst>
                <a:tab pos="441325" algn="l"/>
              </a:tabLst>
            </a:pPr>
            <a:r>
              <a:rPr lang="en-GB" sz="3200" dirty="0"/>
              <a:t>} </a:t>
            </a:r>
          </a:p>
        </p:txBody>
      </p:sp>
      <p:sp>
        <p:nvSpPr>
          <p:cNvPr id="18437" name="Text Box 5"/>
          <p:cNvSpPr txBox="1">
            <a:spLocks noChangeArrowheads="1"/>
          </p:cNvSpPr>
          <p:nvPr/>
        </p:nvSpPr>
        <p:spPr bwMode="auto">
          <a:xfrm>
            <a:off x="7319964" y="4292601"/>
            <a:ext cx="2466975" cy="1006475"/>
          </a:xfrm>
          <a:prstGeom prst="rect">
            <a:avLst/>
          </a:prstGeom>
          <a:noFill/>
          <a:ln w="9525">
            <a:noFill/>
            <a:miter lim="800000"/>
            <a:headEnd/>
            <a:tailEnd/>
          </a:ln>
        </p:spPr>
        <p:txBody>
          <a:bodyPr>
            <a:spAutoFit/>
          </a:bodyPr>
          <a:lstStyle/>
          <a:p>
            <a:r>
              <a:rPr lang="en-GB" sz="2000" dirty="0"/>
              <a:t>Heading tags 1-3, bold and paragraph all coloured green</a:t>
            </a:r>
          </a:p>
        </p:txBody>
      </p:sp>
    </p:spTree>
    <p:extLst>
      <p:ext uri="{BB962C8B-B14F-4D97-AF65-F5344CB8AC3E}">
        <p14:creationId xmlns:p14="http://schemas.microsoft.com/office/powerpoint/2010/main" val="200330185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lstStyle/>
          <a:p>
            <a:pPr eaLnBrk="1" hangingPunct="1"/>
            <a:r>
              <a:rPr lang="en-GB" smtClean="0"/>
              <a:t>Background colour</a:t>
            </a:r>
          </a:p>
        </p:txBody>
      </p:sp>
      <p:pic>
        <p:nvPicPr>
          <p:cNvPr id="20483" name="Picture 5"/>
          <p:cNvPicPr>
            <a:picLocks noChangeAspect="1" noChangeArrowheads="1"/>
          </p:cNvPicPr>
          <p:nvPr/>
        </p:nvPicPr>
        <p:blipFill>
          <a:blip r:embed="rId2" cstate="print"/>
          <a:srcRect t="10558" r="1222" b="18658"/>
          <a:stretch>
            <a:fillRect/>
          </a:stretch>
        </p:blipFill>
        <p:spPr bwMode="auto">
          <a:xfrm>
            <a:off x="1847851" y="1624014"/>
            <a:ext cx="8424863" cy="4829175"/>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70207635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GB" smtClean="0"/>
              <a:t>CSS background</a:t>
            </a:r>
          </a:p>
        </p:txBody>
      </p:sp>
      <p:sp>
        <p:nvSpPr>
          <p:cNvPr id="21507" name="Rectangle 3"/>
          <p:cNvSpPr>
            <a:spLocks noGrp="1" noChangeArrowheads="1"/>
          </p:cNvSpPr>
          <p:nvPr>
            <p:ph idx="1"/>
          </p:nvPr>
        </p:nvSpPr>
        <p:spPr>
          <a:xfrm>
            <a:off x="990600" y="2217722"/>
            <a:ext cx="6707188" cy="2862262"/>
          </a:xfrm>
          <a:solidFill>
            <a:srgbClr val="FFFFCC"/>
          </a:solidFill>
          <a:ln>
            <a:solidFill>
              <a:schemeClr val="tx1"/>
            </a:solidFill>
          </a:ln>
        </p:spPr>
        <p:txBody>
          <a:bodyPr>
            <a:normAutofit/>
          </a:bodyPr>
          <a:lstStyle/>
          <a:p>
            <a:pPr eaLnBrk="1" hangingPunct="1">
              <a:buFont typeface="Wingdings" pitchFamily="2" charset="2"/>
              <a:buNone/>
            </a:pPr>
            <a:r>
              <a:rPr lang="en-GB" sz="2800" dirty="0" smtClean="0"/>
              <a:t>body { </a:t>
            </a:r>
          </a:p>
          <a:p>
            <a:pPr eaLnBrk="1" hangingPunct="1">
              <a:buFont typeface="Wingdings" pitchFamily="2" charset="2"/>
              <a:buNone/>
            </a:pPr>
            <a:r>
              <a:rPr lang="en-GB" sz="2800" dirty="0" smtClean="0"/>
              <a:t>	background-image: </a:t>
            </a:r>
            <a:r>
              <a:rPr lang="en-GB" sz="2800" dirty="0" err="1" smtClean="0"/>
              <a:t>url</a:t>
            </a:r>
            <a:r>
              <a:rPr lang="en-GB" sz="2800" dirty="0" smtClean="0"/>
              <a:t>(</a:t>
            </a:r>
            <a:r>
              <a:rPr lang="en-GB" sz="2800" dirty="0" smtClean="0">
                <a:solidFill>
                  <a:srgbClr val="FF0000"/>
                </a:solidFill>
              </a:rPr>
              <a:t>Images/bg.jpg</a:t>
            </a:r>
            <a:r>
              <a:rPr lang="en-GB" sz="2800" dirty="0" smtClean="0"/>
              <a:t>); </a:t>
            </a:r>
          </a:p>
          <a:p>
            <a:pPr eaLnBrk="1" hangingPunct="1">
              <a:buFont typeface="Wingdings" pitchFamily="2" charset="2"/>
              <a:buNone/>
            </a:pPr>
            <a:r>
              <a:rPr lang="en-GB" sz="2800" dirty="0" smtClean="0"/>
              <a:t>	background-repeat: repeat-x;</a:t>
            </a:r>
          </a:p>
          <a:p>
            <a:pPr eaLnBrk="1" hangingPunct="1">
              <a:buFont typeface="Wingdings" pitchFamily="2" charset="2"/>
              <a:buNone/>
            </a:pPr>
            <a:r>
              <a:rPr lang="en-GB" sz="2800" dirty="0" smtClean="0"/>
              <a:t>	</a:t>
            </a:r>
            <a:r>
              <a:rPr lang="en-GB" sz="2800" i="1" dirty="0" smtClean="0"/>
              <a:t>background-</a:t>
            </a:r>
            <a:r>
              <a:rPr lang="en-GB" sz="2800" i="1" dirty="0" err="1" smtClean="0"/>
              <a:t>color</a:t>
            </a:r>
            <a:r>
              <a:rPr lang="en-GB" sz="2800" i="1" dirty="0" smtClean="0"/>
              <a:t>: #FFFFFF;</a:t>
            </a:r>
          </a:p>
          <a:p>
            <a:pPr eaLnBrk="1" hangingPunct="1">
              <a:buFont typeface="Wingdings" pitchFamily="2" charset="2"/>
              <a:buNone/>
            </a:pPr>
            <a:r>
              <a:rPr lang="en-GB" sz="2800" dirty="0" smtClean="0"/>
              <a:t>}</a:t>
            </a:r>
          </a:p>
        </p:txBody>
      </p:sp>
      <p:sp>
        <p:nvSpPr>
          <p:cNvPr id="21509" name="Line 5"/>
          <p:cNvSpPr>
            <a:spLocks noChangeShapeType="1"/>
          </p:cNvSpPr>
          <p:nvPr/>
        </p:nvSpPr>
        <p:spPr bwMode="auto">
          <a:xfrm>
            <a:off x="6677025" y="3000375"/>
            <a:ext cx="2874963" cy="1076326"/>
          </a:xfrm>
          <a:prstGeom prst="line">
            <a:avLst/>
          </a:prstGeom>
          <a:noFill/>
          <a:ln w="38100">
            <a:solidFill>
              <a:srgbClr val="FF0000"/>
            </a:solidFill>
            <a:round/>
            <a:headEnd/>
            <a:tailEnd type="triangle" w="med" len="med"/>
          </a:ln>
        </p:spPr>
        <p:txBody>
          <a:bodyPr/>
          <a:lstStyle/>
          <a:p>
            <a:endParaRPr lang="en-GB"/>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1988" y="3431607"/>
            <a:ext cx="1427747" cy="1427747"/>
          </a:xfrm>
          <a:prstGeom prst="rect">
            <a:avLst/>
          </a:prstGeom>
        </p:spPr>
      </p:pic>
    </p:spTree>
    <p:extLst>
      <p:ext uri="{BB962C8B-B14F-4D97-AF65-F5344CB8AC3E}">
        <p14:creationId xmlns:p14="http://schemas.microsoft.com/office/powerpoint/2010/main" val="315879922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p:txBody>
          <a:bodyPr/>
          <a:lstStyle/>
          <a:p>
            <a:pPr eaLnBrk="1" hangingPunct="1"/>
            <a:r>
              <a:rPr lang="en-GB" smtClean="0"/>
              <a:t>Bitmap image</a:t>
            </a:r>
          </a:p>
        </p:txBody>
      </p:sp>
      <p:pic>
        <p:nvPicPr>
          <p:cNvPr id="23556" name="Picture 13" descr="Eight-Bit Colour"/>
          <p:cNvPicPr>
            <a:picLocks noGrp="1" noChangeAspect="1" noChangeArrowheads="1"/>
          </p:cNvPicPr>
          <p:nvPr>
            <p:ph sz="half" idx="1"/>
          </p:nvPr>
        </p:nvPicPr>
        <p:blipFill>
          <a:blip r:embed="rId2" cstate="print"/>
          <a:stretch>
            <a:fillRect/>
          </a:stretch>
        </p:blipFill>
        <p:spPr>
          <a:xfrm>
            <a:off x="1000125" y="1772816"/>
            <a:ext cx="5424585" cy="4507308"/>
          </a:xfrm>
          <a:noFill/>
        </p:spPr>
      </p:pic>
      <p:pic>
        <p:nvPicPr>
          <p:cNvPr id="23555" name="Picture 12" descr="Bitmap or Raster Image"/>
          <p:cNvPicPr>
            <a:picLocks noGrp="1" noChangeAspect="1" noChangeArrowheads="1"/>
          </p:cNvPicPr>
          <p:nvPr>
            <p:ph sz="half" idx="2"/>
          </p:nvPr>
        </p:nvPicPr>
        <p:blipFill>
          <a:blip r:embed="rId3" cstate="print"/>
          <a:stretch>
            <a:fillRect/>
          </a:stretch>
        </p:blipFill>
        <p:spPr>
          <a:xfrm>
            <a:off x="7392194" y="3000375"/>
            <a:ext cx="1619250" cy="1619250"/>
          </a:xfrm>
          <a:noFill/>
        </p:spPr>
      </p:pic>
      <p:sp>
        <p:nvSpPr>
          <p:cNvPr id="23557" name="Text Box 14"/>
          <p:cNvSpPr txBox="1">
            <a:spLocks noChangeArrowheads="1"/>
          </p:cNvSpPr>
          <p:nvPr/>
        </p:nvSpPr>
        <p:spPr bwMode="auto">
          <a:xfrm>
            <a:off x="7608168" y="2276872"/>
            <a:ext cx="401072" cy="369332"/>
          </a:xfrm>
          <a:prstGeom prst="rect">
            <a:avLst/>
          </a:prstGeom>
          <a:noFill/>
          <a:ln w="9525">
            <a:noFill/>
            <a:miter lim="800000"/>
            <a:headEnd/>
            <a:tailEnd/>
          </a:ln>
        </p:spPr>
        <p:txBody>
          <a:bodyPr wrap="none">
            <a:spAutoFit/>
          </a:bodyPr>
          <a:lstStyle/>
          <a:p>
            <a:r>
              <a:rPr lang="en-GB" dirty="0"/>
              <a:t>3x</a:t>
            </a:r>
          </a:p>
        </p:txBody>
      </p:sp>
    </p:spTree>
    <p:extLst>
      <p:ext uri="{BB962C8B-B14F-4D97-AF65-F5344CB8AC3E}">
        <p14:creationId xmlns:p14="http://schemas.microsoft.com/office/powerpoint/2010/main" val="148027917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GB" smtClean="0"/>
              <a:t>Vector image</a:t>
            </a:r>
          </a:p>
        </p:txBody>
      </p:sp>
      <p:sp>
        <p:nvSpPr>
          <p:cNvPr id="24579" name="Rectangle 6"/>
          <p:cNvSpPr>
            <a:spLocks noGrp="1" noChangeArrowheads="1"/>
          </p:cNvSpPr>
          <p:nvPr>
            <p:ph type="body" sz="half" idx="1"/>
          </p:nvPr>
        </p:nvSpPr>
        <p:spPr/>
        <p:txBody>
          <a:bodyPr/>
          <a:lstStyle/>
          <a:p>
            <a:pPr eaLnBrk="1" hangingPunct="1"/>
            <a:r>
              <a:rPr lang="en-GB" sz="2600"/>
              <a:t>Uses mathematical equations to represent a image</a:t>
            </a:r>
          </a:p>
          <a:p>
            <a:pPr eaLnBrk="1" hangingPunct="1"/>
            <a:r>
              <a:rPr lang="en-GB" sz="2600"/>
              <a:t>Use geometrical shapes, such as:</a:t>
            </a:r>
          </a:p>
          <a:p>
            <a:pPr lvl="1" eaLnBrk="1" hangingPunct="1"/>
            <a:r>
              <a:rPr lang="en-GB" sz="2200"/>
              <a:t>Points</a:t>
            </a:r>
          </a:p>
          <a:p>
            <a:pPr lvl="1" eaLnBrk="1" hangingPunct="1"/>
            <a:r>
              <a:rPr lang="en-GB" sz="2200"/>
              <a:t>Lines</a:t>
            </a:r>
          </a:p>
          <a:p>
            <a:pPr lvl="1" eaLnBrk="1" hangingPunct="1"/>
            <a:r>
              <a:rPr lang="en-GB" sz="2200"/>
              <a:t>Curves</a:t>
            </a:r>
          </a:p>
          <a:p>
            <a:pPr lvl="1" eaLnBrk="1" hangingPunct="1"/>
            <a:r>
              <a:rPr lang="en-GB" sz="2200"/>
              <a:t>Circles</a:t>
            </a:r>
          </a:p>
          <a:p>
            <a:pPr lvl="1" eaLnBrk="1" hangingPunct="1"/>
            <a:r>
              <a:rPr lang="en-GB" sz="2200"/>
              <a:t>polygons</a:t>
            </a:r>
          </a:p>
        </p:txBody>
      </p:sp>
      <p:pic>
        <p:nvPicPr>
          <p:cNvPr id="24580" name="Picture 5"/>
          <p:cNvPicPr>
            <a:picLocks noGrp="1" noChangeAspect="1" noChangeArrowheads="1"/>
          </p:cNvPicPr>
          <p:nvPr>
            <p:ph sz="half" idx="2"/>
          </p:nvPr>
        </p:nvPicPr>
        <p:blipFill>
          <a:blip r:embed="rId2" cstate="print"/>
          <a:srcRect/>
          <a:stretch>
            <a:fillRect/>
          </a:stretch>
        </p:blipFill>
        <p:spPr>
          <a:xfrm>
            <a:off x="5953124" y="1071547"/>
            <a:ext cx="4038600" cy="4016375"/>
          </a:xfrm>
        </p:spPr>
      </p:pic>
      <p:grpSp>
        <p:nvGrpSpPr>
          <p:cNvPr id="24581" name="Group 23"/>
          <p:cNvGrpSpPr>
            <a:grpSpLocks/>
          </p:cNvGrpSpPr>
          <p:nvPr/>
        </p:nvGrpSpPr>
        <p:grpSpPr bwMode="auto">
          <a:xfrm>
            <a:off x="8453455" y="4643447"/>
            <a:ext cx="2016125" cy="1725613"/>
            <a:chOff x="1882" y="1344"/>
            <a:chExt cx="2041" cy="1995"/>
          </a:xfrm>
        </p:grpSpPr>
        <p:pic>
          <p:nvPicPr>
            <p:cNvPr id="24585" name="Picture 7"/>
            <p:cNvPicPr>
              <a:picLocks noChangeAspect="1" noChangeArrowheads="1"/>
            </p:cNvPicPr>
            <p:nvPr/>
          </p:nvPicPr>
          <p:blipFill>
            <a:blip r:embed="rId2" cstate="print"/>
            <a:srcRect l="30730" t="25775" r="60771" b="65929"/>
            <a:stretch>
              <a:fillRect/>
            </a:stretch>
          </p:blipFill>
          <p:spPr bwMode="auto">
            <a:xfrm>
              <a:off x="1882" y="1358"/>
              <a:ext cx="2041" cy="1981"/>
            </a:xfrm>
            <a:prstGeom prst="rect">
              <a:avLst/>
            </a:prstGeom>
            <a:noFill/>
            <a:ln w="9525">
              <a:solidFill>
                <a:schemeClr val="tx1"/>
              </a:solidFill>
              <a:miter lim="800000"/>
              <a:headEnd/>
              <a:tailEnd/>
            </a:ln>
          </p:spPr>
        </p:pic>
        <p:sp>
          <p:nvSpPr>
            <p:cNvPr id="24586" name="Line 13"/>
            <p:cNvSpPr>
              <a:spLocks noChangeShapeType="1"/>
            </p:cNvSpPr>
            <p:nvPr/>
          </p:nvSpPr>
          <p:spPr bwMode="auto">
            <a:xfrm flipV="1">
              <a:off x="2064" y="3203"/>
              <a:ext cx="226" cy="136"/>
            </a:xfrm>
            <a:prstGeom prst="line">
              <a:avLst/>
            </a:prstGeom>
            <a:noFill/>
            <a:ln w="9525">
              <a:solidFill>
                <a:schemeClr val="tx1"/>
              </a:solidFill>
              <a:round/>
              <a:headEnd/>
              <a:tailEnd/>
            </a:ln>
          </p:spPr>
          <p:txBody>
            <a:bodyPr/>
            <a:lstStyle/>
            <a:p>
              <a:endParaRPr lang="en-GB"/>
            </a:p>
          </p:txBody>
        </p:sp>
        <p:sp>
          <p:nvSpPr>
            <p:cNvPr id="24587" name="Line 14"/>
            <p:cNvSpPr>
              <a:spLocks noChangeShapeType="1"/>
            </p:cNvSpPr>
            <p:nvPr/>
          </p:nvSpPr>
          <p:spPr bwMode="auto">
            <a:xfrm flipV="1">
              <a:off x="2290" y="2069"/>
              <a:ext cx="409" cy="1134"/>
            </a:xfrm>
            <a:prstGeom prst="line">
              <a:avLst/>
            </a:prstGeom>
            <a:noFill/>
            <a:ln w="9525">
              <a:solidFill>
                <a:schemeClr val="tx1"/>
              </a:solidFill>
              <a:round/>
              <a:headEnd/>
              <a:tailEnd/>
            </a:ln>
          </p:spPr>
          <p:txBody>
            <a:bodyPr/>
            <a:lstStyle/>
            <a:p>
              <a:endParaRPr lang="en-GB"/>
            </a:p>
          </p:txBody>
        </p:sp>
        <p:sp>
          <p:nvSpPr>
            <p:cNvPr id="24588" name="Line 15"/>
            <p:cNvSpPr>
              <a:spLocks noChangeShapeType="1"/>
            </p:cNvSpPr>
            <p:nvPr/>
          </p:nvSpPr>
          <p:spPr bwMode="auto">
            <a:xfrm flipV="1">
              <a:off x="2699" y="1344"/>
              <a:ext cx="907" cy="725"/>
            </a:xfrm>
            <a:prstGeom prst="line">
              <a:avLst/>
            </a:prstGeom>
            <a:noFill/>
            <a:ln w="9525">
              <a:solidFill>
                <a:schemeClr val="tx1"/>
              </a:solidFill>
              <a:round/>
              <a:headEnd/>
              <a:tailEnd/>
            </a:ln>
          </p:spPr>
          <p:txBody>
            <a:bodyPr/>
            <a:lstStyle/>
            <a:p>
              <a:endParaRPr lang="en-GB"/>
            </a:p>
          </p:txBody>
        </p:sp>
        <p:sp>
          <p:nvSpPr>
            <p:cNvPr id="24589" name="Line 16"/>
            <p:cNvSpPr>
              <a:spLocks noChangeShapeType="1"/>
            </p:cNvSpPr>
            <p:nvPr/>
          </p:nvSpPr>
          <p:spPr bwMode="auto">
            <a:xfrm flipH="1">
              <a:off x="2154" y="1344"/>
              <a:ext cx="681" cy="498"/>
            </a:xfrm>
            <a:prstGeom prst="line">
              <a:avLst/>
            </a:prstGeom>
            <a:noFill/>
            <a:ln w="9525">
              <a:solidFill>
                <a:schemeClr val="tx1"/>
              </a:solidFill>
              <a:round/>
              <a:headEnd/>
              <a:tailEnd/>
            </a:ln>
          </p:spPr>
          <p:txBody>
            <a:bodyPr/>
            <a:lstStyle/>
            <a:p>
              <a:endParaRPr lang="en-GB"/>
            </a:p>
          </p:txBody>
        </p:sp>
        <p:sp>
          <p:nvSpPr>
            <p:cNvPr id="24590" name="Line 17"/>
            <p:cNvSpPr>
              <a:spLocks noChangeShapeType="1"/>
            </p:cNvSpPr>
            <p:nvPr/>
          </p:nvSpPr>
          <p:spPr bwMode="auto">
            <a:xfrm>
              <a:off x="2154" y="1842"/>
              <a:ext cx="545" cy="227"/>
            </a:xfrm>
            <a:prstGeom prst="line">
              <a:avLst/>
            </a:prstGeom>
            <a:noFill/>
            <a:ln w="9525">
              <a:solidFill>
                <a:schemeClr val="tx1"/>
              </a:solidFill>
              <a:round/>
              <a:headEnd/>
              <a:tailEnd/>
            </a:ln>
          </p:spPr>
          <p:txBody>
            <a:bodyPr/>
            <a:lstStyle/>
            <a:p>
              <a:endParaRPr lang="en-GB"/>
            </a:p>
          </p:txBody>
        </p:sp>
        <p:sp>
          <p:nvSpPr>
            <p:cNvPr id="24591" name="Line 18"/>
            <p:cNvSpPr>
              <a:spLocks noChangeShapeType="1"/>
            </p:cNvSpPr>
            <p:nvPr/>
          </p:nvSpPr>
          <p:spPr bwMode="auto">
            <a:xfrm flipH="1">
              <a:off x="1973" y="1842"/>
              <a:ext cx="181" cy="590"/>
            </a:xfrm>
            <a:prstGeom prst="line">
              <a:avLst/>
            </a:prstGeom>
            <a:noFill/>
            <a:ln w="9525">
              <a:solidFill>
                <a:schemeClr val="tx1"/>
              </a:solidFill>
              <a:round/>
              <a:headEnd/>
              <a:tailEnd/>
            </a:ln>
          </p:spPr>
          <p:txBody>
            <a:bodyPr/>
            <a:lstStyle/>
            <a:p>
              <a:endParaRPr lang="en-GB"/>
            </a:p>
          </p:txBody>
        </p:sp>
        <p:sp>
          <p:nvSpPr>
            <p:cNvPr id="24592" name="Line 19"/>
            <p:cNvSpPr>
              <a:spLocks noChangeShapeType="1"/>
            </p:cNvSpPr>
            <p:nvPr/>
          </p:nvSpPr>
          <p:spPr bwMode="auto">
            <a:xfrm flipH="1">
              <a:off x="2109" y="1344"/>
              <a:ext cx="499" cy="362"/>
            </a:xfrm>
            <a:prstGeom prst="line">
              <a:avLst/>
            </a:prstGeom>
            <a:noFill/>
            <a:ln w="9525">
              <a:solidFill>
                <a:schemeClr val="tx1"/>
              </a:solidFill>
              <a:round/>
              <a:headEnd/>
              <a:tailEnd/>
            </a:ln>
          </p:spPr>
          <p:txBody>
            <a:bodyPr/>
            <a:lstStyle/>
            <a:p>
              <a:endParaRPr lang="en-GB"/>
            </a:p>
          </p:txBody>
        </p:sp>
        <p:sp>
          <p:nvSpPr>
            <p:cNvPr id="24593" name="Line 20"/>
            <p:cNvSpPr>
              <a:spLocks noChangeShapeType="1"/>
            </p:cNvSpPr>
            <p:nvPr/>
          </p:nvSpPr>
          <p:spPr bwMode="auto">
            <a:xfrm flipH="1">
              <a:off x="1882" y="1706"/>
              <a:ext cx="227" cy="681"/>
            </a:xfrm>
            <a:prstGeom prst="line">
              <a:avLst/>
            </a:prstGeom>
            <a:noFill/>
            <a:ln w="9525">
              <a:solidFill>
                <a:schemeClr val="tx1"/>
              </a:solidFill>
              <a:round/>
              <a:headEnd/>
              <a:tailEnd/>
            </a:ln>
          </p:spPr>
          <p:txBody>
            <a:bodyPr/>
            <a:lstStyle/>
            <a:p>
              <a:endParaRPr lang="en-GB"/>
            </a:p>
          </p:txBody>
        </p:sp>
        <p:sp>
          <p:nvSpPr>
            <p:cNvPr id="24594" name="Line 21"/>
            <p:cNvSpPr>
              <a:spLocks noChangeShapeType="1"/>
            </p:cNvSpPr>
            <p:nvPr/>
          </p:nvSpPr>
          <p:spPr bwMode="auto">
            <a:xfrm flipH="1">
              <a:off x="1882" y="2432"/>
              <a:ext cx="136" cy="363"/>
            </a:xfrm>
            <a:prstGeom prst="line">
              <a:avLst/>
            </a:prstGeom>
            <a:noFill/>
            <a:ln w="9525">
              <a:solidFill>
                <a:schemeClr val="tx1"/>
              </a:solidFill>
              <a:round/>
              <a:headEnd/>
              <a:tailEnd/>
            </a:ln>
          </p:spPr>
          <p:txBody>
            <a:bodyPr/>
            <a:lstStyle/>
            <a:p>
              <a:endParaRPr lang="en-GB"/>
            </a:p>
          </p:txBody>
        </p:sp>
        <p:sp>
          <p:nvSpPr>
            <p:cNvPr id="24595" name="Line 22"/>
            <p:cNvSpPr>
              <a:spLocks noChangeShapeType="1"/>
            </p:cNvSpPr>
            <p:nvPr/>
          </p:nvSpPr>
          <p:spPr bwMode="auto">
            <a:xfrm flipH="1" flipV="1">
              <a:off x="1882" y="2387"/>
              <a:ext cx="136" cy="45"/>
            </a:xfrm>
            <a:prstGeom prst="line">
              <a:avLst/>
            </a:prstGeom>
            <a:noFill/>
            <a:ln w="9525">
              <a:solidFill>
                <a:schemeClr val="tx1"/>
              </a:solidFill>
              <a:round/>
              <a:headEnd/>
              <a:tailEnd/>
            </a:ln>
          </p:spPr>
          <p:txBody>
            <a:bodyPr/>
            <a:lstStyle/>
            <a:p>
              <a:endParaRPr lang="en-GB"/>
            </a:p>
          </p:txBody>
        </p:sp>
      </p:grpSp>
      <p:sp>
        <p:nvSpPr>
          <p:cNvPr id="24582" name="Rectangle 24"/>
          <p:cNvSpPr>
            <a:spLocks noChangeArrowheads="1"/>
          </p:cNvSpPr>
          <p:nvPr/>
        </p:nvSpPr>
        <p:spPr bwMode="auto">
          <a:xfrm>
            <a:off x="7032625" y="4652964"/>
            <a:ext cx="431800" cy="358775"/>
          </a:xfrm>
          <a:prstGeom prst="rect">
            <a:avLst/>
          </a:prstGeom>
          <a:noFill/>
          <a:ln w="9525">
            <a:solidFill>
              <a:schemeClr val="tx1"/>
            </a:solidFill>
            <a:miter lim="800000"/>
            <a:headEnd/>
            <a:tailEnd/>
          </a:ln>
        </p:spPr>
        <p:txBody>
          <a:bodyPr wrap="none" anchor="ctr"/>
          <a:lstStyle/>
          <a:p>
            <a:endParaRPr lang="en-US"/>
          </a:p>
        </p:txBody>
      </p:sp>
      <p:sp>
        <p:nvSpPr>
          <p:cNvPr id="24583" name="Line 25"/>
          <p:cNvSpPr>
            <a:spLocks noChangeShapeType="1"/>
          </p:cNvSpPr>
          <p:nvPr/>
        </p:nvSpPr>
        <p:spPr bwMode="auto">
          <a:xfrm>
            <a:off x="7464426" y="5013325"/>
            <a:ext cx="936625" cy="0"/>
          </a:xfrm>
          <a:prstGeom prst="line">
            <a:avLst/>
          </a:prstGeom>
          <a:noFill/>
          <a:ln w="9525">
            <a:solidFill>
              <a:schemeClr val="tx1"/>
            </a:solidFill>
            <a:round/>
            <a:headEnd/>
            <a:tailEnd/>
          </a:ln>
        </p:spPr>
        <p:txBody>
          <a:bodyPr/>
          <a:lstStyle/>
          <a:p>
            <a:endParaRPr lang="en-GB"/>
          </a:p>
        </p:txBody>
      </p:sp>
      <p:sp>
        <p:nvSpPr>
          <p:cNvPr id="24584" name="Text Box 26"/>
          <p:cNvSpPr txBox="1">
            <a:spLocks noChangeArrowheads="1"/>
          </p:cNvSpPr>
          <p:nvPr/>
        </p:nvSpPr>
        <p:spPr bwMode="auto">
          <a:xfrm>
            <a:off x="7967663" y="5084763"/>
            <a:ext cx="401072" cy="369332"/>
          </a:xfrm>
          <a:prstGeom prst="rect">
            <a:avLst/>
          </a:prstGeom>
          <a:noFill/>
          <a:ln w="9525">
            <a:noFill/>
            <a:miter lim="800000"/>
            <a:headEnd/>
            <a:tailEnd/>
          </a:ln>
        </p:spPr>
        <p:txBody>
          <a:bodyPr wrap="none">
            <a:spAutoFit/>
          </a:bodyPr>
          <a:lstStyle/>
          <a:p>
            <a:r>
              <a:rPr lang="en-GB"/>
              <a:t>3x</a:t>
            </a:r>
          </a:p>
        </p:txBody>
      </p:sp>
      <p:sp>
        <p:nvSpPr>
          <p:cNvPr id="24600" name="Line 24"/>
          <p:cNvSpPr>
            <a:spLocks noChangeShapeType="1"/>
          </p:cNvSpPr>
          <p:nvPr/>
        </p:nvSpPr>
        <p:spPr bwMode="auto">
          <a:xfrm flipH="1" flipV="1">
            <a:off x="8401050" y="5300664"/>
            <a:ext cx="215900" cy="73025"/>
          </a:xfrm>
          <a:prstGeom prst="line">
            <a:avLst/>
          </a:prstGeom>
          <a:noFill/>
          <a:ln w="9525">
            <a:solidFill>
              <a:schemeClr val="tx1"/>
            </a:solidFill>
            <a:round/>
            <a:headEnd/>
            <a:tailEnd/>
          </a:ln>
          <a:effectLst/>
        </p:spPr>
        <p:txBody>
          <a:bodyPr/>
          <a:lstStyle/>
          <a:p>
            <a:endParaRPr lang="en-GB"/>
          </a:p>
        </p:txBody>
      </p:sp>
      <p:sp>
        <p:nvSpPr>
          <p:cNvPr id="24601" name="Line 25"/>
          <p:cNvSpPr>
            <a:spLocks noChangeShapeType="1"/>
          </p:cNvSpPr>
          <p:nvPr/>
        </p:nvSpPr>
        <p:spPr bwMode="auto">
          <a:xfrm flipH="1" flipV="1">
            <a:off x="8401051" y="6453188"/>
            <a:ext cx="358775" cy="144462"/>
          </a:xfrm>
          <a:prstGeom prst="line">
            <a:avLst/>
          </a:prstGeom>
          <a:noFill/>
          <a:ln w="9525">
            <a:solidFill>
              <a:schemeClr val="tx1"/>
            </a:solidFill>
            <a:round/>
            <a:headEnd/>
            <a:tailEnd/>
          </a:ln>
          <a:effectLst/>
        </p:spPr>
        <p:txBody>
          <a:bodyPr/>
          <a:lstStyle/>
          <a:p>
            <a:endParaRPr lang="en-GB"/>
          </a:p>
        </p:txBody>
      </p:sp>
      <p:sp>
        <p:nvSpPr>
          <p:cNvPr id="24602" name="Line 26"/>
          <p:cNvSpPr>
            <a:spLocks noChangeShapeType="1"/>
          </p:cNvSpPr>
          <p:nvPr/>
        </p:nvSpPr>
        <p:spPr bwMode="auto">
          <a:xfrm flipV="1">
            <a:off x="9912351" y="6453189"/>
            <a:ext cx="504825" cy="288925"/>
          </a:xfrm>
          <a:prstGeom prst="line">
            <a:avLst/>
          </a:prstGeom>
          <a:noFill/>
          <a:ln w="9525">
            <a:solidFill>
              <a:schemeClr val="tx1"/>
            </a:solidFill>
            <a:round/>
            <a:headEnd/>
            <a:tailEnd/>
          </a:ln>
          <a:effectLst/>
        </p:spPr>
        <p:txBody>
          <a:bodyPr/>
          <a:lstStyle/>
          <a:p>
            <a:endParaRPr lang="en-GB"/>
          </a:p>
        </p:txBody>
      </p:sp>
    </p:spTree>
    <p:extLst>
      <p:ext uri="{BB962C8B-B14F-4D97-AF65-F5344CB8AC3E}">
        <p14:creationId xmlns:p14="http://schemas.microsoft.com/office/powerpoint/2010/main" val="155334724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p:txBody>
          <a:bodyPr/>
          <a:lstStyle/>
          <a:p>
            <a:r>
              <a:rPr lang="en-GB" smtClean="0"/>
              <a:t>Background effects</a:t>
            </a:r>
          </a:p>
        </p:txBody>
      </p:sp>
      <p:pic>
        <p:nvPicPr>
          <p:cNvPr id="47109" name="Picture 5"/>
          <p:cNvPicPr>
            <a:picLocks noChangeAspect="1" noChangeArrowheads="1"/>
          </p:cNvPicPr>
          <p:nvPr/>
        </p:nvPicPr>
        <p:blipFill>
          <a:blip r:embed="rId2" cstate="print"/>
          <a:srcRect l="30118" t="29524" r="45065" b="39014"/>
          <a:stretch>
            <a:fillRect/>
          </a:stretch>
        </p:blipFill>
        <p:spPr bwMode="auto">
          <a:xfrm>
            <a:off x="2711450" y="2060575"/>
            <a:ext cx="1917700" cy="1944688"/>
          </a:xfrm>
          <a:prstGeom prst="rect">
            <a:avLst/>
          </a:prstGeom>
          <a:noFill/>
          <a:ln w="9525">
            <a:solidFill>
              <a:schemeClr val="tx1"/>
            </a:solidFill>
            <a:miter lim="800000"/>
            <a:headEnd/>
            <a:tailEnd/>
          </a:ln>
          <a:effectLst/>
        </p:spPr>
      </p:pic>
      <p:pic>
        <p:nvPicPr>
          <p:cNvPr id="47110" name="Picture 6"/>
          <p:cNvPicPr>
            <a:picLocks noChangeAspect="1" noChangeArrowheads="1"/>
          </p:cNvPicPr>
          <p:nvPr/>
        </p:nvPicPr>
        <p:blipFill>
          <a:blip r:embed="rId3" cstate="print"/>
          <a:srcRect l="30557" t="29651" r="45377" b="39091"/>
          <a:stretch>
            <a:fillRect/>
          </a:stretch>
        </p:blipFill>
        <p:spPr bwMode="auto">
          <a:xfrm>
            <a:off x="5087938" y="2060575"/>
            <a:ext cx="1943100" cy="1944688"/>
          </a:xfrm>
          <a:prstGeom prst="rect">
            <a:avLst/>
          </a:prstGeom>
          <a:noFill/>
          <a:ln w="9525">
            <a:solidFill>
              <a:schemeClr val="tx1"/>
            </a:solidFill>
            <a:miter lim="800000"/>
            <a:headEnd/>
            <a:tailEnd/>
          </a:ln>
          <a:effectLst/>
        </p:spPr>
      </p:pic>
      <p:pic>
        <p:nvPicPr>
          <p:cNvPr id="47111" name="Picture 7"/>
          <p:cNvPicPr>
            <a:picLocks noChangeAspect="1" noChangeArrowheads="1"/>
          </p:cNvPicPr>
          <p:nvPr/>
        </p:nvPicPr>
        <p:blipFill>
          <a:blip r:embed="rId4" cstate="print"/>
          <a:srcRect l="30280" t="29836" r="44963" b="39191"/>
          <a:stretch>
            <a:fillRect/>
          </a:stretch>
        </p:blipFill>
        <p:spPr bwMode="auto">
          <a:xfrm>
            <a:off x="7464425" y="2060575"/>
            <a:ext cx="1943100" cy="1944688"/>
          </a:xfrm>
          <a:prstGeom prst="rect">
            <a:avLst/>
          </a:prstGeom>
          <a:noFill/>
          <a:ln w="9525">
            <a:solidFill>
              <a:schemeClr val="tx1"/>
            </a:solidFill>
            <a:miter lim="800000"/>
            <a:headEnd/>
            <a:tailEnd/>
          </a:ln>
          <a:effectLst/>
        </p:spPr>
      </p:pic>
      <p:pic>
        <p:nvPicPr>
          <p:cNvPr id="47112" name="Picture 8"/>
          <p:cNvPicPr>
            <a:picLocks noChangeAspect="1" noChangeArrowheads="1"/>
          </p:cNvPicPr>
          <p:nvPr/>
        </p:nvPicPr>
        <p:blipFill>
          <a:blip r:embed="rId5" cstate="print"/>
          <a:srcRect l="30843" t="30511" r="44861" b="38976"/>
          <a:stretch>
            <a:fillRect/>
          </a:stretch>
        </p:blipFill>
        <p:spPr bwMode="auto">
          <a:xfrm>
            <a:off x="2711450" y="4292601"/>
            <a:ext cx="1943100" cy="1952625"/>
          </a:xfrm>
          <a:prstGeom prst="rect">
            <a:avLst/>
          </a:prstGeom>
          <a:noFill/>
          <a:ln w="9525">
            <a:solidFill>
              <a:schemeClr val="tx1"/>
            </a:solidFill>
            <a:miter lim="800000"/>
            <a:headEnd/>
            <a:tailEnd/>
          </a:ln>
          <a:effectLst/>
        </p:spPr>
      </p:pic>
      <p:pic>
        <p:nvPicPr>
          <p:cNvPr id="47113" name="Picture 9"/>
          <p:cNvPicPr>
            <a:picLocks noChangeAspect="1" noChangeArrowheads="1"/>
          </p:cNvPicPr>
          <p:nvPr/>
        </p:nvPicPr>
        <p:blipFill>
          <a:blip r:embed="rId6" cstate="print"/>
          <a:srcRect l="30753" t="29910" r="44884" b="39119"/>
          <a:stretch>
            <a:fillRect/>
          </a:stretch>
        </p:blipFill>
        <p:spPr bwMode="auto">
          <a:xfrm>
            <a:off x="5087939" y="4292600"/>
            <a:ext cx="1912937" cy="1944688"/>
          </a:xfrm>
          <a:prstGeom prst="rect">
            <a:avLst/>
          </a:prstGeom>
          <a:noFill/>
          <a:ln w="9525">
            <a:solidFill>
              <a:schemeClr val="tx1"/>
            </a:solidFill>
            <a:miter lim="800000"/>
            <a:headEnd/>
            <a:tailEnd/>
          </a:ln>
          <a:effectLst/>
        </p:spPr>
      </p:pic>
      <p:pic>
        <p:nvPicPr>
          <p:cNvPr id="47114" name="Picture 10"/>
          <p:cNvPicPr>
            <a:picLocks noChangeAspect="1" noChangeArrowheads="1"/>
          </p:cNvPicPr>
          <p:nvPr/>
        </p:nvPicPr>
        <p:blipFill>
          <a:blip r:embed="rId7" cstate="print"/>
          <a:srcRect l="30212" t="29791" r="45111" b="39362"/>
          <a:stretch>
            <a:fillRect/>
          </a:stretch>
        </p:blipFill>
        <p:spPr bwMode="auto">
          <a:xfrm>
            <a:off x="7464425" y="4292600"/>
            <a:ext cx="1944688" cy="1944688"/>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val="11878498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en-GB"/>
              <a:t>World Wide Web Consortium (W3C)</a:t>
            </a:r>
          </a:p>
        </p:txBody>
      </p:sp>
      <p:sp>
        <p:nvSpPr>
          <p:cNvPr id="18435" name="Rectangle 3"/>
          <p:cNvSpPr>
            <a:spLocks noGrp="1" noChangeArrowheads="1"/>
          </p:cNvSpPr>
          <p:nvPr>
            <p:ph idx="1"/>
          </p:nvPr>
        </p:nvSpPr>
        <p:spPr/>
        <p:txBody>
          <a:bodyPr/>
          <a:lstStyle/>
          <a:p>
            <a:r>
              <a:rPr lang="en-GB"/>
              <a:t>Supervisory role of the W3C</a:t>
            </a:r>
          </a:p>
          <a:p>
            <a:r>
              <a:rPr lang="en-GB"/>
              <a:t>Defines interoperability (work together)</a:t>
            </a:r>
          </a:p>
          <a:p>
            <a:pPr lvl="1"/>
            <a:r>
              <a:rPr lang="en-GB"/>
              <a:t>Guidelines</a:t>
            </a:r>
          </a:p>
          <a:p>
            <a:pPr lvl="1"/>
            <a:r>
              <a:rPr lang="en-GB"/>
              <a:t>Standards</a:t>
            </a:r>
          </a:p>
          <a:p>
            <a:r>
              <a:rPr lang="en-GB"/>
              <a:t>HTML standard syntax</a:t>
            </a:r>
          </a:p>
          <a:p>
            <a:r>
              <a:rPr lang="en-GB"/>
              <a:t>XHTML standard syntax</a:t>
            </a:r>
          </a:p>
          <a:p>
            <a:endParaRPr lang="en-GB"/>
          </a:p>
          <a:p>
            <a:r>
              <a:rPr lang="en-GB">
                <a:hlinkClick r:id="rId3"/>
              </a:rPr>
              <a:t>http://www.w3.org/</a:t>
            </a:r>
            <a:endParaRPr lang="en-GB"/>
          </a:p>
        </p:txBody>
      </p:sp>
    </p:spTree>
    <p:extLst>
      <p:ext uri="{BB962C8B-B14F-4D97-AF65-F5344CB8AC3E}">
        <p14:creationId xmlns:p14="http://schemas.microsoft.com/office/powerpoint/2010/main" val="256156513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Tasks</a:t>
            </a:r>
            <a:endParaRPr lang="en-GB" dirty="0"/>
          </a:p>
        </p:txBody>
      </p:sp>
      <p:sp>
        <p:nvSpPr>
          <p:cNvPr id="2" name="Content Placeholder 1"/>
          <p:cNvSpPr>
            <a:spLocks noGrp="1"/>
          </p:cNvSpPr>
          <p:nvPr>
            <p:ph idx="1"/>
          </p:nvPr>
        </p:nvSpPr>
        <p:spPr/>
        <p:txBody>
          <a:bodyPr>
            <a:normAutofit/>
          </a:bodyPr>
          <a:lstStyle/>
          <a:p>
            <a:r>
              <a:rPr lang="en-GB" sz="2400" dirty="0" smtClean="0"/>
              <a:t>Complete the tasks on the following slides</a:t>
            </a:r>
            <a:endParaRPr lang="en-GB" sz="2400" dirty="0"/>
          </a:p>
        </p:txBody>
      </p:sp>
    </p:spTree>
    <p:extLst>
      <p:ext uri="{BB962C8B-B14F-4D97-AF65-F5344CB8AC3E}">
        <p14:creationId xmlns:p14="http://schemas.microsoft.com/office/powerpoint/2010/main" val="398876473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smtClean="0"/>
              <a:t>Task – CSS example</a:t>
            </a:r>
          </a:p>
        </p:txBody>
      </p:sp>
      <p:sp>
        <p:nvSpPr>
          <p:cNvPr id="19459" name="Rectangle 3"/>
          <p:cNvSpPr>
            <a:spLocks noGrp="1" noChangeArrowheads="1"/>
          </p:cNvSpPr>
          <p:nvPr>
            <p:ph idx="1"/>
          </p:nvPr>
        </p:nvSpPr>
        <p:spPr>
          <a:xfrm>
            <a:off x="1600200" y="1884362"/>
            <a:ext cx="8229600" cy="4878387"/>
          </a:xfrm>
        </p:spPr>
        <p:txBody>
          <a:bodyPr>
            <a:normAutofit fontScale="92500" lnSpcReduction="10000"/>
          </a:bodyPr>
          <a:lstStyle/>
          <a:p>
            <a:pPr eaLnBrk="1" hangingPunct="1">
              <a:lnSpc>
                <a:spcPct val="80000"/>
              </a:lnSpc>
            </a:pPr>
            <a:r>
              <a:rPr lang="en-GB" sz="2100" dirty="0"/>
              <a:t>Load files</a:t>
            </a:r>
          </a:p>
          <a:p>
            <a:pPr lvl="1" eaLnBrk="1" hangingPunct="1">
              <a:lnSpc>
                <a:spcPct val="80000"/>
              </a:lnSpc>
            </a:pPr>
            <a:r>
              <a:rPr lang="en-GB" sz="1900" dirty="0"/>
              <a:t>Daedalus.html</a:t>
            </a:r>
          </a:p>
          <a:p>
            <a:pPr lvl="1" eaLnBrk="1" hangingPunct="1">
              <a:lnSpc>
                <a:spcPct val="80000"/>
              </a:lnSpc>
            </a:pPr>
            <a:r>
              <a:rPr lang="en-GB" sz="1900" dirty="0"/>
              <a:t>Icarus.html</a:t>
            </a:r>
          </a:p>
          <a:p>
            <a:pPr lvl="1" eaLnBrk="1" hangingPunct="1">
              <a:lnSpc>
                <a:spcPct val="80000"/>
              </a:lnSpc>
            </a:pPr>
            <a:r>
              <a:rPr lang="en-GB" sz="1900" dirty="0"/>
              <a:t>(in a zip file)</a:t>
            </a:r>
          </a:p>
          <a:p>
            <a:pPr eaLnBrk="1" hangingPunct="1">
              <a:lnSpc>
                <a:spcPct val="80000"/>
              </a:lnSpc>
            </a:pPr>
            <a:r>
              <a:rPr lang="en-GB" sz="2100" dirty="0"/>
              <a:t>Create new </a:t>
            </a:r>
          </a:p>
          <a:p>
            <a:pPr lvl="1" eaLnBrk="1" hangingPunct="1">
              <a:lnSpc>
                <a:spcPct val="80000"/>
              </a:lnSpc>
            </a:pPr>
            <a:r>
              <a:rPr lang="en-GB" sz="1900" dirty="0"/>
              <a:t>myFirstCSS.css</a:t>
            </a:r>
          </a:p>
          <a:p>
            <a:pPr eaLnBrk="1" hangingPunct="1">
              <a:lnSpc>
                <a:spcPct val="80000"/>
              </a:lnSpc>
            </a:pPr>
            <a:endParaRPr lang="en-GB" sz="2100" dirty="0"/>
          </a:p>
          <a:p>
            <a:pPr eaLnBrk="1" hangingPunct="1">
              <a:lnSpc>
                <a:spcPct val="80000"/>
              </a:lnSpc>
            </a:pPr>
            <a:r>
              <a:rPr lang="en-GB" sz="2100" dirty="0"/>
              <a:t>Style changes</a:t>
            </a:r>
          </a:p>
          <a:p>
            <a:pPr lvl="1" eaLnBrk="1" hangingPunct="1">
              <a:lnSpc>
                <a:spcPct val="80000"/>
              </a:lnSpc>
            </a:pPr>
            <a:r>
              <a:rPr lang="en-GB" sz="1900" dirty="0"/>
              <a:t>Heading &lt;h1&gt;&lt;/h1&gt;</a:t>
            </a:r>
          </a:p>
          <a:p>
            <a:pPr lvl="2" eaLnBrk="1" hangingPunct="1">
              <a:lnSpc>
                <a:spcPct val="80000"/>
              </a:lnSpc>
            </a:pPr>
            <a:r>
              <a:rPr lang="en-GB" sz="1800" dirty="0"/>
              <a:t>Change font (Verdana)</a:t>
            </a:r>
          </a:p>
          <a:p>
            <a:pPr lvl="2" eaLnBrk="1" hangingPunct="1">
              <a:lnSpc>
                <a:spcPct val="80000"/>
              </a:lnSpc>
            </a:pPr>
            <a:r>
              <a:rPr lang="en-GB" sz="1800" dirty="0"/>
              <a:t>Centred</a:t>
            </a:r>
          </a:p>
          <a:p>
            <a:pPr lvl="2" eaLnBrk="1" hangingPunct="1">
              <a:lnSpc>
                <a:spcPct val="80000"/>
              </a:lnSpc>
            </a:pPr>
            <a:endParaRPr lang="en-GB" sz="1800" dirty="0"/>
          </a:p>
          <a:p>
            <a:pPr lvl="1" eaLnBrk="1" hangingPunct="1">
              <a:lnSpc>
                <a:spcPct val="80000"/>
              </a:lnSpc>
            </a:pPr>
            <a:r>
              <a:rPr lang="en-GB" sz="1900" dirty="0"/>
              <a:t>Bold &lt;b&gt;&lt;/b&gt;</a:t>
            </a:r>
          </a:p>
          <a:p>
            <a:pPr lvl="2" eaLnBrk="1" hangingPunct="1">
              <a:lnSpc>
                <a:spcPct val="80000"/>
              </a:lnSpc>
            </a:pPr>
            <a:r>
              <a:rPr lang="en-GB" sz="1800" dirty="0"/>
              <a:t>Change colour (Red)</a:t>
            </a:r>
          </a:p>
          <a:p>
            <a:pPr lvl="2" eaLnBrk="1" hangingPunct="1">
              <a:lnSpc>
                <a:spcPct val="80000"/>
              </a:lnSpc>
            </a:pPr>
            <a:endParaRPr lang="en-GB" sz="1800" dirty="0"/>
          </a:p>
          <a:p>
            <a:pPr lvl="1" eaLnBrk="1" hangingPunct="1">
              <a:lnSpc>
                <a:spcPct val="80000"/>
              </a:lnSpc>
            </a:pPr>
            <a:r>
              <a:rPr lang="en-GB" sz="1900" dirty="0"/>
              <a:t>Paragraph &lt;p&gt;&lt;/p&gt;</a:t>
            </a:r>
          </a:p>
          <a:p>
            <a:pPr lvl="2" eaLnBrk="1" hangingPunct="1">
              <a:lnSpc>
                <a:spcPct val="80000"/>
              </a:lnSpc>
            </a:pPr>
            <a:r>
              <a:rPr lang="en-GB" sz="1800" dirty="0"/>
              <a:t>Change colour (Dark Green)</a:t>
            </a:r>
          </a:p>
          <a:p>
            <a:pPr lvl="2" eaLnBrk="1" hangingPunct="1">
              <a:lnSpc>
                <a:spcPct val="80000"/>
              </a:lnSpc>
            </a:pPr>
            <a:r>
              <a:rPr lang="en-GB" sz="1800" dirty="0"/>
              <a:t>Change font (Arial)</a:t>
            </a:r>
          </a:p>
          <a:p>
            <a:pPr lvl="2" eaLnBrk="1" hangingPunct="1">
              <a:lnSpc>
                <a:spcPct val="80000"/>
              </a:lnSpc>
            </a:pPr>
            <a:r>
              <a:rPr lang="en-GB" sz="1800" dirty="0"/>
              <a:t>Full justification</a:t>
            </a:r>
          </a:p>
        </p:txBody>
      </p:sp>
      <p:sp>
        <p:nvSpPr>
          <p:cNvPr id="14340" name="Text Box 4"/>
          <p:cNvSpPr txBox="1">
            <a:spLocks noChangeArrowheads="1"/>
          </p:cNvSpPr>
          <p:nvPr/>
        </p:nvSpPr>
        <p:spPr bwMode="auto">
          <a:xfrm>
            <a:off x="4706938" y="2173286"/>
            <a:ext cx="5472112" cy="1257300"/>
          </a:xfrm>
          <a:prstGeom prst="rect">
            <a:avLst/>
          </a:prstGeom>
          <a:solidFill>
            <a:srgbClr val="FFFFCC"/>
          </a:solidFill>
          <a:ln w="9525">
            <a:solidFill>
              <a:schemeClr val="tx1"/>
            </a:solidFill>
            <a:miter lim="800000"/>
            <a:headEnd/>
            <a:tailEnd/>
          </a:ln>
        </p:spPr>
        <p:txBody>
          <a:bodyPr>
            <a:spAutoFit/>
          </a:bodyPr>
          <a:lstStyle/>
          <a:p>
            <a:r>
              <a:rPr lang="en-GB" sz="1900" dirty="0"/>
              <a:t>h1 {</a:t>
            </a:r>
          </a:p>
          <a:p>
            <a:r>
              <a:rPr lang="en-GB" sz="1900" dirty="0"/>
              <a:t>  font-</a:t>
            </a:r>
            <a:r>
              <a:rPr lang="en-GB" sz="1900" dirty="0" err="1"/>
              <a:t>family:Verdana</a:t>
            </a:r>
            <a:r>
              <a:rPr lang="en-GB" sz="1900" dirty="0"/>
              <a:t>, Arial, Helvetica, sans-serif;</a:t>
            </a:r>
          </a:p>
          <a:p>
            <a:r>
              <a:rPr lang="en-GB" sz="1900" dirty="0"/>
              <a:t>  text-</a:t>
            </a:r>
            <a:r>
              <a:rPr lang="en-GB" sz="1900" dirty="0" err="1"/>
              <a:t>align:center</a:t>
            </a:r>
            <a:r>
              <a:rPr lang="en-GB" sz="1900" dirty="0"/>
              <a:t>;</a:t>
            </a:r>
          </a:p>
          <a:p>
            <a:r>
              <a:rPr lang="en-GB" sz="1900" dirty="0"/>
              <a:t>}</a:t>
            </a:r>
          </a:p>
        </p:txBody>
      </p:sp>
      <p:sp>
        <p:nvSpPr>
          <p:cNvPr id="14341" name="Text Box 5"/>
          <p:cNvSpPr txBox="1">
            <a:spLocks noChangeArrowheads="1"/>
          </p:cNvSpPr>
          <p:nvPr/>
        </p:nvSpPr>
        <p:spPr bwMode="auto">
          <a:xfrm>
            <a:off x="5786438" y="4032248"/>
            <a:ext cx="4049314" cy="1554272"/>
          </a:xfrm>
          <a:prstGeom prst="rect">
            <a:avLst/>
          </a:prstGeom>
          <a:solidFill>
            <a:srgbClr val="FFFFCC"/>
          </a:solidFill>
          <a:ln w="9525">
            <a:solidFill>
              <a:schemeClr val="tx1"/>
            </a:solidFill>
            <a:miter lim="800000"/>
            <a:headEnd/>
            <a:tailEnd/>
          </a:ln>
        </p:spPr>
        <p:txBody>
          <a:bodyPr wrap="none">
            <a:spAutoFit/>
          </a:bodyPr>
          <a:lstStyle/>
          <a:p>
            <a:r>
              <a:rPr lang="en-GB" sz="1900" dirty="0"/>
              <a:t>p {</a:t>
            </a:r>
          </a:p>
          <a:p>
            <a:r>
              <a:rPr lang="en-GB" sz="1900" dirty="0"/>
              <a:t>  font-</a:t>
            </a:r>
            <a:r>
              <a:rPr lang="en-GB" sz="1900" dirty="0" err="1"/>
              <a:t>family:Arial</a:t>
            </a:r>
            <a:r>
              <a:rPr lang="en-GB" sz="1900" dirty="0"/>
              <a:t>, Helvetica, sans-serif;</a:t>
            </a:r>
          </a:p>
          <a:p>
            <a:r>
              <a:rPr lang="en-GB" sz="1900" dirty="0"/>
              <a:t>  text-</a:t>
            </a:r>
            <a:r>
              <a:rPr lang="en-GB" sz="1900" dirty="0" err="1"/>
              <a:t>align:justify</a:t>
            </a:r>
            <a:r>
              <a:rPr lang="en-GB" sz="1900" dirty="0"/>
              <a:t>;</a:t>
            </a:r>
          </a:p>
          <a:p>
            <a:r>
              <a:rPr lang="en-GB" sz="1900" dirty="0"/>
              <a:t>  color:#003300;</a:t>
            </a:r>
          </a:p>
          <a:p>
            <a:r>
              <a:rPr lang="en-GB" sz="1900" dirty="0"/>
              <a:t>}</a:t>
            </a:r>
          </a:p>
        </p:txBody>
      </p:sp>
    </p:spTree>
    <p:extLst>
      <p:ext uri="{BB962C8B-B14F-4D97-AF65-F5344CB8AC3E}">
        <p14:creationId xmlns:p14="http://schemas.microsoft.com/office/powerpoint/2010/main" val="359621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dissolve">
                                      <p:cBhvr>
                                        <p:cTn id="7" dur="500"/>
                                        <p:tgtEl>
                                          <p:spTgt spid="1434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341"/>
                                        </p:tgtEl>
                                        <p:attrNameLst>
                                          <p:attrName>style.visibility</p:attrName>
                                        </p:attrNameLst>
                                      </p:cBhvr>
                                      <p:to>
                                        <p:strVal val="visible"/>
                                      </p:to>
                                    </p:set>
                                    <p:animEffect transition="in" filter="dissolve">
                                      <p:cBhvr>
                                        <p:cTn id="12" dur="5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P spid="14341"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GB" smtClean="0"/>
              <a:t>Fireworks</a:t>
            </a:r>
          </a:p>
        </p:txBody>
      </p:sp>
      <p:sp>
        <p:nvSpPr>
          <p:cNvPr id="22531" name="Rectangle 3"/>
          <p:cNvSpPr>
            <a:spLocks noGrp="1" noChangeArrowheads="1"/>
          </p:cNvSpPr>
          <p:nvPr>
            <p:ph idx="1"/>
          </p:nvPr>
        </p:nvSpPr>
        <p:spPr/>
        <p:txBody>
          <a:bodyPr/>
          <a:lstStyle/>
          <a:p>
            <a:pPr eaLnBrk="1" hangingPunct="1"/>
            <a:r>
              <a:rPr lang="en-GB" smtClean="0"/>
              <a:t>Creating a gradient in Fireworks</a:t>
            </a:r>
          </a:p>
          <a:p>
            <a:pPr eaLnBrk="1" hangingPunct="1"/>
            <a:endParaRPr lang="en-GB" smtClean="0"/>
          </a:p>
          <a:p>
            <a:pPr eaLnBrk="1" hangingPunct="1"/>
            <a:r>
              <a:rPr lang="en-GB" smtClean="0"/>
              <a:t>Create new file</a:t>
            </a:r>
          </a:p>
          <a:p>
            <a:pPr eaLnBrk="1" hangingPunct="1"/>
            <a:r>
              <a:rPr lang="en-GB" smtClean="0"/>
              <a:t>Image dimensions</a:t>
            </a:r>
          </a:p>
          <a:p>
            <a:pPr lvl="1" eaLnBrk="1" hangingPunct="1"/>
            <a:r>
              <a:rPr lang="en-GB" smtClean="0"/>
              <a:t>Width = 20px</a:t>
            </a:r>
          </a:p>
          <a:p>
            <a:pPr lvl="1" eaLnBrk="1" hangingPunct="1"/>
            <a:r>
              <a:rPr lang="en-GB" smtClean="0"/>
              <a:t>Height = 600px</a:t>
            </a:r>
          </a:p>
        </p:txBody>
      </p:sp>
      <p:pic>
        <p:nvPicPr>
          <p:cNvPr id="22532" name="Picture 4" descr="Gradient"/>
          <p:cNvPicPr>
            <a:picLocks noChangeAspect="1" noChangeArrowheads="1"/>
          </p:cNvPicPr>
          <p:nvPr/>
        </p:nvPicPr>
        <p:blipFill>
          <a:blip r:embed="rId2" cstate="print"/>
          <a:srcRect/>
          <a:stretch>
            <a:fillRect/>
          </a:stretch>
        </p:blipFill>
        <p:spPr bwMode="auto">
          <a:xfrm>
            <a:off x="9696476" y="1142984"/>
            <a:ext cx="360363" cy="4868862"/>
          </a:xfrm>
          <a:prstGeom prst="rect">
            <a:avLst/>
          </a:prstGeom>
          <a:noFill/>
          <a:ln w="9525">
            <a:noFill/>
            <a:miter lim="800000"/>
            <a:headEnd/>
            <a:tailEnd/>
          </a:ln>
        </p:spPr>
      </p:pic>
    </p:spTree>
    <p:extLst>
      <p:ext uri="{BB962C8B-B14F-4D97-AF65-F5344CB8AC3E}">
        <p14:creationId xmlns:p14="http://schemas.microsoft.com/office/powerpoint/2010/main" val="402213843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GB" smtClean="0"/>
              <a:t>More backgrounds</a:t>
            </a:r>
          </a:p>
        </p:txBody>
      </p:sp>
      <p:sp>
        <p:nvSpPr>
          <p:cNvPr id="43011" name="Rectangle 3"/>
          <p:cNvSpPr>
            <a:spLocks noGrp="1" noChangeArrowheads="1"/>
          </p:cNvSpPr>
          <p:nvPr>
            <p:ph idx="1"/>
          </p:nvPr>
        </p:nvSpPr>
        <p:spPr/>
        <p:txBody>
          <a:bodyPr/>
          <a:lstStyle/>
          <a:p>
            <a:r>
              <a:rPr lang="en-GB" dirty="0" smtClean="0"/>
              <a:t>Create a 5 x 5 pixel transparent background image in Fireworks</a:t>
            </a:r>
          </a:p>
          <a:p>
            <a:r>
              <a:rPr lang="en-GB" dirty="0" smtClean="0"/>
              <a:t>Save as </a:t>
            </a:r>
            <a:r>
              <a:rPr lang="en-GB" dirty="0" err="1" smtClean="0"/>
              <a:t>bg_checkered.gif</a:t>
            </a:r>
            <a:r>
              <a:rPr lang="en-GB" dirty="0" smtClean="0"/>
              <a:t> in images folder</a:t>
            </a:r>
          </a:p>
          <a:p>
            <a:r>
              <a:rPr lang="en-GB" dirty="0" smtClean="0"/>
              <a:t>CSS styling</a:t>
            </a:r>
          </a:p>
          <a:p>
            <a:endParaRPr lang="en-GB" dirty="0" smtClean="0"/>
          </a:p>
        </p:txBody>
      </p:sp>
      <p:sp>
        <p:nvSpPr>
          <p:cNvPr id="43015" name="Rectangle 7"/>
          <p:cNvSpPr>
            <a:spLocks noChangeArrowheads="1"/>
          </p:cNvSpPr>
          <p:nvPr/>
        </p:nvSpPr>
        <p:spPr bwMode="auto">
          <a:xfrm>
            <a:off x="1631951" y="3933826"/>
            <a:ext cx="9001125" cy="2087563"/>
          </a:xfrm>
          <a:prstGeom prst="rect">
            <a:avLst/>
          </a:prstGeom>
          <a:solidFill>
            <a:srgbClr val="FFFFCC"/>
          </a:solidFill>
          <a:ln w="9525">
            <a:solidFill>
              <a:schemeClr val="tx1"/>
            </a:solidFill>
            <a:miter lim="800000"/>
            <a:headEnd/>
            <a:tailEnd/>
          </a:ln>
          <a:effectLst/>
        </p:spPr>
        <p:txBody>
          <a:bodyPr wrap="none" anchor="ctr"/>
          <a:lstStyle/>
          <a:p>
            <a:pPr marL="179388" lvl="1">
              <a:tabLst>
                <a:tab pos="92075" algn="l"/>
              </a:tabLst>
            </a:pPr>
            <a:r>
              <a:rPr lang="en-GB" sz="2400" dirty="0"/>
              <a:t>body {</a:t>
            </a:r>
          </a:p>
          <a:p>
            <a:pPr marL="179388" lvl="1">
              <a:tabLst>
                <a:tab pos="92075" algn="l"/>
              </a:tabLst>
            </a:pPr>
            <a:r>
              <a:rPr lang="en-GB" sz="2400" dirty="0"/>
              <a:t>	background-image: </a:t>
            </a:r>
            <a:r>
              <a:rPr lang="en-GB" sz="2400" dirty="0" err="1"/>
              <a:t>url</a:t>
            </a:r>
            <a:r>
              <a:rPr lang="en-GB" sz="2400" dirty="0"/>
              <a:t>(../../images/</a:t>
            </a:r>
            <a:r>
              <a:rPr lang="en-GB" sz="2400" dirty="0" err="1"/>
              <a:t>bg_checkered.png</a:t>
            </a:r>
            <a:r>
              <a:rPr lang="en-GB" sz="2400" dirty="0"/>
              <a:t>);</a:t>
            </a:r>
          </a:p>
          <a:p>
            <a:pPr marL="179388" lvl="1">
              <a:tabLst>
                <a:tab pos="92075" algn="l"/>
              </a:tabLst>
            </a:pPr>
            <a:r>
              <a:rPr lang="en-GB" sz="2400" dirty="0"/>
              <a:t>}</a:t>
            </a:r>
          </a:p>
        </p:txBody>
      </p:sp>
      <p:sp>
        <p:nvSpPr>
          <p:cNvPr id="43016" name="Text Box 8"/>
          <p:cNvSpPr txBox="1">
            <a:spLocks noChangeArrowheads="1"/>
          </p:cNvSpPr>
          <p:nvPr/>
        </p:nvSpPr>
        <p:spPr bwMode="auto">
          <a:xfrm>
            <a:off x="7896225" y="6237288"/>
            <a:ext cx="2134046" cy="369332"/>
          </a:xfrm>
          <a:prstGeom prst="rect">
            <a:avLst/>
          </a:prstGeom>
          <a:noFill/>
          <a:ln w="9525">
            <a:noFill/>
            <a:miter lim="800000"/>
            <a:headEnd/>
            <a:tailEnd/>
          </a:ln>
          <a:effectLst/>
        </p:spPr>
        <p:txBody>
          <a:bodyPr wrap="none">
            <a:spAutoFit/>
          </a:bodyPr>
          <a:lstStyle/>
          <a:p>
            <a:r>
              <a:rPr lang="en-GB"/>
              <a:t>Absolute referencing</a:t>
            </a:r>
          </a:p>
        </p:txBody>
      </p:sp>
      <p:sp>
        <p:nvSpPr>
          <p:cNvPr id="43017" name="Line 9"/>
          <p:cNvSpPr>
            <a:spLocks noChangeShapeType="1"/>
          </p:cNvSpPr>
          <p:nvPr/>
        </p:nvSpPr>
        <p:spPr bwMode="auto">
          <a:xfrm flipH="1" flipV="1">
            <a:off x="6383339" y="5373689"/>
            <a:ext cx="1512887" cy="935037"/>
          </a:xfrm>
          <a:prstGeom prst="line">
            <a:avLst/>
          </a:prstGeom>
          <a:noFill/>
          <a:ln w="57150">
            <a:solidFill>
              <a:srgbClr val="FF0000"/>
            </a:solidFill>
            <a:round/>
            <a:headEnd/>
            <a:tailEnd type="triangle" w="med" len="med"/>
          </a:ln>
          <a:effectLst/>
        </p:spPr>
        <p:txBody>
          <a:bodyPr/>
          <a:lstStyle/>
          <a:p>
            <a:endParaRPr lang="en-GB"/>
          </a:p>
        </p:txBody>
      </p:sp>
    </p:spTree>
    <p:extLst>
      <p:ext uri="{BB962C8B-B14F-4D97-AF65-F5344CB8AC3E}">
        <p14:creationId xmlns:p14="http://schemas.microsoft.com/office/powerpoint/2010/main" val="391539949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GB" smtClean="0"/>
              <a:t>More backgrounds</a:t>
            </a:r>
          </a:p>
        </p:txBody>
      </p:sp>
      <p:sp>
        <p:nvSpPr>
          <p:cNvPr id="46083" name="Rectangle 3"/>
          <p:cNvSpPr>
            <a:spLocks noGrp="1" noChangeArrowheads="1"/>
          </p:cNvSpPr>
          <p:nvPr>
            <p:ph idx="1"/>
          </p:nvPr>
        </p:nvSpPr>
        <p:spPr/>
        <p:txBody>
          <a:bodyPr>
            <a:normAutofit/>
          </a:bodyPr>
          <a:lstStyle/>
          <a:p>
            <a:r>
              <a:rPr lang="en-GB" sz="2800" dirty="0" smtClean="0"/>
              <a:t>Create a new site named – Deadwood</a:t>
            </a:r>
          </a:p>
          <a:p>
            <a:r>
              <a:rPr lang="en-GB" sz="2800" dirty="0" smtClean="0"/>
              <a:t>Add an </a:t>
            </a:r>
            <a:r>
              <a:rPr lang="en-GB" sz="2800" dirty="0" smtClean="0">
                <a:solidFill>
                  <a:srgbClr val="FF0000"/>
                </a:solidFill>
              </a:rPr>
              <a:t>images</a:t>
            </a:r>
            <a:r>
              <a:rPr lang="en-GB" sz="2800" dirty="0" smtClean="0"/>
              <a:t> folder</a:t>
            </a:r>
          </a:p>
          <a:p>
            <a:r>
              <a:rPr lang="en-GB" sz="2800" dirty="0" smtClean="0"/>
              <a:t>Add a </a:t>
            </a:r>
            <a:r>
              <a:rPr lang="en-GB" sz="2800" dirty="0" smtClean="0">
                <a:solidFill>
                  <a:srgbClr val="FF0000"/>
                </a:solidFill>
              </a:rPr>
              <a:t>common &gt; CSS</a:t>
            </a:r>
            <a:r>
              <a:rPr lang="en-GB" sz="2800" dirty="0" smtClean="0"/>
              <a:t> folders</a:t>
            </a:r>
          </a:p>
          <a:p>
            <a:r>
              <a:rPr lang="en-GB" sz="2800" dirty="0" smtClean="0"/>
              <a:t>Add </a:t>
            </a:r>
            <a:r>
              <a:rPr lang="en-GB" sz="2800" dirty="0" err="1" smtClean="0">
                <a:solidFill>
                  <a:srgbClr val="FF0000"/>
                </a:solidFill>
              </a:rPr>
              <a:t>index.html</a:t>
            </a:r>
            <a:r>
              <a:rPr lang="en-GB" sz="2800" dirty="0" smtClean="0"/>
              <a:t> page</a:t>
            </a:r>
          </a:p>
          <a:p>
            <a:r>
              <a:rPr lang="en-GB" sz="2800" dirty="0" smtClean="0"/>
              <a:t>Add </a:t>
            </a:r>
            <a:r>
              <a:rPr lang="en-GB" sz="2800" dirty="0" err="1" smtClean="0"/>
              <a:t>Styles.css</a:t>
            </a:r>
            <a:r>
              <a:rPr lang="en-GB" sz="2800" dirty="0" smtClean="0"/>
              <a:t> page in CSS folder</a:t>
            </a:r>
          </a:p>
          <a:p>
            <a:endParaRPr lang="en-GB" sz="2800" dirty="0" smtClean="0"/>
          </a:p>
          <a:p>
            <a:r>
              <a:rPr lang="en-GB" sz="2800" dirty="0" smtClean="0"/>
              <a:t>Attach CSS page to index.html</a:t>
            </a:r>
          </a:p>
        </p:txBody>
      </p:sp>
    </p:spTree>
    <p:extLst>
      <p:ext uri="{BB962C8B-B14F-4D97-AF65-F5344CB8AC3E}">
        <p14:creationId xmlns:p14="http://schemas.microsoft.com/office/powerpoint/2010/main" val="23952640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GB"/>
              <a:t>Deadwood background</a:t>
            </a:r>
          </a:p>
        </p:txBody>
      </p:sp>
      <p:sp>
        <p:nvSpPr>
          <p:cNvPr id="3075" name="Rectangle 3"/>
          <p:cNvSpPr>
            <a:spLocks noGrp="1" noChangeArrowheads="1"/>
          </p:cNvSpPr>
          <p:nvPr>
            <p:ph idx="1"/>
          </p:nvPr>
        </p:nvSpPr>
        <p:spPr>
          <a:xfrm>
            <a:off x="1981201" y="1719263"/>
            <a:ext cx="7210425" cy="2214562"/>
          </a:xfrm>
          <a:solidFill>
            <a:srgbClr val="FFFFCC"/>
          </a:solidFill>
          <a:ln>
            <a:solidFill>
              <a:schemeClr val="tx1"/>
            </a:solidFill>
          </a:ln>
        </p:spPr>
        <p:txBody>
          <a:bodyPr/>
          <a:lstStyle/>
          <a:p>
            <a:pPr>
              <a:buFont typeface="Wingdings" pitchFamily="2" charset="2"/>
              <a:buNone/>
            </a:pPr>
            <a:r>
              <a:rPr lang="en-GB" sz="2200" dirty="0">
                <a:solidFill>
                  <a:schemeClr val="tx1">
                    <a:lumMod val="95000"/>
                    <a:lumOff val="5000"/>
                  </a:schemeClr>
                </a:solidFill>
              </a:rPr>
              <a:t>body {</a:t>
            </a:r>
          </a:p>
          <a:p>
            <a:pPr>
              <a:buFont typeface="Wingdings" pitchFamily="2" charset="2"/>
              <a:buNone/>
            </a:pPr>
            <a:r>
              <a:rPr lang="en-GB" sz="2200" dirty="0">
                <a:solidFill>
                  <a:schemeClr val="tx1">
                    <a:lumMod val="95000"/>
                    <a:lumOff val="5000"/>
                  </a:schemeClr>
                </a:solidFill>
              </a:rPr>
              <a:t>	background-image: </a:t>
            </a:r>
            <a:r>
              <a:rPr lang="en-GB" sz="2200" dirty="0" err="1">
                <a:solidFill>
                  <a:schemeClr val="tx1">
                    <a:lumMod val="95000"/>
                    <a:lumOff val="5000"/>
                  </a:schemeClr>
                </a:solidFill>
              </a:rPr>
              <a:t>url</a:t>
            </a:r>
            <a:r>
              <a:rPr lang="en-GB" sz="2200" dirty="0">
                <a:solidFill>
                  <a:schemeClr val="tx1">
                    <a:lumMod val="95000"/>
                    <a:lumOff val="5000"/>
                  </a:schemeClr>
                </a:solidFill>
              </a:rPr>
              <a:t>(../../images/</a:t>
            </a:r>
            <a:r>
              <a:rPr lang="en-GB" sz="2200" dirty="0" err="1">
                <a:solidFill>
                  <a:schemeClr val="tx1">
                    <a:lumMod val="95000"/>
                    <a:lumOff val="5000"/>
                  </a:schemeClr>
                </a:solidFill>
              </a:rPr>
              <a:t>bg_gradient.png</a:t>
            </a:r>
            <a:r>
              <a:rPr lang="en-GB" sz="2200" dirty="0">
                <a:solidFill>
                  <a:schemeClr val="tx1">
                    <a:lumMod val="95000"/>
                    <a:lumOff val="5000"/>
                  </a:schemeClr>
                </a:solidFill>
              </a:rPr>
              <a:t>);</a:t>
            </a:r>
          </a:p>
          <a:p>
            <a:pPr>
              <a:buFont typeface="Wingdings" pitchFamily="2" charset="2"/>
              <a:buNone/>
            </a:pPr>
            <a:r>
              <a:rPr lang="en-GB" sz="2200" dirty="0">
                <a:solidFill>
                  <a:schemeClr val="tx1">
                    <a:lumMod val="95000"/>
                    <a:lumOff val="5000"/>
                  </a:schemeClr>
                </a:solidFill>
              </a:rPr>
              <a:t>	background-repeat: repeat-x;</a:t>
            </a:r>
          </a:p>
          <a:p>
            <a:pPr>
              <a:buFont typeface="Wingdings" pitchFamily="2" charset="2"/>
              <a:buNone/>
            </a:pPr>
            <a:r>
              <a:rPr lang="en-GB" sz="2200" dirty="0">
                <a:solidFill>
                  <a:schemeClr val="tx1">
                    <a:lumMod val="95000"/>
                    <a:lumOff val="5000"/>
                  </a:schemeClr>
                </a:solidFill>
              </a:rPr>
              <a:t>	background-</a:t>
            </a:r>
            <a:r>
              <a:rPr lang="en-GB" sz="2200" dirty="0" err="1">
                <a:solidFill>
                  <a:schemeClr val="tx1">
                    <a:lumMod val="95000"/>
                    <a:lumOff val="5000"/>
                  </a:schemeClr>
                </a:solidFill>
              </a:rPr>
              <a:t>color</a:t>
            </a:r>
            <a:r>
              <a:rPr lang="en-GB" sz="2200" dirty="0">
                <a:solidFill>
                  <a:schemeClr val="tx1">
                    <a:lumMod val="95000"/>
                    <a:lumOff val="5000"/>
                  </a:schemeClr>
                </a:solidFill>
              </a:rPr>
              <a:t>: #CCCCCC;</a:t>
            </a:r>
          </a:p>
          <a:p>
            <a:pPr>
              <a:buFont typeface="Wingdings" pitchFamily="2" charset="2"/>
              <a:buNone/>
            </a:pPr>
            <a:r>
              <a:rPr lang="en-GB" sz="2200" dirty="0">
                <a:solidFill>
                  <a:schemeClr val="tx1">
                    <a:lumMod val="95000"/>
                    <a:lumOff val="5000"/>
                  </a:schemeClr>
                </a:solidFill>
              </a:rPr>
              <a:t>}</a:t>
            </a:r>
          </a:p>
        </p:txBody>
      </p:sp>
      <p:pic>
        <p:nvPicPr>
          <p:cNvPr id="3076" name="Picture 4" descr="bg_gradient"/>
          <p:cNvPicPr>
            <a:picLocks noChangeAspect="1" noChangeArrowheads="1"/>
          </p:cNvPicPr>
          <p:nvPr/>
        </p:nvPicPr>
        <p:blipFill>
          <a:blip r:embed="rId2" cstate="print"/>
          <a:srcRect/>
          <a:stretch>
            <a:fillRect/>
          </a:stretch>
        </p:blipFill>
        <p:spPr bwMode="auto">
          <a:xfrm>
            <a:off x="9563125" y="1071546"/>
            <a:ext cx="649287" cy="5113338"/>
          </a:xfrm>
          <a:prstGeom prst="rect">
            <a:avLst/>
          </a:prstGeom>
          <a:noFill/>
          <a:ln w="9525">
            <a:noFill/>
            <a:miter lim="800000"/>
            <a:headEnd/>
            <a:tailEnd/>
          </a:ln>
        </p:spPr>
      </p:pic>
    </p:spTree>
    <p:extLst>
      <p:ext uri="{BB962C8B-B14F-4D97-AF65-F5344CB8AC3E}">
        <p14:creationId xmlns:p14="http://schemas.microsoft.com/office/powerpoint/2010/main" val="426854866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a:t>Tree surgery</a:t>
            </a:r>
          </a:p>
        </p:txBody>
      </p:sp>
      <p:sp>
        <p:nvSpPr>
          <p:cNvPr id="4099" name="Rectangle 3"/>
          <p:cNvSpPr>
            <a:spLocks noGrp="1" noChangeArrowheads="1"/>
          </p:cNvSpPr>
          <p:nvPr>
            <p:ph idx="1"/>
          </p:nvPr>
        </p:nvSpPr>
        <p:spPr>
          <a:xfrm>
            <a:off x="1981200" y="1719263"/>
            <a:ext cx="8686800" cy="4411662"/>
          </a:xfrm>
        </p:spPr>
        <p:txBody>
          <a:bodyPr/>
          <a:lstStyle/>
          <a:p>
            <a:r>
              <a:rPr lang="en-GB"/>
              <a:t>Select a tree image</a:t>
            </a:r>
          </a:p>
          <a:p>
            <a:r>
              <a:rPr lang="en-GB"/>
              <a:t>Cut out unwanted background using Fireworks</a:t>
            </a:r>
          </a:p>
        </p:txBody>
      </p:sp>
      <p:pic>
        <p:nvPicPr>
          <p:cNvPr id="4100" name="Picture 4"/>
          <p:cNvPicPr>
            <a:picLocks noChangeAspect="1" noChangeArrowheads="1"/>
          </p:cNvPicPr>
          <p:nvPr/>
        </p:nvPicPr>
        <p:blipFill>
          <a:blip r:embed="rId2" cstate="print"/>
          <a:srcRect/>
          <a:stretch>
            <a:fillRect/>
          </a:stretch>
        </p:blipFill>
        <p:spPr bwMode="auto">
          <a:xfrm>
            <a:off x="6527801" y="2997201"/>
            <a:ext cx="3021013" cy="3294063"/>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pic>
      <p:pic>
        <p:nvPicPr>
          <p:cNvPr id="4101" name="Picture 5" descr="bigTree"/>
          <p:cNvPicPr>
            <a:picLocks noChangeAspect="1" noChangeArrowheads="1"/>
          </p:cNvPicPr>
          <p:nvPr/>
        </p:nvPicPr>
        <p:blipFill>
          <a:blip r:embed="rId3" cstate="print"/>
          <a:srcRect/>
          <a:stretch>
            <a:fillRect/>
          </a:stretch>
        </p:blipFill>
        <p:spPr bwMode="auto">
          <a:xfrm>
            <a:off x="2279650" y="2997200"/>
            <a:ext cx="2825750" cy="3384550"/>
          </a:xfrm>
          <a:prstGeom prst="rect">
            <a:avLst/>
          </a:prstGeom>
          <a:noFill/>
          <a:effectLst>
            <a:outerShdw dist="107763" dir="2700000" algn="ctr" rotWithShape="0">
              <a:srgbClr val="808080">
                <a:alpha val="50000"/>
              </a:srgbClr>
            </a:outerShdw>
          </a:effectLst>
        </p:spPr>
      </p:pic>
      <p:sp>
        <p:nvSpPr>
          <p:cNvPr id="4102" name="AutoShape 6"/>
          <p:cNvSpPr>
            <a:spLocks noChangeArrowheads="1"/>
          </p:cNvSpPr>
          <p:nvPr/>
        </p:nvSpPr>
        <p:spPr bwMode="auto">
          <a:xfrm>
            <a:off x="5375276" y="4365626"/>
            <a:ext cx="936625" cy="576263"/>
          </a:xfrm>
          <a:prstGeom prst="rightArrow">
            <a:avLst>
              <a:gd name="adj1" fmla="val 50000"/>
              <a:gd name="adj2" fmla="val 40634"/>
            </a:avLst>
          </a:prstGeom>
          <a:solidFill>
            <a:srgbClr val="FFFFCC"/>
          </a:solidFill>
          <a:ln w="9525">
            <a:solidFill>
              <a:schemeClr val="tx1"/>
            </a:solidFill>
            <a:miter lim="800000"/>
            <a:headEnd/>
            <a:tailEnd/>
          </a:ln>
          <a:effectLst/>
        </p:spPr>
        <p:txBody>
          <a:bodyPr wrap="none" anchor="ctr"/>
          <a:lstStyle/>
          <a:p>
            <a:endParaRPr lang="en-GB"/>
          </a:p>
        </p:txBody>
      </p:sp>
    </p:spTree>
    <p:extLst>
      <p:ext uri="{BB962C8B-B14F-4D97-AF65-F5344CB8AC3E}">
        <p14:creationId xmlns:p14="http://schemas.microsoft.com/office/powerpoint/2010/main" val="398488696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a:t>Tree image</a:t>
            </a:r>
          </a:p>
        </p:txBody>
      </p:sp>
      <p:sp>
        <p:nvSpPr>
          <p:cNvPr id="5123" name="Rectangle 3"/>
          <p:cNvSpPr>
            <a:spLocks noGrp="1" noChangeArrowheads="1"/>
          </p:cNvSpPr>
          <p:nvPr>
            <p:ph idx="1"/>
          </p:nvPr>
        </p:nvSpPr>
        <p:spPr>
          <a:xfrm>
            <a:off x="1991544" y="2420889"/>
            <a:ext cx="8229600" cy="846137"/>
          </a:xfrm>
          <a:solidFill>
            <a:srgbClr val="FFFFCC"/>
          </a:solidFill>
          <a:ln>
            <a:solidFill>
              <a:schemeClr val="tx1"/>
            </a:solidFill>
          </a:ln>
        </p:spPr>
        <p:txBody>
          <a:bodyPr/>
          <a:lstStyle/>
          <a:p>
            <a:pPr>
              <a:buFont typeface="Wingdings" pitchFamily="2" charset="2"/>
              <a:buNone/>
            </a:pPr>
            <a:r>
              <a:rPr lang="en-GB" sz="4200" dirty="0">
                <a:solidFill>
                  <a:schemeClr val="tx1">
                    <a:lumMod val="95000"/>
                    <a:lumOff val="5000"/>
                  </a:schemeClr>
                </a:solidFill>
              </a:rPr>
              <a:t>&lt;div id="tree"&gt;&lt;div&gt;</a:t>
            </a:r>
          </a:p>
        </p:txBody>
      </p:sp>
      <p:sp>
        <p:nvSpPr>
          <p:cNvPr id="5124" name="Rectangle 4"/>
          <p:cNvSpPr>
            <a:spLocks noChangeArrowheads="1"/>
          </p:cNvSpPr>
          <p:nvPr/>
        </p:nvSpPr>
        <p:spPr bwMode="auto">
          <a:xfrm>
            <a:off x="1919536" y="4149080"/>
            <a:ext cx="8229600" cy="1873250"/>
          </a:xfrm>
          <a:prstGeom prst="rect">
            <a:avLst/>
          </a:prstGeom>
          <a:solidFill>
            <a:srgbClr val="FFFFCC"/>
          </a:solidFill>
          <a:ln w="9525">
            <a:solidFill>
              <a:schemeClr val="tx1"/>
            </a:solidFill>
            <a:miter lim="800000"/>
            <a:headEnd/>
            <a:tailEnd/>
          </a:ln>
        </p:spPr>
        <p:txBody>
          <a:bodyPr/>
          <a:lstStyle/>
          <a:p>
            <a:pPr marL="342900" indent="-342900">
              <a:spcBef>
                <a:spcPct val="20000"/>
              </a:spcBef>
              <a:buClr>
                <a:schemeClr val="tx2"/>
              </a:buClr>
              <a:buSzPct val="70000"/>
            </a:pPr>
            <a:r>
              <a:rPr lang="en-GB" sz="3000" dirty="0">
                <a:solidFill>
                  <a:schemeClr val="tx1">
                    <a:lumMod val="95000"/>
                    <a:lumOff val="5000"/>
                  </a:schemeClr>
                </a:solidFill>
              </a:rPr>
              <a:t>#tree {</a:t>
            </a:r>
          </a:p>
          <a:p>
            <a:pPr marL="342900" indent="-342900">
              <a:spcBef>
                <a:spcPct val="20000"/>
              </a:spcBef>
              <a:buClr>
                <a:schemeClr val="tx2"/>
              </a:buClr>
              <a:buSzPct val="70000"/>
            </a:pPr>
            <a:r>
              <a:rPr lang="en-GB" sz="3000" dirty="0">
                <a:solidFill>
                  <a:schemeClr val="tx1">
                    <a:lumMod val="95000"/>
                    <a:lumOff val="5000"/>
                  </a:schemeClr>
                </a:solidFill>
              </a:rPr>
              <a:t>	Background: </a:t>
            </a:r>
            <a:r>
              <a:rPr lang="en-GB" sz="3000" dirty="0" err="1">
                <a:solidFill>
                  <a:schemeClr val="tx1">
                    <a:lumMod val="95000"/>
                    <a:lumOff val="5000"/>
                  </a:schemeClr>
                </a:solidFill>
              </a:rPr>
              <a:t>url</a:t>
            </a:r>
            <a:r>
              <a:rPr lang="en-GB" sz="3000" dirty="0">
                <a:solidFill>
                  <a:schemeClr val="tx1">
                    <a:lumMod val="95000"/>
                    <a:lumOff val="5000"/>
                  </a:schemeClr>
                </a:solidFill>
              </a:rPr>
              <a:t>(images/</a:t>
            </a:r>
            <a:r>
              <a:rPr lang="en-GB" sz="3000" dirty="0" err="1">
                <a:solidFill>
                  <a:schemeClr val="tx1">
                    <a:lumMod val="95000"/>
                    <a:lumOff val="5000"/>
                  </a:schemeClr>
                </a:solidFill>
              </a:rPr>
              <a:t>tree.gif</a:t>
            </a:r>
            <a:r>
              <a:rPr lang="en-GB" sz="3000" dirty="0">
                <a:solidFill>
                  <a:schemeClr val="tx1">
                    <a:lumMod val="95000"/>
                    <a:lumOff val="5000"/>
                  </a:schemeClr>
                </a:solidFill>
              </a:rPr>
              <a:t>) no-repeat;</a:t>
            </a:r>
          </a:p>
          <a:p>
            <a:pPr marL="342900" indent="-342900">
              <a:spcBef>
                <a:spcPct val="20000"/>
              </a:spcBef>
              <a:buClr>
                <a:schemeClr val="tx2"/>
              </a:buClr>
              <a:buSzPct val="70000"/>
            </a:pPr>
            <a:r>
              <a:rPr lang="en-GB" sz="3000" dirty="0">
                <a:solidFill>
                  <a:schemeClr val="tx1">
                    <a:lumMod val="95000"/>
                    <a:lumOff val="5000"/>
                  </a:schemeClr>
                </a:solidFill>
              </a:rPr>
              <a:t>} </a:t>
            </a:r>
          </a:p>
        </p:txBody>
      </p:sp>
      <p:sp>
        <p:nvSpPr>
          <p:cNvPr id="5125" name="Rectangle 5"/>
          <p:cNvSpPr>
            <a:spLocks noChangeArrowheads="1"/>
          </p:cNvSpPr>
          <p:nvPr/>
        </p:nvSpPr>
        <p:spPr bwMode="auto">
          <a:xfrm>
            <a:off x="1981200" y="3644900"/>
            <a:ext cx="8229600" cy="647700"/>
          </a:xfrm>
          <a:prstGeom prst="rect">
            <a:avLst/>
          </a:prstGeom>
          <a:noFill/>
          <a:ln w="9525">
            <a:noFill/>
            <a:miter lim="800000"/>
            <a:headEnd/>
            <a:tailEnd/>
          </a:ln>
        </p:spPr>
        <p:txBody>
          <a:bodyPr/>
          <a:lstStyle/>
          <a:p>
            <a:pPr marL="342900" indent="-342900">
              <a:spcBef>
                <a:spcPct val="20000"/>
              </a:spcBef>
              <a:buClr>
                <a:schemeClr val="tx2"/>
              </a:buClr>
              <a:buSzPct val="70000"/>
            </a:pPr>
            <a:r>
              <a:rPr lang="en-GB" sz="3000"/>
              <a:t>CSS</a:t>
            </a:r>
          </a:p>
        </p:txBody>
      </p:sp>
      <p:sp>
        <p:nvSpPr>
          <p:cNvPr id="5126" name="Rectangle 6"/>
          <p:cNvSpPr>
            <a:spLocks noChangeArrowheads="1"/>
          </p:cNvSpPr>
          <p:nvPr/>
        </p:nvSpPr>
        <p:spPr bwMode="auto">
          <a:xfrm>
            <a:off x="1981200" y="1917700"/>
            <a:ext cx="8229600" cy="647700"/>
          </a:xfrm>
          <a:prstGeom prst="rect">
            <a:avLst/>
          </a:prstGeom>
          <a:noFill/>
          <a:ln w="9525">
            <a:noFill/>
            <a:miter lim="800000"/>
            <a:headEnd/>
            <a:tailEnd/>
          </a:ln>
        </p:spPr>
        <p:txBody>
          <a:bodyPr/>
          <a:lstStyle/>
          <a:p>
            <a:pPr marL="342900" indent="-342900">
              <a:spcBef>
                <a:spcPct val="20000"/>
              </a:spcBef>
              <a:buClr>
                <a:schemeClr val="tx2"/>
              </a:buClr>
              <a:buSzPct val="70000"/>
            </a:pPr>
            <a:r>
              <a:rPr lang="en-GB" sz="3000"/>
              <a:t>index.html</a:t>
            </a:r>
          </a:p>
        </p:txBody>
      </p:sp>
      <p:sp>
        <p:nvSpPr>
          <p:cNvPr id="5127" name="Oval 7"/>
          <p:cNvSpPr>
            <a:spLocks noChangeArrowheads="1"/>
          </p:cNvSpPr>
          <p:nvPr/>
        </p:nvSpPr>
        <p:spPr bwMode="auto">
          <a:xfrm>
            <a:off x="1990726" y="4200526"/>
            <a:ext cx="504825" cy="523875"/>
          </a:xfrm>
          <a:prstGeom prst="ellipse">
            <a:avLst/>
          </a:prstGeom>
          <a:noFill/>
          <a:ln w="19050">
            <a:solidFill>
              <a:srgbClr val="FF0000"/>
            </a:solidFill>
            <a:round/>
            <a:headEnd/>
            <a:tailEnd/>
          </a:ln>
          <a:effectLst/>
        </p:spPr>
        <p:txBody>
          <a:bodyPr wrap="none" anchor="ctr"/>
          <a:lstStyle/>
          <a:p>
            <a:endParaRPr lang="en-GB"/>
          </a:p>
        </p:txBody>
      </p:sp>
      <p:sp>
        <p:nvSpPr>
          <p:cNvPr id="5128" name="Line 8"/>
          <p:cNvSpPr>
            <a:spLocks noChangeShapeType="1"/>
          </p:cNvSpPr>
          <p:nvPr/>
        </p:nvSpPr>
        <p:spPr bwMode="auto">
          <a:xfrm>
            <a:off x="2424113" y="4652963"/>
            <a:ext cx="2087562" cy="1655762"/>
          </a:xfrm>
          <a:prstGeom prst="line">
            <a:avLst/>
          </a:prstGeom>
          <a:noFill/>
          <a:ln w="28575">
            <a:solidFill>
              <a:srgbClr val="FF0000"/>
            </a:solidFill>
            <a:round/>
            <a:headEnd/>
            <a:tailEnd/>
          </a:ln>
          <a:effectLst/>
        </p:spPr>
        <p:txBody>
          <a:bodyPr/>
          <a:lstStyle/>
          <a:p>
            <a:endParaRPr lang="en-GB"/>
          </a:p>
        </p:txBody>
      </p:sp>
      <p:sp>
        <p:nvSpPr>
          <p:cNvPr id="5129" name="Text Box 9"/>
          <p:cNvSpPr txBox="1">
            <a:spLocks noChangeArrowheads="1"/>
          </p:cNvSpPr>
          <p:nvPr/>
        </p:nvSpPr>
        <p:spPr bwMode="auto">
          <a:xfrm>
            <a:off x="4564064" y="6113463"/>
            <a:ext cx="1165063" cy="369332"/>
          </a:xfrm>
          <a:prstGeom prst="rect">
            <a:avLst/>
          </a:prstGeom>
          <a:noFill/>
          <a:ln w="9525">
            <a:noFill/>
            <a:miter lim="800000"/>
            <a:headEnd/>
            <a:tailEnd/>
          </a:ln>
          <a:effectLst/>
        </p:spPr>
        <p:txBody>
          <a:bodyPr wrap="none">
            <a:spAutoFit/>
          </a:bodyPr>
          <a:lstStyle/>
          <a:p>
            <a:r>
              <a:rPr lang="en-GB"/>
              <a:t>Id selector</a:t>
            </a:r>
          </a:p>
        </p:txBody>
      </p:sp>
    </p:spTree>
    <p:extLst>
      <p:ext uri="{BB962C8B-B14F-4D97-AF65-F5344CB8AC3E}">
        <p14:creationId xmlns:p14="http://schemas.microsoft.com/office/powerpoint/2010/main" val="201854891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GB"/>
              <a:t>DIV tag</a:t>
            </a:r>
          </a:p>
        </p:txBody>
      </p:sp>
      <p:sp>
        <p:nvSpPr>
          <p:cNvPr id="19459" name="Rectangle 3"/>
          <p:cNvSpPr>
            <a:spLocks noGrp="1" noChangeArrowheads="1"/>
          </p:cNvSpPr>
          <p:nvPr>
            <p:ph idx="1"/>
          </p:nvPr>
        </p:nvSpPr>
        <p:spPr/>
        <p:txBody>
          <a:bodyPr/>
          <a:lstStyle/>
          <a:p>
            <a:r>
              <a:rPr lang="en-GB"/>
              <a:t>Generic block element</a:t>
            </a:r>
          </a:p>
          <a:p>
            <a:r>
              <a:rPr lang="en-GB"/>
              <a:t>Serves no direct purpose</a:t>
            </a:r>
          </a:p>
          <a:p>
            <a:r>
              <a:rPr lang="en-GB"/>
              <a:t>Facilitates styling attributes</a:t>
            </a:r>
          </a:p>
          <a:p>
            <a:r>
              <a:rPr lang="en-GB"/>
              <a:t>Heavily used in CSS</a:t>
            </a:r>
          </a:p>
          <a:p>
            <a:endParaRPr lang="en-GB"/>
          </a:p>
          <a:p>
            <a:pPr>
              <a:buFont typeface="Wingdings" pitchFamily="2" charset="2"/>
              <a:buNone/>
            </a:pPr>
            <a:r>
              <a:rPr lang="en-GB" sz="4600"/>
              <a:t>&lt;div&gt;&lt;/div&gt;</a:t>
            </a:r>
          </a:p>
        </p:txBody>
      </p:sp>
    </p:spTree>
    <p:extLst>
      <p:ext uri="{BB962C8B-B14F-4D97-AF65-F5344CB8AC3E}">
        <p14:creationId xmlns:p14="http://schemas.microsoft.com/office/powerpoint/2010/main" val="51025535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GB"/>
              <a:t>Box Model</a:t>
            </a:r>
          </a:p>
        </p:txBody>
      </p:sp>
      <p:sp>
        <p:nvSpPr>
          <p:cNvPr id="6147" name="Rectangle 3"/>
          <p:cNvSpPr>
            <a:spLocks noGrp="1" noChangeArrowheads="1"/>
          </p:cNvSpPr>
          <p:nvPr>
            <p:ph idx="1"/>
          </p:nvPr>
        </p:nvSpPr>
        <p:spPr/>
        <p:txBody>
          <a:bodyPr/>
          <a:lstStyle/>
          <a:p>
            <a:r>
              <a:rPr lang="en-GB" dirty="0"/>
              <a:t>Locating content</a:t>
            </a:r>
          </a:p>
          <a:p>
            <a:r>
              <a:rPr lang="en-GB" dirty="0"/>
              <a:t>For main areas</a:t>
            </a:r>
          </a:p>
          <a:p>
            <a:pPr lvl="1"/>
            <a:r>
              <a:rPr lang="en-GB" dirty="0"/>
              <a:t>Content edge</a:t>
            </a:r>
          </a:p>
          <a:p>
            <a:pPr lvl="1"/>
            <a:r>
              <a:rPr lang="en-GB" dirty="0"/>
              <a:t>Padding edge</a:t>
            </a:r>
          </a:p>
          <a:p>
            <a:pPr lvl="1"/>
            <a:r>
              <a:rPr lang="en-GB" dirty="0"/>
              <a:t>Border edge</a:t>
            </a:r>
          </a:p>
          <a:p>
            <a:pPr lvl="1"/>
            <a:r>
              <a:rPr lang="en-GB" dirty="0"/>
              <a:t>Margin edge</a:t>
            </a:r>
          </a:p>
          <a:p>
            <a:pPr lvl="2"/>
            <a:r>
              <a:rPr lang="en-GB" sz="1900" dirty="0"/>
              <a:t>Top</a:t>
            </a:r>
          </a:p>
          <a:p>
            <a:pPr lvl="2"/>
            <a:r>
              <a:rPr lang="en-GB" sz="1900" dirty="0"/>
              <a:t>Right</a:t>
            </a:r>
          </a:p>
          <a:p>
            <a:pPr lvl="2"/>
            <a:r>
              <a:rPr lang="en-GB" sz="1900" dirty="0"/>
              <a:t>Bottom</a:t>
            </a:r>
          </a:p>
          <a:p>
            <a:pPr lvl="2"/>
            <a:r>
              <a:rPr lang="en-GB" sz="1900" dirty="0"/>
              <a:t>Left</a:t>
            </a:r>
          </a:p>
        </p:txBody>
      </p:sp>
      <p:pic>
        <p:nvPicPr>
          <p:cNvPr id="6148" name="Picture 4"/>
          <p:cNvPicPr>
            <a:picLocks noChangeAspect="1" noChangeArrowheads="1"/>
          </p:cNvPicPr>
          <p:nvPr/>
        </p:nvPicPr>
        <p:blipFill>
          <a:blip r:embed="rId2" cstate="print"/>
          <a:srcRect l="19281" t="25984" r="38963" b="51288"/>
          <a:stretch>
            <a:fillRect/>
          </a:stretch>
        </p:blipFill>
        <p:spPr bwMode="auto">
          <a:xfrm>
            <a:off x="3352569" y="2276872"/>
            <a:ext cx="7569431" cy="3295650"/>
          </a:xfrm>
          <a:prstGeom prst="rect">
            <a:avLst/>
          </a:prstGeom>
          <a:noFill/>
          <a:ln w="9525">
            <a:noFill/>
            <a:miter lim="800000"/>
            <a:headEnd/>
            <a:tailEnd/>
          </a:ln>
          <a:effectLst/>
        </p:spPr>
      </p:pic>
    </p:spTree>
    <p:extLst>
      <p:ext uri="{BB962C8B-B14F-4D97-AF65-F5344CB8AC3E}">
        <p14:creationId xmlns:p14="http://schemas.microsoft.com/office/powerpoint/2010/main" val="3909230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GB"/>
              <a:t>HTML</a:t>
            </a:r>
          </a:p>
        </p:txBody>
      </p:sp>
      <p:sp>
        <p:nvSpPr>
          <p:cNvPr id="22531" name="Rectangle 3"/>
          <p:cNvSpPr>
            <a:spLocks noGrp="1" noChangeArrowheads="1"/>
          </p:cNvSpPr>
          <p:nvPr>
            <p:ph idx="1"/>
          </p:nvPr>
        </p:nvSpPr>
        <p:spPr/>
        <p:txBody>
          <a:bodyPr/>
          <a:lstStyle/>
          <a:p>
            <a:r>
              <a:rPr lang="en-GB" sz="2600"/>
              <a:t>HTML stands for Hyper Text Markup Language</a:t>
            </a:r>
          </a:p>
          <a:p>
            <a:r>
              <a:rPr lang="en-GB" sz="2600"/>
              <a:t>An HTML file is a text file containing small markup tags</a:t>
            </a:r>
          </a:p>
          <a:p>
            <a:r>
              <a:rPr lang="en-GB" sz="2600"/>
              <a:t>The markup tags tell the Web browser how to display the page</a:t>
            </a:r>
          </a:p>
          <a:p>
            <a:r>
              <a:rPr lang="en-GB" sz="2600"/>
              <a:t>An HTML file must have an htm or html file extension</a:t>
            </a:r>
          </a:p>
          <a:p>
            <a:r>
              <a:rPr lang="en-GB" sz="2600"/>
              <a:t>An HTML file can be created using a simple text editor or a Web Authorising Tool</a:t>
            </a:r>
          </a:p>
        </p:txBody>
      </p:sp>
    </p:spTree>
    <p:extLst>
      <p:ext uri="{BB962C8B-B14F-4D97-AF65-F5344CB8AC3E}">
        <p14:creationId xmlns:p14="http://schemas.microsoft.com/office/powerpoint/2010/main" val="130089534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dirty="0"/>
              <a:t>Box model</a:t>
            </a:r>
          </a:p>
        </p:txBody>
      </p:sp>
      <p:sp>
        <p:nvSpPr>
          <p:cNvPr id="7171" name="Rectangle 3"/>
          <p:cNvSpPr>
            <a:spLocks noGrp="1" noChangeArrowheads="1"/>
          </p:cNvSpPr>
          <p:nvPr>
            <p:ph idx="1"/>
          </p:nvPr>
        </p:nvSpPr>
        <p:spPr/>
        <p:txBody>
          <a:bodyPr/>
          <a:lstStyle/>
          <a:p>
            <a:r>
              <a:rPr lang="en-GB" dirty="0"/>
              <a:t>height: 100px;</a:t>
            </a:r>
          </a:p>
          <a:p>
            <a:r>
              <a:rPr lang="en-GB" dirty="0"/>
              <a:t>width: 300px;</a:t>
            </a:r>
          </a:p>
          <a:p>
            <a:r>
              <a:rPr lang="en-GB" dirty="0"/>
              <a:t>padding: 10px 0 </a:t>
            </a:r>
            <a:r>
              <a:rPr lang="en-GB" dirty="0" err="1"/>
              <a:t>0</a:t>
            </a:r>
            <a:r>
              <a:rPr lang="en-GB" dirty="0"/>
              <a:t> 10px;</a:t>
            </a:r>
          </a:p>
          <a:p>
            <a:r>
              <a:rPr lang="en-GB" dirty="0"/>
              <a:t>border: 5px solid #000000;</a:t>
            </a:r>
          </a:p>
          <a:p>
            <a:r>
              <a:rPr lang="en-GB" dirty="0"/>
              <a:t>Margin: 0 </a:t>
            </a:r>
            <a:r>
              <a:rPr lang="en-GB" dirty="0" err="1"/>
              <a:t>0</a:t>
            </a:r>
            <a:r>
              <a:rPr lang="en-GB" dirty="0"/>
              <a:t> 10px 0;</a:t>
            </a:r>
          </a:p>
        </p:txBody>
      </p:sp>
      <p:sp>
        <p:nvSpPr>
          <p:cNvPr id="7172" name="Text Box 4"/>
          <p:cNvSpPr txBox="1">
            <a:spLocks noChangeArrowheads="1"/>
          </p:cNvSpPr>
          <p:nvPr/>
        </p:nvSpPr>
        <p:spPr bwMode="auto">
          <a:xfrm>
            <a:off x="8143875" y="3429001"/>
            <a:ext cx="2302490" cy="646331"/>
          </a:xfrm>
          <a:prstGeom prst="rect">
            <a:avLst/>
          </a:prstGeom>
          <a:solidFill>
            <a:srgbClr val="FFFFCC"/>
          </a:solidFill>
          <a:ln w="9525">
            <a:solidFill>
              <a:schemeClr val="tx1"/>
            </a:solidFill>
            <a:miter lim="800000"/>
            <a:headEnd/>
            <a:tailEnd/>
          </a:ln>
          <a:effectLst/>
        </p:spPr>
        <p:txBody>
          <a:bodyPr wrap="none">
            <a:spAutoFit/>
          </a:bodyPr>
          <a:lstStyle/>
          <a:p>
            <a:r>
              <a:rPr lang="en-GB" dirty="0">
                <a:solidFill>
                  <a:schemeClr val="tx1">
                    <a:lumMod val="95000"/>
                    <a:lumOff val="5000"/>
                  </a:schemeClr>
                </a:solidFill>
              </a:rPr>
              <a:t>Order</a:t>
            </a:r>
          </a:p>
          <a:p>
            <a:r>
              <a:rPr lang="en-GB" dirty="0">
                <a:solidFill>
                  <a:schemeClr val="tx1">
                    <a:lumMod val="95000"/>
                    <a:lumOff val="5000"/>
                  </a:schemeClr>
                </a:solidFill>
              </a:rPr>
              <a:t>Top, right, bottom, left</a:t>
            </a:r>
          </a:p>
        </p:txBody>
      </p:sp>
      <p:sp>
        <p:nvSpPr>
          <p:cNvPr id="7173" name="Line 5"/>
          <p:cNvSpPr>
            <a:spLocks noChangeShapeType="1"/>
          </p:cNvSpPr>
          <p:nvPr/>
        </p:nvSpPr>
        <p:spPr bwMode="auto">
          <a:xfrm flipH="1">
            <a:off x="5664201" y="3716339"/>
            <a:ext cx="2447925" cy="504825"/>
          </a:xfrm>
          <a:prstGeom prst="line">
            <a:avLst/>
          </a:prstGeom>
          <a:noFill/>
          <a:ln w="9525">
            <a:solidFill>
              <a:schemeClr val="tx1"/>
            </a:solidFill>
            <a:round/>
            <a:headEnd/>
            <a:tailEnd type="triangle" w="med" len="med"/>
          </a:ln>
          <a:effectLst/>
        </p:spPr>
        <p:txBody>
          <a:bodyPr/>
          <a:lstStyle/>
          <a:p>
            <a:endParaRPr lang="en-GB"/>
          </a:p>
        </p:txBody>
      </p:sp>
      <p:sp>
        <p:nvSpPr>
          <p:cNvPr id="7174" name="Line 6"/>
          <p:cNvSpPr>
            <a:spLocks noChangeShapeType="1"/>
          </p:cNvSpPr>
          <p:nvPr/>
        </p:nvSpPr>
        <p:spPr bwMode="auto">
          <a:xfrm flipH="1" flipV="1">
            <a:off x="6527801" y="3141664"/>
            <a:ext cx="1584325" cy="574675"/>
          </a:xfrm>
          <a:prstGeom prst="line">
            <a:avLst/>
          </a:prstGeom>
          <a:noFill/>
          <a:ln w="9525">
            <a:solidFill>
              <a:schemeClr val="tx1"/>
            </a:solidFill>
            <a:round/>
            <a:headEnd/>
            <a:tailEnd type="triangle" w="med" len="med"/>
          </a:ln>
          <a:effectLst/>
        </p:spPr>
        <p:txBody>
          <a:bodyPr/>
          <a:lstStyle/>
          <a:p>
            <a:endParaRPr lang="en-GB"/>
          </a:p>
        </p:txBody>
      </p:sp>
    </p:spTree>
    <p:extLst>
      <p:ext uri="{BB962C8B-B14F-4D97-AF65-F5344CB8AC3E}">
        <p14:creationId xmlns:p14="http://schemas.microsoft.com/office/powerpoint/2010/main" val="181475880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GB" dirty="0"/>
              <a:t>Tree positioning</a:t>
            </a:r>
          </a:p>
        </p:txBody>
      </p:sp>
      <p:sp>
        <p:nvSpPr>
          <p:cNvPr id="8195" name="Rectangle 3"/>
          <p:cNvSpPr>
            <a:spLocks noGrp="1" noChangeArrowheads="1"/>
          </p:cNvSpPr>
          <p:nvPr>
            <p:ph sz="half" idx="1"/>
          </p:nvPr>
        </p:nvSpPr>
        <p:spPr>
          <a:solidFill>
            <a:srgbClr val="FFFFCC"/>
          </a:solidFill>
          <a:ln>
            <a:solidFill>
              <a:schemeClr val="tx1"/>
            </a:solidFill>
          </a:ln>
          <a:effectLst>
            <a:outerShdw dist="107763" dir="2700000" algn="ctr" rotWithShape="0">
              <a:schemeClr val="bg2">
                <a:alpha val="50000"/>
              </a:schemeClr>
            </a:outerShdw>
          </a:effectLst>
        </p:spPr>
        <p:txBody>
          <a:bodyPr>
            <a:normAutofit/>
          </a:bodyPr>
          <a:lstStyle/>
          <a:p>
            <a:r>
              <a:rPr lang="en-GB" sz="2800" dirty="0">
                <a:solidFill>
                  <a:schemeClr val="tx1">
                    <a:lumMod val="95000"/>
                    <a:lumOff val="5000"/>
                  </a:schemeClr>
                </a:solidFill>
              </a:rPr>
              <a:t>Positioning attributes</a:t>
            </a:r>
          </a:p>
          <a:p>
            <a:pPr lvl="1"/>
            <a:r>
              <a:rPr lang="en-GB" sz="2400" dirty="0">
                <a:solidFill>
                  <a:schemeClr val="tx1">
                    <a:lumMod val="95000"/>
                    <a:lumOff val="5000"/>
                  </a:schemeClr>
                </a:solidFill>
              </a:rPr>
              <a:t>position: absolute</a:t>
            </a:r>
          </a:p>
          <a:p>
            <a:pPr lvl="1"/>
            <a:r>
              <a:rPr lang="en-GB" sz="2400" dirty="0">
                <a:solidFill>
                  <a:schemeClr val="tx1">
                    <a:lumMod val="95000"/>
                    <a:lumOff val="5000"/>
                  </a:schemeClr>
                </a:solidFill>
              </a:rPr>
              <a:t>bottom: ##</a:t>
            </a:r>
            <a:r>
              <a:rPr lang="en-GB" sz="2400" dirty="0" err="1">
                <a:solidFill>
                  <a:schemeClr val="tx1">
                    <a:lumMod val="95000"/>
                    <a:lumOff val="5000"/>
                  </a:schemeClr>
                </a:solidFill>
              </a:rPr>
              <a:t>px</a:t>
            </a:r>
            <a:r>
              <a:rPr lang="en-GB" sz="2400" dirty="0">
                <a:solidFill>
                  <a:schemeClr val="tx1">
                    <a:lumMod val="95000"/>
                    <a:lumOff val="5000"/>
                  </a:schemeClr>
                </a:solidFill>
              </a:rPr>
              <a:t>;</a:t>
            </a:r>
          </a:p>
          <a:p>
            <a:pPr lvl="1"/>
            <a:r>
              <a:rPr lang="en-GB" sz="2400" dirty="0">
                <a:solidFill>
                  <a:schemeClr val="tx1">
                    <a:lumMod val="95000"/>
                    <a:lumOff val="5000"/>
                  </a:schemeClr>
                </a:solidFill>
              </a:rPr>
              <a:t>right: ##</a:t>
            </a:r>
            <a:r>
              <a:rPr lang="en-GB" sz="2400" dirty="0" err="1">
                <a:solidFill>
                  <a:schemeClr val="tx1">
                    <a:lumMod val="95000"/>
                    <a:lumOff val="5000"/>
                  </a:schemeClr>
                </a:solidFill>
              </a:rPr>
              <a:t>px</a:t>
            </a:r>
            <a:r>
              <a:rPr lang="en-GB" sz="2400" dirty="0">
                <a:solidFill>
                  <a:schemeClr val="tx1">
                    <a:lumMod val="95000"/>
                    <a:lumOff val="5000"/>
                  </a:schemeClr>
                </a:solidFill>
              </a:rPr>
              <a:t>;</a:t>
            </a:r>
          </a:p>
          <a:p>
            <a:pPr lvl="1"/>
            <a:r>
              <a:rPr lang="en-GB" sz="2400" dirty="0">
                <a:solidFill>
                  <a:schemeClr val="tx1">
                    <a:lumMod val="95000"/>
                    <a:lumOff val="5000"/>
                  </a:schemeClr>
                </a:solidFill>
              </a:rPr>
              <a:t>top: ##</a:t>
            </a:r>
            <a:r>
              <a:rPr lang="en-GB" sz="2400" dirty="0" err="1">
                <a:solidFill>
                  <a:schemeClr val="tx1">
                    <a:lumMod val="95000"/>
                    <a:lumOff val="5000"/>
                  </a:schemeClr>
                </a:solidFill>
              </a:rPr>
              <a:t>px</a:t>
            </a:r>
            <a:r>
              <a:rPr lang="en-GB" sz="2400" dirty="0">
                <a:solidFill>
                  <a:schemeClr val="tx1">
                    <a:lumMod val="95000"/>
                    <a:lumOff val="5000"/>
                  </a:schemeClr>
                </a:solidFill>
              </a:rPr>
              <a:t>;</a:t>
            </a:r>
          </a:p>
          <a:p>
            <a:pPr lvl="1"/>
            <a:r>
              <a:rPr lang="en-GB" sz="2400" dirty="0">
                <a:solidFill>
                  <a:schemeClr val="tx1">
                    <a:lumMod val="95000"/>
                    <a:lumOff val="5000"/>
                  </a:schemeClr>
                </a:solidFill>
              </a:rPr>
              <a:t>left: ##</a:t>
            </a:r>
            <a:r>
              <a:rPr lang="en-GB" sz="2400" dirty="0" err="1">
                <a:solidFill>
                  <a:schemeClr val="tx1">
                    <a:lumMod val="95000"/>
                    <a:lumOff val="5000"/>
                  </a:schemeClr>
                </a:solidFill>
              </a:rPr>
              <a:t>px</a:t>
            </a:r>
            <a:r>
              <a:rPr lang="en-GB" sz="2400" dirty="0">
                <a:solidFill>
                  <a:schemeClr val="tx1">
                    <a:lumMod val="95000"/>
                    <a:lumOff val="5000"/>
                  </a:schemeClr>
                </a:solidFill>
              </a:rPr>
              <a:t>;</a:t>
            </a:r>
          </a:p>
          <a:p>
            <a:pPr lvl="1"/>
            <a:r>
              <a:rPr lang="en-GB" sz="2400" dirty="0">
                <a:solidFill>
                  <a:schemeClr val="tx1">
                    <a:lumMod val="95000"/>
                    <a:lumOff val="5000"/>
                  </a:schemeClr>
                </a:solidFill>
              </a:rPr>
              <a:t>width: ###</a:t>
            </a:r>
            <a:r>
              <a:rPr lang="en-GB" sz="2400" dirty="0" err="1">
                <a:solidFill>
                  <a:schemeClr val="tx1">
                    <a:lumMod val="95000"/>
                    <a:lumOff val="5000"/>
                  </a:schemeClr>
                </a:solidFill>
              </a:rPr>
              <a:t>px</a:t>
            </a:r>
            <a:endParaRPr lang="en-GB" sz="2400" dirty="0">
              <a:solidFill>
                <a:schemeClr val="tx1">
                  <a:lumMod val="95000"/>
                  <a:lumOff val="5000"/>
                </a:schemeClr>
              </a:solidFill>
            </a:endParaRPr>
          </a:p>
          <a:p>
            <a:pPr lvl="1"/>
            <a:r>
              <a:rPr lang="en-GB" sz="2400" dirty="0">
                <a:solidFill>
                  <a:schemeClr val="tx1">
                    <a:lumMod val="95000"/>
                    <a:lumOff val="5000"/>
                  </a:schemeClr>
                </a:solidFill>
              </a:rPr>
              <a:t>height: ###</a:t>
            </a:r>
            <a:r>
              <a:rPr lang="en-GB" sz="2400" dirty="0" err="1">
                <a:solidFill>
                  <a:schemeClr val="tx1">
                    <a:lumMod val="95000"/>
                    <a:lumOff val="5000"/>
                  </a:schemeClr>
                </a:solidFill>
              </a:rPr>
              <a:t>px</a:t>
            </a:r>
            <a:r>
              <a:rPr lang="en-GB" sz="2400" dirty="0">
                <a:solidFill>
                  <a:schemeClr val="tx1">
                    <a:lumMod val="95000"/>
                    <a:lumOff val="5000"/>
                  </a:schemeClr>
                </a:solidFill>
              </a:rPr>
              <a:t>;</a:t>
            </a:r>
          </a:p>
        </p:txBody>
      </p:sp>
      <p:sp>
        <p:nvSpPr>
          <p:cNvPr id="8196" name="Rectangle 4"/>
          <p:cNvSpPr>
            <a:spLocks noGrp="1" noChangeArrowheads="1"/>
          </p:cNvSpPr>
          <p:nvPr>
            <p:ph sz="half" idx="2"/>
          </p:nvPr>
        </p:nvSpPr>
        <p:spPr>
          <a:solidFill>
            <a:srgbClr val="FFFFCC"/>
          </a:solidFill>
          <a:ln>
            <a:solidFill>
              <a:schemeClr val="tx1"/>
            </a:solidFill>
          </a:ln>
          <a:effectLst>
            <a:outerShdw dist="107763" dir="2700000" algn="ctr" rotWithShape="0">
              <a:schemeClr val="bg2">
                <a:alpha val="50000"/>
              </a:schemeClr>
            </a:outerShdw>
          </a:effectLst>
        </p:spPr>
        <p:txBody>
          <a:bodyPr>
            <a:normAutofit/>
          </a:bodyPr>
          <a:lstStyle/>
          <a:p>
            <a:r>
              <a:rPr lang="en-GB" sz="2800" dirty="0">
                <a:solidFill>
                  <a:schemeClr val="tx1">
                    <a:lumMod val="95000"/>
                    <a:lumOff val="5000"/>
                  </a:schemeClr>
                </a:solidFill>
              </a:rPr>
              <a:t>Include in tree selector</a:t>
            </a:r>
          </a:p>
          <a:p>
            <a:pPr lvl="1"/>
            <a:r>
              <a:rPr lang="en-GB" sz="2400" dirty="0">
                <a:solidFill>
                  <a:schemeClr val="tx1">
                    <a:lumMod val="95000"/>
                    <a:lumOff val="5000"/>
                  </a:schemeClr>
                </a:solidFill>
              </a:rPr>
              <a:t>Align bottom</a:t>
            </a:r>
          </a:p>
          <a:p>
            <a:pPr lvl="1"/>
            <a:r>
              <a:rPr lang="en-GB" sz="2400" dirty="0">
                <a:solidFill>
                  <a:schemeClr val="tx1">
                    <a:lumMod val="95000"/>
                    <a:lumOff val="5000"/>
                  </a:schemeClr>
                </a:solidFill>
              </a:rPr>
              <a:t>Alight 40px from right</a:t>
            </a:r>
          </a:p>
          <a:p>
            <a:pPr lvl="1"/>
            <a:r>
              <a:rPr lang="en-GB" sz="2400" dirty="0">
                <a:solidFill>
                  <a:schemeClr val="tx1">
                    <a:lumMod val="95000"/>
                    <a:lumOff val="5000"/>
                  </a:schemeClr>
                </a:solidFill>
              </a:rPr>
              <a:t>Positing is absolute</a:t>
            </a:r>
          </a:p>
          <a:p>
            <a:pPr lvl="1"/>
            <a:r>
              <a:rPr lang="en-GB" sz="2400" dirty="0">
                <a:solidFill>
                  <a:schemeClr val="tx1">
                    <a:lumMod val="95000"/>
                    <a:lumOff val="5000"/>
                  </a:schemeClr>
                </a:solidFill>
              </a:rPr>
              <a:t>Adjust width and height accordantly to image</a:t>
            </a:r>
          </a:p>
        </p:txBody>
      </p:sp>
    </p:spTree>
    <p:extLst>
      <p:ext uri="{BB962C8B-B14F-4D97-AF65-F5344CB8AC3E}">
        <p14:creationId xmlns:p14="http://schemas.microsoft.com/office/powerpoint/2010/main" val="403934289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GB"/>
              <a:t>Tree selector</a:t>
            </a:r>
          </a:p>
        </p:txBody>
      </p:sp>
      <p:sp>
        <p:nvSpPr>
          <p:cNvPr id="18435" name="Rectangle 3"/>
          <p:cNvSpPr>
            <a:spLocks noGrp="1" noChangeArrowheads="1"/>
          </p:cNvSpPr>
          <p:nvPr>
            <p:ph idx="1"/>
          </p:nvPr>
        </p:nvSpPr>
        <p:spPr>
          <a:xfrm>
            <a:off x="1981200" y="1935163"/>
            <a:ext cx="8229600" cy="3941762"/>
          </a:xfrm>
          <a:solidFill>
            <a:srgbClr val="FFFFCC"/>
          </a:solidFill>
          <a:ln>
            <a:solidFill>
              <a:schemeClr val="tx1"/>
            </a:solidFill>
          </a:ln>
        </p:spPr>
        <p:txBody>
          <a:bodyPr/>
          <a:lstStyle/>
          <a:p>
            <a:pPr>
              <a:buFont typeface="Wingdings" pitchFamily="2" charset="2"/>
              <a:buNone/>
            </a:pPr>
            <a:r>
              <a:rPr lang="en-GB" sz="2600" dirty="0">
                <a:solidFill>
                  <a:schemeClr val="tx1">
                    <a:lumMod val="95000"/>
                    <a:lumOff val="5000"/>
                  </a:schemeClr>
                </a:solidFill>
              </a:rPr>
              <a:t>#tree {</a:t>
            </a:r>
          </a:p>
          <a:p>
            <a:pPr>
              <a:buFont typeface="Wingdings" pitchFamily="2" charset="2"/>
              <a:buNone/>
            </a:pPr>
            <a:r>
              <a:rPr lang="en-GB" sz="2600" dirty="0">
                <a:solidFill>
                  <a:schemeClr val="tx1">
                    <a:lumMod val="95000"/>
                    <a:lumOff val="5000"/>
                  </a:schemeClr>
                </a:solidFill>
              </a:rPr>
              <a:t>	background-</a:t>
            </a:r>
            <a:r>
              <a:rPr lang="en-GB" sz="2600" dirty="0" err="1">
                <a:solidFill>
                  <a:schemeClr val="tx1">
                    <a:lumMod val="95000"/>
                    <a:lumOff val="5000"/>
                  </a:schemeClr>
                </a:solidFill>
              </a:rPr>
              <a:t>image:url</a:t>
            </a:r>
            <a:r>
              <a:rPr lang="en-GB" sz="2600" dirty="0">
                <a:solidFill>
                  <a:schemeClr val="tx1">
                    <a:lumMod val="95000"/>
                    <a:lumOff val="5000"/>
                  </a:schemeClr>
                </a:solidFill>
              </a:rPr>
              <a:t>(../../images/</a:t>
            </a:r>
            <a:r>
              <a:rPr lang="en-GB" sz="2600" dirty="0" err="1">
                <a:solidFill>
                  <a:schemeClr val="tx1">
                    <a:lumMod val="95000"/>
                    <a:lumOff val="5000"/>
                  </a:schemeClr>
                </a:solidFill>
              </a:rPr>
              <a:t>treegccolor.png</a:t>
            </a:r>
            <a:r>
              <a:rPr lang="en-GB" sz="2600" dirty="0">
                <a:solidFill>
                  <a:schemeClr val="tx1">
                    <a:lumMod val="95000"/>
                    <a:lumOff val="5000"/>
                  </a:schemeClr>
                </a:solidFill>
              </a:rPr>
              <a:t>);</a:t>
            </a:r>
          </a:p>
          <a:p>
            <a:pPr>
              <a:buFont typeface="Wingdings" pitchFamily="2" charset="2"/>
              <a:buNone/>
            </a:pPr>
            <a:r>
              <a:rPr lang="en-GB" sz="2600" dirty="0">
                <a:solidFill>
                  <a:schemeClr val="tx1">
                    <a:lumMod val="95000"/>
                    <a:lumOff val="5000"/>
                  </a:schemeClr>
                </a:solidFill>
              </a:rPr>
              <a:t>	</a:t>
            </a:r>
            <a:r>
              <a:rPr lang="en-GB" sz="2600" dirty="0" err="1">
                <a:solidFill>
                  <a:schemeClr val="tx1">
                    <a:lumMod val="95000"/>
                    <a:lumOff val="5000"/>
                  </a:schemeClr>
                </a:solidFill>
              </a:rPr>
              <a:t>position:absolute</a:t>
            </a:r>
            <a:r>
              <a:rPr lang="en-GB" sz="2600" dirty="0">
                <a:solidFill>
                  <a:schemeClr val="tx1">
                    <a:lumMod val="95000"/>
                    <a:lumOff val="5000"/>
                  </a:schemeClr>
                </a:solidFill>
              </a:rPr>
              <a:t>;</a:t>
            </a:r>
          </a:p>
          <a:p>
            <a:pPr>
              <a:buFont typeface="Wingdings" pitchFamily="2" charset="2"/>
              <a:buNone/>
            </a:pPr>
            <a:r>
              <a:rPr lang="en-GB" sz="2600" dirty="0">
                <a:solidFill>
                  <a:schemeClr val="tx1">
                    <a:lumMod val="95000"/>
                    <a:lumOff val="5000"/>
                  </a:schemeClr>
                </a:solidFill>
              </a:rPr>
              <a:t>	bottom:0px;</a:t>
            </a:r>
          </a:p>
          <a:p>
            <a:pPr>
              <a:buFont typeface="Wingdings" pitchFamily="2" charset="2"/>
              <a:buNone/>
            </a:pPr>
            <a:r>
              <a:rPr lang="en-GB" sz="2600" dirty="0">
                <a:solidFill>
                  <a:schemeClr val="tx1">
                    <a:lumMod val="95000"/>
                    <a:lumOff val="5000"/>
                  </a:schemeClr>
                </a:solidFill>
              </a:rPr>
              <a:t>	right:40px;</a:t>
            </a:r>
          </a:p>
          <a:p>
            <a:pPr>
              <a:buFont typeface="Wingdings" pitchFamily="2" charset="2"/>
              <a:buNone/>
            </a:pPr>
            <a:r>
              <a:rPr lang="en-GB" sz="2600" dirty="0">
                <a:solidFill>
                  <a:schemeClr val="tx1">
                    <a:lumMod val="95000"/>
                    <a:lumOff val="5000"/>
                  </a:schemeClr>
                </a:solidFill>
              </a:rPr>
              <a:t>	width:431px;</a:t>
            </a:r>
          </a:p>
          <a:p>
            <a:pPr>
              <a:buFont typeface="Wingdings" pitchFamily="2" charset="2"/>
              <a:buNone/>
            </a:pPr>
            <a:r>
              <a:rPr lang="en-GB" sz="2600" dirty="0">
                <a:solidFill>
                  <a:schemeClr val="tx1">
                    <a:lumMod val="95000"/>
                    <a:lumOff val="5000"/>
                  </a:schemeClr>
                </a:solidFill>
              </a:rPr>
              <a:t>	height:471px;	</a:t>
            </a:r>
          </a:p>
          <a:p>
            <a:pPr>
              <a:buFont typeface="Wingdings" pitchFamily="2" charset="2"/>
              <a:buNone/>
            </a:pPr>
            <a:r>
              <a:rPr lang="en-GB" sz="2600" dirty="0">
                <a:solidFill>
                  <a:schemeClr val="tx1">
                    <a:lumMod val="95000"/>
                    <a:lumOff val="5000"/>
                  </a:schemeClr>
                </a:solidFill>
              </a:rPr>
              <a:t>}</a:t>
            </a:r>
          </a:p>
        </p:txBody>
      </p:sp>
      <p:sp>
        <p:nvSpPr>
          <p:cNvPr id="18436" name="Rectangle 4"/>
          <p:cNvSpPr>
            <a:spLocks noChangeArrowheads="1"/>
          </p:cNvSpPr>
          <p:nvPr/>
        </p:nvSpPr>
        <p:spPr bwMode="auto">
          <a:xfrm>
            <a:off x="1992313" y="6308726"/>
            <a:ext cx="8229600" cy="504825"/>
          </a:xfrm>
          <a:prstGeom prst="rect">
            <a:avLst/>
          </a:prstGeom>
          <a:solidFill>
            <a:srgbClr val="FFFFCC"/>
          </a:solidFill>
          <a:ln w="9525">
            <a:solidFill>
              <a:schemeClr val="tx1"/>
            </a:solidFill>
            <a:miter lim="800000"/>
            <a:headEnd/>
            <a:tailEnd/>
          </a:ln>
          <a:effectLst/>
        </p:spPr>
        <p:txBody>
          <a:bodyPr/>
          <a:lstStyle/>
          <a:p>
            <a:pPr marL="342900" indent="-342900">
              <a:spcBef>
                <a:spcPct val="20000"/>
              </a:spcBef>
              <a:buClr>
                <a:schemeClr val="tx2"/>
              </a:buClr>
              <a:buSzPct val="70000"/>
            </a:pPr>
            <a:r>
              <a:rPr lang="en-GB" sz="2600" dirty="0">
                <a:solidFill>
                  <a:schemeClr val="tx1">
                    <a:lumMod val="95000"/>
                    <a:lumOff val="5000"/>
                  </a:schemeClr>
                </a:solidFill>
              </a:rPr>
              <a:t>&lt;div id=“tree”&gt;&lt;/div&gt;</a:t>
            </a:r>
          </a:p>
        </p:txBody>
      </p:sp>
      <p:sp>
        <p:nvSpPr>
          <p:cNvPr id="18437" name="Text Box 5"/>
          <p:cNvSpPr txBox="1">
            <a:spLocks noChangeArrowheads="1"/>
          </p:cNvSpPr>
          <p:nvPr/>
        </p:nvSpPr>
        <p:spPr bwMode="auto">
          <a:xfrm>
            <a:off x="1976439" y="5949950"/>
            <a:ext cx="736099" cy="369332"/>
          </a:xfrm>
          <a:prstGeom prst="rect">
            <a:avLst/>
          </a:prstGeom>
          <a:noFill/>
          <a:ln w="9525">
            <a:noFill/>
            <a:miter lim="800000"/>
            <a:headEnd/>
            <a:tailEnd/>
          </a:ln>
          <a:effectLst/>
        </p:spPr>
        <p:txBody>
          <a:bodyPr wrap="none">
            <a:spAutoFit/>
          </a:bodyPr>
          <a:lstStyle/>
          <a:p>
            <a:r>
              <a:rPr lang="en-GB"/>
              <a:t>HTML</a:t>
            </a:r>
          </a:p>
        </p:txBody>
      </p:sp>
      <p:sp>
        <p:nvSpPr>
          <p:cNvPr id="18438" name="Text Box 6"/>
          <p:cNvSpPr txBox="1">
            <a:spLocks noChangeArrowheads="1"/>
          </p:cNvSpPr>
          <p:nvPr/>
        </p:nvSpPr>
        <p:spPr bwMode="auto">
          <a:xfrm>
            <a:off x="1976438" y="1484313"/>
            <a:ext cx="519694" cy="369332"/>
          </a:xfrm>
          <a:prstGeom prst="rect">
            <a:avLst/>
          </a:prstGeom>
          <a:noFill/>
          <a:ln w="9525">
            <a:noFill/>
            <a:miter lim="800000"/>
            <a:headEnd/>
            <a:tailEnd/>
          </a:ln>
          <a:effectLst/>
        </p:spPr>
        <p:txBody>
          <a:bodyPr wrap="none">
            <a:spAutoFit/>
          </a:bodyPr>
          <a:lstStyle/>
          <a:p>
            <a:r>
              <a:rPr lang="en-GB"/>
              <a:t>CSS</a:t>
            </a:r>
          </a:p>
        </p:txBody>
      </p:sp>
    </p:spTree>
    <p:extLst>
      <p:ext uri="{BB962C8B-B14F-4D97-AF65-F5344CB8AC3E}">
        <p14:creationId xmlns:p14="http://schemas.microsoft.com/office/powerpoint/2010/main" val="310599025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GB"/>
              <a:t>Logo</a:t>
            </a:r>
          </a:p>
        </p:txBody>
      </p:sp>
      <p:sp>
        <p:nvSpPr>
          <p:cNvPr id="20483" name="Rectangle 3"/>
          <p:cNvSpPr>
            <a:spLocks noGrp="1" noChangeArrowheads="1"/>
          </p:cNvSpPr>
          <p:nvPr>
            <p:ph idx="1"/>
          </p:nvPr>
        </p:nvSpPr>
        <p:spPr/>
        <p:txBody>
          <a:bodyPr>
            <a:normAutofit/>
          </a:bodyPr>
          <a:lstStyle/>
          <a:p>
            <a:r>
              <a:rPr lang="en-GB" sz="2400" dirty="0"/>
              <a:t>Using Fireworks design a Deadwood logo</a:t>
            </a:r>
          </a:p>
          <a:p>
            <a:r>
              <a:rPr lang="en-GB" sz="2400" dirty="0"/>
              <a:t>Width </a:t>
            </a:r>
            <a:r>
              <a:rPr lang="en-GB" sz="2400" dirty="0" err="1"/>
              <a:t>approx</a:t>
            </a:r>
            <a:r>
              <a:rPr lang="en-GB" sz="2400" dirty="0"/>
              <a:t> 330px</a:t>
            </a:r>
          </a:p>
          <a:p>
            <a:r>
              <a:rPr lang="en-GB" sz="2400" dirty="0"/>
              <a:t>Height </a:t>
            </a:r>
            <a:r>
              <a:rPr lang="en-GB" sz="2400" dirty="0" err="1"/>
              <a:t>approx</a:t>
            </a:r>
            <a:r>
              <a:rPr lang="en-GB" sz="2400" dirty="0"/>
              <a:t> 36px</a:t>
            </a:r>
          </a:p>
          <a:p>
            <a:r>
              <a:rPr lang="en-GB" sz="2400" dirty="0"/>
              <a:t>Colour white writing</a:t>
            </a:r>
          </a:p>
          <a:p>
            <a:r>
              <a:rPr lang="en-GB" sz="2400" dirty="0"/>
              <a:t>Background colour transparent</a:t>
            </a:r>
          </a:p>
          <a:p>
            <a:r>
              <a:rPr lang="en-GB" sz="2400" dirty="0"/>
              <a:t>Top: 15%</a:t>
            </a:r>
          </a:p>
          <a:p>
            <a:r>
              <a:rPr lang="en-GB" sz="2400" dirty="0"/>
              <a:t>Right:40px</a:t>
            </a:r>
          </a:p>
        </p:txBody>
      </p:sp>
    </p:spTree>
    <p:extLst>
      <p:ext uri="{BB962C8B-B14F-4D97-AF65-F5344CB8AC3E}">
        <p14:creationId xmlns:p14="http://schemas.microsoft.com/office/powerpoint/2010/main" val="410494166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GB"/>
              <a:t>Logo selector</a:t>
            </a:r>
          </a:p>
        </p:txBody>
      </p:sp>
      <p:sp>
        <p:nvSpPr>
          <p:cNvPr id="21507" name="Rectangle 3"/>
          <p:cNvSpPr>
            <a:spLocks noGrp="1" noChangeArrowheads="1"/>
          </p:cNvSpPr>
          <p:nvPr>
            <p:ph idx="1"/>
          </p:nvPr>
        </p:nvSpPr>
        <p:spPr>
          <a:xfrm>
            <a:off x="1981200" y="1863726"/>
            <a:ext cx="8229600" cy="3941763"/>
          </a:xfrm>
          <a:solidFill>
            <a:srgbClr val="FFFFCC"/>
          </a:solidFill>
          <a:ln>
            <a:solidFill>
              <a:schemeClr val="tx1"/>
            </a:solidFill>
          </a:ln>
        </p:spPr>
        <p:txBody>
          <a:bodyPr/>
          <a:lstStyle/>
          <a:p>
            <a:pPr>
              <a:buFont typeface="Wingdings" pitchFamily="2" charset="2"/>
              <a:buNone/>
            </a:pPr>
            <a:r>
              <a:rPr lang="en-GB" sz="2600" dirty="0">
                <a:solidFill>
                  <a:schemeClr val="tx1">
                    <a:lumMod val="95000"/>
                    <a:lumOff val="5000"/>
                  </a:schemeClr>
                </a:solidFill>
              </a:rPr>
              <a:t>#logo {</a:t>
            </a:r>
          </a:p>
          <a:p>
            <a:pPr>
              <a:buFont typeface="Wingdings" pitchFamily="2" charset="2"/>
              <a:buNone/>
            </a:pPr>
            <a:r>
              <a:rPr lang="en-GB" sz="2600" dirty="0">
                <a:solidFill>
                  <a:schemeClr val="tx1">
                    <a:lumMod val="95000"/>
                    <a:lumOff val="5000"/>
                  </a:schemeClr>
                </a:solidFill>
              </a:rPr>
              <a:t>	</a:t>
            </a:r>
            <a:r>
              <a:rPr lang="en-GB" sz="2600" dirty="0" err="1">
                <a:solidFill>
                  <a:schemeClr val="tx1">
                    <a:lumMod val="95000"/>
                    <a:lumOff val="5000"/>
                  </a:schemeClr>
                </a:solidFill>
              </a:rPr>
              <a:t>background:url</a:t>
            </a:r>
            <a:r>
              <a:rPr lang="en-GB" sz="2600" dirty="0">
                <a:solidFill>
                  <a:schemeClr val="tx1">
                    <a:lumMod val="95000"/>
                    <a:lumOff val="5000"/>
                  </a:schemeClr>
                </a:solidFill>
              </a:rPr>
              <a:t>(../../images/</a:t>
            </a:r>
            <a:r>
              <a:rPr lang="en-GB" sz="2600" dirty="0" err="1">
                <a:solidFill>
                  <a:schemeClr val="tx1">
                    <a:lumMod val="95000"/>
                    <a:lumOff val="5000"/>
                  </a:schemeClr>
                </a:solidFill>
              </a:rPr>
              <a:t>logo.png</a:t>
            </a:r>
            <a:r>
              <a:rPr lang="en-GB" sz="2600" dirty="0">
                <a:solidFill>
                  <a:schemeClr val="tx1">
                    <a:lumMod val="95000"/>
                    <a:lumOff val="5000"/>
                  </a:schemeClr>
                </a:solidFill>
              </a:rPr>
              <a:t>) no-repeat;</a:t>
            </a:r>
          </a:p>
          <a:p>
            <a:pPr>
              <a:buFont typeface="Wingdings" pitchFamily="2" charset="2"/>
              <a:buNone/>
            </a:pPr>
            <a:r>
              <a:rPr lang="en-GB" sz="2600" dirty="0">
                <a:solidFill>
                  <a:schemeClr val="tx1">
                    <a:lumMod val="95000"/>
                    <a:lumOff val="5000"/>
                  </a:schemeClr>
                </a:solidFill>
              </a:rPr>
              <a:t>	</a:t>
            </a:r>
            <a:r>
              <a:rPr lang="en-GB" sz="2600" dirty="0" err="1">
                <a:solidFill>
                  <a:schemeClr val="tx1">
                    <a:lumMod val="95000"/>
                    <a:lumOff val="5000"/>
                  </a:schemeClr>
                </a:solidFill>
              </a:rPr>
              <a:t>position:absolute</a:t>
            </a:r>
            <a:r>
              <a:rPr lang="en-GB" sz="2600" dirty="0">
                <a:solidFill>
                  <a:schemeClr val="tx1">
                    <a:lumMod val="95000"/>
                    <a:lumOff val="5000"/>
                  </a:schemeClr>
                </a:solidFill>
              </a:rPr>
              <a:t>;</a:t>
            </a:r>
          </a:p>
          <a:p>
            <a:pPr>
              <a:buFont typeface="Wingdings" pitchFamily="2" charset="2"/>
              <a:buNone/>
            </a:pPr>
            <a:r>
              <a:rPr lang="en-GB" sz="2600" dirty="0">
                <a:solidFill>
                  <a:schemeClr val="tx1">
                    <a:lumMod val="95000"/>
                    <a:lumOff val="5000"/>
                  </a:schemeClr>
                </a:solidFill>
              </a:rPr>
              <a:t>	top:15%;</a:t>
            </a:r>
          </a:p>
          <a:p>
            <a:pPr>
              <a:buFont typeface="Wingdings" pitchFamily="2" charset="2"/>
              <a:buNone/>
            </a:pPr>
            <a:r>
              <a:rPr lang="en-GB" sz="2600" dirty="0">
                <a:solidFill>
                  <a:schemeClr val="tx1">
                    <a:lumMod val="95000"/>
                    <a:lumOff val="5000"/>
                  </a:schemeClr>
                </a:solidFill>
              </a:rPr>
              <a:t>	right:40px;</a:t>
            </a:r>
          </a:p>
          <a:p>
            <a:pPr>
              <a:buFont typeface="Wingdings" pitchFamily="2" charset="2"/>
              <a:buNone/>
            </a:pPr>
            <a:r>
              <a:rPr lang="en-GB" sz="2600" dirty="0">
                <a:solidFill>
                  <a:schemeClr val="tx1">
                    <a:lumMod val="95000"/>
                    <a:lumOff val="5000"/>
                  </a:schemeClr>
                </a:solidFill>
              </a:rPr>
              <a:t>	width:330px;</a:t>
            </a:r>
          </a:p>
          <a:p>
            <a:pPr>
              <a:buFont typeface="Wingdings" pitchFamily="2" charset="2"/>
              <a:buNone/>
            </a:pPr>
            <a:r>
              <a:rPr lang="en-GB" sz="2600" dirty="0">
                <a:solidFill>
                  <a:schemeClr val="tx1">
                    <a:lumMod val="95000"/>
                    <a:lumOff val="5000"/>
                  </a:schemeClr>
                </a:solidFill>
              </a:rPr>
              <a:t>	height:36px;	</a:t>
            </a:r>
          </a:p>
          <a:p>
            <a:pPr>
              <a:buFont typeface="Wingdings" pitchFamily="2" charset="2"/>
              <a:buNone/>
            </a:pPr>
            <a:r>
              <a:rPr lang="en-GB" sz="2600" dirty="0">
                <a:solidFill>
                  <a:schemeClr val="tx1">
                    <a:lumMod val="95000"/>
                    <a:lumOff val="5000"/>
                  </a:schemeClr>
                </a:solidFill>
              </a:rPr>
              <a:t>}</a:t>
            </a:r>
          </a:p>
        </p:txBody>
      </p:sp>
      <p:sp>
        <p:nvSpPr>
          <p:cNvPr id="21508" name="Rectangle 4"/>
          <p:cNvSpPr>
            <a:spLocks noChangeArrowheads="1"/>
          </p:cNvSpPr>
          <p:nvPr/>
        </p:nvSpPr>
        <p:spPr bwMode="auto">
          <a:xfrm>
            <a:off x="1992313" y="6308726"/>
            <a:ext cx="8229600" cy="504825"/>
          </a:xfrm>
          <a:prstGeom prst="rect">
            <a:avLst/>
          </a:prstGeom>
          <a:solidFill>
            <a:srgbClr val="FFFFCC"/>
          </a:solidFill>
          <a:ln w="9525">
            <a:solidFill>
              <a:schemeClr val="tx1"/>
            </a:solidFill>
            <a:miter lim="800000"/>
            <a:headEnd/>
            <a:tailEnd/>
          </a:ln>
          <a:effectLst/>
        </p:spPr>
        <p:txBody>
          <a:bodyPr/>
          <a:lstStyle/>
          <a:p>
            <a:pPr marL="342900" indent="-342900">
              <a:spcBef>
                <a:spcPct val="20000"/>
              </a:spcBef>
              <a:buClr>
                <a:schemeClr val="tx2"/>
              </a:buClr>
              <a:buSzPct val="70000"/>
            </a:pPr>
            <a:r>
              <a:rPr lang="en-GB" sz="2600" dirty="0">
                <a:solidFill>
                  <a:schemeClr val="tx1">
                    <a:lumMod val="95000"/>
                    <a:lumOff val="5000"/>
                  </a:schemeClr>
                </a:solidFill>
              </a:rPr>
              <a:t>&lt;h1 id=“logo”&gt;&lt;/h1&gt;</a:t>
            </a:r>
          </a:p>
        </p:txBody>
      </p:sp>
      <p:sp>
        <p:nvSpPr>
          <p:cNvPr id="21509" name="Text Box 5"/>
          <p:cNvSpPr txBox="1">
            <a:spLocks noChangeArrowheads="1"/>
          </p:cNvSpPr>
          <p:nvPr/>
        </p:nvSpPr>
        <p:spPr bwMode="auto">
          <a:xfrm>
            <a:off x="1976439" y="5949950"/>
            <a:ext cx="736099" cy="369332"/>
          </a:xfrm>
          <a:prstGeom prst="rect">
            <a:avLst/>
          </a:prstGeom>
          <a:noFill/>
          <a:ln w="9525">
            <a:noFill/>
            <a:miter lim="800000"/>
            <a:headEnd/>
            <a:tailEnd/>
          </a:ln>
          <a:effectLst/>
        </p:spPr>
        <p:txBody>
          <a:bodyPr wrap="none">
            <a:spAutoFit/>
          </a:bodyPr>
          <a:lstStyle/>
          <a:p>
            <a:r>
              <a:rPr lang="en-GB"/>
              <a:t>HTML</a:t>
            </a:r>
          </a:p>
        </p:txBody>
      </p:sp>
      <p:sp>
        <p:nvSpPr>
          <p:cNvPr id="21510" name="Text Box 6"/>
          <p:cNvSpPr txBox="1">
            <a:spLocks noChangeArrowheads="1"/>
          </p:cNvSpPr>
          <p:nvPr/>
        </p:nvSpPr>
        <p:spPr bwMode="auto">
          <a:xfrm>
            <a:off x="1976438" y="1484313"/>
            <a:ext cx="519694" cy="369332"/>
          </a:xfrm>
          <a:prstGeom prst="rect">
            <a:avLst/>
          </a:prstGeom>
          <a:noFill/>
          <a:ln w="9525">
            <a:noFill/>
            <a:miter lim="800000"/>
            <a:headEnd/>
            <a:tailEnd/>
          </a:ln>
          <a:effectLst/>
        </p:spPr>
        <p:txBody>
          <a:bodyPr wrap="none">
            <a:spAutoFit/>
          </a:bodyPr>
          <a:lstStyle/>
          <a:p>
            <a:r>
              <a:rPr lang="en-GB"/>
              <a:t>CSS</a:t>
            </a:r>
          </a:p>
        </p:txBody>
      </p:sp>
    </p:spTree>
    <p:extLst>
      <p:ext uri="{BB962C8B-B14F-4D97-AF65-F5344CB8AC3E}">
        <p14:creationId xmlns:p14="http://schemas.microsoft.com/office/powerpoint/2010/main" val="286081451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GB"/>
              <a:t>Introductive text</a:t>
            </a:r>
          </a:p>
        </p:txBody>
      </p:sp>
      <p:sp>
        <p:nvSpPr>
          <p:cNvPr id="22531" name="Rectangle 3"/>
          <p:cNvSpPr>
            <a:spLocks noGrp="1" noChangeArrowheads="1"/>
          </p:cNvSpPr>
          <p:nvPr>
            <p:ph idx="1"/>
          </p:nvPr>
        </p:nvSpPr>
        <p:spPr>
          <a:xfrm>
            <a:off x="1981200" y="1719264"/>
            <a:ext cx="8229600" cy="1925637"/>
          </a:xfrm>
          <a:solidFill>
            <a:srgbClr val="FFFFCC"/>
          </a:solidFill>
          <a:ln>
            <a:solidFill>
              <a:schemeClr val="tx1"/>
            </a:solidFill>
          </a:ln>
        </p:spPr>
        <p:txBody>
          <a:bodyPr/>
          <a:lstStyle/>
          <a:p>
            <a:pPr>
              <a:buFont typeface="Wingdings" pitchFamily="2" charset="2"/>
              <a:buNone/>
            </a:pPr>
            <a:r>
              <a:rPr lang="en-GB" sz="2400" dirty="0">
                <a:solidFill>
                  <a:schemeClr val="tx1">
                    <a:lumMod val="95000"/>
                    <a:lumOff val="5000"/>
                  </a:schemeClr>
                </a:solidFill>
              </a:rPr>
              <a:t>&lt;div id="intro"&gt;</a:t>
            </a:r>
          </a:p>
          <a:p>
            <a:pPr>
              <a:buFont typeface="Wingdings" pitchFamily="2" charset="2"/>
              <a:buNone/>
            </a:pPr>
            <a:r>
              <a:rPr lang="en-GB" sz="2400" dirty="0">
                <a:solidFill>
                  <a:schemeClr val="tx1">
                    <a:lumMod val="95000"/>
                    <a:lumOff val="5000"/>
                  </a:schemeClr>
                </a:solidFill>
              </a:rPr>
              <a:t>	&lt;p&gt;Deadwood design is Scotland’s….&lt;/p&gt;</a:t>
            </a:r>
          </a:p>
          <a:p>
            <a:pPr>
              <a:buFont typeface="Wingdings" pitchFamily="2" charset="2"/>
              <a:buNone/>
            </a:pPr>
            <a:r>
              <a:rPr lang="en-GB" sz="2400" dirty="0">
                <a:solidFill>
                  <a:schemeClr val="tx1">
                    <a:lumMod val="95000"/>
                    <a:lumOff val="5000"/>
                  </a:schemeClr>
                </a:solidFill>
              </a:rPr>
              <a:t>	&lt;p&gt;We specialise in major corporate websites&lt;/p&gt;</a:t>
            </a:r>
          </a:p>
          <a:p>
            <a:pPr>
              <a:buFont typeface="Wingdings" pitchFamily="2" charset="2"/>
              <a:buNone/>
            </a:pPr>
            <a:r>
              <a:rPr lang="en-GB" sz="2400" dirty="0">
                <a:solidFill>
                  <a:schemeClr val="tx1">
                    <a:lumMod val="95000"/>
                    <a:lumOff val="5000"/>
                  </a:schemeClr>
                </a:solidFill>
              </a:rPr>
              <a:t>&lt;/div&gt;</a:t>
            </a:r>
          </a:p>
        </p:txBody>
      </p:sp>
      <p:sp>
        <p:nvSpPr>
          <p:cNvPr id="22532" name="Text Box 4"/>
          <p:cNvSpPr txBox="1">
            <a:spLocks noChangeArrowheads="1"/>
          </p:cNvSpPr>
          <p:nvPr/>
        </p:nvSpPr>
        <p:spPr bwMode="auto">
          <a:xfrm>
            <a:off x="1919289" y="1412875"/>
            <a:ext cx="736099" cy="369332"/>
          </a:xfrm>
          <a:prstGeom prst="rect">
            <a:avLst/>
          </a:prstGeom>
          <a:noFill/>
          <a:ln w="9525">
            <a:noFill/>
            <a:miter lim="800000"/>
            <a:headEnd/>
            <a:tailEnd/>
          </a:ln>
          <a:effectLst/>
        </p:spPr>
        <p:txBody>
          <a:bodyPr wrap="none">
            <a:spAutoFit/>
          </a:bodyPr>
          <a:lstStyle/>
          <a:p>
            <a:r>
              <a:rPr lang="en-GB"/>
              <a:t>HTML</a:t>
            </a:r>
          </a:p>
        </p:txBody>
      </p:sp>
    </p:spTree>
    <p:extLst>
      <p:ext uri="{BB962C8B-B14F-4D97-AF65-F5344CB8AC3E}">
        <p14:creationId xmlns:p14="http://schemas.microsoft.com/office/powerpoint/2010/main" val="295303463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GB" dirty="0"/>
              <a:t>Intro CSS</a:t>
            </a:r>
          </a:p>
        </p:txBody>
      </p:sp>
      <p:sp>
        <p:nvSpPr>
          <p:cNvPr id="23555" name="Rectangle 3"/>
          <p:cNvSpPr>
            <a:spLocks noGrp="1" noChangeArrowheads="1"/>
          </p:cNvSpPr>
          <p:nvPr>
            <p:ph idx="1"/>
          </p:nvPr>
        </p:nvSpPr>
        <p:spPr>
          <a:xfrm>
            <a:off x="1905000" y="2124055"/>
            <a:ext cx="8229600" cy="4124345"/>
          </a:xfrm>
          <a:solidFill>
            <a:srgbClr val="FFFFCC"/>
          </a:solidFill>
          <a:ln>
            <a:solidFill>
              <a:schemeClr val="tx1"/>
            </a:solidFill>
          </a:ln>
          <a:effectLst>
            <a:outerShdw dist="107763" dir="2700000" algn="ctr" rotWithShape="0">
              <a:schemeClr val="bg2">
                <a:alpha val="50000"/>
              </a:schemeClr>
            </a:outerShdw>
          </a:effectLst>
        </p:spPr>
        <p:txBody>
          <a:bodyPr>
            <a:normAutofit/>
          </a:bodyPr>
          <a:lstStyle/>
          <a:p>
            <a:pPr>
              <a:buFont typeface="Wingdings" pitchFamily="2" charset="2"/>
              <a:buNone/>
            </a:pPr>
            <a:r>
              <a:rPr lang="en-GB" sz="3200" dirty="0">
                <a:solidFill>
                  <a:schemeClr val="tx1">
                    <a:lumMod val="95000"/>
                    <a:lumOff val="5000"/>
                  </a:schemeClr>
                </a:solidFill>
              </a:rPr>
              <a:t>#intro {</a:t>
            </a:r>
          </a:p>
          <a:p>
            <a:pPr>
              <a:buFont typeface="Wingdings" pitchFamily="2" charset="2"/>
              <a:buNone/>
            </a:pPr>
            <a:r>
              <a:rPr lang="en-GB" sz="3200" dirty="0">
                <a:solidFill>
                  <a:schemeClr val="tx1">
                    <a:lumMod val="95000"/>
                    <a:lumOff val="5000"/>
                  </a:schemeClr>
                </a:solidFill>
              </a:rPr>
              <a:t>	</a:t>
            </a:r>
            <a:r>
              <a:rPr lang="en-GB" sz="3200" dirty="0" err="1">
                <a:solidFill>
                  <a:schemeClr val="tx1">
                    <a:lumMod val="95000"/>
                    <a:lumOff val="5000"/>
                  </a:schemeClr>
                </a:solidFill>
              </a:rPr>
              <a:t>position:absolute</a:t>
            </a:r>
            <a:r>
              <a:rPr lang="en-GB" sz="3200" dirty="0">
                <a:solidFill>
                  <a:schemeClr val="tx1">
                    <a:lumMod val="95000"/>
                    <a:lumOff val="5000"/>
                  </a:schemeClr>
                </a:solidFill>
              </a:rPr>
              <a:t>;</a:t>
            </a:r>
          </a:p>
          <a:p>
            <a:pPr>
              <a:buFont typeface="Wingdings" pitchFamily="2" charset="2"/>
              <a:buNone/>
            </a:pPr>
            <a:r>
              <a:rPr lang="en-GB" sz="3200" dirty="0">
                <a:solidFill>
                  <a:schemeClr val="tx1">
                    <a:lumMod val="95000"/>
                    <a:lumOff val="5000"/>
                  </a:schemeClr>
                </a:solidFill>
              </a:rPr>
              <a:t>	top:15%;</a:t>
            </a:r>
          </a:p>
          <a:p>
            <a:pPr>
              <a:buFont typeface="Wingdings" pitchFamily="2" charset="2"/>
              <a:buNone/>
            </a:pPr>
            <a:r>
              <a:rPr lang="en-GB" sz="3200" dirty="0">
                <a:solidFill>
                  <a:schemeClr val="tx1">
                    <a:lumMod val="95000"/>
                    <a:lumOff val="5000"/>
                  </a:schemeClr>
                </a:solidFill>
              </a:rPr>
              <a:t>	left:70px;</a:t>
            </a:r>
          </a:p>
          <a:p>
            <a:pPr>
              <a:buFont typeface="Wingdings" pitchFamily="2" charset="2"/>
              <a:buNone/>
            </a:pPr>
            <a:r>
              <a:rPr lang="en-GB" sz="3200" dirty="0">
                <a:solidFill>
                  <a:schemeClr val="tx1">
                    <a:lumMod val="95000"/>
                    <a:lumOff val="5000"/>
                  </a:schemeClr>
                </a:solidFill>
              </a:rPr>
              <a:t>	width:250px;</a:t>
            </a:r>
          </a:p>
          <a:p>
            <a:pPr>
              <a:buFont typeface="Wingdings" pitchFamily="2" charset="2"/>
              <a:buNone/>
            </a:pPr>
            <a:r>
              <a:rPr lang="en-GB" sz="3200" dirty="0">
                <a:solidFill>
                  <a:schemeClr val="tx1">
                    <a:lumMod val="95000"/>
                    <a:lumOff val="5000"/>
                  </a:schemeClr>
                </a:solidFill>
              </a:rPr>
              <a:t>	height:60px;</a:t>
            </a:r>
          </a:p>
          <a:p>
            <a:pPr>
              <a:buFont typeface="Wingdings" pitchFamily="2" charset="2"/>
              <a:buNone/>
            </a:pPr>
            <a:r>
              <a:rPr lang="en-GB" sz="3200" dirty="0">
                <a:solidFill>
                  <a:schemeClr val="tx1">
                    <a:lumMod val="95000"/>
                    <a:lumOff val="5000"/>
                  </a:schemeClr>
                </a:solidFill>
              </a:rPr>
              <a:t>}</a:t>
            </a:r>
          </a:p>
        </p:txBody>
      </p:sp>
    </p:spTree>
    <p:extLst>
      <p:ext uri="{BB962C8B-B14F-4D97-AF65-F5344CB8AC3E}">
        <p14:creationId xmlns:p14="http://schemas.microsoft.com/office/powerpoint/2010/main" val="6680934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GB"/>
              <a:t>Paragraph tag</a:t>
            </a:r>
          </a:p>
        </p:txBody>
      </p:sp>
      <p:sp>
        <p:nvSpPr>
          <p:cNvPr id="29699" name="Rectangle 3"/>
          <p:cNvSpPr>
            <a:spLocks noGrp="1" noChangeArrowheads="1"/>
          </p:cNvSpPr>
          <p:nvPr>
            <p:ph idx="1"/>
          </p:nvPr>
        </p:nvSpPr>
        <p:spPr>
          <a:xfrm>
            <a:off x="1952596" y="3000373"/>
            <a:ext cx="8229600" cy="1909763"/>
          </a:xfrm>
          <a:solidFill>
            <a:srgbClr val="FFFFCC"/>
          </a:solidFill>
          <a:ln>
            <a:solidFill>
              <a:schemeClr val="tx1"/>
            </a:solidFill>
          </a:ln>
        </p:spPr>
        <p:txBody>
          <a:bodyPr/>
          <a:lstStyle/>
          <a:p>
            <a:pPr>
              <a:buFont typeface="Wingdings" pitchFamily="2" charset="2"/>
              <a:buNone/>
            </a:pPr>
            <a:r>
              <a:rPr lang="en-GB" dirty="0">
                <a:solidFill>
                  <a:schemeClr val="tx1">
                    <a:lumMod val="95000"/>
                    <a:lumOff val="5000"/>
                  </a:schemeClr>
                </a:solidFill>
              </a:rPr>
              <a:t>#intro p {</a:t>
            </a:r>
          </a:p>
          <a:p>
            <a:pPr>
              <a:buFont typeface="Wingdings" pitchFamily="2" charset="2"/>
              <a:buNone/>
            </a:pPr>
            <a:r>
              <a:rPr lang="en-GB" dirty="0">
                <a:solidFill>
                  <a:schemeClr val="tx1">
                    <a:lumMod val="95000"/>
                    <a:lumOff val="5000"/>
                  </a:schemeClr>
                </a:solidFill>
              </a:rPr>
              <a:t>	</a:t>
            </a:r>
          </a:p>
          <a:p>
            <a:pPr>
              <a:buFont typeface="Wingdings" pitchFamily="2" charset="2"/>
              <a:buNone/>
            </a:pPr>
            <a:r>
              <a:rPr lang="en-GB" dirty="0">
                <a:solidFill>
                  <a:schemeClr val="tx1">
                    <a:lumMod val="95000"/>
                    <a:lumOff val="5000"/>
                  </a:schemeClr>
                </a:solidFill>
              </a:rPr>
              <a:t>}</a:t>
            </a:r>
          </a:p>
        </p:txBody>
      </p:sp>
      <p:sp>
        <p:nvSpPr>
          <p:cNvPr id="29700" name="Text Box 4"/>
          <p:cNvSpPr txBox="1">
            <a:spLocks noChangeArrowheads="1"/>
          </p:cNvSpPr>
          <p:nvPr/>
        </p:nvSpPr>
        <p:spPr bwMode="auto">
          <a:xfrm>
            <a:off x="6096001" y="2671764"/>
            <a:ext cx="2227661" cy="1200329"/>
          </a:xfrm>
          <a:prstGeom prst="rect">
            <a:avLst/>
          </a:prstGeom>
          <a:solidFill>
            <a:schemeClr val="accent3">
              <a:lumMod val="20000"/>
              <a:lumOff val="80000"/>
            </a:schemeClr>
          </a:solidFill>
          <a:ln w="9525">
            <a:solidFill>
              <a:schemeClr val="tx1"/>
            </a:solidFill>
            <a:miter lim="800000"/>
            <a:headEnd/>
            <a:tailEnd/>
          </a:ln>
          <a:effectLst>
            <a:outerShdw dist="107763" dir="2700000" algn="ctr" rotWithShape="0">
              <a:schemeClr val="bg2">
                <a:alpha val="50000"/>
              </a:schemeClr>
            </a:outerShdw>
          </a:effectLst>
        </p:spPr>
        <p:txBody>
          <a:bodyPr wrap="none">
            <a:spAutoFit/>
          </a:bodyPr>
          <a:lstStyle/>
          <a:p>
            <a:pPr>
              <a:tabLst>
                <a:tab pos="263525" algn="l"/>
              </a:tabLst>
            </a:pPr>
            <a:r>
              <a:rPr lang="en-GB" dirty="0">
                <a:solidFill>
                  <a:schemeClr val="tx1">
                    <a:lumMod val="95000"/>
                    <a:lumOff val="5000"/>
                  </a:schemeClr>
                </a:solidFill>
              </a:rPr>
              <a:t>Set </a:t>
            </a:r>
          </a:p>
          <a:p>
            <a:pPr>
              <a:tabLst>
                <a:tab pos="263525" algn="l"/>
              </a:tabLst>
            </a:pPr>
            <a:r>
              <a:rPr lang="en-GB" dirty="0">
                <a:solidFill>
                  <a:schemeClr val="tx1">
                    <a:lumMod val="95000"/>
                    <a:lumOff val="5000"/>
                  </a:schemeClr>
                </a:solidFill>
              </a:rPr>
              <a:t>font colour to white</a:t>
            </a:r>
          </a:p>
          <a:p>
            <a:pPr>
              <a:tabLst>
                <a:tab pos="263525" algn="l"/>
              </a:tabLst>
            </a:pPr>
            <a:r>
              <a:rPr lang="en-GB" dirty="0">
                <a:solidFill>
                  <a:schemeClr val="tx1">
                    <a:lumMod val="95000"/>
                    <a:lumOff val="5000"/>
                  </a:schemeClr>
                </a:solidFill>
              </a:rPr>
              <a:t>font family to Georgia</a:t>
            </a:r>
          </a:p>
          <a:p>
            <a:pPr>
              <a:tabLst>
                <a:tab pos="263525" algn="l"/>
              </a:tabLst>
            </a:pPr>
            <a:r>
              <a:rPr lang="en-GB" dirty="0">
                <a:solidFill>
                  <a:schemeClr val="tx1">
                    <a:lumMod val="95000"/>
                    <a:lumOff val="5000"/>
                  </a:schemeClr>
                </a:solidFill>
              </a:rPr>
              <a:t>Font size to 9px</a:t>
            </a:r>
          </a:p>
        </p:txBody>
      </p:sp>
      <p:sp>
        <p:nvSpPr>
          <p:cNvPr id="29701" name="Line 5"/>
          <p:cNvSpPr>
            <a:spLocks noChangeShapeType="1"/>
          </p:cNvSpPr>
          <p:nvPr/>
        </p:nvSpPr>
        <p:spPr bwMode="auto">
          <a:xfrm flipH="1">
            <a:off x="2524100" y="3535364"/>
            <a:ext cx="3571900" cy="250827"/>
          </a:xfrm>
          <a:prstGeom prst="line">
            <a:avLst/>
          </a:prstGeom>
          <a:noFill/>
          <a:ln w="76200">
            <a:solidFill>
              <a:srgbClr val="FF0000"/>
            </a:solidFill>
            <a:round/>
            <a:headEnd/>
            <a:tailEnd type="triangle" w="med" len="med"/>
          </a:ln>
          <a:effectLst/>
        </p:spPr>
        <p:txBody>
          <a:bodyPr/>
          <a:lstStyle/>
          <a:p>
            <a:endParaRPr lang="en-GB"/>
          </a:p>
        </p:txBody>
      </p:sp>
      <p:sp>
        <p:nvSpPr>
          <p:cNvPr id="29702" name="Rectangle 6"/>
          <p:cNvSpPr>
            <a:spLocks noChangeArrowheads="1"/>
          </p:cNvSpPr>
          <p:nvPr/>
        </p:nvSpPr>
        <p:spPr bwMode="auto">
          <a:xfrm>
            <a:off x="1952596" y="1714488"/>
            <a:ext cx="8229600" cy="1909762"/>
          </a:xfrm>
          <a:prstGeom prst="rect">
            <a:avLst/>
          </a:prstGeom>
          <a:noFill/>
          <a:ln w="9525">
            <a:noFill/>
            <a:miter lim="800000"/>
            <a:headEnd/>
            <a:tailEnd/>
          </a:ln>
          <a:effectLst/>
        </p:spPr>
        <p:txBody>
          <a:bodyPr/>
          <a:lstStyle/>
          <a:p>
            <a:pPr marL="342900" indent="-342900">
              <a:spcBef>
                <a:spcPct val="20000"/>
              </a:spcBef>
              <a:buClr>
                <a:schemeClr val="tx2"/>
              </a:buClr>
              <a:buSzPct val="70000"/>
              <a:buFont typeface="Wingdings" pitchFamily="2" charset="2"/>
              <a:buChar char="l"/>
            </a:pPr>
            <a:r>
              <a:rPr lang="en-GB" sz="3000"/>
              <a:t>Applied formatting only to &lt;p&gt; tag within the intro &lt;div&gt;</a:t>
            </a:r>
          </a:p>
        </p:txBody>
      </p:sp>
    </p:spTree>
    <p:extLst>
      <p:ext uri="{BB962C8B-B14F-4D97-AF65-F5344CB8AC3E}">
        <p14:creationId xmlns:p14="http://schemas.microsoft.com/office/powerpoint/2010/main" val="191225760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GB"/>
              <a:t>Create titleLogo</a:t>
            </a:r>
          </a:p>
        </p:txBody>
      </p:sp>
      <p:sp>
        <p:nvSpPr>
          <p:cNvPr id="24579" name="Rectangle 3"/>
          <p:cNvSpPr>
            <a:spLocks noGrp="1" noChangeArrowheads="1"/>
          </p:cNvSpPr>
          <p:nvPr>
            <p:ph idx="1"/>
          </p:nvPr>
        </p:nvSpPr>
        <p:spPr/>
        <p:txBody>
          <a:bodyPr/>
          <a:lstStyle/>
          <a:p>
            <a:r>
              <a:rPr lang="en-GB" dirty="0"/>
              <a:t>Create a title logo (40 x 40 pixels)</a:t>
            </a:r>
          </a:p>
          <a:p>
            <a:endParaRPr lang="en-GB" dirty="0"/>
          </a:p>
          <a:p>
            <a:endParaRPr lang="en-GB" dirty="0"/>
          </a:p>
          <a:p>
            <a:endParaRPr lang="en-GB" dirty="0"/>
          </a:p>
          <a:p>
            <a:endParaRPr lang="en-GB" dirty="0"/>
          </a:p>
          <a:p>
            <a:endParaRPr lang="en-GB" dirty="0"/>
          </a:p>
          <a:p>
            <a:endParaRPr lang="en-GB" dirty="0"/>
          </a:p>
          <a:p>
            <a:r>
              <a:rPr lang="en-GB" dirty="0"/>
              <a:t>Save as </a:t>
            </a:r>
            <a:r>
              <a:rPr lang="en-GB" dirty="0" err="1"/>
              <a:t>TitleLogo.png</a:t>
            </a:r>
            <a:endParaRPr lang="en-GB" dirty="0"/>
          </a:p>
        </p:txBody>
      </p:sp>
      <p:sp>
        <p:nvSpPr>
          <p:cNvPr id="24580" name="Rectangle 4"/>
          <p:cNvSpPr>
            <a:spLocks noChangeArrowheads="1"/>
          </p:cNvSpPr>
          <p:nvPr/>
        </p:nvSpPr>
        <p:spPr bwMode="auto">
          <a:xfrm>
            <a:off x="6310315" y="2487617"/>
            <a:ext cx="2879725" cy="2879725"/>
          </a:xfrm>
          <a:prstGeom prst="rect">
            <a:avLst/>
          </a:prstGeom>
          <a:noFill/>
          <a:ln w="9525">
            <a:solidFill>
              <a:schemeClr val="tx1"/>
            </a:solidFill>
            <a:miter lim="800000"/>
            <a:headEnd/>
            <a:tailEnd/>
          </a:ln>
          <a:effectLst/>
        </p:spPr>
        <p:txBody>
          <a:bodyPr wrap="none" anchor="ctr"/>
          <a:lstStyle/>
          <a:p>
            <a:endParaRPr lang="en-GB"/>
          </a:p>
        </p:txBody>
      </p:sp>
      <p:sp>
        <p:nvSpPr>
          <p:cNvPr id="24581" name="Rectangle 5"/>
          <p:cNvSpPr>
            <a:spLocks noChangeArrowheads="1"/>
          </p:cNvSpPr>
          <p:nvPr/>
        </p:nvSpPr>
        <p:spPr bwMode="auto">
          <a:xfrm>
            <a:off x="7750177" y="2487617"/>
            <a:ext cx="1439863" cy="1439863"/>
          </a:xfrm>
          <a:prstGeom prst="rect">
            <a:avLst/>
          </a:prstGeom>
          <a:solidFill>
            <a:schemeClr val="accent1"/>
          </a:solidFill>
          <a:ln w="9525">
            <a:solidFill>
              <a:schemeClr val="tx1"/>
            </a:solidFill>
            <a:miter lim="800000"/>
            <a:headEnd/>
            <a:tailEnd/>
          </a:ln>
          <a:effectLst/>
        </p:spPr>
        <p:txBody>
          <a:bodyPr wrap="none" anchor="ctr"/>
          <a:lstStyle/>
          <a:p>
            <a:endParaRPr lang="en-GB"/>
          </a:p>
        </p:txBody>
      </p:sp>
      <p:sp>
        <p:nvSpPr>
          <p:cNvPr id="24582" name="Rectangle 6"/>
          <p:cNvSpPr>
            <a:spLocks noChangeArrowheads="1"/>
          </p:cNvSpPr>
          <p:nvPr/>
        </p:nvSpPr>
        <p:spPr bwMode="auto">
          <a:xfrm>
            <a:off x="6310314" y="3929067"/>
            <a:ext cx="1439862" cy="1439863"/>
          </a:xfrm>
          <a:prstGeom prst="rect">
            <a:avLst/>
          </a:prstGeom>
          <a:solidFill>
            <a:schemeClr val="accent1"/>
          </a:solidFill>
          <a:ln w="9525">
            <a:solidFill>
              <a:schemeClr val="tx1"/>
            </a:solidFill>
            <a:miter lim="800000"/>
            <a:headEnd/>
            <a:tailEnd/>
          </a:ln>
          <a:effectLst/>
        </p:spPr>
        <p:txBody>
          <a:bodyPr wrap="none" anchor="ctr"/>
          <a:lstStyle/>
          <a:p>
            <a:endParaRPr lang="en-GB"/>
          </a:p>
        </p:txBody>
      </p:sp>
    </p:spTree>
    <p:extLst>
      <p:ext uri="{BB962C8B-B14F-4D97-AF65-F5344CB8AC3E}">
        <p14:creationId xmlns:p14="http://schemas.microsoft.com/office/powerpoint/2010/main" val="118345782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GB"/>
              <a:t>Add titleLogo</a:t>
            </a:r>
          </a:p>
        </p:txBody>
      </p:sp>
      <p:sp>
        <p:nvSpPr>
          <p:cNvPr id="25603" name="Rectangle 3"/>
          <p:cNvSpPr>
            <a:spLocks noGrp="1" noChangeArrowheads="1"/>
          </p:cNvSpPr>
          <p:nvPr>
            <p:ph idx="1"/>
          </p:nvPr>
        </p:nvSpPr>
        <p:spPr/>
        <p:txBody>
          <a:bodyPr>
            <a:normAutofit/>
          </a:bodyPr>
          <a:lstStyle/>
          <a:p>
            <a:r>
              <a:rPr lang="en-GB" sz="2800" dirty="0"/>
              <a:t>Add titleLogo.png to </a:t>
            </a:r>
            <a:r>
              <a:rPr lang="en-GB" sz="2800" dirty="0">
                <a:solidFill>
                  <a:srgbClr val="FF0000"/>
                </a:solidFill>
              </a:rPr>
              <a:t>#intro</a:t>
            </a:r>
            <a:r>
              <a:rPr lang="en-GB" sz="2800" dirty="0"/>
              <a:t> selector</a:t>
            </a:r>
          </a:p>
          <a:p>
            <a:r>
              <a:rPr lang="en-GB" sz="2800" dirty="0"/>
              <a:t>Observe the positioning</a:t>
            </a:r>
          </a:p>
          <a:p>
            <a:endParaRPr lang="en-GB" sz="2800" dirty="0"/>
          </a:p>
          <a:p>
            <a:r>
              <a:rPr lang="en-GB" sz="2800" dirty="0"/>
              <a:t>Use padding to offset the logo from the text</a:t>
            </a:r>
          </a:p>
          <a:p>
            <a:pPr lvl="1"/>
            <a:r>
              <a:rPr lang="en-GB" sz="2400" dirty="0"/>
              <a:t>Checkout slide </a:t>
            </a:r>
            <a:r>
              <a:rPr lang="en-GB" sz="2400" dirty="0" smtClean="0"/>
              <a:t>7 </a:t>
            </a:r>
            <a:r>
              <a:rPr lang="en-GB" sz="2400" dirty="0"/>
              <a:t>to understand padding</a:t>
            </a:r>
          </a:p>
        </p:txBody>
      </p:sp>
    </p:spTree>
    <p:extLst>
      <p:ext uri="{BB962C8B-B14F-4D97-AF65-F5344CB8AC3E}">
        <p14:creationId xmlns:p14="http://schemas.microsoft.com/office/powerpoint/2010/main" val="14574828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GB"/>
              <a:t>XHTML</a:t>
            </a:r>
          </a:p>
        </p:txBody>
      </p:sp>
      <p:sp>
        <p:nvSpPr>
          <p:cNvPr id="47107" name="Rectangle 3"/>
          <p:cNvSpPr>
            <a:spLocks noGrp="1" noChangeArrowheads="1"/>
          </p:cNvSpPr>
          <p:nvPr>
            <p:ph idx="1"/>
          </p:nvPr>
        </p:nvSpPr>
        <p:spPr/>
        <p:txBody>
          <a:bodyPr/>
          <a:lstStyle/>
          <a:p>
            <a:pPr>
              <a:lnSpc>
                <a:spcPct val="90000"/>
              </a:lnSpc>
            </a:pPr>
            <a:r>
              <a:rPr lang="en-GB" sz="2500" dirty="0"/>
              <a:t>XHTML stands for </a:t>
            </a:r>
            <a:r>
              <a:rPr lang="en-GB" sz="2500" dirty="0" err="1"/>
              <a:t>eXtensible</a:t>
            </a:r>
            <a:r>
              <a:rPr lang="en-GB" sz="2500" dirty="0"/>
              <a:t> </a:t>
            </a:r>
            <a:r>
              <a:rPr lang="en-GB" sz="2500" dirty="0" err="1"/>
              <a:t>HyperText</a:t>
            </a:r>
            <a:r>
              <a:rPr lang="en-GB" sz="2500" dirty="0"/>
              <a:t> </a:t>
            </a:r>
            <a:r>
              <a:rPr lang="en-GB" sz="2500" dirty="0" err="1"/>
              <a:t>Markup</a:t>
            </a:r>
            <a:r>
              <a:rPr lang="en-GB" sz="2500" dirty="0"/>
              <a:t> Language</a:t>
            </a:r>
          </a:p>
          <a:p>
            <a:pPr>
              <a:lnSpc>
                <a:spcPct val="90000"/>
              </a:lnSpc>
            </a:pPr>
            <a:r>
              <a:rPr lang="en-GB" sz="2500" dirty="0"/>
              <a:t>XHTML is a combination of HTML and XML</a:t>
            </a:r>
          </a:p>
          <a:p>
            <a:pPr>
              <a:lnSpc>
                <a:spcPct val="90000"/>
              </a:lnSpc>
            </a:pPr>
            <a:r>
              <a:rPr lang="en-GB" sz="2500" dirty="0"/>
              <a:t>XHTML improves browser compatibility and data retrieval</a:t>
            </a:r>
          </a:p>
          <a:p>
            <a:pPr>
              <a:lnSpc>
                <a:spcPct val="90000"/>
              </a:lnSpc>
            </a:pPr>
            <a:endParaRPr lang="en-GB" sz="2500" dirty="0"/>
          </a:p>
          <a:p>
            <a:pPr>
              <a:lnSpc>
                <a:spcPct val="90000"/>
              </a:lnSpc>
            </a:pPr>
            <a:r>
              <a:rPr lang="en-GB" sz="2500" dirty="0"/>
              <a:t>XHTML is </a:t>
            </a:r>
          </a:p>
          <a:p>
            <a:pPr lvl="1">
              <a:lnSpc>
                <a:spcPct val="90000"/>
              </a:lnSpc>
            </a:pPr>
            <a:r>
              <a:rPr lang="en-GB" dirty="0"/>
              <a:t>aimed to replace HTML</a:t>
            </a:r>
          </a:p>
          <a:p>
            <a:pPr lvl="1">
              <a:lnSpc>
                <a:spcPct val="90000"/>
              </a:lnSpc>
            </a:pPr>
            <a:r>
              <a:rPr lang="en-GB" dirty="0"/>
              <a:t>almost identical to HTML 4.01</a:t>
            </a:r>
          </a:p>
          <a:p>
            <a:pPr lvl="1">
              <a:lnSpc>
                <a:spcPct val="90000"/>
              </a:lnSpc>
            </a:pPr>
            <a:r>
              <a:rPr lang="en-GB" dirty="0"/>
              <a:t>a stricter and cleaner version of HTML</a:t>
            </a:r>
          </a:p>
          <a:p>
            <a:pPr>
              <a:lnSpc>
                <a:spcPct val="90000"/>
              </a:lnSpc>
            </a:pPr>
            <a:r>
              <a:rPr lang="en-GB" sz="2500" dirty="0"/>
              <a:t>XHTML is a W3C Recommendation</a:t>
            </a:r>
          </a:p>
        </p:txBody>
      </p:sp>
    </p:spTree>
    <p:extLst>
      <p:ext uri="{BB962C8B-B14F-4D97-AF65-F5344CB8AC3E}">
        <p14:creationId xmlns:p14="http://schemas.microsoft.com/office/powerpoint/2010/main" val="158272429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GB"/>
              <a:t>DIV examples</a:t>
            </a:r>
          </a:p>
        </p:txBody>
      </p:sp>
      <p:sp>
        <p:nvSpPr>
          <p:cNvPr id="10243" name="Rectangle 3"/>
          <p:cNvSpPr>
            <a:spLocks noGrp="1" noChangeArrowheads="1"/>
          </p:cNvSpPr>
          <p:nvPr>
            <p:ph idx="1"/>
          </p:nvPr>
        </p:nvSpPr>
        <p:spPr/>
        <p:txBody>
          <a:bodyPr/>
          <a:lstStyle/>
          <a:p>
            <a:r>
              <a:rPr lang="en-GB" sz="4600"/>
              <a:t>&lt;div align="center"&gt;&lt;/div&gt;</a:t>
            </a:r>
          </a:p>
          <a:p>
            <a:r>
              <a:rPr lang="en-GB" sz="4600"/>
              <a:t>&lt;div style="color:#FF0000;"&gt;</a:t>
            </a:r>
          </a:p>
          <a:p>
            <a:r>
              <a:rPr lang="en-GB" sz="4600"/>
              <a:t>&lt;div class="menu"&gt;&lt;/div&gt;</a:t>
            </a:r>
          </a:p>
        </p:txBody>
      </p:sp>
    </p:spTree>
    <p:extLst>
      <p:ext uri="{BB962C8B-B14F-4D97-AF65-F5344CB8AC3E}">
        <p14:creationId xmlns:p14="http://schemas.microsoft.com/office/powerpoint/2010/main" val="108731228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514601" y="1676400"/>
            <a:ext cx="6461125" cy="1462088"/>
          </a:xfrm>
        </p:spPr>
        <p:txBody>
          <a:bodyPr>
            <a:normAutofit/>
          </a:bodyPr>
          <a:lstStyle/>
          <a:p>
            <a:pPr algn="ctr" eaLnBrk="1" hangingPunct="1"/>
            <a:r>
              <a:rPr lang="en-GB" altLang="en-US" smtClean="0"/>
              <a:t>Design Techniques </a:t>
            </a:r>
            <a:br>
              <a:rPr lang="en-GB" altLang="en-US" smtClean="0"/>
            </a:br>
            <a:r>
              <a:rPr lang="en-GB" altLang="en-US" smtClean="0"/>
              <a:t>for Multimedia</a:t>
            </a:r>
          </a:p>
        </p:txBody>
      </p:sp>
    </p:spTree>
    <p:extLst>
      <p:ext uri="{BB962C8B-B14F-4D97-AF65-F5344CB8AC3E}">
        <p14:creationId xmlns:p14="http://schemas.microsoft.com/office/powerpoint/2010/main" val="128321243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altLang="en-US" smtClean="0"/>
              <a:t>Overview</a:t>
            </a:r>
          </a:p>
        </p:txBody>
      </p:sp>
      <p:sp>
        <p:nvSpPr>
          <p:cNvPr id="4099" name="Rectangle 3"/>
          <p:cNvSpPr>
            <a:spLocks noGrp="1" noChangeArrowheads="1"/>
          </p:cNvSpPr>
          <p:nvPr>
            <p:ph idx="1"/>
          </p:nvPr>
        </p:nvSpPr>
        <p:spPr>
          <a:xfrm>
            <a:off x="2208213" y="2122488"/>
            <a:ext cx="3821112" cy="4114800"/>
          </a:xfrm>
        </p:spPr>
        <p:txBody>
          <a:bodyPr/>
          <a:lstStyle/>
          <a:p>
            <a:pPr eaLnBrk="1" hangingPunct="1"/>
            <a:r>
              <a:rPr lang="en-GB" altLang="en-US" smtClean="0"/>
              <a:t>Structure Charts</a:t>
            </a:r>
          </a:p>
          <a:p>
            <a:pPr lvl="1" eaLnBrk="1" hangingPunct="1"/>
            <a:r>
              <a:rPr lang="en-GB" altLang="en-US" smtClean="0"/>
              <a:t>Definition</a:t>
            </a:r>
          </a:p>
          <a:p>
            <a:pPr lvl="1" eaLnBrk="1" hangingPunct="1"/>
            <a:r>
              <a:rPr lang="en-GB" altLang="en-US" smtClean="0"/>
              <a:t>Checklist</a:t>
            </a:r>
          </a:p>
          <a:p>
            <a:pPr lvl="1" eaLnBrk="1" hangingPunct="1"/>
            <a:r>
              <a:rPr lang="en-GB" altLang="en-US" smtClean="0"/>
              <a:t>Examples</a:t>
            </a:r>
          </a:p>
          <a:p>
            <a:pPr eaLnBrk="1" hangingPunct="1"/>
            <a:r>
              <a:rPr lang="en-GB" altLang="en-US" smtClean="0"/>
              <a:t>Flowcharts</a:t>
            </a:r>
          </a:p>
          <a:p>
            <a:pPr lvl="1" eaLnBrk="1" hangingPunct="1"/>
            <a:r>
              <a:rPr lang="en-GB" altLang="en-US" smtClean="0"/>
              <a:t>Definition </a:t>
            </a:r>
          </a:p>
          <a:p>
            <a:pPr lvl="1" eaLnBrk="1" hangingPunct="1"/>
            <a:r>
              <a:rPr lang="en-GB" altLang="en-US" smtClean="0"/>
              <a:t>Checklist</a:t>
            </a:r>
          </a:p>
          <a:p>
            <a:pPr lvl="1" eaLnBrk="1" hangingPunct="1"/>
            <a:r>
              <a:rPr lang="en-GB" altLang="en-US" smtClean="0"/>
              <a:t>Examples</a:t>
            </a:r>
          </a:p>
        </p:txBody>
      </p:sp>
      <p:sp>
        <p:nvSpPr>
          <p:cNvPr id="4100" name="Rectangle 5"/>
          <p:cNvSpPr>
            <a:spLocks noChangeArrowheads="1"/>
          </p:cNvSpPr>
          <p:nvPr/>
        </p:nvSpPr>
        <p:spPr bwMode="auto">
          <a:xfrm>
            <a:off x="6451601" y="2117725"/>
            <a:ext cx="38211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20000"/>
              </a:spcBef>
              <a:buClr>
                <a:schemeClr val="folHlink"/>
              </a:buClr>
              <a:buSzPct val="60000"/>
              <a:buFont typeface="Wingdings" panose="05000000000000000000" pitchFamily="2" charset="2"/>
              <a:buChar char="n"/>
            </a:pPr>
            <a:r>
              <a:rPr lang="en-GB" altLang="en-US" sz="3200"/>
              <a:t>Wireframes</a:t>
            </a:r>
          </a:p>
          <a:p>
            <a:pPr lvl="1" eaLnBrk="1" hangingPunct="1">
              <a:spcBef>
                <a:spcPct val="20000"/>
              </a:spcBef>
              <a:buClr>
                <a:schemeClr val="hlink"/>
              </a:buClr>
              <a:buSzPct val="55000"/>
              <a:buFont typeface="Wingdings" panose="05000000000000000000" pitchFamily="2" charset="2"/>
              <a:buChar char="n"/>
            </a:pPr>
            <a:r>
              <a:rPr lang="en-GB" altLang="en-US" sz="2800"/>
              <a:t>Definition </a:t>
            </a:r>
          </a:p>
          <a:p>
            <a:pPr lvl="1" eaLnBrk="1" hangingPunct="1">
              <a:spcBef>
                <a:spcPct val="20000"/>
              </a:spcBef>
              <a:buClr>
                <a:schemeClr val="hlink"/>
              </a:buClr>
              <a:buSzPct val="55000"/>
              <a:buFont typeface="Wingdings" panose="05000000000000000000" pitchFamily="2" charset="2"/>
              <a:buChar char="n"/>
            </a:pPr>
            <a:r>
              <a:rPr lang="en-GB" altLang="en-US" sz="2800"/>
              <a:t>Checklist</a:t>
            </a:r>
          </a:p>
          <a:p>
            <a:pPr lvl="1" eaLnBrk="1" hangingPunct="1">
              <a:spcBef>
                <a:spcPct val="20000"/>
              </a:spcBef>
              <a:buClr>
                <a:schemeClr val="hlink"/>
              </a:buClr>
              <a:buSzPct val="55000"/>
              <a:buFont typeface="Wingdings" panose="05000000000000000000" pitchFamily="2" charset="2"/>
              <a:buChar char="n"/>
            </a:pPr>
            <a:r>
              <a:rPr lang="en-GB" altLang="en-US" sz="2800"/>
              <a:t>Examples</a:t>
            </a:r>
          </a:p>
          <a:p>
            <a:pPr eaLnBrk="1" hangingPunct="1">
              <a:spcBef>
                <a:spcPct val="20000"/>
              </a:spcBef>
              <a:buClr>
                <a:schemeClr val="folHlink"/>
              </a:buClr>
              <a:buSzPct val="60000"/>
              <a:buFont typeface="Wingdings" panose="05000000000000000000" pitchFamily="2" charset="2"/>
              <a:buChar char="n"/>
            </a:pPr>
            <a:r>
              <a:rPr lang="en-GB" altLang="en-US" sz="3200"/>
              <a:t>Storyboards</a:t>
            </a:r>
          </a:p>
          <a:p>
            <a:pPr lvl="1" eaLnBrk="1" hangingPunct="1">
              <a:spcBef>
                <a:spcPct val="20000"/>
              </a:spcBef>
              <a:buClr>
                <a:schemeClr val="hlink"/>
              </a:buClr>
              <a:buSzPct val="55000"/>
              <a:buFont typeface="Wingdings" panose="05000000000000000000" pitchFamily="2" charset="2"/>
              <a:buChar char="n"/>
            </a:pPr>
            <a:r>
              <a:rPr lang="en-GB" altLang="en-US" sz="2800"/>
              <a:t>Definition </a:t>
            </a:r>
          </a:p>
          <a:p>
            <a:pPr lvl="1" eaLnBrk="1" hangingPunct="1">
              <a:spcBef>
                <a:spcPct val="20000"/>
              </a:spcBef>
              <a:buClr>
                <a:schemeClr val="hlink"/>
              </a:buClr>
              <a:buSzPct val="55000"/>
              <a:buFont typeface="Wingdings" panose="05000000000000000000" pitchFamily="2" charset="2"/>
              <a:buChar char="n"/>
            </a:pPr>
            <a:r>
              <a:rPr lang="en-GB" altLang="en-US" sz="2800"/>
              <a:t>Checklist</a:t>
            </a:r>
          </a:p>
          <a:p>
            <a:pPr lvl="1" eaLnBrk="1" hangingPunct="1">
              <a:spcBef>
                <a:spcPct val="20000"/>
              </a:spcBef>
              <a:buClr>
                <a:schemeClr val="hlink"/>
              </a:buClr>
              <a:buSzPct val="55000"/>
              <a:buFont typeface="Wingdings" panose="05000000000000000000" pitchFamily="2" charset="2"/>
              <a:buChar char="n"/>
            </a:pPr>
            <a:r>
              <a:rPr lang="en-GB" altLang="en-US" sz="2800"/>
              <a:t>Examples</a:t>
            </a:r>
          </a:p>
          <a:p>
            <a:pPr lvl="1" eaLnBrk="1" hangingPunct="1"/>
            <a:endParaRPr lang="en-GB" altLang="en-US" sz="2800"/>
          </a:p>
        </p:txBody>
      </p:sp>
    </p:spTree>
    <p:extLst>
      <p:ext uri="{BB962C8B-B14F-4D97-AF65-F5344CB8AC3E}">
        <p14:creationId xmlns:p14="http://schemas.microsoft.com/office/powerpoint/2010/main" val="258780190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altLang="en-US" smtClean="0"/>
              <a:t>Structure Charts</a:t>
            </a:r>
          </a:p>
        </p:txBody>
      </p:sp>
      <p:sp>
        <p:nvSpPr>
          <p:cNvPr id="5123" name="Rectangle 3"/>
          <p:cNvSpPr>
            <a:spLocks noGrp="1" noChangeArrowheads="1"/>
          </p:cNvSpPr>
          <p:nvPr>
            <p:ph idx="1"/>
          </p:nvPr>
        </p:nvSpPr>
        <p:spPr/>
        <p:txBody>
          <a:bodyPr/>
          <a:lstStyle/>
          <a:p>
            <a:pPr eaLnBrk="1" hangingPunct="1"/>
            <a:r>
              <a:rPr lang="en-GB" altLang="en-US" smtClean="0"/>
              <a:t>A </a:t>
            </a:r>
            <a:r>
              <a:rPr lang="en-GB" altLang="en-US" b="1" smtClean="0"/>
              <a:t>structure chart</a:t>
            </a:r>
            <a:r>
              <a:rPr lang="en-GB" altLang="en-US" smtClean="0"/>
              <a:t> is diagram that describes the way content is organised within an application.</a:t>
            </a:r>
          </a:p>
          <a:p>
            <a:pPr eaLnBrk="1" hangingPunct="1">
              <a:buFont typeface="Wingdings" panose="05000000000000000000" pitchFamily="2" charset="2"/>
              <a:buNone/>
            </a:pPr>
            <a:r>
              <a:rPr lang="en-GB" altLang="en-US" smtClean="0"/>
              <a:t>(Cunliffe D and Elliot G, 'Multimedia Computing', Crucial / Learning Matters, 2003.).</a:t>
            </a:r>
          </a:p>
        </p:txBody>
      </p:sp>
    </p:spTree>
    <p:extLst>
      <p:ext uri="{BB962C8B-B14F-4D97-AF65-F5344CB8AC3E}">
        <p14:creationId xmlns:p14="http://schemas.microsoft.com/office/powerpoint/2010/main" val="120987218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altLang="en-US" smtClean="0"/>
              <a:t>Checklist</a:t>
            </a:r>
          </a:p>
        </p:txBody>
      </p:sp>
      <p:sp>
        <p:nvSpPr>
          <p:cNvPr id="6147" name="Rectangle 3"/>
          <p:cNvSpPr>
            <a:spLocks noGrp="1" noChangeArrowheads="1"/>
          </p:cNvSpPr>
          <p:nvPr>
            <p:ph idx="1"/>
          </p:nvPr>
        </p:nvSpPr>
        <p:spPr>
          <a:xfrm>
            <a:off x="2706688" y="3530600"/>
            <a:ext cx="7772400" cy="2203450"/>
          </a:xfrm>
        </p:spPr>
        <p:txBody>
          <a:bodyPr/>
          <a:lstStyle/>
          <a:p>
            <a:pPr eaLnBrk="1" hangingPunct="1"/>
            <a:r>
              <a:rPr lang="en-GB" altLang="en-US" smtClean="0"/>
              <a:t>screens (or Web pages) indicated by boxes </a:t>
            </a:r>
          </a:p>
          <a:p>
            <a:pPr eaLnBrk="1" hangingPunct="1"/>
            <a:r>
              <a:rPr lang="en-GB" altLang="en-US" smtClean="0"/>
              <a:t>links indicated by lines </a:t>
            </a:r>
          </a:p>
        </p:txBody>
      </p:sp>
      <p:sp>
        <p:nvSpPr>
          <p:cNvPr id="6148" name="Rectangle 4"/>
          <p:cNvSpPr>
            <a:spLocks noChangeArrowheads="1"/>
          </p:cNvSpPr>
          <p:nvPr/>
        </p:nvSpPr>
        <p:spPr bwMode="auto">
          <a:xfrm>
            <a:off x="2927351" y="2146300"/>
            <a:ext cx="62658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GB" altLang="en-US" sz="3200"/>
              <a:t>A structure chart consists of two basic elements</a:t>
            </a:r>
          </a:p>
        </p:txBody>
      </p:sp>
    </p:spTree>
    <p:extLst>
      <p:ext uri="{BB962C8B-B14F-4D97-AF65-F5344CB8AC3E}">
        <p14:creationId xmlns:p14="http://schemas.microsoft.com/office/powerpoint/2010/main" val="139812291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altLang="en-US" smtClean="0"/>
              <a:t>Example of a Structure Chart</a:t>
            </a:r>
          </a:p>
        </p:txBody>
      </p:sp>
      <p:grpSp>
        <p:nvGrpSpPr>
          <p:cNvPr id="7171" name="Group 10"/>
          <p:cNvGrpSpPr>
            <a:grpSpLocks noChangeAspect="1"/>
          </p:cNvGrpSpPr>
          <p:nvPr/>
        </p:nvGrpSpPr>
        <p:grpSpPr bwMode="auto">
          <a:xfrm>
            <a:off x="2962275" y="1724072"/>
            <a:ext cx="6248400" cy="4998307"/>
            <a:chOff x="3168" y="3207"/>
            <a:chExt cx="4464" cy="5106"/>
          </a:xfrm>
        </p:grpSpPr>
        <p:sp>
          <p:nvSpPr>
            <p:cNvPr id="7172" name="Text Box 11"/>
            <p:cNvSpPr txBox="1">
              <a:spLocks noChangeAspect="1" noChangeArrowheads="1"/>
            </p:cNvSpPr>
            <p:nvPr/>
          </p:nvSpPr>
          <p:spPr bwMode="auto">
            <a:xfrm>
              <a:off x="4320" y="3207"/>
              <a:ext cx="864" cy="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800">
                  <a:latin typeface="Arial" panose="020B0604020202020204" pitchFamily="34" charset="0"/>
                </a:rPr>
                <a:t>Main</a:t>
              </a:r>
            </a:p>
            <a:p>
              <a:pPr eaLnBrk="1" hangingPunct="1"/>
              <a:endParaRPr lang="en-GB" altLang="en-US"/>
            </a:p>
          </p:txBody>
        </p:sp>
        <p:sp>
          <p:nvSpPr>
            <p:cNvPr id="7173" name="Text Box 12"/>
            <p:cNvSpPr txBox="1">
              <a:spLocks noChangeAspect="1" noChangeArrowheads="1"/>
            </p:cNvSpPr>
            <p:nvPr/>
          </p:nvSpPr>
          <p:spPr bwMode="auto">
            <a:xfrm>
              <a:off x="3168" y="4647"/>
              <a:ext cx="864" cy="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800">
                  <a:latin typeface="Arial" panose="020B0604020202020204" pitchFamily="34" charset="0"/>
                </a:rPr>
                <a:t>Information for Staff</a:t>
              </a:r>
            </a:p>
            <a:p>
              <a:pPr eaLnBrk="1" hangingPunct="1"/>
              <a:endParaRPr lang="en-GB" altLang="en-US"/>
            </a:p>
          </p:txBody>
        </p:sp>
        <p:sp>
          <p:nvSpPr>
            <p:cNvPr id="7174" name="Text Box 13"/>
            <p:cNvSpPr txBox="1">
              <a:spLocks noChangeAspect="1" noChangeArrowheads="1"/>
            </p:cNvSpPr>
            <p:nvPr/>
          </p:nvSpPr>
          <p:spPr bwMode="auto">
            <a:xfrm>
              <a:off x="5472" y="4647"/>
              <a:ext cx="834" cy="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800" dirty="0">
                  <a:latin typeface="Arial" panose="020B0604020202020204" pitchFamily="34" charset="0"/>
                </a:rPr>
                <a:t>Information for students</a:t>
              </a:r>
            </a:p>
            <a:p>
              <a:pPr eaLnBrk="1" hangingPunct="1"/>
              <a:endParaRPr lang="en-GB" altLang="en-US" dirty="0"/>
            </a:p>
          </p:txBody>
        </p:sp>
        <p:sp>
          <p:nvSpPr>
            <p:cNvPr id="7175" name="Text Box 14"/>
            <p:cNvSpPr txBox="1">
              <a:spLocks noChangeAspect="1" noChangeArrowheads="1"/>
            </p:cNvSpPr>
            <p:nvPr/>
          </p:nvSpPr>
          <p:spPr bwMode="auto">
            <a:xfrm>
              <a:off x="4032" y="6087"/>
              <a:ext cx="834" cy="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800">
                  <a:latin typeface="Arial" panose="020B0604020202020204" pitchFamily="34" charset="0"/>
                </a:rPr>
                <a:t>Halls</a:t>
              </a:r>
            </a:p>
            <a:p>
              <a:pPr eaLnBrk="1" hangingPunct="1"/>
              <a:endParaRPr lang="en-GB" altLang="en-US"/>
            </a:p>
          </p:txBody>
        </p:sp>
        <p:sp>
          <p:nvSpPr>
            <p:cNvPr id="7176" name="Text Box 15"/>
            <p:cNvSpPr txBox="1">
              <a:spLocks noChangeAspect="1" noChangeArrowheads="1"/>
            </p:cNvSpPr>
            <p:nvPr/>
          </p:nvSpPr>
          <p:spPr bwMode="auto">
            <a:xfrm>
              <a:off x="5472" y="6087"/>
              <a:ext cx="864" cy="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800">
                  <a:latin typeface="Arial" panose="020B0604020202020204" pitchFamily="34" charset="0"/>
                </a:rPr>
                <a:t>Courses</a:t>
              </a:r>
              <a:endParaRPr lang="en-US" altLang="en-US" sz="1200">
                <a:latin typeface="Arial" panose="020B0604020202020204" pitchFamily="34" charset="0"/>
              </a:endParaRPr>
            </a:p>
            <a:p>
              <a:pPr eaLnBrk="1" hangingPunct="1"/>
              <a:endParaRPr lang="en-GB" altLang="en-US"/>
            </a:p>
          </p:txBody>
        </p:sp>
        <p:sp>
          <p:nvSpPr>
            <p:cNvPr id="7177" name="Text Box 16"/>
            <p:cNvSpPr txBox="1">
              <a:spLocks noChangeAspect="1" noChangeArrowheads="1"/>
            </p:cNvSpPr>
            <p:nvPr/>
          </p:nvSpPr>
          <p:spPr bwMode="auto">
            <a:xfrm>
              <a:off x="6192" y="7488"/>
              <a:ext cx="864" cy="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800">
                  <a:latin typeface="Arial" panose="020B0604020202020204" pitchFamily="34" charset="0"/>
                </a:rPr>
                <a:t>Humanities</a:t>
              </a:r>
              <a:endParaRPr lang="en-GB" altLang="en-US"/>
            </a:p>
          </p:txBody>
        </p:sp>
        <p:sp>
          <p:nvSpPr>
            <p:cNvPr id="7178" name="Text Box 17"/>
            <p:cNvSpPr txBox="1">
              <a:spLocks noChangeAspect="1" noChangeArrowheads="1"/>
            </p:cNvSpPr>
            <p:nvPr/>
          </p:nvSpPr>
          <p:spPr bwMode="auto">
            <a:xfrm>
              <a:off x="4752" y="7488"/>
              <a:ext cx="834" cy="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800">
                  <a:latin typeface="Arial" panose="020B0604020202020204" pitchFamily="34" charset="0"/>
                </a:rPr>
                <a:t>Sciences</a:t>
              </a:r>
            </a:p>
            <a:p>
              <a:pPr eaLnBrk="1" hangingPunct="1"/>
              <a:endParaRPr lang="en-GB" altLang="en-US"/>
            </a:p>
          </p:txBody>
        </p:sp>
        <p:sp>
          <p:nvSpPr>
            <p:cNvPr id="7179" name="Text Box 18"/>
            <p:cNvSpPr txBox="1">
              <a:spLocks noChangeAspect="1" noChangeArrowheads="1"/>
            </p:cNvSpPr>
            <p:nvPr/>
          </p:nvSpPr>
          <p:spPr bwMode="auto">
            <a:xfrm>
              <a:off x="6768" y="6087"/>
              <a:ext cx="864" cy="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800">
                  <a:latin typeface="Arial" panose="020B0604020202020204" pitchFamily="34" charset="0"/>
                </a:rPr>
                <a:t>Social</a:t>
              </a:r>
            </a:p>
            <a:p>
              <a:pPr eaLnBrk="1" hangingPunct="1"/>
              <a:endParaRPr lang="en-GB" altLang="en-US"/>
            </a:p>
          </p:txBody>
        </p:sp>
        <p:sp>
          <p:nvSpPr>
            <p:cNvPr id="7180" name="Line 19"/>
            <p:cNvSpPr>
              <a:spLocks noChangeAspect="1" noChangeShapeType="1"/>
            </p:cNvSpPr>
            <p:nvPr/>
          </p:nvSpPr>
          <p:spPr bwMode="auto">
            <a:xfrm>
              <a:off x="3600" y="4320"/>
              <a:ext cx="230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81" name="Line 20"/>
            <p:cNvSpPr>
              <a:spLocks noChangeAspect="1" noChangeShapeType="1"/>
            </p:cNvSpPr>
            <p:nvPr/>
          </p:nvSpPr>
          <p:spPr bwMode="auto">
            <a:xfrm>
              <a:off x="4752" y="4032"/>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82" name="Line 21"/>
            <p:cNvSpPr>
              <a:spLocks noChangeAspect="1" noChangeShapeType="1"/>
            </p:cNvSpPr>
            <p:nvPr/>
          </p:nvSpPr>
          <p:spPr bwMode="auto">
            <a:xfrm>
              <a:off x="3600" y="4320"/>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83" name="Line 22"/>
            <p:cNvSpPr>
              <a:spLocks noChangeAspect="1" noChangeShapeType="1"/>
            </p:cNvSpPr>
            <p:nvPr/>
          </p:nvSpPr>
          <p:spPr bwMode="auto">
            <a:xfrm>
              <a:off x="5904" y="4320"/>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84" name="Line 23"/>
            <p:cNvSpPr>
              <a:spLocks noChangeAspect="1" noChangeShapeType="1"/>
            </p:cNvSpPr>
            <p:nvPr/>
          </p:nvSpPr>
          <p:spPr bwMode="auto">
            <a:xfrm>
              <a:off x="4464" y="5799"/>
              <a:ext cx="273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85" name="Line 24"/>
            <p:cNvSpPr>
              <a:spLocks noChangeAspect="1" noChangeShapeType="1"/>
            </p:cNvSpPr>
            <p:nvPr/>
          </p:nvSpPr>
          <p:spPr bwMode="auto">
            <a:xfrm>
              <a:off x="4464" y="5799"/>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86" name="Line 25"/>
            <p:cNvSpPr>
              <a:spLocks noChangeAspect="1" noChangeShapeType="1"/>
            </p:cNvSpPr>
            <p:nvPr/>
          </p:nvSpPr>
          <p:spPr bwMode="auto">
            <a:xfrm>
              <a:off x="5904" y="5472"/>
              <a:ext cx="0" cy="61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87" name="Line 26"/>
            <p:cNvSpPr>
              <a:spLocks noChangeAspect="1" noChangeShapeType="1"/>
            </p:cNvSpPr>
            <p:nvPr/>
          </p:nvSpPr>
          <p:spPr bwMode="auto">
            <a:xfrm>
              <a:off x="7200" y="5799"/>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88" name="Line 27"/>
            <p:cNvSpPr>
              <a:spLocks noChangeAspect="1" noChangeShapeType="1"/>
            </p:cNvSpPr>
            <p:nvPr/>
          </p:nvSpPr>
          <p:spPr bwMode="auto">
            <a:xfrm>
              <a:off x="5184" y="7200"/>
              <a:ext cx="14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89" name="Line 28"/>
            <p:cNvSpPr>
              <a:spLocks noChangeAspect="1" noChangeShapeType="1"/>
            </p:cNvSpPr>
            <p:nvPr/>
          </p:nvSpPr>
          <p:spPr bwMode="auto">
            <a:xfrm>
              <a:off x="5904" y="6951"/>
              <a:ext cx="0" cy="24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90" name="Line 29"/>
            <p:cNvSpPr>
              <a:spLocks noChangeAspect="1" noChangeShapeType="1"/>
            </p:cNvSpPr>
            <p:nvPr/>
          </p:nvSpPr>
          <p:spPr bwMode="auto">
            <a:xfrm>
              <a:off x="5184" y="7200"/>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91" name="Line 30"/>
            <p:cNvSpPr>
              <a:spLocks noChangeAspect="1" noChangeShapeType="1"/>
            </p:cNvSpPr>
            <p:nvPr/>
          </p:nvSpPr>
          <p:spPr bwMode="auto">
            <a:xfrm>
              <a:off x="6624" y="7200"/>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grpSp>
    </p:spTree>
    <p:extLst>
      <p:ext uri="{BB962C8B-B14F-4D97-AF65-F5344CB8AC3E}">
        <p14:creationId xmlns:p14="http://schemas.microsoft.com/office/powerpoint/2010/main" val="176616509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p:txBody>
          <a:bodyPr/>
          <a:lstStyle/>
          <a:p>
            <a:pPr eaLnBrk="1" hangingPunct="1"/>
            <a:r>
              <a:rPr lang="en-GB" altLang="en-US" smtClean="0"/>
              <a:t>Plant Structure</a:t>
            </a:r>
          </a:p>
        </p:txBody>
      </p:sp>
      <p:pic>
        <p:nvPicPr>
          <p:cNvPr id="8195" name="Picture 4"/>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561182" y="1427163"/>
            <a:ext cx="6315868" cy="4671263"/>
          </a:xfrm>
          <a:noFill/>
        </p:spPr>
      </p:pic>
      <p:sp>
        <p:nvSpPr>
          <p:cNvPr id="8196" name="Text Box 7"/>
          <p:cNvSpPr txBox="1">
            <a:spLocks noChangeArrowheads="1"/>
          </p:cNvSpPr>
          <p:nvPr/>
        </p:nvSpPr>
        <p:spPr bwMode="auto">
          <a:xfrm>
            <a:off x="1703389" y="6237288"/>
            <a:ext cx="87137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a:t>Interactive, multimedia learning package, The University of Waikato, New Zealand </a:t>
            </a:r>
          </a:p>
        </p:txBody>
      </p:sp>
    </p:spTree>
    <p:extLst>
      <p:ext uri="{BB962C8B-B14F-4D97-AF65-F5344CB8AC3E}">
        <p14:creationId xmlns:p14="http://schemas.microsoft.com/office/powerpoint/2010/main" val="382726651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altLang="en-US" smtClean="0"/>
              <a:t>RFFlow Professional Flowcharting Package</a:t>
            </a:r>
          </a:p>
        </p:txBody>
      </p:sp>
      <p:pic>
        <p:nvPicPr>
          <p:cNvPr id="9220" name="Picture 9" descr="rfflow"/>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6115544" y="2165955"/>
            <a:ext cx="4343400" cy="3581400"/>
          </a:xfrm>
          <a:noFill/>
        </p:spPr>
      </p:pic>
      <p:sp>
        <p:nvSpPr>
          <p:cNvPr id="9219" name="Text Box 7"/>
          <p:cNvSpPr txBox="1">
            <a:spLocks noChangeArrowheads="1"/>
          </p:cNvSpPr>
          <p:nvPr/>
        </p:nvSpPr>
        <p:spPr bwMode="auto">
          <a:xfrm>
            <a:off x="6959600" y="6237288"/>
            <a:ext cx="3168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sz="2400"/>
              <a:t>RFF Electronics</a:t>
            </a:r>
          </a:p>
        </p:txBody>
      </p:sp>
      <p:sp>
        <p:nvSpPr>
          <p:cNvPr id="9221" name="Text Box 11"/>
          <p:cNvSpPr txBox="1">
            <a:spLocks noChangeArrowheads="1"/>
          </p:cNvSpPr>
          <p:nvPr/>
        </p:nvSpPr>
        <p:spPr bwMode="auto">
          <a:xfrm>
            <a:off x="1849439" y="3171825"/>
            <a:ext cx="39592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sz="2400"/>
              <a:t>RFFlow is a drawing tool that allows you to quickly and easily draw flowcharts, structure charts etc.</a:t>
            </a:r>
          </a:p>
        </p:txBody>
      </p:sp>
    </p:spTree>
    <p:extLst>
      <p:ext uri="{BB962C8B-B14F-4D97-AF65-F5344CB8AC3E}">
        <p14:creationId xmlns:p14="http://schemas.microsoft.com/office/powerpoint/2010/main" val="218574157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altLang="en-US" smtClean="0"/>
              <a:t>Flowcharts</a:t>
            </a:r>
          </a:p>
        </p:txBody>
      </p:sp>
      <p:sp>
        <p:nvSpPr>
          <p:cNvPr id="10243" name="Rectangle 3"/>
          <p:cNvSpPr>
            <a:spLocks noGrp="1" noChangeArrowheads="1"/>
          </p:cNvSpPr>
          <p:nvPr>
            <p:ph idx="1"/>
          </p:nvPr>
        </p:nvSpPr>
        <p:spPr/>
        <p:txBody>
          <a:bodyPr/>
          <a:lstStyle/>
          <a:p>
            <a:pPr eaLnBrk="1" hangingPunct="1"/>
            <a:r>
              <a:rPr lang="en-GB" altLang="en-US" dirty="0" smtClean="0"/>
              <a:t>A </a:t>
            </a:r>
            <a:r>
              <a:rPr lang="en-GB" altLang="en-US" b="1" dirty="0" smtClean="0"/>
              <a:t>flowchart</a:t>
            </a:r>
            <a:r>
              <a:rPr lang="en-GB" altLang="en-US" dirty="0" smtClean="0"/>
              <a:t> is a diagram that describes the way a user may interact with, and navigate through, an application.</a:t>
            </a:r>
          </a:p>
        </p:txBody>
      </p:sp>
      <p:sp>
        <p:nvSpPr>
          <p:cNvPr id="10244" name="Rectangle 5"/>
          <p:cNvSpPr>
            <a:spLocks noChangeArrowheads="1"/>
          </p:cNvSpPr>
          <p:nvPr/>
        </p:nvSpPr>
        <p:spPr bwMode="auto">
          <a:xfrm>
            <a:off x="7437439" y="6396457"/>
            <a:ext cx="72405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GB" altLang="en-US" sz="900" dirty="0"/>
              <a:t>(</a:t>
            </a:r>
            <a:r>
              <a:rPr lang="en-GB" altLang="en-US" sz="900" dirty="0" err="1"/>
              <a:t>Cunliffe</a:t>
            </a:r>
            <a:r>
              <a:rPr lang="en-GB" altLang="en-US" sz="900" dirty="0"/>
              <a:t> D and Elliot G, 'Multimedia Computing', Crucial / Learning Matters, 2003.)</a:t>
            </a:r>
          </a:p>
        </p:txBody>
      </p:sp>
    </p:spTree>
    <p:extLst>
      <p:ext uri="{BB962C8B-B14F-4D97-AF65-F5344CB8AC3E}">
        <p14:creationId xmlns:p14="http://schemas.microsoft.com/office/powerpoint/2010/main" val="129391784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altLang="en-US" smtClean="0"/>
              <a:t>Checklist</a:t>
            </a:r>
          </a:p>
        </p:txBody>
      </p:sp>
      <p:sp>
        <p:nvSpPr>
          <p:cNvPr id="11267" name="Rectangle 3"/>
          <p:cNvSpPr>
            <a:spLocks noGrp="1" noChangeArrowheads="1"/>
          </p:cNvSpPr>
          <p:nvPr>
            <p:ph idx="1"/>
          </p:nvPr>
        </p:nvSpPr>
        <p:spPr>
          <a:xfrm>
            <a:off x="2209800" y="2770188"/>
            <a:ext cx="7772400" cy="4114800"/>
          </a:xfrm>
        </p:spPr>
        <p:txBody>
          <a:bodyPr/>
          <a:lstStyle/>
          <a:p>
            <a:pPr eaLnBrk="1" hangingPunct="1">
              <a:lnSpc>
                <a:spcPct val="80000"/>
              </a:lnSpc>
            </a:pPr>
            <a:r>
              <a:rPr lang="en-US" altLang="en-US" sz="2400"/>
              <a:t>All major elements of the project are indicated;</a:t>
            </a:r>
          </a:p>
          <a:p>
            <a:pPr eaLnBrk="1" hangingPunct="1">
              <a:lnSpc>
                <a:spcPct val="80000"/>
              </a:lnSpc>
            </a:pPr>
            <a:endParaRPr lang="en-US" altLang="en-US" sz="2400"/>
          </a:p>
          <a:p>
            <a:pPr eaLnBrk="1" hangingPunct="1">
              <a:lnSpc>
                <a:spcPct val="80000"/>
              </a:lnSpc>
            </a:pPr>
            <a:r>
              <a:rPr lang="en-US" altLang="en-US" sz="2400"/>
              <a:t>The elements are clearly labeled;</a:t>
            </a:r>
          </a:p>
          <a:p>
            <a:pPr eaLnBrk="1" hangingPunct="1">
              <a:lnSpc>
                <a:spcPct val="80000"/>
              </a:lnSpc>
            </a:pPr>
            <a:endParaRPr lang="en-US" altLang="en-US" sz="2400"/>
          </a:p>
          <a:p>
            <a:pPr eaLnBrk="1" hangingPunct="1">
              <a:lnSpc>
                <a:spcPct val="80000"/>
              </a:lnSpc>
            </a:pPr>
            <a:r>
              <a:rPr lang="en-US" altLang="en-US" sz="2400"/>
              <a:t>Sequence of elements is clear and there are no gaps or dead ends;</a:t>
            </a:r>
          </a:p>
          <a:p>
            <a:pPr eaLnBrk="1" hangingPunct="1">
              <a:lnSpc>
                <a:spcPct val="80000"/>
              </a:lnSpc>
            </a:pPr>
            <a:endParaRPr lang="en-US" altLang="en-US" sz="2400"/>
          </a:p>
          <a:p>
            <a:pPr eaLnBrk="1" hangingPunct="1">
              <a:lnSpc>
                <a:spcPct val="80000"/>
              </a:lnSpc>
            </a:pPr>
            <a:r>
              <a:rPr lang="en-US" altLang="en-US" sz="2400"/>
              <a:t>Sequence of elements is logical from user's point of view;</a:t>
            </a:r>
          </a:p>
          <a:p>
            <a:pPr eaLnBrk="1" hangingPunct="1">
              <a:lnSpc>
                <a:spcPct val="80000"/>
              </a:lnSpc>
            </a:pPr>
            <a:endParaRPr lang="en-US" altLang="en-US" sz="2400"/>
          </a:p>
          <a:p>
            <a:pPr eaLnBrk="1" hangingPunct="1">
              <a:lnSpc>
                <a:spcPct val="80000"/>
              </a:lnSpc>
            </a:pPr>
            <a:r>
              <a:rPr lang="en-US" altLang="en-US" sz="2400"/>
              <a:t>Flowchart symbols are used correctly.</a:t>
            </a:r>
            <a:endParaRPr lang="en-GB" altLang="en-US" sz="2400"/>
          </a:p>
        </p:txBody>
      </p:sp>
      <p:sp>
        <p:nvSpPr>
          <p:cNvPr id="11268" name="Text Box 4"/>
          <p:cNvSpPr txBox="1">
            <a:spLocks noChangeArrowheads="1"/>
          </p:cNvSpPr>
          <p:nvPr/>
        </p:nvSpPr>
        <p:spPr bwMode="auto">
          <a:xfrm>
            <a:off x="3000376" y="1916113"/>
            <a:ext cx="28797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GB" altLang="en-US" sz="2800"/>
              <a:t>Ensure that:</a:t>
            </a:r>
          </a:p>
        </p:txBody>
      </p:sp>
    </p:spTree>
    <p:extLst>
      <p:ext uri="{BB962C8B-B14F-4D97-AF65-F5344CB8AC3E}">
        <p14:creationId xmlns:p14="http://schemas.microsoft.com/office/powerpoint/2010/main" val="3494293821"/>
      </p:ext>
    </p:extLst>
  </p:cSld>
  <p:clrMapOvr>
    <a:masterClrMapping/>
  </p:clrMapOvr>
  <p:timing>
    <p:tnLst>
      <p:par>
        <p:cTn id="1" dur="indefinite" restart="never" nodeType="tmRoot"/>
      </p:par>
    </p:tnLst>
  </p:timing>
</p:sld>
</file>

<file path=ppt/theme/theme1.xml><?xml version="1.0" encoding="utf-8"?>
<a:theme xmlns:a="http://schemas.openxmlformats.org/drawingml/2006/main" name="WBL-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BL-Template" id="{4B1E4E74-8B2C-4BC2-B6ED-0F6A2A50F8E5}" vid="{17914F44-36C4-47CD-A5F8-5CC70DDC3D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WBL-Template</Template>
  <TotalTime>618</TotalTime>
  <Words>8801</Words>
  <Application>Microsoft Office PowerPoint</Application>
  <PresentationFormat>Widescreen</PresentationFormat>
  <Paragraphs>1999</Paragraphs>
  <Slides>250</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250</vt:i4>
      </vt:variant>
    </vt:vector>
  </HeadingPairs>
  <TitlesOfParts>
    <vt:vector size="259" baseType="lpstr">
      <vt:lpstr>Arial</vt:lpstr>
      <vt:lpstr>Arial Rounded MT Bold</vt:lpstr>
      <vt:lpstr>Calibri</vt:lpstr>
      <vt:lpstr>Comic Sans MS</vt:lpstr>
      <vt:lpstr>Monotype Corsiva</vt:lpstr>
      <vt:lpstr>Tahoma</vt:lpstr>
      <vt:lpstr>Times New Roman</vt:lpstr>
      <vt:lpstr>Wingdings</vt:lpstr>
      <vt:lpstr>WBL-Template</vt:lpstr>
      <vt:lpstr>Software Developer Technician</vt:lpstr>
      <vt:lpstr>Objectives</vt:lpstr>
      <vt:lpstr>The Internet</vt:lpstr>
      <vt:lpstr>Who owns the Internet</vt:lpstr>
      <vt:lpstr>Languages of the Internet</vt:lpstr>
      <vt:lpstr>HTML</vt:lpstr>
      <vt:lpstr>World Wide Web Consortium (W3C)</vt:lpstr>
      <vt:lpstr>HTML</vt:lpstr>
      <vt:lpstr>XHTML</vt:lpstr>
      <vt:lpstr>HTML tags</vt:lpstr>
      <vt:lpstr>HTML Basic Document</vt:lpstr>
      <vt:lpstr>Notepad</vt:lpstr>
      <vt:lpstr>W3C rules</vt:lpstr>
      <vt:lpstr>HTML Basic Formatting</vt:lpstr>
      <vt:lpstr>Headings</vt:lpstr>
      <vt:lpstr>HTML Basic Formatting</vt:lpstr>
      <vt:lpstr>HTML Basic Paragraphing</vt:lpstr>
      <vt:lpstr>Tags and Attributes</vt:lpstr>
      <vt:lpstr>Alignment (Horizontal)</vt:lpstr>
      <vt:lpstr>Paragraph alignment</vt:lpstr>
      <vt:lpstr>Background attribute</vt:lpstr>
      <vt:lpstr>Colours</vt:lpstr>
      <vt:lpstr>Font tag</vt:lpstr>
      <vt:lpstr>DIV tag</vt:lpstr>
      <vt:lpstr>DIV examples</vt:lpstr>
      <vt:lpstr>Summary</vt:lpstr>
      <vt:lpstr>Next Time</vt:lpstr>
      <vt:lpstr>Tutorial  Session</vt:lpstr>
      <vt:lpstr>Task - Formatting</vt:lpstr>
      <vt:lpstr>Positioning content</vt:lpstr>
      <vt:lpstr>Tables</vt:lpstr>
      <vt:lpstr>Task - Tables</vt:lpstr>
      <vt:lpstr>Task - Tables</vt:lpstr>
      <vt:lpstr>Sizing Cells</vt:lpstr>
      <vt:lpstr>Sizing Cells</vt:lpstr>
      <vt:lpstr>Task – Sizing table</vt:lpstr>
      <vt:lpstr>Task – Sizing Cells</vt:lpstr>
      <vt:lpstr>Merging Cells</vt:lpstr>
      <vt:lpstr>Task – Merged Columns</vt:lpstr>
      <vt:lpstr>Task – Merged Rows</vt:lpstr>
      <vt:lpstr>Cell colours</vt:lpstr>
      <vt:lpstr>Tables and Images</vt:lpstr>
      <vt:lpstr>Summary</vt:lpstr>
      <vt:lpstr>Task – Simple table</vt:lpstr>
      <vt:lpstr>Task – Create single web page</vt:lpstr>
      <vt:lpstr>Create a webpage</vt:lpstr>
      <vt:lpstr>HTTP</vt:lpstr>
      <vt:lpstr>Objectives</vt:lpstr>
      <vt:lpstr>CSS</vt:lpstr>
      <vt:lpstr>Online resources</vt:lpstr>
      <vt:lpstr>What is CSS</vt:lpstr>
      <vt:lpstr>Why not still use HTML</vt:lpstr>
      <vt:lpstr>Implementing CSS</vt:lpstr>
      <vt:lpstr>Inline</vt:lpstr>
      <vt:lpstr>Internal/embedded</vt:lpstr>
      <vt:lpstr>External</vt:lpstr>
      <vt:lpstr>Cascading Order</vt:lpstr>
      <vt:lpstr>CSS selector implementation</vt:lpstr>
      <vt:lpstr>CSS Selector Syntax</vt:lpstr>
      <vt:lpstr>Type selector format</vt:lpstr>
      <vt:lpstr>Type selector in use</vt:lpstr>
      <vt:lpstr>Class selector in use</vt:lpstr>
      <vt:lpstr>External CSS file example</vt:lpstr>
      <vt:lpstr>Grouped elements</vt:lpstr>
      <vt:lpstr>Background colour</vt:lpstr>
      <vt:lpstr>CSS background</vt:lpstr>
      <vt:lpstr>Bitmap image</vt:lpstr>
      <vt:lpstr>Vector image</vt:lpstr>
      <vt:lpstr>Background effects</vt:lpstr>
      <vt:lpstr>Tasks</vt:lpstr>
      <vt:lpstr>Task – CSS example</vt:lpstr>
      <vt:lpstr>Fireworks</vt:lpstr>
      <vt:lpstr>More backgrounds</vt:lpstr>
      <vt:lpstr>More backgrounds</vt:lpstr>
      <vt:lpstr>Deadwood background</vt:lpstr>
      <vt:lpstr>Tree surgery</vt:lpstr>
      <vt:lpstr>Tree image</vt:lpstr>
      <vt:lpstr>DIV tag</vt:lpstr>
      <vt:lpstr>Box Model</vt:lpstr>
      <vt:lpstr>Box model</vt:lpstr>
      <vt:lpstr>Tree positioning</vt:lpstr>
      <vt:lpstr>Tree selector</vt:lpstr>
      <vt:lpstr>Logo</vt:lpstr>
      <vt:lpstr>Logo selector</vt:lpstr>
      <vt:lpstr>Introductive text</vt:lpstr>
      <vt:lpstr>Intro CSS</vt:lpstr>
      <vt:lpstr>Paragraph tag</vt:lpstr>
      <vt:lpstr>Create titleLogo</vt:lpstr>
      <vt:lpstr>Add titleLogo</vt:lpstr>
      <vt:lpstr>DIV examples</vt:lpstr>
      <vt:lpstr>Design Techniques  for Multimedia</vt:lpstr>
      <vt:lpstr>Overview</vt:lpstr>
      <vt:lpstr>Structure Charts</vt:lpstr>
      <vt:lpstr>Checklist</vt:lpstr>
      <vt:lpstr>Example of a Structure Chart</vt:lpstr>
      <vt:lpstr>Plant Structure</vt:lpstr>
      <vt:lpstr>RFFlow Professional Flowcharting Package</vt:lpstr>
      <vt:lpstr>Flowcharts</vt:lpstr>
      <vt:lpstr>Checklist</vt:lpstr>
      <vt:lpstr>Example of a Flowchart</vt:lpstr>
      <vt:lpstr>Example 2</vt:lpstr>
      <vt:lpstr>Flowchart with reference to the equivalent storyboard </vt:lpstr>
      <vt:lpstr>Flowcharting Software</vt:lpstr>
      <vt:lpstr>Wireframes</vt:lpstr>
      <vt:lpstr>PowerPoint Presentation</vt:lpstr>
      <vt:lpstr>Example of a Wireframe</vt:lpstr>
      <vt:lpstr>Another Definition of a wireframe</vt:lpstr>
      <vt:lpstr>Information Presentation</vt:lpstr>
      <vt:lpstr>Software</vt:lpstr>
      <vt:lpstr>Storyboard</vt:lpstr>
      <vt:lpstr>Checklist</vt:lpstr>
      <vt:lpstr>Example</vt:lpstr>
      <vt:lpstr>Example</vt:lpstr>
      <vt:lpstr>Example</vt:lpstr>
      <vt:lpstr>Storyboard and Final Screen</vt:lpstr>
      <vt:lpstr>Storyboarding Software</vt:lpstr>
      <vt:lpstr>Powerpoint</vt:lpstr>
      <vt:lpstr>Summary</vt:lpstr>
      <vt:lpstr>Implementation of CSS</vt:lpstr>
      <vt:lpstr>Let’s Play!</vt:lpstr>
      <vt:lpstr>Index Page</vt:lpstr>
      <vt:lpstr>On to the Gears Page</vt:lpstr>
      <vt:lpstr>The Fitness page</vt:lpstr>
      <vt:lpstr>For All Pages</vt:lpstr>
      <vt:lpstr>Index Page</vt:lpstr>
      <vt:lpstr>Index Page</vt:lpstr>
      <vt:lpstr>Index Page</vt:lpstr>
      <vt:lpstr>All Other Pages</vt:lpstr>
      <vt:lpstr>Results page</vt:lpstr>
      <vt:lpstr>Results Page - Add content to the List</vt:lpstr>
      <vt:lpstr>Results Page - ID Wrap Content</vt:lpstr>
      <vt:lpstr>#Main Div Content</vt:lpstr>
      <vt:lpstr>Sidebar Div</vt:lpstr>
      <vt:lpstr>Footer</vt:lpstr>
      <vt:lpstr>Note</vt:lpstr>
      <vt:lpstr>Our page so far</vt:lpstr>
      <vt:lpstr>Adjust the body and html elements</vt:lpstr>
      <vt:lpstr>Screenshot</vt:lpstr>
      <vt:lpstr>The Main Containers</vt:lpstr>
      <vt:lpstr>Add Colour</vt:lpstr>
      <vt:lpstr>Placing the Columns Side by Side</vt:lpstr>
      <vt:lpstr>The Footer</vt:lpstr>
      <vt:lpstr>Solving the Footer Problem</vt:lpstr>
      <vt:lpstr>Fixing the Background Colour</vt:lpstr>
      <vt:lpstr>Screenshot - Firefox</vt:lpstr>
      <vt:lpstr>PowerPoint Presentation</vt:lpstr>
      <vt:lpstr>Getting a Horizontal Navigation Bar</vt:lpstr>
      <vt:lpstr>PowerPoint Presentation</vt:lpstr>
      <vt:lpstr>Adjusting Margins and Making IE6 Cooperate</vt:lpstr>
      <vt:lpstr>PowerPoint Presentation</vt:lpstr>
      <vt:lpstr>IE Float Bug</vt:lpstr>
      <vt:lpstr>The fix</vt:lpstr>
      <vt:lpstr>Result</vt:lpstr>
      <vt:lpstr>Finishing Touches</vt:lpstr>
      <vt:lpstr>The Final Result</vt:lpstr>
      <vt:lpstr>JavaScript</vt:lpstr>
      <vt:lpstr>JavaScript</vt:lpstr>
      <vt:lpstr>JavaScript</vt:lpstr>
      <vt:lpstr>noscript</vt:lpstr>
      <vt:lpstr>Statements</vt:lpstr>
      <vt:lpstr>Arrays</vt:lpstr>
      <vt:lpstr>Arrays</vt:lpstr>
      <vt:lpstr>focus()</vt:lpstr>
      <vt:lpstr>Validation</vt:lpstr>
      <vt:lpstr>PowerPoint Presentation</vt:lpstr>
      <vt:lpstr>Including JavaScript in HTML Pages</vt:lpstr>
      <vt:lpstr>Including JavaScript in HTML Pages</vt:lpstr>
      <vt:lpstr>Event Handlers</vt:lpstr>
      <vt:lpstr>Event Handlers</vt:lpstr>
      <vt:lpstr>Concatenation</vt:lpstr>
      <vt:lpstr>Functions</vt:lpstr>
      <vt:lpstr>Passing Arguments to Functions</vt:lpstr>
      <vt:lpstr>Passing Arguments to Functions</vt:lpstr>
      <vt:lpstr>Other Event Handlers</vt:lpstr>
      <vt:lpstr>Manipulating Data in JavaScript</vt:lpstr>
      <vt:lpstr>Variables</vt:lpstr>
      <vt:lpstr>Variables</vt:lpstr>
      <vt:lpstr>Objects</vt:lpstr>
      <vt:lpstr>Objects</vt:lpstr>
      <vt:lpstr>Objects</vt:lpstr>
      <vt:lpstr>Form Validation</vt:lpstr>
      <vt:lpstr>Validation Function</vt:lpstr>
      <vt:lpstr>AJAX</vt:lpstr>
      <vt:lpstr>What is Ajax?</vt:lpstr>
      <vt:lpstr>Example</vt:lpstr>
      <vt:lpstr>How it Works</vt:lpstr>
      <vt:lpstr>What can we do with Ajax?</vt:lpstr>
      <vt:lpstr>Ajax Considerations</vt:lpstr>
      <vt:lpstr>jQuery</vt:lpstr>
      <vt:lpstr>Why jQuery?</vt:lpstr>
      <vt:lpstr>Easy to Learn and Master</vt:lpstr>
      <vt:lpstr>Basics of jQuery Syntax and Usage</vt:lpstr>
      <vt:lpstr>PowerPoint Presentation</vt:lpstr>
      <vt:lpstr>PowerPoint Presentation</vt:lpstr>
      <vt:lpstr>Today</vt:lpstr>
      <vt:lpstr>Introduction</vt:lpstr>
      <vt:lpstr>Parts of a Web Page</vt:lpstr>
      <vt:lpstr>Design and Function</vt:lpstr>
      <vt:lpstr>Placement Matters!</vt:lpstr>
      <vt:lpstr>Placement Matters!</vt:lpstr>
      <vt:lpstr>Placement Matters!</vt:lpstr>
      <vt:lpstr>What are we making today?</vt:lpstr>
      <vt:lpstr>Lets Start!</vt:lpstr>
      <vt:lpstr>Make it HTML5 Compliant</vt:lpstr>
      <vt:lpstr>Add Elements</vt:lpstr>
      <vt:lpstr>PowerPoint Presentation</vt:lpstr>
      <vt:lpstr>PowerPoint Presentation</vt:lpstr>
      <vt:lpstr>PowerPoint Presentation</vt:lpstr>
      <vt:lpstr>This what your page should look like</vt:lpstr>
      <vt:lpstr>CSS</vt:lpstr>
      <vt:lpstr>CSS</vt:lpstr>
      <vt:lpstr>CSS</vt:lpstr>
      <vt:lpstr>CSS</vt:lpstr>
      <vt:lpstr>CSS</vt:lpstr>
      <vt:lpstr>CSS</vt:lpstr>
      <vt:lpstr>CSS</vt:lpstr>
      <vt:lpstr>CSS</vt:lpstr>
      <vt:lpstr>CSS</vt:lpstr>
      <vt:lpstr>CSS</vt:lpstr>
      <vt:lpstr>CSS</vt:lpstr>
      <vt:lpstr>CSS</vt:lpstr>
      <vt:lpstr>CSS</vt:lpstr>
      <vt:lpstr>CSS</vt:lpstr>
      <vt:lpstr>CSS</vt:lpstr>
      <vt:lpstr>CSS</vt:lpstr>
      <vt:lpstr>CSS</vt:lpstr>
      <vt:lpstr>CSS</vt:lpstr>
      <vt:lpstr>CSS</vt:lpstr>
      <vt:lpstr>CSS</vt:lpstr>
      <vt:lpstr>CSS</vt:lpstr>
      <vt:lpstr>CSS</vt:lpstr>
      <vt:lpstr>CSS</vt:lpstr>
      <vt:lpstr>CSS</vt:lpstr>
      <vt:lpstr>CSS</vt:lpstr>
      <vt:lpstr>CSS</vt:lpstr>
      <vt:lpstr>CSS</vt:lpstr>
      <vt:lpstr>Link the CSS</vt:lpstr>
      <vt:lpstr>All done!!</vt:lpstr>
      <vt:lpstr>Forms</vt:lpstr>
      <vt:lpstr>The Main Page</vt:lpstr>
      <vt:lpstr>Contact page</vt:lpstr>
      <vt:lpstr>Body</vt:lpstr>
      <vt:lpstr>Body</vt:lpstr>
      <vt:lpstr>Body</vt:lpstr>
      <vt:lpstr>Form</vt:lpstr>
      <vt:lpstr>Form</vt:lpstr>
      <vt:lpstr>Body</vt:lpstr>
      <vt:lpstr>The Stylesheet</vt:lpstr>
      <vt:lpstr>Stylesheet</vt:lpstr>
      <vt:lpstr>Stylesheet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Developer Technician</dc:title>
  <dc:creator>Len Shand</dc:creator>
  <cp:lastModifiedBy>Leonard Shand</cp:lastModifiedBy>
  <cp:revision>29</cp:revision>
  <dcterms:created xsi:type="dcterms:W3CDTF">2019-02-18T08:00:34Z</dcterms:created>
  <dcterms:modified xsi:type="dcterms:W3CDTF">2019-02-20T12:18:15Z</dcterms:modified>
</cp:coreProperties>
</file>