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87" r:id="rId5"/>
    <p:sldId id="295" r:id="rId6"/>
    <p:sldId id="300" r:id="rId7"/>
    <p:sldId id="309" r:id="rId8"/>
    <p:sldId id="311" r:id="rId9"/>
    <p:sldId id="312" r:id="rId10"/>
    <p:sldId id="313" r:id="rId11"/>
    <p:sldId id="314" r:id="rId12"/>
    <p:sldId id="315" r:id="rId13"/>
    <p:sldId id="316" r:id="rId14"/>
    <p:sldId id="31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99371E-EA32-43AD-B9C8-EB64A2ADE06F}" v="2" dt="2020-09-23T07:43:01.255"/>
    <p1510:client id="{817053B5-1C24-5744-B169-7E6EAFAC3E0B}" v="3" dt="2020-09-20T19:56:33.8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Higgie" userId="ca96966e-c91b-46bf-80ae-a3ad686f5520" providerId="ADAL" clId="{817053B5-1C24-5744-B169-7E6EAFAC3E0B}"/>
    <pc:docChg chg="modSld">
      <pc:chgData name="Bob Higgie" userId="ca96966e-c91b-46bf-80ae-a3ad686f5520" providerId="ADAL" clId="{817053B5-1C24-5744-B169-7E6EAFAC3E0B}" dt="2020-09-20T19:56:33.816" v="2" actId="207"/>
      <pc:docMkLst>
        <pc:docMk/>
      </pc:docMkLst>
      <pc:sldChg chg="modSp">
        <pc:chgData name="Bob Higgie" userId="ca96966e-c91b-46bf-80ae-a3ad686f5520" providerId="ADAL" clId="{817053B5-1C24-5744-B169-7E6EAFAC3E0B}" dt="2020-09-20T19:55:52.133" v="0" actId="207"/>
        <pc:sldMkLst>
          <pc:docMk/>
          <pc:sldMk cId="3367415959" sldId="311"/>
        </pc:sldMkLst>
        <pc:spChg chg="mod">
          <ac:chgData name="Bob Higgie" userId="ca96966e-c91b-46bf-80ae-a3ad686f5520" providerId="ADAL" clId="{817053B5-1C24-5744-B169-7E6EAFAC3E0B}" dt="2020-09-20T19:55:52.133" v="0" actId="207"/>
          <ac:spMkLst>
            <pc:docMk/>
            <pc:sldMk cId="3367415959" sldId="311"/>
            <ac:spMk id="3" creationId="{5D417AE7-4056-EE47-985A-6A2604CFFEAE}"/>
          </ac:spMkLst>
        </pc:spChg>
      </pc:sldChg>
      <pc:sldChg chg="modSp">
        <pc:chgData name="Bob Higgie" userId="ca96966e-c91b-46bf-80ae-a3ad686f5520" providerId="ADAL" clId="{817053B5-1C24-5744-B169-7E6EAFAC3E0B}" dt="2020-09-20T19:56:18.902" v="1" actId="207"/>
        <pc:sldMkLst>
          <pc:docMk/>
          <pc:sldMk cId="2701655427" sldId="314"/>
        </pc:sldMkLst>
        <pc:spChg chg="mod">
          <ac:chgData name="Bob Higgie" userId="ca96966e-c91b-46bf-80ae-a3ad686f5520" providerId="ADAL" clId="{817053B5-1C24-5744-B169-7E6EAFAC3E0B}" dt="2020-09-20T19:56:18.902" v="1" actId="207"/>
          <ac:spMkLst>
            <pc:docMk/>
            <pc:sldMk cId="2701655427" sldId="314"/>
            <ac:spMk id="3" creationId="{5D417AE7-4056-EE47-985A-6A2604CFFEAE}"/>
          </ac:spMkLst>
        </pc:spChg>
      </pc:sldChg>
      <pc:sldChg chg="modSp">
        <pc:chgData name="Bob Higgie" userId="ca96966e-c91b-46bf-80ae-a3ad686f5520" providerId="ADAL" clId="{817053B5-1C24-5744-B169-7E6EAFAC3E0B}" dt="2020-09-20T19:56:33.816" v="2" actId="207"/>
        <pc:sldMkLst>
          <pc:docMk/>
          <pc:sldMk cId="1765380160" sldId="317"/>
        </pc:sldMkLst>
        <pc:spChg chg="mod">
          <ac:chgData name="Bob Higgie" userId="ca96966e-c91b-46bf-80ae-a3ad686f5520" providerId="ADAL" clId="{817053B5-1C24-5744-B169-7E6EAFAC3E0B}" dt="2020-09-20T19:56:33.816" v="2" actId="207"/>
          <ac:spMkLst>
            <pc:docMk/>
            <pc:sldMk cId="1765380160" sldId="317"/>
            <ac:spMk id="3" creationId="{5D417AE7-4056-EE47-985A-6A2604CFFEAE}"/>
          </ac:spMkLst>
        </pc:spChg>
      </pc:sldChg>
    </pc:docChg>
  </pc:docChgLst>
  <pc:docChgLst>
    <pc:chgData name="Andrew Cracknell" userId="S::cracka@gloscol.ac.uk::2417584e-6dd1-4d54-906d-e7337ee83fb4" providerId="AD" clId="Web-{6199371E-EA32-43AD-B9C8-EB64A2ADE06F}"/>
    <pc:docChg chg="modSld">
      <pc:chgData name="Andrew Cracknell" userId="S::cracka@gloscol.ac.uk::2417584e-6dd1-4d54-906d-e7337ee83fb4" providerId="AD" clId="Web-{6199371E-EA32-43AD-B9C8-EB64A2ADE06F}" dt="2020-09-23T07:43:01.255" v="1" actId="1076"/>
      <pc:docMkLst>
        <pc:docMk/>
      </pc:docMkLst>
      <pc:sldChg chg="modSp">
        <pc:chgData name="Andrew Cracknell" userId="S::cracka@gloscol.ac.uk::2417584e-6dd1-4d54-906d-e7337ee83fb4" providerId="AD" clId="Web-{6199371E-EA32-43AD-B9C8-EB64A2ADE06F}" dt="2020-09-23T07:43:01.255" v="1" actId="1076"/>
        <pc:sldMkLst>
          <pc:docMk/>
          <pc:sldMk cId="3196173207" sldId="313"/>
        </pc:sldMkLst>
        <pc:graphicFrameChg chg="mod">
          <ac:chgData name="Andrew Cracknell" userId="S::cracka@gloscol.ac.uk::2417584e-6dd1-4d54-906d-e7337ee83fb4" providerId="AD" clId="Web-{6199371E-EA32-43AD-B9C8-EB64A2ADE06F}" dt="2020-09-23T07:42:56.489" v="0" actId="1076"/>
          <ac:graphicFrameMkLst>
            <pc:docMk/>
            <pc:sldMk cId="3196173207" sldId="313"/>
            <ac:graphicFrameMk id="2" creationId="{B990D20F-5196-384F-9BE9-5A2770140D00}"/>
          </ac:graphicFrameMkLst>
        </pc:graphicFrameChg>
        <pc:picChg chg="mod">
          <ac:chgData name="Andrew Cracknell" userId="S::cracka@gloscol.ac.uk::2417584e-6dd1-4d54-906d-e7337ee83fb4" providerId="AD" clId="Web-{6199371E-EA32-43AD-B9C8-EB64A2ADE06F}" dt="2020-09-23T07:43:01.255" v="1" actId="1076"/>
          <ac:picMkLst>
            <pc:docMk/>
            <pc:sldMk cId="3196173207" sldId="313"/>
            <ac:picMk id="5" creationId="{B86E0D3A-EEA1-1943-BFB1-987C731F099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5257D-7257-0C4B-948B-353DF6BEDE1C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B61E2-727D-EC45-BB5A-09FFA048D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43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last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B61E2-727D-EC45-BB5A-09FFA048D8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31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Game over if hit wall, crosses over itself, apples, scoring, only grow after eating apple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B61E2-727D-EC45-BB5A-09FFA048D8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92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Always good to know the specification before you start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B61E2-727D-EC45-BB5A-09FFA048D8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06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Details of registers </a:t>
            </a:r>
            <a:r>
              <a:rPr lang="en-US" dirty="0" err="1"/>
              <a:t>etc</a:t>
            </a:r>
            <a:r>
              <a:rPr lang="en-US" dirty="0"/>
              <a:t> moved to top, good practice.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B61E2-727D-EC45-BB5A-09FFA048D8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08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Speed, clock interrupts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B61E2-727D-EC45-BB5A-09FFA048D8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35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They can code this themselves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B61E2-727D-EC45-BB5A-09FFA048D8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58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sure this is working before they carry 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B61E2-727D-EC45-BB5A-09FFA048D8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25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B61E2-727D-EC45-BB5A-09FFA048D8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95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should see where to add this based on the existing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B61E2-727D-EC45-BB5A-09FFA048D8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494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B61E2-727D-EC45-BB5A-09FFA048D8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54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39599-BA86-AD4D-BFB8-3A0ADAC2D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EC698-B0F6-0348-83A8-27CCA4550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6D9B1-D72D-D645-A3B8-5B16CB64D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B73F5-602B-1B45-A7C3-620CFA86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9BC5D-29BC-B540-B4E9-D2DFCEC9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E6053-683B-944E-90AC-12911C50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30CFC-6F21-4D42-8B64-BF258FD3C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9C3B1-07AD-0247-A663-E070CB361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457D1-DA7C-A048-84DC-8A55F5990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149D0-9CAF-3F4D-9022-C4F17528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6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331164-5A17-DD41-971A-71F6A30570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2F257-1B0E-AD4B-87BE-97BB51AC8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07CA0-BB1D-8D4B-B304-E472BCBD7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EB8FB-9DF5-0D48-9856-E579DEBDF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353C1-1792-4649-AF64-312ED230C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7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98DBE-3DA6-6843-B18A-0C12EA895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E8B26-06BF-3C49-AE1E-D1247D2CC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8B8A8-DA48-AB40-BD95-C70379211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3D902-AFC6-C742-A5D2-1210F1C77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8D8A7-1165-4443-A122-FEB76945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7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98D1D-FF20-444E-BAE0-E4434AE4E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B2670-B233-E640-8A79-E073D46BC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2AA90-1FE8-9148-B13F-37A85BA1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21276-7BB3-0D4C-8EBA-8D22BE2C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10E87-1B9A-BA46-BFE2-1DCC271A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1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7B1D-DE33-264E-9202-BFE9E45F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5D7BC-4BE9-9444-9485-C81A371CB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CA21DF-400D-E44E-B45A-8C8E2ED00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CA67C-5156-C243-A007-5FEFAB766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AA0E9-DA14-5B42-AA64-DAD9E311F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608D6-99A5-9848-A505-A3337182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53BA0-F92A-1D4F-B601-47CF0DC51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E6B93-ED99-9343-B5E6-DAF24985E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208CF-AEB2-D743-BDCA-7AE684CC9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AE64CC-B022-3844-A885-C6E741195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A225BD-7E09-E24B-9464-14D10B0E0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46A4DB-702E-4944-8018-108715BE5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182C0-1D7A-5E40-B5E3-B6594C22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422B6E-CFEF-BF42-9985-05AC748F7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78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635FB-9CF8-054A-A97C-BF4C4D62F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38B957-892B-AA44-B91F-7E5E301E6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BDF29-4B1A-7849-93B4-C39AA38B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318F2A-ABB2-5449-A885-14BD88E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9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F7AED-F6B6-1E46-945E-B9C27ECC8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3A227-2590-E644-AF99-9F0501B5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DE034-408D-1E45-A854-F5510381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6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D678E-4376-CF4F-8FFC-03E5C6C8F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614E4-B276-644A-9E53-1B9DDC1D3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17942-DAA2-3C4C-8CAA-3A3A4CD50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73C32-4092-6642-B01E-8674DEA6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F48E4-092C-2B40-9E25-B8DE12CF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1786A-D6A8-A842-9F5F-910514327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6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529E0-01E3-6C4F-A2ED-E57E57A0D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8CC20-B95D-864F-9EBD-70BB24456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86A8F-E198-B242-AA23-067420B97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9F4C1-930F-BB44-BFA1-C63AC40E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DFADA-F33E-D646-AA52-D1A1F4C0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C9086-E381-B54A-9760-1F84E09B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0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9BC3D9-A340-5A4C-A6DD-23B56FA19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31BA7-432B-2A42-872D-2D2026967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CA2EE-C32C-4545-9827-59FAC7EE7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9894E-EBB1-FD48-9BBC-B56B05B3E99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61985-3447-184A-9458-48F72D4D18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E3E0-694C-D643-ADEC-2A6A68210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EA4655-CB46-0544-B73D-859810E0A0E7}"/>
              </a:ext>
            </a:extLst>
          </p:cNvPr>
          <p:cNvSpPr/>
          <p:nvPr userDrawn="1"/>
        </p:nvSpPr>
        <p:spPr>
          <a:xfrm rot="5400000">
            <a:off x="5740435" y="-5770529"/>
            <a:ext cx="711130" cy="12192001"/>
          </a:xfrm>
          <a:prstGeom prst="rect">
            <a:avLst/>
          </a:prstGeom>
          <a:solidFill>
            <a:srgbClr val="2233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36AD38-66E3-C448-AF96-49668BAB04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55" t="3290" r="1579" b="6172"/>
          <a:stretch/>
        </p:blipFill>
        <p:spPr>
          <a:xfrm>
            <a:off x="12500" y="-22917"/>
            <a:ext cx="834793" cy="69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19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65F55-2BFF-4126-AE02-F5AA42C19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881" y="1130112"/>
            <a:ext cx="10022237" cy="2387600"/>
          </a:xfrm>
        </p:spPr>
        <p:txBody>
          <a:bodyPr>
            <a:normAutofit/>
          </a:bodyPr>
          <a:lstStyle/>
          <a:p>
            <a:r>
              <a:rPr lang="en-GB" sz="4400">
                <a:latin typeface="Microsoft Sans Serif"/>
                <a:ea typeface="Microsoft Sans Serif"/>
                <a:cs typeface="Microsoft Sans Serif"/>
              </a:rPr>
              <a:t>Operating Systems and Architecture</a:t>
            </a:r>
            <a:endParaRPr lang="en-US" sz="4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7BA68-6289-4EAC-A555-791DA44D98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(UFCFCU-30-1)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5C1695-5985-BC40-9B0C-2C93B4287676}"/>
              </a:ext>
            </a:extLst>
          </p:cNvPr>
          <p:cNvSpPr/>
          <p:nvPr/>
        </p:nvSpPr>
        <p:spPr>
          <a:xfrm>
            <a:off x="1524000" y="163220"/>
            <a:ext cx="16209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assembler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186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5290751" cy="5262496"/>
          </a:xfrm>
        </p:spPr>
        <p:txBody>
          <a:bodyPr>
            <a:normAutofit/>
          </a:bodyPr>
          <a:lstStyle/>
          <a:p>
            <a:pPr lvl="1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The update routine begins with comparing the value in R7 with the character code and branching to up, left or down accordingly</a:t>
            </a:r>
          </a:p>
          <a:p>
            <a:pPr lvl="1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The snake will move right by default, so no need to test for that</a:t>
            </a:r>
          </a:p>
          <a:p>
            <a:pPr lvl="1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Then calculate the appropriate head position into R4</a:t>
            </a:r>
          </a:p>
          <a:p>
            <a:pPr lvl="1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Finally draw the new head then return</a:t>
            </a:r>
          </a:p>
          <a:p>
            <a:pPr lvl="1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Test correct operation of all 4 keys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2607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update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F4D6F6-0B4C-974E-AF47-B209033747AC}"/>
              </a:ext>
            </a:extLst>
          </p:cNvPr>
          <p:cNvSpPr/>
          <p:nvPr/>
        </p:nvSpPr>
        <p:spPr>
          <a:xfrm>
            <a:off x="6326655" y="957329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update: </a:t>
            </a:r>
            <a:endParaRPr lang="en-GB" dirty="0"/>
          </a:p>
          <a:p>
            <a: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  <a:t>//Switch on direction of last key </a:t>
            </a:r>
            <a:endParaRPr lang="en-GB" dirty="0"/>
          </a:p>
          <a:p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CMP R7,#87 </a:t>
            </a:r>
            <a: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  <a:t>//W key</a:t>
            </a:r>
          </a:p>
          <a:p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BEQ up</a:t>
            </a:r>
          </a:p>
          <a:p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F2D27A-343A-1342-8D3B-C4E1E007AA38}"/>
              </a:ext>
            </a:extLst>
          </p:cNvPr>
          <p:cNvSpPr/>
          <p:nvPr/>
        </p:nvSpPr>
        <p:spPr>
          <a:xfrm>
            <a:off x="6326655" y="2988654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err="1">
                <a:solidFill>
                  <a:srgbClr val="4270C1"/>
                </a:solidFill>
                <a:latin typeface="Consolas" panose="020B0609020204030204" pitchFamily="49" charset="0"/>
              </a:rPr>
              <a:t>right:ADD</a:t>
            </a:r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 R4,R4,#4 </a:t>
            </a:r>
            <a: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  <a:t>//+4 moves right one pixel </a:t>
            </a:r>
            <a:endParaRPr lang="en-GB" dirty="0"/>
          </a:p>
          <a:p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B </a:t>
            </a:r>
            <a:r>
              <a:rPr lang="en-GB" b="1" dirty="0" err="1">
                <a:solidFill>
                  <a:srgbClr val="4270C1"/>
                </a:solidFill>
                <a:latin typeface="Consolas" panose="020B0609020204030204" pitchFamily="49" charset="0"/>
              </a:rPr>
              <a:t>reDraw</a:t>
            </a:r>
            <a:endParaRPr lang="en-GB" b="1" dirty="0">
              <a:solidFill>
                <a:srgbClr val="4270C1"/>
              </a:solidFill>
              <a:latin typeface="Consolas" panose="020B0609020204030204" pitchFamily="49" charset="0"/>
            </a:endParaRPr>
          </a:p>
          <a:p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down:</a:t>
            </a:r>
          </a:p>
          <a:p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redraw:</a:t>
            </a:r>
          </a:p>
          <a:p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STR R11, [R10+R4] </a:t>
            </a:r>
            <a: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  <a:t>//Draw new head</a:t>
            </a:r>
          </a:p>
          <a:p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RFE</a:t>
            </a:r>
          </a:p>
          <a:p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396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pPr lvl="1"/>
            <a:r>
              <a:rPr lang="en-GB" sz="2800" dirty="0">
                <a:solidFill>
                  <a:srgbClr val="0070C0"/>
                </a:solidFill>
                <a:latin typeface="Arial" panose="020B0604020202020204" pitchFamily="34" charset="0"/>
              </a:rPr>
              <a:t>What still needs doing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</a:rPr>
              <a:t>?</a:t>
            </a:r>
          </a:p>
          <a:p>
            <a:pPr marL="457200" lvl="1" indent="0">
              <a:buNone/>
            </a:pP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957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next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65380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pPr fontAlgn="base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After completing this section of the module you will be able to: 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</a:endParaRPr>
          </a:p>
          <a:p>
            <a:r>
              <a:rPr lang="en-GB" dirty="0"/>
              <a:t>Implement simple programs in assembler language</a:t>
            </a:r>
          </a:p>
          <a:p>
            <a:endParaRPr lang="en-GB" dirty="0"/>
          </a:p>
          <a:p>
            <a:r>
              <a:rPr lang="en-GB" dirty="0"/>
              <a:t>A more complex program using the techniques from the previous sections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5727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>
                <a:solidFill>
                  <a:srgbClr val="F1307C"/>
                </a:solidFill>
                <a:latin typeface="Helvetica "/>
                <a:cs typeface="Gotham Book" pitchFamily="50" charset="0"/>
              </a:rPr>
              <a:t>outcomes</a:t>
            </a:r>
            <a:r>
              <a:rPr lang="en-GB" sz="3200" b="1" baseline="3000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537683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 fontScale="32500" lnSpcReduction="20000"/>
          </a:bodyPr>
          <a:lstStyle/>
          <a:p>
            <a:r>
              <a:rPr lang="en-GB" sz="7400" dirty="0"/>
              <a:t>Implement the game Snake in the </a:t>
            </a:r>
            <a:r>
              <a:rPr lang="en-GB" sz="7400" dirty="0" err="1"/>
              <a:t>ARMlite</a:t>
            </a:r>
            <a:r>
              <a:rPr lang="en-GB" sz="7400" dirty="0"/>
              <a:t> simulator</a:t>
            </a:r>
          </a:p>
          <a:p>
            <a:endParaRPr lang="en-GB" sz="7400" dirty="0"/>
          </a:p>
          <a:p>
            <a:r>
              <a:rPr lang="en-GB" sz="7400" dirty="0"/>
              <a:t>The game</a:t>
            </a:r>
          </a:p>
          <a:p>
            <a:pPr lvl="1"/>
            <a:r>
              <a:rPr lang="en-GB" sz="7400" dirty="0"/>
              <a:t>A two pixel Snake moves automatically around the screen</a:t>
            </a:r>
          </a:p>
          <a:p>
            <a:pPr lvl="1"/>
            <a:r>
              <a:rPr lang="en-GB" sz="7400" dirty="0"/>
              <a:t>Its direction is controlled by the WASD keys (Up, Left, Down, Right)</a:t>
            </a:r>
          </a:p>
          <a:p>
            <a:pPr lvl="1"/>
            <a:r>
              <a:rPr lang="en-GB" sz="7400" dirty="0"/>
              <a:t>Apples appear at random positions</a:t>
            </a:r>
          </a:p>
          <a:p>
            <a:pPr lvl="1"/>
            <a:r>
              <a:rPr lang="en-GB" sz="7400" dirty="0"/>
              <a:t>If the Snake crosses an apple, it grows by one pixel, the score increases and a new apple is drawn</a:t>
            </a:r>
          </a:p>
          <a:p>
            <a:pPr marL="457200" lvl="1" indent="0">
              <a:buNone/>
            </a:pPr>
            <a:endParaRPr lang="en-GB" sz="4300" dirty="0"/>
          </a:p>
          <a:p>
            <a:r>
              <a:rPr lang="en-GB" sz="7400" dirty="0"/>
              <a:t>It is game over if:</a:t>
            </a:r>
          </a:p>
          <a:p>
            <a:endParaRPr lang="en-GB" sz="7400" dirty="0"/>
          </a:p>
          <a:p>
            <a:pPr lvl="1"/>
            <a:r>
              <a:rPr lang="en-GB" sz="7400" dirty="0"/>
              <a:t>The Snake crosses itself</a:t>
            </a:r>
          </a:p>
          <a:p>
            <a:pPr lvl="1"/>
            <a:r>
              <a:rPr lang="en-GB" sz="7400" dirty="0"/>
              <a:t>The Snake reverses over itself</a:t>
            </a:r>
          </a:p>
          <a:p>
            <a:pPr lvl="1"/>
            <a:r>
              <a:rPr lang="en-GB" sz="7400" dirty="0"/>
              <a:t>The Snake crosses the edge of the screen area</a:t>
            </a:r>
          </a:p>
          <a:p>
            <a:pPr lvl="2"/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  <a:p>
            <a:pPr marL="457200" lvl="1" indent="0">
              <a:buNone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5013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</a:rPr>
              <a:t>objective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4965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Start with a simple snake – remember, build this code in a text file then copy/load</a:t>
            </a:r>
          </a:p>
          <a:p>
            <a:pPr marL="0" indent="0">
              <a:buNone/>
            </a:pPr>
            <a:r>
              <a:rPr lang="en-GB" sz="2400" dirty="0"/>
              <a:t>Before you run the code – where will the snake start?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20773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create a snake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8E6F77-E582-DC4C-94A9-26AFCBBC8FBD}"/>
              </a:ext>
            </a:extLst>
          </p:cNvPr>
          <p:cNvSpPr/>
          <p:nvPr/>
        </p:nvSpPr>
        <p:spPr>
          <a:xfrm>
            <a:off x="838200" y="1904844"/>
            <a:ext cx="867856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  <a:t>	//Define registers</a:t>
            </a:r>
            <a:b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</a:br>
            <a: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  <a:t>	// R0-2 reserved for temporary uses </a:t>
            </a:r>
          </a:p>
          <a:p>
            <a: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  <a:t>	// Global variables:</a:t>
            </a:r>
            <a:b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</a:br>
            <a: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  <a:t>	// R3 Tail position</a:t>
            </a:r>
            <a:b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</a:br>
            <a: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  <a:t>	// R4 Head position</a:t>
            </a:r>
            <a:b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</a:br>
            <a: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  <a:t>	// Constants:</a:t>
            </a:r>
            <a:b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</a:br>
            <a: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  <a:t>	</a:t>
            </a:r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MOV R10,#.PixelScreen</a:t>
            </a:r>
            <a:b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</a:br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	MOV R11, #.green </a:t>
            </a:r>
            <a: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  <a:t>//Colour of snake </a:t>
            </a:r>
            <a:endParaRPr lang="en-GB" dirty="0"/>
          </a:p>
          <a:p>
            <a: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  <a:t>	//Initialise game</a:t>
            </a:r>
            <a:b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</a:br>
            <a: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  <a:t>	</a:t>
            </a:r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MOV R3, #1084 </a:t>
            </a:r>
            <a: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  <a:t>//Initialise tail and ...</a:t>
            </a:r>
            <a:b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</a:br>
            <a: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  <a:t>	</a:t>
            </a:r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MOV R4, #1088 </a:t>
            </a:r>
            <a: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  <a:t>//Head next to it (4 bytes = 1 word = 1 pixel) 	</a:t>
            </a:r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STR R11,[R10+R3] </a:t>
            </a:r>
            <a: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  <a:t>//Draw 2-segment snake</a:t>
            </a:r>
            <a:b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</a:br>
            <a: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  <a:t>	</a:t>
            </a:r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STR R11,[R10+R4] </a:t>
            </a:r>
            <a:endParaRPr lang="en-GB" dirty="0"/>
          </a:p>
          <a:p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update: ADD R4,R4,#4 </a:t>
            </a:r>
            <a: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  <a:t>//Increment head position </a:t>
            </a:r>
          </a:p>
          <a:p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	STR R11,[R10+R4] </a:t>
            </a:r>
            <a: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  <a:t>//Draw new head </a:t>
            </a:r>
          </a:p>
          <a:p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	B update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748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/>
          </a:bodyPr>
          <a:lstStyle/>
          <a:p>
            <a:pPr lvl="1"/>
            <a:r>
              <a:rPr lang="en-GB" dirty="0">
                <a:solidFill>
                  <a:srgbClr val="0070C0"/>
                </a:solidFill>
              </a:rPr>
              <a:t>What is the main issue so far?</a:t>
            </a:r>
          </a:p>
          <a:p>
            <a:pPr lvl="1"/>
            <a:endParaRPr lang="en-GB" dirty="0">
              <a:solidFill>
                <a:srgbClr val="0070C0"/>
              </a:solidFill>
            </a:endParaRPr>
          </a:p>
          <a:p>
            <a:pPr lvl="1"/>
            <a:r>
              <a:rPr lang="en-GB" dirty="0">
                <a:solidFill>
                  <a:srgbClr val="0070C0"/>
                </a:solidFill>
              </a:rPr>
              <a:t>And what can we do about it?</a:t>
            </a:r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  <a:p>
            <a:pPr marL="457200" lvl="1" indent="0">
              <a:buNone/>
            </a:pP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136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issues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7415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 fontScale="55000" lnSpcReduction="20000"/>
          </a:bodyPr>
          <a:lstStyle/>
          <a:p>
            <a:pPr lvl="1"/>
            <a:r>
              <a:rPr lang="en-GB" sz="4400" dirty="0"/>
              <a:t>Add clock interrupts  to handle the update</a:t>
            </a:r>
          </a:p>
          <a:p>
            <a:pPr lvl="1"/>
            <a:endParaRPr lang="en-GB" sz="4400" dirty="0"/>
          </a:p>
          <a:p>
            <a:pPr lvl="1"/>
            <a:r>
              <a:rPr lang="en-GB" sz="4400" dirty="0"/>
              <a:t>Referring back to the previous session</a:t>
            </a:r>
          </a:p>
          <a:p>
            <a:pPr lvl="1"/>
            <a:endParaRPr lang="en-GB" sz="4400" dirty="0"/>
          </a:p>
          <a:p>
            <a:pPr lvl="1"/>
            <a:r>
              <a:rPr lang="en-GB" sz="4400" dirty="0"/>
              <a:t>Set up the interrupts with an interval of 50mS after the global register definition</a:t>
            </a:r>
          </a:p>
          <a:p>
            <a:pPr lvl="1"/>
            <a:r>
              <a:rPr lang="en-GB" sz="4400" dirty="0"/>
              <a:t>Turn on interrupts at the end of the initialise section</a:t>
            </a:r>
          </a:p>
          <a:p>
            <a:pPr lvl="1"/>
            <a:r>
              <a:rPr lang="en-GB" sz="4400" dirty="0"/>
              <a:t>Add an empty main loop after the initialise section to keep the processor running</a:t>
            </a:r>
          </a:p>
          <a:p>
            <a:pPr lvl="1"/>
            <a:r>
              <a:rPr lang="en-GB" sz="4400" dirty="0"/>
              <a:t>Delete the B update line</a:t>
            </a:r>
          </a:p>
          <a:p>
            <a:pPr lvl="1"/>
            <a:r>
              <a:rPr lang="en-GB" sz="4400" dirty="0"/>
              <a:t>Add the correct return from exception instruction</a:t>
            </a:r>
            <a:br>
              <a:rPr lang="en-GB" sz="4400" dirty="0"/>
            </a:br>
            <a:endParaRPr lang="en-GB" sz="4400" dirty="0"/>
          </a:p>
          <a:p>
            <a:pPr lvl="1"/>
            <a:r>
              <a:rPr lang="en-GB" sz="4400" dirty="0"/>
              <a:t>update is now an interrupt routine</a:t>
            </a:r>
          </a:p>
          <a:p>
            <a:pPr lvl="1"/>
            <a:endParaRPr lang="en-GB" sz="4400" dirty="0"/>
          </a:p>
          <a:p>
            <a:pPr lvl="1"/>
            <a:r>
              <a:rPr lang="en-GB" sz="4400" dirty="0"/>
              <a:t>Check that the snake moves at a reasonable speed. </a:t>
            </a:r>
          </a:p>
          <a:p>
            <a:pPr lvl="1"/>
            <a:r>
              <a:rPr lang="en-GB" sz="4400" dirty="0"/>
              <a:t>Adjust the interval if you think it is too fast 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0310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clock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48991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3783227" cy="5262496"/>
          </a:xfrm>
        </p:spPr>
        <p:txBody>
          <a:bodyPr>
            <a:normAutofit/>
          </a:bodyPr>
          <a:lstStyle/>
          <a:p>
            <a:pPr lvl="1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Your code should have this layout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0310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clock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B990D20F-5196-384F-9BE9-5A2770140D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487624"/>
              </p:ext>
            </p:extLst>
          </p:nvPr>
        </p:nvGraphicFramePr>
        <p:xfrm>
          <a:off x="427631" y="1911531"/>
          <a:ext cx="5189839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2214">
                  <a:extLst>
                    <a:ext uri="{9D8B030D-6E8A-4147-A177-3AD203B41FA5}">
                      <a16:colId xmlns:a16="http://schemas.microsoft.com/office/drawing/2014/main" val="1852725396"/>
                    </a:ext>
                  </a:extLst>
                </a:gridCol>
                <a:gridCol w="3427625">
                  <a:extLst>
                    <a:ext uri="{9D8B030D-6E8A-4147-A177-3AD203B41FA5}">
                      <a16:colId xmlns:a16="http://schemas.microsoft.com/office/drawing/2014/main" val="1350270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 registers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1259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Setup interrupts </a:t>
                      </a:r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#update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048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Initialise</a:t>
                      </a:r>
                      <a:r>
                        <a:rPr lang="en-US" dirty="0"/>
                        <a:t> game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96461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Main loop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6942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update: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Interrupt routine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9117772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86E0D3A-EEA1-1943-BFB1-987C731F09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7574" y="2407477"/>
            <a:ext cx="43688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173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10515600" cy="5262496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GB" sz="2800" dirty="0"/>
              <a:t>Add keyboard interrupts  to change direction</a:t>
            </a:r>
          </a:p>
          <a:p>
            <a:pPr lvl="1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Several things need to be done here</a:t>
            </a:r>
          </a:p>
          <a:p>
            <a:pPr lvl="1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Define R7 to hold the ASCII value of the last key pressed</a:t>
            </a:r>
          </a:p>
          <a:p>
            <a:pPr lvl="2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What are the ASCII values for W, A, S &amp; D?</a:t>
            </a:r>
          </a:p>
          <a:p>
            <a:pPr lvl="1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Enable keyboard interrupts</a:t>
            </a:r>
          </a:p>
          <a:p>
            <a:pPr lvl="2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See last session for how to do this</a:t>
            </a:r>
          </a:p>
          <a:p>
            <a:pPr lvl="1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Write an interrupt routine to capture the last keypress value and store it in R7</a:t>
            </a:r>
          </a:p>
          <a:p>
            <a:pPr lvl="1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Change the update subroutine to test the value of the last keypress and change direction accordingly</a:t>
            </a:r>
          </a:p>
          <a:p>
            <a:pPr lvl="1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</a:rPr>
              <a:t>What values will need to be added to the current pixel position to get its new position: up, down left and right?</a:t>
            </a:r>
          </a:p>
          <a:p>
            <a:pPr marL="457200" lvl="1" indent="0">
              <a:buNone/>
            </a:pP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5177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keyboard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1655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17AE7-4056-EE47-985A-6A2604CF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329"/>
            <a:ext cx="5723238" cy="5262496"/>
          </a:xfrm>
        </p:spPr>
        <p:txBody>
          <a:bodyPr>
            <a:normAutofit lnSpcReduction="10000"/>
          </a:bodyPr>
          <a:lstStyle/>
          <a:p>
            <a:pPr lvl="1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Add a definition to the list of registers</a:t>
            </a:r>
          </a:p>
          <a:p>
            <a:pPr lvl="1"/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Add the 4 lines of setup code for the keyboard interrupts. Call the interrupt routine keypress</a:t>
            </a:r>
            <a:b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The interrupt routine starts by pushing R0 onto the stack</a:t>
            </a:r>
          </a:p>
          <a:p>
            <a:pPr lvl="1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Then read the last key pressed, compare it to W and branch to 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</a:rPr>
              <a:t>updateLastKey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 if true. Repeat this code for the other 3 keys</a:t>
            </a:r>
          </a:p>
          <a:p>
            <a:pPr lvl="1"/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Finish by skipping 2 lines if it isn’t a valid key, or moving the key into R7 if it is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CEC35-7F80-8242-815C-295506DF092F}"/>
              </a:ext>
            </a:extLst>
          </p:cNvPr>
          <p:cNvSpPr/>
          <p:nvPr/>
        </p:nvSpPr>
        <p:spPr>
          <a:xfrm>
            <a:off x="1524000" y="163220"/>
            <a:ext cx="15177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&lt;</a:t>
            </a:r>
            <a:r>
              <a:rPr lang="en-GB" sz="3200" b="1" baseline="30000" dirty="0">
                <a:solidFill>
                  <a:srgbClr val="F1307C"/>
                </a:solidFill>
                <a:latin typeface="Helvetica "/>
                <a:cs typeface="Gotham Book" pitchFamily="50" charset="0"/>
              </a:rPr>
              <a:t>keyboard</a:t>
            </a:r>
            <a:r>
              <a:rPr lang="en-GB" sz="3200" b="1" baseline="30000" dirty="0">
                <a:solidFill>
                  <a:schemeClr val="bg1">
                    <a:lumMod val="50000"/>
                  </a:schemeClr>
                </a:solidFill>
                <a:latin typeface="Helvetica "/>
                <a:cs typeface="Gotham Book" pitchFamily="50" charset="0"/>
              </a:rPr>
              <a:t>&gt;</a:t>
            </a:r>
            <a:endParaRPr lang="en-US" sz="3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09B8A4-A774-3F41-8C1D-6DBDD507C329}"/>
              </a:ext>
            </a:extLst>
          </p:cNvPr>
          <p:cNvSpPr/>
          <p:nvPr/>
        </p:nvSpPr>
        <p:spPr>
          <a:xfrm>
            <a:off x="6705602" y="1143686"/>
            <a:ext cx="4870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AF4F"/>
                </a:solidFill>
                <a:latin typeface="Consolas" panose="020B0609020204030204" pitchFamily="49" charset="0"/>
              </a:rPr>
              <a:t>// R7 ASCII value of last key pressed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22006B-A0BC-EF41-BAAE-0364B987C4C6}"/>
              </a:ext>
            </a:extLst>
          </p:cNvPr>
          <p:cNvSpPr/>
          <p:nvPr/>
        </p:nvSpPr>
        <p:spPr>
          <a:xfrm>
            <a:off x="6705602" y="2286343"/>
            <a:ext cx="2337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AF4F"/>
                </a:solidFill>
                <a:latin typeface="Consolas" panose="020B0609020204030204" pitchFamily="49" charset="0"/>
              </a:rPr>
              <a:t>MOV R0, #</a:t>
            </a:r>
            <a:r>
              <a:rPr lang="en-US" b="1" dirty="0" err="1">
                <a:solidFill>
                  <a:srgbClr val="00AF4F"/>
                </a:solidFill>
                <a:latin typeface="Consolas" panose="020B0609020204030204" pitchFamily="49" charset="0"/>
              </a:rPr>
              <a:t>keyPress</a:t>
            </a:r>
            <a:endParaRPr lang="en-US" b="1" dirty="0">
              <a:solidFill>
                <a:srgbClr val="00AF4F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B762CFA-E552-4548-9258-83063C334220}"/>
              </a:ext>
            </a:extLst>
          </p:cNvPr>
          <p:cNvSpPr/>
          <p:nvPr/>
        </p:nvSpPr>
        <p:spPr>
          <a:xfrm>
            <a:off x="6561438" y="3166563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err="1">
                <a:solidFill>
                  <a:srgbClr val="4270C1"/>
                </a:solidFill>
                <a:latin typeface="Consolas" panose="020B0609020204030204" pitchFamily="49" charset="0"/>
              </a:rPr>
              <a:t>keyPress</a:t>
            </a:r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: PUSH {R0} </a:t>
            </a:r>
            <a:endParaRPr lang="en-GB" dirty="0"/>
          </a:p>
          <a:p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LDR R0,.LastKey </a:t>
            </a:r>
            <a: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  <a:t>//Read the last key pressed </a:t>
            </a:r>
          </a:p>
          <a:p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CMP R0,#87 </a:t>
            </a:r>
            <a: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  <a:t>//W key</a:t>
            </a:r>
            <a:b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</a:br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BEQ </a:t>
            </a:r>
            <a:r>
              <a:rPr lang="en-GB" b="1" dirty="0" err="1">
                <a:solidFill>
                  <a:srgbClr val="4270C1"/>
                </a:solidFill>
                <a:latin typeface="Consolas" panose="020B0609020204030204" pitchFamily="49" charset="0"/>
              </a:rPr>
              <a:t>updateLastKey</a:t>
            </a:r>
            <a:endParaRPr lang="en-GB" b="1" dirty="0">
              <a:solidFill>
                <a:srgbClr val="4270C1"/>
              </a:solidFill>
              <a:latin typeface="Consolas" panose="020B0609020204030204" pitchFamily="49" charset="0"/>
            </a:endParaRPr>
          </a:p>
          <a:p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.</a:t>
            </a:r>
            <a:b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</a:b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92BEB7-A869-9747-A519-424699E3A512}"/>
              </a:ext>
            </a:extLst>
          </p:cNvPr>
          <p:cNvSpPr/>
          <p:nvPr/>
        </p:nvSpPr>
        <p:spPr>
          <a:xfrm>
            <a:off x="6561438" y="512916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B .+2 </a:t>
            </a:r>
            <a:r>
              <a:rPr lang="en-GB" b="1" dirty="0">
                <a:solidFill>
                  <a:srgbClr val="00AF4F"/>
                </a:solidFill>
                <a:latin typeface="Consolas" panose="020B0609020204030204" pitchFamily="49" charset="0"/>
              </a:rPr>
              <a:t>//If not a valid new key  </a:t>
            </a:r>
            <a:endParaRPr lang="en-GB" dirty="0"/>
          </a:p>
          <a:p>
            <a:r>
              <a:rPr lang="en-GB" b="1" dirty="0" err="1">
                <a:solidFill>
                  <a:srgbClr val="4270C1"/>
                </a:solidFill>
                <a:latin typeface="Consolas" panose="020B0609020204030204" pitchFamily="49" charset="0"/>
              </a:rPr>
              <a:t>updateLastKey</a:t>
            </a:r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: </a:t>
            </a:r>
          </a:p>
          <a:p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MOV R7, R0 </a:t>
            </a:r>
          </a:p>
          <a:p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POP {R0} </a:t>
            </a:r>
          </a:p>
          <a:p>
            <a:r>
              <a:rPr lang="en-GB" b="1" dirty="0">
                <a:solidFill>
                  <a:srgbClr val="4270C1"/>
                </a:solidFill>
                <a:latin typeface="Consolas" panose="020B0609020204030204" pitchFamily="49" charset="0"/>
              </a:rPr>
              <a:t>RFE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938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71502E175D4041AD5498D9462EEF6D" ma:contentTypeVersion="11" ma:contentTypeDescription="Create a new document." ma:contentTypeScope="" ma:versionID="9513faf5fc17fb33e47043d9f4aecf4e">
  <xsd:schema xmlns:xsd="http://www.w3.org/2001/XMLSchema" xmlns:xs="http://www.w3.org/2001/XMLSchema" xmlns:p="http://schemas.microsoft.com/office/2006/metadata/properties" xmlns:ns2="97cb88b6-6f55-437d-af73-4cb2e3d1be32" xmlns:ns3="4a02df82-8de1-40de-837c-d16ad8d3d107" targetNamespace="http://schemas.microsoft.com/office/2006/metadata/properties" ma:root="true" ma:fieldsID="fe52720b6bd63e4542cfd51ab209b0a8" ns2:_="" ns3:_="">
    <xsd:import namespace="97cb88b6-6f55-437d-af73-4cb2e3d1be32"/>
    <xsd:import namespace="4a02df82-8de1-40de-837c-d16ad8d3d1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b88b6-6f55-437d-af73-4cb2e3d1be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02df82-8de1-40de-837c-d16ad8d3d10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0CF3D0-C4ED-4098-87C8-DC78FE451D59}">
  <ds:schemaRefs>
    <ds:schemaRef ds:uri="4a02df82-8de1-40de-837c-d16ad8d3d107"/>
    <ds:schemaRef ds:uri="97cb88b6-6f55-437d-af73-4cb2e3d1be3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5C44590-9FAE-44C6-8226-04074169D818}">
  <ds:schemaRefs>
    <ds:schemaRef ds:uri="http://purl.org/dc/dcmitype/"/>
    <ds:schemaRef ds:uri="4a02df82-8de1-40de-837c-d16ad8d3d107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97cb88b6-6f55-437d-af73-4cb2e3d1be32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D53F399-03FA-4D91-AC1A-8C0A7FCF22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10466</TotalTime>
  <Words>920</Words>
  <Application>Microsoft Office PowerPoint</Application>
  <PresentationFormat>Widescreen</PresentationFormat>
  <Paragraphs>141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Operating Systems and Architecture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Higgie</dc:creator>
  <cp:lastModifiedBy>Bob Higgie</cp:lastModifiedBy>
  <cp:revision>3</cp:revision>
  <dcterms:created xsi:type="dcterms:W3CDTF">2020-06-12T21:21:17Z</dcterms:created>
  <dcterms:modified xsi:type="dcterms:W3CDTF">2020-09-23T07:43:01Z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0x010100DB71502E175D4041AD5498D9462EEF6D</vt:lpwstr>
  </property>
</Properties>
</file>