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99"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302" r:id="rId44"/>
    <p:sldId id="304" r:id="rId45"/>
    <p:sldId id="301" r:id="rId46"/>
    <p:sldId id="300" r:id="rId47"/>
    <p:sldId id="303" r:id="rId48"/>
    <p:sldId id="305"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67" d="100"/>
          <a:sy n="67" d="100"/>
        </p:scale>
        <p:origin x="5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ata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4" Type="http://schemas.openxmlformats.org/officeDocument/2006/relationships/image" Target="../media/image17.svg"/></Relationships>
</file>

<file path=ppt/diagrams/_rels/data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svg"/><Relationship Id="rId1" Type="http://schemas.openxmlformats.org/officeDocument/2006/relationships/image" Target="../media/image18.png"/><Relationship Id="rId4" Type="http://schemas.openxmlformats.org/officeDocument/2006/relationships/image" Target="../media/image21.svg"/></Relationships>
</file>

<file path=ppt/diagrams/_rels/data4.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6.svg"/><Relationship Id="rId5" Type="http://schemas.openxmlformats.org/officeDocument/2006/relationships/image" Target="../media/image25.png"/><Relationship Id="rId10" Type="http://schemas.openxmlformats.org/officeDocument/2006/relationships/image" Target="../media/image30.svg"/><Relationship Id="rId4" Type="http://schemas.openxmlformats.org/officeDocument/2006/relationships/image" Target="../media/image24.svg"/><Relationship Id="rId9" Type="http://schemas.openxmlformats.org/officeDocument/2006/relationships/image" Target="../media/image29.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4" Type="http://schemas.openxmlformats.org/officeDocument/2006/relationships/image" Target="../media/image17.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svg"/><Relationship Id="rId1" Type="http://schemas.openxmlformats.org/officeDocument/2006/relationships/image" Target="../media/image18.png"/><Relationship Id="rId4" Type="http://schemas.openxmlformats.org/officeDocument/2006/relationships/image" Target="../media/image21.svg"/></Relationships>
</file>

<file path=ppt/diagrams/_rels/drawing4.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6.svg"/><Relationship Id="rId5" Type="http://schemas.openxmlformats.org/officeDocument/2006/relationships/image" Target="../media/image25.png"/><Relationship Id="rId10" Type="http://schemas.openxmlformats.org/officeDocument/2006/relationships/image" Target="../media/image30.svg"/><Relationship Id="rId4" Type="http://schemas.openxmlformats.org/officeDocument/2006/relationships/image" Target="../media/image24.svg"/><Relationship Id="rId9" Type="http://schemas.openxmlformats.org/officeDocument/2006/relationships/image" Target="../media/image29.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428278-3055-4D49-A88A-4535F091C0E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87EBEA4A-03EB-4A2E-A917-AF255B896368}">
      <dgm:prSet/>
      <dgm:spPr/>
      <dgm:t>
        <a:bodyPr/>
        <a:lstStyle/>
        <a:p>
          <a:r>
            <a:rPr lang="en-US"/>
            <a:t>Understand the importance of building security in to software at the development stage.</a:t>
          </a:r>
        </a:p>
      </dgm:t>
    </dgm:pt>
    <dgm:pt modelId="{EECA9B7B-37FE-4EDD-AC3A-CA7E00EA0822}" type="parTrans" cxnId="{688CA679-70A4-4835-BC12-DA16B0AAF139}">
      <dgm:prSet/>
      <dgm:spPr/>
      <dgm:t>
        <a:bodyPr/>
        <a:lstStyle/>
        <a:p>
          <a:endParaRPr lang="en-US"/>
        </a:p>
      </dgm:t>
    </dgm:pt>
    <dgm:pt modelId="{504AE013-A0A5-46BF-B863-1CD176294885}" type="sibTrans" cxnId="{688CA679-70A4-4835-BC12-DA16B0AAF139}">
      <dgm:prSet/>
      <dgm:spPr/>
      <dgm:t>
        <a:bodyPr/>
        <a:lstStyle/>
        <a:p>
          <a:endParaRPr lang="en-US"/>
        </a:p>
      </dgm:t>
    </dgm:pt>
    <dgm:pt modelId="{9C96D58E-FE4E-4ED3-AFB8-357E4B8EFB3C}">
      <dgm:prSet/>
      <dgm:spPr/>
      <dgm:t>
        <a:bodyPr/>
        <a:lstStyle/>
        <a:p>
          <a:r>
            <a:rPr lang="en-GB"/>
            <a:t>9.1	Describe the following types of security issues and the scale and nature of threats that can impact software development</a:t>
          </a:r>
          <a:endParaRPr lang="en-US"/>
        </a:p>
      </dgm:t>
    </dgm:pt>
    <dgm:pt modelId="{E7965327-A8C2-4AAC-B9B2-CF4BFB18C8CD}" type="parTrans" cxnId="{BD260359-CC52-4378-A2F4-3453B5AA79B7}">
      <dgm:prSet/>
      <dgm:spPr/>
      <dgm:t>
        <a:bodyPr/>
        <a:lstStyle/>
        <a:p>
          <a:endParaRPr lang="en-US"/>
        </a:p>
      </dgm:t>
    </dgm:pt>
    <dgm:pt modelId="{BC65675B-AE31-4DF7-AD50-97AFF0F69FAF}" type="sibTrans" cxnId="{BD260359-CC52-4378-A2F4-3453B5AA79B7}">
      <dgm:prSet/>
      <dgm:spPr/>
      <dgm:t>
        <a:bodyPr/>
        <a:lstStyle/>
        <a:p>
          <a:endParaRPr lang="en-US"/>
        </a:p>
      </dgm:t>
    </dgm:pt>
    <dgm:pt modelId="{571C240C-FA41-4AC3-824C-238B41BDBA15}">
      <dgm:prSet/>
      <dgm:spPr/>
      <dgm:t>
        <a:bodyPr/>
        <a:lstStyle/>
        <a:p>
          <a:r>
            <a:rPr lang="en-GB"/>
            <a:t>9.2	Explain what is meant by 'building security in', in terms of secure software development and creating a secure end-product, and why it is important.</a:t>
          </a:r>
          <a:endParaRPr lang="en-US"/>
        </a:p>
      </dgm:t>
    </dgm:pt>
    <dgm:pt modelId="{A33BB871-8446-4861-8A37-7F67F12287B4}" type="parTrans" cxnId="{395A7CDB-7F29-4B01-ABA2-963C70D7C2B9}">
      <dgm:prSet/>
      <dgm:spPr/>
      <dgm:t>
        <a:bodyPr/>
        <a:lstStyle/>
        <a:p>
          <a:endParaRPr lang="en-US"/>
        </a:p>
      </dgm:t>
    </dgm:pt>
    <dgm:pt modelId="{F64C2BFF-84BF-4B08-84AF-301B7180C8FE}" type="sibTrans" cxnId="{395A7CDB-7F29-4B01-ABA2-963C70D7C2B9}">
      <dgm:prSet/>
      <dgm:spPr/>
      <dgm:t>
        <a:bodyPr/>
        <a:lstStyle/>
        <a:p>
          <a:endParaRPr lang="en-US"/>
        </a:p>
      </dgm:t>
    </dgm:pt>
    <dgm:pt modelId="{EF52599C-A393-49CD-B88E-2802AD4140BE}">
      <dgm:prSet/>
      <dgm:spPr/>
      <dgm:t>
        <a:bodyPr/>
        <a:lstStyle/>
        <a:p>
          <a:r>
            <a:rPr lang="en-GB"/>
            <a:t>9.3	Describe proactive security approaches during software design and development.</a:t>
          </a:r>
          <a:endParaRPr lang="en-US"/>
        </a:p>
      </dgm:t>
    </dgm:pt>
    <dgm:pt modelId="{CF0467E6-7270-4873-9409-C6FA5D8FC033}" type="parTrans" cxnId="{081056D4-96A6-4BCA-B39C-3986777A605C}">
      <dgm:prSet/>
      <dgm:spPr/>
      <dgm:t>
        <a:bodyPr/>
        <a:lstStyle/>
        <a:p>
          <a:endParaRPr lang="en-US"/>
        </a:p>
      </dgm:t>
    </dgm:pt>
    <dgm:pt modelId="{FF18B32A-5C27-430B-9779-42CE0BC68CEE}" type="sibTrans" cxnId="{081056D4-96A6-4BCA-B39C-3986777A605C}">
      <dgm:prSet/>
      <dgm:spPr/>
      <dgm:t>
        <a:bodyPr/>
        <a:lstStyle/>
        <a:p>
          <a:endParaRPr lang="en-US"/>
        </a:p>
      </dgm:t>
    </dgm:pt>
    <dgm:pt modelId="{52D37AB5-8B3A-4FE7-8CEA-909853FC2777}">
      <dgm:prSet/>
      <dgm:spPr/>
      <dgm:t>
        <a:bodyPr/>
        <a:lstStyle/>
        <a:p>
          <a:r>
            <a:rPr lang="en-GB"/>
            <a:t>9.4	Explain approaches to make software more secure.</a:t>
          </a:r>
          <a:endParaRPr lang="en-US"/>
        </a:p>
      </dgm:t>
    </dgm:pt>
    <dgm:pt modelId="{AEE8B7DD-8693-4460-8CE8-2CE53A1CED05}" type="parTrans" cxnId="{303B4FBF-3591-498E-B8AA-2D9B3CDDFC17}">
      <dgm:prSet/>
      <dgm:spPr/>
      <dgm:t>
        <a:bodyPr/>
        <a:lstStyle/>
        <a:p>
          <a:endParaRPr lang="en-US"/>
        </a:p>
      </dgm:t>
    </dgm:pt>
    <dgm:pt modelId="{BE5497A1-F2BF-4047-B069-2B31BE4221D7}" type="sibTrans" cxnId="{303B4FBF-3591-498E-B8AA-2D9B3CDDFC17}">
      <dgm:prSet/>
      <dgm:spPr/>
      <dgm:t>
        <a:bodyPr/>
        <a:lstStyle/>
        <a:p>
          <a:endParaRPr lang="en-US"/>
        </a:p>
      </dgm:t>
    </dgm:pt>
    <dgm:pt modelId="{487BD87A-7C1F-41CF-93A6-0AD8B9F0BD83}" type="pres">
      <dgm:prSet presAssocID="{2F428278-3055-4D49-A88A-4535F091C0E0}" presName="root" presStyleCnt="0">
        <dgm:presLayoutVars>
          <dgm:dir/>
          <dgm:resizeHandles val="exact"/>
        </dgm:presLayoutVars>
      </dgm:prSet>
      <dgm:spPr/>
    </dgm:pt>
    <dgm:pt modelId="{AB456636-2E19-441F-8E43-47B41E943EF4}" type="pres">
      <dgm:prSet presAssocID="{87EBEA4A-03EB-4A2E-A917-AF255B896368}" presName="compNode" presStyleCnt="0"/>
      <dgm:spPr/>
    </dgm:pt>
    <dgm:pt modelId="{0559C0E9-A283-44A8-88DE-CA0C2AF20260}" type="pres">
      <dgm:prSet presAssocID="{87EBEA4A-03EB-4A2E-A917-AF255B896368}" presName="bgRect" presStyleLbl="bgShp" presStyleIdx="0" presStyleCnt="5"/>
      <dgm:spPr/>
    </dgm:pt>
    <dgm:pt modelId="{A3BFF00E-671F-4FE0-8718-2A81FBDBEB88}" type="pres">
      <dgm:prSet presAssocID="{87EBEA4A-03EB-4A2E-A917-AF255B896368}"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aptop Secure"/>
        </a:ext>
      </dgm:extLst>
    </dgm:pt>
    <dgm:pt modelId="{89AC7DC6-BA32-4516-891F-5BFD07D86EFB}" type="pres">
      <dgm:prSet presAssocID="{87EBEA4A-03EB-4A2E-A917-AF255B896368}" presName="spaceRect" presStyleCnt="0"/>
      <dgm:spPr/>
    </dgm:pt>
    <dgm:pt modelId="{580EAA9A-FB0E-42F0-B42A-67007DDD48E5}" type="pres">
      <dgm:prSet presAssocID="{87EBEA4A-03EB-4A2E-A917-AF255B896368}" presName="parTx" presStyleLbl="revTx" presStyleIdx="0" presStyleCnt="5">
        <dgm:presLayoutVars>
          <dgm:chMax val="0"/>
          <dgm:chPref val="0"/>
        </dgm:presLayoutVars>
      </dgm:prSet>
      <dgm:spPr/>
    </dgm:pt>
    <dgm:pt modelId="{7AD644DE-E598-47AC-A465-071758161F72}" type="pres">
      <dgm:prSet presAssocID="{504AE013-A0A5-46BF-B863-1CD176294885}" presName="sibTrans" presStyleCnt="0"/>
      <dgm:spPr/>
    </dgm:pt>
    <dgm:pt modelId="{9861B7F0-680F-491D-BB19-6B7EA0C54967}" type="pres">
      <dgm:prSet presAssocID="{9C96D58E-FE4E-4ED3-AFB8-357E4B8EFB3C}" presName="compNode" presStyleCnt="0"/>
      <dgm:spPr/>
    </dgm:pt>
    <dgm:pt modelId="{EC1967FC-E842-4377-AD3B-5DF0C2E58C05}" type="pres">
      <dgm:prSet presAssocID="{9C96D58E-FE4E-4ED3-AFB8-357E4B8EFB3C}" presName="bgRect" presStyleLbl="bgShp" presStyleIdx="1" presStyleCnt="5"/>
      <dgm:spPr/>
    </dgm:pt>
    <dgm:pt modelId="{B6D27C28-ACA8-4D42-85DD-D8943117ABF5}" type="pres">
      <dgm:prSet presAssocID="{9C96D58E-FE4E-4ED3-AFB8-357E4B8EFB3C}"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inancial"/>
        </a:ext>
      </dgm:extLst>
    </dgm:pt>
    <dgm:pt modelId="{A2CFBF9F-5CF0-44B1-92F1-EFA257D98669}" type="pres">
      <dgm:prSet presAssocID="{9C96D58E-FE4E-4ED3-AFB8-357E4B8EFB3C}" presName="spaceRect" presStyleCnt="0"/>
      <dgm:spPr/>
    </dgm:pt>
    <dgm:pt modelId="{B22995FF-B531-4E2E-A915-84C829D3A473}" type="pres">
      <dgm:prSet presAssocID="{9C96D58E-FE4E-4ED3-AFB8-357E4B8EFB3C}" presName="parTx" presStyleLbl="revTx" presStyleIdx="1" presStyleCnt="5">
        <dgm:presLayoutVars>
          <dgm:chMax val="0"/>
          <dgm:chPref val="0"/>
        </dgm:presLayoutVars>
      </dgm:prSet>
      <dgm:spPr/>
    </dgm:pt>
    <dgm:pt modelId="{4ABA38B8-6C26-40CB-86C2-02B3FFC4C74D}" type="pres">
      <dgm:prSet presAssocID="{BC65675B-AE31-4DF7-AD50-97AFF0F69FAF}" presName="sibTrans" presStyleCnt="0"/>
      <dgm:spPr/>
    </dgm:pt>
    <dgm:pt modelId="{14CAE450-5B7E-474D-8CBB-A738CAF40301}" type="pres">
      <dgm:prSet presAssocID="{571C240C-FA41-4AC3-824C-238B41BDBA15}" presName="compNode" presStyleCnt="0"/>
      <dgm:spPr/>
    </dgm:pt>
    <dgm:pt modelId="{8CD364C2-DB70-4877-B7E0-A09CDD701038}" type="pres">
      <dgm:prSet presAssocID="{571C240C-FA41-4AC3-824C-238B41BDBA15}" presName="bgRect" presStyleLbl="bgShp" presStyleIdx="2" presStyleCnt="5"/>
      <dgm:spPr/>
    </dgm:pt>
    <dgm:pt modelId="{C0086A4D-22E2-4132-AC5C-BC7BB873DAEC}" type="pres">
      <dgm:prSet presAssocID="{571C240C-FA41-4AC3-824C-238B41BDBA15}"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Report Hacked"/>
        </a:ext>
      </dgm:extLst>
    </dgm:pt>
    <dgm:pt modelId="{85ACA4CF-B4F6-4F92-91B8-62716CE62E61}" type="pres">
      <dgm:prSet presAssocID="{571C240C-FA41-4AC3-824C-238B41BDBA15}" presName="spaceRect" presStyleCnt="0"/>
      <dgm:spPr/>
    </dgm:pt>
    <dgm:pt modelId="{1E677C06-D20F-478E-8448-84FD3191412B}" type="pres">
      <dgm:prSet presAssocID="{571C240C-FA41-4AC3-824C-238B41BDBA15}" presName="parTx" presStyleLbl="revTx" presStyleIdx="2" presStyleCnt="5">
        <dgm:presLayoutVars>
          <dgm:chMax val="0"/>
          <dgm:chPref val="0"/>
        </dgm:presLayoutVars>
      </dgm:prSet>
      <dgm:spPr/>
    </dgm:pt>
    <dgm:pt modelId="{5285FFF9-270D-45F2-B5FD-7CA476780BB8}" type="pres">
      <dgm:prSet presAssocID="{F64C2BFF-84BF-4B08-84AF-301B7180C8FE}" presName="sibTrans" presStyleCnt="0"/>
      <dgm:spPr/>
    </dgm:pt>
    <dgm:pt modelId="{BDECBF43-1E39-4ADC-9351-A950522BDD9E}" type="pres">
      <dgm:prSet presAssocID="{EF52599C-A393-49CD-B88E-2802AD4140BE}" presName="compNode" presStyleCnt="0"/>
      <dgm:spPr/>
    </dgm:pt>
    <dgm:pt modelId="{C801BEB9-0F4B-48C2-93E7-2009C86067D7}" type="pres">
      <dgm:prSet presAssocID="{EF52599C-A393-49CD-B88E-2802AD4140BE}" presName="bgRect" presStyleLbl="bgShp" presStyleIdx="3" presStyleCnt="5"/>
      <dgm:spPr/>
    </dgm:pt>
    <dgm:pt modelId="{345BABA3-F646-4363-B21E-D018B95F8480}" type="pres">
      <dgm:prSet presAssocID="{EF52599C-A393-49CD-B88E-2802AD4140BE}"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esign"/>
        </a:ext>
      </dgm:extLst>
    </dgm:pt>
    <dgm:pt modelId="{02F129F2-5E7D-4652-A669-129CAABD1733}" type="pres">
      <dgm:prSet presAssocID="{EF52599C-A393-49CD-B88E-2802AD4140BE}" presName="spaceRect" presStyleCnt="0"/>
      <dgm:spPr/>
    </dgm:pt>
    <dgm:pt modelId="{7286761B-506C-41E1-9539-65EB672B5324}" type="pres">
      <dgm:prSet presAssocID="{EF52599C-A393-49CD-B88E-2802AD4140BE}" presName="parTx" presStyleLbl="revTx" presStyleIdx="3" presStyleCnt="5">
        <dgm:presLayoutVars>
          <dgm:chMax val="0"/>
          <dgm:chPref val="0"/>
        </dgm:presLayoutVars>
      </dgm:prSet>
      <dgm:spPr/>
    </dgm:pt>
    <dgm:pt modelId="{E4417071-A8CB-4ED9-9F6A-455F32F228D0}" type="pres">
      <dgm:prSet presAssocID="{FF18B32A-5C27-430B-9779-42CE0BC68CEE}" presName="sibTrans" presStyleCnt="0"/>
      <dgm:spPr/>
    </dgm:pt>
    <dgm:pt modelId="{04069356-2AA3-43AC-BC93-F6159D14515E}" type="pres">
      <dgm:prSet presAssocID="{52D37AB5-8B3A-4FE7-8CEA-909853FC2777}" presName="compNode" presStyleCnt="0"/>
      <dgm:spPr/>
    </dgm:pt>
    <dgm:pt modelId="{23DBE6D6-C841-4F31-A2DD-784B07F5A01E}" type="pres">
      <dgm:prSet presAssocID="{52D37AB5-8B3A-4FE7-8CEA-909853FC2777}" presName="bgRect" presStyleLbl="bgShp" presStyleIdx="4" presStyleCnt="5"/>
      <dgm:spPr/>
    </dgm:pt>
    <dgm:pt modelId="{2318F19F-92CE-486A-9B26-69B2EAE5B2FF}" type="pres">
      <dgm:prSet presAssocID="{52D37AB5-8B3A-4FE7-8CEA-909853FC2777}"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Onboarding"/>
        </a:ext>
      </dgm:extLst>
    </dgm:pt>
    <dgm:pt modelId="{3EA5E237-91F1-4EDA-9CF5-EA827F47F0DC}" type="pres">
      <dgm:prSet presAssocID="{52D37AB5-8B3A-4FE7-8CEA-909853FC2777}" presName="spaceRect" presStyleCnt="0"/>
      <dgm:spPr/>
    </dgm:pt>
    <dgm:pt modelId="{F38050F7-4537-4D8B-ADEB-A5CAAE85059C}" type="pres">
      <dgm:prSet presAssocID="{52D37AB5-8B3A-4FE7-8CEA-909853FC2777}" presName="parTx" presStyleLbl="revTx" presStyleIdx="4" presStyleCnt="5">
        <dgm:presLayoutVars>
          <dgm:chMax val="0"/>
          <dgm:chPref val="0"/>
        </dgm:presLayoutVars>
      </dgm:prSet>
      <dgm:spPr/>
    </dgm:pt>
  </dgm:ptLst>
  <dgm:cxnLst>
    <dgm:cxn modelId="{9F528642-9E1D-4EB5-BBD0-5190AB78EA0F}" type="presOf" srcId="{571C240C-FA41-4AC3-824C-238B41BDBA15}" destId="{1E677C06-D20F-478E-8448-84FD3191412B}" srcOrd="0" destOrd="0" presId="urn:microsoft.com/office/officeart/2018/2/layout/IconVerticalSolidList"/>
    <dgm:cxn modelId="{BD260359-CC52-4378-A2F4-3453B5AA79B7}" srcId="{2F428278-3055-4D49-A88A-4535F091C0E0}" destId="{9C96D58E-FE4E-4ED3-AFB8-357E4B8EFB3C}" srcOrd="1" destOrd="0" parTransId="{E7965327-A8C2-4AAC-B9B2-CF4BFB18C8CD}" sibTransId="{BC65675B-AE31-4DF7-AD50-97AFF0F69FAF}"/>
    <dgm:cxn modelId="{688CA679-70A4-4835-BC12-DA16B0AAF139}" srcId="{2F428278-3055-4D49-A88A-4535F091C0E0}" destId="{87EBEA4A-03EB-4A2E-A917-AF255B896368}" srcOrd="0" destOrd="0" parTransId="{EECA9B7B-37FE-4EDD-AC3A-CA7E00EA0822}" sibTransId="{504AE013-A0A5-46BF-B863-1CD176294885}"/>
    <dgm:cxn modelId="{570458A7-C36E-4082-A773-7AAF26755D3C}" type="presOf" srcId="{EF52599C-A393-49CD-B88E-2802AD4140BE}" destId="{7286761B-506C-41E1-9539-65EB672B5324}" srcOrd="0" destOrd="0" presId="urn:microsoft.com/office/officeart/2018/2/layout/IconVerticalSolidList"/>
    <dgm:cxn modelId="{6A9285B6-3743-4B96-83AA-94B36060A93B}" type="presOf" srcId="{87EBEA4A-03EB-4A2E-A917-AF255B896368}" destId="{580EAA9A-FB0E-42F0-B42A-67007DDD48E5}" srcOrd="0" destOrd="0" presId="urn:microsoft.com/office/officeart/2018/2/layout/IconVerticalSolidList"/>
    <dgm:cxn modelId="{303B4FBF-3591-498E-B8AA-2D9B3CDDFC17}" srcId="{2F428278-3055-4D49-A88A-4535F091C0E0}" destId="{52D37AB5-8B3A-4FE7-8CEA-909853FC2777}" srcOrd="4" destOrd="0" parTransId="{AEE8B7DD-8693-4460-8CE8-2CE53A1CED05}" sibTransId="{BE5497A1-F2BF-4047-B069-2B31BE4221D7}"/>
    <dgm:cxn modelId="{902BACC8-901E-43F6-8A66-35E1F3CC4B69}" type="presOf" srcId="{9C96D58E-FE4E-4ED3-AFB8-357E4B8EFB3C}" destId="{B22995FF-B531-4E2E-A915-84C829D3A473}" srcOrd="0" destOrd="0" presId="urn:microsoft.com/office/officeart/2018/2/layout/IconVerticalSolidList"/>
    <dgm:cxn modelId="{081056D4-96A6-4BCA-B39C-3986777A605C}" srcId="{2F428278-3055-4D49-A88A-4535F091C0E0}" destId="{EF52599C-A393-49CD-B88E-2802AD4140BE}" srcOrd="3" destOrd="0" parTransId="{CF0467E6-7270-4873-9409-C6FA5D8FC033}" sibTransId="{FF18B32A-5C27-430B-9779-42CE0BC68CEE}"/>
    <dgm:cxn modelId="{01AFABD4-2053-481A-ABFD-59F2A5308059}" type="presOf" srcId="{52D37AB5-8B3A-4FE7-8CEA-909853FC2777}" destId="{F38050F7-4537-4D8B-ADEB-A5CAAE85059C}" srcOrd="0" destOrd="0" presId="urn:microsoft.com/office/officeart/2018/2/layout/IconVerticalSolidList"/>
    <dgm:cxn modelId="{395A7CDB-7F29-4B01-ABA2-963C70D7C2B9}" srcId="{2F428278-3055-4D49-A88A-4535F091C0E0}" destId="{571C240C-FA41-4AC3-824C-238B41BDBA15}" srcOrd="2" destOrd="0" parTransId="{A33BB871-8446-4861-8A37-7F67F12287B4}" sibTransId="{F64C2BFF-84BF-4B08-84AF-301B7180C8FE}"/>
    <dgm:cxn modelId="{76AE91DE-17E0-4F8B-86A3-2509D88E1E17}" type="presOf" srcId="{2F428278-3055-4D49-A88A-4535F091C0E0}" destId="{487BD87A-7C1F-41CF-93A6-0AD8B9F0BD83}" srcOrd="0" destOrd="0" presId="urn:microsoft.com/office/officeart/2018/2/layout/IconVerticalSolidList"/>
    <dgm:cxn modelId="{B2ECFFEB-FDB5-42A2-BAC6-71C61E519D3E}" type="presParOf" srcId="{487BD87A-7C1F-41CF-93A6-0AD8B9F0BD83}" destId="{AB456636-2E19-441F-8E43-47B41E943EF4}" srcOrd="0" destOrd="0" presId="urn:microsoft.com/office/officeart/2018/2/layout/IconVerticalSolidList"/>
    <dgm:cxn modelId="{96796046-40BC-4263-9C5D-AE57DFE2DDFC}" type="presParOf" srcId="{AB456636-2E19-441F-8E43-47B41E943EF4}" destId="{0559C0E9-A283-44A8-88DE-CA0C2AF20260}" srcOrd="0" destOrd="0" presId="urn:microsoft.com/office/officeart/2018/2/layout/IconVerticalSolidList"/>
    <dgm:cxn modelId="{A8117ED1-E2E2-4161-81A1-C7D68FFB3E57}" type="presParOf" srcId="{AB456636-2E19-441F-8E43-47B41E943EF4}" destId="{A3BFF00E-671F-4FE0-8718-2A81FBDBEB88}" srcOrd="1" destOrd="0" presId="urn:microsoft.com/office/officeart/2018/2/layout/IconVerticalSolidList"/>
    <dgm:cxn modelId="{45B8A27C-3D0E-4220-AB18-ED085CBC8CC1}" type="presParOf" srcId="{AB456636-2E19-441F-8E43-47B41E943EF4}" destId="{89AC7DC6-BA32-4516-891F-5BFD07D86EFB}" srcOrd="2" destOrd="0" presId="urn:microsoft.com/office/officeart/2018/2/layout/IconVerticalSolidList"/>
    <dgm:cxn modelId="{C9037532-267C-446B-A6B1-D1DC09FA1B3E}" type="presParOf" srcId="{AB456636-2E19-441F-8E43-47B41E943EF4}" destId="{580EAA9A-FB0E-42F0-B42A-67007DDD48E5}" srcOrd="3" destOrd="0" presId="urn:microsoft.com/office/officeart/2018/2/layout/IconVerticalSolidList"/>
    <dgm:cxn modelId="{5A194727-C033-47F3-B759-9162CE90B502}" type="presParOf" srcId="{487BD87A-7C1F-41CF-93A6-0AD8B9F0BD83}" destId="{7AD644DE-E598-47AC-A465-071758161F72}" srcOrd="1" destOrd="0" presId="urn:microsoft.com/office/officeart/2018/2/layout/IconVerticalSolidList"/>
    <dgm:cxn modelId="{CED962BF-4954-4F5E-9A0D-3F45362F5021}" type="presParOf" srcId="{487BD87A-7C1F-41CF-93A6-0AD8B9F0BD83}" destId="{9861B7F0-680F-491D-BB19-6B7EA0C54967}" srcOrd="2" destOrd="0" presId="urn:microsoft.com/office/officeart/2018/2/layout/IconVerticalSolidList"/>
    <dgm:cxn modelId="{3F9228E7-646C-4FA9-8537-D23DDDEBD07E}" type="presParOf" srcId="{9861B7F0-680F-491D-BB19-6B7EA0C54967}" destId="{EC1967FC-E842-4377-AD3B-5DF0C2E58C05}" srcOrd="0" destOrd="0" presId="urn:microsoft.com/office/officeart/2018/2/layout/IconVerticalSolidList"/>
    <dgm:cxn modelId="{58E01C37-C456-4FD9-947B-763561452EDA}" type="presParOf" srcId="{9861B7F0-680F-491D-BB19-6B7EA0C54967}" destId="{B6D27C28-ACA8-4D42-85DD-D8943117ABF5}" srcOrd="1" destOrd="0" presId="urn:microsoft.com/office/officeart/2018/2/layout/IconVerticalSolidList"/>
    <dgm:cxn modelId="{C91666D0-A089-4201-9AF0-C6289257D04E}" type="presParOf" srcId="{9861B7F0-680F-491D-BB19-6B7EA0C54967}" destId="{A2CFBF9F-5CF0-44B1-92F1-EFA257D98669}" srcOrd="2" destOrd="0" presId="urn:microsoft.com/office/officeart/2018/2/layout/IconVerticalSolidList"/>
    <dgm:cxn modelId="{C063C450-4810-447A-8B32-C0584ED37B9A}" type="presParOf" srcId="{9861B7F0-680F-491D-BB19-6B7EA0C54967}" destId="{B22995FF-B531-4E2E-A915-84C829D3A473}" srcOrd="3" destOrd="0" presId="urn:microsoft.com/office/officeart/2018/2/layout/IconVerticalSolidList"/>
    <dgm:cxn modelId="{89B56E53-953C-40DB-B095-8C9BA0864FE0}" type="presParOf" srcId="{487BD87A-7C1F-41CF-93A6-0AD8B9F0BD83}" destId="{4ABA38B8-6C26-40CB-86C2-02B3FFC4C74D}" srcOrd="3" destOrd="0" presId="urn:microsoft.com/office/officeart/2018/2/layout/IconVerticalSolidList"/>
    <dgm:cxn modelId="{5A0E61D1-CA13-48D3-902E-6E547B730620}" type="presParOf" srcId="{487BD87A-7C1F-41CF-93A6-0AD8B9F0BD83}" destId="{14CAE450-5B7E-474D-8CBB-A738CAF40301}" srcOrd="4" destOrd="0" presId="urn:microsoft.com/office/officeart/2018/2/layout/IconVerticalSolidList"/>
    <dgm:cxn modelId="{566F833B-2CC4-4A7E-BC9E-B5143DB8C41F}" type="presParOf" srcId="{14CAE450-5B7E-474D-8CBB-A738CAF40301}" destId="{8CD364C2-DB70-4877-B7E0-A09CDD701038}" srcOrd="0" destOrd="0" presId="urn:microsoft.com/office/officeart/2018/2/layout/IconVerticalSolidList"/>
    <dgm:cxn modelId="{C5EFD107-B8DB-4DE4-A5D8-A053BD437855}" type="presParOf" srcId="{14CAE450-5B7E-474D-8CBB-A738CAF40301}" destId="{C0086A4D-22E2-4132-AC5C-BC7BB873DAEC}" srcOrd="1" destOrd="0" presId="urn:microsoft.com/office/officeart/2018/2/layout/IconVerticalSolidList"/>
    <dgm:cxn modelId="{C7C6B5EA-2619-4D1F-AF97-990E1ED9EE20}" type="presParOf" srcId="{14CAE450-5B7E-474D-8CBB-A738CAF40301}" destId="{85ACA4CF-B4F6-4F92-91B8-62716CE62E61}" srcOrd="2" destOrd="0" presId="urn:microsoft.com/office/officeart/2018/2/layout/IconVerticalSolidList"/>
    <dgm:cxn modelId="{228355CC-1145-4646-8832-CED13F718AD2}" type="presParOf" srcId="{14CAE450-5B7E-474D-8CBB-A738CAF40301}" destId="{1E677C06-D20F-478E-8448-84FD3191412B}" srcOrd="3" destOrd="0" presId="urn:microsoft.com/office/officeart/2018/2/layout/IconVerticalSolidList"/>
    <dgm:cxn modelId="{0DBC6F2D-3698-4386-B696-5203AD2A6F95}" type="presParOf" srcId="{487BD87A-7C1F-41CF-93A6-0AD8B9F0BD83}" destId="{5285FFF9-270D-45F2-B5FD-7CA476780BB8}" srcOrd="5" destOrd="0" presId="urn:microsoft.com/office/officeart/2018/2/layout/IconVerticalSolidList"/>
    <dgm:cxn modelId="{9077B0A7-4630-4025-81C1-063C531CFADC}" type="presParOf" srcId="{487BD87A-7C1F-41CF-93A6-0AD8B9F0BD83}" destId="{BDECBF43-1E39-4ADC-9351-A950522BDD9E}" srcOrd="6" destOrd="0" presId="urn:microsoft.com/office/officeart/2018/2/layout/IconVerticalSolidList"/>
    <dgm:cxn modelId="{B5355833-33AD-42AD-9DE2-B31E79FF1CD0}" type="presParOf" srcId="{BDECBF43-1E39-4ADC-9351-A950522BDD9E}" destId="{C801BEB9-0F4B-48C2-93E7-2009C86067D7}" srcOrd="0" destOrd="0" presId="urn:microsoft.com/office/officeart/2018/2/layout/IconVerticalSolidList"/>
    <dgm:cxn modelId="{2115C98F-F881-40DF-80CF-287B2E0F54E6}" type="presParOf" srcId="{BDECBF43-1E39-4ADC-9351-A950522BDD9E}" destId="{345BABA3-F646-4363-B21E-D018B95F8480}" srcOrd="1" destOrd="0" presId="urn:microsoft.com/office/officeart/2018/2/layout/IconVerticalSolidList"/>
    <dgm:cxn modelId="{415B2518-F7E3-4489-B144-A871F358AA1E}" type="presParOf" srcId="{BDECBF43-1E39-4ADC-9351-A950522BDD9E}" destId="{02F129F2-5E7D-4652-A669-129CAABD1733}" srcOrd="2" destOrd="0" presId="urn:microsoft.com/office/officeart/2018/2/layout/IconVerticalSolidList"/>
    <dgm:cxn modelId="{2B2B3EBB-4373-4888-B964-789F863F5A50}" type="presParOf" srcId="{BDECBF43-1E39-4ADC-9351-A950522BDD9E}" destId="{7286761B-506C-41E1-9539-65EB672B5324}" srcOrd="3" destOrd="0" presId="urn:microsoft.com/office/officeart/2018/2/layout/IconVerticalSolidList"/>
    <dgm:cxn modelId="{41381E7F-44E5-4E8F-BB2D-0FD738E1CAF3}" type="presParOf" srcId="{487BD87A-7C1F-41CF-93A6-0AD8B9F0BD83}" destId="{E4417071-A8CB-4ED9-9F6A-455F32F228D0}" srcOrd="7" destOrd="0" presId="urn:microsoft.com/office/officeart/2018/2/layout/IconVerticalSolidList"/>
    <dgm:cxn modelId="{073BDF9C-23CF-4958-B4AD-352A39B0407F}" type="presParOf" srcId="{487BD87A-7C1F-41CF-93A6-0AD8B9F0BD83}" destId="{04069356-2AA3-43AC-BC93-F6159D14515E}" srcOrd="8" destOrd="0" presId="urn:microsoft.com/office/officeart/2018/2/layout/IconVerticalSolidList"/>
    <dgm:cxn modelId="{40AD25AE-0144-4395-9B14-CF5E6762E9BD}" type="presParOf" srcId="{04069356-2AA3-43AC-BC93-F6159D14515E}" destId="{23DBE6D6-C841-4F31-A2DD-784B07F5A01E}" srcOrd="0" destOrd="0" presId="urn:microsoft.com/office/officeart/2018/2/layout/IconVerticalSolidList"/>
    <dgm:cxn modelId="{FE0B03AE-C196-40D1-BBA0-31F9BBF35335}" type="presParOf" srcId="{04069356-2AA3-43AC-BC93-F6159D14515E}" destId="{2318F19F-92CE-486A-9B26-69B2EAE5B2FF}" srcOrd="1" destOrd="0" presId="urn:microsoft.com/office/officeart/2018/2/layout/IconVerticalSolidList"/>
    <dgm:cxn modelId="{D8D7EBA0-1ACD-4ED0-BD5E-85113875AB76}" type="presParOf" srcId="{04069356-2AA3-43AC-BC93-F6159D14515E}" destId="{3EA5E237-91F1-4EDA-9CF5-EA827F47F0DC}" srcOrd="2" destOrd="0" presId="urn:microsoft.com/office/officeart/2018/2/layout/IconVerticalSolidList"/>
    <dgm:cxn modelId="{E9682088-AEE9-4330-87E8-3BA282A3D131}" type="presParOf" srcId="{04069356-2AA3-43AC-BC93-F6159D14515E}" destId="{F38050F7-4537-4D8B-ADEB-A5CAAE85059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A72B45-E7F7-491C-9EA5-7199AD62CF8E}"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6AF9ED8F-B591-4C8A-A488-926DD91AEA04}">
      <dgm:prSet/>
      <dgm:spPr/>
      <dgm:t>
        <a:bodyPr/>
        <a:lstStyle/>
        <a:p>
          <a:r>
            <a:rPr lang="en-GB"/>
            <a:t>Security attacks do not just occur on the web</a:t>
          </a:r>
          <a:endParaRPr lang="en-US"/>
        </a:p>
      </dgm:t>
    </dgm:pt>
    <dgm:pt modelId="{9A03522C-444A-4826-A9CD-B378A68EE057}" type="parTrans" cxnId="{1955497C-88CB-46FF-8B99-559B18192BA0}">
      <dgm:prSet/>
      <dgm:spPr/>
      <dgm:t>
        <a:bodyPr/>
        <a:lstStyle/>
        <a:p>
          <a:endParaRPr lang="en-US"/>
        </a:p>
      </dgm:t>
    </dgm:pt>
    <dgm:pt modelId="{4FAE60A6-9F51-4CD8-9EE9-FF44B005F2C3}" type="sibTrans" cxnId="{1955497C-88CB-46FF-8B99-559B18192BA0}">
      <dgm:prSet/>
      <dgm:spPr/>
      <dgm:t>
        <a:bodyPr/>
        <a:lstStyle/>
        <a:p>
          <a:endParaRPr lang="en-US"/>
        </a:p>
      </dgm:t>
    </dgm:pt>
    <dgm:pt modelId="{4CC2ED2E-3877-4A07-8EE5-2F00FA988894}">
      <dgm:prSet/>
      <dgm:spPr/>
      <dgm:t>
        <a:bodyPr/>
        <a:lstStyle/>
        <a:p>
          <a:r>
            <a:rPr lang="en-GB"/>
            <a:t>Prevalent in operating system software and desktop applications</a:t>
          </a:r>
          <a:endParaRPr lang="en-US"/>
        </a:p>
      </dgm:t>
    </dgm:pt>
    <dgm:pt modelId="{1B951909-EBBE-4E73-9A02-9509AEEE59A9}" type="parTrans" cxnId="{31A43E2C-81B3-4160-BED3-1F32B7920D6C}">
      <dgm:prSet/>
      <dgm:spPr/>
      <dgm:t>
        <a:bodyPr/>
        <a:lstStyle/>
        <a:p>
          <a:endParaRPr lang="en-US"/>
        </a:p>
      </dgm:t>
    </dgm:pt>
    <dgm:pt modelId="{ADB0C398-3758-40B3-B1D4-35A75FA45D9B}" type="sibTrans" cxnId="{31A43E2C-81B3-4160-BED3-1F32B7920D6C}">
      <dgm:prSet/>
      <dgm:spPr/>
      <dgm:t>
        <a:bodyPr/>
        <a:lstStyle/>
        <a:p>
          <a:endParaRPr lang="en-US"/>
        </a:p>
      </dgm:t>
    </dgm:pt>
    <dgm:pt modelId="{143007EE-726C-46C4-8A69-6BE9B8EA2ED6}" type="pres">
      <dgm:prSet presAssocID="{1FA72B45-E7F7-491C-9EA5-7199AD62CF8E}" presName="root" presStyleCnt="0">
        <dgm:presLayoutVars>
          <dgm:dir/>
          <dgm:resizeHandles val="exact"/>
        </dgm:presLayoutVars>
      </dgm:prSet>
      <dgm:spPr/>
    </dgm:pt>
    <dgm:pt modelId="{B55527A1-6571-4BD0-BEF7-1CD6CECA7170}" type="pres">
      <dgm:prSet presAssocID="{6AF9ED8F-B591-4C8A-A488-926DD91AEA04}" presName="compNode" presStyleCnt="0"/>
      <dgm:spPr/>
    </dgm:pt>
    <dgm:pt modelId="{6E13069B-6549-4552-9A16-5CAC89F1A84D}" type="pres">
      <dgm:prSet presAssocID="{6AF9ED8F-B591-4C8A-A488-926DD91AEA04}" presName="bgRect" presStyleLbl="bgShp" presStyleIdx="0" presStyleCnt="2"/>
      <dgm:spPr/>
    </dgm:pt>
    <dgm:pt modelId="{8DECEC01-28C6-4000-A702-6CC69FC128FE}" type="pres">
      <dgm:prSet presAssocID="{6AF9ED8F-B591-4C8A-A488-926DD91AEA04}"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ock"/>
        </a:ext>
      </dgm:extLst>
    </dgm:pt>
    <dgm:pt modelId="{DB402196-3ADB-4236-939A-CC77EB94BE82}" type="pres">
      <dgm:prSet presAssocID="{6AF9ED8F-B591-4C8A-A488-926DD91AEA04}" presName="spaceRect" presStyleCnt="0"/>
      <dgm:spPr/>
    </dgm:pt>
    <dgm:pt modelId="{BC4B0239-E6CA-47A8-87E8-0CE806B93603}" type="pres">
      <dgm:prSet presAssocID="{6AF9ED8F-B591-4C8A-A488-926DD91AEA04}" presName="parTx" presStyleLbl="revTx" presStyleIdx="0" presStyleCnt="2">
        <dgm:presLayoutVars>
          <dgm:chMax val="0"/>
          <dgm:chPref val="0"/>
        </dgm:presLayoutVars>
      </dgm:prSet>
      <dgm:spPr/>
    </dgm:pt>
    <dgm:pt modelId="{8AF0C7A7-F003-427E-8BDA-12EAC80D748B}" type="pres">
      <dgm:prSet presAssocID="{4FAE60A6-9F51-4CD8-9EE9-FF44B005F2C3}" presName="sibTrans" presStyleCnt="0"/>
      <dgm:spPr/>
    </dgm:pt>
    <dgm:pt modelId="{6BFA8264-CFBB-4E40-89F5-3B51F1CF72FB}" type="pres">
      <dgm:prSet presAssocID="{4CC2ED2E-3877-4A07-8EE5-2F00FA988894}" presName="compNode" presStyleCnt="0"/>
      <dgm:spPr/>
    </dgm:pt>
    <dgm:pt modelId="{83A09B9F-7316-413B-801B-08F1FA6D6F06}" type="pres">
      <dgm:prSet presAssocID="{4CC2ED2E-3877-4A07-8EE5-2F00FA988894}" presName="bgRect" presStyleLbl="bgShp" presStyleIdx="1" presStyleCnt="2"/>
      <dgm:spPr/>
    </dgm:pt>
    <dgm:pt modelId="{238F44ED-F5FB-41B5-9833-859A91186560}" type="pres">
      <dgm:prSet presAssocID="{4CC2ED2E-3877-4A07-8EE5-2F00FA988894}"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mputer"/>
        </a:ext>
      </dgm:extLst>
    </dgm:pt>
    <dgm:pt modelId="{3B924A67-B82B-40C5-86AE-833C3CB63E1A}" type="pres">
      <dgm:prSet presAssocID="{4CC2ED2E-3877-4A07-8EE5-2F00FA988894}" presName="spaceRect" presStyleCnt="0"/>
      <dgm:spPr/>
    </dgm:pt>
    <dgm:pt modelId="{80113F1E-02B2-4092-9B47-A4A3F742FFBF}" type="pres">
      <dgm:prSet presAssocID="{4CC2ED2E-3877-4A07-8EE5-2F00FA988894}" presName="parTx" presStyleLbl="revTx" presStyleIdx="1" presStyleCnt="2">
        <dgm:presLayoutVars>
          <dgm:chMax val="0"/>
          <dgm:chPref val="0"/>
        </dgm:presLayoutVars>
      </dgm:prSet>
      <dgm:spPr/>
    </dgm:pt>
  </dgm:ptLst>
  <dgm:cxnLst>
    <dgm:cxn modelId="{31A43E2C-81B3-4160-BED3-1F32B7920D6C}" srcId="{1FA72B45-E7F7-491C-9EA5-7199AD62CF8E}" destId="{4CC2ED2E-3877-4A07-8EE5-2F00FA988894}" srcOrd="1" destOrd="0" parTransId="{1B951909-EBBE-4E73-9A02-9509AEEE59A9}" sibTransId="{ADB0C398-3758-40B3-B1D4-35A75FA45D9B}"/>
    <dgm:cxn modelId="{14994F47-2904-499A-ACE8-EE37BCCE7433}" type="presOf" srcId="{6AF9ED8F-B591-4C8A-A488-926DD91AEA04}" destId="{BC4B0239-E6CA-47A8-87E8-0CE806B93603}" srcOrd="0" destOrd="0" presId="urn:microsoft.com/office/officeart/2018/2/layout/IconVerticalSolidList"/>
    <dgm:cxn modelId="{1955497C-88CB-46FF-8B99-559B18192BA0}" srcId="{1FA72B45-E7F7-491C-9EA5-7199AD62CF8E}" destId="{6AF9ED8F-B591-4C8A-A488-926DD91AEA04}" srcOrd="0" destOrd="0" parTransId="{9A03522C-444A-4826-A9CD-B378A68EE057}" sibTransId="{4FAE60A6-9F51-4CD8-9EE9-FF44B005F2C3}"/>
    <dgm:cxn modelId="{EF8058CA-C117-4BC8-A5F0-065AE92D0D45}" type="presOf" srcId="{4CC2ED2E-3877-4A07-8EE5-2F00FA988894}" destId="{80113F1E-02B2-4092-9B47-A4A3F742FFBF}" srcOrd="0" destOrd="0" presId="urn:microsoft.com/office/officeart/2018/2/layout/IconVerticalSolidList"/>
    <dgm:cxn modelId="{0786D5CD-2D14-4D65-927F-AFC6AE10B797}" type="presOf" srcId="{1FA72B45-E7F7-491C-9EA5-7199AD62CF8E}" destId="{143007EE-726C-46C4-8A69-6BE9B8EA2ED6}" srcOrd="0" destOrd="0" presId="urn:microsoft.com/office/officeart/2018/2/layout/IconVerticalSolidList"/>
    <dgm:cxn modelId="{888CB2F4-453B-4338-8E31-B575A1F5FE09}" type="presParOf" srcId="{143007EE-726C-46C4-8A69-6BE9B8EA2ED6}" destId="{B55527A1-6571-4BD0-BEF7-1CD6CECA7170}" srcOrd="0" destOrd="0" presId="urn:microsoft.com/office/officeart/2018/2/layout/IconVerticalSolidList"/>
    <dgm:cxn modelId="{CE62E434-AEA2-4CB8-8273-95784A191D95}" type="presParOf" srcId="{B55527A1-6571-4BD0-BEF7-1CD6CECA7170}" destId="{6E13069B-6549-4552-9A16-5CAC89F1A84D}" srcOrd="0" destOrd="0" presId="urn:microsoft.com/office/officeart/2018/2/layout/IconVerticalSolidList"/>
    <dgm:cxn modelId="{C7307FE9-5AA4-48D0-8C62-7E9992B5D8EE}" type="presParOf" srcId="{B55527A1-6571-4BD0-BEF7-1CD6CECA7170}" destId="{8DECEC01-28C6-4000-A702-6CC69FC128FE}" srcOrd="1" destOrd="0" presId="urn:microsoft.com/office/officeart/2018/2/layout/IconVerticalSolidList"/>
    <dgm:cxn modelId="{200820E3-E1FB-4AC9-A447-18B296A6EB59}" type="presParOf" srcId="{B55527A1-6571-4BD0-BEF7-1CD6CECA7170}" destId="{DB402196-3ADB-4236-939A-CC77EB94BE82}" srcOrd="2" destOrd="0" presId="urn:microsoft.com/office/officeart/2018/2/layout/IconVerticalSolidList"/>
    <dgm:cxn modelId="{7AD3E15C-35E3-43CE-B64B-5998609F067F}" type="presParOf" srcId="{B55527A1-6571-4BD0-BEF7-1CD6CECA7170}" destId="{BC4B0239-E6CA-47A8-87E8-0CE806B93603}" srcOrd="3" destOrd="0" presId="urn:microsoft.com/office/officeart/2018/2/layout/IconVerticalSolidList"/>
    <dgm:cxn modelId="{9C6342CF-E513-4CE9-9E33-BF54A648CF12}" type="presParOf" srcId="{143007EE-726C-46C4-8A69-6BE9B8EA2ED6}" destId="{8AF0C7A7-F003-427E-8BDA-12EAC80D748B}" srcOrd="1" destOrd="0" presId="urn:microsoft.com/office/officeart/2018/2/layout/IconVerticalSolidList"/>
    <dgm:cxn modelId="{230E32A2-2305-4AD9-A5A8-820A47154A47}" type="presParOf" srcId="{143007EE-726C-46C4-8A69-6BE9B8EA2ED6}" destId="{6BFA8264-CFBB-4E40-89F5-3B51F1CF72FB}" srcOrd="2" destOrd="0" presId="urn:microsoft.com/office/officeart/2018/2/layout/IconVerticalSolidList"/>
    <dgm:cxn modelId="{7DF4C1DA-F609-4658-AFC9-5DD663E8391B}" type="presParOf" srcId="{6BFA8264-CFBB-4E40-89F5-3B51F1CF72FB}" destId="{83A09B9F-7316-413B-801B-08F1FA6D6F06}" srcOrd="0" destOrd="0" presId="urn:microsoft.com/office/officeart/2018/2/layout/IconVerticalSolidList"/>
    <dgm:cxn modelId="{6CA5CA52-2F3E-4607-A6FB-110A2C6C54E1}" type="presParOf" srcId="{6BFA8264-CFBB-4E40-89F5-3B51F1CF72FB}" destId="{238F44ED-F5FB-41B5-9833-859A91186560}" srcOrd="1" destOrd="0" presId="urn:microsoft.com/office/officeart/2018/2/layout/IconVerticalSolidList"/>
    <dgm:cxn modelId="{8C8C6041-1D16-4A30-B1FB-1B2194016D0D}" type="presParOf" srcId="{6BFA8264-CFBB-4E40-89F5-3B51F1CF72FB}" destId="{3B924A67-B82B-40C5-86AE-833C3CB63E1A}" srcOrd="2" destOrd="0" presId="urn:microsoft.com/office/officeart/2018/2/layout/IconVerticalSolidList"/>
    <dgm:cxn modelId="{ABCE6126-10C5-42BF-982D-96DF198F1033}" type="presParOf" srcId="{6BFA8264-CFBB-4E40-89F5-3B51F1CF72FB}" destId="{80113F1E-02B2-4092-9B47-A4A3F742FFB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905C11A-A1F9-4136-8D3A-1302C6D8971E}" type="doc">
      <dgm:prSet loTypeId="urn:microsoft.com/office/officeart/2018/2/layout/IconLabelDescriptionList" loCatId="icon" qsTypeId="urn:microsoft.com/office/officeart/2005/8/quickstyle/simple1" qsCatId="simple" csTypeId="urn:microsoft.com/office/officeart/2005/8/colors/accent1_2" csCatId="accent1" phldr="1"/>
      <dgm:spPr/>
      <dgm:t>
        <a:bodyPr/>
        <a:lstStyle/>
        <a:p>
          <a:endParaRPr lang="en-US"/>
        </a:p>
      </dgm:t>
    </dgm:pt>
    <dgm:pt modelId="{3A361FCC-05E7-4BB6-94FD-B95AB9C94FC8}">
      <dgm:prSet/>
      <dgm:spPr/>
      <dgm:t>
        <a:bodyPr/>
        <a:lstStyle/>
        <a:p>
          <a:pPr>
            <a:defRPr b="1"/>
          </a:pPr>
          <a:r>
            <a:rPr lang="en-GB"/>
            <a:t>Security</a:t>
          </a:r>
          <a:endParaRPr lang="en-US"/>
        </a:p>
      </dgm:t>
    </dgm:pt>
    <dgm:pt modelId="{0D67C10E-14DD-47DA-811C-4BEE870148E7}" type="parTrans" cxnId="{AE2E8ED9-ED62-4F72-B942-259C04C74CE3}">
      <dgm:prSet/>
      <dgm:spPr/>
      <dgm:t>
        <a:bodyPr/>
        <a:lstStyle/>
        <a:p>
          <a:endParaRPr lang="en-US"/>
        </a:p>
      </dgm:t>
    </dgm:pt>
    <dgm:pt modelId="{B9E071C4-7366-491D-BB44-F7B4C0ACAC50}" type="sibTrans" cxnId="{AE2E8ED9-ED62-4F72-B942-259C04C74CE3}">
      <dgm:prSet/>
      <dgm:spPr/>
      <dgm:t>
        <a:bodyPr/>
        <a:lstStyle/>
        <a:p>
          <a:endParaRPr lang="en-US"/>
        </a:p>
      </dgm:t>
    </dgm:pt>
    <dgm:pt modelId="{5BFE7914-9F5F-4C74-892D-434A7A2478D1}">
      <dgm:prSet/>
      <dgm:spPr/>
      <dgm:t>
        <a:bodyPr/>
        <a:lstStyle/>
        <a:p>
          <a:r>
            <a:rPr lang="en-GB"/>
            <a:t>Concerned with the physical</a:t>
          </a:r>
          <a:endParaRPr lang="en-US"/>
        </a:p>
      </dgm:t>
    </dgm:pt>
    <dgm:pt modelId="{2F5084BE-A77A-4AF7-A219-FD115A05AB1A}" type="parTrans" cxnId="{ACEDAC23-D352-42C3-8985-B7EBA7A4E357}">
      <dgm:prSet/>
      <dgm:spPr/>
      <dgm:t>
        <a:bodyPr/>
        <a:lstStyle/>
        <a:p>
          <a:endParaRPr lang="en-US"/>
        </a:p>
      </dgm:t>
    </dgm:pt>
    <dgm:pt modelId="{8EE147BE-B682-4B04-BC4B-0C2181D186AC}" type="sibTrans" cxnId="{ACEDAC23-D352-42C3-8985-B7EBA7A4E357}">
      <dgm:prSet/>
      <dgm:spPr/>
      <dgm:t>
        <a:bodyPr/>
        <a:lstStyle/>
        <a:p>
          <a:endParaRPr lang="en-US"/>
        </a:p>
      </dgm:t>
    </dgm:pt>
    <dgm:pt modelId="{39385028-FF23-45D0-8780-9EC726897156}">
      <dgm:prSet/>
      <dgm:spPr/>
      <dgm:t>
        <a:bodyPr/>
        <a:lstStyle/>
        <a:p>
          <a:r>
            <a:rPr lang="en-GB"/>
            <a:t>Not how to mitigate, but how to fix</a:t>
          </a:r>
          <a:endParaRPr lang="en-US"/>
        </a:p>
      </dgm:t>
    </dgm:pt>
    <dgm:pt modelId="{EA258275-6233-4E33-B4C8-8D541A83EBEF}" type="parTrans" cxnId="{8EC90F5B-2382-415A-B03E-AE3E40F6D7F0}">
      <dgm:prSet/>
      <dgm:spPr/>
      <dgm:t>
        <a:bodyPr/>
        <a:lstStyle/>
        <a:p>
          <a:endParaRPr lang="en-US"/>
        </a:p>
      </dgm:t>
    </dgm:pt>
    <dgm:pt modelId="{78E188C5-1265-4349-A2A0-EF690C822E3C}" type="sibTrans" cxnId="{8EC90F5B-2382-415A-B03E-AE3E40F6D7F0}">
      <dgm:prSet/>
      <dgm:spPr/>
      <dgm:t>
        <a:bodyPr/>
        <a:lstStyle/>
        <a:p>
          <a:endParaRPr lang="en-US"/>
        </a:p>
      </dgm:t>
    </dgm:pt>
    <dgm:pt modelId="{80BA5ECE-EAAA-44E6-AF24-A7755A199EFA}">
      <dgm:prSet/>
      <dgm:spPr/>
      <dgm:t>
        <a:bodyPr/>
        <a:lstStyle/>
        <a:p>
          <a:pPr>
            <a:defRPr b="1"/>
          </a:pPr>
          <a:r>
            <a:rPr lang="en-GB"/>
            <a:t>Resilience</a:t>
          </a:r>
          <a:endParaRPr lang="en-US"/>
        </a:p>
      </dgm:t>
    </dgm:pt>
    <dgm:pt modelId="{21C91716-5675-420C-BCA1-E4A620F280B8}" type="parTrans" cxnId="{368CEF63-5740-491E-859F-D2E6AF7AD984}">
      <dgm:prSet/>
      <dgm:spPr/>
      <dgm:t>
        <a:bodyPr/>
        <a:lstStyle/>
        <a:p>
          <a:endParaRPr lang="en-US"/>
        </a:p>
      </dgm:t>
    </dgm:pt>
    <dgm:pt modelId="{73D56CC0-2CD3-4A59-9CAD-4CD1E9D191DC}" type="sibTrans" cxnId="{368CEF63-5740-491E-859F-D2E6AF7AD984}">
      <dgm:prSet/>
      <dgm:spPr/>
      <dgm:t>
        <a:bodyPr/>
        <a:lstStyle/>
        <a:p>
          <a:endParaRPr lang="en-US"/>
        </a:p>
      </dgm:t>
    </dgm:pt>
    <dgm:pt modelId="{318386D1-2DA5-48B9-940F-495DE8E44E53}">
      <dgm:prSet/>
      <dgm:spPr/>
      <dgm:t>
        <a:bodyPr/>
        <a:lstStyle/>
        <a:p>
          <a:r>
            <a:rPr lang="en-GB"/>
            <a:t>Can you continue?</a:t>
          </a:r>
          <a:endParaRPr lang="en-US"/>
        </a:p>
      </dgm:t>
    </dgm:pt>
    <dgm:pt modelId="{8291AE46-6924-4A82-B179-35F38ACC72B6}" type="parTrans" cxnId="{8F03712C-B825-4317-831E-C32F760D689F}">
      <dgm:prSet/>
      <dgm:spPr/>
      <dgm:t>
        <a:bodyPr/>
        <a:lstStyle/>
        <a:p>
          <a:endParaRPr lang="en-US"/>
        </a:p>
      </dgm:t>
    </dgm:pt>
    <dgm:pt modelId="{CBD5FBE6-7C4D-419F-A743-98DDE13D522B}" type="sibTrans" cxnId="{8F03712C-B825-4317-831E-C32F760D689F}">
      <dgm:prSet/>
      <dgm:spPr/>
      <dgm:t>
        <a:bodyPr/>
        <a:lstStyle/>
        <a:p>
          <a:endParaRPr lang="en-US"/>
        </a:p>
      </dgm:t>
    </dgm:pt>
    <dgm:pt modelId="{5988EC52-A0CA-4D81-9BB3-635825BC5358}">
      <dgm:prSet/>
      <dgm:spPr/>
      <dgm:t>
        <a:bodyPr/>
        <a:lstStyle/>
        <a:p>
          <a:r>
            <a:rPr lang="en-GB"/>
            <a:t>How to continue?</a:t>
          </a:r>
          <a:endParaRPr lang="en-US"/>
        </a:p>
      </dgm:t>
    </dgm:pt>
    <dgm:pt modelId="{4A06F62A-7E18-4DE8-8AEE-ABDC2BEA8232}" type="parTrans" cxnId="{F26EBD6C-FC0E-438E-9279-AAF080FF005D}">
      <dgm:prSet/>
      <dgm:spPr/>
      <dgm:t>
        <a:bodyPr/>
        <a:lstStyle/>
        <a:p>
          <a:endParaRPr lang="en-US"/>
        </a:p>
      </dgm:t>
    </dgm:pt>
    <dgm:pt modelId="{BFC43549-8D4E-4E78-B9C3-EDFF0CEDFEB8}" type="sibTrans" cxnId="{F26EBD6C-FC0E-438E-9279-AAF080FF005D}">
      <dgm:prSet/>
      <dgm:spPr/>
      <dgm:t>
        <a:bodyPr/>
        <a:lstStyle/>
        <a:p>
          <a:endParaRPr lang="en-US"/>
        </a:p>
      </dgm:t>
    </dgm:pt>
    <dgm:pt modelId="{12C26FAE-4E34-4950-A5B6-589E6753B987}">
      <dgm:prSet/>
      <dgm:spPr/>
      <dgm:t>
        <a:bodyPr/>
        <a:lstStyle/>
        <a:p>
          <a:r>
            <a:rPr lang="en-GB"/>
            <a:t>How long before a fix is available</a:t>
          </a:r>
          <a:endParaRPr lang="en-US"/>
        </a:p>
      </dgm:t>
    </dgm:pt>
    <dgm:pt modelId="{9B3CD1B9-9A70-4D4C-867F-1F02E7A26EDC}" type="parTrans" cxnId="{D7A3315C-B132-498B-912C-E2427DFA0FBC}">
      <dgm:prSet/>
      <dgm:spPr/>
      <dgm:t>
        <a:bodyPr/>
        <a:lstStyle/>
        <a:p>
          <a:endParaRPr lang="en-US"/>
        </a:p>
      </dgm:t>
    </dgm:pt>
    <dgm:pt modelId="{17C38CD0-5F88-4B90-922E-C4E47F89380D}" type="sibTrans" cxnId="{D7A3315C-B132-498B-912C-E2427DFA0FBC}">
      <dgm:prSet/>
      <dgm:spPr/>
      <dgm:t>
        <a:bodyPr/>
        <a:lstStyle/>
        <a:p>
          <a:endParaRPr lang="en-US"/>
        </a:p>
      </dgm:t>
    </dgm:pt>
    <dgm:pt modelId="{B125ECD3-2B91-47E8-95CC-1DACE6CF22B9}" type="pres">
      <dgm:prSet presAssocID="{1905C11A-A1F9-4136-8D3A-1302C6D8971E}" presName="root" presStyleCnt="0">
        <dgm:presLayoutVars>
          <dgm:dir/>
          <dgm:resizeHandles val="exact"/>
        </dgm:presLayoutVars>
      </dgm:prSet>
      <dgm:spPr/>
    </dgm:pt>
    <dgm:pt modelId="{42E49597-9B1C-4955-9A41-A4D4C2254039}" type="pres">
      <dgm:prSet presAssocID="{3A361FCC-05E7-4BB6-94FD-B95AB9C94FC8}" presName="compNode" presStyleCnt="0"/>
      <dgm:spPr/>
    </dgm:pt>
    <dgm:pt modelId="{C29E0864-91B5-47A2-AA0D-9A811201BFD1}" type="pres">
      <dgm:prSet presAssocID="{3A361FCC-05E7-4BB6-94FD-B95AB9C94FC8}"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Irritant"/>
        </a:ext>
      </dgm:extLst>
    </dgm:pt>
    <dgm:pt modelId="{974C109A-EF13-4C87-BBF6-68C29709609F}" type="pres">
      <dgm:prSet presAssocID="{3A361FCC-05E7-4BB6-94FD-B95AB9C94FC8}" presName="iconSpace" presStyleCnt="0"/>
      <dgm:spPr/>
    </dgm:pt>
    <dgm:pt modelId="{85F674DC-890B-41AA-865C-17CE597A28F1}" type="pres">
      <dgm:prSet presAssocID="{3A361FCC-05E7-4BB6-94FD-B95AB9C94FC8}" presName="parTx" presStyleLbl="revTx" presStyleIdx="0" presStyleCnt="4">
        <dgm:presLayoutVars>
          <dgm:chMax val="0"/>
          <dgm:chPref val="0"/>
        </dgm:presLayoutVars>
      </dgm:prSet>
      <dgm:spPr/>
    </dgm:pt>
    <dgm:pt modelId="{90AFB85F-B875-4DE6-8ADE-16118614D1C3}" type="pres">
      <dgm:prSet presAssocID="{3A361FCC-05E7-4BB6-94FD-B95AB9C94FC8}" presName="txSpace" presStyleCnt="0"/>
      <dgm:spPr/>
    </dgm:pt>
    <dgm:pt modelId="{BD269FC0-9391-4358-9F75-65D0459DA89C}" type="pres">
      <dgm:prSet presAssocID="{3A361FCC-05E7-4BB6-94FD-B95AB9C94FC8}" presName="desTx" presStyleLbl="revTx" presStyleIdx="1" presStyleCnt="4">
        <dgm:presLayoutVars/>
      </dgm:prSet>
      <dgm:spPr/>
    </dgm:pt>
    <dgm:pt modelId="{86279F55-C10B-4208-9156-90C88569196E}" type="pres">
      <dgm:prSet presAssocID="{B9E071C4-7366-491D-BB44-F7B4C0ACAC50}" presName="sibTrans" presStyleCnt="0"/>
      <dgm:spPr/>
    </dgm:pt>
    <dgm:pt modelId="{7CE6F439-0E41-43EC-922C-C67CE03D7231}" type="pres">
      <dgm:prSet presAssocID="{80BA5ECE-EAAA-44E6-AF24-A7755A199EFA}" presName="compNode" presStyleCnt="0"/>
      <dgm:spPr/>
    </dgm:pt>
    <dgm:pt modelId="{125F22BB-5795-47AA-9101-558F502CCC04}" type="pres">
      <dgm:prSet presAssocID="{80BA5ECE-EAAA-44E6-AF24-A7755A199EFA}"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peed Bump"/>
        </a:ext>
      </dgm:extLst>
    </dgm:pt>
    <dgm:pt modelId="{320C1FA7-19CE-410A-A74E-9B60ABE1CC29}" type="pres">
      <dgm:prSet presAssocID="{80BA5ECE-EAAA-44E6-AF24-A7755A199EFA}" presName="iconSpace" presStyleCnt="0"/>
      <dgm:spPr/>
    </dgm:pt>
    <dgm:pt modelId="{5A3FE282-F8F2-45E0-8828-D5E04359D78D}" type="pres">
      <dgm:prSet presAssocID="{80BA5ECE-EAAA-44E6-AF24-A7755A199EFA}" presName="parTx" presStyleLbl="revTx" presStyleIdx="2" presStyleCnt="4">
        <dgm:presLayoutVars>
          <dgm:chMax val="0"/>
          <dgm:chPref val="0"/>
        </dgm:presLayoutVars>
      </dgm:prSet>
      <dgm:spPr/>
    </dgm:pt>
    <dgm:pt modelId="{44636591-0758-4507-917E-D591955CC841}" type="pres">
      <dgm:prSet presAssocID="{80BA5ECE-EAAA-44E6-AF24-A7755A199EFA}" presName="txSpace" presStyleCnt="0"/>
      <dgm:spPr/>
    </dgm:pt>
    <dgm:pt modelId="{70E2566D-D15B-4815-96DF-DF360CBF26C9}" type="pres">
      <dgm:prSet presAssocID="{80BA5ECE-EAAA-44E6-AF24-A7755A199EFA}" presName="desTx" presStyleLbl="revTx" presStyleIdx="3" presStyleCnt="4">
        <dgm:presLayoutVars/>
      </dgm:prSet>
      <dgm:spPr/>
    </dgm:pt>
  </dgm:ptLst>
  <dgm:cxnLst>
    <dgm:cxn modelId="{ACEDAC23-D352-42C3-8985-B7EBA7A4E357}" srcId="{3A361FCC-05E7-4BB6-94FD-B95AB9C94FC8}" destId="{5BFE7914-9F5F-4C74-892D-434A7A2478D1}" srcOrd="0" destOrd="0" parTransId="{2F5084BE-A77A-4AF7-A219-FD115A05AB1A}" sibTransId="{8EE147BE-B682-4B04-BC4B-0C2181D186AC}"/>
    <dgm:cxn modelId="{8F03712C-B825-4317-831E-C32F760D689F}" srcId="{80BA5ECE-EAAA-44E6-AF24-A7755A199EFA}" destId="{318386D1-2DA5-48B9-940F-495DE8E44E53}" srcOrd="0" destOrd="0" parTransId="{8291AE46-6924-4A82-B179-35F38ACC72B6}" sibTransId="{CBD5FBE6-7C4D-419F-A743-98DDE13D522B}"/>
    <dgm:cxn modelId="{EE9ACD2E-7C83-4FD8-97B0-5992EFA85AC2}" type="presOf" srcId="{3A361FCC-05E7-4BB6-94FD-B95AB9C94FC8}" destId="{85F674DC-890B-41AA-865C-17CE597A28F1}" srcOrd="0" destOrd="0" presId="urn:microsoft.com/office/officeart/2018/2/layout/IconLabelDescriptionList"/>
    <dgm:cxn modelId="{3A85863B-B868-4F36-B779-4379257F361E}" type="presOf" srcId="{5BFE7914-9F5F-4C74-892D-434A7A2478D1}" destId="{BD269FC0-9391-4358-9F75-65D0459DA89C}" srcOrd="0" destOrd="0" presId="urn:microsoft.com/office/officeart/2018/2/layout/IconLabelDescriptionList"/>
    <dgm:cxn modelId="{8EC90F5B-2382-415A-B03E-AE3E40F6D7F0}" srcId="{3A361FCC-05E7-4BB6-94FD-B95AB9C94FC8}" destId="{39385028-FF23-45D0-8780-9EC726897156}" srcOrd="1" destOrd="0" parTransId="{EA258275-6233-4E33-B4C8-8D541A83EBEF}" sibTransId="{78E188C5-1265-4349-A2A0-EF690C822E3C}"/>
    <dgm:cxn modelId="{D7A3315C-B132-498B-912C-E2427DFA0FBC}" srcId="{80BA5ECE-EAAA-44E6-AF24-A7755A199EFA}" destId="{12C26FAE-4E34-4950-A5B6-589E6753B987}" srcOrd="2" destOrd="0" parTransId="{9B3CD1B9-9A70-4D4C-867F-1F02E7A26EDC}" sibTransId="{17C38CD0-5F88-4B90-922E-C4E47F89380D}"/>
    <dgm:cxn modelId="{368CEF63-5740-491E-859F-D2E6AF7AD984}" srcId="{1905C11A-A1F9-4136-8D3A-1302C6D8971E}" destId="{80BA5ECE-EAAA-44E6-AF24-A7755A199EFA}" srcOrd="1" destOrd="0" parTransId="{21C91716-5675-420C-BCA1-E4A620F280B8}" sibTransId="{73D56CC0-2CD3-4A59-9CAD-4CD1E9D191DC}"/>
    <dgm:cxn modelId="{F3FFEA46-0E00-4319-B519-4B3AFC16510C}" type="presOf" srcId="{5988EC52-A0CA-4D81-9BB3-635825BC5358}" destId="{70E2566D-D15B-4815-96DF-DF360CBF26C9}" srcOrd="0" destOrd="1" presId="urn:microsoft.com/office/officeart/2018/2/layout/IconLabelDescriptionList"/>
    <dgm:cxn modelId="{F26EBD6C-FC0E-438E-9279-AAF080FF005D}" srcId="{80BA5ECE-EAAA-44E6-AF24-A7755A199EFA}" destId="{5988EC52-A0CA-4D81-9BB3-635825BC5358}" srcOrd="1" destOrd="0" parTransId="{4A06F62A-7E18-4DE8-8AEE-ABDC2BEA8232}" sibTransId="{BFC43549-8D4E-4E78-B9C3-EDFF0CEDFEB8}"/>
    <dgm:cxn modelId="{3BB6A3A2-5B60-414A-8C31-27B89E810187}" type="presOf" srcId="{80BA5ECE-EAAA-44E6-AF24-A7755A199EFA}" destId="{5A3FE282-F8F2-45E0-8828-D5E04359D78D}" srcOrd="0" destOrd="0" presId="urn:microsoft.com/office/officeart/2018/2/layout/IconLabelDescriptionList"/>
    <dgm:cxn modelId="{41C1E6B0-E996-49A5-80C5-4B5856CE4EC6}" type="presOf" srcId="{12C26FAE-4E34-4950-A5B6-589E6753B987}" destId="{70E2566D-D15B-4815-96DF-DF360CBF26C9}" srcOrd="0" destOrd="2" presId="urn:microsoft.com/office/officeart/2018/2/layout/IconLabelDescriptionList"/>
    <dgm:cxn modelId="{AE2E8ED9-ED62-4F72-B942-259C04C74CE3}" srcId="{1905C11A-A1F9-4136-8D3A-1302C6D8971E}" destId="{3A361FCC-05E7-4BB6-94FD-B95AB9C94FC8}" srcOrd="0" destOrd="0" parTransId="{0D67C10E-14DD-47DA-811C-4BEE870148E7}" sibTransId="{B9E071C4-7366-491D-BB44-F7B4C0ACAC50}"/>
    <dgm:cxn modelId="{D1C021DE-D6F1-4D6F-AC82-D9FFF687D515}" type="presOf" srcId="{1905C11A-A1F9-4136-8D3A-1302C6D8971E}" destId="{B125ECD3-2B91-47E8-95CC-1DACE6CF22B9}" srcOrd="0" destOrd="0" presId="urn:microsoft.com/office/officeart/2018/2/layout/IconLabelDescriptionList"/>
    <dgm:cxn modelId="{3FEBE7EA-D0CA-4069-A682-2B211B76ABC9}" type="presOf" srcId="{39385028-FF23-45D0-8780-9EC726897156}" destId="{BD269FC0-9391-4358-9F75-65D0459DA89C}" srcOrd="0" destOrd="1" presId="urn:microsoft.com/office/officeart/2018/2/layout/IconLabelDescriptionList"/>
    <dgm:cxn modelId="{41ED51F7-A1C3-434C-B012-6E6CC90F8621}" type="presOf" srcId="{318386D1-2DA5-48B9-940F-495DE8E44E53}" destId="{70E2566D-D15B-4815-96DF-DF360CBF26C9}" srcOrd="0" destOrd="0" presId="urn:microsoft.com/office/officeart/2018/2/layout/IconLabelDescriptionList"/>
    <dgm:cxn modelId="{886DD1BC-C56A-4B82-B178-1BF0D3534217}" type="presParOf" srcId="{B125ECD3-2B91-47E8-95CC-1DACE6CF22B9}" destId="{42E49597-9B1C-4955-9A41-A4D4C2254039}" srcOrd="0" destOrd="0" presId="urn:microsoft.com/office/officeart/2018/2/layout/IconLabelDescriptionList"/>
    <dgm:cxn modelId="{72FF478E-F5B1-4CAD-9D5B-7795F923CAC6}" type="presParOf" srcId="{42E49597-9B1C-4955-9A41-A4D4C2254039}" destId="{C29E0864-91B5-47A2-AA0D-9A811201BFD1}" srcOrd="0" destOrd="0" presId="urn:microsoft.com/office/officeart/2018/2/layout/IconLabelDescriptionList"/>
    <dgm:cxn modelId="{E208D688-B368-4DB2-8AF0-CEB5A5BF8479}" type="presParOf" srcId="{42E49597-9B1C-4955-9A41-A4D4C2254039}" destId="{974C109A-EF13-4C87-BBF6-68C29709609F}" srcOrd="1" destOrd="0" presId="urn:microsoft.com/office/officeart/2018/2/layout/IconLabelDescriptionList"/>
    <dgm:cxn modelId="{BDE233A8-53A5-4F97-A415-45F434748334}" type="presParOf" srcId="{42E49597-9B1C-4955-9A41-A4D4C2254039}" destId="{85F674DC-890B-41AA-865C-17CE597A28F1}" srcOrd="2" destOrd="0" presId="urn:microsoft.com/office/officeart/2018/2/layout/IconLabelDescriptionList"/>
    <dgm:cxn modelId="{72602F27-E2BF-48DE-878A-4FAB1F5EE436}" type="presParOf" srcId="{42E49597-9B1C-4955-9A41-A4D4C2254039}" destId="{90AFB85F-B875-4DE6-8ADE-16118614D1C3}" srcOrd="3" destOrd="0" presId="urn:microsoft.com/office/officeart/2018/2/layout/IconLabelDescriptionList"/>
    <dgm:cxn modelId="{34A8E35F-C1F6-4BA6-83BD-B1C8FB62FD07}" type="presParOf" srcId="{42E49597-9B1C-4955-9A41-A4D4C2254039}" destId="{BD269FC0-9391-4358-9F75-65D0459DA89C}" srcOrd="4" destOrd="0" presId="urn:microsoft.com/office/officeart/2018/2/layout/IconLabelDescriptionList"/>
    <dgm:cxn modelId="{55DCCBC8-00DF-4ABA-90AB-57E044F9E92C}" type="presParOf" srcId="{B125ECD3-2B91-47E8-95CC-1DACE6CF22B9}" destId="{86279F55-C10B-4208-9156-90C88569196E}" srcOrd="1" destOrd="0" presId="urn:microsoft.com/office/officeart/2018/2/layout/IconLabelDescriptionList"/>
    <dgm:cxn modelId="{C670F870-7DE3-4099-8516-CE7DA0CA45E2}" type="presParOf" srcId="{B125ECD3-2B91-47E8-95CC-1DACE6CF22B9}" destId="{7CE6F439-0E41-43EC-922C-C67CE03D7231}" srcOrd="2" destOrd="0" presId="urn:microsoft.com/office/officeart/2018/2/layout/IconLabelDescriptionList"/>
    <dgm:cxn modelId="{61FBD242-BCFA-4B04-AE36-ACD795A36A4B}" type="presParOf" srcId="{7CE6F439-0E41-43EC-922C-C67CE03D7231}" destId="{125F22BB-5795-47AA-9101-558F502CCC04}" srcOrd="0" destOrd="0" presId="urn:microsoft.com/office/officeart/2018/2/layout/IconLabelDescriptionList"/>
    <dgm:cxn modelId="{3F0D1F52-7BF2-4BBC-B729-0F196386E8D5}" type="presParOf" srcId="{7CE6F439-0E41-43EC-922C-C67CE03D7231}" destId="{320C1FA7-19CE-410A-A74E-9B60ABE1CC29}" srcOrd="1" destOrd="0" presId="urn:microsoft.com/office/officeart/2018/2/layout/IconLabelDescriptionList"/>
    <dgm:cxn modelId="{A526319A-2215-4045-82BA-31A2B3A9285B}" type="presParOf" srcId="{7CE6F439-0E41-43EC-922C-C67CE03D7231}" destId="{5A3FE282-F8F2-45E0-8828-D5E04359D78D}" srcOrd="2" destOrd="0" presId="urn:microsoft.com/office/officeart/2018/2/layout/IconLabelDescriptionList"/>
    <dgm:cxn modelId="{A33A8CBF-40AF-4D49-AAEF-7D642EC3EECD}" type="presParOf" srcId="{7CE6F439-0E41-43EC-922C-C67CE03D7231}" destId="{44636591-0758-4507-917E-D591955CC841}" srcOrd="3" destOrd="0" presId="urn:microsoft.com/office/officeart/2018/2/layout/IconLabelDescriptionList"/>
    <dgm:cxn modelId="{FDE0BD53-7BB9-4DFD-B436-214BDF0D3A4E}" type="presParOf" srcId="{7CE6F439-0E41-43EC-922C-C67CE03D7231}" destId="{70E2566D-D15B-4815-96DF-DF360CBF26C9}"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CA82380-1904-410C-B841-0B911448E003}" type="doc">
      <dgm:prSet loTypeId="urn:microsoft.com/office/officeart/2018/2/layout/IconLabelDescriptionList" loCatId="icon" qsTypeId="urn:microsoft.com/office/officeart/2005/8/quickstyle/simple1" qsCatId="simple" csTypeId="urn:microsoft.com/office/officeart/2005/8/colors/accent1_2" csCatId="accent1" phldr="1"/>
      <dgm:spPr/>
      <dgm:t>
        <a:bodyPr/>
        <a:lstStyle/>
        <a:p>
          <a:endParaRPr lang="en-GB"/>
        </a:p>
      </dgm:t>
    </dgm:pt>
    <dgm:pt modelId="{876FB25E-FD03-4A00-8C0C-7ACE7A43E202}">
      <dgm:prSet/>
      <dgm:spPr/>
      <dgm:t>
        <a:bodyPr/>
        <a:lstStyle/>
        <a:p>
          <a:pPr>
            <a:lnSpc>
              <a:spcPct val="100000"/>
            </a:lnSpc>
            <a:defRPr b="1"/>
          </a:pPr>
          <a:r>
            <a:rPr lang="en-GB"/>
            <a:t>Baiting attacks</a:t>
          </a:r>
        </a:p>
      </dgm:t>
    </dgm:pt>
    <dgm:pt modelId="{828F3EDC-E558-4EDE-A200-1431A4CC6D44}" type="parTrans" cxnId="{F6A84FC6-98E0-4114-A82D-DD430ADDAC87}">
      <dgm:prSet/>
      <dgm:spPr/>
      <dgm:t>
        <a:bodyPr/>
        <a:lstStyle/>
        <a:p>
          <a:endParaRPr lang="en-GB"/>
        </a:p>
      </dgm:t>
    </dgm:pt>
    <dgm:pt modelId="{E9711939-54C6-401F-901A-F57C145DA124}" type="sibTrans" cxnId="{F6A84FC6-98E0-4114-A82D-DD430ADDAC87}">
      <dgm:prSet/>
      <dgm:spPr/>
      <dgm:t>
        <a:bodyPr/>
        <a:lstStyle/>
        <a:p>
          <a:endParaRPr lang="en-GB"/>
        </a:p>
      </dgm:t>
    </dgm:pt>
    <dgm:pt modelId="{FBE11C3B-4FDF-4F40-A266-4EECA5C427BD}">
      <dgm:prSet/>
      <dgm:spPr/>
      <dgm:t>
        <a:bodyPr/>
        <a:lstStyle/>
        <a:p>
          <a:pPr>
            <a:lnSpc>
              <a:spcPct val="100000"/>
            </a:lnSpc>
          </a:pPr>
          <a:r>
            <a:rPr lang="en-GB"/>
            <a:t>Use a false promise to pique a victim’s greed or curiosity</a:t>
          </a:r>
        </a:p>
      </dgm:t>
    </dgm:pt>
    <dgm:pt modelId="{F929C87B-3ED7-448E-9E0C-C46CFC44A23D}" type="parTrans" cxnId="{47F03F8F-E3EF-41C3-9069-66859EC0B107}">
      <dgm:prSet/>
      <dgm:spPr/>
      <dgm:t>
        <a:bodyPr/>
        <a:lstStyle/>
        <a:p>
          <a:endParaRPr lang="en-GB"/>
        </a:p>
      </dgm:t>
    </dgm:pt>
    <dgm:pt modelId="{89EFF55D-6B92-43AD-9018-4BC1E77FD8C1}" type="sibTrans" cxnId="{47F03F8F-E3EF-41C3-9069-66859EC0B107}">
      <dgm:prSet/>
      <dgm:spPr/>
      <dgm:t>
        <a:bodyPr/>
        <a:lstStyle/>
        <a:p>
          <a:endParaRPr lang="en-GB"/>
        </a:p>
      </dgm:t>
    </dgm:pt>
    <dgm:pt modelId="{200F5066-8765-4DBD-B0B9-58F1F45B7B30}">
      <dgm:prSet/>
      <dgm:spPr/>
      <dgm:t>
        <a:bodyPr/>
        <a:lstStyle/>
        <a:p>
          <a:pPr>
            <a:lnSpc>
              <a:spcPct val="100000"/>
            </a:lnSpc>
          </a:pPr>
          <a:r>
            <a:rPr lang="en-GB"/>
            <a:t>The most reviled form of baiting uses physical media to disperse malware. </a:t>
          </a:r>
        </a:p>
      </dgm:t>
    </dgm:pt>
    <dgm:pt modelId="{97B0C730-1349-43AB-8B2C-F408DB3AF259}" type="parTrans" cxnId="{D46C5198-37B4-4C5D-B90F-5A0D05250E88}">
      <dgm:prSet/>
      <dgm:spPr/>
      <dgm:t>
        <a:bodyPr/>
        <a:lstStyle/>
        <a:p>
          <a:endParaRPr lang="en-GB"/>
        </a:p>
      </dgm:t>
    </dgm:pt>
    <dgm:pt modelId="{5CC4391D-EB5D-4D19-B804-8B5BC2BF599B}" type="sibTrans" cxnId="{D46C5198-37B4-4C5D-B90F-5A0D05250E88}">
      <dgm:prSet/>
      <dgm:spPr/>
      <dgm:t>
        <a:bodyPr/>
        <a:lstStyle/>
        <a:p>
          <a:endParaRPr lang="en-GB"/>
        </a:p>
      </dgm:t>
    </dgm:pt>
    <dgm:pt modelId="{69B2D7C5-DA4B-4CD2-BDE5-CA585C66CF5E}">
      <dgm:prSet/>
      <dgm:spPr/>
      <dgm:t>
        <a:bodyPr/>
        <a:lstStyle/>
        <a:p>
          <a:pPr>
            <a:lnSpc>
              <a:spcPct val="100000"/>
            </a:lnSpc>
          </a:pPr>
          <a:r>
            <a:rPr lang="en-GB"/>
            <a:t>Baiting scams don’t necessarily have to be carried out in the physical world</a:t>
          </a:r>
        </a:p>
      </dgm:t>
    </dgm:pt>
    <dgm:pt modelId="{B60D5440-4DE8-47EE-AF7C-51C1F6149358}" type="parTrans" cxnId="{FD6DB2A4-F01F-4780-9C86-DDA12250A496}">
      <dgm:prSet/>
      <dgm:spPr/>
      <dgm:t>
        <a:bodyPr/>
        <a:lstStyle/>
        <a:p>
          <a:endParaRPr lang="en-GB"/>
        </a:p>
      </dgm:t>
    </dgm:pt>
    <dgm:pt modelId="{904B8CE6-F554-4C72-9296-295E15D06F26}" type="sibTrans" cxnId="{FD6DB2A4-F01F-4780-9C86-DDA12250A496}">
      <dgm:prSet/>
      <dgm:spPr/>
      <dgm:t>
        <a:bodyPr/>
        <a:lstStyle/>
        <a:p>
          <a:endParaRPr lang="en-GB"/>
        </a:p>
      </dgm:t>
    </dgm:pt>
    <dgm:pt modelId="{BFE0B042-F5B3-4C17-A3C5-07A1A897D18E}">
      <dgm:prSet/>
      <dgm:spPr/>
      <dgm:t>
        <a:bodyPr/>
        <a:lstStyle/>
        <a:p>
          <a:pPr>
            <a:lnSpc>
              <a:spcPct val="100000"/>
            </a:lnSpc>
            <a:defRPr b="1"/>
          </a:pPr>
          <a:r>
            <a:rPr lang="en-GB"/>
            <a:t>Scareware attacks</a:t>
          </a:r>
        </a:p>
      </dgm:t>
    </dgm:pt>
    <dgm:pt modelId="{4E9DAFF2-20EB-48C1-AD82-2BB7E6D89698}" type="parTrans" cxnId="{8FA04CA9-FE84-4D6F-8814-1A9041F439AD}">
      <dgm:prSet/>
      <dgm:spPr/>
      <dgm:t>
        <a:bodyPr/>
        <a:lstStyle/>
        <a:p>
          <a:endParaRPr lang="en-GB"/>
        </a:p>
      </dgm:t>
    </dgm:pt>
    <dgm:pt modelId="{16E95193-98F4-4186-A5DD-32843B2E13DF}" type="sibTrans" cxnId="{8FA04CA9-FE84-4D6F-8814-1A9041F439AD}">
      <dgm:prSet/>
      <dgm:spPr/>
      <dgm:t>
        <a:bodyPr/>
        <a:lstStyle/>
        <a:p>
          <a:endParaRPr lang="en-GB"/>
        </a:p>
      </dgm:t>
    </dgm:pt>
    <dgm:pt modelId="{C4B2168A-4942-4E92-816B-08F426D053F1}">
      <dgm:prSet/>
      <dgm:spPr/>
      <dgm:t>
        <a:bodyPr/>
        <a:lstStyle/>
        <a:p>
          <a:pPr>
            <a:lnSpc>
              <a:spcPct val="100000"/>
            </a:lnSpc>
          </a:pPr>
          <a:r>
            <a:rPr lang="en-GB"/>
            <a:t>Scareware involves victims being bombarded with false alarms and fictitious threats</a:t>
          </a:r>
        </a:p>
      </dgm:t>
    </dgm:pt>
    <dgm:pt modelId="{9909C753-92B8-4347-9AC1-DBA6654DA312}" type="parTrans" cxnId="{64711722-7EE7-458A-9A70-6450FC6F3A67}">
      <dgm:prSet/>
      <dgm:spPr/>
      <dgm:t>
        <a:bodyPr/>
        <a:lstStyle/>
        <a:p>
          <a:endParaRPr lang="en-GB"/>
        </a:p>
      </dgm:t>
    </dgm:pt>
    <dgm:pt modelId="{B8079A11-F68B-49B0-8B8E-1D54076BABAB}" type="sibTrans" cxnId="{64711722-7EE7-458A-9A70-6450FC6F3A67}">
      <dgm:prSet/>
      <dgm:spPr/>
      <dgm:t>
        <a:bodyPr/>
        <a:lstStyle/>
        <a:p>
          <a:endParaRPr lang="en-GB"/>
        </a:p>
      </dgm:t>
    </dgm:pt>
    <dgm:pt modelId="{AEB109F7-6F1C-4420-8D02-A78A884A6782}">
      <dgm:prSet/>
      <dgm:spPr/>
      <dgm:t>
        <a:bodyPr/>
        <a:lstStyle/>
        <a:p>
          <a:pPr>
            <a:lnSpc>
              <a:spcPct val="100000"/>
            </a:lnSpc>
          </a:pPr>
          <a:r>
            <a:rPr lang="en-GB"/>
            <a:t>Scareware is also referred to as deception software, rogue scanner software and fraudware.</a:t>
          </a:r>
        </a:p>
      </dgm:t>
    </dgm:pt>
    <dgm:pt modelId="{D79BD3D8-D4B5-4472-8717-B745097B582D}" type="parTrans" cxnId="{929B2354-7A31-4D6C-B663-C5C8C015858B}">
      <dgm:prSet/>
      <dgm:spPr/>
      <dgm:t>
        <a:bodyPr/>
        <a:lstStyle/>
        <a:p>
          <a:endParaRPr lang="en-GB"/>
        </a:p>
      </dgm:t>
    </dgm:pt>
    <dgm:pt modelId="{558913DA-A326-411D-B8E3-1660B38C264C}" type="sibTrans" cxnId="{929B2354-7A31-4D6C-B663-C5C8C015858B}">
      <dgm:prSet/>
      <dgm:spPr/>
      <dgm:t>
        <a:bodyPr/>
        <a:lstStyle/>
        <a:p>
          <a:endParaRPr lang="en-GB"/>
        </a:p>
      </dgm:t>
    </dgm:pt>
    <dgm:pt modelId="{5D78E3C2-FD0D-4493-80BC-E8A946103234}">
      <dgm:prSet/>
      <dgm:spPr/>
      <dgm:t>
        <a:bodyPr/>
        <a:lstStyle/>
        <a:p>
          <a:pPr>
            <a:lnSpc>
              <a:spcPct val="100000"/>
            </a:lnSpc>
          </a:pPr>
          <a:r>
            <a:rPr lang="en-GB"/>
            <a:t>Scareware is also distributed via spam email that doles out bogus warnings, or makes offers for users to buy worthless/harmful services.</a:t>
          </a:r>
        </a:p>
      </dgm:t>
    </dgm:pt>
    <dgm:pt modelId="{435A043B-039B-4322-80A3-2BC2C1C2225E}" type="parTrans" cxnId="{39A0C103-16B5-4ED9-BC42-78BD21593227}">
      <dgm:prSet/>
      <dgm:spPr/>
      <dgm:t>
        <a:bodyPr/>
        <a:lstStyle/>
        <a:p>
          <a:endParaRPr lang="en-GB"/>
        </a:p>
      </dgm:t>
    </dgm:pt>
    <dgm:pt modelId="{ED31C94B-B247-45B6-B227-13689A5C2C85}" type="sibTrans" cxnId="{39A0C103-16B5-4ED9-BC42-78BD21593227}">
      <dgm:prSet/>
      <dgm:spPr/>
      <dgm:t>
        <a:bodyPr/>
        <a:lstStyle/>
        <a:p>
          <a:endParaRPr lang="en-GB"/>
        </a:p>
      </dgm:t>
    </dgm:pt>
    <dgm:pt modelId="{EB67BA82-E50D-45C9-89A2-076F57988595}">
      <dgm:prSet/>
      <dgm:spPr/>
      <dgm:t>
        <a:bodyPr/>
        <a:lstStyle/>
        <a:p>
          <a:pPr>
            <a:lnSpc>
              <a:spcPct val="100000"/>
            </a:lnSpc>
            <a:defRPr b="1"/>
          </a:pPr>
          <a:r>
            <a:rPr lang="en-GB"/>
            <a:t>Pretexting</a:t>
          </a:r>
        </a:p>
      </dgm:t>
    </dgm:pt>
    <dgm:pt modelId="{8583A89F-7852-412A-A395-F48D2DF85B6A}" type="parTrans" cxnId="{FD59EA60-4DB5-4DA9-93A6-995E38EE0DFF}">
      <dgm:prSet/>
      <dgm:spPr/>
      <dgm:t>
        <a:bodyPr/>
        <a:lstStyle/>
        <a:p>
          <a:endParaRPr lang="en-GB"/>
        </a:p>
      </dgm:t>
    </dgm:pt>
    <dgm:pt modelId="{A8EF0897-C355-427F-B9F4-7895B038A5DC}" type="sibTrans" cxnId="{FD59EA60-4DB5-4DA9-93A6-995E38EE0DFF}">
      <dgm:prSet/>
      <dgm:spPr/>
      <dgm:t>
        <a:bodyPr/>
        <a:lstStyle/>
        <a:p>
          <a:endParaRPr lang="en-GB"/>
        </a:p>
      </dgm:t>
    </dgm:pt>
    <dgm:pt modelId="{929E05C3-C1FE-438E-AF69-FEE294B2F70F}">
      <dgm:prSet/>
      <dgm:spPr/>
      <dgm:t>
        <a:bodyPr/>
        <a:lstStyle/>
        <a:p>
          <a:pPr>
            <a:lnSpc>
              <a:spcPct val="100000"/>
            </a:lnSpc>
          </a:pPr>
          <a:r>
            <a:rPr lang="en-GB"/>
            <a:t>Obtains information through a series of cleverly crafted lies</a:t>
          </a:r>
        </a:p>
      </dgm:t>
    </dgm:pt>
    <dgm:pt modelId="{A5B9147D-0203-485B-A9C5-9BDD8BE8A3B7}" type="parTrans" cxnId="{B6D898A0-AC10-4BEE-AB6D-C4041222EC4B}">
      <dgm:prSet/>
      <dgm:spPr/>
      <dgm:t>
        <a:bodyPr/>
        <a:lstStyle/>
        <a:p>
          <a:endParaRPr lang="en-GB"/>
        </a:p>
      </dgm:t>
    </dgm:pt>
    <dgm:pt modelId="{458B34BE-5DA7-410C-BAED-6D362493DE4C}" type="sibTrans" cxnId="{B6D898A0-AC10-4BEE-AB6D-C4041222EC4B}">
      <dgm:prSet/>
      <dgm:spPr/>
      <dgm:t>
        <a:bodyPr/>
        <a:lstStyle/>
        <a:p>
          <a:endParaRPr lang="en-GB"/>
        </a:p>
      </dgm:t>
    </dgm:pt>
    <dgm:pt modelId="{5DC20B30-01C6-4E4C-8F54-761F48909815}">
      <dgm:prSet/>
      <dgm:spPr/>
      <dgm:t>
        <a:bodyPr/>
        <a:lstStyle/>
        <a:p>
          <a:pPr>
            <a:lnSpc>
              <a:spcPct val="100000"/>
            </a:lnSpc>
            <a:defRPr b="1"/>
          </a:pPr>
          <a:r>
            <a:rPr lang="en-GB"/>
            <a:t>Phishing</a:t>
          </a:r>
        </a:p>
      </dgm:t>
    </dgm:pt>
    <dgm:pt modelId="{8EF5A1FF-5863-47E3-8806-95D753165173}" type="parTrans" cxnId="{C1852882-078C-440D-9DB0-E49D72BACC08}">
      <dgm:prSet/>
      <dgm:spPr/>
      <dgm:t>
        <a:bodyPr/>
        <a:lstStyle/>
        <a:p>
          <a:endParaRPr lang="en-GB"/>
        </a:p>
      </dgm:t>
    </dgm:pt>
    <dgm:pt modelId="{25F1932B-5A3C-4D20-A787-4560F72C1799}" type="sibTrans" cxnId="{C1852882-078C-440D-9DB0-E49D72BACC08}">
      <dgm:prSet/>
      <dgm:spPr/>
      <dgm:t>
        <a:bodyPr/>
        <a:lstStyle/>
        <a:p>
          <a:endParaRPr lang="en-GB"/>
        </a:p>
      </dgm:t>
    </dgm:pt>
    <dgm:pt modelId="{E4551488-7904-462B-8986-0A869157D7EF}">
      <dgm:prSet/>
      <dgm:spPr/>
      <dgm:t>
        <a:bodyPr/>
        <a:lstStyle/>
        <a:p>
          <a:pPr>
            <a:lnSpc>
              <a:spcPct val="100000"/>
            </a:lnSpc>
          </a:pPr>
          <a:r>
            <a:rPr lang="en-GB"/>
            <a:t>One of the most popular social engineering attack types</a:t>
          </a:r>
        </a:p>
      </dgm:t>
    </dgm:pt>
    <dgm:pt modelId="{D06158CC-74A8-4479-8C04-C02DE4634524}" type="parTrans" cxnId="{AC9DA7A3-7F86-4ED6-A126-09B78400507E}">
      <dgm:prSet/>
      <dgm:spPr/>
      <dgm:t>
        <a:bodyPr/>
        <a:lstStyle/>
        <a:p>
          <a:endParaRPr lang="en-GB"/>
        </a:p>
      </dgm:t>
    </dgm:pt>
    <dgm:pt modelId="{BD624FFC-F6CB-415D-A759-B8D86D370A24}" type="sibTrans" cxnId="{AC9DA7A3-7F86-4ED6-A126-09B78400507E}">
      <dgm:prSet/>
      <dgm:spPr/>
      <dgm:t>
        <a:bodyPr/>
        <a:lstStyle/>
        <a:p>
          <a:endParaRPr lang="en-GB"/>
        </a:p>
      </dgm:t>
    </dgm:pt>
    <dgm:pt modelId="{B758059D-2E02-4B94-8938-6D5E4C269B74}">
      <dgm:prSet/>
      <dgm:spPr/>
      <dgm:t>
        <a:bodyPr/>
        <a:lstStyle/>
        <a:p>
          <a:pPr>
            <a:lnSpc>
              <a:spcPct val="100000"/>
            </a:lnSpc>
            <a:defRPr b="1"/>
          </a:pPr>
          <a:r>
            <a:rPr lang="en-GB"/>
            <a:t>Spear phishing</a:t>
          </a:r>
        </a:p>
      </dgm:t>
    </dgm:pt>
    <dgm:pt modelId="{2571A494-C5CC-4699-BD4C-B9BEB854210B}" type="parTrans" cxnId="{401686DF-F695-4F8E-ADC1-A73BC702A4BF}">
      <dgm:prSet/>
      <dgm:spPr/>
      <dgm:t>
        <a:bodyPr/>
        <a:lstStyle/>
        <a:p>
          <a:endParaRPr lang="en-GB"/>
        </a:p>
      </dgm:t>
    </dgm:pt>
    <dgm:pt modelId="{324BFE5F-77EF-464F-9D94-C135B7E88D1C}" type="sibTrans" cxnId="{401686DF-F695-4F8E-ADC1-A73BC702A4BF}">
      <dgm:prSet/>
      <dgm:spPr/>
      <dgm:t>
        <a:bodyPr/>
        <a:lstStyle/>
        <a:p>
          <a:endParaRPr lang="en-GB"/>
        </a:p>
      </dgm:t>
    </dgm:pt>
    <dgm:pt modelId="{BF56E604-3A13-4274-814D-3153D7A25C22}">
      <dgm:prSet/>
      <dgm:spPr/>
      <dgm:t>
        <a:bodyPr/>
        <a:lstStyle/>
        <a:p>
          <a:pPr>
            <a:lnSpc>
              <a:spcPct val="100000"/>
            </a:lnSpc>
          </a:pPr>
          <a:r>
            <a:rPr lang="en-GB"/>
            <a:t>A more targeted version of the phishing scam whereby an attacker chooses specific individuals or enterprises</a:t>
          </a:r>
        </a:p>
      </dgm:t>
    </dgm:pt>
    <dgm:pt modelId="{9BC1592B-E051-4690-9AD0-D3CF07D5F4F7}" type="parTrans" cxnId="{44EEB0F2-2348-46E9-9C22-996BC826DB8D}">
      <dgm:prSet/>
      <dgm:spPr/>
      <dgm:t>
        <a:bodyPr/>
        <a:lstStyle/>
        <a:p>
          <a:endParaRPr lang="en-GB"/>
        </a:p>
      </dgm:t>
    </dgm:pt>
    <dgm:pt modelId="{82CA36D5-C11E-40CF-B1DE-2BBE2911E0A8}" type="sibTrans" cxnId="{44EEB0F2-2348-46E9-9C22-996BC826DB8D}">
      <dgm:prSet/>
      <dgm:spPr/>
      <dgm:t>
        <a:bodyPr/>
        <a:lstStyle/>
        <a:p>
          <a:endParaRPr lang="en-GB"/>
        </a:p>
      </dgm:t>
    </dgm:pt>
    <dgm:pt modelId="{80D96AF0-AE1C-476E-8DBF-3EDE75BC1BCF}" type="pres">
      <dgm:prSet presAssocID="{FCA82380-1904-410C-B841-0B911448E003}" presName="root" presStyleCnt="0">
        <dgm:presLayoutVars>
          <dgm:dir/>
          <dgm:resizeHandles val="exact"/>
        </dgm:presLayoutVars>
      </dgm:prSet>
      <dgm:spPr/>
    </dgm:pt>
    <dgm:pt modelId="{3C614951-6998-429B-8D27-48118E7DDBDC}" type="pres">
      <dgm:prSet presAssocID="{876FB25E-FD03-4A00-8C0C-7ACE7A43E202}" presName="compNode" presStyleCnt="0"/>
      <dgm:spPr/>
    </dgm:pt>
    <dgm:pt modelId="{6381A824-4696-4C25-BB6A-6DB6C99EDCA4}" type="pres">
      <dgm:prSet presAssocID="{876FB25E-FD03-4A00-8C0C-7ACE7A43E202}"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Irritant"/>
        </a:ext>
      </dgm:extLst>
    </dgm:pt>
    <dgm:pt modelId="{A28EEDA7-C996-4753-BED4-19739F40DD94}" type="pres">
      <dgm:prSet presAssocID="{876FB25E-FD03-4A00-8C0C-7ACE7A43E202}" presName="iconSpace" presStyleCnt="0"/>
      <dgm:spPr/>
    </dgm:pt>
    <dgm:pt modelId="{B4B3B73B-A9CE-43DA-8A14-B4A275A4E26B}" type="pres">
      <dgm:prSet presAssocID="{876FB25E-FD03-4A00-8C0C-7ACE7A43E202}" presName="parTx" presStyleLbl="revTx" presStyleIdx="0" presStyleCnt="10">
        <dgm:presLayoutVars>
          <dgm:chMax val="0"/>
          <dgm:chPref val="0"/>
        </dgm:presLayoutVars>
      </dgm:prSet>
      <dgm:spPr/>
    </dgm:pt>
    <dgm:pt modelId="{8CED10C8-FF75-4517-A638-5FAFD840E1C2}" type="pres">
      <dgm:prSet presAssocID="{876FB25E-FD03-4A00-8C0C-7ACE7A43E202}" presName="txSpace" presStyleCnt="0"/>
      <dgm:spPr/>
    </dgm:pt>
    <dgm:pt modelId="{5F7CBEC4-D186-48CD-AD4C-9D222A3730D7}" type="pres">
      <dgm:prSet presAssocID="{876FB25E-FD03-4A00-8C0C-7ACE7A43E202}" presName="desTx" presStyleLbl="revTx" presStyleIdx="1" presStyleCnt="10">
        <dgm:presLayoutVars/>
      </dgm:prSet>
      <dgm:spPr/>
    </dgm:pt>
    <dgm:pt modelId="{2B7CECC7-38EE-4397-BC7A-0CCCC8133BE5}" type="pres">
      <dgm:prSet presAssocID="{E9711939-54C6-401F-901A-F57C145DA124}" presName="sibTrans" presStyleCnt="0"/>
      <dgm:spPr/>
    </dgm:pt>
    <dgm:pt modelId="{81F3DB6D-4301-4E00-BD9E-DB9CBA4978D2}" type="pres">
      <dgm:prSet presAssocID="{BFE0B042-F5B3-4C17-A3C5-07A1A897D18E}" presName="compNode" presStyleCnt="0"/>
      <dgm:spPr/>
    </dgm:pt>
    <dgm:pt modelId="{E94BE539-C3D9-42DD-8724-E552D55EEE99}" type="pres">
      <dgm:prSet presAssocID="{BFE0B042-F5B3-4C17-A3C5-07A1A897D18E}"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ocessor"/>
        </a:ext>
      </dgm:extLst>
    </dgm:pt>
    <dgm:pt modelId="{3BA063CA-1B93-499E-9E10-EA741B7DC52C}" type="pres">
      <dgm:prSet presAssocID="{BFE0B042-F5B3-4C17-A3C5-07A1A897D18E}" presName="iconSpace" presStyleCnt="0"/>
      <dgm:spPr/>
    </dgm:pt>
    <dgm:pt modelId="{AE09E124-D429-4CB5-AD19-060B0F4B1653}" type="pres">
      <dgm:prSet presAssocID="{BFE0B042-F5B3-4C17-A3C5-07A1A897D18E}" presName="parTx" presStyleLbl="revTx" presStyleIdx="2" presStyleCnt="10">
        <dgm:presLayoutVars>
          <dgm:chMax val="0"/>
          <dgm:chPref val="0"/>
        </dgm:presLayoutVars>
      </dgm:prSet>
      <dgm:spPr/>
    </dgm:pt>
    <dgm:pt modelId="{FE64083E-4E80-49F6-8C4F-61ADCF8258CC}" type="pres">
      <dgm:prSet presAssocID="{BFE0B042-F5B3-4C17-A3C5-07A1A897D18E}" presName="txSpace" presStyleCnt="0"/>
      <dgm:spPr/>
    </dgm:pt>
    <dgm:pt modelId="{24E8ADEA-F9F6-42F2-85AB-04DD6A4B69FB}" type="pres">
      <dgm:prSet presAssocID="{BFE0B042-F5B3-4C17-A3C5-07A1A897D18E}" presName="desTx" presStyleLbl="revTx" presStyleIdx="3" presStyleCnt="10">
        <dgm:presLayoutVars/>
      </dgm:prSet>
      <dgm:spPr/>
    </dgm:pt>
    <dgm:pt modelId="{A861E5FE-5F72-481E-99A1-359D0F00BF1B}" type="pres">
      <dgm:prSet presAssocID="{16E95193-98F4-4186-A5DD-32843B2E13DF}" presName="sibTrans" presStyleCnt="0"/>
      <dgm:spPr/>
    </dgm:pt>
    <dgm:pt modelId="{938DDF82-224B-4669-BC06-B6DB5982FC3A}" type="pres">
      <dgm:prSet presAssocID="{EB67BA82-E50D-45C9-89A2-076F57988595}" presName="compNode" presStyleCnt="0"/>
      <dgm:spPr/>
    </dgm:pt>
    <dgm:pt modelId="{9349728F-69CA-4EBC-8334-73407108D63F}" type="pres">
      <dgm:prSet presAssocID="{EB67BA82-E50D-45C9-89A2-076F57988595}"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roFemale"/>
        </a:ext>
      </dgm:extLst>
    </dgm:pt>
    <dgm:pt modelId="{A1519A3A-4A03-46A8-AB96-50D66DF3E10A}" type="pres">
      <dgm:prSet presAssocID="{EB67BA82-E50D-45C9-89A2-076F57988595}" presName="iconSpace" presStyleCnt="0"/>
      <dgm:spPr/>
    </dgm:pt>
    <dgm:pt modelId="{7ECFC18C-31E5-4083-A4D1-3C2DC00A5818}" type="pres">
      <dgm:prSet presAssocID="{EB67BA82-E50D-45C9-89A2-076F57988595}" presName="parTx" presStyleLbl="revTx" presStyleIdx="4" presStyleCnt="10">
        <dgm:presLayoutVars>
          <dgm:chMax val="0"/>
          <dgm:chPref val="0"/>
        </dgm:presLayoutVars>
      </dgm:prSet>
      <dgm:spPr/>
    </dgm:pt>
    <dgm:pt modelId="{A8DE2217-DCB2-4CF2-89D9-190A2447B060}" type="pres">
      <dgm:prSet presAssocID="{EB67BA82-E50D-45C9-89A2-076F57988595}" presName="txSpace" presStyleCnt="0"/>
      <dgm:spPr/>
    </dgm:pt>
    <dgm:pt modelId="{C852C4EB-F29A-4669-9205-DEC18A82D30E}" type="pres">
      <dgm:prSet presAssocID="{EB67BA82-E50D-45C9-89A2-076F57988595}" presName="desTx" presStyleLbl="revTx" presStyleIdx="5" presStyleCnt="10">
        <dgm:presLayoutVars/>
      </dgm:prSet>
      <dgm:spPr/>
    </dgm:pt>
    <dgm:pt modelId="{518CDA3F-2BE9-4819-B9B5-43D6E14D8969}" type="pres">
      <dgm:prSet presAssocID="{A8EF0897-C355-427F-B9F4-7895B038A5DC}" presName="sibTrans" presStyleCnt="0"/>
      <dgm:spPr/>
    </dgm:pt>
    <dgm:pt modelId="{CA529B8D-F084-431B-91FC-C3E49B577925}" type="pres">
      <dgm:prSet presAssocID="{5DC20B30-01C6-4E4C-8F54-761F48909815}" presName="compNode" presStyleCnt="0"/>
      <dgm:spPr/>
    </dgm:pt>
    <dgm:pt modelId="{3C5A97AD-7AF2-494C-9883-F3E2061F3974}" type="pres">
      <dgm:prSet presAssocID="{5DC20B30-01C6-4E4C-8F54-761F48909815}"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mputer"/>
        </a:ext>
      </dgm:extLst>
    </dgm:pt>
    <dgm:pt modelId="{D5A08742-D512-4717-A45A-E6D9D6E1C90D}" type="pres">
      <dgm:prSet presAssocID="{5DC20B30-01C6-4E4C-8F54-761F48909815}" presName="iconSpace" presStyleCnt="0"/>
      <dgm:spPr/>
    </dgm:pt>
    <dgm:pt modelId="{EA1E0ACD-9724-4A9C-A1ED-8DAA8686346B}" type="pres">
      <dgm:prSet presAssocID="{5DC20B30-01C6-4E4C-8F54-761F48909815}" presName="parTx" presStyleLbl="revTx" presStyleIdx="6" presStyleCnt="10">
        <dgm:presLayoutVars>
          <dgm:chMax val="0"/>
          <dgm:chPref val="0"/>
        </dgm:presLayoutVars>
      </dgm:prSet>
      <dgm:spPr/>
    </dgm:pt>
    <dgm:pt modelId="{3D2BC5D8-E2E5-41A9-BAE4-F1B326A7CC22}" type="pres">
      <dgm:prSet presAssocID="{5DC20B30-01C6-4E4C-8F54-761F48909815}" presName="txSpace" presStyleCnt="0"/>
      <dgm:spPr/>
    </dgm:pt>
    <dgm:pt modelId="{ABA72570-C96C-4916-9DB6-EBAC41CEDF5F}" type="pres">
      <dgm:prSet presAssocID="{5DC20B30-01C6-4E4C-8F54-761F48909815}" presName="desTx" presStyleLbl="revTx" presStyleIdx="7" presStyleCnt="10">
        <dgm:presLayoutVars/>
      </dgm:prSet>
      <dgm:spPr/>
    </dgm:pt>
    <dgm:pt modelId="{3D2D5233-9907-4384-AA72-68C8A7BB1A14}" type="pres">
      <dgm:prSet presAssocID="{25F1932B-5A3C-4D20-A787-4560F72C1799}" presName="sibTrans" presStyleCnt="0"/>
      <dgm:spPr/>
    </dgm:pt>
    <dgm:pt modelId="{AFC811F3-FFF7-4B9A-A294-301FFDAA9154}" type="pres">
      <dgm:prSet presAssocID="{B758059D-2E02-4B94-8938-6D5E4C269B74}" presName="compNode" presStyleCnt="0"/>
      <dgm:spPr/>
    </dgm:pt>
    <dgm:pt modelId="{9AB8652D-2C00-4351-B924-6B7FA648C05A}" type="pres">
      <dgm:prSet presAssocID="{B758059D-2E02-4B94-8938-6D5E4C269B74}"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Target Audience"/>
        </a:ext>
      </dgm:extLst>
    </dgm:pt>
    <dgm:pt modelId="{E3EE196B-C8F7-4DA1-B6DF-80AEE206BFAD}" type="pres">
      <dgm:prSet presAssocID="{B758059D-2E02-4B94-8938-6D5E4C269B74}" presName="iconSpace" presStyleCnt="0"/>
      <dgm:spPr/>
    </dgm:pt>
    <dgm:pt modelId="{50D2874A-867D-441F-B180-438544A17C10}" type="pres">
      <dgm:prSet presAssocID="{B758059D-2E02-4B94-8938-6D5E4C269B74}" presName="parTx" presStyleLbl="revTx" presStyleIdx="8" presStyleCnt="10">
        <dgm:presLayoutVars>
          <dgm:chMax val="0"/>
          <dgm:chPref val="0"/>
        </dgm:presLayoutVars>
      </dgm:prSet>
      <dgm:spPr/>
    </dgm:pt>
    <dgm:pt modelId="{280DE1C5-4452-4C99-8E5A-762F79823959}" type="pres">
      <dgm:prSet presAssocID="{B758059D-2E02-4B94-8938-6D5E4C269B74}" presName="txSpace" presStyleCnt="0"/>
      <dgm:spPr/>
    </dgm:pt>
    <dgm:pt modelId="{2A6E2160-D8DF-4858-BA69-2EE963BFBE83}" type="pres">
      <dgm:prSet presAssocID="{B758059D-2E02-4B94-8938-6D5E4C269B74}" presName="desTx" presStyleLbl="revTx" presStyleIdx="9" presStyleCnt="10">
        <dgm:presLayoutVars/>
      </dgm:prSet>
      <dgm:spPr/>
    </dgm:pt>
  </dgm:ptLst>
  <dgm:cxnLst>
    <dgm:cxn modelId="{39A0C103-16B5-4ED9-BC42-78BD21593227}" srcId="{BFE0B042-F5B3-4C17-A3C5-07A1A897D18E}" destId="{5D78E3C2-FD0D-4493-80BC-E8A946103234}" srcOrd="2" destOrd="0" parTransId="{435A043B-039B-4322-80A3-2BC2C1C2225E}" sibTransId="{ED31C94B-B247-45B6-B227-13689A5C2C85}"/>
    <dgm:cxn modelId="{36B1560E-B517-4530-9871-FF05964CEA36}" type="presOf" srcId="{5D78E3C2-FD0D-4493-80BC-E8A946103234}" destId="{24E8ADEA-F9F6-42F2-85AB-04DD6A4B69FB}" srcOrd="0" destOrd="2" presId="urn:microsoft.com/office/officeart/2018/2/layout/IconLabelDescriptionList"/>
    <dgm:cxn modelId="{B310F816-84CA-477B-A8BF-B22C962FAA06}" type="presOf" srcId="{B758059D-2E02-4B94-8938-6D5E4C269B74}" destId="{50D2874A-867D-441F-B180-438544A17C10}" srcOrd="0" destOrd="0" presId="urn:microsoft.com/office/officeart/2018/2/layout/IconLabelDescriptionList"/>
    <dgm:cxn modelId="{134B081F-DD6B-4B1D-B2DD-478C855B6E0C}" type="presOf" srcId="{E4551488-7904-462B-8986-0A869157D7EF}" destId="{ABA72570-C96C-4916-9DB6-EBAC41CEDF5F}" srcOrd="0" destOrd="0" presId="urn:microsoft.com/office/officeart/2018/2/layout/IconLabelDescriptionList"/>
    <dgm:cxn modelId="{64711722-7EE7-458A-9A70-6450FC6F3A67}" srcId="{BFE0B042-F5B3-4C17-A3C5-07A1A897D18E}" destId="{C4B2168A-4942-4E92-816B-08F426D053F1}" srcOrd="0" destOrd="0" parTransId="{9909C753-92B8-4347-9AC1-DBA6654DA312}" sibTransId="{B8079A11-F68B-49B0-8B8E-1D54076BABAB}"/>
    <dgm:cxn modelId="{F84F2A22-5E42-48B2-9FEE-2898D3CE612B}" type="presOf" srcId="{876FB25E-FD03-4A00-8C0C-7ACE7A43E202}" destId="{B4B3B73B-A9CE-43DA-8A14-B4A275A4E26B}" srcOrd="0" destOrd="0" presId="urn:microsoft.com/office/officeart/2018/2/layout/IconLabelDescriptionList"/>
    <dgm:cxn modelId="{1A06EB34-785B-474A-86D3-B358293315AC}" type="presOf" srcId="{EB67BA82-E50D-45C9-89A2-076F57988595}" destId="{7ECFC18C-31E5-4083-A4D1-3C2DC00A5818}" srcOrd="0" destOrd="0" presId="urn:microsoft.com/office/officeart/2018/2/layout/IconLabelDescriptionList"/>
    <dgm:cxn modelId="{1F480C5C-299C-48E7-9FF9-EF83DF7941EA}" type="presOf" srcId="{FBE11C3B-4FDF-4F40-A266-4EECA5C427BD}" destId="{5F7CBEC4-D186-48CD-AD4C-9D222A3730D7}" srcOrd="0" destOrd="0" presId="urn:microsoft.com/office/officeart/2018/2/layout/IconLabelDescriptionList"/>
    <dgm:cxn modelId="{FD59EA60-4DB5-4DA9-93A6-995E38EE0DFF}" srcId="{FCA82380-1904-410C-B841-0B911448E003}" destId="{EB67BA82-E50D-45C9-89A2-076F57988595}" srcOrd="2" destOrd="0" parTransId="{8583A89F-7852-412A-A395-F48D2DF85B6A}" sibTransId="{A8EF0897-C355-427F-B9F4-7895B038A5DC}"/>
    <dgm:cxn modelId="{A5255053-48B9-40A3-B4EA-CC6895F333F8}" type="presOf" srcId="{5DC20B30-01C6-4E4C-8F54-761F48909815}" destId="{EA1E0ACD-9724-4A9C-A1ED-8DAA8686346B}" srcOrd="0" destOrd="0" presId="urn:microsoft.com/office/officeart/2018/2/layout/IconLabelDescriptionList"/>
    <dgm:cxn modelId="{929B2354-7A31-4D6C-B663-C5C8C015858B}" srcId="{BFE0B042-F5B3-4C17-A3C5-07A1A897D18E}" destId="{AEB109F7-6F1C-4420-8D02-A78A884A6782}" srcOrd="1" destOrd="0" parTransId="{D79BD3D8-D4B5-4472-8717-B745097B582D}" sibTransId="{558913DA-A326-411D-B8E3-1660B38C264C}"/>
    <dgm:cxn modelId="{2ED4B759-102A-43E8-A990-A71F9F5522D4}" type="presOf" srcId="{69B2D7C5-DA4B-4CD2-BDE5-CA585C66CF5E}" destId="{5F7CBEC4-D186-48CD-AD4C-9D222A3730D7}" srcOrd="0" destOrd="2" presId="urn:microsoft.com/office/officeart/2018/2/layout/IconLabelDescriptionList"/>
    <dgm:cxn modelId="{FAC1C959-2E6A-4D95-80F7-1808484E99BB}" type="presOf" srcId="{BF56E604-3A13-4274-814D-3153D7A25C22}" destId="{2A6E2160-D8DF-4858-BA69-2EE963BFBE83}" srcOrd="0" destOrd="0" presId="urn:microsoft.com/office/officeart/2018/2/layout/IconLabelDescriptionList"/>
    <dgm:cxn modelId="{C1852882-078C-440D-9DB0-E49D72BACC08}" srcId="{FCA82380-1904-410C-B841-0B911448E003}" destId="{5DC20B30-01C6-4E4C-8F54-761F48909815}" srcOrd="3" destOrd="0" parTransId="{8EF5A1FF-5863-47E3-8806-95D753165173}" sibTransId="{25F1932B-5A3C-4D20-A787-4560F72C1799}"/>
    <dgm:cxn modelId="{47F03F8F-E3EF-41C3-9069-66859EC0B107}" srcId="{876FB25E-FD03-4A00-8C0C-7ACE7A43E202}" destId="{FBE11C3B-4FDF-4F40-A266-4EECA5C427BD}" srcOrd="0" destOrd="0" parTransId="{F929C87B-3ED7-448E-9E0C-C46CFC44A23D}" sibTransId="{89EFF55D-6B92-43AD-9018-4BC1E77FD8C1}"/>
    <dgm:cxn modelId="{D46C5198-37B4-4C5D-B90F-5A0D05250E88}" srcId="{876FB25E-FD03-4A00-8C0C-7ACE7A43E202}" destId="{200F5066-8765-4DBD-B0B9-58F1F45B7B30}" srcOrd="1" destOrd="0" parTransId="{97B0C730-1349-43AB-8B2C-F408DB3AF259}" sibTransId="{5CC4391D-EB5D-4D19-B804-8B5BC2BF599B}"/>
    <dgm:cxn modelId="{B6D898A0-AC10-4BEE-AB6D-C4041222EC4B}" srcId="{EB67BA82-E50D-45C9-89A2-076F57988595}" destId="{929E05C3-C1FE-438E-AF69-FEE294B2F70F}" srcOrd="0" destOrd="0" parTransId="{A5B9147D-0203-485B-A9C5-9BDD8BE8A3B7}" sibTransId="{458B34BE-5DA7-410C-BAED-6D362493DE4C}"/>
    <dgm:cxn modelId="{AC9DA7A3-7F86-4ED6-A126-09B78400507E}" srcId="{5DC20B30-01C6-4E4C-8F54-761F48909815}" destId="{E4551488-7904-462B-8986-0A869157D7EF}" srcOrd="0" destOrd="0" parTransId="{D06158CC-74A8-4479-8C04-C02DE4634524}" sibTransId="{BD624FFC-F6CB-415D-A759-B8D86D370A24}"/>
    <dgm:cxn modelId="{FD6DB2A4-F01F-4780-9C86-DDA12250A496}" srcId="{876FB25E-FD03-4A00-8C0C-7ACE7A43E202}" destId="{69B2D7C5-DA4B-4CD2-BDE5-CA585C66CF5E}" srcOrd="2" destOrd="0" parTransId="{B60D5440-4DE8-47EE-AF7C-51C1F6149358}" sibTransId="{904B8CE6-F554-4C72-9296-295E15D06F26}"/>
    <dgm:cxn modelId="{8FA04CA9-FE84-4D6F-8814-1A9041F439AD}" srcId="{FCA82380-1904-410C-B841-0B911448E003}" destId="{BFE0B042-F5B3-4C17-A3C5-07A1A897D18E}" srcOrd="1" destOrd="0" parTransId="{4E9DAFF2-20EB-48C1-AD82-2BB7E6D89698}" sibTransId="{16E95193-98F4-4186-A5DD-32843B2E13DF}"/>
    <dgm:cxn modelId="{66242EB7-736F-49F0-B373-81B7529CCC49}" type="presOf" srcId="{AEB109F7-6F1C-4420-8D02-A78A884A6782}" destId="{24E8ADEA-F9F6-42F2-85AB-04DD6A4B69FB}" srcOrd="0" destOrd="1" presId="urn:microsoft.com/office/officeart/2018/2/layout/IconLabelDescriptionList"/>
    <dgm:cxn modelId="{06520EC1-0E01-49D6-9581-F00F49B40DCE}" type="presOf" srcId="{C4B2168A-4942-4E92-816B-08F426D053F1}" destId="{24E8ADEA-F9F6-42F2-85AB-04DD6A4B69FB}" srcOrd="0" destOrd="0" presId="urn:microsoft.com/office/officeart/2018/2/layout/IconLabelDescriptionList"/>
    <dgm:cxn modelId="{F6A84FC6-98E0-4114-A82D-DD430ADDAC87}" srcId="{FCA82380-1904-410C-B841-0B911448E003}" destId="{876FB25E-FD03-4A00-8C0C-7ACE7A43E202}" srcOrd="0" destOrd="0" parTransId="{828F3EDC-E558-4EDE-A200-1431A4CC6D44}" sibTransId="{E9711939-54C6-401F-901A-F57C145DA124}"/>
    <dgm:cxn modelId="{25F8C9D3-585D-40F4-A302-D5DF16F1EB56}" type="presOf" srcId="{FCA82380-1904-410C-B841-0B911448E003}" destId="{80D96AF0-AE1C-476E-8DBF-3EDE75BC1BCF}" srcOrd="0" destOrd="0" presId="urn:microsoft.com/office/officeart/2018/2/layout/IconLabelDescriptionList"/>
    <dgm:cxn modelId="{926857DD-EDEA-489B-B976-10E98EE2B646}" type="presOf" srcId="{200F5066-8765-4DBD-B0B9-58F1F45B7B30}" destId="{5F7CBEC4-D186-48CD-AD4C-9D222A3730D7}" srcOrd="0" destOrd="1" presId="urn:microsoft.com/office/officeart/2018/2/layout/IconLabelDescriptionList"/>
    <dgm:cxn modelId="{401686DF-F695-4F8E-ADC1-A73BC702A4BF}" srcId="{FCA82380-1904-410C-B841-0B911448E003}" destId="{B758059D-2E02-4B94-8938-6D5E4C269B74}" srcOrd="4" destOrd="0" parTransId="{2571A494-C5CC-4699-BD4C-B9BEB854210B}" sibTransId="{324BFE5F-77EF-464F-9D94-C135B7E88D1C}"/>
    <dgm:cxn modelId="{43A537E7-C190-4B4C-93A5-19ED958C2BDF}" type="presOf" srcId="{929E05C3-C1FE-438E-AF69-FEE294B2F70F}" destId="{C852C4EB-F29A-4669-9205-DEC18A82D30E}" srcOrd="0" destOrd="0" presId="urn:microsoft.com/office/officeart/2018/2/layout/IconLabelDescriptionList"/>
    <dgm:cxn modelId="{DCC443EC-7E7F-43D0-AD99-B47D7D70544F}" type="presOf" srcId="{BFE0B042-F5B3-4C17-A3C5-07A1A897D18E}" destId="{AE09E124-D429-4CB5-AD19-060B0F4B1653}" srcOrd="0" destOrd="0" presId="urn:microsoft.com/office/officeart/2018/2/layout/IconLabelDescriptionList"/>
    <dgm:cxn modelId="{44EEB0F2-2348-46E9-9C22-996BC826DB8D}" srcId="{B758059D-2E02-4B94-8938-6D5E4C269B74}" destId="{BF56E604-3A13-4274-814D-3153D7A25C22}" srcOrd="0" destOrd="0" parTransId="{9BC1592B-E051-4690-9AD0-D3CF07D5F4F7}" sibTransId="{82CA36D5-C11E-40CF-B1DE-2BBE2911E0A8}"/>
    <dgm:cxn modelId="{1D038468-B8E4-4E3D-89BA-D7B19C5BF707}" type="presParOf" srcId="{80D96AF0-AE1C-476E-8DBF-3EDE75BC1BCF}" destId="{3C614951-6998-429B-8D27-48118E7DDBDC}" srcOrd="0" destOrd="0" presId="urn:microsoft.com/office/officeart/2018/2/layout/IconLabelDescriptionList"/>
    <dgm:cxn modelId="{D9B5A002-73F7-4002-AAB5-652836770423}" type="presParOf" srcId="{3C614951-6998-429B-8D27-48118E7DDBDC}" destId="{6381A824-4696-4C25-BB6A-6DB6C99EDCA4}" srcOrd="0" destOrd="0" presId="urn:microsoft.com/office/officeart/2018/2/layout/IconLabelDescriptionList"/>
    <dgm:cxn modelId="{0D8BBE9E-27DD-4792-8879-1502711593FE}" type="presParOf" srcId="{3C614951-6998-429B-8D27-48118E7DDBDC}" destId="{A28EEDA7-C996-4753-BED4-19739F40DD94}" srcOrd="1" destOrd="0" presId="urn:microsoft.com/office/officeart/2018/2/layout/IconLabelDescriptionList"/>
    <dgm:cxn modelId="{B9352563-C24A-4A64-9DF2-0F6C5DA5D103}" type="presParOf" srcId="{3C614951-6998-429B-8D27-48118E7DDBDC}" destId="{B4B3B73B-A9CE-43DA-8A14-B4A275A4E26B}" srcOrd="2" destOrd="0" presId="urn:microsoft.com/office/officeart/2018/2/layout/IconLabelDescriptionList"/>
    <dgm:cxn modelId="{E35B0241-72AC-49BF-BAE4-61D8F5BF353F}" type="presParOf" srcId="{3C614951-6998-429B-8D27-48118E7DDBDC}" destId="{8CED10C8-FF75-4517-A638-5FAFD840E1C2}" srcOrd="3" destOrd="0" presId="urn:microsoft.com/office/officeart/2018/2/layout/IconLabelDescriptionList"/>
    <dgm:cxn modelId="{C8B99B7A-7A87-4C38-9D62-A913C6695057}" type="presParOf" srcId="{3C614951-6998-429B-8D27-48118E7DDBDC}" destId="{5F7CBEC4-D186-48CD-AD4C-9D222A3730D7}" srcOrd="4" destOrd="0" presId="urn:microsoft.com/office/officeart/2018/2/layout/IconLabelDescriptionList"/>
    <dgm:cxn modelId="{9B649B89-428E-4E9D-9DCA-AC49F4271A3A}" type="presParOf" srcId="{80D96AF0-AE1C-476E-8DBF-3EDE75BC1BCF}" destId="{2B7CECC7-38EE-4397-BC7A-0CCCC8133BE5}" srcOrd="1" destOrd="0" presId="urn:microsoft.com/office/officeart/2018/2/layout/IconLabelDescriptionList"/>
    <dgm:cxn modelId="{C9FD50EF-FB18-4355-9632-6A57BF9C8AA1}" type="presParOf" srcId="{80D96AF0-AE1C-476E-8DBF-3EDE75BC1BCF}" destId="{81F3DB6D-4301-4E00-BD9E-DB9CBA4978D2}" srcOrd="2" destOrd="0" presId="urn:microsoft.com/office/officeart/2018/2/layout/IconLabelDescriptionList"/>
    <dgm:cxn modelId="{699B4100-262A-46D3-A99F-59BB52F64D68}" type="presParOf" srcId="{81F3DB6D-4301-4E00-BD9E-DB9CBA4978D2}" destId="{E94BE539-C3D9-42DD-8724-E552D55EEE99}" srcOrd="0" destOrd="0" presId="urn:microsoft.com/office/officeart/2018/2/layout/IconLabelDescriptionList"/>
    <dgm:cxn modelId="{62D97184-D249-442B-9BAD-4AB7725B7F63}" type="presParOf" srcId="{81F3DB6D-4301-4E00-BD9E-DB9CBA4978D2}" destId="{3BA063CA-1B93-499E-9E10-EA741B7DC52C}" srcOrd="1" destOrd="0" presId="urn:microsoft.com/office/officeart/2018/2/layout/IconLabelDescriptionList"/>
    <dgm:cxn modelId="{D635BE90-C64E-4496-9A62-082979144323}" type="presParOf" srcId="{81F3DB6D-4301-4E00-BD9E-DB9CBA4978D2}" destId="{AE09E124-D429-4CB5-AD19-060B0F4B1653}" srcOrd="2" destOrd="0" presId="urn:microsoft.com/office/officeart/2018/2/layout/IconLabelDescriptionList"/>
    <dgm:cxn modelId="{9503A30A-1035-4EBF-BC09-71D0601475B0}" type="presParOf" srcId="{81F3DB6D-4301-4E00-BD9E-DB9CBA4978D2}" destId="{FE64083E-4E80-49F6-8C4F-61ADCF8258CC}" srcOrd="3" destOrd="0" presId="urn:microsoft.com/office/officeart/2018/2/layout/IconLabelDescriptionList"/>
    <dgm:cxn modelId="{6C5FD2D0-ED71-484D-8C52-7E8A28AF48EE}" type="presParOf" srcId="{81F3DB6D-4301-4E00-BD9E-DB9CBA4978D2}" destId="{24E8ADEA-F9F6-42F2-85AB-04DD6A4B69FB}" srcOrd="4" destOrd="0" presId="urn:microsoft.com/office/officeart/2018/2/layout/IconLabelDescriptionList"/>
    <dgm:cxn modelId="{3954F1D4-67E8-436B-9291-551FB5C19EAE}" type="presParOf" srcId="{80D96AF0-AE1C-476E-8DBF-3EDE75BC1BCF}" destId="{A861E5FE-5F72-481E-99A1-359D0F00BF1B}" srcOrd="3" destOrd="0" presId="urn:microsoft.com/office/officeart/2018/2/layout/IconLabelDescriptionList"/>
    <dgm:cxn modelId="{C94B7F20-91D5-4F3E-BC75-42AF25F94801}" type="presParOf" srcId="{80D96AF0-AE1C-476E-8DBF-3EDE75BC1BCF}" destId="{938DDF82-224B-4669-BC06-B6DB5982FC3A}" srcOrd="4" destOrd="0" presId="urn:microsoft.com/office/officeart/2018/2/layout/IconLabelDescriptionList"/>
    <dgm:cxn modelId="{C2C5C4B5-18DA-4143-82C5-BA7EADBE1853}" type="presParOf" srcId="{938DDF82-224B-4669-BC06-B6DB5982FC3A}" destId="{9349728F-69CA-4EBC-8334-73407108D63F}" srcOrd="0" destOrd="0" presId="urn:microsoft.com/office/officeart/2018/2/layout/IconLabelDescriptionList"/>
    <dgm:cxn modelId="{2173C513-5BAD-44CF-B3C3-B1810A97A030}" type="presParOf" srcId="{938DDF82-224B-4669-BC06-B6DB5982FC3A}" destId="{A1519A3A-4A03-46A8-AB96-50D66DF3E10A}" srcOrd="1" destOrd="0" presId="urn:microsoft.com/office/officeart/2018/2/layout/IconLabelDescriptionList"/>
    <dgm:cxn modelId="{C43E8F7B-CF75-4E8C-81DB-937CF581761F}" type="presParOf" srcId="{938DDF82-224B-4669-BC06-B6DB5982FC3A}" destId="{7ECFC18C-31E5-4083-A4D1-3C2DC00A5818}" srcOrd="2" destOrd="0" presId="urn:microsoft.com/office/officeart/2018/2/layout/IconLabelDescriptionList"/>
    <dgm:cxn modelId="{4EC5375C-8245-4629-9E10-8E90E766DF9D}" type="presParOf" srcId="{938DDF82-224B-4669-BC06-B6DB5982FC3A}" destId="{A8DE2217-DCB2-4CF2-89D9-190A2447B060}" srcOrd="3" destOrd="0" presId="urn:microsoft.com/office/officeart/2018/2/layout/IconLabelDescriptionList"/>
    <dgm:cxn modelId="{200107CD-98CA-46B2-9355-7AF4D8049D85}" type="presParOf" srcId="{938DDF82-224B-4669-BC06-B6DB5982FC3A}" destId="{C852C4EB-F29A-4669-9205-DEC18A82D30E}" srcOrd="4" destOrd="0" presId="urn:microsoft.com/office/officeart/2018/2/layout/IconLabelDescriptionList"/>
    <dgm:cxn modelId="{2A8FC100-95F3-4EF3-B789-263863D86305}" type="presParOf" srcId="{80D96AF0-AE1C-476E-8DBF-3EDE75BC1BCF}" destId="{518CDA3F-2BE9-4819-B9B5-43D6E14D8969}" srcOrd="5" destOrd="0" presId="urn:microsoft.com/office/officeart/2018/2/layout/IconLabelDescriptionList"/>
    <dgm:cxn modelId="{8AC662E7-BB21-4396-A83D-87DAC9EF81AB}" type="presParOf" srcId="{80D96AF0-AE1C-476E-8DBF-3EDE75BC1BCF}" destId="{CA529B8D-F084-431B-91FC-C3E49B577925}" srcOrd="6" destOrd="0" presId="urn:microsoft.com/office/officeart/2018/2/layout/IconLabelDescriptionList"/>
    <dgm:cxn modelId="{BBED0D61-0370-439F-B517-3F939E674704}" type="presParOf" srcId="{CA529B8D-F084-431B-91FC-C3E49B577925}" destId="{3C5A97AD-7AF2-494C-9883-F3E2061F3974}" srcOrd="0" destOrd="0" presId="urn:microsoft.com/office/officeart/2018/2/layout/IconLabelDescriptionList"/>
    <dgm:cxn modelId="{D4912E29-1142-4B0A-A570-846BB6BEDD33}" type="presParOf" srcId="{CA529B8D-F084-431B-91FC-C3E49B577925}" destId="{D5A08742-D512-4717-A45A-E6D9D6E1C90D}" srcOrd="1" destOrd="0" presId="urn:microsoft.com/office/officeart/2018/2/layout/IconLabelDescriptionList"/>
    <dgm:cxn modelId="{18B8D07C-BDA6-417C-B5EE-CF5F68381C61}" type="presParOf" srcId="{CA529B8D-F084-431B-91FC-C3E49B577925}" destId="{EA1E0ACD-9724-4A9C-A1ED-8DAA8686346B}" srcOrd="2" destOrd="0" presId="urn:microsoft.com/office/officeart/2018/2/layout/IconLabelDescriptionList"/>
    <dgm:cxn modelId="{2CFCBA58-E1E4-4DE1-A4D0-721E48896223}" type="presParOf" srcId="{CA529B8D-F084-431B-91FC-C3E49B577925}" destId="{3D2BC5D8-E2E5-41A9-BAE4-F1B326A7CC22}" srcOrd="3" destOrd="0" presId="urn:microsoft.com/office/officeart/2018/2/layout/IconLabelDescriptionList"/>
    <dgm:cxn modelId="{BC00C17A-3AF7-4AF3-BCFC-1296D24B9A0D}" type="presParOf" srcId="{CA529B8D-F084-431B-91FC-C3E49B577925}" destId="{ABA72570-C96C-4916-9DB6-EBAC41CEDF5F}" srcOrd="4" destOrd="0" presId="urn:microsoft.com/office/officeart/2018/2/layout/IconLabelDescriptionList"/>
    <dgm:cxn modelId="{31602D48-FC36-49D4-8889-CCFA9D9F48C8}" type="presParOf" srcId="{80D96AF0-AE1C-476E-8DBF-3EDE75BC1BCF}" destId="{3D2D5233-9907-4384-AA72-68C8A7BB1A14}" srcOrd="7" destOrd="0" presId="urn:microsoft.com/office/officeart/2018/2/layout/IconLabelDescriptionList"/>
    <dgm:cxn modelId="{C8A81FAC-CD11-462C-B552-CC3DBEA08155}" type="presParOf" srcId="{80D96AF0-AE1C-476E-8DBF-3EDE75BC1BCF}" destId="{AFC811F3-FFF7-4B9A-A294-301FFDAA9154}" srcOrd="8" destOrd="0" presId="urn:microsoft.com/office/officeart/2018/2/layout/IconLabelDescriptionList"/>
    <dgm:cxn modelId="{E3AB467B-FDA7-4B2B-B015-DF5C36A7D711}" type="presParOf" srcId="{AFC811F3-FFF7-4B9A-A294-301FFDAA9154}" destId="{9AB8652D-2C00-4351-B924-6B7FA648C05A}" srcOrd="0" destOrd="0" presId="urn:microsoft.com/office/officeart/2018/2/layout/IconLabelDescriptionList"/>
    <dgm:cxn modelId="{D20DB8D3-46C7-437F-9F9B-1EF528C36065}" type="presParOf" srcId="{AFC811F3-FFF7-4B9A-A294-301FFDAA9154}" destId="{E3EE196B-C8F7-4DA1-B6DF-80AEE206BFAD}" srcOrd="1" destOrd="0" presId="urn:microsoft.com/office/officeart/2018/2/layout/IconLabelDescriptionList"/>
    <dgm:cxn modelId="{5B471A9E-C2B2-46DC-A8E5-CD6BD85CECFA}" type="presParOf" srcId="{AFC811F3-FFF7-4B9A-A294-301FFDAA9154}" destId="{50D2874A-867D-441F-B180-438544A17C10}" srcOrd="2" destOrd="0" presId="urn:microsoft.com/office/officeart/2018/2/layout/IconLabelDescriptionList"/>
    <dgm:cxn modelId="{720ECFEE-0119-48A6-808C-6C424590C807}" type="presParOf" srcId="{AFC811F3-FFF7-4B9A-A294-301FFDAA9154}" destId="{280DE1C5-4452-4C99-8E5A-762F79823959}" srcOrd="3" destOrd="0" presId="urn:microsoft.com/office/officeart/2018/2/layout/IconLabelDescriptionList"/>
    <dgm:cxn modelId="{A38C59AB-E320-486E-8742-CC952B01B7CF}" type="presParOf" srcId="{AFC811F3-FFF7-4B9A-A294-301FFDAA9154}" destId="{2A6E2160-D8DF-4858-BA69-2EE963BFBE83}"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53FF631-B44A-4AC0-86FC-DA926CB258B7}" type="doc">
      <dgm:prSet loTypeId="urn:microsoft.com/office/officeart/2005/8/layout/vList2" loCatId="list" qsTypeId="urn:microsoft.com/office/officeart/2005/8/quickstyle/simple2" qsCatId="simple" csTypeId="urn:microsoft.com/office/officeart/2005/8/colors/accent3_2" csCatId="accent3"/>
      <dgm:spPr/>
      <dgm:t>
        <a:bodyPr/>
        <a:lstStyle/>
        <a:p>
          <a:endParaRPr lang="en-US"/>
        </a:p>
      </dgm:t>
    </dgm:pt>
    <dgm:pt modelId="{C6034311-7913-4A11-95F5-EA5D7BE36B7D}">
      <dgm:prSet/>
      <dgm:spPr/>
      <dgm:t>
        <a:bodyPr/>
        <a:lstStyle/>
        <a:p>
          <a:r>
            <a:rPr lang="en-GB" dirty="0">
              <a:solidFill>
                <a:schemeClr val="tx1"/>
              </a:solidFill>
            </a:rPr>
            <a:t>The science of software security concerns constructing secure software</a:t>
          </a:r>
          <a:endParaRPr lang="en-US" dirty="0">
            <a:solidFill>
              <a:schemeClr val="tx1"/>
            </a:solidFill>
          </a:endParaRPr>
        </a:p>
      </dgm:t>
    </dgm:pt>
    <dgm:pt modelId="{168110C2-BFC4-4585-AD9F-BD2FC3B1884C}" type="parTrans" cxnId="{3457FC90-21AC-419B-9302-950985A80395}">
      <dgm:prSet/>
      <dgm:spPr/>
      <dgm:t>
        <a:bodyPr/>
        <a:lstStyle/>
        <a:p>
          <a:endParaRPr lang="en-US"/>
        </a:p>
      </dgm:t>
    </dgm:pt>
    <dgm:pt modelId="{33F725D2-53F1-4834-8DC0-6D84DAD8A47F}" type="sibTrans" cxnId="{3457FC90-21AC-419B-9302-950985A80395}">
      <dgm:prSet/>
      <dgm:spPr/>
      <dgm:t>
        <a:bodyPr/>
        <a:lstStyle/>
        <a:p>
          <a:endParaRPr lang="en-US"/>
        </a:p>
      </dgm:t>
    </dgm:pt>
    <dgm:pt modelId="{39712A71-52D2-4F7A-B5D5-25BE20A16D23}">
      <dgm:prSet/>
      <dgm:spPr/>
      <dgm:t>
        <a:bodyPr/>
        <a:lstStyle/>
        <a:p>
          <a:r>
            <a:rPr lang="en-GB" dirty="0">
              <a:solidFill>
                <a:schemeClr val="tx1"/>
              </a:solidFill>
            </a:rPr>
            <a:t>This entails providing the software with a structure and design that ensures it is secure</a:t>
          </a:r>
          <a:endParaRPr lang="en-US" dirty="0">
            <a:solidFill>
              <a:schemeClr val="tx1"/>
            </a:solidFill>
          </a:endParaRPr>
        </a:p>
      </dgm:t>
    </dgm:pt>
    <dgm:pt modelId="{58252F55-F138-4B75-8380-7AF8C223A170}" type="parTrans" cxnId="{6086AC2F-5A8D-4C47-9307-47377D1D4B12}">
      <dgm:prSet/>
      <dgm:spPr/>
      <dgm:t>
        <a:bodyPr/>
        <a:lstStyle/>
        <a:p>
          <a:endParaRPr lang="en-US"/>
        </a:p>
      </dgm:t>
    </dgm:pt>
    <dgm:pt modelId="{65B9F127-38B8-4BFB-A143-1C565DA9D76F}" type="sibTrans" cxnId="{6086AC2F-5A8D-4C47-9307-47377D1D4B12}">
      <dgm:prSet/>
      <dgm:spPr/>
      <dgm:t>
        <a:bodyPr/>
        <a:lstStyle/>
        <a:p>
          <a:endParaRPr lang="en-US"/>
        </a:p>
      </dgm:t>
    </dgm:pt>
    <dgm:pt modelId="{01BAFBCD-DAD6-4B7C-A9F6-37686BA7D591}">
      <dgm:prSet/>
      <dgm:spPr/>
      <dgm:t>
        <a:bodyPr/>
        <a:lstStyle/>
        <a:p>
          <a:r>
            <a:rPr lang="en-GB" dirty="0">
              <a:solidFill>
                <a:schemeClr val="tx1"/>
              </a:solidFill>
            </a:rPr>
            <a:t>Involves teaching software developers, constructors and end users the way to construct secure software</a:t>
          </a:r>
          <a:endParaRPr lang="en-US" dirty="0">
            <a:solidFill>
              <a:schemeClr val="tx1"/>
            </a:solidFill>
          </a:endParaRPr>
        </a:p>
      </dgm:t>
    </dgm:pt>
    <dgm:pt modelId="{9E8A4FBC-AB34-4986-B0F4-53EE063D4A7E}" type="parTrans" cxnId="{D5AD0BE4-EAE3-4056-A547-C6769D508782}">
      <dgm:prSet/>
      <dgm:spPr/>
      <dgm:t>
        <a:bodyPr/>
        <a:lstStyle/>
        <a:p>
          <a:endParaRPr lang="en-US"/>
        </a:p>
      </dgm:t>
    </dgm:pt>
    <dgm:pt modelId="{2C6016C4-6043-4E61-B1CB-06E556C3EFA5}" type="sibTrans" cxnId="{D5AD0BE4-EAE3-4056-A547-C6769D508782}">
      <dgm:prSet/>
      <dgm:spPr/>
      <dgm:t>
        <a:bodyPr/>
        <a:lstStyle/>
        <a:p>
          <a:endParaRPr lang="en-US"/>
        </a:p>
      </dgm:t>
    </dgm:pt>
    <dgm:pt modelId="{0771F0C0-847A-4639-B2F9-57DF9324AEF3}" type="pres">
      <dgm:prSet presAssocID="{053FF631-B44A-4AC0-86FC-DA926CB258B7}" presName="linear" presStyleCnt="0">
        <dgm:presLayoutVars>
          <dgm:animLvl val="lvl"/>
          <dgm:resizeHandles val="exact"/>
        </dgm:presLayoutVars>
      </dgm:prSet>
      <dgm:spPr/>
    </dgm:pt>
    <dgm:pt modelId="{E4C024F1-FA2B-4D20-ADB7-1D72FA65D73C}" type="pres">
      <dgm:prSet presAssocID="{C6034311-7913-4A11-95F5-EA5D7BE36B7D}" presName="parentText" presStyleLbl="node1" presStyleIdx="0" presStyleCnt="3">
        <dgm:presLayoutVars>
          <dgm:chMax val="0"/>
          <dgm:bulletEnabled val="1"/>
        </dgm:presLayoutVars>
      </dgm:prSet>
      <dgm:spPr/>
    </dgm:pt>
    <dgm:pt modelId="{959F92A6-05BD-4694-A2C6-0DC9C1389321}" type="pres">
      <dgm:prSet presAssocID="{33F725D2-53F1-4834-8DC0-6D84DAD8A47F}" presName="spacer" presStyleCnt="0"/>
      <dgm:spPr/>
    </dgm:pt>
    <dgm:pt modelId="{1ACC5917-756F-40F7-8602-1BF6860D6420}" type="pres">
      <dgm:prSet presAssocID="{39712A71-52D2-4F7A-B5D5-25BE20A16D23}" presName="parentText" presStyleLbl="node1" presStyleIdx="1" presStyleCnt="3">
        <dgm:presLayoutVars>
          <dgm:chMax val="0"/>
          <dgm:bulletEnabled val="1"/>
        </dgm:presLayoutVars>
      </dgm:prSet>
      <dgm:spPr/>
    </dgm:pt>
    <dgm:pt modelId="{999FF5C2-08D6-4A64-9870-6BE79BF2F329}" type="pres">
      <dgm:prSet presAssocID="{65B9F127-38B8-4BFB-A143-1C565DA9D76F}" presName="spacer" presStyleCnt="0"/>
      <dgm:spPr/>
    </dgm:pt>
    <dgm:pt modelId="{9AE3EA1E-AF22-45E4-97B4-D8EE0C3664BE}" type="pres">
      <dgm:prSet presAssocID="{01BAFBCD-DAD6-4B7C-A9F6-37686BA7D591}" presName="parentText" presStyleLbl="node1" presStyleIdx="2" presStyleCnt="3">
        <dgm:presLayoutVars>
          <dgm:chMax val="0"/>
          <dgm:bulletEnabled val="1"/>
        </dgm:presLayoutVars>
      </dgm:prSet>
      <dgm:spPr/>
    </dgm:pt>
  </dgm:ptLst>
  <dgm:cxnLst>
    <dgm:cxn modelId="{6086AC2F-5A8D-4C47-9307-47377D1D4B12}" srcId="{053FF631-B44A-4AC0-86FC-DA926CB258B7}" destId="{39712A71-52D2-4F7A-B5D5-25BE20A16D23}" srcOrd="1" destOrd="0" parTransId="{58252F55-F138-4B75-8380-7AF8C223A170}" sibTransId="{65B9F127-38B8-4BFB-A143-1C565DA9D76F}"/>
    <dgm:cxn modelId="{586BF063-F47A-4807-852B-F7396C065563}" type="presOf" srcId="{39712A71-52D2-4F7A-B5D5-25BE20A16D23}" destId="{1ACC5917-756F-40F7-8602-1BF6860D6420}" srcOrd="0" destOrd="0" presId="urn:microsoft.com/office/officeart/2005/8/layout/vList2"/>
    <dgm:cxn modelId="{1F68994E-E6B8-4388-BC42-5C936466E1E1}" type="presOf" srcId="{01BAFBCD-DAD6-4B7C-A9F6-37686BA7D591}" destId="{9AE3EA1E-AF22-45E4-97B4-D8EE0C3664BE}" srcOrd="0" destOrd="0" presId="urn:microsoft.com/office/officeart/2005/8/layout/vList2"/>
    <dgm:cxn modelId="{3457FC90-21AC-419B-9302-950985A80395}" srcId="{053FF631-B44A-4AC0-86FC-DA926CB258B7}" destId="{C6034311-7913-4A11-95F5-EA5D7BE36B7D}" srcOrd="0" destOrd="0" parTransId="{168110C2-BFC4-4585-AD9F-BD2FC3B1884C}" sibTransId="{33F725D2-53F1-4834-8DC0-6D84DAD8A47F}"/>
    <dgm:cxn modelId="{E4B977AE-A2BD-4812-AB15-74457748A784}" type="presOf" srcId="{053FF631-B44A-4AC0-86FC-DA926CB258B7}" destId="{0771F0C0-847A-4639-B2F9-57DF9324AEF3}" srcOrd="0" destOrd="0" presId="urn:microsoft.com/office/officeart/2005/8/layout/vList2"/>
    <dgm:cxn modelId="{1F936ED9-0C3B-49D1-9B66-C833FAEF7E69}" type="presOf" srcId="{C6034311-7913-4A11-95F5-EA5D7BE36B7D}" destId="{E4C024F1-FA2B-4D20-ADB7-1D72FA65D73C}" srcOrd="0" destOrd="0" presId="urn:microsoft.com/office/officeart/2005/8/layout/vList2"/>
    <dgm:cxn modelId="{D5AD0BE4-EAE3-4056-A547-C6769D508782}" srcId="{053FF631-B44A-4AC0-86FC-DA926CB258B7}" destId="{01BAFBCD-DAD6-4B7C-A9F6-37686BA7D591}" srcOrd="2" destOrd="0" parTransId="{9E8A4FBC-AB34-4986-B0F4-53EE063D4A7E}" sibTransId="{2C6016C4-6043-4E61-B1CB-06E556C3EFA5}"/>
    <dgm:cxn modelId="{90DACB68-A584-4BE5-B675-AEAF7BA24179}" type="presParOf" srcId="{0771F0C0-847A-4639-B2F9-57DF9324AEF3}" destId="{E4C024F1-FA2B-4D20-ADB7-1D72FA65D73C}" srcOrd="0" destOrd="0" presId="urn:microsoft.com/office/officeart/2005/8/layout/vList2"/>
    <dgm:cxn modelId="{20592A32-6B01-40E8-844F-C009D83A127B}" type="presParOf" srcId="{0771F0C0-847A-4639-B2F9-57DF9324AEF3}" destId="{959F92A6-05BD-4694-A2C6-0DC9C1389321}" srcOrd="1" destOrd="0" presId="urn:microsoft.com/office/officeart/2005/8/layout/vList2"/>
    <dgm:cxn modelId="{0D20EE9E-15E6-414F-B24B-83F71D999B87}" type="presParOf" srcId="{0771F0C0-847A-4639-B2F9-57DF9324AEF3}" destId="{1ACC5917-756F-40F7-8602-1BF6860D6420}" srcOrd="2" destOrd="0" presId="urn:microsoft.com/office/officeart/2005/8/layout/vList2"/>
    <dgm:cxn modelId="{14C370B4-1BBE-45F8-8506-7B3A4F0DDDD8}" type="presParOf" srcId="{0771F0C0-847A-4639-B2F9-57DF9324AEF3}" destId="{999FF5C2-08D6-4A64-9870-6BE79BF2F329}" srcOrd="3" destOrd="0" presId="urn:microsoft.com/office/officeart/2005/8/layout/vList2"/>
    <dgm:cxn modelId="{CF413176-4738-4F55-9A63-042A8F29AEE6}" type="presParOf" srcId="{0771F0C0-847A-4639-B2F9-57DF9324AEF3}" destId="{9AE3EA1E-AF22-45E4-97B4-D8EE0C3664BE}"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73858FC-D853-463A-9F53-6D5248BF06B0}" type="doc">
      <dgm:prSet loTypeId="urn:microsoft.com/office/officeart/2005/8/layout/cycle3" loCatId="cycle" qsTypeId="urn:microsoft.com/office/officeart/2005/8/quickstyle/simple1" qsCatId="simple" csTypeId="urn:microsoft.com/office/officeart/2005/8/colors/colorful3" csCatId="colorful"/>
      <dgm:spPr/>
      <dgm:t>
        <a:bodyPr/>
        <a:lstStyle/>
        <a:p>
          <a:endParaRPr lang="en-GB"/>
        </a:p>
      </dgm:t>
    </dgm:pt>
    <dgm:pt modelId="{A3871316-AB67-4A3E-B8CA-778064591557}">
      <dgm:prSet/>
      <dgm:spPr/>
      <dgm:t>
        <a:bodyPr/>
        <a:lstStyle/>
        <a:p>
          <a:r>
            <a:rPr lang="en-GB" dirty="0"/>
            <a:t>Requirements Analysis</a:t>
          </a:r>
        </a:p>
      </dgm:t>
    </dgm:pt>
    <dgm:pt modelId="{20C8ABCA-7572-4E70-BC76-18D06D50388F}" type="parTrans" cxnId="{84181075-5562-4269-BF16-380661D145A3}">
      <dgm:prSet/>
      <dgm:spPr/>
      <dgm:t>
        <a:bodyPr/>
        <a:lstStyle/>
        <a:p>
          <a:endParaRPr lang="en-GB"/>
        </a:p>
      </dgm:t>
    </dgm:pt>
    <dgm:pt modelId="{0FFD6E6A-142E-4801-87D6-6D5F7F4265C5}" type="sibTrans" cxnId="{84181075-5562-4269-BF16-380661D145A3}">
      <dgm:prSet/>
      <dgm:spPr/>
      <dgm:t>
        <a:bodyPr/>
        <a:lstStyle/>
        <a:p>
          <a:endParaRPr lang="en-GB"/>
        </a:p>
      </dgm:t>
    </dgm:pt>
    <dgm:pt modelId="{7054FA50-E9FF-4A2E-8792-74947FAADC53}">
      <dgm:prSet/>
      <dgm:spPr/>
      <dgm:t>
        <a:bodyPr/>
        <a:lstStyle/>
        <a:p>
          <a:r>
            <a:rPr lang="en-GB"/>
            <a:t>Design</a:t>
          </a:r>
        </a:p>
      </dgm:t>
    </dgm:pt>
    <dgm:pt modelId="{73522672-3420-4D16-A21A-5E90309754C2}" type="parTrans" cxnId="{0B6151DE-CCC6-4F4D-8684-1A9B64D76E9E}">
      <dgm:prSet/>
      <dgm:spPr/>
      <dgm:t>
        <a:bodyPr/>
        <a:lstStyle/>
        <a:p>
          <a:endParaRPr lang="en-GB"/>
        </a:p>
      </dgm:t>
    </dgm:pt>
    <dgm:pt modelId="{F88DE242-08A2-44E5-AFDC-6E8FDD02B9F6}" type="sibTrans" cxnId="{0B6151DE-CCC6-4F4D-8684-1A9B64D76E9E}">
      <dgm:prSet/>
      <dgm:spPr/>
      <dgm:t>
        <a:bodyPr/>
        <a:lstStyle/>
        <a:p>
          <a:endParaRPr lang="en-GB"/>
        </a:p>
      </dgm:t>
    </dgm:pt>
    <dgm:pt modelId="{D9A3DFD6-B27F-4613-BD96-9B94EC242DAE}">
      <dgm:prSet/>
      <dgm:spPr/>
      <dgm:t>
        <a:bodyPr/>
        <a:lstStyle/>
        <a:p>
          <a:r>
            <a:rPr lang="en-GB"/>
            <a:t>Implementation</a:t>
          </a:r>
        </a:p>
      </dgm:t>
    </dgm:pt>
    <dgm:pt modelId="{F0C5F8F7-B34B-4DB9-BC1D-A2E8DC0270B9}" type="parTrans" cxnId="{6FA13AE3-4ED3-4F0D-A00E-5937EDDC8C99}">
      <dgm:prSet/>
      <dgm:spPr/>
      <dgm:t>
        <a:bodyPr/>
        <a:lstStyle/>
        <a:p>
          <a:endParaRPr lang="en-GB"/>
        </a:p>
      </dgm:t>
    </dgm:pt>
    <dgm:pt modelId="{BDF9AEDF-3E08-4B4C-89C8-1348728BDFCD}" type="sibTrans" cxnId="{6FA13AE3-4ED3-4F0D-A00E-5937EDDC8C99}">
      <dgm:prSet/>
      <dgm:spPr/>
      <dgm:t>
        <a:bodyPr/>
        <a:lstStyle/>
        <a:p>
          <a:endParaRPr lang="en-GB"/>
        </a:p>
      </dgm:t>
    </dgm:pt>
    <dgm:pt modelId="{2FC69104-D35F-4B8D-A724-5CA1D2429E21}">
      <dgm:prSet/>
      <dgm:spPr/>
      <dgm:t>
        <a:bodyPr/>
        <a:lstStyle/>
        <a:p>
          <a:r>
            <a:rPr lang="en-GB"/>
            <a:t>Testing</a:t>
          </a:r>
        </a:p>
      </dgm:t>
    </dgm:pt>
    <dgm:pt modelId="{043C5BAF-A232-4916-B3E5-5CEF5AE75080}" type="parTrans" cxnId="{33065D42-EF1A-4AF2-B34C-50DF9CA55C3D}">
      <dgm:prSet/>
      <dgm:spPr/>
      <dgm:t>
        <a:bodyPr/>
        <a:lstStyle/>
        <a:p>
          <a:endParaRPr lang="en-GB"/>
        </a:p>
      </dgm:t>
    </dgm:pt>
    <dgm:pt modelId="{E5113584-79C3-4AA4-BEDA-D19764DC487D}" type="sibTrans" cxnId="{33065D42-EF1A-4AF2-B34C-50DF9CA55C3D}">
      <dgm:prSet/>
      <dgm:spPr/>
      <dgm:t>
        <a:bodyPr/>
        <a:lstStyle/>
        <a:p>
          <a:endParaRPr lang="en-GB"/>
        </a:p>
      </dgm:t>
    </dgm:pt>
    <dgm:pt modelId="{FCD3B2F3-67C2-44EA-BF02-20421A8627B9}">
      <dgm:prSet/>
      <dgm:spPr/>
      <dgm:t>
        <a:bodyPr/>
        <a:lstStyle/>
        <a:p>
          <a:r>
            <a:rPr lang="en-GB"/>
            <a:t>Release</a:t>
          </a:r>
        </a:p>
      </dgm:t>
    </dgm:pt>
    <dgm:pt modelId="{196CC14C-BE2B-468D-BE59-95632B08FACB}" type="parTrans" cxnId="{71B877D2-49DB-4E23-B69A-1DE018B8BEB2}">
      <dgm:prSet/>
      <dgm:spPr/>
      <dgm:t>
        <a:bodyPr/>
        <a:lstStyle/>
        <a:p>
          <a:endParaRPr lang="en-GB"/>
        </a:p>
      </dgm:t>
    </dgm:pt>
    <dgm:pt modelId="{AC538FAF-C389-4F41-8AAD-DE000B9109F6}" type="sibTrans" cxnId="{71B877D2-49DB-4E23-B69A-1DE018B8BEB2}">
      <dgm:prSet/>
      <dgm:spPr/>
      <dgm:t>
        <a:bodyPr/>
        <a:lstStyle/>
        <a:p>
          <a:endParaRPr lang="en-GB"/>
        </a:p>
      </dgm:t>
    </dgm:pt>
    <dgm:pt modelId="{365EBF82-1569-4439-9B37-6B73CCBAED8C}" type="pres">
      <dgm:prSet presAssocID="{573858FC-D853-463A-9F53-6D5248BF06B0}" presName="Name0" presStyleCnt="0">
        <dgm:presLayoutVars>
          <dgm:dir/>
          <dgm:resizeHandles val="exact"/>
        </dgm:presLayoutVars>
      </dgm:prSet>
      <dgm:spPr/>
    </dgm:pt>
    <dgm:pt modelId="{D51D4F66-465F-47D6-BE92-B4676067A928}" type="pres">
      <dgm:prSet presAssocID="{573858FC-D853-463A-9F53-6D5248BF06B0}" presName="cycle" presStyleCnt="0"/>
      <dgm:spPr/>
    </dgm:pt>
    <dgm:pt modelId="{80195F44-2F8F-4A9C-824C-42EEDEF2D69A}" type="pres">
      <dgm:prSet presAssocID="{A3871316-AB67-4A3E-B8CA-778064591557}" presName="nodeFirstNode" presStyleLbl="node1" presStyleIdx="0" presStyleCnt="5">
        <dgm:presLayoutVars>
          <dgm:bulletEnabled val="1"/>
        </dgm:presLayoutVars>
      </dgm:prSet>
      <dgm:spPr/>
    </dgm:pt>
    <dgm:pt modelId="{329E7568-614C-43B3-B1D0-B669D975CD2C}" type="pres">
      <dgm:prSet presAssocID="{0FFD6E6A-142E-4801-87D6-6D5F7F4265C5}" presName="sibTransFirstNode" presStyleLbl="bgShp" presStyleIdx="0" presStyleCnt="1"/>
      <dgm:spPr/>
    </dgm:pt>
    <dgm:pt modelId="{04EB9B05-122C-475F-96FE-C846B7A4E112}" type="pres">
      <dgm:prSet presAssocID="{7054FA50-E9FF-4A2E-8792-74947FAADC53}" presName="nodeFollowingNodes" presStyleLbl="node1" presStyleIdx="1" presStyleCnt="5">
        <dgm:presLayoutVars>
          <dgm:bulletEnabled val="1"/>
        </dgm:presLayoutVars>
      </dgm:prSet>
      <dgm:spPr/>
    </dgm:pt>
    <dgm:pt modelId="{C7234EE6-B928-49E8-A7FD-8A177977D3AD}" type="pres">
      <dgm:prSet presAssocID="{D9A3DFD6-B27F-4613-BD96-9B94EC242DAE}" presName="nodeFollowingNodes" presStyleLbl="node1" presStyleIdx="2" presStyleCnt="5">
        <dgm:presLayoutVars>
          <dgm:bulletEnabled val="1"/>
        </dgm:presLayoutVars>
      </dgm:prSet>
      <dgm:spPr/>
    </dgm:pt>
    <dgm:pt modelId="{F81A1308-C390-4145-BE69-5AFEF29EB1C9}" type="pres">
      <dgm:prSet presAssocID="{2FC69104-D35F-4B8D-A724-5CA1D2429E21}" presName="nodeFollowingNodes" presStyleLbl="node1" presStyleIdx="3" presStyleCnt="5">
        <dgm:presLayoutVars>
          <dgm:bulletEnabled val="1"/>
        </dgm:presLayoutVars>
      </dgm:prSet>
      <dgm:spPr/>
    </dgm:pt>
    <dgm:pt modelId="{52916A48-5B2D-4DC4-874B-D198DAC1D1F0}" type="pres">
      <dgm:prSet presAssocID="{FCD3B2F3-67C2-44EA-BF02-20421A8627B9}" presName="nodeFollowingNodes" presStyleLbl="node1" presStyleIdx="4" presStyleCnt="5">
        <dgm:presLayoutVars>
          <dgm:bulletEnabled val="1"/>
        </dgm:presLayoutVars>
      </dgm:prSet>
      <dgm:spPr/>
    </dgm:pt>
  </dgm:ptLst>
  <dgm:cxnLst>
    <dgm:cxn modelId="{0B11CC09-EF2D-4587-916F-95C78EC0B190}" type="presOf" srcId="{573858FC-D853-463A-9F53-6D5248BF06B0}" destId="{365EBF82-1569-4439-9B37-6B73CCBAED8C}" srcOrd="0" destOrd="0" presId="urn:microsoft.com/office/officeart/2005/8/layout/cycle3"/>
    <dgm:cxn modelId="{0BC9002C-E68A-4F3A-BD1E-DD68D79EEF25}" type="presOf" srcId="{7054FA50-E9FF-4A2E-8792-74947FAADC53}" destId="{04EB9B05-122C-475F-96FE-C846B7A4E112}" srcOrd="0" destOrd="0" presId="urn:microsoft.com/office/officeart/2005/8/layout/cycle3"/>
    <dgm:cxn modelId="{CCF1892D-71E1-4B41-886D-EFBD5A86A606}" type="presOf" srcId="{2FC69104-D35F-4B8D-A724-5CA1D2429E21}" destId="{F81A1308-C390-4145-BE69-5AFEF29EB1C9}" srcOrd="0" destOrd="0" presId="urn:microsoft.com/office/officeart/2005/8/layout/cycle3"/>
    <dgm:cxn modelId="{8FF45E38-3CF8-4C9D-948B-0AEA55A628E7}" type="presOf" srcId="{A3871316-AB67-4A3E-B8CA-778064591557}" destId="{80195F44-2F8F-4A9C-824C-42EEDEF2D69A}" srcOrd="0" destOrd="0" presId="urn:microsoft.com/office/officeart/2005/8/layout/cycle3"/>
    <dgm:cxn modelId="{33065D42-EF1A-4AF2-B34C-50DF9CA55C3D}" srcId="{573858FC-D853-463A-9F53-6D5248BF06B0}" destId="{2FC69104-D35F-4B8D-A724-5CA1D2429E21}" srcOrd="3" destOrd="0" parTransId="{043C5BAF-A232-4916-B3E5-5CEF5AE75080}" sibTransId="{E5113584-79C3-4AA4-BEDA-D19764DC487D}"/>
    <dgm:cxn modelId="{35CA7345-2556-4D3B-A5E9-60BCDCFA1840}" type="presOf" srcId="{D9A3DFD6-B27F-4613-BD96-9B94EC242DAE}" destId="{C7234EE6-B928-49E8-A7FD-8A177977D3AD}" srcOrd="0" destOrd="0" presId="urn:microsoft.com/office/officeart/2005/8/layout/cycle3"/>
    <dgm:cxn modelId="{B8B2C26D-EA7A-4F87-9F1B-8C52C6F856B1}" type="presOf" srcId="{FCD3B2F3-67C2-44EA-BF02-20421A8627B9}" destId="{52916A48-5B2D-4DC4-874B-D198DAC1D1F0}" srcOrd="0" destOrd="0" presId="urn:microsoft.com/office/officeart/2005/8/layout/cycle3"/>
    <dgm:cxn modelId="{84181075-5562-4269-BF16-380661D145A3}" srcId="{573858FC-D853-463A-9F53-6D5248BF06B0}" destId="{A3871316-AB67-4A3E-B8CA-778064591557}" srcOrd="0" destOrd="0" parTransId="{20C8ABCA-7572-4E70-BC76-18D06D50388F}" sibTransId="{0FFD6E6A-142E-4801-87D6-6D5F7F4265C5}"/>
    <dgm:cxn modelId="{BD6B57B1-DA3E-45E1-8BAF-391D3056F35B}" type="presOf" srcId="{0FFD6E6A-142E-4801-87D6-6D5F7F4265C5}" destId="{329E7568-614C-43B3-B1D0-B669D975CD2C}" srcOrd="0" destOrd="0" presId="urn:microsoft.com/office/officeart/2005/8/layout/cycle3"/>
    <dgm:cxn modelId="{71B877D2-49DB-4E23-B69A-1DE018B8BEB2}" srcId="{573858FC-D853-463A-9F53-6D5248BF06B0}" destId="{FCD3B2F3-67C2-44EA-BF02-20421A8627B9}" srcOrd="4" destOrd="0" parTransId="{196CC14C-BE2B-468D-BE59-95632B08FACB}" sibTransId="{AC538FAF-C389-4F41-8AAD-DE000B9109F6}"/>
    <dgm:cxn modelId="{0B6151DE-CCC6-4F4D-8684-1A9B64D76E9E}" srcId="{573858FC-D853-463A-9F53-6D5248BF06B0}" destId="{7054FA50-E9FF-4A2E-8792-74947FAADC53}" srcOrd="1" destOrd="0" parTransId="{73522672-3420-4D16-A21A-5E90309754C2}" sibTransId="{F88DE242-08A2-44E5-AFDC-6E8FDD02B9F6}"/>
    <dgm:cxn modelId="{6FA13AE3-4ED3-4F0D-A00E-5937EDDC8C99}" srcId="{573858FC-D853-463A-9F53-6D5248BF06B0}" destId="{D9A3DFD6-B27F-4613-BD96-9B94EC242DAE}" srcOrd="2" destOrd="0" parTransId="{F0C5F8F7-B34B-4DB9-BC1D-A2E8DC0270B9}" sibTransId="{BDF9AEDF-3E08-4B4C-89C8-1348728BDFCD}"/>
    <dgm:cxn modelId="{22E8DB65-8E11-4262-A12B-ACEF11CCD591}" type="presParOf" srcId="{365EBF82-1569-4439-9B37-6B73CCBAED8C}" destId="{D51D4F66-465F-47D6-BE92-B4676067A928}" srcOrd="0" destOrd="0" presId="urn:microsoft.com/office/officeart/2005/8/layout/cycle3"/>
    <dgm:cxn modelId="{C9F99D52-0295-4A74-B5A3-3D9500C53105}" type="presParOf" srcId="{D51D4F66-465F-47D6-BE92-B4676067A928}" destId="{80195F44-2F8F-4A9C-824C-42EEDEF2D69A}" srcOrd="0" destOrd="0" presId="urn:microsoft.com/office/officeart/2005/8/layout/cycle3"/>
    <dgm:cxn modelId="{F5A7E803-EBFE-4F12-962A-4349296BEE7A}" type="presParOf" srcId="{D51D4F66-465F-47D6-BE92-B4676067A928}" destId="{329E7568-614C-43B3-B1D0-B669D975CD2C}" srcOrd="1" destOrd="0" presId="urn:microsoft.com/office/officeart/2005/8/layout/cycle3"/>
    <dgm:cxn modelId="{8A34BF7C-798A-4077-95F1-3074E9801E30}" type="presParOf" srcId="{D51D4F66-465F-47D6-BE92-B4676067A928}" destId="{04EB9B05-122C-475F-96FE-C846B7A4E112}" srcOrd="2" destOrd="0" presId="urn:microsoft.com/office/officeart/2005/8/layout/cycle3"/>
    <dgm:cxn modelId="{4A0E27B9-1963-425E-A099-0C4F84CC986D}" type="presParOf" srcId="{D51D4F66-465F-47D6-BE92-B4676067A928}" destId="{C7234EE6-B928-49E8-A7FD-8A177977D3AD}" srcOrd="3" destOrd="0" presId="urn:microsoft.com/office/officeart/2005/8/layout/cycle3"/>
    <dgm:cxn modelId="{FA3E2D6D-E035-44AA-84C9-69A9D02C588D}" type="presParOf" srcId="{D51D4F66-465F-47D6-BE92-B4676067A928}" destId="{F81A1308-C390-4145-BE69-5AFEF29EB1C9}" srcOrd="4" destOrd="0" presId="urn:microsoft.com/office/officeart/2005/8/layout/cycle3"/>
    <dgm:cxn modelId="{C2C2C244-931B-4737-8563-AE50ADEEA13C}" type="presParOf" srcId="{D51D4F66-465F-47D6-BE92-B4676067A928}" destId="{52916A48-5B2D-4DC4-874B-D198DAC1D1F0}"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D128983-5ABD-4DA6-8B8E-C70151727568}"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en-GB"/>
        </a:p>
      </dgm:t>
    </dgm:pt>
    <dgm:pt modelId="{383FA9EE-5926-4F79-8181-3292CA276D44}">
      <dgm:prSet/>
      <dgm:spPr/>
      <dgm:t>
        <a:bodyPr/>
        <a:lstStyle/>
        <a:p>
          <a:r>
            <a:rPr lang="en-US"/>
            <a:t>Load testing is performed to determine a system's behaviour under both normal and anticipated peak load conditions</a:t>
          </a:r>
          <a:endParaRPr lang="en-GB"/>
        </a:p>
      </dgm:t>
    </dgm:pt>
    <dgm:pt modelId="{378C3863-4E02-468D-9FE6-0F421FC621BA}" type="parTrans" cxnId="{F898B666-82BB-41A7-ACE0-F779F891050D}">
      <dgm:prSet/>
      <dgm:spPr/>
      <dgm:t>
        <a:bodyPr/>
        <a:lstStyle/>
        <a:p>
          <a:endParaRPr lang="en-GB"/>
        </a:p>
      </dgm:t>
    </dgm:pt>
    <dgm:pt modelId="{6001BF37-C348-4912-B571-D3A8DD9BC2E6}" type="sibTrans" cxnId="{F898B666-82BB-41A7-ACE0-F779F891050D}">
      <dgm:prSet/>
      <dgm:spPr/>
      <dgm:t>
        <a:bodyPr/>
        <a:lstStyle/>
        <a:p>
          <a:endParaRPr lang="en-GB"/>
        </a:p>
      </dgm:t>
    </dgm:pt>
    <dgm:pt modelId="{1B764B41-A288-4AFF-9553-926C48F2F2D3}">
      <dgm:prSet/>
      <dgm:spPr/>
      <dgm:t>
        <a:bodyPr/>
        <a:lstStyle/>
        <a:p>
          <a:r>
            <a:rPr lang="en-US" dirty="0"/>
            <a:t>It helps to identify the maximum operating capacity of an application as well as any bottlenecks and determine which element is causing degradation</a:t>
          </a:r>
          <a:endParaRPr lang="en-GB" dirty="0"/>
        </a:p>
      </dgm:t>
    </dgm:pt>
    <dgm:pt modelId="{F7D1011B-9817-45B8-9D25-C76EAF8B6120}" type="parTrans" cxnId="{115A3F52-7F32-4390-B684-5E5D6A4DB8E8}">
      <dgm:prSet/>
      <dgm:spPr/>
      <dgm:t>
        <a:bodyPr/>
        <a:lstStyle/>
        <a:p>
          <a:endParaRPr lang="en-GB"/>
        </a:p>
      </dgm:t>
    </dgm:pt>
    <dgm:pt modelId="{CB2738E1-922A-48DE-838D-5F359067B49F}" type="sibTrans" cxnId="{115A3F52-7F32-4390-B684-5E5D6A4DB8E8}">
      <dgm:prSet/>
      <dgm:spPr/>
      <dgm:t>
        <a:bodyPr/>
        <a:lstStyle/>
        <a:p>
          <a:endParaRPr lang="en-GB"/>
        </a:p>
      </dgm:t>
    </dgm:pt>
    <dgm:pt modelId="{12F4FB87-B6DB-493A-8A0A-225392A22A24}">
      <dgm:prSet/>
      <dgm:spPr/>
      <dgm:t>
        <a:bodyPr/>
        <a:lstStyle/>
        <a:p>
          <a:r>
            <a:rPr lang="en-US"/>
            <a:t>Ensures that a given function, program, or system can simply handle what it’s designed to handle</a:t>
          </a:r>
          <a:endParaRPr lang="en-GB"/>
        </a:p>
      </dgm:t>
    </dgm:pt>
    <dgm:pt modelId="{6BE062DB-6DD8-419A-8AC5-086E2CB8A20F}" type="parTrans" cxnId="{FA1DE8AB-D3B7-42D0-ADF6-2183DB6F9048}">
      <dgm:prSet/>
      <dgm:spPr/>
      <dgm:t>
        <a:bodyPr/>
        <a:lstStyle/>
        <a:p>
          <a:endParaRPr lang="en-GB"/>
        </a:p>
      </dgm:t>
    </dgm:pt>
    <dgm:pt modelId="{E0482ACB-0C74-4F21-AB40-C1DD34A4948B}" type="sibTrans" cxnId="{FA1DE8AB-D3B7-42D0-ADF6-2183DB6F9048}">
      <dgm:prSet/>
      <dgm:spPr/>
      <dgm:t>
        <a:bodyPr/>
        <a:lstStyle/>
        <a:p>
          <a:endParaRPr lang="en-GB"/>
        </a:p>
      </dgm:t>
    </dgm:pt>
    <dgm:pt modelId="{C6942EA9-1020-42F7-A2EB-8A567BEA98D6}">
      <dgm:prSet/>
      <dgm:spPr/>
      <dgm:t>
        <a:bodyPr/>
        <a:lstStyle/>
        <a:p>
          <a:r>
            <a:rPr lang="en-US"/>
            <a:t>Related to its bigger, more brutal cousin, stress testing</a:t>
          </a:r>
          <a:endParaRPr lang="en-GB"/>
        </a:p>
      </dgm:t>
    </dgm:pt>
    <dgm:pt modelId="{F6714B39-C5C3-4829-8D10-41C167CD72C3}" type="parTrans" cxnId="{A22F097C-53D4-4F1B-A5DD-2CB74659DAB4}">
      <dgm:prSet/>
      <dgm:spPr/>
      <dgm:t>
        <a:bodyPr/>
        <a:lstStyle/>
        <a:p>
          <a:endParaRPr lang="en-GB"/>
        </a:p>
      </dgm:t>
    </dgm:pt>
    <dgm:pt modelId="{62B422EF-ACEA-432F-BC94-227439635DE4}" type="sibTrans" cxnId="{A22F097C-53D4-4F1B-A5DD-2CB74659DAB4}">
      <dgm:prSet/>
      <dgm:spPr/>
      <dgm:t>
        <a:bodyPr/>
        <a:lstStyle/>
        <a:p>
          <a:endParaRPr lang="en-GB"/>
        </a:p>
      </dgm:t>
    </dgm:pt>
    <dgm:pt modelId="{09D73898-D388-4299-AA07-F8C9730EBD13}" type="pres">
      <dgm:prSet presAssocID="{3D128983-5ABD-4DA6-8B8E-C70151727568}" presName="matrix" presStyleCnt="0">
        <dgm:presLayoutVars>
          <dgm:chMax val="1"/>
          <dgm:dir/>
          <dgm:resizeHandles val="exact"/>
        </dgm:presLayoutVars>
      </dgm:prSet>
      <dgm:spPr/>
    </dgm:pt>
    <dgm:pt modelId="{EBCC886E-63AD-4EB1-8AE0-DA631B20A4A5}" type="pres">
      <dgm:prSet presAssocID="{3D128983-5ABD-4DA6-8B8E-C70151727568}" presName="diamond" presStyleLbl="bgShp" presStyleIdx="0" presStyleCnt="1"/>
      <dgm:spPr/>
    </dgm:pt>
    <dgm:pt modelId="{DCFB8997-ED0F-40D0-90CD-4C9A9C9DEF72}" type="pres">
      <dgm:prSet presAssocID="{3D128983-5ABD-4DA6-8B8E-C70151727568}" presName="quad1" presStyleLbl="node1" presStyleIdx="0" presStyleCnt="4">
        <dgm:presLayoutVars>
          <dgm:chMax val="0"/>
          <dgm:chPref val="0"/>
          <dgm:bulletEnabled val="1"/>
        </dgm:presLayoutVars>
      </dgm:prSet>
      <dgm:spPr/>
    </dgm:pt>
    <dgm:pt modelId="{E11B0707-B8DC-4C8A-868F-4C79DFE5FF14}" type="pres">
      <dgm:prSet presAssocID="{3D128983-5ABD-4DA6-8B8E-C70151727568}" presName="quad2" presStyleLbl="node1" presStyleIdx="1" presStyleCnt="4">
        <dgm:presLayoutVars>
          <dgm:chMax val="0"/>
          <dgm:chPref val="0"/>
          <dgm:bulletEnabled val="1"/>
        </dgm:presLayoutVars>
      </dgm:prSet>
      <dgm:spPr/>
    </dgm:pt>
    <dgm:pt modelId="{671FA912-9FF6-4256-BD27-58EAAB886CB5}" type="pres">
      <dgm:prSet presAssocID="{3D128983-5ABD-4DA6-8B8E-C70151727568}" presName="quad3" presStyleLbl="node1" presStyleIdx="2" presStyleCnt="4">
        <dgm:presLayoutVars>
          <dgm:chMax val="0"/>
          <dgm:chPref val="0"/>
          <dgm:bulletEnabled val="1"/>
        </dgm:presLayoutVars>
      </dgm:prSet>
      <dgm:spPr/>
    </dgm:pt>
    <dgm:pt modelId="{7A38704A-0C78-4212-A58D-C94A2A61A6AA}" type="pres">
      <dgm:prSet presAssocID="{3D128983-5ABD-4DA6-8B8E-C70151727568}" presName="quad4" presStyleLbl="node1" presStyleIdx="3" presStyleCnt="4">
        <dgm:presLayoutVars>
          <dgm:chMax val="0"/>
          <dgm:chPref val="0"/>
          <dgm:bulletEnabled val="1"/>
        </dgm:presLayoutVars>
      </dgm:prSet>
      <dgm:spPr/>
    </dgm:pt>
  </dgm:ptLst>
  <dgm:cxnLst>
    <dgm:cxn modelId="{9E653860-0EEF-4FA7-A3FA-BE0D28BCAD25}" type="presOf" srcId="{383FA9EE-5926-4F79-8181-3292CA276D44}" destId="{DCFB8997-ED0F-40D0-90CD-4C9A9C9DEF72}" srcOrd="0" destOrd="0" presId="urn:microsoft.com/office/officeart/2005/8/layout/matrix3"/>
    <dgm:cxn modelId="{F898B666-82BB-41A7-ACE0-F779F891050D}" srcId="{3D128983-5ABD-4DA6-8B8E-C70151727568}" destId="{383FA9EE-5926-4F79-8181-3292CA276D44}" srcOrd="0" destOrd="0" parTransId="{378C3863-4E02-468D-9FE6-0F421FC621BA}" sibTransId="{6001BF37-C348-4912-B571-D3A8DD9BC2E6}"/>
    <dgm:cxn modelId="{115A3F52-7F32-4390-B684-5E5D6A4DB8E8}" srcId="{3D128983-5ABD-4DA6-8B8E-C70151727568}" destId="{1B764B41-A288-4AFF-9553-926C48F2F2D3}" srcOrd="1" destOrd="0" parTransId="{F7D1011B-9817-45B8-9D25-C76EAF8B6120}" sibTransId="{CB2738E1-922A-48DE-838D-5F359067B49F}"/>
    <dgm:cxn modelId="{A22F097C-53D4-4F1B-A5DD-2CB74659DAB4}" srcId="{3D128983-5ABD-4DA6-8B8E-C70151727568}" destId="{C6942EA9-1020-42F7-A2EB-8A567BEA98D6}" srcOrd="3" destOrd="0" parTransId="{F6714B39-C5C3-4829-8D10-41C167CD72C3}" sibTransId="{62B422EF-ACEA-432F-BC94-227439635DE4}"/>
    <dgm:cxn modelId="{FA1DE8AB-D3B7-42D0-ADF6-2183DB6F9048}" srcId="{3D128983-5ABD-4DA6-8B8E-C70151727568}" destId="{12F4FB87-B6DB-493A-8A0A-225392A22A24}" srcOrd="2" destOrd="0" parTransId="{6BE062DB-6DD8-419A-8AC5-086E2CB8A20F}" sibTransId="{E0482ACB-0C74-4F21-AB40-C1DD34A4948B}"/>
    <dgm:cxn modelId="{ABE552BA-53FA-4E4B-ADE6-E6B6A708E72F}" type="presOf" srcId="{3D128983-5ABD-4DA6-8B8E-C70151727568}" destId="{09D73898-D388-4299-AA07-F8C9730EBD13}" srcOrd="0" destOrd="0" presId="urn:microsoft.com/office/officeart/2005/8/layout/matrix3"/>
    <dgm:cxn modelId="{67E23BC2-BE0D-4629-87A6-5570E787003A}" type="presOf" srcId="{C6942EA9-1020-42F7-A2EB-8A567BEA98D6}" destId="{7A38704A-0C78-4212-A58D-C94A2A61A6AA}" srcOrd="0" destOrd="0" presId="urn:microsoft.com/office/officeart/2005/8/layout/matrix3"/>
    <dgm:cxn modelId="{0DF056DF-C8A6-46E7-8CD9-1E7884053853}" type="presOf" srcId="{1B764B41-A288-4AFF-9553-926C48F2F2D3}" destId="{E11B0707-B8DC-4C8A-868F-4C79DFE5FF14}" srcOrd="0" destOrd="0" presId="urn:microsoft.com/office/officeart/2005/8/layout/matrix3"/>
    <dgm:cxn modelId="{2F8247F5-4B28-4261-8B72-DFFA2689329F}" type="presOf" srcId="{12F4FB87-B6DB-493A-8A0A-225392A22A24}" destId="{671FA912-9FF6-4256-BD27-58EAAB886CB5}" srcOrd="0" destOrd="0" presId="urn:microsoft.com/office/officeart/2005/8/layout/matrix3"/>
    <dgm:cxn modelId="{1066CAEA-1DFB-41BA-A036-A4F61A3F7B08}" type="presParOf" srcId="{09D73898-D388-4299-AA07-F8C9730EBD13}" destId="{EBCC886E-63AD-4EB1-8AE0-DA631B20A4A5}" srcOrd="0" destOrd="0" presId="urn:microsoft.com/office/officeart/2005/8/layout/matrix3"/>
    <dgm:cxn modelId="{913EA155-CA94-47CE-A501-E3B4BE6F4097}" type="presParOf" srcId="{09D73898-D388-4299-AA07-F8C9730EBD13}" destId="{DCFB8997-ED0F-40D0-90CD-4C9A9C9DEF72}" srcOrd="1" destOrd="0" presId="urn:microsoft.com/office/officeart/2005/8/layout/matrix3"/>
    <dgm:cxn modelId="{536B5D01-B09B-4BC6-A8CE-5AC2E0E9428E}" type="presParOf" srcId="{09D73898-D388-4299-AA07-F8C9730EBD13}" destId="{E11B0707-B8DC-4C8A-868F-4C79DFE5FF14}" srcOrd="2" destOrd="0" presId="urn:microsoft.com/office/officeart/2005/8/layout/matrix3"/>
    <dgm:cxn modelId="{3E1062AE-F531-425E-A2A6-66362474C9C2}" type="presParOf" srcId="{09D73898-D388-4299-AA07-F8C9730EBD13}" destId="{671FA912-9FF6-4256-BD27-58EAAB886CB5}" srcOrd="3" destOrd="0" presId="urn:microsoft.com/office/officeart/2005/8/layout/matrix3"/>
    <dgm:cxn modelId="{EEF49B84-A558-488E-B31A-A8E571A9A2C7}" type="presParOf" srcId="{09D73898-D388-4299-AA07-F8C9730EBD13}" destId="{7A38704A-0C78-4212-A58D-C94A2A61A6AA}"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59C0E9-A283-44A8-88DE-CA0C2AF20260}">
      <dsp:nvSpPr>
        <dsp:cNvPr id="0" name=""/>
        <dsp:cNvSpPr/>
      </dsp:nvSpPr>
      <dsp:spPr>
        <a:xfrm>
          <a:off x="0" y="3856"/>
          <a:ext cx="11590421" cy="82137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BFF00E-671F-4FE0-8718-2A81FBDBEB88}">
      <dsp:nvSpPr>
        <dsp:cNvPr id="0" name=""/>
        <dsp:cNvSpPr/>
      </dsp:nvSpPr>
      <dsp:spPr>
        <a:xfrm>
          <a:off x="248465" y="188665"/>
          <a:ext cx="451755" cy="45175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0EAA9A-FB0E-42F0-B42A-67007DDD48E5}">
      <dsp:nvSpPr>
        <dsp:cNvPr id="0" name=""/>
        <dsp:cNvSpPr/>
      </dsp:nvSpPr>
      <dsp:spPr>
        <a:xfrm>
          <a:off x="948686" y="3856"/>
          <a:ext cx="10641734" cy="8213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929" tIns="86929" rIns="86929" bIns="86929" numCol="1" spcCol="1270" anchor="ctr" anchorCtr="0">
          <a:noAutofit/>
        </a:bodyPr>
        <a:lstStyle/>
        <a:p>
          <a:pPr marL="0" lvl="0" indent="0" algn="l" defTabSz="844550">
            <a:lnSpc>
              <a:spcPct val="90000"/>
            </a:lnSpc>
            <a:spcBef>
              <a:spcPct val="0"/>
            </a:spcBef>
            <a:spcAft>
              <a:spcPct val="35000"/>
            </a:spcAft>
            <a:buNone/>
          </a:pPr>
          <a:r>
            <a:rPr lang="en-US" sz="1900" kern="1200"/>
            <a:t>Understand the importance of building security in to software at the development stage.</a:t>
          </a:r>
        </a:p>
      </dsp:txBody>
      <dsp:txXfrm>
        <a:off x="948686" y="3856"/>
        <a:ext cx="10641734" cy="821373"/>
      </dsp:txXfrm>
    </dsp:sp>
    <dsp:sp modelId="{EC1967FC-E842-4377-AD3B-5DF0C2E58C05}">
      <dsp:nvSpPr>
        <dsp:cNvPr id="0" name=""/>
        <dsp:cNvSpPr/>
      </dsp:nvSpPr>
      <dsp:spPr>
        <a:xfrm>
          <a:off x="0" y="1030573"/>
          <a:ext cx="11590421" cy="82137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D27C28-ACA8-4D42-85DD-D8943117ABF5}">
      <dsp:nvSpPr>
        <dsp:cNvPr id="0" name=""/>
        <dsp:cNvSpPr/>
      </dsp:nvSpPr>
      <dsp:spPr>
        <a:xfrm>
          <a:off x="248465" y="1215382"/>
          <a:ext cx="451755" cy="45175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22995FF-B531-4E2E-A915-84C829D3A473}">
      <dsp:nvSpPr>
        <dsp:cNvPr id="0" name=""/>
        <dsp:cNvSpPr/>
      </dsp:nvSpPr>
      <dsp:spPr>
        <a:xfrm>
          <a:off x="948686" y="1030573"/>
          <a:ext cx="10641734" cy="8213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929" tIns="86929" rIns="86929" bIns="86929" numCol="1" spcCol="1270" anchor="ctr" anchorCtr="0">
          <a:noAutofit/>
        </a:bodyPr>
        <a:lstStyle/>
        <a:p>
          <a:pPr marL="0" lvl="0" indent="0" algn="l" defTabSz="844550">
            <a:lnSpc>
              <a:spcPct val="90000"/>
            </a:lnSpc>
            <a:spcBef>
              <a:spcPct val="0"/>
            </a:spcBef>
            <a:spcAft>
              <a:spcPct val="35000"/>
            </a:spcAft>
            <a:buNone/>
          </a:pPr>
          <a:r>
            <a:rPr lang="en-GB" sz="1900" kern="1200"/>
            <a:t>9.1	Describe the following types of security issues and the scale and nature of threats that can impact software development</a:t>
          </a:r>
          <a:endParaRPr lang="en-US" sz="1900" kern="1200"/>
        </a:p>
      </dsp:txBody>
      <dsp:txXfrm>
        <a:off x="948686" y="1030573"/>
        <a:ext cx="10641734" cy="821373"/>
      </dsp:txXfrm>
    </dsp:sp>
    <dsp:sp modelId="{8CD364C2-DB70-4877-B7E0-A09CDD701038}">
      <dsp:nvSpPr>
        <dsp:cNvPr id="0" name=""/>
        <dsp:cNvSpPr/>
      </dsp:nvSpPr>
      <dsp:spPr>
        <a:xfrm>
          <a:off x="0" y="2057291"/>
          <a:ext cx="11590421" cy="82137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0086A4D-22E2-4132-AC5C-BC7BB873DAEC}">
      <dsp:nvSpPr>
        <dsp:cNvPr id="0" name=""/>
        <dsp:cNvSpPr/>
      </dsp:nvSpPr>
      <dsp:spPr>
        <a:xfrm>
          <a:off x="248465" y="2242100"/>
          <a:ext cx="451755" cy="45175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E677C06-D20F-478E-8448-84FD3191412B}">
      <dsp:nvSpPr>
        <dsp:cNvPr id="0" name=""/>
        <dsp:cNvSpPr/>
      </dsp:nvSpPr>
      <dsp:spPr>
        <a:xfrm>
          <a:off x="948686" y="2057291"/>
          <a:ext cx="10641734" cy="8213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929" tIns="86929" rIns="86929" bIns="86929" numCol="1" spcCol="1270" anchor="ctr" anchorCtr="0">
          <a:noAutofit/>
        </a:bodyPr>
        <a:lstStyle/>
        <a:p>
          <a:pPr marL="0" lvl="0" indent="0" algn="l" defTabSz="844550">
            <a:lnSpc>
              <a:spcPct val="90000"/>
            </a:lnSpc>
            <a:spcBef>
              <a:spcPct val="0"/>
            </a:spcBef>
            <a:spcAft>
              <a:spcPct val="35000"/>
            </a:spcAft>
            <a:buNone/>
          </a:pPr>
          <a:r>
            <a:rPr lang="en-GB" sz="1900" kern="1200"/>
            <a:t>9.2	Explain what is meant by 'building security in', in terms of secure software development and creating a secure end-product, and why it is important.</a:t>
          </a:r>
          <a:endParaRPr lang="en-US" sz="1900" kern="1200"/>
        </a:p>
      </dsp:txBody>
      <dsp:txXfrm>
        <a:off x="948686" y="2057291"/>
        <a:ext cx="10641734" cy="821373"/>
      </dsp:txXfrm>
    </dsp:sp>
    <dsp:sp modelId="{C801BEB9-0F4B-48C2-93E7-2009C86067D7}">
      <dsp:nvSpPr>
        <dsp:cNvPr id="0" name=""/>
        <dsp:cNvSpPr/>
      </dsp:nvSpPr>
      <dsp:spPr>
        <a:xfrm>
          <a:off x="0" y="3084008"/>
          <a:ext cx="11590421" cy="82137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5BABA3-F646-4363-B21E-D018B95F8480}">
      <dsp:nvSpPr>
        <dsp:cNvPr id="0" name=""/>
        <dsp:cNvSpPr/>
      </dsp:nvSpPr>
      <dsp:spPr>
        <a:xfrm>
          <a:off x="248465" y="3268817"/>
          <a:ext cx="451755" cy="45175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286761B-506C-41E1-9539-65EB672B5324}">
      <dsp:nvSpPr>
        <dsp:cNvPr id="0" name=""/>
        <dsp:cNvSpPr/>
      </dsp:nvSpPr>
      <dsp:spPr>
        <a:xfrm>
          <a:off x="948686" y="3084008"/>
          <a:ext cx="10641734" cy="8213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929" tIns="86929" rIns="86929" bIns="86929" numCol="1" spcCol="1270" anchor="ctr" anchorCtr="0">
          <a:noAutofit/>
        </a:bodyPr>
        <a:lstStyle/>
        <a:p>
          <a:pPr marL="0" lvl="0" indent="0" algn="l" defTabSz="844550">
            <a:lnSpc>
              <a:spcPct val="90000"/>
            </a:lnSpc>
            <a:spcBef>
              <a:spcPct val="0"/>
            </a:spcBef>
            <a:spcAft>
              <a:spcPct val="35000"/>
            </a:spcAft>
            <a:buNone/>
          </a:pPr>
          <a:r>
            <a:rPr lang="en-GB" sz="1900" kern="1200"/>
            <a:t>9.3	Describe proactive security approaches during software design and development.</a:t>
          </a:r>
          <a:endParaRPr lang="en-US" sz="1900" kern="1200"/>
        </a:p>
      </dsp:txBody>
      <dsp:txXfrm>
        <a:off x="948686" y="3084008"/>
        <a:ext cx="10641734" cy="821373"/>
      </dsp:txXfrm>
    </dsp:sp>
    <dsp:sp modelId="{23DBE6D6-C841-4F31-A2DD-784B07F5A01E}">
      <dsp:nvSpPr>
        <dsp:cNvPr id="0" name=""/>
        <dsp:cNvSpPr/>
      </dsp:nvSpPr>
      <dsp:spPr>
        <a:xfrm>
          <a:off x="0" y="4110725"/>
          <a:ext cx="11590421" cy="82137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18F19F-92CE-486A-9B26-69B2EAE5B2FF}">
      <dsp:nvSpPr>
        <dsp:cNvPr id="0" name=""/>
        <dsp:cNvSpPr/>
      </dsp:nvSpPr>
      <dsp:spPr>
        <a:xfrm>
          <a:off x="248465" y="4295534"/>
          <a:ext cx="451755" cy="45175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38050F7-4537-4D8B-ADEB-A5CAAE85059C}">
      <dsp:nvSpPr>
        <dsp:cNvPr id="0" name=""/>
        <dsp:cNvSpPr/>
      </dsp:nvSpPr>
      <dsp:spPr>
        <a:xfrm>
          <a:off x="948686" y="4110725"/>
          <a:ext cx="10641734" cy="8213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929" tIns="86929" rIns="86929" bIns="86929" numCol="1" spcCol="1270" anchor="ctr" anchorCtr="0">
          <a:noAutofit/>
        </a:bodyPr>
        <a:lstStyle/>
        <a:p>
          <a:pPr marL="0" lvl="0" indent="0" algn="l" defTabSz="844550">
            <a:lnSpc>
              <a:spcPct val="90000"/>
            </a:lnSpc>
            <a:spcBef>
              <a:spcPct val="0"/>
            </a:spcBef>
            <a:spcAft>
              <a:spcPct val="35000"/>
            </a:spcAft>
            <a:buNone/>
          </a:pPr>
          <a:r>
            <a:rPr lang="en-GB" sz="1900" kern="1200"/>
            <a:t>9.4	Explain approaches to make software more secure.</a:t>
          </a:r>
          <a:endParaRPr lang="en-US" sz="1900" kern="1200"/>
        </a:p>
      </dsp:txBody>
      <dsp:txXfrm>
        <a:off x="948686" y="4110725"/>
        <a:ext cx="10641734" cy="8213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13069B-6549-4552-9A16-5CAC89F1A84D}">
      <dsp:nvSpPr>
        <dsp:cNvPr id="0" name=""/>
        <dsp:cNvSpPr/>
      </dsp:nvSpPr>
      <dsp:spPr>
        <a:xfrm>
          <a:off x="0" y="802092"/>
          <a:ext cx="11590421" cy="148078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ECEC01-28C6-4000-A702-6CC69FC128FE}">
      <dsp:nvSpPr>
        <dsp:cNvPr id="0" name=""/>
        <dsp:cNvSpPr/>
      </dsp:nvSpPr>
      <dsp:spPr>
        <a:xfrm>
          <a:off x="447938" y="1135269"/>
          <a:ext cx="814432" cy="81443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C4B0239-E6CA-47A8-87E8-0CE806B93603}">
      <dsp:nvSpPr>
        <dsp:cNvPr id="0" name=""/>
        <dsp:cNvSpPr/>
      </dsp:nvSpPr>
      <dsp:spPr>
        <a:xfrm>
          <a:off x="1710308" y="802092"/>
          <a:ext cx="9880112" cy="1480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717" tIns="156717" rIns="156717" bIns="156717" numCol="1" spcCol="1270" anchor="ctr" anchorCtr="0">
          <a:noAutofit/>
        </a:bodyPr>
        <a:lstStyle/>
        <a:p>
          <a:pPr marL="0" lvl="0" indent="0" algn="l" defTabSz="1111250">
            <a:lnSpc>
              <a:spcPct val="90000"/>
            </a:lnSpc>
            <a:spcBef>
              <a:spcPct val="0"/>
            </a:spcBef>
            <a:spcAft>
              <a:spcPct val="35000"/>
            </a:spcAft>
            <a:buNone/>
          </a:pPr>
          <a:r>
            <a:rPr lang="en-GB" sz="2500" kern="1200"/>
            <a:t>Security attacks do not just occur on the web</a:t>
          </a:r>
          <a:endParaRPr lang="en-US" sz="2500" kern="1200"/>
        </a:p>
      </dsp:txBody>
      <dsp:txXfrm>
        <a:off x="1710308" y="802092"/>
        <a:ext cx="9880112" cy="1480786"/>
      </dsp:txXfrm>
    </dsp:sp>
    <dsp:sp modelId="{83A09B9F-7316-413B-801B-08F1FA6D6F06}">
      <dsp:nvSpPr>
        <dsp:cNvPr id="0" name=""/>
        <dsp:cNvSpPr/>
      </dsp:nvSpPr>
      <dsp:spPr>
        <a:xfrm>
          <a:off x="0" y="2653076"/>
          <a:ext cx="11590421" cy="148078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8F44ED-F5FB-41B5-9833-859A91186560}">
      <dsp:nvSpPr>
        <dsp:cNvPr id="0" name=""/>
        <dsp:cNvSpPr/>
      </dsp:nvSpPr>
      <dsp:spPr>
        <a:xfrm>
          <a:off x="447938" y="2986253"/>
          <a:ext cx="814432" cy="81443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0113F1E-02B2-4092-9B47-A4A3F742FFBF}">
      <dsp:nvSpPr>
        <dsp:cNvPr id="0" name=""/>
        <dsp:cNvSpPr/>
      </dsp:nvSpPr>
      <dsp:spPr>
        <a:xfrm>
          <a:off x="1710308" y="2653076"/>
          <a:ext cx="9880112" cy="1480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717" tIns="156717" rIns="156717" bIns="156717" numCol="1" spcCol="1270" anchor="ctr" anchorCtr="0">
          <a:noAutofit/>
        </a:bodyPr>
        <a:lstStyle/>
        <a:p>
          <a:pPr marL="0" lvl="0" indent="0" algn="l" defTabSz="1111250">
            <a:lnSpc>
              <a:spcPct val="90000"/>
            </a:lnSpc>
            <a:spcBef>
              <a:spcPct val="0"/>
            </a:spcBef>
            <a:spcAft>
              <a:spcPct val="35000"/>
            </a:spcAft>
            <a:buNone/>
          </a:pPr>
          <a:r>
            <a:rPr lang="en-GB" sz="2500" kern="1200"/>
            <a:t>Prevalent in operating system software and desktop applications</a:t>
          </a:r>
          <a:endParaRPr lang="en-US" sz="2500" kern="1200"/>
        </a:p>
      </dsp:txBody>
      <dsp:txXfrm>
        <a:off x="1710308" y="2653076"/>
        <a:ext cx="9880112" cy="14807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9E0864-91B5-47A2-AA0D-9A811201BFD1}">
      <dsp:nvSpPr>
        <dsp:cNvPr id="0" name=""/>
        <dsp:cNvSpPr/>
      </dsp:nvSpPr>
      <dsp:spPr>
        <a:xfrm>
          <a:off x="1097210" y="833816"/>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5F674DC-890B-41AA-865C-17CE597A28F1}">
      <dsp:nvSpPr>
        <dsp:cNvPr id="0" name=""/>
        <dsp:cNvSpPr/>
      </dsp:nvSpPr>
      <dsp:spPr>
        <a:xfrm>
          <a:off x="1097210" y="2486354"/>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600200">
            <a:lnSpc>
              <a:spcPct val="90000"/>
            </a:lnSpc>
            <a:spcBef>
              <a:spcPct val="0"/>
            </a:spcBef>
            <a:spcAft>
              <a:spcPct val="35000"/>
            </a:spcAft>
            <a:buNone/>
            <a:defRPr b="1"/>
          </a:pPr>
          <a:r>
            <a:rPr lang="en-GB" sz="3600" kern="1200"/>
            <a:t>Security</a:t>
          </a:r>
          <a:endParaRPr lang="en-US" sz="3600" kern="1200"/>
        </a:p>
      </dsp:txBody>
      <dsp:txXfrm>
        <a:off x="1097210" y="2486354"/>
        <a:ext cx="4320000" cy="648000"/>
      </dsp:txXfrm>
    </dsp:sp>
    <dsp:sp modelId="{BD269FC0-9391-4358-9F75-65D0459DA89C}">
      <dsp:nvSpPr>
        <dsp:cNvPr id="0" name=""/>
        <dsp:cNvSpPr/>
      </dsp:nvSpPr>
      <dsp:spPr>
        <a:xfrm>
          <a:off x="1097210" y="3199720"/>
          <a:ext cx="4320000" cy="9024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90000"/>
            </a:lnSpc>
            <a:spcBef>
              <a:spcPct val="0"/>
            </a:spcBef>
            <a:spcAft>
              <a:spcPct val="35000"/>
            </a:spcAft>
            <a:buNone/>
          </a:pPr>
          <a:r>
            <a:rPr lang="en-GB" sz="1700" kern="1200"/>
            <a:t>Concerned with the physical</a:t>
          </a:r>
          <a:endParaRPr lang="en-US" sz="1700" kern="1200"/>
        </a:p>
        <a:p>
          <a:pPr marL="0" lvl="0" indent="0" algn="l" defTabSz="755650">
            <a:lnSpc>
              <a:spcPct val="90000"/>
            </a:lnSpc>
            <a:spcBef>
              <a:spcPct val="0"/>
            </a:spcBef>
            <a:spcAft>
              <a:spcPct val="35000"/>
            </a:spcAft>
            <a:buNone/>
          </a:pPr>
          <a:r>
            <a:rPr lang="en-GB" sz="1700" kern="1200"/>
            <a:t>Not how to mitigate, but how to fix</a:t>
          </a:r>
          <a:endParaRPr lang="en-US" sz="1700" kern="1200"/>
        </a:p>
      </dsp:txBody>
      <dsp:txXfrm>
        <a:off x="1097210" y="3199720"/>
        <a:ext cx="4320000" cy="902419"/>
      </dsp:txXfrm>
    </dsp:sp>
    <dsp:sp modelId="{125F22BB-5795-47AA-9101-558F502CCC04}">
      <dsp:nvSpPr>
        <dsp:cNvPr id="0" name=""/>
        <dsp:cNvSpPr/>
      </dsp:nvSpPr>
      <dsp:spPr>
        <a:xfrm>
          <a:off x="6173210" y="833816"/>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A3FE282-F8F2-45E0-8828-D5E04359D78D}">
      <dsp:nvSpPr>
        <dsp:cNvPr id="0" name=""/>
        <dsp:cNvSpPr/>
      </dsp:nvSpPr>
      <dsp:spPr>
        <a:xfrm>
          <a:off x="6173210" y="2486354"/>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600200">
            <a:lnSpc>
              <a:spcPct val="90000"/>
            </a:lnSpc>
            <a:spcBef>
              <a:spcPct val="0"/>
            </a:spcBef>
            <a:spcAft>
              <a:spcPct val="35000"/>
            </a:spcAft>
            <a:buNone/>
            <a:defRPr b="1"/>
          </a:pPr>
          <a:r>
            <a:rPr lang="en-GB" sz="3600" kern="1200"/>
            <a:t>Resilience</a:t>
          </a:r>
          <a:endParaRPr lang="en-US" sz="3600" kern="1200"/>
        </a:p>
      </dsp:txBody>
      <dsp:txXfrm>
        <a:off x="6173210" y="2486354"/>
        <a:ext cx="4320000" cy="648000"/>
      </dsp:txXfrm>
    </dsp:sp>
    <dsp:sp modelId="{70E2566D-D15B-4815-96DF-DF360CBF26C9}">
      <dsp:nvSpPr>
        <dsp:cNvPr id="0" name=""/>
        <dsp:cNvSpPr/>
      </dsp:nvSpPr>
      <dsp:spPr>
        <a:xfrm>
          <a:off x="6173210" y="3199720"/>
          <a:ext cx="4320000" cy="9024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90000"/>
            </a:lnSpc>
            <a:spcBef>
              <a:spcPct val="0"/>
            </a:spcBef>
            <a:spcAft>
              <a:spcPct val="35000"/>
            </a:spcAft>
            <a:buNone/>
          </a:pPr>
          <a:r>
            <a:rPr lang="en-GB" sz="1700" kern="1200"/>
            <a:t>Can you continue?</a:t>
          </a:r>
          <a:endParaRPr lang="en-US" sz="1700" kern="1200"/>
        </a:p>
        <a:p>
          <a:pPr marL="0" lvl="0" indent="0" algn="l" defTabSz="755650">
            <a:lnSpc>
              <a:spcPct val="90000"/>
            </a:lnSpc>
            <a:spcBef>
              <a:spcPct val="0"/>
            </a:spcBef>
            <a:spcAft>
              <a:spcPct val="35000"/>
            </a:spcAft>
            <a:buNone/>
          </a:pPr>
          <a:r>
            <a:rPr lang="en-GB" sz="1700" kern="1200"/>
            <a:t>How to continue?</a:t>
          </a:r>
          <a:endParaRPr lang="en-US" sz="1700" kern="1200"/>
        </a:p>
        <a:p>
          <a:pPr marL="0" lvl="0" indent="0" algn="l" defTabSz="755650">
            <a:lnSpc>
              <a:spcPct val="90000"/>
            </a:lnSpc>
            <a:spcBef>
              <a:spcPct val="0"/>
            </a:spcBef>
            <a:spcAft>
              <a:spcPct val="35000"/>
            </a:spcAft>
            <a:buNone/>
          </a:pPr>
          <a:r>
            <a:rPr lang="en-GB" sz="1700" kern="1200"/>
            <a:t>How long before a fix is available</a:t>
          </a:r>
          <a:endParaRPr lang="en-US" sz="1700" kern="1200"/>
        </a:p>
      </dsp:txBody>
      <dsp:txXfrm>
        <a:off x="6173210" y="3199720"/>
        <a:ext cx="4320000" cy="9024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1A824-4696-4C25-BB6A-6DB6C99EDCA4}">
      <dsp:nvSpPr>
        <dsp:cNvPr id="0" name=""/>
        <dsp:cNvSpPr/>
      </dsp:nvSpPr>
      <dsp:spPr>
        <a:xfrm>
          <a:off x="5925" y="338850"/>
          <a:ext cx="710964" cy="71096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4B3B73B-A9CE-43DA-8A14-B4A275A4E26B}">
      <dsp:nvSpPr>
        <dsp:cNvPr id="0" name=""/>
        <dsp:cNvSpPr/>
      </dsp:nvSpPr>
      <dsp:spPr>
        <a:xfrm>
          <a:off x="5925" y="1232920"/>
          <a:ext cx="2031328" cy="304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44550">
            <a:lnSpc>
              <a:spcPct val="100000"/>
            </a:lnSpc>
            <a:spcBef>
              <a:spcPct val="0"/>
            </a:spcBef>
            <a:spcAft>
              <a:spcPct val="35000"/>
            </a:spcAft>
            <a:buNone/>
            <a:defRPr b="1"/>
          </a:pPr>
          <a:r>
            <a:rPr lang="en-GB" sz="1900" kern="1200"/>
            <a:t>Baiting attacks</a:t>
          </a:r>
        </a:p>
      </dsp:txBody>
      <dsp:txXfrm>
        <a:off x="5925" y="1232920"/>
        <a:ext cx="2031328" cy="304699"/>
      </dsp:txXfrm>
    </dsp:sp>
    <dsp:sp modelId="{5F7CBEC4-D186-48CD-AD4C-9D222A3730D7}">
      <dsp:nvSpPr>
        <dsp:cNvPr id="0" name=""/>
        <dsp:cNvSpPr/>
      </dsp:nvSpPr>
      <dsp:spPr>
        <a:xfrm>
          <a:off x="5925" y="1622784"/>
          <a:ext cx="2031328" cy="297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pPr>
          <a:r>
            <a:rPr lang="en-GB" sz="1400" kern="1200"/>
            <a:t>Use a false promise to pique a victim’s greed or curiosity</a:t>
          </a:r>
        </a:p>
        <a:p>
          <a:pPr marL="0" lvl="0" indent="0" algn="l" defTabSz="622300">
            <a:lnSpc>
              <a:spcPct val="100000"/>
            </a:lnSpc>
            <a:spcBef>
              <a:spcPct val="0"/>
            </a:spcBef>
            <a:spcAft>
              <a:spcPct val="35000"/>
            </a:spcAft>
            <a:buNone/>
          </a:pPr>
          <a:r>
            <a:rPr lang="en-GB" sz="1400" kern="1200"/>
            <a:t>The most reviled form of baiting uses physical media to disperse malware. </a:t>
          </a:r>
        </a:p>
        <a:p>
          <a:pPr marL="0" lvl="0" indent="0" algn="l" defTabSz="622300">
            <a:lnSpc>
              <a:spcPct val="100000"/>
            </a:lnSpc>
            <a:spcBef>
              <a:spcPct val="0"/>
            </a:spcBef>
            <a:spcAft>
              <a:spcPct val="35000"/>
            </a:spcAft>
            <a:buNone/>
          </a:pPr>
          <a:r>
            <a:rPr lang="en-GB" sz="1400" kern="1200"/>
            <a:t>Baiting scams don’t necessarily have to be carried out in the physical world</a:t>
          </a:r>
        </a:p>
      </dsp:txBody>
      <dsp:txXfrm>
        <a:off x="5925" y="1622784"/>
        <a:ext cx="2031328" cy="2974320"/>
      </dsp:txXfrm>
    </dsp:sp>
    <dsp:sp modelId="{E94BE539-C3D9-42DD-8724-E552D55EEE99}">
      <dsp:nvSpPr>
        <dsp:cNvPr id="0" name=""/>
        <dsp:cNvSpPr/>
      </dsp:nvSpPr>
      <dsp:spPr>
        <a:xfrm>
          <a:off x="2392735" y="338850"/>
          <a:ext cx="710964" cy="71096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E09E124-D429-4CB5-AD19-060B0F4B1653}">
      <dsp:nvSpPr>
        <dsp:cNvPr id="0" name=""/>
        <dsp:cNvSpPr/>
      </dsp:nvSpPr>
      <dsp:spPr>
        <a:xfrm>
          <a:off x="2392735" y="1232920"/>
          <a:ext cx="2031328" cy="304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44550">
            <a:lnSpc>
              <a:spcPct val="100000"/>
            </a:lnSpc>
            <a:spcBef>
              <a:spcPct val="0"/>
            </a:spcBef>
            <a:spcAft>
              <a:spcPct val="35000"/>
            </a:spcAft>
            <a:buNone/>
            <a:defRPr b="1"/>
          </a:pPr>
          <a:r>
            <a:rPr lang="en-GB" sz="1900" kern="1200"/>
            <a:t>Scareware attacks</a:t>
          </a:r>
        </a:p>
      </dsp:txBody>
      <dsp:txXfrm>
        <a:off x="2392735" y="1232920"/>
        <a:ext cx="2031328" cy="304699"/>
      </dsp:txXfrm>
    </dsp:sp>
    <dsp:sp modelId="{24E8ADEA-F9F6-42F2-85AB-04DD6A4B69FB}">
      <dsp:nvSpPr>
        <dsp:cNvPr id="0" name=""/>
        <dsp:cNvSpPr/>
      </dsp:nvSpPr>
      <dsp:spPr>
        <a:xfrm>
          <a:off x="2392735" y="1622784"/>
          <a:ext cx="2031328" cy="297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pPr>
          <a:r>
            <a:rPr lang="en-GB" sz="1400" kern="1200"/>
            <a:t>Scareware involves victims being bombarded with false alarms and fictitious threats</a:t>
          </a:r>
        </a:p>
        <a:p>
          <a:pPr marL="0" lvl="0" indent="0" algn="l" defTabSz="622300">
            <a:lnSpc>
              <a:spcPct val="100000"/>
            </a:lnSpc>
            <a:spcBef>
              <a:spcPct val="0"/>
            </a:spcBef>
            <a:spcAft>
              <a:spcPct val="35000"/>
            </a:spcAft>
            <a:buNone/>
          </a:pPr>
          <a:r>
            <a:rPr lang="en-GB" sz="1400" kern="1200"/>
            <a:t>Scareware is also referred to as deception software, rogue scanner software and fraudware.</a:t>
          </a:r>
        </a:p>
        <a:p>
          <a:pPr marL="0" lvl="0" indent="0" algn="l" defTabSz="622300">
            <a:lnSpc>
              <a:spcPct val="100000"/>
            </a:lnSpc>
            <a:spcBef>
              <a:spcPct val="0"/>
            </a:spcBef>
            <a:spcAft>
              <a:spcPct val="35000"/>
            </a:spcAft>
            <a:buNone/>
          </a:pPr>
          <a:r>
            <a:rPr lang="en-GB" sz="1400" kern="1200"/>
            <a:t>Scareware is also distributed via spam email that doles out bogus warnings, or makes offers for users to buy worthless/harmful services.</a:t>
          </a:r>
        </a:p>
      </dsp:txBody>
      <dsp:txXfrm>
        <a:off x="2392735" y="1622784"/>
        <a:ext cx="2031328" cy="2974320"/>
      </dsp:txXfrm>
    </dsp:sp>
    <dsp:sp modelId="{9349728F-69CA-4EBC-8334-73407108D63F}">
      <dsp:nvSpPr>
        <dsp:cNvPr id="0" name=""/>
        <dsp:cNvSpPr/>
      </dsp:nvSpPr>
      <dsp:spPr>
        <a:xfrm>
          <a:off x="4779546" y="338850"/>
          <a:ext cx="710964" cy="71096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ECFC18C-31E5-4083-A4D1-3C2DC00A5818}">
      <dsp:nvSpPr>
        <dsp:cNvPr id="0" name=""/>
        <dsp:cNvSpPr/>
      </dsp:nvSpPr>
      <dsp:spPr>
        <a:xfrm>
          <a:off x="4779546" y="1232920"/>
          <a:ext cx="2031328" cy="304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44550">
            <a:lnSpc>
              <a:spcPct val="100000"/>
            </a:lnSpc>
            <a:spcBef>
              <a:spcPct val="0"/>
            </a:spcBef>
            <a:spcAft>
              <a:spcPct val="35000"/>
            </a:spcAft>
            <a:buNone/>
            <a:defRPr b="1"/>
          </a:pPr>
          <a:r>
            <a:rPr lang="en-GB" sz="1900" kern="1200"/>
            <a:t>Pretexting</a:t>
          </a:r>
        </a:p>
      </dsp:txBody>
      <dsp:txXfrm>
        <a:off x="4779546" y="1232920"/>
        <a:ext cx="2031328" cy="304699"/>
      </dsp:txXfrm>
    </dsp:sp>
    <dsp:sp modelId="{C852C4EB-F29A-4669-9205-DEC18A82D30E}">
      <dsp:nvSpPr>
        <dsp:cNvPr id="0" name=""/>
        <dsp:cNvSpPr/>
      </dsp:nvSpPr>
      <dsp:spPr>
        <a:xfrm>
          <a:off x="4779546" y="1622784"/>
          <a:ext cx="2031328" cy="297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pPr>
          <a:r>
            <a:rPr lang="en-GB" sz="1400" kern="1200"/>
            <a:t>Obtains information through a series of cleverly crafted lies</a:t>
          </a:r>
        </a:p>
      </dsp:txBody>
      <dsp:txXfrm>
        <a:off x="4779546" y="1622784"/>
        <a:ext cx="2031328" cy="2974320"/>
      </dsp:txXfrm>
    </dsp:sp>
    <dsp:sp modelId="{3C5A97AD-7AF2-494C-9883-F3E2061F3974}">
      <dsp:nvSpPr>
        <dsp:cNvPr id="0" name=""/>
        <dsp:cNvSpPr/>
      </dsp:nvSpPr>
      <dsp:spPr>
        <a:xfrm>
          <a:off x="7166356" y="338850"/>
          <a:ext cx="710964" cy="71096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1E0ACD-9724-4A9C-A1ED-8DAA8686346B}">
      <dsp:nvSpPr>
        <dsp:cNvPr id="0" name=""/>
        <dsp:cNvSpPr/>
      </dsp:nvSpPr>
      <dsp:spPr>
        <a:xfrm>
          <a:off x="7166356" y="1232920"/>
          <a:ext cx="2031328" cy="304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44550">
            <a:lnSpc>
              <a:spcPct val="100000"/>
            </a:lnSpc>
            <a:spcBef>
              <a:spcPct val="0"/>
            </a:spcBef>
            <a:spcAft>
              <a:spcPct val="35000"/>
            </a:spcAft>
            <a:buNone/>
            <a:defRPr b="1"/>
          </a:pPr>
          <a:r>
            <a:rPr lang="en-GB" sz="1900" kern="1200"/>
            <a:t>Phishing</a:t>
          </a:r>
        </a:p>
      </dsp:txBody>
      <dsp:txXfrm>
        <a:off x="7166356" y="1232920"/>
        <a:ext cx="2031328" cy="304699"/>
      </dsp:txXfrm>
    </dsp:sp>
    <dsp:sp modelId="{ABA72570-C96C-4916-9DB6-EBAC41CEDF5F}">
      <dsp:nvSpPr>
        <dsp:cNvPr id="0" name=""/>
        <dsp:cNvSpPr/>
      </dsp:nvSpPr>
      <dsp:spPr>
        <a:xfrm>
          <a:off x="7166356" y="1622784"/>
          <a:ext cx="2031328" cy="297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pPr>
          <a:r>
            <a:rPr lang="en-GB" sz="1400" kern="1200"/>
            <a:t>One of the most popular social engineering attack types</a:t>
          </a:r>
        </a:p>
      </dsp:txBody>
      <dsp:txXfrm>
        <a:off x="7166356" y="1622784"/>
        <a:ext cx="2031328" cy="2974320"/>
      </dsp:txXfrm>
    </dsp:sp>
    <dsp:sp modelId="{9AB8652D-2C00-4351-B924-6B7FA648C05A}">
      <dsp:nvSpPr>
        <dsp:cNvPr id="0" name=""/>
        <dsp:cNvSpPr/>
      </dsp:nvSpPr>
      <dsp:spPr>
        <a:xfrm>
          <a:off x="9553167" y="338850"/>
          <a:ext cx="710964" cy="71096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D2874A-867D-441F-B180-438544A17C10}">
      <dsp:nvSpPr>
        <dsp:cNvPr id="0" name=""/>
        <dsp:cNvSpPr/>
      </dsp:nvSpPr>
      <dsp:spPr>
        <a:xfrm>
          <a:off x="9553167" y="1232920"/>
          <a:ext cx="2031328" cy="304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44550">
            <a:lnSpc>
              <a:spcPct val="100000"/>
            </a:lnSpc>
            <a:spcBef>
              <a:spcPct val="0"/>
            </a:spcBef>
            <a:spcAft>
              <a:spcPct val="35000"/>
            </a:spcAft>
            <a:buNone/>
            <a:defRPr b="1"/>
          </a:pPr>
          <a:r>
            <a:rPr lang="en-GB" sz="1900" kern="1200"/>
            <a:t>Spear phishing</a:t>
          </a:r>
        </a:p>
      </dsp:txBody>
      <dsp:txXfrm>
        <a:off x="9553167" y="1232920"/>
        <a:ext cx="2031328" cy="304699"/>
      </dsp:txXfrm>
    </dsp:sp>
    <dsp:sp modelId="{2A6E2160-D8DF-4858-BA69-2EE963BFBE83}">
      <dsp:nvSpPr>
        <dsp:cNvPr id="0" name=""/>
        <dsp:cNvSpPr/>
      </dsp:nvSpPr>
      <dsp:spPr>
        <a:xfrm>
          <a:off x="9553167" y="1622784"/>
          <a:ext cx="2031328" cy="297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pPr>
          <a:r>
            <a:rPr lang="en-GB" sz="1400" kern="1200"/>
            <a:t>A more targeted version of the phishing scam whereby an attacker chooses specific individuals or enterprises</a:t>
          </a:r>
        </a:p>
      </dsp:txBody>
      <dsp:txXfrm>
        <a:off x="9553167" y="1622784"/>
        <a:ext cx="2031328" cy="29743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C024F1-FA2B-4D20-ADB7-1D72FA65D73C}">
      <dsp:nvSpPr>
        <dsp:cNvPr id="0" name=""/>
        <dsp:cNvSpPr/>
      </dsp:nvSpPr>
      <dsp:spPr>
        <a:xfrm>
          <a:off x="0" y="28527"/>
          <a:ext cx="11590421" cy="155142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GB" sz="3900" kern="1200" dirty="0">
              <a:solidFill>
                <a:schemeClr val="tx1"/>
              </a:solidFill>
            </a:rPr>
            <a:t>The science of software security concerns constructing secure software</a:t>
          </a:r>
          <a:endParaRPr lang="en-US" sz="3900" kern="1200" dirty="0">
            <a:solidFill>
              <a:schemeClr val="tx1"/>
            </a:solidFill>
          </a:endParaRPr>
        </a:p>
      </dsp:txBody>
      <dsp:txXfrm>
        <a:off x="75734" y="104261"/>
        <a:ext cx="11438953" cy="1399952"/>
      </dsp:txXfrm>
    </dsp:sp>
    <dsp:sp modelId="{1ACC5917-756F-40F7-8602-1BF6860D6420}">
      <dsp:nvSpPr>
        <dsp:cNvPr id="0" name=""/>
        <dsp:cNvSpPr/>
      </dsp:nvSpPr>
      <dsp:spPr>
        <a:xfrm>
          <a:off x="0" y="1692267"/>
          <a:ext cx="11590421" cy="155142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GB" sz="3900" kern="1200" dirty="0">
              <a:solidFill>
                <a:schemeClr val="tx1"/>
              </a:solidFill>
            </a:rPr>
            <a:t>This entails providing the software with a structure and design that ensures it is secure</a:t>
          </a:r>
          <a:endParaRPr lang="en-US" sz="3900" kern="1200" dirty="0">
            <a:solidFill>
              <a:schemeClr val="tx1"/>
            </a:solidFill>
          </a:endParaRPr>
        </a:p>
      </dsp:txBody>
      <dsp:txXfrm>
        <a:off x="75734" y="1768001"/>
        <a:ext cx="11438953" cy="1399952"/>
      </dsp:txXfrm>
    </dsp:sp>
    <dsp:sp modelId="{9AE3EA1E-AF22-45E4-97B4-D8EE0C3664BE}">
      <dsp:nvSpPr>
        <dsp:cNvPr id="0" name=""/>
        <dsp:cNvSpPr/>
      </dsp:nvSpPr>
      <dsp:spPr>
        <a:xfrm>
          <a:off x="0" y="3356008"/>
          <a:ext cx="11590421" cy="155142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GB" sz="3900" kern="1200" dirty="0">
              <a:solidFill>
                <a:schemeClr val="tx1"/>
              </a:solidFill>
            </a:rPr>
            <a:t>Involves teaching software developers, constructors and end users the way to construct secure software</a:t>
          </a:r>
          <a:endParaRPr lang="en-US" sz="3900" kern="1200" dirty="0">
            <a:solidFill>
              <a:schemeClr val="tx1"/>
            </a:solidFill>
          </a:endParaRPr>
        </a:p>
      </dsp:txBody>
      <dsp:txXfrm>
        <a:off x="75734" y="3431742"/>
        <a:ext cx="11438953" cy="139995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9E7568-614C-43B3-B1D0-B669D975CD2C}">
      <dsp:nvSpPr>
        <dsp:cNvPr id="0" name=""/>
        <dsp:cNvSpPr/>
      </dsp:nvSpPr>
      <dsp:spPr>
        <a:xfrm>
          <a:off x="2059133" y="-30037"/>
          <a:ext cx="4892382" cy="4892382"/>
        </a:xfrm>
        <a:prstGeom prst="circularArrow">
          <a:avLst>
            <a:gd name="adj1" fmla="val 5544"/>
            <a:gd name="adj2" fmla="val 330680"/>
            <a:gd name="adj3" fmla="val 13756734"/>
            <a:gd name="adj4" fmla="val 17397655"/>
            <a:gd name="adj5" fmla="val 5757"/>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195F44-2F8F-4A9C-824C-42EEDEF2D69A}">
      <dsp:nvSpPr>
        <dsp:cNvPr id="0" name=""/>
        <dsp:cNvSpPr/>
      </dsp:nvSpPr>
      <dsp:spPr>
        <a:xfrm>
          <a:off x="3350395" y="1849"/>
          <a:ext cx="2309859" cy="1154929"/>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Requirements Analysis</a:t>
          </a:r>
        </a:p>
      </dsp:txBody>
      <dsp:txXfrm>
        <a:off x="3406774" y="58228"/>
        <a:ext cx="2197101" cy="1042171"/>
      </dsp:txXfrm>
    </dsp:sp>
    <dsp:sp modelId="{04EB9B05-122C-475F-96FE-C846B7A4E112}">
      <dsp:nvSpPr>
        <dsp:cNvPr id="0" name=""/>
        <dsp:cNvSpPr/>
      </dsp:nvSpPr>
      <dsp:spPr>
        <a:xfrm>
          <a:off x="5334588" y="1443450"/>
          <a:ext cx="2309859" cy="1154929"/>
        </a:xfrm>
        <a:prstGeom prst="roundRect">
          <a:avLst/>
        </a:prstGeom>
        <a:solidFill>
          <a:schemeClr val="accent3">
            <a:hueOff val="677650"/>
            <a:satOff val="25000"/>
            <a:lumOff val="-36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a:t>Design</a:t>
          </a:r>
        </a:p>
      </dsp:txBody>
      <dsp:txXfrm>
        <a:off x="5390967" y="1499829"/>
        <a:ext cx="2197101" cy="1042171"/>
      </dsp:txXfrm>
    </dsp:sp>
    <dsp:sp modelId="{C7234EE6-B928-49E8-A7FD-8A177977D3AD}">
      <dsp:nvSpPr>
        <dsp:cNvPr id="0" name=""/>
        <dsp:cNvSpPr/>
      </dsp:nvSpPr>
      <dsp:spPr>
        <a:xfrm>
          <a:off x="4576694" y="3776008"/>
          <a:ext cx="2309859" cy="1154929"/>
        </a:xfrm>
        <a:prstGeom prst="roundRect">
          <a:avLst/>
        </a:prstGeom>
        <a:solidFill>
          <a:schemeClr val="accent3">
            <a:hueOff val="1355300"/>
            <a:satOff val="50000"/>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a:t>Implementation</a:t>
          </a:r>
        </a:p>
      </dsp:txBody>
      <dsp:txXfrm>
        <a:off x="4633073" y="3832387"/>
        <a:ext cx="2197101" cy="1042171"/>
      </dsp:txXfrm>
    </dsp:sp>
    <dsp:sp modelId="{F81A1308-C390-4145-BE69-5AFEF29EB1C9}">
      <dsp:nvSpPr>
        <dsp:cNvPr id="0" name=""/>
        <dsp:cNvSpPr/>
      </dsp:nvSpPr>
      <dsp:spPr>
        <a:xfrm>
          <a:off x="2124096" y="3776008"/>
          <a:ext cx="2309859" cy="1154929"/>
        </a:xfrm>
        <a:prstGeom prst="roundRect">
          <a:avLst/>
        </a:prstGeom>
        <a:solidFill>
          <a:schemeClr val="accent3">
            <a:hueOff val="2032949"/>
            <a:satOff val="75000"/>
            <a:lumOff val="-1102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a:t>Testing</a:t>
          </a:r>
        </a:p>
      </dsp:txBody>
      <dsp:txXfrm>
        <a:off x="2180475" y="3832387"/>
        <a:ext cx="2197101" cy="1042171"/>
      </dsp:txXfrm>
    </dsp:sp>
    <dsp:sp modelId="{52916A48-5B2D-4DC4-874B-D198DAC1D1F0}">
      <dsp:nvSpPr>
        <dsp:cNvPr id="0" name=""/>
        <dsp:cNvSpPr/>
      </dsp:nvSpPr>
      <dsp:spPr>
        <a:xfrm>
          <a:off x="1366202" y="1443450"/>
          <a:ext cx="2309859" cy="1154929"/>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a:t>Release</a:t>
          </a:r>
        </a:p>
      </dsp:txBody>
      <dsp:txXfrm>
        <a:off x="1422581" y="1499829"/>
        <a:ext cx="2197101" cy="104217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CC886E-63AD-4EB1-8AE0-DA631B20A4A5}">
      <dsp:nvSpPr>
        <dsp:cNvPr id="0" name=""/>
        <dsp:cNvSpPr/>
      </dsp:nvSpPr>
      <dsp:spPr>
        <a:xfrm>
          <a:off x="0" y="123031"/>
          <a:ext cx="5057673" cy="5057673"/>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FB8997-ED0F-40D0-90CD-4C9A9C9DEF72}">
      <dsp:nvSpPr>
        <dsp:cNvPr id="0" name=""/>
        <dsp:cNvSpPr/>
      </dsp:nvSpPr>
      <dsp:spPr>
        <a:xfrm>
          <a:off x="480478" y="603510"/>
          <a:ext cx="1972492" cy="197249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Load testing is performed to determine a system's behaviour under both normal and anticipated peak load conditions</a:t>
          </a:r>
          <a:endParaRPr lang="en-GB" sz="1400" kern="1200"/>
        </a:p>
      </dsp:txBody>
      <dsp:txXfrm>
        <a:off x="576767" y="699799"/>
        <a:ext cx="1779914" cy="1779914"/>
      </dsp:txXfrm>
    </dsp:sp>
    <dsp:sp modelId="{E11B0707-B8DC-4C8A-868F-4C79DFE5FF14}">
      <dsp:nvSpPr>
        <dsp:cNvPr id="0" name=""/>
        <dsp:cNvSpPr/>
      </dsp:nvSpPr>
      <dsp:spPr>
        <a:xfrm>
          <a:off x="2604701" y="603510"/>
          <a:ext cx="1972492" cy="197249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It helps to identify the maximum operating capacity of an application as well as any bottlenecks and determine which element is causing degradation</a:t>
          </a:r>
          <a:endParaRPr lang="en-GB" sz="1400" kern="1200" dirty="0"/>
        </a:p>
      </dsp:txBody>
      <dsp:txXfrm>
        <a:off x="2700990" y="699799"/>
        <a:ext cx="1779914" cy="1779914"/>
      </dsp:txXfrm>
    </dsp:sp>
    <dsp:sp modelId="{671FA912-9FF6-4256-BD27-58EAAB886CB5}">
      <dsp:nvSpPr>
        <dsp:cNvPr id="0" name=""/>
        <dsp:cNvSpPr/>
      </dsp:nvSpPr>
      <dsp:spPr>
        <a:xfrm>
          <a:off x="480478" y="2727733"/>
          <a:ext cx="1972492" cy="197249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Ensures that a given function, program, or system can simply handle what it’s designed to handle</a:t>
          </a:r>
          <a:endParaRPr lang="en-GB" sz="1400" kern="1200"/>
        </a:p>
      </dsp:txBody>
      <dsp:txXfrm>
        <a:off x="576767" y="2824022"/>
        <a:ext cx="1779914" cy="1779914"/>
      </dsp:txXfrm>
    </dsp:sp>
    <dsp:sp modelId="{7A38704A-0C78-4212-A58D-C94A2A61A6AA}">
      <dsp:nvSpPr>
        <dsp:cNvPr id="0" name=""/>
        <dsp:cNvSpPr/>
      </dsp:nvSpPr>
      <dsp:spPr>
        <a:xfrm>
          <a:off x="2604701" y="2727733"/>
          <a:ext cx="1972492" cy="197249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Related to its bigger, more brutal cousin, stress testing</a:t>
          </a:r>
          <a:endParaRPr lang="en-GB" sz="1400" kern="1200"/>
        </a:p>
      </dsp:txBody>
      <dsp:txXfrm>
        <a:off x="2700990" y="2824022"/>
        <a:ext cx="1779914" cy="177991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solidFill>
                  <a:schemeClr val="accent1">
                    <a:lumMod val="75000"/>
                  </a:schemeClr>
                </a:solidFill>
                <a:latin typeface="+mn-lt"/>
              </a:defRPr>
            </a:lvl1pPr>
          </a:lstStyle>
          <a:p>
            <a:r>
              <a:rPr lang="en-US"/>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6" name="Slide Number Placeholder 5"/>
          <p:cNvSpPr>
            <a:spLocks noGrp="1"/>
          </p:cNvSpPr>
          <p:nvPr>
            <p:ph type="sldNum" sz="quarter" idx="12"/>
          </p:nvPr>
        </p:nvSpPr>
        <p:spPr>
          <a:xfrm>
            <a:off x="11467315" y="6348329"/>
            <a:ext cx="504106" cy="365125"/>
          </a:xfrm>
        </p:spPr>
        <p:txBody>
          <a:bodyPr/>
          <a:lstStyle/>
          <a:p>
            <a:fld id="{2A76368D-80BD-42D9-9C21-E9A924037B49}" type="slidenum">
              <a:rPr lang="en-GB" smtClean="0"/>
              <a:t>‹#›</a:t>
            </a:fld>
            <a:endParaRPr lang="en-GB"/>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49694" y="738532"/>
            <a:ext cx="1121727" cy="38383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06378" y="32515"/>
            <a:ext cx="1765043" cy="706017"/>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6463" y="118346"/>
            <a:ext cx="420403" cy="534354"/>
          </a:xfrm>
          <a:prstGeom prst="rect">
            <a:avLst/>
          </a:prstGeom>
        </p:spPr>
      </p:pic>
    </p:spTree>
    <p:extLst>
      <p:ext uri="{BB962C8B-B14F-4D97-AF65-F5344CB8AC3E}">
        <p14:creationId xmlns:p14="http://schemas.microsoft.com/office/powerpoint/2010/main" val="15486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97AA35D-FAA3-4A75-AF84-194DEEB80AC0}" type="datetimeFigureOut">
              <a:rPr lang="en-GB" smtClean="0"/>
              <a:t>22/01/2021</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p:txBody>
          <a:bodyPr/>
          <a:lstStyle/>
          <a:p>
            <a:fld id="{2A76368D-80BD-42D9-9C21-E9A924037B49}" type="slidenum">
              <a:rPr lang="en-GB" smtClean="0"/>
              <a:t>‹#›</a:t>
            </a:fld>
            <a:endParaRPr lang="en-GB"/>
          </a:p>
        </p:txBody>
      </p:sp>
    </p:spTree>
    <p:extLst>
      <p:ext uri="{BB962C8B-B14F-4D97-AF65-F5344CB8AC3E}">
        <p14:creationId xmlns:p14="http://schemas.microsoft.com/office/powerpoint/2010/main" val="1082364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97AA35D-FAA3-4A75-AF84-194DEEB80AC0}" type="datetimeFigureOut">
              <a:rPr lang="en-GB" smtClean="0"/>
              <a:t>22/01/2021</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p:txBody>
          <a:bodyPr/>
          <a:lstStyle/>
          <a:p>
            <a:fld id="{2A76368D-80BD-42D9-9C21-E9A924037B49}" type="slidenum">
              <a:rPr lang="en-GB" smtClean="0"/>
              <a:t>‹#›</a:t>
            </a:fld>
            <a:endParaRPr lang="en-GB"/>
          </a:p>
        </p:txBody>
      </p:sp>
    </p:spTree>
    <p:extLst>
      <p:ext uri="{BB962C8B-B14F-4D97-AF65-F5344CB8AC3E}">
        <p14:creationId xmlns:p14="http://schemas.microsoft.com/office/powerpoint/2010/main" val="405078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12821" y="365125"/>
            <a:ext cx="11590421" cy="1325563"/>
          </a:xfrm>
        </p:spPr>
        <p:txBody>
          <a:bodyPr/>
          <a:lstStyle>
            <a:lvl1pPr>
              <a:defRPr b="1">
                <a:solidFill>
                  <a:schemeClr val="accent1">
                    <a:lumMod val="75000"/>
                  </a:schemeClr>
                </a:solidFill>
              </a:defRPr>
            </a:lvl1pPr>
          </a:lstStyle>
          <a:p>
            <a:r>
              <a:rPr lang="en-US"/>
              <a:t>Click to edit Master title style</a:t>
            </a:r>
            <a:endParaRPr lang="en-GB" dirty="0"/>
          </a:p>
        </p:txBody>
      </p:sp>
      <p:sp>
        <p:nvSpPr>
          <p:cNvPr id="3" name="Content Placeholder 2"/>
          <p:cNvSpPr>
            <a:spLocks noGrp="1"/>
          </p:cNvSpPr>
          <p:nvPr>
            <p:ph idx="1"/>
          </p:nvPr>
        </p:nvSpPr>
        <p:spPr>
          <a:xfrm>
            <a:off x="312821" y="1825625"/>
            <a:ext cx="11590421" cy="49359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a:xfrm>
            <a:off x="11442031" y="6396456"/>
            <a:ext cx="461211" cy="365125"/>
          </a:xfrm>
        </p:spPr>
        <p:txBody>
          <a:bodyPr/>
          <a:lstStyle/>
          <a:p>
            <a:fld id="{2A76368D-80BD-42D9-9C21-E9A924037B49}" type="slidenum">
              <a:rPr lang="en-GB" smtClean="0"/>
              <a:t>‹#›</a:t>
            </a:fld>
            <a:endParaRPr lang="en-GB"/>
          </a:p>
        </p:txBody>
      </p:sp>
    </p:spTree>
    <p:extLst>
      <p:ext uri="{BB962C8B-B14F-4D97-AF65-F5344CB8AC3E}">
        <p14:creationId xmlns:p14="http://schemas.microsoft.com/office/powerpoint/2010/main" val="364040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0947" y="1709738"/>
            <a:ext cx="11341769" cy="2852737"/>
          </a:xfrm>
        </p:spPr>
        <p:txBody>
          <a:bodyPr anchor="b"/>
          <a:lstStyle>
            <a:lvl1pPr>
              <a:defRPr sz="6000">
                <a:solidFill>
                  <a:schemeClr val="accent1">
                    <a:lumMod val="75000"/>
                  </a:schemeClr>
                </a:solidFill>
                <a:latin typeface="+mn-lt"/>
              </a:defRPr>
            </a:lvl1pPr>
          </a:lstStyle>
          <a:p>
            <a:r>
              <a:rPr lang="en-US"/>
              <a:t>Click to edit Master title style</a:t>
            </a:r>
            <a:endParaRPr lang="en-GB" dirty="0"/>
          </a:p>
        </p:txBody>
      </p:sp>
      <p:sp>
        <p:nvSpPr>
          <p:cNvPr id="3" name="Text Placeholder 2"/>
          <p:cNvSpPr>
            <a:spLocks noGrp="1"/>
          </p:cNvSpPr>
          <p:nvPr>
            <p:ph type="body" idx="1"/>
          </p:nvPr>
        </p:nvSpPr>
        <p:spPr>
          <a:xfrm>
            <a:off x="360947" y="4589463"/>
            <a:ext cx="1134176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a:xfrm>
            <a:off x="11265569" y="6356350"/>
            <a:ext cx="437147" cy="365125"/>
          </a:xfrm>
        </p:spPr>
        <p:txBody>
          <a:bodyPr/>
          <a:lstStyle/>
          <a:p>
            <a:fld id="{2A76368D-80BD-42D9-9C21-E9A924037B49}" type="slidenum">
              <a:rPr lang="en-GB" smtClean="0"/>
              <a:t>‹#›</a:t>
            </a:fld>
            <a:endParaRPr lang="en-GB"/>
          </a:p>
        </p:txBody>
      </p:sp>
    </p:spTree>
    <p:extLst>
      <p:ext uri="{BB962C8B-B14F-4D97-AF65-F5344CB8AC3E}">
        <p14:creationId xmlns:p14="http://schemas.microsoft.com/office/powerpoint/2010/main" val="2298581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467474" cy="1325563"/>
          </a:xfrm>
        </p:spPr>
        <p:txBody>
          <a:bodyPr/>
          <a:lstStyle>
            <a:lvl1pPr>
              <a:defRPr>
                <a:solidFill>
                  <a:schemeClr val="accent1">
                    <a:lumMod val="75000"/>
                  </a:schemeClr>
                </a:solidFill>
                <a:latin typeface="+mn-lt"/>
              </a:defRPr>
            </a:lvl1pPr>
          </a:lstStyle>
          <a:p>
            <a:r>
              <a:rPr lang="en-US"/>
              <a:t>Click to edit Master title style</a:t>
            </a:r>
            <a:endParaRPr lang="en-GB" dirty="0"/>
          </a:p>
        </p:txBody>
      </p:sp>
      <p:sp>
        <p:nvSpPr>
          <p:cNvPr id="3" name="Content Placeholder 2"/>
          <p:cNvSpPr>
            <a:spLocks noGrp="1"/>
          </p:cNvSpPr>
          <p:nvPr>
            <p:ph sz="half" idx="1"/>
          </p:nvPr>
        </p:nvSpPr>
        <p:spPr>
          <a:xfrm>
            <a:off x="838200" y="1825625"/>
            <a:ext cx="5181600" cy="48550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72200" y="1825625"/>
            <a:ext cx="5133474" cy="48550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a:xfrm>
            <a:off x="11305674" y="6315576"/>
            <a:ext cx="533400" cy="365125"/>
          </a:xfrm>
        </p:spPr>
        <p:txBody>
          <a:bodyPr/>
          <a:lstStyle/>
          <a:p>
            <a:fld id="{2A76368D-80BD-42D9-9C21-E9A924037B49}" type="slidenum">
              <a:rPr lang="en-GB" smtClean="0"/>
              <a:t>‹#›</a:t>
            </a:fld>
            <a:endParaRPr lang="en-GB"/>
          </a:p>
        </p:txBody>
      </p:sp>
    </p:spTree>
    <p:extLst>
      <p:ext uri="{BB962C8B-B14F-4D97-AF65-F5344CB8AC3E}">
        <p14:creationId xmlns:p14="http://schemas.microsoft.com/office/powerpoint/2010/main" val="1594265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247107"/>
          </a:xfrm>
        </p:spPr>
        <p:txBody>
          <a:bodyPr/>
          <a:lstStyle/>
          <a:p>
            <a:r>
              <a:rPr lang="en-US"/>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421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421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a:xfrm>
            <a:off x="11530013" y="6356350"/>
            <a:ext cx="504106" cy="365125"/>
          </a:xfrm>
        </p:spPr>
        <p:txBody>
          <a:bodyPr/>
          <a:lstStyle/>
          <a:p>
            <a:fld id="{2A76368D-80BD-42D9-9C21-E9A924037B49}" type="slidenum">
              <a:rPr lang="en-GB" smtClean="0"/>
              <a:t>‹#›</a:t>
            </a:fld>
            <a:endParaRPr lang="en-GB"/>
          </a:p>
        </p:txBody>
      </p:sp>
    </p:spTree>
    <p:extLst>
      <p:ext uri="{BB962C8B-B14F-4D97-AF65-F5344CB8AC3E}">
        <p14:creationId xmlns:p14="http://schemas.microsoft.com/office/powerpoint/2010/main" val="190579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2A76368D-80BD-42D9-9C21-E9A924037B49}" type="slidenum">
              <a:rPr lang="en-GB" smtClean="0"/>
              <a:t>‹#›</a:t>
            </a:fld>
            <a:endParaRPr lang="en-GB"/>
          </a:p>
        </p:txBody>
      </p:sp>
    </p:spTree>
    <p:extLst>
      <p:ext uri="{BB962C8B-B14F-4D97-AF65-F5344CB8AC3E}">
        <p14:creationId xmlns:p14="http://schemas.microsoft.com/office/powerpoint/2010/main" val="3020713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A76368D-80BD-42D9-9C21-E9A924037B49}" type="slidenum">
              <a:rPr lang="en-GB" smtClean="0"/>
              <a:t>‹#›</a:t>
            </a:fld>
            <a:endParaRPr lang="en-GB"/>
          </a:p>
        </p:txBody>
      </p:sp>
    </p:spTree>
    <p:extLst>
      <p:ext uri="{BB962C8B-B14F-4D97-AF65-F5344CB8AC3E}">
        <p14:creationId xmlns:p14="http://schemas.microsoft.com/office/powerpoint/2010/main" val="3242401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57340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399"/>
            <a:ext cx="3932237" cy="466407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2A76368D-80BD-42D9-9C21-E9A924037B49}" type="slidenum">
              <a:rPr lang="en-GB" smtClean="0"/>
              <a:t>‹#›</a:t>
            </a:fld>
            <a:endParaRPr lang="en-GB"/>
          </a:p>
        </p:txBody>
      </p:sp>
    </p:spTree>
    <p:extLst>
      <p:ext uri="{BB962C8B-B14F-4D97-AF65-F5344CB8AC3E}">
        <p14:creationId xmlns:p14="http://schemas.microsoft.com/office/powerpoint/2010/main" val="2904126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97AA35D-FAA3-4A75-AF84-194DEEB80AC0}" type="datetimeFigureOut">
              <a:rPr lang="en-GB" smtClean="0"/>
              <a:t>22/01/2021</a:t>
            </a:fld>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p:cNvSpPr>
            <a:spLocks noGrp="1"/>
          </p:cNvSpPr>
          <p:nvPr>
            <p:ph type="sldNum" sz="quarter" idx="12"/>
          </p:nvPr>
        </p:nvSpPr>
        <p:spPr/>
        <p:txBody>
          <a:bodyPr/>
          <a:lstStyle/>
          <a:p>
            <a:fld id="{2A76368D-80BD-42D9-9C21-E9A924037B49}" type="slidenum">
              <a:rPr lang="en-GB" smtClean="0"/>
              <a:t>‹#›</a:t>
            </a:fld>
            <a:endParaRPr lang="en-GB"/>
          </a:p>
        </p:txBody>
      </p:sp>
    </p:spTree>
    <p:extLst>
      <p:ext uri="{BB962C8B-B14F-4D97-AF65-F5344CB8AC3E}">
        <p14:creationId xmlns:p14="http://schemas.microsoft.com/office/powerpoint/2010/main" val="2326847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838200" y="1825625"/>
            <a:ext cx="10515600" cy="48958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11467315" y="6356350"/>
            <a:ext cx="5041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492DFB-D40E-4053-AC3E-7F6A1F5BFA25}" type="slidenum">
              <a:rPr lang="en-GB" smtClean="0"/>
              <a:t>‹#›</a:t>
            </a:fld>
            <a:endParaRPr lang="en-GB"/>
          </a:p>
        </p:txBody>
      </p:sp>
      <p:pic>
        <p:nvPicPr>
          <p:cNvPr id="7" name="Picture 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849694" y="738532"/>
            <a:ext cx="1121727" cy="383831"/>
          </a:xfrm>
          <a:prstGeom prst="rect">
            <a:avLst/>
          </a:prstGeom>
        </p:spPr>
      </p:pic>
      <p:pic>
        <p:nvPicPr>
          <p:cNvPr id="8" name="Picture 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0206378" y="32515"/>
            <a:ext cx="1765043" cy="706017"/>
          </a:xfrm>
          <a:prstGeom prst="rect">
            <a:avLst/>
          </a:prstGeom>
        </p:spPr>
      </p:pic>
      <p:pic>
        <p:nvPicPr>
          <p:cNvPr id="9" name="Picture 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76463" y="118346"/>
            <a:ext cx="420403" cy="534354"/>
          </a:xfrm>
          <a:prstGeom prst="rect">
            <a:avLst/>
          </a:prstGeom>
        </p:spPr>
      </p:pic>
    </p:spTree>
    <p:extLst>
      <p:ext uri="{BB962C8B-B14F-4D97-AF65-F5344CB8AC3E}">
        <p14:creationId xmlns:p14="http://schemas.microsoft.com/office/powerpoint/2010/main" val="405690277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accent1">
              <a:lumMod val="75000"/>
            </a:schemeClr>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3.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4.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36.jpg"/><Relationship Id="rId1" Type="http://schemas.openxmlformats.org/officeDocument/2006/relationships/slideLayout" Target="../slideLayouts/slideLayout8.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8" Type="http://schemas.openxmlformats.org/officeDocument/2006/relationships/hyperlink" Target="https://www.rapid7.com/fundamentals/types-of-attacks/#f7" TargetMode="External"/><Relationship Id="rId3" Type="http://schemas.openxmlformats.org/officeDocument/2006/relationships/hyperlink" Target="https://www.rapid7.com/fundamentals/types-of-attacks/#f2" TargetMode="External"/><Relationship Id="rId7" Type="http://schemas.openxmlformats.org/officeDocument/2006/relationships/hyperlink" Target="https://www.rapid7.com/fundamentals/types-of-attacks/#f6" TargetMode="External"/><Relationship Id="rId2" Type="http://schemas.openxmlformats.org/officeDocument/2006/relationships/hyperlink" Target="https://www.rapid7.com/fundamentals/types-of-attacks/#f1" TargetMode="External"/><Relationship Id="rId1" Type="http://schemas.openxmlformats.org/officeDocument/2006/relationships/slideLayout" Target="../slideLayouts/slideLayout2.xml"/><Relationship Id="rId6" Type="http://schemas.openxmlformats.org/officeDocument/2006/relationships/hyperlink" Target="https://www.rapid7.com/fundamentals/types-of-attacks/#f5" TargetMode="External"/><Relationship Id="rId5" Type="http://schemas.openxmlformats.org/officeDocument/2006/relationships/hyperlink" Target="https://www.rapid7.com/fundamentals/types-of-attacks/#f4" TargetMode="External"/><Relationship Id="rId4" Type="http://schemas.openxmlformats.org/officeDocument/2006/relationships/hyperlink" Target="https://www.rapid7.com/fundamentals/types-of-attacks/#f3"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BCS Level 3 Certificate in Programming</a:t>
            </a:r>
            <a:endParaRPr lang="en-GB" dirty="0"/>
          </a:p>
        </p:txBody>
      </p:sp>
      <p:sp>
        <p:nvSpPr>
          <p:cNvPr id="3" name="Subtitle 2"/>
          <p:cNvSpPr>
            <a:spLocks noGrp="1"/>
          </p:cNvSpPr>
          <p:nvPr>
            <p:ph type="subTitle" idx="1"/>
          </p:nvPr>
        </p:nvSpPr>
        <p:spPr/>
        <p:txBody>
          <a:bodyPr/>
          <a:lstStyle/>
          <a:p>
            <a:r>
              <a:rPr lang="en-US" b="1" dirty="0"/>
              <a:t>QAN 603/1192/7</a:t>
            </a:r>
            <a:endParaRPr lang="en-GB" dirty="0"/>
          </a:p>
          <a:p>
            <a:endParaRPr lang="en-GB" dirty="0"/>
          </a:p>
        </p:txBody>
      </p:sp>
    </p:spTree>
    <p:extLst>
      <p:ext uri="{BB962C8B-B14F-4D97-AF65-F5344CB8AC3E}">
        <p14:creationId xmlns:p14="http://schemas.microsoft.com/office/powerpoint/2010/main" val="1267633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dirty="0"/>
              <a:t>9.2	Explain what is meant by 'building security in', in terms of secure software development and creating a secure end-product, and why it is important.</a:t>
            </a:r>
          </a:p>
        </p:txBody>
      </p:sp>
      <p:sp>
        <p:nvSpPr>
          <p:cNvPr id="3" name="Content Placeholder 2"/>
          <p:cNvSpPr>
            <a:spLocks noGrp="1"/>
          </p:cNvSpPr>
          <p:nvPr>
            <p:ph idx="1"/>
          </p:nvPr>
        </p:nvSpPr>
        <p:spPr/>
        <p:txBody>
          <a:bodyPr/>
          <a:lstStyle/>
          <a:p>
            <a:r>
              <a:rPr lang="en-GB" dirty="0"/>
              <a:t>We will cover:</a:t>
            </a:r>
          </a:p>
          <a:p>
            <a:pPr lvl="2"/>
            <a:r>
              <a:rPr lang="en-US" dirty="0"/>
              <a:t>the role coders play in determining a secure software end-product</a:t>
            </a:r>
            <a:endParaRPr lang="en-GB" dirty="0"/>
          </a:p>
          <a:p>
            <a:pPr lvl="2"/>
            <a:r>
              <a:rPr lang="en-US" dirty="0"/>
              <a:t>the impact they can have on security by not building security in</a:t>
            </a:r>
            <a:endParaRPr lang="en-GB" dirty="0"/>
          </a:p>
          <a:p>
            <a:pPr lvl="2"/>
            <a:r>
              <a:rPr lang="en-US" dirty="0"/>
              <a:t>why building security in at the start is better than trying to retrofit later</a:t>
            </a:r>
            <a:endParaRPr lang="en-GB" dirty="0"/>
          </a:p>
          <a:p>
            <a:endParaRPr lang="en-GB" dirty="0"/>
          </a:p>
          <a:p>
            <a:endParaRPr lang="en-GB" dirty="0"/>
          </a:p>
          <a:p>
            <a:r>
              <a:rPr lang="en-GB" i="1" dirty="0"/>
              <a:t>“People often represent the weakest link in the security chain and are chronically responsible for the failure of security systems.”</a:t>
            </a:r>
            <a:endParaRPr lang="en-GB" dirty="0"/>
          </a:p>
          <a:p>
            <a:endParaRPr lang="en-GB" dirty="0"/>
          </a:p>
        </p:txBody>
      </p:sp>
    </p:spTree>
    <p:extLst>
      <p:ext uri="{BB962C8B-B14F-4D97-AF65-F5344CB8AC3E}">
        <p14:creationId xmlns:p14="http://schemas.microsoft.com/office/powerpoint/2010/main" val="3887812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Building Security In</a:t>
            </a:r>
          </a:p>
        </p:txBody>
      </p:sp>
      <p:pic>
        <p:nvPicPr>
          <p:cNvPr id="4" name="Content Placeholder 3"/>
          <p:cNvPicPr>
            <a:picLocks noGrp="1" noChangeAspect="1"/>
          </p:cNvPicPr>
          <p:nvPr>
            <p:ph idx="1"/>
          </p:nvPr>
        </p:nvPicPr>
        <p:blipFill>
          <a:blip r:embed="rId2"/>
          <a:stretch>
            <a:fillRect/>
          </a:stretch>
        </p:blipFill>
        <p:spPr>
          <a:xfrm>
            <a:off x="2008155" y="1825625"/>
            <a:ext cx="8199503" cy="4935538"/>
          </a:xfrm>
          <a:prstGeom prst="rect">
            <a:avLst/>
          </a:prstGeom>
        </p:spPr>
      </p:pic>
    </p:spTree>
    <p:extLst>
      <p:ext uri="{BB962C8B-B14F-4D97-AF65-F5344CB8AC3E}">
        <p14:creationId xmlns:p14="http://schemas.microsoft.com/office/powerpoint/2010/main" val="3076217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Building Security In</a:t>
            </a:r>
          </a:p>
        </p:txBody>
      </p:sp>
      <p:sp>
        <p:nvSpPr>
          <p:cNvPr id="3" name="Content Placeholder 2"/>
          <p:cNvSpPr>
            <a:spLocks noGrp="1"/>
          </p:cNvSpPr>
          <p:nvPr>
            <p:ph idx="1"/>
          </p:nvPr>
        </p:nvSpPr>
        <p:spPr/>
        <p:txBody>
          <a:bodyPr>
            <a:normAutofit/>
          </a:bodyPr>
          <a:lstStyle/>
          <a:p>
            <a:r>
              <a:rPr lang="en-GB" sz="3600" b="1" dirty="0"/>
              <a:t>How we approach risk?</a:t>
            </a:r>
            <a:endParaRPr lang="en-GB" sz="3600" dirty="0"/>
          </a:p>
          <a:p>
            <a:pPr lvl="1"/>
            <a:r>
              <a:rPr lang="en-GB" sz="3200" dirty="0"/>
              <a:t>Application Security</a:t>
            </a:r>
          </a:p>
          <a:p>
            <a:pPr lvl="2"/>
            <a:r>
              <a:rPr lang="en-GB" sz="2800" dirty="0"/>
              <a:t>Issue-based, short-term approach</a:t>
            </a:r>
          </a:p>
          <a:p>
            <a:pPr lvl="1"/>
            <a:r>
              <a:rPr lang="en-GB" sz="3200" dirty="0"/>
              <a:t>Penetrate and Patch</a:t>
            </a:r>
          </a:p>
          <a:p>
            <a:pPr lvl="1"/>
            <a:r>
              <a:rPr lang="en-GB" sz="3200" dirty="0"/>
              <a:t>Threat Modelling</a:t>
            </a:r>
          </a:p>
          <a:p>
            <a:pPr lvl="1"/>
            <a:r>
              <a:rPr lang="en-GB" sz="3200" dirty="0"/>
              <a:t>Code Reviews</a:t>
            </a:r>
          </a:p>
        </p:txBody>
      </p:sp>
    </p:spTree>
    <p:extLst>
      <p:ext uri="{BB962C8B-B14F-4D97-AF65-F5344CB8AC3E}">
        <p14:creationId xmlns:p14="http://schemas.microsoft.com/office/powerpoint/2010/main" val="634386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Building Security In</a:t>
            </a:r>
          </a:p>
        </p:txBody>
      </p:sp>
      <p:sp>
        <p:nvSpPr>
          <p:cNvPr id="3" name="Content Placeholder 2"/>
          <p:cNvSpPr>
            <a:spLocks noGrp="1"/>
          </p:cNvSpPr>
          <p:nvPr>
            <p:ph idx="1"/>
          </p:nvPr>
        </p:nvSpPr>
        <p:spPr/>
        <p:txBody>
          <a:bodyPr>
            <a:normAutofit/>
          </a:bodyPr>
          <a:lstStyle/>
          <a:p>
            <a:r>
              <a:rPr lang="en-GB" sz="3600" b="1" dirty="0"/>
              <a:t>How we approach risk?</a:t>
            </a:r>
          </a:p>
          <a:p>
            <a:pPr lvl="1"/>
            <a:r>
              <a:rPr lang="en-GB" sz="3200" dirty="0"/>
              <a:t>Software Security</a:t>
            </a:r>
          </a:p>
          <a:p>
            <a:pPr lvl="2"/>
            <a:r>
              <a:rPr lang="en-GB" sz="3000" dirty="0"/>
              <a:t>Holistic, long-term approach</a:t>
            </a:r>
          </a:p>
          <a:p>
            <a:pPr lvl="2"/>
            <a:r>
              <a:rPr lang="en-GB" sz="3000" dirty="0"/>
              <a:t>Root Cause Analysis</a:t>
            </a:r>
          </a:p>
          <a:p>
            <a:pPr lvl="2"/>
            <a:r>
              <a:rPr lang="en-GB" sz="3000" dirty="0"/>
              <a:t>Organizational Change</a:t>
            </a:r>
            <a:endParaRPr lang="en-GB" sz="4200" dirty="0"/>
          </a:p>
        </p:txBody>
      </p:sp>
    </p:spTree>
    <p:extLst>
      <p:ext uri="{BB962C8B-B14F-4D97-AF65-F5344CB8AC3E}">
        <p14:creationId xmlns:p14="http://schemas.microsoft.com/office/powerpoint/2010/main" val="2956520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Software Risk Management and Secure Software</a:t>
            </a:r>
            <a:br>
              <a:rPr lang="en-GB" b="1" dirty="0"/>
            </a:br>
            <a:r>
              <a:rPr lang="en-GB" b="1" dirty="0"/>
              <a:t>Development Life Cycles (S-SDLC)</a:t>
            </a:r>
            <a:endParaRPr lang="en-GB" dirty="0"/>
          </a:p>
        </p:txBody>
      </p:sp>
      <p:pic>
        <p:nvPicPr>
          <p:cNvPr id="4" name="Content Placeholder 3"/>
          <p:cNvPicPr>
            <a:picLocks noGrp="1" noChangeAspect="1"/>
          </p:cNvPicPr>
          <p:nvPr>
            <p:ph idx="1"/>
          </p:nvPr>
        </p:nvPicPr>
        <p:blipFill>
          <a:blip r:embed="rId2"/>
          <a:stretch>
            <a:fillRect/>
          </a:stretch>
        </p:blipFill>
        <p:spPr>
          <a:xfrm>
            <a:off x="2772484" y="2015958"/>
            <a:ext cx="5392948" cy="4734341"/>
          </a:xfrm>
          <a:prstGeom prst="rect">
            <a:avLst/>
          </a:prstGeom>
        </p:spPr>
      </p:pic>
    </p:spTree>
    <p:extLst>
      <p:ext uri="{BB962C8B-B14F-4D97-AF65-F5344CB8AC3E}">
        <p14:creationId xmlns:p14="http://schemas.microsoft.com/office/powerpoint/2010/main" val="3526586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 Coders Play</a:t>
            </a:r>
            <a:endParaRPr lang="en-GB" dirty="0"/>
          </a:p>
        </p:txBody>
      </p:sp>
      <p:sp>
        <p:nvSpPr>
          <p:cNvPr id="3" name="Content Placeholder 2"/>
          <p:cNvSpPr>
            <a:spLocks noGrp="1"/>
          </p:cNvSpPr>
          <p:nvPr>
            <p:ph idx="1"/>
          </p:nvPr>
        </p:nvSpPr>
        <p:spPr/>
        <p:txBody>
          <a:bodyPr>
            <a:normAutofit/>
          </a:bodyPr>
          <a:lstStyle/>
          <a:p>
            <a:r>
              <a:rPr lang="en-GB" dirty="0"/>
              <a:t>Coders traditionally have not worried too much about security</a:t>
            </a:r>
          </a:p>
          <a:p>
            <a:r>
              <a:rPr lang="en-GB" dirty="0"/>
              <a:t>To be most effective, secure coding training for developers needs to be an integral part of the overall software development process</a:t>
            </a:r>
          </a:p>
          <a:p>
            <a:r>
              <a:rPr lang="en-GB" dirty="0"/>
              <a:t>Everyone who touches an application – from development through testing and into production – needs to be driving toward a set of shared security goals</a:t>
            </a:r>
          </a:p>
          <a:p>
            <a:r>
              <a:rPr lang="en-GB" dirty="0"/>
              <a:t>For the application developer, it starts with a good understanding of the major components of the software development lifecycle (SDLC)</a:t>
            </a:r>
          </a:p>
          <a:p>
            <a:r>
              <a:rPr lang="en-GB" dirty="0"/>
              <a:t>You then need to decide what secure coding principles should apply at each stage in the process</a:t>
            </a:r>
          </a:p>
        </p:txBody>
      </p:sp>
    </p:spTree>
    <p:extLst>
      <p:ext uri="{BB962C8B-B14F-4D97-AF65-F5344CB8AC3E}">
        <p14:creationId xmlns:p14="http://schemas.microsoft.com/office/powerpoint/2010/main" val="4039444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dirty="0"/>
              <a:t>Impact of not building in Security - </a:t>
            </a:r>
            <a:r>
              <a:rPr lang="en-GB" sz="3200" b="1" dirty="0"/>
              <a:t>What are the costs?</a:t>
            </a:r>
            <a:endParaRPr lang="en-GB" sz="3200" dirty="0"/>
          </a:p>
        </p:txBody>
      </p:sp>
      <p:sp>
        <p:nvSpPr>
          <p:cNvPr id="7" name="Text Placeholder 6"/>
          <p:cNvSpPr>
            <a:spLocks noGrp="1"/>
          </p:cNvSpPr>
          <p:nvPr>
            <p:ph type="body" idx="1"/>
          </p:nvPr>
        </p:nvSpPr>
        <p:spPr>
          <a:solidFill>
            <a:schemeClr val="accent1">
              <a:lumMod val="60000"/>
              <a:lumOff val="40000"/>
            </a:schemeClr>
          </a:solidFill>
        </p:spPr>
        <p:txBody>
          <a:bodyPr/>
          <a:lstStyle/>
          <a:p>
            <a:r>
              <a:rPr lang="en-GB" dirty="0"/>
              <a:t>Application Security Costs:</a:t>
            </a:r>
          </a:p>
        </p:txBody>
      </p:sp>
      <p:sp>
        <p:nvSpPr>
          <p:cNvPr id="8" name="Content Placeholder 7"/>
          <p:cNvSpPr>
            <a:spLocks noGrp="1"/>
          </p:cNvSpPr>
          <p:nvPr>
            <p:ph sz="half" idx="2"/>
          </p:nvPr>
        </p:nvSpPr>
        <p:spPr>
          <a:xfrm>
            <a:off x="1192894" y="3030009"/>
            <a:ext cx="4472327" cy="3362769"/>
          </a:xfrm>
          <a:solidFill>
            <a:schemeClr val="accent1">
              <a:lumMod val="75000"/>
            </a:schemeClr>
          </a:solidFill>
        </p:spPr>
        <p:txBody>
          <a:bodyPr>
            <a:normAutofit fontScale="92500" lnSpcReduction="10000"/>
          </a:bodyPr>
          <a:lstStyle/>
          <a:p>
            <a:r>
              <a:rPr lang="en-GB" dirty="0"/>
              <a:t>Defect Management: 5 defects/KLOC, $ 30,000/KLOC (Business week)</a:t>
            </a:r>
          </a:p>
          <a:p>
            <a:r>
              <a:rPr lang="en-GB" dirty="0"/>
              <a:t>Patch Management: 1000 servers, $ 300,000 to test and deploy a patch (Gartner)</a:t>
            </a:r>
          </a:p>
          <a:p>
            <a:r>
              <a:rPr lang="en-GB" dirty="0"/>
              <a:t>Loss of productivity due of loss of service: $ 500 ML lost from </a:t>
            </a:r>
            <a:r>
              <a:rPr lang="en-GB" dirty="0" err="1"/>
              <a:t>DoS</a:t>
            </a:r>
            <a:r>
              <a:rPr lang="en-GB" dirty="0"/>
              <a:t> attack (Microsoft)</a:t>
            </a:r>
          </a:p>
        </p:txBody>
      </p:sp>
      <p:sp>
        <p:nvSpPr>
          <p:cNvPr id="9" name="Text Placeholder 8"/>
          <p:cNvSpPr>
            <a:spLocks noGrp="1"/>
          </p:cNvSpPr>
          <p:nvPr>
            <p:ph type="body" sz="quarter" idx="3"/>
          </p:nvPr>
        </p:nvSpPr>
        <p:spPr>
          <a:solidFill>
            <a:schemeClr val="accent1">
              <a:lumMod val="60000"/>
              <a:lumOff val="40000"/>
            </a:schemeClr>
          </a:solidFill>
        </p:spPr>
        <p:txBody>
          <a:bodyPr/>
          <a:lstStyle/>
          <a:p>
            <a:r>
              <a:rPr lang="en-GB" dirty="0"/>
              <a:t>Software Security Costs:</a:t>
            </a:r>
          </a:p>
        </p:txBody>
      </p:sp>
      <p:sp>
        <p:nvSpPr>
          <p:cNvPr id="10" name="Content Placeholder 9"/>
          <p:cNvSpPr>
            <a:spLocks noGrp="1"/>
          </p:cNvSpPr>
          <p:nvPr>
            <p:ph sz="quarter" idx="4"/>
          </p:nvPr>
        </p:nvSpPr>
        <p:spPr>
          <a:xfrm>
            <a:off x="6526780" y="3030009"/>
            <a:ext cx="4474028" cy="3362769"/>
          </a:xfrm>
          <a:solidFill>
            <a:schemeClr val="accent1">
              <a:lumMod val="75000"/>
            </a:schemeClr>
          </a:solidFill>
        </p:spPr>
        <p:txBody>
          <a:bodyPr>
            <a:normAutofit fontScale="92500" lnSpcReduction="10000"/>
          </a:bodyPr>
          <a:lstStyle/>
          <a:p>
            <a:r>
              <a:rPr lang="en-GB" dirty="0"/>
              <a:t>Unbudgeted time to fix security problems:1000 man-hours (Microsoft)</a:t>
            </a:r>
          </a:p>
          <a:p>
            <a:r>
              <a:rPr lang="en-GB" dirty="0"/>
              <a:t>Cost of training software developers in security: $100 Million (Microsoft)</a:t>
            </a:r>
          </a:p>
          <a:p>
            <a:r>
              <a:rPr lang="en-GB" dirty="0"/>
              <a:t>Inadequate software testing costs: $3.3 billion (NIST)</a:t>
            </a:r>
          </a:p>
          <a:p>
            <a:endParaRPr lang="en-GB" dirty="0"/>
          </a:p>
        </p:txBody>
      </p:sp>
    </p:spTree>
    <p:extLst>
      <p:ext uri="{BB962C8B-B14F-4D97-AF65-F5344CB8AC3E}">
        <p14:creationId xmlns:p14="http://schemas.microsoft.com/office/powerpoint/2010/main" val="34302969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821" y="365125"/>
            <a:ext cx="11590421" cy="1325563"/>
          </a:xfrm>
        </p:spPr>
        <p:txBody>
          <a:bodyPr anchor="ctr">
            <a:normAutofit/>
          </a:bodyPr>
          <a:lstStyle/>
          <a:p>
            <a:r>
              <a:rPr lang="en-US" dirty="0"/>
              <a:t>Building Security In At The Start Is Better Than Trying To Retrofit Later</a:t>
            </a:r>
            <a:endParaRPr lang="en-GB" dirty="0"/>
          </a:p>
        </p:txBody>
      </p:sp>
      <p:graphicFrame>
        <p:nvGraphicFramePr>
          <p:cNvPr id="5" name="Content Placeholder 2">
            <a:extLst>
              <a:ext uri="{FF2B5EF4-FFF2-40B4-BE49-F238E27FC236}">
                <a16:creationId xmlns:a16="http://schemas.microsoft.com/office/drawing/2014/main" id="{9195162A-1FF2-4446-A30D-5258601A91FE}"/>
              </a:ext>
            </a:extLst>
          </p:cNvPr>
          <p:cNvGraphicFramePr>
            <a:graphicFrameLocks noGrp="1"/>
          </p:cNvGraphicFramePr>
          <p:nvPr>
            <p:ph idx="1"/>
            <p:extLst>
              <p:ext uri="{D42A27DB-BD31-4B8C-83A1-F6EECF244321}">
                <p14:modId xmlns:p14="http://schemas.microsoft.com/office/powerpoint/2010/main" val="185489761"/>
              </p:ext>
            </p:extLst>
          </p:nvPr>
        </p:nvGraphicFramePr>
        <p:xfrm>
          <a:off x="312821" y="1825625"/>
          <a:ext cx="11590421" cy="49359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4834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Building Security In At The Start Is Better Than Trying To Retrofit Later</a:t>
            </a:r>
            <a:endParaRPr lang="en-GB" dirty="0"/>
          </a:p>
        </p:txBody>
      </p:sp>
      <p:sp>
        <p:nvSpPr>
          <p:cNvPr id="3" name="Content Placeholder 2"/>
          <p:cNvSpPr>
            <a:spLocks noGrp="1"/>
          </p:cNvSpPr>
          <p:nvPr>
            <p:ph idx="1"/>
          </p:nvPr>
        </p:nvSpPr>
        <p:spPr/>
        <p:txBody>
          <a:bodyPr/>
          <a:lstStyle/>
          <a:p>
            <a:endParaRPr lang="en-GB" dirty="0"/>
          </a:p>
          <a:p>
            <a:r>
              <a:rPr lang="en-GB" dirty="0"/>
              <a:t>“The cost of removing an application security vulnerability during the design phase ranges from 30-60 times less than if removed during production.” - NIST, IBM, and Gartner Group </a:t>
            </a:r>
          </a:p>
          <a:p>
            <a:endParaRPr lang="en-GB" dirty="0"/>
          </a:p>
        </p:txBody>
      </p:sp>
    </p:spTree>
    <p:extLst>
      <p:ext uri="{BB962C8B-B14F-4D97-AF65-F5344CB8AC3E}">
        <p14:creationId xmlns:p14="http://schemas.microsoft.com/office/powerpoint/2010/main" val="3642887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9.3	Describe proactive security approaches during software design and development</a:t>
            </a:r>
          </a:p>
        </p:txBody>
      </p:sp>
      <p:sp>
        <p:nvSpPr>
          <p:cNvPr id="3" name="Content Placeholder 2"/>
          <p:cNvSpPr>
            <a:spLocks noGrp="1"/>
          </p:cNvSpPr>
          <p:nvPr>
            <p:ph idx="1"/>
          </p:nvPr>
        </p:nvSpPr>
        <p:spPr/>
        <p:txBody>
          <a:bodyPr/>
          <a:lstStyle/>
          <a:p>
            <a:r>
              <a:rPr lang="en-GB" dirty="0"/>
              <a:t>Items to be discussed in this section:</a:t>
            </a:r>
          </a:p>
          <a:p>
            <a:pPr lvl="1"/>
            <a:r>
              <a:rPr lang="en-GB" dirty="0"/>
              <a:t>security development lifecycle (SDLC)</a:t>
            </a:r>
          </a:p>
          <a:p>
            <a:pPr lvl="1"/>
            <a:r>
              <a:rPr lang="en-GB" dirty="0"/>
              <a:t>defensive design / defensive programming</a:t>
            </a:r>
          </a:p>
          <a:p>
            <a:pPr lvl="1"/>
            <a:r>
              <a:rPr lang="en-GB" dirty="0"/>
              <a:t>test creation and execution</a:t>
            </a:r>
          </a:p>
          <a:p>
            <a:pPr lvl="1"/>
            <a:r>
              <a:rPr lang="en-GB" dirty="0"/>
              <a:t>permission setting and role based access</a:t>
            </a:r>
          </a:p>
          <a:p>
            <a:pPr lvl="1"/>
            <a:r>
              <a:rPr lang="en-GB" dirty="0"/>
              <a:t>physical infrastructure and security</a:t>
            </a:r>
          </a:p>
        </p:txBody>
      </p:sp>
    </p:spTree>
    <p:extLst>
      <p:ext uri="{BB962C8B-B14F-4D97-AF65-F5344CB8AC3E}">
        <p14:creationId xmlns:p14="http://schemas.microsoft.com/office/powerpoint/2010/main" val="4003133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12821" y="365125"/>
            <a:ext cx="11590421" cy="1325563"/>
          </a:xfrm>
        </p:spPr>
        <p:txBody>
          <a:bodyPr anchor="ctr">
            <a:normAutofit/>
          </a:bodyPr>
          <a:lstStyle/>
          <a:p>
            <a:r>
              <a:rPr lang="en-GB" dirty="0"/>
              <a:t>Learning Outcomes</a:t>
            </a:r>
          </a:p>
        </p:txBody>
      </p:sp>
      <p:graphicFrame>
        <p:nvGraphicFramePr>
          <p:cNvPr id="14" name="Content Placeholder 7">
            <a:extLst>
              <a:ext uri="{FF2B5EF4-FFF2-40B4-BE49-F238E27FC236}">
                <a16:creationId xmlns:a16="http://schemas.microsoft.com/office/drawing/2014/main" id="{2D486CB5-BB75-4036-AA74-96DE1EF6621F}"/>
              </a:ext>
            </a:extLst>
          </p:cNvPr>
          <p:cNvGraphicFramePr>
            <a:graphicFrameLocks noGrp="1"/>
          </p:cNvGraphicFramePr>
          <p:nvPr>
            <p:ph idx="1"/>
            <p:extLst>
              <p:ext uri="{D42A27DB-BD31-4B8C-83A1-F6EECF244321}">
                <p14:modId xmlns:p14="http://schemas.microsoft.com/office/powerpoint/2010/main" val="1242842363"/>
              </p:ext>
            </p:extLst>
          </p:nvPr>
        </p:nvGraphicFramePr>
        <p:xfrm>
          <a:off x="312821" y="1825625"/>
          <a:ext cx="11590421" cy="49359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85128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Security Development Lifecycle (SDLC);</a:t>
            </a:r>
          </a:p>
        </p:txBody>
      </p:sp>
      <p:sp>
        <p:nvSpPr>
          <p:cNvPr id="4" name="Text Placeholder 3">
            <a:extLst>
              <a:ext uri="{FF2B5EF4-FFF2-40B4-BE49-F238E27FC236}">
                <a16:creationId xmlns:a16="http://schemas.microsoft.com/office/drawing/2014/main" id="{2B6BCC84-64FF-4673-8505-16CB26BC1303}"/>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1227905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SDLC Introduction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4900806"/>
              </p:ext>
            </p:extLst>
          </p:nvPr>
        </p:nvGraphicFramePr>
        <p:xfrm>
          <a:off x="1200150" y="1690689"/>
          <a:ext cx="9010650" cy="49327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9002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Requirements Analysis</a:t>
            </a:r>
          </a:p>
        </p:txBody>
      </p:sp>
      <p:sp>
        <p:nvSpPr>
          <p:cNvPr id="3" name="Content Placeholder 2"/>
          <p:cNvSpPr>
            <a:spLocks noGrp="1"/>
          </p:cNvSpPr>
          <p:nvPr>
            <p:ph idx="1"/>
          </p:nvPr>
        </p:nvSpPr>
        <p:spPr/>
        <p:txBody>
          <a:bodyPr>
            <a:normAutofit/>
          </a:bodyPr>
          <a:lstStyle/>
          <a:p>
            <a:r>
              <a:rPr lang="en-GB" dirty="0"/>
              <a:t>Work closely with customer(s)</a:t>
            </a:r>
          </a:p>
          <a:p>
            <a:r>
              <a:rPr lang="en-GB" dirty="0"/>
              <a:t>Identify the problem to be solved</a:t>
            </a:r>
          </a:p>
          <a:p>
            <a:r>
              <a:rPr lang="en-GB" dirty="0"/>
              <a:t>Focus on ‘what’ not ‘how’</a:t>
            </a:r>
          </a:p>
          <a:p>
            <a:r>
              <a:rPr lang="en-GB" dirty="0"/>
              <a:t>End result: functional specification</a:t>
            </a:r>
          </a:p>
          <a:p>
            <a:r>
              <a:rPr lang="en-GB" dirty="0"/>
              <a:t>Reviewed by customer and designers</a:t>
            </a:r>
          </a:p>
          <a:p>
            <a:r>
              <a:rPr lang="en-GB" dirty="0"/>
              <a:t>Requirements exist to define the functional security requirements implemented in the product, and include all the activities of the SDL. They are used as an enforcement point to ensure that all pieces are properly considered.</a:t>
            </a:r>
          </a:p>
        </p:txBody>
      </p:sp>
    </p:spTree>
    <p:extLst>
      <p:ext uri="{BB962C8B-B14F-4D97-AF65-F5344CB8AC3E}">
        <p14:creationId xmlns:p14="http://schemas.microsoft.com/office/powerpoint/2010/main" val="18239113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Design</a:t>
            </a:r>
          </a:p>
        </p:txBody>
      </p:sp>
      <p:sp>
        <p:nvSpPr>
          <p:cNvPr id="3" name="Content Placeholder 2"/>
          <p:cNvSpPr>
            <a:spLocks noGrp="1"/>
          </p:cNvSpPr>
          <p:nvPr>
            <p:ph idx="1"/>
          </p:nvPr>
        </p:nvSpPr>
        <p:spPr/>
        <p:txBody>
          <a:bodyPr>
            <a:normAutofit/>
          </a:bodyPr>
          <a:lstStyle/>
          <a:p>
            <a:r>
              <a:rPr lang="en-GB" dirty="0"/>
              <a:t>Focus on the ‘how’</a:t>
            </a:r>
          </a:p>
          <a:p>
            <a:r>
              <a:rPr lang="en-GB" dirty="0"/>
              <a:t>Break up the problem into smaller pieces</a:t>
            </a:r>
          </a:p>
          <a:p>
            <a:r>
              <a:rPr lang="en-GB" dirty="0"/>
              <a:t>Decide on how each component works and how they will work together</a:t>
            </a:r>
          </a:p>
          <a:p>
            <a:r>
              <a:rPr lang="en-GB" dirty="0"/>
              <a:t>End result: design specification</a:t>
            </a:r>
          </a:p>
          <a:p>
            <a:r>
              <a:rPr lang="en-GB" dirty="0"/>
              <a:t>Reviewed by designers and implementers</a:t>
            </a:r>
          </a:p>
          <a:p>
            <a:r>
              <a:rPr lang="en-GB" dirty="0"/>
              <a:t>The design phase of the SDL consists of activities that occur (hopefully) prior to writing code</a:t>
            </a:r>
          </a:p>
          <a:p>
            <a:r>
              <a:rPr lang="en-GB" dirty="0"/>
              <a:t>Secure design is about quantifying an architecture (for a single feature or the entire product) and then searching for problems</a:t>
            </a:r>
          </a:p>
        </p:txBody>
      </p:sp>
    </p:spTree>
    <p:extLst>
      <p:ext uri="{BB962C8B-B14F-4D97-AF65-F5344CB8AC3E}">
        <p14:creationId xmlns:p14="http://schemas.microsoft.com/office/powerpoint/2010/main" val="7569383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Implementation or coding</a:t>
            </a:r>
          </a:p>
        </p:txBody>
      </p:sp>
      <p:sp>
        <p:nvSpPr>
          <p:cNvPr id="3" name="Content Placeholder 2"/>
          <p:cNvSpPr>
            <a:spLocks noGrp="1"/>
          </p:cNvSpPr>
          <p:nvPr>
            <p:ph idx="1"/>
          </p:nvPr>
        </p:nvSpPr>
        <p:spPr/>
        <p:txBody>
          <a:bodyPr/>
          <a:lstStyle/>
          <a:p>
            <a:r>
              <a:rPr lang="en-GB" dirty="0"/>
              <a:t>Write code according to the design</a:t>
            </a:r>
          </a:p>
          <a:p>
            <a:r>
              <a:rPr lang="en-GB" dirty="0"/>
              <a:t>Often the shortest phase</a:t>
            </a:r>
          </a:p>
          <a:p>
            <a:r>
              <a:rPr lang="en-GB" dirty="0"/>
              <a:t>End result: program code</a:t>
            </a:r>
          </a:p>
          <a:p>
            <a:r>
              <a:rPr lang="en-GB" dirty="0"/>
              <a:t>Reviewed by designers, coders, testers</a:t>
            </a:r>
          </a:p>
          <a:p>
            <a:r>
              <a:rPr lang="en-GB" dirty="0"/>
              <a:t>For security we use implementation tools for testing</a:t>
            </a:r>
          </a:p>
          <a:p>
            <a:pPr lvl="1"/>
            <a:r>
              <a:rPr lang="en-GB" dirty="0"/>
              <a:t>Static application security testing (SAST)</a:t>
            </a:r>
          </a:p>
          <a:p>
            <a:pPr lvl="1"/>
            <a:r>
              <a:rPr lang="en-GB" dirty="0"/>
              <a:t>Dynamic application security testing (DAST)</a:t>
            </a:r>
          </a:p>
        </p:txBody>
      </p:sp>
    </p:spTree>
    <p:extLst>
      <p:ext uri="{BB962C8B-B14F-4D97-AF65-F5344CB8AC3E}">
        <p14:creationId xmlns:p14="http://schemas.microsoft.com/office/powerpoint/2010/main" val="28420326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SAST and DAST</a:t>
            </a:r>
          </a:p>
        </p:txBody>
      </p:sp>
      <p:sp>
        <p:nvSpPr>
          <p:cNvPr id="5" name="Text Placeholder 4"/>
          <p:cNvSpPr>
            <a:spLocks noGrp="1"/>
          </p:cNvSpPr>
          <p:nvPr>
            <p:ph type="body" idx="1"/>
          </p:nvPr>
        </p:nvSpPr>
        <p:spPr>
          <a:xfrm>
            <a:off x="906351" y="1989776"/>
            <a:ext cx="4472327" cy="693135"/>
          </a:xfrm>
        </p:spPr>
        <p:txBody>
          <a:bodyPr/>
          <a:lstStyle/>
          <a:p>
            <a:r>
              <a:rPr lang="en-GB" dirty="0"/>
              <a:t>SAST</a:t>
            </a:r>
          </a:p>
        </p:txBody>
      </p:sp>
      <p:sp>
        <p:nvSpPr>
          <p:cNvPr id="6" name="Content Placeholder 5"/>
          <p:cNvSpPr>
            <a:spLocks noGrp="1"/>
          </p:cNvSpPr>
          <p:nvPr>
            <p:ph sz="half" idx="2"/>
          </p:nvPr>
        </p:nvSpPr>
        <p:spPr>
          <a:xfrm>
            <a:off x="680323" y="2682911"/>
            <a:ext cx="4698355" cy="2906179"/>
          </a:xfrm>
        </p:spPr>
        <p:txBody>
          <a:bodyPr>
            <a:noAutofit/>
          </a:bodyPr>
          <a:lstStyle/>
          <a:p>
            <a:r>
              <a:rPr lang="en-GB" sz="2200" dirty="0"/>
              <a:t>SAST is like a spell-checker for code, identifying potential vulnerabilities in the source code</a:t>
            </a:r>
          </a:p>
          <a:p>
            <a:r>
              <a:rPr lang="en-GB" sz="2200" dirty="0"/>
              <a:t>SAST runs against a nightly build or may be integrated into your IDE</a:t>
            </a:r>
          </a:p>
          <a:p>
            <a:r>
              <a:rPr lang="en-GB" sz="2200" dirty="0"/>
              <a:t>It may find and open new bugs in the bug management system nightly or prompt the developer to pause while coding to fix a problem in real time</a:t>
            </a:r>
          </a:p>
        </p:txBody>
      </p:sp>
      <p:sp>
        <p:nvSpPr>
          <p:cNvPr id="7" name="Text Placeholder 6"/>
          <p:cNvSpPr>
            <a:spLocks noGrp="1"/>
          </p:cNvSpPr>
          <p:nvPr>
            <p:ph type="body" sz="quarter" idx="3"/>
          </p:nvPr>
        </p:nvSpPr>
        <p:spPr>
          <a:xfrm>
            <a:off x="5820155" y="1990835"/>
            <a:ext cx="4474028" cy="692076"/>
          </a:xfrm>
        </p:spPr>
        <p:txBody>
          <a:bodyPr/>
          <a:lstStyle/>
          <a:p>
            <a:r>
              <a:rPr lang="en-GB" dirty="0"/>
              <a:t>DAST</a:t>
            </a:r>
          </a:p>
        </p:txBody>
      </p:sp>
      <p:sp>
        <p:nvSpPr>
          <p:cNvPr id="8" name="Content Placeholder 7"/>
          <p:cNvSpPr>
            <a:spLocks noGrp="1"/>
          </p:cNvSpPr>
          <p:nvPr>
            <p:ph sz="quarter" idx="4"/>
          </p:nvPr>
        </p:nvSpPr>
        <p:spPr>
          <a:xfrm>
            <a:off x="5707139" y="2682911"/>
            <a:ext cx="4700059" cy="2906179"/>
          </a:xfrm>
        </p:spPr>
        <p:txBody>
          <a:bodyPr>
            <a:normAutofit fontScale="92500" lnSpcReduction="20000"/>
          </a:bodyPr>
          <a:lstStyle/>
          <a:p>
            <a:r>
              <a:rPr lang="en-GB" dirty="0"/>
              <a:t>DAST checks the application's runtime instantiation</a:t>
            </a:r>
          </a:p>
          <a:p>
            <a:r>
              <a:rPr lang="en-GB" dirty="0"/>
              <a:t>It spiders through an application to find all possible interfaces and then attempts to exploit common vulnerabilities in the application</a:t>
            </a:r>
          </a:p>
          <a:p>
            <a:r>
              <a:rPr lang="en-GB" dirty="0"/>
              <a:t>These tools are primarily used on web interfaces.</a:t>
            </a:r>
          </a:p>
        </p:txBody>
      </p:sp>
    </p:spTree>
    <p:extLst>
      <p:ext uri="{BB962C8B-B14F-4D97-AF65-F5344CB8AC3E}">
        <p14:creationId xmlns:p14="http://schemas.microsoft.com/office/powerpoint/2010/main" val="7250086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Testing</a:t>
            </a:r>
          </a:p>
        </p:txBody>
      </p:sp>
      <p:sp>
        <p:nvSpPr>
          <p:cNvPr id="3" name="Content Placeholder 2"/>
          <p:cNvSpPr>
            <a:spLocks noGrp="1"/>
          </p:cNvSpPr>
          <p:nvPr>
            <p:ph idx="1"/>
          </p:nvPr>
        </p:nvSpPr>
        <p:spPr/>
        <p:txBody>
          <a:bodyPr/>
          <a:lstStyle/>
          <a:p>
            <a:r>
              <a:rPr lang="en-GB" dirty="0"/>
              <a:t>Verify the code works according to the functional requirements</a:t>
            </a:r>
          </a:p>
          <a:p>
            <a:r>
              <a:rPr lang="en-GB" dirty="0"/>
              <a:t>Look for corner cases</a:t>
            </a:r>
          </a:p>
          <a:p>
            <a:pPr lvl="1"/>
            <a:r>
              <a:rPr lang="en-GB" dirty="0"/>
              <a:t>problem or situation that occurs only outside of normal operating parameters</a:t>
            </a:r>
          </a:p>
          <a:p>
            <a:r>
              <a:rPr lang="en-GB" dirty="0"/>
              <a:t>End result: test plan, program that works</a:t>
            </a:r>
          </a:p>
          <a:p>
            <a:r>
              <a:rPr lang="en-GB" dirty="0"/>
              <a:t>Reviewed by designers, coders, testers</a:t>
            </a:r>
          </a:p>
          <a:p>
            <a:r>
              <a:rPr lang="en-GB" dirty="0"/>
              <a:t>Formal test activities include security functional test plans, vulnerability scanning, and penetration testing</a:t>
            </a:r>
          </a:p>
        </p:txBody>
      </p:sp>
    </p:spTree>
    <p:extLst>
      <p:ext uri="{BB962C8B-B14F-4D97-AF65-F5344CB8AC3E}">
        <p14:creationId xmlns:p14="http://schemas.microsoft.com/office/powerpoint/2010/main" val="31138636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Release Phase</a:t>
            </a:r>
          </a:p>
        </p:txBody>
      </p:sp>
      <p:sp>
        <p:nvSpPr>
          <p:cNvPr id="3" name="Content Placeholder 2"/>
          <p:cNvSpPr>
            <a:spLocks noGrp="1"/>
          </p:cNvSpPr>
          <p:nvPr>
            <p:ph idx="1"/>
          </p:nvPr>
        </p:nvSpPr>
        <p:spPr/>
        <p:txBody>
          <a:bodyPr>
            <a:normAutofit/>
          </a:bodyPr>
          <a:lstStyle/>
          <a:p>
            <a:r>
              <a:rPr lang="en-GB" dirty="0"/>
              <a:t>Work closely with customer(s)</a:t>
            </a:r>
          </a:p>
          <a:p>
            <a:r>
              <a:rPr lang="en-GB" dirty="0"/>
              <a:t>Validate customer expectations</a:t>
            </a:r>
          </a:p>
          <a:p>
            <a:r>
              <a:rPr lang="en-GB" dirty="0"/>
              <a:t>Get feedback for next version</a:t>
            </a:r>
          </a:p>
          <a:p>
            <a:r>
              <a:rPr lang="en-GB" dirty="0"/>
              <a:t>Maintenance of this program</a:t>
            </a:r>
          </a:p>
          <a:p>
            <a:r>
              <a:rPr lang="en-GB" dirty="0"/>
              <a:t>End result: happy customer(s) , ££££</a:t>
            </a:r>
          </a:p>
          <a:p>
            <a:endParaRPr lang="en-GB" dirty="0"/>
          </a:p>
          <a:p>
            <a:r>
              <a:rPr lang="en-GB" dirty="0"/>
              <a:t>Release occurs when all the security activities are confirmed against the final build and the software is sent to customers (or made available for download)</a:t>
            </a:r>
          </a:p>
        </p:txBody>
      </p:sp>
    </p:spTree>
    <p:extLst>
      <p:ext uri="{BB962C8B-B14F-4D97-AF65-F5344CB8AC3E}">
        <p14:creationId xmlns:p14="http://schemas.microsoft.com/office/powerpoint/2010/main" val="3800067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Defensive Design / Defensive Programming</a:t>
            </a:r>
          </a:p>
        </p:txBody>
      </p:sp>
      <p:sp>
        <p:nvSpPr>
          <p:cNvPr id="3" name="Content Placeholder 2"/>
          <p:cNvSpPr>
            <a:spLocks noGrp="1"/>
          </p:cNvSpPr>
          <p:nvPr>
            <p:ph idx="1"/>
          </p:nvPr>
        </p:nvSpPr>
        <p:spPr>
          <a:xfrm>
            <a:off x="680322" y="2336872"/>
            <a:ext cx="9613861" cy="3670895"/>
          </a:xfrm>
        </p:spPr>
        <p:txBody>
          <a:bodyPr>
            <a:normAutofit fontScale="92500" lnSpcReduction="10000"/>
          </a:bodyPr>
          <a:lstStyle/>
          <a:p>
            <a:r>
              <a:rPr lang="en-GB" dirty="0"/>
              <a:t>Anticipating failures by adding supporting code to detect, isolate, and if possible recover from the failure. </a:t>
            </a:r>
          </a:p>
          <a:p>
            <a:r>
              <a:rPr lang="en-GB" dirty="0"/>
              <a:t>Application software often requires a user to input information into a system which might include:</a:t>
            </a:r>
          </a:p>
          <a:p>
            <a:pPr lvl="1"/>
            <a:r>
              <a:rPr lang="en-GB" dirty="0"/>
              <a:t>Username/password</a:t>
            </a:r>
          </a:p>
          <a:p>
            <a:pPr lvl="1"/>
            <a:r>
              <a:rPr lang="en-GB" dirty="0"/>
              <a:t>Contact details</a:t>
            </a:r>
          </a:p>
          <a:p>
            <a:pPr lvl="1"/>
            <a:r>
              <a:rPr lang="en-GB" dirty="0"/>
              <a:t>Current date</a:t>
            </a:r>
          </a:p>
          <a:p>
            <a:pPr lvl="1"/>
            <a:r>
              <a:rPr lang="en-GB" dirty="0"/>
              <a:t>Input into a search box</a:t>
            </a:r>
          </a:p>
          <a:p>
            <a:pPr lvl="1"/>
            <a:r>
              <a:rPr lang="en-GB" dirty="0"/>
              <a:t>Building up a shopping cart</a:t>
            </a:r>
          </a:p>
          <a:p>
            <a:pPr lvl="1"/>
            <a:r>
              <a:rPr lang="en-GB" dirty="0"/>
              <a:t>Entering data into a database</a:t>
            </a:r>
          </a:p>
        </p:txBody>
      </p:sp>
    </p:spTree>
    <p:extLst>
      <p:ext uri="{BB962C8B-B14F-4D97-AF65-F5344CB8AC3E}">
        <p14:creationId xmlns:p14="http://schemas.microsoft.com/office/powerpoint/2010/main" val="10680961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034589" y="4419245"/>
            <a:ext cx="3652751" cy="593558"/>
          </a:xfrm>
        </p:spPr>
        <p:txBody>
          <a:bodyPr>
            <a:noAutofit/>
          </a:bodyPr>
          <a:lstStyle/>
          <a:p>
            <a:pPr marL="0" indent="0">
              <a:buNone/>
            </a:pPr>
            <a:r>
              <a:rPr lang="en-GB" sz="5400" dirty="0"/>
              <a:t>People!!!</a:t>
            </a:r>
          </a:p>
        </p:txBody>
      </p:sp>
      <p:sp>
        <p:nvSpPr>
          <p:cNvPr id="4" name="TextBox 3"/>
          <p:cNvSpPr txBox="1"/>
          <p:nvPr/>
        </p:nvSpPr>
        <p:spPr>
          <a:xfrm>
            <a:off x="2013284" y="2687053"/>
            <a:ext cx="7096815" cy="1015663"/>
          </a:xfrm>
          <a:prstGeom prst="rect">
            <a:avLst/>
          </a:prstGeom>
          <a:noFill/>
        </p:spPr>
        <p:txBody>
          <a:bodyPr wrap="none" rtlCol="0">
            <a:spAutoFit/>
          </a:bodyPr>
          <a:lstStyle/>
          <a:p>
            <a:r>
              <a:rPr lang="en-GB" sz="6000" dirty="0"/>
              <a:t>Common element???</a:t>
            </a:r>
          </a:p>
        </p:txBody>
      </p:sp>
    </p:spTree>
    <p:extLst>
      <p:ext uri="{BB962C8B-B14F-4D97-AF65-F5344CB8AC3E}">
        <p14:creationId xmlns:p14="http://schemas.microsoft.com/office/powerpoint/2010/main" val="3351457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indent="0"/>
            <a:r>
              <a:rPr lang="en-GB" sz="2800" dirty="0"/>
              <a:t>9.1	Describe the following types of security issues and the scale and nature of threats that can impact software development</a:t>
            </a:r>
          </a:p>
        </p:txBody>
      </p:sp>
      <p:sp>
        <p:nvSpPr>
          <p:cNvPr id="3" name="Content Placeholder 2"/>
          <p:cNvSpPr>
            <a:spLocks noGrp="1"/>
          </p:cNvSpPr>
          <p:nvPr>
            <p:ph type="body" idx="1"/>
          </p:nvPr>
        </p:nvSpPr>
        <p:spPr/>
        <p:txBody>
          <a:bodyPr>
            <a:normAutofit fontScale="85000" lnSpcReduction="20000"/>
          </a:bodyPr>
          <a:lstStyle/>
          <a:p>
            <a:r>
              <a:rPr lang="en-GB" sz="3600" dirty="0"/>
              <a:t>In this section we will be looking at:</a:t>
            </a:r>
          </a:p>
          <a:p>
            <a:pPr lvl="1"/>
            <a:r>
              <a:rPr lang="en-GB" sz="3200" dirty="0"/>
              <a:t>common security attacks;</a:t>
            </a:r>
          </a:p>
          <a:p>
            <a:pPr lvl="1"/>
            <a:r>
              <a:rPr lang="en-GB" sz="3200" dirty="0"/>
              <a:t>security versus resilience;</a:t>
            </a:r>
          </a:p>
          <a:p>
            <a:pPr lvl="1"/>
            <a:r>
              <a:rPr lang="en-GB" sz="3200" dirty="0"/>
              <a:t>social engineering</a:t>
            </a:r>
          </a:p>
          <a:p>
            <a:endParaRPr lang="en-GB" sz="3600" dirty="0"/>
          </a:p>
        </p:txBody>
      </p:sp>
    </p:spTree>
    <p:extLst>
      <p:ext uri="{BB962C8B-B14F-4D97-AF65-F5344CB8AC3E}">
        <p14:creationId xmlns:p14="http://schemas.microsoft.com/office/powerpoint/2010/main" val="1574446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Defensive design</a:t>
            </a:r>
          </a:p>
        </p:txBody>
      </p:sp>
      <p:sp>
        <p:nvSpPr>
          <p:cNvPr id="3" name="Content Placeholder 2"/>
          <p:cNvSpPr>
            <a:spLocks noGrp="1"/>
          </p:cNvSpPr>
          <p:nvPr>
            <p:ph idx="1"/>
          </p:nvPr>
        </p:nvSpPr>
        <p:spPr/>
        <p:txBody>
          <a:bodyPr>
            <a:normAutofit/>
          </a:bodyPr>
          <a:lstStyle/>
          <a:p>
            <a:r>
              <a:rPr lang="en-GB" dirty="0"/>
              <a:t>Defensive design is the practice of anticipating every possible way that an end-user could misuse a system or device</a:t>
            </a:r>
          </a:p>
          <a:p>
            <a:r>
              <a:rPr lang="en-GB" dirty="0"/>
              <a:t>During the defensive design process, methods are put in place to eliminate misuse. If this is not completely possible then it will aim to minimise the negative consequences</a:t>
            </a:r>
          </a:p>
          <a:p>
            <a:r>
              <a:rPr lang="en-GB" dirty="0"/>
              <a:t>Defensive design has not been good enough when</a:t>
            </a:r>
          </a:p>
          <a:p>
            <a:pPr lvl="1"/>
            <a:r>
              <a:rPr lang="en-GB" dirty="0"/>
              <a:t>The program crashes</a:t>
            </a:r>
          </a:p>
          <a:p>
            <a:pPr lvl="1"/>
            <a:r>
              <a:rPr lang="en-GB" dirty="0"/>
              <a:t>The program behaves in an unintended fashion</a:t>
            </a:r>
          </a:p>
          <a:p>
            <a:pPr lvl="1"/>
            <a:r>
              <a:rPr lang="en-GB" dirty="0"/>
              <a:t>Data security has been compromised</a:t>
            </a:r>
          </a:p>
          <a:p>
            <a:r>
              <a:rPr lang="en-GB" dirty="0"/>
              <a:t>.</a:t>
            </a:r>
          </a:p>
        </p:txBody>
      </p:sp>
    </p:spTree>
    <p:extLst>
      <p:ext uri="{BB962C8B-B14F-4D97-AF65-F5344CB8AC3E}">
        <p14:creationId xmlns:p14="http://schemas.microsoft.com/office/powerpoint/2010/main" val="7907176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Test Creation and Execution</a:t>
            </a:r>
          </a:p>
        </p:txBody>
      </p:sp>
      <p:sp>
        <p:nvSpPr>
          <p:cNvPr id="3" name="Content Placeholder 2"/>
          <p:cNvSpPr>
            <a:spLocks noGrp="1"/>
          </p:cNvSpPr>
          <p:nvPr>
            <p:ph idx="1"/>
          </p:nvPr>
        </p:nvSpPr>
        <p:spPr/>
        <p:txBody>
          <a:bodyPr/>
          <a:lstStyle/>
          <a:p>
            <a:r>
              <a:rPr lang="en-GB" dirty="0"/>
              <a:t>The Most Important Phase of Testing</a:t>
            </a:r>
          </a:p>
          <a:p>
            <a:r>
              <a:rPr lang="en-GB" dirty="0"/>
              <a:t>Test Plan is a dynamic document</a:t>
            </a:r>
          </a:p>
          <a:p>
            <a:r>
              <a:rPr lang="en-GB" dirty="0"/>
              <a:t>The success of a testing project depends upon a well-written test plan document that is current at all times</a:t>
            </a:r>
          </a:p>
          <a:p>
            <a:r>
              <a:rPr lang="en-GB" dirty="0"/>
              <a:t>Test Plan is more or less like a blueprint of how the testing activity is going to take place in a project</a:t>
            </a:r>
          </a:p>
        </p:txBody>
      </p:sp>
    </p:spTree>
    <p:extLst>
      <p:ext uri="{BB962C8B-B14F-4D97-AF65-F5344CB8AC3E}">
        <p14:creationId xmlns:p14="http://schemas.microsoft.com/office/powerpoint/2010/main" val="29428401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Permission Setting and Role Based Access</a:t>
            </a:r>
            <a:endParaRPr lang="en-GB" dirty="0"/>
          </a:p>
        </p:txBody>
      </p:sp>
      <p:sp>
        <p:nvSpPr>
          <p:cNvPr id="3" name="Content Placeholder 2"/>
          <p:cNvSpPr>
            <a:spLocks noGrp="1"/>
          </p:cNvSpPr>
          <p:nvPr>
            <p:ph idx="1"/>
          </p:nvPr>
        </p:nvSpPr>
        <p:spPr/>
        <p:txBody>
          <a:bodyPr/>
          <a:lstStyle/>
          <a:p>
            <a:r>
              <a:rPr lang="en-GB" dirty="0"/>
              <a:t>Permissions are granted to minimise risk</a:t>
            </a:r>
          </a:p>
          <a:p>
            <a:r>
              <a:rPr lang="en-GB" dirty="0"/>
              <a:t>Users are granted permissions at the authorisation layer of any software – login system</a:t>
            </a:r>
          </a:p>
          <a:p>
            <a:endParaRPr lang="en-GB" dirty="0"/>
          </a:p>
          <a:p>
            <a:r>
              <a:rPr lang="en-GB" dirty="0"/>
              <a:t>Roles conceptually represent a named collection of permissions</a:t>
            </a:r>
          </a:p>
          <a:p>
            <a:r>
              <a:rPr lang="en-GB" dirty="0"/>
              <a:t>Usually reserved for administrators (who have certain permissions)</a:t>
            </a:r>
          </a:p>
          <a:p>
            <a:endParaRPr lang="en-GB" dirty="0"/>
          </a:p>
          <a:p>
            <a:endParaRPr lang="en-GB" dirty="0"/>
          </a:p>
        </p:txBody>
      </p:sp>
    </p:spTree>
    <p:extLst>
      <p:ext uri="{BB962C8B-B14F-4D97-AF65-F5344CB8AC3E}">
        <p14:creationId xmlns:p14="http://schemas.microsoft.com/office/powerpoint/2010/main" val="42944648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Infrastructure and Security</a:t>
            </a:r>
            <a:endParaRPr lang="en-GB" dirty="0"/>
          </a:p>
        </p:txBody>
      </p:sp>
      <p:sp>
        <p:nvSpPr>
          <p:cNvPr id="3" name="Content Placeholder 2"/>
          <p:cNvSpPr>
            <a:spLocks noGrp="1"/>
          </p:cNvSpPr>
          <p:nvPr>
            <p:ph idx="1"/>
          </p:nvPr>
        </p:nvSpPr>
        <p:spPr/>
        <p:txBody>
          <a:bodyPr/>
          <a:lstStyle/>
          <a:p>
            <a:r>
              <a:rPr lang="en-GB" dirty="0"/>
              <a:t>Effective physical security of an asset is achieved by multi-layering the different measures, what is commonly referred to as ‘defence-in-depth’</a:t>
            </a:r>
          </a:p>
          <a:p>
            <a:r>
              <a:rPr lang="en-GB" dirty="0"/>
              <a:t>The concept is based on the principle that the security of an asset is not significantly reduced with the loss of any single layer</a:t>
            </a:r>
          </a:p>
          <a:p>
            <a:r>
              <a:rPr lang="en-GB" dirty="0"/>
              <a:t>Layers could include:</a:t>
            </a:r>
          </a:p>
          <a:p>
            <a:pPr lvl="1"/>
            <a:r>
              <a:rPr lang="en-GB" dirty="0"/>
              <a:t>Perimeter</a:t>
            </a:r>
          </a:p>
          <a:p>
            <a:pPr lvl="1"/>
            <a:r>
              <a:rPr lang="en-GB" dirty="0"/>
              <a:t>Entry controls</a:t>
            </a:r>
          </a:p>
          <a:p>
            <a:pPr lvl="1"/>
            <a:r>
              <a:rPr lang="en-GB" dirty="0"/>
              <a:t>Delivery and isolation areas</a:t>
            </a:r>
          </a:p>
        </p:txBody>
      </p:sp>
    </p:spTree>
    <p:extLst>
      <p:ext uri="{BB962C8B-B14F-4D97-AF65-F5344CB8AC3E}">
        <p14:creationId xmlns:p14="http://schemas.microsoft.com/office/powerpoint/2010/main" val="13942793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Infrastructure and Security</a:t>
            </a:r>
            <a:endParaRPr lang="en-GB" dirty="0"/>
          </a:p>
        </p:txBody>
      </p:sp>
      <p:sp>
        <p:nvSpPr>
          <p:cNvPr id="3" name="Content Placeholder 2"/>
          <p:cNvSpPr>
            <a:spLocks noGrp="1"/>
          </p:cNvSpPr>
          <p:nvPr>
            <p:ph idx="1"/>
          </p:nvPr>
        </p:nvSpPr>
        <p:spPr/>
        <p:txBody>
          <a:bodyPr>
            <a:normAutofit/>
          </a:bodyPr>
          <a:lstStyle/>
          <a:p>
            <a:r>
              <a:rPr lang="en-GB" dirty="0"/>
              <a:t>Security of equipment should also be a priority</a:t>
            </a:r>
          </a:p>
          <a:p>
            <a:r>
              <a:rPr lang="en-GB" dirty="0"/>
              <a:t>Items would include:</a:t>
            </a:r>
          </a:p>
          <a:p>
            <a:pPr lvl="1"/>
            <a:r>
              <a:rPr lang="en-GB" dirty="0"/>
              <a:t>Power to the equipment and facility</a:t>
            </a:r>
          </a:p>
          <a:p>
            <a:pPr lvl="2"/>
            <a:r>
              <a:rPr lang="en-GB" dirty="0"/>
              <a:t>Backup power supply</a:t>
            </a:r>
          </a:p>
          <a:p>
            <a:pPr lvl="2"/>
            <a:r>
              <a:rPr lang="en-GB" dirty="0"/>
              <a:t>UPS</a:t>
            </a:r>
          </a:p>
          <a:p>
            <a:pPr lvl="2"/>
            <a:r>
              <a:rPr lang="en-GB" dirty="0"/>
              <a:t>Multiple feeds</a:t>
            </a:r>
          </a:p>
          <a:p>
            <a:pPr lvl="2"/>
            <a:r>
              <a:rPr lang="en-GB" dirty="0"/>
              <a:t>Fuel for backup generator</a:t>
            </a:r>
          </a:p>
          <a:p>
            <a:pPr lvl="1"/>
            <a:r>
              <a:rPr lang="en-GB" dirty="0"/>
              <a:t>Cabling security</a:t>
            </a:r>
          </a:p>
          <a:p>
            <a:pPr lvl="1"/>
            <a:r>
              <a:rPr lang="en-GB" dirty="0"/>
              <a:t>Equipment maintenance</a:t>
            </a:r>
          </a:p>
          <a:p>
            <a:pPr lvl="1"/>
            <a:r>
              <a:rPr lang="en-GB" dirty="0"/>
              <a:t>Off-site equipment security</a:t>
            </a:r>
          </a:p>
          <a:p>
            <a:pPr lvl="1"/>
            <a:r>
              <a:rPr lang="en-GB" dirty="0"/>
              <a:t>Secure disposal or re-use of equipment</a:t>
            </a:r>
          </a:p>
        </p:txBody>
      </p:sp>
    </p:spTree>
    <p:extLst>
      <p:ext uri="{BB962C8B-B14F-4D97-AF65-F5344CB8AC3E}">
        <p14:creationId xmlns:p14="http://schemas.microsoft.com/office/powerpoint/2010/main" val="1479307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9.4	Explain approaches to make software more secure</a:t>
            </a:r>
          </a:p>
        </p:txBody>
      </p:sp>
      <p:sp>
        <p:nvSpPr>
          <p:cNvPr id="3" name="Content Placeholder 2"/>
          <p:cNvSpPr>
            <a:spLocks noGrp="1"/>
          </p:cNvSpPr>
          <p:nvPr>
            <p:ph idx="1"/>
          </p:nvPr>
        </p:nvSpPr>
        <p:spPr/>
        <p:txBody>
          <a:bodyPr/>
          <a:lstStyle/>
          <a:p>
            <a:r>
              <a:rPr lang="en-GB" dirty="0"/>
              <a:t>Here we will cover:</a:t>
            </a:r>
          </a:p>
          <a:p>
            <a:pPr lvl="2"/>
            <a:r>
              <a:rPr lang="en-US" dirty="0"/>
              <a:t>security scanning</a:t>
            </a:r>
            <a:endParaRPr lang="en-GB" dirty="0"/>
          </a:p>
          <a:p>
            <a:pPr lvl="2"/>
            <a:r>
              <a:rPr lang="en-US" dirty="0"/>
              <a:t>penetration testing</a:t>
            </a:r>
            <a:endParaRPr lang="en-GB" dirty="0"/>
          </a:p>
          <a:p>
            <a:pPr lvl="2"/>
            <a:r>
              <a:rPr lang="en-US" dirty="0"/>
              <a:t>fuzzing</a:t>
            </a:r>
            <a:endParaRPr lang="en-GB" dirty="0"/>
          </a:p>
          <a:p>
            <a:pPr lvl="2"/>
            <a:r>
              <a:rPr lang="en-US" dirty="0"/>
              <a:t>load testing</a:t>
            </a:r>
            <a:endParaRPr lang="en-GB" dirty="0"/>
          </a:p>
          <a:p>
            <a:endParaRPr lang="en-GB" dirty="0"/>
          </a:p>
        </p:txBody>
      </p:sp>
    </p:spTree>
    <p:extLst>
      <p:ext uri="{BB962C8B-B14F-4D97-AF65-F5344CB8AC3E}">
        <p14:creationId xmlns:p14="http://schemas.microsoft.com/office/powerpoint/2010/main" val="34224398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Security Scanning</a:t>
            </a:r>
          </a:p>
        </p:txBody>
      </p:sp>
      <p:sp>
        <p:nvSpPr>
          <p:cNvPr id="3" name="Content Placeholder 2"/>
          <p:cNvSpPr>
            <a:spLocks noGrp="1"/>
          </p:cNvSpPr>
          <p:nvPr>
            <p:ph idx="1"/>
          </p:nvPr>
        </p:nvSpPr>
        <p:spPr/>
        <p:txBody>
          <a:bodyPr/>
          <a:lstStyle/>
          <a:p>
            <a:r>
              <a:rPr lang="en-GB" dirty="0"/>
              <a:t>Also termed vulnerability scanners</a:t>
            </a:r>
          </a:p>
          <a:p>
            <a:r>
              <a:rPr lang="en-GB" dirty="0"/>
              <a:t>Helps to determine an organisation’s exposure to attack from the internet or desktop applications</a:t>
            </a:r>
          </a:p>
          <a:p>
            <a:r>
              <a:rPr lang="en-GB" dirty="0"/>
              <a:t>Is an inspection of the potential points of exploit on a computer or network to identify security holes</a:t>
            </a:r>
          </a:p>
          <a:p>
            <a:r>
              <a:rPr lang="en-GB" dirty="0"/>
              <a:t>A vulnerability scan detects and classifies system weaknesses in computers, networks and communications equipment and predicts the effectiveness of countermeasures</a:t>
            </a:r>
          </a:p>
        </p:txBody>
      </p:sp>
    </p:spTree>
    <p:extLst>
      <p:ext uri="{BB962C8B-B14F-4D97-AF65-F5344CB8AC3E}">
        <p14:creationId xmlns:p14="http://schemas.microsoft.com/office/powerpoint/2010/main" val="42509906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Security Scanners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52575" y="1730127"/>
            <a:ext cx="8648700" cy="4866589"/>
          </a:xfrm>
        </p:spPr>
      </p:pic>
    </p:spTree>
    <p:extLst>
      <p:ext uri="{BB962C8B-B14F-4D97-AF65-F5344CB8AC3E}">
        <p14:creationId xmlns:p14="http://schemas.microsoft.com/office/powerpoint/2010/main" val="12031850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Security Scanners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4467" y="1825625"/>
            <a:ext cx="11146879" cy="4935538"/>
          </a:xfrm>
        </p:spPr>
      </p:pic>
    </p:spTree>
    <p:extLst>
      <p:ext uri="{BB962C8B-B14F-4D97-AF65-F5344CB8AC3E}">
        <p14:creationId xmlns:p14="http://schemas.microsoft.com/office/powerpoint/2010/main" val="25642385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Penetration Testing</a:t>
            </a:r>
          </a:p>
        </p:txBody>
      </p:sp>
      <p:sp>
        <p:nvSpPr>
          <p:cNvPr id="3" name="Content Placeholder 2"/>
          <p:cNvSpPr>
            <a:spLocks noGrp="1"/>
          </p:cNvSpPr>
          <p:nvPr>
            <p:ph idx="1"/>
          </p:nvPr>
        </p:nvSpPr>
        <p:spPr/>
        <p:txBody>
          <a:bodyPr>
            <a:normAutofit/>
          </a:bodyPr>
          <a:lstStyle/>
          <a:p>
            <a:r>
              <a:rPr lang="en-GB" dirty="0"/>
              <a:t>Penetration testing (also referred to as 'pen testing') is an effective method of determining the security of networks and web applications, helping organisations identify the best way of protecting its assets</a:t>
            </a:r>
          </a:p>
          <a:p>
            <a:r>
              <a:rPr lang="en-GB" dirty="0"/>
              <a:t>Penetration testing is a core tool for analysing the security of IT systems, but it's not a magic bullet</a:t>
            </a:r>
          </a:p>
          <a:p>
            <a:endParaRPr lang="en-GB" dirty="0"/>
          </a:p>
          <a:p>
            <a:r>
              <a:rPr lang="en-GB" dirty="0"/>
              <a:t>Definition: "A method for gaining assurance in the security of an IT system by attempting to breach some or all of that system's security, using the same tools and techniques as an adversary might."</a:t>
            </a:r>
          </a:p>
        </p:txBody>
      </p:sp>
    </p:spTree>
    <p:extLst>
      <p:ext uri="{BB962C8B-B14F-4D97-AF65-F5344CB8AC3E}">
        <p14:creationId xmlns:p14="http://schemas.microsoft.com/office/powerpoint/2010/main" val="3353373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15978" y="2622884"/>
            <a:ext cx="9440779" cy="1938992"/>
          </a:xfrm>
          <a:prstGeom prst="rect">
            <a:avLst/>
          </a:prstGeom>
          <a:noFill/>
        </p:spPr>
        <p:txBody>
          <a:bodyPr wrap="square" rtlCol="0">
            <a:spAutoFit/>
          </a:bodyPr>
          <a:lstStyle/>
          <a:p>
            <a:r>
              <a:rPr lang="en-GB" sz="4000" dirty="0"/>
              <a:t>Developers are not trained to write secure code, nor are they incentivized to write secure code</a:t>
            </a:r>
          </a:p>
        </p:txBody>
      </p:sp>
    </p:spTree>
    <p:extLst>
      <p:ext uri="{BB962C8B-B14F-4D97-AF65-F5344CB8AC3E}">
        <p14:creationId xmlns:p14="http://schemas.microsoft.com/office/powerpoint/2010/main" val="32783734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Penetration Testing</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29226" y="926030"/>
            <a:ext cx="6174690" cy="5497886"/>
          </a:xfrm>
        </p:spPr>
      </p:pic>
    </p:spTree>
    <p:extLst>
      <p:ext uri="{BB962C8B-B14F-4D97-AF65-F5344CB8AC3E}">
        <p14:creationId xmlns:p14="http://schemas.microsoft.com/office/powerpoint/2010/main" val="42940487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Fuzzing</a:t>
            </a:r>
          </a:p>
        </p:txBody>
      </p:sp>
      <p:sp>
        <p:nvSpPr>
          <p:cNvPr id="3" name="Content Placeholder 2"/>
          <p:cNvSpPr>
            <a:spLocks noGrp="1"/>
          </p:cNvSpPr>
          <p:nvPr>
            <p:ph idx="1"/>
          </p:nvPr>
        </p:nvSpPr>
        <p:spPr/>
        <p:txBody>
          <a:bodyPr/>
          <a:lstStyle/>
          <a:p>
            <a:r>
              <a:rPr lang="en-GB" dirty="0"/>
              <a:t>Fuzzing or fuzz testing is an automated software testing technique that involves providing invalid, unexpected, or random data as inputs to a computer program</a:t>
            </a:r>
          </a:p>
          <a:p>
            <a:r>
              <a:rPr lang="en-GB" dirty="0"/>
              <a:t>The program is then monitored for exceptions such as crashes, or failing built-in code assertions or for finding potential memory leaks</a:t>
            </a:r>
          </a:p>
          <a:p>
            <a:r>
              <a:rPr lang="en-GB" dirty="0"/>
              <a:t>Is a black box testing technique</a:t>
            </a:r>
          </a:p>
          <a:p>
            <a:pPr lvl="1"/>
            <a:r>
              <a:rPr lang="en-GB" dirty="0"/>
              <a:t>Requires no access to source code</a:t>
            </a:r>
          </a:p>
        </p:txBody>
      </p:sp>
    </p:spTree>
    <p:extLst>
      <p:ext uri="{BB962C8B-B14F-4D97-AF65-F5344CB8AC3E}">
        <p14:creationId xmlns:p14="http://schemas.microsoft.com/office/powerpoint/2010/main" val="1336114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4269107" cy="784371"/>
          </a:xfrm>
        </p:spPr>
        <p:txBody>
          <a:bodyPr vert="horz" lIns="91440" tIns="45720" rIns="91440" bIns="45720" rtlCol="0" anchor="b">
            <a:normAutofit/>
          </a:bodyPr>
          <a:lstStyle/>
          <a:p>
            <a:r>
              <a:rPr lang="en-GB" b="1" dirty="0"/>
              <a:t>Load Testing</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91523" y="1868761"/>
            <a:ext cx="4460689" cy="4282262"/>
          </a:xfrm>
          <a:noFill/>
        </p:spPr>
      </p:pic>
      <p:graphicFrame>
        <p:nvGraphicFramePr>
          <p:cNvPr id="6" name="Diagram 5">
            <a:extLst>
              <a:ext uri="{FF2B5EF4-FFF2-40B4-BE49-F238E27FC236}">
                <a16:creationId xmlns:a16="http://schemas.microsoft.com/office/drawing/2014/main" id="{921986C4-6BB6-4315-8491-4E100C176F12}"/>
              </a:ext>
            </a:extLst>
          </p:cNvPr>
          <p:cNvGraphicFramePr/>
          <p:nvPr>
            <p:extLst>
              <p:ext uri="{D42A27DB-BD31-4B8C-83A1-F6EECF244321}">
                <p14:modId xmlns:p14="http://schemas.microsoft.com/office/powerpoint/2010/main" val="3118454211"/>
              </p:ext>
            </p:extLst>
          </p:nvPr>
        </p:nvGraphicFramePr>
        <p:xfrm>
          <a:off x="839788" y="1417739"/>
          <a:ext cx="5057673" cy="53037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66430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D855F60-F4E6-4681-AE8A-CD0EB5265678}"/>
              </a:ext>
            </a:extLst>
          </p:cNvPr>
          <p:cNvSpPr>
            <a:spLocks noGrp="1"/>
          </p:cNvSpPr>
          <p:nvPr>
            <p:ph type="ctrTitle"/>
          </p:nvPr>
        </p:nvSpPr>
        <p:spPr/>
        <p:txBody>
          <a:bodyPr/>
          <a:lstStyle/>
          <a:p>
            <a:r>
              <a:rPr lang="en-GB" dirty="0"/>
              <a:t>Security Tasks</a:t>
            </a:r>
          </a:p>
        </p:txBody>
      </p:sp>
      <p:sp>
        <p:nvSpPr>
          <p:cNvPr id="5" name="Subtitle 4">
            <a:extLst>
              <a:ext uri="{FF2B5EF4-FFF2-40B4-BE49-F238E27FC236}">
                <a16:creationId xmlns:a16="http://schemas.microsoft.com/office/drawing/2014/main" id="{AB80C4F5-FE40-4F80-9FD1-3925034A3705}"/>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26783554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2925A-9DDD-4832-B2C7-A36E3CDA6C07}"/>
              </a:ext>
            </a:extLst>
          </p:cNvPr>
          <p:cNvSpPr>
            <a:spLocks noGrp="1"/>
          </p:cNvSpPr>
          <p:nvPr>
            <p:ph type="title"/>
          </p:nvPr>
        </p:nvSpPr>
        <p:spPr>
          <a:xfrm>
            <a:off x="389021" y="460375"/>
            <a:ext cx="11590421" cy="1854200"/>
          </a:xfrm>
        </p:spPr>
        <p:txBody>
          <a:bodyPr>
            <a:normAutofit/>
          </a:bodyPr>
          <a:lstStyle/>
          <a:p>
            <a:r>
              <a:rPr lang="en-GB" dirty="0"/>
              <a:t>Task 1</a:t>
            </a:r>
            <a:br>
              <a:rPr lang="en-GB" dirty="0"/>
            </a:br>
            <a:r>
              <a:rPr lang="en-GB" sz="3100" dirty="0">
                <a:solidFill>
                  <a:schemeClr val="tx1"/>
                </a:solidFill>
              </a:rPr>
              <a:t>Click on the below links and explain in your own words what each attack is </a:t>
            </a:r>
          </a:p>
        </p:txBody>
      </p:sp>
      <p:sp>
        <p:nvSpPr>
          <p:cNvPr id="3" name="Content Placeholder 2">
            <a:extLst>
              <a:ext uri="{FF2B5EF4-FFF2-40B4-BE49-F238E27FC236}">
                <a16:creationId xmlns:a16="http://schemas.microsoft.com/office/drawing/2014/main" id="{9F656A4F-B88E-4149-A98C-BAF19C597B9D}"/>
              </a:ext>
            </a:extLst>
          </p:cNvPr>
          <p:cNvSpPr>
            <a:spLocks noGrp="1"/>
          </p:cNvSpPr>
          <p:nvPr>
            <p:ph idx="1"/>
          </p:nvPr>
        </p:nvSpPr>
        <p:spPr/>
        <p:txBody>
          <a:bodyPr/>
          <a:lstStyle/>
          <a:p>
            <a:pPr marL="0" indent="0" algn="l" rtl="0" fontAlgn="base">
              <a:buNone/>
            </a:pPr>
            <a:endParaRPr lang="en-GB" b="0" i="0" u="none" strike="noStrike" dirty="0">
              <a:solidFill>
                <a:srgbClr val="000000"/>
              </a:solidFill>
              <a:effectLst/>
              <a:latin typeface="Calibri" panose="020F0502020204030204" pitchFamily="34" charset="0"/>
            </a:endParaRPr>
          </a:p>
          <a:p>
            <a:pPr marL="0" indent="0" algn="l" rtl="0" fontAlgn="base">
              <a:buNone/>
            </a:pPr>
            <a:r>
              <a:rPr lang="en-GB" b="0" i="0" u="none" strike="noStrike" dirty="0">
                <a:solidFill>
                  <a:srgbClr val="000000"/>
                </a:solidFill>
                <a:effectLst/>
                <a:latin typeface="Calibri" panose="020F0502020204030204" pitchFamily="34" charset="0"/>
              </a:rPr>
              <a:t>Types of Cyber Attacks</a:t>
            </a:r>
            <a:r>
              <a:rPr lang="en-GB" b="0" i="0" dirty="0">
                <a:solidFill>
                  <a:srgbClr val="000000"/>
                </a:solidFill>
                <a:effectLst/>
                <a:latin typeface="Calibri" panose="020F0502020204030204" pitchFamily="34" charset="0"/>
              </a:rPr>
              <a:t>​</a:t>
            </a:r>
            <a:endParaRPr lang="en-GB"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b="1" i="0" u="sng" strike="noStrike" dirty="0">
                <a:solidFill>
                  <a:srgbClr val="0563C1"/>
                </a:solidFill>
                <a:effectLst/>
                <a:latin typeface="Calibri" panose="020F0502020204030204" pitchFamily="34" charset="0"/>
                <a:hlinkClick r:id="rId2"/>
              </a:rPr>
              <a:t>Malware</a:t>
            </a:r>
            <a:r>
              <a:rPr lang="en-GB" b="0" i="0" dirty="0">
                <a:solidFill>
                  <a:srgbClr val="000000"/>
                </a:solidFill>
                <a:effectLst/>
                <a:latin typeface="Calibri" panose="020F0502020204030204" pitchFamily="34" charset="0"/>
              </a:rPr>
              <a:t>​</a:t>
            </a:r>
            <a:endParaRPr lang="en-GB"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b="1" i="0" u="sng" strike="noStrike" dirty="0">
                <a:solidFill>
                  <a:srgbClr val="0563C1"/>
                </a:solidFill>
                <a:effectLst/>
                <a:latin typeface="Calibri" panose="020F0502020204030204" pitchFamily="34" charset="0"/>
                <a:hlinkClick r:id="rId3"/>
              </a:rPr>
              <a:t>Phishing</a:t>
            </a:r>
            <a:r>
              <a:rPr lang="en-GB" b="0" i="0" dirty="0">
                <a:solidFill>
                  <a:srgbClr val="000000"/>
                </a:solidFill>
                <a:effectLst/>
                <a:latin typeface="Calibri" panose="020F0502020204030204" pitchFamily="34" charset="0"/>
              </a:rPr>
              <a:t>​</a:t>
            </a:r>
            <a:endParaRPr lang="en-GB"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b="1" i="0" u="sng" strike="noStrike" dirty="0">
                <a:solidFill>
                  <a:srgbClr val="0563C1"/>
                </a:solidFill>
                <a:effectLst/>
                <a:latin typeface="Calibri" panose="020F0502020204030204" pitchFamily="34" charset="0"/>
                <a:hlinkClick r:id="rId4"/>
              </a:rPr>
              <a:t>SQL Injection Attack</a:t>
            </a:r>
            <a:r>
              <a:rPr lang="en-GB" b="0" i="0" dirty="0">
                <a:solidFill>
                  <a:srgbClr val="000000"/>
                </a:solidFill>
                <a:effectLst/>
                <a:latin typeface="Calibri" panose="020F0502020204030204" pitchFamily="34" charset="0"/>
              </a:rPr>
              <a:t>​</a:t>
            </a:r>
            <a:endParaRPr lang="en-GB"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b="1" i="0" u="sng" strike="noStrike" dirty="0">
                <a:solidFill>
                  <a:srgbClr val="0563C1"/>
                </a:solidFill>
                <a:effectLst/>
                <a:latin typeface="Calibri" panose="020F0502020204030204" pitchFamily="34" charset="0"/>
                <a:hlinkClick r:id="rId5"/>
              </a:rPr>
              <a:t>Cross-Site Scripting (XSS)</a:t>
            </a:r>
            <a:r>
              <a:rPr lang="en-GB" b="0" i="0" dirty="0">
                <a:solidFill>
                  <a:srgbClr val="000000"/>
                </a:solidFill>
                <a:effectLst/>
                <a:latin typeface="Calibri" panose="020F0502020204030204" pitchFamily="34" charset="0"/>
              </a:rPr>
              <a:t>​</a:t>
            </a:r>
            <a:endParaRPr lang="en-GB"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b="1" i="0" u="sng" strike="noStrike" dirty="0">
                <a:solidFill>
                  <a:srgbClr val="0563C1"/>
                </a:solidFill>
                <a:effectLst/>
                <a:latin typeface="Calibri" panose="020F0502020204030204" pitchFamily="34" charset="0"/>
                <a:hlinkClick r:id="rId6"/>
              </a:rPr>
              <a:t>Denial of Service (DoS)</a:t>
            </a:r>
            <a:r>
              <a:rPr lang="en-GB" b="0" i="0" dirty="0">
                <a:solidFill>
                  <a:srgbClr val="000000"/>
                </a:solidFill>
                <a:effectLst/>
                <a:latin typeface="Calibri" panose="020F0502020204030204" pitchFamily="34" charset="0"/>
              </a:rPr>
              <a:t>​</a:t>
            </a:r>
            <a:endParaRPr lang="en-GB"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b="1" i="0" u="sng" strike="noStrike" dirty="0">
                <a:solidFill>
                  <a:srgbClr val="0563C1"/>
                </a:solidFill>
                <a:effectLst/>
                <a:latin typeface="Calibri" panose="020F0502020204030204" pitchFamily="34" charset="0"/>
                <a:hlinkClick r:id="rId7"/>
              </a:rPr>
              <a:t>Session Hijacking and Man-in-the-Middle Attacks</a:t>
            </a:r>
            <a:r>
              <a:rPr lang="en-GB" b="0" i="0" dirty="0">
                <a:solidFill>
                  <a:srgbClr val="000000"/>
                </a:solidFill>
                <a:effectLst/>
                <a:latin typeface="Calibri" panose="020F0502020204030204" pitchFamily="34" charset="0"/>
              </a:rPr>
              <a:t>​</a:t>
            </a:r>
            <a:endParaRPr lang="en-GB"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GB" b="1" i="0" u="sng" strike="noStrike" dirty="0">
                <a:solidFill>
                  <a:srgbClr val="0563C1"/>
                </a:solidFill>
                <a:effectLst/>
                <a:latin typeface="Calibri" panose="020F0502020204030204" pitchFamily="34" charset="0"/>
                <a:hlinkClick r:id="rId8"/>
              </a:rPr>
              <a:t>Credential Reuse</a:t>
            </a:r>
            <a:r>
              <a:rPr lang="en-GB" b="0" i="0" dirty="0">
                <a:solidFill>
                  <a:srgbClr val="000000"/>
                </a:solidFill>
                <a:effectLst/>
                <a:latin typeface="Calibri" panose="020F0502020204030204" pitchFamily="34" charset="0"/>
              </a:rPr>
              <a:t>​</a:t>
            </a:r>
            <a:endParaRPr lang="en-GB" b="0" i="0" dirty="0">
              <a:solidFill>
                <a:srgbClr val="000000"/>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24194404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676E4-5D06-47A2-AD1F-FC132A2B89F0}"/>
              </a:ext>
            </a:extLst>
          </p:cNvPr>
          <p:cNvSpPr>
            <a:spLocks noGrp="1"/>
          </p:cNvSpPr>
          <p:nvPr>
            <p:ph type="title"/>
          </p:nvPr>
        </p:nvSpPr>
        <p:spPr/>
        <p:txBody>
          <a:bodyPr/>
          <a:lstStyle/>
          <a:p>
            <a:r>
              <a:rPr lang="en-GB" dirty="0"/>
              <a:t>Task 2 - SDLC</a:t>
            </a:r>
          </a:p>
        </p:txBody>
      </p:sp>
      <p:sp>
        <p:nvSpPr>
          <p:cNvPr id="3" name="Content Placeholder 2">
            <a:extLst>
              <a:ext uri="{FF2B5EF4-FFF2-40B4-BE49-F238E27FC236}">
                <a16:creationId xmlns:a16="http://schemas.microsoft.com/office/drawing/2014/main" id="{EC948653-4F68-483A-8B79-FB17323E3A1C}"/>
              </a:ext>
            </a:extLst>
          </p:cNvPr>
          <p:cNvSpPr>
            <a:spLocks noGrp="1"/>
          </p:cNvSpPr>
          <p:nvPr>
            <p:ph idx="1"/>
          </p:nvPr>
        </p:nvSpPr>
        <p:spPr/>
        <p:txBody>
          <a:bodyPr/>
          <a:lstStyle/>
          <a:p>
            <a:r>
              <a:rPr lang="en-GB" dirty="0"/>
              <a:t>Draw a SDLC and explain the stages</a:t>
            </a:r>
          </a:p>
          <a:p>
            <a:r>
              <a:rPr lang="en-GB" dirty="0"/>
              <a:t>Include any tools or methods used</a:t>
            </a:r>
          </a:p>
        </p:txBody>
      </p:sp>
    </p:spTree>
    <p:extLst>
      <p:ext uri="{BB962C8B-B14F-4D97-AF65-F5344CB8AC3E}">
        <p14:creationId xmlns:p14="http://schemas.microsoft.com/office/powerpoint/2010/main" val="21772752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B9E0EC1-26C7-4E24-BF9E-3435DCBBBEF1}"/>
              </a:ext>
            </a:extLst>
          </p:cNvPr>
          <p:cNvSpPr>
            <a:spLocks noGrp="1"/>
          </p:cNvSpPr>
          <p:nvPr>
            <p:ph type="title"/>
          </p:nvPr>
        </p:nvSpPr>
        <p:spPr/>
        <p:txBody>
          <a:bodyPr/>
          <a:lstStyle/>
          <a:p>
            <a:r>
              <a:rPr lang="en-GB" dirty="0"/>
              <a:t>Task 3 - Making software more secure</a:t>
            </a:r>
          </a:p>
        </p:txBody>
      </p:sp>
      <p:sp>
        <p:nvSpPr>
          <p:cNvPr id="6" name="Content Placeholder 5">
            <a:extLst>
              <a:ext uri="{FF2B5EF4-FFF2-40B4-BE49-F238E27FC236}">
                <a16:creationId xmlns:a16="http://schemas.microsoft.com/office/drawing/2014/main" id="{405B2A57-2524-4561-A66C-ED1A0A252D6F}"/>
              </a:ext>
            </a:extLst>
          </p:cNvPr>
          <p:cNvSpPr>
            <a:spLocks noGrp="1"/>
          </p:cNvSpPr>
          <p:nvPr>
            <p:ph idx="1"/>
          </p:nvPr>
        </p:nvSpPr>
        <p:spPr/>
        <p:txBody>
          <a:bodyPr/>
          <a:lstStyle/>
          <a:p>
            <a:r>
              <a:rPr lang="en-GB" dirty="0"/>
              <a:t>What is load testing ?</a:t>
            </a:r>
          </a:p>
          <a:p>
            <a:endParaRPr lang="en-GB" dirty="0"/>
          </a:p>
          <a:p>
            <a:r>
              <a:rPr lang="en-GB" dirty="0"/>
              <a:t>Explain what penetration testing is ?</a:t>
            </a:r>
          </a:p>
          <a:p>
            <a:endParaRPr lang="en-GB" dirty="0"/>
          </a:p>
          <a:p>
            <a:r>
              <a:rPr lang="en-GB" dirty="0"/>
              <a:t>What is fuzzing ?</a:t>
            </a:r>
          </a:p>
          <a:p>
            <a:endParaRPr lang="en-GB" dirty="0"/>
          </a:p>
          <a:p>
            <a:r>
              <a:rPr lang="en-GB" dirty="0"/>
              <a:t>What is the purpose of security scanners? </a:t>
            </a:r>
          </a:p>
          <a:p>
            <a:endParaRPr lang="en-GB" dirty="0"/>
          </a:p>
        </p:txBody>
      </p:sp>
    </p:spTree>
    <p:extLst>
      <p:ext uri="{BB962C8B-B14F-4D97-AF65-F5344CB8AC3E}">
        <p14:creationId xmlns:p14="http://schemas.microsoft.com/office/powerpoint/2010/main" val="33736432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CA49B-823E-49B6-B8F6-B602004DAA25}"/>
              </a:ext>
            </a:extLst>
          </p:cNvPr>
          <p:cNvSpPr>
            <a:spLocks noGrp="1"/>
          </p:cNvSpPr>
          <p:nvPr>
            <p:ph type="title"/>
          </p:nvPr>
        </p:nvSpPr>
        <p:spPr/>
        <p:txBody>
          <a:bodyPr/>
          <a:lstStyle/>
          <a:p>
            <a:r>
              <a:rPr lang="en-GB" dirty="0"/>
              <a:t>Task 4 - Defensive Programming</a:t>
            </a:r>
          </a:p>
        </p:txBody>
      </p:sp>
      <p:sp>
        <p:nvSpPr>
          <p:cNvPr id="3" name="Content Placeholder 2">
            <a:extLst>
              <a:ext uri="{FF2B5EF4-FFF2-40B4-BE49-F238E27FC236}">
                <a16:creationId xmlns:a16="http://schemas.microsoft.com/office/drawing/2014/main" id="{5E4F28A6-5581-4906-B51A-F657E3C2AE9A}"/>
              </a:ext>
            </a:extLst>
          </p:cNvPr>
          <p:cNvSpPr>
            <a:spLocks noGrp="1"/>
          </p:cNvSpPr>
          <p:nvPr>
            <p:ph idx="1"/>
          </p:nvPr>
        </p:nvSpPr>
        <p:spPr/>
        <p:txBody>
          <a:bodyPr/>
          <a:lstStyle/>
          <a:p>
            <a:r>
              <a:rPr lang="en-GB" dirty="0"/>
              <a:t>In your own words explain the concept “Defensive Design / Defensive Programming”</a:t>
            </a:r>
          </a:p>
        </p:txBody>
      </p:sp>
    </p:spTree>
    <p:extLst>
      <p:ext uri="{BB962C8B-B14F-4D97-AF65-F5344CB8AC3E}">
        <p14:creationId xmlns:p14="http://schemas.microsoft.com/office/powerpoint/2010/main" val="9372858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4510D-1687-425C-98B2-61A22A534C58}"/>
              </a:ext>
            </a:extLst>
          </p:cNvPr>
          <p:cNvSpPr>
            <a:spLocks noGrp="1"/>
          </p:cNvSpPr>
          <p:nvPr>
            <p:ph type="title"/>
          </p:nvPr>
        </p:nvSpPr>
        <p:spPr/>
        <p:txBody>
          <a:bodyPr/>
          <a:lstStyle/>
          <a:p>
            <a:r>
              <a:rPr lang="en-GB" dirty="0"/>
              <a:t>Task 5 - Building Security In</a:t>
            </a:r>
          </a:p>
        </p:txBody>
      </p:sp>
      <p:sp>
        <p:nvSpPr>
          <p:cNvPr id="3" name="Content Placeholder 2">
            <a:extLst>
              <a:ext uri="{FF2B5EF4-FFF2-40B4-BE49-F238E27FC236}">
                <a16:creationId xmlns:a16="http://schemas.microsoft.com/office/drawing/2014/main" id="{DB0527A3-4097-4A4C-88E1-121B19F1D420}"/>
              </a:ext>
            </a:extLst>
          </p:cNvPr>
          <p:cNvSpPr>
            <a:spLocks noGrp="1"/>
          </p:cNvSpPr>
          <p:nvPr>
            <p:ph idx="1"/>
          </p:nvPr>
        </p:nvSpPr>
        <p:spPr/>
        <p:txBody>
          <a:bodyPr/>
          <a:lstStyle/>
          <a:p>
            <a:r>
              <a:rPr lang="en-GB" sz="2800" dirty="0"/>
              <a:t>Explain what is meant by 'building security in', in terms of secure software development and creating a secure end-product, and why it is important.</a:t>
            </a:r>
          </a:p>
          <a:p>
            <a:endParaRPr lang="en-GB" dirty="0"/>
          </a:p>
          <a:p>
            <a:r>
              <a:rPr lang="en-GB" dirty="0"/>
              <a:t>You may use the internet to help with your research</a:t>
            </a:r>
          </a:p>
        </p:txBody>
      </p:sp>
    </p:spTree>
    <p:extLst>
      <p:ext uri="{BB962C8B-B14F-4D97-AF65-F5344CB8AC3E}">
        <p14:creationId xmlns:p14="http://schemas.microsoft.com/office/powerpoint/2010/main" val="1374534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821" y="365125"/>
            <a:ext cx="11590421" cy="1325563"/>
          </a:xfrm>
        </p:spPr>
        <p:txBody>
          <a:bodyPr anchor="ctr">
            <a:normAutofit/>
          </a:bodyPr>
          <a:lstStyle/>
          <a:p>
            <a:r>
              <a:rPr lang="en-GB" dirty="0"/>
              <a:t>Common Security Attacks</a:t>
            </a:r>
          </a:p>
        </p:txBody>
      </p:sp>
      <p:graphicFrame>
        <p:nvGraphicFramePr>
          <p:cNvPr id="5" name="Content Placeholder 2">
            <a:extLst>
              <a:ext uri="{FF2B5EF4-FFF2-40B4-BE49-F238E27FC236}">
                <a16:creationId xmlns:a16="http://schemas.microsoft.com/office/drawing/2014/main" id="{2EA26B84-9624-4E9C-A7DC-FEC93235CA16}"/>
              </a:ext>
            </a:extLst>
          </p:cNvPr>
          <p:cNvGraphicFramePr>
            <a:graphicFrameLocks noGrp="1"/>
          </p:cNvGraphicFramePr>
          <p:nvPr>
            <p:ph idx="1"/>
            <p:extLst>
              <p:ext uri="{D42A27DB-BD31-4B8C-83A1-F6EECF244321}">
                <p14:modId xmlns:p14="http://schemas.microsoft.com/office/powerpoint/2010/main" val="3901696003"/>
              </p:ext>
            </p:extLst>
          </p:nvPr>
        </p:nvGraphicFramePr>
        <p:xfrm>
          <a:off x="312821" y="1825625"/>
          <a:ext cx="11590421" cy="49359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0509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821" y="365125"/>
            <a:ext cx="11590421" cy="1325563"/>
          </a:xfrm>
        </p:spPr>
        <p:txBody>
          <a:bodyPr anchor="ctr">
            <a:normAutofit/>
          </a:bodyPr>
          <a:lstStyle/>
          <a:p>
            <a:r>
              <a:rPr lang="en-GB" dirty="0"/>
              <a:t>Security Versus Resilience</a:t>
            </a:r>
          </a:p>
        </p:txBody>
      </p:sp>
      <p:graphicFrame>
        <p:nvGraphicFramePr>
          <p:cNvPr id="5" name="Content Placeholder 2">
            <a:extLst>
              <a:ext uri="{FF2B5EF4-FFF2-40B4-BE49-F238E27FC236}">
                <a16:creationId xmlns:a16="http://schemas.microsoft.com/office/drawing/2014/main" id="{F2DC954E-28B2-462F-B226-C1910FBD8568}"/>
              </a:ext>
            </a:extLst>
          </p:cNvPr>
          <p:cNvGraphicFramePr>
            <a:graphicFrameLocks noGrp="1"/>
          </p:cNvGraphicFramePr>
          <p:nvPr>
            <p:ph idx="1"/>
            <p:extLst>
              <p:ext uri="{D42A27DB-BD31-4B8C-83A1-F6EECF244321}">
                <p14:modId xmlns:p14="http://schemas.microsoft.com/office/powerpoint/2010/main" val="2615590813"/>
              </p:ext>
            </p:extLst>
          </p:nvPr>
        </p:nvGraphicFramePr>
        <p:xfrm>
          <a:off x="312821" y="1825625"/>
          <a:ext cx="11590421" cy="49359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1560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Social Engineering</a:t>
            </a:r>
          </a:p>
        </p:txBody>
      </p:sp>
      <p:sp>
        <p:nvSpPr>
          <p:cNvPr id="3" name="Content Placeholder 2"/>
          <p:cNvSpPr>
            <a:spLocks noGrp="1"/>
          </p:cNvSpPr>
          <p:nvPr>
            <p:ph idx="1"/>
          </p:nvPr>
        </p:nvSpPr>
        <p:spPr/>
        <p:txBody>
          <a:bodyPr/>
          <a:lstStyle/>
          <a:p>
            <a:r>
              <a:rPr lang="en-US" b="1" i="0" dirty="0">
                <a:solidFill>
                  <a:srgbClr val="202124"/>
                </a:solidFill>
                <a:effectLst/>
                <a:latin typeface="arial" panose="020B0604020202020204" pitchFamily="34" charset="0"/>
              </a:rPr>
              <a:t>Social engineering</a:t>
            </a:r>
            <a:r>
              <a:rPr lang="en-US" b="0" i="0" dirty="0">
                <a:solidFill>
                  <a:srgbClr val="202124"/>
                </a:solidFill>
                <a:effectLst/>
                <a:latin typeface="arial" panose="020B0604020202020204" pitchFamily="34" charset="0"/>
              </a:rPr>
              <a:t> is a non-technical strategy </a:t>
            </a:r>
            <a:r>
              <a:rPr lang="en-US" b="1" i="0" dirty="0">
                <a:solidFill>
                  <a:srgbClr val="202124"/>
                </a:solidFill>
                <a:effectLst/>
                <a:latin typeface="arial" panose="020B0604020202020204" pitchFamily="34" charset="0"/>
              </a:rPr>
              <a:t>cyber</a:t>
            </a:r>
            <a:r>
              <a:rPr lang="en-US" b="0" i="0" dirty="0">
                <a:solidFill>
                  <a:srgbClr val="202124"/>
                </a:solidFill>
                <a:effectLst/>
                <a:latin typeface="arial" panose="020B0604020202020204" pitchFamily="34" charset="0"/>
              </a:rPr>
              <a:t> attackers use that relies heavily on human interaction and often involves tricking people into breaking standard </a:t>
            </a:r>
            <a:r>
              <a:rPr lang="en-US" b="1" i="0" dirty="0">
                <a:solidFill>
                  <a:srgbClr val="202124"/>
                </a:solidFill>
                <a:effectLst/>
                <a:latin typeface="arial" panose="020B0604020202020204" pitchFamily="34" charset="0"/>
              </a:rPr>
              <a:t>security</a:t>
            </a:r>
            <a:r>
              <a:rPr lang="en-US" b="0" i="0" dirty="0">
                <a:solidFill>
                  <a:srgbClr val="202124"/>
                </a:solidFill>
                <a:effectLst/>
                <a:latin typeface="arial" panose="020B0604020202020204" pitchFamily="34" charset="0"/>
              </a:rPr>
              <a:t> practices. ... When successful, many </a:t>
            </a:r>
            <a:r>
              <a:rPr lang="en-US" b="1" i="0" dirty="0">
                <a:solidFill>
                  <a:srgbClr val="202124"/>
                </a:solidFill>
                <a:effectLst/>
                <a:latin typeface="arial" panose="020B0604020202020204" pitchFamily="34" charset="0"/>
              </a:rPr>
              <a:t>social engineering</a:t>
            </a:r>
            <a:r>
              <a:rPr lang="en-US" b="0" i="0" dirty="0">
                <a:solidFill>
                  <a:srgbClr val="202124"/>
                </a:solidFill>
                <a:effectLst/>
                <a:latin typeface="arial" panose="020B0604020202020204" pitchFamily="34" charset="0"/>
              </a:rPr>
              <a:t> attacks enable attackers to gain legitimate, authorized access to confidential information</a:t>
            </a:r>
            <a:endParaRPr lang="en-GB" dirty="0"/>
          </a:p>
        </p:txBody>
      </p:sp>
    </p:spTree>
    <p:extLst>
      <p:ext uri="{BB962C8B-B14F-4D97-AF65-F5344CB8AC3E}">
        <p14:creationId xmlns:p14="http://schemas.microsoft.com/office/powerpoint/2010/main" val="2682951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V Boli" panose="02000500030200090000" pitchFamily="2" charset="0"/>
                <a:cs typeface="MV Boli" panose="02000500030200090000" pitchFamily="2" charset="0"/>
              </a:rPr>
              <a:t>How it is done</a:t>
            </a: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000182" y="3198139"/>
            <a:ext cx="2215449" cy="2190509"/>
          </a:xfrm>
        </p:spPr>
      </p:pic>
      <p:sp>
        <p:nvSpPr>
          <p:cNvPr id="5" name="TextBox 4"/>
          <p:cNvSpPr txBox="1"/>
          <p:nvPr/>
        </p:nvSpPr>
        <p:spPr>
          <a:xfrm>
            <a:off x="4079776" y="2239267"/>
            <a:ext cx="3940502" cy="954107"/>
          </a:xfrm>
          <a:prstGeom prst="rect">
            <a:avLst/>
          </a:prstGeom>
          <a:noFill/>
        </p:spPr>
        <p:txBody>
          <a:bodyPr wrap="none" rtlCol="0">
            <a:spAutoFit/>
          </a:bodyPr>
          <a:lstStyle/>
          <a:p>
            <a:pPr lvl="1"/>
            <a:r>
              <a:rPr lang="en-GB" sz="1400" b="1" dirty="0">
                <a:latin typeface="MV Boli" panose="02000500030200090000" pitchFamily="2" charset="0"/>
                <a:cs typeface="MV Boli" panose="02000500030200090000" pitchFamily="2" charset="0"/>
              </a:rPr>
              <a:t>Preparing the ground for attack:</a:t>
            </a:r>
          </a:p>
          <a:p>
            <a:pPr lvl="2"/>
            <a:r>
              <a:rPr lang="en-GB" sz="1400" dirty="0">
                <a:latin typeface="MV Boli" panose="02000500030200090000" pitchFamily="2" charset="0"/>
                <a:cs typeface="MV Boli" panose="02000500030200090000" pitchFamily="2" charset="0"/>
              </a:rPr>
              <a:t>Identifying the victim(s)</a:t>
            </a:r>
          </a:p>
          <a:p>
            <a:pPr lvl="2"/>
            <a:r>
              <a:rPr lang="en-GB" sz="1400" dirty="0">
                <a:latin typeface="MV Boli" panose="02000500030200090000" pitchFamily="2" charset="0"/>
                <a:cs typeface="MV Boli" panose="02000500030200090000" pitchFamily="2" charset="0"/>
              </a:rPr>
              <a:t>Gathering background information</a:t>
            </a:r>
          </a:p>
          <a:p>
            <a:pPr lvl="2"/>
            <a:r>
              <a:rPr lang="en-GB" sz="1400" dirty="0">
                <a:latin typeface="MV Boli" panose="02000500030200090000" pitchFamily="2" charset="0"/>
                <a:cs typeface="MV Boli" panose="02000500030200090000" pitchFamily="2" charset="0"/>
              </a:rPr>
              <a:t>Selecting attack method(s)</a:t>
            </a:r>
          </a:p>
        </p:txBody>
      </p:sp>
      <p:sp>
        <p:nvSpPr>
          <p:cNvPr id="6" name="TextBox 5"/>
          <p:cNvSpPr txBox="1"/>
          <p:nvPr/>
        </p:nvSpPr>
        <p:spPr>
          <a:xfrm>
            <a:off x="6638449" y="3689882"/>
            <a:ext cx="4021969" cy="954107"/>
          </a:xfrm>
          <a:prstGeom prst="rect">
            <a:avLst/>
          </a:prstGeom>
          <a:noFill/>
        </p:spPr>
        <p:txBody>
          <a:bodyPr wrap="square" rtlCol="0">
            <a:spAutoFit/>
          </a:bodyPr>
          <a:lstStyle/>
          <a:p>
            <a:pPr lvl="1"/>
            <a:r>
              <a:rPr lang="en-GB" sz="1400" b="1" dirty="0">
                <a:latin typeface="MV Boli" panose="02000500030200090000" pitchFamily="2" charset="0"/>
                <a:cs typeface="MV Boli" panose="02000500030200090000" pitchFamily="2" charset="0"/>
              </a:rPr>
              <a:t>Deceiving the victim(s) to gain a foothold:</a:t>
            </a:r>
          </a:p>
          <a:p>
            <a:pPr lvl="2"/>
            <a:r>
              <a:rPr lang="en-GB" sz="1400" dirty="0">
                <a:latin typeface="MV Boli" panose="02000500030200090000" pitchFamily="2" charset="0"/>
                <a:cs typeface="MV Boli" panose="02000500030200090000" pitchFamily="2" charset="0"/>
              </a:rPr>
              <a:t>Spinning a story</a:t>
            </a:r>
          </a:p>
          <a:p>
            <a:pPr lvl="2"/>
            <a:r>
              <a:rPr lang="en-GB" sz="1400" dirty="0">
                <a:latin typeface="MV Boli" panose="02000500030200090000" pitchFamily="2" charset="0"/>
                <a:cs typeface="MV Boli" panose="02000500030200090000" pitchFamily="2" charset="0"/>
              </a:rPr>
              <a:t>Taking control of the interaction</a:t>
            </a:r>
          </a:p>
        </p:txBody>
      </p:sp>
      <p:sp>
        <p:nvSpPr>
          <p:cNvPr id="7" name="TextBox 6"/>
          <p:cNvSpPr txBox="1"/>
          <p:nvPr/>
        </p:nvSpPr>
        <p:spPr>
          <a:xfrm>
            <a:off x="3935760" y="5558605"/>
            <a:ext cx="4536504" cy="954107"/>
          </a:xfrm>
          <a:prstGeom prst="rect">
            <a:avLst/>
          </a:prstGeom>
          <a:noFill/>
        </p:spPr>
        <p:txBody>
          <a:bodyPr wrap="square" rtlCol="0">
            <a:spAutoFit/>
          </a:bodyPr>
          <a:lstStyle/>
          <a:p>
            <a:pPr lvl="1"/>
            <a:r>
              <a:rPr lang="en-GB" sz="1400" b="1" dirty="0">
                <a:latin typeface="MV Boli" panose="02000500030200090000" pitchFamily="2" charset="0"/>
                <a:cs typeface="MV Boli" panose="02000500030200090000" pitchFamily="2" charset="0"/>
              </a:rPr>
              <a:t>Obtaining the information over a period of time:</a:t>
            </a:r>
          </a:p>
          <a:p>
            <a:pPr marL="1200150" lvl="2" indent="-285750">
              <a:buFont typeface="Arial" panose="020B0604020202020204" pitchFamily="34" charset="0"/>
              <a:buChar char="•"/>
            </a:pPr>
            <a:r>
              <a:rPr lang="en-GB" sz="1400" dirty="0">
                <a:latin typeface="MV Boli" panose="02000500030200090000" pitchFamily="2" charset="0"/>
                <a:cs typeface="MV Boli" panose="02000500030200090000" pitchFamily="2" charset="0"/>
              </a:rPr>
              <a:t>Expanding foothold</a:t>
            </a:r>
          </a:p>
          <a:p>
            <a:pPr marL="1200150" lvl="2" indent="-285750">
              <a:buFont typeface="Arial" panose="020B0604020202020204" pitchFamily="34" charset="0"/>
              <a:buChar char="•"/>
            </a:pPr>
            <a:r>
              <a:rPr lang="en-GB" sz="1400" dirty="0">
                <a:latin typeface="MV Boli" panose="02000500030200090000" pitchFamily="2" charset="0"/>
                <a:cs typeface="MV Boli" panose="02000500030200090000" pitchFamily="2" charset="0"/>
              </a:rPr>
              <a:t>Executing the attack</a:t>
            </a:r>
          </a:p>
        </p:txBody>
      </p:sp>
      <p:sp>
        <p:nvSpPr>
          <p:cNvPr id="8" name="TextBox 7"/>
          <p:cNvSpPr txBox="1"/>
          <p:nvPr/>
        </p:nvSpPr>
        <p:spPr>
          <a:xfrm>
            <a:off x="983432" y="3691947"/>
            <a:ext cx="4032448" cy="1384995"/>
          </a:xfrm>
          <a:prstGeom prst="rect">
            <a:avLst/>
          </a:prstGeom>
          <a:noFill/>
        </p:spPr>
        <p:txBody>
          <a:bodyPr wrap="square" rtlCol="0">
            <a:spAutoFit/>
          </a:bodyPr>
          <a:lstStyle/>
          <a:p>
            <a:pPr lvl="1" algn="ctr"/>
            <a:r>
              <a:rPr lang="en-GB" sz="1400" b="1" dirty="0">
                <a:latin typeface="MV Boli" panose="02000500030200090000" pitchFamily="2" charset="0"/>
                <a:cs typeface="MV Boli" panose="02000500030200090000" pitchFamily="2" charset="0"/>
              </a:rPr>
              <a:t>Closing the interaction, ideally without arousing suspicion:</a:t>
            </a:r>
          </a:p>
          <a:p>
            <a:pPr marL="1200150" lvl="2" indent="-285750">
              <a:buFont typeface="Arial" panose="020B0604020202020204" pitchFamily="34" charset="0"/>
              <a:buChar char="•"/>
            </a:pPr>
            <a:r>
              <a:rPr lang="en-GB" sz="1400" dirty="0">
                <a:latin typeface="MV Boli" panose="02000500030200090000" pitchFamily="2" charset="0"/>
                <a:cs typeface="MV Boli" panose="02000500030200090000" pitchFamily="2" charset="0"/>
              </a:rPr>
              <a:t>Bringing the charade to a natural end</a:t>
            </a:r>
          </a:p>
          <a:p>
            <a:pPr marL="1200150" lvl="2" indent="-285750">
              <a:buFont typeface="Arial" panose="020B0604020202020204" pitchFamily="34" charset="0"/>
              <a:buChar char="•"/>
            </a:pPr>
            <a:r>
              <a:rPr lang="en-GB" sz="1400" dirty="0">
                <a:latin typeface="MV Boli" panose="02000500030200090000" pitchFamily="2" charset="0"/>
                <a:cs typeface="MV Boli" panose="02000500030200090000" pitchFamily="2" charset="0"/>
              </a:rPr>
              <a:t>Removing all traces of malware</a:t>
            </a:r>
          </a:p>
          <a:p>
            <a:pPr marL="1200150" lvl="2" indent="-285750">
              <a:buFont typeface="Arial" panose="020B0604020202020204" pitchFamily="34" charset="0"/>
              <a:buChar char="•"/>
            </a:pPr>
            <a:r>
              <a:rPr lang="en-GB" sz="1400" dirty="0">
                <a:latin typeface="MV Boli" panose="02000500030200090000" pitchFamily="2" charset="0"/>
                <a:cs typeface="MV Boli" panose="02000500030200090000" pitchFamily="2" charset="0"/>
              </a:rPr>
              <a:t>Covering tracks</a:t>
            </a:r>
          </a:p>
        </p:txBody>
      </p:sp>
    </p:spTree>
    <p:extLst>
      <p:ext uri="{BB962C8B-B14F-4D97-AF65-F5344CB8AC3E}">
        <p14:creationId xmlns:p14="http://schemas.microsoft.com/office/powerpoint/2010/main" val="2316951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12821" y="365125"/>
            <a:ext cx="11590421"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GB" sz="4400" b="1">
                <a:solidFill>
                  <a:schemeClr val="accent1">
                    <a:lumMod val="75000"/>
                  </a:schemeClr>
                </a:solidFill>
                <a:ea typeface="+mj-ea"/>
                <a:cs typeface="+mj-cs"/>
              </a:rPr>
              <a:t>Five most common forms of digital social engineering assaults</a:t>
            </a:r>
          </a:p>
        </p:txBody>
      </p:sp>
      <p:graphicFrame>
        <p:nvGraphicFramePr>
          <p:cNvPr id="6" name="Diagram 5"/>
          <p:cNvGraphicFramePr/>
          <p:nvPr>
            <p:extLst>
              <p:ext uri="{D42A27DB-BD31-4B8C-83A1-F6EECF244321}">
                <p14:modId xmlns:p14="http://schemas.microsoft.com/office/powerpoint/2010/main" val="1620830026"/>
              </p:ext>
            </p:extLst>
          </p:nvPr>
        </p:nvGraphicFramePr>
        <p:xfrm>
          <a:off x="312821" y="1825625"/>
          <a:ext cx="11590421" cy="49359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2087237"/>
      </p:ext>
    </p:extLst>
  </p:cSld>
  <p:clrMapOvr>
    <a:masterClrMapping/>
  </p:clrMapOvr>
</p:sld>
</file>

<file path=ppt/theme/theme1.xml><?xml version="1.0" encoding="utf-8"?>
<a:theme xmlns:a="http://schemas.openxmlformats.org/drawingml/2006/main" name="WBL">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BL" id="{168FA6E1-76CE-461B-9FEE-988AE64E3406}" vid="{C441BE14-957A-48CD-BDDC-EF073018A273}"/>
    </a:ext>
  </a:extLst>
</a:theme>
</file>

<file path=docProps/app.xml><?xml version="1.0" encoding="utf-8"?>
<Properties xmlns="http://schemas.openxmlformats.org/officeDocument/2006/extended-properties" xmlns:vt="http://schemas.openxmlformats.org/officeDocument/2006/docPropsVTypes">
  <TotalTime>27</TotalTime>
  <Words>2214</Words>
  <Application>Microsoft Office PowerPoint</Application>
  <PresentationFormat>Widescreen</PresentationFormat>
  <Paragraphs>269</Paragraphs>
  <Slides>48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arial</vt:lpstr>
      <vt:lpstr>arial</vt:lpstr>
      <vt:lpstr>Calibri</vt:lpstr>
      <vt:lpstr>MV Boli</vt:lpstr>
      <vt:lpstr>WBL</vt:lpstr>
      <vt:lpstr>BCS Level 3 Certificate in Programming</vt:lpstr>
      <vt:lpstr>Learning Outcomes</vt:lpstr>
      <vt:lpstr>9.1 Describe the following types of security issues and the scale and nature of threats that can impact software development</vt:lpstr>
      <vt:lpstr>PowerPoint Presentation</vt:lpstr>
      <vt:lpstr>Common Security Attacks</vt:lpstr>
      <vt:lpstr>Security Versus Resilience</vt:lpstr>
      <vt:lpstr>Social Engineering</vt:lpstr>
      <vt:lpstr>How it is done</vt:lpstr>
      <vt:lpstr>PowerPoint Presentation</vt:lpstr>
      <vt:lpstr>9.2 Explain what is meant by 'building security in', in terms of secure software development and creating a secure end-product, and why it is important.</vt:lpstr>
      <vt:lpstr>Building Security In</vt:lpstr>
      <vt:lpstr>Building Security In</vt:lpstr>
      <vt:lpstr>Building Security In</vt:lpstr>
      <vt:lpstr>Software Risk Management and Secure Software Development Life Cycles (S-SDLC)</vt:lpstr>
      <vt:lpstr>Role Coders Play</vt:lpstr>
      <vt:lpstr>Impact of not building in Security - What are the costs?</vt:lpstr>
      <vt:lpstr>Building Security In At The Start Is Better Than Trying To Retrofit Later</vt:lpstr>
      <vt:lpstr>Building Security In At The Start Is Better Than Trying To Retrofit Later</vt:lpstr>
      <vt:lpstr>9.3 Describe proactive security approaches during software design and development</vt:lpstr>
      <vt:lpstr>Security Development Lifecycle (SDLC);</vt:lpstr>
      <vt:lpstr>SDLC Introduction</vt:lpstr>
      <vt:lpstr>Requirements Analysis</vt:lpstr>
      <vt:lpstr>Design</vt:lpstr>
      <vt:lpstr>Implementation or coding</vt:lpstr>
      <vt:lpstr>SAST and DAST</vt:lpstr>
      <vt:lpstr>Testing</vt:lpstr>
      <vt:lpstr>Release Phase</vt:lpstr>
      <vt:lpstr>Defensive Design / Defensive Programming</vt:lpstr>
      <vt:lpstr>PowerPoint Presentation</vt:lpstr>
      <vt:lpstr>Defensive design</vt:lpstr>
      <vt:lpstr>Test Creation and Execution</vt:lpstr>
      <vt:lpstr>Permission Setting and Role Based Access</vt:lpstr>
      <vt:lpstr>Physical Infrastructure and Security</vt:lpstr>
      <vt:lpstr>Physical Infrastructure and Security</vt:lpstr>
      <vt:lpstr>9.4 Explain approaches to make software more secure</vt:lpstr>
      <vt:lpstr>Security Scanning</vt:lpstr>
      <vt:lpstr>Security Scanners</vt:lpstr>
      <vt:lpstr>Security Scanners</vt:lpstr>
      <vt:lpstr>Penetration Testing</vt:lpstr>
      <vt:lpstr>Penetration Testing</vt:lpstr>
      <vt:lpstr>Fuzzing</vt:lpstr>
      <vt:lpstr>Load Testing</vt:lpstr>
      <vt:lpstr>Security Tasks</vt:lpstr>
      <vt:lpstr>Task 1 Click on the below links and explain in your own words what each attack is </vt:lpstr>
      <vt:lpstr>Task 2 - SDLC</vt:lpstr>
      <vt:lpstr>Task 3 - Making software more secure</vt:lpstr>
      <vt:lpstr>Task 4 - Defensive Programming</vt:lpstr>
      <vt:lpstr>Task 5 - Building Security 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BCS Level 3 Certificate in Programming</dc:title>
  <dc:creator>Leonard Shand</dc:creator>
  <cp:lastModifiedBy>Emma Littlefair</cp:lastModifiedBy>
  <cp:revision>2</cp:revision>
  <dcterms:created xsi:type="dcterms:W3CDTF">2020-05-28T15:53:02Z</dcterms:created>
  <dcterms:modified xsi:type="dcterms:W3CDTF">2021-01-22T15:45:10Z</dcterms:modified>
</cp:coreProperties>
</file>