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chemeClr val="accent1">
                    <a:lumMod val="75000"/>
                  </a:schemeClr>
                </a:solidFill>
                <a:latin typeface="+mn-lt"/>
              </a:defRPr>
            </a:lvl1pPr>
          </a:lstStyle>
          <a:p>
            <a:r>
              <a:rPr lang="en-US" smtClean="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sp>
        <p:nvSpPr>
          <p:cNvPr id="6" name="Slide Number Placeholder 5"/>
          <p:cNvSpPr>
            <a:spLocks noGrp="1"/>
          </p:cNvSpPr>
          <p:nvPr>
            <p:ph type="sldNum" sz="quarter" idx="12"/>
          </p:nvPr>
        </p:nvSpPr>
        <p:spPr>
          <a:xfrm>
            <a:off x="11467315" y="6348329"/>
            <a:ext cx="504106" cy="365125"/>
          </a:xfrm>
        </p:spPr>
        <p:txBody>
          <a:bodyPr/>
          <a:lstStyle/>
          <a:p>
            <a:fld id="{55D11950-F9CF-4D84-8B20-49885EC8A245}" type="slidenum">
              <a:rPr lang="en-GB" smtClean="0"/>
              <a:t>‹#›</a:t>
            </a:fld>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49694" y="738532"/>
            <a:ext cx="1121727" cy="38383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06378" y="32515"/>
            <a:ext cx="1765043" cy="706017"/>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6463" y="118346"/>
            <a:ext cx="420403" cy="534354"/>
          </a:xfrm>
          <a:prstGeom prst="rect">
            <a:avLst/>
          </a:prstGeom>
        </p:spPr>
      </p:pic>
    </p:spTree>
    <p:extLst>
      <p:ext uri="{BB962C8B-B14F-4D97-AF65-F5344CB8AC3E}">
        <p14:creationId xmlns:p14="http://schemas.microsoft.com/office/powerpoint/2010/main" val="189992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EA1FD90D-2172-45E5-A8DC-F999F591AFF7}" type="datetimeFigureOut">
              <a:rPr lang="en-GB" smtClean="0"/>
              <a:t>05/11/2019</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3159244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EA1FD90D-2172-45E5-A8DC-F999F591AFF7}" type="datetimeFigureOut">
              <a:rPr lang="en-GB" smtClean="0"/>
              <a:t>05/11/2019</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1524930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12821" y="365125"/>
            <a:ext cx="11590421" cy="1325563"/>
          </a:xfrm>
        </p:spPr>
        <p:txBody>
          <a:bodyPr/>
          <a:lstStyle>
            <a:lvl1pPr>
              <a:defRPr b="1">
                <a:solidFill>
                  <a:schemeClr val="accent1">
                    <a:lumMod val="75000"/>
                  </a:schemeClr>
                </a:solidFill>
              </a:defRPr>
            </a:lvl1pPr>
          </a:lstStyle>
          <a:p>
            <a:r>
              <a:rPr lang="en-US" smtClean="0"/>
              <a:t>Click to edit Master title style</a:t>
            </a:r>
            <a:endParaRPr lang="en-GB" dirty="0"/>
          </a:p>
        </p:txBody>
      </p:sp>
      <p:sp>
        <p:nvSpPr>
          <p:cNvPr id="3" name="Content Placeholder 2"/>
          <p:cNvSpPr>
            <a:spLocks noGrp="1"/>
          </p:cNvSpPr>
          <p:nvPr>
            <p:ph idx="1"/>
          </p:nvPr>
        </p:nvSpPr>
        <p:spPr>
          <a:xfrm>
            <a:off x="312821" y="1825625"/>
            <a:ext cx="11590421" cy="493595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5"/>
          <p:cNvSpPr>
            <a:spLocks noGrp="1"/>
          </p:cNvSpPr>
          <p:nvPr>
            <p:ph type="sldNum" sz="quarter" idx="12"/>
          </p:nvPr>
        </p:nvSpPr>
        <p:spPr>
          <a:xfrm>
            <a:off x="11442031" y="6396456"/>
            <a:ext cx="461211" cy="365125"/>
          </a:xfrm>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522967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0947" y="1709738"/>
            <a:ext cx="11341769" cy="2852737"/>
          </a:xfrm>
        </p:spPr>
        <p:txBody>
          <a:bodyPr anchor="b"/>
          <a:lstStyle>
            <a:lvl1pPr>
              <a:defRPr sz="6000">
                <a:solidFill>
                  <a:schemeClr val="accent1">
                    <a:lumMod val="75000"/>
                  </a:schemeClr>
                </a:solidFill>
                <a:latin typeface="+mn-lt"/>
              </a:defRPr>
            </a:lvl1pPr>
          </a:lstStyle>
          <a:p>
            <a:r>
              <a:rPr lang="en-US" smtClean="0"/>
              <a:t>Click to edit Master title style</a:t>
            </a:r>
            <a:endParaRPr lang="en-GB" dirty="0"/>
          </a:p>
        </p:txBody>
      </p:sp>
      <p:sp>
        <p:nvSpPr>
          <p:cNvPr id="3" name="Text Placeholder 2"/>
          <p:cNvSpPr>
            <a:spLocks noGrp="1"/>
          </p:cNvSpPr>
          <p:nvPr>
            <p:ph type="body" idx="1"/>
          </p:nvPr>
        </p:nvSpPr>
        <p:spPr>
          <a:xfrm>
            <a:off x="360947" y="4589463"/>
            <a:ext cx="1134176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6" name="Slide Number Placeholder 5"/>
          <p:cNvSpPr>
            <a:spLocks noGrp="1"/>
          </p:cNvSpPr>
          <p:nvPr>
            <p:ph type="sldNum" sz="quarter" idx="12"/>
          </p:nvPr>
        </p:nvSpPr>
        <p:spPr>
          <a:xfrm>
            <a:off x="11265569" y="6356350"/>
            <a:ext cx="437147" cy="365125"/>
          </a:xfrm>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2461392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467474" cy="1325563"/>
          </a:xfrm>
        </p:spPr>
        <p:txBody>
          <a:bodyPr/>
          <a:lstStyle>
            <a:lvl1pPr>
              <a:defRPr>
                <a:solidFill>
                  <a:schemeClr val="accent1">
                    <a:lumMod val="75000"/>
                  </a:schemeClr>
                </a:solidFill>
                <a:latin typeface="+mn-lt"/>
              </a:defRPr>
            </a:lvl1pPr>
          </a:lstStyle>
          <a:p>
            <a:r>
              <a:rPr lang="en-US" smtClean="0"/>
              <a:t>Click to edit Master title style</a:t>
            </a:r>
            <a:endParaRPr lang="en-GB" dirty="0"/>
          </a:p>
        </p:txBody>
      </p:sp>
      <p:sp>
        <p:nvSpPr>
          <p:cNvPr id="3" name="Content Placeholder 2"/>
          <p:cNvSpPr>
            <a:spLocks noGrp="1"/>
          </p:cNvSpPr>
          <p:nvPr>
            <p:ph sz="half" idx="1"/>
          </p:nvPr>
        </p:nvSpPr>
        <p:spPr>
          <a:xfrm>
            <a:off x="838200" y="1825625"/>
            <a:ext cx="5181600" cy="48550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172200" y="1825625"/>
            <a:ext cx="5133474" cy="48550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Slide Number Placeholder 6"/>
          <p:cNvSpPr>
            <a:spLocks noGrp="1"/>
          </p:cNvSpPr>
          <p:nvPr>
            <p:ph type="sldNum" sz="quarter" idx="12"/>
          </p:nvPr>
        </p:nvSpPr>
        <p:spPr>
          <a:xfrm>
            <a:off x="11305674" y="6315576"/>
            <a:ext cx="533400" cy="365125"/>
          </a:xfrm>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293408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247107"/>
          </a:xfrm>
        </p:spPr>
        <p:txBody>
          <a:bodyPr/>
          <a:lstStyle/>
          <a:p>
            <a:r>
              <a:rPr lang="en-US" smtClean="0"/>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4216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4216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9" name="Slide Number Placeholder 8"/>
          <p:cNvSpPr>
            <a:spLocks noGrp="1"/>
          </p:cNvSpPr>
          <p:nvPr>
            <p:ph type="sldNum" sz="quarter" idx="12"/>
          </p:nvPr>
        </p:nvSpPr>
        <p:spPr>
          <a:xfrm>
            <a:off x="11530013" y="6356350"/>
            <a:ext cx="504106" cy="365125"/>
          </a:xfrm>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898876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Slide Number Placeholder 4"/>
          <p:cNvSpPr>
            <a:spLocks noGrp="1"/>
          </p:cNvSpPr>
          <p:nvPr>
            <p:ph type="sldNum" sz="quarter" idx="12"/>
          </p:nvPr>
        </p:nvSpPr>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183404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170543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57340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399"/>
            <a:ext cx="3932237" cy="466407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7" name="Slide Number Placeholder 6"/>
          <p:cNvSpPr>
            <a:spLocks noGrp="1"/>
          </p:cNvSpPr>
          <p:nvPr>
            <p:ph type="sldNum" sz="quarter" idx="12"/>
          </p:nvPr>
        </p:nvSpPr>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1499490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EA1FD90D-2172-45E5-A8DC-F999F591AFF7}" type="datetimeFigureOut">
              <a:rPr lang="en-GB" smtClean="0"/>
              <a:t>05/11/2019</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p:txBody>
          <a:bodyPr/>
          <a:lstStyle/>
          <a:p>
            <a:fld id="{55D11950-F9CF-4D84-8B20-49885EC8A245}" type="slidenum">
              <a:rPr lang="en-GB" smtClean="0"/>
              <a:t>‹#›</a:t>
            </a:fld>
            <a:endParaRPr lang="en-GB"/>
          </a:p>
        </p:txBody>
      </p:sp>
    </p:spTree>
    <p:extLst>
      <p:ext uri="{BB962C8B-B14F-4D97-AF65-F5344CB8AC3E}">
        <p14:creationId xmlns:p14="http://schemas.microsoft.com/office/powerpoint/2010/main" val="3351316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838200" y="1825625"/>
            <a:ext cx="10515600" cy="489585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sz="quarter" idx="4"/>
          </p:nvPr>
        </p:nvSpPr>
        <p:spPr>
          <a:xfrm>
            <a:off x="11467315" y="6356350"/>
            <a:ext cx="5041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D11950-F9CF-4D84-8B20-49885EC8A245}" type="slidenum">
              <a:rPr lang="en-GB" smtClean="0"/>
              <a:t>‹#›</a:t>
            </a:fld>
            <a:endParaRPr lang="en-GB"/>
          </a:p>
        </p:txBody>
      </p:sp>
      <p:pic>
        <p:nvPicPr>
          <p:cNvPr id="7" name="Picture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849694" y="738532"/>
            <a:ext cx="1121727" cy="383831"/>
          </a:xfrm>
          <a:prstGeom prst="rect">
            <a:avLst/>
          </a:prstGeom>
        </p:spPr>
      </p:pic>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0206378" y="32515"/>
            <a:ext cx="1765043" cy="706017"/>
          </a:xfrm>
          <a:prstGeom prst="rect">
            <a:avLst/>
          </a:prstGeom>
        </p:spPr>
      </p:pic>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76463" y="118346"/>
            <a:ext cx="420403" cy="534354"/>
          </a:xfrm>
          <a:prstGeom prst="rect">
            <a:avLst/>
          </a:prstGeom>
        </p:spPr>
      </p:pic>
    </p:spTree>
    <p:extLst>
      <p:ext uri="{BB962C8B-B14F-4D97-AF65-F5344CB8AC3E}">
        <p14:creationId xmlns:p14="http://schemas.microsoft.com/office/powerpoint/2010/main" val="15383724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lumMod val="75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 Layered Network Models (20%, K2)</a:t>
            </a:r>
            <a:endParaRPr lang="en-GB" dirty="0"/>
          </a:p>
        </p:txBody>
      </p:sp>
      <p:sp>
        <p:nvSpPr>
          <p:cNvPr id="3" name="Content Placeholder 2"/>
          <p:cNvSpPr>
            <a:spLocks noGrp="1"/>
          </p:cNvSpPr>
          <p:nvPr>
            <p:ph type="body" idx="1"/>
          </p:nvPr>
        </p:nvSpPr>
        <p:spPr/>
        <p:txBody>
          <a:bodyPr>
            <a:normAutofit fontScale="85000" lnSpcReduction="10000"/>
          </a:bodyPr>
          <a:lstStyle/>
          <a:p>
            <a:r>
              <a:rPr lang="en-US" dirty="0" smtClean="0"/>
              <a:t>In this key topic, the apprentice will be able to explain network layer models and then contrast their differences. Outcomes should include an ability to: </a:t>
            </a:r>
          </a:p>
          <a:p>
            <a:r>
              <a:rPr lang="en-US" dirty="0" smtClean="0"/>
              <a:t>2.1 Explain features layered network models</a:t>
            </a:r>
          </a:p>
          <a:p>
            <a:r>
              <a:rPr lang="en-US" dirty="0" smtClean="0"/>
              <a:t>2.2 Compare the differences between the following physical layer categories and datalink layer protocols</a:t>
            </a:r>
            <a:endParaRPr lang="en-GB" dirty="0"/>
          </a:p>
        </p:txBody>
      </p:sp>
    </p:spTree>
    <p:extLst>
      <p:ext uri="{BB962C8B-B14F-4D97-AF65-F5344CB8AC3E}">
        <p14:creationId xmlns:p14="http://schemas.microsoft.com/office/powerpoint/2010/main" val="1605528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 Model Layer 5: The Session </a:t>
            </a:r>
            <a:r>
              <a:rPr lang="en-US" dirty="0" smtClean="0"/>
              <a:t>Layer</a:t>
            </a:r>
            <a:endParaRPr lang="en-US" dirty="0"/>
          </a:p>
        </p:txBody>
      </p:sp>
      <p:sp>
        <p:nvSpPr>
          <p:cNvPr id="3" name="Content Placeholder 2"/>
          <p:cNvSpPr>
            <a:spLocks noGrp="1"/>
          </p:cNvSpPr>
          <p:nvPr>
            <p:ph idx="1"/>
          </p:nvPr>
        </p:nvSpPr>
        <p:spPr/>
        <p:txBody>
          <a:bodyPr/>
          <a:lstStyle/>
          <a:p>
            <a:r>
              <a:rPr lang="en-US" dirty="0" smtClean="0"/>
              <a:t>Session </a:t>
            </a:r>
            <a:r>
              <a:rPr lang="en-US" dirty="0"/>
              <a:t>Layer manages and synchronize the conversation between two different applications.</a:t>
            </a:r>
          </a:p>
          <a:p>
            <a:r>
              <a:rPr lang="en-US" dirty="0" smtClean="0"/>
              <a:t>Transfer </a:t>
            </a:r>
            <a:r>
              <a:rPr lang="en-US" dirty="0"/>
              <a:t>of data from source to destination session layer streams of data are marked and are resynchronized properly, so that the ends of the messages are not cut prematurely and data loss is avoided</a:t>
            </a:r>
          </a:p>
        </p:txBody>
      </p:sp>
    </p:spTree>
    <p:extLst>
      <p:ext uri="{BB962C8B-B14F-4D97-AF65-F5344CB8AC3E}">
        <p14:creationId xmlns:p14="http://schemas.microsoft.com/office/powerpoint/2010/main" val="2179532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 Model Layer 6: The Presentation </a:t>
            </a:r>
            <a:r>
              <a:rPr lang="en-US" dirty="0" smtClean="0"/>
              <a:t>Layer</a:t>
            </a:r>
            <a:endParaRPr lang="en-US" dirty="0"/>
          </a:p>
        </p:txBody>
      </p:sp>
      <p:sp>
        <p:nvSpPr>
          <p:cNvPr id="3" name="Content Placeholder 2"/>
          <p:cNvSpPr>
            <a:spLocks noGrp="1"/>
          </p:cNvSpPr>
          <p:nvPr>
            <p:ph idx="1"/>
          </p:nvPr>
        </p:nvSpPr>
        <p:spPr/>
        <p:txBody>
          <a:bodyPr/>
          <a:lstStyle/>
          <a:p>
            <a:r>
              <a:rPr lang="en-US" dirty="0" smtClean="0"/>
              <a:t>Presentation </a:t>
            </a:r>
            <a:r>
              <a:rPr lang="en-US" dirty="0"/>
              <a:t>Layer takes care that the data is sent in such a way that the receiver will understand the information (data) and will be able to use the </a:t>
            </a:r>
            <a:r>
              <a:rPr lang="en-US" dirty="0" smtClean="0"/>
              <a:t>data</a:t>
            </a:r>
            <a:endParaRPr lang="en-US" dirty="0"/>
          </a:p>
          <a:p>
            <a:r>
              <a:rPr lang="en-US" dirty="0" smtClean="0"/>
              <a:t>While </a:t>
            </a:r>
            <a:r>
              <a:rPr lang="en-US" dirty="0"/>
              <a:t>receiving the data, presentation layer transforms the data to be ready for the application </a:t>
            </a:r>
            <a:r>
              <a:rPr lang="en-US" dirty="0" smtClean="0"/>
              <a:t>layer</a:t>
            </a:r>
            <a:endParaRPr lang="en-US" dirty="0"/>
          </a:p>
          <a:p>
            <a:r>
              <a:rPr lang="en-US" dirty="0" smtClean="0"/>
              <a:t>Languages(syntax</a:t>
            </a:r>
            <a:r>
              <a:rPr lang="en-US" dirty="0"/>
              <a:t>) can be different of the two communicating </a:t>
            </a:r>
            <a:r>
              <a:rPr lang="en-US" dirty="0" smtClean="0"/>
              <a:t>systems</a:t>
            </a:r>
          </a:p>
          <a:p>
            <a:r>
              <a:rPr lang="en-US" dirty="0" smtClean="0"/>
              <a:t>Under </a:t>
            </a:r>
            <a:r>
              <a:rPr lang="en-US" dirty="0"/>
              <a:t>this condition presentation layer plays a role of </a:t>
            </a:r>
            <a:r>
              <a:rPr lang="en-US" dirty="0" smtClean="0"/>
              <a:t>translator</a:t>
            </a:r>
            <a:endParaRPr lang="en-US" dirty="0"/>
          </a:p>
          <a:p>
            <a:r>
              <a:rPr lang="en-US" dirty="0" smtClean="0"/>
              <a:t>It performs </a:t>
            </a:r>
            <a:r>
              <a:rPr lang="en-US" dirty="0"/>
              <a:t>Data compression, Data encryption, Data conversion etc.</a:t>
            </a:r>
          </a:p>
          <a:p>
            <a:endParaRPr lang="en-US" dirty="0"/>
          </a:p>
        </p:txBody>
      </p:sp>
    </p:spTree>
    <p:extLst>
      <p:ext uri="{BB962C8B-B14F-4D97-AF65-F5344CB8AC3E}">
        <p14:creationId xmlns:p14="http://schemas.microsoft.com/office/powerpoint/2010/main" val="2159312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 Model Layer 7: Application </a:t>
            </a:r>
            <a:r>
              <a:rPr lang="en-US" dirty="0" smtClean="0"/>
              <a:t>Layer</a:t>
            </a:r>
            <a:endParaRPr lang="en-US" dirty="0"/>
          </a:p>
        </p:txBody>
      </p:sp>
      <p:sp>
        <p:nvSpPr>
          <p:cNvPr id="3" name="Content Placeholder 2"/>
          <p:cNvSpPr>
            <a:spLocks noGrp="1"/>
          </p:cNvSpPr>
          <p:nvPr>
            <p:ph idx="1"/>
          </p:nvPr>
        </p:nvSpPr>
        <p:spPr/>
        <p:txBody>
          <a:bodyPr/>
          <a:lstStyle/>
          <a:p>
            <a:r>
              <a:rPr lang="en-US" dirty="0" smtClean="0"/>
              <a:t>Application </a:t>
            </a:r>
            <a:r>
              <a:rPr lang="en-US" dirty="0"/>
              <a:t>Layer is the topmost </a:t>
            </a:r>
            <a:r>
              <a:rPr lang="en-US" dirty="0" smtClean="0"/>
              <a:t>layer</a:t>
            </a:r>
            <a:endParaRPr lang="en-US" dirty="0"/>
          </a:p>
          <a:p>
            <a:r>
              <a:rPr lang="en-US" dirty="0" smtClean="0"/>
              <a:t>Transferring </a:t>
            </a:r>
            <a:r>
              <a:rPr lang="en-US" dirty="0"/>
              <a:t>of files disturbing the results to the user is also done in this </a:t>
            </a:r>
            <a:r>
              <a:rPr lang="en-US" dirty="0" smtClean="0"/>
              <a:t>layer</a:t>
            </a:r>
          </a:p>
          <a:p>
            <a:r>
              <a:rPr lang="en-US" dirty="0" smtClean="0"/>
              <a:t>Mail </a:t>
            </a:r>
            <a:r>
              <a:rPr lang="en-US" dirty="0"/>
              <a:t>services, directory services, network resource </a:t>
            </a:r>
            <a:r>
              <a:rPr lang="en-US" dirty="0" smtClean="0"/>
              <a:t>etc. </a:t>
            </a:r>
            <a:r>
              <a:rPr lang="en-US" dirty="0"/>
              <a:t>are services provided by application </a:t>
            </a:r>
            <a:r>
              <a:rPr lang="en-US" dirty="0" smtClean="0"/>
              <a:t>layer</a:t>
            </a:r>
            <a:endParaRPr lang="en-US" dirty="0"/>
          </a:p>
          <a:p>
            <a:r>
              <a:rPr lang="en-US" dirty="0" smtClean="0"/>
              <a:t>This </a:t>
            </a:r>
            <a:r>
              <a:rPr lang="en-US" dirty="0"/>
              <a:t>layer mainly holds application programs to act upon the received and to be sent data</a:t>
            </a:r>
          </a:p>
        </p:txBody>
      </p:sp>
    </p:spTree>
    <p:extLst>
      <p:ext uri="{BB962C8B-B14F-4D97-AF65-F5344CB8AC3E}">
        <p14:creationId xmlns:p14="http://schemas.microsoft.com/office/powerpoint/2010/main" val="133690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Merits of OSI reference </a:t>
            </a:r>
            <a:r>
              <a:rPr lang="en-US" dirty="0" smtClean="0"/>
              <a:t>model</a:t>
            </a:r>
            <a:endParaRPr lang="en-US" dirty="0"/>
          </a:p>
        </p:txBody>
      </p:sp>
      <p:sp>
        <p:nvSpPr>
          <p:cNvPr id="3" name="Content Placeholder 2"/>
          <p:cNvSpPr>
            <a:spLocks noGrp="1"/>
          </p:cNvSpPr>
          <p:nvPr>
            <p:ph idx="1"/>
          </p:nvPr>
        </p:nvSpPr>
        <p:spPr/>
        <p:txBody>
          <a:bodyPr/>
          <a:lstStyle/>
          <a:p>
            <a:r>
              <a:rPr lang="en-US" dirty="0" smtClean="0"/>
              <a:t>OSI </a:t>
            </a:r>
            <a:r>
              <a:rPr lang="en-US" dirty="0"/>
              <a:t>model distinguishes well between the services, interfaces and </a:t>
            </a:r>
            <a:r>
              <a:rPr lang="en-US" dirty="0" smtClean="0"/>
              <a:t>protocols</a:t>
            </a:r>
            <a:endParaRPr lang="en-US" dirty="0"/>
          </a:p>
          <a:p>
            <a:r>
              <a:rPr lang="en-US" dirty="0" smtClean="0"/>
              <a:t>Protocols </a:t>
            </a:r>
            <a:r>
              <a:rPr lang="en-US" dirty="0"/>
              <a:t>of OSI model are very well </a:t>
            </a:r>
            <a:r>
              <a:rPr lang="en-US" dirty="0" smtClean="0"/>
              <a:t>hidden</a:t>
            </a:r>
            <a:endParaRPr lang="en-US" dirty="0"/>
          </a:p>
          <a:p>
            <a:r>
              <a:rPr lang="en-US" dirty="0" smtClean="0"/>
              <a:t>Protocols </a:t>
            </a:r>
            <a:r>
              <a:rPr lang="en-US" dirty="0"/>
              <a:t>can be replaced by new protocols as technology </a:t>
            </a:r>
            <a:r>
              <a:rPr lang="en-US" dirty="0" smtClean="0"/>
              <a:t>changes</a:t>
            </a:r>
            <a:endParaRPr lang="en-US" dirty="0"/>
          </a:p>
          <a:p>
            <a:r>
              <a:rPr lang="en-US" dirty="0" smtClean="0"/>
              <a:t>Supports </a:t>
            </a:r>
            <a:r>
              <a:rPr lang="en-US" dirty="0"/>
              <a:t>connection oriented services as well as connectionless </a:t>
            </a:r>
            <a:r>
              <a:rPr lang="en-US" dirty="0" smtClean="0"/>
              <a:t>service</a:t>
            </a:r>
            <a:endParaRPr lang="en-US" dirty="0"/>
          </a:p>
          <a:p>
            <a:endParaRPr lang="en-US" dirty="0"/>
          </a:p>
        </p:txBody>
      </p:sp>
    </p:spTree>
    <p:extLst>
      <p:ext uri="{BB962C8B-B14F-4D97-AF65-F5344CB8AC3E}">
        <p14:creationId xmlns:p14="http://schemas.microsoft.com/office/powerpoint/2010/main" val="4143920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Demerits of OSI reference </a:t>
            </a:r>
            <a:r>
              <a:rPr lang="en-US" dirty="0" smtClean="0"/>
              <a:t>model</a:t>
            </a:r>
            <a:endParaRPr lang="en-US" dirty="0"/>
          </a:p>
        </p:txBody>
      </p:sp>
      <p:sp>
        <p:nvSpPr>
          <p:cNvPr id="3" name="Content Placeholder 2"/>
          <p:cNvSpPr>
            <a:spLocks noGrp="1"/>
          </p:cNvSpPr>
          <p:nvPr>
            <p:ph idx="1"/>
          </p:nvPr>
        </p:nvSpPr>
        <p:spPr/>
        <p:txBody>
          <a:bodyPr/>
          <a:lstStyle/>
          <a:p>
            <a:r>
              <a:rPr lang="en-US" dirty="0" smtClean="0"/>
              <a:t>Model </a:t>
            </a:r>
            <a:r>
              <a:rPr lang="en-US" dirty="0"/>
              <a:t>was devised before the invention of </a:t>
            </a:r>
            <a:r>
              <a:rPr lang="en-US" dirty="0" smtClean="0"/>
              <a:t>protocols</a:t>
            </a:r>
            <a:endParaRPr lang="en-US" dirty="0"/>
          </a:p>
          <a:p>
            <a:r>
              <a:rPr lang="en-US" dirty="0"/>
              <a:t>Fitting of protocols is tedious </a:t>
            </a:r>
            <a:r>
              <a:rPr lang="en-US" dirty="0" smtClean="0"/>
              <a:t>task</a:t>
            </a:r>
            <a:endParaRPr lang="en-US" dirty="0"/>
          </a:p>
          <a:p>
            <a:r>
              <a:rPr lang="en-US" dirty="0"/>
              <a:t>It is just used as a reference </a:t>
            </a:r>
            <a:r>
              <a:rPr lang="en-US" dirty="0" smtClean="0"/>
              <a:t>model</a:t>
            </a:r>
            <a:endParaRPr lang="en-US" dirty="0"/>
          </a:p>
          <a:p>
            <a:endParaRPr lang="en-US" dirty="0"/>
          </a:p>
        </p:txBody>
      </p:sp>
    </p:spTree>
    <p:extLst>
      <p:ext uri="{BB962C8B-B14F-4D97-AF65-F5344CB8AC3E}">
        <p14:creationId xmlns:p14="http://schemas.microsoft.com/office/powerpoint/2010/main" val="923384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pic>
        <p:nvPicPr>
          <p:cNvPr id="8" name="Content Placeholder 7"/>
          <p:cNvPicPr>
            <a:picLocks noGrp="1" noChangeAspect="1"/>
          </p:cNvPicPr>
          <p:nvPr>
            <p:ph idx="1"/>
          </p:nvPr>
        </p:nvPicPr>
        <p:blipFill>
          <a:blip r:embed="rId2"/>
          <a:stretch>
            <a:fillRect/>
          </a:stretch>
        </p:blipFill>
        <p:spPr>
          <a:xfrm>
            <a:off x="3191115" y="1825625"/>
            <a:ext cx="5833583" cy="4935538"/>
          </a:xfrm>
          <a:prstGeom prst="rect">
            <a:avLst/>
          </a:prstGeom>
        </p:spPr>
      </p:pic>
    </p:spTree>
    <p:extLst>
      <p:ext uri="{BB962C8B-B14F-4D97-AF65-F5344CB8AC3E}">
        <p14:creationId xmlns:p14="http://schemas.microsoft.com/office/powerpoint/2010/main" val="1824266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33676" y="2338263"/>
            <a:ext cx="8935613" cy="3308558"/>
          </a:xfrm>
        </p:spPr>
      </p:pic>
    </p:spTree>
    <p:extLst>
      <p:ext uri="{BB962C8B-B14F-4D97-AF65-F5344CB8AC3E}">
        <p14:creationId xmlns:p14="http://schemas.microsoft.com/office/powerpoint/2010/main" val="973430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TCP/IP</a:t>
            </a:r>
            <a:endParaRPr lang="en-GB" dirty="0"/>
          </a:p>
        </p:txBody>
      </p:sp>
      <p:sp>
        <p:nvSpPr>
          <p:cNvPr id="3" name="Content Placeholder 2"/>
          <p:cNvSpPr>
            <a:spLocks noGrp="1"/>
          </p:cNvSpPr>
          <p:nvPr>
            <p:ph idx="1"/>
          </p:nvPr>
        </p:nvSpPr>
        <p:spPr/>
        <p:txBody>
          <a:bodyPr>
            <a:normAutofit fontScale="92500" lnSpcReduction="20000"/>
          </a:bodyPr>
          <a:lstStyle/>
          <a:p>
            <a:r>
              <a:rPr lang="en-US" dirty="0"/>
              <a:t>The TCP/IP model was developed prior to the OSI </a:t>
            </a:r>
            <a:r>
              <a:rPr lang="en-US" dirty="0" smtClean="0"/>
              <a:t>model</a:t>
            </a:r>
            <a:endParaRPr lang="en-US" dirty="0"/>
          </a:p>
          <a:p>
            <a:r>
              <a:rPr lang="en-US" dirty="0"/>
              <a:t>The TCP/IP model is not exactly similar to the OSI </a:t>
            </a:r>
            <a:r>
              <a:rPr lang="en-US" dirty="0" smtClean="0"/>
              <a:t>model</a:t>
            </a:r>
            <a:endParaRPr lang="en-US" dirty="0"/>
          </a:p>
          <a:p>
            <a:r>
              <a:rPr lang="en-US" dirty="0"/>
              <a:t>The TCP/IP model consists of five </a:t>
            </a:r>
            <a:r>
              <a:rPr lang="en-US" dirty="0" smtClean="0"/>
              <a:t>layers:</a:t>
            </a:r>
          </a:p>
          <a:p>
            <a:pPr lvl="1"/>
            <a:r>
              <a:rPr lang="en-US" dirty="0" smtClean="0"/>
              <a:t>the </a:t>
            </a:r>
            <a:r>
              <a:rPr lang="en-US" dirty="0"/>
              <a:t>application </a:t>
            </a:r>
            <a:r>
              <a:rPr lang="en-US" dirty="0" smtClean="0"/>
              <a:t>layer</a:t>
            </a:r>
          </a:p>
          <a:p>
            <a:pPr lvl="1"/>
            <a:r>
              <a:rPr lang="en-US" dirty="0" smtClean="0"/>
              <a:t>transport layer</a:t>
            </a:r>
          </a:p>
          <a:p>
            <a:pPr lvl="1"/>
            <a:r>
              <a:rPr lang="en-US" dirty="0" smtClean="0"/>
              <a:t>network layer</a:t>
            </a:r>
          </a:p>
          <a:p>
            <a:pPr lvl="1"/>
            <a:r>
              <a:rPr lang="en-US" dirty="0" smtClean="0"/>
              <a:t>data </a:t>
            </a:r>
            <a:r>
              <a:rPr lang="en-US" dirty="0"/>
              <a:t>link </a:t>
            </a:r>
            <a:r>
              <a:rPr lang="en-US" dirty="0" smtClean="0"/>
              <a:t>layer</a:t>
            </a:r>
          </a:p>
          <a:p>
            <a:pPr lvl="1"/>
            <a:r>
              <a:rPr lang="en-US" dirty="0" smtClean="0"/>
              <a:t>physical layer</a:t>
            </a:r>
            <a:endParaRPr lang="en-US" dirty="0"/>
          </a:p>
          <a:p>
            <a:r>
              <a:rPr lang="en-US" dirty="0"/>
              <a:t>The first four layers provide physical standards, network interface, internetworking, and transport functions that correspond to the first four layers of the OSI model and these four layers are represented in TCP/IP model by a single layer called the application </a:t>
            </a:r>
            <a:r>
              <a:rPr lang="en-US" dirty="0" smtClean="0"/>
              <a:t>layer </a:t>
            </a:r>
            <a:endParaRPr lang="en-US" dirty="0"/>
          </a:p>
          <a:p>
            <a:r>
              <a:rPr lang="en-US" dirty="0"/>
              <a:t>TCP/IP is a hierarchical protocol made up of interactive modules, and each of them provides specific </a:t>
            </a:r>
            <a:r>
              <a:rPr lang="en-US" dirty="0" smtClean="0"/>
              <a:t>functionality</a:t>
            </a:r>
            <a:endParaRPr lang="en-US" dirty="0"/>
          </a:p>
          <a:p>
            <a:endParaRPr lang="en-GB" dirty="0"/>
          </a:p>
        </p:txBody>
      </p:sp>
    </p:spTree>
    <p:extLst>
      <p:ext uri="{BB962C8B-B14F-4D97-AF65-F5344CB8AC3E}">
        <p14:creationId xmlns:p14="http://schemas.microsoft.com/office/powerpoint/2010/main" val="2021613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 of TCP/IP </a:t>
            </a:r>
            <a:r>
              <a:rPr lang="en-US" dirty="0" smtClean="0"/>
              <a:t>layers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12500" y="1690687"/>
            <a:ext cx="7552342" cy="4685249"/>
          </a:xfrm>
        </p:spPr>
      </p:pic>
    </p:spTree>
    <p:extLst>
      <p:ext uri="{BB962C8B-B14F-4D97-AF65-F5344CB8AC3E}">
        <p14:creationId xmlns:p14="http://schemas.microsoft.com/office/powerpoint/2010/main" val="3977703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Access </a:t>
            </a:r>
            <a:r>
              <a:rPr lang="en-US" dirty="0" smtClean="0"/>
              <a:t>Layer</a:t>
            </a:r>
            <a:endParaRPr lang="en-US" dirty="0"/>
          </a:p>
        </p:txBody>
      </p:sp>
      <p:sp>
        <p:nvSpPr>
          <p:cNvPr id="3" name="Content Placeholder 2"/>
          <p:cNvSpPr>
            <a:spLocks noGrp="1"/>
          </p:cNvSpPr>
          <p:nvPr>
            <p:ph idx="1"/>
          </p:nvPr>
        </p:nvSpPr>
        <p:spPr/>
        <p:txBody>
          <a:bodyPr>
            <a:normAutofit lnSpcReduction="10000"/>
          </a:bodyPr>
          <a:lstStyle/>
          <a:p>
            <a:r>
              <a:rPr lang="en-US" dirty="0" smtClean="0"/>
              <a:t>A </a:t>
            </a:r>
            <a:r>
              <a:rPr lang="en-US" dirty="0"/>
              <a:t>network layer is the lowest layer of the TCP/IP </a:t>
            </a:r>
            <a:r>
              <a:rPr lang="en-US" dirty="0" smtClean="0"/>
              <a:t>model</a:t>
            </a:r>
            <a:endParaRPr lang="en-US" dirty="0"/>
          </a:p>
          <a:p>
            <a:r>
              <a:rPr lang="en-US" dirty="0"/>
              <a:t>A network layer is the combination of the Physical layer and Data Link layer defined in the OSI reference </a:t>
            </a:r>
            <a:r>
              <a:rPr lang="en-US" dirty="0" smtClean="0"/>
              <a:t>model</a:t>
            </a:r>
            <a:endParaRPr lang="en-US" dirty="0"/>
          </a:p>
          <a:p>
            <a:r>
              <a:rPr lang="en-US" dirty="0"/>
              <a:t>It defines how the data should be sent physically through the network.</a:t>
            </a:r>
          </a:p>
          <a:p>
            <a:r>
              <a:rPr lang="en-US" dirty="0"/>
              <a:t>This layer is mainly responsible for the transmission of the data between two devices on the same </a:t>
            </a:r>
            <a:r>
              <a:rPr lang="en-US" dirty="0" smtClean="0"/>
              <a:t>network</a:t>
            </a:r>
            <a:endParaRPr lang="en-US" dirty="0"/>
          </a:p>
          <a:p>
            <a:r>
              <a:rPr lang="en-US" dirty="0"/>
              <a:t>The functions carried out by this layer are encapsulating the IP datagram into frames transmitted by the network and mapping of IP addresses into physical </a:t>
            </a:r>
            <a:r>
              <a:rPr lang="en-US" dirty="0" smtClean="0"/>
              <a:t>addresses</a:t>
            </a:r>
            <a:endParaRPr lang="en-US" dirty="0"/>
          </a:p>
          <a:p>
            <a:r>
              <a:rPr lang="en-US" dirty="0"/>
              <a:t>The protocols used by this layer are </a:t>
            </a:r>
            <a:r>
              <a:rPr lang="en-US" dirty="0" err="1"/>
              <a:t>ethernet</a:t>
            </a:r>
            <a:r>
              <a:rPr lang="en-US" dirty="0"/>
              <a:t>, token ring, FDDI, X.25, frame </a:t>
            </a:r>
            <a:r>
              <a:rPr lang="en-US" dirty="0" smtClean="0"/>
              <a:t>relay</a:t>
            </a:r>
            <a:endParaRPr lang="en-US" dirty="0"/>
          </a:p>
          <a:p>
            <a:endParaRPr lang="en-US" dirty="0"/>
          </a:p>
        </p:txBody>
      </p:sp>
    </p:spTree>
    <p:extLst>
      <p:ext uri="{BB962C8B-B14F-4D97-AF65-F5344CB8AC3E}">
        <p14:creationId xmlns:p14="http://schemas.microsoft.com/office/powerpoint/2010/main" val="3137223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2.1 Explain features of the following layered network models: </a:t>
            </a:r>
            <a:endParaRPr lang="en-GB" dirty="0"/>
          </a:p>
        </p:txBody>
      </p:sp>
      <p:sp>
        <p:nvSpPr>
          <p:cNvPr id="3" name="Content Placeholder 2"/>
          <p:cNvSpPr>
            <a:spLocks noGrp="1"/>
          </p:cNvSpPr>
          <p:nvPr>
            <p:ph type="body" idx="1"/>
          </p:nvPr>
        </p:nvSpPr>
        <p:spPr/>
        <p:txBody>
          <a:bodyPr>
            <a:normAutofit/>
          </a:bodyPr>
          <a:lstStyle/>
          <a:p>
            <a:pPr lvl="1"/>
            <a:r>
              <a:rPr lang="en-US" dirty="0" smtClean="0"/>
              <a:t>TCP/IP Reference Model </a:t>
            </a:r>
          </a:p>
          <a:p>
            <a:pPr lvl="1"/>
            <a:r>
              <a:rPr lang="en-US" dirty="0" smtClean="0"/>
              <a:t>OSI 7 Layer Model </a:t>
            </a:r>
          </a:p>
        </p:txBody>
      </p:sp>
    </p:spTree>
    <p:extLst>
      <p:ext uri="{BB962C8B-B14F-4D97-AF65-F5344CB8AC3E}">
        <p14:creationId xmlns:p14="http://schemas.microsoft.com/office/powerpoint/2010/main" val="1186278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Internet </a:t>
            </a:r>
            <a:r>
              <a:rPr lang="en-US" dirty="0" smtClean="0"/>
              <a:t>Layer</a:t>
            </a:r>
            <a:endParaRPr lang="en-US" dirty="0"/>
          </a:p>
        </p:txBody>
      </p:sp>
      <p:sp>
        <p:nvSpPr>
          <p:cNvPr id="3" name="Content Placeholder 2"/>
          <p:cNvSpPr>
            <a:spLocks noGrp="1"/>
          </p:cNvSpPr>
          <p:nvPr>
            <p:ph idx="1"/>
          </p:nvPr>
        </p:nvSpPr>
        <p:spPr/>
        <p:txBody>
          <a:bodyPr/>
          <a:lstStyle/>
          <a:p>
            <a:r>
              <a:rPr lang="en-US" dirty="0" smtClean="0"/>
              <a:t>An </a:t>
            </a:r>
            <a:r>
              <a:rPr lang="en-US" dirty="0"/>
              <a:t>internet layer is the second layer of the TCP/IP </a:t>
            </a:r>
            <a:r>
              <a:rPr lang="en-US" dirty="0" smtClean="0"/>
              <a:t>model</a:t>
            </a:r>
            <a:endParaRPr lang="en-US" dirty="0"/>
          </a:p>
          <a:p>
            <a:r>
              <a:rPr lang="en-US" dirty="0"/>
              <a:t>An internet layer is also known as the network </a:t>
            </a:r>
            <a:r>
              <a:rPr lang="en-US" dirty="0" smtClean="0"/>
              <a:t>layer</a:t>
            </a:r>
            <a:endParaRPr lang="en-US" dirty="0"/>
          </a:p>
          <a:p>
            <a:r>
              <a:rPr lang="en-US" dirty="0"/>
              <a:t>The main responsibility of the internet layer is to send the packets from any network, and they arrive at the destination irrespective of the route they </a:t>
            </a:r>
            <a:r>
              <a:rPr lang="en-US" dirty="0" smtClean="0"/>
              <a:t>take</a:t>
            </a:r>
            <a:endParaRPr lang="en-US" dirty="0"/>
          </a:p>
          <a:p>
            <a:endParaRPr lang="en-US" dirty="0"/>
          </a:p>
        </p:txBody>
      </p:sp>
    </p:spTree>
    <p:extLst>
      <p:ext uri="{BB962C8B-B14F-4D97-AF65-F5344CB8AC3E}">
        <p14:creationId xmlns:p14="http://schemas.microsoft.com/office/powerpoint/2010/main" val="2453793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Following are the protocols used in this </a:t>
            </a:r>
            <a:r>
              <a:rPr lang="en-US" dirty="0" smtClean="0"/>
              <a:t>layer</a:t>
            </a:r>
            <a:endParaRPr lang="en-US" dirty="0"/>
          </a:p>
        </p:txBody>
      </p:sp>
      <p:sp>
        <p:nvSpPr>
          <p:cNvPr id="3" name="Content Placeholder 2"/>
          <p:cNvSpPr>
            <a:spLocks noGrp="1"/>
          </p:cNvSpPr>
          <p:nvPr>
            <p:ph idx="1"/>
          </p:nvPr>
        </p:nvSpPr>
        <p:spPr/>
        <p:txBody>
          <a:bodyPr/>
          <a:lstStyle/>
          <a:p>
            <a:r>
              <a:rPr lang="en-US" dirty="0"/>
              <a:t>IP </a:t>
            </a:r>
            <a:r>
              <a:rPr lang="en-US" dirty="0" smtClean="0"/>
              <a:t>Protocol</a:t>
            </a:r>
          </a:p>
          <a:p>
            <a:r>
              <a:rPr lang="en-US" dirty="0"/>
              <a:t>ARP </a:t>
            </a:r>
            <a:r>
              <a:rPr lang="en-US" dirty="0" smtClean="0"/>
              <a:t>Protocol</a:t>
            </a:r>
          </a:p>
          <a:p>
            <a:r>
              <a:rPr lang="en-US" dirty="0"/>
              <a:t>ICMP </a:t>
            </a:r>
            <a:r>
              <a:rPr lang="en-US" dirty="0" smtClean="0"/>
              <a:t>Protocol</a:t>
            </a:r>
          </a:p>
          <a:p>
            <a:endParaRPr lang="en-US" dirty="0"/>
          </a:p>
        </p:txBody>
      </p:sp>
    </p:spTree>
    <p:extLst>
      <p:ext uri="{BB962C8B-B14F-4D97-AF65-F5344CB8AC3E}">
        <p14:creationId xmlns:p14="http://schemas.microsoft.com/office/powerpoint/2010/main" val="198686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Responsibilities of </a:t>
            </a:r>
            <a:r>
              <a:rPr lang="en-US" dirty="0" smtClean="0"/>
              <a:t>the IP protocol</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IP Addressing:</a:t>
            </a:r>
            <a:endParaRPr lang="en-US" dirty="0" smtClean="0"/>
          </a:p>
          <a:p>
            <a:r>
              <a:rPr lang="en-US" dirty="0" smtClean="0"/>
              <a:t>This </a:t>
            </a:r>
            <a:r>
              <a:rPr lang="en-US" dirty="0"/>
              <a:t>protocol implements logical host addresses known as IP addresses. The IP addresses are used by the internet and higher layers to identify the device and to provide internetwork routing.</a:t>
            </a:r>
          </a:p>
          <a:p>
            <a:r>
              <a:rPr lang="en-US" b="1" dirty="0"/>
              <a:t>Host-to-host </a:t>
            </a:r>
            <a:r>
              <a:rPr lang="en-US" b="1" dirty="0" smtClean="0"/>
              <a:t>communication:</a:t>
            </a:r>
            <a:endParaRPr lang="en-US" dirty="0" smtClean="0"/>
          </a:p>
          <a:p>
            <a:r>
              <a:rPr lang="en-US" dirty="0" smtClean="0"/>
              <a:t>It </a:t>
            </a:r>
            <a:r>
              <a:rPr lang="en-US" dirty="0"/>
              <a:t>determines the path through which the data is to be transmitted.</a:t>
            </a:r>
          </a:p>
          <a:p>
            <a:r>
              <a:rPr lang="en-US" b="1" dirty="0"/>
              <a:t>Data Encapsulation and </a:t>
            </a:r>
            <a:r>
              <a:rPr lang="en-US" b="1" dirty="0" smtClean="0"/>
              <a:t>Formatting:</a:t>
            </a:r>
            <a:endParaRPr lang="en-US" dirty="0" smtClean="0"/>
          </a:p>
          <a:p>
            <a:r>
              <a:rPr lang="en-US" dirty="0" smtClean="0"/>
              <a:t>An </a:t>
            </a:r>
            <a:r>
              <a:rPr lang="en-US" dirty="0"/>
              <a:t>IP protocol accepts the data from the transport layer protocol. An IP protocol ensures that the data is sent and received securely, it encapsulates the data into message known as IP datagram.</a:t>
            </a:r>
          </a:p>
          <a:p>
            <a:r>
              <a:rPr lang="en-US" b="1" dirty="0"/>
              <a:t>Fragmentation and </a:t>
            </a:r>
            <a:r>
              <a:rPr lang="en-US" b="1" dirty="0" smtClean="0"/>
              <a:t>Reassembly:</a:t>
            </a:r>
            <a:endParaRPr lang="en-US" dirty="0" smtClean="0"/>
          </a:p>
          <a:p>
            <a:r>
              <a:rPr lang="en-US" dirty="0" smtClean="0"/>
              <a:t>The </a:t>
            </a:r>
            <a:r>
              <a:rPr lang="en-US" dirty="0"/>
              <a:t>limit imposed on the size of the IP datagram by data link layer protocol is known as Maximum Transmission unit (MTU). If the size of IP datagram is greater than the MTU unit, then the IP protocol splits the datagram into smaller units so that they can travel over the local network. Fragmentation can be done by the sender or intermediate router. At the receiver side, all the fragments are reassembled to form an original message.</a:t>
            </a:r>
          </a:p>
          <a:p>
            <a:r>
              <a:rPr lang="en-US" b="1" dirty="0" smtClean="0"/>
              <a:t>Routing:</a:t>
            </a:r>
            <a:endParaRPr lang="en-US" dirty="0" smtClean="0"/>
          </a:p>
          <a:p>
            <a:r>
              <a:rPr lang="en-US" dirty="0" smtClean="0"/>
              <a:t>When </a:t>
            </a:r>
            <a:r>
              <a:rPr lang="en-US" dirty="0"/>
              <a:t>IP datagram is sent over the same local network such as LAN, MAN, WAN, it is known as direct delivery. When source and destination are on the distant network, then the IP datagram is sent indirectly. This can be accomplished by routing the IP datagram through various devices such as routers.</a:t>
            </a:r>
          </a:p>
          <a:p>
            <a:endParaRPr lang="en-US" dirty="0"/>
          </a:p>
        </p:txBody>
      </p:sp>
    </p:spTree>
    <p:extLst>
      <p:ext uri="{BB962C8B-B14F-4D97-AF65-F5344CB8AC3E}">
        <p14:creationId xmlns:p14="http://schemas.microsoft.com/office/powerpoint/2010/main" val="1825471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ARP </a:t>
            </a:r>
            <a:r>
              <a:rPr lang="en-US" dirty="0" smtClean="0"/>
              <a:t>Protocol</a:t>
            </a:r>
            <a:endParaRPr lang="en-US" dirty="0"/>
          </a:p>
        </p:txBody>
      </p:sp>
      <p:sp>
        <p:nvSpPr>
          <p:cNvPr id="3" name="Content Placeholder 2"/>
          <p:cNvSpPr>
            <a:spLocks noGrp="1"/>
          </p:cNvSpPr>
          <p:nvPr>
            <p:ph idx="1"/>
          </p:nvPr>
        </p:nvSpPr>
        <p:spPr/>
        <p:txBody>
          <a:bodyPr>
            <a:normAutofit/>
          </a:bodyPr>
          <a:lstStyle/>
          <a:p>
            <a:r>
              <a:rPr lang="en-US" dirty="0" smtClean="0"/>
              <a:t>ARP </a:t>
            </a:r>
            <a:r>
              <a:rPr lang="en-US" dirty="0"/>
              <a:t>stands for </a:t>
            </a:r>
            <a:r>
              <a:rPr lang="en-US" b="1" dirty="0"/>
              <a:t>Address Resolution </a:t>
            </a:r>
            <a:r>
              <a:rPr lang="en-US" b="1" dirty="0" smtClean="0"/>
              <a:t>Protocol</a:t>
            </a:r>
            <a:endParaRPr lang="en-US" dirty="0"/>
          </a:p>
          <a:p>
            <a:r>
              <a:rPr lang="en-US" dirty="0"/>
              <a:t>ARP is a network layer protocol which is used to find the physical address from the IP </a:t>
            </a:r>
            <a:r>
              <a:rPr lang="en-US" dirty="0" smtClean="0"/>
              <a:t>address</a:t>
            </a:r>
            <a:endParaRPr lang="en-US" dirty="0"/>
          </a:p>
          <a:p>
            <a:r>
              <a:rPr lang="en-US" b="1" dirty="0"/>
              <a:t>The two terms are mainly associated with the ARP Protocol:</a:t>
            </a:r>
            <a:r>
              <a:rPr lang="en-US" dirty="0"/>
              <a:t> </a:t>
            </a:r>
          </a:p>
          <a:p>
            <a:pPr lvl="1"/>
            <a:r>
              <a:rPr lang="en-US" b="1" dirty="0"/>
              <a:t>ARP request:</a:t>
            </a:r>
            <a:r>
              <a:rPr lang="en-US" dirty="0"/>
              <a:t> When a sender wants to know the physical address of the device, it broadcasts the ARP request to the </a:t>
            </a:r>
            <a:r>
              <a:rPr lang="en-US" dirty="0" smtClean="0"/>
              <a:t>network</a:t>
            </a:r>
            <a:endParaRPr lang="en-US" dirty="0"/>
          </a:p>
          <a:p>
            <a:pPr lvl="1"/>
            <a:r>
              <a:rPr lang="en-US" b="1" dirty="0"/>
              <a:t>ARP reply:</a:t>
            </a:r>
            <a:r>
              <a:rPr lang="en-US" dirty="0"/>
              <a:t> Every device attached to the network will accept the ARP request and process the request, but only recipient recognize the IP address and sends back its physical address in the form of ARP </a:t>
            </a:r>
            <a:r>
              <a:rPr lang="en-US" dirty="0" smtClean="0"/>
              <a:t>reply</a:t>
            </a:r>
          </a:p>
          <a:p>
            <a:pPr lvl="1"/>
            <a:r>
              <a:rPr lang="en-US" dirty="0" smtClean="0"/>
              <a:t>The </a:t>
            </a:r>
            <a:r>
              <a:rPr lang="en-US" dirty="0"/>
              <a:t>recipient adds the physical address both to its cache memory and to the datagram header</a:t>
            </a:r>
          </a:p>
          <a:p>
            <a:endParaRPr lang="en-US" dirty="0"/>
          </a:p>
        </p:txBody>
      </p:sp>
    </p:spTree>
    <p:extLst>
      <p:ext uri="{BB962C8B-B14F-4D97-AF65-F5344CB8AC3E}">
        <p14:creationId xmlns:p14="http://schemas.microsoft.com/office/powerpoint/2010/main" val="23185684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ICMP </a:t>
            </a:r>
            <a:r>
              <a:rPr lang="en-US" dirty="0" smtClean="0"/>
              <a:t>Protocol</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ICMP</a:t>
            </a:r>
            <a:r>
              <a:rPr lang="en-US" dirty="0" smtClean="0"/>
              <a:t> </a:t>
            </a:r>
            <a:r>
              <a:rPr lang="en-US" dirty="0"/>
              <a:t>stands for Internet Control Message </a:t>
            </a:r>
            <a:r>
              <a:rPr lang="en-US" dirty="0" smtClean="0"/>
              <a:t>Protocol</a:t>
            </a:r>
            <a:endParaRPr lang="en-US" dirty="0"/>
          </a:p>
          <a:p>
            <a:r>
              <a:rPr lang="en-US" dirty="0"/>
              <a:t>It is a mechanism used by the hosts or routers to send notifications regarding datagram problems back to the </a:t>
            </a:r>
            <a:r>
              <a:rPr lang="en-US" dirty="0" smtClean="0"/>
              <a:t>sender</a:t>
            </a:r>
            <a:endParaRPr lang="en-US" dirty="0"/>
          </a:p>
          <a:p>
            <a:r>
              <a:rPr lang="en-US" dirty="0"/>
              <a:t>A datagram travels from router-to-router until it reaches its destination. If a router is unable to route the data because of some unusual conditions such as disabled links, a device is on fire or network congestion, then the ICMP protocol is used to inform the sender that the datagram is </a:t>
            </a:r>
            <a:r>
              <a:rPr lang="en-US" dirty="0" smtClean="0"/>
              <a:t>undeliverable</a:t>
            </a:r>
            <a:endParaRPr lang="en-US" dirty="0"/>
          </a:p>
          <a:p>
            <a:r>
              <a:rPr lang="en-US" dirty="0"/>
              <a:t>An ICMP protocol mainly uses two terms: </a:t>
            </a:r>
          </a:p>
          <a:p>
            <a:pPr lvl="1"/>
            <a:r>
              <a:rPr lang="en-US" b="1" dirty="0"/>
              <a:t>ICMP Test:</a:t>
            </a:r>
            <a:r>
              <a:rPr lang="en-US" dirty="0"/>
              <a:t> ICMP Test is used to test whether the destination is reachable or </a:t>
            </a:r>
            <a:r>
              <a:rPr lang="en-US" dirty="0" smtClean="0"/>
              <a:t>not</a:t>
            </a:r>
            <a:endParaRPr lang="en-US" dirty="0"/>
          </a:p>
          <a:p>
            <a:pPr lvl="1"/>
            <a:r>
              <a:rPr lang="en-US" b="1" dirty="0"/>
              <a:t>ICMP Reply:</a:t>
            </a:r>
            <a:r>
              <a:rPr lang="en-US" dirty="0"/>
              <a:t> ICMP Reply is used to check whether the destination device is responding or </a:t>
            </a:r>
            <a:r>
              <a:rPr lang="en-US" dirty="0" smtClean="0"/>
              <a:t>not</a:t>
            </a:r>
            <a:endParaRPr lang="en-US" dirty="0"/>
          </a:p>
          <a:p>
            <a:r>
              <a:rPr lang="en-US" dirty="0"/>
              <a:t>The core responsibility of the ICMP protocol is to report the problems, not correct </a:t>
            </a:r>
            <a:r>
              <a:rPr lang="en-US" dirty="0" smtClean="0"/>
              <a:t>them</a:t>
            </a:r>
          </a:p>
          <a:p>
            <a:r>
              <a:rPr lang="en-US" dirty="0" smtClean="0"/>
              <a:t>The </a:t>
            </a:r>
            <a:r>
              <a:rPr lang="en-US" dirty="0"/>
              <a:t>responsibility of the correction lies with the </a:t>
            </a:r>
            <a:r>
              <a:rPr lang="en-US" dirty="0" smtClean="0"/>
              <a:t>sender</a:t>
            </a:r>
            <a:endParaRPr lang="en-US" dirty="0"/>
          </a:p>
          <a:p>
            <a:r>
              <a:rPr lang="en-US" dirty="0"/>
              <a:t>ICMP can send the messages only to the source, but not to the intermediate routers because the IP datagram carries the addresses of the source and destination but not of the router that it is passed </a:t>
            </a:r>
            <a:r>
              <a:rPr lang="en-US" dirty="0" smtClean="0"/>
              <a:t>to</a:t>
            </a:r>
            <a:endParaRPr lang="en-US" dirty="0"/>
          </a:p>
          <a:p>
            <a:endParaRPr lang="en-US" dirty="0"/>
          </a:p>
        </p:txBody>
      </p:sp>
    </p:spTree>
    <p:extLst>
      <p:ext uri="{BB962C8B-B14F-4D97-AF65-F5344CB8AC3E}">
        <p14:creationId xmlns:p14="http://schemas.microsoft.com/office/powerpoint/2010/main" val="2770261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Transport </a:t>
            </a:r>
            <a:r>
              <a:rPr lang="en-US" dirty="0" smtClean="0"/>
              <a:t>Layer</a:t>
            </a:r>
            <a:endParaRPr lang="en-US" dirty="0"/>
          </a:p>
        </p:txBody>
      </p:sp>
      <p:sp>
        <p:nvSpPr>
          <p:cNvPr id="3" name="Content Placeholder 2"/>
          <p:cNvSpPr>
            <a:spLocks noGrp="1"/>
          </p:cNvSpPr>
          <p:nvPr>
            <p:ph idx="1"/>
          </p:nvPr>
        </p:nvSpPr>
        <p:spPr/>
        <p:txBody>
          <a:bodyPr/>
          <a:lstStyle/>
          <a:p>
            <a:r>
              <a:rPr lang="en-US" dirty="0" smtClean="0"/>
              <a:t>The </a:t>
            </a:r>
            <a:r>
              <a:rPr lang="en-US" dirty="0"/>
              <a:t>transport layer is responsible for the reliability, flow control, and correction of data which is being sent over the network</a:t>
            </a:r>
          </a:p>
          <a:p>
            <a:endParaRPr lang="en-US" dirty="0"/>
          </a:p>
        </p:txBody>
      </p:sp>
    </p:spTree>
    <p:extLst>
      <p:ext uri="{BB962C8B-B14F-4D97-AF65-F5344CB8AC3E}">
        <p14:creationId xmlns:p14="http://schemas.microsoft.com/office/powerpoint/2010/main" val="21061323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Transport Layer</a:t>
            </a:r>
            <a:endParaRPr lang="en-US" dirty="0"/>
          </a:p>
        </p:txBody>
      </p:sp>
      <p:sp>
        <p:nvSpPr>
          <p:cNvPr id="3" name="Content Placeholder 2"/>
          <p:cNvSpPr>
            <a:spLocks noGrp="1"/>
          </p:cNvSpPr>
          <p:nvPr>
            <p:ph idx="1"/>
          </p:nvPr>
        </p:nvSpPr>
        <p:spPr/>
        <p:txBody>
          <a:bodyPr/>
          <a:lstStyle/>
          <a:p>
            <a:r>
              <a:rPr lang="en-US" dirty="0"/>
              <a:t>The two protocols used in the transport layer are </a:t>
            </a:r>
            <a:r>
              <a:rPr lang="en-US" b="1" dirty="0"/>
              <a:t>User Datagram protocol and Transmission control </a:t>
            </a:r>
            <a:r>
              <a:rPr lang="en-US" b="1" dirty="0" smtClean="0"/>
              <a:t>protocol</a:t>
            </a:r>
          </a:p>
          <a:p>
            <a:endParaRPr lang="en-US" dirty="0"/>
          </a:p>
        </p:txBody>
      </p:sp>
    </p:spTree>
    <p:extLst>
      <p:ext uri="{BB962C8B-B14F-4D97-AF65-F5344CB8AC3E}">
        <p14:creationId xmlns:p14="http://schemas.microsoft.com/office/powerpoint/2010/main" val="40717605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User Datagram Protocol (UDP) </a:t>
            </a:r>
          </a:p>
        </p:txBody>
      </p:sp>
      <p:sp>
        <p:nvSpPr>
          <p:cNvPr id="3" name="Content Placeholder 2"/>
          <p:cNvSpPr>
            <a:spLocks noGrp="1"/>
          </p:cNvSpPr>
          <p:nvPr>
            <p:ph idx="1"/>
          </p:nvPr>
        </p:nvSpPr>
        <p:spPr/>
        <p:txBody>
          <a:bodyPr>
            <a:normAutofit/>
          </a:bodyPr>
          <a:lstStyle/>
          <a:p>
            <a:pPr lvl="1"/>
            <a:r>
              <a:rPr lang="en-US" dirty="0" smtClean="0"/>
              <a:t>It </a:t>
            </a:r>
            <a:r>
              <a:rPr lang="en-US" dirty="0"/>
              <a:t>provides connectionless service and end-to-end delivery of </a:t>
            </a:r>
            <a:r>
              <a:rPr lang="en-US" dirty="0" smtClean="0"/>
              <a:t>transmission</a:t>
            </a:r>
            <a:endParaRPr lang="en-US" dirty="0"/>
          </a:p>
          <a:p>
            <a:pPr lvl="1"/>
            <a:r>
              <a:rPr lang="en-US" dirty="0"/>
              <a:t>It is an unreliable protocol as it discovers the errors but not specify the </a:t>
            </a:r>
            <a:r>
              <a:rPr lang="en-US" dirty="0" smtClean="0"/>
              <a:t>error</a:t>
            </a:r>
            <a:endParaRPr lang="en-US" dirty="0"/>
          </a:p>
          <a:p>
            <a:pPr lvl="1"/>
            <a:r>
              <a:rPr lang="en-US" dirty="0"/>
              <a:t>User Datagram Protocol discovers the error, and ICMP protocol reports the error to the sender that user datagram has been </a:t>
            </a:r>
            <a:r>
              <a:rPr lang="en-US" dirty="0" smtClean="0"/>
              <a:t>damaged</a:t>
            </a:r>
            <a:endParaRPr lang="en-US" dirty="0"/>
          </a:p>
          <a:p>
            <a:pPr lvl="1"/>
            <a:r>
              <a:rPr lang="en-US" b="1" dirty="0"/>
              <a:t>UDP consists of the following fields:</a:t>
            </a:r>
            <a:r>
              <a:rPr lang="en-US" dirty="0"/>
              <a:t/>
            </a:r>
            <a:br>
              <a:rPr lang="en-US" dirty="0"/>
            </a:br>
            <a:r>
              <a:rPr lang="en-US" b="1" dirty="0"/>
              <a:t>Source port address:</a:t>
            </a:r>
            <a:r>
              <a:rPr lang="en-US" dirty="0"/>
              <a:t> The source port address is the address of the application program that has created the </a:t>
            </a:r>
            <a:r>
              <a:rPr lang="en-US" dirty="0" smtClean="0"/>
              <a:t>message</a:t>
            </a:r>
            <a:r>
              <a:rPr lang="en-US" dirty="0"/>
              <a:t/>
            </a:r>
            <a:br>
              <a:rPr lang="en-US" dirty="0"/>
            </a:br>
            <a:r>
              <a:rPr lang="en-US" b="1" dirty="0"/>
              <a:t>Destination port address:</a:t>
            </a:r>
            <a:r>
              <a:rPr lang="en-US" dirty="0"/>
              <a:t> The destination port address is the address of the application program that receives the </a:t>
            </a:r>
            <a:r>
              <a:rPr lang="en-US" dirty="0" smtClean="0"/>
              <a:t>message</a:t>
            </a:r>
            <a:r>
              <a:rPr lang="en-US" dirty="0"/>
              <a:t/>
            </a:r>
            <a:br>
              <a:rPr lang="en-US" dirty="0"/>
            </a:br>
            <a:r>
              <a:rPr lang="en-US" b="1" dirty="0"/>
              <a:t>Total length:</a:t>
            </a:r>
            <a:r>
              <a:rPr lang="en-US" dirty="0"/>
              <a:t> It defines the total number of bytes of the user datagram in bytes.</a:t>
            </a:r>
            <a:br>
              <a:rPr lang="en-US" dirty="0"/>
            </a:br>
            <a:r>
              <a:rPr lang="en-US" b="1" dirty="0"/>
              <a:t>Checksum:</a:t>
            </a:r>
            <a:r>
              <a:rPr lang="en-US" dirty="0"/>
              <a:t> The checksum is a 16-bit field used in error </a:t>
            </a:r>
            <a:r>
              <a:rPr lang="en-US" dirty="0" smtClean="0"/>
              <a:t>detection</a:t>
            </a:r>
            <a:endParaRPr lang="en-US" dirty="0"/>
          </a:p>
          <a:p>
            <a:pPr lvl="1"/>
            <a:r>
              <a:rPr lang="en-US" dirty="0"/>
              <a:t>UDP does not specify which packet is lost. UDP contains only checksum; it does not contain any ID of a data </a:t>
            </a:r>
            <a:r>
              <a:rPr lang="en-US" dirty="0" smtClean="0"/>
              <a:t>segment</a:t>
            </a:r>
            <a:endParaRPr lang="en-US" dirty="0"/>
          </a:p>
          <a:p>
            <a:endParaRPr lang="en-US" dirty="0"/>
          </a:p>
        </p:txBody>
      </p:sp>
    </p:spTree>
    <p:extLst>
      <p:ext uri="{BB962C8B-B14F-4D97-AF65-F5344CB8AC3E}">
        <p14:creationId xmlns:p14="http://schemas.microsoft.com/office/powerpoint/2010/main" val="5776489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User Datagram Protocol (UDP) </a:t>
            </a:r>
          </a:p>
        </p:txBody>
      </p:sp>
      <p:pic>
        <p:nvPicPr>
          <p:cNvPr id="4" name="Content Placeholder 3"/>
          <p:cNvPicPr>
            <a:picLocks noGrp="1" noChangeAspect="1"/>
          </p:cNvPicPr>
          <p:nvPr>
            <p:ph idx="1"/>
          </p:nvPr>
        </p:nvPicPr>
        <p:blipFill>
          <a:blip r:embed="rId2"/>
          <a:stretch>
            <a:fillRect/>
          </a:stretch>
        </p:blipFill>
        <p:spPr>
          <a:xfrm>
            <a:off x="895726" y="2669257"/>
            <a:ext cx="4392796" cy="1878680"/>
          </a:xfrm>
          <a:prstGeom prst="rect">
            <a:avLst/>
          </a:prstGeom>
        </p:spPr>
      </p:pic>
      <p:pic>
        <p:nvPicPr>
          <p:cNvPr id="5" name="Picture 4"/>
          <p:cNvPicPr>
            <a:picLocks noChangeAspect="1"/>
          </p:cNvPicPr>
          <p:nvPr/>
        </p:nvPicPr>
        <p:blipFill>
          <a:blip r:embed="rId3"/>
          <a:stretch>
            <a:fillRect/>
          </a:stretch>
        </p:blipFill>
        <p:spPr>
          <a:xfrm>
            <a:off x="6992101" y="2586414"/>
            <a:ext cx="4012783" cy="2163270"/>
          </a:xfrm>
          <a:prstGeom prst="rect">
            <a:avLst/>
          </a:prstGeom>
        </p:spPr>
      </p:pic>
    </p:spTree>
    <p:extLst>
      <p:ext uri="{BB962C8B-B14F-4D97-AF65-F5344CB8AC3E}">
        <p14:creationId xmlns:p14="http://schemas.microsoft.com/office/powerpoint/2010/main" val="24834219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Transmission Control Protocol (TCP) </a:t>
            </a:r>
          </a:p>
        </p:txBody>
      </p:sp>
      <p:sp>
        <p:nvSpPr>
          <p:cNvPr id="3" name="Content Placeholder 2"/>
          <p:cNvSpPr>
            <a:spLocks noGrp="1"/>
          </p:cNvSpPr>
          <p:nvPr>
            <p:ph idx="1"/>
          </p:nvPr>
        </p:nvSpPr>
        <p:spPr/>
        <p:txBody>
          <a:bodyPr>
            <a:normAutofit fontScale="92500" lnSpcReduction="10000"/>
          </a:bodyPr>
          <a:lstStyle/>
          <a:p>
            <a:r>
              <a:rPr lang="en-US" dirty="0" smtClean="0"/>
              <a:t>It </a:t>
            </a:r>
            <a:r>
              <a:rPr lang="en-US" dirty="0"/>
              <a:t>provides a full transport layer services to </a:t>
            </a:r>
            <a:r>
              <a:rPr lang="en-US" dirty="0" smtClean="0"/>
              <a:t>applications</a:t>
            </a:r>
            <a:endParaRPr lang="en-US" dirty="0"/>
          </a:p>
          <a:p>
            <a:r>
              <a:rPr lang="en-US" dirty="0"/>
              <a:t>It creates a virtual circuit between the sender and receiver, and it is active for the duration of the </a:t>
            </a:r>
            <a:r>
              <a:rPr lang="en-US" dirty="0" smtClean="0"/>
              <a:t>transmission</a:t>
            </a:r>
            <a:endParaRPr lang="en-US" dirty="0"/>
          </a:p>
          <a:p>
            <a:r>
              <a:rPr lang="en-US" dirty="0"/>
              <a:t>TCP is a reliable protocol as it detects the error and retransmits the damaged </a:t>
            </a:r>
            <a:r>
              <a:rPr lang="en-US" dirty="0" smtClean="0"/>
              <a:t>frames</a:t>
            </a:r>
          </a:p>
          <a:p>
            <a:r>
              <a:rPr lang="en-US" dirty="0" smtClean="0"/>
              <a:t>Therefore</a:t>
            </a:r>
            <a:r>
              <a:rPr lang="en-US" dirty="0"/>
              <a:t>, it ensures all the segments must be received and acknowledged before the transmission is considered to be completed and a virtual circuit is </a:t>
            </a:r>
            <a:r>
              <a:rPr lang="en-US" dirty="0" smtClean="0"/>
              <a:t>discarded</a:t>
            </a:r>
            <a:endParaRPr lang="en-US" dirty="0"/>
          </a:p>
          <a:p>
            <a:r>
              <a:rPr lang="en-US" dirty="0"/>
              <a:t>At the sending end, TCP divides the whole message into smaller units known as segment, and each segment contains a sequence number which is required for reordering the frames to form an original </a:t>
            </a:r>
            <a:r>
              <a:rPr lang="en-US" dirty="0" smtClean="0"/>
              <a:t>message</a:t>
            </a:r>
            <a:endParaRPr lang="en-US" dirty="0"/>
          </a:p>
          <a:p>
            <a:r>
              <a:rPr lang="en-US" dirty="0"/>
              <a:t>At the receiving end, TCP collects all the segments and reorders them based on sequence numbers</a:t>
            </a:r>
          </a:p>
          <a:p>
            <a:endParaRPr lang="en-US" dirty="0"/>
          </a:p>
        </p:txBody>
      </p:sp>
    </p:spTree>
    <p:extLst>
      <p:ext uri="{BB962C8B-B14F-4D97-AF65-F5344CB8AC3E}">
        <p14:creationId xmlns:p14="http://schemas.microsoft.com/office/powerpoint/2010/main" val="424506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OSI</a:t>
            </a:r>
            <a:endParaRPr lang="en-GB" dirty="0"/>
          </a:p>
        </p:txBody>
      </p:sp>
      <p:sp>
        <p:nvSpPr>
          <p:cNvPr id="3" name="Content Placeholder 2"/>
          <p:cNvSpPr>
            <a:spLocks noGrp="1"/>
          </p:cNvSpPr>
          <p:nvPr>
            <p:ph idx="1"/>
          </p:nvPr>
        </p:nvSpPr>
        <p:spPr/>
        <p:txBody>
          <a:bodyPr>
            <a:normAutofit fontScale="85000" lnSpcReduction="20000"/>
          </a:bodyPr>
          <a:lstStyle/>
          <a:p>
            <a:r>
              <a:rPr lang="en-US" dirty="0" smtClean="0"/>
              <a:t>Systems </a:t>
            </a:r>
            <a:r>
              <a:rPr lang="en-US" dirty="0"/>
              <a:t>must be developed which are compatible to communicate with each other ISO has developed a </a:t>
            </a:r>
            <a:r>
              <a:rPr lang="en-US" dirty="0" smtClean="0"/>
              <a:t>standard</a:t>
            </a:r>
          </a:p>
          <a:p>
            <a:r>
              <a:rPr lang="en-US" dirty="0" smtClean="0"/>
              <a:t>ISO </a:t>
            </a:r>
            <a:r>
              <a:rPr lang="en-US" dirty="0"/>
              <a:t>stands for International organization of </a:t>
            </a:r>
            <a:r>
              <a:rPr lang="en-US" dirty="0" smtClean="0"/>
              <a:t>Standardization</a:t>
            </a:r>
          </a:p>
          <a:p>
            <a:r>
              <a:rPr lang="en-US" dirty="0" smtClean="0"/>
              <a:t>This </a:t>
            </a:r>
            <a:r>
              <a:rPr lang="en-US" dirty="0"/>
              <a:t>is called a model for Open System Interconnection (OSI) and is commonly known as OSI </a:t>
            </a:r>
            <a:r>
              <a:rPr lang="en-US" dirty="0" smtClean="0"/>
              <a:t>model</a:t>
            </a:r>
            <a:endParaRPr lang="en-US" dirty="0"/>
          </a:p>
          <a:p>
            <a:r>
              <a:rPr lang="en-US" dirty="0"/>
              <a:t>The ISO-OSI model is a seven layer architecture. It defines seven layers or levels in a complete communication </a:t>
            </a:r>
            <a:r>
              <a:rPr lang="en-US" dirty="0" smtClean="0"/>
              <a:t>system</a:t>
            </a:r>
          </a:p>
          <a:p>
            <a:r>
              <a:rPr lang="en-US" dirty="0" smtClean="0"/>
              <a:t>They </a:t>
            </a:r>
            <a:r>
              <a:rPr lang="en-US" dirty="0"/>
              <a:t>are:</a:t>
            </a:r>
          </a:p>
          <a:p>
            <a:pPr lvl="1"/>
            <a:r>
              <a:rPr lang="en-US" dirty="0" smtClean="0"/>
              <a:t>Application </a:t>
            </a:r>
            <a:r>
              <a:rPr lang="en-US" dirty="0"/>
              <a:t>Layer</a:t>
            </a:r>
          </a:p>
          <a:p>
            <a:pPr lvl="1"/>
            <a:r>
              <a:rPr lang="en-US" dirty="0" smtClean="0"/>
              <a:t>Presentation </a:t>
            </a:r>
            <a:r>
              <a:rPr lang="en-US" dirty="0"/>
              <a:t>Layer</a:t>
            </a:r>
          </a:p>
          <a:p>
            <a:pPr lvl="1"/>
            <a:r>
              <a:rPr lang="en-US" dirty="0" smtClean="0"/>
              <a:t>Session </a:t>
            </a:r>
            <a:r>
              <a:rPr lang="en-US" dirty="0"/>
              <a:t>Layer</a:t>
            </a:r>
          </a:p>
          <a:p>
            <a:pPr lvl="1"/>
            <a:r>
              <a:rPr lang="en-US" dirty="0" smtClean="0"/>
              <a:t>Transport </a:t>
            </a:r>
            <a:r>
              <a:rPr lang="en-US" dirty="0"/>
              <a:t>Layer</a:t>
            </a:r>
          </a:p>
          <a:p>
            <a:pPr lvl="1"/>
            <a:r>
              <a:rPr lang="en-US" dirty="0" smtClean="0"/>
              <a:t>Network </a:t>
            </a:r>
            <a:r>
              <a:rPr lang="en-US" dirty="0"/>
              <a:t>Layer</a:t>
            </a:r>
          </a:p>
          <a:p>
            <a:pPr lvl="1"/>
            <a:r>
              <a:rPr lang="en-US" dirty="0" smtClean="0"/>
              <a:t>Datalink </a:t>
            </a:r>
            <a:r>
              <a:rPr lang="en-US" dirty="0"/>
              <a:t>Layer</a:t>
            </a:r>
          </a:p>
          <a:p>
            <a:pPr lvl="1"/>
            <a:r>
              <a:rPr lang="en-US" dirty="0" smtClean="0"/>
              <a:t>Physical </a:t>
            </a:r>
            <a:r>
              <a:rPr lang="en-US" dirty="0"/>
              <a:t>Layer</a:t>
            </a:r>
          </a:p>
          <a:p>
            <a:endParaRPr lang="en-GB" dirty="0"/>
          </a:p>
        </p:txBody>
      </p:sp>
    </p:spTree>
    <p:extLst>
      <p:ext uri="{BB962C8B-B14F-4D97-AF65-F5344CB8AC3E}">
        <p14:creationId xmlns:p14="http://schemas.microsoft.com/office/powerpoint/2010/main" val="7370817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a:t>
            </a:r>
            <a:r>
              <a:rPr lang="en-US" dirty="0" smtClean="0"/>
              <a:t>Layer</a:t>
            </a:r>
            <a:endParaRPr lang="en-US" dirty="0"/>
          </a:p>
        </p:txBody>
      </p:sp>
      <p:sp>
        <p:nvSpPr>
          <p:cNvPr id="3" name="Content Placeholder 2"/>
          <p:cNvSpPr>
            <a:spLocks noGrp="1"/>
          </p:cNvSpPr>
          <p:nvPr>
            <p:ph idx="1"/>
          </p:nvPr>
        </p:nvSpPr>
        <p:spPr/>
        <p:txBody>
          <a:bodyPr>
            <a:normAutofit lnSpcReduction="10000"/>
          </a:bodyPr>
          <a:lstStyle/>
          <a:p>
            <a:r>
              <a:rPr lang="en-US" dirty="0"/>
              <a:t>An application layer is the topmost layer in the TCP/IP </a:t>
            </a:r>
            <a:r>
              <a:rPr lang="en-US" dirty="0" smtClean="0"/>
              <a:t>model</a:t>
            </a:r>
            <a:endParaRPr lang="en-US" dirty="0"/>
          </a:p>
          <a:p>
            <a:r>
              <a:rPr lang="en-US" dirty="0"/>
              <a:t>It is responsible for handling high-level protocols, issues of </a:t>
            </a:r>
            <a:r>
              <a:rPr lang="en-US" dirty="0" smtClean="0"/>
              <a:t>representation</a:t>
            </a:r>
            <a:endParaRPr lang="en-US" dirty="0"/>
          </a:p>
          <a:p>
            <a:r>
              <a:rPr lang="en-US" dirty="0"/>
              <a:t>This layer allows the user to interact with the </a:t>
            </a:r>
            <a:r>
              <a:rPr lang="en-US" dirty="0" smtClean="0"/>
              <a:t>application</a:t>
            </a:r>
            <a:endParaRPr lang="en-US" dirty="0"/>
          </a:p>
          <a:p>
            <a:r>
              <a:rPr lang="en-US" dirty="0"/>
              <a:t>When one application layer protocol wants to communicate with another application layer, it forwards its data to the transport </a:t>
            </a:r>
            <a:r>
              <a:rPr lang="en-US" dirty="0" smtClean="0"/>
              <a:t>layer</a:t>
            </a:r>
            <a:endParaRPr lang="en-US" dirty="0"/>
          </a:p>
          <a:p>
            <a:r>
              <a:rPr lang="en-US" dirty="0"/>
              <a:t>There is an ambiguity </a:t>
            </a:r>
            <a:r>
              <a:rPr lang="en-US" dirty="0" smtClean="0"/>
              <a:t>that occurs </a:t>
            </a:r>
            <a:r>
              <a:rPr lang="en-US" dirty="0"/>
              <a:t>in the application </a:t>
            </a:r>
            <a:r>
              <a:rPr lang="en-US" dirty="0" smtClean="0"/>
              <a:t>layer</a:t>
            </a:r>
          </a:p>
          <a:p>
            <a:r>
              <a:rPr lang="en-US" dirty="0" smtClean="0"/>
              <a:t>Every </a:t>
            </a:r>
            <a:r>
              <a:rPr lang="en-US" dirty="0"/>
              <a:t>application cannot be placed inside the application layer except those who interact with the communication </a:t>
            </a:r>
            <a:r>
              <a:rPr lang="en-US" dirty="0" smtClean="0"/>
              <a:t>system</a:t>
            </a:r>
          </a:p>
          <a:p>
            <a:r>
              <a:rPr lang="en-US" dirty="0" smtClean="0"/>
              <a:t>For </a:t>
            </a:r>
            <a:r>
              <a:rPr lang="en-US" dirty="0"/>
              <a:t>example: text editor cannot be considered in application layer while web browser using HTTP protocol to interact with the network where HTTP protocol is an application </a:t>
            </a:r>
          </a:p>
        </p:txBody>
      </p:sp>
    </p:spTree>
    <p:extLst>
      <p:ext uri="{BB962C8B-B14F-4D97-AF65-F5344CB8AC3E}">
        <p14:creationId xmlns:p14="http://schemas.microsoft.com/office/powerpoint/2010/main" val="38780133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Protocols Used </a:t>
            </a:r>
            <a:r>
              <a:rPr lang="en-US" dirty="0"/>
              <a:t>in the </a:t>
            </a:r>
            <a:r>
              <a:rPr lang="en-US" dirty="0" smtClean="0"/>
              <a:t>Application Layer</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HTTP:</a:t>
            </a:r>
            <a:r>
              <a:rPr lang="en-US" dirty="0"/>
              <a:t> HTTP stands for Hypertext transfer protocol. This protocol allows us to access the data over the world wide web. It transfers the data in the form of plain text, audio, video. It is known as a Hypertext transfer protocol as it has the efficiency to use in a hypertext environment where there are rapid jumps from one document to another.</a:t>
            </a:r>
          </a:p>
          <a:p>
            <a:r>
              <a:rPr lang="en-US" b="1" dirty="0"/>
              <a:t>SNMP:</a:t>
            </a:r>
            <a:r>
              <a:rPr lang="en-US" dirty="0"/>
              <a:t> SNMP stands for Simple Network Management Protocol. It is a framework used for managing the devices on the internet by using the TCP/IP protocol suite.</a:t>
            </a:r>
          </a:p>
          <a:p>
            <a:r>
              <a:rPr lang="en-US" b="1" dirty="0"/>
              <a:t>SMTP:</a:t>
            </a:r>
            <a:r>
              <a:rPr lang="en-US" dirty="0"/>
              <a:t> SMTP stands for Simple mail transfer protocol. The TCP/IP protocol that supports the e-mail is known as a Simple mail transfer protocol. This protocol is used to send the data to another e-mail address.</a:t>
            </a:r>
          </a:p>
          <a:p>
            <a:r>
              <a:rPr lang="en-US" b="1" dirty="0"/>
              <a:t>DNS:</a:t>
            </a:r>
            <a:r>
              <a:rPr lang="en-US" dirty="0"/>
              <a:t> DNS stands for Domain Name System. An IP address is used to identify the connection of a host to the internet uniquely. But, people prefer to use the names instead of addresses. Therefore, the system that maps the name to the address is known as Domain Name System.</a:t>
            </a:r>
          </a:p>
          <a:p>
            <a:r>
              <a:rPr lang="en-US" b="1" dirty="0"/>
              <a:t>TELNET:</a:t>
            </a:r>
            <a:r>
              <a:rPr lang="en-US" dirty="0"/>
              <a:t> It is an abbreviation for Terminal Network. It establishes the connection between the local computer and remote computer in such a way that the local terminal appears to be a terminal at the remote system.</a:t>
            </a:r>
          </a:p>
          <a:p>
            <a:r>
              <a:rPr lang="en-US" b="1" dirty="0"/>
              <a:t>FTP:</a:t>
            </a:r>
            <a:r>
              <a:rPr lang="en-US" dirty="0"/>
              <a:t> FTP stands for File Transfer Protocol. FTP is a standard internet protocol used for transmitting the files from one computer to another computer</a:t>
            </a:r>
            <a:r>
              <a:rPr lang="en-US" dirty="0" smtClean="0"/>
              <a:t>.</a:t>
            </a:r>
            <a:endParaRPr lang="en-US" dirty="0"/>
          </a:p>
        </p:txBody>
      </p:sp>
    </p:spTree>
    <p:extLst>
      <p:ext uri="{BB962C8B-B14F-4D97-AF65-F5344CB8AC3E}">
        <p14:creationId xmlns:p14="http://schemas.microsoft.com/office/powerpoint/2010/main" val="8179555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2.2 Compare the differences between the following physical layer categories and datalink layer protocols: </a:t>
            </a:r>
            <a:endParaRPr lang="en-GB" dirty="0"/>
          </a:p>
        </p:txBody>
      </p:sp>
      <p:sp>
        <p:nvSpPr>
          <p:cNvPr id="3" name="Content Placeholder 2"/>
          <p:cNvSpPr>
            <a:spLocks noGrp="1"/>
          </p:cNvSpPr>
          <p:nvPr>
            <p:ph type="body" idx="1"/>
          </p:nvPr>
        </p:nvSpPr>
        <p:spPr/>
        <p:txBody>
          <a:bodyPr>
            <a:normAutofit/>
          </a:bodyPr>
          <a:lstStyle/>
          <a:p>
            <a:pPr lvl="1"/>
            <a:r>
              <a:rPr lang="en-US" dirty="0" smtClean="0"/>
              <a:t>Physical </a:t>
            </a:r>
            <a:r>
              <a:rPr lang="en-US" dirty="0"/>
              <a:t>Layers (including, but not limited to: Wireless, </a:t>
            </a:r>
            <a:r>
              <a:rPr lang="en-US" dirty="0" err="1"/>
              <a:t>Fibre</a:t>
            </a:r>
            <a:r>
              <a:rPr lang="en-US" dirty="0"/>
              <a:t>, Wired) </a:t>
            </a:r>
          </a:p>
          <a:p>
            <a:pPr lvl="1"/>
            <a:r>
              <a:rPr lang="en-US" dirty="0"/>
              <a:t>Data Link Layer (including, but not limited to: Ethernet [802.3], Wireless LAN [802.11], Bluetooth) </a:t>
            </a:r>
            <a:endParaRPr lang="en-GB" dirty="0"/>
          </a:p>
          <a:p>
            <a:endParaRPr lang="en-GB" dirty="0"/>
          </a:p>
        </p:txBody>
      </p:sp>
    </p:spTree>
    <p:extLst>
      <p:ext uri="{BB962C8B-B14F-4D97-AF65-F5344CB8AC3E}">
        <p14:creationId xmlns:p14="http://schemas.microsoft.com/office/powerpoint/2010/main" val="9177587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Done</a:t>
            </a:r>
            <a:endParaRPr lang="en-GB" dirty="0"/>
          </a:p>
        </p:txBody>
      </p:sp>
    </p:spTree>
    <p:extLst>
      <p:ext uri="{BB962C8B-B14F-4D97-AF65-F5344CB8AC3E}">
        <p14:creationId xmlns:p14="http://schemas.microsoft.com/office/powerpoint/2010/main" val="2952903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Digital Transmission</a:t>
            </a:r>
            <a:endParaRPr lang="en-US" dirty="0"/>
          </a:p>
        </p:txBody>
      </p:sp>
      <p:sp>
        <p:nvSpPr>
          <p:cNvPr id="3" name="Content Placeholder 2"/>
          <p:cNvSpPr>
            <a:spLocks noGrp="1"/>
          </p:cNvSpPr>
          <p:nvPr>
            <p:ph idx="1"/>
          </p:nvPr>
        </p:nvSpPr>
        <p:spPr/>
        <p:txBody>
          <a:bodyPr/>
          <a:lstStyle/>
          <a:p>
            <a:r>
              <a:rPr lang="en-US" b="1" dirty="0"/>
              <a:t>DIGITAL-TO-DIGITAL CONVERSION</a:t>
            </a:r>
          </a:p>
          <a:p>
            <a:r>
              <a:rPr lang="en-US" dirty="0"/>
              <a:t>Digital-to-digital encoding is the representation of digital information by a digital </a:t>
            </a:r>
            <a:r>
              <a:rPr lang="en-US" dirty="0" smtClean="0"/>
              <a:t>signal</a:t>
            </a:r>
          </a:p>
          <a:p>
            <a:r>
              <a:rPr lang="en-US" dirty="0" smtClean="0"/>
              <a:t>When </a:t>
            </a:r>
            <a:r>
              <a:rPr lang="en-US" dirty="0"/>
              <a:t>binary 1s and 0s generated by the computer are translated into a sequence of voltage pulses that can be propagated over a wire, this process is known as digital-to-digital </a:t>
            </a:r>
            <a:r>
              <a:rPr lang="en-US" dirty="0" smtClean="0"/>
              <a:t>encoding </a:t>
            </a:r>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9085" y="4699836"/>
            <a:ext cx="6115050" cy="971550"/>
          </a:xfrm>
          <a:prstGeom prst="rect">
            <a:avLst/>
          </a:prstGeom>
        </p:spPr>
      </p:pic>
    </p:spTree>
    <p:extLst>
      <p:ext uri="{BB962C8B-B14F-4D97-AF65-F5344CB8AC3E}">
        <p14:creationId xmlns:p14="http://schemas.microsoft.com/office/powerpoint/2010/main" val="21132327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ANALOG-TO-DIGITAL </a:t>
            </a:r>
            <a:r>
              <a:rPr lang="en-US" dirty="0" smtClean="0"/>
              <a:t>CONVERSION</a:t>
            </a:r>
            <a:endParaRPr lang="en-US" dirty="0"/>
          </a:p>
        </p:txBody>
      </p:sp>
      <p:sp>
        <p:nvSpPr>
          <p:cNvPr id="3" name="Content Placeholder 2"/>
          <p:cNvSpPr>
            <a:spLocks noGrp="1"/>
          </p:cNvSpPr>
          <p:nvPr>
            <p:ph idx="1"/>
          </p:nvPr>
        </p:nvSpPr>
        <p:spPr/>
        <p:txBody>
          <a:bodyPr/>
          <a:lstStyle/>
          <a:p>
            <a:r>
              <a:rPr lang="en-US" dirty="0" smtClean="0"/>
              <a:t>When </a:t>
            </a:r>
            <a:r>
              <a:rPr lang="en-US" dirty="0"/>
              <a:t>an analog signal is </a:t>
            </a:r>
            <a:r>
              <a:rPr lang="en-US" dirty="0" smtClean="0"/>
              <a:t>digitalized, </a:t>
            </a:r>
            <a:r>
              <a:rPr lang="en-US" dirty="0"/>
              <a:t>this is called an analog-to-digital </a:t>
            </a:r>
            <a:r>
              <a:rPr lang="en-US" dirty="0" smtClean="0"/>
              <a:t>conversion</a:t>
            </a:r>
            <a:endParaRPr lang="en-US" dirty="0"/>
          </a:p>
          <a:p>
            <a:r>
              <a:rPr lang="en-US" dirty="0"/>
              <a:t>Suppose human sends a voice in the form of an analog signal, we need to digitalize the analog signal which is less prone to </a:t>
            </a:r>
            <a:r>
              <a:rPr lang="en-US" dirty="0" smtClean="0"/>
              <a:t>noise</a:t>
            </a:r>
          </a:p>
          <a:p>
            <a:r>
              <a:rPr lang="en-US" dirty="0" smtClean="0"/>
              <a:t>It </a:t>
            </a:r>
            <a:r>
              <a:rPr lang="en-US" dirty="0"/>
              <a:t>requires a reduction in the number of values in an analog message so that they can be represented in the digital </a:t>
            </a:r>
            <a:r>
              <a:rPr lang="en-US" dirty="0" smtClean="0"/>
              <a:t>stream</a:t>
            </a:r>
            <a:endParaRPr lang="en-US" dirty="0"/>
          </a:p>
          <a:p>
            <a:r>
              <a:rPr lang="en-US" dirty="0"/>
              <a:t>In analog-to-digital conversion, the information contained in a continuous wave form is converted in digital </a:t>
            </a:r>
            <a:r>
              <a:rPr lang="en-US" dirty="0" smtClean="0"/>
              <a:t>pulses</a:t>
            </a:r>
            <a:endParaRPr lang="en-US" dirty="0"/>
          </a:p>
          <a:p>
            <a:endParaRPr lang="en-US" dirty="0"/>
          </a:p>
        </p:txBody>
      </p:sp>
    </p:spTree>
    <p:extLst>
      <p:ext uri="{BB962C8B-B14F-4D97-AF65-F5344CB8AC3E}">
        <p14:creationId xmlns:p14="http://schemas.microsoft.com/office/powerpoint/2010/main" val="19236425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Techniques for Analog-To-Digital </a:t>
            </a:r>
            <a:r>
              <a:rPr lang="en-US" dirty="0" smtClean="0"/>
              <a:t>Conversion</a:t>
            </a:r>
            <a:endParaRPr lang="en-US" dirty="0"/>
          </a:p>
        </p:txBody>
      </p:sp>
      <p:sp>
        <p:nvSpPr>
          <p:cNvPr id="3" name="Content Placeholder 2"/>
          <p:cNvSpPr>
            <a:spLocks noGrp="1"/>
          </p:cNvSpPr>
          <p:nvPr>
            <p:ph idx="1"/>
          </p:nvPr>
        </p:nvSpPr>
        <p:spPr/>
        <p:txBody>
          <a:bodyPr>
            <a:normAutofit/>
          </a:bodyPr>
          <a:lstStyle/>
          <a:p>
            <a:r>
              <a:rPr lang="en-US" dirty="0"/>
              <a:t>PAM</a:t>
            </a:r>
          </a:p>
          <a:p>
            <a:r>
              <a:rPr lang="en-US" dirty="0" smtClean="0"/>
              <a:t>PAM </a:t>
            </a:r>
            <a:r>
              <a:rPr lang="en-US" dirty="0"/>
              <a:t>stands for pulse amplitude </a:t>
            </a:r>
            <a:r>
              <a:rPr lang="en-US" dirty="0" smtClean="0"/>
              <a:t>modulation</a:t>
            </a:r>
            <a:endParaRPr lang="en-US" dirty="0"/>
          </a:p>
          <a:p>
            <a:r>
              <a:rPr lang="en-US" dirty="0" smtClean="0"/>
              <a:t>PAM </a:t>
            </a:r>
            <a:r>
              <a:rPr lang="en-US" dirty="0"/>
              <a:t>is a technique used in analog-to-digital </a:t>
            </a:r>
            <a:r>
              <a:rPr lang="en-US" dirty="0" smtClean="0"/>
              <a:t>conversion</a:t>
            </a:r>
            <a:endParaRPr lang="en-US" dirty="0"/>
          </a:p>
          <a:p>
            <a:r>
              <a:rPr lang="en-US" dirty="0" smtClean="0"/>
              <a:t>PAM </a:t>
            </a:r>
            <a:r>
              <a:rPr lang="en-US" dirty="0"/>
              <a:t>technique takes an analog signal, samples it, and generates a series of digital pulses based on the result of sampling where sampling means measuring the amplitude of a signal at equal </a:t>
            </a:r>
            <a:r>
              <a:rPr lang="en-US" dirty="0" smtClean="0"/>
              <a:t>intervals</a:t>
            </a:r>
            <a:endParaRPr lang="en-US" dirty="0"/>
          </a:p>
          <a:p>
            <a:r>
              <a:rPr lang="en-US" dirty="0" smtClean="0"/>
              <a:t>PAM </a:t>
            </a:r>
            <a:r>
              <a:rPr lang="en-US" dirty="0"/>
              <a:t>technique is not useful in data communication as it translates the original wave form into pulses, but these pulses are not </a:t>
            </a:r>
            <a:r>
              <a:rPr lang="en-US" dirty="0" smtClean="0"/>
              <a:t>digital</a:t>
            </a:r>
          </a:p>
          <a:p>
            <a:r>
              <a:rPr lang="en-US" dirty="0" smtClean="0"/>
              <a:t>To </a:t>
            </a:r>
            <a:r>
              <a:rPr lang="en-US" dirty="0"/>
              <a:t>make them digital, PAM technique is modified to PCM </a:t>
            </a:r>
            <a:r>
              <a:rPr lang="en-US" dirty="0" smtClean="0"/>
              <a:t>technique</a:t>
            </a:r>
            <a:endParaRPr lang="en-US" dirty="0"/>
          </a:p>
          <a:p>
            <a:endParaRPr lang="en-US" dirty="0"/>
          </a:p>
        </p:txBody>
      </p:sp>
    </p:spTree>
    <p:extLst>
      <p:ext uri="{BB962C8B-B14F-4D97-AF65-F5344CB8AC3E}">
        <p14:creationId xmlns:p14="http://schemas.microsoft.com/office/powerpoint/2010/main" val="29912598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11596" y="583330"/>
            <a:ext cx="4285714" cy="28000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9770" y="4502174"/>
            <a:ext cx="7142857" cy="1723810"/>
          </a:xfrm>
          <a:prstGeom prst="rect">
            <a:avLst/>
          </a:prstGeom>
        </p:spPr>
      </p:pic>
    </p:spTree>
    <p:extLst>
      <p:ext uri="{BB962C8B-B14F-4D97-AF65-F5344CB8AC3E}">
        <p14:creationId xmlns:p14="http://schemas.microsoft.com/office/powerpoint/2010/main" val="23854618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PCM</a:t>
            </a:r>
            <a:endParaRPr lang="en-US" dirty="0"/>
          </a:p>
        </p:txBody>
      </p:sp>
      <p:sp>
        <p:nvSpPr>
          <p:cNvPr id="3" name="Content Placeholder 2"/>
          <p:cNvSpPr>
            <a:spLocks noGrp="1"/>
          </p:cNvSpPr>
          <p:nvPr>
            <p:ph idx="1"/>
          </p:nvPr>
        </p:nvSpPr>
        <p:spPr/>
        <p:txBody>
          <a:bodyPr/>
          <a:lstStyle/>
          <a:p>
            <a:r>
              <a:rPr lang="en-US" dirty="0" smtClean="0"/>
              <a:t>PCM </a:t>
            </a:r>
            <a:r>
              <a:rPr lang="en-US" dirty="0"/>
              <a:t>stands for </a:t>
            </a:r>
            <a:r>
              <a:rPr lang="en-US" b="1" dirty="0"/>
              <a:t>Pulse Code </a:t>
            </a:r>
            <a:r>
              <a:rPr lang="en-US" b="1" dirty="0" smtClean="0"/>
              <a:t>Modulation</a:t>
            </a:r>
            <a:endParaRPr lang="en-US" dirty="0"/>
          </a:p>
          <a:p>
            <a:r>
              <a:rPr lang="en-US" dirty="0"/>
              <a:t>PCM technique is used to modify the pulses created by PAM to form a digital signal. To achieve this, PCM quantizes PAM </a:t>
            </a:r>
            <a:r>
              <a:rPr lang="en-US" dirty="0" smtClean="0"/>
              <a:t>pulses</a:t>
            </a:r>
          </a:p>
          <a:p>
            <a:r>
              <a:rPr lang="en-US" dirty="0" smtClean="0"/>
              <a:t>Quantization </a:t>
            </a:r>
            <a:r>
              <a:rPr lang="en-US" dirty="0"/>
              <a:t>is a process of assigning integral values in a specific range to sampled </a:t>
            </a:r>
            <a:r>
              <a:rPr lang="en-US" dirty="0" smtClean="0"/>
              <a:t>instances </a:t>
            </a:r>
            <a:endParaRPr lang="en-US" dirty="0"/>
          </a:p>
          <a:p>
            <a:r>
              <a:rPr lang="en-US" dirty="0"/>
              <a:t>PCM is made of four separate processes: PAM, quantization, binary encoding, and digital-to-digital encoding.</a:t>
            </a:r>
          </a:p>
          <a:p>
            <a:endParaRPr lang="en-US" dirty="0"/>
          </a:p>
        </p:txBody>
      </p:sp>
    </p:spTree>
    <p:extLst>
      <p:ext uri="{BB962C8B-B14F-4D97-AF65-F5344CB8AC3E}">
        <p14:creationId xmlns:p14="http://schemas.microsoft.com/office/powerpoint/2010/main" val="18891671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3062487" y="260850"/>
            <a:ext cx="4238224" cy="4577283"/>
          </a:xfrm>
          <a:prstGeom prst="rect">
            <a:avLst/>
          </a:prstGeom>
        </p:spPr>
      </p:pic>
      <p:pic>
        <p:nvPicPr>
          <p:cNvPr id="5" name="Picture 4"/>
          <p:cNvPicPr>
            <a:picLocks noChangeAspect="1"/>
          </p:cNvPicPr>
          <p:nvPr/>
        </p:nvPicPr>
        <p:blipFill>
          <a:blip r:embed="rId3"/>
          <a:stretch>
            <a:fillRect/>
          </a:stretch>
        </p:blipFill>
        <p:spPr>
          <a:xfrm>
            <a:off x="1757362" y="5193519"/>
            <a:ext cx="6848475" cy="1600200"/>
          </a:xfrm>
          <a:prstGeom prst="rect">
            <a:avLst/>
          </a:prstGeom>
        </p:spPr>
      </p:pic>
    </p:spTree>
    <p:extLst>
      <p:ext uri="{BB962C8B-B14F-4D97-AF65-F5344CB8AC3E}">
        <p14:creationId xmlns:p14="http://schemas.microsoft.com/office/powerpoint/2010/main" val="1981703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Feature of OSI </a:t>
            </a:r>
            <a:r>
              <a:rPr lang="en-US" dirty="0" smtClean="0"/>
              <a:t>Model</a:t>
            </a:r>
            <a:endParaRPr lang="en-US" dirty="0"/>
          </a:p>
        </p:txBody>
      </p:sp>
      <p:sp>
        <p:nvSpPr>
          <p:cNvPr id="5" name="Content Placeholder 4"/>
          <p:cNvSpPr>
            <a:spLocks noGrp="1"/>
          </p:cNvSpPr>
          <p:nvPr>
            <p:ph idx="1"/>
          </p:nvPr>
        </p:nvSpPr>
        <p:spPr/>
        <p:txBody>
          <a:bodyPr/>
          <a:lstStyle/>
          <a:p>
            <a:r>
              <a:rPr lang="en-US" dirty="0" smtClean="0"/>
              <a:t>Big </a:t>
            </a:r>
            <a:r>
              <a:rPr lang="en-US" dirty="0"/>
              <a:t>picture of communication over network is understandable through this OSI </a:t>
            </a:r>
            <a:r>
              <a:rPr lang="en-US" dirty="0" smtClean="0"/>
              <a:t>model</a:t>
            </a:r>
            <a:endParaRPr lang="en-US" dirty="0"/>
          </a:p>
          <a:p>
            <a:r>
              <a:rPr lang="en-US" dirty="0"/>
              <a:t>We see how hardware and software work </a:t>
            </a:r>
            <a:r>
              <a:rPr lang="en-US" dirty="0" smtClean="0"/>
              <a:t>together</a:t>
            </a:r>
            <a:endParaRPr lang="en-US" dirty="0"/>
          </a:p>
          <a:p>
            <a:r>
              <a:rPr lang="en-US" dirty="0"/>
              <a:t>We can understand new technologies as they are </a:t>
            </a:r>
            <a:r>
              <a:rPr lang="en-US" dirty="0" smtClean="0"/>
              <a:t>developed</a:t>
            </a:r>
            <a:endParaRPr lang="en-US" dirty="0"/>
          </a:p>
          <a:p>
            <a:r>
              <a:rPr lang="en-US" dirty="0"/>
              <a:t>Troubleshooting is easier by separate </a:t>
            </a:r>
            <a:r>
              <a:rPr lang="en-US" dirty="0" smtClean="0"/>
              <a:t>networks</a:t>
            </a:r>
            <a:endParaRPr lang="en-US" dirty="0"/>
          </a:p>
          <a:p>
            <a:r>
              <a:rPr lang="en-US" dirty="0"/>
              <a:t>Can be used to compare basic functional relationships on different </a:t>
            </a:r>
            <a:r>
              <a:rPr lang="en-US" dirty="0" smtClean="0"/>
              <a:t>networks</a:t>
            </a:r>
            <a:endParaRPr lang="en-US" dirty="0"/>
          </a:p>
          <a:p>
            <a:endParaRPr lang="en-US" dirty="0"/>
          </a:p>
        </p:txBody>
      </p:sp>
    </p:spTree>
    <p:extLst>
      <p:ext uri="{BB962C8B-B14F-4D97-AF65-F5344CB8AC3E}">
        <p14:creationId xmlns:p14="http://schemas.microsoft.com/office/powerpoint/2010/main" val="37885609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mtClean="0"/>
              <a:t>End of Day 2</a:t>
            </a:r>
            <a:endParaRPr lang="en-US"/>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434029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Functions </a:t>
            </a:r>
            <a:r>
              <a:rPr lang="en-US" dirty="0"/>
              <a:t>of Different </a:t>
            </a:r>
            <a:r>
              <a:rPr lang="en-US" dirty="0" smtClean="0"/>
              <a:t>Layers</a:t>
            </a:r>
            <a:endParaRPr lang="en-US" dirty="0"/>
          </a:p>
        </p:txBody>
      </p:sp>
      <p:sp>
        <p:nvSpPr>
          <p:cNvPr id="3" name="Content Placeholder 2"/>
          <p:cNvSpPr>
            <a:spLocks noGrp="1"/>
          </p:cNvSpPr>
          <p:nvPr>
            <p:ph idx="1"/>
          </p:nvPr>
        </p:nvSpPr>
        <p:spPr/>
        <p:txBody>
          <a:bodyPr/>
          <a:lstStyle/>
          <a:p>
            <a:r>
              <a:rPr lang="en-US" dirty="0" smtClean="0"/>
              <a:t>Following </a:t>
            </a:r>
            <a:r>
              <a:rPr lang="en-US" dirty="0"/>
              <a:t>are the functions performed by each layer of the OSI </a:t>
            </a:r>
            <a:r>
              <a:rPr lang="en-US" dirty="0" smtClean="0"/>
              <a:t>model</a:t>
            </a:r>
          </a:p>
          <a:p>
            <a:r>
              <a:rPr lang="en-US" dirty="0" smtClean="0"/>
              <a:t>This </a:t>
            </a:r>
            <a:r>
              <a:rPr lang="en-US" dirty="0"/>
              <a:t>is just an introduction, we will cover each layer in details in the coming </a:t>
            </a:r>
            <a:r>
              <a:rPr lang="en-US" dirty="0" smtClean="0"/>
              <a:t>tutorials</a:t>
            </a:r>
            <a:endParaRPr lang="en-US" dirty="0"/>
          </a:p>
        </p:txBody>
      </p:sp>
    </p:spTree>
    <p:extLst>
      <p:ext uri="{BB962C8B-B14F-4D97-AF65-F5344CB8AC3E}">
        <p14:creationId xmlns:p14="http://schemas.microsoft.com/office/powerpoint/2010/main" val="187756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 Model Layer 1: The Physical </a:t>
            </a:r>
            <a:r>
              <a:rPr lang="en-US" dirty="0" smtClean="0"/>
              <a:t>Layer</a:t>
            </a:r>
            <a:endParaRPr lang="en-US" dirty="0"/>
          </a:p>
        </p:txBody>
      </p:sp>
      <p:sp>
        <p:nvSpPr>
          <p:cNvPr id="3" name="Content Placeholder 2"/>
          <p:cNvSpPr>
            <a:spLocks noGrp="1"/>
          </p:cNvSpPr>
          <p:nvPr>
            <p:ph idx="1"/>
          </p:nvPr>
        </p:nvSpPr>
        <p:spPr/>
        <p:txBody>
          <a:bodyPr/>
          <a:lstStyle/>
          <a:p>
            <a:r>
              <a:rPr lang="en-US" dirty="0" smtClean="0"/>
              <a:t>Physical </a:t>
            </a:r>
            <a:r>
              <a:rPr lang="en-US" dirty="0"/>
              <a:t>Layer is the lowest layer of the OSI Model.</a:t>
            </a:r>
          </a:p>
          <a:p>
            <a:r>
              <a:rPr lang="en-US" dirty="0" smtClean="0"/>
              <a:t>It </a:t>
            </a:r>
            <a:r>
              <a:rPr lang="en-US" dirty="0"/>
              <a:t>activates, maintains and deactivates the physical connection.</a:t>
            </a:r>
          </a:p>
          <a:p>
            <a:r>
              <a:rPr lang="en-US" dirty="0" smtClean="0"/>
              <a:t>It </a:t>
            </a:r>
            <a:r>
              <a:rPr lang="en-US" dirty="0"/>
              <a:t>is responsible for transmission and reception of the unstructured raw data over network.</a:t>
            </a:r>
          </a:p>
          <a:p>
            <a:r>
              <a:rPr lang="en-US" dirty="0" smtClean="0"/>
              <a:t>Voltages </a:t>
            </a:r>
            <a:r>
              <a:rPr lang="en-US" dirty="0"/>
              <a:t>and data rates needed for transmission is defined in the physical layer.</a:t>
            </a:r>
          </a:p>
          <a:p>
            <a:r>
              <a:rPr lang="en-US" dirty="0" smtClean="0"/>
              <a:t>It </a:t>
            </a:r>
            <a:r>
              <a:rPr lang="en-US" dirty="0"/>
              <a:t>converts the digital/analog bits into electrical signal or optical signals.</a:t>
            </a:r>
          </a:p>
          <a:p>
            <a:r>
              <a:rPr lang="en-US" dirty="0" smtClean="0"/>
              <a:t>Data </a:t>
            </a:r>
            <a:r>
              <a:rPr lang="en-US" dirty="0"/>
              <a:t>encoding is also done in this layer.</a:t>
            </a:r>
          </a:p>
        </p:txBody>
      </p:sp>
    </p:spTree>
    <p:extLst>
      <p:ext uri="{BB962C8B-B14F-4D97-AF65-F5344CB8AC3E}">
        <p14:creationId xmlns:p14="http://schemas.microsoft.com/office/powerpoint/2010/main" val="169223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 Model Layer 2: Data Link </a:t>
            </a:r>
            <a:r>
              <a:rPr lang="en-US" dirty="0" smtClean="0"/>
              <a:t>Layer</a:t>
            </a:r>
            <a:endParaRPr lang="en-US" dirty="0"/>
          </a:p>
        </p:txBody>
      </p:sp>
      <p:sp>
        <p:nvSpPr>
          <p:cNvPr id="3" name="Content Placeholder 2"/>
          <p:cNvSpPr>
            <a:spLocks noGrp="1"/>
          </p:cNvSpPr>
          <p:nvPr>
            <p:ph idx="1"/>
          </p:nvPr>
        </p:nvSpPr>
        <p:spPr/>
        <p:txBody>
          <a:bodyPr>
            <a:normAutofit fontScale="92500"/>
          </a:bodyPr>
          <a:lstStyle/>
          <a:p>
            <a:r>
              <a:rPr lang="en-US" dirty="0" smtClean="0"/>
              <a:t>Data </a:t>
            </a:r>
            <a:r>
              <a:rPr lang="en-US" dirty="0"/>
              <a:t>link layer synchronizes the information which is to be transmitted over the physical </a:t>
            </a:r>
            <a:r>
              <a:rPr lang="en-US" dirty="0" smtClean="0"/>
              <a:t>layer</a:t>
            </a:r>
            <a:endParaRPr lang="en-US" dirty="0"/>
          </a:p>
          <a:p>
            <a:r>
              <a:rPr lang="en-US" dirty="0" smtClean="0"/>
              <a:t>The </a:t>
            </a:r>
            <a:r>
              <a:rPr lang="en-US" dirty="0"/>
              <a:t>main function of this layer is to make sure data transfer is error free from one node to another, over the physical </a:t>
            </a:r>
            <a:r>
              <a:rPr lang="en-US" dirty="0" smtClean="0"/>
              <a:t>layer</a:t>
            </a:r>
            <a:endParaRPr lang="en-US" dirty="0"/>
          </a:p>
          <a:p>
            <a:r>
              <a:rPr lang="en-US" dirty="0" smtClean="0"/>
              <a:t>Transmitting </a:t>
            </a:r>
            <a:r>
              <a:rPr lang="en-US" dirty="0"/>
              <a:t>and receiving data frames sequentially is managed by this layer.</a:t>
            </a:r>
          </a:p>
          <a:p>
            <a:r>
              <a:rPr lang="en-US" dirty="0" smtClean="0"/>
              <a:t>This </a:t>
            </a:r>
            <a:r>
              <a:rPr lang="en-US" dirty="0"/>
              <a:t>layer sends and expects acknowledgements for frames received and sent </a:t>
            </a:r>
            <a:r>
              <a:rPr lang="en-US" dirty="0" smtClean="0"/>
              <a:t>respectively</a:t>
            </a:r>
          </a:p>
          <a:p>
            <a:r>
              <a:rPr lang="en-US" dirty="0" smtClean="0"/>
              <a:t>Resending </a:t>
            </a:r>
            <a:r>
              <a:rPr lang="en-US" dirty="0"/>
              <a:t>of non-acknowledgement received frames is also handled by this </a:t>
            </a:r>
            <a:r>
              <a:rPr lang="en-US" dirty="0" smtClean="0"/>
              <a:t>layer</a:t>
            </a:r>
            <a:endParaRPr lang="en-US" dirty="0"/>
          </a:p>
          <a:p>
            <a:r>
              <a:rPr lang="en-US" dirty="0" smtClean="0"/>
              <a:t>This </a:t>
            </a:r>
            <a:r>
              <a:rPr lang="en-US" dirty="0"/>
              <a:t>layer establishes a logical layer between two nodes and also manages the Frame traffic control over the </a:t>
            </a:r>
            <a:r>
              <a:rPr lang="en-US" dirty="0" smtClean="0"/>
              <a:t>network</a:t>
            </a:r>
          </a:p>
          <a:p>
            <a:r>
              <a:rPr lang="en-US" dirty="0" smtClean="0"/>
              <a:t>It </a:t>
            </a:r>
            <a:r>
              <a:rPr lang="en-US" dirty="0"/>
              <a:t>signals the transmitting node to stop, when the frame buffers are </a:t>
            </a:r>
            <a:r>
              <a:rPr lang="en-US" dirty="0" smtClean="0"/>
              <a:t>full</a:t>
            </a:r>
            <a:endParaRPr lang="en-US" dirty="0"/>
          </a:p>
          <a:p>
            <a:endParaRPr lang="en-US" dirty="0"/>
          </a:p>
        </p:txBody>
      </p:sp>
    </p:spTree>
    <p:extLst>
      <p:ext uri="{BB962C8B-B14F-4D97-AF65-F5344CB8AC3E}">
        <p14:creationId xmlns:p14="http://schemas.microsoft.com/office/powerpoint/2010/main" val="497244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 Model Layer 3: The Network </a:t>
            </a:r>
            <a:r>
              <a:rPr lang="en-US" dirty="0" smtClean="0"/>
              <a:t>Layer</a:t>
            </a:r>
            <a:endParaRPr lang="en-US" dirty="0"/>
          </a:p>
        </p:txBody>
      </p:sp>
      <p:sp>
        <p:nvSpPr>
          <p:cNvPr id="3" name="Content Placeholder 2"/>
          <p:cNvSpPr>
            <a:spLocks noGrp="1"/>
          </p:cNvSpPr>
          <p:nvPr>
            <p:ph idx="1"/>
          </p:nvPr>
        </p:nvSpPr>
        <p:spPr/>
        <p:txBody>
          <a:bodyPr/>
          <a:lstStyle/>
          <a:p>
            <a:r>
              <a:rPr lang="en-US" dirty="0" smtClean="0"/>
              <a:t>Network </a:t>
            </a:r>
            <a:r>
              <a:rPr lang="en-US" dirty="0"/>
              <a:t>Layer routes the signal through different channels from one node to </a:t>
            </a:r>
            <a:r>
              <a:rPr lang="en-US" dirty="0" smtClean="0"/>
              <a:t>other</a:t>
            </a:r>
            <a:endParaRPr lang="en-US" dirty="0"/>
          </a:p>
          <a:p>
            <a:r>
              <a:rPr lang="en-US" dirty="0" smtClean="0"/>
              <a:t>It </a:t>
            </a:r>
            <a:r>
              <a:rPr lang="en-US" dirty="0"/>
              <a:t>acts as a network </a:t>
            </a:r>
            <a:r>
              <a:rPr lang="en-US" dirty="0" smtClean="0"/>
              <a:t>controller</a:t>
            </a:r>
          </a:p>
          <a:p>
            <a:r>
              <a:rPr lang="en-US" dirty="0" smtClean="0"/>
              <a:t>It </a:t>
            </a:r>
            <a:r>
              <a:rPr lang="en-US" dirty="0"/>
              <a:t>manages the Subnet </a:t>
            </a:r>
            <a:r>
              <a:rPr lang="en-US" dirty="0" smtClean="0"/>
              <a:t>traffic</a:t>
            </a:r>
            <a:endParaRPr lang="en-US" dirty="0"/>
          </a:p>
          <a:p>
            <a:r>
              <a:rPr lang="en-US" dirty="0" smtClean="0"/>
              <a:t>It </a:t>
            </a:r>
            <a:r>
              <a:rPr lang="en-US" dirty="0"/>
              <a:t>decides by which route data should </a:t>
            </a:r>
            <a:r>
              <a:rPr lang="en-US" dirty="0" smtClean="0"/>
              <a:t>take</a:t>
            </a:r>
            <a:endParaRPr lang="en-US" dirty="0"/>
          </a:p>
          <a:p>
            <a:r>
              <a:rPr lang="en-US" dirty="0" smtClean="0"/>
              <a:t>It </a:t>
            </a:r>
            <a:r>
              <a:rPr lang="en-US" dirty="0"/>
              <a:t>divides the outgoing messages into packets and assembles the incoming packets into messages for higher </a:t>
            </a:r>
            <a:r>
              <a:rPr lang="en-US" dirty="0" smtClean="0"/>
              <a:t>levels</a:t>
            </a:r>
            <a:endParaRPr lang="en-US" dirty="0"/>
          </a:p>
          <a:p>
            <a:endParaRPr lang="en-US" dirty="0"/>
          </a:p>
        </p:txBody>
      </p:sp>
    </p:spTree>
    <p:extLst>
      <p:ext uri="{BB962C8B-B14F-4D97-AF65-F5344CB8AC3E}">
        <p14:creationId xmlns:p14="http://schemas.microsoft.com/office/powerpoint/2010/main" val="3792910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 Model Layer 4: Transport </a:t>
            </a:r>
            <a:r>
              <a:rPr lang="en-US" dirty="0" smtClean="0"/>
              <a:t>Layer</a:t>
            </a:r>
            <a:endParaRPr lang="en-US" dirty="0"/>
          </a:p>
        </p:txBody>
      </p:sp>
      <p:sp>
        <p:nvSpPr>
          <p:cNvPr id="3" name="Content Placeholder 2"/>
          <p:cNvSpPr>
            <a:spLocks noGrp="1"/>
          </p:cNvSpPr>
          <p:nvPr>
            <p:ph idx="1"/>
          </p:nvPr>
        </p:nvSpPr>
        <p:spPr/>
        <p:txBody>
          <a:bodyPr>
            <a:normAutofit/>
          </a:bodyPr>
          <a:lstStyle/>
          <a:p>
            <a:r>
              <a:rPr lang="en-US" dirty="0" smtClean="0"/>
              <a:t>Transport </a:t>
            </a:r>
            <a:r>
              <a:rPr lang="en-US" dirty="0"/>
              <a:t>Layer decides if data transmission should be on parallel path or single </a:t>
            </a:r>
            <a:r>
              <a:rPr lang="en-US" dirty="0" smtClean="0"/>
              <a:t>path</a:t>
            </a:r>
            <a:endParaRPr lang="en-US" dirty="0"/>
          </a:p>
          <a:p>
            <a:r>
              <a:rPr lang="en-US" dirty="0" smtClean="0"/>
              <a:t>Functions </a:t>
            </a:r>
            <a:r>
              <a:rPr lang="en-US" dirty="0"/>
              <a:t>such as Multiplexing, Segmenting or Splitting on the data are done by this layer</a:t>
            </a:r>
          </a:p>
          <a:p>
            <a:r>
              <a:rPr lang="en-US" dirty="0" smtClean="0"/>
              <a:t>It </a:t>
            </a:r>
            <a:r>
              <a:rPr lang="en-US" dirty="0"/>
              <a:t>receives messages from the Session layer above it, convert the message into smaller units and passes it on to the Network </a:t>
            </a:r>
            <a:r>
              <a:rPr lang="en-US" dirty="0" smtClean="0"/>
              <a:t>layer</a:t>
            </a:r>
            <a:endParaRPr lang="en-US" dirty="0"/>
          </a:p>
          <a:p>
            <a:r>
              <a:rPr lang="en-US" dirty="0" smtClean="0"/>
              <a:t>Transport </a:t>
            </a:r>
            <a:r>
              <a:rPr lang="en-US" dirty="0"/>
              <a:t>layer can be very complex, depending upon the network </a:t>
            </a:r>
            <a:r>
              <a:rPr lang="en-US" dirty="0" smtClean="0"/>
              <a:t>requirements</a:t>
            </a:r>
            <a:endParaRPr lang="en-US" dirty="0"/>
          </a:p>
          <a:p>
            <a:r>
              <a:rPr lang="en-US" dirty="0" smtClean="0"/>
              <a:t>Transport </a:t>
            </a:r>
            <a:r>
              <a:rPr lang="en-US" dirty="0"/>
              <a:t>layer breaks the message (data) into small units so that they are handled more efficiently by the network layer</a:t>
            </a:r>
          </a:p>
        </p:txBody>
      </p:sp>
    </p:spTree>
    <p:extLst>
      <p:ext uri="{BB962C8B-B14F-4D97-AF65-F5344CB8AC3E}">
        <p14:creationId xmlns:p14="http://schemas.microsoft.com/office/powerpoint/2010/main" val="1884575920"/>
      </p:ext>
    </p:extLst>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2B2AD1D5-BA5E-4E89-8D02-5D583A7A62F9}" vid="{09E00EDC-5A4D-469C-B00F-0E47EA0BBB6F}"/>
    </a:ext>
  </a:extLst>
</a:theme>
</file>

<file path=docProps/app.xml><?xml version="1.0" encoding="utf-8"?>
<Properties xmlns="http://schemas.openxmlformats.org/officeDocument/2006/extended-properties" xmlns:vt="http://schemas.openxmlformats.org/officeDocument/2006/docPropsVTypes">
  <Template>Theme1</Template>
  <TotalTime>1</TotalTime>
  <Words>2645</Words>
  <Application>Microsoft Office PowerPoint</Application>
  <PresentationFormat>Widescreen</PresentationFormat>
  <Paragraphs>193</Paragraphs>
  <Slides>40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Calibri</vt:lpstr>
      <vt:lpstr>Theme1</vt:lpstr>
      <vt:lpstr>2. Layered Network Models (20%, K2)</vt:lpstr>
      <vt:lpstr>2.1 Explain features of the following layered network models: </vt:lpstr>
      <vt:lpstr>OSI</vt:lpstr>
      <vt:lpstr>Feature of OSI Model</vt:lpstr>
      <vt:lpstr>Functions of Different Layers</vt:lpstr>
      <vt:lpstr>OSI Model Layer 1: The Physical Layer</vt:lpstr>
      <vt:lpstr>OSI Model Layer 2: Data Link Layer</vt:lpstr>
      <vt:lpstr>OSI Model Layer 3: The Network Layer</vt:lpstr>
      <vt:lpstr>OSI Model Layer 4: Transport Layer</vt:lpstr>
      <vt:lpstr>OSI Model Layer 5: The Session Layer</vt:lpstr>
      <vt:lpstr>OSI Model Layer 6: The Presentation Layer</vt:lpstr>
      <vt:lpstr>OSI Model Layer 7: Application Layer</vt:lpstr>
      <vt:lpstr>Merits of OSI reference model</vt:lpstr>
      <vt:lpstr>Demerits of OSI reference model</vt:lpstr>
      <vt:lpstr>PowerPoint Presentation</vt:lpstr>
      <vt:lpstr>PowerPoint Presentation</vt:lpstr>
      <vt:lpstr>TCP/IP</vt:lpstr>
      <vt:lpstr>Functions of TCP/IP layers</vt:lpstr>
      <vt:lpstr>Network Access Layer</vt:lpstr>
      <vt:lpstr>Internet Layer</vt:lpstr>
      <vt:lpstr>Following are the protocols used in this layer</vt:lpstr>
      <vt:lpstr>Responsibilities of the IP protocol</vt:lpstr>
      <vt:lpstr>ARP Protocol</vt:lpstr>
      <vt:lpstr>ICMP Protocol</vt:lpstr>
      <vt:lpstr>Transport Layer</vt:lpstr>
      <vt:lpstr>Transport Layer</vt:lpstr>
      <vt:lpstr>User Datagram Protocol (UDP) </vt:lpstr>
      <vt:lpstr>User Datagram Protocol (UDP) </vt:lpstr>
      <vt:lpstr>Transmission Control Protocol (TCP) </vt:lpstr>
      <vt:lpstr>Application Layer</vt:lpstr>
      <vt:lpstr>Main Protocols Used in the Application Layer</vt:lpstr>
      <vt:lpstr>2.2 Compare the differences between the following physical layer categories and datalink layer protocols: </vt:lpstr>
      <vt:lpstr>PowerPoint Presentation</vt:lpstr>
      <vt:lpstr>Digital Transmission</vt:lpstr>
      <vt:lpstr>ANALOG-TO-DIGITAL CONVERSION</vt:lpstr>
      <vt:lpstr>Techniques for Analog-To-Digital Conversion</vt:lpstr>
      <vt:lpstr>PowerPoint Presentation</vt:lpstr>
      <vt:lpstr>PCM</vt:lpstr>
      <vt:lpstr>PowerPoint Presentation</vt:lpstr>
      <vt:lpstr>End of Day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Layered Network Models (20%, K2)</dc:title>
  <dc:creator>Len Shand</dc:creator>
  <cp:lastModifiedBy>Len Shand</cp:lastModifiedBy>
  <cp:revision>1</cp:revision>
  <dcterms:created xsi:type="dcterms:W3CDTF">2019-11-05T09:32:35Z</dcterms:created>
  <dcterms:modified xsi:type="dcterms:W3CDTF">2019-11-05T09:33:42Z</dcterms:modified>
</cp:coreProperties>
</file>