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02" r:id="rId2"/>
    <p:sldId id="2167" r:id="rId3"/>
    <p:sldId id="2168" r:id="rId4"/>
    <p:sldId id="2173" r:id="rId5"/>
    <p:sldId id="2174" r:id="rId6"/>
    <p:sldId id="2175" r:id="rId7"/>
    <p:sldId id="2182" r:id="rId8"/>
    <p:sldId id="2183" r:id="rId9"/>
    <p:sldId id="2184" r:id="rId10"/>
    <p:sldId id="2185" r:id="rId11"/>
    <p:sldId id="2186" r:id="rId12"/>
    <p:sldId id="2190" r:id="rId13"/>
    <p:sldId id="2187" r:id="rId14"/>
    <p:sldId id="2188" r:id="rId15"/>
    <p:sldId id="2189" r:id="rId16"/>
    <p:sldId id="2169" r:id="rId17"/>
    <p:sldId id="2191" r:id="rId18"/>
    <p:sldId id="2192" r:id="rId19"/>
    <p:sldId id="2193" r:id="rId20"/>
    <p:sldId id="2197" r:id="rId21"/>
    <p:sldId id="2194" r:id="rId22"/>
    <p:sldId id="2195" r:id="rId23"/>
    <p:sldId id="2196" r:id="rId24"/>
    <p:sldId id="2198" r:id="rId25"/>
    <p:sldId id="2199" r:id="rId26"/>
    <p:sldId id="2200" r:id="rId27"/>
    <p:sldId id="2201" r:id="rId28"/>
    <p:sldId id="2207" r:id="rId29"/>
    <p:sldId id="2208" r:id="rId30"/>
    <p:sldId id="2209" r:id="rId31"/>
    <p:sldId id="2210" r:id="rId32"/>
    <p:sldId id="2211" r:id="rId33"/>
    <p:sldId id="2212" r:id="rId34"/>
    <p:sldId id="2213" r:id="rId35"/>
    <p:sldId id="2214" r:id="rId36"/>
    <p:sldId id="2171" r:id="rId37"/>
    <p:sldId id="2215" r:id="rId38"/>
    <p:sldId id="2216" r:id="rId39"/>
    <p:sldId id="2217" r:id="rId40"/>
    <p:sldId id="2218" r:id="rId41"/>
    <p:sldId id="2219" r:id="rId42"/>
    <p:sldId id="2221" r:id="rId43"/>
    <p:sldId id="2222" r:id="rId44"/>
    <p:sldId id="2223" r:id="rId45"/>
    <p:sldId id="2227" r:id="rId46"/>
    <p:sldId id="2228" r:id="rId47"/>
    <p:sldId id="2229" r:id="rId48"/>
    <p:sldId id="2232" r:id="rId49"/>
    <p:sldId id="2233" r:id="rId50"/>
    <p:sldId id="2236" r:id="rId51"/>
    <p:sldId id="2238" r:id="rId52"/>
    <p:sldId id="2239" r:id="rId53"/>
    <p:sldId id="2240" r:id="rId54"/>
    <p:sldId id="2241" r:id="rId55"/>
    <p:sldId id="2172" r:id="rId56"/>
    <p:sldId id="2242" r:id="rId57"/>
    <p:sldId id="2243" r:id="rId58"/>
    <p:sldId id="224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EB"/>
    <a:srgbClr val="7092BF"/>
    <a:srgbClr val="FFCA0C"/>
    <a:srgbClr val="5B9BD5"/>
    <a:srgbClr val="FD8025"/>
    <a:srgbClr val="B5E51D"/>
    <a:srgbClr val="FEAEC9"/>
    <a:srgbClr val="9AD9EA"/>
    <a:srgbClr val="FEF200"/>
    <a:srgbClr val="C7B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094" autoAdjust="0"/>
  </p:normalViewPr>
  <p:slideViewPr>
    <p:cSldViewPr snapToGrid="0">
      <p:cViewPr varScale="1">
        <p:scale>
          <a:sx n="104" d="100"/>
          <a:sy n="104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1947F-B05B-464F-9D49-59805531EA13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F75B-EE50-46BA-A473-AA7F6300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1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A158D-2F74-4C30-AE77-3C7B83746F5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100763" cy="3432175"/>
          </a:xfrm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A90B-ADEB-489C-A898-5CAC2D3A548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1237" cy="3427413"/>
          </a:xfrm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76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70ED-FF01-4509-8458-A6DD68CC0AD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802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04B20-EB5A-499D-BDC6-46FB58973C7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683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F1F45-F143-44E4-B318-D4CB63ADF2E7}" type="slidenum">
              <a:rPr lang="en-AU" altLang="en-US"/>
              <a:pPr/>
              <a:t>29</a:t>
            </a:fld>
            <a:endParaRPr lang="en-AU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One of the best known and most widely implemented </a:t>
            </a:r>
            <a:r>
              <a:rPr lang="en-AU" altLang="en-US" b="1"/>
              <a:t>trusted third party</a:t>
            </a:r>
            <a:r>
              <a:rPr lang="en-AU" altLang="en-US"/>
              <a:t> key distribution systems. It was developed as part of Project Athena at MIT.</a:t>
            </a:r>
          </a:p>
        </p:txBody>
      </p:sp>
    </p:spTree>
    <p:extLst>
      <p:ext uri="{BB962C8B-B14F-4D97-AF65-F5344CB8AC3E}">
        <p14:creationId xmlns:p14="http://schemas.microsoft.com/office/powerpoint/2010/main" val="100036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68A5B-FCF8-4691-9B96-A0A8BC436839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core of Kerberos is the Authentication and Ticket Granting Servers – these are trusted by all users and servers and must be securely administered.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78920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2F35-7051-4FB8-9797-D23C022F6AC2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Stallings Fig 14-1. Discuss in relation to Table 14-1 which details message exchanges.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48367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CCE076-DC28-497B-BABB-D96C0DAEF134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7958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ABE4AA-C0A6-4442-8A81-3F42A4619BFA}" type="slidenum">
              <a:rPr lang="en-US" altLang="en-US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7639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64D1DE-0E93-44C6-A15F-20502BB2F199}" type="slidenum">
              <a:rPr lang="en-US" altLang="en-US">
                <a:latin typeface="Arial" panose="020B0604020202020204" pitchFamily="34" charset="0"/>
              </a:rPr>
              <a:pPr/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78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BB2710-62DD-4724-8FEB-12CE8EF966A8}" type="slidenum">
              <a:rPr lang="en-US" altLang="en-US">
                <a:latin typeface="Arial" panose="020B0604020202020204" pitchFamily="34" charset="0"/>
              </a:rPr>
              <a:pPr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82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73255-EABA-4994-8A39-E494E98628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7C1B45-6851-46CE-AE22-66656D804416}" type="slidenum">
              <a:rPr lang="en-US" altLang="en-US">
                <a:latin typeface="Arial" panose="020B0604020202020204" pitchFamily="34" charset="0"/>
              </a:rPr>
              <a:pPr/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Identification system requires more computational power than verification systems, and there are more opportunities for an identification system to err.  </a:t>
            </a:r>
          </a:p>
          <a:p>
            <a:pPr eaLnBrk="1" hangingPunct="1">
              <a:defRPr/>
            </a:pPr>
            <a:r>
              <a:rPr lang="en-US" dirty="0" smtClean="0"/>
              <a:t>As a rule, verification systems are deployed when identification simply does not make sense (to eliminate duplicate enrollment, for instance. )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439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63959-5595-4179-861C-D6065E60A2B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C3A2D-B60F-4FF0-9BB5-5FE18446271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4823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F520-6C87-42DA-934B-1177E0AF3A8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56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F8749-6761-4BBF-B7DA-61A8E884527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100762" cy="3432175"/>
          </a:xfrm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9184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69010-B80F-4F95-9A3D-9F5219A54E6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4213"/>
            <a:ext cx="6100763" cy="3432175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16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0618F-8D19-488A-90E0-D500258520B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</p:spTree>
    <p:extLst>
      <p:ext uri="{BB962C8B-B14F-4D97-AF65-F5344CB8AC3E}">
        <p14:creationId xmlns:p14="http://schemas.microsoft.com/office/powerpoint/2010/main" val="409122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551CD-E01F-4F34-AC83-7950A913FCB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</p:spTree>
    <p:extLst>
      <p:ext uri="{BB962C8B-B14F-4D97-AF65-F5344CB8AC3E}">
        <p14:creationId xmlns:p14="http://schemas.microsoft.com/office/powerpoint/2010/main" val="95107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4D854-484E-41AB-96CD-C55907E09C3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4D854-484E-41AB-96CD-C55907E09C3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7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8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52089-9637-4E6E-9DEA-65FC3CE4E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90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7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7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7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2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5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6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1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4D854-484E-41AB-96CD-C55907E09C3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0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F7786-61FE-468C-A9CC-B0121ACAA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1.wmf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6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6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65.w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4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67.w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8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AAF0E39-8064-419D-A171-F9992E0D5471}"/>
              </a:ext>
            </a:extLst>
          </p:cNvPr>
          <p:cNvSpPr/>
          <p:nvPr/>
        </p:nvSpPr>
        <p:spPr>
          <a:xfrm>
            <a:off x="7533554" y="574321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409DC-80B8-4DCE-BD5E-7C63278BCB50}"/>
              </a:ext>
            </a:extLst>
          </p:cNvPr>
          <p:cNvSpPr/>
          <p:nvPr/>
        </p:nvSpPr>
        <p:spPr>
          <a:xfrm>
            <a:off x="7157173" y="5882367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F5E53-EB6A-4602-AEA3-5524AA25CAFD}"/>
              </a:ext>
            </a:extLst>
          </p:cNvPr>
          <p:cNvSpPr txBox="1"/>
          <p:nvPr/>
        </p:nvSpPr>
        <p:spPr>
          <a:xfrm>
            <a:off x="8286316" y="6063578"/>
            <a:ext cx="1861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QAN 603/0884/9</a:t>
            </a: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05730307-46CA-4C70-AB6B-D7C2EB65A0F8}"/>
              </a:ext>
            </a:extLst>
          </p:cNvPr>
          <p:cNvSpPr>
            <a:spLocks noChangeAspect="1"/>
          </p:cNvSpPr>
          <p:nvPr/>
        </p:nvSpPr>
        <p:spPr>
          <a:xfrm>
            <a:off x="7365182" y="606357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EE4AC-9241-4652-A447-14C6C758BF90}"/>
              </a:ext>
            </a:extLst>
          </p:cNvPr>
          <p:cNvSpPr txBox="1"/>
          <p:nvPr/>
        </p:nvSpPr>
        <p:spPr>
          <a:xfrm>
            <a:off x="7157173" y="2171603"/>
            <a:ext cx="4914753" cy="332398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3600" b="1" dirty="0">
                <a:solidFill>
                  <a:schemeClr val="accent1">
                    <a:lumMod val="75000"/>
                  </a:schemeClr>
                </a:solidFill>
                <a:latin typeface="Moon 2.0 Bold" panose="00000500000000000000" pitchFamily="50" charset="0"/>
                <a:ea typeface="Moon 2.0 Bold" panose="00000500000000000000" pitchFamily="50" charset="0"/>
              </a:rPr>
              <a:t>BCS Level 4 Certificate in Security Technology Building Blocks Enhanced Syllabus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Moon 2.0 Bold" panose="00000500000000000000" pitchFamily="50" charset="0"/>
            </a:endParaRPr>
          </a:p>
        </p:txBody>
      </p:sp>
      <p:pic>
        <p:nvPicPr>
          <p:cNvPr id="16" name="Picture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DCE068DE-CBDA-42ED-90EB-D25F438DECFB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3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866" name="Picture 2" descr="Text-b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17650"/>
            <a:ext cx="8877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7" name="Picture 3" descr="Text-b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68650"/>
            <a:ext cx="8877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8" name="Picture 4" descr="Text-b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811713"/>
            <a:ext cx="8877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Identity and Access Management</a:t>
            </a:r>
          </a:p>
        </p:txBody>
      </p:sp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4281488" y="3494089"/>
            <a:ext cx="57769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85838" indent="-4143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04950" indent="-40481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4538" indent="-3952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8738" indent="-469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559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131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703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275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process of authenticating credentials and controlling access to networked resources based on trust and identity</a:t>
            </a:r>
          </a:p>
        </p:txBody>
      </p:sp>
      <p:sp>
        <p:nvSpPr>
          <p:cNvPr id="676871" name="Rectangle 7"/>
          <p:cNvSpPr>
            <a:spLocks noChangeArrowheads="1"/>
          </p:cNvSpPr>
          <p:nvPr/>
        </p:nvSpPr>
        <p:spPr bwMode="auto">
          <a:xfrm>
            <a:off x="4281488" y="1793875"/>
            <a:ext cx="609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85838" indent="-4143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04950" indent="-40481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4538" indent="-3952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8738" indent="-469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559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131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703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275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Repositories for storing and managing accounts, identity information, and </a:t>
            </a:r>
            <a:b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security credentials 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4281489" y="5099050"/>
            <a:ext cx="63134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85838" indent="-4143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04950" indent="-40481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4538" indent="-3952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8738" indent="-469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559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131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703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27538" indent="-469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processes used to create and delete accounts, manage account and entitlement changes, and track policy compliance</a:t>
            </a:r>
          </a:p>
        </p:txBody>
      </p:sp>
      <p:grpSp>
        <p:nvGrpSpPr>
          <p:cNvPr id="676873" name="Group 9"/>
          <p:cNvGrpSpPr>
            <a:grpSpLocks/>
          </p:cNvGrpSpPr>
          <p:nvPr/>
        </p:nvGrpSpPr>
        <p:grpSpPr bwMode="auto">
          <a:xfrm>
            <a:off x="1814513" y="1463676"/>
            <a:ext cx="2336800" cy="1554163"/>
            <a:chOff x="183" y="922"/>
            <a:chExt cx="1472" cy="979"/>
          </a:xfrm>
        </p:grpSpPr>
        <p:pic>
          <p:nvPicPr>
            <p:cNvPr id="676874" name="Picture 10" descr="Transparent b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922"/>
              <a:ext cx="1472" cy="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75" name="Text Box 11"/>
            <p:cNvSpPr txBox="1">
              <a:spLocks noChangeArrowheads="1"/>
            </p:cNvSpPr>
            <p:nvPr/>
          </p:nvSpPr>
          <p:spPr bwMode="auto">
            <a:xfrm>
              <a:off x="416" y="1171"/>
              <a:ext cx="901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Directory </a:t>
              </a:r>
              <a:b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</a:b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Services</a:t>
              </a:r>
            </a:p>
          </p:txBody>
        </p:sp>
      </p:grpSp>
      <p:grpSp>
        <p:nvGrpSpPr>
          <p:cNvPr id="676876" name="Group 12"/>
          <p:cNvGrpSpPr>
            <a:grpSpLocks/>
          </p:cNvGrpSpPr>
          <p:nvPr/>
        </p:nvGrpSpPr>
        <p:grpSpPr bwMode="auto">
          <a:xfrm>
            <a:off x="1814513" y="3152776"/>
            <a:ext cx="2336800" cy="1554163"/>
            <a:chOff x="183" y="1986"/>
            <a:chExt cx="1472" cy="979"/>
          </a:xfrm>
        </p:grpSpPr>
        <p:pic>
          <p:nvPicPr>
            <p:cNvPr id="676877" name="Picture 13" descr="Transparent b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1986"/>
              <a:ext cx="1472" cy="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78" name="Text Box 14"/>
            <p:cNvSpPr txBox="1">
              <a:spLocks noChangeArrowheads="1"/>
            </p:cNvSpPr>
            <p:nvPr/>
          </p:nvSpPr>
          <p:spPr bwMode="auto">
            <a:xfrm>
              <a:off x="274" y="2235"/>
              <a:ext cx="120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Access </a:t>
              </a:r>
              <a:b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</a:b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676879" name="Group 15"/>
          <p:cNvGrpSpPr>
            <a:grpSpLocks/>
          </p:cNvGrpSpPr>
          <p:nvPr/>
        </p:nvGrpSpPr>
        <p:grpSpPr bwMode="auto">
          <a:xfrm>
            <a:off x="1814513" y="4779963"/>
            <a:ext cx="2336800" cy="1554162"/>
            <a:chOff x="183" y="3011"/>
            <a:chExt cx="1472" cy="979"/>
          </a:xfrm>
        </p:grpSpPr>
        <p:pic>
          <p:nvPicPr>
            <p:cNvPr id="676880" name="Picture 16" descr="Transparent bo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3011"/>
              <a:ext cx="1472" cy="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81" name="Text Box 17"/>
            <p:cNvSpPr txBox="1">
              <a:spLocks noChangeArrowheads="1"/>
            </p:cNvSpPr>
            <p:nvPr/>
          </p:nvSpPr>
          <p:spPr bwMode="auto">
            <a:xfrm>
              <a:off x="274" y="3145"/>
              <a:ext cx="1207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Identity </a:t>
              </a:r>
              <a:b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</a:b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Lifecycle</a:t>
              </a:r>
              <a:b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</a:br>
              <a:r>
                <a:rPr lang="en-US" altLang="en-US" sz="2400" b="1" i="1">
                  <a:solidFill>
                    <a:schemeClr val="bg2"/>
                  </a:solidFill>
                  <a:cs typeface="Arial" panose="020B0604020202020204" pitchFamily="34" charset="0"/>
                </a:rPr>
                <a:t>Management</a:t>
              </a:r>
            </a:p>
          </p:txBody>
        </p:sp>
      </p:grpSp>
      <p:grpSp>
        <p:nvGrpSpPr>
          <p:cNvPr id="676882" name="Group 18"/>
          <p:cNvGrpSpPr>
            <a:grpSpLocks/>
          </p:cNvGrpSpPr>
          <p:nvPr/>
        </p:nvGrpSpPr>
        <p:grpSpPr bwMode="auto">
          <a:xfrm>
            <a:off x="709613" y="1330325"/>
            <a:ext cx="10801351" cy="4662488"/>
            <a:chOff x="-513" y="838"/>
            <a:chExt cx="6804" cy="2937"/>
          </a:xfrm>
        </p:grpSpPr>
        <p:sp>
          <p:nvSpPr>
            <p:cNvPr id="676883" name="Rectangle 19"/>
            <p:cNvSpPr>
              <a:spLocks noChangeArrowheads="1"/>
            </p:cNvSpPr>
            <p:nvPr/>
          </p:nvSpPr>
          <p:spPr bwMode="auto">
            <a:xfrm>
              <a:off x="9" y="1010"/>
              <a:ext cx="1567" cy="2592"/>
            </a:xfrm>
            <a:prstGeom prst="rect">
              <a:avLst/>
            </a:prstGeom>
            <a:gradFill rotWithShape="1">
              <a:gsLst>
                <a:gs pos="0">
                  <a:srgbClr val="AEFEEF">
                    <a:alpha val="70000"/>
                  </a:srgbClr>
                </a:gs>
                <a:gs pos="100000">
                  <a:srgbClr val="AEFEE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884" name="Rectangle 20"/>
            <p:cNvSpPr>
              <a:spLocks noChangeArrowheads="1"/>
            </p:cNvSpPr>
            <p:nvPr/>
          </p:nvSpPr>
          <p:spPr bwMode="auto">
            <a:xfrm>
              <a:off x="-513" y="838"/>
              <a:ext cx="6804" cy="2937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885" name="Rectangle 21"/>
            <p:cNvSpPr>
              <a:spLocks noChangeArrowheads="1"/>
            </p:cNvSpPr>
            <p:nvPr/>
          </p:nvSpPr>
          <p:spPr bwMode="auto">
            <a:xfrm>
              <a:off x="333" y="948"/>
              <a:ext cx="5436" cy="2716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886" name="Rectangle 22"/>
            <p:cNvSpPr>
              <a:spLocks noChangeArrowheads="1"/>
            </p:cNvSpPr>
            <p:nvPr/>
          </p:nvSpPr>
          <p:spPr bwMode="auto">
            <a:xfrm>
              <a:off x="404" y="1265"/>
              <a:ext cx="4896" cy="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1092200" indent="-455613" algn="l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604963" indent="-398463" algn="l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2117725" indent="-398463" algn="l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628900" indent="-396875" algn="l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3086100" indent="-396875" fontAlgn="base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543300" indent="-396875" fontAlgn="base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4000500" indent="-396875" fontAlgn="base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4457700" indent="-396875" fontAlgn="base">
                <a:spcBef>
                  <a:spcPct val="20000"/>
                </a:spcBef>
                <a:spcAft>
                  <a:spcPct val="20000"/>
                </a:spcAft>
                <a:buSzPct val="110000"/>
                <a:buBlip>
                  <a:blip r:embed="rId5"/>
                </a:buBlip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buFontTx/>
                <a:buNone/>
              </a:pPr>
              <a:endParaRPr lang="en-US" altLang="en-US"/>
            </a:p>
            <a:p>
              <a:pPr algn="ctr">
                <a:buFontTx/>
                <a:buNone/>
              </a:pPr>
              <a:r>
                <a:rPr lang="en-US" altLang="en-US" sz="3600">
                  <a:solidFill>
                    <a:schemeClr val="bg2"/>
                  </a:solidFill>
                </a:rPr>
                <a:t>A system of procedures, policies and technologies to manage the lifecycle and entitlements of electronic credentials</a:t>
              </a:r>
            </a:p>
            <a:p>
              <a:pPr algn="ctr">
                <a:lnSpc>
                  <a:spcPct val="120000"/>
                </a:lnSpc>
                <a:buFontTx/>
                <a:buNone/>
              </a:pPr>
              <a:endParaRPr lang="en-US" altLang="en-US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3273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7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0" grpId="0" autoUpdateAnimBg="0"/>
      <p:bldP spid="676871" grpId="0" autoUpdateAnimBg="0"/>
      <p:bldP spid="67687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the Chaos?</a:t>
            </a:r>
          </a:p>
        </p:txBody>
      </p:sp>
      <p:cxnSp>
        <p:nvCxnSpPr>
          <p:cNvPr id="678916" name="AutoShape 4"/>
          <p:cNvCxnSpPr>
            <a:cxnSpLocks noChangeShapeType="1"/>
          </p:cNvCxnSpPr>
          <p:nvPr/>
        </p:nvCxnSpPr>
        <p:spPr bwMode="auto">
          <a:xfrm rot="10800000" flipV="1">
            <a:off x="6886575" y="1814513"/>
            <a:ext cx="7938" cy="1827212"/>
          </a:xfrm>
          <a:prstGeom prst="curvedConnector3">
            <a:avLst>
              <a:gd name="adj1" fmla="val 1536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17" name="AutoShape 5"/>
          <p:cNvCxnSpPr>
            <a:cxnSpLocks noChangeShapeType="1"/>
          </p:cNvCxnSpPr>
          <p:nvPr/>
        </p:nvCxnSpPr>
        <p:spPr bwMode="auto">
          <a:xfrm rot="10800000" flipH="1" flipV="1">
            <a:off x="6886575" y="3032125"/>
            <a:ext cx="1588" cy="1828800"/>
          </a:xfrm>
          <a:prstGeom prst="curvedConnector3">
            <a:avLst>
              <a:gd name="adj1" fmla="val -556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18" name="AutoShape 6"/>
          <p:cNvCxnSpPr>
            <a:cxnSpLocks noChangeShapeType="1"/>
          </p:cNvCxnSpPr>
          <p:nvPr/>
        </p:nvCxnSpPr>
        <p:spPr bwMode="auto">
          <a:xfrm rot="10800000" flipV="1">
            <a:off x="6886575" y="1814513"/>
            <a:ext cx="7938" cy="1217612"/>
          </a:xfrm>
          <a:prstGeom prst="curvedConnector3">
            <a:avLst>
              <a:gd name="adj1" fmla="val 298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19" name="AutoShape 7"/>
          <p:cNvCxnSpPr>
            <a:cxnSpLocks noChangeShapeType="1"/>
          </p:cNvCxnSpPr>
          <p:nvPr/>
        </p:nvCxnSpPr>
        <p:spPr bwMode="auto">
          <a:xfrm rot="10800000" flipH="1">
            <a:off x="6886575" y="3641725"/>
            <a:ext cx="1588" cy="609600"/>
          </a:xfrm>
          <a:prstGeom prst="curvedConnector3">
            <a:avLst>
              <a:gd name="adj1" fmla="val 660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20" name="AutoShape 8"/>
          <p:cNvCxnSpPr>
            <a:cxnSpLocks noChangeShapeType="1"/>
          </p:cNvCxnSpPr>
          <p:nvPr/>
        </p:nvCxnSpPr>
        <p:spPr bwMode="auto">
          <a:xfrm rot="10800000" flipH="1" flipV="1">
            <a:off x="6886575" y="4251325"/>
            <a:ext cx="1588" cy="609600"/>
          </a:xfrm>
          <a:prstGeom prst="curvedConnector3">
            <a:avLst>
              <a:gd name="adj1" fmla="val 14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21" name="AutoShape 9"/>
          <p:cNvCxnSpPr>
            <a:cxnSpLocks noChangeShapeType="1"/>
          </p:cNvCxnSpPr>
          <p:nvPr/>
        </p:nvCxnSpPr>
        <p:spPr bwMode="auto">
          <a:xfrm rot="10800000" flipH="1">
            <a:off x="6886575" y="1814513"/>
            <a:ext cx="7938" cy="2436812"/>
          </a:xfrm>
          <a:prstGeom prst="curvedConnector3">
            <a:avLst>
              <a:gd name="adj1" fmla="val -116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22" name="AutoShape 10"/>
          <p:cNvCxnSpPr>
            <a:cxnSpLocks noChangeShapeType="1"/>
          </p:cNvCxnSpPr>
          <p:nvPr/>
        </p:nvCxnSpPr>
        <p:spPr bwMode="auto">
          <a:xfrm rot="10800000" flipH="1" flipV="1">
            <a:off x="6886575" y="3641725"/>
            <a:ext cx="1588" cy="609600"/>
          </a:xfrm>
          <a:prstGeom prst="curvedConnector3">
            <a:avLst>
              <a:gd name="adj1" fmla="val -972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23" name="AutoShape 11"/>
          <p:cNvCxnSpPr>
            <a:cxnSpLocks noChangeShapeType="1"/>
          </p:cNvCxnSpPr>
          <p:nvPr/>
        </p:nvCxnSpPr>
        <p:spPr bwMode="auto">
          <a:xfrm rot="10800000">
            <a:off x="3486150" y="2655889"/>
            <a:ext cx="3105150" cy="1443037"/>
          </a:xfrm>
          <a:prstGeom prst="curvedConnector3">
            <a:avLst>
              <a:gd name="adj1" fmla="val 39264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24" name="AutoShape 12"/>
          <p:cNvCxnSpPr>
            <a:cxnSpLocks noChangeShapeType="1"/>
          </p:cNvCxnSpPr>
          <p:nvPr/>
        </p:nvCxnSpPr>
        <p:spPr bwMode="auto">
          <a:xfrm rot="10800000" flipV="1">
            <a:off x="4600575" y="3679825"/>
            <a:ext cx="2209800" cy="236538"/>
          </a:xfrm>
          <a:prstGeom prst="curvedConnector4">
            <a:avLst>
              <a:gd name="adj1" fmla="val 50000"/>
              <a:gd name="adj2" fmla="val 196644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25" name="AutoShape 13"/>
          <p:cNvCxnSpPr>
            <a:cxnSpLocks noChangeShapeType="1"/>
          </p:cNvCxnSpPr>
          <p:nvPr/>
        </p:nvCxnSpPr>
        <p:spPr bwMode="auto">
          <a:xfrm flipV="1">
            <a:off x="3781425" y="1814514"/>
            <a:ext cx="3113088" cy="1069975"/>
          </a:xfrm>
          <a:prstGeom prst="curvedConnector3">
            <a:avLst>
              <a:gd name="adj1" fmla="val 67208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8926" name="AutoShape 14"/>
          <p:cNvSpPr>
            <a:spLocks noChangeArrowheads="1"/>
          </p:cNvSpPr>
          <p:nvPr/>
        </p:nvSpPr>
        <p:spPr bwMode="auto">
          <a:xfrm>
            <a:off x="1857375" y="2228851"/>
            <a:ext cx="2743200" cy="16875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8927" name="AutoShape 15"/>
          <p:cNvSpPr>
            <a:spLocks noChangeArrowheads="1"/>
          </p:cNvSpPr>
          <p:nvPr/>
        </p:nvSpPr>
        <p:spPr bwMode="auto">
          <a:xfrm>
            <a:off x="1781175" y="2155826"/>
            <a:ext cx="2667000" cy="16859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8928" name="Rectangle 16"/>
          <p:cNvSpPr>
            <a:spLocks noChangeArrowheads="1"/>
          </p:cNvSpPr>
          <p:nvPr/>
        </p:nvSpPr>
        <p:spPr bwMode="auto">
          <a:xfrm>
            <a:off x="2543176" y="3375026"/>
            <a:ext cx="11414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latin typeface="Franklin Gothic Medium" panose="020B0603020102020204" pitchFamily="34" charset="0"/>
                <a:cs typeface="Arial" panose="020B0604020202020204" pitchFamily="34" charset="0"/>
              </a:rPr>
              <a:t>Enterprise Directory</a:t>
            </a:r>
          </a:p>
        </p:txBody>
      </p:sp>
      <p:cxnSp>
        <p:nvCxnSpPr>
          <p:cNvPr id="678929" name="AutoShape 17"/>
          <p:cNvCxnSpPr>
            <a:cxnSpLocks noChangeShapeType="1"/>
          </p:cNvCxnSpPr>
          <p:nvPr/>
        </p:nvCxnSpPr>
        <p:spPr bwMode="auto">
          <a:xfrm rot="10800000" flipH="1" flipV="1">
            <a:off x="6886575" y="2422525"/>
            <a:ext cx="1588" cy="30480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30" name="AutoShape 18"/>
          <p:cNvCxnSpPr>
            <a:cxnSpLocks noChangeShapeType="1"/>
          </p:cNvCxnSpPr>
          <p:nvPr/>
        </p:nvCxnSpPr>
        <p:spPr bwMode="auto">
          <a:xfrm rot="10800000" flipH="1" flipV="1">
            <a:off x="6886575" y="2422525"/>
            <a:ext cx="1588" cy="1219200"/>
          </a:xfrm>
          <a:prstGeom prst="curvedConnector3">
            <a:avLst>
              <a:gd name="adj1" fmla="val 18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31" name="AutoShape 19"/>
          <p:cNvCxnSpPr>
            <a:cxnSpLocks noChangeShapeType="1"/>
          </p:cNvCxnSpPr>
          <p:nvPr/>
        </p:nvCxnSpPr>
        <p:spPr bwMode="auto">
          <a:xfrm rot="10800000" flipH="1" flipV="1">
            <a:off x="6894514" y="1814513"/>
            <a:ext cx="1457325" cy="3046412"/>
          </a:xfrm>
          <a:prstGeom prst="curvedConnector5">
            <a:avLst>
              <a:gd name="adj1" fmla="val -15685"/>
              <a:gd name="adj2" fmla="val 49972"/>
              <a:gd name="adj3" fmla="val 115685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32" name="AutoShape 20"/>
          <p:cNvCxnSpPr>
            <a:cxnSpLocks noChangeShapeType="1"/>
          </p:cNvCxnSpPr>
          <p:nvPr/>
        </p:nvCxnSpPr>
        <p:spPr bwMode="auto">
          <a:xfrm rot="10800000" flipH="1" flipV="1">
            <a:off x="6886575" y="2422525"/>
            <a:ext cx="1588" cy="18288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8933" name="Rectangle 21"/>
          <p:cNvSpPr>
            <a:spLocks noChangeArrowheads="1"/>
          </p:cNvSpPr>
          <p:nvPr/>
        </p:nvSpPr>
        <p:spPr bwMode="auto">
          <a:xfrm>
            <a:off x="8951913" y="1624013"/>
            <a:ext cx="1465262" cy="531812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HR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678934" name="Rectangle 22"/>
          <p:cNvSpPr>
            <a:spLocks noChangeArrowheads="1"/>
          </p:cNvSpPr>
          <p:nvPr/>
        </p:nvSpPr>
        <p:spPr bwMode="auto">
          <a:xfrm>
            <a:off x="8943976" y="3451225"/>
            <a:ext cx="1465263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Infra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78935" name="Rectangle 23"/>
          <p:cNvSpPr>
            <a:spLocks noChangeArrowheads="1"/>
          </p:cNvSpPr>
          <p:nvPr/>
        </p:nvSpPr>
        <p:spPr bwMode="auto">
          <a:xfrm>
            <a:off x="8943976" y="2841625"/>
            <a:ext cx="1465263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Lotus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Notes Apps</a:t>
            </a:r>
          </a:p>
        </p:txBody>
      </p:sp>
      <p:sp>
        <p:nvSpPr>
          <p:cNvPr id="678936" name="Rectangle 24"/>
          <p:cNvSpPr>
            <a:spLocks noChangeArrowheads="1"/>
          </p:cNvSpPr>
          <p:nvPr/>
        </p:nvSpPr>
        <p:spPr bwMode="auto">
          <a:xfrm>
            <a:off x="8943976" y="4670425"/>
            <a:ext cx="1465263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In-House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78937" name="Rectangle 25"/>
          <p:cNvSpPr>
            <a:spLocks noChangeArrowheads="1"/>
          </p:cNvSpPr>
          <p:nvPr/>
        </p:nvSpPr>
        <p:spPr bwMode="auto">
          <a:xfrm>
            <a:off x="8943976" y="4060825"/>
            <a:ext cx="1465263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COTS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78938" name="Rectangle 26"/>
          <p:cNvSpPr>
            <a:spLocks noChangeArrowheads="1"/>
          </p:cNvSpPr>
          <p:nvPr/>
        </p:nvSpPr>
        <p:spPr bwMode="auto">
          <a:xfrm>
            <a:off x="8943976" y="2232026"/>
            <a:ext cx="1465263" cy="5318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NOS</a:t>
            </a:r>
          </a:p>
        </p:txBody>
      </p:sp>
      <p:sp>
        <p:nvSpPr>
          <p:cNvPr id="678939" name="Rectangle 27"/>
          <p:cNvSpPr>
            <a:spLocks noChangeArrowheads="1"/>
          </p:cNvSpPr>
          <p:nvPr/>
        </p:nvSpPr>
        <p:spPr bwMode="auto">
          <a:xfrm>
            <a:off x="8943976" y="5280025"/>
            <a:ext cx="1465263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In-House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cxnSp>
        <p:nvCxnSpPr>
          <p:cNvPr id="678940" name="AutoShape 28"/>
          <p:cNvCxnSpPr>
            <a:cxnSpLocks noChangeShapeType="1"/>
            <a:stCxn id="678933" idx="1"/>
            <a:endCxn id="678991" idx="4"/>
          </p:cNvCxnSpPr>
          <p:nvPr/>
        </p:nvCxnSpPr>
        <p:spPr bwMode="auto">
          <a:xfrm flipH="1">
            <a:off x="8105775" y="1890713"/>
            <a:ext cx="846138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41" name="AutoShape 29"/>
          <p:cNvCxnSpPr>
            <a:cxnSpLocks noChangeShapeType="1"/>
            <a:stCxn id="678938" idx="1"/>
            <a:endCxn id="678984" idx="3"/>
          </p:cNvCxnSpPr>
          <p:nvPr/>
        </p:nvCxnSpPr>
        <p:spPr bwMode="auto">
          <a:xfrm flipH="1">
            <a:off x="8105775" y="2498725"/>
            <a:ext cx="838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42" name="AutoShape 30"/>
          <p:cNvCxnSpPr>
            <a:cxnSpLocks noChangeShapeType="1"/>
            <a:stCxn id="678935" idx="1"/>
            <a:endCxn id="678977" idx="4"/>
          </p:cNvCxnSpPr>
          <p:nvPr/>
        </p:nvCxnSpPr>
        <p:spPr bwMode="auto">
          <a:xfrm flipH="1">
            <a:off x="8105775" y="3108325"/>
            <a:ext cx="838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43" name="AutoShape 31"/>
          <p:cNvCxnSpPr>
            <a:cxnSpLocks noChangeShapeType="1"/>
            <a:stCxn id="678934" idx="1"/>
            <a:endCxn id="678970" idx="5"/>
          </p:cNvCxnSpPr>
          <p:nvPr/>
        </p:nvCxnSpPr>
        <p:spPr bwMode="auto">
          <a:xfrm flipH="1">
            <a:off x="8029575" y="3717925"/>
            <a:ext cx="9144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44" name="AutoShape 32"/>
          <p:cNvCxnSpPr>
            <a:cxnSpLocks noChangeShapeType="1"/>
            <a:stCxn id="678937" idx="1"/>
            <a:endCxn id="678963" idx="5"/>
          </p:cNvCxnSpPr>
          <p:nvPr/>
        </p:nvCxnSpPr>
        <p:spPr bwMode="auto">
          <a:xfrm flipH="1">
            <a:off x="8029575" y="4327525"/>
            <a:ext cx="9144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45" name="AutoShape 33"/>
          <p:cNvCxnSpPr>
            <a:cxnSpLocks noChangeShapeType="1"/>
            <a:stCxn id="678936" idx="1"/>
            <a:endCxn id="678956" idx="4"/>
          </p:cNvCxnSpPr>
          <p:nvPr/>
        </p:nvCxnSpPr>
        <p:spPr bwMode="auto">
          <a:xfrm flipH="1">
            <a:off x="8105775" y="4937125"/>
            <a:ext cx="838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46" name="AutoShape 34"/>
          <p:cNvCxnSpPr>
            <a:cxnSpLocks noChangeShapeType="1"/>
            <a:stCxn id="678939" idx="1"/>
            <a:endCxn id="678949" idx="5"/>
          </p:cNvCxnSpPr>
          <p:nvPr/>
        </p:nvCxnSpPr>
        <p:spPr bwMode="auto">
          <a:xfrm flipH="1">
            <a:off x="8029575" y="5546725"/>
            <a:ext cx="9144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8947" name="Group 35"/>
          <p:cNvGrpSpPr>
            <a:grpSpLocks/>
          </p:cNvGrpSpPr>
          <p:nvPr/>
        </p:nvGrpSpPr>
        <p:grpSpPr bwMode="auto">
          <a:xfrm>
            <a:off x="6581775" y="5280025"/>
            <a:ext cx="1828800" cy="533400"/>
            <a:chOff x="2880" y="3264"/>
            <a:chExt cx="1152" cy="336"/>
          </a:xfrm>
        </p:grpSpPr>
        <p:sp>
          <p:nvSpPr>
            <p:cNvPr id="678948" name="Rectangle 36"/>
            <p:cNvSpPr>
              <a:spLocks noChangeArrowheads="1"/>
            </p:cNvSpPr>
            <p:nvPr/>
          </p:nvSpPr>
          <p:spPr bwMode="auto">
            <a:xfrm>
              <a:off x="2880" y="3264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49" name="AutoShape 37"/>
            <p:cNvSpPr>
              <a:spLocks noChangeArrowheads="1"/>
            </p:cNvSpPr>
            <p:nvPr/>
          </p:nvSpPr>
          <p:spPr bwMode="auto">
            <a:xfrm>
              <a:off x="3504" y="3360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78950" name="Picture 3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456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51" name="Text Box 39"/>
            <p:cNvSpPr txBox="1">
              <a:spLocks noChangeArrowheads="1"/>
            </p:cNvSpPr>
            <p:nvPr/>
          </p:nvSpPr>
          <p:spPr bwMode="auto">
            <a:xfrm>
              <a:off x="2880" y="326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78952" name="Text Box 40"/>
            <p:cNvSpPr txBox="1">
              <a:spLocks noChangeArrowheads="1"/>
            </p:cNvSpPr>
            <p:nvPr/>
          </p:nvSpPr>
          <p:spPr bwMode="auto">
            <a:xfrm>
              <a:off x="2880" y="336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53" name="Text Box 41"/>
            <p:cNvSpPr txBox="1">
              <a:spLocks noChangeArrowheads="1"/>
            </p:cNvSpPr>
            <p:nvPr/>
          </p:nvSpPr>
          <p:spPr bwMode="auto">
            <a:xfrm>
              <a:off x="2880" y="345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78954" name="Group 42"/>
          <p:cNvGrpSpPr>
            <a:grpSpLocks/>
          </p:cNvGrpSpPr>
          <p:nvPr/>
        </p:nvGrpSpPr>
        <p:grpSpPr bwMode="auto">
          <a:xfrm>
            <a:off x="6581775" y="4670425"/>
            <a:ext cx="1828800" cy="533400"/>
            <a:chOff x="2880" y="2880"/>
            <a:chExt cx="1152" cy="336"/>
          </a:xfrm>
        </p:grpSpPr>
        <p:sp>
          <p:nvSpPr>
            <p:cNvPr id="678955" name="Rectangle 43"/>
            <p:cNvSpPr>
              <a:spLocks noChangeArrowheads="1"/>
            </p:cNvSpPr>
            <p:nvPr/>
          </p:nvSpPr>
          <p:spPr bwMode="auto">
            <a:xfrm>
              <a:off x="2880" y="2880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56" name="AutoShape 44"/>
            <p:cNvSpPr>
              <a:spLocks noChangeArrowheads="1"/>
            </p:cNvSpPr>
            <p:nvPr/>
          </p:nvSpPr>
          <p:spPr bwMode="auto">
            <a:xfrm>
              <a:off x="3552" y="2976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8957" name="Picture 45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58" name="Text Box 46"/>
            <p:cNvSpPr txBox="1">
              <a:spLocks noChangeArrowheads="1"/>
            </p:cNvSpPr>
            <p:nvPr/>
          </p:nvSpPr>
          <p:spPr bwMode="auto">
            <a:xfrm>
              <a:off x="2880" y="288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78959" name="Text Box 47"/>
            <p:cNvSpPr txBox="1">
              <a:spLocks noChangeArrowheads="1"/>
            </p:cNvSpPr>
            <p:nvPr/>
          </p:nvSpPr>
          <p:spPr bwMode="auto">
            <a:xfrm>
              <a:off x="2880" y="297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60" name="Text Box 48"/>
            <p:cNvSpPr txBox="1">
              <a:spLocks noChangeArrowheads="1"/>
            </p:cNvSpPr>
            <p:nvPr/>
          </p:nvSpPr>
          <p:spPr bwMode="auto">
            <a:xfrm>
              <a:off x="2880" y="307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78961" name="Group 49"/>
          <p:cNvGrpSpPr>
            <a:grpSpLocks/>
          </p:cNvGrpSpPr>
          <p:nvPr/>
        </p:nvGrpSpPr>
        <p:grpSpPr bwMode="auto">
          <a:xfrm>
            <a:off x="6581775" y="4060825"/>
            <a:ext cx="1828800" cy="533400"/>
            <a:chOff x="2880" y="2496"/>
            <a:chExt cx="1152" cy="336"/>
          </a:xfrm>
        </p:grpSpPr>
        <p:sp>
          <p:nvSpPr>
            <p:cNvPr id="678962" name="Rectangle 50"/>
            <p:cNvSpPr>
              <a:spLocks noChangeArrowheads="1"/>
            </p:cNvSpPr>
            <p:nvPr/>
          </p:nvSpPr>
          <p:spPr bwMode="auto">
            <a:xfrm>
              <a:off x="2880" y="2496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63" name="AutoShape 51"/>
            <p:cNvSpPr>
              <a:spLocks noChangeArrowheads="1"/>
            </p:cNvSpPr>
            <p:nvPr/>
          </p:nvSpPr>
          <p:spPr bwMode="auto">
            <a:xfrm>
              <a:off x="3504" y="2592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78964" name="Picture 52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65" name="Text Box 53"/>
            <p:cNvSpPr txBox="1">
              <a:spLocks noChangeArrowheads="1"/>
            </p:cNvSpPr>
            <p:nvPr/>
          </p:nvSpPr>
          <p:spPr bwMode="auto">
            <a:xfrm>
              <a:off x="2880" y="249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78966" name="Text Box 54"/>
            <p:cNvSpPr txBox="1">
              <a:spLocks noChangeArrowheads="1"/>
            </p:cNvSpPr>
            <p:nvPr/>
          </p:nvSpPr>
          <p:spPr bwMode="auto">
            <a:xfrm>
              <a:off x="2880" y="259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67" name="Text Box 55"/>
            <p:cNvSpPr txBox="1">
              <a:spLocks noChangeArrowheads="1"/>
            </p:cNvSpPr>
            <p:nvPr/>
          </p:nvSpPr>
          <p:spPr bwMode="auto">
            <a:xfrm>
              <a:off x="2880" y="268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78968" name="Group 56"/>
          <p:cNvGrpSpPr>
            <a:grpSpLocks/>
          </p:cNvGrpSpPr>
          <p:nvPr/>
        </p:nvGrpSpPr>
        <p:grpSpPr bwMode="auto">
          <a:xfrm>
            <a:off x="6581775" y="3451225"/>
            <a:ext cx="1828800" cy="533400"/>
            <a:chOff x="2880" y="2112"/>
            <a:chExt cx="1152" cy="336"/>
          </a:xfrm>
        </p:grpSpPr>
        <p:sp>
          <p:nvSpPr>
            <p:cNvPr id="678969" name="Rectangle 57"/>
            <p:cNvSpPr>
              <a:spLocks noChangeArrowheads="1"/>
            </p:cNvSpPr>
            <p:nvPr/>
          </p:nvSpPr>
          <p:spPr bwMode="auto">
            <a:xfrm>
              <a:off x="2880" y="2112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70" name="AutoShape 58"/>
            <p:cNvSpPr>
              <a:spLocks noChangeArrowheads="1"/>
            </p:cNvSpPr>
            <p:nvPr/>
          </p:nvSpPr>
          <p:spPr bwMode="auto">
            <a:xfrm>
              <a:off x="3504" y="2208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78971" name="Picture 59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04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72" name="Text Box 60"/>
            <p:cNvSpPr txBox="1">
              <a:spLocks noChangeArrowheads="1"/>
            </p:cNvSpPr>
            <p:nvPr/>
          </p:nvSpPr>
          <p:spPr bwMode="auto">
            <a:xfrm>
              <a:off x="2880" y="211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78973" name="Text Box 61"/>
            <p:cNvSpPr txBox="1">
              <a:spLocks noChangeArrowheads="1"/>
            </p:cNvSpPr>
            <p:nvPr/>
          </p:nvSpPr>
          <p:spPr bwMode="auto">
            <a:xfrm>
              <a:off x="2880" y="220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74" name="Text Box 62"/>
            <p:cNvSpPr txBox="1">
              <a:spLocks noChangeArrowheads="1"/>
            </p:cNvSpPr>
            <p:nvPr/>
          </p:nvSpPr>
          <p:spPr bwMode="auto">
            <a:xfrm>
              <a:off x="2880" y="230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78975" name="Group 63"/>
          <p:cNvGrpSpPr>
            <a:grpSpLocks/>
          </p:cNvGrpSpPr>
          <p:nvPr/>
        </p:nvGrpSpPr>
        <p:grpSpPr bwMode="auto">
          <a:xfrm>
            <a:off x="6581775" y="2841625"/>
            <a:ext cx="1828800" cy="533400"/>
            <a:chOff x="2880" y="1728"/>
            <a:chExt cx="1152" cy="336"/>
          </a:xfrm>
        </p:grpSpPr>
        <p:sp>
          <p:nvSpPr>
            <p:cNvPr id="678976" name="Rectangle 64"/>
            <p:cNvSpPr>
              <a:spLocks noChangeArrowheads="1"/>
            </p:cNvSpPr>
            <p:nvPr/>
          </p:nvSpPr>
          <p:spPr bwMode="auto">
            <a:xfrm>
              <a:off x="2880" y="1728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77" name="AutoShape 65"/>
            <p:cNvSpPr>
              <a:spLocks noChangeArrowheads="1"/>
            </p:cNvSpPr>
            <p:nvPr/>
          </p:nvSpPr>
          <p:spPr bwMode="auto">
            <a:xfrm>
              <a:off x="3552" y="1824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8978" name="Picture 66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79" name="Text Box 67"/>
            <p:cNvSpPr txBox="1">
              <a:spLocks noChangeArrowheads="1"/>
            </p:cNvSpPr>
            <p:nvPr/>
          </p:nvSpPr>
          <p:spPr bwMode="auto">
            <a:xfrm>
              <a:off x="2880" y="182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80" name="Text Box 68"/>
            <p:cNvSpPr txBox="1">
              <a:spLocks noChangeArrowheads="1"/>
            </p:cNvSpPr>
            <p:nvPr/>
          </p:nvSpPr>
          <p:spPr bwMode="auto">
            <a:xfrm>
              <a:off x="2880" y="192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  <p:sp>
          <p:nvSpPr>
            <p:cNvPr id="678981" name="Text Box 69"/>
            <p:cNvSpPr txBox="1">
              <a:spLocks noChangeArrowheads="1"/>
            </p:cNvSpPr>
            <p:nvPr/>
          </p:nvSpPr>
          <p:spPr bwMode="auto">
            <a:xfrm>
              <a:off x="2880" y="172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</p:grpSp>
      <p:grpSp>
        <p:nvGrpSpPr>
          <p:cNvPr id="678982" name="Group 70"/>
          <p:cNvGrpSpPr>
            <a:grpSpLocks/>
          </p:cNvGrpSpPr>
          <p:nvPr/>
        </p:nvGrpSpPr>
        <p:grpSpPr bwMode="auto">
          <a:xfrm>
            <a:off x="6581775" y="2232025"/>
            <a:ext cx="1828800" cy="533400"/>
            <a:chOff x="2880" y="1344"/>
            <a:chExt cx="1152" cy="336"/>
          </a:xfrm>
        </p:grpSpPr>
        <p:sp>
          <p:nvSpPr>
            <p:cNvPr id="678983" name="Rectangle 71"/>
            <p:cNvSpPr>
              <a:spLocks noChangeArrowheads="1"/>
            </p:cNvSpPr>
            <p:nvPr/>
          </p:nvSpPr>
          <p:spPr bwMode="auto">
            <a:xfrm>
              <a:off x="2880" y="1344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84" name="AutoShape 72"/>
            <p:cNvSpPr>
              <a:spLocks noChangeArrowheads="1"/>
            </p:cNvSpPr>
            <p:nvPr/>
          </p:nvSpPr>
          <p:spPr bwMode="auto">
            <a:xfrm>
              <a:off x="3552" y="1440"/>
              <a:ext cx="288" cy="192"/>
            </a:xfrm>
            <a:prstGeom prst="flowChartDocumen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78985" name="Picture 73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88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86" name="Text Box 74"/>
            <p:cNvSpPr txBox="1">
              <a:spLocks noChangeArrowheads="1"/>
            </p:cNvSpPr>
            <p:nvPr/>
          </p:nvSpPr>
          <p:spPr bwMode="auto">
            <a:xfrm>
              <a:off x="2880" y="134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78987" name="Text Box 75"/>
            <p:cNvSpPr txBox="1">
              <a:spLocks noChangeArrowheads="1"/>
            </p:cNvSpPr>
            <p:nvPr/>
          </p:nvSpPr>
          <p:spPr bwMode="auto">
            <a:xfrm>
              <a:off x="2880" y="144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88" name="Text Box 76"/>
            <p:cNvSpPr txBox="1">
              <a:spLocks noChangeArrowheads="1"/>
            </p:cNvSpPr>
            <p:nvPr/>
          </p:nvSpPr>
          <p:spPr bwMode="auto">
            <a:xfrm>
              <a:off x="2880" y="153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78989" name="Group 77"/>
          <p:cNvGrpSpPr>
            <a:grpSpLocks/>
          </p:cNvGrpSpPr>
          <p:nvPr/>
        </p:nvGrpSpPr>
        <p:grpSpPr bwMode="auto">
          <a:xfrm>
            <a:off x="6581775" y="1622425"/>
            <a:ext cx="1828800" cy="533400"/>
            <a:chOff x="2880" y="960"/>
            <a:chExt cx="1152" cy="336"/>
          </a:xfrm>
        </p:grpSpPr>
        <p:sp>
          <p:nvSpPr>
            <p:cNvPr id="678990" name="Rectangle 78"/>
            <p:cNvSpPr>
              <a:spLocks noChangeArrowheads="1"/>
            </p:cNvSpPr>
            <p:nvPr/>
          </p:nvSpPr>
          <p:spPr bwMode="auto">
            <a:xfrm>
              <a:off x="2880" y="960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8991" name="AutoShape 79"/>
            <p:cNvSpPr>
              <a:spLocks noChangeArrowheads="1"/>
            </p:cNvSpPr>
            <p:nvPr/>
          </p:nvSpPr>
          <p:spPr bwMode="auto">
            <a:xfrm>
              <a:off x="3552" y="1056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8992" name="Picture 80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104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93" name="Text Box 81"/>
            <p:cNvSpPr txBox="1">
              <a:spLocks noChangeArrowheads="1"/>
            </p:cNvSpPr>
            <p:nvPr/>
          </p:nvSpPr>
          <p:spPr bwMode="auto">
            <a:xfrm>
              <a:off x="2880" y="96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78994" name="Text Box 82"/>
            <p:cNvSpPr txBox="1">
              <a:spLocks noChangeArrowheads="1"/>
            </p:cNvSpPr>
            <p:nvPr/>
          </p:nvSpPr>
          <p:spPr bwMode="auto">
            <a:xfrm>
              <a:off x="2880" y="105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78995" name="Text Box 83"/>
            <p:cNvSpPr txBox="1">
              <a:spLocks noChangeArrowheads="1"/>
            </p:cNvSpPr>
            <p:nvPr/>
          </p:nvSpPr>
          <p:spPr bwMode="auto">
            <a:xfrm>
              <a:off x="2880" y="115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aphicFrame>
        <p:nvGraphicFramePr>
          <p:cNvPr id="678996" name="Object 84"/>
          <p:cNvGraphicFramePr>
            <a:graphicFrameLocks noChangeAspect="1"/>
          </p:cNvGraphicFramePr>
          <p:nvPr/>
        </p:nvGraphicFramePr>
        <p:xfrm>
          <a:off x="2520950" y="2784475"/>
          <a:ext cx="13096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Visio" r:id="rId5" imgW="2416394" imgH="1524736" progId="Visio.Drawing.11">
                  <p:embed/>
                </p:oleObj>
              </mc:Choice>
              <mc:Fallback>
                <p:oleObj name="Visio" r:id="rId5" imgW="2416394" imgH="1524736" progId="Visio.Drawing.11">
                  <p:embed/>
                  <p:pic>
                    <p:nvPicPr>
                      <p:cNvPr id="67899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784475"/>
                        <a:ext cx="13096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97" name="Object 85"/>
          <p:cNvGraphicFramePr>
            <a:graphicFrameLocks noChangeAspect="1"/>
          </p:cNvGraphicFramePr>
          <p:nvPr/>
        </p:nvGraphicFramePr>
        <p:xfrm>
          <a:off x="2232025" y="3165476"/>
          <a:ext cx="6223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Visio" r:id="rId7" imgW="1044728" imgH="718272" progId="Visio.Drawing.11">
                  <p:embed/>
                </p:oleObj>
              </mc:Choice>
              <mc:Fallback>
                <p:oleObj name="Visio" r:id="rId7" imgW="1044728" imgH="718272" progId="Visio.Drawing.11">
                  <p:embed/>
                  <p:pic>
                    <p:nvPicPr>
                      <p:cNvPr id="67899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165476"/>
                        <a:ext cx="6223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8998" name="AutoShape 86"/>
          <p:cNvCxnSpPr>
            <a:cxnSpLocks noChangeShapeType="1"/>
          </p:cNvCxnSpPr>
          <p:nvPr/>
        </p:nvCxnSpPr>
        <p:spPr bwMode="auto">
          <a:xfrm rot="5400000" flipH="1">
            <a:off x="5669757" y="3034507"/>
            <a:ext cx="1120775" cy="1617662"/>
          </a:xfrm>
          <a:prstGeom prst="curvedConnector3">
            <a:avLst>
              <a:gd name="adj1" fmla="val 21969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8999" name="AutoShape 87"/>
          <p:cNvCxnSpPr>
            <a:cxnSpLocks noChangeShapeType="1"/>
          </p:cNvCxnSpPr>
          <p:nvPr/>
        </p:nvCxnSpPr>
        <p:spPr bwMode="auto">
          <a:xfrm rot="10800000">
            <a:off x="3316288" y="3836988"/>
            <a:ext cx="4419600" cy="1573212"/>
          </a:xfrm>
          <a:prstGeom prst="curvedConnector2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9000" name="AutoShape 88"/>
          <p:cNvCxnSpPr>
            <a:cxnSpLocks noChangeShapeType="1"/>
            <a:endCxn id="0" idx="0"/>
          </p:cNvCxnSpPr>
          <p:nvPr/>
        </p:nvCxnSpPr>
        <p:spPr bwMode="auto">
          <a:xfrm rot="10800000">
            <a:off x="3176589" y="2784475"/>
            <a:ext cx="3711575" cy="1403350"/>
          </a:xfrm>
          <a:prstGeom prst="curvedConnector4">
            <a:avLst>
              <a:gd name="adj1" fmla="val 42773"/>
              <a:gd name="adj2" fmla="val 116292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9001" name="AutoShape 89"/>
          <p:cNvCxnSpPr>
            <a:cxnSpLocks noChangeShapeType="1"/>
            <a:stCxn id="678995" idx="3"/>
          </p:cNvCxnSpPr>
          <p:nvPr/>
        </p:nvCxnSpPr>
        <p:spPr bwMode="auto">
          <a:xfrm flipH="1" flipV="1">
            <a:off x="4897439" y="1698625"/>
            <a:ext cx="2751137" cy="304800"/>
          </a:xfrm>
          <a:prstGeom prst="curvedConnector4">
            <a:avLst>
              <a:gd name="adj1" fmla="val -8310"/>
              <a:gd name="adj2" fmla="val 175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9002" name="AutoShape 90"/>
          <p:cNvCxnSpPr>
            <a:cxnSpLocks noChangeShapeType="1"/>
          </p:cNvCxnSpPr>
          <p:nvPr/>
        </p:nvCxnSpPr>
        <p:spPr bwMode="auto">
          <a:xfrm>
            <a:off x="5857875" y="3906839"/>
            <a:ext cx="1588" cy="1587"/>
          </a:xfrm>
          <a:prstGeom prst="curvedConnector3">
            <a:avLst>
              <a:gd name="adj1" fmla="val 1421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9003" name="AutoShape 91"/>
          <p:cNvCxnSpPr>
            <a:cxnSpLocks noChangeShapeType="1"/>
          </p:cNvCxnSpPr>
          <p:nvPr/>
        </p:nvCxnSpPr>
        <p:spPr bwMode="auto">
          <a:xfrm rot="10800000">
            <a:off x="5421313" y="3282951"/>
            <a:ext cx="2379662" cy="2359025"/>
          </a:xfrm>
          <a:prstGeom prst="curvedConnector4">
            <a:avLst>
              <a:gd name="adj1" fmla="val 176519"/>
              <a:gd name="adj2" fmla="val 156866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88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6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6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6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6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67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6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6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67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67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67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67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67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67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67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"/>
                                        <p:tgtEl>
                                          <p:spTgt spid="67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"/>
                                        <p:tgtEl>
                                          <p:spTgt spid="67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"/>
                                        <p:tgtEl>
                                          <p:spTgt spid="67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"/>
                                        <p:tgtEl>
                                          <p:spTgt spid="67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Identity Integration</a:t>
            </a: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8923338" y="1601788"/>
            <a:ext cx="1465262" cy="531812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HR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8915401" y="3429000"/>
            <a:ext cx="1465263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Infra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8915401" y="2819400"/>
            <a:ext cx="1465263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Lotus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Notes Apps</a:t>
            </a:r>
          </a:p>
        </p:txBody>
      </p:sp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8915401" y="4648200"/>
            <a:ext cx="1465263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In-House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80967" name="Rectangle 7"/>
          <p:cNvSpPr>
            <a:spLocks noChangeArrowheads="1"/>
          </p:cNvSpPr>
          <p:nvPr/>
        </p:nvSpPr>
        <p:spPr bwMode="auto">
          <a:xfrm>
            <a:off x="8915401" y="4038600"/>
            <a:ext cx="1465263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COTS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8915401" y="2209801"/>
            <a:ext cx="1465263" cy="5318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Student 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Admin</a:t>
            </a: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8915401" y="5257800"/>
            <a:ext cx="1465263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In-House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cxnSp>
        <p:nvCxnSpPr>
          <p:cNvPr id="680970" name="AutoShape 10"/>
          <p:cNvCxnSpPr>
            <a:cxnSpLocks noChangeShapeType="1"/>
            <a:stCxn id="680963" idx="1"/>
            <a:endCxn id="681021" idx="4"/>
          </p:cNvCxnSpPr>
          <p:nvPr/>
        </p:nvCxnSpPr>
        <p:spPr bwMode="auto">
          <a:xfrm flipH="1">
            <a:off x="8153400" y="1868488"/>
            <a:ext cx="769938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971" name="AutoShape 11"/>
          <p:cNvCxnSpPr>
            <a:cxnSpLocks noChangeShapeType="1"/>
            <a:stCxn id="680968" idx="1"/>
            <a:endCxn id="681014" idx="3"/>
          </p:cNvCxnSpPr>
          <p:nvPr/>
        </p:nvCxnSpPr>
        <p:spPr bwMode="auto">
          <a:xfrm flipH="1">
            <a:off x="8153400" y="2476500"/>
            <a:ext cx="762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972" name="AutoShape 12"/>
          <p:cNvCxnSpPr>
            <a:cxnSpLocks noChangeShapeType="1"/>
            <a:stCxn id="680965" idx="1"/>
            <a:endCxn id="681007" idx="4"/>
          </p:cNvCxnSpPr>
          <p:nvPr/>
        </p:nvCxnSpPr>
        <p:spPr bwMode="auto">
          <a:xfrm flipH="1">
            <a:off x="8153400" y="3086100"/>
            <a:ext cx="762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973" name="AutoShape 13"/>
          <p:cNvCxnSpPr>
            <a:cxnSpLocks noChangeShapeType="1"/>
            <a:stCxn id="680964" idx="1"/>
            <a:endCxn id="681000" idx="5"/>
          </p:cNvCxnSpPr>
          <p:nvPr/>
        </p:nvCxnSpPr>
        <p:spPr bwMode="auto">
          <a:xfrm flipH="1">
            <a:off x="8077200" y="3695700"/>
            <a:ext cx="838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974" name="AutoShape 14"/>
          <p:cNvCxnSpPr>
            <a:cxnSpLocks noChangeShapeType="1"/>
            <a:stCxn id="680967" idx="1"/>
            <a:endCxn id="680993" idx="5"/>
          </p:cNvCxnSpPr>
          <p:nvPr/>
        </p:nvCxnSpPr>
        <p:spPr bwMode="auto">
          <a:xfrm flipH="1">
            <a:off x="8077200" y="4305300"/>
            <a:ext cx="838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975" name="AutoShape 15"/>
          <p:cNvCxnSpPr>
            <a:cxnSpLocks noChangeShapeType="1"/>
            <a:stCxn id="680966" idx="1"/>
            <a:endCxn id="680986" idx="4"/>
          </p:cNvCxnSpPr>
          <p:nvPr/>
        </p:nvCxnSpPr>
        <p:spPr bwMode="auto">
          <a:xfrm flipH="1">
            <a:off x="8153400" y="4914900"/>
            <a:ext cx="762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0976" name="AutoShape 16"/>
          <p:cNvCxnSpPr>
            <a:cxnSpLocks noChangeShapeType="1"/>
            <a:stCxn id="680969" idx="1"/>
            <a:endCxn id="680979" idx="5"/>
          </p:cNvCxnSpPr>
          <p:nvPr/>
        </p:nvCxnSpPr>
        <p:spPr bwMode="auto">
          <a:xfrm flipH="1">
            <a:off x="8077200" y="5524500"/>
            <a:ext cx="838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0977" name="Group 17"/>
          <p:cNvGrpSpPr>
            <a:grpSpLocks/>
          </p:cNvGrpSpPr>
          <p:nvPr/>
        </p:nvGrpSpPr>
        <p:grpSpPr bwMode="auto">
          <a:xfrm>
            <a:off x="6629400" y="5257800"/>
            <a:ext cx="1828800" cy="533400"/>
            <a:chOff x="2880" y="3264"/>
            <a:chExt cx="1152" cy="336"/>
          </a:xfrm>
        </p:grpSpPr>
        <p:sp>
          <p:nvSpPr>
            <p:cNvPr id="680978" name="Rectangle 18"/>
            <p:cNvSpPr>
              <a:spLocks noChangeArrowheads="1"/>
            </p:cNvSpPr>
            <p:nvPr/>
          </p:nvSpPr>
          <p:spPr bwMode="auto">
            <a:xfrm>
              <a:off x="2880" y="3264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0979" name="AutoShape 19"/>
            <p:cNvSpPr>
              <a:spLocks noChangeArrowheads="1"/>
            </p:cNvSpPr>
            <p:nvPr/>
          </p:nvSpPr>
          <p:spPr bwMode="auto">
            <a:xfrm>
              <a:off x="3504" y="3360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80980" name="Picture 20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456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0981" name="Text Box 21"/>
            <p:cNvSpPr txBox="1">
              <a:spLocks noChangeArrowheads="1"/>
            </p:cNvSpPr>
            <p:nvPr/>
          </p:nvSpPr>
          <p:spPr bwMode="auto">
            <a:xfrm>
              <a:off x="2880" y="326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80982" name="Text Box 22"/>
            <p:cNvSpPr txBox="1">
              <a:spLocks noChangeArrowheads="1"/>
            </p:cNvSpPr>
            <p:nvPr/>
          </p:nvSpPr>
          <p:spPr bwMode="auto">
            <a:xfrm>
              <a:off x="2880" y="336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0983" name="Text Box 23"/>
            <p:cNvSpPr txBox="1">
              <a:spLocks noChangeArrowheads="1"/>
            </p:cNvSpPr>
            <p:nvPr/>
          </p:nvSpPr>
          <p:spPr bwMode="auto">
            <a:xfrm>
              <a:off x="2880" y="345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80984" name="Group 24"/>
          <p:cNvGrpSpPr>
            <a:grpSpLocks/>
          </p:cNvGrpSpPr>
          <p:nvPr/>
        </p:nvGrpSpPr>
        <p:grpSpPr bwMode="auto">
          <a:xfrm>
            <a:off x="6629400" y="4648200"/>
            <a:ext cx="1828800" cy="533400"/>
            <a:chOff x="2880" y="2880"/>
            <a:chExt cx="1152" cy="336"/>
          </a:xfrm>
        </p:grpSpPr>
        <p:sp>
          <p:nvSpPr>
            <p:cNvPr id="680985" name="Rectangle 25"/>
            <p:cNvSpPr>
              <a:spLocks noChangeArrowheads="1"/>
            </p:cNvSpPr>
            <p:nvPr/>
          </p:nvSpPr>
          <p:spPr bwMode="auto">
            <a:xfrm>
              <a:off x="2880" y="2880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0986" name="AutoShape 26"/>
            <p:cNvSpPr>
              <a:spLocks noChangeArrowheads="1"/>
            </p:cNvSpPr>
            <p:nvPr/>
          </p:nvSpPr>
          <p:spPr bwMode="auto">
            <a:xfrm>
              <a:off x="3552" y="2976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0987" name="Picture 27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0988" name="Text Box 28"/>
            <p:cNvSpPr txBox="1">
              <a:spLocks noChangeArrowheads="1"/>
            </p:cNvSpPr>
            <p:nvPr/>
          </p:nvSpPr>
          <p:spPr bwMode="auto">
            <a:xfrm>
              <a:off x="2880" y="288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80989" name="Text Box 29"/>
            <p:cNvSpPr txBox="1">
              <a:spLocks noChangeArrowheads="1"/>
            </p:cNvSpPr>
            <p:nvPr/>
          </p:nvSpPr>
          <p:spPr bwMode="auto">
            <a:xfrm>
              <a:off x="2880" y="297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0990" name="Text Box 30"/>
            <p:cNvSpPr txBox="1">
              <a:spLocks noChangeArrowheads="1"/>
            </p:cNvSpPr>
            <p:nvPr/>
          </p:nvSpPr>
          <p:spPr bwMode="auto">
            <a:xfrm>
              <a:off x="2880" y="307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80991" name="Group 31"/>
          <p:cNvGrpSpPr>
            <a:grpSpLocks/>
          </p:cNvGrpSpPr>
          <p:nvPr/>
        </p:nvGrpSpPr>
        <p:grpSpPr bwMode="auto">
          <a:xfrm>
            <a:off x="6629400" y="4038600"/>
            <a:ext cx="1828800" cy="533400"/>
            <a:chOff x="2880" y="2496"/>
            <a:chExt cx="1152" cy="336"/>
          </a:xfrm>
        </p:grpSpPr>
        <p:sp>
          <p:nvSpPr>
            <p:cNvPr id="680992" name="Rectangle 32"/>
            <p:cNvSpPr>
              <a:spLocks noChangeArrowheads="1"/>
            </p:cNvSpPr>
            <p:nvPr/>
          </p:nvSpPr>
          <p:spPr bwMode="auto">
            <a:xfrm>
              <a:off x="2880" y="2496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0993" name="AutoShape 33"/>
            <p:cNvSpPr>
              <a:spLocks noChangeArrowheads="1"/>
            </p:cNvSpPr>
            <p:nvPr/>
          </p:nvSpPr>
          <p:spPr bwMode="auto">
            <a:xfrm>
              <a:off x="3504" y="2592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80994" name="Picture 34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0995" name="Text Box 35"/>
            <p:cNvSpPr txBox="1">
              <a:spLocks noChangeArrowheads="1"/>
            </p:cNvSpPr>
            <p:nvPr/>
          </p:nvSpPr>
          <p:spPr bwMode="auto">
            <a:xfrm>
              <a:off x="2880" y="249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80996" name="Text Box 36"/>
            <p:cNvSpPr txBox="1">
              <a:spLocks noChangeArrowheads="1"/>
            </p:cNvSpPr>
            <p:nvPr/>
          </p:nvSpPr>
          <p:spPr bwMode="auto">
            <a:xfrm>
              <a:off x="2880" y="259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0997" name="Text Box 37"/>
            <p:cNvSpPr txBox="1">
              <a:spLocks noChangeArrowheads="1"/>
            </p:cNvSpPr>
            <p:nvPr/>
          </p:nvSpPr>
          <p:spPr bwMode="auto">
            <a:xfrm>
              <a:off x="2880" y="268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80998" name="Group 38"/>
          <p:cNvGrpSpPr>
            <a:grpSpLocks/>
          </p:cNvGrpSpPr>
          <p:nvPr/>
        </p:nvGrpSpPr>
        <p:grpSpPr bwMode="auto">
          <a:xfrm>
            <a:off x="6629400" y="3429000"/>
            <a:ext cx="1828800" cy="533400"/>
            <a:chOff x="2880" y="2112"/>
            <a:chExt cx="1152" cy="336"/>
          </a:xfrm>
        </p:grpSpPr>
        <p:sp>
          <p:nvSpPr>
            <p:cNvPr id="680999" name="Rectangle 39"/>
            <p:cNvSpPr>
              <a:spLocks noChangeArrowheads="1"/>
            </p:cNvSpPr>
            <p:nvPr/>
          </p:nvSpPr>
          <p:spPr bwMode="auto">
            <a:xfrm>
              <a:off x="2880" y="2112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1000" name="AutoShape 40"/>
            <p:cNvSpPr>
              <a:spLocks noChangeArrowheads="1"/>
            </p:cNvSpPr>
            <p:nvPr/>
          </p:nvSpPr>
          <p:spPr bwMode="auto">
            <a:xfrm>
              <a:off x="3504" y="2208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81001" name="Picture 41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04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1002" name="Text Box 42"/>
            <p:cNvSpPr txBox="1">
              <a:spLocks noChangeArrowheads="1"/>
            </p:cNvSpPr>
            <p:nvPr/>
          </p:nvSpPr>
          <p:spPr bwMode="auto">
            <a:xfrm>
              <a:off x="2880" y="211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81003" name="Text Box 43"/>
            <p:cNvSpPr txBox="1">
              <a:spLocks noChangeArrowheads="1"/>
            </p:cNvSpPr>
            <p:nvPr/>
          </p:nvSpPr>
          <p:spPr bwMode="auto">
            <a:xfrm>
              <a:off x="2880" y="220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1004" name="Text Box 44"/>
            <p:cNvSpPr txBox="1">
              <a:spLocks noChangeArrowheads="1"/>
            </p:cNvSpPr>
            <p:nvPr/>
          </p:nvSpPr>
          <p:spPr bwMode="auto">
            <a:xfrm>
              <a:off x="2880" y="230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81005" name="Group 45"/>
          <p:cNvGrpSpPr>
            <a:grpSpLocks/>
          </p:cNvGrpSpPr>
          <p:nvPr/>
        </p:nvGrpSpPr>
        <p:grpSpPr bwMode="auto">
          <a:xfrm>
            <a:off x="6629400" y="2819400"/>
            <a:ext cx="1828800" cy="533400"/>
            <a:chOff x="2880" y="1728"/>
            <a:chExt cx="1152" cy="336"/>
          </a:xfrm>
        </p:grpSpPr>
        <p:sp>
          <p:nvSpPr>
            <p:cNvPr id="681006" name="Rectangle 46"/>
            <p:cNvSpPr>
              <a:spLocks noChangeArrowheads="1"/>
            </p:cNvSpPr>
            <p:nvPr/>
          </p:nvSpPr>
          <p:spPr bwMode="auto">
            <a:xfrm>
              <a:off x="2880" y="1728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1007" name="AutoShape 47"/>
            <p:cNvSpPr>
              <a:spLocks noChangeArrowheads="1"/>
            </p:cNvSpPr>
            <p:nvPr/>
          </p:nvSpPr>
          <p:spPr bwMode="auto">
            <a:xfrm>
              <a:off x="3552" y="1824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1008" name="Picture 4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1009" name="Text Box 49"/>
            <p:cNvSpPr txBox="1">
              <a:spLocks noChangeArrowheads="1"/>
            </p:cNvSpPr>
            <p:nvPr/>
          </p:nvSpPr>
          <p:spPr bwMode="auto">
            <a:xfrm>
              <a:off x="2880" y="182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1010" name="Text Box 50"/>
            <p:cNvSpPr txBox="1">
              <a:spLocks noChangeArrowheads="1"/>
            </p:cNvSpPr>
            <p:nvPr/>
          </p:nvSpPr>
          <p:spPr bwMode="auto">
            <a:xfrm>
              <a:off x="2880" y="192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  <p:sp>
          <p:nvSpPr>
            <p:cNvPr id="681011" name="Text Box 51"/>
            <p:cNvSpPr txBox="1">
              <a:spLocks noChangeArrowheads="1"/>
            </p:cNvSpPr>
            <p:nvPr/>
          </p:nvSpPr>
          <p:spPr bwMode="auto">
            <a:xfrm>
              <a:off x="2880" y="172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</p:grpSp>
      <p:grpSp>
        <p:nvGrpSpPr>
          <p:cNvPr id="681012" name="Group 52"/>
          <p:cNvGrpSpPr>
            <a:grpSpLocks/>
          </p:cNvGrpSpPr>
          <p:nvPr/>
        </p:nvGrpSpPr>
        <p:grpSpPr bwMode="auto">
          <a:xfrm>
            <a:off x="6629400" y="2209800"/>
            <a:ext cx="1828800" cy="533400"/>
            <a:chOff x="2880" y="1344"/>
            <a:chExt cx="1152" cy="336"/>
          </a:xfrm>
        </p:grpSpPr>
        <p:sp>
          <p:nvSpPr>
            <p:cNvPr id="681013" name="Rectangle 53"/>
            <p:cNvSpPr>
              <a:spLocks noChangeArrowheads="1"/>
            </p:cNvSpPr>
            <p:nvPr/>
          </p:nvSpPr>
          <p:spPr bwMode="auto">
            <a:xfrm>
              <a:off x="2880" y="1344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1014" name="AutoShape 54"/>
            <p:cNvSpPr>
              <a:spLocks noChangeArrowheads="1"/>
            </p:cNvSpPr>
            <p:nvPr/>
          </p:nvSpPr>
          <p:spPr bwMode="auto">
            <a:xfrm>
              <a:off x="3552" y="1440"/>
              <a:ext cx="288" cy="192"/>
            </a:xfrm>
            <a:prstGeom prst="flowChartDocumen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81015" name="Picture 55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88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1016" name="Text Box 56"/>
            <p:cNvSpPr txBox="1">
              <a:spLocks noChangeArrowheads="1"/>
            </p:cNvSpPr>
            <p:nvPr/>
          </p:nvSpPr>
          <p:spPr bwMode="auto">
            <a:xfrm>
              <a:off x="2880" y="134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81017" name="Text Box 57"/>
            <p:cNvSpPr txBox="1">
              <a:spLocks noChangeArrowheads="1"/>
            </p:cNvSpPr>
            <p:nvPr/>
          </p:nvSpPr>
          <p:spPr bwMode="auto">
            <a:xfrm>
              <a:off x="2880" y="144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1018" name="Text Box 58"/>
            <p:cNvSpPr txBox="1">
              <a:spLocks noChangeArrowheads="1"/>
            </p:cNvSpPr>
            <p:nvPr/>
          </p:nvSpPr>
          <p:spPr bwMode="auto">
            <a:xfrm>
              <a:off x="2880" y="153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grpSp>
        <p:nvGrpSpPr>
          <p:cNvPr id="681019" name="Group 59"/>
          <p:cNvGrpSpPr>
            <a:grpSpLocks/>
          </p:cNvGrpSpPr>
          <p:nvPr/>
        </p:nvGrpSpPr>
        <p:grpSpPr bwMode="auto">
          <a:xfrm>
            <a:off x="6629400" y="1600200"/>
            <a:ext cx="1828800" cy="533400"/>
            <a:chOff x="2880" y="960"/>
            <a:chExt cx="1152" cy="336"/>
          </a:xfrm>
        </p:grpSpPr>
        <p:sp>
          <p:nvSpPr>
            <p:cNvPr id="681020" name="Rectangle 60"/>
            <p:cNvSpPr>
              <a:spLocks noChangeArrowheads="1"/>
            </p:cNvSpPr>
            <p:nvPr/>
          </p:nvSpPr>
          <p:spPr bwMode="auto">
            <a:xfrm>
              <a:off x="2880" y="960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1021" name="AutoShape 61"/>
            <p:cNvSpPr>
              <a:spLocks noChangeArrowheads="1"/>
            </p:cNvSpPr>
            <p:nvPr/>
          </p:nvSpPr>
          <p:spPr bwMode="auto">
            <a:xfrm>
              <a:off x="3552" y="1056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1022" name="Picture 62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104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1023" name="Text Box 63"/>
            <p:cNvSpPr txBox="1">
              <a:spLocks noChangeArrowheads="1"/>
            </p:cNvSpPr>
            <p:nvPr/>
          </p:nvSpPr>
          <p:spPr bwMode="auto">
            <a:xfrm>
              <a:off x="2880" y="96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81024" name="Text Box 64"/>
            <p:cNvSpPr txBox="1">
              <a:spLocks noChangeArrowheads="1"/>
            </p:cNvSpPr>
            <p:nvPr/>
          </p:nvSpPr>
          <p:spPr bwMode="auto">
            <a:xfrm>
              <a:off x="2880" y="105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solidFill>
                    <a:srgbClr val="B2B2B2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81025" name="Text Box 65"/>
            <p:cNvSpPr txBox="1">
              <a:spLocks noChangeArrowheads="1"/>
            </p:cNvSpPr>
            <p:nvPr/>
          </p:nvSpPr>
          <p:spPr bwMode="auto">
            <a:xfrm>
              <a:off x="2880" y="115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 b="1">
                  <a:latin typeface="Franklin Gothic Medium" panose="020B0603020102020204" pitchFamily="34" charset="0"/>
                  <a:cs typeface="Arial" panose="020B0604020202020204" pitchFamily="34" charset="0"/>
                </a:rPr>
                <a:t>Identity Data</a:t>
              </a:r>
            </a:p>
          </p:txBody>
        </p:sp>
      </p:grpSp>
      <p:sp>
        <p:nvSpPr>
          <p:cNvPr id="681026" name="Oval 66"/>
          <p:cNvSpPr>
            <a:spLocks noChangeArrowheads="1"/>
          </p:cNvSpPr>
          <p:nvPr/>
        </p:nvSpPr>
        <p:spPr bwMode="auto">
          <a:xfrm rot="16200000">
            <a:off x="2857500" y="3429000"/>
            <a:ext cx="3962400" cy="4572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57150" algn="ctr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>Identity Integration Server</a:t>
            </a:r>
          </a:p>
        </p:txBody>
      </p:sp>
      <p:sp>
        <p:nvSpPr>
          <p:cNvPr id="681027" name="Line 67"/>
          <p:cNvSpPr>
            <a:spLocks noChangeShapeType="1"/>
          </p:cNvSpPr>
          <p:nvPr/>
        </p:nvSpPr>
        <p:spPr bwMode="auto">
          <a:xfrm flipV="1">
            <a:off x="5219700" y="1752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28" name="Line 68"/>
          <p:cNvSpPr>
            <a:spLocks noChangeShapeType="1"/>
          </p:cNvSpPr>
          <p:nvPr/>
        </p:nvSpPr>
        <p:spPr bwMode="auto">
          <a:xfrm flipH="1">
            <a:off x="5219700" y="1905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29" name="Line 69"/>
          <p:cNvSpPr>
            <a:spLocks noChangeShapeType="1"/>
          </p:cNvSpPr>
          <p:nvPr/>
        </p:nvSpPr>
        <p:spPr bwMode="auto">
          <a:xfrm flipV="1">
            <a:off x="5219700" y="4191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0" name="Line 70"/>
          <p:cNvSpPr>
            <a:spLocks noChangeShapeType="1"/>
          </p:cNvSpPr>
          <p:nvPr/>
        </p:nvSpPr>
        <p:spPr bwMode="auto">
          <a:xfrm flipH="1">
            <a:off x="5219700" y="43434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1" name="Line 71"/>
          <p:cNvSpPr>
            <a:spLocks noChangeShapeType="1"/>
          </p:cNvSpPr>
          <p:nvPr/>
        </p:nvSpPr>
        <p:spPr bwMode="auto">
          <a:xfrm flipV="1">
            <a:off x="5219700" y="35814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2" name="Line 72"/>
          <p:cNvSpPr>
            <a:spLocks noChangeShapeType="1"/>
          </p:cNvSpPr>
          <p:nvPr/>
        </p:nvSpPr>
        <p:spPr bwMode="auto">
          <a:xfrm flipH="1">
            <a:off x="5219700" y="37338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3" name="Line 73"/>
          <p:cNvSpPr>
            <a:spLocks noChangeShapeType="1"/>
          </p:cNvSpPr>
          <p:nvPr/>
        </p:nvSpPr>
        <p:spPr bwMode="auto">
          <a:xfrm flipV="1">
            <a:off x="3848100" y="1752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4" name="Line 74"/>
          <p:cNvSpPr>
            <a:spLocks noChangeShapeType="1"/>
          </p:cNvSpPr>
          <p:nvPr/>
        </p:nvSpPr>
        <p:spPr bwMode="auto">
          <a:xfrm flipH="1">
            <a:off x="3848100" y="1905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5" name="Line 75"/>
          <p:cNvSpPr>
            <a:spLocks noChangeShapeType="1"/>
          </p:cNvSpPr>
          <p:nvPr/>
        </p:nvSpPr>
        <p:spPr bwMode="auto">
          <a:xfrm flipV="1">
            <a:off x="5219700" y="23622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6" name="Line 76"/>
          <p:cNvSpPr>
            <a:spLocks noChangeShapeType="1"/>
          </p:cNvSpPr>
          <p:nvPr/>
        </p:nvSpPr>
        <p:spPr bwMode="auto">
          <a:xfrm flipH="1">
            <a:off x="5219700" y="2514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7" name="Line 77"/>
          <p:cNvSpPr>
            <a:spLocks noChangeShapeType="1"/>
          </p:cNvSpPr>
          <p:nvPr/>
        </p:nvSpPr>
        <p:spPr bwMode="auto">
          <a:xfrm flipV="1">
            <a:off x="5219700" y="29718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8" name="Line 78"/>
          <p:cNvSpPr>
            <a:spLocks noChangeShapeType="1"/>
          </p:cNvSpPr>
          <p:nvPr/>
        </p:nvSpPr>
        <p:spPr bwMode="auto">
          <a:xfrm flipH="1">
            <a:off x="5219700" y="31242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39" name="Line 79"/>
          <p:cNvSpPr>
            <a:spLocks noChangeShapeType="1"/>
          </p:cNvSpPr>
          <p:nvPr/>
        </p:nvSpPr>
        <p:spPr bwMode="auto">
          <a:xfrm flipV="1">
            <a:off x="5219700" y="4800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40" name="Line 80"/>
          <p:cNvSpPr>
            <a:spLocks noChangeShapeType="1"/>
          </p:cNvSpPr>
          <p:nvPr/>
        </p:nvSpPr>
        <p:spPr bwMode="auto">
          <a:xfrm flipH="1">
            <a:off x="5219700" y="495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41" name="Line 81"/>
          <p:cNvSpPr>
            <a:spLocks noChangeShapeType="1"/>
          </p:cNvSpPr>
          <p:nvPr/>
        </p:nvSpPr>
        <p:spPr bwMode="auto">
          <a:xfrm flipV="1">
            <a:off x="5219700" y="54102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42" name="Line 82"/>
          <p:cNvSpPr>
            <a:spLocks noChangeShapeType="1"/>
          </p:cNvSpPr>
          <p:nvPr/>
        </p:nvSpPr>
        <p:spPr bwMode="auto">
          <a:xfrm flipH="1">
            <a:off x="5219700" y="5562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1044" name="AutoShape 84"/>
          <p:cNvSpPr>
            <a:spLocks noChangeArrowheads="1"/>
          </p:cNvSpPr>
          <p:nvPr/>
        </p:nvSpPr>
        <p:spPr bwMode="auto">
          <a:xfrm>
            <a:off x="1657350" y="1749426"/>
            <a:ext cx="2743200" cy="16875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1045" name="AutoShape 85"/>
          <p:cNvSpPr>
            <a:spLocks noChangeArrowheads="1"/>
          </p:cNvSpPr>
          <p:nvPr/>
        </p:nvSpPr>
        <p:spPr bwMode="auto">
          <a:xfrm>
            <a:off x="1581150" y="1676401"/>
            <a:ext cx="2667000" cy="16859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1046" name="Rectangle 86"/>
          <p:cNvSpPr>
            <a:spLocks noChangeArrowheads="1"/>
          </p:cNvSpPr>
          <p:nvPr/>
        </p:nvSpPr>
        <p:spPr bwMode="auto">
          <a:xfrm>
            <a:off x="2343151" y="2895601"/>
            <a:ext cx="11414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latin typeface="Franklin Gothic Medium" panose="020B0603020102020204" pitchFamily="34" charset="0"/>
                <a:cs typeface="Arial" panose="020B0604020202020204" pitchFamily="34" charset="0"/>
              </a:rPr>
              <a:t>Enterprise Directory</a:t>
            </a:r>
          </a:p>
        </p:txBody>
      </p:sp>
      <p:graphicFrame>
        <p:nvGraphicFramePr>
          <p:cNvPr id="681047" name="Object 87"/>
          <p:cNvGraphicFramePr>
            <a:graphicFrameLocks noChangeAspect="1"/>
          </p:cNvGraphicFramePr>
          <p:nvPr/>
        </p:nvGraphicFramePr>
        <p:xfrm>
          <a:off x="2320925" y="2305050"/>
          <a:ext cx="13096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Visio" r:id="rId5" imgW="2416394" imgH="1524736" progId="Visio.Drawing.11">
                  <p:embed/>
                </p:oleObj>
              </mc:Choice>
              <mc:Fallback>
                <p:oleObj name="Visio" r:id="rId5" imgW="2416394" imgH="1524736" progId="Visio.Drawing.11">
                  <p:embed/>
                  <p:pic>
                    <p:nvPicPr>
                      <p:cNvPr id="681047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2305050"/>
                        <a:ext cx="13096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048" name="Object 88"/>
          <p:cNvGraphicFramePr>
            <a:graphicFrameLocks noChangeAspect="1"/>
          </p:cNvGraphicFramePr>
          <p:nvPr/>
        </p:nvGraphicFramePr>
        <p:xfrm>
          <a:off x="2032000" y="2686051"/>
          <a:ext cx="6223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Visio" r:id="rId7" imgW="1044728" imgH="718272" progId="Visio.Drawing.11">
                  <p:embed/>
                </p:oleObj>
              </mc:Choice>
              <mc:Fallback>
                <p:oleObj name="Visio" r:id="rId7" imgW="1044728" imgH="718272" progId="Visio.Drawing.11">
                  <p:embed/>
                  <p:pic>
                    <p:nvPicPr>
                      <p:cNvPr id="681048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86051"/>
                        <a:ext cx="6223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8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68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68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"/>
                                        <p:tgtEl>
                                          <p:spTgt spid="68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68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68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68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"/>
                                        <p:tgtEl>
                                          <p:spTgt spid="68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68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68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68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"/>
                                        <p:tgtEl>
                                          <p:spTgt spid="68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68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68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8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AutoShape 2"/>
          <p:cNvSpPr>
            <a:spLocks noChangeArrowheads="1"/>
          </p:cNvSpPr>
          <p:nvPr/>
        </p:nvSpPr>
        <p:spPr bwMode="auto">
          <a:xfrm>
            <a:off x="6167439" y="1557339"/>
            <a:ext cx="3671887" cy="4752975"/>
          </a:xfrm>
          <a:prstGeom prst="roundRect">
            <a:avLst>
              <a:gd name="adj" fmla="val 8083"/>
            </a:avLst>
          </a:prstGeom>
          <a:solidFill>
            <a:schemeClr val="bg1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7107" name="AutoShape 3"/>
          <p:cNvSpPr>
            <a:spLocks noChangeArrowheads="1"/>
          </p:cNvSpPr>
          <p:nvPr/>
        </p:nvSpPr>
        <p:spPr bwMode="auto">
          <a:xfrm>
            <a:off x="5016501" y="5732464"/>
            <a:ext cx="2016125" cy="865187"/>
          </a:xfrm>
          <a:prstGeom prst="rightArrow">
            <a:avLst>
              <a:gd name="adj1" fmla="val 75046"/>
              <a:gd name="adj2" fmla="val 56326"/>
            </a:avLst>
          </a:prstGeom>
          <a:solidFill>
            <a:schemeClr val="bg2">
              <a:alpha val="4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7108" name="AutoShape 4"/>
          <p:cNvSpPr>
            <a:spLocks noChangeArrowheads="1"/>
          </p:cNvSpPr>
          <p:nvPr/>
        </p:nvSpPr>
        <p:spPr bwMode="auto">
          <a:xfrm>
            <a:off x="2279650" y="1557339"/>
            <a:ext cx="3671888" cy="4752975"/>
          </a:xfrm>
          <a:prstGeom prst="roundRect">
            <a:avLst>
              <a:gd name="adj" fmla="val 8083"/>
            </a:avLst>
          </a:prstGeom>
          <a:solidFill>
            <a:schemeClr val="bg1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IAM Benefits</a:t>
            </a:r>
            <a:endParaRPr lang="en-GB" altLang="en-US"/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6383338" y="1917700"/>
            <a:ext cx="3168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2100" b="1">
                <a:latin typeface="Arial Unicode MS" pitchFamily="34" charset="-128"/>
                <a:cs typeface="Arial" panose="020B0604020202020204" pitchFamily="34" charset="0"/>
              </a:rPr>
              <a:t>Benefits to take you forward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2100">
                <a:latin typeface="Arial Unicode MS" pitchFamily="34" charset="-128"/>
                <a:cs typeface="Arial" panose="020B0604020202020204" pitchFamily="34" charset="0"/>
              </a:rPr>
              <a:t>(Strategic)</a:t>
            </a:r>
            <a:endParaRPr lang="en-GB" altLang="en-US" sz="210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87111" name="Rectangle 7"/>
          <p:cNvSpPr>
            <a:spLocks noChangeArrowheads="1"/>
          </p:cNvSpPr>
          <p:nvPr/>
        </p:nvSpPr>
        <p:spPr bwMode="auto">
          <a:xfrm>
            <a:off x="2566988" y="1774825"/>
            <a:ext cx="3168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90500" indent="-1905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sz="2100" b="1">
                <a:latin typeface="Arial Unicode MS" pitchFamily="34" charset="-128"/>
                <a:cs typeface="Arial" panose="020B0604020202020204" pitchFamily="34" charset="0"/>
              </a:rPr>
              <a:t>Benefits today</a:t>
            </a:r>
          </a:p>
          <a:p>
            <a:pPr algn="ctr">
              <a:lnSpc>
                <a:spcPct val="85000"/>
              </a:lnSpc>
            </a:pPr>
            <a:r>
              <a:rPr lang="en-GB" altLang="en-US" sz="2100">
                <a:latin typeface="Arial Unicode MS" pitchFamily="34" charset="-128"/>
                <a:cs typeface="Arial" panose="020B0604020202020204" pitchFamily="34" charset="0"/>
              </a:rPr>
              <a:t>(Tactical)</a:t>
            </a:r>
          </a:p>
        </p:txBody>
      </p:sp>
      <p:grpSp>
        <p:nvGrpSpPr>
          <p:cNvPr id="687112" name="Group 8"/>
          <p:cNvGrpSpPr>
            <a:grpSpLocks/>
          </p:cNvGrpSpPr>
          <p:nvPr/>
        </p:nvGrpSpPr>
        <p:grpSpPr bwMode="auto">
          <a:xfrm>
            <a:off x="2393951" y="2709863"/>
            <a:ext cx="3629025" cy="792162"/>
            <a:chOff x="639" y="1207"/>
            <a:chExt cx="2286" cy="409"/>
          </a:xfrm>
        </p:grpSpPr>
        <p:pic>
          <p:nvPicPr>
            <p:cNvPr id="6871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07"/>
              <a:ext cx="226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14" name="AutoShape 10"/>
            <p:cNvSpPr>
              <a:spLocks noChangeArrowheads="1"/>
            </p:cNvSpPr>
            <p:nvPr/>
          </p:nvSpPr>
          <p:spPr bwMode="auto">
            <a:xfrm>
              <a:off x="639" y="1227"/>
              <a:ext cx="2157" cy="311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rgbClr val="40618E">
                    <a:gamma/>
                    <a:shade val="69804"/>
                    <a:invGamma/>
                  </a:srgbClr>
                </a:gs>
                <a:gs pos="100000">
                  <a:srgbClr val="40618E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Save money and improve operational efficiency</a:t>
              </a:r>
              <a:endParaRPr lang="en-GB" altLang="en-US" sz="10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7115" name="Group 11"/>
          <p:cNvGrpSpPr>
            <a:grpSpLocks/>
          </p:cNvGrpSpPr>
          <p:nvPr/>
        </p:nvGrpSpPr>
        <p:grpSpPr bwMode="auto">
          <a:xfrm>
            <a:off x="2393951" y="3430588"/>
            <a:ext cx="3629025" cy="792162"/>
            <a:chOff x="639" y="1707"/>
            <a:chExt cx="2286" cy="499"/>
          </a:xfrm>
        </p:grpSpPr>
        <p:pic>
          <p:nvPicPr>
            <p:cNvPr id="68711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07"/>
              <a:ext cx="2268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17" name="AutoShape 13"/>
            <p:cNvSpPr>
              <a:spLocks noChangeArrowheads="1"/>
            </p:cNvSpPr>
            <p:nvPr/>
          </p:nvSpPr>
          <p:spPr bwMode="auto">
            <a:xfrm>
              <a:off x="639" y="1741"/>
              <a:ext cx="2157" cy="374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rgbClr val="40618E">
                    <a:gamma/>
                    <a:shade val="69804"/>
                    <a:invGamma/>
                  </a:srgbClr>
                </a:gs>
                <a:gs pos="100000">
                  <a:srgbClr val="40618E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Improved time to deliver applications and service</a:t>
              </a:r>
              <a:endParaRPr lang="en-GB" altLang="en-US" sz="10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7118" name="Group 14"/>
          <p:cNvGrpSpPr>
            <a:grpSpLocks/>
          </p:cNvGrpSpPr>
          <p:nvPr/>
        </p:nvGrpSpPr>
        <p:grpSpPr bwMode="auto">
          <a:xfrm>
            <a:off x="2351089" y="4149726"/>
            <a:ext cx="3671887" cy="773113"/>
            <a:chOff x="476" y="2976"/>
            <a:chExt cx="2313" cy="499"/>
          </a:xfrm>
        </p:grpSpPr>
        <p:pic>
          <p:nvPicPr>
            <p:cNvPr id="6871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76"/>
              <a:ext cx="2313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20" name="AutoShape 16"/>
            <p:cNvSpPr>
              <a:spLocks noChangeArrowheads="1"/>
            </p:cNvSpPr>
            <p:nvPr/>
          </p:nvSpPr>
          <p:spPr bwMode="auto">
            <a:xfrm>
              <a:off x="503" y="3001"/>
              <a:ext cx="2157" cy="374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rgbClr val="40618E">
                    <a:gamma/>
                    <a:shade val="69804"/>
                    <a:invGamma/>
                  </a:srgbClr>
                </a:gs>
                <a:gs pos="100000">
                  <a:srgbClr val="40618E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Enhance  Security</a:t>
              </a:r>
              <a:endParaRPr lang="en-GB" altLang="en-US" sz="10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7121" name="Group 17"/>
          <p:cNvGrpSpPr>
            <a:grpSpLocks/>
          </p:cNvGrpSpPr>
          <p:nvPr/>
        </p:nvGrpSpPr>
        <p:grpSpPr bwMode="auto">
          <a:xfrm>
            <a:off x="2279651" y="4868863"/>
            <a:ext cx="3744913" cy="792162"/>
            <a:chOff x="567" y="2659"/>
            <a:chExt cx="2359" cy="499"/>
          </a:xfrm>
        </p:grpSpPr>
        <p:pic>
          <p:nvPicPr>
            <p:cNvPr id="68712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659"/>
              <a:ext cx="2359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23" name="AutoShape 19"/>
            <p:cNvSpPr>
              <a:spLocks noChangeArrowheads="1"/>
            </p:cNvSpPr>
            <p:nvPr/>
          </p:nvSpPr>
          <p:spPr bwMode="auto">
            <a:xfrm>
              <a:off x="639" y="2693"/>
              <a:ext cx="2157" cy="374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rgbClr val="40618E">
                    <a:gamma/>
                    <a:shade val="69804"/>
                    <a:invGamma/>
                  </a:srgbClr>
                </a:gs>
                <a:gs pos="100000">
                  <a:srgbClr val="40618E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Regulatory Compliance and Audit</a:t>
              </a:r>
              <a:endParaRPr lang="en-GB" altLang="en-US" sz="10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7124" name="Group 20"/>
          <p:cNvGrpSpPr>
            <a:grpSpLocks/>
          </p:cNvGrpSpPr>
          <p:nvPr/>
        </p:nvGrpSpPr>
        <p:grpSpPr bwMode="auto">
          <a:xfrm>
            <a:off x="6240464" y="2709863"/>
            <a:ext cx="3671887" cy="1008062"/>
            <a:chOff x="476" y="2976"/>
            <a:chExt cx="2313" cy="499"/>
          </a:xfrm>
        </p:grpSpPr>
        <p:pic>
          <p:nvPicPr>
            <p:cNvPr id="68712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76"/>
              <a:ext cx="2313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26" name="AutoShape 22"/>
            <p:cNvSpPr>
              <a:spLocks noChangeArrowheads="1"/>
            </p:cNvSpPr>
            <p:nvPr/>
          </p:nvSpPr>
          <p:spPr bwMode="auto">
            <a:xfrm>
              <a:off x="503" y="3001"/>
              <a:ext cx="2157" cy="374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New ways of working</a:t>
              </a:r>
              <a:endParaRPr lang="en-GB" altLang="en-US" sz="12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7127" name="Group 23"/>
          <p:cNvGrpSpPr>
            <a:grpSpLocks/>
          </p:cNvGrpSpPr>
          <p:nvPr/>
        </p:nvGrpSpPr>
        <p:grpSpPr bwMode="auto">
          <a:xfrm>
            <a:off x="6240464" y="3646488"/>
            <a:ext cx="3671887" cy="1008062"/>
            <a:chOff x="476" y="2976"/>
            <a:chExt cx="2313" cy="499"/>
          </a:xfrm>
        </p:grpSpPr>
        <p:pic>
          <p:nvPicPr>
            <p:cNvPr id="6871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76"/>
              <a:ext cx="2313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29" name="AutoShape 25"/>
            <p:cNvSpPr>
              <a:spLocks noChangeArrowheads="1"/>
            </p:cNvSpPr>
            <p:nvPr/>
          </p:nvSpPr>
          <p:spPr bwMode="auto">
            <a:xfrm>
              <a:off x="503" y="3001"/>
              <a:ext cx="2157" cy="374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Improved time to market</a:t>
              </a:r>
              <a:endParaRPr lang="en-GB" altLang="en-US" sz="12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7130" name="Group 26"/>
          <p:cNvGrpSpPr>
            <a:grpSpLocks/>
          </p:cNvGrpSpPr>
          <p:nvPr/>
        </p:nvGrpSpPr>
        <p:grpSpPr bwMode="auto">
          <a:xfrm>
            <a:off x="6240464" y="4583113"/>
            <a:ext cx="3671887" cy="1008062"/>
            <a:chOff x="476" y="2976"/>
            <a:chExt cx="2313" cy="499"/>
          </a:xfrm>
        </p:grpSpPr>
        <p:pic>
          <p:nvPicPr>
            <p:cNvPr id="687131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76"/>
              <a:ext cx="2313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7132" name="AutoShape 28"/>
            <p:cNvSpPr>
              <a:spLocks noChangeArrowheads="1"/>
            </p:cNvSpPr>
            <p:nvPr/>
          </p:nvSpPr>
          <p:spPr bwMode="auto">
            <a:xfrm>
              <a:off x="503" y="3001"/>
              <a:ext cx="2157" cy="374"/>
            </a:xfrm>
            <a:prstGeom prst="roundRect">
              <a:avLst>
                <a:gd name="adj" fmla="val 9671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Closer Supplier, Customer, </a:t>
              </a:r>
            </a:p>
            <a:p>
              <a:pPr eaLnBrk="0" hangingPunct="0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cs typeface="Arial" panose="020B0604020202020204" pitchFamily="34" charset="0"/>
                </a:rPr>
                <a:t>Partner and Employee relationships</a:t>
              </a:r>
              <a:endParaRPr lang="en-GB" altLang="en-US" sz="1200"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7133" name="AutoShape 29"/>
          <p:cNvSpPr>
            <a:spLocks noChangeArrowheads="1"/>
          </p:cNvSpPr>
          <p:nvPr/>
        </p:nvSpPr>
        <p:spPr bwMode="auto">
          <a:xfrm>
            <a:off x="4943476" y="5661025"/>
            <a:ext cx="2016125" cy="865188"/>
          </a:xfrm>
          <a:prstGeom prst="rightArrow">
            <a:avLst>
              <a:gd name="adj1" fmla="val 57435"/>
              <a:gd name="adj2" fmla="val 56326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86275"/>
                  <a:invGamma/>
                </a:srgbClr>
              </a:gs>
            </a:gsLst>
            <a:lin ang="5400000" scaled="1"/>
          </a:gra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14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Basic Definitions</a:t>
            </a:r>
            <a:endParaRPr lang="en-GB" altLang="en-US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Authentication (AuthN)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Verification of a subject’s identity by means of relying on a provided claim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/>
              <a:t>Identification</a:t>
            </a:r>
            <a:r>
              <a:rPr lang="en-US" altLang="en-US" sz="2000"/>
              <a:t> is sometimes seen as a preliminary step of authentication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Collection of untrusted (as yet) information about a subject, such as an identity claim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Authorization (AuthZ)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Deciding what actions, rights or privileges can the subject be allowed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Trend towards separation of those two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Or even of all three, if biometrics are used</a:t>
            </a:r>
          </a:p>
        </p:txBody>
      </p:sp>
    </p:spTree>
    <p:extLst>
      <p:ext uri="{BB962C8B-B14F-4D97-AF65-F5344CB8AC3E}">
        <p14:creationId xmlns:p14="http://schemas.microsoft.com/office/powerpoint/2010/main" val="1043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Components of IAM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5601"/>
            <a:ext cx="37338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Administration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User Management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Password Management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Workflow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Access Management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Authentication 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Authorization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Identity Management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Account Provisioning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Account Deprovisioning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Synchronisation</a:t>
            </a:r>
          </a:p>
          <a:p>
            <a:pPr lvl="1">
              <a:lnSpc>
                <a:spcPct val="90000"/>
              </a:lnSpc>
            </a:pPr>
            <a:endParaRPr lang="en-GB" altLang="en-US" sz="2000"/>
          </a:p>
          <a:p>
            <a:pPr lvl="1">
              <a:lnSpc>
                <a:spcPct val="90000"/>
              </a:lnSpc>
            </a:pPr>
            <a:endParaRPr lang="en-GB" altLang="en-US" sz="2000"/>
          </a:p>
          <a:p>
            <a:pPr lvl="1">
              <a:lnSpc>
                <a:spcPct val="90000"/>
              </a:lnSpc>
            </a:pPr>
            <a:endParaRPr lang="en-GB" altLang="en-US" sz="2000"/>
          </a:p>
          <a:p>
            <a:pPr>
              <a:lnSpc>
                <a:spcPct val="90000"/>
              </a:lnSpc>
            </a:pPr>
            <a:endParaRPr lang="en-GB" altLang="en-US" sz="2400"/>
          </a:p>
        </p:txBody>
      </p:sp>
      <p:grpSp>
        <p:nvGrpSpPr>
          <p:cNvPr id="695300" name="Group 4"/>
          <p:cNvGrpSpPr>
            <a:grpSpLocks/>
          </p:cNvGrpSpPr>
          <p:nvPr/>
        </p:nvGrpSpPr>
        <p:grpSpPr bwMode="auto">
          <a:xfrm>
            <a:off x="5808664" y="1341439"/>
            <a:ext cx="4676775" cy="5832475"/>
            <a:chOff x="385" y="0"/>
            <a:chExt cx="3720" cy="4156"/>
          </a:xfrm>
        </p:grpSpPr>
        <p:sp>
          <p:nvSpPr>
            <p:cNvPr id="6953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0"/>
              <a:ext cx="3720" cy="4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2" name="Freeform 6"/>
            <p:cNvSpPr>
              <a:spLocks/>
            </p:cNvSpPr>
            <p:nvPr/>
          </p:nvSpPr>
          <p:spPr bwMode="auto">
            <a:xfrm>
              <a:off x="385" y="192"/>
              <a:ext cx="2635" cy="3465"/>
            </a:xfrm>
            <a:custGeom>
              <a:avLst/>
              <a:gdLst>
                <a:gd name="T0" fmla="*/ 1073 w 2305"/>
                <a:gd name="T1" fmla="*/ 0 h 3508"/>
                <a:gd name="T2" fmla="*/ 125 w 2305"/>
                <a:gd name="T3" fmla="*/ 296 h 3508"/>
                <a:gd name="T4" fmla="*/ 0 w 2305"/>
                <a:gd name="T5" fmla="*/ 2083 h 3508"/>
                <a:gd name="T6" fmla="*/ 265 w 2305"/>
                <a:gd name="T7" fmla="*/ 3465 h 3508"/>
                <a:gd name="T8" fmla="*/ 2305 w 2305"/>
                <a:gd name="T9" fmla="*/ 3508 h 3508"/>
                <a:gd name="T10" fmla="*/ 1620 w 2305"/>
                <a:gd name="T11" fmla="*/ 719 h 3508"/>
                <a:gd name="T12" fmla="*/ 1073 w 2305"/>
                <a:gd name="T13" fmla="*/ 0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3508">
                  <a:moveTo>
                    <a:pt x="1073" y="0"/>
                  </a:moveTo>
                  <a:lnTo>
                    <a:pt x="125" y="296"/>
                  </a:lnTo>
                  <a:lnTo>
                    <a:pt x="0" y="2083"/>
                  </a:lnTo>
                  <a:lnTo>
                    <a:pt x="265" y="3465"/>
                  </a:lnTo>
                  <a:lnTo>
                    <a:pt x="2305" y="3508"/>
                  </a:lnTo>
                  <a:lnTo>
                    <a:pt x="1620" y="71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7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3" name="Freeform 7"/>
            <p:cNvSpPr>
              <a:spLocks/>
            </p:cNvSpPr>
            <p:nvPr/>
          </p:nvSpPr>
          <p:spPr bwMode="auto">
            <a:xfrm>
              <a:off x="2610" y="106"/>
              <a:ext cx="1495" cy="3574"/>
            </a:xfrm>
            <a:custGeom>
              <a:avLst/>
              <a:gdLst>
                <a:gd name="T0" fmla="*/ 203 w 1308"/>
                <a:gd name="T1" fmla="*/ 0 h 3647"/>
                <a:gd name="T2" fmla="*/ 1168 w 1308"/>
                <a:gd name="T3" fmla="*/ 484 h 3647"/>
                <a:gd name="T4" fmla="*/ 1308 w 1308"/>
                <a:gd name="T5" fmla="*/ 1455 h 3647"/>
                <a:gd name="T6" fmla="*/ 1215 w 1308"/>
                <a:gd name="T7" fmla="*/ 3554 h 3647"/>
                <a:gd name="T8" fmla="*/ 717 w 1308"/>
                <a:gd name="T9" fmla="*/ 3647 h 3647"/>
                <a:gd name="T10" fmla="*/ 359 w 1308"/>
                <a:gd name="T11" fmla="*/ 3600 h 3647"/>
                <a:gd name="T12" fmla="*/ 0 w 1308"/>
                <a:gd name="T13" fmla="*/ 484 h 3647"/>
                <a:gd name="T14" fmla="*/ 203 w 1308"/>
                <a:gd name="T15" fmla="*/ 0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8" h="3647">
                  <a:moveTo>
                    <a:pt x="203" y="0"/>
                  </a:moveTo>
                  <a:lnTo>
                    <a:pt x="1168" y="484"/>
                  </a:lnTo>
                  <a:lnTo>
                    <a:pt x="1308" y="1455"/>
                  </a:lnTo>
                  <a:lnTo>
                    <a:pt x="1215" y="3554"/>
                  </a:lnTo>
                  <a:lnTo>
                    <a:pt x="717" y="3647"/>
                  </a:lnTo>
                  <a:lnTo>
                    <a:pt x="359" y="3600"/>
                  </a:lnTo>
                  <a:lnTo>
                    <a:pt x="0" y="48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4" name="Freeform 8"/>
            <p:cNvSpPr>
              <a:spLocks/>
            </p:cNvSpPr>
            <p:nvPr/>
          </p:nvSpPr>
          <p:spPr bwMode="auto">
            <a:xfrm>
              <a:off x="1453" y="0"/>
              <a:ext cx="1816" cy="3657"/>
            </a:xfrm>
            <a:custGeom>
              <a:avLst/>
              <a:gdLst>
                <a:gd name="T0" fmla="*/ 0 w 1589"/>
                <a:gd name="T1" fmla="*/ 486 h 3695"/>
                <a:gd name="T2" fmla="*/ 31 w 1589"/>
                <a:gd name="T3" fmla="*/ 156 h 3695"/>
                <a:gd name="T4" fmla="*/ 1153 w 1589"/>
                <a:gd name="T5" fmla="*/ 0 h 3695"/>
                <a:gd name="T6" fmla="*/ 1589 w 1589"/>
                <a:gd name="T7" fmla="*/ 1080 h 3695"/>
                <a:gd name="T8" fmla="*/ 1573 w 1589"/>
                <a:gd name="T9" fmla="*/ 3695 h 3695"/>
                <a:gd name="T10" fmla="*/ 1183 w 1589"/>
                <a:gd name="T11" fmla="*/ 3695 h 3695"/>
                <a:gd name="T12" fmla="*/ 0 w 1589"/>
                <a:gd name="T13" fmla="*/ 486 h 3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9" h="3695">
                  <a:moveTo>
                    <a:pt x="0" y="486"/>
                  </a:moveTo>
                  <a:lnTo>
                    <a:pt x="31" y="156"/>
                  </a:lnTo>
                  <a:lnTo>
                    <a:pt x="1153" y="0"/>
                  </a:lnTo>
                  <a:lnTo>
                    <a:pt x="1589" y="1080"/>
                  </a:lnTo>
                  <a:lnTo>
                    <a:pt x="1573" y="3695"/>
                  </a:lnTo>
                  <a:lnTo>
                    <a:pt x="1183" y="3695"/>
                  </a:lnTo>
                  <a:lnTo>
                    <a:pt x="0" y="486"/>
                  </a:lnTo>
                  <a:close/>
                </a:path>
              </a:pathLst>
            </a:custGeom>
            <a:solidFill>
              <a:srgbClr val="C4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5" name="Freeform 9"/>
            <p:cNvSpPr>
              <a:spLocks/>
            </p:cNvSpPr>
            <p:nvPr/>
          </p:nvSpPr>
          <p:spPr bwMode="auto">
            <a:xfrm>
              <a:off x="841" y="3317"/>
              <a:ext cx="2841" cy="87"/>
            </a:xfrm>
            <a:custGeom>
              <a:avLst/>
              <a:gdLst>
                <a:gd name="T0" fmla="*/ 21 w 2326"/>
                <a:gd name="T1" fmla="*/ 60 h 95"/>
                <a:gd name="T2" fmla="*/ 8 w 2326"/>
                <a:gd name="T3" fmla="*/ 49 h 95"/>
                <a:gd name="T4" fmla="*/ 0 w 2326"/>
                <a:gd name="T5" fmla="*/ 41 h 95"/>
                <a:gd name="T6" fmla="*/ 0 w 2326"/>
                <a:gd name="T7" fmla="*/ 38 h 95"/>
                <a:gd name="T8" fmla="*/ 2 w 2326"/>
                <a:gd name="T9" fmla="*/ 34 h 95"/>
                <a:gd name="T10" fmla="*/ 2 w 2326"/>
                <a:gd name="T11" fmla="*/ 34 h 95"/>
                <a:gd name="T12" fmla="*/ 64 w 2326"/>
                <a:gd name="T13" fmla="*/ 30 h 95"/>
                <a:gd name="T14" fmla="*/ 187 w 2326"/>
                <a:gd name="T15" fmla="*/ 28 h 95"/>
                <a:gd name="T16" fmla="*/ 315 w 2326"/>
                <a:gd name="T17" fmla="*/ 26 h 95"/>
                <a:gd name="T18" fmla="*/ 451 w 2326"/>
                <a:gd name="T19" fmla="*/ 26 h 95"/>
                <a:gd name="T20" fmla="*/ 591 w 2326"/>
                <a:gd name="T21" fmla="*/ 24 h 95"/>
                <a:gd name="T22" fmla="*/ 735 w 2326"/>
                <a:gd name="T23" fmla="*/ 24 h 95"/>
                <a:gd name="T24" fmla="*/ 882 w 2326"/>
                <a:gd name="T25" fmla="*/ 23 h 95"/>
                <a:gd name="T26" fmla="*/ 1033 w 2326"/>
                <a:gd name="T27" fmla="*/ 21 h 95"/>
                <a:gd name="T28" fmla="*/ 1186 w 2326"/>
                <a:gd name="T29" fmla="*/ 21 h 95"/>
                <a:gd name="T30" fmla="*/ 1340 w 2326"/>
                <a:gd name="T31" fmla="*/ 19 h 95"/>
                <a:gd name="T32" fmla="*/ 1495 w 2326"/>
                <a:gd name="T33" fmla="*/ 17 h 95"/>
                <a:gd name="T34" fmla="*/ 1650 w 2326"/>
                <a:gd name="T35" fmla="*/ 15 h 95"/>
                <a:gd name="T36" fmla="*/ 1803 w 2326"/>
                <a:gd name="T37" fmla="*/ 13 h 95"/>
                <a:gd name="T38" fmla="*/ 1955 w 2326"/>
                <a:gd name="T39" fmla="*/ 10 h 95"/>
                <a:gd name="T40" fmla="*/ 2106 w 2326"/>
                <a:gd name="T41" fmla="*/ 6 h 95"/>
                <a:gd name="T42" fmla="*/ 2254 w 2326"/>
                <a:gd name="T43" fmla="*/ 2 h 95"/>
                <a:gd name="T44" fmla="*/ 2274 w 2326"/>
                <a:gd name="T45" fmla="*/ 13 h 95"/>
                <a:gd name="T46" fmla="*/ 2147 w 2326"/>
                <a:gd name="T47" fmla="*/ 38 h 95"/>
                <a:gd name="T48" fmla="*/ 2000 w 2326"/>
                <a:gd name="T49" fmla="*/ 56 h 95"/>
                <a:gd name="T50" fmla="*/ 1832 w 2326"/>
                <a:gd name="T51" fmla="*/ 71 h 95"/>
                <a:gd name="T52" fmla="*/ 1652 w 2326"/>
                <a:gd name="T53" fmla="*/ 82 h 95"/>
                <a:gd name="T54" fmla="*/ 1460 w 2326"/>
                <a:gd name="T55" fmla="*/ 88 h 95"/>
                <a:gd name="T56" fmla="*/ 1264 w 2326"/>
                <a:gd name="T57" fmla="*/ 93 h 95"/>
                <a:gd name="T58" fmla="*/ 1068 w 2326"/>
                <a:gd name="T59" fmla="*/ 95 h 95"/>
                <a:gd name="T60" fmla="*/ 876 w 2326"/>
                <a:gd name="T61" fmla="*/ 93 h 95"/>
                <a:gd name="T62" fmla="*/ 692 w 2326"/>
                <a:gd name="T63" fmla="*/ 92 h 95"/>
                <a:gd name="T64" fmla="*/ 522 w 2326"/>
                <a:gd name="T65" fmla="*/ 88 h 95"/>
                <a:gd name="T66" fmla="*/ 369 w 2326"/>
                <a:gd name="T67" fmla="*/ 84 h 95"/>
                <a:gd name="T68" fmla="*/ 241 w 2326"/>
                <a:gd name="T69" fmla="*/ 79 h 95"/>
                <a:gd name="T70" fmla="*/ 138 w 2326"/>
                <a:gd name="T71" fmla="*/ 75 h 95"/>
                <a:gd name="T72" fmla="*/ 66 w 2326"/>
                <a:gd name="T73" fmla="*/ 69 h 95"/>
                <a:gd name="T74" fmla="*/ 30 w 2326"/>
                <a:gd name="T75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6" h="95">
                  <a:moveTo>
                    <a:pt x="28" y="65"/>
                  </a:moveTo>
                  <a:lnTo>
                    <a:pt x="21" y="60"/>
                  </a:lnTo>
                  <a:lnTo>
                    <a:pt x="15" y="54"/>
                  </a:lnTo>
                  <a:lnTo>
                    <a:pt x="8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64" y="30"/>
                  </a:lnTo>
                  <a:lnTo>
                    <a:pt x="123" y="30"/>
                  </a:lnTo>
                  <a:lnTo>
                    <a:pt x="187" y="28"/>
                  </a:lnTo>
                  <a:lnTo>
                    <a:pt x="250" y="28"/>
                  </a:lnTo>
                  <a:lnTo>
                    <a:pt x="315" y="26"/>
                  </a:lnTo>
                  <a:lnTo>
                    <a:pt x="383" y="26"/>
                  </a:lnTo>
                  <a:lnTo>
                    <a:pt x="451" y="26"/>
                  </a:lnTo>
                  <a:lnTo>
                    <a:pt x="520" y="24"/>
                  </a:lnTo>
                  <a:lnTo>
                    <a:pt x="591" y="24"/>
                  </a:lnTo>
                  <a:lnTo>
                    <a:pt x="662" y="24"/>
                  </a:lnTo>
                  <a:lnTo>
                    <a:pt x="735" y="24"/>
                  </a:lnTo>
                  <a:lnTo>
                    <a:pt x="809" y="23"/>
                  </a:lnTo>
                  <a:lnTo>
                    <a:pt x="882" y="23"/>
                  </a:lnTo>
                  <a:lnTo>
                    <a:pt x="958" y="23"/>
                  </a:lnTo>
                  <a:lnTo>
                    <a:pt x="1033" y="21"/>
                  </a:lnTo>
                  <a:lnTo>
                    <a:pt x="1109" y="21"/>
                  </a:lnTo>
                  <a:lnTo>
                    <a:pt x="1186" y="21"/>
                  </a:lnTo>
                  <a:lnTo>
                    <a:pt x="1262" y="19"/>
                  </a:lnTo>
                  <a:lnTo>
                    <a:pt x="1340" y="19"/>
                  </a:lnTo>
                  <a:lnTo>
                    <a:pt x="1417" y="19"/>
                  </a:lnTo>
                  <a:lnTo>
                    <a:pt x="1495" y="17"/>
                  </a:lnTo>
                  <a:lnTo>
                    <a:pt x="1572" y="17"/>
                  </a:lnTo>
                  <a:lnTo>
                    <a:pt x="1650" y="15"/>
                  </a:lnTo>
                  <a:lnTo>
                    <a:pt x="1726" y="15"/>
                  </a:lnTo>
                  <a:lnTo>
                    <a:pt x="1803" y="13"/>
                  </a:lnTo>
                  <a:lnTo>
                    <a:pt x="1879" y="11"/>
                  </a:lnTo>
                  <a:lnTo>
                    <a:pt x="1955" y="10"/>
                  </a:lnTo>
                  <a:lnTo>
                    <a:pt x="2032" y="8"/>
                  </a:lnTo>
                  <a:lnTo>
                    <a:pt x="2106" y="6"/>
                  </a:lnTo>
                  <a:lnTo>
                    <a:pt x="2181" y="4"/>
                  </a:lnTo>
                  <a:lnTo>
                    <a:pt x="2254" y="2"/>
                  </a:lnTo>
                  <a:lnTo>
                    <a:pt x="2326" y="0"/>
                  </a:lnTo>
                  <a:lnTo>
                    <a:pt x="2274" y="13"/>
                  </a:lnTo>
                  <a:lnTo>
                    <a:pt x="2215" y="26"/>
                  </a:lnTo>
                  <a:lnTo>
                    <a:pt x="2147" y="38"/>
                  </a:lnTo>
                  <a:lnTo>
                    <a:pt x="2077" y="47"/>
                  </a:lnTo>
                  <a:lnTo>
                    <a:pt x="2000" y="56"/>
                  </a:lnTo>
                  <a:lnTo>
                    <a:pt x="1918" y="64"/>
                  </a:lnTo>
                  <a:lnTo>
                    <a:pt x="1832" y="71"/>
                  </a:lnTo>
                  <a:lnTo>
                    <a:pt x="1743" y="77"/>
                  </a:lnTo>
                  <a:lnTo>
                    <a:pt x="1652" y="82"/>
                  </a:lnTo>
                  <a:lnTo>
                    <a:pt x="1557" y="86"/>
                  </a:lnTo>
                  <a:lnTo>
                    <a:pt x="1460" y="88"/>
                  </a:lnTo>
                  <a:lnTo>
                    <a:pt x="1363" y="92"/>
                  </a:lnTo>
                  <a:lnTo>
                    <a:pt x="1264" y="93"/>
                  </a:lnTo>
                  <a:lnTo>
                    <a:pt x="1165" y="93"/>
                  </a:lnTo>
                  <a:lnTo>
                    <a:pt x="1068" y="95"/>
                  </a:lnTo>
                  <a:lnTo>
                    <a:pt x="971" y="93"/>
                  </a:lnTo>
                  <a:lnTo>
                    <a:pt x="876" y="93"/>
                  </a:lnTo>
                  <a:lnTo>
                    <a:pt x="783" y="93"/>
                  </a:lnTo>
                  <a:lnTo>
                    <a:pt x="692" y="92"/>
                  </a:lnTo>
                  <a:lnTo>
                    <a:pt x="606" y="90"/>
                  </a:lnTo>
                  <a:lnTo>
                    <a:pt x="522" y="88"/>
                  </a:lnTo>
                  <a:lnTo>
                    <a:pt x="444" y="86"/>
                  </a:lnTo>
                  <a:lnTo>
                    <a:pt x="369" y="84"/>
                  </a:lnTo>
                  <a:lnTo>
                    <a:pt x="302" y="82"/>
                  </a:lnTo>
                  <a:lnTo>
                    <a:pt x="241" y="79"/>
                  </a:lnTo>
                  <a:lnTo>
                    <a:pt x="185" y="77"/>
                  </a:lnTo>
                  <a:lnTo>
                    <a:pt x="138" y="75"/>
                  </a:lnTo>
                  <a:lnTo>
                    <a:pt x="97" y="73"/>
                  </a:lnTo>
                  <a:lnTo>
                    <a:pt x="66" y="69"/>
                  </a:lnTo>
                  <a:lnTo>
                    <a:pt x="43" y="67"/>
                  </a:lnTo>
                  <a:lnTo>
                    <a:pt x="30" y="67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6" name="Freeform 10"/>
            <p:cNvSpPr>
              <a:spLocks/>
            </p:cNvSpPr>
            <p:nvPr/>
          </p:nvSpPr>
          <p:spPr bwMode="auto">
            <a:xfrm>
              <a:off x="1900" y="3933"/>
              <a:ext cx="19" cy="4"/>
            </a:xfrm>
            <a:custGeom>
              <a:avLst/>
              <a:gdLst>
                <a:gd name="T0" fmla="*/ 2 w 17"/>
                <a:gd name="T1" fmla="*/ 4 h 4"/>
                <a:gd name="T2" fmla="*/ 2 w 17"/>
                <a:gd name="T3" fmla="*/ 2 h 4"/>
                <a:gd name="T4" fmla="*/ 2 w 17"/>
                <a:gd name="T5" fmla="*/ 2 h 4"/>
                <a:gd name="T6" fmla="*/ 2 w 17"/>
                <a:gd name="T7" fmla="*/ 2 h 4"/>
                <a:gd name="T8" fmla="*/ 4 w 17"/>
                <a:gd name="T9" fmla="*/ 2 h 4"/>
                <a:gd name="T10" fmla="*/ 0 w 17"/>
                <a:gd name="T11" fmla="*/ 0 h 4"/>
                <a:gd name="T12" fmla="*/ 0 w 17"/>
                <a:gd name="T13" fmla="*/ 0 h 4"/>
                <a:gd name="T14" fmla="*/ 6 w 17"/>
                <a:gd name="T15" fmla="*/ 0 h 4"/>
                <a:gd name="T16" fmla="*/ 17 w 17"/>
                <a:gd name="T17" fmla="*/ 2 h 4"/>
                <a:gd name="T18" fmla="*/ 13 w 17"/>
                <a:gd name="T19" fmla="*/ 2 h 4"/>
                <a:gd name="T20" fmla="*/ 9 w 17"/>
                <a:gd name="T21" fmla="*/ 2 h 4"/>
                <a:gd name="T22" fmla="*/ 6 w 17"/>
                <a:gd name="T23" fmla="*/ 2 h 4"/>
                <a:gd name="T24" fmla="*/ 2 w 17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2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7" name="Freeform 11"/>
            <p:cNvSpPr>
              <a:spLocks/>
            </p:cNvSpPr>
            <p:nvPr/>
          </p:nvSpPr>
          <p:spPr bwMode="auto">
            <a:xfrm>
              <a:off x="971" y="3670"/>
              <a:ext cx="2" cy="21"/>
            </a:xfrm>
            <a:custGeom>
              <a:avLst/>
              <a:gdLst>
                <a:gd name="T0" fmla="*/ 0 w 1"/>
                <a:gd name="T1" fmla="*/ 19 h 19"/>
                <a:gd name="T2" fmla="*/ 0 w 1"/>
                <a:gd name="T3" fmla="*/ 13 h 19"/>
                <a:gd name="T4" fmla="*/ 1 w 1"/>
                <a:gd name="T5" fmla="*/ 10 h 19"/>
                <a:gd name="T6" fmla="*/ 1 w 1"/>
                <a:gd name="T7" fmla="*/ 4 h 19"/>
                <a:gd name="T8" fmla="*/ 1 w 1"/>
                <a:gd name="T9" fmla="*/ 0 h 19"/>
                <a:gd name="T10" fmla="*/ 1 w 1"/>
                <a:gd name="T11" fmla="*/ 11 h 19"/>
                <a:gd name="T12" fmla="*/ 1 w 1"/>
                <a:gd name="T13" fmla="*/ 17 h 19"/>
                <a:gd name="T14" fmla="*/ 1 w 1"/>
                <a:gd name="T15" fmla="*/ 19 h 19"/>
                <a:gd name="T16" fmla="*/ 0 w 1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13"/>
                  </a:lnTo>
                  <a:lnTo>
                    <a:pt x="1" y="10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8" name="Freeform 12"/>
            <p:cNvSpPr>
              <a:spLocks/>
            </p:cNvSpPr>
            <p:nvPr/>
          </p:nvSpPr>
          <p:spPr bwMode="auto">
            <a:xfrm>
              <a:off x="3496" y="2955"/>
              <a:ext cx="246" cy="408"/>
            </a:xfrm>
            <a:custGeom>
              <a:avLst/>
              <a:gdLst>
                <a:gd name="T0" fmla="*/ 0 w 215"/>
                <a:gd name="T1" fmla="*/ 257 h 294"/>
                <a:gd name="T2" fmla="*/ 0 w 215"/>
                <a:gd name="T3" fmla="*/ 294 h 294"/>
                <a:gd name="T4" fmla="*/ 27 w 215"/>
                <a:gd name="T5" fmla="*/ 292 h 294"/>
                <a:gd name="T6" fmla="*/ 49 w 215"/>
                <a:gd name="T7" fmla="*/ 286 h 294"/>
                <a:gd name="T8" fmla="*/ 69 w 215"/>
                <a:gd name="T9" fmla="*/ 281 h 294"/>
                <a:gd name="T10" fmla="*/ 90 w 215"/>
                <a:gd name="T11" fmla="*/ 273 h 294"/>
                <a:gd name="T12" fmla="*/ 110 w 215"/>
                <a:gd name="T13" fmla="*/ 266 h 294"/>
                <a:gd name="T14" fmla="*/ 133 w 215"/>
                <a:gd name="T15" fmla="*/ 255 h 294"/>
                <a:gd name="T16" fmla="*/ 159 w 215"/>
                <a:gd name="T17" fmla="*/ 242 h 294"/>
                <a:gd name="T18" fmla="*/ 189 w 215"/>
                <a:gd name="T19" fmla="*/ 227 h 294"/>
                <a:gd name="T20" fmla="*/ 196 w 215"/>
                <a:gd name="T21" fmla="*/ 214 h 294"/>
                <a:gd name="T22" fmla="*/ 202 w 215"/>
                <a:gd name="T23" fmla="*/ 199 h 294"/>
                <a:gd name="T24" fmla="*/ 207 w 215"/>
                <a:gd name="T25" fmla="*/ 184 h 294"/>
                <a:gd name="T26" fmla="*/ 215 w 215"/>
                <a:gd name="T27" fmla="*/ 171 h 294"/>
                <a:gd name="T28" fmla="*/ 202 w 215"/>
                <a:gd name="T29" fmla="*/ 176 h 294"/>
                <a:gd name="T30" fmla="*/ 189 w 215"/>
                <a:gd name="T31" fmla="*/ 182 h 294"/>
                <a:gd name="T32" fmla="*/ 176 w 215"/>
                <a:gd name="T33" fmla="*/ 188 h 294"/>
                <a:gd name="T34" fmla="*/ 163 w 215"/>
                <a:gd name="T35" fmla="*/ 191 h 294"/>
                <a:gd name="T36" fmla="*/ 161 w 215"/>
                <a:gd name="T37" fmla="*/ 158 h 294"/>
                <a:gd name="T38" fmla="*/ 157 w 215"/>
                <a:gd name="T39" fmla="*/ 132 h 294"/>
                <a:gd name="T40" fmla="*/ 151 w 215"/>
                <a:gd name="T41" fmla="*/ 95 h 294"/>
                <a:gd name="T42" fmla="*/ 142 w 215"/>
                <a:gd name="T43" fmla="*/ 35 h 294"/>
                <a:gd name="T44" fmla="*/ 133 w 215"/>
                <a:gd name="T45" fmla="*/ 22 h 294"/>
                <a:gd name="T46" fmla="*/ 120 w 215"/>
                <a:gd name="T47" fmla="*/ 11 h 294"/>
                <a:gd name="T48" fmla="*/ 103 w 215"/>
                <a:gd name="T49" fmla="*/ 5 h 294"/>
                <a:gd name="T50" fmla="*/ 86 w 215"/>
                <a:gd name="T51" fmla="*/ 1 h 294"/>
                <a:gd name="T52" fmla="*/ 66 w 215"/>
                <a:gd name="T53" fmla="*/ 0 h 294"/>
                <a:gd name="T54" fmla="*/ 45 w 215"/>
                <a:gd name="T55" fmla="*/ 1 h 294"/>
                <a:gd name="T56" fmla="*/ 23 w 215"/>
                <a:gd name="T57" fmla="*/ 1 h 294"/>
                <a:gd name="T58" fmla="*/ 0 w 215"/>
                <a:gd name="T59" fmla="*/ 3 h 294"/>
                <a:gd name="T60" fmla="*/ 0 w 215"/>
                <a:gd name="T61" fmla="*/ 37 h 294"/>
                <a:gd name="T62" fmla="*/ 15 w 215"/>
                <a:gd name="T63" fmla="*/ 37 h 294"/>
                <a:gd name="T64" fmla="*/ 30 w 215"/>
                <a:gd name="T65" fmla="*/ 37 h 294"/>
                <a:gd name="T66" fmla="*/ 43 w 215"/>
                <a:gd name="T67" fmla="*/ 39 h 294"/>
                <a:gd name="T68" fmla="*/ 58 w 215"/>
                <a:gd name="T69" fmla="*/ 39 h 294"/>
                <a:gd name="T70" fmla="*/ 71 w 215"/>
                <a:gd name="T71" fmla="*/ 41 h 294"/>
                <a:gd name="T72" fmla="*/ 82 w 215"/>
                <a:gd name="T73" fmla="*/ 42 h 294"/>
                <a:gd name="T74" fmla="*/ 92 w 215"/>
                <a:gd name="T75" fmla="*/ 44 h 294"/>
                <a:gd name="T76" fmla="*/ 101 w 215"/>
                <a:gd name="T77" fmla="*/ 46 h 294"/>
                <a:gd name="T78" fmla="*/ 109 w 215"/>
                <a:gd name="T79" fmla="*/ 83 h 294"/>
                <a:gd name="T80" fmla="*/ 120 w 215"/>
                <a:gd name="T81" fmla="*/ 137 h 294"/>
                <a:gd name="T82" fmla="*/ 129 w 215"/>
                <a:gd name="T83" fmla="*/ 190 h 294"/>
                <a:gd name="T84" fmla="*/ 129 w 215"/>
                <a:gd name="T85" fmla="*/ 221 h 294"/>
                <a:gd name="T86" fmla="*/ 112 w 215"/>
                <a:gd name="T87" fmla="*/ 229 h 294"/>
                <a:gd name="T88" fmla="*/ 95 w 215"/>
                <a:gd name="T89" fmla="*/ 234 h 294"/>
                <a:gd name="T90" fmla="*/ 79 w 215"/>
                <a:gd name="T91" fmla="*/ 240 h 294"/>
                <a:gd name="T92" fmla="*/ 64 w 215"/>
                <a:gd name="T93" fmla="*/ 244 h 294"/>
                <a:gd name="T94" fmla="*/ 47 w 215"/>
                <a:gd name="T95" fmla="*/ 247 h 294"/>
                <a:gd name="T96" fmla="*/ 32 w 215"/>
                <a:gd name="T97" fmla="*/ 251 h 294"/>
                <a:gd name="T98" fmla="*/ 17 w 215"/>
                <a:gd name="T99" fmla="*/ 255 h 294"/>
                <a:gd name="T100" fmla="*/ 0 w 215"/>
                <a:gd name="T101" fmla="*/ 25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94">
                  <a:moveTo>
                    <a:pt x="0" y="257"/>
                  </a:moveTo>
                  <a:lnTo>
                    <a:pt x="0" y="294"/>
                  </a:lnTo>
                  <a:lnTo>
                    <a:pt x="27" y="292"/>
                  </a:lnTo>
                  <a:lnTo>
                    <a:pt x="49" y="286"/>
                  </a:lnTo>
                  <a:lnTo>
                    <a:pt x="69" y="281"/>
                  </a:lnTo>
                  <a:lnTo>
                    <a:pt x="90" y="273"/>
                  </a:lnTo>
                  <a:lnTo>
                    <a:pt x="110" y="266"/>
                  </a:lnTo>
                  <a:lnTo>
                    <a:pt x="133" y="255"/>
                  </a:lnTo>
                  <a:lnTo>
                    <a:pt x="159" y="242"/>
                  </a:lnTo>
                  <a:lnTo>
                    <a:pt x="189" y="227"/>
                  </a:lnTo>
                  <a:lnTo>
                    <a:pt x="196" y="214"/>
                  </a:lnTo>
                  <a:lnTo>
                    <a:pt x="202" y="199"/>
                  </a:lnTo>
                  <a:lnTo>
                    <a:pt x="207" y="184"/>
                  </a:lnTo>
                  <a:lnTo>
                    <a:pt x="215" y="171"/>
                  </a:lnTo>
                  <a:lnTo>
                    <a:pt x="202" y="176"/>
                  </a:lnTo>
                  <a:lnTo>
                    <a:pt x="189" y="182"/>
                  </a:lnTo>
                  <a:lnTo>
                    <a:pt x="176" y="188"/>
                  </a:lnTo>
                  <a:lnTo>
                    <a:pt x="163" y="191"/>
                  </a:lnTo>
                  <a:lnTo>
                    <a:pt x="161" y="158"/>
                  </a:lnTo>
                  <a:lnTo>
                    <a:pt x="157" y="132"/>
                  </a:lnTo>
                  <a:lnTo>
                    <a:pt x="151" y="95"/>
                  </a:lnTo>
                  <a:lnTo>
                    <a:pt x="142" y="35"/>
                  </a:lnTo>
                  <a:lnTo>
                    <a:pt x="133" y="22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1"/>
                  </a:lnTo>
                  <a:lnTo>
                    <a:pt x="66" y="0"/>
                  </a:lnTo>
                  <a:lnTo>
                    <a:pt x="45" y="1"/>
                  </a:lnTo>
                  <a:lnTo>
                    <a:pt x="23" y="1"/>
                  </a:lnTo>
                  <a:lnTo>
                    <a:pt x="0" y="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30" y="37"/>
                  </a:lnTo>
                  <a:lnTo>
                    <a:pt x="43" y="39"/>
                  </a:lnTo>
                  <a:lnTo>
                    <a:pt x="58" y="39"/>
                  </a:lnTo>
                  <a:lnTo>
                    <a:pt x="71" y="41"/>
                  </a:lnTo>
                  <a:lnTo>
                    <a:pt x="82" y="42"/>
                  </a:lnTo>
                  <a:lnTo>
                    <a:pt x="92" y="44"/>
                  </a:lnTo>
                  <a:lnTo>
                    <a:pt x="101" y="46"/>
                  </a:lnTo>
                  <a:lnTo>
                    <a:pt x="109" y="83"/>
                  </a:lnTo>
                  <a:lnTo>
                    <a:pt x="120" y="137"/>
                  </a:lnTo>
                  <a:lnTo>
                    <a:pt x="129" y="190"/>
                  </a:lnTo>
                  <a:lnTo>
                    <a:pt x="129" y="221"/>
                  </a:lnTo>
                  <a:lnTo>
                    <a:pt x="112" y="229"/>
                  </a:lnTo>
                  <a:lnTo>
                    <a:pt x="95" y="234"/>
                  </a:lnTo>
                  <a:lnTo>
                    <a:pt x="79" y="240"/>
                  </a:lnTo>
                  <a:lnTo>
                    <a:pt x="64" y="244"/>
                  </a:lnTo>
                  <a:lnTo>
                    <a:pt x="47" y="247"/>
                  </a:lnTo>
                  <a:lnTo>
                    <a:pt x="32" y="251"/>
                  </a:lnTo>
                  <a:lnTo>
                    <a:pt x="17" y="255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09" name="Freeform 13"/>
            <p:cNvSpPr>
              <a:spLocks/>
            </p:cNvSpPr>
            <p:nvPr/>
          </p:nvSpPr>
          <p:spPr bwMode="auto">
            <a:xfrm>
              <a:off x="775" y="2908"/>
              <a:ext cx="204" cy="477"/>
            </a:xfrm>
            <a:custGeom>
              <a:avLst/>
              <a:gdLst>
                <a:gd name="T0" fmla="*/ 158 w 158"/>
                <a:gd name="T1" fmla="*/ 36 h 295"/>
                <a:gd name="T2" fmla="*/ 158 w 158"/>
                <a:gd name="T3" fmla="*/ 2 h 295"/>
                <a:gd name="T4" fmla="*/ 151 w 158"/>
                <a:gd name="T5" fmla="*/ 2 h 295"/>
                <a:gd name="T6" fmla="*/ 142 w 158"/>
                <a:gd name="T7" fmla="*/ 4 h 295"/>
                <a:gd name="T8" fmla="*/ 134 w 158"/>
                <a:gd name="T9" fmla="*/ 4 h 295"/>
                <a:gd name="T10" fmla="*/ 125 w 158"/>
                <a:gd name="T11" fmla="*/ 4 h 295"/>
                <a:gd name="T12" fmla="*/ 117 w 158"/>
                <a:gd name="T13" fmla="*/ 2 h 295"/>
                <a:gd name="T14" fmla="*/ 108 w 158"/>
                <a:gd name="T15" fmla="*/ 2 h 295"/>
                <a:gd name="T16" fmla="*/ 101 w 158"/>
                <a:gd name="T17" fmla="*/ 2 h 295"/>
                <a:gd name="T18" fmla="*/ 91 w 158"/>
                <a:gd name="T19" fmla="*/ 0 h 295"/>
                <a:gd name="T20" fmla="*/ 84 w 158"/>
                <a:gd name="T21" fmla="*/ 2 h 295"/>
                <a:gd name="T22" fmla="*/ 75 w 158"/>
                <a:gd name="T23" fmla="*/ 2 h 295"/>
                <a:gd name="T24" fmla="*/ 67 w 158"/>
                <a:gd name="T25" fmla="*/ 4 h 295"/>
                <a:gd name="T26" fmla="*/ 58 w 158"/>
                <a:gd name="T27" fmla="*/ 4 h 295"/>
                <a:gd name="T28" fmla="*/ 34 w 158"/>
                <a:gd name="T29" fmla="*/ 25 h 295"/>
                <a:gd name="T30" fmla="*/ 17 w 158"/>
                <a:gd name="T31" fmla="*/ 56 h 295"/>
                <a:gd name="T32" fmla="*/ 9 w 158"/>
                <a:gd name="T33" fmla="*/ 99 h 295"/>
                <a:gd name="T34" fmla="*/ 4 w 158"/>
                <a:gd name="T35" fmla="*/ 144 h 295"/>
                <a:gd name="T36" fmla="*/ 4 w 158"/>
                <a:gd name="T37" fmla="*/ 187 h 295"/>
                <a:gd name="T38" fmla="*/ 4 w 158"/>
                <a:gd name="T39" fmla="*/ 222 h 295"/>
                <a:gd name="T40" fmla="*/ 4 w 158"/>
                <a:gd name="T41" fmla="*/ 248 h 295"/>
                <a:gd name="T42" fmla="*/ 0 w 158"/>
                <a:gd name="T43" fmla="*/ 256 h 295"/>
                <a:gd name="T44" fmla="*/ 0 w 158"/>
                <a:gd name="T45" fmla="*/ 257 h 295"/>
                <a:gd name="T46" fmla="*/ 0 w 158"/>
                <a:gd name="T47" fmla="*/ 267 h 295"/>
                <a:gd name="T48" fmla="*/ 4 w 158"/>
                <a:gd name="T49" fmla="*/ 276 h 295"/>
                <a:gd name="T50" fmla="*/ 11 w 158"/>
                <a:gd name="T51" fmla="*/ 284 h 295"/>
                <a:gd name="T52" fmla="*/ 22 w 158"/>
                <a:gd name="T53" fmla="*/ 287 h 295"/>
                <a:gd name="T54" fmla="*/ 35 w 158"/>
                <a:gd name="T55" fmla="*/ 289 h 295"/>
                <a:gd name="T56" fmla="*/ 48 w 158"/>
                <a:gd name="T57" fmla="*/ 291 h 295"/>
                <a:gd name="T58" fmla="*/ 62 w 158"/>
                <a:gd name="T59" fmla="*/ 293 h 295"/>
                <a:gd name="T60" fmla="*/ 75 w 158"/>
                <a:gd name="T61" fmla="*/ 293 h 295"/>
                <a:gd name="T62" fmla="*/ 86 w 158"/>
                <a:gd name="T63" fmla="*/ 295 h 295"/>
                <a:gd name="T64" fmla="*/ 97 w 158"/>
                <a:gd name="T65" fmla="*/ 295 h 295"/>
                <a:gd name="T66" fmla="*/ 106 w 158"/>
                <a:gd name="T67" fmla="*/ 295 h 295"/>
                <a:gd name="T68" fmla="*/ 116 w 158"/>
                <a:gd name="T69" fmla="*/ 295 h 295"/>
                <a:gd name="T70" fmla="*/ 125 w 158"/>
                <a:gd name="T71" fmla="*/ 295 h 295"/>
                <a:gd name="T72" fmla="*/ 134 w 158"/>
                <a:gd name="T73" fmla="*/ 295 h 295"/>
                <a:gd name="T74" fmla="*/ 142 w 158"/>
                <a:gd name="T75" fmla="*/ 295 h 295"/>
                <a:gd name="T76" fmla="*/ 151 w 158"/>
                <a:gd name="T77" fmla="*/ 293 h 295"/>
                <a:gd name="T78" fmla="*/ 158 w 158"/>
                <a:gd name="T79" fmla="*/ 293 h 295"/>
                <a:gd name="T80" fmla="*/ 158 w 158"/>
                <a:gd name="T81" fmla="*/ 256 h 295"/>
                <a:gd name="T82" fmla="*/ 144 w 158"/>
                <a:gd name="T83" fmla="*/ 257 h 295"/>
                <a:gd name="T84" fmla="*/ 129 w 158"/>
                <a:gd name="T85" fmla="*/ 257 h 295"/>
                <a:gd name="T86" fmla="*/ 114 w 158"/>
                <a:gd name="T87" fmla="*/ 257 h 295"/>
                <a:gd name="T88" fmla="*/ 99 w 158"/>
                <a:gd name="T89" fmla="*/ 257 h 295"/>
                <a:gd name="T90" fmla="*/ 82 w 158"/>
                <a:gd name="T91" fmla="*/ 256 h 295"/>
                <a:gd name="T92" fmla="*/ 65 w 158"/>
                <a:gd name="T93" fmla="*/ 254 h 295"/>
                <a:gd name="T94" fmla="*/ 48 w 158"/>
                <a:gd name="T95" fmla="*/ 252 h 295"/>
                <a:gd name="T96" fmla="*/ 32 w 158"/>
                <a:gd name="T97" fmla="*/ 250 h 295"/>
                <a:gd name="T98" fmla="*/ 28 w 158"/>
                <a:gd name="T99" fmla="*/ 200 h 295"/>
                <a:gd name="T100" fmla="*/ 30 w 158"/>
                <a:gd name="T101" fmla="*/ 146 h 295"/>
                <a:gd name="T102" fmla="*/ 41 w 158"/>
                <a:gd name="T103" fmla="*/ 94 h 295"/>
                <a:gd name="T104" fmla="*/ 56 w 158"/>
                <a:gd name="T105" fmla="*/ 45 h 295"/>
                <a:gd name="T106" fmla="*/ 65 w 158"/>
                <a:gd name="T107" fmla="*/ 43 h 295"/>
                <a:gd name="T108" fmla="*/ 75 w 158"/>
                <a:gd name="T109" fmla="*/ 41 h 295"/>
                <a:gd name="T110" fmla="*/ 86 w 158"/>
                <a:gd name="T111" fmla="*/ 40 h 295"/>
                <a:gd name="T112" fmla="*/ 99 w 158"/>
                <a:gd name="T113" fmla="*/ 38 h 295"/>
                <a:gd name="T114" fmla="*/ 114 w 158"/>
                <a:gd name="T115" fmla="*/ 38 h 295"/>
                <a:gd name="T116" fmla="*/ 129 w 158"/>
                <a:gd name="T117" fmla="*/ 36 h 295"/>
                <a:gd name="T118" fmla="*/ 144 w 158"/>
                <a:gd name="T119" fmla="*/ 36 h 295"/>
                <a:gd name="T120" fmla="*/ 158 w 158"/>
                <a:gd name="T121" fmla="*/ 3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295">
                  <a:moveTo>
                    <a:pt x="158" y="36"/>
                  </a:moveTo>
                  <a:lnTo>
                    <a:pt x="158" y="2"/>
                  </a:lnTo>
                  <a:lnTo>
                    <a:pt x="151" y="2"/>
                  </a:lnTo>
                  <a:lnTo>
                    <a:pt x="142" y="4"/>
                  </a:lnTo>
                  <a:lnTo>
                    <a:pt x="134" y="4"/>
                  </a:lnTo>
                  <a:lnTo>
                    <a:pt x="125" y="4"/>
                  </a:lnTo>
                  <a:lnTo>
                    <a:pt x="117" y="2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4" y="2"/>
                  </a:lnTo>
                  <a:lnTo>
                    <a:pt x="75" y="2"/>
                  </a:lnTo>
                  <a:lnTo>
                    <a:pt x="67" y="4"/>
                  </a:lnTo>
                  <a:lnTo>
                    <a:pt x="58" y="4"/>
                  </a:lnTo>
                  <a:lnTo>
                    <a:pt x="34" y="25"/>
                  </a:lnTo>
                  <a:lnTo>
                    <a:pt x="17" y="56"/>
                  </a:lnTo>
                  <a:lnTo>
                    <a:pt x="9" y="99"/>
                  </a:lnTo>
                  <a:lnTo>
                    <a:pt x="4" y="144"/>
                  </a:lnTo>
                  <a:lnTo>
                    <a:pt x="4" y="187"/>
                  </a:lnTo>
                  <a:lnTo>
                    <a:pt x="4" y="222"/>
                  </a:lnTo>
                  <a:lnTo>
                    <a:pt x="4" y="248"/>
                  </a:lnTo>
                  <a:lnTo>
                    <a:pt x="0" y="256"/>
                  </a:lnTo>
                  <a:lnTo>
                    <a:pt x="0" y="257"/>
                  </a:lnTo>
                  <a:lnTo>
                    <a:pt x="0" y="267"/>
                  </a:lnTo>
                  <a:lnTo>
                    <a:pt x="4" y="276"/>
                  </a:lnTo>
                  <a:lnTo>
                    <a:pt x="11" y="284"/>
                  </a:lnTo>
                  <a:lnTo>
                    <a:pt x="22" y="287"/>
                  </a:lnTo>
                  <a:lnTo>
                    <a:pt x="35" y="289"/>
                  </a:lnTo>
                  <a:lnTo>
                    <a:pt x="48" y="291"/>
                  </a:lnTo>
                  <a:lnTo>
                    <a:pt x="62" y="293"/>
                  </a:lnTo>
                  <a:lnTo>
                    <a:pt x="75" y="293"/>
                  </a:lnTo>
                  <a:lnTo>
                    <a:pt x="86" y="295"/>
                  </a:lnTo>
                  <a:lnTo>
                    <a:pt x="97" y="295"/>
                  </a:lnTo>
                  <a:lnTo>
                    <a:pt x="106" y="295"/>
                  </a:lnTo>
                  <a:lnTo>
                    <a:pt x="116" y="295"/>
                  </a:lnTo>
                  <a:lnTo>
                    <a:pt x="125" y="295"/>
                  </a:lnTo>
                  <a:lnTo>
                    <a:pt x="134" y="295"/>
                  </a:lnTo>
                  <a:lnTo>
                    <a:pt x="142" y="295"/>
                  </a:lnTo>
                  <a:lnTo>
                    <a:pt x="151" y="293"/>
                  </a:lnTo>
                  <a:lnTo>
                    <a:pt x="158" y="293"/>
                  </a:lnTo>
                  <a:lnTo>
                    <a:pt x="158" y="256"/>
                  </a:lnTo>
                  <a:lnTo>
                    <a:pt x="144" y="257"/>
                  </a:lnTo>
                  <a:lnTo>
                    <a:pt x="129" y="257"/>
                  </a:lnTo>
                  <a:lnTo>
                    <a:pt x="114" y="257"/>
                  </a:lnTo>
                  <a:lnTo>
                    <a:pt x="99" y="257"/>
                  </a:lnTo>
                  <a:lnTo>
                    <a:pt x="82" y="256"/>
                  </a:lnTo>
                  <a:lnTo>
                    <a:pt x="65" y="254"/>
                  </a:lnTo>
                  <a:lnTo>
                    <a:pt x="48" y="252"/>
                  </a:lnTo>
                  <a:lnTo>
                    <a:pt x="32" y="250"/>
                  </a:lnTo>
                  <a:lnTo>
                    <a:pt x="28" y="200"/>
                  </a:lnTo>
                  <a:lnTo>
                    <a:pt x="30" y="146"/>
                  </a:lnTo>
                  <a:lnTo>
                    <a:pt x="41" y="94"/>
                  </a:lnTo>
                  <a:lnTo>
                    <a:pt x="56" y="45"/>
                  </a:lnTo>
                  <a:lnTo>
                    <a:pt x="65" y="43"/>
                  </a:lnTo>
                  <a:lnTo>
                    <a:pt x="75" y="41"/>
                  </a:lnTo>
                  <a:lnTo>
                    <a:pt x="86" y="40"/>
                  </a:lnTo>
                  <a:lnTo>
                    <a:pt x="99" y="38"/>
                  </a:lnTo>
                  <a:lnTo>
                    <a:pt x="114" y="38"/>
                  </a:lnTo>
                  <a:lnTo>
                    <a:pt x="129" y="36"/>
                  </a:lnTo>
                  <a:lnTo>
                    <a:pt x="144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0" name="Freeform 14"/>
            <p:cNvSpPr>
              <a:spLocks/>
            </p:cNvSpPr>
            <p:nvPr/>
          </p:nvSpPr>
          <p:spPr bwMode="auto">
            <a:xfrm>
              <a:off x="2822" y="1739"/>
              <a:ext cx="379" cy="1213"/>
            </a:xfrm>
            <a:custGeom>
              <a:avLst/>
              <a:gdLst>
                <a:gd name="T0" fmla="*/ 16 w 331"/>
                <a:gd name="T1" fmla="*/ 1092 h 1092"/>
                <a:gd name="T2" fmla="*/ 2 w 331"/>
                <a:gd name="T3" fmla="*/ 924 h 1092"/>
                <a:gd name="T4" fmla="*/ 0 w 331"/>
                <a:gd name="T5" fmla="*/ 738 h 1092"/>
                <a:gd name="T6" fmla="*/ 9 w 331"/>
                <a:gd name="T7" fmla="*/ 522 h 1092"/>
                <a:gd name="T8" fmla="*/ 26 w 331"/>
                <a:gd name="T9" fmla="*/ 265 h 1092"/>
                <a:gd name="T10" fmla="*/ 35 w 331"/>
                <a:gd name="T11" fmla="*/ 265 h 1092"/>
                <a:gd name="T12" fmla="*/ 43 w 331"/>
                <a:gd name="T13" fmla="*/ 241 h 1092"/>
                <a:gd name="T14" fmla="*/ 46 w 331"/>
                <a:gd name="T15" fmla="*/ 220 h 1092"/>
                <a:gd name="T16" fmla="*/ 46 w 331"/>
                <a:gd name="T17" fmla="*/ 231 h 1092"/>
                <a:gd name="T18" fmla="*/ 52 w 331"/>
                <a:gd name="T19" fmla="*/ 228 h 1092"/>
                <a:gd name="T20" fmla="*/ 59 w 331"/>
                <a:gd name="T21" fmla="*/ 224 h 1092"/>
                <a:gd name="T22" fmla="*/ 65 w 331"/>
                <a:gd name="T23" fmla="*/ 220 h 1092"/>
                <a:gd name="T24" fmla="*/ 72 w 331"/>
                <a:gd name="T25" fmla="*/ 214 h 1092"/>
                <a:gd name="T26" fmla="*/ 104 w 331"/>
                <a:gd name="T27" fmla="*/ 188 h 1092"/>
                <a:gd name="T28" fmla="*/ 136 w 331"/>
                <a:gd name="T29" fmla="*/ 160 h 1092"/>
                <a:gd name="T30" fmla="*/ 167 w 331"/>
                <a:gd name="T31" fmla="*/ 134 h 1092"/>
                <a:gd name="T32" fmla="*/ 199 w 331"/>
                <a:gd name="T33" fmla="*/ 106 h 1092"/>
                <a:gd name="T34" fmla="*/ 229 w 331"/>
                <a:gd name="T35" fmla="*/ 80 h 1092"/>
                <a:gd name="T36" fmla="*/ 261 w 331"/>
                <a:gd name="T37" fmla="*/ 54 h 1092"/>
                <a:gd name="T38" fmla="*/ 292 w 331"/>
                <a:gd name="T39" fmla="*/ 26 h 1092"/>
                <a:gd name="T40" fmla="*/ 324 w 331"/>
                <a:gd name="T41" fmla="*/ 0 h 1092"/>
                <a:gd name="T42" fmla="*/ 324 w 331"/>
                <a:gd name="T43" fmla="*/ 2 h 1092"/>
                <a:gd name="T44" fmla="*/ 326 w 331"/>
                <a:gd name="T45" fmla="*/ 6 h 1092"/>
                <a:gd name="T46" fmla="*/ 326 w 331"/>
                <a:gd name="T47" fmla="*/ 8 h 1092"/>
                <a:gd name="T48" fmla="*/ 326 w 331"/>
                <a:gd name="T49" fmla="*/ 11 h 1092"/>
                <a:gd name="T50" fmla="*/ 328 w 331"/>
                <a:gd name="T51" fmla="*/ 11 h 1092"/>
                <a:gd name="T52" fmla="*/ 330 w 331"/>
                <a:gd name="T53" fmla="*/ 11 h 1092"/>
                <a:gd name="T54" fmla="*/ 330 w 331"/>
                <a:gd name="T55" fmla="*/ 13 h 1092"/>
                <a:gd name="T56" fmla="*/ 331 w 331"/>
                <a:gd name="T57" fmla="*/ 13 h 1092"/>
                <a:gd name="T58" fmla="*/ 315 w 331"/>
                <a:gd name="T59" fmla="*/ 41 h 1092"/>
                <a:gd name="T60" fmla="*/ 289 w 331"/>
                <a:gd name="T61" fmla="*/ 73 h 1092"/>
                <a:gd name="T62" fmla="*/ 255 w 331"/>
                <a:gd name="T63" fmla="*/ 108 h 1092"/>
                <a:gd name="T64" fmla="*/ 216 w 331"/>
                <a:gd name="T65" fmla="*/ 142 h 1092"/>
                <a:gd name="T66" fmla="*/ 175 w 331"/>
                <a:gd name="T67" fmla="*/ 177 h 1092"/>
                <a:gd name="T68" fmla="*/ 132 w 331"/>
                <a:gd name="T69" fmla="*/ 209 h 1092"/>
                <a:gd name="T70" fmla="*/ 89 w 331"/>
                <a:gd name="T71" fmla="*/ 237 h 1092"/>
                <a:gd name="T72" fmla="*/ 50 w 331"/>
                <a:gd name="T73" fmla="*/ 261 h 1092"/>
                <a:gd name="T74" fmla="*/ 50 w 331"/>
                <a:gd name="T75" fmla="*/ 382 h 1092"/>
                <a:gd name="T76" fmla="*/ 46 w 331"/>
                <a:gd name="T77" fmla="*/ 602 h 1092"/>
                <a:gd name="T78" fmla="*/ 35 w 331"/>
                <a:gd name="T79" fmla="*/ 859 h 1092"/>
                <a:gd name="T80" fmla="*/ 16 w 331"/>
                <a:gd name="T81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1" h="1092">
                  <a:moveTo>
                    <a:pt x="16" y="1092"/>
                  </a:moveTo>
                  <a:lnTo>
                    <a:pt x="2" y="924"/>
                  </a:lnTo>
                  <a:lnTo>
                    <a:pt x="0" y="738"/>
                  </a:lnTo>
                  <a:lnTo>
                    <a:pt x="9" y="522"/>
                  </a:lnTo>
                  <a:lnTo>
                    <a:pt x="26" y="265"/>
                  </a:lnTo>
                  <a:lnTo>
                    <a:pt x="35" y="265"/>
                  </a:lnTo>
                  <a:lnTo>
                    <a:pt x="43" y="241"/>
                  </a:lnTo>
                  <a:lnTo>
                    <a:pt x="46" y="220"/>
                  </a:lnTo>
                  <a:lnTo>
                    <a:pt x="46" y="231"/>
                  </a:lnTo>
                  <a:lnTo>
                    <a:pt x="52" y="228"/>
                  </a:lnTo>
                  <a:lnTo>
                    <a:pt x="59" y="224"/>
                  </a:lnTo>
                  <a:lnTo>
                    <a:pt x="65" y="220"/>
                  </a:lnTo>
                  <a:lnTo>
                    <a:pt x="72" y="214"/>
                  </a:lnTo>
                  <a:lnTo>
                    <a:pt x="104" y="188"/>
                  </a:lnTo>
                  <a:lnTo>
                    <a:pt x="136" y="160"/>
                  </a:lnTo>
                  <a:lnTo>
                    <a:pt x="167" y="134"/>
                  </a:lnTo>
                  <a:lnTo>
                    <a:pt x="199" y="106"/>
                  </a:lnTo>
                  <a:lnTo>
                    <a:pt x="229" y="80"/>
                  </a:lnTo>
                  <a:lnTo>
                    <a:pt x="261" y="54"/>
                  </a:lnTo>
                  <a:lnTo>
                    <a:pt x="292" y="26"/>
                  </a:lnTo>
                  <a:lnTo>
                    <a:pt x="324" y="0"/>
                  </a:lnTo>
                  <a:lnTo>
                    <a:pt x="324" y="2"/>
                  </a:lnTo>
                  <a:lnTo>
                    <a:pt x="326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8" y="11"/>
                  </a:lnTo>
                  <a:lnTo>
                    <a:pt x="330" y="11"/>
                  </a:lnTo>
                  <a:lnTo>
                    <a:pt x="330" y="13"/>
                  </a:lnTo>
                  <a:lnTo>
                    <a:pt x="331" y="13"/>
                  </a:lnTo>
                  <a:lnTo>
                    <a:pt x="315" y="41"/>
                  </a:lnTo>
                  <a:lnTo>
                    <a:pt x="289" y="73"/>
                  </a:lnTo>
                  <a:lnTo>
                    <a:pt x="255" y="108"/>
                  </a:lnTo>
                  <a:lnTo>
                    <a:pt x="216" y="142"/>
                  </a:lnTo>
                  <a:lnTo>
                    <a:pt x="175" y="177"/>
                  </a:lnTo>
                  <a:lnTo>
                    <a:pt x="132" y="209"/>
                  </a:lnTo>
                  <a:lnTo>
                    <a:pt x="89" y="237"/>
                  </a:lnTo>
                  <a:lnTo>
                    <a:pt x="50" y="261"/>
                  </a:lnTo>
                  <a:lnTo>
                    <a:pt x="50" y="382"/>
                  </a:lnTo>
                  <a:lnTo>
                    <a:pt x="46" y="602"/>
                  </a:lnTo>
                  <a:lnTo>
                    <a:pt x="35" y="859"/>
                  </a:lnTo>
                  <a:lnTo>
                    <a:pt x="16" y="1092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1" name="Freeform 15"/>
            <p:cNvSpPr>
              <a:spLocks/>
            </p:cNvSpPr>
            <p:nvPr/>
          </p:nvSpPr>
          <p:spPr bwMode="auto">
            <a:xfrm>
              <a:off x="1525" y="2007"/>
              <a:ext cx="4" cy="12"/>
            </a:xfrm>
            <a:custGeom>
              <a:avLst/>
              <a:gdLst>
                <a:gd name="T0" fmla="*/ 0 w 4"/>
                <a:gd name="T1" fmla="*/ 11 h 11"/>
                <a:gd name="T2" fmla="*/ 2 w 4"/>
                <a:gd name="T3" fmla="*/ 7 h 11"/>
                <a:gd name="T4" fmla="*/ 2 w 4"/>
                <a:gd name="T5" fmla="*/ 5 h 11"/>
                <a:gd name="T6" fmla="*/ 2 w 4"/>
                <a:gd name="T7" fmla="*/ 2 h 11"/>
                <a:gd name="T8" fmla="*/ 4 w 4"/>
                <a:gd name="T9" fmla="*/ 0 h 11"/>
                <a:gd name="T10" fmla="*/ 4 w 4"/>
                <a:gd name="T11" fmla="*/ 2 h 11"/>
                <a:gd name="T12" fmla="*/ 4 w 4"/>
                <a:gd name="T13" fmla="*/ 3 h 11"/>
                <a:gd name="T14" fmla="*/ 4 w 4"/>
                <a:gd name="T15" fmla="*/ 7 h 11"/>
                <a:gd name="T16" fmla="*/ 4 w 4"/>
                <a:gd name="T17" fmla="*/ 9 h 11"/>
                <a:gd name="T18" fmla="*/ 4 w 4"/>
                <a:gd name="T19" fmla="*/ 11 h 11"/>
                <a:gd name="T20" fmla="*/ 2 w 4"/>
                <a:gd name="T21" fmla="*/ 11 h 11"/>
                <a:gd name="T22" fmla="*/ 2 w 4"/>
                <a:gd name="T23" fmla="*/ 11 h 11"/>
                <a:gd name="T24" fmla="*/ 0 w 4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2" name="Freeform 16"/>
            <p:cNvSpPr>
              <a:spLocks/>
            </p:cNvSpPr>
            <p:nvPr/>
          </p:nvSpPr>
          <p:spPr bwMode="auto">
            <a:xfrm>
              <a:off x="1565" y="1954"/>
              <a:ext cx="519" cy="25"/>
            </a:xfrm>
            <a:custGeom>
              <a:avLst/>
              <a:gdLst>
                <a:gd name="T0" fmla="*/ 0 w 706"/>
                <a:gd name="T1" fmla="*/ 4 h 37"/>
                <a:gd name="T2" fmla="*/ 41 w 706"/>
                <a:gd name="T3" fmla="*/ 7 h 37"/>
                <a:gd name="T4" fmla="*/ 82 w 706"/>
                <a:gd name="T5" fmla="*/ 9 h 37"/>
                <a:gd name="T6" fmla="*/ 123 w 706"/>
                <a:gd name="T7" fmla="*/ 9 h 37"/>
                <a:gd name="T8" fmla="*/ 168 w 706"/>
                <a:gd name="T9" fmla="*/ 9 h 37"/>
                <a:gd name="T10" fmla="*/ 211 w 706"/>
                <a:gd name="T11" fmla="*/ 9 h 37"/>
                <a:gd name="T12" fmla="*/ 255 w 706"/>
                <a:gd name="T13" fmla="*/ 7 h 37"/>
                <a:gd name="T14" fmla="*/ 302 w 706"/>
                <a:gd name="T15" fmla="*/ 5 h 37"/>
                <a:gd name="T16" fmla="*/ 347 w 706"/>
                <a:gd name="T17" fmla="*/ 4 h 37"/>
                <a:gd name="T18" fmla="*/ 393 w 706"/>
                <a:gd name="T19" fmla="*/ 2 h 37"/>
                <a:gd name="T20" fmla="*/ 438 w 706"/>
                <a:gd name="T21" fmla="*/ 2 h 37"/>
                <a:gd name="T22" fmla="*/ 485 w 706"/>
                <a:gd name="T23" fmla="*/ 0 h 37"/>
                <a:gd name="T24" fmla="*/ 529 w 706"/>
                <a:gd name="T25" fmla="*/ 0 h 37"/>
                <a:gd name="T26" fmla="*/ 574 w 706"/>
                <a:gd name="T27" fmla="*/ 0 h 37"/>
                <a:gd name="T28" fmla="*/ 619 w 706"/>
                <a:gd name="T29" fmla="*/ 2 h 37"/>
                <a:gd name="T30" fmla="*/ 664 w 706"/>
                <a:gd name="T31" fmla="*/ 4 h 37"/>
                <a:gd name="T32" fmla="*/ 706 w 706"/>
                <a:gd name="T33" fmla="*/ 7 h 37"/>
                <a:gd name="T34" fmla="*/ 699 w 706"/>
                <a:gd name="T35" fmla="*/ 13 h 37"/>
                <a:gd name="T36" fmla="*/ 678 w 706"/>
                <a:gd name="T37" fmla="*/ 18 h 37"/>
                <a:gd name="T38" fmla="*/ 649 w 706"/>
                <a:gd name="T39" fmla="*/ 22 h 37"/>
                <a:gd name="T40" fmla="*/ 609 w 706"/>
                <a:gd name="T41" fmla="*/ 28 h 37"/>
                <a:gd name="T42" fmla="*/ 561 w 706"/>
                <a:gd name="T43" fmla="*/ 31 h 37"/>
                <a:gd name="T44" fmla="*/ 509 w 706"/>
                <a:gd name="T45" fmla="*/ 33 h 37"/>
                <a:gd name="T46" fmla="*/ 453 w 706"/>
                <a:gd name="T47" fmla="*/ 37 h 37"/>
                <a:gd name="T48" fmla="*/ 393 w 706"/>
                <a:gd name="T49" fmla="*/ 37 h 37"/>
                <a:gd name="T50" fmla="*/ 332 w 706"/>
                <a:gd name="T51" fmla="*/ 37 h 37"/>
                <a:gd name="T52" fmla="*/ 270 w 706"/>
                <a:gd name="T53" fmla="*/ 37 h 37"/>
                <a:gd name="T54" fmla="*/ 212 w 706"/>
                <a:gd name="T55" fmla="*/ 35 h 37"/>
                <a:gd name="T56" fmla="*/ 157 w 706"/>
                <a:gd name="T57" fmla="*/ 31 h 37"/>
                <a:gd name="T58" fmla="*/ 106 w 706"/>
                <a:gd name="T59" fmla="*/ 28 h 37"/>
                <a:gd name="T60" fmla="*/ 62 w 706"/>
                <a:gd name="T61" fmla="*/ 20 h 37"/>
                <a:gd name="T62" fmla="*/ 26 w 706"/>
                <a:gd name="T63" fmla="*/ 13 h 37"/>
                <a:gd name="T64" fmla="*/ 0 w 706"/>
                <a:gd name="T6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6" h="37">
                  <a:moveTo>
                    <a:pt x="0" y="4"/>
                  </a:moveTo>
                  <a:lnTo>
                    <a:pt x="41" y="7"/>
                  </a:lnTo>
                  <a:lnTo>
                    <a:pt x="82" y="9"/>
                  </a:lnTo>
                  <a:lnTo>
                    <a:pt x="123" y="9"/>
                  </a:lnTo>
                  <a:lnTo>
                    <a:pt x="168" y="9"/>
                  </a:lnTo>
                  <a:lnTo>
                    <a:pt x="211" y="9"/>
                  </a:lnTo>
                  <a:lnTo>
                    <a:pt x="255" y="7"/>
                  </a:lnTo>
                  <a:lnTo>
                    <a:pt x="302" y="5"/>
                  </a:lnTo>
                  <a:lnTo>
                    <a:pt x="347" y="4"/>
                  </a:lnTo>
                  <a:lnTo>
                    <a:pt x="393" y="2"/>
                  </a:lnTo>
                  <a:lnTo>
                    <a:pt x="438" y="2"/>
                  </a:lnTo>
                  <a:lnTo>
                    <a:pt x="485" y="0"/>
                  </a:lnTo>
                  <a:lnTo>
                    <a:pt x="529" y="0"/>
                  </a:lnTo>
                  <a:lnTo>
                    <a:pt x="574" y="0"/>
                  </a:lnTo>
                  <a:lnTo>
                    <a:pt x="619" y="2"/>
                  </a:lnTo>
                  <a:lnTo>
                    <a:pt x="664" y="4"/>
                  </a:lnTo>
                  <a:lnTo>
                    <a:pt x="706" y="7"/>
                  </a:lnTo>
                  <a:lnTo>
                    <a:pt x="699" y="13"/>
                  </a:lnTo>
                  <a:lnTo>
                    <a:pt x="678" y="18"/>
                  </a:lnTo>
                  <a:lnTo>
                    <a:pt x="649" y="22"/>
                  </a:lnTo>
                  <a:lnTo>
                    <a:pt x="609" y="28"/>
                  </a:lnTo>
                  <a:lnTo>
                    <a:pt x="561" y="31"/>
                  </a:lnTo>
                  <a:lnTo>
                    <a:pt x="509" y="33"/>
                  </a:lnTo>
                  <a:lnTo>
                    <a:pt x="453" y="37"/>
                  </a:lnTo>
                  <a:lnTo>
                    <a:pt x="393" y="37"/>
                  </a:lnTo>
                  <a:lnTo>
                    <a:pt x="332" y="37"/>
                  </a:lnTo>
                  <a:lnTo>
                    <a:pt x="270" y="37"/>
                  </a:lnTo>
                  <a:lnTo>
                    <a:pt x="212" y="35"/>
                  </a:lnTo>
                  <a:lnTo>
                    <a:pt x="157" y="31"/>
                  </a:lnTo>
                  <a:lnTo>
                    <a:pt x="106" y="28"/>
                  </a:lnTo>
                  <a:lnTo>
                    <a:pt x="62" y="20"/>
                  </a:lnTo>
                  <a:lnTo>
                    <a:pt x="26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3" name="Freeform 17"/>
            <p:cNvSpPr>
              <a:spLocks/>
            </p:cNvSpPr>
            <p:nvPr/>
          </p:nvSpPr>
          <p:spPr bwMode="auto">
            <a:xfrm>
              <a:off x="1287" y="1785"/>
              <a:ext cx="269" cy="271"/>
            </a:xfrm>
            <a:custGeom>
              <a:avLst/>
              <a:gdLst>
                <a:gd name="T0" fmla="*/ 0 w 235"/>
                <a:gd name="T1" fmla="*/ 0 h 244"/>
                <a:gd name="T2" fmla="*/ 28 w 235"/>
                <a:gd name="T3" fmla="*/ 27 h 244"/>
                <a:gd name="T4" fmla="*/ 60 w 235"/>
                <a:gd name="T5" fmla="*/ 54 h 244"/>
                <a:gd name="T6" fmla="*/ 93 w 235"/>
                <a:gd name="T7" fmla="*/ 84 h 244"/>
                <a:gd name="T8" fmla="*/ 127 w 235"/>
                <a:gd name="T9" fmla="*/ 116 h 244"/>
                <a:gd name="T10" fmla="*/ 160 w 235"/>
                <a:gd name="T11" fmla="*/ 149 h 244"/>
                <a:gd name="T12" fmla="*/ 190 w 235"/>
                <a:gd name="T13" fmla="*/ 183 h 244"/>
                <a:gd name="T14" fmla="*/ 215 w 235"/>
                <a:gd name="T15" fmla="*/ 215 h 244"/>
                <a:gd name="T16" fmla="*/ 235 w 235"/>
                <a:gd name="T17" fmla="*/ 244 h 244"/>
                <a:gd name="T18" fmla="*/ 224 w 235"/>
                <a:gd name="T19" fmla="*/ 239 h 244"/>
                <a:gd name="T20" fmla="*/ 194 w 235"/>
                <a:gd name="T21" fmla="*/ 222 h 244"/>
                <a:gd name="T22" fmla="*/ 153 w 235"/>
                <a:gd name="T23" fmla="*/ 194 h 244"/>
                <a:gd name="T24" fmla="*/ 108 w 235"/>
                <a:gd name="T25" fmla="*/ 159 h 244"/>
                <a:gd name="T26" fmla="*/ 64 w 235"/>
                <a:gd name="T27" fmla="*/ 120 h 244"/>
                <a:gd name="T28" fmla="*/ 26 w 235"/>
                <a:gd name="T29" fmla="*/ 79 h 244"/>
                <a:gd name="T30" fmla="*/ 2 w 235"/>
                <a:gd name="T31" fmla="*/ 38 h 244"/>
                <a:gd name="T32" fmla="*/ 0 w 235"/>
                <a:gd name="T3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244">
                  <a:moveTo>
                    <a:pt x="0" y="0"/>
                  </a:moveTo>
                  <a:lnTo>
                    <a:pt x="28" y="27"/>
                  </a:lnTo>
                  <a:lnTo>
                    <a:pt x="60" y="54"/>
                  </a:lnTo>
                  <a:lnTo>
                    <a:pt x="93" y="84"/>
                  </a:lnTo>
                  <a:lnTo>
                    <a:pt x="127" y="116"/>
                  </a:lnTo>
                  <a:lnTo>
                    <a:pt x="160" y="149"/>
                  </a:lnTo>
                  <a:lnTo>
                    <a:pt x="190" y="183"/>
                  </a:lnTo>
                  <a:lnTo>
                    <a:pt x="215" y="215"/>
                  </a:lnTo>
                  <a:lnTo>
                    <a:pt x="235" y="244"/>
                  </a:lnTo>
                  <a:lnTo>
                    <a:pt x="224" y="239"/>
                  </a:lnTo>
                  <a:lnTo>
                    <a:pt x="194" y="222"/>
                  </a:lnTo>
                  <a:lnTo>
                    <a:pt x="153" y="194"/>
                  </a:lnTo>
                  <a:lnTo>
                    <a:pt x="108" y="159"/>
                  </a:lnTo>
                  <a:lnTo>
                    <a:pt x="64" y="120"/>
                  </a:lnTo>
                  <a:lnTo>
                    <a:pt x="26" y="79"/>
                  </a:lnTo>
                  <a:lnTo>
                    <a:pt x="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4" name="Freeform 18"/>
            <p:cNvSpPr>
              <a:spLocks/>
            </p:cNvSpPr>
            <p:nvPr/>
          </p:nvSpPr>
          <p:spPr bwMode="auto">
            <a:xfrm>
              <a:off x="1334" y="1725"/>
              <a:ext cx="243" cy="253"/>
            </a:xfrm>
            <a:custGeom>
              <a:avLst/>
              <a:gdLst>
                <a:gd name="T0" fmla="*/ 0 w 213"/>
                <a:gd name="T1" fmla="*/ 0 h 228"/>
                <a:gd name="T2" fmla="*/ 21 w 213"/>
                <a:gd name="T3" fmla="*/ 13 h 228"/>
                <a:gd name="T4" fmla="*/ 45 w 213"/>
                <a:gd name="T5" fmla="*/ 32 h 228"/>
                <a:gd name="T6" fmla="*/ 73 w 213"/>
                <a:gd name="T7" fmla="*/ 58 h 228"/>
                <a:gd name="T8" fmla="*/ 105 w 213"/>
                <a:gd name="T9" fmla="*/ 88 h 228"/>
                <a:gd name="T10" fmla="*/ 134 w 213"/>
                <a:gd name="T11" fmla="*/ 121 h 228"/>
                <a:gd name="T12" fmla="*/ 164 w 213"/>
                <a:gd name="T13" fmla="*/ 153 h 228"/>
                <a:gd name="T14" fmla="*/ 190 w 213"/>
                <a:gd name="T15" fmla="*/ 185 h 228"/>
                <a:gd name="T16" fmla="*/ 213 w 213"/>
                <a:gd name="T17" fmla="*/ 213 h 228"/>
                <a:gd name="T18" fmla="*/ 203 w 213"/>
                <a:gd name="T19" fmla="*/ 228 h 228"/>
                <a:gd name="T20" fmla="*/ 179 w 213"/>
                <a:gd name="T21" fmla="*/ 216 h 228"/>
                <a:gd name="T22" fmla="*/ 146 w 213"/>
                <a:gd name="T23" fmla="*/ 187 h 228"/>
                <a:gd name="T24" fmla="*/ 106 w 213"/>
                <a:gd name="T25" fmla="*/ 142 h 228"/>
                <a:gd name="T26" fmla="*/ 67 w 213"/>
                <a:gd name="T27" fmla="*/ 95 h 228"/>
                <a:gd name="T28" fmla="*/ 34 w 213"/>
                <a:gd name="T29" fmla="*/ 51 h 228"/>
                <a:gd name="T30" fmla="*/ 10 w 213"/>
                <a:gd name="T31" fmla="*/ 17 h 228"/>
                <a:gd name="T32" fmla="*/ 0 w 213"/>
                <a:gd name="T3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28">
                  <a:moveTo>
                    <a:pt x="0" y="0"/>
                  </a:moveTo>
                  <a:lnTo>
                    <a:pt x="21" y="13"/>
                  </a:lnTo>
                  <a:lnTo>
                    <a:pt x="45" y="32"/>
                  </a:lnTo>
                  <a:lnTo>
                    <a:pt x="73" y="58"/>
                  </a:lnTo>
                  <a:lnTo>
                    <a:pt x="105" y="88"/>
                  </a:lnTo>
                  <a:lnTo>
                    <a:pt x="134" y="121"/>
                  </a:lnTo>
                  <a:lnTo>
                    <a:pt x="164" y="153"/>
                  </a:lnTo>
                  <a:lnTo>
                    <a:pt x="190" y="185"/>
                  </a:lnTo>
                  <a:lnTo>
                    <a:pt x="213" y="213"/>
                  </a:lnTo>
                  <a:lnTo>
                    <a:pt x="203" y="228"/>
                  </a:lnTo>
                  <a:lnTo>
                    <a:pt x="179" y="216"/>
                  </a:lnTo>
                  <a:lnTo>
                    <a:pt x="146" y="187"/>
                  </a:lnTo>
                  <a:lnTo>
                    <a:pt x="106" y="142"/>
                  </a:lnTo>
                  <a:lnTo>
                    <a:pt x="67" y="95"/>
                  </a:lnTo>
                  <a:lnTo>
                    <a:pt x="34" y="51"/>
                  </a:lnTo>
                  <a:lnTo>
                    <a:pt x="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5" name="Freeform 19"/>
            <p:cNvSpPr>
              <a:spLocks/>
            </p:cNvSpPr>
            <p:nvPr/>
          </p:nvSpPr>
          <p:spPr bwMode="auto">
            <a:xfrm>
              <a:off x="2863" y="1684"/>
              <a:ext cx="303" cy="234"/>
            </a:xfrm>
            <a:custGeom>
              <a:avLst/>
              <a:gdLst>
                <a:gd name="T0" fmla="*/ 0 w 265"/>
                <a:gd name="T1" fmla="*/ 211 h 211"/>
                <a:gd name="T2" fmla="*/ 2 w 265"/>
                <a:gd name="T3" fmla="*/ 207 h 211"/>
                <a:gd name="T4" fmla="*/ 2 w 265"/>
                <a:gd name="T5" fmla="*/ 205 h 211"/>
                <a:gd name="T6" fmla="*/ 2 w 265"/>
                <a:gd name="T7" fmla="*/ 201 h 211"/>
                <a:gd name="T8" fmla="*/ 4 w 265"/>
                <a:gd name="T9" fmla="*/ 200 h 211"/>
                <a:gd name="T10" fmla="*/ 21 w 265"/>
                <a:gd name="T11" fmla="*/ 185 h 211"/>
                <a:gd name="T12" fmla="*/ 47 w 265"/>
                <a:gd name="T13" fmla="*/ 160 h 211"/>
                <a:gd name="T14" fmla="*/ 84 w 265"/>
                <a:gd name="T15" fmla="*/ 129 h 211"/>
                <a:gd name="T16" fmla="*/ 123 w 265"/>
                <a:gd name="T17" fmla="*/ 95 h 211"/>
                <a:gd name="T18" fmla="*/ 166 w 265"/>
                <a:gd name="T19" fmla="*/ 62 h 211"/>
                <a:gd name="T20" fmla="*/ 205 w 265"/>
                <a:gd name="T21" fmla="*/ 32 h 211"/>
                <a:gd name="T22" fmla="*/ 239 w 265"/>
                <a:gd name="T23" fmla="*/ 11 h 211"/>
                <a:gd name="T24" fmla="*/ 265 w 265"/>
                <a:gd name="T25" fmla="*/ 0 h 211"/>
                <a:gd name="T26" fmla="*/ 255 w 265"/>
                <a:gd name="T27" fmla="*/ 19 h 211"/>
                <a:gd name="T28" fmla="*/ 229 w 265"/>
                <a:gd name="T29" fmla="*/ 47 h 211"/>
                <a:gd name="T30" fmla="*/ 192 w 265"/>
                <a:gd name="T31" fmla="*/ 82 h 211"/>
                <a:gd name="T32" fmla="*/ 147 w 265"/>
                <a:gd name="T33" fmla="*/ 118 h 211"/>
                <a:gd name="T34" fmla="*/ 101 w 265"/>
                <a:gd name="T35" fmla="*/ 151 h 211"/>
                <a:gd name="T36" fmla="*/ 56 w 265"/>
                <a:gd name="T37" fmla="*/ 181 h 211"/>
                <a:gd name="T38" fmla="*/ 22 w 265"/>
                <a:gd name="T39" fmla="*/ 201 h 211"/>
                <a:gd name="T40" fmla="*/ 0 w 265"/>
                <a:gd name="T4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5" h="211">
                  <a:moveTo>
                    <a:pt x="0" y="211"/>
                  </a:moveTo>
                  <a:lnTo>
                    <a:pt x="2" y="207"/>
                  </a:lnTo>
                  <a:lnTo>
                    <a:pt x="2" y="205"/>
                  </a:lnTo>
                  <a:lnTo>
                    <a:pt x="2" y="201"/>
                  </a:lnTo>
                  <a:lnTo>
                    <a:pt x="4" y="200"/>
                  </a:lnTo>
                  <a:lnTo>
                    <a:pt x="21" y="185"/>
                  </a:lnTo>
                  <a:lnTo>
                    <a:pt x="47" y="160"/>
                  </a:lnTo>
                  <a:lnTo>
                    <a:pt x="84" y="129"/>
                  </a:lnTo>
                  <a:lnTo>
                    <a:pt x="123" y="95"/>
                  </a:lnTo>
                  <a:lnTo>
                    <a:pt x="166" y="62"/>
                  </a:lnTo>
                  <a:lnTo>
                    <a:pt x="205" y="32"/>
                  </a:lnTo>
                  <a:lnTo>
                    <a:pt x="239" y="11"/>
                  </a:lnTo>
                  <a:lnTo>
                    <a:pt x="265" y="0"/>
                  </a:lnTo>
                  <a:lnTo>
                    <a:pt x="255" y="19"/>
                  </a:lnTo>
                  <a:lnTo>
                    <a:pt x="229" y="47"/>
                  </a:lnTo>
                  <a:lnTo>
                    <a:pt x="192" y="82"/>
                  </a:lnTo>
                  <a:lnTo>
                    <a:pt x="147" y="118"/>
                  </a:lnTo>
                  <a:lnTo>
                    <a:pt x="101" y="151"/>
                  </a:lnTo>
                  <a:lnTo>
                    <a:pt x="56" y="181"/>
                  </a:lnTo>
                  <a:lnTo>
                    <a:pt x="22" y="20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6" name="Freeform 20"/>
            <p:cNvSpPr>
              <a:spLocks/>
            </p:cNvSpPr>
            <p:nvPr/>
          </p:nvSpPr>
          <p:spPr bwMode="auto">
            <a:xfrm>
              <a:off x="846" y="1287"/>
              <a:ext cx="2773" cy="331"/>
            </a:xfrm>
            <a:custGeom>
              <a:avLst/>
              <a:gdLst>
                <a:gd name="T0" fmla="*/ 14 w 2426"/>
                <a:gd name="T1" fmla="*/ 258 h 298"/>
                <a:gd name="T2" fmla="*/ 42 w 2426"/>
                <a:gd name="T3" fmla="*/ 251 h 298"/>
                <a:gd name="T4" fmla="*/ 63 w 2426"/>
                <a:gd name="T5" fmla="*/ 247 h 298"/>
                <a:gd name="T6" fmla="*/ 63 w 2426"/>
                <a:gd name="T7" fmla="*/ 128 h 298"/>
                <a:gd name="T8" fmla="*/ 206 w 2426"/>
                <a:gd name="T9" fmla="*/ 128 h 298"/>
                <a:gd name="T10" fmla="*/ 413 w 2426"/>
                <a:gd name="T11" fmla="*/ 134 h 298"/>
                <a:gd name="T12" fmla="*/ 626 w 2426"/>
                <a:gd name="T13" fmla="*/ 136 h 298"/>
                <a:gd name="T14" fmla="*/ 844 w 2426"/>
                <a:gd name="T15" fmla="*/ 134 h 298"/>
                <a:gd name="T16" fmla="*/ 1064 w 2426"/>
                <a:gd name="T17" fmla="*/ 130 h 298"/>
                <a:gd name="T18" fmla="*/ 1286 w 2426"/>
                <a:gd name="T19" fmla="*/ 124 h 298"/>
                <a:gd name="T20" fmla="*/ 1504 w 2426"/>
                <a:gd name="T21" fmla="*/ 119 h 298"/>
                <a:gd name="T22" fmla="*/ 1720 w 2426"/>
                <a:gd name="T23" fmla="*/ 115 h 298"/>
                <a:gd name="T24" fmla="*/ 1932 w 2426"/>
                <a:gd name="T25" fmla="*/ 113 h 298"/>
                <a:gd name="T26" fmla="*/ 2135 w 2426"/>
                <a:gd name="T27" fmla="*/ 115 h 298"/>
                <a:gd name="T28" fmla="*/ 2331 w 2426"/>
                <a:gd name="T29" fmla="*/ 121 h 298"/>
                <a:gd name="T30" fmla="*/ 2361 w 2426"/>
                <a:gd name="T31" fmla="*/ 72 h 298"/>
                <a:gd name="T32" fmla="*/ 2400 w 2426"/>
                <a:gd name="T33" fmla="*/ 20 h 298"/>
                <a:gd name="T34" fmla="*/ 2419 w 2426"/>
                <a:gd name="T35" fmla="*/ 31 h 298"/>
                <a:gd name="T36" fmla="*/ 2376 w 2426"/>
                <a:gd name="T37" fmla="*/ 124 h 298"/>
                <a:gd name="T38" fmla="*/ 2383 w 2426"/>
                <a:gd name="T39" fmla="*/ 126 h 298"/>
                <a:gd name="T40" fmla="*/ 2404 w 2426"/>
                <a:gd name="T41" fmla="*/ 128 h 298"/>
                <a:gd name="T42" fmla="*/ 2415 w 2426"/>
                <a:gd name="T43" fmla="*/ 154 h 298"/>
                <a:gd name="T44" fmla="*/ 2391 w 2426"/>
                <a:gd name="T45" fmla="*/ 277 h 298"/>
                <a:gd name="T46" fmla="*/ 2368 w 2426"/>
                <a:gd name="T47" fmla="*/ 199 h 298"/>
                <a:gd name="T48" fmla="*/ 2353 w 2426"/>
                <a:gd name="T49" fmla="*/ 169 h 298"/>
                <a:gd name="T50" fmla="*/ 2245 w 2426"/>
                <a:gd name="T51" fmla="*/ 169 h 298"/>
                <a:gd name="T52" fmla="*/ 2059 w 2426"/>
                <a:gd name="T53" fmla="*/ 169 h 298"/>
                <a:gd name="T54" fmla="*/ 1815 w 2426"/>
                <a:gd name="T55" fmla="*/ 171 h 298"/>
                <a:gd name="T56" fmla="*/ 1532 w 2426"/>
                <a:gd name="T57" fmla="*/ 173 h 298"/>
                <a:gd name="T58" fmla="*/ 1230 w 2426"/>
                <a:gd name="T59" fmla="*/ 176 h 298"/>
                <a:gd name="T60" fmla="*/ 926 w 2426"/>
                <a:gd name="T61" fmla="*/ 180 h 298"/>
                <a:gd name="T62" fmla="*/ 641 w 2426"/>
                <a:gd name="T63" fmla="*/ 184 h 298"/>
                <a:gd name="T64" fmla="*/ 395 w 2426"/>
                <a:gd name="T65" fmla="*/ 188 h 298"/>
                <a:gd name="T66" fmla="*/ 205 w 2426"/>
                <a:gd name="T67" fmla="*/ 193 h 298"/>
                <a:gd name="T68" fmla="*/ 93 w 2426"/>
                <a:gd name="T69" fmla="*/ 197 h 298"/>
                <a:gd name="T70" fmla="*/ 91 w 2426"/>
                <a:gd name="T71" fmla="*/ 232 h 298"/>
                <a:gd name="T72" fmla="*/ 173 w 2426"/>
                <a:gd name="T73" fmla="*/ 247 h 298"/>
                <a:gd name="T74" fmla="*/ 296 w 2426"/>
                <a:gd name="T75" fmla="*/ 244 h 298"/>
                <a:gd name="T76" fmla="*/ 421 w 2426"/>
                <a:gd name="T77" fmla="*/ 242 h 298"/>
                <a:gd name="T78" fmla="*/ 546 w 2426"/>
                <a:gd name="T79" fmla="*/ 242 h 298"/>
                <a:gd name="T80" fmla="*/ 670 w 2426"/>
                <a:gd name="T81" fmla="*/ 242 h 298"/>
                <a:gd name="T82" fmla="*/ 795 w 2426"/>
                <a:gd name="T83" fmla="*/ 242 h 298"/>
                <a:gd name="T84" fmla="*/ 922 w 2426"/>
                <a:gd name="T85" fmla="*/ 242 h 298"/>
                <a:gd name="T86" fmla="*/ 1047 w 2426"/>
                <a:gd name="T87" fmla="*/ 242 h 298"/>
                <a:gd name="T88" fmla="*/ 1174 w 2426"/>
                <a:gd name="T89" fmla="*/ 242 h 298"/>
                <a:gd name="T90" fmla="*/ 1299 w 2426"/>
                <a:gd name="T91" fmla="*/ 240 h 298"/>
                <a:gd name="T92" fmla="*/ 1423 w 2426"/>
                <a:gd name="T93" fmla="*/ 236 h 298"/>
                <a:gd name="T94" fmla="*/ 1595 w 2426"/>
                <a:gd name="T95" fmla="*/ 236 h 298"/>
                <a:gd name="T96" fmla="*/ 1770 w 2426"/>
                <a:gd name="T97" fmla="*/ 236 h 298"/>
                <a:gd name="T98" fmla="*/ 1945 w 2426"/>
                <a:gd name="T99" fmla="*/ 238 h 298"/>
                <a:gd name="T100" fmla="*/ 2120 w 2426"/>
                <a:gd name="T101" fmla="*/ 242 h 298"/>
                <a:gd name="T102" fmla="*/ 2294 w 2426"/>
                <a:gd name="T103" fmla="*/ 245 h 298"/>
                <a:gd name="T104" fmla="*/ 2294 w 2426"/>
                <a:gd name="T105" fmla="*/ 262 h 298"/>
                <a:gd name="T106" fmla="*/ 2139 w 2426"/>
                <a:gd name="T107" fmla="*/ 279 h 298"/>
                <a:gd name="T108" fmla="*/ 1919 w 2426"/>
                <a:gd name="T109" fmla="*/ 290 h 298"/>
                <a:gd name="T110" fmla="*/ 1653 w 2426"/>
                <a:gd name="T111" fmla="*/ 296 h 298"/>
                <a:gd name="T112" fmla="*/ 1356 w 2426"/>
                <a:gd name="T113" fmla="*/ 298 h 298"/>
                <a:gd name="T114" fmla="*/ 1051 w 2426"/>
                <a:gd name="T115" fmla="*/ 296 h 298"/>
                <a:gd name="T116" fmla="*/ 752 w 2426"/>
                <a:gd name="T117" fmla="*/ 292 h 298"/>
                <a:gd name="T118" fmla="*/ 479 w 2426"/>
                <a:gd name="T119" fmla="*/ 286 h 298"/>
                <a:gd name="T120" fmla="*/ 251 w 2426"/>
                <a:gd name="T121" fmla="*/ 279 h 298"/>
                <a:gd name="T122" fmla="*/ 85 w 2426"/>
                <a:gd name="T123" fmla="*/ 271 h 298"/>
                <a:gd name="T124" fmla="*/ 0 w 2426"/>
                <a:gd name="T125" fmla="*/ 26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6" h="298">
                  <a:moveTo>
                    <a:pt x="0" y="266"/>
                  </a:moveTo>
                  <a:lnTo>
                    <a:pt x="7" y="262"/>
                  </a:lnTo>
                  <a:lnTo>
                    <a:pt x="14" y="258"/>
                  </a:lnTo>
                  <a:lnTo>
                    <a:pt x="24" y="257"/>
                  </a:lnTo>
                  <a:lnTo>
                    <a:pt x="33" y="253"/>
                  </a:lnTo>
                  <a:lnTo>
                    <a:pt x="42" y="251"/>
                  </a:lnTo>
                  <a:lnTo>
                    <a:pt x="50" y="251"/>
                  </a:lnTo>
                  <a:lnTo>
                    <a:pt x="57" y="249"/>
                  </a:lnTo>
                  <a:lnTo>
                    <a:pt x="63" y="247"/>
                  </a:lnTo>
                  <a:lnTo>
                    <a:pt x="61" y="219"/>
                  </a:lnTo>
                  <a:lnTo>
                    <a:pt x="59" y="171"/>
                  </a:lnTo>
                  <a:lnTo>
                    <a:pt x="63" y="128"/>
                  </a:lnTo>
                  <a:lnTo>
                    <a:pt x="72" y="122"/>
                  </a:lnTo>
                  <a:lnTo>
                    <a:pt x="139" y="126"/>
                  </a:lnTo>
                  <a:lnTo>
                    <a:pt x="206" y="128"/>
                  </a:lnTo>
                  <a:lnTo>
                    <a:pt x="274" y="132"/>
                  </a:lnTo>
                  <a:lnTo>
                    <a:pt x="342" y="134"/>
                  </a:lnTo>
                  <a:lnTo>
                    <a:pt x="413" y="134"/>
                  </a:lnTo>
                  <a:lnTo>
                    <a:pt x="484" y="136"/>
                  </a:lnTo>
                  <a:lnTo>
                    <a:pt x="555" y="136"/>
                  </a:lnTo>
                  <a:lnTo>
                    <a:pt x="626" y="136"/>
                  </a:lnTo>
                  <a:lnTo>
                    <a:pt x="698" y="136"/>
                  </a:lnTo>
                  <a:lnTo>
                    <a:pt x="771" y="134"/>
                  </a:lnTo>
                  <a:lnTo>
                    <a:pt x="844" y="134"/>
                  </a:lnTo>
                  <a:lnTo>
                    <a:pt x="916" y="132"/>
                  </a:lnTo>
                  <a:lnTo>
                    <a:pt x="991" y="130"/>
                  </a:lnTo>
                  <a:lnTo>
                    <a:pt x="1064" y="130"/>
                  </a:lnTo>
                  <a:lnTo>
                    <a:pt x="1138" y="128"/>
                  </a:lnTo>
                  <a:lnTo>
                    <a:pt x="1211" y="126"/>
                  </a:lnTo>
                  <a:lnTo>
                    <a:pt x="1286" y="124"/>
                  </a:lnTo>
                  <a:lnTo>
                    <a:pt x="1358" y="122"/>
                  </a:lnTo>
                  <a:lnTo>
                    <a:pt x="1431" y="121"/>
                  </a:lnTo>
                  <a:lnTo>
                    <a:pt x="1504" y="119"/>
                  </a:lnTo>
                  <a:lnTo>
                    <a:pt x="1576" y="117"/>
                  </a:lnTo>
                  <a:lnTo>
                    <a:pt x="1649" y="117"/>
                  </a:lnTo>
                  <a:lnTo>
                    <a:pt x="1720" y="115"/>
                  </a:lnTo>
                  <a:lnTo>
                    <a:pt x="1792" y="113"/>
                  </a:lnTo>
                  <a:lnTo>
                    <a:pt x="1861" y="113"/>
                  </a:lnTo>
                  <a:lnTo>
                    <a:pt x="1932" y="113"/>
                  </a:lnTo>
                  <a:lnTo>
                    <a:pt x="2001" y="113"/>
                  </a:lnTo>
                  <a:lnTo>
                    <a:pt x="2068" y="113"/>
                  </a:lnTo>
                  <a:lnTo>
                    <a:pt x="2135" y="115"/>
                  </a:lnTo>
                  <a:lnTo>
                    <a:pt x="2202" y="117"/>
                  </a:lnTo>
                  <a:lnTo>
                    <a:pt x="2268" y="119"/>
                  </a:lnTo>
                  <a:lnTo>
                    <a:pt x="2331" y="121"/>
                  </a:lnTo>
                  <a:lnTo>
                    <a:pt x="2340" y="108"/>
                  </a:lnTo>
                  <a:lnTo>
                    <a:pt x="2350" y="91"/>
                  </a:lnTo>
                  <a:lnTo>
                    <a:pt x="2361" y="72"/>
                  </a:lnTo>
                  <a:lnTo>
                    <a:pt x="2374" y="54"/>
                  </a:lnTo>
                  <a:lnTo>
                    <a:pt x="2387" y="35"/>
                  </a:lnTo>
                  <a:lnTo>
                    <a:pt x="2400" y="20"/>
                  </a:lnTo>
                  <a:lnTo>
                    <a:pt x="2413" y="7"/>
                  </a:lnTo>
                  <a:lnTo>
                    <a:pt x="2426" y="0"/>
                  </a:lnTo>
                  <a:lnTo>
                    <a:pt x="2419" y="31"/>
                  </a:lnTo>
                  <a:lnTo>
                    <a:pt x="2407" y="65"/>
                  </a:lnTo>
                  <a:lnTo>
                    <a:pt x="2391" y="95"/>
                  </a:lnTo>
                  <a:lnTo>
                    <a:pt x="2376" y="124"/>
                  </a:lnTo>
                  <a:lnTo>
                    <a:pt x="2381" y="126"/>
                  </a:lnTo>
                  <a:lnTo>
                    <a:pt x="2381" y="126"/>
                  </a:lnTo>
                  <a:lnTo>
                    <a:pt x="2383" y="126"/>
                  </a:lnTo>
                  <a:lnTo>
                    <a:pt x="2389" y="128"/>
                  </a:lnTo>
                  <a:lnTo>
                    <a:pt x="2396" y="130"/>
                  </a:lnTo>
                  <a:lnTo>
                    <a:pt x="2404" y="128"/>
                  </a:lnTo>
                  <a:lnTo>
                    <a:pt x="2409" y="126"/>
                  </a:lnTo>
                  <a:lnTo>
                    <a:pt x="2417" y="130"/>
                  </a:lnTo>
                  <a:lnTo>
                    <a:pt x="2415" y="154"/>
                  </a:lnTo>
                  <a:lnTo>
                    <a:pt x="2415" y="203"/>
                  </a:lnTo>
                  <a:lnTo>
                    <a:pt x="2407" y="251"/>
                  </a:lnTo>
                  <a:lnTo>
                    <a:pt x="2391" y="277"/>
                  </a:lnTo>
                  <a:lnTo>
                    <a:pt x="2378" y="253"/>
                  </a:lnTo>
                  <a:lnTo>
                    <a:pt x="2370" y="225"/>
                  </a:lnTo>
                  <a:lnTo>
                    <a:pt x="2368" y="199"/>
                  </a:lnTo>
                  <a:lnTo>
                    <a:pt x="2372" y="171"/>
                  </a:lnTo>
                  <a:lnTo>
                    <a:pt x="2368" y="171"/>
                  </a:lnTo>
                  <a:lnTo>
                    <a:pt x="2353" y="169"/>
                  </a:lnTo>
                  <a:lnTo>
                    <a:pt x="2327" y="169"/>
                  </a:lnTo>
                  <a:lnTo>
                    <a:pt x="2290" y="169"/>
                  </a:lnTo>
                  <a:lnTo>
                    <a:pt x="2245" y="169"/>
                  </a:lnTo>
                  <a:lnTo>
                    <a:pt x="2191" y="169"/>
                  </a:lnTo>
                  <a:lnTo>
                    <a:pt x="2130" y="169"/>
                  </a:lnTo>
                  <a:lnTo>
                    <a:pt x="2059" y="169"/>
                  </a:lnTo>
                  <a:lnTo>
                    <a:pt x="1984" y="169"/>
                  </a:lnTo>
                  <a:lnTo>
                    <a:pt x="1902" y="169"/>
                  </a:lnTo>
                  <a:lnTo>
                    <a:pt x="1815" y="171"/>
                  </a:lnTo>
                  <a:lnTo>
                    <a:pt x="1723" y="171"/>
                  </a:lnTo>
                  <a:lnTo>
                    <a:pt x="1630" y="173"/>
                  </a:lnTo>
                  <a:lnTo>
                    <a:pt x="1532" y="173"/>
                  </a:lnTo>
                  <a:lnTo>
                    <a:pt x="1433" y="175"/>
                  </a:lnTo>
                  <a:lnTo>
                    <a:pt x="1330" y="175"/>
                  </a:lnTo>
                  <a:lnTo>
                    <a:pt x="1230" y="176"/>
                  </a:lnTo>
                  <a:lnTo>
                    <a:pt x="1127" y="176"/>
                  </a:lnTo>
                  <a:lnTo>
                    <a:pt x="1025" y="178"/>
                  </a:lnTo>
                  <a:lnTo>
                    <a:pt x="926" y="180"/>
                  </a:lnTo>
                  <a:lnTo>
                    <a:pt x="827" y="180"/>
                  </a:lnTo>
                  <a:lnTo>
                    <a:pt x="732" y="182"/>
                  </a:lnTo>
                  <a:lnTo>
                    <a:pt x="641" y="184"/>
                  </a:lnTo>
                  <a:lnTo>
                    <a:pt x="553" y="186"/>
                  </a:lnTo>
                  <a:lnTo>
                    <a:pt x="471" y="188"/>
                  </a:lnTo>
                  <a:lnTo>
                    <a:pt x="395" y="188"/>
                  </a:lnTo>
                  <a:lnTo>
                    <a:pt x="324" y="190"/>
                  </a:lnTo>
                  <a:lnTo>
                    <a:pt x="260" y="191"/>
                  </a:lnTo>
                  <a:lnTo>
                    <a:pt x="205" y="193"/>
                  </a:lnTo>
                  <a:lnTo>
                    <a:pt x="158" y="193"/>
                  </a:lnTo>
                  <a:lnTo>
                    <a:pt x="121" y="195"/>
                  </a:lnTo>
                  <a:lnTo>
                    <a:pt x="93" y="197"/>
                  </a:lnTo>
                  <a:lnTo>
                    <a:pt x="87" y="212"/>
                  </a:lnTo>
                  <a:lnTo>
                    <a:pt x="87" y="223"/>
                  </a:lnTo>
                  <a:lnTo>
                    <a:pt x="91" y="232"/>
                  </a:lnTo>
                  <a:lnTo>
                    <a:pt x="93" y="249"/>
                  </a:lnTo>
                  <a:lnTo>
                    <a:pt x="134" y="247"/>
                  </a:lnTo>
                  <a:lnTo>
                    <a:pt x="173" y="247"/>
                  </a:lnTo>
                  <a:lnTo>
                    <a:pt x="214" y="245"/>
                  </a:lnTo>
                  <a:lnTo>
                    <a:pt x="255" y="244"/>
                  </a:lnTo>
                  <a:lnTo>
                    <a:pt x="296" y="244"/>
                  </a:lnTo>
                  <a:lnTo>
                    <a:pt x="337" y="244"/>
                  </a:lnTo>
                  <a:lnTo>
                    <a:pt x="378" y="242"/>
                  </a:lnTo>
                  <a:lnTo>
                    <a:pt x="421" y="242"/>
                  </a:lnTo>
                  <a:lnTo>
                    <a:pt x="462" y="242"/>
                  </a:lnTo>
                  <a:lnTo>
                    <a:pt x="503" y="242"/>
                  </a:lnTo>
                  <a:lnTo>
                    <a:pt x="546" y="242"/>
                  </a:lnTo>
                  <a:lnTo>
                    <a:pt x="587" y="242"/>
                  </a:lnTo>
                  <a:lnTo>
                    <a:pt x="628" y="242"/>
                  </a:lnTo>
                  <a:lnTo>
                    <a:pt x="670" y="242"/>
                  </a:lnTo>
                  <a:lnTo>
                    <a:pt x="711" y="242"/>
                  </a:lnTo>
                  <a:lnTo>
                    <a:pt x="754" y="242"/>
                  </a:lnTo>
                  <a:lnTo>
                    <a:pt x="795" y="242"/>
                  </a:lnTo>
                  <a:lnTo>
                    <a:pt x="838" y="242"/>
                  </a:lnTo>
                  <a:lnTo>
                    <a:pt x="879" y="242"/>
                  </a:lnTo>
                  <a:lnTo>
                    <a:pt x="922" y="242"/>
                  </a:lnTo>
                  <a:lnTo>
                    <a:pt x="963" y="242"/>
                  </a:lnTo>
                  <a:lnTo>
                    <a:pt x="1006" y="242"/>
                  </a:lnTo>
                  <a:lnTo>
                    <a:pt x="1047" y="242"/>
                  </a:lnTo>
                  <a:lnTo>
                    <a:pt x="1090" y="242"/>
                  </a:lnTo>
                  <a:lnTo>
                    <a:pt x="1131" y="242"/>
                  </a:lnTo>
                  <a:lnTo>
                    <a:pt x="1174" y="242"/>
                  </a:lnTo>
                  <a:lnTo>
                    <a:pt x="1215" y="242"/>
                  </a:lnTo>
                  <a:lnTo>
                    <a:pt x="1258" y="240"/>
                  </a:lnTo>
                  <a:lnTo>
                    <a:pt x="1299" y="240"/>
                  </a:lnTo>
                  <a:lnTo>
                    <a:pt x="1340" y="238"/>
                  </a:lnTo>
                  <a:lnTo>
                    <a:pt x="1382" y="238"/>
                  </a:lnTo>
                  <a:lnTo>
                    <a:pt x="1423" y="236"/>
                  </a:lnTo>
                  <a:lnTo>
                    <a:pt x="1481" y="236"/>
                  </a:lnTo>
                  <a:lnTo>
                    <a:pt x="1537" y="236"/>
                  </a:lnTo>
                  <a:lnTo>
                    <a:pt x="1595" y="236"/>
                  </a:lnTo>
                  <a:lnTo>
                    <a:pt x="1653" y="236"/>
                  </a:lnTo>
                  <a:lnTo>
                    <a:pt x="1712" y="236"/>
                  </a:lnTo>
                  <a:lnTo>
                    <a:pt x="1770" y="236"/>
                  </a:lnTo>
                  <a:lnTo>
                    <a:pt x="1828" y="238"/>
                  </a:lnTo>
                  <a:lnTo>
                    <a:pt x="1887" y="238"/>
                  </a:lnTo>
                  <a:lnTo>
                    <a:pt x="1945" y="238"/>
                  </a:lnTo>
                  <a:lnTo>
                    <a:pt x="2005" y="238"/>
                  </a:lnTo>
                  <a:lnTo>
                    <a:pt x="2063" y="240"/>
                  </a:lnTo>
                  <a:lnTo>
                    <a:pt x="2120" y="242"/>
                  </a:lnTo>
                  <a:lnTo>
                    <a:pt x="2178" y="242"/>
                  </a:lnTo>
                  <a:lnTo>
                    <a:pt x="2236" y="244"/>
                  </a:lnTo>
                  <a:lnTo>
                    <a:pt x="2294" y="245"/>
                  </a:lnTo>
                  <a:lnTo>
                    <a:pt x="2350" y="247"/>
                  </a:lnTo>
                  <a:lnTo>
                    <a:pt x="2325" y="255"/>
                  </a:lnTo>
                  <a:lnTo>
                    <a:pt x="2294" y="262"/>
                  </a:lnTo>
                  <a:lnTo>
                    <a:pt x="2251" y="268"/>
                  </a:lnTo>
                  <a:lnTo>
                    <a:pt x="2199" y="273"/>
                  </a:lnTo>
                  <a:lnTo>
                    <a:pt x="2139" y="279"/>
                  </a:lnTo>
                  <a:lnTo>
                    <a:pt x="2072" y="283"/>
                  </a:lnTo>
                  <a:lnTo>
                    <a:pt x="1999" y="286"/>
                  </a:lnTo>
                  <a:lnTo>
                    <a:pt x="1919" y="290"/>
                  </a:lnTo>
                  <a:lnTo>
                    <a:pt x="1835" y="292"/>
                  </a:lnTo>
                  <a:lnTo>
                    <a:pt x="1746" y="294"/>
                  </a:lnTo>
                  <a:lnTo>
                    <a:pt x="1653" y="296"/>
                  </a:lnTo>
                  <a:lnTo>
                    <a:pt x="1558" y="296"/>
                  </a:lnTo>
                  <a:lnTo>
                    <a:pt x="1459" y="298"/>
                  </a:lnTo>
                  <a:lnTo>
                    <a:pt x="1356" y="298"/>
                  </a:lnTo>
                  <a:lnTo>
                    <a:pt x="1256" y="298"/>
                  </a:lnTo>
                  <a:lnTo>
                    <a:pt x="1153" y="296"/>
                  </a:lnTo>
                  <a:lnTo>
                    <a:pt x="1051" y="296"/>
                  </a:lnTo>
                  <a:lnTo>
                    <a:pt x="950" y="294"/>
                  </a:lnTo>
                  <a:lnTo>
                    <a:pt x="849" y="294"/>
                  </a:lnTo>
                  <a:lnTo>
                    <a:pt x="752" y="292"/>
                  </a:lnTo>
                  <a:lnTo>
                    <a:pt x="657" y="290"/>
                  </a:lnTo>
                  <a:lnTo>
                    <a:pt x="566" y="288"/>
                  </a:lnTo>
                  <a:lnTo>
                    <a:pt x="479" y="286"/>
                  </a:lnTo>
                  <a:lnTo>
                    <a:pt x="397" y="285"/>
                  </a:lnTo>
                  <a:lnTo>
                    <a:pt x="320" y="281"/>
                  </a:lnTo>
                  <a:lnTo>
                    <a:pt x="251" y="279"/>
                  </a:lnTo>
                  <a:lnTo>
                    <a:pt x="188" y="277"/>
                  </a:lnTo>
                  <a:lnTo>
                    <a:pt x="132" y="275"/>
                  </a:lnTo>
                  <a:lnTo>
                    <a:pt x="85" y="271"/>
                  </a:lnTo>
                  <a:lnTo>
                    <a:pt x="46" y="270"/>
                  </a:lnTo>
                  <a:lnTo>
                    <a:pt x="18" y="26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7" name="Freeform 21"/>
            <p:cNvSpPr>
              <a:spLocks/>
            </p:cNvSpPr>
            <p:nvPr/>
          </p:nvSpPr>
          <p:spPr bwMode="auto">
            <a:xfrm>
              <a:off x="1165" y="1312"/>
              <a:ext cx="41" cy="101"/>
            </a:xfrm>
            <a:custGeom>
              <a:avLst/>
              <a:gdLst>
                <a:gd name="T0" fmla="*/ 0 w 36"/>
                <a:gd name="T1" fmla="*/ 69 h 91"/>
                <a:gd name="T2" fmla="*/ 0 w 36"/>
                <a:gd name="T3" fmla="*/ 91 h 91"/>
                <a:gd name="T4" fmla="*/ 6 w 36"/>
                <a:gd name="T5" fmla="*/ 89 h 91"/>
                <a:gd name="T6" fmla="*/ 13 w 36"/>
                <a:gd name="T7" fmla="*/ 87 h 91"/>
                <a:gd name="T8" fmla="*/ 22 w 36"/>
                <a:gd name="T9" fmla="*/ 87 h 91"/>
                <a:gd name="T10" fmla="*/ 32 w 36"/>
                <a:gd name="T11" fmla="*/ 87 h 91"/>
                <a:gd name="T12" fmla="*/ 34 w 36"/>
                <a:gd name="T13" fmla="*/ 67 h 91"/>
                <a:gd name="T14" fmla="*/ 36 w 36"/>
                <a:gd name="T15" fmla="*/ 45 h 91"/>
                <a:gd name="T16" fmla="*/ 36 w 36"/>
                <a:gd name="T17" fmla="*/ 22 h 91"/>
                <a:gd name="T18" fmla="*/ 36 w 36"/>
                <a:gd name="T19" fmla="*/ 0 h 91"/>
                <a:gd name="T20" fmla="*/ 28 w 36"/>
                <a:gd name="T21" fmla="*/ 0 h 91"/>
                <a:gd name="T22" fmla="*/ 19 w 36"/>
                <a:gd name="T23" fmla="*/ 0 h 91"/>
                <a:gd name="T24" fmla="*/ 9 w 36"/>
                <a:gd name="T25" fmla="*/ 0 h 91"/>
                <a:gd name="T26" fmla="*/ 0 w 36"/>
                <a:gd name="T27" fmla="*/ 0 h 91"/>
                <a:gd name="T28" fmla="*/ 0 w 36"/>
                <a:gd name="T29" fmla="*/ 15 h 91"/>
                <a:gd name="T30" fmla="*/ 4 w 36"/>
                <a:gd name="T31" fmla="*/ 15 h 91"/>
                <a:gd name="T32" fmla="*/ 8 w 36"/>
                <a:gd name="T33" fmla="*/ 15 h 91"/>
                <a:gd name="T34" fmla="*/ 11 w 36"/>
                <a:gd name="T35" fmla="*/ 15 h 91"/>
                <a:gd name="T36" fmla="*/ 17 w 36"/>
                <a:gd name="T37" fmla="*/ 17 h 91"/>
                <a:gd name="T38" fmla="*/ 17 w 36"/>
                <a:gd name="T39" fmla="*/ 28 h 91"/>
                <a:gd name="T40" fmla="*/ 17 w 36"/>
                <a:gd name="T41" fmla="*/ 41 h 91"/>
                <a:gd name="T42" fmla="*/ 17 w 36"/>
                <a:gd name="T43" fmla="*/ 56 h 91"/>
                <a:gd name="T44" fmla="*/ 17 w 36"/>
                <a:gd name="T45" fmla="*/ 69 h 91"/>
                <a:gd name="T46" fmla="*/ 13 w 36"/>
                <a:gd name="T47" fmla="*/ 69 h 91"/>
                <a:gd name="T48" fmla="*/ 9 w 36"/>
                <a:gd name="T49" fmla="*/ 69 h 91"/>
                <a:gd name="T50" fmla="*/ 4 w 36"/>
                <a:gd name="T51" fmla="*/ 69 h 91"/>
                <a:gd name="T52" fmla="*/ 0 w 36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1">
                  <a:moveTo>
                    <a:pt x="0" y="69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7"/>
                  </a:lnTo>
                  <a:lnTo>
                    <a:pt x="22" y="87"/>
                  </a:lnTo>
                  <a:lnTo>
                    <a:pt x="32" y="87"/>
                  </a:lnTo>
                  <a:lnTo>
                    <a:pt x="34" y="67"/>
                  </a:lnTo>
                  <a:lnTo>
                    <a:pt x="36" y="45"/>
                  </a:lnTo>
                  <a:lnTo>
                    <a:pt x="36" y="2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8" name="Freeform 22"/>
            <p:cNvSpPr>
              <a:spLocks/>
            </p:cNvSpPr>
            <p:nvPr/>
          </p:nvSpPr>
          <p:spPr bwMode="auto">
            <a:xfrm>
              <a:off x="1125" y="1312"/>
              <a:ext cx="40" cy="105"/>
            </a:xfrm>
            <a:custGeom>
              <a:avLst/>
              <a:gdLst>
                <a:gd name="T0" fmla="*/ 35 w 35"/>
                <a:gd name="T1" fmla="*/ 15 h 95"/>
                <a:gd name="T2" fmla="*/ 35 w 35"/>
                <a:gd name="T3" fmla="*/ 0 h 95"/>
                <a:gd name="T4" fmla="*/ 26 w 35"/>
                <a:gd name="T5" fmla="*/ 0 h 95"/>
                <a:gd name="T6" fmla="*/ 16 w 35"/>
                <a:gd name="T7" fmla="*/ 0 h 95"/>
                <a:gd name="T8" fmla="*/ 9 w 35"/>
                <a:gd name="T9" fmla="*/ 0 h 95"/>
                <a:gd name="T10" fmla="*/ 3 w 35"/>
                <a:gd name="T11" fmla="*/ 0 h 95"/>
                <a:gd name="T12" fmla="*/ 2 w 35"/>
                <a:gd name="T13" fmla="*/ 2 h 95"/>
                <a:gd name="T14" fmla="*/ 0 w 35"/>
                <a:gd name="T15" fmla="*/ 15 h 95"/>
                <a:gd name="T16" fmla="*/ 0 w 35"/>
                <a:gd name="T17" fmla="*/ 37 h 95"/>
                <a:gd name="T18" fmla="*/ 0 w 35"/>
                <a:gd name="T19" fmla="*/ 65 h 95"/>
                <a:gd name="T20" fmla="*/ 2 w 35"/>
                <a:gd name="T21" fmla="*/ 71 h 95"/>
                <a:gd name="T22" fmla="*/ 2 w 35"/>
                <a:gd name="T23" fmla="*/ 78 h 95"/>
                <a:gd name="T24" fmla="*/ 0 w 35"/>
                <a:gd name="T25" fmla="*/ 86 h 95"/>
                <a:gd name="T26" fmla="*/ 2 w 35"/>
                <a:gd name="T27" fmla="*/ 91 h 95"/>
                <a:gd name="T28" fmla="*/ 11 w 35"/>
                <a:gd name="T29" fmla="*/ 95 h 95"/>
                <a:gd name="T30" fmla="*/ 20 w 35"/>
                <a:gd name="T31" fmla="*/ 95 h 95"/>
                <a:gd name="T32" fmla="*/ 28 w 35"/>
                <a:gd name="T33" fmla="*/ 93 h 95"/>
                <a:gd name="T34" fmla="*/ 35 w 35"/>
                <a:gd name="T35" fmla="*/ 91 h 95"/>
                <a:gd name="T36" fmla="*/ 35 w 35"/>
                <a:gd name="T37" fmla="*/ 69 h 95"/>
                <a:gd name="T38" fmla="*/ 31 w 35"/>
                <a:gd name="T39" fmla="*/ 69 h 95"/>
                <a:gd name="T40" fmla="*/ 26 w 35"/>
                <a:gd name="T41" fmla="*/ 69 h 95"/>
                <a:gd name="T42" fmla="*/ 22 w 35"/>
                <a:gd name="T43" fmla="*/ 69 h 95"/>
                <a:gd name="T44" fmla="*/ 16 w 35"/>
                <a:gd name="T45" fmla="*/ 69 h 95"/>
                <a:gd name="T46" fmla="*/ 16 w 35"/>
                <a:gd name="T47" fmla="*/ 58 h 95"/>
                <a:gd name="T48" fmla="*/ 16 w 35"/>
                <a:gd name="T49" fmla="*/ 45 h 95"/>
                <a:gd name="T50" fmla="*/ 16 w 35"/>
                <a:gd name="T51" fmla="*/ 30 h 95"/>
                <a:gd name="T52" fmla="*/ 16 w 35"/>
                <a:gd name="T53" fmla="*/ 20 h 95"/>
                <a:gd name="T54" fmla="*/ 22 w 35"/>
                <a:gd name="T55" fmla="*/ 19 h 95"/>
                <a:gd name="T56" fmla="*/ 26 w 35"/>
                <a:gd name="T57" fmla="*/ 17 h 95"/>
                <a:gd name="T58" fmla="*/ 31 w 35"/>
                <a:gd name="T59" fmla="*/ 15 h 95"/>
                <a:gd name="T60" fmla="*/ 35 w 35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5">
                  <a:moveTo>
                    <a:pt x="35" y="15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0" y="86"/>
                  </a:lnTo>
                  <a:lnTo>
                    <a:pt x="2" y="91"/>
                  </a:lnTo>
                  <a:lnTo>
                    <a:pt x="11" y="95"/>
                  </a:lnTo>
                  <a:lnTo>
                    <a:pt x="20" y="95"/>
                  </a:lnTo>
                  <a:lnTo>
                    <a:pt x="28" y="93"/>
                  </a:lnTo>
                  <a:lnTo>
                    <a:pt x="35" y="91"/>
                  </a:lnTo>
                  <a:lnTo>
                    <a:pt x="35" y="69"/>
                  </a:lnTo>
                  <a:lnTo>
                    <a:pt x="31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16" y="58"/>
                  </a:lnTo>
                  <a:lnTo>
                    <a:pt x="16" y="45"/>
                  </a:lnTo>
                  <a:lnTo>
                    <a:pt x="16" y="30"/>
                  </a:lnTo>
                  <a:lnTo>
                    <a:pt x="16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31" y="15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19" name="Freeform 23"/>
            <p:cNvSpPr>
              <a:spLocks/>
            </p:cNvSpPr>
            <p:nvPr/>
          </p:nvSpPr>
          <p:spPr bwMode="auto">
            <a:xfrm>
              <a:off x="3444" y="1312"/>
              <a:ext cx="41" cy="101"/>
            </a:xfrm>
            <a:custGeom>
              <a:avLst/>
              <a:gdLst>
                <a:gd name="T0" fmla="*/ 0 w 36"/>
                <a:gd name="T1" fmla="*/ 69 h 91"/>
                <a:gd name="T2" fmla="*/ 0 w 36"/>
                <a:gd name="T3" fmla="*/ 91 h 91"/>
                <a:gd name="T4" fmla="*/ 6 w 36"/>
                <a:gd name="T5" fmla="*/ 89 h 91"/>
                <a:gd name="T6" fmla="*/ 13 w 36"/>
                <a:gd name="T7" fmla="*/ 87 h 91"/>
                <a:gd name="T8" fmla="*/ 23 w 36"/>
                <a:gd name="T9" fmla="*/ 87 h 91"/>
                <a:gd name="T10" fmla="*/ 32 w 36"/>
                <a:gd name="T11" fmla="*/ 87 h 91"/>
                <a:gd name="T12" fmla="*/ 34 w 36"/>
                <a:gd name="T13" fmla="*/ 67 h 91"/>
                <a:gd name="T14" fmla="*/ 36 w 36"/>
                <a:gd name="T15" fmla="*/ 45 h 91"/>
                <a:gd name="T16" fmla="*/ 36 w 36"/>
                <a:gd name="T17" fmla="*/ 22 h 91"/>
                <a:gd name="T18" fmla="*/ 36 w 36"/>
                <a:gd name="T19" fmla="*/ 0 h 91"/>
                <a:gd name="T20" fmla="*/ 28 w 36"/>
                <a:gd name="T21" fmla="*/ 0 h 91"/>
                <a:gd name="T22" fmla="*/ 19 w 36"/>
                <a:gd name="T23" fmla="*/ 0 h 91"/>
                <a:gd name="T24" fmla="*/ 10 w 36"/>
                <a:gd name="T25" fmla="*/ 0 h 91"/>
                <a:gd name="T26" fmla="*/ 0 w 36"/>
                <a:gd name="T27" fmla="*/ 0 h 91"/>
                <a:gd name="T28" fmla="*/ 0 w 36"/>
                <a:gd name="T29" fmla="*/ 15 h 91"/>
                <a:gd name="T30" fmla="*/ 6 w 36"/>
                <a:gd name="T31" fmla="*/ 15 h 91"/>
                <a:gd name="T32" fmla="*/ 10 w 36"/>
                <a:gd name="T33" fmla="*/ 15 h 91"/>
                <a:gd name="T34" fmla="*/ 11 w 36"/>
                <a:gd name="T35" fmla="*/ 15 h 91"/>
                <a:gd name="T36" fmla="*/ 17 w 36"/>
                <a:gd name="T37" fmla="*/ 17 h 91"/>
                <a:gd name="T38" fmla="*/ 17 w 36"/>
                <a:gd name="T39" fmla="*/ 28 h 91"/>
                <a:gd name="T40" fmla="*/ 17 w 36"/>
                <a:gd name="T41" fmla="*/ 41 h 91"/>
                <a:gd name="T42" fmla="*/ 17 w 36"/>
                <a:gd name="T43" fmla="*/ 56 h 91"/>
                <a:gd name="T44" fmla="*/ 17 w 36"/>
                <a:gd name="T45" fmla="*/ 69 h 91"/>
                <a:gd name="T46" fmla="*/ 13 w 36"/>
                <a:gd name="T47" fmla="*/ 69 h 91"/>
                <a:gd name="T48" fmla="*/ 10 w 36"/>
                <a:gd name="T49" fmla="*/ 69 h 91"/>
                <a:gd name="T50" fmla="*/ 6 w 36"/>
                <a:gd name="T51" fmla="*/ 69 h 91"/>
                <a:gd name="T52" fmla="*/ 0 w 36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1">
                  <a:moveTo>
                    <a:pt x="0" y="69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7"/>
                  </a:lnTo>
                  <a:lnTo>
                    <a:pt x="23" y="87"/>
                  </a:lnTo>
                  <a:lnTo>
                    <a:pt x="32" y="87"/>
                  </a:lnTo>
                  <a:lnTo>
                    <a:pt x="34" y="67"/>
                  </a:lnTo>
                  <a:lnTo>
                    <a:pt x="36" y="45"/>
                  </a:lnTo>
                  <a:lnTo>
                    <a:pt x="36" y="2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0" y="69"/>
                  </a:lnTo>
                  <a:lnTo>
                    <a:pt x="6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0" name="Freeform 24"/>
            <p:cNvSpPr>
              <a:spLocks/>
            </p:cNvSpPr>
            <p:nvPr/>
          </p:nvSpPr>
          <p:spPr bwMode="auto">
            <a:xfrm>
              <a:off x="3404" y="1312"/>
              <a:ext cx="40" cy="105"/>
            </a:xfrm>
            <a:custGeom>
              <a:avLst/>
              <a:gdLst>
                <a:gd name="T0" fmla="*/ 35 w 35"/>
                <a:gd name="T1" fmla="*/ 15 h 95"/>
                <a:gd name="T2" fmla="*/ 35 w 35"/>
                <a:gd name="T3" fmla="*/ 0 h 95"/>
                <a:gd name="T4" fmla="*/ 26 w 35"/>
                <a:gd name="T5" fmla="*/ 0 h 95"/>
                <a:gd name="T6" fmla="*/ 18 w 35"/>
                <a:gd name="T7" fmla="*/ 0 h 95"/>
                <a:gd name="T8" fmla="*/ 11 w 35"/>
                <a:gd name="T9" fmla="*/ 0 h 95"/>
                <a:gd name="T10" fmla="*/ 5 w 35"/>
                <a:gd name="T11" fmla="*/ 0 h 95"/>
                <a:gd name="T12" fmla="*/ 2 w 35"/>
                <a:gd name="T13" fmla="*/ 2 h 95"/>
                <a:gd name="T14" fmla="*/ 0 w 35"/>
                <a:gd name="T15" fmla="*/ 15 h 95"/>
                <a:gd name="T16" fmla="*/ 0 w 35"/>
                <a:gd name="T17" fmla="*/ 37 h 95"/>
                <a:gd name="T18" fmla="*/ 0 w 35"/>
                <a:gd name="T19" fmla="*/ 65 h 95"/>
                <a:gd name="T20" fmla="*/ 2 w 35"/>
                <a:gd name="T21" fmla="*/ 71 h 95"/>
                <a:gd name="T22" fmla="*/ 2 w 35"/>
                <a:gd name="T23" fmla="*/ 78 h 95"/>
                <a:gd name="T24" fmla="*/ 2 w 35"/>
                <a:gd name="T25" fmla="*/ 86 h 95"/>
                <a:gd name="T26" fmla="*/ 4 w 35"/>
                <a:gd name="T27" fmla="*/ 91 h 95"/>
                <a:gd name="T28" fmla="*/ 13 w 35"/>
                <a:gd name="T29" fmla="*/ 95 h 95"/>
                <a:gd name="T30" fmla="*/ 20 w 35"/>
                <a:gd name="T31" fmla="*/ 95 h 95"/>
                <a:gd name="T32" fmla="*/ 28 w 35"/>
                <a:gd name="T33" fmla="*/ 93 h 95"/>
                <a:gd name="T34" fmla="*/ 35 w 35"/>
                <a:gd name="T35" fmla="*/ 91 h 95"/>
                <a:gd name="T36" fmla="*/ 35 w 35"/>
                <a:gd name="T37" fmla="*/ 69 h 95"/>
                <a:gd name="T38" fmla="*/ 32 w 35"/>
                <a:gd name="T39" fmla="*/ 69 h 95"/>
                <a:gd name="T40" fmla="*/ 26 w 35"/>
                <a:gd name="T41" fmla="*/ 69 h 95"/>
                <a:gd name="T42" fmla="*/ 22 w 35"/>
                <a:gd name="T43" fmla="*/ 69 h 95"/>
                <a:gd name="T44" fmla="*/ 17 w 35"/>
                <a:gd name="T45" fmla="*/ 69 h 95"/>
                <a:gd name="T46" fmla="*/ 17 w 35"/>
                <a:gd name="T47" fmla="*/ 58 h 95"/>
                <a:gd name="T48" fmla="*/ 17 w 35"/>
                <a:gd name="T49" fmla="*/ 45 h 95"/>
                <a:gd name="T50" fmla="*/ 17 w 35"/>
                <a:gd name="T51" fmla="*/ 30 h 95"/>
                <a:gd name="T52" fmla="*/ 17 w 35"/>
                <a:gd name="T53" fmla="*/ 20 h 95"/>
                <a:gd name="T54" fmla="*/ 22 w 35"/>
                <a:gd name="T55" fmla="*/ 19 h 95"/>
                <a:gd name="T56" fmla="*/ 26 w 35"/>
                <a:gd name="T57" fmla="*/ 17 h 95"/>
                <a:gd name="T58" fmla="*/ 32 w 35"/>
                <a:gd name="T59" fmla="*/ 15 h 95"/>
                <a:gd name="T60" fmla="*/ 35 w 35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5">
                  <a:moveTo>
                    <a:pt x="35" y="15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2" y="86"/>
                  </a:lnTo>
                  <a:lnTo>
                    <a:pt x="4" y="91"/>
                  </a:lnTo>
                  <a:lnTo>
                    <a:pt x="13" y="95"/>
                  </a:lnTo>
                  <a:lnTo>
                    <a:pt x="20" y="95"/>
                  </a:lnTo>
                  <a:lnTo>
                    <a:pt x="28" y="93"/>
                  </a:lnTo>
                  <a:lnTo>
                    <a:pt x="35" y="91"/>
                  </a:lnTo>
                  <a:lnTo>
                    <a:pt x="35" y="69"/>
                  </a:lnTo>
                  <a:lnTo>
                    <a:pt x="32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7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32" y="15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1" name="Freeform 25"/>
            <p:cNvSpPr>
              <a:spLocks/>
            </p:cNvSpPr>
            <p:nvPr/>
          </p:nvSpPr>
          <p:spPr bwMode="auto">
            <a:xfrm>
              <a:off x="2299" y="1312"/>
              <a:ext cx="42" cy="101"/>
            </a:xfrm>
            <a:custGeom>
              <a:avLst/>
              <a:gdLst>
                <a:gd name="T0" fmla="*/ 0 w 37"/>
                <a:gd name="T1" fmla="*/ 69 h 91"/>
                <a:gd name="T2" fmla="*/ 0 w 37"/>
                <a:gd name="T3" fmla="*/ 91 h 91"/>
                <a:gd name="T4" fmla="*/ 7 w 37"/>
                <a:gd name="T5" fmla="*/ 89 h 91"/>
                <a:gd name="T6" fmla="*/ 15 w 37"/>
                <a:gd name="T7" fmla="*/ 87 h 91"/>
                <a:gd name="T8" fmla="*/ 24 w 37"/>
                <a:gd name="T9" fmla="*/ 87 h 91"/>
                <a:gd name="T10" fmla="*/ 33 w 37"/>
                <a:gd name="T11" fmla="*/ 87 h 91"/>
                <a:gd name="T12" fmla="*/ 35 w 37"/>
                <a:gd name="T13" fmla="*/ 67 h 91"/>
                <a:gd name="T14" fmla="*/ 37 w 37"/>
                <a:gd name="T15" fmla="*/ 45 h 91"/>
                <a:gd name="T16" fmla="*/ 37 w 37"/>
                <a:gd name="T17" fmla="*/ 22 h 91"/>
                <a:gd name="T18" fmla="*/ 35 w 37"/>
                <a:gd name="T19" fmla="*/ 0 h 91"/>
                <a:gd name="T20" fmla="*/ 28 w 37"/>
                <a:gd name="T21" fmla="*/ 0 h 91"/>
                <a:gd name="T22" fmla="*/ 18 w 37"/>
                <a:gd name="T23" fmla="*/ 0 h 91"/>
                <a:gd name="T24" fmla="*/ 9 w 37"/>
                <a:gd name="T25" fmla="*/ 0 h 91"/>
                <a:gd name="T26" fmla="*/ 0 w 37"/>
                <a:gd name="T27" fmla="*/ 0 h 91"/>
                <a:gd name="T28" fmla="*/ 0 w 37"/>
                <a:gd name="T29" fmla="*/ 15 h 91"/>
                <a:gd name="T30" fmla="*/ 3 w 37"/>
                <a:gd name="T31" fmla="*/ 15 h 91"/>
                <a:gd name="T32" fmla="*/ 9 w 37"/>
                <a:gd name="T33" fmla="*/ 15 h 91"/>
                <a:gd name="T34" fmla="*/ 13 w 37"/>
                <a:gd name="T35" fmla="*/ 15 h 91"/>
                <a:gd name="T36" fmla="*/ 16 w 37"/>
                <a:gd name="T37" fmla="*/ 17 h 91"/>
                <a:gd name="T38" fmla="*/ 16 w 37"/>
                <a:gd name="T39" fmla="*/ 28 h 91"/>
                <a:gd name="T40" fmla="*/ 18 w 37"/>
                <a:gd name="T41" fmla="*/ 41 h 91"/>
                <a:gd name="T42" fmla="*/ 18 w 37"/>
                <a:gd name="T43" fmla="*/ 56 h 91"/>
                <a:gd name="T44" fmla="*/ 18 w 37"/>
                <a:gd name="T45" fmla="*/ 69 h 91"/>
                <a:gd name="T46" fmla="*/ 15 w 37"/>
                <a:gd name="T47" fmla="*/ 69 h 91"/>
                <a:gd name="T48" fmla="*/ 9 w 37"/>
                <a:gd name="T49" fmla="*/ 69 h 91"/>
                <a:gd name="T50" fmla="*/ 5 w 37"/>
                <a:gd name="T51" fmla="*/ 69 h 91"/>
                <a:gd name="T52" fmla="*/ 0 w 37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1">
                  <a:moveTo>
                    <a:pt x="0" y="69"/>
                  </a:moveTo>
                  <a:lnTo>
                    <a:pt x="0" y="91"/>
                  </a:lnTo>
                  <a:lnTo>
                    <a:pt x="7" y="89"/>
                  </a:lnTo>
                  <a:lnTo>
                    <a:pt x="15" y="87"/>
                  </a:lnTo>
                  <a:lnTo>
                    <a:pt x="24" y="87"/>
                  </a:lnTo>
                  <a:lnTo>
                    <a:pt x="33" y="87"/>
                  </a:lnTo>
                  <a:lnTo>
                    <a:pt x="35" y="67"/>
                  </a:lnTo>
                  <a:lnTo>
                    <a:pt x="37" y="45"/>
                  </a:lnTo>
                  <a:lnTo>
                    <a:pt x="37" y="2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9" y="15"/>
                  </a:lnTo>
                  <a:lnTo>
                    <a:pt x="13" y="15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8" y="41"/>
                  </a:lnTo>
                  <a:lnTo>
                    <a:pt x="18" y="56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9" y="69"/>
                  </a:lnTo>
                  <a:lnTo>
                    <a:pt x="5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2" name="Freeform 26"/>
            <p:cNvSpPr>
              <a:spLocks/>
            </p:cNvSpPr>
            <p:nvPr/>
          </p:nvSpPr>
          <p:spPr bwMode="auto">
            <a:xfrm>
              <a:off x="2260" y="1312"/>
              <a:ext cx="39" cy="105"/>
            </a:xfrm>
            <a:custGeom>
              <a:avLst/>
              <a:gdLst>
                <a:gd name="T0" fmla="*/ 34 w 34"/>
                <a:gd name="T1" fmla="*/ 15 h 95"/>
                <a:gd name="T2" fmla="*/ 34 w 34"/>
                <a:gd name="T3" fmla="*/ 0 h 95"/>
                <a:gd name="T4" fmla="*/ 26 w 34"/>
                <a:gd name="T5" fmla="*/ 0 h 95"/>
                <a:gd name="T6" fmla="*/ 17 w 34"/>
                <a:gd name="T7" fmla="*/ 0 h 95"/>
                <a:gd name="T8" fmla="*/ 9 w 34"/>
                <a:gd name="T9" fmla="*/ 0 h 95"/>
                <a:gd name="T10" fmla="*/ 4 w 34"/>
                <a:gd name="T11" fmla="*/ 0 h 95"/>
                <a:gd name="T12" fmla="*/ 2 w 34"/>
                <a:gd name="T13" fmla="*/ 2 h 95"/>
                <a:gd name="T14" fmla="*/ 0 w 34"/>
                <a:gd name="T15" fmla="*/ 15 h 95"/>
                <a:gd name="T16" fmla="*/ 0 w 34"/>
                <a:gd name="T17" fmla="*/ 37 h 95"/>
                <a:gd name="T18" fmla="*/ 0 w 34"/>
                <a:gd name="T19" fmla="*/ 65 h 95"/>
                <a:gd name="T20" fmla="*/ 2 w 34"/>
                <a:gd name="T21" fmla="*/ 71 h 95"/>
                <a:gd name="T22" fmla="*/ 0 w 34"/>
                <a:gd name="T23" fmla="*/ 78 h 95"/>
                <a:gd name="T24" fmla="*/ 0 w 34"/>
                <a:gd name="T25" fmla="*/ 86 h 95"/>
                <a:gd name="T26" fmla="*/ 0 w 34"/>
                <a:gd name="T27" fmla="*/ 91 h 95"/>
                <a:gd name="T28" fmla="*/ 11 w 34"/>
                <a:gd name="T29" fmla="*/ 95 h 95"/>
                <a:gd name="T30" fmla="*/ 21 w 34"/>
                <a:gd name="T31" fmla="*/ 95 h 95"/>
                <a:gd name="T32" fmla="*/ 26 w 34"/>
                <a:gd name="T33" fmla="*/ 93 h 95"/>
                <a:gd name="T34" fmla="*/ 34 w 34"/>
                <a:gd name="T35" fmla="*/ 91 h 95"/>
                <a:gd name="T36" fmla="*/ 34 w 34"/>
                <a:gd name="T37" fmla="*/ 69 h 95"/>
                <a:gd name="T38" fmla="*/ 30 w 34"/>
                <a:gd name="T39" fmla="*/ 69 h 95"/>
                <a:gd name="T40" fmla="*/ 26 w 34"/>
                <a:gd name="T41" fmla="*/ 69 h 95"/>
                <a:gd name="T42" fmla="*/ 22 w 34"/>
                <a:gd name="T43" fmla="*/ 69 h 95"/>
                <a:gd name="T44" fmla="*/ 17 w 34"/>
                <a:gd name="T45" fmla="*/ 69 h 95"/>
                <a:gd name="T46" fmla="*/ 17 w 34"/>
                <a:gd name="T47" fmla="*/ 58 h 95"/>
                <a:gd name="T48" fmla="*/ 17 w 34"/>
                <a:gd name="T49" fmla="*/ 45 h 95"/>
                <a:gd name="T50" fmla="*/ 17 w 34"/>
                <a:gd name="T51" fmla="*/ 30 h 95"/>
                <a:gd name="T52" fmla="*/ 17 w 34"/>
                <a:gd name="T53" fmla="*/ 20 h 95"/>
                <a:gd name="T54" fmla="*/ 22 w 34"/>
                <a:gd name="T55" fmla="*/ 19 h 95"/>
                <a:gd name="T56" fmla="*/ 26 w 34"/>
                <a:gd name="T57" fmla="*/ 17 h 95"/>
                <a:gd name="T58" fmla="*/ 30 w 34"/>
                <a:gd name="T59" fmla="*/ 15 h 95"/>
                <a:gd name="T60" fmla="*/ 34 w 34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95">
                  <a:moveTo>
                    <a:pt x="34" y="15"/>
                  </a:moveTo>
                  <a:lnTo>
                    <a:pt x="34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1" y="95"/>
                  </a:lnTo>
                  <a:lnTo>
                    <a:pt x="21" y="95"/>
                  </a:lnTo>
                  <a:lnTo>
                    <a:pt x="26" y="93"/>
                  </a:lnTo>
                  <a:lnTo>
                    <a:pt x="34" y="91"/>
                  </a:lnTo>
                  <a:lnTo>
                    <a:pt x="34" y="69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7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3" name="Freeform 27"/>
            <p:cNvSpPr>
              <a:spLocks/>
            </p:cNvSpPr>
            <p:nvPr/>
          </p:nvSpPr>
          <p:spPr bwMode="auto">
            <a:xfrm>
              <a:off x="1732" y="1312"/>
              <a:ext cx="42" cy="101"/>
            </a:xfrm>
            <a:custGeom>
              <a:avLst/>
              <a:gdLst>
                <a:gd name="T0" fmla="*/ 0 w 37"/>
                <a:gd name="T1" fmla="*/ 69 h 91"/>
                <a:gd name="T2" fmla="*/ 0 w 37"/>
                <a:gd name="T3" fmla="*/ 91 h 91"/>
                <a:gd name="T4" fmla="*/ 5 w 37"/>
                <a:gd name="T5" fmla="*/ 89 h 91"/>
                <a:gd name="T6" fmla="*/ 13 w 37"/>
                <a:gd name="T7" fmla="*/ 87 h 91"/>
                <a:gd name="T8" fmla="*/ 22 w 37"/>
                <a:gd name="T9" fmla="*/ 87 h 91"/>
                <a:gd name="T10" fmla="*/ 33 w 37"/>
                <a:gd name="T11" fmla="*/ 87 h 91"/>
                <a:gd name="T12" fmla="*/ 35 w 37"/>
                <a:gd name="T13" fmla="*/ 67 h 91"/>
                <a:gd name="T14" fmla="*/ 37 w 37"/>
                <a:gd name="T15" fmla="*/ 45 h 91"/>
                <a:gd name="T16" fmla="*/ 37 w 37"/>
                <a:gd name="T17" fmla="*/ 22 h 91"/>
                <a:gd name="T18" fmla="*/ 35 w 37"/>
                <a:gd name="T19" fmla="*/ 0 h 91"/>
                <a:gd name="T20" fmla="*/ 28 w 37"/>
                <a:gd name="T21" fmla="*/ 0 h 91"/>
                <a:gd name="T22" fmla="*/ 18 w 37"/>
                <a:gd name="T23" fmla="*/ 0 h 91"/>
                <a:gd name="T24" fmla="*/ 9 w 37"/>
                <a:gd name="T25" fmla="*/ 0 h 91"/>
                <a:gd name="T26" fmla="*/ 0 w 37"/>
                <a:gd name="T27" fmla="*/ 0 h 91"/>
                <a:gd name="T28" fmla="*/ 0 w 37"/>
                <a:gd name="T29" fmla="*/ 15 h 91"/>
                <a:gd name="T30" fmla="*/ 4 w 37"/>
                <a:gd name="T31" fmla="*/ 15 h 91"/>
                <a:gd name="T32" fmla="*/ 7 w 37"/>
                <a:gd name="T33" fmla="*/ 15 h 91"/>
                <a:gd name="T34" fmla="*/ 11 w 37"/>
                <a:gd name="T35" fmla="*/ 15 h 91"/>
                <a:gd name="T36" fmla="*/ 17 w 37"/>
                <a:gd name="T37" fmla="*/ 17 h 91"/>
                <a:gd name="T38" fmla="*/ 17 w 37"/>
                <a:gd name="T39" fmla="*/ 28 h 91"/>
                <a:gd name="T40" fmla="*/ 18 w 37"/>
                <a:gd name="T41" fmla="*/ 41 h 91"/>
                <a:gd name="T42" fmla="*/ 18 w 37"/>
                <a:gd name="T43" fmla="*/ 56 h 91"/>
                <a:gd name="T44" fmla="*/ 18 w 37"/>
                <a:gd name="T45" fmla="*/ 69 h 91"/>
                <a:gd name="T46" fmla="*/ 13 w 37"/>
                <a:gd name="T47" fmla="*/ 69 h 91"/>
                <a:gd name="T48" fmla="*/ 9 w 37"/>
                <a:gd name="T49" fmla="*/ 69 h 91"/>
                <a:gd name="T50" fmla="*/ 4 w 37"/>
                <a:gd name="T51" fmla="*/ 69 h 91"/>
                <a:gd name="T52" fmla="*/ 0 w 37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1">
                  <a:moveTo>
                    <a:pt x="0" y="69"/>
                  </a:moveTo>
                  <a:lnTo>
                    <a:pt x="0" y="91"/>
                  </a:lnTo>
                  <a:lnTo>
                    <a:pt x="5" y="89"/>
                  </a:lnTo>
                  <a:lnTo>
                    <a:pt x="13" y="87"/>
                  </a:lnTo>
                  <a:lnTo>
                    <a:pt x="22" y="87"/>
                  </a:lnTo>
                  <a:lnTo>
                    <a:pt x="33" y="87"/>
                  </a:lnTo>
                  <a:lnTo>
                    <a:pt x="35" y="67"/>
                  </a:lnTo>
                  <a:lnTo>
                    <a:pt x="37" y="45"/>
                  </a:lnTo>
                  <a:lnTo>
                    <a:pt x="37" y="2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8" y="41"/>
                  </a:lnTo>
                  <a:lnTo>
                    <a:pt x="18" y="56"/>
                  </a:lnTo>
                  <a:lnTo>
                    <a:pt x="18" y="69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4" name="Freeform 28"/>
            <p:cNvSpPr>
              <a:spLocks/>
            </p:cNvSpPr>
            <p:nvPr/>
          </p:nvSpPr>
          <p:spPr bwMode="auto">
            <a:xfrm>
              <a:off x="1693" y="1312"/>
              <a:ext cx="39" cy="105"/>
            </a:xfrm>
            <a:custGeom>
              <a:avLst/>
              <a:gdLst>
                <a:gd name="T0" fmla="*/ 34 w 34"/>
                <a:gd name="T1" fmla="*/ 15 h 95"/>
                <a:gd name="T2" fmla="*/ 34 w 34"/>
                <a:gd name="T3" fmla="*/ 0 h 95"/>
                <a:gd name="T4" fmla="*/ 26 w 34"/>
                <a:gd name="T5" fmla="*/ 0 h 95"/>
                <a:gd name="T6" fmla="*/ 17 w 34"/>
                <a:gd name="T7" fmla="*/ 0 h 95"/>
                <a:gd name="T8" fmla="*/ 10 w 34"/>
                <a:gd name="T9" fmla="*/ 0 h 95"/>
                <a:gd name="T10" fmla="*/ 4 w 34"/>
                <a:gd name="T11" fmla="*/ 0 h 95"/>
                <a:gd name="T12" fmla="*/ 2 w 34"/>
                <a:gd name="T13" fmla="*/ 2 h 95"/>
                <a:gd name="T14" fmla="*/ 0 w 34"/>
                <a:gd name="T15" fmla="*/ 15 h 95"/>
                <a:gd name="T16" fmla="*/ 0 w 34"/>
                <a:gd name="T17" fmla="*/ 37 h 95"/>
                <a:gd name="T18" fmla="*/ 0 w 34"/>
                <a:gd name="T19" fmla="*/ 65 h 95"/>
                <a:gd name="T20" fmla="*/ 2 w 34"/>
                <a:gd name="T21" fmla="*/ 71 h 95"/>
                <a:gd name="T22" fmla="*/ 0 w 34"/>
                <a:gd name="T23" fmla="*/ 78 h 95"/>
                <a:gd name="T24" fmla="*/ 0 w 34"/>
                <a:gd name="T25" fmla="*/ 86 h 95"/>
                <a:gd name="T26" fmla="*/ 0 w 34"/>
                <a:gd name="T27" fmla="*/ 91 h 95"/>
                <a:gd name="T28" fmla="*/ 10 w 34"/>
                <a:gd name="T29" fmla="*/ 95 h 95"/>
                <a:gd name="T30" fmla="*/ 19 w 34"/>
                <a:gd name="T31" fmla="*/ 95 h 95"/>
                <a:gd name="T32" fmla="*/ 26 w 34"/>
                <a:gd name="T33" fmla="*/ 93 h 95"/>
                <a:gd name="T34" fmla="*/ 34 w 34"/>
                <a:gd name="T35" fmla="*/ 91 h 95"/>
                <a:gd name="T36" fmla="*/ 34 w 34"/>
                <a:gd name="T37" fmla="*/ 69 h 95"/>
                <a:gd name="T38" fmla="*/ 30 w 34"/>
                <a:gd name="T39" fmla="*/ 69 h 95"/>
                <a:gd name="T40" fmla="*/ 26 w 34"/>
                <a:gd name="T41" fmla="*/ 69 h 95"/>
                <a:gd name="T42" fmla="*/ 21 w 34"/>
                <a:gd name="T43" fmla="*/ 69 h 95"/>
                <a:gd name="T44" fmla="*/ 17 w 34"/>
                <a:gd name="T45" fmla="*/ 69 h 95"/>
                <a:gd name="T46" fmla="*/ 17 w 34"/>
                <a:gd name="T47" fmla="*/ 58 h 95"/>
                <a:gd name="T48" fmla="*/ 17 w 34"/>
                <a:gd name="T49" fmla="*/ 45 h 95"/>
                <a:gd name="T50" fmla="*/ 17 w 34"/>
                <a:gd name="T51" fmla="*/ 30 h 95"/>
                <a:gd name="T52" fmla="*/ 15 w 34"/>
                <a:gd name="T53" fmla="*/ 20 h 95"/>
                <a:gd name="T54" fmla="*/ 21 w 34"/>
                <a:gd name="T55" fmla="*/ 19 h 95"/>
                <a:gd name="T56" fmla="*/ 26 w 34"/>
                <a:gd name="T57" fmla="*/ 17 h 95"/>
                <a:gd name="T58" fmla="*/ 30 w 34"/>
                <a:gd name="T59" fmla="*/ 15 h 95"/>
                <a:gd name="T60" fmla="*/ 34 w 34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95">
                  <a:moveTo>
                    <a:pt x="34" y="15"/>
                  </a:moveTo>
                  <a:lnTo>
                    <a:pt x="34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0" y="95"/>
                  </a:lnTo>
                  <a:lnTo>
                    <a:pt x="19" y="95"/>
                  </a:lnTo>
                  <a:lnTo>
                    <a:pt x="26" y="93"/>
                  </a:lnTo>
                  <a:lnTo>
                    <a:pt x="34" y="91"/>
                  </a:lnTo>
                  <a:lnTo>
                    <a:pt x="34" y="69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5" y="20"/>
                  </a:lnTo>
                  <a:lnTo>
                    <a:pt x="21" y="19"/>
                  </a:lnTo>
                  <a:lnTo>
                    <a:pt x="26" y="17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5" name="Freeform 29"/>
            <p:cNvSpPr>
              <a:spLocks/>
            </p:cNvSpPr>
            <p:nvPr/>
          </p:nvSpPr>
          <p:spPr bwMode="auto">
            <a:xfrm>
              <a:off x="2867" y="1312"/>
              <a:ext cx="41" cy="101"/>
            </a:xfrm>
            <a:custGeom>
              <a:avLst/>
              <a:gdLst>
                <a:gd name="T0" fmla="*/ 0 w 36"/>
                <a:gd name="T1" fmla="*/ 69 h 91"/>
                <a:gd name="T2" fmla="*/ 0 w 36"/>
                <a:gd name="T3" fmla="*/ 91 h 91"/>
                <a:gd name="T4" fmla="*/ 6 w 36"/>
                <a:gd name="T5" fmla="*/ 89 h 91"/>
                <a:gd name="T6" fmla="*/ 13 w 36"/>
                <a:gd name="T7" fmla="*/ 87 h 91"/>
                <a:gd name="T8" fmla="*/ 23 w 36"/>
                <a:gd name="T9" fmla="*/ 87 h 91"/>
                <a:gd name="T10" fmla="*/ 32 w 36"/>
                <a:gd name="T11" fmla="*/ 87 h 91"/>
                <a:gd name="T12" fmla="*/ 34 w 36"/>
                <a:gd name="T13" fmla="*/ 67 h 91"/>
                <a:gd name="T14" fmla="*/ 36 w 36"/>
                <a:gd name="T15" fmla="*/ 45 h 91"/>
                <a:gd name="T16" fmla="*/ 36 w 36"/>
                <a:gd name="T17" fmla="*/ 22 h 91"/>
                <a:gd name="T18" fmla="*/ 36 w 36"/>
                <a:gd name="T19" fmla="*/ 0 h 91"/>
                <a:gd name="T20" fmla="*/ 28 w 36"/>
                <a:gd name="T21" fmla="*/ 0 h 91"/>
                <a:gd name="T22" fmla="*/ 19 w 36"/>
                <a:gd name="T23" fmla="*/ 0 h 91"/>
                <a:gd name="T24" fmla="*/ 10 w 36"/>
                <a:gd name="T25" fmla="*/ 0 h 91"/>
                <a:gd name="T26" fmla="*/ 0 w 36"/>
                <a:gd name="T27" fmla="*/ 0 h 91"/>
                <a:gd name="T28" fmla="*/ 0 w 36"/>
                <a:gd name="T29" fmla="*/ 15 h 91"/>
                <a:gd name="T30" fmla="*/ 4 w 36"/>
                <a:gd name="T31" fmla="*/ 15 h 91"/>
                <a:gd name="T32" fmla="*/ 8 w 36"/>
                <a:gd name="T33" fmla="*/ 15 h 91"/>
                <a:gd name="T34" fmla="*/ 11 w 36"/>
                <a:gd name="T35" fmla="*/ 15 h 91"/>
                <a:gd name="T36" fmla="*/ 17 w 36"/>
                <a:gd name="T37" fmla="*/ 17 h 91"/>
                <a:gd name="T38" fmla="*/ 17 w 36"/>
                <a:gd name="T39" fmla="*/ 28 h 91"/>
                <a:gd name="T40" fmla="*/ 17 w 36"/>
                <a:gd name="T41" fmla="*/ 41 h 91"/>
                <a:gd name="T42" fmla="*/ 17 w 36"/>
                <a:gd name="T43" fmla="*/ 56 h 91"/>
                <a:gd name="T44" fmla="*/ 17 w 36"/>
                <a:gd name="T45" fmla="*/ 69 h 91"/>
                <a:gd name="T46" fmla="*/ 13 w 36"/>
                <a:gd name="T47" fmla="*/ 69 h 91"/>
                <a:gd name="T48" fmla="*/ 10 w 36"/>
                <a:gd name="T49" fmla="*/ 69 h 91"/>
                <a:gd name="T50" fmla="*/ 4 w 36"/>
                <a:gd name="T51" fmla="*/ 69 h 91"/>
                <a:gd name="T52" fmla="*/ 0 w 36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1">
                  <a:moveTo>
                    <a:pt x="0" y="69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7"/>
                  </a:lnTo>
                  <a:lnTo>
                    <a:pt x="23" y="87"/>
                  </a:lnTo>
                  <a:lnTo>
                    <a:pt x="32" y="87"/>
                  </a:lnTo>
                  <a:lnTo>
                    <a:pt x="34" y="67"/>
                  </a:lnTo>
                  <a:lnTo>
                    <a:pt x="36" y="45"/>
                  </a:lnTo>
                  <a:lnTo>
                    <a:pt x="36" y="2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10" y="69"/>
                  </a:lnTo>
                  <a:lnTo>
                    <a:pt x="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6" name="Freeform 30"/>
            <p:cNvSpPr>
              <a:spLocks/>
            </p:cNvSpPr>
            <p:nvPr/>
          </p:nvSpPr>
          <p:spPr bwMode="auto">
            <a:xfrm>
              <a:off x="2827" y="1312"/>
              <a:ext cx="40" cy="105"/>
            </a:xfrm>
            <a:custGeom>
              <a:avLst/>
              <a:gdLst>
                <a:gd name="T0" fmla="*/ 35 w 35"/>
                <a:gd name="T1" fmla="*/ 15 h 95"/>
                <a:gd name="T2" fmla="*/ 35 w 35"/>
                <a:gd name="T3" fmla="*/ 0 h 95"/>
                <a:gd name="T4" fmla="*/ 26 w 35"/>
                <a:gd name="T5" fmla="*/ 0 h 95"/>
                <a:gd name="T6" fmla="*/ 17 w 35"/>
                <a:gd name="T7" fmla="*/ 0 h 95"/>
                <a:gd name="T8" fmla="*/ 9 w 35"/>
                <a:gd name="T9" fmla="*/ 0 h 95"/>
                <a:gd name="T10" fmla="*/ 4 w 35"/>
                <a:gd name="T11" fmla="*/ 0 h 95"/>
                <a:gd name="T12" fmla="*/ 2 w 35"/>
                <a:gd name="T13" fmla="*/ 2 h 95"/>
                <a:gd name="T14" fmla="*/ 2 w 35"/>
                <a:gd name="T15" fmla="*/ 15 h 95"/>
                <a:gd name="T16" fmla="*/ 2 w 35"/>
                <a:gd name="T17" fmla="*/ 37 h 95"/>
                <a:gd name="T18" fmla="*/ 2 w 35"/>
                <a:gd name="T19" fmla="*/ 65 h 95"/>
                <a:gd name="T20" fmla="*/ 2 w 35"/>
                <a:gd name="T21" fmla="*/ 71 h 95"/>
                <a:gd name="T22" fmla="*/ 2 w 35"/>
                <a:gd name="T23" fmla="*/ 78 h 95"/>
                <a:gd name="T24" fmla="*/ 0 w 35"/>
                <a:gd name="T25" fmla="*/ 86 h 95"/>
                <a:gd name="T26" fmla="*/ 2 w 35"/>
                <a:gd name="T27" fmla="*/ 91 h 95"/>
                <a:gd name="T28" fmla="*/ 11 w 35"/>
                <a:gd name="T29" fmla="*/ 95 h 95"/>
                <a:gd name="T30" fmla="*/ 20 w 35"/>
                <a:gd name="T31" fmla="*/ 95 h 95"/>
                <a:gd name="T32" fmla="*/ 28 w 35"/>
                <a:gd name="T33" fmla="*/ 93 h 95"/>
                <a:gd name="T34" fmla="*/ 35 w 35"/>
                <a:gd name="T35" fmla="*/ 91 h 95"/>
                <a:gd name="T36" fmla="*/ 35 w 35"/>
                <a:gd name="T37" fmla="*/ 69 h 95"/>
                <a:gd name="T38" fmla="*/ 31 w 35"/>
                <a:gd name="T39" fmla="*/ 69 h 95"/>
                <a:gd name="T40" fmla="*/ 26 w 35"/>
                <a:gd name="T41" fmla="*/ 69 h 95"/>
                <a:gd name="T42" fmla="*/ 22 w 35"/>
                <a:gd name="T43" fmla="*/ 69 h 95"/>
                <a:gd name="T44" fmla="*/ 17 w 35"/>
                <a:gd name="T45" fmla="*/ 69 h 95"/>
                <a:gd name="T46" fmla="*/ 17 w 35"/>
                <a:gd name="T47" fmla="*/ 58 h 95"/>
                <a:gd name="T48" fmla="*/ 17 w 35"/>
                <a:gd name="T49" fmla="*/ 45 h 95"/>
                <a:gd name="T50" fmla="*/ 17 w 35"/>
                <a:gd name="T51" fmla="*/ 30 h 95"/>
                <a:gd name="T52" fmla="*/ 17 w 35"/>
                <a:gd name="T53" fmla="*/ 20 h 95"/>
                <a:gd name="T54" fmla="*/ 22 w 35"/>
                <a:gd name="T55" fmla="*/ 19 h 95"/>
                <a:gd name="T56" fmla="*/ 28 w 35"/>
                <a:gd name="T57" fmla="*/ 17 h 95"/>
                <a:gd name="T58" fmla="*/ 31 w 35"/>
                <a:gd name="T59" fmla="*/ 15 h 95"/>
                <a:gd name="T60" fmla="*/ 35 w 35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5">
                  <a:moveTo>
                    <a:pt x="35" y="15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15"/>
                  </a:lnTo>
                  <a:lnTo>
                    <a:pt x="2" y="37"/>
                  </a:lnTo>
                  <a:lnTo>
                    <a:pt x="2" y="65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0" y="86"/>
                  </a:lnTo>
                  <a:lnTo>
                    <a:pt x="2" y="91"/>
                  </a:lnTo>
                  <a:lnTo>
                    <a:pt x="11" y="95"/>
                  </a:lnTo>
                  <a:lnTo>
                    <a:pt x="20" y="95"/>
                  </a:lnTo>
                  <a:lnTo>
                    <a:pt x="28" y="93"/>
                  </a:lnTo>
                  <a:lnTo>
                    <a:pt x="35" y="91"/>
                  </a:lnTo>
                  <a:lnTo>
                    <a:pt x="35" y="69"/>
                  </a:lnTo>
                  <a:lnTo>
                    <a:pt x="31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7" y="20"/>
                  </a:lnTo>
                  <a:lnTo>
                    <a:pt x="22" y="19"/>
                  </a:lnTo>
                  <a:lnTo>
                    <a:pt x="28" y="17"/>
                  </a:lnTo>
                  <a:lnTo>
                    <a:pt x="31" y="15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7" name="Freeform 31"/>
            <p:cNvSpPr>
              <a:spLocks/>
            </p:cNvSpPr>
            <p:nvPr/>
          </p:nvSpPr>
          <p:spPr bwMode="auto">
            <a:xfrm>
              <a:off x="1441" y="1316"/>
              <a:ext cx="44" cy="101"/>
            </a:xfrm>
            <a:custGeom>
              <a:avLst/>
              <a:gdLst>
                <a:gd name="T0" fmla="*/ 0 w 38"/>
                <a:gd name="T1" fmla="*/ 70 h 91"/>
                <a:gd name="T2" fmla="*/ 0 w 38"/>
                <a:gd name="T3" fmla="*/ 91 h 91"/>
                <a:gd name="T4" fmla="*/ 6 w 38"/>
                <a:gd name="T5" fmla="*/ 89 h 91"/>
                <a:gd name="T6" fmla="*/ 13 w 38"/>
                <a:gd name="T7" fmla="*/ 89 h 91"/>
                <a:gd name="T8" fmla="*/ 23 w 38"/>
                <a:gd name="T9" fmla="*/ 87 h 91"/>
                <a:gd name="T10" fmla="*/ 34 w 38"/>
                <a:gd name="T11" fmla="*/ 87 h 91"/>
                <a:gd name="T12" fmla="*/ 34 w 38"/>
                <a:gd name="T13" fmla="*/ 67 h 91"/>
                <a:gd name="T14" fmla="*/ 36 w 38"/>
                <a:gd name="T15" fmla="*/ 44 h 91"/>
                <a:gd name="T16" fmla="*/ 38 w 38"/>
                <a:gd name="T17" fmla="*/ 24 h 91"/>
                <a:gd name="T18" fmla="*/ 36 w 38"/>
                <a:gd name="T19" fmla="*/ 1 h 91"/>
                <a:gd name="T20" fmla="*/ 28 w 38"/>
                <a:gd name="T21" fmla="*/ 0 h 91"/>
                <a:gd name="T22" fmla="*/ 19 w 38"/>
                <a:gd name="T23" fmla="*/ 0 h 91"/>
                <a:gd name="T24" fmla="*/ 10 w 38"/>
                <a:gd name="T25" fmla="*/ 0 h 91"/>
                <a:gd name="T26" fmla="*/ 0 w 38"/>
                <a:gd name="T27" fmla="*/ 0 h 91"/>
                <a:gd name="T28" fmla="*/ 0 w 38"/>
                <a:gd name="T29" fmla="*/ 16 h 91"/>
                <a:gd name="T30" fmla="*/ 4 w 38"/>
                <a:gd name="T31" fmla="*/ 16 h 91"/>
                <a:gd name="T32" fmla="*/ 8 w 38"/>
                <a:gd name="T33" fmla="*/ 16 h 91"/>
                <a:gd name="T34" fmla="*/ 12 w 38"/>
                <a:gd name="T35" fmla="*/ 16 h 91"/>
                <a:gd name="T36" fmla="*/ 17 w 38"/>
                <a:gd name="T37" fmla="*/ 16 h 91"/>
                <a:gd name="T38" fmla="*/ 17 w 38"/>
                <a:gd name="T39" fmla="*/ 28 h 91"/>
                <a:gd name="T40" fmla="*/ 17 w 38"/>
                <a:gd name="T41" fmla="*/ 42 h 91"/>
                <a:gd name="T42" fmla="*/ 17 w 38"/>
                <a:gd name="T43" fmla="*/ 57 h 91"/>
                <a:gd name="T44" fmla="*/ 17 w 38"/>
                <a:gd name="T45" fmla="*/ 70 h 91"/>
                <a:gd name="T46" fmla="*/ 13 w 38"/>
                <a:gd name="T47" fmla="*/ 70 h 91"/>
                <a:gd name="T48" fmla="*/ 10 w 38"/>
                <a:gd name="T49" fmla="*/ 70 h 91"/>
                <a:gd name="T50" fmla="*/ 4 w 38"/>
                <a:gd name="T51" fmla="*/ 70 h 91"/>
                <a:gd name="T52" fmla="*/ 0 w 38"/>
                <a:gd name="T53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91">
                  <a:moveTo>
                    <a:pt x="0" y="70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9"/>
                  </a:lnTo>
                  <a:lnTo>
                    <a:pt x="23" y="87"/>
                  </a:lnTo>
                  <a:lnTo>
                    <a:pt x="34" y="87"/>
                  </a:lnTo>
                  <a:lnTo>
                    <a:pt x="34" y="67"/>
                  </a:lnTo>
                  <a:lnTo>
                    <a:pt x="36" y="44"/>
                  </a:lnTo>
                  <a:lnTo>
                    <a:pt x="38" y="24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28"/>
                  </a:lnTo>
                  <a:lnTo>
                    <a:pt x="17" y="42"/>
                  </a:lnTo>
                  <a:lnTo>
                    <a:pt x="17" y="57"/>
                  </a:lnTo>
                  <a:lnTo>
                    <a:pt x="17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8" name="Freeform 32"/>
            <p:cNvSpPr>
              <a:spLocks/>
            </p:cNvSpPr>
            <p:nvPr/>
          </p:nvSpPr>
          <p:spPr bwMode="auto">
            <a:xfrm>
              <a:off x="1401" y="1316"/>
              <a:ext cx="40" cy="106"/>
            </a:xfrm>
            <a:custGeom>
              <a:avLst/>
              <a:gdLst>
                <a:gd name="T0" fmla="*/ 35 w 35"/>
                <a:gd name="T1" fmla="*/ 16 h 95"/>
                <a:gd name="T2" fmla="*/ 35 w 35"/>
                <a:gd name="T3" fmla="*/ 0 h 95"/>
                <a:gd name="T4" fmla="*/ 26 w 35"/>
                <a:gd name="T5" fmla="*/ 0 h 95"/>
                <a:gd name="T6" fmla="*/ 19 w 35"/>
                <a:gd name="T7" fmla="*/ 0 h 95"/>
                <a:gd name="T8" fmla="*/ 11 w 35"/>
                <a:gd name="T9" fmla="*/ 0 h 95"/>
                <a:gd name="T10" fmla="*/ 4 w 35"/>
                <a:gd name="T11" fmla="*/ 1 h 95"/>
                <a:gd name="T12" fmla="*/ 2 w 35"/>
                <a:gd name="T13" fmla="*/ 1 h 95"/>
                <a:gd name="T14" fmla="*/ 2 w 35"/>
                <a:gd name="T15" fmla="*/ 15 h 95"/>
                <a:gd name="T16" fmla="*/ 2 w 35"/>
                <a:gd name="T17" fmla="*/ 37 h 95"/>
                <a:gd name="T18" fmla="*/ 2 w 35"/>
                <a:gd name="T19" fmla="*/ 65 h 95"/>
                <a:gd name="T20" fmla="*/ 2 w 35"/>
                <a:gd name="T21" fmla="*/ 70 h 95"/>
                <a:gd name="T22" fmla="*/ 2 w 35"/>
                <a:gd name="T23" fmla="*/ 78 h 95"/>
                <a:gd name="T24" fmla="*/ 0 w 35"/>
                <a:gd name="T25" fmla="*/ 85 h 95"/>
                <a:gd name="T26" fmla="*/ 2 w 35"/>
                <a:gd name="T27" fmla="*/ 91 h 95"/>
                <a:gd name="T28" fmla="*/ 11 w 35"/>
                <a:gd name="T29" fmla="*/ 95 h 95"/>
                <a:gd name="T30" fmla="*/ 20 w 35"/>
                <a:gd name="T31" fmla="*/ 95 h 95"/>
                <a:gd name="T32" fmla="*/ 28 w 35"/>
                <a:gd name="T33" fmla="*/ 93 h 95"/>
                <a:gd name="T34" fmla="*/ 35 w 35"/>
                <a:gd name="T35" fmla="*/ 91 h 95"/>
                <a:gd name="T36" fmla="*/ 35 w 35"/>
                <a:gd name="T37" fmla="*/ 70 h 95"/>
                <a:gd name="T38" fmla="*/ 32 w 35"/>
                <a:gd name="T39" fmla="*/ 70 h 95"/>
                <a:gd name="T40" fmla="*/ 28 w 35"/>
                <a:gd name="T41" fmla="*/ 69 h 95"/>
                <a:gd name="T42" fmla="*/ 22 w 35"/>
                <a:gd name="T43" fmla="*/ 69 h 95"/>
                <a:gd name="T44" fmla="*/ 19 w 35"/>
                <a:gd name="T45" fmla="*/ 69 h 95"/>
                <a:gd name="T46" fmla="*/ 19 w 35"/>
                <a:gd name="T47" fmla="*/ 57 h 95"/>
                <a:gd name="T48" fmla="*/ 19 w 35"/>
                <a:gd name="T49" fmla="*/ 44 h 95"/>
                <a:gd name="T50" fmla="*/ 19 w 35"/>
                <a:gd name="T51" fmla="*/ 31 h 95"/>
                <a:gd name="T52" fmla="*/ 17 w 35"/>
                <a:gd name="T53" fmla="*/ 20 h 95"/>
                <a:gd name="T54" fmla="*/ 22 w 35"/>
                <a:gd name="T55" fmla="*/ 18 h 95"/>
                <a:gd name="T56" fmla="*/ 28 w 35"/>
                <a:gd name="T57" fmla="*/ 16 h 95"/>
                <a:gd name="T58" fmla="*/ 32 w 35"/>
                <a:gd name="T59" fmla="*/ 16 h 95"/>
                <a:gd name="T60" fmla="*/ 35 w 35"/>
                <a:gd name="T6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5">
                  <a:moveTo>
                    <a:pt x="35" y="16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5"/>
                  </a:lnTo>
                  <a:lnTo>
                    <a:pt x="2" y="37"/>
                  </a:lnTo>
                  <a:lnTo>
                    <a:pt x="2" y="65"/>
                  </a:lnTo>
                  <a:lnTo>
                    <a:pt x="2" y="70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2" y="91"/>
                  </a:lnTo>
                  <a:lnTo>
                    <a:pt x="11" y="95"/>
                  </a:lnTo>
                  <a:lnTo>
                    <a:pt x="20" y="95"/>
                  </a:lnTo>
                  <a:lnTo>
                    <a:pt x="28" y="93"/>
                  </a:lnTo>
                  <a:lnTo>
                    <a:pt x="35" y="91"/>
                  </a:lnTo>
                  <a:lnTo>
                    <a:pt x="35" y="70"/>
                  </a:lnTo>
                  <a:lnTo>
                    <a:pt x="32" y="70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9" y="57"/>
                  </a:lnTo>
                  <a:lnTo>
                    <a:pt x="19" y="44"/>
                  </a:lnTo>
                  <a:lnTo>
                    <a:pt x="19" y="31"/>
                  </a:lnTo>
                  <a:lnTo>
                    <a:pt x="17" y="20"/>
                  </a:lnTo>
                  <a:lnTo>
                    <a:pt x="22" y="18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29" name="Freeform 33"/>
            <p:cNvSpPr>
              <a:spLocks/>
            </p:cNvSpPr>
            <p:nvPr/>
          </p:nvSpPr>
          <p:spPr bwMode="auto">
            <a:xfrm>
              <a:off x="2578" y="1316"/>
              <a:ext cx="40" cy="101"/>
            </a:xfrm>
            <a:custGeom>
              <a:avLst/>
              <a:gdLst>
                <a:gd name="T0" fmla="*/ 0 w 35"/>
                <a:gd name="T1" fmla="*/ 70 h 91"/>
                <a:gd name="T2" fmla="*/ 0 w 35"/>
                <a:gd name="T3" fmla="*/ 91 h 91"/>
                <a:gd name="T4" fmla="*/ 5 w 35"/>
                <a:gd name="T5" fmla="*/ 89 h 91"/>
                <a:gd name="T6" fmla="*/ 13 w 35"/>
                <a:gd name="T7" fmla="*/ 89 h 91"/>
                <a:gd name="T8" fmla="*/ 22 w 35"/>
                <a:gd name="T9" fmla="*/ 87 h 91"/>
                <a:gd name="T10" fmla="*/ 31 w 35"/>
                <a:gd name="T11" fmla="*/ 87 h 91"/>
                <a:gd name="T12" fmla="*/ 33 w 35"/>
                <a:gd name="T13" fmla="*/ 67 h 91"/>
                <a:gd name="T14" fmla="*/ 35 w 35"/>
                <a:gd name="T15" fmla="*/ 44 h 91"/>
                <a:gd name="T16" fmla="*/ 35 w 35"/>
                <a:gd name="T17" fmla="*/ 24 h 91"/>
                <a:gd name="T18" fmla="*/ 35 w 35"/>
                <a:gd name="T19" fmla="*/ 1 h 91"/>
                <a:gd name="T20" fmla="*/ 28 w 35"/>
                <a:gd name="T21" fmla="*/ 0 h 91"/>
                <a:gd name="T22" fmla="*/ 18 w 35"/>
                <a:gd name="T23" fmla="*/ 0 h 91"/>
                <a:gd name="T24" fmla="*/ 9 w 35"/>
                <a:gd name="T25" fmla="*/ 0 h 91"/>
                <a:gd name="T26" fmla="*/ 0 w 35"/>
                <a:gd name="T27" fmla="*/ 0 h 91"/>
                <a:gd name="T28" fmla="*/ 0 w 35"/>
                <a:gd name="T29" fmla="*/ 16 h 91"/>
                <a:gd name="T30" fmla="*/ 3 w 35"/>
                <a:gd name="T31" fmla="*/ 16 h 91"/>
                <a:gd name="T32" fmla="*/ 7 w 35"/>
                <a:gd name="T33" fmla="*/ 16 h 91"/>
                <a:gd name="T34" fmla="*/ 11 w 35"/>
                <a:gd name="T35" fmla="*/ 16 h 91"/>
                <a:gd name="T36" fmla="*/ 17 w 35"/>
                <a:gd name="T37" fmla="*/ 16 h 91"/>
                <a:gd name="T38" fmla="*/ 17 w 35"/>
                <a:gd name="T39" fmla="*/ 28 h 91"/>
                <a:gd name="T40" fmla="*/ 17 w 35"/>
                <a:gd name="T41" fmla="*/ 42 h 91"/>
                <a:gd name="T42" fmla="*/ 17 w 35"/>
                <a:gd name="T43" fmla="*/ 57 h 91"/>
                <a:gd name="T44" fmla="*/ 17 w 35"/>
                <a:gd name="T45" fmla="*/ 70 h 91"/>
                <a:gd name="T46" fmla="*/ 13 w 35"/>
                <a:gd name="T47" fmla="*/ 70 h 91"/>
                <a:gd name="T48" fmla="*/ 9 w 35"/>
                <a:gd name="T49" fmla="*/ 70 h 91"/>
                <a:gd name="T50" fmla="*/ 3 w 35"/>
                <a:gd name="T51" fmla="*/ 70 h 91"/>
                <a:gd name="T52" fmla="*/ 0 w 35"/>
                <a:gd name="T53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1">
                  <a:moveTo>
                    <a:pt x="0" y="70"/>
                  </a:moveTo>
                  <a:lnTo>
                    <a:pt x="0" y="91"/>
                  </a:lnTo>
                  <a:lnTo>
                    <a:pt x="5" y="89"/>
                  </a:lnTo>
                  <a:lnTo>
                    <a:pt x="13" y="89"/>
                  </a:lnTo>
                  <a:lnTo>
                    <a:pt x="22" y="87"/>
                  </a:lnTo>
                  <a:lnTo>
                    <a:pt x="31" y="87"/>
                  </a:lnTo>
                  <a:lnTo>
                    <a:pt x="33" y="67"/>
                  </a:lnTo>
                  <a:lnTo>
                    <a:pt x="35" y="44"/>
                  </a:lnTo>
                  <a:lnTo>
                    <a:pt x="35" y="24"/>
                  </a:lnTo>
                  <a:lnTo>
                    <a:pt x="35" y="1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7" y="28"/>
                  </a:lnTo>
                  <a:lnTo>
                    <a:pt x="17" y="42"/>
                  </a:lnTo>
                  <a:lnTo>
                    <a:pt x="17" y="57"/>
                  </a:lnTo>
                  <a:lnTo>
                    <a:pt x="17" y="70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0" name="Freeform 34"/>
            <p:cNvSpPr>
              <a:spLocks/>
            </p:cNvSpPr>
            <p:nvPr/>
          </p:nvSpPr>
          <p:spPr bwMode="auto">
            <a:xfrm>
              <a:off x="2537" y="1316"/>
              <a:ext cx="41" cy="106"/>
            </a:xfrm>
            <a:custGeom>
              <a:avLst/>
              <a:gdLst>
                <a:gd name="T0" fmla="*/ 36 w 36"/>
                <a:gd name="T1" fmla="*/ 16 h 95"/>
                <a:gd name="T2" fmla="*/ 36 w 36"/>
                <a:gd name="T3" fmla="*/ 0 h 95"/>
                <a:gd name="T4" fmla="*/ 26 w 36"/>
                <a:gd name="T5" fmla="*/ 0 h 95"/>
                <a:gd name="T6" fmla="*/ 17 w 36"/>
                <a:gd name="T7" fmla="*/ 0 h 95"/>
                <a:gd name="T8" fmla="*/ 10 w 36"/>
                <a:gd name="T9" fmla="*/ 0 h 95"/>
                <a:gd name="T10" fmla="*/ 4 w 36"/>
                <a:gd name="T11" fmla="*/ 1 h 95"/>
                <a:gd name="T12" fmla="*/ 2 w 36"/>
                <a:gd name="T13" fmla="*/ 1 h 95"/>
                <a:gd name="T14" fmla="*/ 0 w 36"/>
                <a:gd name="T15" fmla="*/ 15 h 95"/>
                <a:gd name="T16" fmla="*/ 0 w 36"/>
                <a:gd name="T17" fmla="*/ 37 h 95"/>
                <a:gd name="T18" fmla="*/ 0 w 36"/>
                <a:gd name="T19" fmla="*/ 65 h 95"/>
                <a:gd name="T20" fmla="*/ 2 w 36"/>
                <a:gd name="T21" fmla="*/ 70 h 95"/>
                <a:gd name="T22" fmla="*/ 2 w 36"/>
                <a:gd name="T23" fmla="*/ 78 h 95"/>
                <a:gd name="T24" fmla="*/ 0 w 36"/>
                <a:gd name="T25" fmla="*/ 85 h 95"/>
                <a:gd name="T26" fmla="*/ 2 w 36"/>
                <a:gd name="T27" fmla="*/ 91 h 95"/>
                <a:gd name="T28" fmla="*/ 12 w 36"/>
                <a:gd name="T29" fmla="*/ 95 h 95"/>
                <a:gd name="T30" fmla="*/ 21 w 36"/>
                <a:gd name="T31" fmla="*/ 95 h 95"/>
                <a:gd name="T32" fmla="*/ 28 w 36"/>
                <a:gd name="T33" fmla="*/ 93 h 95"/>
                <a:gd name="T34" fmla="*/ 36 w 36"/>
                <a:gd name="T35" fmla="*/ 91 h 95"/>
                <a:gd name="T36" fmla="*/ 36 w 36"/>
                <a:gd name="T37" fmla="*/ 70 h 95"/>
                <a:gd name="T38" fmla="*/ 32 w 36"/>
                <a:gd name="T39" fmla="*/ 70 h 95"/>
                <a:gd name="T40" fmla="*/ 26 w 36"/>
                <a:gd name="T41" fmla="*/ 69 h 95"/>
                <a:gd name="T42" fmla="*/ 23 w 36"/>
                <a:gd name="T43" fmla="*/ 69 h 95"/>
                <a:gd name="T44" fmla="*/ 17 w 36"/>
                <a:gd name="T45" fmla="*/ 69 h 95"/>
                <a:gd name="T46" fmla="*/ 17 w 36"/>
                <a:gd name="T47" fmla="*/ 57 h 95"/>
                <a:gd name="T48" fmla="*/ 17 w 36"/>
                <a:gd name="T49" fmla="*/ 44 h 95"/>
                <a:gd name="T50" fmla="*/ 17 w 36"/>
                <a:gd name="T51" fmla="*/ 31 h 95"/>
                <a:gd name="T52" fmla="*/ 17 w 36"/>
                <a:gd name="T53" fmla="*/ 20 h 95"/>
                <a:gd name="T54" fmla="*/ 23 w 36"/>
                <a:gd name="T55" fmla="*/ 18 h 95"/>
                <a:gd name="T56" fmla="*/ 26 w 36"/>
                <a:gd name="T57" fmla="*/ 16 h 95"/>
                <a:gd name="T58" fmla="*/ 32 w 36"/>
                <a:gd name="T59" fmla="*/ 16 h 95"/>
                <a:gd name="T60" fmla="*/ 36 w 36"/>
                <a:gd name="T6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95">
                  <a:moveTo>
                    <a:pt x="36" y="16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2" y="91"/>
                  </a:lnTo>
                  <a:lnTo>
                    <a:pt x="12" y="95"/>
                  </a:lnTo>
                  <a:lnTo>
                    <a:pt x="21" y="95"/>
                  </a:lnTo>
                  <a:lnTo>
                    <a:pt x="28" y="93"/>
                  </a:lnTo>
                  <a:lnTo>
                    <a:pt x="36" y="91"/>
                  </a:lnTo>
                  <a:lnTo>
                    <a:pt x="36" y="70"/>
                  </a:lnTo>
                  <a:lnTo>
                    <a:pt x="32" y="70"/>
                  </a:lnTo>
                  <a:lnTo>
                    <a:pt x="26" y="69"/>
                  </a:lnTo>
                  <a:lnTo>
                    <a:pt x="23" y="69"/>
                  </a:lnTo>
                  <a:lnTo>
                    <a:pt x="17" y="69"/>
                  </a:lnTo>
                  <a:lnTo>
                    <a:pt x="17" y="57"/>
                  </a:lnTo>
                  <a:lnTo>
                    <a:pt x="17" y="44"/>
                  </a:lnTo>
                  <a:lnTo>
                    <a:pt x="17" y="31"/>
                  </a:lnTo>
                  <a:lnTo>
                    <a:pt x="17" y="20"/>
                  </a:lnTo>
                  <a:lnTo>
                    <a:pt x="23" y="18"/>
                  </a:lnTo>
                  <a:lnTo>
                    <a:pt x="26" y="16"/>
                  </a:lnTo>
                  <a:lnTo>
                    <a:pt x="32" y="16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1" name="Freeform 35"/>
            <p:cNvSpPr>
              <a:spLocks/>
            </p:cNvSpPr>
            <p:nvPr/>
          </p:nvSpPr>
          <p:spPr bwMode="auto">
            <a:xfrm>
              <a:off x="2008" y="1316"/>
              <a:ext cx="43" cy="101"/>
            </a:xfrm>
            <a:custGeom>
              <a:avLst/>
              <a:gdLst>
                <a:gd name="T0" fmla="*/ 0 w 37"/>
                <a:gd name="T1" fmla="*/ 70 h 91"/>
                <a:gd name="T2" fmla="*/ 0 w 37"/>
                <a:gd name="T3" fmla="*/ 91 h 91"/>
                <a:gd name="T4" fmla="*/ 6 w 37"/>
                <a:gd name="T5" fmla="*/ 89 h 91"/>
                <a:gd name="T6" fmla="*/ 13 w 37"/>
                <a:gd name="T7" fmla="*/ 89 h 91"/>
                <a:gd name="T8" fmla="*/ 22 w 37"/>
                <a:gd name="T9" fmla="*/ 87 h 91"/>
                <a:gd name="T10" fmla="*/ 34 w 37"/>
                <a:gd name="T11" fmla="*/ 87 h 91"/>
                <a:gd name="T12" fmla="*/ 36 w 37"/>
                <a:gd name="T13" fmla="*/ 67 h 91"/>
                <a:gd name="T14" fmla="*/ 37 w 37"/>
                <a:gd name="T15" fmla="*/ 44 h 91"/>
                <a:gd name="T16" fmla="*/ 37 w 37"/>
                <a:gd name="T17" fmla="*/ 24 h 91"/>
                <a:gd name="T18" fmla="*/ 36 w 37"/>
                <a:gd name="T19" fmla="*/ 1 h 91"/>
                <a:gd name="T20" fmla="*/ 28 w 37"/>
                <a:gd name="T21" fmla="*/ 0 h 91"/>
                <a:gd name="T22" fmla="*/ 19 w 37"/>
                <a:gd name="T23" fmla="*/ 0 h 91"/>
                <a:gd name="T24" fmla="*/ 9 w 37"/>
                <a:gd name="T25" fmla="*/ 0 h 91"/>
                <a:gd name="T26" fmla="*/ 0 w 37"/>
                <a:gd name="T27" fmla="*/ 0 h 91"/>
                <a:gd name="T28" fmla="*/ 0 w 37"/>
                <a:gd name="T29" fmla="*/ 16 h 91"/>
                <a:gd name="T30" fmla="*/ 4 w 37"/>
                <a:gd name="T31" fmla="*/ 16 h 91"/>
                <a:gd name="T32" fmla="*/ 9 w 37"/>
                <a:gd name="T33" fmla="*/ 16 h 91"/>
                <a:gd name="T34" fmla="*/ 13 w 37"/>
                <a:gd name="T35" fmla="*/ 16 h 91"/>
                <a:gd name="T36" fmla="*/ 17 w 37"/>
                <a:gd name="T37" fmla="*/ 16 h 91"/>
                <a:gd name="T38" fmla="*/ 17 w 37"/>
                <a:gd name="T39" fmla="*/ 28 h 91"/>
                <a:gd name="T40" fmla="*/ 19 w 37"/>
                <a:gd name="T41" fmla="*/ 42 h 91"/>
                <a:gd name="T42" fmla="*/ 19 w 37"/>
                <a:gd name="T43" fmla="*/ 57 h 91"/>
                <a:gd name="T44" fmla="*/ 19 w 37"/>
                <a:gd name="T45" fmla="*/ 70 h 91"/>
                <a:gd name="T46" fmla="*/ 15 w 37"/>
                <a:gd name="T47" fmla="*/ 70 h 91"/>
                <a:gd name="T48" fmla="*/ 9 w 37"/>
                <a:gd name="T49" fmla="*/ 70 h 91"/>
                <a:gd name="T50" fmla="*/ 6 w 37"/>
                <a:gd name="T51" fmla="*/ 70 h 91"/>
                <a:gd name="T52" fmla="*/ 0 w 37"/>
                <a:gd name="T53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1">
                  <a:moveTo>
                    <a:pt x="0" y="70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9"/>
                  </a:lnTo>
                  <a:lnTo>
                    <a:pt x="22" y="87"/>
                  </a:lnTo>
                  <a:lnTo>
                    <a:pt x="34" y="87"/>
                  </a:lnTo>
                  <a:lnTo>
                    <a:pt x="36" y="67"/>
                  </a:lnTo>
                  <a:lnTo>
                    <a:pt x="37" y="44"/>
                  </a:lnTo>
                  <a:lnTo>
                    <a:pt x="37" y="24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17" y="28"/>
                  </a:lnTo>
                  <a:lnTo>
                    <a:pt x="19" y="42"/>
                  </a:lnTo>
                  <a:lnTo>
                    <a:pt x="19" y="57"/>
                  </a:lnTo>
                  <a:lnTo>
                    <a:pt x="19" y="70"/>
                  </a:lnTo>
                  <a:lnTo>
                    <a:pt x="15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2" name="Freeform 36"/>
            <p:cNvSpPr>
              <a:spLocks/>
            </p:cNvSpPr>
            <p:nvPr/>
          </p:nvSpPr>
          <p:spPr bwMode="auto">
            <a:xfrm>
              <a:off x="1971" y="1316"/>
              <a:ext cx="37" cy="106"/>
            </a:xfrm>
            <a:custGeom>
              <a:avLst/>
              <a:gdLst>
                <a:gd name="T0" fmla="*/ 33 w 33"/>
                <a:gd name="T1" fmla="*/ 16 h 95"/>
                <a:gd name="T2" fmla="*/ 33 w 33"/>
                <a:gd name="T3" fmla="*/ 0 h 95"/>
                <a:gd name="T4" fmla="*/ 26 w 33"/>
                <a:gd name="T5" fmla="*/ 0 h 95"/>
                <a:gd name="T6" fmla="*/ 16 w 33"/>
                <a:gd name="T7" fmla="*/ 0 h 95"/>
                <a:gd name="T8" fmla="*/ 9 w 33"/>
                <a:gd name="T9" fmla="*/ 0 h 95"/>
                <a:gd name="T10" fmla="*/ 3 w 33"/>
                <a:gd name="T11" fmla="*/ 1 h 95"/>
                <a:gd name="T12" fmla="*/ 1 w 33"/>
                <a:gd name="T13" fmla="*/ 1 h 95"/>
                <a:gd name="T14" fmla="*/ 0 w 33"/>
                <a:gd name="T15" fmla="*/ 15 h 95"/>
                <a:gd name="T16" fmla="*/ 0 w 33"/>
                <a:gd name="T17" fmla="*/ 37 h 95"/>
                <a:gd name="T18" fmla="*/ 0 w 33"/>
                <a:gd name="T19" fmla="*/ 65 h 95"/>
                <a:gd name="T20" fmla="*/ 1 w 33"/>
                <a:gd name="T21" fmla="*/ 70 h 95"/>
                <a:gd name="T22" fmla="*/ 0 w 33"/>
                <a:gd name="T23" fmla="*/ 78 h 95"/>
                <a:gd name="T24" fmla="*/ 0 w 33"/>
                <a:gd name="T25" fmla="*/ 85 h 95"/>
                <a:gd name="T26" fmla="*/ 0 w 33"/>
                <a:gd name="T27" fmla="*/ 91 h 95"/>
                <a:gd name="T28" fmla="*/ 11 w 33"/>
                <a:gd name="T29" fmla="*/ 95 h 95"/>
                <a:gd name="T30" fmla="*/ 20 w 33"/>
                <a:gd name="T31" fmla="*/ 95 h 95"/>
                <a:gd name="T32" fmla="*/ 26 w 33"/>
                <a:gd name="T33" fmla="*/ 93 h 95"/>
                <a:gd name="T34" fmla="*/ 33 w 33"/>
                <a:gd name="T35" fmla="*/ 91 h 95"/>
                <a:gd name="T36" fmla="*/ 33 w 33"/>
                <a:gd name="T37" fmla="*/ 70 h 95"/>
                <a:gd name="T38" fmla="*/ 29 w 33"/>
                <a:gd name="T39" fmla="*/ 70 h 95"/>
                <a:gd name="T40" fmla="*/ 26 w 33"/>
                <a:gd name="T41" fmla="*/ 69 h 95"/>
                <a:gd name="T42" fmla="*/ 20 w 33"/>
                <a:gd name="T43" fmla="*/ 69 h 95"/>
                <a:gd name="T44" fmla="*/ 16 w 33"/>
                <a:gd name="T45" fmla="*/ 69 h 95"/>
                <a:gd name="T46" fmla="*/ 16 w 33"/>
                <a:gd name="T47" fmla="*/ 57 h 95"/>
                <a:gd name="T48" fmla="*/ 16 w 33"/>
                <a:gd name="T49" fmla="*/ 44 h 95"/>
                <a:gd name="T50" fmla="*/ 16 w 33"/>
                <a:gd name="T51" fmla="*/ 31 h 95"/>
                <a:gd name="T52" fmla="*/ 16 w 33"/>
                <a:gd name="T53" fmla="*/ 20 h 95"/>
                <a:gd name="T54" fmla="*/ 22 w 33"/>
                <a:gd name="T55" fmla="*/ 18 h 95"/>
                <a:gd name="T56" fmla="*/ 26 w 33"/>
                <a:gd name="T57" fmla="*/ 16 h 95"/>
                <a:gd name="T58" fmla="*/ 29 w 33"/>
                <a:gd name="T59" fmla="*/ 16 h 95"/>
                <a:gd name="T60" fmla="*/ 33 w 33"/>
                <a:gd name="T6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95">
                  <a:moveTo>
                    <a:pt x="33" y="16"/>
                  </a:moveTo>
                  <a:lnTo>
                    <a:pt x="33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11" y="95"/>
                  </a:lnTo>
                  <a:lnTo>
                    <a:pt x="20" y="95"/>
                  </a:lnTo>
                  <a:lnTo>
                    <a:pt x="26" y="93"/>
                  </a:lnTo>
                  <a:lnTo>
                    <a:pt x="33" y="91"/>
                  </a:lnTo>
                  <a:lnTo>
                    <a:pt x="33" y="70"/>
                  </a:lnTo>
                  <a:lnTo>
                    <a:pt x="29" y="70"/>
                  </a:lnTo>
                  <a:lnTo>
                    <a:pt x="26" y="69"/>
                  </a:lnTo>
                  <a:lnTo>
                    <a:pt x="20" y="69"/>
                  </a:lnTo>
                  <a:lnTo>
                    <a:pt x="16" y="69"/>
                  </a:lnTo>
                  <a:lnTo>
                    <a:pt x="16" y="57"/>
                  </a:lnTo>
                  <a:lnTo>
                    <a:pt x="16" y="44"/>
                  </a:lnTo>
                  <a:lnTo>
                    <a:pt x="16" y="31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3" name="Freeform 37"/>
            <p:cNvSpPr>
              <a:spLocks/>
            </p:cNvSpPr>
            <p:nvPr/>
          </p:nvSpPr>
          <p:spPr bwMode="auto">
            <a:xfrm>
              <a:off x="3144" y="1316"/>
              <a:ext cx="43" cy="101"/>
            </a:xfrm>
            <a:custGeom>
              <a:avLst/>
              <a:gdLst>
                <a:gd name="T0" fmla="*/ 0 w 38"/>
                <a:gd name="T1" fmla="*/ 70 h 91"/>
                <a:gd name="T2" fmla="*/ 0 w 38"/>
                <a:gd name="T3" fmla="*/ 91 h 91"/>
                <a:gd name="T4" fmla="*/ 6 w 38"/>
                <a:gd name="T5" fmla="*/ 89 h 91"/>
                <a:gd name="T6" fmla="*/ 14 w 38"/>
                <a:gd name="T7" fmla="*/ 89 h 91"/>
                <a:gd name="T8" fmla="*/ 23 w 38"/>
                <a:gd name="T9" fmla="*/ 87 h 91"/>
                <a:gd name="T10" fmla="*/ 34 w 38"/>
                <a:gd name="T11" fmla="*/ 87 h 91"/>
                <a:gd name="T12" fmla="*/ 36 w 38"/>
                <a:gd name="T13" fmla="*/ 67 h 91"/>
                <a:gd name="T14" fmla="*/ 38 w 38"/>
                <a:gd name="T15" fmla="*/ 44 h 91"/>
                <a:gd name="T16" fmla="*/ 38 w 38"/>
                <a:gd name="T17" fmla="*/ 24 h 91"/>
                <a:gd name="T18" fmla="*/ 36 w 38"/>
                <a:gd name="T19" fmla="*/ 1 h 91"/>
                <a:gd name="T20" fmla="*/ 28 w 38"/>
                <a:gd name="T21" fmla="*/ 0 h 91"/>
                <a:gd name="T22" fmla="*/ 19 w 38"/>
                <a:gd name="T23" fmla="*/ 0 h 91"/>
                <a:gd name="T24" fmla="*/ 10 w 38"/>
                <a:gd name="T25" fmla="*/ 0 h 91"/>
                <a:gd name="T26" fmla="*/ 0 w 38"/>
                <a:gd name="T27" fmla="*/ 0 h 91"/>
                <a:gd name="T28" fmla="*/ 0 w 38"/>
                <a:gd name="T29" fmla="*/ 16 h 91"/>
                <a:gd name="T30" fmla="*/ 4 w 38"/>
                <a:gd name="T31" fmla="*/ 16 h 91"/>
                <a:gd name="T32" fmla="*/ 8 w 38"/>
                <a:gd name="T33" fmla="*/ 16 h 91"/>
                <a:gd name="T34" fmla="*/ 12 w 38"/>
                <a:gd name="T35" fmla="*/ 16 h 91"/>
                <a:gd name="T36" fmla="*/ 17 w 38"/>
                <a:gd name="T37" fmla="*/ 16 h 91"/>
                <a:gd name="T38" fmla="*/ 17 w 38"/>
                <a:gd name="T39" fmla="*/ 28 h 91"/>
                <a:gd name="T40" fmla="*/ 19 w 38"/>
                <a:gd name="T41" fmla="*/ 42 h 91"/>
                <a:gd name="T42" fmla="*/ 19 w 38"/>
                <a:gd name="T43" fmla="*/ 57 h 91"/>
                <a:gd name="T44" fmla="*/ 19 w 38"/>
                <a:gd name="T45" fmla="*/ 70 h 91"/>
                <a:gd name="T46" fmla="*/ 14 w 38"/>
                <a:gd name="T47" fmla="*/ 70 h 91"/>
                <a:gd name="T48" fmla="*/ 10 w 38"/>
                <a:gd name="T49" fmla="*/ 70 h 91"/>
                <a:gd name="T50" fmla="*/ 4 w 38"/>
                <a:gd name="T51" fmla="*/ 70 h 91"/>
                <a:gd name="T52" fmla="*/ 0 w 38"/>
                <a:gd name="T53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91">
                  <a:moveTo>
                    <a:pt x="0" y="70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4" y="89"/>
                  </a:lnTo>
                  <a:lnTo>
                    <a:pt x="23" y="87"/>
                  </a:lnTo>
                  <a:lnTo>
                    <a:pt x="34" y="87"/>
                  </a:lnTo>
                  <a:lnTo>
                    <a:pt x="36" y="67"/>
                  </a:lnTo>
                  <a:lnTo>
                    <a:pt x="38" y="44"/>
                  </a:lnTo>
                  <a:lnTo>
                    <a:pt x="38" y="24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28"/>
                  </a:lnTo>
                  <a:lnTo>
                    <a:pt x="19" y="42"/>
                  </a:lnTo>
                  <a:lnTo>
                    <a:pt x="19" y="57"/>
                  </a:lnTo>
                  <a:lnTo>
                    <a:pt x="19" y="70"/>
                  </a:lnTo>
                  <a:lnTo>
                    <a:pt x="14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4" name="Freeform 38"/>
            <p:cNvSpPr>
              <a:spLocks/>
            </p:cNvSpPr>
            <p:nvPr/>
          </p:nvSpPr>
          <p:spPr bwMode="auto">
            <a:xfrm>
              <a:off x="3106" y="1316"/>
              <a:ext cx="38" cy="106"/>
            </a:xfrm>
            <a:custGeom>
              <a:avLst/>
              <a:gdLst>
                <a:gd name="T0" fmla="*/ 33 w 33"/>
                <a:gd name="T1" fmla="*/ 16 h 95"/>
                <a:gd name="T2" fmla="*/ 33 w 33"/>
                <a:gd name="T3" fmla="*/ 0 h 95"/>
                <a:gd name="T4" fmla="*/ 26 w 33"/>
                <a:gd name="T5" fmla="*/ 0 h 95"/>
                <a:gd name="T6" fmla="*/ 17 w 33"/>
                <a:gd name="T7" fmla="*/ 0 h 95"/>
                <a:gd name="T8" fmla="*/ 9 w 33"/>
                <a:gd name="T9" fmla="*/ 0 h 95"/>
                <a:gd name="T10" fmla="*/ 4 w 33"/>
                <a:gd name="T11" fmla="*/ 1 h 95"/>
                <a:gd name="T12" fmla="*/ 2 w 33"/>
                <a:gd name="T13" fmla="*/ 1 h 95"/>
                <a:gd name="T14" fmla="*/ 0 w 33"/>
                <a:gd name="T15" fmla="*/ 15 h 95"/>
                <a:gd name="T16" fmla="*/ 0 w 33"/>
                <a:gd name="T17" fmla="*/ 37 h 95"/>
                <a:gd name="T18" fmla="*/ 0 w 33"/>
                <a:gd name="T19" fmla="*/ 65 h 95"/>
                <a:gd name="T20" fmla="*/ 2 w 33"/>
                <a:gd name="T21" fmla="*/ 70 h 95"/>
                <a:gd name="T22" fmla="*/ 0 w 33"/>
                <a:gd name="T23" fmla="*/ 78 h 95"/>
                <a:gd name="T24" fmla="*/ 0 w 33"/>
                <a:gd name="T25" fmla="*/ 85 h 95"/>
                <a:gd name="T26" fmla="*/ 0 w 33"/>
                <a:gd name="T27" fmla="*/ 91 h 95"/>
                <a:gd name="T28" fmla="*/ 9 w 33"/>
                <a:gd name="T29" fmla="*/ 95 h 95"/>
                <a:gd name="T30" fmla="*/ 19 w 33"/>
                <a:gd name="T31" fmla="*/ 95 h 95"/>
                <a:gd name="T32" fmla="*/ 26 w 33"/>
                <a:gd name="T33" fmla="*/ 93 h 95"/>
                <a:gd name="T34" fmla="*/ 33 w 33"/>
                <a:gd name="T35" fmla="*/ 91 h 95"/>
                <a:gd name="T36" fmla="*/ 33 w 33"/>
                <a:gd name="T37" fmla="*/ 70 h 95"/>
                <a:gd name="T38" fmla="*/ 30 w 33"/>
                <a:gd name="T39" fmla="*/ 70 h 95"/>
                <a:gd name="T40" fmla="*/ 26 w 33"/>
                <a:gd name="T41" fmla="*/ 69 h 95"/>
                <a:gd name="T42" fmla="*/ 20 w 33"/>
                <a:gd name="T43" fmla="*/ 69 h 95"/>
                <a:gd name="T44" fmla="*/ 17 w 33"/>
                <a:gd name="T45" fmla="*/ 69 h 95"/>
                <a:gd name="T46" fmla="*/ 17 w 33"/>
                <a:gd name="T47" fmla="*/ 57 h 95"/>
                <a:gd name="T48" fmla="*/ 17 w 33"/>
                <a:gd name="T49" fmla="*/ 44 h 95"/>
                <a:gd name="T50" fmla="*/ 17 w 33"/>
                <a:gd name="T51" fmla="*/ 31 h 95"/>
                <a:gd name="T52" fmla="*/ 15 w 33"/>
                <a:gd name="T53" fmla="*/ 20 h 95"/>
                <a:gd name="T54" fmla="*/ 20 w 33"/>
                <a:gd name="T55" fmla="*/ 18 h 95"/>
                <a:gd name="T56" fmla="*/ 26 w 33"/>
                <a:gd name="T57" fmla="*/ 16 h 95"/>
                <a:gd name="T58" fmla="*/ 30 w 33"/>
                <a:gd name="T59" fmla="*/ 16 h 95"/>
                <a:gd name="T60" fmla="*/ 33 w 33"/>
                <a:gd name="T6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95">
                  <a:moveTo>
                    <a:pt x="33" y="16"/>
                  </a:moveTo>
                  <a:lnTo>
                    <a:pt x="33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9" y="95"/>
                  </a:lnTo>
                  <a:lnTo>
                    <a:pt x="19" y="95"/>
                  </a:lnTo>
                  <a:lnTo>
                    <a:pt x="26" y="93"/>
                  </a:lnTo>
                  <a:lnTo>
                    <a:pt x="33" y="91"/>
                  </a:lnTo>
                  <a:lnTo>
                    <a:pt x="33" y="70"/>
                  </a:lnTo>
                  <a:lnTo>
                    <a:pt x="30" y="70"/>
                  </a:lnTo>
                  <a:lnTo>
                    <a:pt x="26" y="69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7" y="57"/>
                  </a:lnTo>
                  <a:lnTo>
                    <a:pt x="17" y="44"/>
                  </a:lnTo>
                  <a:lnTo>
                    <a:pt x="17" y="31"/>
                  </a:lnTo>
                  <a:lnTo>
                    <a:pt x="15" y="20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5" name="Freeform 39"/>
            <p:cNvSpPr>
              <a:spLocks/>
            </p:cNvSpPr>
            <p:nvPr/>
          </p:nvSpPr>
          <p:spPr bwMode="auto">
            <a:xfrm>
              <a:off x="1019" y="1305"/>
              <a:ext cx="42" cy="103"/>
            </a:xfrm>
            <a:custGeom>
              <a:avLst/>
              <a:gdLst>
                <a:gd name="T0" fmla="*/ 0 w 36"/>
                <a:gd name="T1" fmla="*/ 71 h 93"/>
                <a:gd name="T2" fmla="*/ 0 w 36"/>
                <a:gd name="T3" fmla="*/ 93 h 93"/>
                <a:gd name="T4" fmla="*/ 6 w 36"/>
                <a:gd name="T5" fmla="*/ 92 h 93"/>
                <a:gd name="T6" fmla="*/ 13 w 36"/>
                <a:gd name="T7" fmla="*/ 90 h 93"/>
                <a:gd name="T8" fmla="*/ 23 w 36"/>
                <a:gd name="T9" fmla="*/ 90 h 93"/>
                <a:gd name="T10" fmla="*/ 32 w 36"/>
                <a:gd name="T11" fmla="*/ 90 h 93"/>
                <a:gd name="T12" fmla="*/ 34 w 36"/>
                <a:gd name="T13" fmla="*/ 67 h 93"/>
                <a:gd name="T14" fmla="*/ 36 w 36"/>
                <a:gd name="T15" fmla="*/ 45 h 93"/>
                <a:gd name="T16" fmla="*/ 36 w 36"/>
                <a:gd name="T17" fmla="*/ 25 h 93"/>
                <a:gd name="T18" fmla="*/ 36 w 36"/>
                <a:gd name="T19" fmla="*/ 2 h 93"/>
                <a:gd name="T20" fmla="*/ 28 w 36"/>
                <a:gd name="T21" fmla="*/ 2 h 93"/>
                <a:gd name="T22" fmla="*/ 19 w 36"/>
                <a:gd name="T23" fmla="*/ 0 h 93"/>
                <a:gd name="T24" fmla="*/ 10 w 36"/>
                <a:gd name="T25" fmla="*/ 0 h 93"/>
                <a:gd name="T26" fmla="*/ 0 w 36"/>
                <a:gd name="T27" fmla="*/ 0 h 93"/>
                <a:gd name="T28" fmla="*/ 0 w 36"/>
                <a:gd name="T29" fmla="*/ 17 h 93"/>
                <a:gd name="T30" fmla="*/ 4 w 36"/>
                <a:gd name="T31" fmla="*/ 17 h 93"/>
                <a:gd name="T32" fmla="*/ 8 w 36"/>
                <a:gd name="T33" fmla="*/ 17 h 93"/>
                <a:gd name="T34" fmla="*/ 12 w 36"/>
                <a:gd name="T35" fmla="*/ 17 h 93"/>
                <a:gd name="T36" fmla="*/ 17 w 36"/>
                <a:gd name="T37" fmla="*/ 19 h 93"/>
                <a:gd name="T38" fmla="*/ 17 w 36"/>
                <a:gd name="T39" fmla="*/ 30 h 93"/>
                <a:gd name="T40" fmla="*/ 17 w 36"/>
                <a:gd name="T41" fmla="*/ 43 h 93"/>
                <a:gd name="T42" fmla="*/ 17 w 36"/>
                <a:gd name="T43" fmla="*/ 58 h 93"/>
                <a:gd name="T44" fmla="*/ 17 w 36"/>
                <a:gd name="T45" fmla="*/ 71 h 93"/>
                <a:gd name="T46" fmla="*/ 13 w 36"/>
                <a:gd name="T47" fmla="*/ 71 h 93"/>
                <a:gd name="T48" fmla="*/ 10 w 36"/>
                <a:gd name="T49" fmla="*/ 71 h 93"/>
                <a:gd name="T50" fmla="*/ 4 w 36"/>
                <a:gd name="T51" fmla="*/ 71 h 93"/>
                <a:gd name="T52" fmla="*/ 0 w 36"/>
                <a:gd name="T5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3">
                  <a:moveTo>
                    <a:pt x="0" y="71"/>
                  </a:moveTo>
                  <a:lnTo>
                    <a:pt x="0" y="93"/>
                  </a:lnTo>
                  <a:lnTo>
                    <a:pt x="6" y="92"/>
                  </a:lnTo>
                  <a:lnTo>
                    <a:pt x="13" y="90"/>
                  </a:lnTo>
                  <a:lnTo>
                    <a:pt x="23" y="90"/>
                  </a:lnTo>
                  <a:lnTo>
                    <a:pt x="32" y="90"/>
                  </a:lnTo>
                  <a:lnTo>
                    <a:pt x="34" y="67"/>
                  </a:lnTo>
                  <a:lnTo>
                    <a:pt x="36" y="45"/>
                  </a:lnTo>
                  <a:lnTo>
                    <a:pt x="36" y="25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17" y="43"/>
                  </a:lnTo>
                  <a:lnTo>
                    <a:pt x="17" y="58"/>
                  </a:lnTo>
                  <a:lnTo>
                    <a:pt x="17" y="71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4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6" name="Freeform 40"/>
            <p:cNvSpPr>
              <a:spLocks/>
            </p:cNvSpPr>
            <p:nvPr/>
          </p:nvSpPr>
          <p:spPr bwMode="auto">
            <a:xfrm>
              <a:off x="979" y="1305"/>
              <a:ext cx="40" cy="108"/>
            </a:xfrm>
            <a:custGeom>
              <a:avLst/>
              <a:gdLst>
                <a:gd name="T0" fmla="*/ 35 w 35"/>
                <a:gd name="T1" fmla="*/ 17 h 97"/>
                <a:gd name="T2" fmla="*/ 35 w 35"/>
                <a:gd name="T3" fmla="*/ 0 h 97"/>
                <a:gd name="T4" fmla="*/ 26 w 35"/>
                <a:gd name="T5" fmla="*/ 0 h 97"/>
                <a:gd name="T6" fmla="*/ 17 w 35"/>
                <a:gd name="T7" fmla="*/ 0 h 97"/>
                <a:gd name="T8" fmla="*/ 9 w 35"/>
                <a:gd name="T9" fmla="*/ 0 h 97"/>
                <a:gd name="T10" fmla="*/ 4 w 35"/>
                <a:gd name="T11" fmla="*/ 2 h 97"/>
                <a:gd name="T12" fmla="*/ 2 w 35"/>
                <a:gd name="T13" fmla="*/ 4 h 97"/>
                <a:gd name="T14" fmla="*/ 2 w 35"/>
                <a:gd name="T15" fmla="*/ 17 h 97"/>
                <a:gd name="T16" fmla="*/ 2 w 35"/>
                <a:gd name="T17" fmla="*/ 38 h 97"/>
                <a:gd name="T18" fmla="*/ 2 w 35"/>
                <a:gd name="T19" fmla="*/ 66 h 97"/>
                <a:gd name="T20" fmla="*/ 2 w 35"/>
                <a:gd name="T21" fmla="*/ 71 h 97"/>
                <a:gd name="T22" fmla="*/ 2 w 35"/>
                <a:gd name="T23" fmla="*/ 79 h 97"/>
                <a:gd name="T24" fmla="*/ 0 w 35"/>
                <a:gd name="T25" fmla="*/ 86 h 97"/>
                <a:gd name="T26" fmla="*/ 2 w 35"/>
                <a:gd name="T27" fmla="*/ 92 h 97"/>
                <a:gd name="T28" fmla="*/ 11 w 35"/>
                <a:gd name="T29" fmla="*/ 95 h 97"/>
                <a:gd name="T30" fmla="*/ 20 w 35"/>
                <a:gd name="T31" fmla="*/ 97 h 97"/>
                <a:gd name="T32" fmla="*/ 28 w 35"/>
                <a:gd name="T33" fmla="*/ 95 h 97"/>
                <a:gd name="T34" fmla="*/ 35 w 35"/>
                <a:gd name="T35" fmla="*/ 93 h 97"/>
                <a:gd name="T36" fmla="*/ 35 w 35"/>
                <a:gd name="T37" fmla="*/ 71 h 97"/>
                <a:gd name="T38" fmla="*/ 32 w 35"/>
                <a:gd name="T39" fmla="*/ 71 h 97"/>
                <a:gd name="T40" fmla="*/ 26 w 35"/>
                <a:gd name="T41" fmla="*/ 71 h 97"/>
                <a:gd name="T42" fmla="*/ 22 w 35"/>
                <a:gd name="T43" fmla="*/ 71 h 97"/>
                <a:gd name="T44" fmla="*/ 17 w 35"/>
                <a:gd name="T45" fmla="*/ 69 h 97"/>
                <a:gd name="T46" fmla="*/ 17 w 35"/>
                <a:gd name="T47" fmla="*/ 60 h 97"/>
                <a:gd name="T48" fmla="*/ 17 w 35"/>
                <a:gd name="T49" fmla="*/ 45 h 97"/>
                <a:gd name="T50" fmla="*/ 17 w 35"/>
                <a:gd name="T51" fmla="*/ 32 h 97"/>
                <a:gd name="T52" fmla="*/ 17 w 35"/>
                <a:gd name="T53" fmla="*/ 21 h 97"/>
                <a:gd name="T54" fmla="*/ 22 w 35"/>
                <a:gd name="T55" fmla="*/ 19 h 97"/>
                <a:gd name="T56" fmla="*/ 26 w 35"/>
                <a:gd name="T57" fmla="*/ 19 h 97"/>
                <a:gd name="T58" fmla="*/ 32 w 35"/>
                <a:gd name="T59" fmla="*/ 17 h 97"/>
                <a:gd name="T60" fmla="*/ 35 w 35"/>
                <a:gd name="T61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7">
                  <a:moveTo>
                    <a:pt x="35" y="17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17"/>
                  </a:lnTo>
                  <a:lnTo>
                    <a:pt x="2" y="38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9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11" y="95"/>
                  </a:lnTo>
                  <a:lnTo>
                    <a:pt x="20" y="97"/>
                  </a:lnTo>
                  <a:lnTo>
                    <a:pt x="28" y="95"/>
                  </a:lnTo>
                  <a:lnTo>
                    <a:pt x="35" y="93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45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2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7" name="Freeform 41"/>
            <p:cNvSpPr>
              <a:spLocks/>
            </p:cNvSpPr>
            <p:nvPr/>
          </p:nvSpPr>
          <p:spPr bwMode="auto">
            <a:xfrm>
              <a:off x="3300" y="1305"/>
              <a:ext cx="40" cy="103"/>
            </a:xfrm>
            <a:custGeom>
              <a:avLst/>
              <a:gdLst>
                <a:gd name="T0" fmla="*/ 0 w 35"/>
                <a:gd name="T1" fmla="*/ 71 h 93"/>
                <a:gd name="T2" fmla="*/ 0 w 35"/>
                <a:gd name="T3" fmla="*/ 93 h 93"/>
                <a:gd name="T4" fmla="*/ 5 w 35"/>
                <a:gd name="T5" fmla="*/ 92 h 93"/>
                <a:gd name="T6" fmla="*/ 13 w 35"/>
                <a:gd name="T7" fmla="*/ 90 h 93"/>
                <a:gd name="T8" fmla="*/ 22 w 35"/>
                <a:gd name="T9" fmla="*/ 90 h 93"/>
                <a:gd name="T10" fmla="*/ 31 w 35"/>
                <a:gd name="T11" fmla="*/ 90 h 93"/>
                <a:gd name="T12" fmla="*/ 33 w 35"/>
                <a:gd name="T13" fmla="*/ 67 h 93"/>
                <a:gd name="T14" fmla="*/ 35 w 35"/>
                <a:gd name="T15" fmla="*/ 45 h 93"/>
                <a:gd name="T16" fmla="*/ 35 w 35"/>
                <a:gd name="T17" fmla="*/ 25 h 93"/>
                <a:gd name="T18" fmla="*/ 35 w 35"/>
                <a:gd name="T19" fmla="*/ 2 h 93"/>
                <a:gd name="T20" fmla="*/ 27 w 35"/>
                <a:gd name="T21" fmla="*/ 2 h 93"/>
                <a:gd name="T22" fmla="*/ 18 w 35"/>
                <a:gd name="T23" fmla="*/ 0 h 93"/>
                <a:gd name="T24" fmla="*/ 9 w 35"/>
                <a:gd name="T25" fmla="*/ 0 h 93"/>
                <a:gd name="T26" fmla="*/ 0 w 35"/>
                <a:gd name="T27" fmla="*/ 0 h 93"/>
                <a:gd name="T28" fmla="*/ 0 w 35"/>
                <a:gd name="T29" fmla="*/ 17 h 93"/>
                <a:gd name="T30" fmla="*/ 3 w 35"/>
                <a:gd name="T31" fmla="*/ 17 h 93"/>
                <a:gd name="T32" fmla="*/ 7 w 35"/>
                <a:gd name="T33" fmla="*/ 17 h 93"/>
                <a:gd name="T34" fmla="*/ 11 w 35"/>
                <a:gd name="T35" fmla="*/ 17 h 93"/>
                <a:gd name="T36" fmla="*/ 16 w 35"/>
                <a:gd name="T37" fmla="*/ 19 h 93"/>
                <a:gd name="T38" fmla="*/ 16 w 35"/>
                <a:gd name="T39" fmla="*/ 30 h 93"/>
                <a:gd name="T40" fmla="*/ 16 w 35"/>
                <a:gd name="T41" fmla="*/ 43 h 93"/>
                <a:gd name="T42" fmla="*/ 16 w 35"/>
                <a:gd name="T43" fmla="*/ 58 h 93"/>
                <a:gd name="T44" fmla="*/ 16 w 35"/>
                <a:gd name="T45" fmla="*/ 71 h 93"/>
                <a:gd name="T46" fmla="*/ 13 w 35"/>
                <a:gd name="T47" fmla="*/ 71 h 93"/>
                <a:gd name="T48" fmla="*/ 9 w 35"/>
                <a:gd name="T49" fmla="*/ 71 h 93"/>
                <a:gd name="T50" fmla="*/ 3 w 35"/>
                <a:gd name="T51" fmla="*/ 71 h 93"/>
                <a:gd name="T52" fmla="*/ 0 w 35"/>
                <a:gd name="T5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3">
                  <a:moveTo>
                    <a:pt x="0" y="71"/>
                  </a:moveTo>
                  <a:lnTo>
                    <a:pt x="0" y="93"/>
                  </a:lnTo>
                  <a:lnTo>
                    <a:pt x="5" y="92"/>
                  </a:lnTo>
                  <a:lnTo>
                    <a:pt x="13" y="90"/>
                  </a:lnTo>
                  <a:lnTo>
                    <a:pt x="22" y="90"/>
                  </a:lnTo>
                  <a:lnTo>
                    <a:pt x="31" y="90"/>
                  </a:lnTo>
                  <a:lnTo>
                    <a:pt x="33" y="67"/>
                  </a:lnTo>
                  <a:lnTo>
                    <a:pt x="35" y="45"/>
                  </a:lnTo>
                  <a:lnTo>
                    <a:pt x="35" y="25"/>
                  </a:lnTo>
                  <a:lnTo>
                    <a:pt x="35" y="2"/>
                  </a:lnTo>
                  <a:lnTo>
                    <a:pt x="27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6" y="19"/>
                  </a:lnTo>
                  <a:lnTo>
                    <a:pt x="16" y="30"/>
                  </a:lnTo>
                  <a:lnTo>
                    <a:pt x="16" y="43"/>
                  </a:lnTo>
                  <a:lnTo>
                    <a:pt x="16" y="58"/>
                  </a:lnTo>
                  <a:lnTo>
                    <a:pt x="16" y="71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3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8" name="Freeform 42"/>
            <p:cNvSpPr>
              <a:spLocks/>
            </p:cNvSpPr>
            <p:nvPr/>
          </p:nvSpPr>
          <p:spPr bwMode="auto">
            <a:xfrm>
              <a:off x="3259" y="1305"/>
              <a:ext cx="41" cy="108"/>
            </a:xfrm>
            <a:custGeom>
              <a:avLst/>
              <a:gdLst>
                <a:gd name="T0" fmla="*/ 36 w 36"/>
                <a:gd name="T1" fmla="*/ 17 h 97"/>
                <a:gd name="T2" fmla="*/ 36 w 36"/>
                <a:gd name="T3" fmla="*/ 0 h 97"/>
                <a:gd name="T4" fmla="*/ 26 w 36"/>
                <a:gd name="T5" fmla="*/ 0 h 97"/>
                <a:gd name="T6" fmla="*/ 19 w 36"/>
                <a:gd name="T7" fmla="*/ 0 h 97"/>
                <a:gd name="T8" fmla="*/ 11 w 36"/>
                <a:gd name="T9" fmla="*/ 0 h 97"/>
                <a:gd name="T10" fmla="*/ 4 w 36"/>
                <a:gd name="T11" fmla="*/ 2 h 97"/>
                <a:gd name="T12" fmla="*/ 2 w 36"/>
                <a:gd name="T13" fmla="*/ 4 h 97"/>
                <a:gd name="T14" fmla="*/ 2 w 36"/>
                <a:gd name="T15" fmla="*/ 17 h 97"/>
                <a:gd name="T16" fmla="*/ 2 w 36"/>
                <a:gd name="T17" fmla="*/ 38 h 97"/>
                <a:gd name="T18" fmla="*/ 2 w 36"/>
                <a:gd name="T19" fmla="*/ 66 h 97"/>
                <a:gd name="T20" fmla="*/ 2 w 36"/>
                <a:gd name="T21" fmla="*/ 71 h 97"/>
                <a:gd name="T22" fmla="*/ 2 w 36"/>
                <a:gd name="T23" fmla="*/ 79 h 97"/>
                <a:gd name="T24" fmla="*/ 0 w 36"/>
                <a:gd name="T25" fmla="*/ 86 h 97"/>
                <a:gd name="T26" fmla="*/ 2 w 36"/>
                <a:gd name="T27" fmla="*/ 92 h 97"/>
                <a:gd name="T28" fmla="*/ 11 w 36"/>
                <a:gd name="T29" fmla="*/ 95 h 97"/>
                <a:gd name="T30" fmla="*/ 21 w 36"/>
                <a:gd name="T31" fmla="*/ 97 h 97"/>
                <a:gd name="T32" fmla="*/ 28 w 36"/>
                <a:gd name="T33" fmla="*/ 95 h 97"/>
                <a:gd name="T34" fmla="*/ 36 w 36"/>
                <a:gd name="T35" fmla="*/ 93 h 97"/>
                <a:gd name="T36" fmla="*/ 36 w 36"/>
                <a:gd name="T37" fmla="*/ 71 h 97"/>
                <a:gd name="T38" fmla="*/ 32 w 36"/>
                <a:gd name="T39" fmla="*/ 71 h 97"/>
                <a:gd name="T40" fmla="*/ 26 w 36"/>
                <a:gd name="T41" fmla="*/ 71 h 97"/>
                <a:gd name="T42" fmla="*/ 22 w 36"/>
                <a:gd name="T43" fmla="*/ 71 h 97"/>
                <a:gd name="T44" fmla="*/ 17 w 36"/>
                <a:gd name="T45" fmla="*/ 69 h 97"/>
                <a:gd name="T46" fmla="*/ 17 w 36"/>
                <a:gd name="T47" fmla="*/ 60 h 97"/>
                <a:gd name="T48" fmla="*/ 17 w 36"/>
                <a:gd name="T49" fmla="*/ 45 h 97"/>
                <a:gd name="T50" fmla="*/ 17 w 36"/>
                <a:gd name="T51" fmla="*/ 32 h 97"/>
                <a:gd name="T52" fmla="*/ 17 w 36"/>
                <a:gd name="T53" fmla="*/ 21 h 97"/>
                <a:gd name="T54" fmla="*/ 22 w 36"/>
                <a:gd name="T55" fmla="*/ 19 h 97"/>
                <a:gd name="T56" fmla="*/ 26 w 36"/>
                <a:gd name="T57" fmla="*/ 19 h 97"/>
                <a:gd name="T58" fmla="*/ 32 w 36"/>
                <a:gd name="T59" fmla="*/ 17 h 97"/>
                <a:gd name="T60" fmla="*/ 36 w 36"/>
                <a:gd name="T61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97">
                  <a:moveTo>
                    <a:pt x="36" y="17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17"/>
                  </a:lnTo>
                  <a:lnTo>
                    <a:pt x="2" y="38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9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11" y="95"/>
                  </a:lnTo>
                  <a:lnTo>
                    <a:pt x="21" y="97"/>
                  </a:lnTo>
                  <a:lnTo>
                    <a:pt x="28" y="95"/>
                  </a:lnTo>
                  <a:lnTo>
                    <a:pt x="36" y="93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45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2" y="17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39" name="Freeform 43"/>
            <p:cNvSpPr>
              <a:spLocks/>
            </p:cNvSpPr>
            <p:nvPr/>
          </p:nvSpPr>
          <p:spPr bwMode="auto">
            <a:xfrm>
              <a:off x="2154" y="1305"/>
              <a:ext cx="42" cy="103"/>
            </a:xfrm>
            <a:custGeom>
              <a:avLst/>
              <a:gdLst>
                <a:gd name="T0" fmla="*/ 0 w 37"/>
                <a:gd name="T1" fmla="*/ 71 h 93"/>
                <a:gd name="T2" fmla="*/ 0 w 37"/>
                <a:gd name="T3" fmla="*/ 93 h 93"/>
                <a:gd name="T4" fmla="*/ 7 w 37"/>
                <a:gd name="T5" fmla="*/ 92 h 93"/>
                <a:gd name="T6" fmla="*/ 15 w 37"/>
                <a:gd name="T7" fmla="*/ 90 h 93"/>
                <a:gd name="T8" fmla="*/ 24 w 37"/>
                <a:gd name="T9" fmla="*/ 90 h 93"/>
                <a:gd name="T10" fmla="*/ 33 w 37"/>
                <a:gd name="T11" fmla="*/ 90 h 93"/>
                <a:gd name="T12" fmla="*/ 35 w 37"/>
                <a:gd name="T13" fmla="*/ 67 h 93"/>
                <a:gd name="T14" fmla="*/ 37 w 37"/>
                <a:gd name="T15" fmla="*/ 45 h 93"/>
                <a:gd name="T16" fmla="*/ 37 w 37"/>
                <a:gd name="T17" fmla="*/ 25 h 93"/>
                <a:gd name="T18" fmla="*/ 35 w 37"/>
                <a:gd name="T19" fmla="*/ 2 h 93"/>
                <a:gd name="T20" fmla="*/ 28 w 37"/>
                <a:gd name="T21" fmla="*/ 2 h 93"/>
                <a:gd name="T22" fmla="*/ 18 w 37"/>
                <a:gd name="T23" fmla="*/ 0 h 93"/>
                <a:gd name="T24" fmla="*/ 9 w 37"/>
                <a:gd name="T25" fmla="*/ 0 h 93"/>
                <a:gd name="T26" fmla="*/ 0 w 37"/>
                <a:gd name="T27" fmla="*/ 0 h 93"/>
                <a:gd name="T28" fmla="*/ 0 w 37"/>
                <a:gd name="T29" fmla="*/ 17 h 93"/>
                <a:gd name="T30" fmla="*/ 4 w 37"/>
                <a:gd name="T31" fmla="*/ 17 h 93"/>
                <a:gd name="T32" fmla="*/ 9 w 37"/>
                <a:gd name="T33" fmla="*/ 17 h 93"/>
                <a:gd name="T34" fmla="*/ 13 w 37"/>
                <a:gd name="T35" fmla="*/ 17 h 93"/>
                <a:gd name="T36" fmla="*/ 17 w 37"/>
                <a:gd name="T37" fmla="*/ 19 h 93"/>
                <a:gd name="T38" fmla="*/ 17 w 37"/>
                <a:gd name="T39" fmla="*/ 30 h 93"/>
                <a:gd name="T40" fmla="*/ 18 w 37"/>
                <a:gd name="T41" fmla="*/ 43 h 93"/>
                <a:gd name="T42" fmla="*/ 18 w 37"/>
                <a:gd name="T43" fmla="*/ 58 h 93"/>
                <a:gd name="T44" fmla="*/ 18 w 37"/>
                <a:gd name="T45" fmla="*/ 71 h 93"/>
                <a:gd name="T46" fmla="*/ 15 w 37"/>
                <a:gd name="T47" fmla="*/ 71 h 93"/>
                <a:gd name="T48" fmla="*/ 9 w 37"/>
                <a:gd name="T49" fmla="*/ 71 h 93"/>
                <a:gd name="T50" fmla="*/ 5 w 37"/>
                <a:gd name="T51" fmla="*/ 71 h 93"/>
                <a:gd name="T52" fmla="*/ 0 w 37"/>
                <a:gd name="T5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3">
                  <a:moveTo>
                    <a:pt x="0" y="71"/>
                  </a:moveTo>
                  <a:lnTo>
                    <a:pt x="0" y="93"/>
                  </a:lnTo>
                  <a:lnTo>
                    <a:pt x="7" y="92"/>
                  </a:lnTo>
                  <a:lnTo>
                    <a:pt x="15" y="90"/>
                  </a:lnTo>
                  <a:lnTo>
                    <a:pt x="24" y="90"/>
                  </a:lnTo>
                  <a:lnTo>
                    <a:pt x="33" y="90"/>
                  </a:lnTo>
                  <a:lnTo>
                    <a:pt x="35" y="67"/>
                  </a:lnTo>
                  <a:lnTo>
                    <a:pt x="37" y="45"/>
                  </a:lnTo>
                  <a:lnTo>
                    <a:pt x="37" y="25"/>
                  </a:lnTo>
                  <a:lnTo>
                    <a:pt x="35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18" y="43"/>
                  </a:lnTo>
                  <a:lnTo>
                    <a:pt x="18" y="58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9" y="71"/>
                  </a:lnTo>
                  <a:lnTo>
                    <a:pt x="5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0" name="Freeform 44"/>
            <p:cNvSpPr>
              <a:spLocks/>
            </p:cNvSpPr>
            <p:nvPr/>
          </p:nvSpPr>
          <p:spPr bwMode="auto">
            <a:xfrm>
              <a:off x="2115" y="1305"/>
              <a:ext cx="39" cy="108"/>
            </a:xfrm>
            <a:custGeom>
              <a:avLst/>
              <a:gdLst>
                <a:gd name="T0" fmla="*/ 34 w 34"/>
                <a:gd name="T1" fmla="*/ 17 h 97"/>
                <a:gd name="T2" fmla="*/ 34 w 34"/>
                <a:gd name="T3" fmla="*/ 0 h 97"/>
                <a:gd name="T4" fmla="*/ 26 w 34"/>
                <a:gd name="T5" fmla="*/ 0 h 97"/>
                <a:gd name="T6" fmla="*/ 17 w 34"/>
                <a:gd name="T7" fmla="*/ 0 h 97"/>
                <a:gd name="T8" fmla="*/ 10 w 34"/>
                <a:gd name="T9" fmla="*/ 0 h 97"/>
                <a:gd name="T10" fmla="*/ 4 w 34"/>
                <a:gd name="T11" fmla="*/ 2 h 97"/>
                <a:gd name="T12" fmla="*/ 2 w 34"/>
                <a:gd name="T13" fmla="*/ 4 h 97"/>
                <a:gd name="T14" fmla="*/ 0 w 34"/>
                <a:gd name="T15" fmla="*/ 17 h 97"/>
                <a:gd name="T16" fmla="*/ 0 w 34"/>
                <a:gd name="T17" fmla="*/ 38 h 97"/>
                <a:gd name="T18" fmla="*/ 0 w 34"/>
                <a:gd name="T19" fmla="*/ 66 h 97"/>
                <a:gd name="T20" fmla="*/ 2 w 34"/>
                <a:gd name="T21" fmla="*/ 71 h 97"/>
                <a:gd name="T22" fmla="*/ 0 w 34"/>
                <a:gd name="T23" fmla="*/ 79 h 97"/>
                <a:gd name="T24" fmla="*/ 0 w 34"/>
                <a:gd name="T25" fmla="*/ 86 h 97"/>
                <a:gd name="T26" fmla="*/ 0 w 34"/>
                <a:gd name="T27" fmla="*/ 92 h 97"/>
                <a:gd name="T28" fmla="*/ 11 w 34"/>
                <a:gd name="T29" fmla="*/ 95 h 97"/>
                <a:gd name="T30" fmla="*/ 21 w 34"/>
                <a:gd name="T31" fmla="*/ 97 h 97"/>
                <a:gd name="T32" fmla="*/ 26 w 34"/>
                <a:gd name="T33" fmla="*/ 95 h 97"/>
                <a:gd name="T34" fmla="*/ 34 w 34"/>
                <a:gd name="T35" fmla="*/ 93 h 97"/>
                <a:gd name="T36" fmla="*/ 34 w 34"/>
                <a:gd name="T37" fmla="*/ 71 h 97"/>
                <a:gd name="T38" fmla="*/ 30 w 34"/>
                <a:gd name="T39" fmla="*/ 71 h 97"/>
                <a:gd name="T40" fmla="*/ 26 w 34"/>
                <a:gd name="T41" fmla="*/ 71 h 97"/>
                <a:gd name="T42" fmla="*/ 23 w 34"/>
                <a:gd name="T43" fmla="*/ 71 h 97"/>
                <a:gd name="T44" fmla="*/ 17 w 34"/>
                <a:gd name="T45" fmla="*/ 69 h 97"/>
                <a:gd name="T46" fmla="*/ 17 w 34"/>
                <a:gd name="T47" fmla="*/ 60 h 97"/>
                <a:gd name="T48" fmla="*/ 17 w 34"/>
                <a:gd name="T49" fmla="*/ 45 h 97"/>
                <a:gd name="T50" fmla="*/ 17 w 34"/>
                <a:gd name="T51" fmla="*/ 32 h 97"/>
                <a:gd name="T52" fmla="*/ 17 w 34"/>
                <a:gd name="T53" fmla="*/ 21 h 97"/>
                <a:gd name="T54" fmla="*/ 23 w 34"/>
                <a:gd name="T55" fmla="*/ 19 h 97"/>
                <a:gd name="T56" fmla="*/ 26 w 34"/>
                <a:gd name="T57" fmla="*/ 19 h 97"/>
                <a:gd name="T58" fmla="*/ 30 w 34"/>
                <a:gd name="T59" fmla="*/ 17 h 97"/>
                <a:gd name="T60" fmla="*/ 34 w 34"/>
                <a:gd name="T61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97">
                  <a:moveTo>
                    <a:pt x="34" y="17"/>
                  </a:moveTo>
                  <a:lnTo>
                    <a:pt x="34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7"/>
                  </a:lnTo>
                  <a:lnTo>
                    <a:pt x="0" y="38"/>
                  </a:lnTo>
                  <a:lnTo>
                    <a:pt x="0" y="66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11" y="95"/>
                  </a:lnTo>
                  <a:lnTo>
                    <a:pt x="21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3" y="71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45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30" y="17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1" name="Freeform 45"/>
            <p:cNvSpPr>
              <a:spLocks/>
            </p:cNvSpPr>
            <p:nvPr/>
          </p:nvSpPr>
          <p:spPr bwMode="auto">
            <a:xfrm>
              <a:off x="1587" y="1305"/>
              <a:ext cx="42" cy="103"/>
            </a:xfrm>
            <a:custGeom>
              <a:avLst/>
              <a:gdLst>
                <a:gd name="T0" fmla="*/ 0 w 37"/>
                <a:gd name="T1" fmla="*/ 71 h 93"/>
                <a:gd name="T2" fmla="*/ 0 w 37"/>
                <a:gd name="T3" fmla="*/ 93 h 93"/>
                <a:gd name="T4" fmla="*/ 6 w 37"/>
                <a:gd name="T5" fmla="*/ 92 h 93"/>
                <a:gd name="T6" fmla="*/ 13 w 37"/>
                <a:gd name="T7" fmla="*/ 90 h 93"/>
                <a:gd name="T8" fmla="*/ 22 w 37"/>
                <a:gd name="T9" fmla="*/ 90 h 93"/>
                <a:gd name="T10" fmla="*/ 34 w 37"/>
                <a:gd name="T11" fmla="*/ 90 h 93"/>
                <a:gd name="T12" fmla="*/ 36 w 37"/>
                <a:gd name="T13" fmla="*/ 67 h 93"/>
                <a:gd name="T14" fmla="*/ 37 w 37"/>
                <a:gd name="T15" fmla="*/ 45 h 93"/>
                <a:gd name="T16" fmla="*/ 37 w 37"/>
                <a:gd name="T17" fmla="*/ 25 h 93"/>
                <a:gd name="T18" fmla="*/ 36 w 37"/>
                <a:gd name="T19" fmla="*/ 2 h 93"/>
                <a:gd name="T20" fmla="*/ 28 w 37"/>
                <a:gd name="T21" fmla="*/ 2 h 93"/>
                <a:gd name="T22" fmla="*/ 19 w 37"/>
                <a:gd name="T23" fmla="*/ 0 h 93"/>
                <a:gd name="T24" fmla="*/ 9 w 37"/>
                <a:gd name="T25" fmla="*/ 0 h 93"/>
                <a:gd name="T26" fmla="*/ 0 w 37"/>
                <a:gd name="T27" fmla="*/ 0 h 93"/>
                <a:gd name="T28" fmla="*/ 0 w 37"/>
                <a:gd name="T29" fmla="*/ 17 h 93"/>
                <a:gd name="T30" fmla="*/ 4 w 37"/>
                <a:gd name="T31" fmla="*/ 17 h 93"/>
                <a:gd name="T32" fmla="*/ 8 w 37"/>
                <a:gd name="T33" fmla="*/ 17 h 93"/>
                <a:gd name="T34" fmla="*/ 11 w 37"/>
                <a:gd name="T35" fmla="*/ 17 h 93"/>
                <a:gd name="T36" fmla="*/ 17 w 37"/>
                <a:gd name="T37" fmla="*/ 19 h 93"/>
                <a:gd name="T38" fmla="*/ 17 w 37"/>
                <a:gd name="T39" fmla="*/ 30 h 93"/>
                <a:gd name="T40" fmla="*/ 19 w 37"/>
                <a:gd name="T41" fmla="*/ 43 h 93"/>
                <a:gd name="T42" fmla="*/ 19 w 37"/>
                <a:gd name="T43" fmla="*/ 58 h 93"/>
                <a:gd name="T44" fmla="*/ 19 w 37"/>
                <a:gd name="T45" fmla="*/ 71 h 93"/>
                <a:gd name="T46" fmla="*/ 13 w 37"/>
                <a:gd name="T47" fmla="*/ 71 h 93"/>
                <a:gd name="T48" fmla="*/ 9 w 37"/>
                <a:gd name="T49" fmla="*/ 71 h 93"/>
                <a:gd name="T50" fmla="*/ 4 w 37"/>
                <a:gd name="T51" fmla="*/ 71 h 93"/>
                <a:gd name="T52" fmla="*/ 0 w 37"/>
                <a:gd name="T5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3">
                  <a:moveTo>
                    <a:pt x="0" y="71"/>
                  </a:moveTo>
                  <a:lnTo>
                    <a:pt x="0" y="93"/>
                  </a:lnTo>
                  <a:lnTo>
                    <a:pt x="6" y="92"/>
                  </a:lnTo>
                  <a:lnTo>
                    <a:pt x="13" y="90"/>
                  </a:lnTo>
                  <a:lnTo>
                    <a:pt x="22" y="90"/>
                  </a:lnTo>
                  <a:lnTo>
                    <a:pt x="34" y="90"/>
                  </a:lnTo>
                  <a:lnTo>
                    <a:pt x="36" y="67"/>
                  </a:lnTo>
                  <a:lnTo>
                    <a:pt x="37" y="45"/>
                  </a:lnTo>
                  <a:lnTo>
                    <a:pt x="37" y="25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19" y="43"/>
                  </a:lnTo>
                  <a:lnTo>
                    <a:pt x="19" y="58"/>
                  </a:lnTo>
                  <a:lnTo>
                    <a:pt x="19" y="71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4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2" name="Freeform 46"/>
            <p:cNvSpPr>
              <a:spLocks/>
            </p:cNvSpPr>
            <p:nvPr/>
          </p:nvSpPr>
          <p:spPr bwMode="auto">
            <a:xfrm>
              <a:off x="1549" y="1305"/>
              <a:ext cx="38" cy="108"/>
            </a:xfrm>
            <a:custGeom>
              <a:avLst/>
              <a:gdLst>
                <a:gd name="T0" fmla="*/ 33 w 33"/>
                <a:gd name="T1" fmla="*/ 17 h 97"/>
                <a:gd name="T2" fmla="*/ 33 w 33"/>
                <a:gd name="T3" fmla="*/ 0 h 97"/>
                <a:gd name="T4" fmla="*/ 26 w 33"/>
                <a:gd name="T5" fmla="*/ 0 h 97"/>
                <a:gd name="T6" fmla="*/ 16 w 33"/>
                <a:gd name="T7" fmla="*/ 0 h 97"/>
                <a:gd name="T8" fmla="*/ 9 w 33"/>
                <a:gd name="T9" fmla="*/ 0 h 97"/>
                <a:gd name="T10" fmla="*/ 3 w 33"/>
                <a:gd name="T11" fmla="*/ 2 h 97"/>
                <a:gd name="T12" fmla="*/ 1 w 33"/>
                <a:gd name="T13" fmla="*/ 4 h 97"/>
                <a:gd name="T14" fmla="*/ 0 w 33"/>
                <a:gd name="T15" fmla="*/ 17 h 97"/>
                <a:gd name="T16" fmla="*/ 0 w 33"/>
                <a:gd name="T17" fmla="*/ 38 h 97"/>
                <a:gd name="T18" fmla="*/ 0 w 33"/>
                <a:gd name="T19" fmla="*/ 66 h 97"/>
                <a:gd name="T20" fmla="*/ 1 w 33"/>
                <a:gd name="T21" fmla="*/ 71 h 97"/>
                <a:gd name="T22" fmla="*/ 0 w 33"/>
                <a:gd name="T23" fmla="*/ 79 h 97"/>
                <a:gd name="T24" fmla="*/ 0 w 33"/>
                <a:gd name="T25" fmla="*/ 86 h 97"/>
                <a:gd name="T26" fmla="*/ 0 w 33"/>
                <a:gd name="T27" fmla="*/ 92 h 97"/>
                <a:gd name="T28" fmla="*/ 9 w 33"/>
                <a:gd name="T29" fmla="*/ 95 h 97"/>
                <a:gd name="T30" fmla="*/ 18 w 33"/>
                <a:gd name="T31" fmla="*/ 97 h 97"/>
                <a:gd name="T32" fmla="*/ 26 w 33"/>
                <a:gd name="T33" fmla="*/ 95 h 97"/>
                <a:gd name="T34" fmla="*/ 33 w 33"/>
                <a:gd name="T35" fmla="*/ 93 h 97"/>
                <a:gd name="T36" fmla="*/ 33 w 33"/>
                <a:gd name="T37" fmla="*/ 71 h 97"/>
                <a:gd name="T38" fmla="*/ 29 w 33"/>
                <a:gd name="T39" fmla="*/ 71 h 97"/>
                <a:gd name="T40" fmla="*/ 26 w 33"/>
                <a:gd name="T41" fmla="*/ 71 h 97"/>
                <a:gd name="T42" fmla="*/ 20 w 33"/>
                <a:gd name="T43" fmla="*/ 71 h 97"/>
                <a:gd name="T44" fmla="*/ 16 w 33"/>
                <a:gd name="T45" fmla="*/ 69 h 97"/>
                <a:gd name="T46" fmla="*/ 16 w 33"/>
                <a:gd name="T47" fmla="*/ 60 h 97"/>
                <a:gd name="T48" fmla="*/ 16 w 33"/>
                <a:gd name="T49" fmla="*/ 45 h 97"/>
                <a:gd name="T50" fmla="*/ 16 w 33"/>
                <a:gd name="T51" fmla="*/ 32 h 97"/>
                <a:gd name="T52" fmla="*/ 14 w 33"/>
                <a:gd name="T53" fmla="*/ 21 h 97"/>
                <a:gd name="T54" fmla="*/ 20 w 33"/>
                <a:gd name="T55" fmla="*/ 19 h 97"/>
                <a:gd name="T56" fmla="*/ 26 w 33"/>
                <a:gd name="T57" fmla="*/ 19 h 97"/>
                <a:gd name="T58" fmla="*/ 29 w 33"/>
                <a:gd name="T59" fmla="*/ 17 h 97"/>
                <a:gd name="T60" fmla="*/ 33 w 33"/>
                <a:gd name="T61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97">
                  <a:moveTo>
                    <a:pt x="33" y="17"/>
                  </a:moveTo>
                  <a:lnTo>
                    <a:pt x="33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17"/>
                  </a:lnTo>
                  <a:lnTo>
                    <a:pt x="0" y="38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9" y="95"/>
                  </a:lnTo>
                  <a:lnTo>
                    <a:pt x="18" y="97"/>
                  </a:lnTo>
                  <a:lnTo>
                    <a:pt x="26" y="95"/>
                  </a:lnTo>
                  <a:lnTo>
                    <a:pt x="33" y="93"/>
                  </a:lnTo>
                  <a:lnTo>
                    <a:pt x="33" y="71"/>
                  </a:lnTo>
                  <a:lnTo>
                    <a:pt x="29" y="71"/>
                  </a:lnTo>
                  <a:lnTo>
                    <a:pt x="26" y="71"/>
                  </a:lnTo>
                  <a:lnTo>
                    <a:pt x="20" y="71"/>
                  </a:lnTo>
                  <a:lnTo>
                    <a:pt x="16" y="69"/>
                  </a:lnTo>
                  <a:lnTo>
                    <a:pt x="16" y="60"/>
                  </a:lnTo>
                  <a:lnTo>
                    <a:pt x="16" y="45"/>
                  </a:lnTo>
                  <a:lnTo>
                    <a:pt x="16" y="32"/>
                  </a:lnTo>
                  <a:lnTo>
                    <a:pt x="14" y="21"/>
                  </a:lnTo>
                  <a:lnTo>
                    <a:pt x="20" y="19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3" name="Freeform 47"/>
            <p:cNvSpPr>
              <a:spLocks/>
            </p:cNvSpPr>
            <p:nvPr/>
          </p:nvSpPr>
          <p:spPr bwMode="auto">
            <a:xfrm>
              <a:off x="2722" y="1305"/>
              <a:ext cx="41" cy="103"/>
            </a:xfrm>
            <a:custGeom>
              <a:avLst/>
              <a:gdLst>
                <a:gd name="T0" fmla="*/ 0 w 36"/>
                <a:gd name="T1" fmla="*/ 71 h 93"/>
                <a:gd name="T2" fmla="*/ 0 w 36"/>
                <a:gd name="T3" fmla="*/ 93 h 93"/>
                <a:gd name="T4" fmla="*/ 6 w 36"/>
                <a:gd name="T5" fmla="*/ 92 h 93"/>
                <a:gd name="T6" fmla="*/ 14 w 36"/>
                <a:gd name="T7" fmla="*/ 90 h 93"/>
                <a:gd name="T8" fmla="*/ 23 w 36"/>
                <a:gd name="T9" fmla="*/ 90 h 93"/>
                <a:gd name="T10" fmla="*/ 32 w 36"/>
                <a:gd name="T11" fmla="*/ 90 h 93"/>
                <a:gd name="T12" fmla="*/ 34 w 36"/>
                <a:gd name="T13" fmla="*/ 67 h 93"/>
                <a:gd name="T14" fmla="*/ 36 w 36"/>
                <a:gd name="T15" fmla="*/ 45 h 93"/>
                <a:gd name="T16" fmla="*/ 36 w 36"/>
                <a:gd name="T17" fmla="*/ 25 h 93"/>
                <a:gd name="T18" fmla="*/ 36 w 36"/>
                <a:gd name="T19" fmla="*/ 2 h 93"/>
                <a:gd name="T20" fmla="*/ 28 w 36"/>
                <a:gd name="T21" fmla="*/ 2 h 93"/>
                <a:gd name="T22" fmla="*/ 19 w 36"/>
                <a:gd name="T23" fmla="*/ 0 h 93"/>
                <a:gd name="T24" fmla="*/ 10 w 36"/>
                <a:gd name="T25" fmla="*/ 0 h 93"/>
                <a:gd name="T26" fmla="*/ 0 w 36"/>
                <a:gd name="T27" fmla="*/ 0 h 93"/>
                <a:gd name="T28" fmla="*/ 0 w 36"/>
                <a:gd name="T29" fmla="*/ 17 h 93"/>
                <a:gd name="T30" fmla="*/ 4 w 36"/>
                <a:gd name="T31" fmla="*/ 17 h 93"/>
                <a:gd name="T32" fmla="*/ 8 w 36"/>
                <a:gd name="T33" fmla="*/ 17 h 93"/>
                <a:gd name="T34" fmla="*/ 12 w 36"/>
                <a:gd name="T35" fmla="*/ 17 h 93"/>
                <a:gd name="T36" fmla="*/ 17 w 36"/>
                <a:gd name="T37" fmla="*/ 19 h 93"/>
                <a:gd name="T38" fmla="*/ 17 w 36"/>
                <a:gd name="T39" fmla="*/ 30 h 93"/>
                <a:gd name="T40" fmla="*/ 17 w 36"/>
                <a:gd name="T41" fmla="*/ 43 h 93"/>
                <a:gd name="T42" fmla="*/ 17 w 36"/>
                <a:gd name="T43" fmla="*/ 58 h 93"/>
                <a:gd name="T44" fmla="*/ 17 w 36"/>
                <a:gd name="T45" fmla="*/ 71 h 93"/>
                <a:gd name="T46" fmla="*/ 14 w 36"/>
                <a:gd name="T47" fmla="*/ 71 h 93"/>
                <a:gd name="T48" fmla="*/ 10 w 36"/>
                <a:gd name="T49" fmla="*/ 71 h 93"/>
                <a:gd name="T50" fmla="*/ 4 w 36"/>
                <a:gd name="T51" fmla="*/ 71 h 93"/>
                <a:gd name="T52" fmla="*/ 0 w 36"/>
                <a:gd name="T5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3">
                  <a:moveTo>
                    <a:pt x="0" y="71"/>
                  </a:moveTo>
                  <a:lnTo>
                    <a:pt x="0" y="93"/>
                  </a:lnTo>
                  <a:lnTo>
                    <a:pt x="6" y="92"/>
                  </a:lnTo>
                  <a:lnTo>
                    <a:pt x="14" y="90"/>
                  </a:lnTo>
                  <a:lnTo>
                    <a:pt x="23" y="90"/>
                  </a:lnTo>
                  <a:lnTo>
                    <a:pt x="32" y="90"/>
                  </a:lnTo>
                  <a:lnTo>
                    <a:pt x="34" y="67"/>
                  </a:lnTo>
                  <a:lnTo>
                    <a:pt x="36" y="45"/>
                  </a:lnTo>
                  <a:lnTo>
                    <a:pt x="36" y="25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17" y="43"/>
                  </a:lnTo>
                  <a:lnTo>
                    <a:pt x="17" y="58"/>
                  </a:lnTo>
                  <a:lnTo>
                    <a:pt x="17" y="71"/>
                  </a:lnTo>
                  <a:lnTo>
                    <a:pt x="14" y="71"/>
                  </a:lnTo>
                  <a:lnTo>
                    <a:pt x="10" y="71"/>
                  </a:lnTo>
                  <a:lnTo>
                    <a:pt x="4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4" name="Freeform 48"/>
            <p:cNvSpPr>
              <a:spLocks/>
            </p:cNvSpPr>
            <p:nvPr/>
          </p:nvSpPr>
          <p:spPr bwMode="auto">
            <a:xfrm>
              <a:off x="2682" y="1305"/>
              <a:ext cx="40" cy="108"/>
            </a:xfrm>
            <a:custGeom>
              <a:avLst/>
              <a:gdLst>
                <a:gd name="T0" fmla="*/ 35 w 35"/>
                <a:gd name="T1" fmla="*/ 17 h 97"/>
                <a:gd name="T2" fmla="*/ 35 w 35"/>
                <a:gd name="T3" fmla="*/ 0 h 97"/>
                <a:gd name="T4" fmla="*/ 26 w 35"/>
                <a:gd name="T5" fmla="*/ 0 h 97"/>
                <a:gd name="T6" fmla="*/ 17 w 35"/>
                <a:gd name="T7" fmla="*/ 0 h 97"/>
                <a:gd name="T8" fmla="*/ 9 w 35"/>
                <a:gd name="T9" fmla="*/ 0 h 97"/>
                <a:gd name="T10" fmla="*/ 4 w 35"/>
                <a:gd name="T11" fmla="*/ 2 h 97"/>
                <a:gd name="T12" fmla="*/ 2 w 35"/>
                <a:gd name="T13" fmla="*/ 4 h 97"/>
                <a:gd name="T14" fmla="*/ 2 w 35"/>
                <a:gd name="T15" fmla="*/ 17 h 97"/>
                <a:gd name="T16" fmla="*/ 2 w 35"/>
                <a:gd name="T17" fmla="*/ 38 h 97"/>
                <a:gd name="T18" fmla="*/ 2 w 35"/>
                <a:gd name="T19" fmla="*/ 66 h 97"/>
                <a:gd name="T20" fmla="*/ 2 w 35"/>
                <a:gd name="T21" fmla="*/ 71 h 97"/>
                <a:gd name="T22" fmla="*/ 2 w 35"/>
                <a:gd name="T23" fmla="*/ 79 h 97"/>
                <a:gd name="T24" fmla="*/ 0 w 35"/>
                <a:gd name="T25" fmla="*/ 86 h 97"/>
                <a:gd name="T26" fmla="*/ 2 w 35"/>
                <a:gd name="T27" fmla="*/ 92 h 97"/>
                <a:gd name="T28" fmla="*/ 11 w 35"/>
                <a:gd name="T29" fmla="*/ 95 h 97"/>
                <a:gd name="T30" fmla="*/ 21 w 35"/>
                <a:gd name="T31" fmla="*/ 97 h 97"/>
                <a:gd name="T32" fmla="*/ 28 w 35"/>
                <a:gd name="T33" fmla="*/ 95 h 97"/>
                <a:gd name="T34" fmla="*/ 35 w 35"/>
                <a:gd name="T35" fmla="*/ 93 h 97"/>
                <a:gd name="T36" fmla="*/ 35 w 35"/>
                <a:gd name="T37" fmla="*/ 71 h 97"/>
                <a:gd name="T38" fmla="*/ 32 w 35"/>
                <a:gd name="T39" fmla="*/ 71 h 97"/>
                <a:gd name="T40" fmla="*/ 26 w 35"/>
                <a:gd name="T41" fmla="*/ 71 h 97"/>
                <a:gd name="T42" fmla="*/ 22 w 35"/>
                <a:gd name="T43" fmla="*/ 71 h 97"/>
                <a:gd name="T44" fmla="*/ 17 w 35"/>
                <a:gd name="T45" fmla="*/ 69 h 97"/>
                <a:gd name="T46" fmla="*/ 17 w 35"/>
                <a:gd name="T47" fmla="*/ 60 h 97"/>
                <a:gd name="T48" fmla="*/ 17 w 35"/>
                <a:gd name="T49" fmla="*/ 45 h 97"/>
                <a:gd name="T50" fmla="*/ 17 w 35"/>
                <a:gd name="T51" fmla="*/ 32 h 97"/>
                <a:gd name="T52" fmla="*/ 17 w 35"/>
                <a:gd name="T53" fmla="*/ 21 h 97"/>
                <a:gd name="T54" fmla="*/ 22 w 35"/>
                <a:gd name="T55" fmla="*/ 19 h 97"/>
                <a:gd name="T56" fmla="*/ 28 w 35"/>
                <a:gd name="T57" fmla="*/ 19 h 97"/>
                <a:gd name="T58" fmla="*/ 32 w 35"/>
                <a:gd name="T59" fmla="*/ 17 h 97"/>
                <a:gd name="T60" fmla="*/ 35 w 35"/>
                <a:gd name="T61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7">
                  <a:moveTo>
                    <a:pt x="35" y="17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17"/>
                  </a:lnTo>
                  <a:lnTo>
                    <a:pt x="2" y="38"/>
                  </a:lnTo>
                  <a:lnTo>
                    <a:pt x="2" y="66"/>
                  </a:lnTo>
                  <a:lnTo>
                    <a:pt x="2" y="71"/>
                  </a:lnTo>
                  <a:lnTo>
                    <a:pt x="2" y="79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11" y="95"/>
                  </a:lnTo>
                  <a:lnTo>
                    <a:pt x="21" y="97"/>
                  </a:lnTo>
                  <a:lnTo>
                    <a:pt x="28" y="95"/>
                  </a:lnTo>
                  <a:lnTo>
                    <a:pt x="35" y="93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17" y="69"/>
                  </a:lnTo>
                  <a:lnTo>
                    <a:pt x="17" y="60"/>
                  </a:lnTo>
                  <a:lnTo>
                    <a:pt x="17" y="45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32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5" name="Freeform 49"/>
            <p:cNvSpPr>
              <a:spLocks/>
            </p:cNvSpPr>
            <p:nvPr/>
          </p:nvSpPr>
          <p:spPr bwMode="auto">
            <a:xfrm>
              <a:off x="1297" y="1312"/>
              <a:ext cx="43" cy="101"/>
            </a:xfrm>
            <a:custGeom>
              <a:avLst/>
              <a:gdLst>
                <a:gd name="T0" fmla="*/ 0 w 37"/>
                <a:gd name="T1" fmla="*/ 69 h 91"/>
                <a:gd name="T2" fmla="*/ 0 w 37"/>
                <a:gd name="T3" fmla="*/ 91 h 91"/>
                <a:gd name="T4" fmla="*/ 5 w 37"/>
                <a:gd name="T5" fmla="*/ 89 h 91"/>
                <a:gd name="T6" fmla="*/ 13 w 37"/>
                <a:gd name="T7" fmla="*/ 87 h 91"/>
                <a:gd name="T8" fmla="*/ 22 w 37"/>
                <a:gd name="T9" fmla="*/ 87 h 91"/>
                <a:gd name="T10" fmla="*/ 33 w 37"/>
                <a:gd name="T11" fmla="*/ 87 h 91"/>
                <a:gd name="T12" fmla="*/ 35 w 37"/>
                <a:gd name="T13" fmla="*/ 67 h 91"/>
                <a:gd name="T14" fmla="*/ 37 w 37"/>
                <a:gd name="T15" fmla="*/ 45 h 91"/>
                <a:gd name="T16" fmla="*/ 37 w 37"/>
                <a:gd name="T17" fmla="*/ 22 h 91"/>
                <a:gd name="T18" fmla="*/ 35 w 37"/>
                <a:gd name="T19" fmla="*/ 0 h 91"/>
                <a:gd name="T20" fmla="*/ 28 w 37"/>
                <a:gd name="T21" fmla="*/ 0 h 91"/>
                <a:gd name="T22" fmla="*/ 18 w 37"/>
                <a:gd name="T23" fmla="*/ 0 h 91"/>
                <a:gd name="T24" fmla="*/ 9 w 37"/>
                <a:gd name="T25" fmla="*/ 0 h 91"/>
                <a:gd name="T26" fmla="*/ 0 w 37"/>
                <a:gd name="T27" fmla="*/ 0 h 91"/>
                <a:gd name="T28" fmla="*/ 0 w 37"/>
                <a:gd name="T29" fmla="*/ 15 h 91"/>
                <a:gd name="T30" fmla="*/ 3 w 37"/>
                <a:gd name="T31" fmla="*/ 15 h 91"/>
                <a:gd name="T32" fmla="*/ 7 w 37"/>
                <a:gd name="T33" fmla="*/ 15 h 91"/>
                <a:gd name="T34" fmla="*/ 11 w 37"/>
                <a:gd name="T35" fmla="*/ 15 h 91"/>
                <a:gd name="T36" fmla="*/ 16 w 37"/>
                <a:gd name="T37" fmla="*/ 17 h 91"/>
                <a:gd name="T38" fmla="*/ 16 w 37"/>
                <a:gd name="T39" fmla="*/ 28 h 91"/>
                <a:gd name="T40" fmla="*/ 16 w 37"/>
                <a:gd name="T41" fmla="*/ 41 h 91"/>
                <a:gd name="T42" fmla="*/ 16 w 37"/>
                <a:gd name="T43" fmla="*/ 56 h 91"/>
                <a:gd name="T44" fmla="*/ 16 w 37"/>
                <a:gd name="T45" fmla="*/ 69 h 91"/>
                <a:gd name="T46" fmla="*/ 13 w 37"/>
                <a:gd name="T47" fmla="*/ 69 h 91"/>
                <a:gd name="T48" fmla="*/ 9 w 37"/>
                <a:gd name="T49" fmla="*/ 69 h 91"/>
                <a:gd name="T50" fmla="*/ 3 w 37"/>
                <a:gd name="T51" fmla="*/ 69 h 91"/>
                <a:gd name="T52" fmla="*/ 0 w 37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1">
                  <a:moveTo>
                    <a:pt x="0" y="69"/>
                  </a:moveTo>
                  <a:lnTo>
                    <a:pt x="0" y="91"/>
                  </a:lnTo>
                  <a:lnTo>
                    <a:pt x="5" y="89"/>
                  </a:lnTo>
                  <a:lnTo>
                    <a:pt x="13" y="87"/>
                  </a:lnTo>
                  <a:lnTo>
                    <a:pt x="22" y="87"/>
                  </a:lnTo>
                  <a:lnTo>
                    <a:pt x="33" y="87"/>
                  </a:lnTo>
                  <a:lnTo>
                    <a:pt x="35" y="67"/>
                  </a:lnTo>
                  <a:lnTo>
                    <a:pt x="37" y="45"/>
                  </a:lnTo>
                  <a:lnTo>
                    <a:pt x="37" y="2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6" y="17"/>
                  </a:lnTo>
                  <a:lnTo>
                    <a:pt x="16" y="28"/>
                  </a:lnTo>
                  <a:lnTo>
                    <a:pt x="16" y="41"/>
                  </a:lnTo>
                  <a:lnTo>
                    <a:pt x="16" y="56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3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6" name="Freeform 50"/>
            <p:cNvSpPr>
              <a:spLocks/>
            </p:cNvSpPr>
            <p:nvPr/>
          </p:nvSpPr>
          <p:spPr bwMode="auto">
            <a:xfrm>
              <a:off x="1258" y="1312"/>
              <a:ext cx="39" cy="105"/>
            </a:xfrm>
            <a:custGeom>
              <a:avLst/>
              <a:gdLst>
                <a:gd name="T0" fmla="*/ 34 w 34"/>
                <a:gd name="T1" fmla="*/ 15 h 95"/>
                <a:gd name="T2" fmla="*/ 34 w 34"/>
                <a:gd name="T3" fmla="*/ 0 h 95"/>
                <a:gd name="T4" fmla="*/ 24 w 34"/>
                <a:gd name="T5" fmla="*/ 0 h 95"/>
                <a:gd name="T6" fmla="*/ 17 w 34"/>
                <a:gd name="T7" fmla="*/ 0 h 95"/>
                <a:gd name="T8" fmla="*/ 9 w 34"/>
                <a:gd name="T9" fmla="*/ 0 h 95"/>
                <a:gd name="T10" fmla="*/ 2 w 34"/>
                <a:gd name="T11" fmla="*/ 0 h 95"/>
                <a:gd name="T12" fmla="*/ 0 w 34"/>
                <a:gd name="T13" fmla="*/ 2 h 95"/>
                <a:gd name="T14" fmla="*/ 0 w 34"/>
                <a:gd name="T15" fmla="*/ 15 h 95"/>
                <a:gd name="T16" fmla="*/ 0 w 34"/>
                <a:gd name="T17" fmla="*/ 37 h 95"/>
                <a:gd name="T18" fmla="*/ 0 w 34"/>
                <a:gd name="T19" fmla="*/ 65 h 95"/>
                <a:gd name="T20" fmla="*/ 0 w 34"/>
                <a:gd name="T21" fmla="*/ 71 h 95"/>
                <a:gd name="T22" fmla="*/ 0 w 34"/>
                <a:gd name="T23" fmla="*/ 78 h 95"/>
                <a:gd name="T24" fmla="*/ 0 w 34"/>
                <a:gd name="T25" fmla="*/ 86 h 95"/>
                <a:gd name="T26" fmla="*/ 0 w 34"/>
                <a:gd name="T27" fmla="*/ 91 h 95"/>
                <a:gd name="T28" fmla="*/ 9 w 34"/>
                <a:gd name="T29" fmla="*/ 95 h 95"/>
                <a:gd name="T30" fmla="*/ 19 w 34"/>
                <a:gd name="T31" fmla="*/ 95 h 95"/>
                <a:gd name="T32" fmla="*/ 26 w 34"/>
                <a:gd name="T33" fmla="*/ 93 h 95"/>
                <a:gd name="T34" fmla="*/ 34 w 34"/>
                <a:gd name="T35" fmla="*/ 91 h 95"/>
                <a:gd name="T36" fmla="*/ 34 w 34"/>
                <a:gd name="T37" fmla="*/ 69 h 95"/>
                <a:gd name="T38" fmla="*/ 30 w 34"/>
                <a:gd name="T39" fmla="*/ 69 h 95"/>
                <a:gd name="T40" fmla="*/ 26 w 34"/>
                <a:gd name="T41" fmla="*/ 69 h 95"/>
                <a:gd name="T42" fmla="*/ 21 w 34"/>
                <a:gd name="T43" fmla="*/ 69 h 95"/>
                <a:gd name="T44" fmla="*/ 17 w 34"/>
                <a:gd name="T45" fmla="*/ 69 h 95"/>
                <a:gd name="T46" fmla="*/ 17 w 34"/>
                <a:gd name="T47" fmla="*/ 58 h 95"/>
                <a:gd name="T48" fmla="*/ 17 w 34"/>
                <a:gd name="T49" fmla="*/ 45 h 95"/>
                <a:gd name="T50" fmla="*/ 17 w 34"/>
                <a:gd name="T51" fmla="*/ 30 h 95"/>
                <a:gd name="T52" fmla="*/ 15 w 34"/>
                <a:gd name="T53" fmla="*/ 20 h 95"/>
                <a:gd name="T54" fmla="*/ 21 w 34"/>
                <a:gd name="T55" fmla="*/ 19 h 95"/>
                <a:gd name="T56" fmla="*/ 26 w 34"/>
                <a:gd name="T57" fmla="*/ 17 h 95"/>
                <a:gd name="T58" fmla="*/ 30 w 34"/>
                <a:gd name="T59" fmla="*/ 15 h 95"/>
                <a:gd name="T60" fmla="*/ 34 w 34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95">
                  <a:moveTo>
                    <a:pt x="34" y="15"/>
                  </a:moveTo>
                  <a:lnTo>
                    <a:pt x="34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9" y="95"/>
                  </a:lnTo>
                  <a:lnTo>
                    <a:pt x="19" y="95"/>
                  </a:lnTo>
                  <a:lnTo>
                    <a:pt x="26" y="93"/>
                  </a:lnTo>
                  <a:lnTo>
                    <a:pt x="34" y="91"/>
                  </a:lnTo>
                  <a:lnTo>
                    <a:pt x="34" y="69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5" y="20"/>
                  </a:lnTo>
                  <a:lnTo>
                    <a:pt x="21" y="19"/>
                  </a:lnTo>
                  <a:lnTo>
                    <a:pt x="26" y="17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7" name="Freeform 51"/>
            <p:cNvSpPr>
              <a:spLocks/>
            </p:cNvSpPr>
            <p:nvPr/>
          </p:nvSpPr>
          <p:spPr bwMode="auto">
            <a:xfrm>
              <a:off x="2432" y="1312"/>
              <a:ext cx="40" cy="101"/>
            </a:xfrm>
            <a:custGeom>
              <a:avLst/>
              <a:gdLst>
                <a:gd name="T0" fmla="*/ 0 w 35"/>
                <a:gd name="T1" fmla="*/ 69 h 91"/>
                <a:gd name="T2" fmla="*/ 0 w 35"/>
                <a:gd name="T3" fmla="*/ 91 h 91"/>
                <a:gd name="T4" fmla="*/ 6 w 35"/>
                <a:gd name="T5" fmla="*/ 89 h 91"/>
                <a:gd name="T6" fmla="*/ 13 w 35"/>
                <a:gd name="T7" fmla="*/ 87 h 91"/>
                <a:gd name="T8" fmla="*/ 22 w 35"/>
                <a:gd name="T9" fmla="*/ 87 h 91"/>
                <a:gd name="T10" fmla="*/ 32 w 35"/>
                <a:gd name="T11" fmla="*/ 87 h 91"/>
                <a:gd name="T12" fmla="*/ 34 w 35"/>
                <a:gd name="T13" fmla="*/ 67 h 91"/>
                <a:gd name="T14" fmla="*/ 35 w 35"/>
                <a:gd name="T15" fmla="*/ 45 h 91"/>
                <a:gd name="T16" fmla="*/ 35 w 35"/>
                <a:gd name="T17" fmla="*/ 22 h 91"/>
                <a:gd name="T18" fmla="*/ 35 w 35"/>
                <a:gd name="T19" fmla="*/ 0 h 91"/>
                <a:gd name="T20" fmla="*/ 28 w 35"/>
                <a:gd name="T21" fmla="*/ 0 h 91"/>
                <a:gd name="T22" fmla="*/ 19 w 35"/>
                <a:gd name="T23" fmla="*/ 0 h 91"/>
                <a:gd name="T24" fmla="*/ 9 w 35"/>
                <a:gd name="T25" fmla="*/ 0 h 91"/>
                <a:gd name="T26" fmla="*/ 0 w 35"/>
                <a:gd name="T27" fmla="*/ 0 h 91"/>
                <a:gd name="T28" fmla="*/ 0 w 35"/>
                <a:gd name="T29" fmla="*/ 15 h 91"/>
                <a:gd name="T30" fmla="*/ 4 w 35"/>
                <a:gd name="T31" fmla="*/ 15 h 91"/>
                <a:gd name="T32" fmla="*/ 7 w 35"/>
                <a:gd name="T33" fmla="*/ 15 h 91"/>
                <a:gd name="T34" fmla="*/ 11 w 35"/>
                <a:gd name="T35" fmla="*/ 15 h 91"/>
                <a:gd name="T36" fmla="*/ 17 w 35"/>
                <a:gd name="T37" fmla="*/ 17 h 91"/>
                <a:gd name="T38" fmla="*/ 17 w 35"/>
                <a:gd name="T39" fmla="*/ 28 h 91"/>
                <a:gd name="T40" fmla="*/ 17 w 35"/>
                <a:gd name="T41" fmla="*/ 41 h 91"/>
                <a:gd name="T42" fmla="*/ 17 w 35"/>
                <a:gd name="T43" fmla="*/ 56 h 91"/>
                <a:gd name="T44" fmla="*/ 17 w 35"/>
                <a:gd name="T45" fmla="*/ 69 h 91"/>
                <a:gd name="T46" fmla="*/ 13 w 35"/>
                <a:gd name="T47" fmla="*/ 69 h 91"/>
                <a:gd name="T48" fmla="*/ 9 w 35"/>
                <a:gd name="T49" fmla="*/ 69 h 91"/>
                <a:gd name="T50" fmla="*/ 4 w 35"/>
                <a:gd name="T51" fmla="*/ 69 h 91"/>
                <a:gd name="T52" fmla="*/ 0 w 35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1">
                  <a:moveTo>
                    <a:pt x="0" y="69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7"/>
                  </a:lnTo>
                  <a:lnTo>
                    <a:pt x="22" y="87"/>
                  </a:lnTo>
                  <a:lnTo>
                    <a:pt x="32" y="87"/>
                  </a:lnTo>
                  <a:lnTo>
                    <a:pt x="34" y="67"/>
                  </a:lnTo>
                  <a:lnTo>
                    <a:pt x="35" y="45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69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8" name="Freeform 52"/>
            <p:cNvSpPr>
              <a:spLocks/>
            </p:cNvSpPr>
            <p:nvPr/>
          </p:nvSpPr>
          <p:spPr bwMode="auto">
            <a:xfrm>
              <a:off x="2392" y="1312"/>
              <a:ext cx="40" cy="105"/>
            </a:xfrm>
            <a:custGeom>
              <a:avLst/>
              <a:gdLst>
                <a:gd name="T0" fmla="*/ 35 w 35"/>
                <a:gd name="T1" fmla="*/ 15 h 95"/>
                <a:gd name="T2" fmla="*/ 35 w 35"/>
                <a:gd name="T3" fmla="*/ 0 h 95"/>
                <a:gd name="T4" fmla="*/ 26 w 35"/>
                <a:gd name="T5" fmla="*/ 0 h 95"/>
                <a:gd name="T6" fmla="*/ 16 w 35"/>
                <a:gd name="T7" fmla="*/ 0 h 95"/>
                <a:gd name="T8" fmla="*/ 9 w 35"/>
                <a:gd name="T9" fmla="*/ 0 h 95"/>
                <a:gd name="T10" fmla="*/ 3 w 35"/>
                <a:gd name="T11" fmla="*/ 0 h 95"/>
                <a:gd name="T12" fmla="*/ 1 w 35"/>
                <a:gd name="T13" fmla="*/ 2 h 95"/>
                <a:gd name="T14" fmla="*/ 1 w 35"/>
                <a:gd name="T15" fmla="*/ 15 h 95"/>
                <a:gd name="T16" fmla="*/ 1 w 35"/>
                <a:gd name="T17" fmla="*/ 37 h 95"/>
                <a:gd name="T18" fmla="*/ 1 w 35"/>
                <a:gd name="T19" fmla="*/ 65 h 95"/>
                <a:gd name="T20" fmla="*/ 1 w 35"/>
                <a:gd name="T21" fmla="*/ 71 h 95"/>
                <a:gd name="T22" fmla="*/ 1 w 35"/>
                <a:gd name="T23" fmla="*/ 78 h 95"/>
                <a:gd name="T24" fmla="*/ 0 w 35"/>
                <a:gd name="T25" fmla="*/ 86 h 95"/>
                <a:gd name="T26" fmla="*/ 1 w 35"/>
                <a:gd name="T27" fmla="*/ 91 h 95"/>
                <a:gd name="T28" fmla="*/ 11 w 35"/>
                <a:gd name="T29" fmla="*/ 95 h 95"/>
                <a:gd name="T30" fmla="*/ 20 w 35"/>
                <a:gd name="T31" fmla="*/ 95 h 95"/>
                <a:gd name="T32" fmla="*/ 28 w 35"/>
                <a:gd name="T33" fmla="*/ 93 h 95"/>
                <a:gd name="T34" fmla="*/ 35 w 35"/>
                <a:gd name="T35" fmla="*/ 91 h 95"/>
                <a:gd name="T36" fmla="*/ 35 w 35"/>
                <a:gd name="T37" fmla="*/ 69 h 95"/>
                <a:gd name="T38" fmla="*/ 31 w 35"/>
                <a:gd name="T39" fmla="*/ 69 h 95"/>
                <a:gd name="T40" fmla="*/ 26 w 35"/>
                <a:gd name="T41" fmla="*/ 69 h 95"/>
                <a:gd name="T42" fmla="*/ 22 w 35"/>
                <a:gd name="T43" fmla="*/ 69 h 95"/>
                <a:gd name="T44" fmla="*/ 16 w 35"/>
                <a:gd name="T45" fmla="*/ 69 h 95"/>
                <a:gd name="T46" fmla="*/ 16 w 35"/>
                <a:gd name="T47" fmla="*/ 58 h 95"/>
                <a:gd name="T48" fmla="*/ 16 w 35"/>
                <a:gd name="T49" fmla="*/ 45 h 95"/>
                <a:gd name="T50" fmla="*/ 16 w 35"/>
                <a:gd name="T51" fmla="*/ 30 h 95"/>
                <a:gd name="T52" fmla="*/ 16 w 35"/>
                <a:gd name="T53" fmla="*/ 20 h 95"/>
                <a:gd name="T54" fmla="*/ 22 w 35"/>
                <a:gd name="T55" fmla="*/ 19 h 95"/>
                <a:gd name="T56" fmla="*/ 26 w 35"/>
                <a:gd name="T57" fmla="*/ 17 h 95"/>
                <a:gd name="T58" fmla="*/ 31 w 35"/>
                <a:gd name="T59" fmla="*/ 15 h 95"/>
                <a:gd name="T60" fmla="*/ 35 w 35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95">
                  <a:moveTo>
                    <a:pt x="35" y="15"/>
                  </a:moveTo>
                  <a:lnTo>
                    <a:pt x="35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15"/>
                  </a:lnTo>
                  <a:lnTo>
                    <a:pt x="1" y="37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1" y="91"/>
                  </a:lnTo>
                  <a:lnTo>
                    <a:pt x="11" y="95"/>
                  </a:lnTo>
                  <a:lnTo>
                    <a:pt x="20" y="95"/>
                  </a:lnTo>
                  <a:lnTo>
                    <a:pt x="28" y="93"/>
                  </a:lnTo>
                  <a:lnTo>
                    <a:pt x="35" y="91"/>
                  </a:lnTo>
                  <a:lnTo>
                    <a:pt x="35" y="69"/>
                  </a:lnTo>
                  <a:lnTo>
                    <a:pt x="31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16" y="58"/>
                  </a:lnTo>
                  <a:lnTo>
                    <a:pt x="16" y="45"/>
                  </a:lnTo>
                  <a:lnTo>
                    <a:pt x="16" y="30"/>
                  </a:lnTo>
                  <a:lnTo>
                    <a:pt x="16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31" y="15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49" name="Freeform 53"/>
            <p:cNvSpPr>
              <a:spLocks/>
            </p:cNvSpPr>
            <p:nvPr/>
          </p:nvSpPr>
          <p:spPr bwMode="auto">
            <a:xfrm>
              <a:off x="1863" y="1312"/>
              <a:ext cx="44" cy="101"/>
            </a:xfrm>
            <a:custGeom>
              <a:avLst/>
              <a:gdLst>
                <a:gd name="T0" fmla="*/ 0 w 38"/>
                <a:gd name="T1" fmla="*/ 69 h 91"/>
                <a:gd name="T2" fmla="*/ 0 w 38"/>
                <a:gd name="T3" fmla="*/ 91 h 91"/>
                <a:gd name="T4" fmla="*/ 6 w 38"/>
                <a:gd name="T5" fmla="*/ 89 h 91"/>
                <a:gd name="T6" fmla="*/ 13 w 38"/>
                <a:gd name="T7" fmla="*/ 87 h 91"/>
                <a:gd name="T8" fmla="*/ 23 w 38"/>
                <a:gd name="T9" fmla="*/ 87 h 91"/>
                <a:gd name="T10" fmla="*/ 34 w 38"/>
                <a:gd name="T11" fmla="*/ 87 h 91"/>
                <a:gd name="T12" fmla="*/ 36 w 38"/>
                <a:gd name="T13" fmla="*/ 67 h 91"/>
                <a:gd name="T14" fmla="*/ 38 w 38"/>
                <a:gd name="T15" fmla="*/ 45 h 91"/>
                <a:gd name="T16" fmla="*/ 38 w 38"/>
                <a:gd name="T17" fmla="*/ 22 h 91"/>
                <a:gd name="T18" fmla="*/ 36 w 38"/>
                <a:gd name="T19" fmla="*/ 0 h 91"/>
                <a:gd name="T20" fmla="*/ 28 w 38"/>
                <a:gd name="T21" fmla="*/ 0 h 91"/>
                <a:gd name="T22" fmla="*/ 19 w 38"/>
                <a:gd name="T23" fmla="*/ 0 h 91"/>
                <a:gd name="T24" fmla="*/ 10 w 38"/>
                <a:gd name="T25" fmla="*/ 0 h 91"/>
                <a:gd name="T26" fmla="*/ 0 w 38"/>
                <a:gd name="T27" fmla="*/ 0 h 91"/>
                <a:gd name="T28" fmla="*/ 0 w 38"/>
                <a:gd name="T29" fmla="*/ 15 h 91"/>
                <a:gd name="T30" fmla="*/ 4 w 38"/>
                <a:gd name="T31" fmla="*/ 15 h 91"/>
                <a:gd name="T32" fmla="*/ 10 w 38"/>
                <a:gd name="T33" fmla="*/ 15 h 91"/>
                <a:gd name="T34" fmla="*/ 13 w 38"/>
                <a:gd name="T35" fmla="*/ 15 h 91"/>
                <a:gd name="T36" fmla="*/ 17 w 38"/>
                <a:gd name="T37" fmla="*/ 17 h 91"/>
                <a:gd name="T38" fmla="*/ 17 w 38"/>
                <a:gd name="T39" fmla="*/ 28 h 91"/>
                <a:gd name="T40" fmla="*/ 19 w 38"/>
                <a:gd name="T41" fmla="*/ 41 h 91"/>
                <a:gd name="T42" fmla="*/ 19 w 38"/>
                <a:gd name="T43" fmla="*/ 56 h 91"/>
                <a:gd name="T44" fmla="*/ 19 w 38"/>
                <a:gd name="T45" fmla="*/ 69 h 91"/>
                <a:gd name="T46" fmla="*/ 15 w 38"/>
                <a:gd name="T47" fmla="*/ 69 h 91"/>
                <a:gd name="T48" fmla="*/ 10 w 38"/>
                <a:gd name="T49" fmla="*/ 69 h 91"/>
                <a:gd name="T50" fmla="*/ 6 w 38"/>
                <a:gd name="T51" fmla="*/ 69 h 91"/>
                <a:gd name="T52" fmla="*/ 0 w 38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91">
                  <a:moveTo>
                    <a:pt x="0" y="69"/>
                  </a:moveTo>
                  <a:lnTo>
                    <a:pt x="0" y="91"/>
                  </a:lnTo>
                  <a:lnTo>
                    <a:pt x="6" y="89"/>
                  </a:lnTo>
                  <a:lnTo>
                    <a:pt x="13" y="87"/>
                  </a:lnTo>
                  <a:lnTo>
                    <a:pt x="23" y="87"/>
                  </a:lnTo>
                  <a:lnTo>
                    <a:pt x="34" y="87"/>
                  </a:lnTo>
                  <a:lnTo>
                    <a:pt x="36" y="67"/>
                  </a:lnTo>
                  <a:lnTo>
                    <a:pt x="38" y="45"/>
                  </a:lnTo>
                  <a:lnTo>
                    <a:pt x="38" y="2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9" y="41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15" y="69"/>
                  </a:lnTo>
                  <a:lnTo>
                    <a:pt x="10" y="69"/>
                  </a:lnTo>
                  <a:lnTo>
                    <a:pt x="6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0" name="Freeform 54"/>
            <p:cNvSpPr>
              <a:spLocks/>
            </p:cNvSpPr>
            <p:nvPr/>
          </p:nvSpPr>
          <p:spPr bwMode="auto">
            <a:xfrm>
              <a:off x="1825" y="1312"/>
              <a:ext cx="38" cy="105"/>
            </a:xfrm>
            <a:custGeom>
              <a:avLst/>
              <a:gdLst>
                <a:gd name="T0" fmla="*/ 33 w 33"/>
                <a:gd name="T1" fmla="*/ 15 h 95"/>
                <a:gd name="T2" fmla="*/ 33 w 33"/>
                <a:gd name="T3" fmla="*/ 0 h 95"/>
                <a:gd name="T4" fmla="*/ 26 w 33"/>
                <a:gd name="T5" fmla="*/ 0 h 95"/>
                <a:gd name="T6" fmla="*/ 17 w 33"/>
                <a:gd name="T7" fmla="*/ 0 h 95"/>
                <a:gd name="T8" fmla="*/ 9 w 33"/>
                <a:gd name="T9" fmla="*/ 0 h 95"/>
                <a:gd name="T10" fmla="*/ 4 w 33"/>
                <a:gd name="T11" fmla="*/ 0 h 95"/>
                <a:gd name="T12" fmla="*/ 2 w 33"/>
                <a:gd name="T13" fmla="*/ 2 h 95"/>
                <a:gd name="T14" fmla="*/ 0 w 33"/>
                <a:gd name="T15" fmla="*/ 15 h 95"/>
                <a:gd name="T16" fmla="*/ 0 w 33"/>
                <a:gd name="T17" fmla="*/ 37 h 95"/>
                <a:gd name="T18" fmla="*/ 0 w 33"/>
                <a:gd name="T19" fmla="*/ 65 h 95"/>
                <a:gd name="T20" fmla="*/ 2 w 33"/>
                <a:gd name="T21" fmla="*/ 71 h 95"/>
                <a:gd name="T22" fmla="*/ 0 w 33"/>
                <a:gd name="T23" fmla="*/ 78 h 95"/>
                <a:gd name="T24" fmla="*/ 0 w 33"/>
                <a:gd name="T25" fmla="*/ 86 h 95"/>
                <a:gd name="T26" fmla="*/ 0 w 33"/>
                <a:gd name="T27" fmla="*/ 91 h 95"/>
                <a:gd name="T28" fmla="*/ 11 w 33"/>
                <a:gd name="T29" fmla="*/ 95 h 95"/>
                <a:gd name="T30" fmla="*/ 20 w 33"/>
                <a:gd name="T31" fmla="*/ 95 h 95"/>
                <a:gd name="T32" fmla="*/ 26 w 33"/>
                <a:gd name="T33" fmla="*/ 93 h 95"/>
                <a:gd name="T34" fmla="*/ 33 w 33"/>
                <a:gd name="T35" fmla="*/ 91 h 95"/>
                <a:gd name="T36" fmla="*/ 33 w 33"/>
                <a:gd name="T37" fmla="*/ 69 h 95"/>
                <a:gd name="T38" fmla="*/ 30 w 33"/>
                <a:gd name="T39" fmla="*/ 69 h 95"/>
                <a:gd name="T40" fmla="*/ 26 w 33"/>
                <a:gd name="T41" fmla="*/ 69 h 95"/>
                <a:gd name="T42" fmla="*/ 20 w 33"/>
                <a:gd name="T43" fmla="*/ 69 h 95"/>
                <a:gd name="T44" fmla="*/ 17 w 33"/>
                <a:gd name="T45" fmla="*/ 69 h 95"/>
                <a:gd name="T46" fmla="*/ 17 w 33"/>
                <a:gd name="T47" fmla="*/ 58 h 95"/>
                <a:gd name="T48" fmla="*/ 17 w 33"/>
                <a:gd name="T49" fmla="*/ 45 h 95"/>
                <a:gd name="T50" fmla="*/ 17 w 33"/>
                <a:gd name="T51" fmla="*/ 30 h 95"/>
                <a:gd name="T52" fmla="*/ 17 w 33"/>
                <a:gd name="T53" fmla="*/ 20 h 95"/>
                <a:gd name="T54" fmla="*/ 22 w 33"/>
                <a:gd name="T55" fmla="*/ 19 h 95"/>
                <a:gd name="T56" fmla="*/ 26 w 33"/>
                <a:gd name="T57" fmla="*/ 17 h 95"/>
                <a:gd name="T58" fmla="*/ 30 w 33"/>
                <a:gd name="T59" fmla="*/ 15 h 95"/>
                <a:gd name="T60" fmla="*/ 33 w 33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95">
                  <a:moveTo>
                    <a:pt x="33" y="15"/>
                  </a:moveTo>
                  <a:lnTo>
                    <a:pt x="33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1" y="95"/>
                  </a:lnTo>
                  <a:lnTo>
                    <a:pt x="20" y="95"/>
                  </a:lnTo>
                  <a:lnTo>
                    <a:pt x="26" y="93"/>
                  </a:lnTo>
                  <a:lnTo>
                    <a:pt x="33" y="91"/>
                  </a:lnTo>
                  <a:lnTo>
                    <a:pt x="33" y="69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7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30" y="15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1" name="Freeform 55"/>
            <p:cNvSpPr>
              <a:spLocks/>
            </p:cNvSpPr>
            <p:nvPr/>
          </p:nvSpPr>
          <p:spPr bwMode="auto">
            <a:xfrm>
              <a:off x="3000" y="1312"/>
              <a:ext cx="42" cy="101"/>
            </a:xfrm>
            <a:custGeom>
              <a:avLst/>
              <a:gdLst>
                <a:gd name="T0" fmla="*/ 0 w 37"/>
                <a:gd name="T1" fmla="*/ 69 h 91"/>
                <a:gd name="T2" fmla="*/ 0 w 37"/>
                <a:gd name="T3" fmla="*/ 91 h 91"/>
                <a:gd name="T4" fmla="*/ 5 w 37"/>
                <a:gd name="T5" fmla="*/ 89 h 91"/>
                <a:gd name="T6" fmla="*/ 13 w 37"/>
                <a:gd name="T7" fmla="*/ 87 h 91"/>
                <a:gd name="T8" fmla="*/ 22 w 37"/>
                <a:gd name="T9" fmla="*/ 87 h 91"/>
                <a:gd name="T10" fmla="*/ 33 w 37"/>
                <a:gd name="T11" fmla="*/ 87 h 91"/>
                <a:gd name="T12" fmla="*/ 35 w 37"/>
                <a:gd name="T13" fmla="*/ 67 h 91"/>
                <a:gd name="T14" fmla="*/ 37 w 37"/>
                <a:gd name="T15" fmla="*/ 45 h 91"/>
                <a:gd name="T16" fmla="*/ 37 w 37"/>
                <a:gd name="T17" fmla="*/ 22 h 91"/>
                <a:gd name="T18" fmla="*/ 35 w 37"/>
                <a:gd name="T19" fmla="*/ 0 h 91"/>
                <a:gd name="T20" fmla="*/ 28 w 37"/>
                <a:gd name="T21" fmla="*/ 0 h 91"/>
                <a:gd name="T22" fmla="*/ 18 w 37"/>
                <a:gd name="T23" fmla="*/ 0 h 91"/>
                <a:gd name="T24" fmla="*/ 9 w 37"/>
                <a:gd name="T25" fmla="*/ 0 h 91"/>
                <a:gd name="T26" fmla="*/ 0 w 37"/>
                <a:gd name="T27" fmla="*/ 0 h 91"/>
                <a:gd name="T28" fmla="*/ 0 w 37"/>
                <a:gd name="T29" fmla="*/ 15 h 91"/>
                <a:gd name="T30" fmla="*/ 3 w 37"/>
                <a:gd name="T31" fmla="*/ 15 h 91"/>
                <a:gd name="T32" fmla="*/ 7 w 37"/>
                <a:gd name="T33" fmla="*/ 15 h 91"/>
                <a:gd name="T34" fmla="*/ 11 w 37"/>
                <a:gd name="T35" fmla="*/ 15 h 91"/>
                <a:gd name="T36" fmla="*/ 17 w 37"/>
                <a:gd name="T37" fmla="*/ 17 h 91"/>
                <a:gd name="T38" fmla="*/ 17 w 37"/>
                <a:gd name="T39" fmla="*/ 28 h 91"/>
                <a:gd name="T40" fmla="*/ 18 w 37"/>
                <a:gd name="T41" fmla="*/ 41 h 91"/>
                <a:gd name="T42" fmla="*/ 18 w 37"/>
                <a:gd name="T43" fmla="*/ 56 h 91"/>
                <a:gd name="T44" fmla="*/ 18 w 37"/>
                <a:gd name="T45" fmla="*/ 69 h 91"/>
                <a:gd name="T46" fmla="*/ 13 w 37"/>
                <a:gd name="T47" fmla="*/ 69 h 91"/>
                <a:gd name="T48" fmla="*/ 9 w 37"/>
                <a:gd name="T49" fmla="*/ 69 h 91"/>
                <a:gd name="T50" fmla="*/ 3 w 37"/>
                <a:gd name="T51" fmla="*/ 69 h 91"/>
                <a:gd name="T52" fmla="*/ 0 w 37"/>
                <a:gd name="T5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91">
                  <a:moveTo>
                    <a:pt x="0" y="69"/>
                  </a:moveTo>
                  <a:lnTo>
                    <a:pt x="0" y="91"/>
                  </a:lnTo>
                  <a:lnTo>
                    <a:pt x="5" y="89"/>
                  </a:lnTo>
                  <a:lnTo>
                    <a:pt x="13" y="87"/>
                  </a:lnTo>
                  <a:lnTo>
                    <a:pt x="22" y="87"/>
                  </a:lnTo>
                  <a:lnTo>
                    <a:pt x="33" y="87"/>
                  </a:lnTo>
                  <a:lnTo>
                    <a:pt x="35" y="67"/>
                  </a:lnTo>
                  <a:lnTo>
                    <a:pt x="37" y="45"/>
                  </a:lnTo>
                  <a:lnTo>
                    <a:pt x="37" y="2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17" y="28"/>
                  </a:lnTo>
                  <a:lnTo>
                    <a:pt x="18" y="41"/>
                  </a:lnTo>
                  <a:lnTo>
                    <a:pt x="18" y="56"/>
                  </a:lnTo>
                  <a:lnTo>
                    <a:pt x="18" y="69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3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2" name="Freeform 56"/>
            <p:cNvSpPr>
              <a:spLocks/>
            </p:cNvSpPr>
            <p:nvPr/>
          </p:nvSpPr>
          <p:spPr bwMode="auto">
            <a:xfrm>
              <a:off x="2961" y="1312"/>
              <a:ext cx="39" cy="105"/>
            </a:xfrm>
            <a:custGeom>
              <a:avLst/>
              <a:gdLst>
                <a:gd name="T0" fmla="*/ 34 w 34"/>
                <a:gd name="T1" fmla="*/ 15 h 95"/>
                <a:gd name="T2" fmla="*/ 34 w 34"/>
                <a:gd name="T3" fmla="*/ 0 h 95"/>
                <a:gd name="T4" fmla="*/ 26 w 34"/>
                <a:gd name="T5" fmla="*/ 0 h 95"/>
                <a:gd name="T6" fmla="*/ 17 w 34"/>
                <a:gd name="T7" fmla="*/ 0 h 95"/>
                <a:gd name="T8" fmla="*/ 10 w 34"/>
                <a:gd name="T9" fmla="*/ 0 h 95"/>
                <a:gd name="T10" fmla="*/ 4 w 34"/>
                <a:gd name="T11" fmla="*/ 0 h 95"/>
                <a:gd name="T12" fmla="*/ 2 w 34"/>
                <a:gd name="T13" fmla="*/ 2 h 95"/>
                <a:gd name="T14" fmla="*/ 0 w 34"/>
                <a:gd name="T15" fmla="*/ 15 h 95"/>
                <a:gd name="T16" fmla="*/ 0 w 34"/>
                <a:gd name="T17" fmla="*/ 37 h 95"/>
                <a:gd name="T18" fmla="*/ 0 w 34"/>
                <a:gd name="T19" fmla="*/ 65 h 95"/>
                <a:gd name="T20" fmla="*/ 2 w 34"/>
                <a:gd name="T21" fmla="*/ 71 h 95"/>
                <a:gd name="T22" fmla="*/ 0 w 34"/>
                <a:gd name="T23" fmla="*/ 78 h 95"/>
                <a:gd name="T24" fmla="*/ 0 w 34"/>
                <a:gd name="T25" fmla="*/ 86 h 95"/>
                <a:gd name="T26" fmla="*/ 0 w 34"/>
                <a:gd name="T27" fmla="*/ 91 h 95"/>
                <a:gd name="T28" fmla="*/ 10 w 34"/>
                <a:gd name="T29" fmla="*/ 95 h 95"/>
                <a:gd name="T30" fmla="*/ 19 w 34"/>
                <a:gd name="T31" fmla="*/ 95 h 95"/>
                <a:gd name="T32" fmla="*/ 26 w 34"/>
                <a:gd name="T33" fmla="*/ 93 h 95"/>
                <a:gd name="T34" fmla="*/ 34 w 34"/>
                <a:gd name="T35" fmla="*/ 91 h 95"/>
                <a:gd name="T36" fmla="*/ 34 w 34"/>
                <a:gd name="T37" fmla="*/ 69 h 95"/>
                <a:gd name="T38" fmla="*/ 30 w 34"/>
                <a:gd name="T39" fmla="*/ 69 h 95"/>
                <a:gd name="T40" fmla="*/ 26 w 34"/>
                <a:gd name="T41" fmla="*/ 69 h 95"/>
                <a:gd name="T42" fmla="*/ 21 w 34"/>
                <a:gd name="T43" fmla="*/ 69 h 95"/>
                <a:gd name="T44" fmla="*/ 17 w 34"/>
                <a:gd name="T45" fmla="*/ 69 h 95"/>
                <a:gd name="T46" fmla="*/ 17 w 34"/>
                <a:gd name="T47" fmla="*/ 58 h 95"/>
                <a:gd name="T48" fmla="*/ 17 w 34"/>
                <a:gd name="T49" fmla="*/ 45 h 95"/>
                <a:gd name="T50" fmla="*/ 17 w 34"/>
                <a:gd name="T51" fmla="*/ 30 h 95"/>
                <a:gd name="T52" fmla="*/ 15 w 34"/>
                <a:gd name="T53" fmla="*/ 20 h 95"/>
                <a:gd name="T54" fmla="*/ 21 w 34"/>
                <a:gd name="T55" fmla="*/ 19 h 95"/>
                <a:gd name="T56" fmla="*/ 26 w 34"/>
                <a:gd name="T57" fmla="*/ 17 h 95"/>
                <a:gd name="T58" fmla="*/ 30 w 34"/>
                <a:gd name="T59" fmla="*/ 15 h 95"/>
                <a:gd name="T60" fmla="*/ 34 w 34"/>
                <a:gd name="T61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95">
                  <a:moveTo>
                    <a:pt x="34" y="15"/>
                  </a:moveTo>
                  <a:lnTo>
                    <a:pt x="34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0" y="95"/>
                  </a:lnTo>
                  <a:lnTo>
                    <a:pt x="19" y="95"/>
                  </a:lnTo>
                  <a:lnTo>
                    <a:pt x="26" y="93"/>
                  </a:lnTo>
                  <a:lnTo>
                    <a:pt x="34" y="91"/>
                  </a:lnTo>
                  <a:lnTo>
                    <a:pt x="34" y="69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7" y="58"/>
                  </a:lnTo>
                  <a:lnTo>
                    <a:pt x="17" y="45"/>
                  </a:lnTo>
                  <a:lnTo>
                    <a:pt x="17" y="30"/>
                  </a:lnTo>
                  <a:lnTo>
                    <a:pt x="15" y="20"/>
                  </a:lnTo>
                  <a:lnTo>
                    <a:pt x="21" y="19"/>
                  </a:lnTo>
                  <a:lnTo>
                    <a:pt x="26" y="17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3" name="Freeform 57"/>
            <p:cNvSpPr>
              <a:spLocks/>
            </p:cNvSpPr>
            <p:nvPr/>
          </p:nvSpPr>
          <p:spPr bwMode="auto">
            <a:xfrm>
              <a:off x="846" y="1305"/>
              <a:ext cx="80" cy="153"/>
            </a:xfrm>
            <a:custGeom>
              <a:avLst/>
              <a:gdLst>
                <a:gd name="T0" fmla="*/ 55 w 70"/>
                <a:gd name="T1" fmla="*/ 133 h 138"/>
                <a:gd name="T2" fmla="*/ 50 w 70"/>
                <a:gd name="T3" fmla="*/ 121 h 138"/>
                <a:gd name="T4" fmla="*/ 42 w 70"/>
                <a:gd name="T5" fmla="*/ 105 h 138"/>
                <a:gd name="T6" fmla="*/ 33 w 70"/>
                <a:gd name="T7" fmla="*/ 84 h 138"/>
                <a:gd name="T8" fmla="*/ 22 w 70"/>
                <a:gd name="T9" fmla="*/ 64 h 138"/>
                <a:gd name="T10" fmla="*/ 13 w 70"/>
                <a:gd name="T11" fmla="*/ 41 h 138"/>
                <a:gd name="T12" fmla="*/ 5 w 70"/>
                <a:gd name="T13" fmla="*/ 23 h 138"/>
                <a:gd name="T14" fmla="*/ 1 w 70"/>
                <a:gd name="T15" fmla="*/ 8 h 138"/>
                <a:gd name="T16" fmla="*/ 0 w 70"/>
                <a:gd name="T17" fmla="*/ 0 h 138"/>
                <a:gd name="T18" fmla="*/ 20 w 70"/>
                <a:gd name="T19" fmla="*/ 21 h 138"/>
                <a:gd name="T20" fmla="*/ 37 w 70"/>
                <a:gd name="T21" fmla="*/ 45 h 138"/>
                <a:gd name="T22" fmla="*/ 52 w 70"/>
                <a:gd name="T23" fmla="*/ 71 h 138"/>
                <a:gd name="T24" fmla="*/ 63 w 70"/>
                <a:gd name="T25" fmla="*/ 97 h 138"/>
                <a:gd name="T26" fmla="*/ 70 w 70"/>
                <a:gd name="T27" fmla="*/ 118 h 138"/>
                <a:gd name="T28" fmla="*/ 70 w 70"/>
                <a:gd name="T29" fmla="*/ 133 h 138"/>
                <a:gd name="T30" fmla="*/ 67 w 70"/>
                <a:gd name="T31" fmla="*/ 138 h 138"/>
                <a:gd name="T32" fmla="*/ 55 w 70"/>
                <a:gd name="T33" fmla="*/ 1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8">
                  <a:moveTo>
                    <a:pt x="55" y="133"/>
                  </a:moveTo>
                  <a:lnTo>
                    <a:pt x="50" y="121"/>
                  </a:lnTo>
                  <a:lnTo>
                    <a:pt x="42" y="105"/>
                  </a:lnTo>
                  <a:lnTo>
                    <a:pt x="33" y="84"/>
                  </a:lnTo>
                  <a:lnTo>
                    <a:pt x="22" y="64"/>
                  </a:lnTo>
                  <a:lnTo>
                    <a:pt x="13" y="41"/>
                  </a:lnTo>
                  <a:lnTo>
                    <a:pt x="5" y="23"/>
                  </a:lnTo>
                  <a:lnTo>
                    <a:pt x="1" y="8"/>
                  </a:lnTo>
                  <a:lnTo>
                    <a:pt x="0" y="0"/>
                  </a:lnTo>
                  <a:lnTo>
                    <a:pt x="20" y="21"/>
                  </a:lnTo>
                  <a:lnTo>
                    <a:pt x="37" y="45"/>
                  </a:lnTo>
                  <a:lnTo>
                    <a:pt x="52" y="71"/>
                  </a:lnTo>
                  <a:lnTo>
                    <a:pt x="63" y="97"/>
                  </a:lnTo>
                  <a:lnTo>
                    <a:pt x="70" y="118"/>
                  </a:lnTo>
                  <a:lnTo>
                    <a:pt x="70" y="133"/>
                  </a:lnTo>
                  <a:lnTo>
                    <a:pt x="67" y="138"/>
                  </a:lnTo>
                  <a:lnTo>
                    <a:pt x="55" y="133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4" name="Freeform 58"/>
            <p:cNvSpPr>
              <a:spLocks/>
            </p:cNvSpPr>
            <p:nvPr/>
          </p:nvSpPr>
          <p:spPr bwMode="auto">
            <a:xfrm>
              <a:off x="805" y="418"/>
              <a:ext cx="2876" cy="879"/>
            </a:xfrm>
            <a:custGeom>
              <a:avLst/>
              <a:gdLst>
                <a:gd name="T0" fmla="*/ 50 w 2516"/>
                <a:gd name="T1" fmla="*/ 742 h 792"/>
                <a:gd name="T2" fmla="*/ 88 w 2516"/>
                <a:gd name="T3" fmla="*/ 660 h 792"/>
                <a:gd name="T4" fmla="*/ 155 w 2516"/>
                <a:gd name="T5" fmla="*/ 572 h 792"/>
                <a:gd name="T6" fmla="*/ 490 w 2516"/>
                <a:gd name="T7" fmla="*/ 391 h 792"/>
                <a:gd name="T8" fmla="*/ 921 w 2516"/>
                <a:gd name="T9" fmla="*/ 164 h 792"/>
                <a:gd name="T10" fmla="*/ 1174 w 2516"/>
                <a:gd name="T11" fmla="*/ 75 h 792"/>
                <a:gd name="T12" fmla="*/ 1372 w 2516"/>
                <a:gd name="T13" fmla="*/ 149 h 792"/>
                <a:gd name="T14" fmla="*/ 1780 w 2516"/>
                <a:gd name="T15" fmla="*/ 313 h 792"/>
                <a:gd name="T16" fmla="*/ 2108 w 2516"/>
                <a:gd name="T17" fmla="*/ 447 h 792"/>
                <a:gd name="T18" fmla="*/ 2244 w 2516"/>
                <a:gd name="T19" fmla="*/ 507 h 792"/>
                <a:gd name="T20" fmla="*/ 2382 w 2516"/>
                <a:gd name="T21" fmla="*/ 580 h 792"/>
                <a:gd name="T22" fmla="*/ 2442 w 2516"/>
                <a:gd name="T23" fmla="*/ 630 h 792"/>
                <a:gd name="T24" fmla="*/ 2371 w 2516"/>
                <a:gd name="T25" fmla="*/ 607 h 792"/>
                <a:gd name="T26" fmla="*/ 2210 w 2516"/>
                <a:gd name="T27" fmla="*/ 535 h 792"/>
                <a:gd name="T28" fmla="*/ 2030 w 2516"/>
                <a:gd name="T29" fmla="*/ 453 h 792"/>
                <a:gd name="T30" fmla="*/ 1651 w 2516"/>
                <a:gd name="T31" fmla="*/ 300 h 792"/>
                <a:gd name="T32" fmla="*/ 1267 w 2516"/>
                <a:gd name="T33" fmla="*/ 146 h 792"/>
                <a:gd name="T34" fmla="*/ 1048 w 2516"/>
                <a:gd name="T35" fmla="*/ 149 h 792"/>
                <a:gd name="T36" fmla="*/ 850 w 2516"/>
                <a:gd name="T37" fmla="*/ 244 h 792"/>
                <a:gd name="T38" fmla="*/ 656 w 2516"/>
                <a:gd name="T39" fmla="*/ 349 h 792"/>
                <a:gd name="T40" fmla="*/ 474 w 2516"/>
                <a:gd name="T41" fmla="*/ 447 h 792"/>
                <a:gd name="T42" fmla="*/ 283 w 2516"/>
                <a:gd name="T43" fmla="*/ 553 h 792"/>
                <a:gd name="T44" fmla="*/ 132 w 2516"/>
                <a:gd name="T45" fmla="*/ 628 h 792"/>
                <a:gd name="T46" fmla="*/ 369 w 2516"/>
                <a:gd name="T47" fmla="*/ 660 h 792"/>
                <a:gd name="T48" fmla="*/ 837 w 2516"/>
                <a:gd name="T49" fmla="*/ 658 h 792"/>
                <a:gd name="T50" fmla="*/ 1292 w 2516"/>
                <a:gd name="T51" fmla="*/ 656 h 792"/>
                <a:gd name="T52" fmla="*/ 1732 w 2516"/>
                <a:gd name="T53" fmla="*/ 656 h 792"/>
                <a:gd name="T54" fmla="*/ 2151 w 2516"/>
                <a:gd name="T55" fmla="*/ 660 h 792"/>
                <a:gd name="T56" fmla="*/ 2477 w 2516"/>
                <a:gd name="T57" fmla="*/ 652 h 792"/>
                <a:gd name="T58" fmla="*/ 2371 w 2516"/>
                <a:gd name="T59" fmla="*/ 526 h 792"/>
                <a:gd name="T60" fmla="*/ 2102 w 2516"/>
                <a:gd name="T61" fmla="*/ 397 h 792"/>
                <a:gd name="T62" fmla="*/ 1800 w 2516"/>
                <a:gd name="T63" fmla="*/ 268 h 792"/>
                <a:gd name="T64" fmla="*/ 1512 w 2516"/>
                <a:gd name="T65" fmla="*/ 153 h 792"/>
                <a:gd name="T66" fmla="*/ 1288 w 2516"/>
                <a:gd name="T67" fmla="*/ 58 h 792"/>
                <a:gd name="T68" fmla="*/ 1191 w 2516"/>
                <a:gd name="T69" fmla="*/ 2 h 792"/>
                <a:gd name="T70" fmla="*/ 1314 w 2516"/>
                <a:gd name="T71" fmla="*/ 36 h 792"/>
                <a:gd name="T72" fmla="*/ 1551 w 2516"/>
                <a:gd name="T73" fmla="*/ 119 h 792"/>
                <a:gd name="T74" fmla="*/ 1808 w 2516"/>
                <a:gd name="T75" fmla="*/ 220 h 792"/>
                <a:gd name="T76" fmla="*/ 2067 w 2516"/>
                <a:gd name="T77" fmla="*/ 334 h 792"/>
                <a:gd name="T78" fmla="*/ 2313 w 2516"/>
                <a:gd name="T79" fmla="*/ 457 h 792"/>
                <a:gd name="T80" fmla="*/ 2497 w 2516"/>
                <a:gd name="T81" fmla="*/ 572 h 792"/>
                <a:gd name="T82" fmla="*/ 2503 w 2516"/>
                <a:gd name="T83" fmla="*/ 678 h 792"/>
                <a:gd name="T84" fmla="*/ 2274 w 2516"/>
                <a:gd name="T85" fmla="*/ 706 h 792"/>
                <a:gd name="T86" fmla="*/ 1756 w 2516"/>
                <a:gd name="T87" fmla="*/ 701 h 792"/>
                <a:gd name="T88" fmla="*/ 1124 w 2516"/>
                <a:gd name="T89" fmla="*/ 695 h 792"/>
                <a:gd name="T90" fmla="*/ 539 w 2516"/>
                <a:gd name="T91" fmla="*/ 691 h 792"/>
                <a:gd name="T92" fmla="*/ 166 w 2516"/>
                <a:gd name="T93" fmla="*/ 689 h 792"/>
                <a:gd name="T94" fmla="*/ 90 w 2516"/>
                <a:gd name="T95" fmla="*/ 689 h 792"/>
                <a:gd name="T96" fmla="*/ 110 w 2516"/>
                <a:gd name="T97" fmla="*/ 753 h 792"/>
                <a:gd name="T98" fmla="*/ 457 w 2516"/>
                <a:gd name="T99" fmla="*/ 753 h 792"/>
                <a:gd name="T100" fmla="*/ 1021 w 2516"/>
                <a:gd name="T101" fmla="*/ 747 h 792"/>
                <a:gd name="T102" fmla="*/ 1653 w 2516"/>
                <a:gd name="T103" fmla="*/ 743 h 792"/>
                <a:gd name="T104" fmla="*/ 2194 w 2516"/>
                <a:gd name="T105" fmla="*/ 743 h 792"/>
                <a:gd name="T106" fmla="*/ 2488 w 2516"/>
                <a:gd name="T107" fmla="*/ 753 h 792"/>
                <a:gd name="T108" fmla="*/ 2408 w 2516"/>
                <a:gd name="T109" fmla="*/ 773 h 792"/>
                <a:gd name="T110" fmla="*/ 1920 w 2516"/>
                <a:gd name="T111" fmla="*/ 786 h 792"/>
                <a:gd name="T112" fmla="*/ 1226 w 2516"/>
                <a:gd name="T113" fmla="*/ 792 h 792"/>
                <a:gd name="T114" fmla="*/ 542 w 2516"/>
                <a:gd name="T115" fmla="*/ 790 h 792"/>
                <a:gd name="T116" fmla="*/ 80 w 2516"/>
                <a:gd name="T117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6" h="792">
                  <a:moveTo>
                    <a:pt x="0" y="775"/>
                  </a:moveTo>
                  <a:lnTo>
                    <a:pt x="13" y="771"/>
                  </a:lnTo>
                  <a:lnTo>
                    <a:pt x="26" y="768"/>
                  </a:lnTo>
                  <a:lnTo>
                    <a:pt x="37" y="766"/>
                  </a:lnTo>
                  <a:lnTo>
                    <a:pt x="50" y="764"/>
                  </a:lnTo>
                  <a:lnTo>
                    <a:pt x="50" y="742"/>
                  </a:lnTo>
                  <a:lnTo>
                    <a:pt x="52" y="717"/>
                  </a:lnTo>
                  <a:lnTo>
                    <a:pt x="52" y="689"/>
                  </a:lnTo>
                  <a:lnTo>
                    <a:pt x="52" y="663"/>
                  </a:lnTo>
                  <a:lnTo>
                    <a:pt x="58" y="663"/>
                  </a:lnTo>
                  <a:lnTo>
                    <a:pt x="71" y="660"/>
                  </a:lnTo>
                  <a:lnTo>
                    <a:pt x="88" y="660"/>
                  </a:lnTo>
                  <a:lnTo>
                    <a:pt x="106" y="663"/>
                  </a:lnTo>
                  <a:lnTo>
                    <a:pt x="105" y="645"/>
                  </a:lnTo>
                  <a:lnTo>
                    <a:pt x="105" y="617"/>
                  </a:lnTo>
                  <a:lnTo>
                    <a:pt x="106" y="593"/>
                  </a:lnTo>
                  <a:lnTo>
                    <a:pt x="114" y="589"/>
                  </a:lnTo>
                  <a:lnTo>
                    <a:pt x="155" y="572"/>
                  </a:lnTo>
                  <a:lnTo>
                    <a:pt x="201" y="550"/>
                  </a:lnTo>
                  <a:lnTo>
                    <a:pt x="252" y="524"/>
                  </a:lnTo>
                  <a:lnTo>
                    <a:pt x="306" y="494"/>
                  </a:lnTo>
                  <a:lnTo>
                    <a:pt x="364" y="462"/>
                  </a:lnTo>
                  <a:lnTo>
                    <a:pt x="425" y="429"/>
                  </a:lnTo>
                  <a:lnTo>
                    <a:pt x="490" y="391"/>
                  </a:lnTo>
                  <a:lnTo>
                    <a:pt x="557" y="354"/>
                  </a:lnTo>
                  <a:lnTo>
                    <a:pt x="626" y="317"/>
                  </a:lnTo>
                  <a:lnTo>
                    <a:pt x="699" y="278"/>
                  </a:lnTo>
                  <a:lnTo>
                    <a:pt x="772" y="239"/>
                  </a:lnTo>
                  <a:lnTo>
                    <a:pt x="846" y="201"/>
                  </a:lnTo>
                  <a:lnTo>
                    <a:pt x="921" y="164"/>
                  </a:lnTo>
                  <a:lnTo>
                    <a:pt x="997" y="129"/>
                  </a:lnTo>
                  <a:lnTo>
                    <a:pt x="1074" y="95"/>
                  </a:lnTo>
                  <a:lnTo>
                    <a:pt x="1150" y="64"/>
                  </a:lnTo>
                  <a:lnTo>
                    <a:pt x="1154" y="69"/>
                  </a:lnTo>
                  <a:lnTo>
                    <a:pt x="1165" y="73"/>
                  </a:lnTo>
                  <a:lnTo>
                    <a:pt x="1174" y="75"/>
                  </a:lnTo>
                  <a:lnTo>
                    <a:pt x="1178" y="80"/>
                  </a:lnTo>
                  <a:lnTo>
                    <a:pt x="1198" y="86"/>
                  </a:lnTo>
                  <a:lnTo>
                    <a:pt x="1228" y="97"/>
                  </a:lnTo>
                  <a:lnTo>
                    <a:pt x="1269" y="110"/>
                  </a:lnTo>
                  <a:lnTo>
                    <a:pt x="1318" y="129"/>
                  </a:lnTo>
                  <a:lnTo>
                    <a:pt x="1372" y="149"/>
                  </a:lnTo>
                  <a:lnTo>
                    <a:pt x="1433" y="173"/>
                  </a:lnTo>
                  <a:lnTo>
                    <a:pt x="1499" y="200"/>
                  </a:lnTo>
                  <a:lnTo>
                    <a:pt x="1568" y="227"/>
                  </a:lnTo>
                  <a:lnTo>
                    <a:pt x="1638" y="255"/>
                  </a:lnTo>
                  <a:lnTo>
                    <a:pt x="1709" y="283"/>
                  </a:lnTo>
                  <a:lnTo>
                    <a:pt x="1780" y="313"/>
                  </a:lnTo>
                  <a:lnTo>
                    <a:pt x="1849" y="341"/>
                  </a:lnTo>
                  <a:lnTo>
                    <a:pt x="1916" y="369"/>
                  </a:lnTo>
                  <a:lnTo>
                    <a:pt x="1979" y="393"/>
                  </a:lnTo>
                  <a:lnTo>
                    <a:pt x="2037" y="417"/>
                  </a:lnTo>
                  <a:lnTo>
                    <a:pt x="2087" y="438"/>
                  </a:lnTo>
                  <a:lnTo>
                    <a:pt x="2108" y="447"/>
                  </a:lnTo>
                  <a:lnTo>
                    <a:pt x="2128" y="455"/>
                  </a:lnTo>
                  <a:lnTo>
                    <a:pt x="2151" y="464"/>
                  </a:lnTo>
                  <a:lnTo>
                    <a:pt x="2175" y="475"/>
                  </a:lnTo>
                  <a:lnTo>
                    <a:pt x="2197" y="485"/>
                  </a:lnTo>
                  <a:lnTo>
                    <a:pt x="2222" y="496"/>
                  </a:lnTo>
                  <a:lnTo>
                    <a:pt x="2244" y="507"/>
                  </a:lnTo>
                  <a:lnTo>
                    <a:pt x="2268" y="518"/>
                  </a:lnTo>
                  <a:lnTo>
                    <a:pt x="2292" y="529"/>
                  </a:lnTo>
                  <a:lnTo>
                    <a:pt x="2317" y="542"/>
                  </a:lnTo>
                  <a:lnTo>
                    <a:pt x="2339" y="553"/>
                  </a:lnTo>
                  <a:lnTo>
                    <a:pt x="2361" y="566"/>
                  </a:lnTo>
                  <a:lnTo>
                    <a:pt x="2382" y="580"/>
                  </a:lnTo>
                  <a:lnTo>
                    <a:pt x="2404" y="594"/>
                  </a:lnTo>
                  <a:lnTo>
                    <a:pt x="2423" y="607"/>
                  </a:lnTo>
                  <a:lnTo>
                    <a:pt x="2442" y="622"/>
                  </a:lnTo>
                  <a:lnTo>
                    <a:pt x="2442" y="624"/>
                  </a:lnTo>
                  <a:lnTo>
                    <a:pt x="2442" y="626"/>
                  </a:lnTo>
                  <a:lnTo>
                    <a:pt x="2442" y="630"/>
                  </a:lnTo>
                  <a:lnTo>
                    <a:pt x="2443" y="632"/>
                  </a:lnTo>
                  <a:lnTo>
                    <a:pt x="2436" y="632"/>
                  </a:lnTo>
                  <a:lnTo>
                    <a:pt x="2425" y="628"/>
                  </a:lnTo>
                  <a:lnTo>
                    <a:pt x="2410" y="624"/>
                  </a:lnTo>
                  <a:lnTo>
                    <a:pt x="2391" y="617"/>
                  </a:lnTo>
                  <a:lnTo>
                    <a:pt x="2371" y="607"/>
                  </a:lnTo>
                  <a:lnTo>
                    <a:pt x="2348" y="598"/>
                  </a:lnTo>
                  <a:lnTo>
                    <a:pt x="2322" y="587"/>
                  </a:lnTo>
                  <a:lnTo>
                    <a:pt x="2296" y="576"/>
                  </a:lnTo>
                  <a:lnTo>
                    <a:pt x="2268" y="563"/>
                  </a:lnTo>
                  <a:lnTo>
                    <a:pt x="2240" y="550"/>
                  </a:lnTo>
                  <a:lnTo>
                    <a:pt x="2210" y="535"/>
                  </a:lnTo>
                  <a:lnTo>
                    <a:pt x="2183" y="522"/>
                  </a:lnTo>
                  <a:lnTo>
                    <a:pt x="2155" y="507"/>
                  </a:lnTo>
                  <a:lnTo>
                    <a:pt x="2127" y="494"/>
                  </a:lnTo>
                  <a:lnTo>
                    <a:pt x="2099" y="481"/>
                  </a:lnTo>
                  <a:lnTo>
                    <a:pt x="2074" y="470"/>
                  </a:lnTo>
                  <a:lnTo>
                    <a:pt x="2030" y="453"/>
                  </a:lnTo>
                  <a:lnTo>
                    <a:pt x="1978" y="432"/>
                  </a:lnTo>
                  <a:lnTo>
                    <a:pt x="1920" y="410"/>
                  </a:lnTo>
                  <a:lnTo>
                    <a:pt x="1856" y="384"/>
                  </a:lnTo>
                  <a:lnTo>
                    <a:pt x="1789" y="356"/>
                  </a:lnTo>
                  <a:lnTo>
                    <a:pt x="1720" y="328"/>
                  </a:lnTo>
                  <a:lnTo>
                    <a:pt x="1651" y="300"/>
                  </a:lnTo>
                  <a:lnTo>
                    <a:pt x="1581" y="270"/>
                  </a:lnTo>
                  <a:lnTo>
                    <a:pt x="1512" y="242"/>
                  </a:lnTo>
                  <a:lnTo>
                    <a:pt x="1445" y="214"/>
                  </a:lnTo>
                  <a:lnTo>
                    <a:pt x="1381" y="190"/>
                  </a:lnTo>
                  <a:lnTo>
                    <a:pt x="1322" y="166"/>
                  </a:lnTo>
                  <a:lnTo>
                    <a:pt x="1267" y="146"/>
                  </a:lnTo>
                  <a:lnTo>
                    <a:pt x="1219" y="129"/>
                  </a:lnTo>
                  <a:lnTo>
                    <a:pt x="1180" y="116"/>
                  </a:lnTo>
                  <a:lnTo>
                    <a:pt x="1150" y="106"/>
                  </a:lnTo>
                  <a:lnTo>
                    <a:pt x="1116" y="119"/>
                  </a:lnTo>
                  <a:lnTo>
                    <a:pt x="1081" y="134"/>
                  </a:lnTo>
                  <a:lnTo>
                    <a:pt x="1048" y="149"/>
                  </a:lnTo>
                  <a:lnTo>
                    <a:pt x="1014" y="164"/>
                  </a:lnTo>
                  <a:lnTo>
                    <a:pt x="980" y="179"/>
                  </a:lnTo>
                  <a:lnTo>
                    <a:pt x="949" y="196"/>
                  </a:lnTo>
                  <a:lnTo>
                    <a:pt x="915" y="211"/>
                  </a:lnTo>
                  <a:lnTo>
                    <a:pt x="882" y="227"/>
                  </a:lnTo>
                  <a:lnTo>
                    <a:pt x="850" y="244"/>
                  </a:lnTo>
                  <a:lnTo>
                    <a:pt x="816" y="261"/>
                  </a:lnTo>
                  <a:lnTo>
                    <a:pt x="785" y="278"/>
                  </a:lnTo>
                  <a:lnTo>
                    <a:pt x="753" y="296"/>
                  </a:lnTo>
                  <a:lnTo>
                    <a:pt x="720" y="313"/>
                  </a:lnTo>
                  <a:lnTo>
                    <a:pt x="688" y="332"/>
                  </a:lnTo>
                  <a:lnTo>
                    <a:pt x="656" y="349"/>
                  </a:lnTo>
                  <a:lnTo>
                    <a:pt x="624" y="367"/>
                  </a:lnTo>
                  <a:lnTo>
                    <a:pt x="597" y="382"/>
                  </a:lnTo>
                  <a:lnTo>
                    <a:pt x="567" y="397"/>
                  </a:lnTo>
                  <a:lnTo>
                    <a:pt x="535" y="412"/>
                  </a:lnTo>
                  <a:lnTo>
                    <a:pt x="505" y="431"/>
                  </a:lnTo>
                  <a:lnTo>
                    <a:pt x="474" y="447"/>
                  </a:lnTo>
                  <a:lnTo>
                    <a:pt x="442" y="466"/>
                  </a:lnTo>
                  <a:lnTo>
                    <a:pt x="410" y="485"/>
                  </a:lnTo>
                  <a:lnTo>
                    <a:pt x="378" y="501"/>
                  </a:lnTo>
                  <a:lnTo>
                    <a:pt x="347" y="520"/>
                  </a:lnTo>
                  <a:lnTo>
                    <a:pt x="315" y="537"/>
                  </a:lnTo>
                  <a:lnTo>
                    <a:pt x="283" y="553"/>
                  </a:lnTo>
                  <a:lnTo>
                    <a:pt x="252" y="568"/>
                  </a:lnTo>
                  <a:lnTo>
                    <a:pt x="222" y="583"/>
                  </a:lnTo>
                  <a:lnTo>
                    <a:pt x="192" y="596"/>
                  </a:lnTo>
                  <a:lnTo>
                    <a:pt x="162" y="606"/>
                  </a:lnTo>
                  <a:lnTo>
                    <a:pt x="134" y="615"/>
                  </a:lnTo>
                  <a:lnTo>
                    <a:pt x="132" y="628"/>
                  </a:lnTo>
                  <a:lnTo>
                    <a:pt x="132" y="637"/>
                  </a:lnTo>
                  <a:lnTo>
                    <a:pt x="132" y="645"/>
                  </a:lnTo>
                  <a:lnTo>
                    <a:pt x="134" y="660"/>
                  </a:lnTo>
                  <a:lnTo>
                    <a:pt x="213" y="660"/>
                  </a:lnTo>
                  <a:lnTo>
                    <a:pt x="291" y="660"/>
                  </a:lnTo>
                  <a:lnTo>
                    <a:pt x="369" y="660"/>
                  </a:lnTo>
                  <a:lnTo>
                    <a:pt x="447" y="660"/>
                  </a:lnTo>
                  <a:lnTo>
                    <a:pt x="526" y="660"/>
                  </a:lnTo>
                  <a:lnTo>
                    <a:pt x="604" y="660"/>
                  </a:lnTo>
                  <a:lnTo>
                    <a:pt x="682" y="660"/>
                  </a:lnTo>
                  <a:lnTo>
                    <a:pt x="759" y="660"/>
                  </a:lnTo>
                  <a:lnTo>
                    <a:pt x="837" y="658"/>
                  </a:lnTo>
                  <a:lnTo>
                    <a:pt x="913" y="658"/>
                  </a:lnTo>
                  <a:lnTo>
                    <a:pt x="990" y="658"/>
                  </a:lnTo>
                  <a:lnTo>
                    <a:pt x="1066" y="658"/>
                  </a:lnTo>
                  <a:lnTo>
                    <a:pt x="1143" y="656"/>
                  </a:lnTo>
                  <a:lnTo>
                    <a:pt x="1217" y="656"/>
                  </a:lnTo>
                  <a:lnTo>
                    <a:pt x="1292" y="656"/>
                  </a:lnTo>
                  <a:lnTo>
                    <a:pt x="1368" y="656"/>
                  </a:lnTo>
                  <a:lnTo>
                    <a:pt x="1441" y="656"/>
                  </a:lnTo>
                  <a:lnTo>
                    <a:pt x="1515" y="656"/>
                  </a:lnTo>
                  <a:lnTo>
                    <a:pt x="1588" y="656"/>
                  </a:lnTo>
                  <a:lnTo>
                    <a:pt x="1661" y="656"/>
                  </a:lnTo>
                  <a:lnTo>
                    <a:pt x="1732" y="656"/>
                  </a:lnTo>
                  <a:lnTo>
                    <a:pt x="1804" y="656"/>
                  </a:lnTo>
                  <a:lnTo>
                    <a:pt x="1875" y="656"/>
                  </a:lnTo>
                  <a:lnTo>
                    <a:pt x="1944" y="658"/>
                  </a:lnTo>
                  <a:lnTo>
                    <a:pt x="2013" y="658"/>
                  </a:lnTo>
                  <a:lnTo>
                    <a:pt x="2082" y="660"/>
                  </a:lnTo>
                  <a:lnTo>
                    <a:pt x="2151" y="660"/>
                  </a:lnTo>
                  <a:lnTo>
                    <a:pt x="2218" y="661"/>
                  </a:lnTo>
                  <a:lnTo>
                    <a:pt x="2283" y="663"/>
                  </a:lnTo>
                  <a:lnTo>
                    <a:pt x="2348" y="665"/>
                  </a:lnTo>
                  <a:lnTo>
                    <a:pt x="2414" y="669"/>
                  </a:lnTo>
                  <a:lnTo>
                    <a:pt x="2477" y="671"/>
                  </a:lnTo>
                  <a:lnTo>
                    <a:pt x="2477" y="652"/>
                  </a:lnTo>
                  <a:lnTo>
                    <a:pt x="2475" y="628"/>
                  </a:lnTo>
                  <a:lnTo>
                    <a:pt x="2475" y="606"/>
                  </a:lnTo>
                  <a:lnTo>
                    <a:pt x="2477" y="587"/>
                  </a:lnTo>
                  <a:lnTo>
                    <a:pt x="2445" y="566"/>
                  </a:lnTo>
                  <a:lnTo>
                    <a:pt x="2410" y="546"/>
                  </a:lnTo>
                  <a:lnTo>
                    <a:pt x="2371" y="526"/>
                  </a:lnTo>
                  <a:lnTo>
                    <a:pt x="2332" y="503"/>
                  </a:lnTo>
                  <a:lnTo>
                    <a:pt x="2289" y="483"/>
                  </a:lnTo>
                  <a:lnTo>
                    <a:pt x="2244" y="462"/>
                  </a:lnTo>
                  <a:lnTo>
                    <a:pt x="2199" y="440"/>
                  </a:lnTo>
                  <a:lnTo>
                    <a:pt x="2151" y="417"/>
                  </a:lnTo>
                  <a:lnTo>
                    <a:pt x="2102" y="397"/>
                  </a:lnTo>
                  <a:lnTo>
                    <a:pt x="2054" y="375"/>
                  </a:lnTo>
                  <a:lnTo>
                    <a:pt x="2004" y="354"/>
                  </a:lnTo>
                  <a:lnTo>
                    <a:pt x="1953" y="332"/>
                  </a:lnTo>
                  <a:lnTo>
                    <a:pt x="1901" y="311"/>
                  </a:lnTo>
                  <a:lnTo>
                    <a:pt x="1851" y="289"/>
                  </a:lnTo>
                  <a:lnTo>
                    <a:pt x="1800" y="268"/>
                  </a:lnTo>
                  <a:lnTo>
                    <a:pt x="1750" y="248"/>
                  </a:lnTo>
                  <a:lnTo>
                    <a:pt x="1700" y="227"/>
                  </a:lnTo>
                  <a:lnTo>
                    <a:pt x="1651" y="209"/>
                  </a:lnTo>
                  <a:lnTo>
                    <a:pt x="1603" y="190"/>
                  </a:lnTo>
                  <a:lnTo>
                    <a:pt x="1556" y="172"/>
                  </a:lnTo>
                  <a:lnTo>
                    <a:pt x="1512" y="153"/>
                  </a:lnTo>
                  <a:lnTo>
                    <a:pt x="1469" y="134"/>
                  </a:lnTo>
                  <a:lnTo>
                    <a:pt x="1428" y="118"/>
                  </a:lnTo>
                  <a:lnTo>
                    <a:pt x="1389" y="103"/>
                  </a:lnTo>
                  <a:lnTo>
                    <a:pt x="1351" y="86"/>
                  </a:lnTo>
                  <a:lnTo>
                    <a:pt x="1318" y="71"/>
                  </a:lnTo>
                  <a:lnTo>
                    <a:pt x="1288" y="58"/>
                  </a:lnTo>
                  <a:lnTo>
                    <a:pt x="1260" y="45"/>
                  </a:lnTo>
                  <a:lnTo>
                    <a:pt x="1236" y="32"/>
                  </a:lnTo>
                  <a:lnTo>
                    <a:pt x="1215" y="21"/>
                  </a:lnTo>
                  <a:lnTo>
                    <a:pt x="1198" y="11"/>
                  </a:lnTo>
                  <a:lnTo>
                    <a:pt x="1185" y="2"/>
                  </a:lnTo>
                  <a:lnTo>
                    <a:pt x="1191" y="2"/>
                  </a:lnTo>
                  <a:lnTo>
                    <a:pt x="1197" y="0"/>
                  </a:lnTo>
                  <a:lnTo>
                    <a:pt x="1202" y="0"/>
                  </a:lnTo>
                  <a:lnTo>
                    <a:pt x="1208" y="0"/>
                  </a:lnTo>
                  <a:lnTo>
                    <a:pt x="1241" y="11"/>
                  </a:lnTo>
                  <a:lnTo>
                    <a:pt x="1277" y="23"/>
                  </a:lnTo>
                  <a:lnTo>
                    <a:pt x="1314" y="36"/>
                  </a:lnTo>
                  <a:lnTo>
                    <a:pt x="1351" y="47"/>
                  </a:lnTo>
                  <a:lnTo>
                    <a:pt x="1390" y="62"/>
                  </a:lnTo>
                  <a:lnTo>
                    <a:pt x="1430" y="75"/>
                  </a:lnTo>
                  <a:lnTo>
                    <a:pt x="1469" y="90"/>
                  </a:lnTo>
                  <a:lnTo>
                    <a:pt x="1510" y="103"/>
                  </a:lnTo>
                  <a:lnTo>
                    <a:pt x="1551" y="119"/>
                  </a:lnTo>
                  <a:lnTo>
                    <a:pt x="1594" y="134"/>
                  </a:lnTo>
                  <a:lnTo>
                    <a:pt x="1636" y="151"/>
                  </a:lnTo>
                  <a:lnTo>
                    <a:pt x="1679" y="168"/>
                  </a:lnTo>
                  <a:lnTo>
                    <a:pt x="1722" y="185"/>
                  </a:lnTo>
                  <a:lnTo>
                    <a:pt x="1765" y="201"/>
                  </a:lnTo>
                  <a:lnTo>
                    <a:pt x="1808" y="220"/>
                  </a:lnTo>
                  <a:lnTo>
                    <a:pt x="1853" y="237"/>
                  </a:lnTo>
                  <a:lnTo>
                    <a:pt x="1896" y="255"/>
                  </a:lnTo>
                  <a:lnTo>
                    <a:pt x="1938" y="276"/>
                  </a:lnTo>
                  <a:lnTo>
                    <a:pt x="1981" y="295"/>
                  </a:lnTo>
                  <a:lnTo>
                    <a:pt x="2026" y="313"/>
                  </a:lnTo>
                  <a:lnTo>
                    <a:pt x="2067" y="334"/>
                  </a:lnTo>
                  <a:lnTo>
                    <a:pt x="2110" y="354"/>
                  </a:lnTo>
                  <a:lnTo>
                    <a:pt x="2153" y="373"/>
                  </a:lnTo>
                  <a:lnTo>
                    <a:pt x="2194" y="393"/>
                  </a:lnTo>
                  <a:lnTo>
                    <a:pt x="2233" y="416"/>
                  </a:lnTo>
                  <a:lnTo>
                    <a:pt x="2274" y="436"/>
                  </a:lnTo>
                  <a:lnTo>
                    <a:pt x="2313" y="457"/>
                  </a:lnTo>
                  <a:lnTo>
                    <a:pt x="2350" y="479"/>
                  </a:lnTo>
                  <a:lnTo>
                    <a:pt x="2388" y="499"/>
                  </a:lnTo>
                  <a:lnTo>
                    <a:pt x="2423" y="522"/>
                  </a:lnTo>
                  <a:lnTo>
                    <a:pt x="2458" y="542"/>
                  </a:lnTo>
                  <a:lnTo>
                    <a:pt x="2492" y="565"/>
                  </a:lnTo>
                  <a:lnTo>
                    <a:pt x="2497" y="572"/>
                  </a:lnTo>
                  <a:lnTo>
                    <a:pt x="2503" y="574"/>
                  </a:lnTo>
                  <a:lnTo>
                    <a:pt x="2509" y="580"/>
                  </a:lnTo>
                  <a:lnTo>
                    <a:pt x="2516" y="591"/>
                  </a:lnTo>
                  <a:lnTo>
                    <a:pt x="2514" y="622"/>
                  </a:lnTo>
                  <a:lnTo>
                    <a:pt x="2511" y="650"/>
                  </a:lnTo>
                  <a:lnTo>
                    <a:pt x="2503" y="678"/>
                  </a:lnTo>
                  <a:lnTo>
                    <a:pt x="2497" y="710"/>
                  </a:lnTo>
                  <a:lnTo>
                    <a:pt x="2473" y="710"/>
                  </a:lnTo>
                  <a:lnTo>
                    <a:pt x="2438" y="708"/>
                  </a:lnTo>
                  <a:lnTo>
                    <a:pt x="2391" y="708"/>
                  </a:lnTo>
                  <a:lnTo>
                    <a:pt x="2337" y="708"/>
                  </a:lnTo>
                  <a:lnTo>
                    <a:pt x="2274" y="706"/>
                  </a:lnTo>
                  <a:lnTo>
                    <a:pt x="2203" y="706"/>
                  </a:lnTo>
                  <a:lnTo>
                    <a:pt x="2125" y="704"/>
                  </a:lnTo>
                  <a:lnTo>
                    <a:pt x="2039" y="704"/>
                  </a:lnTo>
                  <a:lnTo>
                    <a:pt x="1950" y="702"/>
                  </a:lnTo>
                  <a:lnTo>
                    <a:pt x="1855" y="702"/>
                  </a:lnTo>
                  <a:lnTo>
                    <a:pt x="1756" y="701"/>
                  </a:lnTo>
                  <a:lnTo>
                    <a:pt x="1655" y="701"/>
                  </a:lnTo>
                  <a:lnTo>
                    <a:pt x="1551" y="699"/>
                  </a:lnTo>
                  <a:lnTo>
                    <a:pt x="1445" y="699"/>
                  </a:lnTo>
                  <a:lnTo>
                    <a:pt x="1336" y="697"/>
                  </a:lnTo>
                  <a:lnTo>
                    <a:pt x="1230" y="697"/>
                  </a:lnTo>
                  <a:lnTo>
                    <a:pt x="1124" y="695"/>
                  </a:lnTo>
                  <a:lnTo>
                    <a:pt x="1018" y="695"/>
                  </a:lnTo>
                  <a:lnTo>
                    <a:pt x="915" y="693"/>
                  </a:lnTo>
                  <a:lnTo>
                    <a:pt x="815" y="693"/>
                  </a:lnTo>
                  <a:lnTo>
                    <a:pt x="718" y="691"/>
                  </a:lnTo>
                  <a:lnTo>
                    <a:pt x="626" y="691"/>
                  </a:lnTo>
                  <a:lnTo>
                    <a:pt x="539" y="691"/>
                  </a:lnTo>
                  <a:lnTo>
                    <a:pt x="459" y="689"/>
                  </a:lnTo>
                  <a:lnTo>
                    <a:pt x="384" y="689"/>
                  </a:lnTo>
                  <a:lnTo>
                    <a:pt x="317" y="689"/>
                  </a:lnTo>
                  <a:lnTo>
                    <a:pt x="257" y="689"/>
                  </a:lnTo>
                  <a:lnTo>
                    <a:pt x="207" y="689"/>
                  </a:lnTo>
                  <a:lnTo>
                    <a:pt x="166" y="689"/>
                  </a:lnTo>
                  <a:lnTo>
                    <a:pt x="138" y="689"/>
                  </a:lnTo>
                  <a:lnTo>
                    <a:pt x="119" y="689"/>
                  </a:lnTo>
                  <a:lnTo>
                    <a:pt x="112" y="689"/>
                  </a:lnTo>
                  <a:lnTo>
                    <a:pt x="105" y="689"/>
                  </a:lnTo>
                  <a:lnTo>
                    <a:pt x="95" y="688"/>
                  </a:lnTo>
                  <a:lnTo>
                    <a:pt x="90" y="689"/>
                  </a:lnTo>
                  <a:lnTo>
                    <a:pt x="88" y="695"/>
                  </a:lnTo>
                  <a:lnTo>
                    <a:pt x="88" y="710"/>
                  </a:lnTo>
                  <a:lnTo>
                    <a:pt x="86" y="723"/>
                  </a:lnTo>
                  <a:lnTo>
                    <a:pt x="84" y="736"/>
                  </a:lnTo>
                  <a:lnTo>
                    <a:pt x="86" y="753"/>
                  </a:lnTo>
                  <a:lnTo>
                    <a:pt x="110" y="753"/>
                  </a:lnTo>
                  <a:lnTo>
                    <a:pt x="147" y="753"/>
                  </a:lnTo>
                  <a:lnTo>
                    <a:pt x="192" y="753"/>
                  </a:lnTo>
                  <a:lnTo>
                    <a:pt x="246" y="753"/>
                  </a:lnTo>
                  <a:lnTo>
                    <a:pt x="310" y="753"/>
                  </a:lnTo>
                  <a:lnTo>
                    <a:pt x="378" y="753"/>
                  </a:lnTo>
                  <a:lnTo>
                    <a:pt x="457" y="753"/>
                  </a:lnTo>
                  <a:lnTo>
                    <a:pt x="539" y="751"/>
                  </a:lnTo>
                  <a:lnTo>
                    <a:pt x="628" y="751"/>
                  </a:lnTo>
                  <a:lnTo>
                    <a:pt x="721" y="751"/>
                  </a:lnTo>
                  <a:lnTo>
                    <a:pt x="818" y="749"/>
                  </a:lnTo>
                  <a:lnTo>
                    <a:pt x="919" y="749"/>
                  </a:lnTo>
                  <a:lnTo>
                    <a:pt x="1021" y="747"/>
                  </a:lnTo>
                  <a:lnTo>
                    <a:pt x="1128" y="747"/>
                  </a:lnTo>
                  <a:lnTo>
                    <a:pt x="1234" y="745"/>
                  </a:lnTo>
                  <a:lnTo>
                    <a:pt x="1340" y="745"/>
                  </a:lnTo>
                  <a:lnTo>
                    <a:pt x="1446" y="745"/>
                  </a:lnTo>
                  <a:lnTo>
                    <a:pt x="1551" y="743"/>
                  </a:lnTo>
                  <a:lnTo>
                    <a:pt x="1653" y="743"/>
                  </a:lnTo>
                  <a:lnTo>
                    <a:pt x="1754" y="743"/>
                  </a:lnTo>
                  <a:lnTo>
                    <a:pt x="1851" y="743"/>
                  </a:lnTo>
                  <a:lnTo>
                    <a:pt x="1946" y="743"/>
                  </a:lnTo>
                  <a:lnTo>
                    <a:pt x="2033" y="743"/>
                  </a:lnTo>
                  <a:lnTo>
                    <a:pt x="2117" y="743"/>
                  </a:lnTo>
                  <a:lnTo>
                    <a:pt x="2194" y="743"/>
                  </a:lnTo>
                  <a:lnTo>
                    <a:pt x="2265" y="745"/>
                  </a:lnTo>
                  <a:lnTo>
                    <a:pt x="2328" y="745"/>
                  </a:lnTo>
                  <a:lnTo>
                    <a:pt x="2382" y="747"/>
                  </a:lnTo>
                  <a:lnTo>
                    <a:pt x="2427" y="749"/>
                  </a:lnTo>
                  <a:lnTo>
                    <a:pt x="2462" y="751"/>
                  </a:lnTo>
                  <a:lnTo>
                    <a:pt x="2488" y="753"/>
                  </a:lnTo>
                  <a:lnTo>
                    <a:pt x="2501" y="755"/>
                  </a:lnTo>
                  <a:lnTo>
                    <a:pt x="2512" y="758"/>
                  </a:lnTo>
                  <a:lnTo>
                    <a:pt x="2507" y="762"/>
                  </a:lnTo>
                  <a:lnTo>
                    <a:pt x="2486" y="766"/>
                  </a:lnTo>
                  <a:lnTo>
                    <a:pt x="2453" y="770"/>
                  </a:lnTo>
                  <a:lnTo>
                    <a:pt x="2408" y="773"/>
                  </a:lnTo>
                  <a:lnTo>
                    <a:pt x="2350" y="775"/>
                  </a:lnTo>
                  <a:lnTo>
                    <a:pt x="2281" y="777"/>
                  </a:lnTo>
                  <a:lnTo>
                    <a:pt x="2203" y="781"/>
                  </a:lnTo>
                  <a:lnTo>
                    <a:pt x="2115" y="783"/>
                  </a:lnTo>
                  <a:lnTo>
                    <a:pt x="2020" y="784"/>
                  </a:lnTo>
                  <a:lnTo>
                    <a:pt x="1920" y="786"/>
                  </a:lnTo>
                  <a:lnTo>
                    <a:pt x="1814" y="786"/>
                  </a:lnTo>
                  <a:lnTo>
                    <a:pt x="1702" y="788"/>
                  </a:lnTo>
                  <a:lnTo>
                    <a:pt x="1586" y="790"/>
                  </a:lnTo>
                  <a:lnTo>
                    <a:pt x="1467" y="790"/>
                  </a:lnTo>
                  <a:lnTo>
                    <a:pt x="1348" y="790"/>
                  </a:lnTo>
                  <a:lnTo>
                    <a:pt x="1226" y="792"/>
                  </a:lnTo>
                  <a:lnTo>
                    <a:pt x="1105" y="792"/>
                  </a:lnTo>
                  <a:lnTo>
                    <a:pt x="986" y="792"/>
                  </a:lnTo>
                  <a:lnTo>
                    <a:pt x="869" y="792"/>
                  </a:lnTo>
                  <a:lnTo>
                    <a:pt x="755" y="790"/>
                  </a:lnTo>
                  <a:lnTo>
                    <a:pt x="647" y="790"/>
                  </a:lnTo>
                  <a:lnTo>
                    <a:pt x="542" y="790"/>
                  </a:lnTo>
                  <a:lnTo>
                    <a:pt x="444" y="788"/>
                  </a:lnTo>
                  <a:lnTo>
                    <a:pt x="352" y="788"/>
                  </a:lnTo>
                  <a:lnTo>
                    <a:pt x="270" y="786"/>
                  </a:lnTo>
                  <a:lnTo>
                    <a:pt x="196" y="784"/>
                  </a:lnTo>
                  <a:lnTo>
                    <a:pt x="132" y="783"/>
                  </a:lnTo>
                  <a:lnTo>
                    <a:pt x="80" y="781"/>
                  </a:lnTo>
                  <a:lnTo>
                    <a:pt x="39" y="779"/>
                  </a:lnTo>
                  <a:lnTo>
                    <a:pt x="13" y="777"/>
                  </a:lnTo>
                  <a:lnTo>
                    <a:pt x="0" y="77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5" name="Freeform 59"/>
            <p:cNvSpPr>
              <a:spLocks/>
            </p:cNvSpPr>
            <p:nvPr/>
          </p:nvSpPr>
          <p:spPr bwMode="auto">
            <a:xfrm>
              <a:off x="705" y="304"/>
              <a:ext cx="1365" cy="857"/>
            </a:xfrm>
            <a:custGeom>
              <a:avLst/>
              <a:gdLst>
                <a:gd name="T0" fmla="*/ 0 w 1194"/>
                <a:gd name="T1" fmla="*/ 641 h 771"/>
                <a:gd name="T2" fmla="*/ 7 w 1194"/>
                <a:gd name="T3" fmla="*/ 641 h 771"/>
                <a:gd name="T4" fmla="*/ 11 w 1194"/>
                <a:gd name="T5" fmla="*/ 641 h 771"/>
                <a:gd name="T6" fmla="*/ 16 w 1194"/>
                <a:gd name="T7" fmla="*/ 642 h 771"/>
                <a:gd name="T8" fmla="*/ 22 w 1194"/>
                <a:gd name="T9" fmla="*/ 646 h 771"/>
                <a:gd name="T10" fmla="*/ 24 w 1194"/>
                <a:gd name="T11" fmla="*/ 646 h 771"/>
                <a:gd name="T12" fmla="*/ 26 w 1194"/>
                <a:gd name="T13" fmla="*/ 646 h 771"/>
                <a:gd name="T14" fmla="*/ 28 w 1194"/>
                <a:gd name="T15" fmla="*/ 646 h 771"/>
                <a:gd name="T16" fmla="*/ 29 w 1194"/>
                <a:gd name="T17" fmla="*/ 646 h 771"/>
                <a:gd name="T18" fmla="*/ 78 w 1194"/>
                <a:gd name="T19" fmla="*/ 613 h 771"/>
                <a:gd name="T20" fmla="*/ 137 w 1194"/>
                <a:gd name="T21" fmla="*/ 573 h 771"/>
                <a:gd name="T22" fmla="*/ 208 w 1194"/>
                <a:gd name="T23" fmla="*/ 529 h 771"/>
                <a:gd name="T24" fmla="*/ 288 w 1194"/>
                <a:gd name="T25" fmla="*/ 478 h 771"/>
                <a:gd name="T26" fmla="*/ 374 w 1194"/>
                <a:gd name="T27" fmla="*/ 426 h 771"/>
                <a:gd name="T28" fmla="*/ 464 w 1194"/>
                <a:gd name="T29" fmla="*/ 372 h 771"/>
                <a:gd name="T30" fmla="*/ 557 w 1194"/>
                <a:gd name="T31" fmla="*/ 316 h 771"/>
                <a:gd name="T32" fmla="*/ 650 w 1194"/>
                <a:gd name="T33" fmla="*/ 262 h 771"/>
                <a:gd name="T34" fmla="*/ 743 w 1194"/>
                <a:gd name="T35" fmla="*/ 210 h 771"/>
                <a:gd name="T36" fmla="*/ 831 w 1194"/>
                <a:gd name="T37" fmla="*/ 162 h 771"/>
                <a:gd name="T38" fmla="*/ 916 w 1194"/>
                <a:gd name="T39" fmla="*/ 117 h 771"/>
                <a:gd name="T40" fmla="*/ 993 w 1194"/>
                <a:gd name="T41" fmla="*/ 78 h 771"/>
                <a:gd name="T42" fmla="*/ 1062 w 1194"/>
                <a:gd name="T43" fmla="*/ 45 h 771"/>
                <a:gd name="T44" fmla="*/ 1120 w 1194"/>
                <a:gd name="T45" fmla="*/ 20 h 771"/>
                <a:gd name="T46" fmla="*/ 1164 w 1194"/>
                <a:gd name="T47" fmla="*/ 5 h 771"/>
                <a:gd name="T48" fmla="*/ 1194 w 1194"/>
                <a:gd name="T49" fmla="*/ 0 h 771"/>
                <a:gd name="T50" fmla="*/ 1177 w 1194"/>
                <a:gd name="T51" fmla="*/ 18 h 771"/>
                <a:gd name="T52" fmla="*/ 1142 w 1194"/>
                <a:gd name="T53" fmla="*/ 43 h 771"/>
                <a:gd name="T54" fmla="*/ 1092 w 1194"/>
                <a:gd name="T55" fmla="*/ 74 h 771"/>
                <a:gd name="T56" fmla="*/ 1026 w 1194"/>
                <a:gd name="T57" fmla="*/ 113 h 771"/>
                <a:gd name="T58" fmla="*/ 952 w 1194"/>
                <a:gd name="T59" fmla="*/ 154 h 771"/>
                <a:gd name="T60" fmla="*/ 868 w 1194"/>
                <a:gd name="T61" fmla="*/ 201 h 771"/>
                <a:gd name="T62" fmla="*/ 777 w 1194"/>
                <a:gd name="T63" fmla="*/ 249 h 771"/>
                <a:gd name="T64" fmla="*/ 682 w 1194"/>
                <a:gd name="T65" fmla="*/ 300 h 771"/>
                <a:gd name="T66" fmla="*/ 587 w 1194"/>
                <a:gd name="T67" fmla="*/ 352 h 771"/>
                <a:gd name="T68" fmla="*/ 490 w 1194"/>
                <a:gd name="T69" fmla="*/ 404 h 771"/>
                <a:gd name="T70" fmla="*/ 397 w 1194"/>
                <a:gd name="T71" fmla="*/ 454 h 771"/>
                <a:gd name="T72" fmla="*/ 309 w 1194"/>
                <a:gd name="T73" fmla="*/ 505 h 771"/>
                <a:gd name="T74" fmla="*/ 229 w 1194"/>
                <a:gd name="T75" fmla="*/ 551 h 771"/>
                <a:gd name="T76" fmla="*/ 158 w 1194"/>
                <a:gd name="T77" fmla="*/ 594 h 771"/>
                <a:gd name="T78" fmla="*/ 100 w 1194"/>
                <a:gd name="T79" fmla="*/ 633 h 771"/>
                <a:gd name="T80" fmla="*/ 55 w 1194"/>
                <a:gd name="T81" fmla="*/ 667 h 771"/>
                <a:gd name="T82" fmla="*/ 61 w 1194"/>
                <a:gd name="T83" fmla="*/ 674 h 771"/>
                <a:gd name="T84" fmla="*/ 70 w 1194"/>
                <a:gd name="T85" fmla="*/ 685 h 771"/>
                <a:gd name="T86" fmla="*/ 80 w 1194"/>
                <a:gd name="T87" fmla="*/ 702 h 771"/>
                <a:gd name="T88" fmla="*/ 91 w 1194"/>
                <a:gd name="T89" fmla="*/ 719 h 771"/>
                <a:gd name="T90" fmla="*/ 102 w 1194"/>
                <a:gd name="T91" fmla="*/ 736 h 771"/>
                <a:gd name="T92" fmla="*/ 110 w 1194"/>
                <a:gd name="T93" fmla="*/ 750 h 771"/>
                <a:gd name="T94" fmla="*/ 115 w 1194"/>
                <a:gd name="T95" fmla="*/ 763 h 771"/>
                <a:gd name="T96" fmla="*/ 117 w 1194"/>
                <a:gd name="T97" fmla="*/ 771 h 771"/>
                <a:gd name="T98" fmla="*/ 100 w 1194"/>
                <a:gd name="T99" fmla="*/ 767 h 771"/>
                <a:gd name="T100" fmla="*/ 83 w 1194"/>
                <a:gd name="T101" fmla="*/ 754 h 771"/>
                <a:gd name="T102" fmla="*/ 65 w 1194"/>
                <a:gd name="T103" fmla="*/ 737 h 771"/>
                <a:gd name="T104" fmla="*/ 48 w 1194"/>
                <a:gd name="T105" fmla="*/ 717 h 771"/>
                <a:gd name="T106" fmla="*/ 31 w 1194"/>
                <a:gd name="T107" fmla="*/ 696 h 771"/>
                <a:gd name="T108" fmla="*/ 18 w 1194"/>
                <a:gd name="T109" fmla="*/ 674 h 771"/>
                <a:gd name="T110" fmla="*/ 7 w 1194"/>
                <a:gd name="T111" fmla="*/ 655 h 771"/>
                <a:gd name="T112" fmla="*/ 0 w 1194"/>
                <a:gd name="T113" fmla="*/ 64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4" h="771">
                  <a:moveTo>
                    <a:pt x="0" y="641"/>
                  </a:moveTo>
                  <a:lnTo>
                    <a:pt x="7" y="641"/>
                  </a:lnTo>
                  <a:lnTo>
                    <a:pt x="11" y="641"/>
                  </a:lnTo>
                  <a:lnTo>
                    <a:pt x="16" y="642"/>
                  </a:lnTo>
                  <a:lnTo>
                    <a:pt x="22" y="646"/>
                  </a:lnTo>
                  <a:lnTo>
                    <a:pt x="24" y="646"/>
                  </a:lnTo>
                  <a:lnTo>
                    <a:pt x="26" y="646"/>
                  </a:lnTo>
                  <a:lnTo>
                    <a:pt x="28" y="646"/>
                  </a:lnTo>
                  <a:lnTo>
                    <a:pt x="29" y="646"/>
                  </a:lnTo>
                  <a:lnTo>
                    <a:pt x="78" y="613"/>
                  </a:lnTo>
                  <a:lnTo>
                    <a:pt x="137" y="573"/>
                  </a:lnTo>
                  <a:lnTo>
                    <a:pt x="208" y="529"/>
                  </a:lnTo>
                  <a:lnTo>
                    <a:pt x="288" y="478"/>
                  </a:lnTo>
                  <a:lnTo>
                    <a:pt x="374" y="426"/>
                  </a:lnTo>
                  <a:lnTo>
                    <a:pt x="464" y="372"/>
                  </a:lnTo>
                  <a:lnTo>
                    <a:pt x="557" y="316"/>
                  </a:lnTo>
                  <a:lnTo>
                    <a:pt x="650" y="262"/>
                  </a:lnTo>
                  <a:lnTo>
                    <a:pt x="743" y="210"/>
                  </a:lnTo>
                  <a:lnTo>
                    <a:pt x="831" y="162"/>
                  </a:lnTo>
                  <a:lnTo>
                    <a:pt x="916" y="117"/>
                  </a:lnTo>
                  <a:lnTo>
                    <a:pt x="993" y="78"/>
                  </a:lnTo>
                  <a:lnTo>
                    <a:pt x="1062" y="45"/>
                  </a:lnTo>
                  <a:lnTo>
                    <a:pt x="1120" y="20"/>
                  </a:lnTo>
                  <a:lnTo>
                    <a:pt x="1164" y="5"/>
                  </a:lnTo>
                  <a:lnTo>
                    <a:pt x="1194" y="0"/>
                  </a:lnTo>
                  <a:lnTo>
                    <a:pt x="1177" y="18"/>
                  </a:lnTo>
                  <a:lnTo>
                    <a:pt x="1142" y="43"/>
                  </a:lnTo>
                  <a:lnTo>
                    <a:pt x="1092" y="74"/>
                  </a:lnTo>
                  <a:lnTo>
                    <a:pt x="1026" y="113"/>
                  </a:lnTo>
                  <a:lnTo>
                    <a:pt x="952" y="154"/>
                  </a:lnTo>
                  <a:lnTo>
                    <a:pt x="868" y="201"/>
                  </a:lnTo>
                  <a:lnTo>
                    <a:pt x="777" y="249"/>
                  </a:lnTo>
                  <a:lnTo>
                    <a:pt x="682" y="300"/>
                  </a:lnTo>
                  <a:lnTo>
                    <a:pt x="587" y="352"/>
                  </a:lnTo>
                  <a:lnTo>
                    <a:pt x="490" y="404"/>
                  </a:lnTo>
                  <a:lnTo>
                    <a:pt x="397" y="454"/>
                  </a:lnTo>
                  <a:lnTo>
                    <a:pt x="309" y="505"/>
                  </a:lnTo>
                  <a:lnTo>
                    <a:pt x="229" y="551"/>
                  </a:lnTo>
                  <a:lnTo>
                    <a:pt x="158" y="594"/>
                  </a:lnTo>
                  <a:lnTo>
                    <a:pt x="100" y="633"/>
                  </a:lnTo>
                  <a:lnTo>
                    <a:pt x="55" y="667"/>
                  </a:lnTo>
                  <a:lnTo>
                    <a:pt x="61" y="674"/>
                  </a:lnTo>
                  <a:lnTo>
                    <a:pt x="70" y="685"/>
                  </a:lnTo>
                  <a:lnTo>
                    <a:pt x="80" y="702"/>
                  </a:lnTo>
                  <a:lnTo>
                    <a:pt x="91" y="719"/>
                  </a:lnTo>
                  <a:lnTo>
                    <a:pt x="102" y="736"/>
                  </a:lnTo>
                  <a:lnTo>
                    <a:pt x="110" y="750"/>
                  </a:lnTo>
                  <a:lnTo>
                    <a:pt x="115" y="763"/>
                  </a:lnTo>
                  <a:lnTo>
                    <a:pt x="117" y="771"/>
                  </a:lnTo>
                  <a:lnTo>
                    <a:pt x="100" y="767"/>
                  </a:lnTo>
                  <a:lnTo>
                    <a:pt x="83" y="754"/>
                  </a:lnTo>
                  <a:lnTo>
                    <a:pt x="65" y="737"/>
                  </a:lnTo>
                  <a:lnTo>
                    <a:pt x="48" y="717"/>
                  </a:lnTo>
                  <a:lnTo>
                    <a:pt x="31" y="696"/>
                  </a:lnTo>
                  <a:lnTo>
                    <a:pt x="18" y="674"/>
                  </a:lnTo>
                  <a:lnTo>
                    <a:pt x="7" y="655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6" name="Freeform 60"/>
            <p:cNvSpPr>
              <a:spLocks/>
            </p:cNvSpPr>
            <p:nvPr/>
          </p:nvSpPr>
          <p:spPr bwMode="auto">
            <a:xfrm>
              <a:off x="883" y="414"/>
              <a:ext cx="1264" cy="648"/>
            </a:xfrm>
            <a:custGeom>
              <a:avLst/>
              <a:gdLst>
                <a:gd name="T0" fmla="*/ 0 w 1105"/>
                <a:gd name="T1" fmla="*/ 583 h 583"/>
                <a:gd name="T2" fmla="*/ 8 w 1105"/>
                <a:gd name="T3" fmla="*/ 575 h 583"/>
                <a:gd name="T4" fmla="*/ 17 w 1105"/>
                <a:gd name="T5" fmla="*/ 568 h 583"/>
                <a:gd name="T6" fmla="*/ 24 w 1105"/>
                <a:gd name="T7" fmla="*/ 560 h 583"/>
                <a:gd name="T8" fmla="*/ 34 w 1105"/>
                <a:gd name="T9" fmla="*/ 553 h 583"/>
                <a:gd name="T10" fmla="*/ 41 w 1105"/>
                <a:gd name="T11" fmla="*/ 545 h 583"/>
                <a:gd name="T12" fmla="*/ 50 w 1105"/>
                <a:gd name="T13" fmla="*/ 538 h 583"/>
                <a:gd name="T14" fmla="*/ 58 w 1105"/>
                <a:gd name="T15" fmla="*/ 530 h 583"/>
                <a:gd name="T16" fmla="*/ 67 w 1105"/>
                <a:gd name="T17" fmla="*/ 525 h 583"/>
                <a:gd name="T18" fmla="*/ 90 w 1105"/>
                <a:gd name="T19" fmla="*/ 510 h 583"/>
                <a:gd name="T20" fmla="*/ 129 w 1105"/>
                <a:gd name="T21" fmla="*/ 486 h 583"/>
                <a:gd name="T22" fmla="*/ 179 w 1105"/>
                <a:gd name="T23" fmla="*/ 454 h 583"/>
                <a:gd name="T24" fmla="*/ 242 w 1105"/>
                <a:gd name="T25" fmla="*/ 417 h 583"/>
                <a:gd name="T26" fmla="*/ 313 w 1105"/>
                <a:gd name="T27" fmla="*/ 376 h 583"/>
                <a:gd name="T28" fmla="*/ 391 w 1105"/>
                <a:gd name="T29" fmla="*/ 331 h 583"/>
                <a:gd name="T30" fmla="*/ 475 w 1105"/>
                <a:gd name="T31" fmla="*/ 285 h 583"/>
                <a:gd name="T32" fmla="*/ 561 w 1105"/>
                <a:gd name="T33" fmla="*/ 238 h 583"/>
                <a:gd name="T34" fmla="*/ 649 w 1105"/>
                <a:gd name="T35" fmla="*/ 191 h 583"/>
                <a:gd name="T36" fmla="*/ 734 w 1105"/>
                <a:gd name="T37" fmla="*/ 147 h 583"/>
                <a:gd name="T38" fmla="*/ 816 w 1105"/>
                <a:gd name="T39" fmla="*/ 106 h 583"/>
                <a:gd name="T40" fmla="*/ 893 w 1105"/>
                <a:gd name="T41" fmla="*/ 70 h 583"/>
                <a:gd name="T42" fmla="*/ 964 w 1105"/>
                <a:gd name="T43" fmla="*/ 41 h 583"/>
                <a:gd name="T44" fmla="*/ 1023 w 1105"/>
                <a:gd name="T45" fmla="*/ 18 h 583"/>
                <a:gd name="T46" fmla="*/ 1072 w 1105"/>
                <a:gd name="T47" fmla="*/ 3 h 583"/>
                <a:gd name="T48" fmla="*/ 1105 w 1105"/>
                <a:gd name="T49" fmla="*/ 0 h 583"/>
                <a:gd name="T50" fmla="*/ 1105 w 1105"/>
                <a:gd name="T51" fmla="*/ 1 h 583"/>
                <a:gd name="T52" fmla="*/ 1105 w 1105"/>
                <a:gd name="T53" fmla="*/ 3 h 583"/>
                <a:gd name="T54" fmla="*/ 1105 w 1105"/>
                <a:gd name="T55" fmla="*/ 5 h 583"/>
                <a:gd name="T56" fmla="*/ 1105 w 1105"/>
                <a:gd name="T57" fmla="*/ 7 h 583"/>
                <a:gd name="T58" fmla="*/ 1047 w 1105"/>
                <a:gd name="T59" fmla="*/ 37 h 583"/>
                <a:gd name="T60" fmla="*/ 990 w 1105"/>
                <a:gd name="T61" fmla="*/ 67 h 583"/>
                <a:gd name="T62" fmla="*/ 930 w 1105"/>
                <a:gd name="T63" fmla="*/ 96 h 583"/>
                <a:gd name="T64" fmla="*/ 869 w 1105"/>
                <a:gd name="T65" fmla="*/ 126 h 583"/>
                <a:gd name="T66" fmla="*/ 807 w 1105"/>
                <a:gd name="T67" fmla="*/ 156 h 583"/>
                <a:gd name="T68" fmla="*/ 744 w 1105"/>
                <a:gd name="T69" fmla="*/ 186 h 583"/>
                <a:gd name="T70" fmla="*/ 680 w 1105"/>
                <a:gd name="T71" fmla="*/ 217 h 583"/>
                <a:gd name="T72" fmla="*/ 617 w 1105"/>
                <a:gd name="T73" fmla="*/ 247 h 583"/>
                <a:gd name="T74" fmla="*/ 552 w 1105"/>
                <a:gd name="T75" fmla="*/ 281 h 583"/>
                <a:gd name="T76" fmla="*/ 487 w 1105"/>
                <a:gd name="T77" fmla="*/ 312 h 583"/>
                <a:gd name="T78" fmla="*/ 421 w 1105"/>
                <a:gd name="T79" fmla="*/ 348 h 583"/>
                <a:gd name="T80" fmla="*/ 356 w 1105"/>
                <a:gd name="T81" fmla="*/ 381 h 583"/>
                <a:gd name="T82" fmla="*/ 293 w 1105"/>
                <a:gd name="T83" fmla="*/ 419 h 583"/>
                <a:gd name="T84" fmla="*/ 227 w 1105"/>
                <a:gd name="T85" fmla="*/ 456 h 583"/>
                <a:gd name="T86" fmla="*/ 162 w 1105"/>
                <a:gd name="T87" fmla="*/ 493 h 583"/>
                <a:gd name="T88" fmla="*/ 99 w 1105"/>
                <a:gd name="T89" fmla="*/ 534 h 583"/>
                <a:gd name="T90" fmla="*/ 90 w 1105"/>
                <a:gd name="T91" fmla="*/ 540 h 583"/>
                <a:gd name="T92" fmla="*/ 78 w 1105"/>
                <a:gd name="T93" fmla="*/ 547 h 583"/>
                <a:gd name="T94" fmla="*/ 63 w 1105"/>
                <a:gd name="T95" fmla="*/ 555 h 583"/>
                <a:gd name="T96" fmla="*/ 50 w 1105"/>
                <a:gd name="T97" fmla="*/ 564 h 583"/>
                <a:gd name="T98" fmla="*/ 36 w 1105"/>
                <a:gd name="T99" fmla="*/ 571 h 583"/>
                <a:gd name="T100" fmla="*/ 21 w 1105"/>
                <a:gd name="T101" fmla="*/ 579 h 583"/>
                <a:gd name="T102" fmla="*/ 9 w 1105"/>
                <a:gd name="T103" fmla="*/ 583 h 583"/>
                <a:gd name="T104" fmla="*/ 0 w 1105"/>
                <a:gd name="T105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5" h="583">
                  <a:moveTo>
                    <a:pt x="0" y="583"/>
                  </a:moveTo>
                  <a:lnTo>
                    <a:pt x="8" y="575"/>
                  </a:lnTo>
                  <a:lnTo>
                    <a:pt x="17" y="568"/>
                  </a:lnTo>
                  <a:lnTo>
                    <a:pt x="24" y="560"/>
                  </a:lnTo>
                  <a:lnTo>
                    <a:pt x="34" y="553"/>
                  </a:lnTo>
                  <a:lnTo>
                    <a:pt x="41" y="545"/>
                  </a:lnTo>
                  <a:lnTo>
                    <a:pt x="50" y="538"/>
                  </a:lnTo>
                  <a:lnTo>
                    <a:pt x="58" y="530"/>
                  </a:lnTo>
                  <a:lnTo>
                    <a:pt x="67" y="525"/>
                  </a:lnTo>
                  <a:lnTo>
                    <a:pt x="90" y="510"/>
                  </a:lnTo>
                  <a:lnTo>
                    <a:pt x="129" y="486"/>
                  </a:lnTo>
                  <a:lnTo>
                    <a:pt x="179" y="454"/>
                  </a:lnTo>
                  <a:lnTo>
                    <a:pt x="242" y="417"/>
                  </a:lnTo>
                  <a:lnTo>
                    <a:pt x="313" y="376"/>
                  </a:lnTo>
                  <a:lnTo>
                    <a:pt x="391" y="331"/>
                  </a:lnTo>
                  <a:lnTo>
                    <a:pt x="475" y="285"/>
                  </a:lnTo>
                  <a:lnTo>
                    <a:pt x="561" y="238"/>
                  </a:lnTo>
                  <a:lnTo>
                    <a:pt x="649" y="191"/>
                  </a:lnTo>
                  <a:lnTo>
                    <a:pt x="734" y="147"/>
                  </a:lnTo>
                  <a:lnTo>
                    <a:pt x="816" y="106"/>
                  </a:lnTo>
                  <a:lnTo>
                    <a:pt x="893" y="70"/>
                  </a:lnTo>
                  <a:lnTo>
                    <a:pt x="964" y="41"/>
                  </a:lnTo>
                  <a:lnTo>
                    <a:pt x="1023" y="18"/>
                  </a:lnTo>
                  <a:lnTo>
                    <a:pt x="1072" y="3"/>
                  </a:lnTo>
                  <a:lnTo>
                    <a:pt x="1105" y="0"/>
                  </a:lnTo>
                  <a:lnTo>
                    <a:pt x="1105" y="1"/>
                  </a:lnTo>
                  <a:lnTo>
                    <a:pt x="1105" y="3"/>
                  </a:lnTo>
                  <a:lnTo>
                    <a:pt x="1105" y="5"/>
                  </a:lnTo>
                  <a:lnTo>
                    <a:pt x="1105" y="7"/>
                  </a:lnTo>
                  <a:lnTo>
                    <a:pt x="1047" y="37"/>
                  </a:lnTo>
                  <a:lnTo>
                    <a:pt x="990" y="67"/>
                  </a:lnTo>
                  <a:lnTo>
                    <a:pt x="930" y="96"/>
                  </a:lnTo>
                  <a:lnTo>
                    <a:pt x="869" y="126"/>
                  </a:lnTo>
                  <a:lnTo>
                    <a:pt x="807" y="156"/>
                  </a:lnTo>
                  <a:lnTo>
                    <a:pt x="744" y="186"/>
                  </a:lnTo>
                  <a:lnTo>
                    <a:pt x="680" y="217"/>
                  </a:lnTo>
                  <a:lnTo>
                    <a:pt x="617" y="247"/>
                  </a:lnTo>
                  <a:lnTo>
                    <a:pt x="552" y="281"/>
                  </a:lnTo>
                  <a:lnTo>
                    <a:pt x="487" y="312"/>
                  </a:lnTo>
                  <a:lnTo>
                    <a:pt x="421" y="348"/>
                  </a:lnTo>
                  <a:lnTo>
                    <a:pt x="356" y="381"/>
                  </a:lnTo>
                  <a:lnTo>
                    <a:pt x="293" y="419"/>
                  </a:lnTo>
                  <a:lnTo>
                    <a:pt x="227" y="456"/>
                  </a:lnTo>
                  <a:lnTo>
                    <a:pt x="162" y="493"/>
                  </a:lnTo>
                  <a:lnTo>
                    <a:pt x="99" y="534"/>
                  </a:lnTo>
                  <a:lnTo>
                    <a:pt x="90" y="540"/>
                  </a:lnTo>
                  <a:lnTo>
                    <a:pt x="78" y="547"/>
                  </a:lnTo>
                  <a:lnTo>
                    <a:pt x="63" y="555"/>
                  </a:lnTo>
                  <a:lnTo>
                    <a:pt x="50" y="564"/>
                  </a:lnTo>
                  <a:lnTo>
                    <a:pt x="36" y="571"/>
                  </a:lnTo>
                  <a:lnTo>
                    <a:pt x="21" y="579"/>
                  </a:lnTo>
                  <a:lnTo>
                    <a:pt x="9" y="583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7" name="Freeform 61"/>
            <p:cNvSpPr>
              <a:spLocks/>
            </p:cNvSpPr>
            <p:nvPr/>
          </p:nvSpPr>
          <p:spPr bwMode="auto">
            <a:xfrm>
              <a:off x="3679" y="981"/>
              <a:ext cx="78" cy="76"/>
            </a:xfrm>
            <a:custGeom>
              <a:avLst/>
              <a:gdLst>
                <a:gd name="T0" fmla="*/ 0 w 69"/>
                <a:gd name="T1" fmla="*/ 69 h 69"/>
                <a:gd name="T2" fmla="*/ 4 w 69"/>
                <a:gd name="T3" fmla="*/ 65 h 69"/>
                <a:gd name="T4" fmla="*/ 11 w 69"/>
                <a:gd name="T5" fmla="*/ 58 h 69"/>
                <a:gd name="T6" fmla="*/ 19 w 69"/>
                <a:gd name="T7" fmla="*/ 46 h 69"/>
                <a:gd name="T8" fmla="*/ 30 w 69"/>
                <a:gd name="T9" fmla="*/ 33 h 69"/>
                <a:gd name="T10" fmla="*/ 41 w 69"/>
                <a:gd name="T11" fmla="*/ 22 h 69"/>
                <a:gd name="T12" fmla="*/ 49 w 69"/>
                <a:gd name="T13" fmla="*/ 11 h 69"/>
                <a:gd name="T14" fmla="*/ 56 w 69"/>
                <a:gd name="T15" fmla="*/ 4 h 69"/>
                <a:gd name="T16" fmla="*/ 60 w 69"/>
                <a:gd name="T17" fmla="*/ 0 h 69"/>
                <a:gd name="T18" fmla="*/ 62 w 69"/>
                <a:gd name="T19" fmla="*/ 4 h 69"/>
                <a:gd name="T20" fmla="*/ 65 w 69"/>
                <a:gd name="T21" fmla="*/ 11 h 69"/>
                <a:gd name="T22" fmla="*/ 67 w 69"/>
                <a:gd name="T23" fmla="*/ 19 h 69"/>
                <a:gd name="T24" fmla="*/ 69 w 69"/>
                <a:gd name="T25" fmla="*/ 22 h 69"/>
                <a:gd name="T26" fmla="*/ 67 w 69"/>
                <a:gd name="T27" fmla="*/ 24 h 69"/>
                <a:gd name="T28" fmla="*/ 62 w 69"/>
                <a:gd name="T29" fmla="*/ 30 h 69"/>
                <a:gd name="T30" fmla="*/ 56 w 69"/>
                <a:gd name="T31" fmla="*/ 37 h 69"/>
                <a:gd name="T32" fmla="*/ 47 w 69"/>
                <a:gd name="T33" fmla="*/ 45 h 69"/>
                <a:gd name="T34" fmla="*/ 38 w 69"/>
                <a:gd name="T35" fmla="*/ 52 h 69"/>
                <a:gd name="T36" fmla="*/ 26 w 69"/>
                <a:gd name="T37" fmla="*/ 59 h 69"/>
                <a:gd name="T38" fmla="*/ 13 w 69"/>
                <a:gd name="T39" fmla="*/ 65 h 69"/>
                <a:gd name="T40" fmla="*/ 0 w 69"/>
                <a:gd name="T4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lnTo>
                    <a:pt x="4" y="65"/>
                  </a:lnTo>
                  <a:lnTo>
                    <a:pt x="11" y="58"/>
                  </a:lnTo>
                  <a:lnTo>
                    <a:pt x="19" y="46"/>
                  </a:lnTo>
                  <a:lnTo>
                    <a:pt x="30" y="33"/>
                  </a:lnTo>
                  <a:lnTo>
                    <a:pt x="41" y="22"/>
                  </a:lnTo>
                  <a:lnTo>
                    <a:pt x="49" y="11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65" y="11"/>
                  </a:lnTo>
                  <a:lnTo>
                    <a:pt x="67" y="19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2" y="30"/>
                  </a:lnTo>
                  <a:lnTo>
                    <a:pt x="56" y="37"/>
                  </a:lnTo>
                  <a:lnTo>
                    <a:pt x="47" y="45"/>
                  </a:lnTo>
                  <a:lnTo>
                    <a:pt x="38" y="52"/>
                  </a:lnTo>
                  <a:lnTo>
                    <a:pt x="26" y="59"/>
                  </a:lnTo>
                  <a:lnTo>
                    <a:pt x="13" y="6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8" name="Freeform 62"/>
            <p:cNvSpPr>
              <a:spLocks/>
            </p:cNvSpPr>
            <p:nvPr/>
          </p:nvSpPr>
          <p:spPr bwMode="auto">
            <a:xfrm>
              <a:off x="1396" y="856"/>
              <a:ext cx="205" cy="244"/>
            </a:xfrm>
            <a:custGeom>
              <a:avLst/>
              <a:gdLst>
                <a:gd name="T0" fmla="*/ 28 w 259"/>
                <a:gd name="T1" fmla="*/ 238 h 255"/>
                <a:gd name="T2" fmla="*/ 42 w 259"/>
                <a:gd name="T3" fmla="*/ 214 h 255"/>
                <a:gd name="T4" fmla="*/ 57 w 259"/>
                <a:gd name="T5" fmla="*/ 190 h 255"/>
                <a:gd name="T6" fmla="*/ 76 w 259"/>
                <a:gd name="T7" fmla="*/ 169 h 255"/>
                <a:gd name="T8" fmla="*/ 100 w 259"/>
                <a:gd name="T9" fmla="*/ 162 h 255"/>
                <a:gd name="T10" fmla="*/ 113 w 259"/>
                <a:gd name="T11" fmla="*/ 162 h 255"/>
                <a:gd name="T12" fmla="*/ 124 w 259"/>
                <a:gd name="T13" fmla="*/ 145 h 255"/>
                <a:gd name="T14" fmla="*/ 130 w 259"/>
                <a:gd name="T15" fmla="*/ 115 h 255"/>
                <a:gd name="T16" fmla="*/ 147 w 259"/>
                <a:gd name="T17" fmla="*/ 71 h 255"/>
                <a:gd name="T18" fmla="*/ 177 w 259"/>
                <a:gd name="T19" fmla="*/ 43 h 255"/>
                <a:gd name="T20" fmla="*/ 197 w 259"/>
                <a:gd name="T21" fmla="*/ 45 h 255"/>
                <a:gd name="T22" fmla="*/ 190 w 259"/>
                <a:gd name="T23" fmla="*/ 74 h 255"/>
                <a:gd name="T24" fmla="*/ 173 w 259"/>
                <a:gd name="T25" fmla="*/ 121 h 255"/>
                <a:gd name="T26" fmla="*/ 179 w 259"/>
                <a:gd name="T27" fmla="*/ 141 h 255"/>
                <a:gd name="T28" fmla="*/ 203 w 259"/>
                <a:gd name="T29" fmla="*/ 154 h 255"/>
                <a:gd name="T30" fmla="*/ 218 w 259"/>
                <a:gd name="T31" fmla="*/ 153 h 255"/>
                <a:gd name="T32" fmla="*/ 221 w 259"/>
                <a:gd name="T33" fmla="*/ 177 h 255"/>
                <a:gd name="T34" fmla="*/ 206 w 259"/>
                <a:gd name="T35" fmla="*/ 235 h 255"/>
                <a:gd name="T36" fmla="*/ 214 w 259"/>
                <a:gd name="T37" fmla="*/ 249 h 255"/>
                <a:gd name="T38" fmla="*/ 223 w 259"/>
                <a:gd name="T39" fmla="*/ 231 h 255"/>
                <a:gd name="T40" fmla="*/ 242 w 259"/>
                <a:gd name="T41" fmla="*/ 194 h 255"/>
                <a:gd name="T42" fmla="*/ 259 w 259"/>
                <a:gd name="T43" fmla="*/ 138 h 255"/>
                <a:gd name="T44" fmla="*/ 246 w 259"/>
                <a:gd name="T45" fmla="*/ 108 h 255"/>
                <a:gd name="T46" fmla="*/ 218 w 259"/>
                <a:gd name="T47" fmla="*/ 110 h 255"/>
                <a:gd name="T48" fmla="*/ 203 w 259"/>
                <a:gd name="T49" fmla="*/ 108 h 255"/>
                <a:gd name="T50" fmla="*/ 203 w 259"/>
                <a:gd name="T51" fmla="*/ 108 h 255"/>
                <a:gd name="T52" fmla="*/ 205 w 259"/>
                <a:gd name="T53" fmla="*/ 100 h 255"/>
                <a:gd name="T54" fmla="*/ 210 w 259"/>
                <a:gd name="T55" fmla="*/ 87 h 255"/>
                <a:gd name="T56" fmla="*/ 216 w 259"/>
                <a:gd name="T57" fmla="*/ 63 h 255"/>
                <a:gd name="T58" fmla="*/ 221 w 259"/>
                <a:gd name="T59" fmla="*/ 26 h 255"/>
                <a:gd name="T60" fmla="*/ 195 w 259"/>
                <a:gd name="T61" fmla="*/ 4 h 255"/>
                <a:gd name="T62" fmla="*/ 162 w 259"/>
                <a:gd name="T63" fmla="*/ 0 h 255"/>
                <a:gd name="T64" fmla="*/ 139 w 259"/>
                <a:gd name="T65" fmla="*/ 13 h 255"/>
                <a:gd name="T66" fmla="*/ 124 w 259"/>
                <a:gd name="T67" fmla="*/ 46 h 255"/>
                <a:gd name="T68" fmla="*/ 110 w 259"/>
                <a:gd name="T69" fmla="*/ 89 h 255"/>
                <a:gd name="T70" fmla="*/ 65 w 259"/>
                <a:gd name="T71" fmla="*/ 136 h 255"/>
                <a:gd name="T72" fmla="*/ 15 w 259"/>
                <a:gd name="T73" fmla="*/ 192 h 255"/>
                <a:gd name="T74" fmla="*/ 1 w 259"/>
                <a:gd name="T75" fmla="*/ 23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" h="255">
                  <a:moveTo>
                    <a:pt x="22" y="248"/>
                  </a:moveTo>
                  <a:lnTo>
                    <a:pt x="28" y="238"/>
                  </a:lnTo>
                  <a:lnTo>
                    <a:pt x="35" y="225"/>
                  </a:lnTo>
                  <a:lnTo>
                    <a:pt x="42" y="214"/>
                  </a:lnTo>
                  <a:lnTo>
                    <a:pt x="50" y="201"/>
                  </a:lnTo>
                  <a:lnTo>
                    <a:pt x="57" y="190"/>
                  </a:lnTo>
                  <a:lnTo>
                    <a:pt x="67" y="179"/>
                  </a:lnTo>
                  <a:lnTo>
                    <a:pt x="76" y="169"/>
                  </a:lnTo>
                  <a:lnTo>
                    <a:pt x="87" y="162"/>
                  </a:lnTo>
                  <a:lnTo>
                    <a:pt x="100" y="162"/>
                  </a:lnTo>
                  <a:lnTo>
                    <a:pt x="108" y="162"/>
                  </a:lnTo>
                  <a:lnTo>
                    <a:pt x="113" y="162"/>
                  </a:lnTo>
                  <a:lnTo>
                    <a:pt x="121" y="160"/>
                  </a:lnTo>
                  <a:lnTo>
                    <a:pt x="124" y="145"/>
                  </a:lnTo>
                  <a:lnTo>
                    <a:pt x="128" y="130"/>
                  </a:lnTo>
                  <a:lnTo>
                    <a:pt x="130" y="115"/>
                  </a:lnTo>
                  <a:lnTo>
                    <a:pt x="132" y="99"/>
                  </a:lnTo>
                  <a:lnTo>
                    <a:pt x="147" y="71"/>
                  </a:lnTo>
                  <a:lnTo>
                    <a:pt x="162" y="54"/>
                  </a:lnTo>
                  <a:lnTo>
                    <a:pt x="177" y="43"/>
                  </a:lnTo>
                  <a:lnTo>
                    <a:pt x="190" y="39"/>
                  </a:lnTo>
                  <a:lnTo>
                    <a:pt x="197" y="45"/>
                  </a:lnTo>
                  <a:lnTo>
                    <a:pt x="197" y="56"/>
                  </a:lnTo>
                  <a:lnTo>
                    <a:pt x="190" y="74"/>
                  </a:lnTo>
                  <a:lnTo>
                    <a:pt x="173" y="99"/>
                  </a:lnTo>
                  <a:lnTo>
                    <a:pt x="173" y="121"/>
                  </a:lnTo>
                  <a:lnTo>
                    <a:pt x="173" y="132"/>
                  </a:lnTo>
                  <a:lnTo>
                    <a:pt x="179" y="141"/>
                  </a:lnTo>
                  <a:lnTo>
                    <a:pt x="195" y="154"/>
                  </a:lnTo>
                  <a:lnTo>
                    <a:pt x="203" y="154"/>
                  </a:lnTo>
                  <a:lnTo>
                    <a:pt x="210" y="153"/>
                  </a:lnTo>
                  <a:lnTo>
                    <a:pt x="218" y="153"/>
                  </a:lnTo>
                  <a:lnTo>
                    <a:pt x="225" y="153"/>
                  </a:lnTo>
                  <a:lnTo>
                    <a:pt x="221" y="177"/>
                  </a:lnTo>
                  <a:lnTo>
                    <a:pt x="214" y="207"/>
                  </a:lnTo>
                  <a:lnTo>
                    <a:pt x="206" y="235"/>
                  </a:lnTo>
                  <a:lnTo>
                    <a:pt x="210" y="255"/>
                  </a:lnTo>
                  <a:lnTo>
                    <a:pt x="214" y="249"/>
                  </a:lnTo>
                  <a:lnTo>
                    <a:pt x="220" y="240"/>
                  </a:lnTo>
                  <a:lnTo>
                    <a:pt x="223" y="231"/>
                  </a:lnTo>
                  <a:lnTo>
                    <a:pt x="227" y="225"/>
                  </a:lnTo>
                  <a:lnTo>
                    <a:pt x="242" y="194"/>
                  </a:lnTo>
                  <a:lnTo>
                    <a:pt x="253" y="166"/>
                  </a:lnTo>
                  <a:lnTo>
                    <a:pt x="259" y="138"/>
                  </a:lnTo>
                  <a:lnTo>
                    <a:pt x="255" y="104"/>
                  </a:lnTo>
                  <a:lnTo>
                    <a:pt x="246" y="108"/>
                  </a:lnTo>
                  <a:lnTo>
                    <a:pt x="233" y="110"/>
                  </a:lnTo>
                  <a:lnTo>
                    <a:pt x="218" y="110"/>
                  </a:lnTo>
                  <a:lnTo>
                    <a:pt x="205" y="110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1" y="106"/>
                  </a:lnTo>
                  <a:lnTo>
                    <a:pt x="205" y="100"/>
                  </a:lnTo>
                  <a:lnTo>
                    <a:pt x="206" y="93"/>
                  </a:lnTo>
                  <a:lnTo>
                    <a:pt x="210" y="87"/>
                  </a:lnTo>
                  <a:lnTo>
                    <a:pt x="214" y="82"/>
                  </a:lnTo>
                  <a:lnTo>
                    <a:pt x="216" y="63"/>
                  </a:lnTo>
                  <a:lnTo>
                    <a:pt x="220" y="45"/>
                  </a:lnTo>
                  <a:lnTo>
                    <a:pt x="221" y="26"/>
                  </a:lnTo>
                  <a:lnTo>
                    <a:pt x="220" y="9"/>
                  </a:lnTo>
                  <a:lnTo>
                    <a:pt x="195" y="4"/>
                  </a:lnTo>
                  <a:lnTo>
                    <a:pt x="177" y="0"/>
                  </a:lnTo>
                  <a:lnTo>
                    <a:pt x="162" y="0"/>
                  </a:lnTo>
                  <a:lnTo>
                    <a:pt x="151" y="4"/>
                  </a:lnTo>
                  <a:lnTo>
                    <a:pt x="139" y="13"/>
                  </a:lnTo>
                  <a:lnTo>
                    <a:pt x="132" y="26"/>
                  </a:lnTo>
                  <a:lnTo>
                    <a:pt x="124" y="46"/>
                  </a:lnTo>
                  <a:lnTo>
                    <a:pt x="117" y="73"/>
                  </a:lnTo>
                  <a:lnTo>
                    <a:pt x="110" y="89"/>
                  </a:lnTo>
                  <a:lnTo>
                    <a:pt x="91" y="112"/>
                  </a:lnTo>
                  <a:lnTo>
                    <a:pt x="65" y="136"/>
                  </a:lnTo>
                  <a:lnTo>
                    <a:pt x="39" y="164"/>
                  </a:lnTo>
                  <a:lnTo>
                    <a:pt x="15" y="192"/>
                  </a:lnTo>
                  <a:lnTo>
                    <a:pt x="0" y="216"/>
                  </a:lnTo>
                  <a:lnTo>
                    <a:pt x="1" y="235"/>
                  </a:lnTo>
                  <a:lnTo>
                    <a:pt x="22" y="248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59" name="Freeform 63"/>
            <p:cNvSpPr>
              <a:spLocks/>
            </p:cNvSpPr>
            <p:nvPr/>
          </p:nvSpPr>
          <p:spPr bwMode="auto">
            <a:xfrm rot="671063">
              <a:off x="1707" y="731"/>
              <a:ext cx="104" cy="377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0" name="Freeform 64"/>
            <p:cNvSpPr>
              <a:spLocks/>
            </p:cNvSpPr>
            <p:nvPr/>
          </p:nvSpPr>
          <p:spPr bwMode="auto">
            <a:xfrm>
              <a:off x="1316" y="956"/>
              <a:ext cx="56" cy="171"/>
            </a:xfrm>
            <a:custGeom>
              <a:avLst/>
              <a:gdLst>
                <a:gd name="T0" fmla="*/ 8 w 49"/>
                <a:gd name="T1" fmla="*/ 154 h 154"/>
                <a:gd name="T2" fmla="*/ 21 w 49"/>
                <a:gd name="T3" fmla="*/ 119 h 154"/>
                <a:gd name="T4" fmla="*/ 34 w 49"/>
                <a:gd name="T5" fmla="*/ 80 h 154"/>
                <a:gd name="T6" fmla="*/ 45 w 49"/>
                <a:gd name="T7" fmla="*/ 41 h 154"/>
                <a:gd name="T8" fmla="*/ 49 w 49"/>
                <a:gd name="T9" fmla="*/ 3 h 154"/>
                <a:gd name="T10" fmla="*/ 47 w 49"/>
                <a:gd name="T11" fmla="*/ 1 h 154"/>
                <a:gd name="T12" fmla="*/ 45 w 49"/>
                <a:gd name="T13" fmla="*/ 1 h 154"/>
                <a:gd name="T14" fmla="*/ 43 w 49"/>
                <a:gd name="T15" fmla="*/ 0 h 154"/>
                <a:gd name="T16" fmla="*/ 41 w 49"/>
                <a:gd name="T17" fmla="*/ 0 h 154"/>
                <a:gd name="T18" fmla="*/ 30 w 49"/>
                <a:gd name="T19" fmla="*/ 13 h 154"/>
                <a:gd name="T20" fmla="*/ 21 w 49"/>
                <a:gd name="T21" fmla="*/ 33 h 154"/>
                <a:gd name="T22" fmla="*/ 12 w 49"/>
                <a:gd name="T23" fmla="*/ 57 h 154"/>
                <a:gd name="T24" fmla="*/ 6 w 49"/>
                <a:gd name="T25" fmla="*/ 85 h 154"/>
                <a:gd name="T26" fmla="*/ 0 w 49"/>
                <a:gd name="T27" fmla="*/ 111 h 154"/>
                <a:gd name="T28" fmla="*/ 0 w 49"/>
                <a:gd name="T29" fmla="*/ 134 h 154"/>
                <a:gd name="T30" fmla="*/ 2 w 49"/>
                <a:gd name="T31" fmla="*/ 149 h 154"/>
                <a:gd name="T32" fmla="*/ 8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8" y="154"/>
                  </a:moveTo>
                  <a:lnTo>
                    <a:pt x="21" y="119"/>
                  </a:lnTo>
                  <a:lnTo>
                    <a:pt x="34" y="80"/>
                  </a:lnTo>
                  <a:lnTo>
                    <a:pt x="45" y="41"/>
                  </a:lnTo>
                  <a:lnTo>
                    <a:pt x="49" y="3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0" y="13"/>
                  </a:lnTo>
                  <a:lnTo>
                    <a:pt x="21" y="33"/>
                  </a:lnTo>
                  <a:lnTo>
                    <a:pt x="12" y="57"/>
                  </a:lnTo>
                  <a:lnTo>
                    <a:pt x="6" y="85"/>
                  </a:lnTo>
                  <a:lnTo>
                    <a:pt x="0" y="111"/>
                  </a:lnTo>
                  <a:lnTo>
                    <a:pt x="0" y="134"/>
                  </a:lnTo>
                  <a:lnTo>
                    <a:pt x="2" y="149"/>
                  </a:lnTo>
                  <a:lnTo>
                    <a:pt x="8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1" name="Freeform 65"/>
            <p:cNvSpPr>
              <a:spLocks/>
            </p:cNvSpPr>
            <p:nvPr/>
          </p:nvSpPr>
          <p:spPr bwMode="auto">
            <a:xfrm>
              <a:off x="2100" y="273"/>
              <a:ext cx="1664" cy="730"/>
            </a:xfrm>
            <a:custGeom>
              <a:avLst/>
              <a:gdLst>
                <a:gd name="T0" fmla="*/ 10 w 1456"/>
                <a:gd name="T1" fmla="*/ 15 h 657"/>
                <a:gd name="T2" fmla="*/ 4 w 1456"/>
                <a:gd name="T3" fmla="*/ 9 h 657"/>
                <a:gd name="T4" fmla="*/ 4 w 1456"/>
                <a:gd name="T5" fmla="*/ 5 h 657"/>
                <a:gd name="T6" fmla="*/ 10 w 1456"/>
                <a:gd name="T7" fmla="*/ 2 h 657"/>
                <a:gd name="T8" fmla="*/ 32 w 1456"/>
                <a:gd name="T9" fmla="*/ 2 h 657"/>
                <a:gd name="T10" fmla="*/ 84 w 1456"/>
                <a:gd name="T11" fmla="*/ 11 h 657"/>
                <a:gd name="T12" fmla="*/ 151 w 1456"/>
                <a:gd name="T13" fmla="*/ 30 h 657"/>
                <a:gd name="T14" fmla="*/ 235 w 1456"/>
                <a:gd name="T15" fmla="*/ 58 h 657"/>
                <a:gd name="T16" fmla="*/ 328 w 1456"/>
                <a:gd name="T17" fmla="*/ 91 h 657"/>
                <a:gd name="T18" fmla="*/ 433 w 1456"/>
                <a:gd name="T19" fmla="*/ 132 h 657"/>
                <a:gd name="T20" fmla="*/ 543 w 1456"/>
                <a:gd name="T21" fmla="*/ 175 h 657"/>
                <a:gd name="T22" fmla="*/ 656 w 1456"/>
                <a:gd name="T23" fmla="*/ 223 h 657"/>
                <a:gd name="T24" fmla="*/ 772 w 1456"/>
                <a:gd name="T25" fmla="*/ 272 h 657"/>
                <a:gd name="T26" fmla="*/ 886 w 1456"/>
                <a:gd name="T27" fmla="*/ 324 h 657"/>
                <a:gd name="T28" fmla="*/ 995 w 1456"/>
                <a:gd name="T29" fmla="*/ 374 h 657"/>
                <a:gd name="T30" fmla="*/ 1100 w 1456"/>
                <a:gd name="T31" fmla="*/ 425 h 657"/>
                <a:gd name="T32" fmla="*/ 1195 w 1456"/>
                <a:gd name="T33" fmla="*/ 471 h 657"/>
                <a:gd name="T34" fmla="*/ 1277 w 1456"/>
                <a:gd name="T35" fmla="*/ 514 h 657"/>
                <a:gd name="T36" fmla="*/ 1346 w 1456"/>
                <a:gd name="T37" fmla="*/ 553 h 657"/>
                <a:gd name="T38" fmla="*/ 1398 w 1456"/>
                <a:gd name="T39" fmla="*/ 587 h 657"/>
                <a:gd name="T40" fmla="*/ 1426 w 1456"/>
                <a:gd name="T41" fmla="*/ 615 h 657"/>
                <a:gd name="T42" fmla="*/ 1448 w 1456"/>
                <a:gd name="T43" fmla="*/ 642 h 657"/>
                <a:gd name="T44" fmla="*/ 1433 w 1456"/>
                <a:gd name="T45" fmla="*/ 644 h 657"/>
                <a:gd name="T46" fmla="*/ 1376 w 1456"/>
                <a:gd name="T47" fmla="*/ 613 h 657"/>
                <a:gd name="T48" fmla="*/ 1303 w 1456"/>
                <a:gd name="T49" fmla="*/ 577 h 657"/>
                <a:gd name="T50" fmla="*/ 1215 w 1456"/>
                <a:gd name="T51" fmla="*/ 534 h 657"/>
                <a:gd name="T52" fmla="*/ 1117 w 1456"/>
                <a:gd name="T53" fmla="*/ 490 h 657"/>
                <a:gd name="T54" fmla="*/ 1010 w 1456"/>
                <a:gd name="T55" fmla="*/ 441 h 657"/>
                <a:gd name="T56" fmla="*/ 897 w 1456"/>
                <a:gd name="T57" fmla="*/ 393 h 657"/>
                <a:gd name="T58" fmla="*/ 781 w 1456"/>
                <a:gd name="T59" fmla="*/ 343 h 657"/>
                <a:gd name="T60" fmla="*/ 664 w 1456"/>
                <a:gd name="T61" fmla="*/ 292 h 657"/>
                <a:gd name="T62" fmla="*/ 548 w 1456"/>
                <a:gd name="T63" fmla="*/ 242 h 657"/>
                <a:gd name="T64" fmla="*/ 436 w 1456"/>
                <a:gd name="T65" fmla="*/ 195 h 657"/>
                <a:gd name="T66" fmla="*/ 332 w 1456"/>
                <a:gd name="T67" fmla="*/ 153 h 657"/>
                <a:gd name="T68" fmla="*/ 237 w 1456"/>
                <a:gd name="T69" fmla="*/ 113 h 657"/>
                <a:gd name="T70" fmla="*/ 155 w 1456"/>
                <a:gd name="T71" fmla="*/ 78 h 657"/>
                <a:gd name="T72" fmla="*/ 86 w 1456"/>
                <a:gd name="T73" fmla="*/ 50 h 657"/>
                <a:gd name="T74" fmla="*/ 36 w 1456"/>
                <a:gd name="T75" fmla="*/ 3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6" h="657">
                  <a:moveTo>
                    <a:pt x="17" y="22"/>
                  </a:moveTo>
                  <a:lnTo>
                    <a:pt x="10" y="15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32" y="2"/>
                  </a:lnTo>
                  <a:lnTo>
                    <a:pt x="56" y="5"/>
                  </a:lnTo>
                  <a:lnTo>
                    <a:pt x="84" y="11"/>
                  </a:lnTo>
                  <a:lnTo>
                    <a:pt x="116" y="20"/>
                  </a:lnTo>
                  <a:lnTo>
                    <a:pt x="151" y="30"/>
                  </a:lnTo>
                  <a:lnTo>
                    <a:pt x="192" y="43"/>
                  </a:lnTo>
                  <a:lnTo>
                    <a:pt x="235" y="58"/>
                  </a:lnTo>
                  <a:lnTo>
                    <a:pt x="280" y="74"/>
                  </a:lnTo>
                  <a:lnTo>
                    <a:pt x="328" y="91"/>
                  </a:lnTo>
                  <a:lnTo>
                    <a:pt x="380" y="112"/>
                  </a:lnTo>
                  <a:lnTo>
                    <a:pt x="433" y="132"/>
                  </a:lnTo>
                  <a:lnTo>
                    <a:pt x="487" y="153"/>
                  </a:lnTo>
                  <a:lnTo>
                    <a:pt x="543" y="175"/>
                  </a:lnTo>
                  <a:lnTo>
                    <a:pt x="599" y="199"/>
                  </a:lnTo>
                  <a:lnTo>
                    <a:pt x="656" y="223"/>
                  </a:lnTo>
                  <a:lnTo>
                    <a:pt x="714" y="248"/>
                  </a:lnTo>
                  <a:lnTo>
                    <a:pt x="772" y="272"/>
                  </a:lnTo>
                  <a:lnTo>
                    <a:pt x="830" y="298"/>
                  </a:lnTo>
                  <a:lnTo>
                    <a:pt x="886" y="324"/>
                  </a:lnTo>
                  <a:lnTo>
                    <a:pt x="941" y="348"/>
                  </a:lnTo>
                  <a:lnTo>
                    <a:pt x="995" y="374"/>
                  </a:lnTo>
                  <a:lnTo>
                    <a:pt x="1050" y="398"/>
                  </a:lnTo>
                  <a:lnTo>
                    <a:pt x="1100" y="425"/>
                  </a:lnTo>
                  <a:lnTo>
                    <a:pt x="1148" y="447"/>
                  </a:lnTo>
                  <a:lnTo>
                    <a:pt x="1195" y="471"/>
                  </a:lnTo>
                  <a:lnTo>
                    <a:pt x="1238" y="493"/>
                  </a:lnTo>
                  <a:lnTo>
                    <a:pt x="1277" y="514"/>
                  </a:lnTo>
                  <a:lnTo>
                    <a:pt x="1314" y="534"/>
                  </a:lnTo>
                  <a:lnTo>
                    <a:pt x="1346" y="553"/>
                  </a:lnTo>
                  <a:lnTo>
                    <a:pt x="1374" y="572"/>
                  </a:lnTo>
                  <a:lnTo>
                    <a:pt x="1398" y="587"/>
                  </a:lnTo>
                  <a:lnTo>
                    <a:pt x="1417" y="601"/>
                  </a:lnTo>
                  <a:lnTo>
                    <a:pt x="1426" y="615"/>
                  </a:lnTo>
                  <a:lnTo>
                    <a:pt x="1439" y="628"/>
                  </a:lnTo>
                  <a:lnTo>
                    <a:pt x="1448" y="642"/>
                  </a:lnTo>
                  <a:lnTo>
                    <a:pt x="1456" y="657"/>
                  </a:lnTo>
                  <a:lnTo>
                    <a:pt x="1433" y="644"/>
                  </a:lnTo>
                  <a:lnTo>
                    <a:pt x="1407" y="629"/>
                  </a:lnTo>
                  <a:lnTo>
                    <a:pt x="1376" y="613"/>
                  </a:lnTo>
                  <a:lnTo>
                    <a:pt x="1342" y="596"/>
                  </a:lnTo>
                  <a:lnTo>
                    <a:pt x="1303" y="577"/>
                  </a:lnTo>
                  <a:lnTo>
                    <a:pt x="1260" y="557"/>
                  </a:lnTo>
                  <a:lnTo>
                    <a:pt x="1215" y="534"/>
                  </a:lnTo>
                  <a:lnTo>
                    <a:pt x="1167" y="512"/>
                  </a:lnTo>
                  <a:lnTo>
                    <a:pt x="1117" y="490"/>
                  </a:lnTo>
                  <a:lnTo>
                    <a:pt x="1064" y="466"/>
                  </a:lnTo>
                  <a:lnTo>
                    <a:pt x="1010" y="441"/>
                  </a:lnTo>
                  <a:lnTo>
                    <a:pt x="954" y="417"/>
                  </a:lnTo>
                  <a:lnTo>
                    <a:pt x="897" y="393"/>
                  </a:lnTo>
                  <a:lnTo>
                    <a:pt x="839" y="367"/>
                  </a:lnTo>
                  <a:lnTo>
                    <a:pt x="781" y="343"/>
                  </a:lnTo>
                  <a:lnTo>
                    <a:pt x="722" y="317"/>
                  </a:lnTo>
                  <a:lnTo>
                    <a:pt x="664" y="292"/>
                  </a:lnTo>
                  <a:lnTo>
                    <a:pt x="606" y="266"/>
                  </a:lnTo>
                  <a:lnTo>
                    <a:pt x="548" y="242"/>
                  </a:lnTo>
                  <a:lnTo>
                    <a:pt x="492" y="220"/>
                  </a:lnTo>
                  <a:lnTo>
                    <a:pt x="436" y="195"/>
                  </a:lnTo>
                  <a:lnTo>
                    <a:pt x="384" y="173"/>
                  </a:lnTo>
                  <a:lnTo>
                    <a:pt x="332" y="153"/>
                  </a:lnTo>
                  <a:lnTo>
                    <a:pt x="284" y="132"/>
                  </a:lnTo>
                  <a:lnTo>
                    <a:pt x="237" y="113"/>
                  </a:lnTo>
                  <a:lnTo>
                    <a:pt x="194" y="95"/>
                  </a:lnTo>
                  <a:lnTo>
                    <a:pt x="155" y="78"/>
                  </a:lnTo>
                  <a:lnTo>
                    <a:pt x="118" y="63"/>
                  </a:lnTo>
                  <a:lnTo>
                    <a:pt x="86" y="50"/>
                  </a:lnTo>
                  <a:lnTo>
                    <a:pt x="58" y="39"/>
                  </a:lnTo>
                  <a:lnTo>
                    <a:pt x="36" y="30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2" name="Freeform 66"/>
            <p:cNvSpPr>
              <a:spLocks/>
            </p:cNvSpPr>
            <p:nvPr/>
          </p:nvSpPr>
          <p:spPr bwMode="auto">
            <a:xfrm>
              <a:off x="2897" y="931"/>
              <a:ext cx="96" cy="129"/>
            </a:xfrm>
            <a:custGeom>
              <a:avLst/>
              <a:gdLst>
                <a:gd name="T0" fmla="*/ 19 w 84"/>
                <a:gd name="T1" fmla="*/ 114 h 116"/>
                <a:gd name="T2" fmla="*/ 23 w 84"/>
                <a:gd name="T3" fmla="*/ 114 h 116"/>
                <a:gd name="T4" fmla="*/ 26 w 84"/>
                <a:gd name="T5" fmla="*/ 114 h 116"/>
                <a:gd name="T6" fmla="*/ 28 w 84"/>
                <a:gd name="T7" fmla="*/ 114 h 116"/>
                <a:gd name="T8" fmla="*/ 32 w 84"/>
                <a:gd name="T9" fmla="*/ 112 h 116"/>
                <a:gd name="T10" fmla="*/ 34 w 84"/>
                <a:gd name="T11" fmla="*/ 110 h 116"/>
                <a:gd name="T12" fmla="*/ 36 w 84"/>
                <a:gd name="T13" fmla="*/ 108 h 116"/>
                <a:gd name="T14" fmla="*/ 36 w 84"/>
                <a:gd name="T15" fmla="*/ 108 h 116"/>
                <a:gd name="T16" fmla="*/ 38 w 84"/>
                <a:gd name="T17" fmla="*/ 106 h 116"/>
                <a:gd name="T18" fmla="*/ 32 w 84"/>
                <a:gd name="T19" fmla="*/ 97 h 116"/>
                <a:gd name="T20" fmla="*/ 28 w 84"/>
                <a:gd name="T21" fmla="*/ 86 h 116"/>
                <a:gd name="T22" fmla="*/ 23 w 84"/>
                <a:gd name="T23" fmla="*/ 75 h 116"/>
                <a:gd name="T24" fmla="*/ 17 w 84"/>
                <a:gd name="T25" fmla="*/ 65 h 116"/>
                <a:gd name="T26" fmla="*/ 25 w 84"/>
                <a:gd name="T27" fmla="*/ 32 h 116"/>
                <a:gd name="T28" fmla="*/ 41 w 84"/>
                <a:gd name="T29" fmla="*/ 21 h 116"/>
                <a:gd name="T30" fmla="*/ 58 w 84"/>
                <a:gd name="T31" fmla="*/ 32 h 116"/>
                <a:gd name="T32" fmla="*/ 66 w 84"/>
                <a:gd name="T33" fmla="*/ 65 h 116"/>
                <a:gd name="T34" fmla="*/ 62 w 84"/>
                <a:gd name="T35" fmla="*/ 71 h 116"/>
                <a:gd name="T36" fmla="*/ 60 w 84"/>
                <a:gd name="T37" fmla="*/ 77 h 116"/>
                <a:gd name="T38" fmla="*/ 56 w 84"/>
                <a:gd name="T39" fmla="*/ 82 h 116"/>
                <a:gd name="T40" fmla="*/ 52 w 84"/>
                <a:gd name="T41" fmla="*/ 88 h 116"/>
                <a:gd name="T42" fmla="*/ 52 w 84"/>
                <a:gd name="T43" fmla="*/ 91 h 116"/>
                <a:gd name="T44" fmla="*/ 52 w 84"/>
                <a:gd name="T45" fmla="*/ 97 h 116"/>
                <a:gd name="T46" fmla="*/ 52 w 84"/>
                <a:gd name="T47" fmla="*/ 103 h 116"/>
                <a:gd name="T48" fmla="*/ 54 w 84"/>
                <a:gd name="T49" fmla="*/ 106 h 116"/>
                <a:gd name="T50" fmla="*/ 66 w 84"/>
                <a:gd name="T51" fmla="*/ 112 h 116"/>
                <a:gd name="T52" fmla="*/ 73 w 84"/>
                <a:gd name="T53" fmla="*/ 104 h 116"/>
                <a:gd name="T54" fmla="*/ 80 w 84"/>
                <a:gd name="T55" fmla="*/ 93 h 116"/>
                <a:gd name="T56" fmla="*/ 84 w 84"/>
                <a:gd name="T57" fmla="*/ 82 h 116"/>
                <a:gd name="T58" fmla="*/ 77 w 84"/>
                <a:gd name="T59" fmla="*/ 45 h 116"/>
                <a:gd name="T60" fmla="*/ 66 w 84"/>
                <a:gd name="T61" fmla="*/ 19 h 116"/>
                <a:gd name="T62" fmla="*/ 51 w 84"/>
                <a:gd name="T63" fmla="*/ 4 h 116"/>
                <a:gd name="T64" fmla="*/ 36 w 84"/>
                <a:gd name="T65" fmla="*/ 0 h 116"/>
                <a:gd name="T66" fmla="*/ 21 w 84"/>
                <a:gd name="T67" fmla="*/ 8 h 116"/>
                <a:gd name="T68" fmla="*/ 10 w 84"/>
                <a:gd name="T69" fmla="*/ 23 h 116"/>
                <a:gd name="T70" fmla="*/ 2 w 84"/>
                <a:gd name="T71" fmla="*/ 47 h 116"/>
                <a:gd name="T72" fmla="*/ 0 w 84"/>
                <a:gd name="T73" fmla="*/ 78 h 116"/>
                <a:gd name="T74" fmla="*/ 4 w 84"/>
                <a:gd name="T75" fmla="*/ 90 h 116"/>
                <a:gd name="T76" fmla="*/ 8 w 84"/>
                <a:gd name="T77" fmla="*/ 99 h 116"/>
                <a:gd name="T78" fmla="*/ 11 w 84"/>
                <a:gd name="T79" fmla="*/ 106 h 116"/>
                <a:gd name="T80" fmla="*/ 17 w 84"/>
                <a:gd name="T81" fmla="*/ 116 h 116"/>
                <a:gd name="T82" fmla="*/ 19 w 84"/>
                <a:gd name="T83" fmla="*/ 116 h 116"/>
                <a:gd name="T84" fmla="*/ 19 w 84"/>
                <a:gd name="T85" fmla="*/ 114 h 116"/>
                <a:gd name="T86" fmla="*/ 19 w 84"/>
                <a:gd name="T87" fmla="*/ 114 h 116"/>
                <a:gd name="T88" fmla="*/ 19 w 84"/>
                <a:gd name="T8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116">
                  <a:moveTo>
                    <a:pt x="19" y="114"/>
                  </a:moveTo>
                  <a:lnTo>
                    <a:pt x="23" y="114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32" y="97"/>
                  </a:lnTo>
                  <a:lnTo>
                    <a:pt x="28" y="86"/>
                  </a:lnTo>
                  <a:lnTo>
                    <a:pt x="23" y="75"/>
                  </a:lnTo>
                  <a:lnTo>
                    <a:pt x="17" y="65"/>
                  </a:lnTo>
                  <a:lnTo>
                    <a:pt x="25" y="32"/>
                  </a:lnTo>
                  <a:lnTo>
                    <a:pt x="41" y="21"/>
                  </a:lnTo>
                  <a:lnTo>
                    <a:pt x="58" y="32"/>
                  </a:lnTo>
                  <a:lnTo>
                    <a:pt x="66" y="65"/>
                  </a:lnTo>
                  <a:lnTo>
                    <a:pt x="62" y="71"/>
                  </a:lnTo>
                  <a:lnTo>
                    <a:pt x="60" y="77"/>
                  </a:lnTo>
                  <a:lnTo>
                    <a:pt x="56" y="82"/>
                  </a:lnTo>
                  <a:lnTo>
                    <a:pt x="52" y="88"/>
                  </a:lnTo>
                  <a:lnTo>
                    <a:pt x="52" y="91"/>
                  </a:lnTo>
                  <a:lnTo>
                    <a:pt x="52" y="97"/>
                  </a:lnTo>
                  <a:lnTo>
                    <a:pt x="52" y="103"/>
                  </a:lnTo>
                  <a:lnTo>
                    <a:pt x="54" y="106"/>
                  </a:lnTo>
                  <a:lnTo>
                    <a:pt x="66" y="112"/>
                  </a:lnTo>
                  <a:lnTo>
                    <a:pt x="73" y="104"/>
                  </a:lnTo>
                  <a:lnTo>
                    <a:pt x="80" y="93"/>
                  </a:lnTo>
                  <a:lnTo>
                    <a:pt x="84" y="82"/>
                  </a:lnTo>
                  <a:lnTo>
                    <a:pt x="77" y="45"/>
                  </a:lnTo>
                  <a:lnTo>
                    <a:pt x="66" y="19"/>
                  </a:lnTo>
                  <a:lnTo>
                    <a:pt x="51" y="4"/>
                  </a:lnTo>
                  <a:lnTo>
                    <a:pt x="36" y="0"/>
                  </a:lnTo>
                  <a:lnTo>
                    <a:pt x="21" y="8"/>
                  </a:lnTo>
                  <a:lnTo>
                    <a:pt x="10" y="23"/>
                  </a:lnTo>
                  <a:lnTo>
                    <a:pt x="2" y="47"/>
                  </a:lnTo>
                  <a:lnTo>
                    <a:pt x="0" y="78"/>
                  </a:lnTo>
                  <a:lnTo>
                    <a:pt x="4" y="90"/>
                  </a:lnTo>
                  <a:lnTo>
                    <a:pt x="8" y="99"/>
                  </a:lnTo>
                  <a:lnTo>
                    <a:pt x="11" y="10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3" name="Freeform 67"/>
            <p:cNvSpPr>
              <a:spLocks/>
            </p:cNvSpPr>
            <p:nvPr/>
          </p:nvSpPr>
          <p:spPr bwMode="auto">
            <a:xfrm>
              <a:off x="3116" y="945"/>
              <a:ext cx="96" cy="129"/>
            </a:xfrm>
            <a:custGeom>
              <a:avLst/>
              <a:gdLst>
                <a:gd name="T0" fmla="*/ 19 w 84"/>
                <a:gd name="T1" fmla="*/ 114 h 116"/>
                <a:gd name="T2" fmla="*/ 23 w 84"/>
                <a:gd name="T3" fmla="*/ 114 h 116"/>
                <a:gd name="T4" fmla="*/ 24 w 84"/>
                <a:gd name="T5" fmla="*/ 114 h 116"/>
                <a:gd name="T6" fmla="*/ 28 w 84"/>
                <a:gd name="T7" fmla="*/ 114 h 116"/>
                <a:gd name="T8" fmla="*/ 32 w 84"/>
                <a:gd name="T9" fmla="*/ 114 h 116"/>
                <a:gd name="T10" fmla="*/ 32 w 84"/>
                <a:gd name="T11" fmla="*/ 112 h 116"/>
                <a:gd name="T12" fmla="*/ 34 w 84"/>
                <a:gd name="T13" fmla="*/ 110 h 116"/>
                <a:gd name="T14" fmla="*/ 34 w 84"/>
                <a:gd name="T15" fmla="*/ 110 h 116"/>
                <a:gd name="T16" fmla="*/ 36 w 84"/>
                <a:gd name="T17" fmla="*/ 108 h 116"/>
                <a:gd name="T18" fmla="*/ 32 w 84"/>
                <a:gd name="T19" fmla="*/ 97 h 116"/>
                <a:gd name="T20" fmla="*/ 26 w 84"/>
                <a:gd name="T21" fmla="*/ 86 h 116"/>
                <a:gd name="T22" fmla="*/ 21 w 84"/>
                <a:gd name="T23" fmla="*/ 75 h 116"/>
                <a:gd name="T24" fmla="*/ 15 w 84"/>
                <a:gd name="T25" fmla="*/ 65 h 116"/>
                <a:gd name="T26" fmla="*/ 23 w 84"/>
                <a:gd name="T27" fmla="*/ 32 h 116"/>
                <a:gd name="T28" fmla="*/ 39 w 84"/>
                <a:gd name="T29" fmla="*/ 21 h 116"/>
                <a:gd name="T30" fmla="*/ 56 w 84"/>
                <a:gd name="T31" fmla="*/ 32 h 116"/>
                <a:gd name="T32" fmla="*/ 64 w 84"/>
                <a:gd name="T33" fmla="*/ 65 h 116"/>
                <a:gd name="T34" fmla="*/ 60 w 84"/>
                <a:gd name="T35" fmla="*/ 71 h 116"/>
                <a:gd name="T36" fmla="*/ 58 w 84"/>
                <a:gd name="T37" fmla="*/ 77 h 116"/>
                <a:gd name="T38" fmla="*/ 54 w 84"/>
                <a:gd name="T39" fmla="*/ 82 h 116"/>
                <a:gd name="T40" fmla="*/ 51 w 84"/>
                <a:gd name="T41" fmla="*/ 88 h 116"/>
                <a:gd name="T42" fmla="*/ 51 w 84"/>
                <a:gd name="T43" fmla="*/ 93 h 116"/>
                <a:gd name="T44" fmla="*/ 52 w 84"/>
                <a:gd name="T45" fmla="*/ 97 h 116"/>
                <a:gd name="T46" fmla="*/ 52 w 84"/>
                <a:gd name="T47" fmla="*/ 103 h 116"/>
                <a:gd name="T48" fmla="*/ 52 w 84"/>
                <a:gd name="T49" fmla="*/ 108 h 116"/>
                <a:gd name="T50" fmla="*/ 64 w 84"/>
                <a:gd name="T51" fmla="*/ 112 h 116"/>
                <a:gd name="T52" fmla="*/ 71 w 84"/>
                <a:gd name="T53" fmla="*/ 106 h 116"/>
                <a:gd name="T54" fmla="*/ 79 w 84"/>
                <a:gd name="T55" fmla="*/ 95 h 116"/>
                <a:gd name="T56" fmla="*/ 84 w 84"/>
                <a:gd name="T57" fmla="*/ 84 h 116"/>
                <a:gd name="T58" fmla="*/ 77 w 84"/>
                <a:gd name="T59" fmla="*/ 45 h 116"/>
                <a:gd name="T60" fmla="*/ 64 w 84"/>
                <a:gd name="T61" fmla="*/ 19 h 116"/>
                <a:gd name="T62" fmla="*/ 49 w 84"/>
                <a:gd name="T63" fmla="*/ 4 h 116"/>
                <a:gd name="T64" fmla="*/ 34 w 84"/>
                <a:gd name="T65" fmla="*/ 0 h 116"/>
                <a:gd name="T66" fmla="*/ 21 w 84"/>
                <a:gd name="T67" fmla="*/ 8 h 116"/>
                <a:gd name="T68" fmla="*/ 10 w 84"/>
                <a:gd name="T69" fmla="*/ 23 h 116"/>
                <a:gd name="T70" fmla="*/ 2 w 84"/>
                <a:gd name="T71" fmla="*/ 47 h 116"/>
                <a:gd name="T72" fmla="*/ 0 w 84"/>
                <a:gd name="T73" fmla="*/ 78 h 116"/>
                <a:gd name="T74" fmla="*/ 2 w 84"/>
                <a:gd name="T75" fmla="*/ 90 h 116"/>
                <a:gd name="T76" fmla="*/ 6 w 84"/>
                <a:gd name="T77" fmla="*/ 99 h 116"/>
                <a:gd name="T78" fmla="*/ 10 w 84"/>
                <a:gd name="T79" fmla="*/ 108 h 116"/>
                <a:gd name="T80" fmla="*/ 17 w 84"/>
                <a:gd name="T81" fmla="*/ 116 h 116"/>
                <a:gd name="T82" fmla="*/ 17 w 84"/>
                <a:gd name="T83" fmla="*/ 116 h 116"/>
                <a:gd name="T84" fmla="*/ 17 w 84"/>
                <a:gd name="T85" fmla="*/ 116 h 116"/>
                <a:gd name="T86" fmla="*/ 17 w 84"/>
                <a:gd name="T87" fmla="*/ 116 h 116"/>
                <a:gd name="T88" fmla="*/ 19 w 84"/>
                <a:gd name="T8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116">
                  <a:moveTo>
                    <a:pt x="19" y="114"/>
                  </a:moveTo>
                  <a:lnTo>
                    <a:pt x="23" y="114"/>
                  </a:lnTo>
                  <a:lnTo>
                    <a:pt x="24" y="114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2" y="112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6" y="108"/>
                  </a:lnTo>
                  <a:lnTo>
                    <a:pt x="32" y="97"/>
                  </a:lnTo>
                  <a:lnTo>
                    <a:pt x="26" y="86"/>
                  </a:lnTo>
                  <a:lnTo>
                    <a:pt x="21" y="75"/>
                  </a:lnTo>
                  <a:lnTo>
                    <a:pt x="15" y="65"/>
                  </a:lnTo>
                  <a:lnTo>
                    <a:pt x="23" y="32"/>
                  </a:lnTo>
                  <a:lnTo>
                    <a:pt x="39" y="21"/>
                  </a:lnTo>
                  <a:lnTo>
                    <a:pt x="56" y="32"/>
                  </a:lnTo>
                  <a:lnTo>
                    <a:pt x="64" y="65"/>
                  </a:lnTo>
                  <a:lnTo>
                    <a:pt x="60" y="71"/>
                  </a:lnTo>
                  <a:lnTo>
                    <a:pt x="58" y="77"/>
                  </a:lnTo>
                  <a:lnTo>
                    <a:pt x="54" y="82"/>
                  </a:lnTo>
                  <a:lnTo>
                    <a:pt x="51" y="88"/>
                  </a:lnTo>
                  <a:lnTo>
                    <a:pt x="51" y="93"/>
                  </a:lnTo>
                  <a:lnTo>
                    <a:pt x="52" y="97"/>
                  </a:lnTo>
                  <a:lnTo>
                    <a:pt x="52" y="103"/>
                  </a:lnTo>
                  <a:lnTo>
                    <a:pt x="52" y="108"/>
                  </a:lnTo>
                  <a:lnTo>
                    <a:pt x="64" y="112"/>
                  </a:lnTo>
                  <a:lnTo>
                    <a:pt x="71" y="106"/>
                  </a:lnTo>
                  <a:lnTo>
                    <a:pt x="79" y="95"/>
                  </a:lnTo>
                  <a:lnTo>
                    <a:pt x="84" y="84"/>
                  </a:lnTo>
                  <a:lnTo>
                    <a:pt x="77" y="45"/>
                  </a:lnTo>
                  <a:lnTo>
                    <a:pt x="64" y="19"/>
                  </a:lnTo>
                  <a:lnTo>
                    <a:pt x="49" y="4"/>
                  </a:lnTo>
                  <a:lnTo>
                    <a:pt x="34" y="0"/>
                  </a:lnTo>
                  <a:lnTo>
                    <a:pt x="21" y="8"/>
                  </a:lnTo>
                  <a:lnTo>
                    <a:pt x="10" y="23"/>
                  </a:lnTo>
                  <a:lnTo>
                    <a:pt x="2" y="47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6" y="99"/>
                  </a:lnTo>
                  <a:lnTo>
                    <a:pt x="10" y="108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4" name="Freeform 68"/>
            <p:cNvSpPr>
              <a:spLocks/>
            </p:cNvSpPr>
            <p:nvPr/>
          </p:nvSpPr>
          <p:spPr bwMode="auto">
            <a:xfrm>
              <a:off x="1054" y="993"/>
              <a:ext cx="246" cy="110"/>
            </a:xfrm>
            <a:custGeom>
              <a:avLst/>
              <a:gdLst>
                <a:gd name="T0" fmla="*/ 215 w 215"/>
                <a:gd name="T1" fmla="*/ 0 h 99"/>
                <a:gd name="T2" fmla="*/ 0 w 215"/>
                <a:gd name="T3" fmla="*/ 99 h 99"/>
                <a:gd name="T4" fmla="*/ 116 w 215"/>
                <a:gd name="T5" fmla="*/ 91 h 99"/>
                <a:gd name="T6" fmla="*/ 215 w 215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99">
                  <a:moveTo>
                    <a:pt x="215" y="0"/>
                  </a:moveTo>
                  <a:lnTo>
                    <a:pt x="0" y="99"/>
                  </a:lnTo>
                  <a:lnTo>
                    <a:pt x="116" y="9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5" name="Freeform 69"/>
            <p:cNvSpPr>
              <a:spLocks/>
            </p:cNvSpPr>
            <p:nvPr/>
          </p:nvSpPr>
          <p:spPr bwMode="auto">
            <a:xfrm rot="2213015">
              <a:off x="1862" y="731"/>
              <a:ext cx="104" cy="377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6" name="Freeform 70"/>
            <p:cNvSpPr>
              <a:spLocks/>
            </p:cNvSpPr>
            <p:nvPr/>
          </p:nvSpPr>
          <p:spPr bwMode="auto">
            <a:xfrm rot="8262557" flipH="1">
              <a:off x="2018" y="731"/>
              <a:ext cx="104" cy="377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7" name="Freeform 71"/>
            <p:cNvSpPr>
              <a:spLocks/>
            </p:cNvSpPr>
            <p:nvPr/>
          </p:nvSpPr>
          <p:spPr bwMode="auto">
            <a:xfrm rot="1768236">
              <a:off x="2226" y="705"/>
              <a:ext cx="104" cy="378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8" name="Freeform 72"/>
            <p:cNvSpPr>
              <a:spLocks/>
            </p:cNvSpPr>
            <p:nvPr/>
          </p:nvSpPr>
          <p:spPr bwMode="auto">
            <a:xfrm rot="8649673" flipH="1">
              <a:off x="2330" y="705"/>
              <a:ext cx="104" cy="378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69" name="Freeform 73"/>
            <p:cNvSpPr>
              <a:spLocks/>
            </p:cNvSpPr>
            <p:nvPr/>
          </p:nvSpPr>
          <p:spPr bwMode="auto">
            <a:xfrm rot="1768236">
              <a:off x="2432" y="705"/>
              <a:ext cx="105" cy="378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70" name="Freeform 74"/>
            <p:cNvSpPr>
              <a:spLocks/>
            </p:cNvSpPr>
            <p:nvPr/>
          </p:nvSpPr>
          <p:spPr bwMode="auto">
            <a:xfrm rot="8953911" flipH="1">
              <a:off x="2537" y="705"/>
              <a:ext cx="104" cy="378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71" name="Freeform 75"/>
            <p:cNvSpPr>
              <a:spLocks/>
            </p:cNvSpPr>
            <p:nvPr/>
          </p:nvSpPr>
          <p:spPr bwMode="auto">
            <a:xfrm rot="6131967">
              <a:off x="1953" y="842"/>
              <a:ext cx="89" cy="220"/>
            </a:xfrm>
            <a:custGeom>
              <a:avLst/>
              <a:gdLst>
                <a:gd name="T0" fmla="*/ 39 w 49"/>
                <a:gd name="T1" fmla="*/ 154 h 154"/>
                <a:gd name="T2" fmla="*/ 26 w 49"/>
                <a:gd name="T3" fmla="*/ 119 h 154"/>
                <a:gd name="T4" fmla="*/ 13 w 49"/>
                <a:gd name="T5" fmla="*/ 80 h 154"/>
                <a:gd name="T6" fmla="*/ 2 w 49"/>
                <a:gd name="T7" fmla="*/ 41 h 154"/>
                <a:gd name="T8" fmla="*/ 0 w 49"/>
                <a:gd name="T9" fmla="*/ 3 h 154"/>
                <a:gd name="T10" fmla="*/ 2 w 49"/>
                <a:gd name="T11" fmla="*/ 3 h 154"/>
                <a:gd name="T12" fmla="*/ 4 w 49"/>
                <a:gd name="T13" fmla="*/ 1 h 154"/>
                <a:gd name="T14" fmla="*/ 4 w 49"/>
                <a:gd name="T15" fmla="*/ 1 h 154"/>
                <a:gd name="T16" fmla="*/ 6 w 49"/>
                <a:gd name="T17" fmla="*/ 0 h 154"/>
                <a:gd name="T18" fmla="*/ 17 w 49"/>
                <a:gd name="T19" fmla="*/ 13 h 154"/>
                <a:gd name="T20" fmla="*/ 26 w 49"/>
                <a:gd name="T21" fmla="*/ 33 h 154"/>
                <a:gd name="T22" fmla="*/ 36 w 49"/>
                <a:gd name="T23" fmla="*/ 57 h 154"/>
                <a:gd name="T24" fmla="*/ 43 w 49"/>
                <a:gd name="T25" fmla="*/ 85 h 154"/>
                <a:gd name="T26" fmla="*/ 47 w 49"/>
                <a:gd name="T27" fmla="*/ 111 h 154"/>
                <a:gd name="T28" fmla="*/ 49 w 49"/>
                <a:gd name="T29" fmla="*/ 134 h 154"/>
                <a:gd name="T30" fmla="*/ 47 w 49"/>
                <a:gd name="T31" fmla="*/ 149 h 154"/>
                <a:gd name="T32" fmla="*/ 39 w 49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54">
                  <a:moveTo>
                    <a:pt x="39" y="154"/>
                  </a:moveTo>
                  <a:lnTo>
                    <a:pt x="26" y="119"/>
                  </a:lnTo>
                  <a:lnTo>
                    <a:pt x="13" y="80"/>
                  </a:lnTo>
                  <a:lnTo>
                    <a:pt x="2" y="4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7" y="13"/>
                  </a:lnTo>
                  <a:lnTo>
                    <a:pt x="26" y="33"/>
                  </a:lnTo>
                  <a:lnTo>
                    <a:pt x="36" y="57"/>
                  </a:lnTo>
                  <a:lnTo>
                    <a:pt x="43" y="85"/>
                  </a:lnTo>
                  <a:lnTo>
                    <a:pt x="47" y="111"/>
                  </a:lnTo>
                  <a:lnTo>
                    <a:pt x="49" y="134"/>
                  </a:lnTo>
                  <a:lnTo>
                    <a:pt x="47" y="149"/>
                  </a:lnTo>
                  <a:lnTo>
                    <a:pt x="39" y="15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695372" name="Picture 76" descr="colum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1596"/>
              <a:ext cx="494" cy="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5373" name="Picture 77" descr="colum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1616"/>
              <a:ext cx="494" cy="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5374" name="Picture 78" descr="colum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1596"/>
              <a:ext cx="494" cy="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5375" name="Text Box 79"/>
            <p:cNvSpPr txBox="1">
              <a:spLocks noChangeArrowheads="1"/>
            </p:cNvSpPr>
            <p:nvPr/>
          </p:nvSpPr>
          <p:spPr bwMode="auto">
            <a:xfrm>
              <a:off x="899" y="3071"/>
              <a:ext cx="278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B7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altLang="en-US" sz="2400" b="1">
                  <a:solidFill>
                    <a:srgbClr val="00336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Reliable Identity Data</a:t>
              </a:r>
            </a:p>
          </p:txBody>
        </p:sp>
        <p:sp>
          <p:nvSpPr>
            <p:cNvPr id="695376" name="Text Box 80"/>
            <p:cNvSpPr txBox="1">
              <a:spLocks noChangeArrowheads="1"/>
            </p:cNvSpPr>
            <p:nvPr/>
          </p:nvSpPr>
          <p:spPr bwMode="auto">
            <a:xfrm rot="16200000">
              <a:off x="1604" y="2188"/>
              <a:ext cx="12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B7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altLang="en-US" b="1">
                  <a:solidFill>
                    <a:srgbClr val="00336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Administration</a:t>
              </a:r>
            </a:p>
          </p:txBody>
        </p:sp>
        <p:sp>
          <p:nvSpPr>
            <p:cNvPr id="695377" name="Text Box 81"/>
            <p:cNvSpPr txBox="1">
              <a:spLocks noChangeArrowheads="1"/>
            </p:cNvSpPr>
            <p:nvPr/>
          </p:nvSpPr>
          <p:spPr bwMode="auto">
            <a:xfrm rot="16200000">
              <a:off x="590" y="2166"/>
              <a:ext cx="118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B7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altLang="en-US" b="1">
                  <a:solidFill>
                    <a:srgbClr val="00336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Authorization</a:t>
              </a:r>
            </a:p>
          </p:txBody>
        </p:sp>
        <p:sp>
          <p:nvSpPr>
            <p:cNvPr id="695378" name="Text Box 82"/>
            <p:cNvSpPr txBox="1">
              <a:spLocks noChangeArrowheads="1"/>
            </p:cNvSpPr>
            <p:nvPr/>
          </p:nvSpPr>
          <p:spPr bwMode="auto">
            <a:xfrm rot="16200000">
              <a:off x="2747" y="2144"/>
              <a:ext cx="127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B7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altLang="en-US" b="1">
                  <a:solidFill>
                    <a:srgbClr val="003366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Authentication</a:t>
              </a:r>
            </a:p>
          </p:txBody>
        </p:sp>
        <p:sp>
          <p:nvSpPr>
            <p:cNvPr id="695379" name="Freeform 83"/>
            <p:cNvSpPr>
              <a:spLocks/>
            </p:cNvSpPr>
            <p:nvPr/>
          </p:nvSpPr>
          <p:spPr bwMode="auto">
            <a:xfrm flipV="1">
              <a:off x="843" y="2909"/>
              <a:ext cx="2841" cy="101"/>
            </a:xfrm>
            <a:custGeom>
              <a:avLst/>
              <a:gdLst>
                <a:gd name="T0" fmla="*/ 21 w 2326"/>
                <a:gd name="T1" fmla="*/ 60 h 95"/>
                <a:gd name="T2" fmla="*/ 8 w 2326"/>
                <a:gd name="T3" fmla="*/ 49 h 95"/>
                <a:gd name="T4" fmla="*/ 0 w 2326"/>
                <a:gd name="T5" fmla="*/ 41 h 95"/>
                <a:gd name="T6" fmla="*/ 0 w 2326"/>
                <a:gd name="T7" fmla="*/ 38 h 95"/>
                <a:gd name="T8" fmla="*/ 2 w 2326"/>
                <a:gd name="T9" fmla="*/ 34 h 95"/>
                <a:gd name="T10" fmla="*/ 2 w 2326"/>
                <a:gd name="T11" fmla="*/ 34 h 95"/>
                <a:gd name="T12" fmla="*/ 64 w 2326"/>
                <a:gd name="T13" fmla="*/ 30 h 95"/>
                <a:gd name="T14" fmla="*/ 187 w 2326"/>
                <a:gd name="T15" fmla="*/ 28 h 95"/>
                <a:gd name="T16" fmla="*/ 315 w 2326"/>
                <a:gd name="T17" fmla="*/ 26 h 95"/>
                <a:gd name="T18" fmla="*/ 451 w 2326"/>
                <a:gd name="T19" fmla="*/ 26 h 95"/>
                <a:gd name="T20" fmla="*/ 591 w 2326"/>
                <a:gd name="T21" fmla="*/ 24 h 95"/>
                <a:gd name="T22" fmla="*/ 735 w 2326"/>
                <a:gd name="T23" fmla="*/ 24 h 95"/>
                <a:gd name="T24" fmla="*/ 882 w 2326"/>
                <a:gd name="T25" fmla="*/ 23 h 95"/>
                <a:gd name="T26" fmla="*/ 1033 w 2326"/>
                <a:gd name="T27" fmla="*/ 21 h 95"/>
                <a:gd name="T28" fmla="*/ 1186 w 2326"/>
                <a:gd name="T29" fmla="*/ 21 h 95"/>
                <a:gd name="T30" fmla="*/ 1340 w 2326"/>
                <a:gd name="T31" fmla="*/ 19 h 95"/>
                <a:gd name="T32" fmla="*/ 1495 w 2326"/>
                <a:gd name="T33" fmla="*/ 17 h 95"/>
                <a:gd name="T34" fmla="*/ 1650 w 2326"/>
                <a:gd name="T35" fmla="*/ 15 h 95"/>
                <a:gd name="T36" fmla="*/ 1803 w 2326"/>
                <a:gd name="T37" fmla="*/ 13 h 95"/>
                <a:gd name="T38" fmla="*/ 1955 w 2326"/>
                <a:gd name="T39" fmla="*/ 10 h 95"/>
                <a:gd name="T40" fmla="*/ 2106 w 2326"/>
                <a:gd name="T41" fmla="*/ 6 h 95"/>
                <a:gd name="T42" fmla="*/ 2254 w 2326"/>
                <a:gd name="T43" fmla="*/ 2 h 95"/>
                <a:gd name="T44" fmla="*/ 2274 w 2326"/>
                <a:gd name="T45" fmla="*/ 13 h 95"/>
                <a:gd name="T46" fmla="*/ 2147 w 2326"/>
                <a:gd name="T47" fmla="*/ 38 h 95"/>
                <a:gd name="T48" fmla="*/ 2000 w 2326"/>
                <a:gd name="T49" fmla="*/ 56 h 95"/>
                <a:gd name="T50" fmla="*/ 1832 w 2326"/>
                <a:gd name="T51" fmla="*/ 71 h 95"/>
                <a:gd name="T52" fmla="*/ 1652 w 2326"/>
                <a:gd name="T53" fmla="*/ 82 h 95"/>
                <a:gd name="T54" fmla="*/ 1460 w 2326"/>
                <a:gd name="T55" fmla="*/ 88 h 95"/>
                <a:gd name="T56" fmla="*/ 1264 w 2326"/>
                <a:gd name="T57" fmla="*/ 93 h 95"/>
                <a:gd name="T58" fmla="*/ 1068 w 2326"/>
                <a:gd name="T59" fmla="*/ 95 h 95"/>
                <a:gd name="T60" fmla="*/ 876 w 2326"/>
                <a:gd name="T61" fmla="*/ 93 h 95"/>
                <a:gd name="T62" fmla="*/ 692 w 2326"/>
                <a:gd name="T63" fmla="*/ 92 h 95"/>
                <a:gd name="T64" fmla="*/ 522 w 2326"/>
                <a:gd name="T65" fmla="*/ 88 h 95"/>
                <a:gd name="T66" fmla="*/ 369 w 2326"/>
                <a:gd name="T67" fmla="*/ 84 h 95"/>
                <a:gd name="T68" fmla="*/ 241 w 2326"/>
                <a:gd name="T69" fmla="*/ 79 h 95"/>
                <a:gd name="T70" fmla="*/ 138 w 2326"/>
                <a:gd name="T71" fmla="*/ 75 h 95"/>
                <a:gd name="T72" fmla="*/ 66 w 2326"/>
                <a:gd name="T73" fmla="*/ 69 h 95"/>
                <a:gd name="T74" fmla="*/ 30 w 2326"/>
                <a:gd name="T75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6" h="95">
                  <a:moveTo>
                    <a:pt x="28" y="65"/>
                  </a:moveTo>
                  <a:lnTo>
                    <a:pt x="21" y="60"/>
                  </a:lnTo>
                  <a:lnTo>
                    <a:pt x="15" y="54"/>
                  </a:lnTo>
                  <a:lnTo>
                    <a:pt x="8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64" y="30"/>
                  </a:lnTo>
                  <a:lnTo>
                    <a:pt x="123" y="30"/>
                  </a:lnTo>
                  <a:lnTo>
                    <a:pt x="187" y="28"/>
                  </a:lnTo>
                  <a:lnTo>
                    <a:pt x="250" y="28"/>
                  </a:lnTo>
                  <a:lnTo>
                    <a:pt x="315" y="26"/>
                  </a:lnTo>
                  <a:lnTo>
                    <a:pt x="383" y="26"/>
                  </a:lnTo>
                  <a:lnTo>
                    <a:pt x="451" y="26"/>
                  </a:lnTo>
                  <a:lnTo>
                    <a:pt x="520" y="24"/>
                  </a:lnTo>
                  <a:lnTo>
                    <a:pt x="591" y="24"/>
                  </a:lnTo>
                  <a:lnTo>
                    <a:pt x="662" y="24"/>
                  </a:lnTo>
                  <a:lnTo>
                    <a:pt x="735" y="24"/>
                  </a:lnTo>
                  <a:lnTo>
                    <a:pt x="809" y="23"/>
                  </a:lnTo>
                  <a:lnTo>
                    <a:pt x="882" y="23"/>
                  </a:lnTo>
                  <a:lnTo>
                    <a:pt x="958" y="23"/>
                  </a:lnTo>
                  <a:lnTo>
                    <a:pt x="1033" y="21"/>
                  </a:lnTo>
                  <a:lnTo>
                    <a:pt x="1109" y="21"/>
                  </a:lnTo>
                  <a:lnTo>
                    <a:pt x="1186" y="21"/>
                  </a:lnTo>
                  <a:lnTo>
                    <a:pt x="1262" y="19"/>
                  </a:lnTo>
                  <a:lnTo>
                    <a:pt x="1340" y="19"/>
                  </a:lnTo>
                  <a:lnTo>
                    <a:pt x="1417" y="19"/>
                  </a:lnTo>
                  <a:lnTo>
                    <a:pt x="1495" y="17"/>
                  </a:lnTo>
                  <a:lnTo>
                    <a:pt x="1572" y="17"/>
                  </a:lnTo>
                  <a:lnTo>
                    <a:pt x="1650" y="15"/>
                  </a:lnTo>
                  <a:lnTo>
                    <a:pt x="1726" y="15"/>
                  </a:lnTo>
                  <a:lnTo>
                    <a:pt x="1803" y="13"/>
                  </a:lnTo>
                  <a:lnTo>
                    <a:pt x="1879" y="11"/>
                  </a:lnTo>
                  <a:lnTo>
                    <a:pt x="1955" y="10"/>
                  </a:lnTo>
                  <a:lnTo>
                    <a:pt x="2032" y="8"/>
                  </a:lnTo>
                  <a:lnTo>
                    <a:pt x="2106" y="6"/>
                  </a:lnTo>
                  <a:lnTo>
                    <a:pt x="2181" y="4"/>
                  </a:lnTo>
                  <a:lnTo>
                    <a:pt x="2254" y="2"/>
                  </a:lnTo>
                  <a:lnTo>
                    <a:pt x="2326" y="0"/>
                  </a:lnTo>
                  <a:lnTo>
                    <a:pt x="2274" y="13"/>
                  </a:lnTo>
                  <a:lnTo>
                    <a:pt x="2215" y="26"/>
                  </a:lnTo>
                  <a:lnTo>
                    <a:pt x="2147" y="38"/>
                  </a:lnTo>
                  <a:lnTo>
                    <a:pt x="2077" y="47"/>
                  </a:lnTo>
                  <a:lnTo>
                    <a:pt x="2000" y="56"/>
                  </a:lnTo>
                  <a:lnTo>
                    <a:pt x="1918" y="64"/>
                  </a:lnTo>
                  <a:lnTo>
                    <a:pt x="1832" y="71"/>
                  </a:lnTo>
                  <a:lnTo>
                    <a:pt x="1743" y="77"/>
                  </a:lnTo>
                  <a:lnTo>
                    <a:pt x="1652" y="82"/>
                  </a:lnTo>
                  <a:lnTo>
                    <a:pt x="1557" y="86"/>
                  </a:lnTo>
                  <a:lnTo>
                    <a:pt x="1460" y="88"/>
                  </a:lnTo>
                  <a:lnTo>
                    <a:pt x="1363" y="92"/>
                  </a:lnTo>
                  <a:lnTo>
                    <a:pt x="1264" y="93"/>
                  </a:lnTo>
                  <a:lnTo>
                    <a:pt x="1165" y="93"/>
                  </a:lnTo>
                  <a:lnTo>
                    <a:pt x="1068" y="95"/>
                  </a:lnTo>
                  <a:lnTo>
                    <a:pt x="971" y="93"/>
                  </a:lnTo>
                  <a:lnTo>
                    <a:pt x="876" y="93"/>
                  </a:lnTo>
                  <a:lnTo>
                    <a:pt x="783" y="93"/>
                  </a:lnTo>
                  <a:lnTo>
                    <a:pt x="692" y="92"/>
                  </a:lnTo>
                  <a:lnTo>
                    <a:pt x="606" y="90"/>
                  </a:lnTo>
                  <a:lnTo>
                    <a:pt x="522" y="88"/>
                  </a:lnTo>
                  <a:lnTo>
                    <a:pt x="444" y="86"/>
                  </a:lnTo>
                  <a:lnTo>
                    <a:pt x="369" y="84"/>
                  </a:lnTo>
                  <a:lnTo>
                    <a:pt x="302" y="82"/>
                  </a:lnTo>
                  <a:lnTo>
                    <a:pt x="241" y="79"/>
                  </a:lnTo>
                  <a:lnTo>
                    <a:pt x="185" y="77"/>
                  </a:lnTo>
                  <a:lnTo>
                    <a:pt x="138" y="75"/>
                  </a:lnTo>
                  <a:lnTo>
                    <a:pt x="97" y="73"/>
                  </a:lnTo>
                  <a:lnTo>
                    <a:pt x="66" y="69"/>
                  </a:lnTo>
                  <a:lnTo>
                    <a:pt x="43" y="67"/>
                  </a:lnTo>
                  <a:lnTo>
                    <a:pt x="30" y="67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80" name="Freeform 84"/>
            <p:cNvSpPr>
              <a:spLocks/>
            </p:cNvSpPr>
            <p:nvPr/>
          </p:nvSpPr>
          <p:spPr bwMode="auto">
            <a:xfrm>
              <a:off x="2358" y="1931"/>
              <a:ext cx="519" cy="25"/>
            </a:xfrm>
            <a:custGeom>
              <a:avLst/>
              <a:gdLst>
                <a:gd name="T0" fmla="*/ 0 w 706"/>
                <a:gd name="T1" fmla="*/ 4 h 37"/>
                <a:gd name="T2" fmla="*/ 41 w 706"/>
                <a:gd name="T3" fmla="*/ 7 h 37"/>
                <a:gd name="T4" fmla="*/ 82 w 706"/>
                <a:gd name="T5" fmla="*/ 9 h 37"/>
                <a:gd name="T6" fmla="*/ 123 w 706"/>
                <a:gd name="T7" fmla="*/ 9 h 37"/>
                <a:gd name="T8" fmla="*/ 168 w 706"/>
                <a:gd name="T9" fmla="*/ 9 h 37"/>
                <a:gd name="T10" fmla="*/ 211 w 706"/>
                <a:gd name="T11" fmla="*/ 9 h 37"/>
                <a:gd name="T12" fmla="*/ 255 w 706"/>
                <a:gd name="T13" fmla="*/ 7 h 37"/>
                <a:gd name="T14" fmla="*/ 302 w 706"/>
                <a:gd name="T15" fmla="*/ 5 h 37"/>
                <a:gd name="T16" fmla="*/ 347 w 706"/>
                <a:gd name="T17" fmla="*/ 4 h 37"/>
                <a:gd name="T18" fmla="*/ 393 w 706"/>
                <a:gd name="T19" fmla="*/ 2 h 37"/>
                <a:gd name="T20" fmla="*/ 438 w 706"/>
                <a:gd name="T21" fmla="*/ 2 h 37"/>
                <a:gd name="T22" fmla="*/ 485 w 706"/>
                <a:gd name="T23" fmla="*/ 0 h 37"/>
                <a:gd name="T24" fmla="*/ 529 w 706"/>
                <a:gd name="T25" fmla="*/ 0 h 37"/>
                <a:gd name="T26" fmla="*/ 574 w 706"/>
                <a:gd name="T27" fmla="*/ 0 h 37"/>
                <a:gd name="T28" fmla="*/ 619 w 706"/>
                <a:gd name="T29" fmla="*/ 2 h 37"/>
                <a:gd name="T30" fmla="*/ 664 w 706"/>
                <a:gd name="T31" fmla="*/ 4 h 37"/>
                <a:gd name="T32" fmla="*/ 706 w 706"/>
                <a:gd name="T33" fmla="*/ 7 h 37"/>
                <a:gd name="T34" fmla="*/ 699 w 706"/>
                <a:gd name="T35" fmla="*/ 13 h 37"/>
                <a:gd name="T36" fmla="*/ 678 w 706"/>
                <a:gd name="T37" fmla="*/ 18 h 37"/>
                <a:gd name="T38" fmla="*/ 649 w 706"/>
                <a:gd name="T39" fmla="*/ 22 h 37"/>
                <a:gd name="T40" fmla="*/ 609 w 706"/>
                <a:gd name="T41" fmla="*/ 28 h 37"/>
                <a:gd name="T42" fmla="*/ 561 w 706"/>
                <a:gd name="T43" fmla="*/ 31 h 37"/>
                <a:gd name="T44" fmla="*/ 509 w 706"/>
                <a:gd name="T45" fmla="*/ 33 h 37"/>
                <a:gd name="T46" fmla="*/ 453 w 706"/>
                <a:gd name="T47" fmla="*/ 37 h 37"/>
                <a:gd name="T48" fmla="*/ 393 w 706"/>
                <a:gd name="T49" fmla="*/ 37 h 37"/>
                <a:gd name="T50" fmla="*/ 332 w 706"/>
                <a:gd name="T51" fmla="*/ 37 h 37"/>
                <a:gd name="T52" fmla="*/ 270 w 706"/>
                <a:gd name="T53" fmla="*/ 37 h 37"/>
                <a:gd name="T54" fmla="*/ 212 w 706"/>
                <a:gd name="T55" fmla="*/ 35 h 37"/>
                <a:gd name="T56" fmla="*/ 157 w 706"/>
                <a:gd name="T57" fmla="*/ 31 h 37"/>
                <a:gd name="T58" fmla="*/ 106 w 706"/>
                <a:gd name="T59" fmla="*/ 28 h 37"/>
                <a:gd name="T60" fmla="*/ 62 w 706"/>
                <a:gd name="T61" fmla="*/ 20 h 37"/>
                <a:gd name="T62" fmla="*/ 26 w 706"/>
                <a:gd name="T63" fmla="*/ 13 h 37"/>
                <a:gd name="T64" fmla="*/ 0 w 706"/>
                <a:gd name="T6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6" h="37">
                  <a:moveTo>
                    <a:pt x="0" y="4"/>
                  </a:moveTo>
                  <a:lnTo>
                    <a:pt x="41" y="7"/>
                  </a:lnTo>
                  <a:lnTo>
                    <a:pt x="82" y="9"/>
                  </a:lnTo>
                  <a:lnTo>
                    <a:pt x="123" y="9"/>
                  </a:lnTo>
                  <a:lnTo>
                    <a:pt x="168" y="9"/>
                  </a:lnTo>
                  <a:lnTo>
                    <a:pt x="211" y="9"/>
                  </a:lnTo>
                  <a:lnTo>
                    <a:pt x="255" y="7"/>
                  </a:lnTo>
                  <a:lnTo>
                    <a:pt x="302" y="5"/>
                  </a:lnTo>
                  <a:lnTo>
                    <a:pt x="347" y="4"/>
                  </a:lnTo>
                  <a:lnTo>
                    <a:pt x="393" y="2"/>
                  </a:lnTo>
                  <a:lnTo>
                    <a:pt x="438" y="2"/>
                  </a:lnTo>
                  <a:lnTo>
                    <a:pt x="485" y="0"/>
                  </a:lnTo>
                  <a:lnTo>
                    <a:pt x="529" y="0"/>
                  </a:lnTo>
                  <a:lnTo>
                    <a:pt x="574" y="0"/>
                  </a:lnTo>
                  <a:lnTo>
                    <a:pt x="619" y="2"/>
                  </a:lnTo>
                  <a:lnTo>
                    <a:pt x="664" y="4"/>
                  </a:lnTo>
                  <a:lnTo>
                    <a:pt x="706" y="7"/>
                  </a:lnTo>
                  <a:lnTo>
                    <a:pt x="699" y="13"/>
                  </a:lnTo>
                  <a:lnTo>
                    <a:pt x="678" y="18"/>
                  </a:lnTo>
                  <a:lnTo>
                    <a:pt x="649" y="22"/>
                  </a:lnTo>
                  <a:lnTo>
                    <a:pt x="609" y="28"/>
                  </a:lnTo>
                  <a:lnTo>
                    <a:pt x="561" y="31"/>
                  </a:lnTo>
                  <a:lnTo>
                    <a:pt x="509" y="33"/>
                  </a:lnTo>
                  <a:lnTo>
                    <a:pt x="453" y="37"/>
                  </a:lnTo>
                  <a:lnTo>
                    <a:pt x="393" y="37"/>
                  </a:lnTo>
                  <a:lnTo>
                    <a:pt x="332" y="37"/>
                  </a:lnTo>
                  <a:lnTo>
                    <a:pt x="270" y="37"/>
                  </a:lnTo>
                  <a:lnTo>
                    <a:pt x="212" y="35"/>
                  </a:lnTo>
                  <a:lnTo>
                    <a:pt x="157" y="31"/>
                  </a:lnTo>
                  <a:lnTo>
                    <a:pt x="106" y="28"/>
                  </a:lnTo>
                  <a:lnTo>
                    <a:pt x="62" y="20"/>
                  </a:lnTo>
                  <a:lnTo>
                    <a:pt x="26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381" name="Freeform 85"/>
            <p:cNvSpPr>
              <a:spLocks/>
            </p:cNvSpPr>
            <p:nvPr/>
          </p:nvSpPr>
          <p:spPr bwMode="auto">
            <a:xfrm rot="5400000">
              <a:off x="1122" y="2444"/>
              <a:ext cx="839" cy="46"/>
            </a:xfrm>
            <a:custGeom>
              <a:avLst/>
              <a:gdLst>
                <a:gd name="T0" fmla="*/ 0 w 706"/>
                <a:gd name="T1" fmla="*/ 4 h 37"/>
                <a:gd name="T2" fmla="*/ 41 w 706"/>
                <a:gd name="T3" fmla="*/ 7 h 37"/>
                <a:gd name="T4" fmla="*/ 82 w 706"/>
                <a:gd name="T5" fmla="*/ 9 h 37"/>
                <a:gd name="T6" fmla="*/ 123 w 706"/>
                <a:gd name="T7" fmla="*/ 9 h 37"/>
                <a:gd name="T8" fmla="*/ 168 w 706"/>
                <a:gd name="T9" fmla="*/ 9 h 37"/>
                <a:gd name="T10" fmla="*/ 211 w 706"/>
                <a:gd name="T11" fmla="*/ 9 h 37"/>
                <a:gd name="T12" fmla="*/ 255 w 706"/>
                <a:gd name="T13" fmla="*/ 7 h 37"/>
                <a:gd name="T14" fmla="*/ 302 w 706"/>
                <a:gd name="T15" fmla="*/ 5 h 37"/>
                <a:gd name="T16" fmla="*/ 347 w 706"/>
                <a:gd name="T17" fmla="*/ 4 h 37"/>
                <a:gd name="T18" fmla="*/ 393 w 706"/>
                <a:gd name="T19" fmla="*/ 2 h 37"/>
                <a:gd name="T20" fmla="*/ 438 w 706"/>
                <a:gd name="T21" fmla="*/ 2 h 37"/>
                <a:gd name="T22" fmla="*/ 485 w 706"/>
                <a:gd name="T23" fmla="*/ 0 h 37"/>
                <a:gd name="T24" fmla="*/ 529 w 706"/>
                <a:gd name="T25" fmla="*/ 0 h 37"/>
                <a:gd name="T26" fmla="*/ 574 w 706"/>
                <a:gd name="T27" fmla="*/ 0 h 37"/>
                <a:gd name="T28" fmla="*/ 619 w 706"/>
                <a:gd name="T29" fmla="*/ 2 h 37"/>
                <a:gd name="T30" fmla="*/ 664 w 706"/>
                <a:gd name="T31" fmla="*/ 4 h 37"/>
                <a:gd name="T32" fmla="*/ 706 w 706"/>
                <a:gd name="T33" fmla="*/ 7 h 37"/>
                <a:gd name="T34" fmla="*/ 699 w 706"/>
                <a:gd name="T35" fmla="*/ 13 h 37"/>
                <a:gd name="T36" fmla="*/ 678 w 706"/>
                <a:gd name="T37" fmla="*/ 18 h 37"/>
                <a:gd name="T38" fmla="*/ 649 w 706"/>
                <a:gd name="T39" fmla="*/ 22 h 37"/>
                <a:gd name="T40" fmla="*/ 609 w 706"/>
                <a:gd name="T41" fmla="*/ 28 h 37"/>
                <a:gd name="T42" fmla="*/ 561 w 706"/>
                <a:gd name="T43" fmla="*/ 31 h 37"/>
                <a:gd name="T44" fmla="*/ 509 w 706"/>
                <a:gd name="T45" fmla="*/ 33 h 37"/>
                <a:gd name="T46" fmla="*/ 453 w 706"/>
                <a:gd name="T47" fmla="*/ 37 h 37"/>
                <a:gd name="T48" fmla="*/ 393 w 706"/>
                <a:gd name="T49" fmla="*/ 37 h 37"/>
                <a:gd name="T50" fmla="*/ 332 w 706"/>
                <a:gd name="T51" fmla="*/ 37 h 37"/>
                <a:gd name="T52" fmla="*/ 270 w 706"/>
                <a:gd name="T53" fmla="*/ 37 h 37"/>
                <a:gd name="T54" fmla="*/ 212 w 706"/>
                <a:gd name="T55" fmla="*/ 35 h 37"/>
                <a:gd name="T56" fmla="*/ 157 w 706"/>
                <a:gd name="T57" fmla="*/ 31 h 37"/>
                <a:gd name="T58" fmla="*/ 106 w 706"/>
                <a:gd name="T59" fmla="*/ 28 h 37"/>
                <a:gd name="T60" fmla="*/ 62 w 706"/>
                <a:gd name="T61" fmla="*/ 20 h 37"/>
                <a:gd name="T62" fmla="*/ 26 w 706"/>
                <a:gd name="T63" fmla="*/ 13 h 37"/>
                <a:gd name="T64" fmla="*/ 0 w 706"/>
                <a:gd name="T6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6" h="37">
                  <a:moveTo>
                    <a:pt x="0" y="4"/>
                  </a:moveTo>
                  <a:lnTo>
                    <a:pt x="41" y="7"/>
                  </a:lnTo>
                  <a:lnTo>
                    <a:pt x="82" y="9"/>
                  </a:lnTo>
                  <a:lnTo>
                    <a:pt x="123" y="9"/>
                  </a:lnTo>
                  <a:lnTo>
                    <a:pt x="168" y="9"/>
                  </a:lnTo>
                  <a:lnTo>
                    <a:pt x="211" y="9"/>
                  </a:lnTo>
                  <a:lnTo>
                    <a:pt x="255" y="7"/>
                  </a:lnTo>
                  <a:lnTo>
                    <a:pt x="302" y="5"/>
                  </a:lnTo>
                  <a:lnTo>
                    <a:pt x="347" y="4"/>
                  </a:lnTo>
                  <a:lnTo>
                    <a:pt x="393" y="2"/>
                  </a:lnTo>
                  <a:lnTo>
                    <a:pt x="438" y="2"/>
                  </a:lnTo>
                  <a:lnTo>
                    <a:pt x="485" y="0"/>
                  </a:lnTo>
                  <a:lnTo>
                    <a:pt x="529" y="0"/>
                  </a:lnTo>
                  <a:lnTo>
                    <a:pt x="574" y="0"/>
                  </a:lnTo>
                  <a:lnTo>
                    <a:pt x="619" y="2"/>
                  </a:lnTo>
                  <a:lnTo>
                    <a:pt x="664" y="4"/>
                  </a:lnTo>
                  <a:lnTo>
                    <a:pt x="706" y="7"/>
                  </a:lnTo>
                  <a:lnTo>
                    <a:pt x="699" y="13"/>
                  </a:lnTo>
                  <a:lnTo>
                    <a:pt x="678" y="18"/>
                  </a:lnTo>
                  <a:lnTo>
                    <a:pt x="649" y="22"/>
                  </a:lnTo>
                  <a:lnTo>
                    <a:pt x="609" y="28"/>
                  </a:lnTo>
                  <a:lnTo>
                    <a:pt x="561" y="31"/>
                  </a:lnTo>
                  <a:lnTo>
                    <a:pt x="509" y="33"/>
                  </a:lnTo>
                  <a:lnTo>
                    <a:pt x="453" y="37"/>
                  </a:lnTo>
                  <a:lnTo>
                    <a:pt x="393" y="37"/>
                  </a:lnTo>
                  <a:lnTo>
                    <a:pt x="332" y="37"/>
                  </a:lnTo>
                  <a:lnTo>
                    <a:pt x="270" y="37"/>
                  </a:lnTo>
                  <a:lnTo>
                    <a:pt x="212" y="35"/>
                  </a:lnTo>
                  <a:lnTo>
                    <a:pt x="157" y="31"/>
                  </a:lnTo>
                  <a:lnTo>
                    <a:pt x="106" y="28"/>
                  </a:lnTo>
                  <a:lnTo>
                    <a:pt x="62" y="20"/>
                  </a:lnTo>
                  <a:lnTo>
                    <a:pt x="26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3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14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3A966E-404D-448F-9424-8F83DEA0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 Management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5D79EB-143A-46F5-9470-DFF6489C3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Digital Certificates </a:t>
            </a:r>
          </a:p>
          <a:p>
            <a:r>
              <a:rPr lang="en-GB" i="1" dirty="0"/>
              <a:t>Kerberos, Biometrics </a:t>
            </a:r>
            <a:endParaRPr lang="en-GB" dirty="0"/>
          </a:p>
          <a:p>
            <a:r>
              <a:rPr lang="en-GB" i="1" dirty="0"/>
              <a:t>Hardware / software tokens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0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Digital Certificates?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3230087"/>
            <a:ext cx="11590421" cy="3531493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digital certificate (DC) is a digital file that certifies the identity of an individual </a:t>
            </a:r>
            <a:r>
              <a:rPr lang="en-GB" dirty="0" smtClean="0"/>
              <a:t>or that </a:t>
            </a:r>
            <a:r>
              <a:rPr lang="en-GB" dirty="0"/>
              <a:t>certifies the identity of an individual or institution, or even a router </a:t>
            </a:r>
            <a:r>
              <a:rPr lang="en-GB" dirty="0" smtClean="0"/>
              <a:t>seeking institution</a:t>
            </a:r>
            <a:r>
              <a:rPr lang="en-GB" dirty="0"/>
              <a:t>, or even a router seeking access to computer- based information. </a:t>
            </a:r>
            <a:endParaRPr lang="en-GB" dirty="0" smtClean="0"/>
          </a:p>
          <a:p>
            <a:r>
              <a:rPr lang="en-GB" dirty="0" smtClean="0"/>
              <a:t>It access </a:t>
            </a:r>
            <a:r>
              <a:rPr lang="en-GB" dirty="0"/>
              <a:t>to computer- based information. It is issued by a Certification Authority </a:t>
            </a:r>
            <a:r>
              <a:rPr lang="en-GB" dirty="0" smtClean="0"/>
              <a:t>(CA), </a:t>
            </a:r>
            <a:r>
              <a:rPr lang="en-GB" dirty="0"/>
              <a:t>and serves the same purpose as a </a:t>
            </a:r>
            <a:r>
              <a:rPr lang="en-GB" dirty="0" smtClean="0"/>
              <a:t>driver’s license </a:t>
            </a:r>
            <a:r>
              <a:rPr lang="en-GB" dirty="0"/>
              <a:t>or a </a:t>
            </a:r>
            <a:r>
              <a:rPr lang="en-GB" dirty="0" smtClean="0"/>
              <a:t>passport.</a:t>
            </a:r>
            <a:endParaRPr lang="en-GB" dirty="0"/>
          </a:p>
        </p:txBody>
      </p:sp>
      <p:pic>
        <p:nvPicPr>
          <p:cNvPr id="6" name="Picture 4" descr="F:\PTFWMF\PTFCOLR\BUSINES2\CERTIF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02" y="604796"/>
            <a:ext cx="2286000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Certification Authorities?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Authorities are the digital </a:t>
            </a:r>
            <a:r>
              <a:rPr lang="en-GB" dirty="0" smtClean="0"/>
              <a:t>world’s  </a:t>
            </a:r>
            <a:r>
              <a:rPr lang="en-GB" dirty="0"/>
              <a:t>equivalent to passport offices.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issue </a:t>
            </a:r>
            <a:r>
              <a:rPr lang="en-GB" dirty="0" smtClean="0"/>
              <a:t>digital equivalent </a:t>
            </a:r>
            <a:r>
              <a:rPr lang="en-GB" dirty="0"/>
              <a:t>to passport offices.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issue digital certificates and validate holders’ identity </a:t>
            </a:r>
            <a:r>
              <a:rPr lang="en-GB" dirty="0" smtClean="0"/>
              <a:t>and authority.</a:t>
            </a:r>
          </a:p>
          <a:p>
            <a:r>
              <a:rPr lang="en-GB" dirty="0" smtClean="0"/>
              <a:t> </a:t>
            </a:r>
            <a:r>
              <a:rPr lang="en-GB" dirty="0"/>
              <a:t>They embed an individual or institution’s </a:t>
            </a:r>
            <a:r>
              <a:rPr lang="en-GB" dirty="0" smtClean="0"/>
              <a:t>public  </a:t>
            </a:r>
            <a:r>
              <a:rPr lang="en-GB" dirty="0"/>
              <a:t>key along with other identifying </a:t>
            </a:r>
            <a:r>
              <a:rPr lang="en-GB" dirty="0" smtClean="0"/>
              <a:t>information </a:t>
            </a:r>
            <a:r>
              <a:rPr lang="en-GB" dirty="0"/>
              <a:t>into each digital certificate and </a:t>
            </a:r>
            <a:r>
              <a:rPr lang="en-GB" dirty="0" smtClean="0"/>
              <a:t>then cryptographically </a:t>
            </a:r>
            <a:r>
              <a:rPr lang="en-GB" dirty="0"/>
              <a:t>sign it as a tamper-proof </a:t>
            </a:r>
            <a:r>
              <a:rPr lang="en-GB" dirty="0" smtClean="0"/>
              <a:t>seal verifying </a:t>
            </a:r>
            <a:r>
              <a:rPr lang="en-GB" dirty="0"/>
              <a:t>the integrity of the data within it, </a:t>
            </a:r>
            <a:r>
              <a:rPr lang="en-GB" dirty="0" smtClean="0"/>
              <a:t>validating </a:t>
            </a:r>
            <a:r>
              <a:rPr lang="en-GB" dirty="0"/>
              <a:t>its use.</a:t>
            </a:r>
          </a:p>
        </p:txBody>
      </p:sp>
    </p:spTree>
    <p:extLst>
      <p:ext uri="{BB962C8B-B14F-4D97-AF65-F5344CB8AC3E}">
        <p14:creationId xmlns:p14="http://schemas.microsoft.com/office/powerpoint/2010/main" val="15419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Process of obtaining </a:t>
            </a:r>
            <a:r>
              <a:rPr lang="en-GB" dirty="0" smtClean="0"/>
              <a:t>a Certificate?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1.Subscriber </a:t>
            </a:r>
            <a:r>
              <a:rPr lang="en-GB" dirty="0"/>
              <a:t>(sender) generates a </a:t>
            </a:r>
            <a:r>
              <a:rPr lang="en-GB" dirty="0" smtClean="0"/>
              <a:t>public private </a:t>
            </a:r>
            <a:r>
              <a:rPr lang="en-GB" dirty="0"/>
              <a:t>key pair. Applies to CA for digital certificate with the public key.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2.CA </a:t>
            </a:r>
            <a:r>
              <a:rPr lang="en-GB" dirty="0"/>
              <a:t>verifies subscriber's identity and issues digital certificate containing the public key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3.CA publishes certificate to public, on-line repository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4.Subscriber signs message with private key and sends message to second party.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5.Receiving </a:t>
            </a:r>
            <a:r>
              <a:rPr lang="en-GB" dirty="0"/>
              <a:t>party verifies digital signature with sender's public key and requests verification of sender's digital certificate from CA's public repository. 6.Repository reports status of subscriber's certificate.</a:t>
            </a:r>
          </a:p>
        </p:txBody>
      </p:sp>
    </p:spTree>
    <p:extLst>
      <p:ext uri="{BB962C8B-B14F-4D97-AF65-F5344CB8AC3E}">
        <p14:creationId xmlns:p14="http://schemas.microsoft.com/office/powerpoint/2010/main" val="38982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C8AE-9DE8-4B08-8114-AA49152E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353379"/>
            <a:ext cx="11341769" cy="161258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3.2 Describe IDAM Tools and systems available for application and data protection, and how these can be applied to manage application security.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FF6F-16F5-41B2-ACA0-C7DCF23C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103567"/>
            <a:ext cx="4416327" cy="3630922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sz="4000" dirty="0"/>
              <a:t>• identity management systems and protocols; </a:t>
            </a:r>
          </a:p>
          <a:p>
            <a:r>
              <a:rPr lang="en-GB" sz="4000" dirty="0"/>
              <a:t>• tickets; </a:t>
            </a:r>
          </a:p>
          <a:p>
            <a:r>
              <a:rPr lang="en-GB" sz="4000" dirty="0"/>
              <a:t>• tokens; </a:t>
            </a:r>
          </a:p>
          <a:p>
            <a:r>
              <a:rPr lang="en-GB" sz="4000" dirty="0"/>
              <a:t>• session; </a:t>
            </a:r>
          </a:p>
          <a:p>
            <a:r>
              <a:rPr lang="en-GB" sz="4000" dirty="0"/>
              <a:t>• multi factor authentication; </a:t>
            </a:r>
          </a:p>
          <a:p>
            <a:r>
              <a:rPr lang="en-GB" sz="4000" dirty="0"/>
              <a:t>• access control; </a:t>
            </a:r>
          </a:p>
          <a:p>
            <a:r>
              <a:rPr lang="en-GB" sz="4000" dirty="0"/>
              <a:t>• definitions (identity, authentication, authorisation, Bell-</a:t>
            </a:r>
            <a:r>
              <a:rPr lang="en-GB" sz="4000" dirty="0" err="1"/>
              <a:t>LaPadula</a:t>
            </a:r>
            <a:r>
              <a:rPr lang="en-GB" sz="4000" dirty="0"/>
              <a:t> model). </a:t>
            </a:r>
          </a:p>
          <a:p>
            <a:endParaRPr lang="en-GB" sz="4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AABBB4-0073-44F5-B2C4-FBD6B162DE0A}"/>
              </a:ext>
            </a:extLst>
          </p:cNvPr>
          <p:cNvSpPr txBox="1">
            <a:spLocks/>
          </p:cNvSpPr>
          <p:nvPr/>
        </p:nvSpPr>
        <p:spPr>
          <a:xfrm>
            <a:off x="6205020" y="2316480"/>
            <a:ext cx="5682180" cy="4418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100" i="1" dirty="0"/>
              <a:t>A candidate should be able to: </a:t>
            </a:r>
            <a:endParaRPr lang="en-GB" sz="3100" dirty="0"/>
          </a:p>
          <a:p>
            <a:r>
              <a:rPr lang="en-GB" sz="3100" dirty="0"/>
              <a:t>• </a:t>
            </a:r>
            <a:r>
              <a:rPr lang="en-GB" sz="3100" i="1" dirty="0"/>
              <a:t>Describe identify management technologies: </a:t>
            </a:r>
          </a:p>
          <a:p>
            <a:r>
              <a:rPr lang="en-GB" sz="3100" dirty="0"/>
              <a:t>o Digital Certificates; </a:t>
            </a:r>
          </a:p>
          <a:p>
            <a:r>
              <a:rPr lang="en-GB" sz="3100" dirty="0"/>
              <a:t>o </a:t>
            </a:r>
            <a:r>
              <a:rPr lang="en-GB" sz="3100" i="1" dirty="0"/>
              <a:t>Kerberos, Biometrics; </a:t>
            </a:r>
            <a:endParaRPr lang="en-GB" sz="3100" dirty="0"/>
          </a:p>
          <a:p>
            <a:r>
              <a:rPr lang="en-GB" sz="3100" dirty="0"/>
              <a:t>o </a:t>
            </a:r>
            <a:r>
              <a:rPr lang="en-GB" sz="3100" i="1" dirty="0"/>
              <a:t>Hardware / software tokens. </a:t>
            </a:r>
            <a:endParaRPr lang="en-GB" sz="3100" dirty="0"/>
          </a:p>
          <a:p>
            <a:r>
              <a:rPr lang="en-GB" sz="3100" dirty="0"/>
              <a:t>• </a:t>
            </a:r>
            <a:r>
              <a:rPr lang="en-GB" sz="3100" i="1" dirty="0"/>
              <a:t>Explain the concept of Access control with Identity (login ID) and Passwords. </a:t>
            </a:r>
            <a:endParaRPr lang="en-GB" sz="3100" dirty="0"/>
          </a:p>
          <a:p>
            <a:r>
              <a:rPr lang="en-GB" sz="3100" dirty="0"/>
              <a:t>• </a:t>
            </a:r>
            <a:r>
              <a:rPr lang="en-GB" sz="3100" i="1" dirty="0"/>
              <a:t>Describe authentication strengths (number of authentication factors and entropy associated with each factor chosen) and how to improve the security with multi factor authentications. </a:t>
            </a:r>
            <a:endParaRPr lang="en-GB" sz="3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0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2934-72B1-4181-899D-5C1D0E9A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Certificates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0D0D-CBF6-4743-BE3C-FE422EEC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11" y="2489612"/>
            <a:ext cx="73056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Digital Certificates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</a:t>
            </a:r>
            <a:r>
              <a:rPr lang="en-GB" dirty="0"/>
              <a:t>are four main types of </a:t>
            </a:r>
            <a:r>
              <a:rPr lang="en-GB" dirty="0" smtClean="0"/>
              <a:t>digital certificates </a:t>
            </a:r>
            <a:r>
              <a:rPr lang="en-GB" dirty="0"/>
              <a:t>:- </a:t>
            </a:r>
            <a:endParaRPr lang="en-GB" dirty="0" smtClean="0"/>
          </a:p>
          <a:p>
            <a:r>
              <a:rPr lang="en-GB" dirty="0" smtClean="0"/>
              <a:t>Server Certificates</a:t>
            </a:r>
          </a:p>
          <a:p>
            <a:r>
              <a:rPr lang="en-GB" dirty="0" smtClean="0"/>
              <a:t> </a:t>
            </a:r>
            <a:r>
              <a:rPr lang="en-GB" dirty="0"/>
              <a:t>Personal </a:t>
            </a:r>
            <a:r>
              <a:rPr lang="en-GB" dirty="0" smtClean="0"/>
              <a:t>Certificates</a:t>
            </a:r>
          </a:p>
          <a:p>
            <a:r>
              <a:rPr lang="en-GB" dirty="0" smtClean="0"/>
              <a:t> </a:t>
            </a:r>
            <a:r>
              <a:rPr lang="en-GB" dirty="0"/>
              <a:t>Organization </a:t>
            </a:r>
            <a:r>
              <a:rPr lang="en-GB" dirty="0" smtClean="0"/>
              <a:t>Certificates</a:t>
            </a:r>
          </a:p>
          <a:p>
            <a:r>
              <a:rPr lang="en-GB" dirty="0" smtClean="0"/>
              <a:t> </a:t>
            </a:r>
            <a:r>
              <a:rPr lang="en-GB" dirty="0"/>
              <a:t>Developer </a:t>
            </a:r>
            <a:r>
              <a:rPr lang="en-GB" dirty="0" smtClean="0"/>
              <a:t>Certificates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5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 Digital Certificate Contain?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</a:t>
            </a:r>
            <a:r>
              <a:rPr lang="en-GB" dirty="0"/>
              <a:t>contains </a:t>
            </a:r>
            <a:r>
              <a:rPr lang="en-GB" dirty="0" smtClean="0"/>
              <a:t>your </a:t>
            </a:r>
          </a:p>
          <a:p>
            <a:pPr lvl="1"/>
            <a:r>
              <a:rPr lang="en-GB" dirty="0" smtClean="0"/>
              <a:t>name</a:t>
            </a:r>
            <a:r>
              <a:rPr lang="en-GB" dirty="0"/>
              <a:t>, a</a:t>
            </a:r>
            <a:r>
              <a:rPr lang="en-GB" dirty="0" smtClean="0"/>
              <a:t>,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a serial </a:t>
            </a:r>
            <a:r>
              <a:rPr lang="en-GB" dirty="0" smtClean="0"/>
              <a:t>number , </a:t>
            </a:r>
          </a:p>
          <a:p>
            <a:pPr lvl="1"/>
            <a:r>
              <a:rPr lang="en-GB" dirty="0" smtClean="0"/>
              <a:t>expiration date, 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copy of the </a:t>
            </a:r>
            <a:r>
              <a:rPr lang="en-GB" dirty="0" smtClean="0"/>
              <a:t>certificate holder's public </a:t>
            </a:r>
            <a:r>
              <a:rPr lang="en-GB" dirty="0"/>
              <a:t>key (used for </a:t>
            </a:r>
            <a:r>
              <a:rPr lang="en-GB" dirty="0" smtClean="0"/>
              <a:t>encrypting messages </a:t>
            </a:r>
            <a:r>
              <a:rPr lang="en-GB" dirty="0"/>
              <a:t>and digital </a:t>
            </a:r>
            <a:r>
              <a:rPr lang="en-GB" dirty="0" smtClean="0"/>
              <a:t>signatures</a:t>
            </a:r>
            <a:r>
              <a:rPr lang="en-GB" dirty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1082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they Used?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</a:t>
            </a:r>
            <a:r>
              <a:rPr lang="en-GB" dirty="0"/>
              <a:t>are four(4) main </a:t>
            </a:r>
            <a:r>
              <a:rPr lang="en-GB" dirty="0" smtClean="0"/>
              <a:t>uses:</a:t>
            </a:r>
          </a:p>
          <a:p>
            <a:r>
              <a:rPr lang="en-GB" dirty="0" smtClean="0"/>
              <a:t> </a:t>
            </a:r>
            <a:r>
              <a:rPr lang="en-GB" dirty="0"/>
              <a:t>1.1. Proving the Identity of the sender of a </a:t>
            </a:r>
            <a:r>
              <a:rPr lang="en-GB" dirty="0" smtClean="0"/>
              <a:t>transaction </a:t>
            </a:r>
          </a:p>
          <a:p>
            <a:r>
              <a:rPr lang="en-GB" dirty="0" smtClean="0"/>
              <a:t>2.2</a:t>
            </a:r>
            <a:r>
              <a:rPr lang="en-GB" dirty="0"/>
              <a:t>. Non Repudiation </a:t>
            </a:r>
            <a:r>
              <a:rPr lang="en-GB" dirty="0" smtClean="0"/>
              <a:t>:the </a:t>
            </a:r>
            <a:r>
              <a:rPr lang="en-GB" dirty="0"/>
              <a:t>owner of the certificate cannot </a:t>
            </a:r>
            <a:r>
              <a:rPr lang="en-GB" dirty="0" smtClean="0"/>
              <a:t>deny  </a:t>
            </a:r>
            <a:r>
              <a:rPr lang="en-GB" dirty="0"/>
              <a:t>partaking in the </a:t>
            </a:r>
            <a:r>
              <a:rPr lang="en-GB" dirty="0" smtClean="0"/>
              <a:t>transaction</a:t>
            </a:r>
          </a:p>
          <a:p>
            <a:r>
              <a:rPr lang="en-GB" dirty="0" smtClean="0"/>
              <a:t> </a:t>
            </a:r>
            <a:r>
              <a:rPr lang="en-GB" dirty="0"/>
              <a:t>3.3. Encryption and checking the integrity of data </a:t>
            </a:r>
            <a:r>
              <a:rPr lang="en-GB" dirty="0" smtClean="0"/>
              <a:t>-provide </a:t>
            </a:r>
            <a:r>
              <a:rPr lang="en-GB" dirty="0"/>
              <a:t>the receiver with the means to encode a </a:t>
            </a:r>
            <a:r>
              <a:rPr lang="en-GB" dirty="0" smtClean="0"/>
              <a:t>reply.</a:t>
            </a:r>
          </a:p>
          <a:p>
            <a:r>
              <a:rPr lang="en-GB" dirty="0" smtClean="0"/>
              <a:t> </a:t>
            </a:r>
            <a:r>
              <a:rPr lang="en-GB" dirty="0"/>
              <a:t>4.4. Single Sign-On </a:t>
            </a:r>
            <a:r>
              <a:rPr lang="en-GB" dirty="0" smtClean="0"/>
              <a:t>It </a:t>
            </a:r>
            <a:r>
              <a:rPr lang="en-GB" dirty="0"/>
              <a:t>can be used to validate a user and log them into various computer systems without having to use </a:t>
            </a:r>
            <a:r>
              <a:rPr lang="en-GB" dirty="0" smtClean="0"/>
              <a:t>a different </a:t>
            </a:r>
            <a:r>
              <a:rPr lang="en-GB" dirty="0"/>
              <a:t>password for each system</a:t>
            </a:r>
          </a:p>
        </p:txBody>
      </p:sp>
    </p:spTree>
    <p:extLst>
      <p:ext uri="{BB962C8B-B14F-4D97-AF65-F5344CB8AC3E}">
        <p14:creationId xmlns:p14="http://schemas.microsoft.com/office/powerpoint/2010/main" val="34841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Digital Certificates Used?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In a number of Internet applications that include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1.Secure Socket Layer (SSL) developed by Netscape Communications Corporation 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/>
              <a:t>2. Secure Multipurpose Internet Mail Extensions (S/MIME) </a:t>
            </a:r>
            <a:endParaRPr lang="en-GB" dirty="0" smtClean="0"/>
          </a:p>
          <a:p>
            <a:pPr lvl="1"/>
            <a:r>
              <a:rPr lang="en-GB" dirty="0" smtClean="0"/>
              <a:t>3.electronic </a:t>
            </a:r>
            <a:r>
              <a:rPr lang="en-GB" dirty="0"/>
              <a:t>data interchange (EDI).</a:t>
            </a:r>
          </a:p>
        </p:txBody>
      </p:sp>
    </p:spTree>
    <p:extLst>
      <p:ext uri="{BB962C8B-B14F-4D97-AF65-F5344CB8AC3E}">
        <p14:creationId xmlns:p14="http://schemas.microsoft.com/office/powerpoint/2010/main" val="9808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I need a Digital Certificate?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Encryption </a:t>
            </a:r>
            <a:r>
              <a:rPr lang="en-GB" dirty="0"/>
              <a:t>alone is not enough as </a:t>
            </a:r>
            <a:r>
              <a:rPr lang="en-GB" dirty="0" smtClean="0"/>
              <a:t>it provides </a:t>
            </a:r>
            <a:r>
              <a:rPr lang="en-GB" dirty="0"/>
              <a:t>no proof of the identity of </a:t>
            </a:r>
            <a:r>
              <a:rPr lang="en-GB" dirty="0" smtClean="0"/>
              <a:t>the </a:t>
            </a:r>
            <a:r>
              <a:rPr lang="en-GB" dirty="0"/>
              <a:t>sender of the encrypted information. </a:t>
            </a:r>
            <a:endParaRPr lang="en-GB" dirty="0" smtClean="0"/>
          </a:p>
          <a:p>
            <a:r>
              <a:rPr lang="en-GB" dirty="0" smtClean="0"/>
              <a:t>Used </a:t>
            </a:r>
            <a:r>
              <a:rPr lang="en-GB" dirty="0"/>
              <a:t>in conjunction with Encryption, 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/>
              <a:t>Digital </a:t>
            </a:r>
            <a:r>
              <a:rPr lang="en-GB" dirty="0" smtClean="0"/>
              <a:t>Certificates </a:t>
            </a:r>
            <a:r>
              <a:rPr lang="en-GB" dirty="0"/>
              <a:t>provides a more complete security solution, assuring the identity </a:t>
            </a:r>
            <a:r>
              <a:rPr lang="en-GB" dirty="0" smtClean="0"/>
              <a:t>of  </a:t>
            </a:r>
            <a:r>
              <a:rPr lang="en-GB" dirty="0"/>
              <a:t>all the parties involved in a </a:t>
            </a:r>
            <a:r>
              <a:rPr lang="en-GB" dirty="0" smtClean="0"/>
              <a:t>transaction.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Certificates Have Vulnerabilities?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</a:t>
            </a:r>
            <a:r>
              <a:rPr lang="en-GB" dirty="0"/>
              <a:t>problem with a digital certificate </a:t>
            </a:r>
            <a:r>
              <a:rPr lang="en-GB" dirty="0" smtClean="0"/>
              <a:t>is </a:t>
            </a:r>
            <a:r>
              <a:rPr lang="en-GB" dirty="0"/>
              <a:t>where it resides once it is obtained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 The </a:t>
            </a:r>
            <a:r>
              <a:rPr lang="en-GB" dirty="0"/>
              <a:t>owner's certificate sits on his computer, and it is the sole </a:t>
            </a:r>
            <a:r>
              <a:rPr lang="en-GB" dirty="0" smtClean="0"/>
              <a:t>responsibility of </a:t>
            </a:r>
            <a:r>
              <a:rPr lang="en-GB" dirty="0"/>
              <a:t>the owner to protect it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If </a:t>
            </a:r>
            <a:r>
              <a:rPr lang="en-GB" dirty="0"/>
              <a:t>the owner walks away from his computer, others can gain access to it </a:t>
            </a:r>
            <a:r>
              <a:rPr lang="en-GB" dirty="0" smtClean="0"/>
              <a:t>and </a:t>
            </a:r>
            <a:r>
              <a:rPr lang="en-GB" dirty="0"/>
              <a:t>use his digital certificate to </a:t>
            </a:r>
            <a:r>
              <a:rPr lang="en-GB" dirty="0" smtClean="0"/>
              <a:t>execute unauthorized </a:t>
            </a:r>
            <a:r>
              <a:rPr lang="en-GB" dirty="0"/>
              <a:t>business.</a:t>
            </a:r>
          </a:p>
        </p:txBody>
      </p:sp>
    </p:spTree>
    <p:extLst>
      <p:ext uri="{BB962C8B-B14F-4D97-AF65-F5344CB8AC3E}">
        <p14:creationId xmlns:p14="http://schemas.microsoft.com/office/powerpoint/2010/main" val="7029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Certificates </a:t>
            </a:r>
            <a:r>
              <a:rPr lang="en-GB" dirty="0" smtClean="0"/>
              <a:t>and Vulnerabilities</a:t>
            </a:r>
            <a:r>
              <a:rPr lang="en-GB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best way to address the </a:t>
            </a:r>
            <a:r>
              <a:rPr lang="en-GB" dirty="0" smtClean="0"/>
              <a:t>vulnerabilities </a:t>
            </a:r>
            <a:r>
              <a:rPr lang="en-GB" dirty="0"/>
              <a:t>of digital certificates is by combining </a:t>
            </a:r>
            <a:r>
              <a:rPr lang="en-GB" dirty="0" smtClean="0"/>
              <a:t>them with </a:t>
            </a:r>
            <a:r>
              <a:rPr lang="en-GB" dirty="0"/>
              <a:t>biometric technology, as that </a:t>
            </a:r>
            <a:r>
              <a:rPr lang="en-GB" dirty="0" smtClean="0"/>
              <a:t>confirms the </a:t>
            </a:r>
            <a:r>
              <a:rPr lang="en-GB" dirty="0"/>
              <a:t>actual identity of the sender, </a:t>
            </a:r>
            <a:r>
              <a:rPr lang="en-GB" dirty="0" smtClean="0"/>
              <a:t>rather than </a:t>
            </a:r>
            <a:r>
              <a:rPr lang="en-GB" dirty="0"/>
              <a:t>the computer. </a:t>
            </a:r>
          </a:p>
        </p:txBody>
      </p:sp>
    </p:spTree>
    <p:extLst>
      <p:ext uri="{BB962C8B-B14F-4D97-AF65-F5344CB8AC3E}">
        <p14:creationId xmlns:p14="http://schemas.microsoft.com/office/powerpoint/2010/main" val="893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en-US"/>
              <a:t>Henric Johnson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KERBEROS</a:t>
            </a: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4953000"/>
            <a:ext cx="7772400" cy="1143000"/>
          </a:xfrm>
        </p:spPr>
        <p:txBody>
          <a:bodyPr/>
          <a:lstStyle/>
          <a:p>
            <a:pPr>
              <a:buFontTx/>
              <a:buNone/>
            </a:pPr>
            <a:r>
              <a:rPr lang="sv-SE" altLang="en-US"/>
              <a:t>   In Greek mythology, a many headed dog, the guardian of the entrance of Hades</a:t>
            </a:r>
            <a:endParaRPr lang="en-US" altLang="en-US"/>
          </a:p>
        </p:txBody>
      </p:sp>
      <p:pic>
        <p:nvPicPr>
          <p:cNvPr id="9220" name="Picture 4" descr="D:\bilder\krblogo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15303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97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Kerberos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/>
              <a:t>trusted key server system from MIT </a:t>
            </a:r>
          </a:p>
          <a:p>
            <a:pPr>
              <a:lnSpc>
                <a:spcPct val="90000"/>
              </a:lnSpc>
            </a:pPr>
            <a:r>
              <a:rPr lang="en-AU" altLang="en-US"/>
              <a:t>provides centralised private-key third-party authentication in a distributed network</a:t>
            </a:r>
          </a:p>
          <a:p>
            <a:pPr lvl="1">
              <a:lnSpc>
                <a:spcPct val="90000"/>
              </a:lnSpc>
            </a:pPr>
            <a:r>
              <a:rPr lang="en-AU" altLang="en-US"/>
              <a:t>allows users access to services distributed through network</a:t>
            </a:r>
          </a:p>
          <a:p>
            <a:pPr lvl="1">
              <a:lnSpc>
                <a:spcPct val="90000"/>
              </a:lnSpc>
            </a:pPr>
            <a:r>
              <a:rPr lang="en-AU" altLang="en-US"/>
              <a:t>without needing to trust all workstations</a:t>
            </a:r>
          </a:p>
          <a:p>
            <a:pPr lvl="1">
              <a:lnSpc>
                <a:spcPct val="90000"/>
              </a:lnSpc>
            </a:pPr>
            <a:r>
              <a:rPr lang="en-AU" altLang="en-US"/>
              <a:t>rather all trust a central authentication server</a:t>
            </a:r>
          </a:p>
          <a:p>
            <a:pPr lvl="1">
              <a:lnSpc>
                <a:spcPct val="90000"/>
              </a:lnSpc>
            </a:pPr>
            <a:r>
              <a:rPr lang="en-AU" altLang="en-US"/>
              <a:t>Efficiency</a:t>
            </a:r>
          </a:p>
          <a:p>
            <a:pPr>
              <a:lnSpc>
                <a:spcPct val="90000"/>
              </a:lnSpc>
            </a:pPr>
            <a:r>
              <a:rPr lang="en-AU" altLang="en-US"/>
              <a:t>two versions in use: 4 &amp; 5</a:t>
            </a:r>
          </a:p>
        </p:txBody>
      </p:sp>
    </p:spTree>
    <p:extLst>
      <p:ext uri="{BB962C8B-B14F-4D97-AF65-F5344CB8AC3E}">
        <p14:creationId xmlns:p14="http://schemas.microsoft.com/office/powerpoint/2010/main" val="2432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035D6-82E9-413B-B7EA-6900E56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21A43-BEB8-40F4-A5A5-FA763E12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Identity and Access Management protocols are designed specifically for the transfer of authentication information and consist of a series of messages in a pre-set sequence designed to protect data as it travels through networks or between servers</a:t>
            </a:r>
          </a:p>
          <a:p>
            <a:r>
              <a:rPr lang="en-GB" dirty="0"/>
              <a:t>Identity and Access management (IDAM) is also referred to as IAM</a:t>
            </a:r>
          </a:p>
          <a:p>
            <a:r>
              <a:rPr lang="en-GB" dirty="0"/>
              <a:t>Defines and manages the roles and access privileges of individual network users and the circumstances in which users are granted (or denied) those privileges</a:t>
            </a:r>
          </a:p>
          <a:p>
            <a:r>
              <a:rPr lang="en-GB" dirty="0"/>
              <a:t>The core objective of IAM systems is one digital identity per individual</a:t>
            </a:r>
          </a:p>
          <a:p>
            <a:r>
              <a:rPr lang="en-GB" dirty="0"/>
              <a:t>Various methodologies and protocols used in IDAM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0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Kerberos 4 Overview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a basic third-party authentication scheme</a:t>
            </a:r>
          </a:p>
          <a:p>
            <a:r>
              <a:rPr lang="en-AU" altLang="en-US"/>
              <a:t>have an Authentication Server (AS) </a:t>
            </a:r>
          </a:p>
          <a:p>
            <a:pPr lvl="1"/>
            <a:r>
              <a:rPr lang="en-AU" altLang="en-US"/>
              <a:t>users initially negotiate with AS to identify self </a:t>
            </a:r>
          </a:p>
          <a:p>
            <a:pPr lvl="1"/>
            <a:r>
              <a:rPr lang="en-AU" altLang="en-US"/>
              <a:t>AS provides a authentication credential (ticket granting ticket TGT) </a:t>
            </a:r>
          </a:p>
          <a:p>
            <a:r>
              <a:rPr lang="en-US" altLang="en-US"/>
              <a:t>have a Ticket Granting server (TGS)</a:t>
            </a:r>
            <a:endParaRPr lang="en-AU" altLang="en-US"/>
          </a:p>
          <a:p>
            <a:pPr lvl="1"/>
            <a:r>
              <a:rPr lang="en-AU" altLang="en-US"/>
              <a:t>users subsequently request access to other services from TGS on basis of users TGT</a:t>
            </a:r>
          </a:p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4878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en-AU" altLang="en-US"/>
              <a:t>Kerberos 4 Overview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268414"/>
            <a:ext cx="8229600" cy="5400675"/>
          </a:xfrm>
        </p:spPr>
      </p:pic>
    </p:spTree>
    <p:extLst>
      <p:ext uri="{BB962C8B-B14F-4D97-AF65-F5344CB8AC3E}">
        <p14:creationId xmlns:p14="http://schemas.microsoft.com/office/powerpoint/2010/main" val="3288281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Kerberos Realms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Kerberos environment consists of:</a:t>
            </a:r>
          </a:p>
          <a:p>
            <a:pPr lvl="1"/>
            <a:r>
              <a:rPr lang="en-US" altLang="en-US"/>
              <a:t>a Kerberos server</a:t>
            </a:r>
          </a:p>
          <a:p>
            <a:pPr lvl="1"/>
            <a:r>
              <a:rPr lang="en-US" altLang="en-US"/>
              <a:t>a number of clients, all registered with server</a:t>
            </a:r>
          </a:p>
          <a:p>
            <a:pPr lvl="1"/>
            <a:r>
              <a:rPr lang="en-US" altLang="en-US"/>
              <a:t>application servers, sharing keys with server</a:t>
            </a:r>
          </a:p>
          <a:p>
            <a:r>
              <a:rPr lang="en-US" altLang="en-US"/>
              <a:t>this is termed a realm</a:t>
            </a:r>
          </a:p>
          <a:p>
            <a:pPr lvl="1"/>
            <a:r>
              <a:rPr lang="en-US" altLang="en-US"/>
              <a:t>typically a single administrative domain</a:t>
            </a:r>
          </a:p>
          <a:p>
            <a:r>
              <a:rPr lang="en-US" altLang="en-US"/>
              <a:t>Inter-realm authentication possible</a:t>
            </a:r>
          </a:p>
          <a:p>
            <a:pPr lvl="1"/>
            <a:r>
              <a:rPr lang="en-US" altLang="en-US"/>
              <a:t>Mutual trust required</a:t>
            </a:r>
          </a:p>
        </p:txBody>
      </p:sp>
    </p:spTree>
    <p:extLst>
      <p:ext uri="{BB962C8B-B14F-4D97-AF65-F5344CB8AC3E}">
        <p14:creationId xmlns:p14="http://schemas.microsoft.com/office/powerpoint/2010/main" val="184219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3352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 smtClean="0"/>
              <a:t>Inter-realm authentication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F09A44-5256-4FFB-9379-08F6E8DCC725}" type="slidenum">
              <a:rPr lang="en-US" altLang="en-US" sz="1400">
                <a:latin typeface="Arial" panose="020B0604020202020204" pitchFamily="34" charset="0"/>
              </a:rPr>
              <a:pPr/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5"/>
          <a:stretch/>
        </p:blipFill>
        <p:spPr bwMode="auto">
          <a:xfrm>
            <a:off x="5181600" y="562076"/>
            <a:ext cx="5255895" cy="6199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4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Kerberos Version 5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developed in mid 1990’s</a:t>
            </a:r>
          </a:p>
          <a:p>
            <a:r>
              <a:rPr lang="en-US" altLang="en-US" dirty="0"/>
              <a:t>provides improvements over v4</a:t>
            </a:r>
          </a:p>
          <a:p>
            <a:pPr lvl="1"/>
            <a:r>
              <a:rPr lang="en-US" altLang="en-US" dirty="0"/>
              <a:t>addresses environmental shortcomings</a:t>
            </a:r>
          </a:p>
          <a:p>
            <a:pPr lvl="2"/>
            <a:r>
              <a:rPr lang="en-US" altLang="en-US" dirty="0"/>
              <a:t>encryption </a:t>
            </a:r>
            <a:r>
              <a:rPr lang="en-US" altLang="en-US" dirty="0" err="1"/>
              <a:t>alg</a:t>
            </a:r>
            <a:r>
              <a:rPr lang="en-US" altLang="en-US" dirty="0"/>
              <a:t>, network protocol, byte order, ticket lifetime, authentication </a:t>
            </a:r>
            <a:r>
              <a:rPr lang="en-US" altLang="en-US" dirty="0" smtClean="0"/>
              <a:t>forwarding</a:t>
            </a:r>
            <a:endParaRPr lang="en-US" altLang="en-US" dirty="0"/>
          </a:p>
          <a:p>
            <a:pPr lvl="1"/>
            <a:r>
              <a:rPr lang="en-US" altLang="en-US" dirty="0"/>
              <a:t>and technical deficiencies</a:t>
            </a:r>
          </a:p>
          <a:p>
            <a:pPr lvl="2"/>
            <a:r>
              <a:rPr lang="en-US" altLang="en-US" dirty="0"/>
              <a:t>double </a:t>
            </a:r>
            <a:r>
              <a:rPr lang="en-US" altLang="en-US" dirty="0" smtClean="0"/>
              <a:t>encryption</a:t>
            </a:r>
            <a:endParaRPr lang="en-US" altLang="en-US" dirty="0"/>
          </a:p>
          <a:p>
            <a:pPr marL="0" indent="0">
              <a:buNone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01549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Kerberos - in practice</a:t>
            </a:r>
            <a:r>
              <a:rPr lang="en-US" altLang="en-US">
                <a:solidFill>
                  <a:srgbClr val="008000"/>
                </a:solidFill>
              </a:rPr>
              <a:t> </a:t>
            </a:r>
            <a:br>
              <a:rPr lang="en-US" altLang="en-US">
                <a:solidFill>
                  <a:srgbClr val="008000"/>
                </a:solidFill>
              </a:rPr>
            </a:br>
            <a:r>
              <a:rPr lang="en-US" altLang="en-US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sv-SE" altLang="en-US" sz="2200" b="1"/>
              <a:t>C</a:t>
            </a:r>
            <a:r>
              <a:rPr lang="en-US" altLang="en-US" sz="2200" b="1"/>
              <a:t>urrently have two Kerberos versions</a:t>
            </a:r>
            <a:r>
              <a:rPr lang="sv-SE" altLang="en-US" sz="2200" b="1"/>
              <a:t>:</a:t>
            </a:r>
            <a:r>
              <a:rPr lang="en-US" altLang="en-US" sz="2200" b="1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4 : restricted to a single realm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5 : allows inter-realm authentication, in beta test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Kerberos v5 is an Internet standard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specified in RFC1510, and used by many utilities </a:t>
            </a:r>
          </a:p>
          <a:p>
            <a:pPr>
              <a:lnSpc>
                <a:spcPct val="90000"/>
              </a:lnSpc>
            </a:pPr>
            <a:r>
              <a:rPr lang="sv-SE" altLang="en-US" sz="2200" b="1"/>
              <a:t>T</a:t>
            </a:r>
            <a:r>
              <a:rPr lang="en-US" altLang="en-US" sz="2200" b="1"/>
              <a:t>o use Kerberos</a:t>
            </a:r>
            <a:r>
              <a:rPr lang="sv-SE" altLang="en-US" sz="2200" b="1"/>
              <a:t>:</a:t>
            </a:r>
            <a:r>
              <a:rPr lang="en-US" altLang="en-US" sz="2200" b="1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need to have a KDC on your network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need to have Kerberised applications running on all participating systems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major problem - US export restrictions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Kerberos cannot be directly distributed outside the US in source format (&amp; binary versions must obscure crypto routine entry points and have no encryption)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else crypto libraries must be reimplemented locally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>
                <a:solidFill>
                  <a:srgbClr val="800080"/>
                </a:solidFill>
                <a:hlinkClick r:id="" action="ppaction://noaction"/>
              </a:rPr>
              <a:t> </a:t>
            </a:r>
            <a:endParaRPr lang="en-US" altLang="en-US" sz="220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38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3EC4-740C-4958-8A20-AF9E24FA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2894569"/>
            <a:ext cx="11590421" cy="1325563"/>
          </a:xfrm>
        </p:spPr>
        <p:txBody>
          <a:bodyPr/>
          <a:lstStyle/>
          <a:p>
            <a:pPr algn="ctr"/>
            <a:r>
              <a:rPr lang="en-GB" i="1" dirty="0" smtClean="0"/>
              <a:t> </a:t>
            </a:r>
            <a:r>
              <a:rPr lang="en-GB" i="1" dirty="0"/>
              <a:t>Biometrics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6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How are people identified?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People’s identity are verified and identified by three basic means:</a:t>
            </a:r>
          </a:p>
          <a:p>
            <a:pPr lvl="1" eaLnBrk="1" hangingPunct="1">
              <a:defRPr/>
            </a:pPr>
            <a:r>
              <a:rPr lang="en-US" dirty="0"/>
              <a:t> Something they </a:t>
            </a:r>
            <a:r>
              <a:rPr lang="en-US" b="1" dirty="0">
                <a:solidFill>
                  <a:srgbClr val="FF0000"/>
                </a:solidFill>
              </a:rPr>
              <a:t>have</a:t>
            </a:r>
            <a:r>
              <a:rPr lang="en-US" b="1" dirty="0"/>
              <a:t> </a:t>
            </a:r>
            <a:r>
              <a:rPr lang="en-US" dirty="0"/>
              <a:t>(identity document or token)</a:t>
            </a:r>
          </a:p>
          <a:p>
            <a:pPr lvl="1" eaLnBrk="1" hangingPunct="1">
              <a:defRPr/>
            </a:pPr>
            <a:r>
              <a:rPr lang="en-US" dirty="0"/>
              <a:t>Something they </a:t>
            </a:r>
            <a:r>
              <a:rPr lang="en-US" b="1" dirty="0">
                <a:solidFill>
                  <a:srgbClr val="FF0000"/>
                </a:solidFill>
              </a:rPr>
              <a:t>know</a:t>
            </a:r>
            <a:r>
              <a:rPr lang="en-US" b="1" dirty="0"/>
              <a:t> </a:t>
            </a:r>
            <a:r>
              <a:rPr lang="en-US" dirty="0"/>
              <a:t>(password, PIN)</a:t>
            </a:r>
          </a:p>
          <a:p>
            <a:pPr lvl="1" eaLnBrk="1" hangingPunct="1">
              <a:defRPr/>
            </a:pPr>
            <a:r>
              <a:rPr lang="en-US" dirty="0"/>
              <a:t>Something they </a:t>
            </a:r>
            <a:r>
              <a:rPr lang="en-US" b="1" dirty="0">
                <a:solidFill>
                  <a:srgbClr val="FF0000"/>
                </a:solidFill>
              </a:rPr>
              <a:t>are</a:t>
            </a:r>
            <a:r>
              <a:rPr lang="en-US" b="1" dirty="0"/>
              <a:t> </a:t>
            </a:r>
            <a:r>
              <a:rPr lang="en-US" dirty="0"/>
              <a:t>(human body such as fingerprint or iris). </a:t>
            </a:r>
          </a:p>
          <a:p>
            <a:pPr eaLnBrk="1" hangingPunct="1">
              <a:defRPr/>
            </a:pPr>
            <a:r>
              <a:rPr lang="en-US" dirty="0"/>
              <a:t>The strongest authentication involves a combination of all three. </a:t>
            </a:r>
          </a:p>
        </p:txBody>
      </p:sp>
    </p:spTree>
    <p:extLst>
      <p:ext uri="{BB962C8B-B14F-4D97-AF65-F5344CB8AC3E}">
        <p14:creationId xmlns:p14="http://schemas.microsoft.com/office/powerpoint/2010/main" val="1512618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003231-BEA9-4CF2-BF36-EA088B40B36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Person Identification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With </a:t>
            </a:r>
            <a:r>
              <a:rPr lang="en-US" sz="2400" dirty="0"/>
              <a:t>the population growth and increase in mobility, we started </a:t>
            </a:r>
            <a:r>
              <a:rPr lang="en-US" sz="2400" dirty="0">
                <a:solidFill>
                  <a:srgbClr val="FF0000"/>
                </a:solidFill>
              </a:rPr>
              <a:t>relying on documents and secrets to establish identity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Person identification is now an integral part of the infrastructure </a:t>
            </a:r>
            <a:r>
              <a:rPr lang="en-US" sz="2400" dirty="0">
                <a:solidFill>
                  <a:srgbClr val="FF0000"/>
                </a:solidFill>
              </a:rPr>
              <a:t>needed for diverse business sectors</a:t>
            </a:r>
            <a:r>
              <a:rPr lang="en-US" sz="2400" dirty="0"/>
              <a:t> such as banking, border control, law enforcement.</a:t>
            </a:r>
          </a:p>
        </p:txBody>
      </p:sp>
    </p:spTree>
    <p:extLst>
      <p:ext uri="{BB962C8B-B14F-4D97-AF65-F5344CB8AC3E}">
        <p14:creationId xmlns:p14="http://schemas.microsoft.com/office/powerpoint/2010/main" val="2448666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E28D33-76EE-4F78-9B3F-A3819ED193A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Automatic Identification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Different means of automatic identification: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/>
              <a:t>Possession-based </a:t>
            </a:r>
            <a:r>
              <a:rPr lang="en-US"/>
              <a:t>(credit card, smart card)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/>
              <a:t>“something that you have”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/>
              <a:t>Knowledge-based </a:t>
            </a:r>
            <a:r>
              <a:rPr lang="en-US"/>
              <a:t>(password, PIN)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/>
              <a:t>“something that you know”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/>
              <a:t>Biometrics-based </a:t>
            </a:r>
            <a:r>
              <a:rPr lang="en-US"/>
              <a:t>(biometric identifier)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/>
              <a:t>“something about or produced by your physical make-up”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407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Explosion of IDs</a:t>
            </a:r>
          </a:p>
        </p:txBody>
      </p:sp>
      <p:pic>
        <p:nvPicPr>
          <p:cNvPr id="654339" name="Picture 3" descr="thin red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85" y="1633539"/>
            <a:ext cx="5207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40" name="Picture 4" descr="thin gold 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18" y="6129339"/>
            <a:ext cx="9359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2061633" y="6473825"/>
            <a:ext cx="1054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 1980’s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4415367" y="6473825"/>
            <a:ext cx="724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1980’s</a:t>
            </a:r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6582833" y="6473825"/>
            <a:ext cx="724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1990’s</a:t>
            </a:r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8699500" y="6473825"/>
            <a:ext cx="724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2000’s</a:t>
            </a:r>
          </a:p>
        </p:txBody>
      </p:sp>
      <p:grpSp>
        <p:nvGrpSpPr>
          <p:cNvPr id="654345" name="Group 9"/>
          <p:cNvGrpSpPr>
            <a:grpSpLocks/>
          </p:cNvGrpSpPr>
          <p:nvPr/>
        </p:nvGrpSpPr>
        <p:grpSpPr bwMode="auto">
          <a:xfrm>
            <a:off x="389467" y="2940050"/>
            <a:ext cx="1181100" cy="685800"/>
            <a:chOff x="272" y="2060"/>
            <a:chExt cx="558" cy="432"/>
          </a:xfrm>
        </p:grpSpPr>
        <p:pic>
          <p:nvPicPr>
            <p:cNvPr id="654346" name="Picture 10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2060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47" name="Picture 11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148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48" name="Picture 12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2244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4349" name="Picture 13" descr="dl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5251450"/>
            <a:ext cx="808567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4350" name="Group 14"/>
          <p:cNvGrpSpPr>
            <a:grpSpLocks/>
          </p:cNvGrpSpPr>
          <p:nvPr/>
        </p:nvGrpSpPr>
        <p:grpSpPr bwMode="auto">
          <a:xfrm>
            <a:off x="482601" y="4057650"/>
            <a:ext cx="994833" cy="546100"/>
            <a:chOff x="371" y="2764"/>
            <a:chExt cx="470" cy="344"/>
          </a:xfrm>
        </p:grpSpPr>
        <p:pic>
          <p:nvPicPr>
            <p:cNvPr id="654351" name="Picture 15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2764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52" name="Picture 16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860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4353" name="Group 17"/>
          <p:cNvGrpSpPr>
            <a:grpSpLocks/>
          </p:cNvGrpSpPr>
          <p:nvPr/>
        </p:nvGrpSpPr>
        <p:grpSpPr bwMode="auto">
          <a:xfrm>
            <a:off x="152401" y="1530350"/>
            <a:ext cx="1655233" cy="952500"/>
            <a:chOff x="2387" y="1324"/>
            <a:chExt cx="782" cy="600"/>
          </a:xfrm>
        </p:grpSpPr>
        <p:pic>
          <p:nvPicPr>
            <p:cNvPr id="654354" name="Picture 18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1324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55" name="Picture 19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412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56" name="Picture 20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508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57" name="Picture 21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1596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58" name="Picture 22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" y="1492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59" name="Picture 23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1580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60" name="Picture 24" descr="dlph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1676"/>
              <a:ext cx="38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4361" name="Text Box 25"/>
          <p:cNvSpPr txBox="1">
            <a:spLocks noChangeArrowheads="1"/>
          </p:cNvSpPr>
          <p:nvPr/>
        </p:nvSpPr>
        <p:spPr bwMode="auto">
          <a:xfrm>
            <a:off x="2247900" y="1268413"/>
            <a:ext cx="11228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/>
              <a:t># of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Digital IDs</a:t>
            </a:r>
          </a:p>
        </p:txBody>
      </p:sp>
      <p:sp>
        <p:nvSpPr>
          <p:cNvPr id="654362" name="Text Box 26"/>
          <p:cNvSpPr txBox="1">
            <a:spLocks noChangeArrowheads="1"/>
          </p:cNvSpPr>
          <p:nvPr/>
        </p:nvSpPr>
        <p:spPr bwMode="auto">
          <a:xfrm>
            <a:off x="10710333" y="5827713"/>
            <a:ext cx="649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/>
              <a:t>Time</a:t>
            </a:r>
          </a:p>
        </p:txBody>
      </p:sp>
      <p:grpSp>
        <p:nvGrpSpPr>
          <p:cNvPr id="654363" name="Group 27"/>
          <p:cNvGrpSpPr>
            <a:grpSpLocks/>
          </p:cNvGrpSpPr>
          <p:nvPr/>
        </p:nvGrpSpPr>
        <p:grpSpPr bwMode="auto">
          <a:xfrm>
            <a:off x="1365251" y="3841750"/>
            <a:ext cx="9406467" cy="1111250"/>
            <a:chOff x="645" y="2108"/>
            <a:chExt cx="4908" cy="700"/>
          </a:xfrm>
        </p:grpSpPr>
        <p:pic>
          <p:nvPicPr>
            <p:cNvPr id="654364" name="Picture 28" descr="yellow arrow botto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02658" flipH="1">
              <a:off x="645" y="2108"/>
              <a:ext cx="4908" cy="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365" name="Text Box 29"/>
            <p:cNvSpPr txBox="1">
              <a:spLocks noChangeArrowheads="1"/>
            </p:cNvSpPr>
            <p:nvPr/>
          </p:nvSpPr>
          <p:spPr bwMode="auto">
            <a:xfrm rot="19192756">
              <a:off x="2691" y="2322"/>
              <a:ext cx="6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800"/>
                <a:t>Applications</a:t>
              </a:r>
            </a:p>
          </p:txBody>
        </p:sp>
      </p:grpSp>
      <p:grpSp>
        <p:nvGrpSpPr>
          <p:cNvPr id="654366" name="Group 30"/>
          <p:cNvGrpSpPr>
            <a:grpSpLocks/>
          </p:cNvGrpSpPr>
          <p:nvPr/>
        </p:nvGrpSpPr>
        <p:grpSpPr bwMode="auto">
          <a:xfrm>
            <a:off x="2163233" y="4095752"/>
            <a:ext cx="1352550" cy="1687513"/>
            <a:chOff x="982" y="2508"/>
            <a:chExt cx="639" cy="1063"/>
          </a:xfrm>
        </p:grpSpPr>
        <p:pic>
          <p:nvPicPr>
            <p:cNvPr id="654367" name="Picture 31" descr="Cray mainframe_medi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2508"/>
              <a:ext cx="556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368" name="Text Box 32"/>
            <p:cNvSpPr txBox="1">
              <a:spLocks noChangeArrowheads="1"/>
            </p:cNvSpPr>
            <p:nvPr/>
          </p:nvSpPr>
          <p:spPr bwMode="auto">
            <a:xfrm>
              <a:off x="982" y="3358"/>
              <a:ext cx="53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Mainframe</a:t>
              </a:r>
            </a:p>
          </p:txBody>
        </p:sp>
      </p:grpSp>
      <p:grpSp>
        <p:nvGrpSpPr>
          <p:cNvPr id="654369" name="Group 33"/>
          <p:cNvGrpSpPr>
            <a:grpSpLocks/>
          </p:cNvGrpSpPr>
          <p:nvPr/>
        </p:nvGrpSpPr>
        <p:grpSpPr bwMode="auto">
          <a:xfrm>
            <a:off x="3873501" y="3448052"/>
            <a:ext cx="1644650" cy="1751013"/>
            <a:chOff x="1822" y="1908"/>
            <a:chExt cx="777" cy="1103"/>
          </a:xfrm>
        </p:grpSpPr>
        <p:pic>
          <p:nvPicPr>
            <p:cNvPr id="654370" name="Picture 34" descr="Cray mainframe_medi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" y="1908"/>
              <a:ext cx="556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371" name="Picture 35" descr="Dell Power Edge Workgroup Server_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2385"/>
              <a:ext cx="390" cy="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372" name="Text Box 36"/>
            <p:cNvSpPr txBox="1">
              <a:spLocks noChangeArrowheads="1"/>
            </p:cNvSpPr>
            <p:nvPr/>
          </p:nvSpPr>
          <p:spPr bwMode="auto">
            <a:xfrm>
              <a:off x="1822" y="2798"/>
              <a:ext cx="6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Client Server</a:t>
              </a:r>
            </a:p>
          </p:txBody>
        </p:sp>
      </p:grpSp>
      <p:grpSp>
        <p:nvGrpSpPr>
          <p:cNvPr id="654373" name="Group 37"/>
          <p:cNvGrpSpPr>
            <a:grpSpLocks/>
          </p:cNvGrpSpPr>
          <p:nvPr/>
        </p:nvGrpSpPr>
        <p:grpSpPr bwMode="auto">
          <a:xfrm>
            <a:off x="6227233" y="2447926"/>
            <a:ext cx="2065867" cy="1951038"/>
            <a:chOff x="3894" y="2126"/>
            <a:chExt cx="976" cy="1229"/>
          </a:xfrm>
        </p:grpSpPr>
        <p:sp>
          <p:nvSpPr>
            <p:cNvPr id="654374" name="Text Box 38"/>
            <p:cNvSpPr txBox="1">
              <a:spLocks noChangeArrowheads="1"/>
            </p:cNvSpPr>
            <p:nvPr/>
          </p:nvSpPr>
          <p:spPr bwMode="auto">
            <a:xfrm>
              <a:off x="4103" y="3142"/>
              <a:ext cx="4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Internet</a:t>
              </a:r>
            </a:p>
          </p:txBody>
        </p:sp>
        <p:grpSp>
          <p:nvGrpSpPr>
            <p:cNvPr id="654375" name="Group 39"/>
            <p:cNvGrpSpPr>
              <a:grpSpLocks/>
            </p:cNvGrpSpPr>
            <p:nvPr/>
          </p:nvGrpSpPr>
          <p:grpSpPr bwMode="auto">
            <a:xfrm>
              <a:off x="3894" y="2126"/>
              <a:ext cx="976" cy="1084"/>
              <a:chOff x="3855" y="2126"/>
              <a:chExt cx="976" cy="1084"/>
            </a:xfrm>
          </p:grpSpPr>
          <p:pic>
            <p:nvPicPr>
              <p:cNvPr id="654376" name="Picture 40" descr="Dell PowerVault Storage 08-0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" y="2126"/>
                <a:ext cx="374" cy="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377" name="Picture 41" descr="Cray mainframe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" y="2252"/>
                <a:ext cx="556" cy="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378" name="Picture 42" descr="Dell Power Edge Workgroup Server_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" y="2729"/>
                <a:ext cx="390" cy="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379" name="Picture 43" descr="Dell PowerVault Storage 08-0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2262"/>
                <a:ext cx="374" cy="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54380" name="Group 44"/>
          <p:cNvGrpSpPr>
            <a:grpSpLocks/>
          </p:cNvGrpSpPr>
          <p:nvPr/>
        </p:nvGrpSpPr>
        <p:grpSpPr bwMode="auto">
          <a:xfrm>
            <a:off x="7255934" y="331788"/>
            <a:ext cx="4792133" cy="3278187"/>
            <a:chOff x="3419" y="128"/>
            <a:chExt cx="2264" cy="2065"/>
          </a:xfrm>
        </p:grpSpPr>
        <p:pic>
          <p:nvPicPr>
            <p:cNvPr id="654381" name="Picture 45" descr="internet cloud 75 opa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771"/>
              <a:ext cx="1022" cy="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382" name="Text Box 46"/>
            <p:cNvSpPr txBox="1">
              <a:spLocks noChangeArrowheads="1"/>
            </p:cNvSpPr>
            <p:nvPr/>
          </p:nvSpPr>
          <p:spPr bwMode="auto">
            <a:xfrm>
              <a:off x="3974" y="583"/>
              <a:ext cx="6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Business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Automation</a:t>
              </a:r>
            </a:p>
          </p:txBody>
        </p:sp>
        <p:grpSp>
          <p:nvGrpSpPr>
            <p:cNvPr id="654383" name="Group 47"/>
            <p:cNvGrpSpPr>
              <a:grpSpLocks/>
            </p:cNvGrpSpPr>
            <p:nvPr/>
          </p:nvGrpSpPr>
          <p:grpSpPr bwMode="auto">
            <a:xfrm>
              <a:off x="3419" y="478"/>
              <a:ext cx="585" cy="867"/>
              <a:chOff x="3419" y="478"/>
              <a:chExt cx="585" cy="867"/>
            </a:xfrm>
          </p:grpSpPr>
          <p:grpSp>
            <p:nvGrpSpPr>
              <p:cNvPr id="654384" name="Group 48"/>
              <p:cNvGrpSpPr>
                <a:grpSpLocks/>
              </p:cNvGrpSpPr>
              <p:nvPr/>
            </p:nvGrpSpPr>
            <p:grpSpPr bwMode="auto">
              <a:xfrm>
                <a:off x="3460" y="478"/>
                <a:ext cx="544" cy="588"/>
                <a:chOff x="3855" y="2126"/>
                <a:chExt cx="976" cy="1084"/>
              </a:xfrm>
            </p:grpSpPr>
            <p:pic>
              <p:nvPicPr>
                <p:cNvPr id="654385" name="Picture 49" descr="Dell PowerVault Storage 08-0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" y="2126"/>
                  <a:ext cx="374" cy="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386" name="Picture 50" descr="Cray mainframe_medium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7" y="2252"/>
                  <a:ext cx="556" cy="8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387" name="Picture 51" descr="Dell Power Edge Workgroup Server_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1" y="2729"/>
                  <a:ext cx="390" cy="4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388" name="Picture 52" descr="Dell PowerVault Storage 08-0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1" y="2262"/>
                  <a:ext cx="374" cy="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54389" name="Text Box 53"/>
              <p:cNvSpPr txBox="1">
                <a:spLocks noChangeArrowheads="1"/>
              </p:cNvSpPr>
              <p:nvPr/>
            </p:nvSpPr>
            <p:spPr bwMode="auto">
              <a:xfrm>
                <a:off x="3419" y="1015"/>
                <a:ext cx="4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Company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(B2E)</a:t>
                </a:r>
              </a:p>
            </p:txBody>
          </p:sp>
        </p:grpSp>
        <p:grpSp>
          <p:nvGrpSpPr>
            <p:cNvPr id="654390" name="Group 54"/>
            <p:cNvGrpSpPr>
              <a:grpSpLocks/>
            </p:cNvGrpSpPr>
            <p:nvPr/>
          </p:nvGrpSpPr>
          <p:grpSpPr bwMode="auto">
            <a:xfrm>
              <a:off x="4806" y="128"/>
              <a:ext cx="558" cy="867"/>
              <a:chOff x="3446" y="478"/>
              <a:chExt cx="558" cy="867"/>
            </a:xfrm>
          </p:grpSpPr>
          <p:grpSp>
            <p:nvGrpSpPr>
              <p:cNvPr id="654391" name="Group 55"/>
              <p:cNvGrpSpPr>
                <a:grpSpLocks/>
              </p:cNvGrpSpPr>
              <p:nvPr/>
            </p:nvGrpSpPr>
            <p:grpSpPr bwMode="auto">
              <a:xfrm>
                <a:off x="3460" y="478"/>
                <a:ext cx="544" cy="588"/>
                <a:chOff x="3855" y="2126"/>
                <a:chExt cx="976" cy="1084"/>
              </a:xfrm>
            </p:grpSpPr>
            <p:pic>
              <p:nvPicPr>
                <p:cNvPr id="654392" name="Picture 56" descr="Dell PowerVault Storage 08-0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" y="2126"/>
                  <a:ext cx="374" cy="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393" name="Picture 57" descr="Cray mainframe_medium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7" y="2252"/>
                  <a:ext cx="556" cy="8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394" name="Picture 58" descr="Dell Power Edge Workgroup Server_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1" y="2729"/>
                  <a:ext cx="390" cy="4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395" name="Picture 59" descr="Dell PowerVault Storage 08-0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1" y="2262"/>
                  <a:ext cx="374" cy="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54396" name="Text Box 60"/>
              <p:cNvSpPr txBox="1">
                <a:spLocks noChangeArrowheads="1"/>
              </p:cNvSpPr>
              <p:nvPr/>
            </p:nvSpPr>
            <p:spPr bwMode="auto">
              <a:xfrm>
                <a:off x="3446" y="1015"/>
                <a:ext cx="38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Partners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(B2B)</a:t>
                </a:r>
              </a:p>
            </p:txBody>
          </p:sp>
        </p:grpSp>
        <p:grpSp>
          <p:nvGrpSpPr>
            <p:cNvPr id="654397" name="Group 61"/>
            <p:cNvGrpSpPr>
              <a:grpSpLocks/>
            </p:cNvGrpSpPr>
            <p:nvPr/>
          </p:nvGrpSpPr>
          <p:grpSpPr bwMode="auto">
            <a:xfrm>
              <a:off x="5060" y="998"/>
              <a:ext cx="623" cy="867"/>
              <a:chOff x="3381" y="478"/>
              <a:chExt cx="623" cy="867"/>
            </a:xfrm>
          </p:grpSpPr>
          <p:grpSp>
            <p:nvGrpSpPr>
              <p:cNvPr id="654398" name="Group 62"/>
              <p:cNvGrpSpPr>
                <a:grpSpLocks/>
              </p:cNvGrpSpPr>
              <p:nvPr/>
            </p:nvGrpSpPr>
            <p:grpSpPr bwMode="auto">
              <a:xfrm>
                <a:off x="3460" y="478"/>
                <a:ext cx="544" cy="588"/>
                <a:chOff x="3855" y="2126"/>
                <a:chExt cx="976" cy="1084"/>
              </a:xfrm>
            </p:grpSpPr>
            <p:pic>
              <p:nvPicPr>
                <p:cNvPr id="654399" name="Picture 63" descr="Dell PowerVault Storage 08-0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" y="2126"/>
                  <a:ext cx="374" cy="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400" name="Picture 64" descr="Cray mainframe_medium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7" y="2252"/>
                  <a:ext cx="556" cy="8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401" name="Picture 65" descr="Dell Power Edge Workgroup Server_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1" y="2729"/>
                  <a:ext cx="390" cy="4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4402" name="Picture 66" descr="Dell PowerVault Storage 08-0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1" y="2262"/>
                  <a:ext cx="374" cy="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54403" name="Text Box 67"/>
              <p:cNvSpPr txBox="1">
                <a:spLocks noChangeArrowheads="1"/>
              </p:cNvSpPr>
              <p:nvPr/>
            </p:nvSpPr>
            <p:spPr bwMode="auto">
              <a:xfrm>
                <a:off x="3381" y="1015"/>
                <a:ext cx="45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Customers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(B2C)</a:t>
                </a:r>
              </a:p>
            </p:txBody>
          </p:sp>
        </p:grpSp>
        <p:grpSp>
          <p:nvGrpSpPr>
            <p:cNvPr id="654404" name="Group 68"/>
            <p:cNvGrpSpPr>
              <a:grpSpLocks/>
            </p:cNvGrpSpPr>
            <p:nvPr/>
          </p:nvGrpSpPr>
          <p:grpSpPr bwMode="auto">
            <a:xfrm>
              <a:off x="4319" y="1420"/>
              <a:ext cx="642" cy="773"/>
              <a:chOff x="4319" y="1420"/>
              <a:chExt cx="642" cy="773"/>
            </a:xfrm>
          </p:grpSpPr>
          <p:pic>
            <p:nvPicPr>
              <p:cNvPr id="654405" name="Picture 69" descr="Symbol HP Casio Compaq Pocket PC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" y="1420"/>
                <a:ext cx="642" cy="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4406" name="Text Box 70"/>
              <p:cNvSpPr txBox="1">
                <a:spLocks noChangeArrowheads="1"/>
              </p:cNvSpPr>
              <p:nvPr/>
            </p:nvSpPr>
            <p:spPr bwMode="auto">
              <a:xfrm>
                <a:off x="4374" y="1999"/>
                <a:ext cx="38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en-US" sz="1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Mobility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1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00"/>
    </mc:Choice>
    <mc:Fallback xmlns="">
      <p:transition spd="slow" advTm="38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54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65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54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65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65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0EF579-88A8-4BB1-8088-07BE6056E71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b="0"/>
              <a:t>Problems with Possession- or Knowledge-based Approaches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90800" y="1981200"/>
            <a:ext cx="7543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Card may be lost, stolen or forgotten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Password or PIN may be forgotten or guessed by the imposters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~25% of people seem to write their PIN on their ATM card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dirty="0"/>
              <a:t>traditional approaches are unable to differentiate between an authorized person and an impostor</a:t>
            </a:r>
          </a:p>
        </p:txBody>
      </p:sp>
    </p:spTree>
    <p:extLst>
      <p:ext uri="{BB962C8B-B14F-4D97-AF65-F5344CB8AC3E}">
        <p14:creationId xmlns:p14="http://schemas.microsoft.com/office/powerpoint/2010/main" val="2310070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88181A-B489-41F8-A2B2-A9B4CF554BA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Identification Problems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67200" y="1981200"/>
            <a:ext cx="5867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Identity Theft</a:t>
            </a:r>
            <a:r>
              <a:rPr lang="en-US" sz="2400" dirty="0"/>
              <a:t>: Identity thieves steal PIN (e.g., date of birth) to open credit card accounts, withdraw money from accounts and take out loans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1"/>
            <a:ext cx="20574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08103A-E6F8-48BE-A5CA-09AC49834F9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33600" y="1905000"/>
            <a:ext cx="82296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Why Biometrics</a:t>
            </a:r>
          </a:p>
        </p:txBody>
      </p:sp>
    </p:spTree>
    <p:extLst>
      <p:ext uri="{BB962C8B-B14F-4D97-AF65-F5344CB8AC3E}">
        <p14:creationId xmlns:p14="http://schemas.microsoft.com/office/powerpoint/2010/main" val="1912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F86A6B-3CAD-4AF4-9D68-BE7CFD2CCBF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Why Biometrics?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78486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74D0555-D605-4F8A-9DFF-515EF51C6A6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Mentioning the Obvious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70866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8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F62A86-10F5-4E31-9517-7838288E00E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2057400" y="76200"/>
            <a:ext cx="8305800" cy="2286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Biometrics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 biometric authentication system uses the </a:t>
            </a:r>
            <a:r>
              <a:rPr lang="en-US" u="sng"/>
              <a:t>physiological</a:t>
            </a:r>
            <a:r>
              <a:rPr lang="en-US"/>
              <a:t> (fingerprints, face, hand geometry, iris) and/or </a:t>
            </a:r>
            <a:r>
              <a:rPr lang="en-US" u="sng"/>
              <a:t>behavioral</a:t>
            </a:r>
            <a:r>
              <a:rPr lang="en-US"/>
              <a:t> traits (voice, signature, keystroke dynamics) of an individual to </a:t>
            </a:r>
            <a:r>
              <a:rPr lang="en-US" u="sng"/>
              <a:t>identify</a:t>
            </a:r>
            <a:r>
              <a:rPr lang="en-US"/>
              <a:t> a person or to </a:t>
            </a:r>
            <a:r>
              <a:rPr lang="en-US" u="sng"/>
              <a:t>verify</a:t>
            </a:r>
            <a:r>
              <a:rPr lang="en-US"/>
              <a:t> a claimed identity.</a:t>
            </a:r>
          </a:p>
        </p:txBody>
      </p:sp>
      <p:pic>
        <p:nvPicPr>
          <p:cNvPr id="17412" name="Picture 7" descr="dna_bases_nhgri_larg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0" b="13414"/>
          <a:stretch>
            <a:fillRect/>
          </a:stretch>
        </p:blipFill>
        <p:spPr bwMode="auto">
          <a:xfrm>
            <a:off x="7696201" y="2667000"/>
            <a:ext cx="2468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791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BFA9DC3-C75C-465E-9107-8051FB0D53D4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/>
              </a:rPr>
              <a:t>Comparison of Biometric Techniques</a:t>
            </a:r>
            <a:endParaRPr lang="en-US" altLang="en-US" b="0" smtClean="0">
              <a:effectLst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63246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9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E09ACAC-55FA-45F6-823B-8895125BB456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286000"/>
            <a:ext cx="82296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Key Biometric Terms and Process</a:t>
            </a:r>
          </a:p>
        </p:txBody>
      </p:sp>
    </p:spTree>
    <p:extLst>
      <p:ext uri="{BB962C8B-B14F-4D97-AF65-F5344CB8AC3E}">
        <p14:creationId xmlns:p14="http://schemas.microsoft.com/office/powerpoint/2010/main" val="792818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229E1C-961B-4B73-8FA6-CD3A6F08CA0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14600" y="2514601"/>
            <a:ext cx="7543800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/>
              <a:t>Using Biometrics</a:t>
            </a:r>
            <a:br>
              <a:rPr lang="en-US" sz="4000" dirty="0"/>
            </a:br>
            <a:r>
              <a:rPr lang="en-US" sz="3200" b="0" dirty="0">
                <a:solidFill>
                  <a:srgbClr val="FF0000"/>
                </a:solidFill>
              </a:rPr>
              <a:t>Enrollment, Verification</a:t>
            </a:r>
            <a:br>
              <a:rPr lang="en-US" sz="3200" b="0" dirty="0">
                <a:solidFill>
                  <a:srgbClr val="FF0000"/>
                </a:solidFill>
              </a:rPr>
            </a:br>
            <a:r>
              <a:rPr lang="en-US" sz="3200" b="0" dirty="0">
                <a:solidFill>
                  <a:srgbClr val="FF0000"/>
                </a:solidFill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575047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14EA21-F8E9-4B96-AB03-10FCDFB48A0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Using Biometrics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90800" y="1981200"/>
            <a:ext cx="75438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Process flow includes </a:t>
            </a:r>
            <a:r>
              <a:rPr lang="en-US" sz="2400" dirty="0">
                <a:solidFill>
                  <a:srgbClr val="FF0000"/>
                </a:solidFill>
              </a:rPr>
              <a:t>enrollment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verification/identification</a:t>
            </a:r>
            <a:r>
              <a:rPr lang="en-US" sz="2400" dirty="0"/>
              <a:t>.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Enrollment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Person entered into the database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/>
              <a:t>Biometric data </a:t>
            </a:r>
            <a:r>
              <a:rPr lang="en-US" sz="2000" dirty="0"/>
              <a:t>provided by a user is converted into a </a:t>
            </a:r>
            <a:r>
              <a:rPr lang="en-US" sz="2000" u="sng" dirty="0"/>
              <a:t>template</a:t>
            </a:r>
            <a:r>
              <a:rPr lang="en-US" sz="2000" dirty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Templates are stored in a biometric systems for the purpose of subsequent comparison. 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1"/>
            <a:ext cx="480060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9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76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Disconnected Reality</a:t>
            </a:r>
          </a:p>
        </p:txBody>
      </p:sp>
      <p:sp>
        <p:nvSpPr>
          <p:cNvPr id="656477" name="Rectangle 93"/>
          <p:cNvSpPr>
            <a:spLocks noGrp="1" noChangeArrowheads="1"/>
          </p:cNvSpPr>
          <p:nvPr>
            <p:ph type="body" idx="1"/>
          </p:nvPr>
        </p:nvSpPr>
        <p:spPr>
          <a:xfrm>
            <a:off x="609600" y="5297488"/>
            <a:ext cx="10972800" cy="1560512"/>
          </a:xfrm>
        </p:spPr>
        <p:txBody>
          <a:bodyPr/>
          <a:lstStyle/>
          <a:p>
            <a:r>
              <a:rPr lang="en-US" altLang="en-US" sz="1600"/>
              <a:t>“Identity Chaos” </a:t>
            </a:r>
          </a:p>
          <a:p>
            <a:pPr lvl="1"/>
            <a:r>
              <a:rPr lang="en-US" altLang="en-US" sz="1400"/>
              <a:t>Lots of users and systems required to do business</a:t>
            </a:r>
          </a:p>
          <a:p>
            <a:pPr lvl="1"/>
            <a:r>
              <a:rPr lang="en-US" altLang="en-US" sz="1400"/>
              <a:t>Multiple repositories of identity information; Multiple user IDs, multiple passwords</a:t>
            </a:r>
          </a:p>
          <a:p>
            <a:pPr lvl="1"/>
            <a:r>
              <a:rPr lang="en-US" altLang="en-US" sz="1400"/>
              <a:t>Decentralized management, ad hoc data sharing</a:t>
            </a:r>
          </a:p>
        </p:txBody>
      </p:sp>
      <p:cxnSp>
        <p:nvCxnSpPr>
          <p:cNvPr id="656388" name="AutoShape 4"/>
          <p:cNvCxnSpPr>
            <a:cxnSpLocks noChangeShapeType="1"/>
          </p:cNvCxnSpPr>
          <p:nvPr/>
        </p:nvCxnSpPr>
        <p:spPr bwMode="auto">
          <a:xfrm rot="10800000" flipV="1">
            <a:off x="7112000" y="1335088"/>
            <a:ext cx="10584" cy="1827212"/>
          </a:xfrm>
          <a:prstGeom prst="curvedConnector3">
            <a:avLst>
              <a:gd name="adj1" fmla="val 1536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89" name="AutoShape 5"/>
          <p:cNvCxnSpPr>
            <a:cxnSpLocks noChangeShapeType="1"/>
          </p:cNvCxnSpPr>
          <p:nvPr/>
        </p:nvCxnSpPr>
        <p:spPr bwMode="auto">
          <a:xfrm rot="10800000" flipH="1" flipV="1">
            <a:off x="7112000" y="2552700"/>
            <a:ext cx="2117" cy="1828800"/>
          </a:xfrm>
          <a:prstGeom prst="curvedConnector3">
            <a:avLst>
              <a:gd name="adj1" fmla="val -556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0" name="AutoShape 6"/>
          <p:cNvCxnSpPr>
            <a:cxnSpLocks noChangeShapeType="1"/>
          </p:cNvCxnSpPr>
          <p:nvPr/>
        </p:nvCxnSpPr>
        <p:spPr bwMode="auto">
          <a:xfrm rot="10800000" flipV="1">
            <a:off x="7112000" y="1335088"/>
            <a:ext cx="10584" cy="1217612"/>
          </a:xfrm>
          <a:prstGeom prst="curvedConnector3">
            <a:avLst>
              <a:gd name="adj1" fmla="val 298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1" name="AutoShape 7"/>
          <p:cNvCxnSpPr>
            <a:cxnSpLocks noChangeShapeType="1"/>
          </p:cNvCxnSpPr>
          <p:nvPr/>
        </p:nvCxnSpPr>
        <p:spPr bwMode="auto">
          <a:xfrm rot="10800000" flipH="1">
            <a:off x="7112000" y="3162300"/>
            <a:ext cx="2117" cy="609600"/>
          </a:xfrm>
          <a:prstGeom prst="curvedConnector3">
            <a:avLst>
              <a:gd name="adj1" fmla="val 660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2" name="AutoShape 8"/>
          <p:cNvCxnSpPr>
            <a:cxnSpLocks noChangeShapeType="1"/>
          </p:cNvCxnSpPr>
          <p:nvPr/>
        </p:nvCxnSpPr>
        <p:spPr bwMode="auto">
          <a:xfrm rot="10800000" flipH="1" flipV="1">
            <a:off x="7112000" y="3771900"/>
            <a:ext cx="2117" cy="609600"/>
          </a:xfrm>
          <a:prstGeom prst="curvedConnector3">
            <a:avLst>
              <a:gd name="adj1" fmla="val 14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3" name="AutoShape 9"/>
          <p:cNvCxnSpPr>
            <a:cxnSpLocks noChangeShapeType="1"/>
          </p:cNvCxnSpPr>
          <p:nvPr/>
        </p:nvCxnSpPr>
        <p:spPr bwMode="auto">
          <a:xfrm rot="10800000" flipH="1">
            <a:off x="7112000" y="1335088"/>
            <a:ext cx="10584" cy="2436812"/>
          </a:xfrm>
          <a:prstGeom prst="curvedConnector3">
            <a:avLst>
              <a:gd name="adj1" fmla="val -116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4" name="AutoShape 10"/>
          <p:cNvCxnSpPr>
            <a:cxnSpLocks noChangeShapeType="1"/>
          </p:cNvCxnSpPr>
          <p:nvPr/>
        </p:nvCxnSpPr>
        <p:spPr bwMode="auto">
          <a:xfrm rot="10800000" flipH="1" flipV="1">
            <a:off x="7112000" y="3162300"/>
            <a:ext cx="2117" cy="609600"/>
          </a:xfrm>
          <a:prstGeom prst="curvedConnector3">
            <a:avLst>
              <a:gd name="adj1" fmla="val -972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5" name="AutoShape 11"/>
          <p:cNvCxnSpPr>
            <a:cxnSpLocks noChangeShapeType="1"/>
          </p:cNvCxnSpPr>
          <p:nvPr/>
        </p:nvCxnSpPr>
        <p:spPr bwMode="auto">
          <a:xfrm rot="10800000">
            <a:off x="2578100" y="2176464"/>
            <a:ext cx="4140200" cy="1443037"/>
          </a:xfrm>
          <a:prstGeom prst="curvedConnector3">
            <a:avLst>
              <a:gd name="adj1" fmla="val 39264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6" name="AutoShape 12"/>
          <p:cNvCxnSpPr>
            <a:cxnSpLocks noChangeShapeType="1"/>
          </p:cNvCxnSpPr>
          <p:nvPr/>
        </p:nvCxnSpPr>
        <p:spPr bwMode="auto">
          <a:xfrm rot="10800000" flipV="1">
            <a:off x="4064000" y="3200400"/>
            <a:ext cx="2946400" cy="236538"/>
          </a:xfrm>
          <a:prstGeom prst="curvedConnector4">
            <a:avLst>
              <a:gd name="adj1" fmla="val 50000"/>
              <a:gd name="adj2" fmla="val 196644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397" name="AutoShape 13"/>
          <p:cNvCxnSpPr>
            <a:cxnSpLocks noChangeShapeType="1"/>
          </p:cNvCxnSpPr>
          <p:nvPr/>
        </p:nvCxnSpPr>
        <p:spPr bwMode="auto">
          <a:xfrm flipV="1">
            <a:off x="2971800" y="1335089"/>
            <a:ext cx="4150784" cy="1069975"/>
          </a:xfrm>
          <a:prstGeom prst="curvedConnector3">
            <a:avLst>
              <a:gd name="adj1" fmla="val 67208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6398" name="AutoShape 14"/>
          <p:cNvSpPr>
            <a:spLocks noChangeArrowheads="1"/>
          </p:cNvSpPr>
          <p:nvPr/>
        </p:nvSpPr>
        <p:spPr bwMode="auto">
          <a:xfrm>
            <a:off x="406400" y="1749426"/>
            <a:ext cx="3657600" cy="16875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399" name="AutoShape 15"/>
          <p:cNvSpPr>
            <a:spLocks noChangeArrowheads="1"/>
          </p:cNvSpPr>
          <p:nvPr/>
        </p:nvSpPr>
        <p:spPr bwMode="auto">
          <a:xfrm>
            <a:off x="304800" y="1676401"/>
            <a:ext cx="3556000" cy="16859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1320801" y="2895601"/>
            <a:ext cx="1521884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latin typeface="Franklin Gothic Medium" pitchFamily="34" charset="0"/>
                <a:cs typeface="Arial" charset="0"/>
              </a:rPr>
              <a:t>Enterprise Directory</a:t>
            </a:r>
          </a:p>
        </p:txBody>
      </p:sp>
      <p:cxnSp>
        <p:nvCxnSpPr>
          <p:cNvPr id="656401" name="AutoShape 17"/>
          <p:cNvCxnSpPr>
            <a:cxnSpLocks noChangeShapeType="1"/>
          </p:cNvCxnSpPr>
          <p:nvPr/>
        </p:nvCxnSpPr>
        <p:spPr bwMode="auto">
          <a:xfrm rot="10800000" flipH="1" flipV="1">
            <a:off x="7112000" y="1943100"/>
            <a:ext cx="2117" cy="30480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02" name="AutoShape 18"/>
          <p:cNvCxnSpPr>
            <a:cxnSpLocks noChangeShapeType="1"/>
          </p:cNvCxnSpPr>
          <p:nvPr/>
        </p:nvCxnSpPr>
        <p:spPr bwMode="auto">
          <a:xfrm rot="10800000" flipH="1" flipV="1">
            <a:off x="7112000" y="1943100"/>
            <a:ext cx="2117" cy="1219200"/>
          </a:xfrm>
          <a:prstGeom prst="curvedConnector3">
            <a:avLst>
              <a:gd name="adj1" fmla="val 18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03" name="AutoShape 19"/>
          <p:cNvCxnSpPr>
            <a:cxnSpLocks noChangeShapeType="1"/>
          </p:cNvCxnSpPr>
          <p:nvPr/>
        </p:nvCxnSpPr>
        <p:spPr bwMode="auto">
          <a:xfrm rot="10800000" flipH="1" flipV="1">
            <a:off x="7122585" y="1335088"/>
            <a:ext cx="1943100" cy="3046412"/>
          </a:xfrm>
          <a:prstGeom prst="curvedConnector5">
            <a:avLst>
              <a:gd name="adj1" fmla="val -15685"/>
              <a:gd name="adj2" fmla="val 49972"/>
              <a:gd name="adj3" fmla="val 115685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04" name="AutoShape 20"/>
          <p:cNvCxnSpPr>
            <a:cxnSpLocks noChangeShapeType="1"/>
          </p:cNvCxnSpPr>
          <p:nvPr/>
        </p:nvCxnSpPr>
        <p:spPr bwMode="auto">
          <a:xfrm rot="10800000" flipH="1" flipV="1">
            <a:off x="7112000" y="1943100"/>
            <a:ext cx="2117" cy="1828800"/>
          </a:xfrm>
          <a:prstGeom prst="curvedConnector3">
            <a:avLst>
              <a:gd name="adj1" fmla="val -144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6405" name="Rectangle 21"/>
          <p:cNvSpPr>
            <a:spLocks noChangeArrowheads="1"/>
          </p:cNvSpPr>
          <p:nvPr/>
        </p:nvSpPr>
        <p:spPr bwMode="auto">
          <a:xfrm>
            <a:off x="9865784" y="1144588"/>
            <a:ext cx="1953683" cy="531812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HR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System</a:t>
            </a:r>
          </a:p>
        </p:txBody>
      </p:sp>
      <p:sp>
        <p:nvSpPr>
          <p:cNvPr id="656406" name="Rectangle 22"/>
          <p:cNvSpPr>
            <a:spLocks noChangeArrowheads="1"/>
          </p:cNvSpPr>
          <p:nvPr/>
        </p:nvSpPr>
        <p:spPr bwMode="auto">
          <a:xfrm>
            <a:off x="9855201" y="2971800"/>
            <a:ext cx="1953684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Infra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Application</a:t>
            </a:r>
          </a:p>
        </p:txBody>
      </p:sp>
      <p:sp>
        <p:nvSpPr>
          <p:cNvPr id="656407" name="Rectangle 23"/>
          <p:cNvSpPr>
            <a:spLocks noChangeArrowheads="1"/>
          </p:cNvSpPr>
          <p:nvPr/>
        </p:nvSpPr>
        <p:spPr bwMode="auto">
          <a:xfrm>
            <a:off x="9855201" y="2362200"/>
            <a:ext cx="1953684" cy="533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Lotus</a:t>
            </a:r>
          </a:p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Notes Apps</a:t>
            </a:r>
          </a:p>
        </p:txBody>
      </p:sp>
      <p:sp>
        <p:nvSpPr>
          <p:cNvPr id="656408" name="Rectangle 24"/>
          <p:cNvSpPr>
            <a:spLocks noChangeArrowheads="1"/>
          </p:cNvSpPr>
          <p:nvPr/>
        </p:nvSpPr>
        <p:spPr bwMode="auto">
          <a:xfrm>
            <a:off x="9855201" y="4191000"/>
            <a:ext cx="1953684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In-House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Application</a:t>
            </a:r>
          </a:p>
        </p:txBody>
      </p:sp>
      <p:sp>
        <p:nvSpPr>
          <p:cNvPr id="656409" name="Rectangle 25"/>
          <p:cNvSpPr>
            <a:spLocks noChangeArrowheads="1"/>
          </p:cNvSpPr>
          <p:nvPr/>
        </p:nvSpPr>
        <p:spPr bwMode="auto">
          <a:xfrm>
            <a:off x="9855201" y="3581400"/>
            <a:ext cx="1953684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COTS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Application</a:t>
            </a:r>
          </a:p>
        </p:txBody>
      </p:sp>
      <p:sp>
        <p:nvSpPr>
          <p:cNvPr id="656410" name="Rectangle 26"/>
          <p:cNvSpPr>
            <a:spLocks noChangeArrowheads="1"/>
          </p:cNvSpPr>
          <p:nvPr/>
        </p:nvSpPr>
        <p:spPr bwMode="auto">
          <a:xfrm>
            <a:off x="9855201" y="1752601"/>
            <a:ext cx="1953684" cy="5318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NOS</a:t>
            </a:r>
          </a:p>
        </p:txBody>
      </p:sp>
      <p:sp>
        <p:nvSpPr>
          <p:cNvPr id="656411" name="Rectangle 27"/>
          <p:cNvSpPr>
            <a:spLocks noChangeArrowheads="1"/>
          </p:cNvSpPr>
          <p:nvPr/>
        </p:nvSpPr>
        <p:spPr bwMode="auto">
          <a:xfrm>
            <a:off x="9855201" y="4800600"/>
            <a:ext cx="1953684" cy="533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In-House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rPr>
              <a:t>Application</a:t>
            </a:r>
          </a:p>
        </p:txBody>
      </p:sp>
      <p:cxnSp>
        <p:nvCxnSpPr>
          <p:cNvPr id="656412" name="AutoShape 28"/>
          <p:cNvCxnSpPr>
            <a:cxnSpLocks noChangeShapeType="1"/>
            <a:stCxn id="656405" idx="1"/>
            <a:endCxn id="656463" idx="4"/>
          </p:cNvCxnSpPr>
          <p:nvPr/>
        </p:nvCxnSpPr>
        <p:spPr bwMode="auto">
          <a:xfrm flipH="1">
            <a:off x="8737600" y="1411288"/>
            <a:ext cx="1128184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13" name="AutoShape 29"/>
          <p:cNvCxnSpPr>
            <a:cxnSpLocks noChangeShapeType="1"/>
            <a:stCxn id="656410" idx="1"/>
            <a:endCxn id="656456" idx="3"/>
          </p:cNvCxnSpPr>
          <p:nvPr/>
        </p:nvCxnSpPr>
        <p:spPr bwMode="auto">
          <a:xfrm flipH="1">
            <a:off x="8737600" y="2019300"/>
            <a:ext cx="1117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14" name="AutoShape 30"/>
          <p:cNvCxnSpPr>
            <a:cxnSpLocks noChangeShapeType="1"/>
            <a:stCxn id="656407" idx="1"/>
            <a:endCxn id="656449" idx="4"/>
          </p:cNvCxnSpPr>
          <p:nvPr/>
        </p:nvCxnSpPr>
        <p:spPr bwMode="auto">
          <a:xfrm flipH="1">
            <a:off x="8737600" y="2628900"/>
            <a:ext cx="1117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15" name="AutoShape 31"/>
          <p:cNvCxnSpPr>
            <a:cxnSpLocks noChangeShapeType="1"/>
            <a:stCxn id="656406" idx="1"/>
            <a:endCxn id="656442" idx="5"/>
          </p:cNvCxnSpPr>
          <p:nvPr/>
        </p:nvCxnSpPr>
        <p:spPr bwMode="auto">
          <a:xfrm flipH="1">
            <a:off x="8636000" y="3238500"/>
            <a:ext cx="1219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16" name="AutoShape 32"/>
          <p:cNvCxnSpPr>
            <a:cxnSpLocks noChangeShapeType="1"/>
            <a:stCxn id="656409" idx="1"/>
            <a:endCxn id="656435" idx="5"/>
          </p:cNvCxnSpPr>
          <p:nvPr/>
        </p:nvCxnSpPr>
        <p:spPr bwMode="auto">
          <a:xfrm flipH="1">
            <a:off x="8636000" y="3848100"/>
            <a:ext cx="1219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17" name="AutoShape 33"/>
          <p:cNvCxnSpPr>
            <a:cxnSpLocks noChangeShapeType="1"/>
            <a:stCxn id="656408" idx="1"/>
            <a:endCxn id="656428" idx="4"/>
          </p:cNvCxnSpPr>
          <p:nvPr/>
        </p:nvCxnSpPr>
        <p:spPr bwMode="auto">
          <a:xfrm flipH="1">
            <a:off x="8737600" y="4457700"/>
            <a:ext cx="1117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18" name="AutoShape 34"/>
          <p:cNvCxnSpPr>
            <a:cxnSpLocks noChangeShapeType="1"/>
            <a:stCxn id="656411" idx="1"/>
            <a:endCxn id="656421" idx="5"/>
          </p:cNvCxnSpPr>
          <p:nvPr/>
        </p:nvCxnSpPr>
        <p:spPr bwMode="auto">
          <a:xfrm flipH="1">
            <a:off x="8636000" y="5067300"/>
            <a:ext cx="1219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6419" name="Group 35"/>
          <p:cNvGrpSpPr>
            <a:grpSpLocks/>
          </p:cNvGrpSpPr>
          <p:nvPr/>
        </p:nvGrpSpPr>
        <p:grpSpPr bwMode="auto">
          <a:xfrm>
            <a:off x="6705600" y="4800600"/>
            <a:ext cx="2438400" cy="533400"/>
            <a:chOff x="2880" y="3264"/>
            <a:chExt cx="1152" cy="336"/>
          </a:xfrm>
        </p:grpSpPr>
        <p:sp>
          <p:nvSpPr>
            <p:cNvPr id="656420" name="Rectangle 36"/>
            <p:cNvSpPr>
              <a:spLocks noChangeArrowheads="1"/>
            </p:cNvSpPr>
            <p:nvPr/>
          </p:nvSpPr>
          <p:spPr bwMode="auto">
            <a:xfrm>
              <a:off x="2880" y="3264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1" name="AutoShape 37"/>
            <p:cNvSpPr>
              <a:spLocks noChangeArrowheads="1"/>
            </p:cNvSpPr>
            <p:nvPr/>
          </p:nvSpPr>
          <p:spPr bwMode="auto">
            <a:xfrm>
              <a:off x="3504" y="3360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6422" name="Picture 3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456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23" name="Text Box 39"/>
            <p:cNvSpPr txBox="1">
              <a:spLocks noChangeArrowheads="1"/>
            </p:cNvSpPr>
            <p:nvPr/>
          </p:nvSpPr>
          <p:spPr bwMode="auto">
            <a:xfrm>
              <a:off x="2880" y="326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  <p:sp>
          <p:nvSpPr>
            <p:cNvPr id="656424" name="Text Box 40"/>
            <p:cNvSpPr txBox="1">
              <a:spLocks noChangeArrowheads="1"/>
            </p:cNvSpPr>
            <p:nvPr/>
          </p:nvSpPr>
          <p:spPr bwMode="auto">
            <a:xfrm>
              <a:off x="2880" y="336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25" name="Text Box 41"/>
            <p:cNvSpPr txBox="1">
              <a:spLocks noChangeArrowheads="1"/>
            </p:cNvSpPr>
            <p:nvPr/>
          </p:nvSpPr>
          <p:spPr bwMode="auto">
            <a:xfrm>
              <a:off x="2880" y="345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</p:grpSp>
      <p:grpSp>
        <p:nvGrpSpPr>
          <p:cNvPr id="656426" name="Group 42"/>
          <p:cNvGrpSpPr>
            <a:grpSpLocks/>
          </p:cNvGrpSpPr>
          <p:nvPr/>
        </p:nvGrpSpPr>
        <p:grpSpPr bwMode="auto">
          <a:xfrm>
            <a:off x="6705600" y="4191000"/>
            <a:ext cx="2438400" cy="533400"/>
            <a:chOff x="2880" y="2880"/>
            <a:chExt cx="1152" cy="336"/>
          </a:xfrm>
        </p:grpSpPr>
        <p:sp>
          <p:nvSpPr>
            <p:cNvPr id="656427" name="Rectangle 43"/>
            <p:cNvSpPr>
              <a:spLocks noChangeArrowheads="1"/>
            </p:cNvSpPr>
            <p:nvPr/>
          </p:nvSpPr>
          <p:spPr bwMode="auto">
            <a:xfrm>
              <a:off x="2880" y="2880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8" name="AutoShape 44"/>
            <p:cNvSpPr>
              <a:spLocks noChangeArrowheads="1"/>
            </p:cNvSpPr>
            <p:nvPr/>
          </p:nvSpPr>
          <p:spPr bwMode="auto">
            <a:xfrm>
              <a:off x="3552" y="2976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endParaRPr>
            </a:p>
          </p:txBody>
        </p:sp>
        <p:pic>
          <p:nvPicPr>
            <p:cNvPr id="656429" name="Picture 45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30" name="Text Box 46"/>
            <p:cNvSpPr txBox="1">
              <a:spLocks noChangeArrowheads="1"/>
            </p:cNvSpPr>
            <p:nvPr/>
          </p:nvSpPr>
          <p:spPr bwMode="auto">
            <a:xfrm>
              <a:off x="2880" y="288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  <p:sp>
          <p:nvSpPr>
            <p:cNvPr id="656431" name="Text Box 47"/>
            <p:cNvSpPr txBox="1">
              <a:spLocks noChangeArrowheads="1"/>
            </p:cNvSpPr>
            <p:nvPr/>
          </p:nvSpPr>
          <p:spPr bwMode="auto">
            <a:xfrm>
              <a:off x="2880" y="297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32" name="Text Box 48"/>
            <p:cNvSpPr txBox="1">
              <a:spLocks noChangeArrowheads="1"/>
            </p:cNvSpPr>
            <p:nvPr/>
          </p:nvSpPr>
          <p:spPr bwMode="auto">
            <a:xfrm>
              <a:off x="2880" y="307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</p:grpSp>
      <p:grpSp>
        <p:nvGrpSpPr>
          <p:cNvPr id="656433" name="Group 49"/>
          <p:cNvGrpSpPr>
            <a:grpSpLocks/>
          </p:cNvGrpSpPr>
          <p:nvPr/>
        </p:nvGrpSpPr>
        <p:grpSpPr bwMode="auto">
          <a:xfrm>
            <a:off x="6705600" y="3581400"/>
            <a:ext cx="2438400" cy="533400"/>
            <a:chOff x="2880" y="2496"/>
            <a:chExt cx="1152" cy="336"/>
          </a:xfrm>
        </p:grpSpPr>
        <p:sp>
          <p:nvSpPr>
            <p:cNvPr id="656434" name="Rectangle 50"/>
            <p:cNvSpPr>
              <a:spLocks noChangeArrowheads="1"/>
            </p:cNvSpPr>
            <p:nvPr/>
          </p:nvSpPr>
          <p:spPr bwMode="auto">
            <a:xfrm>
              <a:off x="2880" y="2496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5" name="AutoShape 51"/>
            <p:cNvSpPr>
              <a:spLocks noChangeArrowheads="1"/>
            </p:cNvSpPr>
            <p:nvPr/>
          </p:nvSpPr>
          <p:spPr bwMode="auto">
            <a:xfrm>
              <a:off x="3504" y="2592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6436" name="Picture 52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37" name="Text Box 53"/>
            <p:cNvSpPr txBox="1">
              <a:spLocks noChangeArrowheads="1"/>
            </p:cNvSpPr>
            <p:nvPr/>
          </p:nvSpPr>
          <p:spPr bwMode="auto">
            <a:xfrm>
              <a:off x="2880" y="249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  <p:sp>
          <p:nvSpPr>
            <p:cNvPr id="656438" name="Text Box 54"/>
            <p:cNvSpPr txBox="1">
              <a:spLocks noChangeArrowheads="1"/>
            </p:cNvSpPr>
            <p:nvPr/>
          </p:nvSpPr>
          <p:spPr bwMode="auto">
            <a:xfrm>
              <a:off x="2880" y="259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39" name="Text Box 55"/>
            <p:cNvSpPr txBox="1">
              <a:spLocks noChangeArrowheads="1"/>
            </p:cNvSpPr>
            <p:nvPr/>
          </p:nvSpPr>
          <p:spPr bwMode="auto">
            <a:xfrm>
              <a:off x="2880" y="268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</p:grpSp>
      <p:grpSp>
        <p:nvGrpSpPr>
          <p:cNvPr id="656440" name="Group 56"/>
          <p:cNvGrpSpPr>
            <a:grpSpLocks/>
          </p:cNvGrpSpPr>
          <p:nvPr/>
        </p:nvGrpSpPr>
        <p:grpSpPr bwMode="auto">
          <a:xfrm>
            <a:off x="6705600" y="2971800"/>
            <a:ext cx="2438400" cy="533400"/>
            <a:chOff x="2880" y="2112"/>
            <a:chExt cx="1152" cy="336"/>
          </a:xfrm>
        </p:grpSpPr>
        <p:sp>
          <p:nvSpPr>
            <p:cNvPr id="656441" name="Rectangle 57"/>
            <p:cNvSpPr>
              <a:spLocks noChangeArrowheads="1"/>
            </p:cNvSpPr>
            <p:nvPr/>
          </p:nvSpPr>
          <p:spPr bwMode="auto">
            <a:xfrm>
              <a:off x="2880" y="2112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2" name="AutoShape 58"/>
            <p:cNvSpPr>
              <a:spLocks noChangeArrowheads="1"/>
            </p:cNvSpPr>
            <p:nvPr/>
          </p:nvSpPr>
          <p:spPr bwMode="auto">
            <a:xfrm>
              <a:off x="3504" y="2208"/>
              <a:ext cx="384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6443" name="Picture 59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04"/>
              <a:ext cx="19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44" name="Text Box 60"/>
            <p:cNvSpPr txBox="1">
              <a:spLocks noChangeArrowheads="1"/>
            </p:cNvSpPr>
            <p:nvPr/>
          </p:nvSpPr>
          <p:spPr bwMode="auto">
            <a:xfrm>
              <a:off x="2880" y="211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  <p:sp>
          <p:nvSpPr>
            <p:cNvPr id="656445" name="Text Box 61"/>
            <p:cNvSpPr txBox="1">
              <a:spLocks noChangeArrowheads="1"/>
            </p:cNvSpPr>
            <p:nvPr/>
          </p:nvSpPr>
          <p:spPr bwMode="auto">
            <a:xfrm>
              <a:off x="2880" y="220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46" name="Text Box 62"/>
            <p:cNvSpPr txBox="1">
              <a:spLocks noChangeArrowheads="1"/>
            </p:cNvSpPr>
            <p:nvPr/>
          </p:nvSpPr>
          <p:spPr bwMode="auto">
            <a:xfrm>
              <a:off x="2880" y="230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</p:grpSp>
      <p:grpSp>
        <p:nvGrpSpPr>
          <p:cNvPr id="656447" name="Group 63"/>
          <p:cNvGrpSpPr>
            <a:grpSpLocks/>
          </p:cNvGrpSpPr>
          <p:nvPr/>
        </p:nvGrpSpPr>
        <p:grpSpPr bwMode="auto">
          <a:xfrm>
            <a:off x="6705600" y="2362200"/>
            <a:ext cx="2438400" cy="533400"/>
            <a:chOff x="2880" y="1728"/>
            <a:chExt cx="1152" cy="336"/>
          </a:xfrm>
        </p:grpSpPr>
        <p:sp>
          <p:nvSpPr>
            <p:cNvPr id="656448" name="Rectangle 64"/>
            <p:cNvSpPr>
              <a:spLocks noChangeArrowheads="1"/>
            </p:cNvSpPr>
            <p:nvPr/>
          </p:nvSpPr>
          <p:spPr bwMode="auto">
            <a:xfrm>
              <a:off x="2880" y="1728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9" name="AutoShape 65"/>
            <p:cNvSpPr>
              <a:spLocks noChangeArrowheads="1"/>
            </p:cNvSpPr>
            <p:nvPr/>
          </p:nvSpPr>
          <p:spPr bwMode="auto">
            <a:xfrm>
              <a:off x="3552" y="1824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endParaRPr>
            </a:p>
          </p:txBody>
        </p:sp>
        <p:pic>
          <p:nvPicPr>
            <p:cNvPr id="656450" name="Picture 66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51" name="Text Box 67"/>
            <p:cNvSpPr txBox="1">
              <a:spLocks noChangeArrowheads="1"/>
            </p:cNvSpPr>
            <p:nvPr/>
          </p:nvSpPr>
          <p:spPr bwMode="auto">
            <a:xfrm>
              <a:off x="2880" y="182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52" name="Text Box 68"/>
            <p:cNvSpPr txBox="1">
              <a:spLocks noChangeArrowheads="1"/>
            </p:cNvSpPr>
            <p:nvPr/>
          </p:nvSpPr>
          <p:spPr bwMode="auto">
            <a:xfrm>
              <a:off x="2880" y="192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  <p:sp>
          <p:nvSpPr>
            <p:cNvPr id="656453" name="Text Box 69"/>
            <p:cNvSpPr txBox="1">
              <a:spLocks noChangeArrowheads="1"/>
            </p:cNvSpPr>
            <p:nvPr/>
          </p:nvSpPr>
          <p:spPr bwMode="auto">
            <a:xfrm>
              <a:off x="2880" y="1728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</p:grpSp>
      <p:grpSp>
        <p:nvGrpSpPr>
          <p:cNvPr id="656454" name="Group 70"/>
          <p:cNvGrpSpPr>
            <a:grpSpLocks/>
          </p:cNvGrpSpPr>
          <p:nvPr/>
        </p:nvGrpSpPr>
        <p:grpSpPr bwMode="auto">
          <a:xfrm>
            <a:off x="6705600" y="1752600"/>
            <a:ext cx="2438400" cy="533400"/>
            <a:chOff x="2880" y="1344"/>
            <a:chExt cx="1152" cy="336"/>
          </a:xfrm>
        </p:grpSpPr>
        <p:sp>
          <p:nvSpPr>
            <p:cNvPr id="656455" name="Rectangle 71"/>
            <p:cNvSpPr>
              <a:spLocks noChangeArrowheads="1"/>
            </p:cNvSpPr>
            <p:nvPr/>
          </p:nvSpPr>
          <p:spPr bwMode="auto">
            <a:xfrm>
              <a:off x="2880" y="1344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6" name="AutoShape 72"/>
            <p:cNvSpPr>
              <a:spLocks noChangeArrowheads="1"/>
            </p:cNvSpPr>
            <p:nvPr/>
          </p:nvSpPr>
          <p:spPr bwMode="auto">
            <a:xfrm>
              <a:off x="3552" y="1440"/>
              <a:ext cx="288" cy="192"/>
            </a:xfrm>
            <a:prstGeom prst="flowChartDocumen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56457" name="Picture 73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88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58" name="Text Box 74"/>
            <p:cNvSpPr txBox="1">
              <a:spLocks noChangeArrowheads="1"/>
            </p:cNvSpPr>
            <p:nvPr/>
          </p:nvSpPr>
          <p:spPr bwMode="auto">
            <a:xfrm>
              <a:off x="2880" y="1344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  <p:sp>
          <p:nvSpPr>
            <p:cNvPr id="656459" name="Text Box 75"/>
            <p:cNvSpPr txBox="1">
              <a:spLocks noChangeArrowheads="1"/>
            </p:cNvSpPr>
            <p:nvPr/>
          </p:nvSpPr>
          <p:spPr bwMode="auto">
            <a:xfrm>
              <a:off x="2880" y="144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60" name="Text Box 76"/>
            <p:cNvSpPr txBox="1">
              <a:spLocks noChangeArrowheads="1"/>
            </p:cNvSpPr>
            <p:nvPr/>
          </p:nvSpPr>
          <p:spPr bwMode="auto">
            <a:xfrm>
              <a:off x="2880" y="153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</p:grpSp>
      <p:grpSp>
        <p:nvGrpSpPr>
          <p:cNvPr id="656461" name="Group 77"/>
          <p:cNvGrpSpPr>
            <a:grpSpLocks/>
          </p:cNvGrpSpPr>
          <p:nvPr/>
        </p:nvGrpSpPr>
        <p:grpSpPr bwMode="auto">
          <a:xfrm>
            <a:off x="6705600" y="1143000"/>
            <a:ext cx="2438400" cy="533400"/>
            <a:chOff x="2880" y="960"/>
            <a:chExt cx="1152" cy="336"/>
          </a:xfrm>
        </p:grpSpPr>
        <p:sp>
          <p:nvSpPr>
            <p:cNvPr id="656462" name="Rectangle 78"/>
            <p:cNvSpPr>
              <a:spLocks noChangeArrowheads="1"/>
            </p:cNvSpPr>
            <p:nvPr/>
          </p:nvSpPr>
          <p:spPr bwMode="auto">
            <a:xfrm>
              <a:off x="2880" y="960"/>
              <a:ext cx="1152" cy="33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3" name="AutoShape 79"/>
            <p:cNvSpPr>
              <a:spLocks noChangeArrowheads="1"/>
            </p:cNvSpPr>
            <p:nvPr/>
          </p:nvSpPr>
          <p:spPr bwMode="auto">
            <a:xfrm>
              <a:off x="3552" y="1056"/>
              <a:ext cx="288" cy="192"/>
            </a:xfrm>
            <a:prstGeom prst="can">
              <a:avLst>
                <a:gd name="adj" fmla="val 17556"/>
              </a:avLst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altLang="en-US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charset="0"/>
              </a:endParaRPr>
            </a:p>
          </p:txBody>
        </p:sp>
        <p:pic>
          <p:nvPicPr>
            <p:cNvPr id="656464" name="Picture 80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104"/>
              <a:ext cx="19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6465" name="Text Box 81"/>
            <p:cNvSpPr txBox="1">
              <a:spLocks noChangeArrowheads="1"/>
            </p:cNvSpPr>
            <p:nvPr/>
          </p:nvSpPr>
          <p:spPr bwMode="auto">
            <a:xfrm>
              <a:off x="2880" y="960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Authentication</a:t>
              </a:r>
            </a:p>
          </p:txBody>
        </p:sp>
        <p:sp>
          <p:nvSpPr>
            <p:cNvPr id="656466" name="Text Box 82"/>
            <p:cNvSpPr txBox="1">
              <a:spLocks noChangeArrowheads="1"/>
            </p:cNvSpPr>
            <p:nvPr/>
          </p:nvSpPr>
          <p:spPr bwMode="auto">
            <a:xfrm>
              <a:off x="2880" y="1056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Authorization</a:t>
              </a:r>
            </a:p>
          </p:txBody>
        </p:sp>
        <p:sp>
          <p:nvSpPr>
            <p:cNvPr id="656467" name="Text Box 83"/>
            <p:cNvSpPr txBox="1">
              <a:spLocks noChangeArrowheads="1"/>
            </p:cNvSpPr>
            <p:nvPr/>
          </p:nvSpPr>
          <p:spPr bwMode="auto">
            <a:xfrm>
              <a:off x="2880" y="1152"/>
              <a:ext cx="6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en-US" altLang="en-US" sz="1000">
                  <a:latin typeface="Franklin Gothic Medium" pitchFamily="34" charset="0"/>
                  <a:cs typeface="Arial" charset="0"/>
                </a:rPr>
                <a:t>Identity Data</a:t>
              </a:r>
            </a:p>
          </p:txBody>
        </p:sp>
      </p:grpSp>
      <p:graphicFrame>
        <p:nvGraphicFramePr>
          <p:cNvPr id="656468" name="Object 84"/>
          <p:cNvGraphicFramePr>
            <a:graphicFrameLocks noChangeAspect="1"/>
          </p:cNvGraphicFramePr>
          <p:nvPr/>
        </p:nvGraphicFramePr>
        <p:xfrm>
          <a:off x="1291167" y="2305050"/>
          <a:ext cx="1746251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Visio" r:id="rId5" imgW="2416394" imgH="1524736" progId="Visio.Drawing.11">
                  <p:embed/>
                </p:oleObj>
              </mc:Choice>
              <mc:Fallback>
                <p:oleObj name="Visio" r:id="rId5" imgW="2416394" imgH="15247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167" y="2305050"/>
                        <a:ext cx="1746251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469" name="Object 85"/>
          <p:cNvGraphicFramePr>
            <a:graphicFrameLocks noChangeAspect="1"/>
          </p:cNvGraphicFramePr>
          <p:nvPr/>
        </p:nvGraphicFramePr>
        <p:xfrm>
          <a:off x="905934" y="2686051"/>
          <a:ext cx="82973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Visio" r:id="rId7" imgW="1044728" imgH="718272" progId="Visio.Drawing.11">
                  <p:embed/>
                </p:oleObj>
              </mc:Choice>
              <mc:Fallback>
                <p:oleObj name="Visio" r:id="rId7" imgW="1044728" imgH="7182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934" y="2686051"/>
                        <a:ext cx="82973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6470" name="AutoShape 86"/>
          <p:cNvCxnSpPr>
            <a:cxnSpLocks noChangeShapeType="1"/>
          </p:cNvCxnSpPr>
          <p:nvPr/>
        </p:nvCxnSpPr>
        <p:spPr bwMode="auto">
          <a:xfrm rot="5400000" flipH="1">
            <a:off x="5676371" y="2285472"/>
            <a:ext cx="1120775" cy="2156883"/>
          </a:xfrm>
          <a:prstGeom prst="curvedConnector3">
            <a:avLst>
              <a:gd name="adj1" fmla="val 21969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71" name="AutoShape 87"/>
          <p:cNvCxnSpPr>
            <a:cxnSpLocks noChangeShapeType="1"/>
          </p:cNvCxnSpPr>
          <p:nvPr/>
        </p:nvCxnSpPr>
        <p:spPr bwMode="auto">
          <a:xfrm rot="10800000">
            <a:off x="2351617" y="3357563"/>
            <a:ext cx="5892800" cy="1573212"/>
          </a:xfrm>
          <a:prstGeom prst="curvedConnector2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72" name="AutoShape 88"/>
          <p:cNvCxnSpPr>
            <a:cxnSpLocks noChangeShapeType="1"/>
          </p:cNvCxnSpPr>
          <p:nvPr/>
        </p:nvCxnSpPr>
        <p:spPr bwMode="auto">
          <a:xfrm rot="10800000">
            <a:off x="2163234" y="2368550"/>
            <a:ext cx="4948767" cy="1403350"/>
          </a:xfrm>
          <a:prstGeom prst="curvedConnector4">
            <a:avLst>
              <a:gd name="adj1" fmla="val 42773"/>
              <a:gd name="adj2" fmla="val 116292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73" name="AutoShape 89"/>
          <p:cNvCxnSpPr>
            <a:cxnSpLocks noChangeShapeType="1"/>
            <a:stCxn id="656467" idx="3"/>
          </p:cNvCxnSpPr>
          <p:nvPr/>
        </p:nvCxnSpPr>
        <p:spPr bwMode="auto">
          <a:xfrm flipH="1" flipV="1">
            <a:off x="4459818" y="1219200"/>
            <a:ext cx="3668183" cy="304800"/>
          </a:xfrm>
          <a:prstGeom prst="curvedConnector4">
            <a:avLst>
              <a:gd name="adj1" fmla="val -8310"/>
              <a:gd name="adj2" fmla="val 175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74" name="AutoShape 90"/>
          <p:cNvCxnSpPr>
            <a:cxnSpLocks noChangeShapeType="1"/>
          </p:cNvCxnSpPr>
          <p:nvPr/>
        </p:nvCxnSpPr>
        <p:spPr bwMode="auto">
          <a:xfrm>
            <a:off x="5740400" y="3427414"/>
            <a:ext cx="2117" cy="1587"/>
          </a:xfrm>
          <a:prstGeom prst="curvedConnector3">
            <a:avLst>
              <a:gd name="adj1" fmla="val 142100000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475" name="AutoShape 91"/>
          <p:cNvCxnSpPr>
            <a:cxnSpLocks noChangeShapeType="1"/>
          </p:cNvCxnSpPr>
          <p:nvPr/>
        </p:nvCxnSpPr>
        <p:spPr bwMode="auto">
          <a:xfrm rot="10800000">
            <a:off x="5158317" y="2803526"/>
            <a:ext cx="3172883" cy="2359025"/>
          </a:xfrm>
          <a:prstGeom prst="curvedConnector4">
            <a:avLst>
              <a:gd name="adj1" fmla="val 176519"/>
              <a:gd name="adj2" fmla="val 156866"/>
            </a:avLst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15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6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6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6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6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65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65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"/>
                                        <p:tgtEl>
                                          <p:spTgt spid="65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"/>
                                        <p:tgtEl>
                                          <p:spTgt spid="65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"/>
                                        <p:tgtEl>
                                          <p:spTgt spid="65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"/>
                                        <p:tgtEl>
                                          <p:spTgt spid="65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0BF546-87AD-4517-BBC9-CD50995C24C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Discussion: Verification and Identification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Verification system answers the question: “Am I who I claim to be?”</a:t>
            </a:r>
          </a:p>
          <a:p>
            <a:pPr eaLnBrk="1" hangingPunct="1">
              <a:defRPr/>
            </a:pPr>
            <a:r>
              <a:rPr lang="en-US"/>
              <a:t>The answer returned by the system is </a:t>
            </a:r>
            <a:r>
              <a:rPr lang="en-US" i="1" u="sng"/>
              <a:t>match</a:t>
            </a:r>
            <a:r>
              <a:rPr lang="en-US" i="1"/>
              <a:t> or </a:t>
            </a:r>
            <a:r>
              <a:rPr lang="en-US" i="1" u="sng"/>
              <a:t>no match</a:t>
            </a:r>
            <a:r>
              <a:rPr lang="en-US" i="1"/>
              <a:t>.  </a:t>
            </a:r>
          </a:p>
          <a:p>
            <a:pPr eaLnBrk="1" hangingPunct="1">
              <a:defRPr/>
            </a:pPr>
            <a:r>
              <a:rPr lang="en-US"/>
              <a:t>Identification systems answers the question: “Who am I”</a:t>
            </a:r>
          </a:p>
          <a:p>
            <a:pPr eaLnBrk="1" hangingPunct="1">
              <a:defRPr/>
            </a:pPr>
            <a:r>
              <a:rPr lang="en-US"/>
              <a:t>The answer returned by the system is</a:t>
            </a:r>
            <a:r>
              <a:rPr lang="en-US" i="1"/>
              <a:t> </a:t>
            </a:r>
            <a:r>
              <a:rPr lang="en-US" i="1" u="sng"/>
              <a:t>an</a:t>
            </a:r>
            <a:r>
              <a:rPr lang="en-US" i="1"/>
              <a:t> </a:t>
            </a:r>
            <a:r>
              <a:rPr lang="en-US" i="1" u="sng"/>
              <a:t>identity</a:t>
            </a:r>
            <a:r>
              <a:rPr lang="en-US" i="1"/>
              <a:t> such as a name or ID number.  </a:t>
            </a:r>
          </a:p>
        </p:txBody>
      </p:sp>
    </p:spTree>
    <p:extLst>
      <p:ext uri="{BB962C8B-B14F-4D97-AF65-F5344CB8AC3E}">
        <p14:creationId xmlns:p14="http://schemas.microsoft.com/office/powerpoint/2010/main" val="3576681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16E605-54FE-49A8-8302-4CC6F7DF69C8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When are verification and identification appropriate?</a:t>
            </a:r>
            <a:r>
              <a:rPr lang="en-US" smtClean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/>
              <a:t>PC and Network Security -- verification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Access to buildings and rooms – either verification (predominant) or identification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Large-scale public benefit programs – identification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Verification systems are generally faster and more accurate than identification systems.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However, verification systems cannot determine whether a given person is present in a database more than once.</a:t>
            </a:r>
          </a:p>
        </p:txBody>
      </p:sp>
    </p:spTree>
    <p:extLst>
      <p:ext uri="{BB962C8B-B14F-4D97-AF65-F5344CB8AC3E}">
        <p14:creationId xmlns:p14="http://schemas.microsoft.com/office/powerpoint/2010/main" val="523050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B18816-747B-456D-8AC6-C7E686A9A9B5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b="0" smtClean="0">
                <a:effectLst/>
              </a:rPr>
              <a:t>Behavioral vs Physical Traits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Physical Characteristics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Iris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Retina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Vein Pattern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Hand Geometry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Face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Fingerprint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Ear shape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Behavioral Characteristics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Keystroke dynamics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Signature dynamics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Walking Gait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Voice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32766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1"/>
            <a:ext cx="28956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774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Errors for Biometric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8124"/>
            <a:ext cx="7861465" cy="4935956"/>
          </a:xfrm>
        </p:spPr>
        <p:txBody>
          <a:bodyPr>
            <a:normAutofit/>
          </a:bodyPr>
          <a:lstStyle/>
          <a:p>
            <a:r>
              <a:rPr lang="en-GB" b="1" dirty="0" smtClean="0"/>
              <a:t>FRR </a:t>
            </a:r>
            <a:r>
              <a:rPr lang="en-GB" dirty="0"/>
              <a:t>(False rejection rate) Type 1 error: </a:t>
            </a:r>
          </a:p>
          <a:p>
            <a:r>
              <a:rPr lang="en-GB" dirty="0" smtClean="0"/>
              <a:t>Authorized </a:t>
            </a:r>
            <a:r>
              <a:rPr lang="en-GB" dirty="0"/>
              <a:t>users are rejected. </a:t>
            </a:r>
          </a:p>
          <a:p>
            <a:r>
              <a:rPr lang="en-GB" dirty="0" smtClean="0"/>
              <a:t>This </a:t>
            </a:r>
            <a:r>
              <a:rPr lang="en-GB" dirty="0"/>
              <a:t>can be too high settings - 99% accuracy on biometrics. </a:t>
            </a:r>
          </a:p>
          <a:p>
            <a:r>
              <a:rPr lang="en-GB" b="1" dirty="0" smtClean="0"/>
              <a:t>FAR </a:t>
            </a:r>
            <a:r>
              <a:rPr lang="en-GB" dirty="0"/>
              <a:t>(False accept rate) Type 2 error: </a:t>
            </a:r>
          </a:p>
          <a:p>
            <a:r>
              <a:rPr lang="en-GB" dirty="0" smtClean="0"/>
              <a:t>Unauthorized </a:t>
            </a:r>
            <a:r>
              <a:rPr lang="en-GB" dirty="0"/>
              <a:t>user is granted access. </a:t>
            </a:r>
          </a:p>
          <a:p>
            <a:r>
              <a:rPr lang="en-GB" dirty="0" smtClean="0"/>
              <a:t>This </a:t>
            </a:r>
            <a:r>
              <a:rPr lang="en-GB" dirty="0"/>
              <a:t>is a very serious error. </a:t>
            </a:r>
          </a:p>
          <a:p>
            <a:r>
              <a:rPr lang="en-GB" dirty="0" smtClean="0"/>
              <a:t>We </a:t>
            </a:r>
            <a:r>
              <a:rPr lang="en-GB" dirty="0"/>
              <a:t>want a good mix of FRR and FAR where they meet on the graph is the </a:t>
            </a:r>
            <a:r>
              <a:rPr lang="en-GB" b="1" dirty="0"/>
              <a:t>CER </a:t>
            </a:r>
            <a:r>
              <a:rPr lang="en-GB" dirty="0"/>
              <a:t>(Crossover Error Rate), this is where we want to be.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029" y="2117085"/>
            <a:ext cx="4919213" cy="28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82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Biometric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8124"/>
            <a:ext cx="12192000" cy="489580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While </a:t>
            </a:r>
            <a:r>
              <a:rPr lang="en-GB" dirty="0"/>
              <a:t>passwords and smart cards should be safe, because you keep </a:t>
            </a:r>
            <a:r>
              <a:rPr lang="en-GB" dirty="0" smtClean="0"/>
              <a:t>them </a:t>
            </a:r>
            <a:r>
              <a:rPr lang="en-GB" dirty="0"/>
              <a:t>a secret and secure, biometrics is inherently not and something others can easily find out. </a:t>
            </a:r>
          </a:p>
          <a:p>
            <a:r>
              <a:rPr lang="en-GB" dirty="0" smtClean="0"/>
              <a:t>Attackers </a:t>
            </a:r>
            <a:r>
              <a:rPr lang="en-GB" dirty="0"/>
              <a:t>can take pictures of your face, your finger prints, your hands, your ears and print good enough copies to get past a biometric scan. </a:t>
            </a:r>
          </a:p>
          <a:p>
            <a:r>
              <a:rPr lang="en-GB" dirty="0" smtClean="0"/>
              <a:t>It </a:t>
            </a:r>
            <a:r>
              <a:rPr lang="en-GB" dirty="0"/>
              <a:t>is possible to copy fingerprints from your high resolution social media posts if you do a peace sign like the one on the right here. </a:t>
            </a:r>
          </a:p>
          <a:p>
            <a:r>
              <a:rPr lang="en-GB" dirty="0" smtClean="0"/>
              <a:t>How </a:t>
            </a:r>
            <a:r>
              <a:rPr lang="en-GB" dirty="0"/>
              <a:t>you type, sign your name and your voice pattern can be </a:t>
            </a:r>
            <a:r>
              <a:rPr lang="en-GB" dirty="0" smtClean="0"/>
              <a:t>recorded</a:t>
            </a:r>
            <a:r>
              <a:rPr lang="en-GB" dirty="0"/>
              <a:t>, also not too difficult to cheat biometrics if it is worth the effort. </a:t>
            </a:r>
          </a:p>
          <a:p>
            <a:r>
              <a:rPr lang="en-GB" dirty="0" smtClean="0"/>
              <a:t> </a:t>
            </a:r>
            <a:r>
              <a:rPr lang="en-GB" dirty="0"/>
              <a:t>Some types are still inherently more secure, but they are often also more invasive. </a:t>
            </a:r>
          </a:p>
          <a:p>
            <a:r>
              <a:rPr lang="en-GB" dirty="0" smtClean="0"/>
              <a:t>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14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327F-D890-46BD-A3E9-F39B5A85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/ software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01C4-9A87-4A59-8E8A-60DF2975E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2-factor authentication, a user must prove at least 2 of </a:t>
            </a:r>
            <a:r>
              <a:rPr lang="en-GB" dirty="0" smtClean="0"/>
              <a:t>the </a:t>
            </a:r>
            <a:r>
              <a:rPr lang="en-GB" dirty="0" err="1" smtClean="0"/>
              <a:t>authenticationfactors</a:t>
            </a:r>
            <a:r>
              <a:rPr lang="en-GB" dirty="0"/>
              <a:t>.</a:t>
            </a:r>
          </a:p>
          <a:p>
            <a:r>
              <a:rPr lang="en-GB" dirty="0"/>
              <a:t>This introduces the concept of a token; </a:t>
            </a:r>
            <a:endParaRPr lang="en-GB" dirty="0" smtClean="0"/>
          </a:p>
          <a:p>
            <a:r>
              <a:rPr lang="en-GB" dirty="0" smtClean="0"/>
              <a:t>Authentication </a:t>
            </a:r>
            <a:r>
              <a:rPr lang="en-GB" dirty="0"/>
              <a:t>tokens are generally divided into 2 groups: 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/>
              <a:t>Hard token, </a:t>
            </a:r>
            <a:r>
              <a:rPr lang="en-GB" dirty="0" smtClean="0"/>
              <a:t>and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a Soft token. </a:t>
            </a:r>
          </a:p>
        </p:txBody>
      </p:sp>
    </p:spTree>
    <p:extLst>
      <p:ext uri="{BB962C8B-B14F-4D97-AF65-F5344CB8AC3E}">
        <p14:creationId xmlns:p14="http://schemas.microsoft.com/office/powerpoint/2010/main" val="3525092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327F-D890-46BD-A3E9-F39B5A85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</a:t>
            </a:r>
            <a:r>
              <a:rPr lang="en-GB" dirty="0" smtClean="0"/>
              <a:t> </a:t>
            </a:r>
            <a:r>
              <a:rPr lang="en-GB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01C4-9A87-4A59-8E8A-60DF2975E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Hard tokens are </a:t>
            </a:r>
            <a:r>
              <a:rPr lang="en-GB" dirty="0"/>
              <a:t>physical devices used to gain access to an electronically restricted resource. </a:t>
            </a:r>
            <a:endParaRPr lang="en-GB" dirty="0" smtClean="0"/>
          </a:p>
          <a:p>
            <a:r>
              <a:rPr lang="en-GB" dirty="0"/>
              <a:t>When it comes to security tokens, most people think of hardware tokens – such as smart cards, Bluetooth tokens, one-time password (OTP) </a:t>
            </a:r>
            <a:r>
              <a:rPr lang="en-GB" dirty="0" err="1"/>
              <a:t>keyfobs</a:t>
            </a:r>
            <a:r>
              <a:rPr lang="en-GB" dirty="0"/>
              <a:t>, or USB keys.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most common one, RSA </a:t>
            </a:r>
            <a:r>
              <a:rPr lang="en-GB" dirty="0" err="1"/>
              <a:t>SecureID</a:t>
            </a:r>
            <a:r>
              <a:rPr lang="en-GB" dirty="0"/>
              <a:t>, has been in the market </a:t>
            </a:r>
            <a:r>
              <a:rPr lang="en-GB" dirty="0" smtClean="0"/>
              <a:t>since 2002. </a:t>
            </a:r>
          </a:p>
          <a:p>
            <a:r>
              <a:rPr lang="en-GB" dirty="0"/>
              <a:t>Hard tokens have a number of challenges: They’re </a:t>
            </a:r>
            <a:r>
              <a:rPr lang="en-GB" dirty="0" smtClean="0"/>
              <a:t>relatively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 </a:t>
            </a:r>
            <a:r>
              <a:rPr lang="en-GB" dirty="0" smtClean="0">
                <a:solidFill>
                  <a:srgbClr val="FF0000"/>
                </a:solidFill>
              </a:rPr>
              <a:t>expensive</a:t>
            </a:r>
            <a:r>
              <a:rPr lang="en-GB" dirty="0" smtClean="0"/>
              <a:t>, 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easy </a:t>
            </a:r>
            <a:r>
              <a:rPr lang="en-GB" dirty="0">
                <a:solidFill>
                  <a:srgbClr val="FF0000"/>
                </a:solidFill>
              </a:rPr>
              <a:t>to lose</a:t>
            </a:r>
            <a:r>
              <a:rPr lang="en-GB" dirty="0"/>
              <a:t>, and </a:t>
            </a:r>
            <a:r>
              <a:rPr lang="en-GB" dirty="0" smtClean="0"/>
              <a:t>their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administration and maintenance </a:t>
            </a:r>
            <a:r>
              <a:rPr lang="en-GB" dirty="0"/>
              <a:t>often take a </a:t>
            </a:r>
            <a:r>
              <a:rPr lang="en-GB" dirty="0">
                <a:solidFill>
                  <a:srgbClr val="FF0000"/>
                </a:solidFill>
              </a:rPr>
              <a:t>heavy toll on IT departments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They’re also vulnerable to </a:t>
            </a:r>
            <a:r>
              <a:rPr lang="en-GB" dirty="0">
                <a:solidFill>
                  <a:srgbClr val="FF0000"/>
                </a:solidFill>
              </a:rPr>
              <a:t>theft</a:t>
            </a:r>
            <a:r>
              <a:rPr lang="en-GB" dirty="0"/>
              <a:t>, 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breach of codes</a:t>
            </a:r>
            <a:r>
              <a:rPr lang="en-GB" dirty="0" smtClean="0"/>
              <a:t>, </a:t>
            </a:r>
            <a:r>
              <a:rPr lang="en-GB" dirty="0"/>
              <a:t>and </a:t>
            </a:r>
            <a:r>
              <a:rPr lang="en-GB" dirty="0" err="1" smtClean="0">
                <a:solidFill>
                  <a:srgbClr val="FF0000"/>
                </a:solidFill>
              </a:rPr>
              <a:t>MitM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attacks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643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327F-D890-46BD-A3E9-F39B5A85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 </a:t>
            </a:r>
            <a:r>
              <a:rPr lang="en-GB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01C4-9A87-4A59-8E8A-60DF2975E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 tokens </a:t>
            </a:r>
            <a:r>
              <a:rPr lang="en-GB" dirty="0" smtClean="0"/>
              <a:t>are </a:t>
            </a:r>
            <a:r>
              <a:rPr lang="en-GB" dirty="0"/>
              <a:t>authentication tokens that are not physically tangible, but exist as software on common devices (for example computers or phones</a:t>
            </a:r>
            <a:r>
              <a:rPr lang="en-GB" dirty="0" smtClean="0"/>
              <a:t>).</a:t>
            </a:r>
          </a:p>
          <a:p>
            <a:r>
              <a:rPr lang="en-GB" dirty="0"/>
              <a:t>Software tokens have a number of advantages over hardware tokens.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>
                <a:solidFill>
                  <a:srgbClr val="FF0000"/>
                </a:solidFill>
              </a:rPr>
              <a:t>can’t be lost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can be </a:t>
            </a:r>
            <a:r>
              <a:rPr lang="en-GB" dirty="0">
                <a:solidFill>
                  <a:srgbClr val="FF0000"/>
                </a:solidFill>
              </a:rPr>
              <a:t>automatically updated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/>
              <a:t>incremental </a:t>
            </a:r>
            <a:r>
              <a:rPr lang="en-GB" dirty="0">
                <a:solidFill>
                  <a:srgbClr val="FF0000"/>
                </a:solidFill>
              </a:rPr>
              <a:t>cost</a:t>
            </a:r>
            <a:r>
              <a:rPr lang="en-GB" dirty="0"/>
              <a:t> for each additional token is </a:t>
            </a:r>
            <a:r>
              <a:rPr lang="en-GB" dirty="0">
                <a:solidFill>
                  <a:srgbClr val="FF0000"/>
                </a:solidFill>
              </a:rPr>
              <a:t>negligible</a:t>
            </a:r>
            <a:r>
              <a:rPr lang="en-GB" dirty="0"/>
              <a:t>, and they can be </a:t>
            </a:r>
            <a:r>
              <a:rPr lang="en-GB" dirty="0">
                <a:solidFill>
                  <a:srgbClr val="FF0000"/>
                </a:solidFill>
              </a:rPr>
              <a:t>distributed</a:t>
            </a:r>
            <a:r>
              <a:rPr lang="en-GB" dirty="0"/>
              <a:t> to users </a:t>
            </a:r>
            <a:r>
              <a:rPr lang="en-GB" dirty="0">
                <a:solidFill>
                  <a:srgbClr val="FF0000"/>
                </a:solidFill>
              </a:rPr>
              <a:t>instantly</a:t>
            </a:r>
            <a:r>
              <a:rPr lang="en-GB" dirty="0"/>
              <a:t>, anywhere in the world.</a:t>
            </a:r>
          </a:p>
          <a:p>
            <a:r>
              <a:rPr lang="en-GB" dirty="0"/>
              <a:t>Nowadays, instead of carrying around an extra piece of hardware, and given the fact that </a:t>
            </a:r>
            <a:r>
              <a:rPr lang="en-GB" dirty="0" smtClean="0"/>
              <a:t>smartphones are available , </a:t>
            </a:r>
            <a:r>
              <a:rPr lang="en-GB" dirty="0"/>
              <a:t>soft tokens have been incorporated </a:t>
            </a:r>
            <a:r>
              <a:rPr lang="en-GB" dirty="0" smtClean="0"/>
              <a:t>into </a:t>
            </a:r>
            <a:r>
              <a:rPr lang="en-GB" dirty="0"/>
              <a:t>smartphones (usually in the form of an app).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19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327F-D890-46BD-A3E9-F39B5A85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 </a:t>
            </a:r>
            <a:r>
              <a:rPr lang="en-GB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01C4-9A87-4A59-8E8A-60DF2975E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200" b="1" i="1" dirty="0" smtClean="0"/>
              <a:t>Gartner</a:t>
            </a:r>
            <a:r>
              <a:rPr lang="en-GB" dirty="0" smtClean="0"/>
              <a:t> has  </a:t>
            </a:r>
            <a:r>
              <a:rPr lang="en-GB" dirty="0"/>
              <a:t>addressed the increased use of phone-as-a-token methods, noting in their Technology Insight for Phone-as-a-Token Authentication report that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/>
              <a:t>authentication methods that co-opt users’ mobile phones as tokens are widely adopted”, and “by the end of 2019, 50% of enterprises using phone-as-a-token authentication will use mobile push in preference to other modes, compared with less than 10% today.” Gartner’s “Phone-as-a-Token: category relates to all kinds of mobile-based authentication, including soft tokens, OTP and </a:t>
            </a:r>
            <a:r>
              <a:rPr lang="en-GB" dirty="0" smtClean="0"/>
              <a:t> push notification.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23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 descr="gray di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84" y="3328989"/>
            <a:ext cx="3869267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3901017" y="4343400"/>
            <a:ext cx="2062168" cy="5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1800"/>
              <a:t>Your </a:t>
            </a:r>
            <a:r>
              <a:rPr lang="en-US" altLang="en-US" sz="1800" b="1"/>
              <a:t>COMPANY</a:t>
            </a:r>
            <a:r>
              <a:rPr lang="en-US" altLang="en-US" sz="1800"/>
              <a:t> and</a:t>
            </a:r>
            <a:br>
              <a:rPr lang="en-US" altLang="en-US" sz="1800"/>
            </a:br>
            <a:r>
              <a:rPr lang="en-US" altLang="en-US" sz="1800"/>
              <a:t>your </a:t>
            </a:r>
            <a:r>
              <a:rPr lang="en-US" altLang="en-US" sz="1800" b="1"/>
              <a:t>EMPLOYEES</a:t>
            </a:r>
          </a:p>
        </p:txBody>
      </p:sp>
      <p:grpSp>
        <p:nvGrpSpPr>
          <p:cNvPr id="658436" name="Group 4"/>
          <p:cNvGrpSpPr>
            <a:grpSpLocks/>
          </p:cNvGrpSpPr>
          <p:nvPr/>
        </p:nvGrpSpPr>
        <p:grpSpPr bwMode="auto">
          <a:xfrm>
            <a:off x="4739218" y="2320925"/>
            <a:ext cx="1373716" cy="1079500"/>
            <a:chOff x="3898" y="1928"/>
            <a:chExt cx="1253" cy="1314"/>
          </a:xfrm>
        </p:grpSpPr>
        <p:pic>
          <p:nvPicPr>
            <p:cNvPr id="658437" name="Picture 5" descr="asian-man-purp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1969"/>
              <a:ext cx="339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438" name="Picture 6" descr="black-man-arms-crossed-blu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" y="1928"/>
              <a:ext cx="380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439" name="Picture 7" descr="black-woman-viol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2020"/>
              <a:ext cx="382" cy="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440" name="Picture 8" descr="smiling-woman-2-orange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1994"/>
              <a:ext cx="355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441" name="Picture 9" descr="black-man-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016"/>
              <a:ext cx="404" cy="1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8442" name="Picture 10" descr="Databas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136900"/>
            <a:ext cx="789517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443" name="Picture 11" descr="Host Integration Server (HIS) s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67" y="2960688"/>
            <a:ext cx="579967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444" name="Picture 12" descr="p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34" y="3376613"/>
            <a:ext cx="85301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45" name="Line 13"/>
          <p:cNvSpPr>
            <a:spLocks noChangeShapeType="1"/>
          </p:cNvSpPr>
          <p:nvPr/>
        </p:nvSpPr>
        <p:spPr bwMode="auto">
          <a:xfrm flipH="1" flipV="1">
            <a:off x="4663018" y="3729038"/>
            <a:ext cx="696383" cy="115887"/>
          </a:xfrm>
          <a:prstGeom prst="line">
            <a:avLst/>
          </a:prstGeom>
          <a:noFill/>
          <a:ln w="28575" cap="rnd">
            <a:solidFill>
              <a:srgbClr val="EAEAEA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58446" name="Line 14"/>
          <p:cNvSpPr>
            <a:spLocks noChangeShapeType="1"/>
          </p:cNvSpPr>
          <p:nvPr/>
        </p:nvSpPr>
        <p:spPr bwMode="auto">
          <a:xfrm flipH="1" flipV="1">
            <a:off x="5298018" y="3382964"/>
            <a:ext cx="220133" cy="390525"/>
          </a:xfrm>
          <a:prstGeom prst="line">
            <a:avLst/>
          </a:prstGeom>
          <a:noFill/>
          <a:ln w="28575" cap="rnd">
            <a:solidFill>
              <a:srgbClr val="EAEAEA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58447" name="Line 15"/>
          <p:cNvSpPr>
            <a:spLocks noChangeShapeType="1"/>
          </p:cNvSpPr>
          <p:nvPr/>
        </p:nvSpPr>
        <p:spPr bwMode="auto">
          <a:xfrm flipV="1">
            <a:off x="5446185" y="3629025"/>
            <a:ext cx="874183" cy="274638"/>
          </a:xfrm>
          <a:prstGeom prst="line">
            <a:avLst/>
          </a:prstGeom>
          <a:noFill/>
          <a:ln w="28575" cap="rnd">
            <a:solidFill>
              <a:srgbClr val="EAEAEA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658448" name="Picture 16" descr="SQL s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536951"/>
            <a:ext cx="560917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8449" name="Group 17"/>
          <p:cNvGrpSpPr>
            <a:grpSpLocks/>
          </p:cNvGrpSpPr>
          <p:nvPr/>
        </p:nvGrpSpPr>
        <p:grpSpPr bwMode="auto">
          <a:xfrm>
            <a:off x="8130117" y="955676"/>
            <a:ext cx="3869267" cy="2295525"/>
            <a:chOff x="3752" y="572"/>
            <a:chExt cx="2008" cy="1588"/>
          </a:xfrm>
        </p:grpSpPr>
        <p:pic>
          <p:nvPicPr>
            <p:cNvPr id="658450" name="Picture 18" descr="gray di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1108"/>
              <a:ext cx="2008" cy="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8451" name="Rectangle 19"/>
            <p:cNvSpPr>
              <a:spLocks noChangeArrowheads="1"/>
            </p:cNvSpPr>
            <p:nvPr/>
          </p:nvSpPr>
          <p:spPr bwMode="auto">
            <a:xfrm>
              <a:off x="4095" y="1768"/>
              <a:ext cx="86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800"/>
                <a:t>Your </a:t>
              </a:r>
              <a:r>
                <a:rPr lang="en-US" altLang="en-US" sz="1800" b="1"/>
                <a:t>SUPPLIERS</a:t>
              </a:r>
            </a:p>
          </p:txBody>
        </p:sp>
        <p:grpSp>
          <p:nvGrpSpPr>
            <p:cNvPr id="658452" name="Group 20"/>
            <p:cNvGrpSpPr>
              <a:grpSpLocks/>
            </p:cNvGrpSpPr>
            <p:nvPr/>
          </p:nvGrpSpPr>
          <p:grpSpPr bwMode="auto">
            <a:xfrm>
              <a:off x="4510" y="572"/>
              <a:ext cx="488" cy="728"/>
              <a:chOff x="650" y="2160"/>
              <a:chExt cx="488" cy="728"/>
            </a:xfrm>
          </p:grpSpPr>
          <p:pic>
            <p:nvPicPr>
              <p:cNvPr id="658453" name="Picture 21" descr="smiling-woman-2-orange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09" y="2160"/>
                <a:ext cx="202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454" name="Picture 22" descr="asian-man-purple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" y="2190"/>
                <a:ext cx="193" cy="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455" name="Picture 23" descr="black-man-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" y="2196"/>
                <a:ext cx="230" cy="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8456" name="Picture 24" descr="Database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" y="1103"/>
              <a:ext cx="539" cy="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457" name="Picture 25" descr="Host Integration Server (HIS) s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" y="1004"/>
              <a:ext cx="381" cy="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8458" name="Line 26"/>
            <p:cNvSpPr>
              <a:spLocks noChangeShapeType="1"/>
            </p:cNvSpPr>
            <p:nvPr/>
          </p:nvSpPr>
          <p:spPr bwMode="auto">
            <a:xfrm flipH="1" flipV="1">
              <a:off x="4356" y="1384"/>
              <a:ext cx="313" cy="130"/>
            </a:xfrm>
            <a:prstGeom prst="line">
              <a:avLst/>
            </a:prstGeom>
            <a:noFill/>
            <a:ln w="28575" cap="rnd">
              <a:solidFill>
                <a:srgbClr val="EAEAEA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58459" name="Line 27"/>
            <p:cNvSpPr>
              <a:spLocks noChangeShapeType="1"/>
            </p:cNvSpPr>
            <p:nvPr/>
          </p:nvSpPr>
          <p:spPr bwMode="auto">
            <a:xfrm flipV="1">
              <a:off x="4802" y="1437"/>
              <a:ext cx="410" cy="81"/>
            </a:xfrm>
            <a:prstGeom prst="line">
              <a:avLst/>
            </a:prstGeom>
            <a:noFill/>
            <a:ln w="28575" cap="rnd">
              <a:solidFill>
                <a:srgbClr val="EAEAEA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658460" name="Picture 28" descr="SQL sm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" y="1254"/>
              <a:ext cx="309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8461" name="Group 29"/>
          <p:cNvGrpSpPr>
            <a:grpSpLocks/>
          </p:cNvGrpSpPr>
          <p:nvPr/>
        </p:nvGrpSpPr>
        <p:grpSpPr bwMode="auto">
          <a:xfrm>
            <a:off x="8104717" y="4303714"/>
            <a:ext cx="3869267" cy="2281237"/>
            <a:chOff x="3752" y="2682"/>
            <a:chExt cx="2008" cy="1578"/>
          </a:xfrm>
        </p:grpSpPr>
        <p:pic>
          <p:nvPicPr>
            <p:cNvPr id="658462" name="Picture 30" descr="gray di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3208"/>
              <a:ext cx="2008" cy="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8463" name="Rectangle 31"/>
            <p:cNvSpPr>
              <a:spLocks noChangeArrowheads="1"/>
            </p:cNvSpPr>
            <p:nvPr/>
          </p:nvSpPr>
          <p:spPr bwMode="auto">
            <a:xfrm>
              <a:off x="4047" y="3862"/>
              <a:ext cx="85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800"/>
                <a:t>Your </a:t>
              </a:r>
              <a:r>
                <a:rPr lang="en-US" altLang="en-US" sz="1800" b="1"/>
                <a:t>PARTNERS</a:t>
              </a:r>
            </a:p>
          </p:txBody>
        </p:sp>
        <p:grpSp>
          <p:nvGrpSpPr>
            <p:cNvPr id="658464" name="Group 32"/>
            <p:cNvGrpSpPr>
              <a:grpSpLocks/>
            </p:cNvGrpSpPr>
            <p:nvPr/>
          </p:nvGrpSpPr>
          <p:grpSpPr bwMode="auto">
            <a:xfrm>
              <a:off x="4513" y="2682"/>
              <a:ext cx="523" cy="727"/>
              <a:chOff x="2880" y="720"/>
              <a:chExt cx="523" cy="727"/>
            </a:xfrm>
          </p:grpSpPr>
          <p:pic>
            <p:nvPicPr>
              <p:cNvPr id="658465" name="Picture 33" descr="black-man-arms-crossed-blu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" y="720"/>
                <a:ext cx="216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466" name="Picture 34" descr="black-woman-viol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774"/>
                <a:ext cx="217" cy="6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467" name="Picture 35" descr="smiling-woman-2-orange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" y="738"/>
                <a:ext cx="202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8468" name="Picture 36" descr="Database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" y="3228"/>
              <a:ext cx="539" cy="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469" name="Picture 37" descr="Host Integration Server (HIS) s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" y="3129"/>
              <a:ext cx="381" cy="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8470" name="Line 38"/>
            <p:cNvSpPr>
              <a:spLocks noChangeShapeType="1"/>
            </p:cNvSpPr>
            <p:nvPr/>
          </p:nvSpPr>
          <p:spPr bwMode="auto">
            <a:xfrm flipH="1" flipV="1">
              <a:off x="4347" y="3509"/>
              <a:ext cx="313" cy="130"/>
            </a:xfrm>
            <a:prstGeom prst="line">
              <a:avLst/>
            </a:prstGeom>
            <a:noFill/>
            <a:ln w="28575" cap="rnd">
              <a:solidFill>
                <a:srgbClr val="EAEAEA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58471" name="Line 39"/>
            <p:cNvSpPr>
              <a:spLocks noChangeShapeType="1"/>
            </p:cNvSpPr>
            <p:nvPr/>
          </p:nvSpPr>
          <p:spPr bwMode="auto">
            <a:xfrm flipV="1">
              <a:off x="4793" y="3562"/>
              <a:ext cx="410" cy="81"/>
            </a:xfrm>
            <a:prstGeom prst="line">
              <a:avLst/>
            </a:prstGeom>
            <a:noFill/>
            <a:ln w="28575" cap="rnd">
              <a:solidFill>
                <a:srgbClr val="EAEAEA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658472" name="Picture 40" descr="SQL sm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3379"/>
              <a:ext cx="309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8473" name="Line 41"/>
          <p:cNvSpPr>
            <a:spLocks noChangeShapeType="1"/>
          </p:cNvSpPr>
          <p:nvPr/>
        </p:nvSpPr>
        <p:spPr bwMode="auto">
          <a:xfrm flipV="1">
            <a:off x="3221567" y="4102100"/>
            <a:ext cx="582084" cy="89535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58474" name="Line 42"/>
          <p:cNvSpPr>
            <a:spLocks noChangeShapeType="1"/>
          </p:cNvSpPr>
          <p:nvPr/>
        </p:nvSpPr>
        <p:spPr bwMode="auto">
          <a:xfrm flipH="1" flipV="1">
            <a:off x="3194051" y="2651126"/>
            <a:ext cx="840316" cy="703263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658475" name="Group 43"/>
          <p:cNvGrpSpPr>
            <a:grpSpLocks/>
          </p:cNvGrpSpPr>
          <p:nvPr/>
        </p:nvGrpSpPr>
        <p:grpSpPr bwMode="auto">
          <a:xfrm>
            <a:off x="277284" y="4403726"/>
            <a:ext cx="3869267" cy="2253679"/>
            <a:chOff x="0" y="2750"/>
            <a:chExt cx="2008" cy="1560"/>
          </a:xfrm>
        </p:grpSpPr>
        <p:pic>
          <p:nvPicPr>
            <p:cNvPr id="658476" name="Picture 44" descr="gray di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8"/>
              <a:ext cx="2008" cy="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8477" name="Rectangle 45"/>
            <p:cNvSpPr>
              <a:spLocks noChangeArrowheads="1"/>
            </p:cNvSpPr>
            <p:nvPr/>
          </p:nvSpPr>
          <p:spPr bwMode="auto">
            <a:xfrm>
              <a:off x="54" y="3862"/>
              <a:ext cx="1137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800"/>
                <a:t>Your </a:t>
              </a:r>
              <a:r>
                <a:rPr lang="en-US" altLang="en-US" sz="1800" b="1"/>
                <a:t>REMOTE </a:t>
              </a:r>
              <a:r>
                <a:rPr lang="en-US" altLang="en-US" sz="1800"/>
                <a:t>and</a:t>
              </a:r>
              <a:br>
                <a:rPr lang="en-US" altLang="en-US" sz="1800"/>
              </a:br>
              <a:r>
                <a:rPr lang="en-US" altLang="en-US" sz="1800" b="1"/>
                <a:t>VIRTUAL EMPLOYEES</a:t>
              </a:r>
            </a:p>
          </p:txBody>
        </p:sp>
        <p:grpSp>
          <p:nvGrpSpPr>
            <p:cNvPr id="658478" name="Group 46"/>
            <p:cNvGrpSpPr>
              <a:grpSpLocks/>
            </p:cNvGrpSpPr>
            <p:nvPr/>
          </p:nvGrpSpPr>
          <p:grpSpPr bwMode="auto">
            <a:xfrm>
              <a:off x="742" y="2750"/>
              <a:ext cx="502" cy="709"/>
              <a:chOff x="1989" y="845"/>
              <a:chExt cx="502" cy="709"/>
            </a:xfrm>
          </p:grpSpPr>
          <p:pic>
            <p:nvPicPr>
              <p:cNvPr id="658479" name="Picture 47" descr="black-man-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" y="854"/>
                <a:ext cx="230" cy="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480" name="Picture 48" descr="asian-man-purple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" y="858"/>
                <a:ext cx="193" cy="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481" name="Picture 49" descr="smiling-woman-2-orange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3" y="845"/>
                <a:ext cx="202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8482" name="Picture 50" descr="HP iPaq Pocket PC 191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3282"/>
              <a:ext cx="312" cy="498"/>
            </a:xfrm>
            <a:prstGeom prst="rect">
              <a:avLst/>
            </a:prstGeom>
            <a:noFill/>
            <a:ln>
              <a:noFill/>
            </a:ln>
            <a:effectLst>
              <a:outerShdw dist="12700" dir="108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483" name="Picture 51" descr="Orange Smartphone med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3121"/>
              <a:ext cx="200" cy="463"/>
            </a:xfrm>
            <a:prstGeom prst="rect">
              <a:avLst/>
            </a:prstGeom>
            <a:noFill/>
            <a:ln>
              <a:noFill/>
            </a:ln>
            <a:effectLst>
              <a:outerShdw dist="12700" dir="108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484" name="Picture 52" descr="acer-tablet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" y="3135"/>
              <a:ext cx="574" cy="547"/>
            </a:xfrm>
            <a:prstGeom prst="rect">
              <a:avLst/>
            </a:prstGeom>
            <a:noFill/>
            <a:effectLst>
              <a:outerShdw dist="12700" dir="108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8485" name="Line 53"/>
          <p:cNvSpPr>
            <a:spLocks noChangeShapeType="1"/>
          </p:cNvSpPr>
          <p:nvPr/>
        </p:nvSpPr>
        <p:spPr bwMode="auto">
          <a:xfrm flipH="1">
            <a:off x="5825067" y="3805239"/>
            <a:ext cx="704851" cy="58737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58486" name="Freeform 54"/>
          <p:cNvSpPr>
            <a:spLocks/>
          </p:cNvSpPr>
          <p:nvPr/>
        </p:nvSpPr>
        <p:spPr bwMode="auto">
          <a:xfrm>
            <a:off x="6915151" y="2692357"/>
            <a:ext cx="2633133" cy="369974"/>
          </a:xfrm>
          <a:custGeom>
            <a:avLst/>
            <a:gdLst>
              <a:gd name="T0" fmla="*/ 0 w 1366"/>
              <a:gd name="T1" fmla="*/ 625 h 625"/>
              <a:gd name="T2" fmla="*/ 1100 w 1366"/>
              <a:gd name="T3" fmla="*/ 20 h 625"/>
              <a:gd name="T4" fmla="*/ 1366 w 1366"/>
              <a:gd name="T5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6" h="625">
                <a:moveTo>
                  <a:pt x="0" y="625"/>
                </a:moveTo>
                <a:lnTo>
                  <a:pt x="1100" y="20"/>
                </a:lnTo>
                <a:lnTo>
                  <a:pt x="1366" y="0"/>
                </a:lnTo>
              </a:path>
            </a:pathLst>
          </a:custGeom>
          <a:noFill/>
          <a:ln w="38100" cap="rnd" cmpd="sng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58487" name="Freeform 55"/>
          <p:cNvSpPr>
            <a:spLocks/>
          </p:cNvSpPr>
          <p:nvPr/>
        </p:nvSpPr>
        <p:spPr bwMode="auto">
          <a:xfrm>
            <a:off x="7175500" y="4571957"/>
            <a:ext cx="2398184" cy="369974"/>
          </a:xfrm>
          <a:custGeom>
            <a:avLst/>
            <a:gdLst>
              <a:gd name="T0" fmla="*/ 0 w 1245"/>
              <a:gd name="T1" fmla="*/ 0 h 812"/>
              <a:gd name="T2" fmla="*/ 1201 w 1245"/>
              <a:gd name="T3" fmla="*/ 564 h 812"/>
              <a:gd name="T4" fmla="*/ 1245 w 1245"/>
              <a:gd name="T5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5" h="812">
                <a:moveTo>
                  <a:pt x="0" y="0"/>
                </a:moveTo>
                <a:lnTo>
                  <a:pt x="1201" y="564"/>
                </a:lnTo>
                <a:lnTo>
                  <a:pt x="1245" y="812"/>
                </a:lnTo>
              </a:path>
            </a:pathLst>
          </a:custGeom>
          <a:noFill/>
          <a:ln w="38100" cap="rnd" cmpd="sng">
            <a:solidFill>
              <a:schemeClr val="fol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658488" name="Group 56"/>
          <p:cNvGrpSpPr>
            <a:grpSpLocks/>
          </p:cNvGrpSpPr>
          <p:nvPr/>
        </p:nvGrpSpPr>
        <p:grpSpPr bwMode="auto">
          <a:xfrm>
            <a:off x="277284" y="1206500"/>
            <a:ext cx="3869267" cy="2044700"/>
            <a:chOff x="0" y="745"/>
            <a:chExt cx="2008" cy="1415"/>
          </a:xfrm>
        </p:grpSpPr>
        <p:pic>
          <p:nvPicPr>
            <p:cNvPr id="658489" name="Picture 57" descr="gray di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8"/>
              <a:ext cx="2008" cy="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8490" name="Rectangle 58"/>
            <p:cNvSpPr>
              <a:spLocks noChangeArrowheads="1"/>
            </p:cNvSpPr>
            <p:nvPr/>
          </p:nvSpPr>
          <p:spPr bwMode="auto">
            <a:xfrm>
              <a:off x="183" y="1792"/>
              <a:ext cx="96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800"/>
                <a:t>Your </a:t>
              </a:r>
              <a:r>
                <a:rPr lang="en-US" altLang="en-US" sz="1800" b="1"/>
                <a:t>CUSTOMERS</a:t>
              </a:r>
            </a:p>
          </p:txBody>
        </p:sp>
        <p:grpSp>
          <p:nvGrpSpPr>
            <p:cNvPr id="658491" name="Group 59"/>
            <p:cNvGrpSpPr>
              <a:grpSpLocks/>
            </p:cNvGrpSpPr>
            <p:nvPr/>
          </p:nvGrpSpPr>
          <p:grpSpPr bwMode="auto">
            <a:xfrm>
              <a:off x="338" y="745"/>
              <a:ext cx="1348" cy="891"/>
              <a:chOff x="314" y="733"/>
              <a:chExt cx="1348" cy="891"/>
            </a:xfrm>
          </p:grpSpPr>
          <p:grpSp>
            <p:nvGrpSpPr>
              <p:cNvPr id="658492" name="Group 60"/>
              <p:cNvGrpSpPr>
                <a:grpSpLocks/>
              </p:cNvGrpSpPr>
              <p:nvPr/>
            </p:nvGrpSpPr>
            <p:grpSpPr bwMode="auto">
              <a:xfrm>
                <a:off x="314" y="734"/>
                <a:ext cx="713" cy="747"/>
                <a:chOff x="3898" y="1928"/>
                <a:chExt cx="1253" cy="1314"/>
              </a:xfrm>
            </p:grpSpPr>
            <p:pic>
              <p:nvPicPr>
                <p:cNvPr id="658493" name="Picture 61" descr="asian-man-purp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2" y="1969"/>
                  <a:ext cx="339" cy="1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494" name="Picture 62" descr="black-man-arms-crossed-blu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1928"/>
                  <a:ext cx="380" cy="12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495" name="Picture 63" descr="black-woman-violet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9" y="2020"/>
                  <a:ext cx="382" cy="1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496" name="Picture 64" descr="smiling-woman-2-orange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4" y="1994"/>
                  <a:ext cx="355" cy="12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497" name="Picture 65" descr="black-man-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8" y="2016"/>
                  <a:ext cx="404" cy="1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8498" name="Group 66"/>
              <p:cNvGrpSpPr>
                <a:grpSpLocks/>
              </p:cNvGrpSpPr>
              <p:nvPr/>
            </p:nvGrpSpPr>
            <p:grpSpPr bwMode="auto">
              <a:xfrm>
                <a:off x="949" y="733"/>
                <a:ext cx="713" cy="747"/>
                <a:chOff x="3898" y="1928"/>
                <a:chExt cx="1253" cy="1314"/>
              </a:xfrm>
            </p:grpSpPr>
            <p:pic>
              <p:nvPicPr>
                <p:cNvPr id="658499" name="Picture 67" descr="asian-man-purpl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2" y="1969"/>
                  <a:ext cx="339" cy="1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500" name="Picture 68" descr="black-man-arms-crossed-blu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1928"/>
                  <a:ext cx="380" cy="12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501" name="Picture 69" descr="black-woman-violet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9" y="2020"/>
                  <a:ext cx="382" cy="1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502" name="Picture 70" descr="smiling-woman-2-orange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4" y="1994"/>
                  <a:ext cx="355" cy="12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503" name="Picture 71" descr="black-man-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8" y="2016"/>
                  <a:ext cx="404" cy="1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8504" name="Group 72"/>
              <p:cNvGrpSpPr>
                <a:grpSpLocks/>
              </p:cNvGrpSpPr>
              <p:nvPr/>
            </p:nvGrpSpPr>
            <p:grpSpPr bwMode="auto">
              <a:xfrm>
                <a:off x="698" y="912"/>
                <a:ext cx="477" cy="712"/>
                <a:chOff x="1049" y="2160"/>
                <a:chExt cx="477" cy="712"/>
              </a:xfrm>
            </p:grpSpPr>
            <p:pic>
              <p:nvPicPr>
                <p:cNvPr id="658505" name="Picture 73" descr="black-man-arms-crossed-blue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0" y="2160"/>
                  <a:ext cx="216" cy="7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506" name="Picture 74" descr="black-man-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9" y="2160"/>
                  <a:ext cx="230" cy="6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8507" name="Picture 75" descr="black-woman-violet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0" y="2208"/>
                  <a:ext cx="217" cy="6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658508" name="Picture 76" descr="XML Web Service Ic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4692650"/>
            <a:ext cx="501651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509" name="Picture 77" descr="XML Web Service Ic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85" y="2138363"/>
            <a:ext cx="501649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510" name="Text Box 78"/>
          <p:cNvSpPr txBox="1">
            <a:spLocks noChangeArrowheads="1"/>
          </p:cNvSpPr>
          <p:nvPr/>
        </p:nvSpPr>
        <p:spPr bwMode="auto">
          <a:xfrm>
            <a:off x="4032251" y="1236663"/>
            <a:ext cx="331699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400"/>
              <a:t>Customer satisfaction &amp; customer intimacy</a:t>
            </a:r>
          </a:p>
          <a:p>
            <a:pPr algn="l">
              <a:spcBef>
                <a:spcPct val="0"/>
              </a:spcBef>
            </a:pPr>
            <a:r>
              <a:rPr lang="en-US" altLang="en-US" sz="1400"/>
              <a:t>Cost competitiveness</a:t>
            </a:r>
          </a:p>
          <a:p>
            <a:pPr algn="l">
              <a:spcBef>
                <a:spcPct val="0"/>
              </a:spcBef>
            </a:pPr>
            <a:r>
              <a:rPr lang="en-US" altLang="en-US" sz="1400"/>
              <a:t>Reach, personalization</a:t>
            </a:r>
          </a:p>
        </p:txBody>
      </p:sp>
      <p:sp>
        <p:nvSpPr>
          <p:cNvPr id="658511" name="Text Box 79"/>
          <p:cNvSpPr txBox="1">
            <a:spLocks noChangeArrowheads="1"/>
          </p:cNvSpPr>
          <p:nvPr/>
        </p:nvSpPr>
        <p:spPr bwMode="auto">
          <a:xfrm>
            <a:off x="7205134" y="3114675"/>
            <a:ext cx="347556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33363" indent="-47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333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4480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905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362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8196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276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latin typeface="Arial" charset="0"/>
              </a:rPr>
              <a:t>Collaboration</a:t>
            </a:r>
          </a:p>
          <a:p>
            <a:r>
              <a:rPr lang="en-US" altLang="en-US" sz="1400">
                <a:latin typeface="Arial" charset="0"/>
              </a:rPr>
              <a:t>Outsourcing</a:t>
            </a:r>
          </a:p>
          <a:p>
            <a:r>
              <a:rPr lang="en-US" altLang="en-US" sz="1400">
                <a:latin typeface="Arial" charset="0"/>
              </a:rPr>
              <a:t>Faster business cycles; process automation</a:t>
            </a:r>
          </a:p>
          <a:p>
            <a:r>
              <a:rPr lang="en-US" altLang="en-US" sz="1400">
                <a:latin typeface="Arial" charset="0"/>
              </a:rPr>
              <a:t>Value chain</a:t>
            </a:r>
          </a:p>
        </p:txBody>
      </p:sp>
      <p:sp>
        <p:nvSpPr>
          <p:cNvPr id="658512" name="Rectangle 80"/>
          <p:cNvSpPr>
            <a:spLocks noChangeArrowheads="1"/>
          </p:cNvSpPr>
          <p:nvPr/>
        </p:nvSpPr>
        <p:spPr bwMode="auto">
          <a:xfrm>
            <a:off x="4059767" y="5249863"/>
            <a:ext cx="29548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400"/>
              <a:t>M&amp;A</a:t>
            </a:r>
          </a:p>
          <a:p>
            <a:pPr algn="l">
              <a:spcBef>
                <a:spcPct val="0"/>
              </a:spcBef>
            </a:pPr>
            <a:r>
              <a:rPr lang="en-US" altLang="en-US" sz="1400"/>
              <a:t>Mobile/global workforce</a:t>
            </a:r>
          </a:p>
          <a:p>
            <a:pPr algn="l">
              <a:spcBef>
                <a:spcPct val="0"/>
              </a:spcBef>
            </a:pPr>
            <a:r>
              <a:rPr lang="en-US" altLang="en-US" sz="1400"/>
              <a:t>Flexible/temp workforce</a:t>
            </a:r>
          </a:p>
        </p:txBody>
      </p:sp>
      <p:pic>
        <p:nvPicPr>
          <p:cNvPr id="658513" name="Picture 81" descr="XML Web Service Ic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85" y="3521075"/>
            <a:ext cx="571500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515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Contexts</a:t>
            </a:r>
          </a:p>
        </p:txBody>
      </p:sp>
    </p:spTree>
    <p:extLst>
      <p:ext uri="{BB962C8B-B14F-4D97-AF65-F5344CB8AC3E}">
        <p14:creationId xmlns:p14="http://schemas.microsoft.com/office/powerpoint/2010/main" val="5859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7" grpId="0" animBg="1"/>
      <p:bldP spid="658473" grpId="0" animBg="1"/>
      <p:bldP spid="658474" grpId="0" animBg="1"/>
      <p:bldP spid="658486" grpId="0" animBg="1"/>
      <p:bldP spid="658487" grpId="0" animBg="1"/>
      <p:bldP spid="658510" grpId="0"/>
      <p:bldP spid="658511" grpId="0"/>
      <p:bldP spid="658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8721725" y="2476501"/>
            <a:ext cx="1676400" cy="4746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Business</a:t>
            </a:r>
            <a:br>
              <a:rPr lang="en-US" altLang="en-US" sz="1200" b="1">
                <a:solidFill>
                  <a:srgbClr val="FFFFFF"/>
                </a:solidFill>
              </a:rPr>
            </a:br>
            <a:r>
              <a:rPr lang="en-US" altLang="en-US" sz="1200" b="1">
                <a:solidFill>
                  <a:srgbClr val="FFFFFF"/>
                </a:solidFill>
              </a:rPr>
              <a:t>Owner</a:t>
            </a:r>
          </a:p>
        </p:txBody>
      </p:sp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5370513" y="2476501"/>
            <a:ext cx="1676400" cy="4746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End User</a:t>
            </a: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2017713" y="2476501"/>
            <a:ext cx="1676400" cy="4746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IT Admin</a:t>
            </a:r>
          </a:p>
        </p:txBody>
      </p:sp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3692525" y="2476501"/>
            <a:ext cx="1676400" cy="4746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Developer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7045325" y="2476501"/>
            <a:ext cx="1676400" cy="4746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Security/ Compliance</a:t>
            </a: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8721725" y="2951163"/>
            <a:ext cx="1676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Too expensive to reach new partners, channels</a:t>
            </a:r>
          </a:p>
          <a:p>
            <a:r>
              <a:rPr lang="en-US" altLang="en-US" sz="1600" b="1"/>
              <a:t>Need for control</a:t>
            </a:r>
          </a:p>
          <a:p>
            <a:endParaRPr lang="en-US" altLang="en-US" sz="1600" b="1"/>
          </a:p>
          <a:p>
            <a:endParaRPr lang="en-US" altLang="en-US" sz="1600" b="1"/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7046913" y="1489076"/>
            <a:ext cx="1676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de-DE" altLang="en-US"/>
          </a:p>
        </p:txBody>
      </p:sp>
      <p:sp>
        <p:nvSpPr>
          <p:cNvPr id="660489" name="Rectangle 9"/>
          <p:cNvSpPr>
            <a:spLocks noChangeArrowheads="1"/>
          </p:cNvSpPr>
          <p:nvPr/>
        </p:nvSpPr>
        <p:spPr bwMode="auto">
          <a:xfrm>
            <a:off x="5370513" y="2951163"/>
            <a:ext cx="1676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Too many passwords</a:t>
            </a:r>
          </a:p>
          <a:p>
            <a:r>
              <a:rPr lang="en-US" altLang="en-US" sz="1600" b="1"/>
              <a:t>Long waits for access to apps, resources</a:t>
            </a:r>
          </a:p>
        </p:txBody>
      </p:sp>
      <p:sp>
        <p:nvSpPr>
          <p:cNvPr id="660490" name="Rectangle 10"/>
          <p:cNvSpPr>
            <a:spLocks noChangeArrowheads="1"/>
          </p:cNvSpPr>
          <p:nvPr/>
        </p:nvSpPr>
        <p:spPr bwMode="auto">
          <a:xfrm>
            <a:off x="5370513" y="1489076"/>
            <a:ext cx="1676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de-DE" altLang="en-US"/>
          </a:p>
        </p:txBody>
      </p:sp>
      <p:sp>
        <p:nvSpPr>
          <p:cNvPr id="660491" name="Rectangle 11"/>
          <p:cNvSpPr>
            <a:spLocks noChangeArrowheads="1"/>
          </p:cNvSpPr>
          <p:nvPr/>
        </p:nvSpPr>
        <p:spPr bwMode="auto">
          <a:xfrm>
            <a:off x="3694113" y="1489076"/>
            <a:ext cx="1676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de-DE" altLang="en-US"/>
          </a:p>
        </p:txBody>
      </p:sp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2017713" y="2951163"/>
            <a:ext cx="1676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Too many user stores and account admin requests</a:t>
            </a:r>
          </a:p>
          <a:p>
            <a:r>
              <a:rPr lang="en-US" altLang="en-US" sz="1600" b="1"/>
              <a:t>Unsafe sync scripts</a:t>
            </a:r>
          </a:p>
          <a:p>
            <a:endParaRPr lang="en-US" altLang="en-US" sz="1600" b="1"/>
          </a:p>
          <a:p>
            <a:endParaRPr lang="en-US" altLang="en-US" sz="1600" b="1"/>
          </a:p>
          <a:p>
            <a:endParaRPr lang="en-US" altLang="en-US" sz="1600" b="1"/>
          </a:p>
          <a:p>
            <a:pPr>
              <a:buFontTx/>
              <a:buNone/>
            </a:pPr>
            <a:endParaRPr lang="en-US" altLang="en-US" sz="1600" b="1"/>
          </a:p>
        </p:txBody>
      </p:sp>
      <p:sp>
        <p:nvSpPr>
          <p:cNvPr id="660493" name="Rectangle 13"/>
          <p:cNvSpPr>
            <a:spLocks noChangeArrowheads="1"/>
          </p:cNvSpPr>
          <p:nvPr/>
        </p:nvSpPr>
        <p:spPr bwMode="auto">
          <a:xfrm>
            <a:off x="2017713" y="1489076"/>
            <a:ext cx="1676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de-DE" altLang="en-US"/>
          </a:p>
        </p:txBody>
      </p:sp>
      <p:sp>
        <p:nvSpPr>
          <p:cNvPr id="660494" name="Rectangle 14"/>
          <p:cNvSpPr>
            <a:spLocks noChangeArrowheads="1"/>
          </p:cNvSpPr>
          <p:nvPr/>
        </p:nvSpPr>
        <p:spPr bwMode="auto">
          <a:xfrm>
            <a:off x="8723313" y="1489076"/>
            <a:ext cx="1676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660495" name="Line 15"/>
          <p:cNvSpPr>
            <a:spLocks noChangeShapeType="1"/>
          </p:cNvSpPr>
          <p:nvPr/>
        </p:nvSpPr>
        <p:spPr bwMode="auto">
          <a:xfrm>
            <a:off x="2017713" y="2476500"/>
            <a:ext cx="838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0496" name="Line 16"/>
          <p:cNvSpPr>
            <a:spLocks noChangeShapeType="1"/>
          </p:cNvSpPr>
          <p:nvPr/>
        </p:nvSpPr>
        <p:spPr bwMode="auto">
          <a:xfrm>
            <a:off x="2017713" y="2951164"/>
            <a:ext cx="8382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0497" name="Line 17"/>
          <p:cNvSpPr>
            <a:spLocks noChangeShapeType="1"/>
          </p:cNvSpPr>
          <p:nvPr/>
        </p:nvSpPr>
        <p:spPr bwMode="auto">
          <a:xfrm>
            <a:off x="2017713" y="5013325"/>
            <a:ext cx="8382000" cy="15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0498" name="Line 18"/>
          <p:cNvSpPr>
            <a:spLocks noChangeShapeType="1"/>
          </p:cNvSpPr>
          <p:nvPr/>
        </p:nvSpPr>
        <p:spPr bwMode="auto">
          <a:xfrm flipH="1">
            <a:off x="1998663" y="2487613"/>
            <a:ext cx="31750" cy="25257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0499" name="Line 19"/>
          <p:cNvSpPr>
            <a:spLocks noChangeShapeType="1"/>
          </p:cNvSpPr>
          <p:nvPr/>
        </p:nvSpPr>
        <p:spPr bwMode="auto">
          <a:xfrm>
            <a:off x="10393363" y="2149475"/>
            <a:ext cx="6350" cy="28638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>
            <a:off x="3694113" y="2143125"/>
            <a:ext cx="0" cy="287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>
            <a:off x="5370513" y="2162175"/>
            <a:ext cx="0" cy="285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60502" name="Line 22"/>
          <p:cNvSpPr>
            <a:spLocks noChangeShapeType="1"/>
          </p:cNvSpPr>
          <p:nvPr/>
        </p:nvSpPr>
        <p:spPr bwMode="auto">
          <a:xfrm>
            <a:off x="7046913" y="2155825"/>
            <a:ext cx="0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60503" name="Line 23"/>
          <p:cNvSpPr>
            <a:spLocks noChangeShapeType="1"/>
          </p:cNvSpPr>
          <p:nvPr/>
        </p:nvSpPr>
        <p:spPr bwMode="auto">
          <a:xfrm>
            <a:off x="8723313" y="2136775"/>
            <a:ext cx="0" cy="287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60504" name="Rectangle 24"/>
          <p:cNvSpPr>
            <a:spLocks noGrp="1" noChangeArrowheads="1"/>
          </p:cNvSpPr>
          <p:nvPr>
            <p:ph type="title"/>
          </p:nvPr>
        </p:nvSpPr>
        <p:spPr>
          <a:xfrm>
            <a:off x="1981200" y="220663"/>
            <a:ext cx="8229600" cy="1058862"/>
          </a:xfrm>
        </p:spPr>
        <p:txBody>
          <a:bodyPr/>
          <a:lstStyle/>
          <a:p>
            <a:r>
              <a:rPr lang="en-US" altLang="en-US"/>
              <a:t>Pain Points</a:t>
            </a:r>
          </a:p>
        </p:txBody>
      </p:sp>
      <p:pic>
        <p:nvPicPr>
          <p:cNvPr id="660505" name="Picture 25" descr="j0292020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616076"/>
            <a:ext cx="801688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506" name="Rectangle 26"/>
          <p:cNvSpPr>
            <a:spLocks noChangeArrowheads="1"/>
          </p:cNvSpPr>
          <p:nvPr/>
        </p:nvSpPr>
        <p:spPr bwMode="auto">
          <a:xfrm>
            <a:off x="3692525" y="2951163"/>
            <a:ext cx="1676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Redundant code in each app</a:t>
            </a:r>
          </a:p>
          <a:p>
            <a:r>
              <a:rPr lang="en-US" altLang="en-US" sz="1600" b="1"/>
              <a:t>Rework code too often</a:t>
            </a:r>
          </a:p>
          <a:p>
            <a:endParaRPr lang="en-US" altLang="en-US" sz="1600" b="1"/>
          </a:p>
        </p:txBody>
      </p:sp>
      <p:pic>
        <p:nvPicPr>
          <p:cNvPr id="660507" name="Picture 27" descr="MCj00823030000[1]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592264"/>
            <a:ext cx="63658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508" name="Rectangle 28"/>
          <p:cNvSpPr>
            <a:spLocks noChangeArrowheads="1"/>
          </p:cNvSpPr>
          <p:nvPr/>
        </p:nvSpPr>
        <p:spPr bwMode="auto">
          <a:xfrm>
            <a:off x="7045325" y="2951163"/>
            <a:ext cx="16764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20000"/>
              </a:spcAft>
              <a:buSzPct val="110000"/>
              <a:buBlip>
                <a:blip r:embed="rId3"/>
              </a:buBlip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Too many orphaned accounts</a:t>
            </a:r>
          </a:p>
          <a:p>
            <a:r>
              <a:rPr lang="en-US" altLang="en-US" sz="1600" b="1"/>
              <a:t>Limited auditing ability</a:t>
            </a:r>
          </a:p>
          <a:p>
            <a:endParaRPr lang="en-US" altLang="en-US" sz="1600" b="1"/>
          </a:p>
          <a:p>
            <a:endParaRPr lang="en-US" altLang="en-US" sz="1600" b="1"/>
          </a:p>
        </p:txBody>
      </p:sp>
      <p:pic>
        <p:nvPicPr>
          <p:cNvPr id="660509" name="Picture 29" descr="MCj03000050000[1]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617663"/>
            <a:ext cx="78581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510" name="Picture 30" descr="MCBD19783_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568450"/>
            <a:ext cx="10668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511" name="Picture 31" descr="MCj04114800000[1]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8139"/>
            <a:ext cx="768350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 This Going to Scale?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Today, average corporate user spends 16 minutes a day logging on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A typical home user maintains 12-18 identities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Number of phishing and pharming sites grew over 1600% over the past year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Corporate IT Ops manage an average of 73 applications and 46 suppliers, often with individual directories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Regulators are becoming stricter about compliance and auditing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Orphaned accounts and identities lead to security problems</a:t>
            </a:r>
          </a:p>
        </p:txBody>
      </p:sp>
    </p:spTree>
    <p:extLst>
      <p:ext uri="{BB962C8B-B14F-4D97-AF65-F5344CB8AC3E}">
        <p14:creationId xmlns:p14="http://schemas.microsoft.com/office/powerpoint/2010/main" val="267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0" name="Picture 2" descr="small round yellow g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338264"/>
            <a:ext cx="4556125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6" y="254001"/>
            <a:ext cx="8759825" cy="695325"/>
          </a:xfrm>
        </p:spPr>
        <p:txBody>
          <a:bodyPr/>
          <a:lstStyle/>
          <a:p>
            <a:r>
              <a:rPr lang="en-US" altLang="en-US"/>
              <a:t>What is Identity Management?</a:t>
            </a:r>
          </a:p>
        </p:txBody>
      </p:sp>
      <p:grpSp>
        <p:nvGrpSpPr>
          <p:cNvPr id="698372" name="Group 4"/>
          <p:cNvGrpSpPr>
            <a:grpSpLocks/>
          </p:cNvGrpSpPr>
          <p:nvPr/>
        </p:nvGrpSpPr>
        <p:grpSpPr bwMode="auto">
          <a:xfrm>
            <a:off x="7662863" y="2992438"/>
            <a:ext cx="1820862" cy="1314450"/>
            <a:chOff x="3073" y="2054"/>
            <a:chExt cx="1630" cy="937"/>
          </a:xfrm>
        </p:grpSpPr>
        <p:sp>
          <p:nvSpPr>
            <p:cNvPr id="698373" name="Puzzle3"/>
            <p:cNvSpPr>
              <a:spLocks noEditPoints="1" noChangeArrowheads="1"/>
            </p:cNvSpPr>
            <p:nvPr/>
          </p:nvSpPr>
          <p:spPr bwMode="auto">
            <a:xfrm rot="5752018">
              <a:off x="3419" y="1708"/>
              <a:ext cx="937" cy="1630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99FF"/>
            </a:solidFill>
            <a:ln w="2857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74" name="Text Box 6"/>
            <p:cNvSpPr txBox="1">
              <a:spLocks noChangeArrowheads="1"/>
            </p:cNvSpPr>
            <p:nvPr/>
          </p:nvSpPr>
          <p:spPr bwMode="auto">
            <a:xfrm rot="352018">
              <a:off x="3280" y="2305"/>
              <a:ext cx="12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Provisioning</a:t>
              </a:r>
            </a:p>
          </p:txBody>
        </p:sp>
      </p:grpSp>
      <p:grpSp>
        <p:nvGrpSpPr>
          <p:cNvPr id="698375" name="Group 7"/>
          <p:cNvGrpSpPr>
            <a:grpSpLocks/>
          </p:cNvGrpSpPr>
          <p:nvPr/>
        </p:nvGrpSpPr>
        <p:grpSpPr bwMode="auto">
          <a:xfrm>
            <a:off x="4332288" y="927100"/>
            <a:ext cx="2030412" cy="1257300"/>
            <a:chOff x="1742" y="649"/>
            <a:chExt cx="1279" cy="792"/>
          </a:xfrm>
        </p:grpSpPr>
        <p:sp>
          <p:nvSpPr>
            <p:cNvPr id="698376" name="Puzzle4"/>
            <p:cNvSpPr>
              <a:spLocks noEditPoints="1" noChangeArrowheads="1"/>
            </p:cNvSpPr>
            <p:nvPr/>
          </p:nvSpPr>
          <p:spPr bwMode="auto">
            <a:xfrm rot="16200000">
              <a:off x="1986" y="405"/>
              <a:ext cx="792" cy="1279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20399999" lon="180000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8EBB3"/>
              </a:extrusionClr>
              <a:contourClr>
                <a:srgbClr val="D8EBB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77" name="Text Box 9"/>
            <p:cNvSpPr txBox="1">
              <a:spLocks noChangeArrowheads="1"/>
            </p:cNvSpPr>
            <p:nvPr/>
          </p:nvSpPr>
          <p:spPr bwMode="auto">
            <a:xfrm rot="20867204">
              <a:off x="2070" y="877"/>
              <a:ext cx="7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Single Sign </a:t>
              </a:r>
            </a:p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On</a:t>
              </a:r>
            </a:p>
          </p:txBody>
        </p:sp>
      </p:grpSp>
      <p:grpSp>
        <p:nvGrpSpPr>
          <p:cNvPr id="698378" name="Group 10"/>
          <p:cNvGrpSpPr>
            <a:grpSpLocks/>
          </p:cNvGrpSpPr>
          <p:nvPr/>
        </p:nvGrpSpPr>
        <p:grpSpPr bwMode="auto">
          <a:xfrm>
            <a:off x="7364414" y="5340350"/>
            <a:ext cx="2117725" cy="1339850"/>
            <a:chOff x="241" y="646"/>
            <a:chExt cx="1334" cy="844"/>
          </a:xfrm>
        </p:grpSpPr>
        <p:sp>
          <p:nvSpPr>
            <p:cNvPr id="698379" name="Puzzle1"/>
            <p:cNvSpPr>
              <a:spLocks noEditPoints="1" noChangeArrowheads="1"/>
            </p:cNvSpPr>
            <p:nvPr/>
          </p:nvSpPr>
          <p:spPr bwMode="auto">
            <a:xfrm rot="625679">
              <a:off x="241" y="646"/>
              <a:ext cx="1334" cy="84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CC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80" name="Text Box 12"/>
            <p:cNvSpPr txBox="1">
              <a:spLocks noChangeArrowheads="1"/>
            </p:cNvSpPr>
            <p:nvPr/>
          </p:nvSpPr>
          <p:spPr bwMode="auto">
            <a:xfrm rot="21577455">
              <a:off x="721" y="977"/>
              <a:ext cx="3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PKI</a:t>
              </a:r>
            </a:p>
          </p:txBody>
        </p:sp>
      </p:grpSp>
      <p:sp>
        <p:nvSpPr>
          <p:cNvPr id="698381" name="Puzzle4"/>
          <p:cNvSpPr>
            <a:spLocks noEditPoints="1" noChangeArrowheads="1"/>
          </p:cNvSpPr>
          <p:nvPr/>
        </p:nvSpPr>
        <p:spPr bwMode="auto">
          <a:xfrm rot="16200000">
            <a:off x="4421982" y="4810919"/>
            <a:ext cx="1162050" cy="2055813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D8EBB3"/>
            </a:extrusionClr>
            <a:contourClr>
              <a:srgbClr val="D8EBB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flatTx/>
          </a:bodyPr>
          <a:lstStyle/>
          <a:p>
            <a:pPr>
              <a:spcBef>
                <a:spcPct val="0"/>
              </a:spcBef>
            </a:pPr>
            <a:endParaRPr lang="de-DE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8382" name="Text Box 14"/>
          <p:cNvSpPr txBox="1">
            <a:spLocks noChangeArrowheads="1"/>
          </p:cNvSpPr>
          <p:nvPr/>
        </p:nvSpPr>
        <p:spPr bwMode="auto">
          <a:xfrm rot="20867204">
            <a:off x="4152463" y="5414061"/>
            <a:ext cx="1613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Authentication</a:t>
            </a:r>
          </a:p>
        </p:txBody>
      </p:sp>
      <p:grpSp>
        <p:nvGrpSpPr>
          <p:cNvPr id="698383" name="Group 15"/>
          <p:cNvGrpSpPr>
            <a:grpSpLocks/>
          </p:cNvGrpSpPr>
          <p:nvPr/>
        </p:nvGrpSpPr>
        <p:grpSpPr bwMode="auto">
          <a:xfrm>
            <a:off x="6484938" y="1538289"/>
            <a:ext cx="1822450" cy="942975"/>
            <a:chOff x="3244" y="811"/>
            <a:chExt cx="1148" cy="594"/>
          </a:xfrm>
        </p:grpSpPr>
        <p:sp>
          <p:nvSpPr>
            <p:cNvPr id="698384" name="Puzzle3"/>
            <p:cNvSpPr>
              <a:spLocks noEditPoints="1" noChangeArrowheads="1"/>
            </p:cNvSpPr>
            <p:nvPr/>
          </p:nvSpPr>
          <p:spPr bwMode="auto">
            <a:xfrm rot="38712144">
              <a:off x="3521" y="534"/>
              <a:ext cx="594" cy="114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BE7D"/>
              </a:extrusionClr>
              <a:contourClr>
                <a:srgbClr val="FFBE7D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85" name="Text Box 17"/>
            <p:cNvSpPr txBox="1">
              <a:spLocks noChangeArrowheads="1"/>
            </p:cNvSpPr>
            <p:nvPr/>
          </p:nvSpPr>
          <p:spPr bwMode="auto">
            <a:xfrm rot="912144">
              <a:off x="3506" y="987"/>
              <a:ext cx="7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Federation</a:t>
              </a:r>
            </a:p>
          </p:txBody>
        </p:sp>
      </p:grpSp>
      <p:grpSp>
        <p:nvGrpSpPr>
          <p:cNvPr id="698386" name="Group 18"/>
          <p:cNvGrpSpPr>
            <a:grpSpLocks/>
          </p:cNvGrpSpPr>
          <p:nvPr/>
        </p:nvGrpSpPr>
        <p:grpSpPr bwMode="auto">
          <a:xfrm>
            <a:off x="5449889" y="4395789"/>
            <a:ext cx="2700337" cy="1620837"/>
            <a:chOff x="-96" y="2463"/>
            <a:chExt cx="2160" cy="1377"/>
          </a:xfrm>
        </p:grpSpPr>
        <p:sp>
          <p:nvSpPr>
            <p:cNvPr id="698387" name="Puzzle2"/>
            <p:cNvSpPr>
              <a:spLocks noEditPoints="1" noChangeArrowheads="1"/>
            </p:cNvSpPr>
            <p:nvPr/>
          </p:nvSpPr>
          <p:spPr bwMode="auto">
            <a:xfrm rot="-661979">
              <a:off x="-96" y="2463"/>
              <a:ext cx="2160" cy="1377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endParaRPr lang="de-DE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88" name="Text Box 20"/>
            <p:cNvSpPr txBox="1">
              <a:spLocks noChangeArrowheads="1"/>
            </p:cNvSpPr>
            <p:nvPr/>
          </p:nvSpPr>
          <p:spPr bwMode="auto">
            <a:xfrm rot="20618456">
              <a:off x="241" y="3117"/>
              <a:ext cx="15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Directories</a:t>
              </a:r>
            </a:p>
          </p:txBody>
        </p:sp>
      </p:grpSp>
      <p:sp>
        <p:nvSpPr>
          <p:cNvPr id="698389" name="Puzzle2"/>
          <p:cNvSpPr>
            <a:spLocks noEditPoints="1" noChangeArrowheads="1"/>
          </p:cNvSpPr>
          <p:nvPr/>
        </p:nvSpPr>
        <p:spPr bwMode="auto">
          <a:xfrm>
            <a:off x="2936875" y="3868738"/>
            <a:ext cx="1968500" cy="1452562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tx2"/>
          </a:solidFill>
          <a:ln w="2857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  <a:contourClr>
              <a:schemeClr val="tx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de-DE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8390" name="Text Box 22"/>
          <p:cNvSpPr txBox="1">
            <a:spLocks noChangeArrowheads="1"/>
          </p:cNvSpPr>
          <p:nvPr/>
        </p:nvSpPr>
        <p:spPr bwMode="auto">
          <a:xfrm>
            <a:off x="3060700" y="4478338"/>
            <a:ext cx="1495666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Authorization</a:t>
            </a:r>
          </a:p>
        </p:txBody>
      </p:sp>
      <p:pic>
        <p:nvPicPr>
          <p:cNvPr id="698391" name="Picture 23" descr="Q_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2597150"/>
            <a:ext cx="18700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8392" name="Group 24"/>
          <p:cNvGrpSpPr>
            <a:grpSpLocks/>
          </p:cNvGrpSpPr>
          <p:nvPr/>
        </p:nvGrpSpPr>
        <p:grpSpPr bwMode="auto">
          <a:xfrm>
            <a:off x="8405814" y="1092200"/>
            <a:ext cx="2117725" cy="1339850"/>
            <a:chOff x="645" y="1601"/>
            <a:chExt cx="1334" cy="844"/>
          </a:xfrm>
        </p:grpSpPr>
        <p:sp>
          <p:nvSpPr>
            <p:cNvPr id="698393" name="Puzzle1"/>
            <p:cNvSpPr>
              <a:spLocks noEditPoints="1" noChangeArrowheads="1"/>
            </p:cNvSpPr>
            <p:nvPr/>
          </p:nvSpPr>
          <p:spPr bwMode="auto">
            <a:xfrm rot="625679">
              <a:off x="645" y="1601"/>
              <a:ext cx="1334" cy="84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FF00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94" name="Text Box 26"/>
            <p:cNvSpPr txBox="1">
              <a:spLocks noChangeArrowheads="1"/>
            </p:cNvSpPr>
            <p:nvPr/>
          </p:nvSpPr>
          <p:spPr bwMode="auto">
            <a:xfrm rot="21577455">
              <a:off x="813" y="1870"/>
              <a:ext cx="10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Secure Remote </a:t>
              </a:r>
            </a:p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Access</a:t>
              </a:r>
            </a:p>
          </p:txBody>
        </p:sp>
      </p:grpSp>
      <p:grpSp>
        <p:nvGrpSpPr>
          <p:cNvPr id="698395" name="Group 27"/>
          <p:cNvGrpSpPr>
            <a:grpSpLocks/>
          </p:cNvGrpSpPr>
          <p:nvPr/>
        </p:nvGrpSpPr>
        <p:grpSpPr bwMode="auto">
          <a:xfrm>
            <a:off x="1890713" y="1116013"/>
            <a:ext cx="2030412" cy="1257300"/>
            <a:chOff x="170" y="1923"/>
            <a:chExt cx="1279" cy="792"/>
          </a:xfrm>
        </p:grpSpPr>
        <p:sp>
          <p:nvSpPr>
            <p:cNvPr id="698396" name="Puzzle4"/>
            <p:cNvSpPr>
              <a:spLocks noEditPoints="1" noChangeArrowheads="1"/>
            </p:cNvSpPr>
            <p:nvPr/>
          </p:nvSpPr>
          <p:spPr bwMode="auto">
            <a:xfrm rot="16200000">
              <a:off x="414" y="1679"/>
              <a:ext cx="792" cy="1279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9900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20399999" lon="180000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397" name="Text Box 29"/>
            <p:cNvSpPr txBox="1">
              <a:spLocks noChangeArrowheads="1"/>
            </p:cNvSpPr>
            <p:nvPr/>
          </p:nvSpPr>
          <p:spPr bwMode="auto">
            <a:xfrm rot="20867204">
              <a:off x="435" y="2108"/>
              <a:ext cx="92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Password</a:t>
              </a:r>
            </a:p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Management</a:t>
              </a:r>
            </a:p>
          </p:txBody>
        </p:sp>
      </p:grpSp>
      <p:grpSp>
        <p:nvGrpSpPr>
          <p:cNvPr id="698398" name="Group 30"/>
          <p:cNvGrpSpPr>
            <a:grpSpLocks/>
          </p:cNvGrpSpPr>
          <p:nvPr/>
        </p:nvGrpSpPr>
        <p:grpSpPr bwMode="auto">
          <a:xfrm>
            <a:off x="1524000" y="2862263"/>
            <a:ext cx="1968500" cy="1452562"/>
            <a:chOff x="95" y="1539"/>
            <a:chExt cx="1240" cy="915"/>
          </a:xfrm>
        </p:grpSpPr>
        <p:sp>
          <p:nvSpPr>
            <p:cNvPr id="698399" name="Puzzle2"/>
            <p:cNvSpPr>
              <a:spLocks noEditPoints="1" noChangeArrowheads="1"/>
            </p:cNvSpPr>
            <p:nvPr/>
          </p:nvSpPr>
          <p:spPr bwMode="auto">
            <a:xfrm>
              <a:off x="95" y="1539"/>
              <a:ext cx="1240" cy="91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800080"/>
            </a:solidFill>
            <a:ln w="2857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endParaRPr lang="de-DE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400" name="Text Box 32"/>
            <p:cNvSpPr txBox="1">
              <a:spLocks noChangeArrowheads="1"/>
            </p:cNvSpPr>
            <p:nvPr/>
          </p:nvSpPr>
          <p:spPr bwMode="auto">
            <a:xfrm>
              <a:off x="167" y="1841"/>
              <a:ext cx="916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Web Services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Security</a:t>
              </a:r>
            </a:p>
          </p:txBody>
        </p:sp>
      </p:grpSp>
      <p:grpSp>
        <p:nvGrpSpPr>
          <p:cNvPr id="698401" name="Group 33"/>
          <p:cNvGrpSpPr>
            <a:grpSpLocks/>
          </p:cNvGrpSpPr>
          <p:nvPr/>
        </p:nvGrpSpPr>
        <p:grpSpPr bwMode="auto">
          <a:xfrm>
            <a:off x="8308976" y="4273550"/>
            <a:ext cx="2055813" cy="1162050"/>
            <a:chOff x="162" y="2580"/>
            <a:chExt cx="1295" cy="732"/>
          </a:xfrm>
        </p:grpSpPr>
        <p:sp>
          <p:nvSpPr>
            <p:cNvPr id="698402" name="Puzzle4"/>
            <p:cNvSpPr>
              <a:spLocks noEditPoints="1" noChangeArrowheads="1"/>
            </p:cNvSpPr>
            <p:nvPr/>
          </p:nvSpPr>
          <p:spPr bwMode="auto">
            <a:xfrm rot="16200000">
              <a:off x="444" y="2298"/>
              <a:ext cx="732" cy="12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8000"/>
            </a:solidFill>
            <a:ln w="2857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8000"/>
              </a:extrusionClr>
              <a:contourClr>
                <a:srgbClr val="008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flatTx/>
            </a:bodyPr>
            <a:lstStyle/>
            <a:p>
              <a:pPr>
                <a:spcBef>
                  <a:spcPct val="0"/>
                </a:spcBef>
              </a:pPr>
              <a:endParaRPr lang="de-DE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8403" name="Text Box 35"/>
            <p:cNvSpPr txBox="1">
              <a:spLocks noChangeArrowheads="1"/>
            </p:cNvSpPr>
            <p:nvPr/>
          </p:nvSpPr>
          <p:spPr bwMode="auto">
            <a:xfrm rot="20867204">
              <a:off x="401" y="2678"/>
              <a:ext cx="7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Auditing &amp;</a:t>
              </a:r>
            </a:p>
            <a:p>
              <a:pPr>
                <a:spcBef>
                  <a:spcPct val="0"/>
                </a:spcBef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Reporting</a:t>
              </a:r>
            </a:p>
          </p:txBody>
        </p:sp>
      </p:grpSp>
      <p:sp>
        <p:nvSpPr>
          <p:cNvPr id="698404" name="Puzzle3"/>
          <p:cNvSpPr>
            <a:spLocks noEditPoints="1" noChangeArrowheads="1"/>
          </p:cNvSpPr>
          <p:nvPr/>
        </p:nvSpPr>
        <p:spPr bwMode="auto">
          <a:xfrm rot="5752018">
            <a:off x="3734594" y="2040732"/>
            <a:ext cx="1314450" cy="182086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CC99FF"/>
          </a:solidFill>
          <a:ln w="2857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>
            <a:flatTx/>
          </a:bodyPr>
          <a:lstStyle/>
          <a:p>
            <a:pPr>
              <a:spcBef>
                <a:spcPct val="0"/>
              </a:spcBef>
            </a:pPr>
            <a:endParaRPr lang="de-DE" alt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8405" name="Text Box 37"/>
          <p:cNvSpPr txBox="1">
            <a:spLocks noChangeArrowheads="1"/>
          </p:cNvSpPr>
          <p:nvPr/>
        </p:nvSpPr>
        <p:spPr bwMode="auto">
          <a:xfrm rot="352018">
            <a:off x="3555811" y="2529573"/>
            <a:ext cx="1464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Role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</a:t>
            </a:r>
          </a:p>
        </p:txBody>
      </p:sp>
      <p:sp>
        <p:nvSpPr>
          <p:cNvPr id="698406" name="Puzzle1"/>
          <p:cNvSpPr>
            <a:spLocks noEditPoints="1" noChangeArrowheads="1"/>
          </p:cNvSpPr>
          <p:nvPr/>
        </p:nvSpPr>
        <p:spPr bwMode="auto">
          <a:xfrm rot="625679">
            <a:off x="1649414" y="5087938"/>
            <a:ext cx="2117725" cy="13398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0C0C0"/>
          </a:solidFill>
          <a:ln w="2857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flatTx/>
          </a:bodyPr>
          <a:lstStyle/>
          <a:p>
            <a:pPr>
              <a:spcBef>
                <a:spcPct val="0"/>
              </a:spcBef>
            </a:pPr>
            <a:endParaRPr lang="de-DE" alt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8407" name="Text Box 39"/>
          <p:cNvSpPr txBox="1">
            <a:spLocks noChangeArrowheads="1"/>
          </p:cNvSpPr>
          <p:nvPr/>
        </p:nvSpPr>
        <p:spPr bwMode="auto">
          <a:xfrm rot="21577455">
            <a:off x="2025461" y="5420022"/>
            <a:ext cx="1464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Digital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Rights 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1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|1|1|1|1|0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WB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" id="{168FA6E1-76CE-461B-9FEE-988AE64E3406}" vid="{C441BE14-957A-48CD-BDDC-EF073018A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WBL</Template>
  <TotalTime>15640</TotalTime>
  <Words>2896</Words>
  <Application>Microsoft Office PowerPoint</Application>
  <PresentationFormat>Widescreen</PresentationFormat>
  <Paragraphs>521</Paragraphs>
  <Slides>58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맑은 고딕</vt:lpstr>
      <vt:lpstr>Arial</vt:lpstr>
      <vt:lpstr>Arial Unicode MS</vt:lpstr>
      <vt:lpstr>Calibri</vt:lpstr>
      <vt:lpstr>Comic Sans MS</vt:lpstr>
      <vt:lpstr>Franklin Gothic Medium</vt:lpstr>
      <vt:lpstr>Moon 2.0 Bold</vt:lpstr>
      <vt:lpstr>Tahoma</vt:lpstr>
      <vt:lpstr>Wingdings</vt:lpstr>
      <vt:lpstr>WBL</vt:lpstr>
      <vt:lpstr>Visio</vt:lpstr>
      <vt:lpstr>PowerPoint Presentation</vt:lpstr>
      <vt:lpstr>3.2 Describe IDAM Tools and systems available for application and data protection, and how these can be applied to manage application security. </vt:lpstr>
      <vt:lpstr>Introduction</vt:lpstr>
      <vt:lpstr>Explosion of IDs</vt:lpstr>
      <vt:lpstr>The Disconnected Reality</vt:lpstr>
      <vt:lpstr>Multiple Contexts</vt:lpstr>
      <vt:lpstr>Pain Points</vt:lpstr>
      <vt:lpstr>Is This Going to Scale?</vt:lpstr>
      <vt:lpstr>What is Identity Management?</vt:lpstr>
      <vt:lpstr>Identity and Access Management</vt:lpstr>
      <vt:lpstr>Remember the Chaos?</vt:lpstr>
      <vt:lpstr>Identity Integration</vt:lpstr>
      <vt:lpstr>IAM Benefits</vt:lpstr>
      <vt:lpstr>Some Basic Definitions</vt:lpstr>
      <vt:lpstr>Components of IAM</vt:lpstr>
      <vt:lpstr>Identify Management Technologies</vt:lpstr>
      <vt:lpstr>What are Digital Certificates?</vt:lpstr>
      <vt:lpstr>What are Certification Authorities?</vt:lpstr>
      <vt:lpstr>What is the Process of obtaining a Certificate?</vt:lpstr>
      <vt:lpstr>Digital Certificates </vt:lpstr>
      <vt:lpstr>Types of Digital Certificates</vt:lpstr>
      <vt:lpstr>What Does a Digital Certificate Contain?</vt:lpstr>
      <vt:lpstr>Why are they Used?</vt:lpstr>
      <vt:lpstr>Where are Digital Certificates Used?</vt:lpstr>
      <vt:lpstr>Why do I need a Digital Certificate?</vt:lpstr>
      <vt:lpstr>Digital Certificates Have Vulnerabilities?</vt:lpstr>
      <vt:lpstr>Digital Certificates and Vulnerabilities?</vt:lpstr>
      <vt:lpstr>KERBEROS</vt:lpstr>
      <vt:lpstr>Kerberos</vt:lpstr>
      <vt:lpstr>Kerberos 4 Overview</vt:lpstr>
      <vt:lpstr>Kerberos 4 Overview</vt:lpstr>
      <vt:lpstr>Kerberos Realms</vt:lpstr>
      <vt:lpstr>Inter-realm authentication</vt:lpstr>
      <vt:lpstr>Kerberos Version 5</vt:lpstr>
      <vt:lpstr>Kerberos - in practice   </vt:lpstr>
      <vt:lpstr> Biometrics </vt:lpstr>
      <vt:lpstr>How are people identified?</vt:lpstr>
      <vt:lpstr>Person Identification</vt:lpstr>
      <vt:lpstr>Automatic Identification</vt:lpstr>
      <vt:lpstr>Problems with Possession- or Knowledge-based Approaches</vt:lpstr>
      <vt:lpstr>Identification Problems</vt:lpstr>
      <vt:lpstr>Why Biometrics</vt:lpstr>
      <vt:lpstr>Why Biometrics?</vt:lpstr>
      <vt:lpstr>Mentioning the Obvious</vt:lpstr>
      <vt:lpstr>PowerPoint Presentation</vt:lpstr>
      <vt:lpstr>Comparison of Biometric Techniques</vt:lpstr>
      <vt:lpstr>Key Biometric Terms and Process</vt:lpstr>
      <vt:lpstr>Using Biometrics Enrollment, Verification Recognition</vt:lpstr>
      <vt:lpstr>Using Biometrics</vt:lpstr>
      <vt:lpstr>Discussion: Verification and Identification</vt:lpstr>
      <vt:lpstr>When are verification and identification appropriate? </vt:lpstr>
      <vt:lpstr>Behavioral vs Physical Traits</vt:lpstr>
      <vt:lpstr>Errors for Biometric Authentication</vt:lpstr>
      <vt:lpstr>Issues with Biometric Authentication</vt:lpstr>
      <vt:lpstr>Hardware / software tokens</vt:lpstr>
      <vt:lpstr>Hardware  tokens</vt:lpstr>
      <vt:lpstr>Software  tokens</vt:lpstr>
      <vt:lpstr>Software  tokens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Level 4 Certificate in Security Technology Building Blocks Enhanced Syllabus</dc:title>
  <dc:creator>Len Shand</dc:creator>
  <cp:lastModifiedBy>Madhu Khurene</cp:lastModifiedBy>
  <cp:revision>294</cp:revision>
  <dcterms:created xsi:type="dcterms:W3CDTF">2020-01-21T07:47:05Z</dcterms:created>
  <dcterms:modified xsi:type="dcterms:W3CDTF">2020-11-04T14:53:13Z</dcterms:modified>
</cp:coreProperties>
</file>