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9" r:id="rId3"/>
    <p:sldId id="298" r:id="rId4"/>
    <p:sldId id="260" r:id="rId5"/>
    <p:sldId id="261" r:id="rId6"/>
    <p:sldId id="299" r:id="rId7"/>
    <p:sldId id="301" r:id="rId8"/>
    <p:sldId id="302" r:id="rId9"/>
    <p:sldId id="303" r:id="rId10"/>
    <p:sldId id="304" r:id="rId11"/>
    <p:sldId id="305" r:id="rId12"/>
    <p:sldId id="306" r:id="rId13"/>
    <p:sldId id="307" r:id="rId14"/>
    <p:sldId id="308" r:id="rId15"/>
    <p:sldId id="311" r:id="rId16"/>
    <p:sldId id="309" r:id="rId17"/>
    <p:sldId id="310" r:id="rId18"/>
    <p:sldId id="312" r:id="rId19"/>
    <p:sldId id="313" r:id="rId20"/>
    <p:sldId id="314" r:id="rId21"/>
    <p:sldId id="315" r:id="rId22"/>
    <p:sldId id="316" r:id="rId23"/>
    <p:sldId id="319" r:id="rId24"/>
    <p:sldId id="320" r:id="rId25"/>
    <p:sldId id="317" r:id="rId26"/>
    <p:sldId id="321" r:id="rId27"/>
    <p:sldId id="322" r:id="rId28"/>
    <p:sldId id="323" r:id="rId29"/>
    <p:sldId id="324" r:id="rId30"/>
    <p:sldId id="326" r:id="rId31"/>
    <p:sldId id="325" r:id="rId32"/>
    <p:sldId id="300" r:id="rId33"/>
    <p:sldId id="329" r:id="rId34"/>
    <p:sldId id="328" r:id="rId35"/>
    <p:sldId id="330" r:id="rId36"/>
    <p:sldId id="32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24" autoAdjust="0"/>
    <p:restoredTop sz="94660"/>
  </p:normalViewPr>
  <p:slideViewPr>
    <p:cSldViewPr snapToGrid="0">
      <p:cViewPr varScale="1">
        <p:scale>
          <a:sx n="60" d="100"/>
          <a:sy n="60" d="100"/>
        </p:scale>
        <p:origin x="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8004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22/01/2021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1870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22/01/2021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202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96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731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5724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1762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8653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5779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2700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22/01/2021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909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65DF00-8652-4A0F-B4F0-F147D856B8AE}"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26056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3.org/WAI/fundamentals/accessibility-principles/" TargetMode="External"/><Relationship Id="rId2" Type="http://schemas.openxmlformats.org/officeDocument/2006/relationships/hyperlink" Target="https://www.w3.org/WA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w3.org/WAI/fundamentals/accessibility-principles/" TargetMode="External"/><Relationship Id="rId2" Type="http://schemas.openxmlformats.org/officeDocument/2006/relationships/hyperlink" Target="https://www.w3.org/WAI"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1" y="2708920"/>
            <a:ext cx="6336704" cy="1373070"/>
          </a:xfrm>
        </p:spPr>
        <p:txBody>
          <a:bodyPr>
            <a:noAutofit/>
          </a:bodyPr>
          <a:lstStyle/>
          <a:p>
            <a:pPr algn="l"/>
            <a:r>
              <a:rPr lang="en-US" sz="4000" b="1" dirty="0"/>
              <a:t>BCS Level 3 Certificate in Programming</a:t>
            </a:r>
            <a:endParaRPr lang="en-GB" sz="4000" dirty="0"/>
          </a:p>
        </p:txBody>
      </p:sp>
      <p:sp>
        <p:nvSpPr>
          <p:cNvPr id="3" name="Subtitle 2"/>
          <p:cNvSpPr>
            <a:spLocks noGrp="1"/>
          </p:cNvSpPr>
          <p:nvPr>
            <p:ph type="subTitle" idx="1"/>
          </p:nvPr>
        </p:nvSpPr>
        <p:spPr/>
        <p:txBody>
          <a:bodyPr/>
          <a:lstStyle/>
          <a:p>
            <a:r>
              <a:rPr lang="en-US" b="1" dirty="0"/>
              <a:t>QAN 603/1192/7</a:t>
            </a:r>
            <a:endParaRPr lang="en-GB" dirty="0"/>
          </a:p>
        </p:txBody>
      </p:sp>
    </p:spTree>
    <p:extLst>
      <p:ext uri="{BB962C8B-B14F-4D97-AF65-F5344CB8AC3E}">
        <p14:creationId xmlns:p14="http://schemas.microsoft.com/office/powerpoint/2010/main" val="90543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991B-7048-2847-8CE6-07356FFEF817}"/>
              </a:ext>
            </a:extLst>
          </p:cNvPr>
          <p:cNvSpPr>
            <a:spLocks noGrp="1"/>
          </p:cNvSpPr>
          <p:nvPr>
            <p:ph type="title"/>
          </p:nvPr>
        </p:nvSpPr>
        <p:spPr/>
        <p:txBody>
          <a:bodyPr/>
          <a:lstStyle/>
          <a:p>
            <a:r>
              <a:rPr lang="en-US" dirty="0"/>
              <a:t>Layout appropriate to task </a:t>
            </a:r>
          </a:p>
        </p:txBody>
      </p:sp>
      <p:sp>
        <p:nvSpPr>
          <p:cNvPr id="4" name="Text Box 18">
            <a:extLst>
              <a:ext uri="{FF2B5EF4-FFF2-40B4-BE49-F238E27FC236}">
                <a16:creationId xmlns:a16="http://schemas.microsoft.com/office/drawing/2014/main" id="{BEF54F05-ED28-EF4F-AD45-992579F77B21}"/>
              </a:ext>
            </a:extLst>
          </p:cNvPr>
          <p:cNvSpPr txBox="1">
            <a:spLocks noChangeArrowheads="1"/>
          </p:cNvSpPr>
          <p:nvPr/>
        </p:nvSpPr>
        <p:spPr bwMode="auto">
          <a:xfrm>
            <a:off x="6504442" y="2148401"/>
            <a:ext cx="4032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The layout of the interface would have to be appropriate for the type of task it is supposed to do. A paint or CAD package would have icons and menus appropriate for drawing tasks rather than layout for spreadsheet work. Software to help young children with Maths would have little text and lots of pictures.</a:t>
            </a:r>
          </a:p>
          <a:p>
            <a:pPr eaLnBrk="1" hangingPunct="1"/>
            <a:r>
              <a:rPr lang="en-GB" altLang="en-US" dirty="0"/>
              <a:t> </a:t>
            </a:r>
          </a:p>
        </p:txBody>
      </p:sp>
      <p:pic>
        <p:nvPicPr>
          <p:cNvPr id="5" name="Picture 22">
            <a:extLst>
              <a:ext uri="{FF2B5EF4-FFF2-40B4-BE49-F238E27FC236}">
                <a16:creationId xmlns:a16="http://schemas.microsoft.com/office/drawing/2014/main" id="{F93BEE17-84BD-7D4A-996B-20B41EFD82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98" y="2115305"/>
            <a:ext cx="3600450" cy="25209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23">
            <a:extLst>
              <a:ext uri="{FF2B5EF4-FFF2-40B4-BE49-F238E27FC236}">
                <a16:creationId xmlns:a16="http://schemas.microsoft.com/office/drawing/2014/main" id="{4848AF75-281A-EB49-9857-43A427B047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48" y="3993877"/>
            <a:ext cx="3384550" cy="2447925"/>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4">
            <a:extLst>
              <a:ext uri="{FF2B5EF4-FFF2-40B4-BE49-F238E27FC236}">
                <a16:creationId xmlns:a16="http://schemas.microsoft.com/office/drawing/2014/main" id="{61403655-7ECF-0B4F-8801-C561B6600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58611" b="18889"/>
          <a:stretch>
            <a:fillRect/>
          </a:stretch>
        </p:blipFill>
        <p:spPr bwMode="auto">
          <a:xfrm>
            <a:off x="4076813" y="2148401"/>
            <a:ext cx="2328863" cy="28527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7" descr="subtraction-game-22">
            <a:extLst>
              <a:ext uri="{FF2B5EF4-FFF2-40B4-BE49-F238E27FC236}">
                <a16:creationId xmlns:a16="http://schemas.microsoft.com/office/drawing/2014/main" id="{16ED3153-AF29-424C-BE02-FB3C096B7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333" y="4737509"/>
            <a:ext cx="27368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910A-60F3-CE41-9862-9ADA552E0ED1}"/>
              </a:ext>
            </a:extLst>
          </p:cNvPr>
          <p:cNvSpPr>
            <a:spLocks noGrp="1"/>
          </p:cNvSpPr>
          <p:nvPr>
            <p:ph type="title"/>
          </p:nvPr>
        </p:nvSpPr>
        <p:spPr/>
        <p:txBody>
          <a:bodyPr/>
          <a:lstStyle/>
          <a:p>
            <a:r>
              <a:rPr lang="en-US" dirty="0"/>
              <a:t>Differentiation between user expertise</a:t>
            </a:r>
          </a:p>
        </p:txBody>
      </p:sp>
      <p:pic>
        <p:nvPicPr>
          <p:cNvPr id="4" name="Picture 5" descr="1749032">
            <a:extLst>
              <a:ext uri="{FF2B5EF4-FFF2-40B4-BE49-F238E27FC236}">
                <a16:creationId xmlns:a16="http://schemas.microsoft.com/office/drawing/2014/main" id="{06EB189B-AA2A-EC46-A7B7-92F2342F4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86" y="2070440"/>
            <a:ext cx="223361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9154593">
            <a:extLst>
              <a:ext uri="{FF2B5EF4-FFF2-40B4-BE49-F238E27FC236}">
                <a16:creationId xmlns:a16="http://schemas.microsoft.com/office/drawing/2014/main" id="{9143C3B5-3090-5544-A11F-7A6EB4D15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342" y="2080891"/>
            <a:ext cx="1754680" cy="270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82561012">
            <a:extLst>
              <a:ext uri="{FF2B5EF4-FFF2-40B4-BE49-F238E27FC236}">
                <a16:creationId xmlns:a16="http://schemas.microsoft.com/office/drawing/2014/main" id="{4848D3EC-9925-2D48-B687-59A3ABA80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86" y="3741815"/>
            <a:ext cx="1735994" cy="260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45376324">
            <a:extLst>
              <a:ext uri="{FF2B5EF4-FFF2-40B4-BE49-F238E27FC236}">
                <a16:creationId xmlns:a16="http://schemas.microsoft.com/office/drawing/2014/main" id="{F13F5766-06F0-6C45-9D8E-F61B47066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409" y="5032556"/>
            <a:ext cx="19796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7A10ACF8-6A7A-BE4B-AFB0-6AC33096AF91}"/>
              </a:ext>
            </a:extLst>
          </p:cNvPr>
          <p:cNvSpPr txBox="1">
            <a:spLocks noChangeArrowheads="1"/>
          </p:cNvSpPr>
          <p:nvPr/>
        </p:nvSpPr>
        <p:spPr bwMode="auto">
          <a:xfrm>
            <a:off x="6713194" y="2281203"/>
            <a:ext cx="381635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Design of interface should consider the expertise and needs of the users.</a:t>
            </a:r>
          </a:p>
          <a:p>
            <a:pPr eaLnBrk="1" hangingPunct="1">
              <a:spcBef>
                <a:spcPct val="50000"/>
              </a:spcBef>
            </a:pPr>
            <a:r>
              <a:rPr lang="en-GB" altLang="en-US" dirty="0"/>
              <a:t>Users can range from </a:t>
            </a:r>
            <a:r>
              <a:rPr lang="en-GB" altLang="en-US" b="1" u="sng" dirty="0"/>
              <a:t>novices</a:t>
            </a:r>
            <a:r>
              <a:rPr lang="en-GB" altLang="en-US" dirty="0"/>
              <a:t> with very limited knowledge of computers to </a:t>
            </a:r>
            <a:r>
              <a:rPr lang="en-GB" altLang="en-US" b="1" u="sng" dirty="0"/>
              <a:t>experienced users</a:t>
            </a:r>
            <a:r>
              <a:rPr lang="en-GB" altLang="en-US" dirty="0"/>
              <a:t> who use a computer daily to </a:t>
            </a:r>
            <a:r>
              <a:rPr lang="en-GB" altLang="en-US" b="1" u="sng" dirty="0"/>
              <a:t>experts</a:t>
            </a:r>
            <a:r>
              <a:rPr lang="en-GB" altLang="en-US" dirty="0"/>
              <a:t> who use computers to programme and create new software. </a:t>
            </a:r>
          </a:p>
        </p:txBody>
      </p:sp>
    </p:spTree>
    <p:extLst>
      <p:ext uri="{BB962C8B-B14F-4D97-AF65-F5344CB8AC3E}">
        <p14:creationId xmlns:p14="http://schemas.microsoft.com/office/powerpoint/2010/main" val="99519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073A-F505-9D4C-B012-78AAD1D64522}"/>
              </a:ext>
            </a:extLst>
          </p:cNvPr>
          <p:cNvSpPr>
            <a:spLocks noGrp="1"/>
          </p:cNvSpPr>
          <p:nvPr>
            <p:ph type="title"/>
          </p:nvPr>
        </p:nvSpPr>
        <p:spPr/>
        <p:txBody>
          <a:bodyPr/>
          <a:lstStyle/>
          <a:p>
            <a:r>
              <a:rPr lang="en-US" dirty="0"/>
              <a:t>Clear navigational structure</a:t>
            </a:r>
          </a:p>
        </p:txBody>
      </p:sp>
      <p:pic>
        <p:nvPicPr>
          <p:cNvPr id="4" name="Picture 12">
            <a:extLst>
              <a:ext uri="{FF2B5EF4-FFF2-40B4-BE49-F238E27FC236}">
                <a16:creationId xmlns:a16="http://schemas.microsoft.com/office/drawing/2014/main" id="{4095EEDC-6BDB-0844-AE15-7779CA1FC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408" y="4508500"/>
            <a:ext cx="2449512" cy="183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13">
            <a:extLst>
              <a:ext uri="{FF2B5EF4-FFF2-40B4-BE49-F238E27FC236}">
                <a16:creationId xmlns:a16="http://schemas.microsoft.com/office/drawing/2014/main" id="{BF6CC1B0-2DAE-6A4B-BE5F-2583B4068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233" y="4508500"/>
            <a:ext cx="2447925"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4">
            <a:extLst>
              <a:ext uri="{FF2B5EF4-FFF2-40B4-BE49-F238E27FC236}">
                <a16:creationId xmlns:a16="http://schemas.microsoft.com/office/drawing/2014/main" id="{253F154F-C7C9-174C-A39F-F0EBC0C3C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2620" y="4508500"/>
            <a:ext cx="2447925"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1">
            <a:extLst>
              <a:ext uri="{FF2B5EF4-FFF2-40B4-BE49-F238E27FC236}">
                <a16:creationId xmlns:a16="http://schemas.microsoft.com/office/drawing/2014/main" id="{640824EF-28AF-4B48-BBFA-43B0C19ED44A}"/>
              </a:ext>
            </a:extLst>
          </p:cNvPr>
          <p:cNvSpPr txBox="1">
            <a:spLocks noChangeArrowheads="1"/>
          </p:cNvSpPr>
          <p:nvPr/>
        </p:nvSpPr>
        <p:spPr bwMode="auto">
          <a:xfrm>
            <a:off x="1655763" y="2058003"/>
            <a:ext cx="7416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User interfaces should be clear to the user so that tasks can be carried out easily without any confusion. Some packages have </a:t>
            </a:r>
            <a:r>
              <a:rPr lang="en-GB" altLang="en-US" b="1" u="sng" dirty="0"/>
              <a:t>wizards</a:t>
            </a:r>
            <a:r>
              <a:rPr lang="en-GB" altLang="en-US" dirty="0"/>
              <a:t> to help with difficult tasks  -  creating forms or reports in database packages.</a:t>
            </a:r>
          </a:p>
          <a:p>
            <a:pPr eaLnBrk="1" hangingPunct="1"/>
            <a:endParaRPr lang="en-GB" altLang="en-US" dirty="0"/>
          </a:p>
          <a:p>
            <a:pPr eaLnBrk="1" hangingPunct="1"/>
            <a:r>
              <a:rPr lang="en-GB" altLang="en-US" dirty="0"/>
              <a:t> On websites </a:t>
            </a:r>
            <a:r>
              <a:rPr lang="en-GB" altLang="en-US" b="1" u="sng" dirty="0"/>
              <a:t>navigation buttons</a:t>
            </a:r>
            <a:r>
              <a:rPr lang="en-GB" altLang="en-US" dirty="0"/>
              <a:t> are located in same position so that a user is able to find the required button in the same position on every page, this applies to most software packages where  </a:t>
            </a:r>
            <a:r>
              <a:rPr lang="en-GB" altLang="en-US" b="1" u="sng" dirty="0"/>
              <a:t>‘File’ ‘Edit’ buttons</a:t>
            </a:r>
            <a:r>
              <a:rPr lang="en-GB" altLang="en-US" dirty="0"/>
              <a:t> are located on the interface.</a:t>
            </a:r>
          </a:p>
          <a:p>
            <a:pPr eaLnBrk="1" hangingPunct="1"/>
            <a:r>
              <a:rPr lang="en-GB" altLang="en-US" dirty="0"/>
              <a:t> </a:t>
            </a:r>
          </a:p>
        </p:txBody>
      </p:sp>
      <p:sp>
        <p:nvSpPr>
          <p:cNvPr id="8" name="AutoShape 15">
            <a:extLst>
              <a:ext uri="{FF2B5EF4-FFF2-40B4-BE49-F238E27FC236}">
                <a16:creationId xmlns:a16="http://schemas.microsoft.com/office/drawing/2014/main" id="{D7BE75AF-044F-9D49-A6C2-195E1841E5BF}"/>
              </a:ext>
            </a:extLst>
          </p:cNvPr>
          <p:cNvSpPr>
            <a:spLocks noChangeArrowheads="1"/>
          </p:cNvSpPr>
          <p:nvPr/>
        </p:nvSpPr>
        <p:spPr bwMode="auto">
          <a:xfrm>
            <a:off x="3758433" y="5805488"/>
            <a:ext cx="576262" cy="144462"/>
          </a:xfrm>
          <a:prstGeom prst="rightArrow">
            <a:avLst>
              <a:gd name="adj1" fmla="val 50000"/>
              <a:gd name="adj2" fmla="val 99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AutoShape 16">
            <a:extLst>
              <a:ext uri="{FF2B5EF4-FFF2-40B4-BE49-F238E27FC236}">
                <a16:creationId xmlns:a16="http://schemas.microsoft.com/office/drawing/2014/main" id="{239991D4-B555-254B-BF6E-418E96AEC0AF}"/>
              </a:ext>
            </a:extLst>
          </p:cNvPr>
          <p:cNvSpPr>
            <a:spLocks noChangeArrowheads="1"/>
          </p:cNvSpPr>
          <p:nvPr/>
        </p:nvSpPr>
        <p:spPr bwMode="auto">
          <a:xfrm>
            <a:off x="6422258" y="5876925"/>
            <a:ext cx="576262" cy="144463"/>
          </a:xfrm>
          <a:prstGeom prst="rightArrow">
            <a:avLst>
              <a:gd name="adj1" fmla="val 50000"/>
              <a:gd name="adj2" fmla="val 9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279935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3541-2024-8546-88BF-1F0B375D6A65}"/>
              </a:ext>
            </a:extLst>
          </p:cNvPr>
          <p:cNvSpPr>
            <a:spLocks noGrp="1"/>
          </p:cNvSpPr>
          <p:nvPr>
            <p:ph type="title"/>
          </p:nvPr>
        </p:nvSpPr>
        <p:spPr/>
        <p:txBody>
          <a:bodyPr/>
          <a:lstStyle/>
          <a:p>
            <a:r>
              <a:rPr lang="en-US" dirty="0"/>
              <a:t>Disabled people using computers</a:t>
            </a:r>
          </a:p>
        </p:txBody>
      </p:sp>
      <p:pic>
        <p:nvPicPr>
          <p:cNvPr id="4" name="Picture 5" descr="16011945">
            <a:extLst>
              <a:ext uri="{FF2B5EF4-FFF2-40B4-BE49-F238E27FC236}">
                <a16:creationId xmlns:a16="http://schemas.microsoft.com/office/drawing/2014/main" id="{74C8125E-9E2C-EB4C-ABF9-D1E25D0CF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45" y="2158236"/>
            <a:ext cx="2745451" cy="412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A7E38BB9-55BF-3543-A717-A259269AD5CA}"/>
              </a:ext>
            </a:extLst>
          </p:cNvPr>
          <p:cNvSpPr txBox="1">
            <a:spLocks noChangeArrowheads="1"/>
          </p:cNvSpPr>
          <p:nvPr/>
        </p:nvSpPr>
        <p:spPr bwMode="auto">
          <a:xfrm>
            <a:off x="702847" y="2158236"/>
            <a:ext cx="496728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People with special needs should have access to computers so that they are not discriminated.</a:t>
            </a:r>
          </a:p>
          <a:p>
            <a:pPr eaLnBrk="1" hangingPunct="1">
              <a:spcBef>
                <a:spcPct val="50000"/>
              </a:spcBef>
            </a:pPr>
            <a:r>
              <a:rPr lang="en-GB" altLang="en-US" dirty="0"/>
              <a:t>Some users can be disabled or elderly so the design of the interface should consider these factors.</a:t>
            </a:r>
          </a:p>
          <a:p>
            <a:pPr eaLnBrk="1" hangingPunct="1">
              <a:spcBef>
                <a:spcPct val="50000"/>
              </a:spcBef>
            </a:pPr>
            <a:r>
              <a:rPr lang="en-GB" altLang="en-US" dirty="0"/>
              <a:t>Blind people could have help by using a ‘talking computer’ or using Voice Interfaces to input data into the computer. Blind people can use Braille keyboards to type in information.</a:t>
            </a:r>
          </a:p>
          <a:p>
            <a:pPr eaLnBrk="1" hangingPunct="1">
              <a:spcBef>
                <a:spcPct val="50000"/>
              </a:spcBef>
            </a:pPr>
            <a:endParaRPr lang="en-GB" altLang="en-US" dirty="0"/>
          </a:p>
          <a:p>
            <a:pPr eaLnBrk="1" hangingPunct="1">
              <a:spcBef>
                <a:spcPct val="50000"/>
              </a:spcBef>
            </a:pPr>
            <a:r>
              <a:rPr lang="en-GB" altLang="en-US" dirty="0"/>
              <a:t>Text can be increased in size to help visually impaired people,</a:t>
            </a:r>
          </a:p>
        </p:txBody>
      </p:sp>
    </p:spTree>
    <p:extLst>
      <p:ext uri="{BB962C8B-B14F-4D97-AF65-F5344CB8AC3E}">
        <p14:creationId xmlns:p14="http://schemas.microsoft.com/office/powerpoint/2010/main" val="373417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A928-DCA4-AE47-BAEA-BECFBE496E27}"/>
              </a:ext>
            </a:extLst>
          </p:cNvPr>
          <p:cNvSpPr>
            <a:spLocks noGrp="1"/>
          </p:cNvSpPr>
          <p:nvPr>
            <p:ph type="title"/>
          </p:nvPr>
        </p:nvSpPr>
        <p:spPr/>
        <p:txBody>
          <a:bodyPr/>
          <a:lstStyle/>
          <a:p>
            <a:r>
              <a:rPr lang="en-US" dirty="0" err="1"/>
              <a:t>Fitt’s</a:t>
            </a:r>
            <a:r>
              <a:rPr lang="en-US" dirty="0"/>
              <a:t> Law - paraphrased</a:t>
            </a:r>
          </a:p>
        </p:txBody>
      </p:sp>
      <p:sp>
        <p:nvSpPr>
          <p:cNvPr id="3" name="Content Placeholder 2">
            <a:extLst>
              <a:ext uri="{FF2B5EF4-FFF2-40B4-BE49-F238E27FC236}">
                <a16:creationId xmlns:a16="http://schemas.microsoft.com/office/drawing/2014/main" id="{FDA2BF82-FCBE-5B40-9DAE-1471F3646972}"/>
              </a:ext>
            </a:extLst>
          </p:cNvPr>
          <p:cNvSpPr>
            <a:spLocks noGrp="1"/>
          </p:cNvSpPr>
          <p:nvPr>
            <p:ph idx="1"/>
          </p:nvPr>
        </p:nvSpPr>
        <p:spPr/>
        <p:txBody>
          <a:bodyPr/>
          <a:lstStyle/>
          <a:p>
            <a:r>
              <a:rPr lang="en-US" altLang="en-US" b="1" dirty="0"/>
              <a:t>The farther away a target is and the smaller its size, then the more difficult it is for the user to correctly land on that target. </a:t>
            </a:r>
            <a:endParaRPr lang="en-US" dirty="0"/>
          </a:p>
        </p:txBody>
      </p:sp>
      <p:pic>
        <p:nvPicPr>
          <p:cNvPr id="4" name="Picture 2">
            <a:extLst>
              <a:ext uri="{FF2B5EF4-FFF2-40B4-BE49-F238E27FC236}">
                <a16:creationId xmlns:a16="http://schemas.microsoft.com/office/drawing/2014/main" id="{524AF5A0-384A-6D4B-999A-43BC3F81A2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8204" y="4136531"/>
            <a:ext cx="64801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7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Hicks’ Law - paraphrased</a:t>
            </a:r>
          </a:p>
        </p:txBody>
      </p:sp>
      <p:sp>
        <p:nvSpPr>
          <p:cNvPr id="3" name="Content Placeholder 2"/>
          <p:cNvSpPr>
            <a:spLocks noGrp="1"/>
          </p:cNvSpPr>
          <p:nvPr>
            <p:ph idx="1"/>
          </p:nvPr>
        </p:nvSpPr>
        <p:spPr>
          <a:xfrm>
            <a:off x="459875" y="1852362"/>
            <a:ext cx="11590421" cy="4935956"/>
          </a:xfrm>
        </p:spPr>
        <p:txBody>
          <a:bodyPr/>
          <a:lstStyle/>
          <a:p>
            <a:r>
              <a:rPr lang="en-GB" dirty="0"/>
              <a:t>The more choices you present your users with, the longer it will take them to reach a decision</a:t>
            </a:r>
          </a:p>
        </p:txBody>
      </p:sp>
      <p:pic>
        <p:nvPicPr>
          <p:cNvPr id="4" name="Picture 3"/>
          <p:cNvPicPr>
            <a:picLocks noChangeAspect="1"/>
          </p:cNvPicPr>
          <p:nvPr/>
        </p:nvPicPr>
        <p:blipFill>
          <a:blip r:embed="rId2"/>
          <a:stretch>
            <a:fillRect/>
          </a:stretch>
        </p:blipFill>
        <p:spPr>
          <a:xfrm>
            <a:off x="461226" y="3295650"/>
            <a:ext cx="5452527" cy="3067046"/>
          </a:xfrm>
          <a:prstGeom prst="rect">
            <a:avLst/>
          </a:prstGeom>
        </p:spPr>
      </p:pic>
      <p:pic>
        <p:nvPicPr>
          <p:cNvPr id="5" name="Picture 4"/>
          <p:cNvPicPr>
            <a:picLocks noChangeAspect="1"/>
          </p:cNvPicPr>
          <p:nvPr/>
        </p:nvPicPr>
        <p:blipFill>
          <a:blip r:embed="rId3"/>
          <a:stretch>
            <a:fillRect/>
          </a:stretch>
        </p:blipFill>
        <p:spPr>
          <a:xfrm>
            <a:off x="6132849" y="3286121"/>
            <a:ext cx="5469467" cy="3076575"/>
          </a:xfrm>
          <a:prstGeom prst="rect">
            <a:avLst/>
          </a:prstGeom>
        </p:spPr>
      </p:pic>
    </p:spTree>
    <p:extLst>
      <p:ext uri="{BB962C8B-B14F-4D97-AF65-F5344CB8AC3E}">
        <p14:creationId xmlns:p14="http://schemas.microsoft.com/office/powerpoint/2010/main" val="207444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2FFC-D8B1-814E-9474-A93076C3457F}"/>
              </a:ext>
            </a:extLst>
          </p:cNvPr>
          <p:cNvSpPr>
            <a:spLocks noGrp="1"/>
          </p:cNvSpPr>
          <p:nvPr>
            <p:ph type="title"/>
          </p:nvPr>
        </p:nvSpPr>
        <p:spPr/>
        <p:txBody>
          <a:bodyPr/>
          <a:lstStyle/>
          <a:p>
            <a:r>
              <a:rPr lang="en-US" dirty="0"/>
              <a:t>Graphical User Interfaces</a:t>
            </a:r>
          </a:p>
        </p:txBody>
      </p:sp>
      <p:pic>
        <p:nvPicPr>
          <p:cNvPr id="4" name="Picture 3">
            <a:extLst>
              <a:ext uri="{FF2B5EF4-FFF2-40B4-BE49-F238E27FC236}">
                <a16:creationId xmlns:a16="http://schemas.microsoft.com/office/drawing/2014/main" id="{B34CC2ED-6119-934E-B41B-B84D7DB42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22" y="2218524"/>
            <a:ext cx="4310743" cy="2417083"/>
          </a:xfrm>
          <a:prstGeom prst="rect">
            <a:avLst/>
          </a:prstGeom>
        </p:spPr>
      </p:pic>
      <p:pic>
        <p:nvPicPr>
          <p:cNvPr id="5" name="Picture 4">
            <a:extLst>
              <a:ext uri="{FF2B5EF4-FFF2-40B4-BE49-F238E27FC236}">
                <a16:creationId xmlns:a16="http://schemas.microsoft.com/office/drawing/2014/main" id="{86BD03C8-0245-8141-A6B0-7CAB4AD84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252" y="2218524"/>
            <a:ext cx="4934293" cy="4062549"/>
          </a:xfrm>
          <a:prstGeom prst="rect">
            <a:avLst/>
          </a:prstGeom>
        </p:spPr>
      </p:pic>
      <p:sp>
        <p:nvSpPr>
          <p:cNvPr id="6" name="TextBox 5">
            <a:extLst>
              <a:ext uri="{FF2B5EF4-FFF2-40B4-BE49-F238E27FC236}">
                <a16:creationId xmlns:a16="http://schemas.microsoft.com/office/drawing/2014/main" id="{9DC9CEE0-95BC-134A-8F9A-997B1AAC579A}"/>
              </a:ext>
            </a:extLst>
          </p:cNvPr>
          <p:cNvSpPr txBox="1"/>
          <p:nvPr/>
        </p:nvSpPr>
        <p:spPr>
          <a:xfrm>
            <a:off x="680322" y="5016137"/>
            <a:ext cx="431074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Touch or keyboard/mouse?</a:t>
            </a:r>
          </a:p>
          <a:p>
            <a:pPr marL="742950" lvl="1" indent="-285750">
              <a:buFont typeface="Arial" panose="020B0604020202020204" pitchFamily="34" charset="0"/>
              <a:buChar char="•"/>
            </a:pPr>
            <a:r>
              <a:rPr lang="en-US" dirty="0"/>
              <a:t>Target size?</a:t>
            </a:r>
          </a:p>
          <a:p>
            <a:pPr marL="742950" lvl="1" indent="-285750">
              <a:buFont typeface="Arial" panose="020B0604020202020204" pitchFamily="34" charset="0"/>
              <a:buChar char="•"/>
            </a:pPr>
            <a:r>
              <a:rPr lang="en-US" dirty="0"/>
              <a:t>Pixel precision?</a:t>
            </a:r>
          </a:p>
          <a:p>
            <a:endParaRPr lang="en-US" dirty="0"/>
          </a:p>
        </p:txBody>
      </p:sp>
    </p:spTree>
    <p:extLst>
      <p:ext uri="{BB962C8B-B14F-4D97-AF65-F5344CB8AC3E}">
        <p14:creationId xmlns:p14="http://schemas.microsoft.com/office/powerpoint/2010/main" val="231835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17BC-839E-5445-A1EB-B37D8EE4AFCB}"/>
              </a:ext>
            </a:extLst>
          </p:cNvPr>
          <p:cNvSpPr>
            <a:spLocks noGrp="1"/>
          </p:cNvSpPr>
          <p:nvPr>
            <p:ph type="title"/>
          </p:nvPr>
        </p:nvSpPr>
        <p:spPr/>
        <p:txBody>
          <a:bodyPr/>
          <a:lstStyle/>
          <a:p>
            <a:r>
              <a:rPr lang="en-US" dirty="0"/>
              <a:t>GUI - Screen size</a:t>
            </a:r>
          </a:p>
        </p:txBody>
      </p:sp>
      <p:pic>
        <p:nvPicPr>
          <p:cNvPr id="4" name="Picture 3">
            <a:extLst>
              <a:ext uri="{FF2B5EF4-FFF2-40B4-BE49-F238E27FC236}">
                <a16:creationId xmlns:a16="http://schemas.microsoft.com/office/drawing/2014/main" id="{AFD38A3E-44F3-5F47-907C-B61732AAD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2338725"/>
            <a:ext cx="1868922" cy="3722440"/>
          </a:xfrm>
          <a:prstGeom prst="rect">
            <a:avLst/>
          </a:prstGeom>
        </p:spPr>
      </p:pic>
      <p:pic>
        <p:nvPicPr>
          <p:cNvPr id="5" name="Picture 4">
            <a:extLst>
              <a:ext uri="{FF2B5EF4-FFF2-40B4-BE49-F238E27FC236}">
                <a16:creationId xmlns:a16="http://schemas.microsoft.com/office/drawing/2014/main" id="{81DA8FBC-AD49-414B-AE71-052C48197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244" y="2534668"/>
            <a:ext cx="4008383" cy="3226052"/>
          </a:xfrm>
          <a:prstGeom prst="rect">
            <a:avLst/>
          </a:prstGeom>
        </p:spPr>
      </p:pic>
      <p:pic>
        <p:nvPicPr>
          <p:cNvPr id="6" name="Picture 5">
            <a:extLst>
              <a:ext uri="{FF2B5EF4-FFF2-40B4-BE49-F238E27FC236}">
                <a16:creationId xmlns:a16="http://schemas.microsoft.com/office/drawing/2014/main" id="{BAD18F9C-9B4C-544F-884C-62AADD717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654" y="3284574"/>
            <a:ext cx="3269180" cy="1830741"/>
          </a:xfrm>
          <a:prstGeom prst="rect">
            <a:avLst/>
          </a:prstGeom>
        </p:spPr>
      </p:pic>
    </p:spTree>
    <p:extLst>
      <p:ext uri="{BB962C8B-B14F-4D97-AF65-F5344CB8AC3E}">
        <p14:creationId xmlns:p14="http://schemas.microsoft.com/office/powerpoint/2010/main" val="194251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Contrast helps direct the viewer’s eyes to what’s important and helps them focus on what to do next.</a:t>
            </a:r>
          </a:p>
        </p:txBody>
      </p:sp>
      <p:pic>
        <p:nvPicPr>
          <p:cNvPr id="2052" name="Picture 4" descr="https://www.userfocus.co.uk/images/Fig1CR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52" y="3535362"/>
            <a:ext cx="3828198" cy="10256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userfocus.co.uk/images/Fig2CR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535362"/>
            <a:ext cx="3359129"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0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Systems are more usable (and easier to learn) when similar stuff is presented in similar ways - repetition. </a:t>
            </a:r>
          </a:p>
          <a:p>
            <a:r>
              <a:rPr lang="en-GB" dirty="0"/>
              <a:t>Internal consistency means using the same kind of fonts, icons, headings, links, list styles and page layout. </a:t>
            </a:r>
          </a:p>
          <a:p>
            <a:r>
              <a:rPr lang="en-GB" dirty="0"/>
              <a:t>External consistency means using standard buttons, link colours and search results</a:t>
            </a:r>
          </a:p>
        </p:txBody>
      </p:sp>
      <p:pic>
        <p:nvPicPr>
          <p:cNvPr id="3074" name="Picture 2" descr="Image result for windows rib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23" y="3834809"/>
            <a:ext cx="4785480" cy="22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2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Syllabus</a:t>
            </a:r>
          </a:p>
        </p:txBody>
      </p:sp>
      <p:sp>
        <p:nvSpPr>
          <p:cNvPr id="3" name="Content Placeholder 2"/>
          <p:cNvSpPr>
            <a:spLocks noGrp="1"/>
          </p:cNvSpPr>
          <p:nvPr>
            <p:ph idx="1"/>
          </p:nvPr>
        </p:nvSpPr>
        <p:spPr>
          <a:xfrm>
            <a:off x="2034241" y="2336873"/>
            <a:ext cx="7210396" cy="4044455"/>
          </a:xfrm>
        </p:spPr>
        <p:txBody>
          <a:bodyPr>
            <a:normAutofit/>
          </a:bodyPr>
          <a:lstStyle/>
          <a:p>
            <a:pPr lvl="0"/>
            <a:r>
              <a:rPr lang="en-US" dirty="0"/>
              <a:t>Implementing software code following a logical approach (17.5%, K3)</a:t>
            </a:r>
            <a:endParaRPr lang="en-GB" dirty="0"/>
          </a:p>
          <a:p>
            <a:r>
              <a:rPr lang="en-GB" dirty="0"/>
              <a:t>How code integrates into the wider project (10%, K2)</a:t>
            </a:r>
          </a:p>
          <a:p>
            <a:r>
              <a:rPr lang="en-GB" dirty="0"/>
              <a:t>Developing software against a set of functional and non-functional requirements (15%, K2)</a:t>
            </a:r>
          </a:p>
          <a:p>
            <a:r>
              <a:rPr lang="en-GB" dirty="0"/>
              <a:t>The end user context for software development (7.5%, K2)</a:t>
            </a:r>
          </a:p>
          <a:p>
            <a:r>
              <a:rPr lang="en-GB" dirty="0"/>
              <a:t>Connecting code to data sources (5%, K2) Database normalisation (5%, K3)</a:t>
            </a:r>
          </a:p>
          <a:p>
            <a:r>
              <a:rPr lang="en-GB" dirty="0"/>
              <a:t>Following good coding practices (12.5%, K2)</a:t>
            </a:r>
          </a:p>
          <a:p>
            <a:r>
              <a:rPr lang="en-GB" dirty="0"/>
              <a:t>Principles of good interface design (10%, K2)</a:t>
            </a:r>
          </a:p>
          <a:p>
            <a:r>
              <a:rPr lang="en-GB" dirty="0"/>
              <a:t>Building in security software (17.5%, K2)</a:t>
            </a:r>
          </a:p>
          <a:p>
            <a:endParaRPr lang="en-GB" sz="2000" dirty="0"/>
          </a:p>
        </p:txBody>
      </p:sp>
    </p:spTree>
    <p:extLst>
      <p:ext uri="{BB962C8B-B14F-4D97-AF65-F5344CB8AC3E}">
        <p14:creationId xmlns:p14="http://schemas.microsoft.com/office/powerpoint/2010/main" val="157808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Alignment simply means making sure that all elements of the design line up horizontally and vertically. </a:t>
            </a:r>
          </a:p>
        </p:txBody>
      </p:sp>
      <p:pic>
        <p:nvPicPr>
          <p:cNvPr id="4098" name="Picture 2" descr="https://www.userfocus.co.uk/images/Fig4CR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3244850"/>
            <a:ext cx="5937546" cy="211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6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Place elements in a user interface near to each other, to indicate  that they are related</a:t>
            </a:r>
          </a:p>
        </p:txBody>
      </p:sp>
      <p:pic>
        <p:nvPicPr>
          <p:cNvPr id="5122" name="Picture 2" descr="https://www.userfocus.co.uk/images/Fig7CR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25" y="2386271"/>
            <a:ext cx="4473575" cy="357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6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1</a:t>
            </a:r>
          </a:p>
        </p:txBody>
      </p:sp>
      <p:sp>
        <p:nvSpPr>
          <p:cNvPr id="3" name="Content Placeholder 2"/>
          <p:cNvSpPr>
            <a:spLocks noGrp="1"/>
          </p:cNvSpPr>
          <p:nvPr>
            <p:ph idx="1"/>
          </p:nvPr>
        </p:nvSpPr>
        <p:spPr/>
        <p:txBody>
          <a:bodyPr>
            <a:normAutofit/>
          </a:bodyPr>
          <a:lstStyle/>
          <a:p>
            <a:r>
              <a:rPr lang="en-GB" b="1" dirty="0"/>
              <a:t>Usefulness</a:t>
            </a:r>
          </a:p>
          <a:p>
            <a:pPr lvl="1"/>
            <a:r>
              <a:rPr lang="en-GB" dirty="0"/>
              <a:t> The system should provide necessary utilities and address the real needs of users.</a:t>
            </a:r>
          </a:p>
          <a:p>
            <a:r>
              <a:rPr lang="en-GB" b="1" dirty="0"/>
              <a:t>Relevance:</a:t>
            </a:r>
            <a:r>
              <a:rPr lang="en-GB" dirty="0"/>
              <a:t> </a:t>
            </a:r>
          </a:p>
          <a:p>
            <a:pPr lvl="1"/>
            <a:r>
              <a:rPr lang="en-GB" dirty="0"/>
              <a:t>The information and functions provided to the user should be relevant to the user's task and context.</a:t>
            </a:r>
          </a:p>
          <a:p>
            <a:r>
              <a:rPr lang="en-GB" b="1" dirty="0"/>
              <a:t>Consistency</a:t>
            </a:r>
          </a:p>
          <a:p>
            <a:pPr lvl="1"/>
            <a:r>
              <a:rPr lang="en-GB" dirty="0"/>
              <a:t>Follow appropriate standards/conventions for the platform and the suite of products. Within an application (or a suite of applications), make sure that actions, terminology, and commands are used consistently.</a:t>
            </a:r>
          </a:p>
          <a:p>
            <a:r>
              <a:rPr lang="en-GB" b="1" dirty="0"/>
              <a:t>Real-world conventions:</a:t>
            </a:r>
            <a:r>
              <a:rPr lang="en-GB" dirty="0"/>
              <a:t> </a:t>
            </a:r>
          </a:p>
          <a:p>
            <a:pPr lvl="1"/>
            <a:r>
              <a:rPr lang="en-GB" dirty="0"/>
              <a:t>Use commonly understood concepts, terms and metaphors, follow real-world conventions (when appropriate), and present information in a natural and logical order.</a:t>
            </a:r>
          </a:p>
          <a:p>
            <a:r>
              <a:rPr lang="en-GB" b="1" dirty="0"/>
              <a:t>Simplicity</a:t>
            </a:r>
          </a:p>
          <a:p>
            <a:pPr lvl="1"/>
            <a:r>
              <a:rPr lang="en-GB" dirty="0"/>
              <a:t> Reduce clutter and eliminate any unnecessary or irrelevant elements.</a:t>
            </a:r>
          </a:p>
        </p:txBody>
      </p:sp>
    </p:spTree>
    <p:extLst>
      <p:ext uri="{BB962C8B-B14F-4D97-AF65-F5344CB8AC3E}">
        <p14:creationId xmlns:p14="http://schemas.microsoft.com/office/powerpoint/2010/main" val="20465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3</a:t>
            </a:r>
          </a:p>
        </p:txBody>
      </p:sp>
      <p:sp>
        <p:nvSpPr>
          <p:cNvPr id="3" name="Content Placeholder 2"/>
          <p:cNvSpPr>
            <a:spLocks noGrp="1"/>
          </p:cNvSpPr>
          <p:nvPr>
            <p:ph idx="1"/>
          </p:nvPr>
        </p:nvSpPr>
        <p:spPr>
          <a:xfrm>
            <a:off x="680322" y="2336872"/>
            <a:ext cx="9613861" cy="4216327"/>
          </a:xfrm>
        </p:spPr>
        <p:txBody>
          <a:bodyPr>
            <a:normAutofit/>
          </a:bodyPr>
          <a:lstStyle/>
          <a:p>
            <a:r>
              <a:rPr lang="en-GB" sz="1600" b="1" dirty="0"/>
              <a:t>Help and documentation:</a:t>
            </a:r>
          </a:p>
          <a:p>
            <a:pPr lvl="1"/>
            <a:r>
              <a:rPr lang="en-GB" sz="1600" dirty="0"/>
              <a:t>Ensure that any instructions are concise and focused on supporting the user's task.</a:t>
            </a:r>
          </a:p>
          <a:p>
            <a:r>
              <a:rPr lang="en-GB" sz="1600" b="1" dirty="0"/>
              <a:t>Error Prevention and Handling</a:t>
            </a:r>
          </a:p>
          <a:p>
            <a:pPr lvl="1"/>
            <a:r>
              <a:rPr lang="en-GB" sz="1600" dirty="0"/>
              <a:t>Allow reasonable variations in input. Prevent the user from making serious errors whenever possible, and ask for user confirmation before allowing a potentially destructive action.</a:t>
            </a:r>
          </a:p>
          <a:p>
            <a:r>
              <a:rPr lang="en-GB" sz="1600" b="1" dirty="0"/>
              <a:t>Error recovery:</a:t>
            </a:r>
            <a:r>
              <a:rPr lang="en-GB" sz="1600" dirty="0"/>
              <a:t> </a:t>
            </a:r>
          </a:p>
          <a:p>
            <a:pPr lvl="1"/>
            <a:r>
              <a:rPr lang="en-GB" sz="1600" dirty="0"/>
              <a:t>Provide clear, plain-language messages to describe the problem and suggest a solution to help users recover from any errors.</a:t>
            </a:r>
          </a:p>
          <a:p>
            <a:r>
              <a:rPr lang="en-GB" sz="1600" b="1" dirty="0"/>
              <a:t>Undo and redo:</a:t>
            </a:r>
            <a:r>
              <a:rPr lang="en-GB" sz="1600" dirty="0"/>
              <a:t> </a:t>
            </a:r>
          </a:p>
          <a:p>
            <a:pPr lvl="1"/>
            <a:r>
              <a:rPr lang="en-GB" sz="1600" dirty="0"/>
              <a:t>Provide "emergency exits" to allow users to abandon an unwanted action. The ability to reverse actions relieves anxiety and encourages user exploration of unfamiliar options.</a:t>
            </a:r>
          </a:p>
          <a:p>
            <a:r>
              <a:rPr lang="en-GB" sz="1600" b="1" dirty="0"/>
              <a:t>Efficiency</a:t>
            </a:r>
          </a:p>
          <a:p>
            <a:pPr lvl="1"/>
            <a:r>
              <a:rPr lang="en-GB" sz="1600" dirty="0"/>
              <a:t>Accommodate a user’s continuous advancement in knowledge and skill. Do not impede efficient use by a skilled, experienced user.</a:t>
            </a:r>
          </a:p>
          <a:p>
            <a:endParaRPr lang="en-GB" sz="700" dirty="0"/>
          </a:p>
        </p:txBody>
      </p:sp>
    </p:spTree>
    <p:extLst>
      <p:ext uri="{BB962C8B-B14F-4D97-AF65-F5344CB8AC3E}">
        <p14:creationId xmlns:p14="http://schemas.microsoft.com/office/powerpoint/2010/main" val="158641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4</a:t>
            </a:r>
          </a:p>
        </p:txBody>
      </p:sp>
      <p:sp>
        <p:nvSpPr>
          <p:cNvPr id="3" name="Content Placeholder 2"/>
          <p:cNvSpPr>
            <a:spLocks noGrp="1"/>
          </p:cNvSpPr>
          <p:nvPr>
            <p:ph idx="1"/>
          </p:nvPr>
        </p:nvSpPr>
        <p:spPr>
          <a:xfrm>
            <a:off x="680322" y="2336872"/>
            <a:ext cx="9613861" cy="3797227"/>
          </a:xfrm>
        </p:spPr>
        <p:txBody>
          <a:bodyPr>
            <a:normAutofit fontScale="92500" lnSpcReduction="10000"/>
          </a:bodyPr>
          <a:lstStyle/>
          <a:p>
            <a:r>
              <a:rPr lang="en-GB" sz="1700" b="1" dirty="0"/>
              <a:t>Shortcuts:</a:t>
            </a:r>
            <a:r>
              <a:rPr lang="en-GB" sz="1700" dirty="0"/>
              <a:t> </a:t>
            </a:r>
          </a:p>
          <a:p>
            <a:pPr lvl="1"/>
            <a:r>
              <a:rPr lang="en-GB" sz="1700" dirty="0"/>
              <a:t>Allow experienced users to work more quickly by providing abbreviations, function keys, macros, or other accelerators, and allowing customization or tailoring of frequent actions.</a:t>
            </a:r>
          </a:p>
          <a:p>
            <a:r>
              <a:rPr lang="en-GB" sz="1700" b="1" dirty="0"/>
              <a:t>User control:</a:t>
            </a:r>
            <a:r>
              <a:rPr lang="en-GB" sz="1700" dirty="0"/>
              <a:t> </a:t>
            </a:r>
          </a:p>
          <a:p>
            <a:pPr lvl="1"/>
            <a:r>
              <a:rPr lang="en-GB" sz="1700" dirty="0"/>
              <a:t>Make users the initiators of actions rather than the responders to increase the users’ sense that they are in charge of the system.</a:t>
            </a:r>
          </a:p>
          <a:p>
            <a:r>
              <a:rPr lang="en-GB" sz="1700" b="1" dirty="0"/>
              <a:t>Workload Reduction</a:t>
            </a:r>
          </a:p>
          <a:p>
            <a:pPr lvl="1"/>
            <a:r>
              <a:rPr lang="en-GB" sz="1700" dirty="0"/>
              <a:t>Make the user’s work easier, simpler, faster, or more fun. Automate unwanted workload.</a:t>
            </a:r>
          </a:p>
          <a:p>
            <a:r>
              <a:rPr lang="en-GB" sz="1700" b="1" dirty="0"/>
              <a:t>Reduce memory load:</a:t>
            </a:r>
            <a:r>
              <a:rPr lang="en-GB" sz="1700" dirty="0"/>
              <a:t> </a:t>
            </a:r>
          </a:p>
          <a:p>
            <a:pPr lvl="1"/>
            <a:r>
              <a:rPr lang="en-GB" sz="1700" dirty="0"/>
              <a:t>Keep displays brief and simple, consolidate and summarize data, and present new information with meaningful aids to interpretation. Do not require the user to remember information. Allow recognition rather than recall.</a:t>
            </a:r>
          </a:p>
          <a:p>
            <a:r>
              <a:rPr lang="en-GB" sz="1700" b="1" dirty="0"/>
              <a:t>Free cognitive resources for high-level tasks:</a:t>
            </a:r>
            <a:r>
              <a:rPr lang="en-GB" sz="1700" dirty="0"/>
              <a:t> </a:t>
            </a:r>
          </a:p>
          <a:p>
            <a:pPr lvl="1"/>
            <a:r>
              <a:rPr lang="en-GB" sz="1700" dirty="0"/>
              <a:t>Eliminate mental calculations, estimations, comparisons, and unnecessary thinking. Reduce uncertainty.</a:t>
            </a:r>
          </a:p>
          <a:p>
            <a:endParaRPr lang="en-GB" dirty="0"/>
          </a:p>
        </p:txBody>
      </p:sp>
    </p:spTree>
    <p:extLst>
      <p:ext uri="{BB962C8B-B14F-4D97-AF65-F5344CB8AC3E}">
        <p14:creationId xmlns:p14="http://schemas.microsoft.com/office/powerpoint/2010/main" val="179134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1</a:t>
            </a:r>
          </a:p>
        </p:txBody>
      </p:sp>
      <p:sp>
        <p:nvSpPr>
          <p:cNvPr id="3" name="Content Placeholder 2"/>
          <p:cNvSpPr>
            <a:spLocks noGrp="1"/>
          </p:cNvSpPr>
          <p:nvPr>
            <p:ph idx="1"/>
          </p:nvPr>
        </p:nvSpPr>
        <p:spPr/>
        <p:txBody>
          <a:bodyPr>
            <a:normAutofit/>
          </a:bodyPr>
          <a:lstStyle/>
          <a:p>
            <a:r>
              <a:rPr lang="en-GB" dirty="0"/>
              <a:t>A design pattern is a proven design solution to a common design problem documented in a standard format. Design patterns support design by providing:</a:t>
            </a:r>
          </a:p>
          <a:p>
            <a:pPr lvl="1"/>
            <a:r>
              <a:rPr lang="en-GB" dirty="0"/>
              <a:t>A shorthand way and common language for referring to common design problem/solution pairs</a:t>
            </a:r>
          </a:p>
          <a:p>
            <a:pPr lvl="1"/>
            <a:r>
              <a:rPr lang="en-GB" dirty="0"/>
              <a:t>A means to initiate novices to the profession</a:t>
            </a:r>
          </a:p>
          <a:p>
            <a:pPr lvl="1"/>
            <a:r>
              <a:rPr lang="en-GB" dirty="0"/>
              <a:t>A means for experienced professionals to record and share their insights</a:t>
            </a:r>
          </a:p>
          <a:p>
            <a:pPr lvl="1"/>
            <a:r>
              <a:rPr lang="en-GB" dirty="0"/>
              <a:t>A means for a profession to build a repository of knowledge and encourage reuse of best practices.</a:t>
            </a:r>
          </a:p>
          <a:p>
            <a:endParaRPr lang="en-GB" dirty="0"/>
          </a:p>
        </p:txBody>
      </p:sp>
    </p:spTree>
    <p:extLst>
      <p:ext uri="{BB962C8B-B14F-4D97-AF65-F5344CB8AC3E}">
        <p14:creationId xmlns:p14="http://schemas.microsoft.com/office/powerpoint/2010/main" val="179937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2</a:t>
            </a:r>
          </a:p>
        </p:txBody>
      </p:sp>
      <p:sp>
        <p:nvSpPr>
          <p:cNvPr id="3" name="Content Placeholder 2"/>
          <p:cNvSpPr>
            <a:spLocks noGrp="1"/>
          </p:cNvSpPr>
          <p:nvPr>
            <p:ph idx="1"/>
          </p:nvPr>
        </p:nvSpPr>
        <p:spPr/>
        <p:txBody>
          <a:bodyPr>
            <a:normAutofit/>
          </a:bodyPr>
          <a:lstStyle/>
          <a:p>
            <a:r>
              <a:rPr lang="en-GB" dirty="0"/>
              <a:t>Examples of widely used Web design patterns include:</a:t>
            </a:r>
          </a:p>
          <a:p>
            <a:pPr lvl="1"/>
            <a:r>
              <a:rPr lang="en-GB" dirty="0"/>
              <a:t>Shopping cart: a solution for temporary storage of selected items on a site</a:t>
            </a:r>
          </a:p>
          <a:p>
            <a:pPr lvl="1"/>
            <a:r>
              <a:rPr lang="en-GB" dirty="0"/>
              <a:t>Double tab: a navigation pattern that shows the two topmost levels of a site</a:t>
            </a:r>
          </a:p>
          <a:p>
            <a:pPr lvl="1"/>
            <a:r>
              <a:rPr lang="en-GB" dirty="0"/>
              <a:t>Bread crumbs: a solution that shows users where they are in a hierarchical structure of the site (van </a:t>
            </a:r>
            <a:r>
              <a:rPr lang="en-GB" dirty="0" err="1"/>
              <a:t>Welie</a:t>
            </a:r>
            <a:r>
              <a:rPr lang="en-GB" dirty="0"/>
              <a:t>, 2005).</a:t>
            </a:r>
          </a:p>
          <a:p>
            <a:pPr lvl="1"/>
            <a:endParaRPr lang="en-GB" dirty="0"/>
          </a:p>
          <a:p>
            <a:r>
              <a:rPr lang="en-GB" dirty="0"/>
              <a:t>A typical design pattern is one half to two pages long and consists of sections such as:</a:t>
            </a:r>
          </a:p>
          <a:p>
            <a:pPr lvl="1"/>
            <a:r>
              <a:rPr lang="en-GB" dirty="0"/>
              <a:t>A statement of the problem the design pattern addresses</a:t>
            </a:r>
          </a:p>
          <a:p>
            <a:pPr lvl="1"/>
            <a:r>
              <a:rPr lang="en-GB" dirty="0"/>
              <a:t>A description of situations where the application of this pattern is appropriate</a:t>
            </a:r>
          </a:p>
          <a:p>
            <a:pPr lvl="1"/>
            <a:r>
              <a:rPr lang="en-GB" dirty="0"/>
              <a:t>A detailed description of the solution</a:t>
            </a:r>
          </a:p>
          <a:p>
            <a:pPr lvl="1"/>
            <a:r>
              <a:rPr lang="en-GB" dirty="0"/>
              <a:t>One or more examples of designs that illustrate the pattern</a:t>
            </a:r>
          </a:p>
          <a:p>
            <a:endParaRPr lang="en-GB" dirty="0"/>
          </a:p>
        </p:txBody>
      </p:sp>
    </p:spTree>
    <p:extLst>
      <p:ext uri="{BB962C8B-B14F-4D97-AF65-F5344CB8AC3E}">
        <p14:creationId xmlns:p14="http://schemas.microsoft.com/office/powerpoint/2010/main" val="420871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3</a:t>
            </a:r>
          </a:p>
        </p:txBody>
      </p:sp>
      <p:pic>
        <p:nvPicPr>
          <p:cNvPr id="6148" name="Picture 4" descr="Buffer grouped all profile-related controls under one drop-down. This way they can't interfere with other features in the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72" y="2276475"/>
            <a:ext cx="5208588"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 nice illustration and a tip help new users get accustomed with Drop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036" y="2276474"/>
            <a:ext cx="5314883"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heresaneil.files.wordpress.com/2008/12/wizard.png?w=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71" y="4397375"/>
            <a:ext cx="2272177"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theresaneil.files.wordpress.com/2008/12/dashboard.png?w=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525" y="4397375"/>
            <a:ext cx="2335734"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theresaneil.files.wordpress.com/2008/12/forms.png?w=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600" y="4397375"/>
            <a:ext cx="2335734"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theresaneil.files.wordpress.com/2008/12/md_horizontal.png?w=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0676" y="4393969"/>
            <a:ext cx="2324243" cy="16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39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Wireframes</a:t>
            </a:r>
          </a:p>
        </p:txBody>
      </p:sp>
      <p:sp>
        <p:nvSpPr>
          <p:cNvPr id="3" name="Content Placeholder 2"/>
          <p:cNvSpPr>
            <a:spLocks noGrp="1"/>
          </p:cNvSpPr>
          <p:nvPr>
            <p:ph idx="1"/>
          </p:nvPr>
        </p:nvSpPr>
        <p:spPr>
          <a:xfrm>
            <a:off x="680322" y="2336873"/>
            <a:ext cx="5196603" cy="3599316"/>
          </a:xfrm>
        </p:spPr>
        <p:txBody>
          <a:bodyPr/>
          <a:lstStyle/>
          <a:p>
            <a:r>
              <a:rPr lang="en-GB" dirty="0"/>
              <a:t>A wireframe is commonly used to lay out content and functionality on a page which takes into account user needs and user journeys.</a:t>
            </a:r>
          </a:p>
          <a:p>
            <a:r>
              <a:rPr lang="en-GB" dirty="0"/>
              <a:t> Wireframes are used early in the development process to establish the basic structure of a page before visual design and content is added.</a:t>
            </a:r>
          </a:p>
        </p:txBody>
      </p:sp>
      <p:pic>
        <p:nvPicPr>
          <p:cNvPr id="7170" name="Picture 2" descr="Wirefram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2436318"/>
            <a:ext cx="47625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4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Prototypes 1</a:t>
            </a:r>
          </a:p>
        </p:txBody>
      </p:sp>
      <p:sp>
        <p:nvSpPr>
          <p:cNvPr id="3" name="Content Placeholder 2"/>
          <p:cNvSpPr>
            <a:spLocks noGrp="1"/>
          </p:cNvSpPr>
          <p:nvPr>
            <p:ph idx="1"/>
          </p:nvPr>
        </p:nvSpPr>
        <p:spPr/>
        <p:txBody>
          <a:bodyPr/>
          <a:lstStyle/>
          <a:p>
            <a:r>
              <a:rPr lang="en-GB" dirty="0"/>
              <a:t>A prototype is a draft version of a product that allows you to explore your ideas and show the intention behind a feature or the overall design concept to users before investing time and money into development. </a:t>
            </a:r>
          </a:p>
          <a:p>
            <a:r>
              <a:rPr lang="en-GB" dirty="0"/>
              <a:t>A prototype can be anything from paper drawings (low-fidelity) to something that allows click-through of a few pieces of content to a fully functioning site (high-fidelity). </a:t>
            </a:r>
          </a:p>
        </p:txBody>
      </p:sp>
    </p:spTree>
    <p:extLst>
      <p:ext uri="{BB962C8B-B14F-4D97-AF65-F5344CB8AC3E}">
        <p14:creationId xmlns:p14="http://schemas.microsoft.com/office/powerpoint/2010/main" val="310170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075914"/>
              </p:ext>
            </p:extLst>
          </p:nvPr>
        </p:nvGraphicFramePr>
        <p:xfrm>
          <a:off x="285621" y="2075936"/>
          <a:ext cx="10008561" cy="4092969"/>
        </p:xfrm>
        <a:graphic>
          <a:graphicData uri="http://schemas.openxmlformats.org/drawingml/2006/table">
            <a:tbl>
              <a:tblPr firstRow="1" bandRow="1">
                <a:tableStyleId>{073A0DAA-6AF3-43AB-8588-CEC1D06C72B9}</a:tableStyleId>
              </a:tblPr>
              <a:tblGrid>
                <a:gridCol w="6520581">
                  <a:extLst>
                    <a:ext uri="{9D8B030D-6E8A-4147-A177-3AD203B41FA5}">
                      <a16:colId xmlns:a16="http://schemas.microsoft.com/office/drawing/2014/main" val="20000"/>
                    </a:ext>
                  </a:extLst>
                </a:gridCol>
                <a:gridCol w="3487980">
                  <a:extLst>
                    <a:ext uri="{9D8B030D-6E8A-4147-A177-3AD203B41FA5}">
                      <a16:colId xmlns:a16="http://schemas.microsoft.com/office/drawing/2014/main" val="20001"/>
                    </a:ext>
                  </a:extLst>
                </a:gridCol>
              </a:tblGrid>
              <a:tr h="384569">
                <a:tc>
                  <a:txBody>
                    <a:bodyPr/>
                    <a:lstStyle/>
                    <a:p>
                      <a:r>
                        <a:rPr lang="en-GB" dirty="0"/>
                        <a:t>Syllabus Area</a:t>
                      </a:r>
                    </a:p>
                  </a:txBody>
                  <a:tcPr/>
                </a:tc>
                <a:tc>
                  <a:txBody>
                    <a:bodyPr/>
                    <a:lstStyle/>
                    <a:p>
                      <a:r>
                        <a:rPr lang="en-GB" dirty="0"/>
                        <a:t>Target number of questions</a:t>
                      </a:r>
                    </a:p>
                  </a:txBody>
                  <a:tcPr/>
                </a:tc>
                <a:extLst>
                  <a:ext uri="{0D108BD9-81ED-4DB2-BD59-A6C34878D82A}">
                    <a16:rowId xmlns:a16="http://schemas.microsoft.com/office/drawing/2014/main" val="10000"/>
                  </a:ext>
                </a:extLst>
              </a:tr>
              <a:tr h="370840">
                <a:tc>
                  <a:txBody>
                    <a:bodyPr/>
                    <a:lstStyle/>
                    <a:p>
                      <a:r>
                        <a:rPr lang="en-GB" dirty="0"/>
                        <a:t>1. Implementing software code following a logical approach</a:t>
                      </a:r>
                    </a:p>
                  </a:txBody>
                  <a:tcPr/>
                </a:tc>
                <a:tc>
                  <a:txBody>
                    <a:bodyPr/>
                    <a:lstStyle/>
                    <a:p>
                      <a:pPr algn="ctr"/>
                      <a:r>
                        <a:rPr lang="en-GB" dirty="0"/>
                        <a:t>7</a:t>
                      </a:r>
                    </a:p>
                  </a:txBody>
                  <a:tcPr/>
                </a:tc>
                <a:extLst>
                  <a:ext uri="{0D108BD9-81ED-4DB2-BD59-A6C34878D82A}">
                    <a16:rowId xmlns:a16="http://schemas.microsoft.com/office/drawing/2014/main" val="10001"/>
                  </a:ext>
                </a:extLst>
              </a:tr>
              <a:tr h="370840">
                <a:tc>
                  <a:txBody>
                    <a:bodyPr/>
                    <a:lstStyle/>
                    <a:p>
                      <a:r>
                        <a:rPr lang="en-GB" dirty="0"/>
                        <a:t>2. How code integrates into the wider project</a:t>
                      </a:r>
                    </a:p>
                  </a:txBody>
                  <a:tcPr/>
                </a:tc>
                <a:tc>
                  <a:txBody>
                    <a:bodyPr/>
                    <a:lstStyle/>
                    <a:p>
                      <a:pPr algn="ctr"/>
                      <a:r>
                        <a:rPr lang="en-GB" dirty="0"/>
                        <a:t>7</a:t>
                      </a:r>
                    </a:p>
                  </a:txBody>
                  <a:tcPr/>
                </a:tc>
                <a:extLst>
                  <a:ext uri="{0D108BD9-81ED-4DB2-BD59-A6C34878D82A}">
                    <a16:rowId xmlns:a16="http://schemas.microsoft.com/office/drawing/2014/main" val="10002"/>
                  </a:ext>
                </a:extLst>
              </a:tr>
              <a:tr h="370840">
                <a:tc>
                  <a:txBody>
                    <a:bodyPr/>
                    <a:lstStyle/>
                    <a:p>
                      <a:r>
                        <a:rPr lang="en-GB" dirty="0"/>
                        <a:t>3. Developing software against a set of functional and non-functional requirements</a:t>
                      </a:r>
                    </a:p>
                  </a:txBody>
                  <a:tcPr/>
                </a:tc>
                <a:tc>
                  <a:txBody>
                    <a:bodyPr/>
                    <a:lstStyle/>
                    <a:p>
                      <a:pPr algn="ctr"/>
                      <a:r>
                        <a:rPr lang="en-GB" dirty="0"/>
                        <a:t>6</a:t>
                      </a:r>
                    </a:p>
                  </a:txBody>
                  <a:tcPr/>
                </a:tc>
                <a:extLst>
                  <a:ext uri="{0D108BD9-81ED-4DB2-BD59-A6C34878D82A}">
                    <a16:rowId xmlns:a16="http://schemas.microsoft.com/office/drawing/2014/main" val="10003"/>
                  </a:ext>
                </a:extLst>
              </a:tr>
              <a:tr h="370840">
                <a:tc>
                  <a:txBody>
                    <a:bodyPr/>
                    <a:lstStyle/>
                    <a:p>
                      <a:r>
                        <a:rPr lang="en-GB" dirty="0"/>
                        <a:t>4. The end-user context for software development</a:t>
                      </a:r>
                    </a:p>
                  </a:txBody>
                  <a:tcPr/>
                </a:tc>
                <a:tc>
                  <a:txBody>
                    <a:bodyPr/>
                    <a:lstStyle/>
                    <a:p>
                      <a:pPr algn="ctr"/>
                      <a:r>
                        <a:rPr lang="en-GB" dirty="0"/>
                        <a:t>3</a:t>
                      </a:r>
                    </a:p>
                  </a:txBody>
                  <a:tcPr/>
                </a:tc>
                <a:extLst>
                  <a:ext uri="{0D108BD9-81ED-4DB2-BD59-A6C34878D82A}">
                    <a16:rowId xmlns:a16="http://schemas.microsoft.com/office/drawing/2014/main" val="10004"/>
                  </a:ext>
                </a:extLst>
              </a:tr>
              <a:tr h="370840">
                <a:tc>
                  <a:txBody>
                    <a:bodyPr/>
                    <a:lstStyle/>
                    <a:p>
                      <a:r>
                        <a:rPr lang="en-GB" dirty="0"/>
                        <a:t>5. Connecting code to data sources</a:t>
                      </a:r>
                    </a:p>
                  </a:txBody>
                  <a:tcPr/>
                </a:tc>
                <a:tc>
                  <a:txBody>
                    <a:bodyPr/>
                    <a:lstStyle/>
                    <a:p>
                      <a:pPr algn="ctr"/>
                      <a:r>
                        <a:rPr lang="en-GB" dirty="0"/>
                        <a:t>3</a:t>
                      </a:r>
                    </a:p>
                  </a:txBody>
                  <a:tcPr/>
                </a:tc>
                <a:extLst>
                  <a:ext uri="{0D108BD9-81ED-4DB2-BD59-A6C34878D82A}">
                    <a16:rowId xmlns:a16="http://schemas.microsoft.com/office/drawing/2014/main" val="10005"/>
                  </a:ext>
                </a:extLst>
              </a:tr>
              <a:tr h="370840">
                <a:tc>
                  <a:txBody>
                    <a:bodyPr/>
                    <a:lstStyle/>
                    <a:p>
                      <a:r>
                        <a:rPr lang="en-GB" dirty="0"/>
                        <a:t>6. Database normalisation</a:t>
                      </a:r>
                    </a:p>
                  </a:txBody>
                  <a:tcPr/>
                </a:tc>
                <a:tc>
                  <a:txBody>
                    <a:bodyPr/>
                    <a:lstStyle/>
                    <a:p>
                      <a:pPr algn="ctr"/>
                      <a:r>
                        <a:rPr lang="en-GB" dirty="0"/>
                        <a:t>2</a:t>
                      </a:r>
                    </a:p>
                  </a:txBody>
                  <a:tcPr/>
                </a:tc>
                <a:extLst>
                  <a:ext uri="{0D108BD9-81ED-4DB2-BD59-A6C34878D82A}">
                    <a16:rowId xmlns:a16="http://schemas.microsoft.com/office/drawing/2014/main" val="10006"/>
                  </a:ext>
                </a:extLst>
              </a:tr>
              <a:tr h="370840">
                <a:tc>
                  <a:txBody>
                    <a:bodyPr/>
                    <a:lstStyle/>
                    <a:p>
                      <a:r>
                        <a:rPr lang="en-GB" dirty="0"/>
                        <a:t>7. Following good coding practices</a:t>
                      </a:r>
                    </a:p>
                  </a:txBody>
                  <a:tcPr/>
                </a:tc>
                <a:tc>
                  <a:txBody>
                    <a:bodyPr/>
                    <a:lstStyle/>
                    <a:p>
                      <a:pPr algn="ctr"/>
                      <a:r>
                        <a:rPr lang="en-GB" dirty="0"/>
                        <a:t>3</a:t>
                      </a:r>
                    </a:p>
                  </a:txBody>
                  <a:tcPr/>
                </a:tc>
                <a:extLst>
                  <a:ext uri="{0D108BD9-81ED-4DB2-BD59-A6C34878D82A}">
                    <a16:rowId xmlns:a16="http://schemas.microsoft.com/office/drawing/2014/main" val="10007"/>
                  </a:ext>
                </a:extLst>
              </a:tr>
              <a:tr h="370840">
                <a:tc>
                  <a:txBody>
                    <a:bodyPr/>
                    <a:lstStyle/>
                    <a:p>
                      <a:r>
                        <a:rPr lang="en-GB" dirty="0"/>
                        <a:t>8. Principles of good interface design</a:t>
                      </a:r>
                    </a:p>
                  </a:txBody>
                  <a:tcPr/>
                </a:tc>
                <a:tc>
                  <a:txBody>
                    <a:bodyPr/>
                    <a:lstStyle/>
                    <a:p>
                      <a:pPr algn="ctr"/>
                      <a:r>
                        <a:rPr lang="en-GB" dirty="0"/>
                        <a:t>4</a:t>
                      </a:r>
                    </a:p>
                  </a:txBody>
                  <a:tcPr/>
                </a:tc>
                <a:extLst>
                  <a:ext uri="{0D108BD9-81ED-4DB2-BD59-A6C34878D82A}">
                    <a16:rowId xmlns:a16="http://schemas.microsoft.com/office/drawing/2014/main" val="10008"/>
                  </a:ext>
                </a:extLst>
              </a:tr>
              <a:tr h="370840">
                <a:tc>
                  <a:txBody>
                    <a:bodyPr/>
                    <a:lstStyle/>
                    <a:p>
                      <a:r>
                        <a:rPr lang="en-GB" dirty="0"/>
                        <a:t>9. Building in security software</a:t>
                      </a:r>
                    </a:p>
                  </a:txBody>
                  <a:tcPr/>
                </a:tc>
                <a:tc>
                  <a:txBody>
                    <a:bodyPr/>
                    <a:lstStyle/>
                    <a:p>
                      <a:pPr algn="ctr"/>
                      <a:r>
                        <a:rPr lang="en-GB" dirty="0"/>
                        <a:t>5</a:t>
                      </a:r>
                    </a:p>
                  </a:txBody>
                  <a:tcPr/>
                </a:tc>
                <a:extLst>
                  <a:ext uri="{0D108BD9-81ED-4DB2-BD59-A6C34878D82A}">
                    <a16:rowId xmlns:a16="http://schemas.microsoft.com/office/drawing/2014/main" val="10009"/>
                  </a:ext>
                </a:extLst>
              </a:tr>
              <a:tr h="370840">
                <a:tc>
                  <a:txBody>
                    <a:bodyPr/>
                    <a:lstStyle/>
                    <a:p>
                      <a:r>
                        <a:rPr lang="en-GB" dirty="0"/>
                        <a:t>Total</a:t>
                      </a:r>
                    </a:p>
                  </a:txBody>
                  <a:tcPr/>
                </a:tc>
                <a:tc>
                  <a:txBody>
                    <a:bodyPr/>
                    <a:lstStyle/>
                    <a:p>
                      <a:pPr algn="ctr"/>
                      <a:r>
                        <a:rPr lang="en-GB" dirty="0"/>
                        <a:t>40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4694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Prototypes 2</a:t>
            </a:r>
          </a:p>
        </p:txBody>
      </p:sp>
      <p:pic>
        <p:nvPicPr>
          <p:cNvPr id="8194" name="Picture 2" descr="sketch to design continu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2" y="2187575"/>
            <a:ext cx="47815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00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 testing</a:t>
            </a:r>
          </a:p>
        </p:txBody>
      </p:sp>
      <p:sp>
        <p:nvSpPr>
          <p:cNvPr id="3" name="Content Placeholder 2"/>
          <p:cNvSpPr>
            <a:spLocks noGrp="1"/>
          </p:cNvSpPr>
          <p:nvPr>
            <p:ph idx="1"/>
          </p:nvPr>
        </p:nvSpPr>
        <p:spPr>
          <a:xfrm>
            <a:off x="680322" y="2336873"/>
            <a:ext cx="9613861" cy="3997252"/>
          </a:xfrm>
        </p:spPr>
        <p:txBody>
          <a:bodyPr>
            <a:normAutofit lnSpcReduction="10000"/>
          </a:bodyPr>
          <a:lstStyle/>
          <a:p>
            <a:r>
              <a:rPr lang="en-GB" dirty="0"/>
              <a:t>A/B Testing is when you have two different designs (A and B)</a:t>
            </a:r>
          </a:p>
          <a:p>
            <a:pPr lvl="1"/>
            <a:r>
              <a:rPr lang="en-GB" dirty="0"/>
              <a:t>Both have certain benefits</a:t>
            </a:r>
          </a:p>
          <a:p>
            <a:r>
              <a:rPr lang="en-GB" dirty="0"/>
              <a:t>The A/B test discovers which one has an edge over the other</a:t>
            </a:r>
          </a:p>
          <a:p>
            <a:endParaRPr lang="en-GB" dirty="0"/>
          </a:p>
          <a:p>
            <a:r>
              <a:rPr lang="en-GB" dirty="0"/>
              <a:t>Use an A/B test to determine, for example</a:t>
            </a:r>
          </a:p>
          <a:p>
            <a:pPr lvl="1"/>
            <a:r>
              <a:rPr lang="en-GB" dirty="0"/>
              <a:t>“Which design results in the most click-</a:t>
            </a:r>
            <a:r>
              <a:rPr lang="en-GB" dirty="0" err="1"/>
              <a:t>throughs</a:t>
            </a:r>
            <a:r>
              <a:rPr lang="en-GB" dirty="0"/>
              <a:t> by users?” </a:t>
            </a:r>
          </a:p>
          <a:p>
            <a:pPr lvl="1"/>
            <a:r>
              <a:rPr lang="en-GB" dirty="0"/>
              <a:t>“Which design layout results in more sales?”</a:t>
            </a:r>
          </a:p>
          <a:p>
            <a:pPr lvl="1"/>
            <a:r>
              <a:rPr lang="en-GB" dirty="0"/>
              <a:t>“Which e-mail campaign performs better</a:t>
            </a:r>
          </a:p>
          <a:p>
            <a:r>
              <a:rPr lang="en-GB" dirty="0"/>
              <a:t>The main advantage is that you can compare between two versions of the same product where the difference in design elements can be</a:t>
            </a:r>
          </a:p>
          <a:p>
            <a:pPr lvl="1"/>
            <a:r>
              <a:rPr lang="en-GB" dirty="0"/>
              <a:t>As nominal as the </a:t>
            </a:r>
            <a:r>
              <a:rPr lang="en-GB" dirty="0" err="1"/>
              <a:t>color</a:t>
            </a:r>
            <a:r>
              <a:rPr lang="en-GB" dirty="0"/>
              <a:t> of a particular button </a:t>
            </a:r>
          </a:p>
          <a:p>
            <a:pPr lvl="1"/>
            <a:r>
              <a:rPr lang="en-GB" dirty="0"/>
              <a:t>Or as massive as being completely different from each other.</a:t>
            </a:r>
          </a:p>
        </p:txBody>
      </p:sp>
    </p:spTree>
    <p:extLst>
      <p:ext uri="{BB962C8B-B14F-4D97-AF65-F5344CB8AC3E}">
        <p14:creationId xmlns:p14="http://schemas.microsoft.com/office/powerpoint/2010/main" val="42287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9E56-5B08-1B43-9272-D5DE61611A0B}"/>
              </a:ext>
            </a:extLst>
          </p:cNvPr>
          <p:cNvSpPr>
            <a:spLocks noGrp="1"/>
          </p:cNvSpPr>
          <p:nvPr>
            <p:ph type="title"/>
          </p:nvPr>
        </p:nvSpPr>
        <p:spPr/>
        <p:txBody>
          <a:bodyPr/>
          <a:lstStyle/>
          <a:p>
            <a:r>
              <a:rPr lang="en-GB" dirty="0"/>
              <a:t>Web Accessibility Initiative (WAI).</a:t>
            </a:r>
            <a:endParaRPr lang="en-US" dirty="0"/>
          </a:p>
        </p:txBody>
      </p:sp>
      <p:sp>
        <p:nvSpPr>
          <p:cNvPr id="3" name="Content Placeholder 2">
            <a:extLst>
              <a:ext uri="{FF2B5EF4-FFF2-40B4-BE49-F238E27FC236}">
                <a16:creationId xmlns:a16="http://schemas.microsoft.com/office/drawing/2014/main" id="{4555EDD1-42BA-FC4B-B1D9-1E5C8197E1F3}"/>
              </a:ext>
            </a:extLst>
          </p:cNvPr>
          <p:cNvSpPr>
            <a:spLocks noGrp="1"/>
          </p:cNvSpPr>
          <p:nvPr>
            <p:ph idx="1"/>
          </p:nvPr>
        </p:nvSpPr>
        <p:spPr/>
        <p:txBody>
          <a:bodyPr vert="horz" lIns="91440" tIns="45720" rIns="91440" bIns="45720" rtlCol="0" anchor="t">
            <a:normAutofit/>
          </a:bodyPr>
          <a:lstStyle/>
          <a:p>
            <a:r>
              <a:rPr lang="en-US" dirty="0"/>
              <a:t>Home Page</a:t>
            </a:r>
          </a:p>
          <a:p>
            <a:r>
              <a:rPr lang="en-US" dirty="0">
                <a:hlinkClick r:id="rId2"/>
              </a:rPr>
              <a:t>https://www.w3.org/WAI</a:t>
            </a:r>
            <a:r>
              <a:rPr lang="en-US" dirty="0"/>
              <a:t> </a:t>
            </a:r>
          </a:p>
          <a:p>
            <a:endParaRPr lang="en-US" dirty="0"/>
          </a:p>
          <a:p>
            <a:r>
              <a:rPr lang="en-US" dirty="0"/>
              <a:t>Principles</a:t>
            </a:r>
          </a:p>
          <a:p>
            <a:r>
              <a:rPr lang="en-US" dirty="0">
                <a:hlinkClick r:id="rId3"/>
              </a:rPr>
              <a:t>https://www.w3.org/WAI/fundamentals/accessibility-principles/</a:t>
            </a:r>
            <a:endParaRPr lang="en-US" dirty="0"/>
          </a:p>
          <a:p>
            <a:endParaRPr lang="en-US" dirty="0"/>
          </a:p>
          <a:p>
            <a:endParaRPr lang="en-US" dirty="0"/>
          </a:p>
          <a:p>
            <a:pPr marL="0" indent="0">
              <a:buNone/>
            </a:pPr>
            <a:endParaRPr lang="en-US" sz="3300" b="1" u="sng" dirty="0">
              <a:solidFill>
                <a:schemeClr val="accent1">
                  <a:lumMod val="75000"/>
                </a:schemeClr>
              </a:solidFill>
              <a:cs typeface="Calibri"/>
            </a:endParaRPr>
          </a:p>
          <a:p>
            <a:endParaRPr lang="en-US" dirty="0"/>
          </a:p>
          <a:p>
            <a:endParaRPr lang="en-US" dirty="0"/>
          </a:p>
        </p:txBody>
      </p:sp>
    </p:spTree>
    <p:extLst>
      <p:ext uri="{BB962C8B-B14F-4D97-AF65-F5344CB8AC3E}">
        <p14:creationId xmlns:p14="http://schemas.microsoft.com/office/powerpoint/2010/main" val="1874427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967E-3F9D-4D38-8E37-54BC01A9575D}"/>
              </a:ext>
            </a:extLst>
          </p:cNvPr>
          <p:cNvSpPr>
            <a:spLocks noGrp="1"/>
          </p:cNvSpPr>
          <p:nvPr>
            <p:ph type="ctrTitle"/>
          </p:nvPr>
        </p:nvSpPr>
        <p:spPr/>
        <p:txBody>
          <a:bodyPr/>
          <a:lstStyle/>
          <a:p>
            <a:r>
              <a:rPr lang="en-US">
                <a:cs typeface="Calibri"/>
              </a:rPr>
              <a:t>Tasks - HCI</a:t>
            </a:r>
            <a:endParaRPr lang="en-US"/>
          </a:p>
        </p:txBody>
      </p:sp>
      <p:sp>
        <p:nvSpPr>
          <p:cNvPr id="3" name="Content Placeholder 2">
            <a:extLst>
              <a:ext uri="{FF2B5EF4-FFF2-40B4-BE49-F238E27FC236}">
                <a16:creationId xmlns:a16="http://schemas.microsoft.com/office/drawing/2014/main" id="{FEA9181F-4EC8-4A1E-BD75-4D49B68544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806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783B-10D3-406E-829A-407A2324E01D}"/>
              </a:ext>
            </a:extLst>
          </p:cNvPr>
          <p:cNvSpPr>
            <a:spLocks noGrp="1"/>
          </p:cNvSpPr>
          <p:nvPr>
            <p:ph type="title"/>
          </p:nvPr>
        </p:nvSpPr>
        <p:spPr/>
        <p:txBody>
          <a:bodyPr/>
          <a:lstStyle/>
          <a:p>
            <a:r>
              <a:rPr lang="en-US" u="sng">
                <a:cs typeface="Calibri"/>
              </a:rPr>
              <a:t>Task 1</a:t>
            </a:r>
            <a:endParaRPr lang="en-US" u="sng"/>
          </a:p>
        </p:txBody>
      </p:sp>
      <p:sp>
        <p:nvSpPr>
          <p:cNvPr id="3" name="Content Placeholder 2">
            <a:extLst>
              <a:ext uri="{FF2B5EF4-FFF2-40B4-BE49-F238E27FC236}">
                <a16:creationId xmlns:a16="http://schemas.microsoft.com/office/drawing/2014/main" id="{819E259D-9B49-46F1-866D-8523A7DE7142}"/>
              </a:ext>
            </a:extLst>
          </p:cNvPr>
          <p:cNvSpPr>
            <a:spLocks noGrp="1"/>
          </p:cNvSpPr>
          <p:nvPr>
            <p:ph idx="1"/>
          </p:nvPr>
        </p:nvSpPr>
        <p:spPr/>
        <p:txBody>
          <a:bodyPr vert="horz" lIns="91440" tIns="45720" rIns="91440" bIns="45720" rtlCol="0" anchor="t">
            <a:normAutofit/>
          </a:bodyPr>
          <a:lstStyle/>
          <a:p>
            <a:r>
              <a:rPr lang="en-US">
                <a:cs typeface="Calibri"/>
              </a:rPr>
              <a:t>Fitts Law &amp; Hicks Law</a:t>
            </a:r>
          </a:p>
          <a:p>
            <a:r>
              <a:rPr lang="en-US">
                <a:cs typeface="Calibri"/>
              </a:rPr>
              <a:t>Explain in more detail what the concepts are including examples/different components</a:t>
            </a:r>
            <a:endParaRPr lang="en-US"/>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E40FD677-EEEA-4DA5-BD81-0B08DA626829}"/>
              </a:ext>
            </a:extLst>
          </p:cNvPr>
          <p:cNvGraphicFramePr>
            <a:graphicFrameLocks noGrp="1"/>
          </p:cNvGraphicFramePr>
          <p:nvPr>
            <p:extLst>
              <p:ext uri="{D42A27DB-BD31-4B8C-83A1-F6EECF244321}">
                <p14:modId xmlns:p14="http://schemas.microsoft.com/office/powerpoint/2010/main" val="2466357361"/>
              </p:ext>
            </p:extLst>
          </p:nvPr>
        </p:nvGraphicFramePr>
        <p:xfrm>
          <a:off x="1752888" y="3022753"/>
          <a:ext cx="8168640" cy="334264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471693888"/>
                    </a:ext>
                  </a:extLst>
                </a:gridCol>
                <a:gridCol w="4084320">
                  <a:extLst>
                    <a:ext uri="{9D8B030D-6E8A-4147-A177-3AD203B41FA5}">
                      <a16:colId xmlns:a16="http://schemas.microsoft.com/office/drawing/2014/main" val="2361129001"/>
                    </a:ext>
                  </a:extLst>
                </a:gridCol>
              </a:tblGrid>
              <a:tr h="370840">
                <a:tc>
                  <a:txBody>
                    <a:bodyPr/>
                    <a:lstStyle/>
                    <a:p>
                      <a:r>
                        <a:rPr lang="en-US"/>
                        <a:t>Fitts Law</a:t>
                      </a:r>
                    </a:p>
                  </a:txBody>
                  <a:tcPr/>
                </a:tc>
                <a:tc>
                  <a:txBody>
                    <a:bodyPr/>
                    <a:lstStyle/>
                    <a:p>
                      <a:r>
                        <a:rPr lang="en-US"/>
                        <a:t>Hicks Law</a:t>
                      </a:r>
                      <a:endParaRPr lang="en-US" dirty="0"/>
                    </a:p>
                  </a:txBody>
                  <a:tcPr/>
                </a:tc>
                <a:extLst>
                  <a:ext uri="{0D108BD9-81ED-4DB2-BD59-A6C34878D82A}">
                    <a16:rowId xmlns:a16="http://schemas.microsoft.com/office/drawing/2014/main" val="2036710040"/>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txBody>
                  <a:tcPr/>
                </a:tc>
                <a:extLst>
                  <a:ext uri="{0D108BD9-81ED-4DB2-BD59-A6C34878D82A}">
                    <a16:rowId xmlns:a16="http://schemas.microsoft.com/office/drawing/2014/main" val="1263908431"/>
                  </a:ext>
                </a:extLst>
              </a:tr>
            </a:tbl>
          </a:graphicData>
        </a:graphic>
      </p:graphicFrame>
    </p:spTree>
    <p:extLst>
      <p:ext uri="{BB962C8B-B14F-4D97-AF65-F5344CB8AC3E}">
        <p14:creationId xmlns:p14="http://schemas.microsoft.com/office/powerpoint/2010/main" val="51812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9E56-5B08-1B43-9272-D5DE61611A0B}"/>
              </a:ext>
            </a:extLst>
          </p:cNvPr>
          <p:cNvSpPr>
            <a:spLocks noGrp="1"/>
          </p:cNvSpPr>
          <p:nvPr>
            <p:ph type="title"/>
          </p:nvPr>
        </p:nvSpPr>
        <p:spPr>
          <a:xfrm>
            <a:off x="312822" y="365127"/>
            <a:ext cx="11590421" cy="2878317"/>
          </a:xfrm>
        </p:spPr>
        <p:txBody>
          <a:bodyPr>
            <a:normAutofit/>
          </a:bodyPr>
          <a:lstStyle/>
          <a:p>
            <a:pPr>
              <a:spcBef>
                <a:spcPts val="750"/>
              </a:spcBef>
            </a:pPr>
            <a:r>
              <a:rPr lang="en-GB" u="sng">
                <a:ea typeface="+mn-lt"/>
                <a:cs typeface="+mn-lt"/>
              </a:rPr>
              <a:t>Task 2 - </a:t>
            </a:r>
            <a:r>
              <a:rPr lang="en-GB"/>
              <a:t>Web Accessibility Initiative (WAI).</a:t>
            </a:r>
            <a:br>
              <a:rPr lang="en-GB" dirty="0"/>
            </a:br>
            <a:endParaRPr lang="en-US" u="sng">
              <a:ea typeface="+mn-lt"/>
              <a:cs typeface="+mn-lt"/>
            </a:endParaRPr>
          </a:p>
          <a:p>
            <a:pPr>
              <a:spcBef>
                <a:spcPts val="750"/>
              </a:spcBef>
            </a:pPr>
            <a:r>
              <a:rPr lang="en-US" b="0">
                <a:ea typeface="+mn-lt"/>
                <a:cs typeface="+mn-lt"/>
              </a:rPr>
              <a:t>Make your own notes on the key principles of WAI</a:t>
            </a:r>
            <a:endParaRPr lang="en-US">
              <a:cs typeface="Calibri" panose="020F0502020204030204"/>
            </a:endParaRPr>
          </a:p>
          <a:p>
            <a:endParaRPr lang="en-GB" dirty="0"/>
          </a:p>
        </p:txBody>
      </p:sp>
      <p:sp>
        <p:nvSpPr>
          <p:cNvPr id="3" name="Content Placeholder 2">
            <a:extLst>
              <a:ext uri="{FF2B5EF4-FFF2-40B4-BE49-F238E27FC236}">
                <a16:creationId xmlns:a16="http://schemas.microsoft.com/office/drawing/2014/main" id="{4555EDD1-42BA-FC4B-B1D9-1E5C8197E1F3}"/>
              </a:ext>
            </a:extLst>
          </p:cNvPr>
          <p:cNvSpPr>
            <a:spLocks noGrp="1"/>
          </p:cNvSpPr>
          <p:nvPr>
            <p:ph idx="1"/>
          </p:nvPr>
        </p:nvSpPr>
        <p:spPr>
          <a:xfrm>
            <a:off x="355954" y="3220229"/>
            <a:ext cx="11590421" cy="2304900"/>
          </a:xfrm>
        </p:spPr>
        <p:txBody>
          <a:bodyPr vert="horz" lIns="91440" tIns="45720" rIns="91440" bIns="45720" rtlCol="0" anchor="t">
            <a:normAutofit/>
          </a:bodyPr>
          <a:lstStyle/>
          <a:p>
            <a:r>
              <a:rPr lang="en-US" dirty="0"/>
              <a:t>Home Page</a:t>
            </a:r>
          </a:p>
          <a:p>
            <a:r>
              <a:rPr lang="en-US" dirty="0">
                <a:hlinkClick r:id="rId2"/>
              </a:rPr>
              <a:t>https://www.w3.org/WAI</a:t>
            </a:r>
            <a:r>
              <a:rPr lang="en-US" dirty="0"/>
              <a:t> </a:t>
            </a:r>
          </a:p>
          <a:p>
            <a:endParaRPr lang="en-US" dirty="0"/>
          </a:p>
          <a:p>
            <a:r>
              <a:rPr lang="en-US" dirty="0"/>
              <a:t>Principles</a:t>
            </a:r>
          </a:p>
          <a:p>
            <a:r>
              <a:rPr lang="en-US" dirty="0">
                <a:hlinkClick r:id="rId3"/>
              </a:rPr>
              <a:t>https://www.w3.org/WAI/fundamentals/accessibility-principles/</a:t>
            </a:r>
            <a:endParaRPr lang="en-US" dirty="0"/>
          </a:p>
          <a:p>
            <a:pPr marL="0" indent="0">
              <a:buNone/>
            </a:pPr>
            <a:endParaRPr lang="en-US" dirty="0">
              <a:cs typeface="Calibri" panose="020F0502020204030204"/>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408298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cs typeface="Calibri"/>
              </a:rPr>
              <a:t>Task 3</a:t>
            </a:r>
            <a:endParaRPr lang="en-GB" u="sng"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r>
              <a:rPr lang="en-GB" dirty="0"/>
              <a:t>Evaluate the usability of the two websites below using the principles and metrics discussed on the previous slides</a:t>
            </a:r>
          </a:p>
          <a:p>
            <a:endParaRPr lang="en-GB" dirty="0">
              <a:cs typeface="Calibri"/>
            </a:endParaRPr>
          </a:p>
          <a:p>
            <a:r>
              <a:rPr lang="en-GB">
                <a:cs typeface="Calibri"/>
              </a:rPr>
              <a:t>Examples websites you could evaluate are:</a:t>
            </a:r>
            <a:endParaRPr lang="en-GB" dirty="0">
              <a:cs typeface="Calibri"/>
            </a:endParaRPr>
          </a:p>
          <a:p>
            <a:endParaRPr lang="en-GB" dirty="0"/>
          </a:p>
          <a:p>
            <a:pPr lvl="1"/>
            <a:r>
              <a:rPr lang="en-GB" dirty="0"/>
              <a:t>www.apple.co.uk </a:t>
            </a:r>
          </a:p>
          <a:p>
            <a:endParaRPr lang="en-GB" dirty="0"/>
          </a:p>
          <a:p>
            <a:pPr lvl="1"/>
            <a:r>
              <a:rPr lang="en-GB" dirty="0"/>
              <a:t>www.ecordia.co.uk</a:t>
            </a:r>
          </a:p>
        </p:txBody>
      </p:sp>
    </p:spTree>
    <p:extLst>
      <p:ext uri="{BB962C8B-B14F-4D97-AF65-F5344CB8AC3E}">
        <p14:creationId xmlns:p14="http://schemas.microsoft.com/office/powerpoint/2010/main" val="199986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Principles of good interface design (10%, K2)</a:t>
            </a:r>
          </a:p>
        </p:txBody>
      </p:sp>
      <p:sp>
        <p:nvSpPr>
          <p:cNvPr id="3" name="Content Placeholder 2"/>
          <p:cNvSpPr>
            <a:spLocks noGrp="1"/>
          </p:cNvSpPr>
          <p:nvPr>
            <p:ph idx="1"/>
          </p:nvPr>
        </p:nvSpPr>
        <p:spPr/>
        <p:txBody>
          <a:bodyPr>
            <a:noAutofit/>
          </a:bodyPr>
          <a:lstStyle/>
          <a:p>
            <a:pPr lvl="0"/>
            <a:r>
              <a:rPr lang="en-GB" sz="1600" dirty="0"/>
              <a:t>8.1 Explain human computer interaction and understand the issues associated with interactive systems.</a:t>
            </a:r>
          </a:p>
          <a:p>
            <a:pPr lvl="1"/>
            <a:r>
              <a:rPr lang="en-GB" sz="1400" dirty="0"/>
              <a:t>usability / ease of use and intuitive design;</a:t>
            </a:r>
          </a:p>
          <a:p>
            <a:pPr lvl="1"/>
            <a:r>
              <a:rPr lang="en-GB" sz="1400" dirty="0"/>
              <a:t>graphical user interfaces (GUI) for different types of devices;</a:t>
            </a:r>
          </a:p>
          <a:p>
            <a:pPr lvl="1"/>
            <a:r>
              <a:rPr lang="en-GB" sz="1400" dirty="0"/>
              <a:t>ergonomic design.</a:t>
            </a:r>
          </a:p>
          <a:p>
            <a:r>
              <a:rPr lang="en-GB" sz="1600" dirty="0"/>
              <a:t>8.2 Describe the key concepts and processes of good user interface design.</a:t>
            </a:r>
          </a:p>
          <a:p>
            <a:pPr lvl="1"/>
            <a:r>
              <a:rPr lang="en-GB" sz="1400" dirty="0"/>
              <a:t>design principles;</a:t>
            </a:r>
          </a:p>
          <a:p>
            <a:pPr lvl="1"/>
            <a:r>
              <a:rPr lang="en-GB" sz="1400" dirty="0"/>
              <a:t>design patterns;</a:t>
            </a:r>
          </a:p>
          <a:p>
            <a:pPr lvl="1"/>
            <a:r>
              <a:rPr lang="en-GB" sz="1400" dirty="0"/>
              <a:t>tools;</a:t>
            </a:r>
          </a:p>
          <a:p>
            <a:pPr lvl="2"/>
            <a:r>
              <a:rPr lang="en-GB" sz="1200" dirty="0"/>
              <a:t>wireframes </a:t>
            </a:r>
          </a:p>
          <a:p>
            <a:pPr lvl="2"/>
            <a:r>
              <a:rPr lang="en-GB" sz="1200" dirty="0"/>
              <a:t>Prototypes</a:t>
            </a:r>
          </a:p>
          <a:p>
            <a:pPr lvl="1"/>
            <a:r>
              <a:rPr lang="en-GB" sz="1400" dirty="0"/>
              <a:t>•techniques and methods.</a:t>
            </a:r>
          </a:p>
          <a:p>
            <a:pPr lvl="2"/>
            <a:r>
              <a:rPr lang="en-GB" sz="1200" dirty="0"/>
              <a:t>A/B testing</a:t>
            </a:r>
          </a:p>
          <a:p>
            <a:r>
              <a:rPr lang="en-GB" sz="1600" dirty="0"/>
              <a:t>8.3 Explain the importance of usability when developing interactive systems. </a:t>
            </a:r>
          </a:p>
          <a:p>
            <a:r>
              <a:rPr lang="en-GB" sz="1600" dirty="0"/>
              <a:t>8.4 Describe the fundamental considerations for developing an accessible system and the purpose of the 	Web Accessibility Initiative (WAI).</a:t>
            </a:r>
          </a:p>
        </p:txBody>
      </p:sp>
    </p:spTree>
    <p:extLst>
      <p:ext uri="{BB962C8B-B14F-4D97-AF65-F5344CB8AC3E}">
        <p14:creationId xmlns:p14="http://schemas.microsoft.com/office/powerpoint/2010/main" val="170400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Usability / ease of use and intuitive design</a:t>
            </a:r>
          </a:p>
        </p:txBody>
      </p:sp>
      <p:sp>
        <p:nvSpPr>
          <p:cNvPr id="3" name="Content Placeholder 2"/>
          <p:cNvSpPr>
            <a:spLocks noGrp="1"/>
          </p:cNvSpPr>
          <p:nvPr>
            <p:ph idx="1"/>
          </p:nvPr>
        </p:nvSpPr>
        <p:spPr/>
        <p:txBody>
          <a:bodyPr/>
          <a:lstStyle/>
          <a:p>
            <a:pPr lvl="1"/>
            <a:r>
              <a:rPr lang="en-GB" sz="2800" dirty="0"/>
              <a:t>The official ISO 9241-11 definition of usability is: </a:t>
            </a:r>
          </a:p>
          <a:p>
            <a:pPr lvl="1"/>
            <a:r>
              <a:rPr lang="en-GB" sz="2800" dirty="0"/>
              <a:t>“the extent to which a product can be used by specified users to achieve specified goals with effectiveness, efficiency and satisfaction in a specified context of use.”</a:t>
            </a:r>
          </a:p>
        </p:txBody>
      </p:sp>
    </p:spTree>
    <p:extLst>
      <p:ext uri="{BB962C8B-B14F-4D97-AF65-F5344CB8AC3E}">
        <p14:creationId xmlns:p14="http://schemas.microsoft.com/office/powerpoint/2010/main" val="411353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Usability outcomes</a:t>
            </a:r>
          </a:p>
        </p:txBody>
      </p:sp>
      <p:sp>
        <p:nvSpPr>
          <p:cNvPr id="3" name="Content Placeholder 2"/>
          <p:cNvSpPr>
            <a:spLocks noGrp="1"/>
          </p:cNvSpPr>
          <p:nvPr>
            <p:ph idx="1"/>
          </p:nvPr>
        </p:nvSpPr>
        <p:spPr/>
        <p:txBody>
          <a:bodyPr>
            <a:normAutofit/>
          </a:bodyPr>
          <a:lstStyle/>
          <a:p>
            <a:r>
              <a:rPr lang="en-GB" dirty="0"/>
              <a:t>A usable interface has three main outcomes:</a:t>
            </a:r>
            <a:br>
              <a:rPr lang="en-GB" dirty="0"/>
            </a:br>
            <a:endParaRPr lang="en-GB" dirty="0"/>
          </a:p>
          <a:p>
            <a:r>
              <a:rPr lang="en-GB" dirty="0"/>
              <a:t>It should be </a:t>
            </a:r>
            <a:r>
              <a:rPr lang="en-GB" b="1" dirty="0"/>
              <a:t>easy for the user to become familiar with and competent in</a:t>
            </a:r>
            <a:r>
              <a:rPr lang="en-GB" dirty="0"/>
              <a:t> using the user interface during the </a:t>
            </a:r>
            <a:r>
              <a:rPr lang="en-GB" i="1" dirty="0"/>
              <a:t>first</a:t>
            </a:r>
            <a:r>
              <a:rPr lang="en-GB" dirty="0"/>
              <a:t> contact with the product</a:t>
            </a:r>
          </a:p>
          <a:p>
            <a:r>
              <a:rPr lang="en-GB" dirty="0"/>
              <a:t>It should be </a:t>
            </a:r>
            <a:r>
              <a:rPr lang="en-GB" b="1" dirty="0"/>
              <a:t>easy for users to achieve their objective</a:t>
            </a:r>
            <a:r>
              <a:rPr lang="en-GB" dirty="0"/>
              <a:t> through using the product</a:t>
            </a:r>
          </a:p>
          <a:p>
            <a:r>
              <a:rPr lang="en-GB" dirty="0"/>
              <a:t>It should be </a:t>
            </a:r>
            <a:r>
              <a:rPr lang="en-GB" b="1" dirty="0"/>
              <a:t>easy to recall the user interface and how to use it on subsequent visits</a:t>
            </a:r>
            <a:r>
              <a:rPr lang="en-GB" dirty="0"/>
              <a:t>. </a:t>
            </a:r>
          </a:p>
        </p:txBody>
      </p:sp>
    </p:spTree>
    <p:extLst>
      <p:ext uri="{BB962C8B-B14F-4D97-AF65-F5344CB8AC3E}">
        <p14:creationId xmlns:p14="http://schemas.microsoft.com/office/powerpoint/2010/main" val="69795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70A5-2CCB-4547-B5E8-1306CA12DCC2}"/>
              </a:ext>
            </a:extLst>
          </p:cNvPr>
          <p:cNvSpPr>
            <a:spLocks noGrp="1"/>
          </p:cNvSpPr>
          <p:nvPr>
            <p:ph type="title"/>
          </p:nvPr>
        </p:nvSpPr>
        <p:spPr/>
        <p:txBody>
          <a:bodyPr/>
          <a:lstStyle/>
          <a:p>
            <a:r>
              <a:rPr lang="en-US" dirty="0"/>
              <a:t>User Interface Design</a:t>
            </a:r>
          </a:p>
        </p:txBody>
      </p:sp>
      <p:sp>
        <p:nvSpPr>
          <p:cNvPr id="3" name="Content Placeholder 2">
            <a:extLst>
              <a:ext uri="{FF2B5EF4-FFF2-40B4-BE49-F238E27FC236}">
                <a16:creationId xmlns:a16="http://schemas.microsoft.com/office/drawing/2014/main" id="{611D5839-F061-D047-81B9-5BE8BCCE9700}"/>
              </a:ext>
            </a:extLst>
          </p:cNvPr>
          <p:cNvSpPr>
            <a:spLocks noGrp="1"/>
          </p:cNvSpPr>
          <p:nvPr>
            <p:ph idx="1"/>
          </p:nvPr>
        </p:nvSpPr>
        <p:spPr/>
        <p:txBody>
          <a:bodyPr>
            <a:normAutofit/>
          </a:bodyPr>
          <a:lstStyle/>
          <a:p>
            <a:pPr>
              <a:buFontTx/>
              <a:buAutoNum type="arabicPeriod"/>
            </a:pPr>
            <a:r>
              <a:rPr lang="en-GB" altLang="en-US" dirty="0"/>
              <a:t>Consistency of signposting and pop up information</a:t>
            </a:r>
          </a:p>
          <a:p>
            <a:pPr>
              <a:buFontTx/>
              <a:buAutoNum type="arabicPeriod"/>
            </a:pPr>
            <a:endParaRPr lang="en-GB" altLang="en-US" dirty="0"/>
          </a:p>
          <a:p>
            <a:pPr>
              <a:buFontTx/>
              <a:buAutoNum type="arabicPeriod" startAt="2"/>
            </a:pPr>
            <a:r>
              <a:rPr lang="en-GB" altLang="en-US" dirty="0"/>
              <a:t>On screen help</a:t>
            </a:r>
          </a:p>
          <a:p>
            <a:pPr>
              <a:buFontTx/>
              <a:buAutoNum type="arabicPeriod" startAt="2"/>
            </a:pPr>
            <a:endParaRPr lang="en-GB" altLang="en-US" dirty="0"/>
          </a:p>
          <a:p>
            <a:pPr>
              <a:buFontTx/>
              <a:buAutoNum type="arabicPeriod" startAt="3"/>
            </a:pPr>
            <a:r>
              <a:rPr lang="en-GB" altLang="en-US" dirty="0"/>
              <a:t>Layout appropriate to task</a:t>
            </a:r>
          </a:p>
          <a:p>
            <a:pPr>
              <a:buFontTx/>
              <a:buAutoNum type="arabicPeriod" startAt="3"/>
            </a:pPr>
            <a:endParaRPr lang="en-GB" altLang="en-US" dirty="0"/>
          </a:p>
          <a:p>
            <a:pPr>
              <a:buFontTx/>
              <a:buAutoNum type="arabicPeriod" startAt="4"/>
            </a:pPr>
            <a:r>
              <a:rPr lang="en-GB" altLang="en-US" dirty="0"/>
              <a:t>Differentiation between user expertise</a:t>
            </a:r>
          </a:p>
          <a:p>
            <a:pPr>
              <a:buFontTx/>
              <a:buAutoNum type="arabicPeriod" startAt="4"/>
            </a:pPr>
            <a:endParaRPr lang="en-GB" altLang="en-US" dirty="0"/>
          </a:p>
          <a:p>
            <a:pPr>
              <a:buFontTx/>
              <a:buAutoNum type="arabicPeriod" startAt="5"/>
            </a:pPr>
            <a:r>
              <a:rPr lang="en-GB" altLang="en-US" dirty="0"/>
              <a:t>Clear navigational structure</a:t>
            </a:r>
          </a:p>
          <a:p>
            <a:pPr>
              <a:buFontTx/>
              <a:buAutoNum type="arabicPeriod" startAt="5"/>
            </a:pPr>
            <a:endParaRPr lang="en-GB" altLang="en-US" dirty="0"/>
          </a:p>
          <a:p>
            <a:pPr>
              <a:buFontTx/>
              <a:buAutoNum type="arabicPeriod" startAt="5"/>
            </a:pPr>
            <a:r>
              <a:rPr lang="en-GB" altLang="en-US" dirty="0"/>
              <a:t>Disabled people using computers</a:t>
            </a:r>
          </a:p>
          <a:p>
            <a:endParaRPr lang="en-US" dirty="0"/>
          </a:p>
        </p:txBody>
      </p:sp>
    </p:spTree>
    <p:extLst>
      <p:ext uri="{BB962C8B-B14F-4D97-AF65-F5344CB8AC3E}">
        <p14:creationId xmlns:p14="http://schemas.microsoft.com/office/powerpoint/2010/main" val="421130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C0BB-F85C-9443-8F61-D325953F961A}"/>
              </a:ext>
            </a:extLst>
          </p:cNvPr>
          <p:cNvSpPr>
            <a:spLocks noGrp="1"/>
          </p:cNvSpPr>
          <p:nvPr>
            <p:ph type="title"/>
          </p:nvPr>
        </p:nvSpPr>
        <p:spPr/>
        <p:txBody>
          <a:bodyPr/>
          <a:lstStyle/>
          <a:p>
            <a:r>
              <a:rPr lang="en-GB" altLang="en-US" dirty="0"/>
              <a:t>Consistency of signposting and pop up information</a:t>
            </a:r>
            <a:endParaRPr lang="en-US" dirty="0"/>
          </a:p>
        </p:txBody>
      </p:sp>
      <p:sp>
        <p:nvSpPr>
          <p:cNvPr id="4" name="Rectangle 12">
            <a:extLst>
              <a:ext uri="{FF2B5EF4-FFF2-40B4-BE49-F238E27FC236}">
                <a16:creationId xmlns:a16="http://schemas.microsoft.com/office/drawing/2014/main" id="{5A503BAD-E9B6-9B48-BF96-C5FCD0A57D7A}"/>
              </a:ext>
            </a:extLst>
          </p:cNvPr>
          <p:cNvSpPr>
            <a:spLocks noChangeArrowheads="1"/>
          </p:cNvSpPr>
          <p:nvPr/>
        </p:nvSpPr>
        <p:spPr bwMode="auto">
          <a:xfrm>
            <a:off x="6095728" y="2588985"/>
            <a:ext cx="38163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Good Interface design should have consistency. This means that buttons are located in the same place, colour schemes are similar, type and style of fonts. The user will be familiar with a </a:t>
            </a:r>
            <a:r>
              <a:rPr lang="en-GB" altLang="en-US" b="1" dirty="0"/>
              <a:t>consistent</a:t>
            </a:r>
            <a:r>
              <a:rPr lang="en-GB" altLang="en-US" dirty="0"/>
              <a:t> setup. </a:t>
            </a:r>
          </a:p>
          <a:p>
            <a:pPr eaLnBrk="1" hangingPunct="1"/>
            <a:endParaRPr lang="en-GB" altLang="en-US" dirty="0"/>
          </a:p>
          <a:p>
            <a:pPr eaLnBrk="1" hangingPunct="1"/>
            <a:r>
              <a:rPr lang="en-GB" altLang="en-US" dirty="0"/>
              <a:t>The examples show THREE different types of Software but all have </a:t>
            </a:r>
            <a:r>
              <a:rPr lang="en-GB" altLang="en-US" b="1" dirty="0"/>
              <a:t>consistency</a:t>
            </a:r>
            <a:r>
              <a:rPr lang="en-GB" altLang="en-US" dirty="0"/>
              <a:t> in layout.</a:t>
            </a:r>
            <a:endParaRPr lang="en-US" altLang="en-US" dirty="0"/>
          </a:p>
          <a:p>
            <a:pPr eaLnBrk="1" hangingPunct="1"/>
            <a:r>
              <a:rPr lang="en-GB" altLang="en-US" dirty="0">
                <a:solidFill>
                  <a:schemeClr val="accent2"/>
                </a:solidFill>
              </a:rPr>
              <a:t> </a:t>
            </a:r>
          </a:p>
        </p:txBody>
      </p:sp>
      <p:pic>
        <p:nvPicPr>
          <p:cNvPr id="5" name="Picture 13">
            <a:extLst>
              <a:ext uri="{FF2B5EF4-FFF2-40B4-BE49-F238E27FC236}">
                <a16:creationId xmlns:a16="http://schemas.microsoft.com/office/drawing/2014/main" id="{340DE93F-2034-FF47-AD74-FEE00F4F0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29" y="2134394"/>
            <a:ext cx="4140200" cy="258921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4">
            <a:extLst>
              <a:ext uri="{FF2B5EF4-FFF2-40B4-BE49-F238E27FC236}">
                <a16:creationId xmlns:a16="http://schemas.microsoft.com/office/drawing/2014/main" id="{8641FAB9-D29A-4148-97D0-43AA0469A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56" y="3394437"/>
            <a:ext cx="3887788" cy="243046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15">
            <a:extLst>
              <a:ext uri="{FF2B5EF4-FFF2-40B4-BE49-F238E27FC236}">
                <a16:creationId xmlns:a16="http://schemas.microsoft.com/office/drawing/2014/main" id="{B58FE112-4400-9C41-ACE3-F72F5F5166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994" y="4404087"/>
            <a:ext cx="3889375" cy="22352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3102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AB-518B-0741-9FF6-0A1AC49CFE3F}"/>
              </a:ext>
            </a:extLst>
          </p:cNvPr>
          <p:cNvSpPr>
            <a:spLocks noGrp="1"/>
          </p:cNvSpPr>
          <p:nvPr>
            <p:ph type="title"/>
          </p:nvPr>
        </p:nvSpPr>
        <p:spPr/>
        <p:txBody>
          <a:bodyPr/>
          <a:lstStyle/>
          <a:p>
            <a:r>
              <a:rPr lang="en-US" dirty="0"/>
              <a:t>On screen help</a:t>
            </a:r>
          </a:p>
        </p:txBody>
      </p:sp>
      <p:sp>
        <p:nvSpPr>
          <p:cNvPr id="4" name="Text Box 11">
            <a:extLst>
              <a:ext uri="{FF2B5EF4-FFF2-40B4-BE49-F238E27FC236}">
                <a16:creationId xmlns:a16="http://schemas.microsoft.com/office/drawing/2014/main" id="{59245377-DA05-DE4E-930B-24A407B87438}"/>
              </a:ext>
            </a:extLst>
          </p:cNvPr>
          <p:cNvSpPr txBox="1">
            <a:spLocks noChangeArrowheads="1"/>
          </p:cNvSpPr>
          <p:nvPr/>
        </p:nvSpPr>
        <p:spPr bwMode="auto">
          <a:xfrm>
            <a:off x="7867559" y="2136730"/>
            <a:ext cx="27368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Most software packages have </a:t>
            </a:r>
            <a:r>
              <a:rPr lang="en-GB" altLang="en-US" b="1" u="sng" dirty="0"/>
              <a:t>‘Help’ facilities</a:t>
            </a:r>
            <a:r>
              <a:rPr lang="en-GB" altLang="en-US" b="1" dirty="0"/>
              <a:t>.</a:t>
            </a:r>
            <a:r>
              <a:rPr lang="en-GB" altLang="en-US" dirty="0"/>
              <a:t> This enables the user to search for help when required.</a:t>
            </a:r>
          </a:p>
        </p:txBody>
      </p:sp>
      <p:pic>
        <p:nvPicPr>
          <p:cNvPr id="5" name="Picture 12">
            <a:extLst>
              <a:ext uri="{FF2B5EF4-FFF2-40B4-BE49-F238E27FC236}">
                <a16:creationId xmlns:a16="http://schemas.microsoft.com/office/drawing/2014/main" id="{E81FFCCE-0CEB-C042-AB26-42C3BC2ED0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83" y="2136730"/>
            <a:ext cx="4362582" cy="2525168"/>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3">
            <a:extLst>
              <a:ext uri="{FF2B5EF4-FFF2-40B4-BE49-F238E27FC236}">
                <a16:creationId xmlns:a16="http://schemas.microsoft.com/office/drawing/2014/main" id="{71AD0EE3-66A3-7943-9F2B-627AAEA7D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308" y="4537076"/>
            <a:ext cx="2661413" cy="1994354"/>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15">
            <a:extLst>
              <a:ext uri="{FF2B5EF4-FFF2-40B4-BE49-F238E27FC236}">
                <a16:creationId xmlns:a16="http://schemas.microsoft.com/office/drawing/2014/main" id="{0B046927-B3C4-194F-8E59-660CD51642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308" y="2136730"/>
            <a:ext cx="2663825" cy="23114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6">
            <a:extLst>
              <a:ext uri="{FF2B5EF4-FFF2-40B4-BE49-F238E27FC236}">
                <a16:creationId xmlns:a16="http://schemas.microsoft.com/office/drawing/2014/main" id="{B7699584-3328-2C49-A6F8-53AABEDEC0A2}"/>
              </a:ext>
            </a:extLst>
          </p:cNvPr>
          <p:cNvSpPr txBox="1">
            <a:spLocks noChangeArrowheads="1"/>
          </p:cNvSpPr>
          <p:nvPr/>
        </p:nvSpPr>
        <p:spPr bwMode="auto">
          <a:xfrm>
            <a:off x="7966665" y="4113621"/>
            <a:ext cx="22320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t>SIGNPOSTING</a:t>
            </a:r>
            <a:endParaRPr lang="en-GB" altLang="en-US" dirty="0"/>
          </a:p>
          <a:p>
            <a:pPr eaLnBrk="1" hangingPunct="1"/>
            <a:r>
              <a:rPr lang="en-GB" altLang="en-US" dirty="0"/>
              <a:t>Good design should include pop-up information to explain to the user what function buttons carry out</a:t>
            </a:r>
          </a:p>
          <a:p>
            <a:pPr eaLnBrk="1" hangingPunct="1"/>
            <a:r>
              <a:rPr lang="en-GB" altLang="en-US" dirty="0">
                <a:solidFill>
                  <a:schemeClr val="accent2"/>
                </a:solidFill>
              </a:rPr>
              <a:t> </a:t>
            </a:r>
          </a:p>
        </p:txBody>
      </p:sp>
    </p:spTree>
    <p:extLst>
      <p:ext uri="{BB962C8B-B14F-4D97-AF65-F5344CB8AC3E}">
        <p14:creationId xmlns:p14="http://schemas.microsoft.com/office/powerpoint/2010/main" val="3287706156"/>
      </p:ext>
    </p:extLst>
  </p:cSld>
  <p:clrMapOvr>
    <a:masterClrMapping/>
  </p:clrMapOvr>
</p:sld>
</file>

<file path=ppt/theme/theme1.xml><?xml version="1.0" encoding="utf-8"?>
<a:theme xmlns:a="http://schemas.openxmlformats.org/drawingml/2006/main" name="BC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S" id="{72003640-CDD0-47E4-B724-522DBDD902EB}" vid="{F2B847BA-8053-4EA3-A8ED-FE490276321D}"/>
    </a:ext>
  </a:extLst>
</a:theme>
</file>

<file path=docProps/app.xml><?xml version="1.0" encoding="utf-8"?>
<Properties xmlns="http://schemas.openxmlformats.org/officeDocument/2006/extended-properties" xmlns:vt="http://schemas.openxmlformats.org/officeDocument/2006/docPropsVTypes">
  <Template>BCS</Template>
  <TotalTime>401</TotalTime>
  <Words>2044</Words>
  <Application>Microsoft Office PowerPoint</Application>
  <PresentationFormat>Widescreen</PresentationFormat>
  <Paragraphs>231</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BCS</vt:lpstr>
      <vt:lpstr>BCS Level 3 Certificate in Programming</vt:lpstr>
      <vt:lpstr>Syllabus</vt:lpstr>
      <vt:lpstr>Examination</vt:lpstr>
      <vt:lpstr>Principles of good interface design (10%, K2)</vt:lpstr>
      <vt:lpstr>Usability / ease of use and intuitive design</vt:lpstr>
      <vt:lpstr>Usability outcomes</vt:lpstr>
      <vt:lpstr>User Interface Design</vt:lpstr>
      <vt:lpstr>Consistency of signposting and pop up information</vt:lpstr>
      <vt:lpstr>On screen help</vt:lpstr>
      <vt:lpstr>Layout appropriate to task </vt:lpstr>
      <vt:lpstr>Differentiation between user expertise</vt:lpstr>
      <vt:lpstr>Clear navigational structure</vt:lpstr>
      <vt:lpstr>Disabled people using computers</vt:lpstr>
      <vt:lpstr>Fitt’s Law - paraphrased</vt:lpstr>
      <vt:lpstr>Hicks’ Law - paraphrased</vt:lpstr>
      <vt:lpstr>Graphical User Interfaces</vt:lpstr>
      <vt:lpstr>GUI - Screen size</vt:lpstr>
      <vt:lpstr>CRAP:  Contrast, Repetition, Alignment, Proximity</vt:lpstr>
      <vt:lpstr>CRAP:  Contrast, Repetition, Alignment, Proximity</vt:lpstr>
      <vt:lpstr>CRAP:  Contrast, Repetition, Alignment, Proximity</vt:lpstr>
      <vt:lpstr>CRAP:  Contrast, Repetition, Alignment, Proximity</vt:lpstr>
      <vt:lpstr>Design principles 1</vt:lpstr>
      <vt:lpstr>Design principles 3</vt:lpstr>
      <vt:lpstr>Design principles 4</vt:lpstr>
      <vt:lpstr>Design patterns 1</vt:lpstr>
      <vt:lpstr>Design patterns 2</vt:lpstr>
      <vt:lpstr>Design patterns 3</vt:lpstr>
      <vt:lpstr>Wireframes</vt:lpstr>
      <vt:lpstr>Prototypes 1</vt:lpstr>
      <vt:lpstr>Prototypes 2</vt:lpstr>
      <vt:lpstr>A/B testing</vt:lpstr>
      <vt:lpstr>Web Accessibility Initiative (WAI).</vt:lpstr>
      <vt:lpstr>Tasks - HCI</vt:lpstr>
      <vt:lpstr>Task 1</vt:lpstr>
      <vt:lpstr>Task 2 - Web Accessibility Initiative (WAI).  Make your own notes on the key principles of WAI </vt:lpstr>
      <vt:lpstr>Task 3</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Programming</dc:title>
  <dc:creator>Leonard Shand</dc:creator>
  <cp:lastModifiedBy>Emma Littlefair</cp:lastModifiedBy>
  <cp:revision>118</cp:revision>
  <dcterms:created xsi:type="dcterms:W3CDTF">2018-06-21T08:56:56Z</dcterms:created>
  <dcterms:modified xsi:type="dcterms:W3CDTF">2021-01-22T11:17:56Z</dcterms:modified>
</cp:coreProperties>
</file>