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2A637-8940-4B41-B1E7-1CC931C4E32B}"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GB"/>
        </a:p>
      </dgm:t>
    </dgm:pt>
    <dgm:pt modelId="{1D4A6D79-30AA-471C-9FFE-FBD35A0483C7}">
      <dgm:prSet/>
      <dgm:spPr/>
      <dgm:t>
        <a:bodyPr/>
        <a:lstStyle/>
        <a:p>
          <a:r>
            <a:rPr lang="en-GB"/>
            <a:t>Writing down passwords on sticky notes, post-its, etc.</a:t>
          </a:r>
        </a:p>
      </dgm:t>
    </dgm:pt>
    <dgm:pt modelId="{7A652EE4-E28E-472B-8CF5-2506CEE3457D}" type="parTrans" cxnId="{083E398B-8DD9-4175-84B1-01210A9F1CF9}">
      <dgm:prSet/>
      <dgm:spPr/>
      <dgm:t>
        <a:bodyPr/>
        <a:lstStyle/>
        <a:p>
          <a:endParaRPr lang="en-GB"/>
        </a:p>
      </dgm:t>
    </dgm:pt>
    <dgm:pt modelId="{172D3F2D-D428-4FCF-AE88-8B48C5AADD71}" type="sibTrans" cxnId="{083E398B-8DD9-4175-84B1-01210A9F1CF9}">
      <dgm:prSet/>
      <dgm:spPr/>
      <dgm:t>
        <a:bodyPr/>
        <a:lstStyle/>
        <a:p>
          <a:endParaRPr lang="en-GB"/>
        </a:p>
      </dgm:t>
    </dgm:pt>
    <dgm:pt modelId="{2D06D0DD-D19F-467F-959A-A11D9DBD1DF2}">
      <dgm:prSet/>
      <dgm:spPr/>
      <dgm:t>
        <a:bodyPr/>
        <a:lstStyle/>
        <a:p>
          <a:r>
            <a:rPr lang="en-GB"/>
            <a:t>Sharing them via spreadsheets, email, telephone, etc.</a:t>
          </a:r>
        </a:p>
      </dgm:t>
    </dgm:pt>
    <dgm:pt modelId="{C2E8E845-B782-4A72-AD1E-FC701676026C}" type="parTrans" cxnId="{1D7BDC56-04C3-4BF8-AED9-B6364E8EF6FD}">
      <dgm:prSet/>
      <dgm:spPr/>
      <dgm:t>
        <a:bodyPr/>
        <a:lstStyle/>
        <a:p>
          <a:endParaRPr lang="en-GB"/>
        </a:p>
      </dgm:t>
    </dgm:pt>
    <dgm:pt modelId="{5DF1832B-0439-4C08-9892-D70145C39374}" type="sibTrans" cxnId="{1D7BDC56-04C3-4BF8-AED9-B6364E8EF6FD}">
      <dgm:prSet/>
      <dgm:spPr/>
      <dgm:t>
        <a:bodyPr/>
        <a:lstStyle/>
        <a:p>
          <a:endParaRPr lang="en-GB"/>
        </a:p>
      </dgm:t>
    </dgm:pt>
    <dgm:pt modelId="{B670D036-6C34-4C72-8EA3-EC3B676BD551}">
      <dgm:prSet/>
      <dgm:spPr/>
      <dgm:t>
        <a:bodyPr/>
        <a:lstStyle/>
        <a:p>
          <a:r>
            <a:rPr lang="en-GB"/>
            <a:t>Using simple and easy to guess passwords</a:t>
          </a:r>
        </a:p>
      </dgm:t>
    </dgm:pt>
    <dgm:pt modelId="{C1A7ACC1-8307-40E2-A426-213B2D7EE69A}" type="parTrans" cxnId="{20DFE114-0E4A-4AD8-B218-00419845BED4}">
      <dgm:prSet/>
      <dgm:spPr/>
      <dgm:t>
        <a:bodyPr/>
        <a:lstStyle/>
        <a:p>
          <a:endParaRPr lang="en-GB"/>
        </a:p>
      </dgm:t>
    </dgm:pt>
    <dgm:pt modelId="{8B51035A-5110-415C-A15E-C8D8286C93DF}" type="sibTrans" cxnId="{20DFE114-0E4A-4AD8-B218-00419845BED4}">
      <dgm:prSet/>
      <dgm:spPr/>
      <dgm:t>
        <a:bodyPr/>
        <a:lstStyle/>
        <a:p>
          <a:endParaRPr lang="en-GB"/>
        </a:p>
      </dgm:t>
    </dgm:pt>
    <dgm:pt modelId="{BE061361-F2F4-47DB-A2A1-2B840763AE33}">
      <dgm:prSet/>
      <dgm:spPr/>
      <dgm:t>
        <a:bodyPr/>
        <a:lstStyle/>
        <a:p>
          <a:r>
            <a:rPr lang="en-GB"/>
            <a:t>Reusing them for all web applications</a:t>
          </a:r>
        </a:p>
      </dgm:t>
    </dgm:pt>
    <dgm:pt modelId="{84C03FF0-66D6-4A24-9AFB-A780F625D608}" type="parTrans" cxnId="{07932EE5-6B67-4507-9EB7-7F58B8E55C26}">
      <dgm:prSet/>
      <dgm:spPr/>
      <dgm:t>
        <a:bodyPr/>
        <a:lstStyle/>
        <a:p>
          <a:endParaRPr lang="en-GB"/>
        </a:p>
      </dgm:t>
    </dgm:pt>
    <dgm:pt modelId="{92C39AE7-F7B2-4950-8CED-92974FA41B15}" type="sibTrans" cxnId="{07932EE5-6B67-4507-9EB7-7F58B8E55C26}">
      <dgm:prSet/>
      <dgm:spPr/>
      <dgm:t>
        <a:bodyPr/>
        <a:lstStyle/>
        <a:p>
          <a:endParaRPr lang="en-GB"/>
        </a:p>
      </dgm:t>
    </dgm:pt>
    <dgm:pt modelId="{B6654F40-DE4D-4030-B623-01AEE171DB3D}">
      <dgm:prSet/>
      <dgm:spPr/>
      <dgm:t>
        <a:bodyPr/>
        <a:lstStyle/>
        <a:p>
          <a:r>
            <a:rPr lang="en-GB"/>
            <a:t>Often forgetting passwords and seeking the help of 'Forgot Password' option</a:t>
          </a:r>
        </a:p>
      </dgm:t>
    </dgm:pt>
    <dgm:pt modelId="{817CE2A6-B37F-4A1F-81FB-A529CEB05501}" type="parTrans" cxnId="{52760D66-1E85-4193-8A13-A2FC3B5D06C9}">
      <dgm:prSet/>
      <dgm:spPr/>
      <dgm:t>
        <a:bodyPr/>
        <a:lstStyle/>
        <a:p>
          <a:endParaRPr lang="en-GB"/>
        </a:p>
      </dgm:t>
    </dgm:pt>
    <dgm:pt modelId="{E88839CB-D55C-4667-8420-D6FB4F8AE904}" type="sibTrans" cxnId="{52760D66-1E85-4193-8A13-A2FC3B5D06C9}">
      <dgm:prSet/>
      <dgm:spPr/>
      <dgm:t>
        <a:bodyPr/>
        <a:lstStyle/>
        <a:p>
          <a:endParaRPr lang="en-GB"/>
        </a:p>
      </dgm:t>
    </dgm:pt>
    <dgm:pt modelId="{F47234A4-5057-4A6C-81E5-0E9030D337F7}" type="pres">
      <dgm:prSet presAssocID="{D672A637-8940-4B41-B1E7-1CC931C4E32B}" presName="compositeShape" presStyleCnt="0">
        <dgm:presLayoutVars>
          <dgm:dir/>
          <dgm:resizeHandles/>
        </dgm:presLayoutVars>
      </dgm:prSet>
      <dgm:spPr/>
      <dgm:t>
        <a:bodyPr/>
        <a:lstStyle/>
        <a:p>
          <a:endParaRPr lang="en-US"/>
        </a:p>
      </dgm:t>
    </dgm:pt>
    <dgm:pt modelId="{786B948D-8CDF-46DF-AD4D-F16DEAE414B7}" type="pres">
      <dgm:prSet presAssocID="{D672A637-8940-4B41-B1E7-1CC931C4E32B}" presName="pyramid" presStyleLbl="node1" presStyleIdx="0" presStyleCnt="1"/>
      <dgm:spPr/>
    </dgm:pt>
    <dgm:pt modelId="{58754683-0DCE-4EF8-AFF0-33FD836AC480}" type="pres">
      <dgm:prSet presAssocID="{D672A637-8940-4B41-B1E7-1CC931C4E32B}" presName="theList" presStyleCnt="0"/>
      <dgm:spPr/>
    </dgm:pt>
    <dgm:pt modelId="{7AB60835-1F91-45D2-A3B7-9CB400FD4028}" type="pres">
      <dgm:prSet presAssocID="{1D4A6D79-30AA-471C-9FFE-FBD35A0483C7}" presName="aNode" presStyleLbl="fgAcc1" presStyleIdx="0" presStyleCnt="5">
        <dgm:presLayoutVars>
          <dgm:bulletEnabled val="1"/>
        </dgm:presLayoutVars>
      </dgm:prSet>
      <dgm:spPr/>
      <dgm:t>
        <a:bodyPr/>
        <a:lstStyle/>
        <a:p>
          <a:endParaRPr lang="en-US"/>
        </a:p>
      </dgm:t>
    </dgm:pt>
    <dgm:pt modelId="{3CA9E3D4-5F75-4094-A1B8-70700A6898F1}" type="pres">
      <dgm:prSet presAssocID="{1D4A6D79-30AA-471C-9FFE-FBD35A0483C7}" presName="aSpace" presStyleCnt="0"/>
      <dgm:spPr/>
    </dgm:pt>
    <dgm:pt modelId="{4013C5C5-AAD5-4613-9EA3-EB69BBFC9819}" type="pres">
      <dgm:prSet presAssocID="{2D06D0DD-D19F-467F-959A-A11D9DBD1DF2}" presName="aNode" presStyleLbl="fgAcc1" presStyleIdx="1" presStyleCnt="5">
        <dgm:presLayoutVars>
          <dgm:bulletEnabled val="1"/>
        </dgm:presLayoutVars>
      </dgm:prSet>
      <dgm:spPr/>
      <dgm:t>
        <a:bodyPr/>
        <a:lstStyle/>
        <a:p>
          <a:endParaRPr lang="en-US"/>
        </a:p>
      </dgm:t>
    </dgm:pt>
    <dgm:pt modelId="{7C958A1C-1FC6-4A5D-8FE0-D244599E6987}" type="pres">
      <dgm:prSet presAssocID="{2D06D0DD-D19F-467F-959A-A11D9DBD1DF2}" presName="aSpace" presStyleCnt="0"/>
      <dgm:spPr/>
    </dgm:pt>
    <dgm:pt modelId="{D000B778-7148-437A-8AE8-63BF77E3BDE3}" type="pres">
      <dgm:prSet presAssocID="{B670D036-6C34-4C72-8EA3-EC3B676BD551}" presName="aNode" presStyleLbl="fgAcc1" presStyleIdx="2" presStyleCnt="5">
        <dgm:presLayoutVars>
          <dgm:bulletEnabled val="1"/>
        </dgm:presLayoutVars>
      </dgm:prSet>
      <dgm:spPr/>
      <dgm:t>
        <a:bodyPr/>
        <a:lstStyle/>
        <a:p>
          <a:endParaRPr lang="en-US"/>
        </a:p>
      </dgm:t>
    </dgm:pt>
    <dgm:pt modelId="{8877E808-5F38-46DD-963D-CBE519836EB8}" type="pres">
      <dgm:prSet presAssocID="{B670D036-6C34-4C72-8EA3-EC3B676BD551}" presName="aSpace" presStyleCnt="0"/>
      <dgm:spPr/>
    </dgm:pt>
    <dgm:pt modelId="{10945C2F-1138-4C8A-82F6-AF4269C0D3C6}" type="pres">
      <dgm:prSet presAssocID="{BE061361-F2F4-47DB-A2A1-2B840763AE33}" presName="aNode" presStyleLbl="fgAcc1" presStyleIdx="3" presStyleCnt="5">
        <dgm:presLayoutVars>
          <dgm:bulletEnabled val="1"/>
        </dgm:presLayoutVars>
      </dgm:prSet>
      <dgm:spPr/>
      <dgm:t>
        <a:bodyPr/>
        <a:lstStyle/>
        <a:p>
          <a:endParaRPr lang="en-US"/>
        </a:p>
      </dgm:t>
    </dgm:pt>
    <dgm:pt modelId="{8C310D3A-5314-478A-A0F6-8834633E54AB}" type="pres">
      <dgm:prSet presAssocID="{BE061361-F2F4-47DB-A2A1-2B840763AE33}" presName="aSpace" presStyleCnt="0"/>
      <dgm:spPr/>
    </dgm:pt>
    <dgm:pt modelId="{386C81A6-4048-40F1-AF8A-F4A9C21BF562}" type="pres">
      <dgm:prSet presAssocID="{B6654F40-DE4D-4030-B623-01AEE171DB3D}" presName="aNode" presStyleLbl="fgAcc1" presStyleIdx="4" presStyleCnt="5">
        <dgm:presLayoutVars>
          <dgm:bulletEnabled val="1"/>
        </dgm:presLayoutVars>
      </dgm:prSet>
      <dgm:spPr/>
      <dgm:t>
        <a:bodyPr/>
        <a:lstStyle/>
        <a:p>
          <a:endParaRPr lang="en-US"/>
        </a:p>
      </dgm:t>
    </dgm:pt>
    <dgm:pt modelId="{5D5EE533-B77C-40CB-B69A-92F00A33EF8A}" type="pres">
      <dgm:prSet presAssocID="{B6654F40-DE4D-4030-B623-01AEE171DB3D}" presName="aSpace" presStyleCnt="0"/>
      <dgm:spPr/>
    </dgm:pt>
  </dgm:ptLst>
  <dgm:cxnLst>
    <dgm:cxn modelId="{7B5AB7E8-82FA-4955-AB66-67F037A4117A}" type="presOf" srcId="{B670D036-6C34-4C72-8EA3-EC3B676BD551}" destId="{D000B778-7148-437A-8AE8-63BF77E3BDE3}" srcOrd="0" destOrd="0" presId="urn:microsoft.com/office/officeart/2005/8/layout/pyramid2"/>
    <dgm:cxn modelId="{52760D66-1E85-4193-8A13-A2FC3B5D06C9}" srcId="{D672A637-8940-4B41-B1E7-1CC931C4E32B}" destId="{B6654F40-DE4D-4030-B623-01AEE171DB3D}" srcOrd="4" destOrd="0" parTransId="{817CE2A6-B37F-4A1F-81FB-A529CEB05501}" sibTransId="{E88839CB-D55C-4667-8420-D6FB4F8AE904}"/>
    <dgm:cxn modelId="{951AEAF6-5398-4CF4-8BD3-2500E4DF0E8D}" type="presOf" srcId="{B6654F40-DE4D-4030-B623-01AEE171DB3D}" destId="{386C81A6-4048-40F1-AF8A-F4A9C21BF562}" srcOrd="0" destOrd="0" presId="urn:microsoft.com/office/officeart/2005/8/layout/pyramid2"/>
    <dgm:cxn modelId="{07932EE5-6B67-4507-9EB7-7F58B8E55C26}" srcId="{D672A637-8940-4B41-B1E7-1CC931C4E32B}" destId="{BE061361-F2F4-47DB-A2A1-2B840763AE33}" srcOrd="3" destOrd="0" parTransId="{84C03FF0-66D6-4A24-9AFB-A780F625D608}" sibTransId="{92C39AE7-F7B2-4950-8CED-92974FA41B15}"/>
    <dgm:cxn modelId="{67C1666C-21C6-4A91-9504-781CBDCE34FF}" type="presOf" srcId="{D672A637-8940-4B41-B1E7-1CC931C4E32B}" destId="{F47234A4-5057-4A6C-81E5-0E9030D337F7}" srcOrd="0" destOrd="0" presId="urn:microsoft.com/office/officeart/2005/8/layout/pyramid2"/>
    <dgm:cxn modelId="{E9279001-33F0-4982-9123-89BD8540296E}" type="presOf" srcId="{BE061361-F2F4-47DB-A2A1-2B840763AE33}" destId="{10945C2F-1138-4C8A-82F6-AF4269C0D3C6}" srcOrd="0" destOrd="0" presId="urn:microsoft.com/office/officeart/2005/8/layout/pyramid2"/>
    <dgm:cxn modelId="{D4487A5D-9AFE-4794-96B2-187C9D6B4F66}" type="presOf" srcId="{2D06D0DD-D19F-467F-959A-A11D9DBD1DF2}" destId="{4013C5C5-AAD5-4613-9EA3-EB69BBFC9819}" srcOrd="0" destOrd="0" presId="urn:microsoft.com/office/officeart/2005/8/layout/pyramid2"/>
    <dgm:cxn modelId="{20DFE114-0E4A-4AD8-B218-00419845BED4}" srcId="{D672A637-8940-4B41-B1E7-1CC931C4E32B}" destId="{B670D036-6C34-4C72-8EA3-EC3B676BD551}" srcOrd="2" destOrd="0" parTransId="{C1A7ACC1-8307-40E2-A426-213B2D7EE69A}" sibTransId="{8B51035A-5110-415C-A15E-C8D8286C93DF}"/>
    <dgm:cxn modelId="{1D7BDC56-04C3-4BF8-AED9-B6364E8EF6FD}" srcId="{D672A637-8940-4B41-B1E7-1CC931C4E32B}" destId="{2D06D0DD-D19F-467F-959A-A11D9DBD1DF2}" srcOrd="1" destOrd="0" parTransId="{C2E8E845-B782-4A72-AD1E-FC701676026C}" sibTransId="{5DF1832B-0439-4C08-9892-D70145C39374}"/>
    <dgm:cxn modelId="{65660A70-B730-4338-B9E1-7C58E3FC15FA}" type="presOf" srcId="{1D4A6D79-30AA-471C-9FFE-FBD35A0483C7}" destId="{7AB60835-1F91-45D2-A3B7-9CB400FD4028}" srcOrd="0" destOrd="0" presId="urn:microsoft.com/office/officeart/2005/8/layout/pyramid2"/>
    <dgm:cxn modelId="{083E398B-8DD9-4175-84B1-01210A9F1CF9}" srcId="{D672A637-8940-4B41-B1E7-1CC931C4E32B}" destId="{1D4A6D79-30AA-471C-9FFE-FBD35A0483C7}" srcOrd="0" destOrd="0" parTransId="{7A652EE4-E28E-472B-8CF5-2506CEE3457D}" sibTransId="{172D3F2D-D428-4FCF-AE88-8B48C5AADD71}"/>
    <dgm:cxn modelId="{A298BF23-1F1F-4334-8C6F-174578060A4B}" type="presParOf" srcId="{F47234A4-5057-4A6C-81E5-0E9030D337F7}" destId="{786B948D-8CDF-46DF-AD4D-F16DEAE414B7}" srcOrd="0" destOrd="0" presId="urn:microsoft.com/office/officeart/2005/8/layout/pyramid2"/>
    <dgm:cxn modelId="{D878F088-D6E5-4670-96CE-274698FE3CD9}" type="presParOf" srcId="{F47234A4-5057-4A6C-81E5-0E9030D337F7}" destId="{58754683-0DCE-4EF8-AFF0-33FD836AC480}" srcOrd="1" destOrd="0" presId="urn:microsoft.com/office/officeart/2005/8/layout/pyramid2"/>
    <dgm:cxn modelId="{849EB34D-37F0-45B4-94B7-EFCF86FEE66B}" type="presParOf" srcId="{58754683-0DCE-4EF8-AFF0-33FD836AC480}" destId="{7AB60835-1F91-45D2-A3B7-9CB400FD4028}" srcOrd="0" destOrd="0" presId="urn:microsoft.com/office/officeart/2005/8/layout/pyramid2"/>
    <dgm:cxn modelId="{20CF8418-3EF3-49DC-878C-D51A46157145}" type="presParOf" srcId="{58754683-0DCE-4EF8-AFF0-33FD836AC480}" destId="{3CA9E3D4-5F75-4094-A1B8-70700A6898F1}" srcOrd="1" destOrd="0" presId="urn:microsoft.com/office/officeart/2005/8/layout/pyramid2"/>
    <dgm:cxn modelId="{9FF33958-37E6-46A5-AAFB-4FDDD7DC94ED}" type="presParOf" srcId="{58754683-0DCE-4EF8-AFF0-33FD836AC480}" destId="{4013C5C5-AAD5-4613-9EA3-EB69BBFC9819}" srcOrd="2" destOrd="0" presId="urn:microsoft.com/office/officeart/2005/8/layout/pyramid2"/>
    <dgm:cxn modelId="{958268A2-026D-4100-9840-8A023737C130}" type="presParOf" srcId="{58754683-0DCE-4EF8-AFF0-33FD836AC480}" destId="{7C958A1C-1FC6-4A5D-8FE0-D244599E6987}" srcOrd="3" destOrd="0" presId="urn:microsoft.com/office/officeart/2005/8/layout/pyramid2"/>
    <dgm:cxn modelId="{B6E37EC9-434D-4DBA-B4BD-D9C22736EB40}" type="presParOf" srcId="{58754683-0DCE-4EF8-AFF0-33FD836AC480}" destId="{D000B778-7148-437A-8AE8-63BF77E3BDE3}" srcOrd="4" destOrd="0" presId="urn:microsoft.com/office/officeart/2005/8/layout/pyramid2"/>
    <dgm:cxn modelId="{4257DAAF-CDD7-438F-BB78-7E0D440DE654}" type="presParOf" srcId="{58754683-0DCE-4EF8-AFF0-33FD836AC480}" destId="{8877E808-5F38-46DD-963D-CBE519836EB8}" srcOrd="5" destOrd="0" presId="urn:microsoft.com/office/officeart/2005/8/layout/pyramid2"/>
    <dgm:cxn modelId="{122A39E1-BDE8-46EE-AB80-13A2CB025FEA}" type="presParOf" srcId="{58754683-0DCE-4EF8-AFF0-33FD836AC480}" destId="{10945C2F-1138-4C8A-82F6-AF4269C0D3C6}" srcOrd="6" destOrd="0" presId="urn:microsoft.com/office/officeart/2005/8/layout/pyramid2"/>
    <dgm:cxn modelId="{DC7D0BFD-1AE2-4DF8-8EF0-776C5162E8E7}" type="presParOf" srcId="{58754683-0DCE-4EF8-AFF0-33FD836AC480}" destId="{8C310D3A-5314-478A-A0F6-8834633E54AB}" srcOrd="7" destOrd="0" presId="urn:microsoft.com/office/officeart/2005/8/layout/pyramid2"/>
    <dgm:cxn modelId="{ECE5D857-ACDF-4425-970D-29332805F23C}" type="presParOf" srcId="{58754683-0DCE-4EF8-AFF0-33FD836AC480}" destId="{386C81A6-4048-40F1-AF8A-F4A9C21BF562}" srcOrd="8" destOrd="0" presId="urn:microsoft.com/office/officeart/2005/8/layout/pyramid2"/>
    <dgm:cxn modelId="{92BF49C5-CB77-46B3-8349-3052BE8174F7}" type="presParOf" srcId="{58754683-0DCE-4EF8-AFF0-33FD836AC480}" destId="{5D5EE533-B77C-40CB-B69A-92F00A33EF8A}"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B948D-8CDF-46DF-AD4D-F16DEAE414B7}">
      <dsp:nvSpPr>
        <dsp:cNvPr id="0" name=""/>
        <dsp:cNvSpPr/>
      </dsp:nvSpPr>
      <dsp:spPr>
        <a:xfrm>
          <a:off x="2957035" y="0"/>
          <a:ext cx="4935956" cy="493595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60835-1F91-45D2-A3B7-9CB400FD4028}">
      <dsp:nvSpPr>
        <dsp:cNvPr id="0" name=""/>
        <dsp:cNvSpPr/>
      </dsp:nvSpPr>
      <dsp:spPr>
        <a:xfrm>
          <a:off x="5425013" y="494077"/>
          <a:ext cx="3208371" cy="7018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Writing down passwords on sticky notes, post-its, etc.</a:t>
          </a:r>
        </a:p>
      </dsp:txBody>
      <dsp:txXfrm>
        <a:off x="5459274" y="528338"/>
        <a:ext cx="3139849" cy="633309"/>
      </dsp:txXfrm>
    </dsp:sp>
    <dsp:sp modelId="{4013C5C5-AAD5-4613-9EA3-EB69BBFC9819}">
      <dsp:nvSpPr>
        <dsp:cNvPr id="0" name=""/>
        <dsp:cNvSpPr/>
      </dsp:nvSpPr>
      <dsp:spPr>
        <a:xfrm>
          <a:off x="5425013" y="1283637"/>
          <a:ext cx="3208371" cy="7018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Sharing them via spreadsheets, email, telephone, etc.</a:t>
          </a:r>
        </a:p>
      </dsp:txBody>
      <dsp:txXfrm>
        <a:off x="5459274" y="1317898"/>
        <a:ext cx="3139849" cy="633309"/>
      </dsp:txXfrm>
    </dsp:sp>
    <dsp:sp modelId="{D000B778-7148-437A-8AE8-63BF77E3BDE3}">
      <dsp:nvSpPr>
        <dsp:cNvPr id="0" name=""/>
        <dsp:cNvSpPr/>
      </dsp:nvSpPr>
      <dsp:spPr>
        <a:xfrm>
          <a:off x="5425013" y="2073197"/>
          <a:ext cx="3208371" cy="7018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Using simple and easy to guess passwords</a:t>
          </a:r>
        </a:p>
      </dsp:txBody>
      <dsp:txXfrm>
        <a:off x="5459274" y="2107458"/>
        <a:ext cx="3139849" cy="633309"/>
      </dsp:txXfrm>
    </dsp:sp>
    <dsp:sp modelId="{10945C2F-1138-4C8A-82F6-AF4269C0D3C6}">
      <dsp:nvSpPr>
        <dsp:cNvPr id="0" name=""/>
        <dsp:cNvSpPr/>
      </dsp:nvSpPr>
      <dsp:spPr>
        <a:xfrm>
          <a:off x="5425013" y="2862758"/>
          <a:ext cx="3208371" cy="7018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Reusing them for all web applications</a:t>
          </a:r>
        </a:p>
      </dsp:txBody>
      <dsp:txXfrm>
        <a:off x="5459274" y="2897019"/>
        <a:ext cx="3139849" cy="633309"/>
      </dsp:txXfrm>
    </dsp:sp>
    <dsp:sp modelId="{386C81A6-4048-40F1-AF8A-F4A9C21BF562}">
      <dsp:nvSpPr>
        <dsp:cNvPr id="0" name=""/>
        <dsp:cNvSpPr/>
      </dsp:nvSpPr>
      <dsp:spPr>
        <a:xfrm>
          <a:off x="5425013" y="3652318"/>
          <a:ext cx="3208371" cy="7018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Often forgetting passwords and seeking the help of 'Forgot Password' option</a:t>
          </a:r>
        </a:p>
      </dsp:txBody>
      <dsp:txXfrm>
        <a:off x="5459274" y="3686579"/>
        <a:ext cx="3139849" cy="6333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1CADA-529B-4982-A8AB-04F6306EE63A}"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61670-0AE6-4A42-B22B-60AEDE7EB424}" type="slidenum">
              <a:rPr lang="en-GB" smtClean="0"/>
              <a:t>‹#›</a:t>
            </a:fld>
            <a:endParaRPr lang="en-GB"/>
          </a:p>
        </p:txBody>
      </p:sp>
    </p:spTree>
    <p:extLst>
      <p:ext uri="{BB962C8B-B14F-4D97-AF65-F5344CB8AC3E}">
        <p14:creationId xmlns:p14="http://schemas.microsoft.com/office/powerpoint/2010/main" val="92204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Host Based Security System is the official name given to the Department of </a:t>
            </a:r>
            <a:r>
              <a:rPr lang="en-GB" dirty="0" err="1"/>
              <a:t>Defense</a:t>
            </a:r>
            <a:r>
              <a:rPr lang="en-GB" dirty="0"/>
              <a:t> commercial-off-the-shelf suite of software applications used within the DOD to monitor, detect, and counter attacks against the DOD computer networks and systems.</a:t>
            </a:r>
          </a:p>
          <a:p>
            <a:r>
              <a:rPr lang="en-GB" dirty="0"/>
              <a:t>The Enterprise-wide Information Assurance and computer Network </a:t>
            </a:r>
            <a:r>
              <a:rPr lang="en-GB" dirty="0" err="1"/>
              <a:t>Defense</a:t>
            </a:r>
            <a:r>
              <a:rPr lang="en-GB" dirty="0"/>
              <a:t> Solutions Steering Group sponsored the acquisition of the HBSS System for use within the DOD Enterprise Network</a:t>
            </a:r>
          </a:p>
          <a:p>
            <a:r>
              <a:rPr lang="en-GB" dirty="0"/>
              <a:t>HBSS is deployed on both the Non-Classified Internet Protocol Routed Network and Secret Internet Protocol Routed Network networks, with priority given to installing it on the NIPRNet</a:t>
            </a:r>
          </a:p>
          <a:p>
            <a:r>
              <a:rPr lang="en-GB" dirty="0"/>
              <a:t>HBSS is based on McAfee, Inc's </a:t>
            </a:r>
            <a:r>
              <a:rPr lang="en-GB" dirty="0" err="1"/>
              <a:t>ePolicy</a:t>
            </a:r>
            <a:r>
              <a:rPr lang="en-GB" dirty="0"/>
              <a:t> Orchestrator and other McAfee point product security applications such as Host Intrusion Prevention System</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a:t>
            </a:fld>
            <a:endParaRPr lang="en-GB"/>
          </a:p>
        </p:txBody>
      </p:sp>
    </p:spTree>
    <p:extLst>
      <p:ext uri="{BB962C8B-B14F-4D97-AF65-F5344CB8AC3E}">
        <p14:creationId xmlns:p14="http://schemas.microsoft.com/office/powerpoint/2010/main" val="390803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Computer recognition authentication is similar to transaction authentication. Computer recognition verifies that a user is who they claim to be by checking that they are on a particular device. These systems install a small software plug-in on the user’s computer the first time they login. The plug-in contains a cryptographic device marker. Next time the user logs in, the marker is checked to make sure they are on the known device. The beauty of this system is that it’s invisible to the user, who simply enters their username and password; verification is done automatically. The disadvantage of computer recognition authentication is that users sometimes switch devices. Such a system must enable logins from new devices using other verification methods (e.g., texted codes). </a:t>
            </a:r>
          </a:p>
        </p:txBody>
      </p:sp>
      <p:sp>
        <p:nvSpPr>
          <p:cNvPr id="4" name="Slide Number Placeholder 3"/>
          <p:cNvSpPr>
            <a:spLocks noGrp="1"/>
          </p:cNvSpPr>
          <p:nvPr>
            <p:ph type="sldNum" sz="quarter" idx="5"/>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331321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Hackers are using increasingly sophisticated automated programs to break into secure systems. CAPTCHAs are designed to neutralize this threat. This authentication method is not focused on verifying a particular user; rather, it seeks to determine whether a user is in fact human. Coined in 2003, the term CAPTCHA is an acronym for “completely automated public Turing test to tell computers and humans apart.” The system displays a distorted image of letters and numbers to the user, asking them to type in what they see. Computers have a tough time dealing with these distortions, but humans can typically tell what they are. Adding a CAPTCHA enhances network security by creating one more barrier to automated hacking systems. Nevertheless, they can cause some problems. Individuals with disabilities (such as blind people using auditory screen readers) may not be able to get past a CAPTCHA. Even nondisabled users sometimes have trouble figuring them out, leading to frustration and delays. </a:t>
            </a:r>
          </a:p>
        </p:txBody>
      </p:sp>
      <p:sp>
        <p:nvSpPr>
          <p:cNvPr id="4" name="Slide Number Placeholder 3"/>
          <p:cNvSpPr>
            <a:spLocks noGrp="1"/>
          </p:cNvSpPr>
          <p:nvPr>
            <p:ph type="sldNum" sz="quarter" idx="5"/>
          </p:nvPr>
        </p:nvSpPr>
        <p:spPr/>
        <p:txBody>
          <a:bodyPr/>
          <a:lstStyle/>
          <a:p>
            <a:fld id="{FD3EF75B-EE50-46BA-A473-AA7F6300ED33}" type="slidenum">
              <a:rPr lang="en-GB" smtClean="0"/>
              <a:t>17</a:t>
            </a:fld>
            <a:endParaRPr lang="en-GB"/>
          </a:p>
        </p:txBody>
      </p:sp>
    </p:spTree>
    <p:extLst>
      <p:ext uri="{BB962C8B-B14F-4D97-AF65-F5344CB8AC3E}">
        <p14:creationId xmlns:p14="http://schemas.microsoft.com/office/powerpoint/2010/main" val="77934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Single sign-on (SSO) is a useful feature to consider when deciding between device authentication methods. SSO enables a user to only enter their credentials once to gain access to multiple applications. Consider an employee who needs access to both email and cloud storage on separate websites. If the two sites are linked with SSO, the user will automatically have access to the cloud storage site after logging on to the email client. SSO saves time and keeps users happy by avoiding repeatedly entering passwords. Yet it can also introduce security risks; an unauthorized user who gains access to one system can now penetrate others. A related technology, single sign-off, logs users out of every application when they log out of a single one. This bolsters security by making certain that all open sessions are closed. </a:t>
            </a:r>
          </a:p>
        </p:txBody>
      </p:sp>
      <p:sp>
        <p:nvSpPr>
          <p:cNvPr id="4" name="Slide Number Placeholder 3"/>
          <p:cNvSpPr>
            <a:spLocks noGrp="1"/>
          </p:cNvSpPr>
          <p:nvPr>
            <p:ph type="sldNum" sz="quarter" idx="5"/>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520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Kerberos is named after a character in Greek mythology, the fearsome three-headed guard dog of Hades. It was developed at MIT to provide authentication for UNIX networks. Today, Kerberos is the default Windows authentication method, and it is also used in Mac OS X and Linux. </a:t>
            </a:r>
          </a:p>
          <a:p>
            <a:r>
              <a:rPr lang="en-GB" dirty="0"/>
              <a:t>Kerberos relies on temporary security certificates known as tickets. The tickets enable devices on a nonsecure network to authenticate each other’s identities. Each ticket has credentials that identify the user to the network. Data in the tickets is encrypted so that it cannot be read if intercepted by a third party. </a:t>
            </a:r>
          </a:p>
          <a:p>
            <a:r>
              <a:rPr lang="en-GB" dirty="0"/>
              <a:t>Kerberos uses a trusted third party to maintain security</a:t>
            </a:r>
          </a:p>
        </p:txBody>
      </p:sp>
      <p:sp>
        <p:nvSpPr>
          <p:cNvPr id="4" name="Slide Number Placeholder 3"/>
          <p:cNvSpPr>
            <a:spLocks noGrp="1"/>
          </p:cNvSpPr>
          <p:nvPr>
            <p:ph type="sldNum" sz="quarter" idx="5"/>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255881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User Client-based Login</a:t>
            </a:r>
          </a:p>
          <a:p>
            <a:r>
              <a:rPr lang="en-GB" dirty="0"/>
              <a:t>A user enters a username and password on the client machine(s). Other credential mechanisms like </a:t>
            </a:r>
            <a:r>
              <a:rPr lang="en-GB" dirty="0" err="1"/>
              <a:t>pkinit</a:t>
            </a:r>
            <a:r>
              <a:rPr lang="en-GB" dirty="0"/>
              <a:t> (RFC 4556) allow for the use of public keys in place of a password.</a:t>
            </a:r>
          </a:p>
          <a:p>
            <a:r>
              <a:rPr lang="en-GB" dirty="0"/>
              <a:t>The client transforms the password into the key of a symmetric cipher. This either uses the built-in key scheduling, or a one-way hash, depending on the cipher-suite used.</a:t>
            </a:r>
          </a:p>
          <a:p>
            <a:endParaRPr lang="en-GB" b="1" dirty="0"/>
          </a:p>
          <a:p>
            <a:r>
              <a:rPr lang="en-GB" b="1" dirty="0"/>
              <a:t>Client Authentication</a:t>
            </a:r>
          </a:p>
          <a:p>
            <a:r>
              <a:rPr lang="en-GB" dirty="0"/>
              <a:t>The client sends a cleartext message of the user ID to the AS (Authentication Server) requesting services on behalf of the user. (Note: Neither the secret key nor the password is sent to the AS.)</a:t>
            </a:r>
          </a:p>
          <a:p>
            <a:r>
              <a:rPr lang="en-GB" dirty="0"/>
              <a:t>The AS checks to see if the client is in its database. If it is, the AS generates the secret key by hashing the password of the user found at the database (e.g., Active Directory in Windows Server) and sends back the following two messages to the client: </a:t>
            </a:r>
          </a:p>
          <a:p>
            <a:r>
              <a:rPr lang="en-GB" dirty="0"/>
              <a:t>Message A: Client/TGS Session Key encrypted using the secret key of the client/user.</a:t>
            </a:r>
          </a:p>
          <a:p>
            <a:r>
              <a:rPr lang="en-GB" dirty="0"/>
              <a:t>Message B: Ticket-Granting-Ticket (TGT, which includes the client ID, client network address, ticket validity period, and the client/TGS session key) encrypted using the secret key of the TGS.</a:t>
            </a:r>
          </a:p>
          <a:p>
            <a:r>
              <a:rPr lang="en-GB" dirty="0"/>
              <a:t>Once the client receives messages A and B, it attempts to decrypt message A with the secret key generated from the password entered by the user. If the user entered password does not match the password in the AS database, the client's secret key will be different and thus unable to decrypt message A. With a valid password and secret key the client decrypts message A to obtain the Client/TGS Session Key. This session key is used for further communications with the TGS. (Note: The client cannot decrypt Message B, as it is encrypted using TGS's secret key.) At this point, the client has enough information to authenticate itself to the TGS.</a:t>
            </a:r>
          </a:p>
          <a:p>
            <a:endParaRPr lang="en-GB" b="1" dirty="0"/>
          </a:p>
          <a:p>
            <a:r>
              <a:rPr lang="en-GB" b="1" dirty="0"/>
              <a:t>Client Service Authorization</a:t>
            </a:r>
          </a:p>
          <a:p>
            <a:r>
              <a:rPr lang="en-GB" dirty="0"/>
              <a:t>When requesting services, the client sends the following messages to the TGS: </a:t>
            </a:r>
          </a:p>
          <a:p>
            <a:r>
              <a:rPr lang="en-GB" dirty="0"/>
              <a:t>Message C: Composed of the message B (the encrypted TGT using the TGS secret key) and the ID of the requested service.</a:t>
            </a:r>
          </a:p>
          <a:p>
            <a:r>
              <a:rPr lang="en-GB" dirty="0"/>
              <a:t>Message D: Authenticator (which is composed of the client ID and the timestamp), encrypted using the Client/TGS Session Key.</a:t>
            </a:r>
          </a:p>
          <a:p>
            <a:r>
              <a:rPr lang="en-GB" dirty="0"/>
              <a:t>Upon receiving messages C and D, the TGS retrieves message B out of message C. It decrypts message B using the TGS secret key. This gives it the "client/TGS session key" and the client ID (both are in the TGT). Using this "client/TGS session key", the TGS decrypts message D (Authenticator) and compare client ID from message B and D, if they match server sends the following two messages to the client: </a:t>
            </a:r>
          </a:p>
          <a:p>
            <a:r>
              <a:rPr lang="en-GB" dirty="0"/>
              <a:t>Message E: Client-to-server ticket (which includes the client ID, client network address, validity period and Client/Server Session Key) encrypted using the service's secret key.</a:t>
            </a:r>
          </a:p>
          <a:p>
            <a:r>
              <a:rPr lang="en-GB" dirty="0"/>
              <a:t>Message F: Client/Server Session Key encrypted with the Client/TGS Session Key.</a:t>
            </a:r>
          </a:p>
          <a:p>
            <a:endParaRPr lang="en-GB" dirty="0"/>
          </a:p>
          <a:p>
            <a:r>
              <a:rPr lang="en-GB" b="1" dirty="0"/>
              <a:t>Client Service Request</a:t>
            </a:r>
          </a:p>
          <a:p>
            <a:r>
              <a:rPr lang="en-GB" dirty="0"/>
              <a:t>Upon receiving messages E and F from TGS, the client has enough information to authenticate itself to the Service Server (SS). The client connects to the SS and sends the following two messages: </a:t>
            </a:r>
          </a:p>
          <a:p>
            <a:r>
              <a:rPr lang="en-GB" dirty="0"/>
              <a:t>Message E: from the previous step (the client-to-server ticket, encrypted using service's secret key).</a:t>
            </a:r>
          </a:p>
          <a:p>
            <a:r>
              <a:rPr lang="en-GB" dirty="0"/>
              <a:t>Message G: a new Authenticator, which includes the client ID, timestamp and is encrypted using Client/Server Session Key.</a:t>
            </a:r>
          </a:p>
          <a:p>
            <a:r>
              <a:rPr lang="en-GB" dirty="0"/>
              <a:t>The SS decrypts the ticket (message E) using its own secret key to retrieve the Client/Server Session Key. Using the sessions key, SS decrypts the Authenticator and compares client ID from messages E and G, if they match server sends the following message to the client to confirm its true identity and willingness to serve the client: </a:t>
            </a:r>
          </a:p>
          <a:p>
            <a:r>
              <a:rPr lang="en-GB" dirty="0"/>
              <a:t>Message H: the timestamp found in client's Authenticator (plus 1 in version 4, but not necessary in version 5[6][7]), encrypted using the Client/Server Session Key.</a:t>
            </a:r>
          </a:p>
          <a:p>
            <a:r>
              <a:rPr lang="en-GB" dirty="0"/>
              <a:t>The client decrypts the confirmation (message H) using the Client/Server Session Key and checks whether the timestamp is correct. If so, then the client can trust the server and can start issuing service requests to the server.</a:t>
            </a:r>
          </a:p>
          <a:p>
            <a:r>
              <a:rPr lang="en-GB" dirty="0"/>
              <a:t>The server provides the requested services to the client.</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22</a:t>
            </a:fld>
            <a:endParaRPr lang="en-GB"/>
          </a:p>
        </p:txBody>
      </p:sp>
    </p:spTree>
    <p:extLst>
      <p:ext uri="{BB962C8B-B14F-4D97-AF65-F5344CB8AC3E}">
        <p14:creationId xmlns:p14="http://schemas.microsoft.com/office/powerpoint/2010/main" val="102401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Secure Sockets Layer (SSL) and its successor Transport Layer Security (TLS) is another important authentication protocol. In SSL/TLS, clients and servers use digital certificates to authenticate each other before connecting. Client certificates and server certificates are exchanged to verify each party’s identity in a process known as mutual identification. The server certificate is a small data file saved on the web server. The certificate links a cryptographic key to the details of the organization that owns the server. A web browser checks the validity of the certificate before connecting to the server.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163435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widespread standard for securing the upper layers of the network stack is </a:t>
            </a:r>
            <a:r>
              <a:rPr lang="en-US" i="1" dirty="0"/>
              <a:t>Secure Sockets Layer</a:t>
            </a:r>
            <a:r>
              <a:rPr lang="en-US" dirty="0"/>
              <a:t> (</a:t>
            </a:r>
            <a:r>
              <a:rPr lang="en-US" i="1" dirty="0"/>
              <a:t>SSL</a:t>
            </a:r>
            <a:r>
              <a:rPr lang="en-US" dirty="0"/>
              <a:t>) along with its successor </a:t>
            </a:r>
            <a:r>
              <a:rPr lang="en-US" i="1" dirty="0"/>
              <a:t>Transport Layer Security</a:t>
            </a:r>
            <a:r>
              <a:rPr lang="en-US" dirty="0"/>
              <a:t> (</a:t>
            </a:r>
            <a:r>
              <a:rPr lang="en-US" i="1" dirty="0"/>
              <a:t>TLS</a:t>
            </a:r>
            <a:r>
              <a:rPr lang="en-US" dirty="0"/>
              <a:t>). </a:t>
            </a:r>
          </a:p>
          <a:p>
            <a:r>
              <a:rPr lang="en-US" dirty="0"/>
              <a:t>SSL uses X.509 certificates to provide authentication and key exchange for an application layer protocol above (HTTP), and encapsulates the encrypted data in a transport layer protocol (TCP) using any of several popular symmetric ciphers.</a:t>
            </a:r>
          </a:p>
          <a:p>
            <a:r>
              <a:rPr lang="en-US" i="1" dirty="0"/>
              <a:t>Transport Layer Security</a:t>
            </a:r>
            <a:r>
              <a:rPr lang="en-US" dirty="0"/>
              <a:t> supports newer encryption standards and fixes some other security issues.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3978260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SSL/TLS support is built into all major current web browsers, including Internet Explorer, Chrome, Firefox, and Safari. This makes it easy and inexpensive to implement since it does not require special software. All traffic in SSL/TLS is encrypted so that it’s inaccessible to eavesdroppers. SSL/TLS has become an integral part of web technologies and continues to be refined and updated. If your clients use it, make certain that they choose a more secure TLS implementation, as SSL is out of date and has significant vulnerabilities.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27</a:t>
            </a:fld>
            <a:endParaRPr lang="en-GB"/>
          </a:p>
        </p:txBody>
      </p:sp>
    </p:spTree>
    <p:extLst>
      <p:ext uri="{BB962C8B-B14F-4D97-AF65-F5344CB8AC3E}">
        <p14:creationId xmlns:p14="http://schemas.microsoft.com/office/powerpoint/2010/main" val="364845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1" u="none" strike="noStrike" baseline="0" dirty="0">
                <a:solidFill>
                  <a:srgbClr val="FF0000"/>
                </a:solidFill>
                <a:latin typeface="Arial" panose="020B0604020202020204" pitchFamily="34" charset="0"/>
              </a:rPr>
              <a:t>Describe the use of commonly used access control methods. </a:t>
            </a: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31</a:t>
            </a:fld>
            <a:endParaRPr lang="en-GB"/>
          </a:p>
        </p:txBody>
      </p:sp>
    </p:spTree>
    <p:extLst>
      <p:ext uri="{BB962C8B-B14F-4D97-AF65-F5344CB8AC3E}">
        <p14:creationId xmlns:p14="http://schemas.microsoft.com/office/powerpoint/2010/main" val="299706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DAC is a type of access control system that assigns access rights based on rules specified by users. The principle behind DAC is that subjects can determine who has access to their objects. The DAC model takes advantage of using access control lists (ACLs) and capability tables.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RBAC, also known as a non-discretionary access control, is used when system administrators need to assign rights based on organizational roles instead of individual user accounts within an organization. It presents an opportunity for the organization to address the principle of ‘least privilege’. This gives an individual only the access needed to do their job, since access is connected to their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Considered the strictest of all levels of access control systems. The design and implementation of MAC is commonly used by the government. It uses a hierarchical approach to control access to files/resources. Under a MAC environment, access to resource objects is controlled by the settings defined by a system administrator. This means access to resource objects is controlled by the operating system based on what the system administrator configured in the settings. It is not possible for users to change access control of a resource.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32</a:t>
            </a:fld>
            <a:endParaRPr lang="en-GB"/>
          </a:p>
        </p:txBody>
      </p:sp>
    </p:spTree>
    <p:extLst>
      <p:ext uri="{BB962C8B-B14F-4D97-AF65-F5344CB8AC3E}">
        <p14:creationId xmlns:p14="http://schemas.microsoft.com/office/powerpoint/2010/main" val="267453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who uses the internet is familiar with passwords, the most basic form of authentication. After a user enters his or her username, they need to type in a secret code to gain access to the network. If each user keeps their password private, the theory goes, unauthorized access will be prevented. However, experience has shown that even secret passwords are vulnerable to hacking. Cybercriminals use programs that try thousands of potential passwords, gaining access when they guess the right one. </a:t>
            </a:r>
          </a:p>
          <a:p>
            <a:endParaRPr lang="en-GB" dirty="0"/>
          </a:p>
          <a:p>
            <a:r>
              <a:rPr lang="en-GB" dirty="0"/>
              <a:t>To reduce this risk, users need to choose secure passwords with both letters and numbers, upper and lower case, special characters (such as $, %, or &amp;), and no words found in the dictionary. It’s also important to use long passwords of at least eight characters; each additional character makes it harder for a program to crack. Short, simple passwords such as “password” (one of the most common) and “12345” are barely better than no password at all. The most secure systems only allow users to create secure passwords, but even the strongest passwords can be at risk for hacking. Security experts have therefore developed more sophisticated authentication techniques to remedy the flaws of password-based systems.</a:t>
            </a:r>
          </a:p>
        </p:txBody>
      </p:sp>
      <p:sp>
        <p:nvSpPr>
          <p:cNvPr id="4" name="Slide Number Placeholder 3"/>
          <p:cNvSpPr>
            <a:spLocks noGrp="1"/>
          </p:cNvSpPr>
          <p:nvPr>
            <p:ph type="sldNum" sz="quarter" idx="5"/>
          </p:nvPr>
        </p:nvSpPr>
        <p:spPr/>
        <p:txBody>
          <a:bodyPr/>
          <a:lstStyle/>
          <a:p>
            <a:fld id="{FD3EF75B-EE50-46BA-A473-AA7F6300ED33}" type="slidenum">
              <a:rPr lang="en-GB" smtClean="0"/>
              <a:t>7</a:t>
            </a:fld>
            <a:endParaRPr lang="en-GB"/>
          </a:p>
        </p:txBody>
      </p:sp>
    </p:spTree>
    <p:extLst>
      <p:ext uri="{BB962C8B-B14F-4D97-AF65-F5344CB8AC3E}">
        <p14:creationId xmlns:p14="http://schemas.microsoft.com/office/powerpoint/2010/main" val="123975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security is the protection of personnel, hardware, software, networks and data from physical actions and events that could cause serious loss or damage to an enterprise, agency or institution. This includes protection from fire, flood, natural disasters, burglary, theft, vandalism and terrorism.</a:t>
            </a:r>
          </a:p>
        </p:txBody>
      </p:sp>
      <p:sp>
        <p:nvSpPr>
          <p:cNvPr id="4" name="Slide Number Placeholder 3"/>
          <p:cNvSpPr>
            <a:spLocks noGrp="1"/>
          </p:cNvSpPr>
          <p:nvPr>
            <p:ph type="sldNum" sz="quarter" idx="5"/>
          </p:nvPr>
        </p:nvSpPr>
        <p:spPr/>
        <p:txBody>
          <a:bodyPr/>
          <a:lstStyle/>
          <a:p>
            <a:fld id="{FD3EF75B-EE50-46BA-A473-AA7F6300ED33}" type="slidenum">
              <a:rPr lang="en-GB" smtClean="0"/>
              <a:t>33</a:t>
            </a:fld>
            <a:endParaRPr lang="en-GB"/>
          </a:p>
        </p:txBody>
      </p:sp>
    </p:spTree>
    <p:extLst>
      <p:ext uri="{BB962C8B-B14F-4D97-AF65-F5344CB8AC3E}">
        <p14:creationId xmlns:p14="http://schemas.microsoft.com/office/powerpoint/2010/main" val="1708585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Internet Protocol (IP) is the method by which data is transferred across the internet. TCP provides a communication service between an application program and the Internet Protocol (IP). When an application program sends a large chunk of data across the internet using IP, instead of breaking the data into IP-sized packages with a series of IP requests, the software can issue a single request to TCP and let TCP handle the IP details.</a:t>
            </a:r>
          </a:p>
          <a:p>
            <a:r>
              <a:rPr lang="en-GB" dirty="0"/>
              <a:t>IP packets can be lost, duplicated, or delivered out of order. TCP can detect these problems, request retransmission of lost packets or rearrange out-of-order packets, and help minimise network congestion to reduce the occurrence of further problems.</a:t>
            </a:r>
          </a:p>
          <a:p>
            <a:r>
              <a:rPr lang="en-GB" dirty="0"/>
              <a:t>A port is a number used to uniquely identify a transaction over a network by specifying both the host, and the service. They are necessary to differentiate between many different IP services, such as web service (HTTP), mail service (SMTP), and file transfer (FTP).</a:t>
            </a:r>
          </a:p>
        </p:txBody>
      </p:sp>
      <p:sp>
        <p:nvSpPr>
          <p:cNvPr id="4" name="Slide Number Placeholder 3"/>
          <p:cNvSpPr>
            <a:spLocks noGrp="1"/>
          </p:cNvSpPr>
          <p:nvPr>
            <p:ph type="sldNum" sz="quarter" idx="5"/>
          </p:nvPr>
        </p:nvSpPr>
        <p:spPr/>
        <p:txBody>
          <a:bodyPr/>
          <a:lstStyle/>
          <a:p>
            <a:fld id="{FD3EF75B-EE50-46BA-A473-AA7F6300ED33}" type="slidenum">
              <a:rPr lang="en-GB" smtClean="0"/>
              <a:t>34</a:t>
            </a:fld>
            <a:endParaRPr lang="en-GB"/>
          </a:p>
        </p:txBody>
      </p:sp>
    </p:spTree>
    <p:extLst>
      <p:ext uri="{BB962C8B-B14F-4D97-AF65-F5344CB8AC3E}">
        <p14:creationId xmlns:p14="http://schemas.microsoft.com/office/powerpoint/2010/main" val="2270456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Internet Protocol (IP) is the method by which data is transferred across the internet. TCP provides a communication service between an application program and the Internet Protocol (IP). When an application program sends a large chunk of data across the internet using IP, instead of breaking the data into IP-sized packages with a series of IP requests, the software can issue a single request to TCP and let TCP handle the IP details.</a:t>
            </a:r>
          </a:p>
          <a:p>
            <a:r>
              <a:rPr lang="en-GB" dirty="0"/>
              <a:t>IP packets can be lost, duplicated, or delivered out of order. TCP can detect these problems, request retransmission of lost packets or rearrange out-of-order packets, and help minimise network congestion to reduce the occurrence of further problems.</a:t>
            </a:r>
          </a:p>
          <a:p>
            <a:r>
              <a:rPr lang="en-GB" dirty="0"/>
              <a:t>A port is a number used to uniquely identify a transaction over a network by specifying both the host, and the service. They are necessary to differentiate between many different IP services, such as web service (HTTP), mail service (SMTP), and file transfer (FTP).</a:t>
            </a:r>
          </a:p>
        </p:txBody>
      </p:sp>
      <p:sp>
        <p:nvSpPr>
          <p:cNvPr id="4" name="Slide Number Placeholder 3"/>
          <p:cNvSpPr>
            <a:spLocks noGrp="1"/>
          </p:cNvSpPr>
          <p:nvPr>
            <p:ph type="sldNum" sz="quarter" idx="5"/>
          </p:nvPr>
        </p:nvSpPr>
        <p:spPr/>
        <p:txBody>
          <a:bodyPr/>
          <a:lstStyle/>
          <a:p>
            <a:fld id="{FD3EF75B-EE50-46BA-A473-AA7F6300ED33}" type="slidenum">
              <a:rPr lang="en-GB" smtClean="0"/>
              <a:t>35</a:t>
            </a:fld>
            <a:endParaRPr lang="en-GB"/>
          </a:p>
        </p:txBody>
      </p:sp>
    </p:spTree>
    <p:extLst>
      <p:ext uri="{BB962C8B-B14F-4D97-AF65-F5344CB8AC3E}">
        <p14:creationId xmlns:p14="http://schemas.microsoft.com/office/powerpoint/2010/main" val="60503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Vulnerabilities of Common ports (TCP, UDP) settings</a:t>
            </a:r>
          </a:p>
          <a:p>
            <a:endParaRPr lang="en-GB" dirty="0"/>
          </a:p>
          <a:p>
            <a:r>
              <a:rPr lang="en-GB" dirty="0"/>
              <a:t>Vulnerabilities within network services may result in data loss, denial of services, or allow attackers to facilitate attacks against other devices.</a:t>
            </a:r>
          </a:p>
          <a:p>
            <a:r>
              <a:rPr lang="en-GB" dirty="0"/>
              <a:t>Checking for insecure or non-essential services is critical to reducing risk on the network. By identifying open ports along with their associated services, you can ensure said services are necessary and the associated risks are mitigated accordingly.</a:t>
            </a:r>
          </a:p>
          <a:p>
            <a:r>
              <a:rPr lang="en-GB" dirty="0"/>
              <a:t>Understanding what ports are open within the network is a good step in reducing the probability of compromise</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37</a:t>
            </a:fld>
            <a:endParaRPr lang="en-GB"/>
          </a:p>
        </p:txBody>
      </p:sp>
    </p:spTree>
    <p:extLst>
      <p:ext uri="{BB962C8B-B14F-4D97-AF65-F5344CB8AC3E}">
        <p14:creationId xmlns:p14="http://schemas.microsoft.com/office/powerpoint/2010/main" val="1014801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 software application, we can determine at a glance what ports are open and vulnerable to attack.</a:t>
            </a:r>
          </a:p>
        </p:txBody>
      </p:sp>
      <p:sp>
        <p:nvSpPr>
          <p:cNvPr id="4" name="Slide Number Placeholder 3"/>
          <p:cNvSpPr>
            <a:spLocks noGrp="1"/>
          </p:cNvSpPr>
          <p:nvPr>
            <p:ph type="sldNum" sz="quarter" idx="5"/>
          </p:nvPr>
        </p:nvSpPr>
        <p:spPr/>
        <p:txBody>
          <a:bodyPr/>
          <a:lstStyle/>
          <a:p>
            <a:fld id="{FD3EF75B-EE50-46BA-A473-AA7F6300ED33}" type="slidenum">
              <a:rPr lang="en-GB" smtClean="0"/>
              <a:t>38</a:t>
            </a:fld>
            <a:endParaRPr lang="en-GB"/>
          </a:p>
        </p:txBody>
      </p:sp>
    </p:spTree>
    <p:extLst>
      <p:ext uri="{BB962C8B-B14F-4D97-AF65-F5344CB8AC3E}">
        <p14:creationId xmlns:p14="http://schemas.microsoft.com/office/powerpoint/2010/main" val="2252320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ports, such as TCP port 80 (HTTP), may be locked down — but other ports may get overlooked and be vulnerable to hackers. In your security tests, be sure to check these commonly hacked TCP and UDP ports:</a:t>
            </a:r>
          </a:p>
          <a:p>
            <a:pPr>
              <a:buFont typeface="Arial" panose="020B0604020202020204" pitchFamily="34" charset="0"/>
              <a:buChar char="•"/>
            </a:pPr>
            <a:r>
              <a:rPr lang="en-GB" dirty="0"/>
              <a:t>TCP port 21 — FTP (File Transfer Protocol)</a:t>
            </a:r>
          </a:p>
          <a:p>
            <a:pPr>
              <a:buFont typeface="Arial" panose="020B0604020202020204" pitchFamily="34" charset="0"/>
              <a:buChar char="•"/>
            </a:pPr>
            <a:r>
              <a:rPr lang="en-GB" dirty="0"/>
              <a:t>TCP port 22 — SSH (Secure Shell)</a:t>
            </a:r>
          </a:p>
          <a:p>
            <a:pPr>
              <a:buFont typeface="Arial" panose="020B0604020202020204" pitchFamily="34" charset="0"/>
              <a:buChar char="•"/>
            </a:pPr>
            <a:r>
              <a:rPr lang="en-GB" dirty="0"/>
              <a:t>TCP port 23 — Telnet</a:t>
            </a:r>
          </a:p>
          <a:p>
            <a:pPr>
              <a:buFont typeface="Arial" panose="020B0604020202020204" pitchFamily="34" charset="0"/>
              <a:buChar char="•"/>
            </a:pPr>
            <a:r>
              <a:rPr lang="en-GB" dirty="0"/>
              <a:t>TCP port 25 — SMTP (Simple Mail Transfer Protocol)</a:t>
            </a:r>
          </a:p>
          <a:p>
            <a:pPr>
              <a:buFont typeface="Arial" panose="020B0604020202020204" pitchFamily="34" charset="0"/>
              <a:buChar char="•"/>
            </a:pPr>
            <a:r>
              <a:rPr lang="en-GB" dirty="0"/>
              <a:t>TCP and UDP port 53 — DNS (Domain Name System)</a:t>
            </a:r>
          </a:p>
          <a:p>
            <a:pPr>
              <a:buFont typeface="Arial" panose="020B0604020202020204" pitchFamily="34" charset="0"/>
              <a:buChar char="•"/>
            </a:pPr>
            <a:r>
              <a:rPr lang="en-GB" dirty="0"/>
              <a:t>TCP port 443 — HTTP (Hypertext Transport Protocol) and HTTPS (HTTP over SSL)</a:t>
            </a:r>
          </a:p>
          <a:p>
            <a:pPr>
              <a:buFont typeface="Arial" panose="020B0604020202020204" pitchFamily="34" charset="0"/>
              <a:buChar char="•"/>
            </a:pPr>
            <a:r>
              <a:rPr lang="en-GB" dirty="0"/>
              <a:t>TCP port 110 — POP3 (Post Office Protocol version 3)</a:t>
            </a:r>
          </a:p>
          <a:p>
            <a:pPr>
              <a:buFont typeface="Arial" panose="020B0604020202020204" pitchFamily="34" charset="0"/>
              <a:buChar char="•"/>
            </a:pPr>
            <a:r>
              <a:rPr lang="en-GB" dirty="0"/>
              <a:t>TCP and UDP port 135 — Windows RPC</a:t>
            </a:r>
          </a:p>
          <a:p>
            <a:pPr>
              <a:buFont typeface="Arial" panose="020B0604020202020204" pitchFamily="34" charset="0"/>
              <a:buChar char="•"/>
            </a:pPr>
            <a:r>
              <a:rPr lang="en-GB" dirty="0"/>
              <a:t>TCP and UDP ports 137–139 — Windows NetBIOS over TCP/IP</a:t>
            </a:r>
          </a:p>
          <a:p>
            <a:pPr>
              <a:buFont typeface="Arial" panose="020B0604020202020204" pitchFamily="34" charset="0"/>
              <a:buChar char="•"/>
            </a:pPr>
            <a:r>
              <a:rPr lang="en-GB" dirty="0"/>
              <a:t>TCP port 1433 and UDP port 1434 — Microsoft SQL Server</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39</a:t>
            </a:fld>
            <a:endParaRPr lang="en-GB"/>
          </a:p>
        </p:txBody>
      </p:sp>
    </p:spTree>
    <p:extLst>
      <p:ext uri="{BB962C8B-B14F-4D97-AF65-F5344CB8AC3E}">
        <p14:creationId xmlns:p14="http://schemas.microsoft.com/office/powerpoint/2010/main" val="2949570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1" u="none" strike="noStrike" baseline="0" dirty="0">
                <a:solidFill>
                  <a:srgbClr val="FF0000"/>
                </a:solidFill>
                <a:latin typeface="Arial" panose="020B0604020202020204" pitchFamily="34" charset="0"/>
              </a:rPr>
              <a:t>Understand the application of disk encryption and optimisation of security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Disk encryption is a technology which protects information by converting it into unreadable code that cannot be deciphered easily by unauthorized people. Disk encryption uses disk encryption software or hardware to encrypt every bit of data that goes on a disk or disk volume.</a:t>
            </a: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40</a:t>
            </a:fld>
            <a:endParaRPr lang="en-GB"/>
          </a:p>
        </p:txBody>
      </p:sp>
    </p:spTree>
    <p:extLst>
      <p:ext uri="{BB962C8B-B14F-4D97-AF65-F5344CB8AC3E}">
        <p14:creationId xmlns:p14="http://schemas.microsoft.com/office/powerpoint/2010/main" val="3582973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Disk encryption does not replace file encryption in all situations. Disk encryption is sometimes used in conjunction with filesystem-level encryption with the intention of providing a more secure implementation. Since disk encryption generally uses the same key for encrypting the whole drive, all data is decryptable when the system runs. However, some disk encryption solutions use multiple keys for encrypting different volumes. If an attacker gains access to the computer at run-time, the attacker has access to all files. Conventional file and folder encryption instead allows different keys for different portions of the disk. Thus an attacker cannot extract information from still-encrypted files and folders.</a:t>
            </a:r>
          </a:p>
          <a:p>
            <a:endParaRPr lang="en-GB" dirty="0"/>
          </a:p>
          <a:p>
            <a:r>
              <a:rPr lang="en-GB" dirty="0"/>
              <a:t>Unlike disk encryption, filesystem-level encryption does not typically encrypt filesystem metadata, such as the directory structure, file names, modification timestamps or sizes.</a:t>
            </a:r>
          </a:p>
        </p:txBody>
      </p:sp>
      <p:sp>
        <p:nvSpPr>
          <p:cNvPr id="4" name="Slide Number Placeholder 3"/>
          <p:cNvSpPr>
            <a:spLocks noGrp="1"/>
          </p:cNvSpPr>
          <p:nvPr>
            <p:ph type="sldNum" sz="quarter" idx="5"/>
          </p:nvPr>
        </p:nvSpPr>
        <p:spPr/>
        <p:txBody>
          <a:bodyPr/>
          <a:lstStyle/>
          <a:p>
            <a:fld id="{FD3EF75B-EE50-46BA-A473-AA7F6300ED33}" type="slidenum">
              <a:rPr lang="en-GB" smtClean="0"/>
              <a:t>41</a:t>
            </a:fld>
            <a:endParaRPr lang="en-GB"/>
          </a:p>
        </p:txBody>
      </p:sp>
    </p:spTree>
    <p:extLst>
      <p:ext uri="{BB962C8B-B14F-4D97-AF65-F5344CB8AC3E}">
        <p14:creationId xmlns:p14="http://schemas.microsoft.com/office/powerpoint/2010/main" val="33285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2800" dirty="0"/>
              <a:t>A </a:t>
            </a:r>
            <a:r>
              <a:rPr lang="en-GB" sz="2800" b="0" dirty="0"/>
              <a:t>checksum</a:t>
            </a:r>
            <a:r>
              <a:rPr lang="en-GB" sz="2800" dirty="0"/>
              <a:t> is a small-sized datum derived from a block of digital data for the purpose of detecting errors that may have been introduced during its transmission or storage. By themselves, </a:t>
            </a:r>
            <a:r>
              <a:rPr lang="en-GB" sz="2800" b="0" dirty="0"/>
              <a:t>checksums</a:t>
            </a:r>
            <a:r>
              <a:rPr lang="en-GB" sz="2800" dirty="0"/>
              <a:t> are often used to verify data integrity but are not relied upon to verify data authenticity.</a:t>
            </a:r>
          </a:p>
          <a:p>
            <a:r>
              <a:rPr lang="en-GB" sz="2800" dirty="0"/>
              <a:t>Small changes in the file produce very different looking checksums. For example, we created two different text files that are almost the same, but one has an exclamation point where the other has a period</a:t>
            </a: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42</a:t>
            </a:fld>
            <a:endParaRPr lang="en-GB"/>
          </a:p>
        </p:txBody>
      </p:sp>
    </p:spTree>
    <p:extLst>
      <p:ext uri="{BB962C8B-B14F-4D97-AF65-F5344CB8AC3E}">
        <p14:creationId xmlns:p14="http://schemas.microsoft.com/office/powerpoint/2010/main" val="1885534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These cryptographic hash functions aren’t perfect. Security researchers have found “collisions” with the MD5 and SHA-1 functions. In other words, they’ve found two different files that produce the same MD5 or SHA-1 hash but are different.</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43</a:t>
            </a:fld>
            <a:endParaRPr lang="en-GB"/>
          </a:p>
        </p:txBody>
      </p:sp>
    </p:spTree>
    <p:extLst>
      <p:ext uri="{BB962C8B-B14F-4D97-AF65-F5344CB8AC3E}">
        <p14:creationId xmlns:p14="http://schemas.microsoft.com/office/powerpoint/2010/main" val="397163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Two-factor authentication builds on passwords to create a significantly more robust security solution. It requires both a password and possession of a specific physical object to gain access to a network—something you know and something you have. ATMs were an early system to use two-factor authentication. To use an ATM, customers need to remember a “password”—their PIN—plus insert a debit card. Neither one is enough by itself. </a:t>
            </a:r>
          </a:p>
          <a:p>
            <a:endParaRPr lang="en-GB" dirty="0"/>
          </a:p>
          <a:p>
            <a:r>
              <a:rPr lang="en-GB" dirty="0"/>
              <a:t>In computer security, 2FA follows the same principle. After entering their username and a password, users have to clear an additional hurdle to login: they need to input a one-time code from a particular physical device. The code may be sent to their cell phone via text message, or it may be generated using a mobile app. If a hacker guesses the password, they can’t proceed without the user’s cell phone; conversely, if they steal the mobile device, they still can’t get in without the password. 2FA is being implemented on an increasing number of banking, email, and social media websites. Whenever it’s an option, make sure to enable it for better security. </a:t>
            </a:r>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3698745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candidate should be able to: </a:t>
            </a:r>
            <a:endParaRPr lang="en-GB" dirty="0"/>
          </a:p>
          <a:p>
            <a:r>
              <a:rPr lang="en-GB" dirty="0"/>
              <a:t>• </a:t>
            </a:r>
            <a:r>
              <a:rPr lang="en-GB" i="1" dirty="0"/>
              <a:t>Understand common phishing attacks; their identifications; and recovery. </a:t>
            </a:r>
            <a:endParaRPr lang="en-GB" dirty="0"/>
          </a:p>
          <a:p>
            <a:r>
              <a:rPr lang="en-GB" dirty="0"/>
              <a:t>• </a:t>
            </a:r>
            <a:r>
              <a:rPr lang="en-GB" i="1" dirty="0"/>
              <a:t>Use patch management to proactively fix potential security vulnerabilities. </a:t>
            </a:r>
            <a:endParaRPr lang="en-GB" dirty="0"/>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44</a:t>
            </a:fld>
            <a:endParaRPr lang="en-GB"/>
          </a:p>
        </p:txBody>
      </p:sp>
    </p:spTree>
    <p:extLst>
      <p:ext uri="{BB962C8B-B14F-4D97-AF65-F5344CB8AC3E}">
        <p14:creationId xmlns:p14="http://schemas.microsoft.com/office/powerpoint/2010/main" val="339305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Software vulnerabilities may be discovered by hackers, by security companies or researchers, by the software vendors themselves, or by users</a:t>
            </a:r>
          </a:p>
          <a:p>
            <a:endParaRPr lang="en-GB" dirty="0"/>
          </a:p>
          <a:p>
            <a:r>
              <a:rPr lang="en-GB" dirty="0"/>
              <a:t>There are a few common, but slightly different definitions of zero-day attacks. Some define zero-day attacks as attacks on vulnerabilities that have not been patched or made public, while others define them as attacks that take advantage of a security vulnerability on the same day that the vulnerability becomes publicly known (zero-day).</a:t>
            </a:r>
          </a:p>
          <a:p>
            <a:endParaRPr lang="en-GB" dirty="0"/>
          </a:p>
          <a:p>
            <a:r>
              <a:rPr lang="en-GB" dirty="0"/>
              <a:t>The general definition describes zero-day attacks (or zero-day exploits) as attacks that target publicly known but still unpatched vulnerabilities.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45</a:t>
            </a:fld>
            <a:endParaRPr lang="en-GB"/>
          </a:p>
        </p:txBody>
      </p:sp>
    </p:spTree>
    <p:extLst>
      <p:ext uri="{BB962C8B-B14F-4D97-AF65-F5344CB8AC3E}">
        <p14:creationId xmlns:p14="http://schemas.microsoft.com/office/powerpoint/2010/main" val="1973841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new versions of operating systems are launched, such as Microsoft Windows, Apple OS X / iOS or Android, they are generally accompanied by improved usability, additional features and an enhanced user experience. However, cybercriminals quickly find vulnerable areas in the new operating system and continue to do so for the lifetime of the version. To counter this, the software companies release regular updates –such as security updates or critical updates which  protect against malware and security exploits. </a:t>
            </a:r>
          </a:p>
        </p:txBody>
      </p:sp>
      <p:sp>
        <p:nvSpPr>
          <p:cNvPr id="4" name="Slide Number Placeholder 3"/>
          <p:cNvSpPr>
            <a:spLocks noGrp="1"/>
          </p:cNvSpPr>
          <p:nvPr>
            <p:ph type="sldNum" sz="quarter" idx="5"/>
          </p:nvPr>
        </p:nvSpPr>
        <p:spPr/>
        <p:txBody>
          <a:bodyPr/>
          <a:lstStyle/>
          <a:p>
            <a:fld id="{FD3EF75B-EE50-46BA-A473-AA7F6300ED33}" type="slidenum">
              <a:rPr lang="en-GB" smtClean="0"/>
              <a:t>46</a:t>
            </a:fld>
            <a:endParaRPr lang="en-GB"/>
          </a:p>
        </p:txBody>
      </p:sp>
    </p:spTree>
    <p:extLst>
      <p:ext uri="{BB962C8B-B14F-4D97-AF65-F5344CB8AC3E}">
        <p14:creationId xmlns:p14="http://schemas.microsoft.com/office/powerpoint/2010/main" val="252048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constantly update the antivirus software on a computer because computers are regularly threatened by new viruses. The anti-virus updates contain the latest files needed to combat new viruses and protect your computer.</a:t>
            </a:r>
          </a:p>
          <a:p>
            <a:r>
              <a:rPr lang="en-GB" dirty="0"/>
              <a:t>Antivirus software provides signature files which are very important since they contain the latest lists of known viruses. These signature files are released daily, and sometimes even more often.</a:t>
            </a:r>
          </a:p>
          <a:p>
            <a:r>
              <a:rPr lang="en-GB" dirty="0"/>
              <a:t>To make sure that your antivirus is serving its purpose, its best to configure it to automatically check for updates at least daily.</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47</a:t>
            </a:fld>
            <a:endParaRPr lang="en-GB"/>
          </a:p>
        </p:txBody>
      </p:sp>
    </p:spTree>
    <p:extLst>
      <p:ext uri="{BB962C8B-B14F-4D97-AF65-F5344CB8AC3E}">
        <p14:creationId xmlns:p14="http://schemas.microsoft.com/office/powerpoint/2010/main" val="85643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candidate should be able to: </a:t>
            </a:r>
            <a:endParaRPr lang="en-GB" dirty="0"/>
          </a:p>
          <a:p>
            <a:r>
              <a:rPr lang="en-GB" dirty="0"/>
              <a:t>• </a:t>
            </a:r>
            <a:r>
              <a:rPr lang="en-GB" i="1" dirty="0"/>
              <a:t>Understand the use of virus signature database. </a:t>
            </a:r>
            <a:endParaRPr lang="en-GB" dirty="0"/>
          </a:p>
          <a:p>
            <a:r>
              <a:rPr lang="en-GB" dirty="0"/>
              <a:t>• </a:t>
            </a:r>
            <a:r>
              <a:rPr lang="en-GB" i="1" dirty="0"/>
              <a:t>Identify various social engineering attacks: </a:t>
            </a:r>
          </a:p>
          <a:p>
            <a:pPr marL="628650" lvl="1" indent="-171450">
              <a:buFont typeface="Arial" panose="020B0604020202020204" pitchFamily="34" charset="0"/>
              <a:buChar char="•"/>
            </a:pPr>
            <a:r>
              <a:rPr lang="en-GB" dirty="0"/>
              <a:t>Pharming; </a:t>
            </a:r>
          </a:p>
          <a:p>
            <a:pPr marL="628650" lvl="1" indent="-171450">
              <a:buFont typeface="Arial" panose="020B0604020202020204" pitchFamily="34" charset="0"/>
              <a:buChar char="•"/>
            </a:pPr>
            <a:r>
              <a:rPr lang="en-GB" dirty="0"/>
              <a:t>Pretexting; </a:t>
            </a:r>
          </a:p>
          <a:p>
            <a:r>
              <a:rPr lang="en-GB" dirty="0"/>
              <a:t>• </a:t>
            </a:r>
            <a:r>
              <a:rPr lang="en-GB" i="1" dirty="0"/>
              <a:t>Classify different attacks / attackers to determine the most appropriate level of threats. </a:t>
            </a:r>
            <a:endParaRPr lang="en-GB" dirty="0"/>
          </a:p>
          <a:p>
            <a:r>
              <a:rPr lang="en-GB" dirty="0"/>
              <a:t>• Determine the strength of a password. </a:t>
            </a:r>
          </a:p>
          <a:p>
            <a:r>
              <a:rPr lang="en-GB" dirty="0"/>
              <a:t>• </a:t>
            </a:r>
            <a:r>
              <a:rPr lang="en-GB" i="1" dirty="0"/>
              <a:t>Describe the use of suitable password management system. </a:t>
            </a:r>
            <a:endParaRPr lang="en-GB" dirty="0"/>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48</a:t>
            </a:fld>
            <a:endParaRPr lang="en-GB"/>
          </a:p>
        </p:txBody>
      </p:sp>
    </p:spTree>
    <p:extLst>
      <p:ext uri="{BB962C8B-B14F-4D97-AF65-F5344CB8AC3E}">
        <p14:creationId xmlns:p14="http://schemas.microsoft.com/office/powerpoint/2010/main" val="3210310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science of human hacking</a:t>
            </a:r>
          </a:p>
          <a:p>
            <a:r>
              <a:rPr lang="en-GB" dirty="0"/>
              <a:t>The psychological manipulation of people into performing actions or divulging confidential information.</a:t>
            </a:r>
          </a:p>
          <a:p>
            <a:endParaRPr lang="en-GB" dirty="0"/>
          </a:p>
          <a:p>
            <a:pPr marL="0" indent="0">
              <a:buNone/>
            </a:pPr>
            <a:r>
              <a:rPr lang="en-GB" dirty="0"/>
              <a:t>Social engineering uses influence and persuasion to deceive people by convincing them that the social engineer is someone he is not, or by manipulation (Click now)</a:t>
            </a:r>
          </a:p>
          <a:p>
            <a:pPr marL="0" indent="0">
              <a:buNone/>
            </a:pPr>
            <a:endParaRPr lang="en-GB" dirty="0"/>
          </a:p>
          <a:p>
            <a:pPr marL="0" indent="0">
              <a:buNone/>
            </a:pPr>
            <a:r>
              <a:rPr lang="en-GB" dirty="0"/>
              <a:t>As a result, the social engineer is able to take advantage of people to obtain information with or without the use of technology.</a:t>
            </a:r>
          </a:p>
          <a:p>
            <a:endParaRPr lang="en-GB" dirty="0"/>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49</a:t>
            </a:fld>
            <a:endParaRPr lang="en-GB"/>
          </a:p>
        </p:txBody>
      </p:sp>
    </p:spTree>
    <p:extLst>
      <p:ext uri="{BB962C8B-B14F-4D97-AF65-F5344CB8AC3E}">
        <p14:creationId xmlns:p14="http://schemas.microsoft.com/office/powerpoint/2010/main" val="4113235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r>
              <a:rPr lang="en-GB" dirty="0"/>
              <a:t>The cost to set up a social engineering attack is low</a:t>
            </a:r>
          </a:p>
          <a:p>
            <a:pPr marL="0" indent="0">
              <a:buNone/>
            </a:pPr>
            <a:r>
              <a:rPr lang="en-GB" dirty="0"/>
              <a:t>The risk is even lower</a:t>
            </a:r>
          </a:p>
          <a:p>
            <a:pPr marL="0" indent="0">
              <a:buNone/>
            </a:pPr>
            <a:r>
              <a:rPr lang="en-GB" dirty="0"/>
              <a:t>The potential pay-out is huge</a:t>
            </a:r>
          </a:p>
          <a:p>
            <a:pPr marL="0" indent="0">
              <a:buNone/>
            </a:pPr>
            <a:endParaRPr lang="en-GB" dirty="0"/>
          </a:p>
          <a:p>
            <a:pPr marL="0" indent="0">
              <a:buNone/>
            </a:pPr>
            <a:r>
              <a:rPr lang="en-GB" dirty="0"/>
              <a:t>A very good book is </a:t>
            </a:r>
            <a:r>
              <a:rPr lang="en-GB" sz="1200" dirty="0">
                <a:latin typeface="Raleway" panose="020B0503030101060003" pitchFamily="34" charset="0"/>
              </a:rPr>
              <a:t>Social Engineering: The Science of Human Hacking by Christopher </a:t>
            </a:r>
            <a:r>
              <a:rPr lang="en-GB" sz="1200" dirty="0" err="1">
                <a:latin typeface="Raleway" panose="020B0503030101060003" pitchFamily="34" charset="0"/>
              </a:rPr>
              <a:t>Hadnagy</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50</a:t>
            </a:fld>
            <a:endParaRPr lang="en-GB"/>
          </a:p>
        </p:txBody>
      </p:sp>
    </p:spTree>
    <p:extLst>
      <p:ext uri="{BB962C8B-B14F-4D97-AF65-F5344CB8AC3E}">
        <p14:creationId xmlns:p14="http://schemas.microsoft.com/office/powerpoint/2010/main" val="15894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cyberattack intended to redirect a website's traffic to another, fake site. </a:t>
            </a:r>
          </a:p>
          <a:p>
            <a:endParaRPr lang="en-GB" dirty="0"/>
          </a:p>
          <a:p>
            <a:r>
              <a:rPr lang="en-GB" dirty="0"/>
              <a:t>Pharming can be conducted either by changing the hosts file on a victim's computer or by exploitation of a vulnerability in DNS server software (DNS poisoning)</a:t>
            </a:r>
          </a:p>
          <a:p>
            <a:r>
              <a:rPr lang="en-GB" dirty="0"/>
              <a:t>DNS poisoning is extreme</a:t>
            </a:r>
          </a:p>
          <a:p>
            <a:r>
              <a:rPr lang="en-GB" b="0" dirty="0">
                <a:effectLst/>
              </a:rPr>
              <a:t>Spotting a pharming attack can be nearly impossible because it’s not based on any action the user takes</a:t>
            </a:r>
            <a:endParaRPr lang="en-GB" dirty="0"/>
          </a:p>
          <a:p>
            <a:r>
              <a:rPr lang="en-GB" dirty="0"/>
              <a:t>file on a victim's computer or by exploitation of a vulnerability in DNS server software</a:t>
            </a:r>
          </a:p>
        </p:txBody>
      </p:sp>
      <p:sp>
        <p:nvSpPr>
          <p:cNvPr id="4" name="Slide Number Placeholder 3"/>
          <p:cNvSpPr>
            <a:spLocks noGrp="1"/>
          </p:cNvSpPr>
          <p:nvPr>
            <p:ph type="sldNum" sz="quarter" idx="5"/>
          </p:nvPr>
        </p:nvSpPr>
        <p:spPr/>
        <p:txBody>
          <a:bodyPr/>
          <a:lstStyle/>
          <a:p>
            <a:fld id="{FD3EF75B-EE50-46BA-A473-AA7F6300ED33}" type="slidenum">
              <a:rPr lang="en-GB" smtClean="0"/>
              <a:t>51</a:t>
            </a:fld>
            <a:endParaRPr lang="en-GB"/>
          </a:p>
        </p:txBody>
      </p:sp>
    </p:spTree>
    <p:extLst>
      <p:ext uri="{BB962C8B-B14F-4D97-AF65-F5344CB8AC3E}">
        <p14:creationId xmlns:p14="http://schemas.microsoft.com/office/powerpoint/2010/main" val="11607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cyberattack intended to redirect a website's traffic to another, fake site. </a:t>
            </a:r>
          </a:p>
          <a:p>
            <a:endParaRPr lang="en-GB" dirty="0"/>
          </a:p>
          <a:p>
            <a:r>
              <a:rPr lang="en-GB" dirty="0"/>
              <a:t>Pharming can be conducted either by changing the hosts file on a victim's computer or by exploitation of a vulnerability in DNS server software (DNS poisoning)</a:t>
            </a:r>
          </a:p>
          <a:p>
            <a:r>
              <a:rPr lang="en-GB" dirty="0"/>
              <a:t>DNS poisoning is extreme</a:t>
            </a:r>
          </a:p>
          <a:p>
            <a:r>
              <a:rPr lang="en-GB" b="0" dirty="0">
                <a:effectLst/>
              </a:rPr>
              <a:t>Spotting a pharming attack can be nearly impossible because it’s not based on any action the user takes</a:t>
            </a:r>
            <a:endParaRPr lang="en-GB" dirty="0"/>
          </a:p>
          <a:p>
            <a:r>
              <a:rPr lang="en-GB" dirty="0"/>
              <a:t>file on a victim's computer or by exploitation of a vulnerability in DNS server software</a:t>
            </a:r>
          </a:p>
        </p:txBody>
      </p:sp>
      <p:sp>
        <p:nvSpPr>
          <p:cNvPr id="4" name="Slide Number Placeholder 3"/>
          <p:cNvSpPr>
            <a:spLocks noGrp="1"/>
          </p:cNvSpPr>
          <p:nvPr>
            <p:ph type="sldNum" sz="quarter" idx="5"/>
          </p:nvPr>
        </p:nvSpPr>
        <p:spPr/>
        <p:txBody>
          <a:bodyPr/>
          <a:lstStyle/>
          <a:p>
            <a:fld id="{FD3EF75B-EE50-46BA-A473-AA7F6300ED33}" type="slidenum">
              <a:rPr lang="en-GB" smtClean="0"/>
              <a:t>52</a:t>
            </a:fld>
            <a:endParaRPr lang="en-GB"/>
          </a:p>
        </p:txBody>
      </p:sp>
    </p:spTree>
    <p:extLst>
      <p:ext uri="{BB962C8B-B14F-4D97-AF65-F5344CB8AC3E}">
        <p14:creationId xmlns:p14="http://schemas.microsoft.com/office/powerpoint/2010/main" val="2208877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Software updates do a lot of things</a:t>
            </a:r>
          </a:p>
          <a:p>
            <a:endParaRPr lang="en-GB" dirty="0"/>
          </a:p>
          <a:p>
            <a:r>
              <a:rPr lang="en-GB" dirty="0"/>
              <a:t>Software updates offer plenty of benefits. It’s all about revisions. These might include repairing security holes that have been discovered and fixing or removing computer bugs. Updates can add new features to your devices and remove outdated ones.</a:t>
            </a:r>
          </a:p>
          <a:p>
            <a:r>
              <a:rPr lang="en-GB" dirty="0"/>
              <a:t>While you’re at it, it’s a good idea to make sure your operating system is running the latest version.</a:t>
            </a:r>
          </a:p>
          <a:p>
            <a:endParaRPr lang="en-GB" dirty="0"/>
          </a:p>
          <a:p>
            <a:r>
              <a:rPr lang="en-GB" dirty="0"/>
              <a:t>2. Updates help patch security flaws</a:t>
            </a:r>
          </a:p>
          <a:p>
            <a:endParaRPr lang="en-GB" dirty="0"/>
          </a:p>
          <a:p>
            <a:r>
              <a:rPr lang="en-GB" dirty="0"/>
              <a:t>Hackers love security flaws. A software vulnerability is a security hole or weakness found in a software program or operating system. Hackers can take advantage of the weakness by writing code to target the vulnerability. The code is packaged into malware.</a:t>
            </a:r>
          </a:p>
          <a:p>
            <a:endParaRPr lang="en-GB" dirty="0"/>
          </a:p>
          <a:p>
            <a:r>
              <a:rPr lang="en-GB" dirty="0"/>
              <a:t>An exploit sometimes can infect your computer with no action on your part other than viewing a rogue website, opening a compromised message, or playing infected media.</a:t>
            </a:r>
          </a:p>
          <a:p>
            <a:endParaRPr lang="en-GB" dirty="0"/>
          </a:p>
          <a:p>
            <a:r>
              <a:rPr lang="en-GB" dirty="0"/>
              <a:t>What happens next? The malware can steal data saved on your device or allow the attacker to gain control over your computer and encrypt your files. It can even prevent access to your files and data.</a:t>
            </a:r>
          </a:p>
          <a:p>
            <a:endParaRPr lang="en-GB" dirty="0"/>
          </a:p>
          <a:p>
            <a:r>
              <a:rPr lang="en-GB" dirty="0"/>
              <a:t>Software updates often include software patches. They cover the security holes to keep hackers out.</a:t>
            </a:r>
          </a:p>
          <a:p>
            <a:endParaRPr lang="en-GB" dirty="0"/>
          </a:p>
          <a:p>
            <a:r>
              <a:rPr lang="en-GB" dirty="0"/>
              <a:t>3. Software updates help protect your data</a:t>
            </a:r>
          </a:p>
          <a:p>
            <a:endParaRPr lang="en-GB" dirty="0"/>
          </a:p>
          <a:p>
            <a:r>
              <a:rPr lang="en-GB" dirty="0"/>
              <a:t>You probably keep a lot of documents and personal information on your devices. Your personally identifiable information — from emails to bank account information — is valuable to cybercriminals.</a:t>
            </a:r>
          </a:p>
          <a:p>
            <a:endParaRPr lang="en-GB" dirty="0"/>
          </a:p>
          <a:p>
            <a:r>
              <a:rPr lang="en-GB" dirty="0"/>
              <a:t>They can use it to commit crimes in your name or sell it on the dark web to enable others to commit crimes. If it’s a ransomware attack, they might encrypt your data. You might have to pay a ransom for an encryption key to get it back. Or, worse, you might pay a ransom and not get it back.</a:t>
            </a:r>
          </a:p>
          <a:p>
            <a:endParaRPr lang="en-GB" dirty="0"/>
          </a:p>
          <a:p>
            <a:r>
              <a:rPr lang="en-GB" dirty="0"/>
              <a:t>Updating your software and operating systems helps keep hackers out.</a:t>
            </a:r>
          </a:p>
          <a:p>
            <a:endParaRPr lang="en-GB" dirty="0"/>
          </a:p>
          <a:p>
            <a:endParaRPr lang="en-GB" dirty="0"/>
          </a:p>
          <a:p>
            <a:r>
              <a:rPr lang="en-GB" dirty="0"/>
              <a:t>Cyber security is mostly about you, but you’ve got other people to think about, too. If your device gets a virus, you could pass it on to your friends, family, and business associates. That’s why you want to keep your software and systems updated.</a:t>
            </a:r>
          </a:p>
          <a:p>
            <a:endParaRPr lang="en-GB" dirty="0"/>
          </a:p>
          <a:p>
            <a:r>
              <a:rPr lang="en-GB" dirty="0"/>
              <a:t>Updates not only patch security holes, they can also add new features and improve existing ones. You don’t want to fall behind the times, right?</a:t>
            </a:r>
          </a:p>
          <a:p>
            <a:endParaRPr lang="en-GB" dirty="0"/>
          </a:p>
          <a:p>
            <a:r>
              <a:rPr lang="en-GB" dirty="0"/>
              <a:t>In that way, software updates really are all about you. Your software program may get a new shot of stability — no more crashing. Or an update might boost program performance — more speed. You deserve no less.</a:t>
            </a:r>
          </a:p>
          <a:p>
            <a:endParaRPr lang="en-GB" dirty="0"/>
          </a:p>
          <a:p>
            <a:r>
              <a:rPr lang="en-GB" dirty="0"/>
              <a:t>You could ignore those reminders to update your software, but you might be missing out on a lot, starting with your cyber security.</a:t>
            </a:r>
          </a:p>
          <a:p>
            <a:endParaRPr lang="en-GB" dirty="0"/>
          </a:p>
          <a:p>
            <a:r>
              <a:rPr lang="en-GB" dirty="0"/>
              <a:t>Another option? If you’re still not keen on clicking “Update now,” you may be able to configure your devices to update automatically. If so, your problem is solved.</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54</a:t>
            </a:fld>
            <a:endParaRPr lang="en-GB"/>
          </a:p>
        </p:txBody>
      </p:sp>
    </p:spTree>
    <p:extLst>
      <p:ext uri="{BB962C8B-B14F-4D97-AF65-F5344CB8AC3E}">
        <p14:creationId xmlns:p14="http://schemas.microsoft.com/office/powerpoint/2010/main" val="138866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 Password</a:t>
            </a:r>
          </a:p>
          <a:p>
            <a:r>
              <a:rPr lang="en-GB" dirty="0"/>
              <a:t>Step 2 – Proof</a:t>
            </a:r>
          </a:p>
          <a:p>
            <a:r>
              <a:rPr lang="en-GB" dirty="0"/>
              <a:t>Step 3 - Access</a:t>
            </a:r>
          </a:p>
        </p:txBody>
      </p:sp>
      <p:sp>
        <p:nvSpPr>
          <p:cNvPr id="4" name="Slide Number Placeholder 3"/>
          <p:cNvSpPr>
            <a:spLocks noGrp="1"/>
          </p:cNvSpPr>
          <p:nvPr>
            <p:ph type="sldNum" sz="quarter" idx="5"/>
          </p:nvPr>
        </p:nvSpPr>
        <p:spPr/>
        <p:txBody>
          <a:bodyPr/>
          <a:lstStyle/>
          <a:p>
            <a:fld id="{FD3EF75B-EE50-46BA-A473-AA7F6300ED33}" type="slidenum">
              <a:rPr lang="en-GB" smtClean="0"/>
              <a:t>9</a:t>
            </a:fld>
            <a:endParaRPr lang="en-GB"/>
          </a:p>
        </p:txBody>
      </p:sp>
    </p:spTree>
    <p:extLst>
      <p:ext uri="{BB962C8B-B14F-4D97-AF65-F5344CB8AC3E}">
        <p14:creationId xmlns:p14="http://schemas.microsoft.com/office/powerpoint/2010/main" val="3867334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Passwords still remain one of the most secure methods of authentication available to date, they are subjected to a number of security threats when mishandled.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role of password management comes in handy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Password management is a set of principles and best practices to be followed by users while storing and managing passwords in an efficient manner to secure passwords as much as they can to prevent unauthorized access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55</a:t>
            </a:fld>
            <a:endParaRPr lang="en-GB"/>
          </a:p>
        </p:txBody>
      </p:sp>
    </p:spTree>
    <p:extLst>
      <p:ext uri="{BB962C8B-B14F-4D97-AF65-F5344CB8AC3E}">
        <p14:creationId xmlns:p14="http://schemas.microsoft.com/office/powerpoint/2010/main" val="1505909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 challenges in securing passwords in the digital era. </a:t>
            </a:r>
          </a:p>
          <a:p>
            <a:r>
              <a:rPr lang="en-GB" dirty="0"/>
              <a:t>Here are a few common threats to protecting our passwords:</a:t>
            </a:r>
          </a:p>
          <a:p>
            <a:endParaRPr lang="en-GB" dirty="0"/>
          </a:p>
          <a:p>
            <a:pPr lvl="0"/>
            <a:r>
              <a:rPr lang="en-GB" dirty="0"/>
              <a:t>Login spoofing - Passwords are illegally collected through a fake login page by cybercriminals.</a:t>
            </a:r>
          </a:p>
          <a:p>
            <a:pPr lvl="0"/>
            <a:r>
              <a:rPr lang="en-GB" dirty="0"/>
              <a:t>Sniffing attack - Passwords are stolen using illegal network access and with tools like key loggers.</a:t>
            </a:r>
          </a:p>
          <a:p>
            <a:pPr lvl="0"/>
            <a:r>
              <a:rPr lang="en-GB" dirty="0"/>
              <a:t>Shoulder surfing attack - Stealing passwords when someone types them, at times using a micro-camera and gaining access to user data.</a:t>
            </a:r>
          </a:p>
          <a:p>
            <a:pPr lvl="0"/>
            <a:r>
              <a:rPr lang="en-GB" dirty="0"/>
              <a:t>Brute force attack - Stealing passwords with the help of automated tools and gaining access to user data.</a:t>
            </a:r>
          </a:p>
          <a:p>
            <a:pPr lvl="0"/>
            <a:r>
              <a:rPr lang="en-GB" dirty="0"/>
              <a:t>Data breach - Stealing login credentials and other confidential data directly from the website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56</a:t>
            </a:fld>
            <a:endParaRPr lang="en-GB"/>
          </a:p>
        </p:txBody>
      </p:sp>
    </p:spTree>
    <p:extLst>
      <p:ext uri="{BB962C8B-B14F-4D97-AF65-F5344CB8AC3E}">
        <p14:creationId xmlns:p14="http://schemas.microsoft.com/office/powerpoint/2010/main" val="3263707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manage passwords</a:t>
            </a:r>
            <a:endParaRPr lang="en-GB" dirty="0"/>
          </a:p>
          <a:p>
            <a:pPr>
              <a:buFont typeface="Arial" panose="020B0604020202020204" pitchFamily="34" charset="0"/>
              <a:buNone/>
            </a:pPr>
            <a:r>
              <a:rPr lang="en-GB" dirty="0"/>
              <a:t>Use strong and unique passwords for all websites and applications</a:t>
            </a:r>
          </a:p>
          <a:p>
            <a:pPr>
              <a:buFont typeface="Arial" panose="020B0604020202020204" pitchFamily="34" charset="0"/>
              <a:buNone/>
            </a:pPr>
            <a:r>
              <a:rPr lang="en-GB" dirty="0"/>
              <a:t>Reset passwords at regular intervals</a:t>
            </a:r>
          </a:p>
          <a:p>
            <a:pPr>
              <a:buFont typeface="Arial" panose="020B0604020202020204" pitchFamily="34" charset="0"/>
              <a:buNone/>
            </a:pPr>
            <a:r>
              <a:rPr lang="en-GB" dirty="0"/>
              <a:t>Configure two-factor authentication for all accounts</a:t>
            </a:r>
          </a:p>
          <a:p>
            <a:pPr>
              <a:buFont typeface="Arial" panose="020B0604020202020204" pitchFamily="34" charset="0"/>
              <a:buNone/>
            </a:pPr>
            <a:r>
              <a:rPr lang="en-GB" dirty="0"/>
              <a:t>Securely share passwords with friends, family, and colleagues</a:t>
            </a:r>
          </a:p>
          <a:p>
            <a:pPr>
              <a:buFont typeface="Arial" panose="020B0604020202020204" pitchFamily="34" charset="0"/>
              <a:buNone/>
            </a:pPr>
            <a:r>
              <a:rPr lang="en-GB" dirty="0"/>
              <a:t>Store all enterprise passwords in one place and enforce secure password policies within the business environment</a:t>
            </a:r>
          </a:p>
          <a:p>
            <a:pPr>
              <a:buFont typeface="Arial" panose="020B0604020202020204" pitchFamily="34" charset="0"/>
              <a:buNone/>
            </a:pPr>
            <a:r>
              <a:rPr lang="en-GB" dirty="0"/>
              <a:t>Periodically review the violations and take necessary actions</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58</a:t>
            </a:fld>
            <a:endParaRPr lang="en-GB"/>
          </a:p>
        </p:txBody>
      </p:sp>
    </p:spTree>
    <p:extLst>
      <p:ext uri="{BB962C8B-B14F-4D97-AF65-F5344CB8AC3E}">
        <p14:creationId xmlns:p14="http://schemas.microsoft.com/office/powerpoint/2010/main" val="319156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companies prefer not to rely on cell phones for their additional layer of authentication protection. They have instead turned to token authentication systems. Token systems use a purpose-built physical device for the 2FA. This may be a dongle inserted into the computer’s USB port, or a smart card containing a radio frequency identification or near-field communication chip. If you have a token-based system, keep careful track of the dongles or smart cards to ensure they don’t fall into the wrong hands. When a team member’s employment ends, for example, they must relinquish their token. These systems are more expensive since they require purchasing new devices, but they can provide an extra measure of security.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10</a:t>
            </a:fld>
            <a:endParaRPr lang="en-GB"/>
          </a:p>
        </p:txBody>
      </p:sp>
    </p:spTree>
    <p:extLst>
      <p:ext uri="{BB962C8B-B14F-4D97-AF65-F5344CB8AC3E}">
        <p14:creationId xmlns:p14="http://schemas.microsoft.com/office/powerpoint/2010/main" val="314914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solidFill>
                  <a:srgbClr val="000000"/>
                </a:solidFill>
                <a:effectLst/>
                <a:latin typeface="arial" panose="020B0604020202020204" pitchFamily="34" charset="0"/>
              </a:rPr>
              <a:t>The Token-Based Authentication works as Follows:</a:t>
            </a:r>
            <a:endParaRPr lang="en-GB" dirty="0">
              <a:effectLst/>
            </a:endParaRPr>
          </a:p>
          <a:p>
            <a:pPr algn="just">
              <a:buFont typeface="+mj-lt"/>
              <a:buAutoNum type="arabicPeriod"/>
            </a:pPr>
            <a:r>
              <a:rPr lang="en-GB" dirty="0">
                <a:solidFill>
                  <a:srgbClr val="000000"/>
                </a:solidFill>
                <a:effectLst/>
                <a:latin typeface="arial" panose="020B0604020202020204" pitchFamily="34" charset="0"/>
              </a:rPr>
              <a:t>The user enters his credentials (i.e. the username and password) into the client (here client means the browser or mobile devices, etc).</a:t>
            </a:r>
            <a:endParaRPr lang="en-GB" dirty="0">
              <a:effectLst/>
            </a:endParaRPr>
          </a:p>
          <a:p>
            <a:pPr algn="just">
              <a:buFont typeface="+mj-lt"/>
              <a:buAutoNum type="arabicPeriod"/>
            </a:pPr>
            <a:r>
              <a:rPr lang="en-GB" dirty="0">
                <a:solidFill>
                  <a:srgbClr val="000000"/>
                </a:solidFill>
                <a:effectLst/>
                <a:latin typeface="arial" panose="020B0604020202020204" pitchFamily="34" charset="0"/>
              </a:rPr>
              <a:t>The client then sends these credentials (i.e. username and password) to the Authorization Server.</a:t>
            </a:r>
            <a:endParaRPr lang="en-GB" dirty="0">
              <a:effectLst/>
            </a:endParaRPr>
          </a:p>
          <a:p>
            <a:pPr algn="just">
              <a:buFont typeface="+mj-lt"/>
              <a:buAutoNum type="arabicPeriod"/>
            </a:pPr>
            <a:r>
              <a:rPr lang="en-GB" dirty="0">
                <a:solidFill>
                  <a:srgbClr val="000000"/>
                </a:solidFill>
                <a:effectLst/>
                <a:latin typeface="arial" panose="020B0604020202020204" pitchFamily="34" charset="0"/>
              </a:rPr>
              <a:t>Then the Authorization Server authenticates the client credentials (i.e. username and password) and generates and returns an access token. This Access Token contains enough information to identify a user and also contains the token expiry time.</a:t>
            </a:r>
            <a:endParaRPr lang="en-GB" dirty="0">
              <a:effectLst/>
            </a:endParaRPr>
          </a:p>
          <a:p>
            <a:pPr algn="just">
              <a:buFont typeface="+mj-lt"/>
              <a:buAutoNum type="arabicPeriod"/>
            </a:pPr>
            <a:r>
              <a:rPr lang="en-GB" dirty="0">
                <a:solidFill>
                  <a:srgbClr val="000000"/>
                </a:solidFill>
                <a:effectLst/>
                <a:latin typeface="arial" panose="020B0604020202020204" pitchFamily="34" charset="0"/>
              </a:rPr>
              <a:t>The client application then includes the </a:t>
            </a:r>
            <a:r>
              <a:rPr lang="en-GB" b="1" dirty="0">
                <a:solidFill>
                  <a:srgbClr val="000000"/>
                </a:solidFill>
                <a:effectLst/>
                <a:latin typeface="arial" panose="020B0604020202020204" pitchFamily="34" charset="0"/>
              </a:rPr>
              <a:t>Access Token in the Authorization header</a:t>
            </a:r>
            <a:r>
              <a:rPr lang="en-GB" dirty="0">
                <a:solidFill>
                  <a:srgbClr val="000000"/>
                </a:solidFill>
                <a:effectLst/>
                <a:latin typeface="arial" panose="020B0604020202020204" pitchFamily="34" charset="0"/>
              </a:rPr>
              <a:t> of the HTTP request to access the restricted resources from the Resource Server until the token is expired.</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11</a:t>
            </a:fld>
            <a:endParaRPr lang="en-GB"/>
          </a:p>
        </p:txBody>
      </p:sp>
    </p:spTree>
    <p:extLst>
      <p:ext uri="{BB962C8B-B14F-4D97-AF65-F5344CB8AC3E}">
        <p14:creationId xmlns:p14="http://schemas.microsoft.com/office/powerpoint/2010/main" val="167681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Biometric systems are the cutting edge of computer authentication methods. Biometrics (meaning “measuring life”) rely on a user’s physical characteristics to identify them. The most widely available biometric systems use fingerprints, retinal or iris scans, voice recognition, and face detection (as in the latest iPhones). Since no two users have the same exact physical features, biometric authentication is extremely secure. It’s the only way to know precisely who is logging in to a system. It also has the advantage that users don’t have to bring a separate card, dongle, or cell phone, nor do they have to remember a password (though biometric authentication is more secure when paired with a password). </a:t>
            </a:r>
          </a:p>
          <a:p>
            <a:endParaRPr lang="en-GB" dirty="0"/>
          </a:p>
          <a:p>
            <a:r>
              <a:rPr lang="en-GB" dirty="0"/>
              <a:t>Despite their security advantages, biometric systems also have considerable downsides. First, they are expensive to install, requiring specialized equipment like fingerprint readers or eye scanners. Second, they come with worrisome privacy concerns. Users may balk at sharing their personal biometric data with a company or the government unless there is a good reason to do so. Thus biometric authentication makes the most sense in environments requiring the highest level of security, such as intelligence and </a:t>
            </a:r>
            <a:r>
              <a:rPr lang="en-GB" dirty="0" err="1"/>
              <a:t>defense</a:t>
            </a:r>
            <a:r>
              <a:rPr lang="en-GB" dirty="0"/>
              <a:t> contractors. </a:t>
            </a:r>
          </a:p>
        </p:txBody>
      </p:sp>
      <p:sp>
        <p:nvSpPr>
          <p:cNvPr id="4" name="Slide Number Placeholder 3"/>
          <p:cNvSpPr>
            <a:spLocks noGrp="1"/>
          </p:cNvSpPr>
          <p:nvPr>
            <p:ph type="sldNum" sz="quarter" idx="5"/>
          </p:nvPr>
        </p:nvSpPr>
        <p:spPr/>
        <p:txBody>
          <a:bodyPr/>
          <a:lstStyle/>
          <a:p>
            <a:fld id="{FD3EF75B-EE50-46BA-A473-AA7F6300ED33}" type="slidenum">
              <a:rPr lang="en-GB" smtClean="0"/>
              <a:t>12</a:t>
            </a:fld>
            <a:endParaRPr lang="en-GB"/>
          </a:p>
        </p:txBody>
      </p:sp>
    </p:spTree>
    <p:extLst>
      <p:ext uri="{BB962C8B-B14F-4D97-AF65-F5344CB8AC3E}">
        <p14:creationId xmlns:p14="http://schemas.microsoft.com/office/powerpoint/2010/main" val="51960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Biometric Authentication</a:t>
            </a:r>
          </a:p>
          <a:p>
            <a:endParaRPr lang="en-GB" dirty="0"/>
          </a:p>
          <a:p>
            <a:r>
              <a:rPr lang="en-GB" dirty="0"/>
              <a:t>Signature</a:t>
            </a:r>
          </a:p>
          <a:p>
            <a:r>
              <a:rPr lang="en-GB" dirty="0"/>
              <a:t>DNA</a:t>
            </a:r>
          </a:p>
          <a:p>
            <a:r>
              <a:rPr lang="en-GB" dirty="0"/>
              <a:t>Face</a:t>
            </a:r>
          </a:p>
          <a:p>
            <a:r>
              <a:rPr lang="en-GB" dirty="0"/>
              <a:t>Fingerprint</a:t>
            </a:r>
          </a:p>
          <a:p>
            <a:r>
              <a:rPr lang="en-GB" dirty="0"/>
              <a:t>Voice</a:t>
            </a:r>
          </a:p>
          <a:p>
            <a:r>
              <a:rPr lang="en-GB" dirty="0"/>
              <a:t>Vein</a:t>
            </a:r>
          </a:p>
        </p:txBody>
      </p:sp>
      <p:sp>
        <p:nvSpPr>
          <p:cNvPr id="4" name="Slide Number Placeholder 3"/>
          <p:cNvSpPr>
            <a:spLocks noGrp="1"/>
          </p:cNvSpPr>
          <p:nvPr>
            <p:ph type="sldNum" sz="quarter" idx="5"/>
          </p:nvPr>
        </p:nvSpPr>
        <p:spPr/>
        <p:txBody>
          <a:bodyPr/>
          <a:lstStyle/>
          <a:p>
            <a:fld id="{FD3EF75B-EE50-46BA-A473-AA7F6300ED33}" type="slidenum">
              <a:rPr lang="en-GB" smtClean="0"/>
              <a:t>13</a:t>
            </a:fld>
            <a:endParaRPr lang="en-GB"/>
          </a:p>
        </p:txBody>
      </p:sp>
    </p:spTree>
    <p:extLst>
      <p:ext uri="{BB962C8B-B14F-4D97-AF65-F5344CB8AC3E}">
        <p14:creationId xmlns:p14="http://schemas.microsoft.com/office/powerpoint/2010/main" val="104576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Transaction authentication takes a different approach from other web authentication methods. Rather than relying on information the user provides, it instead compares the user’s characteristics with what it knows about the user, looking for discrepancies. For example, say an online sales platform has a customer with a home address in Canada. When the user logs in, a transaction authentication system will check the user’s IP address to see if it’s consistent with their known location. If the customer is using an IP address in Canada, all is well. But if they’re using an IP address in China, someone may be trying to impersonate them. The latter case raises a red flag that triggers additional verification steps. Of course, the actual user may simply be traveling in China, so a transaction authentication system should avoid locking them out entirely. Transaction authentication does not replace password-based systems; instead, it provides an additional layer of protection.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a:t>
            </a:fld>
            <a:endParaRPr lang="en-GB"/>
          </a:p>
        </p:txBody>
      </p:sp>
    </p:spTree>
    <p:extLst>
      <p:ext uri="{BB962C8B-B14F-4D97-AF65-F5344CB8AC3E}">
        <p14:creationId xmlns:p14="http://schemas.microsoft.com/office/powerpoint/2010/main" val="190484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7EF77D-488C-477B-91CD-30DF93EF2779}"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371813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EF77D-488C-477B-91CD-30DF93EF2779}"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205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EF77D-488C-477B-91CD-30DF93EF2779}"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5205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7780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EF77D-488C-477B-91CD-30DF93EF2779}"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74513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7EF77D-488C-477B-91CD-30DF93EF2779}"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26667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7EF77D-488C-477B-91CD-30DF93EF2779}"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31969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7EF77D-488C-477B-91CD-30DF93EF2779}"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9652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7EF77D-488C-477B-91CD-30DF93EF2779}"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133415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F77D-488C-477B-91CD-30DF93EF2779}"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42804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7EF77D-488C-477B-91CD-30DF93EF2779}"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88962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7EF77D-488C-477B-91CD-30DF93EF2779}"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4F2937-2C55-4E94-857B-CFF01B4CAF3B}" type="slidenum">
              <a:rPr lang="en-GB" smtClean="0"/>
              <a:t>‹#›</a:t>
            </a:fld>
            <a:endParaRPr lang="en-GB"/>
          </a:p>
        </p:txBody>
      </p:sp>
    </p:spTree>
    <p:extLst>
      <p:ext uri="{BB962C8B-B14F-4D97-AF65-F5344CB8AC3E}">
        <p14:creationId xmlns:p14="http://schemas.microsoft.com/office/powerpoint/2010/main" val="2498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EF77D-488C-477B-91CD-30DF93EF2779}" type="datetimeFigureOut">
              <a:rPr lang="en-GB" smtClean="0"/>
              <a:t>12/10/2020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F2937-2C55-4E94-857B-CFF01B4CAF3B}" type="slidenum">
              <a:rPr lang="en-GB" smtClean="0"/>
              <a:t>‹#›</a:t>
            </a:fld>
            <a:endParaRPr lang="en-GB"/>
          </a:p>
        </p:txBody>
      </p:sp>
    </p:spTree>
    <p:extLst>
      <p:ext uri="{BB962C8B-B14F-4D97-AF65-F5344CB8AC3E}">
        <p14:creationId xmlns:p14="http://schemas.microsoft.com/office/powerpoint/2010/main" val="105268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trendmicro.com/vinfo/ae/security/news/internet-of-things/protecting-physical-security-systems-against-network-attack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42.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48.png"/><Relationship Id="rId4" Type="http://schemas.openxmlformats.org/officeDocument/2006/relationships/image" Target="../media/image6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9.png"/><Relationship Id="rId5" Type="http://schemas.microsoft.com/office/2007/relationships/hdphoto" Target="../media/hdphoto1.wdp"/><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image" Target="../media/image86.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0.sv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17/06/relationships/model3d" Target="../media/model3d1.glb"/><Relationship Id="rId7" Type="http://schemas.openxmlformats.org/officeDocument/2006/relationships/image" Target="../media/image20.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17/06/relationships/model3d" Target="../media/model3d2.glb"/><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l="13449" r="13449"/>
          <a:stretch>
            <a:fillRect/>
          </a:stretch>
        </p:blipFill>
        <p:spPr/>
      </p:pic>
    </p:spTree>
    <p:extLst>
      <p:ext uri="{BB962C8B-B14F-4D97-AF65-F5344CB8AC3E}">
        <p14:creationId xmlns:p14="http://schemas.microsoft.com/office/powerpoint/2010/main" val="301034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AB9-2657-49AD-BD4E-B35EE4506571}"/>
              </a:ext>
            </a:extLst>
          </p:cNvPr>
          <p:cNvSpPr>
            <a:spLocks noGrp="1"/>
          </p:cNvSpPr>
          <p:nvPr>
            <p:ph type="title"/>
          </p:nvPr>
        </p:nvSpPr>
        <p:spPr/>
        <p:txBody>
          <a:bodyPr/>
          <a:lstStyle/>
          <a:p>
            <a:r>
              <a:rPr lang="en-GB" dirty="0"/>
              <a:t>Token authentication</a:t>
            </a:r>
          </a:p>
        </p:txBody>
      </p:sp>
      <p:sp>
        <p:nvSpPr>
          <p:cNvPr id="3" name="Content Placeholder 2">
            <a:extLst>
              <a:ext uri="{FF2B5EF4-FFF2-40B4-BE49-F238E27FC236}">
                <a16:creationId xmlns:a16="http://schemas.microsoft.com/office/drawing/2014/main" id="{BC364427-5F44-4FD6-A589-E9E427FBFF9F}"/>
              </a:ext>
            </a:extLst>
          </p:cNvPr>
          <p:cNvSpPr>
            <a:spLocks noGrp="1"/>
          </p:cNvSpPr>
          <p:nvPr>
            <p:ph idx="1"/>
          </p:nvPr>
        </p:nvSpPr>
        <p:spPr/>
        <p:txBody>
          <a:bodyPr/>
          <a:lstStyle/>
          <a:p>
            <a:r>
              <a:rPr lang="en-GB" dirty="0"/>
              <a:t>Token authentication requires users to obtain a computer-generated code (or token) before they're granted network entry</a:t>
            </a:r>
          </a:p>
          <a:p>
            <a:r>
              <a:rPr lang="en-GB" dirty="0"/>
              <a:t>Token authentication is typically used in conjunction with password authentication for an added layer of security</a:t>
            </a:r>
          </a:p>
          <a:p>
            <a:r>
              <a:rPr lang="en-GB" dirty="0"/>
              <a:t>This is what we refer to as two-factor authentication (2FA)</a:t>
            </a:r>
          </a:p>
        </p:txBody>
      </p:sp>
    </p:spTree>
    <p:extLst>
      <p:ext uri="{BB962C8B-B14F-4D97-AF65-F5344CB8AC3E}">
        <p14:creationId xmlns:p14="http://schemas.microsoft.com/office/powerpoint/2010/main" val="361699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AB9-2657-49AD-BD4E-B35EE4506571}"/>
              </a:ext>
            </a:extLst>
          </p:cNvPr>
          <p:cNvSpPr>
            <a:spLocks noGrp="1"/>
          </p:cNvSpPr>
          <p:nvPr>
            <p:ph type="title"/>
          </p:nvPr>
        </p:nvSpPr>
        <p:spPr/>
        <p:txBody>
          <a:bodyPr/>
          <a:lstStyle/>
          <a:p>
            <a:r>
              <a:rPr lang="en-GB" dirty="0"/>
              <a:t>Token authentication</a:t>
            </a:r>
          </a:p>
        </p:txBody>
      </p:sp>
      <p:sp>
        <p:nvSpPr>
          <p:cNvPr id="7" name="Rectangle 6">
            <a:extLst>
              <a:ext uri="{FF2B5EF4-FFF2-40B4-BE49-F238E27FC236}">
                <a16:creationId xmlns:a16="http://schemas.microsoft.com/office/drawing/2014/main" id="{D5E2F4AD-4605-493B-8EC2-5077A2F98E91}"/>
              </a:ext>
            </a:extLst>
          </p:cNvPr>
          <p:cNvSpPr/>
          <p:nvPr/>
        </p:nvSpPr>
        <p:spPr>
          <a:xfrm>
            <a:off x="3986980" y="1690688"/>
            <a:ext cx="1170039" cy="375638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1E8F69-DEA6-4479-935E-5764970AA1A9}"/>
              </a:ext>
            </a:extLst>
          </p:cNvPr>
          <p:cNvSpPr/>
          <p:nvPr/>
        </p:nvSpPr>
        <p:spPr>
          <a:xfrm>
            <a:off x="7020231" y="1717150"/>
            <a:ext cx="2379408" cy="122995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ED48E8-2A4B-4A72-BB0E-D7DF99102F08}"/>
              </a:ext>
            </a:extLst>
          </p:cNvPr>
          <p:cNvSpPr/>
          <p:nvPr/>
        </p:nvSpPr>
        <p:spPr>
          <a:xfrm>
            <a:off x="7034983" y="4203520"/>
            <a:ext cx="2379408" cy="1229953"/>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4056E75-3E5C-45D7-84DF-3E1A4C3EB60E}"/>
              </a:ext>
            </a:extLst>
          </p:cNvPr>
          <p:cNvSpPr txBox="1"/>
          <p:nvPr/>
        </p:nvSpPr>
        <p:spPr>
          <a:xfrm>
            <a:off x="4209015" y="1836343"/>
            <a:ext cx="725968" cy="369332"/>
          </a:xfrm>
          <a:prstGeom prst="rect">
            <a:avLst/>
          </a:prstGeom>
          <a:noFill/>
        </p:spPr>
        <p:txBody>
          <a:bodyPr wrap="none" rtlCol="0">
            <a:spAutoFit/>
          </a:bodyPr>
          <a:lstStyle/>
          <a:p>
            <a:r>
              <a:rPr lang="en-GB" dirty="0"/>
              <a:t>Client</a:t>
            </a:r>
          </a:p>
        </p:txBody>
      </p:sp>
      <p:sp>
        <p:nvSpPr>
          <p:cNvPr id="12" name="TextBox 11">
            <a:extLst>
              <a:ext uri="{FF2B5EF4-FFF2-40B4-BE49-F238E27FC236}">
                <a16:creationId xmlns:a16="http://schemas.microsoft.com/office/drawing/2014/main" id="{563F1F1B-0FDC-4089-94B0-F071B18C77D8}"/>
              </a:ext>
            </a:extLst>
          </p:cNvPr>
          <p:cNvSpPr txBox="1"/>
          <p:nvPr/>
        </p:nvSpPr>
        <p:spPr>
          <a:xfrm>
            <a:off x="5725641" y="1532484"/>
            <a:ext cx="1079142" cy="369332"/>
          </a:xfrm>
          <a:prstGeom prst="rect">
            <a:avLst/>
          </a:prstGeom>
          <a:noFill/>
        </p:spPr>
        <p:txBody>
          <a:bodyPr wrap="none" rtlCol="0">
            <a:spAutoFit/>
          </a:bodyPr>
          <a:lstStyle/>
          <a:p>
            <a:r>
              <a:rPr lang="en-GB" dirty="0"/>
              <a:t>password</a:t>
            </a:r>
          </a:p>
        </p:txBody>
      </p:sp>
      <p:sp>
        <p:nvSpPr>
          <p:cNvPr id="13" name="TextBox 12">
            <a:extLst>
              <a:ext uri="{FF2B5EF4-FFF2-40B4-BE49-F238E27FC236}">
                <a16:creationId xmlns:a16="http://schemas.microsoft.com/office/drawing/2014/main" id="{3720CD8F-36B4-465D-9AD7-104E696C306D}"/>
              </a:ext>
            </a:extLst>
          </p:cNvPr>
          <p:cNvSpPr txBox="1"/>
          <p:nvPr/>
        </p:nvSpPr>
        <p:spPr>
          <a:xfrm>
            <a:off x="5725641" y="2351330"/>
            <a:ext cx="715196" cy="369332"/>
          </a:xfrm>
          <a:prstGeom prst="rect">
            <a:avLst/>
          </a:prstGeom>
          <a:noFill/>
        </p:spPr>
        <p:txBody>
          <a:bodyPr wrap="none" rtlCol="0">
            <a:spAutoFit/>
          </a:bodyPr>
          <a:lstStyle/>
          <a:p>
            <a:r>
              <a:rPr lang="en-GB" dirty="0"/>
              <a:t>token</a:t>
            </a:r>
          </a:p>
        </p:txBody>
      </p:sp>
      <p:sp>
        <p:nvSpPr>
          <p:cNvPr id="14" name="TextBox 13">
            <a:extLst>
              <a:ext uri="{FF2B5EF4-FFF2-40B4-BE49-F238E27FC236}">
                <a16:creationId xmlns:a16="http://schemas.microsoft.com/office/drawing/2014/main" id="{9FE726A5-A34D-46D2-B5B6-971EC2F3A4BF}"/>
              </a:ext>
            </a:extLst>
          </p:cNvPr>
          <p:cNvSpPr txBox="1"/>
          <p:nvPr/>
        </p:nvSpPr>
        <p:spPr>
          <a:xfrm>
            <a:off x="5750299" y="4137339"/>
            <a:ext cx="715196" cy="369332"/>
          </a:xfrm>
          <a:prstGeom prst="rect">
            <a:avLst/>
          </a:prstGeom>
          <a:noFill/>
        </p:spPr>
        <p:txBody>
          <a:bodyPr wrap="none" rtlCol="0">
            <a:spAutoFit/>
          </a:bodyPr>
          <a:lstStyle/>
          <a:p>
            <a:r>
              <a:rPr lang="en-GB" dirty="0"/>
              <a:t>token</a:t>
            </a:r>
          </a:p>
        </p:txBody>
      </p:sp>
      <p:sp>
        <p:nvSpPr>
          <p:cNvPr id="15" name="TextBox 14">
            <a:extLst>
              <a:ext uri="{FF2B5EF4-FFF2-40B4-BE49-F238E27FC236}">
                <a16:creationId xmlns:a16="http://schemas.microsoft.com/office/drawing/2014/main" id="{89DA83F5-EB56-4797-A8E6-3990EA9AC5F1}"/>
              </a:ext>
            </a:extLst>
          </p:cNvPr>
          <p:cNvSpPr txBox="1"/>
          <p:nvPr/>
        </p:nvSpPr>
        <p:spPr>
          <a:xfrm>
            <a:off x="5750299" y="5140850"/>
            <a:ext cx="1000595" cy="369332"/>
          </a:xfrm>
          <a:prstGeom prst="rect">
            <a:avLst/>
          </a:prstGeom>
          <a:noFill/>
        </p:spPr>
        <p:txBody>
          <a:bodyPr wrap="none" rtlCol="0">
            <a:spAutoFit/>
          </a:bodyPr>
          <a:lstStyle/>
          <a:p>
            <a:r>
              <a:rPr lang="en-GB" dirty="0"/>
              <a:t>resource</a:t>
            </a:r>
          </a:p>
        </p:txBody>
      </p:sp>
      <p:sp>
        <p:nvSpPr>
          <p:cNvPr id="16" name="TextBox 15">
            <a:extLst>
              <a:ext uri="{FF2B5EF4-FFF2-40B4-BE49-F238E27FC236}">
                <a16:creationId xmlns:a16="http://schemas.microsoft.com/office/drawing/2014/main" id="{8D90FE57-CFAF-4712-AD21-710113DF9B83}"/>
              </a:ext>
            </a:extLst>
          </p:cNvPr>
          <p:cNvSpPr txBox="1"/>
          <p:nvPr/>
        </p:nvSpPr>
        <p:spPr>
          <a:xfrm>
            <a:off x="7507726" y="1962794"/>
            <a:ext cx="1464953" cy="646331"/>
          </a:xfrm>
          <a:prstGeom prst="rect">
            <a:avLst/>
          </a:prstGeom>
          <a:noFill/>
        </p:spPr>
        <p:txBody>
          <a:bodyPr wrap="none" rtlCol="0">
            <a:spAutoFit/>
          </a:bodyPr>
          <a:lstStyle/>
          <a:p>
            <a:pPr algn="ctr"/>
            <a:r>
              <a:rPr lang="en-GB" dirty="0"/>
              <a:t>Authorisation</a:t>
            </a:r>
          </a:p>
          <a:p>
            <a:pPr algn="ctr"/>
            <a:r>
              <a:rPr lang="en-GB" dirty="0"/>
              <a:t>server</a:t>
            </a:r>
          </a:p>
        </p:txBody>
      </p:sp>
      <p:sp>
        <p:nvSpPr>
          <p:cNvPr id="17" name="TextBox 16">
            <a:extLst>
              <a:ext uri="{FF2B5EF4-FFF2-40B4-BE49-F238E27FC236}">
                <a16:creationId xmlns:a16="http://schemas.microsoft.com/office/drawing/2014/main" id="{918810B2-015F-4D47-884F-642200F850CC}"/>
              </a:ext>
            </a:extLst>
          </p:cNvPr>
          <p:cNvSpPr txBox="1"/>
          <p:nvPr/>
        </p:nvSpPr>
        <p:spPr>
          <a:xfrm>
            <a:off x="7821232" y="4475626"/>
            <a:ext cx="1044453" cy="646331"/>
          </a:xfrm>
          <a:prstGeom prst="rect">
            <a:avLst/>
          </a:prstGeom>
          <a:noFill/>
        </p:spPr>
        <p:txBody>
          <a:bodyPr wrap="none" rtlCol="0">
            <a:spAutoFit/>
          </a:bodyPr>
          <a:lstStyle/>
          <a:p>
            <a:pPr algn="ctr"/>
            <a:r>
              <a:rPr lang="en-GB" dirty="0"/>
              <a:t>Resource</a:t>
            </a:r>
          </a:p>
          <a:p>
            <a:pPr algn="ctr"/>
            <a:r>
              <a:rPr lang="en-GB" dirty="0"/>
              <a:t>server</a:t>
            </a:r>
          </a:p>
        </p:txBody>
      </p:sp>
      <p:cxnSp>
        <p:nvCxnSpPr>
          <p:cNvPr id="19" name="Straight Arrow Connector 18">
            <a:extLst>
              <a:ext uri="{FF2B5EF4-FFF2-40B4-BE49-F238E27FC236}">
                <a16:creationId xmlns:a16="http://schemas.microsoft.com/office/drawing/2014/main" id="{A4956EF1-E53C-48A6-ACD4-9C1CE648C8D7}"/>
              </a:ext>
            </a:extLst>
          </p:cNvPr>
          <p:cNvCxnSpPr/>
          <p:nvPr/>
        </p:nvCxnSpPr>
        <p:spPr>
          <a:xfrm>
            <a:off x="5157019" y="2021009"/>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12DCA3-9C3C-48C8-AFB2-56E637F9261E}"/>
              </a:ext>
            </a:extLst>
          </p:cNvPr>
          <p:cNvCxnSpPr>
            <a:cxnSpLocks/>
          </p:cNvCxnSpPr>
          <p:nvPr/>
        </p:nvCxnSpPr>
        <p:spPr>
          <a:xfrm flipH="1">
            <a:off x="5164394" y="5140850"/>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BD66223-5551-403C-A64F-6B164D1AF781}"/>
              </a:ext>
            </a:extLst>
          </p:cNvPr>
          <p:cNvCxnSpPr/>
          <p:nvPr/>
        </p:nvCxnSpPr>
        <p:spPr>
          <a:xfrm>
            <a:off x="5176291" y="4506671"/>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E0589E-5027-42FF-902E-7CDCE0AD641D}"/>
              </a:ext>
            </a:extLst>
          </p:cNvPr>
          <p:cNvCxnSpPr>
            <a:cxnSpLocks/>
          </p:cNvCxnSpPr>
          <p:nvPr/>
        </p:nvCxnSpPr>
        <p:spPr>
          <a:xfrm flipH="1">
            <a:off x="5151633" y="2730974"/>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AB3DE9-190D-4A63-B189-7BCE25C8F38F}"/>
              </a:ext>
            </a:extLst>
          </p:cNvPr>
          <p:cNvCxnSpPr/>
          <p:nvPr/>
        </p:nvCxnSpPr>
        <p:spPr>
          <a:xfrm>
            <a:off x="2123768" y="2989006"/>
            <a:ext cx="18632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DB1914C-9A2D-4899-A857-F3BB0A1ABC0D}"/>
              </a:ext>
            </a:extLst>
          </p:cNvPr>
          <p:cNvSpPr txBox="1"/>
          <p:nvPr/>
        </p:nvSpPr>
        <p:spPr>
          <a:xfrm>
            <a:off x="2523179" y="2577772"/>
            <a:ext cx="1079142" cy="369332"/>
          </a:xfrm>
          <a:prstGeom prst="rect">
            <a:avLst/>
          </a:prstGeom>
          <a:noFill/>
        </p:spPr>
        <p:txBody>
          <a:bodyPr wrap="none" rtlCol="0">
            <a:spAutoFit/>
          </a:bodyPr>
          <a:lstStyle/>
          <a:p>
            <a:r>
              <a:rPr lang="en-GB" dirty="0"/>
              <a:t>password</a:t>
            </a:r>
          </a:p>
        </p:txBody>
      </p:sp>
      <p:grpSp>
        <p:nvGrpSpPr>
          <p:cNvPr id="27" name="Group 26">
            <a:extLst>
              <a:ext uri="{FF2B5EF4-FFF2-40B4-BE49-F238E27FC236}">
                <a16:creationId xmlns:a16="http://schemas.microsoft.com/office/drawing/2014/main" id="{71C6C37B-AE9F-4E4E-9AC8-51F2559DF9E7}"/>
              </a:ext>
            </a:extLst>
          </p:cNvPr>
          <p:cNvGrpSpPr/>
          <p:nvPr/>
        </p:nvGrpSpPr>
        <p:grpSpPr>
          <a:xfrm>
            <a:off x="953729" y="2389239"/>
            <a:ext cx="1170039" cy="1548972"/>
            <a:chOff x="953729" y="2389239"/>
            <a:chExt cx="1170039" cy="1548972"/>
          </a:xfrm>
        </p:grpSpPr>
        <p:sp>
          <p:nvSpPr>
            <p:cNvPr id="6" name="Rectangle 5">
              <a:extLst>
                <a:ext uri="{FF2B5EF4-FFF2-40B4-BE49-F238E27FC236}">
                  <a16:creationId xmlns:a16="http://schemas.microsoft.com/office/drawing/2014/main" id="{EB559096-5D12-4278-A116-B80D3C407C54}"/>
                </a:ext>
              </a:extLst>
            </p:cNvPr>
            <p:cNvSpPr/>
            <p:nvPr/>
          </p:nvSpPr>
          <p:spPr>
            <a:xfrm>
              <a:off x="953729" y="2389239"/>
              <a:ext cx="1170039" cy="1199535"/>
            </a:xfrm>
            <a:prstGeom prst="rect">
              <a:avLst/>
            </a:prstGeom>
            <a:ln w="19050">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574ED2-C218-402C-9B7C-B0AE2E0C6A44}"/>
                </a:ext>
              </a:extLst>
            </p:cNvPr>
            <p:cNvSpPr txBox="1"/>
            <p:nvPr/>
          </p:nvSpPr>
          <p:spPr>
            <a:xfrm>
              <a:off x="1150374" y="3568879"/>
              <a:ext cx="617477" cy="369332"/>
            </a:xfrm>
            <a:prstGeom prst="rect">
              <a:avLst/>
            </a:prstGeom>
            <a:noFill/>
          </p:spPr>
          <p:txBody>
            <a:bodyPr wrap="none" rtlCol="0">
              <a:spAutoFit/>
            </a:bodyPr>
            <a:lstStyle/>
            <a:p>
              <a:r>
                <a:rPr lang="en-GB" dirty="0"/>
                <a:t>User</a:t>
              </a:r>
            </a:p>
          </p:txBody>
        </p:sp>
        <p:pic>
          <p:nvPicPr>
            <p:cNvPr id="26" name="Graphic 25" descr="User">
              <a:extLst>
                <a:ext uri="{FF2B5EF4-FFF2-40B4-BE49-F238E27FC236}">
                  <a16:creationId xmlns:a16="http://schemas.microsoft.com/office/drawing/2014/main" id="{5E06BEE3-BD2B-4D2C-9570-98D024DCA7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7946" y="2535996"/>
              <a:ext cx="914400" cy="914400"/>
            </a:xfrm>
            <a:prstGeom prst="rect">
              <a:avLst/>
            </a:prstGeom>
          </p:spPr>
        </p:pic>
      </p:grpSp>
    </p:spTree>
    <p:extLst>
      <p:ext uri="{BB962C8B-B14F-4D97-AF65-F5344CB8AC3E}">
        <p14:creationId xmlns:p14="http://schemas.microsoft.com/office/powerpoint/2010/main" val="1951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1000"/>
                                        <p:tgtEl>
                                          <p:spTgt spid="13"/>
                                        </p:tgtEl>
                                      </p:cBhvr>
                                    </p:animEffect>
                                  </p:childTnLst>
                                </p:cTn>
                              </p:par>
                              <p:par>
                                <p:cTn id="36" presetID="22" presetClass="entr" presetSubtype="2"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right)">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p:bldP spid="13" grpId="0"/>
      <p:bldP spid="14" grpId="0"/>
      <p:bldP spid="15" grpId="0"/>
      <p:bldP spid="16" grpId="0"/>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1CCA-EAA3-4CEE-ABE8-C1C7381FDDB3}"/>
              </a:ext>
            </a:extLst>
          </p:cNvPr>
          <p:cNvSpPr>
            <a:spLocks noGrp="1"/>
          </p:cNvSpPr>
          <p:nvPr>
            <p:ph type="title"/>
          </p:nvPr>
        </p:nvSpPr>
        <p:spPr/>
        <p:txBody>
          <a:bodyPr/>
          <a:lstStyle/>
          <a:p>
            <a:r>
              <a:rPr lang="en-GB" dirty="0"/>
              <a:t>Biometric Authentication</a:t>
            </a:r>
          </a:p>
        </p:txBody>
      </p:sp>
      <p:sp>
        <p:nvSpPr>
          <p:cNvPr id="3" name="Content Placeholder 2">
            <a:extLst>
              <a:ext uri="{FF2B5EF4-FFF2-40B4-BE49-F238E27FC236}">
                <a16:creationId xmlns:a16="http://schemas.microsoft.com/office/drawing/2014/main" id="{6AB3D10B-9D33-40FB-B65D-CD507C4AE193}"/>
              </a:ext>
            </a:extLst>
          </p:cNvPr>
          <p:cNvSpPr>
            <a:spLocks noGrp="1"/>
          </p:cNvSpPr>
          <p:nvPr>
            <p:ph idx="1"/>
          </p:nvPr>
        </p:nvSpPr>
        <p:spPr/>
        <p:txBody>
          <a:bodyPr/>
          <a:lstStyle/>
          <a:p>
            <a:r>
              <a:rPr lang="en-GB" dirty="0"/>
              <a:t>The cutting edge of computer authentication methods</a:t>
            </a:r>
          </a:p>
          <a:p>
            <a:r>
              <a:rPr lang="en-GB" dirty="0"/>
              <a:t>Biometrics (meaning “measuring life”) rely on a user’s physical characteristics to identify them</a:t>
            </a:r>
          </a:p>
          <a:p>
            <a:r>
              <a:rPr lang="en-GB" dirty="0"/>
              <a:t>Very secure as no two users have the same exact physical features</a:t>
            </a:r>
          </a:p>
          <a:p>
            <a:r>
              <a:rPr lang="en-GB" dirty="0"/>
              <a:t>Have considerable downsides</a:t>
            </a:r>
          </a:p>
          <a:p>
            <a:pPr lvl="1"/>
            <a:r>
              <a:rPr lang="en-GB" dirty="0"/>
              <a:t>They are expensive to install, requiring specialized equipment like fingerprint readers or eye scanners</a:t>
            </a:r>
          </a:p>
          <a:p>
            <a:pPr lvl="1"/>
            <a:r>
              <a:rPr lang="en-GB" dirty="0"/>
              <a:t>They come with worrisome privacy concerns - users may balk at sharing their personal biometric data with a company or the government unless there is a good reason to do so</a:t>
            </a:r>
          </a:p>
        </p:txBody>
      </p:sp>
    </p:spTree>
    <p:extLst>
      <p:ext uri="{BB962C8B-B14F-4D97-AF65-F5344CB8AC3E}">
        <p14:creationId xmlns:p14="http://schemas.microsoft.com/office/powerpoint/2010/main" val="1960909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508-99CA-4A28-91C1-E10DFC4D218D}"/>
              </a:ext>
            </a:extLst>
          </p:cNvPr>
          <p:cNvSpPr>
            <a:spLocks noGrp="1"/>
          </p:cNvSpPr>
          <p:nvPr>
            <p:ph type="title"/>
          </p:nvPr>
        </p:nvSpPr>
        <p:spPr/>
        <p:txBody>
          <a:bodyPr/>
          <a:lstStyle/>
          <a:p>
            <a:r>
              <a:rPr lang="en-GB" dirty="0"/>
              <a:t>Biometric Authentication - Types</a:t>
            </a:r>
          </a:p>
        </p:txBody>
      </p:sp>
      <p:grpSp>
        <p:nvGrpSpPr>
          <p:cNvPr id="23" name="Group 22">
            <a:extLst>
              <a:ext uri="{FF2B5EF4-FFF2-40B4-BE49-F238E27FC236}">
                <a16:creationId xmlns:a16="http://schemas.microsoft.com/office/drawing/2014/main" id="{1A55D61A-79DA-43F1-9396-8D656EB20322}"/>
              </a:ext>
            </a:extLst>
          </p:cNvPr>
          <p:cNvGrpSpPr/>
          <p:nvPr/>
        </p:nvGrpSpPr>
        <p:grpSpPr>
          <a:xfrm>
            <a:off x="5445249" y="1946235"/>
            <a:ext cx="1325563" cy="1325563"/>
            <a:chOff x="3298723" y="2403437"/>
            <a:chExt cx="1325563" cy="1325563"/>
          </a:xfrm>
        </p:grpSpPr>
        <p:sp>
          <p:nvSpPr>
            <p:cNvPr id="13" name="Oval 12">
              <a:extLst>
                <a:ext uri="{FF2B5EF4-FFF2-40B4-BE49-F238E27FC236}">
                  <a16:creationId xmlns:a16="http://schemas.microsoft.com/office/drawing/2014/main" id="{943CA317-C7D2-4D6A-9F63-E8D00849306B}"/>
                </a:ext>
              </a:extLst>
            </p:cNvPr>
            <p:cNvSpPr/>
            <p:nvPr/>
          </p:nvSpPr>
          <p:spPr>
            <a:xfrm>
              <a:off x="3298723" y="2403437"/>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DNA">
              <a:extLst>
                <a:ext uri="{FF2B5EF4-FFF2-40B4-BE49-F238E27FC236}">
                  <a16:creationId xmlns:a16="http://schemas.microsoft.com/office/drawing/2014/main" id="{946FCF66-2708-466A-8481-127A5863BF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04304" y="2609018"/>
              <a:ext cx="914400" cy="914400"/>
            </a:xfrm>
            <a:prstGeom prst="rect">
              <a:avLst/>
            </a:prstGeom>
          </p:spPr>
        </p:pic>
      </p:grpSp>
      <p:grpSp>
        <p:nvGrpSpPr>
          <p:cNvPr id="27" name="Group 26">
            <a:extLst>
              <a:ext uri="{FF2B5EF4-FFF2-40B4-BE49-F238E27FC236}">
                <a16:creationId xmlns:a16="http://schemas.microsoft.com/office/drawing/2014/main" id="{BDEBB34E-F63A-45AC-BB87-DB76551FEC58}"/>
              </a:ext>
            </a:extLst>
          </p:cNvPr>
          <p:cNvGrpSpPr/>
          <p:nvPr/>
        </p:nvGrpSpPr>
        <p:grpSpPr>
          <a:xfrm>
            <a:off x="2614059" y="4003865"/>
            <a:ext cx="1325563" cy="1325563"/>
            <a:chOff x="1406013" y="4209449"/>
            <a:chExt cx="1325563" cy="1325563"/>
          </a:xfrm>
        </p:grpSpPr>
        <p:sp>
          <p:nvSpPr>
            <p:cNvPr id="15" name="Oval 14">
              <a:extLst>
                <a:ext uri="{FF2B5EF4-FFF2-40B4-BE49-F238E27FC236}">
                  <a16:creationId xmlns:a16="http://schemas.microsoft.com/office/drawing/2014/main" id="{2A5175A6-A4CB-4A08-BA76-DA20A6483054}"/>
                </a:ext>
              </a:extLst>
            </p:cNvPr>
            <p:cNvSpPr/>
            <p:nvPr/>
          </p:nvSpPr>
          <p:spPr>
            <a:xfrm>
              <a:off x="1406013" y="4209449"/>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Fingerprint">
              <a:extLst>
                <a:ext uri="{FF2B5EF4-FFF2-40B4-BE49-F238E27FC236}">
                  <a16:creationId xmlns:a16="http://schemas.microsoft.com/office/drawing/2014/main" id="{A991D597-7276-42B8-92D9-6E6F23ED51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11594" y="4415030"/>
              <a:ext cx="914400" cy="914400"/>
            </a:xfrm>
            <a:prstGeom prst="rect">
              <a:avLst/>
            </a:prstGeom>
          </p:spPr>
        </p:pic>
      </p:grpSp>
      <p:grpSp>
        <p:nvGrpSpPr>
          <p:cNvPr id="24" name="Group 23">
            <a:extLst>
              <a:ext uri="{FF2B5EF4-FFF2-40B4-BE49-F238E27FC236}">
                <a16:creationId xmlns:a16="http://schemas.microsoft.com/office/drawing/2014/main" id="{46FD03E2-7EF6-40FE-B956-A586410D61FD}"/>
              </a:ext>
            </a:extLst>
          </p:cNvPr>
          <p:cNvGrpSpPr/>
          <p:nvPr/>
        </p:nvGrpSpPr>
        <p:grpSpPr>
          <a:xfrm>
            <a:off x="2614059" y="1896269"/>
            <a:ext cx="1325563" cy="1325563"/>
            <a:chOff x="1406013" y="2310581"/>
            <a:chExt cx="1325563" cy="1325563"/>
          </a:xfrm>
        </p:grpSpPr>
        <p:sp>
          <p:nvSpPr>
            <p:cNvPr id="4" name="Oval 3">
              <a:extLst>
                <a:ext uri="{FF2B5EF4-FFF2-40B4-BE49-F238E27FC236}">
                  <a16:creationId xmlns:a16="http://schemas.microsoft.com/office/drawing/2014/main" id="{9C2D5553-36AB-4815-8CF0-3223BD2F329D}"/>
                </a:ext>
              </a:extLst>
            </p:cNvPr>
            <p:cNvSpPr/>
            <p:nvPr/>
          </p:nvSpPr>
          <p:spPr>
            <a:xfrm>
              <a:off x="1406013" y="2310581"/>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Signature">
              <a:extLst>
                <a:ext uri="{FF2B5EF4-FFF2-40B4-BE49-F238E27FC236}">
                  <a16:creationId xmlns:a16="http://schemas.microsoft.com/office/drawing/2014/main" id="{B2EE9BBF-AD88-40F1-9097-D8C549C516A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611594" y="2516162"/>
              <a:ext cx="914400" cy="914400"/>
            </a:xfrm>
            <a:prstGeom prst="rect">
              <a:avLst/>
            </a:prstGeom>
          </p:spPr>
        </p:pic>
      </p:grpSp>
      <p:grpSp>
        <p:nvGrpSpPr>
          <p:cNvPr id="22" name="Group 21">
            <a:extLst>
              <a:ext uri="{FF2B5EF4-FFF2-40B4-BE49-F238E27FC236}">
                <a16:creationId xmlns:a16="http://schemas.microsoft.com/office/drawing/2014/main" id="{8A357E63-0053-495A-B17E-79D637677363}"/>
              </a:ext>
            </a:extLst>
          </p:cNvPr>
          <p:cNvGrpSpPr/>
          <p:nvPr/>
        </p:nvGrpSpPr>
        <p:grpSpPr>
          <a:xfrm>
            <a:off x="8355917" y="1946235"/>
            <a:ext cx="1325563" cy="1325563"/>
            <a:chOff x="5111271" y="2403436"/>
            <a:chExt cx="1325563" cy="1325563"/>
          </a:xfrm>
        </p:grpSpPr>
        <p:sp>
          <p:nvSpPr>
            <p:cNvPr id="14" name="Oval 13">
              <a:extLst>
                <a:ext uri="{FF2B5EF4-FFF2-40B4-BE49-F238E27FC236}">
                  <a16:creationId xmlns:a16="http://schemas.microsoft.com/office/drawing/2014/main" id="{6BB4F4C3-1ED8-46F6-99C8-E6C6D1E42B8B}"/>
                </a:ext>
              </a:extLst>
            </p:cNvPr>
            <p:cNvSpPr/>
            <p:nvPr/>
          </p:nvSpPr>
          <p:spPr>
            <a:xfrm>
              <a:off x="5111271" y="2403436"/>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Alien Face">
              <a:extLst>
                <a:ext uri="{FF2B5EF4-FFF2-40B4-BE49-F238E27FC236}">
                  <a16:creationId xmlns:a16="http://schemas.microsoft.com/office/drawing/2014/main" id="{ADAD2EF3-D4C0-4D1D-9790-7845719F547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16852" y="2609017"/>
              <a:ext cx="914400" cy="914400"/>
            </a:xfrm>
            <a:prstGeom prst="rect">
              <a:avLst/>
            </a:prstGeom>
          </p:spPr>
        </p:pic>
      </p:grpSp>
      <p:grpSp>
        <p:nvGrpSpPr>
          <p:cNvPr id="26" name="Group 25">
            <a:extLst>
              <a:ext uri="{FF2B5EF4-FFF2-40B4-BE49-F238E27FC236}">
                <a16:creationId xmlns:a16="http://schemas.microsoft.com/office/drawing/2014/main" id="{57DF4785-5547-453B-86E8-C506AA54785F}"/>
              </a:ext>
            </a:extLst>
          </p:cNvPr>
          <p:cNvGrpSpPr/>
          <p:nvPr/>
        </p:nvGrpSpPr>
        <p:grpSpPr>
          <a:xfrm>
            <a:off x="5433218" y="4003866"/>
            <a:ext cx="1325563" cy="1325563"/>
            <a:chOff x="3093141" y="4257163"/>
            <a:chExt cx="1325563" cy="1325563"/>
          </a:xfrm>
        </p:grpSpPr>
        <p:sp>
          <p:nvSpPr>
            <p:cNvPr id="18" name="Oval 17">
              <a:extLst>
                <a:ext uri="{FF2B5EF4-FFF2-40B4-BE49-F238E27FC236}">
                  <a16:creationId xmlns:a16="http://schemas.microsoft.com/office/drawing/2014/main" id="{53287D29-CD02-462E-9999-B1C488DE25C2}"/>
                </a:ext>
              </a:extLst>
            </p:cNvPr>
            <p:cNvSpPr/>
            <p:nvPr/>
          </p:nvSpPr>
          <p:spPr>
            <a:xfrm>
              <a:off x="3093141" y="4257163"/>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computer&#10;&#10;Description automatically generated">
              <a:extLst>
                <a:ext uri="{FF2B5EF4-FFF2-40B4-BE49-F238E27FC236}">
                  <a16:creationId xmlns:a16="http://schemas.microsoft.com/office/drawing/2014/main" id="{CABEBB2C-C1D1-4C57-BEDB-29162E433A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3097" y="4462744"/>
              <a:ext cx="1005651" cy="914400"/>
            </a:xfrm>
            <a:prstGeom prst="rect">
              <a:avLst/>
            </a:prstGeom>
            <a:ln w="9525">
              <a:noFill/>
            </a:ln>
          </p:spPr>
        </p:pic>
      </p:grpSp>
      <p:grpSp>
        <p:nvGrpSpPr>
          <p:cNvPr id="25" name="Group 24">
            <a:extLst>
              <a:ext uri="{FF2B5EF4-FFF2-40B4-BE49-F238E27FC236}">
                <a16:creationId xmlns:a16="http://schemas.microsoft.com/office/drawing/2014/main" id="{8655FA59-BAFB-43C4-A0FB-92B79D178C0B}"/>
              </a:ext>
            </a:extLst>
          </p:cNvPr>
          <p:cNvGrpSpPr/>
          <p:nvPr/>
        </p:nvGrpSpPr>
        <p:grpSpPr>
          <a:xfrm>
            <a:off x="8358115" y="4003867"/>
            <a:ext cx="1325563" cy="1325563"/>
            <a:chOff x="5134059" y="4383742"/>
            <a:chExt cx="1325563" cy="1325563"/>
          </a:xfrm>
        </p:grpSpPr>
        <p:sp>
          <p:nvSpPr>
            <p:cNvPr id="19" name="Oval 18">
              <a:extLst>
                <a:ext uri="{FF2B5EF4-FFF2-40B4-BE49-F238E27FC236}">
                  <a16:creationId xmlns:a16="http://schemas.microsoft.com/office/drawing/2014/main" id="{1772333C-346E-4E0D-8417-4E22D1138AB1}"/>
                </a:ext>
              </a:extLst>
            </p:cNvPr>
            <p:cNvSpPr/>
            <p:nvPr/>
          </p:nvSpPr>
          <p:spPr>
            <a:xfrm>
              <a:off x="5134059" y="4383742"/>
              <a:ext cx="1325563" cy="1325563"/>
            </a:xfrm>
            <a:prstGeom prst="ellipse">
              <a:avLst/>
            </a:prstGeom>
            <a:ln w="28575">
              <a:solidFill>
                <a:srgbClr val="FC1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plate, drawing, clock&#10;&#10;Description automatically generated">
              <a:extLst>
                <a:ext uri="{FF2B5EF4-FFF2-40B4-BE49-F238E27FC236}">
                  <a16:creationId xmlns:a16="http://schemas.microsoft.com/office/drawing/2014/main" id="{5932073C-0220-499A-AF3F-7A35FDE6E1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21092" y="4595238"/>
              <a:ext cx="751497" cy="902571"/>
            </a:xfrm>
            <a:prstGeom prst="rect">
              <a:avLst/>
            </a:prstGeom>
            <a:ln>
              <a:solidFill>
                <a:schemeClr val="tx1"/>
              </a:solidFill>
            </a:ln>
          </p:spPr>
        </p:pic>
      </p:grpSp>
      <p:sp>
        <p:nvSpPr>
          <p:cNvPr id="28" name="TextBox 27">
            <a:extLst>
              <a:ext uri="{FF2B5EF4-FFF2-40B4-BE49-F238E27FC236}">
                <a16:creationId xmlns:a16="http://schemas.microsoft.com/office/drawing/2014/main" id="{66CB76A4-AC4A-4FBF-9865-26111B524C33}"/>
              </a:ext>
            </a:extLst>
          </p:cNvPr>
          <p:cNvSpPr txBox="1"/>
          <p:nvPr/>
        </p:nvSpPr>
        <p:spPr>
          <a:xfrm>
            <a:off x="2031700" y="3221831"/>
            <a:ext cx="2238241" cy="369332"/>
          </a:xfrm>
          <a:prstGeom prst="rect">
            <a:avLst/>
          </a:prstGeom>
          <a:noFill/>
        </p:spPr>
        <p:txBody>
          <a:bodyPr wrap="none" rtlCol="0">
            <a:spAutoFit/>
          </a:bodyPr>
          <a:lstStyle/>
          <a:p>
            <a:r>
              <a:rPr lang="en-GB" dirty="0"/>
              <a:t>Signature Recognition</a:t>
            </a:r>
          </a:p>
        </p:txBody>
      </p:sp>
      <p:sp>
        <p:nvSpPr>
          <p:cNvPr id="29" name="TextBox 28">
            <a:extLst>
              <a:ext uri="{FF2B5EF4-FFF2-40B4-BE49-F238E27FC236}">
                <a16:creationId xmlns:a16="http://schemas.microsoft.com/office/drawing/2014/main" id="{ED6D6B79-74BC-4910-BA90-94328533DDB3}"/>
              </a:ext>
            </a:extLst>
          </p:cNvPr>
          <p:cNvSpPr txBox="1"/>
          <p:nvPr/>
        </p:nvSpPr>
        <p:spPr>
          <a:xfrm>
            <a:off x="5256554" y="3244334"/>
            <a:ext cx="1545488" cy="369332"/>
          </a:xfrm>
          <a:prstGeom prst="rect">
            <a:avLst/>
          </a:prstGeom>
          <a:noFill/>
        </p:spPr>
        <p:txBody>
          <a:bodyPr wrap="none" rtlCol="0">
            <a:spAutoFit/>
          </a:bodyPr>
          <a:lstStyle/>
          <a:p>
            <a:r>
              <a:rPr lang="en-GB" dirty="0"/>
              <a:t>DNA Matching</a:t>
            </a:r>
          </a:p>
        </p:txBody>
      </p:sp>
      <p:sp>
        <p:nvSpPr>
          <p:cNvPr id="30" name="TextBox 29">
            <a:extLst>
              <a:ext uri="{FF2B5EF4-FFF2-40B4-BE49-F238E27FC236}">
                <a16:creationId xmlns:a16="http://schemas.microsoft.com/office/drawing/2014/main" id="{43F059A1-2F83-4012-A043-7D7FC3E9951D}"/>
              </a:ext>
            </a:extLst>
          </p:cNvPr>
          <p:cNvSpPr txBox="1"/>
          <p:nvPr/>
        </p:nvSpPr>
        <p:spPr>
          <a:xfrm>
            <a:off x="8132558" y="3268500"/>
            <a:ext cx="1772280" cy="369332"/>
          </a:xfrm>
          <a:prstGeom prst="rect">
            <a:avLst/>
          </a:prstGeom>
          <a:noFill/>
        </p:spPr>
        <p:txBody>
          <a:bodyPr wrap="none" rtlCol="0">
            <a:spAutoFit/>
          </a:bodyPr>
          <a:lstStyle/>
          <a:p>
            <a:r>
              <a:rPr lang="en-GB" dirty="0"/>
              <a:t>Face Recognition</a:t>
            </a:r>
          </a:p>
        </p:txBody>
      </p:sp>
      <p:sp>
        <p:nvSpPr>
          <p:cNvPr id="31" name="TextBox 30">
            <a:extLst>
              <a:ext uri="{FF2B5EF4-FFF2-40B4-BE49-F238E27FC236}">
                <a16:creationId xmlns:a16="http://schemas.microsoft.com/office/drawing/2014/main" id="{A8520E5F-7B81-4EA2-AFEB-DBA0F2D8D51B}"/>
              </a:ext>
            </a:extLst>
          </p:cNvPr>
          <p:cNvSpPr txBox="1"/>
          <p:nvPr/>
        </p:nvSpPr>
        <p:spPr>
          <a:xfrm>
            <a:off x="1959019" y="5527097"/>
            <a:ext cx="2383601" cy="369332"/>
          </a:xfrm>
          <a:prstGeom prst="rect">
            <a:avLst/>
          </a:prstGeom>
          <a:noFill/>
        </p:spPr>
        <p:txBody>
          <a:bodyPr wrap="none" rtlCol="0">
            <a:spAutoFit/>
          </a:bodyPr>
          <a:lstStyle/>
          <a:p>
            <a:r>
              <a:rPr lang="en-GB" dirty="0"/>
              <a:t>Fingerprint Recognition</a:t>
            </a:r>
          </a:p>
        </p:txBody>
      </p:sp>
      <p:sp>
        <p:nvSpPr>
          <p:cNvPr id="32" name="TextBox 31">
            <a:extLst>
              <a:ext uri="{FF2B5EF4-FFF2-40B4-BE49-F238E27FC236}">
                <a16:creationId xmlns:a16="http://schemas.microsoft.com/office/drawing/2014/main" id="{7935EC9E-C356-4D37-B64C-65C3A5DE77FE}"/>
              </a:ext>
            </a:extLst>
          </p:cNvPr>
          <p:cNvSpPr txBox="1"/>
          <p:nvPr/>
        </p:nvSpPr>
        <p:spPr>
          <a:xfrm>
            <a:off x="5256554" y="5527097"/>
            <a:ext cx="1858586" cy="369332"/>
          </a:xfrm>
          <a:prstGeom prst="rect">
            <a:avLst/>
          </a:prstGeom>
          <a:noFill/>
        </p:spPr>
        <p:txBody>
          <a:bodyPr wrap="none" rtlCol="0">
            <a:spAutoFit/>
          </a:bodyPr>
          <a:lstStyle/>
          <a:p>
            <a:r>
              <a:rPr lang="en-GB" dirty="0"/>
              <a:t>Voice Recognition</a:t>
            </a:r>
          </a:p>
        </p:txBody>
      </p:sp>
      <p:sp>
        <p:nvSpPr>
          <p:cNvPr id="33" name="TextBox 32">
            <a:extLst>
              <a:ext uri="{FF2B5EF4-FFF2-40B4-BE49-F238E27FC236}">
                <a16:creationId xmlns:a16="http://schemas.microsoft.com/office/drawing/2014/main" id="{DE33CE71-9147-485F-AC7F-A5097C9F9189}"/>
              </a:ext>
            </a:extLst>
          </p:cNvPr>
          <p:cNvSpPr txBox="1"/>
          <p:nvPr/>
        </p:nvSpPr>
        <p:spPr>
          <a:xfrm>
            <a:off x="8355917" y="5527097"/>
            <a:ext cx="1348895" cy="646331"/>
          </a:xfrm>
          <a:prstGeom prst="rect">
            <a:avLst/>
          </a:prstGeom>
          <a:noFill/>
        </p:spPr>
        <p:txBody>
          <a:bodyPr wrap="none" rtlCol="0">
            <a:spAutoFit/>
          </a:bodyPr>
          <a:lstStyle/>
          <a:p>
            <a:r>
              <a:rPr lang="en-GB" dirty="0"/>
              <a:t>Vein Pattern</a:t>
            </a:r>
          </a:p>
          <a:p>
            <a:r>
              <a:rPr lang="en-GB" dirty="0"/>
              <a:t> Recognition</a:t>
            </a:r>
          </a:p>
        </p:txBody>
      </p:sp>
    </p:spTree>
    <p:extLst>
      <p:ext uri="{BB962C8B-B14F-4D97-AF65-F5344CB8AC3E}">
        <p14:creationId xmlns:p14="http://schemas.microsoft.com/office/powerpoint/2010/main" val="14502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BBD-6E84-40E1-9035-982C43669208}"/>
              </a:ext>
            </a:extLst>
          </p:cNvPr>
          <p:cNvSpPr>
            <a:spLocks noGrp="1"/>
          </p:cNvSpPr>
          <p:nvPr>
            <p:ph type="title"/>
          </p:nvPr>
        </p:nvSpPr>
        <p:spPr/>
        <p:txBody>
          <a:bodyPr/>
          <a:lstStyle/>
          <a:p>
            <a:r>
              <a:rPr lang="en-GB" dirty="0"/>
              <a:t>Transaction Authentication</a:t>
            </a:r>
          </a:p>
        </p:txBody>
      </p:sp>
      <p:sp>
        <p:nvSpPr>
          <p:cNvPr id="3" name="Content Placeholder 2">
            <a:extLst>
              <a:ext uri="{FF2B5EF4-FFF2-40B4-BE49-F238E27FC236}">
                <a16:creationId xmlns:a16="http://schemas.microsoft.com/office/drawing/2014/main" id="{7BC1A769-E2AC-4752-89CC-74C24D26BD28}"/>
              </a:ext>
            </a:extLst>
          </p:cNvPr>
          <p:cNvSpPr>
            <a:spLocks noGrp="1"/>
          </p:cNvSpPr>
          <p:nvPr>
            <p:ph idx="1"/>
          </p:nvPr>
        </p:nvSpPr>
        <p:spPr/>
        <p:txBody>
          <a:bodyPr/>
          <a:lstStyle/>
          <a:p>
            <a:r>
              <a:rPr lang="en-GB" dirty="0"/>
              <a:t>Also known as Transaction Verification, Transaction Signing, Transaction Authorisation</a:t>
            </a:r>
          </a:p>
          <a:p>
            <a:r>
              <a:rPr lang="en-GB" dirty="0"/>
              <a:t>Does not rely on information the user provides</a:t>
            </a:r>
          </a:p>
          <a:p>
            <a:r>
              <a:rPr lang="en-GB" dirty="0"/>
              <a:t>Compares the user’s characteristics with what it knows about the user, looking for discrepancies</a:t>
            </a:r>
          </a:p>
          <a:p>
            <a:r>
              <a:rPr lang="en-GB" dirty="0"/>
              <a:t>Example: You are based in UK, but transaction is being performed with a Chinese IP address</a:t>
            </a:r>
          </a:p>
          <a:p>
            <a:pPr lvl="1"/>
            <a:r>
              <a:rPr lang="en-GB" dirty="0"/>
              <a:t>However, you may be visiting China</a:t>
            </a:r>
          </a:p>
          <a:p>
            <a:r>
              <a:rPr lang="en-GB" dirty="0"/>
              <a:t>Transaction authentication provides context</a:t>
            </a:r>
          </a:p>
        </p:txBody>
      </p:sp>
    </p:spTree>
    <p:extLst>
      <p:ext uri="{BB962C8B-B14F-4D97-AF65-F5344CB8AC3E}">
        <p14:creationId xmlns:p14="http://schemas.microsoft.com/office/powerpoint/2010/main" val="1796676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2937-776C-41E3-8C3A-0BACC733A2C3}"/>
              </a:ext>
            </a:extLst>
          </p:cNvPr>
          <p:cNvSpPr>
            <a:spLocks noGrp="1"/>
          </p:cNvSpPr>
          <p:nvPr>
            <p:ph type="title"/>
          </p:nvPr>
        </p:nvSpPr>
        <p:spPr/>
        <p:txBody>
          <a:bodyPr/>
          <a:lstStyle/>
          <a:p>
            <a:r>
              <a:rPr lang="en-GB" dirty="0"/>
              <a:t>Transaction Authentication</a:t>
            </a:r>
          </a:p>
        </p:txBody>
      </p:sp>
      <p:sp>
        <p:nvSpPr>
          <p:cNvPr id="4" name="Rectangle: Rounded Corners 3">
            <a:extLst>
              <a:ext uri="{FF2B5EF4-FFF2-40B4-BE49-F238E27FC236}">
                <a16:creationId xmlns:a16="http://schemas.microsoft.com/office/drawing/2014/main" id="{A884A7FB-311C-491F-ABA5-DB03483FE159}"/>
              </a:ext>
            </a:extLst>
          </p:cNvPr>
          <p:cNvSpPr/>
          <p:nvPr/>
        </p:nvSpPr>
        <p:spPr>
          <a:xfrm>
            <a:off x="3433664" y="1614196"/>
            <a:ext cx="3974841" cy="1325563"/>
          </a:xfrm>
          <a:prstGeom prst="roundRect">
            <a:avLst/>
          </a:prstGeom>
          <a:gradFill>
            <a:gsLst>
              <a:gs pos="0">
                <a:srgbClr val="60697B">
                  <a:alpha val="55000"/>
                </a:srgbClr>
              </a:gs>
              <a:gs pos="100000">
                <a:srgbClr val="444B5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Client requests authentication and provides Username, Password and Method ID</a:t>
            </a:r>
          </a:p>
        </p:txBody>
      </p:sp>
      <p:sp>
        <p:nvSpPr>
          <p:cNvPr id="5" name="Rectangle: Rounded Corners 4">
            <a:extLst>
              <a:ext uri="{FF2B5EF4-FFF2-40B4-BE49-F238E27FC236}">
                <a16:creationId xmlns:a16="http://schemas.microsoft.com/office/drawing/2014/main" id="{AB7E802F-23C6-4BDD-94B2-BC9CC2299DFC}"/>
              </a:ext>
            </a:extLst>
          </p:cNvPr>
          <p:cNvSpPr/>
          <p:nvPr/>
        </p:nvSpPr>
        <p:spPr>
          <a:xfrm>
            <a:off x="3433664" y="3390754"/>
            <a:ext cx="3974841" cy="1325563"/>
          </a:xfrm>
          <a:prstGeom prst="roundRect">
            <a:avLst/>
          </a:prstGeom>
          <a:gradFill>
            <a:gsLst>
              <a:gs pos="0">
                <a:srgbClr val="60697B">
                  <a:alpha val="55000"/>
                </a:srgbClr>
              </a:gs>
              <a:gs pos="100000">
                <a:srgbClr val="444B5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the authentication is successful, the web service creates a Session ID and sends it to the client</a:t>
            </a:r>
          </a:p>
        </p:txBody>
      </p:sp>
      <p:sp>
        <p:nvSpPr>
          <p:cNvPr id="6" name="Rectangle: Rounded Corners 5">
            <a:extLst>
              <a:ext uri="{FF2B5EF4-FFF2-40B4-BE49-F238E27FC236}">
                <a16:creationId xmlns:a16="http://schemas.microsoft.com/office/drawing/2014/main" id="{8212B49F-7E34-4A3F-9D2D-C12E81D81501}"/>
              </a:ext>
            </a:extLst>
          </p:cNvPr>
          <p:cNvSpPr/>
          <p:nvPr/>
        </p:nvSpPr>
        <p:spPr>
          <a:xfrm>
            <a:off x="3433665" y="5167312"/>
            <a:ext cx="3974841" cy="1325563"/>
          </a:xfrm>
          <a:prstGeom prst="roundRect">
            <a:avLst/>
          </a:prstGeom>
          <a:gradFill>
            <a:gsLst>
              <a:gs pos="0">
                <a:srgbClr val="60697B">
                  <a:alpha val="55000"/>
                </a:srgbClr>
              </a:gs>
              <a:gs pos="100000">
                <a:srgbClr val="444B5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client can now send requests using the received Session ID</a:t>
            </a:r>
          </a:p>
        </p:txBody>
      </p:sp>
      <p:cxnSp>
        <p:nvCxnSpPr>
          <p:cNvPr id="8" name="Straight Arrow Connector 7">
            <a:extLst>
              <a:ext uri="{FF2B5EF4-FFF2-40B4-BE49-F238E27FC236}">
                <a16:creationId xmlns:a16="http://schemas.microsoft.com/office/drawing/2014/main" id="{8ACAD328-5FDF-4472-9132-E5D46B403FFB}"/>
              </a:ext>
            </a:extLst>
          </p:cNvPr>
          <p:cNvCxnSpPr>
            <a:stCxn id="4" idx="2"/>
            <a:endCxn id="5" idx="0"/>
          </p:cNvCxnSpPr>
          <p:nvPr/>
        </p:nvCxnSpPr>
        <p:spPr>
          <a:xfrm>
            <a:off x="5421085" y="2939759"/>
            <a:ext cx="0" cy="450995"/>
          </a:xfrm>
          <a:prstGeom prst="straightConnector1">
            <a:avLst/>
          </a:prstGeom>
          <a:ln w="38100">
            <a:solidFill>
              <a:srgbClr val="FC1B6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FEC740-A26D-477A-9A31-5ABE59CB58EF}"/>
              </a:ext>
            </a:extLst>
          </p:cNvPr>
          <p:cNvCxnSpPr/>
          <p:nvPr/>
        </p:nvCxnSpPr>
        <p:spPr>
          <a:xfrm flipH="1">
            <a:off x="5421083" y="4719419"/>
            <a:ext cx="1" cy="450995"/>
          </a:xfrm>
          <a:prstGeom prst="straightConnector1">
            <a:avLst/>
          </a:prstGeom>
          <a:ln w="38100">
            <a:solidFill>
              <a:srgbClr val="FC1B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91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a:t>Computer Recognition Authentication</a:t>
            </a:r>
          </a:p>
        </p:txBody>
      </p:sp>
      <p:sp>
        <p:nvSpPr>
          <p:cNvPr id="6" name="Freeform: Shape 5">
            <a:extLst>
              <a:ext uri="{FF2B5EF4-FFF2-40B4-BE49-F238E27FC236}">
                <a16:creationId xmlns:a16="http://schemas.microsoft.com/office/drawing/2014/main" id="{10632104-6D30-458B-8151-8E3EC4E6DA6D}"/>
              </a:ext>
            </a:extLst>
          </p:cNvPr>
          <p:cNvSpPr/>
          <p:nvPr/>
        </p:nvSpPr>
        <p:spPr>
          <a:xfrm>
            <a:off x="319047"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Similar to transaction authentication</a:t>
            </a:r>
          </a:p>
        </p:txBody>
      </p:sp>
      <p:sp>
        <p:nvSpPr>
          <p:cNvPr id="7" name="Freeform: Shape 6">
            <a:extLst>
              <a:ext uri="{FF2B5EF4-FFF2-40B4-BE49-F238E27FC236}">
                <a16:creationId xmlns:a16="http://schemas.microsoft.com/office/drawing/2014/main" id="{20F946BA-0B67-4FF3-A431-678130464491}"/>
              </a:ext>
            </a:extLst>
          </p:cNvPr>
          <p:cNvSpPr/>
          <p:nvPr/>
        </p:nvSpPr>
        <p:spPr>
          <a:xfrm>
            <a:off x="2667408"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Verifies that a user is who they claim to be by checking that they are on a particular device</a:t>
            </a:r>
          </a:p>
        </p:txBody>
      </p:sp>
      <p:sp>
        <p:nvSpPr>
          <p:cNvPr id="8" name="Freeform: Shape 7">
            <a:extLst>
              <a:ext uri="{FF2B5EF4-FFF2-40B4-BE49-F238E27FC236}">
                <a16:creationId xmlns:a16="http://schemas.microsoft.com/office/drawing/2014/main" id="{94B7A8F7-A13C-4B4C-AF69-459008E9FF1D}"/>
              </a:ext>
            </a:extLst>
          </p:cNvPr>
          <p:cNvSpPr/>
          <p:nvPr/>
        </p:nvSpPr>
        <p:spPr>
          <a:xfrm>
            <a:off x="5015770"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dirty="0"/>
              <a:t>A small software plug-in is installed on the user’s computer the first time they login</a:t>
            </a:r>
          </a:p>
        </p:txBody>
      </p:sp>
      <p:sp>
        <p:nvSpPr>
          <p:cNvPr id="9" name="Freeform: Shape 8">
            <a:extLst>
              <a:ext uri="{FF2B5EF4-FFF2-40B4-BE49-F238E27FC236}">
                <a16:creationId xmlns:a16="http://schemas.microsoft.com/office/drawing/2014/main" id="{572C88B7-4C93-43AD-BC08-F73EACB143FE}"/>
              </a:ext>
            </a:extLst>
          </p:cNvPr>
          <p:cNvSpPr/>
          <p:nvPr/>
        </p:nvSpPr>
        <p:spPr>
          <a:xfrm>
            <a:off x="7364132"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Invisible to the user, who simply enters their username and password</a:t>
            </a: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4"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Such a system must enable logins from new devices using other verification methods (e.g., texted codes)</a:t>
            </a:r>
          </a:p>
        </p:txBody>
      </p:sp>
    </p:spTree>
    <p:extLst>
      <p:ext uri="{BB962C8B-B14F-4D97-AF65-F5344CB8AC3E}">
        <p14:creationId xmlns:p14="http://schemas.microsoft.com/office/powerpoint/2010/main" val="429270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0AD5-8943-4FF4-9D25-B03E0A5A20F5}"/>
              </a:ext>
            </a:extLst>
          </p:cNvPr>
          <p:cNvSpPr>
            <a:spLocks noGrp="1"/>
          </p:cNvSpPr>
          <p:nvPr>
            <p:ph type="title"/>
          </p:nvPr>
        </p:nvSpPr>
        <p:spPr/>
        <p:txBody>
          <a:bodyPr/>
          <a:lstStyle/>
          <a:p>
            <a:r>
              <a:rPr lang="en-GB" dirty="0"/>
              <a:t>CAPTCHAs</a:t>
            </a:r>
          </a:p>
        </p:txBody>
      </p:sp>
      <p:sp>
        <p:nvSpPr>
          <p:cNvPr id="3" name="Content Placeholder 2">
            <a:extLst>
              <a:ext uri="{FF2B5EF4-FFF2-40B4-BE49-F238E27FC236}">
                <a16:creationId xmlns:a16="http://schemas.microsoft.com/office/drawing/2014/main" id="{98CBBB26-2FCE-40B9-A9E8-3D2A4415C3A8}"/>
              </a:ext>
            </a:extLst>
          </p:cNvPr>
          <p:cNvSpPr>
            <a:spLocks noGrp="1"/>
          </p:cNvSpPr>
          <p:nvPr>
            <p:ph idx="1"/>
          </p:nvPr>
        </p:nvSpPr>
        <p:spPr/>
        <p:txBody>
          <a:bodyPr/>
          <a:lstStyle/>
          <a:p>
            <a:r>
              <a:rPr lang="en-GB" dirty="0"/>
              <a:t>CAPTCHAs are designed to neutralize threats from hackers</a:t>
            </a:r>
          </a:p>
          <a:p>
            <a:r>
              <a:rPr lang="en-GB" dirty="0"/>
              <a:t>NOT focused on verifying a particular user</a:t>
            </a:r>
          </a:p>
          <a:p>
            <a:r>
              <a:rPr lang="en-GB" dirty="0"/>
              <a:t>Seeks to determine whether a user is in fact human</a:t>
            </a:r>
          </a:p>
          <a:p>
            <a:r>
              <a:rPr lang="en-GB" dirty="0"/>
              <a:t>Adding a CAPTCHA enhances network security by creating one more barrier to automated hacking systems</a:t>
            </a:r>
          </a:p>
          <a:p>
            <a:r>
              <a:rPr lang="en-GB" dirty="0"/>
              <a:t>Individuals with disabilities such as blind people using auditory screen readers may not be able to get past a CAPTCHA</a:t>
            </a:r>
          </a:p>
        </p:txBody>
      </p:sp>
      <p:pic>
        <p:nvPicPr>
          <p:cNvPr id="5" name="Picture 4" descr="A screenshot of a cell phone&#10;&#10;Description automatically generated">
            <a:extLst>
              <a:ext uri="{FF2B5EF4-FFF2-40B4-BE49-F238E27FC236}">
                <a16:creationId xmlns:a16="http://schemas.microsoft.com/office/drawing/2014/main" id="{28438FF9-070B-4767-9625-E990EA9F4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53" y="5439235"/>
            <a:ext cx="2990850" cy="119062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923064F-9AC8-4115-BC47-2BE1A15E7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457" y="5433489"/>
            <a:ext cx="3086181" cy="1328092"/>
          </a:xfrm>
          <a:prstGeom prst="rect">
            <a:avLst/>
          </a:prstGeom>
        </p:spPr>
      </p:pic>
      <p:pic>
        <p:nvPicPr>
          <p:cNvPr id="9" name="Picture 8" descr="A picture containing screenshot, game&#10;&#10;Description automatically generated">
            <a:extLst>
              <a:ext uri="{FF2B5EF4-FFF2-40B4-BE49-F238E27FC236}">
                <a16:creationId xmlns:a16="http://schemas.microsoft.com/office/drawing/2014/main" id="{EC55A3D4-7235-442F-BF3E-EACEF49F61AA}"/>
              </a:ext>
            </a:extLst>
          </p:cNvPr>
          <p:cNvPicPr>
            <a:picLocks noChangeAspect="1"/>
          </p:cNvPicPr>
          <p:nvPr/>
        </p:nvPicPr>
        <p:blipFill rotWithShape="1">
          <a:blip r:embed="rId5">
            <a:extLst>
              <a:ext uri="{28A0092B-C50C-407E-A947-70E740481C1C}">
                <a14:useLocalDpi xmlns:a14="http://schemas.microsoft.com/office/drawing/2010/main" val="0"/>
              </a:ext>
            </a:extLst>
          </a:blip>
          <a:srcRect l="28621" t="6571" r="31081" b="8658"/>
          <a:stretch/>
        </p:blipFill>
        <p:spPr>
          <a:xfrm>
            <a:off x="8908025" y="4732031"/>
            <a:ext cx="1543665" cy="2029550"/>
          </a:xfrm>
          <a:prstGeom prst="rect">
            <a:avLst/>
          </a:prstGeom>
        </p:spPr>
      </p:pic>
    </p:spTree>
    <p:extLst>
      <p:ext uri="{BB962C8B-B14F-4D97-AF65-F5344CB8AC3E}">
        <p14:creationId xmlns:p14="http://schemas.microsoft.com/office/powerpoint/2010/main" val="411040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E5184FC-5110-43A2-826A-C4BE1E3DC20F}"/>
              </a:ext>
            </a:extLst>
          </p:cNvPr>
          <p:cNvSpPr/>
          <p:nvPr/>
        </p:nvSpPr>
        <p:spPr>
          <a:xfrm>
            <a:off x="869741" y="5624081"/>
            <a:ext cx="10996904" cy="756699"/>
          </a:xfrm>
          <a:prstGeom prst="roundRect">
            <a:avLst/>
          </a:prstGeom>
          <a:solidFill>
            <a:srgbClr val="B43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2100" kern="1200" dirty="0"/>
              <a:t>Can introduce security risks</a:t>
            </a:r>
          </a:p>
          <a:p>
            <a:pPr marL="171450" lvl="1" indent="-171450" algn="ctr" defTabSz="711200">
              <a:lnSpc>
                <a:spcPct val="90000"/>
              </a:lnSpc>
              <a:spcBef>
                <a:spcPct val="0"/>
              </a:spcBef>
              <a:spcAft>
                <a:spcPct val="15000"/>
              </a:spcAft>
              <a:buChar char="•"/>
            </a:pPr>
            <a:r>
              <a:rPr lang="en-GB" sz="1600" kern="1200" dirty="0"/>
              <a:t>an unauthorized user who gains access to one system can now penetrate others</a:t>
            </a:r>
          </a:p>
        </p:txBody>
      </p:sp>
      <p:sp>
        <p:nvSpPr>
          <p:cNvPr id="19" name="Rectangle: Rounded Corners 18">
            <a:extLst>
              <a:ext uri="{FF2B5EF4-FFF2-40B4-BE49-F238E27FC236}">
                <a16:creationId xmlns:a16="http://schemas.microsoft.com/office/drawing/2014/main" id="{B64DF4AC-3541-425F-A866-44086EE6F031}"/>
              </a:ext>
            </a:extLst>
          </p:cNvPr>
          <p:cNvSpPr/>
          <p:nvPr/>
        </p:nvSpPr>
        <p:spPr>
          <a:xfrm>
            <a:off x="1376695" y="4476123"/>
            <a:ext cx="10489950" cy="756699"/>
          </a:xfrm>
          <a:prstGeom prst="roundRect">
            <a:avLst/>
          </a:prstGeom>
          <a:solidFill>
            <a:srgbClr val="44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1800" kern="1200" dirty="0"/>
              <a:t>Saves time and keeps users happy by avoiding repeatedly entering passwords</a:t>
            </a:r>
          </a:p>
        </p:txBody>
      </p:sp>
      <p:sp>
        <p:nvSpPr>
          <p:cNvPr id="18" name="Rectangle: Rounded Corners 17">
            <a:extLst>
              <a:ext uri="{FF2B5EF4-FFF2-40B4-BE49-F238E27FC236}">
                <a16:creationId xmlns:a16="http://schemas.microsoft.com/office/drawing/2014/main" id="{E6F0FF4D-84D8-441F-95C7-4307B45C2CEC}"/>
              </a:ext>
            </a:extLst>
          </p:cNvPr>
          <p:cNvSpPr/>
          <p:nvPr/>
        </p:nvSpPr>
        <p:spPr>
          <a:xfrm>
            <a:off x="1344333" y="3346967"/>
            <a:ext cx="10522312" cy="756699"/>
          </a:xfrm>
          <a:prstGeom prst="roundRect">
            <a:avLst/>
          </a:prstGeom>
          <a:solidFill>
            <a:srgbClr val="E5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933450">
              <a:lnSpc>
                <a:spcPct val="90000"/>
              </a:lnSpc>
              <a:spcBef>
                <a:spcPct val="0"/>
              </a:spcBef>
              <a:spcAft>
                <a:spcPct val="35000"/>
              </a:spcAft>
              <a:buNone/>
            </a:pPr>
            <a:r>
              <a:rPr lang="en-GB" sz="1800" kern="1200" dirty="0"/>
              <a:t>Enables a user to only enter their credentials once to gain access to multiple applications</a:t>
            </a:r>
          </a:p>
        </p:txBody>
      </p:sp>
      <p:sp>
        <p:nvSpPr>
          <p:cNvPr id="17" name="Rectangle: Rounded Corners 16">
            <a:extLst>
              <a:ext uri="{FF2B5EF4-FFF2-40B4-BE49-F238E27FC236}">
                <a16:creationId xmlns:a16="http://schemas.microsoft.com/office/drawing/2014/main" id="{D045A4E7-A9BE-462A-8B8A-6D08A3AF8CE9}"/>
              </a:ext>
            </a:extLst>
          </p:cNvPr>
          <p:cNvSpPr/>
          <p:nvPr/>
        </p:nvSpPr>
        <p:spPr>
          <a:xfrm>
            <a:off x="870814" y="2181331"/>
            <a:ext cx="10995831" cy="7566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kern="1200" dirty="0"/>
              <a:t>A useful feature to consider when deciding between device authentication methods</a:t>
            </a:r>
          </a:p>
        </p:txBody>
      </p:sp>
      <p:sp>
        <p:nvSpPr>
          <p:cNvPr id="2" name="Title 1">
            <a:extLst>
              <a:ext uri="{FF2B5EF4-FFF2-40B4-BE49-F238E27FC236}">
                <a16:creationId xmlns:a16="http://schemas.microsoft.com/office/drawing/2014/main" id="{AE6089D3-B824-4064-931E-F56EA933D566}"/>
              </a:ext>
            </a:extLst>
          </p:cNvPr>
          <p:cNvSpPr>
            <a:spLocks noGrp="1"/>
          </p:cNvSpPr>
          <p:nvPr>
            <p:ph type="title"/>
          </p:nvPr>
        </p:nvSpPr>
        <p:spPr/>
        <p:txBody>
          <a:bodyPr/>
          <a:lstStyle/>
          <a:p>
            <a:r>
              <a:rPr lang="en-GB" dirty="0"/>
              <a:t>Single Sign-on (SSO)</a:t>
            </a:r>
          </a:p>
        </p:txBody>
      </p:sp>
      <p:sp>
        <p:nvSpPr>
          <p:cNvPr id="8" name="Block Arc 7">
            <a:extLst>
              <a:ext uri="{FF2B5EF4-FFF2-40B4-BE49-F238E27FC236}">
                <a16:creationId xmlns:a16="http://schemas.microsoft.com/office/drawing/2014/main" id="{6B08B41F-AF82-4FB9-81C5-F23337B78405}"/>
              </a:ext>
            </a:extLst>
          </p:cNvPr>
          <p:cNvSpPr/>
          <p:nvPr/>
        </p:nvSpPr>
        <p:spPr>
          <a:xfrm>
            <a:off x="-5268029" y="971241"/>
            <a:ext cx="6644724" cy="6644724"/>
          </a:xfrm>
          <a:prstGeom prst="blockArc">
            <a:avLst>
              <a:gd name="adj1" fmla="val 18900000"/>
              <a:gd name="adj2" fmla="val 2700000"/>
              <a:gd name="adj3" fmla="val 32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Oval 9">
            <a:extLst>
              <a:ext uri="{FF2B5EF4-FFF2-40B4-BE49-F238E27FC236}">
                <a16:creationId xmlns:a16="http://schemas.microsoft.com/office/drawing/2014/main" id="{A70BDB03-1422-4C6D-962E-3A683075FCC1}"/>
              </a:ext>
            </a:extLst>
          </p:cNvPr>
          <p:cNvSpPr/>
          <p:nvPr/>
        </p:nvSpPr>
        <p:spPr>
          <a:xfrm>
            <a:off x="395149" y="2110182"/>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DE40CF8C-C1BA-4084-A53D-38BAC386EF78}"/>
              </a:ext>
            </a:extLst>
          </p:cNvPr>
          <p:cNvSpPr/>
          <p:nvPr/>
        </p:nvSpPr>
        <p:spPr>
          <a:xfrm>
            <a:off x="830501" y="3249401"/>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Oval 13">
            <a:extLst>
              <a:ext uri="{FF2B5EF4-FFF2-40B4-BE49-F238E27FC236}">
                <a16:creationId xmlns:a16="http://schemas.microsoft.com/office/drawing/2014/main" id="{00189B70-392F-42BB-9290-280660CF1824}"/>
              </a:ext>
            </a:extLst>
          </p:cNvPr>
          <p:cNvSpPr/>
          <p:nvPr/>
        </p:nvSpPr>
        <p:spPr>
          <a:xfrm>
            <a:off x="830501" y="4388620"/>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1B4F925A-CE79-404A-92B5-925C89BA46E0}"/>
              </a:ext>
            </a:extLst>
          </p:cNvPr>
          <p:cNvSpPr/>
          <p:nvPr/>
        </p:nvSpPr>
        <p:spPr>
          <a:xfrm>
            <a:off x="395149" y="5527838"/>
            <a:ext cx="949184" cy="949184"/>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22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7F78F9-6179-477C-BB7C-BFAC3A02DB05}"/>
              </a:ext>
            </a:extLst>
          </p:cNvPr>
          <p:cNvSpPr/>
          <p:nvPr/>
        </p:nvSpPr>
        <p:spPr>
          <a:xfrm>
            <a:off x="4282968" y="2015614"/>
            <a:ext cx="2602730" cy="1966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570BB3D-322E-4E7D-941F-3C2245176BA8}"/>
              </a:ext>
            </a:extLst>
          </p:cNvPr>
          <p:cNvSpPr/>
          <p:nvPr/>
        </p:nvSpPr>
        <p:spPr>
          <a:xfrm>
            <a:off x="4282968" y="2015613"/>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24EF422-26A1-437E-BBBF-36317C1C4460}"/>
              </a:ext>
            </a:extLst>
          </p:cNvPr>
          <p:cNvSpPr/>
          <p:nvPr/>
        </p:nvSpPr>
        <p:spPr>
          <a:xfrm>
            <a:off x="5151622" y="2365065"/>
            <a:ext cx="822133" cy="81675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User">
            <a:extLst>
              <a:ext uri="{FF2B5EF4-FFF2-40B4-BE49-F238E27FC236}">
                <a16:creationId xmlns:a16="http://schemas.microsoft.com/office/drawing/2014/main" id="{C09448E5-97AA-42D4-A6DB-BBCAFD540D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83588" y="2435361"/>
            <a:ext cx="558201" cy="557485"/>
          </a:xfrm>
          <a:prstGeom prst="rect">
            <a:avLst/>
          </a:prstGeom>
        </p:spPr>
      </p:pic>
      <p:grpSp>
        <p:nvGrpSpPr>
          <p:cNvPr id="9" name="Group 8">
            <a:extLst>
              <a:ext uri="{FF2B5EF4-FFF2-40B4-BE49-F238E27FC236}">
                <a16:creationId xmlns:a16="http://schemas.microsoft.com/office/drawing/2014/main" id="{8898255E-1C37-4ED2-9CDB-E0394D477489}"/>
              </a:ext>
            </a:extLst>
          </p:cNvPr>
          <p:cNvGrpSpPr/>
          <p:nvPr/>
        </p:nvGrpSpPr>
        <p:grpSpPr>
          <a:xfrm>
            <a:off x="4892977" y="3266314"/>
            <a:ext cx="1516941" cy="211628"/>
            <a:chOff x="6083970" y="4727025"/>
            <a:chExt cx="1170373" cy="362722"/>
          </a:xfrm>
        </p:grpSpPr>
        <p:sp>
          <p:nvSpPr>
            <p:cNvPr id="13" name="Rectangle 12">
              <a:extLst>
                <a:ext uri="{FF2B5EF4-FFF2-40B4-BE49-F238E27FC236}">
                  <a16:creationId xmlns:a16="http://schemas.microsoft.com/office/drawing/2014/main" id="{2069B463-8607-4572-8962-EB1AE9D1EC4A}"/>
                </a:ext>
              </a:extLst>
            </p:cNvPr>
            <p:cNvSpPr/>
            <p:nvPr/>
          </p:nvSpPr>
          <p:spPr>
            <a:xfrm>
              <a:off x="6085274" y="4754368"/>
              <a:ext cx="1169069" cy="33537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C5E66D-751B-49D5-81BF-51EDD5DFF1E7}"/>
                </a:ext>
              </a:extLst>
            </p:cNvPr>
            <p:cNvSpPr txBox="1"/>
            <p:nvPr/>
          </p:nvSpPr>
          <p:spPr>
            <a:xfrm>
              <a:off x="6083970" y="4727025"/>
              <a:ext cx="772969" cy="261610"/>
            </a:xfrm>
            <a:prstGeom prst="rect">
              <a:avLst/>
            </a:prstGeom>
            <a:noFill/>
          </p:spPr>
          <p:txBody>
            <a:bodyPr wrap="none" rtlCol="0">
              <a:spAutoFit/>
            </a:bodyPr>
            <a:lstStyle/>
            <a:p>
              <a:r>
                <a:rPr lang="en-GB" sz="1100" dirty="0">
                  <a:solidFill>
                    <a:schemeClr val="tx1">
                      <a:lumMod val="65000"/>
                      <a:lumOff val="35000"/>
                    </a:schemeClr>
                  </a:solidFill>
                </a:rPr>
                <a:t>Username</a:t>
              </a:r>
            </a:p>
          </p:txBody>
        </p:sp>
      </p:grpSp>
      <p:grpSp>
        <p:nvGrpSpPr>
          <p:cNvPr id="10" name="Group 9">
            <a:extLst>
              <a:ext uri="{FF2B5EF4-FFF2-40B4-BE49-F238E27FC236}">
                <a16:creationId xmlns:a16="http://schemas.microsoft.com/office/drawing/2014/main" id="{491F1CE2-3511-4C75-B952-B7A6AB50EAB4}"/>
              </a:ext>
            </a:extLst>
          </p:cNvPr>
          <p:cNvGrpSpPr/>
          <p:nvPr/>
        </p:nvGrpSpPr>
        <p:grpSpPr>
          <a:xfrm>
            <a:off x="4873805" y="3506106"/>
            <a:ext cx="1534414" cy="228952"/>
            <a:chOff x="6221584" y="4948235"/>
            <a:chExt cx="1183855" cy="392415"/>
          </a:xfrm>
        </p:grpSpPr>
        <p:sp>
          <p:nvSpPr>
            <p:cNvPr id="11" name="Rectangle 10">
              <a:extLst>
                <a:ext uri="{FF2B5EF4-FFF2-40B4-BE49-F238E27FC236}">
                  <a16:creationId xmlns:a16="http://schemas.microsoft.com/office/drawing/2014/main" id="{ED8B8DCB-EC01-466B-888F-9DD129A8F89C}"/>
                </a:ext>
              </a:extLst>
            </p:cNvPr>
            <p:cNvSpPr/>
            <p:nvPr/>
          </p:nvSpPr>
          <p:spPr>
            <a:xfrm>
              <a:off x="6236370" y="4977386"/>
              <a:ext cx="1169069" cy="36326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EAEBCD0-A6A5-4972-B726-64929B3452E0}"/>
                </a:ext>
              </a:extLst>
            </p:cNvPr>
            <p:cNvSpPr txBox="1"/>
            <p:nvPr/>
          </p:nvSpPr>
          <p:spPr>
            <a:xfrm>
              <a:off x="6221584" y="4948235"/>
              <a:ext cx="731290" cy="261610"/>
            </a:xfrm>
            <a:prstGeom prst="rect">
              <a:avLst/>
            </a:prstGeom>
            <a:noFill/>
          </p:spPr>
          <p:txBody>
            <a:bodyPr wrap="none" rtlCol="0">
              <a:spAutoFit/>
            </a:bodyPr>
            <a:lstStyle/>
            <a:p>
              <a:r>
                <a:rPr lang="en-GB" sz="1100" dirty="0">
                  <a:solidFill>
                    <a:schemeClr val="tx1">
                      <a:lumMod val="65000"/>
                      <a:lumOff val="35000"/>
                    </a:schemeClr>
                  </a:solidFill>
                </a:rPr>
                <a:t>Password</a:t>
              </a:r>
            </a:p>
          </p:txBody>
        </p:sp>
      </p:grpSp>
      <p:pic>
        <p:nvPicPr>
          <p:cNvPr id="19" name="Picture 18" descr="Business woman standing">
            <a:extLst>
              <a:ext uri="{FF2B5EF4-FFF2-40B4-BE49-F238E27FC236}">
                <a16:creationId xmlns:a16="http://schemas.microsoft.com/office/drawing/2014/main" id="{873BCFCC-E7A0-4140-B7A2-5475D0E67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7491" y="323592"/>
            <a:ext cx="771721" cy="2296703"/>
          </a:xfrm>
          <a:prstGeom prst="rect">
            <a:avLst/>
          </a:prstGeom>
        </p:spPr>
      </p:pic>
      <p:sp>
        <p:nvSpPr>
          <p:cNvPr id="31" name="Rectangle 30">
            <a:extLst>
              <a:ext uri="{FF2B5EF4-FFF2-40B4-BE49-F238E27FC236}">
                <a16:creationId xmlns:a16="http://schemas.microsoft.com/office/drawing/2014/main" id="{ABE47E3C-49B3-42BE-9897-60730F470224}"/>
              </a:ext>
            </a:extLst>
          </p:cNvPr>
          <p:cNvSpPr/>
          <p:nvPr/>
        </p:nvSpPr>
        <p:spPr>
          <a:xfrm>
            <a:off x="619984" y="4413001"/>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2CEB0AC-70B9-412A-93EF-0A60C95FBF32}"/>
              </a:ext>
            </a:extLst>
          </p:cNvPr>
          <p:cNvSpPr/>
          <p:nvPr/>
        </p:nvSpPr>
        <p:spPr>
          <a:xfrm>
            <a:off x="624443"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8660117F-37EC-4900-A259-271913D45782}"/>
              </a:ext>
            </a:extLst>
          </p:cNvPr>
          <p:cNvGrpSpPr/>
          <p:nvPr/>
        </p:nvGrpSpPr>
        <p:grpSpPr>
          <a:xfrm>
            <a:off x="4282968" y="4409768"/>
            <a:ext cx="2602730" cy="1966451"/>
            <a:chOff x="4295918" y="4409768"/>
            <a:chExt cx="2602730" cy="1966451"/>
          </a:xfrm>
        </p:grpSpPr>
        <p:sp>
          <p:nvSpPr>
            <p:cNvPr id="44" name="Rectangle 43">
              <a:extLst>
                <a:ext uri="{FF2B5EF4-FFF2-40B4-BE49-F238E27FC236}">
                  <a16:creationId xmlns:a16="http://schemas.microsoft.com/office/drawing/2014/main" id="{ACDF70AF-90A7-4874-B3B8-34343C4DB995}"/>
                </a:ext>
              </a:extLst>
            </p:cNvPr>
            <p:cNvSpPr/>
            <p:nvPr/>
          </p:nvSpPr>
          <p:spPr>
            <a:xfrm>
              <a:off x="4295918" y="4409769"/>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FE607D86-4CEC-4DF8-A03E-6C774A923FAC}"/>
                </a:ext>
              </a:extLst>
            </p:cNvPr>
            <p:cNvSpPr/>
            <p:nvPr/>
          </p:nvSpPr>
          <p:spPr>
            <a:xfrm>
              <a:off x="4295918"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Rectangle 56">
            <a:extLst>
              <a:ext uri="{FF2B5EF4-FFF2-40B4-BE49-F238E27FC236}">
                <a16:creationId xmlns:a16="http://schemas.microsoft.com/office/drawing/2014/main" id="{AF5B4502-7A7E-478D-B520-E3C54ED210FA}"/>
              </a:ext>
            </a:extLst>
          </p:cNvPr>
          <p:cNvSpPr/>
          <p:nvPr/>
        </p:nvSpPr>
        <p:spPr>
          <a:xfrm>
            <a:off x="8038944" y="4409769"/>
            <a:ext cx="2602730" cy="19664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C96893F-E01F-4093-93D4-DC783F5E01BD}"/>
              </a:ext>
            </a:extLst>
          </p:cNvPr>
          <p:cNvSpPr/>
          <p:nvPr/>
        </p:nvSpPr>
        <p:spPr>
          <a:xfrm>
            <a:off x="8038944" y="4409768"/>
            <a:ext cx="2602730" cy="307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D6F71C5-C0D1-49E4-A2AB-A818A0A3D1C8}"/>
              </a:ext>
            </a:extLst>
          </p:cNvPr>
          <p:cNvCxnSpPr>
            <a:cxnSpLocks/>
            <a:stCxn id="5" idx="2"/>
            <a:endCxn id="45" idx="0"/>
          </p:cNvCxnSpPr>
          <p:nvPr/>
        </p:nvCxnSpPr>
        <p:spPr>
          <a:xfrm>
            <a:off x="5584333" y="3982064"/>
            <a:ext cx="0" cy="427704"/>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EE2CF3-FCFB-4E52-92C4-AFDD9C1E3EBC}"/>
              </a:ext>
            </a:extLst>
          </p:cNvPr>
          <p:cNvCxnSpPr/>
          <p:nvPr/>
        </p:nvCxnSpPr>
        <p:spPr>
          <a:xfrm>
            <a:off x="1927123" y="4100051"/>
            <a:ext cx="760033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A65F4C4-729F-4D69-922E-B3E36320C305}"/>
              </a:ext>
            </a:extLst>
          </p:cNvPr>
          <p:cNvCxnSpPr>
            <a:cxnSpLocks/>
          </p:cNvCxnSpPr>
          <p:nvPr/>
        </p:nvCxnSpPr>
        <p:spPr>
          <a:xfrm>
            <a:off x="1927123" y="4080387"/>
            <a:ext cx="0" cy="32938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3EE6274-28BA-49CD-A12F-BF23E8ED2468}"/>
              </a:ext>
            </a:extLst>
          </p:cNvPr>
          <p:cNvCxnSpPr>
            <a:cxnSpLocks/>
          </p:cNvCxnSpPr>
          <p:nvPr/>
        </p:nvCxnSpPr>
        <p:spPr>
          <a:xfrm>
            <a:off x="9527458" y="4080387"/>
            <a:ext cx="0" cy="32938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9677712-D346-4D15-B4F2-C3C51E3535E0}"/>
              </a:ext>
            </a:extLst>
          </p:cNvPr>
          <p:cNvSpPr txBox="1"/>
          <p:nvPr/>
        </p:nvSpPr>
        <p:spPr>
          <a:xfrm>
            <a:off x="624443" y="4563767"/>
            <a:ext cx="575799" cy="1323439"/>
          </a:xfrm>
          <a:prstGeom prst="rect">
            <a:avLst/>
          </a:prstGeom>
          <a:noFill/>
        </p:spPr>
        <p:txBody>
          <a:bodyPr wrap="none" rtlCol="0">
            <a:spAutoFit/>
          </a:bodyPr>
          <a:lstStyle/>
          <a:p>
            <a:r>
              <a:rPr lang="en-GB" sz="8000" dirty="0">
                <a:solidFill>
                  <a:schemeClr val="bg1">
                    <a:lumMod val="75000"/>
                  </a:schemeClr>
                </a:solidFill>
                <a:latin typeface="Impact" panose="020B0806030902050204" pitchFamily="34" charset="0"/>
              </a:rPr>
              <a:t>1</a:t>
            </a:r>
          </a:p>
        </p:txBody>
      </p:sp>
      <p:sp>
        <p:nvSpPr>
          <p:cNvPr id="70" name="TextBox 69">
            <a:extLst>
              <a:ext uri="{FF2B5EF4-FFF2-40B4-BE49-F238E27FC236}">
                <a16:creationId xmlns:a16="http://schemas.microsoft.com/office/drawing/2014/main" id="{89D4F36D-E2F7-4850-B378-AFBB24A8BEAE}"/>
              </a:ext>
            </a:extLst>
          </p:cNvPr>
          <p:cNvSpPr txBox="1"/>
          <p:nvPr/>
        </p:nvSpPr>
        <p:spPr>
          <a:xfrm>
            <a:off x="4282968" y="4578156"/>
            <a:ext cx="699230" cy="1323439"/>
          </a:xfrm>
          <a:prstGeom prst="rect">
            <a:avLst/>
          </a:prstGeom>
          <a:noFill/>
        </p:spPr>
        <p:txBody>
          <a:bodyPr wrap="none" rtlCol="0">
            <a:spAutoFit/>
          </a:bodyPr>
          <a:lstStyle/>
          <a:p>
            <a:r>
              <a:rPr lang="en-GB" sz="8000" dirty="0">
                <a:solidFill>
                  <a:schemeClr val="bg1">
                    <a:lumMod val="75000"/>
                  </a:schemeClr>
                </a:solidFill>
                <a:latin typeface="Impact" panose="020B0806030902050204" pitchFamily="34" charset="0"/>
              </a:rPr>
              <a:t>2</a:t>
            </a:r>
          </a:p>
        </p:txBody>
      </p:sp>
      <p:sp>
        <p:nvSpPr>
          <p:cNvPr id="71" name="TextBox 70">
            <a:extLst>
              <a:ext uri="{FF2B5EF4-FFF2-40B4-BE49-F238E27FC236}">
                <a16:creationId xmlns:a16="http://schemas.microsoft.com/office/drawing/2014/main" id="{9F252B76-704B-46B2-8BCD-ACEC98937EC7}"/>
              </a:ext>
            </a:extLst>
          </p:cNvPr>
          <p:cNvSpPr txBox="1"/>
          <p:nvPr/>
        </p:nvSpPr>
        <p:spPr>
          <a:xfrm>
            <a:off x="8038944" y="4563766"/>
            <a:ext cx="728084" cy="1323439"/>
          </a:xfrm>
          <a:prstGeom prst="rect">
            <a:avLst/>
          </a:prstGeom>
          <a:noFill/>
        </p:spPr>
        <p:txBody>
          <a:bodyPr wrap="none" rtlCol="0">
            <a:spAutoFit/>
          </a:bodyPr>
          <a:lstStyle/>
          <a:p>
            <a:r>
              <a:rPr lang="en-GB" sz="8000" dirty="0">
                <a:solidFill>
                  <a:schemeClr val="bg1">
                    <a:lumMod val="75000"/>
                  </a:schemeClr>
                </a:solidFill>
                <a:latin typeface="Impact" panose="020B0806030902050204" pitchFamily="34" charset="0"/>
              </a:rPr>
              <a:t>3</a:t>
            </a:r>
          </a:p>
        </p:txBody>
      </p:sp>
      <p:grpSp>
        <p:nvGrpSpPr>
          <p:cNvPr id="84" name="Group 83">
            <a:extLst>
              <a:ext uri="{FF2B5EF4-FFF2-40B4-BE49-F238E27FC236}">
                <a16:creationId xmlns:a16="http://schemas.microsoft.com/office/drawing/2014/main" id="{93E1BF56-FE88-406A-8276-1527BF9D01FB}"/>
              </a:ext>
            </a:extLst>
          </p:cNvPr>
          <p:cNvGrpSpPr/>
          <p:nvPr/>
        </p:nvGrpSpPr>
        <p:grpSpPr>
          <a:xfrm>
            <a:off x="1426590" y="4763863"/>
            <a:ext cx="1703132" cy="949013"/>
            <a:chOff x="1287718" y="4886153"/>
            <a:chExt cx="3411794" cy="949013"/>
          </a:xfrm>
          <a:solidFill>
            <a:schemeClr val="bg1"/>
          </a:solidFill>
        </p:grpSpPr>
        <p:sp>
          <p:nvSpPr>
            <p:cNvPr id="85" name="Rectangle: Rounded Corners 84">
              <a:extLst>
                <a:ext uri="{FF2B5EF4-FFF2-40B4-BE49-F238E27FC236}">
                  <a16:creationId xmlns:a16="http://schemas.microsoft.com/office/drawing/2014/main" id="{9DA2D8B3-34C4-42EB-B0A4-61E6BA359A10}"/>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Rounded Corners 85">
              <a:extLst>
                <a:ext uri="{FF2B5EF4-FFF2-40B4-BE49-F238E27FC236}">
                  <a16:creationId xmlns:a16="http://schemas.microsoft.com/office/drawing/2014/main" id="{C230BBDE-33FA-45D2-A679-840D4F0511D2}"/>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Rounded Corners 86">
              <a:extLst>
                <a:ext uri="{FF2B5EF4-FFF2-40B4-BE49-F238E27FC236}">
                  <a16:creationId xmlns:a16="http://schemas.microsoft.com/office/drawing/2014/main" id="{60A2ACCF-AE2F-48F6-8A91-8BC4A57D56F7}"/>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Rounded Corners 87">
              <a:extLst>
                <a:ext uri="{FF2B5EF4-FFF2-40B4-BE49-F238E27FC236}">
                  <a16:creationId xmlns:a16="http://schemas.microsoft.com/office/drawing/2014/main" id="{2BB2814F-712D-4912-86C8-4B181B38144B}"/>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Rounded Corners 88">
              <a:extLst>
                <a:ext uri="{FF2B5EF4-FFF2-40B4-BE49-F238E27FC236}">
                  <a16:creationId xmlns:a16="http://schemas.microsoft.com/office/drawing/2014/main" id="{695D5862-6D40-449A-B82E-9E8014F094CC}"/>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1778B7FB-95F2-4227-8620-07371FEF2764}"/>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Rounded Corners 90">
              <a:extLst>
                <a:ext uri="{FF2B5EF4-FFF2-40B4-BE49-F238E27FC236}">
                  <a16:creationId xmlns:a16="http://schemas.microsoft.com/office/drawing/2014/main" id="{DC35C231-867B-40F6-B469-4D30B75D2B3E}"/>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Rounded Corners 91">
              <a:extLst>
                <a:ext uri="{FF2B5EF4-FFF2-40B4-BE49-F238E27FC236}">
                  <a16:creationId xmlns:a16="http://schemas.microsoft.com/office/drawing/2014/main" id="{76D71A62-B84D-488A-85E4-5366159811C0}"/>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031DF096-27CE-4810-9D6A-6A2677CE59DE}"/>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0BE781E5-D158-43FF-9E33-D3B7A457BE67}"/>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216C3E7C-BD4E-470F-996D-5067F1EC49FD}"/>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B477DFBD-8B23-4882-8581-7143BF9D7249}"/>
              </a:ext>
            </a:extLst>
          </p:cNvPr>
          <p:cNvGrpSpPr/>
          <p:nvPr/>
        </p:nvGrpSpPr>
        <p:grpSpPr>
          <a:xfrm>
            <a:off x="4408917" y="5769479"/>
            <a:ext cx="2350831" cy="508989"/>
            <a:chOff x="778891" y="5908987"/>
            <a:chExt cx="2350831" cy="508989"/>
          </a:xfrm>
        </p:grpSpPr>
        <p:sp>
          <p:nvSpPr>
            <p:cNvPr id="97" name="Rectangle: Rounded Corners 96">
              <a:extLst>
                <a:ext uri="{FF2B5EF4-FFF2-40B4-BE49-F238E27FC236}">
                  <a16:creationId xmlns:a16="http://schemas.microsoft.com/office/drawing/2014/main" id="{6CDC938B-08F8-4234-A7A6-B2A2BDCC7478}"/>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14785F59-CDEB-4B94-AAE0-5B1085914F5D}"/>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Rounded Corners 98">
              <a:extLst>
                <a:ext uri="{FF2B5EF4-FFF2-40B4-BE49-F238E27FC236}">
                  <a16:creationId xmlns:a16="http://schemas.microsoft.com/office/drawing/2014/main" id="{657679F2-96F8-416F-9FA9-25AC1CCF30C7}"/>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669599AC-E475-4975-8236-41EE4F67FD22}"/>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Rounded Corners 100">
              <a:extLst>
                <a:ext uri="{FF2B5EF4-FFF2-40B4-BE49-F238E27FC236}">
                  <a16:creationId xmlns:a16="http://schemas.microsoft.com/office/drawing/2014/main" id="{4B3F80AB-379F-4FEF-BEAA-5DEC3941C9AB}"/>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EC44544E-9417-45F0-A6D8-5F2BFAB71888}"/>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4EC71181-1901-48AB-95C8-6051AAED3E1E}"/>
              </a:ext>
            </a:extLst>
          </p:cNvPr>
          <p:cNvGrpSpPr/>
          <p:nvPr/>
        </p:nvGrpSpPr>
        <p:grpSpPr>
          <a:xfrm>
            <a:off x="5048037" y="4750086"/>
            <a:ext cx="1703132" cy="949013"/>
            <a:chOff x="1287718" y="4886153"/>
            <a:chExt cx="3411794" cy="949013"/>
          </a:xfrm>
          <a:solidFill>
            <a:schemeClr val="bg1"/>
          </a:solidFill>
        </p:grpSpPr>
        <p:sp>
          <p:nvSpPr>
            <p:cNvPr id="110" name="Rectangle: Rounded Corners 109">
              <a:extLst>
                <a:ext uri="{FF2B5EF4-FFF2-40B4-BE49-F238E27FC236}">
                  <a16:creationId xmlns:a16="http://schemas.microsoft.com/office/drawing/2014/main" id="{48D7921B-7737-4ED1-B772-E8D03552B3B0}"/>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Rounded Corners 110">
              <a:extLst>
                <a:ext uri="{FF2B5EF4-FFF2-40B4-BE49-F238E27FC236}">
                  <a16:creationId xmlns:a16="http://schemas.microsoft.com/office/drawing/2014/main" id="{684D302F-0A88-43C5-A3CF-9D4610AA7EA7}"/>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26F68E76-1884-4DC0-B60E-5DE53CB2A36E}"/>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Rounded Corners 112">
              <a:extLst>
                <a:ext uri="{FF2B5EF4-FFF2-40B4-BE49-F238E27FC236}">
                  <a16:creationId xmlns:a16="http://schemas.microsoft.com/office/drawing/2014/main" id="{541480CD-05F8-434C-9ADA-F4A90F2A9D6C}"/>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Rounded Corners 113">
              <a:extLst>
                <a:ext uri="{FF2B5EF4-FFF2-40B4-BE49-F238E27FC236}">
                  <a16:creationId xmlns:a16="http://schemas.microsoft.com/office/drawing/2014/main" id="{749EB769-6EAD-4B15-BD77-2317EF57F935}"/>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4C375A04-2D8F-4842-9FAD-18C0EB4C70B3}"/>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Rounded Corners 115">
              <a:extLst>
                <a:ext uri="{FF2B5EF4-FFF2-40B4-BE49-F238E27FC236}">
                  <a16:creationId xmlns:a16="http://schemas.microsoft.com/office/drawing/2014/main" id="{427A21E2-7825-479B-9576-417DCDD25DD9}"/>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Rounded Corners 116">
              <a:extLst>
                <a:ext uri="{FF2B5EF4-FFF2-40B4-BE49-F238E27FC236}">
                  <a16:creationId xmlns:a16="http://schemas.microsoft.com/office/drawing/2014/main" id="{71192418-5AF8-4926-920C-9CAA3E0DC6AF}"/>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Rounded Corners 117">
              <a:extLst>
                <a:ext uri="{FF2B5EF4-FFF2-40B4-BE49-F238E27FC236}">
                  <a16:creationId xmlns:a16="http://schemas.microsoft.com/office/drawing/2014/main" id="{5B454180-F2BF-4E37-B003-24B73E6DC15E}"/>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Rounded Corners 118">
              <a:extLst>
                <a:ext uri="{FF2B5EF4-FFF2-40B4-BE49-F238E27FC236}">
                  <a16:creationId xmlns:a16="http://schemas.microsoft.com/office/drawing/2014/main" id="{EC87C461-6704-44D0-AB1C-A393738BDA76}"/>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Rounded Corners 119">
              <a:extLst>
                <a:ext uri="{FF2B5EF4-FFF2-40B4-BE49-F238E27FC236}">
                  <a16:creationId xmlns:a16="http://schemas.microsoft.com/office/drawing/2014/main" id="{93B9528C-A9D1-4FBC-BB6B-D819F9A75DC1}"/>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A28DCF0F-C438-43BE-876C-DC50D407E95F}"/>
              </a:ext>
            </a:extLst>
          </p:cNvPr>
          <p:cNvGrpSpPr/>
          <p:nvPr/>
        </p:nvGrpSpPr>
        <p:grpSpPr>
          <a:xfrm>
            <a:off x="769960" y="5760071"/>
            <a:ext cx="2350831" cy="508989"/>
            <a:chOff x="778891" y="5908987"/>
            <a:chExt cx="2350831" cy="508989"/>
          </a:xfrm>
        </p:grpSpPr>
        <p:sp>
          <p:nvSpPr>
            <p:cNvPr id="122" name="Rectangle: Rounded Corners 121">
              <a:extLst>
                <a:ext uri="{FF2B5EF4-FFF2-40B4-BE49-F238E27FC236}">
                  <a16:creationId xmlns:a16="http://schemas.microsoft.com/office/drawing/2014/main" id="{C8A43BB0-7D2B-4027-8AD6-48BD329EB6E9}"/>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Rounded Corners 122">
              <a:extLst>
                <a:ext uri="{FF2B5EF4-FFF2-40B4-BE49-F238E27FC236}">
                  <a16:creationId xmlns:a16="http://schemas.microsoft.com/office/drawing/2014/main" id="{97B8AF65-3F57-4C91-A97A-08062EB18807}"/>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Rounded Corners 123">
              <a:extLst>
                <a:ext uri="{FF2B5EF4-FFF2-40B4-BE49-F238E27FC236}">
                  <a16:creationId xmlns:a16="http://schemas.microsoft.com/office/drawing/2014/main" id="{68CC53D0-FDBF-430C-8F04-ECE517E376E3}"/>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Rounded Corners 124">
              <a:extLst>
                <a:ext uri="{FF2B5EF4-FFF2-40B4-BE49-F238E27FC236}">
                  <a16:creationId xmlns:a16="http://schemas.microsoft.com/office/drawing/2014/main" id="{E4CD49D4-DB26-4B20-AD54-7FF196FA80A6}"/>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Rounded Corners 125">
              <a:extLst>
                <a:ext uri="{FF2B5EF4-FFF2-40B4-BE49-F238E27FC236}">
                  <a16:creationId xmlns:a16="http://schemas.microsoft.com/office/drawing/2014/main" id="{A209D14E-A229-4994-B9E0-594B819F530C}"/>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4242C306-B674-461A-BCC8-462BA326F637}"/>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6BB9E249-10E7-43F6-ADF5-D36C6AA3D2F4}"/>
              </a:ext>
            </a:extLst>
          </p:cNvPr>
          <p:cNvGrpSpPr/>
          <p:nvPr/>
        </p:nvGrpSpPr>
        <p:grpSpPr>
          <a:xfrm>
            <a:off x="8164893" y="5769254"/>
            <a:ext cx="2350831" cy="508989"/>
            <a:chOff x="778891" y="5908987"/>
            <a:chExt cx="2350831" cy="508989"/>
          </a:xfrm>
        </p:grpSpPr>
        <p:sp>
          <p:nvSpPr>
            <p:cNvPr id="129" name="Rectangle: Rounded Corners 128">
              <a:extLst>
                <a:ext uri="{FF2B5EF4-FFF2-40B4-BE49-F238E27FC236}">
                  <a16:creationId xmlns:a16="http://schemas.microsoft.com/office/drawing/2014/main" id="{BF5C9C01-CF26-437D-AB05-AF187B5BC276}"/>
                </a:ext>
              </a:extLst>
            </p:cNvPr>
            <p:cNvSpPr/>
            <p:nvPr/>
          </p:nvSpPr>
          <p:spPr>
            <a:xfrm>
              <a:off x="778891" y="590898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3B146E56-348A-4C29-B018-1339C829E942}"/>
                </a:ext>
              </a:extLst>
            </p:cNvPr>
            <p:cNvSpPr/>
            <p:nvPr/>
          </p:nvSpPr>
          <p:spPr>
            <a:xfrm>
              <a:off x="778891" y="6001641"/>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Rounded Corners 130">
              <a:extLst>
                <a:ext uri="{FF2B5EF4-FFF2-40B4-BE49-F238E27FC236}">
                  <a16:creationId xmlns:a16="http://schemas.microsoft.com/office/drawing/2014/main" id="{00BB8966-CE3D-4759-8154-20DDC7D72614}"/>
                </a:ext>
              </a:extLst>
            </p:cNvPr>
            <p:cNvSpPr/>
            <p:nvPr/>
          </p:nvSpPr>
          <p:spPr>
            <a:xfrm>
              <a:off x="778891" y="6094295"/>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Rounded Corners 131">
              <a:extLst>
                <a:ext uri="{FF2B5EF4-FFF2-40B4-BE49-F238E27FC236}">
                  <a16:creationId xmlns:a16="http://schemas.microsoft.com/office/drawing/2014/main" id="{95BFD523-494F-49B2-93D1-043E48FB5C3A}"/>
                </a:ext>
              </a:extLst>
            </p:cNvPr>
            <p:cNvSpPr/>
            <p:nvPr/>
          </p:nvSpPr>
          <p:spPr>
            <a:xfrm>
              <a:off x="778891" y="6186949"/>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49EB966B-A3B1-4186-B296-A6FE88028FE4}"/>
                </a:ext>
              </a:extLst>
            </p:cNvPr>
            <p:cNvSpPr/>
            <p:nvPr/>
          </p:nvSpPr>
          <p:spPr>
            <a:xfrm>
              <a:off x="778891" y="6279603"/>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Rounded Corners 133">
              <a:extLst>
                <a:ext uri="{FF2B5EF4-FFF2-40B4-BE49-F238E27FC236}">
                  <a16:creationId xmlns:a16="http://schemas.microsoft.com/office/drawing/2014/main" id="{45221AF7-721A-4A03-B2BD-3C3722D76D0E}"/>
                </a:ext>
              </a:extLst>
            </p:cNvPr>
            <p:cNvSpPr/>
            <p:nvPr/>
          </p:nvSpPr>
          <p:spPr>
            <a:xfrm>
              <a:off x="778891" y="6372257"/>
              <a:ext cx="2350831"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C02A5469-71C4-435B-9378-D9236E928743}"/>
              </a:ext>
            </a:extLst>
          </p:cNvPr>
          <p:cNvGrpSpPr/>
          <p:nvPr/>
        </p:nvGrpSpPr>
        <p:grpSpPr>
          <a:xfrm>
            <a:off x="8767028" y="4750086"/>
            <a:ext cx="1703132" cy="949013"/>
            <a:chOff x="1287718" y="4886153"/>
            <a:chExt cx="3411794" cy="949013"/>
          </a:xfrm>
          <a:solidFill>
            <a:schemeClr val="bg1"/>
          </a:solidFill>
        </p:grpSpPr>
        <p:sp>
          <p:nvSpPr>
            <p:cNvPr id="136" name="Rectangle: Rounded Corners 135">
              <a:extLst>
                <a:ext uri="{FF2B5EF4-FFF2-40B4-BE49-F238E27FC236}">
                  <a16:creationId xmlns:a16="http://schemas.microsoft.com/office/drawing/2014/main" id="{7671714F-F35C-4C69-93B7-35CF0C7B08D9}"/>
                </a:ext>
              </a:extLst>
            </p:cNvPr>
            <p:cNvSpPr/>
            <p:nvPr/>
          </p:nvSpPr>
          <p:spPr>
            <a:xfrm>
              <a:off x="1287719" y="488615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Rounded Corners 136">
              <a:extLst>
                <a:ext uri="{FF2B5EF4-FFF2-40B4-BE49-F238E27FC236}">
                  <a16:creationId xmlns:a16="http://schemas.microsoft.com/office/drawing/2014/main" id="{0FE0424C-E2C7-4DBE-85D1-F5AA3A091D8E}"/>
                </a:ext>
              </a:extLst>
            </p:cNvPr>
            <p:cNvSpPr/>
            <p:nvPr/>
          </p:nvSpPr>
          <p:spPr>
            <a:xfrm>
              <a:off x="1287719" y="497880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Rounded Corners 137">
              <a:extLst>
                <a:ext uri="{FF2B5EF4-FFF2-40B4-BE49-F238E27FC236}">
                  <a16:creationId xmlns:a16="http://schemas.microsoft.com/office/drawing/2014/main" id="{08FA208F-783B-429B-90ED-51779DB28C04}"/>
                </a:ext>
              </a:extLst>
            </p:cNvPr>
            <p:cNvSpPr/>
            <p:nvPr/>
          </p:nvSpPr>
          <p:spPr>
            <a:xfrm>
              <a:off x="1287719" y="507146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Rounded Corners 138">
              <a:extLst>
                <a:ext uri="{FF2B5EF4-FFF2-40B4-BE49-F238E27FC236}">
                  <a16:creationId xmlns:a16="http://schemas.microsoft.com/office/drawing/2014/main" id="{EA3AB913-AFA4-4636-9948-A8F52E1AEFC1}"/>
                </a:ext>
              </a:extLst>
            </p:cNvPr>
            <p:cNvSpPr/>
            <p:nvPr/>
          </p:nvSpPr>
          <p:spPr>
            <a:xfrm>
              <a:off x="1287719" y="516411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Rounded Corners 139">
              <a:extLst>
                <a:ext uri="{FF2B5EF4-FFF2-40B4-BE49-F238E27FC236}">
                  <a16:creationId xmlns:a16="http://schemas.microsoft.com/office/drawing/2014/main" id="{AE4804DD-6B7C-4602-AB21-F4B68FE84DDD}"/>
                </a:ext>
              </a:extLst>
            </p:cNvPr>
            <p:cNvSpPr/>
            <p:nvPr/>
          </p:nvSpPr>
          <p:spPr>
            <a:xfrm>
              <a:off x="1287719" y="5256769"/>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Rounded Corners 140">
              <a:extLst>
                <a:ext uri="{FF2B5EF4-FFF2-40B4-BE49-F238E27FC236}">
                  <a16:creationId xmlns:a16="http://schemas.microsoft.com/office/drawing/2014/main" id="{3EEBEC30-D2EA-4D19-8899-BB9355F620A5}"/>
                </a:ext>
              </a:extLst>
            </p:cNvPr>
            <p:cNvSpPr/>
            <p:nvPr/>
          </p:nvSpPr>
          <p:spPr>
            <a:xfrm>
              <a:off x="1287719" y="5349423"/>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Rounded Corners 141">
              <a:extLst>
                <a:ext uri="{FF2B5EF4-FFF2-40B4-BE49-F238E27FC236}">
                  <a16:creationId xmlns:a16="http://schemas.microsoft.com/office/drawing/2014/main" id="{48146FCE-BA16-41AA-9853-07421AECBA8D}"/>
                </a:ext>
              </a:extLst>
            </p:cNvPr>
            <p:cNvSpPr/>
            <p:nvPr/>
          </p:nvSpPr>
          <p:spPr>
            <a:xfrm>
              <a:off x="1287719" y="544207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Rounded Corners 142">
              <a:extLst>
                <a:ext uri="{FF2B5EF4-FFF2-40B4-BE49-F238E27FC236}">
                  <a16:creationId xmlns:a16="http://schemas.microsoft.com/office/drawing/2014/main" id="{EE5EA010-B137-4B2A-B1A7-31D29DF02DF0}"/>
                </a:ext>
              </a:extLst>
            </p:cNvPr>
            <p:cNvSpPr/>
            <p:nvPr/>
          </p:nvSpPr>
          <p:spPr>
            <a:xfrm>
              <a:off x="1287719" y="5534731"/>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Rounded Corners 143">
              <a:extLst>
                <a:ext uri="{FF2B5EF4-FFF2-40B4-BE49-F238E27FC236}">
                  <a16:creationId xmlns:a16="http://schemas.microsoft.com/office/drawing/2014/main" id="{B5D45BC7-5097-40F5-A0A4-C21C365D4C89}"/>
                </a:ext>
              </a:extLst>
            </p:cNvPr>
            <p:cNvSpPr/>
            <p:nvPr/>
          </p:nvSpPr>
          <p:spPr>
            <a:xfrm>
              <a:off x="1287719" y="5627385"/>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Rounded Corners 144">
              <a:extLst>
                <a:ext uri="{FF2B5EF4-FFF2-40B4-BE49-F238E27FC236}">
                  <a16:creationId xmlns:a16="http://schemas.microsoft.com/office/drawing/2014/main" id="{529E8960-79CA-49A5-B0A5-B0F4FEEB0E3E}"/>
                </a:ext>
              </a:extLst>
            </p:cNvPr>
            <p:cNvSpPr/>
            <p:nvPr/>
          </p:nvSpPr>
          <p:spPr>
            <a:xfrm>
              <a:off x="1287718" y="5713327"/>
              <a:ext cx="341179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Rounded Corners 145">
              <a:extLst>
                <a:ext uri="{FF2B5EF4-FFF2-40B4-BE49-F238E27FC236}">
                  <a16:creationId xmlns:a16="http://schemas.microsoft.com/office/drawing/2014/main" id="{C8F80072-C4A5-4740-BEE3-DE858DF60E1E}"/>
                </a:ext>
              </a:extLst>
            </p:cNvPr>
            <p:cNvSpPr/>
            <p:nvPr/>
          </p:nvSpPr>
          <p:spPr>
            <a:xfrm>
              <a:off x="1287719" y="5789447"/>
              <a:ext cx="135316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7" name="TextBox 146">
            <a:extLst>
              <a:ext uri="{FF2B5EF4-FFF2-40B4-BE49-F238E27FC236}">
                <a16:creationId xmlns:a16="http://schemas.microsoft.com/office/drawing/2014/main" id="{93B2C19A-58DF-44DE-9E9E-93A67E9038D8}"/>
              </a:ext>
            </a:extLst>
          </p:cNvPr>
          <p:cNvSpPr txBox="1"/>
          <p:nvPr/>
        </p:nvSpPr>
        <p:spPr>
          <a:xfrm>
            <a:off x="1448677" y="6372532"/>
            <a:ext cx="697627" cy="369332"/>
          </a:xfrm>
          <a:prstGeom prst="rect">
            <a:avLst/>
          </a:prstGeom>
          <a:noFill/>
        </p:spPr>
        <p:txBody>
          <a:bodyPr wrap="none" rtlCol="0">
            <a:spAutoFit/>
          </a:bodyPr>
          <a:lstStyle/>
          <a:p>
            <a:r>
              <a:rPr lang="en-GB" dirty="0">
                <a:latin typeface="Tw Cen MT Condensed Extra Bold" panose="020B0803020202020204" pitchFamily="34" charset="0"/>
              </a:rPr>
              <a:t>App 1</a:t>
            </a:r>
          </a:p>
        </p:txBody>
      </p:sp>
      <p:sp>
        <p:nvSpPr>
          <p:cNvPr id="148" name="TextBox 147">
            <a:extLst>
              <a:ext uri="{FF2B5EF4-FFF2-40B4-BE49-F238E27FC236}">
                <a16:creationId xmlns:a16="http://schemas.microsoft.com/office/drawing/2014/main" id="{1072BF22-E075-48F7-B025-8B08B92E6133}"/>
              </a:ext>
            </a:extLst>
          </p:cNvPr>
          <p:cNvSpPr txBox="1"/>
          <p:nvPr/>
        </p:nvSpPr>
        <p:spPr>
          <a:xfrm>
            <a:off x="5213874" y="6386059"/>
            <a:ext cx="697627" cy="369332"/>
          </a:xfrm>
          <a:prstGeom prst="rect">
            <a:avLst/>
          </a:prstGeom>
          <a:noFill/>
        </p:spPr>
        <p:txBody>
          <a:bodyPr wrap="none" rtlCol="0">
            <a:spAutoFit/>
          </a:bodyPr>
          <a:lstStyle/>
          <a:p>
            <a:r>
              <a:rPr lang="en-GB" dirty="0">
                <a:latin typeface="Tw Cen MT Condensed Extra Bold" panose="020B0803020202020204" pitchFamily="34" charset="0"/>
              </a:rPr>
              <a:t>App 2</a:t>
            </a:r>
          </a:p>
        </p:txBody>
      </p:sp>
      <p:sp>
        <p:nvSpPr>
          <p:cNvPr id="149" name="TextBox 148">
            <a:extLst>
              <a:ext uri="{FF2B5EF4-FFF2-40B4-BE49-F238E27FC236}">
                <a16:creationId xmlns:a16="http://schemas.microsoft.com/office/drawing/2014/main" id="{8793EEC9-DE88-42D5-8640-DB8909DFBA2E}"/>
              </a:ext>
            </a:extLst>
          </p:cNvPr>
          <p:cNvSpPr txBox="1"/>
          <p:nvPr/>
        </p:nvSpPr>
        <p:spPr>
          <a:xfrm>
            <a:off x="8979071" y="6399586"/>
            <a:ext cx="697627" cy="369332"/>
          </a:xfrm>
          <a:prstGeom prst="rect">
            <a:avLst/>
          </a:prstGeom>
          <a:noFill/>
        </p:spPr>
        <p:txBody>
          <a:bodyPr wrap="none" rtlCol="0">
            <a:spAutoFit/>
          </a:bodyPr>
          <a:lstStyle/>
          <a:p>
            <a:r>
              <a:rPr lang="en-GB" dirty="0">
                <a:latin typeface="Tw Cen MT Condensed Extra Bold" panose="020B0803020202020204" pitchFamily="34" charset="0"/>
              </a:rPr>
              <a:t>App 3</a:t>
            </a:r>
          </a:p>
        </p:txBody>
      </p:sp>
      <p:sp>
        <p:nvSpPr>
          <p:cNvPr id="150" name="TextBox 149">
            <a:extLst>
              <a:ext uri="{FF2B5EF4-FFF2-40B4-BE49-F238E27FC236}">
                <a16:creationId xmlns:a16="http://schemas.microsoft.com/office/drawing/2014/main" id="{BFA22D4A-C1C9-4E5B-A715-F550E2F6B156}"/>
              </a:ext>
            </a:extLst>
          </p:cNvPr>
          <p:cNvSpPr txBox="1"/>
          <p:nvPr/>
        </p:nvSpPr>
        <p:spPr>
          <a:xfrm>
            <a:off x="2581210" y="404916"/>
            <a:ext cx="580608" cy="369332"/>
          </a:xfrm>
          <a:prstGeom prst="rect">
            <a:avLst/>
          </a:prstGeom>
          <a:noFill/>
        </p:spPr>
        <p:txBody>
          <a:bodyPr wrap="none" rtlCol="0">
            <a:spAutoFit/>
          </a:bodyPr>
          <a:lstStyle/>
          <a:p>
            <a:r>
              <a:rPr lang="en-GB" dirty="0">
                <a:latin typeface="Tw Cen MT Condensed Extra Bold" panose="020B0803020202020204" pitchFamily="34" charset="0"/>
              </a:rPr>
              <a:t>User</a:t>
            </a:r>
          </a:p>
        </p:txBody>
      </p:sp>
      <p:cxnSp>
        <p:nvCxnSpPr>
          <p:cNvPr id="151" name="Straight Connector 150">
            <a:extLst>
              <a:ext uri="{FF2B5EF4-FFF2-40B4-BE49-F238E27FC236}">
                <a16:creationId xmlns:a16="http://schemas.microsoft.com/office/drawing/2014/main" id="{09D7B714-EAB0-4A96-94BD-44AFEFD5B31B}"/>
              </a:ext>
            </a:extLst>
          </p:cNvPr>
          <p:cNvCxnSpPr>
            <a:cxnSpLocks/>
            <a:endCxn id="6" idx="0"/>
          </p:cNvCxnSpPr>
          <p:nvPr/>
        </p:nvCxnSpPr>
        <p:spPr>
          <a:xfrm>
            <a:off x="2871514" y="774248"/>
            <a:ext cx="2712819" cy="124136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651AFEF0-D528-4DEF-ABA7-8A6128E7DCC1}"/>
              </a:ext>
            </a:extLst>
          </p:cNvPr>
          <p:cNvSpPr txBox="1"/>
          <p:nvPr/>
        </p:nvSpPr>
        <p:spPr>
          <a:xfrm>
            <a:off x="5747186" y="1661809"/>
            <a:ext cx="1465466" cy="369332"/>
          </a:xfrm>
          <a:prstGeom prst="rect">
            <a:avLst/>
          </a:prstGeom>
          <a:noFill/>
        </p:spPr>
        <p:txBody>
          <a:bodyPr wrap="none" rtlCol="0">
            <a:spAutoFit/>
          </a:bodyPr>
          <a:lstStyle/>
          <a:p>
            <a:r>
              <a:rPr lang="en-GB" dirty="0">
                <a:latin typeface="Tw Cen MT Condensed Extra Bold" panose="020B0803020202020204" pitchFamily="34" charset="0"/>
              </a:rPr>
              <a:t>Single Sign-On</a:t>
            </a:r>
          </a:p>
        </p:txBody>
      </p:sp>
    </p:spTree>
    <p:extLst>
      <p:ext uri="{BB962C8B-B14F-4D97-AF65-F5344CB8AC3E}">
        <p14:creationId xmlns:p14="http://schemas.microsoft.com/office/powerpoint/2010/main" val="249911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439A5-AEE1-4D15-9CD0-EEC727E83FE9}"/>
              </a:ext>
            </a:extLst>
          </p:cNvPr>
          <p:cNvSpPr>
            <a:spLocks noGrp="1"/>
          </p:cNvSpPr>
          <p:nvPr>
            <p:ph type="title"/>
          </p:nvPr>
        </p:nvSpPr>
        <p:spPr/>
        <p:txBody>
          <a:bodyPr/>
          <a:lstStyle/>
          <a:p>
            <a:r>
              <a:rPr lang="en-GB" b="1" dirty="0"/>
              <a:t>1. Host-based Security (22.5%, K2)</a:t>
            </a:r>
            <a:endParaRPr lang="en-GB" dirty="0"/>
          </a:p>
        </p:txBody>
      </p:sp>
      <p:sp>
        <p:nvSpPr>
          <p:cNvPr id="5" name="Text Placeholder 4">
            <a:extLst>
              <a:ext uri="{FF2B5EF4-FFF2-40B4-BE49-F238E27FC236}">
                <a16:creationId xmlns:a16="http://schemas.microsoft.com/office/drawing/2014/main" id="{2B70314B-3F80-408E-90BA-8D983E196A6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9696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07901-741F-44C3-A933-A5986549EA7F}"/>
              </a:ext>
            </a:extLst>
          </p:cNvPr>
          <p:cNvSpPr>
            <a:spLocks noGrp="1"/>
          </p:cNvSpPr>
          <p:nvPr>
            <p:ph type="title"/>
          </p:nvPr>
        </p:nvSpPr>
        <p:spPr/>
        <p:txBody>
          <a:bodyPr/>
          <a:lstStyle/>
          <a:p>
            <a:r>
              <a:rPr lang="en-GB" dirty="0"/>
              <a:t>Authentication Protocols</a:t>
            </a:r>
          </a:p>
        </p:txBody>
      </p:sp>
      <p:sp>
        <p:nvSpPr>
          <p:cNvPr id="5" name="Content Placeholder 4">
            <a:extLst>
              <a:ext uri="{FF2B5EF4-FFF2-40B4-BE49-F238E27FC236}">
                <a16:creationId xmlns:a16="http://schemas.microsoft.com/office/drawing/2014/main" id="{9CC90774-1E17-4923-A557-DC1958F4604C}"/>
              </a:ext>
            </a:extLst>
          </p:cNvPr>
          <p:cNvSpPr>
            <a:spLocks noGrp="1"/>
          </p:cNvSpPr>
          <p:nvPr>
            <p:ph idx="1"/>
          </p:nvPr>
        </p:nvSpPr>
        <p:spPr/>
        <p:txBody>
          <a:bodyPr/>
          <a:lstStyle/>
          <a:p>
            <a:r>
              <a:rPr lang="en-GB" dirty="0"/>
              <a:t>Kerberos</a:t>
            </a:r>
          </a:p>
          <a:p>
            <a:r>
              <a:rPr lang="en-GB" dirty="0"/>
              <a:t>SSL/TLS</a:t>
            </a:r>
          </a:p>
        </p:txBody>
      </p:sp>
    </p:spTree>
    <p:extLst>
      <p:ext uri="{BB962C8B-B14F-4D97-AF65-F5344CB8AC3E}">
        <p14:creationId xmlns:p14="http://schemas.microsoft.com/office/powerpoint/2010/main" val="268490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9693-D8EB-4CD7-BD1F-91CB2D124818}"/>
              </a:ext>
            </a:extLst>
          </p:cNvPr>
          <p:cNvSpPr>
            <a:spLocks noGrp="1"/>
          </p:cNvSpPr>
          <p:nvPr>
            <p:ph type="title"/>
          </p:nvPr>
        </p:nvSpPr>
        <p:spPr/>
        <p:txBody>
          <a:bodyPr/>
          <a:lstStyle/>
          <a:p>
            <a:r>
              <a:rPr lang="en-GB" dirty="0"/>
              <a:t>Kerberos</a:t>
            </a:r>
          </a:p>
        </p:txBody>
      </p:sp>
      <p:sp>
        <p:nvSpPr>
          <p:cNvPr id="3" name="Content Placeholder 2">
            <a:extLst>
              <a:ext uri="{FF2B5EF4-FFF2-40B4-BE49-F238E27FC236}">
                <a16:creationId xmlns:a16="http://schemas.microsoft.com/office/drawing/2014/main" id="{996A3089-59B2-4EE8-8879-ECDE866DE1EF}"/>
              </a:ext>
            </a:extLst>
          </p:cNvPr>
          <p:cNvSpPr>
            <a:spLocks noGrp="1"/>
          </p:cNvSpPr>
          <p:nvPr>
            <p:ph idx="1"/>
          </p:nvPr>
        </p:nvSpPr>
        <p:spPr>
          <a:xfrm>
            <a:off x="300789" y="1814992"/>
            <a:ext cx="11590421" cy="4935956"/>
          </a:xfrm>
        </p:spPr>
        <p:txBody>
          <a:bodyPr/>
          <a:lstStyle/>
          <a:p>
            <a:r>
              <a:rPr lang="en-GB" dirty="0"/>
              <a:t>Developed at MIT to provide authentication for UNIX networks</a:t>
            </a:r>
          </a:p>
          <a:p>
            <a:r>
              <a:rPr lang="en-GB" dirty="0"/>
              <a:t>Is the default Windows authentication method</a:t>
            </a:r>
          </a:p>
          <a:p>
            <a:r>
              <a:rPr lang="en-GB" dirty="0"/>
              <a:t>Also used in Mac OS X and Linux</a:t>
            </a:r>
          </a:p>
          <a:p>
            <a:r>
              <a:rPr lang="en-GB" dirty="0"/>
              <a:t>Relies on temporary security certificates known as tickets</a:t>
            </a:r>
          </a:p>
          <a:p>
            <a:r>
              <a:rPr lang="en-GB" dirty="0"/>
              <a:t>Uses a trusted third party to maintain security</a:t>
            </a:r>
          </a:p>
        </p:txBody>
      </p:sp>
    </p:spTree>
    <p:extLst>
      <p:ext uri="{BB962C8B-B14F-4D97-AF65-F5344CB8AC3E}">
        <p14:creationId xmlns:p14="http://schemas.microsoft.com/office/powerpoint/2010/main" val="199576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C0C7-3932-40E1-B003-84CB56EC8F1A}"/>
              </a:ext>
            </a:extLst>
          </p:cNvPr>
          <p:cNvSpPr>
            <a:spLocks noGrp="1"/>
          </p:cNvSpPr>
          <p:nvPr>
            <p:ph type="title"/>
          </p:nvPr>
        </p:nvSpPr>
        <p:spPr/>
        <p:txBody>
          <a:bodyPr/>
          <a:lstStyle/>
          <a:p>
            <a:r>
              <a:rPr lang="en-GB" dirty="0"/>
              <a:t>Kerberos</a:t>
            </a:r>
          </a:p>
        </p:txBody>
      </p:sp>
      <p:grpSp>
        <p:nvGrpSpPr>
          <p:cNvPr id="4" name="Group 3">
            <a:extLst>
              <a:ext uri="{FF2B5EF4-FFF2-40B4-BE49-F238E27FC236}">
                <a16:creationId xmlns:a16="http://schemas.microsoft.com/office/drawing/2014/main" id="{B7922325-B98A-483A-87E4-040D3374EAE8}"/>
              </a:ext>
            </a:extLst>
          </p:cNvPr>
          <p:cNvGrpSpPr/>
          <p:nvPr/>
        </p:nvGrpSpPr>
        <p:grpSpPr>
          <a:xfrm>
            <a:off x="476250" y="1705844"/>
            <a:ext cx="1532577" cy="1024733"/>
            <a:chOff x="1209368" y="3429000"/>
            <a:chExt cx="1809135" cy="1220144"/>
          </a:xfrm>
        </p:grpSpPr>
        <p:sp>
          <p:nvSpPr>
            <p:cNvPr id="5" name="Rectangle: Rounded Corners 4">
              <a:extLst>
                <a:ext uri="{FF2B5EF4-FFF2-40B4-BE49-F238E27FC236}">
                  <a16:creationId xmlns:a16="http://schemas.microsoft.com/office/drawing/2014/main" id="{0112A547-A83F-4CC8-92BC-76CC42A2F68B}"/>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9FA4806-7616-4EFD-9472-58569384DB4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9954D6-5EAC-4CC1-AFAC-7FB23D881DF1}"/>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79CECD9-0BD0-4BF1-9ED7-A06CEC852847}"/>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7322552-D412-4823-AEF2-C1A1BA29B8BB}"/>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cle: Hollow 9">
              <a:extLst>
                <a:ext uri="{FF2B5EF4-FFF2-40B4-BE49-F238E27FC236}">
                  <a16:creationId xmlns:a16="http://schemas.microsoft.com/office/drawing/2014/main" id="{86ABE775-F9AD-4108-B96D-9C0CFF29E6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DA050D98-1943-4752-B95C-9498D9FE4202}"/>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7B599250-DBFB-4124-B06E-EB92EAF6766E}"/>
              </a:ext>
            </a:extLst>
          </p:cNvPr>
          <p:cNvSpPr/>
          <p:nvPr/>
        </p:nvSpPr>
        <p:spPr>
          <a:xfrm>
            <a:off x="9086155" y="1887652"/>
            <a:ext cx="1727423" cy="1178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2CAB463-F421-4818-852C-10AED51197E5}"/>
              </a:ext>
            </a:extLst>
          </p:cNvPr>
          <p:cNvSpPr/>
          <p:nvPr/>
        </p:nvSpPr>
        <p:spPr>
          <a:xfrm>
            <a:off x="9124695" y="1912804"/>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7E37A59-CEC8-4C9B-8C43-EC3B083091AE}"/>
              </a:ext>
            </a:extLst>
          </p:cNvPr>
          <p:cNvSpPr/>
          <p:nvPr/>
        </p:nvSpPr>
        <p:spPr>
          <a:xfrm>
            <a:off x="9187115" y="2022022"/>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5943E95-5714-4A2D-B438-D3E0D3EC5A92}"/>
              </a:ext>
            </a:extLst>
          </p:cNvPr>
          <p:cNvSpPr/>
          <p:nvPr/>
        </p:nvSpPr>
        <p:spPr>
          <a:xfrm>
            <a:off x="10316997" y="1939366"/>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16B0FEF-424E-4519-B148-693903735C8F}"/>
              </a:ext>
            </a:extLst>
          </p:cNvPr>
          <p:cNvSpPr/>
          <p:nvPr/>
        </p:nvSpPr>
        <p:spPr>
          <a:xfrm>
            <a:off x="10403096" y="1939366"/>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CE0F50A-75F4-4891-9798-7C0870BBC027}"/>
              </a:ext>
            </a:extLst>
          </p:cNvPr>
          <p:cNvSpPr/>
          <p:nvPr/>
        </p:nvSpPr>
        <p:spPr>
          <a:xfrm>
            <a:off x="10489194" y="1939366"/>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386CC10-8CA5-4F50-B7D9-6571E1CA79DE}"/>
              </a:ext>
            </a:extLst>
          </p:cNvPr>
          <p:cNvSpPr/>
          <p:nvPr/>
        </p:nvSpPr>
        <p:spPr>
          <a:xfrm>
            <a:off x="10575293" y="1939366"/>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5656BAE-E606-40D2-B689-B549BB1D4346}"/>
              </a:ext>
            </a:extLst>
          </p:cNvPr>
          <p:cNvSpPr/>
          <p:nvPr/>
        </p:nvSpPr>
        <p:spPr>
          <a:xfrm>
            <a:off x="10661391" y="1939366"/>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9DCAD37-632B-4C08-A39A-C0124C5AFD09}"/>
              </a:ext>
            </a:extLst>
          </p:cNvPr>
          <p:cNvSpPr/>
          <p:nvPr/>
        </p:nvSpPr>
        <p:spPr>
          <a:xfrm>
            <a:off x="10316997" y="20051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D37AF36-623F-4F6B-82F5-573EA73B3397}"/>
              </a:ext>
            </a:extLst>
          </p:cNvPr>
          <p:cNvSpPr/>
          <p:nvPr/>
        </p:nvSpPr>
        <p:spPr>
          <a:xfrm>
            <a:off x="10403096" y="20051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D62CD9F-5B83-41A9-94BF-0197A60707D4}"/>
              </a:ext>
            </a:extLst>
          </p:cNvPr>
          <p:cNvSpPr/>
          <p:nvPr/>
        </p:nvSpPr>
        <p:spPr>
          <a:xfrm>
            <a:off x="10489194" y="20051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F7D894C-E60C-4CF2-AE8C-9808A3E2F882}"/>
              </a:ext>
            </a:extLst>
          </p:cNvPr>
          <p:cNvSpPr/>
          <p:nvPr/>
        </p:nvSpPr>
        <p:spPr>
          <a:xfrm>
            <a:off x="10575293" y="20051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7B003FA-9BF2-4A91-B620-FDA4FF46B5CA}"/>
              </a:ext>
            </a:extLst>
          </p:cNvPr>
          <p:cNvSpPr/>
          <p:nvPr/>
        </p:nvSpPr>
        <p:spPr>
          <a:xfrm>
            <a:off x="10661391" y="20051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FF7BB76-CA77-4CD5-9E12-048CF48E1F69}"/>
              </a:ext>
            </a:extLst>
          </p:cNvPr>
          <p:cNvSpPr/>
          <p:nvPr/>
        </p:nvSpPr>
        <p:spPr>
          <a:xfrm>
            <a:off x="10316997" y="207405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C3B7899-83CD-4F4F-9B98-E04A347A3B96}"/>
              </a:ext>
            </a:extLst>
          </p:cNvPr>
          <p:cNvSpPr/>
          <p:nvPr/>
        </p:nvSpPr>
        <p:spPr>
          <a:xfrm>
            <a:off x="10403096" y="207405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6C1120D-D4DF-4054-A883-0B7B23F00EE3}"/>
              </a:ext>
            </a:extLst>
          </p:cNvPr>
          <p:cNvSpPr/>
          <p:nvPr/>
        </p:nvSpPr>
        <p:spPr>
          <a:xfrm>
            <a:off x="10489194" y="207405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6D47A079-11E6-4C0C-817E-17D859EFEDC2}"/>
              </a:ext>
            </a:extLst>
          </p:cNvPr>
          <p:cNvSpPr/>
          <p:nvPr/>
        </p:nvSpPr>
        <p:spPr>
          <a:xfrm>
            <a:off x="10575293" y="207405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1EF2A25-BFFD-4EEF-8DEF-EA29F2373491}"/>
              </a:ext>
            </a:extLst>
          </p:cNvPr>
          <p:cNvSpPr/>
          <p:nvPr/>
        </p:nvSpPr>
        <p:spPr>
          <a:xfrm>
            <a:off x="10661391" y="207405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B1BB6B5-E796-4B04-A793-9A75CA976C7B}"/>
              </a:ext>
            </a:extLst>
          </p:cNvPr>
          <p:cNvSpPr/>
          <p:nvPr/>
        </p:nvSpPr>
        <p:spPr>
          <a:xfrm>
            <a:off x="10316997" y="214080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8BB6A72-C166-4FB7-9DC3-3584D83E7A6B}"/>
              </a:ext>
            </a:extLst>
          </p:cNvPr>
          <p:cNvSpPr/>
          <p:nvPr/>
        </p:nvSpPr>
        <p:spPr>
          <a:xfrm>
            <a:off x="10403096" y="214080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514717C-C22D-4FEB-87C8-FE0818C4661A}"/>
              </a:ext>
            </a:extLst>
          </p:cNvPr>
          <p:cNvSpPr/>
          <p:nvPr/>
        </p:nvSpPr>
        <p:spPr>
          <a:xfrm>
            <a:off x="10489194" y="214080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D779BA11-FEF6-4D2A-804A-0B9438174ABD}"/>
              </a:ext>
            </a:extLst>
          </p:cNvPr>
          <p:cNvSpPr/>
          <p:nvPr/>
        </p:nvSpPr>
        <p:spPr>
          <a:xfrm>
            <a:off x="10575293" y="214080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E65E8C94-DBCB-466D-B57A-3FBBD0C98CB5}"/>
              </a:ext>
            </a:extLst>
          </p:cNvPr>
          <p:cNvSpPr/>
          <p:nvPr/>
        </p:nvSpPr>
        <p:spPr>
          <a:xfrm>
            <a:off x="10661391" y="214080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0852114-2B12-4E12-A362-F55995C14C0E}"/>
              </a:ext>
            </a:extLst>
          </p:cNvPr>
          <p:cNvSpPr/>
          <p:nvPr/>
        </p:nvSpPr>
        <p:spPr>
          <a:xfrm>
            <a:off x="9124695" y="2244385"/>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37F9307-2641-4E5D-A635-7C1516AF345E}"/>
              </a:ext>
            </a:extLst>
          </p:cNvPr>
          <p:cNvSpPr/>
          <p:nvPr/>
        </p:nvSpPr>
        <p:spPr>
          <a:xfrm>
            <a:off x="9187115" y="2353603"/>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C9761C4F-C228-4050-BC98-D373E4909B45}"/>
              </a:ext>
            </a:extLst>
          </p:cNvPr>
          <p:cNvSpPr/>
          <p:nvPr/>
        </p:nvSpPr>
        <p:spPr>
          <a:xfrm>
            <a:off x="10316997" y="227094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B9E7371D-108C-4F39-ACAB-C05E340603A3}"/>
              </a:ext>
            </a:extLst>
          </p:cNvPr>
          <p:cNvSpPr/>
          <p:nvPr/>
        </p:nvSpPr>
        <p:spPr>
          <a:xfrm>
            <a:off x="10403096" y="227094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FDFD0970-A5BE-4015-8DEB-C8D81C50CF2D}"/>
              </a:ext>
            </a:extLst>
          </p:cNvPr>
          <p:cNvSpPr/>
          <p:nvPr/>
        </p:nvSpPr>
        <p:spPr>
          <a:xfrm>
            <a:off x="10489194" y="227094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55AD1789-6733-4E28-B19A-F341E44D5D13}"/>
              </a:ext>
            </a:extLst>
          </p:cNvPr>
          <p:cNvSpPr/>
          <p:nvPr/>
        </p:nvSpPr>
        <p:spPr>
          <a:xfrm>
            <a:off x="10575293" y="227094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2D76C62B-8D20-4CAC-B2FE-FC5153E9477C}"/>
              </a:ext>
            </a:extLst>
          </p:cNvPr>
          <p:cNvSpPr/>
          <p:nvPr/>
        </p:nvSpPr>
        <p:spPr>
          <a:xfrm>
            <a:off x="10661391" y="227094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ACDD293-F793-4C55-80FD-E63C0E5A5766}"/>
              </a:ext>
            </a:extLst>
          </p:cNvPr>
          <p:cNvSpPr/>
          <p:nvPr/>
        </p:nvSpPr>
        <p:spPr>
          <a:xfrm>
            <a:off x="10316997" y="23367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AD5835D6-0CAD-4250-BCBA-4F58BB8DC501}"/>
              </a:ext>
            </a:extLst>
          </p:cNvPr>
          <p:cNvSpPr/>
          <p:nvPr/>
        </p:nvSpPr>
        <p:spPr>
          <a:xfrm>
            <a:off x="10403096" y="23367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FDFBFC29-E237-49F4-826C-F4AF766F15E0}"/>
              </a:ext>
            </a:extLst>
          </p:cNvPr>
          <p:cNvSpPr/>
          <p:nvPr/>
        </p:nvSpPr>
        <p:spPr>
          <a:xfrm>
            <a:off x="10489194" y="23367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2A223E28-EFB4-4D56-9DF7-A8FD27FC67E8}"/>
              </a:ext>
            </a:extLst>
          </p:cNvPr>
          <p:cNvSpPr/>
          <p:nvPr/>
        </p:nvSpPr>
        <p:spPr>
          <a:xfrm>
            <a:off x="10575293" y="23367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3A0800DB-C29C-4D5A-B319-7B9850E16D73}"/>
              </a:ext>
            </a:extLst>
          </p:cNvPr>
          <p:cNvSpPr/>
          <p:nvPr/>
        </p:nvSpPr>
        <p:spPr>
          <a:xfrm>
            <a:off x="10661391" y="23367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34B85BCD-56CA-4AF2-8744-9F0F041577F8}"/>
              </a:ext>
            </a:extLst>
          </p:cNvPr>
          <p:cNvSpPr/>
          <p:nvPr/>
        </p:nvSpPr>
        <p:spPr>
          <a:xfrm>
            <a:off x="10316997" y="24056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10D90835-9CA9-4E10-8E6F-1DE85291C0BD}"/>
              </a:ext>
            </a:extLst>
          </p:cNvPr>
          <p:cNvSpPr/>
          <p:nvPr/>
        </p:nvSpPr>
        <p:spPr>
          <a:xfrm>
            <a:off x="10403096" y="24056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3FFD8C01-FFE2-4C68-A559-8628650FDBE7}"/>
              </a:ext>
            </a:extLst>
          </p:cNvPr>
          <p:cNvSpPr/>
          <p:nvPr/>
        </p:nvSpPr>
        <p:spPr>
          <a:xfrm>
            <a:off x="10489194" y="24056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8F0C03BD-828E-4722-B2C5-C1291AB41660}"/>
              </a:ext>
            </a:extLst>
          </p:cNvPr>
          <p:cNvSpPr/>
          <p:nvPr/>
        </p:nvSpPr>
        <p:spPr>
          <a:xfrm>
            <a:off x="10575293" y="24056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C484CBC5-95C5-4113-8541-A46872849A54}"/>
              </a:ext>
            </a:extLst>
          </p:cNvPr>
          <p:cNvSpPr/>
          <p:nvPr/>
        </p:nvSpPr>
        <p:spPr>
          <a:xfrm>
            <a:off x="10661391" y="24056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33675BFB-54D0-4B77-876C-459A6D10BAEA}"/>
              </a:ext>
            </a:extLst>
          </p:cNvPr>
          <p:cNvSpPr/>
          <p:nvPr/>
        </p:nvSpPr>
        <p:spPr>
          <a:xfrm>
            <a:off x="10316997" y="247238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FDE3975F-D09E-4754-A077-487E303320C2}"/>
              </a:ext>
            </a:extLst>
          </p:cNvPr>
          <p:cNvSpPr/>
          <p:nvPr/>
        </p:nvSpPr>
        <p:spPr>
          <a:xfrm>
            <a:off x="10403096" y="247238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5ECFA294-1934-4DB3-874D-BB2D44A18779}"/>
              </a:ext>
            </a:extLst>
          </p:cNvPr>
          <p:cNvSpPr/>
          <p:nvPr/>
        </p:nvSpPr>
        <p:spPr>
          <a:xfrm>
            <a:off x="10489194" y="247238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DBFF6B38-9D99-47FC-9B50-0206ADAE6F7C}"/>
              </a:ext>
            </a:extLst>
          </p:cNvPr>
          <p:cNvSpPr/>
          <p:nvPr/>
        </p:nvSpPr>
        <p:spPr>
          <a:xfrm>
            <a:off x="10575293" y="247238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9CC2DE1D-368D-4E32-BD48-BF84C3DDCAAB}"/>
              </a:ext>
            </a:extLst>
          </p:cNvPr>
          <p:cNvSpPr/>
          <p:nvPr/>
        </p:nvSpPr>
        <p:spPr>
          <a:xfrm>
            <a:off x="10661391" y="247238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EAD75D91-B47C-48CB-954A-002D785901CB}"/>
              </a:ext>
            </a:extLst>
          </p:cNvPr>
          <p:cNvSpPr/>
          <p:nvPr/>
        </p:nvSpPr>
        <p:spPr>
          <a:xfrm>
            <a:off x="9124695" y="2569330"/>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FB2D152F-8116-4F75-9257-B6CE465E097B}"/>
              </a:ext>
            </a:extLst>
          </p:cNvPr>
          <p:cNvSpPr/>
          <p:nvPr/>
        </p:nvSpPr>
        <p:spPr>
          <a:xfrm>
            <a:off x="9187115" y="2678549"/>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ACAB7CE8-28CD-47C5-8C8C-B42FBB7C2E60}"/>
              </a:ext>
            </a:extLst>
          </p:cNvPr>
          <p:cNvSpPr/>
          <p:nvPr/>
        </p:nvSpPr>
        <p:spPr>
          <a:xfrm>
            <a:off x="10316997" y="259589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30B59D31-93A3-4255-846C-82F302B57B2C}"/>
              </a:ext>
            </a:extLst>
          </p:cNvPr>
          <p:cNvSpPr/>
          <p:nvPr/>
        </p:nvSpPr>
        <p:spPr>
          <a:xfrm>
            <a:off x="10403096" y="259589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1E3FE885-5EFE-4692-8C15-CF6EAC499018}"/>
              </a:ext>
            </a:extLst>
          </p:cNvPr>
          <p:cNvSpPr/>
          <p:nvPr/>
        </p:nvSpPr>
        <p:spPr>
          <a:xfrm>
            <a:off x="10489194" y="259589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1FDFD618-8C2D-4BD5-A8C4-90105FDE06DB}"/>
              </a:ext>
            </a:extLst>
          </p:cNvPr>
          <p:cNvSpPr/>
          <p:nvPr/>
        </p:nvSpPr>
        <p:spPr>
          <a:xfrm>
            <a:off x="10575293" y="259589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9EBB0392-8D09-4926-8054-E1DA9D1F1266}"/>
              </a:ext>
            </a:extLst>
          </p:cNvPr>
          <p:cNvSpPr/>
          <p:nvPr/>
        </p:nvSpPr>
        <p:spPr>
          <a:xfrm>
            <a:off x="10661391" y="259589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AA604F55-B00C-48A7-8A45-B891DE964C20}"/>
              </a:ext>
            </a:extLst>
          </p:cNvPr>
          <p:cNvSpPr/>
          <p:nvPr/>
        </p:nvSpPr>
        <p:spPr>
          <a:xfrm>
            <a:off x="10316997" y="26616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45911CAE-F031-4AFC-B219-70348D4F999E}"/>
              </a:ext>
            </a:extLst>
          </p:cNvPr>
          <p:cNvSpPr/>
          <p:nvPr/>
        </p:nvSpPr>
        <p:spPr>
          <a:xfrm>
            <a:off x="10403096" y="26616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662BD90D-089F-43A0-A936-0B78AECDEB5C}"/>
              </a:ext>
            </a:extLst>
          </p:cNvPr>
          <p:cNvSpPr/>
          <p:nvPr/>
        </p:nvSpPr>
        <p:spPr>
          <a:xfrm>
            <a:off x="10489194" y="26616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B2F6686E-18FB-4D36-9217-071793594A15}"/>
              </a:ext>
            </a:extLst>
          </p:cNvPr>
          <p:cNvSpPr/>
          <p:nvPr/>
        </p:nvSpPr>
        <p:spPr>
          <a:xfrm>
            <a:off x="10575293" y="26616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1649BE58-2259-4AD5-ACCB-080293B63401}"/>
              </a:ext>
            </a:extLst>
          </p:cNvPr>
          <p:cNvSpPr/>
          <p:nvPr/>
        </p:nvSpPr>
        <p:spPr>
          <a:xfrm>
            <a:off x="10661391" y="26616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5F92C506-AB5C-4074-A20A-29FD3885DB4B}"/>
              </a:ext>
            </a:extLst>
          </p:cNvPr>
          <p:cNvSpPr/>
          <p:nvPr/>
        </p:nvSpPr>
        <p:spPr>
          <a:xfrm>
            <a:off x="10316997" y="27305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22F237EA-94D6-4C90-9031-9E974A1FD086}"/>
              </a:ext>
            </a:extLst>
          </p:cNvPr>
          <p:cNvSpPr/>
          <p:nvPr/>
        </p:nvSpPr>
        <p:spPr>
          <a:xfrm>
            <a:off x="10403096" y="27305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AB7262CF-4FDF-4700-9274-5FCAB0376C64}"/>
              </a:ext>
            </a:extLst>
          </p:cNvPr>
          <p:cNvSpPr/>
          <p:nvPr/>
        </p:nvSpPr>
        <p:spPr>
          <a:xfrm>
            <a:off x="10489194" y="27305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9C331723-1C14-409C-A593-ACF8B3A73258}"/>
              </a:ext>
            </a:extLst>
          </p:cNvPr>
          <p:cNvSpPr/>
          <p:nvPr/>
        </p:nvSpPr>
        <p:spPr>
          <a:xfrm>
            <a:off x="10575293" y="27305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9754AD65-CCCE-47C6-8534-11BCE075B763}"/>
              </a:ext>
            </a:extLst>
          </p:cNvPr>
          <p:cNvSpPr/>
          <p:nvPr/>
        </p:nvSpPr>
        <p:spPr>
          <a:xfrm>
            <a:off x="10661391" y="27305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421AC264-FC97-4217-ABB0-F59A1DDBBFE0}"/>
              </a:ext>
            </a:extLst>
          </p:cNvPr>
          <p:cNvSpPr/>
          <p:nvPr/>
        </p:nvSpPr>
        <p:spPr>
          <a:xfrm>
            <a:off x="10316997" y="27973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939511D0-558B-4752-B57B-DB5FBACCE39E}"/>
              </a:ext>
            </a:extLst>
          </p:cNvPr>
          <p:cNvSpPr/>
          <p:nvPr/>
        </p:nvSpPr>
        <p:spPr>
          <a:xfrm>
            <a:off x="10403096" y="27973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0BAEB04E-DD7B-45C2-8BEE-D3C73F2FCD64}"/>
              </a:ext>
            </a:extLst>
          </p:cNvPr>
          <p:cNvSpPr/>
          <p:nvPr/>
        </p:nvSpPr>
        <p:spPr>
          <a:xfrm>
            <a:off x="10489194" y="27973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D533A57C-AA4F-471C-A947-8BD933310AD6}"/>
              </a:ext>
            </a:extLst>
          </p:cNvPr>
          <p:cNvSpPr/>
          <p:nvPr/>
        </p:nvSpPr>
        <p:spPr>
          <a:xfrm>
            <a:off x="10575293" y="27973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0280C70B-0E75-49A0-9AE8-1AF3B753965C}"/>
              </a:ext>
            </a:extLst>
          </p:cNvPr>
          <p:cNvSpPr/>
          <p:nvPr/>
        </p:nvSpPr>
        <p:spPr>
          <a:xfrm>
            <a:off x="10661391" y="2797333"/>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TextBox 149">
            <a:extLst>
              <a:ext uri="{FF2B5EF4-FFF2-40B4-BE49-F238E27FC236}">
                <a16:creationId xmlns:a16="http://schemas.microsoft.com/office/drawing/2014/main" id="{E38870B8-ECDB-40D5-8130-F486FE2CC46C}"/>
              </a:ext>
            </a:extLst>
          </p:cNvPr>
          <p:cNvSpPr txBox="1"/>
          <p:nvPr/>
        </p:nvSpPr>
        <p:spPr>
          <a:xfrm>
            <a:off x="9057613" y="2810260"/>
            <a:ext cx="1818511" cy="307777"/>
          </a:xfrm>
          <a:prstGeom prst="rect">
            <a:avLst/>
          </a:prstGeom>
          <a:noFill/>
        </p:spPr>
        <p:txBody>
          <a:bodyPr wrap="none" rtlCol="0">
            <a:spAutoFit/>
          </a:bodyPr>
          <a:lstStyle/>
          <a:p>
            <a:r>
              <a:rPr lang="en-GB" sz="1400" b="1" dirty="0"/>
              <a:t>Authentication Server</a:t>
            </a:r>
          </a:p>
        </p:txBody>
      </p:sp>
      <p:sp>
        <p:nvSpPr>
          <p:cNvPr id="152" name="TextBox 151">
            <a:extLst>
              <a:ext uri="{FF2B5EF4-FFF2-40B4-BE49-F238E27FC236}">
                <a16:creationId xmlns:a16="http://schemas.microsoft.com/office/drawing/2014/main" id="{97396216-C8C0-4937-856E-7D21EDBF3571}"/>
              </a:ext>
            </a:extLst>
          </p:cNvPr>
          <p:cNvSpPr txBox="1"/>
          <p:nvPr/>
        </p:nvSpPr>
        <p:spPr>
          <a:xfrm>
            <a:off x="814886" y="1810202"/>
            <a:ext cx="1001401" cy="369332"/>
          </a:xfrm>
          <a:prstGeom prst="rect">
            <a:avLst/>
          </a:prstGeom>
          <a:noFill/>
        </p:spPr>
        <p:txBody>
          <a:bodyPr wrap="square" rtlCol="0">
            <a:spAutoFit/>
          </a:bodyPr>
          <a:lstStyle/>
          <a:p>
            <a:r>
              <a:rPr lang="en-GB" dirty="0"/>
              <a:t>Client</a:t>
            </a:r>
          </a:p>
        </p:txBody>
      </p:sp>
      <p:sp>
        <p:nvSpPr>
          <p:cNvPr id="153" name="TextBox 152">
            <a:extLst>
              <a:ext uri="{FF2B5EF4-FFF2-40B4-BE49-F238E27FC236}">
                <a16:creationId xmlns:a16="http://schemas.microsoft.com/office/drawing/2014/main" id="{F5A323AB-B4F2-4057-A243-E47F0A497250}"/>
              </a:ext>
            </a:extLst>
          </p:cNvPr>
          <p:cNvSpPr txBox="1"/>
          <p:nvPr/>
        </p:nvSpPr>
        <p:spPr>
          <a:xfrm>
            <a:off x="8995628" y="1537904"/>
            <a:ext cx="2667846" cy="369332"/>
          </a:xfrm>
          <a:prstGeom prst="rect">
            <a:avLst/>
          </a:prstGeom>
          <a:noFill/>
        </p:spPr>
        <p:txBody>
          <a:bodyPr wrap="none" rtlCol="0">
            <a:spAutoFit/>
          </a:bodyPr>
          <a:lstStyle/>
          <a:p>
            <a:r>
              <a:rPr lang="en-GB" dirty="0"/>
              <a:t>Authentication Server (AS)</a:t>
            </a:r>
          </a:p>
        </p:txBody>
      </p:sp>
      <p:sp>
        <p:nvSpPr>
          <p:cNvPr id="154" name="TextBox 153">
            <a:extLst>
              <a:ext uri="{FF2B5EF4-FFF2-40B4-BE49-F238E27FC236}">
                <a16:creationId xmlns:a16="http://schemas.microsoft.com/office/drawing/2014/main" id="{503DA168-55A1-4324-A304-6AA4781F3970}"/>
              </a:ext>
            </a:extLst>
          </p:cNvPr>
          <p:cNvSpPr txBox="1"/>
          <p:nvPr/>
        </p:nvSpPr>
        <p:spPr>
          <a:xfrm>
            <a:off x="9034168" y="5929388"/>
            <a:ext cx="1917897" cy="369332"/>
          </a:xfrm>
          <a:prstGeom prst="rect">
            <a:avLst/>
          </a:prstGeom>
          <a:noFill/>
        </p:spPr>
        <p:txBody>
          <a:bodyPr wrap="none" rtlCol="0">
            <a:spAutoFit/>
          </a:bodyPr>
          <a:lstStyle/>
          <a:p>
            <a:r>
              <a:rPr lang="en-GB" dirty="0"/>
              <a:t>Service Server (SS)</a:t>
            </a:r>
          </a:p>
        </p:txBody>
      </p:sp>
      <p:grpSp>
        <p:nvGrpSpPr>
          <p:cNvPr id="155" name="Group 154">
            <a:extLst>
              <a:ext uri="{FF2B5EF4-FFF2-40B4-BE49-F238E27FC236}">
                <a16:creationId xmlns:a16="http://schemas.microsoft.com/office/drawing/2014/main" id="{E0127BB5-2788-4DBF-9F96-1DA360C04C47}"/>
              </a:ext>
            </a:extLst>
          </p:cNvPr>
          <p:cNvGrpSpPr/>
          <p:nvPr/>
        </p:nvGrpSpPr>
        <p:grpSpPr>
          <a:xfrm>
            <a:off x="8967086" y="4675199"/>
            <a:ext cx="1755965" cy="1230385"/>
            <a:chOff x="8453021" y="2894264"/>
            <a:chExt cx="1755965" cy="1230385"/>
          </a:xfrm>
        </p:grpSpPr>
        <p:sp>
          <p:nvSpPr>
            <p:cNvPr id="156" name="Rectangle 155">
              <a:extLst>
                <a:ext uri="{FF2B5EF4-FFF2-40B4-BE49-F238E27FC236}">
                  <a16:creationId xmlns:a16="http://schemas.microsoft.com/office/drawing/2014/main" id="{B2090E53-8167-4D26-BAD1-F1ADFED322BB}"/>
                </a:ext>
              </a:extLst>
            </p:cNvPr>
            <p:cNvSpPr/>
            <p:nvPr/>
          </p:nvSpPr>
          <p:spPr>
            <a:xfrm>
              <a:off x="8481563" y="2894264"/>
              <a:ext cx="1727423" cy="1178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B77E2D0C-BB82-474B-A86E-826878FD775B}"/>
                </a:ext>
              </a:extLst>
            </p:cNvPr>
            <p:cNvSpPr/>
            <p:nvPr/>
          </p:nvSpPr>
          <p:spPr>
            <a:xfrm>
              <a:off x="8520103" y="2919416"/>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388F8CDD-A6BF-435B-BC62-6359112FD16C}"/>
                </a:ext>
              </a:extLst>
            </p:cNvPr>
            <p:cNvSpPr/>
            <p:nvPr/>
          </p:nvSpPr>
          <p:spPr>
            <a:xfrm>
              <a:off x="8582523" y="3028634"/>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8E3E397B-B704-4F15-ABFC-574140EC74F9}"/>
                </a:ext>
              </a:extLst>
            </p:cNvPr>
            <p:cNvSpPr/>
            <p:nvPr/>
          </p:nvSpPr>
          <p:spPr>
            <a:xfrm>
              <a:off x="9712405" y="29459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D2A94144-1252-42A3-B9AD-E619FD8B1425}"/>
                </a:ext>
              </a:extLst>
            </p:cNvPr>
            <p:cNvSpPr/>
            <p:nvPr/>
          </p:nvSpPr>
          <p:spPr>
            <a:xfrm>
              <a:off x="9798504" y="29459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A0393F86-C3F1-48FF-8CCF-7FDE25E3A870}"/>
                </a:ext>
              </a:extLst>
            </p:cNvPr>
            <p:cNvSpPr/>
            <p:nvPr/>
          </p:nvSpPr>
          <p:spPr>
            <a:xfrm>
              <a:off x="9884602" y="29459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6C45DF6E-622E-4FE1-873C-1EBC1ACC2C0B}"/>
                </a:ext>
              </a:extLst>
            </p:cNvPr>
            <p:cNvSpPr/>
            <p:nvPr/>
          </p:nvSpPr>
          <p:spPr>
            <a:xfrm>
              <a:off x="9970701" y="29459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CBEC4FFC-2E15-42EF-AE63-A2EE7B2AA68A}"/>
                </a:ext>
              </a:extLst>
            </p:cNvPr>
            <p:cNvSpPr/>
            <p:nvPr/>
          </p:nvSpPr>
          <p:spPr>
            <a:xfrm>
              <a:off x="10056799" y="2945978"/>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AC9DD31B-3591-450F-86E5-8923AB042BFE}"/>
                </a:ext>
              </a:extLst>
            </p:cNvPr>
            <p:cNvSpPr/>
            <p:nvPr/>
          </p:nvSpPr>
          <p:spPr>
            <a:xfrm>
              <a:off x="9712405" y="3011731"/>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5336F642-BBEC-484D-A751-F7E88D7561E0}"/>
                </a:ext>
              </a:extLst>
            </p:cNvPr>
            <p:cNvSpPr/>
            <p:nvPr/>
          </p:nvSpPr>
          <p:spPr>
            <a:xfrm>
              <a:off x="9798504" y="3011731"/>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3587237D-53AB-4867-8F14-E5B2E74CF737}"/>
                </a:ext>
              </a:extLst>
            </p:cNvPr>
            <p:cNvSpPr/>
            <p:nvPr/>
          </p:nvSpPr>
          <p:spPr>
            <a:xfrm>
              <a:off x="9884602" y="3011731"/>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17EAFDE6-A819-411C-9E0C-0365A2DAAEE4}"/>
                </a:ext>
              </a:extLst>
            </p:cNvPr>
            <p:cNvSpPr/>
            <p:nvPr/>
          </p:nvSpPr>
          <p:spPr>
            <a:xfrm>
              <a:off x="9970701" y="3011731"/>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D49792C9-BA9E-4202-A103-1223C2EFF79A}"/>
                </a:ext>
              </a:extLst>
            </p:cNvPr>
            <p:cNvSpPr/>
            <p:nvPr/>
          </p:nvSpPr>
          <p:spPr>
            <a:xfrm>
              <a:off x="10056799" y="3011731"/>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C4EAF8F4-4CF8-4FBB-AB3D-777CA56CE357}"/>
                </a:ext>
              </a:extLst>
            </p:cNvPr>
            <p:cNvSpPr/>
            <p:nvPr/>
          </p:nvSpPr>
          <p:spPr>
            <a:xfrm>
              <a:off x="9712405" y="308066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B88305CC-9141-492F-999B-D142060BE1E7}"/>
                </a:ext>
              </a:extLst>
            </p:cNvPr>
            <p:cNvSpPr/>
            <p:nvPr/>
          </p:nvSpPr>
          <p:spPr>
            <a:xfrm>
              <a:off x="9798504" y="308066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3F9EE46B-BFD4-40A1-A1CF-E18A98AAA087}"/>
                </a:ext>
              </a:extLst>
            </p:cNvPr>
            <p:cNvSpPr/>
            <p:nvPr/>
          </p:nvSpPr>
          <p:spPr>
            <a:xfrm>
              <a:off x="9884602" y="308066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A924CF5B-28B2-41EA-AFB0-7A51507E67B3}"/>
                </a:ext>
              </a:extLst>
            </p:cNvPr>
            <p:cNvSpPr/>
            <p:nvPr/>
          </p:nvSpPr>
          <p:spPr>
            <a:xfrm>
              <a:off x="9970701" y="308066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9F771456-B972-4F6C-B26B-ED2DCFAD2627}"/>
                </a:ext>
              </a:extLst>
            </p:cNvPr>
            <p:cNvSpPr/>
            <p:nvPr/>
          </p:nvSpPr>
          <p:spPr>
            <a:xfrm>
              <a:off x="10056799" y="308066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BFE15FB2-A4EB-4856-92B5-51A92561F630}"/>
                </a:ext>
              </a:extLst>
            </p:cNvPr>
            <p:cNvSpPr/>
            <p:nvPr/>
          </p:nvSpPr>
          <p:spPr>
            <a:xfrm>
              <a:off x="9712405" y="31474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4700A94F-398F-4123-9A53-0035673AC1B8}"/>
                </a:ext>
              </a:extLst>
            </p:cNvPr>
            <p:cNvSpPr/>
            <p:nvPr/>
          </p:nvSpPr>
          <p:spPr>
            <a:xfrm>
              <a:off x="9798504" y="31474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1BD70F92-9730-4143-8B23-943C464583CC}"/>
                </a:ext>
              </a:extLst>
            </p:cNvPr>
            <p:cNvSpPr/>
            <p:nvPr/>
          </p:nvSpPr>
          <p:spPr>
            <a:xfrm>
              <a:off x="9884602" y="31474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5CFE6C67-E60B-4361-A787-657255511173}"/>
                </a:ext>
              </a:extLst>
            </p:cNvPr>
            <p:cNvSpPr/>
            <p:nvPr/>
          </p:nvSpPr>
          <p:spPr>
            <a:xfrm>
              <a:off x="9970701" y="31474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75C23554-B3FB-4004-B2A5-38C64BF179CA}"/>
                </a:ext>
              </a:extLst>
            </p:cNvPr>
            <p:cNvSpPr/>
            <p:nvPr/>
          </p:nvSpPr>
          <p:spPr>
            <a:xfrm>
              <a:off x="10056799" y="314741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67904913-33FF-49A7-BCBF-7A365E6F68B6}"/>
                </a:ext>
              </a:extLst>
            </p:cNvPr>
            <p:cNvSpPr/>
            <p:nvPr/>
          </p:nvSpPr>
          <p:spPr>
            <a:xfrm>
              <a:off x="8520103" y="3250997"/>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9F848CF5-9DD6-429C-B4AF-BD0ACDD2BDC7}"/>
                </a:ext>
              </a:extLst>
            </p:cNvPr>
            <p:cNvSpPr/>
            <p:nvPr/>
          </p:nvSpPr>
          <p:spPr>
            <a:xfrm>
              <a:off x="8582523" y="3360215"/>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BC4A4AF6-B54F-4F0B-93BA-7F819BB51A74}"/>
                </a:ext>
              </a:extLst>
            </p:cNvPr>
            <p:cNvSpPr/>
            <p:nvPr/>
          </p:nvSpPr>
          <p:spPr>
            <a:xfrm>
              <a:off x="9712405" y="327755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D8D60F62-27E2-4C53-B7AB-575276E7FB7E}"/>
                </a:ext>
              </a:extLst>
            </p:cNvPr>
            <p:cNvSpPr/>
            <p:nvPr/>
          </p:nvSpPr>
          <p:spPr>
            <a:xfrm>
              <a:off x="9798504" y="327755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7A47B911-C444-4BBB-AC87-44421DABB642}"/>
                </a:ext>
              </a:extLst>
            </p:cNvPr>
            <p:cNvSpPr/>
            <p:nvPr/>
          </p:nvSpPr>
          <p:spPr>
            <a:xfrm>
              <a:off x="9884602" y="327755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6DA5EC8A-A43F-46AB-AF84-D6AE7A601C56}"/>
                </a:ext>
              </a:extLst>
            </p:cNvPr>
            <p:cNvSpPr/>
            <p:nvPr/>
          </p:nvSpPr>
          <p:spPr>
            <a:xfrm>
              <a:off x="9970701" y="327755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03CDBEE4-AA37-4565-80A9-07DD224318E9}"/>
                </a:ext>
              </a:extLst>
            </p:cNvPr>
            <p:cNvSpPr/>
            <p:nvPr/>
          </p:nvSpPr>
          <p:spPr>
            <a:xfrm>
              <a:off x="10056799" y="3277559"/>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ABD4E107-E61A-4F15-AB43-A6C351F28DD5}"/>
                </a:ext>
              </a:extLst>
            </p:cNvPr>
            <p:cNvSpPr/>
            <p:nvPr/>
          </p:nvSpPr>
          <p:spPr>
            <a:xfrm>
              <a:off x="9712405" y="334331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BA2D0F2D-2760-4FBD-8A85-104CDB67FE9E}"/>
                </a:ext>
              </a:extLst>
            </p:cNvPr>
            <p:cNvSpPr/>
            <p:nvPr/>
          </p:nvSpPr>
          <p:spPr>
            <a:xfrm>
              <a:off x="9798504" y="334331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0A375D56-4C1B-488A-BA70-9EC06311C78C}"/>
                </a:ext>
              </a:extLst>
            </p:cNvPr>
            <p:cNvSpPr/>
            <p:nvPr/>
          </p:nvSpPr>
          <p:spPr>
            <a:xfrm>
              <a:off x="9884602" y="334331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7E8AD38E-5E7A-455B-A9F1-F9148C793639}"/>
                </a:ext>
              </a:extLst>
            </p:cNvPr>
            <p:cNvSpPr/>
            <p:nvPr/>
          </p:nvSpPr>
          <p:spPr>
            <a:xfrm>
              <a:off x="9970701" y="334331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8F0B1341-4EB4-4F2A-9DF5-B2FB1237620C}"/>
                </a:ext>
              </a:extLst>
            </p:cNvPr>
            <p:cNvSpPr/>
            <p:nvPr/>
          </p:nvSpPr>
          <p:spPr>
            <a:xfrm>
              <a:off x="10056799" y="3343312"/>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6773511B-26B6-4793-B0E0-1B9D1C5D186E}"/>
                </a:ext>
              </a:extLst>
            </p:cNvPr>
            <p:cNvSpPr/>
            <p:nvPr/>
          </p:nvSpPr>
          <p:spPr>
            <a:xfrm>
              <a:off x="9712405" y="34122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26126657-3291-4012-824F-17467B62F6E9}"/>
                </a:ext>
              </a:extLst>
            </p:cNvPr>
            <p:cNvSpPr/>
            <p:nvPr/>
          </p:nvSpPr>
          <p:spPr>
            <a:xfrm>
              <a:off x="9798504" y="34122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C74AB7EF-4988-4468-8950-41B3C3CBCFCC}"/>
                </a:ext>
              </a:extLst>
            </p:cNvPr>
            <p:cNvSpPr/>
            <p:nvPr/>
          </p:nvSpPr>
          <p:spPr>
            <a:xfrm>
              <a:off x="9884602" y="34122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91D89F00-831C-4C25-88FD-BD55F79F3B64}"/>
                </a:ext>
              </a:extLst>
            </p:cNvPr>
            <p:cNvSpPr/>
            <p:nvPr/>
          </p:nvSpPr>
          <p:spPr>
            <a:xfrm>
              <a:off x="9970701" y="34122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E70CA62A-89A6-4703-80D8-2CC8D53CB797}"/>
                </a:ext>
              </a:extLst>
            </p:cNvPr>
            <p:cNvSpPr/>
            <p:nvPr/>
          </p:nvSpPr>
          <p:spPr>
            <a:xfrm>
              <a:off x="10056799" y="34122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5DE8AE52-E652-4D45-8563-33FBDC7F8552}"/>
                </a:ext>
              </a:extLst>
            </p:cNvPr>
            <p:cNvSpPr/>
            <p:nvPr/>
          </p:nvSpPr>
          <p:spPr>
            <a:xfrm>
              <a:off x="9712405" y="34790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3A957063-F0B4-4486-A236-1B8E054ABD11}"/>
                </a:ext>
              </a:extLst>
            </p:cNvPr>
            <p:cNvSpPr/>
            <p:nvPr/>
          </p:nvSpPr>
          <p:spPr>
            <a:xfrm>
              <a:off x="9798504" y="34790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FEC5B413-EF55-4B1E-82F8-79F22919A040}"/>
                </a:ext>
              </a:extLst>
            </p:cNvPr>
            <p:cNvSpPr/>
            <p:nvPr/>
          </p:nvSpPr>
          <p:spPr>
            <a:xfrm>
              <a:off x="9884602" y="34790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8A9E97BE-8070-424E-AD07-3930396CDFD3}"/>
                </a:ext>
              </a:extLst>
            </p:cNvPr>
            <p:cNvSpPr/>
            <p:nvPr/>
          </p:nvSpPr>
          <p:spPr>
            <a:xfrm>
              <a:off x="9970701" y="34790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3A2E1188-54FE-4AC3-B6CC-0505444E5ADD}"/>
                </a:ext>
              </a:extLst>
            </p:cNvPr>
            <p:cNvSpPr/>
            <p:nvPr/>
          </p:nvSpPr>
          <p:spPr>
            <a:xfrm>
              <a:off x="10056799" y="347900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29EF8244-E9AB-455F-AB98-E6053687D2B7}"/>
                </a:ext>
              </a:extLst>
            </p:cNvPr>
            <p:cNvSpPr/>
            <p:nvPr/>
          </p:nvSpPr>
          <p:spPr>
            <a:xfrm>
              <a:off x="8520103" y="3575942"/>
              <a:ext cx="1656605" cy="2972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ECFB9330-BD2C-4044-B613-1DA78823AA8F}"/>
                </a:ext>
              </a:extLst>
            </p:cNvPr>
            <p:cNvSpPr/>
            <p:nvPr/>
          </p:nvSpPr>
          <p:spPr>
            <a:xfrm>
              <a:off x="8582523" y="3685161"/>
              <a:ext cx="96938" cy="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46F229F9-947C-4A24-9492-D7344F7BBB45}"/>
                </a:ext>
              </a:extLst>
            </p:cNvPr>
            <p:cNvSpPr/>
            <p:nvPr/>
          </p:nvSpPr>
          <p:spPr>
            <a:xfrm>
              <a:off x="9712405" y="360250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ED54C0EB-2014-4A41-9DD8-6DAA44527125}"/>
                </a:ext>
              </a:extLst>
            </p:cNvPr>
            <p:cNvSpPr/>
            <p:nvPr/>
          </p:nvSpPr>
          <p:spPr>
            <a:xfrm>
              <a:off x="9798504" y="360250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1141876C-FC60-4864-9EAF-A20A9890F5A9}"/>
                </a:ext>
              </a:extLst>
            </p:cNvPr>
            <p:cNvSpPr/>
            <p:nvPr/>
          </p:nvSpPr>
          <p:spPr>
            <a:xfrm>
              <a:off x="9884602" y="360250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5EEF3B10-4ABC-4AEB-A6B1-EAC74EC83AC5}"/>
                </a:ext>
              </a:extLst>
            </p:cNvPr>
            <p:cNvSpPr/>
            <p:nvPr/>
          </p:nvSpPr>
          <p:spPr>
            <a:xfrm>
              <a:off x="9970701" y="360250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BEC78D8F-896A-468F-AE08-1D2AAAE56FE9}"/>
                </a:ext>
              </a:extLst>
            </p:cNvPr>
            <p:cNvSpPr/>
            <p:nvPr/>
          </p:nvSpPr>
          <p:spPr>
            <a:xfrm>
              <a:off x="10056799" y="3602504"/>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0568E998-0D39-4C35-9174-2995722C25E4}"/>
                </a:ext>
              </a:extLst>
            </p:cNvPr>
            <p:cNvSpPr/>
            <p:nvPr/>
          </p:nvSpPr>
          <p:spPr>
            <a:xfrm>
              <a:off x="9712405" y="366825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8B0EBF74-46A9-448B-BFAC-CC9EA4C2EDA5}"/>
                </a:ext>
              </a:extLst>
            </p:cNvPr>
            <p:cNvSpPr/>
            <p:nvPr/>
          </p:nvSpPr>
          <p:spPr>
            <a:xfrm>
              <a:off x="9798504" y="366825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9C161E0B-99FF-4672-81F6-BB88A08F54BF}"/>
                </a:ext>
              </a:extLst>
            </p:cNvPr>
            <p:cNvSpPr/>
            <p:nvPr/>
          </p:nvSpPr>
          <p:spPr>
            <a:xfrm>
              <a:off x="9884602" y="366825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28C6A26F-D70F-4184-8323-E6EA4D2EA0DD}"/>
                </a:ext>
              </a:extLst>
            </p:cNvPr>
            <p:cNvSpPr/>
            <p:nvPr/>
          </p:nvSpPr>
          <p:spPr>
            <a:xfrm>
              <a:off x="9970701" y="366825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B447B466-52DF-475C-9D71-DD19DF9F2FC8}"/>
                </a:ext>
              </a:extLst>
            </p:cNvPr>
            <p:cNvSpPr/>
            <p:nvPr/>
          </p:nvSpPr>
          <p:spPr>
            <a:xfrm>
              <a:off x="10056799" y="3668257"/>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29E0DD70-3D47-400E-A7C1-2425F18EC17E}"/>
                </a:ext>
              </a:extLst>
            </p:cNvPr>
            <p:cNvSpPr/>
            <p:nvPr/>
          </p:nvSpPr>
          <p:spPr>
            <a:xfrm>
              <a:off x="9712405" y="373719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A6F2C34C-D8FE-4302-9476-0E24400973C0}"/>
                </a:ext>
              </a:extLst>
            </p:cNvPr>
            <p:cNvSpPr/>
            <p:nvPr/>
          </p:nvSpPr>
          <p:spPr>
            <a:xfrm>
              <a:off x="9798504" y="373719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A7DD05A4-FD87-4BD3-B5CC-3A737960C5E1}"/>
                </a:ext>
              </a:extLst>
            </p:cNvPr>
            <p:cNvSpPr/>
            <p:nvPr/>
          </p:nvSpPr>
          <p:spPr>
            <a:xfrm>
              <a:off x="9884602" y="373719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58E69C2D-22F8-42AB-A181-8E2929B7B372}"/>
                </a:ext>
              </a:extLst>
            </p:cNvPr>
            <p:cNvSpPr/>
            <p:nvPr/>
          </p:nvSpPr>
          <p:spPr>
            <a:xfrm>
              <a:off x="9970701" y="373719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6622F95E-61CD-459C-962A-36CAFC3D4A29}"/>
                </a:ext>
              </a:extLst>
            </p:cNvPr>
            <p:cNvSpPr/>
            <p:nvPr/>
          </p:nvSpPr>
          <p:spPr>
            <a:xfrm>
              <a:off x="10056799" y="3737190"/>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3A41473F-1A8E-497F-91E4-DB2252B54178}"/>
                </a:ext>
              </a:extLst>
            </p:cNvPr>
            <p:cNvSpPr/>
            <p:nvPr/>
          </p:nvSpPr>
          <p:spPr>
            <a:xfrm>
              <a:off x="9712405" y="38039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FC517065-EF8A-44C2-9BD0-D1D760A381A4}"/>
                </a:ext>
              </a:extLst>
            </p:cNvPr>
            <p:cNvSpPr/>
            <p:nvPr/>
          </p:nvSpPr>
          <p:spPr>
            <a:xfrm>
              <a:off x="9798504" y="38039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8C5A06C4-D343-4541-92CF-937F442A1FA1}"/>
                </a:ext>
              </a:extLst>
            </p:cNvPr>
            <p:cNvSpPr/>
            <p:nvPr/>
          </p:nvSpPr>
          <p:spPr>
            <a:xfrm>
              <a:off x="9884602" y="38039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5CE5663D-F633-4565-AC37-EC922B1294B2}"/>
                </a:ext>
              </a:extLst>
            </p:cNvPr>
            <p:cNvSpPr/>
            <p:nvPr/>
          </p:nvSpPr>
          <p:spPr>
            <a:xfrm>
              <a:off x="9970701" y="38039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BA5C9135-D896-441B-B772-DA8C8480A184}"/>
                </a:ext>
              </a:extLst>
            </p:cNvPr>
            <p:cNvSpPr/>
            <p:nvPr/>
          </p:nvSpPr>
          <p:spPr>
            <a:xfrm>
              <a:off x="10056799" y="3803945"/>
              <a:ext cx="43714" cy="3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TextBox 222">
              <a:extLst>
                <a:ext uri="{FF2B5EF4-FFF2-40B4-BE49-F238E27FC236}">
                  <a16:creationId xmlns:a16="http://schemas.microsoft.com/office/drawing/2014/main" id="{668CCBB0-9E71-4E8B-8425-EE3494149314}"/>
                </a:ext>
              </a:extLst>
            </p:cNvPr>
            <p:cNvSpPr txBox="1"/>
            <p:nvPr/>
          </p:nvSpPr>
          <p:spPr>
            <a:xfrm>
              <a:off x="8453021" y="3816872"/>
              <a:ext cx="1237775" cy="307777"/>
            </a:xfrm>
            <a:prstGeom prst="rect">
              <a:avLst/>
            </a:prstGeom>
            <a:noFill/>
          </p:spPr>
          <p:txBody>
            <a:bodyPr wrap="none" rtlCol="0">
              <a:spAutoFit/>
            </a:bodyPr>
            <a:lstStyle/>
            <a:p>
              <a:r>
                <a:rPr lang="en-GB" sz="1400" b="1" dirty="0"/>
                <a:t>Service Server</a:t>
              </a:r>
            </a:p>
          </p:txBody>
        </p:sp>
      </p:grpSp>
      <p:sp>
        <p:nvSpPr>
          <p:cNvPr id="224" name="Arrow: Right 223">
            <a:extLst>
              <a:ext uri="{FF2B5EF4-FFF2-40B4-BE49-F238E27FC236}">
                <a16:creationId xmlns:a16="http://schemas.microsoft.com/office/drawing/2014/main" id="{4822ABD8-C269-462A-B0C0-D860F958AE82}"/>
              </a:ext>
            </a:extLst>
          </p:cNvPr>
          <p:cNvSpPr/>
          <p:nvPr/>
        </p:nvSpPr>
        <p:spPr>
          <a:xfrm>
            <a:off x="2189023" y="1708454"/>
            <a:ext cx="6539549" cy="172448"/>
          </a:xfrm>
          <a:prstGeom prst="rightArrow">
            <a:avLst>
              <a:gd name="adj1" fmla="val 50000"/>
              <a:gd name="adj2" fmla="val 1202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Arrow: Right 224">
            <a:extLst>
              <a:ext uri="{FF2B5EF4-FFF2-40B4-BE49-F238E27FC236}">
                <a16:creationId xmlns:a16="http://schemas.microsoft.com/office/drawing/2014/main" id="{C735E46C-F7B7-4B69-AB11-E0867A6087EA}"/>
              </a:ext>
            </a:extLst>
          </p:cNvPr>
          <p:cNvSpPr/>
          <p:nvPr/>
        </p:nvSpPr>
        <p:spPr>
          <a:xfrm rot="10800000">
            <a:off x="2189022" y="2023038"/>
            <a:ext cx="6539549" cy="172448"/>
          </a:xfrm>
          <a:prstGeom prst="rightArrow">
            <a:avLst>
              <a:gd name="adj1" fmla="val 50000"/>
              <a:gd name="adj2" fmla="val 1202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TextBox 225">
            <a:extLst>
              <a:ext uri="{FF2B5EF4-FFF2-40B4-BE49-F238E27FC236}">
                <a16:creationId xmlns:a16="http://schemas.microsoft.com/office/drawing/2014/main" id="{A416FD96-3EC4-4D6C-A20D-71C86A6BA4FA}"/>
              </a:ext>
            </a:extLst>
          </p:cNvPr>
          <p:cNvSpPr txBox="1"/>
          <p:nvPr/>
        </p:nvSpPr>
        <p:spPr>
          <a:xfrm>
            <a:off x="2112828" y="1446248"/>
            <a:ext cx="1406988" cy="369332"/>
          </a:xfrm>
          <a:prstGeom prst="rect">
            <a:avLst/>
          </a:prstGeom>
          <a:noFill/>
        </p:spPr>
        <p:txBody>
          <a:bodyPr wrap="none" rtlCol="0">
            <a:spAutoFit/>
          </a:bodyPr>
          <a:lstStyle/>
          <a:p>
            <a:r>
              <a:rPr lang="en-GB" dirty="0"/>
              <a:t>Auth request</a:t>
            </a:r>
          </a:p>
        </p:txBody>
      </p:sp>
      <p:sp>
        <p:nvSpPr>
          <p:cNvPr id="227" name="TextBox 226">
            <a:extLst>
              <a:ext uri="{FF2B5EF4-FFF2-40B4-BE49-F238E27FC236}">
                <a16:creationId xmlns:a16="http://schemas.microsoft.com/office/drawing/2014/main" id="{F4EA8140-7E85-4D5F-862C-39643A7E764E}"/>
              </a:ext>
            </a:extLst>
          </p:cNvPr>
          <p:cNvSpPr txBox="1"/>
          <p:nvPr/>
        </p:nvSpPr>
        <p:spPr>
          <a:xfrm>
            <a:off x="7470602" y="2138704"/>
            <a:ext cx="1172950" cy="923330"/>
          </a:xfrm>
          <a:prstGeom prst="rect">
            <a:avLst/>
          </a:prstGeom>
          <a:noFill/>
        </p:spPr>
        <p:txBody>
          <a:bodyPr wrap="none" rtlCol="0">
            <a:spAutoFit/>
          </a:bodyPr>
          <a:lstStyle/>
          <a:p>
            <a:r>
              <a:rPr lang="en-GB" dirty="0"/>
              <a:t>A, B</a:t>
            </a:r>
          </a:p>
          <a:p>
            <a:r>
              <a:rPr lang="en-GB" dirty="0"/>
              <a:t>Client/TGS</a:t>
            </a:r>
          </a:p>
          <a:p>
            <a:r>
              <a:rPr lang="en-GB" dirty="0"/>
              <a:t>TGT</a:t>
            </a:r>
          </a:p>
        </p:txBody>
      </p:sp>
      <p:sp>
        <p:nvSpPr>
          <p:cNvPr id="228" name="TextBox 227">
            <a:extLst>
              <a:ext uri="{FF2B5EF4-FFF2-40B4-BE49-F238E27FC236}">
                <a16:creationId xmlns:a16="http://schemas.microsoft.com/office/drawing/2014/main" id="{376AD7D9-5E88-4015-AF98-48F443657484}"/>
              </a:ext>
            </a:extLst>
          </p:cNvPr>
          <p:cNvSpPr txBox="1"/>
          <p:nvPr/>
        </p:nvSpPr>
        <p:spPr>
          <a:xfrm>
            <a:off x="7523396" y="3417188"/>
            <a:ext cx="2322752" cy="923330"/>
          </a:xfrm>
          <a:prstGeom prst="rect">
            <a:avLst/>
          </a:prstGeom>
          <a:noFill/>
        </p:spPr>
        <p:txBody>
          <a:bodyPr wrap="none" rtlCol="0">
            <a:spAutoFit/>
          </a:bodyPr>
          <a:lstStyle/>
          <a:p>
            <a:r>
              <a:rPr lang="en-GB" dirty="0"/>
              <a:t>E, F</a:t>
            </a:r>
          </a:p>
          <a:p>
            <a:r>
              <a:rPr lang="en-GB" dirty="0" err="1"/>
              <a:t>Client_to_server</a:t>
            </a:r>
            <a:r>
              <a:rPr lang="en-GB" dirty="0"/>
              <a:t> ticket</a:t>
            </a:r>
          </a:p>
          <a:p>
            <a:r>
              <a:rPr lang="en-GB" dirty="0"/>
              <a:t>Client/Server</a:t>
            </a:r>
          </a:p>
        </p:txBody>
      </p:sp>
      <p:sp>
        <p:nvSpPr>
          <p:cNvPr id="229" name="Arrow: Right 228">
            <a:extLst>
              <a:ext uri="{FF2B5EF4-FFF2-40B4-BE49-F238E27FC236}">
                <a16:creationId xmlns:a16="http://schemas.microsoft.com/office/drawing/2014/main" id="{F9CA924B-5424-482F-B318-7F10BD9242B8}"/>
              </a:ext>
            </a:extLst>
          </p:cNvPr>
          <p:cNvSpPr/>
          <p:nvPr/>
        </p:nvSpPr>
        <p:spPr>
          <a:xfrm>
            <a:off x="2256404" y="3028192"/>
            <a:ext cx="6539549" cy="172448"/>
          </a:xfrm>
          <a:prstGeom prst="rightArrow">
            <a:avLst>
              <a:gd name="adj1" fmla="val 50000"/>
              <a:gd name="adj2" fmla="val 1202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Arrow: Right 229">
            <a:extLst>
              <a:ext uri="{FF2B5EF4-FFF2-40B4-BE49-F238E27FC236}">
                <a16:creationId xmlns:a16="http://schemas.microsoft.com/office/drawing/2014/main" id="{460CB352-764E-4C48-A0B3-56FB9C1C7C8C}"/>
              </a:ext>
            </a:extLst>
          </p:cNvPr>
          <p:cNvSpPr/>
          <p:nvPr/>
        </p:nvSpPr>
        <p:spPr>
          <a:xfrm rot="10800000">
            <a:off x="2256403" y="3342776"/>
            <a:ext cx="6539549" cy="172448"/>
          </a:xfrm>
          <a:prstGeom prst="rightArrow">
            <a:avLst>
              <a:gd name="adj1" fmla="val 50000"/>
              <a:gd name="adj2" fmla="val 1202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TextBox 230">
            <a:extLst>
              <a:ext uri="{FF2B5EF4-FFF2-40B4-BE49-F238E27FC236}">
                <a16:creationId xmlns:a16="http://schemas.microsoft.com/office/drawing/2014/main" id="{19BD0158-539E-4EE0-9530-A69C87CE691E}"/>
              </a:ext>
            </a:extLst>
          </p:cNvPr>
          <p:cNvSpPr txBox="1"/>
          <p:nvPr/>
        </p:nvSpPr>
        <p:spPr>
          <a:xfrm>
            <a:off x="2256403" y="2502496"/>
            <a:ext cx="1877245" cy="646331"/>
          </a:xfrm>
          <a:prstGeom prst="rect">
            <a:avLst/>
          </a:prstGeom>
          <a:noFill/>
        </p:spPr>
        <p:txBody>
          <a:bodyPr wrap="none" rtlCol="0">
            <a:spAutoFit/>
          </a:bodyPr>
          <a:lstStyle/>
          <a:p>
            <a:r>
              <a:rPr lang="en-GB" dirty="0"/>
              <a:t>C, D</a:t>
            </a:r>
          </a:p>
          <a:p>
            <a:r>
              <a:rPr lang="en-GB" dirty="0"/>
              <a:t>TGT authenticator</a:t>
            </a:r>
          </a:p>
        </p:txBody>
      </p:sp>
      <p:sp>
        <p:nvSpPr>
          <p:cNvPr id="239" name="TextBox 238">
            <a:extLst>
              <a:ext uri="{FF2B5EF4-FFF2-40B4-BE49-F238E27FC236}">
                <a16:creationId xmlns:a16="http://schemas.microsoft.com/office/drawing/2014/main" id="{C8F7D6EC-DF7B-4E18-B15D-AFCD503FE809}"/>
              </a:ext>
            </a:extLst>
          </p:cNvPr>
          <p:cNvSpPr txBox="1"/>
          <p:nvPr/>
        </p:nvSpPr>
        <p:spPr>
          <a:xfrm>
            <a:off x="7597166" y="5259935"/>
            <a:ext cx="1133644" cy="646331"/>
          </a:xfrm>
          <a:prstGeom prst="rect">
            <a:avLst/>
          </a:prstGeom>
          <a:noFill/>
        </p:spPr>
        <p:txBody>
          <a:bodyPr wrap="none" rtlCol="0">
            <a:spAutoFit/>
          </a:bodyPr>
          <a:lstStyle/>
          <a:p>
            <a:r>
              <a:rPr lang="en-GB" dirty="0"/>
              <a:t>H</a:t>
            </a:r>
          </a:p>
          <a:p>
            <a:r>
              <a:rPr lang="en-GB" dirty="0"/>
              <a:t>Time auth</a:t>
            </a:r>
          </a:p>
        </p:txBody>
      </p:sp>
      <p:sp>
        <p:nvSpPr>
          <p:cNvPr id="240" name="TextBox 239">
            <a:extLst>
              <a:ext uri="{FF2B5EF4-FFF2-40B4-BE49-F238E27FC236}">
                <a16:creationId xmlns:a16="http://schemas.microsoft.com/office/drawing/2014/main" id="{21E863D2-C3AF-494E-B2B0-EDF45F5414FF}"/>
              </a:ext>
            </a:extLst>
          </p:cNvPr>
          <p:cNvSpPr txBox="1"/>
          <p:nvPr/>
        </p:nvSpPr>
        <p:spPr>
          <a:xfrm>
            <a:off x="1618698" y="4248896"/>
            <a:ext cx="2322752" cy="923330"/>
          </a:xfrm>
          <a:prstGeom prst="rect">
            <a:avLst/>
          </a:prstGeom>
          <a:noFill/>
        </p:spPr>
        <p:txBody>
          <a:bodyPr wrap="none" rtlCol="0">
            <a:spAutoFit/>
          </a:bodyPr>
          <a:lstStyle/>
          <a:p>
            <a:r>
              <a:rPr lang="en-GB" dirty="0"/>
              <a:t>E, G</a:t>
            </a:r>
          </a:p>
          <a:p>
            <a:r>
              <a:rPr lang="en-GB" dirty="0" err="1"/>
              <a:t>Client_to_server</a:t>
            </a:r>
            <a:r>
              <a:rPr lang="en-GB" dirty="0"/>
              <a:t> ticket</a:t>
            </a:r>
          </a:p>
          <a:p>
            <a:r>
              <a:rPr lang="en-GB" dirty="0"/>
              <a:t>authenticator</a:t>
            </a:r>
          </a:p>
        </p:txBody>
      </p:sp>
      <p:sp>
        <p:nvSpPr>
          <p:cNvPr id="241" name="Arrow: Right 240">
            <a:extLst>
              <a:ext uri="{FF2B5EF4-FFF2-40B4-BE49-F238E27FC236}">
                <a16:creationId xmlns:a16="http://schemas.microsoft.com/office/drawing/2014/main" id="{74D8B87C-F184-4EC8-A94B-20D0231EF268}"/>
              </a:ext>
            </a:extLst>
          </p:cNvPr>
          <p:cNvSpPr/>
          <p:nvPr/>
        </p:nvSpPr>
        <p:spPr>
          <a:xfrm>
            <a:off x="1350950" y="5159526"/>
            <a:ext cx="7445002" cy="146378"/>
          </a:xfrm>
          <a:prstGeom prst="rightArrow">
            <a:avLst>
              <a:gd name="adj1" fmla="val 50000"/>
              <a:gd name="adj2" fmla="val 1194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61B89218-C4F6-4949-B3FD-1065D2AF5AB9}"/>
              </a:ext>
            </a:extLst>
          </p:cNvPr>
          <p:cNvSpPr/>
          <p:nvPr/>
        </p:nvSpPr>
        <p:spPr>
          <a:xfrm>
            <a:off x="1350951" y="3118037"/>
            <a:ext cx="58750" cy="21009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Arrow: Up 242">
            <a:extLst>
              <a:ext uri="{FF2B5EF4-FFF2-40B4-BE49-F238E27FC236}">
                <a16:creationId xmlns:a16="http://schemas.microsoft.com/office/drawing/2014/main" id="{732AB101-EA5A-48B8-902B-EFE1A398822A}"/>
              </a:ext>
            </a:extLst>
          </p:cNvPr>
          <p:cNvSpPr/>
          <p:nvPr/>
        </p:nvSpPr>
        <p:spPr>
          <a:xfrm>
            <a:off x="853621" y="3118038"/>
            <a:ext cx="111542" cy="2596962"/>
          </a:xfrm>
          <a:prstGeom prst="upArrow">
            <a:avLst>
              <a:gd name="adj1" fmla="val 50000"/>
              <a:gd name="adj2" fmla="val 903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44791303-D9AE-45EF-B88E-BB78E3176CAA}"/>
              </a:ext>
            </a:extLst>
          </p:cNvPr>
          <p:cNvSpPr/>
          <p:nvPr/>
        </p:nvSpPr>
        <p:spPr>
          <a:xfrm>
            <a:off x="906413" y="5654088"/>
            <a:ext cx="6690753" cy="6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7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wipe(left)">
                                      <p:cBhvr>
                                        <p:cTn id="7" dur="500"/>
                                        <p:tgtEl>
                                          <p:spTgt spid="2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left)">
                                      <p:cBhvr>
                                        <p:cTn id="10" dur="500"/>
                                        <p:tgtEl>
                                          <p:spTgt spid="2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wipe(right)">
                                      <p:cBhvr>
                                        <p:cTn id="15" dur="500"/>
                                        <p:tgtEl>
                                          <p:spTgt spid="22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Effect transition="in" filter="wipe(right)">
                                      <p:cBhvr>
                                        <p:cTn id="18" dur="500"/>
                                        <p:tgtEl>
                                          <p:spTgt spid="2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wipe(left)">
                                      <p:cBhvr>
                                        <p:cTn id="23" dur="500"/>
                                        <p:tgtEl>
                                          <p:spTgt spid="2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1"/>
                                        </p:tgtEl>
                                        <p:attrNameLst>
                                          <p:attrName>style.visibility</p:attrName>
                                        </p:attrNameLst>
                                      </p:cBhvr>
                                      <p:to>
                                        <p:strVal val="visible"/>
                                      </p:to>
                                    </p:set>
                                    <p:animEffect transition="in" filter="wipe(left)">
                                      <p:cBhvr>
                                        <p:cTn id="26" dur="500"/>
                                        <p:tgtEl>
                                          <p:spTgt spid="2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30"/>
                                        </p:tgtEl>
                                        <p:attrNameLst>
                                          <p:attrName>style.visibility</p:attrName>
                                        </p:attrNameLst>
                                      </p:cBhvr>
                                      <p:to>
                                        <p:strVal val="visible"/>
                                      </p:to>
                                    </p:set>
                                    <p:animEffect transition="in" filter="wipe(right)">
                                      <p:cBhvr>
                                        <p:cTn id="31" dur="500"/>
                                        <p:tgtEl>
                                          <p:spTgt spid="23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28"/>
                                        </p:tgtEl>
                                        <p:attrNameLst>
                                          <p:attrName>style.visibility</p:attrName>
                                        </p:attrNameLst>
                                      </p:cBhvr>
                                      <p:to>
                                        <p:strVal val="visible"/>
                                      </p:to>
                                    </p:set>
                                    <p:animEffect transition="in" filter="wipe(right)">
                                      <p:cBhvr>
                                        <p:cTn id="34" dur="500"/>
                                        <p:tgtEl>
                                          <p:spTgt spid="2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42"/>
                                        </p:tgtEl>
                                        <p:attrNameLst>
                                          <p:attrName>style.visibility</p:attrName>
                                        </p:attrNameLst>
                                      </p:cBhvr>
                                      <p:to>
                                        <p:strVal val="visible"/>
                                      </p:to>
                                    </p:set>
                                    <p:animEffect transition="in" filter="wipe(up)">
                                      <p:cBhvr>
                                        <p:cTn id="39" dur="500"/>
                                        <p:tgtEl>
                                          <p:spTgt spid="24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41"/>
                                        </p:tgtEl>
                                        <p:attrNameLst>
                                          <p:attrName>style.visibility</p:attrName>
                                        </p:attrNameLst>
                                      </p:cBhvr>
                                      <p:to>
                                        <p:strVal val="visible"/>
                                      </p:to>
                                    </p:set>
                                    <p:animEffect transition="in" filter="wipe(left)">
                                      <p:cBhvr>
                                        <p:cTn id="43" dur="500"/>
                                        <p:tgtEl>
                                          <p:spTgt spid="24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0"/>
                                        </p:tgtEl>
                                        <p:attrNameLst>
                                          <p:attrName>style.visibility</p:attrName>
                                        </p:attrNameLst>
                                      </p:cBhvr>
                                      <p:to>
                                        <p:strVal val="visible"/>
                                      </p:to>
                                    </p:set>
                                    <p:animEffect transition="in" filter="wipe(left)">
                                      <p:cBhvr>
                                        <p:cTn id="46" dur="500"/>
                                        <p:tgtEl>
                                          <p:spTgt spid="2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wipe(right)">
                                      <p:cBhvr>
                                        <p:cTn id="51" dur="500"/>
                                        <p:tgtEl>
                                          <p:spTgt spid="239"/>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244"/>
                                        </p:tgtEl>
                                        <p:attrNameLst>
                                          <p:attrName>style.visibility</p:attrName>
                                        </p:attrNameLst>
                                      </p:cBhvr>
                                      <p:to>
                                        <p:strVal val="visible"/>
                                      </p:to>
                                    </p:set>
                                    <p:animEffect transition="in" filter="wipe(right)">
                                      <p:cBhvr>
                                        <p:cTn id="55" dur="500"/>
                                        <p:tgtEl>
                                          <p:spTgt spid="244"/>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43"/>
                                        </p:tgtEl>
                                        <p:attrNameLst>
                                          <p:attrName>style.visibility</p:attrName>
                                        </p:attrNameLst>
                                      </p:cBhvr>
                                      <p:to>
                                        <p:strVal val="visible"/>
                                      </p:to>
                                    </p:set>
                                    <p:animEffect transition="in" filter="wipe(down)">
                                      <p:cBhvr>
                                        <p:cTn id="59"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p:bldP spid="227" grpId="0"/>
      <p:bldP spid="228" grpId="0"/>
      <p:bldP spid="229" grpId="0" animBg="1"/>
      <p:bldP spid="230" grpId="0" animBg="1"/>
      <p:bldP spid="231" grpId="0"/>
      <p:bldP spid="239" grpId="0"/>
      <p:bldP spid="240" grpId="0"/>
      <p:bldP spid="241" grpId="0" animBg="1"/>
      <p:bldP spid="242" grpId="0" animBg="1"/>
      <p:bldP spid="243" grpId="0" animBg="1"/>
      <p:bldP spid="2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803F-43C4-40B4-B8ED-CD83DB8A32B2}"/>
              </a:ext>
            </a:extLst>
          </p:cNvPr>
          <p:cNvSpPr>
            <a:spLocks noGrp="1"/>
          </p:cNvSpPr>
          <p:nvPr>
            <p:ph type="title"/>
          </p:nvPr>
        </p:nvSpPr>
        <p:spPr/>
        <p:txBody>
          <a:bodyPr/>
          <a:lstStyle/>
          <a:p>
            <a:r>
              <a:rPr lang="en-GB" dirty="0"/>
              <a:t>SSL/TLS</a:t>
            </a:r>
          </a:p>
        </p:txBody>
      </p:sp>
      <p:sp>
        <p:nvSpPr>
          <p:cNvPr id="3" name="Content Placeholder 2">
            <a:extLst>
              <a:ext uri="{FF2B5EF4-FFF2-40B4-BE49-F238E27FC236}">
                <a16:creationId xmlns:a16="http://schemas.microsoft.com/office/drawing/2014/main" id="{B1C3FF7C-714E-4788-92F5-3C1AD1255345}"/>
              </a:ext>
            </a:extLst>
          </p:cNvPr>
          <p:cNvSpPr>
            <a:spLocks noGrp="1"/>
          </p:cNvSpPr>
          <p:nvPr>
            <p:ph idx="1"/>
          </p:nvPr>
        </p:nvSpPr>
        <p:spPr/>
        <p:txBody>
          <a:bodyPr/>
          <a:lstStyle/>
          <a:p>
            <a:r>
              <a:rPr lang="en-GB" dirty="0"/>
              <a:t>Secure Sockets Layer (SSL)</a:t>
            </a:r>
          </a:p>
          <a:p>
            <a:r>
              <a:rPr lang="en-GB" dirty="0"/>
              <a:t>TLS (Transport Layer Security) is the successor to SSL</a:t>
            </a:r>
          </a:p>
          <a:p>
            <a:r>
              <a:rPr lang="en-GB" dirty="0"/>
              <a:t>Clients and servers use digital certificates to authenticate each other before connecting</a:t>
            </a:r>
          </a:p>
          <a:p>
            <a:r>
              <a:rPr lang="en-GB" dirty="0"/>
              <a:t>Known as mutual identification</a:t>
            </a:r>
          </a:p>
          <a:p>
            <a:r>
              <a:rPr lang="en-GB" dirty="0"/>
              <a:t>Certificate links a cryptographic key to the details of the organization that owns the server</a:t>
            </a:r>
          </a:p>
          <a:p>
            <a:r>
              <a:rPr lang="en-GB" dirty="0"/>
              <a:t>Web browser checks the validity of the certificate before connecting to the server</a:t>
            </a:r>
          </a:p>
          <a:p>
            <a:endParaRPr lang="en-GB" dirty="0"/>
          </a:p>
        </p:txBody>
      </p:sp>
    </p:spTree>
    <p:extLst>
      <p:ext uri="{BB962C8B-B14F-4D97-AF65-F5344CB8AC3E}">
        <p14:creationId xmlns:p14="http://schemas.microsoft.com/office/powerpoint/2010/main" val="44913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SSL and TLS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 most widespread standard for securing the upper layers of the network stack </a:t>
            </a:r>
          </a:p>
          <a:p>
            <a:r>
              <a:rPr lang="en-US" dirty="0"/>
              <a:t>SSL uses X.509 certificates to provide authentication and key exchange for an application layer protocol above (HTTP</a:t>
            </a:r>
          </a:p>
          <a:p>
            <a:r>
              <a:rPr lang="en-US" dirty="0"/>
              <a:t>Encapsulates the encrypted data in a transport layer protocol (TCP) using any of several popular symmetric ciphers</a:t>
            </a:r>
          </a:p>
          <a:p>
            <a:r>
              <a:rPr lang="en-US" i="1" dirty="0"/>
              <a:t>Transport Layer Security</a:t>
            </a:r>
            <a:r>
              <a:rPr lang="en-US" dirty="0"/>
              <a:t> supports newer encryption standards and fixes some other security issues</a:t>
            </a:r>
          </a:p>
          <a:p>
            <a:endParaRPr lang="en-US" dirty="0"/>
          </a:p>
          <a:p>
            <a:endParaRPr lang="en-US" dirty="0"/>
          </a:p>
        </p:txBody>
      </p:sp>
    </p:spTree>
    <p:extLst>
      <p:ext uri="{BB962C8B-B14F-4D97-AF65-F5344CB8AC3E}">
        <p14:creationId xmlns:p14="http://schemas.microsoft.com/office/powerpoint/2010/main" val="389104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The TLS handshake</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312821" y="1825625"/>
            <a:ext cx="11590421" cy="1253048"/>
          </a:xfrm>
        </p:spPr>
        <p:txBody>
          <a:bodyPr>
            <a:normAutofit/>
          </a:bodyPr>
          <a:lstStyle/>
          <a:p>
            <a:r>
              <a:rPr lang="en-US" dirty="0"/>
              <a:t>A </a:t>
            </a:r>
            <a:r>
              <a:rPr lang="en-US" i="1" dirty="0"/>
              <a:t>TLS handshake</a:t>
            </a:r>
            <a:r>
              <a:rPr lang="en-US" dirty="0"/>
              <a:t>, a multi-step process where the two hosts negotiate how they will exchange credentials, authenticate one another appropriately, and then exchange a secret session key which encrypts their communication.</a:t>
            </a:r>
          </a:p>
          <a:p>
            <a:endParaRPr lang="en-US" dirty="0"/>
          </a:p>
        </p:txBody>
      </p:sp>
      <p:grpSp>
        <p:nvGrpSpPr>
          <p:cNvPr id="58" name="Group 57">
            <a:extLst>
              <a:ext uri="{FF2B5EF4-FFF2-40B4-BE49-F238E27FC236}">
                <a16:creationId xmlns:a16="http://schemas.microsoft.com/office/drawing/2014/main" id="{25D052D8-48D4-41A9-988E-DEEB22F93E59}"/>
              </a:ext>
            </a:extLst>
          </p:cNvPr>
          <p:cNvGrpSpPr/>
          <p:nvPr/>
        </p:nvGrpSpPr>
        <p:grpSpPr>
          <a:xfrm>
            <a:off x="1141496" y="2966378"/>
            <a:ext cx="9183394" cy="3824947"/>
            <a:chOff x="312821" y="2985428"/>
            <a:chExt cx="9183394" cy="3824947"/>
          </a:xfrm>
        </p:grpSpPr>
        <p:sp>
          <p:nvSpPr>
            <p:cNvPr id="50" name="Rectangle 49">
              <a:extLst>
                <a:ext uri="{FF2B5EF4-FFF2-40B4-BE49-F238E27FC236}">
                  <a16:creationId xmlns:a16="http://schemas.microsoft.com/office/drawing/2014/main" id="{EDBA77FB-22A6-4D82-BA7A-D5E3E17182D7}"/>
                </a:ext>
              </a:extLst>
            </p:cNvPr>
            <p:cNvSpPr/>
            <p:nvPr/>
          </p:nvSpPr>
          <p:spPr>
            <a:xfrm>
              <a:off x="7540443" y="6088964"/>
              <a:ext cx="1955772" cy="5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4D2BD98-5387-4CE6-88D3-D2C45D8EAB0E}"/>
                </a:ext>
              </a:extLst>
            </p:cNvPr>
            <p:cNvSpPr/>
            <p:nvPr/>
          </p:nvSpPr>
          <p:spPr>
            <a:xfrm>
              <a:off x="7540443" y="4425082"/>
              <a:ext cx="1955772"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BA5447D-C37B-4DAD-9A6A-8C0BDC123916}"/>
                </a:ext>
              </a:extLst>
            </p:cNvPr>
            <p:cNvSpPr/>
            <p:nvPr/>
          </p:nvSpPr>
          <p:spPr>
            <a:xfrm>
              <a:off x="7540443" y="5131738"/>
              <a:ext cx="1955772" cy="8302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7888E56-E7F1-4C5E-9453-68F20F478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595" y="3259395"/>
              <a:ext cx="695554" cy="695554"/>
            </a:xfrm>
            <a:prstGeom prst="rect">
              <a:avLst/>
            </a:prstGeom>
          </p:spPr>
        </p:pic>
        <p:pic>
          <p:nvPicPr>
            <p:cNvPr id="7" name="Picture 6" descr="A close up of a logo&#10;&#10;Description automatically generated">
              <a:extLst>
                <a:ext uri="{FF2B5EF4-FFF2-40B4-BE49-F238E27FC236}">
                  <a16:creationId xmlns:a16="http://schemas.microsoft.com/office/drawing/2014/main" id="{128B2303-231F-49F7-B056-6B31C8F0D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283" y="3268887"/>
              <a:ext cx="881072" cy="523875"/>
            </a:xfrm>
            <a:prstGeom prst="rect">
              <a:avLst/>
            </a:prstGeom>
          </p:spPr>
        </p:pic>
        <p:sp>
          <p:nvSpPr>
            <p:cNvPr id="8" name="TextBox 7">
              <a:extLst>
                <a:ext uri="{FF2B5EF4-FFF2-40B4-BE49-F238E27FC236}">
                  <a16:creationId xmlns:a16="http://schemas.microsoft.com/office/drawing/2014/main" id="{A10C6FAB-6108-4D02-8303-898BA94F796F}"/>
                </a:ext>
              </a:extLst>
            </p:cNvPr>
            <p:cNvSpPr txBox="1"/>
            <p:nvPr/>
          </p:nvSpPr>
          <p:spPr>
            <a:xfrm>
              <a:off x="2303628" y="2985428"/>
              <a:ext cx="725968" cy="369332"/>
            </a:xfrm>
            <a:prstGeom prst="rect">
              <a:avLst/>
            </a:prstGeom>
            <a:noFill/>
          </p:spPr>
          <p:txBody>
            <a:bodyPr wrap="none" rtlCol="0">
              <a:spAutoFit/>
            </a:bodyPr>
            <a:lstStyle/>
            <a:p>
              <a:r>
                <a:rPr lang="en-GB" dirty="0"/>
                <a:t>Client</a:t>
              </a:r>
            </a:p>
          </p:txBody>
        </p:sp>
        <p:sp>
          <p:nvSpPr>
            <p:cNvPr id="9" name="TextBox 8">
              <a:extLst>
                <a:ext uri="{FF2B5EF4-FFF2-40B4-BE49-F238E27FC236}">
                  <a16:creationId xmlns:a16="http://schemas.microsoft.com/office/drawing/2014/main" id="{4E117766-C743-4971-AB53-5F6156E9A90A}"/>
                </a:ext>
              </a:extLst>
            </p:cNvPr>
            <p:cNvSpPr txBox="1"/>
            <p:nvPr/>
          </p:nvSpPr>
          <p:spPr>
            <a:xfrm>
              <a:off x="6822355" y="2985428"/>
              <a:ext cx="785664" cy="369332"/>
            </a:xfrm>
            <a:prstGeom prst="rect">
              <a:avLst/>
            </a:prstGeom>
            <a:noFill/>
          </p:spPr>
          <p:txBody>
            <a:bodyPr wrap="none" rtlCol="0">
              <a:spAutoFit/>
            </a:bodyPr>
            <a:lstStyle/>
            <a:p>
              <a:r>
                <a:rPr lang="en-GB" dirty="0"/>
                <a:t>Server</a:t>
              </a:r>
            </a:p>
          </p:txBody>
        </p:sp>
        <p:cxnSp>
          <p:nvCxnSpPr>
            <p:cNvPr id="11" name="Straight Connector 10">
              <a:extLst>
                <a:ext uri="{FF2B5EF4-FFF2-40B4-BE49-F238E27FC236}">
                  <a16:creationId xmlns:a16="http://schemas.microsoft.com/office/drawing/2014/main" id="{B9F39440-F858-40AD-95B3-85A0FF96C6A1}"/>
                </a:ext>
              </a:extLst>
            </p:cNvPr>
            <p:cNvCxnSpPr>
              <a:cxnSpLocks/>
            </p:cNvCxnSpPr>
            <p:nvPr/>
          </p:nvCxnSpPr>
          <p:spPr>
            <a:xfrm flipH="1">
              <a:off x="2613424" y="3916849"/>
              <a:ext cx="2948" cy="2893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D32FA3-96F0-4F0E-B8B8-989547B25887}"/>
                </a:ext>
              </a:extLst>
            </p:cNvPr>
            <p:cNvCxnSpPr>
              <a:cxnSpLocks/>
            </p:cNvCxnSpPr>
            <p:nvPr/>
          </p:nvCxnSpPr>
          <p:spPr>
            <a:xfrm>
              <a:off x="7215187" y="3831010"/>
              <a:ext cx="7264" cy="2962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D77D451-B754-4BB3-BD06-7E321C7350DE}"/>
                </a:ext>
              </a:extLst>
            </p:cNvPr>
            <p:cNvSpPr/>
            <p:nvPr/>
          </p:nvSpPr>
          <p:spPr>
            <a:xfrm>
              <a:off x="312821" y="4038600"/>
              <a:ext cx="1955772"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AA3613F-89FB-4D0E-A639-A6239DC5D95A}"/>
                </a:ext>
              </a:extLst>
            </p:cNvPr>
            <p:cNvSpPr txBox="1"/>
            <p:nvPr/>
          </p:nvSpPr>
          <p:spPr>
            <a:xfrm>
              <a:off x="953956" y="4087296"/>
              <a:ext cx="549509" cy="369332"/>
            </a:xfrm>
            <a:prstGeom prst="rect">
              <a:avLst/>
            </a:prstGeom>
            <a:noFill/>
          </p:spPr>
          <p:txBody>
            <a:bodyPr wrap="none" rtlCol="0">
              <a:spAutoFit/>
            </a:bodyPr>
            <a:lstStyle/>
            <a:p>
              <a:r>
                <a:rPr lang="en-GB" dirty="0"/>
                <a:t>SYN</a:t>
              </a:r>
            </a:p>
          </p:txBody>
        </p:sp>
        <p:sp>
          <p:nvSpPr>
            <p:cNvPr id="15" name="TextBox 14">
              <a:extLst>
                <a:ext uri="{FF2B5EF4-FFF2-40B4-BE49-F238E27FC236}">
                  <a16:creationId xmlns:a16="http://schemas.microsoft.com/office/drawing/2014/main" id="{CB91A14A-A3B9-497D-9548-9DA74342D3F0}"/>
                </a:ext>
              </a:extLst>
            </p:cNvPr>
            <p:cNvSpPr txBox="1"/>
            <p:nvPr/>
          </p:nvSpPr>
          <p:spPr>
            <a:xfrm>
              <a:off x="8029606" y="4465478"/>
              <a:ext cx="977447" cy="369332"/>
            </a:xfrm>
            <a:prstGeom prst="rect">
              <a:avLst/>
            </a:prstGeom>
            <a:noFill/>
          </p:spPr>
          <p:txBody>
            <a:bodyPr wrap="none" rtlCol="0">
              <a:spAutoFit/>
            </a:bodyPr>
            <a:lstStyle/>
            <a:p>
              <a:r>
                <a:rPr lang="en-GB" dirty="0"/>
                <a:t>SYN ACK</a:t>
              </a:r>
            </a:p>
          </p:txBody>
        </p:sp>
        <p:sp>
          <p:nvSpPr>
            <p:cNvPr id="16" name="TextBox 15">
              <a:extLst>
                <a:ext uri="{FF2B5EF4-FFF2-40B4-BE49-F238E27FC236}">
                  <a16:creationId xmlns:a16="http://schemas.microsoft.com/office/drawing/2014/main" id="{240A7F04-193E-4EFD-A13C-85B62175B721}"/>
                </a:ext>
              </a:extLst>
            </p:cNvPr>
            <p:cNvSpPr txBox="1"/>
            <p:nvPr/>
          </p:nvSpPr>
          <p:spPr>
            <a:xfrm>
              <a:off x="7630971" y="5076581"/>
              <a:ext cx="1774717" cy="923330"/>
            </a:xfrm>
            <a:prstGeom prst="rect">
              <a:avLst/>
            </a:prstGeom>
            <a:noFill/>
          </p:spPr>
          <p:txBody>
            <a:bodyPr wrap="none" rtlCol="0">
              <a:spAutoFit/>
            </a:bodyPr>
            <a:lstStyle/>
            <a:p>
              <a:pPr algn="ctr"/>
              <a:r>
                <a:rPr lang="en-GB" dirty="0" err="1"/>
                <a:t>ServerHello</a:t>
              </a:r>
              <a:endParaRPr lang="en-GB" dirty="0"/>
            </a:p>
            <a:p>
              <a:pPr algn="ctr"/>
              <a:r>
                <a:rPr lang="en-GB" dirty="0"/>
                <a:t>Certificate</a:t>
              </a:r>
            </a:p>
            <a:p>
              <a:pPr algn="ctr"/>
              <a:r>
                <a:rPr lang="en-GB" dirty="0" err="1"/>
                <a:t>ServerHelloDone</a:t>
              </a:r>
              <a:endParaRPr lang="en-GB" dirty="0"/>
            </a:p>
          </p:txBody>
        </p:sp>
        <p:sp>
          <p:nvSpPr>
            <p:cNvPr id="17" name="TextBox 16">
              <a:extLst>
                <a:ext uri="{FF2B5EF4-FFF2-40B4-BE49-F238E27FC236}">
                  <a16:creationId xmlns:a16="http://schemas.microsoft.com/office/drawing/2014/main" id="{E0497172-E528-4052-8A71-014651628C8B}"/>
                </a:ext>
              </a:extLst>
            </p:cNvPr>
            <p:cNvSpPr txBox="1"/>
            <p:nvPr/>
          </p:nvSpPr>
          <p:spPr>
            <a:xfrm>
              <a:off x="7516539" y="6109282"/>
              <a:ext cx="1941237" cy="646331"/>
            </a:xfrm>
            <a:prstGeom prst="rect">
              <a:avLst/>
            </a:prstGeom>
            <a:noFill/>
          </p:spPr>
          <p:txBody>
            <a:bodyPr wrap="none" rtlCol="0">
              <a:spAutoFit/>
            </a:bodyPr>
            <a:lstStyle/>
            <a:p>
              <a:pPr algn="ctr"/>
              <a:r>
                <a:rPr lang="en-GB" dirty="0" err="1"/>
                <a:t>ChangeCipherSpec</a:t>
              </a:r>
              <a:endParaRPr lang="en-GB" dirty="0"/>
            </a:p>
            <a:p>
              <a:pPr algn="ctr"/>
              <a:r>
                <a:rPr lang="en-GB" dirty="0"/>
                <a:t>Finished</a:t>
              </a:r>
            </a:p>
          </p:txBody>
        </p:sp>
        <p:cxnSp>
          <p:nvCxnSpPr>
            <p:cNvPr id="21" name="Straight Connector 20">
              <a:extLst>
                <a:ext uri="{FF2B5EF4-FFF2-40B4-BE49-F238E27FC236}">
                  <a16:creationId xmlns:a16="http://schemas.microsoft.com/office/drawing/2014/main" id="{F14750A8-611A-4EC6-A2D6-87B3CB011F64}"/>
                </a:ext>
              </a:extLst>
            </p:cNvPr>
            <p:cNvCxnSpPr>
              <a:cxnSpLocks/>
            </p:cNvCxnSpPr>
            <p:nvPr/>
          </p:nvCxnSpPr>
          <p:spPr>
            <a:xfrm flipV="1">
              <a:off x="2261329" y="4245978"/>
              <a:ext cx="4953858" cy="471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DEE017-5443-4DF3-A610-2FB059EA23CC}"/>
                </a:ext>
              </a:extLst>
            </p:cNvPr>
            <p:cNvCxnSpPr>
              <a:cxnSpLocks/>
            </p:cNvCxnSpPr>
            <p:nvPr/>
          </p:nvCxnSpPr>
          <p:spPr>
            <a:xfrm flipV="1">
              <a:off x="2619321" y="4677876"/>
              <a:ext cx="4939559" cy="823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FC174C-26D6-4644-83B9-50B93C57A4F2}"/>
                </a:ext>
              </a:extLst>
            </p:cNvPr>
            <p:cNvCxnSpPr>
              <a:cxnSpLocks/>
            </p:cNvCxnSpPr>
            <p:nvPr/>
          </p:nvCxnSpPr>
          <p:spPr>
            <a:xfrm flipV="1">
              <a:off x="2615842" y="5556443"/>
              <a:ext cx="4992177" cy="246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F308DB4-D90E-4067-89A2-4EB644D05711}"/>
                </a:ext>
              </a:extLst>
            </p:cNvPr>
            <p:cNvCxnSpPr>
              <a:cxnSpLocks/>
            </p:cNvCxnSpPr>
            <p:nvPr/>
          </p:nvCxnSpPr>
          <p:spPr>
            <a:xfrm flipV="1">
              <a:off x="2268593" y="5055691"/>
              <a:ext cx="4953858" cy="471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AF46316-7668-4774-A4A0-87E71B4DF073}"/>
                </a:ext>
              </a:extLst>
            </p:cNvPr>
            <p:cNvSpPr/>
            <p:nvPr/>
          </p:nvSpPr>
          <p:spPr>
            <a:xfrm>
              <a:off x="312821" y="4719168"/>
              <a:ext cx="1955772" cy="373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0B12916-D3D5-4F73-8B2D-9D7963487CE0}"/>
                </a:ext>
              </a:extLst>
            </p:cNvPr>
            <p:cNvSpPr/>
            <p:nvPr/>
          </p:nvSpPr>
          <p:spPr>
            <a:xfrm>
              <a:off x="312821" y="5086562"/>
              <a:ext cx="1955772" cy="4072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71F0108-19F3-4F16-9651-0BE092722F89}"/>
                </a:ext>
              </a:extLst>
            </p:cNvPr>
            <p:cNvSpPr/>
            <p:nvPr/>
          </p:nvSpPr>
          <p:spPr>
            <a:xfrm>
              <a:off x="312821" y="5651679"/>
              <a:ext cx="1955772" cy="8790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F6E1032-82A8-41F0-85C0-D17E1BFEB7AD}"/>
                </a:ext>
              </a:extLst>
            </p:cNvPr>
            <p:cNvSpPr txBox="1"/>
            <p:nvPr/>
          </p:nvSpPr>
          <p:spPr>
            <a:xfrm>
              <a:off x="948858" y="4735948"/>
              <a:ext cx="559704" cy="369332"/>
            </a:xfrm>
            <a:prstGeom prst="rect">
              <a:avLst/>
            </a:prstGeom>
            <a:noFill/>
          </p:spPr>
          <p:txBody>
            <a:bodyPr wrap="none" rtlCol="0">
              <a:spAutoFit/>
            </a:bodyPr>
            <a:lstStyle/>
            <a:p>
              <a:pPr algn="ctr"/>
              <a:r>
                <a:rPr lang="en-GB" dirty="0"/>
                <a:t>ACK</a:t>
              </a:r>
            </a:p>
          </p:txBody>
        </p:sp>
        <p:sp>
          <p:nvSpPr>
            <p:cNvPr id="19" name="TextBox 18">
              <a:extLst>
                <a:ext uri="{FF2B5EF4-FFF2-40B4-BE49-F238E27FC236}">
                  <a16:creationId xmlns:a16="http://schemas.microsoft.com/office/drawing/2014/main" id="{F105EF0C-35A2-4813-B038-44C832B0DBD0}"/>
                </a:ext>
              </a:extLst>
            </p:cNvPr>
            <p:cNvSpPr txBox="1"/>
            <p:nvPr/>
          </p:nvSpPr>
          <p:spPr>
            <a:xfrm>
              <a:off x="587414" y="5124468"/>
              <a:ext cx="1213282" cy="369332"/>
            </a:xfrm>
            <a:prstGeom prst="rect">
              <a:avLst/>
            </a:prstGeom>
            <a:noFill/>
          </p:spPr>
          <p:txBody>
            <a:bodyPr wrap="none" rtlCol="0">
              <a:spAutoFit/>
            </a:bodyPr>
            <a:lstStyle/>
            <a:p>
              <a:pPr algn="ctr"/>
              <a:r>
                <a:rPr lang="en-GB" dirty="0" err="1"/>
                <a:t>ClientHello</a:t>
              </a:r>
              <a:endParaRPr lang="en-GB" dirty="0"/>
            </a:p>
          </p:txBody>
        </p:sp>
        <p:sp>
          <p:nvSpPr>
            <p:cNvPr id="20" name="TextBox 19">
              <a:extLst>
                <a:ext uri="{FF2B5EF4-FFF2-40B4-BE49-F238E27FC236}">
                  <a16:creationId xmlns:a16="http://schemas.microsoft.com/office/drawing/2014/main" id="{E8283536-8A38-428A-963F-3957D2C7B6A3}"/>
                </a:ext>
              </a:extLst>
            </p:cNvPr>
            <p:cNvSpPr txBox="1"/>
            <p:nvPr/>
          </p:nvSpPr>
          <p:spPr>
            <a:xfrm>
              <a:off x="320092" y="5669824"/>
              <a:ext cx="1941237" cy="923330"/>
            </a:xfrm>
            <a:prstGeom prst="rect">
              <a:avLst/>
            </a:prstGeom>
            <a:noFill/>
          </p:spPr>
          <p:txBody>
            <a:bodyPr wrap="none" rtlCol="0">
              <a:spAutoFit/>
            </a:bodyPr>
            <a:lstStyle/>
            <a:p>
              <a:pPr algn="ctr"/>
              <a:r>
                <a:rPr lang="en-GB" dirty="0" err="1"/>
                <a:t>ClientKeyExchange</a:t>
              </a:r>
              <a:endParaRPr lang="en-GB" dirty="0"/>
            </a:p>
            <a:p>
              <a:pPr algn="ctr"/>
              <a:r>
                <a:rPr lang="en-GB" dirty="0" err="1"/>
                <a:t>ChangeCipherSpec</a:t>
              </a:r>
              <a:endParaRPr lang="en-GB" dirty="0"/>
            </a:p>
            <a:p>
              <a:pPr algn="ctr"/>
              <a:r>
                <a:rPr lang="en-GB" dirty="0"/>
                <a:t>Finished</a:t>
              </a:r>
            </a:p>
          </p:txBody>
        </p:sp>
        <p:cxnSp>
          <p:nvCxnSpPr>
            <p:cNvPr id="33" name="Straight Connector 32">
              <a:extLst>
                <a:ext uri="{FF2B5EF4-FFF2-40B4-BE49-F238E27FC236}">
                  <a16:creationId xmlns:a16="http://schemas.microsoft.com/office/drawing/2014/main" id="{EE451987-35A1-469A-92A9-18FF012B5A47}"/>
                </a:ext>
              </a:extLst>
            </p:cNvPr>
            <p:cNvCxnSpPr>
              <a:cxnSpLocks/>
            </p:cNvCxnSpPr>
            <p:nvPr/>
          </p:nvCxnSpPr>
          <p:spPr>
            <a:xfrm flipV="1">
              <a:off x="2613224" y="6453319"/>
              <a:ext cx="4958020" cy="3024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7FA8CC-2332-4C1E-82A9-B13D6DDB66F7}"/>
                </a:ext>
              </a:extLst>
            </p:cNvPr>
            <p:cNvCxnSpPr>
              <a:cxnSpLocks/>
            </p:cNvCxnSpPr>
            <p:nvPr/>
          </p:nvCxnSpPr>
          <p:spPr>
            <a:xfrm flipV="1">
              <a:off x="2257850" y="5976053"/>
              <a:ext cx="4953858" cy="471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B150DFB-127E-4366-AED0-A16259B3C8D6}"/>
                </a:ext>
              </a:extLst>
            </p:cNvPr>
            <p:cNvCxnSpPr>
              <a:cxnSpLocks/>
            </p:cNvCxnSpPr>
            <p:nvPr/>
          </p:nvCxnSpPr>
          <p:spPr>
            <a:xfrm>
              <a:off x="2613424" y="4308276"/>
              <a:ext cx="4609027" cy="2910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9F8FBE1-55A6-49B1-A337-DCC6CAD75C82}"/>
                </a:ext>
              </a:extLst>
            </p:cNvPr>
            <p:cNvCxnSpPr>
              <a:cxnSpLocks/>
            </p:cNvCxnSpPr>
            <p:nvPr/>
          </p:nvCxnSpPr>
          <p:spPr>
            <a:xfrm flipH="1">
              <a:off x="2627115" y="4767625"/>
              <a:ext cx="4591704" cy="308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4A90DB-1CA5-4979-B9DE-F0C0C4FC08F8}"/>
                </a:ext>
              </a:extLst>
            </p:cNvPr>
            <p:cNvCxnSpPr>
              <a:cxnSpLocks/>
            </p:cNvCxnSpPr>
            <p:nvPr/>
          </p:nvCxnSpPr>
          <p:spPr>
            <a:xfrm flipV="1">
              <a:off x="2622953" y="6755613"/>
              <a:ext cx="4595866" cy="4249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DF620CC-50CE-42FA-8147-97727D61F62E}"/>
                </a:ext>
              </a:extLst>
            </p:cNvPr>
            <p:cNvCxnSpPr>
              <a:cxnSpLocks/>
            </p:cNvCxnSpPr>
            <p:nvPr/>
          </p:nvCxnSpPr>
          <p:spPr>
            <a:xfrm>
              <a:off x="2613424" y="5186843"/>
              <a:ext cx="4609027" cy="29103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4805D9A-2E3F-42CD-A649-4886026608DD}"/>
                </a:ext>
              </a:extLst>
            </p:cNvPr>
            <p:cNvCxnSpPr>
              <a:cxnSpLocks/>
            </p:cNvCxnSpPr>
            <p:nvPr/>
          </p:nvCxnSpPr>
          <p:spPr>
            <a:xfrm flipH="1">
              <a:off x="2627115" y="5646192"/>
              <a:ext cx="4591704" cy="308956"/>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E5E0FA5-674E-4B79-8D4A-233EA5606FDE}"/>
                </a:ext>
              </a:extLst>
            </p:cNvPr>
            <p:cNvCxnSpPr>
              <a:cxnSpLocks/>
            </p:cNvCxnSpPr>
            <p:nvPr/>
          </p:nvCxnSpPr>
          <p:spPr>
            <a:xfrm>
              <a:off x="2613424" y="6065410"/>
              <a:ext cx="4609027" cy="29103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ECF1E2E-00EB-4F13-9DB3-4F83888728BC}"/>
                </a:ext>
              </a:extLst>
            </p:cNvPr>
            <p:cNvCxnSpPr>
              <a:cxnSpLocks/>
            </p:cNvCxnSpPr>
            <p:nvPr/>
          </p:nvCxnSpPr>
          <p:spPr>
            <a:xfrm flipH="1">
              <a:off x="2622953" y="6524759"/>
              <a:ext cx="4595866" cy="23085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997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SSL applications </a:t>
            </a:r>
          </a:p>
        </p:txBody>
      </p:sp>
      <p:pic>
        <p:nvPicPr>
          <p:cNvPr id="5" name="Content Placeholder 4">
            <a:extLst>
              <a:ext uri="{FF2B5EF4-FFF2-40B4-BE49-F238E27FC236}">
                <a16:creationId xmlns:a16="http://schemas.microsoft.com/office/drawing/2014/main" id="{EE93CB64-B8DD-451E-A3F0-B6E7013AF523}"/>
              </a:ext>
            </a:extLst>
          </p:cNvPr>
          <p:cNvPicPr>
            <a:picLocks noGrp="1" noChangeAspect="1"/>
          </p:cNvPicPr>
          <p:nvPr>
            <p:ph idx="1"/>
          </p:nvPr>
        </p:nvPicPr>
        <p:blipFill>
          <a:blip r:embed="rId2"/>
          <a:stretch>
            <a:fillRect/>
          </a:stretch>
        </p:blipFill>
        <p:spPr>
          <a:xfrm>
            <a:off x="3567429" y="1690688"/>
            <a:ext cx="4885714" cy="2761905"/>
          </a:xfrm>
          <a:prstGeom prst="rect">
            <a:avLst/>
          </a:prstGeom>
        </p:spPr>
      </p:pic>
      <p:pic>
        <p:nvPicPr>
          <p:cNvPr id="6" name="Picture 5">
            <a:extLst>
              <a:ext uri="{FF2B5EF4-FFF2-40B4-BE49-F238E27FC236}">
                <a16:creationId xmlns:a16="http://schemas.microsoft.com/office/drawing/2014/main" id="{1B76A7E0-0F14-4501-97F6-66C63061739F}"/>
              </a:ext>
            </a:extLst>
          </p:cNvPr>
          <p:cNvPicPr>
            <a:picLocks noChangeAspect="1"/>
          </p:cNvPicPr>
          <p:nvPr/>
        </p:nvPicPr>
        <p:blipFill>
          <a:blip r:embed="rId3"/>
          <a:stretch>
            <a:fillRect/>
          </a:stretch>
        </p:blipFill>
        <p:spPr>
          <a:xfrm>
            <a:off x="3653143" y="4613963"/>
            <a:ext cx="4714286" cy="838095"/>
          </a:xfrm>
          <a:prstGeom prst="rect">
            <a:avLst/>
          </a:prstGeom>
        </p:spPr>
      </p:pic>
    </p:spTree>
    <p:extLst>
      <p:ext uri="{BB962C8B-B14F-4D97-AF65-F5344CB8AC3E}">
        <p14:creationId xmlns:p14="http://schemas.microsoft.com/office/powerpoint/2010/main" val="1406782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3A36-051A-43A0-835A-D8132652085E}"/>
              </a:ext>
            </a:extLst>
          </p:cNvPr>
          <p:cNvSpPr>
            <a:spLocks noGrp="1"/>
          </p:cNvSpPr>
          <p:nvPr>
            <p:ph type="title"/>
          </p:nvPr>
        </p:nvSpPr>
        <p:spPr/>
        <p:txBody>
          <a:bodyPr/>
          <a:lstStyle/>
          <a:p>
            <a:r>
              <a:rPr lang="en-GB" dirty="0"/>
              <a:t>SSL/TLS</a:t>
            </a:r>
          </a:p>
        </p:txBody>
      </p:sp>
      <p:sp>
        <p:nvSpPr>
          <p:cNvPr id="6" name="Arrow: Right 5">
            <a:extLst>
              <a:ext uri="{FF2B5EF4-FFF2-40B4-BE49-F238E27FC236}">
                <a16:creationId xmlns:a16="http://schemas.microsoft.com/office/drawing/2014/main" id="{BBBD708A-ABE8-4049-B574-1224D73F8213}"/>
              </a:ext>
            </a:extLst>
          </p:cNvPr>
          <p:cNvSpPr/>
          <p:nvPr/>
        </p:nvSpPr>
        <p:spPr>
          <a:xfrm>
            <a:off x="1182102" y="1825625"/>
            <a:ext cx="9851857" cy="4935956"/>
          </a:xfrm>
          <a:prstGeom prst="rightArrow">
            <a:avLst/>
          </a:prstGeom>
          <a:solidFill>
            <a:srgbClr val="7C859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6F096A17-4EB1-4526-8AB4-E3AEC0A058F3}"/>
              </a:ext>
            </a:extLst>
          </p:cNvPr>
          <p:cNvSpPr/>
          <p:nvPr/>
        </p:nvSpPr>
        <p:spPr>
          <a:xfrm>
            <a:off x="317914" y="3306411"/>
            <a:ext cx="2226968" cy="1974382"/>
          </a:xfrm>
          <a:custGeom>
            <a:avLst/>
            <a:gdLst>
              <a:gd name="connsiteX0" fmla="*/ 0 w 2226968"/>
              <a:gd name="connsiteY0" fmla="*/ 329070 h 1974382"/>
              <a:gd name="connsiteX1" fmla="*/ 329070 w 2226968"/>
              <a:gd name="connsiteY1" fmla="*/ 0 h 1974382"/>
              <a:gd name="connsiteX2" fmla="*/ 1897898 w 2226968"/>
              <a:gd name="connsiteY2" fmla="*/ 0 h 1974382"/>
              <a:gd name="connsiteX3" fmla="*/ 2226968 w 2226968"/>
              <a:gd name="connsiteY3" fmla="*/ 329070 h 1974382"/>
              <a:gd name="connsiteX4" fmla="*/ 2226968 w 2226968"/>
              <a:gd name="connsiteY4" fmla="*/ 1645312 h 1974382"/>
              <a:gd name="connsiteX5" fmla="*/ 1897898 w 2226968"/>
              <a:gd name="connsiteY5" fmla="*/ 1974382 h 1974382"/>
              <a:gd name="connsiteX6" fmla="*/ 329070 w 2226968"/>
              <a:gd name="connsiteY6" fmla="*/ 1974382 h 1974382"/>
              <a:gd name="connsiteX7" fmla="*/ 0 w 2226968"/>
              <a:gd name="connsiteY7" fmla="*/ 1645312 h 1974382"/>
              <a:gd name="connsiteX8" fmla="*/ 0 w 2226968"/>
              <a:gd name="connsiteY8" fmla="*/ 329070 h 19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968" h="1974382">
                <a:moveTo>
                  <a:pt x="0" y="329070"/>
                </a:moveTo>
                <a:cubicBezTo>
                  <a:pt x="0" y="147330"/>
                  <a:pt x="147330" y="0"/>
                  <a:pt x="329070" y="0"/>
                </a:cubicBezTo>
                <a:lnTo>
                  <a:pt x="1897898" y="0"/>
                </a:lnTo>
                <a:cubicBezTo>
                  <a:pt x="2079638" y="0"/>
                  <a:pt x="2226968" y="147330"/>
                  <a:pt x="2226968" y="329070"/>
                </a:cubicBezTo>
                <a:lnTo>
                  <a:pt x="2226968" y="1645312"/>
                </a:lnTo>
                <a:cubicBezTo>
                  <a:pt x="2226968" y="1827052"/>
                  <a:pt x="2079638" y="1974382"/>
                  <a:pt x="1897898" y="1974382"/>
                </a:cubicBezTo>
                <a:lnTo>
                  <a:pt x="329070" y="1974382"/>
                </a:lnTo>
                <a:cubicBezTo>
                  <a:pt x="147330" y="1974382"/>
                  <a:pt x="0" y="1827052"/>
                  <a:pt x="0" y="1645312"/>
                </a:cubicBezTo>
                <a:lnTo>
                  <a:pt x="0" y="32907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31" tIns="191631" rIns="191631" bIns="191631" numCol="1" spcCol="1270" anchor="ctr" anchorCtr="0">
            <a:noAutofit/>
          </a:bodyPr>
          <a:lstStyle/>
          <a:p>
            <a:pPr marL="0" lvl="0" indent="0" algn="ctr" defTabSz="1111250">
              <a:lnSpc>
                <a:spcPct val="90000"/>
              </a:lnSpc>
              <a:spcBef>
                <a:spcPct val="0"/>
              </a:spcBef>
              <a:spcAft>
                <a:spcPct val="35000"/>
              </a:spcAft>
              <a:buNone/>
            </a:pPr>
            <a:r>
              <a:rPr lang="en-GB" sz="2500" kern="1200" dirty="0"/>
              <a:t>Built into all major current web browsers</a:t>
            </a:r>
          </a:p>
        </p:txBody>
      </p:sp>
      <p:sp>
        <p:nvSpPr>
          <p:cNvPr id="8" name="Freeform: Shape 7">
            <a:extLst>
              <a:ext uri="{FF2B5EF4-FFF2-40B4-BE49-F238E27FC236}">
                <a16:creationId xmlns:a16="http://schemas.microsoft.com/office/drawing/2014/main" id="{7198CBAA-2BA1-412C-AAC7-CC896D3A6AEA}"/>
              </a:ext>
            </a:extLst>
          </p:cNvPr>
          <p:cNvSpPr/>
          <p:nvPr/>
        </p:nvSpPr>
        <p:spPr>
          <a:xfrm>
            <a:off x="2656230" y="3306411"/>
            <a:ext cx="2226968" cy="1974382"/>
          </a:xfrm>
          <a:custGeom>
            <a:avLst/>
            <a:gdLst>
              <a:gd name="connsiteX0" fmla="*/ 0 w 2226968"/>
              <a:gd name="connsiteY0" fmla="*/ 329070 h 1974382"/>
              <a:gd name="connsiteX1" fmla="*/ 329070 w 2226968"/>
              <a:gd name="connsiteY1" fmla="*/ 0 h 1974382"/>
              <a:gd name="connsiteX2" fmla="*/ 1897898 w 2226968"/>
              <a:gd name="connsiteY2" fmla="*/ 0 h 1974382"/>
              <a:gd name="connsiteX3" fmla="*/ 2226968 w 2226968"/>
              <a:gd name="connsiteY3" fmla="*/ 329070 h 1974382"/>
              <a:gd name="connsiteX4" fmla="*/ 2226968 w 2226968"/>
              <a:gd name="connsiteY4" fmla="*/ 1645312 h 1974382"/>
              <a:gd name="connsiteX5" fmla="*/ 1897898 w 2226968"/>
              <a:gd name="connsiteY5" fmla="*/ 1974382 h 1974382"/>
              <a:gd name="connsiteX6" fmla="*/ 329070 w 2226968"/>
              <a:gd name="connsiteY6" fmla="*/ 1974382 h 1974382"/>
              <a:gd name="connsiteX7" fmla="*/ 0 w 2226968"/>
              <a:gd name="connsiteY7" fmla="*/ 1645312 h 1974382"/>
              <a:gd name="connsiteX8" fmla="*/ 0 w 2226968"/>
              <a:gd name="connsiteY8" fmla="*/ 329070 h 19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968" h="1974382">
                <a:moveTo>
                  <a:pt x="0" y="329070"/>
                </a:moveTo>
                <a:cubicBezTo>
                  <a:pt x="0" y="147330"/>
                  <a:pt x="147330" y="0"/>
                  <a:pt x="329070" y="0"/>
                </a:cubicBezTo>
                <a:lnTo>
                  <a:pt x="1897898" y="0"/>
                </a:lnTo>
                <a:cubicBezTo>
                  <a:pt x="2079638" y="0"/>
                  <a:pt x="2226968" y="147330"/>
                  <a:pt x="2226968" y="329070"/>
                </a:cubicBezTo>
                <a:lnTo>
                  <a:pt x="2226968" y="1645312"/>
                </a:lnTo>
                <a:cubicBezTo>
                  <a:pt x="2226968" y="1827052"/>
                  <a:pt x="2079638" y="1974382"/>
                  <a:pt x="1897898" y="1974382"/>
                </a:cubicBezTo>
                <a:lnTo>
                  <a:pt x="329070" y="1974382"/>
                </a:lnTo>
                <a:cubicBezTo>
                  <a:pt x="147330" y="1974382"/>
                  <a:pt x="0" y="1827052"/>
                  <a:pt x="0" y="1645312"/>
                </a:cubicBezTo>
                <a:lnTo>
                  <a:pt x="0" y="329070"/>
                </a:ln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31" tIns="191631" rIns="191631" bIns="191631" numCol="1" spcCol="1270" anchor="ctr" anchorCtr="0">
            <a:noAutofit/>
          </a:bodyPr>
          <a:lstStyle/>
          <a:p>
            <a:pPr marL="0" lvl="0" indent="0" algn="ctr" defTabSz="1111250">
              <a:lnSpc>
                <a:spcPct val="90000"/>
              </a:lnSpc>
              <a:spcBef>
                <a:spcPct val="0"/>
              </a:spcBef>
              <a:spcAft>
                <a:spcPct val="35000"/>
              </a:spcAft>
              <a:buNone/>
            </a:pPr>
            <a:r>
              <a:rPr lang="en-GB" sz="2500" kern="1200"/>
              <a:t>Easy and inexpensive to implement</a:t>
            </a:r>
          </a:p>
        </p:txBody>
      </p:sp>
      <p:sp>
        <p:nvSpPr>
          <p:cNvPr id="9" name="Freeform: Shape 8">
            <a:extLst>
              <a:ext uri="{FF2B5EF4-FFF2-40B4-BE49-F238E27FC236}">
                <a16:creationId xmlns:a16="http://schemas.microsoft.com/office/drawing/2014/main" id="{9EEA6550-7770-43C3-BAC0-E77CA80DE6B0}"/>
              </a:ext>
            </a:extLst>
          </p:cNvPr>
          <p:cNvSpPr/>
          <p:nvPr/>
        </p:nvSpPr>
        <p:spPr>
          <a:xfrm>
            <a:off x="4994547" y="3306411"/>
            <a:ext cx="2226968" cy="1974382"/>
          </a:xfrm>
          <a:custGeom>
            <a:avLst/>
            <a:gdLst>
              <a:gd name="connsiteX0" fmla="*/ 0 w 2226968"/>
              <a:gd name="connsiteY0" fmla="*/ 329070 h 1974382"/>
              <a:gd name="connsiteX1" fmla="*/ 329070 w 2226968"/>
              <a:gd name="connsiteY1" fmla="*/ 0 h 1974382"/>
              <a:gd name="connsiteX2" fmla="*/ 1897898 w 2226968"/>
              <a:gd name="connsiteY2" fmla="*/ 0 h 1974382"/>
              <a:gd name="connsiteX3" fmla="*/ 2226968 w 2226968"/>
              <a:gd name="connsiteY3" fmla="*/ 329070 h 1974382"/>
              <a:gd name="connsiteX4" fmla="*/ 2226968 w 2226968"/>
              <a:gd name="connsiteY4" fmla="*/ 1645312 h 1974382"/>
              <a:gd name="connsiteX5" fmla="*/ 1897898 w 2226968"/>
              <a:gd name="connsiteY5" fmla="*/ 1974382 h 1974382"/>
              <a:gd name="connsiteX6" fmla="*/ 329070 w 2226968"/>
              <a:gd name="connsiteY6" fmla="*/ 1974382 h 1974382"/>
              <a:gd name="connsiteX7" fmla="*/ 0 w 2226968"/>
              <a:gd name="connsiteY7" fmla="*/ 1645312 h 1974382"/>
              <a:gd name="connsiteX8" fmla="*/ 0 w 2226968"/>
              <a:gd name="connsiteY8" fmla="*/ 329070 h 19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968" h="1974382">
                <a:moveTo>
                  <a:pt x="0" y="329070"/>
                </a:moveTo>
                <a:cubicBezTo>
                  <a:pt x="0" y="147330"/>
                  <a:pt x="147330" y="0"/>
                  <a:pt x="329070" y="0"/>
                </a:cubicBezTo>
                <a:lnTo>
                  <a:pt x="1897898" y="0"/>
                </a:lnTo>
                <a:cubicBezTo>
                  <a:pt x="2079638" y="0"/>
                  <a:pt x="2226968" y="147330"/>
                  <a:pt x="2226968" y="329070"/>
                </a:cubicBezTo>
                <a:lnTo>
                  <a:pt x="2226968" y="1645312"/>
                </a:lnTo>
                <a:cubicBezTo>
                  <a:pt x="2226968" y="1827052"/>
                  <a:pt x="2079638" y="1974382"/>
                  <a:pt x="1897898" y="1974382"/>
                </a:cubicBezTo>
                <a:lnTo>
                  <a:pt x="329070" y="1974382"/>
                </a:lnTo>
                <a:cubicBezTo>
                  <a:pt x="147330" y="1974382"/>
                  <a:pt x="0" y="1827052"/>
                  <a:pt x="0" y="1645312"/>
                </a:cubicBezTo>
                <a:lnTo>
                  <a:pt x="0" y="329070"/>
                </a:ln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31" tIns="191631" rIns="191631" bIns="191631" numCol="1" spcCol="1270" anchor="ctr" anchorCtr="0">
            <a:noAutofit/>
          </a:bodyPr>
          <a:lstStyle/>
          <a:p>
            <a:pPr marL="0" lvl="0" indent="0" algn="ctr" defTabSz="1111250">
              <a:lnSpc>
                <a:spcPct val="90000"/>
              </a:lnSpc>
              <a:spcBef>
                <a:spcPct val="0"/>
              </a:spcBef>
              <a:spcAft>
                <a:spcPct val="35000"/>
              </a:spcAft>
              <a:buNone/>
            </a:pPr>
            <a:r>
              <a:rPr lang="en-GB" sz="2500" kern="1200"/>
              <a:t>Integral part of web technologies </a:t>
            </a:r>
          </a:p>
        </p:txBody>
      </p:sp>
      <p:sp>
        <p:nvSpPr>
          <p:cNvPr id="10" name="Freeform: Shape 9">
            <a:extLst>
              <a:ext uri="{FF2B5EF4-FFF2-40B4-BE49-F238E27FC236}">
                <a16:creationId xmlns:a16="http://schemas.microsoft.com/office/drawing/2014/main" id="{97E476FB-9484-45F9-AD7C-471CA6E6B9DA}"/>
              </a:ext>
            </a:extLst>
          </p:cNvPr>
          <p:cNvSpPr/>
          <p:nvPr/>
        </p:nvSpPr>
        <p:spPr>
          <a:xfrm>
            <a:off x="7332863" y="3306411"/>
            <a:ext cx="2226968" cy="1974382"/>
          </a:xfrm>
          <a:custGeom>
            <a:avLst/>
            <a:gdLst>
              <a:gd name="connsiteX0" fmla="*/ 0 w 2226968"/>
              <a:gd name="connsiteY0" fmla="*/ 329070 h 1974382"/>
              <a:gd name="connsiteX1" fmla="*/ 329070 w 2226968"/>
              <a:gd name="connsiteY1" fmla="*/ 0 h 1974382"/>
              <a:gd name="connsiteX2" fmla="*/ 1897898 w 2226968"/>
              <a:gd name="connsiteY2" fmla="*/ 0 h 1974382"/>
              <a:gd name="connsiteX3" fmla="*/ 2226968 w 2226968"/>
              <a:gd name="connsiteY3" fmla="*/ 329070 h 1974382"/>
              <a:gd name="connsiteX4" fmla="*/ 2226968 w 2226968"/>
              <a:gd name="connsiteY4" fmla="*/ 1645312 h 1974382"/>
              <a:gd name="connsiteX5" fmla="*/ 1897898 w 2226968"/>
              <a:gd name="connsiteY5" fmla="*/ 1974382 h 1974382"/>
              <a:gd name="connsiteX6" fmla="*/ 329070 w 2226968"/>
              <a:gd name="connsiteY6" fmla="*/ 1974382 h 1974382"/>
              <a:gd name="connsiteX7" fmla="*/ 0 w 2226968"/>
              <a:gd name="connsiteY7" fmla="*/ 1645312 h 1974382"/>
              <a:gd name="connsiteX8" fmla="*/ 0 w 2226968"/>
              <a:gd name="connsiteY8" fmla="*/ 329070 h 19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968" h="1974382">
                <a:moveTo>
                  <a:pt x="0" y="329070"/>
                </a:moveTo>
                <a:cubicBezTo>
                  <a:pt x="0" y="147330"/>
                  <a:pt x="147330" y="0"/>
                  <a:pt x="329070" y="0"/>
                </a:cubicBezTo>
                <a:lnTo>
                  <a:pt x="1897898" y="0"/>
                </a:lnTo>
                <a:cubicBezTo>
                  <a:pt x="2079638" y="0"/>
                  <a:pt x="2226968" y="147330"/>
                  <a:pt x="2226968" y="329070"/>
                </a:cubicBezTo>
                <a:lnTo>
                  <a:pt x="2226968" y="1645312"/>
                </a:lnTo>
                <a:cubicBezTo>
                  <a:pt x="2226968" y="1827052"/>
                  <a:pt x="2079638" y="1974382"/>
                  <a:pt x="1897898" y="1974382"/>
                </a:cubicBezTo>
                <a:lnTo>
                  <a:pt x="329070" y="1974382"/>
                </a:lnTo>
                <a:cubicBezTo>
                  <a:pt x="147330" y="1974382"/>
                  <a:pt x="0" y="1827052"/>
                  <a:pt x="0" y="1645312"/>
                </a:cubicBezTo>
                <a:lnTo>
                  <a:pt x="0" y="32907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31" tIns="191631" rIns="191631" bIns="191631" numCol="1" spcCol="1270" anchor="ctr" anchorCtr="0">
            <a:noAutofit/>
          </a:bodyPr>
          <a:lstStyle/>
          <a:p>
            <a:pPr marL="0" lvl="0" indent="0" algn="ctr" defTabSz="1111250">
              <a:lnSpc>
                <a:spcPct val="90000"/>
              </a:lnSpc>
              <a:spcBef>
                <a:spcPct val="0"/>
              </a:spcBef>
              <a:spcAft>
                <a:spcPct val="35000"/>
              </a:spcAft>
              <a:buNone/>
            </a:pPr>
            <a:r>
              <a:rPr lang="en-GB" sz="2500" kern="1200"/>
              <a:t>Continues to be refined and updated</a:t>
            </a:r>
          </a:p>
        </p:txBody>
      </p:sp>
      <p:sp>
        <p:nvSpPr>
          <p:cNvPr id="11" name="Freeform: Shape 10">
            <a:extLst>
              <a:ext uri="{FF2B5EF4-FFF2-40B4-BE49-F238E27FC236}">
                <a16:creationId xmlns:a16="http://schemas.microsoft.com/office/drawing/2014/main" id="{760EBB00-03BF-44FB-81CF-023D140E3879}"/>
              </a:ext>
            </a:extLst>
          </p:cNvPr>
          <p:cNvSpPr/>
          <p:nvPr/>
        </p:nvSpPr>
        <p:spPr>
          <a:xfrm>
            <a:off x="9671180" y="3306411"/>
            <a:ext cx="2226968" cy="1974382"/>
          </a:xfrm>
          <a:custGeom>
            <a:avLst/>
            <a:gdLst>
              <a:gd name="connsiteX0" fmla="*/ 0 w 2226968"/>
              <a:gd name="connsiteY0" fmla="*/ 329070 h 1974382"/>
              <a:gd name="connsiteX1" fmla="*/ 329070 w 2226968"/>
              <a:gd name="connsiteY1" fmla="*/ 0 h 1974382"/>
              <a:gd name="connsiteX2" fmla="*/ 1897898 w 2226968"/>
              <a:gd name="connsiteY2" fmla="*/ 0 h 1974382"/>
              <a:gd name="connsiteX3" fmla="*/ 2226968 w 2226968"/>
              <a:gd name="connsiteY3" fmla="*/ 329070 h 1974382"/>
              <a:gd name="connsiteX4" fmla="*/ 2226968 w 2226968"/>
              <a:gd name="connsiteY4" fmla="*/ 1645312 h 1974382"/>
              <a:gd name="connsiteX5" fmla="*/ 1897898 w 2226968"/>
              <a:gd name="connsiteY5" fmla="*/ 1974382 h 1974382"/>
              <a:gd name="connsiteX6" fmla="*/ 329070 w 2226968"/>
              <a:gd name="connsiteY6" fmla="*/ 1974382 h 1974382"/>
              <a:gd name="connsiteX7" fmla="*/ 0 w 2226968"/>
              <a:gd name="connsiteY7" fmla="*/ 1645312 h 1974382"/>
              <a:gd name="connsiteX8" fmla="*/ 0 w 2226968"/>
              <a:gd name="connsiteY8" fmla="*/ 329070 h 19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968" h="1974382">
                <a:moveTo>
                  <a:pt x="0" y="329070"/>
                </a:moveTo>
                <a:cubicBezTo>
                  <a:pt x="0" y="147330"/>
                  <a:pt x="147330" y="0"/>
                  <a:pt x="329070" y="0"/>
                </a:cubicBezTo>
                <a:lnTo>
                  <a:pt x="1897898" y="0"/>
                </a:lnTo>
                <a:cubicBezTo>
                  <a:pt x="2079638" y="0"/>
                  <a:pt x="2226968" y="147330"/>
                  <a:pt x="2226968" y="329070"/>
                </a:cubicBezTo>
                <a:lnTo>
                  <a:pt x="2226968" y="1645312"/>
                </a:lnTo>
                <a:cubicBezTo>
                  <a:pt x="2226968" y="1827052"/>
                  <a:pt x="2079638" y="1974382"/>
                  <a:pt x="1897898" y="1974382"/>
                </a:cubicBezTo>
                <a:lnTo>
                  <a:pt x="329070" y="1974382"/>
                </a:lnTo>
                <a:cubicBezTo>
                  <a:pt x="147330" y="1974382"/>
                  <a:pt x="0" y="1827052"/>
                  <a:pt x="0" y="1645312"/>
                </a:cubicBezTo>
                <a:lnTo>
                  <a:pt x="0" y="32907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31" tIns="191631" rIns="191631" bIns="191631" numCol="1" spcCol="1270" anchor="ctr" anchorCtr="0">
            <a:noAutofit/>
          </a:bodyPr>
          <a:lstStyle/>
          <a:p>
            <a:pPr marL="0" lvl="0" indent="0" algn="ctr" defTabSz="1111250">
              <a:lnSpc>
                <a:spcPct val="90000"/>
              </a:lnSpc>
              <a:spcBef>
                <a:spcPct val="0"/>
              </a:spcBef>
              <a:spcAft>
                <a:spcPct val="35000"/>
              </a:spcAft>
              <a:buNone/>
            </a:pPr>
            <a:r>
              <a:rPr lang="en-GB" sz="2500" kern="1200"/>
              <a:t>SSL is out of date and has significant vulnerabilities</a:t>
            </a:r>
          </a:p>
        </p:txBody>
      </p:sp>
    </p:spTree>
    <p:extLst>
      <p:ext uri="{BB962C8B-B14F-4D97-AF65-F5344CB8AC3E}">
        <p14:creationId xmlns:p14="http://schemas.microsoft.com/office/powerpoint/2010/main" val="28919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4684A-1830-44C0-9FB8-FA57951ADD66}"/>
              </a:ext>
            </a:extLst>
          </p:cNvPr>
          <p:cNvSpPr>
            <a:spLocks noGrp="1"/>
          </p:cNvSpPr>
          <p:nvPr>
            <p:ph type="title"/>
          </p:nvPr>
        </p:nvSpPr>
        <p:spPr/>
        <p:txBody>
          <a:bodyPr/>
          <a:lstStyle/>
          <a:p>
            <a:r>
              <a:rPr lang="en-GB" dirty="0"/>
              <a:t>Authorisation Techniques</a:t>
            </a:r>
          </a:p>
        </p:txBody>
      </p:sp>
      <p:sp>
        <p:nvSpPr>
          <p:cNvPr id="5" name="Content Placeholder 4">
            <a:extLst>
              <a:ext uri="{FF2B5EF4-FFF2-40B4-BE49-F238E27FC236}">
                <a16:creationId xmlns:a16="http://schemas.microsoft.com/office/drawing/2014/main" id="{20E4F72D-7C41-4889-A807-5FC80B29B7DA}"/>
              </a:ext>
            </a:extLst>
          </p:cNvPr>
          <p:cNvSpPr>
            <a:spLocks noGrp="1"/>
          </p:cNvSpPr>
          <p:nvPr>
            <p:ph idx="1"/>
          </p:nvPr>
        </p:nvSpPr>
        <p:spPr/>
        <p:txBody>
          <a:bodyPr/>
          <a:lstStyle/>
          <a:p>
            <a:r>
              <a:rPr lang="en-GB" dirty="0"/>
              <a:t>Authorization is a process by which a server determines if the client has permission to use a resource or access a file</a:t>
            </a:r>
          </a:p>
          <a:p>
            <a:r>
              <a:rPr lang="en-GB" dirty="0"/>
              <a:t>Usually coupled with authentication so that the server has some concept of who the client is that is requesting access</a:t>
            </a:r>
          </a:p>
        </p:txBody>
      </p:sp>
    </p:spTree>
    <p:extLst>
      <p:ext uri="{BB962C8B-B14F-4D97-AF65-F5344CB8AC3E}">
        <p14:creationId xmlns:p14="http://schemas.microsoft.com/office/powerpoint/2010/main" val="213711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1B22-D69B-4BBD-A359-097450AB6F98}"/>
              </a:ext>
            </a:extLst>
          </p:cNvPr>
          <p:cNvSpPr>
            <a:spLocks noGrp="1"/>
          </p:cNvSpPr>
          <p:nvPr>
            <p:ph type="title"/>
          </p:nvPr>
        </p:nvSpPr>
        <p:spPr/>
        <p:txBody>
          <a:bodyPr>
            <a:normAutofit/>
          </a:bodyPr>
          <a:lstStyle/>
          <a:p>
            <a:r>
              <a:rPr lang="en-GB" dirty="0"/>
              <a:t>1.2 Describe methods employed to protect and secure data held on the host. </a:t>
            </a:r>
          </a:p>
        </p:txBody>
      </p:sp>
      <p:sp>
        <p:nvSpPr>
          <p:cNvPr id="3" name="Text Placeholder 2">
            <a:extLst>
              <a:ext uri="{FF2B5EF4-FFF2-40B4-BE49-F238E27FC236}">
                <a16:creationId xmlns:a16="http://schemas.microsoft.com/office/drawing/2014/main" id="{7F1BF5A9-0CB8-4080-8C52-5D9D4667178E}"/>
              </a:ext>
            </a:extLst>
          </p:cNvPr>
          <p:cNvSpPr>
            <a:spLocks noGrp="1"/>
          </p:cNvSpPr>
          <p:nvPr>
            <p:ph type="body" idx="1"/>
          </p:nvPr>
        </p:nvSpPr>
        <p:spPr>
          <a:xfrm>
            <a:off x="360947" y="4589463"/>
            <a:ext cx="11341769" cy="2135187"/>
          </a:xfrm>
        </p:spPr>
        <p:txBody>
          <a:bodyPr>
            <a:normAutofit fontScale="55000" lnSpcReduction="20000"/>
          </a:bodyPr>
          <a:lstStyle/>
          <a:p>
            <a:pPr marL="342900" indent="-342900">
              <a:buFont typeface="Arial" panose="020B0604020202020204" pitchFamily="34" charset="0"/>
              <a:buChar char="•"/>
            </a:pPr>
            <a:r>
              <a:rPr lang="en-GB" dirty="0"/>
              <a:t>types of authentication; </a:t>
            </a:r>
            <a:br>
              <a:rPr lang="en-GB" dirty="0"/>
            </a:br>
            <a:r>
              <a:rPr lang="en-GB" dirty="0"/>
              <a:t>• access control; </a:t>
            </a:r>
            <a:br>
              <a:rPr lang="en-GB" dirty="0"/>
            </a:br>
            <a:r>
              <a:rPr lang="en-GB" dirty="0"/>
              <a:t>• physical security; </a:t>
            </a:r>
            <a:br>
              <a:rPr lang="en-GB" dirty="0"/>
            </a:br>
            <a:r>
              <a:rPr lang="en-GB" dirty="0"/>
              <a:t>• TCP ports; </a:t>
            </a:r>
            <a:br>
              <a:rPr lang="en-GB" dirty="0"/>
            </a:br>
            <a:r>
              <a:rPr lang="en-GB" dirty="0"/>
              <a:t>• disk encryption; </a:t>
            </a:r>
            <a:br>
              <a:rPr lang="en-GB" dirty="0"/>
            </a:br>
            <a:r>
              <a:rPr lang="en-GB" dirty="0"/>
              <a:t>• checksums. </a:t>
            </a:r>
            <a:br>
              <a:rPr lang="en-GB" dirty="0"/>
            </a:br>
            <a:r>
              <a:rPr lang="en-GB" dirty="0"/>
              <a:t/>
            </a:r>
            <a:br>
              <a:rPr lang="en-GB" dirty="0"/>
            </a:br>
            <a:r>
              <a:rPr lang="en-GB" i="1" dirty="0"/>
              <a:t>A candidate should be able to: </a:t>
            </a:r>
            <a:r>
              <a:rPr lang="en-GB" dirty="0"/>
              <a:t/>
            </a:r>
            <a:br>
              <a:rPr lang="en-GB" dirty="0"/>
            </a:br>
            <a:r>
              <a:rPr lang="en-GB" dirty="0"/>
              <a:t>• </a:t>
            </a:r>
            <a:r>
              <a:rPr lang="en-GB" i="1" dirty="0"/>
              <a:t>Describe the use of commonly used access control methods. </a:t>
            </a:r>
            <a:r>
              <a:rPr lang="en-GB" dirty="0"/>
              <a:t/>
            </a:r>
            <a:br>
              <a:rPr lang="en-GB" dirty="0"/>
            </a:br>
            <a:r>
              <a:rPr lang="en-GB" dirty="0"/>
              <a:t>• </a:t>
            </a:r>
            <a:r>
              <a:rPr lang="en-GB" i="1" dirty="0"/>
              <a:t>Understand the vulnerabilities of common ports (TCP, UDP) settings. </a:t>
            </a:r>
            <a:r>
              <a:rPr lang="en-GB" dirty="0"/>
              <a:t/>
            </a:r>
            <a:br>
              <a:rPr lang="en-GB" dirty="0"/>
            </a:br>
            <a:r>
              <a:rPr lang="en-GB" dirty="0"/>
              <a:t>• </a:t>
            </a:r>
            <a:r>
              <a:rPr lang="en-GB" i="1" dirty="0"/>
              <a:t>Understand the application of disk encryption and optimisation of security performance. </a:t>
            </a:r>
            <a:r>
              <a:rPr lang="en-GB" dirty="0"/>
              <a:t/>
            </a:r>
            <a:br>
              <a:rPr lang="en-GB" dirty="0"/>
            </a:br>
            <a:r>
              <a:rPr lang="en-GB" dirty="0"/>
              <a:t>• </a:t>
            </a:r>
            <a:r>
              <a:rPr lang="en-GB" i="1" dirty="0"/>
              <a:t>Explain the current integrity verification mechanisms (hashes, checksums) for data and information available on a computer or a network. </a:t>
            </a:r>
            <a:r>
              <a:rPr lang="en-GB" dirty="0"/>
              <a:t/>
            </a:r>
            <a:br>
              <a:rPr lang="en-GB" dirty="0"/>
            </a:br>
            <a:endParaRPr lang="en-GB" dirty="0"/>
          </a:p>
        </p:txBody>
      </p:sp>
    </p:spTree>
    <p:extLst>
      <p:ext uri="{BB962C8B-B14F-4D97-AF65-F5344CB8AC3E}">
        <p14:creationId xmlns:p14="http://schemas.microsoft.com/office/powerpoint/2010/main" val="160722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C577D-BF8D-445E-B153-C67836874A63}"/>
              </a:ext>
            </a:extLst>
          </p:cNvPr>
          <p:cNvSpPr>
            <a:spLocks noGrp="1"/>
          </p:cNvSpPr>
          <p:nvPr>
            <p:ph type="title"/>
          </p:nvPr>
        </p:nvSpPr>
        <p:spPr/>
        <p:txBody>
          <a:bodyPr/>
          <a:lstStyle/>
          <a:p>
            <a:r>
              <a:rPr lang="en-GB" dirty="0"/>
              <a:t>What is a Host Based Security System</a:t>
            </a:r>
          </a:p>
        </p:txBody>
      </p:sp>
      <p:sp>
        <p:nvSpPr>
          <p:cNvPr id="5" name="Content Placeholder 4">
            <a:extLst>
              <a:ext uri="{FF2B5EF4-FFF2-40B4-BE49-F238E27FC236}">
                <a16:creationId xmlns:a16="http://schemas.microsoft.com/office/drawing/2014/main" id="{20E533A4-E0DC-4CED-BCA8-69152B3DC713}"/>
              </a:ext>
            </a:extLst>
          </p:cNvPr>
          <p:cNvSpPr>
            <a:spLocks noGrp="1"/>
          </p:cNvSpPr>
          <p:nvPr>
            <p:ph idx="1"/>
          </p:nvPr>
        </p:nvSpPr>
        <p:spPr/>
        <p:txBody>
          <a:bodyPr>
            <a:normAutofit fontScale="92500" lnSpcReduction="20000"/>
          </a:bodyPr>
          <a:lstStyle/>
          <a:p>
            <a:r>
              <a:rPr lang="en-GB" dirty="0"/>
              <a:t>The Host Based Security System is the official name given to the Department of </a:t>
            </a:r>
            <a:r>
              <a:rPr lang="en-GB" dirty="0" err="1"/>
              <a:t>Defense</a:t>
            </a:r>
            <a:r>
              <a:rPr lang="en-GB" dirty="0"/>
              <a:t> commercial-off-the-shelf suite of software applications used within the DOD to monitor, detect, and counter attacks against the DOD computer networks and systems.</a:t>
            </a:r>
          </a:p>
          <a:p>
            <a:r>
              <a:rPr lang="en-GB" dirty="0"/>
              <a:t>The Enterprise-wide Information Assurance and computer Network </a:t>
            </a:r>
            <a:r>
              <a:rPr lang="en-GB" dirty="0" err="1"/>
              <a:t>Defense</a:t>
            </a:r>
            <a:r>
              <a:rPr lang="en-GB" dirty="0"/>
              <a:t> Solutions Steering Group sponsored the acquisition of the HBSS System for use within the DOD Enterprise Network</a:t>
            </a:r>
          </a:p>
          <a:p>
            <a:r>
              <a:rPr lang="en-GB" dirty="0"/>
              <a:t>HBSS is deployed on both the Non-Classified Internet Protocol Routed Network and Secret Internet Protocol Routed Network networks, with priority given to installing it on the NIPRNet</a:t>
            </a:r>
          </a:p>
          <a:p>
            <a:r>
              <a:rPr lang="en-GB" dirty="0"/>
              <a:t>HBSS is based on McAfee, Inc's </a:t>
            </a:r>
            <a:r>
              <a:rPr lang="en-GB" dirty="0" err="1"/>
              <a:t>ePolicy</a:t>
            </a:r>
            <a:r>
              <a:rPr lang="en-GB" dirty="0"/>
              <a:t> Orchestrator and other McAfee point product security applications such as Host Intrusion Prevention System</a:t>
            </a:r>
          </a:p>
        </p:txBody>
      </p:sp>
    </p:spTree>
    <p:extLst>
      <p:ext uri="{BB962C8B-B14F-4D97-AF65-F5344CB8AC3E}">
        <p14:creationId xmlns:p14="http://schemas.microsoft.com/office/powerpoint/2010/main" val="3600310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832C4-E9D9-4126-B4DF-6F3F8A8937E0}"/>
              </a:ext>
            </a:extLst>
          </p:cNvPr>
          <p:cNvSpPr>
            <a:spLocks noGrp="1"/>
          </p:cNvSpPr>
          <p:nvPr>
            <p:ph type="title"/>
          </p:nvPr>
        </p:nvSpPr>
        <p:spPr/>
        <p:txBody>
          <a:bodyPr/>
          <a:lstStyle/>
          <a:p>
            <a:r>
              <a:rPr lang="en-GB" dirty="0"/>
              <a:t>Types of Authentication</a:t>
            </a:r>
          </a:p>
        </p:txBody>
      </p:sp>
      <p:sp>
        <p:nvSpPr>
          <p:cNvPr id="5" name="Content Placeholder 4">
            <a:extLst>
              <a:ext uri="{FF2B5EF4-FFF2-40B4-BE49-F238E27FC236}">
                <a16:creationId xmlns:a16="http://schemas.microsoft.com/office/drawing/2014/main" id="{FEA13870-0CEC-4E76-B742-F36E97CF8B76}"/>
              </a:ext>
            </a:extLst>
          </p:cNvPr>
          <p:cNvSpPr>
            <a:spLocks noGrp="1"/>
          </p:cNvSpPr>
          <p:nvPr>
            <p:ph type="body" idx="1"/>
          </p:nvPr>
        </p:nvSpPr>
        <p:spPr>
          <a:xfrm>
            <a:off x="360947" y="4589463"/>
            <a:ext cx="11341769" cy="2182812"/>
          </a:xfrm>
        </p:spPr>
        <p:txBody>
          <a:bodyPr>
            <a:noAutofit/>
          </a:bodyPr>
          <a:lstStyle/>
          <a:p>
            <a:pPr marL="342900" indent="-342900">
              <a:buFont typeface="Arial" panose="020B0604020202020204" pitchFamily="34" charset="0"/>
              <a:buChar char="•"/>
            </a:pPr>
            <a:r>
              <a:rPr lang="en-GB" sz="2000" dirty="0"/>
              <a:t>access control</a:t>
            </a:r>
          </a:p>
          <a:p>
            <a:pPr marL="342900" indent="-342900">
              <a:buFont typeface="Arial" panose="020B0604020202020204" pitchFamily="34" charset="0"/>
              <a:buChar char="•"/>
            </a:pPr>
            <a:r>
              <a:rPr lang="en-GB" sz="2000" dirty="0"/>
              <a:t>physical security</a:t>
            </a:r>
          </a:p>
          <a:p>
            <a:pPr marL="342900" indent="-342900">
              <a:buFont typeface="Arial" panose="020B0604020202020204" pitchFamily="34" charset="0"/>
              <a:buChar char="•"/>
            </a:pPr>
            <a:r>
              <a:rPr lang="en-GB" sz="2000" dirty="0"/>
              <a:t>TCP ports</a:t>
            </a:r>
          </a:p>
          <a:p>
            <a:pPr marL="342900" indent="-342900">
              <a:buFont typeface="Arial" panose="020B0604020202020204" pitchFamily="34" charset="0"/>
              <a:buChar char="•"/>
            </a:pPr>
            <a:r>
              <a:rPr lang="en-GB" sz="2000" dirty="0"/>
              <a:t>disk encryption</a:t>
            </a:r>
          </a:p>
          <a:p>
            <a:pPr marL="342900" indent="-342900">
              <a:buFont typeface="Arial" panose="020B0604020202020204" pitchFamily="34" charset="0"/>
              <a:buChar char="•"/>
            </a:pPr>
            <a:r>
              <a:rPr lang="en-GB" sz="2000" dirty="0"/>
              <a:t>checksums</a:t>
            </a:r>
          </a:p>
        </p:txBody>
      </p:sp>
    </p:spTree>
    <p:extLst>
      <p:ext uri="{BB962C8B-B14F-4D97-AF65-F5344CB8AC3E}">
        <p14:creationId xmlns:p14="http://schemas.microsoft.com/office/powerpoint/2010/main" val="1529320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16CE-AC8A-4E79-B914-5B803423B339}"/>
              </a:ext>
            </a:extLst>
          </p:cNvPr>
          <p:cNvSpPr>
            <a:spLocks noGrp="1"/>
          </p:cNvSpPr>
          <p:nvPr>
            <p:ph type="title"/>
          </p:nvPr>
        </p:nvSpPr>
        <p:spPr/>
        <p:txBody>
          <a:bodyPr/>
          <a:lstStyle/>
          <a:p>
            <a:r>
              <a:rPr lang="en-GB" dirty="0"/>
              <a:t>Access Control</a:t>
            </a:r>
          </a:p>
        </p:txBody>
      </p:sp>
      <p:sp>
        <p:nvSpPr>
          <p:cNvPr id="3" name="Content Placeholder 2">
            <a:extLst>
              <a:ext uri="{FF2B5EF4-FFF2-40B4-BE49-F238E27FC236}">
                <a16:creationId xmlns:a16="http://schemas.microsoft.com/office/drawing/2014/main" id="{8B60714F-ECE7-4343-9025-1F95AE79F996}"/>
              </a:ext>
            </a:extLst>
          </p:cNvPr>
          <p:cNvSpPr>
            <a:spLocks noGrp="1"/>
          </p:cNvSpPr>
          <p:nvPr>
            <p:ph idx="1"/>
          </p:nvPr>
        </p:nvSpPr>
        <p:spPr/>
        <p:txBody>
          <a:bodyPr>
            <a:normAutofit/>
          </a:bodyPr>
          <a:lstStyle/>
          <a:p>
            <a:r>
              <a:rPr lang="en-GB" sz="4000" dirty="0"/>
              <a:t>Selective restriction of access to a place or other resource</a:t>
            </a:r>
          </a:p>
          <a:p>
            <a:pPr marL="0" indent="0">
              <a:buNone/>
            </a:pPr>
            <a:endParaRPr lang="en-GB" sz="4000" dirty="0"/>
          </a:p>
          <a:p>
            <a:r>
              <a:rPr lang="en-GB" sz="4000" dirty="0"/>
              <a:t>A method of guaranteeing that users are who they say they are and that they have the appropriate access to company data</a:t>
            </a:r>
          </a:p>
        </p:txBody>
      </p:sp>
    </p:spTree>
    <p:extLst>
      <p:ext uri="{BB962C8B-B14F-4D97-AF65-F5344CB8AC3E}">
        <p14:creationId xmlns:p14="http://schemas.microsoft.com/office/powerpoint/2010/main" val="39455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FFB686-0865-42C7-AEF2-FAF0B8E872D0}"/>
              </a:ext>
            </a:extLst>
          </p:cNvPr>
          <p:cNvSpPr/>
          <p:nvPr/>
        </p:nvSpPr>
        <p:spPr>
          <a:xfrm rot="19651034">
            <a:off x="3424003" y="516015"/>
            <a:ext cx="45719" cy="6798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B880EE8-3FDD-4559-9677-05469EC71BD0}"/>
              </a:ext>
            </a:extLst>
          </p:cNvPr>
          <p:cNvSpPr/>
          <p:nvPr/>
        </p:nvSpPr>
        <p:spPr>
          <a:xfrm>
            <a:off x="1931082" y="1256967"/>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7095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B8E18AA4-E3B6-45D8-8270-424734BDDA70}"/>
              </a:ext>
            </a:extLst>
          </p:cNvPr>
          <p:cNvSpPr/>
          <p:nvPr/>
        </p:nvSpPr>
        <p:spPr>
          <a:xfrm>
            <a:off x="3031297" y="2971816"/>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6069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1B996260-296F-43E5-9475-98C951EFE6EE}"/>
              </a:ext>
            </a:extLst>
          </p:cNvPr>
          <p:cNvSpPr/>
          <p:nvPr/>
        </p:nvSpPr>
        <p:spPr>
          <a:xfrm>
            <a:off x="4113279" y="4686665"/>
            <a:ext cx="7797584" cy="1651518"/>
          </a:xfrm>
          <a:custGeom>
            <a:avLst/>
            <a:gdLst>
              <a:gd name="connsiteX0" fmla="*/ 272452 w 7797584"/>
              <a:gd name="connsiteY0" fmla="*/ 0 h 1651518"/>
              <a:gd name="connsiteX1" fmla="*/ 7522325 w 7797584"/>
              <a:gd name="connsiteY1" fmla="*/ 0 h 1651518"/>
              <a:gd name="connsiteX2" fmla="*/ 7797584 w 7797584"/>
              <a:gd name="connsiteY2" fmla="*/ 275259 h 1651518"/>
              <a:gd name="connsiteX3" fmla="*/ 7797584 w 7797584"/>
              <a:gd name="connsiteY3" fmla="*/ 1376259 h 1651518"/>
              <a:gd name="connsiteX4" fmla="*/ 7522325 w 7797584"/>
              <a:gd name="connsiteY4" fmla="*/ 1651518 h 1651518"/>
              <a:gd name="connsiteX5" fmla="*/ 893916 w 7797584"/>
              <a:gd name="connsiteY5" fmla="*/ 1651518 h 1651518"/>
              <a:gd name="connsiteX6" fmla="*/ 0 w 7797584"/>
              <a:gd name="connsiteY6" fmla="*/ 247419 h 1651518"/>
              <a:gd name="connsiteX7" fmla="*/ 2786 w 7797584"/>
              <a:gd name="connsiteY7" fmla="*/ 219785 h 1651518"/>
              <a:gd name="connsiteX8" fmla="*/ 272452 w 7797584"/>
              <a:gd name="connsiteY8" fmla="*/ 0 h 165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584" h="1651518">
                <a:moveTo>
                  <a:pt x="272452" y="0"/>
                </a:moveTo>
                <a:lnTo>
                  <a:pt x="7522325" y="0"/>
                </a:lnTo>
                <a:cubicBezTo>
                  <a:pt x="7674346" y="0"/>
                  <a:pt x="7797584" y="123238"/>
                  <a:pt x="7797584" y="275259"/>
                </a:cubicBezTo>
                <a:lnTo>
                  <a:pt x="7797584" y="1376259"/>
                </a:lnTo>
                <a:cubicBezTo>
                  <a:pt x="7797584" y="1528280"/>
                  <a:pt x="7674346" y="1651518"/>
                  <a:pt x="7522325" y="1651518"/>
                </a:cubicBezTo>
                <a:lnTo>
                  <a:pt x="893916" y="1651518"/>
                </a:lnTo>
                <a:lnTo>
                  <a:pt x="0" y="247419"/>
                </a:lnTo>
                <a:lnTo>
                  <a:pt x="2786" y="219785"/>
                </a:lnTo>
                <a:cubicBezTo>
                  <a:pt x="28453" y="94354"/>
                  <a:pt x="139434" y="0"/>
                  <a:pt x="272452" y="0"/>
                </a:cubicBezTo>
                <a:close/>
              </a:path>
            </a:pathLst>
          </a:custGeom>
          <a:solidFill>
            <a:srgbClr val="E57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Rectangle 13">
            <a:extLst>
              <a:ext uri="{FF2B5EF4-FFF2-40B4-BE49-F238E27FC236}">
                <a16:creationId xmlns:a16="http://schemas.microsoft.com/office/drawing/2014/main" id="{94680679-D65F-4975-9584-BFDEA01A6203}"/>
              </a:ext>
            </a:extLst>
          </p:cNvPr>
          <p:cNvSpPr/>
          <p:nvPr/>
        </p:nvSpPr>
        <p:spPr>
          <a:xfrm rot="19651034">
            <a:off x="3122357" y="600067"/>
            <a:ext cx="358737" cy="6798152"/>
          </a:xfrm>
          <a:prstGeom prst="rect">
            <a:avLst/>
          </a:prstGeom>
          <a:gradFill flip="none" rotWithShape="1">
            <a:gsLst>
              <a:gs pos="0">
                <a:schemeClr val="accent1">
                  <a:lumMod val="5000"/>
                  <a:lumOff val="95000"/>
                  <a:alpha val="52000"/>
                </a:schemeClr>
              </a:gs>
              <a:gs pos="100000">
                <a:schemeClr val="tx1">
                  <a:alpha val="1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07A0DC5-0159-4075-9E23-32BBEC694702}"/>
              </a:ext>
            </a:extLst>
          </p:cNvPr>
          <p:cNvSpPr/>
          <p:nvPr/>
        </p:nvSpPr>
        <p:spPr>
          <a:xfrm>
            <a:off x="187615" y="1098844"/>
            <a:ext cx="4709150" cy="5759156"/>
          </a:xfrm>
          <a:custGeom>
            <a:avLst/>
            <a:gdLst>
              <a:gd name="connsiteX0" fmla="*/ 740885 w 4372051"/>
              <a:gd name="connsiteY0" fmla="*/ 0 h 5346894"/>
              <a:gd name="connsiteX1" fmla="*/ 1238517 w 4372051"/>
              <a:gd name="connsiteY1" fmla="*/ 0 h 5346894"/>
              <a:gd name="connsiteX2" fmla="*/ 4372051 w 4372051"/>
              <a:gd name="connsiteY2" fmla="*/ 4921930 h 5346894"/>
              <a:gd name="connsiteX3" fmla="*/ 4318687 w 4372051"/>
              <a:gd name="connsiteY3" fmla="*/ 5020245 h 5346894"/>
              <a:gd name="connsiteX4" fmla="*/ 3704334 w 4372051"/>
              <a:gd name="connsiteY4" fmla="*/ 5346894 h 5346894"/>
              <a:gd name="connsiteX5" fmla="*/ 740885 w 4372051"/>
              <a:gd name="connsiteY5" fmla="*/ 5346894 h 5346894"/>
              <a:gd name="connsiteX6" fmla="*/ 0 w 4372051"/>
              <a:gd name="connsiteY6" fmla="*/ 4606009 h 5346894"/>
              <a:gd name="connsiteX7" fmla="*/ 0 w 4372051"/>
              <a:gd name="connsiteY7" fmla="*/ 740885 h 5346894"/>
              <a:gd name="connsiteX8" fmla="*/ 740885 w 4372051"/>
              <a:gd name="connsiteY8" fmla="*/ 0 h 534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051" h="5346894">
                <a:moveTo>
                  <a:pt x="740885" y="0"/>
                </a:moveTo>
                <a:lnTo>
                  <a:pt x="1238517" y="0"/>
                </a:lnTo>
                <a:lnTo>
                  <a:pt x="4372051" y="4921930"/>
                </a:lnTo>
                <a:lnTo>
                  <a:pt x="4318687" y="5020245"/>
                </a:lnTo>
                <a:cubicBezTo>
                  <a:pt x="4185545" y="5217322"/>
                  <a:pt x="3960071" y="5346894"/>
                  <a:pt x="3704334" y="5346894"/>
                </a:cubicBezTo>
                <a:lnTo>
                  <a:pt x="740885" y="5346894"/>
                </a:lnTo>
                <a:cubicBezTo>
                  <a:pt x="331706" y="5346894"/>
                  <a:pt x="0" y="5015188"/>
                  <a:pt x="0" y="4606009"/>
                </a:cubicBezTo>
                <a:lnTo>
                  <a:pt x="0" y="740885"/>
                </a:lnTo>
                <a:cubicBezTo>
                  <a:pt x="0" y="331706"/>
                  <a:pt x="331706" y="0"/>
                  <a:pt x="7408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 name="TextBox 19">
            <a:extLst>
              <a:ext uri="{FF2B5EF4-FFF2-40B4-BE49-F238E27FC236}">
                <a16:creationId xmlns:a16="http://schemas.microsoft.com/office/drawing/2014/main" id="{FC924518-68EF-4F1C-BECD-AEA67664B4D9}"/>
              </a:ext>
            </a:extLst>
          </p:cNvPr>
          <p:cNvSpPr txBox="1"/>
          <p:nvPr/>
        </p:nvSpPr>
        <p:spPr>
          <a:xfrm>
            <a:off x="371475" y="4785672"/>
            <a:ext cx="2705100" cy="1846659"/>
          </a:xfrm>
          <a:prstGeom prst="rect">
            <a:avLst/>
          </a:prstGeom>
          <a:noFill/>
        </p:spPr>
        <p:txBody>
          <a:bodyPr wrap="square" rtlCol="0">
            <a:spAutoFit/>
          </a:bodyPr>
          <a:lstStyle/>
          <a:p>
            <a:r>
              <a:rPr lang="en-GB" sz="3200" b="1" dirty="0">
                <a:latin typeface="Tw Cen MT Condensed Extra Bold" panose="020B0803020202020204" pitchFamily="34" charset="0"/>
                <a:cs typeface="Aparajita" panose="020B0502040204020203" pitchFamily="18" charset="0"/>
              </a:rPr>
              <a:t>Three main types of access control systems:</a:t>
            </a:r>
          </a:p>
          <a:p>
            <a:endParaRPr lang="en-GB" dirty="0"/>
          </a:p>
        </p:txBody>
      </p:sp>
      <p:sp>
        <p:nvSpPr>
          <p:cNvPr id="21" name="TextBox 20">
            <a:extLst>
              <a:ext uri="{FF2B5EF4-FFF2-40B4-BE49-F238E27FC236}">
                <a16:creationId xmlns:a16="http://schemas.microsoft.com/office/drawing/2014/main" id="{76D46FCC-FBF7-4374-99EF-CA3B0F023EE8}"/>
              </a:ext>
            </a:extLst>
          </p:cNvPr>
          <p:cNvSpPr txBox="1"/>
          <p:nvPr/>
        </p:nvSpPr>
        <p:spPr>
          <a:xfrm>
            <a:off x="3879436" y="1354672"/>
            <a:ext cx="3921202" cy="400110"/>
          </a:xfrm>
          <a:prstGeom prst="rect">
            <a:avLst/>
          </a:prstGeom>
          <a:noFill/>
        </p:spPr>
        <p:txBody>
          <a:bodyPr wrap="none" rtlCol="0">
            <a:spAutoFit/>
          </a:bodyPr>
          <a:lstStyle/>
          <a:p>
            <a:pPr lvl="1"/>
            <a:r>
              <a:rPr lang="en-GB" sz="2000" dirty="0">
                <a:latin typeface="Tw Cen MT Condensed Extra Bold" panose="020B0803020202020204" pitchFamily="34" charset="0"/>
              </a:rPr>
              <a:t>Discretionary Access Control (DAC)</a:t>
            </a:r>
          </a:p>
        </p:txBody>
      </p:sp>
      <p:sp>
        <p:nvSpPr>
          <p:cNvPr id="22" name="TextBox 21">
            <a:extLst>
              <a:ext uri="{FF2B5EF4-FFF2-40B4-BE49-F238E27FC236}">
                <a16:creationId xmlns:a16="http://schemas.microsoft.com/office/drawing/2014/main" id="{DB95EB02-42F0-4B95-A283-EAC72E28C672}"/>
              </a:ext>
            </a:extLst>
          </p:cNvPr>
          <p:cNvSpPr txBox="1"/>
          <p:nvPr/>
        </p:nvSpPr>
        <p:spPr>
          <a:xfrm>
            <a:off x="4896765" y="3066608"/>
            <a:ext cx="3897157" cy="400110"/>
          </a:xfrm>
          <a:prstGeom prst="rect">
            <a:avLst/>
          </a:prstGeom>
          <a:noFill/>
        </p:spPr>
        <p:txBody>
          <a:bodyPr wrap="none" rtlCol="0">
            <a:spAutoFit/>
          </a:bodyPr>
          <a:lstStyle/>
          <a:p>
            <a:pPr lvl="1"/>
            <a:r>
              <a:rPr lang="en-GB" sz="2000" dirty="0">
                <a:latin typeface="Tw Cen MT Condensed Extra Bold" panose="020B0803020202020204" pitchFamily="34" charset="0"/>
              </a:rPr>
              <a:t>Role Based Access Control (RBAC) </a:t>
            </a:r>
          </a:p>
        </p:txBody>
      </p:sp>
      <p:sp>
        <p:nvSpPr>
          <p:cNvPr id="23" name="TextBox 22">
            <a:extLst>
              <a:ext uri="{FF2B5EF4-FFF2-40B4-BE49-F238E27FC236}">
                <a16:creationId xmlns:a16="http://schemas.microsoft.com/office/drawing/2014/main" id="{0EAF1F10-8639-4714-A02B-EA4D9EA906FD}"/>
              </a:ext>
            </a:extLst>
          </p:cNvPr>
          <p:cNvSpPr txBox="1"/>
          <p:nvPr/>
        </p:nvSpPr>
        <p:spPr>
          <a:xfrm>
            <a:off x="5555653" y="4690261"/>
            <a:ext cx="3768724" cy="400110"/>
          </a:xfrm>
          <a:prstGeom prst="rect">
            <a:avLst/>
          </a:prstGeom>
          <a:noFill/>
        </p:spPr>
        <p:txBody>
          <a:bodyPr wrap="none" rtlCol="0">
            <a:spAutoFit/>
          </a:bodyPr>
          <a:lstStyle/>
          <a:p>
            <a:pPr lvl="1"/>
            <a:r>
              <a:rPr lang="en-GB" sz="2000" dirty="0">
                <a:latin typeface="Tw Cen MT Condensed Extra Bold" panose="020B0803020202020204" pitchFamily="34" charset="0"/>
              </a:rPr>
              <a:t>Mandatory Access Control (MAC)</a:t>
            </a:r>
          </a:p>
        </p:txBody>
      </p:sp>
      <p:sp>
        <p:nvSpPr>
          <p:cNvPr id="24" name="TextBox 23">
            <a:extLst>
              <a:ext uri="{FF2B5EF4-FFF2-40B4-BE49-F238E27FC236}">
                <a16:creationId xmlns:a16="http://schemas.microsoft.com/office/drawing/2014/main" id="{99CA1687-147D-4E7C-A8F1-9BE0AF3EF979}"/>
              </a:ext>
            </a:extLst>
          </p:cNvPr>
          <p:cNvSpPr txBox="1"/>
          <p:nvPr/>
        </p:nvSpPr>
        <p:spPr>
          <a:xfrm>
            <a:off x="2873380" y="1724004"/>
            <a:ext cx="6661145" cy="923330"/>
          </a:xfrm>
          <a:prstGeom prst="rect">
            <a:avLst/>
          </a:prstGeom>
          <a:noFill/>
        </p:spPr>
        <p:txBody>
          <a:bodyPr wrap="square" rtlCol="0">
            <a:spAutoFit/>
          </a:bodyPr>
          <a:lstStyle/>
          <a:p>
            <a:r>
              <a:rPr lang="en-GB" dirty="0"/>
              <a:t>DAC assigns access rights based on rules specified by users. Subjects can determine who has access to their objects. The DAC model takes advantage of using access control lists (ACLs) and capability tables. </a:t>
            </a:r>
          </a:p>
        </p:txBody>
      </p:sp>
      <p:sp>
        <p:nvSpPr>
          <p:cNvPr id="25" name="TextBox 24">
            <a:extLst>
              <a:ext uri="{FF2B5EF4-FFF2-40B4-BE49-F238E27FC236}">
                <a16:creationId xmlns:a16="http://schemas.microsoft.com/office/drawing/2014/main" id="{A7A75FA2-AC49-4BE3-AF79-3A9403985036}"/>
              </a:ext>
            </a:extLst>
          </p:cNvPr>
          <p:cNvSpPr txBox="1"/>
          <p:nvPr/>
        </p:nvSpPr>
        <p:spPr>
          <a:xfrm>
            <a:off x="3810000" y="3373930"/>
            <a:ext cx="7070584" cy="1200329"/>
          </a:xfrm>
          <a:custGeom>
            <a:avLst/>
            <a:gdLst>
              <a:gd name="connsiteX0" fmla="*/ 0 w 7383121"/>
              <a:gd name="connsiteY0" fmla="*/ 0 h 1754326"/>
              <a:gd name="connsiteX1" fmla="*/ 7383121 w 7383121"/>
              <a:gd name="connsiteY1" fmla="*/ 0 h 1754326"/>
              <a:gd name="connsiteX2" fmla="*/ 7383121 w 7383121"/>
              <a:gd name="connsiteY2" fmla="*/ 1754326 h 1754326"/>
              <a:gd name="connsiteX3" fmla="*/ 0 w 7383121"/>
              <a:gd name="connsiteY3" fmla="*/ 1754326 h 1754326"/>
              <a:gd name="connsiteX4" fmla="*/ 0 w 7383121"/>
              <a:gd name="connsiteY4" fmla="*/ 0 h 1754326"/>
              <a:gd name="connsiteX0" fmla="*/ 0 w 7649821"/>
              <a:gd name="connsiteY0" fmla="*/ 0 h 1792426"/>
              <a:gd name="connsiteX1" fmla="*/ 7649821 w 7649821"/>
              <a:gd name="connsiteY1" fmla="*/ 38100 h 1792426"/>
              <a:gd name="connsiteX2" fmla="*/ 7649821 w 7649821"/>
              <a:gd name="connsiteY2" fmla="*/ 1792426 h 1792426"/>
              <a:gd name="connsiteX3" fmla="*/ 266700 w 7649821"/>
              <a:gd name="connsiteY3" fmla="*/ 1792426 h 1792426"/>
              <a:gd name="connsiteX4" fmla="*/ 0 w 7649821"/>
              <a:gd name="connsiteY4" fmla="*/ 0 h 1792426"/>
              <a:gd name="connsiteX0" fmla="*/ 0 w 7649821"/>
              <a:gd name="connsiteY0" fmla="*/ 0 h 1792426"/>
              <a:gd name="connsiteX1" fmla="*/ 7649821 w 7649821"/>
              <a:gd name="connsiteY1" fmla="*/ 38100 h 1792426"/>
              <a:gd name="connsiteX2" fmla="*/ 7649821 w 7649821"/>
              <a:gd name="connsiteY2" fmla="*/ 1792426 h 1792426"/>
              <a:gd name="connsiteX3" fmla="*/ 600075 w 7649821"/>
              <a:gd name="connsiteY3" fmla="*/ 1278076 h 1792426"/>
              <a:gd name="connsiteX4" fmla="*/ 0 w 7649821"/>
              <a:gd name="connsiteY4" fmla="*/ 0 h 1792426"/>
              <a:gd name="connsiteX0" fmla="*/ 0 w 7754596"/>
              <a:gd name="connsiteY0" fmla="*/ 0 h 1782901"/>
              <a:gd name="connsiteX1" fmla="*/ 7754596 w 7754596"/>
              <a:gd name="connsiteY1" fmla="*/ 28575 h 1782901"/>
              <a:gd name="connsiteX2" fmla="*/ 7754596 w 7754596"/>
              <a:gd name="connsiteY2" fmla="*/ 1782901 h 1782901"/>
              <a:gd name="connsiteX3" fmla="*/ 704850 w 7754596"/>
              <a:gd name="connsiteY3" fmla="*/ 1268551 h 1782901"/>
              <a:gd name="connsiteX4" fmla="*/ 0 w 7754596"/>
              <a:gd name="connsiteY4" fmla="*/ 0 h 1782901"/>
              <a:gd name="connsiteX0" fmla="*/ 0 w 7754596"/>
              <a:gd name="connsiteY0" fmla="*/ 0 h 1268551"/>
              <a:gd name="connsiteX1" fmla="*/ 7754596 w 7754596"/>
              <a:gd name="connsiteY1" fmla="*/ 28575 h 1268551"/>
              <a:gd name="connsiteX2" fmla="*/ 7316446 w 7754596"/>
              <a:gd name="connsiteY2" fmla="*/ 1259026 h 1268551"/>
              <a:gd name="connsiteX3" fmla="*/ 704850 w 7754596"/>
              <a:gd name="connsiteY3" fmla="*/ 1268551 h 1268551"/>
              <a:gd name="connsiteX4" fmla="*/ 0 w 7754596"/>
              <a:gd name="connsiteY4" fmla="*/ 0 h 1268551"/>
              <a:gd name="connsiteX0" fmla="*/ 0 w 7383121"/>
              <a:gd name="connsiteY0" fmla="*/ 0 h 1268551"/>
              <a:gd name="connsiteX1" fmla="*/ 7383121 w 7383121"/>
              <a:gd name="connsiteY1" fmla="*/ 0 h 1268551"/>
              <a:gd name="connsiteX2" fmla="*/ 7316446 w 7383121"/>
              <a:gd name="connsiteY2" fmla="*/ 1259026 h 1268551"/>
              <a:gd name="connsiteX3" fmla="*/ 704850 w 7383121"/>
              <a:gd name="connsiteY3" fmla="*/ 1268551 h 1268551"/>
              <a:gd name="connsiteX4" fmla="*/ 0 w 7383121"/>
              <a:gd name="connsiteY4" fmla="*/ 0 h 12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121" h="1268551">
                <a:moveTo>
                  <a:pt x="0" y="0"/>
                </a:moveTo>
                <a:lnTo>
                  <a:pt x="7383121" y="0"/>
                </a:lnTo>
                <a:lnTo>
                  <a:pt x="7316446" y="1259026"/>
                </a:lnTo>
                <a:lnTo>
                  <a:pt x="704850" y="1268551"/>
                </a:lnTo>
                <a:lnTo>
                  <a:pt x="0" y="0"/>
                </a:lnTo>
                <a:close/>
              </a:path>
            </a:pathLst>
          </a:custGeom>
          <a:noFill/>
        </p:spPr>
        <p:txBody>
          <a:bodyPr wrap="square" rtlCol="0">
            <a:spAutoFit/>
          </a:bodyPr>
          <a:lstStyle/>
          <a:p>
            <a:r>
              <a:rPr lang="en-GB" dirty="0"/>
              <a:t>RBAC is used when system administrators need to assign rights based on organizational roles instead of individual user accounts. Addresses the principle of ‘least privilege’. This gives an individual only the access needed to do their job, since access is connected to their job.</a:t>
            </a:r>
          </a:p>
        </p:txBody>
      </p:sp>
      <p:sp>
        <p:nvSpPr>
          <p:cNvPr id="26" name="TextBox 25">
            <a:extLst>
              <a:ext uri="{FF2B5EF4-FFF2-40B4-BE49-F238E27FC236}">
                <a16:creationId xmlns:a16="http://schemas.microsoft.com/office/drawing/2014/main" id="{5EF55DBA-535C-40DB-8F32-41298F29A93B}"/>
              </a:ext>
            </a:extLst>
          </p:cNvPr>
          <p:cNvSpPr txBox="1"/>
          <p:nvPr/>
        </p:nvSpPr>
        <p:spPr>
          <a:xfrm>
            <a:off x="4896765" y="4954303"/>
            <a:ext cx="7107620" cy="1477328"/>
          </a:xfrm>
          <a:prstGeom prst="rect">
            <a:avLst/>
          </a:prstGeom>
          <a:noFill/>
        </p:spPr>
        <p:txBody>
          <a:bodyPr wrap="square" rtlCol="0">
            <a:spAutoFit/>
          </a:bodyPr>
          <a:lstStyle/>
          <a:p>
            <a:r>
              <a:rPr lang="en-GB" dirty="0"/>
              <a:t>Strictest of all levels of access control systems. Commonly used by the government. An hierarchical approach to control access to files/resources. Access to resource objects is controlled by the settings defined by a system administrator. It is not possible for users to change access control of a resource. </a:t>
            </a:r>
          </a:p>
        </p:txBody>
      </p:sp>
    </p:spTree>
    <p:extLst>
      <p:ext uri="{BB962C8B-B14F-4D97-AF65-F5344CB8AC3E}">
        <p14:creationId xmlns:p14="http://schemas.microsoft.com/office/powerpoint/2010/main" val="1815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000"/>
                                        <p:tgtEl>
                                          <p:spTgt spid="21"/>
                                        </p:tgtEl>
                                      </p:cBhvr>
                                    </p:animEffect>
                                  </p:childTnLst>
                                </p:cTn>
                              </p:par>
                            </p:childTnLst>
                          </p:cTn>
                        </p:par>
                        <p:par>
                          <p:cTn id="33" fill="hold">
                            <p:stCondLst>
                              <p:cond delay="1000"/>
                            </p:stCondLst>
                            <p:childTnLst>
                              <p:par>
                                <p:cTn id="34" presetID="1" presetClass="entr" presetSubtype="0" fill="hold" grpId="0" nodeType="afterEffect">
                                  <p:stCondLst>
                                    <p:cond delay="5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0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249"/>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1000"/>
                                        <p:tgtEl>
                                          <p:spTgt spid="23"/>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9" grpId="0" animBg="1"/>
      <p:bldP spid="20" grpId="0"/>
      <p:bldP spid="21" grpId="0"/>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DAC9-AD03-4844-B698-D7229CA29EAE}"/>
              </a:ext>
            </a:extLst>
          </p:cNvPr>
          <p:cNvSpPr>
            <a:spLocks noGrp="1"/>
          </p:cNvSpPr>
          <p:nvPr>
            <p:ph type="title"/>
          </p:nvPr>
        </p:nvSpPr>
        <p:spPr/>
        <p:txBody>
          <a:bodyPr/>
          <a:lstStyle/>
          <a:p>
            <a:r>
              <a:rPr lang="en-GB" dirty="0"/>
              <a:t>Physical Security</a:t>
            </a:r>
          </a:p>
        </p:txBody>
      </p:sp>
      <p:sp>
        <p:nvSpPr>
          <p:cNvPr id="3" name="Content Placeholder 2">
            <a:extLst>
              <a:ext uri="{FF2B5EF4-FFF2-40B4-BE49-F238E27FC236}">
                <a16:creationId xmlns:a16="http://schemas.microsoft.com/office/drawing/2014/main" id="{E809D01B-6AC8-4232-835D-FEEE3F0AAFF0}"/>
              </a:ext>
            </a:extLst>
          </p:cNvPr>
          <p:cNvSpPr>
            <a:spLocks noGrp="1"/>
          </p:cNvSpPr>
          <p:nvPr>
            <p:ph idx="1"/>
          </p:nvPr>
        </p:nvSpPr>
        <p:spPr/>
        <p:txBody>
          <a:bodyPr/>
          <a:lstStyle/>
          <a:p>
            <a:r>
              <a:rPr lang="en-GB" dirty="0"/>
              <a:t>The protection of personnel, hardware, software, networks and data from physical actions and events that could cause serious loss or damage to an enterprise, agency or institution</a:t>
            </a:r>
          </a:p>
          <a:p>
            <a:r>
              <a:rPr lang="en-GB" dirty="0"/>
              <a:t>Includes protection from fire, flood, natural disasters, burglary, theft, vandalism and terrorism.</a:t>
            </a:r>
          </a:p>
          <a:p>
            <a:r>
              <a:rPr lang="en-GB" dirty="0"/>
              <a:t>Good infographic here: </a:t>
            </a:r>
            <a:r>
              <a:rPr lang="en-GB" dirty="0">
                <a:hlinkClick r:id="rId3"/>
              </a:rPr>
              <a:t>https://www.trendmicro.com/vinfo/ae/security/news/internet-of-things/protecting-physical-security-systems-against-network-attacks</a:t>
            </a:r>
            <a:endParaRPr lang="en-GB" dirty="0"/>
          </a:p>
          <a:p>
            <a:endParaRPr lang="en-GB" dirty="0"/>
          </a:p>
        </p:txBody>
      </p:sp>
    </p:spTree>
    <p:extLst>
      <p:ext uri="{BB962C8B-B14F-4D97-AF65-F5344CB8AC3E}">
        <p14:creationId xmlns:p14="http://schemas.microsoft.com/office/powerpoint/2010/main" val="3233110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FF04-4748-451F-8B88-817707C4F01A}"/>
              </a:ext>
            </a:extLst>
          </p:cNvPr>
          <p:cNvSpPr>
            <a:spLocks noGrp="1"/>
          </p:cNvSpPr>
          <p:nvPr>
            <p:ph type="title"/>
          </p:nvPr>
        </p:nvSpPr>
        <p:spPr/>
        <p:txBody>
          <a:bodyPr/>
          <a:lstStyle/>
          <a:p>
            <a:r>
              <a:rPr lang="en-GB" dirty="0"/>
              <a:t>TCP Ports - What is a TCP Port?</a:t>
            </a:r>
          </a:p>
        </p:txBody>
      </p:sp>
      <p:sp>
        <p:nvSpPr>
          <p:cNvPr id="3" name="Content Placeholder 2">
            <a:extLst>
              <a:ext uri="{FF2B5EF4-FFF2-40B4-BE49-F238E27FC236}">
                <a16:creationId xmlns:a16="http://schemas.microsoft.com/office/drawing/2014/main" id="{8E100259-901E-4CF3-B280-93C820E5A333}"/>
              </a:ext>
            </a:extLst>
          </p:cNvPr>
          <p:cNvSpPr>
            <a:spLocks noGrp="1"/>
          </p:cNvSpPr>
          <p:nvPr>
            <p:ph idx="1"/>
          </p:nvPr>
        </p:nvSpPr>
        <p:spPr/>
        <p:txBody>
          <a:bodyPr>
            <a:normAutofit/>
          </a:bodyPr>
          <a:lstStyle/>
          <a:p>
            <a:r>
              <a:rPr lang="en-GB" sz="3600" dirty="0"/>
              <a:t>An application or service-specific endpoint identifier</a:t>
            </a:r>
          </a:p>
          <a:p>
            <a:r>
              <a:rPr lang="en-GB" sz="3600" dirty="0"/>
              <a:t>Example: HTTP (80), FTP (21), Telnet (23)</a:t>
            </a:r>
          </a:p>
          <a:p>
            <a:r>
              <a:rPr lang="en-GB" sz="3600" dirty="0"/>
              <a:t>Socket = IP Address + Port Number </a:t>
            </a:r>
          </a:p>
          <a:p>
            <a:pPr lvl="1"/>
            <a:r>
              <a:rPr lang="en-GB" sz="3200" dirty="0"/>
              <a:t>1 host can host multiple instances of the same service by using different port numbers (or IP’s)</a:t>
            </a:r>
          </a:p>
        </p:txBody>
      </p:sp>
    </p:spTree>
    <p:extLst>
      <p:ext uri="{BB962C8B-B14F-4D97-AF65-F5344CB8AC3E}">
        <p14:creationId xmlns:p14="http://schemas.microsoft.com/office/powerpoint/2010/main" val="3919298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FF04-4748-451F-8B88-817707C4F01A}"/>
              </a:ext>
            </a:extLst>
          </p:cNvPr>
          <p:cNvSpPr>
            <a:spLocks noGrp="1"/>
          </p:cNvSpPr>
          <p:nvPr>
            <p:ph type="title"/>
          </p:nvPr>
        </p:nvSpPr>
        <p:spPr/>
        <p:txBody>
          <a:bodyPr/>
          <a:lstStyle/>
          <a:p>
            <a:r>
              <a:rPr lang="en-GB" dirty="0"/>
              <a:t>TCP Ports - Uses</a:t>
            </a:r>
          </a:p>
        </p:txBody>
      </p:sp>
      <p:sp>
        <p:nvSpPr>
          <p:cNvPr id="6" name="Freeform: Shape 5">
            <a:extLst>
              <a:ext uri="{FF2B5EF4-FFF2-40B4-BE49-F238E27FC236}">
                <a16:creationId xmlns:a16="http://schemas.microsoft.com/office/drawing/2014/main" id="{C53D6899-930F-4392-AE58-0F6261EA4BE1}"/>
              </a:ext>
            </a:extLst>
          </p:cNvPr>
          <p:cNvSpPr/>
          <p:nvPr/>
        </p:nvSpPr>
        <p:spPr>
          <a:xfrm>
            <a:off x="2505896" y="1816692"/>
            <a:ext cx="7707629" cy="1006721"/>
          </a:xfrm>
          <a:custGeom>
            <a:avLst/>
            <a:gdLst>
              <a:gd name="connsiteX0" fmla="*/ 0 w 7707629"/>
              <a:gd name="connsiteY0" fmla="*/ 0 h 1006719"/>
              <a:gd name="connsiteX1" fmla="*/ 7204270 w 7707629"/>
              <a:gd name="connsiteY1" fmla="*/ 0 h 1006719"/>
              <a:gd name="connsiteX2" fmla="*/ 7707629 w 7707629"/>
              <a:gd name="connsiteY2" fmla="*/ 503360 h 1006719"/>
              <a:gd name="connsiteX3" fmla="*/ 7204270 w 7707629"/>
              <a:gd name="connsiteY3" fmla="*/ 1006719 h 1006719"/>
              <a:gd name="connsiteX4" fmla="*/ 0 w 7707629"/>
              <a:gd name="connsiteY4" fmla="*/ 1006719 h 1006719"/>
              <a:gd name="connsiteX5" fmla="*/ 0 w 7707629"/>
              <a:gd name="connsiteY5" fmla="*/ 0 h 100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006719">
                <a:moveTo>
                  <a:pt x="7707629" y="1006718"/>
                </a:moveTo>
                <a:lnTo>
                  <a:pt x="503359" y="1006718"/>
                </a:lnTo>
                <a:lnTo>
                  <a:pt x="0" y="503359"/>
                </a:lnTo>
                <a:lnTo>
                  <a:pt x="503359" y="1"/>
                </a:lnTo>
                <a:lnTo>
                  <a:pt x="7707629" y="1"/>
                </a:lnTo>
                <a:lnTo>
                  <a:pt x="7707629" y="10067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615" tIns="106681" rIns="199136" bIns="106681" numCol="1" spcCol="1270" anchor="ctr" anchorCtr="0">
            <a:noAutofit/>
          </a:bodyPr>
          <a:lstStyle/>
          <a:p>
            <a:pPr marL="0" lvl="0" indent="0" algn="ctr" defTabSz="1244600">
              <a:lnSpc>
                <a:spcPct val="90000"/>
              </a:lnSpc>
              <a:spcBef>
                <a:spcPct val="0"/>
              </a:spcBef>
              <a:spcAft>
                <a:spcPct val="35000"/>
              </a:spcAft>
              <a:buNone/>
            </a:pPr>
            <a:r>
              <a:rPr lang="en-GB" sz="2800" kern="1200"/>
              <a:t>Server application configuration (Oracle, Sharepoint, etc.)</a:t>
            </a:r>
          </a:p>
        </p:txBody>
      </p:sp>
      <p:sp>
        <p:nvSpPr>
          <p:cNvPr id="7" name="Oval 6">
            <a:extLst>
              <a:ext uri="{FF2B5EF4-FFF2-40B4-BE49-F238E27FC236}">
                <a16:creationId xmlns:a16="http://schemas.microsoft.com/office/drawing/2014/main" id="{1AC4468B-08E0-4DE6-A5DA-5907EB88F882}"/>
              </a:ext>
            </a:extLst>
          </p:cNvPr>
          <p:cNvSpPr/>
          <p:nvPr/>
        </p:nvSpPr>
        <p:spPr>
          <a:xfrm>
            <a:off x="2002536" y="1816693"/>
            <a:ext cx="1006719" cy="1006719"/>
          </a:xfrm>
          <a:prstGeom prst="ellipse">
            <a:avLst/>
          </a:prstGeom>
          <a:solidFill>
            <a:schemeClr val="tx1">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ADC3C8AE-26E7-4B8B-95AD-ACD63D92EDC8}"/>
              </a:ext>
            </a:extLst>
          </p:cNvPr>
          <p:cNvSpPr/>
          <p:nvPr/>
        </p:nvSpPr>
        <p:spPr>
          <a:xfrm>
            <a:off x="2505896" y="3123925"/>
            <a:ext cx="7707629" cy="1006721"/>
          </a:xfrm>
          <a:custGeom>
            <a:avLst/>
            <a:gdLst>
              <a:gd name="connsiteX0" fmla="*/ 0 w 7707629"/>
              <a:gd name="connsiteY0" fmla="*/ 0 h 1006719"/>
              <a:gd name="connsiteX1" fmla="*/ 7204270 w 7707629"/>
              <a:gd name="connsiteY1" fmla="*/ 0 h 1006719"/>
              <a:gd name="connsiteX2" fmla="*/ 7707629 w 7707629"/>
              <a:gd name="connsiteY2" fmla="*/ 503360 h 1006719"/>
              <a:gd name="connsiteX3" fmla="*/ 7204270 w 7707629"/>
              <a:gd name="connsiteY3" fmla="*/ 1006719 h 1006719"/>
              <a:gd name="connsiteX4" fmla="*/ 0 w 7707629"/>
              <a:gd name="connsiteY4" fmla="*/ 1006719 h 1006719"/>
              <a:gd name="connsiteX5" fmla="*/ 0 w 7707629"/>
              <a:gd name="connsiteY5" fmla="*/ 0 h 100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006719">
                <a:moveTo>
                  <a:pt x="7707629" y="1006718"/>
                </a:moveTo>
                <a:lnTo>
                  <a:pt x="503359" y="1006718"/>
                </a:lnTo>
                <a:lnTo>
                  <a:pt x="0" y="503359"/>
                </a:lnTo>
                <a:lnTo>
                  <a:pt x="503359" y="1"/>
                </a:lnTo>
                <a:lnTo>
                  <a:pt x="7707629" y="1"/>
                </a:lnTo>
                <a:lnTo>
                  <a:pt x="7707629" y="10067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615" tIns="106681" rIns="199136" bIns="106681" numCol="1" spcCol="1270" anchor="ctr" anchorCtr="0">
            <a:noAutofit/>
          </a:bodyPr>
          <a:lstStyle/>
          <a:p>
            <a:pPr marL="0" lvl="0" indent="0" algn="ctr" defTabSz="1244600">
              <a:lnSpc>
                <a:spcPct val="90000"/>
              </a:lnSpc>
              <a:spcBef>
                <a:spcPct val="0"/>
              </a:spcBef>
              <a:spcAft>
                <a:spcPct val="35000"/>
              </a:spcAft>
              <a:buNone/>
            </a:pPr>
            <a:r>
              <a:rPr lang="en-GB" sz="2800" kern="1200"/>
              <a:t>Service addressing (http://gloscol.ac.uk:1988)</a:t>
            </a:r>
          </a:p>
        </p:txBody>
      </p:sp>
      <p:sp>
        <p:nvSpPr>
          <p:cNvPr id="9" name="Oval 8">
            <a:extLst>
              <a:ext uri="{FF2B5EF4-FFF2-40B4-BE49-F238E27FC236}">
                <a16:creationId xmlns:a16="http://schemas.microsoft.com/office/drawing/2014/main" id="{1D106C1A-EFCD-4E48-A71C-9BFEAA478F2E}"/>
              </a:ext>
            </a:extLst>
          </p:cNvPr>
          <p:cNvSpPr/>
          <p:nvPr/>
        </p:nvSpPr>
        <p:spPr>
          <a:xfrm>
            <a:off x="2002536" y="3123926"/>
            <a:ext cx="1006719" cy="1006719"/>
          </a:xfrm>
          <a:prstGeom prst="ellipse">
            <a:avLst/>
          </a:prstGeom>
          <a:solidFill>
            <a:schemeClr val="tx1">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0DF23341-3017-4C5A-B889-87BAE6D051DF}"/>
              </a:ext>
            </a:extLst>
          </p:cNvPr>
          <p:cNvSpPr/>
          <p:nvPr/>
        </p:nvSpPr>
        <p:spPr>
          <a:xfrm>
            <a:off x="2505896" y="4431158"/>
            <a:ext cx="7707629" cy="1006721"/>
          </a:xfrm>
          <a:custGeom>
            <a:avLst/>
            <a:gdLst>
              <a:gd name="connsiteX0" fmla="*/ 0 w 7707629"/>
              <a:gd name="connsiteY0" fmla="*/ 0 h 1006719"/>
              <a:gd name="connsiteX1" fmla="*/ 7204270 w 7707629"/>
              <a:gd name="connsiteY1" fmla="*/ 0 h 1006719"/>
              <a:gd name="connsiteX2" fmla="*/ 7707629 w 7707629"/>
              <a:gd name="connsiteY2" fmla="*/ 503360 h 1006719"/>
              <a:gd name="connsiteX3" fmla="*/ 7204270 w 7707629"/>
              <a:gd name="connsiteY3" fmla="*/ 1006719 h 1006719"/>
              <a:gd name="connsiteX4" fmla="*/ 0 w 7707629"/>
              <a:gd name="connsiteY4" fmla="*/ 1006719 h 1006719"/>
              <a:gd name="connsiteX5" fmla="*/ 0 w 7707629"/>
              <a:gd name="connsiteY5" fmla="*/ 0 h 100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006719">
                <a:moveTo>
                  <a:pt x="7707629" y="1006718"/>
                </a:moveTo>
                <a:lnTo>
                  <a:pt x="503359" y="1006718"/>
                </a:lnTo>
                <a:lnTo>
                  <a:pt x="0" y="503359"/>
                </a:lnTo>
                <a:lnTo>
                  <a:pt x="503359" y="1"/>
                </a:lnTo>
                <a:lnTo>
                  <a:pt x="7707629" y="1"/>
                </a:lnTo>
                <a:lnTo>
                  <a:pt x="7707629" y="10067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615" tIns="106681" rIns="199136" bIns="106681" numCol="1" spcCol="1270" anchor="ctr" anchorCtr="0">
            <a:noAutofit/>
          </a:bodyPr>
          <a:lstStyle/>
          <a:p>
            <a:pPr marL="0" lvl="0" indent="0" algn="ctr" defTabSz="1244600">
              <a:lnSpc>
                <a:spcPct val="90000"/>
              </a:lnSpc>
              <a:spcBef>
                <a:spcPct val="0"/>
              </a:spcBef>
              <a:spcAft>
                <a:spcPct val="35000"/>
              </a:spcAft>
              <a:buNone/>
            </a:pPr>
            <a:r>
              <a:rPr lang="en-GB" sz="2800" kern="1200"/>
              <a:t>Identifying rogue processes (malware)</a:t>
            </a:r>
          </a:p>
        </p:txBody>
      </p:sp>
      <p:sp>
        <p:nvSpPr>
          <p:cNvPr id="11" name="Oval 10">
            <a:extLst>
              <a:ext uri="{FF2B5EF4-FFF2-40B4-BE49-F238E27FC236}">
                <a16:creationId xmlns:a16="http://schemas.microsoft.com/office/drawing/2014/main" id="{8113A2CD-93C4-43D9-9BA9-616D33B385B8}"/>
              </a:ext>
            </a:extLst>
          </p:cNvPr>
          <p:cNvSpPr/>
          <p:nvPr/>
        </p:nvSpPr>
        <p:spPr>
          <a:xfrm>
            <a:off x="2002536" y="4431159"/>
            <a:ext cx="1006719" cy="1006719"/>
          </a:xfrm>
          <a:prstGeom prst="ellipse">
            <a:avLst/>
          </a:prstGeom>
          <a:solidFill>
            <a:schemeClr val="tx1">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id="{FE4183B0-4864-4B74-B96C-9BED69ED3BBA}"/>
              </a:ext>
            </a:extLst>
          </p:cNvPr>
          <p:cNvSpPr/>
          <p:nvPr/>
        </p:nvSpPr>
        <p:spPr>
          <a:xfrm>
            <a:off x="2505896" y="5738391"/>
            <a:ext cx="7707629" cy="1006720"/>
          </a:xfrm>
          <a:custGeom>
            <a:avLst/>
            <a:gdLst>
              <a:gd name="connsiteX0" fmla="*/ 0 w 7707629"/>
              <a:gd name="connsiteY0" fmla="*/ 0 h 1006719"/>
              <a:gd name="connsiteX1" fmla="*/ 7204270 w 7707629"/>
              <a:gd name="connsiteY1" fmla="*/ 0 h 1006719"/>
              <a:gd name="connsiteX2" fmla="*/ 7707629 w 7707629"/>
              <a:gd name="connsiteY2" fmla="*/ 503360 h 1006719"/>
              <a:gd name="connsiteX3" fmla="*/ 7204270 w 7707629"/>
              <a:gd name="connsiteY3" fmla="*/ 1006719 h 1006719"/>
              <a:gd name="connsiteX4" fmla="*/ 0 w 7707629"/>
              <a:gd name="connsiteY4" fmla="*/ 1006719 h 1006719"/>
              <a:gd name="connsiteX5" fmla="*/ 0 w 7707629"/>
              <a:gd name="connsiteY5" fmla="*/ 0 h 100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006719">
                <a:moveTo>
                  <a:pt x="7707629" y="1006718"/>
                </a:moveTo>
                <a:lnTo>
                  <a:pt x="503359" y="1006718"/>
                </a:lnTo>
                <a:lnTo>
                  <a:pt x="0" y="503359"/>
                </a:lnTo>
                <a:lnTo>
                  <a:pt x="503359" y="1"/>
                </a:lnTo>
                <a:lnTo>
                  <a:pt x="7707629" y="1"/>
                </a:lnTo>
                <a:lnTo>
                  <a:pt x="7707629" y="10067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615" tIns="106681"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a:t>Firewall configuration (port rules)</a:t>
            </a:r>
          </a:p>
        </p:txBody>
      </p:sp>
      <p:sp>
        <p:nvSpPr>
          <p:cNvPr id="13" name="Oval 12">
            <a:extLst>
              <a:ext uri="{FF2B5EF4-FFF2-40B4-BE49-F238E27FC236}">
                <a16:creationId xmlns:a16="http://schemas.microsoft.com/office/drawing/2014/main" id="{CB3E0FDD-9325-43D5-9402-7651AFF50B30}"/>
              </a:ext>
            </a:extLst>
          </p:cNvPr>
          <p:cNvSpPr/>
          <p:nvPr/>
        </p:nvSpPr>
        <p:spPr>
          <a:xfrm>
            <a:off x="2002536" y="5738392"/>
            <a:ext cx="1006719" cy="1006719"/>
          </a:xfrm>
          <a:prstGeom prst="ellipse">
            <a:avLst/>
          </a:prstGeom>
          <a:solidFill>
            <a:schemeClr val="tx1">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Graphic 14" descr="Binary">
            <a:extLst>
              <a:ext uri="{FF2B5EF4-FFF2-40B4-BE49-F238E27FC236}">
                <a16:creationId xmlns:a16="http://schemas.microsoft.com/office/drawing/2014/main" id="{359A0263-AF20-4E2B-A2B3-CC3819EE78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35895" y="5975875"/>
            <a:ext cx="540000" cy="540000"/>
          </a:xfrm>
          <a:prstGeom prst="rect">
            <a:avLst/>
          </a:prstGeom>
        </p:spPr>
      </p:pic>
      <p:pic>
        <p:nvPicPr>
          <p:cNvPr id="17" name="Graphic 16" descr="Server">
            <a:extLst>
              <a:ext uri="{FF2B5EF4-FFF2-40B4-BE49-F238E27FC236}">
                <a16:creationId xmlns:a16="http://schemas.microsoft.com/office/drawing/2014/main" id="{51AD0EFF-7648-48D6-8666-D1CCC90024D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35895" y="3320646"/>
            <a:ext cx="540000" cy="540000"/>
          </a:xfrm>
          <a:prstGeom prst="rect">
            <a:avLst/>
          </a:prstGeom>
        </p:spPr>
      </p:pic>
      <p:pic>
        <p:nvPicPr>
          <p:cNvPr id="19" name="Graphic 18" descr="Bug">
            <a:extLst>
              <a:ext uri="{FF2B5EF4-FFF2-40B4-BE49-F238E27FC236}">
                <a16:creationId xmlns:a16="http://schemas.microsoft.com/office/drawing/2014/main" id="{D313F339-A958-4E80-BDA3-C11448E99D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36795" y="4692279"/>
            <a:ext cx="540000" cy="540000"/>
          </a:xfrm>
          <a:prstGeom prst="rect">
            <a:avLst/>
          </a:prstGeom>
        </p:spPr>
      </p:pic>
      <p:pic>
        <p:nvPicPr>
          <p:cNvPr id="21" name="Graphic 20" descr="Database">
            <a:extLst>
              <a:ext uri="{FF2B5EF4-FFF2-40B4-BE49-F238E27FC236}">
                <a16:creationId xmlns:a16="http://schemas.microsoft.com/office/drawing/2014/main" id="{E7306A88-9E3A-4CD8-AD37-D703D7456F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235895" y="2050052"/>
            <a:ext cx="540000" cy="540000"/>
          </a:xfrm>
          <a:prstGeom prst="rect">
            <a:avLst/>
          </a:prstGeom>
        </p:spPr>
      </p:pic>
    </p:spTree>
    <p:extLst>
      <p:ext uri="{BB962C8B-B14F-4D97-AF65-F5344CB8AC3E}">
        <p14:creationId xmlns:p14="http://schemas.microsoft.com/office/powerpoint/2010/main" val="365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7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1DA7-8E66-494E-87BD-3FF42353199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6491D64-2588-4B7C-B559-FC13D5AC79CD}"/>
              </a:ext>
            </a:extLst>
          </p:cNvPr>
          <p:cNvPicPr>
            <a:picLocks noGrp="1" noChangeAspect="1"/>
          </p:cNvPicPr>
          <p:nvPr>
            <p:ph idx="1"/>
          </p:nvPr>
        </p:nvPicPr>
        <p:blipFill>
          <a:blip r:embed="rId2"/>
          <a:stretch>
            <a:fillRect/>
          </a:stretch>
        </p:blipFill>
        <p:spPr>
          <a:xfrm>
            <a:off x="457201" y="1059630"/>
            <a:ext cx="10845800" cy="5672164"/>
          </a:xfrm>
        </p:spPr>
      </p:pic>
    </p:spTree>
    <p:extLst>
      <p:ext uri="{BB962C8B-B14F-4D97-AF65-F5344CB8AC3E}">
        <p14:creationId xmlns:p14="http://schemas.microsoft.com/office/powerpoint/2010/main" val="270243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2BAD-006F-4351-A0E7-BD5F6A7C71F4}"/>
              </a:ext>
            </a:extLst>
          </p:cNvPr>
          <p:cNvSpPr>
            <a:spLocks noGrp="1"/>
          </p:cNvSpPr>
          <p:nvPr>
            <p:ph type="title"/>
          </p:nvPr>
        </p:nvSpPr>
        <p:spPr/>
        <p:txBody>
          <a:bodyPr>
            <a:normAutofit/>
          </a:bodyPr>
          <a:lstStyle/>
          <a:p>
            <a:r>
              <a:rPr lang="en-GB" dirty="0"/>
              <a:t>Vulnerabilities of Common Ports Settings</a:t>
            </a:r>
          </a:p>
        </p:txBody>
      </p:sp>
      <p:sp>
        <p:nvSpPr>
          <p:cNvPr id="3" name="Content Placeholder 2">
            <a:extLst>
              <a:ext uri="{FF2B5EF4-FFF2-40B4-BE49-F238E27FC236}">
                <a16:creationId xmlns:a16="http://schemas.microsoft.com/office/drawing/2014/main" id="{760FF587-1782-48DE-976C-04F3FBD5E8FB}"/>
              </a:ext>
            </a:extLst>
          </p:cNvPr>
          <p:cNvSpPr>
            <a:spLocks noGrp="1"/>
          </p:cNvSpPr>
          <p:nvPr>
            <p:ph idx="1"/>
          </p:nvPr>
        </p:nvSpPr>
        <p:spPr/>
        <p:txBody>
          <a:bodyPr/>
          <a:lstStyle/>
          <a:p>
            <a:r>
              <a:rPr lang="en-GB" dirty="0"/>
              <a:t>Vulnerabilities within network services may result in data loss, denial of services, or allow attackers to facilitate attacks against other devices</a:t>
            </a:r>
          </a:p>
          <a:p>
            <a:r>
              <a:rPr lang="en-GB" dirty="0"/>
              <a:t>Checking for insecure or non-essential services is critical to reducing risk on the network</a:t>
            </a:r>
          </a:p>
          <a:p>
            <a:r>
              <a:rPr lang="en-GB" dirty="0"/>
              <a:t>Understanding what ports are open within the network is a good step in reducing the probability of compromise</a:t>
            </a:r>
          </a:p>
        </p:txBody>
      </p:sp>
    </p:spTree>
    <p:extLst>
      <p:ext uri="{BB962C8B-B14F-4D97-AF65-F5344CB8AC3E}">
        <p14:creationId xmlns:p14="http://schemas.microsoft.com/office/powerpoint/2010/main" val="418056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5549-EC51-42E7-99A8-8F8903538A6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6CFE7B7-9996-401F-8C4C-ACFD4923B93A}"/>
              </a:ext>
            </a:extLst>
          </p:cNvPr>
          <p:cNvPicPr>
            <a:picLocks noGrp="1" noChangeAspect="1"/>
          </p:cNvPicPr>
          <p:nvPr>
            <p:ph idx="1"/>
          </p:nvPr>
        </p:nvPicPr>
        <p:blipFill>
          <a:blip r:embed="rId3"/>
          <a:stretch>
            <a:fillRect/>
          </a:stretch>
        </p:blipFill>
        <p:spPr>
          <a:xfrm>
            <a:off x="609600" y="562717"/>
            <a:ext cx="9309099" cy="6316351"/>
          </a:xfrm>
          <a:prstGeom prst="rect">
            <a:avLst/>
          </a:prstGeom>
        </p:spPr>
      </p:pic>
    </p:spTree>
    <p:extLst>
      <p:ext uri="{BB962C8B-B14F-4D97-AF65-F5344CB8AC3E}">
        <p14:creationId xmlns:p14="http://schemas.microsoft.com/office/powerpoint/2010/main" val="2291371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7DC7-686A-4229-BCB4-75152BD2A6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6BF439-B4CC-438C-92A0-2737F675E7AF}"/>
              </a:ext>
            </a:extLst>
          </p:cNvPr>
          <p:cNvSpPr>
            <a:spLocks noGrp="1"/>
          </p:cNvSpPr>
          <p:nvPr>
            <p:ph idx="1"/>
          </p:nvPr>
        </p:nvSpPr>
        <p:spPr/>
        <p:txBody>
          <a:bodyPr>
            <a:normAutofit fontScale="92500" lnSpcReduction="20000"/>
          </a:bodyPr>
          <a:lstStyle/>
          <a:p>
            <a:r>
              <a:rPr lang="en-GB" dirty="0"/>
              <a:t>Common ports, such as TCP port 80 (HTTP), may be locked down — but other ports may get overlooked and be vulnerable to hackers</a:t>
            </a:r>
          </a:p>
          <a:p>
            <a:r>
              <a:rPr lang="en-GB" dirty="0"/>
              <a:t>In your security tests, be sure to check these commonly hacked TCP and UDP ports:</a:t>
            </a:r>
          </a:p>
          <a:p>
            <a:pPr lvl="1"/>
            <a:r>
              <a:rPr lang="en-GB" dirty="0"/>
              <a:t>TCP port 21 — FTP (File Transfer Protocol)</a:t>
            </a:r>
          </a:p>
          <a:p>
            <a:pPr lvl="1"/>
            <a:r>
              <a:rPr lang="en-GB" dirty="0"/>
              <a:t>TCP port 22 — SSH (Secure Shell)</a:t>
            </a:r>
          </a:p>
          <a:p>
            <a:pPr lvl="1"/>
            <a:r>
              <a:rPr lang="en-GB" dirty="0"/>
              <a:t>TCP port 23 — Telnet</a:t>
            </a:r>
          </a:p>
          <a:p>
            <a:pPr lvl="1"/>
            <a:r>
              <a:rPr lang="en-GB" dirty="0"/>
              <a:t>TCP port 25 — SMTP (Simple Mail Transfer Protocol)</a:t>
            </a:r>
          </a:p>
          <a:p>
            <a:pPr lvl="1"/>
            <a:r>
              <a:rPr lang="en-GB" dirty="0"/>
              <a:t>TCP and UDP port 53 — DNS (Domain Name System)</a:t>
            </a:r>
          </a:p>
          <a:p>
            <a:pPr lvl="1"/>
            <a:r>
              <a:rPr lang="en-GB" dirty="0"/>
              <a:t>TCP port 443 — HTTP (Hypertext Transport Protocol) and HTTPS (HTTP over SSL)</a:t>
            </a:r>
          </a:p>
          <a:p>
            <a:pPr lvl="1"/>
            <a:r>
              <a:rPr lang="en-GB" dirty="0"/>
              <a:t>TCP port 110 — POP3 (Post Office Protocol version 3)</a:t>
            </a:r>
          </a:p>
          <a:p>
            <a:pPr lvl="1"/>
            <a:r>
              <a:rPr lang="en-GB" dirty="0"/>
              <a:t>TCP and UDP port 135 — Windows RPC</a:t>
            </a:r>
          </a:p>
          <a:p>
            <a:pPr lvl="1"/>
            <a:r>
              <a:rPr lang="en-GB" dirty="0"/>
              <a:t>TCP and UDP ports 137–139 — Windows NetBIOS over TCP/IP</a:t>
            </a:r>
          </a:p>
          <a:p>
            <a:pPr lvl="1"/>
            <a:r>
              <a:rPr lang="en-GB" dirty="0"/>
              <a:t>TCP port 1433 and UDP port 1434 — Microsoft SQL Server</a:t>
            </a:r>
          </a:p>
          <a:p>
            <a:endParaRPr lang="en-GB" dirty="0"/>
          </a:p>
        </p:txBody>
      </p:sp>
    </p:spTree>
    <p:extLst>
      <p:ext uri="{BB962C8B-B14F-4D97-AF65-F5344CB8AC3E}">
        <p14:creationId xmlns:p14="http://schemas.microsoft.com/office/powerpoint/2010/main" val="109460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0968-819B-4B48-B7B2-1F9BE1B00813}"/>
              </a:ext>
            </a:extLst>
          </p:cNvPr>
          <p:cNvSpPr>
            <a:spLocks noGrp="1"/>
          </p:cNvSpPr>
          <p:nvPr>
            <p:ph type="title"/>
          </p:nvPr>
        </p:nvSpPr>
        <p:spPr/>
        <p:txBody>
          <a:bodyPr>
            <a:normAutofit/>
          </a:bodyPr>
          <a:lstStyle/>
          <a:p>
            <a:r>
              <a:rPr lang="en-GB" dirty="0"/>
              <a:t>1.1 Describe computer and data authentication methods in current use. </a:t>
            </a:r>
          </a:p>
        </p:txBody>
      </p:sp>
      <p:sp>
        <p:nvSpPr>
          <p:cNvPr id="3" name="Text Placeholder 2">
            <a:extLst>
              <a:ext uri="{FF2B5EF4-FFF2-40B4-BE49-F238E27FC236}">
                <a16:creationId xmlns:a16="http://schemas.microsoft.com/office/drawing/2014/main" id="{BC45D044-B196-4F0C-967F-284435921DED}"/>
              </a:ext>
            </a:extLst>
          </p:cNvPr>
          <p:cNvSpPr>
            <a:spLocks noGrp="1"/>
          </p:cNvSpPr>
          <p:nvPr>
            <p:ph type="body" idx="1"/>
          </p:nvPr>
        </p:nvSpPr>
        <p:spPr/>
        <p:txBody>
          <a:bodyPr/>
          <a:lstStyle/>
          <a:p>
            <a:r>
              <a:rPr lang="en-GB" i="1" dirty="0"/>
              <a:t>A candidate should be able to describe most common: </a:t>
            </a:r>
            <a:r>
              <a:rPr lang="en-GB" dirty="0"/>
              <a:t/>
            </a:r>
            <a:br>
              <a:rPr lang="en-GB" dirty="0"/>
            </a:br>
            <a:r>
              <a:rPr lang="en-GB" dirty="0"/>
              <a:t>• </a:t>
            </a:r>
            <a:r>
              <a:rPr lang="en-GB" i="1" dirty="0"/>
              <a:t>authentication mechanisms</a:t>
            </a:r>
            <a:r>
              <a:rPr lang="en-GB" dirty="0"/>
              <a:t/>
            </a:r>
            <a:br>
              <a:rPr lang="en-GB" dirty="0"/>
            </a:br>
            <a:r>
              <a:rPr lang="en-GB" dirty="0"/>
              <a:t>• authentication protocols</a:t>
            </a:r>
            <a:br>
              <a:rPr lang="en-GB" dirty="0"/>
            </a:br>
            <a:r>
              <a:rPr lang="en-GB" dirty="0"/>
              <a:t>• authorisation techniques</a:t>
            </a:r>
          </a:p>
        </p:txBody>
      </p:sp>
    </p:spTree>
    <p:extLst>
      <p:ext uri="{BB962C8B-B14F-4D97-AF65-F5344CB8AC3E}">
        <p14:creationId xmlns:p14="http://schemas.microsoft.com/office/powerpoint/2010/main" val="3595070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E138-F07F-42F6-B1A9-242FB0850BCD}"/>
              </a:ext>
            </a:extLst>
          </p:cNvPr>
          <p:cNvSpPr>
            <a:spLocks noGrp="1"/>
          </p:cNvSpPr>
          <p:nvPr>
            <p:ph type="title"/>
          </p:nvPr>
        </p:nvSpPr>
        <p:spPr/>
        <p:txBody>
          <a:bodyPr/>
          <a:lstStyle/>
          <a:p>
            <a:r>
              <a:rPr lang="en-GB" dirty="0"/>
              <a:t>Disk Encryption</a:t>
            </a:r>
          </a:p>
        </p:txBody>
      </p:sp>
      <p:sp>
        <p:nvSpPr>
          <p:cNvPr id="43" name="Freeform: Shape 42">
            <a:extLst>
              <a:ext uri="{FF2B5EF4-FFF2-40B4-BE49-F238E27FC236}">
                <a16:creationId xmlns:a16="http://schemas.microsoft.com/office/drawing/2014/main" id="{083E9547-AAB0-48DE-802F-E607A67328B2}"/>
              </a:ext>
            </a:extLst>
          </p:cNvPr>
          <p:cNvSpPr/>
          <p:nvPr/>
        </p:nvSpPr>
        <p:spPr>
          <a:xfrm>
            <a:off x="3208637" y="1795470"/>
            <a:ext cx="7145053" cy="1370731"/>
          </a:xfrm>
          <a:custGeom>
            <a:avLst/>
            <a:gdLst>
              <a:gd name="connsiteX0" fmla="*/ 122789 w 7145053"/>
              <a:gd name="connsiteY0" fmla="*/ 0 h 1370731"/>
              <a:gd name="connsiteX1" fmla="*/ 7145053 w 7145053"/>
              <a:gd name="connsiteY1" fmla="*/ 0 h 1370731"/>
              <a:gd name="connsiteX2" fmla="*/ 7145053 w 7145053"/>
              <a:gd name="connsiteY2" fmla="*/ 1370731 h 1370731"/>
              <a:gd name="connsiteX3" fmla="*/ 122789 w 7145053"/>
              <a:gd name="connsiteY3" fmla="*/ 1370731 h 1370731"/>
              <a:gd name="connsiteX4" fmla="*/ 0 w 7145053"/>
              <a:gd name="connsiteY4" fmla="*/ 1247942 h 1370731"/>
              <a:gd name="connsiteX5" fmla="*/ 96211 w 7145053"/>
              <a:gd name="connsiteY5" fmla="*/ 1168561 h 1370731"/>
              <a:gd name="connsiteX6" fmla="*/ 296357 w 7145053"/>
              <a:gd name="connsiteY6" fmla="*/ 685365 h 1370731"/>
              <a:gd name="connsiteX7" fmla="*/ 96211 w 7145053"/>
              <a:gd name="connsiteY7" fmla="*/ 202169 h 1370731"/>
              <a:gd name="connsiteX8" fmla="*/ 1 w 7145053"/>
              <a:gd name="connsiteY8" fmla="*/ 122789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5053" h="1370731">
                <a:moveTo>
                  <a:pt x="122789" y="0"/>
                </a:moveTo>
                <a:lnTo>
                  <a:pt x="7145053" y="0"/>
                </a:lnTo>
                <a:lnTo>
                  <a:pt x="7145053" y="1370731"/>
                </a:lnTo>
                <a:lnTo>
                  <a:pt x="122789" y="1370731"/>
                </a:lnTo>
                <a:lnTo>
                  <a:pt x="0" y="1247942"/>
                </a:lnTo>
                <a:lnTo>
                  <a:pt x="96211" y="1168561"/>
                </a:lnTo>
                <a:cubicBezTo>
                  <a:pt x="219871" y="1044900"/>
                  <a:pt x="296357" y="874065"/>
                  <a:pt x="296357" y="685365"/>
                </a:cubicBezTo>
                <a:cubicBezTo>
                  <a:pt x="296357" y="496666"/>
                  <a:pt x="219871" y="325830"/>
                  <a:pt x="96211" y="202169"/>
                </a:cubicBezTo>
                <a:lnTo>
                  <a:pt x="1" y="122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7631" rIns="163576" bIns="87631" numCol="1" spcCol="1270" anchor="ctr" anchorCtr="0">
            <a:noAutofit/>
          </a:bodyPr>
          <a:lstStyle/>
          <a:p>
            <a:pPr marL="0" lvl="0" indent="0" algn="ctr" defTabSz="1022350">
              <a:lnSpc>
                <a:spcPct val="90000"/>
              </a:lnSpc>
              <a:spcBef>
                <a:spcPct val="0"/>
              </a:spcBef>
              <a:spcAft>
                <a:spcPct val="35000"/>
              </a:spcAft>
              <a:buNone/>
            </a:pPr>
            <a:r>
              <a:rPr lang="en-GB" sz="2300" kern="1200" dirty="0"/>
              <a:t>Disk encryption is a technology which protects information by converting it into unreadable code that cannot be deciphered easily by unauthorised people</a:t>
            </a:r>
          </a:p>
        </p:txBody>
      </p:sp>
      <p:sp>
        <p:nvSpPr>
          <p:cNvPr id="46" name="Freeform: Shape 45">
            <a:extLst>
              <a:ext uri="{FF2B5EF4-FFF2-40B4-BE49-F238E27FC236}">
                <a16:creationId xmlns:a16="http://schemas.microsoft.com/office/drawing/2014/main" id="{232954C7-7C37-4507-8F91-3EF626236A9C}"/>
              </a:ext>
            </a:extLst>
          </p:cNvPr>
          <p:cNvSpPr/>
          <p:nvPr/>
        </p:nvSpPr>
        <p:spPr>
          <a:xfrm>
            <a:off x="3208637" y="3436353"/>
            <a:ext cx="7145053" cy="1370731"/>
          </a:xfrm>
          <a:custGeom>
            <a:avLst/>
            <a:gdLst>
              <a:gd name="connsiteX0" fmla="*/ 122789 w 7145053"/>
              <a:gd name="connsiteY0" fmla="*/ 0 h 1370731"/>
              <a:gd name="connsiteX1" fmla="*/ 7145053 w 7145053"/>
              <a:gd name="connsiteY1" fmla="*/ 0 h 1370731"/>
              <a:gd name="connsiteX2" fmla="*/ 7145053 w 7145053"/>
              <a:gd name="connsiteY2" fmla="*/ 1370731 h 1370731"/>
              <a:gd name="connsiteX3" fmla="*/ 122789 w 7145053"/>
              <a:gd name="connsiteY3" fmla="*/ 1370731 h 1370731"/>
              <a:gd name="connsiteX4" fmla="*/ 0 w 7145053"/>
              <a:gd name="connsiteY4" fmla="*/ 1247942 h 1370731"/>
              <a:gd name="connsiteX5" fmla="*/ 96211 w 7145053"/>
              <a:gd name="connsiteY5" fmla="*/ 1168561 h 1370731"/>
              <a:gd name="connsiteX6" fmla="*/ 296357 w 7145053"/>
              <a:gd name="connsiteY6" fmla="*/ 685365 h 1370731"/>
              <a:gd name="connsiteX7" fmla="*/ 96211 w 7145053"/>
              <a:gd name="connsiteY7" fmla="*/ 202170 h 1370731"/>
              <a:gd name="connsiteX8" fmla="*/ 1 w 7145053"/>
              <a:gd name="connsiteY8" fmla="*/ 122789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5053" h="1370731">
                <a:moveTo>
                  <a:pt x="122789" y="0"/>
                </a:moveTo>
                <a:lnTo>
                  <a:pt x="7145053" y="0"/>
                </a:lnTo>
                <a:lnTo>
                  <a:pt x="7145053" y="1370731"/>
                </a:lnTo>
                <a:lnTo>
                  <a:pt x="122789" y="1370731"/>
                </a:lnTo>
                <a:lnTo>
                  <a:pt x="0" y="1247942"/>
                </a:lnTo>
                <a:lnTo>
                  <a:pt x="96211" y="1168561"/>
                </a:lnTo>
                <a:cubicBezTo>
                  <a:pt x="219871" y="1044900"/>
                  <a:pt x="296357" y="874065"/>
                  <a:pt x="296357" y="685365"/>
                </a:cubicBezTo>
                <a:cubicBezTo>
                  <a:pt x="296357" y="496666"/>
                  <a:pt x="219871" y="325830"/>
                  <a:pt x="96211" y="202170"/>
                </a:cubicBezTo>
                <a:lnTo>
                  <a:pt x="1" y="122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7631" rIns="163576" bIns="87631" numCol="1" spcCol="1270" anchor="ctr" anchorCtr="0">
            <a:noAutofit/>
          </a:bodyPr>
          <a:lstStyle/>
          <a:p>
            <a:pPr marL="0" lvl="0" indent="0" algn="ctr" defTabSz="1022350">
              <a:lnSpc>
                <a:spcPct val="90000"/>
              </a:lnSpc>
              <a:spcBef>
                <a:spcPct val="0"/>
              </a:spcBef>
              <a:spcAft>
                <a:spcPct val="35000"/>
              </a:spcAft>
              <a:buNone/>
            </a:pPr>
            <a:r>
              <a:rPr lang="en-GB" sz="2300" kern="1200"/>
              <a:t>Uses disk encryption software or hardware to encrypt every bit of data that goes on a disk or disk volume</a:t>
            </a:r>
          </a:p>
        </p:txBody>
      </p:sp>
      <p:sp>
        <p:nvSpPr>
          <p:cNvPr id="47" name="Freeform: Shape 46">
            <a:extLst>
              <a:ext uri="{FF2B5EF4-FFF2-40B4-BE49-F238E27FC236}">
                <a16:creationId xmlns:a16="http://schemas.microsoft.com/office/drawing/2014/main" id="{3715C1B4-204E-4D2B-9166-42E6959D2377}"/>
              </a:ext>
            </a:extLst>
          </p:cNvPr>
          <p:cNvSpPr/>
          <p:nvPr/>
        </p:nvSpPr>
        <p:spPr>
          <a:xfrm>
            <a:off x="3208638" y="5059915"/>
            <a:ext cx="7145052" cy="1370730"/>
          </a:xfrm>
          <a:custGeom>
            <a:avLst/>
            <a:gdLst>
              <a:gd name="connsiteX0" fmla="*/ 122788 w 7145052"/>
              <a:gd name="connsiteY0" fmla="*/ 0 h 1370730"/>
              <a:gd name="connsiteX1" fmla="*/ 7145052 w 7145052"/>
              <a:gd name="connsiteY1" fmla="*/ 0 h 1370730"/>
              <a:gd name="connsiteX2" fmla="*/ 7145052 w 7145052"/>
              <a:gd name="connsiteY2" fmla="*/ 1370730 h 1370730"/>
              <a:gd name="connsiteX3" fmla="*/ 122788 w 7145052"/>
              <a:gd name="connsiteY3" fmla="*/ 1370730 h 1370730"/>
              <a:gd name="connsiteX4" fmla="*/ 0 w 7145052"/>
              <a:gd name="connsiteY4" fmla="*/ 1247942 h 1370730"/>
              <a:gd name="connsiteX5" fmla="*/ 96210 w 7145052"/>
              <a:gd name="connsiteY5" fmla="*/ 1168561 h 1370730"/>
              <a:gd name="connsiteX6" fmla="*/ 296356 w 7145052"/>
              <a:gd name="connsiteY6" fmla="*/ 685365 h 1370730"/>
              <a:gd name="connsiteX7" fmla="*/ 96210 w 7145052"/>
              <a:gd name="connsiteY7" fmla="*/ 202170 h 1370730"/>
              <a:gd name="connsiteX8" fmla="*/ 0 w 7145052"/>
              <a:gd name="connsiteY8" fmla="*/ 122789 h 137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5052" h="1370730">
                <a:moveTo>
                  <a:pt x="122788" y="0"/>
                </a:moveTo>
                <a:lnTo>
                  <a:pt x="7145052" y="0"/>
                </a:lnTo>
                <a:lnTo>
                  <a:pt x="7145052" y="1370730"/>
                </a:lnTo>
                <a:lnTo>
                  <a:pt x="122788" y="1370730"/>
                </a:lnTo>
                <a:lnTo>
                  <a:pt x="0" y="1247942"/>
                </a:lnTo>
                <a:lnTo>
                  <a:pt x="96210" y="1168561"/>
                </a:lnTo>
                <a:cubicBezTo>
                  <a:pt x="219870" y="1044900"/>
                  <a:pt x="296356" y="874065"/>
                  <a:pt x="296356" y="685365"/>
                </a:cubicBezTo>
                <a:cubicBezTo>
                  <a:pt x="296356" y="496666"/>
                  <a:pt x="219870" y="325830"/>
                  <a:pt x="96210" y="202170"/>
                </a:cubicBezTo>
                <a:lnTo>
                  <a:pt x="0" y="1227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7631"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Most common method is full disk encryption</a:t>
            </a:r>
          </a:p>
        </p:txBody>
      </p:sp>
      <p:grpSp>
        <p:nvGrpSpPr>
          <p:cNvPr id="50" name="Group 49">
            <a:extLst>
              <a:ext uri="{FF2B5EF4-FFF2-40B4-BE49-F238E27FC236}">
                <a16:creationId xmlns:a16="http://schemas.microsoft.com/office/drawing/2014/main" id="{6E330359-663E-4464-A6D6-85C0F765B470}"/>
              </a:ext>
            </a:extLst>
          </p:cNvPr>
          <p:cNvGrpSpPr/>
          <p:nvPr/>
        </p:nvGrpSpPr>
        <p:grpSpPr>
          <a:xfrm>
            <a:off x="2138310" y="1799517"/>
            <a:ext cx="1366684" cy="1366684"/>
            <a:chOff x="2138310" y="1799517"/>
            <a:chExt cx="1366684" cy="1366684"/>
          </a:xfrm>
        </p:grpSpPr>
        <p:pic>
          <p:nvPicPr>
            <p:cNvPr id="37" name="Graphic 36" descr="Programmer">
              <a:extLst>
                <a:ext uri="{FF2B5EF4-FFF2-40B4-BE49-F238E27FC236}">
                  <a16:creationId xmlns:a16="http://schemas.microsoft.com/office/drawing/2014/main" id="{C9E029DF-7FD2-415F-90BA-7D9A8D4CF4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41261" y="1928390"/>
              <a:ext cx="914400" cy="914400"/>
            </a:xfrm>
            <a:prstGeom prst="rect">
              <a:avLst/>
            </a:prstGeom>
          </p:spPr>
        </p:pic>
        <p:sp>
          <p:nvSpPr>
            <p:cNvPr id="42" name="Oval 41">
              <a:extLst>
                <a:ext uri="{FF2B5EF4-FFF2-40B4-BE49-F238E27FC236}">
                  <a16:creationId xmlns:a16="http://schemas.microsoft.com/office/drawing/2014/main" id="{245E28F6-50D7-4814-84B3-24213F083189}"/>
                </a:ext>
              </a:extLst>
            </p:cNvPr>
            <p:cNvSpPr/>
            <p:nvPr/>
          </p:nvSpPr>
          <p:spPr>
            <a:xfrm>
              <a:off x="2138310" y="1799517"/>
              <a:ext cx="1366684" cy="13666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2F625261-82F2-4E4B-BF4D-E048D35CE392}"/>
              </a:ext>
            </a:extLst>
          </p:cNvPr>
          <p:cNvGrpSpPr/>
          <p:nvPr/>
        </p:nvGrpSpPr>
        <p:grpSpPr>
          <a:xfrm>
            <a:off x="2138310" y="3440400"/>
            <a:ext cx="1366684" cy="1366684"/>
            <a:chOff x="2138310" y="3607544"/>
            <a:chExt cx="1366684" cy="1366684"/>
          </a:xfrm>
        </p:grpSpPr>
        <p:pic>
          <p:nvPicPr>
            <p:cNvPr id="39" name="Graphic 38" descr="Key">
              <a:extLst>
                <a:ext uri="{FF2B5EF4-FFF2-40B4-BE49-F238E27FC236}">
                  <a16:creationId xmlns:a16="http://schemas.microsoft.com/office/drawing/2014/main" id="{91A78F7E-1B29-4ED6-8388-32F073EC3C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364452" y="3843712"/>
              <a:ext cx="914400" cy="914400"/>
            </a:xfrm>
            <a:prstGeom prst="rect">
              <a:avLst/>
            </a:prstGeom>
          </p:spPr>
        </p:pic>
        <p:sp>
          <p:nvSpPr>
            <p:cNvPr id="48" name="Oval 47">
              <a:extLst>
                <a:ext uri="{FF2B5EF4-FFF2-40B4-BE49-F238E27FC236}">
                  <a16:creationId xmlns:a16="http://schemas.microsoft.com/office/drawing/2014/main" id="{F7E72DD5-93AA-45D9-A7C6-7327C7FF2512}"/>
                </a:ext>
              </a:extLst>
            </p:cNvPr>
            <p:cNvSpPr/>
            <p:nvPr/>
          </p:nvSpPr>
          <p:spPr>
            <a:xfrm>
              <a:off x="2138310" y="3607544"/>
              <a:ext cx="1366684" cy="13666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AA30AA9E-4BF2-407E-B866-272289531A85}"/>
              </a:ext>
            </a:extLst>
          </p:cNvPr>
          <p:cNvGrpSpPr/>
          <p:nvPr/>
        </p:nvGrpSpPr>
        <p:grpSpPr>
          <a:xfrm>
            <a:off x="2138310" y="5061938"/>
            <a:ext cx="1366684" cy="1366684"/>
            <a:chOff x="2138310" y="5366730"/>
            <a:chExt cx="1366684" cy="1366684"/>
          </a:xfrm>
        </p:grpSpPr>
        <p:pic>
          <p:nvPicPr>
            <p:cNvPr id="41" name="Graphic 40" descr="Lock">
              <a:extLst>
                <a:ext uri="{FF2B5EF4-FFF2-40B4-BE49-F238E27FC236}">
                  <a16:creationId xmlns:a16="http://schemas.microsoft.com/office/drawing/2014/main" id="{9543C2F7-2B33-45A6-9EDC-EAF73753E6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364452" y="5551436"/>
              <a:ext cx="914400" cy="914400"/>
            </a:xfrm>
            <a:prstGeom prst="rect">
              <a:avLst/>
            </a:prstGeom>
          </p:spPr>
        </p:pic>
        <p:sp>
          <p:nvSpPr>
            <p:cNvPr id="49" name="Oval 48">
              <a:extLst>
                <a:ext uri="{FF2B5EF4-FFF2-40B4-BE49-F238E27FC236}">
                  <a16:creationId xmlns:a16="http://schemas.microsoft.com/office/drawing/2014/main" id="{10123DDB-404F-437A-8DF6-B61C949D964D}"/>
                </a:ext>
              </a:extLst>
            </p:cNvPr>
            <p:cNvSpPr/>
            <p:nvPr/>
          </p:nvSpPr>
          <p:spPr>
            <a:xfrm>
              <a:off x="2138310" y="5366730"/>
              <a:ext cx="1366684" cy="13666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8710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4E0-F343-48DE-B85E-A16786C7CE77}"/>
              </a:ext>
            </a:extLst>
          </p:cNvPr>
          <p:cNvSpPr>
            <a:spLocks noGrp="1"/>
          </p:cNvSpPr>
          <p:nvPr>
            <p:ph type="title"/>
          </p:nvPr>
        </p:nvSpPr>
        <p:spPr>
          <a:xfrm>
            <a:off x="288758" y="758415"/>
            <a:ext cx="11590421" cy="1325563"/>
          </a:xfrm>
        </p:spPr>
        <p:txBody>
          <a:bodyPr/>
          <a:lstStyle/>
          <a:p>
            <a:r>
              <a:rPr lang="en-GB" b="1" dirty="0"/>
              <a:t>Disk Encryption vs. Filesystem-level Encryption</a:t>
            </a:r>
          </a:p>
        </p:txBody>
      </p:sp>
      <p:sp>
        <p:nvSpPr>
          <p:cNvPr id="3" name="Content Placeholder 2">
            <a:extLst>
              <a:ext uri="{FF2B5EF4-FFF2-40B4-BE49-F238E27FC236}">
                <a16:creationId xmlns:a16="http://schemas.microsoft.com/office/drawing/2014/main" id="{AA10C43A-14D9-44DC-88DA-C14C5CACF5EE}"/>
              </a:ext>
            </a:extLst>
          </p:cNvPr>
          <p:cNvSpPr>
            <a:spLocks noGrp="1"/>
          </p:cNvSpPr>
          <p:nvPr>
            <p:ph idx="1"/>
          </p:nvPr>
        </p:nvSpPr>
        <p:spPr/>
        <p:txBody>
          <a:bodyPr>
            <a:normAutofit fontScale="85000" lnSpcReduction="10000"/>
          </a:bodyPr>
          <a:lstStyle/>
          <a:p>
            <a:r>
              <a:rPr lang="en-GB" dirty="0"/>
              <a:t>Disk encryption does not replace file encryption in all situations</a:t>
            </a:r>
          </a:p>
          <a:p>
            <a:r>
              <a:rPr lang="en-GB" dirty="0"/>
              <a:t>Disk encryption generally uses the same key for encrypting the whole drive</a:t>
            </a:r>
          </a:p>
          <a:p>
            <a:r>
              <a:rPr lang="en-GB" dirty="0"/>
              <a:t>Data is decryptable when the system runs</a:t>
            </a:r>
          </a:p>
          <a:p>
            <a:r>
              <a:rPr lang="en-GB" dirty="0"/>
              <a:t>Some disk encryption solutions use multiple keys for encrypting different volumes</a:t>
            </a:r>
          </a:p>
          <a:p>
            <a:endParaRPr lang="en-GB" dirty="0"/>
          </a:p>
          <a:p>
            <a:endParaRPr lang="en-GB" dirty="0"/>
          </a:p>
          <a:p>
            <a:endParaRPr lang="en-GB" dirty="0"/>
          </a:p>
          <a:p>
            <a:endParaRPr lang="en-GB" dirty="0"/>
          </a:p>
          <a:p>
            <a:r>
              <a:rPr lang="en-GB" dirty="0"/>
              <a:t>Filesystem-level encryption does not typically encrypt filesystem metadata, such as the directory structure, file names, modification timestamps or sizes.</a:t>
            </a:r>
          </a:p>
        </p:txBody>
      </p:sp>
    </p:spTree>
    <p:extLst>
      <p:ext uri="{BB962C8B-B14F-4D97-AF65-F5344CB8AC3E}">
        <p14:creationId xmlns:p14="http://schemas.microsoft.com/office/powerpoint/2010/main" val="4030656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8D08-BD04-410E-A415-E9EACB95400A}"/>
              </a:ext>
            </a:extLst>
          </p:cNvPr>
          <p:cNvSpPr>
            <a:spLocks noGrp="1"/>
          </p:cNvSpPr>
          <p:nvPr>
            <p:ph type="title"/>
          </p:nvPr>
        </p:nvSpPr>
        <p:spPr/>
        <p:txBody>
          <a:bodyPr/>
          <a:lstStyle/>
          <a:p>
            <a:r>
              <a:rPr lang="en-GB" sz="4400" dirty="0"/>
              <a:t>Checksums</a:t>
            </a:r>
            <a:endParaRPr lang="en-GB" dirty="0"/>
          </a:p>
        </p:txBody>
      </p:sp>
      <p:sp>
        <p:nvSpPr>
          <p:cNvPr id="3" name="Content Placeholder 2">
            <a:extLst>
              <a:ext uri="{FF2B5EF4-FFF2-40B4-BE49-F238E27FC236}">
                <a16:creationId xmlns:a16="http://schemas.microsoft.com/office/drawing/2014/main" id="{9B2A6DCB-2F56-434F-B6B7-696E1886CC23}"/>
              </a:ext>
            </a:extLst>
          </p:cNvPr>
          <p:cNvSpPr>
            <a:spLocks noGrp="1"/>
          </p:cNvSpPr>
          <p:nvPr>
            <p:ph idx="1"/>
          </p:nvPr>
        </p:nvSpPr>
        <p:spPr/>
        <p:txBody>
          <a:bodyPr>
            <a:normAutofit fontScale="92500"/>
          </a:bodyPr>
          <a:lstStyle/>
          <a:p>
            <a:r>
              <a:rPr lang="en-GB" dirty="0"/>
              <a:t>A checksum is a sequence of numbers and letters used to check data for errors</a:t>
            </a:r>
          </a:p>
          <a:p>
            <a:r>
              <a:rPr lang="en-GB" dirty="0"/>
              <a:t>If you know the checksum of an original file, you can use a checksum utility to confirm your copy is identical</a:t>
            </a:r>
          </a:p>
          <a:p>
            <a:r>
              <a:rPr lang="en-GB" dirty="0"/>
              <a:t>Uses a cryptographic hash function that takes an input and produces a string (a sequence of numbers and letters) of a fixed length</a:t>
            </a:r>
          </a:p>
          <a:p>
            <a:r>
              <a:rPr lang="en-GB" dirty="0"/>
              <a:t>The input file can be a small 1 MB file or a massive 4 GB file, but either way, you’ll end up with a checksum of the same length</a:t>
            </a:r>
          </a:p>
          <a:p>
            <a:r>
              <a:rPr lang="en-GB" dirty="0"/>
              <a:t>Checksums may also be called “hashes”</a:t>
            </a:r>
          </a:p>
          <a:p>
            <a:r>
              <a:rPr lang="en-GB" dirty="0"/>
              <a:t>Checksums are a useful way to ensure that a file doesn’t have an error</a:t>
            </a:r>
          </a:p>
        </p:txBody>
      </p:sp>
    </p:spTree>
    <p:extLst>
      <p:ext uri="{BB962C8B-B14F-4D97-AF65-F5344CB8AC3E}">
        <p14:creationId xmlns:p14="http://schemas.microsoft.com/office/powerpoint/2010/main" val="2890164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8D08-BD04-410E-A415-E9EACB95400A}"/>
              </a:ext>
            </a:extLst>
          </p:cNvPr>
          <p:cNvSpPr>
            <a:spLocks noGrp="1"/>
          </p:cNvSpPr>
          <p:nvPr>
            <p:ph type="title"/>
          </p:nvPr>
        </p:nvSpPr>
        <p:spPr/>
        <p:txBody>
          <a:bodyPr/>
          <a:lstStyle/>
          <a:p>
            <a:r>
              <a:rPr lang="en-GB" sz="4400" dirty="0"/>
              <a:t>Hashes/Checksum</a:t>
            </a:r>
            <a:endParaRPr lang="en-GB" dirty="0"/>
          </a:p>
        </p:txBody>
      </p:sp>
      <p:pic>
        <p:nvPicPr>
          <p:cNvPr id="5" name="Content Placeholder 4">
            <a:extLst>
              <a:ext uri="{FF2B5EF4-FFF2-40B4-BE49-F238E27FC236}">
                <a16:creationId xmlns:a16="http://schemas.microsoft.com/office/drawing/2014/main" id="{0B5D81E2-710F-4B31-B2AB-845EA78D4202}"/>
              </a:ext>
            </a:extLst>
          </p:cNvPr>
          <p:cNvPicPr>
            <a:picLocks noGrp="1" noChangeAspect="1"/>
          </p:cNvPicPr>
          <p:nvPr>
            <p:ph idx="1"/>
          </p:nvPr>
        </p:nvPicPr>
        <p:blipFill>
          <a:blip r:embed="rId3"/>
          <a:stretch>
            <a:fillRect/>
          </a:stretch>
        </p:blipFill>
        <p:spPr>
          <a:xfrm>
            <a:off x="171079" y="1871969"/>
            <a:ext cx="5245200" cy="4360467"/>
          </a:xfrm>
        </p:spPr>
      </p:pic>
      <p:pic>
        <p:nvPicPr>
          <p:cNvPr id="7" name="Picture 6">
            <a:extLst>
              <a:ext uri="{FF2B5EF4-FFF2-40B4-BE49-F238E27FC236}">
                <a16:creationId xmlns:a16="http://schemas.microsoft.com/office/drawing/2014/main" id="{9D18CF03-C648-4DCA-8498-038A7A691B88}"/>
              </a:ext>
            </a:extLst>
          </p:cNvPr>
          <p:cNvPicPr>
            <a:picLocks noChangeAspect="1"/>
          </p:cNvPicPr>
          <p:nvPr/>
        </p:nvPicPr>
        <p:blipFill>
          <a:blip r:embed="rId4"/>
          <a:stretch>
            <a:fillRect/>
          </a:stretch>
        </p:blipFill>
        <p:spPr>
          <a:xfrm>
            <a:off x="6402096" y="1871969"/>
            <a:ext cx="5246502" cy="4293309"/>
          </a:xfrm>
          <a:prstGeom prst="rect">
            <a:avLst/>
          </a:prstGeom>
        </p:spPr>
      </p:pic>
    </p:spTree>
    <p:extLst>
      <p:ext uri="{BB962C8B-B14F-4D97-AF65-F5344CB8AC3E}">
        <p14:creationId xmlns:p14="http://schemas.microsoft.com/office/powerpoint/2010/main" val="3341005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AA9E-7C60-4D3B-9C80-B34AA0E44DDD}"/>
              </a:ext>
            </a:extLst>
          </p:cNvPr>
          <p:cNvSpPr>
            <a:spLocks noGrp="1"/>
          </p:cNvSpPr>
          <p:nvPr>
            <p:ph type="title"/>
          </p:nvPr>
        </p:nvSpPr>
        <p:spPr/>
        <p:txBody>
          <a:bodyPr>
            <a:normAutofit fontScale="90000"/>
          </a:bodyPr>
          <a:lstStyle/>
          <a:p>
            <a:r>
              <a:rPr lang="en-GB" dirty="0"/>
              <a:t>1.3 Explain the importance of and the methods employed to keep the software environment healthy and up to date. </a:t>
            </a:r>
          </a:p>
        </p:txBody>
      </p:sp>
      <p:sp>
        <p:nvSpPr>
          <p:cNvPr id="3" name="Text Placeholder 2">
            <a:extLst>
              <a:ext uri="{FF2B5EF4-FFF2-40B4-BE49-F238E27FC236}">
                <a16:creationId xmlns:a16="http://schemas.microsoft.com/office/drawing/2014/main" id="{09F7DBD9-D42D-47CE-887A-292B626BFCB7}"/>
              </a:ext>
            </a:extLst>
          </p:cNvPr>
          <p:cNvSpPr>
            <a:spLocks noGrp="1"/>
          </p:cNvSpPr>
          <p:nvPr>
            <p:ph type="body" idx="1"/>
          </p:nvPr>
        </p:nvSpPr>
        <p:spPr/>
        <p:txBody>
          <a:bodyPr>
            <a:normAutofit/>
          </a:bodyPr>
          <a:lstStyle/>
          <a:p>
            <a:r>
              <a:rPr lang="en-GB" dirty="0"/>
              <a:t>• Zero-day attacks </a:t>
            </a:r>
          </a:p>
          <a:p>
            <a:r>
              <a:rPr lang="en-GB" dirty="0"/>
              <a:t>• operating system and application updates </a:t>
            </a:r>
          </a:p>
          <a:p>
            <a:r>
              <a:rPr lang="en-GB" dirty="0"/>
              <a:t>• antivirus updates </a:t>
            </a:r>
          </a:p>
          <a:p>
            <a:endParaRPr lang="en-GB" dirty="0"/>
          </a:p>
        </p:txBody>
      </p:sp>
    </p:spTree>
    <p:extLst>
      <p:ext uri="{BB962C8B-B14F-4D97-AF65-F5344CB8AC3E}">
        <p14:creationId xmlns:p14="http://schemas.microsoft.com/office/powerpoint/2010/main" val="192765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16889-D0AA-45D3-804E-CF769E330AFC}"/>
              </a:ext>
            </a:extLst>
          </p:cNvPr>
          <p:cNvSpPr>
            <a:spLocks noGrp="1"/>
          </p:cNvSpPr>
          <p:nvPr>
            <p:ph type="title"/>
          </p:nvPr>
        </p:nvSpPr>
        <p:spPr/>
        <p:txBody>
          <a:bodyPr/>
          <a:lstStyle/>
          <a:p>
            <a:r>
              <a:rPr lang="en-GB" dirty="0"/>
              <a:t>Zero-day attacks </a:t>
            </a:r>
          </a:p>
        </p:txBody>
      </p:sp>
      <p:sp>
        <p:nvSpPr>
          <p:cNvPr id="5" name="Content Placeholder 4">
            <a:extLst>
              <a:ext uri="{FF2B5EF4-FFF2-40B4-BE49-F238E27FC236}">
                <a16:creationId xmlns:a16="http://schemas.microsoft.com/office/drawing/2014/main" id="{EC59B4A2-0320-4958-B273-825B3DC6DBEA}"/>
              </a:ext>
            </a:extLst>
          </p:cNvPr>
          <p:cNvSpPr>
            <a:spLocks noGrp="1"/>
          </p:cNvSpPr>
          <p:nvPr>
            <p:ph idx="1"/>
          </p:nvPr>
        </p:nvSpPr>
        <p:spPr/>
        <p:txBody>
          <a:bodyPr/>
          <a:lstStyle/>
          <a:p>
            <a:r>
              <a:rPr lang="en-GB" dirty="0"/>
              <a:t>Software vulnerabilities may be discovered by hackers, by security companies or researchers, by the software vendors themselves, or by users</a:t>
            </a:r>
          </a:p>
          <a:p>
            <a:r>
              <a:rPr lang="en-GB" dirty="0"/>
              <a:t>There are a few common, but slightly different definitions of zero-day attacks</a:t>
            </a:r>
          </a:p>
          <a:p>
            <a:r>
              <a:rPr lang="en-GB" dirty="0"/>
              <a:t>Some define zero-day attacks as attacks on vulnerabilities that have not been patched or made public</a:t>
            </a:r>
          </a:p>
          <a:p>
            <a:r>
              <a:rPr lang="en-GB" dirty="0"/>
              <a:t>Others define them as attacks that take advantage of a security vulnerability on the same day that the vulnerability becomes publicly known (zero-day).</a:t>
            </a:r>
          </a:p>
          <a:p>
            <a:endParaRPr lang="en-GB" dirty="0"/>
          </a:p>
        </p:txBody>
      </p:sp>
    </p:spTree>
    <p:extLst>
      <p:ext uri="{BB962C8B-B14F-4D97-AF65-F5344CB8AC3E}">
        <p14:creationId xmlns:p14="http://schemas.microsoft.com/office/powerpoint/2010/main" val="329821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4B9605F-2B0B-402A-8A43-10F3EE41FF12}"/>
              </a:ext>
            </a:extLst>
          </p:cNvPr>
          <p:cNvSpPr/>
          <p:nvPr/>
        </p:nvSpPr>
        <p:spPr>
          <a:xfrm>
            <a:off x="2604384" y="1719586"/>
            <a:ext cx="3807660" cy="1386684"/>
          </a:xfrm>
          <a:custGeom>
            <a:avLst/>
            <a:gdLst>
              <a:gd name="connsiteX0" fmla="*/ 0 w 3019119"/>
              <a:gd name="connsiteY0" fmla="*/ 183255 h 1099511"/>
              <a:gd name="connsiteX1" fmla="*/ 183255 w 3019119"/>
              <a:gd name="connsiteY1" fmla="*/ 0 h 1099511"/>
              <a:gd name="connsiteX2" fmla="*/ 2835864 w 3019119"/>
              <a:gd name="connsiteY2" fmla="*/ 0 h 1099511"/>
              <a:gd name="connsiteX3" fmla="*/ 3019119 w 3019119"/>
              <a:gd name="connsiteY3" fmla="*/ 183255 h 1099511"/>
              <a:gd name="connsiteX4" fmla="*/ 3019119 w 3019119"/>
              <a:gd name="connsiteY4" fmla="*/ 916256 h 1099511"/>
              <a:gd name="connsiteX5" fmla="*/ 2835864 w 3019119"/>
              <a:gd name="connsiteY5" fmla="*/ 1099511 h 1099511"/>
              <a:gd name="connsiteX6" fmla="*/ 183255 w 3019119"/>
              <a:gd name="connsiteY6" fmla="*/ 1099511 h 1099511"/>
              <a:gd name="connsiteX7" fmla="*/ 0 w 3019119"/>
              <a:gd name="connsiteY7" fmla="*/ 916256 h 1099511"/>
              <a:gd name="connsiteX8" fmla="*/ 0 w 3019119"/>
              <a:gd name="connsiteY8" fmla="*/ 183255 h 10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119" h="1099511">
                <a:moveTo>
                  <a:pt x="0" y="183255"/>
                </a:moveTo>
                <a:cubicBezTo>
                  <a:pt x="0" y="82046"/>
                  <a:pt x="82046" y="0"/>
                  <a:pt x="183255" y="0"/>
                </a:cubicBezTo>
                <a:lnTo>
                  <a:pt x="2835864" y="0"/>
                </a:lnTo>
                <a:cubicBezTo>
                  <a:pt x="2937073" y="0"/>
                  <a:pt x="3019119" y="82046"/>
                  <a:pt x="3019119" y="183255"/>
                </a:cubicBezTo>
                <a:lnTo>
                  <a:pt x="3019119" y="916256"/>
                </a:lnTo>
                <a:cubicBezTo>
                  <a:pt x="3019119" y="1017465"/>
                  <a:pt x="2937073" y="1099511"/>
                  <a:pt x="2835864" y="1099511"/>
                </a:cubicBezTo>
                <a:lnTo>
                  <a:pt x="183255" y="1099511"/>
                </a:lnTo>
                <a:cubicBezTo>
                  <a:pt x="82046" y="1099511"/>
                  <a:pt x="0" y="1017465"/>
                  <a:pt x="0" y="916256"/>
                </a:cubicBezTo>
                <a:lnTo>
                  <a:pt x="0" y="183255"/>
                </a:lnTo>
                <a:close/>
              </a:path>
            </a:pathLst>
          </a:custGeom>
          <a:ln w="28575">
            <a:solidFill>
              <a:srgbClr val="EC5A9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24" tIns="110824" rIns="110824" bIns="110824" numCol="1" spcCol="1270" anchor="ctr" anchorCtr="0">
            <a:noAutofit/>
          </a:bodyPr>
          <a:lstStyle/>
          <a:p>
            <a:pPr marL="0" lvl="0" indent="0" algn="ctr" defTabSz="666750">
              <a:lnSpc>
                <a:spcPct val="90000"/>
              </a:lnSpc>
              <a:spcBef>
                <a:spcPct val="0"/>
              </a:spcBef>
              <a:spcAft>
                <a:spcPct val="35000"/>
              </a:spcAft>
              <a:buNone/>
            </a:pPr>
            <a:r>
              <a:rPr lang="en-GB" kern="1200" dirty="0"/>
              <a:t>Improved usability, additional features and an enhanced user experience usually accompanies new versions</a:t>
            </a:r>
          </a:p>
        </p:txBody>
      </p:sp>
      <p:sp>
        <p:nvSpPr>
          <p:cNvPr id="14" name="Freeform: Shape 13">
            <a:extLst>
              <a:ext uri="{FF2B5EF4-FFF2-40B4-BE49-F238E27FC236}">
                <a16:creationId xmlns:a16="http://schemas.microsoft.com/office/drawing/2014/main" id="{A2D39F62-E5E4-491A-800B-065BC66DDAA8}"/>
              </a:ext>
            </a:extLst>
          </p:cNvPr>
          <p:cNvSpPr/>
          <p:nvPr/>
        </p:nvSpPr>
        <p:spPr>
          <a:xfrm>
            <a:off x="4651617" y="3287770"/>
            <a:ext cx="3807660" cy="1386684"/>
          </a:xfrm>
          <a:custGeom>
            <a:avLst/>
            <a:gdLst>
              <a:gd name="connsiteX0" fmla="*/ 0 w 3019119"/>
              <a:gd name="connsiteY0" fmla="*/ 183255 h 1099511"/>
              <a:gd name="connsiteX1" fmla="*/ 183255 w 3019119"/>
              <a:gd name="connsiteY1" fmla="*/ 0 h 1099511"/>
              <a:gd name="connsiteX2" fmla="*/ 2835864 w 3019119"/>
              <a:gd name="connsiteY2" fmla="*/ 0 h 1099511"/>
              <a:gd name="connsiteX3" fmla="*/ 3019119 w 3019119"/>
              <a:gd name="connsiteY3" fmla="*/ 183255 h 1099511"/>
              <a:gd name="connsiteX4" fmla="*/ 3019119 w 3019119"/>
              <a:gd name="connsiteY4" fmla="*/ 916256 h 1099511"/>
              <a:gd name="connsiteX5" fmla="*/ 2835864 w 3019119"/>
              <a:gd name="connsiteY5" fmla="*/ 1099511 h 1099511"/>
              <a:gd name="connsiteX6" fmla="*/ 183255 w 3019119"/>
              <a:gd name="connsiteY6" fmla="*/ 1099511 h 1099511"/>
              <a:gd name="connsiteX7" fmla="*/ 0 w 3019119"/>
              <a:gd name="connsiteY7" fmla="*/ 916256 h 1099511"/>
              <a:gd name="connsiteX8" fmla="*/ 0 w 3019119"/>
              <a:gd name="connsiteY8" fmla="*/ 183255 h 10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119" h="1099511">
                <a:moveTo>
                  <a:pt x="0" y="183255"/>
                </a:moveTo>
                <a:cubicBezTo>
                  <a:pt x="0" y="82046"/>
                  <a:pt x="82046" y="0"/>
                  <a:pt x="183255" y="0"/>
                </a:cubicBezTo>
                <a:lnTo>
                  <a:pt x="2835864" y="0"/>
                </a:lnTo>
                <a:cubicBezTo>
                  <a:pt x="2937073" y="0"/>
                  <a:pt x="3019119" y="82046"/>
                  <a:pt x="3019119" y="183255"/>
                </a:cubicBezTo>
                <a:lnTo>
                  <a:pt x="3019119" y="916256"/>
                </a:lnTo>
                <a:cubicBezTo>
                  <a:pt x="3019119" y="1017465"/>
                  <a:pt x="2937073" y="1099511"/>
                  <a:pt x="2835864" y="1099511"/>
                </a:cubicBezTo>
                <a:lnTo>
                  <a:pt x="183255" y="1099511"/>
                </a:lnTo>
                <a:cubicBezTo>
                  <a:pt x="82046" y="1099511"/>
                  <a:pt x="0" y="1017465"/>
                  <a:pt x="0" y="916256"/>
                </a:cubicBezTo>
                <a:lnTo>
                  <a:pt x="0" y="183255"/>
                </a:lnTo>
                <a:close/>
              </a:path>
            </a:pathLst>
          </a:custGeom>
          <a:ln w="28575">
            <a:solidFill>
              <a:srgbClr val="E57F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24" tIns="110824" rIns="110824" bIns="110824" numCol="1" spcCol="1270" anchor="ctr" anchorCtr="0">
            <a:noAutofit/>
          </a:bodyPr>
          <a:lstStyle/>
          <a:p>
            <a:pPr marL="0" lvl="0" indent="0" algn="ctr" defTabSz="666750">
              <a:lnSpc>
                <a:spcPct val="90000"/>
              </a:lnSpc>
              <a:spcBef>
                <a:spcPct val="0"/>
              </a:spcBef>
              <a:spcAft>
                <a:spcPct val="35000"/>
              </a:spcAft>
              <a:buNone/>
            </a:pPr>
            <a:r>
              <a:rPr lang="en-GB" kern="1200" dirty="0"/>
              <a:t>Cybercriminals quickly find vulnerable areas in the new operating system and continue to do so for the lifetime of the version</a:t>
            </a:r>
          </a:p>
        </p:txBody>
      </p:sp>
      <p:sp>
        <p:nvSpPr>
          <p:cNvPr id="15" name="Freeform: Shape 14">
            <a:extLst>
              <a:ext uri="{FF2B5EF4-FFF2-40B4-BE49-F238E27FC236}">
                <a16:creationId xmlns:a16="http://schemas.microsoft.com/office/drawing/2014/main" id="{CF5C27D5-1951-4511-B66B-4447C73A7EAF}"/>
              </a:ext>
            </a:extLst>
          </p:cNvPr>
          <p:cNvSpPr/>
          <p:nvPr/>
        </p:nvSpPr>
        <p:spPr>
          <a:xfrm>
            <a:off x="6730376" y="4855955"/>
            <a:ext cx="3807660" cy="1386684"/>
          </a:xfrm>
          <a:custGeom>
            <a:avLst/>
            <a:gdLst>
              <a:gd name="connsiteX0" fmla="*/ 0 w 3019119"/>
              <a:gd name="connsiteY0" fmla="*/ 183255 h 1099511"/>
              <a:gd name="connsiteX1" fmla="*/ 183255 w 3019119"/>
              <a:gd name="connsiteY1" fmla="*/ 0 h 1099511"/>
              <a:gd name="connsiteX2" fmla="*/ 2835864 w 3019119"/>
              <a:gd name="connsiteY2" fmla="*/ 0 h 1099511"/>
              <a:gd name="connsiteX3" fmla="*/ 3019119 w 3019119"/>
              <a:gd name="connsiteY3" fmla="*/ 183255 h 1099511"/>
              <a:gd name="connsiteX4" fmla="*/ 3019119 w 3019119"/>
              <a:gd name="connsiteY4" fmla="*/ 916256 h 1099511"/>
              <a:gd name="connsiteX5" fmla="*/ 2835864 w 3019119"/>
              <a:gd name="connsiteY5" fmla="*/ 1099511 h 1099511"/>
              <a:gd name="connsiteX6" fmla="*/ 183255 w 3019119"/>
              <a:gd name="connsiteY6" fmla="*/ 1099511 h 1099511"/>
              <a:gd name="connsiteX7" fmla="*/ 0 w 3019119"/>
              <a:gd name="connsiteY7" fmla="*/ 916256 h 1099511"/>
              <a:gd name="connsiteX8" fmla="*/ 0 w 3019119"/>
              <a:gd name="connsiteY8" fmla="*/ 183255 h 10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119" h="1099511">
                <a:moveTo>
                  <a:pt x="0" y="183255"/>
                </a:moveTo>
                <a:cubicBezTo>
                  <a:pt x="0" y="82046"/>
                  <a:pt x="82046" y="0"/>
                  <a:pt x="183255" y="0"/>
                </a:cubicBezTo>
                <a:lnTo>
                  <a:pt x="2835864" y="0"/>
                </a:lnTo>
                <a:cubicBezTo>
                  <a:pt x="2937073" y="0"/>
                  <a:pt x="3019119" y="82046"/>
                  <a:pt x="3019119" y="183255"/>
                </a:cubicBezTo>
                <a:lnTo>
                  <a:pt x="3019119" y="916256"/>
                </a:lnTo>
                <a:cubicBezTo>
                  <a:pt x="3019119" y="1017465"/>
                  <a:pt x="2937073" y="1099511"/>
                  <a:pt x="2835864" y="1099511"/>
                </a:cubicBezTo>
                <a:lnTo>
                  <a:pt x="183255" y="1099511"/>
                </a:lnTo>
                <a:cubicBezTo>
                  <a:pt x="82046" y="1099511"/>
                  <a:pt x="0" y="1017465"/>
                  <a:pt x="0" y="916256"/>
                </a:cubicBezTo>
                <a:lnTo>
                  <a:pt x="0" y="183255"/>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24" tIns="110824" rIns="110824" bIns="110824" numCol="1" spcCol="1270" anchor="ctr" anchorCtr="0">
            <a:noAutofit/>
          </a:bodyPr>
          <a:lstStyle/>
          <a:p>
            <a:pPr marL="0" lvl="0" indent="0" algn="ctr" defTabSz="666750">
              <a:lnSpc>
                <a:spcPct val="90000"/>
              </a:lnSpc>
              <a:spcBef>
                <a:spcPct val="0"/>
              </a:spcBef>
              <a:spcAft>
                <a:spcPct val="35000"/>
              </a:spcAft>
              <a:buNone/>
            </a:pPr>
            <a:r>
              <a:rPr lang="en-GB" kern="1200" dirty="0"/>
              <a:t>Software companies release regular updates –such as security updates or critical updates </a:t>
            </a:r>
          </a:p>
        </p:txBody>
      </p:sp>
      <p:sp>
        <p:nvSpPr>
          <p:cNvPr id="4" name="Title 3">
            <a:extLst>
              <a:ext uri="{FF2B5EF4-FFF2-40B4-BE49-F238E27FC236}">
                <a16:creationId xmlns:a16="http://schemas.microsoft.com/office/drawing/2014/main" id="{D302920D-65F9-425E-838A-F4EAE96765E1}"/>
              </a:ext>
            </a:extLst>
          </p:cNvPr>
          <p:cNvSpPr>
            <a:spLocks noGrp="1"/>
          </p:cNvSpPr>
          <p:nvPr>
            <p:ph type="title"/>
          </p:nvPr>
        </p:nvSpPr>
        <p:spPr/>
        <p:txBody>
          <a:bodyPr/>
          <a:lstStyle/>
          <a:p>
            <a:r>
              <a:rPr lang="en-GB" dirty="0"/>
              <a:t>Operating System and Application Updates </a:t>
            </a:r>
          </a:p>
        </p:txBody>
      </p:sp>
      <p:sp>
        <p:nvSpPr>
          <p:cNvPr id="12" name="Isosceles Triangle 11">
            <a:extLst>
              <a:ext uri="{FF2B5EF4-FFF2-40B4-BE49-F238E27FC236}">
                <a16:creationId xmlns:a16="http://schemas.microsoft.com/office/drawing/2014/main" id="{689EA34B-E489-4BE3-8862-52695A2CC7A9}"/>
              </a:ext>
            </a:extLst>
          </p:cNvPr>
          <p:cNvSpPr/>
          <p:nvPr/>
        </p:nvSpPr>
        <p:spPr>
          <a:xfrm>
            <a:off x="1483567" y="1690687"/>
            <a:ext cx="6336101" cy="4626137"/>
          </a:xfrm>
          <a:prstGeom prst="triangle">
            <a:avLst>
              <a:gd name="adj"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7" name="Picture 36" descr="A picture containing drawing&#10;&#10;Description automatically generated">
            <a:extLst>
              <a:ext uri="{FF2B5EF4-FFF2-40B4-BE49-F238E27FC236}">
                <a16:creationId xmlns:a16="http://schemas.microsoft.com/office/drawing/2014/main" id="{4B65BEB4-21CF-4070-8496-BC47834CD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567" y="4781771"/>
            <a:ext cx="795708" cy="1535053"/>
          </a:xfrm>
          <a:prstGeom prst="rect">
            <a:avLst/>
          </a:prstGeom>
        </p:spPr>
      </p:pic>
      <p:pic>
        <p:nvPicPr>
          <p:cNvPr id="39" name="Picture 38" descr="A close up of a logo&#10;&#10;Description automatically generated">
            <a:extLst>
              <a:ext uri="{FF2B5EF4-FFF2-40B4-BE49-F238E27FC236}">
                <a16:creationId xmlns:a16="http://schemas.microsoft.com/office/drawing/2014/main" id="{5ADDD10A-1C95-407A-9063-8E2C5E30D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221" y="2586216"/>
            <a:ext cx="1264176" cy="842784"/>
          </a:xfrm>
          <a:prstGeom prst="rect">
            <a:avLst/>
          </a:prstGeom>
        </p:spPr>
      </p:pic>
      <p:pic>
        <p:nvPicPr>
          <p:cNvPr id="43" name="Picture 42" descr="A close up of a toy&#10;&#10;Description automatically generated">
            <a:extLst>
              <a:ext uri="{FF2B5EF4-FFF2-40B4-BE49-F238E27FC236}">
                <a16:creationId xmlns:a16="http://schemas.microsoft.com/office/drawing/2014/main" id="{C0D48319-081A-47CA-8BC7-2EB4EBDAC7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5209" y="4641669"/>
            <a:ext cx="1389811" cy="1535053"/>
          </a:xfrm>
          <a:prstGeom prst="rect">
            <a:avLst/>
          </a:prstGeom>
        </p:spPr>
      </p:pic>
      <p:pic>
        <p:nvPicPr>
          <p:cNvPr id="45" name="Picture 44" descr="A picture containing display, building, window&#10;&#10;Description automatically generated">
            <a:extLst>
              <a:ext uri="{FF2B5EF4-FFF2-40B4-BE49-F238E27FC236}">
                <a16:creationId xmlns:a16="http://schemas.microsoft.com/office/drawing/2014/main" id="{EF457F0D-4796-48DF-8CFA-8F7068364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913" y="4204315"/>
            <a:ext cx="928745" cy="1017639"/>
          </a:xfrm>
          <a:prstGeom prst="rect">
            <a:avLst/>
          </a:prstGeom>
        </p:spPr>
      </p:pic>
      <p:pic>
        <p:nvPicPr>
          <p:cNvPr id="47" name="Picture 46" descr="A close up of a logo&#10;&#10;Description automatically generated">
            <a:extLst>
              <a:ext uri="{FF2B5EF4-FFF2-40B4-BE49-F238E27FC236}">
                <a16:creationId xmlns:a16="http://schemas.microsoft.com/office/drawing/2014/main" id="{B8148159-3DC6-46B3-8600-983175A5C04C}"/>
              </a:ext>
            </a:extLst>
          </p:cNvPr>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5116662" y="5185166"/>
            <a:ext cx="1073930" cy="1073930"/>
          </a:xfrm>
          <a:prstGeom prst="rect">
            <a:avLst/>
          </a:prstGeom>
        </p:spPr>
      </p:pic>
    </p:spTree>
    <p:extLst>
      <p:ext uri="{BB962C8B-B14F-4D97-AF65-F5344CB8AC3E}">
        <p14:creationId xmlns:p14="http://schemas.microsoft.com/office/powerpoint/2010/main" val="40050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2B406-7F80-4C5F-9338-8FA1955C8062}"/>
              </a:ext>
            </a:extLst>
          </p:cNvPr>
          <p:cNvSpPr>
            <a:spLocks noGrp="1"/>
          </p:cNvSpPr>
          <p:nvPr>
            <p:ph type="title"/>
          </p:nvPr>
        </p:nvSpPr>
        <p:spPr/>
        <p:txBody>
          <a:bodyPr/>
          <a:lstStyle/>
          <a:p>
            <a:r>
              <a:rPr lang="en-GB" dirty="0"/>
              <a:t>Antivirus Updates</a:t>
            </a:r>
          </a:p>
        </p:txBody>
      </p:sp>
      <p:sp>
        <p:nvSpPr>
          <p:cNvPr id="5" name="Content Placeholder 4">
            <a:extLst>
              <a:ext uri="{FF2B5EF4-FFF2-40B4-BE49-F238E27FC236}">
                <a16:creationId xmlns:a16="http://schemas.microsoft.com/office/drawing/2014/main" id="{389B7D9B-0792-49DE-BFF0-824780A251CB}"/>
              </a:ext>
            </a:extLst>
          </p:cNvPr>
          <p:cNvSpPr>
            <a:spLocks noGrp="1"/>
          </p:cNvSpPr>
          <p:nvPr>
            <p:ph idx="1"/>
          </p:nvPr>
        </p:nvSpPr>
        <p:spPr/>
        <p:txBody>
          <a:bodyPr/>
          <a:lstStyle/>
          <a:p>
            <a:r>
              <a:rPr lang="en-GB" dirty="0"/>
              <a:t>Important to constantly update the antivirus software on a computer because computers are regularly threatened by new viruses</a:t>
            </a:r>
          </a:p>
          <a:p>
            <a:r>
              <a:rPr lang="en-GB" dirty="0"/>
              <a:t>Updates contain the latest files needed to combat new viruses and protect your computer</a:t>
            </a:r>
          </a:p>
          <a:p>
            <a:r>
              <a:rPr lang="en-GB" dirty="0"/>
              <a:t>Antivirus software provides signature files which are very important since they contain the latest lists of known viruses</a:t>
            </a:r>
          </a:p>
          <a:p>
            <a:r>
              <a:rPr lang="en-GB" dirty="0"/>
              <a:t>Best to configure it to automatically check for updates at least daily</a:t>
            </a:r>
          </a:p>
        </p:txBody>
      </p:sp>
    </p:spTree>
    <p:extLst>
      <p:ext uri="{BB962C8B-B14F-4D97-AF65-F5344CB8AC3E}">
        <p14:creationId xmlns:p14="http://schemas.microsoft.com/office/powerpoint/2010/main" val="1181274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C20E-F19B-4B5B-ABA9-C775D6A10A75}"/>
              </a:ext>
            </a:extLst>
          </p:cNvPr>
          <p:cNvSpPr>
            <a:spLocks noGrp="1"/>
          </p:cNvSpPr>
          <p:nvPr>
            <p:ph type="title"/>
          </p:nvPr>
        </p:nvSpPr>
        <p:spPr/>
        <p:txBody>
          <a:bodyPr>
            <a:normAutofit fontScale="90000"/>
          </a:bodyPr>
          <a:lstStyle/>
          <a:p>
            <a:r>
              <a:rPr lang="en-GB" dirty="0"/>
              <a:t>1.4 Describe the responsibilities of the user for PC protection, in keeping their PC and its data secure from threats. </a:t>
            </a:r>
          </a:p>
        </p:txBody>
      </p:sp>
      <p:sp>
        <p:nvSpPr>
          <p:cNvPr id="3" name="Text Placeholder 2">
            <a:extLst>
              <a:ext uri="{FF2B5EF4-FFF2-40B4-BE49-F238E27FC236}">
                <a16:creationId xmlns:a16="http://schemas.microsoft.com/office/drawing/2014/main" id="{B7BE02F6-263F-428C-9AF0-A007DE79D49A}"/>
              </a:ext>
            </a:extLst>
          </p:cNvPr>
          <p:cNvSpPr>
            <a:spLocks noGrp="1"/>
          </p:cNvSpPr>
          <p:nvPr>
            <p:ph type="body" idx="1"/>
          </p:nvPr>
        </p:nvSpPr>
        <p:spPr/>
        <p:txBody>
          <a:bodyPr>
            <a:normAutofit fontScale="62500" lnSpcReduction="20000"/>
          </a:bodyPr>
          <a:lstStyle/>
          <a:p>
            <a:endParaRPr lang="en-GB" dirty="0"/>
          </a:p>
          <a:p>
            <a:r>
              <a:rPr lang="en-GB" dirty="0"/>
              <a:t>• social engineering; </a:t>
            </a:r>
          </a:p>
          <a:p>
            <a:r>
              <a:rPr lang="en-GB" dirty="0"/>
              <a:t>• software updates; </a:t>
            </a:r>
          </a:p>
          <a:p>
            <a:r>
              <a:rPr lang="en-GB" dirty="0"/>
              <a:t>• password management; </a:t>
            </a:r>
          </a:p>
          <a:p>
            <a:r>
              <a:rPr lang="en-GB" dirty="0"/>
              <a:t>• internet etiquette. </a:t>
            </a:r>
          </a:p>
          <a:p>
            <a:endParaRPr lang="en-GB" dirty="0"/>
          </a:p>
        </p:txBody>
      </p:sp>
    </p:spTree>
    <p:extLst>
      <p:ext uri="{BB962C8B-B14F-4D97-AF65-F5344CB8AC3E}">
        <p14:creationId xmlns:p14="http://schemas.microsoft.com/office/powerpoint/2010/main" val="2055634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D51CE-9742-48DE-B0C6-00F346DCD177}"/>
              </a:ext>
            </a:extLst>
          </p:cNvPr>
          <p:cNvSpPr>
            <a:spLocks noGrp="1"/>
          </p:cNvSpPr>
          <p:nvPr>
            <p:ph type="title"/>
          </p:nvPr>
        </p:nvSpPr>
        <p:spPr/>
        <p:txBody>
          <a:bodyPr/>
          <a:lstStyle/>
          <a:p>
            <a:r>
              <a:rPr lang="en-GB" dirty="0"/>
              <a:t>Social Engineering</a:t>
            </a:r>
          </a:p>
        </p:txBody>
      </p:sp>
      <p:sp>
        <p:nvSpPr>
          <p:cNvPr id="5" name="Content Placeholder 4">
            <a:extLst>
              <a:ext uri="{FF2B5EF4-FFF2-40B4-BE49-F238E27FC236}">
                <a16:creationId xmlns:a16="http://schemas.microsoft.com/office/drawing/2014/main" id="{C8417865-2DCB-4728-894F-A10948848E54}"/>
              </a:ext>
            </a:extLst>
          </p:cNvPr>
          <p:cNvSpPr>
            <a:spLocks noGrp="1"/>
          </p:cNvSpPr>
          <p:nvPr>
            <p:ph idx="1"/>
          </p:nvPr>
        </p:nvSpPr>
        <p:spPr/>
        <p:txBody>
          <a:bodyPr>
            <a:normAutofit fontScale="92500" lnSpcReduction="10000"/>
          </a:bodyPr>
          <a:lstStyle/>
          <a:p>
            <a:pPr marL="0" indent="0">
              <a:buNone/>
            </a:pPr>
            <a:r>
              <a:rPr lang="en-GB" dirty="0"/>
              <a:t>The science of human hacking</a:t>
            </a:r>
          </a:p>
          <a:p>
            <a:pPr marL="0" indent="0">
              <a:buNone/>
            </a:pPr>
            <a:endParaRPr lang="en-GB" dirty="0"/>
          </a:p>
          <a:p>
            <a:pPr marL="0" indent="0">
              <a:buNone/>
            </a:pPr>
            <a:r>
              <a:rPr lang="en-GB" dirty="0"/>
              <a:t>The psychological manipulation of people into performing actions or divulging confidential information</a:t>
            </a:r>
          </a:p>
          <a:p>
            <a:pPr marL="0" indent="0">
              <a:buNone/>
            </a:pPr>
            <a:endParaRPr lang="en-GB" dirty="0"/>
          </a:p>
          <a:p>
            <a:pPr marL="0" indent="0">
              <a:buNone/>
            </a:pPr>
            <a:r>
              <a:rPr lang="en-GB" dirty="0"/>
              <a:t>Social engineering uses influence and persuasion to deceive people by convincing them that the social engineer is someone he is not, or by manipulation</a:t>
            </a:r>
          </a:p>
          <a:p>
            <a:pPr marL="0" indent="0">
              <a:buNone/>
            </a:pPr>
            <a:endParaRPr lang="en-GB" dirty="0"/>
          </a:p>
          <a:p>
            <a:pPr marL="0" indent="0">
              <a:buNone/>
            </a:pPr>
            <a:r>
              <a:rPr lang="en-GB" dirty="0"/>
              <a:t>As a result, the social engineer is able to take advantage of people to obtain information with or without the use of technology.</a:t>
            </a:r>
          </a:p>
          <a:p>
            <a:pPr marL="0" indent="0">
              <a:buNone/>
            </a:pPr>
            <a:endParaRPr lang="en-GB" dirty="0"/>
          </a:p>
        </p:txBody>
      </p:sp>
    </p:spTree>
    <p:extLst>
      <p:ext uri="{BB962C8B-B14F-4D97-AF65-F5344CB8AC3E}">
        <p14:creationId xmlns:p14="http://schemas.microsoft.com/office/powerpoint/2010/main" val="39855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2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3500"/>
                            </p:stCondLst>
                            <p:childTnLst>
                              <p:par>
                                <p:cTn id="13" presetID="22" presetClass="entr" presetSubtype="8" fill="hold" nodeType="afterEffect">
                                  <p:stCondLst>
                                    <p:cond delay="25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siness woman standing">
            <a:extLst>
              <a:ext uri="{FF2B5EF4-FFF2-40B4-BE49-F238E27FC236}">
                <a16:creationId xmlns:a16="http://schemas.microsoft.com/office/drawing/2014/main" id="{849B3743-B080-45E8-AF88-980958A93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8784" y="1293750"/>
            <a:ext cx="199066" cy="720000"/>
          </a:xfrm>
          <a:prstGeom prst="rect">
            <a:avLst/>
          </a:prstGeom>
        </p:spPr>
      </p:pic>
      <p:pic>
        <p:nvPicPr>
          <p:cNvPr id="7" name="Picture 6" descr="Young chinese casual woman">
            <a:extLst>
              <a:ext uri="{FF2B5EF4-FFF2-40B4-BE49-F238E27FC236}">
                <a16:creationId xmlns:a16="http://schemas.microsoft.com/office/drawing/2014/main" id="{C8BA1634-AD53-4A85-8E0B-2EF48C35B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531" y="5170425"/>
            <a:ext cx="194308" cy="720000"/>
          </a:xfrm>
          <a:prstGeom prst="rect">
            <a:avLst/>
          </a:prstGeom>
        </p:spPr>
      </p:pic>
      <p:pic>
        <p:nvPicPr>
          <p:cNvPr id="9" name="Picture 8" descr="Disabled business man using phone">
            <a:extLst>
              <a:ext uri="{FF2B5EF4-FFF2-40B4-BE49-F238E27FC236}">
                <a16:creationId xmlns:a16="http://schemas.microsoft.com/office/drawing/2014/main" id="{EC6480CD-C9BB-46E5-AAFB-B9082799B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2864" y="1189425"/>
            <a:ext cx="395225" cy="720000"/>
          </a:xfrm>
          <a:prstGeom prst="rect">
            <a:avLst/>
          </a:prstGeom>
        </p:spPr>
      </p:pic>
      <p:pic>
        <p:nvPicPr>
          <p:cNvPr id="11" name="Picture 10" descr="Business woman">
            <a:extLst>
              <a:ext uri="{FF2B5EF4-FFF2-40B4-BE49-F238E27FC236}">
                <a16:creationId xmlns:a16="http://schemas.microsoft.com/office/drawing/2014/main" id="{76D884C5-8657-4ED0-B430-709E339D0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2864" y="2926500"/>
            <a:ext cx="229928" cy="720000"/>
          </a:xfrm>
          <a:prstGeom prst="rect">
            <a:avLst/>
          </a:prstGeom>
        </p:spPr>
      </p:pic>
      <p:pic>
        <p:nvPicPr>
          <p:cNvPr id="13" name="Picture 12" descr="Young female doctor">
            <a:extLst>
              <a:ext uri="{FF2B5EF4-FFF2-40B4-BE49-F238E27FC236}">
                <a16:creationId xmlns:a16="http://schemas.microsoft.com/office/drawing/2014/main" id="{85BC8562-ACBB-4A21-8873-C9F990A1F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137" y="600000"/>
            <a:ext cx="218554" cy="720000"/>
          </a:xfrm>
          <a:prstGeom prst="rect">
            <a:avLst/>
          </a:prstGeom>
        </p:spPr>
      </p:pic>
      <p:pic>
        <p:nvPicPr>
          <p:cNvPr id="15" name="Picture 14" descr="Young business man">
            <a:extLst>
              <a:ext uri="{FF2B5EF4-FFF2-40B4-BE49-F238E27FC236}">
                <a16:creationId xmlns:a16="http://schemas.microsoft.com/office/drawing/2014/main" id="{60823CAA-59CE-423B-9A5B-5C8839E755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1518" y="5333025"/>
            <a:ext cx="223089" cy="720000"/>
          </a:xfrm>
          <a:prstGeom prst="rect">
            <a:avLst/>
          </a:prstGeom>
        </p:spPr>
      </p:pic>
      <p:pic>
        <p:nvPicPr>
          <p:cNvPr id="17" name="Picture 16" descr="Business man smiling">
            <a:extLst>
              <a:ext uri="{FF2B5EF4-FFF2-40B4-BE49-F238E27FC236}">
                <a16:creationId xmlns:a16="http://schemas.microsoft.com/office/drawing/2014/main" id="{C2362645-ADA6-4FFD-93A6-D4580780CA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353" y="2562900"/>
            <a:ext cx="254880" cy="720000"/>
          </a:xfrm>
          <a:prstGeom prst="rect">
            <a:avLst/>
          </a:prstGeom>
        </p:spPr>
      </p:pic>
      <p:pic>
        <p:nvPicPr>
          <p:cNvPr id="19" name="Picture 18" descr="Young school girl">
            <a:extLst>
              <a:ext uri="{FF2B5EF4-FFF2-40B4-BE49-F238E27FC236}">
                <a16:creationId xmlns:a16="http://schemas.microsoft.com/office/drawing/2014/main" id="{324797E0-2978-4524-A59E-24340C79A7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9101" y="1050000"/>
            <a:ext cx="207223" cy="720000"/>
          </a:xfrm>
          <a:prstGeom prst="rect">
            <a:avLst/>
          </a:prstGeom>
        </p:spPr>
      </p:pic>
      <p:pic>
        <p:nvPicPr>
          <p:cNvPr id="21" name="Picture 20" descr="Young business man">
            <a:extLst>
              <a:ext uri="{FF2B5EF4-FFF2-40B4-BE49-F238E27FC236}">
                <a16:creationId xmlns:a16="http://schemas.microsoft.com/office/drawing/2014/main" id="{55A2C959-187A-4D79-AE40-EE7FBC7422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0544" y="4145400"/>
            <a:ext cx="199962" cy="720000"/>
          </a:xfrm>
          <a:prstGeom prst="rect">
            <a:avLst/>
          </a:prstGeom>
        </p:spPr>
      </p:pic>
      <p:pic>
        <p:nvPicPr>
          <p:cNvPr id="23" name="Picture 22" descr="Business man talking">
            <a:extLst>
              <a:ext uri="{FF2B5EF4-FFF2-40B4-BE49-F238E27FC236}">
                <a16:creationId xmlns:a16="http://schemas.microsoft.com/office/drawing/2014/main" id="{3CFF6A66-0EE7-4011-90A2-1BDFA3D628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40506" y="2922900"/>
            <a:ext cx="257260" cy="720000"/>
          </a:xfrm>
          <a:prstGeom prst="rect">
            <a:avLst/>
          </a:prstGeom>
        </p:spPr>
      </p:pic>
      <p:pic>
        <p:nvPicPr>
          <p:cNvPr id="25" name="Picture 24" descr="Young school girl">
            <a:extLst>
              <a:ext uri="{FF2B5EF4-FFF2-40B4-BE49-F238E27FC236}">
                <a16:creationId xmlns:a16="http://schemas.microsoft.com/office/drawing/2014/main" id="{4D0D8066-BE7B-44F1-A4A2-3E08E137E8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53753" y="1410000"/>
            <a:ext cx="194352" cy="720000"/>
          </a:xfrm>
          <a:prstGeom prst="rect">
            <a:avLst/>
          </a:prstGeom>
        </p:spPr>
      </p:pic>
      <p:pic>
        <p:nvPicPr>
          <p:cNvPr id="27" name="Picture 26" descr="Male student talking on phone">
            <a:extLst>
              <a:ext uri="{FF2B5EF4-FFF2-40B4-BE49-F238E27FC236}">
                <a16:creationId xmlns:a16="http://schemas.microsoft.com/office/drawing/2014/main" id="{8B74B4C4-44FA-400F-98A5-9463A6BB19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2392" y="4945650"/>
            <a:ext cx="270916" cy="720000"/>
          </a:xfrm>
          <a:prstGeom prst="rect">
            <a:avLst/>
          </a:prstGeom>
        </p:spPr>
      </p:pic>
      <p:pic>
        <p:nvPicPr>
          <p:cNvPr id="29" name="Picture 28" descr="Customer service man content">
            <a:extLst>
              <a:ext uri="{FF2B5EF4-FFF2-40B4-BE49-F238E27FC236}">
                <a16:creationId xmlns:a16="http://schemas.microsoft.com/office/drawing/2014/main" id="{96EC9E63-C3FC-40A0-BC50-5EE0F7B15F2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6500" y="4303575"/>
            <a:ext cx="352584" cy="720000"/>
          </a:xfrm>
          <a:prstGeom prst="rect">
            <a:avLst/>
          </a:prstGeom>
        </p:spPr>
      </p:pic>
      <p:pic>
        <p:nvPicPr>
          <p:cNvPr id="31" name="Picture 30" descr="Woman gesturing">
            <a:extLst>
              <a:ext uri="{FF2B5EF4-FFF2-40B4-BE49-F238E27FC236}">
                <a16:creationId xmlns:a16="http://schemas.microsoft.com/office/drawing/2014/main" id="{D46303F9-AED5-4273-9ED0-0A3203B1367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0621" y="2070000"/>
            <a:ext cx="237593" cy="720000"/>
          </a:xfrm>
          <a:prstGeom prst="rect">
            <a:avLst/>
          </a:prstGeom>
        </p:spPr>
      </p:pic>
      <p:pic>
        <p:nvPicPr>
          <p:cNvPr id="33" name="Picture 32" descr="A person wearing a purple shirt&#10;&#10;Description automatically generated">
            <a:extLst>
              <a:ext uri="{FF2B5EF4-FFF2-40B4-BE49-F238E27FC236}">
                <a16:creationId xmlns:a16="http://schemas.microsoft.com/office/drawing/2014/main" id="{2670F0F5-9D1F-49DF-A43F-10C08F76442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24264" y="6138000"/>
            <a:ext cx="1080000" cy="720000"/>
          </a:xfrm>
          <a:prstGeom prst="rect">
            <a:avLst/>
          </a:prstGeom>
        </p:spPr>
      </p:pic>
      <p:pic>
        <p:nvPicPr>
          <p:cNvPr id="35" name="Picture 34" descr="A person holding an umbrella&#10;&#10;Description automatically generated">
            <a:extLst>
              <a:ext uri="{FF2B5EF4-FFF2-40B4-BE49-F238E27FC236}">
                <a16:creationId xmlns:a16="http://schemas.microsoft.com/office/drawing/2014/main" id="{8454430D-C097-4B8E-8382-8E33D0AF67C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64727" y="5023575"/>
            <a:ext cx="1075798" cy="720000"/>
          </a:xfrm>
          <a:prstGeom prst="rect">
            <a:avLst/>
          </a:prstGeom>
        </p:spPr>
      </p:pic>
      <p:pic>
        <p:nvPicPr>
          <p:cNvPr id="37" name="Picture 36" descr="A person wearing a dress&#10;&#10;Description automatically generated">
            <a:extLst>
              <a:ext uri="{FF2B5EF4-FFF2-40B4-BE49-F238E27FC236}">
                <a16:creationId xmlns:a16="http://schemas.microsoft.com/office/drawing/2014/main" id="{2D8FFB51-12B6-4F00-8241-8FD28B232DA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24250" y="300000"/>
            <a:ext cx="540000" cy="720000"/>
          </a:xfrm>
          <a:prstGeom prst="rect">
            <a:avLst/>
          </a:prstGeom>
        </p:spPr>
      </p:pic>
      <p:sp>
        <p:nvSpPr>
          <p:cNvPr id="39" name="TextBox 38">
            <a:extLst>
              <a:ext uri="{FF2B5EF4-FFF2-40B4-BE49-F238E27FC236}">
                <a16:creationId xmlns:a16="http://schemas.microsoft.com/office/drawing/2014/main" id="{4FB53467-F19B-44CA-A724-6407758AECF8}"/>
              </a:ext>
            </a:extLst>
          </p:cNvPr>
          <p:cNvSpPr txBox="1"/>
          <p:nvPr/>
        </p:nvSpPr>
        <p:spPr>
          <a:xfrm>
            <a:off x="3562749" y="2299760"/>
            <a:ext cx="5066901" cy="1384995"/>
          </a:xfrm>
          <a:prstGeom prst="rect">
            <a:avLst/>
          </a:prstGeom>
          <a:noFill/>
        </p:spPr>
        <p:txBody>
          <a:bodyPr wrap="square" rtlCol="0">
            <a:spAutoFit/>
          </a:bodyPr>
          <a:lstStyle/>
          <a:p>
            <a:pPr algn="ctr"/>
            <a:r>
              <a:rPr lang="en-GB" sz="2800" dirty="0">
                <a:latin typeface="Tw Cen MT Condensed Extra Bold" panose="020B0803020202020204" pitchFamily="34" charset="0"/>
              </a:rPr>
              <a:t>The best way to protect data privacy and security is to get rid of all the humans</a:t>
            </a:r>
          </a:p>
        </p:txBody>
      </p:sp>
      <p:sp>
        <p:nvSpPr>
          <p:cNvPr id="40" name="TextBox 39">
            <a:extLst>
              <a:ext uri="{FF2B5EF4-FFF2-40B4-BE49-F238E27FC236}">
                <a16:creationId xmlns:a16="http://schemas.microsoft.com/office/drawing/2014/main" id="{27F26287-8C54-414B-903C-495EB479C344}"/>
              </a:ext>
            </a:extLst>
          </p:cNvPr>
          <p:cNvSpPr txBox="1"/>
          <p:nvPr/>
        </p:nvSpPr>
        <p:spPr>
          <a:xfrm>
            <a:off x="3686859" y="3849548"/>
            <a:ext cx="4564070" cy="707886"/>
          </a:xfrm>
          <a:prstGeom prst="rect">
            <a:avLst/>
          </a:prstGeom>
          <a:noFill/>
        </p:spPr>
        <p:txBody>
          <a:bodyPr wrap="none" rtlCol="0">
            <a:spAutoFit/>
          </a:bodyPr>
          <a:lstStyle/>
          <a:p>
            <a:r>
              <a:rPr lang="en-GB" sz="4000" dirty="0">
                <a:latin typeface="Tw Cen MT Condensed Extra Bold" panose="020B0803020202020204" pitchFamily="34" charset="0"/>
              </a:rPr>
              <a:t>Plan B is to train them</a:t>
            </a:r>
          </a:p>
        </p:txBody>
      </p:sp>
    </p:spTree>
    <p:extLst>
      <p:ext uri="{BB962C8B-B14F-4D97-AF65-F5344CB8AC3E}">
        <p14:creationId xmlns:p14="http://schemas.microsoft.com/office/powerpoint/2010/main" val="16916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25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nodeType="withEffect">
                                  <p:stCondLst>
                                    <p:cond delay="25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nodeType="afterEffect">
                                  <p:stCondLst>
                                    <p:cond delay="25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25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250"/>
                                  </p:stCondLst>
                                  <p:childTnLst>
                                    <p:set>
                                      <p:cBhvr>
                                        <p:cTn id="27" dur="1" fill="hold">
                                          <p:stCondLst>
                                            <p:cond delay="9"/>
                                          </p:stCondLst>
                                        </p:cTn>
                                        <p:tgtEl>
                                          <p:spTgt spid="21"/>
                                        </p:tgtEl>
                                        <p:attrNameLst>
                                          <p:attrName>style.visibility</p:attrName>
                                        </p:attrNameLst>
                                      </p:cBhvr>
                                      <p:to>
                                        <p:strVal val="visible"/>
                                      </p:to>
                                    </p:set>
                                  </p:childTnLst>
                                </p:cTn>
                              </p:par>
                            </p:childTnLst>
                          </p:cTn>
                        </p:par>
                        <p:par>
                          <p:cTn id="28" fill="hold">
                            <p:stCondLst>
                              <p:cond delay="1760"/>
                            </p:stCondLst>
                            <p:childTnLst>
                              <p:par>
                                <p:cTn id="29" presetID="1" presetClass="entr" presetSubtype="0" fill="hold" nodeType="afterEffect">
                                  <p:stCondLst>
                                    <p:cond delay="250"/>
                                  </p:stCondLst>
                                  <p:childTnLst>
                                    <p:set>
                                      <p:cBhvr>
                                        <p:cTn id="30" dur="1" fill="hold">
                                          <p:stCondLst>
                                            <p:cond delay="9"/>
                                          </p:stCondLst>
                                        </p:cTn>
                                        <p:tgtEl>
                                          <p:spTgt spid="25"/>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27"/>
                                        </p:tgtEl>
                                        <p:attrNameLst>
                                          <p:attrName>style.visibility</p:attrName>
                                        </p:attrNameLst>
                                      </p:cBhvr>
                                      <p:to>
                                        <p:strVal val="visible"/>
                                      </p:to>
                                    </p:set>
                                  </p:childTnLst>
                                </p:cTn>
                              </p:par>
                            </p:childTnLst>
                          </p:cTn>
                        </p:par>
                        <p:par>
                          <p:cTn id="33" fill="hold">
                            <p:stCondLst>
                              <p:cond delay="2260"/>
                            </p:stCondLst>
                            <p:childTnLst>
                              <p:par>
                                <p:cTn id="34" presetID="1" presetClass="entr" presetSubtype="0" fill="hold" nodeType="afterEffect">
                                  <p:stCondLst>
                                    <p:cond delay="500"/>
                                  </p:stCondLst>
                                  <p:childTnLst>
                                    <p:set>
                                      <p:cBhvr>
                                        <p:cTn id="35" dur="1" fill="hold">
                                          <p:stCondLst>
                                            <p:cond delay="9"/>
                                          </p:stCondLst>
                                        </p:cTn>
                                        <p:tgtEl>
                                          <p:spTgt spid="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childTnLst>
                          </p:cTn>
                        </p:par>
                        <p:par>
                          <p:cTn id="38" fill="hold">
                            <p:stCondLst>
                              <p:cond delay="2770"/>
                            </p:stCondLst>
                            <p:childTnLst>
                              <p:par>
                                <p:cTn id="39" presetID="1" presetClass="entr" presetSubtype="0" fill="hold" nodeType="afterEffect">
                                  <p:stCondLst>
                                    <p:cond delay="50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3270"/>
                            </p:stCondLst>
                            <p:childTnLst>
                              <p:par>
                                <p:cTn id="42" presetID="1" presetClass="entr" presetSubtype="0" fill="hold" nodeType="afterEffect">
                                  <p:stCondLst>
                                    <p:cond delay="25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nodeType="withEffect">
                                  <p:stCondLst>
                                    <p:cond delay="25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25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p:stCondLst>
                              <p:cond delay="3520"/>
                            </p:stCondLst>
                            <p:childTnLst>
                              <p:par>
                                <p:cTn id="49" presetID="53" presetClass="entr" presetSubtype="16" fill="hold" grpId="0" nodeType="afterEffect">
                                  <p:stCondLst>
                                    <p:cond delay="10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3000" fill="hold"/>
                                        <p:tgtEl>
                                          <p:spTgt spid="39"/>
                                        </p:tgtEl>
                                        <p:attrNameLst>
                                          <p:attrName>ppt_w</p:attrName>
                                        </p:attrNameLst>
                                      </p:cBhvr>
                                      <p:tavLst>
                                        <p:tav tm="0">
                                          <p:val>
                                            <p:fltVal val="0"/>
                                          </p:val>
                                        </p:tav>
                                        <p:tav tm="100000">
                                          <p:val>
                                            <p:strVal val="#ppt_w"/>
                                          </p:val>
                                        </p:tav>
                                      </p:tavLst>
                                    </p:anim>
                                    <p:anim calcmode="lin" valueType="num">
                                      <p:cBhvr>
                                        <p:cTn id="52" dur="3000" fill="hold"/>
                                        <p:tgtEl>
                                          <p:spTgt spid="39"/>
                                        </p:tgtEl>
                                        <p:attrNameLst>
                                          <p:attrName>ppt_h</p:attrName>
                                        </p:attrNameLst>
                                      </p:cBhvr>
                                      <p:tavLst>
                                        <p:tav tm="0">
                                          <p:val>
                                            <p:fltVal val="0"/>
                                          </p:val>
                                        </p:tav>
                                        <p:tav tm="100000">
                                          <p:val>
                                            <p:strVal val="#ppt_h"/>
                                          </p:val>
                                        </p:tav>
                                      </p:tavLst>
                                    </p:anim>
                                    <p:animEffect transition="in" filter="fade">
                                      <p:cBhvr>
                                        <p:cTn id="53" dur="3000"/>
                                        <p:tgtEl>
                                          <p:spTgt spid="39"/>
                                        </p:tgtEl>
                                      </p:cBhvr>
                                    </p:animEffect>
                                  </p:childTnLst>
                                  <p:subTnLst>
                                    <p:animClr clrSpc="rgb" dir="cw">
                                      <p:cBhvr override="childStyle">
                                        <p:cTn dur="1" fill="hold" display="0" masterRel="nextClick" afterEffect="1"/>
                                        <p:tgtEl>
                                          <p:spTgt spid="39"/>
                                        </p:tgtEl>
                                        <p:attrNameLst>
                                          <p:attrName>ppt_c</p:attrName>
                                        </p:attrNameLst>
                                      </p:cBhvr>
                                      <p:to>
                                        <a:schemeClr val="bg2"/>
                                      </p:to>
                                    </p:animClr>
                                  </p:subTnLst>
                                </p:cTn>
                              </p:par>
                            </p:childTnLst>
                          </p:cTn>
                        </p:par>
                        <p:par>
                          <p:cTn id="54" fill="hold">
                            <p:stCondLst>
                              <p:cond delay="7520"/>
                            </p:stCondLst>
                            <p:childTnLst>
                              <p:par>
                                <p:cTn id="55" presetID="42" presetClass="entr" presetSubtype="0" fill="hold" grpId="0" nodeType="afterEffect">
                                  <p:stCondLst>
                                    <p:cond delay="125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D51CE-9742-48DE-B0C6-00F346DCD177}"/>
              </a:ext>
            </a:extLst>
          </p:cNvPr>
          <p:cNvSpPr>
            <a:spLocks noGrp="1"/>
          </p:cNvSpPr>
          <p:nvPr>
            <p:ph type="title"/>
          </p:nvPr>
        </p:nvSpPr>
        <p:spPr/>
        <p:txBody>
          <a:bodyPr/>
          <a:lstStyle/>
          <a:p>
            <a:r>
              <a:rPr lang="en-GB" dirty="0"/>
              <a:t>Social Engineering</a:t>
            </a:r>
          </a:p>
        </p:txBody>
      </p:sp>
      <p:sp>
        <p:nvSpPr>
          <p:cNvPr id="5" name="Content Placeholder 4">
            <a:extLst>
              <a:ext uri="{FF2B5EF4-FFF2-40B4-BE49-F238E27FC236}">
                <a16:creationId xmlns:a16="http://schemas.microsoft.com/office/drawing/2014/main" id="{C8417865-2DCB-4728-894F-A10948848E54}"/>
              </a:ext>
            </a:extLst>
          </p:cNvPr>
          <p:cNvSpPr>
            <a:spLocks noGrp="1"/>
          </p:cNvSpPr>
          <p:nvPr>
            <p:ph idx="1"/>
          </p:nvPr>
        </p:nvSpPr>
        <p:spPr/>
        <p:txBody>
          <a:bodyPr/>
          <a:lstStyle/>
          <a:p>
            <a:pPr marL="0" indent="0">
              <a:buNone/>
            </a:pPr>
            <a:r>
              <a:rPr lang="en-GB" sz="4800" dirty="0"/>
              <a:t>The cost to set up a social engineering attack is low</a:t>
            </a:r>
          </a:p>
          <a:p>
            <a:pPr marL="0" indent="0">
              <a:buNone/>
            </a:pPr>
            <a:r>
              <a:rPr lang="en-GB" sz="4800" dirty="0"/>
              <a:t>The risk is even lower</a:t>
            </a:r>
          </a:p>
          <a:p>
            <a:pPr marL="0" indent="0">
              <a:buNone/>
            </a:pPr>
            <a:r>
              <a:rPr lang="en-GB" sz="4800" dirty="0"/>
              <a:t>The potential pay-out is huge</a:t>
            </a:r>
          </a:p>
          <a:p>
            <a:pPr marL="0" indent="0">
              <a:buNone/>
            </a:pPr>
            <a:endParaRPr lang="en-GB" dirty="0"/>
          </a:p>
        </p:txBody>
      </p:sp>
      <p:sp>
        <p:nvSpPr>
          <p:cNvPr id="2" name="TextBox 1">
            <a:extLst>
              <a:ext uri="{FF2B5EF4-FFF2-40B4-BE49-F238E27FC236}">
                <a16:creationId xmlns:a16="http://schemas.microsoft.com/office/drawing/2014/main" id="{A855472F-8747-4099-BBDA-8540BDEAC4CF}"/>
              </a:ext>
            </a:extLst>
          </p:cNvPr>
          <p:cNvSpPr txBox="1"/>
          <p:nvPr/>
        </p:nvSpPr>
        <p:spPr>
          <a:xfrm>
            <a:off x="312821" y="6308209"/>
            <a:ext cx="4570482" cy="246221"/>
          </a:xfrm>
          <a:prstGeom prst="rect">
            <a:avLst/>
          </a:prstGeom>
          <a:noFill/>
        </p:spPr>
        <p:txBody>
          <a:bodyPr wrap="none" rtlCol="0">
            <a:spAutoFit/>
          </a:bodyPr>
          <a:lstStyle/>
          <a:p>
            <a:r>
              <a:rPr lang="en-GB" sz="1000" dirty="0">
                <a:latin typeface="Raleway" panose="020B0503030101060003" pitchFamily="34" charset="0"/>
              </a:rPr>
              <a:t>Social Engineering: The Science of Human Hacking - </a:t>
            </a:r>
            <a:r>
              <a:rPr lang="en-GB" sz="1000" b="0" i="0" u="none" strike="noStrike" baseline="0" dirty="0">
                <a:latin typeface="Raleway" panose="020B0503030101060003" pitchFamily="34" charset="0"/>
              </a:rPr>
              <a:t>Christopher </a:t>
            </a:r>
            <a:r>
              <a:rPr lang="en-GB" sz="1000" b="0" i="0" u="none" strike="noStrike" baseline="0" dirty="0" err="1">
                <a:latin typeface="Raleway" panose="020B0503030101060003" pitchFamily="34" charset="0"/>
              </a:rPr>
              <a:t>Hadnagy</a:t>
            </a:r>
            <a:endParaRPr lang="en-GB" sz="1000" dirty="0">
              <a:latin typeface="Raleway" panose="020B0503030101060003" pitchFamily="34" charset="0"/>
            </a:endParaRPr>
          </a:p>
        </p:txBody>
      </p:sp>
    </p:spTree>
    <p:extLst>
      <p:ext uri="{BB962C8B-B14F-4D97-AF65-F5344CB8AC3E}">
        <p14:creationId xmlns:p14="http://schemas.microsoft.com/office/powerpoint/2010/main" val="21797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C7F4-732B-46E1-83CA-AF398EFD3C3B}"/>
              </a:ext>
            </a:extLst>
          </p:cNvPr>
          <p:cNvSpPr>
            <a:spLocks noGrp="1"/>
          </p:cNvSpPr>
          <p:nvPr>
            <p:ph type="title"/>
          </p:nvPr>
        </p:nvSpPr>
        <p:spPr/>
        <p:txBody>
          <a:bodyPr/>
          <a:lstStyle/>
          <a:p>
            <a:r>
              <a:rPr lang="en-GB" dirty="0"/>
              <a:t>Social Engineering - Pharming</a:t>
            </a:r>
          </a:p>
        </p:txBody>
      </p:sp>
      <p:sp>
        <p:nvSpPr>
          <p:cNvPr id="3" name="Content Placeholder 2">
            <a:extLst>
              <a:ext uri="{FF2B5EF4-FFF2-40B4-BE49-F238E27FC236}">
                <a16:creationId xmlns:a16="http://schemas.microsoft.com/office/drawing/2014/main" id="{765D8288-2232-4E12-BB3F-C5C00D074CCA}"/>
              </a:ext>
            </a:extLst>
          </p:cNvPr>
          <p:cNvSpPr>
            <a:spLocks noGrp="1"/>
          </p:cNvSpPr>
          <p:nvPr>
            <p:ph idx="1"/>
          </p:nvPr>
        </p:nvSpPr>
        <p:spPr/>
        <p:txBody>
          <a:bodyPr/>
          <a:lstStyle/>
          <a:p>
            <a:r>
              <a:rPr lang="en-GB" dirty="0"/>
              <a:t>A cyberattack intended to redirect a website's traffic to another, fake site</a:t>
            </a:r>
          </a:p>
          <a:p>
            <a:r>
              <a:rPr lang="en-GB" dirty="0"/>
              <a:t>Pharming can be conducted either by changing the hosts file on a victim's computer or by exploitation of a vulnerability in DNS server software (DNS poisoning)</a:t>
            </a:r>
          </a:p>
          <a:p>
            <a:r>
              <a:rPr lang="en-GB" dirty="0"/>
              <a:t>DNS poisoning is extreme</a:t>
            </a:r>
          </a:p>
          <a:p>
            <a:r>
              <a:rPr lang="en-GB" b="0" dirty="0">
                <a:effectLst/>
              </a:rPr>
              <a:t>Spotting a pharming attack can be nearly impossible because it’s not based on any action the user takes</a:t>
            </a:r>
            <a:endParaRPr lang="en-GB" dirty="0"/>
          </a:p>
        </p:txBody>
      </p:sp>
    </p:spTree>
    <p:extLst>
      <p:ext uri="{BB962C8B-B14F-4D97-AF65-F5344CB8AC3E}">
        <p14:creationId xmlns:p14="http://schemas.microsoft.com/office/powerpoint/2010/main" val="498550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C7F4-732B-46E1-83CA-AF398EFD3C3B}"/>
              </a:ext>
            </a:extLst>
          </p:cNvPr>
          <p:cNvSpPr>
            <a:spLocks noGrp="1"/>
          </p:cNvSpPr>
          <p:nvPr>
            <p:ph type="title"/>
          </p:nvPr>
        </p:nvSpPr>
        <p:spPr/>
        <p:txBody>
          <a:bodyPr/>
          <a:lstStyle/>
          <a:p>
            <a:r>
              <a:rPr lang="en-GB" dirty="0"/>
              <a:t>Social Engineering - Pharming</a:t>
            </a:r>
          </a:p>
        </p:txBody>
      </p:sp>
      <p:pic>
        <p:nvPicPr>
          <p:cNvPr id="5" name="Picture 4" descr="A close up of a logo&#10;&#10;Description automatically generated">
            <a:extLst>
              <a:ext uri="{FF2B5EF4-FFF2-40B4-BE49-F238E27FC236}">
                <a16:creationId xmlns:a16="http://schemas.microsoft.com/office/drawing/2014/main" id="{01EFA799-92B1-49DE-87B5-E8934B796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21954" y="3143632"/>
            <a:ext cx="635317" cy="619434"/>
          </a:xfrm>
          <a:prstGeom prst="rect">
            <a:avLst/>
          </a:prstGeom>
        </p:spPr>
      </p:pic>
      <p:pic>
        <p:nvPicPr>
          <p:cNvPr id="6" name="Picture 5" descr="A close up of a logo&#10;&#10;Description automatically generated">
            <a:extLst>
              <a:ext uri="{FF2B5EF4-FFF2-40B4-BE49-F238E27FC236}">
                <a16:creationId xmlns:a16="http://schemas.microsoft.com/office/drawing/2014/main" id="{1A6381DF-2078-4D12-B45D-F18E8F26B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21954" y="5579805"/>
            <a:ext cx="635317" cy="619434"/>
          </a:xfrm>
          <a:prstGeom prst="rect">
            <a:avLst/>
          </a:prstGeom>
        </p:spPr>
      </p:pic>
      <p:pic>
        <p:nvPicPr>
          <p:cNvPr id="7" name="Picture 6" descr="A close up of a logo&#10;&#10;Description automatically generated">
            <a:extLst>
              <a:ext uri="{FF2B5EF4-FFF2-40B4-BE49-F238E27FC236}">
                <a16:creationId xmlns:a16="http://schemas.microsoft.com/office/drawing/2014/main" id="{9E302B87-8491-4B62-9AA1-D2E109F6B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21955" y="4361719"/>
            <a:ext cx="635317" cy="619434"/>
          </a:xfrm>
          <a:prstGeom prst="rect">
            <a:avLst/>
          </a:prstGeom>
        </p:spPr>
      </p:pic>
      <p:pic>
        <p:nvPicPr>
          <p:cNvPr id="9" name="Picture 8">
            <a:extLst>
              <a:ext uri="{FF2B5EF4-FFF2-40B4-BE49-F238E27FC236}">
                <a16:creationId xmlns:a16="http://schemas.microsoft.com/office/drawing/2014/main" id="{E3F3ADE6-0A4E-4BF7-B20F-BF27F5CA4CA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5600" y1="36800" x2="80800" y2="28000"/>
                      </a14:backgroundRemoval>
                    </a14:imgEffect>
                  </a14:imgLayer>
                </a14:imgProps>
              </a:ext>
            </a:extLst>
          </a:blip>
          <a:stretch>
            <a:fillRect/>
          </a:stretch>
        </p:blipFill>
        <p:spPr>
          <a:xfrm>
            <a:off x="2121954" y="2096513"/>
            <a:ext cx="635317" cy="635317"/>
          </a:xfrm>
          <a:prstGeom prst="rect">
            <a:avLst/>
          </a:prstGeom>
        </p:spPr>
      </p:pic>
      <p:sp>
        <p:nvSpPr>
          <p:cNvPr id="10" name="Rectangle: Rounded Corners 9">
            <a:extLst>
              <a:ext uri="{FF2B5EF4-FFF2-40B4-BE49-F238E27FC236}">
                <a16:creationId xmlns:a16="http://schemas.microsoft.com/office/drawing/2014/main" id="{BF57D2ED-7BFC-4544-BB3E-67DA6F8F67E5}"/>
              </a:ext>
            </a:extLst>
          </p:cNvPr>
          <p:cNvSpPr/>
          <p:nvPr/>
        </p:nvSpPr>
        <p:spPr>
          <a:xfrm>
            <a:off x="3106993" y="2015612"/>
            <a:ext cx="5004619" cy="716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77A5960-57CC-4D9B-AAC2-2F74972171A3}"/>
              </a:ext>
            </a:extLst>
          </p:cNvPr>
          <p:cNvPicPr>
            <a:picLocks noChangeAspect="1"/>
          </p:cNvPicPr>
          <p:nvPr/>
        </p:nvPicPr>
        <p:blipFill>
          <a:blip r:embed="rId6"/>
          <a:stretch>
            <a:fillRect/>
          </a:stretch>
        </p:blipFill>
        <p:spPr>
          <a:xfrm>
            <a:off x="8699551" y="5434397"/>
            <a:ext cx="694215" cy="764842"/>
          </a:xfrm>
          <a:prstGeom prst="rect">
            <a:avLst/>
          </a:prstGeom>
        </p:spPr>
      </p:pic>
      <p:grpSp>
        <p:nvGrpSpPr>
          <p:cNvPr id="19" name="Group 18">
            <a:extLst>
              <a:ext uri="{FF2B5EF4-FFF2-40B4-BE49-F238E27FC236}">
                <a16:creationId xmlns:a16="http://schemas.microsoft.com/office/drawing/2014/main" id="{A3A0AFA9-2036-462E-AFBB-14C8540EFA02}"/>
              </a:ext>
            </a:extLst>
          </p:cNvPr>
          <p:cNvGrpSpPr/>
          <p:nvPr/>
        </p:nvGrpSpPr>
        <p:grpSpPr>
          <a:xfrm>
            <a:off x="8587441" y="4423832"/>
            <a:ext cx="750361" cy="630378"/>
            <a:chOff x="8670383" y="4444181"/>
            <a:chExt cx="750361" cy="630378"/>
          </a:xfrm>
        </p:grpSpPr>
        <p:pic>
          <p:nvPicPr>
            <p:cNvPr id="16" name="Picture 15" descr="A close up of a logo&#10;&#10;Description automatically generated">
              <a:extLst>
                <a:ext uri="{FF2B5EF4-FFF2-40B4-BE49-F238E27FC236}">
                  <a16:creationId xmlns:a16="http://schemas.microsoft.com/office/drawing/2014/main" id="{B7EB9B44-EAB7-4DE3-8108-0821404B49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383" y="4444181"/>
              <a:ext cx="750361" cy="630378"/>
            </a:xfrm>
            <a:prstGeom prst="rect">
              <a:avLst/>
            </a:prstGeom>
          </p:spPr>
        </p:pic>
        <p:pic>
          <p:nvPicPr>
            <p:cNvPr id="18" name="Picture 17" descr="A close up of a logo&#10;&#10;Description automatically generated">
              <a:extLst>
                <a:ext uri="{FF2B5EF4-FFF2-40B4-BE49-F238E27FC236}">
                  <a16:creationId xmlns:a16="http://schemas.microsoft.com/office/drawing/2014/main" id="{FCC619E4-1B2B-4824-89F7-205E2CA606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7105" y="4463845"/>
              <a:ext cx="356915" cy="356915"/>
            </a:xfrm>
            <a:prstGeom prst="rect">
              <a:avLst/>
            </a:prstGeom>
          </p:spPr>
        </p:pic>
      </p:grpSp>
      <p:sp>
        <p:nvSpPr>
          <p:cNvPr id="20" name="TextBox 19">
            <a:extLst>
              <a:ext uri="{FF2B5EF4-FFF2-40B4-BE49-F238E27FC236}">
                <a16:creationId xmlns:a16="http://schemas.microsoft.com/office/drawing/2014/main" id="{594E83BD-BE32-4870-BB98-1700BDD3DC62}"/>
              </a:ext>
            </a:extLst>
          </p:cNvPr>
          <p:cNvSpPr txBox="1"/>
          <p:nvPr/>
        </p:nvSpPr>
        <p:spPr>
          <a:xfrm>
            <a:off x="3582822" y="2050555"/>
            <a:ext cx="4528790" cy="646331"/>
          </a:xfrm>
          <a:prstGeom prst="rect">
            <a:avLst/>
          </a:prstGeom>
          <a:noFill/>
        </p:spPr>
        <p:txBody>
          <a:bodyPr wrap="square" rtlCol="0">
            <a:spAutoFit/>
          </a:bodyPr>
          <a:lstStyle/>
          <a:p>
            <a:r>
              <a:rPr lang="en-GB" dirty="0"/>
              <a:t>Attackers use malware to change the host file or perpetrate DNS cache poisoning</a:t>
            </a:r>
          </a:p>
        </p:txBody>
      </p:sp>
      <p:sp>
        <p:nvSpPr>
          <p:cNvPr id="21" name="Rectangle: Rounded Corners 20">
            <a:extLst>
              <a:ext uri="{FF2B5EF4-FFF2-40B4-BE49-F238E27FC236}">
                <a16:creationId xmlns:a16="http://schemas.microsoft.com/office/drawing/2014/main" id="{15035703-891A-4BDF-93B6-957462EBDBEC}"/>
              </a:ext>
            </a:extLst>
          </p:cNvPr>
          <p:cNvSpPr/>
          <p:nvPr/>
        </p:nvSpPr>
        <p:spPr>
          <a:xfrm>
            <a:off x="3106993" y="3095240"/>
            <a:ext cx="5004619" cy="716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6954DB8-C895-4FA9-B8C9-E67E7C0CFE40}"/>
              </a:ext>
            </a:extLst>
          </p:cNvPr>
          <p:cNvSpPr txBox="1"/>
          <p:nvPr/>
        </p:nvSpPr>
        <p:spPr>
          <a:xfrm>
            <a:off x="3582822" y="3130183"/>
            <a:ext cx="4528790" cy="646331"/>
          </a:xfrm>
          <a:prstGeom prst="rect">
            <a:avLst/>
          </a:prstGeom>
          <a:noFill/>
        </p:spPr>
        <p:txBody>
          <a:bodyPr wrap="square" rtlCol="0">
            <a:spAutoFit/>
          </a:bodyPr>
          <a:lstStyle/>
          <a:p>
            <a:r>
              <a:rPr lang="en-GB" dirty="0"/>
              <a:t>Victim types a correct URL, but his browser gets the IP address of a fraudulent website</a:t>
            </a:r>
          </a:p>
        </p:txBody>
      </p:sp>
      <p:sp>
        <p:nvSpPr>
          <p:cNvPr id="23" name="Rectangle: Rounded Corners 22">
            <a:extLst>
              <a:ext uri="{FF2B5EF4-FFF2-40B4-BE49-F238E27FC236}">
                <a16:creationId xmlns:a16="http://schemas.microsoft.com/office/drawing/2014/main" id="{111995A9-D637-47A8-8470-88334D3D8FA5}"/>
              </a:ext>
            </a:extLst>
          </p:cNvPr>
          <p:cNvSpPr/>
          <p:nvPr/>
        </p:nvSpPr>
        <p:spPr>
          <a:xfrm>
            <a:off x="3106993" y="4361719"/>
            <a:ext cx="5004619" cy="716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59F0D6-5D63-4B75-91EA-118B66FB8D55}"/>
              </a:ext>
            </a:extLst>
          </p:cNvPr>
          <p:cNvSpPr txBox="1"/>
          <p:nvPr/>
        </p:nvSpPr>
        <p:spPr>
          <a:xfrm>
            <a:off x="3582822" y="4396662"/>
            <a:ext cx="4528790" cy="646331"/>
          </a:xfrm>
          <a:prstGeom prst="rect">
            <a:avLst/>
          </a:prstGeom>
          <a:noFill/>
        </p:spPr>
        <p:txBody>
          <a:bodyPr wrap="square" rtlCol="0">
            <a:spAutoFit/>
          </a:bodyPr>
          <a:lstStyle/>
          <a:p>
            <a:r>
              <a:rPr lang="en-GB" dirty="0"/>
              <a:t>Victim provides sensitive financial or personal details to identical looking fake website</a:t>
            </a:r>
          </a:p>
        </p:txBody>
      </p:sp>
      <p:sp>
        <p:nvSpPr>
          <p:cNvPr id="25" name="Rectangle: Rounded Corners 24">
            <a:extLst>
              <a:ext uri="{FF2B5EF4-FFF2-40B4-BE49-F238E27FC236}">
                <a16:creationId xmlns:a16="http://schemas.microsoft.com/office/drawing/2014/main" id="{EE5A1079-D686-4A4C-AD09-558B9521235A}"/>
              </a:ext>
            </a:extLst>
          </p:cNvPr>
          <p:cNvSpPr/>
          <p:nvPr/>
        </p:nvSpPr>
        <p:spPr>
          <a:xfrm>
            <a:off x="3106993" y="5483021"/>
            <a:ext cx="5004619" cy="716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E7AE7C7-3CD0-4BCC-8DE4-2D10431C945C}"/>
              </a:ext>
            </a:extLst>
          </p:cNvPr>
          <p:cNvSpPr txBox="1"/>
          <p:nvPr/>
        </p:nvSpPr>
        <p:spPr>
          <a:xfrm>
            <a:off x="3920094" y="5656464"/>
            <a:ext cx="3378416" cy="369332"/>
          </a:xfrm>
          <a:prstGeom prst="rect">
            <a:avLst/>
          </a:prstGeom>
          <a:noFill/>
        </p:spPr>
        <p:txBody>
          <a:bodyPr wrap="square" rtlCol="0">
            <a:spAutoFit/>
          </a:bodyPr>
          <a:lstStyle/>
          <a:p>
            <a:r>
              <a:rPr lang="en-GB" dirty="0"/>
              <a:t>Sensitive data goes to attackers</a:t>
            </a:r>
          </a:p>
        </p:txBody>
      </p:sp>
      <p:grpSp>
        <p:nvGrpSpPr>
          <p:cNvPr id="27" name="Group 26">
            <a:extLst>
              <a:ext uri="{FF2B5EF4-FFF2-40B4-BE49-F238E27FC236}">
                <a16:creationId xmlns:a16="http://schemas.microsoft.com/office/drawing/2014/main" id="{1677CC31-8EF6-458D-AE34-E0CC9F1568EF}"/>
              </a:ext>
            </a:extLst>
          </p:cNvPr>
          <p:cNvGrpSpPr/>
          <p:nvPr/>
        </p:nvGrpSpPr>
        <p:grpSpPr>
          <a:xfrm>
            <a:off x="8583042" y="3146136"/>
            <a:ext cx="750361" cy="630378"/>
            <a:chOff x="8670383" y="4444181"/>
            <a:chExt cx="750361" cy="630378"/>
          </a:xfrm>
        </p:grpSpPr>
        <p:pic>
          <p:nvPicPr>
            <p:cNvPr id="28" name="Picture 27" descr="A close up of a logo&#10;&#10;Description automatically generated">
              <a:extLst>
                <a:ext uri="{FF2B5EF4-FFF2-40B4-BE49-F238E27FC236}">
                  <a16:creationId xmlns:a16="http://schemas.microsoft.com/office/drawing/2014/main" id="{BCF20C5F-51E2-49B1-883C-687C93671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383" y="4444181"/>
              <a:ext cx="750361" cy="630378"/>
            </a:xfrm>
            <a:prstGeom prst="rect">
              <a:avLst/>
            </a:prstGeom>
          </p:spPr>
        </p:pic>
        <p:pic>
          <p:nvPicPr>
            <p:cNvPr id="29" name="Picture 28" descr="A close up of a logo&#10;&#10;Description automatically generated">
              <a:extLst>
                <a:ext uri="{FF2B5EF4-FFF2-40B4-BE49-F238E27FC236}">
                  <a16:creationId xmlns:a16="http://schemas.microsoft.com/office/drawing/2014/main" id="{9AF6BE1C-7A10-4D9B-840C-F06EE0DE4D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7105" y="4463845"/>
              <a:ext cx="356915" cy="356915"/>
            </a:xfrm>
            <a:prstGeom prst="rect">
              <a:avLst/>
            </a:prstGeom>
          </p:spPr>
        </p:pic>
      </p:grpSp>
    </p:spTree>
    <p:extLst>
      <p:ext uri="{BB962C8B-B14F-4D97-AF65-F5344CB8AC3E}">
        <p14:creationId xmlns:p14="http://schemas.microsoft.com/office/powerpoint/2010/main" val="216009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DB36-511E-4B36-996A-C9740B38440D}"/>
              </a:ext>
            </a:extLst>
          </p:cNvPr>
          <p:cNvSpPr>
            <a:spLocks noGrp="1"/>
          </p:cNvSpPr>
          <p:nvPr>
            <p:ph type="title"/>
          </p:nvPr>
        </p:nvSpPr>
        <p:spPr/>
        <p:txBody>
          <a:bodyPr/>
          <a:lstStyle/>
          <a:p>
            <a:r>
              <a:rPr lang="en-GB" dirty="0"/>
              <a:t>Pretexting</a:t>
            </a:r>
          </a:p>
        </p:txBody>
      </p:sp>
      <p:sp>
        <p:nvSpPr>
          <p:cNvPr id="3" name="Content Placeholder 2">
            <a:extLst>
              <a:ext uri="{FF2B5EF4-FFF2-40B4-BE49-F238E27FC236}">
                <a16:creationId xmlns:a16="http://schemas.microsoft.com/office/drawing/2014/main" id="{2EFDF5CE-E24C-4E44-A6F7-1488286F5813}"/>
              </a:ext>
            </a:extLst>
          </p:cNvPr>
          <p:cNvSpPr>
            <a:spLocks noGrp="1"/>
          </p:cNvSpPr>
          <p:nvPr>
            <p:ph idx="1"/>
          </p:nvPr>
        </p:nvSpPr>
        <p:spPr/>
        <p:txBody>
          <a:bodyPr>
            <a:normAutofit lnSpcReduction="10000"/>
          </a:bodyPr>
          <a:lstStyle/>
          <a:p>
            <a:r>
              <a:rPr lang="en-GB" dirty="0"/>
              <a:t>Acquire information from the user through a lie or an invented scenario</a:t>
            </a:r>
          </a:p>
          <a:p>
            <a:r>
              <a:rPr lang="en-GB" dirty="0"/>
              <a:t>Example: Get National Insurance Number for identification</a:t>
            </a:r>
          </a:p>
          <a:p>
            <a:r>
              <a:rPr lang="en-GB" dirty="0"/>
              <a:t>Similar to security questions</a:t>
            </a:r>
          </a:p>
          <a:p>
            <a:r>
              <a:rPr lang="en-GB" dirty="0"/>
              <a:t>Usually done over the phone</a:t>
            </a:r>
          </a:p>
          <a:p>
            <a:endParaRPr lang="en-GB" dirty="0"/>
          </a:p>
          <a:p>
            <a:r>
              <a:rPr lang="en-GB" dirty="0"/>
              <a:t>Need to have done prior research on the subject</a:t>
            </a:r>
          </a:p>
          <a:p>
            <a:pPr lvl="1"/>
            <a:r>
              <a:rPr lang="en-GB" dirty="0"/>
              <a:t>Birthday</a:t>
            </a:r>
          </a:p>
          <a:p>
            <a:pPr lvl="1"/>
            <a:r>
              <a:rPr lang="en-GB" dirty="0"/>
              <a:t>Last bill amount</a:t>
            </a:r>
          </a:p>
          <a:p>
            <a:pPr lvl="1"/>
            <a:r>
              <a:rPr lang="en-GB" dirty="0"/>
              <a:t>Wife/girlfriend/mistress name or surname</a:t>
            </a:r>
          </a:p>
        </p:txBody>
      </p:sp>
    </p:spTree>
    <p:extLst>
      <p:ext uri="{BB962C8B-B14F-4D97-AF65-F5344CB8AC3E}">
        <p14:creationId xmlns:p14="http://schemas.microsoft.com/office/powerpoint/2010/main" val="2516055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40AD-0801-447D-938F-FF8D498B836A}"/>
              </a:ext>
            </a:extLst>
          </p:cNvPr>
          <p:cNvSpPr>
            <a:spLocks noGrp="1"/>
          </p:cNvSpPr>
          <p:nvPr>
            <p:ph type="title"/>
          </p:nvPr>
        </p:nvSpPr>
        <p:spPr/>
        <p:txBody>
          <a:bodyPr/>
          <a:lstStyle/>
          <a:p>
            <a:r>
              <a:rPr lang="en-GB" dirty="0"/>
              <a:t>Software Updates </a:t>
            </a:r>
          </a:p>
        </p:txBody>
      </p:sp>
      <p:sp>
        <p:nvSpPr>
          <p:cNvPr id="6" name="Freeform: Shape 5">
            <a:extLst>
              <a:ext uri="{FF2B5EF4-FFF2-40B4-BE49-F238E27FC236}">
                <a16:creationId xmlns:a16="http://schemas.microsoft.com/office/drawing/2014/main" id="{DC53A86F-9B35-4260-AC3E-2945273C5FBC}"/>
              </a:ext>
            </a:extLst>
          </p:cNvPr>
          <p:cNvSpPr/>
          <p:nvPr/>
        </p:nvSpPr>
        <p:spPr>
          <a:xfrm>
            <a:off x="312821" y="2311870"/>
            <a:ext cx="11590421" cy="1223235"/>
          </a:xfrm>
          <a:custGeom>
            <a:avLst/>
            <a:gdLst>
              <a:gd name="connsiteX0" fmla="*/ 0 w 11590421"/>
              <a:gd name="connsiteY0" fmla="*/ 203877 h 1223235"/>
              <a:gd name="connsiteX1" fmla="*/ 203877 w 11590421"/>
              <a:gd name="connsiteY1" fmla="*/ 0 h 1223235"/>
              <a:gd name="connsiteX2" fmla="*/ 11386544 w 11590421"/>
              <a:gd name="connsiteY2" fmla="*/ 0 h 1223235"/>
              <a:gd name="connsiteX3" fmla="*/ 11590421 w 11590421"/>
              <a:gd name="connsiteY3" fmla="*/ 203877 h 1223235"/>
              <a:gd name="connsiteX4" fmla="*/ 11590421 w 11590421"/>
              <a:gd name="connsiteY4" fmla="*/ 1019358 h 1223235"/>
              <a:gd name="connsiteX5" fmla="*/ 11386544 w 11590421"/>
              <a:gd name="connsiteY5" fmla="*/ 1223235 h 1223235"/>
              <a:gd name="connsiteX6" fmla="*/ 203877 w 11590421"/>
              <a:gd name="connsiteY6" fmla="*/ 1223235 h 1223235"/>
              <a:gd name="connsiteX7" fmla="*/ 0 w 11590421"/>
              <a:gd name="connsiteY7" fmla="*/ 1019358 h 1223235"/>
              <a:gd name="connsiteX8" fmla="*/ 0 w 11590421"/>
              <a:gd name="connsiteY8" fmla="*/ 203877 h 12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1223235">
                <a:moveTo>
                  <a:pt x="0" y="203877"/>
                </a:moveTo>
                <a:cubicBezTo>
                  <a:pt x="0" y="91279"/>
                  <a:pt x="91279" y="0"/>
                  <a:pt x="203877" y="0"/>
                </a:cubicBezTo>
                <a:lnTo>
                  <a:pt x="11386544" y="0"/>
                </a:lnTo>
                <a:cubicBezTo>
                  <a:pt x="11499142" y="0"/>
                  <a:pt x="11590421" y="91279"/>
                  <a:pt x="11590421" y="203877"/>
                </a:cubicBezTo>
                <a:lnTo>
                  <a:pt x="11590421" y="1019358"/>
                </a:lnTo>
                <a:cubicBezTo>
                  <a:pt x="11590421" y="1131956"/>
                  <a:pt x="11499142" y="1223235"/>
                  <a:pt x="11386544" y="1223235"/>
                </a:cubicBezTo>
                <a:lnTo>
                  <a:pt x="203877" y="1223235"/>
                </a:lnTo>
                <a:cubicBezTo>
                  <a:pt x="91279" y="1223235"/>
                  <a:pt x="0" y="1131956"/>
                  <a:pt x="0" y="1019358"/>
                </a:cubicBezTo>
                <a:lnTo>
                  <a:pt x="0" y="203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23" tIns="254023" rIns="254023" bIns="254023" numCol="1" spcCol="1270" anchor="ctr" anchorCtr="0">
            <a:noAutofit/>
          </a:bodyPr>
          <a:lstStyle/>
          <a:p>
            <a:pPr marL="0" lvl="0" indent="0" algn="l" defTabSz="2266950">
              <a:lnSpc>
                <a:spcPct val="90000"/>
              </a:lnSpc>
              <a:spcBef>
                <a:spcPct val="0"/>
              </a:spcBef>
              <a:spcAft>
                <a:spcPct val="35000"/>
              </a:spcAft>
              <a:buNone/>
            </a:pPr>
            <a:r>
              <a:rPr lang="en-GB" sz="5100" kern="1200" dirty="0"/>
              <a:t>Software updates offer plenty of benefits</a:t>
            </a:r>
          </a:p>
        </p:txBody>
      </p:sp>
      <p:sp>
        <p:nvSpPr>
          <p:cNvPr id="7" name="Freeform: Shape 6">
            <a:extLst>
              <a:ext uri="{FF2B5EF4-FFF2-40B4-BE49-F238E27FC236}">
                <a16:creationId xmlns:a16="http://schemas.microsoft.com/office/drawing/2014/main" id="{B145D274-679E-4930-8C65-0BBA134FCE2A}"/>
              </a:ext>
            </a:extLst>
          </p:cNvPr>
          <p:cNvSpPr/>
          <p:nvPr/>
        </p:nvSpPr>
        <p:spPr>
          <a:xfrm>
            <a:off x="312821" y="3681985"/>
            <a:ext cx="11590421" cy="1223235"/>
          </a:xfrm>
          <a:custGeom>
            <a:avLst/>
            <a:gdLst>
              <a:gd name="connsiteX0" fmla="*/ 0 w 11590421"/>
              <a:gd name="connsiteY0" fmla="*/ 203877 h 1223235"/>
              <a:gd name="connsiteX1" fmla="*/ 203877 w 11590421"/>
              <a:gd name="connsiteY1" fmla="*/ 0 h 1223235"/>
              <a:gd name="connsiteX2" fmla="*/ 11386544 w 11590421"/>
              <a:gd name="connsiteY2" fmla="*/ 0 h 1223235"/>
              <a:gd name="connsiteX3" fmla="*/ 11590421 w 11590421"/>
              <a:gd name="connsiteY3" fmla="*/ 203877 h 1223235"/>
              <a:gd name="connsiteX4" fmla="*/ 11590421 w 11590421"/>
              <a:gd name="connsiteY4" fmla="*/ 1019358 h 1223235"/>
              <a:gd name="connsiteX5" fmla="*/ 11386544 w 11590421"/>
              <a:gd name="connsiteY5" fmla="*/ 1223235 h 1223235"/>
              <a:gd name="connsiteX6" fmla="*/ 203877 w 11590421"/>
              <a:gd name="connsiteY6" fmla="*/ 1223235 h 1223235"/>
              <a:gd name="connsiteX7" fmla="*/ 0 w 11590421"/>
              <a:gd name="connsiteY7" fmla="*/ 1019358 h 1223235"/>
              <a:gd name="connsiteX8" fmla="*/ 0 w 11590421"/>
              <a:gd name="connsiteY8" fmla="*/ 203877 h 12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1223235">
                <a:moveTo>
                  <a:pt x="0" y="203877"/>
                </a:moveTo>
                <a:cubicBezTo>
                  <a:pt x="0" y="91279"/>
                  <a:pt x="91279" y="0"/>
                  <a:pt x="203877" y="0"/>
                </a:cubicBezTo>
                <a:lnTo>
                  <a:pt x="11386544" y="0"/>
                </a:lnTo>
                <a:cubicBezTo>
                  <a:pt x="11499142" y="0"/>
                  <a:pt x="11590421" y="91279"/>
                  <a:pt x="11590421" y="203877"/>
                </a:cubicBezTo>
                <a:lnTo>
                  <a:pt x="11590421" y="1019358"/>
                </a:lnTo>
                <a:cubicBezTo>
                  <a:pt x="11590421" y="1131956"/>
                  <a:pt x="11499142" y="1223235"/>
                  <a:pt x="11386544" y="1223235"/>
                </a:cubicBezTo>
                <a:lnTo>
                  <a:pt x="203877" y="1223235"/>
                </a:lnTo>
                <a:cubicBezTo>
                  <a:pt x="91279" y="1223235"/>
                  <a:pt x="0" y="1131956"/>
                  <a:pt x="0" y="1019358"/>
                </a:cubicBezTo>
                <a:lnTo>
                  <a:pt x="0" y="203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23" tIns="254023" rIns="254023" bIns="254023" numCol="1" spcCol="1270" anchor="ctr" anchorCtr="0">
            <a:noAutofit/>
          </a:bodyPr>
          <a:lstStyle/>
          <a:p>
            <a:pPr marL="0" lvl="0" indent="0" algn="l" defTabSz="2266950">
              <a:lnSpc>
                <a:spcPct val="90000"/>
              </a:lnSpc>
              <a:spcBef>
                <a:spcPct val="0"/>
              </a:spcBef>
              <a:spcAft>
                <a:spcPct val="35000"/>
              </a:spcAft>
              <a:buNone/>
            </a:pPr>
            <a:r>
              <a:rPr lang="en-GB" sz="5100" kern="1200"/>
              <a:t>Updates help patch security flaws</a:t>
            </a:r>
          </a:p>
        </p:txBody>
      </p:sp>
      <p:sp>
        <p:nvSpPr>
          <p:cNvPr id="8" name="Freeform: Shape 7">
            <a:extLst>
              <a:ext uri="{FF2B5EF4-FFF2-40B4-BE49-F238E27FC236}">
                <a16:creationId xmlns:a16="http://schemas.microsoft.com/office/drawing/2014/main" id="{9DBAABB1-E1FD-419C-A492-33DB631A64F3}"/>
              </a:ext>
            </a:extLst>
          </p:cNvPr>
          <p:cNvSpPr/>
          <p:nvPr/>
        </p:nvSpPr>
        <p:spPr>
          <a:xfrm>
            <a:off x="312821" y="5052100"/>
            <a:ext cx="11590421" cy="1223235"/>
          </a:xfrm>
          <a:custGeom>
            <a:avLst/>
            <a:gdLst>
              <a:gd name="connsiteX0" fmla="*/ 0 w 11590421"/>
              <a:gd name="connsiteY0" fmla="*/ 203877 h 1223235"/>
              <a:gd name="connsiteX1" fmla="*/ 203877 w 11590421"/>
              <a:gd name="connsiteY1" fmla="*/ 0 h 1223235"/>
              <a:gd name="connsiteX2" fmla="*/ 11386544 w 11590421"/>
              <a:gd name="connsiteY2" fmla="*/ 0 h 1223235"/>
              <a:gd name="connsiteX3" fmla="*/ 11590421 w 11590421"/>
              <a:gd name="connsiteY3" fmla="*/ 203877 h 1223235"/>
              <a:gd name="connsiteX4" fmla="*/ 11590421 w 11590421"/>
              <a:gd name="connsiteY4" fmla="*/ 1019358 h 1223235"/>
              <a:gd name="connsiteX5" fmla="*/ 11386544 w 11590421"/>
              <a:gd name="connsiteY5" fmla="*/ 1223235 h 1223235"/>
              <a:gd name="connsiteX6" fmla="*/ 203877 w 11590421"/>
              <a:gd name="connsiteY6" fmla="*/ 1223235 h 1223235"/>
              <a:gd name="connsiteX7" fmla="*/ 0 w 11590421"/>
              <a:gd name="connsiteY7" fmla="*/ 1019358 h 1223235"/>
              <a:gd name="connsiteX8" fmla="*/ 0 w 11590421"/>
              <a:gd name="connsiteY8" fmla="*/ 203877 h 12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1223235">
                <a:moveTo>
                  <a:pt x="0" y="203877"/>
                </a:moveTo>
                <a:cubicBezTo>
                  <a:pt x="0" y="91279"/>
                  <a:pt x="91279" y="0"/>
                  <a:pt x="203877" y="0"/>
                </a:cubicBezTo>
                <a:lnTo>
                  <a:pt x="11386544" y="0"/>
                </a:lnTo>
                <a:cubicBezTo>
                  <a:pt x="11499142" y="0"/>
                  <a:pt x="11590421" y="91279"/>
                  <a:pt x="11590421" y="203877"/>
                </a:cubicBezTo>
                <a:lnTo>
                  <a:pt x="11590421" y="1019358"/>
                </a:lnTo>
                <a:cubicBezTo>
                  <a:pt x="11590421" y="1131956"/>
                  <a:pt x="11499142" y="1223235"/>
                  <a:pt x="11386544" y="1223235"/>
                </a:cubicBezTo>
                <a:lnTo>
                  <a:pt x="203877" y="1223235"/>
                </a:lnTo>
                <a:cubicBezTo>
                  <a:pt x="91279" y="1223235"/>
                  <a:pt x="0" y="1131956"/>
                  <a:pt x="0" y="1019358"/>
                </a:cubicBezTo>
                <a:lnTo>
                  <a:pt x="0" y="203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23" tIns="254023" rIns="254023" bIns="254023" numCol="1" spcCol="1270" anchor="ctr" anchorCtr="0">
            <a:noAutofit/>
          </a:bodyPr>
          <a:lstStyle/>
          <a:p>
            <a:pPr marL="0" lvl="0" indent="0" algn="l" defTabSz="2266950">
              <a:lnSpc>
                <a:spcPct val="90000"/>
              </a:lnSpc>
              <a:spcBef>
                <a:spcPct val="0"/>
              </a:spcBef>
              <a:spcAft>
                <a:spcPct val="35000"/>
              </a:spcAft>
              <a:buNone/>
            </a:pPr>
            <a:r>
              <a:rPr lang="en-GB" sz="5100" kern="1200"/>
              <a:t>Software updates help protect your data</a:t>
            </a:r>
          </a:p>
        </p:txBody>
      </p:sp>
    </p:spTree>
    <p:extLst>
      <p:ext uri="{BB962C8B-B14F-4D97-AF65-F5344CB8AC3E}">
        <p14:creationId xmlns:p14="http://schemas.microsoft.com/office/powerpoint/2010/main" val="33088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FC6E-720F-42A5-8FCB-DB30E00082F9}"/>
              </a:ext>
            </a:extLst>
          </p:cNvPr>
          <p:cNvSpPr>
            <a:spLocks noGrp="1"/>
          </p:cNvSpPr>
          <p:nvPr>
            <p:ph type="title"/>
          </p:nvPr>
        </p:nvSpPr>
        <p:spPr/>
        <p:txBody>
          <a:bodyPr/>
          <a:lstStyle/>
          <a:p>
            <a:r>
              <a:rPr lang="en-GB" dirty="0"/>
              <a:t>Password Management</a:t>
            </a:r>
          </a:p>
        </p:txBody>
      </p:sp>
      <p:sp>
        <p:nvSpPr>
          <p:cNvPr id="3" name="Content Placeholder 2">
            <a:extLst>
              <a:ext uri="{FF2B5EF4-FFF2-40B4-BE49-F238E27FC236}">
                <a16:creationId xmlns:a16="http://schemas.microsoft.com/office/drawing/2014/main" id="{1AD40327-51C5-4D04-A2F5-741DB8E9B0E3}"/>
              </a:ext>
            </a:extLst>
          </p:cNvPr>
          <p:cNvSpPr>
            <a:spLocks noGrp="1"/>
          </p:cNvSpPr>
          <p:nvPr>
            <p:ph idx="1"/>
          </p:nvPr>
        </p:nvSpPr>
        <p:spPr/>
        <p:txBody>
          <a:bodyPr>
            <a:normAutofit/>
          </a:bodyPr>
          <a:lstStyle/>
          <a:p>
            <a:r>
              <a:rPr lang="en-GB" dirty="0"/>
              <a:t>Passwords are one of the most secure methods of authentication available to date</a:t>
            </a:r>
          </a:p>
          <a:p>
            <a:r>
              <a:rPr lang="en-GB" dirty="0"/>
              <a:t>They are subjected to a number of security threats when mishandled</a:t>
            </a:r>
          </a:p>
          <a:p>
            <a:r>
              <a:rPr lang="en-GB" dirty="0"/>
              <a:t>Password management is a set of principles and best practices to be followed by users</a:t>
            </a:r>
          </a:p>
          <a:p>
            <a:endParaRPr lang="en-GB" dirty="0"/>
          </a:p>
        </p:txBody>
      </p:sp>
    </p:spTree>
    <p:extLst>
      <p:ext uri="{BB962C8B-B14F-4D97-AF65-F5344CB8AC3E}">
        <p14:creationId xmlns:p14="http://schemas.microsoft.com/office/powerpoint/2010/main" val="2187918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FC6E-720F-42A5-8FCB-DB30E00082F9}"/>
              </a:ext>
            </a:extLst>
          </p:cNvPr>
          <p:cNvSpPr>
            <a:spLocks noGrp="1"/>
          </p:cNvSpPr>
          <p:nvPr>
            <p:ph type="title"/>
          </p:nvPr>
        </p:nvSpPr>
        <p:spPr/>
        <p:txBody>
          <a:bodyPr/>
          <a:lstStyle/>
          <a:p>
            <a:r>
              <a:rPr lang="en-GB" dirty="0"/>
              <a:t>Challenges in Password Management</a:t>
            </a:r>
          </a:p>
        </p:txBody>
      </p:sp>
      <p:sp>
        <p:nvSpPr>
          <p:cNvPr id="27" name="Freeform: Shape 26">
            <a:extLst>
              <a:ext uri="{FF2B5EF4-FFF2-40B4-BE49-F238E27FC236}">
                <a16:creationId xmlns:a16="http://schemas.microsoft.com/office/drawing/2014/main" id="{E23F6452-DDDE-42FC-B982-C9B614B2CCFA}"/>
              </a:ext>
            </a:extLst>
          </p:cNvPr>
          <p:cNvSpPr/>
          <p:nvPr/>
        </p:nvSpPr>
        <p:spPr>
          <a:xfrm>
            <a:off x="312821" y="2625213"/>
            <a:ext cx="2263754" cy="4136368"/>
          </a:xfrm>
          <a:custGeom>
            <a:avLst/>
            <a:gdLst>
              <a:gd name="connsiteX0" fmla="*/ 0 w 2263754"/>
              <a:gd name="connsiteY0" fmla="*/ 226375 h 4136368"/>
              <a:gd name="connsiteX1" fmla="*/ 226375 w 2263754"/>
              <a:gd name="connsiteY1" fmla="*/ 0 h 4136368"/>
              <a:gd name="connsiteX2" fmla="*/ 2037379 w 2263754"/>
              <a:gd name="connsiteY2" fmla="*/ 0 h 4136368"/>
              <a:gd name="connsiteX3" fmla="*/ 2263754 w 2263754"/>
              <a:gd name="connsiteY3" fmla="*/ 226375 h 4136368"/>
              <a:gd name="connsiteX4" fmla="*/ 2263754 w 2263754"/>
              <a:gd name="connsiteY4" fmla="*/ 3909993 h 4136368"/>
              <a:gd name="connsiteX5" fmla="*/ 2037379 w 2263754"/>
              <a:gd name="connsiteY5" fmla="*/ 4136368 h 4136368"/>
              <a:gd name="connsiteX6" fmla="*/ 226375 w 2263754"/>
              <a:gd name="connsiteY6" fmla="*/ 4136368 h 4136368"/>
              <a:gd name="connsiteX7" fmla="*/ 0 w 2263754"/>
              <a:gd name="connsiteY7" fmla="*/ 3909993 h 4136368"/>
              <a:gd name="connsiteX8" fmla="*/ 0 w 2263754"/>
              <a:gd name="connsiteY8" fmla="*/ 226375 h 41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754" h="4136368">
                <a:moveTo>
                  <a:pt x="0" y="226375"/>
                </a:moveTo>
                <a:cubicBezTo>
                  <a:pt x="0" y="101352"/>
                  <a:pt x="101352" y="0"/>
                  <a:pt x="226375" y="0"/>
                </a:cubicBezTo>
                <a:lnTo>
                  <a:pt x="2037379" y="0"/>
                </a:lnTo>
                <a:cubicBezTo>
                  <a:pt x="2162402" y="0"/>
                  <a:pt x="2263754" y="101352"/>
                  <a:pt x="2263754" y="226375"/>
                </a:cubicBezTo>
                <a:lnTo>
                  <a:pt x="2263754" y="3909993"/>
                </a:lnTo>
                <a:cubicBezTo>
                  <a:pt x="2263754" y="4035016"/>
                  <a:pt x="2162402" y="4136368"/>
                  <a:pt x="2037379" y="4136368"/>
                </a:cubicBezTo>
                <a:lnTo>
                  <a:pt x="226375" y="4136368"/>
                </a:lnTo>
                <a:cubicBezTo>
                  <a:pt x="101352" y="4136368"/>
                  <a:pt x="0" y="4035016"/>
                  <a:pt x="0" y="3909993"/>
                </a:cubicBezTo>
                <a:lnTo>
                  <a:pt x="0" y="2263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761227" rIns="106680" bIns="933954" numCol="1" spcCol="1270" anchor="ctr" anchorCtr="0">
            <a:noAutofit/>
          </a:bodyPr>
          <a:lstStyle/>
          <a:p>
            <a:pPr marL="0" lvl="0" indent="0" algn="ctr" defTabSz="666750">
              <a:lnSpc>
                <a:spcPct val="90000"/>
              </a:lnSpc>
              <a:spcBef>
                <a:spcPct val="0"/>
              </a:spcBef>
              <a:spcAft>
                <a:spcPct val="35000"/>
              </a:spcAft>
              <a:buNone/>
            </a:pPr>
            <a:r>
              <a:rPr lang="en-GB" sz="1500" kern="1200" dirty="0"/>
              <a:t>Login spoofing</a:t>
            </a:r>
          </a:p>
          <a:p>
            <a:pPr marL="0" lvl="0" indent="0" algn="ctr" defTabSz="666750">
              <a:lnSpc>
                <a:spcPct val="90000"/>
              </a:lnSpc>
              <a:spcBef>
                <a:spcPct val="0"/>
              </a:spcBef>
              <a:spcAft>
                <a:spcPct val="35000"/>
              </a:spcAft>
              <a:buNone/>
            </a:pPr>
            <a:endParaRPr lang="en-GB" sz="1500" dirty="0"/>
          </a:p>
          <a:p>
            <a:pPr marL="0" lvl="0" indent="0" algn="ctr" defTabSz="666750">
              <a:lnSpc>
                <a:spcPct val="90000"/>
              </a:lnSpc>
              <a:spcBef>
                <a:spcPct val="0"/>
              </a:spcBef>
              <a:spcAft>
                <a:spcPct val="35000"/>
              </a:spcAft>
              <a:buNone/>
            </a:pPr>
            <a:r>
              <a:rPr lang="en-GB" sz="1500" kern="1200" dirty="0"/>
              <a:t>Passwords are illegally collected through a fake login page by cybercriminals.</a:t>
            </a:r>
          </a:p>
        </p:txBody>
      </p:sp>
      <p:sp>
        <p:nvSpPr>
          <p:cNvPr id="28" name="Oval 27" descr="Key">
            <a:extLst>
              <a:ext uri="{FF2B5EF4-FFF2-40B4-BE49-F238E27FC236}">
                <a16:creationId xmlns:a16="http://schemas.microsoft.com/office/drawing/2014/main" id="{68537CFC-E5D9-4513-8371-879B2F4B85CB}"/>
              </a:ext>
            </a:extLst>
          </p:cNvPr>
          <p:cNvSpPr/>
          <p:nvPr/>
        </p:nvSpPr>
        <p:spPr>
          <a:xfrm>
            <a:off x="755992" y="2873395"/>
            <a:ext cx="1377410" cy="137741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Freeform: Shape 28">
            <a:extLst>
              <a:ext uri="{FF2B5EF4-FFF2-40B4-BE49-F238E27FC236}">
                <a16:creationId xmlns:a16="http://schemas.microsoft.com/office/drawing/2014/main" id="{BB376F1A-5655-4B33-9082-00D73D4560E2}"/>
              </a:ext>
            </a:extLst>
          </p:cNvPr>
          <p:cNvSpPr/>
          <p:nvPr/>
        </p:nvSpPr>
        <p:spPr>
          <a:xfrm>
            <a:off x="2644487" y="2625213"/>
            <a:ext cx="2263754" cy="4136368"/>
          </a:xfrm>
          <a:custGeom>
            <a:avLst/>
            <a:gdLst>
              <a:gd name="connsiteX0" fmla="*/ 0 w 2263754"/>
              <a:gd name="connsiteY0" fmla="*/ 226375 h 4136368"/>
              <a:gd name="connsiteX1" fmla="*/ 226375 w 2263754"/>
              <a:gd name="connsiteY1" fmla="*/ 0 h 4136368"/>
              <a:gd name="connsiteX2" fmla="*/ 2037379 w 2263754"/>
              <a:gd name="connsiteY2" fmla="*/ 0 h 4136368"/>
              <a:gd name="connsiteX3" fmla="*/ 2263754 w 2263754"/>
              <a:gd name="connsiteY3" fmla="*/ 226375 h 4136368"/>
              <a:gd name="connsiteX4" fmla="*/ 2263754 w 2263754"/>
              <a:gd name="connsiteY4" fmla="*/ 3909993 h 4136368"/>
              <a:gd name="connsiteX5" fmla="*/ 2037379 w 2263754"/>
              <a:gd name="connsiteY5" fmla="*/ 4136368 h 4136368"/>
              <a:gd name="connsiteX6" fmla="*/ 226375 w 2263754"/>
              <a:gd name="connsiteY6" fmla="*/ 4136368 h 4136368"/>
              <a:gd name="connsiteX7" fmla="*/ 0 w 2263754"/>
              <a:gd name="connsiteY7" fmla="*/ 3909993 h 4136368"/>
              <a:gd name="connsiteX8" fmla="*/ 0 w 2263754"/>
              <a:gd name="connsiteY8" fmla="*/ 226375 h 41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754" h="4136368">
                <a:moveTo>
                  <a:pt x="0" y="226375"/>
                </a:moveTo>
                <a:cubicBezTo>
                  <a:pt x="0" y="101352"/>
                  <a:pt x="101352" y="0"/>
                  <a:pt x="226375" y="0"/>
                </a:cubicBezTo>
                <a:lnTo>
                  <a:pt x="2037379" y="0"/>
                </a:lnTo>
                <a:cubicBezTo>
                  <a:pt x="2162402" y="0"/>
                  <a:pt x="2263754" y="101352"/>
                  <a:pt x="2263754" y="226375"/>
                </a:cubicBezTo>
                <a:lnTo>
                  <a:pt x="2263754" y="3909993"/>
                </a:lnTo>
                <a:cubicBezTo>
                  <a:pt x="2263754" y="4035016"/>
                  <a:pt x="2162402" y="4136368"/>
                  <a:pt x="2037379" y="4136368"/>
                </a:cubicBezTo>
                <a:lnTo>
                  <a:pt x="226375" y="4136368"/>
                </a:lnTo>
                <a:cubicBezTo>
                  <a:pt x="101352" y="4136368"/>
                  <a:pt x="0" y="4035016"/>
                  <a:pt x="0" y="3909993"/>
                </a:cubicBezTo>
                <a:lnTo>
                  <a:pt x="0" y="2263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761227" rIns="106680" bIns="933954" numCol="1" spcCol="1270" anchor="ctr" anchorCtr="0">
            <a:noAutofit/>
          </a:bodyPr>
          <a:lstStyle/>
          <a:p>
            <a:pPr marL="0" lvl="0" indent="0" algn="ctr" defTabSz="666750">
              <a:lnSpc>
                <a:spcPct val="90000"/>
              </a:lnSpc>
              <a:spcBef>
                <a:spcPct val="0"/>
              </a:spcBef>
              <a:spcAft>
                <a:spcPct val="35000"/>
              </a:spcAft>
              <a:buNone/>
            </a:pPr>
            <a:r>
              <a:rPr lang="en-GB" sz="1500" kern="1200" dirty="0"/>
              <a:t>Sniffing attack</a:t>
            </a:r>
          </a:p>
          <a:p>
            <a:pPr marL="0" lvl="0" indent="0" algn="ctr" defTabSz="666750">
              <a:lnSpc>
                <a:spcPct val="90000"/>
              </a:lnSpc>
              <a:spcBef>
                <a:spcPct val="0"/>
              </a:spcBef>
              <a:spcAft>
                <a:spcPct val="35000"/>
              </a:spcAft>
              <a:buNone/>
            </a:pPr>
            <a:endParaRPr lang="en-GB" sz="1500" dirty="0"/>
          </a:p>
          <a:p>
            <a:pPr marL="0" lvl="0" indent="0" algn="ctr" defTabSz="666750">
              <a:lnSpc>
                <a:spcPct val="90000"/>
              </a:lnSpc>
              <a:spcBef>
                <a:spcPct val="0"/>
              </a:spcBef>
              <a:spcAft>
                <a:spcPct val="35000"/>
              </a:spcAft>
              <a:buNone/>
            </a:pPr>
            <a:r>
              <a:rPr lang="en-GB" sz="1500" kern="1200" dirty="0"/>
              <a:t>Passwords are stolen using illegal network access and with tools like key loggers.</a:t>
            </a:r>
          </a:p>
        </p:txBody>
      </p:sp>
      <p:sp>
        <p:nvSpPr>
          <p:cNvPr id="31" name="Freeform: Shape 30">
            <a:extLst>
              <a:ext uri="{FF2B5EF4-FFF2-40B4-BE49-F238E27FC236}">
                <a16:creationId xmlns:a16="http://schemas.microsoft.com/office/drawing/2014/main" id="{D1B322CB-9BA3-464F-8156-2539B9CE2358}"/>
              </a:ext>
            </a:extLst>
          </p:cNvPr>
          <p:cNvSpPr/>
          <p:nvPr/>
        </p:nvSpPr>
        <p:spPr>
          <a:xfrm>
            <a:off x="4976154" y="2625213"/>
            <a:ext cx="2263754" cy="4136368"/>
          </a:xfrm>
          <a:custGeom>
            <a:avLst/>
            <a:gdLst>
              <a:gd name="connsiteX0" fmla="*/ 0 w 2263754"/>
              <a:gd name="connsiteY0" fmla="*/ 226375 h 4136368"/>
              <a:gd name="connsiteX1" fmla="*/ 226375 w 2263754"/>
              <a:gd name="connsiteY1" fmla="*/ 0 h 4136368"/>
              <a:gd name="connsiteX2" fmla="*/ 2037379 w 2263754"/>
              <a:gd name="connsiteY2" fmla="*/ 0 h 4136368"/>
              <a:gd name="connsiteX3" fmla="*/ 2263754 w 2263754"/>
              <a:gd name="connsiteY3" fmla="*/ 226375 h 4136368"/>
              <a:gd name="connsiteX4" fmla="*/ 2263754 w 2263754"/>
              <a:gd name="connsiteY4" fmla="*/ 3909993 h 4136368"/>
              <a:gd name="connsiteX5" fmla="*/ 2037379 w 2263754"/>
              <a:gd name="connsiteY5" fmla="*/ 4136368 h 4136368"/>
              <a:gd name="connsiteX6" fmla="*/ 226375 w 2263754"/>
              <a:gd name="connsiteY6" fmla="*/ 4136368 h 4136368"/>
              <a:gd name="connsiteX7" fmla="*/ 0 w 2263754"/>
              <a:gd name="connsiteY7" fmla="*/ 3909993 h 4136368"/>
              <a:gd name="connsiteX8" fmla="*/ 0 w 2263754"/>
              <a:gd name="connsiteY8" fmla="*/ 226375 h 41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754" h="4136368">
                <a:moveTo>
                  <a:pt x="0" y="226375"/>
                </a:moveTo>
                <a:cubicBezTo>
                  <a:pt x="0" y="101352"/>
                  <a:pt x="101352" y="0"/>
                  <a:pt x="226375" y="0"/>
                </a:cubicBezTo>
                <a:lnTo>
                  <a:pt x="2037379" y="0"/>
                </a:lnTo>
                <a:cubicBezTo>
                  <a:pt x="2162402" y="0"/>
                  <a:pt x="2263754" y="101352"/>
                  <a:pt x="2263754" y="226375"/>
                </a:cubicBezTo>
                <a:lnTo>
                  <a:pt x="2263754" y="3909993"/>
                </a:lnTo>
                <a:cubicBezTo>
                  <a:pt x="2263754" y="4035016"/>
                  <a:pt x="2162402" y="4136368"/>
                  <a:pt x="2037379" y="4136368"/>
                </a:cubicBezTo>
                <a:lnTo>
                  <a:pt x="226375" y="4136368"/>
                </a:lnTo>
                <a:cubicBezTo>
                  <a:pt x="101352" y="4136368"/>
                  <a:pt x="0" y="4035016"/>
                  <a:pt x="0" y="3909993"/>
                </a:cubicBezTo>
                <a:lnTo>
                  <a:pt x="0" y="2263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761227" rIns="106680" bIns="933954" numCol="1" spcCol="1270" anchor="ctr" anchorCtr="0">
            <a:noAutofit/>
          </a:bodyPr>
          <a:lstStyle/>
          <a:p>
            <a:pPr marL="0" lvl="0" indent="0" algn="ctr" defTabSz="666750">
              <a:lnSpc>
                <a:spcPct val="90000"/>
              </a:lnSpc>
              <a:spcBef>
                <a:spcPct val="0"/>
              </a:spcBef>
              <a:spcAft>
                <a:spcPct val="35000"/>
              </a:spcAft>
              <a:buNone/>
            </a:pPr>
            <a:r>
              <a:rPr lang="en-GB" sz="1500" kern="1200" dirty="0"/>
              <a:t>Shoulder surfing attack</a:t>
            </a:r>
          </a:p>
          <a:p>
            <a:pPr marL="0" lvl="0" indent="0" algn="ctr" defTabSz="666750">
              <a:lnSpc>
                <a:spcPct val="90000"/>
              </a:lnSpc>
              <a:spcBef>
                <a:spcPct val="0"/>
              </a:spcBef>
              <a:spcAft>
                <a:spcPct val="35000"/>
              </a:spcAft>
              <a:buNone/>
            </a:pPr>
            <a:endParaRPr lang="en-GB" sz="1500" dirty="0"/>
          </a:p>
          <a:p>
            <a:pPr marL="0" lvl="0" indent="0" algn="ctr" defTabSz="666750">
              <a:lnSpc>
                <a:spcPct val="90000"/>
              </a:lnSpc>
              <a:spcBef>
                <a:spcPct val="0"/>
              </a:spcBef>
              <a:spcAft>
                <a:spcPct val="35000"/>
              </a:spcAft>
              <a:buNone/>
            </a:pPr>
            <a:r>
              <a:rPr lang="en-GB" sz="1500" kern="1200" dirty="0"/>
              <a:t>Stealing passwords when someone types them, at times using a micro-camera and gaining access to user data.</a:t>
            </a:r>
          </a:p>
        </p:txBody>
      </p:sp>
      <p:sp>
        <p:nvSpPr>
          <p:cNvPr id="33" name="Freeform: Shape 32">
            <a:extLst>
              <a:ext uri="{FF2B5EF4-FFF2-40B4-BE49-F238E27FC236}">
                <a16:creationId xmlns:a16="http://schemas.microsoft.com/office/drawing/2014/main" id="{ECBEF5C8-9C46-47C6-A6D3-2BB1BBB937E0}"/>
              </a:ext>
            </a:extLst>
          </p:cNvPr>
          <p:cNvSpPr/>
          <p:nvPr/>
        </p:nvSpPr>
        <p:spPr>
          <a:xfrm>
            <a:off x="7307821" y="2625213"/>
            <a:ext cx="2263754" cy="4136368"/>
          </a:xfrm>
          <a:custGeom>
            <a:avLst/>
            <a:gdLst>
              <a:gd name="connsiteX0" fmla="*/ 0 w 2263754"/>
              <a:gd name="connsiteY0" fmla="*/ 226375 h 4136368"/>
              <a:gd name="connsiteX1" fmla="*/ 226375 w 2263754"/>
              <a:gd name="connsiteY1" fmla="*/ 0 h 4136368"/>
              <a:gd name="connsiteX2" fmla="*/ 2037379 w 2263754"/>
              <a:gd name="connsiteY2" fmla="*/ 0 h 4136368"/>
              <a:gd name="connsiteX3" fmla="*/ 2263754 w 2263754"/>
              <a:gd name="connsiteY3" fmla="*/ 226375 h 4136368"/>
              <a:gd name="connsiteX4" fmla="*/ 2263754 w 2263754"/>
              <a:gd name="connsiteY4" fmla="*/ 3909993 h 4136368"/>
              <a:gd name="connsiteX5" fmla="*/ 2037379 w 2263754"/>
              <a:gd name="connsiteY5" fmla="*/ 4136368 h 4136368"/>
              <a:gd name="connsiteX6" fmla="*/ 226375 w 2263754"/>
              <a:gd name="connsiteY6" fmla="*/ 4136368 h 4136368"/>
              <a:gd name="connsiteX7" fmla="*/ 0 w 2263754"/>
              <a:gd name="connsiteY7" fmla="*/ 3909993 h 4136368"/>
              <a:gd name="connsiteX8" fmla="*/ 0 w 2263754"/>
              <a:gd name="connsiteY8" fmla="*/ 226375 h 41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754" h="4136368">
                <a:moveTo>
                  <a:pt x="0" y="226375"/>
                </a:moveTo>
                <a:cubicBezTo>
                  <a:pt x="0" y="101352"/>
                  <a:pt x="101352" y="0"/>
                  <a:pt x="226375" y="0"/>
                </a:cubicBezTo>
                <a:lnTo>
                  <a:pt x="2037379" y="0"/>
                </a:lnTo>
                <a:cubicBezTo>
                  <a:pt x="2162402" y="0"/>
                  <a:pt x="2263754" y="101352"/>
                  <a:pt x="2263754" y="226375"/>
                </a:cubicBezTo>
                <a:lnTo>
                  <a:pt x="2263754" y="3909993"/>
                </a:lnTo>
                <a:cubicBezTo>
                  <a:pt x="2263754" y="4035016"/>
                  <a:pt x="2162402" y="4136368"/>
                  <a:pt x="2037379" y="4136368"/>
                </a:cubicBezTo>
                <a:lnTo>
                  <a:pt x="226375" y="4136368"/>
                </a:lnTo>
                <a:cubicBezTo>
                  <a:pt x="101352" y="4136368"/>
                  <a:pt x="0" y="4035016"/>
                  <a:pt x="0" y="3909993"/>
                </a:cubicBezTo>
                <a:lnTo>
                  <a:pt x="0" y="2263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761227" rIns="106680" bIns="933954" numCol="1" spcCol="1270" anchor="ctr" anchorCtr="0">
            <a:noAutofit/>
          </a:bodyPr>
          <a:lstStyle/>
          <a:p>
            <a:pPr marL="0" lvl="0" indent="0" algn="ctr" defTabSz="666750">
              <a:lnSpc>
                <a:spcPct val="90000"/>
              </a:lnSpc>
              <a:spcBef>
                <a:spcPct val="0"/>
              </a:spcBef>
              <a:spcAft>
                <a:spcPct val="35000"/>
              </a:spcAft>
              <a:buNone/>
            </a:pPr>
            <a:r>
              <a:rPr lang="en-GB" sz="1500" kern="1200" dirty="0"/>
              <a:t>Brute force attack</a:t>
            </a:r>
          </a:p>
          <a:p>
            <a:pPr marL="0" lvl="0" indent="0" algn="ctr" defTabSz="666750">
              <a:lnSpc>
                <a:spcPct val="90000"/>
              </a:lnSpc>
              <a:spcBef>
                <a:spcPct val="0"/>
              </a:spcBef>
              <a:spcAft>
                <a:spcPct val="35000"/>
              </a:spcAft>
              <a:buNone/>
            </a:pPr>
            <a:endParaRPr lang="en-GB" sz="1500" dirty="0"/>
          </a:p>
          <a:p>
            <a:pPr marL="0" lvl="0" indent="0" algn="ctr" defTabSz="666750">
              <a:lnSpc>
                <a:spcPct val="90000"/>
              </a:lnSpc>
              <a:spcBef>
                <a:spcPct val="0"/>
              </a:spcBef>
              <a:spcAft>
                <a:spcPct val="35000"/>
              </a:spcAft>
              <a:buNone/>
            </a:pPr>
            <a:r>
              <a:rPr lang="en-GB" sz="1500" kern="1200" dirty="0"/>
              <a:t>Stealing passwords with the help of automated tools and gaining access to user data.</a:t>
            </a:r>
          </a:p>
        </p:txBody>
      </p:sp>
      <p:sp>
        <p:nvSpPr>
          <p:cNvPr id="35" name="Freeform: Shape 34">
            <a:extLst>
              <a:ext uri="{FF2B5EF4-FFF2-40B4-BE49-F238E27FC236}">
                <a16:creationId xmlns:a16="http://schemas.microsoft.com/office/drawing/2014/main" id="{1ADF74AE-4B48-49B7-BD2F-010DB819A772}"/>
              </a:ext>
            </a:extLst>
          </p:cNvPr>
          <p:cNvSpPr/>
          <p:nvPr/>
        </p:nvSpPr>
        <p:spPr>
          <a:xfrm>
            <a:off x="9639487" y="2625213"/>
            <a:ext cx="2263754" cy="4136368"/>
          </a:xfrm>
          <a:custGeom>
            <a:avLst/>
            <a:gdLst>
              <a:gd name="connsiteX0" fmla="*/ 0 w 2263754"/>
              <a:gd name="connsiteY0" fmla="*/ 226375 h 4136368"/>
              <a:gd name="connsiteX1" fmla="*/ 226375 w 2263754"/>
              <a:gd name="connsiteY1" fmla="*/ 0 h 4136368"/>
              <a:gd name="connsiteX2" fmla="*/ 2037379 w 2263754"/>
              <a:gd name="connsiteY2" fmla="*/ 0 h 4136368"/>
              <a:gd name="connsiteX3" fmla="*/ 2263754 w 2263754"/>
              <a:gd name="connsiteY3" fmla="*/ 226375 h 4136368"/>
              <a:gd name="connsiteX4" fmla="*/ 2263754 w 2263754"/>
              <a:gd name="connsiteY4" fmla="*/ 3909993 h 4136368"/>
              <a:gd name="connsiteX5" fmla="*/ 2037379 w 2263754"/>
              <a:gd name="connsiteY5" fmla="*/ 4136368 h 4136368"/>
              <a:gd name="connsiteX6" fmla="*/ 226375 w 2263754"/>
              <a:gd name="connsiteY6" fmla="*/ 4136368 h 4136368"/>
              <a:gd name="connsiteX7" fmla="*/ 0 w 2263754"/>
              <a:gd name="connsiteY7" fmla="*/ 3909993 h 4136368"/>
              <a:gd name="connsiteX8" fmla="*/ 0 w 2263754"/>
              <a:gd name="connsiteY8" fmla="*/ 226375 h 41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754" h="4136368">
                <a:moveTo>
                  <a:pt x="0" y="226375"/>
                </a:moveTo>
                <a:cubicBezTo>
                  <a:pt x="0" y="101352"/>
                  <a:pt x="101352" y="0"/>
                  <a:pt x="226375" y="0"/>
                </a:cubicBezTo>
                <a:lnTo>
                  <a:pt x="2037379" y="0"/>
                </a:lnTo>
                <a:cubicBezTo>
                  <a:pt x="2162402" y="0"/>
                  <a:pt x="2263754" y="101352"/>
                  <a:pt x="2263754" y="226375"/>
                </a:cubicBezTo>
                <a:lnTo>
                  <a:pt x="2263754" y="3909993"/>
                </a:lnTo>
                <a:cubicBezTo>
                  <a:pt x="2263754" y="4035016"/>
                  <a:pt x="2162402" y="4136368"/>
                  <a:pt x="2037379" y="4136368"/>
                </a:cubicBezTo>
                <a:lnTo>
                  <a:pt x="226375" y="4136368"/>
                </a:lnTo>
                <a:cubicBezTo>
                  <a:pt x="101352" y="4136368"/>
                  <a:pt x="0" y="4035016"/>
                  <a:pt x="0" y="3909993"/>
                </a:cubicBezTo>
                <a:lnTo>
                  <a:pt x="0" y="2263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761227" rIns="106680" bIns="933954" numCol="1" spcCol="1270" anchor="ctr" anchorCtr="0">
            <a:noAutofit/>
          </a:bodyPr>
          <a:lstStyle/>
          <a:p>
            <a:pPr marL="0" lvl="0" indent="0" algn="ctr" defTabSz="666750">
              <a:lnSpc>
                <a:spcPct val="90000"/>
              </a:lnSpc>
              <a:spcBef>
                <a:spcPct val="0"/>
              </a:spcBef>
              <a:spcAft>
                <a:spcPct val="35000"/>
              </a:spcAft>
              <a:buNone/>
            </a:pPr>
            <a:r>
              <a:rPr lang="en-GB" sz="1500" kern="1200" dirty="0"/>
              <a:t>Data breach</a:t>
            </a:r>
          </a:p>
          <a:p>
            <a:pPr marL="0" lvl="0" indent="0" algn="ctr" defTabSz="666750">
              <a:lnSpc>
                <a:spcPct val="90000"/>
              </a:lnSpc>
              <a:spcBef>
                <a:spcPct val="0"/>
              </a:spcBef>
              <a:spcAft>
                <a:spcPct val="35000"/>
              </a:spcAft>
              <a:buNone/>
            </a:pPr>
            <a:endParaRPr lang="en-GB" sz="1500" dirty="0"/>
          </a:p>
          <a:p>
            <a:pPr marL="0" lvl="0" indent="0" algn="ctr" defTabSz="666750">
              <a:lnSpc>
                <a:spcPct val="90000"/>
              </a:lnSpc>
              <a:spcBef>
                <a:spcPct val="0"/>
              </a:spcBef>
              <a:spcAft>
                <a:spcPct val="35000"/>
              </a:spcAft>
              <a:buNone/>
            </a:pPr>
            <a:r>
              <a:rPr lang="en-GB" sz="1500" kern="1200" dirty="0"/>
              <a:t>Stealing login credentials and other confidential data directly from the website database</a:t>
            </a:r>
          </a:p>
        </p:txBody>
      </p:sp>
      <p:sp>
        <p:nvSpPr>
          <p:cNvPr id="13" name="TextBox 12">
            <a:extLst>
              <a:ext uri="{FF2B5EF4-FFF2-40B4-BE49-F238E27FC236}">
                <a16:creationId xmlns:a16="http://schemas.microsoft.com/office/drawing/2014/main" id="{B1A72CCF-9D9F-488A-A9D9-E16F34FE075B}"/>
              </a:ext>
            </a:extLst>
          </p:cNvPr>
          <p:cNvSpPr txBox="1"/>
          <p:nvPr/>
        </p:nvSpPr>
        <p:spPr>
          <a:xfrm>
            <a:off x="414901" y="1506160"/>
            <a:ext cx="9156674" cy="461665"/>
          </a:xfrm>
          <a:prstGeom prst="rect">
            <a:avLst/>
          </a:prstGeom>
          <a:noFill/>
        </p:spPr>
        <p:txBody>
          <a:bodyPr wrap="none" rtlCol="0">
            <a:spAutoFit/>
          </a:bodyPr>
          <a:lstStyle/>
          <a:p>
            <a:r>
              <a:rPr lang="en-GB" sz="2400" b="1" dirty="0">
                <a:latin typeface="Raleway" panose="020B0503030101060003" pitchFamily="34" charset="0"/>
              </a:rPr>
              <a:t>Here are a few common threats to protecting our passwords:</a:t>
            </a:r>
          </a:p>
        </p:txBody>
      </p:sp>
      <p:sp>
        <p:nvSpPr>
          <p:cNvPr id="52" name="Oval 51">
            <a:extLst>
              <a:ext uri="{FF2B5EF4-FFF2-40B4-BE49-F238E27FC236}">
                <a16:creationId xmlns:a16="http://schemas.microsoft.com/office/drawing/2014/main" id="{697E8826-8DC0-4C40-8A38-E2CB4728A5A2}"/>
              </a:ext>
            </a:extLst>
          </p:cNvPr>
          <p:cNvSpPr/>
          <p:nvPr/>
        </p:nvSpPr>
        <p:spPr>
          <a:xfrm>
            <a:off x="3087659" y="2902350"/>
            <a:ext cx="1377410" cy="13774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50" descr="Nose">
            <a:extLst>
              <a:ext uri="{FF2B5EF4-FFF2-40B4-BE49-F238E27FC236}">
                <a16:creationId xmlns:a16="http://schemas.microsoft.com/office/drawing/2014/main" id="{15EB6F0B-DDB1-4606-B9AA-CFF60EE145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37442" y="3104900"/>
            <a:ext cx="914400" cy="914400"/>
          </a:xfrm>
          <a:prstGeom prst="rect">
            <a:avLst/>
          </a:prstGeom>
        </p:spPr>
      </p:pic>
      <p:sp>
        <p:nvSpPr>
          <p:cNvPr id="53" name="Oval 52">
            <a:extLst>
              <a:ext uri="{FF2B5EF4-FFF2-40B4-BE49-F238E27FC236}">
                <a16:creationId xmlns:a16="http://schemas.microsoft.com/office/drawing/2014/main" id="{BF09A306-E9F8-4C53-95C4-8A70E7C537F8}"/>
              </a:ext>
            </a:extLst>
          </p:cNvPr>
          <p:cNvSpPr/>
          <p:nvPr/>
        </p:nvSpPr>
        <p:spPr>
          <a:xfrm>
            <a:off x="5419325" y="2902350"/>
            <a:ext cx="1377410" cy="13774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BC8C5086-20A9-450C-BC45-1B1CB7C2F09B}"/>
              </a:ext>
            </a:extLst>
          </p:cNvPr>
          <p:cNvSpPr/>
          <p:nvPr/>
        </p:nvSpPr>
        <p:spPr>
          <a:xfrm>
            <a:off x="7750991" y="2902350"/>
            <a:ext cx="1377410" cy="13774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4241EE4-E4A7-4C0C-ADF6-241F934228F6}"/>
              </a:ext>
            </a:extLst>
          </p:cNvPr>
          <p:cNvSpPr/>
          <p:nvPr/>
        </p:nvSpPr>
        <p:spPr>
          <a:xfrm>
            <a:off x="10082657" y="2902350"/>
            <a:ext cx="1377410" cy="13774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Hammer1">
            <a:extLst>
              <a:ext uri="{FF2B5EF4-FFF2-40B4-BE49-F238E27FC236}">
                <a16:creationId xmlns:a16="http://schemas.microsoft.com/office/drawing/2014/main" id="{0F0A08CA-9F99-4CBA-85D6-7E25F40FA9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87647" y="3165172"/>
            <a:ext cx="914400" cy="914400"/>
          </a:xfrm>
          <a:prstGeom prst="rect">
            <a:avLst/>
          </a:prstGeom>
        </p:spPr>
      </p:pic>
      <p:pic>
        <p:nvPicPr>
          <p:cNvPr id="47" name="Graphic 46" descr="Users">
            <a:extLst>
              <a:ext uri="{FF2B5EF4-FFF2-40B4-BE49-F238E27FC236}">
                <a16:creationId xmlns:a16="http://schemas.microsoft.com/office/drawing/2014/main" id="{290184EC-01DB-4294-BEEF-D523EBAFF38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693486" y="3108860"/>
            <a:ext cx="914400" cy="914400"/>
          </a:xfrm>
          <a:prstGeom prst="rect">
            <a:avLst/>
          </a:prstGeom>
        </p:spPr>
      </p:pic>
      <p:pic>
        <p:nvPicPr>
          <p:cNvPr id="49" name="Graphic 48" descr="Robber">
            <a:extLst>
              <a:ext uri="{FF2B5EF4-FFF2-40B4-BE49-F238E27FC236}">
                <a16:creationId xmlns:a16="http://schemas.microsoft.com/office/drawing/2014/main" id="{0A44B50F-6ABA-478B-9A70-85DC3953CE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310054" y="3165172"/>
            <a:ext cx="914400" cy="914400"/>
          </a:xfrm>
          <a:prstGeom prst="rect">
            <a:avLst/>
          </a:prstGeom>
        </p:spPr>
      </p:pic>
    </p:spTree>
    <p:extLst>
      <p:ext uri="{BB962C8B-B14F-4D97-AF65-F5344CB8AC3E}">
        <p14:creationId xmlns:p14="http://schemas.microsoft.com/office/powerpoint/2010/main" val="1121466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FC6E-720F-42A5-8FCB-DB30E00082F9}"/>
              </a:ext>
            </a:extLst>
          </p:cNvPr>
          <p:cNvSpPr>
            <a:spLocks noGrp="1"/>
          </p:cNvSpPr>
          <p:nvPr>
            <p:ph type="title"/>
          </p:nvPr>
        </p:nvSpPr>
        <p:spPr/>
        <p:txBody>
          <a:bodyPr>
            <a:normAutofit/>
          </a:bodyPr>
          <a:lstStyle/>
          <a:p>
            <a:r>
              <a:rPr lang="en-GB" dirty="0"/>
              <a:t>Traditional Methods of Password </a:t>
            </a:r>
            <a:br>
              <a:rPr lang="en-GB" dirty="0"/>
            </a:br>
            <a:r>
              <a:rPr lang="en-GB" dirty="0"/>
              <a:t>Management</a:t>
            </a:r>
          </a:p>
        </p:txBody>
      </p:sp>
      <p:graphicFrame>
        <p:nvGraphicFramePr>
          <p:cNvPr id="4" name="Content Placeholder 3">
            <a:extLst>
              <a:ext uri="{FF2B5EF4-FFF2-40B4-BE49-F238E27FC236}">
                <a16:creationId xmlns:a16="http://schemas.microsoft.com/office/drawing/2014/main" id="{0AEC465F-E02D-4281-B349-34CBD4F601E5}"/>
              </a:ext>
            </a:extLst>
          </p:cNvPr>
          <p:cNvGraphicFramePr>
            <a:graphicFrameLocks noGrp="1"/>
          </p:cNvGraphicFramePr>
          <p:nvPr>
            <p:ph idx="1"/>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1580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FC6E-720F-42A5-8FCB-DB30E00082F9}"/>
              </a:ext>
            </a:extLst>
          </p:cNvPr>
          <p:cNvSpPr>
            <a:spLocks noGrp="1"/>
          </p:cNvSpPr>
          <p:nvPr>
            <p:ph type="title"/>
          </p:nvPr>
        </p:nvSpPr>
        <p:spPr/>
        <p:txBody>
          <a:bodyPr/>
          <a:lstStyle/>
          <a:p>
            <a:r>
              <a:rPr lang="en-GB" dirty="0"/>
              <a:t>How to Manage Passwords</a:t>
            </a:r>
          </a:p>
        </p:txBody>
      </p:sp>
      <p:sp>
        <p:nvSpPr>
          <p:cNvPr id="6" name="Freeform: Shape 5">
            <a:extLst>
              <a:ext uri="{FF2B5EF4-FFF2-40B4-BE49-F238E27FC236}">
                <a16:creationId xmlns:a16="http://schemas.microsoft.com/office/drawing/2014/main" id="{F29C1117-F2AD-467D-87E2-B98D4390ED03}"/>
              </a:ext>
            </a:extLst>
          </p:cNvPr>
          <p:cNvSpPr/>
          <p:nvPr/>
        </p:nvSpPr>
        <p:spPr>
          <a:xfrm>
            <a:off x="216670" y="1395721"/>
            <a:ext cx="4172551" cy="789319"/>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Use strong and unique passwords for all websites and applications</a:t>
            </a:r>
          </a:p>
        </p:txBody>
      </p:sp>
      <p:sp>
        <p:nvSpPr>
          <p:cNvPr id="7" name="Freeform: Shape 6">
            <a:extLst>
              <a:ext uri="{FF2B5EF4-FFF2-40B4-BE49-F238E27FC236}">
                <a16:creationId xmlns:a16="http://schemas.microsoft.com/office/drawing/2014/main" id="{1E8F75B2-B83A-429F-AF51-608EAEA00AD2}"/>
              </a:ext>
            </a:extLst>
          </p:cNvPr>
          <p:cNvSpPr/>
          <p:nvPr/>
        </p:nvSpPr>
        <p:spPr>
          <a:xfrm>
            <a:off x="1101574" y="2228259"/>
            <a:ext cx="4172551" cy="789319"/>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Reset passwords at regular intervals</a:t>
            </a:r>
          </a:p>
        </p:txBody>
      </p:sp>
      <p:sp>
        <p:nvSpPr>
          <p:cNvPr id="8" name="Freeform: Shape 7">
            <a:extLst>
              <a:ext uri="{FF2B5EF4-FFF2-40B4-BE49-F238E27FC236}">
                <a16:creationId xmlns:a16="http://schemas.microsoft.com/office/drawing/2014/main" id="{8AF24297-F9EF-474F-9DA2-40E2ECF43DE1}"/>
              </a:ext>
            </a:extLst>
          </p:cNvPr>
          <p:cNvSpPr/>
          <p:nvPr/>
        </p:nvSpPr>
        <p:spPr>
          <a:xfrm>
            <a:off x="2596076" y="3060797"/>
            <a:ext cx="4172551" cy="789319"/>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Configure two-factor authentication for all accounts</a:t>
            </a:r>
          </a:p>
        </p:txBody>
      </p:sp>
      <p:sp>
        <p:nvSpPr>
          <p:cNvPr id="9" name="Freeform: Shape 8">
            <a:extLst>
              <a:ext uri="{FF2B5EF4-FFF2-40B4-BE49-F238E27FC236}">
                <a16:creationId xmlns:a16="http://schemas.microsoft.com/office/drawing/2014/main" id="{50E50D73-2BE4-4BA1-B81B-7187A1FE1FF6}"/>
              </a:ext>
            </a:extLst>
          </p:cNvPr>
          <p:cNvSpPr/>
          <p:nvPr/>
        </p:nvSpPr>
        <p:spPr>
          <a:xfrm>
            <a:off x="3876106" y="3893335"/>
            <a:ext cx="4172551" cy="789319"/>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Securely share passwords with friends, family, and colleagues</a:t>
            </a:r>
          </a:p>
        </p:txBody>
      </p:sp>
      <p:sp>
        <p:nvSpPr>
          <p:cNvPr id="10" name="Freeform: Shape 9">
            <a:extLst>
              <a:ext uri="{FF2B5EF4-FFF2-40B4-BE49-F238E27FC236}">
                <a16:creationId xmlns:a16="http://schemas.microsoft.com/office/drawing/2014/main" id="{DEB96442-844F-47EE-B75B-74EB431A7728}"/>
              </a:ext>
            </a:extLst>
          </p:cNvPr>
          <p:cNvSpPr/>
          <p:nvPr/>
        </p:nvSpPr>
        <p:spPr>
          <a:xfrm>
            <a:off x="5962381" y="4725873"/>
            <a:ext cx="4813774" cy="1004622"/>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Store all enterprise passwords in one place and enforce secure password policies within the business environment</a:t>
            </a:r>
          </a:p>
        </p:txBody>
      </p:sp>
      <p:sp>
        <p:nvSpPr>
          <p:cNvPr id="11" name="Freeform: Shape 10">
            <a:extLst>
              <a:ext uri="{FF2B5EF4-FFF2-40B4-BE49-F238E27FC236}">
                <a16:creationId xmlns:a16="http://schemas.microsoft.com/office/drawing/2014/main" id="{179A4B90-C353-4885-BB4A-2A0DF616EDB7}"/>
              </a:ext>
            </a:extLst>
          </p:cNvPr>
          <p:cNvSpPr/>
          <p:nvPr/>
        </p:nvSpPr>
        <p:spPr>
          <a:xfrm>
            <a:off x="7925159" y="5783546"/>
            <a:ext cx="4172551" cy="789319"/>
          </a:xfrm>
          <a:custGeom>
            <a:avLst/>
            <a:gdLst>
              <a:gd name="connsiteX0" fmla="*/ 0 w 4172551"/>
              <a:gd name="connsiteY0" fmla="*/ 131556 h 789319"/>
              <a:gd name="connsiteX1" fmla="*/ 131556 w 4172551"/>
              <a:gd name="connsiteY1" fmla="*/ 0 h 789319"/>
              <a:gd name="connsiteX2" fmla="*/ 4040995 w 4172551"/>
              <a:gd name="connsiteY2" fmla="*/ 0 h 789319"/>
              <a:gd name="connsiteX3" fmla="*/ 4172551 w 4172551"/>
              <a:gd name="connsiteY3" fmla="*/ 131556 h 789319"/>
              <a:gd name="connsiteX4" fmla="*/ 4172551 w 4172551"/>
              <a:gd name="connsiteY4" fmla="*/ 657763 h 789319"/>
              <a:gd name="connsiteX5" fmla="*/ 4040995 w 4172551"/>
              <a:gd name="connsiteY5" fmla="*/ 789319 h 789319"/>
              <a:gd name="connsiteX6" fmla="*/ 131556 w 4172551"/>
              <a:gd name="connsiteY6" fmla="*/ 789319 h 789319"/>
              <a:gd name="connsiteX7" fmla="*/ 0 w 4172551"/>
              <a:gd name="connsiteY7" fmla="*/ 657763 h 789319"/>
              <a:gd name="connsiteX8" fmla="*/ 0 w 4172551"/>
              <a:gd name="connsiteY8" fmla="*/ 131556 h 7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789319">
                <a:moveTo>
                  <a:pt x="0" y="131556"/>
                </a:moveTo>
                <a:cubicBezTo>
                  <a:pt x="0" y="58900"/>
                  <a:pt x="58900" y="0"/>
                  <a:pt x="131556" y="0"/>
                </a:cubicBezTo>
                <a:lnTo>
                  <a:pt x="4040995" y="0"/>
                </a:lnTo>
                <a:cubicBezTo>
                  <a:pt x="4113651" y="0"/>
                  <a:pt x="4172551" y="58900"/>
                  <a:pt x="4172551" y="131556"/>
                </a:cubicBezTo>
                <a:lnTo>
                  <a:pt x="4172551" y="657763"/>
                </a:lnTo>
                <a:cubicBezTo>
                  <a:pt x="4172551" y="730419"/>
                  <a:pt x="4113651" y="789319"/>
                  <a:pt x="4040995" y="789319"/>
                </a:cubicBezTo>
                <a:lnTo>
                  <a:pt x="131556" y="789319"/>
                </a:lnTo>
                <a:cubicBezTo>
                  <a:pt x="58900" y="789319"/>
                  <a:pt x="0" y="730419"/>
                  <a:pt x="0" y="657763"/>
                </a:cubicBezTo>
                <a:lnTo>
                  <a:pt x="0" y="131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681" tIns="67106" rIns="95681" bIns="67106" numCol="1" spcCol="1270" anchor="ctr" anchorCtr="0">
            <a:noAutofit/>
          </a:bodyPr>
          <a:lstStyle/>
          <a:p>
            <a:pPr marL="0" lvl="0" indent="0" algn="ctr" defTabSz="666750">
              <a:lnSpc>
                <a:spcPct val="90000"/>
              </a:lnSpc>
              <a:spcBef>
                <a:spcPct val="0"/>
              </a:spcBef>
              <a:spcAft>
                <a:spcPct val="35000"/>
              </a:spcAft>
              <a:buNone/>
            </a:pPr>
            <a:r>
              <a:rPr lang="en-GB" sz="2000" kern="1200" dirty="0"/>
              <a:t>Periodically review the violations and take necessary actions</a:t>
            </a:r>
          </a:p>
        </p:txBody>
      </p:sp>
    </p:spTree>
    <p:extLst>
      <p:ext uri="{BB962C8B-B14F-4D97-AF65-F5344CB8AC3E}">
        <p14:creationId xmlns:p14="http://schemas.microsoft.com/office/powerpoint/2010/main" val="152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F1F0-565E-40C2-B29A-8756F36AE23D}"/>
              </a:ext>
            </a:extLst>
          </p:cNvPr>
          <p:cNvSpPr>
            <a:spLocks noGrp="1"/>
          </p:cNvSpPr>
          <p:nvPr>
            <p:ph type="title"/>
          </p:nvPr>
        </p:nvSpPr>
        <p:spPr/>
        <p:txBody>
          <a:bodyPr/>
          <a:lstStyle/>
          <a:p>
            <a:r>
              <a:rPr lang="en-GB" dirty="0"/>
              <a:t>Internet Etiquette</a:t>
            </a:r>
          </a:p>
        </p:txBody>
      </p:sp>
      <p:sp>
        <p:nvSpPr>
          <p:cNvPr id="3" name="Content Placeholder 2">
            <a:extLst>
              <a:ext uri="{FF2B5EF4-FFF2-40B4-BE49-F238E27FC236}">
                <a16:creationId xmlns:a16="http://schemas.microsoft.com/office/drawing/2014/main" id="{45F7E078-4974-434D-9535-B936D20B1DAD}"/>
              </a:ext>
            </a:extLst>
          </p:cNvPr>
          <p:cNvSpPr>
            <a:spLocks noGrp="1"/>
          </p:cNvSpPr>
          <p:nvPr>
            <p:ph idx="1"/>
          </p:nvPr>
        </p:nvSpPr>
        <p:spPr/>
        <p:txBody>
          <a:bodyPr/>
          <a:lstStyle/>
          <a:p>
            <a:r>
              <a:rPr lang="en-GB" dirty="0"/>
              <a:t>Also known as netiquette</a:t>
            </a:r>
          </a:p>
          <a:p>
            <a:r>
              <a:rPr lang="en-GB" dirty="0"/>
              <a:t>Use professional language</a:t>
            </a:r>
          </a:p>
          <a:p>
            <a:r>
              <a:rPr lang="en-GB" dirty="0"/>
              <a:t>Learn Internet Acronyms</a:t>
            </a:r>
          </a:p>
          <a:p>
            <a:endParaRPr lang="en-GB" dirty="0"/>
          </a:p>
        </p:txBody>
      </p:sp>
    </p:spTree>
    <p:extLst>
      <p:ext uri="{BB962C8B-B14F-4D97-AF65-F5344CB8AC3E}">
        <p14:creationId xmlns:p14="http://schemas.microsoft.com/office/powerpoint/2010/main" val="328825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5C262-B2D7-41F9-8259-0EDE8B81D82D}"/>
              </a:ext>
            </a:extLst>
          </p:cNvPr>
          <p:cNvSpPr>
            <a:spLocks noGrp="1"/>
          </p:cNvSpPr>
          <p:nvPr>
            <p:ph type="title"/>
          </p:nvPr>
        </p:nvSpPr>
        <p:spPr/>
        <p:txBody>
          <a:bodyPr/>
          <a:lstStyle/>
          <a:p>
            <a:r>
              <a:rPr lang="en-GB" dirty="0"/>
              <a:t>Authentication Mechanisms</a:t>
            </a:r>
          </a:p>
        </p:txBody>
      </p:sp>
      <p:sp>
        <p:nvSpPr>
          <p:cNvPr id="5" name="Content Placeholder 4">
            <a:extLst>
              <a:ext uri="{FF2B5EF4-FFF2-40B4-BE49-F238E27FC236}">
                <a16:creationId xmlns:a16="http://schemas.microsoft.com/office/drawing/2014/main" id="{92246C8D-7AAB-4D09-89C1-5C63FB4BFC87}"/>
              </a:ext>
            </a:extLst>
          </p:cNvPr>
          <p:cNvSpPr>
            <a:spLocks noGrp="1"/>
          </p:cNvSpPr>
          <p:nvPr>
            <p:ph type="body" idx="1"/>
          </p:nvPr>
        </p:nvSpPr>
        <p:spPr>
          <a:xfrm>
            <a:off x="360947" y="4589463"/>
            <a:ext cx="11341769" cy="2098416"/>
          </a:xfrm>
        </p:spPr>
        <p:txBody>
          <a:bodyPr>
            <a:normAutofit fontScale="40000" lnSpcReduction="20000"/>
          </a:bodyPr>
          <a:lstStyle/>
          <a:p>
            <a:pPr marL="0" indent="0">
              <a:buNone/>
            </a:pPr>
            <a:r>
              <a:rPr lang="en-GB" dirty="0"/>
              <a:t>Password authentication</a:t>
            </a:r>
          </a:p>
          <a:p>
            <a:pPr marL="0" indent="0">
              <a:buNone/>
            </a:pPr>
            <a:r>
              <a:rPr lang="en-GB" dirty="0"/>
              <a:t>Two-factor authentication (2FA)</a:t>
            </a:r>
          </a:p>
          <a:p>
            <a:pPr marL="0" indent="0">
              <a:buNone/>
            </a:pPr>
            <a:r>
              <a:rPr lang="en-GB" dirty="0"/>
              <a:t>Token authentication</a:t>
            </a:r>
          </a:p>
          <a:p>
            <a:pPr marL="0" indent="0">
              <a:buNone/>
            </a:pPr>
            <a:r>
              <a:rPr lang="en-GB" dirty="0"/>
              <a:t>Biometric authentication</a:t>
            </a:r>
          </a:p>
          <a:p>
            <a:pPr marL="0" indent="0">
              <a:buNone/>
            </a:pPr>
            <a:r>
              <a:rPr lang="en-GB" dirty="0"/>
              <a:t>Transaction authentication</a:t>
            </a:r>
          </a:p>
          <a:p>
            <a:pPr marL="0" indent="0">
              <a:buNone/>
            </a:pPr>
            <a:r>
              <a:rPr lang="en-GB" dirty="0"/>
              <a:t>Computer recognition authentication</a:t>
            </a:r>
          </a:p>
          <a:p>
            <a:pPr marL="0" indent="0">
              <a:buNone/>
            </a:pPr>
            <a:r>
              <a:rPr lang="en-GB" dirty="0"/>
              <a:t>CAPTCHAs</a:t>
            </a:r>
          </a:p>
          <a:p>
            <a:pPr marL="0" indent="0">
              <a:buNone/>
            </a:pPr>
            <a:r>
              <a:rPr lang="en-GB" dirty="0"/>
              <a:t>Single sign-on (SSO)</a:t>
            </a:r>
          </a:p>
          <a:p>
            <a:pPr marL="0" indent="0">
              <a:buNone/>
            </a:pPr>
            <a:r>
              <a:rPr lang="en-GB" dirty="0"/>
              <a:t>Kerberos</a:t>
            </a:r>
          </a:p>
          <a:p>
            <a:pPr marL="0" indent="0">
              <a:buNone/>
            </a:pPr>
            <a:endParaRPr lang="en-GB" dirty="0"/>
          </a:p>
        </p:txBody>
      </p:sp>
    </p:spTree>
    <p:extLst>
      <p:ext uri="{BB962C8B-B14F-4D97-AF65-F5344CB8AC3E}">
        <p14:creationId xmlns:p14="http://schemas.microsoft.com/office/powerpoint/2010/main" val="373927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E384-444D-4D5B-83C1-A029472AF4A1}"/>
              </a:ext>
            </a:extLst>
          </p:cNvPr>
          <p:cNvSpPr>
            <a:spLocks noGrp="1"/>
          </p:cNvSpPr>
          <p:nvPr>
            <p:ph type="title"/>
          </p:nvPr>
        </p:nvSpPr>
        <p:spPr/>
        <p:txBody>
          <a:bodyPr/>
          <a:lstStyle/>
          <a:p>
            <a:r>
              <a:rPr lang="en-GB" dirty="0"/>
              <a:t>Password Authentication</a:t>
            </a:r>
          </a:p>
        </p:txBody>
      </p:sp>
      <p:sp>
        <p:nvSpPr>
          <p:cNvPr id="3" name="Content Placeholder 2">
            <a:extLst>
              <a:ext uri="{FF2B5EF4-FFF2-40B4-BE49-F238E27FC236}">
                <a16:creationId xmlns:a16="http://schemas.microsoft.com/office/drawing/2014/main" id="{4CCF1FFF-D682-4690-83A6-A419A5039ACC}"/>
              </a:ext>
            </a:extLst>
          </p:cNvPr>
          <p:cNvSpPr>
            <a:spLocks noGrp="1"/>
          </p:cNvSpPr>
          <p:nvPr>
            <p:ph idx="1"/>
          </p:nvPr>
        </p:nvSpPr>
        <p:spPr>
          <a:xfrm>
            <a:off x="312821" y="1690688"/>
            <a:ext cx="11590421" cy="4935956"/>
          </a:xfrm>
        </p:spPr>
        <p:txBody>
          <a:bodyPr>
            <a:normAutofit/>
          </a:bodyPr>
          <a:lstStyle/>
          <a:p>
            <a:r>
              <a:rPr lang="en-GB" sz="3200" dirty="0"/>
              <a:t>The most basic form of authentication</a:t>
            </a:r>
          </a:p>
          <a:p>
            <a:r>
              <a:rPr lang="en-GB" sz="3200" dirty="0"/>
              <a:t>After a user enters his or her username, they need to type in a secret code to gain access to the network</a:t>
            </a:r>
          </a:p>
          <a:p>
            <a:r>
              <a:rPr lang="en-GB" sz="3200" dirty="0"/>
              <a:t>To reduce this risk, users need to choose secure passwords with both letters and numbers, upper and lower case, special characters (such as $, %, or &amp;), and no words found in the dictionary</a:t>
            </a:r>
          </a:p>
          <a:p>
            <a:r>
              <a:rPr lang="en-GB" sz="3200" dirty="0"/>
              <a:t>Example:</a:t>
            </a:r>
          </a:p>
          <a:p>
            <a:pPr lvl="1"/>
            <a:r>
              <a:rPr lang="en-GB" sz="2800" dirty="0">
                <a:latin typeface="Arial" panose="020B0604020202020204" pitchFamily="34" charset="0"/>
                <a:cs typeface="Arial" panose="020B0604020202020204" pitchFamily="34" charset="0"/>
              </a:rPr>
              <a:t>j0hnW1c£@h!</a:t>
            </a:r>
            <a:r>
              <a:rPr lang="en-GB" sz="2800" dirty="0"/>
              <a:t> – john wick rich as hell!</a:t>
            </a:r>
          </a:p>
        </p:txBody>
      </p:sp>
    </p:spTree>
    <p:extLst>
      <p:ext uri="{BB962C8B-B14F-4D97-AF65-F5344CB8AC3E}">
        <p14:creationId xmlns:p14="http://schemas.microsoft.com/office/powerpoint/2010/main" val="540009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C76C-D206-4957-B886-D285A4BC32E6}"/>
              </a:ext>
            </a:extLst>
          </p:cNvPr>
          <p:cNvSpPr>
            <a:spLocks noGrp="1"/>
          </p:cNvSpPr>
          <p:nvPr>
            <p:ph type="title"/>
          </p:nvPr>
        </p:nvSpPr>
        <p:spPr/>
        <p:txBody>
          <a:bodyPr/>
          <a:lstStyle/>
          <a:p>
            <a:r>
              <a:rPr lang="en-GB" dirty="0"/>
              <a:t>Two-factor Authentication (2FA)</a:t>
            </a:r>
          </a:p>
        </p:txBody>
      </p:sp>
      <p:sp>
        <p:nvSpPr>
          <p:cNvPr id="3" name="Content Placeholder 2">
            <a:extLst>
              <a:ext uri="{FF2B5EF4-FFF2-40B4-BE49-F238E27FC236}">
                <a16:creationId xmlns:a16="http://schemas.microsoft.com/office/drawing/2014/main" id="{D668031C-D783-4B71-8CCC-F5FB259C2C37}"/>
              </a:ext>
            </a:extLst>
          </p:cNvPr>
          <p:cNvSpPr>
            <a:spLocks noGrp="1"/>
          </p:cNvSpPr>
          <p:nvPr>
            <p:ph idx="1"/>
          </p:nvPr>
        </p:nvSpPr>
        <p:spPr/>
        <p:txBody>
          <a:bodyPr>
            <a:normAutofit fontScale="92500"/>
          </a:bodyPr>
          <a:lstStyle/>
          <a:p>
            <a:r>
              <a:rPr lang="en-GB" dirty="0"/>
              <a:t>Passwords are historically bad, but still in use</a:t>
            </a:r>
          </a:p>
          <a:p>
            <a:r>
              <a:rPr lang="en-GB" dirty="0"/>
              <a:t>Two-factor authentication builds on passwords to create a significantly more robust security solution</a:t>
            </a:r>
          </a:p>
          <a:p>
            <a:r>
              <a:rPr lang="en-GB" dirty="0"/>
              <a:t>It requires both a password and possession of a specific physical object to gain access to a network—something you know and something you have</a:t>
            </a:r>
          </a:p>
          <a:p>
            <a:r>
              <a:rPr lang="en-GB" dirty="0"/>
              <a:t> After entering their username and a password, users must clear an additional hurdle to login: they need to input a one-time code from a particular physical device</a:t>
            </a:r>
          </a:p>
          <a:p>
            <a:r>
              <a:rPr lang="en-GB" dirty="0"/>
              <a:t>2FA is being implemented on an increasing number of banking, email, and social media websites</a:t>
            </a:r>
          </a:p>
        </p:txBody>
      </p:sp>
    </p:spTree>
    <p:extLst>
      <p:ext uri="{BB962C8B-B14F-4D97-AF65-F5344CB8AC3E}">
        <p14:creationId xmlns:p14="http://schemas.microsoft.com/office/powerpoint/2010/main" val="373081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9D2D-48AF-40E6-8072-DD3C3A2A41B4}"/>
              </a:ext>
            </a:extLst>
          </p:cNvPr>
          <p:cNvSpPr>
            <a:spLocks noGrp="1"/>
          </p:cNvSpPr>
          <p:nvPr>
            <p:ph type="title"/>
          </p:nvPr>
        </p:nvSpPr>
        <p:spPr/>
        <p:txBody>
          <a:bodyPr/>
          <a:lstStyle/>
          <a:p>
            <a:r>
              <a:rPr lang="en-GB" dirty="0"/>
              <a:t>Two-factor Authentication (2FA)</a:t>
            </a:r>
          </a:p>
        </p:txBody>
      </p:sp>
      <mc:AlternateContent xmlns:mc="http://schemas.openxmlformats.org/markup-compatibility/2006">
        <mc:Choice xmlns:am3d="http://schemas.microsoft.com/office/drawing/2017/model3d" xmlns="" Requires="am3d">
          <p:graphicFrame>
            <p:nvGraphicFramePr>
              <p:cNvPr id="4" name="Content Placeholder 3" descr="Laptop">
                <a:extLst>
                  <a:ext uri="{FF2B5EF4-FFF2-40B4-BE49-F238E27FC236}">
                    <a16:creationId xmlns:a16="http://schemas.microsoft.com/office/drawing/2014/main" id="{424B03C4-A74E-4020-8C30-E307419E5F38}"/>
                  </a:ext>
                </a:extLst>
              </p:cNvPr>
              <p:cNvGraphicFramePr>
                <a:graphicFrameLocks noGrp="1" noChangeAspect="1"/>
              </p:cNvGraphicFramePr>
              <p:nvPr>
                <p:ph idx="1"/>
                <p:extLst>
                  <p:ext uri="{D42A27DB-BD31-4B8C-83A1-F6EECF244321}">
                    <p14:modId xmlns:p14="http://schemas.microsoft.com/office/powerpoint/2010/main" val="2587820609"/>
                  </p:ext>
                </p:extLst>
              </p:nvPr>
            </p:nvGraphicFramePr>
            <p:xfrm>
              <a:off x="749258" y="2003196"/>
              <a:ext cx="3667828" cy="3045053"/>
            </p:xfrm>
            <a:graphic>
              <a:graphicData uri="http://schemas.microsoft.com/office/drawing/2017/model3d">
                <am3d:model3d r:embed="rId3">
                  <am3d:spPr>
                    <a:xfrm>
                      <a:off x="0" y="0"/>
                      <a:ext cx="3667828" cy="3045053"/>
                    </a:xfrm>
                    <a:prstGeom prst="rect">
                      <a:avLst/>
                    </a:prstGeom>
                  </am3d:spPr>
                  <am3d:camera>
                    <am3d:pos x="0" y="0" z="70087151"/>
                    <am3d:up dx="0" dy="36000000" dz="0"/>
                    <am3d:lookAt x="0" y="0" z="0"/>
                    <am3d:perspective fov="2700000"/>
                  </am3d:camera>
                  <am3d:trans>
                    <am3d:meterPerModelUnit n="1970604" d="1000000"/>
                    <am3d:preTrans dx="0" dy="-12157734" dz="3432165"/>
                    <am3d:scale>
                      <am3d:sx n="1000000" d="1000000"/>
                      <am3d:sy n="1000000" d="1000000"/>
                      <am3d:sz n="1000000" d="1000000"/>
                    </am3d:scale>
                    <am3d:rot ax="787357" ay="26832" az="6243"/>
                    <am3d:postTrans dx="0" dy="0" dz="0"/>
                  </am3d:trans>
                  <am3d:raster rName="Office3DRenderer" rVer="16.0.8326">
                    <am3d:blip r:embed="rId4"/>
                  </am3d:raster>
                  <am3d:objViewport viewportSz="46669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Laptop">
                <a:extLst>
                  <a:ext uri="{FF2B5EF4-FFF2-40B4-BE49-F238E27FC236}">
                    <a16:creationId xmlns:a16="http://schemas.microsoft.com/office/drawing/2014/main" id="{424B03C4-A74E-4020-8C30-E307419E5F38}"/>
                  </a:ext>
                </a:extLst>
              </p:cNvPr>
              <p:cNvPicPr>
                <a:picLocks noGrp="1" noRot="1" noChangeAspect="1" noMove="1" noResize="1" noEditPoints="1" noAdjustHandles="1" noChangeArrowheads="1" noChangeShapeType="1" noCrop="1"/>
              </p:cNvPicPr>
              <p:nvPr/>
            </p:nvPicPr>
            <p:blipFill>
              <a:blip r:embed="rId5"/>
              <a:stretch>
                <a:fillRect/>
              </a:stretch>
            </p:blipFill>
            <p:spPr>
              <a:xfrm>
                <a:off x="749258" y="2003196"/>
                <a:ext cx="3667828" cy="3045053"/>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6" name="3D Model 5" descr="Mobile phone">
                <a:extLst>
                  <a:ext uri="{FF2B5EF4-FFF2-40B4-BE49-F238E27FC236}">
                    <a16:creationId xmlns:a16="http://schemas.microsoft.com/office/drawing/2014/main" id="{9A72CCC4-3FD1-43D8-A8F6-39B25EF7742F}"/>
                  </a:ext>
                </a:extLst>
              </p:cNvPr>
              <p:cNvGraphicFramePr>
                <a:graphicFrameLocks noChangeAspect="1"/>
              </p:cNvGraphicFramePr>
              <p:nvPr>
                <p:extLst>
                  <p:ext uri="{D42A27DB-BD31-4B8C-83A1-F6EECF244321}">
                    <p14:modId xmlns:p14="http://schemas.microsoft.com/office/powerpoint/2010/main" val="189484897"/>
                  </p:ext>
                </p:extLst>
              </p:nvPr>
            </p:nvGraphicFramePr>
            <p:xfrm rot="761085">
              <a:off x="8531955" y="2149585"/>
              <a:ext cx="856595" cy="1581765"/>
            </p:xfrm>
            <a:graphic>
              <a:graphicData uri="http://schemas.microsoft.com/office/drawing/2017/model3d">
                <am3d:model3d r:embed="rId6">
                  <am3d:spPr>
                    <a:xfrm rot="761085">
                      <a:off x="0" y="0"/>
                      <a:ext cx="856595" cy="1581765"/>
                    </a:xfrm>
                    <a:prstGeom prst="rect">
                      <a:avLst/>
                    </a:prstGeom>
                  </am3d:spPr>
                  <am3d:camera>
                    <am3d:pos x="0" y="0" z="52500700"/>
                    <am3d:up dx="0" dy="36000000" dz="0"/>
                    <am3d:lookAt x="0" y="0" z="0"/>
                    <am3d:perspective fov="2700000"/>
                  </am3d:camera>
                  <am3d:trans>
                    <am3d:meterPerModelUnit n="32307497" d="1000000"/>
                    <am3d:preTrans dx="-44610" dy="-17992235" dz="888902"/>
                    <am3d:scale>
                      <am3d:sx n="1000000" d="1000000"/>
                      <am3d:sy n="1000000" d="1000000"/>
                      <am3d:sz n="1000000" d="1000000"/>
                    </am3d:scale>
                    <am3d:rot ax="-1471034" ay="-814839" az="366769"/>
                    <am3d:postTrans dx="0" dy="0" dz="0"/>
                  </am3d:trans>
                  <am3d:raster rName="Office3DRenderer" rVer="16.0.8326">
                    <am3d:blip r:embed="rId7"/>
                  </am3d:raster>
                  <am3d:objViewport viewportSz="17742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Mobile phone">
                <a:extLst>
                  <a:ext uri="{FF2B5EF4-FFF2-40B4-BE49-F238E27FC236}">
                    <a16:creationId xmlns:a16="http://schemas.microsoft.com/office/drawing/2014/main" id="{9A72CCC4-3FD1-43D8-A8F6-39B25EF7742F}"/>
                  </a:ext>
                </a:extLst>
              </p:cNvPr>
              <p:cNvPicPr>
                <a:picLocks noGrp="1" noRot="1" noChangeAspect="1" noMove="1" noResize="1" noEditPoints="1" noAdjustHandles="1" noChangeArrowheads="1" noChangeShapeType="1" noCrop="1"/>
              </p:cNvPicPr>
              <p:nvPr/>
            </p:nvPicPr>
            <p:blipFill>
              <a:blip r:embed="rId8"/>
              <a:stretch>
                <a:fillRect/>
              </a:stretch>
            </p:blipFill>
            <p:spPr>
              <a:xfrm rot="761085">
                <a:off x="8531955" y="2149585"/>
                <a:ext cx="856595" cy="1581765"/>
              </a:xfrm>
              <a:prstGeom prst="rect">
                <a:avLst/>
              </a:prstGeom>
            </p:spPr>
          </p:pic>
        </mc:Fallback>
      </mc:AlternateContent>
      <p:sp>
        <p:nvSpPr>
          <p:cNvPr id="7" name="Rectangle 6">
            <a:extLst>
              <a:ext uri="{FF2B5EF4-FFF2-40B4-BE49-F238E27FC236}">
                <a16:creationId xmlns:a16="http://schemas.microsoft.com/office/drawing/2014/main" id="{21A4F50E-4F33-4AD5-AE20-9D703633992E}"/>
              </a:ext>
            </a:extLst>
          </p:cNvPr>
          <p:cNvSpPr/>
          <p:nvPr/>
        </p:nvSpPr>
        <p:spPr>
          <a:xfrm rot="550507">
            <a:off x="8601075" y="3371849"/>
            <a:ext cx="447675" cy="190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Yes</a:t>
            </a:r>
          </a:p>
        </p:txBody>
      </p:sp>
      <p:sp>
        <p:nvSpPr>
          <p:cNvPr id="8" name="Rectangle 7">
            <a:extLst>
              <a:ext uri="{FF2B5EF4-FFF2-40B4-BE49-F238E27FC236}">
                <a16:creationId xmlns:a16="http://schemas.microsoft.com/office/drawing/2014/main" id="{6D9CB86C-2633-4B21-AE11-8E5DF480503B}"/>
              </a:ext>
            </a:extLst>
          </p:cNvPr>
          <p:cNvSpPr/>
          <p:nvPr/>
        </p:nvSpPr>
        <p:spPr>
          <a:xfrm rot="550507">
            <a:off x="8639175" y="3183279"/>
            <a:ext cx="447675"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No</a:t>
            </a:r>
          </a:p>
        </p:txBody>
      </p:sp>
      <p:sp>
        <p:nvSpPr>
          <p:cNvPr id="9" name="TextBox 8">
            <a:extLst>
              <a:ext uri="{FF2B5EF4-FFF2-40B4-BE49-F238E27FC236}">
                <a16:creationId xmlns:a16="http://schemas.microsoft.com/office/drawing/2014/main" id="{C5F61935-5818-4816-B358-8B6B06418EA0}"/>
              </a:ext>
            </a:extLst>
          </p:cNvPr>
          <p:cNvSpPr txBox="1"/>
          <p:nvPr/>
        </p:nvSpPr>
        <p:spPr>
          <a:xfrm rot="326328">
            <a:off x="8709054" y="2387418"/>
            <a:ext cx="704039" cy="338554"/>
          </a:xfrm>
          <a:prstGeom prst="rect">
            <a:avLst/>
          </a:prstGeom>
          <a:noFill/>
        </p:spPr>
        <p:txBody>
          <a:bodyPr wrap="none" rtlCol="0">
            <a:spAutoFit/>
          </a:bodyPr>
          <a:lstStyle/>
          <a:p>
            <a:r>
              <a:rPr lang="en-GB" sz="1600" b="1" dirty="0"/>
              <a:t>Trust?</a:t>
            </a:r>
          </a:p>
        </p:txBody>
      </p:sp>
      <p:grpSp>
        <p:nvGrpSpPr>
          <p:cNvPr id="21" name="Group 20">
            <a:extLst>
              <a:ext uri="{FF2B5EF4-FFF2-40B4-BE49-F238E27FC236}">
                <a16:creationId xmlns:a16="http://schemas.microsoft.com/office/drawing/2014/main" id="{B5165744-1FCA-40CB-B425-1E0B86B71FCD}"/>
              </a:ext>
            </a:extLst>
          </p:cNvPr>
          <p:cNvGrpSpPr/>
          <p:nvPr/>
        </p:nvGrpSpPr>
        <p:grpSpPr>
          <a:xfrm>
            <a:off x="2106922" y="2682147"/>
            <a:ext cx="952500" cy="1123950"/>
            <a:chOff x="4572000" y="3933825"/>
            <a:chExt cx="1247775" cy="1581150"/>
          </a:xfrm>
        </p:grpSpPr>
        <p:sp>
          <p:nvSpPr>
            <p:cNvPr id="13" name="Rectangle 12">
              <a:extLst>
                <a:ext uri="{FF2B5EF4-FFF2-40B4-BE49-F238E27FC236}">
                  <a16:creationId xmlns:a16="http://schemas.microsoft.com/office/drawing/2014/main" id="{D5976A56-424D-4442-A6AE-736841318836}"/>
                </a:ext>
              </a:extLst>
            </p:cNvPr>
            <p:cNvSpPr/>
            <p:nvPr/>
          </p:nvSpPr>
          <p:spPr>
            <a:xfrm>
              <a:off x="4572000" y="3933825"/>
              <a:ext cx="1247775" cy="1581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408C7C-13CF-4EF1-9885-5C988D39A3D1}"/>
                </a:ext>
              </a:extLst>
            </p:cNvPr>
            <p:cNvSpPr/>
            <p:nvPr/>
          </p:nvSpPr>
          <p:spPr>
            <a:xfrm>
              <a:off x="4572000" y="3933825"/>
              <a:ext cx="1247775" cy="24765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CF7DD9-1D47-440D-99A0-9082DF716516}"/>
                </a:ext>
              </a:extLst>
            </p:cNvPr>
            <p:cNvSpPr/>
            <p:nvPr/>
          </p:nvSpPr>
          <p:spPr>
            <a:xfrm>
              <a:off x="4921452" y="4205456"/>
              <a:ext cx="548869" cy="54886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User">
              <a:extLst>
                <a:ext uri="{FF2B5EF4-FFF2-40B4-BE49-F238E27FC236}">
                  <a16:creationId xmlns:a16="http://schemas.microsoft.com/office/drawing/2014/main" id="{29D735FB-2E75-402E-9B72-66F7EA1E4A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11271" y="4177500"/>
              <a:ext cx="540000" cy="540000"/>
            </a:xfrm>
            <a:prstGeom prst="rect">
              <a:avLst/>
            </a:prstGeom>
          </p:spPr>
        </p:pic>
        <p:grpSp>
          <p:nvGrpSpPr>
            <p:cNvPr id="20" name="Group 19">
              <a:extLst>
                <a:ext uri="{FF2B5EF4-FFF2-40B4-BE49-F238E27FC236}">
                  <a16:creationId xmlns:a16="http://schemas.microsoft.com/office/drawing/2014/main" id="{4269EA42-15EA-4F94-A2C6-A0247D183DCA}"/>
                </a:ext>
              </a:extLst>
            </p:cNvPr>
            <p:cNvGrpSpPr/>
            <p:nvPr/>
          </p:nvGrpSpPr>
          <p:grpSpPr>
            <a:xfrm>
              <a:off x="4587211" y="4870396"/>
              <a:ext cx="1193130" cy="271135"/>
              <a:chOff x="6083970" y="4717500"/>
              <a:chExt cx="1193130" cy="271135"/>
            </a:xfrm>
          </p:grpSpPr>
          <p:sp>
            <p:nvSpPr>
              <p:cNvPr id="15" name="Rectangle 14">
                <a:extLst>
                  <a:ext uri="{FF2B5EF4-FFF2-40B4-BE49-F238E27FC236}">
                    <a16:creationId xmlns:a16="http://schemas.microsoft.com/office/drawing/2014/main" id="{D9FBD615-C9CB-4763-9B3F-38AAFF52248A}"/>
                  </a:ext>
                </a:extLst>
              </p:cNvPr>
              <p:cNvSpPr/>
              <p:nvPr/>
            </p:nvSpPr>
            <p:spPr>
              <a:xfrm>
                <a:off x="6108031" y="4717500"/>
                <a:ext cx="1169069" cy="27113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671FF74-56B6-4922-93DA-D728DC50BE14}"/>
                  </a:ext>
                </a:extLst>
              </p:cNvPr>
              <p:cNvSpPr txBox="1"/>
              <p:nvPr/>
            </p:nvSpPr>
            <p:spPr>
              <a:xfrm>
                <a:off x="6083970" y="4727025"/>
                <a:ext cx="772969" cy="261610"/>
              </a:xfrm>
              <a:prstGeom prst="rect">
                <a:avLst/>
              </a:prstGeom>
              <a:noFill/>
            </p:spPr>
            <p:txBody>
              <a:bodyPr wrap="none" rtlCol="0">
                <a:spAutoFit/>
              </a:bodyPr>
              <a:lstStyle/>
              <a:p>
                <a:r>
                  <a:rPr lang="en-GB" sz="1100" dirty="0">
                    <a:solidFill>
                      <a:schemeClr val="tx1">
                        <a:lumMod val="65000"/>
                        <a:lumOff val="35000"/>
                      </a:schemeClr>
                    </a:solidFill>
                  </a:rPr>
                  <a:t>Username</a:t>
                </a:r>
              </a:p>
            </p:txBody>
          </p:sp>
        </p:grpSp>
        <p:grpSp>
          <p:nvGrpSpPr>
            <p:cNvPr id="19" name="Group 18">
              <a:extLst>
                <a:ext uri="{FF2B5EF4-FFF2-40B4-BE49-F238E27FC236}">
                  <a16:creationId xmlns:a16="http://schemas.microsoft.com/office/drawing/2014/main" id="{1674C590-01B9-487C-A4BB-E5A693B7520B}"/>
                </a:ext>
              </a:extLst>
            </p:cNvPr>
            <p:cNvGrpSpPr/>
            <p:nvPr/>
          </p:nvGrpSpPr>
          <p:grpSpPr>
            <a:xfrm>
              <a:off x="4584706" y="5157956"/>
              <a:ext cx="1193130" cy="271135"/>
              <a:chOff x="6236370" y="4869900"/>
              <a:chExt cx="1193130" cy="271135"/>
            </a:xfrm>
          </p:grpSpPr>
          <p:sp>
            <p:nvSpPr>
              <p:cNvPr id="17" name="Rectangle 16">
                <a:extLst>
                  <a:ext uri="{FF2B5EF4-FFF2-40B4-BE49-F238E27FC236}">
                    <a16:creationId xmlns:a16="http://schemas.microsoft.com/office/drawing/2014/main" id="{0FD5CE34-2248-4963-A5D8-0A75D9DA65A1}"/>
                  </a:ext>
                </a:extLst>
              </p:cNvPr>
              <p:cNvSpPr/>
              <p:nvPr/>
            </p:nvSpPr>
            <p:spPr>
              <a:xfrm>
                <a:off x="6260431" y="4869900"/>
                <a:ext cx="1169069" cy="27113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A8F6E32-0FC9-48A3-A29D-53F7776E7A5F}"/>
                  </a:ext>
                </a:extLst>
              </p:cNvPr>
              <p:cNvSpPr txBox="1"/>
              <p:nvPr/>
            </p:nvSpPr>
            <p:spPr>
              <a:xfrm>
                <a:off x="6236370" y="4879425"/>
                <a:ext cx="731290" cy="261610"/>
              </a:xfrm>
              <a:prstGeom prst="rect">
                <a:avLst/>
              </a:prstGeom>
              <a:noFill/>
            </p:spPr>
            <p:txBody>
              <a:bodyPr wrap="none" rtlCol="0">
                <a:spAutoFit/>
              </a:bodyPr>
              <a:lstStyle/>
              <a:p>
                <a:r>
                  <a:rPr lang="en-GB" sz="1100" dirty="0">
                    <a:solidFill>
                      <a:schemeClr val="tx1">
                        <a:lumMod val="65000"/>
                        <a:lumOff val="35000"/>
                      </a:schemeClr>
                    </a:solidFill>
                  </a:rPr>
                  <a:t>Password</a:t>
                </a:r>
              </a:p>
            </p:txBody>
          </p:sp>
        </p:grpSp>
      </p:grpSp>
      <p:pic>
        <p:nvPicPr>
          <p:cNvPr id="23" name="Graphic 22" descr="Shield Tick">
            <a:extLst>
              <a:ext uri="{FF2B5EF4-FFF2-40B4-BE49-F238E27FC236}">
                <a16:creationId xmlns:a16="http://schemas.microsoft.com/office/drawing/2014/main" id="{8A6E9BBF-B751-44F0-B165-E256777E3C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240388" y="4352925"/>
            <a:ext cx="2305050" cy="2305050"/>
          </a:xfrm>
          <a:prstGeom prst="rect">
            <a:avLst/>
          </a:prstGeom>
        </p:spPr>
      </p:pic>
      <p:cxnSp>
        <p:nvCxnSpPr>
          <p:cNvPr id="25" name="Straight Arrow Connector 24">
            <a:extLst>
              <a:ext uri="{FF2B5EF4-FFF2-40B4-BE49-F238E27FC236}">
                <a16:creationId xmlns:a16="http://schemas.microsoft.com/office/drawing/2014/main" id="{BE8F9F58-2571-4446-AA8B-7DC778863765}"/>
              </a:ext>
            </a:extLst>
          </p:cNvPr>
          <p:cNvCxnSpPr/>
          <p:nvPr/>
        </p:nvCxnSpPr>
        <p:spPr>
          <a:xfrm>
            <a:off x="3857625" y="3337376"/>
            <a:ext cx="4511116"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29EE7D-FD1C-4515-B604-B41E50E579BD}"/>
              </a:ext>
            </a:extLst>
          </p:cNvPr>
          <p:cNvCxnSpPr/>
          <p:nvPr/>
        </p:nvCxnSpPr>
        <p:spPr>
          <a:xfrm flipH="1">
            <a:off x="7323649" y="3745047"/>
            <a:ext cx="1303202" cy="1303202"/>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99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8212</Words>
  <Application>Microsoft Office PowerPoint</Application>
  <PresentationFormat>Widescreen</PresentationFormat>
  <Paragraphs>599</Paragraphs>
  <Slides>59</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맑은 고딕</vt:lpstr>
      <vt:lpstr>Aparajita</vt:lpstr>
      <vt:lpstr>Arial</vt:lpstr>
      <vt:lpstr>Arial</vt:lpstr>
      <vt:lpstr>Calibri</vt:lpstr>
      <vt:lpstr>Calibri Light</vt:lpstr>
      <vt:lpstr>Impact</vt:lpstr>
      <vt:lpstr>Moon 2.0 Bold</vt:lpstr>
      <vt:lpstr>Raleway</vt:lpstr>
      <vt:lpstr>Tw Cen MT Condensed Extra Bold</vt:lpstr>
      <vt:lpstr>Office Theme</vt:lpstr>
      <vt:lpstr>PowerPoint Presentation</vt:lpstr>
      <vt:lpstr>1. Host-based Security (22.5%, K2)</vt:lpstr>
      <vt:lpstr>What is a Host Based Security System</vt:lpstr>
      <vt:lpstr>1.1 Describe computer and data authentication methods in current use. </vt:lpstr>
      <vt:lpstr>PowerPoint Presentation</vt:lpstr>
      <vt:lpstr>Authentication Mechanisms</vt:lpstr>
      <vt:lpstr>Password Authentication</vt:lpstr>
      <vt:lpstr>Two-factor Authentication (2FA)</vt:lpstr>
      <vt:lpstr>Two-factor Authentication (2FA)</vt:lpstr>
      <vt:lpstr>Token authentication</vt:lpstr>
      <vt:lpstr>Token authentication</vt:lpstr>
      <vt:lpstr>Biometric Authentication</vt:lpstr>
      <vt:lpstr>Biometric Authentication - Types</vt:lpstr>
      <vt:lpstr>Transaction Authentication</vt:lpstr>
      <vt:lpstr>Transaction Authentication</vt:lpstr>
      <vt:lpstr>Computer Recognition Authentication</vt:lpstr>
      <vt:lpstr>CAPTCHAs</vt:lpstr>
      <vt:lpstr>Single Sign-on (SSO)</vt:lpstr>
      <vt:lpstr>PowerPoint Presentation</vt:lpstr>
      <vt:lpstr>Authentication Protocols</vt:lpstr>
      <vt:lpstr>Kerberos</vt:lpstr>
      <vt:lpstr>Kerberos</vt:lpstr>
      <vt:lpstr>SSL/TLS</vt:lpstr>
      <vt:lpstr>SSL and TLS </vt:lpstr>
      <vt:lpstr>The TLS handshake</vt:lpstr>
      <vt:lpstr>SSL applications </vt:lpstr>
      <vt:lpstr>SSL/TLS</vt:lpstr>
      <vt:lpstr>Authorisation Techniques</vt:lpstr>
      <vt:lpstr>1.2 Describe methods employed to protect and secure data held on the host. </vt:lpstr>
      <vt:lpstr>Types of Authentication</vt:lpstr>
      <vt:lpstr>Access Control</vt:lpstr>
      <vt:lpstr>PowerPoint Presentation</vt:lpstr>
      <vt:lpstr>Physical Security</vt:lpstr>
      <vt:lpstr>TCP Ports - What is a TCP Port?</vt:lpstr>
      <vt:lpstr>TCP Ports - Uses</vt:lpstr>
      <vt:lpstr>PowerPoint Presentation</vt:lpstr>
      <vt:lpstr>Vulnerabilities of Common Ports Settings</vt:lpstr>
      <vt:lpstr>PowerPoint Presentation</vt:lpstr>
      <vt:lpstr>PowerPoint Presentation</vt:lpstr>
      <vt:lpstr>Disk Encryption</vt:lpstr>
      <vt:lpstr>Disk Encryption vs. Filesystem-level Encryption</vt:lpstr>
      <vt:lpstr>Checksums</vt:lpstr>
      <vt:lpstr>Hashes/Checksum</vt:lpstr>
      <vt:lpstr>1.3 Explain the importance of and the methods employed to keep the software environment healthy and up to date. </vt:lpstr>
      <vt:lpstr>Zero-day attacks </vt:lpstr>
      <vt:lpstr>Operating System and Application Updates </vt:lpstr>
      <vt:lpstr>Antivirus Updates</vt:lpstr>
      <vt:lpstr>1.4 Describe the responsibilities of the user for PC protection, in keeping their PC and its data secure from threats. </vt:lpstr>
      <vt:lpstr>Social Engineering</vt:lpstr>
      <vt:lpstr>Social Engineering</vt:lpstr>
      <vt:lpstr>Social Engineering - Pharming</vt:lpstr>
      <vt:lpstr>Social Engineering - Pharming</vt:lpstr>
      <vt:lpstr>Pretexting</vt:lpstr>
      <vt:lpstr>Software Updates </vt:lpstr>
      <vt:lpstr>Password Management</vt:lpstr>
      <vt:lpstr>Challenges in Password Management</vt:lpstr>
      <vt:lpstr>Traditional Methods of Password  Management</vt:lpstr>
      <vt:lpstr>How to Manage Passwords</vt:lpstr>
      <vt:lpstr>Internet Etiquette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cp:revision>
  <dcterms:created xsi:type="dcterms:W3CDTF">2020-10-12T13:00:08Z</dcterms:created>
  <dcterms:modified xsi:type="dcterms:W3CDTF">2020-10-12T13:01:09Z</dcterms:modified>
</cp:coreProperties>
</file>