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45"/>
    <p:restoredTop sz="94602"/>
  </p:normalViewPr>
  <p:slideViewPr>
    <p:cSldViewPr snapToGrid="0">
      <p:cViewPr varScale="1">
        <p:scale>
          <a:sx n="85" d="100"/>
          <a:sy n="85" d="100"/>
        </p:scale>
        <p:origin x="48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E35D-4E7F-FE07-786D-A1EB6163A36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883554D-CD9B-CAE8-4B16-335425FAD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51E67A6-120D-78B7-B24A-0F1223FB698F}"/>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EFAF5203-1B0A-AF06-E4D7-6EAEA4A94D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B51A68-BD13-49D9-254E-A9FC144B204F}"/>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422680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0E93B-A73A-7E04-9314-1BCC277A54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D4AE17B-1F06-3CEB-4183-4043CEC4D1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40827D-6C1F-516D-8900-954D9B421700}"/>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F039D651-88E4-FBE9-9C27-1D03FF98C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AEF348-DDF9-F0E5-477F-74350A9E1303}"/>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177189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268BB-2373-B612-1008-DD1C036E988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634E520-BFEB-3562-5C0C-EC06937E49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73B909-DB45-3F2E-6953-1FB1E4BD3DAE}"/>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9D2C3B5D-9632-C8C3-7077-902E94DD34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F41D8F-F863-489B-09A6-18A5DE117B2A}"/>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268543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6D31-8473-5098-5EA3-F8C77A9CB47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DACBE9-4C69-2D12-D939-F916BEE705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6ACD686-CDA9-9461-DBD1-D720DD891289}"/>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60A7F6D2-23F2-F9F3-2AFB-00B5DB85F2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A3AC7D-B3C1-4E9F-A4D1-DD7294EC8422}"/>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364394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C4AB-23B1-8F57-E9E6-52A3C235700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636E491-EDDA-4DED-4A81-CE41674BA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9D513F2-3AE5-97F6-66B6-F07E39CF9832}"/>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08D05249-B256-AD47-FA65-C244325398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3F0DEC-05F6-BFC4-F24E-ADE5112EF315}"/>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395048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0429-9ECD-35A6-E586-1E732F15934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A6AF6DF-0384-BB6E-29F9-88816F60E10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9739846-8C77-35C0-8727-31C5235905A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F56FDBD-DBFC-2235-9A7D-111E2A55B98D}"/>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6" name="Footer Placeholder 5">
            <a:extLst>
              <a:ext uri="{FF2B5EF4-FFF2-40B4-BE49-F238E27FC236}">
                <a16:creationId xmlns:a16="http://schemas.microsoft.com/office/drawing/2014/main" id="{71B05AF3-9F4F-DB55-98A8-D9BE16B988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9F5001-623D-93B8-EA0F-3ED638EF23E5}"/>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194987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B2AFC-B104-273E-F6AE-9DCAE8ECD30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3B69D91-D95B-66C4-5FF0-60ABF2D13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B16C6F5-E910-1DF2-358C-C543FB615A8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803BF00-8219-0EFD-5091-8F1A41DE6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EADAF7-95C8-B6A5-C83F-B33F52BD86F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DB37D66-1AA6-3F20-ABCC-C8B53309DA78}"/>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8" name="Footer Placeholder 7">
            <a:extLst>
              <a:ext uri="{FF2B5EF4-FFF2-40B4-BE49-F238E27FC236}">
                <a16:creationId xmlns:a16="http://schemas.microsoft.com/office/drawing/2014/main" id="{DB115665-F8F1-AEF2-4C75-5EDB4ABF27B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32AFB27-001A-7F61-3BF1-8DC9280AF0CB}"/>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181928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8D07-2DB9-A5C1-AFC8-D8A2A14B822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C57D573-6BB4-2176-0489-90E8A9311A04}"/>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4" name="Footer Placeholder 3">
            <a:extLst>
              <a:ext uri="{FF2B5EF4-FFF2-40B4-BE49-F238E27FC236}">
                <a16:creationId xmlns:a16="http://schemas.microsoft.com/office/drawing/2014/main" id="{25C82A32-019F-671D-BCE4-4CE05591BA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8715CFB-29B0-54D5-308B-7ADBEDCA4052}"/>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262456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CDE9B-B01D-FCE6-47AE-5D45D15F8413}"/>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3" name="Footer Placeholder 2">
            <a:extLst>
              <a:ext uri="{FF2B5EF4-FFF2-40B4-BE49-F238E27FC236}">
                <a16:creationId xmlns:a16="http://schemas.microsoft.com/office/drawing/2014/main" id="{F102482D-FA31-FE7A-15DF-7E5210C4CFD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9D37B52-CBCB-40F6-FCD9-BCC94D161735}"/>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17535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87E3-2928-F2D1-5B28-A95900B799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F6695B7-E69D-6CD2-EEFE-3E7D0AC94B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9D25A14-7927-2A49-E7EF-13258D54B8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46E7968-F32E-4B45-82F6-123EB30D4F7F}"/>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6" name="Footer Placeholder 5">
            <a:extLst>
              <a:ext uri="{FF2B5EF4-FFF2-40B4-BE49-F238E27FC236}">
                <a16:creationId xmlns:a16="http://schemas.microsoft.com/office/drawing/2014/main" id="{2FB82564-86CD-3604-69CB-2B5D42F06A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D45807-FB97-5D06-294C-6A3F05318A7B}"/>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209894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CE4E6-BF60-12D6-3618-D0975B4EF9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60FD954-4E2C-D4FD-33C9-C343A882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5B7C85-D746-3D4F-E98E-14319A1B1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C27B0-3B9E-5553-A33D-DD3632F918DB}"/>
              </a:ext>
            </a:extLst>
          </p:cNvPr>
          <p:cNvSpPr>
            <a:spLocks noGrp="1"/>
          </p:cNvSpPr>
          <p:nvPr>
            <p:ph type="dt" sz="half" idx="10"/>
          </p:nvPr>
        </p:nvSpPr>
        <p:spPr/>
        <p:txBody>
          <a:bodyPr/>
          <a:lstStyle/>
          <a:p>
            <a:fld id="{0715B189-EDE2-E546-979D-4FC374370A16}" type="datetimeFigureOut">
              <a:rPr lang="en-US" smtClean="0"/>
              <a:t>3/1/23</a:t>
            </a:fld>
            <a:endParaRPr lang="en-US" dirty="0"/>
          </a:p>
        </p:txBody>
      </p:sp>
      <p:sp>
        <p:nvSpPr>
          <p:cNvPr id="6" name="Footer Placeholder 5">
            <a:extLst>
              <a:ext uri="{FF2B5EF4-FFF2-40B4-BE49-F238E27FC236}">
                <a16:creationId xmlns:a16="http://schemas.microsoft.com/office/drawing/2014/main" id="{F51808A3-2971-BDAB-D339-60B45312CC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1C854D-E58A-EA2E-9CDF-C8455069D61F}"/>
              </a:ext>
            </a:extLst>
          </p:cNvPr>
          <p:cNvSpPr>
            <a:spLocks noGrp="1"/>
          </p:cNvSpPr>
          <p:nvPr>
            <p:ph type="sldNum" sz="quarter" idx="12"/>
          </p:nvPr>
        </p:nvSpPr>
        <p:spPr/>
        <p:txBody>
          <a:bodyPr/>
          <a:lstStyle/>
          <a:p>
            <a:fld id="{4049135D-BDF8-6C4A-957F-A3189A262819}" type="slidenum">
              <a:rPr lang="en-US" smtClean="0"/>
              <a:t>‹#›</a:t>
            </a:fld>
            <a:endParaRPr lang="en-US" dirty="0"/>
          </a:p>
        </p:txBody>
      </p:sp>
    </p:spTree>
    <p:extLst>
      <p:ext uri="{BB962C8B-B14F-4D97-AF65-F5344CB8AC3E}">
        <p14:creationId xmlns:p14="http://schemas.microsoft.com/office/powerpoint/2010/main" val="248058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7FFB3A-72A4-0C0B-8DF3-6C22F3488D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3E309E-9AAC-1C89-6AB5-6EB3E46E11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91963C-0BD6-9AFD-F0C8-D050DE215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5B189-EDE2-E546-979D-4FC374370A16}" type="datetimeFigureOut">
              <a:rPr lang="en-US" smtClean="0"/>
              <a:t>3/1/23</a:t>
            </a:fld>
            <a:endParaRPr lang="en-US" dirty="0"/>
          </a:p>
        </p:txBody>
      </p:sp>
      <p:sp>
        <p:nvSpPr>
          <p:cNvPr id="5" name="Footer Placeholder 4">
            <a:extLst>
              <a:ext uri="{FF2B5EF4-FFF2-40B4-BE49-F238E27FC236}">
                <a16:creationId xmlns:a16="http://schemas.microsoft.com/office/drawing/2014/main" id="{9623FC24-D2DB-BBCD-B911-B5D51793A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F676CD8-7774-AA89-DD04-DB5582F73A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9135D-BDF8-6C4A-957F-A3189A262819}" type="slidenum">
              <a:rPr lang="en-US" smtClean="0"/>
              <a:t>‹#›</a:t>
            </a:fld>
            <a:endParaRPr lang="en-US" dirty="0"/>
          </a:p>
        </p:txBody>
      </p:sp>
    </p:spTree>
    <p:extLst>
      <p:ext uri="{BB962C8B-B14F-4D97-AF65-F5344CB8AC3E}">
        <p14:creationId xmlns:p14="http://schemas.microsoft.com/office/powerpoint/2010/main" val="107324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articles/investing/072115/companies-went-bankrupt-innovation-lag.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E7D557CB-BB8E-93EB-483A-9D3C050230CF}"/>
              </a:ext>
            </a:extLst>
          </p:cNvPr>
          <p:cNvPicPr>
            <a:picLocks noChangeAspect="1"/>
          </p:cNvPicPr>
          <p:nvPr/>
        </p:nvPicPr>
        <p:blipFill rotWithShape="1">
          <a:blip r:embed="rId2">
            <a:alphaModFix amt="50000"/>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B1484336-8298-1AB9-21E7-11BB4C8DBC0C}"/>
              </a:ext>
            </a:extLst>
          </p:cNvPr>
          <p:cNvSpPr>
            <a:spLocks noGrp="1"/>
          </p:cNvSpPr>
          <p:nvPr>
            <p:ph type="ctrTitle"/>
          </p:nvPr>
        </p:nvSpPr>
        <p:spPr>
          <a:xfrm>
            <a:off x="1524000" y="1122362"/>
            <a:ext cx="9144000" cy="2900518"/>
          </a:xfrm>
        </p:spPr>
        <p:txBody>
          <a:bodyPr>
            <a:normAutofit/>
          </a:bodyPr>
          <a:lstStyle/>
          <a:p>
            <a:r>
              <a:rPr lang="en-US" dirty="0">
                <a:solidFill>
                  <a:srgbClr val="FFFFFF"/>
                </a:solidFill>
              </a:rPr>
              <a:t>Technological Developments</a:t>
            </a:r>
          </a:p>
        </p:txBody>
      </p:sp>
      <p:sp>
        <p:nvSpPr>
          <p:cNvPr id="3" name="Subtitle 2">
            <a:extLst>
              <a:ext uri="{FF2B5EF4-FFF2-40B4-BE49-F238E27FC236}">
                <a16:creationId xmlns:a16="http://schemas.microsoft.com/office/drawing/2014/main" id="{A92659E5-E040-95D0-53F6-3D0B2E63CE26}"/>
              </a:ext>
            </a:extLst>
          </p:cNvPr>
          <p:cNvSpPr>
            <a:spLocks noGrp="1"/>
          </p:cNvSpPr>
          <p:nvPr>
            <p:ph type="subTitle" idx="1"/>
          </p:nvPr>
        </p:nvSpPr>
        <p:spPr>
          <a:xfrm>
            <a:off x="1524000" y="4159404"/>
            <a:ext cx="9144000" cy="1098395"/>
          </a:xfrm>
        </p:spPr>
        <p:txBody>
          <a:bodyPr>
            <a:normAutofit/>
          </a:bodyPr>
          <a:lstStyle/>
          <a:p>
            <a:r>
              <a:rPr lang="en-US" sz="4800" dirty="0">
                <a:solidFill>
                  <a:srgbClr val="FFFFFF"/>
                </a:solidFill>
              </a:rPr>
              <a:t>S11</a:t>
            </a:r>
          </a:p>
        </p:txBody>
      </p:sp>
    </p:spTree>
    <p:extLst>
      <p:ext uri="{BB962C8B-B14F-4D97-AF65-F5344CB8AC3E}">
        <p14:creationId xmlns:p14="http://schemas.microsoft.com/office/powerpoint/2010/main" val="287855512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E6B0B9-4D4C-2182-1808-C6A9D44D663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Technological developments</a:t>
            </a:r>
          </a:p>
        </p:txBody>
      </p:sp>
      <p:sp>
        <p:nvSpPr>
          <p:cNvPr id="9" name="Content Placeholder 2">
            <a:extLst>
              <a:ext uri="{FF2B5EF4-FFF2-40B4-BE49-F238E27FC236}">
                <a16:creationId xmlns:a16="http://schemas.microsoft.com/office/drawing/2014/main" id="{875848F0-9814-1E19-9075-4AF100CA5FD3}"/>
              </a:ext>
            </a:extLst>
          </p:cNvPr>
          <p:cNvSpPr>
            <a:spLocks noGrp="1"/>
          </p:cNvSpPr>
          <p:nvPr>
            <p:ph idx="1"/>
          </p:nvPr>
        </p:nvSpPr>
        <p:spPr>
          <a:xfrm>
            <a:off x="4810259" y="649480"/>
            <a:ext cx="6555347" cy="5546047"/>
          </a:xfrm>
        </p:spPr>
        <p:txBody>
          <a:bodyPr anchor="ctr">
            <a:normAutofit/>
          </a:bodyPr>
          <a:lstStyle/>
          <a:p>
            <a:pPr marL="0" indent="0">
              <a:buNone/>
            </a:pPr>
            <a:r>
              <a:rPr lang="en-GB" sz="2000" b="0" i="0" u="none" strike="noStrike" dirty="0">
                <a:effectLst/>
                <a:latin typeface="arial" panose="020B0604020202020204" pitchFamily="34" charset="0"/>
              </a:rPr>
              <a:t>Why is IT important for companies to keep up with technological change?</a:t>
            </a:r>
          </a:p>
          <a:p>
            <a:pPr marL="0" indent="0">
              <a:buNone/>
            </a:pPr>
            <a:endParaRPr lang="en-GB" sz="2000" b="0" i="0" u="none" strike="noStrike" dirty="0">
              <a:effectLst/>
              <a:latin typeface="arial" panose="020B0604020202020204" pitchFamily="34" charset="0"/>
            </a:endParaRPr>
          </a:p>
          <a:p>
            <a:r>
              <a:rPr lang="en-GB" sz="2000" b="0" i="0" u="none" strike="noStrike" dirty="0">
                <a:effectLst/>
                <a:latin typeface="arial" panose="020B0604020202020204" pitchFamily="34" charset="0"/>
              </a:rPr>
              <a:t>Staying current with technology will </a:t>
            </a:r>
            <a:r>
              <a:rPr lang="en-GB" sz="2000" b="1" i="0" u="none" strike="noStrike" dirty="0">
                <a:effectLst/>
                <a:latin typeface="arial" panose="020B0604020202020204" pitchFamily="34" charset="0"/>
              </a:rPr>
              <a:t>prepare your business for changing consumer demands and expectations</a:t>
            </a:r>
            <a:r>
              <a:rPr lang="en-GB" sz="2000" b="0" i="0" u="none" strike="noStrike" dirty="0">
                <a:effectLst/>
                <a:latin typeface="arial" panose="020B0604020202020204" pitchFamily="34" charset="0"/>
              </a:rPr>
              <a:t>. Keeping up with these trends will increase your relevancy and customer appeal, which will set you apart from the competition</a:t>
            </a:r>
          </a:p>
          <a:p>
            <a:endParaRPr lang="en-GB" sz="2000" dirty="0">
              <a:latin typeface="arial" panose="020B0604020202020204" pitchFamily="34" charset="0"/>
            </a:endParaRPr>
          </a:p>
          <a:p>
            <a:r>
              <a:rPr lang="en-GB" sz="2000" dirty="0">
                <a:latin typeface="arial" panose="020B0604020202020204" pitchFamily="34" charset="0"/>
              </a:rPr>
              <a:t>The right technology can increase your company’s flexibility and profits, streamline operations, help you cope with changes in the marketplace, and hence, keep your company relevant in the eyes of consumers</a:t>
            </a:r>
          </a:p>
          <a:p>
            <a:endParaRPr lang="en-US" sz="2000" dirty="0"/>
          </a:p>
        </p:txBody>
      </p:sp>
    </p:spTree>
    <p:extLst>
      <p:ext uri="{BB962C8B-B14F-4D97-AF65-F5344CB8AC3E}">
        <p14:creationId xmlns:p14="http://schemas.microsoft.com/office/powerpoint/2010/main" val="365385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828B08-CE4E-B4E9-4EE0-0BE01F1E4A60}"/>
              </a:ext>
            </a:extLst>
          </p:cNvPr>
          <p:cNvSpPr>
            <a:spLocks noGrp="1"/>
          </p:cNvSpPr>
          <p:nvPr>
            <p:ph idx="1"/>
          </p:nvPr>
        </p:nvSpPr>
        <p:spPr>
          <a:xfrm>
            <a:off x="459351" y="2318197"/>
            <a:ext cx="10636280" cy="4172544"/>
          </a:xfrm>
        </p:spPr>
        <p:txBody>
          <a:bodyPr anchor="ctr">
            <a:normAutofit fontScale="77500" lnSpcReduction="20000"/>
          </a:bodyPr>
          <a:lstStyle/>
          <a:p>
            <a:pPr fontAlgn="auto"/>
            <a:r>
              <a:rPr lang="en-GB" sz="4000" b="0" i="0" u="none" strike="noStrike" dirty="0">
                <a:effectLst/>
                <a:latin typeface="-apple-system"/>
              </a:rPr>
              <a:t>A classic example of a </a:t>
            </a:r>
            <a:r>
              <a:rPr lang="en-GB" sz="4000" b="0" i="0" u="none" strike="noStrike" dirty="0">
                <a:effectLst/>
                <a:latin typeface="-apple-system"/>
                <a:hlinkClick r:id="rId2"/>
              </a:rPr>
              <a:t>company that went bankrupt because it failed to innovate is Kodak</a:t>
            </a:r>
            <a:r>
              <a:rPr lang="en-GB" sz="4000" b="0" i="0" u="none" strike="noStrike" dirty="0">
                <a:effectLst/>
                <a:latin typeface="-apple-system"/>
              </a:rPr>
              <a:t>. Kodak sold millions in the 1990s as it was the top camera brand back then. They successfully created a hype that went on for years using their popular </a:t>
            </a:r>
            <a:r>
              <a:rPr lang="en-GB" sz="4000" b="1" i="0" u="none" strike="noStrike" dirty="0">
                <a:effectLst/>
                <a:latin typeface="-apple-system"/>
              </a:rPr>
              <a:t>“Kodak moment”</a:t>
            </a:r>
            <a:r>
              <a:rPr lang="en-GB" sz="4000" b="0" i="0" u="none" strike="noStrike" dirty="0">
                <a:effectLst/>
                <a:latin typeface="-apple-system"/>
              </a:rPr>
              <a:t> catchphrase. However, technology developed dramatically, and digital cameras were born leaving Kodak behind with nothing left but a declaration of bankruptcy.</a:t>
            </a:r>
          </a:p>
          <a:p>
            <a:pPr fontAlgn="auto"/>
            <a:r>
              <a:rPr lang="en-GB" sz="4000" b="0" i="0" u="none" strike="noStrike" dirty="0">
                <a:effectLst/>
                <a:latin typeface="-apple-system"/>
              </a:rPr>
              <a:t>Ironically, it was Kodak’s researchers that first came up with the digital camera concept in the 1970s. Their mistake was that they dismissed the idea of creating a digital version of their classic film camera and let the others leverage the technology.</a:t>
            </a:r>
          </a:p>
          <a:p>
            <a:endParaRPr lang="en-US" sz="2000" dirty="0"/>
          </a:p>
        </p:txBody>
      </p:sp>
    </p:spTree>
    <p:extLst>
      <p:ext uri="{BB962C8B-B14F-4D97-AF65-F5344CB8AC3E}">
        <p14:creationId xmlns:p14="http://schemas.microsoft.com/office/powerpoint/2010/main" val="408770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lose up of circuit board">
            <a:extLst>
              <a:ext uri="{FF2B5EF4-FFF2-40B4-BE49-F238E27FC236}">
                <a16:creationId xmlns:a16="http://schemas.microsoft.com/office/drawing/2014/main" id="{2147D34E-4269-3B34-139F-99407F45D7D1}"/>
              </a:ext>
            </a:extLst>
          </p:cNvPr>
          <p:cNvPicPr>
            <a:picLocks noChangeAspect="1"/>
          </p:cNvPicPr>
          <p:nvPr/>
        </p:nvPicPr>
        <p:blipFill rotWithShape="1">
          <a:blip r:embed="rId2"/>
          <a:srcRect l="1348" r="20060" b="-1"/>
          <a:stretch/>
        </p:blipFill>
        <p:spPr>
          <a:xfrm>
            <a:off x="4117521" y="10"/>
            <a:ext cx="8074479" cy="6857990"/>
          </a:xfrm>
          <a:prstGeom prst="rect">
            <a:avLst/>
          </a:prstGeom>
        </p:spPr>
      </p:pic>
      <p:sp>
        <p:nvSpPr>
          <p:cNvPr id="9" name="Freeform: Shape 8">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853C4D7-8077-B3D2-E839-0BF32D5C550C}"/>
              </a:ext>
            </a:extLst>
          </p:cNvPr>
          <p:cNvSpPr>
            <a:spLocks noGrp="1"/>
          </p:cNvSpPr>
          <p:nvPr>
            <p:ph type="title"/>
          </p:nvPr>
        </p:nvSpPr>
        <p:spPr>
          <a:xfrm>
            <a:off x="237068" y="0"/>
            <a:ext cx="6358128" cy="1325563"/>
          </a:xfrm>
        </p:spPr>
        <p:txBody>
          <a:bodyPr>
            <a:normAutofit/>
          </a:bodyPr>
          <a:lstStyle/>
          <a:p>
            <a:r>
              <a:rPr lang="en-GB" sz="2800" b="1" dirty="0">
                <a:latin typeface="Open Sans" panose="020B0606030504020204" pitchFamily="34" charset="0"/>
              </a:rPr>
              <a:t>Task </a:t>
            </a:r>
            <a:br>
              <a:rPr lang="en-GB" sz="2800" dirty="0">
                <a:latin typeface="Open Sans" panose="020B0606030504020204" pitchFamily="34" charset="0"/>
              </a:rPr>
            </a:br>
            <a:r>
              <a:rPr lang="en-GB" sz="2800" dirty="0">
                <a:latin typeface="Open Sans" panose="020B0606030504020204" pitchFamily="34" charset="0"/>
              </a:rPr>
              <a:t>T</a:t>
            </a:r>
            <a:r>
              <a:rPr lang="en-GB" sz="2800" b="0" i="0" u="none" strike="noStrike" dirty="0">
                <a:effectLst/>
                <a:latin typeface="Open Sans" panose="020B0606030504020204" pitchFamily="34" charset="0"/>
              </a:rPr>
              <a:t>echnological developments in the field of Software Testing</a:t>
            </a:r>
            <a:endParaRPr lang="en-US" sz="2800" dirty="0"/>
          </a:p>
        </p:txBody>
      </p:sp>
      <p:sp>
        <p:nvSpPr>
          <p:cNvPr id="3" name="Content Placeholder 2">
            <a:extLst>
              <a:ext uri="{FF2B5EF4-FFF2-40B4-BE49-F238E27FC236}">
                <a16:creationId xmlns:a16="http://schemas.microsoft.com/office/drawing/2014/main" id="{2D03F613-6E52-2B11-836B-D2BA04621CA2}"/>
              </a:ext>
            </a:extLst>
          </p:cNvPr>
          <p:cNvSpPr>
            <a:spLocks noGrp="1"/>
          </p:cNvSpPr>
          <p:nvPr>
            <p:ph idx="1"/>
          </p:nvPr>
        </p:nvSpPr>
        <p:spPr>
          <a:xfrm>
            <a:off x="237068" y="1524000"/>
            <a:ext cx="6568466" cy="5147733"/>
          </a:xfrm>
        </p:spPr>
        <p:txBody>
          <a:bodyPr>
            <a:normAutofit/>
          </a:bodyPr>
          <a:lstStyle/>
          <a:p>
            <a:r>
              <a:rPr lang="en-US" sz="2000" dirty="0">
                <a:latin typeface="Open Sans" panose="020B0606030504020204" pitchFamily="34" charset="0"/>
              </a:rPr>
              <a:t>Research and write a report on the various </a:t>
            </a:r>
            <a:r>
              <a:rPr lang="en-GB" sz="2000" dirty="0">
                <a:latin typeface="Open Sans" panose="020B0606030504020204" pitchFamily="34" charset="0"/>
              </a:rPr>
              <a:t>technological developments in the field of Software Testing.</a:t>
            </a:r>
          </a:p>
          <a:p>
            <a:endParaRPr lang="en-GB" sz="2000" dirty="0">
              <a:latin typeface="Open Sans" panose="020B0606030504020204" pitchFamily="34" charset="0"/>
            </a:endParaRPr>
          </a:p>
          <a:p>
            <a:r>
              <a:rPr lang="en-GB" sz="2000" dirty="0">
                <a:latin typeface="Open Sans" panose="020B0606030504020204" pitchFamily="34" charset="0"/>
              </a:rPr>
              <a:t>You can use the internet, journals and articles to help build and formulate your findings. Max 500 words.</a:t>
            </a:r>
          </a:p>
          <a:p>
            <a:endParaRPr lang="en-GB" sz="2000" dirty="0">
              <a:latin typeface="Open Sans" panose="020B0606030504020204" pitchFamily="34" charset="0"/>
            </a:endParaRPr>
          </a:p>
          <a:p>
            <a:pPr marL="0" indent="0">
              <a:buNone/>
            </a:pPr>
            <a:r>
              <a:rPr lang="en-GB" sz="2000" dirty="0">
                <a:latin typeface="Open Sans" panose="020B0606030504020204" pitchFamily="34" charset="0"/>
              </a:rPr>
              <a:t>Areas to consider</a:t>
            </a:r>
          </a:p>
          <a:p>
            <a:r>
              <a:rPr lang="en-GB" sz="2000" dirty="0">
                <a:latin typeface="Open Sans" panose="020B0606030504020204" pitchFamily="34" charset="0"/>
              </a:rPr>
              <a:t>Testing Tools new to 2023</a:t>
            </a:r>
          </a:p>
          <a:p>
            <a:r>
              <a:rPr lang="en-GB" sz="2000" dirty="0">
                <a:latin typeface="Open Sans" panose="020B0606030504020204" pitchFamily="34" charset="0"/>
              </a:rPr>
              <a:t>Test Automation</a:t>
            </a:r>
          </a:p>
          <a:p>
            <a:r>
              <a:rPr lang="en-GB" sz="2000" dirty="0">
                <a:latin typeface="Open Sans" panose="020B0606030504020204" pitchFamily="34" charset="0"/>
              </a:rPr>
              <a:t>Artificial Intelligence &amp; Machine Learning</a:t>
            </a:r>
          </a:p>
          <a:p>
            <a:r>
              <a:rPr lang="en-GB" sz="2000" dirty="0">
                <a:latin typeface="Open Sans" panose="020B0606030504020204" pitchFamily="34" charset="0"/>
              </a:rPr>
              <a:t>Dev OPS</a:t>
            </a:r>
          </a:p>
          <a:p>
            <a:r>
              <a:rPr lang="en-GB" sz="2000" dirty="0">
                <a:latin typeface="Open Sans" panose="020B0606030504020204" pitchFamily="34" charset="0"/>
              </a:rPr>
              <a:t>QA OPS</a:t>
            </a:r>
          </a:p>
          <a:p>
            <a:endParaRPr lang="en-US" sz="1400" dirty="0"/>
          </a:p>
        </p:txBody>
      </p:sp>
    </p:spTree>
    <p:extLst>
      <p:ext uri="{BB962C8B-B14F-4D97-AF65-F5344CB8AC3E}">
        <p14:creationId xmlns:p14="http://schemas.microsoft.com/office/powerpoint/2010/main" val="283423664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276</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-apple-system</vt:lpstr>
      <vt:lpstr>Arial</vt:lpstr>
      <vt:lpstr>Arial</vt:lpstr>
      <vt:lpstr>Calibri</vt:lpstr>
      <vt:lpstr>Calibri Light</vt:lpstr>
      <vt:lpstr>Open Sans</vt:lpstr>
      <vt:lpstr>Office Theme</vt:lpstr>
      <vt:lpstr>Technological Developments</vt:lpstr>
      <vt:lpstr>Technological developments</vt:lpstr>
      <vt:lpstr>PowerPoint Presentation</vt:lpstr>
      <vt:lpstr>Task  Technological developments in the field of Software Testing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Developments</dc:title>
  <dc:creator>Emma Littlefair</dc:creator>
  <cp:lastModifiedBy>Emma Littlefair</cp:lastModifiedBy>
  <cp:revision>3</cp:revision>
  <dcterms:created xsi:type="dcterms:W3CDTF">2023-02-28T15:08:27Z</dcterms:created>
  <dcterms:modified xsi:type="dcterms:W3CDTF">2023-03-01T11:40:21Z</dcterms:modified>
</cp:coreProperties>
</file>