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4"/>
  </p:notesMasterIdLst>
  <p:sldIdLst>
    <p:sldId id="265" r:id="rId2"/>
    <p:sldId id="1969" r:id="rId3"/>
    <p:sldId id="2020" r:id="rId4"/>
    <p:sldId id="2139" r:id="rId5"/>
    <p:sldId id="2017" r:id="rId6"/>
    <p:sldId id="2024" r:id="rId7"/>
    <p:sldId id="2025" r:id="rId8"/>
    <p:sldId id="2026" r:id="rId9"/>
    <p:sldId id="2027" r:id="rId10"/>
    <p:sldId id="2028" r:id="rId11"/>
    <p:sldId id="1970" r:id="rId12"/>
    <p:sldId id="2029" r:id="rId13"/>
    <p:sldId id="2031" r:id="rId14"/>
    <p:sldId id="2030" r:id="rId15"/>
    <p:sldId id="2034" r:id="rId16"/>
    <p:sldId id="2032" r:id="rId17"/>
    <p:sldId id="2140" r:id="rId18"/>
    <p:sldId id="2033" r:id="rId19"/>
    <p:sldId id="2053" r:id="rId20"/>
    <p:sldId id="2078" r:id="rId21"/>
    <p:sldId id="2056" r:id="rId22"/>
    <p:sldId id="2060" r:id="rId23"/>
    <p:sldId id="2075" r:id="rId24"/>
    <p:sldId id="2055" r:id="rId25"/>
    <p:sldId id="2076" r:id="rId26"/>
    <p:sldId id="2072" r:id="rId27"/>
    <p:sldId id="2073" r:id="rId28"/>
    <p:sldId id="2077" r:id="rId29"/>
    <p:sldId id="2074" r:id="rId30"/>
    <p:sldId id="2071" r:id="rId31"/>
    <p:sldId id="2142" r:id="rId32"/>
    <p:sldId id="1973" r:id="rId33"/>
    <p:sldId id="1979" r:id="rId34"/>
    <p:sldId id="2062" r:id="rId35"/>
    <p:sldId id="2063" r:id="rId36"/>
    <p:sldId id="2065" r:id="rId37"/>
    <p:sldId id="1988" r:id="rId38"/>
    <p:sldId id="1989" r:id="rId39"/>
    <p:sldId id="2064" r:id="rId40"/>
    <p:sldId id="2069" r:id="rId41"/>
    <p:sldId id="2066" r:id="rId42"/>
    <p:sldId id="2068" r:id="rId43"/>
    <p:sldId id="2067" r:id="rId44"/>
    <p:sldId id="2079" r:id="rId45"/>
    <p:sldId id="2080" r:id="rId46"/>
    <p:sldId id="2081" r:id="rId47"/>
    <p:sldId id="2082" r:id="rId48"/>
    <p:sldId id="1975" r:id="rId49"/>
    <p:sldId id="2093" r:id="rId50"/>
    <p:sldId id="2097" r:id="rId51"/>
    <p:sldId id="2098" r:id="rId52"/>
    <p:sldId id="2092" r:id="rId53"/>
    <p:sldId id="2094" r:id="rId54"/>
    <p:sldId id="2096" r:id="rId55"/>
    <p:sldId id="1977" r:id="rId56"/>
    <p:sldId id="2084" r:id="rId57"/>
    <p:sldId id="2085" r:id="rId58"/>
    <p:sldId id="2091" r:id="rId59"/>
    <p:sldId id="2087" r:id="rId60"/>
    <p:sldId id="2090" r:id="rId61"/>
    <p:sldId id="2086" r:id="rId62"/>
    <p:sldId id="2088" r:id="rId63"/>
    <p:sldId id="2070" r:id="rId64"/>
    <p:sldId id="2083" r:id="rId65"/>
    <p:sldId id="2089" r:id="rId66"/>
    <p:sldId id="1974" r:id="rId67"/>
    <p:sldId id="2035" r:id="rId68"/>
    <p:sldId id="2036" r:id="rId69"/>
    <p:sldId id="2037" r:id="rId70"/>
    <p:sldId id="2038" r:id="rId71"/>
    <p:sldId id="2039" r:id="rId72"/>
    <p:sldId id="2040" r:id="rId73"/>
    <p:sldId id="2041" r:id="rId74"/>
    <p:sldId id="2042" r:id="rId75"/>
    <p:sldId id="2043" r:id="rId76"/>
    <p:sldId id="2044" r:id="rId77"/>
    <p:sldId id="2047" r:id="rId78"/>
    <p:sldId id="2046" r:id="rId79"/>
    <p:sldId id="2049" r:id="rId80"/>
    <p:sldId id="2045" r:id="rId81"/>
    <p:sldId id="2048" r:id="rId82"/>
    <p:sldId id="266" r:id="rId83"/>
    <p:sldId id="2099" r:id="rId84"/>
    <p:sldId id="2120" r:id="rId85"/>
    <p:sldId id="2122" r:id="rId86"/>
    <p:sldId id="2100" r:id="rId87"/>
    <p:sldId id="2123" r:id="rId88"/>
    <p:sldId id="2114" r:id="rId89"/>
    <p:sldId id="2115" r:id="rId90"/>
    <p:sldId id="2124" r:id="rId91"/>
    <p:sldId id="2101" r:id="rId92"/>
    <p:sldId id="2116" r:id="rId93"/>
    <p:sldId id="2125" r:id="rId94"/>
    <p:sldId id="2117" r:id="rId95"/>
    <p:sldId id="2118" r:id="rId96"/>
    <p:sldId id="2119" r:id="rId97"/>
    <p:sldId id="2121" r:id="rId98"/>
    <p:sldId id="2141" r:id="rId99"/>
    <p:sldId id="2103" r:id="rId100"/>
    <p:sldId id="2104" r:id="rId101"/>
    <p:sldId id="2108" r:id="rId102"/>
    <p:sldId id="2109" r:id="rId103"/>
    <p:sldId id="2105" r:id="rId104"/>
    <p:sldId id="2106" r:id="rId105"/>
    <p:sldId id="2107" r:id="rId106"/>
    <p:sldId id="2110" r:id="rId107"/>
    <p:sldId id="2111" r:id="rId108"/>
    <p:sldId id="2112" r:id="rId109"/>
    <p:sldId id="2113" r:id="rId110"/>
    <p:sldId id="2126" r:id="rId111"/>
    <p:sldId id="2127" r:id="rId112"/>
    <p:sldId id="2143" r:id="rId113"/>
    <p:sldId id="2129" r:id="rId114"/>
    <p:sldId id="2130" r:id="rId115"/>
    <p:sldId id="2132" r:id="rId116"/>
    <p:sldId id="2144" r:id="rId117"/>
    <p:sldId id="2145" r:id="rId118"/>
    <p:sldId id="2146" r:id="rId119"/>
    <p:sldId id="2147" r:id="rId120"/>
    <p:sldId id="2148" r:id="rId121"/>
    <p:sldId id="2149" r:id="rId122"/>
    <p:sldId id="2150" r:id="rId123"/>
    <p:sldId id="2151" r:id="rId124"/>
    <p:sldId id="2152" r:id="rId125"/>
    <p:sldId id="2153" r:id="rId126"/>
    <p:sldId id="2154" r:id="rId127"/>
    <p:sldId id="2155" r:id="rId128"/>
    <p:sldId id="2156" r:id="rId129"/>
    <p:sldId id="2157" r:id="rId130"/>
    <p:sldId id="2158" r:id="rId131"/>
    <p:sldId id="2159" r:id="rId132"/>
    <p:sldId id="2138" r:id="rId133"/>
    <p:sldId id="2133" r:id="rId134"/>
    <p:sldId id="2134" r:id="rId135"/>
    <p:sldId id="2135" r:id="rId136"/>
    <p:sldId id="2136" r:id="rId137"/>
    <p:sldId id="272" r:id="rId138"/>
    <p:sldId id="273" r:id="rId139"/>
    <p:sldId id="2174" r:id="rId140"/>
    <p:sldId id="2161" r:id="rId141"/>
    <p:sldId id="2162" r:id="rId142"/>
    <p:sldId id="2163" r:id="rId143"/>
    <p:sldId id="2164" r:id="rId144"/>
    <p:sldId id="2165" r:id="rId145"/>
    <p:sldId id="2166" r:id="rId146"/>
    <p:sldId id="2167" r:id="rId147"/>
    <p:sldId id="2168" r:id="rId148"/>
    <p:sldId id="2169" r:id="rId149"/>
    <p:sldId id="2170" r:id="rId150"/>
    <p:sldId id="2171" r:id="rId151"/>
    <p:sldId id="2172" r:id="rId152"/>
    <p:sldId id="2175" r:id="rId1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1EB"/>
    <a:srgbClr val="7092BF"/>
    <a:srgbClr val="FFCA0C"/>
    <a:srgbClr val="5B9BD5"/>
    <a:srgbClr val="FD8025"/>
    <a:srgbClr val="B5E51D"/>
    <a:srgbClr val="FEAEC9"/>
    <a:srgbClr val="9AD9EA"/>
    <a:srgbClr val="FEF200"/>
    <a:srgbClr val="C7B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9094" autoAdjust="0"/>
  </p:normalViewPr>
  <p:slideViewPr>
    <p:cSldViewPr snapToGrid="0">
      <p:cViewPr varScale="1">
        <p:scale>
          <a:sx n="104" d="100"/>
          <a:sy n="104" d="100"/>
        </p:scale>
        <p:origin x="696" y="10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1947F-B05B-464F-9D49-59805531EA13}" type="datetimeFigureOut">
              <a:rPr lang="en-GB" smtClean="0"/>
              <a:t>02/11/2020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EF75B-EE50-46BA-A473-AA7F6300ED33}" type="slidenum">
              <a:rPr lang="en-GB" smtClean="0"/>
              <a:t>‹#›</a:t>
            </a:fld>
            <a:endParaRPr lang="en-GB"/>
          </a:p>
        </p:txBody>
      </p:sp>
    </p:spTree>
    <p:extLst>
      <p:ext uri="{BB962C8B-B14F-4D97-AF65-F5344CB8AC3E}">
        <p14:creationId xmlns:p14="http://schemas.microsoft.com/office/powerpoint/2010/main" val="973911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Internet Protocol has many weaknesses</a:t>
            </a:r>
          </a:p>
          <a:p>
            <a:r>
              <a:rPr lang="en-GB" dirty="0" smtClean="0"/>
              <a:t>The following points describe some of the weaknesses of Internet Protocol</a:t>
            </a:r>
          </a:p>
          <a:p>
            <a:pPr lvl="1"/>
            <a:r>
              <a:rPr lang="en-GB" dirty="0" smtClean="0"/>
              <a:t>IP data packet (Internet Protocol Datagram) contains the logical addressing information (IP addresses). It is easy to forge the logical addresses of IP datagram </a:t>
            </a:r>
          </a:p>
          <a:p>
            <a:pPr lvl="1"/>
            <a:r>
              <a:rPr lang="en-GB" dirty="0" smtClean="0"/>
              <a:t>It is possible to view the contents of an IP datagram, since there is no inbuilt encryption for IP datagram</a:t>
            </a:r>
          </a:p>
          <a:p>
            <a:pPr lvl="1"/>
            <a:r>
              <a:rPr lang="en-GB" dirty="0" smtClean="0"/>
              <a:t>It is possible to modify the contents of IP datagram </a:t>
            </a:r>
          </a:p>
          <a:p>
            <a:pPr lvl="1"/>
            <a:r>
              <a:rPr lang="en-GB" dirty="0" smtClean="0"/>
              <a:t>Replay attack is a type of network attack in which attackers capture packets whenever packets pass between two hosts on a network. The packets are then analysed and passwords, encryption keys, or digital signatures are extracted from the captured packets. Later the attacker can send the captured password to the host and gain authentication</a:t>
            </a:r>
          </a:p>
          <a:p>
            <a:r>
              <a:rPr lang="en-GB" sz="1200" i="1" dirty="0" smtClean="0"/>
              <a:t>Describe </a:t>
            </a:r>
            <a:r>
              <a:rPr lang="en-GB" sz="1200" i="1" dirty="0" err="1"/>
              <a:t>IPSec’s</a:t>
            </a:r>
            <a:r>
              <a:rPr lang="en-GB" sz="1200" i="1" dirty="0"/>
              <a:t> protocols: Authentication Header (AH) and Encapsulating Security Payload (ESP).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a:t>
            </a:fld>
            <a:endParaRPr lang="en-GB"/>
          </a:p>
        </p:txBody>
      </p:sp>
    </p:spTree>
    <p:extLst>
      <p:ext uri="{BB962C8B-B14F-4D97-AF65-F5344CB8AC3E}">
        <p14:creationId xmlns:p14="http://schemas.microsoft.com/office/powerpoint/2010/main" val="241499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TLS is more efficient and secure than SSL as it has stronger message authentication, key-material generation and other encryption algorithms. For example, TLS supports pre-shared keys, secure remote passwords, elliptical-curve keys and Kerberos whereas SSL does not.</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14</a:t>
            </a:fld>
            <a:endParaRPr lang="en-GB"/>
          </a:p>
        </p:txBody>
      </p:sp>
    </p:spTree>
    <p:extLst>
      <p:ext uri="{BB962C8B-B14F-4D97-AF65-F5344CB8AC3E}">
        <p14:creationId xmlns:p14="http://schemas.microsoft.com/office/powerpoint/2010/main" val="22942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TLS Record, is one gigantic (and very virtual) piece of carbon paper. Basically, every byte, every operation, connection attempt, approval, rejection, message, key exchange is recorded by this sub-protocol.</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16</a:t>
            </a:fld>
            <a:endParaRPr lang="en-GB"/>
          </a:p>
        </p:txBody>
      </p:sp>
    </p:spTree>
    <p:extLst>
      <p:ext uri="{BB962C8B-B14F-4D97-AF65-F5344CB8AC3E}">
        <p14:creationId xmlns:p14="http://schemas.microsoft.com/office/powerpoint/2010/main" val="1292434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type of certificate that is exchanged between nodes is specified by the TLS. Therefore TLS ensures that no any data that is being transmitted gets lost on its way. It will reach its destination safely.</a:t>
            </a:r>
          </a:p>
          <a:p>
            <a:r>
              <a:rPr lang="en-GB" dirty="0" smtClean="0"/>
              <a:t>Whenever a site is secured by the TLS, it can be considered to be reliable</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17</a:t>
            </a:fld>
            <a:endParaRPr lang="en-GB"/>
          </a:p>
        </p:txBody>
      </p:sp>
    </p:spTree>
    <p:extLst>
      <p:ext uri="{BB962C8B-B14F-4D97-AF65-F5344CB8AC3E}">
        <p14:creationId xmlns:p14="http://schemas.microsoft.com/office/powerpoint/2010/main" val="1179731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POODLE,BEAST,CRIME,BREACH and Heartbleed are few  infamous</a:t>
            </a:r>
            <a:r>
              <a:rPr lang="en-GB" baseline="0" dirty="0" smtClean="0"/>
              <a:t> </a:t>
            </a:r>
            <a:r>
              <a:rPr lang="en-GB" dirty="0" smtClean="0"/>
              <a:t>TLS attacks.</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18</a:t>
            </a:fld>
            <a:endParaRPr lang="en-GB"/>
          </a:p>
        </p:txBody>
      </p:sp>
    </p:spTree>
    <p:extLst>
      <p:ext uri="{BB962C8B-B14F-4D97-AF65-F5344CB8AC3E}">
        <p14:creationId xmlns:p14="http://schemas.microsoft.com/office/powerpoint/2010/main" val="3354398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Understand the working of Secure Shell (SSH), SSH File Transfer Protocol (SFTP) and File Transfer Protocol Secure (FTPS).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19</a:t>
            </a:fld>
            <a:endParaRPr lang="en-GB"/>
          </a:p>
        </p:txBody>
      </p:sp>
    </p:spTree>
    <p:extLst>
      <p:ext uri="{BB962C8B-B14F-4D97-AF65-F5344CB8AC3E}">
        <p14:creationId xmlns:p14="http://schemas.microsoft.com/office/powerpoint/2010/main" val="87386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Understand the working of Secure Shell (SSH), SSH File Transfer Protocol (SFTP) and File Transfer Protocol Secure (FTPS).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20</a:t>
            </a:fld>
            <a:endParaRPr lang="en-GB"/>
          </a:p>
        </p:txBody>
      </p:sp>
    </p:spTree>
    <p:extLst>
      <p:ext uri="{BB962C8B-B14F-4D97-AF65-F5344CB8AC3E}">
        <p14:creationId xmlns:p14="http://schemas.microsoft.com/office/powerpoint/2010/main" val="331290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Understand the working of Secure Shell (SSH), SSH File Transfer Protocol (SFTP) and File Transfer Protocol Secure (FTPS).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21</a:t>
            </a:fld>
            <a:endParaRPr lang="en-GB"/>
          </a:p>
        </p:txBody>
      </p:sp>
    </p:spTree>
    <p:extLst>
      <p:ext uri="{BB962C8B-B14F-4D97-AF65-F5344CB8AC3E}">
        <p14:creationId xmlns:p14="http://schemas.microsoft.com/office/powerpoint/2010/main" val="1227238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Understand the working of Secure Shell (SSH), SSH File Transfer Protocol (SFTP) and File Transfer Protocol Secure (FTPS).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22</a:t>
            </a:fld>
            <a:endParaRPr lang="en-GB"/>
          </a:p>
        </p:txBody>
      </p:sp>
    </p:spTree>
    <p:extLst>
      <p:ext uri="{BB962C8B-B14F-4D97-AF65-F5344CB8AC3E}">
        <p14:creationId xmlns:p14="http://schemas.microsoft.com/office/powerpoint/2010/main" val="1296264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Understand the working of Secure Shell (SSH), SSH File Transfer Protocol (SFTP) and File Transfer Protocol Secure (FTPS).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23</a:t>
            </a:fld>
            <a:endParaRPr lang="en-GB"/>
          </a:p>
        </p:txBody>
      </p:sp>
    </p:spTree>
    <p:extLst>
      <p:ext uri="{BB962C8B-B14F-4D97-AF65-F5344CB8AC3E}">
        <p14:creationId xmlns:p14="http://schemas.microsoft.com/office/powerpoint/2010/main" val="3118627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FTPS takes the original FTP and enhances it with a layer of encryption from SSL. While the communications can be easily read, encryption happens on both command and data channels.</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24</a:t>
            </a:fld>
            <a:endParaRPr lang="en-GB"/>
          </a:p>
        </p:txBody>
      </p:sp>
    </p:spTree>
    <p:extLst>
      <p:ext uri="{BB962C8B-B14F-4D97-AF65-F5344CB8AC3E}">
        <p14:creationId xmlns:p14="http://schemas.microsoft.com/office/powerpoint/2010/main" val="330536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AH and/or ESP are the two protocols that we use to actually protect user data. Both of them can be used in transport or tunnel mode.</a:t>
            </a:r>
          </a:p>
          <a:p>
            <a:r>
              <a:rPr lang="en-GB" sz="1200" kern="1200" dirty="0" smtClean="0">
                <a:solidFill>
                  <a:schemeClr val="tx1"/>
                </a:solidFill>
                <a:effectLst/>
                <a:latin typeface="+mn-lt"/>
                <a:ea typeface="+mn-ea"/>
                <a:cs typeface="+mn-cs"/>
              </a:rPr>
              <a:t>Transport mode is simple, it just adds an AH header after the IP header</a:t>
            </a:r>
          </a:p>
          <a:p>
            <a:r>
              <a:rPr lang="en-GB" sz="1200" b="1" i="1" kern="1200" dirty="0" smtClean="0">
                <a:solidFill>
                  <a:schemeClr val="tx1"/>
                </a:solidFill>
                <a:effectLst/>
                <a:latin typeface="+mn-lt"/>
                <a:ea typeface="+mn-ea"/>
                <a:cs typeface="+mn-cs"/>
              </a:rPr>
              <a:t>Tunnel Mode</a:t>
            </a:r>
          </a:p>
          <a:p>
            <a:r>
              <a:rPr lang="en-GB" sz="1200" kern="1200" dirty="0" smtClean="0">
                <a:solidFill>
                  <a:schemeClr val="tx1"/>
                </a:solidFill>
                <a:effectLst/>
                <a:latin typeface="+mn-lt"/>
                <a:ea typeface="+mn-ea"/>
                <a:cs typeface="+mn-cs"/>
              </a:rPr>
              <a:t>With tunnel mode we add a new IP header on top of the original IP packet. This could be useful when you are using private IP addresses and you need to tunnel your traffic over the Internet. It’s possible with AH but it doesn’t offer encryption</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a:t>
            </a:fld>
            <a:endParaRPr lang="en-GB"/>
          </a:p>
        </p:txBody>
      </p:sp>
    </p:spTree>
    <p:extLst>
      <p:ext uri="{BB962C8B-B14F-4D97-AF65-F5344CB8AC3E}">
        <p14:creationId xmlns:p14="http://schemas.microsoft.com/office/powerpoint/2010/main" val="4228161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FTPS adds a layer around the existing FTP protocol. This layer lets you encrypt your communication, letting the client connect securely to the server with no negotiation allowed.</a:t>
            </a:r>
          </a:p>
          <a:p>
            <a:pPr rtl="0"/>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25</a:t>
            </a:fld>
            <a:endParaRPr lang="en-GB"/>
          </a:p>
        </p:txBody>
      </p:sp>
    </p:spTree>
    <p:extLst>
      <p:ext uri="{BB962C8B-B14F-4D97-AF65-F5344CB8AC3E}">
        <p14:creationId xmlns:p14="http://schemas.microsoft.com/office/powerpoint/2010/main" val="401326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FTPS also requires your connection to be authenticated with a certificate. When these certificates are signed by a trusted certificate authority, this provides assurance that the client is connected to the requested server.</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26</a:t>
            </a:fld>
            <a:endParaRPr lang="en-GB"/>
          </a:p>
        </p:txBody>
      </p:sp>
    </p:spTree>
    <p:extLst>
      <p:ext uri="{BB962C8B-B14F-4D97-AF65-F5344CB8AC3E}">
        <p14:creationId xmlns:p14="http://schemas.microsoft.com/office/powerpoint/2010/main" val="680975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27</a:t>
            </a:fld>
            <a:endParaRPr lang="en-GB"/>
          </a:p>
        </p:txBody>
      </p:sp>
    </p:spTree>
    <p:extLst>
      <p:ext uri="{BB962C8B-B14F-4D97-AF65-F5344CB8AC3E}">
        <p14:creationId xmlns:p14="http://schemas.microsoft.com/office/powerpoint/2010/main" val="2657904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SFTP is a protocol based on the network protocol SSH and assumes the server has already authenticated the client.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Unlike FTPS, this protocol encrypts the credentials and files that are being transferred in binary so that they are unreadable.</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28</a:t>
            </a:fld>
            <a:endParaRPr lang="en-GB"/>
          </a:p>
        </p:txBody>
      </p:sp>
    </p:spTree>
    <p:extLst>
      <p:ext uri="{BB962C8B-B14F-4D97-AF65-F5344CB8AC3E}">
        <p14:creationId xmlns:p14="http://schemas.microsoft.com/office/powerpoint/2010/main" val="243039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SFTP allows two machines to meet, verify that both are legit, and then connect so file sharing can happen. As an extension to the SSH protocol , it utilizes that connection to complete any and all actions.</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29</a:t>
            </a:fld>
            <a:endParaRPr lang="en-GB"/>
          </a:p>
        </p:txBody>
      </p:sp>
    </p:spTree>
    <p:extLst>
      <p:ext uri="{BB962C8B-B14F-4D97-AF65-F5344CB8AC3E}">
        <p14:creationId xmlns:p14="http://schemas.microsoft.com/office/powerpoint/2010/main" val="3213946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 An insight:</a:t>
            </a:r>
          </a:p>
          <a:p>
            <a:r>
              <a:rPr lang="en-GB" sz="1200" b="0" i="0" kern="1200" dirty="0" smtClean="0">
                <a:solidFill>
                  <a:schemeClr val="tx1"/>
                </a:solidFill>
                <a:effectLst/>
                <a:latin typeface="+mn-lt"/>
                <a:ea typeface="+mn-ea"/>
                <a:cs typeface="+mn-cs"/>
              </a:rPr>
              <a:t>One of the main differences between SFTP and FTPS is their compatibility with firewalls,</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FTPS uses multiple ports and needs a secondary data channel which makes using firewalls more difficult. On the other hand, SFTP uses a single connection between the client and the server and so it is more firewall-friendly.</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30</a:t>
            </a:fld>
            <a:endParaRPr lang="en-GB"/>
          </a:p>
        </p:txBody>
      </p:sp>
    </p:spTree>
    <p:extLst>
      <p:ext uri="{BB962C8B-B14F-4D97-AF65-F5344CB8AC3E}">
        <p14:creationId xmlns:p14="http://schemas.microsoft.com/office/powerpoint/2010/main" val="1802166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a:t>Explain various commonly used encryption mechanisms such as asymmetric and symmetric encryptions</a:t>
            </a:r>
          </a:p>
          <a:p>
            <a:r>
              <a:rPr lang="en-GB" sz="1200" i="0" dirty="0"/>
              <a:t>Understand commonly used cryptographic techniques:</a:t>
            </a:r>
          </a:p>
          <a:p>
            <a:pPr marL="171450" indent="-171450">
              <a:buFont typeface="Arial" panose="020B0604020202020204" pitchFamily="34" charset="0"/>
              <a:buChar char="•"/>
            </a:pPr>
            <a:r>
              <a:rPr lang="en-GB" sz="1200" i="0" dirty="0"/>
              <a:t>Diffie-Hellman</a:t>
            </a:r>
          </a:p>
          <a:p>
            <a:pPr marL="171450" indent="-171450">
              <a:buFont typeface="Arial" panose="020B0604020202020204" pitchFamily="34" charset="0"/>
              <a:buChar char="•"/>
            </a:pPr>
            <a:r>
              <a:rPr lang="en-GB" sz="1200" i="0" dirty="0"/>
              <a:t>Advanced Encryption Standard</a:t>
            </a:r>
          </a:p>
          <a:p>
            <a:pPr marL="171450" indent="-171450">
              <a:buFont typeface="Arial" panose="020B0604020202020204" pitchFamily="34" charset="0"/>
              <a:buChar char="•"/>
            </a:pPr>
            <a:r>
              <a:rPr lang="en-GB" sz="1200" i="0" dirty="0"/>
              <a:t>RSA </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32</a:t>
            </a:fld>
            <a:endParaRPr lang="en-GB" dirty="0"/>
          </a:p>
        </p:txBody>
      </p:sp>
    </p:spTree>
    <p:extLst>
      <p:ext uri="{BB962C8B-B14F-4D97-AF65-F5344CB8AC3E}">
        <p14:creationId xmlns:p14="http://schemas.microsoft.com/office/powerpoint/2010/main" val="2626895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33</a:t>
            </a:fld>
            <a:endParaRPr lang="en-GB"/>
          </a:p>
        </p:txBody>
      </p:sp>
    </p:spTree>
    <p:extLst>
      <p:ext uri="{BB962C8B-B14F-4D97-AF65-F5344CB8AC3E}">
        <p14:creationId xmlns:p14="http://schemas.microsoft.com/office/powerpoint/2010/main" val="2363305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Two categories of methods –Stream cipher: algorithm operates on individual bits (or bytes); one at a time –Block cipher: operates on fixed-length groups of bits called blocks</a:t>
            </a:r>
          </a:p>
          <a:p>
            <a:r>
              <a:rPr lang="en-GB" sz="1200" b="0" i="0" kern="1200" dirty="0" smtClean="0">
                <a:solidFill>
                  <a:schemeClr val="tx1"/>
                </a:solidFill>
                <a:effectLst/>
                <a:latin typeface="+mn-lt"/>
                <a:ea typeface="+mn-ea"/>
                <a:cs typeface="+mn-cs"/>
              </a:rPr>
              <a:t>Idea of a block cipher </a:t>
            </a:r>
          </a:p>
          <a:p>
            <a:r>
              <a:rPr lang="en-GB" sz="1200" b="0" i="0" kern="1200" dirty="0" smtClean="0">
                <a:solidFill>
                  <a:schemeClr val="tx1"/>
                </a:solidFill>
                <a:effectLst/>
                <a:latin typeface="+mn-lt"/>
                <a:ea typeface="+mn-ea"/>
                <a:cs typeface="+mn-cs"/>
              </a:rPr>
              <a:t>• Partition the text into relatively large (e.g. 128 bits) blocks and encode each block separately. </a:t>
            </a:r>
          </a:p>
          <a:p>
            <a:r>
              <a:rPr lang="en-GB" sz="1200" b="0" i="0" kern="1200" dirty="0" smtClean="0">
                <a:solidFill>
                  <a:schemeClr val="tx1"/>
                </a:solidFill>
                <a:effectLst/>
                <a:latin typeface="+mn-lt"/>
                <a:ea typeface="+mn-ea"/>
                <a:cs typeface="+mn-cs"/>
              </a:rPr>
              <a:t>• The encoding of each block generally depends on at most one of the previous blocks. </a:t>
            </a:r>
          </a:p>
          <a:p>
            <a:r>
              <a:rPr lang="en-GB" sz="1200" b="0" i="0" kern="1200" dirty="0" smtClean="0">
                <a:solidFill>
                  <a:schemeClr val="tx1"/>
                </a:solidFill>
                <a:effectLst/>
                <a:latin typeface="+mn-lt"/>
                <a:ea typeface="+mn-ea"/>
                <a:cs typeface="+mn-cs"/>
              </a:rPr>
              <a:t>• The same “key” is used at each block.</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34</a:t>
            </a:fld>
            <a:endParaRPr lang="en-GB"/>
          </a:p>
        </p:txBody>
      </p:sp>
    </p:spTree>
    <p:extLst>
      <p:ext uri="{BB962C8B-B14F-4D97-AF65-F5344CB8AC3E}">
        <p14:creationId xmlns:p14="http://schemas.microsoft.com/office/powerpoint/2010/main" val="1057553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Triple-DES with two keys can use 2 keys or Three-Keys </a:t>
            </a:r>
          </a:p>
          <a:p>
            <a:r>
              <a:rPr lang="en-GB" sz="1200" b="0" i="0" kern="1200" dirty="0" smtClean="0">
                <a:solidFill>
                  <a:schemeClr val="tx1"/>
                </a:solidFill>
                <a:effectLst/>
                <a:latin typeface="+mn-lt"/>
                <a:ea typeface="+mn-ea"/>
                <a:cs typeface="+mn-cs"/>
              </a:rPr>
              <a:t>3 DES with 3 keys has been adopted by some Internet applications, </a:t>
            </a:r>
            <a:r>
              <a:rPr lang="en-GB" sz="1200" b="0" i="0" kern="1200" dirty="0" err="1" smtClean="0">
                <a:solidFill>
                  <a:schemeClr val="tx1"/>
                </a:solidFill>
                <a:effectLst/>
                <a:latin typeface="+mn-lt"/>
                <a:ea typeface="+mn-ea"/>
                <a:cs typeface="+mn-cs"/>
              </a:rPr>
              <a:t>eg</a:t>
            </a:r>
            <a:r>
              <a:rPr lang="en-GB" sz="1200" b="0" i="0" kern="1200" dirty="0" smtClean="0">
                <a:solidFill>
                  <a:schemeClr val="tx1"/>
                </a:solidFill>
                <a:effectLst/>
                <a:latin typeface="+mn-lt"/>
                <a:ea typeface="+mn-ea"/>
                <a:cs typeface="+mn-cs"/>
              </a:rPr>
              <a:t> PGP, S/MIME </a:t>
            </a:r>
          </a:p>
          <a:p>
            <a:r>
              <a:rPr lang="en-GB" sz="1200" b="0" i="0" kern="1200" dirty="0" smtClean="0">
                <a:solidFill>
                  <a:schemeClr val="tx1"/>
                </a:solidFill>
                <a:effectLst/>
                <a:latin typeface="+mn-lt"/>
                <a:ea typeface="+mn-ea"/>
                <a:cs typeface="+mn-cs"/>
              </a:rPr>
              <a:t>• Principal drawback is that the algorithm is relatively sluggish in software</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35</a:t>
            </a:fld>
            <a:endParaRPr lang="en-GB"/>
          </a:p>
        </p:txBody>
      </p:sp>
    </p:spTree>
    <p:extLst>
      <p:ext uri="{BB962C8B-B14F-4D97-AF65-F5344CB8AC3E}">
        <p14:creationId xmlns:p14="http://schemas.microsoft.com/office/powerpoint/2010/main" val="251178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AH and/or ESP are the two protocols that we use to actually protect user data. Both of them can be used in transport or tunnel mode.</a:t>
            </a:r>
          </a:p>
          <a:p>
            <a:r>
              <a:rPr lang="en-GB" sz="1200" kern="1200" dirty="0" smtClean="0">
                <a:solidFill>
                  <a:schemeClr val="tx1"/>
                </a:solidFill>
                <a:effectLst/>
                <a:latin typeface="+mn-lt"/>
                <a:ea typeface="+mn-ea"/>
                <a:cs typeface="+mn-cs"/>
              </a:rPr>
              <a:t>Transport mode is simple, it just adds an AH header after the IP header</a:t>
            </a:r>
          </a:p>
          <a:p>
            <a:r>
              <a:rPr lang="en-GB" sz="1200" b="1" i="1" kern="1200" dirty="0" smtClean="0">
                <a:solidFill>
                  <a:schemeClr val="tx1"/>
                </a:solidFill>
                <a:effectLst/>
                <a:latin typeface="+mn-lt"/>
                <a:ea typeface="+mn-ea"/>
                <a:cs typeface="+mn-cs"/>
              </a:rPr>
              <a:t>Tunnel Mode</a:t>
            </a:r>
          </a:p>
          <a:p>
            <a:r>
              <a:rPr lang="en-GB" sz="1200" kern="1200" dirty="0" smtClean="0">
                <a:solidFill>
                  <a:schemeClr val="tx1"/>
                </a:solidFill>
                <a:effectLst/>
                <a:latin typeface="+mn-lt"/>
                <a:ea typeface="+mn-ea"/>
                <a:cs typeface="+mn-cs"/>
              </a:rPr>
              <a:t>With tunnel mode we add a new IP header on top of the original IP packet. This could be useful when you are using private IP addresses and you need to tunnel your traffic over the Internet. It’s possible with AH but it doesn’t offer encryption</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5</a:t>
            </a:fld>
            <a:endParaRPr lang="en-GB"/>
          </a:p>
        </p:txBody>
      </p:sp>
    </p:spTree>
    <p:extLst>
      <p:ext uri="{BB962C8B-B14F-4D97-AF65-F5344CB8AC3E}">
        <p14:creationId xmlns:p14="http://schemas.microsoft.com/office/powerpoint/2010/main" val="3462174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36</a:t>
            </a:fld>
            <a:endParaRPr lang="en-GB"/>
          </a:p>
        </p:txBody>
      </p:sp>
    </p:spTree>
    <p:extLst>
      <p:ext uri="{BB962C8B-B14F-4D97-AF65-F5344CB8AC3E}">
        <p14:creationId xmlns:p14="http://schemas.microsoft.com/office/powerpoint/2010/main" val="919613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39</a:t>
            </a:fld>
            <a:endParaRPr lang="en-GB"/>
          </a:p>
        </p:txBody>
      </p:sp>
    </p:spTree>
    <p:extLst>
      <p:ext uri="{BB962C8B-B14F-4D97-AF65-F5344CB8AC3E}">
        <p14:creationId xmlns:p14="http://schemas.microsoft.com/office/powerpoint/2010/main" val="3717831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40</a:t>
            </a:fld>
            <a:endParaRPr lang="en-GB"/>
          </a:p>
        </p:txBody>
      </p:sp>
    </p:spTree>
    <p:extLst>
      <p:ext uri="{BB962C8B-B14F-4D97-AF65-F5344CB8AC3E}">
        <p14:creationId xmlns:p14="http://schemas.microsoft.com/office/powerpoint/2010/main" val="3051446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Selected by NIST from 15 competitors after three years of conferences vetting proposals Selection Criteria:  Security, Cost (Speed/Memory)  Implementation Considerations (Hardware/Software) Key size &amp; Block size: 128, 192, or 256 bits (much larger than DES) Rely on algorithmic properties for security, not obscurity</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41</a:t>
            </a:fld>
            <a:endParaRPr lang="en-GB"/>
          </a:p>
        </p:txBody>
      </p:sp>
    </p:spTree>
    <p:extLst>
      <p:ext uri="{BB962C8B-B14F-4D97-AF65-F5344CB8AC3E}">
        <p14:creationId xmlns:p14="http://schemas.microsoft.com/office/powerpoint/2010/main" val="2675392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800" dirty="0" smtClean="0"/>
              <a:t>Example Meet in the Middle and Side Channel Attacks </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42</a:t>
            </a:fld>
            <a:endParaRPr lang="en-GB"/>
          </a:p>
        </p:txBody>
      </p:sp>
    </p:spTree>
    <p:extLst>
      <p:ext uri="{BB962C8B-B14F-4D97-AF65-F5344CB8AC3E}">
        <p14:creationId xmlns:p14="http://schemas.microsoft.com/office/powerpoint/2010/main" val="1883650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43</a:t>
            </a:fld>
            <a:endParaRPr lang="en-GB"/>
          </a:p>
        </p:txBody>
      </p:sp>
    </p:spTree>
    <p:extLst>
      <p:ext uri="{BB962C8B-B14F-4D97-AF65-F5344CB8AC3E}">
        <p14:creationId xmlns:p14="http://schemas.microsoft.com/office/powerpoint/2010/main" val="3666129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44</a:t>
            </a:fld>
            <a:endParaRPr lang="en-GB"/>
          </a:p>
        </p:txBody>
      </p:sp>
    </p:spTree>
    <p:extLst>
      <p:ext uri="{BB962C8B-B14F-4D97-AF65-F5344CB8AC3E}">
        <p14:creationId xmlns:p14="http://schemas.microsoft.com/office/powerpoint/2010/main" val="3747658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45</a:t>
            </a:fld>
            <a:endParaRPr lang="en-GB"/>
          </a:p>
        </p:txBody>
      </p:sp>
    </p:spTree>
    <p:extLst>
      <p:ext uri="{BB962C8B-B14F-4D97-AF65-F5344CB8AC3E}">
        <p14:creationId xmlns:p14="http://schemas.microsoft.com/office/powerpoint/2010/main" val="1358080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46</a:t>
            </a:fld>
            <a:endParaRPr lang="en-GB"/>
          </a:p>
        </p:txBody>
      </p:sp>
    </p:spTree>
    <p:extLst>
      <p:ext uri="{BB962C8B-B14F-4D97-AF65-F5344CB8AC3E}">
        <p14:creationId xmlns:p14="http://schemas.microsoft.com/office/powerpoint/2010/main" val="3812945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47</a:t>
            </a:fld>
            <a:endParaRPr lang="en-GB"/>
          </a:p>
        </p:txBody>
      </p:sp>
    </p:spTree>
    <p:extLst>
      <p:ext uri="{BB962C8B-B14F-4D97-AF65-F5344CB8AC3E}">
        <p14:creationId xmlns:p14="http://schemas.microsoft.com/office/powerpoint/2010/main" val="171392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AH authenticates IP headers and their payloads, with the exception of certain header fields that can be legitimately changed in transit, such as the Time To Live (TTL) field</a:t>
            </a:r>
            <a:r>
              <a:rPr lang="en-GB" sz="1400" dirty="0" smtClean="0"/>
              <a:t>.</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6</a:t>
            </a:fld>
            <a:endParaRPr lang="en-GB"/>
          </a:p>
        </p:txBody>
      </p:sp>
    </p:spTree>
    <p:extLst>
      <p:ext uri="{BB962C8B-B14F-4D97-AF65-F5344CB8AC3E}">
        <p14:creationId xmlns:p14="http://schemas.microsoft.com/office/powerpoint/2010/main" val="330466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48</a:t>
            </a:fld>
            <a:endParaRPr lang="en-GB"/>
          </a:p>
        </p:txBody>
      </p:sp>
    </p:spTree>
    <p:extLst>
      <p:ext uri="{BB962C8B-B14F-4D97-AF65-F5344CB8AC3E}">
        <p14:creationId xmlns:p14="http://schemas.microsoft.com/office/powerpoint/2010/main" val="3280299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1. Alice and Bob agree on  say ,p = 23 and g = 5 (which is primitive root mod 23) 2. Alice chooses a = 6, and sends Bob A = 56 mod 23 = 8 3. Bob chooses b = 15, and sends Alice B = 515 mod 23 = 19 4. S = Ab mod p = 815 mod 23 = 2 5. S = Ba mod p = 196 mod 23 = 2</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52</a:t>
            </a:fld>
            <a:endParaRPr lang="en-GB"/>
          </a:p>
        </p:txBody>
      </p:sp>
    </p:spTree>
    <p:extLst>
      <p:ext uri="{BB962C8B-B14F-4D97-AF65-F5344CB8AC3E}">
        <p14:creationId xmlns:p14="http://schemas.microsoft.com/office/powerpoint/2010/main" val="2678450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Alice and Bob agree on a prime number p and a base g. 2 Alice chooses a secret number a, and sends Bob ( g a mod p). 3 Bob chooses a secret number b, and sends Alice ( g b mod p). 4 Alice computes (( g b mod p ) a mod p). 5 Bob computes (( g a mod p ) b mod p). Both Alice and Bob can use this number as their key. Notice </a:t>
            </a:r>
            <a:r>
              <a:rPr lang="en-GB" dirty="0" err="1" smtClean="0"/>
              <a:t>tha</a:t>
            </a:r>
            <a:r>
              <a:rPr lang="en-GB" dirty="0" smtClean="0"/>
              <a:t> t p and g need not be protected.</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53</a:t>
            </a:fld>
            <a:endParaRPr lang="en-GB"/>
          </a:p>
        </p:txBody>
      </p:sp>
    </p:spTree>
    <p:extLst>
      <p:ext uri="{BB962C8B-B14F-4D97-AF65-F5344CB8AC3E}">
        <p14:creationId xmlns:p14="http://schemas.microsoft.com/office/powerpoint/2010/main" val="3232007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RSA Key Generation 1. Pick primes of similar length (p = 61, q = 53) 2. Compute N as p x q (61 x 53 = 3233) 3. Compute the totient of N (60 x 52 = 3120) 4. Chose public exponent e that is coprime to N (17) 5. Compute the modular multiplicative inverse of e mod totient(N) (2753)</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57</a:t>
            </a:fld>
            <a:endParaRPr lang="en-GB"/>
          </a:p>
        </p:txBody>
      </p:sp>
    </p:spTree>
    <p:extLst>
      <p:ext uri="{BB962C8B-B14F-4D97-AF65-F5344CB8AC3E}">
        <p14:creationId xmlns:p14="http://schemas.microsoft.com/office/powerpoint/2010/main" val="4167965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RSA Key Generation 1. Pick primes of similar length (p = 61, q = 53) 2. Compute N as p x q (61 x 53 = 3233) 3. Compute the totient of N (60 x 52 = 3120) 4. Chose public exponent e that is coprime to N (17) 5. Compute the modular multiplicative inverse of e mod totient(N) (2753)</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58</a:t>
            </a:fld>
            <a:endParaRPr lang="en-GB"/>
          </a:p>
        </p:txBody>
      </p:sp>
    </p:spTree>
    <p:extLst>
      <p:ext uri="{BB962C8B-B14F-4D97-AF65-F5344CB8AC3E}">
        <p14:creationId xmlns:p14="http://schemas.microsoft.com/office/powerpoint/2010/main" val="858486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70</a:t>
            </a:fld>
            <a:endParaRPr lang="en-GB"/>
          </a:p>
        </p:txBody>
      </p:sp>
    </p:spTree>
    <p:extLst>
      <p:ext uri="{BB962C8B-B14F-4D97-AF65-F5344CB8AC3E}">
        <p14:creationId xmlns:p14="http://schemas.microsoft.com/office/powerpoint/2010/main" val="40565121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87</a:t>
            </a:fld>
            <a:endParaRPr lang="en-GB"/>
          </a:p>
        </p:txBody>
      </p:sp>
    </p:spTree>
    <p:extLst>
      <p:ext uri="{BB962C8B-B14F-4D97-AF65-F5344CB8AC3E}">
        <p14:creationId xmlns:p14="http://schemas.microsoft.com/office/powerpoint/2010/main" val="9944872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network security zone is a term that can be used to define a specific interface/asset or group of assets on a network to which a common set of security policies and protections are applied.</a:t>
            </a:r>
          </a:p>
          <a:p>
            <a:r>
              <a:rPr lang="en-GB" sz="1200" b="0" i="0" kern="1200" dirty="0" smtClean="0">
                <a:solidFill>
                  <a:schemeClr val="tx1"/>
                </a:solidFill>
                <a:effectLst/>
                <a:latin typeface="+mn-lt"/>
                <a:ea typeface="+mn-ea"/>
                <a:cs typeface="+mn-cs"/>
              </a:rPr>
              <a:t>segmentation control is any device, process, or system that can be used to create separate network zones to isolate assets on the network. For example, internal firewalls are a common segmentation control because they can be used to filter traffic between two separate nodes on a network.</a:t>
            </a:r>
          </a:p>
          <a:p>
            <a:r>
              <a:rPr lang="en-GB" sz="1200" b="0" i="0" kern="1200" dirty="0" smtClean="0">
                <a:solidFill>
                  <a:schemeClr val="tx1"/>
                </a:solidFill>
                <a:effectLst/>
                <a:latin typeface="+mn-lt"/>
                <a:ea typeface="+mn-ea"/>
                <a:cs typeface="+mn-cs"/>
              </a:rPr>
              <a:t>Segmentation testing is exactly what the name implies—a form of network security testing designed to check how well existing segmentation controls are isolating different network zones.</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96</a:t>
            </a:fld>
            <a:endParaRPr lang="en-GB"/>
          </a:p>
        </p:txBody>
      </p:sp>
    </p:spTree>
    <p:extLst>
      <p:ext uri="{BB962C8B-B14F-4D97-AF65-F5344CB8AC3E}">
        <p14:creationId xmlns:p14="http://schemas.microsoft.com/office/powerpoint/2010/main" val="42893457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97</a:t>
            </a:fld>
            <a:endParaRPr lang="en-GB"/>
          </a:p>
        </p:txBody>
      </p:sp>
    </p:spTree>
    <p:extLst>
      <p:ext uri="{BB962C8B-B14F-4D97-AF65-F5344CB8AC3E}">
        <p14:creationId xmlns:p14="http://schemas.microsoft.com/office/powerpoint/2010/main" val="31439585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125</a:t>
            </a:fld>
            <a:endParaRPr lang="en-GB"/>
          </a:p>
        </p:txBody>
      </p:sp>
    </p:spTree>
    <p:extLst>
      <p:ext uri="{BB962C8B-B14F-4D97-AF65-F5344CB8AC3E}">
        <p14:creationId xmlns:p14="http://schemas.microsoft.com/office/powerpoint/2010/main" val="406819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To establish an IPsec tunnel, we use a protocol called </a:t>
            </a:r>
            <a:r>
              <a:rPr lang="en-GB" sz="1200" b="1" kern="1200" dirty="0" smtClean="0">
                <a:solidFill>
                  <a:schemeClr val="tx1"/>
                </a:solidFill>
                <a:effectLst/>
                <a:latin typeface="+mn-lt"/>
                <a:ea typeface="+mn-ea"/>
                <a:cs typeface="+mn-cs"/>
              </a:rPr>
              <a:t>IKE (Internet Key Exchange)</a:t>
            </a:r>
            <a:r>
              <a:rPr lang="en-GB" sz="120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7</a:t>
            </a:fld>
            <a:endParaRPr lang="en-GB"/>
          </a:p>
        </p:txBody>
      </p:sp>
    </p:spTree>
    <p:extLst>
      <p:ext uri="{BB962C8B-B14F-4D97-AF65-F5344CB8AC3E}">
        <p14:creationId xmlns:p14="http://schemas.microsoft.com/office/powerpoint/2010/main" val="28160230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126</a:t>
            </a:fld>
            <a:endParaRPr lang="en-GB"/>
          </a:p>
        </p:txBody>
      </p:sp>
    </p:spTree>
    <p:extLst>
      <p:ext uri="{BB962C8B-B14F-4D97-AF65-F5344CB8AC3E}">
        <p14:creationId xmlns:p14="http://schemas.microsoft.com/office/powerpoint/2010/main" val="685088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 passphrase is just a different way of thinking about a "secret" or "something you know". The main difference is that a passphrase is longer. While a usual password is 8 to 10 characters long, a passphrase can be twice as long. Compared to passwords, a passphrase is generally stronger because it is more memorable than passwords thus reducing the need to write them down</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127</a:t>
            </a:fld>
            <a:endParaRPr lang="en-GB"/>
          </a:p>
        </p:txBody>
      </p:sp>
    </p:spTree>
    <p:extLst>
      <p:ext uri="{BB962C8B-B14F-4D97-AF65-F5344CB8AC3E}">
        <p14:creationId xmlns:p14="http://schemas.microsoft.com/office/powerpoint/2010/main" val="30415762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128</a:t>
            </a:fld>
            <a:endParaRPr lang="en-GB"/>
          </a:p>
        </p:txBody>
      </p:sp>
    </p:spTree>
    <p:extLst>
      <p:ext uri="{BB962C8B-B14F-4D97-AF65-F5344CB8AC3E}">
        <p14:creationId xmlns:p14="http://schemas.microsoft.com/office/powerpoint/2010/main" val="38152094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129</a:t>
            </a:fld>
            <a:endParaRPr lang="en-GB"/>
          </a:p>
        </p:txBody>
      </p:sp>
    </p:spTree>
    <p:extLst>
      <p:ext uri="{BB962C8B-B14F-4D97-AF65-F5344CB8AC3E}">
        <p14:creationId xmlns:p14="http://schemas.microsoft.com/office/powerpoint/2010/main" val="35208617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smtClean="0"/>
              <a:t>Random data that is used as an additional input to a one-way function that hashes a password or passphrase. </a:t>
            </a:r>
          </a:p>
          <a:p>
            <a:pPr lvl="1"/>
            <a:r>
              <a:rPr lang="en-GB" dirty="0" smtClean="0"/>
              <a:t>Salts are very similar to nonce. </a:t>
            </a:r>
          </a:p>
          <a:p>
            <a:pPr lvl="1"/>
            <a:r>
              <a:rPr lang="en-GB" dirty="0" smtClean="0"/>
              <a:t>The primary function of salts is to defend against dictionary attacks or a pre-compiled rainbow table attack. </a:t>
            </a:r>
          </a:p>
          <a:p>
            <a:pPr lvl="1"/>
            <a:r>
              <a:rPr lang="en-GB" dirty="0" smtClean="0"/>
              <a:t>It is often a random or pseudo-random number issued in an authentication protocol to ensure that old communications cannot be reused in replay attacks. </a:t>
            </a:r>
          </a:p>
          <a:p>
            <a:pPr lvl="1"/>
            <a:r>
              <a:rPr lang="en-GB" dirty="0" smtClean="0"/>
              <a:t>They can also be useful as initialization vectors and in cryptographic hash function</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130</a:t>
            </a:fld>
            <a:endParaRPr lang="en-GB"/>
          </a:p>
        </p:txBody>
      </p:sp>
    </p:spTree>
    <p:extLst>
      <p:ext uri="{BB962C8B-B14F-4D97-AF65-F5344CB8AC3E}">
        <p14:creationId xmlns:p14="http://schemas.microsoft.com/office/powerpoint/2010/main" val="23634042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If an attacker can get access to the file of hashed passwords guessing can be done off-line, rapidly testing candidate passwords against the true password's hash value. </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131</a:t>
            </a:fld>
            <a:endParaRPr lang="en-GB"/>
          </a:p>
        </p:txBody>
      </p:sp>
    </p:spTree>
    <p:extLst>
      <p:ext uri="{BB962C8B-B14F-4D97-AF65-F5344CB8AC3E}">
        <p14:creationId xmlns:p14="http://schemas.microsoft.com/office/powerpoint/2010/main" val="30051487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Touchpoints  </a:t>
            </a:r>
          </a:p>
          <a:p>
            <a:r>
              <a:rPr lang="en-GB" dirty="0"/>
              <a:t> High-level map without enough details to execute against</a:t>
            </a:r>
          </a:p>
          <a:p>
            <a:r>
              <a:rPr lang="en-GB" dirty="0"/>
              <a:t>         Comprehensive, Lightweight Application Security Process (CLASP)</a:t>
            </a:r>
          </a:p>
          <a:p>
            <a:r>
              <a:rPr lang="en-US" dirty="0"/>
              <a:t>                Collection of activities  Focused on AppSec Best Practices  Good for experts as a checklist  Cover the entire SDLC  No priority ordering </a:t>
            </a:r>
            <a:endParaRPr lang="en-GB" dirty="0"/>
          </a:p>
        </p:txBody>
      </p:sp>
      <p:sp>
        <p:nvSpPr>
          <p:cNvPr id="4" name="Slide Number Placeholder 3"/>
          <p:cNvSpPr>
            <a:spLocks noGrp="1"/>
          </p:cNvSpPr>
          <p:nvPr>
            <p:ph type="sldNum" sz="quarter" idx="5"/>
          </p:nvPr>
        </p:nvSpPr>
        <p:spPr/>
        <p:txBody>
          <a:bodyPr/>
          <a:lstStyle/>
          <a:p>
            <a:fld id="{5A0640B2-3A95-42D9-86AA-448E1AE90D72}" type="slidenum">
              <a:rPr lang="en-GB" smtClean="0"/>
              <a:t>149</a:t>
            </a:fld>
            <a:endParaRPr lang="en-GB"/>
          </a:p>
        </p:txBody>
      </p:sp>
    </p:spTree>
    <p:extLst>
      <p:ext uri="{BB962C8B-B14F-4D97-AF65-F5344CB8AC3E}">
        <p14:creationId xmlns:p14="http://schemas.microsoft.com/office/powerpoint/2010/main" val="32747543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Controls are put in place to reduce the likelihood on a system breach or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Improve the software quality (security)  Harden the environment in which the software is deployed  Upgrade paths – patch management  Policies, procedures, standards</a:t>
            </a:r>
            <a:endParaRPr lang="en-GB" dirty="0"/>
          </a:p>
          <a:p>
            <a:r>
              <a:rPr lang="en-US" dirty="0"/>
              <a:t> </a:t>
            </a:r>
          </a:p>
        </p:txBody>
      </p:sp>
      <p:sp>
        <p:nvSpPr>
          <p:cNvPr id="4" name="Slide Number Placeholder 3"/>
          <p:cNvSpPr>
            <a:spLocks noGrp="1"/>
          </p:cNvSpPr>
          <p:nvPr>
            <p:ph type="sldNum" sz="quarter" idx="5"/>
          </p:nvPr>
        </p:nvSpPr>
        <p:spPr/>
        <p:txBody>
          <a:bodyPr/>
          <a:lstStyle/>
          <a:p>
            <a:fld id="{5A0640B2-3A95-42D9-86AA-448E1AE90D72}" type="slidenum">
              <a:rPr lang="en-GB" smtClean="0"/>
              <a:t>151</a:t>
            </a:fld>
            <a:endParaRPr lang="en-GB"/>
          </a:p>
        </p:txBody>
      </p:sp>
    </p:spTree>
    <p:extLst>
      <p:ext uri="{BB962C8B-B14F-4D97-AF65-F5344CB8AC3E}">
        <p14:creationId xmlns:p14="http://schemas.microsoft.com/office/powerpoint/2010/main" val="31833667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Controls are put in place to reduce the likelihood on a system breach or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Improve the software quality (security)  Harden the environment in which the software is deployed  Upgrade paths – patch management  Policies, procedures, standards</a:t>
            </a:r>
            <a:endParaRPr lang="en-GB" dirty="0"/>
          </a:p>
          <a:p>
            <a:r>
              <a:rPr lang="en-US" dirty="0"/>
              <a:t> </a:t>
            </a:r>
          </a:p>
        </p:txBody>
      </p:sp>
      <p:sp>
        <p:nvSpPr>
          <p:cNvPr id="4" name="Slide Number Placeholder 3"/>
          <p:cNvSpPr>
            <a:spLocks noGrp="1"/>
          </p:cNvSpPr>
          <p:nvPr>
            <p:ph type="sldNum" sz="quarter" idx="5"/>
          </p:nvPr>
        </p:nvSpPr>
        <p:spPr/>
        <p:txBody>
          <a:bodyPr/>
          <a:lstStyle/>
          <a:p>
            <a:fld id="{5A0640B2-3A95-42D9-86AA-448E1AE90D72}" type="slidenum">
              <a:rPr lang="en-GB" smtClean="0"/>
              <a:t>152</a:t>
            </a:fld>
            <a:endParaRPr lang="en-GB"/>
          </a:p>
        </p:txBody>
      </p:sp>
    </p:spTree>
    <p:extLst>
      <p:ext uri="{BB962C8B-B14F-4D97-AF65-F5344CB8AC3E}">
        <p14:creationId xmlns:p14="http://schemas.microsoft.com/office/powerpoint/2010/main" val="45547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8</a:t>
            </a:fld>
            <a:endParaRPr lang="en-GB"/>
          </a:p>
        </p:txBody>
      </p:sp>
    </p:spTree>
    <p:extLst>
      <p:ext uri="{BB962C8B-B14F-4D97-AF65-F5344CB8AC3E}">
        <p14:creationId xmlns:p14="http://schemas.microsoft.com/office/powerpoint/2010/main" val="156115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To establish an IPsec tunnel, we use a protocol called </a:t>
            </a:r>
            <a:r>
              <a:rPr lang="en-GB" sz="1200" b="1" kern="1200" dirty="0" smtClean="0">
                <a:solidFill>
                  <a:schemeClr val="tx1"/>
                </a:solidFill>
                <a:effectLst/>
                <a:latin typeface="+mn-lt"/>
                <a:ea typeface="+mn-ea"/>
                <a:cs typeface="+mn-cs"/>
              </a:rPr>
              <a:t>IKE (Internet Key Exchange)</a:t>
            </a:r>
            <a:r>
              <a:rPr lang="en-GB" sz="120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9</a:t>
            </a:fld>
            <a:endParaRPr lang="en-GB"/>
          </a:p>
        </p:txBody>
      </p:sp>
    </p:spTree>
    <p:extLst>
      <p:ext uri="{BB962C8B-B14F-4D97-AF65-F5344CB8AC3E}">
        <p14:creationId xmlns:p14="http://schemas.microsoft.com/office/powerpoint/2010/main" val="1908461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smtClean="0">
                <a:solidFill>
                  <a:schemeClr val="tx1"/>
                </a:solidFill>
                <a:effectLst/>
                <a:latin typeface="+mn-lt"/>
                <a:ea typeface="+mn-ea"/>
                <a:cs typeface="+mn-cs"/>
              </a:rPr>
              <a:t>TLS is a cryptographic protocol that provides end-to-end communications security over networks and is widely used for internet communications and online transactions.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12</a:t>
            </a:fld>
            <a:endParaRPr lang="en-GB"/>
          </a:p>
        </p:txBody>
      </p:sp>
    </p:spTree>
    <p:extLst>
      <p:ext uri="{BB962C8B-B14F-4D97-AF65-F5344CB8AC3E}">
        <p14:creationId xmlns:p14="http://schemas.microsoft.com/office/powerpoint/2010/main" val="2454166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13</a:t>
            </a:fld>
            <a:endParaRPr lang="en-GB"/>
          </a:p>
        </p:txBody>
      </p:sp>
    </p:spTree>
    <p:extLst>
      <p:ext uri="{BB962C8B-B14F-4D97-AF65-F5344CB8AC3E}">
        <p14:creationId xmlns:p14="http://schemas.microsoft.com/office/powerpoint/2010/main" val="3102373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29"/>
            <a:ext cx="504106" cy="365125"/>
          </a:xfrm>
        </p:spPr>
        <p:txBody>
          <a:bodyPr/>
          <a:lstStyle/>
          <a:p>
            <a:fld id="{F1CF7786-61FE-468C-A9CC-B0121ACAA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744135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84D854-484E-41AB-96CD-C55907E09C3F}" type="datetimeFigureOut">
              <a:rPr lang="en-GB" smtClean="0"/>
              <a:t>02/11/2020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412783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84D854-484E-41AB-96CD-C55907E09C3F}" type="datetimeFigureOut">
              <a:rPr lang="en-GB" smtClean="0"/>
              <a:t>02/11/2020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346157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1" y="1825625"/>
            <a:ext cx="11590421" cy="493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1" y="6396456"/>
            <a:ext cx="461211"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387947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852737"/>
          </a:xfrm>
        </p:spPr>
        <p:txBody>
          <a:bodyPr anchor="b"/>
          <a:lstStyle>
            <a:lvl1pPr>
              <a:defRPr sz="6000">
                <a:solidFill>
                  <a:schemeClr val="accent1">
                    <a:lumMod val="75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7" y="4589463"/>
            <a:ext cx="1134176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265569" y="6356350"/>
            <a:ext cx="437147"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110217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4"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4" y="6315576"/>
            <a:ext cx="533400"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286187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4710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0"/>
            <a:ext cx="504106"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412792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49415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360136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116281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F84D854-484E-41AB-96CD-C55907E09C3F}" type="datetimeFigureOut">
              <a:rPr lang="en-GB" smtClean="0"/>
              <a:t>02/11/2020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2133504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0"/>
            <a:ext cx="5041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F7786-61FE-468C-A9CC-B0121ACAA783}" type="slidenum">
              <a:rPr lang="en-GB" smtClean="0"/>
              <a:t>‹#›</a:t>
            </a:fld>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2565748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84.svg"/><Relationship Id="rId7" Type="http://schemas.openxmlformats.org/officeDocument/2006/relationships/image" Target="../media/image188.sv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86.svg"/><Relationship Id="rId4" Type="http://schemas.openxmlformats.org/officeDocument/2006/relationships/image" Target="../media/image34.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cyberslo0th.co.uk/train/cyber04.ph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image.slidesharecdn.com/asymmetriccryptography-180129071720/95/asymmetric-cryptography-9-638.jpg?cb=1517210547"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www.sans.org/reading-room/whitepapers/bestprac/secure-network-design-micro-segmentation-36775"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C8131-E0CE-43DC-98E2-6770D790B1F0}"/>
              </a:ext>
            </a:extLst>
          </p:cNvPr>
          <p:cNvSpPr>
            <a:spLocks noGrp="1"/>
          </p:cNvSpPr>
          <p:nvPr>
            <p:ph type="title"/>
          </p:nvPr>
        </p:nvSpPr>
        <p:spPr/>
        <p:txBody>
          <a:bodyPr>
            <a:normAutofit fontScale="90000"/>
          </a:bodyPr>
          <a:lstStyle/>
          <a:p>
            <a:r>
              <a:rPr lang="en-GB" dirty="0"/>
              <a:t>2.3 Describe methods available for the protection of data </a:t>
            </a:r>
            <a:r>
              <a:rPr lang="en-GB" dirty="0" smtClean="0"/>
              <a:t>whilst </a:t>
            </a:r>
            <a:r>
              <a:rPr lang="en-GB" dirty="0"/>
              <a:t>in transit and demonstrate the ability to select from a range of current technologies and appropriate methods for the protection of data as it crosses arbitrary networks. </a:t>
            </a:r>
          </a:p>
        </p:txBody>
      </p:sp>
      <p:sp>
        <p:nvSpPr>
          <p:cNvPr id="3" name="Text Placeholder 2">
            <a:extLst>
              <a:ext uri="{FF2B5EF4-FFF2-40B4-BE49-F238E27FC236}">
                <a16:creationId xmlns:a16="http://schemas.microsoft.com/office/drawing/2014/main" id="{91252708-20FC-4D03-BCDB-ABCB5B0BC289}"/>
              </a:ext>
            </a:extLst>
          </p:cNvPr>
          <p:cNvSpPr>
            <a:spLocks noGrp="1"/>
          </p:cNvSpPr>
          <p:nvPr>
            <p:ph type="body" idx="1"/>
          </p:nvPr>
        </p:nvSpPr>
        <p:spPr>
          <a:xfrm>
            <a:off x="360947" y="4589463"/>
            <a:ext cx="11341769" cy="2145634"/>
          </a:xfrm>
        </p:spPr>
        <p:txBody>
          <a:bodyPr numCol="2">
            <a:normAutofit fontScale="92500" lnSpcReduction="10000"/>
          </a:bodyPr>
          <a:lstStyle/>
          <a:p>
            <a:r>
              <a:rPr lang="fr-FR" sz="1100" dirty="0"/>
              <a:t>Secure Internet transaction technologies </a:t>
            </a:r>
            <a:r>
              <a:rPr lang="fr-FR" sz="1100" dirty="0" err="1"/>
              <a:t>include</a:t>
            </a:r>
            <a:r>
              <a:rPr lang="fr-FR" sz="1100" dirty="0"/>
              <a:t>: </a:t>
            </a:r>
          </a:p>
          <a:p>
            <a:r>
              <a:rPr lang="en-GB" sz="1100" dirty="0"/>
              <a:t>• </a:t>
            </a:r>
            <a:r>
              <a:rPr lang="en-GB" sz="1100" dirty="0" err="1"/>
              <a:t>IPSec</a:t>
            </a:r>
            <a:r>
              <a:rPr lang="en-GB" sz="1100" dirty="0"/>
              <a:t>; </a:t>
            </a:r>
          </a:p>
          <a:p>
            <a:r>
              <a:rPr lang="en-GB" sz="1100" dirty="0"/>
              <a:t>• TLS; </a:t>
            </a:r>
          </a:p>
          <a:p>
            <a:r>
              <a:rPr lang="en-GB" sz="1100" dirty="0"/>
              <a:t>• SSH; </a:t>
            </a:r>
          </a:p>
          <a:p>
            <a:r>
              <a:rPr lang="en-GB" sz="1100" dirty="0"/>
              <a:t>• negotiation; </a:t>
            </a:r>
          </a:p>
          <a:p>
            <a:r>
              <a:rPr lang="en-GB" sz="1100" dirty="0"/>
              <a:t>• cryptography; </a:t>
            </a:r>
          </a:p>
          <a:p>
            <a:r>
              <a:rPr lang="en-GB" sz="1100" dirty="0"/>
              <a:t>• key management. </a:t>
            </a:r>
          </a:p>
          <a:p>
            <a:endParaRPr lang="en-GB" sz="1100" dirty="0"/>
          </a:p>
          <a:p>
            <a:endParaRPr lang="en-GB" sz="1100" dirty="0"/>
          </a:p>
          <a:p>
            <a:r>
              <a:rPr lang="en-GB" sz="1100" i="1" dirty="0"/>
              <a:t>A candidate should be able to: </a:t>
            </a:r>
            <a:endParaRPr lang="en-GB" sz="1100" dirty="0"/>
          </a:p>
          <a:p>
            <a:r>
              <a:rPr lang="en-GB" sz="1100" dirty="0"/>
              <a:t>• </a:t>
            </a:r>
            <a:r>
              <a:rPr lang="en-GB" sz="1100" i="1" dirty="0"/>
              <a:t>Explain various commonly used encryption mechanisms such as asymmetric and symmetric encryptions. </a:t>
            </a:r>
            <a:endParaRPr lang="en-GB" sz="1100" dirty="0"/>
          </a:p>
          <a:p>
            <a:r>
              <a:rPr lang="en-GB" sz="1100" dirty="0"/>
              <a:t>• </a:t>
            </a:r>
            <a:r>
              <a:rPr lang="en-GB" sz="1100" i="1" dirty="0"/>
              <a:t>Understand the working of Secure Shell (SSH), SSH File Transfer Protocol (SFTP) and File Transfer Protocol Secure (FTPS). </a:t>
            </a:r>
            <a:endParaRPr lang="en-GB" sz="1100" dirty="0"/>
          </a:p>
          <a:p>
            <a:r>
              <a:rPr lang="en-GB" sz="1100" dirty="0"/>
              <a:t>• </a:t>
            </a:r>
            <a:r>
              <a:rPr lang="en-GB" sz="1100" i="1" dirty="0"/>
              <a:t>Describe </a:t>
            </a:r>
            <a:r>
              <a:rPr lang="en-GB" sz="1100" i="1" dirty="0" err="1"/>
              <a:t>IPSec’s</a:t>
            </a:r>
            <a:r>
              <a:rPr lang="en-GB" sz="1100" i="1" dirty="0"/>
              <a:t> protocols: Authentication Header (AH) and Encapsulating Security Payload (ESP). </a:t>
            </a:r>
            <a:endParaRPr lang="en-GB" sz="1100" dirty="0"/>
          </a:p>
          <a:p>
            <a:r>
              <a:rPr lang="en-GB" sz="1100" dirty="0"/>
              <a:t>• </a:t>
            </a:r>
            <a:r>
              <a:rPr lang="en-GB" sz="1100" i="1" dirty="0"/>
              <a:t>Understand commonly used cryptographic techniques </a:t>
            </a:r>
            <a:r>
              <a:rPr lang="en-GB" sz="1100" dirty="0"/>
              <a:t>o </a:t>
            </a:r>
            <a:r>
              <a:rPr lang="en-GB" sz="1100" i="1" dirty="0"/>
              <a:t>Diffie-Hellman; </a:t>
            </a:r>
            <a:endParaRPr lang="en-GB" sz="1100" dirty="0"/>
          </a:p>
          <a:p>
            <a:r>
              <a:rPr lang="en-GB" sz="1100" dirty="0"/>
              <a:t>o Advanced Encryption Standard; </a:t>
            </a:r>
          </a:p>
          <a:p>
            <a:r>
              <a:rPr lang="en-GB" sz="1100" dirty="0"/>
              <a:t>o RSA. </a:t>
            </a:r>
          </a:p>
        </p:txBody>
      </p:sp>
    </p:spTree>
    <p:extLst>
      <p:ext uri="{BB962C8B-B14F-4D97-AF65-F5344CB8AC3E}">
        <p14:creationId xmlns:p14="http://schemas.microsoft.com/office/powerpoint/2010/main" val="795503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815674" y="4589956"/>
            <a:ext cx="1371600" cy="1371600"/>
          </a:xfrm>
          <a:prstGeom prst="rect">
            <a:avLst/>
          </a:prstGeom>
        </p:spPr>
      </p:pic>
      <p:pic>
        <p:nvPicPr>
          <p:cNvPr id="5" name="Picture 4"/>
          <p:cNvPicPr>
            <a:picLocks noChangeAspect="1"/>
          </p:cNvPicPr>
          <p:nvPr/>
        </p:nvPicPr>
        <p:blipFill>
          <a:blip r:embed="rId3"/>
          <a:stretch>
            <a:fillRect/>
          </a:stretch>
        </p:blipFill>
        <p:spPr>
          <a:xfrm>
            <a:off x="815674" y="1847489"/>
            <a:ext cx="1371600" cy="1343025"/>
          </a:xfrm>
          <a:prstGeom prst="rect">
            <a:avLst/>
          </a:prstGeom>
        </p:spPr>
      </p:pic>
      <p:sp>
        <p:nvSpPr>
          <p:cNvPr id="6" name="TextBox 5"/>
          <p:cNvSpPr txBox="1"/>
          <p:nvPr/>
        </p:nvSpPr>
        <p:spPr>
          <a:xfrm>
            <a:off x="815674" y="6033365"/>
            <a:ext cx="2078518" cy="461665"/>
          </a:xfrm>
          <a:prstGeom prst="rect">
            <a:avLst/>
          </a:prstGeom>
          <a:noFill/>
        </p:spPr>
        <p:txBody>
          <a:bodyPr wrap="none" rtlCol="0">
            <a:spAutoFit/>
          </a:bodyPr>
          <a:lstStyle/>
          <a:p>
            <a:r>
              <a:rPr lang="en-GB" sz="2400" dirty="0" err="1" smtClean="0"/>
              <a:t>IPSec</a:t>
            </a:r>
            <a:r>
              <a:rPr lang="en-GB" sz="2400" dirty="0" smtClean="0"/>
              <a:t> Protocols</a:t>
            </a:r>
            <a:endParaRPr lang="en-GB" sz="2400" dirty="0"/>
          </a:p>
        </p:txBody>
      </p:sp>
      <p:pic>
        <p:nvPicPr>
          <p:cNvPr id="7" name="Picture 6"/>
          <p:cNvPicPr>
            <a:picLocks noChangeAspect="1"/>
          </p:cNvPicPr>
          <p:nvPr/>
        </p:nvPicPr>
        <p:blipFill>
          <a:blip r:embed="rId4"/>
          <a:stretch>
            <a:fillRect/>
          </a:stretch>
        </p:blipFill>
        <p:spPr>
          <a:xfrm>
            <a:off x="3431783" y="1847489"/>
            <a:ext cx="1362075" cy="1371600"/>
          </a:xfrm>
          <a:prstGeom prst="rect">
            <a:avLst/>
          </a:prstGeom>
        </p:spPr>
      </p:pic>
      <p:pic>
        <p:nvPicPr>
          <p:cNvPr id="8" name="Picture 7"/>
          <p:cNvPicPr>
            <a:picLocks noChangeAspect="1"/>
          </p:cNvPicPr>
          <p:nvPr/>
        </p:nvPicPr>
        <p:blipFill>
          <a:blip r:embed="rId5"/>
          <a:stretch>
            <a:fillRect/>
          </a:stretch>
        </p:blipFill>
        <p:spPr>
          <a:xfrm>
            <a:off x="4784056" y="3305076"/>
            <a:ext cx="1323975" cy="1362075"/>
          </a:xfrm>
          <a:prstGeom prst="rect">
            <a:avLst/>
          </a:prstGeom>
        </p:spPr>
      </p:pic>
      <p:pic>
        <p:nvPicPr>
          <p:cNvPr id="9" name="Picture 8"/>
          <p:cNvPicPr>
            <a:picLocks noChangeAspect="1"/>
          </p:cNvPicPr>
          <p:nvPr/>
        </p:nvPicPr>
        <p:blipFill>
          <a:blip r:embed="rId6"/>
          <a:stretch>
            <a:fillRect/>
          </a:stretch>
        </p:blipFill>
        <p:spPr>
          <a:xfrm>
            <a:off x="3450832" y="4753138"/>
            <a:ext cx="1352550" cy="1352550"/>
          </a:xfrm>
          <a:prstGeom prst="rect">
            <a:avLst/>
          </a:prstGeom>
        </p:spPr>
      </p:pic>
      <p:sp>
        <p:nvSpPr>
          <p:cNvPr id="10" name="TextBox 9"/>
          <p:cNvSpPr txBox="1"/>
          <p:nvPr/>
        </p:nvSpPr>
        <p:spPr>
          <a:xfrm>
            <a:off x="3450832" y="6191675"/>
            <a:ext cx="1532920" cy="461665"/>
          </a:xfrm>
          <a:prstGeom prst="rect">
            <a:avLst/>
          </a:prstGeom>
          <a:noFill/>
        </p:spPr>
        <p:txBody>
          <a:bodyPr wrap="none" rtlCol="0">
            <a:spAutoFit/>
          </a:bodyPr>
          <a:lstStyle/>
          <a:p>
            <a:r>
              <a:rPr lang="en-GB" sz="2400" dirty="0" smtClean="0"/>
              <a:t>Encryption</a:t>
            </a:r>
            <a:endParaRPr lang="en-GB" sz="2400" dirty="0"/>
          </a:p>
        </p:txBody>
      </p:sp>
      <p:pic>
        <p:nvPicPr>
          <p:cNvPr id="11" name="Picture 10"/>
          <p:cNvPicPr>
            <a:picLocks noChangeAspect="1"/>
          </p:cNvPicPr>
          <p:nvPr/>
        </p:nvPicPr>
        <p:blipFill>
          <a:blip r:embed="rId7"/>
          <a:stretch>
            <a:fillRect/>
          </a:stretch>
        </p:blipFill>
        <p:spPr>
          <a:xfrm>
            <a:off x="8019013" y="1943001"/>
            <a:ext cx="1371600" cy="1362075"/>
          </a:xfrm>
          <a:prstGeom prst="rect">
            <a:avLst/>
          </a:prstGeom>
        </p:spPr>
      </p:pic>
      <p:pic>
        <p:nvPicPr>
          <p:cNvPr id="12" name="Picture 11"/>
          <p:cNvPicPr>
            <a:picLocks noChangeAspect="1"/>
          </p:cNvPicPr>
          <p:nvPr/>
        </p:nvPicPr>
        <p:blipFill>
          <a:blip r:embed="rId8"/>
          <a:stretch>
            <a:fillRect/>
          </a:stretch>
        </p:blipFill>
        <p:spPr>
          <a:xfrm>
            <a:off x="7999963" y="4086388"/>
            <a:ext cx="1390650" cy="1343025"/>
          </a:xfrm>
          <a:prstGeom prst="rect">
            <a:avLst/>
          </a:prstGeom>
        </p:spPr>
      </p:pic>
      <p:sp>
        <p:nvSpPr>
          <p:cNvPr id="13" name="TextBox 12"/>
          <p:cNvSpPr txBox="1"/>
          <p:nvPr/>
        </p:nvSpPr>
        <p:spPr>
          <a:xfrm>
            <a:off x="7999963" y="5960842"/>
            <a:ext cx="2043829" cy="461665"/>
          </a:xfrm>
          <a:prstGeom prst="rect">
            <a:avLst/>
          </a:prstGeom>
          <a:noFill/>
        </p:spPr>
        <p:txBody>
          <a:bodyPr wrap="none" rtlCol="0">
            <a:spAutoFit/>
          </a:bodyPr>
          <a:lstStyle/>
          <a:p>
            <a:r>
              <a:rPr lang="en-GB" sz="2400" dirty="0" smtClean="0"/>
              <a:t>Authentication</a:t>
            </a:r>
            <a:endParaRPr lang="en-GB" sz="2400" dirty="0"/>
          </a:p>
        </p:txBody>
      </p:sp>
    </p:spTree>
    <p:extLst>
      <p:ext uri="{BB962C8B-B14F-4D97-AF65-F5344CB8AC3E}">
        <p14:creationId xmlns:p14="http://schemas.microsoft.com/office/powerpoint/2010/main" val="167288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Segmentation Vs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a:t>Network segmentation: is about partitioning the network into smaller networks. </a:t>
            </a:r>
            <a:endParaRPr lang="en-GB" dirty="0" smtClean="0"/>
          </a:p>
          <a:p>
            <a:r>
              <a:rPr lang="en-GB" dirty="0" smtClean="0"/>
              <a:t>Network </a:t>
            </a:r>
            <a:r>
              <a:rPr lang="en-GB" dirty="0"/>
              <a:t>segregation: is developing and enforcing a ruleset controlling which computing devices are permitted to communicate with which other computing devices.</a:t>
            </a:r>
          </a:p>
        </p:txBody>
      </p:sp>
    </p:spTree>
    <p:extLst>
      <p:ext uri="{BB962C8B-B14F-4D97-AF65-F5344CB8AC3E}">
        <p14:creationId xmlns:p14="http://schemas.microsoft.com/office/powerpoint/2010/main" val="12041955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Segmentation Vs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When </a:t>
            </a:r>
            <a:r>
              <a:rPr lang="en-GB" dirty="0"/>
              <a:t>we implement network segmentation and segregation we minimize the level of access to corporate sensitive information, whilst not stopping our Business from operating effectively.</a:t>
            </a:r>
          </a:p>
        </p:txBody>
      </p:sp>
    </p:spTree>
    <p:extLst>
      <p:ext uri="{BB962C8B-B14F-4D97-AF65-F5344CB8AC3E}">
        <p14:creationId xmlns:p14="http://schemas.microsoft.com/office/powerpoint/2010/main" val="37867476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Segmentation Vs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pPr marL="0" indent="0">
              <a:buNone/>
            </a:pPr>
            <a:endParaRPr lang="en-GB" dirty="0" smtClean="0"/>
          </a:p>
          <a:p>
            <a:r>
              <a:rPr lang="en-GB" dirty="0" smtClean="0"/>
              <a:t>Many </a:t>
            </a:r>
            <a:r>
              <a:rPr lang="en-GB" dirty="0"/>
              <a:t>different networks can co-exist in a corporate that requires multiple networks. </a:t>
            </a:r>
            <a:endParaRPr lang="en-GB" dirty="0" smtClean="0"/>
          </a:p>
          <a:p>
            <a:pPr lvl="1"/>
            <a:r>
              <a:rPr lang="en-GB" dirty="0" smtClean="0"/>
              <a:t> Data </a:t>
            </a:r>
            <a:r>
              <a:rPr lang="en-GB" dirty="0" err="1" smtClean="0"/>
              <a:t>center</a:t>
            </a:r>
            <a:r>
              <a:rPr lang="en-GB" dirty="0" smtClean="0"/>
              <a:t> </a:t>
            </a:r>
          </a:p>
          <a:p>
            <a:pPr lvl="1"/>
            <a:r>
              <a:rPr lang="en-GB" dirty="0" smtClean="0"/>
              <a:t> VoIP</a:t>
            </a:r>
          </a:p>
          <a:p>
            <a:pPr lvl="1"/>
            <a:r>
              <a:rPr lang="en-GB" dirty="0" smtClean="0"/>
              <a:t> </a:t>
            </a:r>
            <a:r>
              <a:rPr lang="en-GB" dirty="0"/>
              <a:t>R&amp;D / LAB / Test environment </a:t>
            </a:r>
            <a:endParaRPr lang="en-GB" dirty="0" smtClean="0"/>
          </a:p>
          <a:p>
            <a:pPr lvl="1"/>
            <a:r>
              <a:rPr lang="en-GB" dirty="0" smtClean="0"/>
              <a:t> </a:t>
            </a:r>
            <a:r>
              <a:rPr lang="en-GB" dirty="0"/>
              <a:t>Users LAN </a:t>
            </a:r>
            <a:endParaRPr lang="en-GB" dirty="0" smtClean="0"/>
          </a:p>
          <a:p>
            <a:pPr lvl="1"/>
            <a:r>
              <a:rPr lang="en-GB" dirty="0" smtClean="0"/>
              <a:t> </a:t>
            </a:r>
            <a:r>
              <a:rPr lang="en-GB" dirty="0"/>
              <a:t>Technical Management </a:t>
            </a:r>
            <a:r>
              <a:rPr lang="en-GB" dirty="0" smtClean="0"/>
              <a:t>Network</a:t>
            </a:r>
          </a:p>
          <a:p>
            <a:pPr lvl="1"/>
            <a:r>
              <a:rPr lang="en-GB" dirty="0" smtClean="0"/>
              <a:t> </a:t>
            </a:r>
            <a:r>
              <a:rPr lang="en-GB" dirty="0"/>
              <a:t>DMZ </a:t>
            </a:r>
            <a:endParaRPr lang="en-GB" dirty="0" smtClean="0"/>
          </a:p>
          <a:p>
            <a:pPr lvl="1"/>
            <a:r>
              <a:rPr lang="en-GB" dirty="0" smtClean="0"/>
              <a:t> </a:t>
            </a:r>
            <a:r>
              <a:rPr lang="en-GB" dirty="0"/>
              <a:t>Dedicated networks ( handling secret / confidential information / special purposes</a:t>
            </a:r>
            <a:r>
              <a:rPr lang="en-GB" dirty="0" smtClean="0"/>
              <a:t>)</a:t>
            </a:r>
          </a:p>
          <a:p>
            <a:pPr lvl="1"/>
            <a:r>
              <a:rPr lang="en-GB" dirty="0" smtClean="0"/>
              <a:t> </a:t>
            </a:r>
            <a:r>
              <a:rPr lang="en-GB" dirty="0"/>
              <a:t>WLAN </a:t>
            </a:r>
            <a:endParaRPr lang="en-GB" dirty="0" smtClean="0"/>
          </a:p>
          <a:p>
            <a:pPr lvl="1"/>
            <a:r>
              <a:rPr lang="en-GB" dirty="0" smtClean="0"/>
              <a:t> </a:t>
            </a:r>
            <a:r>
              <a:rPr lang="en-GB" dirty="0"/>
              <a:t>Territory / site LANs</a:t>
            </a:r>
          </a:p>
        </p:txBody>
      </p:sp>
    </p:spTree>
    <p:extLst>
      <p:ext uri="{BB962C8B-B14F-4D97-AF65-F5344CB8AC3E}">
        <p14:creationId xmlns:p14="http://schemas.microsoft.com/office/powerpoint/2010/main" val="11121277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lnSpcReduction="10000"/>
          </a:bodyPr>
          <a:lstStyle/>
          <a:p>
            <a:r>
              <a:rPr lang="en-GB" dirty="0"/>
              <a:t>What’s the Risk</a:t>
            </a:r>
            <a:r>
              <a:rPr lang="en-GB" dirty="0" smtClean="0"/>
              <a:t>?</a:t>
            </a:r>
          </a:p>
          <a:p>
            <a:r>
              <a:rPr lang="en-GB" dirty="0" smtClean="0"/>
              <a:t> </a:t>
            </a:r>
            <a:r>
              <a:rPr lang="en-GB" dirty="0"/>
              <a:t>Enterprise risks include: </a:t>
            </a:r>
            <a:endParaRPr lang="en-GB" dirty="0" smtClean="0"/>
          </a:p>
          <a:p>
            <a:pPr lvl="1"/>
            <a:r>
              <a:rPr lang="en-GB" dirty="0" smtClean="0"/>
              <a:t> </a:t>
            </a:r>
            <a:r>
              <a:rPr lang="en-GB" dirty="0"/>
              <a:t>Loss or exposure of sensitive Information </a:t>
            </a:r>
            <a:endParaRPr lang="en-GB" dirty="0" smtClean="0"/>
          </a:p>
          <a:p>
            <a:pPr lvl="1"/>
            <a:r>
              <a:rPr lang="en-GB" dirty="0" smtClean="0"/>
              <a:t> </a:t>
            </a:r>
            <a:r>
              <a:rPr lang="en-GB" dirty="0"/>
              <a:t>Huge availability </a:t>
            </a:r>
            <a:r>
              <a:rPr lang="en-GB" dirty="0" smtClean="0"/>
              <a:t>concerns</a:t>
            </a:r>
          </a:p>
          <a:p>
            <a:pPr lvl="1"/>
            <a:r>
              <a:rPr lang="en-GB" dirty="0" smtClean="0"/>
              <a:t> </a:t>
            </a:r>
            <a:r>
              <a:rPr lang="en-GB" dirty="0"/>
              <a:t>Introduction of malware and exploiting resources </a:t>
            </a:r>
            <a:endParaRPr lang="en-GB" dirty="0" smtClean="0"/>
          </a:p>
          <a:p>
            <a:pPr lvl="1"/>
            <a:r>
              <a:rPr lang="en-GB" dirty="0" smtClean="0"/>
              <a:t> </a:t>
            </a:r>
            <a:r>
              <a:rPr lang="en-GB" dirty="0"/>
              <a:t>Leakage of sensitive data including the inadvertent, the well intentioned and the malicious </a:t>
            </a:r>
            <a:endParaRPr lang="en-GB" dirty="0" smtClean="0"/>
          </a:p>
          <a:p>
            <a:pPr lvl="1"/>
            <a:r>
              <a:rPr lang="en-GB" dirty="0" smtClean="0"/>
              <a:t> </a:t>
            </a:r>
            <a:r>
              <a:rPr lang="en-GB" dirty="0"/>
              <a:t>Unauthorized access to </a:t>
            </a:r>
            <a:r>
              <a:rPr lang="en-GB" dirty="0" smtClean="0"/>
              <a:t>resources</a:t>
            </a:r>
          </a:p>
          <a:p>
            <a:pPr lvl="1"/>
            <a:r>
              <a:rPr lang="en-GB" dirty="0" smtClean="0"/>
              <a:t> </a:t>
            </a:r>
            <a:r>
              <a:rPr lang="en-GB" dirty="0"/>
              <a:t>Increased pressure on existing resources by business processes (e.g., backups, increasing volumes of traffic, managing non-business related traffic, provisioning of access to supported applications, help desk support) to support a highly diverse population of resources. </a:t>
            </a:r>
            <a:endParaRPr lang="en-GB" dirty="0" smtClean="0"/>
          </a:p>
          <a:p>
            <a:pPr lvl="1"/>
            <a:r>
              <a:rPr lang="en-GB" dirty="0" smtClean="0"/>
              <a:t> </a:t>
            </a:r>
            <a:r>
              <a:rPr lang="en-GB" dirty="0"/>
              <a:t>Additional requirements for audit, reporting, e-discovery and forensics</a:t>
            </a:r>
          </a:p>
        </p:txBody>
      </p:sp>
    </p:spTree>
    <p:extLst>
      <p:ext uri="{BB962C8B-B14F-4D97-AF65-F5344CB8AC3E}">
        <p14:creationId xmlns:p14="http://schemas.microsoft.com/office/powerpoint/2010/main" val="14789259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sz="3600" dirty="0"/>
              <a:t>How to mitigate it? </a:t>
            </a:r>
            <a:endParaRPr lang="en-GB" sz="3600" dirty="0" smtClean="0"/>
          </a:p>
          <a:p>
            <a:r>
              <a:rPr lang="en-GB" sz="3600" dirty="0" smtClean="0"/>
              <a:t>some </a:t>
            </a:r>
            <a:r>
              <a:rPr lang="en-GB" sz="3600" dirty="0"/>
              <a:t>of the common technologies and methods used include</a:t>
            </a:r>
            <a:r>
              <a:rPr lang="en-GB" sz="3600" dirty="0" smtClean="0"/>
              <a:t>:</a:t>
            </a:r>
          </a:p>
          <a:p>
            <a:pPr lvl="1"/>
            <a:r>
              <a:rPr lang="en-GB" sz="3200" dirty="0" smtClean="0"/>
              <a:t> </a:t>
            </a:r>
            <a:r>
              <a:rPr lang="en-GB" sz="3200" dirty="0" err="1"/>
              <a:t>i</a:t>
            </a:r>
            <a:r>
              <a:rPr lang="en-GB" sz="3200" dirty="0"/>
              <a:t>. Implementing demilitarized zones (DMZ</a:t>
            </a:r>
            <a:r>
              <a:rPr lang="en-GB" sz="3200" dirty="0" smtClean="0"/>
              <a:t>)</a:t>
            </a:r>
          </a:p>
          <a:p>
            <a:pPr lvl="1"/>
            <a:r>
              <a:rPr lang="en-GB" sz="3200" dirty="0" smtClean="0"/>
              <a:t> </a:t>
            </a:r>
            <a:r>
              <a:rPr lang="en-GB" sz="3200" dirty="0"/>
              <a:t>ii. Implementing server and domain </a:t>
            </a:r>
            <a:r>
              <a:rPr lang="en-GB" sz="3200" dirty="0" smtClean="0"/>
              <a:t>isolation</a:t>
            </a:r>
          </a:p>
          <a:p>
            <a:pPr lvl="1"/>
            <a:r>
              <a:rPr lang="en-GB" sz="3200" dirty="0" smtClean="0"/>
              <a:t> </a:t>
            </a:r>
            <a:r>
              <a:rPr lang="en-GB" sz="3200" dirty="0"/>
              <a:t>iii. Implementing storage based segmentation</a:t>
            </a:r>
          </a:p>
        </p:txBody>
      </p:sp>
    </p:spTree>
    <p:extLst>
      <p:ext uri="{BB962C8B-B14F-4D97-AF65-F5344CB8AC3E}">
        <p14:creationId xmlns:p14="http://schemas.microsoft.com/office/powerpoint/2010/main" val="2072950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smtClean="0"/>
              <a:t> Implementing </a:t>
            </a:r>
            <a:r>
              <a:rPr lang="en-GB" dirty="0"/>
              <a:t>demilitarized zones (DMZ)</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Implementing </a:t>
            </a:r>
            <a:r>
              <a:rPr lang="en-GB" dirty="0"/>
              <a:t>demilitarized zones (DMZ) to segregate different security domains, utilizing technologies such as</a:t>
            </a:r>
            <a:r>
              <a:rPr lang="en-GB" dirty="0" smtClean="0"/>
              <a:t>:</a:t>
            </a:r>
          </a:p>
          <a:p>
            <a:pPr marL="914400" lvl="2" indent="0">
              <a:buNone/>
            </a:pPr>
            <a:r>
              <a:rPr lang="en-GB" dirty="0" smtClean="0"/>
              <a:t> </a:t>
            </a:r>
            <a:r>
              <a:rPr lang="en-GB" sz="2800" dirty="0" err="1"/>
              <a:t>i</a:t>
            </a:r>
            <a:r>
              <a:rPr lang="en-GB" sz="2800" dirty="0"/>
              <a:t>. Separate physical links and systems; </a:t>
            </a:r>
            <a:endParaRPr lang="en-GB" sz="2800" dirty="0" smtClean="0"/>
          </a:p>
          <a:p>
            <a:pPr marL="914400" lvl="2" indent="0">
              <a:buNone/>
            </a:pPr>
            <a:r>
              <a:rPr lang="en-GB" sz="2800" dirty="0" smtClean="0"/>
              <a:t>ii</a:t>
            </a:r>
            <a:r>
              <a:rPr lang="en-GB" sz="2800" dirty="0"/>
              <a:t>. Traffic flow filters</a:t>
            </a:r>
            <a:r>
              <a:rPr lang="en-GB" sz="2800" dirty="0" smtClean="0"/>
              <a:t>;</a:t>
            </a:r>
          </a:p>
          <a:p>
            <a:pPr marL="914400" lvl="2" indent="0">
              <a:buNone/>
            </a:pPr>
            <a:r>
              <a:rPr lang="en-GB" sz="2800" dirty="0" smtClean="0"/>
              <a:t> </a:t>
            </a:r>
            <a:r>
              <a:rPr lang="en-GB" sz="2800" dirty="0"/>
              <a:t>iii. Virtual Local Area Networks (VLANs); </a:t>
            </a:r>
            <a:endParaRPr lang="en-GB" sz="2800" dirty="0" smtClean="0"/>
          </a:p>
          <a:p>
            <a:pPr marL="914400" lvl="2" indent="0">
              <a:buNone/>
            </a:pPr>
            <a:r>
              <a:rPr lang="en-GB" sz="2800" dirty="0" smtClean="0"/>
              <a:t>iv</a:t>
            </a:r>
            <a:r>
              <a:rPr lang="en-GB" sz="2800" dirty="0"/>
              <a:t>. Network and host‐based Firewalls</a:t>
            </a:r>
            <a:r>
              <a:rPr lang="en-GB" sz="2800" dirty="0" smtClean="0"/>
              <a:t>;</a:t>
            </a:r>
          </a:p>
          <a:p>
            <a:pPr marL="914400" lvl="2" indent="0">
              <a:buNone/>
            </a:pPr>
            <a:r>
              <a:rPr lang="en-GB" sz="2800" dirty="0" smtClean="0"/>
              <a:t> </a:t>
            </a:r>
            <a:r>
              <a:rPr lang="en-GB" sz="2800" dirty="0"/>
              <a:t>v. Application Firewalls, Proxies; </a:t>
            </a:r>
            <a:endParaRPr lang="en-GB" sz="2800" dirty="0" smtClean="0"/>
          </a:p>
          <a:p>
            <a:pPr marL="914400" lvl="2" indent="0">
              <a:buNone/>
            </a:pPr>
            <a:r>
              <a:rPr lang="en-GB" sz="2800" dirty="0" smtClean="0"/>
              <a:t>vi</a:t>
            </a:r>
            <a:r>
              <a:rPr lang="en-GB" sz="2800" dirty="0"/>
              <a:t>. Content based filtering. </a:t>
            </a:r>
            <a:endParaRPr lang="en-GB" sz="2800" dirty="0" smtClean="0"/>
          </a:p>
          <a:p>
            <a:pPr marL="914400" lvl="2" indent="0">
              <a:buNone/>
            </a:pPr>
            <a:r>
              <a:rPr lang="en-GB" sz="2800" dirty="0" smtClean="0"/>
              <a:t>vii</a:t>
            </a:r>
            <a:r>
              <a:rPr lang="en-GB" sz="2800" dirty="0"/>
              <a:t>. AAA services</a:t>
            </a:r>
          </a:p>
        </p:txBody>
      </p:sp>
    </p:spTree>
    <p:extLst>
      <p:ext uri="{BB962C8B-B14F-4D97-AF65-F5344CB8AC3E}">
        <p14:creationId xmlns:p14="http://schemas.microsoft.com/office/powerpoint/2010/main" val="30981938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smtClean="0"/>
              <a:t> Drawbacks</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a:t>Drawbacks Security comes with a price! </a:t>
            </a:r>
            <a:endParaRPr lang="en-GB" dirty="0" smtClean="0"/>
          </a:p>
          <a:p>
            <a:r>
              <a:rPr lang="en-GB" dirty="0" smtClean="0"/>
              <a:t>Having </a:t>
            </a:r>
            <a:r>
              <a:rPr lang="en-GB" dirty="0"/>
              <a:t>multiple networks, means extra overheads for</a:t>
            </a:r>
            <a:r>
              <a:rPr lang="en-GB" dirty="0" smtClean="0"/>
              <a:t>:</a:t>
            </a:r>
          </a:p>
          <a:p>
            <a:pPr marL="914400" lvl="2" indent="0">
              <a:buNone/>
            </a:pPr>
            <a:r>
              <a:rPr lang="en-GB" dirty="0" smtClean="0"/>
              <a:t> </a:t>
            </a:r>
            <a:r>
              <a:rPr lang="en-GB" sz="2400" dirty="0" err="1"/>
              <a:t>i</a:t>
            </a:r>
            <a:r>
              <a:rPr lang="en-GB" sz="2400" dirty="0"/>
              <a:t>. </a:t>
            </a:r>
            <a:r>
              <a:rPr lang="en-GB" sz="2800" dirty="0"/>
              <a:t>Provisioning </a:t>
            </a:r>
            <a:r>
              <a:rPr lang="en-GB" sz="2800" dirty="0" smtClean="0"/>
              <a:t>access</a:t>
            </a:r>
          </a:p>
          <a:p>
            <a:pPr marL="914400" lvl="2" indent="0">
              <a:buNone/>
            </a:pPr>
            <a:r>
              <a:rPr lang="en-GB" sz="2800" dirty="0" smtClean="0"/>
              <a:t> </a:t>
            </a:r>
            <a:r>
              <a:rPr lang="en-GB" sz="2800" dirty="0"/>
              <a:t>ii. </a:t>
            </a:r>
            <a:r>
              <a:rPr lang="en-GB" sz="2800" dirty="0" smtClean="0"/>
              <a:t>Administration</a:t>
            </a:r>
          </a:p>
          <a:p>
            <a:pPr marL="914400" lvl="2" indent="0">
              <a:buNone/>
            </a:pPr>
            <a:r>
              <a:rPr lang="en-GB" sz="2800" dirty="0" smtClean="0"/>
              <a:t> </a:t>
            </a:r>
            <a:r>
              <a:rPr lang="en-GB" sz="2800" dirty="0"/>
              <a:t>iii. Configuration </a:t>
            </a:r>
            <a:r>
              <a:rPr lang="en-GB" sz="2800" dirty="0" smtClean="0"/>
              <a:t>management</a:t>
            </a:r>
          </a:p>
          <a:p>
            <a:pPr marL="914400" lvl="2" indent="0">
              <a:buNone/>
            </a:pPr>
            <a:r>
              <a:rPr lang="en-GB" sz="2800" dirty="0" smtClean="0"/>
              <a:t> </a:t>
            </a:r>
            <a:r>
              <a:rPr lang="en-GB" sz="2800" dirty="0"/>
              <a:t>iv. Support and implementation costs, </a:t>
            </a:r>
            <a:endParaRPr lang="en-GB" sz="2800" dirty="0" smtClean="0"/>
          </a:p>
          <a:p>
            <a:pPr marL="914400" lvl="2" indent="0">
              <a:buNone/>
            </a:pPr>
            <a:r>
              <a:rPr lang="en-GB" sz="2800" dirty="0" smtClean="0"/>
              <a:t>v</a:t>
            </a:r>
            <a:r>
              <a:rPr lang="en-GB" sz="2800" dirty="0"/>
              <a:t>. Also additional HW costs</a:t>
            </a:r>
          </a:p>
        </p:txBody>
      </p:sp>
    </p:spTree>
    <p:extLst>
      <p:ext uri="{BB962C8B-B14F-4D97-AF65-F5344CB8AC3E}">
        <p14:creationId xmlns:p14="http://schemas.microsoft.com/office/powerpoint/2010/main" val="7619531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smtClean="0"/>
              <a:t> Overcoming Drawbacks</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a:t>What can we do to overcome the drawbacks? </a:t>
            </a:r>
            <a:endParaRPr lang="en-GB" dirty="0" smtClean="0"/>
          </a:p>
          <a:p>
            <a:pPr marL="914400" lvl="2" indent="0">
              <a:buNone/>
            </a:pPr>
            <a:r>
              <a:rPr lang="en-GB" sz="2800" dirty="0" err="1" smtClean="0"/>
              <a:t>i</a:t>
            </a:r>
            <a:r>
              <a:rPr lang="en-GB" sz="2800" dirty="0"/>
              <a:t>. Maintain an up to date architecture diagrams of your network, and make sure they are always reflecting critical changes </a:t>
            </a:r>
            <a:endParaRPr lang="en-GB" sz="2800" dirty="0" smtClean="0"/>
          </a:p>
          <a:p>
            <a:pPr marL="914400" lvl="2" indent="0">
              <a:buNone/>
            </a:pPr>
            <a:r>
              <a:rPr lang="en-GB" sz="2800" dirty="0" smtClean="0"/>
              <a:t>ii</a:t>
            </a:r>
            <a:r>
              <a:rPr lang="en-GB" sz="2800" dirty="0"/>
              <a:t>. Implement AAA solution, so you can reduce some of the administration overheads </a:t>
            </a:r>
            <a:endParaRPr lang="en-GB" sz="2800" dirty="0" smtClean="0"/>
          </a:p>
          <a:p>
            <a:pPr marL="914400" lvl="2" indent="0">
              <a:buNone/>
            </a:pPr>
            <a:endParaRPr lang="en-GB" sz="2800" dirty="0"/>
          </a:p>
        </p:txBody>
      </p:sp>
    </p:spTree>
    <p:extLst>
      <p:ext uri="{BB962C8B-B14F-4D97-AF65-F5344CB8AC3E}">
        <p14:creationId xmlns:p14="http://schemas.microsoft.com/office/powerpoint/2010/main" val="17970460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smtClean="0"/>
              <a:t> Benefits</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a:t>What are the benefits? </a:t>
            </a:r>
            <a:endParaRPr lang="en-GB" dirty="0" smtClean="0"/>
          </a:p>
          <a:p>
            <a:pPr lvl="2"/>
            <a:r>
              <a:rPr lang="en-GB" dirty="0" err="1" smtClean="0"/>
              <a:t>i</a:t>
            </a:r>
            <a:r>
              <a:rPr lang="en-GB" sz="2800" dirty="0"/>
              <a:t>. Keeps rogue devices off our </a:t>
            </a:r>
            <a:r>
              <a:rPr lang="en-GB" sz="2800" dirty="0" smtClean="0"/>
              <a:t>network</a:t>
            </a:r>
          </a:p>
          <a:p>
            <a:pPr lvl="2"/>
            <a:r>
              <a:rPr lang="en-GB" sz="2800" dirty="0" smtClean="0"/>
              <a:t> </a:t>
            </a:r>
            <a:r>
              <a:rPr lang="en-GB" sz="2800" dirty="0"/>
              <a:t>ii. Ensures 100% of endpoints on your network are compliant or quarantined until they are </a:t>
            </a:r>
            <a:r>
              <a:rPr lang="en-GB" sz="2800" dirty="0" smtClean="0"/>
              <a:t>remediated</a:t>
            </a:r>
          </a:p>
          <a:p>
            <a:pPr lvl="2"/>
            <a:r>
              <a:rPr lang="en-GB" sz="2800" dirty="0" smtClean="0"/>
              <a:t> </a:t>
            </a:r>
            <a:r>
              <a:rPr lang="en-GB" sz="2800" dirty="0"/>
              <a:t>iii. Prevents vulnerabilities – security software (anti-virus, personal firewall, etc.) is compliant and up-to-date (OS and patches are current) </a:t>
            </a:r>
            <a:endParaRPr lang="en-GB" sz="2800" dirty="0" smtClean="0"/>
          </a:p>
          <a:p>
            <a:pPr lvl="2"/>
            <a:r>
              <a:rPr lang="en-GB" sz="2800" dirty="0" smtClean="0"/>
              <a:t>iv</a:t>
            </a:r>
            <a:r>
              <a:rPr lang="en-GB" sz="2800" dirty="0"/>
              <a:t>. Lowers support costs – automatic remediation of non- compliant machines</a:t>
            </a:r>
          </a:p>
        </p:txBody>
      </p:sp>
    </p:spTree>
    <p:extLst>
      <p:ext uri="{BB962C8B-B14F-4D97-AF65-F5344CB8AC3E}">
        <p14:creationId xmlns:p14="http://schemas.microsoft.com/office/powerpoint/2010/main" val="25781923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smtClean="0"/>
              <a:t> Drawbacks</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a:t>Drawbacks Security comes with a price! </a:t>
            </a:r>
            <a:endParaRPr lang="en-GB" dirty="0" smtClean="0"/>
          </a:p>
          <a:p>
            <a:r>
              <a:rPr lang="en-GB" dirty="0" smtClean="0"/>
              <a:t>Having </a:t>
            </a:r>
            <a:r>
              <a:rPr lang="en-GB" dirty="0"/>
              <a:t>multiple networks, means extra overheads for</a:t>
            </a:r>
            <a:r>
              <a:rPr lang="en-GB" dirty="0" smtClean="0"/>
              <a:t>:</a:t>
            </a:r>
          </a:p>
          <a:p>
            <a:pPr lvl="1"/>
            <a:r>
              <a:rPr lang="en-GB" dirty="0" smtClean="0"/>
              <a:t> </a:t>
            </a:r>
            <a:r>
              <a:rPr lang="en-GB" dirty="0" err="1"/>
              <a:t>i</a:t>
            </a:r>
            <a:r>
              <a:rPr lang="en-GB" dirty="0"/>
              <a:t>. </a:t>
            </a:r>
            <a:r>
              <a:rPr lang="en-GB" sz="2800" dirty="0"/>
              <a:t>Provisioning </a:t>
            </a:r>
            <a:r>
              <a:rPr lang="en-GB" sz="2800" dirty="0" smtClean="0"/>
              <a:t>access</a:t>
            </a:r>
          </a:p>
          <a:p>
            <a:pPr lvl="1"/>
            <a:r>
              <a:rPr lang="en-GB" sz="2800" dirty="0" smtClean="0"/>
              <a:t> </a:t>
            </a:r>
            <a:r>
              <a:rPr lang="en-GB" sz="2800" dirty="0"/>
              <a:t>ii. </a:t>
            </a:r>
            <a:r>
              <a:rPr lang="en-GB" sz="2800" dirty="0" smtClean="0"/>
              <a:t>Administration</a:t>
            </a:r>
          </a:p>
          <a:p>
            <a:pPr lvl="1"/>
            <a:r>
              <a:rPr lang="en-GB" sz="2800" dirty="0" smtClean="0"/>
              <a:t> </a:t>
            </a:r>
            <a:r>
              <a:rPr lang="en-GB" sz="2800" dirty="0"/>
              <a:t>iii. Configuration </a:t>
            </a:r>
            <a:r>
              <a:rPr lang="en-GB" sz="2800" dirty="0" smtClean="0"/>
              <a:t>management</a:t>
            </a:r>
          </a:p>
          <a:p>
            <a:pPr lvl="1"/>
            <a:r>
              <a:rPr lang="en-GB" sz="2800" dirty="0" smtClean="0"/>
              <a:t> </a:t>
            </a:r>
            <a:r>
              <a:rPr lang="en-GB" sz="2800" dirty="0"/>
              <a:t>iv. Support and implementation costs, </a:t>
            </a:r>
            <a:endParaRPr lang="en-GB" sz="2800" dirty="0" smtClean="0"/>
          </a:p>
          <a:p>
            <a:pPr lvl="1"/>
            <a:r>
              <a:rPr lang="en-GB" sz="2800" dirty="0" smtClean="0"/>
              <a:t>v</a:t>
            </a:r>
            <a:r>
              <a:rPr lang="en-GB" sz="2800" dirty="0"/>
              <a:t>. Also additional HW costs</a:t>
            </a:r>
          </a:p>
        </p:txBody>
      </p:sp>
    </p:spTree>
    <p:extLst>
      <p:ext uri="{BB962C8B-B14F-4D97-AF65-F5344CB8AC3E}">
        <p14:creationId xmlns:p14="http://schemas.microsoft.com/office/powerpoint/2010/main" val="190261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D02C-6834-4174-B85B-60606A95B1AE}"/>
              </a:ext>
            </a:extLst>
          </p:cNvPr>
          <p:cNvSpPr>
            <a:spLocks noGrp="1"/>
          </p:cNvSpPr>
          <p:nvPr>
            <p:ph type="title"/>
          </p:nvPr>
        </p:nvSpPr>
        <p:spPr/>
        <p:txBody>
          <a:bodyPr/>
          <a:lstStyle/>
          <a:p>
            <a:r>
              <a:rPr lang="en-GB" dirty="0"/>
              <a:t>TLS</a:t>
            </a:r>
          </a:p>
        </p:txBody>
      </p:sp>
      <p:sp>
        <p:nvSpPr>
          <p:cNvPr id="3" name="Content Placeholder 2">
            <a:extLst>
              <a:ext uri="{FF2B5EF4-FFF2-40B4-BE49-F238E27FC236}">
                <a16:creationId xmlns:a16="http://schemas.microsoft.com/office/drawing/2014/main" id="{EE2EFE22-DE59-46F6-980B-22CD318F3D55}"/>
              </a:ext>
            </a:extLst>
          </p:cNvPr>
          <p:cNvSpPr>
            <a:spLocks noGrp="1"/>
          </p:cNvSpPr>
          <p:nvPr>
            <p:ph idx="1"/>
          </p:nvPr>
        </p:nvSpPr>
        <p:spPr/>
        <p:txBody>
          <a:bodyPr/>
          <a:lstStyle/>
          <a:p>
            <a:r>
              <a:rPr lang="en-GB" dirty="0"/>
              <a:t>There are three main components to what the TLS protocol accomplishes: </a:t>
            </a:r>
            <a:r>
              <a:rPr lang="en-GB" dirty="0" smtClean="0"/>
              <a:t>Encryption, </a:t>
            </a:r>
            <a:r>
              <a:rPr lang="en-GB" dirty="0"/>
              <a:t>Authentication, and Integrity</a:t>
            </a:r>
            <a:r>
              <a:rPr lang="en-GB" dirty="0" smtClean="0"/>
              <a:t>.</a:t>
            </a:r>
          </a:p>
          <a:p>
            <a:endParaRPr lang="en-GB" dirty="0"/>
          </a:p>
          <a:p>
            <a:pPr lvl="1"/>
            <a:r>
              <a:rPr lang="en-GB" b="1" dirty="0"/>
              <a:t>Encryption:</a:t>
            </a:r>
            <a:r>
              <a:rPr lang="en-GB" dirty="0"/>
              <a:t> hides the data being transferred from third parties.</a:t>
            </a:r>
          </a:p>
          <a:p>
            <a:pPr lvl="1"/>
            <a:r>
              <a:rPr lang="en-GB" b="1" dirty="0"/>
              <a:t>Authentication:</a:t>
            </a:r>
            <a:r>
              <a:rPr lang="en-GB" dirty="0"/>
              <a:t> ensures that the parties exchanging information are who they claim to be.</a:t>
            </a:r>
          </a:p>
          <a:p>
            <a:pPr lvl="1"/>
            <a:r>
              <a:rPr lang="en-GB" b="1" dirty="0"/>
              <a:t>Integrity:</a:t>
            </a:r>
            <a:r>
              <a:rPr lang="en-GB" dirty="0"/>
              <a:t> verifies that the data has not been forged or tampered with.</a:t>
            </a:r>
          </a:p>
          <a:p>
            <a:endParaRPr lang="en-GB" dirty="0"/>
          </a:p>
        </p:txBody>
      </p:sp>
    </p:spTree>
    <p:extLst>
      <p:ext uri="{BB962C8B-B14F-4D97-AF65-F5344CB8AC3E}">
        <p14:creationId xmlns:p14="http://schemas.microsoft.com/office/powerpoint/2010/main" val="211767103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fontScale="90000"/>
          </a:bodyPr>
          <a:lstStyle/>
          <a:p>
            <a:r>
              <a:rPr lang="en-GB" dirty="0"/>
              <a:t> security issues for common client and server configuration</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0" y="1255610"/>
            <a:ext cx="11590421" cy="4935956"/>
          </a:xfrm>
        </p:spPr>
        <p:txBody>
          <a:bodyPr>
            <a:normAutofit/>
          </a:bodyPr>
          <a:lstStyle/>
          <a:p>
            <a:r>
              <a:rPr lang="en-GB" dirty="0"/>
              <a:t>The client-server system plays a significant role in IT evolution. </a:t>
            </a:r>
            <a:r>
              <a:rPr lang="en-GB" dirty="0" smtClean="0"/>
              <a:t>The components </a:t>
            </a:r>
            <a:r>
              <a:rPr lang="en-GB" dirty="0"/>
              <a:t>involved in the client-server system divided into two major sections physical </a:t>
            </a:r>
            <a:r>
              <a:rPr lang="en-GB" dirty="0" smtClean="0"/>
              <a:t>and logical </a:t>
            </a:r>
            <a:r>
              <a:rPr lang="en-GB" dirty="0"/>
              <a:t>components. </a:t>
            </a:r>
            <a:endParaRPr lang="en-GB" dirty="0" smtClean="0"/>
          </a:p>
          <a:p>
            <a:pPr lvl="1"/>
            <a:r>
              <a:rPr lang="en-GB" sz="2800" dirty="0" smtClean="0"/>
              <a:t>Physical </a:t>
            </a:r>
            <a:r>
              <a:rPr lang="en-GB" sz="2800" dirty="0"/>
              <a:t>components are servers, client devices, input/output </a:t>
            </a:r>
            <a:r>
              <a:rPr lang="en-GB" sz="2800" dirty="0" smtClean="0"/>
              <a:t>devices, networking</a:t>
            </a:r>
            <a:r>
              <a:rPr lang="en-GB" sz="2800" dirty="0"/>
              <a:t>, and power supply. </a:t>
            </a:r>
            <a:endParaRPr lang="en-GB" sz="2800" dirty="0" smtClean="0"/>
          </a:p>
          <a:p>
            <a:pPr lvl="1"/>
            <a:r>
              <a:rPr lang="en-GB" sz="2800" dirty="0" smtClean="0"/>
              <a:t>Logical </a:t>
            </a:r>
            <a:r>
              <a:rPr lang="en-GB" sz="2800" dirty="0"/>
              <a:t>components are web pages, data, programming </a:t>
            </a:r>
            <a:r>
              <a:rPr lang="en-GB" sz="2800" dirty="0" smtClean="0"/>
              <a:t>scripts, protocols</a:t>
            </a:r>
            <a:r>
              <a:rPr lang="en-GB" sz="2800" dirty="0"/>
              <a:t>, e.g., http, https, telnet, IP and API, e.g., ODBC, JDBC.</a:t>
            </a:r>
          </a:p>
        </p:txBody>
      </p:sp>
    </p:spTree>
    <p:extLst>
      <p:ext uri="{BB962C8B-B14F-4D97-AF65-F5344CB8AC3E}">
        <p14:creationId xmlns:p14="http://schemas.microsoft.com/office/powerpoint/2010/main" val="2521596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a:xfrm>
            <a:off x="110941" y="592828"/>
            <a:ext cx="11590421" cy="1325563"/>
          </a:xfrm>
        </p:spPr>
        <p:txBody>
          <a:bodyPr>
            <a:normAutofit fontScale="90000"/>
          </a:bodyPr>
          <a:lstStyle/>
          <a:p>
            <a:r>
              <a:rPr lang="en-GB" dirty="0"/>
              <a:t> security issues for common client and server configuration</a:t>
            </a:r>
            <a:br>
              <a:rPr lang="en-GB" dirty="0"/>
            </a:br>
            <a:endParaRPr lang="en-GB" dirty="0"/>
          </a:p>
        </p:txBody>
      </p:sp>
      <p:pic>
        <p:nvPicPr>
          <p:cNvPr id="4" name="Picture 3"/>
          <p:cNvPicPr>
            <a:picLocks noChangeAspect="1"/>
          </p:cNvPicPr>
          <p:nvPr/>
        </p:nvPicPr>
        <p:blipFill>
          <a:blip r:embed="rId2"/>
          <a:stretch>
            <a:fillRect/>
          </a:stretch>
        </p:blipFill>
        <p:spPr>
          <a:xfrm>
            <a:off x="0" y="2094948"/>
            <a:ext cx="12192000" cy="4590919"/>
          </a:xfrm>
          <a:prstGeom prst="rect">
            <a:avLst/>
          </a:prstGeom>
        </p:spPr>
      </p:pic>
    </p:spTree>
    <p:extLst>
      <p:ext uri="{BB962C8B-B14F-4D97-AF65-F5344CB8AC3E}">
        <p14:creationId xmlns:p14="http://schemas.microsoft.com/office/powerpoint/2010/main" val="30656179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a:xfrm>
            <a:off x="1077931" y="234496"/>
            <a:ext cx="9596289" cy="1325563"/>
          </a:xfrm>
        </p:spPr>
        <p:txBody>
          <a:bodyPr>
            <a:normAutofit/>
          </a:bodyPr>
          <a:lstStyle/>
          <a:p>
            <a:r>
              <a:rPr lang="en-GB" dirty="0"/>
              <a:t> Security issues for common client and server configuration</a:t>
            </a:r>
          </a:p>
        </p:txBody>
      </p:sp>
      <p:sp>
        <p:nvSpPr>
          <p:cNvPr id="5" name="Rectangle 4">
            <a:extLst>
              <a:ext uri="{FF2B5EF4-FFF2-40B4-BE49-F238E27FC236}">
                <a16:creationId xmlns:a16="http://schemas.microsoft.com/office/drawing/2014/main" id="{FE8E96E3-C137-4E74-9D55-E9E919A73D1E}"/>
              </a:ext>
            </a:extLst>
          </p:cNvPr>
          <p:cNvSpPr/>
          <p:nvPr/>
        </p:nvSpPr>
        <p:spPr>
          <a:xfrm>
            <a:off x="1077931" y="1971905"/>
            <a:ext cx="1324947" cy="72901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Internal Staff</a:t>
            </a:r>
          </a:p>
        </p:txBody>
      </p:sp>
      <p:sp>
        <p:nvSpPr>
          <p:cNvPr id="6" name="Rectangle 5">
            <a:extLst>
              <a:ext uri="{FF2B5EF4-FFF2-40B4-BE49-F238E27FC236}">
                <a16:creationId xmlns:a16="http://schemas.microsoft.com/office/drawing/2014/main" id="{38085560-2246-412E-BD62-76F4A8211A9C}"/>
              </a:ext>
            </a:extLst>
          </p:cNvPr>
          <p:cNvSpPr/>
          <p:nvPr/>
        </p:nvSpPr>
        <p:spPr>
          <a:xfrm>
            <a:off x="3116425" y="1988637"/>
            <a:ext cx="1324947" cy="72901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Community Members</a:t>
            </a:r>
          </a:p>
        </p:txBody>
      </p:sp>
      <p:sp>
        <p:nvSpPr>
          <p:cNvPr id="7" name="Rectangle 6">
            <a:extLst>
              <a:ext uri="{FF2B5EF4-FFF2-40B4-BE49-F238E27FC236}">
                <a16:creationId xmlns:a16="http://schemas.microsoft.com/office/drawing/2014/main" id="{ECF39F8A-70F4-490B-B612-ABCDB454B0A0}"/>
              </a:ext>
            </a:extLst>
          </p:cNvPr>
          <p:cNvSpPr/>
          <p:nvPr/>
        </p:nvSpPr>
        <p:spPr>
          <a:xfrm>
            <a:off x="6083560" y="1988637"/>
            <a:ext cx="1922106" cy="72901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Intruders from the global Internet</a:t>
            </a:r>
          </a:p>
        </p:txBody>
      </p:sp>
      <p:sp>
        <p:nvSpPr>
          <p:cNvPr id="8" name="Rectangle 7">
            <a:extLst>
              <a:ext uri="{FF2B5EF4-FFF2-40B4-BE49-F238E27FC236}">
                <a16:creationId xmlns:a16="http://schemas.microsoft.com/office/drawing/2014/main" id="{7BAC0761-1FC3-4D7A-A00E-7324731BFEA7}"/>
              </a:ext>
            </a:extLst>
          </p:cNvPr>
          <p:cNvSpPr/>
          <p:nvPr/>
        </p:nvSpPr>
        <p:spPr>
          <a:xfrm>
            <a:off x="8371115" y="1970332"/>
            <a:ext cx="1922106" cy="72901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Accidents (floods, fires, etc.)</a:t>
            </a:r>
          </a:p>
        </p:txBody>
      </p:sp>
      <p:sp>
        <p:nvSpPr>
          <p:cNvPr id="9" name="Rectangle 8">
            <a:extLst>
              <a:ext uri="{FF2B5EF4-FFF2-40B4-BE49-F238E27FC236}">
                <a16:creationId xmlns:a16="http://schemas.microsoft.com/office/drawing/2014/main" id="{96E7DCA5-07DA-4090-89A2-38B2A7A63ACD}"/>
              </a:ext>
            </a:extLst>
          </p:cNvPr>
          <p:cNvSpPr/>
          <p:nvPr/>
        </p:nvSpPr>
        <p:spPr>
          <a:xfrm>
            <a:off x="7800841" y="4818048"/>
            <a:ext cx="2593011" cy="1805456"/>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Threats:</a:t>
            </a:r>
          </a:p>
          <a:p>
            <a:pPr algn="ctr"/>
            <a:r>
              <a:rPr lang="en-GB" dirty="0">
                <a:solidFill>
                  <a:schemeClr val="tx1"/>
                </a:solidFill>
              </a:rPr>
              <a:t>Destruction of data</a:t>
            </a:r>
          </a:p>
          <a:p>
            <a:pPr algn="ctr"/>
            <a:r>
              <a:rPr lang="en-GB" dirty="0">
                <a:solidFill>
                  <a:schemeClr val="tx1"/>
                </a:solidFill>
              </a:rPr>
              <a:t>Alteration of data</a:t>
            </a:r>
          </a:p>
          <a:p>
            <a:pPr algn="ctr"/>
            <a:r>
              <a:rPr lang="en-GB" dirty="0">
                <a:solidFill>
                  <a:schemeClr val="tx1"/>
                </a:solidFill>
              </a:rPr>
              <a:t>Disclosure of data</a:t>
            </a:r>
          </a:p>
          <a:p>
            <a:pPr algn="ctr"/>
            <a:r>
              <a:rPr lang="en-GB" dirty="0">
                <a:solidFill>
                  <a:schemeClr val="tx1"/>
                </a:solidFill>
              </a:rPr>
              <a:t>Fraud</a:t>
            </a:r>
          </a:p>
          <a:p>
            <a:pPr algn="ctr"/>
            <a:r>
              <a:rPr lang="en-GB" dirty="0">
                <a:solidFill>
                  <a:schemeClr val="tx1"/>
                </a:solidFill>
              </a:rPr>
              <a:t>Denial of service</a:t>
            </a:r>
          </a:p>
        </p:txBody>
      </p:sp>
      <p:grpSp>
        <p:nvGrpSpPr>
          <p:cNvPr id="21" name="Group 20">
            <a:extLst>
              <a:ext uri="{FF2B5EF4-FFF2-40B4-BE49-F238E27FC236}">
                <a16:creationId xmlns:a16="http://schemas.microsoft.com/office/drawing/2014/main" id="{257A3332-73F3-4FA3-B82F-32DEA56BF79E}"/>
              </a:ext>
            </a:extLst>
          </p:cNvPr>
          <p:cNvGrpSpPr/>
          <p:nvPr/>
        </p:nvGrpSpPr>
        <p:grpSpPr>
          <a:xfrm>
            <a:off x="3638940" y="2809624"/>
            <a:ext cx="3974840" cy="3946849"/>
            <a:chOff x="1222311" y="2676655"/>
            <a:chExt cx="3974840" cy="3946849"/>
          </a:xfrm>
        </p:grpSpPr>
        <p:sp>
          <p:nvSpPr>
            <p:cNvPr id="3" name="Oval 2">
              <a:extLst>
                <a:ext uri="{FF2B5EF4-FFF2-40B4-BE49-F238E27FC236}">
                  <a16:creationId xmlns:a16="http://schemas.microsoft.com/office/drawing/2014/main" id="{B0492BCA-3FD0-494A-B6E8-EF2654EA5B31}"/>
                </a:ext>
              </a:extLst>
            </p:cNvPr>
            <p:cNvSpPr/>
            <p:nvPr/>
          </p:nvSpPr>
          <p:spPr>
            <a:xfrm>
              <a:off x="1250302" y="2676655"/>
              <a:ext cx="3946849" cy="3946849"/>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Monitor">
              <a:extLst>
                <a:ext uri="{FF2B5EF4-FFF2-40B4-BE49-F238E27FC236}">
                  <a16:creationId xmlns:a16="http://schemas.microsoft.com/office/drawing/2014/main" id="{E6FFC646-470F-45DA-BA57-1351F7C0517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13584" y="3429000"/>
              <a:ext cx="914400" cy="914400"/>
            </a:xfrm>
            <a:prstGeom prst="rect">
              <a:avLst/>
            </a:prstGeom>
          </p:spPr>
        </p:pic>
        <p:pic>
          <p:nvPicPr>
            <p:cNvPr id="13" name="Graphic 12" descr="Coins">
              <a:extLst>
                <a:ext uri="{FF2B5EF4-FFF2-40B4-BE49-F238E27FC236}">
                  <a16:creationId xmlns:a16="http://schemas.microsoft.com/office/drawing/2014/main" id="{B5A876D2-1127-40CA-B8A9-182C4F2892C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805473" y="3460342"/>
              <a:ext cx="914400" cy="914400"/>
            </a:xfrm>
            <a:prstGeom prst="rect">
              <a:avLst/>
            </a:prstGeom>
          </p:spPr>
        </p:pic>
        <p:pic>
          <p:nvPicPr>
            <p:cNvPr id="15" name="Graphic 14" descr="Man and woman">
              <a:extLst>
                <a:ext uri="{FF2B5EF4-FFF2-40B4-BE49-F238E27FC236}">
                  <a16:creationId xmlns:a16="http://schemas.microsoft.com/office/drawing/2014/main" id="{563F7461-C214-45F4-B610-210134C0327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799184" y="5095745"/>
              <a:ext cx="914400" cy="914400"/>
            </a:xfrm>
            <a:prstGeom prst="rect">
              <a:avLst/>
            </a:prstGeom>
          </p:spPr>
        </p:pic>
        <p:sp>
          <p:nvSpPr>
            <p:cNvPr id="16" name="Rectangle 15">
              <a:extLst>
                <a:ext uri="{FF2B5EF4-FFF2-40B4-BE49-F238E27FC236}">
                  <a16:creationId xmlns:a16="http://schemas.microsoft.com/office/drawing/2014/main" id="{5BADE6CD-2576-412E-9714-63A9D03A1E6D}"/>
                </a:ext>
              </a:extLst>
            </p:cNvPr>
            <p:cNvSpPr/>
            <p:nvPr/>
          </p:nvSpPr>
          <p:spPr>
            <a:xfrm>
              <a:off x="1222311" y="4204621"/>
              <a:ext cx="1922106" cy="43392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Financial Data</a:t>
              </a:r>
            </a:p>
          </p:txBody>
        </p:sp>
        <p:sp>
          <p:nvSpPr>
            <p:cNvPr id="17" name="Rectangle 16">
              <a:extLst>
                <a:ext uri="{FF2B5EF4-FFF2-40B4-BE49-F238E27FC236}">
                  <a16:creationId xmlns:a16="http://schemas.microsoft.com/office/drawing/2014/main" id="{57BDD20F-64E4-4381-821A-8B3611EAD46C}"/>
                </a:ext>
              </a:extLst>
            </p:cNvPr>
            <p:cNvSpPr/>
            <p:nvPr/>
          </p:nvSpPr>
          <p:spPr>
            <a:xfrm>
              <a:off x="3256384" y="4374742"/>
              <a:ext cx="1922106" cy="43392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Computer Equipment &amp; Software</a:t>
              </a:r>
            </a:p>
          </p:txBody>
        </p:sp>
        <p:sp>
          <p:nvSpPr>
            <p:cNvPr id="18" name="Rectangle 17">
              <a:extLst>
                <a:ext uri="{FF2B5EF4-FFF2-40B4-BE49-F238E27FC236}">
                  <a16:creationId xmlns:a16="http://schemas.microsoft.com/office/drawing/2014/main" id="{EAF44622-C195-49B1-8DBA-C3B6CD07E1F3}"/>
                </a:ext>
              </a:extLst>
            </p:cNvPr>
            <p:cNvSpPr/>
            <p:nvPr/>
          </p:nvSpPr>
          <p:spPr>
            <a:xfrm>
              <a:off x="2262673" y="6010145"/>
              <a:ext cx="1922106" cy="43392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User Information</a:t>
              </a:r>
            </a:p>
          </p:txBody>
        </p:sp>
      </p:grpSp>
      <p:cxnSp>
        <p:nvCxnSpPr>
          <p:cNvPr id="23" name="Straight Arrow Connector 22">
            <a:extLst>
              <a:ext uri="{FF2B5EF4-FFF2-40B4-BE49-F238E27FC236}">
                <a16:creationId xmlns:a16="http://schemas.microsoft.com/office/drawing/2014/main" id="{884E3A68-31E4-4140-92F1-D2B07BB0EDA1}"/>
              </a:ext>
            </a:extLst>
          </p:cNvPr>
          <p:cNvCxnSpPr>
            <a:cxnSpLocks/>
            <a:stCxn id="5" idx="2"/>
          </p:cNvCxnSpPr>
          <p:nvPr/>
        </p:nvCxnSpPr>
        <p:spPr>
          <a:xfrm>
            <a:off x="1740405" y="2700923"/>
            <a:ext cx="2061043" cy="13858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F287EC0-7F7E-4F9B-9577-D229A55661AA}"/>
              </a:ext>
            </a:extLst>
          </p:cNvPr>
          <p:cNvCxnSpPr>
            <a:cxnSpLocks/>
            <a:endCxn id="3" idx="1"/>
          </p:cNvCxnSpPr>
          <p:nvPr/>
        </p:nvCxnSpPr>
        <p:spPr>
          <a:xfrm>
            <a:off x="3695434" y="2711743"/>
            <a:ext cx="549500" cy="6758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9ED646F-E589-4407-9BD7-6EA826787B59}"/>
              </a:ext>
            </a:extLst>
          </p:cNvPr>
          <p:cNvCxnSpPr>
            <a:cxnSpLocks/>
            <a:stCxn id="7" idx="2"/>
          </p:cNvCxnSpPr>
          <p:nvPr/>
        </p:nvCxnSpPr>
        <p:spPr>
          <a:xfrm flipH="1">
            <a:off x="6683895" y="2717655"/>
            <a:ext cx="360718" cy="4285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B378854-B1C6-4EE6-9C54-F2A950C5EE4C}"/>
              </a:ext>
            </a:extLst>
          </p:cNvPr>
          <p:cNvCxnSpPr>
            <a:cxnSpLocks/>
            <a:stCxn id="8" idx="2"/>
          </p:cNvCxnSpPr>
          <p:nvPr/>
        </p:nvCxnSpPr>
        <p:spPr>
          <a:xfrm flipH="1">
            <a:off x="7410062" y="2699350"/>
            <a:ext cx="1922106" cy="12381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8715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fontScale="90000"/>
          </a:bodyPr>
          <a:lstStyle/>
          <a:p>
            <a:r>
              <a:rPr lang="en-GB" dirty="0"/>
              <a:t> security issues for common client and server configuration</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0" y="1255610"/>
            <a:ext cx="11590421" cy="4935956"/>
          </a:xfrm>
        </p:spPr>
        <p:txBody>
          <a:bodyPr>
            <a:normAutofit/>
          </a:bodyPr>
          <a:lstStyle/>
          <a:p>
            <a:r>
              <a:rPr lang="en-GB" dirty="0"/>
              <a:t>Desktop Computer Data </a:t>
            </a:r>
            <a:r>
              <a:rPr lang="en-GB" dirty="0" smtClean="0"/>
              <a:t>Disclosure</a:t>
            </a:r>
          </a:p>
          <a:p>
            <a:r>
              <a:rPr lang="en-GB" dirty="0" smtClean="0"/>
              <a:t>Desktop </a:t>
            </a:r>
            <a:r>
              <a:rPr lang="en-GB" dirty="0"/>
              <a:t>Computer Data </a:t>
            </a:r>
            <a:r>
              <a:rPr lang="en-GB" dirty="0" smtClean="0"/>
              <a:t>Alteration </a:t>
            </a:r>
            <a:r>
              <a:rPr lang="en-GB" dirty="0"/>
              <a:t>or </a:t>
            </a:r>
            <a:r>
              <a:rPr lang="en-GB" dirty="0" smtClean="0"/>
              <a:t>Destroy </a:t>
            </a:r>
          </a:p>
          <a:p>
            <a:r>
              <a:rPr lang="en-GB" dirty="0" smtClean="0"/>
              <a:t> </a:t>
            </a:r>
            <a:r>
              <a:rPr lang="en-GB" dirty="0"/>
              <a:t>Passwords Compromised by </a:t>
            </a:r>
            <a:r>
              <a:rPr lang="en-GB" dirty="0" smtClean="0"/>
              <a:t> malicious programs</a:t>
            </a:r>
          </a:p>
          <a:p>
            <a:r>
              <a:rPr lang="en-GB" dirty="0"/>
              <a:t>Users Logged in on Unattended Desktop </a:t>
            </a:r>
            <a:r>
              <a:rPr lang="en-GB" dirty="0" smtClean="0"/>
              <a:t>Computer</a:t>
            </a:r>
          </a:p>
          <a:p>
            <a:r>
              <a:rPr lang="en-GB" dirty="0" smtClean="0"/>
              <a:t>Employee Fraud/Sabotage </a:t>
            </a:r>
          </a:p>
          <a:p>
            <a:r>
              <a:rPr lang="en-GB" dirty="0" smtClean="0"/>
              <a:t>Improperly </a:t>
            </a:r>
            <a:r>
              <a:rPr lang="en-GB" dirty="0"/>
              <a:t>Protected Server Accounts </a:t>
            </a:r>
            <a:r>
              <a:rPr lang="en-GB" dirty="0" smtClean="0"/>
              <a:t>Gaining  Access</a:t>
            </a:r>
          </a:p>
          <a:p>
            <a:r>
              <a:rPr lang="en-GB" dirty="0" smtClean="0"/>
              <a:t>Intruder </a:t>
            </a:r>
            <a:r>
              <a:rPr lang="en-GB" dirty="0"/>
              <a:t>Exploits Server Vulnerabilities to Gain </a:t>
            </a:r>
            <a:r>
              <a:rPr lang="en-GB" dirty="0" smtClean="0"/>
              <a:t>Access </a:t>
            </a:r>
          </a:p>
        </p:txBody>
      </p:sp>
    </p:spTree>
    <p:extLst>
      <p:ext uri="{BB962C8B-B14F-4D97-AF65-F5344CB8AC3E}">
        <p14:creationId xmlns:p14="http://schemas.microsoft.com/office/powerpoint/2010/main" val="15617718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fontScale="90000"/>
          </a:bodyPr>
          <a:lstStyle/>
          <a:p>
            <a:r>
              <a:rPr lang="en-GB" dirty="0"/>
              <a:t> security issues for common client and server </a:t>
            </a:r>
            <a:r>
              <a:rPr lang="en-GB" dirty="0" smtClean="0"/>
              <a:t>configuration- Issues</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1922044"/>
            <a:ext cx="11590421" cy="4935956"/>
          </a:xfrm>
        </p:spPr>
        <p:txBody>
          <a:bodyPr>
            <a:normAutofit/>
          </a:bodyPr>
          <a:lstStyle/>
          <a:p>
            <a:r>
              <a:rPr lang="en-GB" dirty="0"/>
              <a:t>Privileged Employees Accidentally Delete or Alter Data or Software </a:t>
            </a:r>
          </a:p>
          <a:p>
            <a:r>
              <a:rPr lang="en-GB" dirty="0"/>
              <a:t>Server Destroyed in an Accident</a:t>
            </a:r>
          </a:p>
          <a:p>
            <a:r>
              <a:rPr lang="en-GB" dirty="0"/>
              <a:t>Address Spoofing </a:t>
            </a:r>
          </a:p>
          <a:p>
            <a:r>
              <a:rPr lang="en-GB" dirty="0"/>
              <a:t>Sensitive Data Disclosed Through Packet Sniffing</a:t>
            </a:r>
          </a:p>
          <a:p>
            <a:r>
              <a:rPr lang="en-GB" dirty="0" smtClean="0"/>
              <a:t>Accounts </a:t>
            </a:r>
            <a:r>
              <a:rPr lang="en-GB" dirty="0"/>
              <a:t>Compromised Through Packet Sniffing of </a:t>
            </a:r>
            <a:r>
              <a:rPr lang="en-GB" dirty="0" smtClean="0"/>
              <a:t>Passwords</a:t>
            </a:r>
          </a:p>
          <a:p>
            <a:r>
              <a:rPr lang="en-GB" dirty="0" smtClean="0"/>
              <a:t> </a:t>
            </a:r>
            <a:r>
              <a:rPr lang="en-GB" dirty="0"/>
              <a:t>Network </a:t>
            </a:r>
            <a:r>
              <a:rPr lang="en-GB" dirty="0" smtClean="0"/>
              <a:t>Unavailability</a:t>
            </a:r>
            <a:endParaRPr lang="en-GB" sz="2800" dirty="0"/>
          </a:p>
        </p:txBody>
      </p:sp>
    </p:spTree>
    <p:extLst>
      <p:ext uri="{BB962C8B-B14F-4D97-AF65-F5344CB8AC3E}">
        <p14:creationId xmlns:p14="http://schemas.microsoft.com/office/powerpoint/2010/main" val="37677261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fontScale="90000"/>
          </a:bodyPr>
          <a:lstStyle/>
          <a:p>
            <a:r>
              <a:rPr lang="en-GB" dirty="0"/>
              <a:t> security issues for common client and server </a:t>
            </a:r>
            <a:r>
              <a:rPr lang="en-GB" dirty="0" smtClean="0"/>
              <a:t>configuration- Mitigation</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601579" y="2086883"/>
            <a:ext cx="11590421" cy="4935956"/>
          </a:xfrm>
        </p:spPr>
        <p:txBody>
          <a:bodyPr>
            <a:normAutofit/>
          </a:bodyPr>
          <a:lstStyle/>
          <a:p>
            <a:r>
              <a:rPr lang="en-GB" b="1" dirty="0"/>
              <a:t>Manage Users</a:t>
            </a:r>
          </a:p>
          <a:p>
            <a:r>
              <a:rPr lang="en-GB" b="1" dirty="0"/>
              <a:t>Secure Sockets Layer Certificates</a:t>
            </a:r>
          </a:p>
          <a:p>
            <a:r>
              <a:rPr lang="en-GB" b="1" dirty="0"/>
              <a:t>Secure File Transfer Protocol</a:t>
            </a:r>
          </a:p>
          <a:p>
            <a:r>
              <a:rPr lang="en-GB" b="1" dirty="0"/>
              <a:t>Use SSH Keys Authentication</a:t>
            </a:r>
          </a:p>
          <a:p>
            <a:r>
              <a:rPr lang="en-GB" b="1" dirty="0"/>
              <a:t>Establish and Use a Secure </a:t>
            </a:r>
            <a:r>
              <a:rPr lang="en-GB" b="1" dirty="0" smtClean="0"/>
              <a:t>Connection</a:t>
            </a:r>
          </a:p>
          <a:p>
            <a:r>
              <a:rPr lang="en-GB" dirty="0"/>
              <a:t>Monitoring Login Attempts</a:t>
            </a:r>
            <a:endParaRPr lang="en-GB" b="1" dirty="0"/>
          </a:p>
          <a:p>
            <a:endParaRPr lang="en-GB" sz="2800" dirty="0"/>
          </a:p>
        </p:txBody>
      </p:sp>
      <p:pic>
        <p:nvPicPr>
          <p:cNvPr id="4" name="Picture 3"/>
          <p:cNvPicPr>
            <a:picLocks noChangeAspect="1"/>
          </p:cNvPicPr>
          <p:nvPr/>
        </p:nvPicPr>
        <p:blipFill>
          <a:blip r:embed="rId2"/>
          <a:stretch>
            <a:fillRect/>
          </a:stretch>
        </p:blipFill>
        <p:spPr>
          <a:xfrm>
            <a:off x="7340767" y="1788102"/>
            <a:ext cx="4562475" cy="3448050"/>
          </a:xfrm>
          <a:prstGeom prst="rect">
            <a:avLst/>
          </a:prstGeom>
        </p:spPr>
      </p:pic>
    </p:spTree>
    <p:extLst>
      <p:ext uri="{BB962C8B-B14F-4D97-AF65-F5344CB8AC3E}">
        <p14:creationId xmlns:p14="http://schemas.microsoft.com/office/powerpoint/2010/main" val="27213493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Performance Management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2268187"/>
            <a:ext cx="11590421" cy="4125260"/>
          </a:xfrm>
        </p:spPr>
        <p:txBody>
          <a:bodyPr>
            <a:normAutofit/>
          </a:bodyPr>
          <a:lstStyle/>
          <a:p>
            <a:pPr marL="0" indent="0" algn="ctr">
              <a:buNone/>
            </a:pPr>
            <a:r>
              <a:rPr lang="en-GB" dirty="0">
                <a:latin typeface="Algerian" panose="04020705040A02060702" pitchFamily="82" charset="0"/>
              </a:rPr>
              <a:t>Cyber security performance management is the process of understanding your security program’s maturity mapped to top-level risks and the associated level of investments (people hours and capital) required to improve cyber security posture to adequate levels (goals) of the organization.</a:t>
            </a:r>
            <a:endParaRPr lang="en-GB" sz="2800" dirty="0">
              <a:latin typeface="Algerian" panose="04020705040A02060702" pitchFamily="82" charset="0"/>
            </a:endParaRPr>
          </a:p>
        </p:txBody>
      </p:sp>
    </p:spTree>
    <p:extLst>
      <p:ext uri="{BB962C8B-B14F-4D97-AF65-F5344CB8AC3E}">
        <p14:creationId xmlns:p14="http://schemas.microsoft.com/office/powerpoint/2010/main" val="345910236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Performance Management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2493818"/>
            <a:ext cx="11590421" cy="4125260"/>
          </a:xfrm>
        </p:spPr>
        <p:txBody>
          <a:bodyPr>
            <a:normAutofit/>
          </a:bodyPr>
          <a:lstStyle/>
          <a:p>
            <a:r>
              <a:rPr lang="en-GB" dirty="0"/>
              <a:t>Performance management is not a new concept. </a:t>
            </a:r>
            <a:endParaRPr lang="en-GB" dirty="0" smtClean="0"/>
          </a:p>
          <a:p>
            <a:r>
              <a:rPr lang="en-GB" dirty="0" smtClean="0"/>
              <a:t>The </a:t>
            </a:r>
            <a:r>
              <a:rPr lang="en-GB" dirty="0"/>
              <a:t>security program should be run like a business within the </a:t>
            </a:r>
            <a:r>
              <a:rPr lang="en-GB" dirty="0" smtClean="0"/>
              <a:t>business.</a:t>
            </a:r>
          </a:p>
          <a:p>
            <a:r>
              <a:rPr lang="en-GB" i="1" dirty="0" smtClean="0"/>
              <a:t>“Activities</a:t>
            </a:r>
            <a:r>
              <a:rPr lang="en-GB" i="1" dirty="0"/>
              <a:t> to </a:t>
            </a:r>
            <a:r>
              <a:rPr lang="en-GB" i="1" dirty="0" smtClean="0"/>
              <a:t>ensure </a:t>
            </a:r>
            <a:r>
              <a:rPr lang="en-GB" i="1" dirty="0"/>
              <a:t> that </a:t>
            </a:r>
            <a:r>
              <a:rPr lang="en-GB" i="1" dirty="0" smtClean="0"/>
              <a:t>goals </a:t>
            </a:r>
            <a:r>
              <a:rPr lang="en-GB" i="1" dirty="0"/>
              <a:t> are </a:t>
            </a:r>
            <a:r>
              <a:rPr lang="en-GB" i="1" dirty="0" smtClean="0"/>
              <a:t>consistently</a:t>
            </a:r>
            <a:r>
              <a:rPr lang="en-GB" i="1" dirty="0"/>
              <a:t> being </a:t>
            </a:r>
            <a:r>
              <a:rPr lang="en-GB" i="1" dirty="0" smtClean="0"/>
              <a:t>met</a:t>
            </a:r>
            <a:r>
              <a:rPr lang="en-GB" i="1" dirty="0"/>
              <a:t> in </a:t>
            </a:r>
            <a:r>
              <a:rPr lang="en-GB" i="1" dirty="0" smtClean="0"/>
              <a:t>an effective and efficient manner. ”– </a:t>
            </a:r>
            <a:r>
              <a:rPr lang="en-GB" i="1" dirty="0"/>
              <a:t>Cambridge Dictionary</a:t>
            </a:r>
            <a:r>
              <a:rPr lang="en-GB" dirty="0"/>
              <a:t> </a:t>
            </a:r>
            <a:endParaRPr lang="en-GB" sz="2800" dirty="0"/>
          </a:p>
        </p:txBody>
      </p:sp>
    </p:spTree>
    <p:extLst>
      <p:ext uri="{BB962C8B-B14F-4D97-AF65-F5344CB8AC3E}">
        <p14:creationId xmlns:p14="http://schemas.microsoft.com/office/powerpoint/2010/main" val="259118849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 Performance Management- not common</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2220685"/>
            <a:ext cx="11590421" cy="4125260"/>
          </a:xfrm>
        </p:spPr>
        <p:txBody>
          <a:bodyPr>
            <a:normAutofit/>
          </a:bodyPr>
          <a:lstStyle/>
          <a:p>
            <a:r>
              <a:rPr lang="en-GB" dirty="0"/>
              <a:t>Traditional cyber risk management has relied on </a:t>
            </a:r>
            <a:r>
              <a:rPr lang="en-GB" dirty="0" smtClean="0"/>
              <a:t>Penetration testing,  </a:t>
            </a:r>
            <a:r>
              <a:rPr lang="en-GB" dirty="0"/>
              <a:t>threat intelligence, occasional audits and point-in-time risk assessments. </a:t>
            </a:r>
          </a:p>
          <a:p>
            <a:r>
              <a:rPr lang="en-GB" dirty="0"/>
              <a:t>The problem with this approach is that it's subjective, expensive and worst of all, static</a:t>
            </a:r>
            <a:r>
              <a:rPr lang="en-GB" dirty="0" smtClean="0"/>
              <a:t>.</a:t>
            </a:r>
          </a:p>
          <a:p>
            <a:r>
              <a:rPr lang="en-GB" dirty="0" smtClean="0"/>
              <a:t> </a:t>
            </a:r>
            <a:r>
              <a:rPr lang="en-GB" dirty="0"/>
              <a:t>It doesn't provide a continuous view of how your security program is performing. </a:t>
            </a:r>
          </a:p>
        </p:txBody>
      </p:sp>
    </p:spTree>
    <p:extLst>
      <p:ext uri="{BB962C8B-B14F-4D97-AF65-F5344CB8AC3E}">
        <p14:creationId xmlns:p14="http://schemas.microsoft.com/office/powerpoint/2010/main" val="17379238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why Performance Management important??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17817" y="1270659"/>
            <a:ext cx="11590421" cy="4125260"/>
          </a:xfrm>
        </p:spPr>
        <p:txBody>
          <a:bodyPr>
            <a:normAutofit/>
          </a:bodyPr>
          <a:lstStyle/>
          <a:p>
            <a:r>
              <a:rPr lang="en-GB" b="1" dirty="0" smtClean="0"/>
              <a:t>Metrics </a:t>
            </a:r>
            <a:r>
              <a:rPr lang="en-GB" b="1" dirty="0"/>
              <a:t>are critical to understanding and improving communication around security performance, but there is vast room for improvement in current methods</a:t>
            </a:r>
            <a:r>
              <a:rPr lang="en-GB" dirty="0"/>
              <a:t>. </a:t>
            </a:r>
            <a:endParaRPr lang="en-GB" dirty="0" smtClean="0"/>
          </a:p>
          <a:p>
            <a:r>
              <a:rPr lang="en-GB" dirty="0"/>
              <a:t>These metrics include: </a:t>
            </a:r>
            <a:endParaRPr lang="en-GB" dirty="0" smtClean="0"/>
          </a:p>
          <a:p>
            <a:pPr lvl="1"/>
            <a:r>
              <a:rPr lang="en-GB" dirty="0" smtClean="0"/>
              <a:t>the </a:t>
            </a:r>
            <a:r>
              <a:rPr lang="en-GB" dirty="0"/>
              <a:t>number of malware incidents blocked </a:t>
            </a:r>
            <a:r>
              <a:rPr lang="en-GB" dirty="0" smtClean="0"/>
              <a:t>; </a:t>
            </a:r>
          </a:p>
          <a:p>
            <a:pPr lvl="1"/>
            <a:r>
              <a:rPr lang="en-GB" dirty="0" smtClean="0"/>
              <a:t>the </a:t>
            </a:r>
            <a:r>
              <a:rPr lang="en-GB" dirty="0"/>
              <a:t>number of intrusions blocked by a firewall/network security </a:t>
            </a:r>
            <a:r>
              <a:rPr lang="en-GB" dirty="0" smtClean="0"/>
              <a:t>; </a:t>
            </a:r>
          </a:p>
          <a:p>
            <a:pPr lvl="1"/>
            <a:r>
              <a:rPr lang="en-GB" dirty="0" smtClean="0"/>
              <a:t>the </a:t>
            </a:r>
            <a:r>
              <a:rPr lang="en-GB" dirty="0"/>
              <a:t>percentage of filtered phishing/malicious emails </a:t>
            </a:r>
            <a:r>
              <a:rPr lang="en-GB" dirty="0" smtClean="0"/>
              <a:t>; </a:t>
            </a:r>
          </a:p>
          <a:p>
            <a:pPr lvl="1"/>
            <a:r>
              <a:rPr lang="en-GB" dirty="0" smtClean="0"/>
              <a:t>and </a:t>
            </a:r>
            <a:r>
              <a:rPr lang="en-GB" dirty="0"/>
              <a:t>the number of data loss prevention incidents </a:t>
            </a:r>
            <a:endParaRPr lang="en-GB" dirty="0" smtClean="0"/>
          </a:p>
          <a:p>
            <a:r>
              <a:rPr lang="en-GB" b="1" dirty="0"/>
              <a:t>Cybersecurity risk ratings emerge as an early security metric bright spot.</a:t>
            </a:r>
            <a:endParaRPr lang="en-GB" dirty="0"/>
          </a:p>
        </p:txBody>
      </p:sp>
    </p:spTree>
    <p:extLst>
      <p:ext uri="{BB962C8B-B14F-4D97-AF65-F5344CB8AC3E}">
        <p14:creationId xmlns:p14="http://schemas.microsoft.com/office/powerpoint/2010/main" val="2483884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5F07-F1BB-41DF-8545-09723BCEFB4F}"/>
              </a:ext>
            </a:extLst>
          </p:cNvPr>
          <p:cNvSpPr>
            <a:spLocks noGrp="1"/>
          </p:cNvSpPr>
          <p:nvPr>
            <p:ph type="title"/>
          </p:nvPr>
        </p:nvSpPr>
        <p:spPr/>
        <p:txBody>
          <a:bodyPr/>
          <a:lstStyle/>
          <a:p>
            <a:r>
              <a:rPr lang="en-GB" dirty="0" smtClean="0"/>
              <a:t>TLS</a:t>
            </a:r>
            <a:endParaRPr lang="en-GB" dirty="0"/>
          </a:p>
        </p:txBody>
      </p:sp>
      <p:sp>
        <p:nvSpPr>
          <p:cNvPr id="6" name="Freeform: Shape 5">
            <a:extLst>
              <a:ext uri="{FF2B5EF4-FFF2-40B4-BE49-F238E27FC236}">
                <a16:creationId xmlns:a16="http://schemas.microsoft.com/office/drawing/2014/main" id="{10632104-6D30-458B-8151-8E3EC4E6DA6D}"/>
              </a:ext>
            </a:extLst>
          </p:cNvPr>
          <p:cNvSpPr/>
          <p:nvPr/>
        </p:nvSpPr>
        <p:spPr>
          <a:xfrm>
            <a:off x="436726" y="1201003"/>
            <a:ext cx="2634019" cy="565699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t>TLS was proposed by the Internet Engineering Task Force (IETF), an international standards organization</a:t>
            </a:r>
            <a:endParaRPr lang="en-GB" sz="3200" kern="1200" dirty="0"/>
          </a:p>
        </p:txBody>
      </p:sp>
      <p:sp>
        <p:nvSpPr>
          <p:cNvPr id="7" name="Freeform: Shape 6">
            <a:extLst>
              <a:ext uri="{FF2B5EF4-FFF2-40B4-BE49-F238E27FC236}">
                <a16:creationId xmlns:a16="http://schemas.microsoft.com/office/drawing/2014/main" id="{20F946BA-0B67-4FF3-A431-678130464491}"/>
              </a:ext>
            </a:extLst>
          </p:cNvPr>
          <p:cNvSpPr/>
          <p:nvPr/>
        </p:nvSpPr>
        <p:spPr>
          <a:xfrm>
            <a:off x="3149801" y="1337482"/>
            <a:ext cx="2868861" cy="552051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60697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chemeClr val="bg1"/>
                </a:solidFill>
              </a:rPr>
              <a:t>Transport Layer Security, or TLS, is a widely adopted security </a:t>
            </a:r>
            <a:r>
              <a:rPr lang="en-GB" sz="2400" dirty="0" smtClean="0">
                <a:solidFill>
                  <a:schemeClr val="bg1"/>
                </a:solidFill>
              </a:rPr>
              <a:t>protocol designed </a:t>
            </a:r>
            <a:r>
              <a:rPr lang="en-GB" sz="2400" dirty="0">
                <a:solidFill>
                  <a:schemeClr val="bg1"/>
                </a:solidFill>
              </a:rPr>
              <a:t>to facilitate privacy and data security for communications over the Internet. </a:t>
            </a:r>
            <a:endParaRPr lang="en-GB" sz="2400" kern="1200" dirty="0">
              <a:solidFill>
                <a:schemeClr val="bg1"/>
              </a:solidFill>
            </a:endParaRPr>
          </a:p>
        </p:txBody>
      </p:sp>
      <p:sp>
        <p:nvSpPr>
          <p:cNvPr id="8" name="Freeform: Shape 7">
            <a:extLst>
              <a:ext uri="{FF2B5EF4-FFF2-40B4-BE49-F238E27FC236}">
                <a16:creationId xmlns:a16="http://schemas.microsoft.com/office/drawing/2014/main" id="{94B7A8F7-A13C-4B4C-AF69-459008E9FF1D}"/>
              </a:ext>
            </a:extLst>
          </p:cNvPr>
          <p:cNvSpPr/>
          <p:nvPr/>
        </p:nvSpPr>
        <p:spPr>
          <a:xfrm>
            <a:off x="6517024" y="1337481"/>
            <a:ext cx="2640624" cy="552051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7095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chemeClr val="bg1"/>
                </a:solidFill>
              </a:rPr>
              <a:t>A primary use case of TLS is encrypting the communication between web applications and servers, such as web browsers loading a website. </a:t>
            </a:r>
            <a:endParaRPr lang="en-GB" sz="2400" kern="1200" dirty="0">
              <a:solidFill>
                <a:schemeClr val="bg1"/>
              </a:solidFill>
            </a:endParaRPr>
          </a:p>
        </p:txBody>
      </p:sp>
      <p:sp>
        <p:nvSpPr>
          <p:cNvPr id="9" name="Freeform: Shape 8">
            <a:extLst>
              <a:ext uri="{FF2B5EF4-FFF2-40B4-BE49-F238E27FC236}">
                <a16:creationId xmlns:a16="http://schemas.microsoft.com/office/drawing/2014/main" id="{572C88B7-4C93-43AD-BC08-F73EACB143FE}"/>
              </a:ext>
            </a:extLst>
          </p:cNvPr>
          <p:cNvSpPr/>
          <p:nvPr/>
        </p:nvSpPr>
        <p:spPr>
          <a:xfrm>
            <a:off x="9315762" y="1512610"/>
            <a:ext cx="2587480" cy="53453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E57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chemeClr val="bg1"/>
                </a:solidFill>
              </a:rPr>
              <a:t>TLS can also be used to encrypt other communications such as email, messaging, and voice over IP (VoIP).</a:t>
            </a:r>
            <a:endParaRPr lang="en-GB" sz="2400" kern="1200" dirty="0">
              <a:solidFill>
                <a:schemeClr val="bg1"/>
              </a:solidFill>
            </a:endParaRPr>
          </a:p>
        </p:txBody>
      </p:sp>
    </p:spTree>
    <p:extLst>
      <p:ext uri="{BB962C8B-B14F-4D97-AF65-F5344CB8AC3E}">
        <p14:creationId xmlns:p14="http://schemas.microsoft.com/office/powerpoint/2010/main" val="16863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Performance Management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17817" y="1270659"/>
            <a:ext cx="11590421" cy="4125260"/>
          </a:xfrm>
        </p:spPr>
        <p:txBody>
          <a:bodyPr>
            <a:normAutofit/>
          </a:bodyPr>
          <a:lstStyle/>
          <a:p>
            <a:r>
              <a:rPr lang="en-GB" b="1" dirty="0"/>
              <a:t>Tracking Performance Over Time</a:t>
            </a:r>
            <a:endParaRPr lang="en-GB" dirty="0"/>
          </a:p>
          <a:p>
            <a:r>
              <a:rPr lang="en-GB" dirty="0"/>
              <a:t>Common practices to track cyber security performance include using one or more spreadsheets with complex formulas for deriving progress. </a:t>
            </a:r>
            <a:endParaRPr lang="en-GB" dirty="0" smtClean="0"/>
          </a:p>
          <a:p>
            <a:endParaRPr lang="en-GB" dirty="0"/>
          </a:p>
        </p:txBody>
      </p:sp>
    </p:spTree>
    <p:extLst>
      <p:ext uri="{BB962C8B-B14F-4D97-AF65-F5344CB8AC3E}">
        <p14:creationId xmlns:p14="http://schemas.microsoft.com/office/powerpoint/2010/main" val="85143104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Staff Training</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4125260"/>
          </a:xfrm>
        </p:spPr>
        <p:txBody>
          <a:bodyPr>
            <a:normAutofit/>
          </a:bodyPr>
          <a:lstStyle/>
          <a:p>
            <a:pPr marL="0" indent="0">
              <a:buNone/>
            </a:pPr>
            <a:r>
              <a:rPr lang="en-GB" i="1" dirty="0" smtClean="0"/>
              <a:t>“Staff </a:t>
            </a:r>
            <a:r>
              <a:rPr lang="en-GB" i="1" dirty="0"/>
              <a:t>have appropriate awareness, knowledge and skills to carry out their organisational roles effectively in relation to the security of network and information systems supporting the operation of essential functions</a:t>
            </a:r>
            <a:r>
              <a:rPr lang="en-GB" i="1" dirty="0" smtClean="0"/>
              <a:t>.”</a:t>
            </a:r>
          </a:p>
          <a:p>
            <a:pPr marL="0" indent="0">
              <a:buNone/>
            </a:pPr>
            <a:r>
              <a:rPr lang="en-GB" i="1" dirty="0"/>
              <a:t> </a:t>
            </a:r>
            <a:r>
              <a:rPr lang="en-GB" i="1" dirty="0" smtClean="0"/>
              <a:t>                                                  NCSC Guidelines</a:t>
            </a:r>
            <a:endParaRPr lang="en-GB" dirty="0"/>
          </a:p>
        </p:txBody>
      </p:sp>
    </p:spTree>
    <p:extLst>
      <p:ext uri="{BB962C8B-B14F-4D97-AF65-F5344CB8AC3E}">
        <p14:creationId xmlns:p14="http://schemas.microsoft.com/office/powerpoint/2010/main" val="15468235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Staff Training</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4125260"/>
          </a:xfrm>
        </p:spPr>
        <p:txBody>
          <a:bodyPr>
            <a:normAutofit/>
          </a:bodyPr>
          <a:lstStyle/>
          <a:p>
            <a:r>
              <a:rPr lang="en-GB" dirty="0"/>
              <a:t>The people who operate and support essential functions should be provided with all they need to carry out their job while supporting the organisation's cyber security</a:t>
            </a:r>
            <a:r>
              <a:rPr lang="en-GB" dirty="0" smtClean="0"/>
              <a:t>.</a:t>
            </a:r>
          </a:p>
          <a:p>
            <a:r>
              <a:rPr lang="en-GB" dirty="0" smtClean="0"/>
              <a:t> </a:t>
            </a:r>
            <a:r>
              <a:rPr lang="en-GB" dirty="0"/>
              <a:t>In line with the design </a:t>
            </a:r>
            <a:r>
              <a:rPr lang="en-GB" dirty="0" smtClean="0"/>
              <a:t>of service protection policies and processes, the </a:t>
            </a:r>
            <a:r>
              <a:rPr lang="en-GB" dirty="0"/>
              <a:t>same people-focussed approach </a:t>
            </a:r>
            <a:r>
              <a:rPr lang="en-GB" dirty="0" smtClean="0"/>
              <a:t>has to be applied to </a:t>
            </a:r>
            <a:r>
              <a:rPr lang="en-GB" dirty="0"/>
              <a:t>staff awareness and training</a:t>
            </a:r>
            <a:r>
              <a:rPr lang="en-GB" dirty="0" smtClean="0"/>
              <a:t>.</a:t>
            </a:r>
          </a:p>
          <a:p>
            <a:r>
              <a:rPr lang="en-GB" dirty="0"/>
              <a:t>Training and awareness activities should provide appropriate cyber security skills for the job role based on an understanding of how people </a:t>
            </a:r>
            <a:r>
              <a:rPr lang="en-GB" i="1" dirty="0"/>
              <a:t>really</a:t>
            </a:r>
            <a:r>
              <a:rPr lang="en-GB" dirty="0"/>
              <a:t> work with the systems, with ongoing reminders and top-up training to maintain skills.</a:t>
            </a:r>
          </a:p>
        </p:txBody>
      </p:sp>
    </p:spTree>
    <p:extLst>
      <p:ext uri="{BB962C8B-B14F-4D97-AF65-F5344CB8AC3E}">
        <p14:creationId xmlns:p14="http://schemas.microsoft.com/office/powerpoint/2010/main" val="41131831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Staff Training</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4125260"/>
          </a:xfrm>
        </p:spPr>
        <p:txBody>
          <a:bodyPr>
            <a:normAutofit/>
          </a:bodyPr>
          <a:lstStyle/>
          <a:p>
            <a:r>
              <a:rPr lang="en-GB" dirty="0"/>
              <a:t>Using a range of approaches to training and awareness can improve understanding and information retention, from briefings, online courses and blogs to simulated cyber attack</a:t>
            </a:r>
            <a:r>
              <a:rPr lang="en-GB" dirty="0" smtClean="0"/>
              <a:t>.</a:t>
            </a:r>
          </a:p>
          <a:p>
            <a:r>
              <a:rPr lang="en-GB" dirty="0"/>
              <a:t>Organisations responsible for essential functions should aim to create a positive security culture, where people are aware of their role in maintaining security and actively take part and contribute to improving security.</a:t>
            </a:r>
          </a:p>
        </p:txBody>
      </p:sp>
    </p:spTree>
    <p:extLst>
      <p:ext uri="{BB962C8B-B14F-4D97-AF65-F5344CB8AC3E}">
        <p14:creationId xmlns:p14="http://schemas.microsoft.com/office/powerpoint/2010/main" val="145456968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Staff Training Techniques</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4125260"/>
          </a:xfrm>
        </p:spPr>
        <p:txBody>
          <a:bodyPr>
            <a:normAutofit/>
          </a:bodyPr>
          <a:lstStyle/>
          <a:p>
            <a:r>
              <a:rPr lang="en-GB" dirty="0"/>
              <a:t>Repeat. Repeat. Repeat.</a:t>
            </a:r>
          </a:p>
          <a:p>
            <a:r>
              <a:rPr lang="en-GB" dirty="0"/>
              <a:t>Gamify your training</a:t>
            </a:r>
          </a:p>
          <a:p>
            <a:r>
              <a:rPr lang="en-GB" dirty="0"/>
              <a:t>Space out learning</a:t>
            </a:r>
          </a:p>
          <a:p>
            <a:pPr marL="0" indent="0">
              <a:buNone/>
            </a:pPr>
            <a:endParaRPr lang="en-GB" dirty="0"/>
          </a:p>
        </p:txBody>
      </p:sp>
    </p:spTree>
    <p:extLst>
      <p:ext uri="{BB962C8B-B14F-4D97-AF65-F5344CB8AC3E}">
        <p14:creationId xmlns:p14="http://schemas.microsoft.com/office/powerpoint/2010/main" val="369437308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4" y="1690688"/>
            <a:ext cx="7275512" cy="5066372"/>
          </a:xfrm>
        </p:spPr>
        <p:txBody>
          <a:bodyPr>
            <a:normAutofit/>
          </a:bodyPr>
          <a:lstStyle/>
          <a:p>
            <a:endParaRPr lang="en-GB" dirty="0"/>
          </a:p>
          <a:p>
            <a:r>
              <a:rPr lang="en-GB" dirty="0"/>
              <a:t>Password management is an important part of protecting your identity and security</a:t>
            </a:r>
            <a:r>
              <a:rPr lang="en-GB" dirty="0" smtClean="0"/>
              <a:t>.</a:t>
            </a:r>
          </a:p>
          <a:p>
            <a:r>
              <a:rPr lang="en-GB" dirty="0" smtClean="0"/>
              <a:t> </a:t>
            </a:r>
            <a:r>
              <a:rPr lang="en-GB" dirty="0"/>
              <a:t>Reputable websites require a username and password to ensure your personal information is protected while you are conducting transactions</a:t>
            </a:r>
            <a:r>
              <a:rPr lang="en-GB" dirty="0" smtClean="0"/>
              <a:t>.</a:t>
            </a:r>
          </a:p>
          <a:p>
            <a:r>
              <a:rPr lang="en-GB" dirty="0" smtClean="0"/>
              <a:t> </a:t>
            </a:r>
            <a:r>
              <a:rPr lang="en-GB" dirty="0"/>
              <a:t>Using a password management application tool will help you manage and keep track of all your usernames and passwords securely.</a:t>
            </a:r>
          </a:p>
        </p:txBody>
      </p:sp>
      <p:pic>
        <p:nvPicPr>
          <p:cNvPr id="4" name="Picture 3"/>
          <p:cNvPicPr>
            <a:picLocks noChangeAspect="1"/>
          </p:cNvPicPr>
          <p:nvPr/>
        </p:nvPicPr>
        <p:blipFill>
          <a:blip r:embed="rId3"/>
          <a:stretch>
            <a:fillRect/>
          </a:stretch>
        </p:blipFill>
        <p:spPr>
          <a:xfrm>
            <a:off x="7825097" y="2113869"/>
            <a:ext cx="4248150" cy="3152775"/>
          </a:xfrm>
          <a:prstGeom prst="rect">
            <a:avLst/>
          </a:prstGeom>
        </p:spPr>
      </p:pic>
    </p:spTree>
    <p:extLst>
      <p:ext uri="{BB962C8B-B14F-4D97-AF65-F5344CB8AC3E}">
        <p14:creationId xmlns:p14="http://schemas.microsoft.com/office/powerpoint/2010/main" val="379055720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4125260"/>
          </a:xfrm>
        </p:spPr>
        <p:txBody>
          <a:bodyPr>
            <a:normAutofit/>
          </a:bodyPr>
          <a:lstStyle/>
          <a:p>
            <a:endParaRPr lang="en-GB" dirty="0"/>
          </a:p>
          <a:p>
            <a:r>
              <a:rPr lang="en-GB" dirty="0"/>
              <a:t>Effective password management is </a:t>
            </a:r>
            <a:r>
              <a:rPr lang="en-GB" dirty="0" smtClean="0"/>
              <a:t> </a:t>
            </a:r>
            <a:r>
              <a:rPr lang="en-GB" dirty="0"/>
              <a:t>taken to mean password management that is secure, user friendly and supportable within the confines of both technology and human </a:t>
            </a:r>
            <a:r>
              <a:rPr lang="en-GB" dirty="0" smtClean="0"/>
              <a:t>behaviour</a:t>
            </a:r>
            <a:r>
              <a:rPr lang="en-GB" dirty="0"/>
              <a:t>. </a:t>
            </a:r>
          </a:p>
        </p:txBody>
      </p:sp>
    </p:spTree>
    <p:extLst>
      <p:ext uri="{BB962C8B-B14F-4D97-AF65-F5344CB8AC3E}">
        <p14:creationId xmlns:p14="http://schemas.microsoft.com/office/powerpoint/2010/main" val="168568559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4125260"/>
          </a:xfrm>
        </p:spPr>
        <p:txBody>
          <a:bodyPr>
            <a:normAutofit fontScale="92500" lnSpcReduction="20000"/>
          </a:bodyPr>
          <a:lstStyle/>
          <a:p>
            <a:endParaRPr lang="en-GB" dirty="0"/>
          </a:p>
          <a:p>
            <a:r>
              <a:rPr lang="en-GB" b="1" dirty="0" smtClean="0"/>
              <a:t>Best Practices:</a:t>
            </a:r>
          </a:p>
          <a:p>
            <a:pPr lvl="2"/>
            <a:r>
              <a:rPr lang="en-GB" sz="3200" b="1" i="1" dirty="0"/>
              <a:t>Use strong passwords or long passphrases</a:t>
            </a:r>
            <a:r>
              <a:rPr lang="en-GB" sz="3200" b="1" i="1" dirty="0" smtClean="0"/>
              <a:t>.</a:t>
            </a:r>
          </a:p>
          <a:p>
            <a:pPr lvl="2"/>
            <a:r>
              <a:rPr lang="en-GB" sz="3200" b="1" i="1" dirty="0"/>
              <a:t>Use different accounts and passwords for different levels of access</a:t>
            </a:r>
            <a:r>
              <a:rPr lang="en-GB" sz="3200" b="1" i="1" dirty="0" smtClean="0"/>
              <a:t>.</a:t>
            </a:r>
          </a:p>
          <a:p>
            <a:pPr lvl="2"/>
            <a:r>
              <a:rPr lang="en-GB" sz="3200" b="1" i="1" dirty="0"/>
              <a:t>Do NOT share passwords or digital certificate passwords used for digital signatures</a:t>
            </a:r>
            <a:r>
              <a:rPr lang="en-GB" sz="3200" b="1" i="1" dirty="0" smtClean="0"/>
              <a:t>.</a:t>
            </a:r>
          </a:p>
          <a:p>
            <a:pPr lvl="2"/>
            <a:r>
              <a:rPr lang="en-GB" sz="3200" b="1" i="1" dirty="0"/>
              <a:t>Use multi-factor authentication whenever possible</a:t>
            </a:r>
            <a:r>
              <a:rPr lang="en-GB" sz="3200" b="1" i="1" dirty="0" smtClean="0"/>
              <a:t>.</a:t>
            </a:r>
          </a:p>
          <a:p>
            <a:pPr lvl="2"/>
            <a:r>
              <a:rPr lang="en-GB" sz="3200" b="1" i="1" dirty="0"/>
              <a:t>For password management, do not allow </a:t>
            </a:r>
            <a:r>
              <a:rPr lang="en-GB" sz="3200" b="1" i="1" dirty="0" err="1"/>
              <a:t>cleartext</a:t>
            </a:r>
            <a:r>
              <a:rPr lang="en-GB" sz="3200" b="1" i="1" dirty="0"/>
              <a:t> transmission, storage or capture of passwords, maintain audit trails, and lock the account after repeated unsuccessful attempts.</a:t>
            </a:r>
            <a:endParaRPr lang="en-GB" sz="3600" dirty="0"/>
          </a:p>
          <a:p>
            <a:endParaRPr lang="en-GB" sz="3600" dirty="0"/>
          </a:p>
        </p:txBody>
      </p:sp>
    </p:spTree>
    <p:extLst>
      <p:ext uri="{BB962C8B-B14F-4D97-AF65-F5344CB8AC3E}">
        <p14:creationId xmlns:p14="http://schemas.microsoft.com/office/powerpoint/2010/main" val="200287789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5167312"/>
          </a:xfrm>
        </p:spPr>
        <p:txBody>
          <a:bodyPr>
            <a:normAutofit fontScale="92500" lnSpcReduction="10000"/>
          </a:bodyPr>
          <a:lstStyle/>
          <a:p>
            <a:endParaRPr lang="en-GB" dirty="0"/>
          </a:p>
          <a:p>
            <a:pPr marL="457200" lvl="1" indent="0">
              <a:buNone/>
            </a:pPr>
            <a:r>
              <a:rPr lang="en-GB" sz="3200" dirty="0" smtClean="0"/>
              <a:t> </a:t>
            </a:r>
            <a:endParaRPr lang="en-GB" sz="3200" dirty="0"/>
          </a:p>
          <a:p>
            <a:pPr lvl="1"/>
            <a:r>
              <a:rPr lang="en-GB" sz="3200" dirty="0" smtClean="0"/>
              <a:t>We </a:t>
            </a:r>
            <a:r>
              <a:rPr lang="en-GB" sz="3200" dirty="0"/>
              <a:t>have password policies to ensure they are as secure as possible. </a:t>
            </a:r>
          </a:p>
          <a:p>
            <a:pPr lvl="2"/>
            <a:r>
              <a:rPr lang="en-GB" sz="3200" dirty="0" smtClean="0"/>
              <a:t>They </a:t>
            </a:r>
            <a:r>
              <a:rPr lang="en-GB" sz="3200" dirty="0"/>
              <a:t>should contain minimum length, upper/lower case letters, numbers and symbols, they should not contain full words or other easy to guess phrases. </a:t>
            </a:r>
          </a:p>
          <a:p>
            <a:pPr lvl="2"/>
            <a:r>
              <a:rPr lang="en-GB" sz="3200" dirty="0" smtClean="0"/>
              <a:t>They </a:t>
            </a:r>
            <a:r>
              <a:rPr lang="en-GB" sz="3200" dirty="0"/>
              <a:t>have an expiration date, password reuse policy and minimum use before users can change it again. </a:t>
            </a:r>
            <a:endParaRPr lang="en-GB" sz="3200" dirty="0" smtClean="0"/>
          </a:p>
          <a:p>
            <a:pPr lvl="1"/>
            <a:endParaRPr lang="en-GB" sz="3200" dirty="0"/>
          </a:p>
          <a:p>
            <a:pPr lvl="1"/>
            <a:r>
              <a:rPr lang="en-GB" sz="3200" b="1" dirty="0" smtClean="0"/>
              <a:t>Key stretching </a:t>
            </a:r>
            <a:r>
              <a:rPr lang="en-GB" sz="3200" dirty="0" smtClean="0"/>
              <a:t>– Adding 1-2 seconds to password verification. </a:t>
            </a:r>
          </a:p>
          <a:p>
            <a:pPr lvl="1"/>
            <a:r>
              <a:rPr lang="en-GB" sz="3200" dirty="0" smtClean="0"/>
              <a:t>If </a:t>
            </a:r>
            <a:r>
              <a:rPr lang="en-GB" sz="3200" dirty="0"/>
              <a:t>an attacker is brute forcing a password and needs millions of tries it will become an unfeasible attack. </a:t>
            </a:r>
          </a:p>
          <a:p>
            <a:pPr lvl="1"/>
            <a:endParaRPr lang="en-GB" sz="2800" dirty="0"/>
          </a:p>
          <a:p>
            <a:endParaRPr lang="en-GB" dirty="0"/>
          </a:p>
        </p:txBody>
      </p:sp>
    </p:spTree>
    <p:extLst>
      <p:ext uri="{BB962C8B-B14F-4D97-AF65-F5344CB8AC3E}">
        <p14:creationId xmlns:p14="http://schemas.microsoft.com/office/powerpoint/2010/main" val="91136599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5167312"/>
          </a:xfrm>
        </p:spPr>
        <p:txBody>
          <a:bodyPr>
            <a:normAutofit/>
          </a:bodyPr>
          <a:lstStyle/>
          <a:p>
            <a:endParaRPr lang="en-GB" dirty="0"/>
          </a:p>
          <a:p>
            <a:r>
              <a:rPr lang="en-GB" sz="3600" dirty="0" smtClean="0"/>
              <a:t> </a:t>
            </a:r>
            <a:r>
              <a:rPr lang="en-GB" b="1" dirty="0" smtClean="0"/>
              <a:t>Brute </a:t>
            </a:r>
            <a:r>
              <a:rPr lang="en-GB" b="1" dirty="0"/>
              <a:t>Force attacks </a:t>
            </a:r>
            <a:r>
              <a:rPr lang="en-GB" dirty="0"/>
              <a:t>(Limit number of wrong logins): </a:t>
            </a:r>
          </a:p>
          <a:p>
            <a:r>
              <a:rPr lang="en-GB" b="1" dirty="0" smtClean="0"/>
              <a:t>Dictionary </a:t>
            </a:r>
            <a:r>
              <a:rPr lang="en-GB" b="1" dirty="0"/>
              <a:t>attacks </a:t>
            </a:r>
            <a:r>
              <a:rPr lang="en-GB" dirty="0"/>
              <a:t>(Limit number of wrong logins, do not allow dictionary words in passwords): </a:t>
            </a:r>
          </a:p>
          <a:p>
            <a:pPr lvl="1"/>
            <a:r>
              <a:rPr lang="en-GB" dirty="0" smtClean="0"/>
              <a:t>Based </a:t>
            </a:r>
            <a:r>
              <a:rPr lang="en-GB" dirty="0"/>
              <a:t>on a pre-arranged listing, often dictionary words </a:t>
            </a:r>
          </a:p>
          <a:p>
            <a:pPr lvl="1"/>
            <a:r>
              <a:rPr lang="en-GB" dirty="0" smtClean="0"/>
              <a:t>Often </a:t>
            </a:r>
            <a:r>
              <a:rPr lang="en-GB" dirty="0"/>
              <a:t>succeed because people choose short passwords that are ordinary words and numbers at the end. </a:t>
            </a:r>
          </a:p>
          <a:p>
            <a:r>
              <a:rPr lang="en-GB" sz="2000" dirty="0" smtClean="0"/>
              <a:t> </a:t>
            </a:r>
            <a:r>
              <a:rPr lang="en-GB" b="1" dirty="0"/>
              <a:t>Rainbow tables attacks </a:t>
            </a:r>
            <a:r>
              <a:rPr lang="en-GB" dirty="0"/>
              <a:t>(Limit number of wrong logins, Salts): </a:t>
            </a:r>
          </a:p>
          <a:p>
            <a:pPr lvl="1"/>
            <a:r>
              <a:rPr lang="en-GB" dirty="0" smtClean="0"/>
              <a:t>Pre-made </a:t>
            </a:r>
            <a:r>
              <a:rPr lang="en-GB" dirty="0"/>
              <a:t>list of plaintext and matching </a:t>
            </a:r>
            <a:r>
              <a:rPr lang="en-GB" dirty="0" err="1"/>
              <a:t>ciphertext</a:t>
            </a:r>
            <a:r>
              <a:rPr lang="en-GB" dirty="0"/>
              <a:t>. </a:t>
            </a:r>
          </a:p>
          <a:p>
            <a:pPr lvl="1"/>
            <a:r>
              <a:rPr lang="en-GB" dirty="0" smtClean="0"/>
              <a:t>Often </a:t>
            </a:r>
            <a:r>
              <a:rPr lang="en-GB" dirty="0"/>
              <a:t>Passwords and matching Hashes a table can have 1,000,000's of pairs. </a:t>
            </a:r>
          </a:p>
          <a:p>
            <a:pPr lvl="1"/>
            <a:endParaRPr lang="en-GB" sz="2800" dirty="0"/>
          </a:p>
          <a:p>
            <a:endParaRPr lang="en-GB" dirty="0"/>
          </a:p>
        </p:txBody>
      </p:sp>
    </p:spTree>
    <p:extLst>
      <p:ext uri="{BB962C8B-B14F-4D97-AF65-F5344CB8AC3E}">
        <p14:creationId xmlns:p14="http://schemas.microsoft.com/office/powerpoint/2010/main" val="179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5F07-F1BB-41DF-8545-09723BCEFB4F}"/>
              </a:ext>
            </a:extLst>
          </p:cNvPr>
          <p:cNvSpPr>
            <a:spLocks noGrp="1"/>
          </p:cNvSpPr>
          <p:nvPr>
            <p:ph type="title"/>
          </p:nvPr>
        </p:nvSpPr>
        <p:spPr/>
        <p:txBody>
          <a:bodyPr/>
          <a:lstStyle/>
          <a:p>
            <a:r>
              <a:rPr lang="en-GB" b="0" dirty="0" smtClean="0"/>
              <a:t>Difference </a:t>
            </a:r>
            <a:r>
              <a:rPr lang="en-GB" b="0" dirty="0"/>
              <a:t>between TLS and HTTPS</a:t>
            </a:r>
          </a:p>
        </p:txBody>
      </p:sp>
      <p:sp>
        <p:nvSpPr>
          <p:cNvPr id="7" name="Freeform: Shape 6">
            <a:extLst>
              <a:ext uri="{FF2B5EF4-FFF2-40B4-BE49-F238E27FC236}">
                <a16:creationId xmlns:a16="http://schemas.microsoft.com/office/drawing/2014/main" id="{20F946BA-0B67-4FF3-A431-678130464491}"/>
              </a:ext>
            </a:extLst>
          </p:cNvPr>
          <p:cNvSpPr/>
          <p:nvPr/>
        </p:nvSpPr>
        <p:spPr>
          <a:xfrm>
            <a:off x="893198" y="1850629"/>
            <a:ext cx="2655219"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60697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chemeClr val="tx1"/>
                </a:solidFill>
              </a:rPr>
              <a:t> </a:t>
            </a:r>
            <a:r>
              <a:rPr lang="en-GB" sz="2800" dirty="0" smtClean="0">
                <a:solidFill>
                  <a:schemeClr val="bg1"/>
                </a:solidFill>
              </a:rPr>
              <a:t>HTTPS is </a:t>
            </a:r>
            <a:r>
              <a:rPr lang="en-GB" sz="2800" dirty="0">
                <a:solidFill>
                  <a:schemeClr val="bg1"/>
                </a:solidFill>
              </a:rPr>
              <a:t>an implementation of TLS encryption on top of </a:t>
            </a:r>
            <a:r>
              <a:rPr lang="en-GB" sz="2800" dirty="0" smtClean="0">
                <a:solidFill>
                  <a:schemeClr val="bg1"/>
                </a:solidFill>
              </a:rPr>
              <a:t>the HTTP</a:t>
            </a:r>
            <a:r>
              <a:rPr lang="en-GB" sz="2800" dirty="0">
                <a:solidFill>
                  <a:schemeClr val="bg1"/>
                </a:solidFill>
              </a:rPr>
              <a:t> </a:t>
            </a:r>
            <a:r>
              <a:rPr lang="en-GB" sz="2800" dirty="0" smtClean="0">
                <a:solidFill>
                  <a:schemeClr val="bg1"/>
                </a:solidFill>
              </a:rPr>
              <a:t>protocol</a:t>
            </a:r>
            <a:r>
              <a:rPr lang="en-GB" sz="2800" dirty="0">
                <a:solidFill>
                  <a:schemeClr val="bg1"/>
                </a:solidFill>
              </a:rPr>
              <a:t>.</a:t>
            </a:r>
            <a:endParaRPr lang="en-GB" sz="2800" kern="1200" dirty="0">
              <a:solidFill>
                <a:schemeClr val="bg1"/>
              </a:solidFill>
            </a:endParaRPr>
          </a:p>
        </p:txBody>
      </p:sp>
      <p:sp>
        <p:nvSpPr>
          <p:cNvPr id="8" name="Freeform: Shape 7">
            <a:extLst>
              <a:ext uri="{FF2B5EF4-FFF2-40B4-BE49-F238E27FC236}">
                <a16:creationId xmlns:a16="http://schemas.microsoft.com/office/drawing/2014/main" id="{94B7A8F7-A13C-4B4C-AF69-459008E9FF1D}"/>
              </a:ext>
            </a:extLst>
          </p:cNvPr>
          <p:cNvSpPr/>
          <p:nvPr/>
        </p:nvSpPr>
        <p:spPr>
          <a:xfrm>
            <a:off x="3712257" y="1825624"/>
            <a:ext cx="3051373"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7095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r>
              <a:rPr lang="en-GB" sz="2400" dirty="0">
                <a:solidFill>
                  <a:schemeClr val="bg1"/>
                </a:solidFill>
              </a:rPr>
              <a:t>Any website that uses HTTPS is therefore employing TLS encryption.</a:t>
            </a:r>
          </a:p>
        </p:txBody>
      </p:sp>
      <p:sp>
        <p:nvSpPr>
          <p:cNvPr id="9" name="Freeform: Shape 8">
            <a:extLst>
              <a:ext uri="{FF2B5EF4-FFF2-40B4-BE49-F238E27FC236}">
                <a16:creationId xmlns:a16="http://schemas.microsoft.com/office/drawing/2014/main" id="{572C88B7-4C93-43AD-BC08-F73EACB143FE}"/>
              </a:ext>
            </a:extLst>
          </p:cNvPr>
          <p:cNvSpPr/>
          <p:nvPr/>
        </p:nvSpPr>
        <p:spPr>
          <a:xfrm>
            <a:off x="6927470" y="1825624"/>
            <a:ext cx="2621184"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E57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marL="0" lvl="0" indent="0" algn="ctr" defTabSz="1066800">
              <a:lnSpc>
                <a:spcPct val="90000"/>
              </a:lnSpc>
              <a:spcBef>
                <a:spcPct val="0"/>
              </a:spcBef>
              <a:spcAft>
                <a:spcPct val="35000"/>
              </a:spcAft>
              <a:buNone/>
            </a:pPr>
            <a:r>
              <a:rPr lang="en-GB" sz="2400" kern="1200" dirty="0"/>
              <a:t>Invisible to the user, who simply enters their username and password</a:t>
            </a:r>
          </a:p>
        </p:txBody>
      </p:sp>
      <p:sp>
        <p:nvSpPr>
          <p:cNvPr id="10" name="Freeform: Shape 9">
            <a:extLst>
              <a:ext uri="{FF2B5EF4-FFF2-40B4-BE49-F238E27FC236}">
                <a16:creationId xmlns:a16="http://schemas.microsoft.com/office/drawing/2014/main" id="{454162D4-4476-4A52-A6EA-D17E452B3B96}"/>
              </a:ext>
            </a:extLst>
          </p:cNvPr>
          <p:cNvSpPr/>
          <p:nvPr/>
        </p:nvSpPr>
        <p:spPr>
          <a:xfrm>
            <a:off x="9712494"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444B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marL="0" lvl="0" indent="0" algn="ctr" defTabSz="1066800">
              <a:lnSpc>
                <a:spcPct val="90000"/>
              </a:lnSpc>
              <a:spcBef>
                <a:spcPct val="0"/>
              </a:spcBef>
              <a:spcAft>
                <a:spcPct val="35000"/>
              </a:spcAft>
              <a:buNone/>
            </a:pPr>
            <a:r>
              <a:rPr lang="en-GB" sz="2400" kern="1200"/>
              <a:t>Such a system must enable logins from new devices using other verification methods (e.g., texted codes)</a:t>
            </a:r>
          </a:p>
        </p:txBody>
      </p:sp>
    </p:spTree>
    <p:extLst>
      <p:ext uri="{BB962C8B-B14F-4D97-AF65-F5344CB8AC3E}">
        <p14:creationId xmlns:p14="http://schemas.microsoft.com/office/powerpoint/2010/main" val="83281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5167312"/>
          </a:xfrm>
        </p:spPr>
        <p:txBody>
          <a:bodyPr>
            <a:normAutofit/>
          </a:bodyPr>
          <a:lstStyle/>
          <a:p>
            <a:r>
              <a:rPr lang="en-GB" sz="2000" dirty="0" smtClean="0"/>
              <a:t> </a:t>
            </a:r>
            <a:r>
              <a:rPr lang="en-GB" b="1" dirty="0"/>
              <a:t>Salt (salting): </a:t>
            </a:r>
            <a:endParaRPr lang="en-GB" dirty="0"/>
          </a:p>
          <a:p>
            <a:r>
              <a:rPr lang="en-GB" b="1" dirty="0" smtClean="0"/>
              <a:t>Nonce</a:t>
            </a:r>
            <a:r>
              <a:rPr lang="en-GB" dirty="0" smtClean="0"/>
              <a:t> </a:t>
            </a:r>
            <a:endParaRPr lang="en-GB" dirty="0"/>
          </a:p>
          <a:p>
            <a:pPr lvl="1"/>
            <a:endParaRPr lang="en-GB" sz="2800" dirty="0"/>
          </a:p>
          <a:p>
            <a:endParaRPr lang="en-GB" dirty="0"/>
          </a:p>
        </p:txBody>
      </p:sp>
    </p:spTree>
    <p:extLst>
      <p:ext uri="{BB962C8B-B14F-4D97-AF65-F5344CB8AC3E}">
        <p14:creationId xmlns:p14="http://schemas.microsoft.com/office/powerpoint/2010/main" val="45767254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5167312"/>
          </a:xfrm>
        </p:spPr>
        <p:txBody>
          <a:bodyPr>
            <a:normAutofit/>
          </a:bodyPr>
          <a:lstStyle/>
          <a:p>
            <a:endParaRPr lang="en-GB" dirty="0"/>
          </a:p>
          <a:p>
            <a:r>
              <a:rPr lang="en-GB" sz="3600" dirty="0" smtClean="0"/>
              <a:t> </a:t>
            </a:r>
            <a:r>
              <a:rPr lang="en-GB" b="1" dirty="0" smtClean="0"/>
              <a:t>Clipping </a:t>
            </a:r>
            <a:r>
              <a:rPr lang="en-GB" b="1" dirty="0"/>
              <a:t>levels: </a:t>
            </a:r>
            <a:r>
              <a:rPr lang="en-GB" dirty="0"/>
              <a:t>Clipping levels are in place to </a:t>
            </a:r>
            <a:r>
              <a:rPr lang="en-GB" b="1" dirty="0"/>
              <a:t>prevent administrative </a:t>
            </a:r>
            <a:endParaRPr lang="en-GB" dirty="0"/>
          </a:p>
          <a:p>
            <a:r>
              <a:rPr lang="en-GB" b="1" dirty="0"/>
              <a:t>overhead</a:t>
            </a:r>
            <a:r>
              <a:rPr lang="en-GB" dirty="0"/>
              <a:t>. </a:t>
            </a:r>
          </a:p>
          <a:p>
            <a:pPr lvl="1"/>
            <a:r>
              <a:rPr lang="en-GB" sz="3100" dirty="0" smtClean="0"/>
              <a:t>It </a:t>
            </a:r>
            <a:r>
              <a:rPr lang="en-GB" sz="3100" dirty="0"/>
              <a:t>allows authorized users who forget or mistype their password to still have a couple of extra tries. </a:t>
            </a:r>
          </a:p>
          <a:p>
            <a:pPr lvl="1"/>
            <a:r>
              <a:rPr lang="en-GB" sz="2100" dirty="0" smtClean="0"/>
              <a:t> </a:t>
            </a:r>
            <a:r>
              <a:rPr lang="en-GB" sz="3100" dirty="0"/>
              <a:t>It prevents password guessing by locking the user account for a certain timeframe (an hour), or until unlocked by an administrator. </a:t>
            </a:r>
          </a:p>
          <a:p>
            <a:r>
              <a:rPr lang="en-GB" dirty="0" smtClean="0"/>
              <a:t>Many </a:t>
            </a:r>
            <a:r>
              <a:rPr lang="en-GB" dirty="0"/>
              <a:t>systems store a cryptographic hash of passwords. </a:t>
            </a:r>
            <a:r>
              <a:rPr lang="en-GB" dirty="0" smtClean="0"/>
              <a:t> What can be the issue with that</a:t>
            </a:r>
            <a:endParaRPr lang="en-GB" dirty="0"/>
          </a:p>
          <a:p>
            <a:endParaRPr lang="en-GB" sz="2800" dirty="0"/>
          </a:p>
          <a:p>
            <a:endParaRPr lang="en-GB" dirty="0"/>
          </a:p>
        </p:txBody>
      </p:sp>
    </p:spTree>
    <p:extLst>
      <p:ext uri="{BB962C8B-B14F-4D97-AF65-F5344CB8AC3E}">
        <p14:creationId xmlns:p14="http://schemas.microsoft.com/office/powerpoint/2010/main" val="277288722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Performance Management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2268187"/>
            <a:ext cx="11590421" cy="4125260"/>
          </a:xfrm>
        </p:spPr>
        <p:txBody>
          <a:bodyPr>
            <a:normAutofit/>
          </a:bodyPr>
          <a:lstStyle/>
          <a:p>
            <a:pPr marL="0" indent="0" algn="ctr">
              <a:buNone/>
            </a:pPr>
            <a:r>
              <a:rPr lang="en-GB" dirty="0">
                <a:latin typeface="Algerian" panose="04020705040A02060702" pitchFamily="82" charset="0"/>
              </a:rPr>
              <a:t>Cyber security performance management is the process of understanding your security program’s maturity mapped to top-level risks and the associated level of investments (people hours and capital) required to improve cyber security posture to adequate levels (goals) of the organization.</a:t>
            </a:r>
            <a:endParaRPr lang="en-GB" sz="2800" dirty="0">
              <a:latin typeface="Algerian" panose="04020705040A02060702" pitchFamily="82" charset="0"/>
            </a:endParaRPr>
          </a:p>
        </p:txBody>
      </p:sp>
    </p:spTree>
    <p:extLst>
      <p:ext uri="{BB962C8B-B14F-4D97-AF65-F5344CB8AC3E}">
        <p14:creationId xmlns:p14="http://schemas.microsoft.com/office/powerpoint/2010/main" val="182332306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Performance Management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2493818"/>
            <a:ext cx="11590421" cy="4125260"/>
          </a:xfrm>
        </p:spPr>
        <p:txBody>
          <a:bodyPr>
            <a:normAutofit/>
          </a:bodyPr>
          <a:lstStyle/>
          <a:p>
            <a:r>
              <a:rPr lang="en-GB" dirty="0"/>
              <a:t>Performance management is not a new concept. </a:t>
            </a:r>
            <a:endParaRPr lang="en-GB" dirty="0" smtClean="0"/>
          </a:p>
          <a:p>
            <a:r>
              <a:rPr lang="en-GB" dirty="0" smtClean="0"/>
              <a:t>The </a:t>
            </a:r>
            <a:r>
              <a:rPr lang="en-GB" dirty="0"/>
              <a:t>security program should be run like a business within the </a:t>
            </a:r>
            <a:r>
              <a:rPr lang="en-GB" dirty="0" smtClean="0"/>
              <a:t>business.</a:t>
            </a:r>
          </a:p>
          <a:p>
            <a:r>
              <a:rPr lang="en-GB" i="1" dirty="0" smtClean="0"/>
              <a:t>“Activities</a:t>
            </a:r>
            <a:r>
              <a:rPr lang="en-GB" i="1" dirty="0"/>
              <a:t> to </a:t>
            </a:r>
            <a:r>
              <a:rPr lang="en-GB" i="1" dirty="0" smtClean="0"/>
              <a:t>ensure </a:t>
            </a:r>
            <a:r>
              <a:rPr lang="en-GB" i="1" dirty="0"/>
              <a:t> that </a:t>
            </a:r>
            <a:r>
              <a:rPr lang="en-GB" i="1" dirty="0" smtClean="0"/>
              <a:t>goals </a:t>
            </a:r>
            <a:r>
              <a:rPr lang="en-GB" i="1" dirty="0"/>
              <a:t> are </a:t>
            </a:r>
            <a:r>
              <a:rPr lang="en-GB" i="1" dirty="0" smtClean="0"/>
              <a:t>consistently</a:t>
            </a:r>
            <a:r>
              <a:rPr lang="en-GB" i="1" dirty="0"/>
              <a:t> being </a:t>
            </a:r>
            <a:r>
              <a:rPr lang="en-GB" i="1" dirty="0" smtClean="0"/>
              <a:t>met</a:t>
            </a:r>
            <a:r>
              <a:rPr lang="en-GB" i="1" dirty="0"/>
              <a:t> in </a:t>
            </a:r>
            <a:r>
              <a:rPr lang="en-GB" i="1" dirty="0" smtClean="0"/>
              <a:t>an effective and efficient manner. ”– </a:t>
            </a:r>
            <a:r>
              <a:rPr lang="en-GB" i="1" dirty="0"/>
              <a:t>Cambridge Dictionary</a:t>
            </a:r>
            <a:r>
              <a:rPr lang="en-GB" dirty="0"/>
              <a:t> </a:t>
            </a:r>
            <a:endParaRPr lang="en-GB" sz="2800" dirty="0"/>
          </a:p>
        </p:txBody>
      </p:sp>
    </p:spTree>
    <p:extLst>
      <p:ext uri="{BB962C8B-B14F-4D97-AF65-F5344CB8AC3E}">
        <p14:creationId xmlns:p14="http://schemas.microsoft.com/office/powerpoint/2010/main" val="13971395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 Performance Management- not common</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2220685"/>
            <a:ext cx="11590421" cy="4125260"/>
          </a:xfrm>
        </p:spPr>
        <p:txBody>
          <a:bodyPr>
            <a:normAutofit/>
          </a:bodyPr>
          <a:lstStyle/>
          <a:p>
            <a:r>
              <a:rPr lang="en-GB" dirty="0"/>
              <a:t>Traditional cyber risk management has relied on </a:t>
            </a:r>
            <a:r>
              <a:rPr lang="en-GB" dirty="0" smtClean="0"/>
              <a:t>Penetration testing,  </a:t>
            </a:r>
            <a:r>
              <a:rPr lang="en-GB" dirty="0"/>
              <a:t>threat intelligence, occasional audits and point-in-time risk assessments. </a:t>
            </a:r>
          </a:p>
          <a:p>
            <a:r>
              <a:rPr lang="en-GB" dirty="0"/>
              <a:t>The problem with this approach is that it's subjective, expensive and worst of all, static</a:t>
            </a:r>
            <a:r>
              <a:rPr lang="en-GB" dirty="0" smtClean="0"/>
              <a:t>.</a:t>
            </a:r>
          </a:p>
          <a:p>
            <a:r>
              <a:rPr lang="en-GB" dirty="0" smtClean="0"/>
              <a:t> </a:t>
            </a:r>
            <a:r>
              <a:rPr lang="en-GB" dirty="0"/>
              <a:t>It doesn't provide a continuous view of how your security program is performing. </a:t>
            </a:r>
          </a:p>
        </p:txBody>
      </p:sp>
    </p:spTree>
    <p:extLst>
      <p:ext uri="{BB962C8B-B14F-4D97-AF65-F5344CB8AC3E}">
        <p14:creationId xmlns:p14="http://schemas.microsoft.com/office/powerpoint/2010/main" val="423356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why Performance Management important??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17817" y="1270659"/>
            <a:ext cx="11590421" cy="4125260"/>
          </a:xfrm>
        </p:spPr>
        <p:txBody>
          <a:bodyPr>
            <a:normAutofit/>
          </a:bodyPr>
          <a:lstStyle/>
          <a:p>
            <a:r>
              <a:rPr lang="en-GB" dirty="0"/>
              <a:t>Cybersecurity management is an increasingly important topic for board members and C-suite executives who want to ensure their organization is doing all it can to reduce cyber risk, and </a:t>
            </a:r>
            <a:r>
              <a:rPr lang="en-GB" dirty="0" smtClean="0"/>
              <a:t>prevent data breaches and data leaks.</a:t>
            </a:r>
            <a:endParaRPr lang="en-GB" sz="2800" dirty="0"/>
          </a:p>
        </p:txBody>
      </p:sp>
    </p:spTree>
    <p:extLst>
      <p:ext uri="{BB962C8B-B14F-4D97-AF65-F5344CB8AC3E}">
        <p14:creationId xmlns:p14="http://schemas.microsoft.com/office/powerpoint/2010/main" val="114462190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Performance Management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17817" y="1270659"/>
            <a:ext cx="11590421" cy="4125260"/>
          </a:xfrm>
        </p:spPr>
        <p:txBody>
          <a:bodyPr>
            <a:normAutofit/>
          </a:bodyPr>
          <a:lstStyle/>
          <a:p>
            <a:r>
              <a:rPr lang="en-GB" b="1" dirty="0"/>
              <a:t>Tracking Performance Over Time</a:t>
            </a:r>
            <a:endParaRPr lang="en-GB" dirty="0"/>
          </a:p>
          <a:p>
            <a:r>
              <a:rPr lang="en-GB" dirty="0"/>
              <a:t>Common practices to track cyber security performance include using one or more spreadsheets with complex formulas for deriving progress. </a:t>
            </a:r>
            <a:endParaRPr lang="en-GB" dirty="0" smtClean="0"/>
          </a:p>
          <a:p>
            <a:endParaRPr lang="en-GB" dirty="0"/>
          </a:p>
        </p:txBody>
      </p:sp>
    </p:spTree>
    <p:extLst>
      <p:ext uri="{BB962C8B-B14F-4D97-AF65-F5344CB8AC3E}">
        <p14:creationId xmlns:p14="http://schemas.microsoft.com/office/powerpoint/2010/main" val="10440577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8B6C-597A-49F9-BBE0-9CA90AF1DFAC}"/>
              </a:ext>
            </a:extLst>
          </p:cNvPr>
          <p:cNvSpPr>
            <a:spLocks noGrp="1"/>
          </p:cNvSpPr>
          <p:nvPr>
            <p:ph type="title"/>
          </p:nvPr>
        </p:nvSpPr>
        <p:spPr/>
        <p:txBody>
          <a:bodyPr/>
          <a:lstStyle/>
          <a:p>
            <a:r>
              <a:rPr lang="en-GB" b="1" dirty="0"/>
              <a:t>4. Management of Network Security and Risk in Networked Systems (25% K3) </a:t>
            </a:r>
            <a:endParaRPr lang="en-GB" dirty="0"/>
          </a:p>
        </p:txBody>
      </p:sp>
      <p:sp>
        <p:nvSpPr>
          <p:cNvPr id="3" name="Text Placeholder 2">
            <a:extLst>
              <a:ext uri="{FF2B5EF4-FFF2-40B4-BE49-F238E27FC236}">
                <a16:creationId xmlns:a16="http://schemas.microsoft.com/office/drawing/2014/main" id="{83B84ACB-458A-4A32-9515-2DB6B910114D}"/>
              </a:ext>
            </a:extLst>
          </p:cNvPr>
          <p:cNvSpPr>
            <a:spLocks noGrp="1"/>
          </p:cNvSpPr>
          <p:nvPr>
            <p:ph type="body" idx="1"/>
          </p:nvPr>
        </p:nvSpPr>
        <p:spPr/>
        <p:txBody>
          <a:bodyPr/>
          <a:lstStyle/>
          <a:p>
            <a:r>
              <a:rPr lang="en-GB" dirty="0"/>
              <a:t>In this key topic, the apprentice will select technologies and techniques necessary for the management of a secure computer system and describe risk mitigation techniques that can be applied at the host, network or application layer to secure computer systems. </a:t>
            </a:r>
          </a:p>
        </p:txBody>
      </p:sp>
    </p:spTree>
    <p:extLst>
      <p:ext uri="{BB962C8B-B14F-4D97-AF65-F5344CB8AC3E}">
        <p14:creationId xmlns:p14="http://schemas.microsoft.com/office/powerpoint/2010/main" val="21143613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3416-8B07-41F0-8FA4-E1F2F9993F1A}"/>
              </a:ext>
            </a:extLst>
          </p:cNvPr>
          <p:cNvSpPr>
            <a:spLocks noGrp="1"/>
          </p:cNvSpPr>
          <p:nvPr>
            <p:ph type="title"/>
          </p:nvPr>
        </p:nvSpPr>
        <p:spPr/>
        <p:txBody>
          <a:bodyPr/>
          <a:lstStyle/>
          <a:p>
            <a:r>
              <a:rPr lang="en-GB" dirty="0"/>
              <a:t>4.1 Correctly apply risk mitigation techniques: </a:t>
            </a:r>
          </a:p>
        </p:txBody>
      </p:sp>
      <p:sp>
        <p:nvSpPr>
          <p:cNvPr id="3" name="Text Placeholder 2">
            <a:extLst>
              <a:ext uri="{FF2B5EF4-FFF2-40B4-BE49-F238E27FC236}">
                <a16:creationId xmlns:a16="http://schemas.microsoft.com/office/drawing/2014/main" id="{F6D8C4E8-C49D-4686-B074-A4F00C0F63B3}"/>
              </a:ext>
            </a:extLst>
          </p:cNvPr>
          <p:cNvSpPr>
            <a:spLocks noGrp="1"/>
          </p:cNvSpPr>
          <p:nvPr>
            <p:ph type="body" idx="1"/>
          </p:nvPr>
        </p:nvSpPr>
        <p:spPr/>
        <p:txBody>
          <a:bodyPr>
            <a:normAutofit fontScale="62500" lnSpcReduction="20000"/>
          </a:bodyPr>
          <a:lstStyle/>
          <a:p>
            <a:r>
              <a:rPr lang="en-GB" dirty="0"/>
              <a:t>• Threat modelling (STRIDE); </a:t>
            </a:r>
          </a:p>
          <a:p>
            <a:r>
              <a:rPr lang="en-GB" dirty="0"/>
              <a:t>• Security controls (SANS Top 20, NIST 800-53, GPG 13). </a:t>
            </a:r>
          </a:p>
          <a:p>
            <a:r>
              <a:rPr lang="en-GB" i="1" dirty="0"/>
              <a:t>A candidate should be able to: </a:t>
            </a:r>
            <a:endParaRPr lang="en-GB" dirty="0"/>
          </a:p>
          <a:p>
            <a:r>
              <a:rPr lang="en-GB" dirty="0"/>
              <a:t>• </a:t>
            </a:r>
            <a:r>
              <a:rPr lang="en-GB" i="1" dirty="0"/>
              <a:t>Understand fundamental tactics of social engineering. </a:t>
            </a:r>
            <a:endParaRPr lang="en-GB" dirty="0"/>
          </a:p>
          <a:p>
            <a:r>
              <a:rPr lang="en-GB" dirty="0"/>
              <a:t>• </a:t>
            </a:r>
            <a:r>
              <a:rPr lang="en-GB" i="1" dirty="0"/>
              <a:t>Describe ways of applying controls to tackle social engineering. </a:t>
            </a:r>
            <a:endParaRPr lang="en-GB" dirty="0"/>
          </a:p>
          <a:p>
            <a:endParaRPr lang="en-GB" dirty="0"/>
          </a:p>
        </p:txBody>
      </p:sp>
    </p:spTree>
    <p:extLst>
      <p:ext uri="{BB962C8B-B14F-4D97-AF65-F5344CB8AC3E}">
        <p14:creationId xmlns:p14="http://schemas.microsoft.com/office/powerpoint/2010/main" val="19145882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r>
              <a:rPr lang="en-GB" sz="3600" dirty="0"/>
              <a:t> </a:t>
            </a:r>
            <a:r>
              <a:rPr lang="en-GB" sz="3600" dirty="0" smtClean="0"/>
              <a:t>Security </a:t>
            </a:r>
            <a:r>
              <a:rPr lang="en-GB" sz="3600" dirty="0"/>
              <a:t>controls are safeguards or countermeasures that prevent, detect or counteract attacks to minimise the security risk.</a:t>
            </a:r>
            <a:endParaRPr lang="en-GB" dirty="0"/>
          </a:p>
          <a:p>
            <a:pPr lvl="2"/>
            <a:r>
              <a:rPr lang="en-GB" sz="2800" dirty="0" smtClean="0"/>
              <a:t>Locked </a:t>
            </a:r>
            <a:r>
              <a:rPr lang="en-GB" sz="2800" dirty="0"/>
              <a:t>doors –physical control</a:t>
            </a:r>
          </a:p>
          <a:p>
            <a:pPr lvl="2"/>
            <a:r>
              <a:rPr lang="en-GB" sz="2800" dirty="0" smtClean="0"/>
              <a:t>Security </a:t>
            </a:r>
            <a:r>
              <a:rPr lang="en-GB" sz="2800" dirty="0"/>
              <a:t>training –Procedural control</a:t>
            </a:r>
          </a:p>
          <a:p>
            <a:pPr lvl="2"/>
            <a:r>
              <a:rPr lang="en-GB" sz="2800" dirty="0" smtClean="0"/>
              <a:t>Password/login </a:t>
            </a:r>
            <a:r>
              <a:rPr lang="en-GB" sz="2800" dirty="0"/>
              <a:t>–Technical control</a:t>
            </a:r>
          </a:p>
          <a:p>
            <a:pPr lvl="2"/>
            <a:r>
              <a:rPr lang="en-GB" sz="2800" dirty="0" smtClean="0"/>
              <a:t>Privacy </a:t>
            </a:r>
            <a:r>
              <a:rPr lang="en-GB" sz="2800" dirty="0"/>
              <a:t>law –Legal &amp; Regulatory-compliance control</a:t>
            </a:r>
          </a:p>
          <a:p>
            <a:endParaRPr lang="en-GB" dirty="0"/>
          </a:p>
        </p:txBody>
      </p:sp>
    </p:spTree>
    <p:extLst>
      <p:ext uri="{BB962C8B-B14F-4D97-AF65-F5344CB8AC3E}">
        <p14:creationId xmlns:p14="http://schemas.microsoft.com/office/powerpoint/2010/main" val="111189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5F07-F1BB-41DF-8545-09723BCEFB4F}"/>
              </a:ext>
            </a:extLst>
          </p:cNvPr>
          <p:cNvSpPr>
            <a:spLocks noGrp="1"/>
          </p:cNvSpPr>
          <p:nvPr>
            <p:ph type="title"/>
          </p:nvPr>
        </p:nvSpPr>
        <p:spPr/>
        <p:txBody>
          <a:bodyPr/>
          <a:lstStyle/>
          <a:p>
            <a:r>
              <a:rPr lang="en-GB" dirty="0" smtClean="0"/>
              <a:t>Difference between SSL and TLS ??</a:t>
            </a:r>
            <a:endParaRPr lang="en-GB" dirty="0"/>
          </a:p>
        </p:txBody>
      </p:sp>
      <p:sp>
        <p:nvSpPr>
          <p:cNvPr id="6" name="Freeform: Shape 5">
            <a:extLst>
              <a:ext uri="{FF2B5EF4-FFF2-40B4-BE49-F238E27FC236}">
                <a16:creationId xmlns:a16="http://schemas.microsoft.com/office/drawing/2014/main" id="{10632104-6D30-458B-8151-8E3EC4E6DA6D}"/>
              </a:ext>
            </a:extLst>
          </p:cNvPr>
          <p:cNvSpPr/>
          <p:nvPr/>
        </p:nvSpPr>
        <p:spPr>
          <a:xfrm>
            <a:off x="319047"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rgbClr val="FF0000"/>
                </a:solidFill>
              </a:rPr>
              <a:t>TLS evolved from a previous encryption protocol called Secure Sockets Layer </a:t>
            </a:r>
            <a:r>
              <a:rPr lang="en-GB" sz="2400" dirty="0" smtClean="0">
                <a:solidFill>
                  <a:srgbClr val="FF0000"/>
                </a:solidFill>
              </a:rPr>
              <a:t>(SSL), which was developed by Netscape.</a:t>
            </a:r>
            <a:endParaRPr lang="en-GB" sz="2400" kern="1200" dirty="0">
              <a:solidFill>
                <a:srgbClr val="FF0000"/>
              </a:solidFill>
            </a:endParaRPr>
          </a:p>
        </p:txBody>
      </p:sp>
      <p:sp>
        <p:nvSpPr>
          <p:cNvPr id="7" name="Freeform: Shape 6">
            <a:extLst>
              <a:ext uri="{FF2B5EF4-FFF2-40B4-BE49-F238E27FC236}">
                <a16:creationId xmlns:a16="http://schemas.microsoft.com/office/drawing/2014/main" id="{20F946BA-0B67-4FF3-A431-678130464491}"/>
              </a:ext>
            </a:extLst>
          </p:cNvPr>
          <p:cNvSpPr/>
          <p:nvPr/>
        </p:nvSpPr>
        <p:spPr>
          <a:xfrm>
            <a:off x="2667408"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60697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rgbClr val="FF0000"/>
                </a:solidFill>
              </a:rPr>
              <a:t>TLS version 1.0 actually began development as SSL version 3.1</a:t>
            </a:r>
            <a:endParaRPr lang="en-GB" sz="2400" kern="1200" dirty="0">
              <a:solidFill>
                <a:srgbClr val="FF0000"/>
              </a:solidFill>
            </a:endParaRPr>
          </a:p>
        </p:txBody>
      </p:sp>
      <p:sp>
        <p:nvSpPr>
          <p:cNvPr id="8" name="Freeform: Shape 7">
            <a:extLst>
              <a:ext uri="{FF2B5EF4-FFF2-40B4-BE49-F238E27FC236}">
                <a16:creationId xmlns:a16="http://schemas.microsoft.com/office/drawing/2014/main" id="{94B7A8F7-A13C-4B4C-AF69-459008E9FF1D}"/>
              </a:ext>
            </a:extLst>
          </p:cNvPr>
          <p:cNvSpPr/>
          <p:nvPr/>
        </p:nvSpPr>
        <p:spPr>
          <a:xfrm>
            <a:off x="5015770"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7095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rgbClr val="FF0000"/>
                </a:solidFill>
              </a:rPr>
              <a:t>TLS and SSL are not interoperable</a:t>
            </a:r>
            <a:endParaRPr lang="en-GB" sz="2400" kern="1200" dirty="0">
              <a:solidFill>
                <a:srgbClr val="FF0000"/>
              </a:solidFill>
            </a:endParaRPr>
          </a:p>
        </p:txBody>
      </p:sp>
      <p:sp>
        <p:nvSpPr>
          <p:cNvPr id="9" name="Freeform: Shape 8">
            <a:extLst>
              <a:ext uri="{FF2B5EF4-FFF2-40B4-BE49-F238E27FC236}">
                <a16:creationId xmlns:a16="http://schemas.microsoft.com/office/drawing/2014/main" id="{572C88B7-4C93-43AD-BC08-F73EACB143FE}"/>
              </a:ext>
            </a:extLst>
          </p:cNvPr>
          <p:cNvSpPr/>
          <p:nvPr/>
        </p:nvSpPr>
        <p:spPr>
          <a:xfrm>
            <a:off x="7364132"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E57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rgbClr val="FF0000"/>
                </a:solidFill>
              </a:rPr>
              <a:t>TLS does offer backward compatibility for older devices still using SSL.</a:t>
            </a:r>
            <a:endParaRPr lang="en-GB" sz="2400" kern="1200" dirty="0">
              <a:solidFill>
                <a:srgbClr val="FF0000"/>
              </a:solidFill>
            </a:endParaRPr>
          </a:p>
        </p:txBody>
      </p:sp>
      <p:sp>
        <p:nvSpPr>
          <p:cNvPr id="10" name="Freeform: Shape 9">
            <a:extLst>
              <a:ext uri="{FF2B5EF4-FFF2-40B4-BE49-F238E27FC236}">
                <a16:creationId xmlns:a16="http://schemas.microsoft.com/office/drawing/2014/main" id="{454162D4-4476-4A52-A6EA-D17E452B3B96}"/>
              </a:ext>
            </a:extLst>
          </p:cNvPr>
          <p:cNvSpPr/>
          <p:nvPr/>
        </p:nvSpPr>
        <p:spPr>
          <a:xfrm>
            <a:off x="9712493" y="1825624"/>
            <a:ext cx="2293459"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444B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rgbClr val="FF0000"/>
                </a:solidFill>
              </a:rPr>
              <a:t>TLS and SSL are sometimes used interchangeably</a:t>
            </a:r>
            <a:endParaRPr lang="en-GB" sz="2400" kern="1200" dirty="0">
              <a:solidFill>
                <a:srgbClr val="FF0000"/>
              </a:solidFill>
            </a:endParaRPr>
          </a:p>
        </p:txBody>
      </p:sp>
    </p:spTree>
    <p:extLst>
      <p:ext uri="{BB962C8B-B14F-4D97-AF65-F5344CB8AC3E}">
        <p14:creationId xmlns:p14="http://schemas.microsoft.com/office/powerpoint/2010/main" val="206814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a:xfrm>
            <a:off x="209849" y="48800"/>
            <a:ext cx="11590421" cy="1325563"/>
          </a:xfrm>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a:xfrm>
            <a:off x="0" y="1006228"/>
            <a:ext cx="11590421" cy="4935956"/>
          </a:xfrm>
        </p:spPr>
        <p:txBody>
          <a:bodyPr/>
          <a:lstStyle/>
          <a:p>
            <a:r>
              <a:rPr lang="en-GB" dirty="0" smtClean="0"/>
              <a:t>Security </a:t>
            </a:r>
            <a:r>
              <a:rPr lang="en-GB" dirty="0"/>
              <a:t>controls are safeguards or countermeasures that prevent, detect or counteract attacks to minimise the security risk.</a:t>
            </a:r>
          </a:p>
          <a:p>
            <a:pPr lvl="1"/>
            <a:r>
              <a:rPr lang="en-GB" sz="3200" dirty="0" smtClean="0"/>
              <a:t>Policy</a:t>
            </a:r>
            <a:endParaRPr lang="en-GB" sz="3200" dirty="0"/>
          </a:p>
          <a:p>
            <a:pPr lvl="1"/>
            <a:r>
              <a:rPr lang="en-GB" sz="3200" dirty="0" smtClean="0"/>
              <a:t>Mechanism</a:t>
            </a:r>
            <a:endParaRPr lang="en-GB" sz="3200" dirty="0"/>
          </a:p>
          <a:p>
            <a:pPr lvl="1"/>
            <a:r>
              <a:rPr lang="en-GB" sz="3200" dirty="0" smtClean="0"/>
              <a:t>Motivation</a:t>
            </a:r>
            <a:endParaRPr lang="en-GB" sz="3200" dirty="0"/>
          </a:p>
          <a:p>
            <a:endParaRPr lang="en-GB" dirty="0"/>
          </a:p>
        </p:txBody>
      </p:sp>
      <p:pic>
        <p:nvPicPr>
          <p:cNvPr id="5" name="Picture 4"/>
          <p:cNvPicPr>
            <a:picLocks noChangeAspect="1"/>
          </p:cNvPicPr>
          <p:nvPr/>
        </p:nvPicPr>
        <p:blipFill>
          <a:blip r:embed="rId2"/>
          <a:stretch>
            <a:fillRect/>
          </a:stretch>
        </p:blipFill>
        <p:spPr>
          <a:xfrm>
            <a:off x="4933045" y="2156670"/>
            <a:ext cx="7077075" cy="4943475"/>
          </a:xfrm>
          <a:prstGeom prst="rect">
            <a:avLst/>
          </a:prstGeom>
        </p:spPr>
      </p:pic>
    </p:spTree>
    <p:extLst>
      <p:ext uri="{BB962C8B-B14F-4D97-AF65-F5344CB8AC3E}">
        <p14:creationId xmlns:p14="http://schemas.microsoft.com/office/powerpoint/2010/main" val="13459212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1085850" y="33337"/>
            <a:ext cx="10020300" cy="6791325"/>
          </a:xfrm>
          <a:prstGeom prst="rect">
            <a:avLst/>
          </a:prstGeom>
        </p:spPr>
      </p:pic>
    </p:spTree>
    <p:extLst>
      <p:ext uri="{BB962C8B-B14F-4D97-AF65-F5344CB8AC3E}">
        <p14:creationId xmlns:p14="http://schemas.microsoft.com/office/powerpoint/2010/main" val="263785140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a:t>
            </a:r>
            <a:r>
              <a:rPr lang="en-GB" b="1" dirty="0" smtClean="0"/>
              <a:t>Cost</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fontScale="92500" lnSpcReduction="10000"/>
          </a:bodyPr>
          <a:lstStyle/>
          <a:p>
            <a:endParaRPr lang="en-GB" dirty="0"/>
          </a:p>
          <a:p>
            <a:r>
              <a:rPr lang="en-GB" dirty="0" smtClean="0"/>
              <a:t>Cost</a:t>
            </a:r>
            <a:r>
              <a:rPr lang="en-GB" dirty="0"/>
              <a:t>:</a:t>
            </a:r>
          </a:p>
          <a:p>
            <a:pPr lvl="1"/>
            <a:r>
              <a:rPr lang="en-GB" sz="3200" dirty="0" smtClean="0"/>
              <a:t>Personal</a:t>
            </a:r>
            <a:endParaRPr lang="en-GB" sz="3200" dirty="0"/>
          </a:p>
          <a:p>
            <a:pPr lvl="1"/>
            <a:r>
              <a:rPr lang="en-GB" sz="3200" dirty="0" smtClean="0"/>
              <a:t>Technology </a:t>
            </a:r>
            <a:r>
              <a:rPr lang="en-GB" sz="3200" dirty="0"/>
              <a:t>required</a:t>
            </a:r>
          </a:p>
          <a:p>
            <a:pPr lvl="1"/>
            <a:r>
              <a:rPr lang="en-GB" sz="3200" dirty="0" smtClean="0"/>
              <a:t>Testing</a:t>
            </a:r>
            <a:endParaRPr lang="en-GB" sz="3200" dirty="0"/>
          </a:p>
          <a:p>
            <a:pPr lvl="1"/>
            <a:r>
              <a:rPr lang="en-GB" sz="3200" dirty="0" smtClean="0"/>
              <a:t>Impact</a:t>
            </a:r>
            <a:endParaRPr lang="en-GB" sz="3200" dirty="0"/>
          </a:p>
          <a:p>
            <a:pPr lvl="1"/>
            <a:r>
              <a:rPr lang="en-GB" sz="3200" dirty="0" smtClean="0"/>
              <a:t>Time </a:t>
            </a:r>
            <a:r>
              <a:rPr lang="en-GB" sz="3200" dirty="0"/>
              <a:t>to market</a:t>
            </a:r>
          </a:p>
          <a:p>
            <a:pPr lvl="1"/>
            <a:r>
              <a:rPr lang="en-GB" sz="3200" dirty="0" smtClean="0"/>
              <a:t>Return </a:t>
            </a:r>
            <a:r>
              <a:rPr lang="en-GB" sz="3200" dirty="0"/>
              <a:t>on Revenue</a:t>
            </a:r>
          </a:p>
          <a:p>
            <a:r>
              <a:rPr lang="en-GB" dirty="0" smtClean="0"/>
              <a:t>Humans </a:t>
            </a:r>
            <a:r>
              <a:rPr lang="en-GB" dirty="0"/>
              <a:t>are messy, we:</a:t>
            </a:r>
          </a:p>
          <a:p>
            <a:pPr lvl="1"/>
            <a:r>
              <a:rPr lang="en-GB" sz="2600" dirty="0" smtClean="0"/>
              <a:t>forget </a:t>
            </a:r>
            <a:r>
              <a:rPr lang="en-GB" sz="2600" dirty="0"/>
              <a:t>things</a:t>
            </a:r>
          </a:p>
          <a:p>
            <a:pPr lvl="1"/>
            <a:r>
              <a:rPr lang="en-GB" sz="2600" dirty="0" smtClean="0"/>
              <a:t>Lazy </a:t>
            </a:r>
            <a:r>
              <a:rPr lang="en-GB" sz="2600" dirty="0"/>
              <a:t>about updating/changing/selection passwords.</a:t>
            </a:r>
          </a:p>
          <a:p>
            <a:endParaRPr lang="en-GB" dirty="0"/>
          </a:p>
        </p:txBody>
      </p:sp>
    </p:spTree>
    <p:extLst>
      <p:ext uri="{BB962C8B-B14F-4D97-AF65-F5344CB8AC3E}">
        <p14:creationId xmlns:p14="http://schemas.microsoft.com/office/powerpoint/2010/main" val="14047324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a:t>
            </a:r>
            <a:r>
              <a:rPr lang="en-GB" b="1" dirty="0" smtClean="0"/>
              <a:t>Cost</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a:bodyPr>
          <a:lstStyle/>
          <a:p>
            <a:endParaRPr lang="en-GB" dirty="0"/>
          </a:p>
          <a:p>
            <a:endParaRPr lang="en-GB" dirty="0"/>
          </a:p>
          <a:p>
            <a:r>
              <a:rPr lang="en-GB" dirty="0"/>
              <a:t>How do we add these security controls in an organised manner?</a:t>
            </a:r>
          </a:p>
          <a:p>
            <a:pPr marL="0" indent="0">
              <a:buNone/>
            </a:pPr>
            <a:endParaRPr lang="en-GB" dirty="0"/>
          </a:p>
        </p:txBody>
      </p:sp>
    </p:spTree>
    <p:extLst>
      <p:ext uri="{BB962C8B-B14F-4D97-AF65-F5344CB8AC3E}">
        <p14:creationId xmlns:p14="http://schemas.microsoft.com/office/powerpoint/2010/main" val="285072091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endParaRPr lang="en-GB" dirty="0"/>
          </a:p>
          <a:p>
            <a:r>
              <a:rPr lang="en-GB" dirty="0"/>
              <a:t>Touchpoints</a:t>
            </a:r>
          </a:p>
          <a:p>
            <a:r>
              <a:rPr lang="en-GB" dirty="0" smtClean="0"/>
              <a:t>High-level </a:t>
            </a:r>
            <a:r>
              <a:rPr lang="en-GB" dirty="0"/>
              <a:t>map without enough details to execute against</a:t>
            </a:r>
          </a:p>
          <a:p>
            <a:pPr lvl="1"/>
            <a:r>
              <a:rPr lang="en-GB" sz="3200" dirty="0" smtClean="0"/>
              <a:t>Software </a:t>
            </a:r>
            <a:r>
              <a:rPr lang="en-GB" sz="3200" dirty="0"/>
              <a:t>Assurance Maturity Model  (SAMM)</a:t>
            </a:r>
          </a:p>
          <a:p>
            <a:pPr lvl="1"/>
            <a:r>
              <a:rPr lang="en-GB" sz="3200" dirty="0" smtClean="0"/>
              <a:t>Building </a:t>
            </a:r>
            <a:r>
              <a:rPr lang="en-GB" sz="3200" dirty="0"/>
              <a:t>Security In Maturity Model (BSIMM)</a:t>
            </a:r>
          </a:p>
          <a:p>
            <a:pPr lvl="1"/>
            <a:r>
              <a:rPr lang="en-GB" sz="3200" dirty="0" smtClean="0"/>
              <a:t>Comprehensive</a:t>
            </a:r>
            <a:r>
              <a:rPr lang="en-GB" sz="3200" dirty="0"/>
              <a:t>, Lightweight Application Security Process (CLASP)</a:t>
            </a:r>
          </a:p>
          <a:p>
            <a:endParaRPr lang="en-GB" dirty="0"/>
          </a:p>
        </p:txBody>
      </p:sp>
    </p:spTree>
    <p:extLst>
      <p:ext uri="{BB962C8B-B14F-4D97-AF65-F5344CB8AC3E}">
        <p14:creationId xmlns:p14="http://schemas.microsoft.com/office/powerpoint/2010/main" val="22168051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a:bodyPr>
          <a:lstStyle/>
          <a:p>
            <a:endParaRPr lang="en-GB" dirty="0"/>
          </a:p>
          <a:p>
            <a:r>
              <a:rPr lang="en-GB" dirty="0" smtClean="0"/>
              <a:t>Building </a:t>
            </a:r>
            <a:r>
              <a:rPr lang="en-GB" dirty="0"/>
              <a:t>Security In Maturity Model (BSIMM)</a:t>
            </a:r>
          </a:p>
          <a:p>
            <a:pPr lvl="1"/>
            <a:r>
              <a:rPr lang="en-GB" dirty="0" smtClean="0"/>
              <a:t>Is </a:t>
            </a:r>
            <a:r>
              <a:rPr lang="en-GB" dirty="0"/>
              <a:t>built from software security experience, BSIMM is said to be 'descriptive', 'not prescriptive'.</a:t>
            </a:r>
          </a:p>
          <a:p>
            <a:pPr lvl="1"/>
            <a:r>
              <a:rPr lang="en-GB" dirty="0" smtClean="0"/>
              <a:t>It </a:t>
            </a:r>
            <a:r>
              <a:rPr lang="en-GB" dirty="0"/>
              <a:t>documents what organisations actually do, not what experts formulate and hypothesis.</a:t>
            </a:r>
          </a:p>
          <a:p>
            <a:pPr lvl="1"/>
            <a:r>
              <a:rPr lang="en-GB" dirty="0" smtClean="0"/>
              <a:t>BSIMM </a:t>
            </a:r>
            <a:r>
              <a:rPr lang="en-GB" dirty="0"/>
              <a:t>is built from hundreds of assessments creating an evolving model that is regularly updated to reflect real software security initiatives.</a:t>
            </a:r>
          </a:p>
          <a:p>
            <a:pPr lvl="1"/>
            <a:r>
              <a:rPr lang="en-GB" dirty="0" smtClean="0"/>
              <a:t>BSIMM </a:t>
            </a:r>
            <a:r>
              <a:rPr lang="en-GB" dirty="0"/>
              <a:t>represents a documentary approach that records what is actually happening.</a:t>
            </a:r>
          </a:p>
          <a:p>
            <a:pPr lvl="1"/>
            <a:r>
              <a:rPr lang="en-GB" dirty="0" smtClean="0"/>
              <a:t>BSIMM </a:t>
            </a:r>
            <a:r>
              <a:rPr lang="en-GB" dirty="0"/>
              <a:t>enables organisations to measure their initiatives against the collective wisdom of organisations enrolled with BSIMM. </a:t>
            </a:r>
          </a:p>
          <a:p>
            <a:endParaRPr lang="en-GB" dirty="0"/>
          </a:p>
        </p:txBody>
      </p:sp>
    </p:spTree>
    <p:extLst>
      <p:ext uri="{BB962C8B-B14F-4D97-AF65-F5344CB8AC3E}">
        <p14:creationId xmlns:p14="http://schemas.microsoft.com/office/powerpoint/2010/main" val="208489202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r>
              <a:rPr lang="en-GB" dirty="0"/>
              <a:t>Touchpoints</a:t>
            </a:r>
          </a:p>
          <a:p>
            <a:r>
              <a:rPr lang="en-GB" dirty="0" smtClean="0"/>
              <a:t>High-level </a:t>
            </a:r>
            <a:r>
              <a:rPr lang="en-GB" dirty="0"/>
              <a:t>map without enough details to execute against</a:t>
            </a:r>
          </a:p>
          <a:p>
            <a:pPr lvl="1"/>
            <a:r>
              <a:rPr lang="en-GB" sz="3200" dirty="0" smtClean="0"/>
              <a:t>Software </a:t>
            </a:r>
            <a:r>
              <a:rPr lang="en-GB" sz="3200" dirty="0"/>
              <a:t>Assurance Maturity Model  (SAMM)</a:t>
            </a:r>
          </a:p>
          <a:p>
            <a:pPr lvl="1"/>
            <a:r>
              <a:rPr lang="en-GB" sz="3200" dirty="0" smtClean="0"/>
              <a:t>Building </a:t>
            </a:r>
            <a:r>
              <a:rPr lang="en-GB" sz="3200" dirty="0"/>
              <a:t>Security In Maturity Model (BSIMM)</a:t>
            </a:r>
          </a:p>
          <a:p>
            <a:pPr lvl="1"/>
            <a:r>
              <a:rPr lang="en-GB" sz="3200" dirty="0" smtClean="0"/>
              <a:t>Comprehensive</a:t>
            </a:r>
            <a:r>
              <a:rPr lang="en-GB" sz="3200" dirty="0"/>
              <a:t>, Lightweight Application Security Process (CLASP)</a:t>
            </a:r>
          </a:p>
          <a:p>
            <a:endParaRPr lang="en-GB" dirty="0"/>
          </a:p>
        </p:txBody>
      </p:sp>
    </p:spTree>
    <p:extLst>
      <p:ext uri="{BB962C8B-B14F-4D97-AF65-F5344CB8AC3E}">
        <p14:creationId xmlns:p14="http://schemas.microsoft.com/office/powerpoint/2010/main" val="200254846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r>
              <a:rPr lang="en-GB" dirty="0" smtClean="0"/>
              <a:t>Software </a:t>
            </a:r>
            <a:r>
              <a:rPr lang="en-GB" dirty="0"/>
              <a:t>Assurance Maturity Model (SAMM)</a:t>
            </a:r>
          </a:p>
          <a:p>
            <a:pPr lvl="1"/>
            <a:r>
              <a:rPr lang="en-GB" sz="3200" dirty="0" smtClean="0"/>
              <a:t>An </a:t>
            </a:r>
            <a:r>
              <a:rPr lang="en-GB" sz="3200" dirty="0"/>
              <a:t>open framework designed to help organisations execute a strategy for software security that addressed the risks confronting the organisation. </a:t>
            </a:r>
          </a:p>
          <a:p>
            <a:pPr lvl="1"/>
            <a:r>
              <a:rPr lang="en-GB" sz="3200" dirty="0" smtClean="0"/>
              <a:t>A </a:t>
            </a:r>
            <a:r>
              <a:rPr lang="en-GB" sz="3200" dirty="0"/>
              <a:t>prescriptive model that informs companies what they need use to improve their security.</a:t>
            </a:r>
          </a:p>
          <a:p>
            <a:pPr lvl="1"/>
            <a:r>
              <a:rPr lang="en-GB" sz="3200" dirty="0" smtClean="0"/>
              <a:t>Experienced </a:t>
            </a:r>
            <a:r>
              <a:rPr lang="en-GB" sz="3200" dirty="0"/>
              <a:t>security experts build these models by incorporating good and reasonable security controls.</a:t>
            </a:r>
          </a:p>
          <a:p>
            <a:endParaRPr lang="en-GB" dirty="0"/>
          </a:p>
        </p:txBody>
      </p:sp>
    </p:spTree>
    <p:extLst>
      <p:ext uri="{BB962C8B-B14F-4D97-AF65-F5344CB8AC3E}">
        <p14:creationId xmlns:p14="http://schemas.microsoft.com/office/powerpoint/2010/main" val="271627663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r>
              <a:rPr lang="en-GB" dirty="0"/>
              <a:t>    </a:t>
            </a:r>
          </a:p>
        </p:txBody>
      </p:sp>
      <p:pic>
        <p:nvPicPr>
          <p:cNvPr id="4" name="Picture 3"/>
          <p:cNvPicPr>
            <a:picLocks noChangeAspect="1"/>
          </p:cNvPicPr>
          <p:nvPr/>
        </p:nvPicPr>
        <p:blipFill>
          <a:blip r:embed="rId2"/>
          <a:stretch>
            <a:fillRect/>
          </a:stretch>
        </p:blipFill>
        <p:spPr>
          <a:xfrm>
            <a:off x="800595" y="979906"/>
            <a:ext cx="10210800" cy="5781675"/>
          </a:xfrm>
          <a:prstGeom prst="rect">
            <a:avLst/>
          </a:prstGeom>
        </p:spPr>
      </p:pic>
    </p:spTree>
    <p:extLst>
      <p:ext uri="{BB962C8B-B14F-4D97-AF65-F5344CB8AC3E}">
        <p14:creationId xmlns:p14="http://schemas.microsoft.com/office/powerpoint/2010/main" val="271600341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AD9E-AFA4-45D3-8D47-F07B5D333221}"/>
              </a:ext>
            </a:extLst>
          </p:cNvPr>
          <p:cNvSpPr>
            <a:spLocks noGrp="1"/>
          </p:cNvSpPr>
          <p:nvPr>
            <p:ph type="title"/>
          </p:nvPr>
        </p:nvSpPr>
        <p:spPr>
          <a:xfrm>
            <a:off x="795228" y="35195"/>
            <a:ext cx="4341107" cy="889477"/>
          </a:xfrm>
        </p:spPr>
        <p:txBody>
          <a:bodyPr anchor="ctr">
            <a:normAutofit/>
          </a:bodyPr>
          <a:lstStyle/>
          <a:p>
            <a:r>
              <a:rPr lang="en-US" dirty="0"/>
              <a:t>Secure SDLC</a:t>
            </a:r>
            <a:endParaRPr lang="en-GB" dirty="0"/>
          </a:p>
        </p:txBody>
      </p:sp>
      <p:sp>
        <p:nvSpPr>
          <p:cNvPr id="6" name="TextBox 5">
            <a:extLst>
              <a:ext uri="{FF2B5EF4-FFF2-40B4-BE49-F238E27FC236}">
                <a16:creationId xmlns:a16="http://schemas.microsoft.com/office/drawing/2014/main" id="{1BD69757-F9A0-478E-A82F-AC978F9A5C3A}"/>
              </a:ext>
            </a:extLst>
          </p:cNvPr>
          <p:cNvSpPr txBox="1"/>
          <p:nvPr/>
        </p:nvSpPr>
        <p:spPr>
          <a:xfrm>
            <a:off x="0" y="6602230"/>
            <a:ext cx="8759768" cy="230832"/>
          </a:xfrm>
          <a:prstGeom prst="rect">
            <a:avLst/>
          </a:prstGeom>
          <a:noFill/>
        </p:spPr>
        <p:txBody>
          <a:bodyPr wrap="square">
            <a:spAutoFit/>
          </a:bodyPr>
          <a:lstStyle/>
          <a:p>
            <a:r>
              <a:rPr lang="en-US" sz="900" dirty="0"/>
              <a:t>Gary McGraw, Software security, Security &amp; Privacy Magazine, IEEE, Vol 2, No. 2, pp. 80-83, 2004</a:t>
            </a:r>
            <a:r>
              <a:rPr lang="en-US" sz="900" dirty="0" smtClean="0"/>
              <a:t>; (</a:t>
            </a:r>
            <a:r>
              <a:rPr lang="en-US" sz="900" dirty="0"/>
              <a:t>Gary McGraw’s and </a:t>
            </a:r>
            <a:r>
              <a:rPr lang="en-US" sz="900" dirty="0" err="1"/>
              <a:t>Cigital’s</a:t>
            </a:r>
            <a:r>
              <a:rPr lang="en-US" sz="900" dirty="0"/>
              <a:t> model).</a:t>
            </a:r>
            <a:endParaRPr lang="en-GB" sz="900" dirty="0"/>
          </a:p>
        </p:txBody>
      </p:sp>
      <p:sp>
        <p:nvSpPr>
          <p:cNvPr id="3" name="Rectangle 2"/>
          <p:cNvSpPr/>
          <p:nvPr/>
        </p:nvSpPr>
        <p:spPr>
          <a:xfrm>
            <a:off x="598577" y="2247097"/>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Security Requirements</a:t>
            </a:r>
            <a:endParaRPr lang="en-GB" b="1" dirty="0">
              <a:solidFill>
                <a:srgbClr val="0070C0"/>
              </a:solidFill>
            </a:endParaRPr>
          </a:p>
        </p:txBody>
      </p:sp>
      <p:sp>
        <p:nvSpPr>
          <p:cNvPr id="7" name="Rectangle 6"/>
          <p:cNvSpPr/>
          <p:nvPr/>
        </p:nvSpPr>
        <p:spPr>
          <a:xfrm>
            <a:off x="9339260" y="2247096"/>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Penetration Testing</a:t>
            </a:r>
            <a:endParaRPr lang="en-GB" b="1" dirty="0">
              <a:solidFill>
                <a:srgbClr val="0070C0"/>
              </a:solidFill>
            </a:endParaRPr>
          </a:p>
        </p:txBody>
      </p:sp>
      <p:sp>
        <p:nvSpPr>
          <p:cNvPr id="8" name="Rectangle 7"/>
          <p:cNvSpPr/>
          <p:nvPr/>
        </p:nvSpPr>
        <p:spPr>
          <a:xfrm>
            <a:off x="7496360" y="2245279"/>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Static Analysis (Tools)</a:t>
            </a:r>
            <a:endParaRPr lang="en-GB" b="1" dirty="0">
              <a:solidFill>
                <a:srgbClr val="0070C0"/>
              </a:solidFill>
            </a:endParaRPr>
          </a:p>
        </p:txBody>
      </p:sp>
      <p:sp>
        <p:nvSpPr>
          <p:cNvPr id="9" name="Rectangle 8"/>
          <p:cNvSpPr/>
          <p:nvPr/>
        </p:nvSpPr>
        <p:spPr>
          <a:xfrm>
            <a:off x="5259205" y="3247243"/>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Risk-Based Security Tests</a:t>
            </a:r>
            <a:endParaRPr lang="en-GB" b="1" dirty="0">
              <a:solidFill>
                <a:srgbClr val="0070C0"/>
              </a:solidFill>
            </a:endParaRPr>
          </a:p>
        </p:txBody>
      </p:sp>
      <p:sp>
        <p:nvSpPr>
          <p:cNvPr id="10" name="Rectangle 9"/>
          <p:cNvSpPr/>
          <p:nvPr/>
        </p:nvSpPr>
        <p:spPr>
          <a:xfrm>
            <a:off x="3894861" y="2279865"/>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Design Review</a:t>
            </a:r>
            <a:endParaRPr lang="en-GB" b="1" dirty="0">
              <a:solidFill>
                <a:srgbClr val="0070C0"/>
              </a:solidFill>
            </a:endParaRPr>
          </a:p>
        </p:txBody>
      </p:sp>
      <p:sp>
        <p:nvSpPr>
          <p:cNvPr id="11" name="Rectangle 10"/>
          <p:cNvSpPr/>
          <p:nvPr/>
        </p:nvSpPr>
        <p:spPr>
          <a:xfrm>
            <a:off x="2129985" y="3247244"/>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Risk Analysis</a:t>
            </a:r>
            <a:endParaRPr lang="en-GB" b="1" dirty="0">
              <a:solidFill>
                <a:srgbClr val="0070C0"/>
              </a:solidFill>
            </a:endParaRPr>
          </a:p>
        </p:txBody>
      </p:sp>
      <p:sp>
        <p:nvSpPr>
          <p:cNvPr id="12" name="Rectangle 11"/>
          <p:cNvSpPr/>
          <p:nvPr/>
        </p:nvSpPr>
        <p:spPr>
          <a:xfrm>
            <a:off x="6205051" y="4074640"/>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Code Review</a:t>
            </a:r>
            <a:endParaRPr lang="en-GB" b="1" dirty="0">
              <a:solidFill>
                <a:srgbClr val="0070C0"/>
              </a:solidFill>
            </a:endParaRPr>
          </a:p>
        </p:txBody>
      </p:sp>
      <p:cxnSp>
        <p:nvCxnSpPr>
          <p:cNvPr id="13" name="Straight Connector 12"/>
          <p:cNvCxnSpPr/>
          <p:nvPr/>
        </p:nvCxnSpPr>
        <p:spPr>
          <a:xfrm flipV="1">
            <a:off x="346883" y="5363939"/>
            <a:ext cx="10966302" cy="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4904" y="5042247"/>
            <a:ext cx="0" cy="6433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13475" y="5042246"/>
            <a:ext cx="0" cy="6433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33417" y="5042245"/>
            <a:ext cx="0" cy="6433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53359" y="5042244"/>
            <a:ext cx="0" cy="6433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022758" y="5042241"/>
            <a:ext cx="0" cy="6433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313185" y="5042241"/>
            <a:ext cx="0" cy="6433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 idx="2"/>
          </p:cNvCxnSpPr>
          <p:nvPr/>
        </p:nvCxnSpPr>
        <p:spPr>
          <a:xfrm>
            <a:off x="1469434" y="2900240"/>
            <a:ext cx="1542" cy="226312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882331" y="2969107"/>
            <a:ext cx="771597" cy="226312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864380" y="3915711"/>
            <a:ext cx="536773" cy="140005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253205" y="3910679"/>
            <a:ext cx="618250" cy="140508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2" idx="2"/>
          </p:cNvCxnSpPr>
          <p:nvPr/>
        </p:nvCxnSpPr>
        <p:spPr>
          <a:xfrm>
            <a:off x="7075908" y="4727783"/>
            <a:ext cx="1" cy="48918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8223328" y="2944384"/>
            <a:ext cx="275291" cy="23117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0250705" y="2924638"/>
            <a:ext cx="1542" cy="226312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0484348" y="2948417"/>
            <a:ext cx="1065384" cy="213139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80233" y="5458893"/>
            <a:ext cx="1747396" cy="646331"/>
          </a:xfrm>
          <a:prstGeom prst="rect">
            <a:avLst/>
          </a:prstGeom>
          <a:noFill/>
        </p:spPr>
        <p:txBody>
          <a:bodyPr wrap="square" rtlCol="0">
            <a:spAutoFit/>
          </a:bodyPr>
          <a:lstStyle/>
          <a:p>
            <a:r>
              <a:rPr lang="en-GB" b="1" dirty="0" smtClean="0"/>
              <a:t>Requirements and Use Cases</a:t>
            </a:r>
            <a:endParaRPr lang="en-GB" b="1" dirty="0"/>
          </a:p>
        </p:txBody>
      </p:sp>
      <p:sp>
        <p:nvSpPr>
          <p:cNvPr id="40" name="TextBox 39"/>
          <p:cNvSpPr txBox="1"/>
          <p:nvPr/>
        </p:nvSpPr>
        <p:spPr>
          <a:xfrm>
            <a:off x="3072919" y="5528815"/>
            <a:ext cx="1098237" cy="369332"/>
          </a:xfrm>
          <a:prstGeom prst="rect">
            <a:avLst/>
          </a:prstGeom>
          <a:noFill/>
        </p:spPr>
        <p:txBody>
          <a:bodyPr wrap="square" rtlCol="0">
            <a:spAutoFit/>
          </a:bodyPr>
          <a:lstStyle/>
          <a:p>
            <a:r>
              <a:rPr lang="en-GB" b="1" dirty="0" smtClean="0"/>
              <a:t>Design</a:t>
            </a:r>
            <a:endParaRPr lang="en-GB" b="1" dirty="0"/>
          </a:p>
        </p:txBody>
      </p:sp>
      <p:sp>
        <p:nvSpPr>
          <p:cNvPr id="41" name="TextBox 40"/>
          <p:cNvSpPr txBox="1"/>
          <p:nvPr/>
        </p:nvSpPr>
        <p:spPr>
          <a:xfrm>
            <a:off x="4791284" y="5485615"/>
            <a:ext cx="1269676" cy="369332"/>
          </a:xfrm>
          <a:prstGeom prst="rect">
            <a:avLst/>
          </a:prstGeom>
          <a:noFill/>
        </p:spPr>
        <p:txBody>
          <a:bodyPr wrap="square" rtlCol="0">
            <a:spAutoFit/>
          </a:bodyPr>
          <a:lstStyle/>
          <a:p>
            <a:r>
              <a:rPr lang="en-GB" b="1" dirty="0" smtClean="0"/>
              <a:t>Test Plans</a:t>
            </a:r>
            <a:endParaRPr lang="en-GB" b="1" dirty="0"/>
          </a:p>
        </p:txBody>
      </p:sp>
      <p:sp>
        <p:nvSpPr>
          <p:cNvPr id="43" name="TextBox 42"/>
          <p:cNvSpPr txBox="1"/>
          <p:nvPr/>
        </p:nvSpPr>
        <p:spPr>
          <a:xfrm>
            <a:off x="6642407" y="5497000"/>
            <a:ext cx="1269676" cy="369332"/>
          </a:xfrm>
          <a:prstGeom prst="rect">
            <a:avLst/>
          </a:prstGeom>
          <a:noFill/>
        </p:spPr>
        <p:txBody>
          <a:bodyPr wrap="square" rtlCol="0">
            <a:spAutoFit/>
          </a:bodyPr>
          <a:lstStyle/>
          <a:p>
            <a:r>
              <a:rPr lang="en-GB" b="1" dirty="0" smtClean="0"/>
              <a:t>Code</a:t>
            </a:r>
            <a:endParaRPr lang="en-GB" b="1" dirty="0"/>
          </a:p>
        </p:txBody>
      </p:sp>
      <p:sp>
        <p:nvSpPr>
          <p:cNvPr id="44" name="TextBox 43"/>
          <p:cNvSpPr txBox="1"/>
          <p:nvPr/>
        </p:nvSpPr>
        <p:spPr>
          <a:xfrm>
            <a:off x="8759768" y="5521621"/>
            <a:ext cx="1550263" cy="369332"/>
          </a:xfrm>
          <a:prstGeom prst="rect">
            <a:avLst/>
          </a:prstGeom>
          <a:noFill/>
        </p:spPr>
        <p:txBody>
          <a:bodyPr wrap="square" rtlCol="0">
            <a:spAutoFit/>
          </a:bodyPr>
          <a:lstStyle/>
          <a:p>
            <a:r>
              <a:rPr lang="en-GB" b="1" dirty="0" smtClean="0"/>
              <a:t>Test Results</a:t>
            </a:r>
            <a:endParaRPr lang="en-GB" b="1" dirty="0"/>
          </a:p>
        </p:txBody>
      </p:sp>
      <p:sp>
        <p:nvSpPr>
          <p:cNvPr id="45" name="TextBox 44"/>
          <p:cNvSpPr txBox="1"/>
          <p:nvPr/>
        </p:nvSpPr>
        <p:spPr>
          <a:xfrm>
            <a:off x="10896585" y="5663616"/>
            <a:ext cx="1550263" cy="646331"/>
          </a:xfrm>
          <a:prstGeom prst="rect">
            <a:avLst/>
          </a:prstGeom>
          <a:noFill/>
        </p:spPr>
        <p:txBody>
          <a:bodyPr wrap="square" rtlCol="0">
            <a:spAutoFit/>
          </a:bodyPr>
          <a:lstStyle/>
          <a:p>
            <a:r>
              <a:rPr lang="en-GB" b="1" dirty="0" smtClean="0"/>
              <a:t>Field Feedback</a:t>
            </a:r>
            <a:endParaRPr lang="en-GB" b="1" dirty="0"/>
          </a:p>
        </p:txBody>
      </p:sp>
      <p:cxnSp>
        <p:nvCxnSpPr>
          <p:cNvPr id="48" name="Straight Arrow Connector 47"/>
          <p:cNvCxnSpPr/>
          <p:nvPr/>
        </p:nvCxnSpPr>
        <p:spPr>
          <a:xfrm flipH="1">
            <a:off x="5404484" y="3934855"/>
            <a:ext cx="590898" cy="128211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Curved Right Arrow 52"/>
          <p:cNvSpPr/>
          <p:nvPr/>
        </p:nvSpPr>
        <p:spPr>
          <a:xfrm>
            <a:off x="9693418" y="1336987"/>
            <a:ext cx="830299" cy="53085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Curved Right Arrow 55"/>
          <p:cNvSpPr/>
          <p:nvPr/>
        </p:nvSpPr>
        <p:spPr>
          <a:xfrm flipH="1" flipV="1">
            <a:off x="10523419" y="1277223"/>
            <a:ext cx="834091" cy="53085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TextBox 56"/>
          <p:cNvSpPr txBox="1"/>
          <p:nvPr/>
        </p:nvSpPr>
        <p:spPr>
          <a:xfrm rot="20527336">
            <a:off x="1625156" y="1280402"/>
            <a:ext cx="3539954" cy="369332"/>
          </a:xfrm>
          <a:prstGeom prst="rect">
            <a:avLst/>
          </a:prstGeom>
          <a:noFill/>
        </p:spPr>
        <p:txBody>
          <a:bodyPr wrap="square" rtlCol="0">
            <a:spAutoFit/>
          </a:bodyPr>
          <a:lstStyle/>
          <a:p>
            <a:r>
              <a:rPr lang="en-GB" b="1" dirty="0" smtClean="0">
                <a:solidFill>
                  <a:schemeClr val="tx1">
                    <a:lumMod val="65000"/>
                    <a:lumOff val="35000"/>
                  </a:schemeClr>
                </a:solidFill>
              </a:rPr>
              <a:t>Risk</a:t>
            </a:r>
            <a:r>
              <a:rPr lang="en-GB" b="1" dirty="0" smtClean="0"/>
              <a:t> = </a:t>
            </a:r>
            <a:r>
              <a:rPr lang="en-GB" b="1" dirty="0" smtClean="0">
                <a:solidFill>
                  <a:srgbClr val="FF0000"/>
                </a:solidFill>
              </a:rPr>
              <a:t>Threat</a:t>
            </a:r>
            <a:r>
              <a:rPr lang="en-GB" b="1" dirty="0" smtClean="0"/>
              <a:t> x Vulnerability x </a:t>
            </a:r>
            <a:r>
              <a:rPr lang="en-GB" b="1" dirty="0" smtClean="0">
                <a:solidFill>
                  <a:schemeClr val="accent5">
                    <a:lumMod val="75000"/>
                  </a:schemeClr>
                </a:solidFill>
              </a:rPr>
              <a:t>Cost</a:t>
            </a:r>
            <a:endParaRPr lang="en-GB" b="1" dirty="0">
              <a:solidFill>
                <a:schemeClr val="accent5">
                  <a:lumMod val="75000"/>
                </a:schemeClr>
              </a:solidFill>
            </a:endParaRPr>
          </a:p>
        </p:txBody>
      </p:sp>
      <p:sp>
        <p:nvSpPr>
          <p:cNvPr id="58" name="TextBox 57"/>
          <p:cNvSpPr txBox="1"/>
          <p:nvPr/>
        </p:nvSpPr>
        <p:spPr>
          <a:xfrm rot="20527336">
            <a:off x="4970933" y="1023014"/>
            <a:ext cx="3539954" cy="646331"/>
          </a:xfrm>
          <a:prstGeom prst="rect">
            <a:avLst/>
          </a:prstGeom>
          <a:noFill/>
        </p:spPr>
        <p:txBody>
          <a:bodyPr wrap="square" rtlCol="0">
            <a:spAutoFit/>
          </a:bodyPr>
          <a:lstStyle/>
          <a:p>
            <a:r>
              <a:rPr lang="en-GB" b="1" dirty="0" smtClean="0">
                <a:solidFill>
                  <a:schemeClr val="tx1">
                    <a:lumMod val="65000"/>
                    <a:lumOff val="35000"/>
                  </a:schemeClr>
                </a:solidFill>
              </a:rPr>
              <a:t>What do we need to test? And how?</a:t>
            </a:r>
            <a:endParaRPr lang="en-GB" b="1" dirty="0">
              <a:solidFill>
                <a:schemeClr val="accent5">
                  <a:lumMod val="75000"/>
                </a:schemeClr>
              </a:solidFill>
            </a:endParaRPr>
          </a:p>
        </p:txBody>
      </p:sp>
      <p:sp>
        <p:nvSpPr>
          <p:cNvPr id="59" name="TextBox 58"/>
          <p:cNvSpPr txBox="1"/>
          <p:nvPr/>
        </p:nvSpPr>
        <p:spPr>
          <a:xfrm rot="20527336">
            <a:off x="7002904" y="1411540"/>
            <a:ext cx="3539954" cy="369332"/>
          </a:xfrm>
          <a:prstGeom prst="rect">
            <a:avLst/>
          </a:prstGeom>
          <a:noFill/>
        </p:spPr>
        <p:txBody>
          <a:bodyPr wrap="square" rtlCol="0">
            <a:spAutoFit/>
          </a:bodyPr>
          <a:lstStyle/>
          <a:p>
            <a:r>
              <a:rPr lang="en-GB" b="1" dirty="0" smtClean="0">
                <a:solidFill>
                  <a:schemeClr val="tx1">
                    <a:lumMod val="65000"/>
                    <a:lumOff val="35000"/>
                  </a:schemeClr>
                </a:solidFill>
              </a:rPr>
              <a:t>Code review tools</a:t>
            </a:r>
            <a:endParaRPr lang="en-GB" b="1" dirty="0">
              <a:solidFill>
                <a:schemeClr val="accent5">
                  <a:lumMod val="75000"/>
                </a:schemeClr>
              </a:solidFill>
            </a:endParaRPr>
          </a:p>
        </p:txBody>
      </p:sp>
      <p:cxnSp>
        <p:nvCxnSpPr>
          <p:cNvPr id="60" name="Straight Arrow Connector 59"/>
          <p:cNvCxnSpPr/>
          <p:nvPr/>
        </p:nvCxnSpPr>
        <p:spPr>
          <a:xfrm>
            <a:off x="3120978" y="1721874"/>
            <a:ext cx="52344" cy="15253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852810" y="1752782"/>
            <a:ext cx="382059" cy="14599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8111882" y="1915191"/>
            <a:ext cx="427832" cy="3058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966964" y="1346040"/>
            <a:ext cx="1237154" cy="646331"/>
          </a:xfrm>
          <a:prstGeom prst="rect">
            <a:avLst/>
          </a:prstGeom>
          <a:noFill/>
        </p:spPr>
        <p:txBody>
          <a:bodyPr wrap="square" rtlCol="0">
            <a:spAutoFit/>
          </a:bodyPr>
          <a:lstStyle/>
          <a:p>
            <a:r>
              <a:rPr lang="en-GB" b="1" dirty="0" smtClean="0"/>
              <a:t>Iterative Approach</a:t>
            </a:r>
            <a:endParaRPr lang="en-GB" b="1" dirty="0"/>
          </a:p>
        </p:txBody>
      </p:sp>
    </p:spTree>
    <p:extLst>
      <p:ext uri="{BB962C8B-B14F-4D97-AF65-F5344CB8AC3E}">
        <p14:creationId xmlns:p14="http://schemas.microsoft.com/office/powerpoint/2010/main" val="1352441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D02C-6834-4174-B85B-60606A95B1AE}"/>
              </a:ext>
            </a:extLst>
          </p:cNvPr>
          <p:cNvSpPr>
            <a:spLocks noGrp="1"/>
          </p:cNvSpPr>
          <p:nvPr>
            <p:ph type="title"/>
          </p:nvPr>
        </p:nvSpPr>
        <p:spPr/>
        <p:txBody>
          <a:bodyPr/>
          <a:lstStyle/>
          <a:p>
            <a:r>
              <a:rPr lang="en-GB" dirty="0" smtClean="0"/>
              <a:t>TLS Handshake</a:t>
            </a:r>
            <a:endParaRPr lang="en-GB" dirty="0"/>
          </a:p>
        </p:txBody>
      </p:sp>
      <p:pic>
        <p:nvPicPr>
          <p:cNvPr id="4" name="Content Placeholder 3"/>
          <p:cNvPicPr>
            <a:picLocks noGrp="1" noChangeAspect="1"/>
          </p:cNvPicPr>
          <p:nvPr>
            <p:ph idx="1"/>
          </p:nvPr>
        </p:nvPicPr>
        <p:blipFill>
          <a:blip r:embed="rId2"/>
          <a:stretch>
            <a:fillRect/>
          </a:stretch>
        </p:blipFill>
        <p:spPr>
          <a:xfrm>
            <a:off x="2268377" y="1690688"/>
            <a:ext cx="7679307" cy="4935538"/>
          </a:xfrm>
          <a:prstGeom prst="rect">
            <a:avLst/>
          </a:prstGeom>
        </p:spPr>
      </p:pic>
    </p:spTree>
    <p:extLst>
      <p:ext uri="{BB962C8B-B14F-4D97-AF65-F5344CB8AC3E}">
        <p14:creationId xmlns:p14="http://schemas.microsoft.com/office/powerpoint/2010/main" val="349040032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fontScale="92500" lnSpcReduction="10000"/>
          </a:bodyPr>
          <a:lstStyle/>
          <a:p>
            <a:endParaRPr lang="en-GB" dirty="0"/>
          </a:p>
          <a:p>
            <a:r>
              <a:rPr lang="en-GB" dirty="0" smtClean="0"/>
              <a:t>Security </a:t>
            </a:r>
            <a:r>
              <a:rPr lang="en-GB" dirty="0"/>
              <a:t>Controls must be applied to all stages:</a:t>
            </a:r>
          </a:p>
          <a:p>
            <a:pPr lvl="1"/>
            <a:r>
              <a:rPr lang="en-GB" sz="3000" dirty="0" smtClean="0"/>
              <a:t>Analysis</a:t>
            </a:r>
            <a:endParaRPr lang="en-GB" sz="3000" dirty="0"/>
          </a:p>
          <a:p>
            <a:pPr lvl="1"/>
            <a:r>
              <a:rPr lang="en-GB" sz="3000" dirty="0" smtClean="0"/>
              <a:t>Requirements</a:t>
            </a:r>
            <a:r>
              <a:rPr lang="en-GB" sz="3000" dirty="0"/>
              <a:t>, Architecture</a:t>
            </a:r>
          </a:p>
          <a:p>
            <a:pPr lvl="1"/>
            <a:r>
              <a:rPr lang="en-GB" sz="3000" dirty="0" smtClean="0"/>
              <a:t>Construction</a:t>
            </a:r>
            <a:endParaRPr lang="en-GB" sz="3000" dirty="0"/>
          </a:p>
          <a:p>
            <a:pPr lvl="1"/>
            <a:r>
              <a:rPr lang="en-GB" sz="3000" dirty="0" smtClean="0"/>
              <a:t>Design</a:t>
            </a:r>
            <a:r>
              <a:rPr lang="en-GB" sz="3000" dirty="0"/>
              <a:t>, coding, testing</a:t>
            </a:r>
          </a:p>
          <a:p>
            <a:pPr lvl="1"/>
            <a:r>
              <a:rPr lang="en-GB" sz="3000" dirty="0" smtClean="0"/>
              <a:t>Deployment</a:t>
            </a:r>
            <a:endParaRPr lang="en-GB" sz="3000" dirty="0"/>
          </a:p>
          <a:p>
            <a:pPr lvl="1"/>
            <a:r>
              <a:rPr lang="en-GB" sz="3000" dirty="0" smtClean="0"/>
              <a:t>Supply </a:t>
            </a:r>
            <a:r>
              <a:rPr lang="en-GB" sz="3000" dirty="0"/>
              <a:t>chain, System Configuration (set-up)</a:t>
            </a:r>
          </a:p>
          <a:p>
            <a:pPr lvl="1"/>
            <a:r>
              <a:rPr lang="en-GB" sz="3000" dirty="0" smtClean="0"/>
              <a:t>Operations</a:t>
            </a:r>
            <a:endParaRPr lang="en-GB" sz="3000" dirty="0"/>
          </a:p>
          <a:p>
            <a:pPr lvl="1"/>
            <a:r>
              <a:rPr lang="en-GB" sz="3000" dirty="0" smtClean="0"/>
              <a:t>Robust </a:t>
            </a:r>
            <a:r>
              <a:rPr lang="en-GB" sz="3000" dirty="0"/>
              <a:t>against attacks during operation</a:t>
            </a:r>
          </a:p>
          <a:p>
            <a:pPr lvl="1"/>
            <a:r>
              <a:rPr lang="en-GB" sz="3000" dirty="0" smtClean="0"/>
              <a:t>Maintenance</a:t>
            </a:r>
            <a:endParaRPr lang="en-GB" sz="3000" dirty="0"/>
          </a:p>
          <a:p>
            <a:pPr lvl="1"/>
            <a:r>
              <a:rPr lang="en-GB" sz="3000" dirty="0" smtClean="0"/>
              <a:t>Patch </a:t>
            </a:r>
            <a:r>
              <a:rPr lang="en-GB" sz="3000" dirty="0"/>
              <a:t>management and upgrades.</a:t>
            </a:r>
          </a:p>
        </p:txBody>
      </p:sp>
    </p:spTree>
    <p:extLst>
      <p:ext uri="{BB962C8B-B14F-4D97-AF65-F5344CB8AC3E}">
        <p14:creationId xmlns:p14="http://schemas.microsoft.com/office/powerpoint/2010/main" val="63471194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AD9E-AFA4-45D3-8D47-F07B5D333221}"/>
              </a:ext>
            </a:extLst>
          </p:cNvPr>
          <p:cNvSpPr>
            <a:spLocks noGrp="1"/>
          </p:cNvSpPr>
          <p:nvPr>
            <p:ph type="title"/>
          </p:nvPr>
        </p:nvSpPr>
        <p:spPr>
          <a:xfrm>
            <a:off x="838200" y="365125"/>
            <a:ext cx="10467474" cy="1325563"/>
          </a:xfrm>
        </p:spPr>
        <p:txBody>
          <a:bodyPr anchor="ctr">
            <a:normAutofit/>
          </a:bodyPr>
          <a:lstStyle/>
          <a:p>
            <a:r>
              <a:rPr lang="en-US"/>
              <a:t>Secure SDLC</a:t>
            </a:r>
            <a:endParaRPr lang="en-GB"/>
          </a:p>
        </p:txBody>
      </p:sp>
      <p:sp>
        <p:nvSpPr>
          <p:cNvPr id="3" name="Text Placeholder 2">
            <a:extLst>
              <a:ext uri="{FF2B5EF4-FFF2-40B4-BE49-F238E27FC236}">
                <a16:creationId xmlns:a16="http://schemas.microsoft.com/office/drawing/2014/main" id="{14E16A6F-8CC0-4901-B7A9-F53337BD160C}"/>
              </a:ext>
            </a:extLst>
          </p:cNvPr>
          <p:cNvSpPr>
            <a:spLocks noGrp="1"/>
          </p:cNvSpPr>
          <p:nvPr>
            <p:ph sz="half" idx="1"/>
          </p:nvPr>
        </p:nvSpPr>
        <p:spPr>
          <a:xfrm>
            <a:off x="189782" y="1825625"/>
            <a:ext cx="5037828" cy="4855076"/>
          </a:xfrm>
        </p:spPr>
        <p:txBody>
          <a:bodyPr>
            <a:normAutofit/>
          </a:bodyPr>
          <a:lstStyle/>
          <a:p>
            <a:pPr marL="342900" indent="-342900">
              <a:buFont typeface="Arial" panose="020B0604020202020204" pitchFamily="34" charset="0"/>
              <a:buChar char="•"/>
            </a:pPr>
            <a:r>
              <a:rPr lang="en-US" dirty="0"/>
              <a:t>Security Controls must be applied to all stages</a:t>
            </a:r>
          </a:p>
          <a:p>
            <a:endParaRPr lang="en-GB" dirty="0"/>
          </a:p>
        </p:txBody>
      </p:sp>
      <p:pic>
        <p:nvPicPr>
          <p:cNvPr id="4" name="Picture 3">
            <a:extLst>
              <a:ext uri="{FF2B5EF4-FFF2-40B4-BE49-F238E27FC236}">
                <a16:creationId xmlns:a16="http://schemas.microsoft.com/office/drawing/2014/main" id="{B51AD1E3-C21E-48CD-949C-A272E9411278}"/>
              </a:ext>
            </a:extLst>
          </p:cNvPr>
          <p:cNvPicPr>
            <a:picLocks noChangeAspect="1"/>
          </p:cNvPicPr>
          <p:nvPr/>
        </p:nvPicPr>
        <p:blipFill>
          <a:blip r:embed="rId3"/>
          <a:stretch>
            <a:fillRect/>
          </a:stretch>
        </p:blipFill>
        <p:spPr>
          <a:xfrm>
            <a:off x="5227609" y="1690687"/>
            <a:ext cx="6964392" cy="4990013"/>
          </a:xfrm>
          <a:prstGeom prst="rect">
            <a:avLst/>
          </a:prstGeom>
          <a:noFill/>
        </p:spPr>
      </p:pic>
    </p:spTree>
    <p:extLst>
      <p:ext uri="{BB962C8B-B14F-4D97-AF65-F5344CB8AC3E}">
        <p14:creationId xmlns:p14="http://schemas.microsoft.com/office/powerpoint/2010/main" val="80769490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AD9E-AFA4-45D3-8D47-F07B5D333221}"/>
              </a:ext>
            </a:extLst>
          </p:cNvPr>
          <p:cNvSpPr>
            <a:spLocks noGrp="1"/>
          </p:cNvSpPr>
          <p:nvPr>
            <p:ph type="title"/>
          </p:nvPr>
        </p:nvSpPr>
        <p:spPr>
          <a:xfrm>
            <a:off x="838200" y="365125"/>
            <a:ext cx="10467474" cy="1325563"/>
          </a:xfrm>
        </p:spPr>
        <p:txBody>
          <a:bodyPr anchor="ctr">
            <a:normAutofit/>
          </a:bodyPr>
          <a:lstStyle/>
          <a:p>
            <a:r>
              <a:rPr lang="en-GB" b="1" dirty="0"/>
              <a:t>Security Controls</a:t>
            </a:r>
            <a:r>
              <a:rPr lang="en-GB" dirty="0"/>
              <a:t/>
            </a:r>
            <a:br>
              <a:rPr lang="en-GB" dirty="0"/>
            </a:br>
            <a:endParaRPr lang="en-GB" dirty="0"/>
          </a:p>
        </p:txBody>
      </p:sp>
      <p:sp>
        <p:nvSpPr>
          <p:cNvPr id="3" name="Text Placeholder 2">
            <a:extLst>
              <a:ext uri="{FF2B5EF4-FFF2-40B4-BE49-F238E27FC236}">
                <a16:creationId xmlns:a16="http://schemas.microsoft.com/office/drawing/2014/main" id="{14E16A6F-8CC0-4901-B7A9-F53337BD160C}"/>
              </a:ext>
            </a:extLst>
          </p:cNvPr>
          <p:cNvSpPr>
            <a:spLocks noGrp="1"/>
          </p:cNvSpPr>
          <p:nvPr>
            <p:ph sz="half" idx="1"/>
          </p:nvPr>
        </p:nvSpPr>
        <p:spPr>
          <a:xfrm>
            <a:off x="189782" y="1825625"/>
            <a:ext cx="11911174" cy="4855076"/>
          </a:xfrm>
        </p:spPr>
        <p:txBody>
          <a:bodyPr>
            <a:normAutofit/>
          </a:bodyPr>
          <a:lstStyle/>
          <a:p>
            <a:r>
              <a:rPr lang="en-GB" b="1" dirty="0"/>
              <a:t>Security Controls</a:t>
            </a:r>
            <a:endParaRPr lang="en-GB" dirty="0"/>
          </a:p>
          <a:p>
            <a:r>
              <a:rPr lang="en-GB" dirty="0" smtClean="0"/>
              <a:t>To </a:t>
            </a:r>
            <a:r>
              <a:rPr lang="en-GB" dirty="0"/>
              <a:t>minimise likelihood of threats</a:t>
            </a:r>
          </a:p>
          <a:p>
            <a:pPr lvl="1"/>
            <a:r>
              <a:rPr lang="en-GB" sz="2600" dirty="0" smtClean="0"/>
              <a:t>Environments </a:t>
            </a:r>
            <a:r>
              <a:rPr lang="en-GB" sz="2600" dirty="0"/>
              <a:t>controls must ensure that software is developed and deployed in a secure manner as possible.</a:t>
            </a:r>
          </a:p>
          <a:p>
            <a:r>
              <a:rPr lang="en-GB" dirty="0" smtClean="0"/>
              <a:t>Security </a:t>
            </a:r>
            <a:r>
              <a:rPr lang="en-GB" dirty="0"/>
              <a:t>Controls are put in place to reduce the likelihood on a system breach or failure:</a:t>
            </a:r>
          </a:p>
          <a:p>
            <a:pPr lvl="1"/>
            <a:r>
              <a:rPr lang="en-GB" sz="3000" dirty="0" smtClean="0"/>
              <a:t>Improve </a:t>
            </a:r>
            <a:r>
              <a:rPr lang="en-GB" sz="3000" dirty="0"/>
              <a:t>the software quality (security)</a:t>
            </a:r>
          </a:p>
          <a:p>
            <a:pPr lvl="1"/>
            <a:r>
              <a:rPr lang="en-GB" sz="3000" dirty="0" smtClean="0"/>
              <a:t>Harden </a:t>
            </a:r>
            <a:r>
              <a:rPr lang="en-GB" sz="3000" dirty="0"/>
              <a:t>the environment in which the software is deployed</a:t>
            </a:r>
          </a:p>
          <a:p>
            <a:pPr lvl="1"/>
            <a:r>
              <a:rPr lang="en-GB" sz="3000" dirty="0" smtClean="0"/>
              <a:t>Upgrade </a:t>
            </a:r>
            <a:r>
              <a:rPr lang="en-GB" sz="3000" dirty="0"/>
              <a:t>paths –patch management</a:t>
            </a:r>
          </a:p>
          <a:p>
            <a:pPr lvl="1"/>
            <a:r>
              <a:rPr lang="en-GB" sz="3000" dirty="0" smtClean="0"/>
              <a:t>Policies</a:t>
            </a:r>
            <a:r>
              <a:rPr lang="en-GB" sz="3000" dirty="0"/>
              <a:t>, procedures, standards</a:t>
            </a:r>
          </a:p>
          <a:p>
            <a:endParaRPr lang="en-GB" dirty="0"/>
          </a:p>
        </p:txBody>
      </p:sp>
    </p:spTree>
    <p:extLst>
      <p:ext uri="{BB962C8B-B14F-4D97-AF65-F5344CB8AC3E}">
        <p14:creationId xmlns:p14="http://schemas.microsoft.com/office/powerpoint/2010/main" val="1423608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D02C-6834-4174-B85B-60606A95B1AE}"/>
              </a:ext>
            </a:extLst>
          </p:cNvPr>
          <p:cNvSpPr>
            <a:spLocks noGrp="1"/>
          </p:cNvSpPr>
          <p:nvPr>
            <p:ph type="title"/>
          </p:nvPr>
        </p:nvSpPr>
        <p:spPr/>
        <p:txBody>
          <a:bodyPr/>
          <a:lstStyle/>
          <a:p>
            <a:r>
              <a:rPr lang="en-GB" dirty="0"/>
              <a:t>TLS</a:t>
            </a:r>
          </a:p>
        </p:txBody>
      </p:sp>
      <p:sp>
        <p:nvSpPr>
          <p:cNvPr id="3" name="Content Placeholder 2">
            <a:extLst>
              <a:ext uri="{FF2B5EF4-FFF2-40B4-BE49-F238E27FC236}">
                <a16:creationId xmlns:a16="http://schemas.microsoft.com/office/drawing/2014/main" id="{EE2EFE22-DE59-46F6-980B-22CD318F3D55}"/>
              </a:ext>
            </a:extLst>
          </p:cNvPr>
          <p:cNvSpPr>
            <a:spLocks noGrp="1"/>
          </p:cNvSpPr>
          <p:nvPr>
            <p:ph idx="1"/>
          </p:nvPr>
        </p:nvSpPr>
        <p:spPr/>
        <p:txBody>
          <a:bodyPr>
            <a:normAutofit lnSpcReduction="10000"/>
          </a:bodyPr>
          <a:lstStyle/>
          <a:p>
            <a:r>
              <a:rPr lang="en-GB" dirty="0"/>
              <a:t>TLS is composed of two layers</a:t>
            </a:r>
            <a:r>
              <a:rPr lang="en-GB" dirty="0" smtClean="0"/>
              <a:t>:</a:t>
            </a:r>
          </a:p>
          <a:p>
            <a:pPr lvl="1"/>
            <a:r>
              <a:rPr lang="en-GB" dirty="0" smtClean="0"/>
              <a:t> </a:t>
            </a:r>
            <a:r>
              <a:rPr lang="en-GB" dirty="0"/>
              <a:t>the TLS record protocol and </a:t>
            </a:r>
            <a:endParaRPr lang="en-GB" dirty="0" smtClean="0"/>
          </a:p>
          <a:p>
            <a:pPr lvl="1"/>
            <a:r>
              <a:rPr lang="en-GB" dirty="0" smtClean="0"/>
              <a:t>the </a:t>
            </a:r>
            <a:r>
              <a:rPr lang="en-GB" dirty="0"/>
              <a:t>TLS handshake protocol</a:t>
            </a:r>
            <a:r>
              <a:rPr lang="en-GB" dirty="0" smtClean="0"/>
              <a:t>.</a:t>
            </a:r>
          </a:p>
          <a:p>
            <a:r>
              <a:rPr lang="en-GB" dirty="0" smtClean="0"/>
              <a:t> </a:t>
            </a:r>
            <a:r>
              <a:rPr lang="en-GB" dirty="0"/>
              <a:t>The record protocol provides connection security, while the handshake protocol allows the </a:t>
            </a:r>
            <a:r>
              <a:rPr lang="en-GB" dirty="0" smtClean="0"/>
              <a:t>Server and client </a:t>
            </a:r>
            <a:r>
              <a:rPr lang="en-GB" dirty="0"/>
              <a:t> to authenticate each other and to </a:t>
            </a:r>
            <a:r>
              <a:rPr lang="en-GB" dirty="0" smtClean="0"/>
              <a:t>negotiate encryption</a:t>
            </a:r>
            <a:r>
              <a:rPr lang="en-GB" dirty="0"/>
              <a:t> algorithms </a:t>
            </a:r>
            <a:r>
              <a:rPr lang="en-GB" dirty="0" smtClean="0"/>
              <a:t>and cryptographic keys </a:t>
            </a:r>
            <a:r>
              <a:rPr lang="en-GB" dirty="0"/>
              <a:t>before any data is exchanged</a:t>
            </a:r>
            <a:r>
              <a:rPr lang="en-GB" dirty="0" smtClean="0"/>
              <a:t>.</a:t>
            </a:r>
          </a:p>
          <a:p>
            <a:r>
              <a:rPr lang="en-GB" dirty="0"/>
              <a:t>The TLS handshake is a multi-step process.  A basic TLS handshake involves the client and server sending “hello” messages, and the exchange of keys, cipher message and a finish message. The multi-step process is what makes TLS flexible enough to use in different applications because the format and order of exchange can be modified.</a:t>
            </a:r>
            <a:endParaRPr lang="en-GB" dirty="0" smtClean="0"/>
          </a:p>
        </p:txBody>
      </p:sp>
    </p:spTree>
    <p:extLst>
      <p:ext uri="{BB962C8B-B14F-4D97-AF65-F5344CB8AC3E}">
        <p14:creationId xmlns:p14="http://schemas.microsoft.com/office/powerpoint/2010/main" val="3530409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D02C-6834-4174-B85B-60606A95B1AE}"/>
              </a:ext>
            </a:extLst>
          </p:cNvPr>
          <p:cNvSpPr>
            <a:spLocks noGrp="1"/>
          </p:cNvSpPr>
          <p:nvPr>
            <p:ph type="title"/>
          </p:nvPr>
        </p:nvSpPr>
        <p:spPr/>
        <p:txBody>
          <a:bodyPr/>
          <a:lstStyle/>
          <a:p>
            <a:r>
              <a:rPr lang="en-GB" dirty="0" smtClean="0"/>
              <a:t>TLS Benefits</a:t>
            </a:r>
            <a:endParaRPr lang="en-GB" dirty="0"/>
          </a:p>
        </p:txBody>
      </p:sp>
      <p:sp>
        <p:nvSpPr>
          <p:cNvPr id="3" name="Content Placeholder 2">
            <a:extLst>
              <a:ext uri="{FF2B5EF4-FFF2-40B4-BE49-F238E27FC236}">
                <a16:creationId xmlns:a16="http://schemas.microsoft.com/office/drawing/2014/main" id="{EE2EFE22-DE59-46F6-980B-22CD318F3D55}"/>
              </a:ext>
            </a:extLst>
          </p:cNvPr>
          <p:cNvSpPr>
            <a:spLocks noGrp="1"/>
          </p:cNvSpPr>
          <p:nvPr>
            <p:ph idx="1"/>
          </p:nvPr>
        </p:nvSpPr>
        <p:spPr/>
        <p:txBody>
          <a:bodyPr>
            <a:normAutofit/>
          </a:bodyPr>
          <a:lstStyle/>
          <a:p>
            <a:r>
              <a:rPr lang="en-GB" b="1" dirty="0" smtClean="0"/>
              <a:t> </a:t>
            </a:r>
            <a:r>
              <a:rPr lang="en-GB" b="1" dirty="0"/>
              <a:t>Data </a:t>
            </a:r>
            <a:r>
              <a:rPr lang="en-GB" b="1" dirty="0" smtClean="0"/>
              <a:t>Integrity</a:t>
            </a:r>
          </a:p>
          <a:p>
            <a:r>
              <a:rPr lang="en-GB" b="1" dirty="0" smtClean="0"/>
              <a:t>Trustworthy</a:t>
            </a:r>
          </a:p>
          <a:p>
            <a:r>
              <a:rPr lang="en-GB" b="1" dirty="0" smtClean="0"/>
              <a:t>Security</a:t>
            </a:r>
          </a:p>
          <a:p>
            <a:r>
              <a:rPr lang="en-GB" b="1" dirty="0" smtClean="0"/>
              <a:t>Malware Prevention</a:t>
            </a:r>
          </a:p>
          <a:p>
            <a:r>
              <a:rPr lang="en-GB" b="1" dirty="0" err="1" smtClean="0"/>
              <a:t>Granukar</a:t>
            </a:r>
            <a:r>
              <a:rPr lang="en-GB" b="1" dirty="0" smtClean="0"/>
              <a:t> Control through </a:t>
            </a:r>
            <a:r>
              <a:rPr lang="en-GB" b="1" smtClean="0"/>
              <a:t>Alert System</a:t>
            </a:r>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116108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D02C-6834-4174-B85B-60606A95B1AE}"/>
              </a:ext>
            </a:extLst>
          </p:cNvPr>
          <p:cNvSpPr>
            <a:spLocks noGrp="1"/>
          </p:cNvSpPr>
          <p:nvPr>
            <p:ph type="title"/>
          </p:nvPr>
        </p:nvSpPr>
        <p:spPr/>
        <p:txBody>
          <a:bodyPr/>
          <a:lstStyle/>
          <a:p>
            <a:r>
              <a:rPr lang="en-GB" dirty="0"/>
              <a:t>TLS</a:t>
            </a:r>
          </a:p>
        </p:txBody>
      </p:sp>
      <p:sp>
        <p:nvSpPr>
          <p:cNvPr id="3" name="Content Placeholder 2">
            <a:extLst>
              <a:ext uri="{FF2B5EF4-FFF2-40B4-BE49-F238E27FC236}">
                <a16:creationId xmlns:a16="http://schemas.microsoft.com/office/drawing/2014/main" id="{EE2EFE22-DE59-46F6-980B-22CD318F3D55}"/>
              </a:ext>
            </a:extLst>
          </p:cNvPr>
          <p:cNvSpPr>
            <a:spLocks noGrp="1"/>
          </p:cNvSpPr>
          <p:nvPr>
            <p:ph idx="1"/>
          </p:nvPr>
        </p:nvSpPr>
        <p:spPr/>
        <p:txBody>
          <a:bodyPr/>
          <a:lstStyle/>
          <a:p>
            <a:r>
              <a:rPr lang="en-GB" dirty="0" smtClean="0"/>
              <a:t>Discussion </a:t>
            </a:r>
          </a:p>
          <a:p>
            <a:r>
              <a:rPr lang="en-GB" dirty="0" smtClean="0"/>
              <a:t>Research the various  TLS attacks that have happened in the recent past and how they can be prevented??</a:t>
            </a:r>
            <a:endParaRPr lang="en-GB" dirty="0"/>
          </a:p>
        </p:txBody>
      </p:sp>
    </p:spTree>
    <p:extLst>
      <p:ext uri="{BB962C8B-B14F-4D97-AF65-F5344CB8AC3E}">
        <p14:creationId xmlns:p14="http://schemas.microsoft.com/office/powerpoint/2010/main" val="2999435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SSH </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p:txBody>
          <a:bodyPr>
            <a:normAutofit/>
          </a:bodyPr>
          <a:lstStyle/>
          <a:p>
            <a:r>
              <a:rPr lang="en-US" altLang="en-US" dirty="0"/>
              <a:t>‘</a:t>
            </a:r>
            <a:r>
              <a:rPr lang="en-US" altLang="en-US" i="1" dirty="0"/>
              <a:t>Secure shell is a de facto standard for remote logins and encrypted file transfers</a:t>
            </a:r>
            <a:r>
              <a:rPr lang="en-US" altLang="en-US" dirty="0"/>
              <a:t>.’ [SSH communications </a:t>
            </a:r>
            <a:r>
              <a:rPr lang="en-US" altLang="en-US" dirty="0" err="1"/>
              <a:t>inc.</a:t>
            </a:r>
            <a:r>
              <a:rPr lang="en-US" altLang="en-US" dirty="0"/>
              <a:t>]</a:t>
            </a:r>
          </a:p>
          <a:p>
            <a:r>
              <a:rPr lang="en-US" altLang="en-US" dirty="0" smtClean="0"/>
              <a:t>It </a:t>
            </a:r>
            <a:r>
              <a:rPr lang="en-US" altLang="en-US" dirty="0"/>
              <a:t>provides authentication and encryption for business critical applications to work securely over the internet.</a:t>
            </a:r>
          </a:p>
          <a:p>
            <a:r>
              <a:rPr lang="en-US" altLang="en-US" dirty="0"/>
              <a:t>Originally introduced for UNIX terminals as a replacement for the insecure remote access “Berkeley services" , viz. </a:t>
            </a:r>
            <a:r>
              <a:rPr lang="en-US" altLang="en-US" dirty="0" err="1"/>
              <a:t>rsh</a:t>
            </a:r>
            <a:r>
              <a:rPr lang="en-US" altLang="en-US" dirty="0"/>
              <a:t>, rlogin, </a:t>
            </a:r>
            <a:r>
              <a:rPr lang="en-US" altLang="en-US" dirty="0" err="1"/>
              <a:t>rcp</a:t>
            </a:r>
            <a:r>
              <a:rPr lang="en-US" altLang="en-US" dirty="0"/>
              <a:t>, telnet, etc.</a:t>
            </a:r>
          </a:p>
          <a:p>
            <a:r>
              <a:rPr lang="en-US" altLang="en-US" dirty="0" smtClean="0"/>
              <a:t>It </a:t>
            </a:r>
            <a:r>
              <a:rPr lang="en-US" altLang="en-US" dirty="0"/>
              <a:t>is a layer over TCP/IP and runs on the port 22. </a:t>
            </a:r>
          </a:p>
          <a:p>
            <a:endParaRPr lang="en-GB" dirty="0"/>
          </a:p>
        </p:txBody>
      </p:sp>
    </p:spTree>
    <p:extLst>
      <p:ext uri="{BB962C8B-B14F-4D97-AF65-F5344CB8AC3E}">
        <p14:creationId xmlns:p14="http://schemas.microsoft.com/office/powerpoint/2010/main" val="470530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F93C75-D3E3-48BF-A1F6-ED83B23FF709}"/>
              </a:ext>
            </a:extLst>
          </p:cNvPr>
          <p:cNvSpPr>
            <a:spLocks noGrp="1"/>
          </p:cNvSpPr>
          <p:nvPr>
            <p:ph type="title"/>
          </p:nvPr>
        </p:nvSpPr>
        <p:spPr/>
        <p:txBody>
          <a:bodyPr/>
          <a:lstStyle/>
          <a:p>
            <a:r>
              <a:rPr lang="en-GB" dirty="0" err="1"/>
              <a:t>IPSec</a:t>
            </a:r>
            <a:endParaRPr lang="en-GB" dirty="0"/>
          </a:p>
        </p:txBody>
      </p:sp>
      <p:sp>
        <p:nvSpPr>
          <p:cNvPr id="5" name="Content Placeholder 4">
            <a:extLst>
              <a:ext uri="{FF2B5EF4-FFF2-40B4-BE49-F238E27FC236}">
                <a16:creationId xmlns:a16="http://schemas.microsoft.com/office/drawing/2014/main" id="{E22BFEAC-579F-49F4-A831-02A15670F412}"/>
              </a:ext>
            </a:extLst>
          </p:cNvPr>
          <p:cNvSpPr>
            <a:spLocks noGrp="1"/>
          </p:cNvSpPr>
          <p:nvPr>
            <p:ph idx="1"/>
          </p:nvPr>
        </p:nvSpPr>
        <p:spPr/>
        <p:txBody>
          <a:bodyPr/>
          <a:lstStyle/>
          <a:p>
            <a:r>
              <a:rPr lang="en-GB" dirty="0"/>
              <a:t>The IP security protocol, more commonly known as IPsec, provides security at the network </a:t>
            </a:r>
            <a:r>
              <a:rPr lang="en-GB" dirty="0" smtClean="0"/>
              <a:t>layer</a:t>
            </a:r>
          </a:p>
          <a:p>
            <a:r>
              <a:rPr lang="en-GB" dirty="0" smtClean="0"/>
              <a:t>IPsec </a:t>
            </a:r>
            <a:r>
              <a:rPr lang="en-GB" dirty="0"/>
              <a:t>secures IP datagrams between any two network-layer entities, including hosts and </a:t>
            </a:r>
            <a:r>
              <a:rPr lang="en-GB" dirty="0" smtClean="0"/>
              <a:t>routers</a:t>
            </a:r>
            <a:endParaRPr lang="en-GB" dirty="0"/>
          </a:p>
        </p:txBody>
      </p:sp>
    </p:spTree>
    <p:extLst>
      <p:ext uri="{BB962C8B-B14F-4D97-AF65-F5344CB8AC3E}">
        <p14:creationId xmlns:p14="http://schemas.microsoft.com/office/powerpoint/2010/main" val="2953378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SSH History</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p:txBody>
          <a:bodyPr/>
          <a:lstStyle/>
          <a:p>
            <a:r>
              <a:rPr lang="en-US" altLang="en-US" dirty="0"/>
              <a:t>SSH-1 designed in 1995 by </a:t>
            </a:r>
            <a:r>
              <a:rPr lang="en-US" altLang="en-US" dirty="0" err="1"/>
              <a:t>Tatu</a:t>
            </a:r>
            <a:r>
              <a:rPr lang="en-US" altLang="en-US" dirty="0"/>
              <a:t> </a:t>
            </a:r>
            <a:r>
              <a:rPr lang="en-US" altLang="en-US" dirty="0" err="1"/>
              <a:t>Ylönen</a:t>
            </a:r>
            <a:endParaRPr lang="en-US" altLang="en-US" dirty="0"/>
          </a:p>
          <a:p>
            <a:pPr lvl="1"/>
            <a:r>
              <a:rPr lang="en-US" altLang="en-US" dirty="0"/>
              <a:t>In response to a password-sniffing attack</a:t>
            </a:r>
          </a:p>
          <a:p>
            <a:pPr lvl="1"/>
            <a:r>
              <a:rPr lang="en-US" altLang="en-US" dirty="0"/>
              <a:t>Replacement for rlogin, telnet, and </a:t>
            </a:r>
            <a:r>
              <a:rPr lang="en-US" altLang="en-US" dirty="0" err="1"/>
              <a:t>rsh</a:t>
            </a:r>
            <a:endParaRPr lang="en-US" altLang="en-US" dirty="0"/>
          </a:p>
          <a:p>
            <a:pPr lvl="1"/>
            <a:r>
              <a:rPr lang="en-US" altLang="en-US" dirty="0"/>
              <a:t>Released as freeware in July 1995</a:t>
            </a:r>
          </a:p>
          <a:p>
            <a:pPr marL="457200" lvl="1" indent="0">
              <a:buNone/>
            </a:pPr>
            <a:endParaRPr lang="en-US" altLang="en-US" dirty="0"/>
          </a:p>
          <a:p>
            <a:r>
              <a:rPr lang="en-US" altLang="en-US" dirty="0" err="1"/>
              <a:t>Ylönen</a:t>
            </a:r>
            <a:r>
              <a:rPr lang="en-US" altLang="en-US" dirty="0"/>
              <a:t> founded SSH Communications Security in December 1995</a:t>
            </a:r>
          </a:p>
          <a:p>
            <a:endParaRPr lang="en-GB" dirty="0"/>
          </a:p>
        </p:txBody>
      </p:sp>
    </p:spTree>
    <p:extLst>
      <p:ext uri="{BB962C8B-B14F-4D97-AF65-F5344CB8AC3E}">
        <p14:creationId xmlns:p14="http://schemas.microsoft.com/office/powerpoint/2010/main" val="1339126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SSH Flavours</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p:txBody>
          <a:bodyPr/>
          <a:lstStyle/>
          <a:p>
            <a:r>
              <a:rPr lang="en-US" altLang="en-US" dirty="0"/>
              <a:t>There are two incompatible versions of the SSH protocol: SSH-1 and SSH-2</a:t>
            </a:r>
          </a:p>
          <a:p>
            <a:r>
              <a:rPr lang="en-US" altLang="en-US" dirty="0"/>
              <a:t>SSH-2 was introduced in order to fix several bugs in SSH-1 and also includes several new features</a:t>
            </a:r>
          </a:p>
          <a:p>
            <a:r>
              <a:rPr lang="en-US" altLang="en-US" dirty="0"/>
              <a:t>Both versions have technical glitches and are vulnerable to known attacks </a:t>
            </a:r>
          </a:p>
          <a:p>
            <a:r>
              <a:rPr lang="en-US" altLang="en-US" dirty="0" err="1" smtClean="0"/>
              <a:t>OpenSSH</a:t>
            </a:r>
            <a:r>
              <a:rPr lang="en-US" altLang="en-US" dirty="0" smtClean="0"/>
              <a:t> </a:t>
            </a:r>
            <a:r>
              <a:rPr lang="en-US" altLang="en-US" dirty="0"/>
              <a:t>is a free version of the SSH with open source code development. It supports both the versions and mainly used in UNIX environment.</a:t>
            </a:r>
          </a:p>
          <a:p>
            <a:endParaRPr lang="en-GB" dirty="0"/>
          </a:p>
        </p:txBody>
      </p:sp>
    </p:spTree>
    <p:extLst>
      <p:ext uri="{BB962C8B-B14F-4D97-AF65-F5344CB8AC3E}">
        <p14:creationId xmlns:p14="http://schemas.microsoft.com/office/powerpoint/2010/main" val="1207718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SSH 1 Vs SSH 2 </a:t>
            </a:r>
            <a:endParaRPr lang="en-GB" dirty="0"/>
          </a:p>
        </p:txBody>
      </p:sp>
      <p:pic>
        <p:nvPicPr>
          <p:cNvPr id="4" name="Content Placeholder 3"/>
          <p:cNvPicPr>
            <a:picLocks noGrp="1" noChangeAspect="1"/>
          </p:cNvPicPr>
          <p:nvPr>
            <p:ph idx="1"/>
          </p:nvPr>
        </p:nvPicPr>
        <p:blipFill>
          <a:blip r:embed="rId3"/>
          <a:stretch>
            <a:fillRect/>
          </a:stretch>
        </p:blipFill>
        <p:spPr>
          <a:xfrm>
            <a:off x="2407444" y="1993106"/>
            <a:ext cx="7400925" cy="4600575"/>
          </a:xfrm>
          <a:prstGeom prst="rect">
            <a:avLst/>
          </a:prstGeom>
        </p:spPr>
      </p:pic>
    </p:spTree>
    <p:extLst>
      <p:ext uri="{BB962C8B-B14F-4D97-AF65-F5344CB8AC3E}">
        <p14:creationId xmlns:p14="http://schemas.microsoft.com/office/powerpoint/2010/main" val="329139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 FTP</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p:txBody>
          <a:bodyPr/>
          <a:lstStyle/>
          <a:p>
            <a:r>
              <a:rPr lang="en-GB" dirty="0"/>
              <a:t>FTP transfer data in plaintext </a:t>
            </a:r>
          </a:p>
          <a:p>
            <a:pPr marL="0" indent="0">
              <a:buNone/>
            </a:pPr>
            <a:endParaRPr lang="en-GB" dirty="0"/>
          </a:p>
          <a:p>
            <a:r>
              <a:rPr lang="en-GB" dirty="0"/>
              <a:t>FTP does not encrypt its traffic </a:t>
            </a:r>
          </a:p>
          <a:p>
            <a:pPr marL="0" indent="0">
              <a:buNone/>
            </a:pPr>
            <a:endParaRPr lang="en-GB" dirty="0"/>
          </a:p>
          <a:p>
            <a:r>
              <a:rPr lang="en-GB" dirty="0"/>
              <a:t>Username, password, commands and data can be </a:t>
            </a:r>
          </a:p>
          <a:p>
            <a:pPr marL="0" indent="0">
              <a:buNone/>
            </a:pPr>
            <a:r>
              <a:rPr lang="en-GB" dirty="0" smtClean="0"/>
              <a:t> read </a:t>
            </a:r>
            <a:r>
              <a:rPr lang="en-GB" dirty="0"/>
              <a:t>by anyone (man in-the-middle attack)</a:t>
            </a:r>
          </a:p>
          <a:p>
            <a:pPr marL="0" indent="0">
              <a:buNone/>
            </a:pPr>
            <a:r>
              <a:rPr lang="en-GB" dirty="0"/>
              <a:t/>
            </a:r>
            <a:br>
              <a:rPr lang="en-GB" dirty="0"/>
            </a:br>
            <a:endParaRPr lang="en-US" altLang="en-US" sz="1900" dirty="0"/>
          </a:p>
        </p:txBody>
      </p:sp>
    </p:spTree>
    <p:extLst>
      <p:ext uri="{BB962C8B-B14F-4D97-AF65-F5344CB8AC3E}">
        <p14:creationId xmlns:p14="http://schemas.microsoft.com/office/powerpoint/2010/main" val="3319175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 FTPS</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a:xfrm>
            <a:off x="312820" y="1433740"/>
            <a:ext cx="11590421" cy="5424260"/>
          </a:xfrm>
        </p:spPr>
        <p:txBody>
          <a:bodyPr>
            <a:normAutofit/>
          </a:bodyPr>
          <a:lstStyle/>
          <a:p>
            <a:r>
              <a:rPr lang="en-GB" dirty="0" smtClean="0"/>
              <a:t>FTPS is called  File Transfer Protocol Secure </a:t>
            </a:r>
          </a:p>
          <a:p>
            <a:pPr marL="457200" lvl="1" indent="0">
              <a:buNone/>
            </a:pPr>
            <a:r>
              <a:rPr lang="en-GB" sz="3200" dirty="0" smtClean="0"/>
              <a:t>•It is an extension to the commonly used File Transfer Protocol </a:t>
            </a:r>
          </a:p>
          <a:p>
            <a:pPr marL="457200" lvl="1" indent="0">
              <a:buNone/>
            </a:pPr>
            <a:r>
              <a:rPr lang="en-GB" sz="3200" dirty="0" smtClean="0"/>
              <a:t>•Add support for TLS and  SSL cryptographic  protocols </a:t>
            </a:r>
          </a:p>
          <a:p>
            <a:pPr marL="457200" lvl="1" indent="0">
              <a:buNone/>
            </a:pPr>
            <a:r>
              <a:rPr lang="en-GB" sz="3200" dirty="0" smtClean="0"/>
              <a:t>•Making FTP safer and easy to use</a:t>
            </a:r>
            <a:endParaRPr lang="en-GB" sz="3200" dirty="0"/>
          </a:p>
        </p:txBody>
      </p:sp>
      <p:pic>
        <p:nvPicPr>
          <p:cNvPr id="4" name="Picture 3"/>
          <p:cNvPicPr>
            <a:picLocks noChangeAspect="1"/>
          </p:cNvPicPr>
          <p:nvPr/>
        </p:nvPicPr>
        <p:blipFill>
          <a:blip r:embed="rId3"/>
          <a:stretch>
            <a:fillRect/>
          </a:stretch>
        </p:blipFill>
        <p:spPr>
          <a:xfrm>
            <a:off x="2611582" y="3505199"/>
            <a:ext cx="5392387" cy="3352024"/>
          </a:xfrm>
          <a:prstGeom prst="rect">
            <a:avLst/>
          </a:prstGeom>
        </p:spPr>
      </p:pic>
    </p:spTree>
    <p:extLst>
      <p:ext uri="{BB962C8B-B14F-4D97-AF65-F5344CB8AC3E}">
        <p14:creationId xmlns:p14="http://schemas.microsoft.com/office/powerpoint/2010/main" val="510137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 FTPS</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a:xfrm>
            <a:off x="312820" y="1433740"/>
            <a:ext cx="11590421" cy="5424260"/>
          </a:xfrm>
        </p:spPr>
        <p:txBody>
          <a:bodyPr>
            <a:normAutofit/>
          </a:bodyPr>
          <a:lstStyle/>
          <a:p>
            <a:r>
              <a:rPr lang="en-GB" dirty="0"/>
              <a:t>FTPS is called  File Transfer Protocol Secure </a:t>
            </a:r>
          </a:p>
          <a:p>
            <a:pPr marL="457200" lvl="1" indent="0">
              <a:buNone/>
            </a:pPr>
            <a:r>
              <a:rPr lang="en-GB" sz="3200" dirty="0"/>
              <a:t>•It is an extension to the commonly used File Transfer Protocol </a:t>
            </a:r>
          </a:p>
          <a:p>
            <a:pPr marL="457200" lvl="1" indent="0">
              <a:buNone/>
            </a:pPr>
            <a:r>
              <a:rPr lang="en-GB" sz="3200" dirty="0"/>
              <a:t>•Add support for TLS and  SSL cryptographic  protocols </a:t>
            </a:r>
          </a:p>
          <a:p>
            <a:pPr marL="457200" lvl="1" indent="0">
              <a:buNone/>
            </a:pPr>
            <a:r>
              <a:rPr lang="en-GB" sz="3200" dirty="0"/>
              <a:t>•Making FTP safer and easy to use</a:t>
            </a:r>
          </a:p>
        </p:txBody>
      </p:sp>
      <p:pic>
        <p:nvPicPr>
          <p:cNvPr id="4" name="Picture 3"/>
          <p:cNvPicPr>
            <a:picLocks noChangeAspect="1"/>
          </p:cNvPicPr>
          <p:nvPr/>
        </p:nvPicPr>
        <p:blipFill>
          <a:blip r:embed="rId3"/>
          <a:stretch>
            <a:fillRect/>
          </a:stretch>
        </p:blipFill>
        <p:spPr>
          <a:xfrm>
            <a:off x="2611582" y="3505199"/>
            <a:ext cx="5392387" cy="3352024"/>
          </a:xfrm>
          <a:prstGeom prst="rect">
            <a:avLst/>
          </a:prstGeom>
        </p:spPr>
      </p:pic>
    </p:spTree>
    <p:extLst>
      <p:ext uri="{BB962C8B-B14F-4D97-AF65-F5344CB8AC3E}">
        <p14:creationId xmlns:p14="http://schemas.microsoft.com/office/powerpoint/2010/main" val="2972776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 FTPS Pros</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p:txBody>
          <a:bodyPr>
            <a:normAutofit/>
          </a:bodyPr>
          <a:lstStyle/>
          <a:p>
            <a:r>
              <a:rPr lang="en-GB" dirty="0"/>
              <a:t>Widely </a:t>
            </a:r>
            <a:r>
              <a:rPr lang="en-GB" dirty="0" smtClean="0"/>
              <a:t>known and used</a:t>
            </a:r>
            <a:endParaRPr lang="en-GB" dirty="0"/>
          </a:p>
          <a:p>
            <a:pPr marL="0" indent="0">
              <a:buNone/>
            </a:pPr>
            <a:endParaRPr lang="en-GB" dirty="0"/>
          </a:p>
          <a:p>
            <a:r>
              <a:rPr lang="en-GB" dirty="0"/>
              <a:t>SSL/TLS has good </a:t>
            </a:r>
            <a:r>
              <a:rPr lang="en-GB" dirty="0" smtClean="0"/>
              <a:t>authentication </a:t>
            </a:r>
            <a:r>
              <a:rPr lang="en-GB" dirty="0"/>
              <a:t>mechanisms</a:t>
            </a:r>
          </a:p>
          <a:p>
            <a:pPr marL="0" indent="0">
              <a:buNone/>
            </a:pPr>
            <a:endParaRPr lang="en-GB" dirty="0"/>
          </a:p>
          <a:p>
            <a:r>
              <a:rPr lang="en-GB" dirty="0" smtClean="0"/>
              <a:t>FTP and </a:t>
            </a:r>
            <a:r>
              <a:rPr lang="en-GB" dirty="0"/>
              <a:t> </a:t>
            </a:r>
            <a:r>
              <a:rPr lang="en-GB" dirty="0" smtClean="0"/>
              <a:t>SSL/TLS</a:t>
            </a:r>
            <a:r>
              <a:rPr lang="en-GB" dirty="0"/>
              <a:t> </a:t>
            </a:r>
            <a:r>
              <a:rPr lang="en-GB" dirty="0" smtClean="0"/>
              <a:t>support </a:t>
            </a:r>
            <a:r>
              <a:rPr lang="en-GB" dirty="0"/>
              <a:t>is built into many </a:t>
            </a:r>
            <a:r>
              <a:rPr lang="en-GB" dirty="0" smtClean="0"/>
              <a:t> internet </a:t>
            </a:r>
            <a:r>
              <a:rPr lang="en-GB" dirty="0"/>
              <a:t>communication frameworks</a:t>
            </a:r>
          </a:p>
          <a:p>
            <a:pPr marL="0" indent="0">
              <a:buNone/>
            </a:pPr>
            <a:r>
              <a:rPr lang="en-GB" dirty="0"/>
              <a:t/>
            </a:r>
            <a:br>
              <a:rPr lang="en-GB" dirty="0"/>
            </a:br>
            <a:endParaRPr lang="en-GB" sz="3200" dirty="0"/>
          </a:p>
        </p:txBody>
      </p:sp>
    </p:spTree>
    <p:extLst>
      <p:ext uri="{BB962C8B-B14F-4D97-AF65-F5344CB8AC3E}">
        <p14:creationId xmlns:p14="http://schemas.microsoft.com/office/powerpoint/2010/main" val="2843168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 FTPS Cons</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p:txBody>
          <a:bodyPr>
            <a:normAutofit/>
          </a:bodyPr>
          <a:lstStyle/>
          <a:p>
            <a:r>
              <a:rPr lang="en-GB" dirty="0"/>
              <a:t>Require </a:t>
            </a:r>
            <a:r>
              <a:rPr lang="en-GB" dirty="0" smtClean="0"/>
              <a:t> extra </a:t>
            </a:r>
            <a:r>
              <a:rPr lang="en-GB" dirty="0"/>
              <a:t>CPU </a:t>
            </a:r>
            <a:r>
              <a:rPr lang="en-GB" dirty="0" smtClean="0"/>
              <a:t>power and time</a:t>
            </a:r>
            <a:r>
              <a:rPr lang="en-GB" dirty="0"/>
              <a:t> </a:t>
            </a:r>
            <a:r>
              <a:rPr lang="en-GB" dirty="0" smtClean="0"/>
              <a:t>to </a:t>
            </a:r>
            <a:r>
              <a:rPr lang="en-GB" dirty="0"/>
              <a:t>encrypt and </a:t>
            </a:r>
            <a:r>
              <a:rPr lang="en-GB" dirty="0" smtClean="0"/>
              <a:t>decrypt </a:t>
            </a:r>
          </a:p>
          <a:p>
            <a:pPr marL="0" indent="0">
              <a:buNone/>
            </a:pPr>
            <a:endParaRPr lang="en-GB" dirty="0" smtClean="0"/>
          </a:p>
          <a:p>
            <a:r>
              <a:rPr lang="en-GB" dirty="0" smtClean="0"/>
              <a:t>Not </a:t>
            </a:r>
            <a:r>
              <a:rPr lang="en-GB" dirty="0"/>
              <a:t>all FTP servers support </a:t>
            </a:r>
            <a:r>
              <a:rPr lang="en-GB" dirty="0" smtClean="0"/>
              <a:t> SSL/TLS</a:t>
            </a:r>
            <a:endParaRPr lang="en-GB" dirty="0"/>
          </a:p>
          <a:p>
            <a:pPr marL="0" indent="0">
              <a:buNone/>
            </a:pPr>
            <a:endParaRPr lang="en-GB" dirty="0"/>
          </a:p>
          <a:p>
            <a:r>
              <a:rPr lang="en-GB" dirty="0"/>
              <a:t>Not a standard way to </a:t>
            </a:r>
            <a:r>
              <a:rPr lang="en-GB" dirty="0" smtClean="0"/>
              <a:t>get </a:t>
            </a:r>
            <a:r>
              <a:rPr lang="en-GB" dirty="0"/>
              <a:t>and change </a:t>
            </a:r>
            <a:r>
              <a:rPr lang="en-GB" dirty="0" smtClean="0"/>
              <a:t>file and directory </a:t>
            </a:r>
            <a:r>
              <a:rPr lang="en-GB" dirty="0"/>
              <a:t>attributes</a:t>
            </a:r>
          </a:p>
          <a:p>
            <a:pPr marL="0" indent="0">
              <a:buNone/>
            </a:pPr>
            <a:r>
              <a:rPr lang="en-GB" dirty="0"/>
              <a:t/>
            </a:r>
            <a:br>
              <a:rPr lang="en-GB" dirty="0"/>
            </a:br>
            <a:endParaRPr lang="en-GB" sz="3200" dirty="0"/>
          </a:p>
        </p:txBody>
      </p:sp>
    </p:spTree>
    <p:extLst>
      <p:ext uri="{BB962C8B-B14F-4D97-AF65-F5344CB8AC3E}">
        <p14:creationId xmlns:p14="http://schemas.microsoft.com/office/powerpoint/2010/main" val="2273269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Why  SFTP (SSH File Transfer)</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a:xfrm>
            <a:off x="312820" y="1326862"/>
            <a:ext cx="11590421" cy="4935956"/>
          </a:xfrm>
        </p:spPr>
        <p:txBody>
          <a:bodyPr>
            <a:normAutofit/>
          </a:bodyPr>
          <a:lstStyle/>
          <a:p>
            <a:r>
              <a:rPr lang="en-GB" dirty="0"/>
              <a:t>SSH File Transfer Protocol (also Secret File Transfer Protocol</a:t>
            </a:r>
            <a:r>
              <a:rPr lang="en-GB" dirty="0" smtClean="0"/>
              <a:t>, Secure </a:t>
            </a:r>
            <a:r>
              <a:rPr lang="en-GB" dirty="0"/>
              <a:t>FTP, or SFTP) is a network protocol that provides file access, file transfer, and file management functionalities over any reliable data stream. </a:t>
            </a:r>
            <a:endParaRPr lang="en-GB" dirty="0" smtClean="0"/>
          </a:p>
          <a:p>
            <a:r>
              <a:rPr lang="en-GB" dirty="0" smtClean="0"/>
              <a:t>(</a:t>
            </a:r>
            <a:r>
              <a:rPr lang="en-GB" dirty="0"/>
              <a:t>SSH) version 2.0 to provide secure file transfer </a:t>
            </a:r>
            <a:r>
              <a:rPr lang="en-GB" dirty="0" smtClean="0"/>
              <a:t>capability</a:t>
            </a:r>
          </a:p>
          <a:p>
            <a:r>
              <a:rPr lang="en-GB" dirty="0" smtClean="0"/>
              <a:t>When </a:t>
            </a:r>
            <a:r>
              <a:rPr lang="en-GB" dirty="0"/>
              <a:t>we use it</a:t>
            </a:r>
            <a:r>
              <a:rPr lang="en-GB" dirty="0" smtClean="0"/>
              <a:t>?</a:t>
            </a:r>
          </a:p>
          <a:p>
            <a:pPr lvl="1"/>
            <a:r>
              <a:rPr lang="en-GB" dirty="0" smtClean="0"/>
              <a:t>Big </a:t>
            </a:r>
            <a:r>
              <a:rPr lang="en-GB" dirty="0"/>
              <a:t>files, Regulatory transactions, Audits, Sensitive </a:t>
            </a:r>
            <a:r>
              <a:rPr lang="en-GB" dirty="0" err="1"/>
              <a:t>informatio</a:t>
            </a:r>
            <a:r>
              <a:rPr lang="en-GB" dirty="0"/>
              <a:t/>
            </a:r>
            <a:br>
              <a:rPr lang="en-GB" dirty="0"/>
            </a:br>
            <a:endParaRPr lang="en-GB" sz="2800" dirty="0"/>
          </a:p>
        </p:txBody>
      </p:sp>
      <p:pic>
        <p:nvPicPr>
          <p:cNvPr id="4" name="Picture 3"/>
          <p:cNvPicPr>
            <a:picLocks noChangeAspect="1"/>
          </p:cNvPicPr>
          <p:nvPr/>
        </p:nvPicPr>
        <p:blipFill>
          <a:blip r:embed="rId3"/>
          <a:stretch>
            <a:fillRect/>
          </a:stretch>
        </p:blipFill>
        <p:spPr>
          <a:xfrm>
            <a:off x="2504612" y="5043618"/>
            <a:ext cx="4743450" cy="1219200"/>
          </a:xfrm>
          <a:prstGeom prst="rect">
            <a:avLst/>
          </a:prstGeom>
        </p:spPr>
      </p:pic>
    </p:spTree>
    <p:extLst>
      <p:ext uri="{BB962C8B-B14F-4D97-AF65-F5344CB8AC3E}">
        <p14:creationId xmlns:p14="http://schemas.microsoft.com/office/powerpoint/2010/main" val="4121277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Why  SFTP (SSH File Transfer)</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a:xfrm>
            <a:off x="312820" y="1326862"/>
            <a:ext cx="11590421" cy="4935956"/>
          </a:xfrm>
        </p:spPr>
        <p:txBody>
          <a:bodyPr>
            <a:normAutofit/>
          </a:bodyPr>
          <a:lstStyle/>
          <a:p>
            <a:r>
              <a:rPr lang="en-GB" dirty="0"/>
              <a:t>Base on SSH </a:t>
            </a:r>
          </a:p>
          <a:p>
            <a:pPr marL="0" indent="0">
              <a:buNone/>
            </a:pPr>
            <a:endParaRPr lang="en-GB" dirty="0"/>
          </a:p>
          <a:p>
            <a:r>
              <a:rPr lang="en-GB" dirty="0"/>
              <a:t>Operation in port 22 </a:t>
            </a:r>
          </a:p>
          <a:p>
            <a:pPr marL="0" indent="0">
              <a:buNone/>
            </a:pPr>
            <a:endParaRPr lang="en-GB" dirty="0"/>
          </a:p>
          <a:p>
            <a:r>
              <a:rPr lang="en-GB" dirty="0"/>
              <a:t>Encrypted password and file transfer</a:t>
            </a:r>
          </a:p>
          <a:p>
            <a:pPr marL="0" indent="0">
              <a:buNone/>
            </a:pPr>
            <a:r>
              <a:rPr lang="en-GB" dirty="0"/>
              <a:t/>
            </a:r>
            <a:br>
              <a:rPr lang="en-GB" dirty="0"/>
            </a:br>
            <a:endParaRPr lang="en-GB" sz="3200" dirty="0"/>
          </a:p>
        </p:txBody>
      </p:sp>
      <p:pic>
        <p:nvPicPr>
          <p:cNvPr id="5" name="Picture 4"/>
          <p:cNvPicPr>
            <a:picLocks noChangeAspect="1"/>
          </p:cNvPicPr>
          <p:nvPr/>
        </p:nvPicPr>
        <p:blipFill>
          <a:blip r:embed="rId3"/>
          <a:stretch>
            <a:fillRect/>
          </a:stretch>
        </p:blipFill>
        <p:spPr>
          <a:xfrm>
            <a:off x="1426958" y="4767393"/>
            <a:ext cx="5229225" cy="1495425"/>
          </a:xfrm>
          <a:prstGeom prst="rect">
            <a:avLst/>
          </a:prstGeom>
        </p:spPr>
      </p:pic>
    </p:spTree>
    <p:extLst>
      <p:ext uri="{BB962C8B-B14F-4D97-AF65-F5344CB8AC3E}">
        <p14:creationId xmlns:p14="http://schemas.microsoft.com/office/powerpoint/2010/main" val="3424697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Goals of Internet Protocol Security (</a:t>
            </a:r>
            <a:r>
              <a:rPr lang="en-GB" dirty="0" err="1"/>
              <a:t>IPSec</a:t>
            </a:r>
            <a:r>
              <a:rPr lang="en-GB" dirty="0" smtClean="0"/>
              <a:t>)</a:t>
            </a:r>
            <a:endParaRPr lang="en-GB" dirty="0"/>
          </a:p>
        </p:txBody>
      </p:sp>
      <p:sp>
        <p:nvSpPr>
          <p:cNvPr id="11" name="Freeform 10"/>
          <p:cNvSpPr/>
          <p:nvPr/>
        </p:nvSpPr>
        <p:spPr>
          <a:xfrm>
            <a:off x="25401" y="1891303"/>
            <a:ext cx="1905000" cy="4966697"/>
          </a:xfrm>
          <a:custGeom>
            <a:avLst/>
            <a:gdLst>
              <a:gd name="connsiteX0" fmla="*/ 0 w 1905000"/>
              <a:gd name="connsiteY0" fmla="*/ 0 h 4966697"/>
              <a:gd name="connsiteX1" fmla="*/ 89959 w 1905000"/>
              <a:gd name="connsiteY1" fmla="*/ 32925 h 4966697"/>
              <a:gd name="connsiteX2" fmla="*/ 1905000 w 1905000"/>
              <a:gd name="connsiteY2" fmla="*/ 2771186 h 4966697"/>
              <a:gd name="connsiteX3" fmla="*/ 983565 w 1905000"/>
              <a:gd name="connsiteY3" fmla="*/ 4922380 h 4966697"/>
              <a:gd name="connsiteX4" fmla="*/ 933620 w 1905000"/>
              <a:gd name="connsiteY4" fmla="*/ 4966697 h 4966697"/>
              <a:gd name="connsiteX5" fmla="*/ 774182 w 1905000"/>
              <a:gd name="connsiteY5" fmla="*/ 4966697 h 4966697"/>
              <a:gd name="connsiteX6" fmla="*/ 910509 w 1905000"/>
              <a:gd name="connsiteY6" fmla="*/ 4845731 h 4966697"/>
              <a:gd name="connsiteX7" fmla="*/ 1799113 w 1905000"/>
              <a:gd name="connsiteY7" fmla="*/ 2771187 h 4966697"/>
              <a:gd name="connsiteX8" fmla="*/ 48743 w 1905000"/>
              <a:gd name="connsiteY8" fmla="*/ 130493 h 4966697"/>
              <a:gd name="connsiteX9" fmla="*/ 0 w 1905000"/>
              <a:gd name="connsiteY9" fmla="*/ 112653 h 496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0" h="4966697">
                <a:moveTo>
                  <a:pt x="0" y="0"/>
                </a:moveTo>
                <a:lnTo>
                  <a:pt x="89959" y="32925"/>
                </a:lnTo>
                <a:cubicBezTo>
                  <a:pt x="1156583" y="484069"/>
                  <a:pt x="1905000" y="1540226"/>
                  <a:pt x="1905000" y="2771186"/>
                </a:cubicBezTo>
                <a:cubicBezTo>
                  <a:pt x="1905000" y="3617471"/>
                  <a:pt x="1551256" y="4381135"/>
                  <a:pt x="983565" y="4922380"/>
                </a:cubicBezTo>
                <a:lnTo>
                  <a:pt x="933620" y="4966697"/>
                </a:lnTo>
                <a:lnTo>
                  <a:pt x="774182" y="4966697"/>
                </a:lnTo>
                <a:lnTo>
                  <a:pt x="910509" y="4845731"/>
                </a:lnTo>
                <a:cubicBezTo>
                  <a:pt x="1457973" y="4323771"/>
                  <a:pt x="1799113" y="3587318"/>
                  <a:pt x="1799113" y="2771187"/>
                </a:cubicBezTo>
                <a:cubicBezTo>
                  <a:pt x="1799113" y="1584088"/>
                  <a:pt x="1077362" y="565562"/>
                  <a:pt x="48743" y="130493"/>
                </a:cubicBezTo>
                <a:lnTo>
                  <a:pt x="0" y="11265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p:cNvGrpSpPr/>
          <p:nvPr/>
        </p:nvGrpSpPr>
        <p:grpSpPr>
          <a:xfrm>
            <a:off x="338221" y="2040467"/>
            <a:ext cx="9025913" cy="863600"/>
            <a:chOff x="312820" y="2040467"/>
            <a:chExt cx="9025913" cy="863600"/>
          </a:xfrm>
        </p:grpSpPr>
        <p:sp>
          <p:nvSpPr>
            <p:cNvPr id="12" name="Rounded Rectangle 11"/>
            <p:cNvSpPr/>
            <p:nvPr/>
          </p:nvSpPr>
          <p:spPr>
            <a:xfrm>
              <a:off x="312820" y="2040467"/>
              <a:ext cx="9025913" cy="863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4" name="TextBox 13"/>
            <p:cNvSpPr txBox="1"/>
            <p:nvPr/>
          </p:nvSpPr>
          <p:spPr>
            <a:xfrm>
              <a:off x="1647162" y="2193213"/>
              <a:ext cx="7486659" cy="523220"/>
            </a:xfrm>
            <a:prstGeom prst="rect">
              <a:avLst/>
            </a:prstGeom>
            <a:noFill/>
          </p:spPr>
          <p:txBody>
            <a:bodyPr wrap="square" rtlCol="0">
              <a:spAutoFit/>
            </a:bodyPr>
            <a:lstStyle/>
            <a:p>
              <a:r>
                <a:rPr lang="en-GB" sz="2800" dirty="0"/>
                <a:t>Authentication – Prove we are who we say we </a:t>
              </a:r>
              <a:r>
                <a:rPr lang="en-GB" sz="2800" dirty="0" smtClean="0"/>
                <a:t>are</a:t>
              </a:r>
              <a:endParaRPr lang="en-GB" sz="2800" dirty="0"/>
            </a:p>
          </p:txBody>
        </p:sp>
      </p:grpSp>
      <p:grpSp>
        <p:nvGrpSpPr>
          <p:cNvPr id="28" name="Group 27"/>
          <p:cNvGrpSpPr/>
          <p:nvPr/>
        </p:nvGrpSpPr>
        <p:grpSpPr>
          <a:xfrm>
            <a:off x="1672563" y="3751696"/>
            <a:ext cx="8270440" cy="863600"/>
            <a:chOff x="1550893" y="3740434"/>
            <a:chExt cx="8270440" cy="863600"/>
          </a:xfrm>
        </p:grpSpPr>
        <p:sp>
          <p:nvSpPr>
            <p:cNvPr id="18" name="Rounded Rectangle 17"/>
            <p:cNvSpPr/>
            <p:nvPr/>
          </p:nvSpPr>
          <p:spPr>
            <a:xfrm>
              <a:off x="1550893" y="3740434"/>
              <a:ext cx="8270440" cy="863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5" name="TextBox 14"/>
            <p:cNvSpPr txBox="1"/>
            <p:nvPr/>
          </p:nvSpPr>
          <p:spPr>
            <a:xfrm>
              <a:off x="2121327" y="3936403"/>
              <a:ext cx="7369806" cy="523220"/>
            </a:xfrm>
            <a:prstGeom prst="rect">
              <a:avLst/>
            </a:prstGeom>
            <a:noFill/>
          </p:spPr>
          <p:txBody>
            <a:bodyPr wrap="square" rtlCol="0">
              <a:spAutoFit/>
            </a:bodyPr>
            <a:lstStyle/>
            <a:p>
              <a:r>
                <a:rPr lang="en-GB" sz="2800" dirty="0"/>
                <a:t>Integrity – The data has not been tampered </a:t>
              </a:r>
              <a:r>
                <a:rPr lang="en-GB" sz="2800" dirty="0" smtClean="0"/>
                <a:t>with</a:t>
              </a:r>
              <a:endParaRPr lang="en-GB" sz="2800" dirty="0"/>
            </a:p>
          </p:txBody>
        </p:sp>
      </p:grpSp>
      <p:grpSp>
        <p:nvGrpSpPr>
          <p:cNvPr id="29" name="Group 28"/>
          <p:cNvGrpSpPr/>
          <p:nvPr/>
        </p:nvGrpSpPr>
        <p:grpSpPr>
          <a:xfrm>
            <a:off x="1091631" y="5361950"/>
            <a:ext cx="10952135" cy="1405899"/>
            <a:chOff x="1155197" y="5300765"/>
            <a:chExt cx="10952135" cy="1405899"/>
          </a:xfrm>
        </p:grpSpPr>
        <p:sp>
          <p:nvSpPr>
            <p:cNvPr id="19" name="Rounded Rectangle 18"/>
            <p:cNvSpPr/>
            <p:nvPr/>
          </p:nvSpPr>
          <p:spPr>
            <a:xfrm>
              <a:off x="1155197" y="5300765"/>
              <a:ext cx="10952135" cy="14058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6" name="TextBox 15"/>
            <p:cNvSpPr txBox="1"/>
            <p:nvPr/>
          </p:nvSpPr>
          <p:spPr>
            <a:xfrm>
              <a:off x="1886092" y="5507516"/>
              <a:ext cx="10209066" cy="523220"/>
            </a:xfrm>
            <a:prstGeom prst="rect">
              <a:avLst/>
            </a:prstGeom>
            <a:noFill/>
          </p:spPr>
          <p:txBody>
            <a:bodyPr wrap="square" rtlCol="0">
              <a:spAutoFit/>
            </a:bodyPr>
            <a:lstStyle/>
            <a:p>
              <a:r>
                <a:rPr lang="en-GB" sz="2800" dirty="0"/>
                <a:t>Confidentiality – The confidential data cannot be inspected by </a:t>
              </a:r>
              <a:r>
                <a:rPr lang="en-GB" sz="2800" dirty="0" smtClean="0"/>
                <a:t>others</a:t>
              </a:r>
              <a:endParaRPr lang="en-GB" sz="2800" dirty="0"/>
            </a:p>
          </p:txBody>
        </p:sp>
      </p:grpSp>
      <p:sp>
        <p:nvSpPr>
          <p:cNvPr id="17" name="TextBox 16"/>
          <p:cNvSpPr txBox="1"/>
          <p:nvPr/>
        </p:nvSpPr>
        <p:spPr>
          <a:xfrm>
            <a:off x="2829546" y="6064900"/>
            <a:ext cx="8896788" cy="646331"/>
          </a:xfrm>
          <a:prstGeom prst="rect">
            <a:avLst/>
          </a:prstGeom>
          <a:noFill/>
        </p:spPr>
        <p:txBody>
          <a:bodyPr wrap="square" rtlCol="0">
            <a:spAutoFit/>
          </a:bodyPr>
          <a:lstStyle/>
          <a:p>
            <a:pPr marL="0" lvl="1"/>
            <a:r>
              <a:rPr lang="en-GB" dirty="0"/>
              <a:t>The term confidentiality means the data expected to remain private should be seen only by those who should see </a:t>
            </a:r>
            <a:r>
              <a:rPr lang="en-GB" dirty="0" smtClean="0"/>
              <a:t>it</a:t>
            </a:r>
            <a:endParaRPr lang="en-GB" dirty="0"/>
          </a:p>
        </p:txBody>
      </p:sp>
      <p:grpSp>
        <p:nvGrpSpPr>
          <p:cNvPr id="26" name="Group 25"/>
          <p:cNvGrpSpPr/>
          <p:nvPr/>
        </p:nvGrpSpPr>
        <p:grpSpPr>
          <a:xfrm>
            <a:off x="-64804" y="1985137"/>
            <a:ext cx="1898266" cy="4881330"/>
            <a:chOff x="-8807" y="1976670"/>
            <a:chExt cx="1898266" cy="4881330"/>
          </a:xfrm>
        </p:grpSpPr>
        <p:sp>
          <p:nvSpPr>
            <p:cNvPr id="24" name="Freeform 23"/>
            <p:cNvSpPr/>
            <p:nvPr/>
          </p:nvSpPr>
          <p:spPr>
            <a:xfrm>
              <a:off x="-8807" y="1976670"/>
              <a:ext cx="1898266" cy="4881330"/>
            </a:xfrm>
            <a:custGeom>
              <a:avLst/>
              <a:gdLst>
                <a:gd name="connsiteX0" fmla="*/ 0 w 1898266"/>
                <a:gd name="connsiteY0" fmla="*/ 0 h 4881330"/>
                <a:gd name="connsiteX1" fmla="*/ 166916 w 1898266"/>
                <a:gd name="connsiteY1" fmla="*/ 61092 h 4881330"/>
                <a:gd name="connsiteX2" fmla="*/ 1898266 w 1898266"/>
                <a:gd name="connsiteY2" fmla="*/ 2673093 h 4881330"/>
                <a:gd name="connsiteX3" fmla="*/ 866673 w 1898266"/>
                <a:gd name="connsiteY3" fmla="*/ 4860541 h 4881330"/>
                <a:gd name="connsiteX4" fmla="*/ 839555 w 1898266"/>
                <a:gd name="connsiteY4" fmla="*/ 4881330 h 4881330"/>
                <a:gd name="connsiteX5" fmla="*/ 0 w 1898266"/>
                <a:gd name="connsiteY5" fmla="*/ 4881330 h 488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266" h="4881330">
                  <a:moveTo>
                    <a:pt x="0" y="0"/>
                  </a:moveTo>
                  <a:lnTo>
                    <a:pt x="166916" y="61092"/>
                  </a:lnTo>
                  <a:cubicBezTo>
                    <a:pt x="1184358" y="491434"/>
                    <a:pt x="1898266" y="1498892"/>
                    <a:pt x="1898266" y="2673093"/>
                  </a:cubicBezTo>
                  <a:cubicBezTo>
                    <a:pt x="1898266" y="3553744"/>
                    <a:pt x="1496693" y="4340602"/>
                    <a:pt x="866673" y="4860541"/>
                  </a:cubicBezTo>
                  <a:lnTo>
                    <a:pt x="839555" y="4881330"/>
                  </a:lnTo>
                  <a:lnTo>
                    <a:pt x="0" y="48813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rotWithShape="1">
            <a:blip r:embed="rId2" cstate="hqprint">
              <a:extLst>
                <a:ext uri="{28A0092B-C50C-407E-A947-70E740481C1C}">
                  <a14:useLocalDpi xmlns:a14="http://schemas.microsoft.com/office/drawing/2010/main" val="0"/>
                </a:ext>
              </a:extLst>
            </a:blip>
            <a:srcRect b="19193"/>
            <a:stretch/>
          </p:blipFill>
          <p:spPr>
            <a:xfrm>
              <a:off x="98017" y="3719296"/>
              <a:ext cx="1549145" cy="1481161"/>
            </a:xfrm>
            <a:prstGeom prst="rect">
              <a:avLst/>
            </a:prstGeom>
          </p:spPr>
        </p:pic>
      </p:grpSp>
    </p:spTree>
    <p:extLst>
      <p:ext uri="{BB962C8B-B14F-4D97-AF65-F5344CB8AC3E}">
        <p14:creationId xmlns:p14="http://schemas.microsoft.com/office/powerpoint/2010/main" val="75037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150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500"/>
                            </p:stCondLst>
                            <p:childTnLst>
                              <p:par>
                                <p:cTn id="27" presetID="1" presetClass="entr" presetSubtype="0" fill="hold" grpId="0" nodeType="afterEffect">
                                  <p:stCondLst>
                                    <p:cond delay="250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 Strength of SFTP</a:t>
            </a:r>
            <a:endParaRPr lang="en-GB" dirty="0"/>
          </a:p>
        </p:txBody>
      </p:sp>
      <p:pic>
        <p:nvPicPr>
          <p:cNvPr id="4" name="Content Placeholder 3"/>
          <p:cNvPicPr>
            <a:picLocks noGrp="1" noChangeAspect="1"/>
          </p:cNvPicPr>
          <p:nvPr>
            <p:ph idx="1"/>
          </p:nvPr>
        </p:nvPicPr>
        <p:blipFill>
          <a:blip r:embed="rId3"/>
          <a:stretch>
            <a:fillRect/>
          </a:stretch>
        </p:blipFill>
        <p:spPr>
          <a:xfrm>
            <a:off x="1840675" y="2440781"/>
            <a:ext cx="7405719" cy="3705225"/>
          </a:xfrm>
          <a:prstGeom prst="rect">
            <a:avLst/>
          </a:prstGeom>
        </p:spPr>
      </p:pic>
    </p:spTree>
    <p:extLst>
      <p:ext uri="{BB962C8B-B14F-4D97-AF65-F5344CB8AC3E}">
        <p14:creationId xmlns:p14="http://schemas.microsoft.com/office/powerpoint/2010/main" val="11383860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996C-1690-4EC2-AB22-658CCDDDE0B7}"/>
              </a:ext>
            </a:extLst>
          </p:cNvPr>
          <p:cNvSpPr>
            <a:spLocks noGrp="1"/>
          </p:cNvSpPr>
          <p:nvPr>
            <p:ph type="title"/>
          </p:nvPr>
        </p:nvSpPr>
        <p:spPr/>
        <p:txBody>
          <a:bodyPr/>
          <a:lstStyle/>
          <a:p>
            <a:r>
              <a:rPr lang="en-GB" dirty="0"/>
              <a:t>Negotiation</a:t>
            </a:r>
          </a:p>
        </p:txBody>
      </p:sp>
      <p:sp>
        <p:nvSpPr>
          <p:cNvPr id="3" name="Content Placeholder 2">
            <a:extLst>
              <a:ext uri="{FF2B5EF4-FFF2-40B4-BE49-F238E27FC236}">
                <a16:creationId xmlns:a16="http://schemas.microsoft.com/office/drawing/2014/main" id="{EA6A3BCC-BB3F-4C70-8DC3-DD3324219FE7}"/>
              </a:ext>
            </a:extLst>
          </p:cNvPr>
          <p:cNvSpPr>
            <a:spLocks noGrp="1"/>
          </p:cNvSpPr>
          <p:nvPr>
            <p:ph idx="1"/>
          </p:nvPr>
        </p:nvSpPr>
        <p:spPr/>
        <p:txBody>
          <a:bodyPr/>
          <a:lstStyle/>
          <a:p>
            <a:r>
              <a:rPr lang="en-GB" dirty="0"/>
              <a:t>One of the many algorithms deployed in SFTP</a:t>
            </a:r>
          </a:p>
          <a:p>
            <a:r>
              <a:rPr lang="en-GB" dirty="0"/>
              <a:t>Need to meet AAA</a:t>
            </a:r>
          </a:p>
          <a:p>
            <a:r>
              <a:rPr lang="en-GB" dirty="0"/>
              <a:t>Requires Diffie-Hellman exchange</a:t>
            </a:r>
          </a:p>
          <a:p>
            <a:r>
              <a:rPr lang="en-GB" dirty="0"/>
              <a:t>The negotiation process requires a key exchange algorithm</a:t>
            </a:r>
          </a:p>
          <a:p>
            <a:r>
              <a:rPr lang="en-GB" dirty="0"/>
              <a:t>Based on SSH cryptography</a:t>
            </a:r>
          </a:p>
        </p:txBody>
      </p:sp>
    </p:spTree>
    <p:extLst>
      <p:ext uri="{BB962C8B-B14F-4D97-AF65-F5344CB8AC3E}">
        <p14:creationId xmlns:p14="http://schemas.microsoft.com/office/powerpoint/2010/main" val="335754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B4BD-6FF3-4712-8EFD-D62CE77D64A3}"/>
              </a:ext>
            </a:extLst>
          </p:cNvPr>
          <p:cNvSpPr>
            <a:spLocks noGrp="1"/>
          </p:cNvSpPr>
          <p:nvPr>
            <p:ph type="title"/>
          </p:nvPr>
        </p:nvSpPr>
        <p:spPr/>
        <p:txBody>
          <a:bodyPr/>
          <a:lstStyle/>
          <a:p>
            <a:r>
              <a:rPr lang="en-GB" dirty="0"/>
              <a:t>Cryptography</a:t>
            </a:r>
          </a:p>
        </p:txBody>
      </p:sp>
      <p:sp>
        <p:nvSpPr>
          <p:cNvPr id="3" name="Content Placeholder 2">
            <a:extLst>
              <a:ext uri="{FF2B5EF4-FFF2-40B4-BE49-F238E27FC236}">
                <a16:creationId xmlns:a16="http://schemas.microsoft.com/office/drawing/2014/main" id="{F8B3EEDC-9896-4180-8234-A1CF6FF44BC2}"/>
              </a:ext>
            </a:extLst>
          </p:cNvPr>
          <p:cNvSpPr>
            <a:spLocks noGrp="1"/>
          </p:cNvSpPr>
          <p:nvPr>
            <p:ph idx="1"/>
          </p:nvPr>
        </p:nvSpPr>
        <p:spPr/>
        <p:txBody>
          <a:bodyPr>
            <a:normAutofit/>
          </a:bodyPr>
          <a:lstStyle/>
          <a:p>
            <a:r>
              <a:rPr lang="en-GB" dirty="0"/>
              <a:t>Cryptanalysis, or the process of attempting to read the encrypted message without the key, is very </a:t>
            </a:r>
            <a:r>
              <a:rPr lang="en-GB" dirty="0" smtClean="0"/>
              <a:t>much easier </a:t>
            </a:r>
            <a:r>
              <a:rPr lang="en-GB" dirty="0"/>
              <a:t>with modern computers than it has ever been before</a:t>
            </a:r>
            <a:r>
              <a:rPr lang="en-GB" dirty="0" smtClean="0"/>
              <a:t>.</a:t>
            </a:r>
          </a:p>
          <a:p>
            <a:r>
              <a:rPr lang="en-GB" dirty="0"/>
              <a:t>The longer the key, the longer it takes to use the 'brute force' method of cryptanalysis − but it also makes </a:t>
            </a:r>
            <a:r>
              <a:rPr lang="en-GB" dirty="0" smtClean="0"/>
              <a:t>the process </a:t>
            </a:r>
            <a:r>
              <a:rPr lang="en-GB" dirty="0"/>
              <a:t>of encrypting and decrypting the message slower</a:t>
            </a:r>
            <a:r>
              <a:rPr lang="en-GB" dirty="0" smtClean="0"/>
              <a:t>.</a:t>
            </a:r>
          </a:p>
          <a:p>
            <a:r>
              <a:rPr lang="en-GB" dirty="0"/>
              <a:t>Encryption does not make your data secure. </a:t>
            </a:r>
            <a:endParaRPr lang="en-GB" dirty="0" smtClean="0"/>
          </a:p>
          <a:p>
            <a:r>
              <a:rPr lang="en-GB" dirty="0" smtClean="0"/>
              <a:t>Not </a:t>
            </a:r>
            <a:r>
              <a:rPr lang="en-GB" dirty="0"/>
              <a:t>using encryption, however, means that any data in transit </a:t>
            </a:r>
            <a:r>
              <a:rPr lang="en-GB" dirty="0" smtClean="0"/>
              <a:t>is as </a:t>
            </a:r>
            <a:r>
              <a:rPr lang="en-GB" dirty="0"/>
              <a:t>easy to read as the contents of a postcard, sent in regular mail. </a:t>
            </a:r>
            <a:endParaRPr lang="en-GB" dirty="0" smtClean="0"/>
          </a:p>
          <a:p>
            <a:r>
              <a:rPr lang="en-GB" dirty="0" smtClean="0"/>
              <a:t>Encryption </a:t>
            </a:r>
            <a:r>
              <a:rPr lang="en-GB" dirty="0"/>
              <a:t>at least ensures that anyone </a:t>
            </a:r>
            <a:r>
              <a:rPr lang="en-GB" dirty="0" smtClean="0"/>
              <a:t>who does </a:t>
            </a:r>
            <a:r>
              <a:rPr lang="en-GB" dirty="0"/>
              <a:t>read your messages has worked hard at it.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2137565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lstStyle/>
          <a:p>
            <a:r>
              <a:rPr lang="en-GB" dirty="0"/>
              <a:t>In a symmetric cryptosystem the encryption key and the decryption key are identical. </a:t>
            </a:r>
          </a:p>
          <a:p>
            <a:r>
              <a:rPr lang="en-GB" dirty="0" smtClean="0"/>
              <a:t>A </a:t>
            </a:r>
            <a:r>
              <a:rPr lang="en-GB" dirty="0"/>
              <a:t>longer key implies stronger encryption. </a:t>
            </a:r>
            <a:endParaRPr lang="en-GB" dirty="0" smtClean="0"/>
          </a:p>
          <a:p>
            <a:endParaRPr lang="en-GB" dirty="0"/>
          </a:p>
        </p:txBody>
      </p:sp>
      <p:pic>
        <p:nvPicPr>
          <p:cNvPr id="4" name="Picture 3"/>
          <p:cNvPicPr>
            <a:picLocks noChangeAspect="1"/>
          </p:cNvPicPr>
          <p:nvPr/>
        </p:nvPicPr>
        <p:blipFill>
          <a:blip r:embed="rId3"/>
          <a:stretch>
            <a:fillRect/>
          </a:stretch>
        </p:blipFill>
        <p:spPr>
          <a:xfrm>
            <a:off x="1301275" y="3436855"/>
            <a:ext cx="6905625" cy="3095625"/>
          </a:xfrm>
          <a:prstGeom prst="rect">
            <a:avLst/>
          </a:prstGeom>
        </p:spPr>
      </p:pic>
    </p:spTree>
    <p:extLst>
      <p:ext uri="{BB962C8B-B14F-4D97-AF65-F5344CB8AC3E}">
        <p14:creationId xmlns:p14="http://schemas.microsoft.com/office/powerpoint/2010/main" val="3154104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lstStyle/>
          <a:p>
            <a:r>
              <a:rPr lang="en-GB" dirty="0"/>
              <a:t>In a symmetric cryptosystem the encryption key and the decryption key are identical. </a:t>
            </a:r>
          </a:p>
          <a:p>
            <a:r>
              <a:rPr lang="en-GB" dirty="0" smtClean="0"/>
              <a:t>A </a:t>
            </a:r>
            <a:r>
              <a:rPr lang="en-GB" dirty="0"/>
              <a:t>longer key implies stronger encryption. </a:t>
            </a:r>
            <a:endParaRPr lang="en-GB" dirty="0" smtClean="0"/>
          </a:p>
          <a:p>
            <a:endParaRPr lang="en-GB" dirty="0"/>
          </a:p>
        </p:txBody>
      </p:sp>
      <p:pic>
        <p:nvPicPr>
          <p:cNvPr id="5" name="Picture 4"/>
          <p:cNvPicPr>
            <a:picLocks noChangeAspect="1"/>
          </p:cNvPicPr>
          <p:nvPr/>
        </p:nvPicPr>
        <p:blipFill>
          <a:blip r:embed="rId3"/>
          <a:stretch>
            <a:fillRect/>
          </a:stretch>
        </p:blipFill>
        <p:spPr>
          <a:xfrm>
            <a:off x="3507240" y="3314019"/>
            <a:ext cx="5438775" cy="2581275"/>
          </a:xfrm>
          <a:prstGeom prst="rect">
            <a:avLst/>
          </a:prstGeom>
        </p:spPr>
      </p:pic>
      <p:pic>
        <p:nvPicPr>
          <p:cNvPr id="6" name="Picture 5"/>
          <p:cNvPicPr>
            <a:picLocks noChangeAspect="1"/>
          </p:cNvPicPr>
          <p:nvPr/>
        </p:nvPicPr>
        <p:blipFill>
          <a:blip r:embed="rId4"/>
          <a:stretch>
            <a:fillRect/>
          </a:stretch>
        </p:blipFill>
        <p:spPr>
          <a:xfrm>
            <a:off x="1697490" y="4117954"/>
            <a:ext cx="1809750" cy="1685925"/>
          </a:xfrm>
          <a:prstGeom prst="rect">
            <a:avLst/>
          </a:prstGeom>
        </p:spPr>
      </p:pic>
    </p:spTree>
    <p:extLst>
      <p:ext uri="{BB962C8B-B14F-4D97-AF65-F5344CB8AC3E}">
        <p14:creationId xmlns:p14="http://schemas.microsoft.com/office/powerpoint/2010/main" val="1893804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fontScale="92500"/>
          </a:bodyPr>
          <a:lstStyle/>
          <a:p>
            <a:r>
              <a:rPr lang="en-GB" sz="3600" b="1" dirty="0"/>
              <a:t>Data Encryption Standard (DES) </a:t>
            </a:r>
            <a:endParaRPr lang="en-GB" sz="3600" b="1" dirty="0" smtClean="0"/>
          </a:p>
          <a:p>
            <a:r>
              <a:rPr lang="en-GB" dirty="0" smtClean="0"/>
              <a:t>Developed </a:t>
            </a:r>
            <a:r>
              <a:rPr lang="en-GB" dirty="0"/>
              <a:t>in the 1970s; </a:t>
            </a:r>
            <a:endParaRPr lang="en-GB" dirty="0" smtClean="0"/>
          </a:p>
          <a:p>
            <a:r>
              <a:rPr lang="en-GB" dirty="0" smtClean="0"/>
              <a:t>made </a:t>
            </a:r>
            <a:r>
              <a:rPr lang="en-GB" dirty="0"/>
              <a:t>a standard by the US government, was adopted by several other governments worldwide and was widely used in the financial industry until 2004. </a:t>
            </a:r>
            <a:endParaRPr lang="en-GB" dirty="0" smtClean="0"/>
          </a:p>
          <a:p>
            <a:r>
              <a:rPr lang="en-GB" dirty="0" smtClean="0"/>
              <a:t> </a:t>
            </a:r>
            <a:r>
              <a:rPr lang="en-GB" dirty="0"/>
              <a:t>Block cipher with 64-bit block size. </a:t>
            </a:r>
            <a:endParaRPr lang="en-GB" dirty="0" smtClean="0"/>
          </a:p>
          <a:p>
            <a:r>
              <a:rPr lang="en-GB" dirty="0" smtClean="0"/>
              <a:t> </a:t>
            </a:r>
            <a:r>
              <a:rPr lang="en-GB" dirty="0"/>
              <a:t>Uses 56-bit keys: Strong enough to keep most random hackers and individuals out, but it is easily breakable with special hardware. </a:t>
            </a:r>
            <a:endParaRPr lang="en-GB" dirty="0" smtClean="0"/>
          </a:p>
          <a:p>
            <a:r>
              <a:rPr lang="en-GB" dirty="0" smtClean="0"/>
              <a:t> </a:t>
            </a:r>
            <a:r>
              <a:rPr lang="en-GB" dirty="0"/>
              <a:t>A variant of DES, </a:t>
            </a:r>
            <a:r>
              <a:rPr lang="en-GB" b="1" dirty="0"/>
              <a:t>Triple-DES or 3DES </a:t>
            </a:r>
            <a:r>
              <a:rPr lang="en-GB" dirty="0"/>
              <a:t>is based on using DES three times (normally in an encrypt-decrypt-encrypt sequence with three different, unrelated keys). </a:t>
            </a:r>
            <a:endParaRPr lang="en-GB" dirty="0" smtClean="0"/>
          </a:p>
          <a:p>
            <a:r>
              <a:rPr lang="en-GB" dirty="0" smtClean="0"/>
              <a:t>Many </a:t>
            </a:r>
            <a:r>
              <a:rPr lang="en-GB" dirty="0"/>
              <a:t>people consider Triple-DES to be much safer than plain DES. </a:t>
            </a:r>
          </a:p>
        </p:txBody>
      </p:sp>
    </p:spTree>
    <p:extLst>
      <p:ext uri="{BB962C8B-B14F-4D97-AF65-F5344CB8AC3E}">
        <p14:creationId xmlns:p14="http://schemas.microsoft.com/office/powerpoint/2010/main" val="795875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sz="3600" b="1" dirty="0"/>
              <a:t>Data Encryption Standard (DES) </a:t>
            </a:r>
            <a:r>
              <a:rPr lang="en-GB" sz="3600" b="1" dirty="0" smtClean="0"/>
              <a:t>- Security</a:t>
            </a:r>
          </a:p>
          <a:p>
            <a:r>
              <a:rPr lang="en-GB" dirty="0" smtClean="0"/>
              <a:t>Brute Force Attack</a:t>
            </a:r>
          </a:p>
          <a:p>
            <a:pPr lvl="1"/>
            <a:r>
              <a:rPr lang="en-GB" sz="2800" dirty="0" smtClean="0"/>
              <a:t>256 </a:t>
            </a:r>
            <a:r>
              <a:rPr lang="en-GB" sz="2800" dirty="0"/>
              <a:t>keys but brute force attacks are now becoming feasible </a:t>
            </a:r>
            <a:endParaRPr lang="en-GB" sz="2800" dirty="0" smtClean="0"/>
          </a:p>
          <a:p>
            <a:pPr lvl="1"/>
            <a:r>
              <a:rPr lang="en-GB" sz="2800" dirty="0" smtClean="0"/>
              <a:t> </a:t>
            </a:r>
            <a:r>
              <a:rPr lang="en-GB" sz="2800" dirty="0"/>
              <a:t>In 1993 Michael Wiener showed that it was possible to cheaply build hardware that undertook a </a:t>
            </a:r>
            <a:r>
              <a:rPr lang="en-GB" sz="2800" dirty="0" smtClean="0"/>
              <a:t>known plaintext </a:t>
            </a:r>
            <a:r>
              <a:rPr lang="en-GB" sz="2800" dirty="0"/>
              <a:t>attack: </a:t>
            </a:r>
            <a:endParaRPr lang="en-GB" sz="2800" dirty="0" smtClean="0"/>
          </a:p>
          <a:p>
            <a:pPr lvl="2"/>
            <a:r>
              <a:rPr lang="en-GB" sz="2400" dirty="0" smtClean="0"/>
              <a:t>in </a:t>
            </a:r>
            <a:r>
              <a:rPr lang="en-GB" sz="2400" dirty="0"/>
              <a:t>3.5 hours for $1 </a:t>
            </a:r>
            <a:r>
              <a:rPr lang="en-GB" sz="2400" dirty="0" smtClean="0"/>
              <a:t>million</a:t>
            </a:r>
          </a:p>
          <a:p>
            <a:pPr lvl="2"/>
            <a:r>
              <a:rPr lang="en-GB" sz="2400" dirty="0" smtClean="0"/>
              <a:t> </a:t>
            </a:r>
            <a:r>
              <a:rPr lang="en-GB" sz="2400" dirty="0"/>
              <a:t>in 21 </a:t>
            </a:r>
            <a:r>
              <a:rPr lang="en-GB" sz="2400" dirty="0" err="1"/>
              <a:t>mins</a:t>
            </a:r>
            <a:r>
              <a:rPr lang="en-GB" sz="2400" dirty="0"/>
              <a:t> for $10 million </a:t>
            </a:r>
            <a:endParaRPr lang="en-GB" sz="2400" dirty="0" smtClean="0"/>
          </a:p>
          <a:p>
            <a:pPr lvl="2"/>
            <a:r>
              <a:rPr lang="en-GB" sz="2400" dirty="0" smtClean="0"/>
              <a:t>in </a:t>
            </a:r>
            <a:r>
              <a:rPr lang="en-GB" sz="2400" dirty="0"/>
              <a:t>35 hours for $</a:t>
            </a:r>
            <a:r>
              <a:rPr lang="en-GB" sz="2400" dirty="0" smtClean="0"/>
              <a:t>100,000</a:t>
            </a:r>
          </a:p>
          <a:p>
            <a:pPr lvl="1"/>
            <a:r>
              <a:rPr lang="en-GB" sz="2800" dirty="0" smtClean="0"/>
              <a:t> </a:t>
            </a:r>
            <a:r>
              <a:rPr lang="en-GB" sz="2800" dirty="0"/>
              <a:t>Intelligence agencies and those with the financial muscle most probably have such hardware.</a:t>
            </a:r>
          </a:p>
        </p:txBody>
      </p:sp>
    </p:spTree>
    <p:extLst>
      <p:ext uri="{BB962C8B-B14F-4D97-AF65-F5344CB8AC3E}">
        <p14:creationId xmlns:p14="http://schemas.microsoft.com/office/powerpoint/2010/main" val="2494127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Advanced Encryption Standard</a:t>
            </a:r>
          </a:p>
        </p:txBody>
      </p:sp>
      <p:sp>
        <p:nvSpPr>
          <p:cNvPr id="3" name="Content Placeholder 2"/>
          <p:cNvSpPr>
            <a:spLocks noGrp="1"/>
          </p:cNvSpPr>
          <p:nvPr>
            <p:ph idx="1"/>
          </p:nvPr>
        </p:nvSpPr>
        <p:spPr/>
        <p:txBody>
          <a:bodyPr>
            <a:normAutofit/>
          </a:bodyPr>
          <a:lstStyle/>
          <a:p>
            <a:pPr marL="0" indent="0">
              <a:buNone/>
            </a:pPr>
            <a:r>
              <a:rPr lang="en-GB" sz="3200" dirty="0"/>
              <a:t>The most commonly used symmetric algorithm is the Advanced Encryption Standard (AES), which was originally known as </a:t>
            </a:r>
            <a:r>
              <a:rPr lang="en-GB" sz="3200" dirty="0" err="1"/>
              <a:t>Rijndael</a:t>
            </a:r>
            <a:r>
              <a:rPr lang="en-GB" sz="3200" dirty="0"/>
              <a:t> (rain dahl)</a:t>
            </a:r>
          </a:p>
          <a:p>
            <a:pPr marL="0" indent="0">
              <a:buNone/>
            </a:pPr>
            <a:r>
              <a:rPr lang="en-GB" sz="3200" dirty="0"/>
              <a:t>This is the standard set by the U.S. National Institute of Standards and Technology in 2001 for the encryption of electronic data announced in U.S. FIPS PUB 197</a:t>
            </a:r>
          </a:p>
          <a:p>
            <a:pPr marL="0" indent="0">
              <a:buNone/>
            </a:pPr>
            <a:r>
              <a:rPr lang="en-GB" sz="3200" dirty="0"/>
              <a:t>This standard supersedes DES, which had been in use since 1977</a:t>
            </a:r>
          </a:p>
          <a:p>
            <a:pPr marL="0" indent="0">
              <a:buNone/>
            </a:pPr>
            <a:r>
              <a:rPr lang="en-GB" sz="3200" dirty="0"/>
              <a:t>Under NIST, the AES cipher has a block size of 128 bits, but can have three different key lengths as shown with AES-128, AES-192 and AES-256</a:t>
            </a:r>
          </a:p>
        </p:txBody>
      </p:sp>
    </p:spTree>
    <p:extLst>
      <p:ext uri="{BB962C8B-B14F-4D97-AF65-F5344CB8AC3E}">
        <p14:creationId xmlns:p14="http://schemas.microsoft.com/office/powerpoint/2010/main" val="29164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B2AA-3B73-4AC4-9CA4-BE3A2D03EE54}"/>
              </a:ext>
            </a:extLst>
          </p:cNvPr>
          <p:cNvSpPr>
            <a:spLocks noGrp="1"/>
          </p:cNvSpPr>
          <p:nvPr>
            <p:ph type="title"/>
          </p:nvPr>
        </p:nvSpPr>
        <p:spPr/>
        <p:txBody>
          <a:bodyPr/>
          <a:lstStyle/>
          <a:p>
            <a:r>
              <a:rPr lang="en-GB" dirty="0"/>
              <a:t>Task – Encryption and Decryption</a:t>
            </a:r>
          </a:p>
        </p:txBody>
      </p:sp>
      <p:sp>
        <p:nvSpPr>
          <p:cNvPr id="3" name="Content Placeholder 2">
            <a:extLst>
              <a:ext uri="{FF2B5EF4-FFF2-40B4-BE49-F238E27FC236}">
                <a16:creationId xmlns:a16="http://schemas.microsoft.com/office/drawing/2014/main" id="{075B5AF0-F4C6-4FBD-8B38-BD64DFD17F3D}"/>
              </a:ext>
            </a:extLst>
          </p:cNvPr>
          <p:cNvSpPr>
            <a:spLocks noGrp="1"/>
          </p:cNvSpPr>
          <p:nvPr>
            <p:ph idx="1"/>
          </p:nvPr>
        </p:nvSpPr>
        <p:spPr/>
        <p:txBody>
          <a:bodyPr>
            <a:normAutofit/>
          </a:bodyPr>
          <a:lstStyle/>
          <a:p>
            <a:r>
              <a:rPr lang="en-GB" sz="4000" dirty="0"/>
              <a:t>Navigate to </a:t>
            </a:r>
            <a:r>
              <a:rPr lang="en-GB" sz="4000" dirty="0">
                <a:hlinkClick r:id="rId2"/>
              </a:rPr>
              <a:t>http://cyberslo0th.co.uk/train/cyber04.php</a:t>
            </a:r>
            <a:endParaRPr lang="en-GB" sz="4000" dirty="0"/>
          </a:p>
          <a:p>
            <a:r>
              <a:rPr lang="en-GB" sz="4000" dirty="0"/>
              <a:t>Try different words or strings and encrypt them</a:t>
            </a:r>
          </a:p>
          <a:p>
            <a:r>
              <a:rPr lang="en-GB" sz="4000" dirty="0"/>
              <a:t>Try the same word many different times</a:t>
            </a:r>
          </a:p>
          <a:p>
            <a:pPr lvl="1"/>
            <a:r>
              <a:rPr lang="en-GB" sz="3600" b="1" dirty="0"/>
              <a:t>What do you notice?</a:t>
            </a:r>
          </a:p>
          <a:p>
            <a:endParaRPr lang="en-GB" dirty="0"/>
          </a:p>
        </p:txBody>
      </p:sp>
    </p:spTree>
    <p:extLst>
      <p:ext uri="{BB962C8B-B14F-4D97-AF65-F5344CB8AC3E}">
        <p14:creationId xmlns:p14="http://schemas.microsoft.com/office/powerpoint/2010/main" val="35095708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sz="3600" b="1" dirty="0" smtClean="0"/>
              <a:t>Advanced  </a:t>
            </a:r>
            <a:r>
              <a:rPr lang="en-GB" sz="3600" b="1" dirty="0"/>
              <a:t>Encryption Standard </a:t>
            </a:r>
            <a:r>
              <a:rPr lang="en-GB" sz="3600" b="1" dirty="0" smtClean="0"/>
              <a:t>(AES</a:t>
            </a:r>
            <a:r>
              <a:rPr lang="en-GB" sz="3600" b="1" dirty="0"/>
              <a:t>) </a:t>
            </a:r>
            <a:endParaRPr lang="en-GB" sz="3600" b="1" dirty="0" smtClean="0"/>
          </a:p>
          <a:p>
            <a:r>
              <a:rPr lang="en-GB" dirty="0" smtClean="0"/>
              <a:t>Current </a:t>
            </a:r>
            <a:r>
              <a:rPr lang="en-GB" dirty="0"/>
              <a:t>standard. </a:t>
            </a:r>
            <a:endParaRPr lang="en-GB" dirty="0" smtClean="0"/>
          </a:p>
          <a:p>
            <a:r>
              <a:rPr lang="en-GB" dirty="0" smtClean="0"/>
              <a:t> </a:t>
            </a:r>
            <a:r>
              <a:rPr lang="en-GB" dirty="0"/>
              <a:t>DES was perceived as breakable in mid 2000. </a:t>
            </a:r>
            <a:endParaRPr lang="en-GB" dirty="0" smtClean="0"/>
          </a:p>
          <a:p>
            <a:r>
              <a:rPr lang="en-GB" dirty="0" smtClean="0"/>
              <a:t> </a:t>
            </a:r>
            <a:r>
              <a:rPr lang="en-GB" dirty="0"/>
              <a:t>AES was a stronger replacement to DES. </a:t>
            </a:r>
            <a:endParaRPr lang="en-GB" dirty="0" smtClean="0"/>
          </a:p>
          <a:p>
            <a:r>
              <a:rPr lang="en-US" altLang="en-US" dirty="0" smtClean="0"/>
              <a:t>brute </a:t>
            </a:r>
            <a:r>
              <a:rPr lang="en-US" altLang="en-US" dirty="0"/>
              <a:t>force decryption (try each key) taking 1 sec on DES, takes 149 trillion years for AES</a:t>
            </a:r>
          </a:p>
          <a:p>
            <a:endParaRPr lang="en-GB" dirty="0"/>
          </a:p>
        </p:txBody>
      </p:sp>
    </p:spTree>
    <p:extLst>
      <p:ext uri="{BB962C8B-B14F-4D97-AF65-F5344CB8AC3E}">
        <p14:creationId xmlns:p14="http://schemas.microsoft.com/office/powerpoint/2010/main" val="54650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IPSEC – Authentication Header</a:t>
            </a:r>
            <a:endParaRPr lang="en-GB" dirty="0"/>
          </a:p>
        </p:txBody>
      </p:sp>
      <p:sp>
        <p:nvSpPr>
          <p:cNvPr id="14" name="Freeform 13"/>
          <p:cNvSpPr/>
          <p:nvPr/>
        </p:nvSpPr>
        <p:spPr>
          <a:xfrm>
            <a:off x="315254"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rtl="0">
              <a:lnSpc>
                <a:spcPct val="90000"/>
              </a:lnSpc>
              <a:spcBef>
                <a:spcPct val="0"/>
              </a:spcBef>
              <a:spcAft>
                <a:spcPct val="35000"/>
              </a:spcAft>
            </a:pPr>
            <a:r>
              <a:rPr lang="en-GB" sz="3200" kern="1200" dirty="0" smtClean="0"/>
              <a:t>The Authentication Header (AH) is an </a:t>
            </a:r>
            <a:r>
              <a:rPr lang="en-GB" sz="3200" kern="1200" dirty="0" err="1" smtClean="0"/>
              <a:t>IPSec</a:t>
            </a:r>
            <a:r>
              <a:rPr lang="en-GB" sz="3200" kern="1200" dirty="0" smtClean="0"/>
              <a:t> protocol that provides data integrity, data origin authentication, and optional anti-replay services to IP</a:t>
            </a:r>
            <a:endParaRPr lang="en-GB" sz="3200" kern="1200" dirty="0"/>
          </a:p>
        </p:txBody>
      </p:sp>
      <p:sp>
        <p:nvSpPr>
          <p:cNvPr id="16" name="Freeform 15"/>
          <p:cNvSpPr/>
          <p:nvPr/>
        </p:nvSpPr>
        <p:spPr>
          <a:xfrm>
            <a:off x="4214967"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rtl="0">
              <a:lnSpc>
                <a:spcPct val="90000"/>
              </a:lnSpc>
              <a:spcBef>
                <a:spcPct val="0"/>
              </a:spcBef>
              <a:spcAft>
                <a:spcPct val="35000"/>
              </a:spcAft>
            </a:pPr>
            <a:r>
              <a:rPr lang="en-GB" sz="3200" kern="1200" dirty="0" smtClean="0"/>
              <a:t>Authentication Header (AH) does not provide any data confidentiality</a:t>
            </a:r>
          </a:p>
          <a:p>
            <a:pPr lvl="0" algn="ctr" defTabSz="889000" rtl="0">
              <a:lnSpc>
                <a:spcPct val="90000"/>
              </a:lnSpc>
              <a:spcBef>
                <a:spcPct val="0"/>
              </a:spcBef>
              <a:spcAft>
                <a:spcPct val="35000"/>
              </a:spcAft>
            </a:pPr>
            <a:r>
              <a:rPr lang="en-GB" sz="3200" kern="1200" dirty="0" smtClean="0"/>
              <a:t>(Data encryption)</a:t>
            </a:r>
            <a:endParaRPr lang="en-GB" sz="3200" kern="1200" dirty="0"/>
          </a:p>
        </p:txBody>
      </p:sp>
      <p:sp>
        <p:nvSpPr>
          <p:cNvPr id="18" name="Freeform 17"/>
          <p:cNvSpPr/>
          <p:nvPr/>
        </p:nvSpPr>
        <p:spPr>
          <a:xfrm>
            <a:off x="8114679"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rtl="0">
              <a:lnSpc>
                <a:spcPct val="90000"/>
              </a:lnSpc>
              <a:spcBef>
                <a:spcPct val="0"/>
              </a:spcBef>
              <a:spcAft>
                <a:spcPct val="35000"/>
              </a:spcAft>
            </a:pPr>
            <a:r>
              <a:rPr lang="en-GB" sz="3200" kern="1200" dirty="0" smtClean="0"/>
              <a:t>Since the Authentication Header (AH) does not provide confidentiality, there is no need for an encryption algorithm</a:t>
            </a:r>
            <a:endParaRPr lang="en-GB" sz="3200" kern="1200" dirty="0"/>
          </a:p>
        </p:txBody>
      </p:sp>
    </p:spTree>
    <p:extLst>
      <p:ext uri="{BB962C8B-B14F-4D97-AF65-F5344CB8AC3E}">
        <p14:creationId xmlns:p14="http://schemas.microsoft.com/office/powerpoint/2010/main" val="241810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sz="3600" b="1" dirty="0" smtClean="0"/>
              <a:t>Advanced  </a:t>
            </a:r>
            <a:r>
              <a:rPr lang="en-GB" sz="3600" b="1" dirty="0"/>
              <a:t>Encryption Standard </a:t>
            </a:r>
            <a:r>
              <a:rPr lang="en-GB" sz="3600" b="1" dirty="0" smtClean="0"/>
              <a:t>(AES</a:t>
            </a:r>
            <a:r>
              <a:rPr lang="en-GB" sz="3600" b="1" dirty="0"/>
              <a:t>) </a:t>
            </a:r>
            <a:endParaRPr lang="en-GB" sz="3600" b="1" dirty="0" smtClean="0"/>
          </a:p>
          <a:p>
            <a:r>
              <a:rPr lang="en-AU" altLang="en-US" dirty="0"/>
              <a:t>private key symmetric block cipher </a:t>
            </a:r>
          </a:p>
          <a:p>
            <a:r>
              <a:rPr lang="en-AU" altLang="en-US" dirty="0"/>
              <a:t>128-bit data, 128/192/256-bit keys </a:t>
            </a:r>
          </a:p>
          <a:p>
            <a:r>
              <a:rPr lang="en-AU" altLang="en-US" dirty="0"/>
              <a:t>stronger &amp; faster than Triple-DES </a:t>
            </a:r>
          </a:p>
          <a:p>
            <a:r>
              <a:rPr lang="en-AU" altLang="en-US" dirty="0"/>
              <a:t>active life of 20-30 years (+ archival use) </a:t>
            </a:r>
          </a:p>
          <a:p>
            <a:r>
              <a:rPr lang="en-AU" altLang="en-US" dirty="0"/>
              <a:t>provide full specification &amp; design details </a:t>
            </a:r>
          </a:p>
          <a:p>
            <a:r>
              <a:rPr lang="en-AU" altLang="en-US" dirty="0"/>
              <a:t>both C &amp; Java implementations</a:t>
            </a:r>
          </a:p>
          <a:p>
            <a:r>
              <a:rPr lang="en-AU" altLang="en-US" dirty="0"/>
              <a:t>NIST have released all submissions &amp; unclassified analyses</a:t>
            </a:r>
          </a:p>
          <a:p>
            <a:endParaRPr lang="en-US" altLang="en-US" dirty="0" smtClean="0"/>
          </a:p>
        </p:txBody>
      </p:sp>
    </p:spTree>
    <p:extLst>
      <p:ext uri="{BB962C8B-B14F-4D97-AF65-F5344CB8AC3E}">
        <p14:creationId xmlns:p14="http://schemas.microsoft.com/office/powerpoint/2010/main" val="32767509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sz="3600" b="1" dirty="0" smtClean="0"/>
              <a:t>Advanced  </a:t>
            </a:r>
            <a:r>
              <a:rPr lang="en-GB" sz="3600" b="1" dirty="0"/>
              <a:t>Encryption Standard </a:t>
            </a:r>
            <a:r>
              <a:rPr lang="en-GB" sz="3600" b="1" dirty="0" smtClean="0"/>
              <a:t>(AES</a:t>
            </a:r>
            <a:r>
              <a:rPr lang="en-GB" sz="3600" b="1" dirty="0"/>
              <a:t>) </a:t>
            </a:r>
            <a:endParaRPr lang="en-GB" sz="3600" b="1" dirty="0" smtClean="0"/>
          </a:p>
          <a:p>
            <a:pPr lvl="1"/>
            <a:r>
              <a:rPr lang="en-GB" sz="2800" dirty="0"/>
              <a:t>In January 1997 US NIST solicited proposals for new Advanced Encryption Standard (AES) to replace DES as a federal standard. </a:t>
            </a:r>
            <a:endParaRPr lang="en-GB" sz="2800" dirty="0" smtClean="0"/>
          </a:p>
          <a:p>
            <a:pPr lvl="1"/>
            <a:r>
              <a:rPr lang="en-GB" sz="2800" dirty="0" smtClean="0"/>
              <a:t>Approved </a:t>
            </a:r>
            <a:r>
              <a:rPr lang="en-GB" sz="2800" dirty="0"/>
              <a:t>for classified US governmental documents by US </a:t>
            </a:r>
            <a:r>
              <a:rPr lang="en-GB" sz="2800" dirty="0" smtClean="0"/>
              <a:t>NSA</a:t>
            </a:r>
          </a:p>
          <a:p>
            <a:pPr lvl="1"/>
            <a:r>
              <a:rPr lang="en-GB" sz="2800" dirty="0" smtClean="0"/>
              <a:t> </a:t>
            </a:r>
            <a:r>
              <a:rPr lang="en-GB" sz="2800" dirty="0"/>
              <a:t>Five algorithms shortlisted. Winner: </a:t>
            </a:r>
            <a:r>
              <a:rPr lang="en-GB" sz="2800" dirty="0" err="1"/>
              <a:t>Rijndael</a:t>
            </a:r>
            <a:r>
              <a:rPr lang="en-GB" sz="2800" dirty="0"/>
              <a:t> (by Joan </a:t>
            </a:r>
            <a:r>
              <a:rPr lang="en-GB" sz="2800" dirty="0" err="1"/>
              <a:t>Rijmen</a:t>
            </a:r>
            <a:r>
              <a:rPr lang="en-GB" sz="2800" dirty="0"/>
              <a:t> &amp; Vincent </a:t>
            </a:r>
            <a:r>
              <a:rPr lang="en-GB" sz="2800" dirty="0" err="1"/>
              <a:t>Daemen</a:t>
            </a:r>
            <a:r>
              <a:rPr lang="en-GB" sz="2800" dirty="0"/>
              <a:t> from Belgium). </a:t>
            </a:r>
            <a:endParaRPr lang="en-GB" sz="2800" dirty="0" smtClean="0"/>
          </a:p>
          <a:p>
            <a:pPr lvl="1"/>
            <a:r>
              <a:rPr lang="en-GB" sz="2800" dirty="0" smtClean="0"/>
              <a:t>AES </a:t>
            </a:r>
            <a:r>
              <a:rPr lang="en-GB" sz="2800" dirty="0"/>
              <a:t>is minor variant of </a:t>
            </a:r>
            <a:r>
              <a:rPr lang="en-GB" sz="2800" dirty="0" err="1"/>
              <a:t>Rijndael</a:t>
            </a:r>
            <a:r>
              <a:rPr lang="en-GB" sz="2800" dirty="0"/>
              <a:t> </a:t>
            </a:r>
          </a:p>
        </p:txBody>
      </p:sp>
    </p:spTree>
    <p:extLst>
      <p:ext uri="{BB962C8B-B14F-4D97-AF65-F5344CB8AC3E}">
        <p14:creationId xmlns:p14="http://schemas.microsoft.com/office/powerpoint/2010/main" val="714089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sz="3600" b="1" dirty="0" smtClean="0"/>
              <a:t>Advanced  </a:t>
            </a:r>
            <a:r>
              <a:rPr lang="en-GB" sz="3600" b="1" dirty="0"/>
              <a:t>Encryption Standard </a:t>
            </a:r>
            <a:r>
              <a:rPr lang="en-GB" sz="3600" b="1" dirty="0" smtClean="0"/>
              <a:t>(AES</a:t>
            </a:r>
            <a:r>
              <a:rPr lang="en-GB" sz="3600" b="1" dirty="0"/>
              <a:t>) </a:t>
            </a:r>
            <a:r>
              <a:rPr lang="en-GB" sz="3600" b="1" dirty="0" smtClean="0"/>
              <a:t>- Security</a:t>
            </a:r>
          </a:p>
          <a:p>
            <a:pPr lvl="1"/>
            <a:r>
              <a:rPr lang="en-GB" sz="2800" dirty="0" smtClean="0"/>
              <a:t>Discussion:</a:t>
            </a:r>
          </a:p>
          <a:p>
            <a:pPr lvl="1"/>
            <a:r>
              <a:rPr lang="en-GB" sz="2800" dirty="0"/>
              <a:t>Most successful attacks on 3DES and AES recently </a:t>
            </a:r>
            <a:endParaRPr lang="en-GB" sz="2800" dirty="0" smtClean="0"/>
          </a:p>
        </p:txBody>
      </p:sp>
    </p:spTree>
    <p:extLst>
      <p:ext uri="{BB962C8B-B14F-4D97-AF65-F5344CB8AC3E}">
        <p14:creationId xmlns:p14="http://schemas.microsoft.com/office/powerpoint/2010/main" val="11198244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sz="3600" dirty="0"/>
              <a:t>SCALABILITY </a:t>
            </a:r>
            <a:endParaRPr lang="en-GB" sz="3600" dirty="0" smtClean="0"/>
          </a:p>
          <a:p>
            <a:pPr lvl="1"/>
            <a:r>
              <a:rPr lang="en-GB" sz="3200" dirty="0" smtClean="0"/>
              <a:t> </a:t>
            </a:r>
            <a:r>
              <a:rPr lang="en-GB" sz="3200" dirty="0"/>
              <a:t>For full and separate communication between N people need N(N-1)/2 separate keys KEY MANAGEMENT </a:t>
            </a:r>
            <a:endParaRPr lang="en-GB" sz="3200" dirty="0" smtClean="0"/>
          </a:p>
          <a:p>
            <a:r>
              <a:rPr lang="en-GB" sz="3600" dirty="0" smtClean="0"/>
              <a:t> </a:t>
            </a:r>
            <a:r>
              <a:rPr lang="en-GB" sz="3600" dirty="0"/>
              <a:t>Key Distribution </a:t>
            </a:r>
            <a:endParaRPr lang="en-GB" sz="3600" dirty="0" smtClean="0"/>
          </a:p>
          <a:p>
            <a:pPr lvl="1"/>
            <a:r>
              <a:rPr lang="en-GB" sz="3200" dirty="0" smtClean="0"/>
              <a:t> </a:t>
            </a:r>
            <a:r>
              <a:rPr lang="en-GB" sz="3200" dirty="0"/>
              <a:t>Key Storage &amp; </a:t>
            </a:r>
            <a:r>
              <a:rPr lang="en-GB" sz="3200" dirty="0" smtClean="0"/>
              <a:t>Backup</a:t>
            </a:r>
          </a:p>
          <a:p>
            <a:pPr lvl="1"/>
            <a:r>
              <a:rPr lang="en-GB" sz="3200" dirty="0" smtClean="0"/>
              <a:t> </a:t>
            </a:r>
            <a:r>
              <a:rPr lang="en-GB" sz="3200" dirty="0"/>
              <a:t>Key </a:t>
            </a:r>
            <a:r>
              <a:rPr lang="en-GB" sz="3200" dirty="0" smtClean="0"/>
              <a:t>Disposal</a:t>
            </a:r>
          </a:p>
          <a:p>
            <a:pPr lvl="1"/>
            <a:r>
              <a:rPr lang="en-GB" sz="3200" dirty="0" smtClean="0"/>
              <a:t> </a:t>
            </a:r>
            <a:r>
              <a:rPr lang="en-GB" sz="3200" dirty="0"/>
              <a:t>Key Change</a:t>
            </a:r>
            <a:endParaRPr lang="en-GB" dirty="0"/>
          </a:p>
        </p:txBody>
      </p:sp>
    </p:spTree>
    <p:extLst>
      <p:ext uri="{BB962C8B-B14F-4D97-AF65-F5344CB8AC3E}">
        <p14:creationId xmlns:p14="http://schemas.microsoft.com/office/powerpoint/2010/main" val="2456281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smtClean="0"/>
              <a:t> Why Asymmetric </a:t>
            </a:r>
            <a:r>
              <a:rPr lang="en-GB" sz="4400" i="0" dirty="0"/>
              <a:t>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dirty="0"/>
              <a:t>In asymmetric-key cryptography, users do not need to know a symmetric shared key</a:t>
            </a:r>
            <a:r>
              <a:rPr lang="en-GB" dirty="0" smtClean="0"/>
              <a:t>;</a:t>
            </a:r>
          </a:p>
          <a:p>
            <a:r>
              <a:rPr lang="en-GB" dirty="0" smtClean="0"/>
              <a:t> </a:t>
            </a:r>
            <a:r>
              <a:rPr lang="en-GB" dirty="0"/>
              <a:t>everyone </a:t>
            </a:r>
            <a:endParaRPr lang="en-GB" dirty="0" smtClean="0"/>
          </a:p>
          <a:p>
            <a:pPr marL="457200" lvl="1" indent="0">
              <a:buNone/>
            </a:pPr>
            <a:r>
              <a:rPr lang="en-GB" dirty="0" smtClean="0"/>
              <a:t>• </a:t>
            </a:r>
            <a:r>
              <a:rPr lang="en-GB" dirty="0"/>
              <a:t>shields a private key and </a:t>
            </a:r>
            <a:endParaRPr lang="en-GB" dirty="0" smtClean="0"/>
          </a:p>
          <a:p>
            <a:pPr marL="457200" lvl="1" indent="0">
              <a:buNone/>
            </a:pPr>
            <a:r>
              <a:rPr lang="en-GB" dirty="0" smtClean="0"/>
              <a:t>• </a:t>
            </a:r>
            <a:r>
              <a:rPr lang="en-GB" dirty="0"/>
              <a:t>advertises a public </a:t>
            </a:r>
            <a:r>
              <a:rPr lang="en-GB" dirty="0" smtClean="0"/>
              <a:t>key</a:t>
            </a:r>
          </a:p>
          <a:p>
            <a:pPr marL="0" indent="0">
              <a:buNone/>
            </a:pPr>
            <a:r>
              <a:rPr lang="en-GB" dirty="0" smtClean="0"/>
              <a:t>● </a:t>
            </a:r>
            <a:r>
              <a:rPr lang="en-GB" dirty="0"/>
              <a:t>No need to secretly distribute </a:t>
            </a:r>
            <a:r>
              <a:rPr lang="en-GB" dirty="0" smtClean="0"/>
              <a:t>key</a:t>
            </a:r>
          </a:p>
          <a:p>
            <a:pPr marL="0" indent="0">
              <a:buNone/>
            </a:pPr>
            <a:r>
              <a:rPr lang="en-GB" dirty="0" smtClean="0"/>
              <a:t> </a:t>
            </a:r>
            <a:r>
              <a:rPr lang="en-GB" dirty="0"/>
              <a:t>● Difficult to brute-force </a:t>
            </a:r>
            <a:endParaRPr lang="en-GB" dirty="0" smtClean="0"/>
          </a:p>
          <a:p>
            <a:pPr marL="0" indent="0">
              <a:buNone/>
            </a:pPr>
            <a:r>
              <a:rPr lang="en-GB" dirty="0" smtClean="0"/>
              <a:t>● </a:t>
            </a:r>
            <a:r>
              <a:rPr lang="en-GB" dirty="0"/>
              <a:t>Reuse of key does not significantly weaken security</a:t>
            </a:r>
          </a:p>
        </p:txBody>
      </p:sp>
    </p:spTree>
    <p:extLst>
      <p:ext uri="{BB962C8B-B14F-4D97-AF65-F5344CB8AC3E}">
        <p14:creationId xmlns:p14="http://schemas.microsoft.com/office/powerpoint/2010/main" val="28333510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smtClean="0"/>
              <a:t>Asymmetric </a:t>
            </a:r>
            <a:r>
              <a:rPr lang="en-GB" sz="4400" i="0" dirty="0"/>
              <a:t>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dirty="0"/>
              <a:t>These algorithms are based on computationally intensive problems such as finding the prime factors of large numbers. </a:t>
            </a:r>
            <a:endParaRPr lang="en-GB" dirty="0" smtClean="0"/>
          </a:p>
          <a:p>
            <a:pPr lvl="1"/>
            <a:r>
              <a:rPr lang="en-GB" sz="2800" dirty="0" smtClean="0"/>
              <a:t>Longer </a:t>
            </a:r>
            <a:r>
              <a:rPr lang="en-GB" sz="2800" dirty="0"/>
              <a:t>the length of the key pair, the more time it takes to crack the private key </a:t>
            </a:r>
            <a:endParaRPr lang="en-GB" sz="2800" dirty="0" smtClean="0"/>
          </a:p>
          <a:p>
            <a:pPr lvl="1"/>
            <a:r>
              <a:rPr lang="en-GB" sz="2800" dirty="0" smtClean="0"/>
              <a:t>Keys </a:t>
            </a:r>
            <a:r>
              <a:rPr lang="en-GB" sz="2800" dirty="0"/>
              <a:t>used in today’s internet will take millions of years to crack using today’s technologies </a:t>
            </a:r>
          </a:p>
        </p:txBody>
      </p:sp>
    </p:spTree>
    <p:extLst>
      <p:ext uri="{BB962C8B-B14F-4D97-AF65-F5344CB8AC3E}">
        <p14:creationId xmlns:p14="http://schemas.microsoft.com/office/powerpoint/2010/main" val="21943679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smtClean="0"/>
              <a:t>Asymmetric </a:t>
            </a:r>
            <a:r>
              <a:rPr lang="en-GB" sz="4400" i="0" dirty="0"/>
              <a:t>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dirty="0"/>
              <a:t>Public key cryptosystems are slow, really slow! </a:t>
            </a:r>
            <a:endParaRPr lang="en-GB" dirty="0" smtClean="0"/>
          </a:p>
          <a:p>
            <a:pPr lvl="2"/>
            <a:r>
              <a:rPr lang="en-GB" sz="2800" dirty="0" smtClean="0"/>
              <a:t>three </a:t>
            </a:r>
            <a:r>
              <a:rPr lang="en-GB" sz="2800" dirty="0"/>
              <a:t>orders of magnitude (1000 times) slower than </a:t>
            </a:r>
            <a:r>
              <a:rPr lang="en-GB" sz="2800" dirty="0" smtClean="0"/>
              <a:t>AES</a:t>
            </a:r>
          </a:p>
          <a:p>
            <a:pPr lvl="2"/>
            <a:r>
              <a:rPr lang="en-GB" sz="2800" dirty="0" smtClean="0"/>
              <a:t>mainly </a:t>
            </a:r>
            <a:r>
              <a:rPr lang="en-GB" sz="2800" dirty="0"/>
              <a:t>used as key exchange </a:t>
            </a:r>
            <a:r>
              <a:rPr lang="en-GB" sz="2800" dirty="0" smtClean="0"/>
              <a:t>tool</a:t>
            </a:r>
          </a:p>
          <a:p>
            <a:r>
              <a:rPr lang="en-GB" dirty="0" smtClean="0"/>
              <a:t> Scientists </a:t>
            </a:r>
            <a:r>
              <a:rPr lang="en-GB" dirty="0"/>
              <a:t>are supposed to be real “smart” and love to solve difficult problems </a:t>
            </a:r>
            <a:endParaRPr lang="en-GB" dirty="0" smtClean="0"/>
          </a:p>
          <a:p>
            <a:pPr lvl="2"/>
            <a:r>
              <a:rPr lang="en-GB" sz="2800" dirty="0" smtClean="0"/>
              <a:t>but </a:t>
            </a:r>
            <a:r>
              <a:rPr lang="en-GB" sz="2800" dirty="0"/>
              <a:t>even they hope to never solve factoring </a:t>
            </a:r>
            <a:endParaRPr lang="en-GB" sz="2800" dirty="0" smtClean="0"/>
          </a:p>
          <a:p>
            <a:pPr lvl="2"/>
            <a:r>
              <a:rPr lang="en-GB" sz="2800" dirty="0" smtClean="0"/>
              <a:t>if </a:t>
            </a:r>
            <a:r>
              <a:rPr lang="en-GB" sz="2800" dirty="0"/>
              <a:t>you can find a quick solution</a:t>
            </a:r>
            <a:r>
              <a:rPr lang="en-GB" sz="2800" dirty="0" smtClean="0"/>
              <a:t>,</a:t>
            </a:r>
          </a:p>
          <a:p>
            <a:pPr lvl="3"/>
            <a:r>
              <a:rPr lang="en-GB" sz="2800" dirty="0" smtClean="0"/>
              <a:t>fame</a:t>
            </a:r>
            <a:r>
              <a:rPr lang="en-GB" sz="2800" dirty="0"/>
              <a:t>, dollars and danger lurk! </a:t>
            </a:r>
          </a:p>
        </p:txBody>
      </p:sp>
    </p:spTree>
    <p:extLst>
      <p:ext uri="{BB962C8B-B14F-4D97-AF65-F5344CB8AC3E}">
        <p14:creationId xmlns:p14="http://schemas.microsoft.com/office/powerpoint/2010/main" val="25194457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smtClean="0"/>
              <a:t>Asymmetric </a:t>
            </a:r>
            <a:r>
              <a:rPr lang="en-GB" sz="4400" i="0" dirty="0"/>
              <a:t>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fontScale="92500" lnSpcReduction="10000"/>
          </a:bodyPr>
          <a:lstStyle/>
          <a:p>
            <a:r>
              <a:rPr lang="en-GB" dirty="0"/>
              <a:t>Keys are usually very long and encryption is expensive </a:t>
            </a:r>
            <a:endParaRPr lang="en-GB" dirty="0" smtClean="0"/>
          </a:p>
          <a:p>
            <a:pPr lvl="2"/>
            <a:r>
              <a:rPr lang="en-GB" dirty="0" smtClean="0"/>
              <a:t> </a:t>
            </a:r>
            <a:r>
              <a:rPr lang="en-GB" sz="2800" dirty="0"/>
              <a:t>RSA encryption is a 1000 times slower than typical symmetric algorithms </a:t>
            </a:r>
            <a:endParaRPr lang="en-GB" sz="2800" dirty="0" smtClean="0"/>
          </a:p>
          <a:p>
            <a:pPr lvl="2"/>
            <a:r>
              <a:rPr lang="en-GB" sz="2800" dirty="0" smtClean="0"/>
              <a:t> </a:t>
            </a:r>
            <a:r>
              <a:rPr lang="en-GB" sz="2800" dirty="0"/>
              <a:t>hard to remember secret key - where do you store it? </a:t>
            </a:r>
            <a:endParaRPr lang="en-GB" sz="2800" dirty="0" smtClean="0"/>
          </a:p>
          <a:p>
            <a:pPr lvl="2"/>
            <a:r>
              <a:rPr lang="en-GB" sz="2800" dirty="0" smtClean="0"/>
              <a:t> </a:t>
            </a:r>
            <a:r>
              <a:rPr lang="en-GB" sz="2800" dirty="0"/>
              <a:t>typically only used for authentication, then a random key and a symmetric encryption algorithm is used for subsequent communication </a:t>
            </a:r>
            <a:endParaRPr lang="en-GB" sz="2800" dirty="0" smtClean="0"/>
          </a:p>
          <a:p>
            <a:r>
              <a:rPr lang="en-GB" dirty="0" smtClean="0"/>
              <a:t> </a:t>
            </a:r>
            <a:r>
              <a:rPr lang="en-GB" dirty="0"/>
              <a:t>Multicast is problematic </a:t>
            </a:r>
            <a:endParaRPr lang="en-GB" dirty="0" smtClean="0"/>
          </a:p>
          <a:p>
            <a:pPr lvl="1"/>
            <a:r>
              <a:rPr lang="en-GB" dirty="0" smtClean="0"/>
              <a:t> </a:t>
            </a:r>
            <a:r>
              <a:rPr lang="en-GB" dirty="0"/>
              <a:t>Better to authenticate using public key algorithm, then use random key with symmetric algorithm </a:t>
            </a:r>
            <a:endParaRPr lang="en-GB" dirty="0" smtClean="0"/>
          </a:p>
          <a:p>
            <a:r>
              <a:rPr lang="en-GB" dirty="0" smtClean="0"/>
              <a:t> </a:t>
            </a:r>
            <a:r>
              <a:rPr lang="en-GB" dirty="0"/>
              <a:t>How do you know you have the right public key for a principal? </a:t>
            </a:r>
            <a:endParaRPr lang="en-GB" dirty="0" smtClean="0"/>
          </a:p>
          <a:p>
            <a:pPr lvl="1"/>
            <a:r>
              <a:rPr lang="en-GB" dirty="0" smtClean="0"/>
              <a:t> </a:t>
            </a:r>
            <a:r>
              <a:rPr lang="en-GB" dirty="0"/>
              <a:t>Public key is usually distributed as a document ``signed'' by a well­ known and trusted certification authority (e.g. Verisign). This is called a certificate. </a:t>
            </a:r>
            <a:endParaRPr lang="en-GB" dirty="0" smtClean="0"/>
          </a:p>
          <a:p>
            <a:pPr lvl="1"/>
            <a:r>
              <a:rPr lang="en-GB" dirty="0" smtClean="0"/>
              <a:t>How </a:t>
            </a:r>
            <a:r>
              <a:rPr lang="en-GB" dirty="0"/>
              <a:t>do you determine if signature is </a:t>
            </a:r>
            <a:r>
              <a:rPr lang="en-GB" dirty="0" err="1"/>
              <a:t>up­to</a:t>
            </a:r>
            <a:r>
              <a:rPr lang="en-GB" dirty="0"/>
              <a:t>­ date? </a:t>
            </a:r>
            <a:endParaRPr lang="en-GB" dirty="0" smtClean="0"/>
          </a:p>
          <a:p>
            <a:pPr lvl="1"/>
            <a:r>
              <a:rPr lang="en-GB" dirty="0" smtClean="0"/>
              <a:t>What </a:t>
            </a:r>
            <a:r>
              <a:rPr lang="en-GB" dirty="0"/>
              <a:t>if the key has been compromised? </a:t>
            </a:r>
          </a:p>
        </p:txBody>
      </p:sp>
    </p:spTree>
    <p:extLst>
      <p:ext uri="{BB962C8B-B14F-4D97-AF65-F5344CB8AC3E}">
        <p14:creationId xmlns:p14="http://schemas.microsoft.com/office/powerpoint/2010/main" val="22897638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lstStyle/>
          <a:p>
            <a:r>
              <a:rPr lang="en-GB" dirty="0"/>
              <a:t>The question of key exchange was one of the first problems addressed by a cryptographic </a:t>
            </a:r>
            <a:r>
              <a:rPr lang="en-GB" dirty="0" smtClean="0"/>
              <a:t>protocol,  </a:t>
            </a:r>
            <a:r>
              <a:rPr lang="en-GB" dirty="0"/>
              <a:t>prior to the invention of public key cryptography. </a:t>
            </a:r>
            <a:endParaRPr lang="en-GB" dirty="0" smtClean="0"/>
          </a:p>
          <a:p>
            <a:r>
              <a:rPr lang="en-GB" dirty="0" smtClean="0"/>
              <a:t>The </a:t>
            </a:r>
            <a:r>
              <a:rPr lang="en-GB" dirty="0" err="1"/>
              <a:t>Diffie</a:t>
            </a:r>
            <a:r>
              <a:rPr lang="en-GB" dirty="0"/>
              <a:t>-Hellman key agreement protocol (1976) was the first practical method for establishing a shared secret over an unsecured communication channel. </a:t>
            </a:r>
            <a:endParaRPr lang="en-GB" dirty="0" smtClean="0"/>
          </a:p>
          <a:p>
            <a:r>
              <a:rPr lang="en-GB" dirty="0" smtClean="0"/>
              <a:t>The </a:t>
            </a:r>
            <a:r>
              <a:rPr lang="en-GB" dirty="0"/>
              <a:t>point is to agree on a key that two parties can use for a symmetric encryption, in such a way that an eavesdropper cannot obtain the key.</a:t>
            </a:r>
          </a:p>
        </p:txBody>
      </p:sp>
    </p:spTree>
    <p:extLst>
      <p:ext uri="{BB962C8B-B14F-4D97-AF65-F5344CB8AC3E}">
        <p14:creationId xmlns:p14="http://schemas.microsoft.com/office/powerpoint/2010/main" val="39016215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lstStyle/>
          <a:p>
            <a:r>
              <a:rPr lang="en-GB" dirty="0"/>
              <a:t>Developed and published by Whitfield </a:t>
            </a:r>
            <a:r>
              <a:rPr lang="en-GB" dirty="0" err="1"/>
              <a:t>Diffie</a:t>
            </a:r>
            <a:r>
              <a:rPr lang="en-GB" dirty="0"/>
              <a:t> and Martin Hellman in 1976 </a:t>
            </a:r>
            <a:endParaRPr lang="en-GB" dirty="0" smtClean="0"/>
          </a:p>
          <a:p>
            <a:r>
              <a:rPr lang="en-GB" dirty="0" smtClean="0"/>
              <a:t> </a:t>
            </a:r>
            <a:r>
              <a:rPr lang="en-GB" dirty="0"/>
              <a:t>Relies on difficulty of discrete logarithm problem </a:t>
            </a:r>
            <a:endParaRPr lang="en-GB" dirty="0" smtClean="0"/>
          </a:p>
          <a:p>
            <a:r>
              <a:rPr lang="en-GB" dirty="0" smtClean="0"/>
              <a:t> </a:t>
            </a:r>
            <a:r>
              <a:rPr lang="en-GB" dirty="0"/>
              <a:t>Forward secrecy </a:t>
            </a:r>
            <a:endParaRPr lang="en-GB" dirty="0" smtClean="0"/>
          </a:p>
          <a:p>
            <a:r>
              <a:rPr lang="en-GB" dirty="0" smtClean="0"/>
              <a:t> </a:t>
            </a:r>
            <a:r>
              <a:rPr lang="en-GB" dirty="0"/>
              <a:t>Can be performed with more than two parties </a:t>
            </a:r>
          </a:p>
          <a:p>
            <a:endParaRPr lang="en-GB" dirty="0"/>
          </a:p>
        </p:txBody>
      </p:sp>
    </p:spTree>
    <p:extLst>
      <p:ext uri="{BB962C8B-B14F-4D97-AF65-F5344CB8AC3E}">
        <p14:creationId xmlns:p14="http://schemas.microsoft.com/office/powerpoint/2010/main" val="1829753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IPSEC – Authentication Header</a:t>
            </a:r>
            <a:endParaRPr lang="en-GB" dirty="0"/>
          </a:p>
        </p:txBody>
      </p:sp>
      <p:pic>
        <p:nvPicPr>
          <p:cNvPr id="3" name="Picture 2"/>
          <p:cNvPicPr>
            <a:picLocks noChangeAspect="1"/>
          </p:cNvPicPr>
          <p:nvPr/>
        </p:nvPicPr>
        <p:blipFill>
          <a:blip r:embed="rId3"/>
          <a:stretch>
            <a:fillRect/>
          </a:stretch>
        </p:blipFill>
        <p:spPr>
          <a:xfrm>
            <a:off x="1579789" y="2666629"/>
            <a:ext cx="8248650" cy="3638550"/>
          </a:xfrm>
          <a:prstGeom prst="rect">
            <a:avLst/>
          </a:prstGeom>
        </p:spPr>
      </p:pic>
    </p:spTree>
    <p:extLst>
      <p:ext uri="{BB962C8B-B14F-4D97-AF65-F5344CB8AC3E}">
        <p14:creationId xmlns:p14="http://schemas.microsoft.com/office/powerpoint/2010/main" val="26012100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lstStyle/>
          <a:p>
            <a:pPr fontAlgn="t">
              <a:spcBef>
                <a:spcPct val="50000"/>
              </a:spcBef>
            </a:pPr>
            <a:r>
              <a:rPr lang="en-GB" altLang="en-US" dirty="0">
                <a:latin typeface="Arial" panose="020B0604020202020204" pitchFamily="34" charset="0"/>
                <a:cs typeface="Arial" panose="020B0604020202020204" pitchFamily="34" charset="0"/>
              </a:rPr>
              <a:t>DH key exchange is a method of exchanging public (i.e. non-secret) information to obtain a shared secret. </a:t>
            </a:r>
          </a:p>
          <a:p>
            <a:pPr fontAlgn="t">
              <a:spcBef>
                <a:spcPct val="50000"/>
              </a:spcBef>
            </a:pPr>
            <a:r>
              <a:rPr lang="en-GB" altLang="en-US" b="1" dirty="0">
                <a:solidFill>
                  <a:schemeClr val="accent2"/>
                </a:solidFill>
                <a:latin typeface="Arial" panose="020B0604020202020204" pitchFamily="34" charset="0"/>
                <a:cs typeface="Arial" panose="020B0604020202020204" pitchFamily="34" charset="0"/>
              </a:rPr>
              <a:t>DH is not an encryption algorithm</a:t>
            </a:r>
            <a:r>
              <a:rPr lang="en-GB" altLang="en-US" dirty="0">
                <a:latin typeface="Arial" panose="020B060402020202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18881022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lstStyle/>
          <a:p>
            <a:pPr fontAlgn="t">
              <a:spcBef>
                <a:spcPct val="50000"/>
              </a:spcBef>
            </a:pPr>
            <a:r>
              <a:rPr lang="en-GB" altLang="en-US" dirty="0">
                <a:latin typeface="Arial" panose="020B0604020202020204" pitchFamily="34" charset="0"/>
                <a:cs typeface="Arial" panose="020B0604020202020204" pitchFamily="34" charset="0"/>
              </a:rPr>
              <a:t>DH key exchange has the following important properties:</a:t>
            </a:r>
          </a:p>
          <a:p>
            <a:pPr lvl="1" fontAlgn="t">
              <a:spcBef>
                <a:spcPct val="50000"/>
              </a:spcBef>
              <a:buFontTx/>
              <a:buAutoNum type="arabicPeriod"/>
            </a:pPr>
            <a:r>
              <a:rPr lang="en-GB" altLang="en-US" sz="2800" dirty="0">
                <a:latin typeface="Arial" panose="020B0604020202020204" pitchFamily="34" charset="0"/>
                <a:cs typeface="Arial" panose="020B0604020202020204" pitchFamily="34" charset="0"/>
              </a:rPr>
              <a:t>The resulting shared secret cannot be computed by either of the parties without the cooperation of the other. </a:t>
            </a:r>
          </a:p>
          <a:p>
            <a:pPr lvl="1" fontAlgn="t">
              <a:spcBef>
                <a:spcPct val="50000"/>
              </a:spcBef>
              <a:buFontTx/>
              <a:buAutoNum type="arabicPeriod"/>
            </a:pPr>
            <a:r>
              <a:rPr lang="en-GB" altLang="en-US" sz="2800" dirty="0">
                <a:latin typeface="Arial" panose="020B0604020202020204" pitchFamily="34" charset="0"/>
                <a:cs typeface="Arial" panose="020B0604020202020204" pitchFamily="34" charset="0"/>
              </a:rPr>
              <a:t>A third party observing all the messages transmitted during DH key exchange cannot deduce the resulting shared secret at the end of the protocol.</a:t>
            </a:r>
          </a:p>
          <a:p>
            <a:endParaRPr lang="en-GB" dirty="0"/>
          </a:p>
        </p:txBody>
      </p:sp>
    </p:spTree>
    <p:extLst>
      <p:ext uri="{BB962C8B-B14F-4D97-AF65-F5344CB8AC3E}">
        <p14:creationId xmlns:p14="http://schemas.microsoft.com/office/powerpoint/2010/main" val="22742877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normAutofit/>
              </a:bodyPr>
              <a:lstStyle/>
              <a:p>
                <a:r>
                  <a:rPr lang="en-US" dirty="0"/>
                  <a:t>Alice and Bob derive a shared secret key over a public channel (no prior arrangements)</a:t>
                </a:r>
              </a:p>
              <a:p>
                <a:r>
                  <a:rPr lang="en-US" dirty="0"/>
                  <a:t>Publicly agree on two public values, </a:t>
                </a:r>
                <a14:m>
                  <m:oMath xmlns:m="http://schemas.openxmlformats.org/officeDocument/2006/math">
                    <m:r>
                      <a:rPr lang="en-US" i="1">
                        <a:latin typeface="Cambria Math"/>
                      </a:rPr>
                      <m:t>𝑝</m:t>
                    </m:r>
                  </m:oMath>
                </a14:m>
                <a:r>
                  <a:rPr lang="en-US" dirty="0"/>
                  <a:t> and </a:t>
                </a:r>
                <a14:m>
                  <m:oMath xmlns:m="http://schemas.openxmlformats.org/officeDocument/2006/math">
                    <m:r>
                      <a:rPr lang="en-US" i="1">
                        <a:latin typeface="Cambria Math"/>
                      </a:rPr>
                      <m:t>𝑔</m:t>
                    </m:r>
                  </m:oMath>
                </a14:m>
                <a:endParaRPr lang="en-US" dirty="0"/>
              </a:p>
              <a:p>
                <a:r>
                  <a:rPr lang="en-US" dirty="0"/>
                  <a:t>Each choose a private value, </a:t>
                </a:r>
                <a14:m>
                  <m:oMath xmlns:m="http://schemas.openxmlformats.org/officeDocument/2006/math">
                    <m:r>
                      <a:rPr lang="en-US" i="1">
                        <a:latin typeface="Cambria Math"/>
                      </a:rPr>
                      <m:t>𝑎</m:t>
                    </m:r>
                  </m:oMath>
                </a14:m>
                <a:r>
                  <a:rPr lang="en-US" dirty="0"/>
                  <a:t> and </a:t>
                </a:r>
                <a14:m>
                  <m:oMath xmlns:m="http://schemas.openxmlformats.org/officeDocument/2006/math">
                    <m:r>
                      <a:rPr lang="en-US" i="1">
                        <a:latin typeface="Cambria Math"/>
                      </a:rPr>
                      <m:t>𝑏</m:t>
                    </m:r>
                  </m:oMath>
                </a14:m>
                <a:endParaRPr lang="en-US" dirty="0"/>
              </a:p>
              <a:p>
                <a:r>
                  <a:rPr lang="en-US" dirty="0"/>
                  <a:t>Use clever math to compute a shared secret, </a:t>
                </a:r>
                <a14:m>
                  <m:oMath xmlns:m="http://schemas.openxmlformats.org/officeDocument/2006/math">
                    <m:r>
                      <a:rPr lang="en-US" i="1">
                        <a:latin typeface="Cambria Math"/>
                      </a:rPr>
                      <m:t>𝑘</m:t>
                    </m:r>
                  </m:oMath>
                </a14:m>
                <a:endParaRPr lang="en-US" dirty="0" smtClean="0"/>
              </a:p>
              <a:p>
                <a:pPr marL="0" indent="0">
                  <a:buNone/>
                </a:pPr>
                <a:endParaRPr lang="en-US" dirty="0"/>
              </a:p>
              <a:p>
                <a:endParaRPr lang="en-GB" dirty="0"/>
              </a:p>
            </p:txBody>
          </p:sp>
        </mc:Choice>
        <mc:Fallback xmlns="">
          <p:sp>
            <p:nvSpPr>
              <p:cNvPr id="3" name="Content Placeholder 2">
                <a:extLst>
                  <a:ext uri="{FF2B5EF4-FFF2-40B4-BE49-F238E27FC236}">
                    <a16:creationId xmlns:a16="http://schemas.microsoft.com/office/drawing/2014/main" id="{3EB4E358-4586-4B7F-81C3-E1EE40DF6B62}"/>
                  </a:ext>
                </a:extLst>
              </p:cNvPr>
              <p:cNvSpPr>
                <a:spLocks noGrp="1" noRot="1" noChangeAspect="1" noMove="1" noResize="1" noEditPoints="1" noAdjustHandles="1" noChangeArrowheads="1" noChangeShapeType="1" noTextEdit="1"/>
              </p:cNvSpPr>
              <p:nvPr>
                <p:ph idx="1"/>
              </p:nvPr>
            </p:nvSpPr>
            <p:spPr>
              <a:blipFill>
                <a:blip r:embed="rId3"/>
                <a:stretch>
                  <a:fillRect l="-946" t="-1975"/>
                </a:stretch>
              </a:blipFill>
            </p:spPr>
            <p:txBody>
              <a:bodyPr/>
              <a:lstStyle/>
              <a:p>
                <a:r>
                  <a:rPr lang="en-GB">
                    <a:noFill/>
                  </a:rPr>
                  <a:t> </a:t>
                </a:r>
              </a:p>
            </p:txBody>
          </p:sp>
        </mc:Fallback>
      </mc:AlternateContent>
    </p:spTree>
    <p:extLst>
      <p:ext uri="{BB962C8B-B14F-4D97-AF65-F5344CB8AC3E}">
        <p14:creationId xmlns:p14="http://schemas.microsoft.com/office/powerpoint/2010/main" val="15582366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lstStyle/>
          <a:p>
            <a:r>
              <a:rPr lang="en-GB" dirty="0"/>
              <a:t>Communicating parties agree on a exponential base (g) and prime modulus (p) </a:t>
            </a:r>
          </a:p>
          <a:p>
            <a:r>
              <a:rPr lang="en-GB" dirty="0"/>
              <a:t> Each communicating party generates a secret value to use for exponentiation </a:t>
            </a:r>
          </a:p>
          <a:p>
            <a:r>
              <a:rPr lang="en-GB" dirty="0"/>
              <a:t>Shared symmetric key can be generated securely over public network</a:t>
            </a:r>
          </a:p>
          <a:p>
            <a:pPr lvl="1"/>
            <a:r>
              <a:rPr lang="en-GB" dirty="0"/>
              <a:t> ○ Negotiation steps, if captured, should not give away key</a:t>
            </a:r>
          </a:p>
          <a:p>
            <a:endParaRPr lang="en-GB" dirty="0"/>
          </a:p>
        </p:txBody>
      </p:sp>
    </p:spTree>
    <p:extLst>
      <p:ext uri="{BB962C8B-B14F-4D97-AF65-F5344CB8AC3E}">
        <p14:creationId xmlns:p14="http://schemas.microsoft.com/office/powerpoint/2010/main" val="19740461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lstStyle/>
          <a:p>
            <a:r>
              <a:rPr lang="en-GB" dirty="0" smtClean="0"/>
              <a:t>Applications of </a:t>
            </a:r>
            <a:r>
              <a:rPr lang="en-GB" dirty="0" err="1" smtClean="0"/>
              <a:t>Diffie</a:t>
            </a:r>
            <a:r>
              <a:rPr lang="en-GB" dirty="0" smtClean="0"/>
              <a:t> Hellman: Discuss</a:t>
            </a:r>
            <a:endParaRPr lang="en-GB" dirty="0"/>
          </a:p>
        </p:txBody>
      </p:sp>
    </p:spTree>
    <p:extLst>
      <p:ext uri="{BB962C8B-B14F-4D97-AF65-F5344CB8AC3E}">
        <p14:creationId xmlns:p14="http://schemas.microsoft.com/office/powerpoint/2010/main" val="23978034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sz="4400" i="0" dirty="0"/>
              <a:t>RSA </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normAutofit/>
          </a:bodyPr>
          <a:lstStyle/>
          <a:p>
            <a:r>
              <a:rPr lang="en-GB" dirty="0" smtClean="0"/>
              <a:t> </a:t>
            </a:r>
            <a:r>
              <a:rPr lang="en-GB" dirty="0"/>
              <a:t>Developed by </a:t>
            </a:r>
            <a:r>
              <a:rPr lang="en-GB" dirty="0" err="1"/>
              <a:t>Rivest</a:t>
            </a:r>
            <a:r>
              <a:rPr lang="en-GB" dirty="0"/>
              <a:t>, Shamir, and </a:t>
            </a:r>
            <a:r>
              <a:rPr lang="en-GB" dirty="0" err="1"/>
              <a:t>Adleman</a:t>
            </a:r>
            <a:r>
              <a:rPr lang="en-GB" dirty="0"/>
              <a:t> in 1977 </a:t>
            </a:r>
            <a:endParaRPr lang="en-GB" dirty="0" smtClean="0"/>
          </a:p>
          <a:p>
            <a:r>
              <a:rPr lang="en-GB" dirty="0" smtClean="0"/>
              <a:t> </a:t>
            </a:r>
            <a:r>
              <a:rPr lang="en-GB" dirty="0"/>
              <a:t>Based on the difficulty of factoring product of 2 large primes, being able to compute private key from public key </a:t>
            </a:r>
            <a:endParaRPr lang="en-GB" dirty="0" smtClean="0"/>
          </a:p>
          <a:p>
            <a:pPr lvl="1"/>
            <a:r>
              <a:rPr lang="en-US" altLang="zh-TW" dirty="0">
                <a:solidFill>
                  <a:srgbClr val="CC0000"/>
                </a:solidFill>
              </a:rPr>
              <a:t>n=p</a:t>
            </a:r>
            <a:r>
              <a:rPr lang="zh-TW" altLang="en-US" dirty="0"/>
              <a:t>．</a:t>
            </a:r>
            <a:r>
              <a:rPr lang="en-US" altLang="zh-TW" dirty="0">
                <a:solidFill>
                  <a:srgbClr val="CC0000"/>
                </a:solidFill>
              </a:rPr>
              <a:t>q, where p and q are distinct primes</a:t>
            </a:r>
            <a:endParaRPr lang="en-GB" dirty="0" smtClean="0"/>
          </a:p>
          <a:p>
            <a:r>
              <a:rPr lang="en-GB" dirty="0" smtClean="0"/>
              <a:t> </a:t>
            </a:r>
            <a:r>
              <a:rPr lang="en-GB" dirty="0"/>
              <a:t>Built-in confidentiality, authentication, integrity, and nonrepudiation from owner </a:t>
            </a:r>
            <a:endParaRPr lang="en-GB" dirty="0" smtClean="0"/>
          </a:p>
          <a:p>
            <a:r>
              <a:rPr lang="en-GB" dirty="0" smtClean="0"/>
              <a:t> </a:t>
            </a:r>
            <a:r>
              <a:rPr lang="en-GB" dirty="0"/>
              <a:t>Computationally </a:t>
            </a:r>
            <a:r>
              <a:rPr lang="en-GB" dirty="0" smtClean="0"/>
              <a:t>expensive</a:t>
            </a:r>
          </a:p>
          <a:p>
            <a:r>
              <a:rPr lang="en-US" altLang="en-US" dirty="0"/>
              <a:t>Currently the “work horse” of Internet security:</a:t>
            </a:r>
          </a:p>
          <a:p>
            <a:pPr lvl="1"/>
            <a:r>
              <a:rPr lang="en-US" altLang="en-US" dirty="0"/>
              <a:t>Most Public Key Infrastructure (PKI) products.</a:t>
            </a:r>
          </a:p>
          <a:p>
            <a:pPr lvl="1"/>
            <a:r>
              <a:rPr lang="en-US" altLang="en-US" dirty="0"/>
              <a:t>SSL/TLS:  Certificates and key-exchange.</a:t>
            </a:r>
          </a:p>
          <a:p>
            <a:pPr lvl="1"/>
            <a:r>
              <a:rPr lang="en-US" altLang="en-US" dirty="0"/>
              <a:t>Secure e-mail: PGP, Outlook, …</a:t>
            </a:r>
          </a:p>
          <a:p>
            <a:endParaRPr lang="en-GB" dirty="0"/>
          </a:p>
          <a:p>
            <a:pPr marL="0" indent="0">
              <a:buNone/>
            </a:pPr>
            <a:endParaRPr lang="en-GB" dirty="0"/>
          </a:p>
        </p:txBody>
      </p:sp>
    </p:spTree>
    <p:extLst>
      <p:ext uri="{BB962C8B-B14F-4D97-AF65-F5344CB8AC3E}">
        <p14:creationId xmlns:p14="http://schemas.microsoft.com/office/powerpoint/2010/main" val="14546086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sz="4400" i="0" dirty="0"/>
              <a:t>RSA </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lstStyle/>
          <a:p>
            <a:r>
              <a:rPr lang="en-GB" dirty="0" smtClean="0"/>
              <a:t>Public </a:t>
            </a:r>
            <a:r>
              <a:rPr lang="en-GB" dirty="0"/>
              <a:t>and private key should be prime numbers ≥ 2048 </a:t>
            </a:r>
            <a:r>
              <a:rPr lang="en-GB" dirty="0" smtClean="0"/>
              <a:t>bits</a:t>
            </a:r>
          </a:p>
          <a:p>
            <a:r>
              <a:rPr lang="en-GB" dirty="0" smtClean="0"/>
              <a:t> </a:t>
            </a:r>
            <a:r>
              <a:rPr lang="en-GB" dirty="0"/>
              <a:t>Public key should be available to everyone </a:t>
            </a:r>
            <a:endParaRPr lang="en-GB" dirty="0" smtClean="0"/>
          </a:p>
          <a:p>
            <a:pPr lvl="1"/>
            <a:r>
              <a:rPr lang="en-GB" dirty="0" smtClean="0"/>
              <a:t> </a:t>
            </a:r>
            <a:r>
              <a:rPr lang="en-GB" dirty="0"/>
              <a:t>Ex) Distribute using </a:t>
            </a:r>
            <a:r>
              <a:rPr lang="en-GB" dirty="0" smtClean="0"/>
              <a:t>key server </a:t>
            </a:r>
          </a:p>
          <a:p>
            <a:r>
              <a:rPr lang="en-GB" dirty="0" smtClean="0"/>
              <a:t> </a:t>
            </a:r>
            <a:r>
              <a:rPr lang="en-GB" dirty="0"/>
              <a:t>Private key should be known only to the owner of key pair</a:t>
            </a:r>
          </a:p>
          <a:p>
            <a:endParaRPr lang="en-GB" dirty="0"/>
          </a:p>
        </p:txBody>
      </p:sp>
    </p:spTree>
    <p:extLst>
      <p:ext uri="{BB962C8B-B14F-4D97-AF65-F5344CB8AC3E}">
        <p14:creationId xmlns:p14="http://schemas.microsoft.com/office/powerpoint/2010/main" val="12569726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sz="4400" i="0" dirty="0" smtClean="0"/>
              <a:t>RSA Security </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lstStyle/>
          <a:p>
            <a:pPr marL="0" indent="0"/>
            <a:r>
              <a:rPr lang="en-GB" altLang="en-US" dirty="0"/>
              <a:t>None of the numerous attempts to develop attacks on RSA has turned out to be successful.</a:t>
            </a:r>
            <a:endParaRPr lang="en-GB" altLang="en-US" sz="500" dirty="0"/>
          </a:p>
          <a:p>
            <a:pPr marL="0" indent="0"/>
            <a:r>
              <a:rPr lang="en-GB" altLang="en-US" dirty="0"/>
              <a:t>There are various results showing that it is impossible to obtain even only  </a:t>
            </a:r>
            <a:r>
              <a:rPr lang="en-GB" altLang="en-US" dirty="0" smtClean="0"/>
              <a:t>partial information </a:t>
            </a:r>
            <a:r>
              <a:rPr lang="en-GB" altLang="en-US" dirty="0"/>
              <a:t>about the plaintext from the </a:t>
            </a:r>
            <a:r>
              <a:rPr lang="en-GB" altLang="en-US" dirty="0" err="1"/>
              <a:t>cryptotext</a:t>
            </a:r>
            <a:r>
              <a:rPr lang="en-GB" altLang="en-US" dirty="0"/>
              <a:t> produces by the </a:t>
            </a:r>
            <a:r>
              <a:rPr lang="en-GB" altLang="en-US" dirty="0" smtClean="0"/>
              <a:t>RSA cryptosystem.</a:t>
            </a:r>
          </a:p>
          <a:p>
            <a:pPr marL="0" indent="0"/>
            <a:r>
              <a:rPr lang="en-GB" altLang="en-US" dirty="0"/>
              <a:t> There are many results for RSA showing that certain parts are as hard as whole. For example any feasible algorithm to determine the last bit of the plaintext can be converted into a feasible algorithm to determine the whole plaintext.</a:t>
            </a:r>
            <a:endParaRPr lang="cs-CZ" altLang="en-US" dirty="0"/>
          </a:p>
          <a:p>
            <a:pPr marL="0" indent="0">
              <a:buNone/>
            </a:pPr>
            <a:endParaRPr lang="en-GB" altLang="en-US" dirty="0" smtClean="0"/>
          </a:p>
          <a:p>
            <a:pPr marL="0" indent="0"/>
            <a:endParaRPr lang="en-GB" altLang="en-US" sz="500" dirty="0"/>
          </a:p>
          <a:p>
            <a:endParaRPr lang="en-GB" dirty="0"/>
          </a:p>
          <a:p>
            <a:endParaRPr lang="en-GB" dirty="0"/>
          </a:p>
        </p:txBody>
      </p:sp>
    </p:spTree>
    <p:extLst>
      <p:ext uri="{BB962C8B-B14F-4D97-AF65-F5344CB8AC3E}">
        <p14:creationId xmlns:p14="http://schemas.microsoft.com/office/powerpoint/2010/main" val="17797273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sz="4400" i="0" dirty="0" smtClean="0"/>
              <a:t>RSA Security </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normAutofit lnSpcReduction="10000"/>
          </a:bodyPr>
          <a:lstStyle/>
          <a:p>
            <a:pPr marL="0" indent="0"/>
            <a:r>
              <a:rPr lang="en-GB" dirty="0"/>
              <a:t>RSA is an extremely secure cipher system because the numbers chosen to determine its asymmetric keys are extremely large prime numbers</a:t>
            </a:r>
            <a:r>
              <a:rPr lang="en-GB" dirty="0" smtClean="0"/>
              <a:t>.</a:t>
            </a:r>
          </a:p>
          <a:p>
            <a:pPr marL="0" indent="0"/>
            <a:r>
              <a:rPr lang="en-GB" dirty="0" smtClean="0"/>
              <a:t>Some </a:t>
            </a:r>
            <a:r>
              <a:rPr lang="en-GB" dirty="0"/>
              <a:t>can reach up to 1000 decimal digits, or over 3000 bits in binary</a:t>
            </a:r>
            <a:r>
              <a:rPr lang="en-GB" dirty="0" smtClean="0"/>
              <a:t>.</a:t>
            </a:r>
          </a:p>
          <a:p>
            <a:pPr marL="0" indent="0"/>
            <a:r>
              <a:rPr lang="en-GB" dirty="0" smtClean="0"/>
              <a:t>Decrypting </a:t>
            </a:r>
            <a:r>
              <a:rPr lang="en-GB" dirty="0"/>
              <a:t>an RSA cipher-text is thought to be infeasible at best. </a:t>
            </a:r>
            <a:endParaRPr lang="en-GB" dirty="0" smtClean="0"/>
          </a:p>
          <a:p>
            <a:pPr marL="0" indent="0"/>
            <a:r>
              <a:rPr lang="en-GB" dirty="0" smtClean="0"/>
              <a:t>Additionally</a:t>
            </a:r>
            <a:r>
              <a:rPr lang="en-GB" dirty="0"/>
              <a:t>, attempting to find out what numbers were chosen originally would let you solve the decryption near instantly</a:t>
            </a:r>
            <a:r>
              <a:rPr lang="en-GB" dirty="0" smtClean="0"/>
              <a:t>.</a:t>
            </a:r>
          </a:p>
          <a:p>
            <a:pPr marL="0" indent="0"/>
            <a:r>
              <a:rPr lang="en-GB" dirty="0" smtClean="0"/>
              <a:t>However</a:t>
            </a:r>
            <a:r>
              <a:rPr lang="en-GB" dirty="0"/>
              <a:t>, attempting to find out which numbers create a certain modulus is very difficult since in modular arithmetic many numbers (coprime or not) have a congruence relationship</a:t>
            </a:r>
            <a:r>
              <a:rPr lang="en-GB" dirty="0" smtClean="0"/>
              <a:t>.</a:t>
            </a:r>
          </a:p>
          <a:p>
            <a:pPr marL="0" indent="0"/>
            <a:r>
              <a:rPr lang="en-GB" dirty="0" smtClean="0"/>
              <a:t>Currently</a:t>
            </a:r>
            <a:r>
              <a:rPr lang="en-GB" dirty="0"/>
              <a:t>, RSA offers prize money to individuals who can find the factors to crack their private key ciphers.</a:t>
            </a:r>
            <a:br>
              <a:rPr lang="en-GB" dirty="0"/>
            </a:br>
            <a:endParaRPr lang="en-GB" altLang="en-US" dirty="0" smtClean="0"/>
          </a:p>
          <a:p>
            <a:pPr marL="0" indent="0"/>
            <a:endParaRPr lang="en-GB" altLang="en-US" sz="500" dirty="0"/>
          </a:p>
          <a:p>
            <a:endParaRPr lang="en-GB" dirty="0"/>
          </a:p>
          <a:p>
            <a:endParaRPr lang="en-GB" dirty="0"/>
          </a:p>
        </p:txBody>
      </p:sp>
    </p:spTree>
    <p:extLst>
      <p:ext uri="{BB962C8B-B14F-4D97-AF65-F5344CB8AC3E}">
        <p14:creationId xmlns:p14="http://schemas.microsoft.com/office/powerpoint/2010/main" val="9958631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sz="4400" i="0" dirty="0"/>
              <a:t>RSA </a:t>
            </a:r>
            <a:r>
              <a:rPr lang="en-GB" sz="4400" i="0" dirty="0" smtClean="0"/>
              <a:t> Applications</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lstStyle/>
          <a:p>
            <a:r>
              <a:rPr lang="en-GB" dirty="0" smtClean="0"/>
              <a:t>Signing </a:t>
            </a:r>
            <a:r>
              <a:rPr lang="en-GB" dirty="0"/>
              <a:t>communication </a:t>
            </a:r>
            <a:endParaRPr lang="en-GB" dirty="0" smtClean="0"/>
          </a:p>
          <a:p>
            <a:pPr lvl="1"/>
            <a:r>
              <a:rPr lang="en-GB" dirty="0" smtClean="0"/>
              <a:t> </a:t>
            </a:r>
            <a:r>
              <a:rPr lang="en-GB" dirty="0"/>
              <a:t>More efficient to encrypt hash of message rather than whole message </a:t>
            </a:r>
            <a:endParaRPr lang="en-GB" dirty="0" smtClean="0"/>
          </a:p>
          <a:p>
            <a:pPr marL="457200" lvl="1" indent="0">
              <a:buNone/>
            </a:pPr>
            <a:endParaRPr lang="en-GB" dirty="0" smtClean="0"/>
          </a:p>
          <a:p>
            <a:r>
              <a:rPr lang="en-US" altLang="en-US" sz="2400" dirty="0"/>
              <a:t>Often used to encrypt a symmetric key</a:t>
            </a:r>
          </a:p>
          <a:p>
            <a:pPr lvl="1"/>
            <a:r>
              <a:rPr lang="en-US" altLang="en-US" sz="2000" dirty="0"/>
              <a:t>To encrypt a message M under a public key (</a:t>
            </a:r>
            <a:r>
              <a:rPr lang="en-US" altLang="en-US" sz="2000" dirty="0" err="1"/>
              <a:t>n,e</a:t>
            </a:r>
            <a:r>
              <a:rPr lang="en-US" altLang="en-US" sz="2000" dirty="0"/>
              <a:t>), generate a new AES key K, compute 	[RSA(</a:t>
            </a:r>
            <a:r>
              <a:rPr lang="en-US" altLang="en-US" sz="2000" dirty="0" err="1"/>
              <a:t>n,e,K</a:t>
            </a:r>
            <a:r>
              <a:rPr lang="en-US" altLang="en-US" sz="2000" dirty="0"/>
              <a:t>), AES(K,M</a:t>
            </a:r>
            <a:r>
              <a:rPr lang="en-US" altLang="en-US" sz="2000" dirty="0" smtClean="0"/>
              <a:t>)]</a:t>
            </a:r>
          </a:p>
          <a:p>
            <a:r>
              <a:rPr lang="en-GB" altLang="en-US" sz="2400" dirty="0"/>
              <a:t>If RSA is used for digital signature then the public key is usually much smaller than private key </a:t>
            </a:r>
            <a:r>
              <a:rPr lang="en-US" altLang="en-US" sz="2400" dirty="0"/>
              <a:t>=&gt;</a:t>
            </a:r>
            <a:r>
              <a:rPr lang="en-GB" altLang="en-US" sz="2400" dirty="0"/>
              <a:t> verification is faster</a:t>
            </a:r>
            <a:r>
              <a:rPr lang="en-US" altLang="en-US" sz="2400" dirty="0"/>
              <a:t>.</a:t>
            </a:r>
          </a:p>
          <a:p>
            <a:endParaRPr lang="en-US" altLang="en-US" sz="2400" dirty="0"/>
          </a:p>
          <a:p>
            <a:endParaRPr lang="en-GB" dirty="0"/>
          </a:p>
          <a:p>
            <a:endParaRPr lang="en-GB" dirty="0"/>
          </a:p>
        </p:txBody>
      </p:sp>
    </p:spTree>
    <p:extLst>
      <p:ext uri="{BB962C8B-B14F-4D97-AF65-F5344CB8AC3E}">
        <p14:creationId xmlns:p14="http://schemas.microsoft.com/office/powerpoint/2010/main" val="3610963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IPSEC – AH-  </a:t>
            </a:r>
            <a:r>
              <a:rPr lang="en-GB" sz="3200" dirty="0" smtClean="0"/>
              <a:t>Provides mechanism for Authentication Only</a:t>
            </a:r>
            <a:endParaRPr lang="en-GB" sz="3200" dirty="0"/>
          </a:p>
        </p:txBody>
      </p:sp>
      <p:sp>
        <p:nvSpPr>
          <p:cNvPr id="6" name="Freeform 5"/>
          <p:cNvSpPr/>
          <p:nvPr/>
        </p:nvSpPr>
        <p:spPr>
          <a:xfrm>
            <a:off x="312831"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a:lnSpc>
                <a:spcPct val="90000"/>
              </a:lnSpc>
              <a:spcBef>
                <a:spcPct val="0"/>
              </a:spcBef>
              <a:spcAft>
                <a:spcPct val="35000"/>
              </a:spcAft>
            </a:pPr>
            <a:r>
              <a:rPr lang="en-GB" sz="2400" dirty="0"/>
              <a:t>AH </a:t>
            </a:r>
            <a:r>
              <a:rPr lang="en-GB" sz="2400" dirty="0" smtClean="0"/>
              <a:t>provides</a:t>
            </a:r>
          </a:p>
          <a:p>
            <a:pPr lvl="0" algn="ctr" defTabSz="889000">
              <a:lnSpc>
                <a:spcPct val="90000"/>
              </a:lnSpc>
              <a:spcBef>
                <a:spcPct val="0"/>
              </a:spcBef>
              <a:spcAft>
                <a:spcPct val="35000"/>
              </a:spcAft>
            </a:pPr>
            <a:r>
              <a:rPr lang="en-GB" sz="2400" dirty="0" smtClean="0"/>
              <a:t> authentication in </a:t>
            </a:r>
          </a:p>
          <a:p>
            <a:pPr lvl="0" algn="ctr" defTabSz="889000">
              <a:lnSpc>
                <a:spcPct val="90000"/>
              </a:lnSpc>
              <a:spcBef>
                <a:spcPct val="0"/>
              </a:spcBef>
              <a:spcAft>
                <a:spcPct val="35000"/>
              </a:spcAft>
            </a:pPr>
            <a:r>
              <a:rPr lang="en-GB" sz="2400" i="1" dirty="0" smtClean="0"/>
              <a:t>data </a:t>
            </a:r>
            <a:r>
              <a:rPr lang="en-GB" sz="2400" i="1" dirty="0"/>
              <a:t>integrity, </a:t>
            </a:r>
            <a:endParaRPr lang="en-GB" sz="2400" i="1" dirty="0" smtClean="0"/>
          </a:p>
          <a:p>
            <a:pPr lvl="0" algn="ctr" defTabSz="889000">
              <a:lnSpc>
                <a:spcPct val="90000"/>
              </a:lnSpc>
              <a:spcBef>
                <a:spcPct val="0"/>
              </a:spcBef>
              <a:spcAft>
                <a:spcPct val="35000"/>
              </a:spcAft>
            </a:pPr>
            <a:r>
              <a:rPr lang="en-GB" sz="2400" i="1" dirty="0" smtClean="0"/>
              <a:t>data </a:t>
            </a:r>
            <a:r>
              <a:rPr lang="en-GB" sz="2400" i="1" dirty="0"/>
              <a:t>origin </a:t>
            </a:r>
            <a:r>
              <a:rPr lang="en-GB" sz="2400" dirty="0" smtClean="0"/>
              <a:t>, </a:t>
            </a:r>
          </a:p>
          <a:p>
            <a:pPr lvl="0" algn="ctr" defTabSz="889000">
              <a:lnSpc>
                <a:spcPct val="90000"/>
              </a:lnSpc>
              <a:spcBef>
                <a:spcPct val="0"/>
              </a:spcBef>
              <a:spcAft>
                <a:spcPct val="35000"/>
              </a:spcAft>
            </a:pPr>
            <a:r>
              <a:rPr lang="en-GB" sz="2400" dirty="0" smtClean="0"/>
              <a:t>and </a:t>
            </a:r>
            <a:r>
              <a:rPr lang="en-GB" sz="2400" dirty="0"/>
              <a:t>an </a:t>
            </a:r>
            <a:r>
              <a:rPr lang="en-GB" sz="2400" i="1" dirty="0"/>
              <a:t>optional replay protection service. </a:t>
            </a:r>
          </a:p>
          <a:p>
            <a:pPr lvl="0" algn="ctr" defTabSz="889000">
              <a:lnSpc>
                <a:spcPct val="90000"/>
              </a:lnSpc>
              <a:spcBef>
                <a:spcPct val="0"/>
              </a:spcBef>
              <a:spcAft>
                <a:spcPct val="35000"/>
              </a:spcAft>
            </a:pPr>
            <a:endParaRPr lang="en-GB" sz="3200" kern="1200" dirty="0"/>
          </a:p>
        </p:txBody>
      </p:sp>
      <p:sp>
        <p:nvSpPr>
          <p:cNvPr id="8" name="Freeform 7"/>
          <p:cNvSpPr/>
          <p:nvPr/>
        </p:nvSpPr>
        <p:spPr>
          <a:xfrm>
            <a:off x="4214967"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algn="ctr" defTabSz="889000">
              <a:lnSpc>
                <a:spcPct val="90000"/>
              </a:lnSpc>
              <a:spcBef>
                <a:spcPct val="0"/>
              </a:spcBef>
              <a:spcAft>
                <a:spcPct val="35000"/>
              </a:spcAft>
            </a:pPr>
            <a:r>
              <a:rPr lang="en-GB" sz="2400" dirty="0"/>
              <a:t>Data integrity is ensured by using </a:t>
            </a:r>
            <a:r>
              <a:rPr lang="en-GB" sz="2400" dirty="0" smtClean="0"/>
              <a:t> </a:t>
            </a:r>
            <a:r>
              <a:rPr lang="en-GB" sz="2400" dirty="0"/>
              <a:t>an algorithm </a:t>
            </a:r>
            <a:r>
              <a:rPr lang="en-GB" sz="2400" dirty="0" smtClean="0"/>
              <a:t> </a:t>
            </a:r>
            <a:r>
              <a:rPr lang="en-GB" sz="2400" i="1" dirty="0"/>
              <a:t>HMAC-MD5 or HMAC-SHA</a:t>
            </a:r>
            <a:r>
              <a:rPr lang="en-GB" sz="2400" dirty="0"/>
              <a:t>. Data origin authentication is ensured by using a </a:t>
            </a:r>
            <a:r>
              <a:rPr lang="en-GB" sz="2400" i="1" dirty="0"/>
              <a:t>shared secret key </a:t>
            </a:r>
            <a:r>
              <a:rPr lang="en-GB" sz="2400" dirty="0"/>
              <a:t>to create the message digest. </a:t>
            </a:r>
          </a:p>
        </p:txBody>
      </p:sp>
      <p:sp>
        <p:nvSpPr>
          <p:cNvPr id="10" name="Freeform 9"/>
          <p:cNvSpPr/>
          <p:nvPr/>
        </p:nvSpPr>
        <p:spPr>
          <a:xfrm>
            <a:off x="8114679"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a:lnSpc>
                <a:spcPct val="90000"/>
              </a:lnSpc>
              <a:spcBef>
                <a:spcPct val="0"/>
              </a:spcBef>
              <a:spcAft>
                <a:spcPct val="35000"/>
              </a:spcAft>
            </a:pPr>
            <a:r>
              <a:rPr lang="en-GB" sz="2400" dirty="0"/>
              <a:t>Replay protection is provided by using a </a:t>
            </a:r>
            <a:r>
              <a:rPr lang="en-GB" sz="2400" i="1" dirty="0"/>
              <a:t>sequence number field with the AH header</a:t>
            </a:r>
            <a:r>
              <a:rPr lang="en-GB" sz="2400" dirty="0"/>
              <a:t>. </a:t>
            </a:r>
            <a:endParaRPr lang="en-GB" sz="2400" dirty="0" smtClean="0"/>
          </a:p>
        </p:txBody>
      </p:sp>
    </p:spTree>
    <p:extLst>
      <p:ext uri="{BB962C8B-B14F-4D97-AF65-F5344CB8AC3E}">
        <p14:creationId xmlns:p14="http://schemas.microsoft.com/office/powerpoint/2010/main" val="59663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sz="4400" i="0" dirty="0"/>
              <a:t>RSA </a:t>
            </a:r>
            <a:r>
              <a:rPr lang="en-GB" sz="4400" i="0" dirty="0" smtClean="0"/>
              <a:t> Applications</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lstStyle/>
          <a:p>
            <a:pPr>
              <a:spcBef>
                <a:spcPct val="20000"/>
              </a:spcBef>
              <a:buClr>
                <a:srgbClr val="000000"/>
              </a:buClr>
              <a:buSzPct val="90000"/>
              <a:buFontTx/>
              <a:buChar char="•"/>
            </a:pPr>
            <a:r>
              <a:rPr lang="en-GB" altLang="en-US" dirty="0">
                <a:solidFill>
                  <a:srgbClr val="000000"/>
                </a:solidFill>
                <a:latin typeface="Arial" panose="020B0604020202020204" pitchFamily="34" charset="0"/>
              </a:rPr>
              <a:t>An RSA signature is superior to a handwritten signature because it attests both to the contents of the message as well as to the identity of the signer.</a:t>
            </a:r>
            <a:endParaRPr lang="en-US" altLang="en-US" dirty="0">
              <a:solidFill>
                <a:srgbClr val="000000"/>
              </a:solidFill>
              <a:latin typeface="Arial" panose="020B0604020202020204" pitchFamily="34" charset="0"/>
            </a:endParaRPr>
          </a:p>
          <a:p>
            <a:pPr>
              <a:spcBef>
                <a:spcPct val="20000"/>
              </a:spcBef>
              <a:buClr>
                <a:srgbClr val="000000"/>
              </a:buClr>
              <a:buSzPct val="90000"/>
            </a:pPr>
            <a:endParaRPr lang="en-GB" altLang="en-US" sz="1200" dirty="0">
              <a:solidFill>
                <a:srgbClr val="000000"/>
              </a:solidFill>
              <a:latin typeface="Arial" panose="020B0604020202020204" pitchFamily="34" charset="0"/>
            </a:endParaRPr>
          </a:p>
          <a:p>
            <a:pPr>
              <a:spcBef>
                <a:spcPct val="20000"/>
              </a:spcBef>
              <a:buClr>
                <a:srgbClr val="000000"/>
              </a:buClr>
              <a:buSzPct val="90000"/>
            </a:pPr>
            <a:r>
              <a:rPr lang="en-GB" altLang="en-US" dirty="0">
                <a:solidFill>
                  <a:srgbClr val="000000"/>
                </a:solidFill>
                <a:latin typeface="Arial" panose="020B0604020202020204" pitchFamily="34" charset="0"/>
              </a:rPr>
              <a:t>As long as a secure hash function is used there is no way to take someone's signature from one document and attach it to another, or to after the signed message in any way.</a:t>
            </a:r>
            <a:endParaRPr lang="en-US" altLang="en-US" dirty="0">
              <a:solidFill>
                <a:srgbClr val="000000"/>
              </a:solidFill>
              <a:latin typeface="Arial" panose="020B0604020202020204" pitchFamily="34" charset="0"/>
            </a:endParaRPr>
          </a:p>
          <a:p>
            <a:pPr>
              <a:spcBef>
                <a:spcPct val="20000"/>
              </a:spcBef>
              <a:buClr>
                <a:srgbClr val="000000"/>
              </a:buClr>
              <a:buSzPct val="90000"/>
            </a:pPr>
            <a:endParaRPr lang="en-GB" altLang="en-US" sz="1200" dirty="0">
              <a:solidFill>
                <a:srgbClr val="000000"/>
              </a:solidFill>
              <a:latin typeface="Arial" panose="020B0604020202020204" pitchFamily="34" charset="0"/>
            </a:endParaRPr>
          </a:p>
          <a:p>
            <a:pPr>
              <a:spcBef>
                <a:spcPct val="20000"/>
              </a:spcBef>
              <a:buClr>
                <a:srgbClr val="000000"/>
              </a:buClr>
              <a:buSzPct val="90000"/>
            </a:pPr>
            <a:r>
              <a:rPr lang="en-GB" altLang="en-US" dirty="0">
                <a:solidFill>
                  <a:srgbClr val="000000"/>
                </a:solidFill>
                <a:latin typeface="Arial" panose="020B0604020202020204" pitchFamily="34" charset="0"/>
              </a:rPr>
              <a:t>The slightest change in a signed message will cause the digital signature verification process to fail.</a:t>
            </a:r>
          </a:p>
          <a:p>
            <a:endParaRPr lang="en-US" altLang="en-US" sz="2400" dirty="0"/>
          </a:p>
          <a:p>
            <a:endParaRPr lang="en-GB" dirty="0"/>
          </a:p>
          <a:p>
            <a:endParaRPr lang="en-GB" dirty="0"/>
          </a:p>
        </p:txBody>
      </p:sp>
    </p:spTree>
    <p:extLst>
      <p:ext uri="{BB962C8B-B14F-4D97-AF65-F5344CB8AC3E}">
        <p14:creationId xmlns:p14="http://schemas.microsoft.com/office/powerpoint/2010/main" val="38795346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dirty="0" smtClean="0"/>
              <a:t>Interesting Discussions</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lstStyle/>
          <a:p>
            <a:r>
              <a:rPr lang="en-GB" dirty="0">
                <a:hlinkClick r:id="rId2" tooltip="RSA Encryption&#10;● e(m) = me&#10;mod N = c&#10;● d(c) = cd&#10;mod N = m&#10;..."/>
              </a:rPr>
              <a:t> </a:t>
            </a:r>
            <a:r>
              <a:rPr lang="en-US" altLang="en-US" dirty="0"/>
              <a:t>British actually discovered RSA first but kept it secret</a:t>
            </a:r>
          </a:p>
          <a:p>
            <a:r>
              <a:rPr lang="en-US" altLang="en-US" dirty="0"/>
              <a:t>Phil Zimmerman tried to bring cryptography to the masses with PGP and ended up being investigated as an arms dealer by the FBI and a grand jury</a:t>
            </a:r>
          </a:p>
          <a:p>
            <a:r>
              <a:rPr lang="en-US" altLang="en-US" dirty="0"/>
              <a:t>The NSA hires more mathematicians than any other organization</a:t>
            </a:r>
          </a:p>
        </p:txBody>
      </p:sp>
    </p:spTree>
    <p:extLst>
      <p:ext uri="{BB962C8B-B14F-4D97-AF65-F5344CB8AC3E}">
        <p14:creationId xmlns:p14="http://schemas.microsoft.com/office/powerpoint/2010/main" val="38508777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dirty="0" smtClean="0"/>
              <a:t>Cryptographers Vs Cryptanalysts</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lstStyle/>
          <a:p>
            <a:r>
              <a:rPr lang="en-US" altLang="en-US" dirty="0"/>
              <a:t>A battle that continues today</a:t>
            </a:r>
          </a:p>
          <a:p>
            <a:r>
              <a:rPr lang="en-US" altLang="en-US" dirty="0"/>
              <a:t>Cryptographers try to devise more clever algorithms and keys</a:t>
            </a:r>
          </a:p>
          <a:p>
            <a:r>
              <a:rPr lang="en-US" altLang="en-US" dirty="0"/>
              <a:t>Cryptanalysts search for vulnerabilities</a:t>
            </a:r>
          </a:p>
          <a:p>
            <a:r>
              <a:rPr lang="en-US" altLang="en-US" dirty="0"/>
              <a:t>Early cryptanalysts were linguists:</a:t>
            </a:r>
          </a:p>
          <a:p>
            <a:pPr lvl="1"/>
            <a:r>
              <a:rPr lang="en-US" altLang="en-US" dirty="0"/>
              <a:t>frequency analysis</a:t>
            </a:r>
          </a:p>
          <a:p>
            <a:pPr lvl="1"/>
            <a:r>
              <a:rPr lang="en-US" altLang="en-US" dirty="0"/>
              <a:t>properties of letters</a:t>
            </a:r>
          </a:p>
        </p:txBody>
      </p:sp>
    </p:spTree>
    <p:extLst>
      <p:ext uri="{BB962C8B-B14F-4D97-AF65-F5344CB8AC3E}">
        <p14:creationId xmlns:p14="http://schemas.microsoft.com/office/powerpoint/2010/main" val="41094497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dirty="0" smtClean="0"/>
              <a:t>Symmetric Vs Asymmetric </a:t>
            </a:r>
            <a:r>
              <a:rPr lang="en-GB" sz="4400" i="0" dirty="0" smtClean="0"/>
              <a:t> </a:t>
            </a:r>
            <a:endParaRPr lang="en-GB" dirty="0"/>
          </a:p>
        </p:txBody>
      </p:sp>
      <p:sp>
        <p:nvSpPr>
          <p:cNvPr id="5" name="Content Placeholder 4"/>
          <p:cNvSpPr>
            <a:spLocks noGrp="1"/>
          </p:cNvSpPr>
          <p:nvPr>
            <p:ph idx="1"/>
          </p:nvPr>
        </p:nvSpPr>
        <p:spPr>
          <a:xfrm>
            <a:off x="312821" y="1377538"/>
            <a:ext cx="11590421" cy="5384043"/>
          </a:xfrm>
        </p:spPr>
        <p:txBody>
          <a:bodyPr>
            <a:noAutofit/>
          </a:bodyPr>
          <a:lstStyle/>
          <a:p>
            <a:r>
              <a:rPr lang="en-GB" sz="3200" b="1" dirty="0"/>
              <a:t>Private (Symmetric) key</a:t>
            </a:r>
            <a:r>
              <a:rPr lang="en-GB" sz="3200" b="1" dirty="0" smtClean="0"/>
              <a:t>:</a:t>
            </a:r>
          </a:p>
          <a:p>
            <a:pPr lvl="1"/>
            <a:r>
              <a:rPr lang="en-GB" sz="2800" dirty="0" smtClean="0"/>
              <a:t> </a:t>
            </a:r>
            <a:r>
              <a:rPr lang="en-GB" sz="2800" dirty="0"/>
              <a:t>encryption is fast </a:t>
            </a:r>
            <a:endParaRPr lang="en-GB" sz="2800" dirty="0" smtClean="0"/>
          </a:p>
          <a:p>
            <a:pPr lvl="1"/>
            <a:r>
              <a:rPr lang="en-GB" sz="2800" dirty="0" smtClean="0"/>
              <a:t> </a:t>
            </a:r>
            <a:r>
              <a:rPr lang="en-GB" sz="2800" dirty="0"/>
              <a:t>identity is not easily portable across authentication services </a:t>
            </a:r>
            <a:endParaRPr lang="en-GB" sz="2800" dirty="0" smtClean="0"/>
          </a:p>
          <a:p>
            <a:pPr lvl="1"/>
            <a:r>
              <a:rPr lang="en-GB" sz="2800" dirty="0" smtClean="0"/>
              <a:t> </a:t>
            </a:r>
            <a:r>
              <a:rPr lang="en-GB" sz="2800" dirty="0"/>
              <a:t>secret key must be held by server </a:t>
            </a:r>
            <a:endParaRPr lang="en-GB" sz="2800" dirty="0" smtClean="0"/>
          </a:p>
          <a:p>
            <a:pPr lvl="1"/>
            <a:r>
              <a:rPr lang="en-GB" sz="2800" dirty="0" smtClean="0"/>
              <a:t> </a:t>
            </a:r>
            <a:r>
              <a:rPr lang="en-GB" sz="2800" dirty="0"/>
              <a:t>good for structured, organizational security </a:t>
            </a:r>
            <a:endParaRPr lang="en-GB" sz="2800" dirty="0" smtClean="0"/>
          </a:p>
          <a:p>
            <a:r>
              <a:rPr lang="en-GB" sz="3200" dirty="0" smtClean="0"/>
              <a:t> </a:t>
            </a:r>
            <a:r>
              <a:rPr lang="en-GB" sz="3200" b="1" dirty="0"/>
              <a:t>Public (Asymmetric) key</a:t>
            </a:r>
            <a:r>
              <a:rPr lang="en-GB" sz="3200" b="1" dirty="0" smtClean="0"/>
              <a:t>:</a:t>
            </a:r>
          </a:p>
          <a:p>
            <a:pPr lvl="1"/>
            <a:r>
              <a:rPr lang="en-GB" sz="2800" dirty="0" smtClean="0"/>
              <a:t> </a:t>
            </a:r>
            <a:r>
              <a:rPr lang="en-GB" sz="2800" dirty="0"/>
              <a:t>encryption is </a:t>
            </a:r>
            <a:r>
              <a:rPr lang="en-GB" sz="2800" dirty="0" smtClean="0"/>
              <a:t>slow</a:t>
            </a:r>
          </a:p>
          <a:p>
            <a:pPr lvl="1"/>
            <a:r>
              <a:rPr lang="en-GB" sz="2800" dirty="0" smtClean="0"/>
              <a:t> </a:t>
            </a:r>
            <a:r>
              <a:rPr lang="en-GB" sz="2800" dirty="0"/>
              <a:t>identity is inherently </a:t>
            </a:r>
            <a:r>
              <a:rPr lang="en-GB" sz="2800" dirty="0" smtClean="0"/>
              <a:t>portable</a:t>
            </a:r>
          </a:p>
          <a:p>
            <a:pPr lvl="1"/>
            <a:r>
              <a:rPr lang="en-GB" sz="2800" dirty="0" smtClean="0"/>
              <a:t> </a:t>
            </a:r>
            <a:r>
              <a:rPr lang="en-GB" sz="2800" dirty="0"/>
              <a:t>secret key need not ever be </a:t>
            </a:r>
            <a:r>
              <a:rPr lang="en-GB" sz="2800" dirty="0" smtClean="0"/>
              <a:t>revealed</a:t>
            </a:r>
          </a:p>
          <a:p>
            <a:pPr lvl="1"/>
            <a:r>
              <a:rPr lang="en-GB" sz="2800" dirty="0" smtClean="0"/>
              <a:t> </a:t>
            </a:r>
            <a:r>
              <a:rPr lang="en-GB" sz="2800" dirty="0"/>
              <a:t>provides digital </a:t>
            </a:r>
            <a:r>
              <a:rPr lang="en-GB" sz="2800" dirty="0" smtClean="0"/>
              <a:t>signatures</a:t>
            </a:r>
          </a:p>
          <a:p>
            <a:pPr lvl="1"/>
            <a:r>
              <a:rPr lang="en-GB" sz="2800" dirty="0" smtClean="0"/>
              <a:t> </a:t>
            </a:r>
            <a:r>
              <a:rPr lang="en-GB" sz="2800" dirty="0"/>
              <a:t>good for individuals in loosely structured networks</a:t>
            </a:r>
          </a:p>
        </p:txBody>
      </p:sp>
    </p:spTree>
    <p:extLst>
      <p:ext uri="{BB962C8B-B14F-4D97-AF65-F5344CB8AC3E}">
        <p14:creationId xmlns:p14="http://schemas.microsoft.com/office/powerpoint/2010/main" val="2947232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dirty="0" smtClean="0"/>
              <a:t>Symmetric Vs Asymmetric </a:t>
            </a:r>
            <a:r>
              <a:rPr lang="en-GB" sz="4400" i="0" dirty="0" smtClean="0"/>
              <a:t> </a:t>
            </a:r>
            <a:endParaRPr lang="en-GB" dirty="0"/>
          </a:p>
        </p:txBody>
      </p:sp>
      <p:pic>
        <p:nvPicPr>
          <p:cNvPr id="4" name="Content Placeholder 3"/>
          <p:cNvPicPr>
            <a:picLocks noGrp="1" noChangeAspect="1"/>
          </p:cNvPicPr>
          <p:nvPr>
            <p:ph idx="1"/>
          </p:nvPr>
        </p:nvPicPr>
        <p:blipFill>
          <a:blip r:embed="rId2"/>
          <a:stretch>
            <a:fillRect/>
          </a:stretch>
        </p:blipFill>
        <p:spPr>
          <a:xfrm>
            <a:off x="1235034" y="1825625"/>
            <a:ext cx="9108374" cy="4935538"/>
          </a:xfrm>
          <a:prstGeom prst="rect">
            <a:avLst/>
          </a:prstGeom>
        </p:spPr>
      </p:pic>
    </p:spTree>
    <p:extLst>
      <p:ext uri="{BB962C8B-B14F-4D97-AF65-F5344CB8AC3E}">
        <p14:creationId xmlns:p14="http://schemas.microsoft.com/office/powerpoint/2010/main" val="10039591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dirty="0" smtClean="0"/>
              <a:t>Symmetric &amp; Asymmetric </a:t>
            </a:r>
            <a:r>
              <a:rPr lang="en-GB" sz="4400" i="0" dirty="0" smtClean="0"/>
              <a:t> </a:t>
            </a:r>
            <a:endParaRPr lang="en-GB" dirty="0"/>
          </a:p>
        </p:txBody>
      </p:sp>
      <p:sp>
        <p:nvSpPr>
          <p:cNvPr id="3" name="Content Placeholder 2"/>
          <p:cNvSpPr>
            <a:spLocks noGrp="1"/>
          </p:cNvSpPr>
          <p:nvPr>
            <p:ph idx="1"/>
          </p:nvPr>
        </p:nvSpPr>
        <p:spPr/>
        <p:txBody>
          <a:bodyPr/>
          <a:lstStyle/>
          <a:p>
            <a:pPr>
              <a:spcBef>
                <a:spcPct val="20000"/>
              </a:spcBef>
              <a:buClr>
                <a:srgbClr val="000000"/>
              </a:buClr>
              <a:buSzPct val="90000"/>
              <a:buFontTx/>
              <a:buChar char="•"/>
            </a:pPr>
            <a:r>
              <a:rPr lang="en-GB" altLang="en-US" dirty="0" smtClean="0">
                <a:solidFill>
                  <a:srgbClr val="000000"/>
                </a:solidFill>
                <a:latin typeface="Arial" panose="020B0604020202020204" pitchFamily="34" charset="0"/>
              </a:rPr>
              <a:t> </a:t>
            </a:r>
            <a:r>
              <a:rPr lang="en-GB" altLang="en-US" dirty="0">
                <a:solidFill>
                  <a:srgbClr val="000000"/>
                </a:solidFill>
                <a:latin typeface="Arial" panose="020B0604020202020204" pitchFamily="34" charset="0"/>
              </a:rPr>
              <a:t>RSA and DES are usually combined as follows</a:t>
            </a:r>
          </a:p>
          <a:p>
            <a:pPr marL="0" indent="0">
              <a:spcBef>
                <a:spcPct val="20000"/>
              </a:spcBef>
              <a:buClr>
                <a:srgbClr val="000000"/>
              </a:buClr>
              <a:buSzPct val="90000"/>
              <a:buNone/>
            </a:pPr>
            <a:r>
              <a:rPr lang="en-US" altLang="en-US" dirty="0">
                <a:solidFill>
                  <a:srgbClr val="000000"/>
                </a:solidFill>
                <a:latin typeface="Arial" panose="020B0604020202020204" pitchFamily="34" charset="0"/>
              </a:rPr>
              <a:t>   </a:t>
            </a:r>
            <a:r>
              <a:rPr lang="en-GB" altLang="en-US" dirty="0">
                <a:solidFill>
                  <a:srgbClr val="000000"/>
                </a:solidFill>
                <a:latin typeface="Arial" panose="020B0604020202020204" pitchFamily="34" charset="0"/>
              </a:rPr>
              <a:t>1. The message is encrypted with a random DES key</a:t>
            </a:r>
          </a:p>
          <a:p>
            <a:pPr marL="0" indent="0">
              <a:spcBef>
                <a:spcPct val="20000"/>
              </a:spcBef>
              <a:buClr>
                <a:srgbClr val="000000"/>
              </a:buClr>
              <a:buSzPct val="90000"/>
              <a:buNone/>
            </a:pPr>
            <a:r>
              <a:rPr lang="en-US" altLang="en-US" dirty="0">
                <a:solidFill>
                  <a:srgbClr val="000000"/>
                </a:solidFill>
                <a:latin typeface="Arial" panose="020B0604020202020204" pitchFamily="34" charset="0"/>
              </a:rPr>
              <a:t>   </a:t>
            </a:r>
            <a:r>
              <a:rPr lang="en-GB" altLang="en-US" dirty="0">
                <a:solidFill>
                  <a:srgbClr val="000000"/>
                </a:solidFill>
                <a:latin typeface="Arial" panose="020B0604020202020204" pitchFamily="34" charset="0"/>
              </a:rPr>
              <a:t>2. DES-key is encrypted with RSA</a:t>
            </a:r>
          </a:p>
          <a:p>
            <a:pPr marL="0" indent="0">
              <a:spcBef>
                <a:spcPct val="20000"/>
              </a:spcBef>
              <a:buClr>
                <a:srgbClr val="000000"/>
              </a:buClr>
              <a:buSzPct val="90000"/>
              <a:buNone/>
            </a:pPr>
            <a:r>
              <a:rPr lang="en-US" altLang="en-US" dirty="0">
                <a:solidFill>
                  <a:srgbClr val="000000"/>
                </a:solidFill>
                <a:latin typeface="Arial" panose="020B0604020202020204" pitchFamily="34" charset="0"/>
              </a:rPr>
              <a:t>   </a:t>
            </a:r>
            <a:r>
              <a:rPr lang="en-GB" altLang="en-US" dirty="0">
                <a:solidFill>
                  <a:srgbClr val="000000"/>
                </a:solidFill>
                <a:latin typeface="Arial" panose="020B0604020202020204" pitchFamily="34" charset="0"/>
              </a:rPr>
              <a:t>3. DES-encrypted message and RSA-encrypted DES-key are sent.</a:t>
            </a:r>
          </a:p>
          <a:p>
            <a:pPr>
              <a:spcBef>
                <a:spcPct val="20000"/>
              </a:spcBef>
              <a:buClr>
                <a:srgbClr val="000000"/>
              </a:buClr>
              <a:buSzPct val="90000"/>
            </a:pPr>
            <a:endParaRPr lang="en-GB" altLang="en-US" sz="800" dirty="0">
              <a:solidFill>
                <a:srgbClr val="000000"/>
              </a:solidFill>
              <a:latin typeface="Arial" panose="020B0604020202020204" pitchFamily="34" charset="0"/>
            </a:endParaRPr>
          </a:p>
          <a:p>
            <a:pPr>
              <a:spcBef>
                <a:spcPct val="20000"/>
              </a:spcBef>
              <a:buClr>
                <a:srgbClr val="000000"/>
              </a:buClr>
              <a:buSzPct val="90000"/>
            </a:pPr>
            <a:r>
              <a:rPr lang="en-GB" altLang="en-US" dirty="0">
                <a:solidFill>
                  <a:srgbClr val="000000"/>
                </a:solidFill>
                <a:latin typeface="Arial" panose="020B0604020202020204" pitchFamily="34" charset="0"/>
              </a:rPr>
              <a:t>This protocol is called RSA digital envelope.</a:t>
            </a:r>
          </a:p>
          <a:p>
            <a:r>
              <a:rPr lang="en-GB" altLang="en-US" dirty="0" smtClean="0">
                <a:solidFill>
                  <a:srgbClr val="000000"/>
                </a:solidFill>
                <a:latin typeface="Arial" panose="020B0604020202020204" pitchFamily="34" charset="0"/>
              </a:rPr>
              <a:t>DES </a:t>
            </a:r>
            <a:r>
              <a:rPr lang="en-GB" altLang="en-US" dirty="0">
                <a:solidFill>
                  <a:srgbClr val="000000"/>
                </a:solidFill>
                <a:latin typeface="Arial" panose="020B0604020202020204" pitchFamily="34" charset="0"/>
              </a:rPr>
              <a:t>is generally about 100 (1000) times faster than RSA.</a:t>
            </a:r>
            <a:endParaRPr lang="en-GB" dirty="0"/>
          </a:p>
        </p:txBody>
      </p:sp>
    </p:spTree>
    <p:extLst>
      <p:ext uri="{BB962C8B-B14F-4D97-AF65-F5344CB8AC3E}">
        <p14:creationId xmlns:p14="http://schemas.microsoft.com/office/powerpoint/2010/main" val="12083759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Management</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r>
              <a:rPr lang="en-GB" dirty="0" smtClean="0"/>
              <a:t>Discussion</a:t>
            </a:r>
          </a:p>
          <a:p>
            <a:r>
              <a:rPr lang="en-GB" dirty="0" smtClean="0"/>
              <a:t>Can Cryptography prevent a communication from being intercepted?</a:t>
            </a:r>
          </a:p>
          <a:p>
            <a:r>
              <a:rPr lang="en-GB" dirty="0" smtClean="0"/>
              <a:t>Which of the following needs to be kept secret:</a:t>
            </a:r>
          </a:p>
          <a:p>
            <a:pPr lvl="1"/>
            <a:r>
              <a:rPr lang="en-GB" dirty="0" smtClean="0"/>
              <a:t>Encryption Algorithm</a:t>
            </a:r>
          </a:p>
          <a:p>
            <a:pPr lvl="1"/>
            <a:r>
              <a:rPr lang="en-GB" dirty="0" smtClean="0"/>
              <a:t>Decryption Algorithm</a:t>
            </a:r>
          </a:p>
          <a:p>
            <a:pPr lvl="1"/>
            <a:r>
              <a:rPr lang="en-GB" dirty="0" smtClean="0"/>
              <a:t>Encryption key</a:t>
            </a:r>
          </a:p>
          <a:p>
            <a:pPr lvl="1"/>
            <a:r>
              <a:rPr lang="en-GB" dirty="0" smtClean="0"/>
              <a:t>Decryption key</a:t>
            </a:r>
          </a:p>
          <a:p>
            <a:r>
              <a:rPr lang="en-GB" dirty="0" smtClean="0"/>
              <a:t>Does using good Encryption guarantee the confidentiality of a message?</a:t>
            </a:r>
            <a:endParaRPr lang="en-GB" dirty="0"/>
          </a:p>
        </p:txBody>
      </p:sp>
    </p:spTree>
    <p:extLst>
      <p:ext uri="{BB962C8B-B14F-4D97-AF65-F5344CB8AC3E}">
        <p14:creationId xmlns:p14="http://schemas.microsoft.com/office/powerpoint/2010/main" val="15217827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a:xfrm>
            <a:off x="312820" y="82405"/>
            <a:ext cx="11590421" cy="1010125"/>
          </a:xfrm>
        </p:spPr>
        <p:txBody>
          <a:bodyPr/>
          <a:lstStyle/>
          <a:p>
            <a:r>
              <a:rPr lang="en-GB" dirty="0"/>
              <a:t>Key Management</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lnSpcReduction="10000"/>
          </a:bodyPr>
          <a:lstStyle/>
          <a:p>
            <a:pPr marL="0" indent="0" algn="ctr">
              <a:buNone/>
            </a:pPr>
            <a:r>
              <a:rPr lang="en-GB" i="1" dirty="0" smtClean="0">
                <a:latin typeface="Algerian" panose="04020705040A02060702" pitchFamily="82" charset="0"/>
              </a:rPr>
              <a:t>A chain is as strong as its </a:t>
            </a:r>
            <a:r>
              <a:rPr lang="en-GB" i="1" dirty="0" err="1" smtClean="0">
                <a:latin typeface="Algerian" panose="04020705040A02060702" pitchFamily="82" charset="0"/>
              </a:rPr>
              <a:t>weekest</a:t>
            </a:r>
            <a:r>
              <a:rPr lang="en-GB" i="1" dirty="0" smtClean="0">
                <a:latin typeface="Algerian" panose="04020705040A02060702" pitchFamily="82" charset="0"/>
              </a:rPr>
              <a:t> link</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lgn="ctr">
              <a:buNone/>
            </a:pPr>
            <a:r>
              <a:rPr lang="en-GB" dirty="0">
                <a:solidFill>
                  <a:srgbClr val="FF0000"/>
                </a:solidFill>
                <a:latin typeface="Arial Narrow" panose="020B0606020202030204" pitchFamily="34" charset="0"/>
              </a:rPr>
              <a:t>The security of the system is dependent on the security of the keys - regardless of algorithms, a security system without strong management procedures and processes has no security</a:t>
            </a:r>
          </a:p>
        </p:txBody>
      </p:sp>
      <p:pic>
        <p:nvPicPr>
          <p:cNvPr id="5" name="Picture 4"/>
          <p:cNvPicPr>
            <a:picLocks noChangeAspect="1"/>
          </p:cNvPicPr>
          <p:nvPr/>
        </p:nvPicPr>
        <p:blipFill>
          <a:blip r:embed="rId2"/>
          <a:stretch>
            <a:fillRect/>
          </a:stretch>
        </p:blipFill>
        <p:spPr>
          <a:xfrm>
            <a:off x="2246540" y="2315873"/>
            <a:ext cx="6915150" cy="3057525"/>
          </a:xfrm>
          <a:prstGeom prst="rect">
            <a:avLst/>
          </a:prstGeom>
        </p:spPr>
      </p:pic>
    </p:spTree>
    <p:extLst>
      <p:ext uri="{BB962C8B-B14F-4D97-AF65-F5344CB8AC3E}">
        <p14:creationId xmlns:p14="http://schemas.microsoft.com/office/powerpoint/2010/main" val="18572066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What is Key </a:t>
            </a:r>
            <a:r>
              <a:rPr lang="en-GB" dirty="0"/>
              <a:t>Management</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r>
              <a:rPr lang="en-GB" dirty="0"/>
              <a:t>ANSI X9.17 (Financial Institutions Key Management – Wholesale, 1985): </a:t>
            </a:r>
            <a:endParaRPr lang="en-GB" dirty="0" smtClean="0"/>
          </a:p>
          <a:p>
            <a:endParaRPr lang="en-GB" dirty="0"/>
          </a:p>
          <a:p>
            <a:endParaRPr lang="en-GB" dirty="0" smtClean="0"/>
          </a:p>
          <a:p>
            <a:pPr marL="0" indent="0" algn="ctr">
              <a:buNone/>
            </a:pPr>
            <a:r>
              <a:rPr lang="en-GB" dirty="0" smtClean="0"/>
              <a:t>“...</a:t>
            </a:r>
            <a:r>
              <a:rPr lang="en-GB" dirty="0"/>
              <a:t>this standard establishes methods (including the protocol) for the </a:t>
            </a:r>
            <a:r>
              <a:rPr lang="en-GB" dirty="0">
                <a:solidFill>
                  <a:srgbClr val="FF0000"/>
                </a:solidFill>
              </a:rPr>
              <a:t>generation, exchange, use, storage </a:t>
            </a:r>
            <a:r>
              <a:rPr lang="en-GB" dirty="0"/>
              <a:t>and</a:t>
            </a:r>
            <a:r>
              <a:rPr lang="en-GB" dirty="0">
                <a:solidFill>
                  <a:srgbClr val="FF0000"/>
                </a:solidFill>
              </a:rPr>
              <a:t> destruction </a:t>
            </a:r>
            <a:r>
              <a:rPr lang="en-GB" dirty="0"/>
              <a:t>of these secret keys. This standard not only permits interoperability among financial institutions, but also permits interoperability between financial institutions and their wholesale customers</a:t>
            </a:r>
            <a:r>
              <a:rPr lang="en-GB" dirty="0" smtClean="0"/>
              <a:t>.”</a:t>
            </a:r>
            <a:endParaRPr lang="en-GB" dirty="0"/>
          </a:p>
        </p:txBody>
      </p:sp>
    </p:spTree>
    <p:extLst>
      <p:ext uri="{BB962C8B-B14F-4D97-AF65-F5344CB8AC3E}">
        <p14:creationId xmlns:p14="http://schemas.microsoft.com/office/powerpoint/2010/main" val="8498884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Choice of Key Management System</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pPr marL="0" indent="0">
              <a:buNone/>
            </a:pPr>
            <a:r>
              <a:rPr lang="en-GB" dirty="0" smtClean="0"/>
              <a:t>• </a:t>
            </a:r>
            <a:r>
              <a:rPr lang="en-GB" dirty="0"/>
              <a:t>Usually determined by a combination of: </a:t>
            </a:r>
            <a:endParaRPr lang="en-GB" dirty="0" smtClean="0"/>
          </a:p>
          <a:p>
            <a:pPr lvl="1"/>
            <a:r>
              <a:rPr lang="en-GB" dirty="0" smtClean="0">
                <a:solidFill>
                  <a:schemeClr val="accent1"/>
                </a:solidFill>
              </a:rPr>
              <a:t>Network </a:t>
            </a:r>
            <a:r>
              <a:rPr lang="en-GB" dirty="0">
                <a:solidFill>
                  <a:schemeClr val="accent1"/>
                </a:solidFill>
              </a:rPr>
              <a:t>topology (e.g. point-to-point, many-to-many</a:t>
            </a:r>
            <a:r>
              <a:rPr lang="en-GB" dirty="0" smtClean="0">
                <a:solidFill>
                  <a:schemeClr val="accent1"/>
                </a:solidFill>
              </a:rPr>
              <a:t>)</a:t>
            </a:r>
          </a:p>
          <a:p>
            <a:pPr lvl="1"/>
            <a:r>
              <a:rPr lang="en-GB" dirty="0" smtClean="0">
                <a:solidFill>
                  <a:schemeClr val="accent1"/>
                </a:solidFill>
              </a:rPr>
              <a:t>Cryptographic </a:t>
            </a:r>
            <a:r>
              <a:rPr lang="en-GB" dirty="0">
                <a:solidFill>
                  <a:schemeClr val="accent1"/>
                </a:solidFill>
              </a:rPr>
              <a:t>services (e.g. confidentiality, nonrepudiation</a:t>
            </a:r>
            <a:r>
              <a:rPr lang="en-GB" dirty="0" smtClean="0">
                <a:solidFill>
                  <a:schemeClr val="accent1"/>
                </a:solidFill>
              </a:rPr>
              <a:t>)</a:t>
            </a:r>
          </a:p>
          <a:p>
            <a:pPr lvl="1"/>
            <a:r>
              <a:rPr lang="en-GB" dirty="0" smtClean="0">
                <a:solidFill>
                  <a:schemeClr val="accent1"/>
                </a:solidFill>
              </a:rPr>
              <a:t>Cryptographic </a:t>
            </a:r>
            <a:r>
              <a:rPr lang="en-GB" dirty="0">
                <a:solidFill>
                  <a:schemeClr val="accent1"/>
                </a:solidFill>
              </a:rPr>
              <a:t>mechanisms (e.g. encryption, digital signature) </a:t>
            </a:r>
            <a:endParaRPr lang="en-GB" dirty="0" smtClean="0">
              <a:solidFill>
                <a:schemeClr val="accent1"/>
              </a:solidFill>
            </a:endParaRPr>
          </a:p>
          <a:p>
            <a:pPr marL="0" indent="0">
              <a:buNone/>
            </a:pPr>
            <a:r>
              <a:rPr lang="en-GB" dirty="0" smtClean="0"/>
              <a:t>• </a:t>
            </a:r>
            <a:r>
              <a:rPr lang="en-GB" dirty="0"/>
              <a:t>Government restrictions may need to be taken into account. </a:t>
            </a:r>
            <a:endParaRPr lang="en-GB" dirty="0" smtClean="0"/>
          </a:p>
          <a:p>
            <a:pPr marL="0" indent="0">
              <a:buNone/>
            </a:pPr>
            <a:r>
              <a:rPr lang="en-GB" dirty="0" smtClean="0"/>
              <a:t>• </a:t>
            </a:r>
            <a:r>
              <a:rPr lang="en-GB" dirty="0"/>
              <a:t>Royalty and license payments may also be relevant</a:t>
            </a:r>
            <a:r>
              <a:rPr lang="en-GB" dirty="0" smtClean="0"/>
              <a:t>.</a:t>
            </a:r>
          </a:p>
          <a:p>
            <a:pPr marL="0" indent="0">
              <a:buNone/>
            </a:pPr>
            <a:endParaRPr lang="en-GB" dirty="0"/>
          </a:p>
          <a:p>
            <a:pPr marL="0" indent="0">
              <a:buNone/>
            </a:pPr>
            <a:r>
              <a:rPr lang="en-GB" dirty="0" smtClean="0"/>
              <a:t> </a:t>
            </a:r>
            <a:r>
              <a:rPr lang="en-GB" dirty="0"/>
              <a:t>• </a:t>
            </a:r>
            <a:r>
              <a:rPr lang="en-GB" dirty="0">
                <a:solidFill>
                  <a:srgbClr val="FF0000"/>
                </a:solidFill>
              </a:rPr>
              <a:t>There is usually no “right” answer</a:t>
            </a:r>
            <a:r>
              <a:rPr lang="en-GB" dirty="0" smtClean="0">
                <a:solidFill>
                  <a:srgbClr val="FF0000"/>
                </a:solidFill>
              </a:rPr>
              <a:t>! </a:t>
            </a:r>
            <a:endParaRPr lang="en-GB" dirty="0">
              <a:solidFill>
                <a:srgbClr val="FF0000"/>
              </a:solidFill>
            </a:endParaRPr>
          </a:p>
        </p:txBody>
      </p:sp>
    </p:spTree>
    <p:extLst>
      <p:ext uri="{BB962C8B-B14F-4D97-AF65-F5344CB8AC3E}">
        <p14:creationId xmlns:p14="http://schemas.microsoft.com/office/powerpoint/2010/main" val="3428206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IPSEC – </a:t>
            </a:r>
            <a:r>
              <a:rPr lang="en-GB" dirty="0"/>
              <a:t>Encapsulating Security Payload (ESP)</a:t>
            </a:r>
          </a:p>
        </p:txBody>
      </p:sp>
      <p:sp>
        <p:nvSpPr>
          <p:cNvPr id="6" name="Freeform 5"/>
          <p:cNvSpPr/>
          <p:nvPr/>
        </p:nvSpPr>
        <p:spPr>
          <a:xfrm>
            <a:off x="312831"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a:lnSpc>
                <a:spcPct val="90000"/>
              </a:lnSpc>
              <a:spcBef>
                <a:spcPct val="0"/>
              </a:spcBef>
              <a:spcAft>
                <a:spcPct val="35000"/>
              </a:spcAft>
            </a:pPr>
            <a:r>
              <a:rPr lang="en-GB" sz="2400" dirty="0"/>
              <a:t>The </a:t>
            </a:r>
            <a:r>
              <a:rPr lang="en-GB" sz="2400" b="1" dirty="0"/>
              <a:t>ESP protocol</a:t>
            </a:r>
            <a:r>
              <a:rPr lang="en-GB" sz="2400" dirty="0"/>
              <a:t> provides data confidentiality (encryption) and authentication (data integrity, data origin authentication, and replay protection). </a:t>
            </a:r>
            <a:endParaRPr lang="en-GB" sz="4000" kern="1200" dirty="0"/>
          </a:p>
        </p:txBody>
      </p:sp>
      <p:sp>
        <p:nvSpPr>
          <p:cNvPr id="8" name="Freeform 7"/>
          <p:cNvSpPr/>
          <p:nvPr/>
        </p:nvSpPr>
        <p:spPr>
          <a:xfrm>
            <a:off x="4214967"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a:lnSpc>
                <a:spcPct val="90000"/>
              </a:lnSpc>
              <a:spcBef>
                <a:spcPct val="0"/>
              </a:spcBef>
              <a:spcAft>
                <a:spcPct val="35000"/>
              </a:spcAft>
            </a:pPr>
            <a:r>
              <a:rPr lang="en-GB" sz="2400" dirty="0"/>
              <a:t>ESP can be used with confidentiality only, authentication only, or both confidentiality and authentication. </a:t>
            </a:r>
            <a:endParaRPr lang="en-GB" sz="4000" dirty="0"/>
          </a:p>
        </p:txBody>
      </p:sp>
      <p:sp>
        <p:nvSpPr>
          <p:cNvPr id="10" name="Freeform 9"/>
          <p:cNvSpPr/>
          <p:nvPr/>
        </p:nvSpPr>
        <p:spPr>
          <a:xfrm>
            <a:off x="8114679"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a:lnSpc>
                <a:spcPct val="90000"/>
              </a:lnSpc>
              <a:spcBef>
                <a:spcPct val="0"/>
              </a:spcBef>
              <a:spcAft>
                <a:spcPct val="35000"/>
              </a:spcAft>
            </a:pPr>
            <a:r>
              <a:rPr lang="en-GB" sz="2800" dirty="0"/>
              <a:t>When ESP provides authentication functions, it uses the same algorithms as AH, but the coverage is different. </a:t>
            </a:r>
            <a:endParaRPr lang="en-GB" sz="4400" dirty="0"/>
          </a:p>
        </p:txBody>
      </p:sp>
    </p:spTree>
    <p:extLst>
      <p:ext uri="{BB962C8B-B14F-4D97-AF65-F5344CB8AC3E}">
        <p14:creationId xmlns:p14="http://schemas.microsoft.com/office/powerpoint/2010/main" val="318261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a:xfrm>
            <a:off x="312820" y="51975"/>
            <a:ext cx="11590421" cy="1040555"/>
          </a:xfrm>
        </p:spPr>
        <p:txBody>
          <a:bodyPr/>
          <a:lstStyle/>
          <a:p>
            <a:r>
              <a:rPr lang="en-GB" dirty="0"/>
              <a:t>Key Management Standards</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170317" y="855023"/>
            <a:ext cx="11590421" cy="6002977"/>
          </a:xfrm>
        </p:spPr>
        <p:txBody>
          <a:bodyPr>
            <a:noAutofit/>
          </a:bodyPr>
          <a:lstStyle/>
          <a:p>
            <a:r>
              <a:rPr lang="en-GB" sz="3200" dirty="0" smtClean="0"/>
              <a:t>There </a:t>
            </a:r>
            <a:r>
              <a:rPr lang="en-GB" sz="3200" dirty="0"/>
              <a:t>are many international and national standards relating to key management</a:t>
            </a:r>
            <a:r>
              <a:rPr lang="en-GB" sz="3200" dirty="0" smtClean="0"/>
              <a:t>.</a:t>
            </a:r>
          </a:p>
          <a:p>
            <a:r>
              <a:rPr lang="en-GB" sz="3200" dirty="0" smtClean="0"/>
              <a:t> </a:t>
            </a:r>
            <a:r>
              <a:rPr lang="en-GB" sz="3200" dirty="0"/>
              <a:t>For example: </a:t>
            </a:r>
            <a:endParaRPr lang="en-GB" sz="3200" dirty="0" smtClean="0"/>
          </a:p>
          <a:p>
            <a:pPr lvl="2"/>
            <a:r>
              <a:rPr lang="en-GB" sz="2400" dirty="0" smtClean="0">
                <a:solidFill>
                  <a:schemeClr val="accent1"/>
                </a:solidFill>
              </a:rPr>
              <a:t>ANSI </a:t>
            </a:r>
            <a:r>
              <a:rPr lang="en-GB" sz="2400" dirty="0">
                <a:solidFill>
                  <a:schemeClr val="accent1"/>
                </a:solidFill>
              </a:rPr>
              <a:t>X9.17 / ISO 8732 </a:t>
            </a:r>
            <a:endParaRPr lang="en-GB" sz="2400" dirty="0" smtClean="0">
              <a:solidFill>
                <a:schemeClr val="accent1"/>
              </a:solidFill>
            </a:endParaRPr>
          </a:p>
          <a:p>
            <a:pPr lvl="2"/>
            <a:r>
              <a:rPr lang="en-GB" sz="2400" dirty="0" smtClean="0">
                <a:solidFill>
                  <a:schemeClr val="accent1"/>
                </a:solidFill>
              </a:rPr>
              <a:t>ANSI </a:t>
            </a:r>
            <a:r>
              <a:rPr lang="en-GB" sz="2400" dirty="0">
                <a:solidFill>
                  <a:schemeClr val="accent1"/>
                </a:solidFill>
              </a:rPr>
              <a:t>X9.24 </a:t>
            </a:r>
            <a:endParaRPr lang="en-GB" sz="2400" dirty="0" smtClean="0">
              <a:solidFill>
                <a:schemeClr val="accent1"/>
              </a:solidFill>
            </a:endParaRPr>
          </a:p>
          <a:p>
            <a:pPr lvl="2"/>
            <a:r>
              <a:rPr lang="en-GB" sz="2400" dirty="0" smtClean="0">
                <a:solidFill>
                  <a:schemeClr val="accent1"/>
                </a:solidFill>
              </a:rPr>
              <a:t>ETEBACS </a:t>
            </a:r>
            <a:r>
              <a:rPr lang="en-GB" sz="2400" dirty="0">
                <a:solidFill>
                  <a:schemeClr val="accent1"/>
                </a:solidFill>
              </a:rPr>
              <a:t>(France</a:t>
            </a:r>
            <a:r>
              <a:rPr lang="en-GB" sz="2400" dirty="0" smtClean="0">
                <a:solidFill>
                  <a:schemeClr val="accent1"/>
                </a:solidFill>
              </a:rPr>
              <a:t>)</a:t>
            </a:r>
          </a:p>
          <a:p>
            <a:pPr lvl="2"/>
            <a:r>
              <a:rPr lang="en-GB" sz="2400" dirty="0" smtClean="0">
                <a:solidFill>
                  <a:schemeClr val="accent1"/>
                </a:solidFill>
              </a:rPr>
              <a:t> </a:t>
            </a:r>
            <a:r>
              <a:rPr lang="en-GB" sz="2400" dirty="0">
                <a:solidFill>
                  <a:schemeClr val="accent1"/>
                </a:solidFill>
              </a:rPr>
              <a:t>AS2805.6.xx (Australia) </a:t>
            </a:r>
            <a:endParaRPr lang="en-GB" sz="2400" dirty="0" smtClean="0">
              <a:solidFill>
                <a:schemeClr val="accent1"/>
              </a:solidFill>
            </a:endParaRPr>
          </a:p>
          <a:p>
            <a:pPr lvl="2"/>
            <a:r>
              <a:rPr lang="en-GB" sz="2400" dirty="0" smtClean="0">
                <a:solidFill>
                  <a:schemeClr val="accent1"/>
                </a:solidFill>
              </a:rPr>
              <a:t>APACS </a:t>
            </a:r>
            <a:r>
              <a:rPr lang="en-GB" sz="2400" dirty="0">
                <a:solidFill>
                  <a:schemeClr val="accent1"/>
                </a:solidFill>
              </a:rPr>
              <a:t>40 &amp; APACS 70 (UK) </a:t>
            </a:r>
            <a:endParaRPr lang="en-GB" sz="2400" dirty="0" smtClean="0">
              <a:solidFill>
                <a:schemeClr val="accent1"/>
              </a:solidFill>
            </a:endParaRPr>
          </a:p>
          <a:p>
            <a:pPr lvl="2"/>
            <a:r>
              <a:rPr lang="en-GB" sz="2400" dirty="0" smtClean="0">
                <a:solidFill>
                  <a:schemeClr val="accent1"/>
                </a:solidFill>
              </a:rPr>
              <a:t>ISO </a:t>
            </a:r>
            <a:r>
              <a:rPr lang="en-GB" sz="2400" dirty="0">
                <a:solidFill>
                  <a:schemeClr val="accent1"/>
                </a:solidFill>
              </a:rPr>
              <a:t>11166 </a:t>
            </a:r>
            <a:endParaRPr lang="en-GB" sz="2400" dirty="0" smtClean="0">
              <a:solidFill>
                <a:schemeClr val="accent1"/>
              </a:solidFill>
            </a:endParaRPr>
          </a:p>
          <a:p>
            <a:pPr lvl="2"/>
            <a:r>
              <a:rPr lang="en-GB" sz="2400" dirty="0" smtClean="0">
                <a:solidFill>
                  <a:schemeClr val="accent1"/>
                </a:solidFill>
              </a:rPr>
              <a:t>ISO </a:t>
            </a:r>
            <a:r>
              <a:rPr lang="en-GB" sz="2400" dirty="0">
                <a:solidFill>
                  <a:schemeClr val="accent1"/>
                </a:solidFill>
              </a:rPr>
              <a:t>11568 </a:t>
            </a:r>
            <a:endParaRPr lang="en-GB" sz="2400" dirty="0" smtClean="0">
              <a:solidFill>
                <a:schemeClr val="accent1"/>
              </a:solidFill>
            </a:endParaRPr>
          </a:p>
          <a:p>
            <a:pPr lvl="1"/>
            <a:r>
              <a:rPr lang="en-GB" sz="2800" dirty="0" smtClean="0"/>
              <a:t>In </a:t>
            </a:r>
            <a:r>
              <a:rPr lang="en-GB" sz="2800" dirty="0"/>
              <a:t>addition, there are many proprietary key management systems, some closely related to standards, some loosely related to standards and others completely non-standard. </a:t>
            </a:r>
            <a:endParaRPr lang="en-GB" sz="2800" dirty="0" smtClean="0"/>
          </a:p>
          <a:p>
            <a:pPr marL="457200" lvl="1" indent="0">
              <a:buNone/>
            </a:pPr>
            <a:r>
              <a:rPr lang="en-GB" sz="2800" dirty="0" smtClean="0">
                <a:solidFill>
                  <a:srgbClr val="FF0000"/>
                </a:solidFill>
                <a:latin typeface="Agency FB" panose="020B0503020202020204" pitchFamily="34" charset="0"/>
              </a:rPr>
              <a:t>NOTE</a:t>
            </a:r>
            <a:r>
              <a:rPr lang="en-GB" sz="2800" dirty="0">
                <a:solidFill>
                  <a:srgbClr val="FF0000"/>
                </a:solidFill>
                <a:latin typeface="Agency FB" panose="020B0503020202020204" pitchFamily="34" charset="0"/>
              </a:rPr>
              <a:t>: adherence to standards does not guarantee security!!!</a:t>
            </a:r>
          </a:p>
        </p:txBody>
      </p:sp>
    </p:spTree>
    <p:extLst>
      <p:ext uri="{BB962C8B-B14F-4D97-AF65-F5344CB8AC3E}">
        <p14:creationId xmlns:p14="http://schemas.microsoft.com/office/powerpoint/2010/main" val="2762647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Stages in key </a:t>
            </a:r>
            <a:r>
              <a:rPr lang="en-GB" dirty="0" smtClean="0"/>
              <a:t>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pPr marL="0" indent="0">
              <a:buNone/>
            </a:pPr>
            <a:r>
              <a:rPr lang="en-GB" dirty="0"/>
              <a:t>Key </a:t>
            </a:r>
            <a:r>
              <a:rPr lang="en-GB" dirty="0" smtClean="0"/>
              <a:t>generation</a:t>
            </a:r>
          </a:p>
          <a:p>
            <a:pPr marL="0" indent="0">
              <a:buNone/>
            </a:pPr>
            <a:r>
              <a:rPr lang="en-GB" dirty="0"/>
              <a:t>Key </a:t>
            </a:r>
            <a:r>
              <a:rPr lang="en-GB" dirty="0" smtClean="0"/>
              <a:t>establishment</a:t>
            </a:r>
          </a:p>
          <a:p>
            <a:pPr marL="0" indent="0">
              <a:buNone/>
            </a:pPr>
            <a:r>
              <a:rPr lang="en-GB" dirty="0"/>
              <a:t>Key </a:t>
            </a:r>
            <a:r>
              <a:rPr lang="en-GB" dirty="0" smtClean="0"/>
              <a:t>storage</a:t>
            </a:r>
          </a:p>
          <a:p>
            <a:pPr marL="0" indent="0">
              <a:buNone/>
            </a:pPr>
            <a:r>
              <a:rPr lang="en-GB" dirty="0"/>
              <a:t>Key </a:t>
            </a:r>
            <a:r>
              <a:rPr lang="en-GB" dirty="0" smtClean="0"/>
              <a:t>usage</a:t>
            </a:r>
          </a:p>
          <a:p>
            <a:pPr marL="0" indent="0">
              <a:buNone/>
            </a:pPr>
            <a:r>
              <a:rPr lang="en-GB" dirty="0"/>
              <a:t>Key </a:t>
            </a:r>
            <a:r>
              <a:rPr lang="en-GB" dirty="0" smtClean="0"/>
              <a:t>change</a:t>
            </a:r>
          </a:p>
          <a:p>
            <a:pPr marL="0" indent="0">
              <a:buNone/>
            </a:pPr>
            <a:r>
              <a:rPr lang="en-GB" dirty="0"/>
              <a:t>Key destruction</a:t>
            </a:r>
          </a:p>
        </p:txBody>
      </p:sp>
    </p:spTree>
    <p:extLst>
      <p:ext uri="{BB962C8B-B14F-4D97-AF65-F5344CB8AC3E}">
        <p14:creationId xmlns:p14="http://schemas.microsoft.com/office/powerpoint/2010/main" val="35840330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generation</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r>
              <a:rPr lang="en-GB" dirty="0" smtClean="0">
                <a:latin typeface="Arial" panose="020B0604020202020204" pitchFamily="34" charset="0"/>
                <a:cs typeface="Arial" panose="020B0604020202020204" pitchFamily="34" charset="0"/>
              </a:rPr>
              <a:t>Symmetric </a:t>
            </a:r>
            <a:r>
              <a:rPr lang="en-GB" dirty="0">
                <a:latin typeface="Arial" panose="020B0604020202020204" pitchFamily="34" charset="0"/>
                <a:cs typeface="Arial" panose="020B0604020202020204" pitchFamily="34" charset="0"/>
              </a:rPr>
              <a:t>keys</a:t>
            </a:r>
            <a:r>
              <a:rPr lang="en-GB" dirty="0" smtClean="0">
                <a:latin typeface="Arial" panose="020B0604020202020204" pitchFamily="34" charset="0"/>
                <a:cs typeface="Arial" panose="020B0604020202020204" pitchFamily="34" charset="0"/>
              </a:rPr>
              <a:t>:</a:t>
            </a:r>
          </a:p>
          <a:p>
            <a:pPr marL="457200" lvl="1" indent="0">
              <a:buNone/>
            </a:pP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random or pseudo-random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functions of passwords and PINs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standard (ANSI X9.17) way to generate pseudorandom DES keys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exclude weak and semi-weak keys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some keys may need to be in component </a:t>
            </a:r>
            <a:r>
              <a:rPr lang="en-GB" dirty="0" smtClean="0">
                <a:solidFill>
                  <a:schemeClr val="accent1"/>
                </a:solidFill>
                <a:latin typeface="Arial" panose="020B0604020202020204" pitchFamily="34" charset="0"/>
                <a:cs typeface="Arial" panose="020B0604020202020204" pitchFamily="34" charset="0"/>
              </a:rPr>
              <a:t>form</a:t>
            </a:r>
          </a:p>
          <a:p>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Asymmetric keys: </a:t>
            </a:r>
            <a:endParaRPr lang="en-GB" dirty="0" smtClean="0">
              <a:latin typeface="Arial" panose="020B0604020202020204" pitchFamily="34" charset="0"/>
              <a:cs typeface="Arial" panose="020B0604020202020204" pitchFamily="34" charset="0"/>
            </a:endParaRPr>
          </a:p>
          <a:p>
            <a:pPr marL="457200" lvl="1" indent="0">
              <a:buNone/>
            </a:pPr>
            <a:r>
              <a:rPr lang="en-GB" dirty="0" smtClean="0">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typically must meet some number-theoretic requirements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usually met by searching (so may take some time to generate key set)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may not be practical to generate own key set</a:t>
            </a:r>
          </a:p>
        </p:txBody>
      </p:sp>
    </p:spTree>
    <p:extLst>
      <p:ext uri="{BB962C8B-B14F-4D97-AF65-F5344CB8AC3E}">
        <p14:creationId xmlns:p14="http://schemas.microsoft.com/office/powerpoint/2010/main" val="11168264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Pseudorandom number generators</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pPr marL="0" indent="0">
              <a:buNone/>
            </a:pPr>
            <a:r>
              <a:rPr lang="en-GB" dirty="0" smtClean="0"/>
              <a:t>• </a:t>
            </a:r>
            <a:r>
              <a:rPr lang="en-GB" sz="3200" dirty="0">
                <a:latin typeface="Arial" panose="020B0604020202020204" pitchFamily="34" charset="0"/>
                <a:cs typeface="Arial" panose="020B0604020202020204" pitchFamily="34" charset="0"/>
              </a:rPr>
              <a:t>should possess the properties: </a:t>
            </a:r>
            <a:endParaRPr lang="en-GB" sz="3200" dirty="0" smtClean="0">
              <a:latin typeface="Arial" panose="020B0604020202020204" pitchFamily="34" charset="0"/>
              <a:cs typeface="Arial" panose="020B0604020202020204" pitchFamily="34" charset="0"/>
            </a:endParaRPr>
          </a:p>
          <a:p>
            <a:pPr marL="0" indent="0">
              <a:buNone/>
            </a:pPr>
            <a:endParaRPr lang="en-GB" sz="3200" dirty="0" smtClean="0">
              <a:latin typeface="Arial" panose="020B0604020202020204" pitchFamily="34" charset="0"/>
              <a:cs typeface="Arial" panose="020B0604020202020204" pitchFamily="34" charset="0"/>
            </a:endParaRPr>
          </a:p>
          <a:p>
            <a:pPr marL="457200" lvl="1" indent="0">
              <a:buNone/>
            </a:pPr>
            <a:r>
              <a:rPr lang="en-GB" sz="2800" dirty="0" smtClean="0">
                <a:latin typeface="Arial" panose="020B0604020202020204" pitchFamily="34" charset="0"/>
                <a:cs typeface="Arial" panose="020B0604020202020204" pitchFamily="34" charset="0"/>
              </a:rPr>
              <a:t>– </a:t>
            </a:r>
            <a:r>
              <a:rPr lang="en-GB" sz="2800" dirty="0">
                <a:solidFill>
                  <a:schemeClr val="accent1">
                    <a:lumMod val="75000"/>
                  </a:schemeClr>
                </a:solidFill>
                <a:latin typeface="Arial" panose="020B0604020202020204" pitchFamily="34" charset="0"/>
                <a:cs typeface="Arial" panose="020B0604020202020204" pitchFamily="34" charset="0"/>
              </a:rPr>
              <a:t>Uncorrelated </a:t>
            </a:r>
            <a:r>
              <a:rPr lang="en-GB" sz="2800" dirty="0" smtClean="0">
                <a:solidFill>
                  <a:schemeClr val="accent1">
                    <a:lumMod val="75000"/>
                  </a:schemeClr>
                </a:solidFill>
                <a:latin typeface="Arial" panose="020B0604020202020204" pitchFamily="34" charset="0"/>
                <a:cs typeface="Arial" panose="020B0604020202020204" pitchFamily="34" charset="0"/>
              </a:rPr>
              <a:t>sequences</a:t>
            </a:r>
          </a:p>
          <a:p>
            <a:pPr marL="457200" lvl="1" indent="0">
              <a:buNone/>
            </a:pPr>
            <a:endParaRPr lang="en-GB" sz="2800" dirty="0" smtClean="0">
              <a:solidFill>
                <a:schemeClr val="accent1">
                  <a:lumMod val="75000"/>
                </a:schemeClr>
              </a:solidFill>
              <a:latin typeface="Arial" panose="020B0604020202020204" pitchFamily="34" charset="0"/>
              <a:cs typeface="Arial" panose="020B0604020202020204" pitchFamily="34" charset="0"/>
            </a:endParaRPr>
          </a:p>
          <a:p>
            <a:pPr marL="457200" lvl="1" indent="0">
              <a:buNone/>
            </a:pPr>
            <a:r>
              <a:rPr lang="en-GB" sz="2800" dirty="0" smtClean="0">
                <a:solidFill>
                  <a:schemeClr val="accent1">
                    <a:lumMod val="75000"/>
                  </a:schemeClr>
                </a:solidFill>
                <a:latin typeface="Arial" panose="020B0604020202020204" pitchFamily="34" charset="0"/>
                <a:cs typeface="Arial" panose="020B0604020202020204" pitchFamily="34" charset="0"/>
              </a:rPr>
              <a:t> </a:t>
            </a:r>
            <a:r>
              <a:rPr lang="en-GB" sz="2800" dirty="0">
                <a:solidFill>
                  <a:schemeClr val="accent1">
                    <a:lumMod val="75000"/>
                  </a:schemeClr>
                </a:solidFill>
                <a:latin typeface="Arial" panose="020B0604020202020204" pitchFamily="34" charset="0"/>
                <a:cs typeface="Arial" panose="020B0604020202020204" pitchFamily="34" charset="0"/>
              </a:rPr>
              <a:t>– Long </a:t>
            </a:r>
            <a:r>
              <a:rPr lang="en-GB" sz="2800" dirty="0" smtClean="0">
                <a:solidFill>
                  <a:schemeClr val="accent1">
                    <a:lumMod val="75000"/>
                  </a:schemeClr>
                </a:solidFill>
                <a:latin typeface="Arial" panose="020B0604020202020204" pitchFamily="34" charset="0"/>
                <a:cs typeface="Arial" panose="020B0604020202020204" pitchFamily="34" charset="0"/>
              </a:rPr>
              <a:t>period</a:t>
            </a:r>
          </a:p>
          <a:p>
            <a:pPr marL="457200" lvl="1" indent="0">
              <a:buNone/>
            </a:pPr>
            <a:endParaRPr lang="en-GB" sz="2800" dirty="0" smtClean="0">
              <a:solidFill>
                <a:schemeClr val="accent1">
                  <a:lumMod val="75000"/>
                </a:schemeClr>
              </a:solidFill>
              <a:latin typeface="Arial" panose="020B0604020202020204" pitchFamily="34" charset="0"/>
              <a:cs typeface="Arial" panose="020B0604020202020204" pitchFamily="34" charset="0"/>
            </a:endParaRPr>
          </a:p>
          <a:p>
            <a:pPr marL="457200" lvl="1" indent="0">
              <a:buNone/>
            </a:pPr>
            <a:r>
              <a:rPr lang="en-GB" sz="2800" dirty="0" smtClean="0">
                <a:solidFill>
                  <a:schemeClr val="accent1">
                    <a:lumMod val="75000"/>
                  </a:schemeClr>
                </a:solidFill>
                <a:latin typeface="Arial" panose="020B0604020202020204" pitchFamily="34" charset="0"/>
                <a:cs typeface="Arial" panose="020B0604020202020204" pitchFamily="34" charset="0"/>
              </a:rPr>
              <a:t> </a:t>
            </a:r>
            <a:r>
              <a:rPr lang="en-GB" sz="2800" dirty="0">
                <a:solidFill>
                  <a:schemeClr val="accent1">
                    <a:lumMod val="75000"/>
                  </a:schemeClr>
                </a:solidFill>
                <a:latin typeface="Arial" panose="020B0604020202020204" pitchFamily="34" charset="0"/>
                <a:cs typeface="Arial" panose="020B0604020202020204" pitchFamily="34" charset="0"/>
              </a:rPr>
              <a:t>– Uniformity </a:t>
            </a:r>
            <a:endParaRPr lang="en-GB" sz="2800" dirty="0" smtClean="0">
              <a:solidFill>
                <a:schemeClr val="accent1">
                  <a:lumMod val="75000"/>
                </a:schemeClr>
              </a:solidFill>
              <a:latin typeface="Arial" panose="020B0604020202020204" pitchFamily="34" charset="0"/>
              <a:cs typeface="Arial" panose="020B0604020202020204" pitchFamily="34" charset="0"/>
            </a:endParaRPr>
          </a:p>
          <a:p>
            <a:pPr marL="457200" lvl="1" indent="0">
              <a:buNone/>
            </a:pPr>
            <a:endParaRPr lang="en-GB" sz="2800" dirty="0" smtClean="0">
              <a:solidFill>
                <a:schemeClr val="accent1">
                  <a:lumMod val="75000"/>
                </a:schemeClr>
              </a:solidFill>
              <a:latin typeface="Arial" panose="020B0604020202020204" pitchFamily="34" charset="0"/>
              <a:cs typeface="Arial" panose="020B0604020202020204" pitchFamily="34" charset="0"/>
            </a:endParaRPr>
          </a:p>
          <a:p>
            <a:pPr marL="457200" lvl="1" indent="0">
              <a:buNone/>
            </a:pPr>
            <a:r>
              <a:rPr lang="en-GB" sz="2800" dirty="0" smtClean="0">
                <a:solidFill>
                  <a:schemeClr val="accent1">
                    <a:lumMod val="75000"/>
                  </a:schemeClr>
                </a:solidFill>
                <a:latin typeface="Arial" panose="020B0604020202020204" pitchFamily="34" charset="0"/>
                <a:cs typeface="Arial" panose="020B0604020202020204" pitchFamily="34" charset="0"/>
              </a:rPr>
              <a:t>– </a:t>
            </a:r>
            <a:r>
              <a:rPr lang="en-GB" sz="2800" dirty="0">
                <a:solidFill>
                  <a:schemeClr val="accent1">
                    <a:lumMod val="75000"/>
                  </a:schemeClr>
                </a:solidFill>
                <a:latin typeface="Arial" panose="020B0604020202020204" pitchFamily="34" charset="0"/>
                <a:cs typeface="Arial" panose="020B0604020202020204" pitchFamily="34" charset="0"/>
              </a:rPr>
              <a:t>Efficiency </a:t>
            </a:r>
            <a:endParaRPr lang="en-GB" sz="2800" dirty="0" smtClean="0">
              <a:solidFill>
                <a:schemeClr val="accent1">
                  <a:lumMod val="75000"/>
                </a:schemeClr>
              </a:solidFill>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 </a:t>
            </a:r>
            <a:r>
              <a:rPr lang="en-GB" sz="3200" dirty="0">
                <a:solidFill>
                  <a:srgbClr val="FF0000"/>
                </a:solidFill>
                <a:latin typeface="Arial" panose="020B0604020202020204" pitchFamily="34" charset="0"/>
                <a:cs typeface="Arial" panose="020B0604020202020204" pitchFamily="34" charset="0"/>
              </a:rPr>
              <a:t>For example: – Blum-Blum-</a:t>
            </a:r>
            <a:r>
              <a:rPr lang="en-GB" sz="3200" dirty="0" err="1">
                <a:solidFill>
                  <a:srgbClr val="FF0000"/>
                </a:solidFill>
                <a:latin typeface="Arial" panose="020B0604020202020204" pitchFamily="34" charset="0"/>
                <a:cs typeface="Arial" panose="020B0604020202020204" pitchFamily="34" charset="0"/>
              </a:rPr>
              <a:t>Shub</a:t>
            </a:r>
            <a:endParaRPr lang="en-GB"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20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length</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sz="3200" dirty="0" smtClean="0">
                <a:latin typeface="Arial" panose="020B0604020202020204" pitchFamily="34" charset="0"/>
                <a:cs typeface="Arial" panose="020B0604020202020204" pitchFamily="34" charset="0"/>
              </a:rPr>
              <a:t>How </a:t>
            </a:r>
            <a:r>
              <a:rPr lang="en-GB" sz="3200" dirty="0">
                <a:latin typeface="Arial" panose="020B0604020202020204" pitchFamily="34" charset="0"/>
                <a:cs typeface="Arial" panose="020B0604020202020204" pitchFamily="34" charset="0"/>
              </a:rPr>
              <a:t>often should a key be changed? </a:t>
            </a:r>
            <a:endParaRPr lang="en-GB" sz="3200" dirty="0" smtClean="0">
              <a:latin typeface="Arial" panose="020B0604020202020204" pitchFamily="34" charset="0"/>
              <a:cs typeface="Arial" panose="020B0604020202020204" pitchFamily="34" charset="0"/>
            </a:endParaRPr>
          </a:p>
          <a:p>
            <a:pPr marL="457200" lvl="1" indent="0">
              <a:buNone/>
            </a:pPr>
            <a:r>
              <a:rPr lang="en-GB" sz="2800" dirty="0" smtClean="0">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Single length DES key - frequently? </a:t>
            </a:r>
            <a:endParaRPr lang="en-GB" sz="28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800" dirty="0" smtClean="0">
                <a:solidFill>
                  <a:srgbClr val="03A1EB"/>
                </a:solidFill>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Double or triple length DES key / AES key - occasionally/never? </a:t>
            </a:r>
            <a:endParaRPr lang="en-GB" sz="28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800" dirty="0" smtClean="0">
                <a:solidFill>
                  <a:srgbClr val="03A1EB"/>
                </a:solidFill>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RSA key - ? </a:t>
            </a:r>
            <a:endParaRPr lang="en-GB" sz="2800" dirty="0" smtClean="0">
              <a:solidFill>
                <a:srgbClr val="03A1EB"/>
              </a:solidFill>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The </a:t>
            </a:r>
            <a:r>
              <a:rPr lang="en-GB" sz="3200" dirty="0">
                <a:latin typeface="Arial" panose="020B0604020202020204" pitchFamily="34" charset="0"/>
                <a:cs typeface="Arial" panose="020B0604020202020204" pitchFamily="34" charset="0"/>
              </a:rPr>
              <a:t>“strength” of a key should be commensurate with the lifetime and importance of the information that is being protected</a:t>
            </a:r>
            <a:r>
              <a:rPr lang="en-GB" sz="3200" dirty="0" smtClean="0">
                <a:latin typeface="Arial" panose="020B0604020202020204" pitchFamily="34" charset="0"/>
                <a:cs typeface="Arial" panose="020B0604020202020204" pitchFamily="34" charset="0"/>
              </a:rPr>
              <a:t>.</a:t>
            </a:r>
          </a:p>
          <a:p>
            <a:r>
              <a:rPr lang="en-GB" sz="3200" dirty="0" smtClean="0">
                <a:latin typeface="Arial" panose="020B0604020202020204" pitchFamily="34" charset="0"/>
                <a:cs typeface="Arial" panose="020B0604020202020204" pitchFamily="34" charset="0"/>
              </a:rPr>
              <a:t> </a:t>
            </a:r>
            <a:r>
              <a:rPr lang="en-GB" sz="3200" dirty="0">
                <a:solidFill>
                  <a:srgbClr val="FF0000"/>
                </a:solidFill>
                <a:latin typeface="Arial" panose="020B0604020202020204" pitchFamily="34" charset="0"/>
                <a:cs typeface="Arial" panose="020B0604020202020204" pitchFamily="34" charset="0"/>
              </a:rPr>
              <a:t>In practice, this requirement may be impossible to achieve!</a:t>
            </a:r>
          </a:p>
        </p:txBody>
      </p:sp>
    </p:spTree>
    <p:extLst>
      <p:ext uri="{BB962C8B-B14F-4D97-AF65-F5344CB8AC3E}">
        <p14:creationId xmlns:p14="http://schemas.microsoft.com/office/powerpoint/2010/main" val="37078160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storage</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sz="3200" dirty="0" smtClean="0">
                <a:latin typeface="Arial" panose="020B0604020202020204" pitchFamily="34" charset="0"/>
                <a:cs typeface="Arial" panose="020B0604020202020204" pitchFamily="34" charset="0"/>
              </a:rPr>
              <a:t>Secret </a:t>
            </a:r>
            <a:r>
              <a:rPr lang="en-GB" sz="3200" dirty="0">
                <a:latin typeface="Arial" panose="020B0604020202020204" pitchFamily="34" charset="0"/>
                <a:cs typeface="Arial" panose="020B0604020202020204" pitchFamily="34" charset="0"/>
              </a:rPr>
              <a:t>keys need to be stored securely: </a:t>
            </a:r>
            <a:endParaRPr lang="en-GB" sz="3200" dirty="0" smtClean="0">
              <a:latin typeface="Arial" panose="020B0604020202020204" pitchFamily="34" charset="0"/>
              <a:cs typeface="Arial" panose="020B0604020202020204" pitchFamily="34" charset="0"/>
            </a:endParaRPr>
          </a:p>
          <a:p>
            <a:pPr marL="457200" lvl="1" indent="0">
              <a:buNone/>
            </a:pPr>
            <a:r>
              <a:rPr lang="en-GB" sz="2800" dirty="0" smtClean="0">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inside a tamper-resistant hardware security module </a:t>
            </a:r>
            <a:endParaRPr lang="en-GB" sz="28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800" dirty="0" smtClean="0">
                <a:solidFill>
                  <a:srgbClr val="03A1EB"/>
                </a:solidFill>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on a smart card or other </a:t>
            </a:r>
            <a:r>
              <a:rPr lang="en-GB" sz="2800" dirty="0" smtClean="0">
                <a:solidFill>
                  <a:srgbClr val="03A1EB"/>
                </a:solidFill>
                <a:latin typeface="Arial" panose="020B0604020202020204" pitchFamily="34" charset="0"/>
                <a:cs typeface="Arial" panose="020B0604020202020204" pitchFamily="34" charset="0"/>
              </a:rPr>
              <a:t>token</a:t>
            </a:r>
          </a:p>
          <a:p>
            <a:pPr marL="457200" lvl="1" indent="0">
              <a:buNone/>
            </a:pPr>
            <a:r>
              <a:rPr lang="en-GB" sz="2800" dirty="0" smtClean="0">
                <a:solidFill>
                  <a:srgbClr val="03A1EB"/>
                </a:solidFill>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 encrypted with another key and stored on a </a:t>
            </a:r>
            <a:r>
              <a:rPr lang="en-GB" sz="2800" dirty="0" smtClean="0">
                <a:solidFill>
                  <a:srgbClr val="03A1EB"/>
                </a:solidFill>
                <a:latin typeface="Arial" panose="020B0604020202020204" pitchFamily="34" charset="0"/>
                <a:cs typeface="Arial" panose="020B0604020202020204" pitchFamily="34" charset="0"/>
              </a:rPr>
              <a:t>database </a:t>
            </a:r>
          </a:p>
          <a:p>
            <a:pPr marL="0" indent="0">
              <a:buNone/>
            </a:pPr>
            <a:r>
              <a:rPr lang="en-GB" sz="3200" dirty="0" smtClean="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 The third method above simply transfers the problem to the encrypting key. • Storing plaintext keys in software is usually regarded as providing a lower level of security than storing them in </a:t>
            </a:r>
            <a:r>
              <a:rPr lang="en-GB" sz="3200" dirty="0" smtClean="0">
                <a:latin typeface="Arial" panose="020B0604020202020204" pitchFamily="34" charset="0"/>
                <a:cs typeface="Arial" panose="020B0604020202020204" pitchFamily="34" charset="0"/>
              </a:rPr>
              <a:t>tamper protected </a:t>
            </a:r>
            <a:r>
              <a:rPr lang="en-GB" sz="3200" dirty="0">
                <a:latin typeface="Arial" panose="020B0604020202020204" pitchFamily="34" charset="0"/>
                <a:cs typeface="Arial" panose="020B0604020202020204" pitchFamily="34" charset="0"/>
              </a:rPr>
              <a:t>hardware. </a:t>
            </a:r>
            <a:endParaRPr lang="en-GB" sz="3200" dirty="0" smtClean="0">
              <a:latin typeface="Arial" panose="020B0604020202020204" pitchFamily="34" charset="0"/>
              <a:cs typeface="Arial" panose="020B0604020202020204" pitchFamily="34" charset="0"/>
            </a:endParaRPr>
          </a:p>
          <a:p>
            <a:pPr marL="0" indent="0">
              <a:buNone/>
            </a:pPr>
            <a:r>
              <a:rPr lang="en-GB" sz="3200" dirty="0" smtClean="0">
                <a:solidFill>
                  <a:srgbClr val="FF0000"/>
                </a:solidFill>
                <a:latin typeface="Arial" panose="020B0604020202020204" pitchFamily="34" charset="0"/>
                <a:cs typeface="Arial" panose="020B0604020202020204" pitchFamily="34" charset="0"/>
              </a:rPr>
              <a:t>• </a:t>
            </a:r>
            <a:r>
              <a:rPr lang="en-GB" sz="3200" dirty="0">
                <a:solidFill>
                  <a:srgbClr val="FF0000"/>
                </a:solidFill>
                <a:latin typeface="Arial" panose="020B0604020202020204" pitchFamily="34" charset="0"/>
                <a:cs typeface="Arial" panose="020B0604020202020204" pitchFamily="34" charset="0"/>
              </a:rPr>
              <a:t>Keys may need to be archived for long periods of time (e.g. 7 years in the case of the London Stock Exchange).</a:t>
            </a:r>
          </a:p>
        </p:txBody>
      </p:sp>
    </p:spTree>
    <p:extLst>
      <p:ext uri="{BB962C8B-B14F-4D97-AF65-F5344CB8AC3E}">
        <p14:creationId xmlns:p14="http://schemas.microsoft.com/office/powerpoint/2010/main" val="4633976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change</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1330036"/>
            <a:ext cx="11590421" cy="5431545"/>
          </a:xfrm>
        </p:spPr>
        <p:txBody>
          <a:bodyPr>
            <a:normAutofit fontScale="92500" lnSpcReduction="10000"/>
          </a:bodyPr>
          <a:lstStyle/>
          <a:p>
            <a:pPr marL="0" indent="0">
              <a:buNone/>
            </a:pPr>
            <a:r>
              <a:rPr lang="en-GB" dirty="0" smtClean="0"/>
              <a:t>• </a:t>
            </a:r>
            <a:r>
              <a:rPr lang="en-GB" sz="3000" dirty="0">
                <a:latin typeface="Arial" panose="020B0604020202020204" pitchFamily="34" charset="0"/>
                <a:cs typeface="Arial" panose="020B0604020202020204" pitchFamily="34" charset="0"/>
              </a:rPr>
              <a:t>In all cryptographic systems there should be the facility to change keys. </a:t>
            </a:r>
            <a:endParaRPr lang="en-GB" sz="3000" dirty="0" smtClean="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For </a:t>
            </a:r>
            <a:r>
              <a:rPr lang="en-GB" sz="3000" dirty="0">
                <a:latin typeface="Arial" panose="020B0604020202020204" pitchFamily="34" charset="0"/>
                <a:cs typeface="Arial" panose="020B0604020202020204" pitchFamily="34" charset="0"/>
              </a:rPr>
              <a:t>instance: </a:t>
            </a:r>
            <a:endParaRPr lang="en-GB" sz="3000" dirty="0" smtClean="0">
              <a:latin typeface="Arial" panose="020B0604020202020204" pitchFamily="34" charset="0"/>
              <a:cs typeface="Arial" panose="020B0604020202020204" pitchFamily="34" charset="0"/>
            </a:endParaRPr>
          </a:p>
          <a:p>
            <a:pPr marL="457200" lvl="1" indent="0">
              <a:buNone/>
            </a:pPr>
            <a:r>
              <a:rPr lang="en-GB" sz="2600" dirty="0" smtClean="0">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regular updates (planned) </a:t>
            </a:r>
            <a:endParaRPr lang="en-GB" sz="26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key compromise (unplanned) </a:t>
            </a:r>
            <a:endParaRPr lang="en-GB" sz="2600" dirty="0" smtClean="0">
              <a:solidFill>
                <a:srgbClr val="03A1EB"/>
              </a:solidFill>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 </a:t>
            </a:r>
            <a:r>
              <a:rPr lang="en-GB" sz="3000" dirty="0">
                <a:latin typeface="Arial" panose="020B0604020202020204" pitchFamily="34" charset="0"/>
                <a:cs typeface="Arial" panose="020B0604020202020204" pitchFamily="34" charset="0"/>
              </a:rPr>
              <a:t>Many systems are designed so that it is extremely difficult and expensive to change certain keys. In the case of compromise of such a key, losses may include: </a:t>
            </a:r>
            <a:endParaRPr lang="en-GB" sz="3000" dirty="0" smtClean="0">
              <a:latin typeface="Arial" panose="020B0604020202020204" pitchFamily="34" charset="0"/>
              <a:cs typeface="Arial" panose="020B0604020202020204" pitchFamily="34" charset="0"/>
            </a:endParaRP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cost of distributing new key </a:t>
            </a:r>
            <a:endParaRPr lang="en-GB" sz="26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cost of distributing new </a:t>
            </a:r>
            <a:r>
              <a:rPr lang="en-GB" sz="2600" dirty="0" smtClean="0">
                <a:solidFill>
                  <a:srgbClr val="03A1EB"/>
                </a:solidFill>
                <a:latin typeface="Arial" panose="020B0604020202020204" pitchFamily="34" charset="0"/>
                <a:cs typeface="Arial" panose="020B0604020202020204" pitchFamily="34" charset="0"/>
              </a:rPr>
              <a:t>cards</a:t>
            </a: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 cost of investigation into the compromise </a:t>
            </a:r>
            <a:endParaRPr lang="en-GB" sz="26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cost of changing system and </a:t>
            </a:r>
            <a:r>
              <a:rPr lang="en-GB" sz="2600" dirty="0" smtClean="0">
                <a:solidFill>
                  <a:srgbClr val="03A1EB"/>
                </a:solidFill>
                <a:latin typeface="Arial" panose="020B0604020202020204" pitchFamily="34" charset="0"/>
                <a:cs typeface="Arial" panose="020B0604020202020204" pitchFamily="34" charset="0"/>
              </a:rPr>
              <a:t>procedures</a:t>
            </a: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 non-quantifiable costs </a:t>
            </a:r>
            <a:endParaRPr lang="en-GB" sz="26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e.g. damage to reputation, loss of customer confidence</a:t>
            </a:r>
          </a:p>
        </p:txBody>
      </p:sp>
    </p:spTree>
    <p:extLst>
      <p:ext uri="{BB962C8B-B14F-4D97-AF65-F5344CB8AC3E}">
        <p14:creationId xmlns:p14="http://schemas.microsoft.com/office/powerpoint/2010/main" val="2482230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destruction</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pPr marL="0" indent="0">
              <a:buNone/>
            </a:pPr>
            <a:r>
              <a:rPr lang="en-GB" dirty="0" smtClean="0">
                <a:latin typeface="Arial" panose="020B0604020202020204" pitchFamily="34" charset="0"/>
                <a:cs typeface="Arial" panose="020B0604020202020204" pitchFamily="34" charset="0"/>
              </a:rPr>
              <a:t>Keys</a:t>
            </a:r>
            <a:r>
              <a:rPr lang="en-GB" dirty="0">
                <a:latin typeface="Arial" panose="020B0604020202020204" pitchFamily="34" charset="0"/>
                <a:cs typeface="Arial" panose="020B0604020202020204" pitchFamily="34" charset="0"/>
              </a:rPr>
              <a:t>, when no longer needed, must be destroyed in a secure manner. Simply deleting a key file is not sufficient. </a:t>
            </a:r>
            <a:endParaRPr lang="en-GB"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ANSI </a:t>
            </a:r>
            <a:r>
              <a:rPr lang="en-GB" dirty="0">
                <a:latin typeface="Arial" panose="020B0604020202020204" pitchFamily="34" charset="0"/>
                <a:cs typeface="Arial" panose="020B0604020202020204" pitchFamily="34" charset="0"/>
              </a:rPr>
              <a:t>X9.17 (Section 3.6.1</a:t>
            </a:r>
            <a:r>
              <a:rPr lang="en-GB" dirty="0" smtClean="0">
                <a:latin typeface="Arial" panose="020B0604020202020204" pitchFamily="34" charset="0"/>
                <a:cs typeface="Arial" panose="020B0604020202020204" pitchFamily="34" charset="0"/>
              </a:rPr>
              <a:t>):</a:t>
            </a:r>
          </a:p>
          <a:p>
            <a:pPr marL="0" indent="0">
              <a:buNone/>
            </a:pP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 </a:t>
            </a:r>
            <a:r>
              <a:rPr lang="en-GB" dirty="0">
                <a:solidFill>
                  <a:srgbClr val="03A1EB"/>
                </a:solidFill>
                <a:latin typeface="Arial" panose="020B0604020202020204" pitchFamily="34" charset="0"/>
                <a:cs typeface="Arial" panose="020B0604020202020204" pitchFamily="34" charset="0"/>
              </a:rPr>
              <a:t>“Paper-based keying materials shall be destroyed by crosscut, shredding, burning or pulping. Keying material stored on other media shall be destroyed so that it is impossible to recover by physical or electronic means.”</a:t>
            </a:r>
          </a:p>
        </p:txBody>
      </p:sp>
    </p:spTree>
    <p:extLst>
      <p:ext uri="{BB962C8B-B14F-4D97-AF65-F5344CB8AC3E}">
        <p14:creationId xmlns:p14="http://schemas.microsoft.com/office/powerpoint/2010/main" val="2201738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usage</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1413164"/>
            <a:ext cx="11590421" cy="5348417"/>
          </a:xfrm>
        </p:spPr>
        <p:txBody>
          <a:bodyPr>
            <a:noAutofit/>
          </a:bodyPr>
          <a:lstStyle/>
          <a:p>
            <a:r>
              <a:rPr lang="en-GB" sz="3200" dirty="0" smtClean="0">
                <a:latin typeface="Arial" panose="020B0604020202020204" pitchFamily="34" charset="0"/>
                <a:cs typeface="Arial" panose="020B0604020202020204" pitchFamily="34" charset="0"/>
              </a:rPr>
              <a:t>Keys </a:t>
            </a:r>
            <a:r>
              <a:rPr lang="en-GB" sz="3200" dirty="0">
                <a:latin typeface="Arial" panose="020B0604020202020204" pitchFamily="34" charset="0"/>
                <a:cs typeface="Arial" panose="020B0604020202020204" pitchFamily="34" charset="0"/>
              </a:rPr>
              <a:t>must only be used for their intended purpose. Separation of keys is therefore required. Separation is enforced using a hardware security module. For example</a:t>
            </a:r>
            <a:r>
              <a:rPr lang="en-GB" sz="3200" dirty="0" smtClean="0">
                <a:latin typeface="Arial" panose="020B0604020202020204" pitchFamily="34" charset="0"/>
                <a:cs typeface="Arial" panose="020B0604020202020204" pitchFamily="34" charset="0"/>
              </a:rPr>
              <a:t>:</a:t>
            </a:r>
          </a:p>
          <a:p>
            <a:pPr marL="457200" lvl="1" indent="0">
              <a:buNone/>
            </a:pPr>
            <a:r>
              <a:rPr lang="en-GB" sz="2800" dirty="0" smtClean="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Storage - store key under a specified variant of a Master </a:t>
            </a:r>
            <a:r>
              <a:rPr lang="en-GB" sz="2800" dirty="0" smtClean="0">
                <a:solidFill>
                  <a:srgbClr val="03A1EB"/>
                </a:solidFill>
                <a:latin typeface="Arial" panose="020B0604020202020204" pitchFamily="34" charset="0"/>
                <a:cs typeface="Arial" panose="020B0604020202020204" pitchFamily="34" charset="0"/>
              </a:rPr>
              <a:t>Key</a:t>
            </a:r>
          </a:p>
          <a:p>
            <a:pPr marL="457200" lvl="1" indent="0">
              <a:buNone/>
            </a:pPr>
            <a:r>
              <a:rPr lang="en-GB" sz="2800" dirty="0" smtClean="0">
                <a:solidFill>
                  <a:srgbClr val="03A1EB"/>
                </a:solidFill>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 Distribution - use variant of key or variant of key encrypting key for encryption </a:t>
            </a:r>
            <a:endParaRPr lang="en-GB" sz="2800" dirty="0" smtClean="0">
              <a:solidFill>
                <a:srgbClr val="03A1EB"/>
              </a:solidFill>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Other </a:t>
            </a:r>
            <a:r>
              <a:rPr lang="en-GB" sz="3200" dirty="0">
                <a:latin typeface="Arial" panose="020B0604020202020204" pitchFamily="34" charset="0"/>
                <a:cs typeface="Arial" panose="020B0604020202020204" pitchFamily="34" charset="0"/>
              </a:rPr>
              <a:t>techniques: </a:t>
            </a:r>
            <a:endParaRPr lang="en-GB" sz="3200" dirty="0" smtClean="0">
              <a:latin typeface="Arial" panose="020B0604020202020204" pitchFamily="34" charset="0"/>
              <a:cs typeface="Arial" panose="020B0604020202020204" pitchFamily="34" charset="0"/>
            </a:endParaRPr>
          </a:p>
          <a:p>
            <a:pPr marL="457200" lvl="1" indent="0">
              <a:buNone/>
            </a:pPr>
            <a:r>
              <a:rPr lang="en-GB" sz="2800" dirty="0" smtClean="0">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IBM Control </a:t>
            </a:r>
            <a:r>
              <a:rPr lang="en-GB" sz="2800" dirty="0" smtClean="0">
                <a:solidFill>
                  <a:srgbClr val="03A1EB"/>
                </a:solidFill>
                <a:latin typeface="Arial" panose="020B0604020202020204" pitchFamily="34" charset="0"/>
                <a:cs typeface="Arial" panose="020B0604020202020204" pitchFamily="34" charset="0"/>
              </a:rPr>
              <a:t>Vectors</a:t>
            </a:r>
          </a:p>
          <a:p>
            <a:pPr marL="457200" lvl="1" indent="0">
              <a:buNone/>
            </a:pPr>
            <a:r>
              <a:rPr lang="en-GB" sz="2800" dirty="0" smtClean="0">
                <a:solidFill>
                  <a:srgbClr val="03A1EB"/>
                </a:solidFill>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 Tagging of DES keys (uses the parity bits) </a:t>
            </a:r>
            <a:endParaRPr lang="en-GB" sz="2800" dirty="0" smtClean="0">
              <a:solidFill>
                <a:srgbClr val="03A1EB"/>
              </a:solidFill>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Note</a:t>
            </a:r>
            <a:r>
              <a:rPr lang="en-GB" sz="3200" dirty="0">
                <a:latin typeface="Arial" panose="020B0604020202020204" pitchFamily="34" charset="0"/>
                <a:cs typeface="Arial" panose="020B0604020202020204" pitchFamily="34" charset="0"/>
              </a:rPr>
              <a:t>: No universally accepted standards to achieve key separation.</a:t>
            </a:r>
            <a:endParaRPr lang="en-GB" sz="32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9145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generation</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r>
              <a:rPr lang="en-GB" dirty="0" smtClean="0">
                <a:latin typeface="Arial" panose="020B0604020202020204" pitchFamily="34" charset="0"/>
                <a:cs typeface="Arial" panose="020B0604020202020204" pitchFamily="34" charset="0"/>
              </a:rPr>
              <a:t>Symmetric </a:t>
            </a:r>
            <a:r>
              <a:rPr lang="en-GB" dirty="0">
                <a:latin typeface="Arial" panose="020B0604020202020204" pitchFamily="34" charset="0"/>
                <a:cs typeface="Arial" panose="020B0604020202020204" pitchFamily="34" charset="0"/>
              </a:rPr>
              <a:t>keys</a:t>
            </a:r>
            <a:r>
              <a:rPr lang="en-GB" dirty="0" smtClean="0">
                <a:latin typeface="Arial" panose="020B0604020202020204" pitchFamily="34" charset="0"/>
                <a:cs typeface="Arial" panose="020B0604020202020204" pitchFamily="34" charset="0"/>
              </a:rPr>
              <a:t>:</a:t>
            </a:r>
          </a:p>
          <a:p>
            <a:pPr marL="457200" lvl="1" indent="0">
              <a:buNone/>
            </a:pP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random or pseudo-random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functions of passwords and PINs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standard (ANSI X9.17) way to generate pseudorandom DES keys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exclude weak and semi-weak keys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some keys may need to be in component </a:t>
            </a:r>
            <a:r>
              <a:rPr lang="en-GB" dirty="0" smtClean="0">
                <a:solidFill>
                  <a:schemeClr val="accent1"/>
                </a:solidFill>
                <a:latin typeface="Arial" panose="020B0604020202020204" pitchFamily="34" charset="0"/>
                <a:cs typeface="Arial" panose="020B0604020202020204" pitchFamily="34" charset="0"/>
              </a:rPr>
              <a:t>form</a:t>
            </a:r>
          </a:p>
          <a:p>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Asymmetric keys: </a:t>
            </a:r>
            <a:endParaRPr lang="en-GB" dirty="0" smtClean="0">
              <a:latin typeface="Arial" panose="020B0604020202020204" pitchFamily="34" charset="0"/>
              <a:cs typeface="Arial" panose="020B0604020202020204" pitchFamily="34" charset="0"/>
            </a:endParaRPr>
          </a:p>
          <a:p>
            <a:pPr marL="457200" lvl="1" indent="0">
              <a:buNone/>
            </a:pPr>
            <a:r>
              <a:rPr lang="en-GB" dirty="0" smtClean="0">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typically must meet some number-theoretic requirements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usually met by searching (so may take some time to generate key set)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may not be practical to generate own key set</a:t>
            </a:r>
          </a:p>
        </p:txBody>
      </p:sp>
    </p:spTree>
    <p:extLst>
      <p:ext uri="{BB962C8B-B14F-4D97-AF65-F5344CB8AC3E}">
        <p14:creationId xmlns:p14="http://schemas.microsoft.com/office/powerpoint/2010/main" val="3502385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C6FB-D9D2-4C1A-A1D3-1DDE3659455B}"/>
              </a:ext>
            </a:extLst>
          </p:cNvPr>
          <p:cNvSpPr>
            <a:spLocks noGrp="1"/>
          </p:cNvSpPr>
          <p:nvPr>
            <p:ph type="title"/>
          </p:nvPr>
        </p:nvSpPr>
        <p:spPr/>
        <p:txBody>
          <a:bodyPr/>
          <a:lstStyle/>
          <a:p>
            <a:r>
              <a:rPr lang="en-GB" dirty="0"/>
              <a:t>IPSEC - Encapsulating Security Payload (ESP)</a:t>
            </a:r>
          </a:p>
        </p:txBody>
      </p:sp>
      <p:sp>
        <p:nvSpPr>
          <p:cNvPr id="6" name="Arrow: Chevron 5">
            <a:extLst>
              <a:ext uri="{FF2B5EF4-FFF2-40B4-BE49-F238E27FC236}">
                <a16:creationId xmlns:a16="http://schemas.microsoft.com/office/drawing/2014/main" id="{BFBA49DA-916A-4E40-AAC4-70B824527AB1}"/>
              </a:ext>
            </a:extLst>
          </p:cNvPr>
          <p:cNvSpPr/>
          <p:nvPr/>
        </p:nvSpPr>
        <p:spPr>
          <a:xfrm>
            <a:off x="3559039" y="1513754"/>
            <a:ext cx="4706188" cy="2070143"/>
          </a:xfrm>
          <a:prstGeom prst="chevron">
            <a:avLst>
              <a:gd name="adj" fmla="val 2454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3426" tIns="4445" rIns="1254536" bIns="4445" numCol="1" spcCol="1270" anchor="ctr" anchorCtr="0">
            <a:noAutofit/>
          </a:bodyPr>
          <a:lstStyle/>
          <a:p>
            <a:pPr marL="0" lvl="0" indent="0" algn="ctr" defTabSz="311150">
              <a:lnSpc>
                <a:spcPct val="90000"/>
              </a:lnSpc>
              <a:spcBef>
                <a:spcPct val="0"/>
              </a:spcBef>
              <a:spcAft>
                <a:spcPct val="35000"/>
              </a:spcAft>
              <a:buNone/>
            </a:pPr>
            <a:endParaRPr lang="en-GB" sz="700" kern="1200" dirty="0"/>
          </a:p>
        </p:txBody>
      </p:sp>
      <p:sp>
        <p:nvSpPr>
          <p:cNvPr id="7" name="Freeform: Shape 6">
            <a:extLst>
              <a:ext uri="{FF2B5EF4-FFF2-40B4-BE49-F238E27FC236}">
                <a16:creationId xmlns:a16="http://schemas.microsoft.com/office/drawing/2014/main" id="{DE42955F-0718-4E26-B53C-98D887C405AF}"/>
              </a:ext>
            </a:extLst>
          </p:cNvPr>
          <p:cNvSpPr/>
          <p:nvPr/>
        </p:nvSpPr>
        <p:spPr>
          <a:xfrm>
            <a:off x="74534" y="3978234"/>
            <a:ext cx="2241154" cy="2354623"/>
          </a:xfrm>
          <a:custGeom>
            <a:avLst/>
            <a:gdLst>
              <a:gd name="connsiteX0" fmla="*/ 0 w 3016452"/>
              <a:gd name="connsiteY0" fmla="*/ 0 h 1206580"/>
              <a:gd name="connsiteX1" fmla="*/ 2413162 w 3016452"/>
              <a:gd name="connsiteY1" fmla="*/ 0 h 1206580"/>
              <a:gd name="connsiteX2" fmla="*/ 3016452 w 3016452"/>
              <a:gd name="connsiteY2" fmla="*/ 603290 h 1206580"/>
              <a:gd name="connsiteX3" fmla="*/ 2413162 w 3016452"/>
              <a:gd name="connsiteY3" fmla="*/ 1206580 h 1206580"/>
              <a:gd name="connsiteX4" fmla="*/ 0 w 3016452"/>
              <a:gd name="connsiteY4" fmla="*/ 1206580 h 1206580"/>
              <a:gd name="connsiteX5" fmla="*/ 603290 w 3016452"/>
              <a:gd name="connsiteY5" fmla="*/ 603290 h 1206580"/>
              <a:gd name="connsiteX6" fmla="*/ 0 w 3016452"/>
              <a:gd name="connsiteY6" fmla="*/ 0 h 12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6452" h="1206580">
                <a:moveTo>
                  <a:pt x="0" y="0"/>
                </a:moveTo>
                <a:lnTo>
                  <a:pt x="2413162" y="0"/>
                </a:lnTo>
                <a:lnTo>
                  <a:pt x="3016452" y="603290"/>
                </a:lnTo>
                <a:lnTo>
                  <a:pt x="2413162" y="1206580"/>
                </a:lnTo>
                <a:lnTo>
                  <a:pt x="0" y="1206580"/>
                </a:lnTo>
                <a:lnTo>
                  <a:pt x="603290" y="6032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2180" tIns="4445" rIns="603290" bIns="4445" numCol="1" spcCol="1270" anchor="ctr" anchorCtr="0">
            <a:noAutofit/>
          </a:bodyPr>
          <a:lstStyle/>
          <a:p>
            <a:pPr marL="0" lvl="0" indent="0" algn="ctr" defTabSz="311150">
              <a:lnSpc>
                <a:spcPct val="90000"/>
              </a:lnSpc>
              <a:spcBef>
                <a:spcPct val="0"/>
              </a:spcBef>
              <a:spcAft>
                <a:spcPct val="35000"/>
              </a:spcAft>
              <a:buNone/>
            </a:pPr>
            <a:r>
              <a:rPr lang="en-GB" sz="2400" kern="1200" dirty="0" smtClean="0">
                <a:solidFill>
                  <a:schemeClr val="tx1"/>
                </a:solidFill>
              </a:rPr>
              <a:t>ESP ensures</a:t>
            </a:r>
            <a:endParaRPr lang="en-GB" sz="2400" kern="1200" dirty="0">
              <a:solidFill>
                <a:schemeClr val="tx1"/>
              </a:solidFill>
            </a:endParaRPr>
          </a:p>
        </p:txBody>
      </p:sp>
      <p:sp>
        <p:nvSpPr>
          <p:cNvPr id="8" name="Freeform: Shape 7">
            <a:extLst>
              <a:ext uri="{FF2B5EF4-FFF2-40B4-BE49-F238E27FC236}">
                <a16:creationId xmlns:a16="http://schemas.microsoft.com/office/drawing/2014/main" id="{5B2BF792-5CA3-407C-A175-17AB187448C7}"/>
              </a:ext>
            </a:extLst>
          </p:cNvPr>
          <p:cNvSpPr/>
          <p:nvPr/>
        </p:nvSpPr>
        <p:spPr>
          <a:xfrm>
            <a:off x="1995054" y="3978234"/>
            <a:ext cx="4948919" cy="2354623"/>
          </a:xfrm>
          <a:custGeom>
            <a:avLst/>
            <a:gdLst>
              <a:gd name="connsiteX0" fmla="*/ 0 w 2503655"/>
              <a:gd name="connsiteY0" fmla="*/ 0 h 1001462"/>
              <a:gd name="connsiteX1" fmla="*/ 2002924 w 2503655"/>
              <a:gd name="connsiteY1" fmla="*/ 0 h 1001462"/>
              <a:gd name="connsiteX2" fmla="*/ 2503655 w 2503655"/>
              <a:gd name="connsiteY2" fmla="*/ 500731 h 1001462"/>
              <a:gd name="connsiteX3" fmla="*/ 2002924 w 2503655"/>
              <a:gd name="connsiteY3" fmla="*/ 1001462 h 1001462"/>
              <a:gd name="connsiteX4" fmla="*/ 0 w 2503655"/>
              <a:gd name="connsiteY4" fmla="*/ 1001462 h 1001462"/>
              <a:gd name="connsiteX5" fmla="*/ 500731 w 2503655"/>
              <a:gd name="connsiteY5" fmla="*/ 500731 h 1001462"/>
              <a:gd name="connsiteX6" fmla="*/ 0 w 2503655"/>
              <a:gd name="connsiteY6" fmla="*/ 0 h 10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3655" h="1001462">
                <a:moveTo>
                  <a:pt x="0" y="0"/>
                </a:moveTo>
                <a:lnTo>
                  <a:pt x="2002924" y="0"/>
                </a:lnTo>
                <a:lnTo>
                  <a:pt x="2503655" y="500731"/>
                </a:lnTo>
                <a:lnTo>
                  <a:pt x="2002924" y="1001462"/>
                </a:lnTo>
                <a:lnTo>
                  <a:pt x="0" y="1001462"/>
                </a:lnTo>
                <a:lnTo>
                  <a:pt x="500731" y="500731"/>
                </a:lnTo>
                <a:lnTo>
                  <a:pt x="0" y="0"/>
                </a:lnTo>
                <a:close/>
              </a:path>
            </a:pathLst>
          </a:custGeom>
          <a:solidFill>
            <a:srgbClr val="616B91">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7241" tIns="8255" rIns="500731" bIns="8255" numCol="1" spcCol="1270" anchor="ctr" anchorCtr="0">
            <a:noAutofit/>
          </a:bodyPr>
          <a:lstStyle/>
          <a:p>
            <a:pPr algn="r"/>
            <a:r>
              <a:rPr lang="en-GB" sz="2000" dirty="0"/>
              <a:t>Confidentiality ensures </a:t>
            </a:r>
            <a:r>
              <a:rPr lang="en-GB" sz="2000" dirty="0" smtClean="0"/>
              <a:t>  data </a:t>
            </a:r>
            <a:r>
              <a:rPr lang="en-GB" sz="2000" dirty="0"/>
              <a:t>is encrypted. </a:t>
            </a:r>
            <a:r>
              <a:rPr lang="en-GB" dirty="0"/>
              <a:t>Integrity ensures data in transit has not been tampered with. </a:t>
            </a:r>
          </a:p>
        </p:txBody>
      </p:sp>
      <p:sp>
        <p:nvSpPr>
          <p:cNvPr id="10" name="Freeform: Shape 9">
            <a:extLst>
              <a:ext uri="{FF2B5EF4-FFF2-40B4-BE49-F238E27FC236}">
                <a16:creationId xmlns:a16="http://schemas.microsoft.com/office/drawing/2014/main" id="{01D3C827-A5EA-4A1E-B092-B38D5CA6952C}"/>
              </a:ext>
            </a:extLst>
          </p:cNvPr>
          <p:cNvSpPr/>
          <p:nvPr/>
        </p:nvSpPr>
        <p:spPr>
          <a:xfrm>
            <a:off x="6599589" y="4010392"/>
            <a:ext cx="2675039" cy="2290305"/>
          </a:xfrm>
          <a:custGeom>
            <a:avLst/>
            <a:gdLst>
              <a:gd name="connsiteX0" fmla="*/ 0 w 2503655"/>
              <a:gd name="connsiteY0" fmla="*/ 0 h 1001462"/>
              <a:gd name="connsiteX1" fmla="*/ 2002924 w 2503655"/>
              <a:gd name="connsiteY1" fmla="*/ 0 h 1001462"/>
              <a:gd name="connsiteX2" fmla="*/ 2503655 w 2503655"/>
              <a:gd name="connsiteY2" fmla="*/ 500731 h 1001462"/>
              <a:gd name="connsiteX3" fmla="*/ 2002924 w 2503655"/>
              <a:gd name="connsiteY3" fmla="*/ 1001462 h 1001462"/>
              <a:gd name="connsiteX4" fmla="*/ 0 w 2503655"/>
              <a:gd name="connsiteY4" fmla="*/ 1001462 h 1001462"/>
              <a:gd name="connsiteX5" fmla="*/ 500731 w 2503655"/>
              <a:gd name="connsiteY5" fmla="*/ 500731 h 1001462"/>
              <a:gd name="connsiteX6" fmla="*/ 0 w 2503655"/>
              <a:gd name="connsiteY6" fmla="*/ 0 h 10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3655" h="1001462">
                <a:moveTo>
                  <a:pt x="0" y="0"/>
                </a:moveTo>
                <a:lnTo>
                  <a:pt x="2002924" y="0"/>
                </a:lnTo>
                <a:lnTo>
                  <a:pt x="2503655" y="500731"/>
                </a:lnTo>
                <a:lnTo>
                  <a:pt x="2002924" y="1001462"/>
                </a:lnTo>
                <a:lnTo>
                  <a:pt x="0" y="1001462"/>
                </a:lnTo>
                <a:lnTo>
                  <a:pt x="500731" y="500731"/>
                </a:lnTo>
                <a:lnTo>
                  <a:pt x="0" y="0"/>
                </a:lnTo>
                <a:close/>
              </a:path>
            </a:pathLst>
          </a:custGeom>
          <a:solidFill>
            <a:srgbClr val="616B91">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7241" tIns="8255" rIns="500731" bIns="8255" numCol="1" spcCol="1270" anchor="ctr" anchorCtr="0">
            <a:noAutofit/>
          </a:bodyPr>
          <a:lstStyle/>
          <a:p>
            <a:pPr algn="ctr"/>
            <a:r>
              <a:rPr lang="en-GB" dirty="0"/>
              <a:t>Origin authentication ensures the remote peers are who they claim to </a:t>
            </a:r>
            <a:r>
              <a:rPr lang="en-GB" dirty="0" smtClean="0"/>
              <a:t>be</a:t>
            </a:r>
            <a:endParaRPr lang="en-GB" dirty="0"/>
          </a:p>
        </p:txBody>
      </p:sp>
      <p:sp>
        <p:nvSpPr>
          <p:cNvPr id="11" name="Freeform: Shape 10">
            <a:extLst>
              <a:ext uri="{FF2B5EF4-FFF2-40B4-BE49-F238E27FC236}">
                <a16:creationId xmlns:a16="http://schemas.microsoft.com/office/drawing/2014/main" id="{F45ACE20-CAB4-4BA5-8259-A34E990CE371}"/>
              </a:ext>
            </a:extLst>
          </p:cNvPr>
          <p:cNvSpPr/>
          <p:nvPr/>
        </p:nvSpPr>
        <p:spPr>
          <a:xfrm>
            <a:off x="9179627" y="3983175"/>
            <a:ext cx="3012374" cy="2285364"/>
          </a:xfrm>
          <a:custGeom>
            <a:avLst/>
            <a:gdLst>
              <a:gd name="connsiteX0" fmla="*/ 0 w 2503655"/>
              <a:gd name="connsiteY0" fmla="*/ 0 h 1001462"/>
              <a:gd name="connsiteX1" fmla="*/ 2002924 w 2503655"/>
              <a:gd name="connsiteY1" fmla="*/ 0 h 1001462"/>
              <a:gd name="connsiteX2" fmla="*/ 2503655 w 2503655"/>
              <a:gd name="connsiteY2" fmla="*/ 500731 h 1001462"/>
              <a:gd name="connsiteX3" fmla="*/ 2002924 w 2503655"/>
              <a:gd name="connsiteY3" fmla="*/ 1001462 h 1001462"/>
              <a:gd name="connsiteX4" fmla="*/ 0 w 2503655"/>
              <a:gd name="connsiteY4" fmla="*/ 1001462 h 1001462"/>
              <a:gd name="connsiteX5" fmla="*/ 500731 w 2503655"/>
              <a:gd name="connsiteY5" fmla="*/ 500731 h 1001462"/>
              <a:gd name="connsiteX6" fmla="*/ 0 w 2503655"/>
              <a:gd name="connsiteY6" fmla="*/ 0 h 10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3655" h="1001462">
                <a:moveTo>
                  <a:pt x="0" y="0"/>
                </a:moveTo>
                <a:lnTo>
                  <a:pt x="2002924" y="0"/>
                </a:lnTo>
                <a:lnTo>
                  <a:pt x="2503655" y="500731"/>
                </a:lnTo>
                <a:lnTo>
                  <a:pt x="2002924" y="1001462"/>
                </a:lnTo>
                <a:lnTo>
                  <a:pt x="0" y="1001462"/>
                </a:lnTo>
                <a:lnTo>
                  <a:pt x="500731" y="500731"/>
                </a:lnTo>
                <a:lnTo>
                  <a:pt x="0" y="0"/>
                </a:lnTo>
                <a:close/>
              </a:path>
            </a:pathLst>
          </a:custGeom>
          <a:solidFill>
            <a:srgbClr val="616B91">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7241" tIns="8255" rIns="500731" bIns="8255" numCol="1" spcCol="1270" anchor="ctr" anchorCtr="0">
            <a:noAutofit/>
          </a:bodyPr>
          <a:lstStyle/>
          <a:p>
            <a:pPr lvl="0" algn="ctr" defTabSz="577850">
              <a:lnSpc>
                <a:spcPct val="90000"/>
              </a:lnSpc>
              <a:spcBef>
                <a:spcPct val="0"/>
              </a:spcBef>
              <a:spcAft>
                <a:spcPct val="35000"/>
              </a:spcAft>
            </a:pPr>
            <a:r>
              <a:rPr lang="en-GB" dirty="0" smtClean="0"/>
              <a:t>Anti-replay </a:t>
            </a:r>
            <a:r>
              <a:rPr lang="en-GB" dirty="0"/>
              <a:t>protection will ensure duplicated traffic is not accepted which would prevent DOS attacks, as well as spoofed traffic.</a:t>
            </a:r>
            <a:endParaRPr lang="en-GB" kern="1200" dirty="0"/>
          </a:p>
        </p:txBody>
      </p:sp>
      <p:sp>
        <p:nvSpPr>
          <p:cNvPr id="12" name="TextBox 11">
            <a:extLst>
              <a:ext uri="{FF2B5EF4-FFF2-40B4-BE49-F238E27FC236}">
                <a16:creationId xmlns:a16="http://schemas.microsoft.com/office/drawing/2014/main" id="{108A9EE7-0F4C-4502-8BD8-05A38CB71833}"/>
              </a:ext>
            </a:extLst>
          </p:cNvPr>
          <p:cNvSpPr txBox="1"/>
          <p:nvPr/>
        </p:nvSpPr>
        <p:spPr>
          <a:xfrm>
            <a:off x="4186291" y="1644905"/>
            <a:ext cx="3843480" cy="1938992"/>
          </a:xfrm>
          <a:prstGeom prst="rect">
            <a:avLst/>
          </a:prstGeom>
          <a:noFill/>
        </p:spPr>
        <p:txBody>
          <a:bodyPr wrap="square" rtlCol="0">
            <a:spAutoFit/>
          </a:bodyPr>
          <a:lstStyle/>
          <a:p>
            <a:r>
              <a:rPr lang="en-GB" sz="2000" dirty="0"/>
              <a:t>Encapsulating Security Payload (ESP) provides all four security features of IPsec. These are </a:t>
            </a:r>
            <a:r>
              <a:rPr lang="en-GB" sz="2000" i="1" dirty="0"/>
              <a:t>confidentiality, integrity, origin authentication, and anti-replay protection.</a:t>
            </a:r>
          </a:p>
        </p:txBody>
      </p:sp>
    </p:spTree>
    <p:extLst>
      <p:ext uri="{BB962C8B-B14F-4D97-AF65-F5344CB8AC3E}">
        <p14:creationId xmlns:p14="http://schemas.microsoft.com/office/powerpoint/2010/main" val="376643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500"/>
                            </p:stCondLst>
                            <p:childTnLst>
                              <p:par>
                                <p:cTn id="16" presetID="53" presetClass="entr" presetSubtype="16" fill="hold" grpId="0" nodeType="afterEffect">
                                  <p:stCondLst>
                                    <p:cond delay="25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3500"/>
                            </p:stCondLst>
                            <p:childTnLst>
                              <p:par>
                                <p:cTn id="22" presetID="53" presetClass="entr" presetSubtype="16" fill="hold" grpId="0" nodeType="afterEffect">
                                  <p:stCondLst>
                                    <p:cond delay="25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6500"/>
                            </p:stCondLst>
                            <p:childTnLst>
                              <p:par>
                                <p:cTn id="28" presetID="53" presetClass="entr" presetSubtype="16" fill="hold" grpId="0" nodeType="afterEffect">
                                  <p:stCondLst>
                                    <p:cond delay="25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9500"/>
                            </p:stCondLst>
                            <p:childTnLst>
                              <p:par>
                                <p:cTn id="34" presetID="53" presetClass="entr" presetSubtype="16" fill="hold" grpId="0" nodeType="afterEffect">
                                  <p:stCondLst>
                                    <p:cond delay="250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Discussion: Example </a:t>
            </a:r>
            <a:r>
              <a:rPr lang="en-GB" dirty="0"/>
              <a:t>of key misuse</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pPr>
              <a:lnSpc>
                <a:spcPct val="100000"/>
              </a:lnSpc>
              <a:spcBef>
                <a:spcPts val="0"/>
              </a:spcBef>
            </a:pPr>
            <a:r>
              <a:rPr lang="en-GB" dirty="0" smtClean="0">
                <a:solidFill>
                  <a:srgbClr val="03A1EB"/>
                </a:solidFill>
              </a:rPr>
              <a:t>Function </a:t>
            </a:r>
            <a:r>
              <a:rPr lang="en-GB" dirty="0">
                <a:solidFill>
                  <a:srgbClr val="03A1EB"/>
                </a:solidFill>
              </a:rPr>
              <a:t>1</a:t>
            </a:r>
            <a:r>
              <a:rPr lang="en-GB" dirty="0"/>
              <a:t>: Generate a 4 digit PIN by encrypting the account number with a </a:t>
            </a:r>
            <a:endParaRPr lang="en-GB" dirty="0" smtClean="0"/>
          </a:p>
          <a:p>
            <a:pPr marL="0" indent="0">
              <a:lnSpc>
                <a:spcPct val="100000"/>
              </a:lnSpc>
              <a:spcBef>
                <a:spcPts val="0"/>
              </a:spcBef>
              <a:buNone/>
            </a:pPr>
            <a:r>
              <a:rPr lang="en-GB" dirty="0"/>
              <a:t> </a:t>
            </a:r>
            <a:r>
              <a:rPr lang="en-GB" dirty="0" smtClean="0"/>
              <a:t>                        PIN </a:t>
            </a:r>
            <a:r>
              <a:rPr lang="en-GB" dirty="0"/>
              <a:t>Key, scanning the output for the PIN and return the resulting </a:t>
            </a:r>
            <a:endParaRPr lang="en-GB" dirty="0" smtClean="0"/>
          </a:p>
          <a:p>
            <a:pPr marL="0" indent="0">
              <a:lnSpc>
                <a:spcPct val="100000"/>
              </a:lnSpc>
              <a:spcBef>
                <a:spcPts val="0"/>
              </a:spcBef>
              <a:buNone/>
            </a:pPr>
            <a:r>
              <a:rPr lang="en-GB" dirty="0"/>
              <a:t> </a:t>
            </a:r>
            <a:r>
              <a:rPr lang="en-GB" dirty="0" smtClean="0"/>
              <a:t>                        PIN </a:t>
            </a:r>
            <a:r>
              <a:rPr lang="en-GB" dirty="0"/>
              <a:t>in encrypted form</a:t>
            </a:r>
            <a:r>
              <a:rPr lang="en-GB" dirty="0" smtClean="0"/>
              <a:t>.</a:t>
            </a:r>
          </a:p>
          <a:p>
            <a:r>
              <a:rPr lang="en-GB" dirty="0" smtClean="0"/>
              <a:t> </a:t>
            </a:r>
            <a:r>
              <a:rPr lang="en-GB" dirty="0">
                <a:solidFill>
                  <a:srgbClr val="03A1EB"/>
                </a:solidFill>
              </a:rPr>
              <a:t>Function 2</a:t>
            </a:r>
            <a:r>
              <a:rPr lang="en-GB" dirty="0"/>
              <a:t>: Generate an 8-character MAC using a MAC Key and return the </a:t>
            </a:r>
            <a:r>
              <a:rPr lang="en-GB" dirty="0" smtClean="0"/>
              <a:t> </a:t>
            </a:r>
          </a:p>
          <a:p>
            <a:pPr marL="0" indent="0">
              <a:buNone/>
            </a:pPr>
            <a:r>
              <a:rPr lang="en-GB" dirty="0"/>
              <a:t> </a:t>
            </a:r>
            <a:r>
              <a:rPr lang="en-GB" dirty="0" smtClean="0"/>
              <a:t>                        resultant </a:t>
            </a:r>
            <a:r>
              <a:rPr lang="en-GB" dirty="0"/>
              <a:t>value. </a:t>
            </a:r>
            <a:endParaRPr lang="en-GB" dirty="0" smtClean="0"/>
          </a:p>
          <a:p>
            <a:pPr>
              <a:lnSpc>
                <a:spcPct val="100000"/>
              </a:lnSpc>
              <a:spcBef>
                <a:spcPts val="0"/>
              </a:spcBef>
            </a:pPr>
            <a:r>
              <a:rPr lang="en-GB" dirty="0" smtClean="0">
                <a:solidFill>
                  <a:srgbClr val="FF0000"/>
                </a:solidFill>
              </a:rPr>
              <a:t>Misuse</a:t>
            </a:r>
            <a:r>
              <a:rPr lang="en-GB" dirty="0">
                <a:solidFill>
                  <a:srgbClr val="FF0000"/>
                </a:solidFill>
              </a:rPr>
              <a:t>:</a:t>
            </a:r>
            <a:r>
              <a:rPr lang="en-GB" dirty="0"/>
              <a:t> </a:t>
            </a:r>
            <a:r>
              <a:rPr lang="en-GB" dirty="0" smtClean="0"/>
              <a:t>      Use </a:t>
            </a:r>
            <a:r>
              <a:rPr lang="en-GB" dirty="0"/>
              <a:t>Function 2 to generate a MAC over the account number, </a:t>
            </a:r>
            <a:endParaRPr lang="en-GB" dirty="0" smtClean="0"/>
          </a:p>
          <a:p>
            <a:pPr marL="0" indent="0">
              <a:lnSpc>
                <a:spcPct val="100000"/>
              </a:lnSpc>
              <a:spcBef>
                <a:spcPts val="0"/>
              </a:spcBef>
              <a:buNone/>
            </a:pPr>
            <a:r>
              <a:rPr lang="en-GB" dirty="0"/>
              <a:t> </a:t>
            </a:r>
            <a:r>
              <a:rPr lang="en-GB" dirty="0" smtClean="0"/>
              <a:t>                       using the </a:t>
            </a:r>
            <a:r>
              <a:rPr lang="en-GB" dirty="0"/>
              <a:t>PIN Key. The result is an 8 character MAC, which will, </a:t>
            </a:r>
            <a:endParaRPr lang="en-GB" dirty="0" smtClean="0"/>
          </a:p>
          <a:p>
            <a:pPr marL="0" indent="0">
              <a:lnSpc>
                <a:spcPct val="100000"/>
              </a:lnSpc>
              <a:spcBef>
                <a:spcPts val="0"/>
              </a:spcBef>
              <a:buNone/>
            </a:pPr>
            <a:r>
              <a:rPr lang="en-GB" dirty="0"/>
              <a:t> </a:t>
            </a:r>
            <a:r>
              <a:rPr lang="en-GB" dirty="0" smtClean="0"/>
              <a:t>                       with </a:t>
            </a:r>
            <a:r>
              <a:rPr lang="en-GB" dirty="0"/>
              <a:t>a probability of about 0.9, yield the PIN. </a:t>
            </a:r>
            <a:endParaRPr lang="en-GB" dirty="0" smtClean="0"/>
          </a:p>
          <a:p>
            <a:r>
              <a:rPr lang="en-GB" dirty="0" smtClean="0">
                <a:solidFill>
                  <a:srgbClr val="03A1EB"/>
                </a:solidFill>
              </a:rPr>
              <a:t>Solution</a:t>
            </a:r>
            <a:r>
              <a:rPr lang="en-GB" dirty="0">
                <a:solidFill>
                  <a:srgbClr val="03A1EB"/>
                </a:solidFill>
              </a:rPr>
              <a:t>:</a:t>
            </a:r>
            <a:r>
              <a:rPr lang="en-GB" dirty="0"/>
              <a:t> </a:t>
            </a:r>
            <a:r>
              <a:rPr lang="en-GB" dirty="0" smtClean="0"/>
              <a:t>    Prevent </a:t>
            </a:r>
            <a:r>
              <a:rPr lang="en-GB" dirty="0"/>
              <a:t>a PIN Key from masquerading as a MAC key</a:t>
            </a:r>
            <a:endParaRPr lang="en-GB"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9015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Discussion: Example </a:t>
            </a:r>
            <a:r>
              <a:rPr lang="en-GB" dirty="0"/>
              <a:t>of key masquerade</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fontScale="92500" lnSpcReduction="10000"/>
          </a:bodyPr>
          <a:lstStyle/>
          <a:p>
            <a:r>
              <a:rPr lang="en-GB" dirty="0" smtClean="0"/>
              <a:t> </a:t>
            </a:r>
            <a:r>
              <a:rPr lang="en-GB" dirty="0">
                <a:latin typeface="Arial" panose="020B0604020202020204" pitchFamily="34" charset="0"/>
                <a:cs typeface="Arial" panose="020B0604020202020204" pitchFamily="34" charset="0"/>
              </a:rPr>
              <a:t>In many systems different key types are stored encrypted under different variants of a Storage Master Key (SMK), which (in theory) prevents a key from being misused. </a:t>
            </a: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Such systems also tend to have export and import functions, to permit a key to be exported (encrypted under a Transport Key (TK)) to another system or imported (encrypted under a TK) from another system. </a:t>
            </a: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In order to allow interoperability between different vendors’ solutions, variants are not usually applied to the TK. </a:t>
            </a: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Hence, the “bad guy” can simply export a key of one type from encryption under a variant of the SMK to encryption under the TK and then import the same key from encryption under the TK to encryption under a different SMK variant. </a:t>
            </a:r>
            <a:endParaRPr lang="en-GB" dirty="0" smtClean="0">
              <a:latin typeface="Arial" panose="020B0604020202020204" pitchFamily="34" charset="0"/>
              <a:cs typeface="Arial" panose="020B0604020202020204" pitchFamily="34" charset="0"/>
            </a:endParaRPr>
          </a:p>
          <a:p>
            <a:pPr marL="0" indent="0">
              <a:buNone/>
            </a:pPr>
            <a:r>
              <a:rPr lang="en-GB" dirty="0" smtClean="0"/>
              <a:t>• </a:t>
            </a:r>
            <a:r>
              <a:rPr lang="en-GB" dirty="0">
                <a:solidFill>
                  <a:srgbClr val="FF0000"/>
                </a:solidFill>
              </a:rPr>
              <a:t>This situation is permitted by the ANSI X9.17 standard!</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1466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8F5D8-6E3A-4B3B-AC9F-964B0C3A211F}"/>
              </a:ext>
            </a:extLst>
          </p:cNvPr>
          <p:cNvSpPr>
            <a:spLocks noGrp="1"/>
          </p:cNvSpPr>
          <p:nvPr>
            <p:ph type="title"/>
          </p:nvPr>
        </p:nvSpPr>
        <p:spPr/>
        <p:txBody>
          <a:bodyPr>
            <a:noAutofit/>
          </a:bodyPr>
          <a:lstStyle/>
          <a:p>
            <a:r>
              <a:rPr lang="en-GB" sz="4400" dirty="0"/>
              <a:t>2.4 Describe the responsibilities of network administrators and approaches available for the management of security in the network. Apprentices should also explain the necessity for network and server configuration and maintenance, as well as available methods. </a:t>
            </a:r>
          </a:p>
        </p:txBody>
      </p:sp>
      <p:sp>
        <p:nvSpPr>
          <p:cNvPr id="3" name="Text Placeholder 2">
            <a:extLst>
              <a:ext uri="{FF2B5EF4-FFF2-40B4-BE49-F238E27FC236}">
                <a16:creationId xmlns:a16="http://schemas.microsoft.com/office/drawing/2014/main" id="{8AD75405-2F54-4579-996C-4BA97C5DD04F}"/>
              </a:ext>
            </a:extLst>
          </p:cNvPr>
          <p:cNvSpPr>
            <a:spLocks noGrp="1"/>
          </p:cNvSpPr>
          <p:nvPr>
            <p:ph type="body" idx="1"/>
          </p:nvPr>
        </p:nvSpPr>
        <p:spPr>
          <a:xfrm>
            <a:off x="360947" y="4589463"/>
            <a:ext cx="11341769" cy="2268537"/>
          </a:xfrm>
        </p:spPr>
        <p:txBody>
          <a:bodyPr numCol="2">
            <a:noAutofit/>
          </a:bodyPr>
          <a:lstStyle/>
          <a:p>
            <a:endParaRPr lang="en-GB" sz="900" dirty="0"/>
          </a:p>
          <a:p>
            <a:r>
              <a:rPr lang="en-GB" sz="1600" dirty="0"/>
              <a:t>• network segregation; </a:t>
            </a:r>
          </a:p>
          <a:p>
            <a:r>
              <a:rPr lang="en-GB" sz="1600" dirty="0"/>
              <a:t>• security issues for common client and server configuration; </a:t>
            </a:r>
          </a:p>
          <a:p>
            <a:r>
              <a:rPr lang="en-GB" sz="1600" dirty="0"/>
              <a:t>• performance management; </a:t>
            </a:r>
          </a:p>
          <a:p>
            <a:r>
              <a:rPr lang="en-GB" sz="1600" dirty="0"/>
              <a:t>• staff training; </a:t>
            </a:r>
          </a:p>
          <a:p>
            <a:r>
              <a:rPr lang="en-GB" sz="1600" dirty="0"/>
              <a:t>• file and user permissions; </a:t>
            </a:r>
          </a:p>
          <a:p>
            <a:r>
              <a:rPr lang="en-GB" sz="1600" dirty="0"/>
              <a:t>• password management. </a:t>
            </a:r>
          </a:p>
          <a:p>
            <a:endParaRPr lang="en-GB" sz="1600" dirty="0"/>
          </a:p>
          <a:p>
            <a:endParaRPr lang="en-GB" sz="900" dirty="0"/>
          </a:p>
          <a:p>
            <a:endParaRPr lang="en-GB" sz="900" dirty="0"/>
          </a:p>
          <a:p>
            <a:r>
              <a:rPr lang="en-GB" sz="900" i="1" dirty="0"/>
              <a:t>A candidate should be able to: </a:t>
            </a:r>
            <a:endParaRPr lang="en-GB" sz="900" dirty="0"/>
          </a:p>
          <a:p>
            <a:r>
              <a:rPr lang="en-GB" sz="900" dirty="0"/>
              <a:t>• </a:t>
            </a:r>
            <a:r>
              <a:rPr lang="en-GB" sz="900" i="1" dirty="0"/>
              <a:t>Describe most common attacks such as Insider, Smurf and Backdoor attacks. </a:t>
            </a:r>
            <a:endParaRPr lang="en-GB" sz="900" dirty="0"/>
          </a:p>
          <a:p>
            <a:r>
              <a:rPr lang="en-GB" sz="900" dirty="0"/>
              <a:t>• </a:t>
            </a:r>
            <a:r>
              <a:rPr lang="en-GB" sz="900" i="1" dirty="0"/>
              <a:t>Explain generic ways including failure modes and request syntax violation for the exploitation of vulnerabilities. </a:t>
            </a:r>
            <a:endParaRPr lang="en-GB" sz="900" dirty="0"/>
          </a:p>
          <a:p>
            <a:r>
              <a:rPr lang="en-GB" sz="900" dirty="0"/>
              <a:t>• </a:t>
            </a:r>
            <a:r>
              <a:rPr lang="en-GB" sz="900" i="1" dirty="0"/>
              <a:t>Understand password policy for high privilege accounts such as Admin and ROOT accounts. </a:t>
            </a:r>
            <a:endParaRPr lang="en-GB" sz="900" dirty="0"/>
          </a:p>
          <a:p>
            <a:r>
              <a:rPr lang="en-GB" sz="900" dirty="0"/>
              <a:t>• </a:t>
            </a:r>
            <a:r>
              <a:rPr lang="en-GB" sz="900" i="1" dirty="0"/>
              <a:t>Explain the role of user security awareness programmes such as staff training for better password management. </a:t>
            </a:r>
            <a:endParaRPr lang="en-GB" sz="900" dirty="0"/>
          </a:p>
          <a:p>
            <a:r>
              <a:rPr lang="en-GB" sz="900" dirty="0"/>
              <a:t>• </a:t>
            </a:r>
            <a:r>
              <a:rPr lang="en-GB" sz="900" i="1" dirty="0"/>
              <a:t>Describe the use commonly used network monitoring tools: </a:t>
            </a:r>
            <a:r>
              <a:rPr lang="en-GB" sz="900" dirty="0"/>
              <a:t>o Splunk; </a:t>
            </a:r>
          </a:p>
          <a:p>
            <a:r>
              <a:rPr lang="en-GB" sz="900" dirty="0"/>
              <a:t>o </a:t>
            </a:r>
            <a:r>
              <a:rPr lang="en-GB" sz="900" dirty="0" err="1"/>
              <a:t>WireShark</a:t>
            </a:r>
            <a:r>
              <a:rPr lang="en-GB" sz="900" dirty="0"/>
              <a:t>; </a:t>
            </a:r>
          </a:p>
          <a:p>
            <a:r>
              <a:rPr lang="en-GB" sz="900" dirty="0"/>
              <a:t>o Microsoft Network Monitor. </a:t>
            </a:r>
          </a:p>
          <a:p>
            <a:endParaRPr lang="en-GB" sz="900" dirty="0"/>
          </a:p>
          <a:p>
            <a:endParaRPr lang="en-GB" sz="900" dirty="0"/>
          </a:p>
        </p:txBody>
      </p:sp>
    </p:spTree>
    <p:extLst>
      <p:ext uri="{BB962C8B-B14F-4D97-AF65-F5344CB8AC3E}">
        <p14:creationId xmlns:p14="http://schemas.microsoft.com/office/powerpoint/2010/main" val="38589798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pPr marL="0" indent="0" algn="ctr">
              <a:buNone/>
            </a:pPr>
            <a:r>
              <a:rPr lang="en-GB" dirty="0" smtClean="0"/>
              <a:t> “</a:t>
            </a:r>
            <a:r>
              <a:rPr lang="en-GB" dirty="0" smtClean="0">
                <a:latin typeface="Algerian" panose="04020705040A02060702" pitchFamily="82" charset="0"/>
              </a:rPr>
              <a:t>A </a:t>
            </a:r>
            <a:r>
              <a:rPr lang="en-GB" dirty="0">
                <a:latin typeface="Algerian" panose="04020705040A02060702" pitchFamily="82" charset="0"/>
              </a:rPr>
              <a:t>secure network design that focuses on micro segmentation can slow the rate at which an attacker moves through a network and provide more opportunities for detecting that movement</a:t>
            </a:r>
            <a:r>
              <a:rPr lang="en-GB" dirty="0" smtClean="0">
                <a:latin typeface="Algerian" panose="04020705040A02060702" pitchFamily="82" charset="0"/>
              </a:rPr>
              <a:t>.”</a:t>
            </a:r>
          </a:p>
          <a:p>
            <a:pPr marL="0" indent="0">
              <a:buNone/>
            </a:pPr>
            <a:r>
              <a:rPr lang="en-GB" dirty="0" smtClean="0">
                <a:solidFill>
                  <a:srgbClr val="FF0000"/>
                </a:solidFill>
                <a:latin typeface="Arial" panose="020B0604020202020204" pitchFamily="34" charset="0"/>
                <a:cs typeface="Arial" panose="020B0604020202020204" pitchFamily="34" charset="0"/>
              </a:rPr>
              <a:t>                                                        SANS Institute</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5263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pic>
        <p:nvPicPr>
          <p:cNvPr id="4" name="Picture 3"/>
          <p:cNvPicPr>
            <a:picLocks noChangeAspect="1"/>
          </p:cNvPicPr>
          <p:nvPr/>
        </p:nvPicPr>
        <p:blipFill>
          <a:blip r:embed="rId2"/>
          <a:stretch>
            <a:fillRect/>
          </a:stretch>
        </p:blipFill>
        <p:spPr>
          <a:xfrm>
            <a:off x="0" y="1538473"/>
            <a:ext cx="12223104" cy="4838576"/>
          </a:xfrm>
          <a:prstGeom prst="rect">
            <a:avLst/>
          </a:prstGeom>
        </p:spPr>
      </p:pic>
    </p:spTree>
    <p:extLst>
      <p:ext uri="{BB962C8B-B14F-4D97-AF65-F5344CB8AC3E}">
        <p14:creationId xmlns:p14="http://schemas.microsoft.com/office/powerpoint/2010/main" val="25911685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Network infrastructure is the most critical backbone of business. </a:t>
            </a:r>
            <a:endParaRPr lang="en-GB" dirty="0" smtClean="0"/>
          </a:p>
          <a:p>
            <a:r>
              <a:rPr lang="en-GB" dirty="0" smtClean="0"/>
              <a:t>Greater </a:t>
            </a:r>
            <a:r>
              <a:rPr lang="en-GB" dirty="0"/>
              <a:t>diversity and complexity of the enterprise IT infrastructure creates corresponding challenges to the enterprise's ability to maintain some sort of balance between functionality, performance and security.</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6428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A common target </a:t>
            </a:r>
            <a:endParaRPr lang="en-GB" dirty="0" smtClean="0"/>
          </a:p>
          <a:p>
            <a:pPr lvl="1"/>
            <a:r>
              <a:rPr lang="en-GB" sz="3200" dirty="0" smtClean="0"/>
              <a:t>Usually </a:t>
            </a:r>
            <a:r>
              <a:rPr lang="en-GB" sz="3200" dirty="0"/>
              <a:t>Network is the primary target for attacks, considering that all traffic it’s carrying, has a huge amount of useful information for the attacker. </a:t>
            </a:r>
            <a:endParaRPr lang="en-GB" sz="3200" dirty="0" smtClean="0"/>
          </a:p>
          <a:p>
            <a:pPr lvl="1"/>
            <a:r>
              <a:rPr lang="en-GB" sz="3200" dirty="0" smtClean="0"/>
              <a:t>Some </a:t>
            </a:r>
            <a:r>
              <a:rPr lang="en-GB" sz="3200" dirty="0"/>
              <a:t>can just be satisfied by sniffing packets, and getting their hands on any information that can be used to achieve further control. Others simply aim to a DOS objective.</a:t>
            </a:r>
            <a:endParaRPr lang="en-GB"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0624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a:xfrm>
            <a:off x="205943" y="0"/>
            <a:ext cx="11590421" cy="1325563"/>
          </a:xfrm>
        </p:spPr>
        <p:txBody>
          <a:bodyPr/>
          <a:lstStyle/>
          <a:p>
            <a:r>
              <a:rPr lang="en-GB" dirty="0" smtClean="0"/>
              <a:t> Network Segregation</a:t>
            </a:r>
            <a:endParaRPr lang="en-GB" dirty="0"/>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205943" y="1270503"/>
            <a:ext cx="10588727" cy="5587497"/>
          </a:xfrm>
          <a:prstGeom prst="rect">
            <a:avLst/>
          </a:prstGeom>
        </p:spPr>
      </p:pic>
    </p:spTree>
    <p:extLst>
      <p:ext uri="{BB962C8B-B14F-4D97-AF65-F5344CB8AC3E}">
        <p14:creationId xmlns:p14="http://schemas.microsoft.com/office/powerpoint/2010/main" val="4567179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Network segregation is the tool used for dividing a network into smaller parts which are called subnetworks or network segments. You can think of it as the division of rooms when constructing a new house. The most important things to spend time thinking about in this case are the spacing and positioning as well as purposes.</a:t>
            </a:r>
          </a:p>
          <a:p>
            <a:r>
              <a:rPr lang="en-GB" dirty="0"/>
              <a:t>Now, getting back to the real effort of network segregation, in most occasions when you need to segregate, you are actually dealing with the security of your network. Essentially, the main purpose of segregation is to limit the access to the network that a group of users or any particular device can have. Besides making sure that valuable information is not shared with unauthorized </a:t>
            </a:r>
            <a:r>
              <a:rPr lang="en-GB" dirty="0" smtClean="0"/>
              <a:t>parties.</a:t>
            </a:r>
            <a:endParaRPr lang="en-GB" dirty="0"/>
          </a:p>
        </p:txBody>
      </p:sp>
    </p:spTree>
    <p:extLst>
      <p:ext uri="{BB962C8B-B14F-4D97-AF65-F5344CB8AC3E}">
        <p14:creationId xmlns:p14="http://schemas.microsoft.com/office/powerpoint/2010/main" val="12843329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Segregation’s importance has been emphasized a lot during the last few years, especially considering the major data breaches that occurred </a:t>
            </a:r>
            <a:r>
              <a:rPr lang="en-GB" dirty="0" smtClean="0"/>
              <a:t>recently</a:t>
            </a:r>
            <a:r>
              <a:rPr lang="en-GB" dirty="0"/>
              <a:t>.</a:t>
            </a:r>
            <a:endParaRPr lang="en-GB" dirty="0" smtClean="0"/>
          </a:p>
          <a:p>
            <a:r>
              <a:rPr lang="en-GB" dirty="0" smtClean="0"/>
              <a:t>But, how does network segregation stop a malware?</a:t>
            </a:r>
          </a:p>
          <a:p>
            <a:pPr lvl="2"/>
            <a:r>
              <a:rPr lang="en-GB" dirty="0" smtClean="0"/>
              <a:t> </a:t>
            </a:r>
            <a:r>
              <a:rPr lang="en-GB" sz="2800" dirty="0"/>
              <a:t>If your initial </a:t>
            </a:r>
            <a:r>
              <a:rPr lang="en-GB" sz="2800" dirty="0" smtClean="0"/>
              <a:t>defences </a:t>
            </a:r>
            <a:r>
              <a:rPr lang="en-GB" sz="2800" dirty="0"/>
              <a:t>against the virus or ransomware attacks are penetrated, segregation allows you to isolate the malware and stop it before it reaches the network’s core. That way, you and your organization’s IT team will be able to control the breach to just one host, before having to manually intervene.</a:t>
            </a:r>
          </a:p>
          <a:p>
            <a:pPr lvl="2"/>
            <a:r>
              <a:rPr lang="en-GB" sz="2800" dirty="0"/>
              <a:t>An attacker may try to make connections directly from an already compromised host to a more vulnerable host by utilizing sophisticated means. </a:t>
            </a:r>
            <a:endParaRPr lang="en-GB" dirty="0"/>
          </a:p>
        </p:txBody>
      </p:sp>
    </p:spTree>
    <p:extLst>
      <p:ext uri="{BB962C8B-B14F-4D97-AF65-F5344CB8AC3E}">
        <p14:creationId xmlns:p14="http://schemas.microsoft.com/office/powerpoint/2010/main" val="2047338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ESP</a:t>
            </a:r>
            <a:endParaRPr lang="en-GB" dirty="0"/>
          </a:p>
        </p:txBody>
      </p:sp>
      <p:sp>
        <p:nvSpPr>
          <p:cNvPr id="16" name="Freeform 15"/>
          <p:cNvSpPr/>
          <p:nvPr/>
        </p:nvSpPr>
        <p:spPr>
          <a:xfrm>
            <a:off x="8232745" y="5169393"/>
            <a:ext cx="3383479" cy="794743"/>
          </a:xfrm>
          <a:custGeom>
            <a:avLst/>
            <a:gdLst>
              <a:gd name="connsiteX0" fmla="*/ 0 w 3383479"/>
              <a:gd name="connsiteY0" fmla="*/ 0 h 1086049"/>
              <a:gd name="connsiteX1" fmla="*/ 3383479 w 3383479"/>
              <a:gd name="connsiteY1" fmla="*/ 0 h 1086049"/>
              <a:gd name="connsiteX2" fmla="*/ 3383479 w 3383479"/>
              <a:gd name="connsiteY2" fmla="*/ 1086049 h 1086049"/>
              <a:gd name="connsiteX3" fmla="*/ 0 w 3383479"/>
              <a:gd name="connsiteY3" fmla="*/ 1086049 h 1086049"/>
              <a:gd name="connsiteX4" fmla="*/ 0 w 3383479"/>
              <a:gd name="connsiteY4" fmla="*/ 0 h 108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79" h="1086049">
                <a:moveTo>
                  <a:pt x="0" y="0"/>
                </a:moveTo>
                <a:lnTo>
                  <a:pt x="3383479" y="0"/>
                </a:lnTo>
                <a:lnTo>
                  <a:pt x="3383479" y="1086049"/>
                </a:lnTo>
                <a:lnTo>
                  <a:pt x="0" y="108604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740" tIns="0" rIns="1069328" bIns="0" numCol="1" spcCol="1270" anchor="ctr" anchorCtr="0">
            <a:noAutofit/>
          </a:bodyPr>
          <a:lstStyle/>
          <a:p>
            <a:pPr lvl="0" algn="l" defTabSz="2400300" rtl="0">
              <a:lnSpc>
                <a:spcPct val="90000"/>
              </a:lnSpc>
              <a:spcBef>
                <a:spcPct val="0"/>
              </a:spcBef>
              <a:spcAft>
                <a:spcPct val="35000"/>
              </a:spcAft>
            </a:pPr>
            <a:r>
              <a:rPr lang="en-GB" sz="5400" kern="1200" dirty="0" smtClean="0"/>
              <a:t>3</a:t>
            </a:r>
            <a:endParaRPr lang="en-GB" sz="5400" kern="1200" dirty="0"/>
          </a:p>
        </p:txBody>
      </p:sp>
      <p:grpSp>
        <p:nvGrpSpPr>
          <p:cNvPr id="20" name="Group 19"/>
          <p:cNvGrpSpPr/>
          <p:nvPr/>
        </p:nvGrpSpPr>
        <p:grpSpPr>
          <a:xfrm>
            <a:off x="8213558" y="2352391"/>
            <a:ext cx="3493970" cy="2525695"/>
            <a:chOff x="8213558" y="2352391"/>
            <a:chExt cx="3493970" cy="2525695"/>
          </a:xfrm>
        </p:grpSpPr>
        <p:sp>
          <p:nvSpPr>
            <p:cNvPr id="15" name="Round Same Side Corner Rectangle 14"/>
            <p:cNvSpPr/>
            <p:nvPr/>
          </p:nvSpPr>
          <p:spPr>
            <a:xfrm>
              <a:off x="8232745" y="2352391"/>
              <a:ext cx="3383479" cy="2525695"/>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TextBox 6"/>
            <p:cNvSpPr txBox="1"/>
            <p:nvPr/>
          </p:nvSpPr>
          <p:spPr>
            <a:xfrm>
              <a:off x="8213558" y="2390274"/>
              <a:ext cx="3493970" cy="1908215"/>
            </a:xfrm>
            <a:prstGeom prst="rect">
              <a:avLst/>
            </a:prstGeom>
            <a:noFill/>
          </p:spPr>
          <p:txBody>
            <a:bodyPr wrap="square" rtlCol="0">
              <a:spAutoFit/>
            </a:bodyPr>
            <a:lstStyle/>
            <a:p>
              <a:pPr lvl="0"/>
              <a:r>
                <a:rPr lang="en-GB" sz="2000" dirty="0"/>
                <a:t>In a nutshell ESP is a security protocol used with IPsec which provides source authentication, confidentiality and message integrity.</a:t>
              </a:r>
              <a:endParaRPr lang="en-US" sz="2400" dirty="0"/>
            </a:p>
            <a:p>
              <a:endParaRPr lang="en-GB" dirty="0"/>
            </a:p>
          </p:txBody>
        </p:sp>
      </p:grpSp>
      <p:grpSp>
        <p:nvGrpSpPr>
          <p:cNvPr id="23" name="Group 22"/>
          <p:cNvGrpSpPr/>
          <p:nvPr/>
        </p:nvGrpSpPr>
        <p:grpSpPr>
          <a:xfrm>
            <a:off x="10711190" y="5050596"/>
            <a:ext cx="1184217" cy="1184217"/>
            <a:chOff x="10711190" y="5050596"/>
            <a:chExt cx="1184217" cy="1184217"/>
          </a:xfrm>
        </p:grpSpPr>
        <p:sp>
          <p:nvSpPr>
            <p:cNvPr id="17" name="Oval 16"/>
            <p:cNvSpPr/>
            <p:nvPr/>
          </p:nvSpPr>
          <p:spPr>
            <a:xfrm>
              <a:off x="10711190" y="5050596"/>
              <a:ext cx="1184217" cy="118421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21" name="Picture 2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33298" y="5372704"/>
              <a:ext cx="540000" cy="540000"/>
            </a:xfrm>
            <a:prstGeom prst="rect">
              <a:avLst/>
            </a:prstGeom>
          </p:spPr>
        </p:pic>
      </p:grpSp>
      <p:sp>
        <p:nvSpPr>
          <p:cNvPr id="10" name="Freeform 9"/>
          <p:cNvSpPr/>
          <p:nvPr/>
        </p:nvSpPr>
        <p:spPr>
          <a:xfrm>
            <a:off x="311028" y="5169394"/>
            <a:ext cx="3383479" cy="794733"/>
          </a:xfrm>
          <a:custGeom>
            <a:avLst/>
            <a:gdLst>
              <a:gd name="connsiteX0" fmla="*/ 0 w 3383479"/>
              <a:gd name="connsiteY0" fmla="*/ 0 h 1086049"/>
              <a:gd name="connsiteX1" fmla="*/ 3383479 w 3383479"/>
              <a:gd name="connsiteY1" fmla="*/ 0 h 1086049"/>
              <a:gd name="connsiteX2" fmla="*/ 3383479 w 3383479"/>
              <a:gd name="connsiteY2" fmla="*/ 1086049 h 1086049"/>
              <a:gd name="connsiteX3" fmla="*/ 0 w 3383479"/>
              <a:gd name="connsiteY3" fmla="*/ 1086049 h 1086049"/>
              <a:gd name="connsiteX4" fmla="*/ 0 w 3383479"/>
              <a:gd name="connsiteY4" fmla="*/ 0 h 108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79" h="1086049">
                <a:moveTo>
                  <a:pt x="0" y="0"/>
                </a:moveTo>
                <a:lnTo>
                  <a:pt x="3383479" y="0"/>
                </a:lnTo>
                <a:lnTo>
                  <a:pt x="3383479" y="1086049"/>
                </a:lnTo>
                <a:lnTo>
                  <a:pt x="0" y="1086049"/>
                </a:lnTo>
                <a:lnTo>
                  <a:pt x="0" y="0"/>
                </a:lnTo>
                <a:close/>
              </a:path>
            </a:pathLst>
          </a:custGeom>
          <a:solidFill>
            <a:srgbClr val="4C5471"/>
          </a:solidFill>
          <a:ln>
            <a:solidFill>
              <a:srgbClr val="4C547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740" tIns="0" rIns="1069328" bIns="0" numCol="1" spcCol="1270" anchor="ctr" anchorCtr="0">
            <a:noAutofit/>
          </a:bodyPr>
          <a:lstStyle/>
          <a:p>
            <a:pPr lvl="0" algn="l" defTabSz="2400300" rtl="0">
              <a:lnSpc>
                <a:spcPct val="90000"/>
              </a:lnSpc>
              <a:spcBef>
                <a:spcPct val="0"/>
              </a:spcBef>
              <a:spcAft>
                <a:spcPct val="35000"/>
              </a:spcAft>
            </a:pPr>
            <a:r>
              <a:rPr lang="en-GB" sz="5400" kern="1200" dirty="0" smtClean="0"/>
              <a:t>1</a:t>
            </a:r>
            <a:endParaRPr lang="en-GB" sz="5400" kern="1200" dirty="0"/>
          </a:p>
        </p:txBody>
      </p:sp>
      <p:grpSp>
        <p:nvGrpSpPr>
          <p:cNvPr id="18" name="Group 17"/>
          <p:cNvGrpSpPr/>
          <p:nvPr/>
        </p:nvGrpSpPr>
        <p:grpSpPr>
          <a:xfrm>
            <a:off x="311029" y="2352391"/>
            <a:ext cx="3385271" cy="2817002"/>
            <a:chOff x="311029" y="2366838"/>
            <a:chExt cx="3385271" cy="2817002"/>
          </a:xfrm>
        </p:grpSpPr>
        <p:sp>
          <p:nvSpPr>
            <p:cNvPr id="9" name="Round Same Side Corner Rectangle 8"/>
            <p:cNvSpPr/>
            <p:nvPr/>
          </p:nvSpPr>
          <p:spPr>
            <a:xfrm>
              <a:off x="312821" y="2366838"/>
              <a:ext cx="3383479" cy="2525695"/>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311029" y="2468879"/>
              <a:ext cx="3317696" cy="2714961"/>
            </a:xfrm>
            <a:prstGeom prst="rect">
              <a:avLst/>
            </a:prstGeom>
            <a:noFill/>
          </p:spPr>
          <p:txBody>
            <a:bodyPr wrap="square" rtlCol="0">
              <a:spAutoFit/>
            </a:bodyPr>
            <a:lstStyle/>
            <a:p>
              <a:pPr lvl="0" algn="ctr"/>
              <a:r>
                <a:rPr lang="en-GB" sz="2400" dirty="0"/>
                <a:t>ESP can operate in either tunnel mode which is more secure due to encrypting the routing information, header information and IP payload</a:t>
              </a:r>
            </a:p>
          </p:txBody>
        </p:sp>
      </p:grpSp>
      <p:grpSp>
        <p:nvGrpSpPr>
          <p:cNvPr id="24" name="Group 23"/>
          <p:cNvGrpSpPr/>
          <p:nvPr/>
        </p:nvGrpSpPr>
        <p:grpSpPr>
          <a:xfrm>
            <a:off x="2799099" y="5036149"/>
            <a:ext cx="1184217" cy="1184217"/>
            <a:chOff x="2799099" y="5050596"/>
            <a:chExt cx="1184217" cy="1184217"/>
          </a:xfrm>
        </p:grpSpPr>
        <p:sp>
          <p:nvSpPr>
            <p:cNvPr id="11" name="Oval 10"/>
            <p:cNvSpPr/>
            <p:nvPr/>
          </p:nvSpPr>
          <p:spPr>
            <a:xfrm>
              <a:off x="2799099" y="5050596"/>
              <a:ext cx="1184217" cy="118421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22" name="Picture 2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21207" y="5372704"/>
              <a:ext cx="540000" cy="540000"/>
            </a:xfrm>
            <a:prstGeom prst="rect">
              <a:avLst/>
            </a:prstGeom>
          </p:spPr>
        </p:pic>
      </p:grpSp>
      <p:sp>
        <p:nvSpPr>
          <p:cNvPr id="13" name="Freeform 12"/>
          <p:cNvSpPr/>
          <p:nvPr/>
        </p:nvSpPr>
        <p:spPr>
          <a:xfrm>
            <a:off x="4276700" y="5169395"/>
            <a:ext cx="3383479" cy="794741"/>
          </a:xfrm>
          <a:custGeom>
            <a:avLst/>
            <a:gdLst>
              <a:gd name="connsiteX0" fmla="*/ 0 w 3383479"/>
              <a:gd name="connsiteY0" fmla="*/ 0 h 1086049"/>
              <a:gd name="connsiteX1" fmla="*/ 3383479 w 3383479"/>
              <a:gd name="connsiteY1" fmla="*/ 0 h 1086049"/>
              <a:gd name="connsiteX2" fmla="*/ 3383479 w 3383479"/>
              <a:gd name="connsiteY2" fmla="*/ 1086049 h 1086049"/>
              <a:gd name="connsiteX3" fmla="*/ 0 w 3383479"/>
              <a:gd name="connsiteY3" fmla="*/ 1086049 h 1086049"/>
              <a:gd name="connsiteX4" fmla="*/ 0 w 3383479"/>
              <a:gd name="connsiteY4" fmla="*/ 0 h 108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79" h="1086049">
                <a:moveTo>
                  <a:pt x="0" y="0"/>
                </a:moveTo>
                <a:lnTo>
                  <a:pt x="3383479" y="0"/>
                </a:lnTo>
                <a:lnTo>
                  <a:pt x="3383479" y="1086049"/>
                </a:lnTo>
                <a:lnTo>
                  <a:pt x="0" y="1086049"/>
                </a:lnTo>
                <a:lnTo>
                  <a:pt x="0" y="0"/>
                </a:lnTo>
                <a:close/>
              </a:path>
            </a:pathLst>
          </a:custGeom>
          <a:solidFill>
            <a:schemeClr val="bg2">
              <a:lumMod val="50000"/>
            </a:schemeClr>
          </a:solidFill>
          <a:ln>
            <a:solidFill>
              <a:schemeClr val="bg2">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740" tIns="0" rIns="1069328" bIns="0" numCol="1" spcCol="1270" anchor="ctr" anchorCtr="0">
            <a:noAutofit/>
          </a:bodyPr>
          <a:lstStyle/>
          <a:p>
            <a:pPr lvl="0" algn="l" defTabSz="2400300" rtl="0">
              <a:lnSpc>
                <a:spcPct val="90000"/>
              </a:lnSpc>
              <a:spcBef>
                <a:spcPct val="0"/>
              </a:spcBef>
              <a:spcAft>
                <a:spcPct val="35000"/>
              </a:spcAft>
            </a:pPr>
            <a:r>
              <a:rPr lang="en-GB" sz="5400" kern="1200" dirty="0" smtClean="0"/>
              <a:t>2</a:t>
            </a:r>
            <a:endParaRPr lang="en-GB" sz="5400" kern="1200" dirty="0"/>
          </a:p>
        </p:txBody>
      </p:sp>
      <p:sp>
        <p:nvSpPr>
          <p:cNvPr id="14" name="Oval 13"/>
          <p:cNvSpPr/>
          <p:nvPr/>
        </p:nvSpPr>
        <p:spPr>
          <a:xfrm>
            <a:off x="6755145" y="5050596"/>
            <a:ext cx="1184217" cy="118421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19" name="Group 18"/>
          <p:cNvGrpSpPr/>
          <p:nvPr/>
        </p:nvGrpSpPr>
        <p:grpSpPr>
          <a:xfrm>
            <a:off x="4214586" y="2352391"/>
            <a:ext cx="3644441" cy="3177204"/>
            <a:chOff x="4214586" y="2352391"/>
            <a:chExt cx="3644441" cy="3177204"/>
          </a:xfrm>
        </p:grpSpPr>
        <p:sp>
          <p:nvSpPr>
            <p:cNvPr id="12" name="Round Same Side Corner Rectangle 11"/>
            <p:cNvSpPr/>
            <p:nvPr/>
          </p:nvSpPr>
          <p:spPr>
            <a:xfrm>
              <a:off x="4276700" y="2352391"/>
              <a:ext cx="3383479" cy="2525695"/>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4214586" y="2390274"/>
              <a:ext cx="3644441" cy="3139321"/>
            </a:xfrm>
            <a:prstGeom prst="rect">
              <a:avLst/>
            </a:prstGeom>
            <a:noFill/>
          </p:spPr>
          <p:txBody>
            <a:bodyPr wrap="square" rtlCol="0">
              <a:spAutoFit/>
            </a:bodyPr>
            <a:lstStyle/>
            <a:p>
              <a:r>
                <a:rPr lang="en-GB" sz="2000" dirty="0"/>
                <a:t>or ESP can operate in transport mode in which it only encrypts the IP payload. Tunnel mode is usually used between gateways through the internet, and transport mode is usually used for host to host VPN’s such as between a server and a computer.</a:t>
              </a:r>
              <a:endParaRPr lang="en-US" sz="2400" dirty="0"/>
            </a:p>
            <a:p>
              <a:endParaRPr lang="en-GB" dirty="0"/>
            </a:p>
          </p:txBody>
        </p:sp>
      </p:grpSp>
      <p:pic>
        <p:nvPicPr>
          <p:cNvPr id="25" name="Picture 2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047459" y="5423104"/>
            <a:ext cx="701077" cy="558000"/>
          </a:xfrm>
          <a:prstGeom prst="rect">
            <a:avLst/>
          </a:prstGeom>
        </p:spPr>
      </p:pic>
    </p:spTree>
    <p:extLst>
      <p:ext uri="{BB962C8B-B14F-4D97-AF65-F5344CB8AC3E}">
        <p14:creationId xmlns:p14="http://schemas.microsoft.com/office/powerpoint/2010/main" val="5649348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endParaRPr lang="en-GB" dirty="0"/>
          </a:p>
        </p:txBody>
      </p:sp>
      <p:pic>
        <p:nvPicPr>
          <p:cNvPr id="4" name="Picture 3"/>
          <p:cNvPicPr>
            <a:picLocks noChangeAspect="1"/>
          </p:cNvPicPr>
          <p:nvPr/>
        </p:nvPicPr>
        <p:blipFill>
          <a:blip r:embed="rId2"/>
          <a:stretch>
            <a:fillRect/>
          </a:stretch>
        </p:blipFill>
        <p:spPr>
          <a:xfrm>
            <a:off x="1477055" y="1320494"/>
            <a:ext cx="8094457" cy="5441087"/>
          </a:xfrm>
          <a:prstGeom prst="rect">
            <a:avLst/>
          </a:prstGeom>
        </p:spPr>
      </p:pic>
    </p:spTree>
    <p:extLst>
      <p:ext uri="{BB962C8B-B14F-4D97-AF65-F5344CB8AC3E}">
        <p14:creationId xmlns:p14="http://schemas.microsoft.com/office/powerpoint/2010/main" val="5585390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 Makes it Harder</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Once an attacker gains unauthorized access, network segmentation can provide effective controls to mitigate the next step of a network intrusion and to limit further movement across the network or propagation of a threat. </a:t>
            </a:r>
            <a:endParaRPr lang="en-GB" dirty="0" smtClean="0"/>
          </a:p>
          <a:p>
            <a:r>
              <a:rPr lang="en-GB" dirty="0" smtClean="0"/>
              <a:t>By </a:t>
            </a:r>
            <a:r>
              <a:rPr lang="en-GB" dirty="0"/>
              <a:t>properly segregating the network, you are essentially minimizing the level of access to sensitive information or applications, servers, and people who don’t need it, while enabling access for those that do.</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0749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 Best Practices</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5 Best Practices of Network Segmentation </a:t>
            </a:r>
            <a:r>
              <a:rPr lang="en-GB" dirty="0" smtClean="0"/>
              <a:t>Implementation</a:t>
            </a:r>
          </a:p>
          <a:p>
            <a:pPr marL="1428750" lvl="2" indent="-514350">
              <a:buFont typeface="+mj-lt"/>
              <a:buAutoNum type="arabicPeriod"/>
            </a:pPr>
            <a:r>
              <a:rPr lang="en-GB" dirty="0"/>
              <a:t>Network Layers</a:t>
            </a:r>
          </a:p>
          <a:p>
            <a:pPr marL="1428750" lvl="2" indent="-514350">
              <a:buFont typeface="+mj-lt"/>
              <a:buAutoNum type="arabicPeriod"/>
            </a:pPr>
            <a:r>
              <a:rPr lang="en-GB" dirty="0"/>
              <a:t>Least Privilege Principle</a:t>
            </a:r>
          </a:p>
          <a:p>
            <a:pPr marL="1428750" lvl="2" indent="-514350">
              <a:buFont typeface="+mj-lt"/>
              <a:buAutoNum type="arabicPeriod"/>
            </a:pPr>
            <a:r>
              <a:rPr lang="en-GB" dirty="0"/>
              <a:t>Separate Hosts and Network</a:t>
            </a:r>
          </a:p>
          <a:p>
            <a:pPr marL="1428750" lvl="2" indent="-514350">
              <a:buFont typeface="+mj-lt"/>
              <a:buAutoNum type="arabicPeriod"/>
            </a:pPr>
            <a:r>
              <a:rPr lang="en-GB" dirty="0"/>
              <a:t>Zooming in the Authorization Process</a:t>
            </a:r>
          </a:p>
          <a:p>
            <a:pPr marL="1428750" lvl="2" indent="-514350">
              <a:buFont typeface="+mj-lt"/>
              <a:buAutoNum type="arabicPeriod"/>
            </a:pPr>
            <a:r>
              <a:rPr lang="en-GB" dirty="0"/>
              <a:t>Network Traffic Whitelisting </a:t>
            </a:r>
            <a:r>
              <a:rPr lang="en-GB" dirty="0" smtClean="0"/>
              <a:t> and Blacklisting</a:t>
            </a:r>
            <a:endParaRPr lang="en-GB" dirty="0"/>
          </a:p>
          <a:p>
            <a:pPr marL="914400" lvl="2" indent="0">
              <a:buNone/>
            </a:pPr>
            <a:endParaRPr lang="en-GB" sz="2400" dirty="0" smtClean="0"/>
          </a:p>
          <a:p>
            <a:endParaRPr lang="en-GB" dirty="0"/>
          </a:p>
        </p:txBody>
      </p:sp>
    </p:spTree>
    <p:extLst>
      <p:ext uri="{BB962C8B-B14F-4D97-AF65-F5344CB8AC3E}">
        <p14:creationId xmlns:p14="http://schemas.microsoft.com/office/powerpoint/2010/main" val="30748028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 Best Practices</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endParaRPr lang="en-GB" sz="2400" dirty="0" smtClean="0"/>
          </a:p>
          <a:p>
            <a:endParaRPr lang="en-GB" dirty="0"/>
          </a:p>
        </p:txBody>
      </p:sp>
      <p:pic>
        <p:nvPicPr>
          <p:cNvPr id="4" name="Picture 3"/>
          <p:cNvPicPr>
            <a:picLocks noChangeAspect="1"/>
          </p:cNvPicPr>
          <p:nvPr/>
        </p:nvPicPr>
        <p:blipFill>
          <a:blip r:embed="rId2"/>
          <a:stretch>
            <a:fillRect/>
          </a:stretch>
        </p:blipFill>
        <p:spPr>
          <a:xfrm>
            <a:off x="1037483" y="1690687"/>
            <a:ext cx="8124630" cy="4733863"/>
          </a:xfrm>
          <a:prstGeom prst="rect">
            <a:avLst/>
          </a:prstGeom>
        </p:spPr>
      </p:pic>
    </p:spTree>
    <p:extLst>
      <p:ext uri="{BB962C8B-B14F-4D97-AF65-F5344CB8AC3E}">
        <p14:creationId xmlns:p14="http://schemas.microsoft.com/office/powerpoint/2010/main" val="37429644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 Benefits of Network Segmentation</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b="1" dirty="0" smtClean="0"/>
              <a:t>Enhanced </a:t>
            </a:r>
            <a:r>
              <a:rPr lang="en-GB" b="1" dirty="0"/>
              <a:t>Security </a:t>
            </a:r>
            <a:r>
              <a:rPr lang="en-GB" dirty="0"/>
              <a:t>– Network traffic can be isolated and prevent communication between network segments.</a:t>
            </a:r>
          </a:p>
          <a:p>
            <a:r>
              <a:rPr lang="en-GB" b="1" dirty="0"/>
              <a:t>Improved Access Control </a:t>
            </a:r>
            <a:r>
              <a:rPr lang="en-GB" dirty="0"/>
              <a:t>– Allow users to access only specific network resources.</a:t>
            </a:r>
          </a:p>
          <a:p>
            <a:r>
              <a:rPr lang="en-GB" b="1" dirty="0"/>
              <a:t>Improved Monitoring</a:t>
            </a:r>
            <a:r>
              <a:rPr lang="en-GB" dirty="0"/>
              <a:t> – This allows you to detect suspicious </a:t>
            </a:r>
            <a:r>
              <a:rPr lang="en-GB" dirty="0" err="1"/>
              <a:t>behavior</a:t>
            </a:r>
            <a:r>
              <a:rPr lang="en-GB" dirty="0"/>
              <a:t> and help mitigate it.</a:t>
            </a:r>
          </a:p>
          <a:p>
            <a:r>
              <a:rPr lang="en-GB" b="1" dirty="0"/>
              <a:t>Improved Performance</a:t>
            </a:r>
            <a:r>
              <a:rPr lang="en-GB" dirty="0"/>
              <a:t> – Fewer hosts per subnet means that local traffic is minimized. A local subnet can isolate broadcast traffic.</a:t>
            </a:r>
          </a:p>
          <a:p>
            <a:r>
              <a:rPr lang="en-GB" b="1" dirty="0"/>
              <a:t>Improved Containment </a:t>
            </a:r>
            <a:r>
              <a:rPr lang="en-GB" dirty="0"/>
              <a:t>– If a network breach occurs, its effect is limited to the local subnet. </a:t>
            </a:r>
          </a:p>
          <a:p>
            <a:pPr marL="914400" lvl="2" indent="0">
              <a:buNone/>
            </a:pPr>
            <a:endParaRPr lang="en-GB" sz="2400" dirty="0" smtClean="0"/>
          </a:p>
          <a:p>
            <a:endParaRPr lang="en-GB" dirty="0"/>
          </a:p>
        </p:txBody>
      </p:sp>
    </p:spTree>
    <p:extLst>
      <p:ext uri="{BB962C8B-B14F-4D97-AF65-F5344CB8AC3E}">
        <p14:creationId xmlns:p14="http://schemas.microsoft.com/office/powerpoint/2010/main" val="42940063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 Main Points</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The main point is that the more segmented your network is:</a:t>
            </a:r>
          </a:p>
          <a:p>
            <a:pPr lvl="2"/>
            <a:r>
              <a:rPr lang="en-GB" sz="3200" dirty="0"/>
              <a:t>the harder it can be for an attacker to breach your sensitive systems;</a:t>
            </a:r>
          </a:p>
          <a:p>
            <a:pPr lvl="2"/>
            <a:r>
              <a:rPr lang="en-GB" sz="3200" dirty="0"/>
              <a:t>the more time it takes to design/manage the internal network;</a:t>
            </a:r>
          </a:p>
          <a:p>
            <a:pPr lvl="2"/>
            <a:r>
              <a:rPr lang="en-GB" sz="3200" dirty="0"/>
              <a:t>the harder it can be to ensure that users can access all of the information they require to.</a:t>
            </a:r>
          </a:p>
          <a:p>
            <a:endParaRPr lang="en-GB" dirty="0"/>
          </a:p>
        </p:txBody>
      </p:sp>
    </p:spTree>
    <p:extLst>
      <p:ext uri="{BB962C8B-B14F-4D97-AF65-F5344CB8AC3E}">
        <p14:creationId xmlns:p14="http://schemas.microsoft.com/office/powerpoint/2010/main" val="9341871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 Discussion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network security </a:t>
            </a:r>
            <a:r>
              <a:rPr lang="en-GB" dirty="0" smtClean="0"/>
              <a:t>zone</a:t>
            </a:r>
          </a:p>
          <a:p>
            <a:r>
              <a:rPr lang="en-GB" dirty="0" smtClean="0"/>
              <a:t>Segmentation control</a:t>
            </a:r>
          </a:p>
          <a:p>
            <a:r>
              <a:rPr lang="en-GB" dirty="0"/>
              <a:t>Segmentation testing</a:t>
            </a:r>
            <a:endParaRPr lang="en-GB" dirty="0" smtClean="0"/>
          </a:p>
          <a:p>
            <a:endParaRPr lang="en-GB" dirty="0"/>
          </a:p>
        </p:txBody>
      </p:sp>
    </p:spTree>
    <p:extLst>
      <p:ext uri="{BB962C8B-B14F-4D97-AF65-F5344CB8AC3E}">
        <p14:creationId xmlns:p14="http://schemas.microsoft.com/office/powerpoint/2010/main" val="26523567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 Discussion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hlinkClick r:id="rId3"/>
              </a:rPr>
              <a:t>https://</a:t>
            </a:r>
            <a:r>
              <a:rPr lang="en-GB" dirty="0" smtClean="0">
                <a:hlinkClick r:id="rId3"/>
              </a:rPr>
              <a:t>www.sans.org/reading-room/whitepapers/bestprac/secure-network-design-micro-segmentation-36775</a:t>
            </a:r>
            <a:endParaRPr lang="en-GB" dirty="0" smtClean="0"/>
          </a:p>
          <a:p>
            <a:r>
              <a:rPr lang="en-GB" dirty="0"/>
              <a:t> </a:t>
            </a:r>
            <a:r>
              <a:rPr lang="en-GB" dirty="0" smtClean="0"/>
              <a:t>Read the detailed outline steps for doing network segregation</a:t>
            </a:r>
            <a:endParaRPr lang="en-GB" dirty="0"/>
          </a:p>
        </p:txBody>
      </p:sp>
    </p:spTree>
    <p:extLst>
      <p:ext uri="{BB962C8B-B14F-4D97-AF65-F5344CB8AC3E}">
        <p14:creationId xmlns:p14="http://schemas.microsoft.com/office/powerpoint/2010/main" val="41128033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 Traditional flat networks</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a:t> Traditional flat networks present a single Attack surface to both internal and external threats</a:t>
            </a:r>
          </a:p>
        </p:txBody>
      </p:sp>
      <p:pic>
        <p:nvPicPr>
          <p:cNvPr id="5" name="Picture 4" descr="Diagram&#10;&#10;Description automatically generated">
            <a:extLst>
              <a:ext uri="{FF2B5EF4-FFF2-40B4-BE49-F238E27FC236}">
                <a16:creationId xmlns:a16="http://schemas.microsoft.com/office/drawing/2014/main" id="{6E5CF6C9-8B5B-4B48-AC4E-451481E0F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900" y="3276156"/>
            <a:ext cx="7554199" cy="3082113"/>
          </a:xfrm>
          <a:prstGeom prst="rect">
            <a:avLst/>
          </a:prstGeom>
        </p:spPr>
      </p:pic>
    </p:spTree>
    <p:extLst>
      <p:ext uri="{BB962C8B-B14F-4D97-AF65-F5344CB8AC3E}">
        <p14:creationId xmlns:p14="http://schemas.microsoft.com/office/powerpoint/2010/main" val="13841686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By </a:t>
            </a:r>
            <a:r>
              <a:rPr lang="en-GB" dirty="0"/>
              <a:t>segmenting a network, and applying appropriate controls, we can break a network into a multiple attack surface that prevents threat agents from reaching our critical network resources</a:t>
            </a:r>
          </a:p>
        </p:txBody>
      </p:sp>
    </p:spTree>
    <p:extLst>
      <p:ext uri="{BB962C8B-B14F-4D97-AF65-F5344CB8AC3E}">
        <p14:creationId xmlns:p14="http://schemas.microsoft.com/office/powerpoint/2010/main" val="3077946148"/>
      </p:ext>
    </p:extLst>
  </p:cSld>
  <p:clrMapOvr>
    <a:masterClrMapping/>
  </p:clrMapOvr>
</p:sld>
</file>

<file path=ppt/theme/theme1.xml><?xml version="1.0" encoding="utf-8"?>
<a:theme xmlns:a="http://schemas.openxmlformats.org/drawingml/2006/main" name="WB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 id="{168FA6E1-76CE-461B-9FEE-988AE64E3406}" vid="{C441BE14-957A-48CD-BDDC-EF073018A2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WBL</Template>
  <TotalTime>15520</TotalTime>
  <Words>9652</Words>
  <Application>Microsoft Office PowerPoint</Application>
  <PresentationFormat>Widescreen</PresentationFormat>
  <Paragraphs>1037</Paragraphs>
  <Slides>152</Slides>
  <Notes>58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152</vt:i4>
      </vt:variant>
    </vt:vector>
  </HeadingPairs>
  <TitlesOfParts>
    <vt:vector size="160" baseType="lpstr">
      <vt:lpstr>Agency FB</vt:lpstr>
      <vt:lpstr>Algerian</vt:lpstr>
      <vt:lpstr>Arial</vt:lpstr>
      <vt:lpstr>Arial Narrow</vt:lpstr>
      <vt:lpstr>Calibri</vt:lpstr>
      <vt:lpstr>Cambria Math</vt:lpstr>
      <vt:lpstr>新細明體</vt:lpstr>
      <vt:lpstr>WBL</vt:lpstr>
      <vt:lpstr>2.3 Describe methods available for the protection of data whilst in transit and demonstrate the ability to select from a range of current technologies and appropriate methods for the protection of data as it crosses arbitrary networks. </vt:lpstr>
      <vt:lpstr>IPSec</vt:lpstr>
      <vt:lpstr>Goals of Internet Protocol Security (IPSec)</vt:lpstr>
      <vt:lpstr>IPSEC – Authentication Header</vt:lpstr>
      <vt:lpstr>IPSEC – Authentication Header</vt:lpstr>
      <vt:lpstr>IPSEC – AH-  Provides mechanism for Authentication Only</vt:lpstr>
      <vt:lpstr>IPSEC – Encapsulating Security Payload (ESP)</vt:lpstr>
      <vt:lpstr>IPSEC - Encapsulating Security Payload (ESP)</vt:lpstr>
      <vt:lpstr>ESP</vt:lpstr>
      <vt:lpstr>PowerPoint Presentation</vt:lpstr>
      <vt:lpstr>TLS</vt:lpstr>
      <vt:lpstr>TLS</vt:lpstr>
      <vt:lpstr>Difference between TLS and HTTPS</vt:lpstr>
      <vt:lpstr>Difference between SSL and TLS ??</vt:lpstr>
      <vt:lpstr>TLS Handshake</vt:lpstr>
      <vt:lpstr>TLS</vt:lpstr>
      <vt:lpstr>TLS Benefits</vt:lpstr>
      <vt:lpstr>TLS</vt:lpstr>
      <vt:lpstr>SSH </vt:lpstr>
      <vt:lpstr>SSH History</vt:lpstr>
      <vt:lpstr>SSH Flavours</vt:lpstr>
      <vt:lpstr>SSH 1 Vs SSH 2 </vt:lpstr>
      <vt:lpstr> FTP</vt:lpstr>
      <vt:lpstr> FTPS</vt:lpstr>
      <vt:lpstr> FTPS</vt:lpstr>
      <vt:lpstr> FTPS Pros</vt:lpstr>
      <vt:lpstr> FTPS Cons</vt:lpstr>
      <vt:lpstr>Why  SFTP (SSH File Transfer)</vt:lpstr>
      <vt:lpstr>Why  SFTP (SSH File Transfer)</vt:lpstr>
      <vt:lpstr> Strength of SFTP</vt:lpstr>
      <vt:lpstr>Negotiation</vt:lpstr>
      <vt:lpstr>Cryptography</vt:lpstr>
      <vt:lpstr>Symmetric Encryption</vt:lpstr>
      <vt:lpstr>Symmetric Encryption</vt:lpstr>
      <vt:lpstr>Symmetric Encryption</vt:lpstr>
      <vt:lpstr>Symmetric Encryption</vt:lpstr>
      <vt:lpstr>Advanced Encryption Standard</vt:lpstr>
      <vt:lpstr>Task – Encryption and Decryption</vt:lpstr>
      <vt:lpstr>Symmetric Encryption</vt:lpstr>
      <vt:lpstr>Symmetric Encryption</vt:lpstr>
      <vt:lpstr>Symmetric Encryption</vt:lpstr>
      <vt:lpstr>Symmetric Encryption</vt:lpstr>
      <vt:lpstr>Symmetric Encryption</vt:lpstr>
      <vt:lpstr> Why Asymmetric Encryption</vt:lpstr>
      <vt:lpstr>Asymmetric Encryption</vt:lpstr>
      <vt:lpstr>Asymmetric Encryption</vt:lpstr>
      <vt:lpstr>Asymmetric Encryption</vt:lpstr>
      <vt:lpstr>Diffie-Hellman</vt:lpstr>
      <vt:lpstr>Diffie-Hellman</vt:lpstr>
      <vt:lpstr>Diffie-Hellman</vt:lpstr>
      <vt:lpstr>Diffie-Hellman</vt:lpstr>
      <vt:lpstr>Diffie-Hellman</vt:lpstr>
      <vt:lpstr>Diffie-Hellman</vt:lpstr>
      <vt:lpstr>Diffie-Hellman</vt:lpstr>
      <vt:lpstr>RSA </vt:lpstr>
      <vt:lpstr>RSA </vt:lpstr>
      <vt:lpstr>RSA Security </vt:lpstr>
      <vt:lpstr>RSA Security </vt:lpstr>
      <vt:lpstr>RSA  Applications</vt:lpstr>
      <vt:lpstr>RSA  Applications</vt:lpstr>
      <vt:lpstr>Interesting Discussions</vt:lpstr>
      <vt:lpstr>Cryptographers Vs Cryptanalysts</vt:lpstr>
      <vt:lpstr>Symmetric Vs Asymmetric  </vt:lpstr>
      <vt:lpstr>Symmetric Vs Asymmetric  </vt:lpstr>
      <vt:lpstr>Symmetric &amp; Asymmetric  </vt:lpstr>
      <vt:lpstr>Key Management</vt:lpstr>
      <vt:lpstr>Key Management</vt:lpstr>
      <vt:lpstr>What is Key Management</vt:lpstr>
      <vt:lpstr>Choice of Key Management System</vt:lpstr>
      <vt:lpstr>Key Management Standards</vt:lpstr>
      <vt:lpstr>Stages in key management</vt:lpstr>
      <vt:lpstr>Key generation</vt:lpstr>
      <vt:lpstr>Pseudorandom number generators</vt:lpstr>
      <vt:lpstr>Key length</vt:lpstr>
      <vt:lpstr>Key storage</vt:lpstr>
      <vt:lpstr>Key change</vt:lpstr>
      <vt:lpstr>Key destruction</vt:lpstr>
      <vt:lpstr>Key usage</vt:lpstr>
      <vt:lpstr>Key generation</vt:lpstr>
      <vt:lpstr> Discussion: Example of key misuse</vt:lpstr>
      <vt:lpstr> Discussion: Example of key masquerade</vt:lpstr>
      <vt:lpstr>2.4 Describe the responsibilities of network administrators and approaches available for the management of security in the network. Apprentices should also explain the necessity for network and server configuration and maintenance, as well as available methods. </vt:lpstr>
      <vt:lpstr> Network Segregation</vt:lpstr>
      <vt:lpstr> Network Segregation</vt:lpstr>
      <vt:lpstr> Network Segregation</vt:lpstr>
      <vt:lpstr> Network Segregation</vt:lpstr>
      <vt:lpstr> Network Segregation</vt:lpstr>
      <vt:lpstr> Network Segregation</vt:lpstr>
      <vt:lpstr> Network Segregation</vt:lpstr>
      <vt:lpstr> Network Segregation</vt:lpstr>
      <vt:lpstr> Network Segregation- Makes it Harder</vt:lpstr>
      <vt:lpstr> Network Segregation- Best Practices</vt:lpstr>
      <vt:lpstr> Network Segregation- Best Practices</vt:lpstr>
      <vt:lpstr> Benefits of Network Segmentation</vt:lpstr>
      <vt:lpstr> Network Segregation- Main Points</vt:lpstr>
      <vt:lpstr> Network Segregation- Discussion</vt:lpstr>
      <vt:lpstr> Network Segregation- Discussion</vt:lpstr>
      <vt:lpstr> Traditional flat networks</vt:lpstr>
      <vt:lpstr> Network Segregation</vt:lpstr>
      <vt:lpstr> Network Segmentation Vs Segregation</vt:lpstr>
      <vt:lpstr> Network Segmentation Vs Segregation</vt:lpstr>
      <vt:lpstr> Network Segmentation Vs Segregation</vt:lpstr>
      <vt:lpstr> Network Segregation</vt:lpstr>
      <vt:lpstr> Network Segregation</vt:lpstr>
      <vt:lpstr> Implementing demilitarized zones (DMZ) </vt:lpstr>
      <vt:lpstr> Drawbacks </vt:lpstr>
      <vt:lpstr> Overcoming Drawbacks </vt:lpstr>
      <vt:lpstr> Benefits </vt:lpstr>
      <vt:lpstr> Drawbacks </vt:lpstr>
      <vt:lpstr> security issues for common client and server configuration </vt:lpstr>
      <vt:lpstr> security issues for common client and server configuration </vt:lpstr>
      <vt:lpstr> Security issues for common client and server configuration</vt:lpstr>
      <vt:lpstr> security issues for common client and server configuration </vt:lpstr>
      <vt:lpstr> security issues for common client and server configuration- Issues </vt:lpstr>
      <vt:lpstr> security issues for common client and server configuration- Mitigation </vt:lpstr>
      <vt:lpstr> Performance Management </vt:lpstr>
      <vt:lpstr> Performance Management </vt:lpstr>
      <vt:lpstr>  Performance Management- not common </vt:lpstr>
      <vt:lpstr> why Performance Management important?? </vt:lpstr>
      <vt:lpstr> Performance Management </vt:lpstr>
      <vt:lpstr> Staff Training</vt:lpstr>
      <vt:lpstr> Staff Training</vt:lpstr>
      <vt:lpstr> Staff Training</vt:lpstr>
      <vt:lpstr> Staff Training Techniques</vt:lpstr>
      <vt:lpstr> Password Management</vt:lpstr>
      <vt:lpstr> Password Management</vt:lpstr>
      <vt:lpstr> Password Management</vt:lpstr>
      <vt:lpstr> Password Management</vt:lpstr>
      <vt:lpstr> Password Management</vt:lpstr>
      <vt:lpstr> Password Management</vt:lpstr>
      <vt:lpstr> Password Management</vt:lpstr>
      <vt:lpstr> Performance Management </vt:lpstr>
      <vt:lpstr> Performance Management </vt:lpstr>
      <vt:lpstr>  Performance Management- not common </vt:lpstr>
      <vt:lpstr> why Performance Management important?? </vt:lpstr>
      <vt:lpstr> Performance Management </vt:lpstr>
      <vt:lpstr>4. Management of Network Security and Risk in Networked Systems (25% K3) </vt:lpstr>
      <vt:lpstr>4.1 Correctly apply risk mitigation techniques: </vt:lpstr>
      <vt:lpstr>Security Controls</vt:lpstr>
      <vt:lpstr>Security Controls</vt:lpstr>
      <vt:lpstr>PowerPoint Presentation</vt:lpstr>
      <vt:lpstr>Security Cost</vt:lpstr>
      <vt:lpstr>Security Cost</vt:lpstr>
      <vt:lpstr>Security Controls</vt:lpstr>
      <vt:lpstr>Security Controls</vt:lpstr>
      <vt:lpstr>Security Controls</vt:lpstr>
      <vt:lpstr>Security Controls</vt:lpstr>
      <vt:lpstr>PowerPoint Presentation</vt:lpstr>
      <vt:lpstr>Secure SDLC</vt:lpstr>
      <vt:lpstr>Security Controls</vt:lpstr>
      <vt:lpstr>Secure SDLC</vt:lpstr>
      <vt:lpstr>Security Controls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4 Certificate in Security Technology Building Blocks Enhanced Syllabus</dc:title>
  <dc:creator>Len Shand</dc:creator>
  <cp:lastModifiedBy>Madhu Khurene</cp:lastModifiedBy>
  <cp:revision>240</cp:revision>
  <dcterms:created xsi:type="dcterms:W3CDTF">2020-01-21T07:47:05Z</dcterms:created>
  <dcterms:modified xsi:type="dcterms:W3CDTF">2020-11-02T15:22:57Z</dcterms:modified>
</cp:coreProperties>
</file>