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webp"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0"/>
  </p:notesMasterIdLst>
  <p:sldIdLst>
    <p:sldId id="384"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2" autoAdjust="0"/>
    <p:restoredTop sz="94660"/>
  </p:normalViewPr>
  <p:slideViewPr>
    <p:cSldViewPr snapToGrid="0">
      <p:cViewPr varScale="1">
        <p:scale>
          <a:sx n="89" d="100"/>
          <a:sy n="89" d="100"/>
        </p:scale>
        <p:origin x="16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607C84-D749-455F-87E5-C0636093A1C0}" type="doc">
      <dgm:prSet loTypeId="urn:microsoft.com/office/officeart/2005/8/layout/vList3" loCatId="list" qsTypeId="urn:microsoft.com/office/officeart/2005/8/quickstyle/simple1" qsCatId="simple" csTypeId="urn:microsoft.com/office/officeart/2005/8/colors/accent1_2" csCatId="accent1"/>
      <dgm:spPr/>
      <dgm:t>
        <a:bodyPr/>
        <a:lstStyle/>
        <a:p>
          <a:endParaRPr lang="en-GB"/>
        </a:p>
      </dgm:t>
    </dgm:pt>
    <dgm:pt modelId="{B8350C4F-0AD9-4279-A7D4-D9C9D9BDB5A8}">
      <dgm:prSet/>
      <dgm:spPr/>
      <dgm:t>
        <a:bodyPr/>
        <a:lstStyle/>
        <a:p>
          <a:r>
            <a:rPr lang="en-GB"/>
            <a:t>Comply with local fire codes</a:t>
          </a:r>
        </a:p>
      </dgm:t>
    </dgm:pt>
    <dgm:pt modelId="{E0133B6C-F0E6-4786-9409-DC837FACE242}" type="parTrans" cxnId="{AB92783D-7843-4341-BD96-F0B537523FE0}">
      <dgm:prSet/>
      <dgm:spPr/>
      <dgm:t>
        <a:bodyPr/>
        <a:lstStyle/>
        <a:p>
          <a:endParaRPr lang="en-GB"/>
        </a:p>
      </dgm:t>
    </dgm:pt>
    <dgm:pt modelId="{00F81C19-9974-4ED3-9F2F-D15351543EB2}" type="sibTrans" cxnId="{AB92783D-7843-4341-BD96-F0B537523FE0}">
      <dgm:prSet/>
      <dgm:spPr/>
      <dgm:t>
        <a:bodyPr/>
        <a:lstStyle/>
        <a:p>
          <a:endParaRPr lang="en-GB"/>
        </a:p>
      </dgm:t>
    </dgm:pt>
    <dgm:pt modelId="{7E0CD165-85C3-4D8C-9E2E-371FB3969332}">
      <dgm:prSet/>
      <dgm:spPr/>
      <dgm:t>
        <a:bodyPr/>
        <a:lstStyle/>
        <a:p>
          <a:r>
            <a:rPr lang="en-GB"/>
            <a:t>Know what to do in the event of a fire</a:t>
          </a:r>
        </a:p>
      </dgm:t>
    </dgm:pt>
    <dgm:pt modelId="{C7EAED8F-00BF-4C6D-82E2-E3BBA41315B3}" type="parTrans" cxnId="{96DBAF33-D4AD-4A2A-8172-5B465D5A2E72}">
      <dgm:prSet/>
      <dgm:spPr/>
      <dgm:t>
        <a:bodyPr/>
        <a:lstStyle/>
        <a:p>
          <a:endParaRPr lang="en-GB"/>
        </a:p>
      </dgm:t>
    </dgm:pt>
    <dgm:pt modelId="{70D548F2-6053-4D09-88E8-FE0880C0E96A}" type="sibTrans" cxnId="{96DBAF33-D4AD-4A2A-8172-5B465D5A2E72}">
      <dgm:prSet/>
      <dgm:spPr/>
      <dgm:t>
        <a:bodyPr/>
        <a:lstStyle/>
        <a:p>
          <a:endParaRPr lang="en-GB"/>
        </a:p>
      </dgm:t>
    </dgm:pt>
    <dgm:pt modelId="{73855EB1-842D-452F-A952-8D0667CB6B92}" type="pres">
      <dgm:prSet presAssocID="{2D607C84-D749-455F-87E5-C0636093A1C0}" presName="linearFlow" presStyleCnt="0">
        <dgm:presLayoutVars>
          <dgm:dir/>
          <dgm:resizeHandles val="exact"/>
        </dgm:presLayoutVars>
      </dgm:prSet>
      <dgm:spPr/>
      <dgm:t>
        <a:bodyPr/>
        <a:lstStyle/>
        <a:p>
          <a:endParaRPr lang="en-US"/>
        </a:p>
      </dgm:t>
    </dgm:pt>
    <dgm:pt modelId="{F0BAA635-0BCB-4FB0-BAE8-0BCF50708674}" type="pres">
      <dgm:prSet presAssocID="{B8350C4F-0AD9-4279-A7D4-D9C9D9BDB5A8}" presName="composite" presStyleCnt="0"/>
      <dgm:spPr/>
    </dgm:pt>
    <dgm:pt modelId="{EC34BFF9-A184-4C83-A13A-F7F517BB64E5}" type="pres">
      <dgm:prSet presAssocID="{B8350C4F-0AD9-4279-A7D4-D9C9D9BDB5A8}" presName="imgShp" presStyleLbl="fgImgPlace1" presStyleIdx="0" presStyleCnt="2"/>
      <dgm:spPr/>
    </dgm:pt>
    <dgm:pt modelId="{9882DE13-89DF-4E6D-93A9-1C21860E0647}" type="pres">
      <dgm:prSet presAssocID="{B8350C4F-0AD9-4279-A7D4-D9C9D9BDB5A8}" presName="txShp" presStyleLbl="node1" presStyleIdx="0" presStyleCnt="2">
        <dgm:presLayoutVars>
          <dgm:bulletEnabled val="1"/>
        </dgm:presLayoutVars>
      </dgm:prSet>
      <dgm:spPr/>
      <dgm:t>
        <a:bodyPr/>
        <a:lstStyle/>
        <a:p>
          <a:endParaRPr lang="en-US"/>
        </a:p>
      </dgm:t>
    </dgm:pt>
    <dgm:pt modelId="{7B18911B-21EB-4729-807F-6297034CC975}" type="pres">
      <dgm:prSet presAssocID="{00F81C19-9974-4ED3-9F2F-D15351543EB2}" presName="spacing" presStyleCnt="0"/>
      <dgm:spPr/>
    </dgm:pt>
    <dgm:pt modelId="{6DACB1DA-7FE9-4A25-BB58-3761B63B084E}" type="pres">
      <dgm:prSet presAssocID="{7E0CD165-85C3-4D8C-9E2E-371FB3969332}" presName="composite" presStyleCnt="0"/>
      <dgm:spPr/>
    </dgm:pt>
    <dgm:pt modelId="{6D969376-F07D-484C-868D-02F66E91B48D}" type="pres">
      <dgm:prSet presAssocID="{7E0CD165-85C3-4D8C-9E2E-371FB3969332}" presName="imgShp" presStyleLbl="fgImgPlace1" presStyleIdx="1" presStyleCnt="2"/>
      <dgm:spPr/>
    </dgm:pt>
    <dgm:pt modelId="{C918AD5A-15B4-4E80-946F-8DA96C104643}" type="pres">
      <dgm:prSet presAssocID="{7E0CD165-85C3-4D8C-9E2E-371FB3969332}" presName="txShp" presStyleLbl="node1" presStyleIdx="1" presStyleCnt="2">
        <dgm:presLayoutVars>
          <dgm:bulletEnabled val="1"/>
        </dgm:presLayoutVars>
      </dgm:prSet>
      <dgm:spPr/>
      <dgm:t>
        <a:bodyPr/>
        <a:lstStyle/>
        <a:p>
          <a:endParaRPr lang="en-US"/>
        </a:p>
      </dgm:t>
    </dgm:pt>
  </dgm:ptLst>
  <dgm:cxnLst>
    <dgm:cxn modelId="{38AAC9F7-0CE6-43F2-8A98-C59D7725172B}" type="presOf" srcId="{7E0CD165-85C3-4D8C-9E2E-371FB3969332}" destId="{C918AD5A-15B4-4E80-946F-8DA96C104643}" srcOrd="0" destOrd="0" presId="urn:microsoft.com/office/officeart/2005/8/layout/vList3"/>
    <dgm:cxn modelId="{145C95DF-C403-4330-A901-48306197B3B5}" type="presOf" srcId="{2D607C84-D749-455F-87E5-C0636093A1C0}" destId="{73855EB1-842D-452F-A952-8D0667CB6B92}" srcOrd="0" destOrd="0" presId="urn:microsoft.com/office/officeart/2005/8/layout/vList3"/>
    <dgm:cxn modelId="{AB92783D-7843-4341-BD96-F0B537523FE0}" srcId="{2D607C84-D749-455F-87E5-C0636093A1C0}" destId="{B8350C4F-0AD9-4279-A7D4-D9C9D9BDB5A8}" srcOrd="0" destOrd="0" parTransId="{E0133B6C-F0E6-4786-9409-DC837FACE242}" sibTransId="{00F81C19-9974-4ED3-9F2F-D15351543EB2}"/>
    <dgm:cxn modelId="{9A665E8D-6414-4DB5-84A6-6BE4BF247B6B}" type="presOf" srcId="{B8350C4F-0AD9-4279-A7D4-D9C9D9BDB5A8}" destId="{9882DE13-89DF-4E6D-93A9-1C21860E0647}" srcOrd="0" destOrd="0" presId="urn:microsoft.com/office/officeart/2005/8/layout/vList3"/>
    <dgm:cxn modelId="{96DBAF33-D4AD-4A2A-8172-5B465D5A2E72}" srcId="{2D607C84-D749-455F-87E5-C0636093A1C0}" destId="{7E0CD165-85C3-4D8C-9E2E-371FB3969332}" srcOrd="1" destOrd="0" parTransId="{C7EAED8F-00BF-4C6D-82E2-E3BBA41315B3}" sibTransId="{70D548F2-6053-4D09-88E8-FE0880C0E96A}"/>
    <dgm:cxn modelId="{B73EA3DA-2FB2-453A-8E8E-7A6EE470FA52}" type="presParOf" srcId="{73855EB1-842D-452F-A952-8D0667CB6B92}" destId="{F0BAA635-0BCB-4FB0-BAE8-0BCF50708674}" srcOrd="0" destOrd="0" presId="urn:microsoft.com/office/officeart/2005/8/layout/vList3"/>
    <dgm:cxn modelId="{627185F3-88B5-4CD3-93AD-6FC5B0D78134}" type="presParOf" srcId="{F0BAA635-0BCB-4FB0-BAE8-0BCF50708674}" destId="{EC34BFF9-A184-4C83-A13A-F7F517BB64E5}" srcOrd="0" destOrd="0" presId="urn:microsoft.com/office/officeart/2005/8/layout/vList3"/>
    <dgm:cxn modelId="{4A0D204A-A5E6-4E47-96D1-DF26B04EB002}" type="presParOf" srcId="{F0BAA635-0BCB-4FB0-BAE8-0BCF50708674}" destId="{9882DE13-89DF-4E6D-93A9-1C21860E0647}" srcOrd="1" destOrd="0" presId="urn:microsoft.com/office/officeart/2005/8/layout/vList3"/>
    <dgm:cxn modelId="{3A8E13B5-C4D8-4FFE-9B99-86161E7EFB10}" type="presParOf" srcId="{73855EB1-842D-452F-A952-8D0667CB6B92}" destId="{7B18911B-21EB-4729-807F-6297034CC975}" srcOrd="1" destOrd="0" presId="urn:microsoft.com/office/officeart/2005/8/layout/vList3"/>
    <dgm:cxn modelId="{DACF6AB5-B3DA-4C58-B51A-E926349C46B2}" type="presParOf" srcId="{73855EB1-842D-452F-A952-8D0667CB6B92}" destId="{6DACB1DA-7FE9-4A25-BB58-3761B63B084E}" srcOrd="2" destOrd="0" presId="urn:microsoft.com/office/officeart/2005/8/layout/vList3"/>
    <dgm:cxn modelId="{3F4C78D3-77BF-4A84-8338-B49174D23613}" type="presParOf" srcId="{6DACB1DA-7FE9-4A25-BB58-3761B63B084E}" destId="{6D969376-F07D-484C-868D-02F66E91B48D}" srcOrd="0" destOrd="0" presId="urn:microsoft.com/office/officeart/2005/8/layout/vList3"/>
    <dgm:cxn modelId="{88A70C72-1FAC-449B-8FE6-0A71E81DCB26}" type="presParOf" srcId="{6DACB1DA-7FE9-4A25-BB58-3761B63B084E}" destId="{C918AD5A-15B4-4E80-946F-8DA96C10464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B9E508-6C3F-475F-B7A0-CA16E20C045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C2997AC3-2AAF-49D2-A22A-4A46BD4C38C2}">
      <dgm:prSet/>
      <dgm:spPr/>
      <dgm:t>
        <a:bodyPr/>
        <a:lstStyle/>
        <a:p>
          <a:r>
            <a:rPr lang="en-US"/>
            <a:t>Leading zeros in a group don't need to be displayed, so :00c0: can be displayed as :c0: instead. </a:t>
          </a:r>
          <a:endParaRPr lang="en-GB"/>
        </a:p>
      </dgm:t>
    </dgm:pt>
    <dgm:pt modelId="{4E42A9FD-6AB1-4954-ADE9-249789136A1E}" type="parTrans" cxnId="{528DE8FF-DE67-422F-BE0F-00AADABC8A97}">
      <dgm:prSet/>
      <dgm:spPr/>
      <dgm:t>
        <a:bodyPr/>
        <a:lstStyle/>
        <a:p>
          <a:endParaRPr lang="en-GB"/>
        </a:p>
      </dgm:t>
    </dgm:pt>
    <dgm:pt modelId="{D9AFCEF6-1814-4DD8-AF83-E124D4019A4E}" type="sibTrans" cxnId="{528DE8FF-DE67-422F-BE0F-00AADABC8A97}">
      <dgm:prSet/>
      <dgm:spPr/>
      <dgm:t>
        <a:bodyPr/>
        <a:lstStyle/>
        <a:p>
          <a:endParaRPr lang="en-GB"/>
        </a:p>
      </dgm:t>
    </dgm:pt>
    <dgm:pt modelId="{D878BFD5-2F45-496A-BB62-4E793CB090F0}">
      <dgm:prSet/>
      <dgm:spPr/>
      <dgm:t>
        <a:bodyPr/>
        <a:lstStyle/>
        <a:p>
          <a:r>
            <a:rPr lang="en-US"/>
            <a:t>A group consisting entirely of zeros can be displayed as :0: </a:t>
          </a:r>
          <a:endParaRPr lang="en-GB"/>
        </a:p>
      </dgm:t>
    </dgm:pt>
    <dgm:pt modelId="{ACF68C9B-70E4-4ACC-8CF7-323236CEBED5}" type="parTrans" cxnId="{CF2AE87C-FBBA-40D6-8E70-D40ED4F03B23}">
      <dgm:prSet/>
      <dgm:spPr/>
      <dgm:t>
        <a:bodyPr/>
        <a:lstStyle/>
        <a:p>
          <a:endParaRPr lang="en-GB"/>
        </a:p>
      </dgm:t>
    </dgm:pt>
    <dgm:pt modelId="{95247B9E-83B3-4DDD-B385-4ACC0FC08466}" type="sibTrans" cxnId="{CF2AE87C-FBBA-40D6-8E70-D40ED4F03B23}">
      <dgm:prSet/>
      <dgm:spPr/>
      <dgm:t>
        <a:bodyPr/>
        <a:lstStyle/>
        <a:p>
          <a:endParaRPr lang="en-GB"/>
        </a:p>
      </dgm:t>
    </dgm:pt>
    <dgm:pt modelId="{58146F3C-76B8-496B-8EC4-34A2215203E0}">
      <dgm:prSet/>
      <dgm:spPr/>
      <dgm:t>
        <a:bodyPr/>
        <a:lstStyle/>
        <a:p>
          <a:r>
            <a:rPr lang="en-US"/>
            <a:t>Once per address, multiple consecutive groups of zeros can be replaced with a double-colon. </a:t>
          </a:r>
          <a:endParaRPr lang="en-GB"/>
        </a:p>
      </dgm:t>
    </dgm:pt>
    <dgm:pt modelId="{37665CEB-1E32-4C50-9F4E-AFE057D8E7E9}" type="parTrans" cxnId="{55D7F12C-2087-4ADE-A99F-39479A12AB53}">
      <dgm:prSet/>
      <dgm:spPr/>
      <dgm:t>
        <a:bodyPr/>
        <a:lstStyle/>
        <a:p>
          <a:endParaRPr lang="en-GB"/>
        </a:p>
      </dgm:t>
    </dgm:pt>
    <dgm:pt modelId="{F1A6FD73-0AFF-4749-A5AA-82DE9EACA954}" type="sibTrans" cxnId="{55D7F12C-2087-4ADE-A99F-39479A12AB53}">
      <dgm:prSet/>
      <dgm:spPr/>
      <dgm:t>
        <a:bodyPr/>
        <a:lstStyle/>
        <a:p>
          <a:endParaRPr lang="en-GB"/>
        </a:p>
      </dgm:t>
    </dgm:pt>
    <dgm:pt modelId="{64B7DAA6-D516-43FD-AF4F-F2B39EBFA639}">
      <dgm:prSet/>
      <dgm:spPr/>
      <dgm:t>
        <a:bodyPr/>
        <a:lstStyle/>
        <a:p>
          <a:r>
            <a:rPr lang="en-US"/>
            <a:t>This means :0000:0000:0000: can be written as :: instead.</a:t>
          </a:r>
          <a:endParaRPr lang="en-GB"/>
        </a:p>
      </dgm:t>
    </dgm:pt>
    <dgm:pt modelId="{795BD0AC-E596-481B-A5BA-A5C98B50CE6D}" type="parTrans" cxnId="{C63284CD-F475-4675-B780-6A4805ED188B}">
      <dgm:prSet/>
      <dgm:spPr/>
      <dgm:t>
        <a:bodyPr/>
        <a:lstStyle/>
        <a:p>
          <a:endParaRPr lang="en-GB"/>
        </a:p>
      </dgm:t>
    </dgm:pt>
    <dgm:pt modelId="{6B6AD024-96F4-4C5B-8F90-1D8D991BC4C6}" type="sibTrans" cxnId="{C63284CD-F475-4675-B780-6A4805ED188B}">
      <dgm:prSet/>
      <dgm:spPr/>
      <dgm:t>
        <a:bodyPr/>
        <a:lstStyle/>
        <a:p>
          <a:endParaRPr lang="en-GB"/>
        </a:p>
      </dgm:t>
    </dgm:pt>
    <dgm:pt modelId="{07544EB9-F7FB-41F6-A211-6B90F6072BD7}">
      <dgm:prSet/>
      <dgm:spPr/>
      <dgm:t>
        <a:bodyPr/>
        <a:lstStyle/>
        <a:p>
          <a:r>
            <a:rPr lang="en-US" dirty="0"/>
            <a:t>Using this method, the same address could be written as follows:</a:t>
          </a:r>
          <a:endParaRPr lang="en-GB" dirty="0"/>
        </a:p>
      </dgm:t>
    </dgm:pt>
    <dgm:pt modelId="{AF3B4C5F-3469-4C79-A016-884719BFD06A}" type="parTrans" cxnId="{B7D9A3CB-1126-4CD2-9A82-161B850AB03B}">
      <dgm:prSet/>
      <dgm:spPr/>
      <dgm:t>
        <a:bodyPr/>
        <a:lstStyle/>
        <a:p>
          <a:endParaRPr lang="en-GB"/>
        </a:p>
      </dgm:t>
    </dgm:pt>
    <dgm:pt modelId="{7A3D108B-9876-4B6B-A28A-6784CF8BD162}" type="sibTrans" cxnId="{B7D9A3CB-1126-4CD2-9A82-161B850AB03B}">
      <dgm:prSet/>
      <dgm:spPr/>
      <dgm:t>
        <a:bodyPr/>
        <a:lstStyle/>
        <a:p>
          <a:endParaRPr lang="en-GB"/>
        </a:p>
      </dgm:t>
    </dgm:pt>
    <dgm:pt modelId="{BD2B0FF3-2754-4966-A044-59F08FFDE67C}">
      <dgm:prSet/>
      <dgm:spPr/>
      <dgm:t>
        <a:bodyPr/>
        <a:lstStyle/>
        <a:p>
          <a:pPr algn="ctr">
            <a:buNone/>
          </a:pPr>
          <a:r>
            <a:rPr lang="en-US"/>
            <a:t>fe80::c249:3765:c0:9b22</a:t>
          </a:r>
          <a:endParaRPr lang="en-GB"/>
        </a:p>
      </dgm:t>
    </dgm:pt>
    <dgm:pt modelId="{B08061B8-958E-4117-BCE0-0BAD8FB2C001}" type="parTrans" cxnId="{8A632B1A-9E94-4A79-8E51-D49C2BF2AD4A}">
      <dgm:prSet/>
      <dgm:spPr/>
    </dgm:pt>
    <dgm:pt modelId="{BCBB2ECE-7F8E-48BA-B56C-8C025D0F41D2}" type="sibTrans" cxnId="{8A632B1A-9E94-4A79-8E51-D49C2BF2AD4A}">
      <dgm:prSet/>
      <dgm:spPr/>
    </dgm:pt>
    <dgm:pt modelId="{40A3BFD2-0343-4583-AE94-302D756CE9C6}" type="pres">
      <dgm:prSet presAssocID="{39B9E508-6C3F-475F-B7A0-CA16E20C045F}" presName="Name0" presStyleCnt="0">
        <dgm:presLayoutVars>
          <dgm:dir/>
          <dgm:animLvl val="lvl"/>
          <dgm:resizeHandles val="exact"/>
        </dgm:presLayoutVars>
      </dgm:prSet>
      <dgm:spPr/>
      <dgm:t>
        <a:bodyPr/>
        <a:lstStyle/>
        <a:p>
          <a:endParaRPr lang="en-US"/>
        </a:p>
      </dgm:t>
    </dgm:pt>
    <dgm:pt modelId="{640D48D5-A7E2-493B-AFB8-19FFC5C48662}" type="pres">
      <dgm:prSet presAssocID="{C2997AC3-2AAF-49D2-A22A-4A46BD4C38C2}" presName="linNode" presStyleCnt="0"/>
      <dgm:spPr/>
    </dgm:pt>
    <dgm:pt modelId="{5ACEB1CA-A7B5-418D-9E92-BC4CF9FBF7D0}" type="pres">
      <dgm:prSet presAssocID="{C2997AC3-2AAF-49D2-A22A-4A46BD4C38C2}" presName="parentText" presStyleLbl="node1" presStyleIdx="0" presStyleCnt="5">
        <dgm:presLayoutVars>
          <dgm:chMax val="1"/>
          <dgm:bulletEnabled val="1"/>
        </dgm:presLayoutVars>
      </dgm:prSet>
      <dgm:spPr/>
      <dgm:t>
        <a:bodyPr/>
        <a:lstStyle/>
        <a:p>
          <a:endParaRPr lang="en-US"/>
        </a:p>
      </dgm:t>
    </dgm:pt>
    <dgm:pt modelId="{CEC6E617-C0EC-4D88-B88C-6FCD76A8692E}" type="pres">
      <dgm:prSet presAssocID="{D9AFCEF6-1814-4DD8-AF83-E124D4019A4E}" presName="sp" presStyleCnt="0"/>
      <dgm:spPr/>
    </dgm:pt>
    <dgm:pt modelId="{8BA9D719-1008-4955-8A68-48239D5F47A3}" type="pres">
      <dgm:prSet presAssocID="{D878BFD5-2F45-496A-BB62-4E793CB090F0}" presName="linNode" presStyleCnt="0"/>
      <dgm:spPr/>
    </dgm:pt>
    <dgm:pt modelId="{70FAD2A0-E26C-4A50-81F2-80FEEBEEB2A5}" type="pres">
      <dgm:prSet presAssocID="{D878BFD5-2F45-496A-BB62-4E793CB090F0}" presName="parentText" presStyleLbl="node1" presStyleIdx="1" presStyleCnt="5">
        <dgm:presLayoutVars>
          <dgm:chMax val="1"/>
          <dgm:bulletEnabled val="1"/>
        </dgm:presLayoutVars>
      </dgm:prSet>
      <dgm:spPr/>
      <dgm:t>
        <a:bodyPr/>
        <a:lstStyle/>
        <a:p>
          <a:endParaRPr lang="en-US"/>
        </a:p>
      </dgm:t>
    </dgm:pt>
    <dgm:pt modelId="{DEB1CACA-76D3-4C6E-BE9A-A6098E507078}" type="pres">
      <dgm:prSet presAssocID="{95247B9E-83B3-4DDD-B385-4ACC0FC08466}" presName="sp" presStyleCnt="0"/>
      <dgm:spPr/>
    </dgm:pt>
    <dgm:pt modelId="{48A9427F-18C2-4071-89E6-CF81AD6FD75D}" type="pres">
      <dgm:prSet presAssocID="{58146F3C-76B8-496B-8EC4-34A2215203E0}" presName="linNode" presStyleCnt="0"/>
      <dgm:spPr/>
    </dgm:pt>
    <dgm:pt modelId="{43A49318-AEF7-4B79-958E-9E9B0F5FA333}" type="pres">
      <dgm:prSet presAssocID="{58146F3C-76B8-496B-8EC4-34A2215203E0}" presName="parentText" presStyleLbl="node1" presStyleIdx="2" presStyleCnt="5">
        <dgm:presLayoutVars>
          <dgm:chMax val="1"/>
          <dgm:bulletEnabled val="1"/>
        </dgm:presLayoutVars>
      </dgm:prSet>
      <dgm:spPr/>
      <dgm:t>
        <a:bodyPr/>
        <a:lstStyle/>
        <a:p>
          <a:endParaRPr lang="en-US"/>
        </a:p>
      </dgm:t>
    </dgm:pt>
    <dgm:pt modelId="{2F6A4D11-0F56-475E-8BD3-33E369BEA09D}" type="pres">
      <dgm:prSet presAssocID="{F1A6FD73-0AFF-4749-A5AA-82DE9EACA954}" presName="sp" presStyleCnt="0"/>
      <dgm:spPr/>
    </dgm:pt>
    <dgm:pt modelId="{CB73D0B2-3B95-4D62-ACC5-CDE09978F336}" type="pres">
      <dgm:prSet presAssocID="{64B7DAA6-D516-43FD-AF4F-F2B39EBFA639}" presName="linNode" presStyleCnt="0"/>
      <dgm:spPr/>
    </dgm:pt>
    <dgm:pt modelId="{931B41F8-3879-455C-9924-AEE8A01ECDB3}" type="pres">
      <dgm:prSet presAssocID="{64B7DAA6-D516-43FD-AF4F-F2B39EBFA639}" presName="parentText" presStyleLbl="node1" presStyleIdx="3" presStyleCnt="5">
        <dgm:presLayoutVars>
          <dgm:chMax val="1"/>
          <dgm:bulletEnabled val="1"/>
        </dgm:presLayoutVars>
      </dgm:prSet>
      <dgm:spPr/>
      <dgm:t>
        <a:bodyPr/>
        <a:lstStyle/>
        <a:p>
          <a:endParaRPr lang="en-US"/>
        </a:p>
      </dgm:t>
    </dgm:pt>
    <dgm:pt modelId="{A03CE995-2A86-401B-8226-0B6C20FBE8BB}" type="pres">
      <dgm:prSet presAssocID="{6B6AD024-96F4-4C5B-8F90-1D8D991BC4C6}" presName="sp" presStyleCnt="0"/>
      <dgm:spPr/>
    </dgm:pt>
    <dgm:pt modelId="{B1CD6384-7E82-40BA-85D8-0101D52AEAFD}" type="pres">
      <dgm:prSet presAssocID="{07544EB9-F7FB-41F6-A211-6B90F6072BD7}" presName="linNode" presStyleCnt="0"/>
      <dgm:spPr/>
    </dgm:pt>
    <dgm:pt modelId="{8092D1D1-8F1D-4227-AB11-4402FA20B6DE}" type="pres">
      <dgm:prSet presAssocID="{07544EB9-F7FB-41F6-A211-6B90F6072BD7}" presName="parentText" presStyleLbl="node1" presStyleIdx="4" presStyleCnt="5">
        <dgm:presLayoutVars>
          <dgm:chMax val="1"/>
          <dgm:bulletEnabled val="1"/>
        </dgm:presLayoutVars>
      </dgm:prSet>
      <dgm:spPr/>
      <dgm:t>
        <a:bodyPr/>
        <a:lstStyle/>
        <a:p>
          <a:endParaRPr lang="en-US"/>
        </a:p>
      </dgm:t>
    </dgm:pt>
    <dgm:pt modelId="{A35944EB-2D27-47D9-8C1C-09A310B9B2CE}" type="pres">
      <dgm:prSet presAssocID="{07544EB9-F7FB-41F6-A211-6B90F6072BD7}" presName="descendantText" presStyleLbl="alignAccFollowNode1" presStyleIdx="0" presStyleCnt="1">
        <dgm:presLayoutVars>
          <dgm:bulletEnabled val="1"/>
        </dgm:presLayoutVars>
      </dgm:prSet>
      <dgm:spPr/>
      <dgm:t>
        <a:bodyPr/>
        <a:lstStyle/>
        <a:p>
          <a:endParaRPr lang="en-US"/>
        </a:p>
      </dgm:t>
    </dgm:pt>
  </dgm:ptLst>
  <dgm:cxnLst>
    <dgm:cxn modelId="{55D7F12C-2087-4ADE-A99F-39479A12AB53}" srcId="{39B9E508-6C3F-475F-B7A0-CA16E20C045F}" destId="{58146F3C-76B8-496B-8EC4-34A2215203E0}" srcOrd="2" destOrd="0" parTransId="{37665CEB-1E32-4C50-9F4E-AFE057D8E7E9}" sibTransId="{F1A6FD73-0AFF-4749-A5AA-82DE9EACA954}"/>
    <dgm:cxn modelId="{528DE8FF-DE67-422F-BE0F-00AADABC8A97}" srcId="{39B9E508-6C3F-475F-B7A0-CA16E20C045F}" destId="{C2997AC3-2AAF-49D2-A22A-4A46BD4C38C2}" srcOrd="0" destOrd="0" parTransId="{4E42A9FD-6AB1-4954-ADE9-249789136A1E}" sibTransId="{D9AFCEF6-1814-4DD8-AF83-E124D4019A4E}"/>
    <dgm:cxn modelId="{A91751B3-DDBE-4202-B10F-367109FFEDE3}" type="presOf" srcId="{BD2B0FF3-2754-4966-A044-59F08FFDE67C}" destId="{A35944EB-2D27-47D9-8C1C-09A310B9B2CE}" srcOrd="0" destOrd="0" presId="urn:microsoft.com/office/officeart/2005/8/layout/vList5"/>
    <dgm:cxn modelId="{8A632B1A-9E94-4A79-8E51-D49C2BF2AD4A}" srcId="{07544EB9-F7FB-41F6-A211-6B90F6072BD7}" destId="{BD2B0FF3-2754-4966-A044-59F08FFDE67C}" srcOrd="0" destOrd="0" parTransId="{B08061B8-958E-4117-BCE0-0BAD8FB2C001}" sibTransId="{BCBB2ECE-7F8E-48BA-B56C-8C025D0F41D2}"/>
    <dgm:cxn modelId="{FEB0DB35-7609-4441-BEEF-D24FC389F171}" type="presOf" srcId="{58146F3C-76B8-496B-8EC4-34A2215203E0}" destId="{43A49318-AEF7-4B79-958E-9E9B0F5FA333}" srcOrd="0" destOrd="0" presId="urn:microsoft.com/office/officeart/2005/8/layout/vList5"/>
    <dgm:cxn modelId="{5FF57A20-F5D1-46A8-93F8-A1D6FE765388}" type="presOf" srcId="{C2997AC3-2AAF-49D2-A22A-4A46BD4C38C2}" destId="{5ACEB1CA-A7B5-418D-9E92-BC4CF9FBF7D0}" srcOrd="0" destOrd="0" presId="urn:microsoft.com/office/officeart/2005/8/layout/vList5"/>
    <dgm:cxn modelId="{B7D9A3CB-1126-4CD2-9A82-161B850AB03B}" srcId="{39B9E508-6C3F-475F-B7A0-CA16E20C045F}" destId="{07544EB9-F7FB-41F6-A211-6B90F6072BD7}" srcOrd="4" destOrd="0" parTransId="{AF3B4C5F-3469-4C79-A016-884719BFD06A}" sibTransId="{7A3D108B-9876-4B6B-A28A-6784CF8BD162}"/>
    <dgm:cxn modelId="{C63284CD-F475-4675-B780-6A4805ED188B}" srcId="{39B9E508-6C3F-475F-B7A0-CA16E20C045F}" destId="{64B7DAA6-D516-43FD-AF4F-F2B39EBFA639}" srcOrd="3" destOrd="0" parTransId="{795BD0AC-E596-481B-A5BA-A5C98B50CE6D}" sibTransId="{6B6AD024-96F4-4C5B-8F90-1D8D991BC4C6}"/>
    <dgm:cxn modelId="{043310B5-B047-4128-9EE9-53DA275F2010}" type="presOf" srcId="{07544EB9-F7FB-41F6-A211-6B90F6072BD7}" destId="{8092D1D1-8F1D-4227-AB11-4402FA20B6DE}" srcOrd="0" destOrd="0" presId="urn:microsoft.com/office/officeart/2005/8/layout/vList5"/>
    <dgm:cxn modelId="{CF2AE87C-FBBA-40D6-8E70-D40ED4F03B23}" srcId="{39B9E508-6C3F-475F-B7A0-CA16E20C045F}" destId="{D878BFD5-2F45-496A-BB62-4E793CB090F0}" srcOrd="1" destOrd="0" parTransId="{ACF68C9B-70E4-4ACC-8CF7-323236CEBED5}" sibTransId="{95247B9E-83B3-4DDD-B385-4ACC0FC08466}"/>
    <dgm:cxn modelId="{14593B4F-05BC-4A89-BA9F-F612548D9202}" type="presOf" srcId="{64B7DAA6-D516-43FD-AF4F-F2B39EBFA639}" destId="{931B41F8-3879-455C-9924-AEE8A01ECDB3}" srcOrd="0" destOrd="0" presId="urn:microsoft.com/office/officeart/2005/8/layout/vList5"/>
    <dgm:cxn modelId="{274C6442-9F37-4238-8782-915816A21141}" type="presOf" srcId="{D878BFD5-2F45-496A-BB62-4E793CB090F0}" destId="{70FAD2A0-E26C-4A50-81F2-80FEEBEEB2A5}" srcOrd="0" destOrd="0" presId="urn:microsoft.com/office/officeart/2005/8/layout/vList5"/>
    <dgm:cxn modelId="{BD661848-A0E7-4579-9567-C95C09067F3D}" type="presOf" srcId="{39B9E508-6C3F-475F-B7A0-CA16E20C045F}" destId="{40A3BFD2-0343-4583-AE94-302D756CE9C6}" srcOrd="0" destOrd="0" presId="urn:microsoft.com/office/officeart/2005/8/layout/vList5"/>
    <dgm:cxn modelId="{FA52C058-6773-4984-AFB6-3C12AB547B62}" type="presParOf" srcId="{40A3BFD2-0343-4583-AE94-302D756CE9C6}" destId="{640D48D5-A7E2-493B-AFB8-19FFC5C48662}" srcOrd="0" destOrd="0" presId="urn:microsoft.com/office/officeart/2005/8/layout/vList5"/>
    <dgm:cxn modelId="{D2EB63F2-F731-4214-9F10-05A65F8E6C18}" type="presParOf" srcId="{640D48D5-A7E2-493B-AFB8-19FFC5C48662}" destId="{5ACEB1CA-A7B5-418D-9E92-BC4CF9FBF7D0}" srcOrd="0" destOrd="0" presId="urn:microsoft.com/office/officeart/2005/8/layout/vList5"/>
    <dgm:cxn modelId="{77D77DC5-BA47-431F-9ACF-7BD45A48726F}" type="presParOf" srcId="{40A3BFD2-0343-4583-AE94-302D756CE9C6}" destId="{CEC6E617-C0EC-4D88-B88C-6FCD76A8692E}" srcOrd="1" destOrd="0" presId="urn:microsoft.com/office/officeart/2005/8/layout/vList5"/>
    <dgm:cxn modelId="{5E3832F7-FCF8-4DEB-91EF-63D04364ADD5}" type="presParOf" srcId="{40A3BFD2-0343-4583-AE94-302D756CE9C6}" destId="{8BA9D719-1008-4955-8A68-48239D5F47A3}" srcOrd="2" destOrd="0" presId="urn:microsoft.com/office/officeart/2005/8/layout/vList5"/>
    <dgm:cxn modelId="{D621E536-35C7-482F-9BD0-3628AD5BE2BD}" type="presParOf" srcId="{8BA9D719-1008-4955-8A68-48239D5F47A3}" destId="{70FAD2A0-E26C-4A50-81F2-80FEEBEEB2A5}" srcOrd="0" destOrd="0" presId="urn:microsoft.com/office/officeart/2005/8/layout/vList5"/>
    <dgm:cxn modelId="{DF30AF5D-5C8E-4F23-977E-23FE2D7867F1}" type="presParOf" srcId="{40A3BFD2-0343-4583-AE94-302D756CE9C6}" destId="{DEB1CACA-76D3-4C6E-BE9A-A6098E507078}" srcOrd="3" destOrd="0" presId="urn:microsoft.com/office/officeart/2005/8/layout/vList5"/>
    <dgm:cxn modelId="{C256D583-CF6A-4B61-ADD6-30371611D5EB}" type="presParOf" srcId="{40A3BFD2-0343-4583-AE94-302D756CE9C6}" destId="{48A9427F-18C2-4071-89E6-CF81AD6FD75D}" srcOrd="4" destOrd="0" presId="urn:microsoft.com/office/officeart/2005/8/layout/vList5"/>
    <dgm:cxn modelId="{BDFA8782-F16A-4C66-9871-444B9B8A0300}" type="presParOf" srcId="{48A9427F-18C2-4071-89E6-CF81AD6FD75D}" destId="{43A49318-AEF7-4B79-958E-9E9B0F5FA333}" srcOrd="0" destOrd="0" presId="urn:microsoft.com/office/officeart/2005/8/layout/vList5"/>
    <dgm:cxn modelId="{1105CD3F-C77B-4422-8047-9A3696269A39}" type="presParOf" srcId="{40A3BFD2-0343-4583-AE94-302D756CE9C6}" destId="{2F6A4D11-0F56-475E-8BD3-33E369BEA09D}" srcOrd="5" destOrd="0" presId="urn:microsoft.com/office/officeart/2005/8/layout/vList5"/>
    <dgm:cxn modelId="{25F2DF2F-59FF-4610-A6F8-11AEA4E1CD75}" type="presParOf" srcId="{40A3BFD2-0343-4583-AE94-302D756CE9C6}" destId="{CB73D0B2-3B95-4D62-ACC5-CDE09978F336}" srcOrd="6" destOrd="0" presId="urn:microsoft.com/office/officeart/2005/8/layout/vList5"/>
    <dgm:cxn modelId="{74203118-A1DA-4DB7-B19D-1F74D79083B1}" type="presParOf" srcId="{CB73D0B2-3B95-4D62-ACC5-CDE09978F336}" destId="{931B41F8-3879-455C-9924-AEE8A01ECDB3}" srcOrd="0" destOrd="0" presId="urn:microsoft.com/office/officeart/2005/8/layout/vList5"/>
    <dgm:cxn modelId="{94056F26-A676-4669-9101-36FA4D0D7756}" type="presParOf" srcId="{40A3BFD2-0343-4583-AE94-302D756CE9C6}" destId="{A03CE995-2A86-401B-8226-0B6C20FBE8BB}" srcOrd="7" destOrd="0" presId="urn:microsoft.com/office/officeart/2005/8/layout/vList5"/>
    <dgm:cxn modelId="{51A97649-C637-4D4E-8E7D-F0CC8AEA39E4}" type="presParOf" srcId="{40A3BFD2-0343-4583-AE94-302D756CE9C6}" destId="{B1CD6384-7E82-40BA-85D8-0101D52AEAFD}" srcOrd="8" destOrd="0" presId="urn:microsoft.com/office/officeart/2005/8/layout/vList5"/>
    <dgm:cxn modelId="{1E2BF7EB-79A1-4754-8D44-33AFAB9AF137}" type="presParOf" srcId="{B1CD6384-7E82-40BA-85D8-0101D52AEAFD}" destId="{8092D1D1-8F1D-4227-AB11-4402FA20B6DE}" srcOrd="0" destOrd="0" presId="urn:microsoft.com/office/officeart/2005/8/layout/vList5"/>
    <dgm:cxn modelId="{85465312-F5C8-4263-8B9A-FA2A6AFDEA11}" type="presParOf" srcId="{B1CD6384-7E82-40BA-85D8-0101D52AEAFD}" destId="{A35944EB-2D27-47D9-8C1C-09A310B9B2C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2DE13-89DF-4E6D-93A9-1C21860E0647}">
      <dsp:nvSpPr>
        <dsp:cNvPr id="0" name=""/>
        <dsp:cNvSpPr/>
      </dsp:nvSpPr>
      <dsp:spPr>
        <a:xfrm rot="10800000">
          <a:off x="2477933" y="1504"/>
          <a:ext cx="7707629" cy="214615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6393" tIns="220980" rIns="412496" bIns="220980" numCol="1" spcCol="1270" anchor="ctr" anchorCtr="0">
          <a:noAutofit/>
        </a:bodyPr>
        <a:lstStyle/>
        <a:p>
          <a:pPr lvl="0" algn="ctr" defTabSz="2578100">
            <a:lnSpc>
              <a:spcPct val="90000"/>
            </a:lnSpc>
            <a:spcBef>
              <a:spcPct val="0"/>
            </a:spcBef>
            <a:spcAft>
              <a:spcPct val="35000"/>
            </a:spcAft>
          </a:pPr>
          <a:r>
            <a:rPr lang="en-GB" sz="5800" kern="1200"/>
            <a:t>Comply with local fire codes</a:t>
          </a:r>
        </a:p>
      </dsp:txBody>
      <dsp:txXfrm rot="10800000">
        <a:off x="3014471" y="1504"/>
        <a:ext cx="7171091" cy="2146152"/>
      </dsp:txXfrm>
    </dsp:sp>
    <dsp:sp modelId="{EC34BFF9-A184-4C83-A13A-F7F517BB64E5}">
      <dsp:nvSpPr>
        <dsp:cNvPr id="0" name=""/>
        <dsp:cNvSpPr/>
      </dsp:nvSpPr>
      <dsp:spPr>
        <a:xfrm>
          <a:off x="1404857" y="1504"/>
          <a:ext cx="2146152" cy="214615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18AD5A-15B4-4E80-946F-8DA96C104643}">
      <dsp:nvSpPr>
        <dsp:cNvPr id="0" name=""/>
        <dsp:cNvSpPr/>
      </dsp:nvSpPr>
      <dsp:spPr>
        <a:xfrm rot="10800000">
          <a:off x="2477933" y="2788299"/>
          <a:ext cx="7707629" cy="214615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6393" tIns="220980" rIns="412496" bIns="220980" numCol="1" spcCol="1270" anchor="ctr" anchorCtr="0">
          <a:noAutofit/>
        </a:bodyPr>
        <a:lstStyle/>
        <a:p>
          <a:pPr lvl="0" algn="ctr" defTabSz="2578100">
            <a:lnSpc>
              <a:spcPct val="90000"/>
            </a:lnSpc>
            <a:spcBef>
              <a:spcPct val="0"/>
            </a:spcBef>
            <a:spcAft>
              <a:spcPct val="35000"/>
            </a:spcAft>
          </a:pPr>
          <a:r>
            <a:rPr lang="en-GB" sz="5800" kern="1200"/>
            <a:t>Know what to do in the event of a fire</a:t>
          </a:r>
        </a:p>
      </dsp:txBody>
      <dsp:txXfrm rot="10800000">
        <a:off x="3014471" y="2788299"/>
        <a:ext cx="7171091" cy="2146152"/>
      </dsp:txXfrm>
    </dsp:sp>
    <dsp:sp modelId="{6D969376-F07D-484C-868D-02F66E91B48D}">
      <dsp:nvSpPr>
        <dsp:cNvPr id="0" name=""/>
        <dsp:cNvSpPr/>
      </dsp:nvSpPr>
      <dsp:spPr>
        <a:xfrm>
          <a:off x="1404857" y="2788299"/>
          <a:ext cx="2146152" cy="2146152"/>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EB1CA-A7B5-418D-9E92-BC4CF9FBF7D0}">
      <dsp:nvSpPr>
        <dsp:cNvPr id="0" name=""/>
        <dsp:cNvSpPr/>
      </dsp:nvSpPr>
      <dsp:spPr>
        <a:xfrm>
          <a:off x="0" y="2375"/>
          <a:ext cx="4172551" cy="1038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a:t>Leading zeros in a group don't need to be displayed, so :00c0: can be displayed as :c0: instead. </a:t>
          </a:r>
          <a:endParaRPr lang="en-GB" sz="2000" kern="1200"/>
        </a:p>
      </dsp:txBody>
      <dsp:txXfrm>
        <a:off x="50693" y="53068"/>
        <a:ext cx="4071165" cy="937071"/>
      </dsp:txXfrm>
    </dsp:sp>
    <dsp:sp modelId="{70FAD2A0-E26C-4A50-81F2-80FEEBEEB2A5}">
      <dsp:nvSpPr>
        <dsp:cNvPr id="0" name=""/>
        <dsp:cNvSpPr/>
      </dsp:nvSpPr>
      <dsp:spPr>
        <a:xfrm>
          <a:off x="0" y="1092755"/>
          <a:ext cx="4172551" cy="1038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a:t>A group consisting entirely of zeros can be displayed as :0: </a:t>
          </a:r>
          <a:endParaRPr lang="en-GB" sz="2000" kern="1200"/>
        </a:p>
      </dsp:txBody>
      <dsp:txXfrm>
        <a:off x="50693" y="1143448"/>
        <a:ext cx="4071165" cy="937071"/>
      </dsp:txXfrm>
    </dsp:sp>
    <dsp:sp modelId="{43A49318-AEF7-4B79-958E-9E9B0F5FA333}">
      <dsp:nvSpPr>
        <dsp:cNvPr id="0" name=""/>
        <dsp:cNvSpPr/>
      </dsp:nvSpPr>
      <dsp:spPr>
        <a:xfrm>
          <a:off x="0" y="2183135"/>
          <a:ext cx="4172551" cy="1038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a:t>Once per address, multiple consecutive groups of zeros can be replaced with a double-colon. </a:t>
          </a:r>
          <a:endParaRPr lang="en-GB" sz="2000" kern="1200"/>
        </a:p>
      </dsp:txBody>
      <dsp:txXfrm>
        <a:off x="50693" y="2233828"/>
        <a:ext cx="4071165" cy="937071"/>
      </dsp:txXfrm>
    </dsp:sp>
    <dsp:sp modelId="{931B41F8-3879-455C-9924-AEE8A01ECDB3}">
      <dsp:nvSpPr>
        <dsp:cNvPr id="0" name=""/>
        <dsp:cNvSpPr/>
      </dsp:nvSpPr>
      <dsp:spPr>
        <a:xfrm>
          <a:off x="0" y="3273516"/>
          <a:ext cx="4172551" cy="1038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a:t>This means :0000:0000:0000: can be written as :: instead.</a:t>
          </a:r>
          <a:endParaRPr lang="en-GB" sz="2000" kern="1200"/>
        </a:p>
      </dsp:txBody>
      <dsp:txXfrm>
        <a:off x="50693" y="3324209"/>
        <a:ext cx="4071165" cy="937071"/>
      </dsp:txXfrm>
    </dsp:sp>
    <dsp:sp modelId="{A35944EB-2D27-47D9-8C1C-09A310B9B2CE}">
      <dsp:nvSpPr>
        <dsp:cNvPr id="0" name=""/>
        <dsp:cNvSpPr/>
      </dsp:nvSpPr>
      <dsp:spPr>
        <a:xfrm rot="5400000">
          <a:off x="7466103" y="1174190"/>
          <a:ext cx="830765" cy="741786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80010" rIns="160020" bIns="80010" numCol="1" spcCol="1270" anchor="ctr" anchorCtr="0">
          <a:noAutofit/>
        </a:bodyPr>
        <a:lstStyle/>
        <a:p>
          <a:pPr marL="285750" lvl="1" indent="-285750" algn="ctr" defTabSz="1866900">
            <a:lnSpc>
              <a:spcPct val="90000"/>
            </a:lnSpc>
            <a:spcBef>
              <a:spcPct val="0"/>
            </a:spcBef>
            <a:spcAft>
              <a:spcPct val="15000"/>
            </a:spcAft>
            <a:buChar char="••"/>
          </a:pPr>
          <a:r>
            <a:rPr lang="en-US" sz="4200" kern="1200"/>
            <a:t>fe80::c249:3765:c0:9b22</a:t>
          </a:r>
          <a:endParaRPr lang="en-GB" sz="4200" kern="1200"/>
        </a:p>
      </dsp:txBody>
      <dsp:txXfrm rot="-5400000">
        <a:off x="4172552" y="4508297"/>
        <a:ext cx="7377314" cy="749655"/>
      </dsp:txXfrm>
    </dsp:sp>
    <dsp:sp modelId="{8092D1D1-8F1D-4227-AB11-4402FA20B6DE}">
      <dsp:nvSpPr>
        <dsp:cNvPr id="0" name=""/>
        <dsp:cNvSpPr/>
      </dsp:nvSpPr>
      <dsp:spPr>
        <a:xfrm>
          <a:off x="0" y="4363896"/>
          <a:ext cx="4172551" cy="1038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a:t>Using this method, the same address could be written as follows:</a:t>
          </a:r>
          <a:endParaRPr lang="en-GB" sz="2000" kern="1200" dirty="0"/>
        </a:p>
      </dsp:txBody>
      <dsp:txXfrm>
        <a:off x="50693" y="4414589"/>
        <a:ext cx="4071165" cy="93707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E0D85-B2A1-44F5-BD43-B01260D65C63}" type="datetimeFigureOut">
              <a:rPr lang="en-GB" smtClean="0"/>
              <a:t>02/12/2020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3BF3-1C9F-4E97-A389-87C46E86DE4C}" type="slidenum">
              <a:rPr lang="en-GB" smtClean="0"/>
              <a:t>‹#›</a:t>
            </a:fld>
            <a:endParaRPr lang="en-GB"/>
          </a:p>
        </p:txBody>
      </p:sp>
    </p:spTree>
    <p:extLst>
      <p:ext uri="{BB962C8B-B14F-4D97-AF65-F5344CB8AC3E}">
        <p14:creationId xmlns:p14="http://schemas.microsoft.com/office/powerpoint/2010/main" val="3097424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Terminators are simple devices that electrically terminate RF coaxial ports. BNC terminator absorbs the electrical energy of the signal as it reaches the ends of cable and avoids reflection of signals.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practice of ending a transmission line with a device that matches the characteristic impedance of the line. This is intended to prevent signals from reflecting off the end of the transmission line. Reflections at the ends of unterminated transmission lines cause distortion</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3</a:t>
            </a:fld>
            <a:endParaRPr lang="en-GB"/>
          </a:p>
        </p:txBody>
      </p:sp>
    </p:spTree>
    <p:extLst>
      <p:ext uri="{BB962C8B-B14F-4D97-AF65-F5344CB8AC3E}">
        <p14:creationId xmlns:p14="http://schemas.microsoft.com/office/powerpoint/2010/main" val="1710698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 – Subscriber Connector</a:t>
            </a:r>
          </a:p>
          <a:p>
            <a:endParaRPr lang="en-GB" dirty="0"/>
          </a:p>
          <a:p>
            <a:r>
              <a:rPr lang="en-GB" dirty="0"/>
              <a:t>The ST (straight tip connector) historically has been the most commonly used connector in the industry up to several years ago, it was not originally recognized by the standards but was added because of it’s prevalence in the industry.</a:t>
            </a:r>
          </a:p>
          <a:p>
            <a:endParaRPr lang="en-GB" dirty="0"/>
          </a:p>
          <a:p>
            <a:r>
              <a:rPr lang="en-GB" dirty="0"/>
              <a:t>The duplex SC (subscriber connector) was the first connector to be recognized by the TIA/EIA fibre standards because of it’s ease of inter-</a:t>
            </a:r>
            <a:r>
              <a:rPr lang="en-GB" dirty="0" err="1"/>
              <a:t>connectability</a:t>
            </a:r>
            <a:r>
              <a:rPr lang="en-GB" dirty="0"/>
              <a:t> and it represents a complete link (1 connector for TX the other for RX).</a:t>
            </a:r>
          </a:p>
          <a:p>
            <a:endParaRPr lang="en-GB" dirty="0"/>
          </a:p>
          <a:p>
            <a:r>
              <a:rPr lang="en-GB" dirty="0"/>
              <a:t>The new standard in fibre connectors is the LC (Lucent connector). These are small form factor (SFF) connectors that take up less space in a fibre panel.</a:t>
            </a:r>
          </a:p>
        </p:txBody>
      </p:sp>
      <p:sp>
        <p:nvSpPr>
          <p:cNvPr id="4" name="Slide Number Placeholder 3"/>
          <p:cNvSpPr>
            <a:spLocks noGrp="1"/>
          </p:cNvSpPr>
          <p:nvPr>
            <p:ph type="sldNum" sz="quarter" idx="5"/>
          </p:nvPr>
        </p:nvSpPr>
        <p:spPr/>
        <p:txBody>
          <a:bodyPr/>
          <a:lstStyle/>
          <a:p>
            <a:fld id="{60960939-FE35-4225-A625-94D09636AB66}" type="slidenum">
              <a:rPr lang="en-GB" smtClean="0"/>
              <a:t>21</a:t>
            </a:fld>
            <a:endParaRPr lang="en-GB"/>
          </a:p>
        </p:txBody>
      </p:sp>
    </p:spTree>
    <p:extLst>
      <p:ext uri="{BB962C8B-B14F-4D97-AF65-F5344CB8AC3E}">
        <p14:creationId xmlns:p14="http://schemas.microsoft.com/office/powerpoint/2010/main" val="2509926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 gigabit interface converter (GBIC) is a transceiver that converts electric currents (digital highs and lows) to optical signals, and optical signals to digital electric currents.</a:t>
            </a:r>
          </a:p>
          <a:p>
            <a:r>
              <a:rPr lang="en-GB" b="0" dirty="0"/>
              <a:t>The GBIC is typically employed in fibre optic and Ethernet systems as an interface for high-speed networking.</a:t>
            </a:r>
          </a:p>
          <a:p>
            <a:endParaRPr lang="en-GB" b="0" dirty="0"/>
          </a:p>
          <a:p>
            <a:r>
              <a:rPr lang="en-GB" b="0" dirty="0"/>
              <a:t>A smaller variation of the GBIC called the small form-factor pluggable transceiver (SFP), also known as mini-GBIC, has the same functionality but in a smaller form factor. It largely made the GBIC obsolete.</a:t>
            </a:r>
          </a:p>
        </p:txBody>
      </p:sp>
      <p:sp>
        <p:nvSpPr>
          <p:cNvPr id="4" name="Slide Number Placeholder 3"/>
          <p:cNvSpPr>
            <a:spLocks noGrp="1"/>
          </p:cNvSpPr>
          <p:nvPr>
            <p:ph type="sldNum" sz="quarter" idx="5"/>
          </p:nvPr>
        </p:nvSpPr>
        <p:spPr/>
        <p:txBody>
          <a:bodyPr/>
          <a:lstStyle/>
          <a:p>
            <a:fld id="{60960939-FE35-4225-A625-94D09636AB66}" type="slidenum">
              <a:rPr lang="en-GB" smtClean="0"/>
              <a:t>23</a:t>
            </a:fld>
            <a:endParaRPr lang="en-GB"/>
          </a:p>
        </p:txBody>
      </p:sp>
    </p:spTree>
    <p:extLst>
      <p:ext uri="{BB962C8B-B14F-4D97-AF65-F5344CB8AC3E}">
        <p14:creationId xmlns:p14="http://schemas.microsoft.com/office/powerpoint/2010/main" val="3328983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Gigabit Ethernet is the fastest widely adopted standard today.</a:t>
            </a:r>
          </a:p>
          <a:p>
            <a:r>
              <a:rPr lang="en-US" dirty="0"/>
              <a:t>The primary copper standard is 10GBASE-T, which has a 55m range over Cat6 cables, and 100m on Cat6a or higher. There are also shorter-distance standards used on backplane-based blade servers.</a:t>
            </a:r>
          </a:p>
          <a:p>
            <a:r>
              <a:rPr lang="en-US" dirty="0"/>
              <a:t>There is a wide range of 10 gigabit optical standards, varying by fiber type and wavelength. For example, 10GBASE-SR operates at up to 400m over MMF at 850nm, while -ER operates at up to 40km over SMF at 1550nm.</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38</a:t>
            </a:fld>
            <a:endParaRPr lang="en-GB"/>
          </a:p>
        </p:txBody>
      </p:sp>
    </p:spTree>
    <p:extLst>
      <p:ext uri="{BB962C8B-B14F-4D97-AF65-F5344CB8AC3E}">
        <p14:creationId xmlns:p14="http://schemas.microsoft.com/office/powerpoint/2010/main" val="1305909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IEEE 1905.1-2013 standard defines convergent networks carrying Ethernet traffic over multiple media types.</a:t>
            </a:r>
          </a:p>
          <a:p>
            <a:endParaRPr lang="en-US" dirty="0"/>
          </a:p>
          <a:p>
            <a:r>
              <a:rPr lang="en-US" i="1" dirty="0"/>
              <a:t>Ethernet over power line</a:t>
            </a:r>
            <a:r>
              <a:rPr lang="en-US" dirty="0"/>
              <a:t> is available in listed speeds up to the 1 Gbps range, but in practice speeds tend to be lower. It's still generally faster and longer range than home Wi-Fi networks while not needing any custom cabling.</a:t>
            </a:r>
          </a:p>
          <a:p>
            <a:endParaRPr lang="en-US" dirty="0"/>
          </a:p>
          <a:p>
            <a:r>
              <a:rPr lang="en-US" dirty="0"/>
              <a:t>Carrier Ethernet is usually used by ISPs on the neighborhood or citywide level over Gigabit or faster optical links. One standard used for Carrier Ethernet is </a:t>
            </a:r>
            <a:r>
              <a:rPr lang="en-US" i="1" dirty="0"/>
              <a:t>10GBASE-SW</a:t>
            </a:r>
            <a:r>
              <a:rPr lang="en-US" dirty="0"/>
              <a:t>, which is similar to -SR but is carried by optical WAN networks using SONET (</a:t>
            </a:r>
            <a:r>
              <a:rPr lang="en-GB" dirty="0"/>
              <a:t>Synchronous optical networking)</a:t>
            </a:r>
            <a:r>
              <a:rPr lang="en-US" dirty="0"/>
              <a:t>.</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39</a:t>
            </a:fld>
            <a:endParaRPr lang="en-GB"/>
          </a:p>
        </p:txBody>
      </p:sp>
    </p:spTree>
    <p:extLst>
      <p:ext uri="{BB962C8B-B14F-4D97-AF65-F5344CB8AC3E}">
        <p14:creationId xmlns:p14="http://schemas.microsoft.com/office/powerpoint/2010/main" val="3396983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physical network is just what it sounds like: the network of interface cards, network hardware, cables, and so on that you can see when you look around the building.</a:t>
            </a:r>
          </a:p>
          <a:p>
            <a:r>
              <a:rPr lang="en-US" dirty="0"/>
              <a:t>The logical network is the information carried by the physical network, and the paths the information follows.</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64</a:t>
            </a:fld>
            <a:endParaRPr lang="en-GB"/>
          </a:p>
        </p:txBody>
      </p:sp>
    </p:spTree>
    <p:extLst>
      <p:ext uri="{BB962C8B-B14F-4D97-AF65-F5344CB8AC3E}">
        <p14:creationId xmlns:p14="http://schemas.microsoft.com/office/powerpoint/2010/main" val="2154745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Campus Area Network (CAN)</a:t>
            </a:r>
          </a:p>
          <a:p>
            <a:r>
              <a:rPr lang="en-GB" b="0" dirty="0"/>
              <a:t>A campus area network (CAN) is a network of multiple interconnected local area networks (LAN) in a limited geographical area. A CAN is smaller than a wide area network (WAN) or metropolitan area network (MAN). A CAN is also known as a corporate area network (CAN).</a:t>
            </a:r>
          </a:p>
          <a:p>
            <a:endParaRPr lang="en-US" b="0" dirty="0"/>
          </a:p>
          <a:p>
            <a:r>
              <a:rPr lang="en-US" b="1" dirty="0"/>
              <a:t>Metropolitan Area Network (MAN)</a:t>
            </a:r>
          </a:p>
          <a:p>
            <a:r>
              <a:rPr lang="en-GB" b="0" dirty="0"/>
              <a:t>A metropolitan area network (MAN) is a network that interconnects users with computer resources in a geographic area or region larger than that covered by even a large local area network (LAN) but smaller than the area covered by a wide area network (WAN).</a:t>
            </a:r>
          </a:p>
          <a:p>
            <a:endParaRPr lang="en-US" b="0" dirty="0"/>
          </a:p>
          <a:p>
            <a:r>
              <a:rPr lang="en-US" b="1" dirty="0"/>
              <a:t>Personal Area Network (PAN)</a:t>
            </a:r>
          </a:p>
          <a:p>
            <a:r>
              <a:rPr lang="en-GB" b="0" dirty="0"/>
              <a:t>A personal area network, or PAN, is a computer network that enables communication between computer devices near a person. PANs can be wired, such as USB or FireWire, or they can be wireless, such as infrared, ZigBee, Bluetooth and ultrawideband, or UWB. The range of a PAN typically is a few meters.</a:t>
            </a:r>
            <a:endParaRPr lang="en-US" b="0" dirty="0"/>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81</a:t>
            </a:fld>
            <a:endParaRPr lang="en-GB"/>
          </a:p>
        </p:txBody>
      </p:sp>
    </p:spTree>
    <p:extLst>
      <p:ext uri="{BB962C8B-B14F-4D97-AF65-F5344CB8AC3E}">
        <p14:creationId xmlns:p14="http://schemas.microsoft.com/office/powerpoint/2010/main" val="3333317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Electricity can shock you badly, damage you, or even kill you. Keep the networking closet or room clear of clutter. Never use frayed cords. Use the same skills you use to avoid getting shocked by electricity in everyday life. Use common sense.</a:t>
            </a:r>
          </a:p>
          <a:p>
            <a:endParaRPr lang="en-GB" dirty="0"/>
          </a:p>
          <a:p>
            <a:r>
              <a:rPr lang="en-GB" dirty="0"/>
              <a:t>Use properly grounded circuits. This is more a data safety issue than a personal safety issue. Poorly grounded circuits can create a ground loop—where a voltage differential exists between two parts of your network. This can cause data to become unreadable. Improper grounding also exposes equipment to more risk from power surges. Electrostatic discharge (ESD)—the passage of a static electrical charge from one item to another—can damage or destroy computing equipment. It’s important to wear a properly connected anti-ESD wrist strap when replacing a NIC or doing anything inside a workstation</a:t>
            </a:r>
          </a:p>
        </p:txBody>
      </p:sp>
      <p:sp>
        <p:nvSpPr>
          <p:cNvPr id="4" name="Slide Number Placeholder 3"/>
          <p:cNvSpPr>
            <a:spLocks noGrp="1"/>
          </p:cNvSpPr>
          <p:nvPr>
            <p:ph type="sldNum" sz="quarter" idx="5"/>
          </p:nvPr>
        </p:nvSpPr>
        <p:spPr/>
        <p:txBody>
          <a:bodyPr/>
          <a:lstStyle/>
          <a:p>
            <a:fld id="{60960939-FE35-4225-A625-94D09636AB66}" type="slidenum">
              <a:rPr lang="en-GB" smtClean="0"/>
              <a:t>83</a:t>
            </a:fld>
            <a:endParaRPr lang="en-GB"/>
          </a:p>
        </p:txBody>
      </p:sp>
    </p:spTree>
    <p:extLst>
      <p:ext uri="{BB962C8B-B14F-4D97-AF65-F5344CB8AC3E}">
        <p14:creationId xmlns:p14="http://schemas.microsoft.com/office/powerpoint/2010/main" val="4109607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technicians live in a dangerous world. We’re in constant danger of tripping, hurting our backs, and getting burned by hot components. You also need to keep in mind what you wear (in a safety sense). Let’s take a moment to discuss these physical safety issues and what to do about them.</a:t>
            </a:r>
          </a:p>
          <a:p>
            <a:endParaRPr lang="en-GB" dirty="0"/>
          </a:p>
          <a:p>
            <a:r>
              <a:rPr lang="en-GB" dirty="0"/>
              <a:t>Installing components into a rack isn’t too challenging of a process. Standard 19-inch equipment racks are designed to accept a tremendous amount of abuse, making it sometimes far too easy for people to use them in ways where failure is almost a guarantee. In general, you need to keep in mind three big areas when using rack-mounted equipment: power, mounting, and environment. </a:t>
            </a:r>
          </a:p>
          <a:p>
            <a:r>
              <a:rPr lang="en-GB" b="1" dirty="0"/>
              <a:t>Power</a:t>
            </a:r>
            <a:r>
              <a:rPr lang="en-GB" dirty="0"/>
              <a:t> Rack-mounted equipment has a number of special power needs. At an absolute minimum, start with a proper power source. A single small rack can get away with a properly grounded, 20-amp dedicated circuit. Larger installations will require larger, sometimes dedicated power transformers supplied by the local power grid. </a:t>
            </a:r>
          </a:p>
          <a:p>
            <a:r>
              <a:rPr lang="en-GB" b="1" dirty="0"/>
              <a:t>Mounting</a:t>
            </a:r>
            <a:r>
              <a:rPr lang="en-GB" dirty="0"/>
              <a:t> Installing gear into a safe, electrically sound, stable rack is a well-established process. For components that connect directly to a rack, such as switches, routers, and patch panels, hold them in place and secure them with four screws</a:t>
            </a:r>
          </a:p>
          <a:p>
            <a:r>
              <a:rPr lang="en-GB" b="1" dirty="0"/>
              <a:t>Environment</a:t>
            </a:r>
            <a:r>
              <a:rPr lang="en-GB" dirty="0"/>
              <a:t> Racks with servers, switches, routers, and such go into closets or server rooms and they dump heat. The environment within this space must be monitored and controlled for both temperature and humidity. Network components work better when cool rather than hot.</a:t>
            </a:r>
          </a:p>
          <a:p>
            <a:endParaRPr lang="en-GB" dirty="0"/>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84</a:t>
            </a:fld>
            <a:endParaRPr lang="en-GB"/>
          </a:p>
        </p:txBody>
      </p:sp>
    </p:spTree>
    <p:extLst>
      <p:ext uri="{BB962C8B-B14F-4D97-AF65-F5344CB8AC3E}">
        <p14:creationId xmlns:p14="http://schemas.microsoft.com/office/powerpoint/2010/main" val="335486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final step in managing risk in any company is to have proper emergency procedures in place before the emergencies happen. Exit plans need to cover building layout, fire escape plans, and the locations of emergency exits. Exit signs should be posted strategically so people can quickly exit in a real emergency. Secured spaces, such as server rooms, need some kind of default safety mechanism in case of an emergency. Locked doors need to fail open—doors default to open in case of emergency—or fail closed—doors lock in case of emergency. </a:t>
            </a:r>
          </a:p>
        </p:txBody>
      </p:sp>
      <p:sp>
        <p:nvSpPr>
          <p:cNvPr id="4" name="Slide Number Placeholder 3"/>
          <p:cNvSpPr>
            <a:spLocks noGrp="1"/>
          </p:cNvSpPr>
          <p:nvPr>
            <p:ph type="sldNum" sz="quarter" idx="5"/>
          </p:nvPr>
        </p:nvSpPr>
        <p:spPr/>
        <p:txBody>
          <a:bodyPr/>
          <a:lstStyle/>
          <a:p>
            <a:fld id="{60960939-FE35-4225-A625-94D09636AB66}" type="slidenum">
              <a:rPr lang="en-GB" smtClean="0"/>
              <a:t>86</a:t>
            </a:fld>
            <a:endParaRPr lang="en-GB"/>
          </a:p>
        </p:txBody>
      </p:sp>
    </p:spTree>
    <p:extLst>
      <p:ext uri="{BB962C8B-B14F-4D97-AF65-F5344CB8AC3E}">
        <p14:creationId xmlns:p14="http://schemas.microsoft.com/office/powerpoint/2010/main" val="3728265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Internet Protocol version 4 (IPv4) is the fourth version of the Internet Protocol (IP). It is one of the core protocols of standards-based internetworking methods in the Internet and other packet-switched networks. IPv4 was the first version deployed for production in the ARPANET in 1983</a:t>
            </a:r>
          </a:p>
        </p:txBody>
      </p:sp>
      <p:sp>
        <p:nvSpPr>
          <p:cNvPr id="4" name="Slide Number Placeholder 3"/>
          <p:cNvSpPr>
            <a:spLocks noGrp="1"/>
          </p:cNvSpPr>
          <p:nvPr>
            <p:ph type="sldNum" sz="quarter" idx="5"/>
          </p:nvPr>
        </p:nvSpPr>
        <p:spPr/>
        <p:txBody>
          <a:bodyPr/>
          <a:lstStyle/>
          <a:p>
            <a:fld id="{60960939-FE35-4225-A625-94D09636AB66}" type="slidenum">
              <a:rPr lang="en-GB" smtClean="0"/>
              <a:t>90</a:t>
            </a:fld>
            <a:endParaRPr lang="en-GB"/>
          </a:p>
        </p:txBody>
      </p:sp>
    </p:spTree>
    <p:extLst>
      <p:ext uri="{BB962C8B-B14F-4D97-AF65-F5344CB8AC3E}">
        <p14:creationId xmlns:p14="http://schemas.microsoft.com/office/powerpoint/2010/main" val="232397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Cable tester</a:t>
            </a:r>
          </a:p>
          <a:p>
            <a:r>
              <a:rPr lang="en-GB" i="0" dirty="0"/>
              <a:t>Network Cable Tester is a device designed to measure and test existing LAN connection or a network cable.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time-domain reflectometer (TDR) is an electronic instrument used to determine the characteristics of electrical lines by observing reflected waveforms. It can be used to characterize and locate faults in metallic cables (for example, twisted pair wire or coaxial cable). It can also be used to locate discontinuities in a connector, printed circuit board, or any other electrical path. </a:t>
            </a:r>
            <a:endParaRPr lang="en-US" dirty="0"/>
          </a:p>
          <a:p>
            <a:endParaRPr lang="en-US" dirty="0"/>
          </a:p>
        </p:txBody>
      </p:sp>
      <p:sp>
        <p:nvSpPr>
          <p:cNvPr id="4" name="Slide Number Placeholder 3"/>
          <p:cNvSpPr>
            <a:spLocks noGrp="1"/>
          </p:cNvSpPr>
          <p:nvPr>
            <p:ph type="sldNum" sz="quarter" idx="5"/>
          </p:nvPr>
        </p:nvSpPr>
        <p:spPr/>
        <p:txBody>
          <a:bodyPr/>
          <a:lstStyle/>
          <a:p>
            <a:fld id="{60960939-FE35-4225-A625-94D09636AB66}" type="slidenum">
              <a:rPr lang="en-GB" smtClean="0"/>
              <a:t>6</a:t>
            </a:fld>
            <a:endParaRPr lang="en-GB"/>
          </a:p>
        </p:txBody>
      </p:sp>
    </p:spTree>
    <p:extLst>
      <p:ext uri="{BB962C8B-B14F-4D97-AF65-F5344CB8AC3E}">
        <p14:creationId xmlns:p14="http://schemas.microsoft.com/office/powerpoint/2010/main" val="1695628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 representation of the format of IPv4</a:t>
            </a:r>
          </a:p>
          <a:p>
            <a:r>
              <a:rPr lang="en-GB" dirty="0"/>
              <a:t>When all bits are set to the value of 1 we get the sum of 255</a:t>
            </a:r>
          </a:p>
        </p:txBody>
      </p:sp>
      <p:sp>
        <p:nvSpPr>
          <p:cNvPr id="4" name="Slide Number Placeholder 3"/>
          <p:cNvSpPr>
            <a:spLocks noGrp="1"/>
          </p:cNvSpPr>
          <p:nvPr>
            <p:ph type="sldNum" sz="quarter" idx="5"/>
          </p:nvPr>
        </p:nvSpPr>
        <p:spPr/>
        <p:txBody>
          <a:bodyPr/>
          <a:lstStyle/>
          <a:p>
            <a:fld id="{60960939-FE35-4225-A625-94D09636AB66}" type="slidenum">
              <a:rPr lang="en-GB" smtClean="0"/>
              <a:t>93</a:t>
            </a:fld>
            <a:endParaRPr lang="en-GB"/>
          </a:p>
        </p:txBody>
      </p:sp>
    </p:spTree>
    <p:extLst>
      <p:ext uri="{BB962C8B-B14F-4D97-AF65-F5344CB8AC3E}">
        <p14:creationId xmlns:p14="http://schemas.microsoft.com/office/powerpoint/2010/main" val="2139975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The </a:t>
            </a:r>
            <a:r>
              <a:rPr lang="en-GB" i="1" dirty="0"/>
              <a:t>IP Version</a:t>
            </a:r>
            <a:r>
              <a:rPr lang="en-GB" dirty="0"/>
              <a:t> field (4 bits) contains the value 4, which in binary is “0100” </a:t>
            </a:r>
          </a:p>
          <a:p>
            <a:pPr marL="228600" indent="-228600">
              <a:buAutoNum type="arabicPeriod"/>
            </a:pPr>
            <a:r>
              <a:rPr lang="en-GB" dirty="0"/>
              <a:t>The </a:t>
            </a:r>
            <a:r>
              <a:rPr lang="en-GB" i="1" dirty="0"/>
              <a:t>Header Length</a:t>
            </a:r>
            <a:r>
              <a:rPr lang="en-GB" dirty="0"/>
              <a:t> field (4 bits) indicates how long the header is, in 32 bit “words”. The minimum value is “5” which would be 160 bits, or 20 bytes. The maximum length is 15, which would be 480 bits, or 60 bytes. If you skip that number of words from the start of the packet, that is where the data starts (this is called the “offset” to the data). This will only ever be greater than 5 if there are options before the data part (which is not common).</a:t>
            </a:r>
          </a:p>
          <a:p>
            <a:pPr marL="228600" indent="-228600">
              <a:buAutoNum type="arabicPeriod"/>
            </a:pPr>
            <a:r>
              <a:rPr lang="en-GB" dirty="0"/>
              <a:t>The </a:t>
            </a:r>
            <a:r>
              <a:rPr lang="en-GB" i="1" dirty="0"/>
              <a:t>Type of Service</a:t>
            </a:r>
            <a:r>
              <a:rPr lang="en-GB" dirty="0"/>
              <a:t> field (8 bits) is defined in RFC 2474, “Definition of the Differentiated Services Field (DS Field) in the IPv4 and IPv6 headers”, December 1998. This is used to implement a fairly simple QoS (Quality of Service). QoS involves management of bandwidth by protocol, by sender, or by recipient.</a:t>
            </a:r>
          </a:p>
          <a:p>
            <a:pPr marL="228600" indent="-228600">
              <a:buAutoNum type="arabicPeriod"/>
            </a:pPr>
            <a:r>
              <a:rPr lang="en-GB" dirty="0"/>
              <a:t>The </a:t>
            </a:r>
            <a:r>
              <a:rPr lang="en-GB" i="1" dirty="0"/>
              <a:t>Total Length field </a:t>
            </a:r>
            <a:r>
              <a:rPr lang="en-GB" dirty="0"/>
              <a:t>(16 bits) contains the total length of the packet, including the packet header, in bytes. The minimum length is 20 (20 bytes of header plus 0 bytes of data), and the maximum is 65,535 bytes (since only 16 bits are available to specify this). All network systems must handle packets of at least 576 bytes, but a more typical packet size is 1508 bytes. With IPv4, it is possible for some devices (like routers) to fragment packets (break them apart into multiple smaller packets) if required to get them through a part of the network that can’t handle packets that big. Packets that are fragmented must be reassembled at the other end. Fragmentation and reassembly is one of the messy parts of IPv4 that got cleaned up a lot in IPv6.</a:t>
            </a:r>
          </a:p>
          <a:p>
            <a:pPr marL="228600" indent="-228600">
              <a:buAutoNum type="arabicPeriod"/>
            </a:pPr>
            <a:r>
              <a:rPr lang="en-GB" dirty="0"/>
              <a:t>The </a:t>
            </a:r>
            <a:r>
              <a:rPr lang="en-GB" i="1" dirty="0"/>
              <a:t>Identification (Fragment ID)</a:t>
            </a:r>
            <a:r>
              <a:rPr lang="en-GB" dirty="0"/>
              <a:t> field (16 bits) identifies which fragment of a once larger packet this one is, to help in reassembling the fragmented packet later.</a:t>
            </a:r>
          </a:p>
          <a:p>
            <a:pPr marL="228600" indent="-228600">
              <a:buAutoNum type="arabicPeriod"/>
            </a:pPr>
            <a:r>
              <a:rPr lang="en-GB" dirty="0"/>
              <a:t>The next three bits are flags related to fragmentation. The first is reserved and must be zero. The next bit is the </a:t>
            </a:r>
            <a:r>
              <a:rPr lang="en-GB" b="1" dirty="0"/>
              <a:t>DF</a:t>
            </a:r>
            <a:r>
              <a:rPr lang="en-GB" dirty="0"/>
              <a:t> (Don’t Fragment) flag.  If DF is set, the packet cannot be fragmented (so if such a packet reaches a part of the network that can’t handle one that big, that packet is dropped). The third bit is the </a:t>
            </a:r>
            <a:r>
              <a:rPr lang="en-GB" b="1" dirty="0"/>
              <a:t>MF</a:t>
            </a:r>
            <a:r>
              <a:rPr lang="en-GB" dirty="0"/>
              <a:t> (More Fragments) flag. If MF is set, there are more fragments to come. Unfragmented packets of course have the MF flag set to zero.</a:t>
            </a:r>
          </a:p>
          <a:p>
            <a:pPr marL="228600" indent="-228600">
              <a:buAutoNum type="arabicPeriod"/>
            </a:pPr>
            <a:r>
              <a:rPr lang="en-GB" dirty="0"/>
              <a:t>The </a:t>
            </a:r>
            <a:r>
              <a:rPr lang="en-GB" i="1" dirty="0"/>
              <a:t>Fragment Offset</a:t>
            </a:r>
            <a:r>
              <a:rPr lang="en-GB" dirty="0"/>
              <a:t> field (13 bits) is used in reassembly of fragmented packets. It is measured in 8 byte blocks. The first fragment of a set has an offset of 0. </a:t>
            </a:r>
          </a:p>
          <a:p>
            <a:pPr marL="228600" indent="-228600">
              <a:buAutoNum type="arabicPeriod"/>
            </a:pPr>
            <a:r>
              <a:rPr lang="en-GB" dirty="0"/>
              <a:t>The </a:t>
            </a:r>
            <a:r>
              <a:rPr lang="en-GB" i="1" dirty="0"/>
              <a:t>Time To Live (TTL)</a:t>
            </a:r>
            <a:r>
              <a:rPr lang="en-GB" dirty="0"/>
              <a:t> field (8 bits) is to prevent packets from being shuttled around indefinitely on a network. </a:t>
            </a:r>
          </a:p>
          <a:p>
            <a:pPr marL="228600" indent="-228600">
              <a:buAutoNum type="arabicPeriod"/>
            </a:pPr>
            <a:r>
              <a:rPr lang="en-GB" dirty="0"/>
              <a:t>The </a:t>
            </a:r>
            <a:r>
              <a:rPr lang="en-GB" i="1" dirty="0"/>
              <a:t>Protocol</a:t>
            </a:r>
            <a:r>
              <a:rPr lang="en-GB" dirty="0"/>
              <a:t> field (8 bits) defines the type of data found in the data portion of the packet. Protocol numbers are not to be confused with </a:t>
            </a:r>
            <a:r>
              <a:rPr lang="en-GB" i="1" dirty="0"/>
              <a:t>ports</a:t>
            </a:r>
            <a:r>
              <a:rPr lang="en-GB" dirty="0"/>
              <a:t>. </a:t>
            </a:r>
          </a:p>
          <a:p>
            <a:endParaRPr lang="en-GB" dirty="0"/>
          </a:p>
          <a:p>
            <a:r>
              <a:rPr lang="en-GB" dirty="0"/>
              <a:t>Some common protocol numbers are:</a:t>
            </a:r>
          </a:p>
          <a:p>
            <a:r>
              <a:rPr lang="en-GB" dirty="0">
                <a:effectLst/>
              </a:rPr>
              <a:t>1              ICMP     Internet Control Message Protocol (RFC 792)</a:t>
            </a:r>
          </a:p>
          <a:p>
            <a:r>
              <a:rPr lang="en-GB" dirty="0">
                <a:effectLst/>
              </a:rPr>
              <a:t>6              TCP        Transmission Control Protocol (RFC 793)</a:t>
            </a:r>
          </a:p>
          <a:p>
            <a:r>
              <a:rPr lang="en-GB" dirty="0">
                <a:effectLst/>
              </a:rPr>
              <a:t>17           UDP       User Datagram Protocol (RFC 768)</a:t>
            </a:r>
          </a:p>
          <a:p>
            <a:r>
              <a:rPr lang="en-GB" dirty="0">
                <a:effectLst/>
              </a:rPr>
              <a:t>41           IPv6       </a:t>
            </a:r>
            <a:r>
              <a:rPr lang="en-GB" dirty="0" err="1">
                <a:effectLst/>
              </a:rPr>
              <a:t>IPv6</a:t>
            </a:r>
            <a:r>
              <a:rPr lang="en-GB" dirty="0">
                <a:effectLst/>
              </a:rPr>
              <a:t> </a:t>
            </a:r>
            <a:r>
              <a:rPr lang="en-GB" dirty="0" err="1">
                <a:effectLst/>
              </a:rPr>
              <a:t>tunneled</a:t>
            </a:r>
            <a:r>
              <a:rPr lang="en-GB" dirty="0">
                <a:effectLst/>
              </a:rPr>
              <a:t> over IPv4 (RFC 2473)</a:t>
            </a:r>
          </a:p>
          <a:p>
            <a:r>
              <a:rPr lang="en-GB" dirty="0">
                <a:effectLst/>
              </a:rPr>
              <a:t>83           VINES    Banyan Vines IP</a:t>
            </a:r>
          </a:p>
          <a:p>
            <a:r>
              <a:rPr lang="en-GB" dirty="0">
                <a:effectLst/>
              </a:rPr>
              <a:t>89           OSPF     Open Shortest Path First (RFC 1583)</a:t>
            </a:r>
          </a:p>
          <a:p>
            <a:r>
              <a:rPr lang="en-GB" dirty="0">
                <a:effectLst/>
              </a:rPr>
              <a:t>132         SCTP      Streams Control Transmission Protocol</a:t>
            </a:r>
          </a:p>
          <a:p>
            <a:endParaRPr lang="en-GB" dirty="0">
              <a:effectLst/>
            </a:endParaRPr>
          </a:p>
          <a:p>
            <a:endParaRPr lang="en-GB" dirty="0">
              <a:effectLst/>
            </a:endParaRPr>
          </a:p>
          <a:p>
            <a:pPr marL="228600" indent="-228600">
              <a:buFont typeface="+mj-lt"/>
              <a:buAutoNum type="arabicPeriod" startAt="10"/>
            </a:pPr>
            <a:r>
              <a:rPr lang="en-GB" dirty="0"/>
              <a:t>The </a:t>
            </a:r>
            <a:r>
              <a:rPr lang="en-GB" i="1" dirty="0"/>
              <a:t>Header Checksum</a:t>
            </a:r>
            <a:r>
              <a:rPr lang="en-GB" dirty="0"/>
              <a:t> field (16 bits). The 16-bit one’s complement of the one’s complement sum of all 16 bit words in the header.</a:t>
            </a:r>
          </a:p>
          <a:p>
            <a:pPr marL="228600" indent="-228600">
              <a:buFont typeface="+mj-lt"/>
              <a:buAutoNum type="arabicPeriod" startAt="10"/>
            </a:pPr>
            <a:r>
              <a:rPr lang="en-GB" dirty="0"/>
              <a:t>The </a:t>
            </a:r>
            <a:r>
              <a:rPr lang="en-GB" i="1" dirty="0"/>
              <a:t>Source Address</a:t>
            </a:r>
            <a:r>
              <a:rPr lang="en-GB" dirty="0"/>
              <a:t> field (32 bits) contains the IPv4 address of the sender (may be modified by NAT).</a:t>
            </a:r>
          </a:p>
          <a:p>
            <a:pPr marL="228600" indent="-228600">
              <a:buFont typeface="+mj-lt"/>
              <a:buAutoNum type="arabicPeriod" startAt="10"/>
            </a:pPr>
            <a:r>
              <a:rPr lang="en-GB" dirty="0"/>
              <a:t>The </a:t>
            </a:r>
            <a:r>
              <a:rPr lang="en-GB" i="1" dirty="0"/>
              <a:t>Destination Address</a:t>
            </a:r>
            <a:r>
              <a:rPr lang="en-GB" dirty="0"/>
              <a:t> field (32 bits) contains the IPv4 address of the recipient (may be modified by NAT in a reply packet).</a:t>
            </a:r>
          </a:p>
          <a:p>
            <a:pPr marL="228600" indent="-228600">
              <a:buFont typeface="+mj-lt"/>
              <a:buAutoNum type="arabicPeriod" startAt="10"/>
            </a:pPr>
            <a:r>
              <a:rPr lang="en-GB" i="0" dirty="0"/>
              <a:t>Options</a:t>
            </a:r>
            <a:r>
              <a:rPr lang="en-GB" dirty="0"/>
              <a:t> (0 to 40 bytes) Not often used. Rarely if ever seen “in the wild”. These are not relevant here. If you want the details, read the RFCs.</a:t>
            </a:r>
          </a:p>
        </p:txBody>
      </p:sp>
      <p:sp>
        <p:nvSpPr>
          <p:cNvPr id="4" name="Slide Number Placeholder 3"/>
          <p:cNvSpPr>
            <a:spLocks noGrp="1"/>
          </p:cNvSpPr>
          <p:nvPr>
            <p:ph type="sldNum" sz="quarter" idx="5"/>
          </p:nvPr>
        </p:nvSpPr>
        <p:spPr/>
        <p:txBody>
          <a:bodyPr/>
          <a:lstStyle/>
          <a:p>
            <a:fld id="{60960939-FE35-4225-A625-94D09636AB66}" type="slidenum">
              <a:rPr lang="en-GB" smtClean="0"/>
              <a:t>99</a:t>
            </a:fld>
            <a:endParaRPr lang="en-GB"/>
          </a:p>
        </p:txBody>
      </p:sp>
    </p:spTree>
    <p:extLst>
      <p:ext uri="{BB962C8B-B14F-4D97-AF65-F5344CB8AC3E}">
        <p14:creationId xmlns:p14="http://schemas.microsoft.com/office/powerpoint/2010/main" val="1922449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 billion addresses, but more than 7 billion people with multiple devices</a:t>
            </a:r>
          </a:p>
        </p:txBody>
      </p:sp>
      <p:sp>
        <p:nvSpPr>
          <p:cNvPr id="4" name="Slide Number Placeholder 3"/>
          <p:cNvSpPr>
            <a:spLocks noGrp="1"/>
          </p:cNvSpPr>
          <p:nvPr>
            <p:ph type="sldNum" sz="quarter" idx="5"/>
          </p:nvPr>
        </p:nvSpPr>
        <p:spPr/>
        <p:txBody>
          <a:bodyPr/>
          <a:lstStyle/>
          <a:p>
            <a:fld id="{60960939-FE35-4225-A625-94D09636AB66}" type="slidenum">
              <a:rPr lang="en-GB" smtClean="0"/>
              <a:t>100</a:t>
            </a:fld>
            <a:endParaRPr lang="en-GB"/>
          </a:p>
        </p:txBody>
      </p:sp>
    </p:spTree>
    <p:extLst>
      <p:ext uri="{BB962C8B-B14F-4D97-AF65-F5344CB8AC3E}">
        <p14:creationId xmlns:p14="http://schemas.microsoft.com/office/powerpoint/2010/main" val="1059097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TCP/IP </a:t>
            </a:r>
            <a:r>
              <a:rPr lang="en-US" dirty="0"/>
              <a:t>(Transmission Control Protocol/Internet Protocol) </a:t>
            </a:r>
            <a:r>
              <a:rPr lang="en-US" b="0" i="0" baseline="0" dirty="0"/>
              <a:t>is a stream protocol. This means that a connection is negotiated between a client and a server. Any data transmitted between these two endpoints is guaranteed to arrive, thus it is a so-called lossless protocol. Since the TCP protocol (as it is also referred to in short form) can only connect two endpoints, it is also called a peer-to-peer protocol.</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HTTP </a:t>
            </a:r>
            <a:r>
              <a:rPr lang="en-US" dirty="0"/>
              <a:t>(</a:t>
            </a:r>
            <a:r>
              <a:rPr lang="en-US" dirty="0" err="1"/>
              <a:t>HyperText</a:t>
            </a:r>
            <a:r>
              <a:rPr lang="en-US" dirty="0"/>
              <a:t> Transfer Protocol)</a:t>
            </a:r>
            <a:r>
              <a:rPr lang="en-US" b="0" i="0" baseline="0" dirty="0"/>
              <a:t> is the protocol used to transmit all data present on the World Wide Web. This includes text, multimedia and graphics. It is the protocol used to transmit HTML, the language that makes all the fancy decorations in your browser. It works upon TCP/IP.</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FTP </a:t>
            </a:r>
            <a:r>
              <a:rPr lang="en-US" dirty="0"/>
              <a:t>(File Transfer Protocol) </a:t>
            </a:r>
            <a:r>
              <a:rPr lang="en-US" b="0" i="0" baseline="0" dirty="0"/>
              <a:t>is the protocol used to transmit files between computers connected to each other by a TCP/IP network, such as the Internet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UDP</a:t>
            </a:r>
            <a:r>
              <a:rPr lang="en-US" dirty="0"/>
              <a:t> (User Datagram Protocol) </a:t>
            </a:r>
            <a:r>
              <a:rPr lang="en-GB" dirty="0"/>
              <a:t>is one of the core members of the Internet protocol suite. UDP uses a simple connectionless communication model with a minimum of protocol mechanisms</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101</a:t>
            </a:fld>
            <a:endParaRPr lang="en-GB"/>
          </a:p>
        </p:txBody>
      </p:sp>
    </p:spTree>
    <p:extLst>
      <p:ext uri="{BB962C8B-B14F-4D97-AF65-F5344CB8AC3E}">
        <p14:creationId xmlns:p14="http://schemas.microsoft.com/office/powerpoint/2010/main" val="1380681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The </a:t>
            </a:r>
            <a:r>
              <a:rPr lang="en-GB" b="1" dirty="0"/>
              <a:t>OSI model</a:t>
            </a:r>
            <a:r>
              <a:rPr lang="en-GB" dirty="0"/>
              <a:t> is an idealised networking model, whereas the </a:t>
            </a:r>
            <a:r>
              <a:rPr lang="en-GB" b="1" dirty="0"/>
              <a:t>TCP/IP model</a:t>
            </a:r>
            <a:r>
              <a:rPr lang="en-GB" dirty="0"/>
              <a:t> is a practical implementation.</a:t>
            </a:r>
          </a:p>
          <a:p>
            <a:endParaRPr lang="en-GB" dirty="0"/>
          </a:p>
          <a:p>
            <a:r>
              <a:rPr lang="en-GB" dirty="0"/>
              <a:t>What is important to understand is that the interfaces between the interfaces are well defined so that it is </a:t>
            </a:r>
            <a:r>
              <a:rPr lang="en-GB" i="1" u="sng" dirty="0">
                <a:effectLst/>
              </a:rPr>
              <a:t>theoretically</a:t>
            </a:r>
            <a:r>
              <a:rPr lang="en-GB" dirty="0"/>
              <a:t> possible to replace a particular protocol with another one that operates at that level.</a:t>
            </a:r>
          </a:p>
          <a:p>
            <a:endParaRPr lang="en-GB" dirty="0"/>
          </a:p>
          <a:p>
            <a:r>
              <a:rPr lang="en-GB" dirty="0"/>
              <a:t>For example you should theoretically be able to replace the </a:t>
            </a:r>
            <a:r>
              <a:rPr lang="en-GB" b="1" dirty="0"/>
              <a:t>IP</a:t>
            </a:r>
            <a:r>
              <a:rPr lang="en-GB" dirty="0"/>
              <a:t> networking protocol with the </a:t>
            </a:r>
            <a:r>
              <a:rPr lang="en-GB" b="1" dirty="0"/>
              <a:t>IPX</a:t>
            </a:r>
            <a:r>
              <a:rPr lang="en-GB" dirty="0"/>
              <a:t> networking protocol without affecting how the application e.g. POP3 works.</a:t>
            </a:r>
          </a:p>
          <a:p>
            <a:r>
              <a:rPr lang="en-GB" dirty="0"/>
              <a:t>Although this </a:t>
            </a:r>
            <a:r>
              <a:rPr lang="en-GB" b="1" dirty="0"/>
              <a:t>doesn’t always apply</a:t>
            </a:r>
            <a:r>
              <a:rPr lang="en-GB" dirty="0"/>
              <a:t> the application protocols like SMTP ,POP3 etc will work Okay across different data link protocols like </a:t>
            </a:r>
            <a:r>
              <a:rPr lang="en-GB" dirty="0" err="1"/>
              <a:t>Ethernet,Token</a:t>
            </a:r>
            <a:r>
              <a:rPr lang="en-GB" dirty="0"/>
              <a:t> ring etc.</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102</a:t>
            </a:fld>
            <a:endParaRPr lang="en-GB"/>
          </a:p>
        </p:txBody>
      </p:sp>
    </p:spTree>
    <p:extLst>
      <p:ext uri="{BB962C8B-B14F-4D97-AF65-F5344CB8AC3E}">
        <p14:creationId xmlns:p14="http://schemas.microsoft.com/office/powerpoint/2010/main" val="1879636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IP addresses are 32-bit binary values: for readability purposes they're usually written as four octets in dotted decimal location. It's not just a serial number though: each address has two parts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network ID</a:t>
            </a:r>
            <a:r>
              <a:rPr lang="en-US" dirty="0"/>
              <a:t> identifies a unique subnet on the wider network, while the </a:t>
            </a:r>
            <a:r>
              <a:rPr lang="en-US" i="1" dirty="0"/>
              <a:t>host ID</a:t>
            </a:r>
            <a:r>
              <a:rPr lang="en-US" dirty="0"/>
              <a:t> identifies a specific host on that subnet. </a:t>
            </a: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104</a:t>
            </a:fld>
            <a:endParaRPr lang="en-GB"/>
          </a:p>
        </p:txBody>
      </p:sp>
    </p:spTree>
    <p:extLst>
      <p:ext uri="{BB962C8B-B14F-4D97-AF65-F5344CB8AC3E}">
        <p14:creationId xmlns:p14="http://schemas.microsoft.com/office/powerpoint/2010/main" val="2893863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problem would commonly occur when an organization required more than 254 host machines and therefore would no longer fall into class C but rather class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means that the organization would use a class B license even though they had far less than 65,535 hosts.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Therefore if an organization only required 2,500 hosts, they would be wasting about 63,000 hosts by holding a class B license which would greatly decrease the availability of IPv4 addresses unnecessarily.</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107</a:t>
            </a:fld>
            <a:endParaRPr lang="en-GB"/>
          </a:p>
        </p:txBody>
      </p:sp>
    </p:spTree>
    <p:extLst>
      <p:ext uri="{BB962C8B-B14F-4D97-AF65-F5344CB8AC3E}">
        <p14:creationId xmlns:p14="http://schemas.microsoft.com/office/powerpoint/2010/main" val="2568697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does CIDR work?</a:t>
            </a:r>
          </a:p>
          <a:p>
            <a:endParaRPr lang="en-GB" dirty="0"/>
          </a:p>
          <a:p>
            <a:r>
              <a:rPr lang="en-GB" dirty="0"/>
              <a:t>CIDR is based on variable-length subnet masking (VLSM). This allows it to define prefixes of arbitrary lengths making it much more efficient than the old system. CIDR IP addresses are composed of two sets of numbers. The network address is written as a prefix, like you would see a normal IP address (e.g. 192.255.255.255). The second part is the suffix which indicates how many bits are in the entire address (e.g. /12). Putting it together, a CIDR IP address would look like the following:</a:t>
            </a:r>
          </a:p>
          <a:p>
            <a:endParaRPr lang="en-GB" dirty="0"/>
          </a:p>
          <a:p>
            <a:r>
              <a:rPr lang="en-GB" dirty="0"/>
              <a:t>192.255.255.255/12</a:t>
            </a:r>
          </a:p>
        </p:txBody>
      </p:sp>
      <p:sp>
        <p:nvSpPr>
          <p:cNvPr id="4" name="Slide Number Placeholder 3"/>
          <p:cNvSpPr>
            <a:spLocks noGrp="1"/>
          </p:cNvSpPr>
          <p:nvPr>
            <p:ph type="sldNum" sz="quarter" idx="5"/>
          </p:nvPr>
        </p:nvSpPr>
        <p:spPr/>
        <p:txBody>
          <a:bodyPr/>
          <a:lstStyle/>
          <a:p>
            <a:fld id="{60960939-FE35-4225-A625-94D09636AB66}" type="slidenum">
              <a:rPr lang="en-GB" smtClean="0"/>
              <a:t>108</a:t>
            </a:fld>
            <a:endParaRPr lang="en-GB"/>
          </a:p>
        </p:txBody>
      </p:sp>
    </p:spTree>
    <p:extLst>
      <p:ext uri="{BB962C8B-B14F-4D97-AF65-F5344CB8AC3E}">
        <p14:creationId xmlns:p14="http://schemas.microsoft.com/office/powerpoint/2010/main" val="2127762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typical IPv6 address, the first 64 bits is the </a:t>
            </a:r>
            <a:r>
              <a:rPr lang="en-US" i="1" dirty="0"/>
              <a:t>network prefix</a:t>
            </a:r>
            <a:r>
              <a:rPr lang="en-US" dirty="0"/>
              <a:t>, while the last 64 bits is the </a:t>
            </a:r>
            <a:r>
              <a:rPr lang="en-US" i="1" dirty="0"/>
              <a:t>device identifier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rPr>
              <a:t>This can be divided into: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rPr>
              <a:t>a global routing prefix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rPr>
              <a:t>A subnet 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rPr>
              <a:t>And a device identifier</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119</a:t>
            </a:fld>
            <a:endParaRPr lang="en-GB"/>
          </a:p>
        </p:txBody>
      </p:sp>
    </p:spTree>
    <p:extLst>
      <p:ext uri="{BB962C8B-B14F-4D97-AF65-F5344CB8AC3E}">
        <p14:creationId xmlns:p14="http://schemas.microsoft.com/office/powerpoint/2010/main" val="287908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IPv6 addresses have three types:</a:t>
            </a:r>
          </a:p>
          <a:p>
            <a:pPr>
              <a:buFont typeface="Arial" panose="020B0604020202020204" pitchFamily="34" charset="0"/>
              <a:buNone/>
            </a:pPr>
            <a:r>
              <a:rPr lang="en-GB" b="1" dirty="0"/>
              <a:t>Global Unicast Address</a:t>
            </a:r>
            <a:r>
              <a:rPr lang="en-GB" dirty="0"/>
              <a:t> –Scope Internet- routed on Internet</a:t>
            </a:r>
          </a:p>
          <a:p>
            <a:pPr>
              <a:buFont typeface="Arial" panose="020B0604020202020204" pitchFamily="34" charset="0"/>
              <a:buNone/>
            </a:pPr>
            <a:r>
              <a:rPr lang="en-GB" b="1" dirty="0"/>
              <a:t>Unique Local</a:t>
            </a:r>
            <a:r>
              <a:rPr lang="en-GB" dirty="0"/>
              <a:t> — Scope Internal Network or VPN internally routable, but </a:t>
            </a:r>
            <a:r>
              <a:rPr lang="en-GB" b="1" dirty="0"/>
              <a:t>Not routed</a:t>
            </a:r>
            <a:r>
              <a:rPr lang="en-GB" dirty="0"/>
              <a:t> on Internet</a:t>
            </a:r>
          </a:p>
          <a:p>
            <a:pPr>
              <a:buFont typeface="Arial" panose="020B0604020202020204" pitchFamily="34" charset="0"/>
              <a:buNone/>
            </a:pPr>
            <a:r>
              <a:rPr lang="en-GB" b="1" dirty="0"/>
              <a:t>Link Local</a:t>
            </a:r>
            <a:r>
              <a:rPr lang="en-GB" dirty="0"/>
              <a:t> – Scope network link- </a:t>
            </a:r>
            <a:r>
              <a:rPr lang="en-GB" b="1" dirty="0"/>
              <a:t>Not Routed</a:t>
            </a:r>
            <a:r>
              <a:rPr lang="en-GB" dirty="0"/>
              <a:t> internally or externally.</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120</a:t>
            </a:fld>
            <a:endParaRPr lang="en-GB"/>
          </a:p>
        </p:txBody>
      </p:sp>
    </p:spTree>
    <p:extLst>
      <p:ext uri="{BB962C8B-B14F-4D97-AF65-F5344CB8AC3E}">
        <p14:creationId xmlns:p14="http://schemas.microsoft.com/office/powerpoint/2010/main" val="572039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Electrostatic shock can do permanent damage to sensitive electronics, even when it's not strong enough for a human to notice it. When you handle circuit boards or sensitive electronic connectors, especially in cool dry environments where it's easy for static to build, consider wearing an anti-static wrist strap to prevent damage.</a:t>
            </a:r>
            <a:endParaRPr lang="en-US" b="0" i="0" dirty="0">
              <a:effectLst/>
            </a:endParaRP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8</a:t>
            </a:fld>
            <a:endParaRPr lang="en-GB"/>
          </a:p>
        </p:txBody>
      </p:sp>
    </p:spTree>
    <p:extLst>
      <p:ext uri="{BB962C8B-B14F-4D97-AF65-F5344CB8AC3E}">
        <p14:creationId xmlns:p14="http://schemas.microsoft.com/office/powerpoint/2010/main" val="2912098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Global and Public Addresses</a:t>
            </a:r>
          </a:p>
          <a:p>
            <a:r>
              <a:rPr lang="en-GB" dirty="0"/>
              <a:t>Global addresses are routable on the internet and start with </a:t>
            </a:r>
            <a:r>
              <a:rPr lang="en-GB" b="1" dirty="0"/>
              <a:t>2001:</a:t>
            </a:r>
            <a:endParaRPr lang="en-GB" dirty="0"/>
          </a:p>
          <a:p>
            <a:r>
              <a:rPr lang="en-GB" dirty="0"/>
              <a:t>These addresses are known as </a:t>
            </a:r>
            <a:r>
              <a:rPr lang="en-GB" b="1" dirty="0"/>
              <a:t>global Unicast addresses</a:t>
            </a:r>
            <a:r>
              <a:rPr lang="en-GB" dirty="0"/>
              <a:t> and are the equivalent of the </a:t>
            </a:r>
            <a:r>
              <a:rPr lang="en-GB" b="1" dirty="0"/>
              <a:t>public addresses</a:t>
            </a:r>
            <a:r>
              <a:rPr lang="en-GB" dirty="0"/>
              <a:t> of IPv4 networks.</a:t>
            </a:r>
          </a:p>
          <a:p>
            <a:r>
              <a:rPr lang="en-GB" dirty="0"/>
              <a:t>The Internet authorities allocate address blocks to ISPs who in turn allocate them to their customers. </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121</a:t>
            </a:fld>
            <a:endParaRPr lang="en-GB"/>
          </a:p>
        </p:txBody>
      </p:sp>
    </p:spTree>
    <p:extLst>
      <p:ext uri="{BB962C8B-B14F-4D97-AF65-F5344CB8AC3E}">
        <p14:creationId xmlns:p14="http://schemas.microsoft.com/office/powerpoint/2010/main" val="2051179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Internal Addresses- Link Local and Unique Local</a:t>
            </a:r>
          </a:p>
          <a:p>
            <a:r>
              <a:rPr lang="en-GB" dirty="0"/>
              <a:t>In IPv4 internal addresses use the reserved number ranges </a:t>
            </a:r>
            <a:r>
              <a:rPr lang="en-GB" b="1" i="1" dirty="0"/>
              <a:t>10.0.0.0/8, 172.16.0.0/12</a:t>
            </a:r>
            <a:r>
              <a:rPr lang="en-GB" dirty="0"/>
              <a:t> and </a:t>
            </a:r>
            <a:r>
              <a:rPr lang="en-GB" b="1" i="1" dirty="0"/>
              <a:t>192.168.0.0/16</a:t>
            </a:r>
            <a:r>
              <a:rPr lang="en-GB" dirty="0"/>
              <a:t> and </a:t>
            </a:r>
            <a:r>
              <a:rPr lang="en-GB" b="1" i="1" dirty="0"/>
              <a:t>169.254.0.0/16</a:t>
            </a:r>
            <a:r>
              <a:rPr lang="en-GB" dirty="0"/>
              <a:t>.</a:t>
            </a:r>
          </a:p>
          <a:p>
            <a:r>
              <a:rPr lang="en-GB" dirty="0"/>
              <a:t>These addresses are </a:t>
            </a:r>
            <a:r>
              <a:rPr lang="en-GB" b="1" dirty="0"/>
              <a:t>not routed</a:t>
            </a:r>
            <a:r>
              <a:rPr lang="en-GB" dirty="0"/>
              <a:t> on the Internet and are reserved for internal networks.</a:t>
            </a:r>
          </a:p>
          <a:p>
            <a:r>
              <a:rPr lang="en-GB" b="1" dirty="0"/>
              <a:t>IPv6</a:t>
            </a:r>
            <a:r>
              <a:rPr lang="en-GB" dirty="0"/>
              <a:t> also has</a:t>
            </a:r>
            <a:r>
              <a:rPr lang="en-GB" b="1" dirty="0"/>
              <a:t> two Internal address types</a:t>
            </a:r>
            <a:r>
              <a:rPr lang="en-GB" dirty="0"/>
              <a:t>.</a:t>
            </a:r>
          </a:p>
          <a:p>
            <a:r>
              <a:rPr lang="en-GB" dirty="0"/>
              <a:t>Link Local</a:t>
            </a:r>
          </a:p>
          <a:p>
            <a:pPr lvl="1"/>
            <a:r>
              <a:rPr lang="en-GB" dirty="0"/>
              <a:t>Start with </a:t>
            </a:r>
            <a:r>
              <a:rPr lang="en-GB" i="1" dirty="0"/>
              <a:t>fe80</a:t>
            </a:r>
            <a:endParaRPr lang="en-GB" dirty="0"/>
          </a:p>
          <a:p>
            <a:pPr lvl="1"/>
            <a:r>
              <a:rPr lang="en-GB" dirty="0"/>
              <a:t>Restricted to a link and are not routed on the Internal network or the Internet</a:t>
            </a:r>
          </a:p>
          <a:p>
            <a:pPr lvl="1"/>
            <a:r>
              <a:rPr lang="en-GB" dirty="0"/>
              <a:t>Link Local addresses are self assigned i.e. they do not require a DHCP server.</a:t>
            </a:r>
          </a:p>
          <a:p>
            <a:pPr lvl="1"/>
            <a:r>
              <a:rPr lang="en-GB" dirty="0"/>
              <a:t>A link local address is required on every IP6 interface even if no routing is present</a:t>
            </a:r>
          </a:p>
          <a:p>
            <a:pPr lvl="1"/>
            <a:endParaRPr lang="en-GB" dirty="0"/>
          </a:p>
          <a:p>
            <a:r>
              <a:rPr lang="en-GB" dirty="0"/>
              <a:t>    Unique Local</a:t>
            </a:r>
          </a:p>
          <a:p>
            <a:r>
              <a:rPr lang="en-GB" dirty="0"/>
              <a:t>Meant to be used inside an internal network</a:t>
            </a:r>
          </a:p>
          <a:p>
            <a:r>
              <a:rPr lang="en-GB" dirty="0"/>
              <a:t>They are routed on the Internal network but not routed on the Internet</a:t>
            </a:r>
          </a:p>
          <a:p>
            <a:r>
              <a:rPr lang="en-GB" dirty="0"/>
              <a:t>They are equivalent to the IPv4 addresses are 10.0.0.0/8, 172.16.0.0/12 and 192.168.0.0/16</a:t>
            </a:r>
          </a:p>
          <a:p>
            <a:r>
              <a:rPr lang="en-GB" dirty="0"/>
              <a:t>The address space is divided into two /8 spaces: fc00::/8 for globally assigned addressing, and fd00::/8 for locally assigned addressing</a:t>
            </a:r>
          </a:p>
          <a:p>
            <a:r>
              <a:rPr lang="en-GB" dirty="0"/>
              <a:t>For manually assignment by an organisation use the fd00 prefix.</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122</a:t>
            </a:fld>
            <a:endParaRPr lang="en-GB"/>
          </a:p>
        </p:txBody>
      </p:sp>
    </p:spTree>
    <p:extLst>
      <p:ext uri="{BB962C8B-B14F-4D97-AF65-F5344CB8AC3E}">
        <p14:creationId xmlns:p14="http://schemas.microsoft.com/office/powerpoint/2010/main" val="882186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NAT64 is an IPv6 transition mechanism that facilitates communication between IPv6 and IPv4 hosts by using a form of network address translation (NAT). The NAT64 gateway is a translator between IPv4 and IPv6 protocols,[1] for which function it needs at least one IPv4 address and an IPv6 network segment comprising a 32-bit address space. The "well-known prefix" reserved for this service is 64:ff9b::/96.</a:t>
            </a:r>
          </a:p>
          <a:p>
            <a:endParaRPr lang="en-GB" dirty="0"/>
          </a:p>
          <a:p>
            <a:r>
              <a:rPr lang="en-GB" dirty="0"/>
              <a:t>An IPv6 client embeds the IPv4 address it wishes to communicate with using the host part of the IPv6 network segment, resulting in an IPv4-embedded IPv6 addresses (hence the 32-bit address space in the IPv6 network segment), and sends packets to the resulting address. The NAT64 gateway creates a mapping between the IPv6 and the IPv4 addresses, which may be manually configured or determined automatically</a:t>
            </a:r>
          </a:p>
        </p:txBody>
      </p:sp>
      <p:sp>
        <p:nvSpPr>
          <p:cNvPr id="4" name="Slide Number Placeholder 3"/>
          <p:cNvSpPr>
            <a:spLocks noGrp="1"/>
          </p:cNvSpPr>
          <p:nvPr>
            <p:ph type="sldNum" sz="quarter" idx="5"/>
          </p:nvPr>
        </p:nvSpPr>
        <p:spPr/>
        <p:txBody>
          <a:bodyPr/>
          <a:lstStyle/>
          <a:p>
            <a:fld id="{60960939-FE35-4225-A625-94D09636AB66}" type="slidenum">
              <a:rPr lang="en-GB" smtClean="0"/>
              <a:t>126</a:t>
            </a:fld>
            <a:endParaRPr lang="en-GB"/>
          </a:p>
        </p:txBody>
      </p:sp>
    </p:spTree>
    <p:extLst>
      <p:ext uri="{BB962C8B-B14F-4D97-AF65-F5344CB8AC3E}">
        <p14:creationId xmlns:p14="http://schemas.microsoft.com/office/powerpoint/2010/main" val="2835488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tunnel broker is a service which provides a network tunnel. These tunnels can provide encapsulated connectivity over existing infrastructure to another infrastructure.</a:t>
            </a:r>
          </a:p>
          <a:p>
            <a:endParaRPr lang="en-GB" dirty="0"/>
          </a:p>
          <a:p>
            <a:r>
              <a:rPr lang="en-GB" dirty="0"/>
              <a:t>There are a variety of tunnel brokers, including IPv4 tunnel brokers, though most commonly the term is used to refer to an IPv6 tunnel broker as defined in RFC:3053. </a:t>
            </a:r>
          </a:p>
        </p:txBody>
      </p:sp>
      <p:sp>
        <p:nvSpPr>
          <p:cNvPr id="4" name="Slide Number Placeholder 3"/>
          <p:cNvSpPr>
            <a:spLocks noGrp="1"/>
          </p:cNvSpPr>
          <p:nvPr>
            <p:ph type="sldNum" sz="quarter" idx="5"/>
          </p:nvPr>
        </p:nvSpPr>
        <p:spPr/>
        <p:txBody>
          <a:bodyPr/>
          <a:lstStyle/>
          <a:p>
            <a:fld id="{60960939-FE35-4225-A625-94D09636AB66}" type="slidenum">
              <a:rPr lang="en-GB" smtClean="0"/>
              <a:t>127</a:t>
            </a:fld>
            <a:endParaRPr lang="en-GB"/>
          </a:p>
        </p:txBody>
      </p:sp>
    </p:spTree>
    <p:extLst>
      <p:ext uri="{BB962C8B-B14F-4D97-AF65-F5344CB8AC3E}">
        <p14:creationId xmlns:p14="http://schemas.microsoft.com/office/powerpoint/2010/main" val="1751203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1200" dirty="0"/>
              <a:t>Turn on the tone generator</a:t>
            </a:r>
          </a:p>
          <a:p>
            <a:pPr marL="514350" indent="-514350">
              <a:buFont typeface="+mj-lt"/>
              <a:buAutoNum type="arabicPeriod"/>
            </a:pPr>
            <a:r>
              <a:rPr lang="en-US" sz="1200" dirty="0"/>
              <a:t>Bring the probe's tip over the generator's leads to verify that it's working</a:t>
            </a:r>
          </a:p>
          <a:p>
            <a:pPr marL="514350" indent="-514350">
              <a:buFont typeface="+mj-lt"/>
              <a:buAutoNum type="arabicPeriod"/>
            </a:pPr>
            <a:r>
              <a:rPr lang="en-US" sz="1200" dirty="0"/>
              <a:t>Connect the leads to the wire you're testing or plug in the modular jack</a:t>
            </a:r>
          </a:p>
          <a:p>
            <a:pPr marL="514350" indent="-514350">
              <a:buFont typeface="+mj-lt"/>
              <a:buAutoNum type="arabicPeriod"/>
            </a:pPr>
            <a:r>
              <a:rPr lang="en-US" sz="1200" dirty="0"/>
              <a:t>Move the probe closely over the cable bundle, patch panel, or punch down block you want to test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dirty="0">
                <a:effectLst/>
              </a:rPr>
              <a:t>https://www.youtube.com/watch?v=Jz-gHbJz8sw</a:t>
            </a:r>
          </a:p>
          <a:p>
            <a:pPr marL="514350" indent="-514350">
              <a:buFont typeface="+mj-lt"/>
              <a:buAutoNum type="arabicPeriod"/>
            </a:pPr>
            <a:endParaRPr lang="en-US" sz="1200" dirty="0"/>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10</a:t>
            </a:fld>
            <a:endParaRPr lang="en-GB"/>
          </a:p>
        </p:txBody>
      </p:sp>
    </p:spTree>
    <p:extLst>
      <p:ext uri="{BB962C8B-B14F-4D97-AF65-F5344CB8AC3E}">
        <p14:creationId xmlns:p14="http://schemas.microsoft.com/office/powerpoint/2010/main" val="4156055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Breaks in cable continuity interrupt a signal. This can include damage along cables themselves, termination errors, or bent pins in a connector.</a:t>
            </a:r>
          </a:p>
          <a:p>
            <a:r>
              <a:rPr lang="en-US" sz="1200" dirty="0"/>
              <a:t>Internal or external interference cause noise, introducing errors that can make the connection slow or entirely unusable.</a:t>
            </a:r>
          </a:p>
          <a:p>
            <a:r>
              <a:rPr lang="en-US" sz="1200" dirty="0"/>
              <a:t>Cables terminated with the wrong wire order on one end carry the wrong signals and prevent a successful connection.</a:t>
            </a:r>
          </a:p>
          <a:p>
            <a:r>
              <a:rPr lang="en-US" sz="1200" dirty="0"/>
              <a:t>The same termination error made on both ends can cause noise if there are </a:t>
            </a:r>
            <a:r>
              <a:rPr lang="en-US" sz="1200" i="1" dirty="0"/>
              <a:t>split pairs</a:t>
            </a:r>
            <a:r>
              <a:rPr lang="en-US" sz="1200" dirty="0"/>
              <a:t>, where the wire pairs on the termination don't match the physical twisted pairs in the cable.</a:t>
            </a:r>
          </a:p>
          <a:p>
            <a:r>
              <a:rPr lang="en-US" sz="1200" dirty="0"/>
              <a:t>Physical interfaces can fail too: Not only does a jack or patch panel give another opportunity for improper termination, but a NIC, hub, or switch transceiver can fail. </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11</a:t>
            </a:fld>
            <a:endParaRPr lang="en-GB"/>
          </a:p>
        </p:txBody>
      </p:sp>
    </p:spTree>
    <p:extLst>
      <p:ext uri="{BB962C8B-B14F-4D97-AF65-F5344CB8AC3E}">
        <p14:creationId xmlns:p14="http://schemas.microsoft.com/office/powerpoint/2010/main" val="2218868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SMF – Single mode Fibre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MMF – Multi-mode Fibre</a:t>
            </a:r>
          </a:p>
          <a:p>
            <a:endParaRPr lang="en-GB" dirty="0"/>
          </a:p>
        </p:txBody>
      </p:sp>
      <p:sp>
        <p:nvSpPr>
          <p:cNvPr id="4" name="Slide Number Placeholder 3"/>
          <p:cNvSpPr>
            <a:spLocks noGrp="1"/>
          </p:cNvSpPr>
          <p:nvPr>
            <p:ph type="sldNum" sz="quarter" idx="10"/>
          </p:nvPr>
        </p:nvSpPr>
        <p:spPr/>
        <p:txBody>
          <a:bodyPr/>
          <a:lstStyle/>
          <a:p>
            <a:fld id="{60960939-FE35-4225-A625-94D09636AB66}" type="slidenum">
              <a:rPr lang="en-GB" smtClean="0"/>
              <a:t>14</a:t>
            </a:fld>
            <a:endParaRPr lang="en-GB"/>
          </a:p>
        </p:txBody>
      </p:sp>
    </p:spTree>
    <p:extLst>
      <p:ext uri="{BB962C8B-B14F-4D97-AF65-F5344CB8AC3E}">
        <p14:creationId xmlns:p14="http://schemas.microsoft.com/office/powerpoint/2010/main" val="3086976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two key WDM technologies are Coarse Wavelength Division Multiplexing, CWDM and Dense Wavelength Division Multiplexing, DWDM. Which solution is best suited to a given environment depends on the network and user requirements.</a:t>
            </a:r>
          </a:p>
          <a:p>
            <a:r>
              <a:rPr lang="en-GB" dirty="0"/>
              <a:t>Coarse wavelength division multiplexing (</a:t>
            </a:r>
            <a:r>
              <a:rPr lang="en-GB" b="1" dirty="0"/>
              <a:t>CWDM</a:t>
            </a:r>
            <a:r>
              <a:rPr lang="en-GB" dirty="0"/>
              <a:t>) is a wavelength division multiplexing (WDM) technology that combines multiple signals at various wavelengths for simultaneous transmission over fibre cables.</a:t>
            </a:r>
          </a:p>
          <a:p>
            <a:endParaRPr lang="en-GB" dirty="0"/>
          </a:p>
          <a:p>
            <a:r>
              <a:rPr lang="en-GB" dirty="0"/>
              <a:t>CWDM supports up to 18 wavelength channels transmitted through a fibre at the same time. To achieve this, the different wavelengths of each channel are 20nm apart. DWDM, supports up to 80 simultaneous wavelength channels, with each of the channels only 0.8nm apart. CWDM technology offers a convenient and cost-efficient solution for shorter distances of up to 70 kilometres. For distances between 40 and 70 kilometres, CWDM tends to be limited to supporting eight channels.</a:t>
            </a:r>
          </a:p>
        </p:txBody>
      </p:sp>
      <p:sp>
        <p:nvSpPr>
          <p:cNvPr id="4" name="Slide Number Placeholder 3"/>
          <p:cNvSpPr>
            <a:spLocks noGrp="1"/>
          </p:cNvSpPr>
          <p:nvPr>
            <p:ph type="sldNum" sz="quarter" idx="5"/>
          </p:nvPr>
        </p:nvSpPr>
        <p:spPr/>
        <p:txBody>
          <a:bodyPr/>
          <a:lstStyle/>
          <a:p>
            <a:fld id="{60960939-FE35-4225-A625-94D09636AB66}" type="slidenum">
              <a:rPr lang="en-GB" smtClean="0"/>
              <a:t>15</a:t>
            </a:fld>
            <a:endParaRPr lang="en-GB"/>
          </a:p>
        </p:txBody>
      </p:sp>
    </p:spTree>
    <p:extLst>
      <p:ext uri="{BB962C8B-B14F-4D97-AF65-F5344CB8AC3E}">
        <p14:creationId xmlns:p14="http://schemas.microsoft.com/office/powerpoint/2010/main" val="2330802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Fiber</a:t>
            </a:r>
            <a:r>
              <a:rPr lang="en-GB" b="1" dirty="0"/>
              <a:t> Optics Flat: Flat polish connector.</a:t>
            </a:r>
            <a:r>
              <a:rPr lang="en-GB" dirty="0"/>
              <a:t/>
            </a:r>
            <a:br>
              <a:rPr lang="en-GB" dirty="0"/>
            </a:br>
            <a:r>
              <a:rPr lang="en-GB" dirty="0"/>
              <a:t>These connectors are polished by the manufacturer typically have an attenuation of -30dB. Flat polish connectors control back reflection fairly well</a:t>
            </a:r>
          </a:p>
          <a:p>
            <a:endParaRPr lang="en-GB" b="1" dirty="0"/>
          </a:p>
          <a:p>
            <a:r>
              <a:rPr lang="en-GB" b="1" dirty="0" err="1"/>
              <a:t>Fiber</a:t>
            </a:r>
            <a:r>
              <a:rPr lang="en-GB" b="1" dirty="0"/>
              <a:t> Optics PC: Physical contact polish.</a:t>
            </a:r>
            <a:r>
              <a:rPr lang="en-GB" dirty="0"/>
              <a:t/>
            </a:r>
            <a:br>
              <a:rPr lang="en-GB" dirty="0"/>
            </a:br>
            <a:r>
              <a:rPr lang="en-GB" dirty="0"/>
              <a:t>These connectors are hand polished and typically have an attenuation of -30dB. PC refers to how the ferrule of the connector is polished. These connectors can cause back reflection into the ferrule and into the transmitter.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Fiber</a:t>
            </a:r>
            <a:r>
              <a:rPr lang="en-GB" b="1" dirty="0"/>
              <a:t> Optics SPC/UPC: SUPER POLISH CONTACT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a:t>
            </a:r>
            <a:r>
              <a:rPr lang="en-GB" dirty="0"/>
              <a:t>one by the manufacturer. -40db ULTRA POLISH CONTACT, done by the manufacturer. -50db These finishes are to help prevent back reflection into the transmitter.</a:t>
            </a:r>
          </a:p>
          <a:p>
            <a:endParaRPr lang="en-GB" dirty="0"/>
          </a:p>
          <a:p>
            <a:endParaRPr lang="en-GB" dirty="0"/>
          </a:p>
          <a:p>
            <a:r>
              <a:rPr lang="en-GB" b="1" dirty="0" err="1"/>
              <a:t>Fiber</a:t>
            </a:r>
            <a:r>
              <a:rPr lang="en-GB" b="1" dirty="0"/>
              <a:t> Optics APC: Angled physical contact.</a:t>
            </a:r>
            <a:r>
              <a:rPr lang="en-GB" dirty="0"/>
              <a:t/>
            </a:r>
            <a:br>
              <a:rPr lang="en-GB" dirty="0"/>
            </a:br>
            <a:r>
              <a:rPr lang="en-GB" dirty="0"/>
              <a:t>This is done by the manufacturer, they cut the ferrule to an 8 degree angle to reduce back reflection. These connectors have an attenuation of -60dB and are used by CATV and Phone companies.</a:t>
            </a:r>
          </a:p>
          <a:p>
            <a:endParaRPr lang="en-GB" dirty="0"/>
          </a:p>
        </p:txBody>
      </p:sp>
      <p:sp>
        <p:nvSpPr>
          <p:cNvPr id="4" name="Slide Number Placeholder 3"/>
          <p:cNvSpPr>
            <a:spLocks noGrp="1"/>
          </p:cNvSpPr>
          <p:nvPr>
            <p:ph type="sldNum" sz="quarter" idx="5"/>
          </p:nvPr>
        </p:nvSpPr>
        <p:spPr/>
        <p:txBody>
          <a:bodyPr/>
          <a:lstStyle/>
          <a:p>
            <a:fld id="{60960939-FE35-4225-A625-94D09636AB66}" type="slidenum">
              <a:rPr lang="en-GB" smtClean="0"/>
              <a:t>17</a:t>
            </a:fld>
            <a:endParaRPr lang="en-GB"/>
          </a:p>
        </p:txBody>
      </p:sp>
    </p:spTree>
    <p:extLst>
      <p:ext uri="{BB962C8B-B14F-4D97-AF65-F5344CB8AC3E}">
        <p14:creationId xmlns:p14="http://schemas.microsoft.com/office/powerpoint/2010/main" val="2551389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From left to right: FC, LC, SC, and ST</a:t>
            </a:r>
          </a:p>
          <a:p>
            <a:endParaRPr lang="en-GB" i="1" dirty="0"/>
          </a:p>
          <a:p>
            <a:r>
              <a:rPr lang="en-GB" i="0" dirty="0"/>
              <a:t>A green color-coded APC connector (left) vs. a UPC connector (right)</a:t>
            </a:r>
          </a:p>
        </p:txBody>
      </p:sp>
      <p:sp>
        <p:nvSpPr>
          <p:cNvPr id="4" name="Slide Number Placeholder 3"/>
          <p:cNvSpPr>
            <a:spLocks noGrp="1"/>
          </p:cNvSpPr>
          <p:nvPr>
            <p:ph type="sldNum" sz="quarter" idx="5"/>
          </p:nvPr>
        </p:nvSpPr>
        <p:spPr/>
        <p:txBody>
          <a:bodyPr/>
          <a:lstStyle/>
          <a:p>
            <a:fld id="{60960939-FE35-4225-A625-94D09636AB66}" type="slidenum">
              <a:rPr lang="en-GB" smtClean="0"/>
              <a:t>20</a:t>
            </a:fld>
            <a:endParaRPr lang="en-GB"/>
          </a:p>
        </p:txBody>
      </p:sp>
    </p:spTree>
    <p:extLst>
      <p:ext uri="{BB962C8B-B14F-4D97-AF65-F5344CB8AC3E}">
        <p14:creationId xmlns:p14="http://schemas.microsoft.com/office/powerpoint/2010/main" val="453159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A7CB655-94B0-45FA-9DFF-0B8D15A0F9F9}" type="datetimeFigureOut">
              <a:rPr lang="en-GB" smtClean="0"/>
              <a:t>02/12/2020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D751D6-8CA2-4F0B-9A65-166091AFA68C}" type="slidenum">
              <a:rPr lang="en-GB" smtClean="0"/>
              <a:t>‹#›</a:t>
            </a:fld>
            <a:endParaRPr lang="en-GB"/>
          </a:p>
        </p:txBody>
      </p:sp>
    </p:spTree>
    <p:extLst>
      <p:ext uri="{BB962C8B-B14F-4D97-AF65-F5344CB8AC3E}">
        <p14:creationId xmlns:p14="http://schemas.microsoft.com/office/powerpoint/2010/main" val="4175131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A7CB655-94B0-45FA-9DFF-0B8D15A0F9F9}" type="datetimeFigureOut">
              <a:rPr lang="en-GB" smtClean="0"/>
              <a:t>02/12/2020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D751D6-8CA2-4F0B-9A65-166091AFA68C}" type="slidenum">
              <a:rPr lang="en-GB" smtClean="0"/>
              <a:t>‹#›</a:t>
            </a:fld>
            <a:endParaRPr lang="en-GB"/>
          </a:p>
        </p:txBody>
      </p:sp>
    </p:spTree>
    <p:extLst>
      <p:ext uri="{BB962C8B-B14F-4D97-AF65-F5344CB8AC3E}">
        <p14:creationId xmlns:p14="http://schemas.microsoft.com/office/powerpoint/2010/main" val="1997381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A7CB655-94B0-45FA-9DFF-0B8D15A0F9F9}" type="datetimeFigureOut">
              <a:rPr lang="en-GB" smtClean="0"/>
              <a:t>02/12/2020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D751D6-8CA2-4F0B-9A65-166091AFA68C}" type="slidenum">
              <a:rPr lang="en-GB" smtClean="0"/>
              <a:t>‹#›</a:t>
            </a:fld>
            <a:endParaRPr lang="en-GB"/>
          </a:p>
        </p:txBody>
      </p:sp>
    </p:spTree>
    <p:extLst>
      <p:ext uri="{BB962C8B-B14F-4D97-AF65-F5344CB8AC3E}">
        <p14:creationId xmlns:p14="http://schemas.microsoft.com/office/powerpoint/2010/main" val="3804478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Image Layout">
    <p:spTree>
      <p:nvGrpSpPr>
        <p:cNvPr id="1" name=""/>
        <p:cNvGrpSpPr/>
        <p:nvPr/>
      </p:nvGrpSpPr>
      <p:grpSpPr>
        <a:xfrm>
          <a:off x="0" y="0"/>
          <a:ext cx="0" cy="0"/>
          <a:chOff x="0" y="0"/>
          <a:chExt cx="0" cy="0"/>
        </a:xfrm>
      </p:grpSpPr>
      <p:sp>
        <p:nvSpPr>
          <p:cNvPr id="17" name="그림 개체 틀 16">
            <a:extLst>
              <a:ext uri="{FF2B5EF4-FFF2-40B4-BE49-F238E27FC236}">
                <a16:creationId xmlns:a16="http://schemas.microsoft.com/office/drawing/2014/main" id="{07163F96-C234-481E-88AF-E4A1C0E9A1DC}"/>
              </a:ext>
            </a:extLst>
          </p:cNvPr>
          <p:cNvSpPr>
            <a:spLocks noGrp="1"/>
          </p:cNvSpPr>
          <p:nvPr>
            <p:ph type="pic" idx="16" hasCustomPrompt="1"/>
          </p:nvPr>
        </p:nvSpPr>
        <p:spPr>
          <a:xfrm>
            <a:off x="564358" y="1"/>
            <a:ext cx="8396199" cy="6460304"/>
          </a:xfrm>
          <a:custGeom>
            <a:avLst/>
            <a:gdLst>
              <a:gd name="connsiteX0" fmla="*/ 1985184 w 8396198"/>
              <a:gd name="connsiteY0" fmla="*/ 5258093 h 6460303"/>
              <a:gd name="connsiteX1" fmla="*/ 1985184 w 8396198"/>
              <a:gd name="connsiteY1" fmla="*/ 5258093 h 6460303"/>
              <a:gd name="connsiteX2" fmla="*/ 1985184 w 8396198"/>
              <a:gd name="connsiteY2" fmla="*/ 5258093 h 6460303"/>
              <a:gd name="connsiteX3" fmla="*/ 7502757 w 8396198"/>
              <a:gd name="connsiteY3" fmla="*/ 0 h 6460303"/>
              <a:gd name="connsiteX4" fmla="*/ 8396198 w 8396198"/>
              <a:gd name="connsiteY4" fmla="*/ 0 h 6460303"/>
              <a:gd name="connsiteX5" fmla="*/ 8388310 w 8396198"/>
              <a:gd name="connsiteY5" fmla="*/ 12898 h 6460303"/>
              <a:gd name="connsiteX6" fmla="*/ 4763857 w 8396198"/>
              <a:gd name="connsiteY6" fmla="*/ 4786769 h 6460303"/>
              <a:gd name="connsiteX7" fmla="*/ 4264272 w 8396198"/>
              <a:gd name="connsiteY7" fmla="*/ 4855144 h 6460303"/>
              <a:gd name="connsiteX8" fmla="*/ 4264273 w 8396198"/>
              <a:gd name="connsiteY8" fmla="*/ 4855143 h 6460303"/>
              <a:gd name="connsiteX9" fmla="*/ 4195899 w 8396198"/>
              <a:gd name="connsiteY9" fmla="*/ 4355559 h 6460303"/>
              <a:gd name="connsiteX10" fmla="*/ 6516179 w 8396198"/>
              <a:gd name="connsiteY10" fmla="*/ 0 h 6460303"/>
              <a:gd name="connsiteX11" fmla="*/ 7411525 w 8396198"/>
              <a:gd name="connsiteY11" fmla="*/ 0 h 6460303"/>
              <a:gd name="connsiteX12" fmla="*/ 2805577 w 8396198"/>
              <a:gd name="connsiteY12" fmla="*/ 6066627 h 6460303"/>
              <a:gd name="connsiteX13" fmla="*/ 2305992 w 8396198"/>
              <a:gd name="connsiteY13" fmla="*/ 6135001 h 6460303"/>
              <a:gd name="connsiteX14" fmla="*/ 2305993 w 8396198"/>
              <a:gd name="connsiteY14" fmla="*/ 6135001 h 6460303"/>
              <a:gd name="connsiteX15" fmla="*/ 2237619 w 8396198"/>
              <a:gd name="connsiteY15" fmla="*/ 5635416 h 6460303"/>
              <a:gd name="connsiteX16" fmla="*/ 5529597 w 8396198"/>
              <a:gd name="connsiteY16" fmla="*/ 0 h 6460303"/>
              <a:gd name="connsiteX17" fmla="*/ 6424943 w 8396198"/>
              <a:gd name="connsiteY17" fmla="*/ 0 h 6460303"/>
              <a:gd name="connsiteX18" fmla="*/ 2484768 w 8396198"/>
              <a:gd name="connsiteY18" fmla="*/ 5189719 h 6460303"/>
              <a:gd name="connsiteX19" fmla="*/ 2046796 w 8396198"/>
              <a:gd name="connsiteY19" fmla="*/ 5295775 h 6460303"/>
              <a:gd name="connsiteX20" fmla="*/ 1985184 w 8396198"/>
              <a:gd name="connsiteY20" fmla="*/ 5258093 h 6460303"/>
              <a:gd name="connsiteX21" fmla="*/ 1932333 w 8396198"/>
              <a:gd name="connsiteY21" fmla="*/ 5208872 h 6460303"/>
              <a:gd name="connsiteX22" fmla="*/ 1916810 w 8396198"/>
              <a:gd name="connsiteY22" fmla="*/ 4758508 h 6460303"/>
              <a:gd name="connsiteX23" fmla="*/ 4543018 w 8396198"/>
              <a:gd name="connsiteY23" fmla="*/ 0 h 6460303"/>
              <a:gd name="connsiteX24" fmla="*/ 5438364 w 8396198"/>
              <a:gd name="connsiteY24" fmla="*/ 0 h 6460303"/>
              <a:gd name="connsiteX25" fmla="*/ 640552 w 8396198"/>
              <a:gd name="connsiteY25" fmla="*/ 6319336 h 6460303"/>
              <a:gd name="connsiteX26" fmla="*/ 140967 w 8396198"/>
              <a:gd name="connsiteY26" fmla="*/ 6387711 h 6460303"/>
              <a:gd name="connsiteX27" fmla="*/ 140968 w 8396198"/>
              <a:gd name="connsiteY27" fmla="*/ 6387711 h 6460303"/>
              <a:gd name="connsiteX28" fmla="*/ 72594 w 8396198"/>
              <a:gd name="connsiteY28" fmla="*/ 5888126 h 6460303"/>
              <a:gd name="connsiteX29" fmla="*/ 3556436 w 8396198"/>
              <a:gd name="connsiteY29" fmla="*/ 0 h 6460303"/>
              <a:gd name="connsiteX30" fmla="*/ 4451782 w 8396198"/>
              <a:gd name="connsiteY30" fmla="*/ 0 h 6460303"/>
              <a:gd name="connsiteX31" fmla="*/ 711634 w 8396198"/>
              <a:gd name="connsiteY31" fmla="*/ 4926258 h 6460303"/>
              <a:gd name="connsiteX32" fmla="*/ 212049 w 8396198"/>
              <a:gd name="connsiteY32" fmla="*/ 4994633 h 6460303"/>
              <a:gd name="connsiteX33" fmla="*/ 212050 w 8396198"/>
              <a:gd name="connsiteY33" fmla="*/ 4994633 h 6460303"/>
              <a:gd name="connsiteX34" fmla="*/ 143675 w 8396198"/>
              <a:gd name="connsiteY34" fmla="*/ 4495047 h 6460303"/>
              <a:gd name="connsiteX35" fmla="*/ 2569856 w 8396198"/>
              <a:gd name="connsiteY35" fmla="*/ 0 h 6460303"/>
              <a:gd name="connsiteX36" fmla="*/ 3465201 w 8396198"/>
              <a:gd name="connsiteY36" fmla="*/ 0 h 6460303"/>
              <a:gd name="connsiteX37" fmla="*/ 1054005 w 8396198"/>
              <a:gd name="connsiteY37" fmla="*/ 3175856 h 6460303"/>
              <a:gd name="connsiteX38" fmla="*/ 554420 w 8396198"/>
              <a:gd name="connsiteY38" fmla="*/ 3244231 h 6460303"/>
              <a:gd name="connsiteX39" fmla="*/ 554421 w 8396198"/>
              <a:gd name="connsiteY39" fmla="*/ 3244231 h 6460303"/>
              <a:gd name="connsiteX40" fmla="*/ 486047 w 8396198"/>
              <a:gd name="connsiteY40" fmla="*/ 2744646 h 6460303"/>
              <a:gd name="connsiteX41" fmla="*/ 1583274 w 8396198"/>
              <a:gd name="connsiteY41" fmla="*/ 0 h 6460303"/>
              <a:gd name="connsiteX42" fmla="*/ 2478619 w 8396198"/>
              <a:gd name="connsiteY42" fmla="*/ 0 h 6460303"/>
              <a:gd name="connsiteX43" fmla="*/ 935829 w 8396198"/>
              <a:gd name="connsiteY43" fmla="*/ 2032053 h 6460303"/>
              <a:gd name="connsiteX44" fmla="*/ 436245 w 8396198"/>
              <a:gd name="connsiteY44" fmla="*/ 2100428 h 6460303"/>
              <a:gd name="connsiteX45" fmla="*/ 436245 w 8396198"/>
              <a:gd name="connsiteY45" fmla="*/ 2100427 h 6460303"/>
              <a:gd name="connsiteX46" fmla="*/ 367872 w 8396198"/>
              <a:gd name="connsiteY46" fmla="*/ 1600843 h 6460303"/>
              <a:gd name="connsiteX47" fmla="*/ 596693 w 8396198"/>
              <a:gd name="connsiteY47" fmla="*/ 0 h 6460303"/>
              <a:gd name="connsiteX48" fmla="*/ 1492038 w 8396198"/>
              <a:gd name="connsiteY48" fmla="*/ 0 h 6460303"/>
              <a:gd name="connsiteX49" fmla="*/ 850966 w 8396198"/>
              <a:gd name="connsiteY49" fmla="*/ 844373 h 6460303"/>
              <a:gd name="connsiteX50" fmla="*/ 351382 w 8396198"/>
              <a:gd name="connsiteY50" fmla="*/ 912748 h 6460303"/>
              <a:gd name="connsiteX51" fmla="*/ 351383 w 8396198"/>
              <a:gd name="connsiteY51" fmla="*/ 912748 h 6460303"/>
              <a:gd name="connsiteX52" fmla="*/ 283008 w 8396198"/>
              <a:gd name="connsiteY52" fmla="*/ 413163 h 646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396198" h="6460303">
                <a:moveTo>
                  <a:pt x="1985184" y="5258093"/>
                </a:moveTo>
                <a:lnTo>
                  <a:pt x="1985184" y="5258093"/>
                </a:lnTo>
                <a:lnTo>
                  <a:pt x="1985184" y="5258093"/>
                </a:lnTo>
                <a:close/>
                <a:moveTo>
                  <a:pt x="7502757" y="0"/>
                </a:moveTo>
                <a:lnTo>
                  <a:pt x="8396198" y="0"/>
                </a:lnTo>
                <a:lnTo>
                  <a:pt x="8388310" y="12898"/>
                </a:lnTo>
                <a:cubicBezTo>
                  <a:pt x="7180160" y="1604189"/>
                  <a:pt x="5972008" y="3195478"/>
                  <a:pt x="4763857" y="4786769"/>
                </a:cubicBezTo>
                <a:cubicBezTo>
                  <a:pt x="4644782" y="4943607"/>
                  <a:pt x="4421110" y="4974220"/>
                  <a:pt x="4264272" y="4855144"/>
                </a:cubicBezTo>
                <a:lnTo>
                  <a:pt x="4264273" y="4855143"/>
                </a:lnTo>
                <a:cubicBezTo>
                  <a:pt x="4107436" y="4736068"/>
                  <a:pt x="4076824" y="4512397"/>
                  <a:pt x="4195899" y="4355559"/>
                </a:cubicBezTo>
                <a:close/>
                <a:moveTo>
                  <a:pt x="6516179" y="0"/>
                </a:moveTo>
                <a:lnTo>
                  <a:pt x="7411525" y="0"/>
                </a:lnTo>
                <a:lnTo>
                  <a:pt x="2805577" y="6066627"/>
                </a:lnTo>
                <a:cubicBezTo>
                  <a:pt x="2686501" y="6223464"/>
                  <a:pt x="2462830" y="6254077"/>
                  <a:pt x="2305992" y="6135001"/>
                </a:cubicBezTo>
                <a:lnTo>
                  <a:pt x="2305993" y="6135001"/>
                </a:lnTo>
                <a:cubicBezTo>
                  <a:pt x="2149155" y="6015926"/>
                  <a:pt x="2118543" y="5792254"/>
                  <a:pt x="2237619" y="5635416"/>
                </a:cubicBezTo>
                <a:close/>
                <a:moveTo>
                  <a:pt x="5529597" y="0"/>
                </a:moveTo>
                <a:lnTo>
                  <a:pt x="6424943" y="0"/>
                </a:lnTo>
                <a:lnTo>
                  <a:pt x="2484768" y="5189719"/>
                </a:lnTo>
                <a:cubicBezTo>
                  <a:pt x="2380577" y="5326952"/>
                  <a:pt x="2196304" y="5367543"/>
                  <a:pt x="2046796" y="5295775"/>
                </a:cubicBezTo>
                <a:lnTo>
                  <a:pt x="1985184" y="5258093"/>
                </a:lnTo>
                <a:lnTo>
                  <a:pt x="1932333" y="5208872"/>
                </a:lnTo>
                <a:cubicBezTo>
                  <a:pt x="1823032" y="5084144"/>
                  <a:pt x="1812619" y="4895741"/>
                  <a:pt x="1916810" y="4758508"/>
                </a:cubicBezTo>
                <a:close/>
                <a:moveTo>
                  <a:pt x="4543018" y="0"/>
                </a:moveTo>
                <a:lnTo>
                  <a:pt x="5438364" y="0"/>
                </a:lnTo>
                <a:lnTo>
                  <a:pt x="640552" y="6319336"/>
                </a:lnTo>
                <a:cubicBezTo>
                  <a:pt x="521476" y="6476174"/>
                  <a:pt x="297805" y="6506786"/>
                  <a:pt x="140967" y="6387711"/>
                </a:cubicBezTo>
                <a:lnTo>
                  <a:pt x="140968" y="6387711"/>
                </a:lnTo>
                <a:cubicBezTo>
                  <a:pt x="-15870" y="6268635"/>
                  <a:pt x="-46482" y="6044964"/>
                  <a:pt x="72594" y="5888126"/>
                </a:cubicBezTo>
                <a:close/>
                <a:moveTo>
                  <a:pt x="3556436" y="0"/>
                </a:moveTo>
                <a:lnTo>
                  <a:pt x="4451782" y="0"/>
                </a:lnTo>
                <a:lnTo>
                  <a:pt x="711634" y="4926258"/>
                </a:lnTo>
                <a:cubicBezTo>
                  <a:pt x="592557" y="5083097"/>
                  <a:pt x="368886" y="5113708"/>
                  <a:pt x="212049" y="4994633"/>
                </a:cubicBezTo>
                <a:lnTo>
                  <a:pt x="212050" y="4994633"/>
                </a:lnTo>
                <a:cubicBezTo>
                  <a:pt x="55212" y="4875558"/>
                  <a:pt x="24599" y="4651886"/>
                  <a:pt x="143675" y="4495047"/>
                </a:cubicBezTo>
                <a:close/>
                <a:moveTo>
                  <a:pt x="2569856" y="0"/>
                </a:moveTo>
                <a:lnTo>
                  <a:pt x="3465201" y="0"/>
                </a:lnTo>
                <a:lnTo>
                  <a:pt x="1054005" y="3175856"/>
                </a:lnTo>
                <a:cubicBezTo>
                  <a:pt x="934929" y="3332694"/>
                  <a:pt x="711258" y="3363306"/>
                  <a:pt x="554420" y="3244231"/>
                </a:cubicBezTo>
                <a:lnTo>
                  <a:pt x="554421" y="3244231"/>
                </a:lnTo>
                <a:cubicBezTo>
                  <a:pt x="397583" y="3125155"/>
                  <a:pt x="366971" y="2901484"/>
                  <a:pt x="486047" y="2744646"/>
                </a:cubicBezTo>
                <a:close/>
                <a:moveTo>
                  <a:pt x="1583274" y="0"/>
                </a:moveTo>
                <a:lnTo>
                  <a:pt x="2478619" y="0"/>
                </a:lnTo>
                <a:lnTo>
                  <a:pt x="935829" y="2032053"/>
                </a:lnTo>
                <a:cubicBezTo>
                  <a:pt x="816754" y="2188891"/>
                  <a:pt x="593082" y="2219503"/>
                  <a:pt x="436245" y="2100428"/>
                </a:cubicBezTo>
                <a:lnTo>
                  <a:pt x="436245" y="2100427"/>
                </a:lnTo>
                <a:cubicBezTo>
                  <a:pt x="279408" y="1981352"/>
                  <a:pt x="248796" y="1757681"/>
                  <a:pt x="367872" y="1600843"/>
                </a:cubicBezTo>
                <a:close/>
                <a:moveTo>
                  <a:pt x="596693" y="0"/>
                </a:moveTo>
                <a:lnTo>
                  <a:pt x="1492038" y="0"/>
                </a:lnTo>
                <a:lnTo>
                  <a:pt x="850966" y="844373"/>
                </a:lnTo>
                <a:cubicBezTo>
                  <a:pt x="731891" y="1001211"/>
                  <a:pt x="508219" y="1031824"/>
                  <a:pt x="351382" y="912748"/>
                </a:cubicBezTo>
                <a:lnTo>
                  <a:pt x="351383" y="912748"/>
                </a:lnTo>
                <a:cubicBezTo>
                  <a:pt x="194545" y="793672"/>
                  <a:pt x="163933" y="570001"/>
                  <a:pt x="283008" y="413163"/>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222867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A7CB655-94B0-45FA-9DFF-0B8D15A0F9F9}" type="datetimeFigureOut">
              <a:rPr lang="en-GB" smtClean="0"/>
              <a:t>02/12/2020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D751D6-8CA2-4F0B-9A65-166091AFA68C}" type="slidenum">
              <a:rPr lang="en-GB" smtClean="0"/>
              <a:t>‹#›</a:t>
            </a:fld>
            <a:endParaRPr lang="en-GB"/>
          </a:p>
        </p:txBody>
      </p:sp>
    </p:spTree>
    <p:extLst>
      <p:ext uri="{BB962C8B-B14F-4D97-AF65-F5344CB8AC3E}">
        <p14:creationId xmlns:p14="http://schemas.microsoft.com/office/powerpoint/2010/main" val="2951887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A7CB655-94B0-45FA-9DFF-0B8D15A0F9F9}" type="datetimeFigureOut">
              <a:rPr lang="en-GB" smtClean="0"/>
              <a:t>02/12/2020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D751D6-8CA2-4F0B-9A65-166091AFA68C}" type="slidenum">
              <a:rPr lang="en-GB" smtClean="0"/>
              <a:t>‹#›</a:t>
            </a:fld>
            <a:endParaRPr lang="en-GB"/>
          </a:p>
        </p:txBody>
      </p:sp>
    </p:spTree>
    <p:extLst>
      <p:ext uri="{BB962C8B-B14F-4D97-AF65-F5344CB8AC3E}">
        <p14:creationId xmlns:p14="http://schemas.microsoft.com/office/powerpoint/2010/main" val="411278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A7CB655-94B0-45FA-9DFF-0B8D15A0F9F9}" type="datetimeFigureOut">
              <a:rPr lang="en-GB" smtClean="0"/>
              <a:t>02/12/2020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D751D6-8CA2-4F0B-9A65-166091AFA68C}" type="slidenum">
              <a:rPr lang="en-GB" smtClean="0"/>
              <a:t>‹#›</a:t>
            </a:fld>
            <a:endParaRPr lang="en-GB"/>
          </a:p>
        </p:txBody>
      </p:sp>
    </p:spTree>
    <p:extLst>
      <p:ext uri="{BB962C8B-B14F-4D97-AF65-F5344CB8AC3E}">
        <p14:creationId xmlns:p14="http://schemas.microsoft.com/office/powerpoint/2010/main" val="3202120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A7CB655-94B0-45FA-9DFF-0B8D15A0F9F9}" type="datetimeFigureOut">
              <a:rPr lang="en-GB" smtClean="0"/>
              <a:t>02/12/2020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D751D6-8CA2-4F0B-9A65-166091AFA68C}" type="slidenum">
              <a:rPr lang="en-GB" smtClean="0"/>
              <a:t>‹#›</a:t>
            </a:fld>
            <a:endParaRPr lang="en-GB"/>
          </a:p>
        </p:txBody>
      </p:sp>
    </p:spTree>
    <p:extLst>
      <p:ext uri="{BB962C8B-B14F-4D97-AF65-F5344CB8AC3E}">
        <p14:creationId xmlns:p14="http://schemas.microsoft.com/office/powerpoint/2010/main" val="1279741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A7CB655-94B0-45FA-9DFF-0B8D15A0F9F9}" type="datetimeFigureOut">
              <a:rPr lang="en-GB" smtClean="0"/>
              <a:t>02/12/2020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D751D6-8CA2-4F0B-9A65-166091AFA68C}" type="slidenum">
              <a:rPr lang="en-GB" smtClean="0"/>
              <a:t>‹#›</a:t>
            </a:fld>
            <a:endParaRPr lang="en-GB"/>
          </a:p>
        </p:txBody>
      </p:sp>
    </p:spTree>
    <p:extLst>
      <p:ext uri="{BB962C8B-B14F-4D97-AF65-F5344CB8AC3E}">
        <p14:creationId xmlns:p14="http://schemas.microsoft.com/office/powerpoint/2010/main" val="4285788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CB655-94B0-45FA-9DFF-0B8D15A0F9F9}" type="datetimeFigureOut">
              <a:rPr lang="en-GB" smtClean="0"/>
              <a:t>02/12/2020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D751D6-8CA2-4F0B-9A65-166091AFA68C}" type="slidenum">
              <a:rPr lang="en-GB" smtClean="0"/>
              <a:t>‹#›</a:t>
            </a:fld>
            <a:endParaRPr lang="en-GB"/>
          </a:p>
        </p:txBody>
      </p:sp>
    </p:spTree>
    <p:extLst>
      <p:ext uri="{BB962C8B-B14F-4D97-AF65-F5344CB8AC3E}">
        <p14:creationId xmlns:p14="http://schemas.microsoft.com/office/powerpoint/2010/main" val="2258880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A7CB655-94B0-45FA-9DFF-0B8D15A0F9F9}" type="datetimeFigureOut">
              <a:rPr lang="en-GB" smtClean="0"/>
              <a:t>02/12/2020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D751D6-8CA2-4F0B-9A65-166091AFA68C}" type="slidenum">
              <a:rPr lang="en-GB" smtClean="0"/>
              <a:t>‹#›</a:t>
            </a:fld>
            <a:endParaRPr lang="en-GB"/>
          </a:p>
        </p:txBody>
      </p:sp>
    </p:spTree>
    <p:extLst>
      <p:ext uri="{BB962C8B-B14F-4D97-AF65-F5344CB8AC3E}">
        <p14:creationId xmlns:p14="http://schemas.microsoft.com/office/powerpoint/2010/main" val="376625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A7CB655-94B0-45FA-9DFF-0B8D15A0F9F9}" type="datetimeFigureOut">
              <a:rPr lang="en-GB" smtClean="0"/>
              <a:t>02/12/2020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D751D6-8CA2-4F0B-9A65-166091AFA68C}" type="slidenum">
              <a:rPr lang="en-GB" smtClean="0"/>
              <a:t>‹#›</a:t>
            </a:fld>
            <a:endParaRPr lang="en-GB"/>
          </a:p>
        </p:txBody>
      </p:sp>
    </p:spTree>
    <p:extLst>
      <p:ext uri="{BB962C8B-B14F-4D97-AF65-F5344CB8AC3E}">
        <p14:creationId xmlns:p14="http://schemas.microsoft.com/office/powerpoint/2010/main" val="2633555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CB655-94B0-45FA-9DFF-0B8D15A0F9F9}" type="datetimeFigureOut">
              <a:rPr lang="en-GB" smtClean="0"/>
              <a:t>02/12/2020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751D6-8CA2-4F0B-9A65-166091AFA68C}" type="slidenum">
              <a:rPr lang="en-GB" smtClean="0"/>
              <a:t>‹#›</a:t>
            </a:fld>
            <a:endParaRPr lang="en-GB"/>
          </a:p>
        </p:txBody>
      </p:sp>
    </p:spTree>
    <p:extLst>
      <p:ext uri="{BB962C8B-B14F-4D97-AF65-F5344CB8AC3E}">
        <p14:creationId xmlns:p14="http://schemas.microsoft.com/office/powerpoint/2010/main" val="1825030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58.svg"/><Relationship Id="rId5" Type="http://schemas.openxmlformats.org/officeDocument/2006/relationships/image" Target="../media/image57.png"/><Relationship Id="rId4" Type="http://schemas.openxmlformats.org/officeDocument/2006/relationships/image" Target="../media/image156.sv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42.png"/></Relationships>
</file>

<file path=ppt/slides/_rels/slide1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4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forms.office.com/Pages/ResponsePage.aspx?id=fd3z5z4JJUuJnxRhvsd5lwPQkFjxXHtAr841nE0h0fZUOE5LV1VHVThLRVlXWEhPMFNYMUJLWk5NRi4u"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webp"/><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oleObject" Target="../embeddings/oleObject1.bin"/><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jpg"/></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2.svg"/><Relationship Id="rId5" Type="http://schemas.openxmlformats.org/officeDocument/2006/relationships/image" Target="../media/image47.png"/><Relationship Id="rId4" Type="http://schemas.openxmlformats.org/officeDocument/2006/relationships/image" Target="../media/image140.sv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6.sv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diagramLayout" Target="../diagrams/layout1.xml"/><Relationship Id="rId7" Type="http://schemas.openxmlformats.org/officeDocument/2006/relationships/image" Target="../media/image5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50.svg"/><Relationship Id="rId4" Type="http://schemas.openxmlformats.org/officeDocument/2006/relationships/diagramQuickStyle" Target="../diagrams/quickStyle1.xml"/><Relationship Id="rId9" Type="http://schemas.openxmlformats.org/officeDocument/2006/relationships/image" Target="../media/image51.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AAF0E39-8064-419D-A171-F9992E0D5471}"/>
              </a:ext>
            </a:extLst>
          </p:cNvPr>
          <p:cNvSpPr/>
          <p:nvPr/>
        </p:nvSpPr>
        <p:spPr>
          <a:xfrm>
            <a:off x="7306047" y="5231632"/>
            <a:ext cx="2700000" cy="100811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Rectangle 27">
            <a:extLst>
              <a:ext uri="{FF2B5EF4-FFF2-40B4-BE49-F238E27FC236}">
                <a16:creationId xmlns:a16="http://schemas.microsoft.com/office/drawing/2014/main" id="{470409DC-80B8-4DCE-BD5E-7C63278BCB50}"/>
              </a:ext>
            </a:extLst>
          </p:cNvPr>
          <p:cNvSpPr/>
          <p:nvPr/>
        </p:nvSpPr>
        <p:spPr>
          <a:xfrm>
            <a:off x="6929666" y="5370784"/>
            <a:ext cx="752762" cy="7527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TextBox 33">
            <a:extLst>
              <a:ext uri="{FF2B5EF4-FFF2-40B4-BE49-F238E27FC236}">
                <a16:creationId xmlns:a16="http://schemas.microsoft.com/office/drawing/2014/main" id="{663F5E53-EB6A-4602-AEA3-5524AA25CAFD}"/>
              </a:ext>
            </a:extLst>
          </p:cNvPr>
          <p:cNvSpPr txBox="1"/>
          <p:nvPr/>
        </p:nvSpPr>
        <p:spPr>
          <a:xfrm>
            <a:off x="7682427" y="5551995"/>
            <a:ext cx="2306298" cy="338554"/>
          </a:xfrm>
          <a:prstGeom prst="rect">
            <a:avLst/>
          </a:prstGeom>
          <a:noFill/>
        </p:spPr>
        <p:txBody>
          <a:bodyPr wrap="square" rtlCol="0" anchor="ctr">
            <a:spAutoFit/>
          </a:bodyPr>
          <a:lstStyle/>
          <a:p>
            <a:r>
              <a:rPr lang="en-US" altLang="ko-KR" sz="1600" b="1" dirty="0">
                <a:solidFill>
                  <a:schemeClr val="tx1">
                    <a:lumMod val="75000"/>
                    <a:lumOff val="25000"/>
                  </a:schemeClr>
                </a:solidFill>
                <a:latin typeface="Arial" pitchFamily="34" charset="0"/>
                <a:cs typeface="Arial" pitchFamily="34" charset="0"/>
              </a:rPr>
              <a:t>N10-007 </a:t>
            </a:r>
            <a:r>
              <a:rPr lang="en-US" altLang="ko-KR" sz="1600" b="1" dirty="0" smtClean="0">
                <a:solidFill>
                  <a:schemeClr val="tx1">
                    <a:lumMod val="75000"/>
                    <a:lumOff val="25000"/>
                  </a:schemeClr>
                </a:solidFill>
                <a:latin typeface="Arial" pitchFamily="34" charset="0"/>
                <a:cs typeface="Arial" pitchFamily="34" charset="0"/>
              </a:rPr>
              <a:t>Days 3 and 4</a:t>
            </a:r>
            <a:endParaRPr lang="ko-KR" altLang="en-US" sz="1600" b="1" dirty="0">
              <a:solidFill>
                <a:schemeClr val="tx1">
                  <a:lumMod val="75000"/>
                  <a:lumOff val="25000"/>
                </a:schemeClr>
              </a:solidFill>
              <a:latin typeface="Arial" pitchFamily="34" charset="0"/>
              <a:cs typeface="Arial" pitchFamily="34" charset="0"/>
            </a:endParaRPr>
          </a:p>
        </p:txBody>
      </p:sp>
      <p:sp>
        <p:nvSpPr>
          <p:cNvPr id="37" name="Oval 21">
            <a:extLst>
              <a:ext uri="{FF2B5EF4-FFF2-40B4-BE49-F238E27FC236}">
                <a16:creationId xmlns:a16="http://schemas.microsoft.com/office/drawing/2014/main" id="{05730307-46CA-4C70-AB6B-D7C2EB65A0F8}"/>
              </a:ext>
            </a:extLst>
          </p:cNvPr>
          <p:cNvSpPr>
            <a:spLocks noChangeAspect="1"/>
          </p:cNvSpPr>
          <p:nvPr/>
        </p:nvSpPr>
        <p:spPr>
          <a:xfrm>
            <a:off x="7137675" y="5551995"/>
            <a:ext cx="336743" cy="33955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38" name="TextBox 37">
            <a:extLst>
              <a:ext uri="{FF2B5EF4-FFF2-40B4-BE49-F238E27FC236}">
                <a16:creationId xmlns:a16="http://schemas.microsoft.com/office/drawing/2014/main" id="{B5AEE4AC-9241-4652-A447-14C6C758BF90}"/>
              </a:ext>
            </a:extLst>
          </p:cNvPr>
          <p:cNvSpPr txBox="1"/>
          <p:nvPr/>
        </p:nvSpPr>
        <p:spPr>
          <a:xfrm>
            <a:off x="6756300" y="3429000"/>
            <a:ext cx="4408513" cy="1107996"/>
          </a:xfrm>
          <a:prstGeom prst="rect">
            <a:avLst/>
          </a:prstGeom>
          <a:noFill/>
          <a:ln>
            <a:solidFill>
              <a:schemeClr val="bg2">
                <a:lumMod val="75000"/>
              </a:schemeClr>
            </a:solidFill>
          </a:ln>
        </p:spPr>
        <p:txBody>
          <a:bodyPr wrap="square" lIns="36000" tIns="0" rIns="36000" bIns="0" rtlCol="0" anchor="ctr">
            <a:spAutoFit/>
          </a:bodyPr>
          <a:lstStyle/>
          <a:p>
            <a:r>
              <a:rPr lang="en-GB" altLang="ko-KR" sz="3600" dirty="0"/>
              <a:t>Network Engineer L4</a:t>
            </a:r>
            <a:br>
              <a:rPr lang="en-GB" altLang="ko-KR" sz="3600" dirty="0"/>
            </a:br>
            <a:r>
              <a:rPr lang="en-GB" altLang="ko-KR" sz="3600" dirty="0"/>
              <a:t>COMPTIA NETWORK+</a:t>
            </a:r>
            <a:endParaRPr lang="ko-KR" altLang="en-US" sz="3600" dirty="0"/>
          </a:p>
        </p:txBody>
      </p:sp>
      <p:pic>
        <p:nvPicPr>
          <p:cNvPr id="8" name="Picture Placeholder 7" descr="A circuit board on a table&#10;&#10;Description automatically generated">
            <a:extLst>
              <a:ext uri="{FF2B5EF4-FFF2-40B4-BE49-F238E27FC236}">
                <a16:creationId xmlns:a16="http://schemas.microsoft.com/office/drawing/2014/main" id="{921832FF-290E-46EE-A633-85A99794E6D9}"/>
              </a:ext>
            </a:extLst>
          </p:cNvPr>
          <p:cNvPicPr>
            <a:picLocks noGrp="1" noChangeAspect="1"/>
          </p:cNvPicPr>
          <p:nvPr>
            <p:ph type="pic" idx="16"/>
          </p:nvPr>
        </p:nvPicPr>
        <p:blipFill>
          <a:blip r:embed="rId2" cstate="print">
            <a:extLst>
              <a:ext uri="{28A0092B-C50C-407E-A947-70E740481C1C}">
                <a14:useLocalDpi xmlns:a14="http://schemas.microsoft.com/office/drawing/2010/main" val="0"/>
              </a:ext>
            </a:extLst>
          </a:blip>
          <a:srcRect t="20089" b="20089"/>
          <a:stretch>
            <a:fillRect/>
          </a:stretch>
        </p:blipFill>
        <p:spPr/>
      </p:pic>
      <p:pic>
        <p:nvPicPr>
          <p:cNvPr id="9" name="Picture 8">
            <a:extLst>
              <a:ext uri="{FF2B5EF4-FFF2-40B4-BE49-F238E27FC236}">
                <a16:creationId xmlns:a16="http://schemas.microsoft.com/office/drawing/2014/main" id="{6DF598C1-5240-4DA0-9663-A687DEE682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9694" y="738532"/>
            <a:ext cx="1121727" cy="383831"/>
          </a:xfrm>
          <a:prstGeom prst="rect">
            <a:avLst/>
          </a:prstGeom>
        </p:spPr>
      </p:pic>
      <p:pic>
        <p:nvPicPr>
          <p:cNvPr id="10" name="Picture 9">
            <a:extLst>
              <a:ext uri="{FF2B5EF4-FFF2-40B4-BE49-F238E27FC236}">
                <a16:creationId xmlns:a16="http://schemas.microsoft.com/office/drawing/2014/main" id="{E0CEE8F9-0685-4A55-9601-86B4219E1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6378" y="32515"/>
            <a:ext cx="1765043" cy="706017"/>
          </a:xfrm>
          <a:prstGeom prst="rect">
            <a:avLst/>
          </a:prstGeom>
        </p:spPr>
      </p:pic>
    </p:spTree>
    <p:extLst>
      <p:ext uri="{BB962C8B-B14F-4D97-AF65-F5344CB8AC3E}">
        <p14:creationId xmlns:p14="http://schemas.microsoft.com/office/powerpoint/2010/main" val="1713258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312821" y="365125"/>
            <a:ext cx="11590421" cy="1325563"/>
          </a:xfrm>
        </p:spPr>
        <p:txBody>
          <a:bodyPr anchor="ctr">
            <a:normAutofit/>
          </a:bodyPr>
          <a:lstStyle/>
          <a:p>
            <a:r>
              <a:rPr lang="en-US" dirty="0"/>
              <a:t>Using toner probes </a:t>
            </a:r>
          </a:p>
        </p:txBody>
      </p:sp>
      <p:pic>
        <p:nvPicPr>
          <p:cNvPr id="5" name="How to use a tone generator to trace a wire">
            <a:hlinkClick r:id="" action="ppaction://media"/>
            <a:extLst>
              <a:ext uri="{FF2B5EF4-FFF2-40B4-BE49-F238E27FC236}">
                <a16:creationId xmlns:a16="http://schemas.microsoft.com/office/drawing/2014/main" id="{D6883191-37E6-41D9-96C9-482DEBCB3F1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68400" y="1343234"/>
            <a:ext cx="9631680" cy="5417929"/>
          </a:xfrm>
          <a:noFill/>
        </p:spPr>
      </p:pic>
    </p:spTree>
    <p:extLst>
      <p:ext uri="{BB962C8B-B14F-4D97-AF65-F5344CB8AC3E}">
        <p14:creationId xmlns:p14="http://schemas.microsoft.com/office/powerpoint/2010/main" val="343845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3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8833C-A2A4-4AC3-9A7D-A6BEFB706AE5}"/>
              </a:ext>
            </a:extLst>
          </p:cNvPr>
          <p:cNvSpPr>
            <a:spLocks noGrp="1"/>
          </p:cNvSpPr>
          <p:nvPr>
            <p:ph type="title"/>
          </p:nvPr>
        </p:nvSpPr>
        <p:spPr/>
        <p:txBody>
          <a:bodyPr/>
          <a:lstStyle/>
          <a:p>
            <a:r>
              <a:rPr lang="en-GB" dirty="0"/>
              <a:t>IPv4 Limitations</a:t>
            </a:r>
          </a:p>
        </p:txBody>
      </p:sp>
      <p:sp>
        <p:nvSpPr>
          <p:cNvPr id="3" name="Content Placeholder 2">
            <a:extLst>
              <a:ext uri="{FF2B5EF4-FFF2-40B4-BE49-F238E27FC236}">
                <a16:creationId xmlns:a16="http://schemas.microsoft.com/office/drawing/2014/main" id="{61D2ADEF-7790-472C-9DFE-6D9D9D3A423D}"/>
              </a:ext>
            </a:extLst>
          </p:cNvPr>
          <p:cNvSpPr>
            <a:spLocks noGrp="1"/>
          </p:cNvSpPr>
          <p:nvPr>
            <p:ph idx="1"/>
          </p:nvPr>
        </p:nvSpPr>
        <p:spPr/>
        <p:txBody>
          <a:bodyPr/>
          <a:lstStyle/>
          <a:p>
            <a:r>
              <a:rPr lang="en-GB" sz="3600" dirty="0"/>
              <a:t>Limited number of IP addresses (4 billion)</a:t>
            </a:r>
          </a:p>
          <a:p>
            <a:r>
              <a:rPr lang="en-GB" sz="3600" dirty="0"/>
              <a:t>No provision for authentication</a:t>
            </a:r>
          </a:p>
          <a:p>
            <a:r>
              <a:rPr lang="en-GB" sz="3600" dirty="0"/>
              <a:t>Security issues</a:t>
            </a:r>
          </a:p>
          <a:p>
            <a:r>
              <a:rPr lang="en-GB" sz="3600" dirty="0"/>
              <a:t>No provision for routing</a:t>
            </a:r>
          </a:p>
          <a:p>
            <a:r>
              <a:rPr lang="en-GB" sz="3600" dirty="0"/>
              <a:t>Does not work well with large networks</a:t>
            </a:r>
          </a:p>
          <a:p>
            <a:endParaRPr lang="en-GB" dirty="0"/>
          </a:p>
          <a:p>
            <a:endParaRPr lang="en-GB" dirty="0"/>
          </a:p>
        </p:txBody>
      </p:sp>
    </p:spTree>
    <p:extLst>
      <p:ext uri="{BB962C8B-B14F-4D97-AF65-F5344CB8AC3E}">
        <p14:creationId xmlns:p14="http://schemas.microsoft.com/office/powerpoint/2010/main" val="306681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5D37B-1CE7-4782-A88E-EC755CE4BD89}"/>
              </a:ext>
            </a:extLst>
          </p:cNvPr>
          <p:cNvSpPr>
            <a:spLocks noGrp="1"/>
          </p:cNvSpPr>
          <p:nvPr>
            <p:ph type="title"/>
          </p:nvPr>
        </p:nvSpPr>
        <p:spPr/>
        <p:txBody>
          <a:bodyPr/>
          <a:lstStyle/>
          <a:p>
            <a:r>
              <a:rPr lang="en-US" altLang="en-US" dirty="0">
                <a:latin typeface="Arial" panose="020B0604020202020204" pitchFamily="34" charset="0"/>
              </a:rPr>
              <a:t>Common Internet protocols</a:t>
            </a:r>
            <a:endParaRPr lang="en-GB" dirty="0"/>
          </a:p>
        </p:txBody>
      </p:sp>
      <p:sp>
        <p:nvSpPr>
          <p:cNvPr id="8" name="Freeform: Shape 7">
            <a:extLst>
              <a:ext uri="{FF2B5EF4-FFF2-40B4-BE49-F238E27FC236}">
                <a16:creationId xmlns:a16="http://schemas.microsoft.com/office/drawing/2014/main" id="{FD4ED159-9B97-4503-91D7-54DCDDC5B74F}"/>
              </a:ext>
            </a:extLst>
          </p:cNvPr>
          <p:cNvSpPr/>
          <p:nvPr/>
        </p:nvSpPr>
        <p:spPr>
          <a:xfrm>
            <a:off x="1494869" y="1396520"/>
            <a:ext cx="2542893" cy="2249657"/>
          </a:xfrm>
          <a:custGeom>
            <a:avLst/>
            <a:gdLst>
              <a:gd name="connsiteX0" fmla="*/ 179973 w 2542893"/>
              <a:gd name="connsiteY0" fmla="*/ 0 h 2249657"/>
              <a:gd name="connsiteX1" fmla="*/ 2362920 w 2542893"/>
              <a:gd name="connsiteY1" fmla="*/ 0 h 2249657"/>
              <a:gd name="connsiteX2" fmla="*/ 2542893 w 2542893"/>
              <a:gd name="connsiteY2" fmla="*/ 179973 h 2249657"/>
              <a:gd name="connsiteX3" fmla="*/ 2542893 w 2542893"/>
              <a:gd name="connsiteY3" fmla="*/ 2249657 h 2249657"/>
              <a:gd name="connsiteX4" fmla="*/ 2542893 w 2542893"/>
              <a:gd name="connsiteY4" fmla="*/ 2249657 h 2249657"/>
              <a:gd name="connsiteX5" fmla="*/ 0 w 2542893"/>
              <a:gd name="connsiteY5" fmla="*/ 2249657 h 2249657"/>
              <a:gd name="connsiteX6" fmla="*/ 0 w 2542893"/>
              <a:gd name="connsiteY6" fmla="*/ 2249657 h 2249657"/>
              <a:gd name="connsiteX7" fmla="*/ 0 w 2542893"/>
              <a:gd name="connsiteY7" fmla="*/ 179973 h 2249657"/>
              <a:gd name="connsiteX8" fmla="*/ 179973 w 2542893"/>
              <a:gd name="connsiteY8" fmla="*/ 0 h 224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2893" h="2249657">
                <a:moveTo>
                  <a:pt x="179973" y="0"/>
                </a:moveTo>
                <a:lnTo>
                  <a:pt x="2362920" y="0"/>
                </a:lnTo>
                <a:cubicBezTo>
                  <a:pt x="2462316" y="0"/>
                  <a:pt x="2542893" y="80577"/>
                  <a:pt x="2542893" y="179973"/>
                </a:cubicBezTo>
                <a:lnTo>
                  <a:pt x="2542893" y="2249657"/>
                </a:lnTo>
                <a:lnTo>
                  <a:pt x="2542893" y="2249657"/>
                </a:lnTo>
                <a:lnTo>
                  <a:pt x="0" y="2249657"/>
                </a:lnTo>
                <a:lnTo>
                  <a:pt x="0" y="2249657"/>
                </a:lnTo>
                <a:lnTo>
                  <a:pt x="0" y="179973"/>
                </a:lnTo>
                <a:cubicBezTo>
                  <a:pt x="0" y="80577"/>
                  <a:pt x="80577" y="0"/>
                  <a:pt x="179973"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492" tIns="106052" rIns="70492" bIns="17780" numCol="1" spcCol="1270" anchor="t" anchorCtr="0">
            <a:noAutofit/>
          </a:bodyPr>
          <a:lstStyle/>
          <a:p>
            <a:pPr marL="114300" lvl="1" indent="-114300" algn="l" defTabSz="622300">
              <a:lnSpc>
                <a:spcPct val="90000"/>
              </a:lnSpc>
              <a:spcBef>
                <a:spcPct val="0"/>
              </a:spcBef>
              <a:spcAft>
                <a:spcPct val="15000"/>
              </a:spcAft>
              <a:buNone/>
            </a:pPr>
            <a:r>
              <a:rPr lang="en-US" sz="1400" b="0" i="0" kern="1200" baseline="0" dirty="0"/>
              <a:t>TCP/IP </a:t>
            </a:r>
            <a:r>
              <a:rPr lang="en-US" sz="1400" kern="1200" dirty="0"/>
              <a:t>(Transmission Control Protocol/Internet Protocol) </a:t>
            </a:r>
            <a:r>
              <a:rPr lang="en-US" sz="1400" b="0" i="0" kern="1200" baseline="0" dirty="0"/>
              <a:t>is a stream protocol. </a:t>
            </a:r>
            <a:endParaRPr lang="en-GB" sz="1400" kern="1200" dirty="0"/>
          </a:p>
          <a:p>
            <a:pPr marL="114300" lvl="1" indent="-114300" algn="l" defTabSz="622300">
              <a:lnSpc>
                <a:spcPct val="90000"/>
              </a:lnSpc>
              <a:spcBef>
                <a:spcPct val="0"/>
              </a:spcBef>
              <a:spcAft>
                <a:spcPct val="15000"/>
              </a:spcAft>
              <a:buNone/>
            </a:pPr>
            <a:r>
              <a:rPr lang="en-US" sz="1400" b="0" i="0" kern="1200" baseline="0" dirty="0"/>
              <a:t>Any data transmitted between these two endpoints is guaranteed to arrive, thus it is a so-called lossless protocol. </a:t>
            </a:r>
          </a:p>
          <a:p>
            <a:pPr marL="114300" lvl="1" indent="-114300" algn="l" defTabSz="622300">
              <a:lnSpc>
                <a:spcPct val="90000"/>
              </a:lnSpc>
              <a:spcBef>
                <a:spcPct val="0"/>
              </a:spcBef>
              <a:spcAft>
                <a:spcPct val="15000"/>
              </a:spcAft>
              <a:buNone/>
            </a:pPr>
            <a:r>
              <a:rPr lang="en-US" sz="1400" b="0" i="0" kern="1200" baseline="0" dirty="0"/>
              <a:t>It is also called a peer-to-peer protocol</a:t>
            </a:r>
            <a:r>
              <a:rPr lang="en-US" sz="1100" b="0" i="0" kern="1200" baseline="0" dirty="0"/>
              <a:t>.</a:t>
            </a:r>
            <a:endParaRPr lang="en-GB" sz="1100" kern="1200" dirty="0"/>
          </a:p>
        </p:txBody>
      </p:sp>
      <p:sp>
        <p:nvSpPr>
          <p:cNvPr id="9" name="Freeform: Shape 8">
            <a:extLst>
              <a:ext uri="{FF2B5EF4-FFF2-40B4-BE49-F238E27FC236}">
                <a16:creationId xmlns:a16="http://schemas.microsoft.com/office/drawing/2014/main" id="{7283A120-B9F9-4573-83EB-9DE857F85823}"/>
              </a:ext>
            </a:extLst>
          </p:cNvPr>
          <p:cNvSpPr/>
          <p:nvPr/>
        </p:nvSpPr>
        <p:spPr>
          <a:xfrm>
            <a:off x="1502375" y="3645342"/>
            <a:ext cx="2527880" cy="638255"/>
          </a:xfrm>
          <a:custGeom>
            <a:avLst/>
            <a:gdLst>
              <a:gd name="connsiteX0" fmla="*/ 0 w 2527880"/>
              <a:gd name="connsiteY0" fmla="*/ 0 h 638255"/>
              <a:gd name="connsiteX1" fmla="*/ 2527880 w 2527880"/>
              <a:gd name="connsiteY1" fmla="*/ 0 h 638255"/>
              <a:gd name="connsiteX2" fmla="*/ 2527880 w 2527880"/>
              <a:gd name="connsiteY2" fmla="*/ 638255 h 638255"/>
              <a:gd name="connsiteX3" fmla="*/ 0 w 2527880"/>
              <a:gd name="connsiteY3" fmla="*/ 638255 h 638255"/>
              <a:gd name="connsiteX4" fmla="*/ 0 w 2527880"/>
              <a:gd name="connsiteY4" fmla="*/ 0 h 6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880" h="638255">
                <a:moveTo>
                  <a:pt x="0" y="0"/>
                </a:moveTo>
                <a:lnTo>
                  <a:pt x="2527880" y="0"/>
                </a:lnTo>
                <a:lnTo>
                  <a:pt x="2527880" y="638255"/>
                </a:lnTo>
                <a:lnTo>
                  <a:pt x="0" y="63825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450" tIns="0" rIns="804833" bIns="0" numCol="1" spcCol="1270" anchor="ctr" anchorCtr="0">
            <a:noAutofit/>
          </a:bodyPr>
          <a:lstStyle/>
          <a:p>
            <a:pPr marL="0" lvl="0" indent="0" algn="l" defTabSz="2000250">
              <a:lnSpc>
                <a:spcPct val="90000"/>
              </a:lnSpc>
              <a:spcBef>
                <a:spcPct val="0"/>
              </a:spcBef>
              <a:spcAft>
                <a:spcPct val="35000"/>
              </a:spcAft>
              <a:buNone/>
            </a:pPr>
            <a:r>
              <a:rPr lang="en-US" sz="4500" b="0" i="0" kern="1200" baseline="0" dirty="0"/>
              <a:t>TCP/IP </a:t>
            </a:r>
            <a:endParaRPr lang="en-GB" sz="4500" kern="1200" dirty="0"/>
          </a:p>
        </p:txBody>
      </p:sp>
      <p:sp>
        <p:nvSpPr>
          <p:cNvPr id="10" name="Oval 9">
            <a:extLst>
              <a:ext uri="{FF2B5EF4-FFF2-40B4-BE49-F238E27FC236}">
                <a16:creationId xmlns:a16="http://schemas.microsoft.com/office/drawing/2014/main" id="{523D0ACE-FDBF-44F6-8813-BA413C9E3FBB}"/>
              </a:ext>
            </a:extLst>
          </p:cNvPr>
          <p:cNvSpPr/>
          <p:nvPr/>
        </p:nvSpPr>
        <p:spPr>
          <a:xfrm>
            <a:off x="3209465" y="3746719"/>
            <a:ext cx="695947" cy="695947"/>
          </a:xfrm>
          <a:prstGeom prst="ellipse">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A8F9638E-6EF7-4947-8CF5-92E775EF694F}"/>
              </a:ext>
            </a:extLst>
          </p:cNvPr>
          <p:cNvSpPr/>
          <p:nvPr/>
        </p:nvSpPr>
        <p:spPr>
          <a:xfrm>
            <a:off x="4581070" y="1359419"/>
            <a:ext cx="2785261" cy="2367333"/>
          </a:xfrm>
          <a:custGeom>
            <a:avLst/>
            <a:gdLst>
              <a:gd name="connsiteX0" fmla="*/ 180461 w 2255765"/>
              <a:gd name="connsiteY0" fmla="*/ 0 h 2367333"/>
              <a:gd name="connsiteX1" fmla="*/ 2075304 w 2255765"/>
              <a:gd name="connsiteY1" fmla="*/ 0 h 2367333"/>
              <a:gd name="connsiteX2" fmla="*/ 2255765 w 2255765"/>
              <a:gd name="connsiteY2" fmla="*/ 180461 h 2367333"/>
              <a:gd name="connsiteX3" fmla="*/ 2255765 w 2255765"/>
              <a:gd name="connsiteY3" fmla="*/ 2367333 h 2367333"/>
              <a:gd name="connsiteX4" fmla="*/ 2255765 w 2255765"/>
              <a:gd name="connsiteY4" fmla="*/ 2367333 h 2367333"/>
              <a:gd name="connsiteX5" fmla="*/ 0 w 2255765"/>
              <a:gd name="connsiteY5" fmla="*/ 2367333 h 2367333"/>
              <a:gd name="connsiteX6" fmla="*/ 0 w 2255765"/>
              <a:gd name="connsiteY6" fmla="*/ 2367333 h 2367333"/>
              <a:gd name="connsiteX7" fmla="*/ 0 w 2255765"/>
              <a:gd name="connsiteY7" fmla="*/ 180461 h 2367333"/>
              <a:gd name="connsiteX8" fmla="*/ 180461 w 2255765"/>
              <a:gd name="connsiteY8" fmla="*/ 0 h 236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765" h="2367333">
                <a:moveTo>
                  <a:pt x="180461" y="0"/>
                </a:moveTo>
                <a:lnTo>
                  <a:pt x="2075304" y="0"/>
                </a:lnTo>
                <a:cubicBezTo>
                  <a:pt x="2174970" y="0"/>
                  <a:pt x="2255765" y="80795"/>
                  <a:pt x="2255765" y="180461"/>
                </a:cubicBezTo>
                <a:lnTo>
                  <a:pt x="2255765" y="2367333"/>
                </a:lnTo>
                <a:lnTo>
                  <a:pt x="2255765" y="2367333"/>
                </a:lnTo>
                <a:lnTo>
                  <a:pt x="0" y="2367333"/>
                </a:lnTo>
                <a:lnTo>
                  <a:pt x="0" y="2367333"/>
                </a:lnTo>
                <a:lnTo>
                  <a:pt x="0" y="180461"/>
                </a:lnTo>
                <a:cubicBezTo>
                  <a:pt x="0" y="80795"/>
                  <a:pt x="80795" y="0"/>
                  <a:pt x="180461"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635" tIns="106195" rIns="70635" bIns="17780" numCol="1" spcCol="1270" anchor="t" anchorCtr="0">
            <a:noAutofit/>
          </a:bodyPr>
          <a:lstStyle/>
          <a:p>
            <a:pPr marL="114300" lvl="1" indent="-114300" algn="l" defTabSz="622300">
              <a:lnSpc>
                <a:spcPct val="90000"/>
              </a:lnSpc>
              <a:spcBef>
                <a:spcPct val="0"/>
              </a:spcBef>
              <a:spcAft>
                <a:spcPct val="15000"/>
              </a:spcAft>
              <a:buNone/>
            </a:pPr>
            <a:r>
              <a:rPr lang="en-US" sz="1400" b="0" i="0" kern="1200" baseline="0" dirty="0"/>
              <a:t>HTTP </a:t>
            </a:r>
            <a:r>
              <a:rPr lang="en-US" sz="1400" kern="1200" dirty="0"/>
              <a:t>(</a:t>
            </a:r>
            <a:r>
              <a:rPr lang="en-US" sz="1400" kern="1200" dirty="0" err="1"/>
              <a:t>HyperText</a:t>
            </a:r>
            <a:r>
              <a:rPr lang="en-US" sz="1400" kern="1200" dirty="0"/>
              <a:t> Transfer Protocol)</a:t>
            </a:r>
            <a:r>
              <a:rPr lang="en-US" sz="1400" b="0" i="0" kern="1200" baseline="0" dirty="0"/>
              <a:t> is the protocol used to transmit all data present on the World Wide Web.</a:t>
            </a:r>
            <a:endParaRPr lang="en-GB" sz="1400" kern="1200" dirty="0"/>
          </a:p>
          <a:p>
            <a:pPr marL="114300" lvl="1" indent="-114300" algn="l" defTabSz="622300">
              <a:lnSpc>
                <a:spcPct val="90000"/>
              </a:lnSpc>
              <a:spcBef>
                <a:spcPct val="0"/>
              </a:spcBef>
              <a:spcAft>
                <a:spcPct val="15000"/>
              </a:spcAft>
              <a:buNone/>
            </a:pPr>
            <a:r>
              <a:rPr lang="en-US" sz="1400" b="0" i="0" kern="1200" baseline="0" dirty="0"/>
              <a:t>It is the protocol used to transmit HTML, the language that makes all the fancy decorations in your browser. It works upon TCP/IP.</a:t>
            </a:r>
            <a:endParaRPr lang="en-GB" sz="1400" kern="1200" dirty="0"/>
          </a:p>
        </p:txBody>
      </p:sp>
      <p:sp>
        <p:nvSpPr>
          <p:cNvPr id="12" name="Freeform: Shape 11">
            <a:extLst>
              <a:ext uri="{FF2B5EF4-FFF2-40B4-BE49-F238E27FC236}">
                <a16:creationId xmlns:a16="http://schemas.microsoft.com/office/drawing/2014/main" id="{43A05FA3-06E4-477B-99BA-3382FC965433}"/>
              </a:ext>
            </a:extLst>
          </p:cNvPr>
          <p:cNvSpPr/>
          <p:nvPr/>
        </p:nvSpPr>
        <p:spPr>
          <a:xfrm>
            <a:off x="4581070" y="3651002"/>
            <a:ext cx="2785261" cy="638255"/>
          </a:xfrm>
          <a:custGeom>
            <a:avLst/>
            <a:gdLst>
              <a:gd name="connsiteX0" fmla="*/ 0 w 2255765"/>
              <a:gd name="connsiteY0" fmla="*/ 0 h 638255"/>
              <a:gd name="connsiteX1" fmla="*/ 2255765 w 2255765"/>
              <a:gd name="connsiteY1" fmla="*/ 0 h 638255"/>
              <a:gd name="connsiteX2" fmla="*/ 2255765 w 2255765"/>
              <a:gd name="connsiteY2" fmla="*/ 638255 h 638255"/>
              <a:gd name="connsiteX3" fmla="*/ 0 w 2255765"/>
              <a:gd name="connsiteY3" fmla="*/ 638255 h 638255"/>
              <a:gd name="connsiteX4" fmla="*/ 0 w 2255765"/>
              <a:gd name="connsiteY4" fmla="*/ 0 h 6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765" h="638255">
                <a:moveTo>
                  <a:pt x="0" y="0"/>
                </a:moveTo>
                <a:lnTo>
                  <a:pt x="2255765" y="0"/>
                </a:lnTo>
                <a:lnTo>
                  <a:pt x="2255765" y="638255"/>
                </a:lnTo>
                <a:lnTo>
                  <a:pt x="0" y="63825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450" tIns="0" rIns="724349" bIns="0" numCol="1" spcCol="1270" anchor="ctr" anchorCtr="0">
            <a:noAutofit/>
          </a:bodyPr>
          <a:lstStyle/>
          <a:p>
            <a:pPr marL="0" lvl="0" indent="0" algn="l" defTabSz="2000250">
              <a:lnSpc>
                <a:spcPct val="90000"/>
              </a:lnSpc>
              <a:spcBef>
                <a:spcPct val="0"/>
              </a:spcBef>
              <a:spcAft>
                <a:spcPct val="35000"/>
              </a:spcAft>
              <a:buNone/>
            </a:pPr>
            <a:r>
              <a:rPr lang="en-US" sz="4500" b="0" i="0" kern="1200" baseline="0" dirty="0"/>
              <a:t>HTTP </a:t>
            </a:r>
            <a:endParaRPr lang="en-GB" sz="4500" kern="1200" dirty="0"/>
          </a:p>
        </p:txBody>
      </p:sp>
      <p:sp>
        <p:nvSpPr>
          <p:cNvPr id="13" name="Oval 12">
            <a:extLst>
              <a:ext uri="{FF2B5EF4-FFF2-40B4-BE49-F238E27FC236}">
                <a16:creationId xmlns:a16="http://schemas.microsoft.com/office/drawing/2014/main" id="{A55105F2-2FDC-43E4-A2E9-92A4375438BC}"/>
              </a:ext>
            </a:extLst>
          </p:cNvPr>
          <p:cNvSpPr/>
          <p:nvPr/>
        </p:nvSpPr>
        <p:spPr>
          <a:xfrm>
            <a:off x="6539435" y="3746718"/>
            <a:ext cx="695947" cy="695947"/>
          </a:xfrm>
          <a:prstGeom prst="ellipse">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D91D8918-6931-4946-A2F2-DA9E00789FFE}"/>
              </a:ext>
            </a:extLst>
          </p:cNvPr>
          <p:cNvSpPr/>
          <p:nvPr/>
        </p:nvSpPr>
        <p:spPr>
          <a:xfrm>
            <a:off x="7845911" y="1367100"/>
            <a:ext cx="2785261" cy="2278241"/>
          </a:xfrm>
          <a:custGeom>
            <a:avLst/>
            <a:gdLst>
              <a:gd name="connsiteX0" fmla="*/ 118745 w 2785261"/>
              <a:gd name="connsiteY0" fmla="*/ 0 h 1484314"/>
              <a:gd name="connsiteX1" fmla="*/ 2666516 w 2785261"/>
              <a:gd name="connsiteY1" fmla="*/ 0 h 1484314"/>
              <a:gd name="connsiteX2" fmla="*/ 2785261 w 2785261"/>
              <a:gd name="connsiteY2" fmla="*/ 118745 h 1484314"/>
              <a:gd name="connsiteX3" fmla="*/ 2785261 w 2785261"/>
              <a:gd name="connsiteY3" fmla="*/ 1484314 h 1484314"/>
              <a:gd name="connsiteX4" fmla="*/ 2785261 w 2785261"/>
              <a:gd name="connsiteY4" fmla="*/ 1484314 h 1484314"/>
              <a:gd name="connsiteX5" fmla="*/ 0 w 2785261"/>
              <a:gd name="connsiteY5" fmla="*/ 1484314 h 1484314"/>
              <a:gd name="connsiteX6" fmla="*/ 0 w 2785261"/>
              <a:gd name="connsiteY6" fmla="*/ 1484314 h 1484314"/>
              <a:gd name="connsiteX7" fmla="*/ 0 w 2785261"/>
              <a:gd name="connsiteY7" fmla="*/ 118745 h 1484314"/>
              <a:gd name="connsiteX8" fmla="*/ 118745 w 2785261"/>
              <a:gd name="connsiteY8" fmla="*/ 0 h 148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5261" h="1484314">
                <a:moveTo>
                  <a:pt x="118745" y="0"/>
                </a:moveTo>
                <a:lnTo>
                  <a:pt x="2666516" y="0"/>
                </a:lnTo>
                <a:cubicBezTo>
                  <a:pt x="2732097" y="0"/>
                  <a:pt x="2785261" y="53164"/>
                  <a:pt x="2785261" y="118745"/>
                </a:cubicBezTo>
                <a:lnTo>
                  <a:pt x="2785261" y="1484314"/>
                </a:lnTo>
                <a:lnTo>
                  <a:pt x="2785261" y="1484314"/>
                </a:lnTo>
                <a:lnTo>
                  <a:pt x="0" y="1484314"/>
                </a:lnTo>
                <a:lnTo>
                  <a:pt x="0" y="1484314"/>
                </a:lnTo>
                <a:lnTo>
                  <a:pt x="0" y="118745"/>
                </a:lnTo>
                <a:cubicBezTo>
                  <a:pt x="0" y="53164"/>
                  <a:pt x="53164" y="0"/>
                  <a:pt x="118745"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5099" tIns="95739" rIns="55099" bIns="20320" numCol="1" spcCol="1270" anchor="t" anchorCtr="0">
            <a:noAutofit/>
          </a:bodyPr>
          <a:lstStyle/>
          <a:p>
            <a:pPr marL="171450" lvl="1" indent="-171450" algn="l" defTabSz="711200">
              <a:lnSpc>
                <a:spcPct val="90000"/>
              </a:lnSpc>
              <a:spcBef>
                <a:spcPct val="0"/>
              </a:spcBef>
              <a:spcAft>
                <a:spcPct val="15000"/>
              </a:spcAft>
              <a:buNone/>
            </a:pPr>
            <a:r>
              <a:rPr lang="en-US" sz="1600" b="0" i="0" kern="1200" baseline="0" dirty="0"/>
              <a:t>FTP </a:t>
            </a:r>
            <a:r>
              <a:rPr lang="en-US" sz="1600" kern="1200" dirty="0"/>
              <a:t>(File Transfer Protocol) </a:t>
            </a:r>
            <a:r>
              <a:rPr lang="en-US" sz="1600" b="0" i="0" kern="1200" baseline="0" dirty="0"/>
              <a:t>is the protocol used to transmit files between computers connected to each other by a TCP/IP network, such as the Internet</a:t>
            </a:r>
            <a:endParaRPr lang="en-GB" sz="1600" kern="1200" dirty="0"/>
          </a:p>
        </p:txBody>
      </p:sp>
      <p:sp>
        <p:nvSpPr>
          <p:cNvPr id="15" name="Freeform: Shape 14">
            <a:extLst>
              <a:ext uri="{FF2B5EF4-FFF2-40B4-BE49-F238E27FC236}">
                <a16:creationId xmlns:a16="http://schemas.microsoft.com/office/drawing/2014/main" id="{008B5199-CBC3-4D89-BAA8-A427B79AAFD3}"/>
              </a:ext>
            </a:extLst>
          </p:cNvPr>
          <p:cNvSpPr/>
          <p:nvPr/>
        </p:nvSpPr>
        <p:spPr>
          <a:xfrm>
            <a:off x="7845911" y="3658683"/>
            <a:ext cx="2785261" cy="638255"/>
          </a:xfrm>
          <a:custGeom>
            <a:avLst/>
            <a:gdLst>
              <a:gd name="connsiteX0" fmla="*/ 0 w 2785261"/>
              <a:gd name="connsiteY0" fmla="*/ 0 h 638255"/>
              <a:gd name="connsiteX1" fmla="*/ 2785261 w 2785261"/>
              <a:gd name="connsiteY1" fmla="*/ 0 h 638255"/>
              <a:gd name="connsiteX2" fmla="*/ 2785261 w 2785261"/>
              <a:gd name="connsiteY2" fmla="*/ 638255 h 638255"/>
              <a:gd name="connsiteX3" fmla="*/ 0 w 2785261"/>
              <a:gd name="connsiteY3" fmla="*/ 638255 h 638255"/>
              <a:gd name="connsiteX4" fmla="*/ 0 w 2785261"/>
              <a:gd name="connsiteY4" fmla="*/ 0 h 6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261" h="638255">
                <a:moveTo>
                  <a:pt x="0" y="0"/>
                </a:moveTo>
                <a:lnTo>
                  <a:pt x="2785261" y="0"/>
                </a:lnTo>
                <a:lnTo>
                  <a:pt x="2785261" y="638255"/>
                </a:lnTo>
                <a:lnTo>
                  <a:pt x="0" y="63825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450" tIns="0" rIns="880959" bIns="0" numCol="1" spcCol="1270" anchor="ctr" anchorCtr="0">
            <a:noAutofit/>
          </a:bodyPr>
          <a:lstStyle/>
          <a:p>
            <a:pPr marL="0" lvl="0" indent="0" algn="l" defTabSz="2000250">
              <a:lnSpc>
                <a:spcPct val="90000"/>
              </a:lnSpc>
              <a:spcBef>
                <a:spcPct val="0"/>
              </a:spcBef>
              <a:spcAft>
                <a:spcPct val="35000"/>
              </a:spcAft>
              <a:buNone/>
            </a:pPr>
            <a:r>
              <a:rPr lang="en-US" sz="4500" b="0" i="0" kern="1200" baseline="0"/>
              <a:t>FTP </a:t>
            </a:r>
            <a:endParaRPr lang="en-GB" sz="4500" kern="1200"/>
          </a:p>
        </p:txBody>
      </p:sp>
      <p:sp>
        <p:nvSpPr>
          <p:cNvPr id="16" name="Oval 15">
            <a:extLst>
              <a:ext uri="{FF2B5EF4-FFF2-40B4-BE49-F238E27FC236}">
                <a16:creationId xmlns:a16="http://schemas.microsoft.com/office/drawing/2014/main" id="{E68C56F6-3F75-479A-A3B6-2E427D5F9105}"/>
              </a:ext>
            </a:extLst>
          </p:cNvPr>
          <p:cNvSpPr/>
          <p:nvPr/>
        </p:nvSpPr>
        <p:spPr>
          <a:xfrm>
            <a:off x="9762916" y="3760069"/>
            <a:ext cx="695947" cy="695947"/>
          </a:xfrm>
          <a:prstGeom prst="ellipse">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Freeform: Shape 16">
            <a:extLst>
              <a:ext uri="{FF2B5EF4-FFF2-40B4-BE49-F238E27FC236}">
                <a16:creationId xmlns:a16="http://schemas.microsoft.com/office/drawing/2014/main" id="{953D9C64-0941-40FB-B182-AC9A53AD41B0}"/>
              </a:ext>
            </a:extLst>
          </p:cNvPr>
          <p:cNvSpPr/>
          <p:nvPr/>
        </p:nvSpPr>
        <p:spPr>
          <a:xfrm>
            <a:off x="4756226" y="4516222"/>
            <a:ext cx="2515890" cy="1484314"/>
          </a:xfrm>
          <a:custGeom>
            <a:avLst/>
            <a:gdLst>
              <a:gd name="connsiteX0" fmla="*/ 118745 w 2515890"/>
              <a:gd name="connsiteY0" fmla="*/ 0 h 1484314"/>
              <a:gd name="connsiteX1" fmla="*/ 2397145 w 2515890"/>
              <a:gd name="connsiteY1" fmla="*/ 0 h 1484314"/>
              <a:gd name="connsiteX2" fmla="*/ 2515890 w 2515890"/>
              <a:gd name="connsiteY2" fmla="*/ 118745 h 1484314"/>
              <a:gd name="connsiteX3" fmla="*/ 2515890 w 2515890"/>
              <a:gd name="connsiteY3" fmla="*/ 1484314 h 1484314"/>
              <a:gd name="connsiteX4" fmla="*/ 2515890 w 2515890"/>
              <a:gd name="connsiteY4" fmla="*/ 1484314 h 1484314"/>
              <a:gd name="connsiteX5" fmla="*/ 0 w 2515890"/>
              <a:gd name="connsiteY5" fmla="*/ 1484314 h 1484314"/>
              <a:gd name="connsiteX6" fmla="*/ 0 w 2515890"/>
              <a:gd name="connsiteY6" fmla="*/ 1484314 h 1484314"/>
              <a:gd name="connsiteX7" fmla="*/ 0 w 2515890"/>
              <a:gd name="connsiteY7" fmla="*/ 118745 h 1484314"/>
              <a:gd name="connsiteX8" fmla="*/ 118745 w 2515890"/>
              <a:gd name="connsiteY8" fmla="*/ 0 h 148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890" h="1484314">
                <a:moveTo>
                  <a:pt x="118745" y="0"/>
                </a:moveTo>
                <a:lnTo>
                  <a:pt x="2397145" y="0"/>
                </a:lnTo>
                <a:cubicBezTo>
                  <a:pt x="2462726" y="0"/>
                  <a:pt x="2515890" y="53164"/>
                  <a:pt x="2515890" y="118745"/>
                </a:cubicBezTo>
                <a:lnTo>
                  <a:pt x="2515890" y="1484314"/>
                </a:lnTo>
                <a:lnTo>
                  <a:pt x="2515890" y="1484314"/>
                </a:lnTo>
                <a:lnTo>
                  <a:pt x="0" y="1484314"/>
                </a:lnTo>
                <a:lnTo>
                  <a:pt x="0" y="1484314"/>
                </a:lnTo>
                <a:lnTo>
                  <a:pt x="0" y="118745"/>
                </a:lnTo>
                <a:cubicBezTo>
                  <a:pt x="0" y="53164"/>
                  <a:pt x="53164" y="0"/>
                  <a:pt x="118745"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59" tIns="88119" rIns="52559" bIns="17780" numCol="1" spcCol="1270" anchor="t" anchorCtr="0">
            <a:noAutofit/>
          </a:bodyPr>
          <a:lstStyle/>
          <a:p>
            <a:pPr marL="114300" lvl="1" indent="-114300" algn="l" defTabSz="622300">
              <a:lnSpc>
                <a:spcPct val="90000"/>
              </a:lnSpc>
              <a:spcBef>
                <a:spcPct val="0"/>
              </a:spcBef>
              <a:spcAft>
                <a:spcPct val="15000"/>
              </a:spcAft>
              <a:buNone/>
            </a:pPr>
            <a:r>
              <a:rPr lang="en-US" sz="1400" b="0" i="0" kern="1200" baseline="0" dirty="0"/>
              <a:t>UDP</a:t>
            </a:r>
            <a:r>
              <a:rPr lang="en-US" sz="1400" kern="1200" dirty="0"/>
              <a:t> (User Datagram Protocol) </a:t>
            </a:r>
            <a:r>
              <a:rPr lang="en-GB" sz="1400" kern="1200" dirty="0"/>
              <a:t>is one of the core members of the Internet protocol suite.</a:t>
            </a:r>
          </a:p>
          <a:p>
            <a:pPr marL="114300" lvl="1" indent="-114300" algn="l" defTabSz="622300">
              <a:lnSpc>
                <a:spcPct val="90000"/>
              </a:lnSpc>
              <a:spcBef>
                <a:spcPct val="0"/>
              </a:spcBef>
              <a:spcAft>
                <a:spcPct val="15000"/>
              </a:spcAft>
              <a:buNone/>
            </a:pPr>
            <a:r>
              <a:rPr lang="en-GB" sz="1400" kern="1200" dirty="0"/>
              <a:t>UDP uses a simple connectionless communication model with a minimum of protocol mechanisms.</a:t>
            </a:r>
          </a:p>
        </p:txBody>
      </p:sp>
      <p:sp>
        <p:nvSpPr>
          <p:cNvPr id="18" name="Freeform: Shape 17">
            <a:extLst>
              <a:ext uri="{FF2B5EF4-FFF2-40B4-BE49-F238E27FC236}">
                <a16:creationId xmlns:a16="http://schemas.microsoft.com/office/drawing/2014/main" id="{0357A7F6-5BD9-4D74-8FC7-52ACD070CA79}"/>
              </a:ext>
            </a:extLst>
          </p:cNvPr>
          <p:cNvSpPr/>
          <p:nvPr/>
        </p:nvSpPr>
        <p:spPr>
          <a:xfrm>
            <a:off x="4756226" y="6000537"/>
            <a:ext cx="2515890" cy="638255"/>
          </a:xfrm>
          <a:custGeom>
            <a:avLst/>
            <a:gdLst>
              <a:gd name="connsiteX0" fmla="*/ 0 w 2515890"/>
              <a:gd name="connsiteY0" fmla="*/ 0 h 638255"/>
              <a:gd name="connsiteX1" fmla="*/ 2515890 w 2515890"/>
              <a:gd name="connsiteY1" fmla="*/ 0 h 638255"/>
              <a:gd name="connsiteX2" fmla="*/ 2515890 w 2515890"/>
              <a:gd name="connsiteY2" fmla="*/ 638255 h 638255"/>
              <a:gd name="connsiteX3" fmla="*/ 0 w 2515890"/>
              <a:gd name="connsiteY3" fmla="*/ 638255 h 638255"/>
              <a:gd name="connsiteX4" fmla="*/ 0 w 2515890"/>
              <a:gd name="connsiteY4" fmla="*/ 0 h 63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890" h="638255">
                <a:moveTo>
                  <a:pt x="0" y="0"/>
                </a:moveTo>
                <a:lnTo>
                  <a:pt x="2515890" y="0"/>
                </a:lnTo>
                <a:lnTo>
                  <a:pt x="2515890" y="638255"/>
                </a:lnTo>
                <a:lnTo>
                  <a:pt x="0" y="63825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450" tIns="0" rIns="801287" bIns="0" numCol="1" spcCol="1270" anchor="ctr" anchorCtr="0">
            <a:noAutofit/>
          </a:bodyPr>
          <a:lstStyle/>
          <a:p>
            <a:pPr marL="0" lvl="0" indent="0" algn="l" defTabSz="2000250">
              <a:lnSpc>
                <a:spcPct val="90000"/>
              </a:lnSpc>
              <a:spcBef>
                <a:spcPct val="0"/>
              </a:spcBef>
              <a:spcAft>
                <a:spcPct val="35000"/>
              </a:spcAft>
              <a:buNone/>
            </a:pPr>
            <a:r>
              <a:rPr lang="en-US" sz="4500" kern="1200"/>
              <a:t>UDP</a:t>
            </a:r>
            <a:endParaRPr lang="en-GB" sz="4500" kern="1200"/>
          </a:p>
        </p:txBody>
      </p:sp>
      <p:sp>
        <p:nvSpPr>
          <p:cNvPr id="19" name="Oval 18">
            <a:extLst>
              <a:ext uri="{FF2B5EF4-FFF2-40B4-BE49-F238E27FC236}">
                <a16:creationId xmlns:a16="http://schemas.microsoft.com/office/drawing/2014/main" id="{3CDED2E5-DF93-4101-8491-D6127084714A}"/>
              </a:ext>
            </a:extLst>
          </p:cNvPr>
          <p:cNvSpPr/>
          <p:nvPr/>
        </p:nvSpPr>
        <p:spPr>
          <a:xfrm>
            <a:off x="6476506" y="6101918"/>
            <a:ext cx="695947" cy="695947"/>
          </a:xfrm>
          <a:prstGeom prst="ellipse">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64928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par>
                          <p:cTn id="29" fill="hold">
                            <p:stCondLst>
                              <p:cond delay="0"/>
                            </p:stCondLst>
                            <p:childTnLst>
                              <p:par>
                                <p:cTn id="30" presetID="22" presetClass="entr" presetSubtype="4"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par>
                          <p:cTn id="39" fill="hold">
                            <p:stCondLst>
                              <p:cond delay="0"/>
                            </p:stCondLst>
                            <p:childTnLst>
                              <p:par>
                                <p:cTn id="40" presetID="22" presetClass="entr" presetSubtype="4"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4" grpId="0" animBg="1"/>
      <p:bldP spid="15" grpId="0" animBg="1"/>
      <p:bldP spid="17" grpId="0" animBg="1"/>
      <p:bldP spid="1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98F7AFEC-3F5A-47F3-96AF-95B8382CE1AC}"/>
              </a:ext>
            </a:extLst>
          </p:cNvPr>
          <p:cNvSpPr txBox="1"/>
          <p:nvPr/>
        </p:nvSpPr>
        <p:spPr>
          <a:xfrm>
            <a:off x="7974501" y="5176837"/>
            <a:ext cx="1202913" cy="369332"/>
          </a:xfrm>
          <a:prstGeom prst="rect">
            <a:avLst/>
          </a:prstGeom>
          <a:noFill/>
        </p:spPr>
        <p:txBody>
          <a:bodyPr wrap="square" rtlCol="0">
            <a:spAutoFit/>
          </a:bodyPr>
          <a:lstStyle/>
          <a:p>
            <a:r>
              <a:rPr lang="en-GB" dirty="0"/>
              <a:t>Ethernet</a:t>
            </a:r>
          </a:p>
        </p:txBody>
      </p:sp>
      <p:sp>
        <p:nvSpPr>
          <p:cNvPr id="31" name="TextBox 30">
            <a:extLst>
              <a:ext uri="{FF2B5EF4-FFF2-40B4-BE49-F238E27FC236}">
                <a16:creationId xmlns:a16="http://schemas.microsoft.com/office/drawing/2014/main" id="{4E9EC931-B289-4729-8E64-6296874177E3}"/>
              </a:ext>
            </a:extLst>
          </p:cNvPr>
          <p:cNvSpPr txBox="1"/>
          <p:nvPr/>
        </p:nvSpPr>
        <p:spPr>
          <a:xfrm>
            <a:off x="8375759" y="4621182"/>
            <a:ext cx="400397" cy="369332"/>
          </a:xfrm>
          <a:prstGeom prst="rect">
            <a:avLst/>
          </a:prstGeom>
          <a:noFill/>
        </p:spPr>
        <p:txBody>
          <a:bodyPr wrap="square" rtlCol="0">
            <a:spAutoFit/>
          </a:bodyPr>
          <a:lstStyle/>
          <a:p>
            <a:r>
              <a:rPr lang="en-GB" dirty="0"/>
              <a:t>IP</a:t>
            </a:r>
          </a:p>
        </p:txBody>
      </p:sp>
      <p:sp>
        <p:nvSpPr>
          <p:cNvPr id="30" name="TextBox 29">
            <a:extLst>
              <a:ext uri="{FF2B5EF4-FFF2-40B4-BE49-F238E27FC236}">
                <a16:creationId xmlns:a16="http://schemas.microsoft.com/office/drawing/2014/main" id="{F4E209A9-764D-4B3D-B994-F043DF562CF8}"/>
              </a:ext>
            </a:extLst>
          </p:cNvPr>
          <p:cNvSpPr txBox="1"/>
          <p:nvPr/>
        </p:nvSpPr>
        <p:spPr>
          <a:xfrm>
            <a:off x="7974501" y="4227314"/>
            <a:ext cx="1202913" cy="369332"/>
          </a:xfrm>
          <a:prstGeom prst="rect">
            <a:avLst/>
          </a:prstGeom>
          <a:noFill/>
        </p:spPr>
        <p:txBody>
          <a:bodyPr wrap="square" rtlCol="0">
            <a:spAutoFit/>
          </a:bodyPr>
          <a:lstStyle/>
          <a:p>
            <a:r>
              <a:rPr lang="en-GB" dirty="0"/>
              <a:t>TCP &amp;UDP</a:t>
            </a:r>
          </a:p>
        </p:txBody>
      </p:sp>
      <p:sp>
        <p:nvSpPr>
          <p:cNvPr id="29" name="TextBox 28">
            <a:extLst>
              <a:ext uri="{FF2B5EF4-FFF2-40B4-BE49-F238E27FC236}">
                <a16:creationId xmlns:a16="http://schemas.microsoft.com/office/drawing/2014/main" id="{FE6F79AA-52A4-405E-9E0F-1B082B5312C0}"/>
              </a:ext>
            </a:extLst>
          </p:cNvPr>
          <p:cNvSpPr txBox="1"/>
          <p:nvPr/>
        </p:nvSpPr>
        <p:spPr>
          <a:xfrm>
            <a:off x="7752997" y="3241655"/>
            <a:ext cx="1645921" cy="923330"/>
          </a:xfrm>
          <a:prstGeom prst="rect">
            <a:avLst/>
          </a:prstGeom>
          <a:noFill/>
        </p:spPr>
        <p:txBody>
          <a:bodyPr wrap="square" rtlCol="0">
            <a:spAutoFit/>
          </a:bodyPr>
          <a:lstStyle/>
          <a:p>
            <a:r>
              <a:rPr lang="en-GB" dirty="0"/>
              <a:t>SMTP, FTP, HTTP, POP3, IMAP4, SNMP</a:t>
            </a:r>
          </a:p>
        </p:txBody>
      </p:sp>
      <p:sp>
        <p:nvSpPr>
          <p:cNvPr id="2" name="Title 1">
            <a:extLst>
              <a:ext uri="{FF2B5EF4-FFF2-40B4-BE49-F238E27FC236}">
                <a16:creationId xmlns:a16="http://schemas.microsoft.com/office/drawing/2014/main" id="{E27002F2-65C4-45B8-9348-54DE5D96F4C1}"/>
              </a:ext>
            </a:extLst>
          </p:cNvPr>
          <p:cNvSpPr>
            <a:spLocks noGrp="1"/>
          </p:cNvSpPr>
          <p:nvPr>
            <p:ph type="title"/>
          </p:nvPr>
        </p:nvSpPr>
        <p:spPr/>
        <p:txBody>
          <a:bodyPr/>
          <a:lstStyle/>
          <a:p>
            <a:r>
              <a:rPr lang="en-GB" dirty="0"/>
              <a:t>The TCP/IP Protocol Suite</a:t>
            </a:r>
          </a:p>
        </p:txBody>
      </p:sp>
      <p:sp>
        <p:nvSpPr>
          <p:cNvPr id="3" name="Content Placeholder 2">
            <a:extLst>
              <a:ext uri="{FF2B5EF4-FFF2-40B4-BE49-F238E27FC236}">
                <a16:creationId xmlns:a16="http://schemas.microsoft.com/office/drawing/2014/main" id="{297298AA-9699-4D1C-BD3E-56CACD5C617F}"/>
              </a:ext>
            </a:extLst>
          </p:cNvPr>
          <p:cNvSpPr>
            <a:spLocks noGrp="1"/>
          </p:cNvSpPr>
          <p:nvPr>
            <p:ph idx="1"/>
          </p:nvPr>
        </p:nvSpPr>
        <p:spPr/>
        <p:txBody>
          <a:bodyPr/>
          <a:lstStyle/>
          <a:p>
            <a:r>
              <a:rPr lang="en-GB" dirty="0"/>
              <a:t>A protocol suite is a collection of protocols that are designed to work together</a:t>
            </a:r>
          </a:p>
        </p:txBody>
      </p:sp>
      <p:sp>
        <p:nvSpPr>
          <p:cNvPr id="4" name="Rectangle 3">
            <a:extLst>
              <a:ext uri="{FF2B5EF4-FFF2-40B4-BE49-F238E27FC236}">
                <a16:creationId xmlns:a16="http://schemas.microsoft.com/office/drawing/2014/main" id="{2965E557-41B8-4B97-B8F5-8B7F204EDEFC}"/>
              </a:ext>
            </a:extLst>
          </p:cNvPr>
          <p:cNvSpPr/>
          <p:nvPr/>
        </p:nvSpPr>
        <p:spPr>
          <a:xfrm>
            <a:off x="2529840" y="3149600"/>
            <a:ext cx="1645920" cy="360680"/>
          </a:xfrm>
          <a:prstGeom prst="rect">
            <a:avLst/>
          </a:prstGeom>
          <a:solidFill>
            <a:schemeClr val="accent1">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329E315-F73F-42D6-90E9-3E5DEFBC85A1}"/>
              </a:ext>
            </a:extLst>
          </p:cNvPr>
          <p:cNvSpPr/>
          <p:nvPr/>
        </p:nvSpPr>
        <p:spPr>
          <a:xfrm>
            <a:off x="2529840" y="3510280"/>
            <a:ext cx="1645920" cy="360680"/>
          </a:xfrm>
          <a:prstGeom prst="rect">
            <a:avLst/>
          </a:prstGeom>
          <a:solidFill>
            <a:schemeClr val="accent1">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C2861CB-7F31-4262-BE23-41279AFC24CB}"/>
              </a:ext>
            </a:extLst>
          </p:cNvPr>
          <p:cNvSpPr/>
          <p:nvPr/>
        </p:nvSpPr>
        <p:spPr>
          <a:xfrm>
            <a:off x="2529840" y="3870960"/>
            <a:ext cx="1645920" cy="360680"/>
          </a:xfrm>
          <a:prstGeom prst="rect">
            <a:avLst/>
          </a:prstGeom>
          <a:solidFill>
            <a:schemeClr val="accent1">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06DF415-2656-48E7-A2B7-D0A848FF6DEE}"/>
              </a:ext>
            </a:extLst>
          </p:cNvPr>
          <p:cNvSpPr/>
          <p:nvPr/>
        </p:nvSpPr>
        <p:spPr>
          <a:xfrm>
            <a:off x="2529840" y="4231640"/>
            <a:ext cx="1645920" cy="360680"/>
          </a:xfrm>
          <a:prstGeom prst="rect">
            <a:avLst/>
          </a:prstGeom>
          <a:solidFill>
            <a:schemeClr val="accent1">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0EE6B5E-32AB-48C2-A4D9-F8AC61C78CA9}"/>
              </a:ext>
            </a:extLst>
          </p:cNvPr>
          <p:cNvSpPr/>
          <p:nvPr/>
        </p:nvSpPr>
        <p:spPr>
          <a:xfrm>
            <a:off x="2529840" y="4592320"/>
            <a:ext cx="1645920" cy="360680"/>
          </a:xfrm>
          <a:prstGeom prst="rect">
            <a:avLst/>
          </a:prstGeom>
          <a:solidFill>
            <a:schemeClr val="accent1">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D210C44-81D5-41C1-8E4E-484A7C9BAAD4}"/>
              </a:ext>
            </a:extLst>
          </p:cNvPr>
          <p:cNvSpPr/>
          <p:nvPr/>
        </p:nvSpPr>
        <p:spPr>
          <a:xfrm>
            <a:off x="2529840" y="4953000"/>
            <a:ext cx="1645920" cy="360680"/>
          </a:xfrm>
          <a:prstGeom prst="rect">
            <a:avLst/>
          </a:prstGeom>
          <a:solidFill>
            <a:schemeClr val="accent1">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C2074F7-0A66-447C-A2AA-7716AA6BAD73}"/>
              </a:ext>
            </a:extLst>
          </p:cNvPr>
          <p:cNvSpPr/>
          <p:nvPr/>
        </p:nvSpPr>
        <p:spPr>
          <a:xfrm>
            <a:off x="2529840" y="5313680"/>
            <a:ext cx="1645920" cy="360680"/>
          </a:xfrm>
          <a:prstGeom prst="rect">
            <a:avLst/>
          </a:prstGeom>
          <a:solidFill>
            <a:schemeClr val="accent1">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FBDD8CF-F6A9-4FB1-9A91-F09DA21E9A20}"/>
              </a:ext>
            </a:extLst>
          </p:cNvPr>
          <p:cNvSpPr/>
          <p:nvPr/>
        </p:nvSpPr>
        <p:spPr>
          <a:xfrm>
            <a:off x="5470090" y="3149600"/>
            <a:ext cx="1645920" cy="1082040"/>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18D2287-C34A-4EAE-A02E-7AEDFD17387C}"/>
              </a:ext>
            </a:extLst>
          </p:cNvPr>
          <p:cNvSpPr/>
          <p:nvPr/>
        </p:nvSpPr>
        <p:spPr>
          <a:xfrm>
            <a:off x="5470090" y="4231640"/>
            <a:ext cx="1645920" cy="360680"/>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27055E4-B198-4601-9E6E-5DF1FA3DF423}"/>
              </a:ext>
            </a:extLst>
          </p:cNvPr>
          <p:cNvSpPr/>
          <p:nvPr/>
        </p:nvSpPr>
        <p:spPr>
          <a:xfrm>
            <a:off x="5470090" y="4592320"/>
            <a:ext cx="1645920" cy="360680"/>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973015B-19A4-466F-AF63-8A451F6BBD82}"/>
              </a:ext>
            </a:extLst>
          </p:cNvPr>
          <p:cNvSpPr/>
          <p:nvPr/>
        </p:nvSpPr>
        <p:spPr>
          <a:xfrm>
            <a:off x="5470090" y="4953000"/>
            <a:ext cx="1645920" cy="721360"/>
          </a:xfrm>
          <a:prstGeom prst="rect">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64C25199-321A-4368-922D-254F1E9AE2D2}"/>
              </a:ext>
            </a:extLst>
          </p:cNvPr>
          <p:cNvSpPr txBox="1"/>
          <p:nvPr/>
        </p:nvSpPr>
        <p:spPr>
          <a:xfrm>
            <a:off x="2730290" y="3136622"/>
            <a:ext cx="1245021" cy="369332"/>
          </a:xfrm>
          <a:prstGeom prst="rect">
            <a:avLst/>
          </a:prstGeom>
          <a:noFill/>
        </p:spPr>
        <p:txBody>
          <a:bodyPr wrap="none" rtlCol="0">
            <a:spAutoFit/>
          </a:bodyPr>
          <a:lstStyle/>
          <a:p>
            <a:r>
              <a:rPr lang="en-GB" dirty="0"/>
              <a:t>Application</a:t>
            </a:r>
          </a:p>
        </p:txBody>
      </p:sp>
      <p:sp>
        <p:nvSpPr>
          <p:cNvPr id="16" name="TextBox 15">
            <a:extLst>
              <a:ext uri="{FF2B5EF4-FFF2-40B4-BE49-F238E27FC236}">
                <a16:creationId xmlns:a16="http://schemas.microsoft.com/office/drawing/2014/main" id="{16214292-C433-4D03-B0AE-375C367BDF72}"/>
              </a:ext>
            </a:extLst>
          </p:cNvPr>
          <p:cNvSpPr txBox="1"/>
          <p:nvPr/>
        </p:nvSpPr>
        <p:spPr>
          <a:xfrm>
            <a:off x="5670540" y="3518654"/>
            <a:ext cx="1245021" cy="369332"/>
          </a:xfrm>
          <a:prstGeom prst="rect">
            <a:avLst/>
          </a:prstGeom>
          <a:noFill/>
        </p:spPr>
        <p:txBody>
          <a:bodyPr wrap="none" rtlCol="0">
            <a:spAutoFit/>
          </a:bodyPr>
          <a:lstStyle/>
          <a:p>
            <a:r>
              <a:rPr lang="en-GB" dirty="0"/>
              <a:t>Application</a:t>
            </a:r>
          </a:p>
        </p:txBody>
      </p:sp>
      <p:sp>
        <p:nvSpPr>
          <p:cNvPr id="17" name="TextBox 16">
            <a:extLst>
              <a:ext uri="{FF2B5EF4-FFF2-40B4-BE49-F238E27FC236}">
                <a16:creationId xmlns:a16="http://schemas.microsoft.com/office/drawing/2014/main" id="{D8553EC0-17FF-4CEF-ADCE-C62D01D52121}"/>
              </a:ext>
            </a:extLst>
          </p:cNvPr>
          <p:cNvSpPr txBox="1"/>
          <p:nvPr/>
        </p:nvSpPr>
        <p:spPr>
          <a:xfrm>
            <a:off x="2664374" y="3497302"/>
            <a:ext cx="1376852" cy="369332"/>
          </a:xfrm>
          <a:prstGeom prst="rect">
            <a:avLst/>
          </a:prstGeom>
          <a:noFill/>
        </p:spPr>
        <p:txBody>
          <a:bodyPr wrap="none" rtlCol="0">
            <a:spAutoFit/>
          </a:bodyPr>
          <a:lstStyle/>
          <a:p>
            <a:r>
              <a:rPr lang="en-GB" dirty="0"/>
              <a:t>Presentation</a:t>
            </a:r>
          </a:p>
        </p:txBody>
      </p:sp>
      <p:sp>
        <p:nvSpPr>
          <p:cNvPr id="18" name="TextBox 17">
            <a:extLst>
              <a:ext uri="{FF2B5EF4-FFF2-40B4-BE49-F238E27FC236}">
                <a16:creationId xmlns:a16="http://schemas.microsoft.com/office/drawing/2014/main" id="{F8DC4EA0-3DDA-4740-9729-A1A55EE59B01}"/>
              </a:ext>
            </a:extLst>
          </p:cNvPr>
          <p:cNvSpPr txBox="1"/>
          <p:nvPr/>
        </p:nvSpPr>
        <p:spPr>
          <a:xfrm>
            <a:off x="2911814" y="3857982"/>
            <a:ext cx="881973" cy="369332"/>
          </a:xfrm>
          <a:prstGeom prst="rect">
            <a:avLst/>
          </a:prstGeom>
          <a:noFill/>
        </p:spPr>
        <p:txBody>
          <a:bodyPr wrap="none" rtlCol="0">
            <a:spAutoFit/>
          </a:bodyPr>
          <a:lstStyle/>
          <a:p>
            <a:r>
              <a:rPr lang="en-GB" dirty="0"/>
              <a:t>Session</a:t>
            </a:r>
          </a:p>
        </p:txBody>
      </p:sp>
      <p:sp>
        <p:nvSpPr>
          <p:cNvPr id="19" name="TextBox 18">
            <a:extLst>
              <a:ext uri="{FF2B5EF4-FFF2-40B4-BE49-F238E27FC236}">
                <a16:creationId xmlns:a16="http://schemas.microsoft.com/office/drawing/2014/main" id="{C28B3A24-9D06-4DAD-B99B-C2E7AEF6212C}"/>
              </a:ext>
            </a:extLst>
          </p:cNvPr>
          <p:cNvSpPr txBox="1"/>
          <p:nvPr/>
        </p:nvSpPr>
        <p:spPr>
          <a:xfrm>
            <a:off x="2812332" y="4218662"/>
            <a:ext cx="1080937" cy="369332"/>
          </a:xfrm>
          <a:prstGeom prst="rect">
            <a:avLst/>
          </a:prstGeom>
          <a:noFill/>
        </p:spPr>
        <p:txBody>
          <a:bodyPr wrap="none" rtlCol="0">
            <a:spAutoFit/>
          </a:bodyPr>
          <a:lstStyle/>
          <a:p>
            <a:r>
              <a:rPr lang="en-GB" dirty="0"/>
              <a:t>Transport</a:t>
            </a:r>
          </a:p>
        </p:txBody>
      </p:sp>
      <p:sp>
        <p:nvSpPr>
          <p:cNvPr id="20" name="TextBox 19">
            <a:extLst>
              <a:ext uri="{FF2B5EF4-FFF2-40B4-BE49-F238E27FC236}">
                <a16:creationId xmlns:a16="http://schemas.microsoft.com/office/drawing/2014/main" id="{206136FE-ACB0-4DDD-980C-73D472EAB441}"/>
              </a:ext>
            </a:extLst>
          </p:cNvPr>
          <p:cNvSpPr txBox="1"/>
          <p:nvPr/>
        </p:nvSpPr>
        <p:spPr>
          <a:xfrm>
            <a:off x="2713907" y="4579342"/>
            <a:ext cx="1277786" cy="369332"/>
          </a:xfrm>
          <a:prstGeom prst="rect">
            <a:avLst/>
          </a:prstGeom>
          <a:noFill/>
        </p:spPr>
        <p:txBody>
          <a:bodyPr wrap="none" rtlCol="0">
            <a:spAutoFit/>
          </a:bodyPr>
          <a:lstStyle/>
          <a:p>
            <a:r>
              <a:rPr lang="en-GB" dirty="0"/>
              <a:t>Networking</a:t>
            </a:r>
          </a:p>
        </p:txBody>
      </p:sp>
      <p:sp>
        <p:nvSpPr>
          <p:cNvPr id="21" name="TextBox 20">
            <a:extLst>
              <a:ext uri="{FF2B5EF4-FFF2-40B4-BE49-F238E27FC236}">
                <a16:creationId xmlns:a16="http://schemas.microsoft.com/office/drawing/2014/main" id="{80F882DD-0153-46BE-963F-7278F0C50502}"/>
              </a:ext>
            </a:extLst>
          </p:cNvPr>
          <p:cNvSpPr txBox="1"/>
          <p:nvPr/>
        </p:nvSpPr>
        <p:spPr>
          <a:xfrm>
            <a:off x="2876612" y="4940022"/>
            <a:ext cx="952377" cy="369332"/>
          </a:xfrm>
          <a:prstGeom prst="rect">
            <a:avLst/>
          </a:prstGeom>
          <a:noFill/>
        </p:spPr>
        <p:txBody>
          <a:bodyPr wrap="none" rtlCol="0">
            <a:spAutoFit/>
          </a:bodyPr>
          <a:lstStyle/>
          <a:p>
            <a:r>
              <a:rPr lang="en-GB" dirty="0"/>
              <a:t>Datalink</a:t>
            </a:r>
          </a:p>
        </p:txBody>
      </p:sp>
      <p:sp>
        <p:nvSpPr>
          <p:cNvPr id="22" name="TextBox 21">
            <a:extLst>
              <a:ext uri="{FF2B5EF4-FFF2-40B4-BE49-F238E27FC236}">
                <a16:creationId xmlns:a16="http://schemas.microsoft.com/office/drawing/2014/main" id="{378BAD19-6E36-4138-AC7B-23778AB75944}"/>
              </a:ext>
            </a:extLst>
          </p:cNvPr>
          <p:cNvSpPr txBox="1"/>
          <p:nvPr/>
        </p:nvSpPr>
        <p:spPr>
          <a:xfrm>
            <a:off x="2890334" y="5300702"/>
            <a:ext cx="924933" cy="369332"/>
          </a:xfrm>
          <a:prstGeom prst="rect">
            <a:avLst/>
          </a:prstGeom>
          <a:noFill/>
        </p:spPr>
        <p:txBody>
          <a:bodyPr wrap="none" rtlCol="0">
            <a:spAutoFit/>
          </a:bodyPr>
          <a:lstStyle/>
          <a:p>
            <a:r>
              <a:rPr lang="en-GB" dirty="0"/>
              <a:t>Physical</a:t>
            </a:r>
          </a:p>
        </p:txBody>
      </p:sp>
      <p:sp>
        <p:nvSpPr>
          <p:cNvPr id="23" name="TextBox 22">
            <a:extLst>
              <a:ext uri="{FF2B5EF4-FFF2-40B4-BE49-F238E27FC236}">
                <a16:creationId xmlns:a16="http://schemas.microsoft.com/office/drawing/2014/main" id="{D9AAB4F5-3D24-4B70-8111-622309EECE37}"/>
              </a:ext>
            </a:extLst>
          </p:cNvPr>
          <p:cNvSpPr txBox="1"/>
          <p:nvPr/>
        </p:nvSpPr>
        <p:spPr>
          <a:xfrm>
            <a:off x="5544915" y="4990514"/>
            <a:ext cx="1496271" cy="646331"/>
          </a:xfrm>
          <a:prstGeom prst="rect">
            <a:avLst/>
          </a:prstGeom>
          <a:noFill/>
        </p:spPr>
        <p:txBody>
          <a:bodyPr wrap="square" rtlCol="0">
            <a:spAutoFit/>
          </a:bodyPr>
          <a:lstStyle/>
          <a:p>
            <a:pPr algn="ctr"/>
            <a:r>
              <a:rPr lang="en-GB" dirty="0"/>
              <a:t>Datalink and Physical</a:t>
            </a:r>
          </a:p>
        </p:txBody>
      </p:sp>
      <p:sp>
        <p:nvSpPr>
          <p:cNvPr id="24" name="TextBox 23">
            <a:extLst>
              <a:ext uri="{FF2B5EF4-FFF2-40B4-BE49-F238E27FC236}">
                <a16:creationId xmlns:a16="http://schemas.microsoft.com/office/drawing/2014/main" id="{BB0A7712-AAB9-4D16-8CF9-9CA34703A929}"/>
              </a:ext>
            </a:extLst>
          </p:cNvPr>
          <p:cNvSpPr txBox="1"/>
          <p:nvPr/>
        </p:nvSpPr>
        <p:spPr>
          <a:xfrm>
            <a:off x="5752582" y="4231139"/>
            <a:ext cx="1080937" cy="369332"/>
          </a:xfrm>
          <a:prstGeom prst="rect">
            <a:avLst/>
          </a:prstGeom>
          <a:noFill/>
        </p:spPr>
        <p:txBody>
          <a:bodyPr wrap="none" rtlCol="0">
            <a:spAutoFit/>
          </a:bodyPr>
          <a:lstStyle/>
          <a:p>
            <a:r>
              <a:rPr lang="en-GB" dirty="0"/>
              <a:t>Transport</a:t>
            </a:r>
          </a:p>
        </p:txBody>
      </p:sp>
      <p:sp>
        <p:nvSpPr>
          <p:cNvPr id="25" name="TextBox 24">
            <a:extLst>
              <a:ext uri="{FF2B5EF4-FFF2-40B4-BE49-F238E27FC236}">
                <a16:creationId xmlns:a16="http://schemas.microsoft.com/office/drawing/2014/main" id="{8A71C824-31DC-4C27-BB02-4C4191BBBC3C}"/>
              </a:ext>
            </a:extLst>
          </p:cNvPr>
          <p:cNvSpPr txBox="1"/>
          <p:nvPr/>
        </p:nvSpPr>
        <p:spPr>
          <a:xfrm>
            <a:off x="5654157" y="4579342"/>
            <a:ext cx="1277786" cy="369332"/>
          </a:xfrm>
          <a:prstGeom prst="rect">
            <a:avLst/>
          </a:prstGeom>
          <a:noFill/>
        </p:spPr>
        <p:txBody>
          <a:bodyPr wrap="none" rtlCol="0">
            <a:spAutoFit/>
          </a:bodyPr>
          <a:lstStyle/>
          <a:p>
            <a:r>
              <a:rPr lang="en-GB" dirty="0"/>
              <a:t>Networking</a:t>
            </a:r>
          </a:p>
        </p:txBody>
      </p:sp>
      <p:sp>
        <p:nvSpPr>
          <p:cNvPr id="26" name="TextBox 25">
            <a:extLst>
              <a:ext uri="{FF2B5EF4-FFF2-40B4-BE49-F238E27FC236}">
                <a16:creationId xmlns:a16="http://schemas.microsoft.com/office/drawing/2014/main" id="{58339A59-0AE0-453B-82A1-9453025BFA9B}"/>
              </a:ext>
            </a:extLst>
          </p:cNvPr>
          <p:cNvSpPr txBox="1"/>
          <p:nvPr/>
        </p:nvSpPr>
        <p:spPr>
          <a:xfrm>
            <a:off x="3020696" y="5846048"/>
            <a:ext cx="510076" cy="369332"/>
          </a:xfrm>
          <a:prstGeom prst="rect">
            <a:avLst/>
          </a:prstGeom>
          <a:noFill/>
        </p:spPr>
        <p:txBody>
          <a:bodyPr wrap="none" rtlCol="0">
            <a:spAutoFit/>
          </a:bodyPr>
          <a:lstStyle/>
          <a:p>
            <a:r>
              <a:rPr lang="en-GB" b="1" dirty="0"/>
              <a:t>OSI</a:t>
            </a:r>
          </a:p>
        </p:txBody>
      </p:sp>
      <p:sp>
        <p:nvSpPr>
          <p:cNvPr id="27" name="TextBox 26">
            <a:extLst>
              <a:ext uri="{FF2B5EF4-FFF2-40B4-BE49-F238E27FC236}">
                <a16:creationId xmlns:a16="http://schemas.microsoft.com/office/drawing/2014/main" id="{6068667F-AFCC-40FE-B466-B2FB1803B471}"/>
              </a:ext>
            </a:extLst>
          </p:cNvPr>
          <p:cNvSpPr txBox="1"/>
          <p:nvPr/>
        </p:nvSpPr>
        <p:spPr>
          <a:xfrm>
            <a:off x="5886624" y="5846048"/>
            <a:ext cx="812851" cy="369332"/>
          </a:xfrm>
          <a:prstGeom prst="rect">
            <a:avLst/>
          </a:prstGeom>
          <a:noFill/>
        </p:spPr>
        <p:txBody>
          <a:bodyPr wrap="none" rtlCol="0">
            <a:spAutoFit/>
          </a:bodyPr>
          <a:lstStyle/>
          <a:p>
            <a:r>
              <a:rPr lang="en-GB" b="1" dirty="0"/>
              <a:t>TCP/IP</a:t>
            </a:r>
          </a:p>
        </p:txBody>
      </p:sp>
      <p:sp>
        <p:nvSpPr>
          <p:cNvPr id="28" name="TextBox 27">
            <a:extLst>
              <a:ext uri="{FF2B5EF4-FFF2-40B4-BE49-F238E27FC236}">
                <a16:creationId xmlns:a16="http://schemas.microsoft.com/office/drawing/2014/main" id="{EB6C69EF-1267-4027-BC90-DB35D11F6E3A}"/>
              </a:ext>
            </a:extLst>
          </p:cNvPr>
          <p:cNvSpPr txBox="1"/>
          <p:nvPr/>
        </p:nvSpPr>
        <p:spPr>
          <a:xfrm>
            <a:off x="7809007" y="5846048"/>
            <a:ext cx="1077731" cy="369332"/>
          </a:xfrm>
          <a:prstGeom prst="rect">
            <a:avLst/>
          </a:prstGeom>
          <a:noFill/>
        </p:spPr>
        <p:txBody>
          <a:bodyPr wrap="none" rtlCol="0">
            <a:spAutoFit/>
          </a:bodyPr>
          <a:lstStyle/>
          <a:p>
            <a:r>
              <a:rPr lang="en-GB" b="1" dirty="0"/>
              <a:t>Protocols</a:t>
            </a:r>
          </a:p>
        </p:txBody>
      </p:sp>
    </p:spTree>
    <p:extLst>
      <p:ext uri="{BB962C8B-B14F-4D97-AF65-F5344CB8AC3E}">
        <p14:creationId xmlns:p14="http://schemas.microsoft.com/office/powerpoint/2010/main" val="34087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500"/>
                                        <p:tgtEl>
                                          <p:spTgt spid="11"/>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00"/>
                                        <p:tgtEl>
                                          <p:spTgt spid="12"/>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down)">
                                      <p:cBhvr>
                                        <p:cTn id="69" dur="500"/>
                                        <p:tgtEl>
                                          <p:spTgt spid="24"/>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down)">
                                      <p:cBhvr>
                                        <p:cTn id="72" dur="500"/>
                                        <p:tgtEl>
                                          <p:spTgt spid="25"/>
                                        </p:tgtEl>
                                      </p:cBhvr>
                                    </p:animEffect>
                                  </p:childTnLst>
                                </p:cTn>
                              </p:par>
                            </p:childTnLst>
                          </p:cTn>
                        </p:par>
                        <p:par>
                          <p:cTn id="73" fill="hold">
                            <p:stCondLst>
                              <p:cond delay="500"/>
                            </p:stCondLst>
                            <p:childTnLst>
                              <p:par>
                                <p:cTn id="74" presetID="1" presetClass="entr" presetSubtype="0" fill="hold" grpId="1" nodeType="afterEffect">
                                  <p:stCondLst>
                                    <p:cond delay="0"/>
                                  </p:stCondLst>
                                  <p:childTnLst>
                                    <p:set>
                                      <p:cBhvr>
                                        <p:cTn id="75" dur="1" fill="hold">
                                          <p:stCondLst>
                                            <p:cond delay="0"/>
                                          </p:stCondLst>
                                        </p:cTn>
                                        <p:tgtEl>
                                          <p:spTgt spid="29"/>
                                        </p:tgtEl>
                                        <p:attrNameLst>
                                          <p:attrName>style.visibility</p:attrName>
                                        </p:attrNameLst>
                                      </p:cBhvr>
                                      <p:to>
                                        <p:strVal val="visible"/>
                                      </p:to>
                                    </p:set>
                                  </p:childTnLst>
                                </p:cTn>
                              </p:par>
                            </p:childTnLst>
                          </p:cTn>
                        </p:par>
                        <p:par>
                          <p:cTn id="76" fill="hold">
                            <p:stCondLst>
                              <p:cond delay="500"/>
                            </p:stCondLst>
                            <p:childTnLst>
                              <p:par>
                                <p:cTn id="77" presetID="42" presetClass="path" presetSubtype="0" accel="50000" decel="50000" fill="hold" grpId="0" nodeType="afterEffect">
                                  <p:stCondLst>
                                    <p:cond delay="0"/>
                                  </p:stCondLst>
                                  <p:childTnLst>
                                    <p:animMotion origin="layout" path="M -0.18256 -0.0007 L 4.58333E-6 3.7037E-6 " pathEditMode="relative" rAng="0" ptsTypes="AA">
                                      <p:cBhvr>
                                        <p:cTn id="78" dur="2000" fill="hold"/>
                                        <p:tgtEl>
                                          <p:spTgt spid="29"/>
                                        </p:tgtEl>
                                        <p:attrNameLst>
                                          <p:attrName>ppt_x</p:attrName>
                                          <p:attrName>ppt_y</p:attrName>
                                        </p:attrNameLst>
                                      </p:cBhvr>
                                      <p:rCtr x="9128" y="23"/>
                                    </p:animMotion>
                                  </p:childTnLst>
                                </p:cTn>
                              </p:par>
                            </p:childTnLst>
                          </p:cTn>
                        </p:par>
                        <p:par>
                          <p:cTn id="79" fill="hold">
                            <p:stCondLst>
                              <p:cond delay="2500"/>
                            </p:stCondLst>
                            <p:childTnLst>
                              <p:par>
                                <p:cTn id="80" presetID="1" presetClass="entr" presetSubtype="0" fill="hold" grpId="1" nodeType="afterEffect">
                                  <p:stCondLst>
                                    <p:cond delay="0"/>
                                  </p:stCondLst>
                                  <p:childTnLst>
                                    <p:set>
                                      <p:cBhvr>
                                        <p:cTn id="81" dur="1" fill="hold">
                                          <p:stCondLst>
                                            <p:cond delay="0"/>
                                          </p:stCondLst>
                                        </p:cTn>
                                        <p:tgtEl>
                                          <p:spTgt spid="30"/>
                                        </p:tgtEl>
                                        <p:attrNameLst>
                                          <p:attrName>style.visibility</p:attrName>
                                        </p:attrNameLst>
                                      </p:cBhvr>
                                      <p:to>
                                        <p:strVal val="visible"/>
                                      </p:to>
                                    </p:set>
                                  </p:childTnLst>
                                </p:cTn>
                              </p:par>
                            </p:childTnLst>
                          </p:cTn>
                        </p:par>
                        <p:par>
                          <p:cTn id="82" fill="hold">
                            <p:stCondLst>
                              <p:cond delay="2500"/>
                            </p:stCondLst>
                            <p:childTnLst>
                              <p:par>
                                <p:cTn id="83" presetID="42" presetClass="path" presetSubtype="0" accel="50000" decel="50000" fill="hold" grpId="0" nodeType="afterEffect">
                                  <p:stCondLst>
                                    <p:cond delay="0"/>
                                  </p:stCondLst>
                                  <p:childTnLst>
                                    <p:animMotion origin="layout" path="M -0.18269 -0.00116 L 4.58333E-6 2.96296E-6 " pathEditMode="relative" rAng="0" ptsTypes="AA">
                                      <p:cBhvr>
                                        <p:cTn id="84" dur="2000" fill="hold"/>
                                        <p:tgtEl>
                                          <p:spTgt spid="30"/>
                                        </p:tgtEl>
                                        <p:attrNameLst>
                                          <p:attrName>ppt_x</p:attrName>
                                          <p:attrName>ppt_y</p:attrName>
                                        </p:attrNameLst>
                                      </p:cBhvr>
                                      <p:rCtr x="9128" y="46"/>
                                    </p:animMotion>
                                  </p:childTnLst>
                                </p:cTn>
                              </p:par>
                            </p:childTnLst>
                          </p:cTn>
                        </p:par>
                        <p:par>
                          <p:cTn id="85" fill="hold">
                            <p:stCondLst>
                              <p:cond delay="4500"/>
                            </p:stCondLst>
                            <p:childTnLst>
                              <p:par>
                                <p:cTn id="86" presetID="1" presetClass="entr" presetSubtype="0" fill="hold" grpId="1" nodeType="afterEffect">
                                  <p:stCondLst>
                                    <p:cond delay="0"/>
                                  </p:stCondLst>
                                  <p:childTnLst>
                                    <p:set>
                                      <p:cBhvr>
                                        <p:cTn id="87" dur="1" fill="hold">
                                          <p:stCondLst>
                                            <p:cond delay="0"/>
                                          </p:stCondLst>
                                        </p:cTn>
                                        <p:tgtEl>
                                          <p:spTgt spid="31"/>
                                        </p:tgtEl>
                                        <p:attrNameLst>
                                          <p:attrName>style.visibility</p:attrName>
                                        </p:attrNameLst>
                                      </p:cBhvr>
                                      <p:to>
                                        <p:strVal val="visible"/>
                                      </p:to>
                                    </p:set>
                                  </p:childTnLst>
                                </p:cTn>
                              </p:par>
                            </p:childTnLst>
                          </p:cTn>
                        </p:par>
                        <p:par>
                          <p:cTn id="88" fill="hold">
                            <p:stCondLst>
                              <p:cond delay="4500"/>
                            </p:stCondLst>
                            <p:childTnLst>
                              <p:par>
                                <p:cTn id="89" presetID="42" presetClass="path" presetSubtype="0" accel="50000" decel="50000" fill="hold" grpId="0" nodeType="afterEffect">
                                  <p:stCondLst>
                                    <p:cond delay="0"/>
                                  </p:stCondLst>
                                  <p:childTnLst>
                                    <p:animMotion origin="layout" path="M -0.1961 -4.44444E-6 L 4.58333E-6 -4.44444E-6 " pathEditMode="relative" rAng="0" ptsTypes="AA">
                                      <p:cBhvr>
                                        <p:cTn id="90" dur="2000" fill="hold"/>
                                        <p:tgtEl>
                                          <p:spTgt spid="31"/>
                                        </p:tgtEl>
                                        <p:attrNameLst>
                                          <p:attrName>ppt_x</p:attrName>
                                          <p:attrName>ppt_y</p:attrName>
                                        </p:attrNameLst>
                                      </p:cBhvr>
                                      <p:rCtr x="9805" y="0"/>
                                    </p:animMotion>
                                  </p:childTnLst>
                                </p:cTn>
                              </p:par>
                            </p:childTnLst>
                          </p:cTn>
                        </p:par>
                        <p:par>
                          <p:cTn id="91" fill="hold">
                            <p:stCondLst>
                              <p:cond delay="6500"/>
                            </p:stCondLst>
                            <p:childTnLst>
                              <p:par>
                                <p:cTn id="92" presetID="1" presetClass="entr" presetSubtype="0" fill="hold" grpId="1" nodeType="afterEffect">
                                  <p:stCondLst>
                                    <p:cond delay="0"/>
                                  </p:stCondLst>
                                  <p:childTnLst>
                                    <p:set>
                                      <p:cBhvr>
                                        <p:cTn id="93" dur="1" fill="hold">
                                          <p:stCondLst>
                                            <p:cond delay="0"/>
                                          </p:stCondLst>
                                        </p:cTn>
                                        <p:tgtEl>
                                          <p:spTgt spid="32"/>
                                        </p:tgtEl>
                                        <p:attrNameLst>
                                          <p:attrName>style.visibility</p:attrName>
                                        </p:attrNameLst>
                                      </p:cBhvr>
                                      <p:to>
                                        <p:strVal val="visible"/>
                                      </p:to>
                                    </p:set>
                                  </p:childTnLst>
                                </p:cTn>
                              </p:par>
                            </p:childTnLst>
                          </p:cTn>
                        </p:par>
                        <p:par>
                          <p:cTn id="94" fill="hold">
                            <p:stCondLst>
                              <p:cond delay="6500"/>
                            </p:stCondLst>
                            <p:childTnLst>
                              <p:par>
                                <p:cTn id="95" presetID="42" presetClass="path" presetSubtype="0" accel="50000" decel="50000" fill="hold" grpId="0" nodeType="afterEffect">
                                  <p:stCondLst>
                                    <p:cond delay="0"/>
                                  </p:stCondLst>
                                  <p:childTnLst>
                                    <p:animMotion origin="layout" path="M -0.17917 -0.00139 L 4.58333E-6 -2.96296E-6 " pathEditMode="relative" rAng="0" ptsTypes="AA">
                                      <p:cBhvr>
                                        <p:cTn id="96" dur="2000" fill="hold"/>
                                        <p:tgtEl>
                                          <p:spTgt spid="32"/>
                                        </p:tgtEl>
                                        <p:attrNameLst>
                                          <p:attrName>ppt_x</p:attrName>
                                          <p:attrName>ppt_y</p:attrName>
                                        </p:attrNameLst>
                                      </p:cBhvr>
                                      <p:rCtr x="8958"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1" grpId="0"/>
      <p:bldP spid="31" grpId="1"/>
      <p:bldP spid="30" grpId="0"/>
      <p:bldP spid="30" grpId="1"/>
      <p:bldP spid="29" grpId="0"/>
      <p:bldP spid="29" grpId="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P spid="22" grpId="0"/>
      <p:bldP spid="23" grpId="0"/>
      <p:bldP spid="24" grpId="0"/>
      <p:bldP spid="2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68CD-49A2-4607-B997-47EE6052CBAD}"/>
              </a:ext>
            </a:extLst>
          </p:cNvPr>
          <p:cNvSpPr>
            <a:spLocks noGrp="1"/>
          </p:cNvSpPr>
          <p:nvPr>
            <p:ph type="title"/>
          </p:nvPr>
        </p:nvSpPr>
        <p:spPr/>
        <p:txBody>
          <a:bodyPr/>
          <a:lstStyle/>
          <a:p>
            <a:r>
              <a:rPr lang="en-GB" dirty="0"/>
              <a:t>Internetworking</a:t>
            </a:r>
          </a:p>
        </p:txBody>
      </p:sp>
      <p:sp>
        <p:nvSpPr>
          <p:cNvPr id="8" name="Freeform: Shape 7">
            <a:extLst>
              <a:ext uri="{FF2B5EF4-FFF2-40B4-BE49-F238E27FC236}">
                <a16:creationId xmlns:a16="http://schemas.microsoft.com/office/drawing/2014/main" id="{DC7953BF-64F3-453D-BA55-337F82A8591A}"/>
              </a:ext>
            </a:extLst>
          </p:cNvPr>
          <p:cNvSpPr/>
          <p:nvPr/>
        </p:nvSpPr>
        <p:spPr>
          <a:xfrm>
            <a:off x="2376622" y="1828095"/>
            <a:ext cx="7461189" cy="1188196"/>
          </a:xfrm>
          <a:custGeom>
            <a:avLst/>
            <a:gdLst>
              <a:gd name="connsiteX0" fmla="*/ 0 w 7461189"/>
              <a:gd name="connsiteY0" fmla="*/ 198037 h 1188196"/>
              <a:gd name="connsiteX1" fmla="*/ 198037 w 7461189"/>
              <a:gd name="connsiteY1" fmla="*/ 0 h 1188196"/>
              <a:gd name="connsiteX2" fmla="*/ 7263152 w 7461189"/>
              <a:gd name="connsiteY2" fmla="*/ 0 h 1188196"/>
              <a:gd name="connsiteX3" fmla="*/ 7461189 w 7461189"/>
              <a:gd name="connsiteY3" fmla="*/ 198037 h 1188196"/>
              <a:gd name="connsiteX4" fmla="*/ 7461189 w 7461189"/>
              <a:gd name="connsiteY4" fmla="*/ 990159 h 1188196"/>
              <a:gd name="connsiteX5" fmla="*/ 7263152 w 7461189"/>
              <a:gd name="connsiteY5" fmla="*/ 1188196 h 1188196"/>
              <a:gd name="connsiteX6" fmla="*/ 198037 w 7461189"/>
              <a:gd name="connsiteY6" fmla="*/ 1188196 h 1188196"/>
              <a:gd name="connsiteX7" fmla="*/ 0 w 7461189"/>
              <a:gd name="connsiteY7" fmla="*/ 990159 h 1188196"/>
              <a:gd name="connsiteX8" fmla="*/ 0 w 7461189"/>
              <a:gd name="connsiteY8" fmla="*/ 198037 h 118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1189" h="1188196">
                <a:moveTo>
                  <a:pt x="0" y="198037"/>
                </a:moveTo>
                <a:cubicBezTo>
                  <a:pt x="0" y="88664"/>
                  <a:pt x="88664" y="0"/>
                  <a:pt x="198037" y="0"/>
                </a:cubicBezTo>
                <a:lnTo>
                  <a:pt x="7263152" y="0"/>
                </a:lnTo>
                <a:cubicBezTo>
                  <a:pt x="7372525" y="0"/>
                  <a:pt x="7461189" y="88664"/>
                  <a:pt x="7461189" y="198037"/>
                </a:cubicBezTo>
                <a:lnTo>
                  <a:pt x="7461189" y="990159"/>
                </a:lnTo>
                <a:cubicBezTo>
                  <a:pt x="7461189" y="1099532"/>
                  <a:pt x="7372525" y="1188196"/>
                  <a:pt x="7263152" y="1188196"/>
                </a:cubicBezTo>
                <a:lnTo>
                  <a:pt x="198037" y="1188196"/>
                </a:lnTo>
                <a:cubicBezTo>
                  <a:pt x="88664" y="1188196"/>
                  <a:pt x="0" y="1099532"/>
                  <a:pt x="0" y="990159"/>
                </a:cubicBezTo>
                <a:lnTo>
                  <a:pt x="0" y="19803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8013" tIns="98008" rIns="138013" bIns="98008" numCol="1" spcCol="1270" anchor="ctr" anchorCtr="0">
            <a:noAutofit/>
          </a:bodyPr>
          <a:lstStyle/>
          <a:p>
            <a:pPr marL="0" lvl="0" indent="0" algn="ctr" defTabSz="933450">
              <a:lnSpc>
                <a:spcPct val="90000"/>
              </a:lnSpc>
              <a:spcBef>
                <a:spcPct val="0"/>
              </a:spcBef>
              <a:spcAft>
                <a:spcPct val="35000"/>
              </a:spcAft>
              <a:buNone/>
            </a:pPr>
            <a:r>
              <a:rPr lang="en-GB" sz="2100" kern="1200" dirty="0"/>
              <a:t>Internetworking is the process or technique of connecting different types of networks by using intermediary devices such as routers or gateway devices in order to exchange packets</a:t>
            </a:r>
          </a:p>
        </p:txBody>
      </p:sp>
      <p:sp>
        <p:nvSpPr>
          <p:cNvPr id="9" name="Freeform: Shape 8">
            <a:extLst>
              <a:ext uri="{FF2B5EF4-FFF2-40B4-BE49-F238E27FC236}">
                <a16:creationId xmlns:a16="http://schemas.microsoft.com/office/drawing/2014/main" id="{71C3F5C6-A221-4812-A593-4E3F632193E1}"/>
              </a:ext>
            </a:extLst>
          </p:cNvPr>
          <p:cNvSpPr/>
          <p:nvPr/>
        </p:nvSpPr>
        <p:spPr>
          <a:xfrm>
            <a:off x="2376622" y="3075701"/>
            <a:ext cx="7462817" cy="1188196"/>
          </a:xfrm>
          <a:custGeom>
            <a:avLst/>
            <a:gdLst>
              <a:gd name="connsiteX0" fmla="*/ 0 w 7462817"/>
              <a:gd name="connsiteY0" fmla="*/ 198037 h 1188196"/>
              <a:gd name="connsiteX1" fmla="*/ 198037 w 7462817"/>
              <a:gd name="connsiteY1" fmla="*/ 0 h 1188196"/>
              <a:gd name="connsiteX2" fmla="*/ 7264780 w 7462817"/>
              <a:gd name="connsiteY2" fmla="*/ 0 h 1188196"/>
              <a:gd name="connsiteX3" fmla="*/ 7462817 w 7462817"/>
              <a:gd name="connsiteY3" fmla="*/ 198037 h 1188196"/>
              <a:gd name="connsiteX4" fmla="*/ 7462817 w 7462817"/>
              <a:gd name="connsiteY4" fmla="*/ 990159 h 1188196"/>
              <a:gd name="connsiteX5" fmla="*/ 7264780 w 7462817"/>
              <a:gd name="connsiteY5" fmla="*/ 1188196 h 1188196"/>
              <a:gd name="connsiteX6" fmla="*/ 198037 w 7462817"/>
              <a:gd name="connsiteY6" fmla="*/ 1188196 h 1188196"/>
              <a:gd name="connsiteX7" fmla="*/ 0 w 7462817"/>
              <a:gd name="connsiteY7" fmla="*/ 990159 h 1188196"/>
              <a:gd name="connsiteX8" fmla="*/ 0 w 7462817"/>
              <a:gd name="connsiteY8" fmla="*/ 198037 h 118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2817" h="1188196">
                <a:moveTo>
                  <a:pt x="0" y="198037"/>
                </a:moveTo>
                <a:cubicBezTo>
                  <a:pt x="0" y="88664"/>
                  <a:pt x="88664" y="0"/>
                  <a:pt x="198037" y="0"/>
                </a:cubicBezTo>
                <a:lnTo>
                  <a:pt x="7264780" y="0"/>
                </a:lnTo>
                <a:cubicBezTo>
                  <a:pt x="7374153" y="0"/>
                  <a:pt x="7462817" y="88664"/>
                  <a:pt x="7462817" y="198037"/>
                </a:cubicBezTo>
                <a:lnTo>
                  <a:pt x="7462817" y="990159"/>
                </a:lnTo>
                <a:cubicBezTo>
                  <a:pt x="7462817" y="1099532"/>
                  <a:pt x="7374153" y="1188196"/>
                  <a:pt x="7264780" y="1188196"/>
                </a:cubicBezTo>
                <a:lnTo>
                  <a:pt x="198037" y="1188196"/>
                </a:lnTo>
                <a:cubicBezTo>
                  <a:pt x="88664" y="1188196"/>
                  <a:pt x="0" y="1099532"/>
                  <a:pt x="0" y="990159"/>
                </a:cubicBezTo>
                <a:lnTo>
                  <a:pt x="0" y="19803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203" tIns="96103" rIns="134203" bIns="96103" numCol="1" spcCol="1270" anchor="ctr" anchorCtr="0">
            <a:noAutofit/>
          </a:bodyPr>
          <a:lstStyle/>
          <a:p>
            <a:pPr marL="0" lvl="0" indent="0" algn="ctr" defTabSz="889000">
              <a:lnSpc>
                <a:spcPct val="90000"/>
              </a:lnSpc>
              <a:spcBef>
                <a:spcPct val="0"/>
              </a:spcBef>
              <a:spcAft>
                <a:spcPct val="35000"/>
              </a:spcAft>
              <a:buNone/>
            </a:pPr>
            <a:r>
              <a:rPr lang="en-GB" sz="2000" kern="1200" dirty="0"/>
              <a:t>Internetworking ensures data communication among networks owned and operated by different entities using a common data communication and the Internet Routing Protocol</a:t>
            </a:r>
          </a:p>
        </p:txBody>
      </p:sp>
      <p:sp>
        <p:nvSpPr>
          <p:cNvPr id="10" name="Freeform: Shape 9">
            <a:extLst>
              <a:ext uri="{FF2B5EF4-FFF2-40B4-BE49-F238E27FC236}">
                <a16:creationId xmlns:a16="http://schemas.microsoft.com/office/drawing/2014/main" id="{1712343D-2A0E-4BC7-ADE8-777AB1752F8A}"/>
              </a:ext>
            </a:extLst>
          </p:cNvPr>
          <p:cNvSpPr/>
          <p:nvPr/>
        </p:nvSpPr>
        <p:spPr>
          <a:xfrm>
            <a:off x="2376622" y="4323307"/>
            <a:ext cx="7462817" cy="1188196"/>
          </a:xfrm>
          <a:custGeom>
            <a:avLst/>
            <a:gdLst>
              <a:gd name="connsiteX0" fmla="*/ 0 w 7462817"/>
              <a:gd name="connsiteY0" fmla="*/ 198037 h 1188196"/>
              <a:gd name="connsiteX1" fmla="*/ 198037 w 7462817"/>
              <a:gd name="connsiteY1" fmla="*/ 0 h 1188196"/>
              <a:gd name="connsiteX2" fmla="*/ 7264780 w 7462817"/>
              <a:gd name="connsiteY2" fmla="*/ 0 h 1188196"/>
              <a:gd name="connsiteX3" fmla="*/ 7462817 w 7462817"/>
              <a:gd name="connsiteY3" fmla="*/ 198037 h 1188196"/>
              <a:gd name="connsiteX4" fmla="*/ 7462817 w 7462817"/>
              <a:gd name="connsiteY4" fmla="*/ 990159 h 1188196"/>
              <a:gd name="connsiteX5" fmla="*/ 7264780 w 7462817"/>
              <a:gd name="connsiteY5" fmla="*/ 1188196 h 1188196"/>
              <a:gd name="connsiteX6" fmla="*/ 198037 w 7462817"/>
              <a:gd name="connsiteY6" fmla="*/ 1188196 h 1188196"/>
              <a:gd name="connsiteX7" fmla="*/ 0 w 7462817"/>
              <a:gd name="connsiteY7" fmla="*/ 990159 h 1188196"/>
              <a:gd name="connsiteX8" fmla="*/ 0 w 7462817"/>
              <a:gd name="connsiteY8" fmla="*/ 198037 h 118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2817" h="1188196">
                <a:moveTo>
                  <a:pt x="0" y="198037"/>
                </a:moveTo>
                <a:cubicBezTo>
                  <a:pt x="0" y="88664"/>
                  <a:pt x="88664" y="0"/>
                  <a:pt x="198037" y="0"/>
                </a:cubicBezTo>
                <a:lnTo>
                  <a:pt x="7264780" y="0"/>
                </a:lnTo>
                <a:cubicBezTo>
                  <a:pt x="7374153" y="0"/>
                  <a:pt x="7462817" y="88664"/>
                  <a:pt x="7462817" y="198037"/>
                </a:cubicBezTo>
                <a:lnTo>
                  <a:pt x="7462817" y="990159"/>
                </a:lnTo>
                <a:cubicBezTo>
                  <a:pt x="7462817" y="1099532"/>
                  <a:pt x="7374153" y="1188196"/>
                  <a:pt x="7264780" y="1188196"/>
                </a:cubicBezTo>
                <a:lnTo>
                  <a:pt x="198037" y="1188196"/>
                </a:lnTo>
                <a:cubicBezTo>
                  <a:pt x="88664" y="1188196"/>
                  <a:pt x="0" y="1099532"/>
                  <a:pt x="0" y="990159"/>
                </a:cubicBezTo>
                <a:lnTo>
                  <a:pt x="0" y="19803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0393" tIns="94198" rIns="130393" bIns="94198" numCol="1" spcCol="1270" anchor="ctr" anchorCtr="0">
            <a:noAutofit/>
          </a:bodyPr>
          <a:lstStyle/>
          <a:p>
            <a:pPr marL="0" lvl="0" indent="0" algn="ctr" defTabSz="844550">
              <a:lnSpc>
                <a:spcPct val="90000"/>
              </a:lnSpc>
              <a:spcBef>
                <a:spcPct val="0"/>
              </a:spcBef>
              <a:spcAft>
                <a:spcPct val="35000"/>
              </a:spcAft>
              <a:buNone/>
            </a:pPr>
            <a:r>
              <a:rPr lang="en-GB" sz="1900" kern="1200" dirty="0"/>
              <a:t>An internetworking device is a widely-used term for any hardware within networks that connect different network resources</a:t>
            </a:r>
          </a:p>
        </p:txBody>
      </p:sp>
      <p:sp>
        <p:nvSpPr>
          <p:cNvPr id="11" name="Freeform: Shape 10">
            <a:extLst>
              <a:ext uri="{FF2B5EF4-FFF2-40B4-BE49-F238E27FC236}">
                <a16:creationId xmlns:a16="http://schemas.microsoft.com/office/drawing/2014/main" id="{7E1BB4E5-284C-463E-B6DB-9979EF9C1597}"/>
              </a:ext>
            </a:extLst>
          </p:cNvPr>
          <p:cNvSpPr/>
          <p:nvPr/>
        </p:nvSpPr>
        <p:spPr>
          <a:xfrm>
            <a:off x="2376622" y="5570914"/>
            <a:ext cx="7462817" cy="1188196"/>
          </a:xfrm>
          <a:custGeom>
            <a:avLst/>
            <a:gdLst>
              <a:gd name="connsiteX0" fmla="*/ 0 w 7462817"/>
              <a:gd name="connsiteY0" fmla="*/ 198037 h 1188196"/>
              <a:gd name="connsiteX1" fmla="*/ 198037 w 7462817"/>
              <a:gd name="connsiteY1" fmla="*/ 0 h 1188196"/>
              <a:gd name="connsiteX2" fmla="*/ 7264780 w 7462817"/>
              <a:gd name="connsiteY2" fmla="*/ 0 h 1188196"/>
              <a:gd name="connsiteX3" fmla="*/ 7462817 w 7462817"/>
              <a:gd name="connsiteY3" fmla="*/ 198037 h 1188196"/>
              <a:gd name="connsiteX4" fmla="*/ 7462817 w 7462817"/>
              <a:gd name="connsiteY4" fmla="*/ 990159 h 1188196"/>
              <a:gd name="connsiteX5" fmla="*/ 7264780 w 7462817"/>
              <a:gd name="connsiteY5" fmla="*/ 1188196 h 1188196"/>
              <a:gd name="connsiteX6" fmla="*/ 198037 w 7462817"/>
              <a:gd name="connsiteY6" fmla="*/ 1188196 h 1188196"/>
              <a:gd name="connsiteX7" fmla="*/ 0 w 7462817"/>
              <a:gd name="connsiteY7" fmla="*/ 990159 h 1188196"/>
              <a:gd name="connsiteX8" fmla="*/ 0 w 7462817"/>
              <a:gd name="connsiteY8" fmla="*/ 198037 h 118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2817" h="1188196">
                <a:moveTo>
                  <a:pt x="0" y="198037"/>
                </a:moveTo>
                <a:cubicBezTo>
                  <a:pt x="0" y="88664"/>
                  <a:pt x="88664" y="0"/>
                  <a:pt x="198037" y="0"/>
                </a:cubicBezTo>
                <a:lnTo>
                  <a:pt x="7264780" y="0"/>
                </a:lnTo>
                <a:cubicBezTo>
                  <a:pt x="7374153" y="0"/>
                  <a:pt x="7462817" y="88664"/>
                  <a:pt x="7462817" y="198037"/>
                </a:cubicBezTo>
                <a:lnTo>
                  <a:pt x="7462817" y="990159"/>
                </a:lnTo>
                <a:cubicBezTo>
                  <a:pt x="7462817" y="1099532"/>
                  <a:pt x="7374153" y="1188196"/>
                  <a:pt x="7264780" y="1188196"/>
                </a:cubicBezTo>
                <a:lnTo>
                  <a:pt x="198037" y="1188196"/>
                </a:lnTo>
                <a:cubicBezTo>
                  <a:pt x="88664" y="1188196"/>
                  <a:pt x="0" y="1099532"/>
                  <a:pt x="0" y="990159"/>
                </a:cubicBezTo>
                <a:lnTo>
                  <a:pt x="0" y="19803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0393" tIns="94198" rIns="130393" bIns="94198" numCol="1" spcCol="1270" anchor="ctr" anchorCtr="0">
            <a:noAutofit/>
          </a:bodyPr>
          <a:lstStyle/>
          <a:p>
            <a:pPr marL="0" lvl="0" indent="0" algn="ctr" defTabSz="844550">
              <a:lnSpc>
                <a:spcPct val="90000"/>
              </a:lnSpc>
              <a:spcBef>
                <a:spcPct val="0"/>
              </a:spcBef>
              <a:spcAft>
                <a:spcPct val="35000"/>
              </a:spcAft>
              <a:buNone/>
            </a:pPr>
            <a:r>
              <a:rPr lang="en-GB" sz="1900" kern="1200"/>
              <a:t>Key devices that comprise a network are routers, bridges, repeaters and gateways</a:t>
            </a:r>
          </a:p>
        </p:txBody>
      </p:sp>
    </p:spTree>
    <p:extLst>
      <p:ext uri="{BB962C8B-B14F-4D97-AF65-F5344CB8AC3E}">
        <p14:creationId xmlns:p14="http://schemas.microsoft.com/office/powerpoint/2010/main" val="24527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04AD-BB9E-480B-BFE6-D5BC2B4A96A8}"/>
              </a:ext>
            </a:extLst>
          </p:cNvPr>
          <p:cNvSpPr>
            <a:spLocks noGrp="1"/>
          </p:cNvSpPr>
          <p:nvPr>
            <p:ph type="title"/>
          </p:nvPr>
        </p:nvSpPr>
        <p:spPr/>
        <p:txBody>
          <a:bodyPr/>
          <a:lstStyle/>
          <a:p>
            <a:r>
              <a:rPr lang="en-GB" dirty="0"/>
              <a:t>IPv4 Addressing</a:t>
            </a:r>
          </a:p>
        </p:txBody>
      </p:sp>
      <p:sp>
        <p:nvSpPr>
          <p:cNvPr id="3" name="Content Placeholder 2">
            <a:extLst>
              <a:ext uri="{FF2B5EF4-FFF2-40B4-BE49-F238E27FC236}">
                <a16:creationId xmlns:a16="http://schemas.microsoft.com/office/drawing/2014/main" id="{FAD433D8-0801-452F-8EB8-539A6A55134C}"/>
              </a:ext>
            </a:extLst>
          </p:cNvPr>
          <p:cNvSpPr>
            <a:spLocks noGrp="1"/>
          </p:cNvSpPr>
          <p:nvPr>
            <p:ph idx="1"/>
          </p:nvPr>
        </p:nvSpPr>
        <p:spPr>
          <a:xfrm>
            <a:off x="312821" y="1825625"/>
            <a:ext cx="11590421" cy="2451407"/>
          </a:xfrm>
        </p:spPr>
        <p:txBody>
          <a:bodyPr/>
          <a:lstStyle/>
          <a:p>
            <a:r>
              <a:rPr lang="en-US" dirty="0"/>
              <a:t>IP addresses are 32-bit binary values: for readability purposes they're usually written as four octets in dotted decimal location</a:t>
            </a:r>
          </a:p>
          <a:p>
            <a:r>
              <a:rPr lang="en-US" dirty="0"/>
              <a:t>It's not just a serial number though: each address has two parts</a:t>
            </a:r>
          </a:p>
          <a:p>
            <a:r>
              <a:rPr lang="en-US" dirty="0"/>
              <a:t>The </a:t>
            </a:r>
            <a:r>
              <a:rPr lang="en-US" i="1" dirty="0"/>
              <a:t>network ID</a:t>
            </a:r>
            <a:r>
              <a:rPr lang="en-US" dirty="0"/>
              <a:t> identifies a unique subnet on the wider network, while the </a:t>
            </a:r>
            <a:r>
              <a:rPr lang="en-US" i="1" dirty="0"/>
              <a:t>host ID</a:t>
            </a:r>
            <a:r>
              <a:rPr lang="en-US" dirty="0"/>
              <a:t> identifies a specific host on that subnet. </a:t>
            </a:r>
            <a:endParaRPr lang="en-US" b="0" i="0" dirty="0">
              <a:effectLst/>
            </a:endParaRPr>
          </a:p>
          <a:p>
            <a:endParaRPr lang="en-GB" dirty="0"/>
          </a:p>
        </p:txBody>
      </p:sp>
      <p:sp>
        <p:nvSpPr>
          <p:cNvPr id="4" name="Rectangle 3">
            <a:extLst>
              <a:ext uri="{FF2B5EF4-FFF2-40B4-BE49-F238E27FC236}">
                <a16:creationId xmlns:a16="http://schemas.microsoft.com/office/drawing/2014/main" id="{6EB78E31-B802-479B-90C5-B7D66E1951AC}"/>
              </a:ext>
            </a:extLst>
          </p:cNvPr>
          <p:cNvSpPr/>
          <p:nvPr/>
        </p:nvSpPr>
        <p:spPr>
          <a:xfrm>
            <a:off x="2743200" y="4640826"/>
            <a:ext cx="3352800" cy="9930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53D1436-02E9-4379-B150-B902BD76EA82}"/>
              </a:ext>
            </a:extLst>
          </p:cNvPr>
          <p:cNvSpPr/>
          <p:nvPr/>
        </p:nvSpPr>
        <p:spPr>
          <a:xfrm>
            <a:off x="6096000" y="4640826"/>
            <a:ext cx="3352800" cy="99305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2BE8109-60F9-4B9D-884C-11A54554BB1F}"/>
              </a:ext>
            </a:extLst>
          </p:cNvPr>
          <p:cNvSpPr txBox="1"/>
          <p:nvPr/>
        </p:nvSpPr>
        <p:spPr>
          <a:xfrm>
            <a:off x="3226866" y="4749018"/>
            <a:ext cx="2618024" cy="707886"/>
          </a:xfrm>
          <a:prstGeom prst="rect">
            <a:avLst/>
          </a:prstGeom>
          <a:noFill/>
        </p:spPr>
        <p:txBody>
          <a:bodyPr wrap="none" rtlCol="0">
            <a:spAutoFit/>
          </a:bodyPr>
          <a:lstStyle/>
          <a:p>
            <a:r>
              <a:rPr lang="en-GB" sz="4000" spc="600" dirty="0"/>
              <a:t>192.168.</a:t>
            </a:r>
          </a:p>
        </p:txBody>
      </p:sp>
      <p:sp>
        <p:nvSpPr>
          <p:cNvPr id="7" name="TextBox 6">
            <a:extLst>
              <a:ext uri="{FF2B5EF4-FFF2-40B4-BE49-F238E27FC236}">
                <a16:creationId xmlns:a16="http://schemas.microsoft.com/office/drawing/2014/main" id="{07D6617A-9763-41F6-AD0A-87B648FBBA0F}"/>
              </a:ext>
            </a:extLst>
          </p:cNvPr>
          <p:cNvSpPr txBox="1"/>
          <p:nvPr/>
        </p:nvSpPr>
        <p:spPr>
          <a:xfrm>
            <a:off x="6902682" y="4749018"/>
            <a:ext cx="2411238" cy="707886"/>
          </a:xfrm>
          <a:prstGeom prst="rect">
            <a:avLst/>
          </a:prstGeom>
          <a:noFill/>
        </p:spPr>
        <p:txBody>
          <a:bodyPr wrap="none" rtlCol="0">
            <a:spAutoFit/>
          </a:bodyPr>
          <a:lstStyle/>
          <a:p>
            <a:r>
              <a:rPr lang="en-GB" sz="4000" spc="600" dirty="0"/>
              <a:t>133.178</a:t>
            </a:r>
          </a:p>
        </p:txBody>
      </p:sp>
      <p:sp>
        <p:nvSpPr>
          <p:cNvPr id="8" name="TextBox 7">
            <a:extLst>
              <a:ext uri="{FF2B5EF4-FFF2-40B4-BE49-F238E27FC236}">
                <a16:creationId xmlns:a16="http://schemas.microsoft.com/office/drawing/2014/main" id="{0D092553-B566-4CF3-B83E-EEE131FA4A11}"/>
              </a:ext>
            </a:extLst>
          </p:cNvPr>
          <p:cNvSpPr txBox="1"/>
          <p:nvPr/>
        </p:nvSpPr>
        <p:spPr>
          <a:xfrm>
            <a:off x="3908111" y="5306632"/>
            <a:ext cx="1247329" cy="369332"/>
          </a:xfrm>
          <a:prstGeom prst="rect">
            <a:avLst/>
          </a:prstGeom>
          <a:noFill/>
        </p:spPr>
        <p:txBody>
          <a:bodyPr wrap="none" rtlCol="0">
            <a:spAutoFit/>
          </a:bodyPr>
          <a:lstStyle/>
          <a:p>
            <a:r>
              <a:rPr lang="en-GB" dirty="0"/>
              <a:t>Network ID</a:t>
            </a:r>
          </a:p>
        </p:txBody>
      </p:sp>
      <p:sp>
        <p:nvSpPr>
          <p:cNvPr id="9" name="TextBox 8">
            <a:extLst>
              <a:ext uri="{FF2B5EF4-FFF2-40B4-BE49-F238E27FC236}">
                <a16:creationId xmlns:a16="http://schemas.microsoft.com/office/drawing/2014/main" id="{0FCF8EC4-1CF6-4FDA-8E1D-722238075B9A}"/>
              </a:ext>
            </a:extLst>
          </p:cNvPr>
          <p:cNvSpPr txBox="1"/>
          <p:nvPr/>
        </p:nvSpPr>
        <p:spPr>
          <a:xfrm>
            <a:off x="7519921" y="5306632"/>
            <a:ext cx="868186" cy="369332"/>
          </a:xfrm>
          <a:prstGeom prst="rect">
            <a:avLst/>
          </a:prstGeom>
          <a:noFill/>
        </p:spPr>
        <p:txBody>
          <a:bodyPr wrap="none" rtlCol="0">
            <a:spAutoFit/>
          </a:bodyPr>
          <a:lstStyle/>
          <a:p>
            <a:r>
              <a:rPr lang="en-GB" dirty="0"/>
              <a:t>Host ID</a:t>
            </a:r>
          </a:p>
        </p:txBody>
      </p:sp>
    </p:spTree>
    <p:extLst>
      <p:ext uri="{BB962C8B-B14F-4D97-AF65-F5344CB8AC3E}">
        <p14:creationId xmlns:p14="http://schemas.microsoft.com/office/powerpoint/2010/main" val="36638207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IPv4 addresses (Cont.) </a:t>
            </a:r>
          </a:p>
        </p:txBody>
      </p:sp>
      <p:pic>
        <p:nvPicPr>
          <p:cNvPr id="5" name="Content Placeholder 4">
            <a:extLst>
              <a:ext uri="{FF2B5EF4-FFF2-40B4-BE49-F238E27FC236}">
                <a16:creationId xmlns:a16="http://schemas.microsoft.com/office/drawing/2014/main" id="{AC5DB068-820B-456B-93A9-D3966DA51257}"/>
              </a:ext>
            </a:extLst>
          </p:cNvPr>
          <p:cNvPicPr>
            <a:picLocks noGrp="1" noChangeAspect="1"/>
          </p:cNvPicPr>
          <p:nvPr>
            <p:ph idx="1"/>
          </p:nvPr>
        </p:nvPicPr>
        <p:blipFill>
          <a:blip r:embed="rId2"/>
          <a:stretch>
            <a:fillRect/>
          </a:stretch>
        </p:blipFill>
        <p:spPr>
          <a:xfrm>
            <a:off x="2638425" y="1097281"/>
            <a:ext cx="7143750" cy="3800475"/>
          </a:xfrm>
          <a:prstGeom prst="rect">
            <a:avLst/>
          </a:prstGeom>
        </p:spPr>
      </p:pic>
      <p:pic>
        <p:nvPicPr>
          <p:cNvPr id="6" name="Picture 5">
            <a:extLst>
              <a:ext uri="{FF2B5EF4-FFF2-40B4-BE49-F238E27FC236}">
                <a16:creationId xmlns:a16="http://schemas.microsoft.com/office/drawing/2014/main" id="{8DE8B276-6E58-4B09-933B-444D2162D23E}"/>
              </a:ext>
            </a:extLst>
          </p:cNvPr>
          <p:cNvPicPr>
            <a:picLocks noChangeAspect="1"/>
          </p:cNvPicPr>
          <p:nvPr/>
        </p:nvPicPr>
        <p:blipFill>
          <a:blip r:embed="rId3"/>
          <a:stretch>
            <a:fillRect/>
          </a:stretch>
        </p:blipFill>
        <p:spPr>
          <a:xfrm>
            <a:off x="2166476" y="5320543"/>
            <a:ext cx="7143750" cy="1266825"/>
          </a:xfrm>
          <a:prstGeom prst="rect">
            <a:avLst/>
          </a:prstGeom>
        </p:spPr>
      </p:pic>
    </p:spTree>
    <p:extLst>
      <p:ext uri="{BB962C8B-B14F-4D97-AF65-F5344CB8AC3E}">
        <p14:creationId xmlns:p14="http://schemas.microsoft.com/office/powerpoint/2010/main" val="23220542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Classful and classless addressing </a:t>
            </a:r>
          </a:p>
        </p:txBody>
      </p:sp>
      <p:sp>
        <p:nvSpPr>
          <p:cNvPr id="7" name="Content Placeholder 6">
            <a:extLst>
              <a:ext uri="{FF2B5EF4-FFF2-40B4-BE49-F238E27FC236}">
                <a16:creationId xmlns:a16="http://schemas.microsoft.com/office/drawing/2014/main" id="{3378CC81-12B6-405A-BAAF-897B987E315E}"/>
              </a:ext>
            </a:extLst>
          </p:cNvPr>
          <p:cNvSpPr>
            <a:spLocks noGrp="1"/>
          </p:cNvSpPr>
          <p:nvPr>
            <p:ph idx="1"/>
          </p:nvPr>
        </p:nvSpPr>
        <p:spPr>
          <a:xfrm>
            <a:off x="1981200" y="4620126"/>
            <a:ext cx="8458200" cy="2054994"/>
          </a:xfrm>
        </p:spPr>
        <p:txBody>
          <a:bodyPr/>
          <a:lstStyle/>
          <a:p>
            <a:r>
              <a:rPr lang="en-US" dirty="0"/>
              <a:t>Classless interdomain routing (CIDR)</a:t>
            </a:r>
          </a:p>
        </p:txBody>
      </p:sp>
      <p:graphicFrame>
        <p:nvGraphicFramePr>
          <p:cNvPr id="9" name="Table 5">
            <a:extLst>
              <a:ext uri="{FF2B5EF4-FFF2-40B4-BE49-F238E27FC236}">
                <a16:creationId xmlns:a16="http://schemas.microsoft.com/office/drawing/2014/main" id="{CD4E0E25-B8D4-4FE8-BA14-F33E6CB8F105}"/>
              </a:ext>
            </a:extLst>
          </p:cNvPr>
          <p:cNvGraphicFramePr>
            <a:graphicFrameLocks/>
          </p:cNvGraphicFramePr>
          <p:nvPr>
            <p:extLst/>
          </p:nvPr>
        </p:nvGraphicFramePr>
        <p:xfrm>
          <a:off x="1150374" y="1435768"/>
          <a:ext cx="9910917" cy="2526630"/>
        </p:xfrm>
        <a:graphic>
          <a:graphicData uri="http://schemas.openxmlformats.org/drawingml/2006/table">
            <a:tbl>
              <a:tblPr firstRow="1" bandRow="1">
                <a:tableStyleId>{5C22544A-7EE6-4342-B048-85BDC9FD1C3A}</a:tableStyleId>
              </a:tblPr>
              <a:tblGrid>
                <a:gridCol w="949267">
                  <a:extLst>
                    <a:ext uri="{9D8B030D-6E8A-4147-A177-3AD203B41FA5}">
                      <a16:colId xmlns:a16="http://schemas.microsoft.com/office/drawing/2014/main" val="3505947616"/>
                    </a:ext>
                  </a:extLst>
                </a:gridCol>
                <a:gridCol w="1447398">
                  <a:extLst>
                    <a:ext uri="{9D8B030D-6E8A-4147-A177-3AD203B41FA5}">
                      <a16:colId xmlns:a16="http://schemas.microsoft.com/office/drawing/2014/main" val="3708552960"/>
                    </a:ext>
                  </a:extLst>
                </a:gridCol>
                <a:gridCol w="1221830">
                  <a:extLst>
                    <a:ext uri="{9D8B030D-6E8A-4147-A177-3AD203B41FA5}">
                      <a16:colId xmlns:a16="http://schemas.microsoft.com/office/drawing/2014/main" val="1554024003"/>
                    </a:ext>
                  </a:extLst>
                </a:gridCol>
                <a:gridCol w="1616575">
                  <a:extLst>
                    <a:ext uri="{9D8B030D-6E8A-4147-A177-3AD203B41FA5}">
                      <a16:colId xmlns:a16="http://schemas.microsoft.com/office/drawing/2014/main" val="1552278480"/>
                    </a:ext>
                  </a:extLst>
                </a:gridCol>
                <a:gridCol w="1541386">
                  <a:extLst>
                    <a:ext uri="{9D8B030D-6E8A-4147-A177-3AD203B41FA5}">
                      <a16:colId xmlns:a16="http://schemas.microsoft.com/office/drawing/2014/main" val="726420672"/>
                    </a:ext>
                  </a:extLst>
                </a:gridCol>
                <a:gridCol w="1718616">
                  <a:extLst>
                    <a:ext uri="{9D8B030D-6E8A-4147-A177-3AD203B41FA5}">
                      <a16:colId xmlns:a16="http://schemas.microsoft.com/office/drawing/2014/main" val="474831634"/>
                    </a:ext>
                  </a:extLst>
                </a:gridCol>
                <a:gridCol w="1415845">
                  <a:extLst>
                    <a:ext uri="{9D8B030D-6E8A-4147-A177-3AD203B41FA5}">
                      <a16:colId xmlns:a16="http://schemas.microsoft.com/office/drawing/2014/main" val="2001758208"/>
                    </a:ext>
                  </a:extLst>
                </a:gridCol>
              </a:tblGrid>
              <a:tr h="421105">
                <a:tc>
                  <a:txBody>
                    <a:bodyPr/>
                    <a:lstStyle/>
                    <a:p>
                      <a:pPr algn="ctr" rtl="0">
                        <a:spcAft>
                          <a:spcPts val="0"/>
                        </a:spcAft>
                      </a:pPr>
                      <a:r>
                        <a:rPr lang="en-US" sz="2000" dirty="0">
                          <a:effectLst/>
                        </a:rPr>
                        <a:t>Class</a:t>
                      </a:r>
                    </a:p>
                  </a:txBody>
                  <a:tcPr marL="38100" marR="38100" marT="38100" marB="38100"/>
                </a:tc>
                <a:tc>
                  <a:txBody>
                    <a:bodyPr/>
                    <a:lstStyle/>
                    <a:p>
                      <a:pPr algn="ctr" rtl="0">
                        <a:spcAft>
                          <a:spcPts val="0"/>
                        </a:spcAft>
                      </a:pPr>
                      <a:r>
                        <a:rPr lang="en-US" sz="2000" dirty="0">
                          <a:effectLst/>
                        </a:rPr>
                        <a:t>First octet</a:t>
                      </a:r>
                    </a:p>
                  </a:txBody>
                  <a:tcPr marL="38100" marR="38100" marT="38100" marB="38100"/>
                </a:tc>
                <a:tc>
                  <a:txBody>
                    <a:bodyPr/>
                    <a:lstStyle/>
                    <a:p>
                      <a:pPr algn="ctr" rtl="0">
                        <a:spcAft>
                          <a:spcPts val="0"/>
                        </a:spcAft>
                      </a:pPr>
                      <a:r>
                        <a:rPr lang="en-US" sz="2000" dirty="0">
                          <a:effectLst/>
                        </a:rPr>
                        <a:t>First bits</a:t>
                      </a:r>
                    </a:p>
                  </a:txBody>
                  <a:tcPr marL="38100" marR="38100" marT="38100" marB="38100"/>
                </a:tc>
                <a:tc>
                  <a:txBody>
                    <a:bodyPr/>
                    <a:lstStyle/>
                    <a:p>
                      <a:pPr algn="ctr" rtl="0">
                        <a:spcAft>
                          <a:spcPts val="0"/>
                        </a:spcAft>
                      </a:pPr>
                      <a:r>
                        <a:rPr lang="en-US" sz="2000" dirty="0">
                          <a:effectLst/>
                        </a:rPr>
                        <a:t># of subnets</a:t>
                      </a:r>
                    </a:p>
                  </a:txBody>
                  <a:tcPr marL="38100" marR="38100" marT="38100" marB="38100"/>
                </a:tc>
                <a:tc>
                  <a:txBody>
                    <a:bodyPr/>
                    <a:lstStyle/>
                    <a:p>
                      <a:pPr algn="ctr" rtl="0">
                        <a:spcAft>
                          <a:spcPts val="0"/>
                        </a:spcAft>
                      </a:pPr>
                      <a:r>
                        <a:rPr lang="en-US" sz="2000" dirty="0">
                          <a:effectLst/>
                        </a:rPr>
                        <a:t># of hosts</a:t>
                      </a:r>
                    </a:p>
                  </a:txBody>
                  <a:tcPr marL="38100" marR="38100" marT="38100" marB="38100"/>
                </a:tc>
                <a:tc>
                  <a:txBody>
                    <a:bodyPr/>
                    <a:lstStyle/>
                    <a:p>
                      <a:pPr algn="ctr" rtl="0">
                        <a:spcAft>
                          <a:spcPts val="0"/>
                        </a:spcAft>
                      </a:pPr>
                      <a:r>
                        <a:rPr lang="en-US" sz="2000" dirty="0">
                          <a:effectLst/>
                        </a:rPr>
                        <a:t>Subnet mask</a:t>
                      </a:r>
                    </a:p>
                  </a:txBody>
                  <a:tcPr marL="38100" marR="38100" marT="38100" marB="38100"/>
                </a:tc>
                <a:tc>
                  <a:txBody>
                    <a:bodyPr/>
                    <a:lstStyle/>
                    <a:p>
                      <a:pPr algn="ctr" rtl="0">
                        <a:spcAft>
                          <a:spcPts val="0"/>
                        </a:spcAft>
                      </a:pPr>
                      <a:r>
                        <a:rPr lang="en-US" sz="2000" dirty="0">
                          <a:effectLst/>
                        </a:rPr>
                        <a:t>Mask prefix</a:t>
                      </a:r>
                    </a:p>
                  </a:txBody>
                  <a:tcPr marL="38100" marR="38100" marT="38100" marB="38100"/>
                </a:tc>
                <a:extLst>
                  <a:ext uri="{0D108BD9-81ED-4DB2-BD59-A6C34878D82A}">
                    <a16:rowId xmlns:a16="http://schemas.microsoft.com/office/drawing/2014/main" val="615080347"/>
                  </a:ext>
                </a:extLst>
              </a:tr>
              <a:tr h="421105">
                <a:tc>
                  <a:txBody>
                    <a:bodyPr/>
                    <a:lstStyle/>
                    <a:p>
                      <a:pPr marL="54864" rtl="0">
                        <a:spcBef>
                          <a:spcPts val="432"/>
                        </a:spcBef>
                        <a:spcAft>
                          <a:spcPts val="288"/>
                        </a:spcAft>
                      </a:pPr>
                      <a:r>
                        <a:rPr lang="en-US">
                          <a:effectLst/>
                        </a:rPr>
                        <a:t>A</a:t>
                      </a:r>
                    </a:p>
                  </a:txBody>
                  <a:tcPr marL="38100" marR="38100" marT="38100" marB="38100"/>
                </a:tc>
                <a:tc>
                  <a:txBody>
                    <a:bodyPr/>
                    <a:lstStyle/>
                    <a:p>
                      <a:pPr marL="54864" rtl="0">
                        <a:spcBef>
                          <a:spcPts val="432"/>
                        </a:spcBef>
                        <a:spcAft>
                          <a:spcPts val="288"/>
                        </a:spcAft>
                      </a:pPr>
                      <a:r>
                        <a:rPr lang="en-US">
                          <a:effectLst/>
                        </a:rPr>
                        <a:t>0.-127.</a:t>
                      </a:r>
                    </a:p>
                  </a:txBody>
                  <a:tcPr marL="38100" marR="38100" marT="38100" marB="38100"/>
                </a:tc>
                <a:tc>
                  <a:txBody>
                    <a:bodyPr/>
                    <a:lstStyle/>
                    <a:p>
                      <a:pPr marL="54864" rtl="0">
                        <a:spcBef>
                          <a:spcPts val="432"/>
                        </a:spcBef>
                        <a:spcAft>
                          <a:spcPts val="288"/>
                        </a:spcAft>
                      </a:pPr>
                      <a:r>
                        <a:rPr lang="en-US">
                          <a:effectLst/>
                        </a:rPr>
                        <a:t>0</a:t>
                      </a:r>
                    </a:p>
                  </a:txBody>
                  <a:tcPr marL="38100" marR="38100" marT="38100" marB="38100"/>
                </a:tc>
                <a:tc>
                  <a:txBody>
                    <a:bodyPr/>
                    <a:lstStyle/>
                    <a:p>
                      <a:pPr marL="54864" rtl="0">
                        <a:spcBef>
                          <a:spcPts val="432"/>
                        </a:spcBef>
                        <a:spcAft>
                          <a:spcPts val="288"/>
                        </a:spcAft>
                      </a:pPr>
                      <a:r>
                        <a:rPr lang="en-US">
                          <a:effectLst/>
                        </a:rPr>
                        <a:t>128</a:t>
                      </a:r>
                    </a:p>
                  </a:txBody>
                  <a:tcPr marL="38100" marR="38100" marT="38100" marB="38100"/>
                </a:tc>
                <a:tc>
                  <a:txBody>
                    <a:bodyPr/>
                    <a:lstStyle/>
                    <a:p>
                      <a:pPr marL="54864" rtl="0">
                        <a:spcBef>
                          <a:spcPts val="432"/>
                        </a:spcBef>
                        <a:spcAft>
                          <a:spcPts val="288"/>
                        </a:spcAft>
                      </a:pPr>
                      <a:r>
                        <a:rPr lang="en-US">
                          <a:effectLst/>
                        </a:rPr>
                        <a:t>16,777,216</a:t>
                      </a:r>
                    </a:p>
                  </a:txBody>
                  <a:tcPr marL="38100" marR="38100" marT="38100" marB="38100"/>
                </a:tc>
                <a:tc>
                  <a:txBody>
                    <a:bodyPr/>
                    <a:lstStyle/>
                    <a:p>
                      <a:pPr marL="54864" rtl="0">
                        <a:spcBef>
                          <a:spcPts val="432"/>
                        </a:spcBef>
                        <a:spcAft>
                          <a:spcPts val="288"/>
                        </a:spcAft>
                      </a:pPr>
                      <a:r>
                        <a:rPr lang="en-US">
                          <a:effectLst/>
                        </a:rPr>
                        <a:t>255.0.0.0</a:t>
                      </a:r>
                    </a:p>
                  </a:txBody>
                  <a:tcPr marL="38100" marR="38100" marT="38100" marB="38100"/>
                </a:tc>
                <a:tc>
                  <a:txBody>
                    <a:bodyPr/>
                    <a:lstStyle/>
                    <a:p>
                      <a:pPr marL="54864" rtl="0">
                        <a:spcBef>
                          <a:spcPts val="432"/>
                        </a:spcBef>
                        <a:spcAft>
                          <a:spcPts val="288"/>
                        </a:spcAft>
                      </a:pPr>
                      <a:r>
                        <a:rPr lang="en-US" dirty="0">
                          <a:effectLst/>
                        </a:rPr>
                        <a:t>/8</a:t>
                      </a:r>
                    </a:p>
                  </a:txBody>
                  <a:tcPr marL="38100" marR="38100" marT="38100" marB="38100"/>
                </a:tc>
                <a:extLst>
                  <a:ext uri="{0D108BD9-81ED-4DB2-BD59-A6C34878D82A}">
                    <a16:rowId xmlns:a16="http://schemas.microsoft.com/office/drawing/2014/main" val="1975708031"/>
                  </a:ext>
                </a:extLst>
              </a:tr>
              <a:tr h="421105">
                <a:tc>
                  <a:txBody>
                    <a:bodyPr/>
                    <a:lstStyle/>
                    <a:p>
                      <a:pPr marL="54864" rtl="0">
                        <a:spcBef>
                          <a:spcPts val="432"/>
                        </a:spcBef>
                        <a:spcAft>
                          <a:spcPts val="288"/>
                        </a:spcAft>
                      </a:pPr>
                      <a:r>
                        <a:rPr lang="en-US">
                          <a:effectLst/>
                        </a:rPr>
                        <a:t>B</a:t>
                      </a:r>
                    </a:p>
                  </a:txBody>
                  <a:tcPr marL="38100" marR="38100" marT="38100" marB="38100"/>
                </a:tc>
                <a:tc>
                  <a:txBody>
                    <a:bodyPr/>
                    <a:lstStyle/>
                    <a:p>
                      <a:pPr marL="54864" rtl="0">
                        <a:spcBef>
                          <a:spcPts val="432"/>
                        </a:spcBef>
                        <a:spcAft>
                          <a:spcPts val="288"/>
                        </a:spcAft>
                      </a:pPr>
                      <a:r>
                        <a:rPr lang="en-US">
                          <a:effectLst/>
                        </a:rPr>
                        <a:t>128.-191.</a:t>
                      </a:r>
                    </a:p>
                  </a:txBody>
                  <a:tcPr marL="38100" marR="38100" marT="38100" marB="38100"/>
                </a:tc>
                <a:tc>
                  <a:txBody>
                    <a:bodyPr/>
                    <a:lstStyle/>
                    <a:p>
                      <a:pPr marL="54864" rtl="0">
                        <a:spcBef>
                          <a:spcPts val="432"/>
                        </a:spcBef>
                        <a:spcAft>
                          <a:spcPts val="288"/>
                        </a:spcAft>
                      </a:pPr>
                      <a:r>
                        <a:rPr lang="en-US">
                          <a:effectLst/>
                        </a:rPr>
                        <a:t>10</a:t>
                      </a:r>
                    </a:p>
                  </a:txBody>
                  <a:tcPr marL="38100" marR="38100" marT="38100" marB="38100"/>
                </a:tc>
                <a:tc>
                  <a:txBody>
                    <a:bodyPr/>
                    <a:lstStyle/>
                    <a:p>
                      <a:pPr marL="54864" rtl="0">
                        <a:spcBef>
                          <a:spcPts val="432"/>
                        </a:spcBef>
                        <a:spcAft>
                          <a:spcPts val="288"/>
                        </a:spcAft>
                      </a:pPr>
                      <a:r>
                        <a:rPr lang="en-US">
                          <a:effectLst/>
                        </a:rPr>
                        <a:t>16,384</a:t>
                      </a:r>
                    </a:p>
                  </a:txBody>
                  <a:tcPr marL="38100" marR="38100" marT="38100" marB="38100"/>
                </a:tc>
                <a:tc>
                  <a:txBody>
                    <a:bodyPr/>
                    <a:lstStyle/>
                    <a:p>
                      <a:pPr marL="54864" rtl="0">
                        <a:spcBef>
                          <a:spcPts val="432"/>
                        </a:spcBef>
                        <a:spcAft>
                          <a:spcPts val="288"/>
                        </a:spcAft>
                      </a:pPr>
                      <a:r>
                        <a:rPr lang="en-US" dirty="0">
                          <a:effectLst/>
                        </a:rPr>
                        <a:t>65,536</a:t>
                      </a:r>
                    </a:p>
                  </a:txBody>
                  <a:tcPr marL="38100" marR="38100" marT="38100" marB="38100"/>
                </a:tc>
                <a:tc>
                  <a:txBody>
                    <a:bodyPr/>
                    <a:lstStyle/>
                    <a:p>
                      <a:pPr marL="54864" rtl="0">
                        <a:spcBef>
                          <a:spcPts val="432"/>
                        </a:spcBef>
                        <a:spcAft>
                          <a:spcPts val="288"/>
                        </a:spcAft>
                      </a:pPr>
                      <a:r>
                        <a:rPr lang="en-US">
                          <a:effectLst/>
                        </a:rPr>
                        <a:t>255.255.0.0</a:t>
                      </a:r>
                    </a:p>
                  </a:txBody>
                  <a:tcPr marL="38100" marR="38100" marT="38100" marB="38100"/>
                </a:tc>
                <a:tc>
                  <a:txBody>
                    <a:bodyPr/>
                    <a:lstStyle/>
                    <a:p>
                      <a:pPr marL="54864" rtl="0">
                        <a:spcBef>
                          <a:spcPts val="432"/>
                        </a:spcBef>
                        <a:spcAft>
                          <a:spcPts val="288"/>
                        </a:spcAft>
                      </a:pPr>
                      <a:r>
                        <a:rPr lang="en-US" dirty="0">
                          <a:effectLst/>
                        </a:rPr>
                        <a:t>/16</a:t>
                      </a:r>
                    </a:p>
                  </a:txBody>
                  <a:tcPr marL="38100" marR="38100" marT="38100" marB="38100"/>
                </a:tc>
                <a:extLst>
                  <a:ext uri="{0D108BD9-81ED-4DB2-BD59-A6C34878D82A}">
                    <a16:rowId xmlns:a16="http://schemas.microsoft.com/office/drawing/2014/main" val="3482110042"/>
                  </a:ext>
                </a:extLst>
              </a:tr>
              <a:tr h="421105">
                <a:tc>
                  <a:txBody>
                    <a:bodyPr/>
                    <a:lstStyle/>
                    <a:p>
                      <a:pPr marL="54864" rtl="0">
                        <a:spcBef>
                          <a:spcPts val="432"/>
                        </a:spcBef>
                        <a:spcAft>
                          <a:spcPts val="288"/>
                        </a:spcAft>
                      </a:pPr>
                      <a:r>
                        <a:rPr lang="en-US">
                          <a:effectLst/>
                        </a:rPr>
                        <a:t>C</a:t>
                      </a:r>
                    </a:p>
                  </a:txBody>
                  <a:tcPr marL="38100" marR="38100" marT="38100" marB="38100"/>
                </a:tc>
                <a:tc>
                  <a:txBody>
                    <a:bodyPr/>
                    <a:lstStyle/>
                    <a:p>
                      <a:pPr marL="54864" rtl="0">
                        <a:spcBef>
                          <a:spcPts val="432"/>
                        </a:spcBef>
                        <a:spcAft>
                          <a:spcPts val="288"/>
                        </a:spcAft>
                      </a:pPr>
                      <a:r>
                        <a:rPr lang="en-US">
                          <a:effectLst/>
                        </a:rPr>
                        <a:t>192.-223.</a:t>
                      </a:r>
                    </a:p>
                  </a:txBody>
                  <a:tcPr marL="38100" marR="38100" marT="38100" marB="38100"/>
                </a:tc>
                <a:tc>
                  <a:txBody>
                    <a:bodyPr/>
                    <a:lstStyle/>
                    <a:p>
                      <a:pPr marL="54864" rtl="0">
                        <a:spcBef>
                          <a:spcPts val="432"/>
                        </a:spcBef>
                        <a:spcAft>
                          <a:spcPts val="288"/>
                        </a:spcAft>
                      </a:pPr>
                      <a:r>
                        <a:rPr lang="en-US">
                          <a:effectLst/>
                        </a:rPr>
                        <a:t>110</a:t>
                      </a:r>
                    </a:p>
                  </a:txBody>
                  <a:tcPr marL="38100" marR="38100" marT="38100" marB="38100"/>
                </a:tc>
                <a:tc>
                  <a:txBody>
                    <a:bodyPr/>
                    <a:lstStyle/>
                    <a:p>
                      <a:pPr marL="54864" rtl="0">
                        <a:spcBef>
                          <a:spcPts val="432"/>
                        </a:spcBef>
                        <a:spcAft>
                          <a:spcPts val="288"/>
                        </a:spcAft>
                      </a:pPr>
                      <a:r>
                        <a:rPr lang="en-US">
                          <a:effectLst/>
                        </a:rPr>
                        <a:t>2,097,152</a:t>
                      </a:r>
                    </a:p>
                  </a:txBody>
                  <a:tcPr marL="38100" marR="38100" marT="38100" marB="38100"/>
                </a:tc>
                <a:tc>
                  <a:txBody>
                    <a:bodyPr/>
                    <a:lstStyle/>
                    <a:p>
                      <a:pPr marL="54864" rtl="0">
                        <a:spcBef>
                          <a:spcPts val="432"/>
                        </a:spcBef>
                        <a:spcAft>
                          <a:spcPts val="288"/>
                        </a:spcAft>
                      </a:pPr>
                      <a:r>
                        <a:rPr lang="en-US">
                          <a:effectLst/>
                        </a:rPr>
                        <a:t>256</a:t>
                      </a:r>
                    </a:p>
                  </a:txBody>
                  <a:tcPr marL="38100" marR="38100" marT="38100" marB="38100"/>
                </a:tc>
                <a:tc>
                  <a:txBody>
                    <a:bodyPr/>
                    <a:lstStyle/>
                    <a:p>
                      <a:pPr marL="54864" rtl="0">
                        <a:spcBef>
                          <a:spcPts val="432"/>
                        </a:spcBef>
                        <a:spcAft>
                          <a:spcPts val="288"/>
                        </a:spcAft>
                      </a:pPr>
                      <a:r>
                        <a:rPr lang="en-US">
                          <a:effectLst/>
                        </a:rPr>
                        <a:t>255.255.255.0</a:t>
                      </a:r>
                    </a:p>
                  </a:txBody>
                  <a:tcPr marL="38100" marR="38100" marT="38100" marB="38100"/>
                </a:tc>
                <a:tc>
                  <a:txBody>
                    <a:bodyPr/>
                    <a:lstStyle/>
                    <a:p>
                      <a:pPr marL="54864" rtl="0">
                        <a:spcBef>
                          <a:spcPts val="432"/>
                        </a:spcBef>
                        <a:spcAft>
                          <a:spcPts val="288"/>
                        </a:spcAft>
                      </a:pPr>
                      <a:r>
                        <a:rPr lang="en-US">
                          <a:effectLst/>
                        </a:rPr>
                        <a:t>/24</a:t>
                      </a:r>
                    </a:p>
                  </a:txBody>
                  <a:tcPr marL="38100" marR="38100" marT="38100" marB="38100"/>
                </a:tc>
                <a:extLst>
                  <a:ext uri="{0D108BD9-81ED-4DB2-BD59-A6C34878D82A}">
                    <a16:rowId xmlns:a16="http://schemas.microsoft.com/office/drawing/2014/main" val="1885774505"/>
                  </a:ext>
                </a:extLst>
              </a:tr>
              <a:tr h="421105">
                <a:tc>
                  <a:txBody>
                    <a:bodyPr/>
                    <a:lstStyle/>
                    <a:p>
                      <a:pPr marL="54864" rtl="0">
                        <a:spcBef>
                          <a:spcPts val="432"/>
                        </a:spcBef>
                        <a:spcAft>
                          <a:spcPts val="288"/>
                        </a:spcAft>
                      </a:pPr>
                      <a:r>
                        <a:rPr lang="en-US">
                          <a:effectLst/>
                        </a:rPr>
                        <a:t>D</a:t>
                      </a:r>
                    </a:p>
                  </a:txBody>
                  <a:tcPr marL="38100" marR="38100" marT="38100" marB="38100"/>
                </a:tc>
                <a:tc>
                  <a:txBody>
                    <a:bodyPr/>
                    <a:lstStyle/>
                    <a:p>
                      <a:pPr marL="54864" rtl="0">
                        <a:spcBef>
                          <a:spcPts val="432"/>
                        </a:spcBef>
                        <a:spcAft>
                          <a:spcPts val="288"/>
                        </a:spcAft>
                      </a:pPr>
                      <a:r>
                        <a:rPr lang="en-US">
                          <a:effectLst/>
                        </a:rPr>
                        <a:t>224.-239.</a:t>
                      </a:r>
                    </a:p>
                  </a:txBody>
                  <a:tcPr marL="38100" marR="38100" marT="38100" marB="38100"/>
                </a:tc>
                <a:tc>
                  <a:txBody>
                    <a:bodyPr/>
                    <a:lstStyle/>
                    <a:p>
                      <a:pPr marL="54864" rtl="0">
                        <a:spcBef>
                          <a:spcPts val="432"/>
                        </a:spcBef>
                        <a:spcAft>
                          <a:spcPts val="288"/>
                        </a:spcAft>
                      </a:pPr>
                      <a:r>
                        <a:rPr lang="en-US">
                          <a:effectLst/>
                        </a:rPr>
                        <a:t>1110</a:t>
                      </a:r>
                    </a:p>
                  </a:txBody>
                  <a:tcPr marL="38100" marR="38100" marT="38100" marB="38100"/>
                </a:tc>
                <a:tc>
                  <a:txBody>
                    <a:bodyPr/>
                    <a:lstStyle/>
                    <a:p>
                      <a:pPr marL="54864" rtl="0">
                        <a:spcBef>
                          <a:spcPts val="432"/>
                        </a:spcBef>
                        <a:spcAft>
                          <a:spcPts val="288"/>
                        </a:spcAft>
                      </a:pPr>
                      <a:r>
                        <a:rPr lang="en-US">
                          <a:effectLst/>
                        </a:rPr>
                        <a:t>*</a:t>
                      </a:r>
                    </a:p>
                  </a:txBody>
                  <a:tcPr marL="38100" marR="38100" marT="38100" marB="38100"/>
                </a:tc>
                <a:tc>
                  <a:txBody>
                    <a:bodyPr/>
                    <a:lstStyle/>
                    <a:p>
                      <a:pPr marL="54864" rtl="0">
                        <a:spcBef>
                          <a:spcPts val="432"/>
                        </a:spcBef>
                        <a:spcAft>
                          <a:spcPts val="288"/>
                        </a:spcAft>
                      </a:pPr>
                      <a:r>
                        <a:rPr lang="en-US">
                          <a:effectLst/>
                        </a:rPr>
                        <a:t>*</a:t>
                      </a:r>
                    </a:p>
                  </a:txBody>
                  <a:tcPr marL="38100" marR="38100" marT="38100" marB="38100"/>
                </a:tc>
                <a:tc>
                  <a:txBody>
                    <a:bodyPr/>
                    <a:lstStyle/>
                    <a:p>
                      <a:pPr marL="54864" rtl="0">
                        <a:spcBef>
                          <a:spcPts val="432"/>
                        </a:spcBef>
                        <a:spcAft>
                          <a:spcPts val="288"/>
                        </a:spcAft>
                      </a:pPr>
                      <a:r>
                        <a:rPr lang="en-US">
                          <a:effectLst/>
                        </a:rPr>
                        <a:t>*</a:t>
                      </a:r>
                    </a:p>
                  </a:txBody>
                  <a:tcPr marL="38100" marR="38100" marT="38100" marB="38100"/>
                </a:tc>
                <a:tc>
                  <a:txBody>
                    <a:bodyPr/>
                    <a:lstStyle/>
                    <a:p>
                      <a:pPr marL="54864" rtl="0">
                        <a:spcBef>
                          <a:spcPts val="432"/>
                        </a:spcBef>
                        <a:spcAft>
                          <a:spcPts val="288"/>
                        </a:spcAft>
                      </a:pPr>
                      <a:r>
                        <a:rPr lang="en-US">
                          <a:effectLst/>
                        </a:rPr>
                        <a:t>*</a:t>
                      </a:r>
                    </a:p>
                  </a:txBody>
                  <a:tcPr marL="38100" marR="38100" marT="38100" marB="38100"/>
                </a:tc>
                <a:extLst>
                  <a:ext uri="{0D108BD9-81ED-4DB2-BD59-A6C34878D82A}">
                    <a16:rowId xmlns:a16="http://schemas.microsoft.com/office/drawing/2014/main" val="4214875189"/>
                  </a:ext>
                </a:extLst>
              </a:tr>
              <a:tr h="421105">
                <a:tc>
                  <a:txBody>
                    <a:bodyPr/>
                    <a:lstStyle/>
                    <a:p>
                      <a:pPr marL="54864" rtl="0">
                        <a:spcBef>
                          <a:spcPts val="432"/>
                        </a:spcBef>
                        <a:spcAft>
                          <a:spcPts val="288"/>
                        </a:spcAft>
                      </a:pPr>
                      <a:r>
                        <a:rPr lang="en-US">
                          <a:effectLst/>
                        </a:rPr>
                        <a:t>E</a:t>
                      </a:r>
                    </a:p>
                  </a:txBody>
                  <a:tcPr marL="38100" marR="38100" marT="38100" marB="38100"/>
                </a:tc>
                <a:tc>
                  <a:txBody>
                    <a:bodyPr/>
                    <a:lstStyle/>
                    <a:p>
                      <a:pPr marL="54864" rtl="0">
                        <a:spcBef>
                          <a:spcPts val="432"/>
                        </a:spcBef>
                        <a:spcAft>
                          <a:spcPts val="288"/>
                        </a:spcAft>
                      </a:pPr>
                      <a:r>
                        <a:rPr lang="en-US">
                          <a:effectLst/>
                        </a:rPr>
                        <a:t>240.-254.</a:t>
                      </a:r>
                    </a:p>
                  </a:txBody>
                  <a:tcPr marL="38100" marR="38100" marT="38100" marB="38100"/>
                </a:tc>
                <a:tc>
                  <a:txBody>
                    <a:bodyPr/>
                    <a:lstStyle/>
                    <a:p>
                      <a:pPr marL="54864" rtl="0">
                        <a:spcBef>
                          <a:spcPts val="432"/>
                        </a:spcBef>
                        <a:spcAft>
                          <a:spcPts val="288"/>
                        </a:spcAft>
                      </a:pPr>
                      <a:r>
                        <a:rPr lang="en-US" dirty="0">
                          <a:effectLst/>
                        </a:rPr>
                        <a:t>1111</a:t>
                      </a:r>
                    </a:p>
                  </a:txBody>
                  <a:tcPr marL="38100" marR="38100" marT="38100" marB="38100"/>
                </a:tc>
                <a:tc>
                  <a:txBody>
                    <a:bodyPr/>
                    <a:lstStyle/>
                    <a:p>
                      <a:pPr marL="54864" rtl="0">
                        <a:spcBef>
                          <a:spcPts val="432"/>
                        </a:spcBef>
                        <a:spcAft>
                          <a:spcPts val="288"/>
                        </a:spcAft>
                      </a:pPr>
                      <a:r>
                        <a:rPr lang="en-US" dirty="0">
                          <a:effectLst/>
                        </a:rPr>
                        <a:t>*</a:t>
                      </a:r>
                    </a:p>
                  </a:txBody>
                  <a:tcPr marL="38100" marR="38100" marT="38100" marB="38100"/>
                </a:tc>
                <a:tc>
                  <a:txBody>
                    <a:bodyPr/>
                    <a:lstStyle/>
                    <a:p>
                      <a:pPr marL="54864" rtl="0">
                        <a:spcBef>
                          <a:spcPts val="432"/>
                        </a:spcBef>
                        <a:spcAft>
                          <a:spcPts val="288"/>
                        </a:spcAft>
                      </a:pPr>
                      <a:r>
                        <a:rPr lang="en-US">
                          <a:effectLst/>
                        </a:rPr>
                        <a:t>*</a:t>
                      </a:r>
                    </a:p>
                  </a:txBody>
                  <a:tcPr marL="38100" marR="38100" marT="38100" marB="38100"/>
                </a:tc>
                <a:tc>
                  <a:txBody>
                    <a:bodyPr/>
                    <a:lstStyle/>
                    <a:p>
                      <a:pPr marL="54864" rtl="0">
                        <a:spcBef>
                          <a:spcPts val="432"/>
                        </a:spcBef>
                        <a:spcAft>
                          <a:spcPts val="288"/>
                        </a:spcAft>
                      </a:pPr>
                      <a:r>
                        <a:rPr lang="en-US">
                          <a:effectLst/>
                        </a:rPr>
                        <a:t>*</a:t>
                      </a:r>
                    </a:p>
                  </a:txBody>
                  <a:tcPr marL="38100" marR="38100" marT="38100" marB="38100"/>
                </a:tc>
                <a:tc>
                  <a:txBody>
                    <a:bodyPr/>
                    <a:lstStyle/>
                    <a:p>
                      <a:pPr marL="54864" rtl="0">
                        <a:spcBef>
                          <a:spcPts val="432"/>
                        </a:spcBef>
                        <a:spcAft>
                          <a:spcPts val="288"/>
                        </a:spcAft>
                      </a:pPr>
                      <a:r>
                        <a:rPr lang="en-US" dirty="0">
                          <a:effectLst/>
                        </a:rPr>
                        <a:t>*</a:t>
                      </a:r>
                    </a:p>
                  </a:txBody>
                  <a:tcPr marL="38100" marR="38100" marT="38100" marB="38100"/>
                </a:tc>
                <a:extLst>
                  <a:ext uri="{0D108BD9-81ED-4DB2-BD59-A6C34878D82A}">
                    <a16:rowId xmlns:a16="http://schemas.microsoft.com/office/drawing/2014/main" val="65271199"/>
                  </a:ext>
                </a:extLst>
              </a:tr>
            </a:tbl>
          </a:graphicData>
        </a:graphic>
      </p:graphicFrame>
    </p:spTree>
    <p:extLst>
      <p:ext uri="{BB962C8B-B14F-4D97-AF65-F5344CB8AC3E}">
        <p14:creationId xmlns:p14="http://schemas.microsoft.com/office/powerpoint/2010/main" val="16287844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D490-AD73-46AE-84B8-AD09C9C20C3D}"/>
              </a:ext>
            </a:extLst>
          </p:cNvPr>
          <p:cNvSpPr>
            <a:spLocks noGrp="1"/>
          </p:cNvSpPr>
          <p:nvPr>
            <p:ph type="title"/>
          </p:nvPr>
        </p:nvSpPr>
        <p:spPr/>
        <p:txBody>
          <a:bodyPr/>
          <a:lstStyle/>
          <a:p>
            <a:r>
              <a:rPr lang="en-GB" dirty="0"/>
              <a:t>Problems with class-based IP addressing</a:t>
            </a:r>
          </a:p>
        </p:txBody>
      </p:sp>
      <p:sp>
        <p:nvSpPr>
          <p:cNvPr id="7" name="Freeform 6"/>
          <p:cNvSpPr/>
          <p:nvPr/>
        </p:nvSpPr>
        <p:spPr>
          <a:xfrm>
            <a:off x="6323089" y="1825624"/>
            <a:ext cx="5580153" cy="4935957"/>
          </a:xfrm>
          <a:custGeom>
            <a:avLst/>
            <a:gdLst>
              <a:gd name="connsiteX0" fmla="*/ 0 w 5580153"/>
              <a:gd name="connsiteY0" fmla="*/ 493596 h 4935956"/>
              <a:gd name="connsiteX1" fmla="*/ 493596 w 5580153"/>
              <a:gd name="connsiteY1" fmla="*/ 0 h 4935956"/>
              <a:gd name="connsiteX2" fmla="*/ 5086557 w 5580153"/>
              <a:gd name="connsiteY2" fmla="*/ 0 h 4935956"/>
              <a:gd name="connsiteX3" fmla="*/ 5580153 w 5580153"/>
              <a:gd name="connsiteY3" fmla="*/ 493596 h 4935956"/>
              <a:gd name="connsiteX4" fmla="*/ 5580153 w 5580153"/>
              <a:gd name="connsiteY4" fmla="*/ 4442360 h 4935956"/>
              <a:gd name="connsiteX5" fmla="*/ 5086557 w 5580153"/>
              <a:gd name="connsiteY5" fmla="*/ 4935956 h 4935956"/>
              <a:gd name="connsiteX6" fmla="*/ 493596 w 5580153"/>
              <a:gd name="connsiteY6" fmla="*/ 4935956 h 4935956"/>
              <a:gd name="connsiteX7" fmla="*/ 0 w 5580153"/>
              <a:gd name="connsiteY7" fmla="*/ 4442360 h 4935956"/>
              <a:gd name="connsiteX8" fmla="*/ 0 w 5580153"/>
              <a:gd name="connsiteY8" fmla="*/ 493596 h 49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0153" h="4935956">
                <a:moveTo>
                  <a:pt x="0" y="493596"/>
                </a:moveTo>
                <a:cubicBezTo>
                  <a:pt x="0" y="220990"/>
                  <a:pt x="220990" y="0"/>
                  <a:pt x="493596" y="0"/>
                </a:cubicBezTo>
                <a:lnTo>
                  <a:pt x="5086557" y="0"/>
                </a:lnTo>
                <a:cubicBezTo>
                  <a:pt x="5359163" y="0"/>
                  <a:pt x="5580153" y="220990"/>
                  <a:pt x="5580153" y="493596"/>
                </a:cubicBezTo>
                <a:lnTo>
                  <a:pt x="5580153" y="4442360"/>
                </a:lnTo>
                <a:cubicBezTo>
                  <a:pt x="5580153" y="4714966"/>
                  <a:pt x="5359163" y="4935956"/>
                  <a:pt x="5086557" y="4935956"/>
                </a:cubicBezTo>
                <a:lnTo>
                  <a:pt x="493596" y="4935956"/>
                </a:lnTo>
                <a:cubicBezTo>
                  <a:pt x="220990" y="4935956"/>
                  <a:pt x="0" y="4714966"/>
                  <a:pt x="0" y="4442360"/>
                </a:cubicBezTo>
                <a:lnTo>
                  <a:pt x="0" y="493596"/>
                </a:lnTo>
                <a:close/>
              </a:path>
            </a:pathLst>
          </a:custGeom>
          <a:solidFill>
            <a:srgbClr val="77A6D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3542800" numCol="1" spcCol="1270" anchor="ctr" anchorCtr="0">
            <a:noAutofit/>
          </a:bodyPr>
          <a:lstStyle/>
          <a:p>
            <a:pPr lvl="0" algn="ctr" defTabSz="1022350" rtl="0">
              <a:lnSpc>
                <a:spcPct val="90000"/>
              </a:lnSpc>
              <a:spcBef>
                <a:spcPct val="0"/>
              </a:spcBef>
              <a:spcAft>
                <a:spcPct val="35000"/>
              </a:spcAft>
            </a:pPr>
            <a:r>
              <a:rPr lang="en-GB" sz="2300" kern="1200" dirty="0"/>
              <a:t>The </a:t>
            </a:r>
            <a:r>
              <a:rPr lang="en-GB" sz="2300" kern="1200" dirty="0" err="1"/>
              <a:t>classful</a:t>
            </a:r>
            <a:r>
              <a:rPr lang="en-GB" sz="2300" kern="1200" dirty="0"/>
              <a:t> routing system included classes A, B, and C:</a:t>
            </a:r>
          </a:p>
        </p:txBody>
      </p:sp>
      <p:sp>
        <p:nvSpPr>
          <p:cNvPr id="8" name="Freeform 7"/>
          <p:cNvSpPr/>
          <p:nvPr/>
        </p:nvSpPr>
        <p:spPr>
          <a:xfrm>
            <a:off x="6875302" y="3306833"/>
            <a:ext cx="4464123" cy="969717"/>
          </a:xfrm>
          <a:custGeom>
            <a:avLst/>
            <a:gdLst>
              <a:gd name="connsiteX0" fmla="*/ 0 w 4464123"/>
              <a:gd name="connsiteY0" fmla="*/ 96972 h 969717"/>
              <a:gd name="connsiteX1" fmla="*/ 96972 w 4464123"/>
              <a:gd name="connsiteY1" fmla="*/ 0 h 969717"/>
              <a:gd name="connsiteX2" fmla="*/ 4367151 w 4464123"/>
              <a:gd name="connsiteY2" fmla="*/ 0 h 969717"/>
              <a:gd name="connsiteX3" fmla="*/ 4464123 w 4464123"/>
              <a:gd name="connsiteY3" fmla="*/ 96972 h 969717"/>
              <a:gd name="connsiteX4" fmla="*/ 4464123 w 4464123"/>
              <a:gd name="connsiteY4" fmla="*/ 872745 h 969717"/>
              <a:gd name="connsiteX5" fmla="*/ 4367151 w 4464123"/>
              <a:gd name="connsiteY5" fmla="*/ 969717 h 969717"/>
              <a:gd name="connsiteX6" fmla="*/ 96972 w 4464123"/>
              <a:gd name="connsiteY6" fmla="*/ 969717 h 969717"/>
              <a:gd name="connsiteX7" fmla="*/ 0 w 4464123"/>
              <a:gd name="connsiteY7" fmla="*/ 872745 h 969717"/>
              <a:gd name="connsiteX8" fmla="*/ 0 w 4464123"/>
              <a:gd name="connsiteY8" fmla="*/ 96972 h 96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4123" h="969717">
                <a:moveTo>
                  <a:pt x="0" y="96972"/>
                </a:moveTo>
                <a:cubicBezTo>
                  <a:pt x="0" y="43416"/>
                  <a:pt x="43416" y="0"/>
                  <a:pt x="96972" y="0"/>
                </a:cubicBezTo>
                <a:lnTo>
                  <a:pt x="4367151" y="0"/>
                </a:lnTo>
                <a:cubicBezTo>
                  <a:pt x="4420707" y="0"/>
                  <a:pt x="4464123" y="43416"/>
                  <a:pt x="4464123" y="96972"/>
                </a:cubicBezTo>
                <a:lnTo>
                  <a:pt x="4464123" y="872745"/>
                </a:lnTo>
                <a:cubicBezTo>
                  <a:pt x="4464123" y="926301"/>
                  <a:pt x="4420707" y="969717"/>
                  <a:pt x="4367151" y="969717"/>
                </a:cubicBezTo>
                <a:lnTo>
                  <a:pt x="96972" y="969717"/>
                </a:lnTo>
                <a:cubicBezTo>
                  <a:pt x="43416" y="969717"/>
                  <a:pt x="0" y="926301"/>
                  <a:pt x="0" y="872745"/>
                </a:cubicBezTo>
                <a:lnTo>
                  <a:pt x="0" y="96972"/>
                </a:lnTo>
                <a:close/>
              </a:path>
            </a:pathLst>
          </a:custGeom>
          <a:solidFill>
            <a:schemeClr val="accent1">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22" tIns="81742" rIns="99522" bIns="81742" numCol="1" spcCol="1270" anchor="ctr" anchorCtr="0">
            <a:noAutofit/>
          </a:bodyPr>
          <a:lstStyle/>
          <a:p>
            <a:pPr lvl="0" algn="ctr" defTabSz="1244600" rtl="0">
              <a:lnSpc>
                <a:spcPct val="90000"/>
              </a:lnSpc>
              <a:spcBef>
                <a:spcPct val="0"/>
              </a:spcBef>
              <a:spcAft>
                <a:spcPct val="35000"/>
              </a:spcAft>
            </a:pPr>
            <a:r>
              <a:rPr lang="en-GB" sz="2800" kern="1200" dirty="0"/>
              <a:t>Class A - Over 16 million host identifiers</a:t>
            </a:r>
          </a:p>
        </p:txBody>
      </p:sp>
      <p:sp>
        <p:nvSpPr>
          <p:cNvPr id="9" name="Freeform 8"/>
          <p:cNvSpPr/>
          <p:nvPr/>
        </p:nvSpPr>
        <p:spPr>
          <a:xfrm>
            <a:off x="6875302" y="4425738"/>
            <a:ext cx="4464123" cy="969717"/>
          </a:xfrm>
          <a:custGeom>
            <a:avLst/>
            <a:gdLst>
              <a:gd name="connsiteX0" fmla="*/ 0 w 4464123"/>
              <a:gd name="connsiteY0" fmla="*/ 96972 h 969717"/>
              <a:gd name="connsiteX1" fmla="*/ 96972 w 4464123"/>
              <a:gd name="connsiteY1" fmla="*/ 0 h 969717"/>
              <a:gd name="connsiteX2" fmla="*/ 4367151 w 4464123"/>
              <a:gd name="connsiteY2" fmla="*/ 0 h 969717"/>
              <a:gd name="connsiteX3" fmla="*/ 4464123 w 4464123"/>
              <a:gd name="connsiteY3" fmla="*/ 96972 h 969717"/>
              <a:gd name="connsiteX4" fmla="*/ 4464123 w 4464123"/>
              <a:gd name="connsiteY4" fmla="*/ 872745 h 969717"/>
              <a:gd name="connsiteX5" fmla="*/ 4367151 w 4464123"/>
              <a:gd name="connsiteY5" fmla="*/ 969717 h 969717"/>
              <a:gd name="connsiteX6" fmla="*/ 96972 w 4464123"/>
              <a:gd name="connsiteY6" fmla="*/ 969717 h 969717"/>
              <a:gd name="connsiteX7" fmla="*/ 0 w 4464123"/>
              <a:gd name="connsiteY7" fmla="*/ 872745 h 969717"/>
              <a:gd name="connsiteX8" fmla="*/ 0 w 4464123"/>
              <a:gd name="connsiteY8" fmla="*/ 96972 h 96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4123" h="969717">
                <a:moveTo>
                  <a:pt x="0" y="96972"/>
                </a:moveTo>
                <a:cubicBezTo>
                  <a:pt x="0" y="43416"/>
                  <a:pt x="43416" y="0"/>
                  <a:pt x="96972" y="0"/>
                </a:cubicBezTo>
                <a:lnTo>
                  <a:pt x="4367151" y="0"/>
                </a:lnTo>
                <a:cubicBezTo>
                  <a:pt x="4420707" y="0"/>
                  <a:pt x="4464123" y="43416"/>
                  <a:pt x="4464123" y="96972"/>
                </a:cubicBezTo>
                <a:lnTo>
                  <a:pt x="4464123" y="872745"/>
                </a:lnTo>
                <a:cubicBezTo>
                  <a:pt x="4464123" y="926301"/>
                  <a:pt x="4420707" y="969717"/>
                  <a:pt x="4367151" y="969717"/>
                </a:cubicBezTo>
                <a:lnTo>
                  <a:pt x="96972" y="969717"/>
                </a:lnTo>
                <a:cubicBezTo>
                  <a:pt x="43416" y="969717"/>
                  <a:pt x="0" y="926301"/>
                  <a:pt x="0" y="872745"/>
                </a:cubicBezTo>
                <a:lnTo>
                  <a:pt x="0" y="96972"/>
                </a:lnTo>
                <a:close/>
              </a:path>
            </a:pathLst>
          </a:custGeom>
          <a:solidFill>
            <a:schemeClr val="accent1">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22" tIns="81742" rIns="99522" bIns="81742" numCol="1" spcCol="1270" anchor="ctr" anchorCtr="0">
            <a:noAutofit/>
          </a:bodyPr>
          <a:lstStyle/>
          <a:p>
            <a:pPr lvl="0" algn="ctr" defTabSz="1244600" rtl="0">
              <a:lnSpc>
                <a:spcPct val="90000"/>
              </a:lnSpc>
              <a:spcBef>
                <a:spcPct val="0"/>
              </a:spcBef>
              <a:spcAft>
                <a:spcPct val="35000"/>
              </a:spcAft>
            </a:pPr>
            <a:r>
              <a:rPr lang="en-GB" sz="2800" kern="1200" dirty="0"/>
              <a:t>Class B - 65,535 host identifiers</a:t>
            </a:r>
          </a:p>
        </p:txBody>
      </p:sp>
      <p:sp>
        <p:nvSpPr>
          <p:cNvPr id="10" name="Freeform 9"/>
          <p:cNvSpPr/>
          <p:nvPr/>
        </p:nvSpPr>
        <p:spPr>
          <a:xfrm>
            <a:off x="6875302" y="5544643"/>
            <a:ext cx="4464123" cy="969717"/>
          </a:xfrm>
          <a:custGeom>
            <a:avLst/>
            <a:gdLst>
              <a:gd name="connsiteX0" fmla="*/ 0 w 4464123"/>
              <a:gd name="connsiteY0" fmla="*/ 96972 h 969717"/>
              <a:gd name="connsiteX1" fmla="*/ 96972 w 4464123"/>
              <a:gd name="connsiteY1" fmla="*/ 0 h 969717"/>
              <a:gd name="connsiteX2" fmla="*/ 4367151 w 4464123"/>
              <a:gd name="connsiteY2" fmla="*/ 0 h 969717"/>
              <a:gd name="connsiteX3" fmla="*/ 4464123 w 4464123"/>
              <a:gd name="connsiteY3" fmla="*/ 96972 h 969717"/>
              <a:gd name="connsiteX4" fmla="*/ 4464123 w 4464123"/>
              <a:gd name="connsiteY4" fmla="*/ 872745 h 969717"/>
              <a:gd name="connsiteX5" fmla="*/ 4367151 w 4464123"/>
              <a:gd name="connsiteY5" fmla="*/ 969717 h 969717"/>
              <a:gd name="connsiteX6" fmla="*/ 96972 w 4464123"/>
              <a:gd name="connsiteY6" fmla="*/ 969717 h 969717"/>
              <a:gd name="connsiteX7" fmla="*/ 0 w 4464123"/>
              <a:gd name="connsiteY7" fmla="*/ 872745 h 969717"/>
              <a:gd name="connsiteX8" fmla="*/ 0 w 4464123"/>
              <a:gd name="connsiteY8" fmla="*/ 96972 h 96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4123" h="969717">
                <a:moveTo>
                  <a:pt x="0" y="96972"/>
                </a:moveTo>
                <a:cubicBezTo>
                  <a:pt x="0" y="43416"/>
                  <a:pt x="43416" y="0"/>
                  <a:pt x="96972" y="0"/>
                </a:cubicBezTo>
                <a:lnTo>
                  <a:pt x="4367151" y="0"/>
                </a:lnTo>
                <a:cubicBezTo>
                  <a:pt x="4420707" y="0"/>
                  <a:pt x="4464123" y="43416"/>
                  <a:pt x="4464123" y="96972"/>
                </a:cubicBezTo>
                <a:lnTo>
                  <a:pt x="4464123" y="872745"/>
                </a:lnTo>
                <a:cubicBezTo>
                  <a:pt x="4464123" y="926301"/>
                  <a:pt x="4420707" y="969717"/>
                  <a:pt x="4367151" y="969717"/>
                </a:cubicBezTo>
                <a:lnTo>
                  <a:pt x="96972" y="969717"/>
                </a:lnTo>
                <a:cubicBezTo>
                  <a:pt x="43416" y="969717"/>
                  <a:pt x="0" y="926301"/>
                  <a:pt x="0" y="872745"/>
                </a:cubicBezTo>
                <a:lnTo>
                  <a:pt x="0" y="96972"/>
                </a:lnTo>
                <a:close/>
              </a:path>
            </a:pathLst>
          </a:custGeom>
          <a:solidFill>
            <a:schemeClr val="accent1">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22" tIns="81742" rIns="99522" bIns="81742" numCol="1" spcCol="1270" anchor="ctr" anchorCtr="0">
            <a:noAutofit/>
          </a:bodyPr>
          <a:lstStyle/>
          <a:p>
            <a:pPr lvl="0" algn="ctr" defTabSz="1244600" rtl="0">
              <a:lnSpc>
                <a:spcPct val="90000"/>
              </a:lnSpc>
              <a:spcBef>
                <a:spcPct val="0"/>
              </a:spcBef>
              <a:spcAft>
                <a:spcPct val="35000"/>
              </a:spcAft>
            </a:pPr>
            <a:r>
              <a:rPr lang="en-GB" sz="2800" kern="1200" dirty="0"/>
              <a:t>Class C - 254 host identifiers</a:t>
            </a:r>
          </a:p>
        </p:txBody>
      </p:sp>
      <p:sp>
        <p:nvSpPr>
          <p:cNvPr id="11" name="Rounded Rectangle 10"/>
          <p:cNvSpPr/>
          <p:nvPr/>
        </p:nvSpPr>
        <p:spPr>
          <a:xfrm>
            <a:off x="583660" y="1690688"/>
            <a:ext cx="5029200" cy="5070893"/>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dirty="0"/>
              <a:t>The old method of IP addressing came with inefficiencies that exhausted the availability of IPv4 addresses faster than it needed to</a:t>
            </a:r>
          </a:p>
          <a:p>
            <a:pPr algn="ctr"/>
            <a:endParaRPr lang="en-GB" sz="3600" dirty="0"/>
          </a:p>
        </p:txBody>
      </p:sp>
    </p:spTree>
    <p:extLst>
      <p:ext uri="{BB962C8B-B14F-4D97-AF65-F5344CB8AC3E}">
        <p14:creationId xmlns:p14="http://schemas.microsoft.com/office/powerpoint/2010/main" val="259550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0"/>
                            </p:stCondLst>
                            <p:childTnLst>
                              <p:par>
                                <p:cTn id="22" presetID="64" presetClass="path" presetSubtype="0" accel="50000" decel="50000" fill="hold" grpId="0" nodeType="afterEffect">
                                  <p:stCondLst>
                                    <p:cond delay="0"/>
                                  </p:stCondLst>
                                  <p:childTnLst>
                                    <p:animMotion origin="layout" path="M -0.00013 0.58889 L 5E-6 2.22222E-6 " pathEditMode="relative" rAng="0" ptsTypes="AA">
                                      <p:cBhvr>
                                        <p:cTn id="23" dur="2000" fill="hold"/>
                                        <p:tgtEl>
                                          <p:spTgt spid="8"/>
                                        </p:tgtEl>
                                        <p:attrNameLst>
                                          <p:attrName>ppt_x</p:attrName>
                                          <p:attrName>ppt_y</p:attrName>
                                        </p:attrNameLst>
                                      </p:cBhvr>
                                      <p:rCtr x="0" y="-29444"/>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p:stCondLst>
                              <p:cond delay="0"/>
                            </p:stCondLst>
                            <p:childTnLst>
                              <p:par>
                                <p:cTn id="29" presetID="64" presetClass="path" presetSubtype="0" accel="50000" decel="50000" fill="hold" grpId="0" nodeType="afterEffect">
                                  <p:stCondLst>
                                    <p:cond delay="0"/>
                                  </p:stCondLst>
                                  <p:childTnLst>
                                    <p:animMotion origin="layout" path="M 0.00312 0.40903 L 2.5E-6 3.33333E-6 " pathEditMode="relative" rAng="0" ptsTypes="AA">
                                      <p:cBhvr>
                                        <p:cTn id="30" dur="2000" fill="hold"/>
                                        <p:tgtEl>
                                          <p:spTgt spid="9"/>
                                        </p:tgtEl>
                                        <p:attrNameLst>
                                          <p:attrName>ppt_x</p:attrName>
                                          <p:attrName>ppt_y</p:attrName>
                                        </p:attrNameLst>
                                      </p:cBhvr>
                                      <p:rCtr x="-91" y="-20417"/>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grpId="0" nodeType="clickEffect">
                                  <p:stCondLst>
                                    <p:cond delay="0"/>
                                  </p:stCondLst>
                                  <p:childTnLst>
                                    <p:animMotion origin="layout" path="M 4.79167E-6 0.25 L 2.5E-6 4.44444E-6 " pathEditMode="relative" rAng="0" ptsTypes="AA">
                                      <p:cBhvr>
                                        <p:cTn id="38" dur="2000" fill="hold"/>
                                        <p:tgtEl>
                                          <p:spTgt spid="10"/>
                                        </p:tgtEl>
                                        <p:attrNameLst>
                                          <p:attrName>ppt_x</p:attrName>
                                          <p:attrName>ppt_y</p:attrName>
                                        </p:attrNameLst>
                                      </p:cBhvr>
                                      <p:rCtr x="65" y="-1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P spid="10" grpId="0" animBg="1"/>
      <p:bldP spid="10" grpId="1" animBg="1"/>
      <p:bldP spid="1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1AC45-11A9-435D-9B2F-6696E6D82466}"/>
              </a:ext>
            </a:extLst>
          </p:cNvPr>
          <p:cNvSpPr>
            <a:spLocks noGrp="1"/>
          </p:cNvSpPr>
          <p:nvPr>
            <p:ph type="title"/>
          </p:nvPr>
        </p:nvSpPr>
        <p:spPr/>
        <p:txBody>
          <a:bodyPr/>
          <a:lstStyle/>
          <a:p>
            <a:r>
              <a:rPr lang="en-US" dirty="0"/>
              <a:t>Classless interdomain routing (CIDR)</a:t>
            </a:r>
            <a:endParaRPr lang="en-GB" dirty="0"/>
          </a:p>
        </p:txBody>
      </p:sp>
      <p:sp>
        <p:nvSpPr>
          <p:cNvPr id="3" name="Content Placeholder 2">
            <a:extLst>
              <a:ext uri="{FF2B5EF4-FFF2-40B4-BE49-F238E27FC236}">
                <a16:creationId xmlns:a16="http://schemas.microsoft.com/office/drawing/2014/main" id="{EEA5F091-A022-4912-A2A9-92AA0985763D}"/>
              </a:ext>
            </a:extLst>
          </p:cNvPr>
          <p:cNvSpPr>
            <a:spLocks noGrp="1"/>
          </p:cNvSpPr>
          <p:nvPr>
            <p:ph idx="1"/>
          </p:nvPr>
        </p:nvSpPr>
        <p:spPr>
          <a:xfrm>
            <a:off x="312821" y="1825625"/>
            <a:ext cx="11590421" cy="1603375"/>
          </a:xfrm>
        </p:spPr>
        <p:txBody>
          <a:bodyPr>
            <a:normAutofit fontScale="92500" lnSpcReduction="20000"/>
          </a:bodyPr>
          <a:lstStyle/>
          <a:p>
            <a:r>
              <a:rPr lang="en-GB" dirty="0"/>
              <a:t>An IP addressing scheme that improves the allocation of IP addresses</a:t>
            </a:r>
          </a:p>
          <a:p>
            <a:r>
              <a:rPr lang="en-GB" dirty="0"/>
              <a:t>It replaces the old system based on classes A, B, and C</a:t>
            </a:r>
          </a:p>
          <a:p>
            <a:r>
              <a:rPr lang="en-GB" dirty="0"/>
              <a:t>This scheme also helped greatly extend the life of IPv4 as well as slow the growth of routing tables</a:t>
            </a:r>
          </a:p>
        </p:txBody>
      </p:sp>
      <p:pic>
        <p:nvPicPr>
          <p:cNvPr id="5" name="Picture 4">
            <a:extLst>
              <a:ext uri="{FF2B5EF4-FFF2-40B4-BE49-F238E27FC236}">
                <a16:creationId xmlns:a16="http://schemas.microsoft.com/office/drawing/2014/main" id="{2875268A-FAD7-49AE-A5AF-8D4023F879A9}"/>
              </a:ext>
            </a:extLst>
          </p:cNvPr>
          <p:cNvPicPr>
            <a:picLocks noChangeAspect="1"/>
          </p:cNvPicPr>
          <p:nvPr/>
        </p:nvPicPr>
        <p:blipFill rotWithShape="1">
          <a:blip r:embed="rId3"/>
          <a:srcRect t="29419" b="27219"/>
          <a:stretch/>
        </p:blipFill>
        <p:spPr>
          <a:xfrm>
            <a:off x="-496031" y="3701050"/>
            <a:ext cx="12787922" cy="1981458"/>
          </a:xfrm>
          <a:prstGeom prst="rect">
            <a:avLst/>
          </a:prstGeom>
        </p:spPr>
      </p:pic>
    </p:spTree>
    <p:extLst>
      <p:ext uri="{BB962C8B-B14F-4D97-AF65-F5344CB8AC3E}">
        <p14:creationId xmlns:p14="http://schemas.microsoft.com/office/powerpoint/2010/main" val="5485847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F29A7-65AC-430E-9022-13806FA84BCF}"/>
              </a:ext>
            </a:extLst>
          </p:cNvPr>
          <p:cNvSpPr>
            <a:spLocks noGrp="1"/>
          </p:cNvSpPr>
          <p:nvPr>
            <p:ph type="title"/>
          </p:nvPr>
        </p:nvSpPr>
        <p:spPr/>
        <p:txBody>
          <a:bodyPr/>
          <a:lstStyle/>
          <a:p>
            <a:r>
              <a:rPr lang="en-GB" dirty="0"/>
              <a:t>Map of Regional Internet Registries</a:t>
            </a:r>
          </a:p>
        </p:txBody>
      </p:sp>
      <p:pic>
        <p:nvPicPr>
          <p:cNvPr id="4" name="Content Placeholder 3">
            <a:extLst>
              <a:ext uri="{FF2B5EF4-FFF2-40B4-BE49-F238E27FC236}">
                <a16:creationId xmlns:a16="http://schemas.microsoft.com/office/drawing/2014/main" id="{C04E98A3-5D56-4977-82B9-ABE7EFD6FA5D}"/>
              </a:ext>
            </a:extLst>
          </p:cNvPr>
          <p:cNvPicPr>
            <a:picLocks noGrp="1" noChangeAspect="1"/>
          </p:cNvPicPr>
          <p:nvPr>
            <p:ph idx="1"/>
          </p:nvPr>
        </p:nvPicPr>
        <p:blipFill>
          <a:blip r:embed="rId2"/>
          <a:stretch>
            <a:fillRect/>
          </a:stretch>
        </p:blipFill>
        <p:spPr>
          <a:xfrm>
            <a:off x="520505" y="1825625"/>
            <a:ext cx="11174803" cy="4935538"/>
          </a:xfrm>
          <a:prstGeom prst="rect">
            <a:avLst/>
          </a:prstGeom>
        </p:spPr>
      </p:pic>
    </p:spTree>
    <p:extLst>
      <p:ext uri="{BB962C8B-B14F-4D97-AF65-F5344CB8AC3E}">
        <p14:creationId xmlns:p14="http://schemas.microsoft.com/office/powerpoint/2010/main" val="2302133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Copper connection troubleshooting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sz="3200" dirty="0"/>
              <a:t>Breaks in cable continuity interrupt a signal</a:t>
            </a:r>
          </a:p>
          <a:p>
            <a:r>
              <a:rPr lang="en-US" sz="3200" dirty="0"/>
              <a:t>Internal or external interference cause noise, introducing errors </a:t>
            </a:r>
          </a:p>
          <a:p>
            <a:r>
              <a:rPr lang="en-US" sz="3200" dirty="0"/>
              <a:t>Cables terminated with the wrong wire order on one end carry the wrong signals and prevent a successful connection.</a:t>
            </a:r>
          </a:p>
          <a:p>
            <a:r>
              <a:rPr lang="en-US" sz="3200" dirty="0"/>
              <a:t>The same termination error made on both ends can cause noise if there are </a:t>
            </a:r>
            <a:r>
              <a:rPr lang="en-US" sz="3200" i="1" dirty="0"/>
              <a:t>split pairs</a:t>
            </a:r>
          </a:p>
          <a:p>
            <a:r>
              <a:rPr lang="en-US" sz="3200" dirty="0"/>
              <a:t>Physical interfaces can fail too</a:t>
            </a:r>
          </a:p>
        </p:txBody>
      </p:sp>
    </p:spTree>
    <p:extLst>
      <p:ext uri="{BB962C8B-B14F-4D97-AF65-F5344CB8AC3E}">
        <p14:creationId xmlns:p14="http://schemas.microsoft.com/office/powerpoint/2010/main" val="17690354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Variable-length subnet masking </a:t>
            </a:r>
          </a:p>
        </p:txBody>
      </p:sp>
      <p:sp>
        <p:nvSpPr>
          <p:cNvPr id="7" name="Freeform 6"/>
          <p:cNvSpPr/>
          <p:nvPr/>
        </p:nvSpPr>
        <p:spPr>
          <a:xfrm>
            <a:off x="312821" y="1849141"/>
            <a:ext cx="11590421" cy="2395501"/>
          </a:xfrm>
          <a:custGeom>
            <a:avLst/>
            <a:gdLst>
              <a:gd name="connsiteX0" fmla="*/ 0 w 11590421"/>
              <a:gd name="connsiteY0" fmla="*/ 399258 h 2395501"/>
              <a:gd name="connsiteX1" fmla="*/ 399258 w 11590421"/>
              <a:gd name="connsiteY1" fmla="*/ 0 h 2395501"/>
              <a:gd name="connsiteX2" fmla="*/ 11191163 w 11590421"/>
              <a:gd name="connsiteY2" fmla="*/ 0 h 2395501"/>
              <a:gd name="connsiteX3" fmla="*/ 11590421 w 11590421"/>
              <a:gd name="connsiteY3" fmla="*/ 399258 h 2395501"/>
              <a:gd name="connsiteX4" fmla="*/ 11590421 w 11590421"/>
              <a:gd name="connsiteY4" fmla="*/ 1996243 h 2395501"/>
              <a:gd name="connsiteX5" fmla="*/ 11191163 w 11590421"/>
              <a:gd name="connsiteY5" fmla="*/ 2395501 h 2395501"/>
              <a:gd name="connsiteX6" fmla="*/ 399258 w 11590421"/>
              <a:gd name="connsiteY6" fmla="*/ 2395501 h 2395501"/>
              <a:gd name="connsiteX7" fmla="*/ 0 w 11590421"/>
              <a:gd name="connsiteY7" fmla="*/ 1996243 h 2395501"/>
              <a:gd name="connsiteX8" fmla="*/ 0 w 11590421"/>
              <a:gd name="connsiteY8" fmla="*/ 399258 h 239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0421" h="2395501">
                <a:moveTo>
                  <a:pt x="0" y="399258"/>
                </a:moveTo>
                <a:cubicBezTo>
                  <a:pt x="0" y="178754"/>
                  <a:pt x="178754" y="0"/>
                  <a:pt x="399258" y="0"/>
                </a:cubicBezTo>
                <a:lnTo>
                  <a:pt x="11191163" y="0"/>
                </a:lnTo>
                <a:cubicBezTo>
                  <a:pt x="11411667" y="0"/>
                  <a:pt x="11590421" y="178754"/>
                  <a:pt x="11590421" y="399258"/>
                </a:cubicBezTo>
                <a:lnTo>
                  <a:pt x="11590421" y="1996243"/>
                </a:lnTo>
                <a:cubicBezTo>
                  <a:pt x="11590421" y="2216747"/>
                  <a:pt x="11411667" y="2395501"/>
                  <a:pt x="11191163" y="2395501"/>
                </a:cubicBezTo>
                <a:lnTo>
                  <a:pt x="399258" y="2395501"/>
                </a:lnTo>
                <a:cubicBezTo>
                  <a:pt x="178754" y="2395501"/>
                  <a:pt x="0" y="2216747"/>
                  <a:pt x="0" y="1996243"/>
                </a:cubicBezTo>
                <a:lnTo>
                  <a:pt x="0" y="39925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479" tIns="246479" rIns="246479" bIns="246479" numCol="1" spcCol="1270" anchor="ctr" anchorCtr="0">
            <a:noAutofit/>
          </a:bodyPr>
          <a:lstStyle/>
          <a:p>
            <a:pPr lvl="0" algn="l" defTabSz="1511300" rtl="0">
              <a:lnSpc>
                <a:spcPct val="90000"/>
              </a:lnSpc>
              <a:spcBef>
                <a:spcPct val="0"/>
              </a:spcBef>
              <a:spcAft>
                <a:spcPct val="35000"/>
              </a:spcAft>
            </a:pPr>
            <a:r>
              <a:rPr lang="en-US" sz="3400" kern="1200"/>
              <a:t>The simplest way to subnet is to use </a:t>
            </a:r>
            <a:r>
              <a:rPr lang="en-US" sz="3400" i="1" kern="1200"/>
              <a:t>fixed length subnet masking</a:t>
            </a:r>
            <a:r>
              <a:rPr lang="en-US" sz="3400" kern="1200"/>
              <a:t> (FLSM), which divides a network into multiple subnets with the same mask prefix number. </a:t>
            </a:r>
            <a:endParaRPr lang="en-GB" sz="3400" kern="1200"/>
          </a:p>
        </p:txBody>
      </p:sp>
      <p:sp>
        <p:nvSpPr>
          <p:cNvPr id="8" name="Freeform 7"/>
          <p:cNvSpPr/>
          <p:nvPr/>
        </p:nvSpPr>
        <p:spPr>
          <a:xfrm>
            <a:off x="312821" y="4342563"/>
            <a:ext cx="11590421" cy="2395501"/>
          </a:xfrm>
          <a:custGeom>
            <a:avLst/>
            <a:gdLst>
              <a:gd name="connsiteX0" fmla="*/ 0 w 11590421"/>
              <a:gd name="connsiteY0" fmla="*/ 399258 h 2395501"/>
              <a:gd name="connsiteX1" fmla="*/ 399258 w 11590421"/>
              <a:gd name="connsiteY1" fmla="*/ 0 h 2395501"/>
              <a:gd name="connsiteX2" fmla="*/ 11191163 w 11590421"/>
              <a:gd name="connsiteY2" fmla="*/ 0 h 2395501"/>
              <a:gd name="connsiteX3" fmla="*/ 11590421 w 11590421"/>
              <a:gd name="connsiteY3" fmla="*/ 399258 h 2395501"/>
              <a:gd name="connsiteX4" fmla="*/ 11590421 w 11590421"/>
              <a:gd name="connsiteY4" fmla="*/ 1996243 h 2395501"/>
              <a:gd name="connsiteX5" fmla="*/ 11191163 w 11590421"/>
              <a:gd name="connsiteY5" fmla="*/ 2395501 h 2395501"/>
              <a:gd name="connsiteX6" fmla="*/ 399258 w 11590421"/>
              <a:gd name="connsiteY6" fmla="*/ 2395501 h 2395501"/>
              <a:gd name="connsiteX7" fmla="*/ 0 w 11590421"/>
              <a:gd name="connsiteY7" fmla="*/ 1996243 h 2395501"/>
              <a:gd name="connsiteX8" fmla="*/ 0 w 11590421"/>
              <a:gd name="connsiteY8" fmla="*/ 399258 h 239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0421" h="2395501">
                <a:moveTo>
                  <a:pt x="0" y="399258"/>
                </a:moveTo>
                <a:cubicBezTo>
                  <a:pt x="0" y="178754"/>
                  <a:pt x="178754" y="0"/>
                  <a:pt x="399258" y="0"/>
                </a:cubicBezTo>
                <a:lnTo>
                  <a:pt x="11191163" y="0"/>
                </a:lnTo>
                <a:cubicBezTo>
                  <a:pt x="11411667" y="0"/>
                  <a:pt x="11590421" y="178754"/>
                  <a:pt x="11590421" y="399258"/>
                </a:cubicBezTo>
                <a:lnTo>
                  <a:pt x="11590421" y="1996243"/>
                </a:lnTo>
                <a:cubicBezTo>
                  <a:pt x="11590421" y="2216747"/>
                  <a:pt x="11411667" y="2395501"/>
                  <a:pt x="11191163" y="2395501"/>
                </a:cubicBezTo>
                <a:lnTo>
                  <a:pt x="399258" y="2395501"/>
                </a:lnTo>
                <a:cubicBezTo>
                  <a:pt x="178754" y="2395501"/>
                  <a:pt x="0" y="2216747"/>
                  <a:pt x="0" y="1996243"/>
                </a:cubicBezTo>
                <a:lnTo>
                  <a:pt x="0" y="399258"/>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479" tIns="246479" rIns="246479" bIns="246479" numCol="1" spcCol="1270" anchor="ctr" anchorCtr="0">
            <a:noAutofit/>
          </a:bodyPr>
          <a:lstStyle/>
          <a:p>
            <a:pPr lvl="0" algn="l" defTabSz="1511300" rtl="0">
              <a:lnSpc>
                <a:spcPct val="90000"/>
              </a:lnSpc>
              <a:spcBef>
                <a:spcPct val="0"/>
              </a:spcBef>
              <a:spcAft>
                <a:spcPct val="35000"/>
              </a:spcAft>
            </a:pPr>
            <a:r>
              <a:rPr lang="en-US" sz="3400" kern="1200" dirty="0"/>
              <a:t>The alternative is </a:t>
            </a:r>
            <a:r>
              <a:rPr lang="en-US" sz="3400" i="1" kern="1200" dirty="0"/>
              <a:t>variable length subnet masking</a:t>
            </a:r>
            <a:r>
              <a:rPr lang="en-US" sz="3400" kern="1200" dirty="0"/>
              <a:t> (</a:t>
            </a:r>
            <a:r>
              <a:rPr lang="en-US" sz="3400" i="1" kern="1200" dirty="0"/>
              <a:t>VLSM</a:t>
            </a:r>
            <a:r>
              <a:rPr lang="en-US" sz="3400" kern="1200" dirty="0"/>
              <a:t>), which allows you to subnet a network in multiple "passes", breaking it into subnets of variable size and thus variable subnet length.</a:t>
            </a:r>
            <a:endParaRPr lang="en-GB" sz="3400" kern="1200" dirty="0"/>
          </a:p>
        </p:txBody>
      </p:sp>
      <p:sp>
        <p:nvSpPr>
          <p:cNvPr id="4" name="Footer Placeholder 3">
            <a:extLst>
              <a:ext uri="{FF2B5EF4-FFF2-40B4-BE49-F238E27FC236}">
                <a16:creationId xmlns:a16="http://schemas.microsoft.com/office/drawing/2014/main" id="{97401752-C8B0-415E-9FDE-517A5CB1A0BA}"/>
              </a:ext>
            </a:extLst>
          </p:cNvPr>
          <p:cNvSpPr>
            <a:spLocks noGrp="1"/>
          </p:cNvSpPr>
          <p:nvPr>
            <p:ph type="ftr" sz="quarter" idx="4294967295"/>
          </p:nvPr>
        </p:nvSpPr>
        <p:spPr>
          <a:xfrm>
            <a:off x="6408964" y="6675120"/>
            <a:ext cx="2735036" cy="18288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b="0" kern="1200" cap="none" baseline="0">
                <a:solidFill>
                  <a:schemeClr val="tx1">
                    <a:tint val="75000"/>
                  </a:schemeClr>
                </a:solidFill>
                <a:latin typeface="+mj-lt"/>
                <a:ea typeface="+mn-ea"/>
                <a:cs typeface="+mn-cs"/>
              </a:defRPr>
            </a:lvl1pPr>
            <a:lvl2pPr marL="457200" algn="l" rtl="0" eaLnBrk="0" fontAlgn="base" hangingPunct="0">
              <a:spcBef>
                <a:spcPct val="0"/>
              </a:spcBef>
              <a:spcAft>
                <a:spcPct val="0"/>
              </a:spcAft>
              <a:defRPr sz="2400" b="1" kern="1200">
                <a:solidFill>
                  <a:schemeClr val="tx1"/>
                </a:solidFill>
                <a:latin typeface="Arial" charset="0"/>
                <a:ea typeface="+mn-ea"/>
                <a:cs typeface="+mn-cs"/>
              </a:defRPr>
            </a:lvl2pPr>
            <a:lvl3pPr marL="914400" algn="l" rtl="0" eaLnBrk="0" fontAlgn="base" hangingPunct="0">
              <a:spcBef>
                <a:spcPct val="0"/>
              </a:spcBef>
              <a:spcAft>
                <a:spcPct val="0"/>
              </a:spcAft>
              <a:defRPr sz="2400" b="1" kern="1200">
                <a:solidFill>
                  <a:schemeClr val="tx1"/>
                </a:solidFill>
                <a:latin typeface="Arial" charset="0"/>
                <a:ea typeface="+mn-ea"/>
                <a:cs typeface="+mn-cs"/>
              </a:defRPr>
            </a:lvl3pPr>
            <a:lvl4pPr marL="1371600" algn="l" rtl="0" eaLnBrk="0" fontAlgn="base" hangingPunct="0">
              <a:spcBef>
                <a:spcPct val="0"/>
              </a:spcBef>
              <a:spcAft>
                <a:spcPct val="0"/>
              </a:spcAft>
              <a:defRPr sz="2400" b="1" kern="1200">
                <a:solidFill>
                  <a:schemeClr val="tx1"/>
                </a:solidFill>
                <a:latin typeface="Arial" charset="0"/>
                <a:ea typeface="+mn-ea"/>
                <a:cs typeface="+mn-cs"/>
              </a:defRPr>
            </a:lvl4pPr>
            <a:lvl5pPr marL="1828800" algn="l" rtl="0" eaLnBrk="0" fontAlgn="base" hangingPunct="0">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r>
              <a:rPr lang="en-US" dirty="0"/>
              <a:t>Copyright  2019 30 Bird Media LLC</a:t>
            </a:r>
          </a:p>
        </p:txBody>
      </p:sp>
    </p:spTree>
    <p:extLst>
      <p:ext uri="{BB962C8B-B14F-4D97-AF65-F5344CB8AC3E}">
        <p14:creationId xmlns:p14="http://schemas.microsoft.com/office/powerpoint/2010/main" val="282363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Special IPv4 addresses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0.0.0.0 is a non-routable address which can either mean the current network, the default route, any address at all, or a specific error condition, depending on context.</a:t>
            </a:r>
          </a:p>
          <a:p>
            <a:r>
              <a:rPr lang="en-US" dirty="0"/>
              <a:t>255.255.255.255 is the broadcast address to the currently configured subnet. </a:t>
            </a:r>
          </a:p>
          <a:p>
            <a:r>
              <a:rPr lang="en-US" dirty="0"/>
              <a:t>The entire Class A network 127.0.0.0 is reserved for loopback addresses, which as the name implies simply point right back to the local host. </a:t>
            </a:r>
          </a:p>
        </p:txBody>
      </p:sp>
    </p:spTree>
    <p:extLst>
      <p:ext uri="{BB962C8B-B14F-4D97-AF65-F5344CB8AC3E}">
        <p14:creationId xmlns:p14="http://schemas.microsoft.com/office/powerpoint/2010/main" val="35829566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Special IPv4 addresses </a:t>
            </a:r>
          </a:p>
        </p:txBody>
      </p:sp>
      <p:grpSp>
        <p:nvGrpSpPr>
          <p:cNvPr id="5" name="Group 4"/>
          <p:cNvGrpSpPr/>
          <p:nvPr/>
        </p:nvGrpSpPr>
        <p:grpSpPr>
          <a:xfrm>
            <a:off x="312821" y="1825625"/>
            <a:ext cx="11590421" cy="4935956"/>
            <a:chOff x="312821" y="1825625"/>
            <a:chExt cx="11590421" cy="4935956"/>
          </a:xfrm>
        </p:grpSpPr>
        <p:sp>
          <p:nvSpPr>
            <p:cNvPr id="6" name="Pie 5"/>
            <p:cNvSpPr/>
            <p:nvPr/>
          </p:nvSpPr>
          <p:spPr>
            <a:xfrm>
              <a:off x="312821" y="1825625"/>
              <a:ext cx="4935956" cy="4935956"/>
            </a:xfrm>
            <a:prstGeom prst="pie">
              <a:avLst>
                <a:gd name="adj1" fmla="val 5400000"/>
                <a:gd name="adj2" fmla="val 162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6"/>
            <p:cNvSpPr/>
            <p:nvPr/>
          </p:nvSpPr>
          <p:spPr>
            <a:xfrm>
              <a:off x="2780799" y="1825625"/>
              <a:ext cx="9122443" cy="4935956"/>
            </a:xfrm>
            <a:custGeom>
              <a:avLst/>
              <a:gdLst>
                <a:gd name="connsiteX0" fmla="*/ 0 w 9122443"/>
                <a:gd name="connsiteY0" fmla="*/ 0 h 4935956"/>
                <a:gd name="connsiteX1" fmla="*/ 9122443 w 9122443"/>
                <a:gd name="connsiteY1" fmla="*/ 0 h 4935956"/>
                <a:gd name="connsiteX2" fmla="*/ 9122443 w 9122443"/>
                <a:gd name="connsiteY2" fmla="*/ 4935956 h 4935956"/>
                <a:gd name="connsiteX3" fmla="*/ 0 w 9122443"/>
                <a:gd name="connsiteY3" fmla="*/ 4935956 h 4935956"/>
                <a:gd name="connsiteX4" fmla="*/ 0 w 9122443"/>
                <a:gd name="connsiteY4" fmla="*/ 0 h 4935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2443" h="4935956">
                  <a:moveTo>
                    <a:pt x="0" y="0"/>
                  </a:moveTo>
                  <a:lnTo>
                    <a:pt x="9122443" y="0"/>
                  </a:lnTo>
                  <a:lnTo>
                    <a:pt x="9122443" y="4935956"/>
                  </a:lnTo>
                  <a:lnTo>
                    <a:pt x="0" y="4935956"/>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4300" tIns="114300" rIns="4675522" bIns="2705677" numCol="1" spcCol="1270" anchor="ctr" anchorCtr="0">
              <a:noAutofit/>
            </a:bodyPr>
            <a:lstStyle/>
            <a:p>
              <a:pPr lvl="0" algn="ctr" defTabSz="1333500" rtl="0">
                <a:lnSpc>
                  <a:spcPct val="90000"/>
                </a:lnSpc>
                <a:spcBef>
                  <a:spcPct val="0"/>
                </a:spcBef>
                <a:spcAft>
                  <a:spcPct val="35000"/>
                </a:spcAft>
              </a:pPr>
              <a:r>
                <a:rPr lang="en-US" sz="3000" kern="1200"/>
                <a:t>Three private network ranges are defined for internal LANs. </a:t>
              </a:r>
              <a:endParaRPr lang="en-GB" sz="3000" kern="1200"/>
            </a:p>
          </p:txBody>
        </p:sp>
        <p:sp>
          <p:nvSpPr>
            <p:cNvPr id="8" name="Pie 7"/>
            <p:cNvSpPr/>
            <p:nvPr/>
          </p:nvSpPr>
          <p:spPr>
            <a:xfrm>
              <a:off x="1608509" y="4170204"/>
              <a:ext cx="2344579" cy="2344579"/>
            </a:xfrm>
            <a:prstGeom prst="pie">
              <a:avLst>
                <a:gd name="adj1" fmla="val 5400000"/>
                <a:gd name="adj2" fmla="val 162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8"/>
            <p:cNvSpPr/>
            <p:nvPr/>
          </p:nvSpPr>
          <p:spPr>
            <a:xfrm>
              <a:off x="2780799" y="4170204"/>
              <a:ext cx="9122443" cy="2344579"/>
            </a:xfrm>
            <a:custGeom>
              <a:avLst/>
              <a:gdLst>
                <a:gd name="connsiteX0" fmla="*/ 0 w 9122443"/>
                <a:gd name="connsiteY0" fmla="*/ 0 h 2344579"/>
                <a:gd name="connsiteX1" fmla="*/ 9122443 w 9122443"/>
                <a:gd name="connsiteY1" fmla="*/ 0 h 2344579"/>
                <a:gd name="connsiteX2" fmla="*/ 9122443 w 9122443"/>
                <a:gd name="connsiteY2" fmla="*/ 2344579 h 2344579"/>
                <a:gd name="connsiteX3" fmla="*/ 0 w 9122443"/>
                <a:gd name="connsiteY3" fmla="*/ 2344579 h 2344579"/>
                <a:gd name="connsiteX4" fmla="*/ 0 w 9122443"/>
                <a:gd name="connsiteY4" fmla="*/ 0 h 2344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2443" h="2344579">
                  <a:moveTo>
                    <a:pt x="0" y="0"/>
                  </a:moveTo>
                  <a:lnTo>
                    <a:pt x="9122443" y="0"/>
                  </a:lnTo>
                  <a:lnTo>
                    <a:pt x="9122443" y="2344579"/>
                  </a:lnTo>
                  <a:lnTo>
                    <a:pt x="0" y="2344579"/>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4300" tIns="114300" rIns="4675522" bIns="114300" numCol="1" spcCol="1270" anchor="ctr" anchorCtr="0">
              <a:noAutofit/>
            </a:bodyPr>
            <a:lstStyle/>
            <a:p>
              <a:pPr lvl="0" algn="ctr" defTabSz="1333500" rtl="0">
                <a:lnSpc>
                  <a:spcPct val="90000"/>
                </a:lnSpc>
                <a:spcBef>
                  <a:spcPct val="0"/>
                </a:spcBef>
                <a:spcAft>
                  <a:spcPct val="35000"/>
                </a:spcAft>
              </a:pPr>
              <a:r>
                <a:rPr lang="en-US" sz="3000" kern="1200"/>
                <a:t>The 169.254.0.0/16 network is reserved for link-local or automatic Private IP addressing (APIPA) addresses. </a:t>
              </a:r>
              <a:endParaRPr lang="en-GB" sz="3000" kern="1200"/>
            </a:p>
          </p:txBody>
        </p:sp>
        <p:sp>
          <p:nvSpPr>
            <p:cNvPr id="10" name="Freeform 9"/>
            <p:cNvSpPr/>
            <p:nvPr/>
          </p:nvSpPr>
          <p:spPr>
            <a:xfrm>
              <a:off x="7342020" y="1825625"/>
              <a:ext cx="4561221" cy="2344579"/>
            </a:xfrm>
            <a:custGeom>
              <a:avLst/>
              <a:gdLst>
                <a:gd name="connsiteX0" fmla="*/ 0 w 4561221"/>
                <a:gd name="connsiteY0" fmla="*/ 0 h 2344579"/>
                <a:gd name="connsiteX1" fmla="*/ 4561221 w 4561221"/>
                <a:gd name="connsiteY1" fmla="*/ 0 h 2344579"/>
                <a:gd name="connsiteX2" fmla="*/ 4561221 w 4561221"/>
                <a:gd name="connsiteY2" fmla="*/ 2344579 h 2344579"/>
                <a:gd name="connsiteX3" fmla="*/ 0 w 4561221"/>
                <a:gd name="connsiteY3" fmla="*/ 2344579 h 2344579"/>
                <a:gd name="connsiteX4" fmla="*/ 0 w 4561221"/>
                <a:gd name="connsiteY4" fmla="*/ 0 h 2344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221" h="2344579">
                  <a:moveTo>
                    <a:pt x="0" y="0"/>
                  </a:moveTo>
                  <a:lnTo>
                    <a:pt x="4561221" y="0"/>
                  </a:lnTo>
                  <a:lnTo>
                    <a:pt x="4561221" y="2344579"/>
                  </a:lnTo>
                  <a:lnTo>
                    <a:pt x="0" y="2344579"/>
                  </a:lnTo>
                  <a:lnTo>
                    <a:pt x="0" y="0"/>
                  </a:lnTo>
                  <a:close/>
                </a:path>
              </a:pathLst>
            </a:cu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171450" lvl="1" indent="-171450" algn="l" defTabSz="800100" rtl="0">
                <a:lnSpc>
                  <a:spcPct val="90000"/>
                </a:lnSpc>
                <a:spcBef>
                  <a:spcPct val="0"/>
                </a:spcBef>
                <a:spcAft>
                  <a:spcPct val="15000"/>
                </a:spcAft>
                <a:buChar char="••"/>
              </a:pPr>
              <a:r>
                <a:rPr lang="en-US" sz="1800" kern="1200"/>
                <a:t>10.0.0.0/8, or the single Class A network with addresses 10.0.0.0 - 10.255.255.255 </a:t>
              </a:r>
              <a:endParaRPr lang="en-GB" sz="1800" kern="1200"/>
            </a:p>
            <a:p>
              <a:pPr marL="171450" lvl="1" indent="-171450" algn="l" defTabSz="800100" rtl="0">
                <a:lnSpc>
                  <a:spcPct val="90000"/>
                </a:lnSpc>
                <a:spcBef>
                  <a:spcPct val="0"/>
                </a:spcBef>
                <a:spcAft>
                  <a:spcPct val="15000"/>
                </a:spcAft>
                <a:buChar char="••"/>
              </a:pPr>
              <a:r>
                <a:rPr lang="en-US" sz="1800" kern="1200"/>
                <a:t>172.16.0.0/12, or the 16 contiguous Class B networks with addresses 172.16.0.0 - 172.31.255.255.</a:t>
              </a:r>
              <a:endParaRPr lang="en-GB" sz="1800" kern="1200"/>
            </a:p>
            <a:p>
              <a:pPr marL="171450" lvl="1" indent="-171450" algn="l" defTabSz="800100" rtl="0">
                <a:lnSpc>
                  <a:spcPct val="90000"/>
                </a:lnSpc>
                <a:spcBef>
                  <a:spcPct val="0"/>
                </a:spcBef>
                <a:spcAft>
                  <a:spcPct val="15000"/>
                </a:spcAft>
                <a:buChar char="••"/>
              </a:pPr>
              <a:r>
                <a:rPr lang="en-US" sz="1800" kern="1200"/>
                <a:t>192.168.0.0/16, or the 256 contiguous Class C networks with addresses 192.168.0.0 - 192.168.255.255.</a:t>
              </a:r>
              <a:endParaRPr lang="en-GB" sz="1800" kern="1200"/>
            </a:p>
          </p:txBody>
        </p:sp>
      </p:grpSp>
    </p:spTree>
    <p:extLst>
      <p:ext uri="{BB962C8B-B14F-4D97-AF65-F5344CB8AC3E}">
        <p14:creationId xmlns:p14="http://schemas.microsoft.com/office/powerpoint/2010/main" val="35133760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IPv4 subnetting </a:t>
            </a:r>
          </a:p>
        </p:txBody>
      </p:sp>
      <p:sp>
        <p:nvSpPr>
          <p:cNvPr id="9" name="Rounded Rectangle 8"/>
          <p:cNvSpPr/>
          <p:nvPr/>
        </p:nvSpPr>
        <p:spPr>
          <a:xfrm>
            <a:off x="435428" y="1545545"/>
            <a:ext cx="5036457" cy="49844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t>The main things to remember are that every IPv4 address is split into network ID and host ID, that each part consists of a contiguous series of bits in the binary address, and that both together are 32-bits</a:t>
            </a:r>
            <a:endParaRPr lang="en-GB" sz="3200" dirty="0"/>
          </a:p>
        </p:txBody>
      </p:sp>
      <p:sp>
        <p:nvSpPr>
          <p:cNvPr id="10" name="Rounded Rectangle 9"/>
          <p:cNvSpPr/>
          <p:nvPr/>
        </p:nvSpPr>
        <p:spPr>
          <a:xfrm>
            <a:off x="6241143" y="1545545"/>
            <a:ext cx="5268686" cy="4984432"/>
          </a:xfrm>
          <a:prstGeom prst="round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When you subnet an address, that means you borrow bits from the host ID portion, meaning fewer possible hosts, in exchange for making more subnets.</a:t>
            </a:r>
            <a:endParaRPr lang="en-GB" sz="3600" dirty="0"/>
          </a:p>
        </p:txBody>
      </p:sp>
    </p:spTree>
    <p:extLst>
      <p:ext uri="{BB962C8B-B14F-4D97-AF65-F5344CB8AC3E}">
        <p14:creationId xmlns:p14="http://schemas.microsoft.com/office/powerpoint/2010/main" val="152568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5ECA-F04C-4D0B-A5E8-4727062F191D}"/>
              </a:ext>
            </a:extLst>
          </p:cNvPr>
          <p:cNvSpPr>
            <a:spLocks noGrp="1"/>
          </p:cNvSpPr>
          <p:nvPr>
            <p:ph type="title"/>
          </p:nvPr>
        </p:nvSpPr>
        <p:spPr/>
        <p:txBody>
          <a:bodyPr/>
          <a:lstStyle/>
          <a:p>
            <a:r>
              <a:rPr lang="en-GB" dirty="0"/>
              <a:t>IPv6 Addressing</a:t>
            </a:r>
          </a:p>
        </p:txBody>
      </p:sp>
      <p:sp>
        <p:nvSpPr>
          <p:cNvPr id="3" name="Content Placeholder 2">
            <a:extLst>
              <a:ext uri="{FF2B5EF4-FFF2-40B4-BE49-F238E27FC236}">
                <a16:creationId xmlns:a16="http://schemas.microsoft.com/office/drawing/2014/main" id="{73EE1E34-98E8-49F7-A2C6-7E594042C4EA}"/>
              </a:ext>
            </a:extLst>
          </p:cNvPr>
          <p:cNvSpPr>
            <a:spLocks noGrp="1"/>
          </p:cNvSpPr>
          <p:nvPr>
            <p:ph idx="1"/>
          </p:nvPr>
        </p:nvSpPr>
        <p:spPr/>
        <p:txBody>
          <a:bodyPr>
            <a:normAutofit/>
          </a:bodyPr>
          <a:lstStyle/>
          <a:p>
            <a:pPr algn="l"/>
            <a:r>
              <a:rPr lang="en-GB" sz="3600" b="0" i="0" u="none" strike="noStrike" baseline="0" dirty="0">
                <a:latin typeface="Calibri" panose="020F0502020204030204" pitchFamily="34" charset="0"/>
              </a:rPr>
              <a:t>Internet Protocol v6 - 128-bit address</a:t>
            </a:r>
          </a:p>
          <a:p>
            <a:pPr algn="l"/>
            <a:r>
              <a:rPr lang="en-GB" sz="3600" b="0" i="0" u="none" strike="noStrike" baseline="0" dirty="0">
                <a:latin typeface="Calibri" panose="020F0502020204030204" pitchFamily="34" charset="0"/>
              </a:rPr>
              <a:t>340,282,366,920,938,463,463,374,607,431,768,211,456 addresses (340 undecillion)</a:t>
            </a:r>
          </a:p>
          <a:p>
            <a:pPr algn="l"/>
            <a:r>
              <a:rPr lang="en-GB" sz="3600" b="0" i="0" u="none" strike="noStrike" baseline="0" dirty="0">
                <a:latin typeface="Calibri" panose="020F0502020204030204" pitchFamily="34" charset="0"/>
              </a:rPr>
              <a:t>6.8 billion people could have 5,000,000,000,000,000,000,000,000,000 addresses each</a:t>
            </a:r>
            <a:endParaRPr lang="en-GB" sz="3600" dirty="0"/>
          </a:p>
        </p:txBody>
      </p:sp>
    </p:spTree>
    <p:extLst>
      <p:ext uri="{BB962C8B-B14F-4D97-AF65-F5344CB8AC3E}">
        <p14:creationId xmlns:p14="http://schemas.microsoft.com/office/powerpoint/2010/main" val="12704064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C77B0-40D6-4287-ACF2-C49F51877861}"/>
              </a:ext>
            </a:extLst>
          </p:cNvPr>
          <p:cNvSpPr>
            <a:spLocks noGrp="1"/>
          </p:cNvSpPr>
          <p:nvPr>
            <p:ph type="title"/>
          </p:nvPr>
        </p:nvSpPr>
        <p:spPr/>
        <p:txBody>
          <a:bodyPr/>
          <a:lstStyle/>
          <a:p>
            <a:r>
              <a:rPr lang="en-GB" dirty="0"/>
              <a:t>IPv6 Address Compression</a:t>
            </a:r>
          </a:p>
        </p:txBody>
      </p:sp>
      <p:sp>
        <p:nvSpPr>
          <p:cNvPr id="3" name="Content Placeholder 2">
            <a:extLst>
              <a:ext uri="{FF2B5EF4-FFF2-40B4-BE49-F238E27FC236}">
                <a16:creationId xmlns:a16="http://schemas.microsoft.com/office/drawing/2014/main" id="{5D4D9EA7-7AB7-4DD8-8E7B-F90E5598DCFE}"/>
              </a:ext>
            </a:extLst>
          </p:cNvPr>
          <p:cNvSpPr>
            <a:spLocks noGrp="1"/>
          </p:cNvSpPr>
          <p:nvPr>
            <p:ph idx="1"/>
          </p:nvPr>
        </p:nvSpPr>
        <p:spPr/>
        <p:txBody>
          <a:bodyPr>
            <a:normAutofit/>
          </a:bodyPr>
          <a:lstStyle/>
          <a:p>
            <a:pPr algn="l"/>
            <a:r>
              <a:rPr lang="en-GB" sz="3600" b="0" i="0" u="none" strike="noStrike" baseline="0" dirty="0">
                <a:latin typeface="Calibri" panose="020F0502020204030204" pitchFamily="34" charset="0"/>
              </a:rPr>
              <a:t>Your DNS will become very important!</a:t>
            </a:r>
          </a:p>
          <a:p>
            <a:pPr algn="l"/>
            <a:r>
              <a:rPr lang="en-GB" sz="3600" b="0" i="0" u="none" strike="noStrike" baseline="0" dirty="0">
                <a:latin typeface="Calibri" panose="020F0502020204030204" pitchFamily="34" charset="0"/>
              </a:rPr>
              <a:t>Groups of zeros can be abbreviated with a double colon ::</a:t>
            </a:r>
          </a:p>
          <a:p>
            <a:pPr algn="l"/>
            <a:r>
              <a:rPr lang="en-GB" sz="3600" b="0" i="0" u="none" strike="noStrike" baseline="0" dirty="0">
                <a:latin typeface="Calibri" panose="020F0502020204030204" pitchFamily="34" charset="0"/>
              </a:rPr>
              <a:t>Only one of these abbreviations allowed per address</a:t>
            </a:r>
          </a:p>
          <a:p>
            <a:pPr algn="l"/>
            <a:r>
              <a:rPr lang="en-GB" sz="3600" b="0" i="0" u="none" strike="noStrike" baseline="0" dirty="0">
                <a:latin typeface="Calibri" panose="020F0502020204030204" pitchFamily="34" charset="0"/>
              </a:rPr>
              <a:t>Leading zeros are optional</a:t>
            </a:r>
            <a:endParaRPr lang="en-GB" sz="3600" dirty="0"/>
          </a:p>
        </p:txBody>
      </p:sp>
    </p:spTree>
    <p:extLst>
      <p:ext uri="{BB962C8B-B14F-4D97-AF65-F5344CB8AC3E}">
        <p14:creationId xmlns:p14="http://schemas.microsoft.com/office/powerpoint/2010/main" val="17413784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IPv6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sz="3600" dirty="0"/>
              <a:t>IPv6 uses a 128-bit address: this allows 2</a:t>
            </a:r>
            <a:r>
              <a:rPr lang="en-US" sz="3600" baseline="30000" dirty="0"/>
              <a:t>128</a:t>
            </a:r>
            <a:r>
              <a:rPr lang="en-US" sz="3600" dirty="0"/>
              <a:t> addresses</a:t>
            </a:r>
          </a:p>
          <a:p>
            <a:r>
              <a:rPr lang="en-US" sz="3600" dirty="0"/>
              <a:t>It allows easier network configuration, more efficient routing and data flow, and even improved security </a:t>
            </a:r>
          </a:p>
          <a:p>
            <a:r>
              <a:rPr lang="en-US" sz="3600" dirty="0"/>
              <a:t>The primary drawback is that it's a much different protocol from IPv4 and isn't backwards-compatible </a:t>
            </a:r>
          </a:p>
          <a:p>
            <a:endParaRPr lang="en-US" sz="3600" b="0" i="0" dirty="0">
              <a:effectLst/>
            </a:endParaRPr>
          </a:p>
        </p:txBody>
      </p:sp>
    </p:spTree>
    <p:extLst>
      <p:ext uri="{BB962C8B-B14F-4D97-AF65-F5344CB8AC3E}">
        <p14:creationId xmlns:p14="http://schemas.microsoft.com/office/powerpoint/2010/main" val="38819131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IPv6 addresses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288758" y="1599483"/>
            <a:ext cx="11590421" cy="2146607"/>
          </a:xfrm>
        </p:spPr>
        <p:txBody>
          <a:bodyPr>
            <a:noAutofit/>
          </a:bodyPr>
          <a:lstStyle/>
          <a:p>
            <a:r>
              <a:rPr lang="en-US" sz="3200" dirty="0"/>
              <a:t>Instead of dotted decimal, they're written as 32 hexadecimal digits, broken into eight groups of four separated by colons </a:t>
            </a:r>
          </a:p>
          <a:p>
            <a:pPr marL="0" indent="0">
              <a:buNone/>
            </a:pPr>
            <a:r>
              <a:rPr lang="en-US" sz="3200" dirty="0"/>
              <a:t>	</a:t>
            </a:r>
          </a:p>
        </p:txBody>
      </p:sp>
      <p:grpSp>
        <p:nvGrpSpPr>
          <p:cNvPr id="8" name="Group 7">
            <a:extLst>
              <a:ext uri="{FF2B5EF4-FFF2-40B4-BE49-F238E27FC236}">
                <a16:creationId xmlns:a16="http://schemas.microsoft.com/office/drawing/2014/main" id="{9439E203-E33B-4705-AD12-C94EF840D355}"/>
              </a:ext>
            </a:extLst>
          </p:cNvPr>
          <p:cNvGrpSpPr/>
          <p:nvPr/>
        </p:nvGrpSpPr>
        <p:grpSpPr>
          <a:xfrm>
            <a:off x="1096570" y="4414665"/>
            <a:ext cx="10156723" cy="1002891"/>
            <a:chOff x="1096570" y="4414665"/>
            <a:chExt cx="10156723" cy="1002891"/>
          </a:xfrm>
        </p:grpSpPr>
        <p:sp>
          <p:nvSpPr>
            <p:cNvPr id="5" name="Rectangle 4">
              <a:extLst>
                <a:ext uri="{FF2B5EF4-FFF2-40B4-BE49-F238E27FC236}">
                  <a16:creationId xmlns:a16="http://schemas.microsoft.com/office/drawing/2014/main" id="{864CD8E4-2CD3-45CF-A14F-59257E443D17}"/>
                </a:ext>
              </a:extLst>
            </p:cNvPr>
            <p:cNvSpPr/>
            <p:nvPr/>
          </p:nvSpPr>
          <p:spPr>
            <a:xfrm>
              <a:off x="1096570" y="4414665"/>
              <a:ext cx="10156723" cy="1002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D944601-49E1-4D5F-B62D-D3AC873A2ECE}"/>
                </a:ext>
              </a:extLst>
            </p:cNvPr>
            <p:cNvSpPr txBox="1"/>
            <p:nvPr/>
          </p:nvSpPr>
          <p:spPr>
            <a:xfrm>
              <a:off x="1543664" y="4562168"/>
              <a:ext cx="9262536" cy="707886"/>
            </a:xfrm>
            <a:prstGeom prst="rect">
              <a:avLst/>
            </a:prstGeom>
            <a:noFill/>
          </p:spPr>
          <p:txBody>
            <a:bodyPr wrap="none" rtlCol="0">
              <a:spAutoFit/>
            </a:bodyPr>
            <a:lstStyle/>
            <a:p>
              <a:r>
                <a:rPr lang="en-US" sz="4000" dirty="0"/>
                <a:t>fe80:0000:0000:0000:c249:3765:00c0:9b22</a:t>
              </a:r>
              <a:endParaRPr lang="en-GB" sz="4000" dirty="0"/>
            </a:p>
          </p:txBody>
        </p:sp>
      </p:grpSp>
    </p:spTree>
    <p:extLst>
      <p:ext uri="{BB962C8B-B14F-4D97-AF65-F5344CB8AC3E}">
        <p14:creationId xmlns:p14="http://schemas.microsoft.com/office/powerpoint/2010/main" val="137662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FB24D-9583-4BBD-B390-6F3DF581E5B4}"/>
              </a:ext>
            </a:extLst>
          </p:cNvPr>
          <p:cNvSpPr>
            <a:spLocks noGrp="1"/>
          </p:cNvSpPr>
          <p:nvPr>
            <p:ph type="title"/>
          </p:nvPr>
        </p:nvSpPr>
        <p:spPr/>
        <p:txBody>
          <a:bodyPr/>
          <a:lstStyle/>
          <a:p>
            <a:r>
              <a:rPr lang="en-GB" dirty="0"/>
              <a:t>Ipv6 Rules</a:t>
            </a:r>
          </a:p>
        </p:txBody>
      </p:sp>
      <p:graphicFrame>
        <p:nvGraphicFramePr>
          <p:cNvPr id="4" name="Content Placeholder 3">
            <a:extLst>
              <a:ext uri="{FF2B5EF4-FFF2-40B4-BE49-F238E27FC236}">
                <a16:creationId xmlns:a16="http://schemas.microsoft.com/office/drawing/2014/main" id="{59E95C21-E180-44A1-AE37-E5BEE2A29F0B}"/>
              </a:ext>
            </a:extLst>
          </p:cNvPr>
          <p:cNvGraphicFramePr>
            <a:graphicFrameLocks noGrp="1"/>
          </p:cNvGraphicFramePr>
          <p:nvPr>
            <p:ph idx="1"/>
            <p:extLst/>
          </p:nvPr>
        </p:nvGraphicFramePr>
        <p:xfrm>
          <a:off x="312821" y="1356852"/>
          <a:ext cx="11590421" cy="54047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75608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IPv6 Addresses (Cont.)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703541" y="1655380"/>
            <a:ext cx="10756938" cy="1050831"/>
          </a:xfrm>
        </p:spPr>
        <p:txBody>
          <a:bodyPr>
            <a:normAutofit/>
          </a:bodyPr>
          <a:lstStyle/>
          <a:p>
            <a:pPr marL="0" indent="0">
              <a:buNone/>
            </a:pPr>
            <a:r>
              <a:rPr lang="en-US" dirty="0"/>
              <a:t>In a typical IPv6 address, the first 64 bits is the </a:t>
            </a:r>
            <a:r>
              <a:rPr lang="en-US" i="1" dirty="0"/>
              <a:t>network prefix</a:t>
            </a:r>
            <a:r>
              <a:rPr lang="en-US" dirty="0"/>
              <a:t>, while the last 64 bits is the </a:t>
            </a:r>
            <a:r>
              <a:rPr lang="en-US" i="1" dirty="0"/>
              <a:t>device identifier</a:t>
            </a:r>
            <a:endParaRPr lang="en-US" b="0" i="0" dirty="0">
              <a:effectLst/>
            </a:endParaRPr>
          </a:p>
        </p:txBody>
      </p:sp>
      <p:sp>
        <p:nvSpPr>
          <p:cNvPr id="6" name="Rectangle 5">
            <a:extLst>
              <a:ext uri="{FF2B5EF4-FFF2-40B4-BE49-F238E27FC236}">
                <a16:creationId xmlns:a16="http://schemas.microsoft.com/office/drawing/2014/main" id="{8E587F27-6664-4EB4-90FD-D5E1E5CDF597}"/>
              </a:ext>
            </a:extLst>
          </p:cNvPr>
          <p:cNvSpPr/>
          <p:nvPr/>
        </p:nvSpPr>
        <p:spPr>
          <a:xfrm>
            <a:off x="904569" y="4375353"/>
            <a:ext cx="3932903" cy="1101213"/>
          </a:xfrm>
          <a:prstGeom prst="rect">
            <a:avLst/>
          </a:prstGeom>
          <a:solidFill>
            <a:srgbClr val="57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6F3E5B0-1D1E-491E-8D4C-0201E9BDEC63}"/>
              </a:ext>
            </a:extLst>
          </p:cNvPr>
          <p:cNvSpPr/>
          <p:nvPr/>
        </p:nvSpPr>
        <p:spPr>
          <a:xfrm>
            <a:off x="6524351" y="4375353"/>
            <a:ext cx="4965411" cy="1101213"/>
          </a:xfrm>
          <a:prstGeom prst="rect">
            <a:avLst/>
          </a:prstGeom>
          <a:solidFill>
            <a:srgbClr val="57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EC5BF3E-3BE2-4424-A355-B644EB3DBE63}"/>
              </a:ext>
            </a:extLst>
          </p:cNvPr>
          <p:cNvSpPr/>
          <p:nvPr/>
        </p:nvSpPr>
        <p:spPr>
          <a:xfrm>
            <a:off x="4837794" y="4375353"/>
            <a:ext cx="1690825" cy="1101213"/>
          </a:xfrm>
          <a:prstGeom prst="rect">
            <a:avLst/>
          </a:prstGeom>
          <a:solidFill>
            <a:srgbClr val="53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47243C4-A244-46D2-B6C1-4D57F48A580F}"/>
              </a:ext>
            </a:extLst>
          </p:cNvPr>
          <p:cNvSpPr txBox="1"/>
          <p:nvPr/>
        </p:nvSpPr>
        <p:spPr>
          <a:xfrm>
            <a:off x="1028080" y="4269914"/>
            <a:ext cx="3685881" cy="584775"/>
          </a:xfrm>
          <a:prstGeom prst="rect">
            <a:avLst/>
          </a:prstGeom>
          <a:noFill/>
        </p:spPr>
        <p:txBody>
          <a:bodyPr wrap="none" rtlCol="0">
            <a:spAutoFit/>
          </a:bodyPr>
          <a:lstStyle/>
          <a:p>
            <a:r>
              <a:rPr lang="en-GB" sz="3200" dirty="0"/>
              <a:t>Global Routing Prefix</a:t>
            </a:r>
          </a:p>
        </p:txBody>
      </p:sp>
      <p:sp>
        <p:nvSpPr>
          <p:cNvPr id="10" name="TextBox 9">
            <a:extLst>
              <a:ext uri="{FF2B5EF4-FFF2-40B4-BE49-F238E27FC236}">
                <a16:creationId xmlns:a16="http://schemas.microsoft.com/office/drawing/2014/main" id="{C90358CF-045F-4CB2-9CBB-9BA075E5167F}"/>
              </a:ext>
            </a:extLst>
          </p:cNvPr>
          <p:cNvSpPr txBox="1"/>
          <p:nvPr/>
        </p:nvSpPr>
        <p:spPr>
          <a:xfrm>
            <a:off x="4799983" y="4280713"/>
            <a:ext cx="1812740" cy="584775"/>
          </a:xfrm>
          <a:prstGeom prst="rect">
            <a:avLst/>
          </a:prstGeom>
          <a:noFill/>
        </p:spPr>
        <p:txBody>
          <a:bodyPr wrap="none" rtlCol="0">
            <a:spAutoFit/>
          </a:bodyPr>
          <a:lstStyle/>
          <a:p>
            <a:r>
              <a:rPr lang="en-GB" sz="3200" dirty="0"/>
              <a:t>Subnet ID</a:t>
            </a:r>
          </a:p>
        </p:txBody>
      </p:sp>
      <p:sp>
        <p:nvSpPr>
          <p:cNvPr id="11" name="TextBox 10">
            <a:extLst>
              <a:ext uri="{FF2B5EF4-FFF2-40B4-BE49-F238E27FC236}">
                <a16:creationId xmlns:a16="http://schemas.microsoft.com/office/drawing/2014/main" id="{7605EEA5-9CDD-4FB2-B927-0FB5910439CD}"/>
              </a:ext>
            </a:extLst>
          </p:cNvPr>
          <p:cNvSpPr txBox="1"/>
          <p:nvPr/>
        </p:nvSpPr>
        <p:spPr>
          <a:xfrm>
            <a:off x="7544636" y="4269914"/>
            <a:ext cx="2924840" cy="584775"/>
          </a:xfrm>
          <a:prstGeom prst="rect">
            <a:avLst/>
          </a:prstGeom>
          <a:noFill/>
        </p:spPr>
        <p:txBody>
          <a:bodyPr wrap="none" rtlCol="0">
            <a:spAutoFit/>
          </a:bodyPr>
          <a:lstStyle/>
          <a:p>
            <a:r>
              <a:rPr lang="en-GB" sz="3200" dirty="0"/>
              <a:t>Device Identifier</a:t>
            </a:r>
          </a:p>
        </p:txBody>
      </p:sp>
      <p:sp>
        <p:nvSpPr>
          <p:cNvPr id="12" name="TextBox 11">
            <a:extLst>
              <a:ext uri="{FF2B5EF4-FFF2-40B4-BE49-F238E27FC236}">
                <a16:creationId xmlns:a16="http://schemas.microsoft.com/office/drawing/2014/main" id="{E7792E87-26E3-4B42-B1A6-5D0E1FB996F7}"/>
              </a:ext>
            </a:extLst>
          </p:cNvPr>
          <p:cNvSpPr txBox="1"/>
          <p:nvPr/>
        </p:nvSpPr>
        <p:spPr>
          <a:xfrm>
            <a:off x="1169577" y="4872488"/>
            <a:ext cx="3668055" cy="707886"/>
          </a:xfrm>
          <a:prstGeom prst="rect">
            <a:avLst/>
          </a:prstGeom>
          <a:noFill/>
        </p:spPr>
        <p:txBody>
          <a:bodyPr wrap="none" rtlCol="0">
            <a:spAutoFit/>
          </a:bodyPr>
          <a:lstStyle/>
          <a:p>
            <a:r>
              <a:rPr lang="en-GB" sz="4000" dirty="0">
                <a:solidFill>
                  <a:schemeClr val="bg1"/>
                </a:solidFill>
              </a:rPr>
              <a:t>fe80 : d18 : 0000</a:t>
            </a:r>
          </a:p>
        </p:txBody>
      </p:sp>
      <p:sp>
        <p:nvSpPr>
          <p:cNvPr id="13" name="TextBox 12">
            <a:extLst>
              <a:ext uri="{FF2B5EF4-FFF2-40B4-BE49-F238E27FC236}">
                <a16:creationId xmlns:a16="http://schemas.microsoft.com/office/drawing/2014/main" id="{06A58E83-B1CF-4AF0-8906-131A02C98373}"/>
              </a:ext>
            </a:extLst>
          </p:cNvPr>
          <p:cNvSpPr txBox="1"/>
          <p:nvPr/>
        </p:nvSpPr>
        <p:spPr>
          <a:xfrm>
            <a:off x="4816181" y="4872488"/>
            <a:ext cx="1802096" cy="707886"/>
          </a:xfrm>
          <a:prstGeom prst="rect">
            <a:avLst/>
          </a:prstGeom>
          <a:noFill/>
        </p:spPr>
        <p:txBody>
          <a:bodyPr wrap="none" rtlCol="0">
            <a:spAutoFit/>
          </a:bodyPr>
          <a:lstStyle/>
          <a:p>
            <a:r>
              <a:rPr lang="en-GB" sz="4000" dirty="0">
                <a:solidFill>
                  <a:schemeClr val="bg1"/>
                </a:solidFill>
              </a:rPr>
              <a:t>: 12c0 : </a:t>
            </a:r>
          </a:p>
        </p:txBody>
      </p:sp>
      <p:sp>
        <p:nvSpPr>
          <p:cNvPr id="14" name="TextBox 13">
            <a:extLst>
              <a:ext uri="{FF2B5EF4-FFF2-40B4-BE49-F238E27FC236}">
                <a16:creationId xmlns:a16="http://schemas.microsoft.com/office/drawing/2014/main" id="{2FBF3A49-5471-4FFF-9BC3-6BB3F56DF92F}"/>
              </a:ext>
            </a:extLst>
          </p:cNvPr>
          <p:cNvSpPr txBox="1"/>
          <p:nvPr/>
        </p:nvSpPr>
        <p:spPr>
          <a:xfrm>
            <a:off x="6528619" y="4872488"/>
            <a:ext cx="4970976" cy="707886"/>
          </a:xfrm>
          <a:prstGeom prst="rect">
            <a:avLst/>
          </a:prstGeom>
          <a:noFill/>
        </p:spPr>
        <p:txBody>
          <a:bodyPr wrap="none" rtlCol="0">
            <a:spAutoFit/>
          </a:bodyPr>
          <a:lstStyle/>
          <a:p>
            <a:r>
              <a:rPr lang="en-GB" sz="4000" dirty="0">
                <a:solidFill>
                  <a:schemeClr val="bg1"/>
                </a:solidFill>
              </a:rPr>
              <a:t>5d18 : </a:t>
            </a:r>
            <a:r>
              <a:rPr lang="en-GB" sz="4000" dirty="0" err="1">
                <a:solidFill>
                  <a:schemeClr val="bg1"/>
                </a:solidFill>
              </a:rPr>
              <a:t>cffd</a:t>
            </a:r>
            <a:r>
              <a:rPr lang="en-GB" sz="4000" dirty="0">
                <a:solidFill>
                  <a:schemeClr val="bg1"/>
                </a:solidFill>
              </a:rPr>
              <a:t> : 0000 : fef3</a:t>
            </a:r>
          </a:p>
        </p:txBody>
      </p:sp>
      <p:grpSp>
        <p:nvGrpSpPr>
          <p:cNvPr id="28" name="Group 27">
            <a:extLst>
              <a:ext uri="{FF2B5EF4-FFF2-40B4-BE49-F238E27FC236}">
                <a16:creationId xmlns:a16="http://schemas.microsoft.com/office/drawing/2014/main" id="{8F15F06E-6C70-43C2-9019-E3FE80B23051}"/>
              </a:ext>
            </a:extLst>
          </p:cNvPr>
          <p:cNvGrpSpPr/>
          <p:nvPr/>
        </p:nvGrpSpPr>
        <p:grpSpPr>
          <a:xfrm>
            <a:off x="904568" y="3612090"/>
            <a:ext cx="10595026" cy="3295348"/>
            <a:chOff x="904568" y="3612090"/>
            <a:chExt cx="10595026" cy="3295348"/>
          </a:xfrm>
        </p:grpSpPr>
        <p:sp>
          <p:nvSpPr>
            <p:cNvPr id="18" name="Freeform: Shape 17">
              <a:extLst>
                <a:ext uri="{FF2B5EF4-FFF2-40B4-BE49-F238E27FC236}">
                  <a16:creationId xmlns:a16="http://schemas.microsoft.com/office/drawing/2014/main" id="{EF729CCF-931A-4C77-9F4F-B7128FB60A4A}"/>
                </a:ext>
              </a:extLst>
            </p:cNvPr>
            <p:cNvSpPr/>
            <p:nvPr/>
          </p:nvSpPr>
          <p:spPr>
            <a:xfrm>
              <a:off x="904568" y="6238198"/>
              <a:ext cx="10555911" cy="353108"/>
            </a:xfrm>
            <a:custGeom>
              <a:avLst/>
              <a:gdLst>
                <a:gd name="connsiteX0" fmla="*/ 0 w 4927600"/>
                <a:gd name="connsiteY0" fmla="*/ 0 h 447040"/>
                <a:gd name="connsiteX1" fmla="*/ 0 w 4927600"/>
                <a:gd name="connsiteY1" fmla="*/ 447040 h 447040"/>
                <a:gd name="connsiteX2" fmla="*/ 4927600 w 4927600"/>
                <a:gd name="connsiteY2" fmla="*/ 447040 h 447040"/>
                <a:gd name="connsiteX3" fmla="*/ 4927600 w 4927600"/>
                <a:gd name="connsiteY3" fmla="*/ 20320 h 447040"/>
              </a:gdLst>
              <a:ahLst/>
              <a:cxnLst>
                <a:cxn ang="0">
                  <a:pos x="connsiteX0" y="connsiteY0"/>
                </a:cxn>
                <a:cxn ang="0">
                  <a:pos x="connsiteX1" y="connsiteY1"/>
                </a:cxn>
                <a:cxn ang="0">
                  <a:pos x="connsiteX2" y="connsiteY2"/>
                </a:cxn>
                <a:cxn ang="0">
                  <a:pos x="connsiteX3" y="connsiteY3"/>
                </a:cxn>
              </a:cxnLst>
              <a:rect l="l" t="t" r="r" b="b"/>
              <a:pathLst>
                <a:path w="4927600" h="447040">
                  <a:moveTo>
                    <a:pt x="0" y="0"/>
                  </a:moveTo>
                  <a:lnTo>
                    <a:pt x="0" y="447040"/>
                  </a:lnTo>
                  <a:lnTo>
                    <a:pt x="4927600" y="447040"/>
                  </a:lnTo>
                  <a:lnTo>
                    <a:pt x="4927600" y="2032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771E7EE4-BE4F-4113-BEE2-726924D56215}"/>
                </a:ext>
              </a:extLst>
            </p:cNvPr>
            <p:cNvSpPr txBox="1"/>
            <p:nvPr/>
          </p:nvSpPr>
          <p:spPr>
            <a:xfrm>
              <a:off x="4512636" y="6507328"/>
              <a:ext cx="2137573" cy="400110"/>
            </a:xfrm>
            <a:prstGeom prst="rect">
              <a:avLst/>
            </a:prstGeom>
            <a:noFill/>
          </p:spPr>
          <p:txBody>
            <a:bodyPr wrap="none" rtlCol="0">
              <a:spAutoFit/>
            </a:bodyPr>
            <a:lstStyle/>
            <a:p>
              <a:r>
                <a:rPr lang="en-GB" sz="2000" dirty="0"/>
                <a:t>128 bits = 16 bytes</a:t>
              </a:r>
            </a:p>
          </p:txBody>
        </p:sp>
        <p:sp>
          <p:nvSpPr>
            <p:cNvPr id="29" name="Freeform: Shape 28">
              <a:extLst>
                <a:ext uri="{FF2B5EF4-FFF2-40B4-BE49-F238E27FC236}">
                  <a16:creationId xmlns:a16="http://schemas.microsoft.com/office/drawing/2014/main" id="{7E05B7BF-7453-4925-B9B7-660D70DB932E}"/>
                </a:ext>
              </a:extLst>
            </p:cNvPr>
            <p:cNvSpPr/>
            <p:nvPr/>
          </p:nvSpPr>
          <p:spPr>
            <a:xfrm flipV="1">
              <a:off x="933852" y="3612090"/>
              <a:ext cx="5590500" cy="281222"/>
            </a:xfrm>
            <a:custGeom>
              <a:avLst/>
              <a:gdLst>
                <a:gd name="connsiteX0" fmla="*/ 0 w 4927600"/>
                <a:gd name="connsiteY0" fmla="*/ 0 h 447040"/>
                <a:gd name="connsiteX1" fmla="*/ 0 w 4927600"/>
                <a:gd name="connsiteY1" fmla="*/ 447040 h 447040"/>
                <a:gd name="connsiteX2" fmla="*/ 4927600 w 4927600"/>
                <a:gd name="connsiteY2" fmla="*/ 447040 h 447040"/>
                <a:gd name="connsiteX3" fmla="*/ 4927600 w 4927600"/>
                <a:gd name="connsiteY3" fmla="*/ 20320 h 447040"/>
              </a:gdLst>
              <a:ahLst/>
              <a:cxnLst>
                <a:cxn ang="0">
                  <a:pos x="connsiteX0" y="connsiteY0"/>
                </a:cxn>
                <a:cxn ang="0">
                  <a:pos x="connsiteX1" y="connsiteY1"/>
                </a:cxn>
                <a:cxn ang="0">
                  <a:pos x="connsiteX2" y="connsiteY2"/>
                </a:cxn>
                <a:cxn ang="0">
                  <a:pos x="connsiteX3" y="connsiteY3"/>
                </a:cxn>
              </a:cxnLst>
              <a:rect l="l" t="t" r="r" b="b"/>
              <a:pathLst>
                <a:path w="4927600" h="447040">
                  <a:moveTo>
                    <a:pt x="0" y="0"/>
                  </a:moveTo>
                  <a:lnTo>
                    <a:pt x="0" y="447040"/>
                  </a:lnTo>
                  <a:lnTo>
                    <a:pt x="4927600" y="447040"/>
                  </a:lnTo>
                  <a:lnTo>
                    <a:pt x="4927600" y="2032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id="{FE39642B-EB6D-477A-B1AF-D208799E38DC}"/>
                </a:ext>
              </a:extLst>
            </p:cNvPr>
            <p:cNvSpPr/>
            <p:nvPr/>
          </p:nvSpPr>
          <p:spPr>
            <a:xfrm flipV="1">
              <a:off x="6534183" y="3612090"/>
              <a:ext cx="4965411" cy="281222"/>
            </a:xfrm>
            <a:custGeom>
              <a:avLst/>
              <a:gdLst>
                <a:gd name="connsiteX0" fmla="*/ 0 w 4927600"/>
                <a:gd name="connsiteY0" fmla="*/ 0 h 447040"/>
                <a:gd name="connsiteX1" fmla="*/ 0 w 4927600"/>
                <a:gd name="connsiteY1" fmla="*/ 447040 h 447040"/>
                <a:gd name="connsiteX2" fmla="*/ 4927600 w 4927600"/>
                <a:gd name="connsiteY2" fmla="*/ 447040 h 447040"/>
                <a:gd name="connsiteX3" fmla="*/ 4927600 w 4927600"/>
                <a:gd name="connsiteY3" fmla="*/ 20320 h 447040"/>
              </a:gdLst>
              <a:ahLst/>
              <a:cxnLst>
                <a:cxn ang="0">
                  <a:pos x="connsiteX0" y="connsiteY0"/>
                </a:cxn>
                <a:cxn ang="0">
                  <a:pos x="connsiteX1" y="connsiteY1"/>
                </a:cxn>
                <a:cxn ang="0">
                  <a:pos x="connsiteX2" y="connsiteY2"/>
                </a:cxn>
                <a:cxn ang="0">
                  <a:pos x="connsiteX3" y="connsiteY3"/>
                </a:cxn>
              </a:cxnLst>
              <a:rect l="l" t="t" r="r" b="b"/>
              <a:pathLst>
                <a:path w="4927600" h="447040">
                  <a:moveTo>
                    <a:pt x="0" y="0"/>
                  </a:moveTo>
                  <a:lnTo>
                    <a:pt x="0" y="447040"/>
                  </a:lnTo>
                  <a:lnTo>
                    <a:pt x="4927600" y="447040"/>
                  </a:lnTo>
                  <a:lnTo>
                    <a:pt x="4927600" y="2032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A2883B7F-3D20-4BC0-9401-50FCA97A3016}"/>
              </a:ext>
            </a:extLst>
          </p:cNvPr>
          <p:cNvGrpSpPr/>
          <p:nvPr/>
        </p:nvGrpSpPr>
        <p:grpSpPr>
          <a:xfrm>
            <a:off x="904569" y="5633862"/>
            <a:ext cx="3895415" cy="447040"/>
            <a:chOff x="904569" y="5633862"/>
            <a:chExt cx="3895415" cy="447040"/>
          </a:xfrm>
        </p:grpSpPr>
        <p:sp>
          <p:nvSpPr>
            <p:cNvPr id="16" name="Freeform: Shape 15">
              <a:extLst>
                <a:ext uri="{FF2B5EF4-FFF2-40B4-BE49-F238E27FC236}">
                  <a16:creationId xmlns:a16="http://schemas.microsoft.com/office/drawing/2014/main" id="{2BD38205-FF69-419E-AC1A-921ACEE8F958}"/>
                </a:ext>
              </a:extLst>
            </p:cNvPr>
            <p:cNvSpPr/>
            <p:nvPr/>
          </p:nvSpPr>
          <p:spPr>
            <a:xfrm>
              <a:off x="904569" y="5633862"/>
              <a:ext cx="1249351" cy="447040"/>
            </a:xfrm>
            <a:custGeom>
              <a:avLst/>
              <a:gdLst>
                <a:gd name="connsiteX0" fmla="*/ 0 w 4927600"/>
                <a:gd name="connsiteY0" fmla="*/ 0 h 447040"/>
                <a:gd name="connsiteX1" fmla="*/ 0 w 4927600"/>
                <a:gd name="connsiteY1" fmla="*/ 447040 h 447040"/>
                <a:gd name="connsiteX2" fmla="*/ 4927600 w 4927600"/>
                <a:gd name="connsiteY2" fmla="*/ 447040 h 447040"/>
                <a:gd name="connsiteX3" fmla="*/ 4927600 w 4927600"/>
                <a:gd name="connsiteY3" fmla="*/ 20320 h 447040"/>
              </a:gdLst>
              <a:ahLst/>
              <a:cxnLst>
                <a:cxn ang="0">
                  <a:pos x="connsiteX0" y="connsiteY0"/>
                </a:cxn>
                <a:cxn ang="0">
                  <a:pos x="connsiteX1" y="connsiteY1"/>
                </a:cxn>
                <a:cxn ang="0">
                  <a:pos x="connsiteX2" y="connsiteY2"/>
                </a:cxn>
                <a:cxn ang="0">
                  <a:pos x="connsiteX3" y="connsiteY3"/>
                </a:cxn>
              </a:cxnLst>
              <a:rect l="l" t="t" r="r" b="b"/>
              <a:pathLst>
                <a:path w="4927600" h="447040">
                  <a:moveTo>
                    <a:pt x="0" y="0"/>
                  </a:moveTo>
                  <a:lnTo>
                    <a:pt x="0" y="447040"/>
                  </a:lnTo>
                  <a:lnTo>
                    <a:pt x="4927600" y="447040"/>
                  </a:lnTo>
                  <a:lnTo>
                    <a:pt x="4927600" y="2032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18A851B4-7540-4798-AA0A-D09AC81AAD94}"/>
                </a:ext>
              </a:extLst>
            </p:cNvPr>
            <p:cNvSpPr txBox="1"/>
            <p:nvPr/>
          </p:nvSpPr>
          <p:spPr>
            <a:xfrm>
              <a:off x="1169577" y="5657327"/>
              <a:ext cx="883575" cy="400110"/>
            </a:xfrm>
            <a:prstGeom prst="rect">
              <a:avLst/>
            </a:prstGeom>
            <a:noFill/>
          </p:spPr>
          <p:txBody>
            <a:bodyPr wrap="none" rtlCol="0">
              <a:spAutoFit/>
            </a:bodyPr>
            <a:lstStyle/>
            <a:p>
              <a:r>
                <a:rPr lang="en-GB" sz="2000" dirty="0"/>
                <a:t>16 bits</a:t>
              </a:r>
            </a:p>
          </p:txBody>
        </p:sp>
        <p:sp>
          <p:nvSpPr>
            <p:cNvPr id="21" name="Freeform: Shape 20">
              <a:extLst>
                <a:ext uri="{FF2B5EF4-FFF2-40B4-BE49-F238E27FC236}">
                  <a16:creationId xmlns:a16="http://schemas.microsoft.com/office/drawing/2014/main" id="{74DC3B40-C0F6-427D-994E-3356EDA140EF}"/>
                </a:ext>
              </a:extLst>
            </p:cNvPr>
            <p:cNvSpPr/>
            <p:nvPr/>
          </p:nvSpPr>
          <p:spPr>
            <a:xfrm>
              <a:off x="2379121" y="5633862"/>
              <a:ext cx="1057502" cy="447040"/>
            </a:xfrm>
            <a:custGeom>
              <a:avLst/>
              <a:gdLst>
                <a:gd name="connsiteX0" fmla="*/ 0 w 4927600"/>
                <a:gd name="connsiteY0" fmla="*/ 0 h 447040"/>
                <a:gd name="connsiteX1" fmla="*/ 0 w 4927600"/>
                <a:gd name="connsiteY1" fmla="*/ 447040 h 447040"/>
                <a:gd name="connsiteX2" fmla="*/ 4927600 w 4927600"/>
                <a:gd name="connsiteY2" fmla="*/ 447040 h 447040"/>
                <a:gd name="connsiteX3" fmla="*/ 4927600 w 4927600"/>
                <a:gd name="connsiteY3" fmla="*/ 20320 h 447040"/>
              </a:gdLst>
              <a:ahLst/>
              <a:cxnLst>
                <a:cxn ang="0">
                  <a:pos x="connsiteX0" y="connsiteY0"/>
                </a:cxn>
                <a:cxn ang="0">
                  <a:pos x="connsiteX1" y="connsiteY1"/>
                </a:cxn>
                <a:cxn ang="0">
                  <a:pos x="connsiteX2" y="connsiteY2"/>
                </a:cxn>
                <a:cxn ang="0">
                  <a:pos x="connsiteX3" y="connsiteY3"/>
                </a:cxn>
              </a:cxnLst>
              <a:rect l="l" t="t" r="r" b="b"/>
              <a:pathLst>
                <a:path w="4927600" h="447040">
                  <a:moveTo>
                    <a:pt x="0" y="0"/>
                  </a:moveTo>
                  <a:lnTo>
                    <a:pt x="0" y="447040"/>
                  </a:lnTo>
                  <a:lnTo>
                    <a:pt x="4927600" y="447040"/>
                  </a:lnTo>
                  <a:lnTo>
                    <a:pt x="4927600" y="2032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E0F621DF-9320-4307-B2C9-577EE30D3DB1}"/>
                </a:ext>
              </a:extLst>
            </p:cNvPr>
            <p:cNvSpPr txBox="1"/>
            <p:nvPr/>
          </p:nvSpPr>
          <p:spPr>
            <a:xfrm>
              <a:off x="2479888" y="5657327"/>
              <a:ext cx="935321" cy="400110"/>
            </a:xfrm>
            <a:prstGeom prst="rect">
              <a:avLst/>
            </a:prstGeom>
            <a:noFill/>
          </p:spPr>
          <p:txBody>
            <a:bodyPr wrap="none" rtlCol="0">
              <a:spAutoFit/>
            </a:bodyPr>
            <a:lstStyle/>
            <a:p>
              <a:r>
                <a:rPr lang="en-GB" sz="2000" dirty="0"/>
                <a:t>2 bytes</a:t>
              </a:r>
            </a:p>
          </p:txBody>
        </p:sp>
        <p:sp>
          <p:nvSpPr>
            <p:cNvPr id="23" name="TextBox 22">
              <a:extLst>
                <a:ext uri="{FF2B5EF4-FFF2-40B4-BE49-F238E27FC236}">
                  <a16:creationId xmlns:a16="http://schemas.microsoft.com/office/drawing/2014/main" id="{95505FE2-DA25-4699-9332-8FC03815297C}"/>
                </a:ext>
              </a:extLst>
            </p:cNvPr>
            <p:cNvSpPr txBox="1"/>
            <p:nvPr/>
          </p:nvSpPr>
          <p:spPr>
            <a:xfrm>
              <a:off x="3703936" y="5657327"/>
              <a:ext cx="1014124" cy="400110"/>
            </a:xfrm>
            <a:prstGeom prst="rect">
              <a:avLst/>
            </a:prstGeom>
            <a:noFill/>
          </p:spPr>
          <p:txBody>
            <a:bodyPr wrap="none" rtlCol="0">
              <a:spAutoFit/>
            </a:bodyPr>
            <a:lstStyle/>
            <a:p>
              <a:r>
                <a:rPr lang="en-GB" sz="2000" dirty="0"/>
                <a:t>2 octets</a:t>
              </a:r>
            </a:p>
          </p:txBody>
        </p:sp>
        <p:sp>
          <p:nvSpPr>
            <p:cNvPr id="24" name="Freeform: Shape 23">
              <a:extLst>
                <a:ext uri="{FF2B5EF4-FFF2-40B4-BE49-F238E27FC236}">
                  <a16:creationId xmlns:a16="http://schemas.microsoft.com/office/drawing/2014/main" id="{61DA18A9-FA48-4F33-A308-D68F28DD1565}"/>
                </a:ext>
              </a:extLst>
            </p:cNvPr>
            <p:cNvSpPr/>
            <p:nvPr/>
          </p:nvSpPr>
          <p:spPr>
            <a:xfrm>
              <a:off x="3661824" y="5633862"/>
              <a:ext cx="1138160" cy="447040"/>
            </a:xfrm>
            <a:custGeom>
              <a:avLst/>
              <a:gdLst>
                <a:gd name="connsiteX0" fmla="*/ 0 w 4927600"/>
                <a:gd name="connsiteY0" fmla="*/ 0 h 447040"/>
                <a:gd name="connsiteX1" fmla="*/ 0 w 4927600"/>
                <a:gd name="connsiteY1" fmla="*/ 447040 h 447040"/>
                <a:gd name="connsiteX2" fmla="*/ 4927600 w 4927600"/>
                <a:gd name="connsiteY2" fmla="*/ 447040 h 447040"/>
                <a:gd name="connsiteX3" fmla="*/ 4927600 w 4927600"/>
                <a:gd name="connsiteY3" fmla="*/ 20320 h 447040"/>
              </a:gdLst>
              <a:ahLst/>
              <a:cxnLst>
                <a:cxn ang="0">
                  <a:pos x="connsiteX0" y="connsiteY0"/>
                </a:cxn>
                <a:cxn ang="0">
                  <a:pos x="connsiteX1" y="connsiteY1"/>
                </a:cxn>
                <a:cxn ang="0">
                  <a:pos x="connsiteX2" y="connsiteY2"/>
                </a:cxn>
                <a:cxn ang="0">
                  <a:pos x="connsiteX3" y="connsiteY3"/>
                </a:cxn>
              </a:cxnLst>
              <a:rect l="l" t="t" r="r" b="b"/>
              <a:pathLst>
                <a:path w="4927600" h="447040">
                  <a:moveTo>
                    <a:pt x="0" y="0"/>
                  </a:moveTo>
                  <a:lnTo>
                    <a:pt x="0" y="447040"/>
                  </a:lnTo>
                  <a:lnTo>
                    <a:pt x="4927600" y="447040"/>
                  </a:lnTo>
                  <a:lnTo>
                    <a:pt x="4927600" y="2032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999F995-954E-419F-9660-8DC701D84D77}"/>
                </a:ext>
              </a:extLst>
            </p:cNvPr>
            <p:cNvSpPr txBox="1"/>
            <p:nvPr/>
          </p:nvSpPr>
          <p:spPr>
            <a:xfrm>
              <a:off x="2115090" y="5657327"/>
              <a:ext cx="312906" cy="400110"/>
            </a:xfrm>
            <a:prstGeom prst="rect">
              <a:avLst/>
            </a:prstGeom>
            <a:noFill/>
          </p:spPr>
          <p:txBody>
            <a:bodyPr wrap="none" rtlCol="0">
              <a:spAutoFit/>
            </a:bodyPr>
            <a:lstStyle/>
            <a:p>
              <a:r>
                <a:rPr lang="en-GB" sz="2000" dirty="0"/>
                <a:t>=</a:t>
              </a:r>
            </a:p>
          </p:txBody>
        </p:sp>
        <p:sp>
          <p:nvSpPr>
            <p:cNvPr id="26" name="TextBox 25">
              <a:extLst>
                <a:ext uri="{FF2B5EF4-FFF2-40B4-BE49-F238E27FC236}">
                  <a16:creationId xmlns:a16="http://schemas.microsoft.com/office/drawing/2014/main" id="{D0757647-079D-4072-AAF3-67408440A18F}"/>
                </a:ext>
              </a:extLst>
            </p:cNvPr>
            <p:cNvSpPr txBox="1"/>
            <p:nvPr/>
          </p:nvSpPr>
          <p:spPr>
            <a:xfrm>
              <a:off x="3385168" y="5677399"/>
              <a:ext cx="312906" cy="400110"/>
            </a:xfrm>
            <a:prstGeom prst="rect">
              <a:avLst/>
            </a:prstGeom>
            <a:noFill/>
          </p:spPr>
          <p:txBody>
            <a:bodyPr wrap="none" rtlCol="0">
              <a:spAutoFit/>
            </a:bodyPr>
            <a:lstStyle/>
            <a:p>
              <a:r>
                <a:rPr lang="en-GB" sz="2000" dirty="0"/>
                <a:t>=</a:t>
              </a:r>
            </a:p>
          </p:txBody>
        </p:sp>
      </p:grpSp>
      <p:sp>
        <p:nvSpPr>
          <p:cNvPr id="31" name="TextBox 30">
            <a:extLst>
              <a:ext uri="{FF2B5EF4-FFF2-40B4-BE49-F238E27FC236}">
                <a16:creationId xmlns:a16="http://schemas.microsoft.com/office/drawing/2014/main" id="{1241E02F-355C-4DC6-B2B4-26B60F2BA194}"/>
              </a:ext>
            </a:extLst>
          </p:cNvPr>
          <p:cNvSpPr txBox="1"/>
          <p:nvPr/>
        </p:nvSpPr>
        <p:spPr>
          <a:xfrm>
            <a:off x="2547566" y="3677509"/>
            <a:ext cx="994055" cy="369332"/>
          </a:xfrm>
          <a:prstGeom prst="rect">
            <a:avLst/>
          </a:prstGeom>
          <a:noFill/>
        </p:spPr>
        <p:txBody>
          <a:bodyPr wrap="none" rtlCol="0">
            <a:spAutoFit/>
          </a:bodyPr>
          <a:lstStyle/>
          <a:p>
            <a:r>
              <a:rPr lang="en-GB" dirty="0"/>
              <a:t>Network</a:t>
            </a:r>
          </a:p>
        </p:txBody>
      </p:sp>
      <p:sp>
        <p:nvSpPr>
          <p:cNvPr id="32" name="TextBox 31">
            <a:extLst>
              <a:ext uri="{FF2B5EF4-FFF2-40B4-BE49-F238E27FC236}">
                <a16:creationId xmlns:a16="http://schemas.microsoft.com/office/drawing/2014/main" id="{2D8D1EBC-CE53-4B1B-92E2-1CBD3AC438EC}"/>
              </a:ext>
            </a:extLst>
          </p:cNvPr>
          <p:cNvSpPr txBox="1"/>
          <p:nvPr/>
        </p:nvSpPr>
        <p:spPr>
          <a:xfrm>
            <a:off x="8686802" y="3625205"/>
            <a:ext cx="692818" cy="369332"/>
          </a:xfrm>
          <a:prstGeom prst="rect">
            <a:avLst/>
          </a:prstGeom>
          <a:noFill/>
        </p:spPr>
        <p:txBody>
          <a:bodyPr wrap="none" rtlCol="0">
            <a:spAutoFit/>
          </a:bodyPr>
          <a:lstStyle/>
          <a:p>
            <a:r>
              <a:rPr lang="en-GB" dirty="0"/>
              <a:t>Node</a:t>
            </a:r>
          </a:p>
        </p:txBody>
      </p:sp>
    </p:spTree>
    <p:extLst>
      <p:ext uri="{BB962C8B-B14F-4D97-AF65-F5344CB8AC3E}">
        <p14:creationId xmlns:p14="http://schemas.microsoft.com/office/powerpoint/2010/main" val="25469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Optical media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type="body" idx="1"/>
          </p:nvPr>
        </p:nvSpPr>
        <p:spPr/>
        <p:txBody>
          <a:bodyPr>
            <a:normAutofit/>
          </a:bodyPr>
          <a:lstStyle/>
          <a:p>
            <a:r>
              <a:rPr lang="en-US" dirty="0"/>
              <a:t>About optical fibers</a:t>
            </a:r>
          </a:p>
          <a:p>
            <a:r>
              <a:rPr lang="en-US" dirty="0"/>
              <a:t>About optical connector standards</a:t>
            </a:r>
          </a:p>
          <a:p>
            <a:r>
              <a:rPr lang="en-US" dirty="0"/>
              <a:t>How to troubleshoot optical networks</a:t>
            </a:r>
            <a:endParaRPr lang="en-US" b="0" i="0" dirty="0">
              <a:effectLst/>
            </a:endParaRPr>
          </a:p>
        </p:txBody>
      </p:sp>
    </p:spTree>
    <p:extLst>
      <p:ext uri="{BB962C8B-B14F-4D97-AF65-F5344CB8AC3E}">
        <p14:creationId xmlns:p14="http://schemas.microsoft.com/office/powerpoint/2010/main" val="9785138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0F00B4-68D2-43C0-A8E1-9EE4E02952D7}"/>
              </a:ext>
            </a:extLst>
          </p:cNvPr>
          <p:cNvSpPr>
            <a:spLocks noGrp="1"/>
          </p:cNvSpPr>
          <p:nvPr>
            <p:ph type="title"/>
          </p:nvPr>
        </p:nvSpPr>
        <p:spPr/>
        <p:txBody>
          <a:bodyPr/>
          <a:lstStyle/>
          <a:p>
            <a:r>
              <a:rPr lang="en-GB" dirty="0"/>
              <a:t>IPv6 Address Types &amp; Scope</a:t>
            </a:r>
          </a:p>
        </p:txBody>
      </p:sp>
      <p:grpSp>
        <p:nvGrpSpPr>
          <p:cNvPr id="25" name="Group 24">
            <a:extLst>
              <a:ext uri="{FF2B5EF4-FFF2-40B4-BE49-F238E27FC236}">
                <a16:creationId xmlns:a16="http://schemas.microsoft.com/office/drawing/2014/main" id="{1A9920F3-BAD1-440E-9D12-59DD7D64C69D}"/>
              </a:ext>
            </a:extLst>
          </p:cNvPr>
          <p:cNvGrpSpPr/>
          <p:nvPr/>
        </p:nvGrpSpPr>
        <p:grpSpPr>
          <a:xfrm>
            <a:off x="0" y="1402080"/>
            <a:ext cx="2590800" cy="5455920"/>
            <a:chOff x="0" y="1402080"/>
            <a:chExt cx="2590800" cy="5455920"/>
          </a:xfrm>
        </p:grpSpPr>
        <p:sp>
          <p:nvSpPr>
            <p:cNvPr id="9" name="Freeform: Shape 8">
              <a:extLst>
                <a:ext uri="{FF2B5EF4-FFF2-40B4-BE49-F238E27FC236}">
                  <a16:creationId xmlns:a16="http://schemas.microsoft.com/office/drawing/2014/main" id="{878A1768-5A08-44EB-B2DF-211B62DD6226}"/>
                </a:ext>
              </a:extLst>
            </p:cNvPr>
            <p:cNvSpPr/>
            <p:nvPr/>
          </p:nvSpPr>
          <p:spPr>
            <a:xfrm>
              <a:off x="0" y="1402080"/>
              <a:ext cx="2590800" cy="5455920"/>
            </a:xfrm>
            <a:custGeom>
              <a:avLst/>
              <a:gdLst>
                <a:gd name="connsiteX0" fmla="*/ 0 w 2590800"/>
                <a:gd name="connsiteY0" fmla="*/ 0 h 5181600"/>
                <a:gd name="connsiteX1" fmla="*/ 2590800 w 2590800"/>
                <a:gd name="connsiteY1" fmla="*/ 2590800 h 5181600"/>
                <a:gd name="connsiteX2" fmla="*/ 0 w 2590800"/>
                <a:gd name="connsiteY2" fmla="*/ 5181600 h 5181600"/>
              </a:gdLst>
              <a:ahLst/>
              <a:cxnLst>
                <a:cxn ang="0">
                  <a:pos x="connsiteX0" y="connsiteY0"/>
                </a:cxn>
                <a:cxn ang="0">
                  <a:pos x="connsiteX1" y="connsiteY1"/>
                </a:cxn>
                <a:cxn ang="0">
                  <a:pos x="connsiteX2" y="connsiteY2"/>
                </a:cxn>
              </a:cxnLst>
              <a:rect l="l" t="t" r="r" b="b"/>
              <a:pathLst>
                <a:path w="2590800" h="5181600">
                  <a:moveTo>
                    <a:pt x="0" y="0"/>
                  </a:moveTo>
                  <a:cubicBezTo>
                    <a:pt x="1430859" y="0"/>
                    <a:pt x="2590800" y="1159941"/>
                    <a:pt x="2590800" y="2590800"/>
                  </a:cubicBezTo>
                  <a:cubicBezTo>
                    <a:pt x="2590800" y="4021659"/>
                    <a:pt x="1430859" y="5181600"/>
                    <a:pt x="0" y="5181600"/>
                  </a:cubicBezTo>
                  <a:close/>
                </a:path>
              </a:pathLst>
            </a:custGeom>
            <a:solidFill>
              <a:srgbClr val="979DB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TextBox 9">
              <a:extLst>
                <a:ext uri="{FF2B5EF4-FFF2-40B4-BE49-F238E27FC236}">
                  <a16:creationId xmlns:a16="http://schemas.microsoft.com/office/drawing/2014/main" id="{C262756D-1BF9-4D61-B0E0-260FFEE9B81E}"/>
                </a:ext>
              </a:extLst>
            </p:cNvPr>
            <p:cNvSpPr txBox="1"/>
            <p:nvPr/>
          </p:nvSpPr>
          <p:spPr>
            <a:xfrm>
              <a:off x="31900" y="3160544"/>
              <a:ext cx="2156360" cy="1938992"/>
            </a:xfrm>
            <a:prstGeom prst="rect">
              <a:avLst/>
            </a:prstGeom>
            <a:noFill/>
          </p:spPr>
          <p:txBody>
            <a:bodyPr wrap="none" rtlCol="0">
              <a:spAutoFit/>
            </a:bodyPr>
            <a:lstStyle/>
            <a:p>
              <a:r>
                <a:rPr lang="en-GB" sz="6000" spc="600" dirty="0">
                  <a:latin typeface="Tw Cen MT Condensed Extra Bold" panose="020B0803020202020204" pitchFamily="34" charset="0"/>
                </a:rPr>
                <a:t>Three</a:t>
              </a:r>
            </a:p>
            <a:p>
              <a:r>
                <a:rPr lang="en-GB" sz="6000" spc="600" dirty="0">
                  <a:latin typeface="Tw Cen MT Condensed Extra Bold" panose="020B0803020202020204" pitchFamily="34" charset="0"/>
                </a:rPr>
                <a:t>types</a:t>
              </a:r>
            </a:p>
          </p:txBody>
        </p:sp>
      </p:grpSp>
      <p:sp>
        <p:nvSpPr>
          <p:cNvPr id="14" name="Rectangle: Rounded Corners 13">
            <a:extLst>
              <a:ext uri="{FF2B5EF4-FFF2-40B4-BE49-F238E27FC236}">
                <a16:creationId xmlns:a16="http://schemas.microsoft.com/office/drawing/2014/main" id="{E2D7BE1C-F729-4A4E-84CF-19EF1FF9EFD3}"/>
              </a:ext>
            </a:extLst>
          </p:cNvPr>
          <p:cNvSpPr/>
          <p:nvPr/>
        </p:nvSpPr>
        <p:spPr>
          <a:xfrm>
            <a:off x="2732171" y="1690688"/>
            <a:ext cx="3009900" cy="49577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6889B4B3-7D29-4A07-B588-4A841C92868B}"/>
              </a:ext>
            </a:extLst>
          </p:cNvPr>
          <p:cNvSpPr/>
          <p:nvPr/>
        </p:nvSpPr>
        <p:spPr>
          <a:xfrm>
            <a:off x="5883442" y="1690688"/>
            <a:ext cx="3009900" cy="4957762"/>
          </a:xfrm>
          <a:prstGeom prst="roundRect">
            <a:avLst/>
          </a:prstGeom>
          <a:solidFill>
            <a:srgbClr val="35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42453C6F-8717-47D0-9C74-5D9B5AB0BCBF}"/>
              </a:ext>
            </a:extLst>
          </p:cNvPr>
          <p:cNvSpPr/>
          <p:nvPr/>
        </p:nvSpPr>
        <p:spPr>
          <a:xfrm>
            <a:off x="9034713" y="1690688"/>
            <a:ext cx="3009900" cy="4957762"/>
          </a:xfrm>
          <a:prstGeom prst="roundRect">
            <a:avLst/>
          </a:prstGeom>
          <a:solidFill>
            <a:srgbClr val="57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9191F25-B213-4BFE-A498-2242114B2FC2}"/>
              </a:ext>
            </a:extLst>
          </p:cNvPr>
          <p:cNvSpPr txBox="1"/>
          <p:nvPr/>
        </p:nvSpPr>
        <p:spPr>
          <a:xfrm>
            <a:off x="3068115" y="1715040"/>
            <a:ext cx="2265885" cy="954107"/>
          </a:xfrm>
          <a:prstGeom prst="rect">
            <a:avLst/>
          </a:prstGeom>
          <a:noFill/>
        </p:spPr>
        <p:txBody>
          <a:bodyPr wrap="square" rtlCol="0">
            <a:spAutoFit/>
          </a:bodyPr>
          <a:lstStyle/>
          <a:p>
            <a:pPr algn="ctr"/>
            <a:r>
              <a:rPr lang="en-GB" sz="2800" dirty="0">
                <a:solidFill>
                  <a:schemeClr val="bg1"/>
                </a:solidFill>
                <a:latin typeface="Tw Cen MT Condensed Extra Bold" panose="020B0803020202020204" pitchFamily="34" charset="0"/>
              </a:rPr>
              <a:t>Global Unicast Address</a:t>
            </a:r>
          </a:p>
        </p:txBody>
      </p:sp>
      <p:sp>
        <p:nvSpPr>
          <p:cNvPr id="18" name="TextBox 17">
            <a:extLst>
              <a:ext uri="{FF2B5EF4-FFF2-40B4-BE49-F238E27FC236}">
                <a16:creationId xmlns:a16="http://schemas.microsoft.com/office/drawing/2014/main" id="{6B5301BD-DC99-4419-B0F8-183FB7FAF8EA}"/>
              </a:ext>
            </a:extLst>
          </p:cNvPr>
          <p:cNvSpPr txBox="1"/>
          <p:nvPr/>
        </p:nvSpPr>
        <p:spPr>
          <a:xfrm>
            <a:off x="6255449" y="1693843"/>
            <a:ext cx="2265885" cy="523220"/>
          </a:xfrm>
          <a:prstGeom prst="rect">
            <a:avLst/>
          </a:prstGeom>
          <a:noFill/>
        </p:spPr>
        <p:txBody>
          <a:bodyPr wrap="square" rtlCol="0">
            <a:spAutoFit/>
          </a:bodyPr>
          <a:lstStyle/>
          <a:p>
            <a:pPr algn="ctr"/>
            <a:r>
              <a:rPr lang="en-GB" sz="2800" dirty="0">
                <a:solidFill>
                  <a:schemeClr val="bg1"/>
                </a:solidFill>
                <a:latin typeface="Tw Cen MT Condensed Extra Bold" panose="020B0803020202020204" pitchFamily="34" charset="0"/>
              </a:rPr>
              <a:t>Unique Local</a:t>
            </a:r>
          </a:p>
        </p:txBody>
      </p:sp>
      <p:sp>
        <p:nvSpPr>
          <p:cNvPr id="19" name="TextBox 18">
            <a:extLst>
              <a:ext uri="{FF2B5EF4-FFF2-40B4-BE49-F238E27FC236}">
                <a16:creationId xmlns:a16="http://schemas.microsoft.com/office/drawing/2014/main" id="{C0A046AF-334A-47B2-929D-B1F4DC5413E4}"/>
              </a:ext>
            </a:extLst>
          </p:cNvPr>
          <p:cNvSpPr txBox="1"/>
          <p:nvPr/>
        </p:nvSpPr>
        <p:spPr>
          <a:xfrm>
            <a:off x="9406720" y="1693843"/>
            <a:ext cx="2265885" cy="523220"/>
          </a:xfrm>
          <a:prstGeom prst="rect">
            <a:avLst/>
          </a:prstGeom>
          <a:noFill/>
        </p:spPr>
        <p:txBody>
          <a:bodyPr wrap="square" rtlCol="0">
            <a:spAutoFit/>
          </a:bodyPr>
          <a:lstStyle/>
          <a:p>
            <a:pPr algn="ctr"/>
            <a:r>
              <a:rPr lang="en-GB" sz="2800" dirty="0">
                <a:solidFill>
                  <a:schemeClr val="bg1"/>
                </a:solidFill>
                <a:latin typeface="Tw Cen MT Condensed Extra Bold" panose="020B0803020202020204" pitchFamily="34" charset="0"/>
              </a:rPr>
              <a:t>Link Local</a:t>
            </a:r>
          </a:p>
        </p:txBody>
      </p:sp>
      <p:sp>
        <p:nvSpPr>
          <p:cNvPr id="20" name="TextBox 19">
            <a:extLst>
              <a:ext uri="{FF2B5EF4-FFF2-40B4-BE49-F238E27FC236}">
                <a16:creationId xmlns:a16="http://schemas.microsoft.com/office/drawing/2014/main" id="{5709E1DC-DC84-43B1-96C6-CD8B4FCA71FD}"/>
              </a:ext>
            </a:extLst>
          </p:cNvPr>
          <p:cNvSpPr txBox="1"/>
          <p:nvPr/>
        </p:nvSpPr>
        <p:spPr>
          <a:xfrm>
            <a:off x="2829707" y="3160544"/>
            <a:ext cx="2742700" cy="2062103"/>
          </a:xfrm>
          <a:prstGeom prst="rect">
            <a:avLst/>
          </a:prstGeom>
          <a:noFill/>
        </p:spPr>
        <p:txBody>
          <a:bodyPr wrap="square" rtlCol="0">
            <a:spAutoFit/>
          </a:bodyPr>
          <a:lstStyle/>
          <a:p>
            <a:pPr algn="ctr"/>
            <a:r>
              <a:rPr lang="en-GB" sz="3200" b="1" dirty="0">
                <a:solidFill>
                  <a:schemeClr val="bg1"/>
                </a:solidFill>
              </a:rPr>
              <a:t>Scope Internet </a:t>
            </a:r>
          </a:p>
          <a:p>
            <a:pPr algn="ctr"/>
            <a:endParaRPr lang="en-GB" sz="3200" b="1" dirty="0">
              <a:solidFill>
                <a:schemeClr val="bg1"/>
              </a:solidFill>
            </a:endParaRPr>
          </a:p>
          <a:p>
            <a:pPr algn="ctr"/>
            <a:r>
              <a:rPr lang="en-GB" sz="3200" dirty="0">
                <a:solidFill>
                  <a:schemeClr val="bg1"/>
                </a:solidFill>
              </a:rPr>
              <a:t>Routed on Internet</a:t>
            </a:r>
          </a:p>
        </p:txBody>
      </p:sp>
      <p:sp>
        <p:nvSpPr>
          <p:cNvPr id="21" name="TextBox 20">
            <a:extLst>
              <a:ext uri="{FF2B5EF4-FFF2-40B4-BE49-F238E27FC236}">
                <a16:creationId xmlns:a16="http://schemas.microsoft.com/office/drawing/2014/main" id="{F5B720BB-3BD1-44F3-8FAA-78A41E583754}"/>
              </a:ext>
            </a:extLst>
          </p:cNvPr>
          <p:cNvSpPr txBox="1"/>
          <p:nvPr/>
        </p:nvSpPr>
        <p:spPr>
          <a:xfrm>
            <a:off x="5998491" y="3151473"/>
            <a:ext cx="2742700" cy="3539430"/>
          </a:xfrm>
          <a:prstGeom prst="rect">
            <a:avLst/>
          </a:prstGeom>
          <a:noFill/>
        </p:spPr>
        <p:txBody>
          <a:bodyPr wrap="square" rtlCol="0">
            <a:spAutoFit/>
          </a:bodyPr>
          <a:lstStyle/>
          <a:p>
            <a:pPr algn="ctr"/>
            <a:r>
              <a:rPr lang="en-GB" sz="3200" b="1" dirty="0">
                <a:solidFill>
                  <a:schemeClr val="bg1"/>
                </a:solidFill>
              </a:rPr>
              <a:t>Scope Internal </a:t>
            </a:r>
          </a:p>
          <a:p>
            <a:pPr algn="ctr"/>
            <a:endParaRPr lang="en-GB" sz="3200" dirty="0">
              <a:solidFill>
                <a:schemeClr val="bg1"/>
              </a:solidFill>
            </a:endParaRPr>
          </a:p>
          <a:p>
            <a:pPr algn="ctr"/>
            <a:r>
              <a:rPr lang="en-GB" sz="3200" dirty="0">
                <a:solidFill>
                  <a:schemeClr val="bg1"/>
                </a:solidFill>
              </a:rPr>
              <a:t>Network or VPN internally routable, but </a:t>
            </a:r>
            <a:r>
              <a:rPr lang="en-GB" sz="3200" b="1" dirty="0">
                <a:solidFill>
                  <a:schemeClr val="bg1"/>
                </a:solidFill>
              </a:rPr>
              <a:t>NOT</a:t>
            </a:r>
            <a:r>
              <a:rPr lang="en-GB" sz="3200" dirty="0">
                <a:solidFill>
                  <a:schemeClr val="bg1"/>
                </a:solidFill>
              </a:rPr>
              <a:t> routed on Internet</a:t>
            </a:r>
          </a:p>
        </p:txBody>
      </p:sp>
      <p:sp>
        <p:nvSpPr>
          <p:cNvPr id="22" name="TextBox 21">
            <a:extLst>
              <a:ext uri="{FF2B5EF4-FFF2-40B4-BE49-F238E27FC236}">
                <a16:creationId xmlns:a16="http://schemas.microsoft.com/office/drawing/2014/main" id="{63BFE9F4-0582-416C-A370-8AEEF9700E7C}"/>
              </a:ext>
            </a:extLst>
          </p:cNvPr>
          <p:cNvSpPr txBox="1"/>
          <p:nvPr/>
        </p:nvSpPr>
        <p:spPr>
          <a:xfrm>
            <a:off x="9168312" y="3206362"/>
            <a:ext cx="2742700" cy="3046988"/>
          </a:xfrm>
          <a:prstGeom prst="rect">
            <a:avLst/>
          </a:prstGeom>
          <a:noFill/>
        </p:spPr>
        <p:txBody>
          <a:bodyPr wrap="square" rtlCol="0">
            <a:spAutoFit/>
          </a:bodyPr>
          <a:lstStyle/>
          <a:p>
            <a:pPr algn="ctr"/>
            <a:r>
              <a:rPr lang="en-GB" sz="3200" b="1" dirty="0">
                <a:solidFill>
                  <a:schemeClr val="bg1"/>
                </a:solidFill>
              </a:rPr>
              <a:t>Scope network link</a:t>
            </a:r>
          </a:p>
          <a:p>
            <a:pPr algn="ctr"/>
            <a:endParaRPr lang="en-GB" sz="3200" b="1" dirty="0">
              <a:solidFill>
                <a:schemeClr val="bg1"/>
              </a:solidFill>
            </a:endParaRPr>
          </a:p>
          <a:p>
            <a:pPr algn="ctr"/>
            <a:r>
              <a:rPr lang="en-GB" sz="3200" dirty="0">
                <a:solidFill>
                  <a:schemeClr val="bg1"/>
                </a:solidFill>
              </a:rPr>
              <a:t>Not Routed internally or externally</a:t>
            </a:r>
          </a:p>
        </p:txBody>
      </p:sp>
    </p:spTree>
    <p:extLst>
      <p:ext uri="{BB962C8B-B14F-4D97-AF65-F5344CB8AC3E}">
        <p14:creationId xmlns:p14="http://schemas.microsoft.com/office/powerpoint/2010/main" val="9301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53" presetClass="entr" presetSubtype="16" fill="hold" grpId="0" nodeType="afterEffect">
                                  <p:stCondLst>
                                    <p:cond delay="75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750"/>
                            </p:stCondLst>
                            <p:childTnLst>
                              <p:par>
                                <p:cTn id="22" presetID="53" presetClass="entr" presetSubtype="16" fill="hold" grpId="0" nodeType="afterEffect">
                                  <p:stCondLst>
                                    <p:cond delay="75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par>
                          <p:cTn id="34" fill="hold">
                            <p:stCondLst>
                              <p:cond delay="500"/>
                            </p:stCondLst>
                            <p:childTnLst>
                              <p:par>
                                <p:cTn id="35" presetID="53" presetClass="entr" presetSubtype="16" fill="hold" grpId="0" nodeType="afterEffect">
                                  <p:stCondLst>
                                    <p:cond delay="7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par>
                          <p:cTn id="40" fill="hold">
                            <p:stCondLst>
                              <p:cond delay="1750"/>
                            </p:stCondLst>
                            <p:childTnLst>
                              <p:par>
                                <p:cTn id="41" presetID="53" presetClass="entr" presetSubtype="16" fill="hold" grpId="0" nodeType="afterEffect">
                                  <p:stCondLst>
                                    <p:cond delay="75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par>
                          <p:cTn id="53" fill="hold">
                            <p:stCondLst>
                              <p:cond delay="500"/>
                            </p:stCondLst>
                            <p:childTnLst>
                              <p:par>
                                <p:cTn id="54" presetID="53" presetClass="entr" presetSubtype="16" fill="hold" grpId="0" nodeType="afterEffect">
                                  <p:stCondLst>
                                    <p:cond delay="75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childTnLst>
                          </p:cTn>
                        </p:par>
                        <p:par>
                          <p:cTn id="59" fill="hold">
                            <p:stCondLst>
                              <p:cond delay="1750"/>
                            </p:stCondLst>
                            <p:childTnLst>
                              <p:par>
                                <p:cTn id="60" presetID="53" presetClass="entr" presetSubtype="16" fill="hold" grpId="0" nodeType="afterEffect">
                                  <p:stCondLst>
                                    <p:cond delay="75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18" grpId="0"/>
      <p:bldP spid="19" grpId="0"/>
      <p:bldP spid="20" grpId="0"/>
      <p:bldP spid="21" grpId="0"/>
      <p:bldP spid="2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689E-CD81-489C-8055-FF90FDC63BBA}"/>
              </a:ext>
            </a:extLst>
          </p:cNvPr>
          <p:cNvSpPr>
            <a:spLocks noGrp="1"/>
          </p:cNvSpPr>
          <p:nvPr>
            <p:ph type="title"/>
          </p:nvPr>
        </p:nvSpPr>
        <p:spPr>
          <a:xfrm>
            <a:off x="1035216" y="96419"/>
            <a:ext cx="10145629" cy="1325563"/>
          </a:xfrm>
        </p:spPr>
        <p:txBody>
          <a:bodyPr/>
          <a:lstStyle/>
          <a:p>
            <a:r>
              <a:rPr lang="en-GB" dirty="0"/>
              <a:t>IPv6 Addressing - </a:t>
            </a:r>
            <a:r>
              <a:rPr lang="en-GB" b="1" dirty="0"/>
              <a:t>Global and Public Addresses</a:t>
            </a:r>
            <a:endParaRPr lang="en-GB" dirty="0"/>
          </a:p>
        </p:txBody>
      </p:sp>
      <p:sp>
        <p:nvSpPr>
          <p:cNvPr id="7" name="Freeform: Shape 6">
            <a:extLst>
              <a:ext uri="{FF2B5EF4-FFF2-40B4-BE49-F238E27FC236}">
                <a16:creationId xmlns:a16="http://schemas.microsoft.com/office/drawing/2014/main" id="{7B9658F6-ABEF-4C5C-B9AB-F3CE10AB5E0F}"/>
              </a:ext>
            </a:extLst>
          </p:cNvPr>
          <p:cNvSpPr/>
          <p:nvPr/>
        </p:nvSpPr>
        <p:spPr>
          <a:xfrm>
            <a:off x="4485371" y="2319221"/>
            <a:ext cx="7417870" cy="3948765"/>
          </a:xfrm>
          <a:custGeom>
            <a:avLst/>
            <a:gdLst>
              <a:gd name="connsiteX0" fmla="*/ 658140 w 3948764"/>
              <a:gd name="connsiteY0" fmla="*/ 0 h 7417869"/>
              <a:gd name="connsiteX1" fmla="*/ 3290624 w 3948764"/>
              <a:gd name="connsiteY1" fmla="*/ 0 h 7417869"/>
              <a:gd name="connsiteX2" fmla="*/ 3948764 w 3948764"/>
              <a:gd name="connsiteY2" fmla="*/ 658140 h 7417869"/>
              <a:gd name="connsiteX3" fmla="*/ 3948764 w 3948764"/>
              <a:gd name="connsiteY3" fmla="*/ 7417869 h 7417869"/>
              <a:gd name="connsiteX4" fmla="*/ 3948764 w 3948764"/>
              <a:gd name="connsiteY4" fmla="*/ 7417869 h 7417869"/>
              <a:gd name="connsiteX5" fmla="*/ 0 w 3948764"/>
              <a:gd name="connsiteY5" fmla="*/ 7417869 h 7417869"/>
              <a:gd name="connsiteX6" fmla="*/ 0 w 3948764"/>
              <a:gd name="connsiteY6" fmla="*/ 7417869 h 7417869"/>
              <a:gd name="connsiteX7" fmla="*/ 0 w 3948764"/>
              <a:gd name="connsiteY7" fmla="*/ 658140 h 7417869"/>
              <a:gd name="connsiteX8" fmla="*/ 658140 w 3948764"/>
              <a:gd name="connsiteY8" fmla="*/ 0 h 741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8764" h="7417869">
                <a:moveTo>
                  <a:pt x="3948764" y="1236336"/>
                </a:moveTo>
                <a:lnTo>
                  <a:pt x="3948764" y="6181533"/>
                </a:lnTo>
                <a:cubicBezTo>
                  <a:pt x="3948764" y="6864343"/>
                  <a:pt x="3791908" y="7417868"/>
                  <a:pt x="3598415" y="7417868"/>
                </a:cubicBezTo>
                <a:lnTo>
                  <a:pt x="0" y="7417868"/>
                </a:lnTo>
                <a:lnTo>
                  <a:pt x="0" y="7417868"/>
                </a:lnTo>
                <a:lnTo>
                  <a:pt x="0" y="1"/>
                </a:lnTo>
                <a:lnTo>
                  <a:pt x="0" y="1"/>
                </a:lnTo>
                <a:lnTo>
                  <a:pt x="3598415" y="1"/>
                </a:lnTo>
                <a:cubicBezTo>
                  <a:pt x="3791908" y="1"/>
                  <a:pt x="3948764" y="553526"/>
                  <a:pt x="3948764" y="1236336"/>
                </a:cubicBezTo>
                <a:close/>
              </a:path>
            </a:pathLst>
          </a:custGeom>
          <a:ln>
            <a:no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9541" tIns="257533" rIns="322303" bIns="257534" numCol="1" spcCol="1270" anchor="ctr" anchorCtr="0">
            <a:noAutofit/>
          </a:bodyPr>
          <a:lstStyle/>
          <a:p>
            <a:pPr marL="285750" lvl="1" indent="-285750" algn="l" defTabSz="1511300">
              <a:lnSpc>
                <a:spcPct val="90000"/>
              </a:lnSpc>
              <a:spcBef>
                <a:spcPct val="0"/>
              </a:spcBef>
              <a:spcAft>
                <a:spcPct val="15000"/>
              </a:spcAft>
              <a:buChar char="•"/>
            </a:pPr>
            <a:r>
              <a:rPr lang="en-GB" sz="3400" kern="1200" dirty="0"/>
              <a:t>These addresses are known as global Unicast addresses and are the equivalent of the public addresses of IPv4 networks</a:t>
            </a:r>
          </a:p>
          <a:p>
            <a:pPr marL="285750" lvl="1" indent="-285750" algn="l" defTabSz="1511300">
              <a:lnSpc>
                <a:spcPct val="90000"/>
              </a:lnSpc>
              <a:spcBef>
                <a:spcPct val="0"/>
              </a:spcBef>
              <a:spcAft>
                <a:spcPct val="15000"/>
              </a:spcAft>
              <a:buChar char="•"/>
            </a:pPr>
            <a:r>
              <a:rPr lang="en-GB" sz="3400" kern="1200" dirty="0"/>
              <a:t>The Internet authorities allocate address blocks to ISPs who in turn allocate them to their customers</a:t>
            </a:r>
          </a:p>
        </p:txBody>
      </p:sp>
      <p:sp>
        <p:nvSpPr>
          <p:cNvPr id="8" name="Freeform: Shape 7">
            <a:extLst>
              <a:ext uri="{FF2B5EF4-FFF2-40B4-BE49-F238E27FC236}">
                <a16:creationId xmlns:a16="http://schemas.microsoft.com/office/drawing/2014/main" id="{BF3162F9-3B4A-4519-A565-7CAB07396BAD}"/>
              </a:ext>
            </a:extLst>
          </p:cNvPr>
          <p:cNvSpPr/>
          <p:nvPr/>
        </p:nvSpPr>
        <p:spPr>
          <a:xfrm>
            <a:off x="312821" y="1825625"/>
            <a:ext cx="4172551" cy="4935956"/>
          </a:xfrm>
          <a:custGeom>
            <a:avLst/>
            <a:gdLst>
              <a:gd name="connsiteX0" fmla="*/ 0 w 4172551"/>
              <a:gd name="connsiteY0" fmla="*/ 695439 h 4935956"/>
              <a:gd name="connsiteX1" fmla="*/ 695439 w 4172551"/>
              <a:gd name="connsiteY1" fmla="*/ 0 h 4935956"/>
              <a:gd name="connsiteX2" fmla="*/ 3477112 w 4172551"/>
              <a:gd name="connsiteY2" fmla="*/ 0 h 4935956"/>
              <a:gd name="connsiteX3" fmla="*/ 4172551 w 4172551"/>
              <a:gd name="connsiteY3" fmla="*/ 695439 h 4935956"/>
              <a:gd name="connsiteX4" fmla="*/ 4172551 w 4172551"/>
              <a:gd name="connsiteY4" fmla="*/ 4240517 h 4935956"/>
              <a:gd name="connsiteX5" fmla="*/ 3477112 w 4172551"/>
              <a:gd name="connsiteY5" fmla="*/ 4935956 h 4935956"/>
              <a:gd name="connsiteX6" fmla="*/ 695439 w 4172551"/>
              <a:gd name="connsiteY6" fmla="*/ 4935956 h 4935956"/>
              <a:gd name="connsiteX7" fmla="*/ 0 w 4172551"/>
              <a:gd name="connsiteY7" fmla="*/ 4240517 h 4935956"/>
              <a:gd name="connsiteX8" fmla="*/ 0 w 4172551"/>
              <a:gd name="connsiteY8" fmla="*/ 695439 h 493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2551" h="4935956">
                <a:moveTo>
                  <a:pt x="0" y="695439"/>
                </a:moveTo>
                <a:cubicBezTo>
                  <a:pt x="0" y="311359"/>
                  <a:pt x="311359" y="0"/>
                  <a:pt x="695439" y="0"/>
                </a:cubicBezTo>
                <a:lnTo>
                  <a:pt x="3477112" y="0"/>
                </a:lnTo>
                <a:cubicBezTo>
                  <a:pt x="3861192" y="0"/>
                  <a:pt x="4172551" y="311359"/>
                  <a:pt x="4172551" y="695439"/>
                </a:cubicBezTo>
                <a:lnTo>
                  <a:pt x="4172551" y="4240517"/>
                </a:lnTo>
                <a:cubicBezTo>
                  <a:pt x="4172551" y="4624597"/>
                  <a:pt x="3861192" y="4935956"/>
                  <a:pt x="3477112" y="4935956"/>
                </a:cubicBezTo>
                <a:lnTo>
                  <a:pt x="695439" y="4935956"/>
                </a:lnTo>
                <a:cubicBezTo>
                  <a:pt x="311359" y="4935956"/>
                  <a:pt x="0" y="4624597"/>
                  <a:pt x="0" y="4240517"/>
                </a:cubicBezTo>
                <a:lnTo>
                  <a:pt x="0" y="695439"/>
                </a:lnTo>
                <a:close/>
              </a:path>
            </a:pathLst>
          </a:custGeom>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86567" tIns="295127" rIns="386567" bIns="295127" numCol="1" spcCol="1270" anchor="ctr" anchorCtr="0">
            <a:noAutofit/>
          </a:bodyPr>
          <a:lstStyle/>
          <a:p>
            <a:pPr marL="0" lvl="0" indent="0" algn="ctr" defTabSz="2133600">
              <a:lnSpc>
                <a:spcPct val="90000"/>
              </a:lnSpc>
              <a:spcBef>
                <a:spcPct val="0"/>
              </a:spcBef>
              <a:spcAft>
                <a:spcPct val="35000"/>
              </a:spcAft>
              <a:buNone/>
            </a:pPr>
            <a:r>
              <a:rPr lang="en-GB" sz="4800" kern="1200"/>
              <a:t>Global addresses are routable on the internet and start with 2001</a:t>
            </a:r>
          </a:p>
        </p:txBody>
      </p:sp>
    </p:spTree>
    <p:extLst>
      <p:ext uri="{BB962C8B-B14F-4D97-AF65-F5344CB8AC3E}">
        <p14:creationId xmlns:p14="http://schemas.microsoft.com/office/powerpoint/2010/main" val="316949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750"/>
                            </p:stCondLst>
                            <p:childTnLst>
                              <p:par>
                                <p:cTn id="9" presetID="1" presetClass="entr" presetSubtype="0" fill="hold" nodeType="afterEffect">
                                  <p:stCondLst>
                                    <p:cond delay="100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par>
                          <p:cTn id="11" fill="hold">
                            <p:stCondLst>
                              <p:cond delay="1750"/>
                            </p:stCondLst>
                            <p:childTnLst>
                              <p:par>
                                <p:cTn id="12" presetID="1" presetClass="entr" presetSubtype="0" fill="hold" nodeType="afterEffect">
                                  <p:stCondLst>
                                    <p:cond delay="150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5FE1-CBC8-4D54-820E-A9489165EDBB}"/>
              </a:ext>
            </a:extLst>
          </p:cNvPr>
          <p:cNvSpPr>
            <a:spLocks noGrp="1"/>
          </p:cNvSpPr>
          <p:nvPr>
            <p:ph type="title"/>
          </p:nvPr>
        </p:nvSpPr>
        <p:spPr/>
        <p:txBody>
          <a:bodyPr/>
          <a:lstStyle/>
          <a:p>
            <a:r>
              <a:rPr lang="en-GB" dirty="0"/>
              <a:t>IPv6 Addresses - Internal Addresses</a:t>
            </a:r>
          </a:p>
        </p:txBody>
      </p:sp>
      <p:sp>
        <p:nvSpPr>
          <p:cNvPr id="7" name="Oval 6">
            <a:extLst>
              <a:ext uri="{FF2B5EF4-FFF2-40B4-BE49-F238E27FC236}">
                <a16:creationId xmlns:a16="http://schemas.microsoft.com/office/drawing/2014/main" id="{65EA1A25-044C-417C-A2EA-D5C830078561}"/>
              </a:ext>
            </a:extLst>
          </p:cNvPr>
          <p:cNvSpPr/>
          <p:nvPr/>
        </p:nvSpPr>
        <p:spPr>
          <a:xfrm>
            <a:off x="320655" y="2352391"/>
            <a:ext cx="3383479" cy="3384000"/>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8110" tIns="0" rIns="1040118" bIns="0" numCol="1" spcCol="1270" anchor="ctr" anchorCtr="0">
            <a:noAutofit/>
          </a:bodyPr>
          <a:lstStyle/>
          <a:p>
            <a:pPr marL="0" lvl="0" indent="0" algn="ctr" defTabSz="1377950">
              <a:lnSpc>
                <a:spcPct val="90000"/>
              </a:lnSpc>
              <a:spcBef>
                <a:spcPct val="0"/>
              </a:spcBef>
              <a:spcAft>
                <a:spcPct val="35000"/>
              </a:spcAft>
              <a:buNone/>
            </a:pPr>
            <a:endParaRPr lang="en-GB" sz="3100" kern="1200" dirty="0"/>
          </a:p>
        </p:txBody>
      </p:sp>
      <p:sp>
        <p:nvSpPr>
          <p:cNvPr id="9" name="Freeform: Shape 8">
            <a:extLst>
              <a:ext uri="{FF2B5EF4-FFF2-40B4-BE49-F238E27FC236}">
                <a16:creationId xmlns:a16="http://schemas.microsoft.com/office/drawing/2014/main" id="{8F026B94-156A-45F7-8D09-40DF6B6ECF2C}"/>
              </a:ext>
            </a:extLst>
          </p:cNvPr>
          <p:cNvSpPr/>
          <p:nvPr/>
        </p:nvSpPr>
        <p:spPr>
          <a:xfrm>
            <a:off x="4276700" y="1690688"/>
            <a:ext cx="3383479" cy="3902931"/>
          </a:xfrm>
          <a:custGeom>
            <a:avLst/>
            <a:gdLst>
              <a:gd name="connsiteX0" fmla="*/ 202056 w 3383479"/>
              <a:gd name="connsiteY0" fmla="*/ 0 h 2525695"/>
              <a:gd name="connsiteX1" fmla="*/ 3181423 w 3383479"/>
              <a:gd name="connsiteY1" fmla="*/ 0 h 2525695"/>
              <a:gd name="connsiteX2" fmla="*/ 3383479 w 3383479"/>
              <a:gd name="connsiteY2" fmla="*/ 202056 h 2525695"/>
              <a:gd name="connsiteX3" fmla="*/ 3383479 w 3383479"/>
              <a:gd name="connsiteY3" fmla="*/ 2525695 h 2525695"/>
              <a:gd name="connsiteX4" fmla="*/ 3383479 w 3383479"/>
              <a:gd name="connsiteY4" fmla="*/ 2525695 h 2525695"/>
              <a:gd name="connsiteX5" fmla="*/ 0 w 3383479"/>
              <a:gd name="connsiteY5" fmla="*/ 2525695 h 2525695"/>
              <a:gd name="connsiteX6" fmla="*/ 0 w 3383479"/>
              <a:gd name="connsiteY6" fmla="*/ 2525695 h 2525695"/>
              <a:gd name="connsiteX7" fmla="*/ 0 w 3383479"/>
              <a:gd name="connsiteY7" fmla="*/ 202056 h 2525695"/>
              <a:gd name="connsiteX8" fmla="*/ 202056 w 3383479"/>
              <a:gd name="connsiteY8" fmla="*/ 0 h 252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3479" h="2525695">
                <a:moveTo>
                  <a:pt x="202056" y="0"/>
                </a:moveTo>
                <a:lnTo>
                  <a:pt x="3181423" y="0"/>
                </a:lnTo>
                <a:cubicBezTo>
                  <a:pt x="3293015" y="0"/>
                  <a:pt x="3383479" y="90464"/>
                  <a:pt x="3383479" y="202056"/>
                </a:cubicBezTo>
                <a:lnTo>
                  <a:pt x="3383479" y="2525695"/>
                </a:lnTo>
                <a:lnTo>
                  <a:pt x="3383479" y="2525695"/>
                </a:lnTo>
                <a:lnTo>
                  <a:pt x="0" y="2525695"/>
                </a:lnTo>
                <a:lnTo>
                  <a:pt x="0" y="2525695"/>
                </a:lnTo>
                <a:lnTo>
                  <a:pt x="0" y="202056"/>
                </a:lnTo>
                <a:cubicBezTo>
                  <a:pt x="0" y="90464"/>
                  <a:pt x="90464" y="0"/>
                  <a:pt x="202056"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230" tIns="116330" rIns="78230" bIns="19050" numCol="1" spcCol="1270" anchor="t" anchorCtr="0">
            <a:noAutofit/>
          </a:bodyPr>
          <a:lstStyle/>
          <a:p>
            <a:pPr marL="0" lvl="1" algn="l" defTabSz="666750">
              <a:lnSpc>
                <a:spcPct val="90000"/>
              </a:lnSpc>
              <a:spcBef>
                <a:spcPct val="0"/>
              </a:spcBef>
              <a:spcAft>
                <a:spcPct val="15000"/>
              </a:spcAft>
            </a:pPr>
            <a:r>
              <a:rPr lang="en-GB" kern="1200" dirty="0"/>
              <a:t>Start with </a:t>
            </a:r>
            <a:r>
              <a:rPr lang="en-GB" i="1" kern="1200" dirty="0"/>
              <a:t>fe80</a:t>
            </a:r>
          </a:p>
          <a:p>
            <a:pPr marL="0" lvl="1" algn="l" defTabSz="666750">
              <a:lnSpc>
                <a:spcPct val="90000"/>
              </a:lnSpc>
              <a:spcBef>
                <a:spcPct val="0"/>
              </a:spcBef>
              <a:spcAft>
                <a:spcPct val="15000"/>
              </a:spcAft>
            </a:pPr>
            <a:endParaRPr lang="en-GB" kern="1200" dirty="0"/>
          </a:p>
          <a:p>
            <a:pPr marL="0" lvl="1" algn="l" defTabSz="666750">
              <a:lnSpc>
                <a:spcPct val="90000"/>
              </a:lnSpc>
              <a:spcBef>
                <a:spcPct val="0"/>
              </a:spcBef>
              <a:spcAft>
                <a:spcPct val="15000"/>
              </a:spcAft>
            </a:pPr>
            <a:r>
              <a:rPr lang="en-GB" kern="1200" dirty="0"/>
              <a:t>Restricted to a link and are not routed on the Internal network or the Internet</a:t>
            </a:r>
          </a:p>
          <a:p>
            <a:pPr marL="0" lvl="1" algn="l" defTabSz="666750">
              <a:lnSpc>
                <a:spcPct val="90000"/>
              </a:lnSpc>
              <a:spcBef>
                <a:spcPct val="0"/>
              </a:spcBef>
              <a:spcAft>
                <a:spcPct val="15000"/>
              </a:spcAft>
            </a:pPr>
            <a:endParaRPr lang="en-GB" kern="1200" dirty="0"/>
          </a:p>
          <a:p>
            <a:pPr marL="0" lvl="1" algn="l" defTabSz="666750">
              <a:lnSpc>
                <a:spcPct val="90000"/>
              </a:lnSpc>
              <a:spcBef>
                <a:spcPct val="0"/>
              </a:spcBef>
              <a:spcAft>
                <a:spcPct val="15000"/>
              </a:spcAft>
            </a:pPr>
            <a:r>
              <a:rPr lang="en-GB" kern="1200" dirty="0"/>
              <a:t>Link Local addresses are self assigned i.e. they do not require a DHCP server</a:t>
            </a:r>
          </a:p>
          <a:p>
            <a:pPr marL="0" lvl="1" algn="l" defTabSz="666750">
              <a:lnSpc>
                <a:spcPct val="90000"/>
              </a:lnSpc>
              <a:spcBef>
                <a:spcPct val="0"/>
              </a:spcBef>
              <a:spcAft>
                <a:spcPct val="15000"/>
              </a:spcAft>
            </a:pPr>
            <a:endParaRPr lang="en-GB" kern="1200" dirty="0"/>
          </a:p>
          <a:p>
            <a:pPr marL="0" lvl="1" algn="l" defTabSz="666750">
              <a:lnSpc>
                <a:spcPct val="90000"/>
              </a:lnSpc>
              <a:spcBef>
                <a:spcPct val="0"/>
              </a:spcBef>
              <a:spcAft>
                <a:spcPct val="15000"/>
              </a:spcAft>
            </a:pPr>
            <a:r>
              <a:rPr lang="en-GB" kern="1200" dirty="0"/>
              <a:t>A link local address is required on every IP6 interface even if no routing is present</a:t>
            </a:r>
          </a:p>
        </p:txBody>
      </p:sp>
      <p:sp>
        <p:nvSpPr>
          <p:cNvPr id="10" name="Freeform: Shape 9">
            <a:extLst>
              <a:ext uri="{FF2B5EF4-FFF2-40B4-BE49-F238E27FC236}">
                <a16:creationId xmlns:a16="http://schemas.microsoft.com/office/drawing/2014/main" id="{9D605EED-6DF9-4A9C-9240-B62EF1B5B958}"/>
              </a:ext>
            </a:extLst>
          </p:cNvPr>
          <p:cNvSpPr/>
          <p:nvPr/>
        </p:nvSpPr>
        <p:spPr>
          <a:xfrm>
            <a:off x="4276700" y="5593620"/>
            <a:ext cx="3383479" cy="1086049"/>
          </a:xfrm>
          <a:custGeom>
            <a:avLst/>
            <a:gdLst>
              <a:gd name="connsiteX0" fmla="*/ 0 w 3383479"/>
              <a:gd name="connsiteY0" fmla="*/ 0 h 1086049"/>
              <a:gd name="connsiteX1" fmla="*/ 3383479 w 3383479"/>
              <a:gd name="connsiteY1" fmla="*/ 0 h 1086049"/>
              <a:gd name="connsiteX2" fmla="*/ 3383479 w 3383479"/>
              <a:gd name="connsiteY2" fmla="*/ 1086049 h 1086049"/>
              <a:gd name="connsiteX3" fmla="*/ 0 w 3383479"/>
              <a:gd name="connsiteY3" fmla="*/ 1086049 h 1086049"/>
              <a:gd name="connsiteX4" fmla="*/ 0 w 3383479"/>
              <a:gd name="connsiteY4" fmla="*/ 0 h 1086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3479" h="1086049">
                <a:moveTo>
                  <a:pt x="0" y="0"/>
                </a:moveTo>
                <a:lnTo>
                  <a:pt x="3383479" y="0"/>
                </a:lnTo>
                <a:lnTo>
                  <a:pt x="3383479" y="1086049"/>
                </a:lnTo>
                <a:lnTo>
                  <a:pt x="0" y="1086049"/>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8110" tIns="0" rIns="1040118" bIns="0" numCol="1" spcCol="1270" anchor="ctr" anchorCtr="0">
            <a:noAutofit/>
          </a:bodyPr>
          <a:lstStyle/>
          <a:p>
            <a:pPr marL="0" lvl="0" indent="0" algn="l" defTabSz="1377950">
              <a:lnSpc>
                <a:spcPct val="90000"/>
              </a:lnSpc>
              <a:spcBef>
                <a:spcPct val="0"/>
              </a:spcBef>
              <a:spcAft>
                <a:spcPct val="35000"/>
              </a:spcAft>
              <a:buNone/>
            </a:pPr>
            <a:r>
              <a:rPr lang="en-GB" sz="3200" b="1" kern="1200" dirty="0"/>
              <a:t>Link Local</a:t>
            </a:r>
          </a:p>
        </p:txBody>
      </p:sp>
      <p:sp>
        <p:nvSpPr>
          <p:cNvPr id="12" name="Freeform: Shape 11">
            <a:extLst>
              <a:ext uri="{FF2B5EF4-FFF2-40B4-BE49-F238E27FC236}">
                <a16:creationId xmlns:a16="http://schemas.microsoft.com/office/drawing/2014/main" id="{AA59859B-9565-4502-B630-C8605CAAB5AD}"/>
              </a:ext>
            </a:extLst>
          </p:cNvPr>
          <p:cNvSpPr/>
          <p:nvPr/>
        </p:nvSpPr>
        <p:spPr>
          <a:xfrm>
            <a:off x="8232745" y="1690689"/>
            <a:ext cx="3383479" cy="3913486"/>
          </a:xfrm>
          <a:custGeom>
            <a:avLst/>
            <a:gdLst>
              <a:gd name="connsiteX0" fmla="*/ 202056 w 3383479"/>
              <a:gd name="connsiteY0" fmla="*/ 0 h 2525695"/>
              <a:gd name="connsiteX1" fmla="*/ 3181423 w 3383479"/>
              <a:gd name="connsiteY1" fmla="*/ 0 h 2525695"/>
              <a:gd name="connsiteX2" fmla="*/ 3383479 w 3383479"/>
              <a:gd name="connsiteY2" fmla="*/ 202056 h 2525695"/>
              <a:gd name="connsiteX3" fmla="*/ 3383479 w 3383479"/>
              <a:gd name="connsiteY3" fmla="*/ 2525695 h 2525695"/>
              <a:gd name="connsiteX4" fmla="*/ 3383479 w 3383479"/>
              <a:gd name="connsiteY4" fmla="*/ 2525695 h 2525695"/>
              <a:gd name="connsiteX5" fmla="*/ 0 w 3383479"/>
              <a:gd name="connsiteY5" fmla="*/ 2525695 h 2525695"/>
              <a:gd name="connsiteX6" fmla="*/ 0 w 3383479"/>
              <a:gd name="connsiteY6" fmla="*/ 2525695 h 2525695"/>
              <a:gd name="connsiteX7" fmla="*/ 0 w 3383479"/>
              <a:gd name="connsiteY7" fmla="*/ 202056 h 2525695"/>
              <a:gd name="connsiteX8" fmla="*/ 202056 w 3383479"/>
              <a:gd name="connsiteY8" fmla="*/ 0 h 252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3479" h="2525695">
                <a:moveTo>
                  <a:pt x="202056" y="0"/>
                </a:moveTo>
                <a:lnTo>
                  <a:pt x="3181423" y="0"/>
                </a:lnTo>
                <a:cubicBezTo>
                  <a:pt x="3293015" y="0"/>
                  <a:pt x="3383479" y="90464"/>
                  <a:pt x="3383479" y="202056"/>
                </a:cubicBezTo>
                <a:lnTo>
                  <a:pt x="3383479" y="2525695"/>
                </a:lnTo>
                <a:lnTo>
                  <a:pt x="3383479" y="2525695"/>
                </a:lnTo>
                <a:lnTo>
                  <a:pt x="0" y="2525695"/>
                </a:lnTo>
                <a:lnTo>
                  <a:pt x="0" y="2525695"/>
                </a:lnTo>
                <a:lnTo>
                  <a:pt x="0" y="202056"/>
                </a:lnTo>
                <a:cubicBezTo>
                  <a:pt x="0" y="90464"/>
                  <a:pt x="90464" y="0"/>
                  <a:pt x="202056"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8230" tIns="116330" rIns="78230" bIns="19050" numCol="1" spcCol="1270" anchor="t" anchorCtr="0">
            <a:noAutofit/>
          </a:bodyPr>
          <a:lstStyle/>
          <a:p>
            <a:pPr marL="0" lvl="1" algn="l" defTabSz="666750">
              <a:lnSpc>
                <a:spcPct val="90000"/>
              </a:lnSpc>
              <a:spcBef>
                <a:spcPct val="0"/>
              </a:spcBef>
              <a:spcAft>
                <a:spcPct val="15000"/>
              </a:spcAft>
            </a:pPr>
            <a:r>
              <a:rPr lang="en-GB" kern="1200" dirty="0"/>
              <a:t>Meant to be used inside an internal network</a:t>
            </a:r>
          </a:p>
          <a:p>
            <a:pPr marL="0" lvl="1" algn="l" defTabSz="666750">
              <a:lnSpc>
                <a:spcPct val="90000"/>
              </a:lnSpc>
              <a:spcBef>
                <a:spcPct val="0"/>
              </a:spcBef>
              <a:spcAft>
                <a:spcPct val="15000"/>
              </a:spcAft>
            </a:pPr>
            <a:endParaRPr lang="en-GB" kern="1200" dirty="0"/>
          </a:p>
          <a:p>
            <a:pPr marL="0" lvl="1" algn="l" defTabSz="666750">
              <a:lnSpc>
                <a:spcPct val="90000"/>
              </a:lnSpc>
              <a:spcBef>
                <a:spcPct val="0"/>
              </a:spcBef>
              <a:spcAft>
                <a:spcPct val="15000"/>
              </a:spcAft>
            </a:pPr>
            <a:r>
              <a:rPr lang="en-GB" kern="1200" dirty="0"/>
              <a:t>They are routed on the Internal network but not routed on the Internet</a:t>
            </a:r>
          </a:p>
          <a:p>
            <a:pPr marL="0" lvl="1" algn="l" defTabSz="666750">
              <a:lnSpc>
                <a:spcPct val="90000"/>
              </a:lnSpc>
              <a:spcBef>
                <a:spcPct val="0"/>
              </a:spcBef>
              <a:spcAft>
                <a:spcPct val="15000"/>
              </a:spcAft>
            </a:pPr>
            <a:endParaRPr lang="en-GB" kern="1200" dirty="0"/>
          </a:p>
          <a:p>
            <a:pPr marL="0" lvl="1" algn="l" defTabSz="666750">
              <a:lnSpc>
                <a:spcPct val="90000"/>
              </a:lnSpc>
              <a:spcBef>
                <a:spcPct val="0"/>
              </a:spcBef>
              <a:spcAft>
                <a:spcPct val="15000"/>
              </a:spcAft>
            </a:pPr>
            <a:r>
              <a:rPr lang="en-GB" kern="1200" dirty="0"/>
              <a:t>The address space is divided into two /8 spaces: fc00::/8 for globally assigned addressing, and fd00::/8 for locally assigned addressing</a:t>
            </a:r>
          </a:p>
          <a:p>
            <a:pPr marL="0" lvl="1" algn="l" defTabSz="666750">
              <a:lnSpc>
                <a:spcPct val="90000"/>
              </a:lnSpc>
              <a:spcBef>
                <a:spcPct val="0"/>
              </a:spcBef>
              <a:spcAft>
                <a:spcPct val="15000"/>
              </a:spcAft>
            </a:pPr>
            <a:endParaRPr lang="en-GB" kern="1200" dirty="0"/>
          </a:p>
          <a:p>
            <a:pPr marL="0" lvl="1" algn="l" defTabSz="666750">
              <a:lnSpc>
                <a:spcPct val="90000"/>
              </a:lnSpc>
              <a:spcBef>
                <a:spcPct val="0"/>
              </a:spcBef>
              <a:spcAft>
                <a:spcPct val="15000"/>
              </a:spcAft>
            </a:pPr>
            <a:r>
              <a:rPr lang="en-GB" kern="1200" dirty="0"/>
              <a:t>For manually assignment by an organisation use the fd00 prefix</a:t>
            </a:r>
          </a:p>
        </p:txBody>
      </p:sp>
      <p:sp>
        <p:nvSpPr>
          <p:cNvPr id="13" name="Freeform: Shape 12">
            <a:extLst>
              <a:ext uri="{FF2B5EF4-FFF2-40B4-BE49-F238E27FC236}">
                <a16:creationId xmlns:a16="http://schemas.microsoft.com/office/drawing/2014/main" id="{32567C32-D5AF-4051-A0D5-2DFAEB3F8E17}"/>
              </a:ext>
            </a:extLst>
          </p:cNvPr>
          <p:cNvSpPr/>
          <p:nvPr/>
        </p:nvSpPr>
        <p:spPr>
          <a:xfrm>
            <a:off x="8232744" y="5604175"/>
            <a:ext cx="3383479" cy="1086049"/>
          </a:xfrm>
          <a:custGeom>
            <a:avLst/>
            <a:gdLst>
              <a:gd name="connsiteX0" fmla="*/ 0 w 3383479"/>
              <a:gd name="connsiteY0" fmla="*/ 0 h 1086049"/>
              <a:gd name="connsiteX1" fmla="*/ 3383479 w 3383479"/>
              <a:gd name="connsiteY1" fmla="*/ 0 h 1086049"/>
              <a:gd name="connsiteX2" fmla="*/ 3383479 w 3383479"/>
              <a:gd name="connsiteY2" fmla="*/ 1086049 h 1086049"/>
              <a:gd name="connsiteX3" fmla="*/ 0 w 3383479"/>
              <a:gd name="connsiteY3" fmla="*/ 1086049 h 1086049"/>
              <a:gd name="connsiteX4" fmla="*/ 0 w 3383479"/>
              <a:gd name="connsiteY4" fmla="*/ 0 h 1086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3479" h="1086049">
                <a:moveTo>
                  <a:pt x="0" y="0"/>
                </a:moveTo>
                <a:lnTo>
                  <a:pt x="3383479" y="0"/>
                </a:lnTo>
                <a:lnTo>
                  <a:pt x="3383479" y="1086049"/>
                </a:lnTo>
                <a:lnTo>
                  <a:pt x="0" y="1086049"/>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8110" tIns="0" rIns="1040118" bIns="0" numCol="1" spcCol="1270" anchor="ctr" anchorCtr="0">
            <a:noAutofit/>
          </a:bodyPr>
          <a:lstStyle/>
          <a:p>
            <a:pPr marL="0" lvl="0" indent="0" algn="l" defTabSz="1377950">
              <a:lnSpc>
                <a:spcPct val="90000"/>
              </a:lnSpc>
              <a:spcBef>
                <a:spcPct val="0"/>
              </a:spcBef>
              <a:spcAft>
                <a:spcPct val="35000"/>
              </a:spcAft>
              <a:buNone/>
            </a:pPr>
            <a:r>
              <a:rPr lang="en-GB" sz="3200" b="1" kern="1200" dirty="0"/>
              <a:t>Unique</a:t>
            </a:r>
            <a:r>
              <a:rPr lang="en-GB" sz="3600" b="1" kern="1200" dirty="0"/>
              <a:t> Local</a:t>
            </a:r>
          </a:p>
        </p:txBody>
      </p:sp>
      <p:sp>
        <p:nvSpPr>
          <p:cNvPr id="15" name="TextBox 14">
            <a:extLst>
              <a:ext uri="{FF2B5EF4-FFF2-40B4-BE49-F238E27FC236}">
                <a16:creationId xmlns:a16="http://schemas.microsoft.com/office/drawing/2014/main" id="{8F7F024D-3C5D-4DB6-8CD5-D8DA72C1EEBB}"/>
              </a:ext>
            </a:extLst>
          </p:cNvPr>
          <p:cNvSpPr txBox="1"/>
          <p:nvPr/>
        </p:nvSpPr>
        <p:spPr>
          <a:xfrm>
            <a:off x="604953" y="3074895"/>
            <a:ext cx="2903525" cy="1938992"/>
          </a:xfrm>
          <a:prstGeom prst="rect">
            <a:avLst/>
          </a:prstGeom>
          <a:noFill/>
        </p:spPr>
        <p:txBody>
          <a:bodyPr wrap="square" rtlCol="0">
            <a:spAutoFit/>
          </a:bodyPr>
          <a:lstStyle/>
          <a:p>
            <a:pPr algn="ctr"/>
            <a:r>
              <a:rPr lang="en-GB" sz="4000" dirty="0">
                <a:solidFill>
                  <a:schemeClr val="bg1"/>
                </a:solidFill>
              </a:rPr>
              <a:t>Two Internal Address Types</a:t>
            </a:r>
          </a:p>
        </p:txBody>
      </p:sp>
      <p:grpSp>
        <p:nvGrpSpPr>
          <p:cNvPr id="20" name="Group 19">
            <a:extLst>
              <a:ext uri="{FF2B5EF4-FFF2-40B4-BE49-F238E27FC236}">
                <a16:creationId xmlns:a16="http://schemas.microsoft.com/office/drawing/2014/main" id="{DAD7F558-3EF3-46E8-B589-4EF140995030}"/>
              </a:ext>
            </a:extLst>
          </p:cNvPr>
          <p:cNvGrpSpPr/>
          <p:nvPr/>
        </p:nvGrpSpPr>
        <p:grpSpPr>
          <a:xfrm>
            <a:off x="6901834" y="5673783"/>
            <a:ext cx="1184217" cy="1184217"/>
            <a:chOff x="6901834" y="5673783"/>
            <a:chExt cx="1184217" cy="1184217"/>
          </a:xfrm>
        </p:grpSpPr>
        <p:sp>
          <p:nvSpPr>
            <p:cNvPr id="11" name="Oval 10">
              <a:extLst>
                <a:ext uri="{FF2B5EF4-FFF2-40B4-BE49-F238E27FC236}">
                  <a16:creationId xmlns:a16="http://schemas.microsoft.com/office/drawing/2014/main" id="{9F606EB6-7F25-4E97-942D-299F63A4D1D0}"/>
                </a:ext>
              </a:extLst>
            </p:cNvPr>
            <p:cNvSpPr/>
            <p:nvPr/>
          </p:nvSpPr>
          <p:spPr>
            <a:xfrm>
              <a:off x="6901834" y="5673783"/>
              <a:ext cx="1184217" cy="1184217"/>
            </a:xfrm>
            <a:prstGeom prst="ellipse">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pic>
          <p:nvPicPr>
            <p:cNvPr id="17" name="Graphic 16" descr="Link">
              <a:extLst>
                <a:ext uri="{FF2B5EF4-FFF2-40B4-BE49-F238E27FC236}">
                  <a16:creationId xmlns:a16="http://schemas.microsoft.com/office/drawing/2014/main" id="{32C5BF2A-1F09-45F2-B9CF-A1E411621B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039160" y="5845432"/>
              <a:ext cx="914400" cy="914400"/>
            </a:xfrm>
            <a:prstGeom prst="rect">
              <a:avLst/>
            </a:prstGeom>
          </p:spPr>
        </p:pic>
      </p:grpSp>
      <p:grpSp>
        <p:nvGrpSpPr>
          <p:cNvPr id="21" name="Group 20">
            <a:extLst>
              <a:ext uri="{FF2B5EF4-FFF2-40B4-BE49-F238E27FC236}">
                <a16:creationId xmlns:a16="http://schemas.microsoft.com/office/drawing/2014/main" id="{CABCAA99-21E3-44B5-BC32-885D1BA3627F}"/>
              </a:ext>
            </a:extLst>
          </p:cNvPr>
          <p:cNvGrpSpPr/>
          <p:nvPr/>
        </p:nvGrpSpPr>
        <p:grpSpPr>
          <a:xfrm>
            <a:off x="10996325" y="5673783"/>
            <a:ext cx="1184217" cy="1184217"/>
            <a:chOff x="10996325" y="5700838"/>
            <a:chExt cx="1184217" cy="1184217"/>
          </a:xfrm>
        </p:grpSpPr>
        <p:sp>
          <p:nvSpPr>
            <p:cNvPr id="14" name="Oval 13">
              <a:extLst>
                <a:ext uri="{FF2B5EF4-FFF2-40B4-BE49-F238E27FC236}">
                  <a16:creationId xmlns:a16="http://schemas.microsoft.com/office/drawing/2014/main" id="{190A41E4-C12B-45B0-B3CF-59D980C1C95A}"/>
                </a:ext>
              </a:extLst>
            </p:cNvPr>
            <p:cNvSpPr/>
            <p:nvPr/>
          </p:nvSpPr>
          <p:spPr>
            <a:xfrm>
              <a:off x="10996325" y="5700838"/>
              <a:ext cx="1184217" cy="1184217"/>
            </a:xfrm>
            <a:prstGeom prst="ellipse">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pic>
          <p:nvPicPr>
            <p:cNvPr id="19" name="Graphic 18" descr="Social network">
              <a:extLst>
                <a:ext uri="{FF2B5EF4-FFF2-40B4-BE49-F238E27FC236}">
                  <a16:creationId xmlns:a16="http://schemas.microsoft.com/office/drawing/2014/main" id="{6B7AB6F0-2101-4504-9394-367573CD343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1159023" y="5835317"/>
              <a:ext cx="914400" cy="914400"/>
            </a:xfrm>
            <a:prstGeom prst="rect">
              <a:avLst/>
            </a:prstGeom>
          </p:spPr>
        </p:pic>
      </p:grpSp>
    </p:spTree>
    <p:extLst>
      <p:ext uri="{BB962C8B-B14F-4D97-AF65-F5344CB8AC3E}">
        <p14:creationId xmlns:p14="http://schemas.microsoft.com/office/powerpoint/2010/main" val="3224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0F446-1006-46A1-AAE2-DB93769AC828}"/>
              </a:ext>
            </a:extLst>
          </p:cNvPr>
          <p:cNvSpPr>
            <a:spLocks noGrp="1"/>
          </p:cNvSpPr>
          <p:nvPr>
            <p:ph type="title"/>
          </p:nvPr>
        </p:nvSpPr>
        <p:spPr/>
        <p:txBody>
          <a:bodyPr/>
          <a:lstStyle/>
          <a:p>
            <a:r>
              <a:rPr lang="en-GB" dirty="0"/>
              <a:t>Using IPv6 Addresses in URLs</a:t>
            </a:r>
          </a:p>
        </p:txBody>
      </p:sp>
      <p:sp>
        <p:nvSpPr>
          <p:cNvPr id="3" name="Content Placeholder 2">
            <a:extLst>
              <a:ext uri="{FF2B5EF4-FFF2-40B4-BE49-F238E27FC236}">
                <a16:creationId xmlns:a16="http://schemas.microsoft.com/office/drawing/2014/main" id="{CD880A8B-ADE9-4E87-9198-549C3D878E31}"/>
              </a:ext>
            </a:extLst>
          </p:cNvPr>
          <p:cNvSpPr>
            <a:spLocks noGrp="1"/>
          </p:cNvSpPr>
          <p:nvPr>
            <p:ph idx="1"/>
          </p:nvPr>
        </p:nvSpPr>
        <p:spPr/>
        <p:txBody>
          <a:bodyPr/>
          <a:lstStyle/>
          <a:p>
            <a:r>
              <a:rPr lang="en-GB" dirty="0"/>
              <a:t>On IPv4 networks you can access a network resource e.g. a web page using the format http://192.168.1.21/webpage</a:t>
            </a:r>
          </a:p>
          <a:p>
            <a:endParaRPr lang="en-GB" dirty="0"/>
          </a:p>
          <a:p>
            <a:r>
              <a:rPr lang="en-GB" dirty="0"/>
              <a:t>URL’s don’t recognise colons</a:t>
            </a:r>
          </a:p>
          <a:p>
            <a:endParaRPr lang="en-GB" dirty="0"/>
          </a:p>
          <a:p>
            <a:r>
              <a:rPr lang="en-GB" dirty="0"/>
              <a:t>IPv6 addresses contain a colon as separator and so must be enclosed in square brackets</a:t>
            </a:r>
          </a:p>
          <a:p>
            <a:endParaRPr lang="en-GB" dirty="0"/>
          </a:p>
          <a:p>
            <a:r>
              <a:rPr lang="en-GB" dirty="0"/>
              <a:t>http://[IPv6 address]/webpage</a:t>
            </a:r>
          </a:p>
          <a:p>
            <a:endParaRPr lang="en-GB" dirty="0"/>
          </a:p>
        </p:txBody>
      </p:sp>
    </p:spTree>
    <p:extLst>
      <p:ext uri="{BB962C8B-B14F-4D97-AF65-F5344CB8AC3E}">
        <p14:creationId xmlns:p14="http://schemas.microsoft.com/office/powerpoint/2010/main" val="171760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par>
                          <p:cTn id="17" fill="hold">
                            <p:stCondLst>
                              <p:cond delay="500"/>
                            </p:stCondLst>
                            <p:childTnLst>
                              <p:par>
                                <p:cTn id="18" presetID="27" presetClass="emph" presetSubtype="0" fill="remove" grpId="1" nodeType="afterEffect">
                                  <p:stCondLst>
                                    <p:cond delay="0"/>
                                  </p:stCondLst>
                                  <p:childTnLst>
                                    <p:animClr clrSpc="rgb" dir="cw">
                                      <p:cBhvr override="childStyle">
                                        <p:cTn id="19" dur="1000" autoRev="1" fill="remove"/>
                                        <p:tgtEl>
                                          <p:spTgt spid="3">
                                            <p:txEl>
                                              <p:pRg st="2" end="2"/>
                                            </p:txEl>
                                          </p:spTgt>
                                        </p:tgtEl>
                                        <p:attrNameLst>
                                          <p:attrName>style.color</p:attrName>
                                        </p:attrNameLst>
                                      </p:cBhvr>
                                      <p:to>
                                        <a:srgbClr val="FF0000"/>
                                      </p:to>
                                    </p:animClr>
                                    <p:animClr clrSpc="rgb" dir="cw">
                                      <p:cBhvr>
                                        <p:cTn id="20" dur="1000" autoRev="1" fill="remove"/>
                                        <p:tgtEl>
                                          <p:spTgt spid="3">
                                            <p:txEl>
                                              <p:pRg st="2" end="2"/>
                                            </p:txEl>
                                          </p:spTgt>
                                        </p:tgtEl>
                                        <p:attrNameLst>
                                          <p:attrName>fillcolor</p:attrName>
                                        </p:attrNameLst>
                                      </p:cBhvr>
                                      <p:to>
                                        <a:srgbClr val="FF0000"/>
                                      </p:to>
                                    </p:animClr>
                                    <p:set>
                                      <p:cBhvr>
                                        <p:cTn id="21" dur="1000" autoRev="1" fill="remove"/>
                                        <p:tgtEl>
                                          <p:spTgt spid="3">
                                            <p:txEl>
                                              <p:pRg st="2" end="2"/>
                                            </p:txEl>
                                          </p:spTgt>
                                        </p:tgtEl>
                                        <p:attrNameLst>
                                          <p:attrName>fill.type</p:attrName>
                                        </p:attrNameLst>
                                      </p:cBhvr>
                                      <p:to>
                                        <p:strVal val="solid"/>
                                      </p:to>
                                    </p:set>
                                    <p:set>
                                      <p:cBhvr>
                                        <p:cTn id="22" dur="1000" autoRev="1" fill="remove"/>
                                        <p:tgtEl>
                                          <p:spTgt spid="3">
                                            <p:txEl>
                                              <p:pRg st="2" end="2"/>
                                            </p:txEl>
                                          </p:spTgt>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p:cTn id="34"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D023B-A902-44B5-85C6-877A891F60AF}"/>
              </a:ext>
            </a:extLst>
          </p:cNvPr>
          <p:cNvSpPr>
            <a:spLocks noGrp="1"/>
          </p:cNvSpPr>
          <p:nvPr>
            <p:ph type="title"/>
          </p:nvPr>
        </p:nvSpPr>
        <p:spPr/>
        <p:txBody>
          <a:bodyPr/>
          <a:lstStyle/>
          <a:p>
            <a:r>
              <a:rPr lang="en-GB" dirty="0"/>
              <a:t>IPv6 Loop Back</a:t>
            </a:r>
          </a:p>
        </p:txBody>
      </p:sp>
      <p:sp>
        <p:nvSpPr>
          <p:cNvPr id="3" name="Content Placeholder 2">
            <a:extLst>
              <a:ext uri="{FF2B5EF4-FFF2-40B4-BE49-F238E27FC236}">
                <a16:creationId xmlns:a16="http://schemas.microsoft.com/office/drawing/2014/main" id="{1DEF7EAC-1126-43BE-88C8-1E539451912C}"/>
              </a:ext>
            </a:extLst>
          </p:cNvPr>
          <p:cNvSpPr>
            <a:spLocks noGrp="1"/>
          </p:cNvSpPr>
          <p:nvPr>
            <p:ph idx="1"/>
          </p:nvPr>
        </p:nvSpPr>
        <p:spPr>
          <a:xfrm>
            <a:off x="312821" y="1825625"/>
            <a:ext cx="11590421" cy="3470275"/>
          </a:xfrm>
        </p:spPr>
        <p:txBody>
          <a:bodyPr>
            <a:normAutofit/>
          </a:bodyPr>
          <a:lstStyle/>
          <a:p>
            <a:endParaRPr lang="en-GB" sz="4000" dirty="0"/>
          </a:p>
          <a:p>
            <a:pPr marL="0" indent="0">
              <a:buNone/>
            </a:pPr>
            <a:r>
              <a:rPr lang="en-GB" sz="4000" dirty="0"/>
              <a:t>The IPv6 loopback address is ::1. You can ping it as follows:</a:t>
            </a:r>
          </a:p>
          <a:p>
            <a:pPr marL="0" indent="0">
              <a:buNone/>
            </a:pPr>
            <a:endParaRPr lang="en-GB" sz="4000" dirty="0"/>
          </a:p>
          <a:p>
            <a:pPr marL="0" indent="0">
              <a:buNone/>
            </a:pPr>
            <a:r>
              <a:rPr lang="en-GB" sz="4000" dirty="0"/>
              <a:t>ping ::1</a:t>
            </a:r>
          </a:p>
          <a:p>
            <a:pPr marL="0" indent="0">
              <a:buNone/>
            </a:pPr>
            <a:endParaRPr lang="en-GB" sz="4000" dirty="0"/>
          </a:p>
        </p:txBody>
      </p:sp>
      <p:sp>
        <p:nvSpPr>
          <p:cNvPr id="4" name="Oval 3">
            <a:extLst>
              <a:ext uri="{FF2B5EF4-FFF2-40B4-BE49-F238E27FC236}">
                <a16:creationId xmlns:a16="http://schemas.microsoft.com/office/drawing/2014/main" id="{4308102B-B780-4ECA-9FE3-AD2EF4E00BD2}"/>
              </a:ext>
            </a:extLst>
          </p:cNvPr>
          <p:cNvSpPr/>
          <p:nvPr/>
        </p:nvSpPr>
        <p:spPr>
          <a:xfrm>
            <a:off x="1955800" y="5715000"/>
            <a:ext cx="736600" cy="635000"/>
          </a:xfrm>
          <a:prstGeom prst="ellipse">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38C2DE12-0211-4E45-92E0-BA1175B1A9C4}"/>
              </a:ext>
            </a:extLst>
          </p:cNvPr>
          <p:cNvCxnSpPr>
            <a:cxnSpLocks/>
            <a:stCxn id="9" idx="1"/>
          </p:cNvCxnSpPr>
          <p:nvPr/>
        </p:nvCxnSpPr>
        <p:spPr>
          <a:xfrm flipH="1">
            <a:off x="2692400" y="6032500"/>
            <a:ext cx="28067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B6BBFAD-28CA-45D9-B970-113AE0DA8723}"/>
              </a:ext>
            </a:extLst>
          </p:cNvPr>
          <p:cNvSpPr txBox="1"/>
          <p:nvPr/>
        </p:nvSpPr>
        <p:spPr>
          <a:xfrm>
            <a:off x="5499100" y="5770890"/>
            <a:ext cx="1686103" cy="523220"/>
          </a:xfrm>
          <a:prstGeom prst="rect">
            <a:avLst/>
          </a:prstGeom>
          <a:noFill/>
        </p:spPr>
        <p:txBody>
          <a:bodyPr wrap="none" rtlCol="0">
            <a:spAutoFit/>
          </a:bodyPr>
          <a:lstStyle/>
          <a:p>
            <a:r>
              <a:rPr lang="en-GB" sz="2800" dirty="0"/>
              <a:t>Force IPv6</a:t>
            </a:r>
          </a:p>
        </p:txBody>
      </p:sp>
      <p:sp>
        <p:nvSpPr>
          <p:cNvPr id="11" name="TextBox 10">
            <a:extLst>
              <a:ext uri="{FF2B5EF4-FFF2-40B4-BE49-F238E27FC236}">
                <a16:creationId xmlns:a16="http://schemas.microsoft.com/office/drawing/2014/main" id="{6C1712DD-B705-498F-B350-F2B8643185D2}"/>
              </a:ext>
            </a:extLst>
          </p:cNvPr>
          <p:cNvSpPr txBox="1"/>
          <p:nvPr/>
        </p:nvSpPr>
        <p:spPr>
          <a:xfrm>
            <a:off x="454801" y="5660479"/>
            <a:ext cx="2053767" cy="646331"/>
          </a:xfrm>
          <a:prstGeom prst="rect">
            <a:avLst/>
          </a:prstGeom>
          <a:noFill/>
        </p:spPr>
        <p:txBody>
          <a:bodyPr wrap="none" rtlCol="0">
            <a:spAutoFit/>
          </a:bodyPr>
          <a:lstStyle/>
          <a:p>
            <a:r>
              <a:rPr lang="en-GB" sz="3600" dirty="0"/>
              <a:t>Ping ::1 -6</a:t>
            </a:r>
          </a:p>
        </p:txBody>
      </p:sp>
    </p:spTree>
    <p:extLst>
      <p:ext uri="{BB962C8B-B14F-4D97-AF65-F5344CB8AC3E}">
        <p14:creationId xmlns:p14="http://schemas.microsoft.com/office/powerpoint/2010/main" val="254769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par>
                          <p:cTn id="16" fill="hold">
                            <p:stCondLst>
                              <p:cond delay="2000"/>
                            </p:stCondLst>
                            <p:childTnLst>
                              <p:par>
                                <p:cTn id="17" presetID="22" presetClass="entr" presetSubtype="2"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1"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Straight Connector 75">
            <a:extLst>
              <a:ext uri="{FF2B5EF4-FFF2-40B4-BE49-F238E27FC236}">
                <a16:creationId xmlns:a16="http://schemas.microsoft.com/office/drawing/2014/main" id="{7D5E52D6-0212-43AC-A2B3-EF93462FAFFB}"/>
              </a:ext>
            </a:extLst>
          </p:cNvPr>
          <p:cNvCxnSpPr>
            <a:cxnSpLocks/>
          </p:cNvCxnSpPr>
          <p:nvPr/>
        </p:nvCxnSpPr>
        <p:spPr>
          <a:xfrm flipV="1">
            <a:off x="6405885" y="5197756"/>
            <a:ext cx="1153812" cy="8758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84E4FBC-DD76-4CCF-9337-8F6DDB975BD5}"/>
              </a:ext>
            </a:extLst>
          </p:cNvPr>
          <p:cNvCxnSpPr>
            <a:cxnSpLocks/>
          </p:cNvCxnSpPr>
          <p:nvPr/>
        </p:nvCxnSpPr>
        <p:spPr>
          <a:xfrm>
            <a:off x="7269463" y="3466818"/>
            <a:ext cx="461782" cy="15708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334FC27-68E0-40A7-AE9D-388B074DC67B}"/>
              </a:ext>
            </a:extLst>
          </p:cNvPr>
          <p:cNvCxnSpPr>
            <a:cxnSpLocks/>
          </p:cNvCxnSpPr>
          <p:nvPr/>
        </p:nvCxnSpPr>
        <p:spPr>
          <a:xfrm flipV="1">
            <a:off x="8110016" y="3537525"/>
            <a:ext cx="1257024" cy="1298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57BFBE-2D02-461A-B16E-84FB2234A1C0}"/>
              </a:ext>
            </a:extLst>
          </p:cNvPr>
          <p:cNvCxnSpPr>
            <a:cxnSpLocks/>
          </p:cNvCxnSpPr>
          <p:nvPr/>
        </p:nvCxnSpPr>
        <p:spPr>
          <a:xfrm>
            <a:off x="2232361" y="3600291"/>
            <a:ext cx="1355198" cy="15324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498D5E7-6457-49CB-B319-16991C7BA677}"/>
              </a:ext>
            </a:extLst>
          </p:cNvPr>
          <p:cNvCxnSpPr>
            <a:cxnSpLocks/>
            <a:endCxn id="50" idx="2"/>
          </p:cNvCxnSpPr>
          <p:nvPr/>
        </p:nvCxnSpPr>
        <p:spPr>
          <a:xfrm flipH="1" flipV="1">
            <a:off x="3706072" y="3718114"/>
            <a:ext cx="260258" cy="12130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8E756C2-F824-417E-A121-88B45C07D193}"/>
              </a:ext>
            </a:extLst>
          </p:cNvPr>
          <p:cNvCxnSpPr>
            <a:cxnSpLocks/>
          </p:cNvCxnSpPr>
          <p:nvPr/>
        </p:nvCxnSpPr>
        <p:spPr>
          <a:xfrm flipV="1">
            <a:off x="2262199" y="5292880"/>
            <a:ext cx="1153812" cy="8758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9189FB5-006C-4BD8-AECF-D21B6EABD531}"/>
              </a:ext>
            </a:extLst>
          </p:cNvPr>
          <p:cNvCxnSpPr>
            <a:cxnSpLocks/>
          </p:cNvCxnSpPr>
          <p:nvPr/>
        </p:nvCxnSpPr>
        <p:spPr>
          <a:xfrm>
            <a:off x="4230746" y="5263656"/>
            <a:ext cx="1574136" cy="9051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IPv6 migration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In </a:t>
            </a:r>
            <a:r>
              <a:rPr lang="en-US" i="1" dirty="0"/>
              <a:t>dual stack</a:t>
            </a:r>
            <a:r>
              <a:rPr lang="en-US" dirty="0"/>
              <a:t> operation, a host or router simply runs IPv4 along with IPv6, using the newer protocol when it can and the older when it must.</a:t>
            </a:r>
            <a:endParaRPr lang="en-US" b="0" i="0" dirty="0">
              <a:effectLst/>
            </a:endParaRPr>
          </a:p>
        </p:txBody>
      </p:sp>
      <p:pic>
        <p:nvPicPr>
          <p:cNvPr id="15" name="Picture 10" descr="C:\Users\ecoffey\AppData\Local\Temp\Rar$DRa0.608\30080_Device_switch_default_256.png">
            <a:extLst>
              <a:ext uri="{FF2B5EF4-FFF2-40B4-BE49-F238E27FC236}">
                <a16:creationId xmlns:a16="http://schemas.microsoft.com/office/drawing/2014/main" id="{A499F895-A357-4E49-98C0-4395126BB0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154" b="26465"/>
          <a:stretch/>
        </p:blipFill>
        <p:spPr bwMode="auto">
          <a:xfrm>
            <a:off x="3271662" y="4827978"/>
            <a:ext cx="1123295" cy="5209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C:\Users\ecoffey\AppData\Local\Temp\Rar$DRa0.386\30067_Device_router_default_256.png">
            <a:extLst>
              <a:ext uri="{FF2B5EF4-FFF2-40B4-BE49-F238E27FC236}">
                <a16:creationId xmlns:a16="http://schemas.microsoft.com/office/drawing/2014/main" id="{10CA7761-8D05-4495-A139-1CD2914B072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1" t="28931" r="8368" b="21666"/>
          <a:stretch/>
        </p:blipFill>
        <p:spPr bwMode="auto">
          <a:xfrm>
            <a:off x="5670948" y="5863687"/>
            <a:ext cx="874166" cy="5174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Users\ecoffey\AppData\Local\Temp\Rar$DRa0.608\30080_Device_switch_default_256.png">
            <a:extLst>
              <a:ext uri="{FF2B5EF4-FFF2-40B4-BE49-F238E27FC236}">
                <a16:creationId xmlns:a16="http://schemas.microsoft.com/office/drawing/2014/main" id="{6A2C28C0-AEFA-4A58-947F-65C5FCF931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154" b="26465"/>
          <a:stretch/>
        </p:blipFill>
        <p:spPr bwMode="auto">
          <a:xfrm>
            <a:off x="7324815" y="4751684"/>
            <a:ext cx="1123295" cy="520994"/>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4DC25F0A-7E62-41A0-AE7F-C1218C33989A}"/>
              </a:ext>
            </a:extLst>
          </p:cNvPr>
          <p:cNvGrpSpPr/>
          <p:nvPr/>
        </p:nvGrpSpPr>
        <p:grpSpPr>
          <a:xfrm>
            <a:off x="1341153" y="3077325"/>
            <a:ext cx="1088792" cy="763154"/>
            <a:chOff x="1341153" y="3077325"/>
            <a:chExt cx="1088792" cy="763154"/>
          </a:xfrm>
        </p:grpSpPr>
        <p:grpSp>
          <p:nvGrpSpPr>
            <p:cNvPr id="7" name="Group 6">
              <a:extLst>
                <a:ext uri="{FF2B5EF4-FFF2-40B4-BE49-F238E27FC236}">
                  <a16:creationId xmlns:a16="http://schemas.microsoft.com/office/drawing/2014/main" id="{4916BBA5-C800-4761-9F97-4725179A820C}"/>
                </a:ext>
              </a:extLst>
            </p:cNvPr>
            <p:cNvGrpSpPr/>
            <p:nvPr/>
          </p:nvGrpSpPr>
          <p:grpSpPr>
            <a:xfrm>
              <a:off x="1341153" y="3106159"/>
              <a:ext cx="1088792" cy="734320"/>
              <a:chOff x="1209368" y="3429000"/>
              <a:chExt cx="1809135" cy="1220144"/>
            </a:xfrm>
          </p:grpSpPr>
          <p:sp>
            <p:nvSpPr>
              <p:cNvPr id="8" name="Rectangle: Rounded Corners 7">
                <a:extLst>
                  <a:ext uri="{FF2B5EF4-FFF2-40B4-BE49-F238E27FC236}">
                    <a16:creationId xmlns:a16="http://schemas.microsoft.com/office/drawing/2014/main" id="{D00C6C56-F180-490C-8379-FE4535642736}"/>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3F7E2BE-972F-4E85-9BA5-A3A0E76432FC}"/>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1884D1A-6037-413B-B828-CB295F7E12E9}"/>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75A8F83-964A-48DD-AD53-2AAD76C2931A}"/>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BFC1D14-42EF-413C-B047-410617FABD73}"/>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ircle: Hollow 12">
                <a:extLst>
                  <a:ext uri="{FF2B5EF4-FFF2-40B4-BE49-F238E27FC236}">
                    <a16:creationId xmlns:a16="http://schemas.microsoft.com/office/drawing/2014/main" id="{FC6061E7-DCB6-40F3-B515-C407D301A41A}"/>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52716DE6-DA97-4864-B8E6-AEB967DB3C6A}"/>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358927C6-D6BF-4E57-80E0-4F210A9C5C0B}"/>
                </a:ext>
              </a:extLst>
            </p:cNvPr>
            <p:cNvSpPr txBox="1"/>
            <p:nvPr/>
          </p:nvSpPr>
          <p:spPr>
            <a:xfrm>
              <a:off x="1556629" y="3077325"/>
              <a:ext cx="595035" cy="646331"/>
            </a:xfrm>
            <a:prstGeom prst="rect">
              <a:avLst/>
            </a:prstGeom>
            <a:noFill/>
          </p:spPr>
          <p:txBody>
            <a:bodyPr wrap="none" rtlCol="0">
              <a:spAutoFit/>
            </a:bodyPr>
            <a:lstStyle/>
            <a:p>
              <a:r>
                <a:rPr lang="en-GB" b="1" dirty="0"/>
                <a:t>IPv4</a:t>
              </a:r>
            </a:p>
            <a:p>
              <a:r>
                <a:rPr lang="en-GB" b="1" dirty="0"/>
                <a:t>IPv6</a:t>
              </a:r>
            </a:p>
          </p:txBody>
        </p:sp>
      </p:grpSp>
      <p:grpSp>
        <p:nvGrpSpPr>
          <p:cNvPr id="29" name="Group 28">
            <a:extLst>
              <a:ext uri="{FF2B5EF4-FFF2-40B4-BE49-F238E27FC236}">
                <a16:creationId xmlns:a16="http://schemas.microsoft.com/office/drawing/2014/main" id="{74D1E9C2-1126-46FB-AA6C-68E07426A683}"/>
              </a:ext>
            </a:extLst>
          </p:cNvPr>
          <p:cNvGrpSpPr/>
          <p:nvPr/>
        </p:nvGrpSpPr>
        <p:grpSpPr>
          <a:xfrm>
            <a:off x="1405794" y="5831846"/>
            <a:ext cx="1088792" cy="751004"/>
            <a:chOff x="144690" y="5031804"/>
            <a:chExt cx="1088792" cy="751004"/>
          </a:xfrm>
        </p:grpSpPr>
        <p:grpSp>
          <p:nvGrpSpPr>
            <p:cNvPr id="21" name="Group 20">
              <a:extLst>
                <a:ext uri="{FF2B5EF4-FFF2-40B4-BE49-F238E27FC236}">
                  <a16:creationId xmlns:a16="http://schemas.microsoft.com/office/drawing/2014/main" id="{602F7ACA-58D5-4391-B85D-CB3AEF745704}"/>
                </a:ext>
              </a:extLst>
            </p:cNvPr>
            <p:cNvGrpSpPr/>
            <p:nvPr/>
          </p:nvGrpSpPr>
          <p:grpSpPr>
            <a:xfrm>
              <a:off x="144690" y="5048488"/>
              <a:ext cx="1088792" cy="734320"/>
              <a:chOff x="1209368" y="3429000"/>
              <a:chExt cx="1809135" cy="1220144"/>
            </a:xfrm>
          </p:grpSpPr>
          <p:sp>
            <p:nvSpPr>
              <p:cNvPr id="22" name="Rectangle: Rounded Corners 21">
                <a:extLst>
                  <a:ext uri="{FF2B5EF4-FFF2-40B4-BE49-F238E27FC236}">
                    <a16:creationId xmlns:a16="http://schemas.microsoft.com/office/drawing/2014/main" id="{67D61CA0-7ED2-463F-A43E-D3E988CD6EF7}"/>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88037C3A-F2F4-49D5-B3DF-F9839C6A5029}"/>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D646133-995F-4109-ABF8-2A2C6D5BF6FD}"/>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2CAEF271-FB8F-4CB0-8526-3A8722D946D7}"/>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904A90A4-F6CA-49F9-9198-C1346E6D78DA}"/>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ircle: Hollow 26">
                <a:extLst>
                  <a:ext uri="{FF2B5EF4-FFF2-40B4-BE49-F238E27FC236}">
                    <a16:creationId xmlns:a16="http://schemas.microsoft.com/office/drawing/2014/main" id="{681D835F-056E-4DB3-9356-C502132BD920}"/>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a:extLst>
                  <a:ext uri="{FF2B5EF4-FFF2-40B4-BE49-F238E27FC236}">
                    <a16:creationId xmlns:a16="http://schemas.microsoft.com/office/drawing/2014/main" id="{67A5026F-7D44-4D76-8453-FF02ED61944A}"/>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5FD30E95-BD7C-48C0-9080-DEDC14E3C621}"/>
                </a:ext>
              </a:extLst>
            </p:cNvPr>
            <p:cNvSpPr txBox="1"/>
            <p:nvPr/>
          </p:nvSpPr>
          <p:spPr>
            <a:xfrm>
              <a:off x="391566" y="5031804"/>
              <a:ext cx="628698" cy="646331"/>
            </a:xfrm>
            <a:prstGeom prst="rect">
              <a:avLst/>
            </a:prstGeom>
            <a:noFill/>
          </p:spPr>
          <p:txBody>
            <a:bodyPr wrap="none" rtlCol="0">
              <a:spAutoFit/>
            </a:bodyPr>
            <a:lstStyle/>
            <a:p>
              <a:pPr algn="ctr"/>
              <a:r>
                <a:rPr lang="en-GB" b="1" dirty="0"/>
                <a:t>IPv4</a:t>
              </a:r>
            </a:p>
            <a:p>
              <a:pPr algn="ctr"/>
              <a:r>
                <a:rPr lang="en-GB" b="1" dirty="0"/>
                <a:t>Only</a:t>
              </a:r>
            </a:p>
          </p:txBody>
        </p:sp>
      </p:grpSp>
      <p:grpSp>
        <p:nvGrpSpPr>
          <p:cNvPr id="31" name="Group 30">
            <a:extLst>
              <a:ext uri="{FF2B5EF4-FFF2-40B4-BE49-F238E27FC236}">
                <a16:creationId xmlns:a16="http://schemas.microsoft.com/office/drawing/2014/main" id="{1EA14855-7CC6-4854-9E1C-0976B527822F}"/>
              </a:ext>
            </a:extLst>
          </p:cNvPr>
          <p:cNvGrpSpPr/>
          <p:nvPr/>
        </p:nvGrpSpPr>
        <p:grpSpPr>
          <a:xfrm>
            <a:off x="9161500" y="3031063"/>
            <a:ext cx="1088792" cy="751004"/>
            <a:chOff x="144690" y="5031804"/>
            <a:chExt cx="1088792" cy="751004"/>
          </a:xfrm>
        </p:grpSpPr>
        <p:grpSp>
          <p:nvGrpSpPr>
            <p:cNvPr id="32" name="Group 31">
              <a:extLst>
                <a:ext uri="{FF2B5EF4-FFF2-40B4-BE49-F238E27FC236}">
                  <a16:creationId xmlns:a16="http://schemas.microsoft.com/office/drawing/2014/main" id="{C2226967-52DE-46D6-A6B7-42355AD80921}"/>
                </a:ext>
              </a:extLst>
            </p:cNvPr>
            <p:cNvGrpSpPr/>
            <p:nvPr/>
          </p:nvGrpSpPr>
          <p:grpSpPr>
            <a:xfrm>
              <a:off x="144690" y="5048488"/>
              <a:ext cx="1088792" cy="734320"/>
              <a:chOff x="1209368" y="3429000"/>
              <a:chExt cx="1809135" cy="1220144"/>
            </a:xfrm>
          </p:grpSpPr>
          <p:sp>
            <p:nvSpPr>
              <p:cNvPr id="34" name="Rectangle: Rounded Corners 33">
                <a:extLst>
                  <a:ext uri="{FF2B5EF4-FFF2-40B4-BE49-F238E27FC236}">
                    <a16:creationId xmlns:a16="http://schemas.microsoft.com/office/drawing/2014/main" id="{F996C799-EDD4-4F82-8847-9F5776AEDDAB}"/>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01362A8C-C84B-481B-A40B-17A876F89CCC}"/>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08F217F1-A8CE-49D9-BF17-7B12A6EF4463}"/>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7434E24D-38B7-49A3-8B35-451FCD659383}"/>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D9C23218-5006-49EF-85B2-A385D6B1BC2D}"/>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ircle: Hollow 38">
                <a:extLst>
                  <a:ext uri="{FF2B5EF4-FFF2-40B4-BE49-F238E27FC236}">
                    <a16:creationId xmlns:a16="http://schemas.microsoft.com/office/drawing/2014/main" id="{E877001C-D960-442C-85BF-19EE24B26E4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a:extLst>
                  <a:ext uri="{FF2B5EF4-FFF2-40B4-BE49-F238E27FC236}">
                    <a16:creationId xmlns:a16="http://schemas.microsoft.com/office/drawing/2014/main" id="{311FC514-10E9-460E-BEAC-65EA4454AB47}"/>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 name="TextBox 32">
              <a:extLst>
                <a:ext uri="{FF2B5EF4-FFF2-40B4-BE49-F238E27FC236}">
                  <a16:creationId xmlns:a16="http://schemas.microsoft.com/office/drawing/2014/main" id="{22F54883-98F2-44F6-A7F9-87A7CBA4366C}"/>
                </a:ext>
              </a:extLst>
            </p:cNvPr>
            <p:cNvSpPr txBox="1"/>
            <p:nvPr/>
          </p:nvSpPr>
          <p:spPr>
            <a:xfrm>
              <a:off x="391566" y="5031804"/>
              <a:ext cx="628698" cy="646331"/>
            </a:xfrm>
            <a:prstGeom prst="rect">
              <a:avLst/>
            </a:prstGeom>
            <a:noFill/>
          </p:spPr>
          <p:txBody>
            <a:bodyPr wrap="none" rtlCol="0">
              <a:spAutoFit/>
            </a:bodyPr>
            <a:lstStyle/>
            <a:p>
              <a:pPr algn="ctr"/>
              <a:r>
                <a:rPr lang="en-GB" b="1" dirty="0"/>
                <a:t>IPv4</a:t>
              </a:r>
            </a:p>
            <a:p>
              <a:pPr algn="ctr"/>
              <a:r>
                <a:rPr lang="en-GB" b="1" dirty="0"/>
                <a:t>Only</a:t>
              </a:r>
            </a:p>
          </p:txBody>
        </p:sp>
      </p:grpSp>
      <p:grpSp>
        <p:nvGrpSpPr>
          <p:cNvPr id="48" name="Group 47">
            <a:extLst>
              <a:ext uri="{FF2B5EF4-FFF2-40B4-BE49-F238E27FC236}">
                <a16:creationId xmlns:a16="http://schemas.microsoft.com/office/drawing/2014/main" id="{A81C3E42-8DFD-4E16-B08F-E04E83AD3332}"/>
              </a:ext>
            </a:extLst>
          </p:cNvPr>
          <p:cNvGrpSpPr/>
          <p:nvPr/>
        </p:nvGrpSpPr>
        <p:grpSpPr>
          <a:xfrm>
            <a:off x="3193078" y="3071783"/>
            <a:ext cx="1088792" cy="763154"/>
            <a:chOff x="1341153" y="3077325"/>
            <a:chExt cx="1088792" cy="763154"/>
          </a:xfrm>
        </p:grpSpPr>
        <p:grpSp>
          <p:nvGrpSpPr>
            <p:cNvPr id="49" name="Group 48">
              <a:extLst>
                <a:ext uri="{FF2B5EF4-FFF2-40B4-BE49-F238E27FC236}">
                  <a16:creationId xmlns:a16="http://schemas.microsoft.com/office/drawing/2014/main" id="{72D826A6-7C23-4C9B-BEA3-45D1158450D8}"/>
                </a:ext>
              </a:extLst>
            </p:cNvPr>
            <p:cNvGrpSpPr/>
            <p:nvPr/>
          </p:nvGrpSpPr>
          <p:grpSpPr>
            <a:xfrm>
              <a:off x="1341153" y="3106159"/>
              <a:ext cx="1088792" cy="734320"/>
              <a:chOff x="1209368" y="3429000"/>
              <a:chExt cx="1809135" cy="1220144"/>
            </a:xfrm>
          </p:grpSpPr>
          <p:sp>
            <p:nvSpPr>
              <p:cNvPr id="51" name="Rectangle: Rounded Corners 50">
                <a:extLst>
                  <a:ext uri="{FF2B5EF4-FFF2-40B4-BE49-F238E27FC236}">
                    <a16:creationId xmlns:a16="http://schemas.microsoft.com/office/drawing/2014/main" id="{5B962E67-CFB4-4881-8595-82A76CD5B17A}"/>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E796843D-4967-4ED0-8A4B-F6D7BD2844BB}"/>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7E341DD7-0035-493F-9797-34033EACED72}"/>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E5513D71-A4AF-4D52-9695-BF4A5B79DED5}"/>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E08D81A6-2C8E-4113-9EB1-162718D502E9}"/>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Circle: Hollow 55">
                <a:extLst>
                  <a:ext uri="{FF2B5EF4-FFF2-40B4-BE49-F238E27FC236}">
                    <a16:creationId xmlns:a16="http://schemas.microsoft.com/office/drawing/2014/main" id="{722A3921-8196-4F07-848E-E88FA993D77A}"/>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7" name="Rectangle 56">
                <a:extLst>
                  <a:ext uri="{FF2B5EF4-FFF2-40B4-BE49-F238E27FC236}">
                    <a16:creationId xmlns:a16="http://schemas.microsoft.com/office/drawing/2014/main" id="{CC97AC7E-1CBA-43F8-A7FE-F5A587C6DAC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TextBox 49">
              <a:extLst>
                <a:ext uri="{FF2B5EF4-FFF2-40B4-BE49-F238E27FC236}">
                  <a16:creationId xmlns:a16="http://schemas.microsoft.com/office/drawing/2014/main" id="{8F470931-E404-4DB9-A6AF-8255A9A55194}"/>
                </a:ext>
              </a:extLst>
            </p:cNvPr>
            <p:cNvSpPr txBox="1"/>
            <p:nvPr/>
          </p:nvSpPr>
          <p:spPr>
            <a:xfrm>
              <a:off x="1556629" y="3077325"/>
              <a:ext cx="595035" cy="646331"/>
            </a:xfrm>
            <a:prstGeom prst="rect">
              <a:avLst/>
            </a:prstGeom>
            <a:noFill/>
          </p:spPr>
          <p:txBody>
            <a:bodyPr wrap="none" rtlCol="0">
              <a:spAutoFit/>
            </a:bodyPr>
            <a:lstStyle/>
            <a:p>
              <a:r>
                <a:rPr lang="en-GB" b="1" dirty="0"/>
                <a:t>IPv4</a:t>
              </a:r>
            </a:p>
            <a:p>
              <a:r>
                <a:rPr lang="en-GB" b="1" dirty="0"/>
                <a:t>IPv6</a:t>
              </a:r>
            </a:p>
          </p:txBody>
        </p:sp>
      </p:grpSp>
      <p:grpSp>
        <p:nvGrpSpPr>
          <p:cNvPr id="58" name="Group 57">
            <a:extLst>
              <a:ext uri="{FF2B5EF4-FFF2-40B4-BE49-F238E27FC236}">
                <a16:creationId xmlns:a16="http://schemas.microsoft.com/office/drawing/2014/main" id="{90A57FF3-9A68-4301-BC81-A3CA639945BB}"/>
              </a:ext>
            </a:extLst>
          </p:cNvPr>
          <p:cNvGrpSpPr/>
          <p:nvPr/>
        </p:nvGrpSpPr>
        <p:grpSpPr>
          <a:xfrm>
            <a:off x="6761338" y="3018913"/>
            <a:ext cx="1088792" cy="763154"/>
            <a:chOff x="1341153" y="3077325"/>
            <a:chExt cx="1088792" cy="763154"/>
          </a:xfrm>
        </p:grpSpPr>
        <p:grpSp>
          <p:nvGrpSpPr>
            <p:cNvPr id="59" name="Group 58">
              <a:extLst>
                <a:ext uri="{FF2B5EF4-FFF2-40B4-BE49-F238E27FC236}">
                  <a16:creationId xmlns:a16="http://schemas.microsoft.com/office/drawing/2014/main" id="{EC2F682D-726E-4D8F-9D9B-2253445C3E0A}"/>
                </a:ext>
              </a:extLst>
            </p:cNvPr>
            <p:cNvGrpSpPr/>
            <p:nvPr/>
          </p:nvGrpSpPr>
          <p:grpSpPr>
            <a:xfrm>
              <a:off x="1341153" y="3106159"/>
              <a:ext cx="1088792" cy="734320"/>
              <a:chOff x="1209368" y="3429000"/>
              <a:chExt cx="1809135" cy="1220144"/>
            </a:xfrm>
          </p:grpSpPr>
          <p:sp>
            <p:nvSpPr>
              <p:cNvPr id="61" name="Rectangle: Rounded Corners 60">
                <a:extLst>
                  <a:ext uri="{FF2B5EF4-FFF2-40B4-BE49-F238E27FC236}">
                    <a16:creationId xmlns:a16="http://schemas.microsoft.com/office/drawing/2014/main" id="{13662BEA-23CF-4320-A213-4ABDB5DCF1E2}"/>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FE0D78EB-19E8-4865-8892-2695DC3EE544}"/>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B45F8C5F-7290-4577-8DFB-AED0E5FEE5EF}"/>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EF0E4DC9-0ADC-4884-9631-D8BCEC50CCEC}"/>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7EF26313-8B89-4619-9268-07E19DDBBFF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Circle: Hollow 65">
                <a:extLst>
                  <a:ext uri="{FF2B5EF4-FFF2-40B4-BE49-F238E27FC236}">
                    <a16:creationId xmlns:a16="http://schemas.microsoft.com/office/drawing/2014/main" id="{04D01481-9C8D-4AF1-A549-5267627A946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Rectangle 66">
                <a:extLst>
                  <a:ext uri="{FF2B5EF4-FFF2-40B4-BE49-F238E27FC236}">
                    <a16:creationId xmlns:a16="http://schemas.microsoft.com/office/drawing/2014/main" id="{536C2236-12A3-4A38-A00D-334AAFA50FD1}"/>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0" name="TextBox 59">
              <a:extLst>
                <a:ext uri="{FF2B5EF4-FFF2-40B4-BE49-F238E27FC236}">
                  <a16:creationId xmlns:a16="http://schemas.microsoft.com/office/drawing/2014/main" id="{F984E4B1-DE86-4183-8F42-D40B59BC28BE}"/>
                </a:ext>
              </a:extLst>
            </p:cNvPr>
            <p:cNvSpPr txBox="1"/>
            <p:nvPr/>
          </p:nvSpPr>
          <p:spPr>
            <a:xfrm>
              <a:off x="1556629" y="3077325"/>
              <a:ext cx="595035" cy="646331"/>
            </a:xfrm>
            <a:prstGeom prst="rect">
              <a:avLst/>
            </a:prstGeom>
            <a:noFill/>
          </p:spPr>
          <p:txBody>
            <a:bodyPr wrap="none" rtlCol="0">
              <a:spAutoFit/>
            </a:bodyPr>
            <a:lstStyle/>
            <a:p>
              <a:r>
                <a:rPr lang="en-GB" b="1" dirty="0"/>
                <a:t>IPv4</a:t>
              </a:r>
            </a:p>
            <a:p>
              <a:r>
                <a:rPr lang="en-GB" b="1" dirty="0"/>
                <a:t>IPv6</a:t>
              </a:r>
            </a:p>
          </p:txBody>
        </p:sp>
      </p:grpSp>
      <p:cxnSp>
        <p:nvCxnSpPr>
          <p:cNvPr id="77" name="Straight Connector 76">
            <a:extLst>
              <a:ext uri="{FF2B5EF4-FFF2-40B4-BE49-F238E27FC236}">
                <a16:creationId xmlns:a16="http://schemas.microsoft.com/office/drawing/2014/main" id="{D76C1170-A6AD-41E0-B869-C718CBEDBCF1}"/>
              </a:ext>
            </a:extLst>
          </p:cNvPr>
          <p:cNvCxnSpPr>
            <a:cxnSpLocks/>
          </p:cNvCxnSpPr>
          <p:nvPr/>
        </p:nvCxnSpPr>
        <p:spPr>
          <a:xfrm>
            <a:off x="8374432" y="5168532"/>
            <a:ext cx="1574136" cy="9051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26A3BCF6-8DF0-4862-BCFD-31721F5A6E84}"/>
              </a:ext>
            </a:extLst>
          </p:cNvPr>
          <p:cNvGrpSpPr/>
          <p:nvPr/>
        </p:nvGrpSpPr>
        <p:grpSpPr>
          <a:xfrm>
            <a:off x="9530101" y="5659461"/>
            <a:ext cx="1088792" cy="763154"/>
            <a:chOff x="1341153" y="3077325"/>
            <a:chExt cx="1088792" cy="763154"/>
          </a:xfrm>
        </p:grpSpPr>
        <p:grpSp>
          <p:nvGrpSpPr>
            <p:cNvPr id="82" name="Group 81">
              <a:extLst>
                <a:ext uri="{FF2B5EF4-FFF2-40B4-BE49-F238E27FC236}">
                  <a16:creationId xmlns:a16="http://schemas.microsoft.com/office/drawing/2014/main" id="{03C12E06-77E0-4A80-99EE-084922BA04DB}"/>
                </a:ext>
              </a:extLst>
            </p:cNvPr>
            <p:cNvGrpSpPr/>
            <p:nvPr/>
          </p:nvGrpSpPr>
          <p:grpSpPr>
            <a:xfrm>
              <a:off x="1341153" y="3106159"/>
              <a:ext cx="1088792" cy="734320"/>
              <a:chOff x="1209368" y="3429000"/>
              <a:chExt cx="1809135" cy="1220144"/>
            </a:xfrm>
          </p:grpSpPr>
          <p:sp>
            <p:nvSpPr>
              <p:cNvPr id="84" name="Rectangle: Rounded Corners 83">
                <a:extLst>
                  <a:ext uri="{FF2B5EF4-FFF2-40B4-BE49-F238E27FC236}">
                    <a16:creationId xmlns:a16="http://schemas.microsoft.com/office/drawing/2014/main" id="{E32B1EEE-173A-40A2-920B-A7458FFAC905}"/>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06019F02-5192-46AD-B936-0175DE5E1298}"/>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F242D465-5476-4D05-90D6-2B1D5302BD54}"/>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22AAA5D6-1AEE-4273-AEE7-34351B9FD4ED}"/>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67B53EB3-2795-48C9-985B-2738ED685859}"/>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Circle: Hollow 88">
                <a:extLst>
                  <a:ext uri="{FF2B5EF4-FFF2-40B4-BE49-F238E27FC236}">
                    <a16:creationId xmlns:a16="http://schemas.microsoft.com/office/drawing/2014/main" id="{F427CB75-2511-48F8-B4DD-24E8865E9738}"/>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0" name="Rectangle 89">
                <a:extLst>
                  <a:ext uri="{FF2B5EF4-FFF2-40B4-BE49-F238E27FC236}">
                    <a16:creationId xmlns:a16="http://schemas.microsoft.com/office/drawing/2014/main" id="{FC1D887A-50A4-421B-8DF7-75CFA72DBB62}"/>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3" name="TextBox 82">
              <a:extLst>
                <a:ext uri="{FF2B5EF4-FFF2-40B4-BE49-F238E27FC236}">
                  <a16:creationId xmlns:a16="http://schemas.microsoft.com/office/drawing/2014/main" id="{D7576EEB-78C8-4F4E-84D9-8B7CFEA7AE36}"/>
                </a:ext>
              </a:extLst>
            </p:cNvPr>
            <p:cNvSpPr txBox="1"/>
            <p:nvPr/>
          </p:nvSpPr>
          <p:spPr>
            <a:xfrm>
              <a:off x="1556629" y="3077325"/>
              <a:ext cx="595035" cy="646331"/>
            </a:xfrm>
            <a:prstGeom prst="rect">
              <a:avLst/>
            </a:prstGeom>
            <a:noFill/>
          </p:spPr>
          <p:txBody>
            <a:bodyPr wrap="none" rtlCol="0">
              <a:spAutoFit/>
            </a:bodyPr>
            <a:lstStyle/>
            <a:p>
              <a:r>
                <a:rPr lang="en-GB" b="1" dirty="0"/>
                <a:t>IPv4</a:t>
              </a:r>
            </a:p>
            <a:p>
              <a:r>
                <a:rPr lang="en-GB" b="1" dirty="0"/>
                <a:t>IPv6</a:t>
              </a:r>
            </a:p>
          </p:txBody>
        </p:sp>
      </p:grpSp>
      <p:sp>
        <p:nvSpPr>
          <p:cNvPr id="91" name="Rectangle 90">
            <a:extLst>
              <a:ext uri="{FF2B5EF4-FFF2-40B4-BE49-F238E27FC236}">
                <a16:creationId xmlns:a16="http://schemas.microsoft.com/office/drawing/2014/main" id="{38585B18-5611-471D-BABA-73C5E0ACB639}"/>
              </a:ext>
            </a:extLst>
          </p:cNvPr>
          <p:cNvSpPr/>
          <p:nvPr/>
        </p:nvSpPr>
        <p:spPr>
          <a:xfrm>
            <a:off x="2634122" y="4021756"/>
            <a:ext cx="409966" cy="410692"/>
          </a:xfrm>
          <a:prstGeom prst="rect">
            <a:avLst/>
          </a:prstGeom>
          <a:solidFill>
            <a:srgbClr val="98B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92" name="Rectangle 91">
            <a:extLst>
              <a:ext uri="{FF2B5EF4-FFF2-40B4-BE49-F238E27FC236}">
                <a16:creationId xmlns:a16="http://schemas.microsoft.com/office/drawing/2014/main" id="{01BCB38A-C2DD-4C4E-94E0-6F281E04F2EE}"/>
              </a:ext>
            </a:extLst>
          </p:cNvPr>
          <p:cNvSpPr/>
          <p:nvPr/>
        </p:nvSpPr>
        <p:spPr>
          <a:xfrm>
            <a:off x="6861349" y="5365145"/>
            <a:ext cx="409966" cy="410692"/>
          </a:xfrm>
          <a:prstGeom prst="rect">
            <a:avLst/>
          </a:prstGeom>
          <a:solidFill>
            <a:srgbClr val="98B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93" name="Rectangle 92">
            <a:extLst>
              <a:ext uri="{FF2B5EF4-FFF2-40B4-BE49-F238E27FC236}">
                <a16:creationId xmlns:a16="http://schemas.microsoft.com/office/drawing/2014/main" id="{26EFC9BA-C3E8-447A-BDB8-5450E25F207B}"/>
              </a:ext>
            </a:extLst>
          </p:cNvPr>
          <p:cNvSpPr/>
          <p:nvPr/>
        </p:nvSpPr>
        <p:spPr>
          <a:xfrm>
            <a:off x="7305732" y="4096307"/>
            <a:ext cx="409966" cy="410692"/>
          </a:xfrm>
          <a:prstGeom prst="rect">
            <a:avLst/>
          </a:prstGeom>
          <a:solidFill>
            <a:srgbClr val="98B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94" name="Rectangle 93">
            <a:extLst>
              <a:ext uri="{FF2B5EF4-FFF2-40B4-BE49-F238E27FC236}">
                <a16:creationId xmlns:a16="http://schemas.microsoft.com/office/drawing/2014/main" id="{0BF4355E-40D4-4125-86F9-457095AF73D8}"/>
              </a:ext>
            </a:extLst>
          </p:cNvPr>
          <p:cNvSpPr/>
          <p:nvPr/>
        </p:nvSpPr>
        <p:spPr>
          <a:xfrm>
            <a:off x="2711677" y="5464722"/>
            <a:ext cx="409966" cy="41069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
        <p:nvSpPr>
          <p:cNvPr id="95" name="Rectangle 94">
            <a:extLst>
              <a:ext uri="{FF2B5EF4-FFF2-40B4-BE49-F238E27FC236}">
                <a16:creationId xmlns:a16="http://schemas.microsoft.com/office/drawing/2014/main" id="{AA2082F8-109B-4348-80CE-18CE2C872C63}"/>
              </a:ext>
            </a:extLst>
          </p:cNvPr>
          <p:cNvSpPr/>
          <p:nvPr/>
        </p:nvSpPr>
        <p:spPr>
          <a:xfrm>
            <a:off x="8773949" y="5292880"/>
            <a:ext cx="409966" cy="41069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
        <p:nvSpPr>
          <p:cNvPr id="96" name="Rectangle 95">
            <a:extLst>
              <a:ext uri="{FF2B5EF4-FFF2-40B4-BE49-F238E27FC236}">
                <a16:creationId xmlns:a16="http://schemas.microsoft.com/office/drawing/2014/main" id="{A496103F-DF00-488C-899A-C12F8E717F0E}"/>
              </a:ext>
            </a:extLst>
          </p:cNvPr>
          <p:cNvSpPr/>
          <p:nvPr/>
        </p:nvSpPr>
        <p:spPr>
          <a:xfrm>
            <a:off x="8533545" y="3981423"/>
            <a:ext cx="409966" cy="41069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
        <p:nvSpPr>
          <p:cNvPr id="97" name="TextBox 96">
            <a:extLst>
              <a:ext uri="{FF2B5EF4-FFF2-40B4-BE49-F238E27FC236}">
                <a16:creationId xmlns:a16="http://schemas.microsoft.com/office/drawing/2014/main" id="{1327F74D-C3C9-4C31-93F9-4B974C3500B8}"/>
              </a:ext>
            </a:extLst>
          </p:cNvPr>
          <p:cNvSpPr txBox="1"/>
          <p:nvPr/>
        </p:nvSpPr>
        <p:spPr>
          <a:xfrm>
            <a:off x="5522945" y="6250074"/>
            <a:ext cx="1273105" cy="646331"/>
          </a:xfrm>
          <a:prstGeom prst="rect">
            <a:avLst/>
          </a:prstGeom>
          <a:noFill/>
        </p:spPr>
        <p:txBody>
          <a:bodyPr wrap="none" rtlCol="0">
            <a:spAutoFit/>
          </a:bodyPr>
          <a:lstStyle/>
          <a:p>
            <a:pPr algn="ctr"/>
            <a:r>
              <a:rPr lang="en-GB" b="1" dirty="0"/>
              <a:t>Router</a:t>
            </a:r>
          </a:p>
          <a:p>
            <a:pPr algn="ctr"/>
            <a:r>
              <a:rPr lang="en-GB" b="1" dirty="0"/>
              <a:t>IPv4 &amp; IPv6</a:t>
            </a:r>
          </a:p>
        </p:txBody>
      </p:sp>
    </p:spTree>
    <p:extLst>
      <p:ext uri="{BB962C8B-B14F-4D97-AF65-F5344CB8AC3E}">
        <p14:creationId xmlns:p14="http://schemas.microsoft.com/office/powerpoint/2010/main" val="24786776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ecoffey\AppData\Local\Temp\Rar$DRa0.400\30009_Device_cloud_white_default_256.png">
            <a:extLst>
              <a:ext uri="{FF2B5EF4-FFF2-40B4-BE49-F238E27FC236}">
                <a16:creationId xmlns:a16="http://schemas.microsoft.com/office/drawing/2014/main" id="{12A2A865-32B4-4225-BE0A-A73BE4D0E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170" y="1660252"/>
            <a:ext cx="3688720" cy="3688720"/>
          </a:xfrm>
          <a:prstGeom prst="rect">
            <a:avLst/>
          </a:prstGeom>
          <a:noFill/>
          <a:extLst>
            <a:ext uri="{909E8E84-426E-40DD-AFC4-6F175D3DCCD1}">
              <a14:hiddenFill xmlns:a14="http://schemas.microsoft.com/office/drawing/2010/main">
                <a:solidFill>
                  <a:srgbClr val="FFFFFF"/>
                </a:solidFill>
              </a14:hiddenFill>
            </a:ext>
          </a:extLst>
        </p:spPr>
      </p:pic>
      <p:cxnSp>
        <p:nvCxnSpPr>
          <p:cNvPr id="110" name="Straight Connector 109">
            <a:extLst>
              <a:ext uri="{FF2B5EF4-FFF2-40B4-BE49-F238E27FC236}">
                <a16:creationId xmlns:a16="http://schemas.microsoft.com/office/drawing/2014/main" id="{5FED7103-29A5-4AAF-B2DD-68EB31D2123C}"/>
              </a:ext>
            </a:extLst>
          </p:cNvPr>
          <p:cNvCxnSpPr>
            <a:cxnSpLocks/>
          </p:cNvCxnSpPr>
          <p:nvPr/>
        </p:nvCxnSpPr>
        <p:spPr>
          <a:xfrm flipH="1" flipV="1">
            <a:off x="8918516" y="3344315"/>
            <a:ext cx="328780" cy="4581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8A6764B-E1A6-4989-8DE8-454EFB2087A3}"/>
              </a:ext>
            </a:extLst>
          </p:cNvPr>
          <p:cNvCxnSpPr>
            <a:cxnSpLocks/>
          </p:cNvCxnSpPr>
          <p:nvPr/>
        </p:nvCxnSpPr>
        <p:spPr>
          <a:xfrm flipV="1">
            <a:off x="8204365" y="3334281"/>
            <a:ext cx="515165" cy="433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IPv6 migration (Cont.)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i="1" dirty="0"/>
              <a:t>Translation</a:t>
            </a:r>
            <a:r>
              <a:rPr lang="en-US" dirty="0"/>
              <a:t> uses gateway protocols like NAT64 to connect an IPv6 network to an IPv4 network, much like conventional NAT.</a:t>
            </a:r>
            <a:endParaRPr lang="en-US" b="0" i="0" dirty="0">
              <a:effectLst/>
            </a:endParaRPr>
          </a:p>
        </p:txBody>
      </p:sp>
      <p:cxnSp>
        <p:nvCxnSpPr>
          <p:cNvPr id="5" name="Straight Connector 4">
            <a:extLst>
              <a:ext uri="{FF2B5EF4-FFF2-40B4-BE49-F238E27FC236}">
                <a16:creationId xmlns:a16="http://schemas.microsoft.com/office/drawing/2014/main" id="{1EEBC3C3-2FCD-4BBA-A2BD-B06D8ED4D606}"/>
              </a:ext>
            </a:extLst>
          </p:cNvPr>
          <p:cNvCxnSpPr>
            <a:cxnSpLocks/>
          </p:cNvCxnSpPr>
          <p:nvPr/>
        </p:nvCxnSpPr>
        <p:spPr>
          <a:xfrm flipV="1">
            <a:off x="6405885" y="4331458"/>
            <a:ext cx="1871271" cy="17421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D3DD54-D89C-4ABD-AA2F-9BCAECEFC8D7}"/>
              </a:ext>
            </a:extLst>
          </p:cNvPr>
          <p:cNvCxnSpPr>
            <a:cxnSpLocks/>
          </p:cNvCxnSpPr>
          <p:nvPr/>
        </p:nvCxnSpPr>
        <p:spPr>
          <a:xfrm>
            <a:off x="2232361" y="3600291"/>
            <a:ext cx="1355198" cy="15324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5B9F17-5DAF-42F3-A4A5-9C4F607CA243}"/>
              </a:ext>
            </a:extLst>
          </p:cNvPr>
          <p:cNvCxnSpPr>
            <a:cxnSpLocks/>
            <a:endCxn id="48" idx="2"/>
          </p:cNvCxnSpPr>
          <p:nvPr/>
        </p:nvCxnSpPr>
        <p:spPr>
          <a:xfrm flipH="1" flipV="1">
            <a:off x="3735441" y="3586448"/>
            <a:ext cx="260258" cy="14900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035811-F764-4AB5-AD07-E5EFC53DDF82}"/>
              </a:ext>
            </a:extLst>
          </p:cNvPr>
          <p:cNvCxnSpPr>
            <a:cxnSpLocks/>
          </p:cNvCxnSpPr>
          <p:nvPr/>
        </p:nvCxnSpPr>
        <p:spPr>
          <a:xfrm flipV="1">
            <a:off x="2262199" y="5292880"/>
            <a:ext cx="1153812" cy="8758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47428A4-9C12-4282-823A-056F845CDBAD}"/>
              </a:ext>
            </a:extLst>
          </p:cNvPr>
          <p:cNvCxnSpPr>
            <a:cxnSpLocks/>
          </p:cNvCxnSpPr>
          <p:nvPr/>
        </p:nvCxnSpPr>
        <p:spPr>
          <a:xfrm>
            <a:off x="4230746" y="5263656"/>
            <a:ext cx="1574136" cy="9051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0" descr="C:\Users\ecoffey\AppData\Local\Temp\Rar$DRa0.608\30080_Device_switch_default_256.png">
            <a:extLst>
              <a:ext uri="{FF2B5EF4-FFF2-40B4-BE49-F238E27FC236}">
                <a16:creationId xmlns:a16="http://schemas.microsoft.com/office/drawing/2014/main" id="{B21B1540-CAEA-4430-8657-2D5A1ABA4F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54" b="26465"/>
          <a:stretch/>
        </p:blipFill>
        <p:spPr bwMode="auto">
          <a:xfrm>
            <a:off x="3271662" y="4827978"/>
            <a:ext cx="1123295" cy="5209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ecoffey\AppData\Local\Temp\Rar$DRa0.386\30067_Device_router_default_256.png">
            <a:extLst>
              <a:ext uri="{FF2B5EF4-FFF2-40B4-BE49-F238E27FC236}">
                <a16:creationId xmlns:a16="http://schemas.microsoft.com/office/drawing/2014/main" id="{6EA94C1A-3C59-41CE-A327-32DBDA57054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71" t="28931" r="8368" b="21666"/>
          <a:stretch/>
        </p:blipFill>
        <p:spPr bwMode="auto">
          <a:xfrm>
            <a:off x="5670948" y="5863687"/>
            <a:ext cx="874166" cy="51745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C3C072BB-97D9-48B4-8F3E-631CE047FFF8}"/>
              </a:ext>
            </a:extLst>
          </p:cNvPr>
          <p:cNvGrpSpPr/>
          <p:nvPr/>
        </p:nvGrpSpPr>
        <p:grpSpPr>
          <a:xfrm>
            <a:off x="1341153" y="3106159"/>
            <a:ext cx="1088792" cy="734320"/>
            <a:chOff x="1341153" y="3106159"/>
            <a:chExt cx="1088792" cy="734320"/>
          </a:xfrm>
        </p:grpSpPr>
        <p:grpSp>
          <p:nvGrpSpPr>
            <p:cNvPr id="17" name="Group 16">
              <a:extLst>
                <a:ext uri="{FF2B5EF4-FFF2-40B4-BE49-F238E27FC236}">
                  <a16:creationId xmlns:a16="http://schemas.microsoft.com/office/drawing/2014/main" id="{94441F01-9137-4D26-B232-87EDFECF66A1}"/>
                </a:ext>
              </a:extLst>
            </p:cNvPr>
            <p:cNvGrpSpPr/>
            <p:nvPr/>
          </p:nvGrpSpPr>
          <p:grpSpPr>
            <a:xfrm>
              <a:off x="1341153" y="3106159"/>
              <a:ext cx="1088792" cy="734320"/>
              <a:chOff x="1209368" y="3429000"/>
              <a:chExt cx="1809135" cy="1220144"/>
            </a:xfrm>
          </p:grpSpPr>
          <p:sp>
            <p:nvSpPr>
              <p:cNvPr id="19" name="Rectangle: Rounded Corners 18">
                <a:extLst>
                  <a:ext uri="{FF2B5EF4-FFF2-40B4-BE49-F238E27FC236}">
                    <a16:creationId xmlns:a16="http://schemas.microsoft.com/office/drawing/2014/main" id="{8255C3CE-2260-4BBB-A26E-9B2ED117BBAD}"/>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B0D1F91-A0ED-4481-B61F-846ADEF0639C}"/>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E08AB74-8CCE-4753-B775-B7DEDE5268BC}"/>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1E82732D-1162-4AC4-BB29-2C31199BDC4B}"/>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B01FAD99-3B2A-4C07-8484-2B6F4E946C09}"/>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ircle: Hollow 23">
                <a:extLst>
                  <a:ext uri="{FF2B5EF4-FFF2-40B4-BE49-F238E27FC236}">
                    <a16:creationId xmlns:a16="http://schemas.microsoft.com/office/drawing/2014/main" id="{CBC635BF-4548-409C-BD4E-3705EE132559}"/>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3AD2D90F-EAED-4C27-83EF-E5A39CAF4C25}"/>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99BBD4C3-6727-4474-AD3E-25D2D60099AB}"/>
                </a:ext>
              </a:extLst>
            </p:cNvPr>
            <p:cNvSpPr txBox="1"/>
            <p:nvPr/>
          </p:nvSpPr>
          <p:spPr>
            <a:xfrm>
              <a:off x="1585986" y="3236443"/>
              <a:ext cx="595035" cy="369332"/>
            </a:xfrm>
            <a:prstGeom prst="rect">
              <a:avLst/>
            </a:prstGeom>
            <a:noFill/>
          </p:spPr>
          <p:txBody>
            <a:bodyPr wrap="none" rtlCol="0">
              <a:spAutoFit/>
            </a:bodyPr>
            <a:lstStyle/>
            <a:p>
              <a:r>
                <a:rPr lang="en-GB" b="1" dirty="0"/>
                <a:t>IPv6</a:t>
              </a:r>
            </a:p>
          </p:txBody>
        </p:sp>
      </p:grpSp>
      <p:grpSp>
        <p:nvGrpSpPr>
          <p:cNvPr id="26" name="Group 25">
            <a:extLst>
              <a:ext uri="{FF2B5EF4-FFF2-40B4-BE49-F238E27FC236}">
                <a16:creationId xmlns:a16="http://schemas.microsoft.com/office/drawing/2014/main" id="{73CA7183-A045-4B70-BEF0-EA478C7271ED}"/>
              </a:ext>
            </a:extLst>
          </p:cNvPr>
          <p:cNvGrpSpPr/>
          <p:nvPr/>
        </p:nvGrpSpPr>
        <p:grpSpPr>
          <a:xfrm>
            <a:off x="1405794" y="5848530"/>
            <a:ext cx="1088792" cy="734320"/>
            <a:chOff x="144690" y="5048488"/>
            <a:chExt cx="1088792" cy="734320"/>
          </a:xfrm>
        </p:grpSpPr>
        <p:grpSp>
          <p:nvGrpSpPr>
            <p:cNvPr id="27" name="Group 26">
              <a:extLst>
                <a:ext uri="{FF2B5EF4-FFF2-40B4-BE49-F238E27FC236}">
                  <a16:creationId xmlns:a16="http://schemas.microsoft.com/office/drawing/2014/main" id="{B3E55AB4-6F69-42BB-89D8-76A858872E99}"/>
                </a:ext>
              </a:extLst>
            </p:cNvPr>
            <p:cNvGrpSpPr/>
            <p:nvPr/>
          </p:nvGrpSpPr>
          <p:grpSpPr>
            <a:xfrm>
              <a:off x="144690" y="5048488"/>
              <a:ext cx="1088792" cy="734320"/>
              <a:chOff x="1209368" y="3429000"/>
              <a:chExt cx="1809135" cy="1220144"/>
            </a:xfrm>
          </p:grpSpPr>
          <p:sp>
            <p:nvSpPr>
              <p:cNvPr id="29" name="Rectangle: Rounded Corners 28">
                <a:extLst>
                  <a:ext uri="{FF2B5EF4-FFF2-40B4-BE49-F238E27FC236}">
                    <a16:creationId xmlns:a16="http://schemas.microsoft.com/office/drawing/2014/main" id="{8400773A-C341-4B43-98C6-A18230DF7A54}"/>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09A5A2D9-D5A6-467A-85F3-26D004543A05}"/>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EC4F248F-EC8E-44B0-9BC2-6F3E1635C3D6}"/>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EE789B07-2A64-41F9-8A0C-7F96DAFC1BFF}"/>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162A38FB-5E9D-46EC-841D-296DF4F28078}"/>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ircle: Hollow 33">
                <a:extLst>
                  <a:ext uri="{FF2B5EF4-FFF2-40B4-BE49-F238E27FC236}">
                    <a16:creationId xmlns:a16="http://schemas.microsoft.com/office/drawing/2014/main" id="{BAA57A47-456C-418E-B883-DEDC8DB6B617}"/>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Rectangle 34">
                <a:extLst>
                  <a:ext uri="{FF2B5EF4-FFF2-40B4-BE49-F238E27FC236}">
                    <a16:creationId xmlns:a16="http://schemas.microsoft.com/office/drawing/2014/main" id="{DC8CEDA9-1F31-4898-8E71-77A7DADD0A40}"/>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E58BFFD0-AF76-405C-B6AD-EAD861E51F46}"/>
                </a:ext>
              </a:extLst>
            </p:cNvPr>
            <p:cNvSpPr txBox="1"/>
            <p:nvPr/>
          </p:nvSpPr>
          <p:spPr>
            <a:xfrm>
              <a:off x="378383" y="5146660"/>
              <a:ext cx="595035" cy="369332"/>
            </a:xfrm>
            <a:prstGeom prst="rect">
              <a:avLst/>
            </a:prstGeom>
            <a:noFill/>
          </p:spPr>
          <p:txBody>
            <a:bodyPr wrap="none" rtlCol="0">
              <a:spAutoFit/>
            </a:bodyPr>
            <a:lstStyle/>
            <a:p>
              <a:pPr algn="ctr"/>
              <a:r>
                <a:rPr lang="en-GB" b="1" dirty="0"/>
                <a:t>IPv6</a:t>
              </a:r>
            </a:p>
          </p:txBody>
        </p:sp>
      </p:grpSp>
      <p:grpSp>
        <p:nvGrpSpPr>
          <p:cNvPr id="46" name="Group 45">
            <a:extLst>
              <a:ext uri="{FF2B5EF4-FFF2-40B4-BE49-F238E27FC236}">
                <a16:creationId xmlns:a16="http://schemas.microsoft.com/office/drawing/2014/main" id="{4178ECD2-44CC-4F97-8553-B26E758106D1}"/>
              </a:ext>
            </a:extLst>
          </p:cNvPr>
          <p:cNvGrpSpPr/>
          <p:nvPr/>
        </p:nvGrpSpPr>
        <p:grpSpPr>
          <a:xfrm>
            <a:off x="3193078" y="3100617"/>
            <a:ext cx="1088792" cy="734320"/>
            <a:chOff x="1341153" y="3106159"/>
            <a:chExt cx="1088792" cy="734320"/>
          </a:xfrm>
        </p:grpSpPr>
        <p:grpSp>
          <p:nvGrpSpPr>
            <p:cNvPr id="47" name="Group 46">
              <a:extLst>
                <a:ext uri="{FF2B5EF4-FFF2-40B4-BE49-F238E27FC236}">
                  <a16:creationId xmlns:a16="http://schemas.microsoft.com/office/drawing/2014/main" id="{0639F991-24DC-4E20-BDEB-F9E42497F308}"/>
                </a:ext>
              </a:extLst>
            </p:cNvPr>
            <p:cNvGrpSpPr/>
            <p:nvPr/>
          </p:nvGrpSpPr>
          <p:grpSpPr>
            <a:xfrm>
              <a:off x="1341153" y="3106159"/>
              <a:ext cx="1088792" cy="734320"/>
              <a:chOff x="1209368" y="3429000"/>
              <a:chExt cx="1809135" cy="1220144"/>
            </a:xfrm>
          </p:grpSpPr>
          <p:sp>
            <p:nvSpPr>
              <p:cNvPr id="49" name="Rectangle: Rounded Corners 48">
                <a:extLst>
                  <a:ext uri="{FF2B5EF4-FFF2-40B4-BE49-F238E27FC236}">
                    <a16:creationId xmlns:a16="http://schemas.microsoft.com/office/drawing/2014/main" id="{0C733699-B151-4A9F-B3F8-083997C45813}"/>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273BF3EA-1BD4-422D-89D1-11435BD008E2}"/>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BC4C05BB-27B0-4303-B3D0-24D881C2BAD5}"/>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3D273729-72E6-4AB5-BDE3-C928861857BE}"/>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9EB314C9-2F8F-4599-BE7C-F21B22423EBB}"/>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Circle: Hollow 53">
                <a:extLst>
                  <a:ext uri="{FF2B5EF4-FFF2-40B4-BE49-F238E27FC236}">
                    <a16:creationId xmlns:a16="http://schemas.microsoft.com/office/drawing/2014/main" id="{70364888-C043-4036-AAD9-DE00C2DC05C1}"/>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Rectangle 54">
                <a:extLst>
                  <a:ext uri="{FF2B5EF4-FFF2-40B4-BE49-F238E27FC236}">
                    <a16:creationId xmlns:a16="http://schemas.microsoft.com/office/drawing/2014/main" id="{D2AD181E-4B1F-49FB-9222-C19A18CC6F75}"/>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 name="TextBox 47">
              <a:extLst>
                <a:ext uri="{FF2B5EF4-FFF2-40B4-BE49-F238E27FC236}">
                  <a16:creationId xmlns:a16="http://schemas.microsoft.com/office/drawing/2014/main" id="{68F6E894-3C9B-4A50-B901-12D76175F7A6}"/>
                </a:ext>
              </a:extLst>
            </p:cNvPr>
            <p:cNvSpPr txBox="1"/>
            <p:nvPr/>
          </p:nvSpPr>
          <p:spPr>
            <a:xfrm>
              <a:off x="1585998" y="3222658"/>
              <a:ext cx="595035" cy="369332"/>
            </a:xfrm>
            <a:prstGeom prst="rect">
              <a:avLst/>
            </a:prstGeom>
            <a:noFill/>
          </p:spPr>
          <p:txBody>
            <a:bodyPr wrap="none" rtlCol="0">
              <a:spAutoFit/>
            </a:bodyPr>
            <a:lstStyle/>
            <a:p>
              <a:r>
                <a:rPr lang="en-GB" b="1" dirty="0"/>
                <a:t>IPv6</a:t>
              </a:r>
            </a:p>
          </p:txBody>
        </p:sp>
      </p:grpSp>
      <p:sp>
        <p:nvSpPr>
          <p:cNvPr id="77" name="Rectangle 76">
            <a:extLst>
              <a:ext uri="{FF2B5EF4-FFF2-40B4-BE49-F238E27FC236}">
                <a16:creationId xmlns:a16="http://schemas.microsoft.com/office/drawing/2014/main" id="{3DDD3C13-3124-47E2-97D9-72A9CE46CDF7}"/>
              </a:ext>
            </a:extLst>
          </p:cNvPr>
          <p:cNvSpPr/>
          <p:nvPr/>
        </p:nvSpPr>
        <p:spPr>
          <a:xfrm>
            <a:off x="2634122" y="4021756"/>
            <a:ext cx="409966" cy="410692"/>
          </a:xfrm>
          <a:prstGeom prst="rect">
            <a:avLst/>
          </a:prstGeom>
          <a:solidFill>
            <a:srgbClr val="98B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83" name="TextBox 82">
            <a:extLst>
              <a:ext uri="{FF2B5EF4-FFF2-40B4-BE49-F238E27FC236}">
                <a16:creationId xmlns:a16="http://schemas.microsoft.com/office/drawing/2014/main" id="{B09D653C-664C-44C9-AD2B-84019D876CD7}"/>
              </a:ext>
            </a:extLst>
          </p:cNvPr>
          <p:cNvSpPr txBox="1"/>
          <p:nvPr/>
        </p:nvSpPr>
        <p:spPr>
          <a:xfrm>
            <a:off x="5743582" y="6250074"/>
            <a:ext cx="831831" cy="646331"/>
          </a:xfrm>
          <a:prstGeom prst="rect">
            <a:avLst/>
          </a:prstGeom>
          <a:noFill/>
        </p:spPr>
        <p:txBody>
          <a:bodyPr wrap="none" rtlCol="0">
            <a:spAutoFit/>
          </a:bodyPr>
          <a:lstStyle/>
          <a:p>
            <a:pPr algn="ctr"/>
            <a:r>
              <a:rPr lang="en-GB" b="1" dirty="0"/>
              <a:t>Router</a:t>
            </a:r>
          </a:p>
          <a:p>
            <a:pPr algn="ctr"/>
            <a:r>
              <a:rPr lang="en-GB" b="1" dirty="0"/>
              <a:t>NAT64</a:t>
            </a:r>
          </a:p>
        </p:txBody>
      </p:sp>
      <p:sp>
        <p:nvSpPr>
          <p:cNvPr id="86" name="TextBox 85">
            <a:extLst>
              <a:ext uri="{FF2B5EF4-FFF2-40B4-BE49-F238E27FC236}">
                <a16:creationId xmlns:a16="http://schemas.microsoft.com/office/drawing/2014/main" id="{8E1202C2-DDE2-48B2-8306-68FBBE133C90}"/>
              </a:ext>
            </a:extLst>
          </p:cNvPr>
          <p:cNvSpPr txBox="1"/>
          <p:nvPr/>
        </p:nvSpPr>
        <p:spPr>
          <a:xfrm>
            <a:off x="8546554" y="4662890"/>
            <a:ext cx="675570" cy="646331"/>
          </a:xfrm>
          <a:prstGeom prst="rect">
            <a:avLst/>
          </a:prstGeom>
          <a:noFill/>
        </p:spPr>
        <p:txBody>
          <a:bodyPr wrap="none" rtlCol="0">
            <a:spAutoFit/>
          </a:bodyPr>
          <a:lstStyle/>
          <a:p>
            <a:pPr algn="ctr"/>
            <a:r>
              <a:rPr lang="en-GB" b="1" dirty="0"/>
              <a:t>IPv4</a:t>
            </a:r>
          </a:p>
          <a:p>
            <a:pPr algn="ctr"/>
            <a:r>
              <a:rPr lang="en-GB" b="1" dirty="0"/>
              <a:t>WAN</a:t>
            </a:r>
          </a:p>
        </p:txBody>
      </p:sp>
      <p:pic>
        <p:nvPicPr>
          <p:cNvPr id="87" name="Picture 10" descr="C:\Users\ecoffey\AppData\Local\Temp\Rar$DRa0.386\30067_Device_router_default_256.png">
            <a:extLst>
              <a:ext uri="{FF2B5EF4-FFF2-40B4-BE49-F238E27FC236}">
                <a16:creationId xmlns:a16="http://schemas.microsoft.com/office/drawing/2014/main" id="{61B29216-F720-4C82-9573-086013BA61C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71" t="28931" r="8368" b="21666"/>
          <a:stretch/>
        </p:blipFill>
        <p:spPr bwMode="auto">
          <a:xfrm>
            <a:off x="8333099" y="2909642"/>
            <a:ext cx="874166" cy="517453"/>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oup 87">
            <a:extLst>
              <a:ext uri="{FF2B5EF4-FFF2-40B4-BE49-F238E27FC236}">
                <a16:creationId xmlns:a16="http://schemas.microsoft.com/office/drawing/2014/main" id="{C60BD6B9-38A5-4C7E-A625-863ECCCCFBAE}"/>
              </a:ext>
            </a:extLst>
          </p:cNvPr>
          <p:cNvGrpSpPr/>
          <p:nvPr/>
        </p:nvGrpSpPr>
        <p:grpSpPr>
          <a:xfrm>
            <a:off x="7231937" y="3721240"/>
            <a:ext cx="1088792" cy="734320"/>
            <a:chOff x="1341153" y="3106159"/>
            <a:chExt cx="1088792" cy="734320"/>
          </a:xfrm>
        </p:grpSpPr>
        <p:grpSp>
          <p:nvGrpSpPr>
            <p:cNvPr id="89" name="Group 88">
              <a:extLst>
                <a:ext uri="{FF2B5EF4-FFF2-40B4-BE49-F238E27FC236}">
                  <a16:creationId xmlns:a16="http://schemas.microsoft.com/office/drawing/2014/main" id="{E1565EE7-1395-4242-A41A-E45C79284125}"/>
                </a:ext>
              </a:extLst>
            </p:cNvPr>
            <p:cNvGrpSpPr/>
            <p:nvPr/>
          </p:nvGrpSpPr>
          <p:grpSpPr>
            <a:xfrm>
              <a:off x="1341153" y="3106159"/>
              <a:ext cx="1088792" cy="734320"/>
              <a:chOff x="1209368" y="3429000"/>
              <a:chExt cx="1809135" cy="1220144"/>
            </a:xfrm>
          </p:grpSpPr>
          <p:sp>
            <p:nvSpPr>
              <p:cNvPr id="91" name="Rectangle: Rounded Corners 90">
                <a:extLst>
                  <a:ext uri="{FF2B5EF4-FFF2-40B4-BE49-F238E27FC236}">
                    <a16:creationId xmlns:a16="http://schemas.microsoft.com/office/drawing/2014/main" id="{E647FD26-7647-4D0B-824B-283DA7395453}"/>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009743DF-E34C-42E4-B5EE-9AAF2BCBDA5F}"/>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530350F8-76E9-4EDA-9D6F-5774826BF655}"/>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38E7637F-4894-4659-A516-659E67A6AB36}"/>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6315E19A-5878-4CB6-B9EC-5EEEFA8A6436}"/>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ircle: Hollow 95">
                <a:extLst>
                  <a:ext uri="{FF2B5EF4-FFF2-40B4-BE49-F238E27FC236}">
                    <a16:creationId xmlns:a16="http://schemas.microsoft.com/office/drawing/2014/main" id="{686CF39F-0E5C-4F4C-847D-C2B0EF4D70EF}"/>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7" name="Rectangle 96">
                <a:extLst>
                  <a:ext uri="{FF2B5EF4-FFF2-40B4-BE49-F238E27FC236}">
                    <a16:creationId xmlns:a16="http://schemas.microsoft.com/office/drawing/2014/main" id="{05E6784D-B081-42D4-99BE-574872209E05}"/>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0" name="TextBox 89">
              <a:extLst>
                <a:ext uri="{FF2B5EF4-FFF2-40B4-BE49-F238E27FC236}">
                  <a16:creationId xmlns:a16="http://schemas.microsoft.com/office/drawing/2014/main" id="{997BBDAE-2699-4D7C-9F3C-E03C8E6B0A14}"/>
                </a:ext>
              </a:extLst>
            </p:cNvPr>
            <p:cNvSpPr txBox="1"/>
            <p:nvPr/>
          </p:nvSpPr>
          <p:spPr>
            <a:xfrm>
              <a:off x="1585986" y="3236443"/>
              <a:ext cx="595035" cy="369332"/>
            </a:xfrm>
            <a:prstGeom prst="rect">
              <a:avLst/>
            </a:prstGeom>
            <a:noFill/>
          </p:spPr>
          <p:txBody>
            <a:bodyPr wrap="none" rtlCol="0">
              <a:spAutoFit/>
            </a:bodyPr>
            <a:lstStyle/>
            <a:p>
              <a:r>
                <a:rPr lang="en-GB" b="1" dirty="0"/>
                <a:t>IPv6</a:t>
              </a:r>
            </a:p>
          </p:txBody>
        </p:sp>
      </p:grpSp>
      <p:grpSp>
        <p:nvGrpSpPr>
          <p:cNvPr id="98" name="Group 97">
            <a:extLst>
              <a:ext uri="{FF2B5EF4-FFF2-40B4-BE49-F238E27FC236}">
                <a16:creationId xmlns:a16="http://schemas.microsoft.com/office/drawing/2014/main" id="{5420BE1B-27D0-4AE6-8D20-46AA6CF713D9}"/>
              </a:ext>
            </a:extLst>
          </p:cNvPr>
          <p:cNvGrpSpPr/>
          <p:nvPr/>
        </p:nvGrpSpPr>
        <p:grpSpPr>
          <a:xfrm>
            <a:off x="8991839" y="3694543"/>
            <a:ext cx="1088792" cy="734320"/>
            <a:chOff x="1341153" y="3106159"/>
            <a:chExt cx="1088792" cy="734320"/>
          </a:xfrm>
        </p:grpSpPr>
        <p:grpSp>
          <p:nvGrpSpPr>
            <p:cNvPr id="99" name="Group 98">
              <a:extLst>
                <a:ext uri="{FF2B5EF4-FFF2-40B4-BE49-F238E27FC236}">
                  <a16:creationId xmlns:a16="http://schemas.microsoft.com/office/drawing/2014/main" id="{46B9BF3C-7D58-44AF-9096-BC84F08A37C8}"/>
                </a:ext>
              </a:extLst>
            </p:cNvPr>
            <p:cNvGrpSpPr/>
            <p:nvPr/>
          </p:nvGrpSpPr>
          <p:grpSpPr>
            <a:xfrm>
              <a:off x="1341153" y="3106159"/>
              <a:ext cx="1088792" cy="734320"/>
              <a:chOff x="1209368" y="3429000"/>
              <a:chExt cx="1809135" cy="1220144"/>
            </a:xfrm>
          </p:grpSpPr>
          <p:sp>
            <p:nvSpPr>
              <p:cNvPr id="101" name="Rectangle: Rounded Corners 100">
                <a:extLst>
                  <a:ext uri="{FF2B5EF4-FFF2-40B4-BE49-F238E27FC236}">
                    <a16:creationId xmlns:a16="http://schemas.microsoft.com/office/drawing/2014/main" id="{1B86ADE3-3DB7-4610-9EF2-88B794492CC0}"/>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AC24C41D-8D5F-4699-9E5B-BC2917231AC2}"/>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1CBE0E6D-F5BA-459A-B653-654AD4E92FA3}"/>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3225FC23-40B1-477B-A7D0-FE1D06486488}"/>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5DF3363B-8CA2-4E05-B3DE-5D76D201195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Circle: Hollow 105">
                <a:extLst>
                  <a:ext uri="{FF2B5EF4-FFF2-40B4-BE49-F238E27FC236}">
                    <a16:creationId xmlns:a16="http://schemas.microsoft.com/office/drawing/2014/main" id="{503C2BBD-6EEB-4372-AA43-D45CB1E44F9F}"/>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7" name="Rectangle 106">
                <a:extLst>
                  <a:ext uri="{FF2B5EF4-FFF2-40B4-BE49-F238E27FC236}">
                    <a16:creationId xmlns:a16="http://schemas.microsoft.com/office/drawing/2014/main" id="{BDD5CCF8-7EB5-428D-922C-5E8106E311F0}"/>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0" name="TextBox 99">
              <a:extLst>
                <a:ext uri="{FF2B5EF4-FFF2-40B4-BE49-F238E27FC236}">
                  <a16:creationId xmlns:a16="http://schemas.microsoft.com/office/drawing/2014/main" id="{C101A350-1D12-4855-8B7A-C73A7E79A169}"/>
                </a:ext>
              </a:extLst>
            </p:cNvPr>
            <p:cNvSpPr txBox="1"/>
            <p:nvPr/>
          </p:nvSpPr>
          <p:spPr>
            <a:xfrm>
              <a:off x="1585998" y="3222658"/>
              <a:ext cx="595035" cy="369332"/>
            </a:xfrm>
            <a:prstGeom prst="rect">
              <a:avLst/>
            </a:prstGeom>
            <a:noFill/>
          </p:spPr>
          <p:txBody>
            <a:bodyPr wrap="none" rtlCol="0">
              <a:spAutoFit/>
            </a:bodyPr>
            <a:lstStyle/>
            <a:p>
              <a:r>
                <a:rPr lang="en-GB" b="1" dirty="0"/>
                <a:t>IPv6</a:t>
              </a:r>
            </a:p>
          </p:txBody>
        </p:sp>
      </p:grpSp>
      <p:sp>
        <p:nvSpPr>
          <p:cNvPr id="113" name="Rectangle 112">
            <a:extLst>
              <a:ext uri="{FF2B5EF4-FFF2-40B4-BE49-F238E27FC236}">
                <a16:creationId xmlns:a16="http://schemas.microsoft.com/office/drawing/2014/main" id="{A2F27BDD-CC4E-4154-95F8-E6E6627B8B5B}"/>
              </a:ext>
            </a:extLst>
          </p:cNvPr>
          <p:cNvSpPr/>
          <p:nvPr/>
        </p:nvSpPr>
        <p:spPr>
          <a:xfrm>
            <a:off x="2789136" y="5436508"/>
            <a:ext cx="409966" cy="410692"/>
          </a:xfrm>
          <a:prstGeom prst="rect">
            <a:avLst/>
          </a:prstGeom>
          <a:solidFill>
            <a:srgbClr val="98B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114" name="Rectangle 113">
            <a:extLst>
              <a:ext uri="{FF2B5EF4-FFF2-40B4-BE49-F238E27FC236}">
                <a16:creationId xmlns:a16="http://schemas.microsoft.com/office/drawing/2014/main" id="{1199AF59-86D3-4537-8117-0AFECBA51588}"/>
              </a:ext>
            </a:extLst>
          </p:cNvPr>
          <p:cNvSpPr/>
          <p:nvPr/>
        </p:nvSpPr>
        <p:spPr>
          <a:xfrm>
            <a:off x="5529615" y="5385527"/>
            <a:ext cx="409966" cy="410692"/>
          </a:xfrm>
          <a:prstGeom prst="rect">
            <a:avLst/>
          </a:prstGeom>
          <a:solidFill>
            <a:srgbClr val="98B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115" name="Rectangle 114">
            <a:extLst>
              <a:ext uri="{FF2B5EF4-FFF2-40B4-BE49-F238E27FC236}">
                <a16:creationId xmlns:a16="http://schemas.microsoft.com/office/drawing/2014/main" id="{70BA3FAB-41C1-4FD6-87EA-EDE985FD8D07}"/>
              </a:ext>
            </a:extLst>
          </p:cNvPr>
          <p:cNvSpPr/>
          <p:nvPr/>
        </p:nvSpPr>
        <p:spPr>
          <a:xfrm>
            <a:off x="6188144" y="5385527"/>
            <a:ext cx="409966" cy="403756"/>
          </a:xfrm>
          <a:prstGeom prst="rect">
            <a:avLst/>
          </a:prstGeom>
          <a:solidFill>
            <a:srgbClr val="98B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
        <p:nvSpPr>
          <p:cNvPr id="116" name="TextBox 115">
            <a:extLst>
              <a:ext uri="{FF2B5EF4-FFF2-40B4-BE49-F238E27FC236}">
                <a16:creationId xmlns:a16="http://schemas.microsoft.com/office/drawing/2014/main" id="{31C99324-4B92-4E40-9F08-7C67FAF38E7F}"/>
              </a:ext>
            </a:extLst>
          </p:cNvPr>
          <p:cNvSpPr txBox="1"/>
          <p:nvPr/>
        </p:nvSpPr>
        <p:spPr>
          <a:xfrm>
            <a:off x="5899307" y="5418810"/>
            <a:ext cx="300082" cy="369332"/>
          </a:xfrm>
          <a:prstGeom prst="rect">
            <a:avLst/>
          </a:prstGeom>
          <a:noFill/>
        </p:spPr>
        <p:txBody>
          <a:bodyPr wrap="none" rtlCol="0">
            <a:spAutoFit/>
          </a:bodyPr>
          <a:lstStyle/>
          <a:p>
            <a:pPr algn="ctr"/>
            <a:r>
              <a:rPr lang="en-GB" b="1" dirty="0"/>
              <a:t>&gt;</a:t>
            </a:r>
          </a:p>
        </p:txBody>
      </p:sp>
    </p:spTree>
    <p:extLst>
      <p:ext uri="{BB962C8B-B14F-4D97-AF65-F5344CB8AC3E}">
        <p14:creationId xmlns:p14="http://schemas.microsoft.com/office/powerpoint/2010/main" val="30859666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8" name="Straight Connector 227">
            <a:extLst>
              <a:ext uri="{FF2B5EF4-FFF2-40B4-BE49-F238E27FC236}">
                <a16:creationId xmlns:a16="http://schemas.microsoft.com/office/drawing/2014/main" id="{1AEA2901-78AB-4BDB-A70A-A45BAB459527}"/>
              </a:ext>
            </a:extLst>
          </p:cNvPr>
          <p:cNvCxnSpPr>
            <a:cxnSpLocks/>
          </p:cNvCxnSpPr>
          <p:nvPr/>
        </p:nvCxnSpPr>
        <p:spPr>
          <a:xfrm flipH="1">
            <a:off x="7674954" y="5777977"/>
            <a:ext cx="9907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79DD4AF5-0682-444B-8A61-AF755EDC0146}"/>
              </a:ext>
            </a:extLst>
          </p:cNvPr>
          <p:cNvCxnSpPr>
            <a:cxnSpLocks/>
          </p:cNvCxnSpPr>
          <p:nvPr/>
        </p:nvCxnSpPr>
        <p:spPr>
          <a:xfrm flipV="1">
            <a:off x="3596444" y="5679513"/>
            <a:ext cx="775390" cy="185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IPv6 migration (Cont.)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825625"/>
            <a:ext cx="11590421" cy="1356337"/>
          </a:xfrm>
        </p:spPr>
        <p:txBody>
          <a:bodyPr>
            <a:normAutofit/>
          </a:bodyPr>
          <a:lstStyle/>
          <a:p>
            <a:r>
              <a:rPr lang="en-US" i="1" dirty="0"/>
              <a:t>Tunneling</a:t>
            </a:r>
            <a:r>
              <a:rPr lang="en-US" dirty="0"/>
              <a:t> allows two IPv6 networks to communicate over an IPv4 network by means of </a:t>
            </a:r>
            <a:r>
              <a:rPr lang="en-US" i="1" dirty="0"/>
              <a:t>tunnel brokers</a:t>
            </a:r>
            <a:r>
              <a:rPr lang="en-US" dirty="0"/>
              <a:t>, devices which encapsulate IPv6 packets into IPv4 packets. </a:t>
            </a:r>
            <a:endParaRPr lang="en-US" b="0" i="0" dirty="0">
              <a:effectLst/>
            </a:endParaRPr>
          </a:p>
        </p:txBody>
      </p:sp>
      <p:pic>
        <p:nvPicPr>
          <p:cNvPr id="6" name="Picture 4" descr="C:\Users\ecoffey\AppData\Local\Temp\Rar$DRa0.400\30009_Device_cloud_white_default_256.png">
            <a:extLst>
              <a:ext uri="{FF2B5EF4-FFF2-40B4-BE49-F238E27FC236}">
                <a16:creationId xmlns:a16="http://schemas.microsoft.com/office/drawing/2014/main" id="{C67AF91D-9C03-4916-8CF6-1E26C1768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94" y="3257239"/>
            <a:ext cx="3688720" cy="3688720"/>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Straight Connector 73">
            <a:extLst>
              <a:ext uri="{FF2B5EF4-FFF2-40B4-BE49-F238E27FC236}">
                <a16:creationId xmlns:a16="http://schemas.microsoft.com/office/drawing/2014/main" id="{120F310C-933D-4E77-8404-FD35266D5027}"/>
              </a:ext>
            </a:extLst>
          </p:cNvPr>
          <p:cNvCxnSpPr>
            <a:cxnSpLocks/>
            <a:stCxn id="215" idx="0"/>
          </p:cNvCxnSpPr>
          <p:nvPr/>
        </p:nvCxnSpPr>
        <p:spPr>
          <a:xfrm flipV="1">
            <a:off x="8665748" y="4989149"/>
            <a:ext cx="170594" cy="6726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8C24F1E-808F-4C2C-A7AF-8A5C5B95460A}"/>
              </a:ext>
            </a:extLst>
          </p:cNvPr>
          <p:cNvCxnSpPr>
            <a:cxnSpLocks/>
          </p:cNvCxnSpPr>
          <p:nvPr/>
        </p:nvCxnSpPr>
        <p:spPr>
          <a:xfrm>
            <a:off x="8212630" y="3529616"/>
            <a:ext cx="461782" cy="15708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7B1D6B3-ABDF-4485-AFA7-3EBEA85ECB0B}"/>
              </a:ext>
            </a:extLst>
          </p:cNvPr>
          <p:cNvCxnSpPr>
            <a:cxnSpLocks/>
          </p:cNvCxnSpPr>
          <p:nvPr/>
        </p:nvCxnSpPr>
        <p:spPr>
          <a:xfrm flipV="1">
            <a:off x="9053183" y="3600323"/>
            <a:ext cx="1257024" cy="1298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D005B7B-00F6-4C25-B295-FE9F7FBB3B48}"/>
              </a:ext>
            </a:extLst>
          </p:cNvPr>
          <p:cNvCxnSpPr>
            <a:cxnSpLocks/>
          </p:cNvCxnSpPr>
          <p:nvPr/>
        </p:nvCxnSpPr>
        <p:spPr>
          <a:xfrm>
            <a:off x="1394203" y="3635189"/>
            <a:ext cx="1355198" cy="15324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20AD51C-F665-4868-B8F5-CDD2A30BAF25}"/>
              </a:ext>
            </a:extLst>
          </p:cNvPr>
          <p:cNvCxnSpPr>
            <a:cxnSpLocks/>
            <a:endCxn id="116" idx="2"/>
          </p:cNvCxnSpPr>
          <p:nvPr/>
        </p:nvCxnSpPr>
        <p:spPr>
          <a:xfrm flipH="1" flipV="1">
            <a:off x="2839930" y="3603643"/>
            <a:ext cx="260258" cy="14900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0953F67-8FD8-428E-B6A6-0A41380391A4}"/>
              </a:ext>
            </a:extLst>
          </p:cNvPr>
          <p:cNvCxnSpPr>
            <a:cxnSpLocks/>
          </p:cNvCxnSpPr>
          <p:nvPr/>
        </p:nvCxnSpPr>
        <p:spPr>
          <a:xfrm flipV="1">
            <a:off x="1424041" y="5327778"/>
            <a:ext cx="1153812" cy="8758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B38176E-D2C6-4FC1-B1BE-280BB2CFE850}"/>
              </a:ext>
            </a:extLst>
          </p:cNvPr>
          <p:cNvCxnSpPr>
            <a:cxnSpLocks/>
          </p:cNvCxnSpPr>
          <p:nvPr/>
        </p:nvCxnSpPr>
        <p:spPr>
          <a:xfrm>
            <a:off x="2776411" y="5154187"/>
            <a:ext cx="800456" cy="6237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1" name="Picture 10" descr="C:\Users\ecoffey\AppData\Local\Temp\Rar$DRa0.608\30080_Device_switch_default_256.png">
            <a:extLst>
              <a:ext uri="{FF2B5EF4-FFF2-40B4-BE49-F238E27FC236}">
                <a16:creationId xmlns:a16="http://schemas.microsoft.com/office/drawing/2014/main" id="{3DB9D7B6-BE9B-4B4D-B6B2-D302F308F5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54" b="26465"/>
          <a:stretch/>
        </p:blipFill>
        <p:spPr bwMode="auto">
          <a:xfrm>
            <a:off x="2433504" y="4862876"/>
            <a:ext cx="1123295" cy="52099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0" descr="C:\Users\ecoffey\AppData\Local\Temp\Rar$DRa0.608\30080_Device_switch_default_256.png">
            <a:extLst>
              <a:ext uri="{FF2B5EF4-FFF2-40B4-BE49-F238E27FC236}">
                <a16:creationId xmlns:a16="http://schemas.microsoft.com/office/drawing/2014/main" id="{EEDC3455-B4C7-41D2-94EB-8298278D2E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54" b="26465"/>
          <a:stretch/>
        </p:blipFill>
        <p:spPr bwMode="auto">
          <a:xfrm>
            <a:off x="8267982" y="4611286"/>
            <a:ext cx="1123295" cy="520994"/>
          </a:xfrm>
          <a:prstGeom prst="rect">
            <a:avLst/>
          </a:prstGeom>
          <a:noFill/>
          <a:extLst>
            <a:ext uri="{909E8E84-426E-40DD-AFC4-6F175D3DCCD1}">
              <a14:hiddenFill xmlns:a14="http://schemas.microsoft.com/office/drawing/2010/main">
                <a:solidFill>
                  <a:srgbClr val="FFFFFF"/>
                </a:solidFill>
              </a14:hiddenFill>
            </a:ext>
          </a:extLst>
        </p:spPr>
      </p:pic>
      <p:grpSp>
        <p:nvGrpSpPr>
          <p:cNvPr id="84" name="Group 83">
            <a:extLst>
              <a:ext uri="{FF2B5EF4-FFF2-40B4-BE49-F238E27FC236}">
                <a16:creationId xmlns:a16="http://schemas.microsoft.com/office/drawing/2014/main" id="{6931BBDD-4C42-40EC-B905-00A535CA0D69}"/>
              </a:ext>
            </a:extLst>
          </p:cNvPr>
          <p:cNvGrpSpPr/>
          <p:nvPr/>
        </p:nvGrpSpPr>
        <p:grpSpPr>
          <a:xfrm>
            <a:off x="502995" y="3141057"/>
            <a:ext cx="1088792" cy="734320"/>
            <a:chOff x="1341153" y="3106159"/>
            <a:chExt cx="1088792" cy="734320"/>
          </a:xfrm>
        </p:grpSpPr>
        <p:grpSp>
          <p:nvGrpSpPr>
            <p:cNvPr id="85" name="Group 84">
              <a:extLst>
                <a:ext uri="{FF2B5EF4-FFF2-40B4-BE49-F238E27FC236}">
                  <a16:creationId xmlns:a16="http://schemas.microsoft.com/office/drawing/2014/main" id="{CE72C3C8-2D70-4513-A0E1-37F9182B92A5}"/>
                </a:ext>
              </a:extLst>
            </p:cNvPr>
            <p:cNvGrpSpPr/>
            <p:nvPr/>
          </p:nvGrpSpPr>
          <p:grpSpPr>
            <a:xfrm>
              <a:off x="1341153" y="3106159"/>
              <a:ext cx="1088792" cy="734320"/>
              <a:chOff x="1209368" y="3429000"/>
              <a:chExt cx="1809135" cy="1220144"/>
            </a:xfrm>
          </p:grpSpPr>
          <p:sp>
            <p:nvSpPr>
              <p:cNvPr id="87" name="Rectangle: Rounded Corners 86">
                <a:extLst>
                  <a:ext uri="{FF2B5EF4-FFF2-40B4-BE49-F238E27FC236}">
                    <a16:creationId xmlns:a16="http://schemas.microsoft.com/office/drawing/2014/main" id="{2B6DC94F-4158-4AAB-8E36-0B6AF3694260}"/>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8B3A69DB-9E1A-49A4-875B-7508AAE63B1D}"/>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0B0B7D57-E7D2-4D29-A4AC-6B255FBA6C36}"/>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240EC437-4570-4BB7-8523-F209452318C3}"/>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29636802-BA92-43AF-A4B4-7431BFB73FA8}"/>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Circle: Hollow 91">
                <a:extLst>
                  <a:ext uri="{FF2B5EF4-FFF2-40B4-BE49-F238E27FC236}">
                    <a16:creationId xmlns:a16="http://schemas.microsoft.com/office/drawing/2014/main" id="{8A76D1BA-419B-4F76-8AE3-03853EA39D71}"/>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3" name="Rectangle 92">
                <a:extLst>
                  <a:ext uri="{FF2B5EF4-FFF2-40B4-BE49-F238E27FC236}">
                    <a16:creationId xmlns:a16="http://schemas.microsoft.com/office/drawing/2014/main" id="{533E0DDC-7BBF-4DC9-AB3A-7BEC2FD888AE}"/>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6" name="TextBox 85">
              <a:extLst>
                <a:ext uri="{FF2B5EF4-FFF2-40B4-BE49-F238E27FC236}">
                  <a16:creationId xmlns:a16="http://schemas.microsoft.com/office/drawing/2014/main" id="{618C77BB-E213-441A-ABD6-5993708856D9}"/>
                </a:ext>
              </a:extLst>
            </p:cNvPr>
            <p:cNvSpPr txBox="1"/>
            <p:nvPr/>
          </p:nvSpPr>
          <p:spPr>
            <a:xfrm>
              <a:off x="1528044" y="3222341"/>
              <a:ext cx="595035" cy="369332"/>
            </a:xfrm>
            <a:prstGeom prst="rect">
              <a:avLst/>
            </a:prstGeom>
            <a:noFill/>
          </p:spPr>
          <p:txBody>
            <a:bodyPr wrap="none" rtlCol="0">
              <a:spAutoFit/>
            </a:bodyPr>
            <a:lstStyle/>
            <a:p>
              <a:r>
                <a:rPr lang="en-GB" b="1" dirty="0"/>
                <a:t>IPv6</a:t>
              </a:r>
            </a:p>
          </p:txBody>
        </p:sp>
      </p:grpSp>
      <p:grpSp>
        <p:nvGrpSpPr>
          <p:cNvPr id="94" name="Group 93">
            <a:extLst>
              <a:ext uri="{FF2B5EF4-FFF2-40B4-BE49-F238E27FC236}">
                <a16:creationId xmlns:a16="http://schemas.microsoft.com/office/drawing/2014/main" id="{3A2B550A-CF9A-4C6D-9781-1970280DC460}"/>
              </a:ext>
            </a:extLst>
          </p:cNvPr>
          <p:cNvGrpSpPr/>
          <p:nvPr/>
        </p:nvGrpSpPr>
        <p:grpSpPr>
          <a:xfrm>
            <a:off x="567636" y="5883428"/>
            <a:ext cx="1088792" cy="734320"/>
            <a:chOff x="144690" y="5048488"/>
            <a:chExt cx="1088792" cy="734320"/>
          </a:xfrm>
        </p:grpSpPr>
        <p:grpSp>
          <p:nvGrpSpPr>
            <p:cNvPr id="95" name="Group 94">
              <a:extLst>
                <a:ext uri="{FF2B5EF4-FFF2-40B4-BE49-F238E27FC236}">
                  <a16:creationId xmlns:a16="http://schemas.microsoft.com/office/drawing/2014/main" id="{E770D56A-6BA7-4158-BD80-97836101F926}"/>
                </a:ext>
              </a:extLst>
            </p:cNvPr>
            <p:cNvGrpSpPr/>
            <p:nvPr/>
          </p:nvGrpSpPr>
          <p:grpSpPr>
            <a:xfrm>
              <a:off x="144690" y="5048488"/>
              <a:ext cx="1088792" cy="734320"/>
              <a:chOff x="1209368" y="3429000"/>
              <a:chExt cx="1809135" cy="1220144"/>
            </a:xfrm>
          </p:grpSpPr>
          <p:sp>
            <p:nvSpPr>
              <p:cNvPr id="97" name="Rectangle: Rounded Corners 96">
                <a:extLst>
                  <a:ext uri="{FF2B5EF4-FFF2-40B4-BE49-F238E27FC236}">
                    <a16:creationId xmlns:a16="http://schemas.microsoft.com/office/drawing/2014/main" id="{1A3E1D46-E74E-49FE-8A51-BFBF2E31D86E}"/>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3B79BCD7-F6FA-4B1F-992C-E451C289F702}"/>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E6158642-6338-4530-B326-E4344A6581BD}"/>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BA0EBCF5-3FE7-462D-AF28-467586199750}"/>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6EB6D97A-10A6-4913-819B-DF8CF3AFDBC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Circle: Hollow 101">
                <a:extLst>
                  <a:ext uri="{FF2B5EF4-FFF2-40B4-BE49-F238E27FC236}">
                    <a16:creationId xmlns:a16="http://schemas.microsoft.com/office/drawing/2014/main" id="{2532EF9C-ADFD-4518-9153-BF03C0FEC41B}"/>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3" name="Rectangle 102">
                <a:extLst>
                  <a:ext uri="{FF2B5EF4-FFF2-40B4-BE49-F238E27FC236}">
                    <a16:creationId xmlns:a16="http://schemas.microsoft.com/office/drawing/2014/main" id="{B66A6031-D379-49FB-85E3-5C607507C08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6" name="TextBox 95">
              <a:extLst>
                <a:ext uri="{FF2B5EF4-FFF2-40B4-BE49-F238E27FC236}">
                  <a16:creationId xmlns:a16="http://schemas.microsoft.com/office/drawing/2014/main" id="{986670E3-1FD3-4E2F-ADF2-766117EA3393}"/>
                </a:ext>
              </a:extLst>
            </p:cNvPr>
            <p:cNvSpPr txBox="1"/>
            <p:nvPr/>
          </p:nvSpPr>
          <p:spPr>
            <a:xfrm>
              <a:off x="410507" y="5176645"/>
              <a:ext cx="595036" cy="369332"/>
            </a:xfrm>
            <a:prstGeom prst="rect">
              <a:avLst/>
            </a:prstGeom>
            <a:noFill/>
          </p:spPr>
          <p:txBody>
            <a:bodyPr wrap="none" rtlCol="0">
              <a:spAutoFit/>
            </a:bodyPr>
            <a:lstStyle/>
            <a:p>
              <a:pPr algn="ctr"/>
              <a:r>
                <a:rPr lang="en-GB" b="1" dirty="0"/>
                <a:t>IPv6</a:t>
              </a:r>
            </a:p>
          </p:txBody>
        </p:sp>
      </p:grpSp>
      <p:grpSp>
        <p:nvGrpSpPr>
          <p:cNvPr id="104" name="Group 103">
            <a:extLst>
              <a:ext uri="{FF2B5EF4-FFF2-40B4-BE49-F238E27FC236}">
                <a16:creationId xmlns:a16="http://schemas.microsoft.com/office/drawing/2014/main" id="{A55C6889-969A-4D2C-BDF7-51996A94B287}"/>
              </a:ext>
            </a:extLst>
          </p:cNvPr>
          <p:cNvGrpSpPr/>
          <p:nvPr/>
        </p:nvGrpSpPr>
        <p:grpSpPr>
          <a:xfrm>
            <a:off x="10104667" y="3110545"/>
            <a:ext cx="1088792" cy="734320"/>
            <a:chOff x="144690" y="5048488"/>
            <a:chExt cx="1088792" cy="734320"/>
          </a:xfrm>
        </p:grpSpPr>
        <p:grpSp>
          <p:nvGrpSpPr>
            <p:cNvPr id="105" name="Group 104">
              <a:extLst>
                <a:ext uri="{FF2B5EF4-FFF2-40B4-BE49-F238E27FC236}">
                  <a16:creationId xmlns:a16="http://schemas.microsoft.com/office/drawing/2014/main" id="{F8AC7887-8DED-4DE3-B153-E887DD429817}"/>
                </a:ext>
              </a:extLst>
            </p:cNvPr>
            <p:cNvGrpSpPr/>
            <p:nvPr/>
          </p:nvGrpSpPr>
          <p:grpSpPr>
            <a:xfrm>
              <a:off x="144690" y="5048488"/>
              <a:ext cx="1088792" cy="734320"/>
              <a:chOff x="1209368" y="3429000"/>
              <a:chExt cx="1809135" cy="1220144"/>
            </a:xfrm>
          </p:grpSpPr>
          <p:sp>
            <p:nvSpPr>
              <p:cNvPr id="107" name="Rectangle: Rounded Corners 106">
                <a:extLst>
                  <a:ext uri="{FF2B5EF4-FFF2-40B4-BE49-F238E27FC236}">
                    <a16:creationId xmlns:a16="http://schemas.microsoft.com/office/drawing/2014/main" id="{A7B7F742-7C78-4BB6-8390-5943D16705E8}"/>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418C544D-B28A-40D5-BF54-DBC6D01361DA}"/>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9F794410-8D25-49D1-A31D-DA6F06149617}"/>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a:extLst>
                  <a:ext uri="{FF2B5EF4-FFF2-40B4-BE49-F238E27FC236}">
                    <a16:creationId xmlns:a16="http://schemas.microsoft.com/office/drawing/2014/main" id="{45CE530D-7024-4556-AC04-FB185325A3EB}"/>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7DDCC157-2F61-432C-A06B-ACC1A9D8AFB5}"/>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Circle: Hollow 111">
                <a:extLst>
                  <a:ext uri="{FF2B5EF4-FFF2-40B4-BE49-F238E27FC236}">
                    <a16:creationId xmlns:a16="http://schemas.microsoft.com/office/drawing/2014/main" id="{088426EB-F3DA-4236-BA0D-6E1867F15DDA}"/>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3" name="Rectangle 112">
                <a:extLst>
                  <a:ext uri="{FF2B5EF4-FFF2-40B4-BE49-F238E27FC236}">
                    <a16:creationId xmlns:a16="http://schemas.microsoft.com/office/drawing/2014/main" id="{F7D44A57-041A-45A4-BF21-18952DA89961}"/>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6" name="TextBox 105">
              <a:extLst>
                <a:ext uri="{FF2B5EF4-FFF2-40B4-BE49-F238E27FC236}">
                  <a16:creationId xmlns:a16="http://schemas.microsoft.com/office/drawing/2014/main" id="{A96C3793-E222-48BF-B037-CE174B18E811}"/>
                </a:ext>
              </a:extLst>
            </p:cNvPr>
            <p:cNvSpPr txBox="1"/>
            <p:nvPr/>
          </p:nvSpPr>
          <p:spPr>
            <a:xfrm>
              <a:off x="377392" y="5178073"/>
              <a:ext cx="595035" cy="369332"/>
            </a:xfrm>
            <a:prstGeom prst="rect">
              <a:avLst/>
            </a:prstGeom>
            <a:noFill/>
          </p:spPr>
          <p:txBody>
            <a:bodyPr wrap="none" rtlCol="0">
              <a:spAutoFit/>
            </a:bodyPr>
            <a:lstStyle/>
            <a:p>
              <a:pPr algn="ctr"/>
              <a:r>
                <a:rPr lang="en-GB" b="1" dirty="0"/>
                <a:t>IPv6</a:t>
              </a:r>
            </a:p>
          </p:txBody>
        </p:sp>
      </p:grpSp>
      <p:grpSp>
        <p:nvGrpSpPr>
          <p:cNvPr id="114" name="Group 113">
            <a:extLst>
              <a:ext uri="{FF2B5EF4-FFF2-40B4-BE49-F238E27FC236}">
                <a16:creationId xmlns:a16="http://schemas.microsoft.com/office/drawing/2014/main" id="{A95A3C37-4D20-4185-9350-7A0114D7F86E}"/>
              </a:ext>
            </a:extLst>
          </p:cNvPr>
          <p:cNvGrpSpPr/>
          <p:nvPr/>
        </p:nvGrpSpPr>
        <p:grpSpPr>
          <a:xfrm>
            <a:off x="2354920" y="3135515"/>
            <a:ext cx="1088792" cy="734320"/>
            <a:chOff x="1341153" y="3106159"/>
            <a:chExt cx="1088792" cy="734320"/>
          </a:xfrm>
        </p:grpSpPr>
        <p:grpSp>
          <p:nvGrpSpPr>
            <p:cNvPr id="115" name="Group 114">
              <a:extLst>
                <a:ext uri="{FF2B5EF4-FFF2-40B4-BE49-F238E27FC236}">
                  <a16:creationId xmlns:a16="http://schemas.microsoft.com/office/drawing/2014/main" id="{D49FBABA-10CA-45AD-971E-7C1D7FF21090}"/>
                </a:ext>
              </a:extLst>
            </p:cNvPr>
            <p:cNvGrpSpPr/>
            <p:nvPr/>
          </p:nvGrpSpPr>
          <p:grpSpPr>
            <a:xfrm>
              <a:off x="1341153" y="3106159"/>
              <a:ext cx="1088792" cy="734320"/>
              <a:chOff x="1209368" y="3429000"/>
              <a:chExt cx="1809135" cy="1220144"/>
            </a:xfrm>
          </p:grpSpPr>
          <p:sp>
            <p:nvSpPr>
              <p:cNvPr id="117" name="Rectangle: Rounded Corners 116">
                <a:extLst>
                  <a:ext uri="{FF2B5EF4-FFF2-40B4-BE49-F238E27FC236}">
                    <a16:creationId xmlns:a16="http://schemas.microsoft.com/office/drawing/2014/main" id="{B747FBF7-B25C-4E97-943C-651CC8457556}"/>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A284E79C-2337-4EFD-8CB8-363B83AA2A7D}"/>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88004539-72FE-481B-9EEE-7CEA6A5673ED}"/>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Oval 119">
                <a:extLst>
                  <a:ext uri="{FF2B5EF4-FFF2-40B4-BE49-F238E27FC236}">
                    <a16:creationId xmlns:a16="http://schemas.microsoft.com/office/drawing/2014/main" id="{698DFD81-1635-48BB-A5F5-46A2D52F9E58}"/>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a:extLst>
                  <a:ext uri="{FF2B5EF4-FFF2-40B4-BE49-F238E27FC236}">
                    <a16:creationId xmlns:a16="http://schemas.microsoft.com/office/drawing/2014/main" id="{20A75AB7-D0A6-462E-B477-1C398D9A889C}"/>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ircle: Hollow 121">
                <a:extLst>
                  <a:ext uri="{FF2B5EF4-FFF2-40B4-BE49-F238E27FC236}">
                    <a16:creationId xmlns:a16="http://schemas.microsoft.com/office/drawing/2014/main" id="{A251237E-1899-41AF-BFB1-38773820858B}"/>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3" name="Rectangle 122">
                <a:extLst>
                  <a:ext uri="{FF2B5EF4-FFF2-40B4-BE49-F238E27FC236}">
                    <a16:creationId xmlns:a16="http://schemas.microsoft.com/office/drawing/2014/main" id="{6D7FAD2B-409C-4300-8338-2D95D49249C8}"/>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6" name="TextBox 115">
              <a:extLst>
                <a:ext uri="{FF2B5EF4-FFF2-40B4-BE49-F238E27FC236}">
                  <a16:creationId xmlns:a16="http://schemas.microsoft.com/office/drawing/2014/main" id="{333FDB07-F4EE-4BCF-938A-2748DD4D7C9B}"/>
                </a:ext>
              </a:extLst>
            </p:cNvPr>
            <p:cNvSpPr txBox="1"/>
            <p:nvPr/>
          </p:nvSpPr>
          <p:spPr>
            <a:xfrm>
              <a:off x="1528645" y="3204955"/>
              <a:ext cx="595035" cy="369332"/>
            </a:xfrm>
            <a:prstGeom prst="rect">
              <a:avLst/>
            </a:prstGeom>
            <a:noFill/>
          </p:spPr>
          <p:txBody>
            <a:bodyPr wrap="none" rtlCol="0">
              <a:spAutoFit/>
            </a:bodyPr>
            <a:lstStyle/>
            <a:p>
              <a:r>
                <a:rPr lang="en-GB" b="1" dirty="0"/>
                <a:t>IPv6</a:t>
              </a:r>
            </a:p>
          </p:txBody>
        </p:sp>
      </p:grpSp>
      <p:grpSp>
        <p:nvGrpSpPr>
          <p:cNvPr id="124" name="Group 123">
            <a:extLst>
              <a:ext uri="{FF2B5EF4-FFF2-40B4-BE49-F238E27FC236}">
                <a16:creationId xmlns:a16="http://schemas.microsoft.com/office/drawing/2014/main" id="{2D8FE3C2-4AEE-4812-9339-2F0F91233C73}"/>
              </a:ext>
            </a:extLst>
          </p:cNvPr>
          <p:cNvGrpSpPr/>
          <p:nvPr/>
        </p:nvGrpSpPr>
        <p:grpSpPr>
          <a:xfrm>
            <a:off x="7704505" y="3110545"/>
            <a:ext cx="1088792" cy="734320"/>
            <a:chOff x="1341153" y="3106159"/>
            <a:chExt cx="1088792" cy="734320"/>
          </a:xfrm>
        </p:grpSpPr>
        <p:grpSp>
          <p:nvGrpSpPr>
            <p:cNvPr id="125" name="Group 124">
              <a:extLst>
                <a:ext uri="{FF2B5EF4-FFF2-40B4-BE49-F238E27FC236}">
                  <a16:creationId xmlns:a16="http://schemas.microsoft.com/office/drawing/2014/main" id="{F7E8BF65-37A1-4E35-935F-35A4278E54CE}"/>
                </a:ext>
              </a:extLst>
            </p:cNvPr>
            <p:cNvGrpSpPr/>
            <p:nvPr/>
          </p:nvGrpSpPr>
          <p:grpSpPr>
            <a:xfrm>
              <a:off x="1341153" y="3106159"/>
              <a:ext cx="1088792" cy="734320"/>
              <a:chOff x="1209368" y="3429000"/>
              <a:chExt cx="1809135" cy="1220144"/>
            </a:xfrm>
          </p:grpSpPr>
          <p:sp>
            <p:nvSpPr>
              <p:cNvPr id="127" name="Rectangle: Rounded Corners 126">
                <a:extLst>
                  <a:ext uri="{FF2B5EF4-FFF2-40B4-BE49-F238E27FC236}">
                    <a16:creationId xmlns:a16="http://schemas.microsoft.com/office/drawing/2014/main" id="{D0B53651-6AF2-47E4-A125-6E5F8A51EF77}"/>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59F2B6B9-277F-4A5A-BD24-B200F3A200ED}"/>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6389D017-1D8C-4AD7-BBE4-9E40B3A6C608}"/>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a:extLst>
                  <a:ext uri="{FF2B5EF4-FFF2-40B4-BE49-F238E27FC236}">
                    <a16:creationId xmlns:a16="http://schemas.microsoft.com/office/drawing/2014/main" id="{3A7C526D-0398-4B2E-AC4C-E7875C9A473A}"/>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6B6810E8-4BD0-4004-AE61-92DA7A3A3EF4}"/>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Circle: Hollow 131">
                <a:extLst>
                  <a:ext uri="{FF2B5EF4-FFF2-40B4-BE49-F238E27FC236}">
                    <a16:creationId xmlns:a16="http://schemas.microsoft.com/office/drawing/2014/main" id="{DD63847E-CDBF-4CA3-BBBD-9A680FDA57B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3" name="Rectangle 132">
                <a:extLst>
                  <a:ext uri="{FF2B5EF4-FFF2-40B4-BE49-F238E27FC236}">
                    <a16:creationId xmlns:a16="http://schemas.microsoft.com/office/drawing/2014/main" id="{D88CAD2B-0614-4BD0-8FE4-4315AA78CE13}"/>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6" name="TextBox 125">
              <a:extLst>
                <a:ext uri="{FF2B5EF4-FFF2-40B4-BE49-F238E27FC236}">
                  <a16:creationId xmlns:a16="http://schemas.microsoft.com/office/drawing/2014/main" id="{6C05FF31-CE12-4921-82D0-83EF9581C7A2}"/>
                </a:ext>
              </a:extLst>
            </p:cNvPr>
            <p:cNvSpPr txBox="1"/>
            <p:nvPr/>
          </p:nvSpPr>
          <p:spPr>
            <a:xfrm>
              <a:off x="1558061" y="3236531"/>
              <a:ext cx="595035" cy="369332"/>
            </a:xfrm>
            <a:prstGeom prst="rect">
              <a:avLst/>
            </a:prstGeom>
            <a:noFill/>
          </p:spPr>
          <p:txBody>
            <a:bodyPr wrap="none" rtlCol="0">
              <a:spAutoFit/>
            </a:bodyPr>
            <a:lstStyle/>
            <a:p>
              <a:r>
                <a:rPr lang="en-GB" b="1" dirty="0"/>
                <a:t>IPv6</a:t>
              </a:r>
            </a:p>
          </p:txBody>
        </p:sp>
      </p:grpSp>
      <p:cxnSp>
        <p:nvCxnSpPr>
          <p:cNvPr id="134" name="Straight Connector 133">
            <a:extLst>
              <a:ext uri="{FF2B5EF4-FFF2-40B4-BE49-F238E27FC236}">
                <a16:creationId xmlns:a16="http://schemas.microsoft.com/office/drawing/2014/main" id="{35A8CF76-AC17-4B41-BD0F-26CB7D60C2A4}"/>
              </a:ext>
            </a:extLst>
          </p:cNvPr>
          <p:cNvCxnSpPr>
            <a:cxnSpLocks/>
          </p:cNvCxnSpPr>
          <p:nvPr/>
        </p:nvCxnSpPr>
        <p:spPr>
          <a:xfrm>
            <a:off x="9088628" y="4987768"/>
            <a:ext cx="1803107" cy="11486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8D2FBEB0-7304-4489-BE2B-29F662FF932D}"/>
              </a:ext>
            </a:extLst>
          </p:cNvPr>
          <p:cNvGrpSpPr/>
          <p:nvPr/>
        </p:nvGrpSpPr>
        <p:grpSpPr>
          <a:xfrm>
            <a:off x="10473268" y="5751093"/>
            <a:ext cx="1088792" cy="734320"/>
            <a:chOff x="1341153" y="3106159"/>
            <a:chExt cx="1088792" cy="734320"/>
          </a:xfrm>
        </p:grpSpPr>
        <p:grpSp>
          <p:nvGrpSpPr>
            <p:cNvPr id="136" name="Group 135">
              <a:extLst>
                <a:ext uri="{FF2B5EF4-FFF2-40B4-BE49-F238E27FC236}">
                  <a16:creationId xmlns:a16="http://schemas.microsoft.com/office/drawing/2014/main" id="{BB62EC42-AB5A-436F-9684-1EF6209CE055}"/>
                </a:ext>
              </a:extLst>
            </p:cNvPr>
            <p:cNvGrpSpPr/>
            <p:nvPr/>
          </p:nvGrpSpPr>
          <p:grpSpPr>
            <a:xfrm>
              <a:off x="1341153" y="3106159"/>
              <a:ext cx="1088792" cy="734320"/>
              <a:chOff x="1209368" y="3429000"/>
              <a:chExt cx="1809135" cy="1220144"/>
            </a:xfrm>
          </p:grpSpPr>
          <p:sp>
            <p:nvSpPr>
              <p:cNvPr id="138" name="Rectangle: Rounded Corners 137">
                <a:extLst>
                  <a:ext uri="{FF2B5EF4-FFF2-40B4-BE49-F238E27FC236}">
                    <a16:creationId xmlns:a16="http://schemas.microsoft.com/office/drawing/2014/main" id="{10398AB6-D838-4A20-B7DC-53DA91EAA30F}"/>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8C443507-A2C5-41B5-B034-DAAF91A3FA9E}"/>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5F815891-6A5C-4748-85C4-57467A6114A4}"/>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Oval 140">
                <a:extLst>
                  <a:ext uri="{FF2B5EF4-FFF2-40B4-BE49-F238E27FC236}">
                    <a16:creationId xmlns:a16="http://schemas.microsoft.com/office/drawing/2014/main" id="{C1D4FED6-E4D4-4D53-889E-F449590A4505}"/>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39A62306-AD14-445A-A652-26AC2E256927}"/>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Circle: Hollow 142">
                <a:extLst>
                  <a:ext uri="{FF2B5EF4-FFF2-40B4-BE49-F238E27FC236}">
                    <a16:creationId xmlns:a16="http://schemas.microsoft.com/office/drawing/2014/main" id="{7F769D3C-841F-4B72-AEC2-E2C57DCBF818}"/>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4" name="Rectangle 143">
                <a:extLst>
                  <a:ext uri="{FF2B5EF4-FFF2-40B4-BE49-F238E27FC236}">
                    <a16:creationId xmlns:a16="http://schemas.microsoft.com/office/drawing/2014/main" id="{D350E6F1-C775-4FA3-9539-3238BB156D05}"/>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7" name="TextBox 136">
              <a:extLst>
                <a:ext uri="{FF2B5EF4-FFF2-40B4-BE49-F238E27FC236}">
                  <a16:creationId xmlns:a16="http://schemas.microsoft.com/office/drawing/2014/main" id="{C9406F56-7B0B-4B97-9F4A-99BE76AD143A}"/>
                </a:ext>
              </a:extLst>
            </p:cNvPr>
            <p:cNvSpPr txBox="1"/>
            <p:nvPr/>
          </p:nvSpPr>
          <p:spPr>
            <a:xfrm>
              <a:off x="1560323" y="3251093"/>
              <a:ext cx="595035" cy="369332"/>
            </a:xfrm>
            <a:prstGeom prst="rect">
              <a:avLst/>
            </a:prstGeom>
            <a:noFill/>
          </p:spPr>
          <p:txBody>
            <a:bodyPr wrap="none" rtlCol="0">
              <a:spAutoFit/>
            </a:bodyPr>
            <a:lstStyle/>
            <a:p>
              <a:r>
                <a:rPr lang="en-GB" b="1" dirty="0"/>
                <a:t>IPv6</a:t>
              </a:r>
            </a:p>
          </p:txBody>
        </p:sp>
      </p:grpSp>
      <p:sp>
        <p:nvSpPr>
          <p:cNvPr id="145" name="Rectangle 144">
            <a:extLst>
              <a:ext uri="{FF2B5EF4-FFF2-40B4-BE49-F238E27FC236}">
                <a16:creationId xmlns:a16="http://schemas.microsoft.com/office/drawing/2014/main" id="{698EA9DE-FA54-48AD-AA00-915870567C5D}"/>
              </a:ext>
            </a:extLst>
          </p:cNvPr>
          <p:cNvSpPr/>
          <p:nvPr/>
        </p:nvSpPr>
        <p:spPr>
          <a:xfrm>
            <a:off x="1795964" y="4056654"/>
            <a:ext cx="409966" cy="410692"/>
          </a:xfrm>
          <a:prstGeom prst="rect">
            <a:avLst/>
          </a:prstGeom>
          <a:solidFill>
            <a:srgbClr val="98B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146" name="Rectangle 145">
            <a:extLst>
              <a:ext uri="{FF2B5EF4-FFF2-40B4-BE49-F238E27FC236}">
                <a16:creationId xmlns:a16="http://schemas.microsoft.com/office/drawing/2014/main" id="{0DE1BDB5-1399-4C45-961E-D210022C0193}"/>
              </a:ext>
            </a:extLst>
          </p:cNvPr>
          <p:cNvSpPr/>
          <p:nvPr/>
        </p:nvSpPr>
        <p:spPr>
          <a:xfrm>
            <a:off x="1898209" y="5491244"/>
            <a:ext cx="409966" cy="410692"/>
          </a:xfrm>
          <a:prstGeom prst="rect">
            <a:avLst/>
          </a:prstGeom>
          <a:solidFill>
            <a:srgbClr val="98B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147" name="Rectangle 146">
            <a:extLst>
              <a:ext uri="{FF2B5EF4-FFF2-40B4-BE49-F238E27FC236}">
                <a16:creationId xmlns:a16="http://schemas.microsoft.com/office/drawing/2014/main" id="{7CFE759F-1A61-4F8D-A9A5-9E421949FB76}"/>
              </a:ext>
            </a:extLst>
          </p:cNvPr>
          <p:cNvSpPr/>
          <p:nvPr/>
        </p:nvSpPr>
        <p:spPr>
          <a:xfrm>
            <a:off x="8248899" y="4159105"/>
            <a:ext cx="409966" cy="410692"/>
          </a:xfrm>
          <a:prstGeom prst="rect">
            <a:avLst/>
          </a:prstGeom>
          <a:solidFill>
            <a:srgbClr val="98B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cxnSp>
        <p:nvCxnSpPr>
          <p:cNvPr id="176" name="Straight Connector 175">
            <a:extLst>
              <a:ext uri="{FF2B5EF4-FFF2-40B4-BE49-F238E27FC236}">
                <a16:creationId xmlns:a16="http://schemas.microsoft.com/office/drawing/2014/main" id="{98F758CC-678E-432E-B792-3B9552026F5D}"/>
              </a:ext>
            </a:extLst>
          </p:cNvPr>
          <p:cNvCxnSpPr>
            <a:cxnSpLocks/>
          </p:cNvCxnSpPr>
          <p:nvPr/>
        </p:nvCxnSpPr>
        <p:spPr>
          <a:xfrm flipH="1" flipV="1">
            <a:off x="6313853" y="5047576"/>
            <a:ext cx="328780" cy="4581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F0D05B9-79D6-4212-86AF-89A906FF76FB}"/>
              </a:ext>
            </a:extLst>
          </p:cNvPr>
          <p:cNvCxnSpPr>
            <a:cxnSpLocks/>
          </p:cNvCxnSpPr>
          <p:nvPr/>
        </p:nvCxnSpPr>
        <p:spPr>
          <a:xfrm flipV="1">
            <a:off x="5599702" y="5037542"/>
            <a:ext cx="515165" cy="433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AECBAD14-12E9-4ABE-BD64-051883A8D583}"/>
              </a:ext>
            </a:extLst>
          </p:cNvPr>
          <p:cNvSpPr txBox="1"/>
          <p:nvPr/>
        </p:nvSpPr>
        <p:spPr>
          <a:xfrm>
            <a:off x="5764987" y="6194398"/>
            <a:ext cx="675570" cy="646331"/>
          </a:xfrm>
          <a:prstGeom prst="rect">
            <a:avLst/>
          </a:prstGeom>
          <a:noFill/>
        </p:spPr>
        <p:txBody>
          <a:bodyPr wrap="none" rtlCol="0">
            <a:spAutoFit/>
          </a:bodyPr>
          <a:lstStyle/>
          <a:p>
            <a:pPr algn="ctr"/>
            <a:r>
              <a:rPr lang="en-GB" b="1" dirty="0"/>
              <a:t>IPv4</a:t>
            </a:r>
          </a:p>
          <a:p>
            <a:pPr algn="ctr"/>
            <a:r>
              <a:rPr lang="en-GB" b="1" dirty="0"/>
              <a:t>WAN</a:t>
            </a:r>
          </a:p>
        </p:txBody>
      </p:sp>
      <p:pic>
        <p:nvPicPr>
          <p:cNvPr id="179" name="Picture 10" descr="C:\Users\ecoffey\AppData\Local\Temp\Rar$DRa0.386\30067_Device_router_default_256.png">
            <a:extLst>
              <a:ext uri="{FF2B5EF4-FFF2-40B4-BE49-F238E27FC236}">
                <a16:creationId xmlns:a16="http://schemas.microsoft.com/office/drawing/2014/main" id="{AD90717F-E1DA-4D1F-8F33-A6B777950B3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71" t="28931" r="8368" b="21666"/>
          <a:stretch/>
        </p:blipFill>
        <p:spPr bwMode="auto">
          <a:xfrm>
            <a:off x="5728436" y="4612903"/>
            <a:ext cx="874166" cy="517453"/>
          </a:xfrm>
          <a:prstGeom prst="rect">
            <a:avLst/>
          </a:prstGeom>
          <a:noFill/>
          <a:extLst>
            <a:ext uri="{909E8E84-426E-40DD-AFC4-6F175D3DCCD1}">
              <a14:hiddenFill xmlns:a14="http://schemas.microsoft.com/office/drawing/2010/main">
                <a:solidFill>
                  <a:srgbClr val="FFFFFF"/>
                </a:solidFill>
              </a14:hiddenFill>
            </a:ext>
          </a:extLst>
        </p:spPr>
      </p:pic>
      <p:grpSp>
        <p:nvGrpSpPr>
          <p:cNvPr id="180" name="Group 179">
            <a:extLst>
              <a:ext uri="{FF2B5EF4-FFF2-40B4-BE49-F238E27FC236}">
                <a16:creationId xmlns:a16="http://schemas.microsoft.com/office/drawing/2014/main" id="{C6365E44-6640-4560-A074-3F6BC31153CC}"/>
              </a:ext>
            </a:extLst>
          </p:cNvPr>
          <p:cNvGrpSpPr/>
          <p:nvPr/>
        </p:nvGrpSpPr>
        <p:grpSpPr>
          <a:xfrm>
            <a:off x="4627274" y="5424501"/>
            <a:ext cx="1088792" cy="734320"/>
            <a:chOff x="1341153" y="3106159"/>
            <a:chExt cx="1088792" cy="734320"/>
          </a:xfrm>
        </p:grpSpPr>
        <p:grpSp>
          <p:nvGrpSpPr>
            <p:cNvPr id="181" name="Group 180">
              <a:extLst>
                <a:ext uri="{FF2B5EF4-FFF2-40B4-BE49-F238E27FC236}">
                  <a16:creationId xmlns:a16="http://schemas.microsoft.com/office/drawing/2014/main" id="{F7EA9BA6-1A2E-49B4-AC45-E8DAFC41EDBD}"/>
                </a:ext>
              </a:extLst>
            </p:cNvPr>
            <p:cNvGrpSpPr/>
            <p:nvPr/>
          </p:nvGrpSpPr>
          <p:grpSpPr>
            <a:xfrm>
              <a:off x="1341153" y="3106159"/>
              <a:ext cx="1088792" cy="734320"/>
              <a:chOff x="1209368" y="3429000"/>
              <a:chExt cx="1809135" cy="1220144"/>
            </a:xfrm>
          </p:grpSpPr>
          <p:sp>
            <p:nvSpPr>
              <p:cNvPr id="183" name="Rectangle: Rounded Corners 182">
                <a:extLst>
                  <a:ext uri="{FF2B5EF4-FFF2-40B4-BE49-F238E27FC236}">
                    <a16:creationId xmlns:a16="http://schemas.microsoft.com/office/drawing/2014/main" id="{1187D309-47FA-45DC-8325-AD34C6CBAC72}"/>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A19F68B5-670A-43AC-98DD-20E7D4F45B7B}"/>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959A4688-B398-400B-9F2E-7FC08A4B6824}"/>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Oval 185">
                <a:extLst>
                  <a:ext uri="{FF2B5EF4-FFF2-40B4-BE49-F238E27FC236}">
                    <a16:creationId xmlns:a16="http://schemas.microsoft.com/office/drawing/2014/main" id="{52C3F792-037D-46BD-9CE6-BC5700B412C8}"/>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23D4B7A1-7D6C-488D-9C14-C3F3B0CB22A7}"/>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Circle: Hollow 187">
                <a:extLst>
                  <a:ext uri="{FF2B5EF4-FFF2-40B4-BE49-F238E27FC236}">
                    <a16:creationId xmlns:a16="http://schemas.microsoft.com/office/drawing/2014/main" id="{3258038F-C9A1-4D1B-AC18-36DE9A3170A8}"/>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9" name="Rectangle 188">
                <a:extLst>
                  <a:ext uri="{FF2B5EF4-FFF2-40B4-BE49-F238E27FC236}">
                    <a16:creationId xmlns:a16="http://schemas.microsoft.com/office/drawing/2014/main" id="{FFD5A6B4-5E64-4969-BF38-F982FBA988F1}"/>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2" name="TextBox 181">
              <a:extLst>
                <a:ext uri="{FF2B5EF4-FFF2-40B4-BE49-F238E27FC236}">
                  <a16:creationId xmlns:a16="http://schemas.microsoft.com/office/drawing/2014/main" id="{DC8BCDDC-2661-4A79-9AE1-57803E6F37ED}"/>
                </a:ext>
              </a:extLst>
            </p:cNvPr>
            <p:cNvSpPr txBox="1"/>
            <p:nvPr/>
          </p:nvSpPr>
          <p:spPr>
            <a:xfrm>
              <a:off x="1585986" y="3236443"/>
              <a:ext cx="595035" cy="369332"/>
            </a:xfrm>
            <a:prstGeom prst="rect">
              <a:avLst/>
            </a:prstGeom>
            <a:noFill/>
          </p:spPr>
          <p:txBody>
            <a:bodyPr wrap="none" rtlCol="0">
              <a:spAutoFit/>
            </a:bodyPr>
            <a:lstStyle/>
            <a:p>
              <a:r>
                <a:rPr lang="en-GB" b="1" dirty="0"/>
                <a:t>IPv6</a:t>
              </a:r>
            </a:p>
          </p:txBody>
        </p:sp>
      </p:grpSp>
      <p:grpSp>
        <p:nvGrpSpPr>
          <p:cNvPr id="190" name="Group 189">
            <a:extLst>
              <a:ext uri="{FF2B5EF4-FFF2-40B4-BE49-F238E27FC236}">
                <a16:creationId xmlns:a16="http://schemas.microsoft.com/office/drawing/2014/main" id="{AB676839-D9C4-4080-B82D-51E159FEAAAE}"/>
              </a:ext>
            </a:extLst>
          </p:cNvPr>
          <p:cNvGrpSpPr/>
          <p:nvPr/>
        </p:nvGrpSpPr>
        <p:grpSpPr>
          <a:xfrm>
            <a:off x="6387176" y="5397804"/>
            <a:ext cx="1088792" cy="734320"/>
            <a:chOff x="1341153" y="3106159"/>
            <a:chExt cx="1088792" cy="734320"/>
          </a:xfrm>
        </p:grpSpPr>
        <p:grpSp>
          <p:nvGrpSpPr>
            <p:cNvPr id="191" name="Group 190">
              <a:extLst>
                <a:ext uri="{FF2B5EF4-FFF2-40B4-BE49-F238E27FC236}">
                  <a16:creationId xmlns:a16="http://schemas.microsoft.com/office/drawing/2014/main" id="{ECD11938-4FFD-4637-8D72-3214FF6CB250}"/>
                </a:ext>
              </a:extLst>
            </p:cNvPr>
            <p:cNvGrpSpPr/>
            <p:nvPr/>
          </p:nvGrpSpPr>
          <p:grpSpPr>
            <a:xfrm>
              <a:off x="1341153" y="3106159"/>
              <a:ext cx="1088792" cy="734320"/>
              <a:chOff x="1209368" y="3429000"/>
              <a:chExt cx="1809135" cy="1220144"/>
            </a:xfrm>
          </p:grpSpPr>
          <p:sp>
            <p:nvSpPr>
              <p:cNvPr id="193" name="Rectangle: Rounded Corners 192">
                <a:extLst>
                  <a:ext uri="{FF2B5EF4-FFF2-40B4-BE49-F238E27FC236}">
                    <a16:creationId xmlns:a16="http://schemas.microsoft.com/office/drawing/2014/main" id="{240509E5-B5AF-4483-BEC9-F24E9F028C44}"/>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E0ED04D9-F3EB-4349-BDB6-11BD8A25271C}"/>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4D1D15A1-0FEC-474E-9494-2842A2219EA8}"/>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a:extLst>
                  <a:ext uri="{FF2B5EF4-FFF2-40B4-BE49-F238E27FC236}">
                    <a16:creationId xmlns:a16="http://schemas.microsoft.com/office/drawing/2014/main" id="{138D83F5-83EE-4C32-A497-F777C47982F4}"/>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0A054B28-B99F-4248-A5DE-7A944F3E207D}"/>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Circle: Hollow 197">
                <a:extLst>
                  <a:ext uri="{FF2B5EF4-FFF2-40B4-BE49-F238E27FC236}">
                    <a16:creationId xmlns:a16="http://schemas.microsoft.com/office/drawing/2014/main" id="{ECF4DE86-0423-4F5D-951F-A793F746B6CE}"/>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9" name="Rectangle 198">
                <a:extLst>
                  <a:ext uri="{FF2B5EF4-FFF2-40B4-BE49-F238E27FC236}">
                    <a16:creationId xmlns:a16="http://schemas.microsoft.com/office/drawing/2014/main" id="{D88F8C4D-CC05-489E-9701-D8F6F88FABDF}"/>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2" name="TextBox 191">
              <a:extLst>
                <a:ext uri="{FF2B5EF4-FFF2-40B4-BE49-F238E27FC236}">
                  <a16:creationId xmlns:a16="http://schemas.microsoft.com/office/drawing/2014/main" id="{7702FC62-7BB1-4734-98FD-5CDDA169E197}"/>
                </a:ext>
              </a:extLst>
            </p:cNvPr>
            <p:cNvSpPr txBox="1"/>
            <p:nvPr/>
          </p:nvSpPr>
          <p:spPr>
            <a:xfrm>
              <a:off x="1585998" y="3222658"/>
              <a:ext cx="595035" cy="369332"/>
            </a:xfrm>
            <a:prstGeom prst="rect">
              <a:avLst/>
            </a:prstGeom>
            <a:noFill/>
          </p:spPr>
          <p:txBody>
            <a:bodyPr wrap="none" rtlCol="0">
              <a:spAutoFit/>
            </a:bodyPr>
            <a:lstStyle/>
            <a:p>
              <a:r>
                <a:rPr lang="en-GB" b="1" dirty="0"/>
                <a:t>IPv6</a:t>
              </a:r>
            </a:p>
          </p:txBody>
        </p:sp>
      </p:grpSp>
      <p:grpSp>
        <p:nvGrpSpPr>
          <p:cNvPr id="211" name="Group 210">
            <a:extLst>
              <a:ext uri="{FF2B5EF4-FFF2-40B4-BE49-F238E27FC236}">
                <a16:creationId xmlns:a16="http://schemas.microsoft.com/office/drawing/2014/main" id="{3D3536DD-5718-43B5-9531-049A519A9BBD}"/>
              </a:ext>
            </a:extLst>
          </p:cNvPr>
          <p:cNvGrpSpPr/>
          <p:nvPr/>
        </p:nvGrpSpPr>
        <p:grpSpPr>
          <a:xfrm>
            <a:off x="3151220" y="5642702"/>
            <a:ext cx="854890" cy="572835"/>
            <a:chOff x="3225891" y="5930950"/>
            <a:chExt cx="854890" cy="572835"/>
          </a:xfrm>
        </p:grpSpPr>
        <p:sp>
          <p:nvSpPr>
            <p:cNvPr id="205" name="Freeform: Shape 204">
              <a:extLst>
                <a:ext uri="{FF2B5EF4-FFF2-40B4-BE49-F238E27FC236}">
                  <a16:creationId xmlns:a16="http://schemas.microsoft.com/office/drawing/2014/main" id="{B48718B8-C032-486B-B89A-9E0A784D494E}"/>
                </a:ext>
              </a:extLst>
            </p:cNvPr>
            <p:cNvSpPr/>
            <p:nvPr/>
          </p:nvSpPr>
          <p:spPr>
            <a:xfrm>
              <a:off x="3282857" y="6115284"/>
              <a:ext cx="797924" cy="251089"/>
            </a:xfrm>
            <a:custGeom>
              <a:avLst/>
              <a:gdLst>
                <a:gd name="connsiteX0" fmla="*/ 1 w 1074058"/>
                <a:gd name="connsiteY0" fmla="*/ 0 h 337982"/>
                <a:gd name="connsiteX1" fmla="*/ 988423 w 1074058"/>
                <a:gd name="connsiteY1" fmla="*/ 0 h 337982"/>
                <a:gd name="connsiteX2" fmla="*/ 988423 w 1074058"/>
                <a:gd name="connsiteY2" fmla="*/ 2482 h 337982"/>
                <a:gd name="connsiteX3" fmla="*/ 994229 w 1074058"/>
                <a:gd name="connsiteY3" fmla="*/ 0 h 337982"/>
                <a:gd name="connsiteX4" fmla="*/ 1074058 w 1074058"/>
                <a:gd name="connsiteY4" fmla="*/ 168991 h 337982"/>
                <a:gd name="connsiteX5" fmla="*/ 994229 w 1074058"/>
                <a:gd name="connsiteY5" fmla="*/ 337982 h 337982"/>
                <a:gd name="connsiteX6" fmla="*/ 988423 w 1074058"/>
                <a:gd name="connsiteY6" fmla="*/ 335501 h 337982"/>
                <a:gd name="connsiteX7" fmla="*/ 988423 w 1074058"/>
                <a:gd name="connsiteY7" fmla="*/ 337982 h 337982"/>
                <a:gd name="connsiteX8" fmla="*/ 1 w 1074058"/>
                <a:gd name="connsiteY8" fmla="*/ 337982 h 337982"/>
                <a:gd name="connsiteX9" fmla="*/ 79830 w 1074058"/>
                <a:gd name="connsiteY9" fmla="*/ 168991 h 337982"/>
                <a:gd name="connsiteX10" fmla="*/ 1 w 1074058"/>
                <a:gd name="connsiteY10" fmla="*/ 0 h 337982"/>
                <a:gd name="connsiteX11" fmla="*/ 0 w 1074058"/>
                <a:gd name="connsiteY11" fmla="*/ 0 h 337982"/>
                <a:gd name="connsiteX12" fmla="*/ 1 w 1074058"/>
                <a:gd name="connsiteY12" fmla="*/ 0 h 337982"/>
                <a:gd name="connsiteX13" fmla="*/ 0 w 1074058"/>
                <a:gd name="connsiteY13" fmla="*/ 1 h 33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4058" h="337982">
                  <a:moveTo>
                    <a:pt x="1" y="0"/>
                  </a:moveTo>
                  <a:lnTo>
                    <a:pt x="988423" y="0"/>
                  </a:lnTo>
                  <a:lnTo>
                    <a:pt x="988423" y="2482"/>
                  </a:lnTo>
                  <a:lnTo>
                    <a:pt x="994229" y="0"/>
                  </a:lnTo>
                  <a:cubicBezTo>
                    <a:pt x="1038317" y="0"/>
                    <a:pt x="1074058" y="75660"/>
                    <a:pt x="1074058" y="168991"/>
                  </a:cubicBezTo>
                  <a:cubicBezTo>
                    <a:pt x="1074058" y="262322"/>
                    <a:pt x="1038317" y="337982"/>
                    <a:pt x="994229" y="337982"/>
                  </a:cubicBezTo>
                  <a:lnTo>
                    <a:pt x="988423" y="335501"/>
                  </a:lnTo>
                  <a:lnTo>
                    <a:pt x="988423" y="337982"/>
                  </a:lnTo>
                  <a:lnTo>
                    <a:pt x="1" y="337982"/>
                  </a:lnTo>
                  <a:cubicBezTo>
                    <a:pt x="44089" y="337982"/>
                    <a:pt x="79830" y="262322"/>
                    <a:pt x="79830" y="168991"/>
                  </a:cubicBezTo>
                  <a:cubicBezTo>
                    <a:pt x="79830" y="75660"/>
                    <a:pt x="44089" y="0"/>
                    <a:pt x="1" y="0"/>
                  </a:cubicBezTo>
                  <a:close/>
                  <a:moveTo>
                    <a:pt x="0" y="0"/>
                  </a:moveTo>
                  <a:lnTo>
                    <a:pt x="1" y="0"/>
                  </a:lnTo>
                  <a:lnTo>
                    <a:pt x="0" y="1"/>
                  </a:lnTo>
                  <a:close/>
                </a:path>
              </a:pathLst>
            </a:custGeom>
            <a:gradFill>
              <a:gsLst>
                <a:gs pos="0">
                  <a:srgbClr val="355CA4"/>
                </a:gs>
                <a:gs pos="30000">
                  <a:schemeClr val="accent1">
                    <a:lumMod val="45000"/>
                    <a:lumOff val="55000"/>
                  </a:schemeClr>
                </a:gs>
                <a:gs pos="77000">
                  <a:srgbClr val="C2DAEF"/>
                </a:gs>
                <a:gs pos="54000">
                  <a:schemeClr val="bg1"/>
                </a:gs>
                <a:gs pos="100000">
                  <a:srgbClr val="355CA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3" name="Oval 202">
              <a:extLst>
                <a:ext uri="{FF2B5EF4-FFF2-40B4-BE49-F238E27FC236}">
                  <a16:creationId xmlns:a16="http://schemas.microsoft.com/office/drawing/2014/main" id="{FCA0FB40-ACF4-41FD-AB8A-F9E80619EA7D}"/>
                </a:ext>
              </a:extLst>
            </p:cNvPr>
            <p:cNvSpPr/>
            <p:nvPr/>
          </p:nvSpPr>
          <p:spPr>
            <a:xfrm>
              <a:off x="3225891" y="6115284"/>
              <a:ext cx="118610" cy="251089"/>
            </a:xfrm>
            <a:prstGeom prst="ellipse">
              <a:avLst/>
            </a:prstGeom>
            <a:solidFill>
              <a:schemeClr val="bg1">
                <a:lumMod val="95000"/>
              </a:schemeClr>
            </a:solidFill>
            <a:ln w="6350">
              <a:solidFill>
                <a:srgbClr val="355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6761066A-5151-4DB1-97A2-778F320D324D}"/>
                </a:ext>
              </a:extLst>
            </p:cNvPr>
            <p:cNvSpPr/>
            <p:nvPr/>
          </p:nvSpPr>
          <p:spPr>
            <a:xfrm>
              <a:off x="3545605" y="5930950"/>
              <a:ext cx="198133" cy="572835"/>
            </a:xfrm>
            <a:prstGeom prst="rect">
              <a:avLst/>
            </a:prstGeom>
            <a:solidFill>
              <a:srgbClr val="35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Arrow: Right 206">
              <a:extLst>
                <a:ext uri="{FF2B5EF4-FFF2-40B4-BE49-F238E27FC236}">
                  <a16:creationId xmlns:a16="http://schemas.microsoft.com/office/drawing/2014/main" id="{BF20E79E-5417-4837-995D-7D4773C68BB3}"/>
                </a:ext>
              </a:extLst>
            </p:cNvPr>
            <p:cNvSpPr/>
            <p:nvPr/>
          </p:nvSpPr>
          <p:spPr>
            <a:xfrm>
              <a:off x="3509423" y="6184275"/>
              <a:ext cx="97840" cy="8322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Arrow: Right 207">
              <a:extLst>
                <a:ext uri="{FF2B5EF4-FFF2-40B4-BE49-F238E27FC236}">
                  <a16:creationId xmlns:a16="http://schemas.microsoft.com/office/drawing/2014/main" id="{2E18248D-B9B8-4619-AD24-A824325BCE60}"/>
                </a:ext>
              </a:extLst>
            </p:cNvPr>
            <p:cNvSpPr/>
            <p:nvPr/>
          </p:nvSpPr>
          <p:spPr>
            <a:xfrm flipH="1">
              <a:off x="3686040" y="6184275"/>
              <a:ext cx="97840" cy="8322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0" name="TextBox 209">
            <a:extLst>
              <a:ext uri="{FF2B5EF4-FFF2-40B4-BE49-F238E27FC236}">
                <a16:creationId xmlns:a16="http://schemas.microsoft.com/office/drawing/2014/main" id="{C62C8B66-6DD6-463E-90BC-204AAB96B26A}"/>
              </a:ext>
            </a:extLst>
          </p:cNvPr>
          <p:cNvSpPr txBox="1"/>
          <p:nvPr/>
        </p:nvSpPr>
        <p:spPr>
          <a:xfrm>
            <a:off x="3132965" y="6251495"/>
            <a:ext cx="828432" cy="646331"/>
          </a:xfrm>
          <a:prstGeom prst="rect">
            <a:avLst/>
          </a:prstGeom>
          <a:noFill/>
        </p:spPr>
        <p:txBody>
          <a:bodyPr wrap="none" rtlCol="0">
            <a:spAutoFit/>
          </a:bodyPr>
          <a:lstStyle/>
          <a:p>
            <a:pPr algn="ctr"/>
            <a:r>
              <a:rPr lang="en-GB" b="1" dirty="0"/>
              <a:t>Tunnel</a:t>
            </a:r>
          </a:p>
          <a:p>
            <a:pPr algn="ctr"/>
            <a:r>
              <a:rPr lang="en-GB" b="1" dirty="0"/>
              <a:t>Broker</a:t>
            </a:r>
          </a:p>
        </p:txBody>
      </p:sp>
      <p:grpSp>
        <p:nvGrpSpPr>
          <p:cNvPr id="212" name="Group 211">
            <a:extLst>
              <a:ext uri="{FF2B5EF4-FFF2-40B4-BE49-F238E27FC236}">
                <a16:creationId xmlns:a16="http://schemas.microsoft.com/office/drawing/2014/main" id="{B3B6C669-B26F-471D-84E8-6F03EF292287}"/>
              </a:ext>
            </a:extLst>
          </p:cNvPr>
          <p:cNvGrpSpPr/>
          <p:nvPr/>
        </p:nvGrpSpPr>
        <p:grpSpPr>
          <a:xfrm>
            <a:off x="8246967" y="5661818"/>
            <a:ext cx="854890" cy="572835"/>
            <a:chOff x="3225891" y="5930950"/>
            <a:chExt cx="854890" cy="572835"/>
          </a:xfrm>
        </p:grpSpPr>
        <p:sp>
          <p:nvSpPr>
            <p:cNvPr id="213" name="Freeform: Shape 212">
              <a:extLst>
                <a:ext uri="{FF2B5EF4-FFF2-40B4-BE49-F238E27FC236}">
                  <a16:creationId xmlns:a16="http://schemas.microsoft.com/office/drawing/2014/main" id="{1E266939-D41F-4AFD-807C-007C4CBAFD4F}"/>
                </a:ext>
              </a:extLst>
            </p:cNvPr>
            <p:cNvSpPr/>
            <p:nvPr/>
          </p:nvSpPr>
          <p:spPr>
            <a:xfrm>
              <a:off x="3282857" y="6115284"/>
              <a:ext cx="797924" cy="251089"/>
            </a:xfrm>
            <a:custGeom>
              <a:avLst/>
              <a:gdLst>
                <a:gd name="connsiteX0" fmla="*/ 1 w 1074058"/>
                <a:gd name="connsiteY0" fmla="*/ 0 h 337982"/>
                <a:gd name="connsiteX1" fmla="*/ 988423 w 1074058"/>
                <a:gd name="connsiteY1" fmla="*/ 0 h 337982"/>
                <a:gd name="connsiteX2" fmla="*/ 988423 w 1074058"/>
                <a:gd name="connsiteY2" fmla="*/ 2482 h 337982"/>
                <a:gd name="connsiteX3" fmla="*/ 994229 w 1074058"/>
                <a:gd name="connsiteY3" fmla="*/ 0 h 337982"/>
                <a:gd name="connsiteX4" fmla="*/ 1074058 w 1074058"/>
                <a:gd name="connsiteY4" fmla="*/ 168991 h 337982"/>
                <a:gd name="connsiteX5" fmla="*/ 994229 w 1074058"/>
                <a:gd name="connsiteY5" fmla="*/ 337982 h 337982"/>
                <a:gd name="connsiteX6" fmla="*/ 988423 w 1074058"/>
                <a:gd name="connsiteY6" fmla="*/ 335501 h 337982"/>
                <a:gd name="connsiteX7" fmla="*/ 988423 w 1074058"/>
                <a:gd name="connsiteY7" fmla="*/ 337982 h 337982"/>
                <a:gd name="connsiteX8" fmla="*/ 1 w 1074058"/>
                <a:gd name="connsiteY8" fmla="*/ 337982 h 337982"/>
                <a:gd name="connsiteX9" fmla="*/ 79830 w 1074058"/>
                <a:gd name="connsiteY9" fmla="*/ 168991 h 337982"/>
                <a:gd name="connsiteX10" fmla="*/ 1 w 1074058"/>
                <a:gd name="connsiteY10" fmla="*/ 0 h 337982"/>
                <a:gd name="connsiteX11" fmla="*/ 0 w 1074058"/>
                <a:gd name="connsiteY11" fmla="*/ 0 h 337982"/>
                <a:gd name="connsiteX12" fmla="*/ 1 w 1074058"/>
                <a:gd name="connsiteY12" fmla="*/ 0 h 337982"/>
                <a:gd name="connsiteX13" fmla="*/ 0 w 1074058"/>
                <a:gd name="connsiteY13" fmla="*/ 1 h 33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4058" h="337982">
                  <a:moveTo>
                    <a:pt x="1" y="0"/>
                  </a:moveTo>
                  <a:lnTo>
                    <a:pt x="988423" y="0"/>
                  </a:lnTo>
                  <a:lnTo>
                    <a:pt x="988423" y="2482"/>
                  </a:lnTo>
                  <a:lnTo>
                    <a:pt x="994229" y="0"/>
                  </a:lnTo>
                  <a:cubicBezTo>
                    <a:pt x="1038317" y="0"/>
                    <a:pt x="1074058" y="75660"/>
                    <a:pt x="1074058" y="168991"/>
                  </a:cubicBezTo>
                  <a:cubicBezTo>
                    <a:pt x="1074058" y="262322"/>
                    <a:pt x="1038317" y="337982"/>
                    <a:pt x="994229" y="337982"/>
                  </a:cubicBezTo>
                  <a:lnTo>
                    <a:pt x="988423" y="335501"/>
                  </a:lnTo>
                  <a:lnTo>
                    <a:pt x="988423" y="337982"/>
                  </a:lnTo>
                  <a:lnTo>
                    <a:pt x="1" y="337982"/>
                  </a:lnTo>
                  <a:cubicBezTo>
                    <a:pt x="44089" y="337982"/>
                    <a:pt x="79830" y="262322"/>
                    <a:pt x="79830" y="168991"/>
                  </a:cubicBezTo>
                  <a:cubicBezTo>
                    <a:pt x="79830" y="75660"/>
                    <a:pt x="44089" y="0"/>
                    <a:pt x="1" y="0"/>
                  </a:cubicBezTo>
                  <a:close/>
                  <a:moveTo>
                    <a:pt x="0" y="0"/>
                  </a:moveTo>
                  <a:lnTo>
                    <a:pt x="1" y="0"/>
                  </a:lnTo>
                  <a:lnTo>
                    <a:pt x="0" y="1"/>
                  </a:lnTo>
                  <a:close/>
                </a:path>
              </a:pathLst>
            </a:custGeom>
            <a:gradFill>
              <a:gsLst>
                <a:gs pos="0">
                  <a:srgbClr val="355CA4"/>
                </a:gs>
                <a:gs pos="30000">
                  <a:schemeClr val="accent1">
                    <a:lumMod val="45000"/>
                    <a:lumOff val="55000"/>
                  </a:schemeClr>
                </a:gs>
                <a:gs pos="77000">
                  <a:srgbClr val="C2DAEF"/>
                </a:gs>
                <a:gs pos="54000">
                  <a:schemeClr val="bg1"/>
                </a:gs>
                <a:gs pos="100000">
                  <a:srgbClr val="355CA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4" name="Oval 213">
              <a:extLst>
                <a:ext uri="{FF2B5EF4-FFF2-40B4-BE49-F238E27FC236}">
                  <a16:creationId xmlns:a16="http://schemas.microsoft.com/office/drawing/2014/main" id="{BF377D86-204E-43FD-B7F0-545DE36F7F2E}"/>
                </a:ext>
              </a:extLst>
            </p:cNvPr>
            <p:cNvSpPr/>
            <p:nvPr/>
          </p:nvSpPr>
          <p:spPr>
            <a:xfrm>
              <a:off x="3225891" y="6115284"/>
              <a:ext cx="118610" cy="251089"/>
            </a:xfrm>
            <a:prstGeom prst="ellipse">
              <a:avLst/>
            </a:prstGeom>
            <a:solidFill>
              <a:schemeClr val="bg1">
                <a:lumMod val="95000"/>
              </a:schemeClr>
            </a:solidFill>
            <a:ln w="6350">
              <a:solidFill>
                <a:srgbClr val="355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30FAEC81-196C-4D39-991E-FE3D86826A07}"/>
                </a:ext>
              </a:extLst>
            </p:cNvPr>
            <p:cNvSpPr/>
            <p:nvPr/>
          </p:nvSpPr>
          <p:spPr>
            <a:xfrm>
              <a:off x="3545605" y="5930950"/>
              <a:ext cx="198133" cy="572835"/>
            </a:xfrm>
            <a:prstGeom prst="rect">
              <a:avLst/>
            </a:prstGeom>
            <a:solidFill>
              <a:srgbClr val="35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Arrow: Right 215">
              <a:extLst>
                <a:ext uri="{FF2B5EF4-FFF2-40B4-BE49-F238E27FC236}">
                  <a16:creationId xmlns:a16="http://schemas.microsoft.com/office/drawing/2014/main" id="{692C4B80-7CFD-4E7E-8408-472E74BC5B3B}"/>
                </a:ext>
              </a:extLst>
            </p:cNvPr>
            <p:cNvSpPr/>
            <p:nvPr/>
          </p:nvSpPr>
          <p:spPr>
            <a:xfrm>
              <a:off x="3509423" y="6184275"/>
              <a:ext cx="97840" cy="8322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Arrow: Right 216">
              <a:extLst>
                <a:ext uri="{FF2B5EF4-FFF2-40B4-BE49-F238E27FC236}">
                  <a16:creationId xmlns:a16="http://schemas.microsoft.com/office/drawing/2014/main" id="{A80AC399-175A-44F8-8536-A4E8B9EFEB6F}"/>
                </a:ext>
              </a:extLst>
            </p:cNvPr>
            <p:cNvSpPr/>
            <p:nvPr/>
          </p:nvSpPr>
          <p:spPr>
            <a:xfrm flipH="1">
              <a:off x="3686040" y="6184275"/>
              <a:ext cx="97840" cy="8322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8" name="TextBox 217">
            <a:extLst>
              <a:ext uri="{FF2B5EF4-FFF2-40B4-BE49-F238E27FC236}">
                <a16:creationId xmlns:a16="http://schemas.microsoft.com/office/drawing/2014/main" id="{DE793129-F790-4BC3-955F-247A1BE9D671}"/>
              </a:ext>
            </a:extLst>
          </p:cNvPr>
          <p:cNvSpPr txBox="1"/>
          <p:nvPr/>
        </p:nvSpPr>
        <p:spPr>
          <a:xfrm>
            <a:off x="8260196" y="6203668"/>
            <a:ext cx="828432" cy="646331"/>
          </a:xfrm>
          <a:prstGeom prst="rect">
            <a:avLst/>
          </a:prstGeom>
          <a:noFill/>
        </p:spPr>
        <p:txBody>
          <a:bodyPr wrap="none" rtlCol="0">
            <a:spAutoFit/>
          </a:bodyPr>
          <a:lstStyle/>
          <a:p>
            <a:pPr algn="ctr"/>
            <a:r>
              <a:rPr lang="en-GB" b="1" dirty="0"/>
              <a:t>Tunnel</a:t>
            </a:r>
          </a:p>
          <a:p>
            <a:pPr algn="ctr"/>
            <a:r>
              <a:rPr lang="en-GB" b="1" dirty="0"/>
              <a:t>Broker</a:t>
            </a:r>
          </a:p>
        </p:txBody>
      </p:sp>
      <p:sp>
        <p:nvSpPr>
          <p:cNvPr id="223" name="Rectangle 222">
            <a:extLst>
              <a:ext uri="{FF2B5EF4-FFF2-40B4-BE49-F238E27FC236}">
                <a16:creationId xmlns:a16="http://schemas.microsoft.com/office/drawing/2014/main" id="{8EFD6E2E-B265-48FC-8983-5C5441BF104A}"/>
              </a:ext>
            </a:extLst>
          </p:cNvPr>
          <p:cNvSpPr/>
          <p:nvPr/>
        </p:nvSpPr>
        <p:spPr>
          <a:xfrm>
            <a:off x="4964379" y="4949489"/>
            <a:ext cx="409966" cy="410692"/>
          </a:xfrm>
          <a:prstGeom prst="rect">
            <a:avLst/>
          </a:prstGeom>
          <a:solidFill>
            <a:srgbClr val="98B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224" name="Rectangle 223">
            <a:extLst>
              <a:ext uri="{FF2B5EF4-FFF2-40B4-BE49-F238E27FC236}">
                <a16:creationId xmlns:a16="http://schemas.microsoft.com/office/drawing/2014/main" id="{9F0A7613-E616-4B84-BFC5-6583CFC7A0F3}"/>
              </a:ext>
            </a:extLst>
          </p:cNvPr>
          <p:cNvSpPr/>
          <p:nvPr/>
        </p:nvSpPr>
        <p:spPr>
          <a:xfrm>
            <a:off x="4549295" y="4944986"/>
            <a:ext cx="409966" cy="410692"/>
          </a:xfrm>
          <a:prstGeom prst="rect">
            <a:avLst/>
          </a:prstGeom>
          <a:solidFill>
            <a:srgbClr val="4F7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Tree>
    <p:extLst>
      <p:ext uri="{BB962C8B-B14F-4D97-AF65-F5344CB8AC3E}">
        <p14:creationId xmlns:p14="http://schemas.microsoft.com/office/powerpoint/2010/main" val="30795945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626A-2EB4-4755-87E5-6DCD98570079}"/>
              </a:ext>
            </a:extLst>
          </p:cNvPr>
          <p:cNvSpPr>
            <a:spLocks noGrp="1"/>
          </p:cNvSpPr>
          <p:nvPr>
            <p:ph type="title"/>
          </p:nvPr>
        </p:nvSpPr>
        <p:spPr/>
        <p:txBody>
          <a:bodyPr/>
          <a:lstStyle/>
          <a:p>
            <a:r>
              <a:rPr lang="en-US" dirty="0"/>
              <a:t>Discussion: Discussing IPv6 addresses </a:t>
            </a:r>
          </a:p>
        </p:txBody>
      </p:sp>
      <p:sp>
        <p:nvSpPr>
          <p:cNvPr id="4" name="Footer Placeholder 3">
            <a:extLst>
              <a:ext uri="{FF2B5EF4-FFF2-40B4-BE49-F238E27FC236}">
                <a16:creationId xmlns:a16="http://schemas.microsoft.com/office/drawing/2014/main" id="{06F4FB91-95E8-4249-A034-176D52028F79}"/>
              </a:ext>
            </a:extLst>
          </p:cNvPr>
          <p:cNvSpPr>
            <a:spLocks noGrp="1"/>
          </p:cNvSpPr>
          <p:nvPr>
            <p:ph type="ftr" sz="quarter" idx="4294967295"/>
          </p:nvPr>
        </p:nvSpPr>
        <p:spPr>
          <a:xfrm>
            <a:off x="6408964" y="6675120"/>
            <a:ext cx="2735036" cy="18288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b="0" kern="1200" cap="none" baseline="0">
                <a:solidFill>
                  <a:schemeClr val="tx1">
                    <a:tint val="75000"/>
                  </a:schemeClr>
                </a:solidFill>
                <a:latin typeface="+mj-lt"/>
                <a:ea typeface="+mn-ea"/>
                <a:cs typeface="+mn-cs"/>
              </a:defRPr>
            </a:lvl1pPr>
            <a:lvl2pPr marL="457200" algn="l" rtl="0" eaLnBrk="0" fontAlgn="base" hangingPunct="0">
              <a:spcBef>
                <a:spcPct val="0"/>
              </a:spcBef>
              <a:spcAft>
                <a:spcPct val="0"/>
              </a:spcAft>
              <a:defRPr sz="2400" b="1" kern="1200">
                <a:solidFill>
                  <a:schemeClr val="tx1"/>
                </a:solidFill>
                <a:latin typeface="Arial" charset="0"/>
                <a:ea typeface="+mn-ea"/>
                <a:cs typeface="+mn-cs"/>
              </a:defRPr>
            </a:lvl2pPr>
            <a:lvl3pPr marL="914400" algn="l" rtl="0" eaLnBrk="0" fontAlgn="base" hangingPunct="0">
              <a:spcBef>
                <a:spcPct val="0"/>
              </a:spcBef>
              <a:spcAft>
                <a:spcPct val="0"/>
              </a:spcAft>
              <a:defRPr sz="2400" b="1" kern="1200">
                <a:solidFill>
                  <a:schemeClr val="tx1"/>
                </a:solidFill>
                <a:latin typeface="Arial" charset="0"/>
                <a:ea typeface="+mn-ea"/>
                <a:cs typeface="+mn-cs"/>
              </a:defRPr>
            </a:lvl3pPr>
            <a:lvl4pPr marL="1371600" algn="l" rtl="0" eaLnBrk="0" fontAlgn="base" hangingPunct="0">
              <a:spcBef>
                <a:spcPct val="0"/>
              </a:spcBef>
              <a:spcAft>
                <a:spcPct val="0"/>
              </a:spcAft>
              <a:defRPr sz="2400" b="1" kern="1200">
                <a:solidFill>
                  <a:schemeClr val="tx1"/>
                </a:solidFill>
                <a:latin typeface="Arial" charset="0"/>
                <a:ea typeface="+mn-ea"/>
                <a:cs typeface="+mn-cs"/>
              </a:defRPr>
            </a:lvl4pPr>
            <a:lvl5pPr marL="1828800" algn="l" rtl="0" eaLnBrk="0" fontAlgn="base" hangingPunct="0">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r>
              <a:rPr lang="en-US"/>
              <a:t>Copyright © 2019 30 Bird Media LLC</a:t>
            </a:r>
            <a:endParaRPr lang="en-US" dirty="0"/>
          </a:p>
        </p:txBody>
      </p:sp>
      <p:sp>
        <p:nvSpPr>
          <p:cNvPr id="6" name="Content Placeholder 5">
            <a:extLst>
              <a:ext uri="{FF2B5EF4-FFF2-40B4-BE49-F238E27FC236}">
                <a16:creationId xmlns:a16="http://schemas.microsoft.com/office/drawing/2014/main" id="{5B7585E2-51B6-49C5-BAD1-B22E438C0137}"/>
              </a:ext>
            </a:extLst>
          </p:cNvPr>
          <p:cNvSpPr>
            <a:spLocks noGrp="1"/>
          </p:cNvSpPr>
          <p:nvPr>
            <p:ph idx="1"/>
          </p:nvPr>
        </p:nvSpPr>
        <p:spPr/>
        <p:txBody>
          <a:bodyPr/>
          <a:lstStyle/>
          <a:p>
            <a:endParaRPr lang="en-GB" dirty="0"/>
          </a:p>
        </p:txBody>
      </p:sp>
      <p:grpSp>
        <p:nvGrpSpPr>
          <p:cNvPr id="7" name="Group 6">
            <a:extLst>
              <a:ext uri="{FF2B5EF4-FFF2-40B4-BE49-F238E27FC236}">
                <a16:creationId xmlns:a16="http://schemas.microsoft.com/office/drawing/2014/main" id="{13ACE8CB-2637-49D1-BC29-F8CB1AD128DB}"/>
              </a:ext>
            </a:extLst>
          </p:cNvPr>
          <p:cNvGrpSpPr/>
          <p:nvPr/>
        </p:nvGrpSpPr>
        <p:grpSpPr>
          <a:xfrm>
            <a:off x="5063613" y="3234813"/>
            <a:ext cx="2408904" cy="1219200"/>
            <a:chOff x="5063613" y="3234813"/>
            <a:chExt cx="2408904" cy="1219200"/>
          </a:xfrm>
        </p:grpSpPr>
        <p:sp>
          <p:nvSpPr>
            <p:cNvPr id="8" name="Speech Bubble: Oval 7">
              <a:extLst>
                <a:ext uri="{FF2B5EF4-FFF2-40B4-BE49-F238E27FC236}">
                  <a16:creationId xmlns:a16="http://schemas.microsoft.com/office/drawing/2014/main" id="{3FB2F217-5A8B-4B01-99DD-92E37D640803}"/>
                </a:ext>
              </a:extLst>
            </p:cNvPr>
            <p:cNvSpPr/>
            <p:nvPr/>
          </p:nvSpPr>
          <p:spPr>
            <a:xfrm flipH="1">
              <a:off x="5063613" y="3234813"/>
              <a:ext cx="2408904" cy="1219200"/>
            </a:xfrm>
            <a:prstGeom prst="wedgeEllipseCallout">
              <a:avLst>
                <a:gd name="adj1" fmla="val -29404"/>
                <a:gd name="adj2" fmla="val 70565"/>
              </a:avLst>
            </a:prstGeom>
            <a:solidFill>
              <a:srgbClr val="355C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686E256D-030F-4650-BD5F-8798D544362D}"/>
                </a:ext>
              </a:extLst>
            </p:cNvPr>
            <p:cNvGrpSpPr/>
            <p:nvPr/>
          </p:nvGrpSpPr>
          <p:grpSpPr>
            <a:xfrm>
              <a:off x="5417575" y="3741175"/>
              <a:ext cx="1637071" cy="206477"/>
              <a:chOff x="2310581" y="3780504"/>
              <a:chExt cx="1637071" cy="206477"/>
            </a:xfrm>
          </p:grpSpPr>
          <p:sp>
            <p:nvSpPr>
              <p:cNvPr id="10" name="Oval 9">
                <a:extLst>
                  <a:ext uri="{FF2B5EF4-FFF2-40B4-BE49-F238E27FC236}">
                    <a16:creationId xmlns:a16="http://schemas.microsoft.com/office/drawing/2014/main" id="{D5B2B487-6B36-4588-831A-E15CD8F0D1C5}"/>
                  </a:ext>
                </a:extLst>
              </p:cNvPr>
              <p:cNvSpPr/>
              <p:nvPr/>
            </p:nvSpPr>
            <p:spPr>
              <a:xfrm>
                <a:off x="231058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D3AC470-7F07-45D3-BBD8-0CC2458A79F1}"/>
                  </a:ext>
                </a:extLst>
              </p:cNvPr>
              <p:cNvSpPr/>
              <p:nvPr/>
            </p:nvSpPr>
            <p:spPr>
              <a:xfrm>
                <a:off x="2787446"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33ACAAB-1B7D-4ED1-A0E3-41707A7C20EC}"/>
                  </a:ext>
                </a:extLst>
              </p:cNvPr>
              <p:cNvSpPr/>
              <p:nvPr/>
            </p:nvSpPr>
            <p:spPr>
              <a:xfrm>
                <a:off x="326431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DAA45A09-FA59-448E-984E-9EBFC7026762}"/>
                  </a:ext>
                </a:extLst>
              </p:cNvPr>
              <p:cNvSpPr/>
              <p:nvPr/>
            </p:nvSpPr>
            <p:spPr>
              <a:xfrm>
                <a:off x="3741175"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12839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Optical fibers </a:t>
            </a:r>
          </a:p>
        </p:txBody>
      </p:sp>
      <p:pic>
        <p:nvPicPr>
          <p:cNvPr id="5" name="Content Placeholder 4">
            <a:extLst>
              <a:ext uri="{FF2B5EF4-FFF2-40B4-BE49-F238E27FC236}">
                <a16:creationId xmlns:a16="http://schemas.microsoft.com/office/drawing/2014/main" id="{E29C28AA-08FB-4552-BB6B-9C35FD988B4A}"/>
              </a:ext>
            </a:extLst>
          </p:cNvPr>
          <p:cNvPicPr>
            <a:picLocks noGrp="1" noChangeAspect="1"/>
          </p:cNvPicPr>
          <p:nvPr>
            <p:ph idx="1"/>
          </p:nvPr>
        </p:nvPicPr>
        <p:blipFill>
          <a:blip r:embed="rId2"/>
          <a:stretch>
            <a:fillRect/>
          </a:stretch>
        </p:blipFill>
        <p:spPr>
          <a:xfrm>
            <a:off x="2638425" y="1748631"/>
            <a:ext cx="7143750" cy="4457700"/>
          </a:xfrm>
          <a:prstGeom prst="rect">
            <a:avLst/>
          </a:prstGeom>
        </p:spPr>
      </p:pic>
    </p:spTree>
    <p:extLst>
      <p:ext uri="{BB962C8B-B14F-4D97-AF65-F5344CB8AC3E}">
        <p14:creationId xmlns:p14="http://schemas.microsoft.com/office/powerpoint/2010/main" val="4231882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312821" y="365125"/>
            <a:ext cx="11590421" cy="1325563"/>
          </a:xfrm>
        </p:spPr>
        <p:txBody>
          <a:bodyPr anchor="ctr">
            <a:normAutofit/>
          </a:bodyPr>
          <a:lstStyle/>
          <a:p>
            <a:r>
              <a:rPr lang="en-US" dirty="0"/>
              <a:t>Fiber types </a:t>
            </a:r>
          </a:p>
        </p:txBody>
      </p:sp>
      <p:pic>
        <p:nvPicPr>
          <p:cNvPr id="5" name="Content Placeholder 4">
            <a:extLst>
              <a:ext uri="{FF2B5EF4-FFF2-40B4-BE49-F238E27FC236}">
                <a16:creationId xmlns:a16="http://schemas.microsoft.com/office/drawing/2014/main" id="{2574D36B-9B2A-4FC7-A82D-9D3A4CF22FAA}"/>
              </a:ext>
            </a:extLst>
          </p:cNvPr>
          <p:cNvPicPr>
            <a:picLocks noGrp="1" noChangeAspect="1"/>
          </p:cNvPicPr>
          <p:nvPr>
            <p:ph sz="half" idx="1"/>
          </p:nvPr>
        </p:nvPicPr>
        <p:blipFill>
          <a:blip r:embed="rId3"/>
          <a:stretch>
            <a:fillRect/>
          </a:stretch>
        </p:blipFill>
        <p:spPr>
          <a:xfrm>
            <a:off x="354013" y="2735263"/>
            <a:ext cx="5713413" cy="3117850"/>
          </a:xfrm>
          <a:prstGeom prst="rect">
            <a:avLst/>
          </a:prstGeom>
        </p:spPr>
      </p:pic>
      <p:pic>
        <p:nvPicPr>
          <p:cNvPr id="7" name="Content Placeholder 6">
            <a:extLst>
              <a:ext uri="{FF2B5EF4-FFF2-40B4-BE49-F238E27FC236}">
                <a16:creationId xmlns:a16="http://schemas.microsoft.com/office/drawing/2014/main" id="{97FC6A40-309C-4061-BDA5-3D5D7A260F31}"/>
              </a:ext>
            </a:extLst>
          </p:cNvPr>
          <p:cNvPicPr>
            <a:picLocks noGrp="1" noChangeAspect="1"/>
          </p:cNvPicPr>
          <p:nvPr>
            <p:ph sz="half" idx="2"/>
          </p:nvPr>
        </p:nvPicPr>
        <p:blipFill>
          <a:blip r:embed="rId4"/>
          <a:stretch>
            <a:fillRect/>
          </a:stretch>
        </p:blipFill>
        <p:spPr>
          <a:xfrm>
            <a:off x="6148388" y="2735263"/>
            <a:ext cx="5713413" cy="3117850"/>
          </a:xfrm>
          <a:prstGeom prst="rect">
            <a:avLst/>
          </a:prstGeom>
        </p:spPr>
      </p:pic>
    </p:spTree>
    <p:extLst>
      <p:ext uri="{BB962C8B-B14F-4D97-AF65-F5344CB8AC3E}">
        <p14:creationId xmlns:p14="http://schemas.microsoft.com/office/powerpoint/2010/main" val="1822823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Wavelength-division multiplexing </a:t>
            </a:r>
          </a:p>
        </p:txBody>
      </p:sp>
      <p:pic>
        <p:nvPicPr>
          <p:cNvPr id="5" name="Content Placeholder 4">
            <a:extLst>
              <a:ext uri="{FF2B5EF4-FFF2-40B4-BE49-F238E27FC236}">
                <a16:creationId xmlns:a16="http://schemas.microsoft.com/office/drawing/2014/main" id="{368BE672-D024-4171-80CA-796D8EF42465}"/>
              </a:ext>
            </a:extLst>
          </p:cNvPr>
          <p:cNvPicPr>
            <a:picLocks noGrp="1" noChangeAspect="1"/>
          </p:cNvPicPr>
          <p:nvPr>
            <p:ph idx="1"/>
          </p:nvPr>
        </p:nvPicPr>
        <p:blipFill rotWithShape="1">
          <a:blip r:embed="rId3"/>
          <a:srcRect l="7547" r="5548" b="13836"/>
          <a:stretch/>
        </p:blipFill>
        <p:spPr>
          <a:xfrm>
            <a:off x="137652" y="1226037"/>
            <a:ext cx="6086167" cy="5631963"/>
          </a:xfrm>
          <a:prstGeom prst="rect">
            <a:avLst/>
          </a:prstGeom>
        </p:spPr>
      </p:pic>
      <p:pic>
        <p:nvPicPr>
          <p:cNvPr id="3" name="Picture 2">
            <a:extLst>
              <a:ext uri="{FF2B5EF4-FFF2-40B4-BE49-F238E27FC236}">
                <a16:creationId xmlns:a16="http://schemas.microsoft.com/office/drawing/2014/main" id="{F89CA69B-2D99-4D4B-A995-EF98D14B3C13}"/>
              </a:ext>
            </a:extLst>
          </p:cNvPr>
          <p:cNvPicPr>
            <a:picLocks noChangeAspect="1"/>
          </p:cNvPicPr>
          <p:nvPr/>
        </p:nvPicPr>
        <p:blipFill rotWithShape="1">
          <a:blip r:embed="rId4"/>
          <a:srcRect l="16840" r="19077"/>
          <a:stretch/>
        </p:blipFill>
        <p:spPr>
          <a:xfrm>
            <a:off x="6223819" y="1476579"/>
            <a:ext cx="5968181" cy="4782667"/>
          </a:xfrm>
          <a:prstGeom prst="rect">
            <a:avLst/>
          </a:prstGeom>
        </p:spPr>
      </p:pic>
    </p:spTree>
    <p:extLst>
      <p:ext uri="{BB962C8B-B14F-4D97-AF65-F5344CB8AC3E}">
        <p14:creationId xmlns:p14="http://schemas.microsoft.com/office/powerpoint/2010/main" val="432164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AF6AD-641E-4EA3-8948-F7BCBBFA43EF}"/>
              </a:ext>
            </a:extLst>
          </p:cNvPr>
          <p:cNvSpPr>
            <a:spLocks noGrp="1"/>
          </p:cNvSpPr>
          <p:nvPr>
            <p:ph type="title"/>
          </p:nvPr>
        </p:nvSpPr>
        <p:spPr/>
        <p:txBody>
          <a:bodyPr/>
          <a:lstStyle/>
          <a:p>
            <a:r>
              <a:rPr lang="en-GB" dirty="0"/>
              <a:t>CWDM and DWDM Statistics</a:t>
            </a:r>
          </a:p>
        </p:txBody>
      </p:sp>
      <p:graphicFrame>
        <p:nvGraphicFramePr>
          <p:cNvPr id="4" name="Table 4">
            <a:extLst>
              <a:ext uri="{FF2B5EF4-FFF2-40B4-BE49-F238E27FC236}">
                <a16:creationId xmlns:a16="http://schemas.microsoft.com/office/drawing/2014/main" id="{BABF8F5D-D1DC-432E-BD1A-D2F50A065EEE}"/>
              </a:ext>
            </a:extLst>
          </p:cNvPr>
          <p:cNvGraphicFramePr>
            <a:graphicFrameLocks noGrp="1"/>
          </p:cNvGraphicFramePr>
          <p:nvPr>
            <p:ph idx="1"/>
            <p:extLst/>
          </p:nvPr>
        </p:nvGraphicFramePr>
        <p:xfrm>
          <a:off x="312738" y="1825625"/>
          <a:ext cx="11590335" cy="2710180"/>
        </p:xfrm>
        <a:graphic>
          <a:graphicData uri="http://schemas.openxmlformats.org/drawingml/2006/table">
            <a:tbl>
              <a:tblPr firstRow="1" bandRow="1">
                <a:tableStyleId>{5C22544A-7EE6-4342-B048-85BDC9FD1C3A}</a:tableStyleId>
              </a:tblPr>
              <a:tblGrid>
                <a:gridCol w="3863445">
                  <a:extLst>
                    <a:ext uri="{9D8B030D-6E8A-4147-A177-3AD203B41FA5}">
                      <a16:colId xmlns:a16="http://schemas.microsoft.com/office/drawing/2014/main" val="2847614829"/>
                    </a:ext>
                  </a:extLst>
                </a:gridCol>
                <a:gridCol w="3863445">
                  <a:extLst>
                    <a:ext uri="{9D8B030D-6E8A-4147-A177-3AD203B41FA5}">
                      <a16:colId xmlns:a16="http://schemas.microsoft.com/office/drawing/2014/main" val="2115300073"/>
                    </a:ext>
                  </a:extLst>
                </a:gridCol>
                <a:gridCol w="3863445">
                  <a:extLst>
                    <a:ext uri="{9D8B030D-6E8A-4147-A177-3AD203B41FA5}">
                      <a16:colId xmlns:a16="http://schemas.microsoft.com/office/drawing/2014/main" val="2659216532"/>
                    </a:ext>
                  </a:extLst>
                </a:gridCol>
              </a:tblGrid>
              <a:tr h="370840">
                <a:tc>
                  <a:txBody>
                    <a:bodyPr/>
                    <a:lstStyle/>
                    <a:p>
                      <a:pPr algn="ctr"/>
                      <a:endParaRPr lang="en-GB" sz="3200" dirty="0">
                        <a:effectLst/>
                      </a:endParaRPr>
                    </a:p>
                  </a:txBody>
                  <a:tcPr marL="47625" marR="47625" marT="47625" marB="47625" anchor="ctr"/>
                </a:tc>
                <a:tc>
                  <a:txBody>
                    <a:bodyPr/>
                    <a:lstStyle/>
                    <a:p>
                      <a:pPr algn="ctr"/>
                      <a:r>
                        <a:rPr lang="en-GB" sz="2400" b="1" dirty="0">
                          <a:solidFill>
                            <a:srgbClr val="FFFFFF"/>
                          </a:solidFill>
                          <a:effectLst/>
                        </a:rPr>
                        <a:t>DWDM</a:t>
                      </a:r>
                      <a:endParaRPr lang="en-GB" sz="3200" dirty="0">
                        <a:effectLst/>
                      </a:endParaRPr>
                    </a:p>
                  </a:txBody>
                  <a:tcPr marL="47625" marR="47625" marT="47625" marB="47625" anchor="ctr"/>
                </a:tc>
                <a:tc>
                  <a:txBody>
                    <a:bodyPr/>
                    <a:lstStyle/>
                    <a:p>
                      <a:pPr algn="ctr"/>
                      <a:r>
                        <a:rPr lang="en-GB" sz="2400" b="1" dirty="0">
                          <a:solidFill>
                            <a:srgbClr val="FFFFFF"/>
                          </a:solidFill>
                          <a:effectLst/>
                        </a:rPr>
                        <a:t>CWDM</a:t>
                      </a:r>
                      <a:endParaRPr lang="en-GB" sz="3200" dirty="0">
                        <a:effectLst/>
                      </a:endParaRPr>
                    </a:p>
                  </a:txBody>
                  <a:tcPr marL="47625" marR="47625" marT="47625" marB="47625" anchor="ctr"/>
                </a:tc>
                <a:extLst>
                  <a:ext uri="{0D108BD9-81ED-4DB2-BD59-A6C34878D82A}">
                    <a16:rowId xmlns:a16="http://schemas.microsoft.com/office/drawing/2014/main" val="3695788147"/>
                  </a:ext>
                </a:extLst>
              </a:tr>
              <a:tr h="370840">
                <a:tc>
                  <a:txBody>
                    <a:bodyPr/>
                    <a:lstStyle/>
                    <a:p>
                      <a:r>
                        <a:rPr lang="en-GB" b="1">
                          <a:effectLst/>
                        </a:rPr>
                        <a:t>Distance</a:t>
                      </a:r>
                      <a:endParaRPr lang="en-GB">
                        <a:effectLst/>
                      </a:endParaRPr>
                    </a:p>
                  </a:txBody>
                  <a:tcPr marL="47625" marR="47625" marT="47625" marB="47625" anchor="ctr"/>
                </a:tc>
                <a:tc>
                  <a:txBody>
                    <a:bodyPr/>
                    <a:lstStyle/>
                    <a:p>
                      <a:r>
                        <a:rPr lang="en-GB">
                          <a:effectLst/>
                        </a:rPr>
                        <a:t>70km unamplified</a:t>
                      </a:r>
                    </a:p>
                  </a:txBody>
                  <a:tcPr marL="47625" marR="47625" marT="47625" marB="47625" anchor="ctr"/>
                </a:tc>
                <a:tc>
                  <a:txBody>
                    <a:bodyPr/>
                    <a:lstStyle/>
                    <a:p>
                      <a:r>
                        <a:rPr lang="en-GB">
                          <a:effectLst/>
                        </a:rPr>
                        <a:t>80km unamplified</a:t>
                      </a:r>
                    </a:p>
                  </a:txBody>
                  <a:tcPr marL="47625" marR="47625" marT="47625" marB="47625" anchor="ctr"/>
                </a:tc>
                <a:extLst>
                  <a:ext uri="{0D108BD9-81ED-4DB2-BD59-A6C34878D82A}">
                    <a16:rowId xmlns:a16="http://schemas.microsoft.com/office/drawing/2014/main" val="415009588"/>
                  </a:ext>
                </a:extLst>
              </a:tr>
              <a:tr h="370840">
                <a:tc>
                  <a:txBody>
                    <a:bodyPr/>
                    <a:lstStyle/>
                    <a:p>
                      <a:endParaRPr lang="en-GB">
                        <a:effectLst/>
                      </a:endParaRPr>
                    </a:p>
                  </a:txBody>
                  <a:tcPr marL="47625" marR="47625" marT="47625" marB="47625" anchor="ctr"/>
                </a:tc>
                <a:tc>
                  <a:txBody>
                    <a:bodyPr/>
                    <a:lstStyle/>
                    <a:p>
                      <a:r>
                        <a:rPr lang="en-GB">
                          <a:effectLst/>
                        </a:rPr>
                        <a:t>1000km+ amplified</a:t>
                      </a:r>
                    </a:p>
                  </a:txBody>
                  <a:tcPr marL="47625" marR="47625" marT="47625" marB="47625" anchor="ctr"/>
                </a:tc>
                <a:tc>
                  <a:txBody>
                    <a:bodyPr/>
                    <a:lstStyle/>
                    <a:p>
                      <a:r>
                        <a:rPr lang="en-GB">
                          <a:effectLst/>
                        </a:rPr>
                        <a:t>Not applicable</a:t>
                      </a:r>
                    </a:p>
                  </a:txBody>
                  <a:tcPr marL="47625" marR="47625" marT="47625" marB="47625" anchor="ctr"/>
                </a:tc>
                <a:extLst>
                  <a:ext uri="{0D108BD9-81ED-4DB2-BD59-A6C34878D82A}">
                    <a16:rowId xmlns:a16="http://schemas.microsoft.com/office/drawing/2014/main" val="1112277827"/>
                  </a:ext>
                </a:extLst>
              </a:tr>
              <a:tr h="370840">
                <a:tc>
                  <a:txBody>
                    <a:bodyPr/>
                    <a:lstStyle/>
                    <a:p>
                      <a:r>
                        <a:rPr lang="en-GB" b="1">
                          <a:effectLst/>
                        </a:rPr>
                        <a:t>Channels</a:t>
                      </a:r>
                      <a:endParaRPr lang="en-GB">
                        <a:effectLst/>
                      </a:endParaRPr>
                    </a:p>
                  </a:txBody>
                  <a:tcPr marL="47625" marR="47625" marT="47625" marB="47625" anchor="ctr"/>
                </a:tc>
                <a:tc>
                  <a:txBody>
                    <a:bodyPr/>
                    <a:lstStyle/>
                    <a:p>
                      <a:r>
                        <a:rPr lang="en-GB">
                          <a:effectLst/>
                        </a:rPr>
                        <a:t> 88 (Using interleaver)</a:t>
                      </a:r>
                    </a:p>
                  </a:txBody>
                  <a:tcPr marL="47625" marR="47625" marT="47625" marB="47625" anchor="ctr"/>
                </a:tc>
                <a:tc>
                  <a:txBody>
                    <a:bodyPr/>
                    <a:lstStyle/>
                    <a:p>
                      <a:r>
                        <a:rPr lang="en-GB">
                          <a:effectLst/>
                        </a:rPr>
                        <a:t>18 (Distances limited in the water peak)</a:t>
                      </a:r>
                    </a:p>
                  </a:txBody>
                  <a:tcPr marL="47625" marR="47625" marT="47625" marB="47625" anchor="ctr"/>
                </a:tc>
                <a:extLst>
                  <a:ext uri="{0D108BD9-81ED-4DB2-BD59-A6C34878D82A}">
                    <a16:rowId xmlns:a16="http://schemas.microsoft.com/office/drawing/2014/main" val="3810795169"/>
                  </a:ext>
                </a:extLst>
              </a:tr>
              <a:tr h="370840">
                <a:tc>
                  <a:txBody>
                    <a:bodyPr/>
                    <a:lstStyle/>
                    <a:p>
                      <a:r>
                        <a:rPr lang="en-GB" b="1">
                          <a:effectLst/>
                        </a:rPr>
                        <a:t>Spacing</a:t>
                      </a:r>
                      <a:endParaRPr lang="en-GB">
                        <a:effectLst/>
                      </a:endParaRPr>
                    </a:p>
                  </a:txBody>
                  <a:tcPr marL="47625" marR="47625" marT="47625" marB="47625" anchor="ctr"/>
                </a:tc>
                <a:tc>
                  <a:txBody>
                    <a:bodyPr/>
                    <a:lstStyle/>
                    <a:p>
                      <a:r>
                        <a:rPr lang="en-GB">
                          <a:effectLst/>
                        </a:rPr>
                        <a:t>0.8nm</a:t>
                      </a:r>
                    </a:p>
                  </a:txBody>
                  <a:tcPr marL="47625" marR="47625" marT="47625" marB="47625" anchor="ctr"/>
                </a:tc>
                <a:tc>
                  <a:txBody>
                    <a:bodyPr/>
                    <a:lstStyle/>
                    <a:p>
                      <a:r>
                        <a:rPr lang="en-GB">
                          <a:effectLst/>
                        </a:rPr>
                        <a:t>20nm</a:t>
                      </a:r>
                    </a:p>
                  </a:txBody>
                  <a:tcPr marL="47625" marR="47625" marT="47625" marB="47625" anchor="ctr"/>
                </a:tc>
                <a:extLst>
                  <a:ext uri="{0D108BD9-81ED-4DB2-BD59-A6C34878D82A}">
                    <a16:rowId xmlns:a16="http://schemas.microsoft.com/office/drawing/2014/main" val="1498068085"/>
                  </a:ext>
                </a:extLst>
              </a:tr>
              <a:tr h="370840">
                <a:tc>
                  <a:txBody>
                    <a:bodyPr/>
                    <a:lstStyle/>
                    <a:p>
                      <a:r>
                        <a:rPr lang="en-GB" b="1">
                          <a:effectLst/>
                        </a:rPr>
                        <a:t>Protocols</a:t>
                      </a:r>
                      <a:endParaRPr lang="en-GB">
                        <a:effectLst/>
                      </a:endParaRPr>
                    </a:p>
                  </a:txBody>
                  <a:tcPr marL="47625" marR="47625" marT="47625" marB="47625" anchor="ctr"/>
                </a:tc>
                <a:tc>
                  <a:txBody>
                    <a:bodyPr/>
                    <a:lstStyle/>
                    <a:p>
                      <a:r>
                        <a:rPr lang="en-GB" dirty="0">
                          <a:effectLst/>
                        </a:rPr>
                        <a:t>All including 100G and beyond: 1/10/40/100GE and 8/16/32GFC</a:t>
                      </a:r>
                    </a:p>
                  </a:txBody>
                  <a:tcPr marL="47625" marR="47625" marT="47625" marB="47625" anchor="ctr"/>
                </a:tc>
                <a:tc>
                  <a:txBody>
                    <a:bodyPr/>
                    <a:lstStyle/>
                    <a:p>
                      <a:r>
                        <a:rPr lang="en-GB" dirty="0">
                          <a:effectLst/>
                        </a:rPr>
                        <a:t>Up to 10GE and 8GFC</a:t>
                      </a:r>
                      <a:br>
                        <a:rPr lang="en-GB" dirty="0">
                          <a:effectLst/>
                        </a:rPr>
                      </a:br>
                      <a:r>
                        <a:rPr lang="en-GB" dirty="0">
                          <a:effectLst/>
                        </a:rPr>
                        <a:t>(40G using 4x10G CWDM)</a:t>
                      </a:r>
                    </a:p>
                  </a:txBody>
                  <a:tcPr marL="47625" marR="47625" marT="47625" marB="47625" anchor="ctr"/>
                </a:tc>
                <a:extLst>
                  <a:ext uri="{0D108BD9-81ED-4DB2-BD59-A6C34878D82A}">
                    <a16:rowId xmlns:a16="http://schemas.microsoft.com/office/drawing/2014/main" val="681592162"/>
                  </a:ext>
                </a:extLst>
              </a:tr>
            </a:tbl>
          </a:graphicData>
        </a:graphic>
      </p:graphicFrame>
    </p:spTree>
    <p:extLst>
      <p:ext uri="{BB962C8B-B14F-4D97-AF65-F5344CB8AC3E}">
        <p14:creationId xmlns:p14="http://schemas.microsoft.com/office/powerpoint/2010/main" val="363811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Optical fiber connectors </a:t>
            </a:r>
          </a:p>
        </p:txBody>
      </p:sp>
      <p:grpSp>
        <p:nvGrpSpPr>
          <p:cNvPr id="27" name="Group 26">
            <a:extLst>
              <a:ext uri="{FF2B5EF4-FFF2-40B4-BE49-F238E27FC236}">
                <a16:creationId xmlns:a16="http://schemas.microsoft.com/office/drawing/2014/main" id="{AA6726C1-3E9D-41DB-AF5D-3B570F9DDDE5}"/>
              </a:ext>
            </a:extLst>
          </p:cNvPr>
          <p:cNvGrpSpPr/>
          <p:nvPr/>
        </p:nvGrpSpPr>
        <p:grpSpPr>
          <a:xfrm>
            <a:off x="3108960" y="3073400"/>
            <a:ext cx="1188720" cy="2364740"/>
            <a:chOff x="822960" y="3611880"/>
            <a:chExt cx="1188720" cy="2364740"/>
          </a:xfrm>
        </p:grpSpPr>
        <p:sp>
          <p:nvSpPr>
            <p:cNvPr id="3" name="Rectangle 2">
              <a:extLst>
                <a:ext uri="{FF2B5EF4-FFF2-40B4-BE49-F238E27FC236}">
                  <a16:creationId xmlns:a16="http://schemas.microsoft.com/office/drawing/2014/main" id="{3A6A7433-A04C-40EA-B92D-461699E5E0C6}"/>
                </a:ext>
              </a:extLst>
            </p:cNvPr>
            <p:cNvSpPr/>
            <p:nvPr/>
          </p:nvSpPr>
          <p:spPr>
            <a:xfrm>
              <a:off x="965200" y="4859020"/>
              <a:ext cx="904240" cy="1117600"/>
            </a:xfrm>
            <a:prstGeom prst="rect">
              <a:avLst/>
            </a:prstGeom>
            <a:solidFill>
              <a:srgbClr val="2BB673"/>
            </a:solidFill>
            <a:ln>
              <a:solidFill>
                <a:srgbClr val="2BB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63181B82-BE98-4CDD-A46B-96FE45EB0272}"/>
                </a:ext>
              </a:extLst>
            </p:cNvPr>
            <p:cNvSpPr/>
            <p:nvPr/>
          </p:nvSpPr>
          <p:spPr>
            <a:xfrm>
              <a:off x="1036320" y="3611880"/>
              <a:ext cx="762000" cy="1219200"/>
            </a:xfrm>
            <a:prstGeom prst="roundRect">
              <a:avLst>
                <a:gd name="adj" fmla="val 7667"/>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206DF048-E468-4E6C-B422-54E1856A4A97}"/>
                </a:ext>
              </a:extLst>
            </p:cNvPr>
            <p:cNvSpPr/>
            <p:nvPr/>
          </p:nvSpPr>
          <p:spPr>
            <a:xfrm>
              <a:off x="822960" y="4676140"/>
              <a:ext cx="1188720" cy="182880"/>
            </a:xfrm>
            <a:prstGeom prst="roundRect">
              <a:avLst>
                <a:gd name="adj" fmla="val 50000"/>
              </a:avLst>
            </a:prstGeom>
            <a:solidFill>
              <a:srgbClr val="57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4A0B571D-3191-462D-9E6D-B312EFECF686}"/>
              </a:ext>
            </a:extLst>
          </p:cNvPr>
          <p:cNvGrpSpPr/>
          <p:nvPr/>
        </p:nvGrpSpPr>
        <p:grpSpPr>
          <a:xfrm>
            <a:off x="4454503" y="3039904"/>
            <a:ext cx="1188720" cy="2398236"/>
            <a:chOff x="2303546" y="3578384"/>
            <a:chExt cx="1188720" cy="2398236"/>
          </a:xfrm>
        </p:grpSpPr>
        <p:sp>
          <p:nvSpPr>
            <p:cNvPr id="12" name="Freeform: Shape 11">
              <a:extLst>
                <a:ext uri="{FF2B5EF4-FFF2-40B4-BE49-F238E27FC236}">
                  <a16:creationId xmlns:a16="http://schemas.microsoft.com/office/drawing/2014/main" id="{43D086FC-1B07-428A-91DA-9F1D7CEF7E36}"/>
                </a:ext>
              </a:extLst>
            </p:cNvPr>
            <p:cNvSpPr/>
            <p:nvPr/>
          </p:nvSpPr>
          <p:spPr>
            <a:xfrm>
              <a:off x="2516906" y="3578384"/>
              <a:ext cx="762000" cy="1275556"/>
            </a:xfrm>
            <a:custGeom>
              <a:avLst/>
              <a:gdLst>
                <a:gd name="connsiteX0" fmla="*/ 381000 w 762000"/>
                <a:gd name="connsiteY0" fmla="*/ 0 h 1275556"/>
                <a:gd name="connsiteX1" fmla="*/ 650408 w 762000"/>
                <a:gd name="connsiteY1" fmla="*/ 70303 h 1275556"/>
                <a:gd name="connsiteX2" fmla="*/ 683829 w 762000"/>
                <a:gd name="connsiteY2" fmla="*/ 95823 h 1275556"/>
                <a:gd name="connsiteX3" fmla="*/ 706947 w 762000"/>
                <a:gd name="connsiteY3" fmla="*/ 111409 h 1275556"/>
                <a:gd name="connsiteX4" fmla="*/ 725684 w 762000"/>
                <a:gd name="connsiteY4" fmla="*/ 139200 h 1275556"/>
                <a:gd name="connsiteX5" fmla="*/ 732059 w 762000"/>
                <a:gd name="connsiteY5" fmla="*/ 146600 h 1275556"/>
                <a:gd name="connsiteX6" fmla="*/ 735823 w 762000"/>
                <a:gd name="connsiteY6" fmla="*/ 154237 h 1275556"/>
                <a:gd name="connsiteX7" fmla="*/ 747229 w 762000"/>
                <a:gd name="connsiteY7" fmla="*/ 171156 h 1275556"/>
                <a:gd name="connsiteX8" fmla="*/ 752457 w 762000"/>
                <a:gd name="connsiteY8" fmla="*/ 187998 h 1275556"/>
                <a:gd name="connsiteX9" fmla="*/ 754260 w 762000"/>
                <a:gd name="connsiteY9" fmla="*/ 191656 h 1275556"/>
                <a:gd name="connsiteX10" fmla="*/ 754969 w 762000"/>
                <a:gd name="connsiteY10" fmla="*/ 196090 h 1275556"/>
                <a:gd name="connsiteX11" fmla="*/ 758181 w 762000"/>
                <a:gd name="connsiteY11" fmla="*/ 206438 h 1275556"/>
                <a:gd name="connsiteX12" fmla="*/ 760832 w 762000"/>
                <a:gd name="connsiteY12" fmla="*/ 232727 h 1275556"/>
                <a:gd name="connsiteX13" fmla="*/ 762000 w 762000"/>
                <a:gd name="connsiteY13" fmla="*/ 240030 h 1275556"/>
                <a:gd name="connsiteX14" fmla="*/ 761735 w 762000"/>
                <a:gd name="connsiteY14" fmla="*/ 241688 h 1275556"/>
                <a:gd name="connsiteX15" fmla="*/ 762000 w 762000"/>
                <a:gd name="connsiteY15" fmla="*/ 244319 h 1275556"/>
                <a:gd name="connsiteX16" fmla="*/ 762000 w 762000"/>
                <a:gd name="connsiteY16" fmla="*/ 1087593 h 1275556"/>
                <a:gd name="connsiteX17" fmla="*/ 574037 w 762000"/>
                <a:gd name="connsiteY17" fmla="*/ 1275556 h 1275556"/>
                <a:gd name="connsiteX18" fmla="*/ 187963 w 762000"/>
                <a:gd name="connsiteY18" fmla="*/ 1275556 h 1275556"/>
                <a:gd name="connsiteX19" fmla="*/ 0 w 762000"/>
                <a:gd name="connsiteY19" fmla="*/ 1087593 h 1275556"/>
                <a:gd name="connsiteX20" fmla="*/ 0 w 762000"/>
                <a:gd name="connsiteY20" fmla="*/ 244319 h 1275556"/>
                <a:gd name="connsiteX21" fmla="*/ 265 w 762000"/>
                <a:gd name="connsiteY21" fmla="*/ 241688 h 1275556"/>
                <a:gd name="connsiteX22" fmla="*/ 0 w 762000"/>
                <a:gd name="connsiteY22" fmla="*/ 240030 h 1275556"/>
                <a:gd name="connsiteX23" fmla="*/ 1169 w 762000"/>
                <a:gd name="connsiteY23" fmla="*/ 232727 h 1275556"/>
                <a:gd name="connsiteX24" fmla="*/ 3819 w 762000"/>
                <a:gd name="connsiteY24" fmla="*/ 206438 h 1275556"/>
                <a:gd name="connsiteX25" fmla="*/ 7031 w 762000"/>
                <a:gd name="connsiteY25" fmla="*/ 196090 h 1275556"/>
                <a:gd name="connsiteX26" fmla="*/ 7741 w 762000"/>
                <a:gd name="connsiteY26" fmla="*/ 191656 h 1275556"/>
                <a:gd name="connsiteX27" fmla="*/ 9543 w 762000"/>
                <a:gd name="connsiteY27" fmla="*/ 187998 h 1275556"/>
                <a:gd name="connsiteX28" fmla="*/ 14771 w 762000"/>
                <a:gd name="connsiteY28" fmla="*/ 171156 h 1275556"/>
                <a:gd name="connsiteX29" fmla="*/ 26178 w 762000"/>
                <a:gd name="connsiteY29" fmla="*/ 154237 h 1275556"/>
                <a:gd name="connsiteX30" fmla="*/ 29941 w 762000"/>
                <a:gd name="connsiteY30" fmla="*/ 146600 h 1275556"/>
                <a:gd name="connsiteX31" fmla="*/ 36316 w 762000"/>
                <a:gd name="connsiteY31" fmla="*/ 139200 h 1275556"/>
                <a:gd name="connsiteX32" fmla="*/ 55053 w 762000"/>
                <a:gd name="connsiteY32" fmla="*/ 111409 h 1275556"/>
                <a:gd name="connsiteX33" fmla="*/ 78171 w 762000"/>
                <a:gd name="connsiteY33" fmla="*/ 95823 h 1275556"/>
                <a:gd name="connsiteX34" fmla="*/ 111593 w 762000"/>
                <a:gd name="connsiteY34" fmla="*/ 70303 h 1275556"/>
                <a:gd name="connsiteX35" fmla="*/ 381000 w 762000"/>
                <a:gd name="connsiteY35" fmla="*/ 0 h 127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2000" h="1275556">
                  <a:moveTo>
                    <a:pt x="381000" y="0"/>
                  </a:moveTo>
                  <a:cubicBezTo>
                    <a:pt x="486210" y="0"/>
                    <a:pt x="581460" y="26866"/>
                    <a:pt x="650408" y="70303"/>
                  </a:cubicBezTo>
                  <a:lnTo>
                    <a:pt x="683829" y="95823"/>
                  </a:lnTo>
                  <a:lnTo>
                    <a:pt x="706947" y="111409"/>
                  </a:lnTo>
                  <a:lnTo>
                    <a:pt x="725684" y="139200"/>
                  </a:lnTo>
                  <a:lnTo>
                    <a:pt x="732059" y="146600"/>
                  </a:lnTo>
                  <a:lnTo>
                    <a:pt x="735823" y="154237"/>
                  </a:lnTo>
                  <a:lnTo>
                    <a:pt x="747229" y="171156"/>
                  </a:lnTo>
                  <a:lnTo>
                    <a:pt x="752457" y="187998"/>
                  </a:lnTo>
                  <a:lnTo>
                    <a:pt x="754260" y="191656"/>
                  </a:lnTo>
                  <a:lnTo>
                    <a:pt x="754969" y="196090"/>
                  </a:lnTo>
                  <a:lnTo>
                    <a:pt x="758181" y="206438"/>
                  </a:lnTo>
                  <a:lnTo>
                    <a:pt x="760832" y="232727"/>
                  </a:lnTo>
                  <a:lnTo>
                    <a:pt x="762000" y="240030"/>
                  </a:lnTo>
                  <a:lnTo>
                    <a:pt x="761735" y="241688"/>
                  </a:lnTo>
                  <a:lnTo>
                    <a:pt x="762000" y="244319"/>
                  </a:lnTo>
                  <a:lnTo>
                    <a:pt x="762000" y="1087593"/>
                  </a:lnTo>
                  <a:cubicBezTo>
                    <a:pt x="762000" y="1191402"/>
                    <a:pt x="677846" y="1275556"/>
                    <a:pt x="574037" y="1275556"/>
                  </a:cubicBezTo>
                  <a:lnTo>
                    <a:pt x="187963" y="1275556"/>
                  </a:lnTo>
                  <a:cubicBezTo>
                    <a:pt x="84154" y="1275556"/>
                    <a:pt x="0" y="1191402"/>
                    <a:pt x="0" y="1087593"/>
                  </a:cubicBezTo>
                  <a:lnTo>
                    <a:pt x="0" y="244319"/>
                  </a:lnTo>
                  <a:lnTo>
                    <a:pt x="265" y="241688"/>
                  </a:lnTo>
                  <a:lnTo>
                    <a:pt x="0" y="240030"/>
                  </a:lnTo>
                  <a:lnTo>
                    <a:pt x="1169" y="232727"/>
                  </a:lnTo>
                  <a:lnTo>
                    <a:pt x="3819" y="206438"/>
                  </a:lnTo>
                  <a:lnTo>
                    <a:pt x="7031" y="196090"/>
                  </a:lnTo>
                  <a:lnTo>
                    <a:pt x="7741" y="191656"/>
                  </a:lnTo>
                  <a:lnTo>
                    <a:pt x="9543" y="187998"/>
                  </a:lnTo>
                  <a:lnTo>
                    <a:pt x="14771" y="171156"/>
                  </a:lnTo>
                  <a:lnTo>
                    <a:pt x="26178" y="154237"/>
                  </a:lnTo>
                  <a:lnTo>
                    <a:pt x="29941" y="146600"/>
                  </a:lnTo>
                  <a:lnTo>
                    <a:pt x="36316" y="139200"/>
                  </a:lnTo>
                  <a:lnTo>
                    <a:pt x="55053" y="111409"/>
                  </a:lnTo>
                  <a:lnTo>
                    <a:pt x="78171" y="95823"/>
                  </a:lnTo>
                  <a:lnTo>
                    <a:pt x="111593" y="70303"/>
                  </a:lnTo>
                  <a:cubicBezTo>
                    <a:pt x="180540" y="26866"/>
                    <a:pt x="275790" y="0"/>
                    <a:pt x="381000"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Rectangle 7">
              <a:extLst>
                <a:ext uri="{FF2B5EF4-FFF2-40B4-BE49-F238E27FC236}">
                  <a16:creationId xmlns:a16="http://schemas.microsoft.com/office/drawing/2014/main" id="{5DB427BD-39F3-42ED-828F-9455D48495EA}"/>
                </a:ext>
              </a:extLst>
            </p:cNvPr>
            <p:cNvSpPr/>
            <p:nvPr/>
          </p:nvSpPr>
          <p:spPr>
            <a:xfrm>
              <a:off x="2445786" y="4859020"/>
              <a:ext cx="904240" cy="1117600"/>
            </a:xfrm>
            <a:prstGeom prst="rect">
              <a:avLst/>
            </a:prstGeom>
            <a:solidFill>
              <a:srgbClr val="2BB673"/>
            </a:solidFill>
            <a:ln>
              <a:solidFill>
                <a:srgbClr val="2BB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1397DE59-CBAC-4AFF-B97F-1FFDE97498E9}"/>
                </a:ext>
              </a:extLst>
            </p:cNvPr>
            <p:cNvSpPr/>
            <p:nvPr/>
          </p:nvSpPr>
          <p:spPr>
            <a:xfrm>
              <a:off x="2303546" y="4676140"/>
              <a:ext cx="1188720" cy="182880"/>
            </a:xfrm>
            <a:prstGeom prst="roundRect">
              <a:avLst>
                <a:gd name="adj" fmla="val 50000"/>
              </a:avLst>
            </a:prstGeom>
            <a:solidFill>
              <a:srgbClr val="57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4EAB46AE-2D07-4448-91D7-A9575CC9E10A}"/>
              </a:ext>
            </a:extLst>
          </p:cNvPr>
          <p:cNvGrpSpPr/>
          <p:nvPr/>
        </p:nvGrpSpPr>
        <p:grpSpPr>
          <a:xfrm>
            <a:off x="5800046" y="3039904"/>
            <a:ext cx="1188720" cy="2398236"/>
            <a:chOff x="3713012" y="3578384"/>
            <a:chExt cx="1188720" cy="2398236"/>
          </a:xfrm>
        </p:grpSpPr>
        <p:sp>
          <p:nvSpPr>
            <p:cNvPr id="14" name="Rectangle: Rounded Corners 13">
              <a:extLst>
                <a:ext uri="{FF2B5EF4-FFF2-40B4-BE49-F238E27FC236}">
                  <a16:creationId xmlns:a16="http://schemas.microsoft.com/office/drawing/2014/main" id="{CA5AC55B-1FEC-47F6-96C6-A7A57B157EB3}"/>
                </a:ext>
              </a:extLst>
            </p:cNvPr>
            <p:cNvSpPr/>
            <p:nvPr/>
          </p:nvSpPr>
          <p:spPr>
            <a:xfrm>
              <a:off x="3926372" y="3578384"/>
              <a:ext cx="762000" cy="1427956"/>
            </a:xfrm>
            <a:prstGeom prst="roundRect">
              <a:avLst>
                <a:gd name="adj" fmla="val 50000"/>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193982E-62DA-4539-BB6D-1D78AA150B99}"/>
                </a:ext>
              </a:extLst>
            </p:cNvPr>
            <p:cNvSpPr/>
            <p:nvPr/>
          </p:nvSpPr>
          <p:spPr>
            <a:xfrm>
              <a:off x="3855252" y="4832174"/>
              <a:ext cx="904240" cy="1144446"/>
            </a:xfrm>
            <a:prstGeom prst="rect">
              <a:avLst/>
            </a:prstGeom>
            <a:solidFill>
              <a:srgbClr val="2BB673"/>
            </a:solidFill>
            <a:ln>
              <a:solidFill>
                <a:srgbClr val="2BB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87F6C0F3-4BBE-4E56-95A2-767A7D8AEE3D}"/>
                </a:ext>
              </a:extLst>
            </p:cNvPr>
            <p:cNvSpPr/>
            <p:nvPr/>
          </p:nvSpPr>
          <p:spPr>
            <a:xfrm>
              <a:off x="3713012" y="4671747"/>
              <a:ext cx="1188720" cy="187273"/>
            </a:xfrm>
            <a:prstGeom prst="roundRect">
              <a:avLst>
                <a:gd name="adj" fmla="val 50000"/>
              </a:avLst>
            </a:prstGeom>
            <a:solidFill>
              <a:srgbClr val="57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52A3C756-1AF0-460E-926B-C649DAB414FD}"/>
              </a:ext>
            </a:extLst>
          </p:cNvPr>
          <p:cNvGrpSpPr/>
          <p:nvPr/>
        </p:nvGrpSpPr>
        <p:grpSpPr>
          <a:xfrm>
            <a:off x="6840670" y="3277840"/>
            <a:ext cx="1625991" cy="2155536"/>
            <a:chOff x="4935670" y="3816320"/>
            <a:chExt cx="1625991" cy="2155536"/>
          </a:xfrm>
        </p:grpSpPr>
        <p:sp>
          <p:nvSpPr>
            <p:cNvPr id="23" name="Freeform: Shape 22">
              <a:extLst>
                <a:ext uri="{FF2B5EF4-FFF2-40B4-BE49-F238E27FC236}">
                  <a16:creationId xmlns:a16="http://schemas.microsoft.com/office/drawing/2014/main" id="{B9727F10-A7C8-4C5A-B32A-E7D10E355198}"/>
                </a:ext>
              </a:extLst>
            </p:cNvPr>
            <p:cNvSpPr/>
            <p:nvPr/>
          </p:nvSpPr>
          <p:spPr>
            <a:xfrm rot="8004365">
              <a:off x="5041723" y="3710267"/>
              <a:ext cx="1413886" cy="1625991"/>
            </a:xfrm>
            <a:custGeom>
              <a:avLst/>
              <a:gdLst>
                <a:gd name="connsiteX0" fmla="*/ 0 w 1192449"/>
                <a:gd name="connsiteY0" fmla="*/ 1625991 h 1625991"/>
                <a:gd name="connsiteX1" fmla="*/ 0 w 1192449"/>
                <a:gd name="connsiteY1" fmla="*/ 662363 h 1625991"/>
                <a:gd name="connsiteX2" fmla="*/ 708675 w 1192449"/>
                <a:gd name="connsiteY2" fmla="*/ 0 h 1625991"/>
                <a:gd name="connsiteX3" fmla="*/ 1192449 w 1192449"/>
                <a:gd name="connsiteY3" fmla="*/ 511468 h 1625991"/>
                <a:gd name="connsiteX0" fmla="*/ 0 w 1192449"/>
                <a:gd name="connsiteY0" fmla="*/ 1625991 h 1625991"/>
                <a:gd name="connsiteX1" fmla="*/ 0 w 1192449"/>
                <a:gd name="connsiteY1" fmla="*/ 662363 h 1625991"/>
                <a:gd name="connsiteX2" fmla="*/ 708675 w 1192449"/>
                <a:gd name="connsiteY2" fmla="*/ 0 h 1625991"/>
                <a:gd name="connsiteX3" fmla="*/ 1192449 w 1192449"/>
                <a:gd name="connsiteY3" fmla="*/ 511468 h 1625991"/>
                <a:gd name="connsiteX4" fmla="*/ 0 w 1192449"/>
                <a:gd name="connsiteY4" fmla="*/ 1625991 h 1625991"/>
                <a:gd name="connsiteX0" fmla="*/ 221437 w 1413886"/>
                <a:gd name="connsiteY0" fmla="*/ 1625991 h 1625991"/>
                <a:gd name="connsiteX1" fmla="*/ 0 w 1413886"/>
                <a:gd name="connsiteY1" fmla="*/ 871811 h 1625991"/>
                <a:gd name="connsiteX2" fmla="*/ 930112 w 1413886"/>
                <a:gd name="connsiteY2" fmla="*/ 0 h 1625991"/>
                <a:gd name="connsiteX3" fmla="*/ 1413886 w 1413886"/>
                <a:gd name="connsiteY3" fmla="*/ 511468 h 1625991"/>
                <a:gd name="connsiteX4" fmla="*/ 221437 w 1413886"/>
                <a:gd name="connsiteY4" fmla="*/ 1625991 h 1625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886" h="1625991">
                  <a:moveTo>
                    <a:pt x="221437" y="1625991"/>
                  </a:moveTo>
                  <a:lnTo>
                    <a:pt x="0" y="871811"/>
                  </a:lnTo>
                  <a:lnTo>
                    <a:pt x="930112" y="0"/>
                  </a:lnTo>
                  <a:lnTo>
                    <a:pt x="1413886" y="511468"/>
                  </a:lnTo>
                  <a:lnTo>
                    <a:pt x="221437" y="1625991"/>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17" name="Rectangle 16">
              <a:extLst>
                <a:ext uri="{FF2B5EF4-FFF2-40B4-BE49-F238E27FC236}">
                  <a16:creationId xmlns:a16="http://schemas.microsoft.com/office/drawing/2014/main" id="{C8E0861E-951A-4BC2-8DED-361633D8C3E7}"/>
                </a:ext>
              </a:extLst>
            </p:cNvPr>
            <p:cNvSpPr/>
            <p:nvPr/>
          </p:nvSpPr>
          <p:spPr>
            <a:xfrm>
              <a:off x="5388103" y="4827410"/>
              <a:ext cx="904240" cy="1144446"/>
            </a:xfrm>
            <a:prstGeom prst="rect">
              <a:avLst/>
            </a:prstGeom>
            <a:solidFill>
              <a:srgbClr val="2BB673"/>
            </a:solidFill>
            <a:ln>
              <a:solidFill>
                <a:srgbClr val="2BB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24AFF243-F8E9-4B43-88C2-38590E8432B8}"/>
                </a:ext>
              </a:extLst>
            </p:cNvPr>
            <p:cNvSpPr/>
            <p:nvPr/>
          </p:nvSpPr>
          <p:spPr>
            <a:xfrm>
              <a:off x="5245863" y="4666983"/>
              <a:ext cx="1188720" cy="187273"/>
            </a:xfrm>
            <a:prstGeom prst="roundRect">
              <a:avLst>
                <a:gd name="adj" fmla="val 50000"/>
              </a:avLst>
            </a:prstGeom>
            <a:solidFill>
              <a:srgbClr val="57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75E52404-B8F8-4ACA-B0B7-D84294CFD15D}"/>
              </a:ext>
            </a:extLst>
          </p:cNvPr>
          <p:cNvSpPr txBox="1"/>
          <p:nvPr/>
        </p:nvSpPr>
        <p:spPr>
          <a:xfrm>
            <a:off x="3438920" y="2427962"/>
            <a:ext cx="528799" cy="369332"/>
          </a:xfrm>
          <a:prstGeom prst="rect">
            <a:avLst/>
          </a:prstGeom>
          <a:solidFill>
            <a:schemeClr val="bg1">
              <a:lumMod val="75000"/>
            </a:schemeClr>
          </a:solidFill>
          <a:ln>
            <a:noFill/>
          </a:ln>
        </p:spPr>
        <p:txBody>
          <a:bodyPr wrap="none" rtlCol="0">
            <a:spAutoFit/>
          </a:bodyPr>
          <a:lstStyle/>
          <a:p>
            <a:r>
              <a:rPr lang="en-GB" dirty="0"/>
              <a:t>Flat</a:t>
            </a:r>
          </a:p>
        </p:txBody>
      </p:sp>
      <p:sp>
        <p:nvSpPr>
          <p:cNvPr id="29" name="TextBox 28">
            <a:extLst>
              <a:ext uri="{FF2B5EF4-FFF2-40B4-BE49-F238E27FC236}">
                <a16:creationId xmlns:a16="http://schemas.microsoft.com/office/drawing/2014/main" id="{F9B26A4C-4615-4A56-961D-0705BD3CBAF0}"/>
              </a:ext>
            </a:extLst>
          </p:cNvPr>
          <p:cNvSpPr txBox="1"/>
          <p:nvPr/>
        </p:nvSpPr>
        <p:spPr>
          <a:xfrm>
            <a:off x="4784463" y="2436614"/>
            <a:ext cx="426720" cy="369332"/>
          </a:xfrm>
          <a:prstGeom prst="rect">
            <a:avLst/>
          </a:prstGeom>
          <a:solidFill>
            <a:schemeClr val="bg1">
              <a:lumMod val="75000"/>
            </a:schemeClr>
          </a:solidFill>
          <a:ln>
            <a:noFill/>
          </a:ln>
        </p:spPr>
        <p:txBody>
          <a:bodyPr wrap="none" rtlCol="0">
            <a:spAutoFit/>
          </a:bodyPr>
          <a:lstStyle/>
          <a:p>
            <a:r>
              <a:rPr lang="en-GB" dirty="0"/>
              <a:t>PC</a:t>
            </a:r>
          </a:p>
        </p:txBody>
      </p:sp>
      <p:sp>
        <p:nvSpPr>
          <p:cNvPr id="30" name="TextBox 29">
            <a:extLst>
              <a:ext uri="{FF2B5EF4-FFF2-40B4-BE49-F238E27FC236}">
                <a16:creationId xmlns:a16="http://schemas.microsoft.com/office/drawing/2014/main" id="{66909DC3-2E1D-460A-80C4-F2A1C8C28A63}"/>
              </a:ext>
            </a:extLst>
          </p:cNvPr>
          <p:cNvSpPr txBox="1"/>
          <p:nvPr/>
        </p:nvSpPr>
        <p:spPr>
          <a:xfrm>
            <a:off x="6130006" y="2445266"/>
            <a:ext cx="574196" cy="369332"/>
          </a:xfrm>
          <a:prstGeom prst="rect">
            <a:avLst/>
          </a:prstGeom>
          <a:solidFill>
            <a:schemeClr val="bg1">
              <a:lumMod val="75000"/>
            </a:schemeClr>
          </a:solidFill>
          <a:ln>
            <a:noFill/>
          </a:ln>
        </p:spPr>
        <p:txBody>
          <a:bodyPr wrap="none" rtlCol="0">
            <a:spAutoFit/>
          </a:bodyPr>
          <a:lstStyle/>
          <a:p>
            <a:r>
              <a:rPr lang="en-GB" dirty="0"/>
              <a:t>UPC</a:t>
            </a:r>
          </a:p>
        </p:txBody>
      </p:sp>
      <p:sp>
        <p:nvSpPr>
          <p:cNvPr id="31" name="TextBox 30">
            <a:extLst>
              <a:ext uri="{FF2B5EF4-FFF2-40B4-BE49-F238E27FC236}">
                <a16:creationId xmlns:a16="http://schemas.microsoft.com/office/drawing/2014/main" id="{849E4114-9478-4843-BC83-2B1AC8CB5349}"/>
              </a:ext>
            </a:extLst>
          </p:cNvPr>
          <p:cNvSpPr txBox="1"/>
          <p:nvPr/>
        </p:nvSpPr>
        <p:spPr>
          <a:xfrm>
            <a:off x="7475549" y="2453918"/>
            <a:ext cx="574196" cy="369332"/>
          </a:xfrm>
          <a:prstGeom prst="rect">
            <a:avLst/>
          </a:prstGeom>
          <a:solidFill>
            <a:schemeClr val="bg1">
              <a:lumMod val="75000"/>
            </a:schemeClr>
          </a:solidFill>
          <a:ln>
            <a:noFill/>
          </a:ln>
        </p:spPr>
        <p:txBody>
          <a:bodyPr wrap="none" rtlCol="0">
            <a:spAutoFit/>
          </a:bodyPr>
          <a:lstStyle/>
          <a:p>
            <a:r>
              <a:rPr lang="en-GB" dirty="0"/>
              <a:t>APC</a:t>
            </a:r>
          </a:p>
        </p:txBody>
      </p:sp>
      <p:sp>
        <p:nvSpPr>
          <p:cNvPr id="32" name="TextBox 31">
            <a:extLst>
              <a:ext uri="{FF2B5EF4-FFF2-40B4-BE49-F238E27FC236}">
                <a16:creationId xmlns:a16="http://schemas.microsoft.com/office/drawing/2014/main" id="{55C2B718-D212-4735-A770-21A3985DC34A}"/>
              </a:ext>
            </a:extLst>
          </p:cNvPr>
          <p:cNvSpPr txBox="1"/>
          <p:nvPr/>
        </p:nvSpPr>
        <p:spPr>
          <a:xfrm>
            <a:off x="684222" y="1686520"/>
            <a:ext cx="10231647" cy="369332"/>
          </a:xfrm>
          <a:prstGeom prst="rect">
            <a:avLst/>
          </a:prstGeom>
          <a:noFill/>
        </p:spPr>
        <p:txBody>
          <a:bodyPr wrap="none" rtlCol="0">
            <a:spAutoFit/>
          </a:bodyPr>
          <a:lstStyle/>
          <a:p>
            <a:r>
              <a:rPr lang="en-GB" dirty="0"/>
              <a:t>The industry standard connectors are rigid ferrule connectors and can be broken down into four categories:</a:t>
            </a:r>
          </a:p>
        </p:txBody>
      </p:sp>
    </p:spTree>
    <p:extLst>
      <p:ext uri="{BB962C8B-B14F-4D97-AF65-F5344CB8AC3E}">
        <p14:creationId xmlns:p14="http://schemas.microsoft.com/office/powerpoint/2010/main" val="142396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73B1-4137-424E-982C-1E2003CE7153}"/>
              </a:ext>
            </a:extLst>
          </p:cNvPr>
          <p:cNvSpPr>
            <a:spLocks noGrp="1"/>
          </p:cNvSpPr>
          <p:nvPr>
            <p:ph type="title"/>
          </p:nvPr>
        </p:nvSpPr>
        <p:spPr/>
        <p:txBody>
          <a:bodyPr/>
          <a:lstStyle/>
          <a:p>
            <a:r>
              <a:rPr lang="en-GB" dirty="0"/>
              <a:t>Optical Cable Assembly</a:t>
            </a:r>
          </a:p>
        </p:txBody>
      </p:sp>
      <p:pic>
        <p:nvPicPr>
          <p:cNvPr id="4" name="Content Placeholder 3">
            <a:extLst>
              <a:ext uri="{FF2B5EF4-FFF2-40B4-BE49-F238E27FC236}">
                <a16:creationId xmlns:a16="http://schemas.microsoft.com/office/drawing/2014/main" id="{DA43FC27-DB11-4D44-99ED-9947E26FAA52}"/>
              </a:ext>
            </a:extLst>
          </p:cNvPr>
          <p:cNvPicPr>
            <a:picLocks noGrp="1" noChangeAspect="1"/>
          </p:cNvPicPr>
          <p:nvPr>
            <p:ph idx="1"/>
          </p:nvPr>
        </p:nvPicPr>
        <p:blipFill>
          <a:blip r:embed="rId2"/>
          <a:stretch>
            <a:fillRect/>
          </a:stretch>
        </p:blipFill>
        <p:spPr>
          <a:xfrm>
            <a:off x="2297906" y="2474119"/>
            <a:ext cx="7620000" cy="3638550"/>
          </a:xfrm>
          <a:prstGeom prst="rect">
            <a:avLst/>
          </a:prstGeom>
        </p:spPr>
      </p:pic>
    </p:spTree>
    <p:extLst>
      <p:ext uri="{BB962C8B-B14F-4D97-AF65-F5344CB8AC3E}">
        <p14:creationId xmlns:p14="http://schemas.microsoft.com/office/powerpoint/2010/main" val="4034802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Couplers and splitters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a:t>
            </a:r>
            <a:r>
              <a:rPr lang="en-US" i="1" dirty="0"/>
              <a:t>fiber coupler</a:t>
            </a:r>
            <a:r>
              <a:rPr lang="en-US" dirty="0"/>
              <a:t> is a type of splitter, where multiple fibers on one end are fused to join at a single core.</a:t>
            </a:r>
          </a:p>
          <a:p>
            <a:r>
              <a:rPr lang="en-US" dirty="0"/>
              <a:t>An optical coupler can be used just like a coaxial splitter, to send a single input to multiple outputs.</a:t>
            </a:r>
          </a:p>
          <a:p>
            <a:r>
              <a:rPr lang="en-US" dirty="0"/>
              <a:t>One thing you </a:t>
            </a:r>
            <a:r>
              <a:rPr lang="en-US" i="1" dirty="0"/>
              <a:t>can't</a:t>
            </a:r>
            <a:r>
              <a:rPr lang="en-US" dirty="0"/>
              <a:t> do is combine multiple inputs of the same wavelength to a single output, since they'll only interfere with each other.</a:t>
            </a:r>
          </a:p>
          <a:p>
            <a:endParaRPr lang="en-US" b="0" i="0" dirty="0">
              <a:effectLst/>
            </a:endParaRPr>
          </a:p>
        </p:txBody>
      </p:sp>
    </p:spTree>
    <p:extLst>
      <p:ext uri="{BB962C8B-B14F-4D97-AF65-F5344CB8AC3E}">
        <p14:creationId xmlns:p14="http://schemas.microsoft.com/office/powerpoint/2010/main" val="869761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Terminating coaxial cables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Coaxial termination tools</a:t>
            </a:r>
          </a:p>
        </p:txBody>
      </p:sp>
      <p:pic>
        <p:nvPicPr>
          <p:cNvPr id="5" name="Picture 4">
            <a:extLst>
              <a:ext uri="{FF2B5EF4-FFF2-40B4-BE49-F238E27FC236}">
                <a16:creationId xmlns:a16="http://schemas.microsoft.com/office/drawing/2014/main" id="{C5387DF5-EDC8-49A7-AC32-A6745ABB290A}"/>
              </a:ext>
            </a:extLst>
          </p:cNvPr>
          <p:cNvPicPr>
            <a:picLocks noChangeAspect="1"/>
          </p:cNvPicPr>
          <p:nvPr/>
        </p:nvPicPr>
        <p:blipFill>
          <a:blip r:embed="rId2"/>
          <a:stretch>
            <a:fillRect/>
          </a:stretch>
        </p:blipFill>
        <p:spPr>
          <a:xfrm>
            <a:off x="3352800" y="2291213"/>
            <a:ext cx="5486400" cy="3657600"/>
          </a:xfrm>
          <a:prstGeom prst="rect">
            <a:avLst/>
          </a:prstGeom>
        </p:spPr>
      </p:pic>
    </p:spTree>
    <p:extLst>
      <p:ext uri="{BB962C8B-B14F-4D97-AF65-F5344CB8AC3E}">
        <p14:creationId xmlns:p14="http://schemas.microsoft.com/office/powerpoint/2010/main" val="298899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312821" y="365125"/>
            <a:ext cx="11590421" cy="1325563"/>
          </a:xfrm>
        </p:spPr>
        <p:txBody>
          <a:bodyPr anchor="ctr">
            <a:normAutofit/>
          </a:bodyPr>
          <a:lstStyle/>
          <a:p>
            <a:r>
              <a:rPr lang="en-US" dirty="0"/>
              <a:t>Optical connector standards </a:t>
            </a:r>
          </a:p>
        </p:txBody>
      </p:sp>
      <p:pic>
        <p:nvPicPr>
          <p:cNvPr id="6" name="Picture 5" descr="A screenshot of a cell phone&#10;&#10;Description automatically generated">
            <a:extLst>
              <a:ext uri="{FF2B5EF4-FFF2-40B4-BE49-F238E27FC236}">
                <a16:creationId xmlns:a16="http://schemas.microsoft.com/office/drawing/2014/main" id="{74EB8344-7F8B-4A00-88FE-C3C1EB670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81" y="1690688"/>
            <a:ext cx="7205775" cy="4935956"/>
          </a:xfrm>
          <a:prstGeom prst="rect">
            <a:avLst/>
          </a:prstGeom>
          <a:noFill/>
        </p:spPr>
      </p:pic>
      <p:pic>
        <p:nvPicPr>
          <p:cNvPr id="12" name="Picture 11" descr="A picture containing indoor, cable, table, light&#10;&#10;Description automatically generated">
            <a:extLst>
              <a:ext uri="{FF2B5EF4-FFF2-40B4-BE49-F238E27FC236}">
                <a16:creationId xmlns:a16="http://schemas.microsoft.com/office/drawing/2014/main" id="{4ABE7280-1DC6-4F38-B0DC-E65403097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6268" y="1659862"/>
            <a:ext cx="4006200" cy="1769138"/>
          </a:xfrm>
          <a:prstGeom prst="rect">
            <a:avLst/>
          </a:prstGeom>
        </p:spPr>
      </p:pic>
      <p:pic>
        <p:nvPicPr>
          <p:cNvPr id="14" name="Picture 13" descr="A picture containing toy&#10;&#10;Description automatically generated">
            <a:extLst>
              <a:ext uri="{FF2B5EF4-FFF2-40B4-BE49-F238E27FC236}">
                <a16:creationId xmlns:a16="http://schemas.microsoft.com/office/drawing/2014/main" id="{94CF9122-60BC-47B4-BC5F-ABD8F2DBCE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6294" y="3863975"/>
            <a:ext cx="3495675" cy="2628900"/>
          </a:xfrm>
          <a:prstGeom prst="rect">
            <a:avLst/>
          </a:prstGeom>
        </p:spPr>
      </p:pic>
    </p:spTree>
    <p:extLst>
      <p:ext uri="{BB962C8B-B14F-4D97-AF65-F5344CB8AC3E}">
        <p14:creationId xmlns:p14="http://schemas.microsoft.com/office/powerpoint/2010/main" val="392295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ACEB-CCBE-4263-B62A-D7568AB794D4}"/>
              </a:ext>
            </a:extLst>
          </p:cNvPr>
          <p:cNvSpPr>
            <a:spLocks noGrp="1"/>
          </p:cNvSpPr>
          <p:nvPr>
            <p:ph type="title"/>
          </p:nvPr>
        </p:nvSpPr>
        <p:spPr/>
        <p:txBody>
          <a:bodyPr/>
          <a:lstStyle/>
          <a:p>
            <a:r>
              <a:rPr lang="en-GB" dirty="0"/>
              <a:t>Most Common Connectors</a:t>
            </a:r>
          </a:p>
        </p:txBody>
      </p:sp>
      <p:pic>
        <p:nvPicPr>
          <p:cNvPr id="5" name="Content Placeholder 4" descr="A close up of a white wall&#10;&#10;Description automatically generated">
            <a:extLst>
              <a:ext uri="{FF2B5EF4-FFF2-40B4-BE49-F238E27FC236}">
                <a16:creationId xmlns:a16="http://schemas.microsoft.com/office/drawing/2014/main" id="{601D2279-FFD6-4424-AA32-186D631652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1406" y="2616994"/>
            <a:ext cx="4953000" cy="3352800"/>
          </a:xfrm>
        </p:spPr>
      </p:pic>
      <p:sp>
        <p:nvSpPr>
          <p:cNvPr id="6" name="TextBox 5">
            <a:extLst>
              <a:ext uri="{FF2B5EF4-FFF2-40B4-BE49-F238E27FC236}">
                <a16:creationId xmlns:a16="http://schemas.microsoft.com/office/drawing/2014/main" id="{557F4552-04CD-4344-BD22-DB804556B0B9}"/>
              </a:ext>
            </a:extLst>
          </p:cNvPr>
          <p:cNvSpPr txBox="1"/>
          <p:nvPr/>
        </p:nvSpPr>
        <p:spPr>
          <a:xfrm>
            <a:off x="4229100" y="3124200"/>
            <a:ext cx="494046" cy="461665"/>
          </a:xfrm>
          <a:prstGeom prst="rect">
            <a:avLst/>
          </a:prstGeom>
          <a:noFill/>
        </p:spPr>
        <p:txBody>
          <a:bodyPr wrap="none" rtlCol="0">
            <a:spAutoFit/>
          </a:bodyPr>
          <a:lstStyle/>
          <a:p>
            <a:r>
              <a:rPr lang="en-GB" sz="2400" b="1" dirty="0"/>
              <a:t>SC</a:t>
            </a:r>
            <a:endParaRPr lang="en-GB" b="1" dirty="0"/>
          </a:p>
        </p:txBody>
      </p:sp>
      <p:pic>
        <p:nvPicPr>
          <p:cNvPr id="8" name="Picture 7" descr="A close up of a cable&#10;&#10;Description automatically generated">
            <a:extLst>
              <a:ext uri="{FF2B5EF4-FFF2-40B4-BE49-F238E27FC236}">
                <a16:creationId xmlns:a16="http://schemas.microsoft.com/office/drawing/2014/main" id="{6668E979-BC42-4B9F-BAF2-C864BF63F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100" y="2616994"/>
            <a:ext cx="8001000" cy="3238500"/>
          </a:xfrm>
          <a:prstGeom prst="rect">
            <a:avLst/>
          </a:prstGeom>
        </p:spPr>
      </p:pic>
      <p:sp>
        <p:nvSpPr>
          <p:cNvPr id="9" name="TextBox 8">
            <a:extLst>
              <a:ext uri="{FF2B5EF4-FFF2-40B4-BE49-F238E27FC236}">
                <a16:creationId xmlns:a16="http://schemas.microsoft.com/office/drawing/2014/main" id="{46EBF4F0-0E1F-403C-AFD6-BDAFFD53363A}"/>
              </a:ext>
            </a:extLst>
          </p:cNvPr>
          <p:cNvSpPr txBox="1"/>
          <p:nvPr/>
        </p:nvSpPr>
        <p:spPr>
          <a:xfrm>
            <a:off x="2271712" y="2939534"/>
            <a:ext cx="479811" cy="461665"/>
          </a:xfrm>
          <a:prstGeom prst="rect">
            <a:avLst/>
          </a:prstGeom>
          <a:noFill/>
        </p:spPr>
        <p:txBody>
          <a:bodyPr wrap="none" rtlCol="0">
            <a:spAutoFit/>
          </a:bodyPr>
          <a:lstStyle/>
          <a:p>
            <a:r>
              <a:rPr lang="en-GB" sz="2400" b="1" dirty="0"/>
              <a:t>ST</a:t>
            </a:r>
          </a:p>
        </p:txBody>
      </p:sp>
      <p:pic>
        <p:nvPicPr>
          <p:cNvPr id="11" name="Picture 10" descr="A picture containing toy&#10;&#10;Description automatically generated">
            <a:extLst>
              <a:ext uri="{FF2B5EF4-FFF2-40B4-BE49-F238E27FC236}">
                <a16:creationId xmlns:a16="http://schemas.microsoft.com/office/drawing/2014/main" id="{FBEE03E1-BC37-42E3-8492-9418C3A9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0207" y="2057400"/>
            <a:ext cx="4709160" cy="4709160"/>
          </a:xfrm>
          <a:prstGeom prst="rect">
            <a:avLst/>
          </a:prstGeom>
        </p:spPr>
      </p:pic>
      <p:sp>
        <p:nvSpPr>
          <p:cNvPr id="12" name="TextBox 11">
            <a:extLst>
              <a:ext uri="{FF2B5EF4-FFF2-40B4-BE49-F238E27FC236}">
                <a16:creationId xmlns:a16="http://schemas.microsoft.com/office/drawing/2014/main" id="{A9E94A79-1604-4B35-B020-C00798CD127E}"/>
              </a:ext>
            </a:extLst>
          </p:cNvPr>
          <p:cNvSpPr txBox="1"/>
          <p:nvPr/>
        </p:nvSpPr>
        <p:spPr>
          <a:xfrm>
            <a:off x="4856480" y="3037840"/>
            <a:ext cx="474682" cy="461665"/>
          </a:xfrm>
          <a:prstGeom prst="rect">
            <a:avLst/>
          </a:prstGeom>
          <a:noFill/>
        </p:spPr>
        <p:txBody>
          <a:bodyPr wrap="none" rtlCol="0">
            <a:spAutoFit/>
          </a:bodyPr>
          <a:lstStyle/>
          <a:p>
            <a:r>
              <a:rPr lang="en-GB" sz="2400" b="1" dirty="0"/>
              <a:t>LC</a:t>
            </a:r>
            <a:endParaRPr lang="en-GB" b="1" dirty="0"/>
          </a:p>
        </p:txBody>
      </p:sp>
    </p:spTree>
    <p:extLst>
      <p:ext uri="{BB962C8B-B14F-4D97-AF65-F5344CB8AC3E}">
        <p14:creationId xmlns:p14="http://schemas.microsoft.com/office/powerpoint/2010/main" val="395058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9"/>
                                          </p:stCondLst>
                                        </p:cTn>
                                        <p:tgtEl>
                                          <p:spTgt spid="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12" grpId="0"/>
      <p:bldP spid="1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Media converters </a:t>
            </a:r>
          </a:p>
        </p:txBody>
      </p:sp>
      <p:pic>
        <p:nvPicPr>
          <p:cNvPr id="6" name="Picture 5" descr="A circuit board&#10;&#10;Description automatically generated">
            <a:extLst>
              <a:ext uri="{FF2B5EF4-FFF2-40B4-BE49-F238E27FC236}">
                <a16:creationId xmlns:a16="http://schemas.microsoft.com/office/drawing/2014/main" id="{B2678355-D856-42F3-BE6D-A51C51ABA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443" y="1892606"/>
            <a:ext cx="10842799" cy="4965394"/>
          </a:xfrm>
          <a:prstGeom prst="rect">
            <a:avLst/>
          </a:prstGeom>
        </p:spPr>
      </p:pic>
    </p:spTree>
    <p:extLst>
      <p:ext uri="{BB962C8B-B14F-4D97-AF65-F5344CB8AC3E}">
        <p14:creationId xmlns:p14="http://schemas.microsoft.com/office/powerpoint/2010/main" val="1889852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Modular transceivers</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467360" y="1767840"/>
            <a:ext cx="8458200" cy="2970998"/>
          </a:xfrm>
        </p:spPr>
        <p:txBody>
          <a:bodyPr>
            <a:normAutofit fontScale="92500" lnSpcReduction="10000"/>
          </a:bodyPr>
          <a:lstStyle/>
          <a:p>
            <a:r>
              <a:rPr lang="en-US" dirty="0"/>
              <a:t>GBIC transceivers are visibly larger than those in the SFP family</a:t>
            </a:r>
          </a:p>
          <a:p>
            <a:r>
              <a:rPr lang="en-US" dirty="0"/>
              <a:t>GBIC</a:t>
            </a:r>
          </a:p>
          <a:p>
            <a:r>
              <a:rPr lang="en-US" dirty="0"/>
              <a:t>SFP</a:t>
            </a:r>
          </a:p>
          <a:p>
            <a:r>
              <a:rPr lang="en-US" dirty="0"/>
              <a:t>XFP</a:t>
            </a:r>
          </a:p>
          <a:p>
            <a:r>
              <a:rPr lang="en-US" dirty="0"/>
              <a:t>SFP+</a:t>
            </a:r>
          </a:p>
          <a:p>
            <a:r>
              <a:rPr lang="en-US" dirty="0"/>
              <a:t>QSFP</a:t>
            </a:r>
          </a:p>
          <a:p>
            <a:endParaRPr lang="en-US" dirty="0"/>
          </a:p>
        </p:txBody>
      </p:sp>
      <p:pic>
        <p:nvPicPr>
          <p:cNvPr id="9" name="Picture 8" descr="A picture containing circuit&#10;&#10;Description automatically generated">
            <a:extLst>
              <a:ext uri="{FF2B5EF4-FFF2-40B4-BE49-F238E27FC236}">
                <a16:creationId xmlns:a16="http://schemas.microsoft.com/office/drawing/2014/main" id="{F74D735A-0ECF-4498-A064-286FDC8E00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54" r="4972"/>
          <a:stretch/>
        </p:blipFill>
        <p:spPr>
          <a:xfrm>
            <a:off x="838201" y="4935974"/>
            <a:ext cx="4876800" cy="1389888"/>
          </a:xfrm>
          <a:prstGeom prst="rect">
            <a:avLst/>
          </a:prstGeom>
        </p:spPr>
      </p:pic>
      <p:pic>
        <p:nvPicPr>
          <p:cNvPr id="11" name="Picture 10" descr="A picture containing table, air, plane, white&#10;&#10;Description automatically generated">
            <a:extLst>
              <a:ext uri="{FF2B5EF4-FFF2-40B4-BE49-F238E27FC236}">
                <a16:creationId xmlns:a16="http://schemas.microsoft.com/office/drawing/2014/main" id="{8C82A392-A5F2-4664-84F6-9D4CA6BD0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6675" y="2631440"/>
            <a:ext cx="6134325" cy="4089550"/>
          </a:xfrm>
          <a:prstGeom prst="rect">
            <a:avLst/>
          </a:prstGeom>
        </p:spPr>
      </p:pic>
    </p:spTree>
    <p:extLst>
      <p:ext uri="{BB962C8B-B14F-4D97-AF65-F5344CB8AC3E}">
        <p14:creationId xmlns:p14="http://schemas.microsoft.com/office/powerpoint/2010/main" val="402356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3345-4C30-49BB-B4E0-B7FE59767AB4}"/>
              </a:ext>
            </a:extLst>
          </p:cNvPr>
          <p:cNvSpPr>
            <a:spLocks noGrp="1"/>
          </p:cNvSpPr>
          <p:nvPr>
            <p:ph type="title"/>
          </p:nvPr>
        </p:nvSpPr>
        <p:spPr/>
        <p:txBody>
          <a:bodyPr/>
          <a:lstStyle/>
          <a:p>
            <a:r>
              <a:rPr lang="en-US" dirty="0"/>
              <a:t>Exercise: Identifying optical media</a:t>
            </a:r>
          </a:p>
        </p:txBody>
      </p:sp>
      <p:pic>
        <p:nvPicPr>
          <p:cNvPr id="5" name="Content Placeholder 4">
            <a:extLst>
              <a:ext uri="{FF2B5EF4-FFF2-40B4-BE49-F238E27FC236}">
                <a16:creationId xmlns:a16="http://schemas.microsoft.com/office/drawing/2014/main" id="{D43C33D6-1F85-4C0E-A15A-25685F832063}"/>
              </a:ext>
            </a:extLst>
          </p:cNvPr>
          <p:cNvPicPr>
            <a:picLocks noGrp="1" noChangeAspect="1"/>
          </p:cNvPicPr>
          <p:nvPr>
            <p:ph idx="1"/>
          </p:nvPr>
        </p:nvPicPr>
        <p:blipFill>
          <a:blip r:embed="rId2"/>
          <a:stretch>
            <a:fillRect/>
          </a:stretch>
        </p:blipFill>
        <p:spPr>
          <a:xfrm>
            <a:off x="4838581" y="2560038"/>
            <a:ext cx="2743438" cy="2834886"/>
          </a:xfrm>
          <a:prstGeom prst="rect">
            <a:avLst/>
          </a:prstGeom>
        </p:spPr>
      </p:pic>
    </p:spTree>
    <p:extLst>
      <p:ext uri="{BB962C8B-B14F-4D97-AF65-F5344CB8AC3E}">
        <p14:creationId xmlns:p14="http://schemas.microsoft.com/office/powerpoint/2010/main" val="1233389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Optical cable testing tools</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825625"/>
            <a:ext cx="11590421" cy="2573655"/>
          </a:xfrm>
        </p:spPr>
        <p:txBody>
          <a:bodyPr>
            <a:normAutofit/>
          </a:bodyPr>
          <a:lstStyle/>
          <a:p>
            <a:r>
              <a:rPr lang="en-US" dirty="0"/>
              <a:t>What you can use is a </a:t>
            </a:r>
            <a:r>
              <a:rPr lang="en-US" i="1" dirty="0"/>
              <a:t>light meter</a:t>
            </a:r>
            <a:r>
              <a:rPr lang="en-US" dirty="0"/>
              <a:t>, which checks cable continuity by shining a light source down an optical fiber and measures what comes out the other end.</a:t>
            </a:r>
          </a:p>
          <a:p>
            <a:r>
              <a:rPr lang="en-US" dirty="0"/>
              <a:t>There are optical cable testers and certifiers, </a:t>
            </a:r>
            <a:r>
              <a:rPr lang="en-US" i="1" dirty="0"/>
              <a:t>optical time-domain refractometers</a:t>
            </a:r>
            <a:r>
              <a:rPr lang="en-US" dirty="0"/>
              <a:t> (</a:t>
            </a:r>
            <a:r>
              <a:rPr lang="en-US" i="1" dirty="0"/>
              <a:t>OTDRs</a:t>
            </a:r>
            <a:r>
              <a:rPr lang="en-US" dirty="0"/>
              <a:t>), and even optical loopback plugs.</a:t>
            </a:r>
          </a:p>
          <a:p>
            <a:endParaRPr lang="en-US" b="0" i="0" dirty="0">
              <a:effectLst/>
            </a:endParaRPr>
          </a:p>
        </p:txBody>
      </p:sp>
      <p:pic>
        <p:nvPicPr>
          <p:cNvPr id="6" name="Picture 5" descr="A picture containing cable&#10;&#10;Description automatically generated">
            <a:extLst>
              <a:ext uri="{FF2B5EF4-FFF2-40B4-BE49-F238E27FC236}">
                <a16:creationId xmlns:a16="http://schemas.microsoft.com/office/drawing/2014/main" id="{B64E55F2-D913-4DFF-8872-848646483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325" y="4399281"/>
            <a:ext cx="6432618" cy="2211212"/>
          </a:xfrm>
          <a:prstGeom prst="rect">
            <a:avLst/>
          </a:prstGeom>
        </p:spPr>
      </p:pic>
      <p:pic>
        <p:nvPicPr>
          <p:cNvPr id="8" name="Picture 7" descr="A close up of a computer&#10;&#10;Description automatically generated">
            <a:extLst>
              <a:ext uri="{FF2B5EF4-FFF2-40B4-BE49-F238E27FC236}">
                <a16:creationId xmlns:a16="http://schemas.microsoft.com/office/drawing/2014/main" id="{E75C04AF-05EE-4B1A-901F-320AA7CE5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 y="3937000"/>
            <a:ext cx="2921000" cy="2921000"/>
          </a:xfrm>
          <a:prstGeom prst="rect">
            <a:avLst/>
          </a:prstGeom>
        </p:spPr>
      </p:pic>
    </p:spTree>
    <p:extLst>
      <p:ext uri="{BB962C8B-B14F-4D97-AF65-F5344CB8AC3E}">
        <p14:creationId xmlns:p14="http://schemas.microsoft.com/office/powerpoint/2010/main" val="1282934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Optical connection troubleshooting </a:t>
            </a:r>
          </a:p>
        </p:txBody>
      </p:sp>
      <p:graphicFrame>
        <p:nvGraphicFramePr>
          <p:cNvPr id="5" name="Table 5">
            <a:extLst>
              <a:ext uri="{FF2B5EF4-FFF2-40B4-BE49-F238E27FC236}">
                <a16:creationId xmlns:a16="http://schemas.microsoft.com/office/drawing/2014/main" id="{04D08570-D817-473E-926C-9E339D2AD843}"/>
              </a:ext>
            </a:extLst>
          </p:cNvPr>
          <p:cNvGraphicFramePr>
            <a:graphicFrameLocks noGrp="1"/>
          </p:cNvGraphicFramePr>
          <p:nvPr>
            <p:ph idx="1"/>
            <p:extLst/>
          </p:nvPr>
        </p:nvGraphicFramePr>
        <p:xfrm>
          <a:off x="422441" y="1804035"/>
          <a:ext cx="11371180" cy="4688840"/>
        </p:xfrm>
        <a:graphic>
          <a:graphicData uri="http://schemas.openxmlformats.org/drawingml/2006/table">
            <a:tbl>
              <a:tblPr firstRow="1" bandRow="1">
                <a:tableStyleId>{5C22544A-7EE6-4342-B048-85BDC9FD1C3A}</a:tableStyleId>
              </a:tblPr>
              <a:tblGrid>
                <a:gridCol w="1994944">
                  <a:extLst>
                    <a:ext uri="{9D8B030D-6E8A-4147-A177-3AD203B41FA5}">
                      <a16:colId xmlns:a16="http://schemas.microsoft.com/office/drawing/2014/main" val="3069513858"/>
                    </a:ext>
                  </a:extLst>
                </a:gridCol>
                <a:gridCol w="1358717">
                  <a:extLst>
                    <a:ext uri="{9D8B030D-6E8A-4147-A177-3AD203B41FA5}">
                      <a16:colId xmlns:a16="http://schemas.microsoft.com/office/drawing/2014/main" val="202776559"/>
                    </a:ext>
                  </a:extLst>
                </a:gridCol>
                <a:gridCol w="4076156">
                  <a:extLst>
                    <a:ext uri="{9D8B030D-6E8A-4147-A177-3AD203B41FA5}">
                      <a16:colId xmlns:a16="http://schemas.microsoft.com/office/drawing/2014/main" val="2660245669"/>
                    </a:ext>
                  </a:extLst>
                </a:gridCol>
                <a:gridCol w="3941363">
                  <a:extLst>
                    <a:ext uri="{9D8B030D-6E8A-4147-A177-3AD203B41FA5}">
                      <a16:colId xmlns:a16="http://schemas.microsoft.com/office/drawing/2014/main" val="3042527474"/>
                    </a:ext>
                  </a:extLst>
                </a:gridCol>
              </a:tblGrid>
              <a:tr h="370840">
                <a:tc>
                  <a:txBody>
                    <a:bodyPr/>
                    <a:lstStyle/>
                    <a:p>
                      <a:pPr algn="l" rtl="0">
                        <a:spcAft>
                          <a:spcPts val="0"/>
                        </a:spcAft>
                      </a:pPr>
                      <a:r>
                        <a:rPr lang="en-US" sz="1600">
                          <a:effectLst/>
                        </a:rPr>
                        <a:t>Problem </a:t>
                      </a:r>
                    </a:p>
                  </a:txBody>
                  <a:tcPr marL="38100" marR="38100" marT="38100" marB="38100"/>
                </a:tc>
                <a:tc>
                  <a:txBody>
                    <a:bodyPr/>
                    <a:lstStyle/>
                    <a:p>
                      <a:pPr algn="l" rtl="0">
                        <a:spcAft>
                          <a:spcPts val="0"/>
                        </a:spcAft>
                      </a:pPr>
                      <a:r>
                        <a:rPr lang="en-US" sz="1600" dirty="0">
                          <a:effectLst/>
                        </a:rPr>
                        <a:t>Impact</a:t>
                      </a:r>
                    </a:p>
                  </a:txBody>
                  <a:tcPr marL="38100" marR="38100" marT="38100" marB="38100"/>
                </a:tc>
                <a:tc>
                  <a:txBody>
                    <a:bodyPr/>
                    <a:lstStyle/>
                    <a:p>
                      <a:pPr algn="l" rtl="0">
                        <a:spcAft>
                          <a:spcPts val="0"/>
                        </a:spcAft>
                      </a:pPr>
                      <a:r>
                        <a:rPr lang="en-US" sz="1600">
                          <a:effectLst/>
                        </a:rPr>
                        <a:t>Description/cause</a:t>
                      </a:r>
                    </a:p>
                  </a:txBody>
                  <a:tcPr marL="38100" marR="38100" marT="38100" marB="38100"/>
                </a:tc>
                <a:tc>
                  <a:txBody>
                    <a:bodyPr/>
                    <a:lstStyle/>
                    <a:p>
                      <a:pPr algn="l" rtl="0">
                        <a:spcAft>
                          <a:spcPts val="0"/>
                        </a:spcAft>
                      </a:pPr>
                      <a:r>
                        <a:rPr lang="en-US" sz="1600">
                          <a:effectLst/>
                        </a:rPr>
                        <a:t>Solution</a:t>
                      </a:r>
                    </a:p>
                  </a:txBody>
                  <a:tcPr marL="38100" marR="38100" marT="38100" marB="38100"/>
                </a:tc>
                <a:extLst>
                  <a:ext uri="{0D108BD9-81ED-4DB2-BD59-A6C34878D82A}">
                    <a16:rowId xmlns:a16="http://schemas.microsoft.com/office/drawing/2014/main" val="2275131070"/>
                  </a:ext>
                </a:extLst>
              </a:tr>
              <a:tr h="370840">
                <a:tc>
                  <a:txBody>
                    <a:bodyPr/>
                    <a:lstStyle/>
                    <a:p>
                      <a:pPr marL="54864" rtl="0">
                        <a:spcBef>
                          <a:spcPts val="432"/>
                        </a:spcBef>
                        <a:spcAft>
                          <a:spcPts val="288"/>
                        </a:spcAft>
                      </a:pPr>
                      <a:r>
                        <a:rPr lang="en-US" sz="1600">
                          <a:effectLst/>
                        </a:rPr>
                        <a:t>Attenuation</a:t>
                      </a:r>
                    </a:p>
                  </a:txBody>
                  <a:tcPr marL="38100" marR="38100" marT="38100" marB="38100"/>
                </a:tc>
                <a:tc>
                  <a:txBody>
                    <a:bodyPr/>
                    <a:lstStyle/>
                    <a:p>
                      <a:pPr marL="54864" rtl="0">
                        <a:spcBef>
                          <a:spcPts val="432"/>
                        </a:spcBef>
                        <a:spcAft>
                          <a:spcPts val="288"/>
                        </a:spcAft>
                      </a:pPr>
                      <a:r>
                        <a:rPr lang="en-US" sz="1600">
                          <a:effectLst/>
                        </a:rPr>
                        <a:t>Noise</a:t>
                      </a:r>
                    </a:p>
                  </a:txBody>
                  <a:tcPr marL="38100" marR="38100" marT="38100" marB="38100"/>
                </a:tc>
                <a:tc>
                  <a:txBody>
                    <a:bodyPr/>
                    <a:lstStyle/>
                    <a:p>
                      <a:pPr marL="54864" rtl="0">
                        <a:spcBef>
                          <a:spcPts val="432"/>
                        </a:spcBef>
                        <a:spcAft>
                          <a:spcPts val="288"/>
                        </a:spcAft>
                      </a:pPr>
                      <a:r>
                        <a:rPr lang="en-US" sz="1600">
                          <a:effectLst/>
                        </a:rPr>
                        <a:t>Cable too long, or cable flaws decreasing transparency.</a:t>
                      </a:r>
                    </a:p>
                  </a:txBody>
                  <a:tcPr marL="38100" marR="38100" marT="38100" marB="38100"/>
                </a:tc>
                <a:tc>
                  <a:txBody>
                    <a:bodyPr/>
                    <a:lstStyle/>
                    <a:p>
                      <a:pPr marL="54864" rtl="0">
                        <a:spcBef>
                          <a:spcPts val="432"/>
                        </a:spcBef>
                        <a:spcAft>
                          <a:spcPts val="288"/>
                        </a:spcAft>
                      </a:pPr>
                      <a:r>
                        <a:rPr lang="en-US" sz="1600">
                          <a:effectLst/>
                        </a:rPr>
                        <a:t>Replace cable, use shorter cable, or insert repeaters.</a:t>
                      </a:r>
                    </a:p>
                  </a:txBody>
                  <a:tcPr marL="38100" marR="38100" marT="38100" marB="38100"/>
                </a:tc>
                <a:extLst>
                  <a:ext uri="{0D108BD9-81ED-4DB2-BD59-A6C34878D82A}">
                    <a16:rowId xmlns:a16="http://schemas.microsoft.com/office/drawing/2014/main" val="159723642"/>
                  </a:ext>
                </a:extLst>
              </a:tr>
              <a:tr h="370840">
                <a:tc>
                  <a:txBody>
                    <a:bodyPr/>
                    <a:lstStyle/>
                    <a:p>
                      <a:pPr marL="54864" rtl="0">
                        <a:spcBef>
                          <a:spcPts val="432"/>
                        </a:spcBef>
                        <a:spcAft>
                          <a:spcPts val="288"/>
                        </a:spcAft>
                      </a:pPr>
                      <a:r>
                        <a:rPr lang="en-US" sz="1600">
                          <a:effectLst/>
                        </a:rPr>
                        <a:t>Bad cable or connector</a:t>
                      </a:r>
                    </a:p>
                  </a:txBody>
                  <a:tcPr marL="38100" marR="38100" marT="38100" marB="38100"/>
                </a:tc>
                <a:tc>
                  <a:txBody>
                    <a:bodyPr/>
                    <a:lstStyle/>
                    <a:p>
                      <a:pPr marL="54864" rtl="0">
                        <a:spcBef>
                          <a:spcPts val="432"/>
                        </a:spcBef>
                        <a:spcAft>
                          <a:spcPts val="288"/>
                        </a:spcAft>
                      </a:pPr>
                      <a:r>
                        <a:rPr lang="en-US" sz="1600">
                          <a:effectLst/>
                        </a:rPr>
                        <a:t>Noise or no signal</a:t>
                      </a:r>
                    </a:p>
                  </a:txBody>
                  <a:tcPr marL="38100" marR="38100" marT="38100" marB="38100"/>
                </a:tc>
                <a:tc>
                  <a:txBody>
                    <a:bodyPr/>
                    <a:lstStyle/>
                    <a:p>
                      <a:pPr marL="54864" rtl="0">
                        <a:spcBef>
                          <a:spcPts val="432"/>
                        </a:spcBef>
                        <a:spcAft>
                          <a:spcPts val="288"/>
                        </a:spcAft>
                      </a:pPr>
                      <a:r>
                        <a:rPr lang="en-US" sz="1600">
                          <a:effectLst/>
                        </a:rPr>
                        <a:t>Flawed or damaged cable or connector.</a:t>
                      </a:r>
                    </a:p>
                  </a:txBody>
                  <a:tcPr marL="38100" marR="38100" marT="38100" marB="38100"/>
                </a:tc>
                <a:tc>
                  <a:txBody>
                    <a:bodyPr/>
                    <a:lstStyle/>
                    <a:p>
                      <a:pPr marL="54864" rtl="0">
                        <a:spcBef>
                          <a:spcPts val="432"/>
                        </a:spcBef>
                        <a:spcAft>
                          <a:spcPts val="288"/>
                        </a:spcAft>
                      </a:pPr>
                      <a:r>
                        <a:rPr lang="en-US" sz="1600">
                          <a:effectLst/>
                        </a:rPr>
                        <a:t>Replace defective component.</a:t>
                      </a:r>
                    </a:p>
                  </a:txBody>
                  <a:tcPr marL="38100" marR="38100" marT="38100" marB="38100"/>
                </a:tc>
                <a:extLst>
                  <a:ext uri="{0D108BD9-81ED-4DB2-BD59-A6C34878D82A}">
                    <a16:rowId xmlns:a16="http://schemas.microsoft.com/office/drawing/2014/main" val="3149163495"/>
                  </a:ext>
                </a:extLst>
              </a:tr>
              <a:tr h="370840">
                <a:tc>
                  <a:txBody>
                    <a:bodyPr/>
                    <a:lstStyle/>
                    <a:p>
                      <a:pPr marL="54864" rtl="0">
                        <a:spcBef>
                          <a:spcPts val="432"/>
                        </a:spcBef>
                        <a:spcAft>
                          <a:spcPts val="288"/>
                        </a:spcAft>
                      </a:pPr>
                      <a:r>
                        <a:rPr lang="en-US" sz="1600">
                          <a:effectLst/>
                        </a:rPr>
                        <a:t>Dirty connector</a:t>
                      </a:r>
                    </a:p>
                  </a:txBody>
                  <a:tcPr marL="38100" marR="38100" marT="38100" marB="38100"/>
                </a:tc>
                <a:tc>
                  <a:txBody>
                    <a:bodyPr/>
                    <a:lstStyle/>
                    <a:p>
                      <a:pPr marL="54864" rtl="0">
                        <a:spcBef>
                          <a:spcPts val="432"/>
                        </a:spcBef>
                        <a:spcAft>
                          <a:spcPts val="288"/>
                        </a:spcAft>
                      </a:pPr>
                      <a:r>
                        <a:rPr lang="en-US" sz="1600">
                          <a:effectLst/>
                        </a:rPr>
                        <a:t>Noise</a:t>
                      </a:r>
                    </a:p>
                  </a:txBody>
                  <a:tcPr marL="38100" marR="38100" marT="38100" marB="38100"/>
                </a:tc>
                <a:tc>
                  <a:txBody>
                    <a:bodyPr/>
                    <a:lstStyle/>
                    <a:p>
                      <a:pPr marL="54864" rtl="0">
                        <a:spcBef>
                          <a:spcPts val="432"/>
                        </a:spcBef>
                        <a:spcAft>
                          <a:spcPts val="288"/>
                        </a:spcAft>
                      </a:pPr>
                      <a:r>
                        <a:rPr lang="en-US" sz="1600" dirty="0">
                          <a:effectLst/>
                        </a:rPr>
                        <a:t>Connector ends must be kept very clean.</a:t>
                      </a:r>
                    </a:p>
                  </a:txBody>
                  <a:tcPr marL="38100" marR="38100" marT="38100" marB="38100"/>
                </a:tc>
                <a:tc>
                  <a:txBody>
                    <a:bodyPr/>
                    <a:lstStyle/>
                    <a:p>
                      <a:pPr marL="54864" rtl="0">
                        <a:spcBef>
                          <a:spcPts val="432"/>
                        </a:spcBef>
                        <a:spcAft>
                          <a:spcPts val="288"/>
                        </a:spcAft>
                      </a:pPr>
                      <a:r>
                        <a:rPr lang="en-US" sz="1600">
                          <a:effectLst/>
                        </a:rPr>
                        <a:t>Clean and polish connectors, then reconnect.</a:t>
                      </a:r>
                    </a:p>
                  </a:txBody>
                  <a:tcPr marL="38100" marR="38100" marT="38100" marB="38100"/>
                </a:tc>
                <a:extLst>
                  <a:ext uri="{0D108BD9-81ED-4DB2-BD59-A6C34878D82A}">
                    <a16:rowId xmlns:a16="http://schemas.microsoft.com/office/drawing/2014/main" val="2589658431"/>
                  </a:ext>
                </a:extLst>
              </a:tr>
              <a:tr h="370840">
                <a:tc>
                  <a:txBody>
                    <a:bodyPr/>
                    <a:lstStyle/>
                    <a:p>
                      <a:pPr marL="54864" rtl="0">
                        <a:spcBef>
                          <a:spcPts val="432"/>
                        </a:spcBef>
                        <a:spcAft>
                          <a:spcPts val="288"/>
                        </a:spcAft>
                      </a:pPr>
                      <a:r>
                        <a:rPr lang="en-US" sz="1600">
                          <a:effectLst/>
                        </a:rPr>
                        <a:t>Bend radius limitation</a:t>
                      </a:r>
                    </a:p>
                  </a:txBody>
                  <a:tcPr marL="38100" marR="38100" marT="38100" marB="38100"/>
                </a:tc>
                <a:tc>
                  <a:txBody>
                    <a:bodyPr/>
                    <a:lstStyle/>
                    <a:p>
                      <a:pPr marL="54864" rtl="0">
                        <a:spcBef>
                          <a:spcPts val="432"/>
                        </a:spcBef>
                        <a:spcAft>
                          <a:spcPts val="288"/>
                        </a:spcAft>
                      </a:pPr>
                      <a:r>
                        <a:rPr lang="en-US" sz="1600">
                          <a:effectLst/>
                        </a:rPr>
                        <a:t>Noise</a:t>
                      </a:r>
                    </a:p>
                  </a:txBody>
                  <a:tcPr marL="38100" marR="38100" marT="38100" marB="38100"/>
                </a:tc>
                <a:tc>
                  <a:txBody>
                    <a:bodyPr/>
                    <a:lstStyle/>
                    <a:p>
                      <a:pPr marL="54864" rtl="0">
                        <a:spcBef>
                          <a:spcPts val="432"/>
                        </a:spcBef>
                        <a:spcAft>
                          <a:spcPts val="288"/>
                        </a:spcAft>
                      </a:pPr>
                      <a:r>
                        <a:rPr lang="en-US" sz="1600">
                          <a:effectLst/>
                        </a:rPr>
                        <a:t>Tight bend or kinks can cause temporary or permanent damage</a:t>
                      </a:r>
                    </a:p>
                  </a:txBody>
                  <a:tcPr marL="38100" marR="38100" marT="38100" marB="38100"/>
                </a:tc>
                <a:tc>
                  <a:txBody>
                    <a:bodyPr/>
                    <a:lstStyle/>
                    <a:p>
                      <a:pPr marL="54864" rtl="0">
                        <a:spcBef>
                          <a:spcPts val="432"/>
                        </a:spcBef>
                        <a:spcAft>
                          <a:spcPts val="288"/>
                        </a:spcAft>
                      </a:pPr>
                      <a:r>
                        <a:rPr lang="en-US" sz="1600">
                          <a:effectLst/>
                        </a:rPr>
                        <a:t>Straighten tight bends. Replace damaged cables.</a:t>
                      </a:r>
                    </a:p>
                  </a:txBody>
                  <a:tcPr marL="38100" marR="38100" marT="38100" marB="38100"/>
                </a:tc>
                <a:extLst>
                  <a:ext uri="{0D108BD9-81ED-4DB2-BD59-A6C34878D82A}">
                    <a16:rowId xmlns:a16="http://schemas.microsoft.com/office/drawing/2014/main" val="3993092640"/>
                  </a:ext>
                </a:extLst>
              </a:tr>
              <a:tr h="370840">
                <a:tc>
                  <a:txBody>
                    <a:bodyPr/>
                    <a:lstStyle/>
                    <a:p>
                      <a:pPr marL="54864" rtl="0">
                        <a:spcBef>
                          <a:spcPts val="432"/>
                        </a:spcBef>
                        <a:spcAft>
                          <a:spcPts val="288"/>
                        </a:spcAft>
                      </a:pPr>
                      <a:r>
                        <a:rPr lang="en-US" sz="1600">
                          <a:effectLst/>
                        </a:rPr>
                        <a:t>Mismatched connection</a:t>
                      </a:r>
                    </a:p>
                  </a:txBody>
                  <a:tcPr marL="38100" marR="38100" marT="38100" marB="38100"/>
                </a:tc>
                <a:tc>
                  <a:txBody>
                    <a:bodyPr/>
                    <a:lstStyle/>
                    <a:p>
                      <a:pPr marL="54864" rtl="0">
                        <a:spcBef>
                          <a:spcPts val="432"/>
                        </a:spcBef>
                        <a:spcAft>
                          <a:spcPts val="288"/>
                        </a:spcAft>
                      </a:pPr>
                      <a:r>
                        <a:rPr lang="en-US" sz="1600">
                          <a:effectLst/>
                        </a:rPr>
                        <a:t>Noise or no signal</a:t>
                      </a:r>
                    </a:p>
                  </a:txBody>
                  <a:tcPr marL="38100" marR="38100" marT="38100" marB="38100"/>
                </a:tc>
                <a:tc>
                  <a:txBody>
                    <a:bodyPr/>
                    <a:lstStyle/>
                    <a:p>
                      <a:pPr marL="54864" rtl="0">
                        <a:spcBef>
                          <a:spcPts val="432"/>
                        </a:spcBef>
                        <a:spcAft>
                          <a:spcPts val="288"/>
                        </a:spcAft>
                      </a:pPr>
                      <a:r>
                        <a:rPr lang="en-US" sz="1600">
                          <a:effectLst/>
                        </a:rPr>
                        <a:t>Wrong connector type or shape.</a:t>
                      </a:r>
                    </a:p>
                  </a:txBody>
                  <a:tcPr marL="38100" marR="38100" marT="38100" marB="38100"/>
                </a:tc>
                <a:tc>
                  <a:txBody>
                    <a:bodyPr/>
                    <a:lstStyle/>
                    <a:p>
                      <a:pPr marL="54864" rtl="0">
                        <a:spcBef>
                          <a:spcPts val="432"/>
                        </a:spcBef>
                        <a:spcAft>
                          <a:spcPts val="288"/>
                        </a:spcAft>
                      </a:pPr>
                      <a:r>
                        <a:rPr lang="en-US" sz="1600">
                          <a:effectLst/>
                        </a:rPr>
                        <a:t>Replace connector or module.</a:t>
                      </a:r>
                    </a:p>
                  </a:txBody>
                  <a:tcPr marL="38100" marR="38100" marT="38100" marB="38100"/>
                </a:tc>
                <a:extLst>
                  <a:ext uri="{0D108BD9-81ED-4DB2-BD59-A6C34878D82A}">
                    <a16:rowId xmlns:a16="http://schemas.microsoft.com/office/drawing/2014/main" val="2344579163"/>
                  </a:ext>
                </a:extLst>
              </a:tr>
              <a:tr h="370840">
                <a:tc>
                  <a:txBody>
                    <a:bodyPr/>
                    <a:lstStyle/>
                    <a:p>
                      <a:pPr marL="54864" rtl="0">
                        <a:spcBef>
                          <a:spcPts val="432"/>
                        </a:spcBef>
                        <a:spcAft>
                          <a:spcPts val="288"/>
                        </a:spcAft>
                      </a:pPr>
                      <a:r>
                        <a:rPr lang="en-US" sz="1600">
                          <a:effectLst/>
                        </a:rPr>
                        <a:t>Mismatched wavelength</a:t>
                      </a:r>
                    </a:p>
                  </a:txBody>
                  <a:tcPr marL="38100" marR="38100" marT="38100" marB="38100"/>
                </a:tc>
                <a:tc>
                  <a:txBody>
                    <a:bodyPr/>
                    <a:lstStyle/>
                    <a:p>
                      <a:pPr marL="54864" rtl="0">
                        <a:spcBef>
                          <a:spcPts val="432"/>
                        </a:spcBef>
                        <a:spcAft>
                          <a:spcPts val="288"/>
                        </a:spcAft>
                      </a:pPr>
                      <a:r>
                        <a:rPr lang="en-US" sz="1600">
                          <a:effectLst/>
                        </a:rPr>
                        <a:t>No signal</a:t>
                      </a:r>
                    </a:p>
                  </a:txBody>
                  <a:tcPr marL="38100" marR="38100" marT="38100" marB="38100"/>
                </a:tc>
                <a:tc>
                  <a:txBody>
                    <a:bodyPr/>
                    <a:lstStyle/>
                    <a:p>
                      <a:pPr marL="54864" rtl="0">
                        <a:spcBef>
                          <a:spcPts val="432"/>
                        </a:spcBef>
                        <a:spcAft>
                          <a:spcPts val="288"/>
                        </a:spcAft>
                      </a:pPr>
                      <a:r>
                        <a:rPr lang="en-US" sz="1600">
                          <a:effectLst/>
                        </a:rPr>
                        <a:t>Wrong optical signal.</a:t>
                      </a:r>
                    </a:p>
                  </a:txBody>
                  <a:tcPr marL="38100" marR="38100" marT="38100" marB="38100"/>
                </a:tc>
                <a:tc>
                  <a:txBody>
                    <a:bodyPr/>
                    <a:lstStyle/>
                    <a:p>
                      <a:pPr marL="54864" rtl="0">
                        <a:spcBef>
                          <a:spcPts val="432"/>
                        </a:spcBef>
                        <a:spcAft>
                          <a:spcPts val="288"/>
                        </a:spcAft>
                      </a:pPr>
                      <a:r>
                        <a:rPr lang="en-US" sz="1600">
                          <a:effectLst/>
                        </a:rPr>
                        <a:t>Replace incompatible optics.</a:t>
                      </a:r>
                    </a:p>
                  </a:txBody>
                  <a:tcPr marL="38100" marR="38100" marT="38100" marB="38100"/>
                </a:tc>
                <a:extLst>
                  <a:ext uri="{0D108BD9-81ED-4DB2-BD59-A6C34878D82A}">
                    <a16:rowId xmlns:a16="http://schemas.microsoft.com/office/drawing/2014/main" val="911585782"/>
                  </a:ext>
                </a:extLst>
              </a:tr>
              <a:tr h="370840">
                <a:tc>
                  <a:txBody>
                    <a:bodyPr/>
                    <a:lstStyle/>
                    <a:p>
                      <a:pPr marL="54864" rtl="0">
                        <a:spcBef>
                          <a:spcPts val="432"/>
                        </a:spcBef>
                        <a:spcAft>
                          <a:spcPts val="288"/>
                        </a:spcAft>
                      </a:pPr>
                      <a:r>
                        <a:rPr lang="en-US" sz="1600">
                          <a:effectLst/>
                        </a:rPr>
                        <a:t>Mismatched fiber type</a:t>
                      </a:r>
                    </a:p>
                  </a:txBody>
                  <a:tcPr marL="38100" marR="38100" marT="38100" marB="38100"/>
                </a:tc>
                <a:tc>
                  <a:txBody>
                    <a:bodyPr/>
                    <a:lstStyle/>
                    <a:p>
                      <a:pPr marL="54864" rtl="0">
                        <a:spcBef>
                          <a:spcPts val="432"/>
                        </a:spcBef>
                        <a:spcAft>
                          <a:spcPts val="288"/>
                        </a:spcAft>
                      </a:pPr>
                      <a:r>
                        <a:rPr lang="en-US" sz="1600">
                          <a:effectLst/>
                        </a:rPr>
                        <a:t>No signal</a:t>
                      </a:r>
                    </a:p>
                  </a:txBody>
                  <a:tcPr marL="38100" marR="38100" marT="38100" marB="38100"/>
                </a:tc>
                <a:tc>
                  <a:txBody>
                    <a:bodyPr/>
                    <a:lstStyle/>
                    <a:p>
                      <a:pPr marL="54864" rtl="0">
                        <a:spcBef>
                          <a:spcPts val="432"/>
                        </a:spcBef>
                        <a:spcAft>
                          <a:spcPts val="288"/>
                        </a:spcAft>
                      </a:pPr>
                      <a:r>
                        <a:rPr lang="en-US" sz="1600">
                          <a:effectLst/>
                        </a:rPr>
                        <a:t>MMF/SMF, or wrong fiber grade.</a:t>
                      </a:r>
                    </a:p>
                  </a:txBody>
                  <a:tcPr marL="38100" marR="38100" marT="38100" marB="38100"/>
                </a:tc>
                <a:tc>
                  <a:txBody>
                    <a:bodyPr/>
                    <a:lstStyle/>
                    <a:p>
                      <a:pPr marL="54864" rtl="0">
                        <a:spcBef>
                          <a:spcPts val="432"/>
                        </a:spcBef>
                        <a:spcAft>
                          <a:spcPts val="288"/>
                        </a:spcAft>
                      </a:pPr>
                      <a:r>
                        <a:rPr lang="en-US" sz="1600">
                          <a:effectLst/>
                        </a:rPr>
                        <a:t>Replace incompatible cable.</a:t>
                      </a:r>
                    </a:p>
                  </a:txBody>
                  <a:tcPr marL="38100" marR="38100" marT="38100" marB="38100"/>
                </a:tc>
                <a:extLst>
                  <a:ext uri="{0D108BD9-81ED-4DB2-BD59-A6C34878D82A}">
                    <a16:rowId xmlns:a16="http://schemas.microsoft.com/office/drawing/2014/main" val="3690247288"/>
                  </a:ext>
                </a:extLst>
              </a:tr>
              <a:tr h="370840">
                <a:tc>
                  <a:txBody>
                    <a:bodyPr/>
                    <a:lstStyle/>
                    <a:p>
                      <a:pPr marL="54864" rtl="0">
                        <a:spcBef>
                          <a:spcPts val="432"/>
                        </a:spcBef>
                        <a:spcAft>
                          <a:spcPts val="288"/>
                        </a:spcAft>
                      </a:pPr>
                      <a:r>
                        <a:rPr lang="en-US" sz="1600">
                          <a:effectLst/>
                        </a:rPr>
                        <a:t>Network hardware failure</a:t>
                      </a:r>
                    </a:p>
                  </a:txBody>
                  <a:tcPr marL="38100" marR="38100" marT="38100" marB="38100"/>
                </a:tc>
                <a:tc>
                  <a:txBody>
                    <a:bodyPr/>
                    <a:lstStyle/>
                    <a:p>
                      <a:pPr marL="54864" rtl="0">
                        <a:spcBef>
                          <a:spcPts val="432"/>
                        </a:spcBef>
                        <a:spcAft>
                          <a:spcPts val="288"/>
                        </a:spcAft>
                      </a:pPr>
                      <a:r>
                        <a:rPr lang="en-US" sz="1600">
                          <a:effectLst/>
                        </a:rPr>
                        <a:t>No signal</a:t>
                      </a:r>
                    </a:p>
                  </a:txBody>
                  <a:tcPr marL="38100" marR="38100" marT="38100" marB="38100"/>
                </a:tc>
                <a:tc>
                  <a:txBody>
                    <a:bodyPr/>
                    <a:lstStyle/>
                    <a:p>
                      <a:pPr marL="54864" rtl="0">
                        <a:spcBef>
                          <a:spcPts val="432"/>
                        </a:spcBef>
                        <a:spcAft>
                          <a:spcPts val="288"/>
                        </a:spcAft>
                      </a:pPr>
                      <a:r>
                        <a:rPr lang="en-US" sz="1600">
                          <a:effectLst/>
                        </a:rPr>
                        <a:t>Defective transceiver or power failure.</a:t>
                      </a:r>
                    </a:p>
                  </a:txBody>
                  <a:tcPr marL="38100" marR="38100" marT="38100" marB="38100"/>
                </a:tc>
                <a:tc>
                  <a:txBody>
                    <a:bodyPr/>
                    <a:lstStyle/>
                    <a:p>
                      <a:pPr marL="54864" rtl="0">
                        <a:spcBef>
                          <a:spcPts val="432"/>
                        </a:spcBef>
                        <a:spcAft>
                          <a:spcPts val="288"/>
                        </a:spcAft>
                      </a:pPr>
                      <a:r>
                        <a:rPr lang="en-US" sz="1600" dirty="0">
                          <a:effectLst/>
                        </a:rPr>
                        <a:t>Diagnose or replace affected device.</a:t>
                      </a:r>
                    </a:p>
                  </a:txBody>
                  <a:tcPr marL="38100" marR="38100" marT="38100" marB="38100"/>
                </a:tc>
                <a:extLst>
                  <a:ext uri="{0D108BD9-81ED-4DB2-BD59-A6C34878D82A}">
                    <a16:rowId xmlns:a16="http://schemas.microsoft.com/office/drawing/2014/main" val="1889440111"/>
                  </a:ext>
                </a:extLst>
              </a:tr>
            </a:tbl>
          </a:graphicData>
        </a:graphic>
      </p:graphicFrame>
    </p:spTree>
    <p:extLst>
      <p:ext uri="{BB962C8B-B14F-4D97-AF65-F5344CB8AC3E}">
        <p14:creationId xmlns:p14="http://schemas.microsoft.com/office/powerpoint/2010/main" val="3465078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626A-2EB4-4755-87E5-6DCD98570079}"/>
              </a:ext>
            </a:extLst>
          </p:cNvPr>
          <p:cNvSpPr>
            <a:spLocks noGrp="1"/>
          </p:cNvSpPr>
          <p:nvPr>
            <p:ph type="title"/>
          </p:nvPr>
        </p:nvSpPr>
        <p:spPr/>
        <p:txBody>
          <a:bodyPr/>
          <a:lstStyle/>
          <a:p>
            <a:r>
              <a:rPr lang="en-US" dirty="0"/>
              <a:t>Assessment</a:t>
            </a:r>
          </a:p>
        </p:txBody>
      </p:sp>
      <p:sp>
        <p:nvSpPr>
          <p:cNvPr id="4" name="Content Placeholder 3">
            <a:extLst>
              <a:ext uri="{FF2B5EF4-FFF2-40B4-BE49-F238E27FC236}">
                <a16:creationId xmlns:a16="http://schemas.microsoft.com/office/drawing/2014/main" id="{1C3A8A45-04C1-40E9-9CA8-0648B85CF994}"/>
              </a:ext>
            </a:extLst>
          </p:cNvPr>
          <p:cNvSpPr>
            <a:spLocks noGrp="1"/>
          </p:cNvSpPr>
          <p:nvPr>
            <p:ph idx="1"/>
          </p:nvPr>
        </p:nvSpPr>
        <p:spPr>
          <a:xfrm>
            <a:off x="5289755" y="1825625"/>
            <a:ext cx="6613487" cy="4935956"/>
          </a:xfrm>
        </p:spPr>
        <p:txBody>
          <a:bodyPr/>
          <a:lstStyle/>
          <a:p>
            <a:r>
              <a:rPr lang="en-GB" dirty="0"/>
              <a:t>See assessment on…</a:t>
            </a:r>
          </a:p>
          <a:p>
            <a:r>
              <a:rPr lang="en-GB" dirty="0">
                <a:hlinkClick r:id="rId2"/>
              </a:rPr>
              <a:t>https://forms.office.com/Pages/ResponsePage.aspx?id=fd3z5z4JJUuJnxRhvsd5lwPQkFjxXHtAr841nE0h0fZUOE5LV1VHVThLRVlXWEhPMFNYMUJLWk5NRi4u</a:t>
            </a:r>
            <a:endParaRPr lang="en-GB" dirty="0"/>
          </a:p>
        </p:txBody>
      </p:sp>
      <p:grpSp>
        <p:nvGrpSpPr>
          <p:cNvPr id="13" name="Group 12">
            <a:extLst>
              <a:ext uri="{FF2B5EF4-FFF2-40B4-BE49-F238E27FC236}">
                <a16:creationId xmlns:a16="http://schemas.microsoft.com/office/drawing/2014/main" id="{5A87DA16-F10E-4E80-9EAA-8DFA9A07C761}"/>
              </a:ext>
            </a:extLst>
          </p:cNvPr>
          <p:cNvGrpSpPr/>
          <p:nvPr/>
        </p:nvGrpSpPr>
        <p:grpSpPr>
          <a:xfrm>
            <a:off x="621877" y="1897625"/>
            <a:ext cx="2986562" cy="4177426"/>
            <a:chOff x="1105009" y="665240"/>
            <a:chExt cx="3688534" cy="5244116"/>
          </a:xfrm>
        </p:grpSpPr>
        <p:sp>
          <p:nvSpPr>
            <p:cNvPr id="14" name="Freeform: Shape 13">
              <a:extLst>
                <a:ext uri="{FF2B5EF4-FFF2-40B4-BE49-F238E27FC236}">
                  <a16:creationId xmlns:a16="http://schemas.microsoft.com/office/drawing/2014/main" id="{F0764D61-5024-4A9A-ADC1-E632F83B8E3E}"/>
                </a:ext>
              </a:extLst>
            </p:cNvPr>
            <p:cNvSpPr>
              <a:spLocks/>
            </p:cNvSpPr>
            <p:nvPr/>
          </p:nvSpPr>
          <p:spPr bwMode="auto">
            <a:xfrm rot="410959" flipH="1">
              <a:off x="1522252" y="1773885"/>
              <a:ext cx="2854049" cy="4135471"/>
            </a:xfrm>
            <a:custGeom>
              <a:avLst/>
              <a:gdLst>
                <a:gd name="connsiteX0" fmla="*/ 1696267 w 2854049"/>
                <a:gd name="connsiteY0" fmla="*/ 3431657 h 4135471"/>
                <a:gd name="connsiteX1" fmla="*/ 1344360 w 2854049"/>
                <a:gd name="connsiteY1" fmla="*/ 3783564 h 4135471"/>
                <a:gd name="connsiteX2" fmla="*/ 1696267 w 2854049"/>
                <a:gd name="connsiteY2" fmla="*/ 4135471 h 4135471"/>
                <a:gd name="connsiteX3" fmla="*/ 2048174 w 2854049"/>
                <a:gd name="connsiteY3" fmla="*/ 3783564 h 4135471"/>
                <a:gd name="connsiteX4" fmla="*/ 1696267 w 2854049"/>
                <a:gd name="connsiteY4" fmla="*/ 3431657 h 4135471"/>
                <a:gd name="connsiteX5" fmla="*/ 1470680 w 2854049"/>
                <a:gd name="connsiteY5" fmla="*/ 0 h 4135471"/>
                <a:gd name="connsiteX6" fmla="*/ 1360088 w 2854049"/>
                <a:gd name="connsiteY6" fmla="*/ 9020 h 4135471"/>
                <a:gd name="connsiteX7" fmla="*/ 1082638 w 2854049"/>
                <a:gd name="connsiteY7" fmla="*/ 72152 h 4135471"/>
                <a:gd name="connsiteX8" fmla="*/ 1000179 w 2854049"/>
                <a:gd name="connsiteY8" fmla="*/ 103217 h 4135471"/>
                <a:gd name="connsiteX9" fmla="*/ 918691 w 2854049"/>
                <a:gd name="connsiteY9" fmla="*/ 138291 h 4135471"/>
                <a:gd name="connsiteX10" fmla="*/ 839141 w 2854049"/>
                <a:gd name="connsiteY10" fmla="*/ 180379 h 4135471"/>
                <a:gd name="connsiteX11" fmla="*/ 765414 w 2854049"/>
                <a:gd name="connsiteY11" fmla="*/ 227479 h 4135471"/>
                <a:gd name="connsiteX12" fmla="*/ 694595 w 2854049"/>
                <a:gd name="connsiteY12" fmla="*/ 280591 h 4135471"/>
                <a:gd name="connsiteX13" fmla="*/ 629599 w 2854049"/>
                <a:gd name="connsiteY13" fmla="*/ 338714 h 4135471"/>
                <a:gd name="connsiteX14" fmla="*/ 569452 w 2854049"/>
                <a:gd name="connsiteY14" fmla="*/ 401847 h 4135471"/>
                <a:gd name="connsiteX15" fmla="*/ 515126 w 2854049"/>
                <a:gd name="connsiteY15" fmla="*/ 470992 h 4135471"/>
                <a:gd name="connsiteX16" fmla="*/ 467591 w 2854049"/>
                <a:gd name="connsiteY16" fmla="*/ 544147 h 4135471"/>
                <a:gd name="connsiteX17" fmla="*/ 426847 w 2854049"/>
                <a:gd name="connsiteY17" fmla="*/ 622311 h 4135471"/>
                <a:gd name="connsiteX18" fmla="*/ 392893 w 2854049"/>
                <a:gd name="connsiteY18" fmla="*/ 706488 h 4135471"/>
                <a:gd name="connsiteX19" fmla="*/ 338568 w 2854049"/>
                <a:gd name="connsiteY19" fmla="*/ 937976 h 4135471"/>
                <a:gd name="connsiteX20" fmla="*/ 333717 w 2854049"/>
                <a:gd name="connsiteY20" fmla="*/ 994094 h 4135471"/>
                <a:gd name="connsiteX21" fmla="*/ 331776 w 2854049"/>
                <a:gd name="connsiteY21" fmla="*/ 1047206 h 4135471"/>
                <a:gd name="connsiteX22" fmla="*/ 333717 w 2854049"/>
                <a:gd name="connsiteY22" fmla="*/ 1096308 h 4135471"/>
                <a:gd name="connsiteX23" fmla="*/ 334686 w 2854049"/>
                <a:gd name="connsiteY23" fmla="*/ 1145413 h 4135471"/>
                <a:gd name="connsiteX24" fmla="*/ 334686 w 2854049"/>
                <a:gd name="connsiteY24" fmla="*/ 1191509 h 4135471"/>
                <a:gd name="connsiteX25" fmla="*/ 329836 w 2854049"/>
                <a:gd name="connsiteY25" fmla="*/ 1234599 h 4135471"/>
                <a:gd name="connsiteX26" fmla="*/ 315284 w 2854049"/>
                <a:gd name="connsiteY26" fmla="*/ 1278693 h 4135471"/>
                <a:gd name="connsiteX27" fmla="*/ 289092 w 2854049"/>
                <a:gd name="connsiteY27" fmla="*/ 1331805 h 4135471"/>
                <a:gd name="connsiteX28" fmla="*/ 257078 w 2854049"/>
                <a:gd name="connsiteY28" fmla="*/ 1380908 h 4135471"/>
                <a:gd name="connsiteX29" fmla="*/ 222155 w 2854049"/>
                <a:gd name="connsiteY29" fmla="*/ 1423998 h 4135471"/>
                <a:gd name="connsiteX30" fmla="*/ 185291 w 2854049"/>
                <a:gd name="connsiteY30" fmla="*/ 1468092 h 4135471"/>
                <a:gd name="connsiteX31" fmla="*/ 146487 w 2854049"/>
                <a:gd name="connsiteY31" fmla="*/ 1508176 h 4135471"/>
                <a:gd name="connsiteX32" fmla="*/ 107683 w 2854049"/>
                <a:gd name="connsiteY32" fmla="*/ 1548261 h 4135471"/>
                <a:gd name="connsiteX33" fmla="*/ 70819 w 2854049"/>
                <a:gd name="connsiteY33" fmla="*/ 1592354 h 4135471"/>
                <a:gd name="connsiteX34" fmla="*/ 58206 w 2854049"/>
                <a:gd name="connsiteY34" fmla="*/ 1604378 h 4135471"/>
                <a:gd name="connsiteX35" fmla="*/ 42684 w 2854049"/>
                <a:gd name="connsiteY35" fmla="*/ 1619410 h 4135471"/>
                <a:gd name="connsiteX36" fmla="*/ 26193 w 2854049"/>
                <a:gd name="connsiteY36" fmla="*/ 1637448 h 4135471"/>
                <a:gd name="connsiteX37" fmla="*/ 12611 w 2854049"/>
                <a:gd name="connsiteY37" fmla="*/ 1655486 h 4135471"/>
                <a:gd name="connsiteX38" fmla="*/ 3882 w 2854049"/>
                <a:gd name="connsiteY38" fmla="*/ 1677533 h 4135471"/>
                <a:gd name="connsiteX39" fmla="*/ 0 w 2854049"/>
                <a:gd name="connsiteY39" fmla="*/ 1701583 h 4135471"/>
                <a:gd name="connsiteX40" fmla="*/ 4851 w 2854049"/>
                <a:gd name="connsiteY40" fmla="*/ 1726636 h 4135471"/>
                <a:gd name="connsiteX41" fmla="*/ 17462 w 2854049"/>
                <a:gd name="connsiteY41" fmla="*/ 1750687 h 4135471"/>
                <a:gd name="connsiteX42" fmla="*/ 38806 w 2854049"/>
                <a:gd name="connsiteY42" fmla="*/ 1770728 h 4135471"/>
                <a:gd name="connsiteX43" fmla="*/ 63057 w 2854049"/>
                <a:gd name="connsiteY43" fmla="*/ 1784759 h 4135471"/>
                <a:gd name="connsiteX44" fmla="*/ 93130 w 2854049"/>
                <a:gd name="connsiteY44" fmla="*/ 1797786 h 4135471"/>
                <a:gd name="connsiteX45" fmla="*/ 125143 w 2854049"/>
                <a:gd name="connsiteY45" fmla="*/ 1808809 h 4135471"/>
                <a:gd name="connsiteX46" fmla="*/ 157158 w 2854049"/>
                <a:gd name="connsiteY46" fmla="*/ 1819833 h 4135471"/>
                <a:gd name="connsiteX47" fmla="*/ 188201 w 2854049"/>
                <a:gd name="connsiteY47" fmla="*/ 1830855 h 4135471"/>
                <a:gd name="connsiteX48" fmla="*/ 218273 w 2854049"/>
                <a:gd name="connsiteY48" fmla="*/ 1843883 h 4135471"/>
                <a:gd name="connsiteX49" fmla="*/ 245437 w 2854049"/>
                <a:gd name="connsiteY49" fmla="*/ 1857912 h 4135471"/>
                <a:gd name="connsiteX50" fmla="*/ 264839 w 2854049"/>
                <a:gd name="connsiteY50" fmla="*/ 1875951 h 4135471"/>
                <a:gd name="connsiteX51" fmla="*/ 259018 w 2854049"/>
                <a:gd name="connsiteY51" fmla="*/ 1900001 h 4135471"/>
                <a:gd name="connsiteX52" fmla="*/ 248347 w 2854049"/>
                <a:gd name="connsiteY52" fmla="*/ 1922047 h 4135471"/>
                <a:gd name="connsiteX53" fmla="*/ 237676 w 2854049"/>
                <a:gd name="connsiteY53" fmla="*/ 1945097 h 4135471"/>
                <a:gd name="connsiteX54" fmla="*/ 226035 w 2854049"/>
                <a:gd name="connsiteY54" fmla="*/ 1967142 h 4135471"/>
                <a:gd name="connsiteX55" fmla="*/ 215364 w 2854049"/>
                <a:gd name="connsiteY55" fmla="*/ 1989189 h 4135471"/>
                <a:gd name="connsiteX56" fmla="*/ 207602 w 2854049"/>
                <a:gd name="connsiteY56" fmla="*/ 2011236 h 4135471"/>
                <a:gd name="connsiteX57" fmla="*/ 204693 w 2854049"/>
                <a:gd name="connsiteY57" fmla="*/ 2031277 h 4135471"/>
                <a:gd name="connsiteX58" fmla="*/ 206633 w 2854049"/>
                <a:gd name="connsiteY58" fmla="*/ 2053324 h 4135471"/>
                <a:gd name="connsiteX59" fmla="*/ 217304 w 2854049"/>
                <a:gd name="connsiteY59" fmla="*/ 2073366 h 4135471"/>
                <a:gd name="connsiteX60" fmla="*/ 236706 w 2854049"/>
                <a:gd name="connsiteY60" fmla="*/ 2093409 h 4135471"/>
                <a:gd name="connsiteX61" fmla="*/ 264839 w 2854049"/>
                <a:gd name="connsiteY61" fmla="*/ 2113450 h 4135471"/>
                <a:gd name="connsiteX62" fmla="*/ 259018 w 2854049"/>
                <a:gd name="connsiteY62" fmla="*/ 2129483 h 4135471"/>
                <a:gd name="connsiteX63" fmla="*/ 250288 w 2854049"/>
                <a:gd name="connsiteY63" fmla="*/ 2145517 h 4135471"/>
                <a:gd name="connsiteX64" fmla="*/ 243497 w 2854049"/>
                <a:gd name="connsiteY64" fmla="*/ 2164557 h 4135471"/>
                <a:gd name="connsiteX65" fmla="*/ 241557 w 2854049"/>
                <a:gd name="connsiteY65" fmla="*/ 2184601 h 4135471"/>
                <a:gd name="connsiteX66" fmla="*/ 245437 w 2854049"/>
                <a:gd name="connsiteY66" fmla="*/ 2204642 h 4135471"/>
                <a:gd name="connsiteX67" fmla="*/ 256109 w 2854049"/>
                <a:gd name="connsiteY67" fmla="*/ 2222680 h 4135471"/>
                <a:gd name="connsiteX68" fmla="*/ 269690 w 2854049"/>
                <a:gd name="connsiteY68" fmla="*/ 2236709 h 4135471"/>
                <a:gd name="connsiteX69" fmla="*/ 287151 w 2854049"/>
                <a:gd name="connsiteY69" fmla="*/ 2249737 h 4135471"/>
                <a:gd name="connsiteX70" fmla="*/ 304613 w 2854049"/>
                <a:gd name="connsiteY70" fmla="*/ 2258756 h 4135471"/>
                <a:gd name="connsiteX71" fmla="*/ 321105 w 2854049"/>
                <a:gd name="connsiteY71" fmla="*/ 2269780 h 4135471"/>
                <a:gd name="connsiteX72" fmla="*/ 336627 w 2854049"/>
                <a:gd name="connsiteY72" fmla="*/ 2284810 h 4135471"/>
                <a:gd name="connsiteX73" fmla="*/ 345358 w 2854049"/>
                <a:gd name="connsiteY73" fmla="*/ 2300845 h 4135471"/>
                <a:gd name="connsiteX74" fmla="*/ 354089 w 2854049"/>
                <a:gd name="connsiteY74" fmla="*/ 2329906 h 4135471"/>
                <a:gd name="connsiteX75" fmla="*/ 354089 w 2854049"/>
                <a:gd name="connsiteY75" fmla="*/ 2362976 h 4135471"/>
                <a:gd name="connsiteX76" fmla="*/ 351179 w 2854049"/>
                <a:gd name="connsiteY76" fmla="*/ 2394041 h 4135471"/>
                <a:gd name="connsiteX77" fmla="*/ 343417 w 2854049"/>
                <a:gd name="connsiteY77" fmla="*/ 2426108 h 4135471"/>
                <a:gd name="connsiteX78" fmla="*/ 336627 w 2854049"/>
                <a:gd name="connsiteY78" fmla="*/ 2457173 h 4135471"/>
                <a:gd name="connsiteX79" fmla="*/ 331776 w 2854049"/>
                <a:gd name="connsiteY79" fmla="*/ 2485233 h 4135471"/>
                <a:gd name="connsiteX80" fmla="*/ 327896 w 2854049"/>
                <a:gd name="connsiteY80" fmla="*/ 2525318 h 4135471"/>
                <a:gd name="connsiteX81" fmla="*/ 331776 w 2854049"/>
                <a:gd name="connsiteY81" fmla="*/ 2561393 h 4135471"/>
                <a:gd name="connsiteX82" fmla="*/ 342447 w 2854049"/>
                <a:gd name="connsiteY82" fmla="*/ 2594464 h 4135471"/>
                <a:gd name="connsiteX83" fmla="*/ 356029 w 2854049"/>
                <a:gd name="connsiteY83" fmla="*/ 2623524 h 4135471"/>
                <a:gd name="connsiteX84" fmla="*/ 375432 w 2854049"/>
                <a:gd name="connsiteY84" fmla="*/ 2646572 h 4135471"/>
                <a:gd name="connsiteX85" fmla="*/ 400654 w 2854049"/>
                <a:gd name="connsiteY85" fmla="*/ 2668619 h 4135471"/>
                <a:gd name="connsiteX86" fmla="*/ 424906 w 2854049"/>
                <a:gd name="connsiteY86" fmla="*/ 2686657 h 4135471"/>
                <a:gd name="connsiteX87" fmla="*/ 453040 w 2854049"/>
                <a:gd name="connsiteY87" fmla="*/ 2701688 h 4135471"/>
                <a:gd name="connsiteX88" fmla="*/ 481173 w 2854049"/>
                <a:gd name="connsiteY88" fmla="*/ 2714717 h 4135471"/>
                <a:gd name="connsiteX89" fmla="*/ 509306 w 2854049"/>
                <a:gd name="connsiteY89" fmla="*/ 2721731 h 4135471"/>
                <a:gd name="connsiteX90" fmla="*/ 560721 w 2854049"/>
                <a:gd name="connsiteY90" fmla="*/ 2730751 h 4135471"/>
                <a:gd name="connsiteX91" fmla="*/ 615047 w 2854049"/>
                <a:gd name="connsiteY91" fmla="*/ 2734758 h 4135471"/>
                <a:gd name="connsiteX92" fmla="*/ 672284 w 2854049"/>
                <a:gd name="connsiteY92" fmla="*/ 2732755 h 4135471"/>
                <a:gd name="connsiteX93" fmla="*/ 728550 w 2854049"/>
                <a:gd name="connsiteY93" fmla="*/ 2726742 h 4135471"/>
                <a:gd name="connsiteX94" fmla="*/ 784816 w 2854049"/>
                <a:gd name="connsiteY94" fmla="*/ 2719726 h 4135471"/>
                <a:gd name="connsiteX95" fmla="*/ 838171 w 2854049"/>
                <a:gd name="connsiteY95" fmla="*/ 2708704 h 4135471"/>
                <a:gd name="connsiteX96" fmla="*/ 885706 w 2854049"/>
                <a:gd name="connsiteY96" fmla="*/ 2695677 h 4135471"/>
                <a:gd name="connsiteX97" fmla="*/ 927421 w 2854049"/>
                <a:gd name="connsiteY97" fmla="*/ 2681646 h 4135471"/>
                <a:gd name="connsiteX98" fmla="*/ 944882 w 2854049"/>
                <a:gd name="connsiteY98" fmla="*/ 2675633 h 4135471"/>
                <a:gd name="connsiteX99" fmla="*/ 968165 w 2854049"/>
                <a:gd name="connsiteY99" fmla="*/ 2668619 h 4135471"/>
                <a:gd name="connsiteX100" fmla="*/ 993388 w 2854049"/>
                <a:gd name="connsiteY100" fmla="*/ 2661605 h 4135471"/>
                <a:gd name="connsiteX101" fmla="*/ 1019581 w 2854049"/>
                <a:gd name="connsiteY101" fmla="*/ 2654590 h 4135471"/>
                <a:gd name="connsiteX102" fmla="*/ 1047714 w 2854049"/>
                <a:gd name="connsiteY102" fmla="*/ 2650582 h 4135471"/>
                <a:gd name="connsiteX103" fmla="*/ 1075847 w 2854049"/>
                <a:gd name="connsiteY103" fmla="*/ 2648577 h 4135471"/>
                <a:gd name="connsiteX104" fmla="*/ 1100100 w 2854049"/>
                <a:gd name="connsiteY104" fmla="*/ 2652585 h 4135471"/>
                <a:gd name="connsiteX105" fmla="*/ 1121442 w 2854049"/>
                <a:gd name="connsiteY105" fmla="*/ 2661605 h 4135471"/>
                <a:gd name="connsiteX106" fmla="*/ 1140844 w 2854049"/>
                <a:gd name="connsiteY106" fmla="*/ 2679643 h 4135471"/>
                <a:gd name="connsiteX107" fmla="*/ 1158306 w 2854049"/>
                <a:gd name="connsiteY107" fmla="*/ 2708704 h 4135471"/>
                <a:gd name="connsiteX108" fmla="*/ 1174797 w 2854049"/>
                <a:gd name="connsiteY108" fmla="*/ 2745782 h 4135471"/>
                <a:gd name="connsiteX109" fmla="*/ 1190319 w 2854049"/>
                <a:gd name="connsiteY109" fmla="*/ 2788872 h 4135471"/>
                <a:gd name="connsiteX110" fmla="*/ 1202931 w 2854049"/>
                <a:gd name="connsiteY110" fmla="*/ 2837975 h 4135471"/>
                <a:gd name="connsiteX111" fmla="*/ 1215541 w 2854049"/>
                <a:gd name="connsiteY111" fmla="*/ 2889083 h 4135471"/>
                <a:gd name="connsiteX112" fmla="*/ 1226212 w 2854049"/>
                <a:gd name="connsiteY112" fmla="*/ 2942195 h 4135471"/>
                <a:gd name="connsiteX113" fmla="*/ 1235914 w 2854049"/>
                <a:gd name="connsiteY113" fmla="*/ 2996309 h 4135471"/>
                <a:gd name="connsiteX114" fmla="*/ 1245616 w 2854049"/>
                <a:gd name="connsiteY114" fmla="*/ 3049421 h 4135471"/>
                <a:gd name="connsiteX115" fmla="*/ 1252407 w 2854049"/>
                <a:gd name="connsiteY115" fmla="*/ 3098524 h 4135471"/>
                <a:gd name="connsiteX116" fmla="*/ 1261138 w 2854049"/>
                <a:gd name="connsiteY116" fmla="*/ 3144621 h 4135471"/>
                <a:gd name="connsiteX117" fmla="*/ 1267927 w 2854049"/>
                <a:gd name="connsiteY117" fmla="*/ 3182701 h 4135471"/>
                <a:gd name="connsiteX118" fmla="*/ 1273749 w 2854049"/>
                <a:gd name="connsiteY118" fmla="*/ 3215771 h 4135471"/>
                <a:gd name="connsiteX119" fmla="*/ 1405683 w 2854049"/>
                <a:gd name="connsiteY119" fmla="*/ 3238820 h 4135471"/>
                <a:gd name="connsiteX120" fmla="*/ 1539558 w 2854049"/>
                <a:gd name="connsiteY120" fmla="*/ 3251847 h 4135471"/>
                <a:gd name="connsiteX121" fmla="*/ 1677312 w 2854049"/>
                <a:gd name="connsiteY121" fmla="*/ 3253851 h 4135471"/>
                <a:gd name="connsiteX122" fmla="*/ 1817977 w 2854049"/>
                <a:gd name="connsiteY122" fmla="*/ 3246837 h 4135471"/>
                <a:gd name="connsiteX123" fmla="*/ 1963493 w 2854049"/>
                <a:gd name="connsiteY123" fmla="*/ 3226793 h 4135471"/>
                <a:gd name="connsiteX124" fmla="*/ 1998071 w 2854049"/>
                <a:gd name="connsiteY124" fmla="*/ 3220300 h 4135471"/>
                <a:gd name="connsiteX125" fmla="*/ 1972544 w 2854049"/>
                <a:gd name="connsiteY125" fmla="*/ 2990832 h 4135471"/>
                <a:gd name="connsiteX126" fmla="*/ 1866104 w 2854049"/>
                <a:gd name="connsiteY126" fmla="*/ 2529483 h 4135471"/>
                <a:gd name="connsiteX127" fmla="*/ 1085631 w 2854049"/>
                <a:gd name="connsiteY127" fmla="*/ 1773024 h 4135471"/>
                <a:gd name="connsiteX128" fmla="*/ 1277747 w 2854049"/>
                <a:gd name="connsiteY128" fmla="*/ 968535 h 4135471"/>
                <a:gd name="connsiteX129" fmla="*/ 1914134 w 2854049"/>
                <a:gd name="connsiteY129" fmla="*/ 872477 h 4135471"/>
                <a:gd name="connsiteX130" fmla="*/ 2334389 w 2854049"/>
                <a:gd name="connsiteY130" fmla="*/ 1316747 h 4135471"/>
                <a:gd name="connsiteX131" fmla="*/ 2850702 w 2854049"/>
                <a:gd name="connsiteY131" fmla="*/ 1256710 h 4135471"/>
                <a:gd name="connsiteX132" fmla="*/ 2851858 w 2854049"/>
                <a:gd name="connsiteY132" fmla="*/ 1288484 h 4135471"/>
                <a:gd name="connsiteX133" fmla="*/ 2854049 w 2854049"/>
                <a:gd name="connsiteY133" fmla="*/ 1252639 h 4135471"/>
                <a:gd name="connsiteX134" fmla="*/ 2852109 w 2854049"/>
                <a:gd name="connsiteY134" fmla="*/ 1156435 h 4135471"/>
                <a:gd name="connsiteX135" fmla="*/ 2845318 w 2854049"/>
                <a:gd name="connsiteY135" fmla="*/ 1062236 h 4135471"/>
                <a:gd name="connsiteX136" fmla="*/ 2830767 w 2854049"/>
                <a:gd name="connsiteY136" fmla="*/ 971045 h 4135471"/>
                <a:gd name="connsiteX137" fmla="*/ 2811365 w 2854049"/>
                <a:gd name="connsiteY137" fmla="*/ 881857 h 4135471"/>
                <a:gd name="connsiteX138" fmla="*/ 2787112 w 2854049"/>
                <a:gd name="connsiteY138" fmla="*/ 799684 h 4135471"/>
                <a:gd name="connsiteX139" fmla="*/ 2759950 w 2854049"/>
                <a:gd name="connsiteY139" fmla="*/ 724526 h 4135471"/>
                <a:gd name="connsiteX140" fmla="*/ 2728906 w 2854049"/>
                <a:gd name="connsiteY140" fmla="*/ 657385 h 4135471"/>
                <a:gd name="connsiteX141" fmla="*/ 2682340 w 2854049"/>
                <a:gd name="connsiteY141" fmla="*/ 577215 h 4135471"/>
                <a:gd name="connsiteX142" fmla="*/ 2631895 w 2854049"/>
                <a:gd name="connsiteY142" fmla="*/ 501055 h 4135471"/>
                <a:gd name="connsiteX143" fmla="*/ 2574659 w 2854049"/>
                <a:gd name="connsiteY143" fmla="*/ 429907 h 4135471"/>
                <a:gd name="connsiteX144" fmla="*/ 2513543 w 2854049"/>
                <a:gd name="connsiteY144" fmla="*/ 361762 h 4135471"/>
                <a:gd name="connsiteX145" fmla="*/ 2446606 w 2854049"/>
                <a:gd name="connsiteY145" fmla="*/ 300634 h 4135471"/>
                <a:gd name="connsiteX146" fmla="*/ 2371907 w 2854049"/>
                <a:gd name="connsiteY146" fmla="*/ 243513 h 4135471"/>
                <a:gd name="connsiteX147" fmla="*/ 2294299 w 2854049"/>
                <a:gd name="connsiteY147" fmla="*/ 192406 h 4135471"/>
                <a:gd name="connsiteX148" fmla="*/ 2211840 w 2854049"/>
                <a:gd name="connsiteY148" fmla="*/ 147311 h 4135471"/>
                <a:gd name="connsiteX149" fmla="*/ 2121620 w 2854049"/>
                <a:gd name="connsiteY149" fmla="*/ 109230 h 4135471"/>
                <a:gd name="connsiteX150" fmla="*/ 2028490 w 2854049"/>
                <a:gd name="connsiteY150" fmla="*/ 74157 h 4135471"/>
                <a:gd name="connsiteX151" fmla="*/ 1927599 w 2854049"/>
                <a:gd name="connsiteY151" fmla="*/ 47099 h 4135471"/>
                <a:gd name="connsiteX152" fmla="*/ 1821858 w 2854049"/>
                <a:gd name="connsiteY152" fmla="*/ 25053 h 4135471"/>
                <a:gd name="connsiteX153" fmla="*/ 1711265 w 2854049"/>
                <a:gd name="connsiteY153" fmla="*/ 10021 h 4135471"/>
                <a:gd name="connsiteX154" fmla="*/ 1594853 w 2854049"/>
                <a:gd name="connsiteY154" fmla="*/ 1002 h 413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854049" h="4135471">
                  <a:moveTo>
                    <a:pt x="1696267" y="3431657"/>
                  </a:moveTo>
                  <a:cubicBezTo>
                    <a:pt x="1501914" y="3431657"/>
                    <a:pt x="1344360" y="3589211"/>
                    <a:pt x="1344360" y="3783564"/>
                  </a:cubicBezTo>
                  <a:cubicBezTo>
                    <a:pt x="1344360" y="3977917"/>
                    <a:pt x="1501914" y="4135471"/>
                    <a:pt x="1696267" y="4135471"/>
                  </a:cubicBezTo>
                  <a:cubicBezTo>
                    <a:pt x="1890620" y="4135471"/>
                    <a:pt x="2048174" y="3977917"/>
                    <a:pt x="2048174" y="3783564"/>
                  </a:cubicBezTo>
                  <a:cubicBezTo>
                    <a:pt x="2048174" y="3589211"/>
                    <a:pt x="1890620" y="3431657"/>
                    <a:pt x="1696267" y="3431657"/>
                  </a:cubicBezTo>
                  <a:close/>
                  <a:moveTo>
                    <a:pt x="1470680" y="0"/>
                  </a:moveTo>
                  <a:lnTo>
                    <a:pt x="1360088" y="9020"/>
                  </a:lnTo>
                  <a:lnTo>
                    <a:pt x="1082638" y="72152"/>
                  </a:lnTo>
                  <a:lnTo>
                    <a:pt x="1000179" y="103217"/>
                  </a:lnTo>
                  <a:lnTo>
                    <a:pt x="918691" y="138291"/>
                  </a:lnTo>
                  <a:lnTo>
                    <a:pt x="839141" y="180379"/>
                  </a:lnTo>
                  <a:lnTo>
                    <a:pt x="765414" y="227479"/>
                  </a:lnTo>
                  <a:lnTo>
                    <a:pt x="694595" y="280591"/>
                  </a:lnTo>
                  <a:lnTo>
                    <a:pt x="629599" y="338714"/>
                  </a:lnTo>
                  <a:lnTo>
                    <a:pt x="569452" y="401847"/>
                  </a:lnTo>
                  <a:lnTo>
                    <a:pt x="515126" y="470992"/>
                  </a:lnTo>
                  <a:lnTo>
                    <a:pt x="467591" y="544147"/>
                  </a:lnTo>
                  <a:lnTo>
                    <a:pt x="426847" y="622311"/>
                  </a:lnTo>
                  <a:lnTo>
                    <a:pt x="392893" y="706488"/>
                  </a:lnTo>
                  <a:lnTo>
                    <a:pt x="338568" y="937976"/>
                  </a:lnTo>
                  <a:lnTo>
                    <a:pt x="333717" y="994094"/>
                  </a:lnTo>
                  <a:lnTo>
                    <a:pt x="331776" y="1047206"/>
                  </a:lnTo>
                  <a:lnTo>
                    <a:pt x="333717" y="1096308"/>
                  </a:lnTo>
                  <a:lnTo>
                    <a:pt x="334686" y="1145413"/>
                  </a:lnTo>
                  <a:lnTo>
                    <a:pt x="334686" y="1191509"/>
                  </a:lnTo>
                  <a:lnTo>
                    <a:pt x="329836" y="1234599"/>
                  </a:lnTo>
                  <a:lnTo>
                    <a:pt x="315284" y="1278693"/>
                  </a:lnTo>
                  <a:lnTo>
                    <a:pt x="289092" y="1331805"/>
                  </a:lnTo>
                  <a:lnTo>
                    <a:pt x="257078" y="1380908"/>
                  </a:lnTo>
                  <a:lnTo>
                    <a:pt x="222155" y="1423998"/>
                  </a:lnTo>
                  <a:lnTo>
                    <a:pt x="185291" y="1468092"/>
                  </a:lnTo>
                  <a:lnTo>
                    <a:pt x="146487" y="1508176"/>
                  </a:lnTo>
                  <a:lnTo>
                    <a:pt x="107683" y="1548261"/>
                  </a:lnTo>
                  <a:lnTo>
                    <a:pt x="70819" y="1592354"/>
                  </a:lnTo>
                  <a:lnTo>
                    <a:pt x="58206" y="1604378"/>
                  </a:lnTo>
                  <a:lnTo>
                    <a:pt x="42684" y="1619410"/>
                  </a:lnTo>
                  <a:lnTo>
                    <a:pt x="26193" y="1637448"/>
                  </a:lnTo>
                  <a:lnTo>
                    <a:pt x="12611" y="1655486"/>
                  </a:lnTo>
                  <a:lnTo>
                    <a:pt x="3882" y="1677533"/>
                  </a:lnTo>
                  <a:lnTo>
                    <a:pt x="0" y="1701583"/>
                  </a:lnTo>
                  <a:lnTo>
                    <a:pt x="4851" y="1726636"/>
                  </a:lnTo>
                  <a:lnTo>
                    <a:pt x="17462" y="1750687"/>
                  </a:lnTo>
                  <a:lnTo>
                    <a:pt x="38806" y="1770728"/>
                  </a:lnTo>
                  <a:lnTo>
                    <a:pt x="63057" y="1784759"/>
                  </a:lnTo>
                  <a:lnTo>
                    <a:pt x="93130" y="1797786"/>
                  </a:lnTo>
                  <a:lnTo>
                    <a:pt x="125143" y="1808809"/>
                  </a:lnTo>
                  <a:lnTo>
                    <a:pt x="157158" y="1819833"/>
                  </a:lnTo>
                  <a:lnTo>
                    <a:pt x="188201" y="1830855"/>
                  </a:lnTo>
                  <a:lnTo>
                    <a:pt x="218273" y="1843883"/>
                  </a:lnTo>
                  <a:lnTo>
                    <a:pt x="245437" y="1857912"/>
                  </a:lnTo>
                  <a:lnTo>
                    <a:pt x="264839" y="1875951"/>
                  </a:lnTo>
                  <a:lnTo>
                    <a:pt x="259018" y="1900001"/>
                  </a:lnTo>
                  <a:lnTo>
                    <a:pt x="248347" y="1922047"/>
                  </a:lnTo>
                  <a:lnTo>
                    <a:pt x="237676" y="1945097"/>
                  </a:lnTo>
                  <a:lnTo>
                    <a:pt x="226035" y="1967142"/>
                  </a:lnTo>
                  <a:lnTo>
                    <a:pt x="215364" y="1989189"/>
                  </a:lnTo>
                  <a:lnTo>
                    <a:pt x="207602" y="2011236"/>
                  </a:lnTo>
                  <a:lnTo>
                    <a:pt x="204693" y="2031277"/>
                  </a:lnTo>
                  <a:lnTo>
                    <a:pt x="206633" y="2053324"/>
                  </a:lnTo>
                  <a:lnTo>
                    <a:pt x="217304" y="2073366"/>
                  </a:lnTo>
                  <a:lnTo>
                    <a:pt x="236706" y="2093409"/>
                  </a:lnTo>
                  <a:lnTo>
                    <a:pt x="264839" y="2113450"/>
                  </a:lnTo>
                  <a:lnTo>
                    <a:pt x="259018" y="2129483"/>
                  </a:lnTo>
                  <a:lnTo>
                    <a:pt x="250288" y="2145517"/>
                  </a:lnTo>
                  <a:lnTo>
                    <a:pt x="243497" y="2164557"/>
                  </a:lnTo>
                  <a:lnTo>
                    <a:pt x="241557" y="2184601"/>
                  </a:lnTo>
                  <a:lnTo>
                    <a:pt x="245437" y="2204642"/>
                  </a:lnTo>
                  <a:lnTo>
                    <a:pt x="256109" y="2222680"/>
                  </a:lnTo>
                  <a:lnTo>
                    <a:pt x="269690" y="2236709"/>
                  </a:lnTo>
                  <a:lnTo>
                    <a:pt x="287151" y="2249737"/>
                  </a:lnTo>
                  <a:lnTo>
                    <a:pt x="304613" y="2258756"/>
                  </a:lnTo>
                  <a:lnTo>
                    <a:pt x="321105" y="2269780"/>
                  </a:lnTo>
                  <a:lnTo>
                    <a:pt x="336627" y="2284810"/>
                  </a:lnTo>
                  <a:lnTo>
                    <a:pt x="345358" y="2300845"/>
                  </a:lnTo>
                  <a:lnTo>
                    <a:pt x="354089" y="2329906"/>
                  </a:lnTo>
                  <a:lnTo>
                    <a:pt x="354089" y="2362976"/>
                  </a:lnTo>
                  <a:lnTo>
                    <a:pt x="351179" y="2394041"/>
                  </a:lnTo>
                  <a:lnTo>
                    <a:pt x="343417" y="2426108"/>
                  </a:lnTo>
                  <a:lnTo>
                    <a:pt x="336627" y="2457173"/>
                  </a:lnTo>
                  <a:lnTo>
                    <a:pt x="331776" y="2485233"/>
                  </a:lnTo>
                  <a:lnTo>
                    <a:pt x="327896" y="2525318"/>
                  </a:lnTo>
                  <a:lnTo>
                    <a:pt x="331776" y="2561393"/>
                  </a:lnTo>
                  <a:lnTo>
                    <a:pt x="342447" y="2594464"/>
                  </a:lnTo>
                  <a:lnTo>
                    <a:pt x="356029" y="2623524"/>
                  </a:lnTo>
                  <a:lnTo>
                    <a:pt x="375432" y="2646572"/>
                  </a:lnTo>
                  <a:lnTo>
                    <a:pt x="400654" y="2668619"/>
                  </a:lnTo>
                  <a:lnTo>
                    <a:pt x="424906" y="2686657"/>
                  </a:lnTo>
                  <a:lnTo>
                    <a:pt x="453040" y="2701688"/>
                  </a:lnTo>
                  <a:lnTo>
                    <a:pt x="481173" y="2714717"/>
                  </a:lnTo>
                  <a:lnTo>
                    <a:pt x="509306" y="2721731"/>
                  </a:lnTo>
                  <a:lnTo>
                    <a:pt x="560721" y="2730751"/>
                  </a:lnTo>
                  <a:lnTo>
                    <a:pt x="615047" y="2734758"/>
                  </a:lnTo>
                  <a:lnTo>
                    <a:pt x="672284" y="2732755"/>
                  </a:lnTo>
                  <a:lnTo>
                    <a:pt x="728550" y="2726742"/>
                  </a:lnTo>
                  <a:lnTo>
                    <a:pt x="784816" y="2719726"/>
                  </a:lnTo>
                  <a:lnTo>
                    <a:pt x="838171" y="2708704"/>
                  </a:lnTo>
                  <a:lnTo>
                    <a:pt x="885706" y="2695677"/>
                  </a:lnTo>
                  <a:lnTo>
                    <a:pt x="927421" y="2681646"/>
                  </a:lnTo>
                  <a:lnTo>
                    <a:pt x="944882" y="2675633"/>
                  </a:lnTo>
                  <a:lnTo>
                    <a:pt x="968165" y="2668619"/>
                  </a:lnTo>
                  <a:lnTo>
                    <a:pt x="993388" y="2661605"/>
                  </a:lnTo>
                  <a:lnTo>
                    <a:pt x="1019581" y="2654590"/>
                  </a:lnTo>
                  <a:lnTo>
                    <a:pt x="1047714" y="2650582"/>
                  </a:lnTo>
                  <a:lnTo>
                    <a:pt x="1075847" y="2648577"/>
                  </a:lnTo>
                  <a:lnTo>
                    <a:pt x="1100100" y="2652585"/>
                  </a:lnTo>
                  <a:lnTo>
                    <a:pt x="1121442" y="2661605"/>
                  </a:lnTo>
                  <a:lnTo>
                    <a:pt x="1140844" y="2679643"/>
                  </a:lnTo>
                  <a:lnTo>
                    <a:pt x="1158306" y="2708704"/>
                  </a:lnTo>
                  <a:lnTo>
                    <a:pt x="1174797" y="2745782"/>
                  </a:lnTo>
                  <a:lnTo>
                    <a:pt x="1190319" y="2788872"/>
                  </a:lnTo>
                  <a:lnTo>
                    <a:pt x="1202931" y="2837975"/>
                  </a:lnTo>
                  <a:lnTo>
                    <a:pt x="1215541" y="2889083"/>
                  </a:lnTo>
                  <a:lnTo>
                    <a:pt x="1226212" y="2942195"/>
                  </a:lnTo>
                  <a:lnTo>
                    <a:pt x="1235914" y="2996309"/>
                  </a:lnTo>
                  <a:lnTo>
                    <a:pt x="1245616" y="3049421"/>
                  </a:lnTo>
                  <a:lnTo>
                    <a:pt x="1252407" y="3098524"/>
                  </a:lnTo>
                  <a:lnTo>
                    <a:pt x="1261138" y="3144621"/>
                  </a:lnTo>
                  <a:lnTo>
                    <a:pt x="1267927" y="3182701"/>
                  </a:lnTo>
                  <a:lnTo>
                    <a:pt x="1273749" y="3215771"/>
                  </a:lnTo>
                  <a:lnTo>
                    <a:pt x="1405683" y="3238820"/>
                  </a:lnTo>
                  <a:lnTo>
                    <a:pt x="1539558" y="3251847"/>
                  </a:lnTo>
                  <a:lnTo>
                    <a:pt x="1677312" y="3253851"/>
                  </a:lnTo>
                  <a:lnTo>
                    <a:pt x="1817977" y="3246837"/>
                  </a:lnTo>
                  <a:lnTo>
                    <a:pt x="1963493" y="3226793"/>
                  </a:lnTo>
                  <a:lnTo>
                    <a:pt x="1998071" y="3220300"/>
                  </a:lnTo>
                  <a:lnTo>
                    <a:pt x="1972544" y="2990832"/>
                  </a:lnTo>
                  <a:cubicBezTo>
                    <a:pt x="1951990" y="2824419"/>
                    <a:pt x="1923973" y="2664322"/>
                    <a:pt x="1866104" y="2529483"/>
                  </a:cubicBezTo>
                  <a:cubicBezTo>
                    <a:pt x="1798827" y="2378364"/>
                    <a:pt x="1318234" y="2057324"/>
                    <a:pt x="1085631" y="1773024"/>
                  </a:cubicBezTo>
                  <a:cubicBezTo>
                    <a:pt x="1039452" y="1683967"/>
                    <a:pt x="924385" y="1218329"/>
                    <a:pt x="1277747" y="968535"/>
                  </a:cubicBezTo>
                  <a:cubicBezTo>
                    <a:pt x="1430175" y="835482"/>
                    <a:pt x="1702005" y="831017"/>
                    <a:pt x="1914134" y="872477"/>
                  </a:cubicBezTo>
                  <a:cubicBezTo>
                    <a:pt x="2031257" y="905756"/>
                    <a:pt x="2240228" y="1053847"/>
                    <a:pt x="2334389" y="1316747"/>
                  </a:cubicBezTo>
                  <a:lnTo>
                    <a:pt x="2850702" y="1256710"/>
                  </a:lnTo>
                  <a:lnTo>
                    <a:pt x="2851858" y="1288484"/>
                  </a:lnTo>
                  <a:lnTo>
                    <a:pt x="2854049" y="1252639"/>
                  </a:lnTo>
                  <a:lnTo>
                    <a:pt x="2852109" y="1156435"/>
                  </a:lnTo>
                  <a:lnTo>
                    <a:pt x="2845318" y="1062236"/>
                  </a:lnTo>
                  <a:lnTo>
                    <a:pt x="2830767" y="971045"/>
                  </a:lnTo>
                  <a:lnTo>
                    <a:pt x="2811365" y="881857"/>
                  </a:lnTo>
                  <a:lnTo>
                    <a:pt x="2787112" y="799684"/>
                  </a:lnTo>
                  <a:lnTo>
                    <a:pt x="2759950" y="724526"/>
                  </a:lnTo>
                  <a:lnTo>
                    <a:pt x="2728906" y="657385"/>
                  </a:lnTo>
                  <a:lnTo>
                    <a:pt x="2682340" y="577215"/>
                  </a:lnTo>
                  <a:lnTo>
                    <a:pt x="2631895" y="501055"/>
                  </a:lnTo>
                  <a:lnTo>
                    <a:pt x="2574659" y="429907"/>
                  </a:lnTo>
                  <a:lnTo>
                    <a:pt x="2513543" y="361762"/>
                  </a:lnTo>
                  <a:lnTo>
                    <a:pt x="2446606" y="300634"/>
                  </a:lnTo>
                  <a:lnTo>
                    <a:pt x="2371907" y="243513"/>
                  </a:lnTo>
                  <a:lnTo>
                    <a:pt x="2294299" y="192406"/>
                  </a:lnTo>
                  <a:lnTo>
                    <a:pt x="2211840" y="147311"/>
                  </a:lnTo>
                  <a:lnTo>
                    <a:pt x="2121620" y="109230"/>
                  </a:lnTo>
                  <a:lnTo>
                    <a:pt x="2028490" y="74157"/>
                  </a:lnTo>
                  <a:lnTo>
                    <a:pt x="1927599" y="47099"/>
                  </a:lnTo>
                  <a:lnTo>
                    <a:pt x="1821858" y="25053"/>
                  </a:lnTo>
                  <a:lnTo>
                    <a:pt x="1711265" y="10021"/>
                  </a:lnTo>
                  <a:lnTo>
                    <a:pt x="1594853" y="1002"/>
                  </a:lnTo>
                  <a:close/>
                </a:path>
              </a:pathLst>
            </a:custGeom>
            <a:solidFill>
              <a:srgbClr val="00B0F0"/>
            </a:solidFill>
            <a:ln>
              <a:noFill/>
            </a:ln>
          </p:spPr>
          <p:txBody>
            <a:bodyPr vert="horz" wrap="square" lIns="91440" tIns="45720" rIns="91440" bIns="45720" numCol="1" anchor="t" anchorCtr="0" compatLnSpc="1">
              <a:prstTxWarp prst="textNoShape">
                <a:avLst/>
              </a:prstTxWarp>
              <a:noAutofit/>
            </a:bodyPr>
            <a:lstStyle/>
            <a:p>
              <a:endParaRPr lang="ko-KR" altLang="en-US" sz="2701"/>
            </a:p>
          </p:txBody>
        </p:sp>
        <p:sp>
          <p:nvSpPr>
            <p:cNvPr id="15" name="Freeform: Shape 14">
              <a:extLst>
                <a:ext uri="{FF2B5EF4-FFF2-40B4-BE49-F238E27FC236}">
                  <a16:creationId xmlns:a16="http://schemas.microsoft.com/office/drawing/2014/main" id="{7C208829-A664-40A1-BE5E-A31B9F2B81EB}"/>
                </a:ext>
              </a:extLst>
            </p:cNvPr>
            <p:cNvSpPr/>
            <p:nvPr/>
          </p:nvSpPr>
          <p:spPr>
            <a:xfrm flipH="1">
              <a:off x="1105009" y="665240"/>
              <a:ext cx="3688534" cy="2409764"/>
            </a:xfrm>
            <a:custGeom>
              <a:avLst/>
              <a:gdLst>
                <a:gd name="connsiteX0" fmla="*/ 1547519 w 3095038"/>
                <a:gd name="connsiteY0" fmla="*/ 0 h 2022026"/>
                <a:gd name="connsiteX1" fmla="*/ 3095038 w 3095038"/>
                <a:gd name="connsiteY1" fmla="*/ 627509 h 2022026"/>
                <a:gd name="connsiteX2" fmla="*/ 2825277 w 3095038"/>
                <a:gd name="connsiteY2" fmla="*/ 736897 h 2022026"/>
                <a:gd name="connsiteX3" fmla="*/ 2825277 w 3095038"/>
                <a:gd name="connsiteY3" fmla="*/ 1583608 h 2022026"/>
                <a:gd name="connsiteX4" fmla="*/ 2829142 w 3095038"/>
                <a:gd name="connsiteY4" fmla="*/ 1585209 h 2022026"/>
                <a:gd name="connsiteX5" fmla="*/ 2841509 w 3095038"/>
                <a:gd name="connsiteY5" fmla="*/ 1615067 h 2022026"/>
                <a:gd name="connsiteX6" fmla="*/ 2829142 w 3095038"/>
                <a:gd name="connsiteY6" fmla="*/ 1644926 h 2022026"/>
                <a:gd name="connsiteX7" fmla="*/ 2826092 w 3095038"/>
                <a:gd name="connsiteY7" fmla="*/ 1646189 h 2022026"/>
                <a:gd name="connsiteX8" fmla="*/ 2876626 w 3095038"/>
                <a:gd name="connsiteY8" fmla="*/ 2022026 h 2022026"/>
                <a:gd name="connsiteX9" fmla="*/ 2721940 w 3095038"/>
                <a:gd name="connsiteY9" fmla="*/ 2022026 h 2022026"/>
                <a:gd name="connsiteX10" fmla="*/ 2772475 w 3095038"/>
                <a:gd name="connsiteY10" fmla="*/ 1646189 h 2022026"/>
                <a:gd name="connsiteX11" fmla="*/ 2769425 w 3095038"/>
                <a:gd name="connsiteY11" fmla="*/ 1644926 h 2022026"/>
                <a:gd name="connsiteX12" fmla="*/ 2757057 w 3095038"/>
                <a:gd name="connsiteY12" fmla="*/ 1615067 h 2022026"/>
                <a:gd name="connsiteX13" fmla="*/ 2769425 w 3095038"/>
                <a:gd name="connsiteY13" fmla="*/ 1585209 h 2022026"/>
                <a:gd name="connsiteX14" fmla="*/ 2773289 w 3095038"/>
                <a:gd name="connsiteY14" fmla="*/ 1583608 h 2022026"/>
                <a:gd name="connsiteX15" fmla="*/ 2773289 w 3095038"/>
                <a:gd name="connsiteY15" fmla="*/ 757978 h 2022026"/>
                <a:gd name="connsiteX16" fmla="*/ 2747752 w 3095038"/>
                <a:gd name="connsiteY16" fmla="*/ 768333 h 2022026"/>
                <a:gd name="connsiteX17" fmla="*/ 2473970 w 3095038"/>
                <a:gd name="connsiteY17" fmla="*/ 981499 h 2022026"/>
                <a:gd name="connsiteX18" fmla="*/ 2473970 w 3095038"/>
                <a:gd name="connsiteY18" fmla="*/ 1333096 h 2022026"/>
                <a:gd name="connsiteX19" fmla="*/ 1442377 w 3095038"/>
                <a:gd name="connsiteY19" fmla="*/ 1553521 h 2022026"/>
                <a:gd name="connsiteX20" fmla="*/ 628675 w 3095038"/>
                <a:gd name="connsiteY20" fmla="*/ 1422110 h 2022026"/>
                <a:gd name="connsiteX21" fmla="*/ 635755 w 3095038"/>
                <a:gd name="connsiteY21" fmla="*/ 1406334 h 2022026"/>
                <a:gd name="connsiteX22" fmla="*/ 621068 w 3095038"/>
                <a:gd name="connsiteY22" fmla="*/ 1402746 h 2022026"/>
                <a:gd name="connsiteX23" fmla="*/ 621068 w 3095038"/>
                <a:gd name="connsiteY23" fmla="*/ 981499 h 2022026"/>
                <a:gd name="connsiteX24" fmla="*/ 0 w 3095038"/>
                <a:gd name="connsiteY24" fmla="*/ 627509 h 202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5038" h="2022026">
                  <a:moveTo>
                    <a:pt x="1547519" y="0"/>
                  </a:moveTo>
                  <a:lnTo>
                    <a:pt x="3095038" y="627509"/>
                  </a:lnTo>
                  <a:lnTo>
                    <a:pt x="2825277" y="736897"/>
                  </a:lnTo>
                  <a:lnTo>
                    <a:pt x="2825277" y="1583608"/>
                  </a:lnTo>
                  <a:lnTo>
                    <a:pt x="2829142" y="1585209"/>
                  </a:lnTo>
                  <a:cubicBezTo>
                    <a:pt x="2836783" y="1592850"/>
                    <a:pt x="2841509" y="1603406"/>
                    <a:pt x="2841509" y="1615067"/>
                  </a:cubicBezTo>
                  <a:cubicBezTo>
                    <a:pt x="2841509" y="1626728"/>
                    <a:pt x="2836783" y="1637284"/>
                    <a:pt x="2829142" y="1644926"/>
                  </a:cubicBezTo>
                  <a:lnTo>
                    <a:pt x="2826092" y="1646189"/>
                  </a:lnTo>
                  <a:lnTo>
                    <a:pt x="2876626" y="2022026"/>
                  </a:lnTo>
                  <a:lnTo>
                    <a:pt x="2721940" y="2022026"/>
                  </a:lnTo>
                  <a:lnTo>
                    <a:pt x="2772475" y="1646189"/>
                  </a:lnTo>
                  <a:lnTo>
                    <a:pt x="2769425" y="1644926"/>
                  </a:lnTo>
                  <a:cubicBezTo>
                    <a:pt x="2761784" y="1637284"/>
                    <a:pt x="2757057" y="1626728"/>
                    <a:pt x="2757057" y="1615067"/>
                  </a:cubicBezTo>
                  <a:cubicBezTo>
                    <a:pt x="2757057" y="1603406"/>
                    <a:pt x="2761784" y="1592850"/>
                    <a:pt x="2769425" y="1585209"/>
                  </a:cubicBezTo>
                  <a:lnTo>
                    <a:pt x="2773289" y="1583608"/>
                  </a:lnTo>
                  <a:lnTo>
                    <a:pt x="2773289" y="757978"/>
                  </a:lnTo>
                  <a:lnTo>
                    <a:pt x="2747752" y="768333"/>
                  </a:lnTo>
                  <a:lnTo>
                    <a:pt x="2473970" y="981499"/>
                  </a:lnTo>
                  <a:lnTo>
                    <a:pt x="2473970" y="1333096"/>
                  </a:lnTo>
                  <a:cubicBezTo>
                    <a:pt x="2176456" y="1474039"/>
                    <a:pt x="1822001" y="1553521"/>
                    <a:pt x="1442377" y="1553521"/>
                  </a:cubicBezTo>
                  <a:cubicBezTo>
                    <a:pt x="1151810" y="1553521"/>
                    <a:pt x="875988" y="1506956"/>
                    <a:pt x="628675" y="1422110"/>
                  </a:cubicBezTo>
                  <a:cubicBezTo>
                    <a:pt x="630298" y="1416654"/>
                    <a:pt x="632987" y="1411486"/>
                    <a:pt x="635755" y="1406334"/>
                  </a:cubicBezTo>
                  <a:cubicBezTo>
                    <a:pt x="631035" y="1404608"/>
                    <a:pt x="626049" y="1403669"/>
                    <a:pt x="621068" y="1402746"/>
                  </a:cubicBezTo>
                  <a:lnTo>
                    <a:pt x="621068" y="981499"/>
                  </a:lnTo>
                  <a:lnTo>
                    <a:pt x="0" y="62750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dirty="0"/>
            </a:p>
          </p:txBody>
        </p:sp>
      </p:grpSp>
    </p:spTree>
    <p:extLst>
      <p:ext uri="{BB962C8B-B14F-4D97-AF65-F5344CB8AC3E}">
        <p14:creationId xmlns:p14="http://schemas.microsoft.com/office/powerpoint/2010/main" val="3912937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dirty="0"/>
              <a:t>Assessment: Optical media</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fontScale="92500" lnSpcReduction="10000"/>
          </a:bodyPr>
          <a:lstStyle/>
          <a:p>
            <a:pPr marL="0" indent="0">
              <a:buNone/>
            </a:pPr>
            <a:r>
              <a:rPr lang="en-US" dirty="0"/>
              <a:t>You're at a meeting discussing whether to deploy single-mode or multimode fiber in a new installation. Which of the following arguments should you make? Choose all that apply.</a:t>
            </a:r>
          </a:p>
          <a:p>
            <a:pPr marL="742950" indent="-742950">
              <a:buFont typeface="+mj-lt"/>
              <a:buAutoNum type="alphaUcPeriod"/>
            </a:pPr>
            <a:r>
              <a:rPr lang="en-US" dirty="0"/>
              <a:t>Multimode is a better choice if you want to use WDM.</a:t>
            </a:r>
          </a:p>
          <a:p>
            <a:pPr marL="742950" indent="-742950">
              <a:buFont typeface="+mj-lt"/>
              <a:buAutoNum type="alphaUcPeriod"/>
            </a:pPr>
            <a:r>
              <a:rPr lang="en-US" dirty="0"/>
              <a:t>Multimode transceivers are less expensive. </a:t>
            </a:r>
          </a:p>
          <a:p>
            <a:pPr marL="742950" indent="-742950">
              <a:buFont typeface="+mj-lt"/>
              <a:buAutoNum type="alphaUcPeriod"/>
            </a:pPr>
            <a:r>
              <a:rPr lang="en-US" dirty="0"/>
              <a:t>Multimode works over longer distances.</a:t>
            </a:r>
          </a:p>
          <a:p>
            <a:pPr marL="742950" indent="-742950">
              <a:buFont typeface="+mj-lt"/>
              <a:buAutoNum type="alphaUcPeriod"/>
            </a:pPr>
            <a:r>
              <a:rPr lang="en-US" dirty="0"/>
              <a:t>Single-mode is a better choice if you want to use WDM. </a:t>
            </a:r>
          </a:p>
          <a:p>
            <a:pPr marL="742950" indent="-742950">
              <a:buFont typeface="+mj-lt"/>
              <a:buAutoNum type="alphaUcPeriod"/>
            </a:pPr>
            <a:r>
              <a:rPr lang="en-US" dirty="0"/>
              <a:t>Single-mode transceivers are less expensive.</a:t>
            </a:r>
          </a:p>
          <a:p>
            <a:pPr marL="742950" indent="-742950">
              <a:buFont typeface="+mj-lt"/>
              <a:buAutoNum type="alphaUcPeriod"/>
            </a:pPr>
            <a:r>
              <a:rPr lang="en-US" dirty="0"/>
              <a:t>Single-mode works over longer distances.</a:t>
            </a:r>
          </a:p>
          <a:p>
            <a:pPr marL="0" indent="0">
              <a:buNone/>
            </a:pPr>
            <a:r>
              <a:rPr lang="en-US" dirty="0"/>
              <a:t>B, D, and F</a:t>
            </a:r>
          </a:p>
        </p:txBody>
      </p:sp>
    </p:spTree>
    <p:extLst>
      <p:ext uri="{BB962C8B-B14F-4D97-AF65-F5344CB8AC3E}">
        <p14:creationId xmlns:p14="http://schemas.microsoft.com/office/powerpoint/2010/main" val="414335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dirty="0"/>
              <a:t>Assessment: Optical media</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a:bodyPr>
          <a:lstStyle/>
          <a:p>
            <a:pPr marL="0" indent="0">
              <a:buNone/>
            </a:pPr>
            <a:r>
              <a:rPr lang="en-US" dirty="0"/>
              <a:t>What connectors are small form-factor types? Choose all that apply.</a:t>
            </a:r>
          </a:p>
          <a:p>
            <a:pPr marL="742950" indent="-742950">
              <a:buFont typeface="+mj-lt"/>
              <a:buAutoNum type="alphaUcPeriod"/>
            </a:pPr>
            <a:r>
              <a:rPr lang="en-US" dirty="0"/>
              <a:t>FC</a:t>
            </a:r>
          </a:p>
          <a:p>
            <a:pPr marL="742950" indent="-742950">
              <a:buFont typeface="+mj-lt"/>
              <a:buAutoNum type="alphaUcPeriod"/>
            </a:pPr>
            <a:r>
              <a:rPr lang="en-US" dirty="0"/>
              <a:t>LC </a:t>
            </a:r>
          </a:p>
          <a:p>
            <a:pPr marL="742950" indent="-742950">
              <a:buFont typeface="+mj-lt"/>
              <a:buAutoNum type="alphaUcPeriod"/>
            </a:pPr>
            <a:r>
              <a:rPr lang="en-US" dirty="0"/>
              <a:t>MT-RJ </a:t>
            </a:r>
          </a:p>
          <a:p>
            <a:pPr marL="742950" indent="-742950">
              <a:buFont typeface="+mj-lt"/>
              <a:buAutoNum type="alphaUcPeriod"/>
            </a:pPr>
            <a:r>
              <a:rPr lang="en-US" dirty="0"/>
              <a:t>SC</a:t>
            </a:r>
          </a:p>
          <a:p>
            <a:pPr marL="742950" indent="-742950">
              <a:buFont typeface="+mj-lt"/>
              <a:buAutoNum type="alphaUcPeriod"/>
            </a:pPr>
            <a:r>
              <a:rPr lang="en-US" dirty="0"/>
              <a:t>ST</a:t>
            </a:r>
          </a:p>
          <a:p>
            <a:pPr marL="0" indent="0">
              <a:buNone/>
            </a:pPr>
            <a:r>
              <a:rPr lang="en-US" dirty="0"/>
              <a:t>B and C</a:t>
            </a:r>
          </a:p>
        </p:txBody>
      </p:sp>
    </p:spTree>
    <p:extLst>
      <p:ext uri="{BB962C8B-B14F-4D97-AF65-F5344CB8AC3E}">
        <p14:creationId xmlns:p14="http://schemas.microsoft.com/office/powerpoint/2010/main" val="32987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FF57C-34ED-4E67-9CE5-6F78B58E18A5}"/>
              </a:ext>
            </a:extLst>
          </p:cNvPr>
          <p:cNvSpPr>
            <a:spLocks noGrp="1"/>
          </p:cNvSpPr>
          <p:nvPr>
            <p:ph type="title"/>
          </p:nvPr>
        </p:nvSpPr>
        <p:spPr/>
        <p:txBody>
          <a:bodyPr/>
          <a:lstStyle/>
          <a:p>
            <a:r>
              <a:rPr lang="en-GB" dirty="0"/>
              <a:t>BNC Terminator</a:t>
            </a:r>
          </a:p>
        </p:txBody>
      </p:sp>
      <p:sp>
        <p:nvSpPr>
          <p:cNvPr id="3" name="Content Placeholder 2">
            <a:extLst>
              <a:ext uri="{FF2B5EF4-FFF2-40B4-BE49-F238E27FC236}">
                <a16:creationId xmlns:a16="http://schemas.microsoft.com/office/drawing/2014/main" id="{08885DC5-058C-4088-AE6E-27C18DEA03A1}"/>
              </a:ext>
            </a:extLst>
          </p:cNvPr>
          <p:cNvSpPr>
            <a:spLocks noGrp="1"/>
          </p:cNvSpPr>
          <p:nvPr>
            <p:ph idx="1"/>
          </p:nvPr>
        </p:nvSpPr>
        <p:spPr>
          <a:xfrm>
            <a:off x="312821" y="1825625"/>
            <a:ext cx="4436159" cy="4398194"/>
          </a:xfrm>
        </p:spPr>
        <p:txBody>
          <a:bodyPr>
            <a:noAutofit/>
          </a:bodyPr>
          <a:lstStyle/>
          <a:p>
            <a:r>
              <a:rPr lang="en-GB" sz="3200" dirty="0"/>
              <a:t>Usually 50 Ohm or 75 Ohm</a:t>
            </a:r>
          </a:p>
          <a:p>
            <a:endParaRPr lang="en-GB" sz="3200" dirty="0"/>
          </a:p>
          <a:p>
            <a:endParaRPr lang="en-GB" sz="3200" dirty="0"/>
          </a:p>
          <a:p>
            <a:r>
              <a:rPr lang="en-GB" sz="3200" dirty="0"/>
              <a:t>The practice of ending a transmission line with a device that matches the characteristic impedance of the line</a:t>
            </a:r>
          </a:p>
        </p:txBody>
      </p:sp>
      <p:pic>
        <p:nvPicPr>
          <p:cNvPr id="5" name="Picture 4" descr="A picture containing ware, cup, sitting, silver&#10;&#10;Description automatically generated">
            <a:extLst>
              <a:ext uri="{FF2B5EF4-FFF2-40B4-BE49-F238E27FC236}">
                <a16:creationId xmlns:a16="http://schemas.microsoft.com/office/drawing/2014/main" id="{EF31C135-ADE1-4A88-8629-7210587EB1C2}"/>
              </a:ext>
            </a:extLst>
          </p:cNvPr>
          <p:cNvPicPr>
            <a:picLocks noChangeAspect="1"/>
          </p:cNvPicPr>
          <p:nvPr/>
        </p:nvPicPr>
        <p:blipFill rotWithShape="1">
          <a:blip r:embed="rId4">
            <a:extLst>
              <a:ext uri="{28A0092B-C50C-407E-A947-70E740481C1C}">
                <a14:useLocalDpi xmlns:a14="http://schemas.microsoft.com/office/drawing/2010/main" val="0"/>
              </a:ext>
            </a:extLst>
          </a:blip>
          <a:srcRect l="4945" t="8996" r="3660" b="14308"/>
          <a:stretch/>
        </p:blipFill>
        <p:spPr>
          <a:xfrm>
            <a:off x="5516880" y="3093536"/>
            <a:ext cx="4050890" cy="3399339"/>
          </a:xfrm>
          <a:prstGeom prst="rect">
            <a:avLst/>
          </a:prstGeom>
        </p:spPr>
      </p:pic>
      <p:graphicFrame>
        <p:nvGraphicFramePr>
          <p:cNvPr id="6" name="Object 5">
            <a:extLst>
              <a:ext uri="{FF2B5EF4-FFF2-40B4-BE49-F238E27FC236}">
                <a16:creationId xmlns:a16="http://schemas.microsoft.com/office/drawing/2014/main" id="{595F108B-BE6B-4800-A264-BA9A4C204F3F}"/>
              </a:ext>
            </a:extLst>
          </p:cNvPr>
          <p:cNvGraphicFramePr>
            <a:graphicFrameLocks noChangeAspect="1"/>
          </p:cNvGraphicFramePr>
          <p:nvPr>
            <p:extLst/>
          </p:nvPr>
        </p:nvGraphicFramePr>
        <p:xfrm>
          <a:off x="92075" y="92075"/>
          <a:ext cx="971550" cy="525463"/>
        </p:xfrm>
        <a:graphic>
          <a:graphicData uri="http://schemas.openxmlformats.org/presentationml/2006/ole">
            <mc:AlternateContent xmlns:mc="http://schemas.openxmlformats.org/markup-compatibility/2006">
              <mc:Choice xmlns:v="urn:schemas-microsoft-com:vml" Requires="v">
                <p:oleObj spid="_x0000_s1026" name="Packager Shell Object" showAsIcon="1" r:id="rId5" imgW="971280" imgH="524880" progId="Package">
                  <p:embed/>
                </p:oleObj>
              </mc:Choice>
              <mc:Fallback>
                <p:oleObj name="Packager Shell Object" showAsIcon="1" r:id="rId5" imgW="971280" imgH="524880" progId="Package">
                  <p:embed/>
                  <p:pic>
                    <p:nvPicPr>
                      <p:cNvPr id="6" name="Object 5">
                        <a:extLst>
                          <a:ext uri="{FF2B5EF4-FFF2-40B4-BE49-F238E27FC236}">
                            <a16:creationId xmlns:a16="http://schemas.microsoft.com/office/drawing/2014/main" id="{595F108B-BE6B-4800-A264-BA9A4C204F3F}"/>
                          </a:ext>
                        </a:extLst>
                      </p:cNvPr>
                      <p:cNvPicPr/>
                      <p:nvPr/>
                    </p:nvPicPr>
                    <p:blipFill>
                      <a:blip r:embed="rId6"/>
                      <a:stretch>
                        <a:fillRect/>
                      </a:stretch>
                    </p:blipFill>
                    <p:spPr>
                      <a:xfrm>
                        <a:off x="92075" y="92075"/>
                        <a:ext cx="971550" cy="525463"/>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89111D75-F11F-40A2-86A2-40043ADA305F}"/>
              </a:ext>
            </a:extLst>
          </p:cNvPr>
          <p:cNvPicPr>
            <a:picLocks noChangeAspect="1"/>
          </p:cNvPicPr>
          <p:nvPr/>
        </p:nvPicPr>
        <p:blipFill rotWithShape="1">
          <a:blip r:embed="rId7">
            <a:extLst>
              <a:ext uri="{28A0092B-C50C-407E-A947-70E740481C1C}">
                <a14:useLocalDpi xmlns:a14="http://schemas.microsoft.com/office/drawing/2010/main" val="0"/>
              </a:ext>
            </a:extLst>
          </a:blip>
          <a:srcRect r="11561"/>
          <a:stretch/>
        </p:blipFill>
        <p:spPr>
          <a:xfrm>
            <a:off x="9722082" y="2824480"/>
            <a:ext cx="2393072" cy="3013587"/>
          </a:xfrm>
          <a:prstGeom prst="rect">
            <a:avLst/>
          </a:prstGeom>
        </p:spPr>
      </p:pic>
    </p:spTree>
    <p:extLst>
      <p:ext uri="{BB962C8B-B14F-4D97-AF65-F5344CB8AC3E}">
        <p14:creationId xmlns:p14="http://schemas.microsoft.com/office/powerpoint/2010/main" val="4142249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dirty="0"/>
              <a:t>Assessment: Optical media</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a:bodyPr>
          <a:lstStyle/>
          <a:p>
            <a:pPr marL="0" indent="0">
              <a:buNone/>
            </a:pPr>
            <a:r>
              <a:rPr lang="en-US" dirty="0"/>
              <a:t>You can use a coupler to join two optical inputs to one output, but only if they're the same wavelength. True or false?</a:t>
            </a:r>
          </a:p>
          <a:p>
            <a:pPr marL="742950" indent="-742950">
              <a:buFont typeface="+mj-lt"/>
              <a:buAutoNum type="alphaUcPeriod"/>
            </a:pPr>
            <a:r>
              <a:rPr lang="en-US" dirty="0"/>
              <a:t>True</a:t>
            </a:r>
          </a:p>
          <a:p>
            <a:pPr marL="742950" indent="-742950">
              <a:buFont typeface="+mj-lt"/>
              <a:buAutoNum type="alphaUcPeriod"/>
            </a:pPr>
            <a:r>
              <a:rPr lang="en-US" dirty="0"/>
              <a:t>False</a:t>
            </a:r>
          </a:p>
          <a:p>
            <a:pPr marL="0" indent="0">
              <a:buNone/>
            </a:pPr>
            <a:r>
              <a:rPr lang="en-US" dirty="0"/>
              <a:t>False</a:t>
            </a:r>
          </a:p>
        </p:txBody>
      </p:sp>
    </p:spTree>
    <p:extLst>
      <p:ext uri="{BB962C8B-B14F-4D97-AF65-F5344CB8AC3E}">
        <p14:creationId xmlns:p14="http://schemas.microsoft.com/office/powerpoint/2010/main" val="34119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dirty="0"/>
              <a:t>Assessment: Optical media</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a:bodyPr>
          <a:lstStyle/>
          <a:p>
            <a:pPr marL="0" indent="0">
              <a:buNone/>
            </a:pPr>
            <a:r>
              <a:rPr lang="en-US" dirty="0"/>
              <a:t>While the optical cables in the closet are outwardly identical, some have green connectors, and some have blue. Which is likely true? Choose the best response.</a:t>
            </a:r>
          </a:p>
          <a:p>
            <a:pPr marL="742950" indent="-742950">
              <a:buFont typeface="+mj-lt"/>
              <a:buAutoNum type="alphaUcPeriod"/>
            </a:pPr>
            <a:r>
              <a:rPr lang="en-US" dirty="0"/>
              <a:t>Blue is APC, and green is UPC</a:t>
            </a:r>
          </a:p>
          <a:p>
            <a:pPr marL="742950" indent="-742950">
              <a:buFont typeface="+mj-lt"/>
              <a:buAutoNum type="alphaUcPeriod"/>
            </a:pPr>
            <a:r>
              <a:rPr lang="en-US" dirty="0"/>
              <a:t>Blue is MMF, and green is SMF</a:t>
            </a:r>
          </a:p>
          <a:p>
            <a:pPr marL="742950" indent="-742950">
              <a:buFont typeface="+mj-lt"/>
              <a:buAutoNum type="alphaUcPeriod"/>
            </a:pPr>
            <a:r>
              <a:rPr lang="en-US" dirty="0"/>
              <a:t>Blue is SMF, and green is MMF</a:t>
            </a:r>
          </a:p>
          <a:p>
            <a:pPr marL="742950" indent="-742950">
              <a:buFont typeface="+mj-lt"/>
              <a:buAutoNum type="alphaUcPeriod"/>
            </a:pPr>
            <a:r>
              <a:rPr lang="en-US" dirty="0"/>
              <a:t>Blue is UPC, and green is APC</a:t>
            </a:r>
          </a:p>
          <a:p>
            <a:pPr marL="0" indent="0">
              <a:buNone/>
            </a:pPr>
            <a:r>
              <a:rPr lang="en-US" dirty="0"/>
              <a:t>D</a:t>
            </a:r>
          </a:p>
        </p:txBody>
      </p:sp>
    </p:spTree>
    <p:extLst>
      <p:ext uri="{BB962C8B-B14F-4D97-AF65-F5344CB8AC3E}">
        <p14:creationId xmlns:p14="http://schemas.microsoft.com/office/powerpoint/2010/main" val="175493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dirty="0"/>
              <a:t>Assessment: Optical media</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fontScale="92500"/>
          </a:bodyPr>
          <a:lstStyle/>
          <a:p>
            <a:pPr marL="0" indent="0">
              <a:buNone/>
            </a:pPr>
            <a:r>
              <a:rPr lang="en-US" dirty="0"/>
              <a:t>You're setting up a new fiber-optic network using existing fiber that's been laid on your campus. You need SFP+ transceivers to plug into it, but you see there are both duplex and bidirectional transceivers available. Which should you keep in mind when planning your purchase? Choose the best response.</a:t>
            </a:r>
          </a:p>
          <a:p>
            <a:pPr marL="742950" indent="-742950">
              <a:buFont typeface="+mj-lt"/>
              <a:buAutoNum type="alphaUcPeriod"/>
            </a:pPr>
            <a:r>
              <a:rPr lang="en-US" dirty="0"/>
              <a:t>Bidirectional transceivers require fewer fibers but are more expensive. </a:t>
            </a:r>
          </a:p>
          <a:p>
            <a:pPr marL="742950" indent="-742950">
              <a:buFont typeface="+mj-lt"/>
              <a:buAutoNum type="alphaUcPeriod"/>
            </a:pPr>
            <a:r>
              <a:rPr lang="en-US" dirty="0"/>
              <a:t>Bidirectional transceivers require more fibers but give higher bandwidth.</a:t>
            </a:r>
          </a:p>
          <a:p>
            <a:pPr marL="742950" indent="-742950">
              <a:buFont typeface="+mj-lt"/>
              <a:buAutoNum type="alphaUcPeriod"/>
            </a:pPr>
            <a:r>
              <a:rPr lang="en-US" dirty="0"/>
              <a:t>Duplex transceivers require fewer fibers but are more expensive.</a:t>
            </a:r>
          </a:p>
          <a:p>
            <a:pPr marL="742950" indent="-742950">
              <a:buFont typeface="+mj-lt"/>
              <a:buAutoNum type="alphaUcPeriod"/>
            </a:pPr>
            <a:r>
              <a:rPr lang="en-US" dirty="0"/>
              <a:t>Duplex transceivers require more fibers but give higher bandwidth.</a:t>
            </a:r>
          </a:p>
          <a:p>
            <a:pPr marL="0" indent="0">
              <a:buNone/>
            </a:pPr>
            <a:r>
              <a:rPr lang="en-US" dirty="0"/>
              <a:t>A</a:t>
            </a:r>
          </a:p>
        </p:txBody>
      </p:sp>
    </p:spTree>
    <p:extLst>
      <p:ext uri="{BB962C8B-B14F-4D97-AF65-F5344CB8AC3E}">
        <p14:creationId xmlns:p14="http://schemas.microsoft.com/office/powerpoint/2010/main" val="238676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b="1" dirty="0"/>
              <a:t>Ethernet standards</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type="body" idx="1"/>
          </p:nvPr>
        </p:nvSpPr>
        <p:spPr/>
        <p:txBody>
          <a:bodyPr>
            <a:normAutofit fontScale="92500" lnSpcReduction="20000"/>
          </a:bodyPr>
          <a:lstStyle/>
          <a:p>
            <a:r>
              <a:rPr lang="en-US" dirty="0"/>
              <a:t>About common legacy Ethernet standards</a:t>
            </a:r>
          </a:p>
          <a:p>
            <a:r>
              <a:rPr lang="en-US" dirty="0"/>
              <a:t>About current Ethernet standards</a:t>
            </a:r>
          </a:p>
          <a:p>
            <a:r>
              <a:rPr lang="en-US" dirty="0"/>
              <a:t>About specialty Ethernet standards</a:t>
            </a:r>
          </a:p>
          <a:p>
            <a:r>
              <a:rPr lang="en-US" dirty="0"/>
              <a:t>How to configure advanced Ethernet features</a:t>
            </a:r>
          </a:p>
        </p:txBody>
      </p:sp>
    </p:spTree>
    <p:extLst>
      <p:ext uri="{BB962C8B-B14F-4D97-AF65-F5344CB8AC3E}">
        <p14:creationId xmlns:p14="http://schemas.microsoft.com/office/powerpoint/2010/main" val="2873612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About Ethernet varieties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1825625"/>
            <a:ext cx="4576679" cy="4935956"/>
          </a:xfrm>
        </p:spPr>
        <p:txBody>
          <a:bodyPr>
            <a:normAutofit/>
          </a:bodyPr>
          <a:lstStyle/>
          <a:p>
            <a:r>
              <a:rPr lang="en-US" dirty="0"/>
              <a:t>Both RJ-45 and SC connectors on a switch</a:t>
            </a:r>
          </a:p>
        </p:txBody>
      </p:sp>
      <p:pic>
        <p:nvPicPr>
          <p:cNvPr id="5" name="Picture 4">
            <a:extLst>
              <a:ext uri="{FF2B5EF4-FFF2-40B4-BE49-F238E27FC236}">
                <a16:creationId xmlns:a16="http://schemas.microsoft.com/office/drawing/2014/main" id="{3296BF0C-90FB-45A0-BAC7-9443C4BF97DD}"/>
              </a:ext>
            </a:extLst>
          </p:cNvPr>
          <p:cNvPicPr>
            <a:picLocks noChangeAspect="1"/>
          </p:cNvPicPr>
          <p:nvPr/>
        </p:nvPicPr>
        <p:blipFill>
          <a:blip r:embed="rId2"/>
          <a:stretch>
            <a:fillRect/>
          </a:stretch>
        </p:blipFill>
        <p:spPr>
          <a:xfrm>
            <a:off x="4483101" y="1612036"/>
            <a:ext cx="7708900" cy="5149545"/>
          </a:xfrm>
          <a:prstGeom prst="rect">
            <a:avLst/>
          </a:prstGeom>
        </p:spPr>
      </p:pic>
    </p:spTree>
    <p:extLst>
      <p:ext uri="{BB962C8B-B14F-4D97-AF65-F5344CB8AC3E}">
        <p14:creationId xmlns:p14="http://schemas.microsoft.com/office/powerpoint/2010/main" val="772867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Legacy Ethernet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An older Ethernet card with 10BASE-T and 10BASE2 connectors</a:t>
            </a:r>
          </a:p>
        </p:txBody>
      </p:sp>
      <p:pic>
        <p:nvPicPr>
          <p:cNvPr id="5" name="Picture 4">
            <a:extLst>
              <a:ext uri="{FF2B5EF4-FFF2-40B4-BE49-F238E27FC236}">
                <a16:creationId xmlns:a16="http://schemas.microsoft.com/office/drawing/2014/main" id="{426D24B9-7FE5-420C-8BCB-C8D4E7684A8D}"/>
              </a:ext>
            </a:extLst>
          </p:cNvPr>
          <p:cNvPicPr>
            <a:picLocks noChangeAspect="1"/>
          </p:cNvPicPr>
          <p:nvPr/>
        </p:nvPicPr>
        <p:blipFill>
          <a:blip r:embed="rId2"/>
          <a:stretch>
            <a:fillRect/>
          </a:stretch>
        </p:blipFill>
        <p:spPr>
          <a:xfrm>
            <a:off x="2524125" y="2377440"/>
            <a:ext cx="7143750" cy="4114800"/>
          </a:xfrm>
          <a:prstGeom prst="rect">
            <a:avLst/>
          </a:prstGeom>
        </p:spPr>
      </p:pic>
    </p:spTree>
    <p:extLst>
      <p:ext uri="{BB962C8B-B14F-4D97-AF65-F5344CB8AC3E}">
        <p14:creationId xmlns:p14="http://schemas.microsoft.com/office/powerpoint/2010/main" val="211662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Fast Ethernet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100Mbps standards were developed, collectively called Fast Ethernet</a:t>
            </a:r>
          </a:p>
          <a:p>
            <a:r>
              <a:rPr lang="en-US" dirty="0"/>
              <a:t>A Fast Ethernet switch with speed indicator lights</a:t>
            </a:r>
          </a:p>
        </p:txBody>
      </p:sp>
      <p:pic>
        <p:nvPicPr>
          <p:cNvPr id="5" name="Picture 4">
            <a:extLst>
              <a:ext uri="{FF2B5EF4-FFF2-40B4-BE49-F238E27FC236}">
                <a16:creationId xmlns:a16="http://schemas.microsoft.com/office/drawing/2014/main" id="{367C7C13-7E82-4137-BC66-ED7452B0F772}"/>
              </a:ext>
            </a:extLst>
          </p:cNvPr>
          <p:cNvPicPr>
            <a:picLocks noChangeAspect="1"/>
          </p:cNvPicPr>
          <p:nvPr/>
        </p:nvPicPr>
        <p:blipFill>
          <a:blip r:embed="rId2"/>
          <a:stretch>
            <a:fillRect/>
          </a:stretch>
        </p:blipFill>
        <p:spPr>
          <a:xfrm>
            <a:off x="4080211" y="3075774"/>
            <a:ext cx="4495351" cy="3416467"/>
          </a:xfrm>
          <a:prstGeom prst="rect">
            <a:avLst/>
          </a:prstGeom>
        </p:spPr>
      </p:pic>
    </p:spTree>
    <p:extLst>
      <p:ext uri="{BB962C8B-B14F-4D97-AF65-F5344CB8AC3E}">
        <p14:creationId xmlns:p14="http://schemas.microsoft.com/office/powerpoint/2010/main" val="1072856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Gigabit Ethernet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Starting in 1999, Gigabit Ethernet became available, and it's still the dominant standard in consumer NICs and small network hardware.</a:t>
            </a:r>
          </a:p>
          <a:p>
            <a:r>
              <a:rPr lang="en-US" dirty="0"/>
              <a:t>1000BASE-T, works at up to 100m over Cat5 or higher cable. Unlike earlier standards, it requires all four pairs; two to send, two to receive</a:t>
            </a:r>
          </a:p>
        </p:txBody>
      </p:sp>
      <p:pic>
        <p:nvPicPr>
          <p:cNvPr id="6" name="Picture 5" descr="A circuit board&#10;&#10;Description automatically generated">
            <a:extLst>
              <a:ext uri="{FF2B5EF4-FFF2-40B4-BE49-F238E27FC236}">
                <a16:creationId xmlns:a16="http://schemas.microsoft.com/office/drawing/2014/main" id="{DCA28476-B67D-4E6A-8BA0-BA3EF4B12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3667812"/>
            <a:ext cx="8978900" cy="3157269"/>
          </a:xfrm>
          <a:prstGeom prst="rect">
            <a:avLst/>
          </a:prstGeom>
        </p:spPr>
      </p:pic>
    </p:spTree>
    <p:extLst>
      <p:ext uri="{BB962C8B-B14F-4D97-AF65-F5344CB8AC3E}">
        <p14:creationId xmlns:p14="http://schemas.microsoft.com/office/powerpoint/2010/main" val="101642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10 Gigabit Ethernet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sz="3200" dirty="0"/>
              <a:t>10 Gigabit Ethernet is the fastest widely adopted standard today</a:t>
            </a:r>
          </a:p>
          <a:p>
            <a:r>
              <a:rPr lang="en-US" sz="3200" dirty="0"/>
              <a:t>The primary copper standard is 10GBASE-T, which has a 55m range over Cat6 cables, and 100m on Cat6a or higher</a:t>
            </a:r>
          </a:p>
          <a:p>
            <a:r>
              <a:rPr lang="en-US" sz="3200" dirty="0"/>
              <a:t>There is a wide range of 10 gigabit optical standards, varying by fiber type and wavelength</a:t>
            </a:r>
          </a:p>
        </p:txBody>
      </p:sp>
    </p:spTree>
    <p:extLst>
      <p:ext uri="{BB962C8B-B14F-4D97-AF65-F5344CB8AC3E}">
        <p14:creationId xmlns:p14="http://schemas.microsoft.com/office/powerpoint/2010/main" val="1609225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Specialty Ethernet standards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fontScale="92500" lnSpcReduction="10000"/>
          </a:bodyPr>
          <a:lstStyle/>
          <a:p>
            <a:r>
              <a:rPr lang="en-US" sz="3600" dirty="0"/>
              <a:t>IEEE 1905.1-2013 standard defines convergent networks carrying Ethernet traffic over multiple media types</a:t>
            </a:r>
          </a:p>
          <a:p>
            <a:endParaRPr lang="en-US" sz="3600" dirty="0"/>
          </a:p>
          <a:p>
            <a:r>
              <a:rPr lang="en-US" sz="3600" i="1" dirty="0"/>
              <a:t>Ethernet over power line</a:t>
            </a:r>
            <a:r>
              <a:rPr lang="en-US" sz="3600" dirty="0"/>
              <a:t> is available in listed speeds up to the 1 Gbps range, but in practice speeds tend to be lower</a:t>
            </a:r>
          </a:p>
          <a:p>
            <a:endParaRPr lang="en-US" sz="3600" dirty="0"/>
          </a:p>
          <a:p>
            <a:r>
              <a:rPr lang="en-US" sz="3600" dirty="0"/>
              <a:t>Carrier Ethernet is usually used by ISPs on the </a:t>
            </a:r>
            <a:r>
              <a:rPr lang="en-GB" sz="3600" dirty="0"/>
              <a:t>neighbourhood</a:t>
            </a:r>
            <a:r>
              <a:rPr lang="en-US" sz="3600" dirty="0"/>
              <a:t> or citywide level over Gigabit or faster optical links</a:t>
            </a:r>
          </a:p>
          <a:p>
            <a:endParaRPr lang="en-US" dirty="0"/>
          </a:p>
        </p:txBody>
      </p:sp>
    </p:spTree>
    <p:extLst>
      <p:ext uri="{BB962C8B-B14F-4D97-AF65-F5344CB8AC3E}">
        <p14:creationId xmlns:p14="http://schemas.microsoft.com/office/powerpoint/2010/main" val="1727946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626A-2EB4-4755-87E5-6DCD98570079}"/>
              </a:ext>
            </a:extLst>
          </p:cNvPr>
          <p:cNvSpPr>
            <a:spLocks noGrp="1"/>
          </p:cNvSpPr>
          <p:nvPr>
            <p:ph type="title"/>
          </p:nvPr>
        </p:nvSpPr>
        <p:spPr/>
        <p:txBody>
          <a:bodyPr/>
          <a:lstStyle/>
          <a:p>
            <a:r>
              <a:rPr lang="en-US" dirty="0"/>
              <a:t>Discussion: Coaxial media </a:t>
            </a:r>
          </a:p>
        </p:txBody>
      </p:sp>
      <p:grpSp>
        <p:nvGrpSpPr>
          <p:cNvPr id="4" name="Group 3">
            <a:extLst>
              <a:ext uri="{FF2B5EF4-FFF2-40B4-BE49-F238E27FC236}">
                <a16:creationId xmlns:a16="http://schemas.microsoft.com/office/drawing/2014/main" id="{53D12EDB-A93C-4611-9EAD-3D38FDE188EA}"/>
              </a:ext>
            </a:extLst>
          </p:cNvPr>
          <p:cNvGrpSpPr/>
          <p:nvPr/>
        </p:nvGrpSpPr>
        <p:grpSpPr>
          <a:xfrm>
            <a:off x="5063613" y="3234813"/>
            <a:ext cx="2408904" cy="1219200"/>
            <a:chOff x="5063613" y="3234813"/>
            <a:chExt cx="2408904" cy="1219200"/>
          </a:xfrm>
        </p:grpSpPr>
        <p:sp>
          <p:nvSpPr>
            <p:cNvPr id="5" name="Speech Bubble: Oval 4">
              <a:extLst>
                <a:ext uri="{FF2B5EF4-FFF2-40B4-BE49-F238E27FC236}">
                  <a16:creationId xmlns:a16="http://schemas.microsoft.com/office/drawing/2014/main" id="{FCF37F5E-24CF-425F-A184-0297B74D534A}"/>
                </a:ext>
              </a:extLst>
            </p:cNvPr>
            <p:cNvSpPr/>
            <p:nvPr/>
          </p:nvSpPr>
          <p:spPr>
            <a:xfrm flipH="1">
              <a:off x="5063613" y="3234813"/>
              <a:ext cx="2408904" cy="1219200"/>
            </a:xfrm>
            <a:prstGeom prst="wedgeEllipseCallout">
              <a:avLst>
                <a:gd name="adj1" fmla="val -29404"/>
                <a:gd name="adj2" fmla="val 70565"/>
              </a:avLst>
            </a:prstGeom>
            <a:solidFill>
              <a:srgbClr val="355C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3953F1F4-F817-45B7-BE73-CBE4C0E47302}"/>
                </a:ext>
              </a:extLst>
            </p:cNvPr>
            <p:cNvGrpSpPr/>
            <p:nvPr/>
          </p:nvGrpSpPr>
          <p:grpSpPr>
            <a:xfrm>
              <a:off x="5417575" y="3741175"/>
              <a:ext cx="1637071" cy="206477"/>
              <a:chOff x="2310581" y="3780504"/>
              <a:chExt cx="1637071" cy="206477"/>
            </a:xfrm>
          </p:grpSpPr>
          <p:sp>
            <p:nvSpPr>
              <p:cNvPr id="8" name="Oval 7">
                <a:extLst>
                  <a:ext uri="{FF2B5EF4-FFF2-40B4-BE49-F238E27FC236}">
                    <a16:creationId xmlns:a16="http://schemas.microsoft.com/office/drawing/2014/main" id="{B2E1CD0B-A4C6-46BB-B3F7-5B8D2CA39E98}"/>
                  </a:ext>
                </a:extLst>
              </p:cNvPr>
              <p:cNvSpPr/>
              <p:nvPr/>
            </p:nvSpPr>
            <p:spPr>
              <a:xfrm>
                <a:off x="231058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FBD64795-4A1C-42DB-8E1A-34A7FC1290DB}"/>
                  </a:ext>
                </a:extLst>
              </p:cNvPr>
              <p:cNvSpPr/>
              <p:nvPr/>
            </p:nvSpPr>
            <p:spPr>
              <a:xfrm>
                <a:off x="2787446"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019056F-8ACD-447E-9ECE-42423DD7F4A4}"/>
                  </a:ext>
                </a:extLst>
              </p:cNvPr>
              <p:cNvSpPr/>
              <p:nvPr/>
            </p:nvSpPr>
            <p:spPr>
              <a:xfrm>
                <a:off x="3264311"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DB79DB0-72AC-4F09-8986-ABAC8504A426}"/>
                  </a:ext>
                </a:extLst>
              </p:cNvPr>
              <p:cNvSpPr/>
              <p:nvPr/>
            </p:nvSpPr>
            <p:spPr>
              <a:xfrm>
                <a:off x="3741175" y="3780504"/>
                <a:ext cx="206477" cy="2064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2359062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Ethernet standards list</a:t>
            </a:r>
          </a:p>
        </p:txBody>
      </p:sp>
      <p:graphicFrame>
        <p:nvGraphicFramePr>
          <p:cNvPr id="5" name="Table 5">
            <a:extLst>
              <a:ext uri="{FF2B5EF4-FFF2-40B4-BE49-F238E27FC236}">
                <a16:creationId xmlns:a16="http://schemas.microsoft.com/office/drawing/2014/main" id="{B6E66137-EBA5-4884-82CE-C9EAD0E6F3D2}"/>
              </a:ext>
            </a:extLst>
          </p:cNvPr>
          <p:cNvGraphicFramePr>
            <a:graphicFrameLocks noGrp="1"/>
          </p:cNvGraphicFramePr>
          <p:nvPr>
            <p:ph idx="1"/>
          </p:nvPr>
        </p:nvGraphicFramePr>
        <p:xfrm>
          <a:off x="1981200" y="1279525"/>
          <a:ext cx="8458200" cy="5130800"/>
        </p:xfrm>
        <a:graphic>
          <a:graphicData uri="http://schemas.openxmlformats.org/drawingml/2006/table">
            <a:tbl>
              <a:tblPr firstRow="1" bandRow="1">
                <a:tableStyleId>{5C22544A-7EE6-4342-B048-85BDC9FD1C3A}</a:tableStyleId>
              </a:tblPr>
              <a:tblGrid>
                <a:gridCol w="1243263">
                  <a:extLst>
                    <a:ext uri="{9D8B030D-6E8A-4147-A177-3AD203B41FA5}">
                      <a16:colId xmlns:a16="http://schemas.microsoft.com/office/drawing/2014/main" val="619347178"/>
                    </a:ext>
                  </a:extLst>
                </a:gridCol>
                <a:gridCol w="930442">
                  <a:extLst>
                    <a:ext uri="{9D8B030D-6E8A-4147-A177-3AD203B41FA5}">
                      <a16:colId xmlns:a16="http://schemas.microsoft.com/office/drawing/2014/main" val="3748743199"/>
                    </a:ext>
                  </a:extLst>
                </a:gridCol>
                <a:gridCol w="1331495">
                  <a:extLst>
                    <a:ext uri="{9D8B030D-6E8A-4147-A177-3AD203B41FA5}">
                      <a16:colId xmlns:a16="http://schemas.microsoft.com/office/drawing/2014/main" val="3240842844"/>
                    </a:ext>
                  </a:extLst>
                </a:gridCol>
                <a:gridCol w="2261937">
                  <a:extLst>
                    <a:ext uri="{9D8B030D-6E8A-4147-A177-3AD203B41FA5}">
                      <a16:colId xmlns:a16="http://schemas.microsoft.com/office/drawing/2014/main" val="551008308"/>
                    </a:ext>
                  </a:extLst>
                </a:gridCol>
                <a:gridCol w="2691063">
                  <a:extLst>
                    <a:ext uri="{9D8B030D-6E8A-4147-A177-3AD203B41FA5}">
                      <a16:colId xmlns:a16="http://schemas.microsoft.com/office/drawing/2014/main" val="4127150926"/>
                    </a:ext>
                  </a:extLst>
                </a:gridCol>
              </a:tblGrid>
              <a:tr h="370840">
                <a:tc>
                  <a:txBody>
                    <a:bodyPr/>
                    <a:lstStyle/>
                    <a:p>
                      <a:pPr algn="l" rtl="0">
                        <a:spcAft>
                          <a:spcPts val="0"/>
                        </a:spcAft>
                      </a:pPr>
                      <a:r>
                        <a:rPr lang="en-US" sz="1200" dirty="0">
                          <a:effectLst/>
                        </a:rPr>
                        <a:t>Name</a:t>
                      </a:r>
                    </a:p>
                  </a:txBody>
                  <a:tcPr marL="38100" marR="38100" marT="38100" marB="38100"/>
                </a:tc>
                <a:tc>
                  <a:txBody>
                    <a:bodyPr/>
                    <a:lstStyle/>
                    <a:p>
                      <a:pPr algn="l" rtl="0">
                        <a:spcAft>
                          <a:spcPts val="0"/>
                        </a:spcAft>
                      </a:pPr>
                      <a:r>
                        <a:rPr lang="en-US" sz="1200" dirty="0">
                          <a:effectLst/>
                        </a:rPr>
                        <a:t>Speed</a:t>
                      </a:r>
                    </a:p>
                  </a:txBody>
                  <a:tcPr marL="38100" marR="38100" marT="38100" marB="38100"/>
                </a:tc>
                <a:tc>
                  <a:txBody>
                    <a:bodyPr/>
                    <a:lstStyle/>
                    <a:p>
                      <a:pPr algn="l" rtl="0">
                        <a:spcAft>
                          <a:spcPts val="0"/>
                        </a:spcAft>
                      </a:pPr>
                      <a:r>
                        <a:rPr lang="en-US" sz="1200">
                          <a:effectLst/>
                        </a:rPr>
                        <a:t>Range</a:t>
                      </a:r>
                    </a:p>
                  </a:txBody>
                  <a:tcPr marL="38100" marR="38100" marT="38100" marB="38100"/>
                </a:tc>
                <a:tc>
                  <a:txBody>
                    <a:bodyPr/>
                    <a:lstStyle/>
                    <a:p>
                      <a:pPr algn="l" rtl="0">
                        <a:spcAft>
                          <a:spcPts val="0"/>
                        </a:spcAft>
                      </a:pPr>
                      <a:r>
                        <a:rPr lang="en-US" sz="1200">
                          <a:effectLst/>
                        </a:rPr>
                        <a:t>Media type</a:t>
                      </a:r>
                    </a:p>
                  </a:txBody>
                  <a:tcPr marL="38100" marR="38100" marT="38100" marB="38100"/>
                </a:tc>
                <a:tc>
                  <a:txBody>
                    <a:bodyPr/>
                    <a:lstStyle/>
                    <a:p>
                      <a:pPr algn="l" rtl="0">
                        <a:spcAft>
                          <a:spcPts val="0"/>
                        </a:spcAft>
                      </a:pPr>
                      <a:r>
                        <a:rPr lang="en-US" sz="1200">
                          <a:effectLst/>
                        </a:rPr>
                        <a:t>Notes</a:t>
                      </a:r>
                    </a:p>
                  </a:txBody>
                  <a:tcPr marL="38100" marR="38100" marT="38100" marB="38100"/>
                </a:tc>
                <a:extLst>
                  <a:ext uri="{0D108BD9-81ED-4DB2-BD59-A6C34878D82A}">
                    <a16:rowId xmlns:a16="http://schemas.microsoft.com/office/drawing/2014/main" val="3030251361"/>
                  </a:ext>
                </a:extLst>
              </a:tr>
              <a:tr h="370840">
                <a:tc>
                  <a:txBody>
                    <a:bodyPr/>
                    <a:lstStyle/>
                    <a:p>
                      <a:pPr marL="54864" rtl="0">
                        <a:spcBef>
                          <a:spcPts val="432"/>
                        </a:spcBef>
                        <a:spcAft>
                          <a:spcPts val="288"/>
                        </a:spcAft>
                      </a:pPr>
                      <a:r>
                        <a:rPr lang="en-US" sz="1200">
                          <a:effectLst/>
                        </a:rPr>
                        <a:t>100BASE-T</a:t>
                      </a:r>
                    </a:p>
                  </a:txBody>
                  <a:tcPr marL="38100" marR="38100" marT="38100" marB="38100"/>
                </a:tc>
                <a:tc>
                  <a:txBody>
                    <a:bodyPr/>
                    <a:lstStyle/>
                    <a:p>
                      <a:pPr marL="54864" rtl="0">
                        <a:spcBef>
                          <a:spcPts val="432"/>
                        </a:spcBef>
                        <a:spcAft>
                          <a:spcPts val="288"/>
                        </a:spcAft>
                      </a:pPr>
                      <a:r>
                        <a:rPr lang="en-US" sz="1200" dirty="0">
                          <a:effectLst/>
                        </a:rPr>
                        <a:t>100 Mbps</a:t>
                      </a:r>
                    </a:p>
                  </a:txBody>
                  <a:tcPr marL="38100" marR="38100" marT="38100" marB="38100"/>
                </a:tc>
                <a:tc>
                  <a:txBody>
                    <a:bodyPr/>
                    <a:lstStyle/>
                    <a:p>
                      <a:pPr marL="54864" rtl="0">
                        <a:spcBef>
                          <a:spcPts val="432"/>
                        </a:spcBef>
                        <a:spcAft>
                          <a:spcPts val="288"/>
                        </a:spcAft>
                      </a:pPr>
                      <a:r>
                        <a:rPr lang="en-US" sz="1200" dirty="0">
                          <a:effectLst/>
                        </a:rPr>
                        <a:t>100m</a:t>
                      </a:r>
                    </a:p>
                  </a:txBody>
                  <a:tcPr marL="38100" marR="38100" marT="38100" marB="38100"/>
                </a:tc>
                <a:tc>
                  <a:txBody>
                    <a:bodyPr/>
                    <a:lstStyle/>
                    <a:p>
                      <a:pPr marL="54864" rtl="0">
                        <a:spcBef>
                          <a:spcPts val="432"/>
                        </a:spcBef>
                        <a:spcAft>
                          <a:spcPts val="288"/>
                        </a:spcAft>
                      </a:pPr>
                      <a:r>
                        <a:rPr lang="en-US" sz="1200">
                          <a:effectLst/>
                        </a:rPr>
                        <a:t>Category 5 (2 twisted pairs)</a:t>
                      </a:r>
                    </a:p>
                  </a:txBody>
                  <a:tcPr marL="38100" marR="38100" marT="38100" marB="38100"/>
                </a:tc>
                <a:tc>
                  <a:txBody>
                    <a:bodyPr/>
                    <a:lstStyle/>
                    <a:p>
                      <a:pPr marL="54864" rtl="0">
                        <a:spcBef>
                          <a:spcPts val="432"/>
                        </a:spcBef>
                        <a:spcAft>
                          <a:spcPts val="288"/>
                        </a:spcAft>
                      </a:pPr>
                      <a:r>
                        <a:rPr lang="en-US" sz="1200">
                          <a:effectLst/>
                        </a:rPr>
                        <a:t>Still a common speed in small networks.</a:t>
                      </a:r>
                    </a:p>
                  </a:txBody>
                  <a:tcPr marL="38100" marR="38100" marT="38100" marB="38100"/>
                </a:tc>
                <a:extLst>
                  <a:ext uri="{0D108BD9-81ED-4DB2-BD59-A6C34878D82A}">
                    <a16:rowId xmlns:a16="http://schemas.microsoft.com/office/drawing/2014/main" val="4031594886"/>
                  </a:ext>
                </a:extLst>
              </a:tr>
              <a:tr h="370840">
                <a:tc>
                  <a:txBody>
                    <a:bodyPr/>
                    <a:lstStyle/>
                    <a:p>
                      <a:pPr marL="54864" rtl="0">
                        <a:spcBef>
                          <a:spcPts val="432"/>
                        </a:spcBef>
                        <a:spcAft>
                          <a:spcPts val="288"/>
                        </a:spcAft>
                      </a:pPr>
                      <a:r>
                        <a:rPr lang="en-US" sz="1200">
                          <a:effectLst/>
                        </a:rPr>
                        <a:t>100BASE-FX</a:t>
                      </a:r>
                    </a:p>
                  </a:txBody>
                  <a:tcPr marL="38100" marR="38100" marT="38100" marB="38100"/>
                </a:tc>
                <a:tc>
                  <a:txBody>
                    <a:bodyPr/>
                    <a:lstStyle/>
                    <a:p>
                      <a:pPr marL="54864" rtl="0">
                        <a:spcBef>
                          <a:spcPts val="432"/>
                        </a:spcBef>
                        <a:spcAft>
                          <a:spcPts val="288"/>
                        </a:spcAft>
                      </a:pPr>
                      <a:r>
                        <a:rPr lang="en-US" sz="1200">
                          <a:effectLst/>
                        </a:rPr>
                        <a:t>100 Mbps</a:t>
                      </a:r>
                    </a:p>
                  </a:txBody>
                  <a:tcPr marL="38100" marR="38100" marT="38100" marB="38100"/>
                </a:tc>
                <a:tc>
                  <a:txBody>
                    <a:bodyPr/>
                    <a:lstStyle/>
                    <a:p>
                      <a:pPr marL="54864" rtl="0">
                        <a:spcBef>
                          <a:spcPts val="432"/>
                        </a:spcBef>
                        <a:spcAft>
                          <a:spcPts val="288"/>
                        </a:spcAft>
                      </a:pPr>
                      <a:r>
                        <a:rPr lang="en-US" sz="1200" dirty="0">
                          <a:effectLst/>
                        </a:rPr>
                        <a:t>412m (half-duplex), 2 km (full-duplex)</a:t>
                      </a:r>
                    </a:p>
                  </a:txBody>
                  <a:tcPr marL="38100" marR="38100" marT="38100" marB="38100"/>
                </a:tc>
                <a:tc>
                  <a:txBody>
                    <a:bodyPr/>
                    <a:lstStyle/>
                    <a:p>
                      <a:pPr marL="54864" rtl="0">
                        <a:spcBef>
                          <a:spcPts val="432"/>
                        </a:spcBef>
                        <a:spcAft>
                          <a:spcPts val="288"/>
                        </a:spcAft>
                      </a:pPr>
                      <a:r>
                        <a:rPr lang="en-US" sz="1200" dirty="0">
                          <a:effectLst/>
                        </a:rPr>
                        <a:t>MMF at 1300nm</a:t>
                      </a:r>
                    </a:p>
                  </a:txBody>
                  <a:tcPr marL="38100" marR="38100" marT="38100" marB="38100"/>
                </a:tc>
                <a:tc>
                  <a:txBody>
                    <a:bodyPr/>
                    <a:lstStyle/>
                    <a:p>
                      <a:pPr marL="54864" rtl="0">
                        <a:spcBef>
                          <a:spcPts val="432"/>
                        </a:spcBef>
                        <a:spcAft>
                          <a:spcPts val="288"/>
                        </a:spcAft>
                      </a:pPr>
                      <a:r>
                        <a:rPr lang="en-US" sz="1200">
                          <a:effectLst/>
                        </a:rPr>
                        <a:t>Can also be used over single mode fiber with a 10km range.</a:t>
                      </a:r>
                    </a:p>
                  </a:txBody>
                  <a:tcPr marL="38100" marR="38100" marT="38100" marB="38100"/>
                </a:tc>
                <a:extLst>
                  <a:ext uri="{0D108BD9-81ED-4DB2-BD59-A6C34878D82A}">
                    <a16:rowId xmlns:a16="http://schemas.microsoft.com/office/drawing/2014/main" val="2267945318"/>
                  </a:ext>
                </a:extLst>
              </a:tr>
              <a:tr h="370840">
                <a:tc>
                  <a:txBody>
                    <a:bodyPr/>
                    <a:lstStyle/>
                    <a:p>
                      <a:pPr marL="54864" rtl="0">
                        <a:spcBef>
                          <a:spcPts val="432"/>
                        </a:spcBef>
                        <a:spcAft>
                          <a:spcPts val="288"/>
                        </a:spcAft>
                      </a:pPr>
                      <a:r>
                        <a:rPr lang="en-US" sz="1200">
                          <a:effectLst/>
                        </a:rPr>
                        <a:t>1000BASE-T</a:t>
                      </a:r>
                    </a:p>
                  </a:txBody>
                  <a:tcPr marL="38100" marR="38100" marT="38100" marB="38100"/>
                </a:tc>
                <a:tc>
                  <a:txBody>
                    <a:bodyPr/>
                    <a:lstStyle/>
                    <a:p>
                      <a:pPr marL="54864" rtl="0">
                        <a:spcBef>
                          <a:spcPts val="432"/>
                        </a:spcBef>
                        <a:spcAft>
                          <a:spcPts val="288"/>
                        </a:spcAft>
                      </a:pPr>
                      <a:r>
                        <a:rPr lang="en-US" sz="1200">
                          <a:effectLst/>
                        </a:rPr>
                        <a:t>1 Gbps</a:t>
                      </a:r>
                    </a:p>
                  </a:txBody>
                  <a:tcPr marL="38100" marR="38100" marT="38100" marB="38100"/>
                </a:tc>
                <a:tc>
                  <a:txBody>
                    <a:bodyPr/>
                    <a:lstStyle/>
                    <a:p>
                      <a:pPr marL="54864" rtl="0">
                        <a:spcBef>
                          <a:spcPts val="432"/>
                        </a:spcBef>
                        <a:spcAft>
                          <a:spcPts val="288"/>
                        </a:spcAft>
                      </a:pPr>
                      <a:r>
                        <a:rPr lang="en-US" sz="1200">
                          <a:effectLst/>
                        </a:rPr>
                        <a:t>100m</a:t>
                      </a:r>
                    </a:p>
                  </a:txBody>
                  <a:tcPr marL="38100" marR="38100" marT="38100" marB="38100"/>
                </a:tc>
                <a:tc>
                  <a:txBody>
                    <a:bodyPr/>
                    <a:lstStyle/>
                    <a:p>
                      <a:pPr marL="54864" rtl="0">
                        <a:spcBef>
                          <a:spcPts val="432"/>
                        </a:spcBef>
                        <a:spcAft>
                          <a:spcPts val="288"/>
                        </a:spcAft>
                      </a:pPr>
                      <a:r>
                        <a:rPr lang="en-US" sz="1200" dirty="0">
                          <a:effectLst/>
                        </a:rPr>
                        <a:t>Category 5 (4 twisted pairs)</a:t>
                      </a:r>
                    </a:p>
                  </a:txBody>
                  <a:tcPr marL="38100" marR="38100" marT="38100" marB="38100"/>
                </a:tc>
                <a:tc>
                  <a:txBody>
                    <a:bodyPr/>
                    <a:lstStyle/>
                    <a:p>
                      <a:pPr marL="54864" rtl="0">
                        <a:spcBef>
                          <a:spcPts val="432"/>
                        </a:spcBef>
                        <a:spcAft>
                          <a:spcPts val="288"/>
                        </a:spcAft>
                      </a:pPr>
                      <a:r>
                        <a:rPr lang="en-US" sz="1200">
                          <a:effectLst/>
                        </a:rPr>
                        <a:t>Often incorrectly called 1000BASE-TX.</a:t>
                      </a:r>
                    </a:p>
                  </a:txBody>
                  <a:tcPr marL="38100" marR="38100" marT="38100" marB="38100"/>
                </a:tc>
                <a:extLst>
                  <a:ext uri="{0D108BD9-81ED-4DB2-BD59-A6C34878D82A}">
                    <a16:rowId xmlns:a16="http://schemas.microsoft.com/office/drawing/2014/main" val="1704353331"/>
                  </a:ext>
                </a:extLst>
              </a:tr>
              <a:tr h="370840">
                <a:tc>
                  <a:txBody>
                    <a:bodyPr/>
                    <a:lstStyle/>
                    <a:p>
                      <a:pPr marL="54864" rtl="0">
                        <a:spcBef>
                          <a:spcPts val="432"/>
                        </a:spcBef>
                        <a:spcAft>
                          <a:spcPts val="288"/>
                        </a:spcAft>
                      </a:pPr>
                      <a:r>
                        <a:rPr lang="en-US" sz="1200">
                          <a:effectLst/>
                        </a:rPr>
                        <a:t>1000BASE-TX</a:t>
                      </a:r>
                    </a:p>
                  </a:txBody>
                  <a:tcPr marL="38100" marR="38100" marT="38100" marB="38100"/>
                </a:tc>
                <a:tc>
                  <a:txBody>
                    <a:bodyPr/>
                    <a:lstStyle/>
                    <a:p>
                      <a:pPr marL="54864" rtl="0">
                        <a:spcBef>
                          <a:spcPts val="432"/>
                        </a:spcBef>
                        <a:spcAft>
                          <a:spcPts val="288"/>
                        </a:spcAft>
                      </a:pPr>
                      <a:r>
                        <a:rPr lang="en-US" sz="1200">
                          <a:effectLst/>
                        </a:rPr>
                        <a:t>1 Gbps</a:t>
                      </a:r>
                    </a:p>
                  </a:txBody>
                  <a:tcPr marL="38100" marR="38100" marT="38100" marB="38100"/>
                </a:tc>
                <a:tc>
                  <a:txBody>
                    <a:bodyPr/>
                    <a:lstStyle/>
                    <a:p>
                      <a:pPr marL="54864" rtl="0">
                        <a:spcBef>
                          <a:spcPts val="432"/>
                        </a:spcBef>
                        <a:spcAft>
                          <a:spcPts val="288"/>
                        </a:spcAft>
                      </a:pPr>
                      <a:r>
                        <a:rPr lang="en-US" sz="1200">
                          <a:effectLst/>
                        </a:rPr>
                        <a:t>100m</a:t>
                      </a:r>
                    </a:p>
                  </a:txBody>
                  <a:tcPr marL="38100" marR="38100" marT="38100" marB="38100"/>
                </a:tc>
                <a:tc>
                  <a:txBody>
                    <a:bodyPr/>
                    <a:lstStyle/>
                    <a:p>
                      <a:pPr marL="54864" rtl="0">
                        <a:spcBef>
                          <a:spcPts val="432"/>
                        </a:spcBef>
                        <a:spcAft>
                          <a:spcPts val="288"/>
                        </a:spcAft>
                      </a:pPr>
                      <a:r>
                        <a:rPr lang="en-US" sz="1200" dirty="0">
                          <a:effectLst/>
                        </a:rPr>
                        <a:t>Category 6 (2 twisted pairs)</a:t>
                      </a:r>
                    </a:p>
                  </a:txBody>
                  <a:tcPr marL="38100" marR="38100" marT="38100" marB="38100"/>
                </a:tc>
                <a:tc>
                  <a:txBody>
                    <a:bodyPr/>
                    <a:lstStyle/>
                    <a:p>
                      <a:pPr marL="54864" rtl="0">
                        <a:spcBef>
                          <a:spcPts val="432"/>
                        </a:spcBef>
                        <a:spcAft>
                          <a:spcPts val="288"/>
                        </a:spcAft>
                      </a:pPr>
                      <a:r>
                        <a:rPr lang="en-US" sz="1200" dirty="0">
                          <a:effectLst/>
                        </a:rPr>
                        <a:t>Less common than 1000BASE-T</a:t>
                      </a:r>
                    </a:p>
                  </a:txBody>
                  <a:tcPr marL="38100" marR="38100" marT="38100" marB="38100"/>
                </a:tc>
                <a:extLst>
                  <a:ext uri="{0D108BD9-81ED-4DB2-BD59-A6C34878D82A}">
                    <a16:rowId xmlns:a16="http://schemas.microsoft.com/office/drawing/2014/main" val="1352321946"/>
                  </a:ext>
                </a:extLst>
              </a:tr>
              <a:tr h="370840">
                <a:tc>
                  <a:txBody>
                    <a:bodyPr/>
                    <a:lstStyle/>
                    <a:p>
                      <a:pPr marL="54864" rtl="0">
                        <a:spcBef>
                          <a:spcPts val="432"/>
                        </a:spcBef>
                        <a:spcAft>
                          <a:spcPts val="288"/>
                        </a:spcAft>
                      </a:pPr>
                      <a:r>
                        <a:rPr lang="en-US" sz="1200">
                          <a:effectLst/>
                        </a:rPr>
                        <a:t>1000BASE-LX</a:t>
                      </a:r>
                    </a:p>
                  </a:txBody>
                  <a:tcPr marL="38100" marR="38100" marT="38100" marB="38100"/>
                </a:tc>
                <a:tc>
                  <a:txBody>
                    <a:bodyPr/>
                    <a:lstStyle/>
                    <a:p>
                      <a:pPr marL="54864" rtl="0">
                        <a:spcBef>
                          <a:spcPts val="432"/>
                        </a:spcBef>
                        <a:spcAft>
                          <a:spcPts val="288"/>
                        </a:spcAft>
                      </a:pPr>
                      <a:r>
                        <a:rPr lang="en-US" sz="1200">
                          <a:effectLst/>
                        </a:rPr>
                        <a:t>1 Gbps</a:t>
                      </a:r>
                    </a:p>
                  </a:txBody>
                  <a:tcPr marL="38100" marR="38100" marT="38100" marB="38100"/>
                </a:tc>
                <a:tc>
                  <a:txBody>
                    <a:bodyPr/>
                    <a:lstStyle/>
                    <a:p>
                      <a:pPr marL="54864" rtl="0">
                        <a:spcBef>
                          <a:spcPts val="432"/>
                        </a:spcBef>
                        <a:spcAft>
                          <a:spcPts val="288"/>
                        </a:spcAft>
                      </a:pPr>
                      <a:r>
                        <a:rPr lang="fi-FI" sz="1200">
                          <a:effectLst/>
                        </a:rPr>
                        <a:t>500m on MMF, 5km on SMF</a:t>
                      </a:r>
                    </a:p>
                  </a:txBody>
                  <a:tcPr marL="38100" marR="38100" marT="38100" marB="38100"/>
                </a:tc>
                <a:tc>
                  <a:txBody>
                    <a:bodyPr/>
                    <a:lstStyle/>
                    <a:p>
                      <a:pPr marL="54864" rtl="0">
                        <a:spcBef>
                          <a:spcPts val="432"/>
                        </a:spcBef>
                        <a:spcAft>
                          <a:spcPts val="288"/>
                        </a:spcAft>
                      </a:pPr>
                      <a:r>
                        <a:rPr lang="en-US" sz="1200">
                          <a:effectLst/>
                        </a:rPr>
                        <a:t>MMF or SMF at 1300nm-1310nm</a:t>
                      </a:r>
                    </a:p>
                  </a:txBody>
                  <a:tcPr marL="38100" marR="38100" marT="38100" marB="38100"/>
                </a:tc>
                <a:tc>
                  <a:txBody>
                    <a:bodyPr/>
                    <a:lstStyle/>
                    <a:p>
                      <a:pPr marL="54864" rtl="0">
                        <a:spcBef>
                          <a:spcPts val="432"/>
                        </a:spcBef>
                        <a:spcAft>
                          <a:spcPts val="288"/>
                        </a:spcAft>
                      </a:pPr>
                      <a:r>
                        <a:rPr lang="en-US" sz="1200" dirty="0">
                          <a:effectLst/>
                        </a:rPr>
                        <a:t>Can be used on both fiber types.</a:t>
                      </a:r>
                    </a:p>
                  </a:txBody>
                  <a:tcPr marL="38100" marR="38100" marT="38100" marB="38100"/>
                </a:tc>
                <a:extLst>
                  <a:ext uri="{0D108BD9-81ED-4DB2-BD59-A6C34878D82A}">
                    <a16:rowId xmlns:a16="http://schemas.microsoft.com/office/drawing/2014/main" val="3856294977"/>
                  </a:ext>
                </a:extLst>
              </a:tr>
              <a:tr h="370840">
                <a:tc>
                  <a:txBody>
                    <a:bodyPr/>
                    <a:lstStyle/>
                    <a:p>
                      <a:pPr marL="54864" rtl="0">
                        <a:spcBef>
                          <a:spcPts val="432"/>
                        </a:spcBef>
                        <a:spcAft>
                          <a:spcPts val="288"/>
                        </a:spcAft>
                      </a:pPr>
                      <a:r>
                        <a:rPr lang="en-US" sz="1200">
                          <a:effectLst/>
                        </a:rPr>
                        <a:t>1000BASE-LX10</a:t>
                      </a:r>
                    </a:p>
                  </a:txBody>
                  <a:tcPr marL="38100" marR="38100" marT="38100" marB="38100"/>
                </a:tc>
                <a:tc>
                  <a:txBody>
                    <a:bodyPr/>
                    <a:lstStyle/>
                    <a:p>
                      <a:pPr marL="54864" rtl="0">
                        <a:spcBef>
                          <a:spcPts val="432"/>
                        </a:spcBef>
                        <a:spcAft>
                          <a:spcPts val="288"/>
                        </a:spcAft>
                      </a:pPr>
                      <a:r>
                        <a:rPr lang="en-US" sz="1200">
                          <a:effectLst/>
                        </a:rPr>
                        <a:t>1 Gbps</a:t>
                      </a:r>
                    </a:p>
                  </a:txBody>
                  <a:tcPr marL="38100" marR="38100" marT="38100" marB="38100"/>
                </a:tc>
                <a:tc>
                  <a:txBody>
                    <a:bodyPr/>
                    <a:lstStyle/>
                    <a:p>
                      <a:pPr marL="54864" rtl="0">
                        <a:spcBef>
                          <a:spcPts val="432"/>
                        </a:spcBef>
                        <a:spcAft>
                          <a:spcPts val="288"/>
                        </a:spcAft>
                      </a:pPr>
                      <a:r>
                        <a:rPr lang="en-US" sz="1200">
                          <a:effectLst/>
                        </a:rPr>
                        <a:t>10km</a:t>
                      </a:r>
                    </a:p>
                  </a:txBody>
                  <a:tcPr marL="38100" marR="38100" marT="38100" marB="38100"/>
                </a:tc>
                <a:tc>
                  <a:txBody>
                    <a:bodyPr/>
                    <a:lstStyle/>
                    <a:p>
                      <a:pPr marL="54864" rtl="0">
                        <a:spcBef>
                          <a:spcPts val="432"/>
                        </a:spcBef>
                        <a:spcAft>
                          <a:spcPts val="288"/>
                        </a:spcAft>
                      </a:pPr>
                      <a:r>
                        <a:rPr lang="en-US" sz="1200">
                          <a:effectLst/>
                        </a:rPr>
                        <a:t>SMF at 1310nm</a:t>
                      </a:r>
                    </a:p>
                  </a:txBody>
                  <a:tcPr marL="38100" marR="38100" marT="38100" marB="38100"/>
                </a:tc>
                <a:tc>
                  <a:txBody>
                    <a:bodyPr/>
                    <a:lstStyle/>
                    <a:p>
                      <a:pPr marL="54864" rtl="0">
                        <a:spcBef>
                          <a:spcPts val="432"/>
                        </a:spcBef>
                        <a:spcAft>
                          <a:spcPts val="288"/>
                        </a:spcAft>
                      </a:pPr>
                      <a:r>
                        <a:rPr lang="en-US" sz="1200" dirty="0">
                          <a:effectLst/>
                        </a:rPr>
                        <a:t>Similar to -LX, but uses higher quality optics.</a:t>
                      </a:r>
                    </a:p>
                  </a:txBody>
                  <a:tcPr marL="38100" marR="38100" marT="38100" marB="38100"/>
                </a:tc>
                <a:extLst>
                  <a:ext uri="{0D108BD9-81ED-4DB2-BD59-A6C34878D82A}">
                    <a16:rowId xmlns:a16="http://schemas.microsoft.com/office/drawing/2014/main" val="783619960"/>
                  </a:ext>
                </a:extLst>
              </a:tr>
              <a:tr h="370840">
                <a:tc>
                  <a:txBody>
                    <a:bodyPr/>
                    <a:lstStyle/>
                    <a:p>
                      <a:pPr marL="54864" rtl="0">
                        <a:spcBef>
                          <a:spcPts val="432"/>
                        </a:spcBef>
                        <a:spcAft>
                          <a:spcPts val="288"/>
                        </a:spcAft>
                      </a:pPr>
                      <a:r>
                        <a:rPr lang="en-US" sz="1200">
                          <a:effectLst/>
                        </a:rPr>
                        <a:t>1000BASE-SX</a:t>
                      </a:r>
                    </a:p>
                  </a:txBody>
                  <a:tcPr marL="38100" marR="38100" marT="38100" marB="38100"/>
                </a:tc>
                <a:tc>
                  <a:txBody>
                    <a:bodyPr/>
                    <a:lstStyle/>
                    <a:p>
                      <a:pPr marL="54864" rtl="0">
                        <a:spcBef>
                          <a:spcPts val="432"/>
                        </a:spcBef>
                        <a:spcAft>
                          <a:spcPts val="288"/>
                        </a:spcAft>
                      </a:pPr>
                      <a:r>
                        <a:rPr lang="en-US" sz="1200">
                          <a:effectLst/>
                        </a:rPr>
                        <a:t>1 Gbps</a:t>
                      </a:r>
                    </a:p>
                  </a:txBody>
                  <a:tcPr marL="38100" marR="38100" marT="38100" marB="38100"/>
                </a:tc>
                <a:tc>
                  <a:txBody>
                    <a:bodyPr/>
                    <a:lstStyle/>
                    <a:p>
                      <a:pPr marL="54864" rtl="0">
                        <a:spcBef>
                          <a:spcPts val="432"/>
                        </a:spcBef>
                        <a:spcAft>
                          <a:spcPts val="288"/>
                        </a:spcAft>
                      </a:pPr>
                      <a:r>
                        <a:rPr lang="en-US" sz="1200">
                          <a:effectLst/>
                        </a:rPr>
                        <a:t>550m</a:t>
                      </a:r>
                    </a:p>
                  </a:txBody>
                  <a:tcPr marL="38100" marR="38100" marT="38100" marB="38100"/>
                </a:tc>
                <a:tc>
                  <a:txBody>
                    <a:bodyPr/>
                    <a:lstStyle/>
                    <a:p>
                      <a:pPr marL="54864" rtl="0">
                        <a:spcBef>
                          <a:spcPts val="432"/>
                        </a:spcBef>
                        <a:spcAft>
                          <a:spcPts val="288"/>
                        </a:spcAft>
                      </a:pPr>
                      <a:r>
                        <a:rPr lang="en-US" sz="1200">
                          <a:effectLst/>
                        </a:rPr>
                        <a:t>MMF at 850nm</a:t>
                      </a:r>
                    </a:p>
                  </a:txBody>
                  <a:tcPr marL="38100" marR="38100" marT="38100" marB="38100"/>
                </a:tc>
                <a:tc>
                  <a:txBody>
                    <a:bodyPr/>
                    <a:lstStyle/>
                    <a:p>
                      <a:pPr marL="54864" rtl="0">
                        <a:spcBef>
                          <a:spcPts val="432"/>
                        </a:spcBef>
                        <a:spcAft>
                          <a:spcPts val="288"/>
                        </a:spcAft>
                      </a:pPr>
                      <a:r>
                        <a:rPr lang="en-US" sz="1200" dirty="0">
                          <a:effectLst/>
                        </a:rPr>
                        <a:t>Range varies depending on specific cable grade.</a:t>
                      </a:r>
                    </a:p>
                  </a:txBody>
                  <a:tcPr marL="38100" marR="38100" marT="38100" marB="38100"/>
                </a:tc>
                <a:extLst>
                  <a:ext uri="{0D108BD9-81ED-4DB2-BD59-A6C34878D82A}">
                    <a16:rowId xmlns:a16="http://schemas.microsoft.com/office/drawing/2014/main" val="1315683621"/>
                  </a:ext>
                </a:extLst>
              </a:tr>
              <a:tr h="370840">
                <a:tc>
                  <a:txBody>
                    <a:bodyPr/>
                    <a:lstStyle/>
                    <a:p>
                      <a:pPr marL="54864" rtl="0">
                        <a:spcBef>
                          <a:spcPts val="432"/>
                        </a:spcBef>
                        <a:spcAft>
                          <a:spcPts val="288"/>
                        </a:spcAft>
                      </a:pPr>
                      <a:r>
                        <a:rPr lang="en-US" sz="1200">
                          <a:effectLst/>
                        </a:rPr>
                        <a:t>10GBASE-T</a:t>
                      </a:r>
                    </a:p>
                  </a:txBody>
                  <a:tcPr marL="38100" marR="38100" marT="38100" marB="38100"/>
                </a:tc>
                <a:tc>
                  <a:txBody>
                    <a:bodyPr/>
                    <a:lstStyle/>
                    <a:p>
                      <a:pPr marL="54864" rtl="0">
                        <a:spcBef>
                          <a:spcPts val="432"/>
                        </a:spcBef>
                        <a:spcAft>
                          <a:spcPts val="288"/>
                        </a:spcAft>
                      </a:pPr>
                      <a:r>
                        <a:rPr lang="en-US" sz="1200">
                          <a:effectLst/>
                        </a:rPr>
                        <a:t>10 Gbps</a:t>
                      </a:r>
                    </a:p>
                  </a:txBody>
                  <a:tcPr marL="38100" marR="38100" marT="38100" marB="38100"/>
                </a:tc>
                <a:tc>
                  <a:txBody>
                    <a:bodyPr/>
                    <a:lstStyle/>
                    <a:p>
                      <a:pPr marL="54864" rtl="0">
                        <a:spcBef>
                          <a:spcPts val="432"/>
                        </a:spcBef>
                        <a:spcAft>
                          <a:spcPts val="288"/>
                        </a:spcAft>
                      </a:pPr>
                      <a:r>
                        <a:rPr lang="en-US" sz="1200">
                          <a:effectLst/>
                        </a:rPr>
                        <a:t>55m (Cat6), 100m (Cat6a) </a:t>
                      </a:r>
                    </a:p>
                  </a:txBody>
                  <a:tcPr marL="38100" marR="38100" marT="38100" marB="38100"/>
                </a:tc>
                <a:tc>
                  <a:txBody>
                    <a:bodyPr/>
                    <a:lstStyle/>
                    <a:p>
                      <a:pPr marL="54864" rtl="0">
                        <a:spcBef>
                          <a:spcPts val="432"/>
                        </a:spcBef>
                        <a:spcAft>
                          <a:spcPts val="288"/>
                        </a:spcAft>
                      </a:pPr>
                      <a:r>
                        <a:rPr lang="en-US" sz="1200">
                          <a:effectLst/>
                        </a:rPr>
                        <a:t>Category 6/6A (4 twisted pairs)</a:t>
                      </a:r>
                    </a:p>
                  </a:txBody>
                  <a:tcPr marL="38100" marR="38100" marT="38100" marB="38100"/>
                </a:tc>
                <a:tc>
                  <a:txBody>
                    <a:bodyPr/>
                    <a:lstStyle/>
                    <a:p>
                      <a:pPr marL="54864" rtl="0">
                        <a:spcBef>
                          <a:spcPts val="432"/>
                        </a:spcBef>
                        <a:spcAft>
                          <a:spcPts val="288"/>
                        </a:spcAft>
                      </a:pPr>
                      <a:r>
                        <a:rPr lang="en-US" sz="1200" dirty="0">
                          <a:effectLst/>
                        </a:rPr>
                        <a:t>10 Gigabit standards no longer support half-duplex operation.</a:t>
                      </a:r>
                    </a:p>
                  </a:txBody>
                  <a:tcPr marL="38100" marR="38100" marT="38100" marB="38100"/>
                </a:tc>
                <a:extLst>
                  <a:ext uri="{0D108BD9-81ED-4DB2-BD59-A6C34878D82A}">
                    <a16:rowId xmlns:a16="http://schemas.microsoft.com/office/drawing/2014/main" val="3150641300"/>
                  </a:ext>
                </a:extLst>
              </a:tr>
              <a:tr h="370840">
                <a:tc>
                  <a:txBody>
                    <a:bodyPr/>
                    <a:lstStyle/>
                    <a:p>
                      <a:pPr marL="54864" rtl="0">
                        <a:spcBef>
                          <a:spcPts val="432"/>
                        </a:spcBef>
                        <a:spcAft>
                          <a:spcPts val="288"/>
                        </a:spcAft>
                      </a:pPr>
                      <a:r>
                        <a:rPr lang="en-US" sz="1200">
                          <a:effectLst/>
                        </a:rPr>
                        <a:t>10GBASE-SR</a:t>
                      </a:r>
                    </a:p>
                  </a:txBody>
                  <a:tcPr marL="38100" marR="38100" marT="38100" marB="38100"/>
                </a:tc>
                <a:tc>
                  <a:txBody>
                    <a:bodyPr/>
                    <a:lstStyle/>
                    <a:p>
                      <a:pPr marL="54864" rtl="0">
                        <a:spcBef>
                          <a:spcPts val="432"/>
                        </a:spcBef>
                        <a:spcAft>
                          <a:spcPts val="288"/>
                        </a:spcAft>
                      </a:pPr>
                      <a:r>
                        <a:rPr lang="en-US" sz="1200">
                          <a:effectLst/>
                        </a:rPr>
                        <a:t>10 Gbps</a:t>
                      </a:r>
                    </a:p>
                  </a:txBody>
                  <a:tcPr marL="38100" marR="38100" marT="38100" marB="38100"/>
                </a:tc>
                <a:tc>
                  <a:txBody>
                    <a:bodyPr/>
                    <a:lstStyle/>
                    <a:p>
                      <a:pPr marL="54864" rtl="0">
                        <a:spcBef>
                          <a:spcPts val="432"/>
                        </a:spcBef>
                        <a:spcAft>
                          <a:spcPts val="288"/>
                        </a:spcAft>
                      </a:pPr>
                      <a:r>
                        <a:rPr lang="en-US" sz="1200">
                          <a:effectLst/>
                        </a:rPr>
                        <a:t>33m - 400m</a:t>
                      </a:r>
                    </a:p>
                  </a:txBody>
                  <a:tcPr marL="38100" marR="38100" marT="38100" marB="38100"/>
                </a:tc>
                <a:tc>
                  <a:txBody>
                    <a:bodyPr/>
                    <a:lstStyle/>
                    <a:p>
                      <a:pPr marL="54864" rtl="0">
                        <a:spcBef>
                          <a:spcPts val="432"/>
                        </a:spcBef>
                        <a:spcAft>
                          <a:spcPts val="288"/>
                        </a:spcAft>
                      </a:pPr>
                      <a:r>
                        <a:rPr lang="en-US" sz="1200">
                          <a:effectLst/>
                        </a:rPr>
                        <a:t>MMF at 850nm</a:t>
                      </a:r>
                    </a:p>
                  </a:txBody>
                  <a:tcPr marL="38100" marR="38100" marT="38100" marB="38100"/>
                </a:tc>
                <a:tc>
                  <a:txBody>
                    <a:bodyPr/>
                    <a:lstStyle/>
                    <a:p>
                      <a:pPr marL="54864" rtl="0">
                        <a:spcBef>
                          <a:spcPts val="432"/>
                        </a:spcBef>
                        <a:spcAft>
                          <a:spcPts val="288"/>
                        </a:spcAft>
                      </a:pPr>
                      <a:r>
                        <a:rPr lang="en-US" sz="1200" dirty="0">
                          <a:effectLst/>
                        </a:rPr>
                        <a:t>Range depends on cable grade.</a:t>
                      </a:r>
                    </a:p>
                  </a:txBody>
                  <a:tcPr marL="38100" marR="38100" marT="38100" marB="38100"/>
                </a:tc>
                <a:extLst>
                  <a:ext uri="{0D108BD9-81ED-4DB2-BD59-A6C34878D82A}">
                    <a16:rowId xmlns:a16="http://schemas.microsoft.com/office/drawing/2014/main" val="3911167801"/>
                  </a:ext>
                </a:extLst>
              </a:tr>
              <a:tr h="370840">
                <a:tc>
                  <a:txBody>
                    <a:bodyPr/>
                    <a:lstStyle/>
                    <a:p>
                      <a:pPr marL="54864" rtl="0">
                        <a:spcBef>
                          <a:spcPts val="432"/>
                        </a:spcBef>
                        <a:spcAft>
                          <a:spcPts val="288"/>
                        </a:spcAft>
                      </a:pPr>
                      <a:r>
                        <a:rPr lang="en-US" sz="1200">
                          <a:effectLst/>
                        </a:rPr>
                        <a:t>10GBASE-ER</a:t>
                      </a:r>
                    </a:p>
                  </a:txBody>
                  <a:tcPr marL="38100" marR="38100" marT="38100" marB="38100"/>
                </a:tc>
                <a:tc>
                  <a:txBody>
                    <a:bodyPr/>
                    <a:lstStyle/>
                    <a:p>
                      <a:pPr marL="54864" rtl="0">
                        <a:spcBef>
                          <a:spcPts val="432"/>
                        </a:spcBef>
                        <a:spcAft>
                          <a:spcPts val="288"/>
                        </a:spcAft>
                      </a:pPr>
                      <a:r>
                        <a:rPr lang="en-US" sz="1200">
                          <a:effectLst/>
                        </a:rPr>
                        <a:t>10 Gbps</a:t>
                      </a:r>
                    </a:p>
                  </a:txBody>
                  <a:tcPr marL="38100" marR="38100" marT="38100" marB="38100"/>
                </a:tc>
                <a:tc>
                  <a:txBody>
                    <a:bodyPr/>
                    <a:lstStyle/>
                    <a:p>
                      <a:pPr marL="54864" rtl="0">
                        <a:spcBef>
                          <a:spcPts val="432"/>
                        </a:spcBef>
                        <a:spcAft>
                          <a:spcPts val="288"/>
                        </a:spcAft>
                      </a:pPr>
                      <a:r>
                        <a:rPr lang="en-US" sz="1200">
                          <a:effectLst/>
                        </a:rPr>
                        <a:t>40km</a:t>
                      </a:r>
                    </a:p>
                  </a:txBody>
                  <a:tcPr marL="38100" marR="38100" marT="38100" marB="38100"/>
                </a:tc>
                <a:tc>
                  <a:txBody>
                    <a:bodyPr/>
                    <a:lstStyle/>
                    <a:p>
                      <a:pPr marL="54864" rtl="0">
                        <a:spcBef>
                          <a:spcPts val="432"/>
                        </a:spcBef>
                        <a:spcAft>
                          <a:spcPts val="288"/>
                        </a:spcAft>
                      </a:pPr>
                      <a:r>
                        <a:rPr lang="en-US" sz="1200">
                          <a:effectLst/>
                        </a:rPr>
                        <a:t>SMF at 1550nm</a:t>
                      </a:r>
                    </a:p>
                  </a:txBody>
                  <a:tcPr marL="38100" marR="38100" marT="38100" marB="38100"/>
                </a:tc>
                <a:tc>
                  <a:txBody>
                    <a:bodyPr/>
                    <a:lstStyle/>
                    <a:p>
                      <a:pPr marL="54864" rtl="0">
                        <a:spcBef>
                          <a:spcPts val="432"/>
                        </a:spcBef>
                        <a:spcAft>
                          <a:spcPts val="288"/>
                        </a:spcAft>
                      </a:pPr>
                      <a:r>
                        <a:rPr lang="en-US" sz="1200" dirty="0">
                          <a:effectLst/>
                        </a:rPr>
                        <a:t/>
                      </a:r>
                      <a:br>
                        <a:rPr lang="en-US" sz="1200" dirty="0">
                          <a:effectLst/>
                        </a:rPr>
                      </a:br>
                      <a:endParaRPr lang="en-US" sz="1200" dirty="0">
                        <a:effectLst/>
                      </a:endParaRPr>
                    </a:p>
                  </a:txBody>
                  <a:tcPr marL="38100" marR="38100" marT="38100" marB="38100"/>
                </a:tc>
                <a:extLst>
                  <a:ext uri="{0D108BD9-81ED-4DB2-BD59-A6C34878D82A}">
                    <a16:rowId xmlns:a16="http://schemas.microsoft.com/office/drawing/2014/main" val="2712309128"/>
                  </a:ext>
                </a:extLst>
              </a:tr>
              <a:tr h="370840">
                <a:tc>
                  <a:txBody>
                    <a:bodyPr/>
                    <a:lstStyle/>
                    <a:p>
                      <a:pPr marL="54864" rtl="0">
                        <a:spcBef>
                          <a:spcPts val="432"/>
                        </a:spcBef>
                        <a:spcAft>
                          <a:spcPts val="288"/>
                        </a:spcAft>
                      </a:pPr>
                      <a:r>
                        <a:rPr lang="en-US" sz="1200">
                          <a:effectLst/>
                        </a:rPr>
                        <a:t>10GBASE-SW</a:t>
                      </a:r>
                    </a:p>
                  </a:txBody>
                  <a:tcPr marL="38100" marR="38100" marT="38100" marB="38100"/>
                </a:tc>
                <a:tc>
                  <a:txBody>
                    <a:bodyPr/>
                    <a:lstStyle/>
                    <a:p>
                      <a:pPr marL="54864" rtl="0">
                        <a:spcBef>
                          <a:spcPts val="432"/>
                        </a:spcBef>
                        <a:spcAft>
                          <a:spcPts val="288"/>
                        </a:spcAft>
                      </a:pPr>
                      <a:r>
                        <a:rPr lang="en-US" sz="1200">
                          <a:effectLst/>
                        </a:rPr>
                        <a:t>10 Gbps</a:t>
                      </a:r>
                    </a:p>
                  </a:txBody>
                  <a:tcPr marL="38100" marR="38100" marT="38100" marB="38100"/>
                </a:tc>
                <a:tc>
                  <a:txBody>
                    <a:bodyPr/>
                    <a:lstStyle/>
                    <a:p>
                      <a:pPr marL="54864" rtl="0">
                        <a:spcBef>
                          <a:spcPts val="432"/>
                        </a:spcBef>
                        <a:spcAft>
                          <a:spcPts val="288"/>
                        </a:spcAft>
                      </a:pPr>
                      <a:r>
                        <a:rPr lang="en-US" sz="1200">
                          <a:effectLst/>
                        </a:rPr>
                        <a:t>33m - 400m</a:t>
                      </a:r>
                    </a:p>
                  </a:txBody>
                  <a:tcPr marL="38100" marR="38100" marT="38100" marB="38100"/>
                </a:tc>
                <a:tc>
                  <a:txBody>
                    <a:bodyPr/>
                    <a:lstStyle/>
                    <a:p>
                      <a:pPr marL="54864" rtl="0">
                        <a:spcBef>
                          <a:spcPts val="432"/>
                        </a:spcBef>
                        <a:spcAft>
                          <a:spcPts val="288"/>
                        </a:spcAft>
                      </a:pPr>
                      <a:r>
                        <a:rPr lang="en-US" sz="1200">
                          <a:effectLst/>
                        </a:rPr>
                        <a:t>MMF at 850nm</a:t>
                      </a:r>
                    </a:p>
                  </a:txBody>
                  <a:tcPr marL="38100" marR="38100" marT="38100" marB="38100"/>
                </a:tc>
                <a:tc>
                  <a:txBody>
                    <a:bodyPr/>
                    <a:lstStyle/>
                    <a:p>
                      <a:pPr marL="54864" rtl="0">
                        <a:spcBef>
                          <a:spcPts val="432"/>
                        </a:spcBef>
                        <a:spcAft>
                          <a:spcPts val="288"/>
                        </a:spcAft>
                      </a:pPr>
                      <a:r>
                        <a:rPr lang="en-US" sz="1200" dirty="0">
                          <a:effectLst/>
                        </a:rPr>
                        <a:t>Used for transmission on SONET WAN equipment.</a:t>
                      </a:r>
                    </a:p>
                  </a:txBody>
                  <a:tcPr marL="38100" marR="38100" marT="38100" marB="38100"/>
                </a:tc>
                <a:extLst>
                  <a:ext uri="{0D108BD9-81ED-4DB2-BD59-A6C34878D82A}">
                    <a16:rowId xmlns:a16="http://schemas.microsoft.com/office/drawing/2014/main" val="1249498200"/>
                  </a:ext>
                </a:extLst>
              </a:tr>
            </a:tbl>
          </a:graphicData>
        </a:graphic>
      </p:graphicFrame>
      <p:sp>
        <p:nvSpPr>
          <p:cNvPr id="4" name="Footer Placeholder 3">
            <a:extLst>
              <a:ext uri="{FF2B5EF4-FFF2-40B4-BE49-F238E27FC236}">
                <a16:creationId xmlns:a16="http://schemas.microsoft.com/office/drawing/2014/main" id="{97401752-C8B0-415E-9FDE-517A5CB1A0BA}"/>
              </a:ext>
            </a:extLst>
          </p:cNvPr>
          <p:cNvSpPr>
            <a:spLocks noGrp="1"/>
          </p:cNvSpPr>
          <p:nvPr>
            <p:ph type="ftr" sz="quarter" idx="4294967295"/>
          </p:nvPr>
        </p:nvSpPr>
        <p:spPr>
          <a:xfrm>
            <a:off x="6408964" y="6675120"/>
            <a:ext cx="2735036" cy="18288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b="0" kern="1200" cap="none" baseline="0">
                <a:solidFill>
                  <a:schemeClr val="tx1">
                    <a:tint val="75000"/>
                  </a:schemeClr>
                </a:solidFill>
                <a:latin typeface="+mj-lt"/>
                <a:ea typeface="+mn-ea"/>
                <a:cs typeface="+mn-cs"/>
              </a:defRPr>
            </a:lvl1pPr>
            <a:lvl2pPr marL="457200" algn="l" rtl="0" eaLnBrk="0" fontAlgn="base" hangingPunct="0">
              <a:spcBef>
                <a:spcPct val="0"/>
              </a:spcBef>
              <a:spcAft>
                <a:spcPct val="0"/>
              </a:spcAft>
              <a:defRPr sz="2400" b="1" kern="1200">
                <a:solidFill>
                  <a:schemeClr val="tx1"/>
                </a:solidFill>
                <a:latin typeface="Arial" charset="0"/>
                <a:ea typeface="+mn-ea"/>
                <a:cs typeface="+mn-cs"/>
              </a:defRPr>
            </a:lvl2pPr>
            <a:lvl3pPr marL="914400" algn="l" rtl="0" eaLnBrk="0" fontAlgn="base" hangingPunct="0">
              <a:spcBef>
                <a:spcPct val="0"/>
              </a:spcBef>
              <a:spcAft>
                <a:spcPct val="0"/>
              </a:spcAft>
              <a:defRPr sz="2400" b="1" kern="1200">
                <a:solidFill>
                  <a:schemeClr val="tx1"/>
                </a:solidFill>
                <a:latin typeface="Arial" charset="0"/>
                <a:ea typeface="+mn-ea"/>
                <a:cs typeface="+mn-cs"/>
              </a:defRPr>
            </a:lvl3pPr>
            <a:lvl4pPr marL="1371600" algn="l" rtl="0" eaLnBrk="0" fontAlgn="base" hangingPunct="0">
              <a:spcBef>
                <a:spcPct val="0"/>
              </a:spcBef>
              <a:spcAft>
                <a:spcPct val="0"/>
              </a:spcAft>
              <a:defRPr sz="2400" b="1" kern="1200">
                <a:solidFill>
                  <a:schemeClr val="tx1"/>
                </a:solidFill>
                <a:latin typeface="Arial" charset="0"/>
                <a:ea typeface="+mn-ea"/>
                <a:cs typeface="+mn-cs"/>
              </a:defRPr>
            </a:lvl4pPr>
            <a:lvl5pPr marL="1828800" algn="l" rtl="0" eaLnBrk="0" fontAlgn="base" hangingPunct="0">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r>
              <a:rPr lang="en-US"/>
              <a:t>Copyright © 2019 30 Bird Media LLC</a:t>
            </a:r>
            <a:endParaRPr lang="en-US" dirty="0"/>
          </a:p>
        </p:txBody>
      </p:sp>
    </p:spTree>
    <p:extLst>
      <p:ext uri="{BB962C8B-B14F-4D97-AF65-F5344CB8AC3E}">
        <p14:creationId xmlns:p14="http://schemas.microsoft.com/office/powerpoint/2010/main" val="297332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360947" y="1079818"/>
            <a:ext cx="11341769" cy="2852737"/>
          </a:xfrm>
        </p:spPr>
        <p:txBody>
          <a:bodyPr/>
          <a:lstStyle/>
          <a:p>
            <a:r>
              <a:rPr lang="en-US" dirty="0"/>
              <a:t>Advanced Ethernet options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type="body" idx="1"/>
          </p:nvPr>
        </p:nvSpPr>
        <p:spPr>
          <a:xfrm>
            <a:off x="360947" y="4005265"/>
            <a:ext cx="11341769" cy="2852736"/>
          </a:xfrm>
        </p:spPr>
        <p:txBody>
          <a:bodyPr>
            <a:normAutofit/>
          </a:bodyPr>
          <a:lstStyle/>
          <a:p>
            <a:r>
              <a:rPr lang="en-US" sz="1400" dirty="0"/>
              <a:t>Speed and duplex settings</a:t>
            </a:r>
          </a:p>
          <a:p>
            <a:r>
              <a:rPr lang="en-US" sz="1400" dirty="0"/>
              <a:t>MAC address</a:t>
            </a:r>
          </a:p>
          <a:p>
            <a:r>
              <a:rPr lang="en-US" sz="1400" dirty="0"/>
              <a:t>VLAN ID</a:t>
            </a:r>
          </a:p>
          <a:p>
            <a:r>
              <a:rPr lang="en-US" sz="1400" dirty="0"/>
              <a:t>QoS tagging</a:t>
            </a:r>
          </a:p>
          <a:p>
            <a:r>
              <a:rPr lang="en-US" sz="1400" dirty="0"/>
              <a:t>MTU</a:t>
            </a:r>
          </a:p>
          <a:p>
            <a:r>
              <a:rPr lang="en-US" sz="1400" dirty="0"/>
              <a:t>Offloading functions</a:t>
            </a:r>
          </a:p>
          <a:p>
            <a:r>
              <a:rPr lang="en-US" sz="1400" dirty="0"/>
              <a:t>Power settings</a:t>
            </a:r>
          </a:p>
          <a:p>
            <a:r>
              <a:rPr lang="en-US" sz="1400" dirty="0"/>
              <a:t>Wake-on-LAN</a:t>
            </a:r>
          </a:p>
        </p:txBody>
      </p:sp>
    </p:spTree>
    <p:extLst>
      <p:ext uri="{BB962C8B-B14F-4D97-AF65-F5344CB8AC3E}">
        <p14:creationId xmlns:p14="http://schemas.microsoft.com/office/powerpoint/2010/main" val="4028344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Configuring advanced Ethernet options</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sz="half" idx="1"/>
          </p:nvPr>
        </p:nvSpPr>
        <p:spPr/>
        <p:txBody>
          <a:bodyPr>
            <a:normAutofit/>
          </a:bodyPr>
          <a:lstStyle/>
          <a:p>
            <a:r>
              <a:rPr lang="en-US" dirty="0"/>
              <a:t>Advanced settings for a typical Gigabit Ethernet adapter in Windows 10</a:t>
            </a:r>
          </a:p>
        </p:txBody>
      </p:sp>
      <p:pic>
        <p:nvPicPr>
          <p:cNvPr id="8" name="Picture 7">
            <a:extLst>
              <a:ext uri="{FF2B5EF4-FFF2-40B4-BE49-F238E27FC236}">
                <a16:creationId xmlns:a16="http://schemas.microsoft.com/office/drawing/2014/main" id="{C48920FB-D24F-4E24-9D7F-BB024989B7F6}"/>
              </a:ext>
            </a:extLst>
          </p:cNvPr>
          <p:cNvPicPr>
            <a:picLocks noChangeAspect="1"/>
          </p:cNvPicPr>
          <p:nvPr/>
        </p:nvPicPr>
        <p:blipFill>
          <a:blip r:embed="rId2"/>
          <a:stretch>
            <a:fillRect/>
          </a:stretch>
        </p:blipFill>
        <p:spPr>
          <a:xfrm>
            <a:off x="6959600" y="1455102"/>
            <a:ext cx="4749800" cy="5402898"/>
          </a:xfrm>
          <a:prstGeom prst="rect">
            <a:avLst/>
          </a:prstGeom>
        </p:spPr>
      </p:pic>
    </p:spTree>
    <p:extLst>
      <p:ext uri="{BB962C8B-B14F-4D97-AF65-F5344CB8AC3E}">
        <p14:creationId xmlns:p14="http://schemas.microsoft.com/office/powerpoint/2010/main" val="2762149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3345-4C30-49BB-B4E0-B7FE59767AB4}"/>
              </a:ext>
            </a:extLst>
          </p:cNvPr>
          <p:cNvSpPr>
            <a:spLocks noGrp="1"/>
          </p:cNvSpPr>
          <p:nvPr>
            <p:ph type="title"/>
          </p:nvPr>
        </p:nvSpPr>
        <p:spPr/>
        <p:txBody>
          <a:bodyPr/>
          <a:lstStyle/>
          <a:p>
            <a:r>
              <a:rPr lang="en-US" dirty="0"/>
              <a:t>Exercise: Viewing Ethernet options </a:t>
            </a:r>
          </a:p>
        </p:txBody>
      </p:sp>
      <p:pic>
        <p:nvPicPr>
          <p:cNvPr id="5" name="Content Placeholder 4">
            <a:extLst>
              <a:ext uri="{FF2B5EF4-FFF2-40B4-BE49-F238E27FC236}">
                <a16:creationId xmlns:a16="http://schemas.microsoft.com/office/drawing/2014/main" id="{D43C33D6-1F85-4C0E-A15A-25685F832063}"/>
              </a:ext>
            </a:extLst>
          </p:cNvPr>
          <p:cNvPicPr>
            <a:picLocks noGrp="1" noChangeAspect="1"/>
          </p:cNvPicPr>
          <p:nvPr>
            <p:ph idx="1"/>
          </p:nvPr>
        </p:nvPicPr>
        <p:blipFill>
          <a:blip r:embed="rId2"/>
          <a:stretch>
            <a:fillRect/>
          </a:stretch>
        </p:blipFill>
        <p:spPr>
          <a:xfrm>
            <a:off x="4838581" y="2560038"/>
            <a:ext cx="2743438" cy="2834886"/>
          </a:xfrm>
          <a:prstGeom prst="rect">
            <a:avLst/>
          </a:prstGeom>
        </p:spPr>
      </p:pic>
    </p:spTree>
    <p:extLst>
      <p:ext uri="{BB962C8B-B14F-4D97-AF65-F5344CB8AC3E}">
        <p14:creationId xmlns:p14="http://schemas.microsoft.com/office/powerpoint/2010/main" val="1376139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626A-2EB4-4755-87E5-6DCD98570079}"/>
              </a:ext>
            </a:extLst>
          </p:cNvPr>
          <p:cNvSpPr>
            <a:spLocks noGrp="1"/>
          </p:cNvSpPr>
          <p:nvPr>
            <p:ph type="title"/>
          </p:nvPr>
        </p:nvSpPr>
        <p:spPr/>
        <p:txBody>
          <a:bodyPr/>
          <a:lstStyle/>
          <a:p>
            <a:r>
              <a:rPr lang="en-US" dirty="0"/>
              <a:t>Assessment</a:t>
            </a:r>
          </a:p>
        </p:txBody>
      </p:sp>
      <p:sp>
        <p:nvSpPr>
          <p:cNvPr id="4" name="Content Placeholder 3">
            <a:extLst>
              <a:ext uri="{FF2B5EF4-FFF2-40B4-BE49-F238E27FC236}">
                <a16:creationId xmlns:a16="http://schemas.microsoft.com/office/drawing/2014/main" id="{1C3A8A45-04C1-40E9-9CA8-0648B85CF994}"/>
              </a:ext>
            </a:extLst>
          </p:cNvPr>
          <p:cNvSpPr>
            <a:spLocks noGrp="1"/>
          </p:cNvSpPr>
          <p:nvPr>
            <p:ph idx="1"/>
          </p:nvPr>
        </p:nvSpPr>
        <p:spPr>
          <a:xfrm>
            <a:off x="5289755" y="1825625"/>
            <a:ext cx="6613487" cy="4935956"/>
          </a:xfrm>
        </p:spPr>
        <p:txBody>
          <a:bodyPr/>
          <a:lstStyle/>
          <a:p>
            <a:r>
              <a:rPr lang="en-GB" dirty="0"/>
              <a:t>See assessment on…</a:t>
            </a:r>
          </a:p>
        </p:txBody>
      </p:sp>
      <p:grpSp>
        <p:nvGrpSpPr>
          <p:cNvPr id="13" name="Group 12">
            <a:extLst>
              <a:ext uri="{FF2B5EF4-FFF2-40B4-BE49-F238E27FC236}">
                <a16:creationId xmlns:a16="http://schemas.microsoft.com/office/drawing/2014/main" id="{5A87DA16-F10E-4E80-9EAA-8DFA9A07C761}"/>
              </a:ext>
            </a:extLst>
          </p:cNvPr>
          <p:cNvGrpSpPr/>
          <p:nvPr/>
        </p:nvGrpSpPr>
        <p:grpSpPr>
          <a:xfrm>
            <a:off x="621877" y="1897625"/>
            <a:ext cx="2986562" cy="4177426"/>
            <a:chOff x="1105009" y="665240"/>
            <a:chExt cx="3688534" cy="5244116"/>
          </a:xfrm>
        </p:grpSpPr>
        <p:sp>
          <p:nvSpPr>
            <p:cNvPr id="14" name="Freeform: Shape 13">
              <a:extLst>
                <a:ext uri="{FF2B5EF4-FFF2-40B4-BE49-F238E27FC236}">
                  <a16:creationId xmlns:a16="http://schemas.microsoft.com/office/drawing/2014/main" id="{F0764D61-5024-4A9A-ADC1-E632F83B8E3E}"/>
                </a:ext>
              </a:extLst>
            </p:cNvPr>
            <p:cNvSpPr>
              <a:spLocks/>
            </p:cNvSpPr>
            <p:nvPr/>
          </p:nvSpPr>
          <p:spPr bwMode="auto">
            <a:xfrm rot="410959" flipH="1">
              <a:off x="1522252" y="1773885"/>
              <a:ext cx="2854049" cy="4135471"/>
            </a:xfrm>
            <a:custGeom>
              <a:avLst/>
              <a:gdLst>
                <a:gd name="connsiteX0" fmla="*/ 1696267 w 2854049"/>
                <a:gd name="connsiteY0" fmla="*/ 3431657 h 4135471"/>
                <a:gd name="connsiteX1" fmla="*/ 1344360 w 2854049"/>
                <a:gd name="connsiteY1" fmla="*/ 3783564 h 4135471"/>
                <a:gd name="connsiteX2" fmla="*/ 1696267 w 2854049"/>
                <a:gd name="connsiteY2" fmla="*/ 4135471 h 4135471"/>
                <a:gd name="connsiteX3" fmla="*/ 2048174 w 2854049"/>
                <a:gd name="connsiteY3" fmla="*/ 3783564 h 4135471"/>
                <a:gd name="connsiteX4" fmla="*/ 1696267 w 2854049"/>
                <a:gd name="connsiteY4" fmla="*/ 3431657 h 4135471"/>
                <a:gd name="connsiteX5" fmla="*/ 1470680 w 2854049"/>
                <a:gd name="connsiteY5" fmla="*/ 0 h 4135471"/>
                <a:gd name="connsiteX6" fmla="*/ 1360088 w 2854049"/>
                <a:gd name="connsiteY6" fmla="*/ 9020 h 4135471"/>
                <a:gd name="connsiteX7" fmla="*/ 1082638 w 2854049"/>
                <a:gd name="connsiteY7" fmla="*/ 72152 h 4135471"/>
                <a:gd name="connsiteX8" fmla="*/ 1000179 w 2854049"/>
                <a:gd name="connsiteY8" fmla="*/ 103217 h 4135471"/>
                <a:gd name="connsiteX9" fmla="*/ 918691 w 2854049"/>
                <a:gd name="connsiteY9" fmla="*/ 138291 h 4135471"/>
                <a:gd name="connsiteX10" fmla="*/ 839141 w 2854049"/>
                <a:gd name="connsiteY10" fmla="*/ 180379 h 4135471"/>
                <a:gd name="connsiteX11" fmla="*/ 765414 w 2854049"/>
                <a:gd name="connsiteY11" fmla="*/ 227479 h 4135471"/>
                <a:gd name="connsiteX12" fmla="*/ 694595 w 2854049"/>
                <a:gd name="connsiteY12" fmla="*/ 280591 h 4135471"/>
                <a:gd name="connsiteX13" fmla="*/ 629599 w 2854049"/>
                <a:gd name="connsiteY13" fmla="*/ 338714 h 4135471"/>
                <a:gd name="connsiteX14" fmla="*/ 569452 w 2854049"/>
                <a:gd name="connsiteY14" fmla="*/ 401847 h 4135471"/>
                <a:gd name="connsiteX15" fmla="*/ 515126 w 2854049"/>
                <a:gd name="connsiteY15" fmla="*/ 470992 h 4135471"/>
                <a:gd name="connsiteX16" fmla="*/ 467591 w 2854049"/>
                <a:gd name="connsiteY16" fmla="*/ 544147 h 4135471"/>
                <a:gd name="connsiteX17" fmla="*/ 426847 w 2854049"/>
                <a:gd name="connsiteY17" fmla="*/ 622311 h 4135471"/>
                <a:gd name="connsiteX18" fmla="*/ 392893 w 2854049"/>
                <a:gd name="connsiteY18" fmla="*/ 706488 h 4135471"/>
                <a:gd name="connsiteX19" fmla="*/ 338568 w 2854049"/>
                <a:gd name="connsiteY19" fmla="*/ 937976 h 4135471"/>
                <a:gd name="connsiteX20" fmla="*/ 333717 w 2854049"/>
                <a:gd name="connsiteY20" fmla="*/ 994094 h 4135471"/>
                <a:gd name="connsiteX21" fmla="*/ 331776 w 2854049"/>
                <a:gd name="connsiteY21" fmla="*/ 1047206 h 4135471"/>
                <a:gd name="connsiteX22" fmla="*/ 333717 w 2854049"/>
                <a:gd name="connsiteY22" fmla="*/ 1096308 h 4135471"/>
                <a:gd name="connsiteX23" fmla="*/ 334686 w 2854049"/>
                <a:gd name="connsiteY23" fmla="*/ 1145413 h 4135471"/>
                <a:gd name="connsiteX24" fmla="*/ 334686 w 2854049"/>
                <a:gd name="connsiteY24" fmla="*/ 1191509 h 4135471"/>
                <a:gd name="connsiteX25" fmla="*/ 329836 w 2854049"/>
                <a:gd name="connsiteY25" fmla="*/ 1234599 h 4135471"/>
                <a:gd name="connsiteX26" fmla="*/ 315284 w 2854049"/>
                <a:gd name="connsiteY26" fmla="*/ 1278693 h 4135471"/>
                <a:gd name="connsiteX27" fmla="*/ 289092 w 2854049"/>
                <a:gd name="connsiteY27" fmla="*/ 1331805 h 4135471"/>
                <a:gd name="connsiteX28" fmla="*/ 257078 w 2854049"/>
                <a:gd name="connsiteY28" fmla="*/ 1380908 h 4135471"/>
                <a:gd name="connsiteX29" fmla="*/ 222155 w 2854049"/>
                <a:gd name="connsiteY29" fmla="*/ 1423998 h 4135471"/>
                <a:gd name="connsiteX30" fmla="*/ 185291 w 2854049"/>
                <a:gd name="connsiteY30" fmla="*/ 1468092 h 4135471"/>
                <a:gd name="connsiteX31" fmla="*/ 146487 w 2854049"/>
                <a:gd name="connsiteY31" fmla="*/ 1508176 h 4135471"/>
                <a:gd name="connsiteX32" fmla="*/ 107683 w 2854049"/>
                <a:gd name="connsiteY32" fmla="*/ 1548261 h 4135471"/>
                <a:gd name="connsiteX33" fmla="*/ 70819 w 2854049"/>
                <a:gd name="connsiteY33" fmla="*/ 1592354 h 4135471"/>
                <a:gd name="connsiteX34" fmla="*/ 58206 w 2854049"/>
                <a:gd name="connsiteY34" fmla="*/ 1604378 h 4135471"/>
                <a:gd name="connsiteX35" fmla="*/ 42684 w 2854049"/>
                <a:gd name="connsiteY35" fmla="*/ 1619410 h 4135471"/>
                <a:gd name="connsiteX36" fmla="*/ 26193 w 2854049"/>
                <a:gd name="connsiteY36" fmla="*/ 1637448 h 4135471"/>
                <a:gd name="connsiteX37" fmla="*/ 12611 w 2854049"/>
                <a:gd name="connsiteY37" fmla="*/ 1655486 h 4135471"/>
                <a:gd name="connsiteX38" fmla="*/ 3882 w 2854049"/>
                <a:gd name="connsiteY38" fmla="*/ 1677533 h 4135471"/>
                <a:gd name="connsiteX39" fmla="*/ 0 w 2854049"/>
                <a:gd name="connsiteY39" fmla="*/ 1701583 h 4135471"/>
                <a:gd name="connsiteX40" fmla="*/ 4851 w 2854049"/>
                <a:gd name="connsiteY40" fmla="*/ 1726636 h 4135471"/>
                <a:gd name="connsiteX41" fmla="*/ 17462 w 2854049"/>
                <a:gd name="connsiteY41" fmla="*/ 1750687 h 4135471"/>
                <a:gd name="connsiteX42" fmla="*/ 38806 w 2854049"/>
                <a:gd name="connsiteY42" fmla="*/ 1770728 h 4135471"/>
                <a:gd name="connsiteX43" fmla="*/ 63057 w 2854049"/>
                <a:gd name="connsiteY43" fmla="*/ 1784759 h 4135471"/>
                <a:gd name="connsiteX44" fmla="*/ 93130 w 2854049"/>
                <a:gd name="connsiteY44" fmla="*/ 1797786 h 4135471"/>
                <a:gd name="connsiteX45" fmla="*/ 125143 w 2854049"/>
                <a:gd name="connsiteY45" fmla="*/ 1808809 h 4135471"/>
                <a:gd name="connsiteX46" fmla="*/ 157158 w 2854049"/>
                <a:gd name="connsiteY46" fmla="*/ 1819833 h 4135471"/>
                <a:gd name="connsiteX47" fmla="*/ 188201 w 2854049"/>
                <a:gd name="connsiteY47" fmla="*/ 1830855 h 4135471"/>
                <a:gd name="connsiteX48" fmla="*/ 218273 w 2854049"/>
                <a:gd name="connsiteY48" fmla="*/ 1843883 h 4135471"/>
                <a:gd name="connsiteX49" fmla="*/ 245437 w 2854049"/>
                <a:gd name="connsiteY49" fmla="*/ 1857912 h 4135471"/>
                <a:gd name="connsiteX50" fmla="*/ 264839 w 2854049"/>
                <a:gd name="connsiteY50" fmla="*/ 1875951 h 4135471"/>
                <a:gd name="connsiteX51" fmla="*/ 259018 w 2854049"/>
                <a:gd name="connsiteY51" fmla="*/ 1900001 h 4135471"/>
                <a:gd name="connsiteX52" fmla="*/ 248347 w 2854049"/>
                <a:gd name="connsiteY52" fmla="*/ 1922047 h 4135471"/>
                <a:gd name="connsiteX53" fmla="*/ 237676 w 2854049"/>
                <a:gd name="connsiteY53" fmla="*/ 1945097 h 4135471"/>
                <a:gd name="connsiteX54" fmla="*/ 226035 w 2854049"/>
                <a:gd name="connsiteY54" fmla="*/ 1967142 h 4135471"/>
                <a:gd name="connsiteX55" fmla="*/ 215364 w 2854049"/>
                <a:gd name="connsiteY55" fmla="*/ 1989189 h 4135471"/>
                <a:gd name="connsiteX56" fmla="*/ 207602 w 2854049"/>
                <a:gd name="connsiteY56" fmla="*/ 2011236 h 4135471"/>
                <a:gd name="connsiteX57" fmla="*/ 204693 w 2854049"/>
                <a:gd name="connsiteY57" fmla="*/ 2031277 h 4135471"/>
                <a:gd name="connsiteX58" fmla="*/ 206633 w 2854049"/>
                <a:gd name="connsiteY58" fmla="*/ 2053324 h 4135471"/>
                <a:gd name="connsiteX59" fmla="*/ 217304 w 2854049"/>
                <a:gd name="connsiteY59" fmla="*/ 2073366 h 4135471"/>
                <a:gd name="connsiteX60" fmla="*/ 236706 w 2854049"/>
                <a:gd name="connsiteY60" fmla="*/ 2093409 h 4135471"/>
                <a:gd name="connsiteX61" fmla="*/ 264839 w 2854049"/>
                <a:gd name="connsiteY61" fmla="*/ 2113450 h 4135471"/>
                <a:gd name="connsiteX62" fmla="*/ 259018 w 2854049"/>
                <a:gd name="connsiteY62" fmla="*/ 2129483 h 4135471"/>
                <a:gd name="connsiteX63" fmla="*/ 250288 w 2854049"/>
                <a:gd name="connsiteY63" fmla="*/ 2145517 h 4135471"/>
                <a:gd name="connsiteX64" fmla="*/ 243497 w 2854049"/>
                <a:gd name="connsiteY64" fmla="*/ 2164557 h 4135471"/>
                <a:gd name="connsiteX65" fmla="*/ 241557 w 2854049"/>
                <a:gd name="connsiteY65" fmla="*/ 2184601 h 4135471"/>
                <a:gd name="connsiteX66" fmla="*/ 245437 w 2854049"/>
                <a:gd name="connsiteY66" fmla="*/ 2204642 h 4135471"/>
                <a:gd name="connsiteX67" fmla="*/ 256109 w 2854049"/>
                <a:gd name="connsiteY67" fmla="*/ 2222680 h 4135471"/>
                <a:gd name="connsiteX68" fmla="*/ 269690 w 2854049"/>
                <a:gd name="connsiteY68" fmla="*/ 2236709 h 4135471"/>
                <a:gd name="connsiteX69" fmla="*/ 287151 w 2854049"/>
                <a:gd name="connsiteY69" fmla="*/ 2249737 h 4135471"/>
                <a:gd name="connsiteX70" fmla="*/ 304613 w 2854049"/>
                <a:gd name="connsiteY70" fmla="*/ 2258756 h 4135471"/>
                <a:gd name="connsiteX71" fmla="*/ 321105 w 2854049"/>
                <a:gd name="connsiteY71" fmla="*/ 2269780 h 4135471"/>
                <a:gd name="connsiteX72" fmla="*/ 336627 w 2854049"/>
                <a:gd name="connsiteY72" fmla="*/ 2284810 h 4135471"/>
                <a:gd name="connsiteX73" fmla="*/ 345358 w 2854049"/>
                <a:gd name="connsiteY73" fmla="*/ 2300845 h 4135471"/>
                <a:gd name="connsiteX74" fmla="*/ 354089 w 2854049"/>
                <a:gd name="connsiteY74" fmla="*/ 2329906 h 4135471"/>
                <a:gd name="connsiteX75" fmla="*/ 354089 w 2854049"/>
                <a:gd name="connsiteY75" fmla="*/ 2362976 h 4135471"/>
                <a:gd name="connsiteX76" fmla="*/ 351179 w 2854049"/>
                <a:gd name="connsiteY76" fmla="*/ 2394041 h 4135471"/>
                <a:gd name="connsiteX77" fmla="*/ 343417 w 2854049"/>
                <a:gd name="connsiteY77" fmla="*/ 2426108 h 4135471"/>
                <a:gd name="connsiteX78" fmla="*/ 336627 w 2854049"/>
                <a:gd name="connsiteY78" fmla="*/ 2457173 h 4135471"/>
                <a:gd name="connsiteX79" fmla="*/ 331776 w 2854049"/>
                <a:gd name="connsiteY79" fmla="*/ 2485233 h 4135471"/>
                <a:gd name="connsiteX80" fmla="*/ 327896 w 2854049"/>
                <a:gd name="connsiteY80" fmla="*/ 2525318 h 4135471"/>
                <a:gd name="connsiteX81" fmla="*/ 331776 w 2854049"/>
                <a:gd name="connsiteY81" fmla="*/ 2561393 h 4135471"/>
                <a:gd name="connsiteX82" fmla="*/ 342447 w 2854049"/>
                <a:gd name="connsiteY82" fmla="*/ 2594464 h 4135471"/>
                <a:gd name="connsiteX83" fmla="*/ 356029 w 2854049"/>
                <a:gd name="connsiteY83" fmla="*/ 2623524 h 4135471"/>
                <a:gd name="connsiteX84" fmla="*/ 375432 w 2854049"/>
                <a:gd name="connsiteY84" fmla="*/ 2646572 h 4135471"/>
                <a:gd name="connsiteX85" fmla="*/ 400654 w 2854049"/>
                <a:gd name="connsiteY85" fmla="*/ 2668619 h 4135471"/>
                <a:gd name="connsiteX86" fmla="*/ 424906 w 2854049"/>
                <a:gd name="connsiteY86" fmla="*/ 2686657 h 4135471"/>
                <a:gd name="connsiteX87" fmla="*/ 453040 w 2854049"/>
                <a:gd name="connsiteY87" fmla="*/ 2701688 h 4135471"/>
                <a:gd name="connsiteX88" fmla="*/ 481173 w 2854049"/>
                <a:gd name="connsiteY88" fmla="*/ 2714717 h 4135471"/>
                <a:gd name="connsiteX89" fmla="*/ 509306 w 2854049"/>
                <a:gd name="connsiteY89" fmla="*/ 2721731 h 4135471"/>
                <a:gd name="connsiteX90" fmla="*/ 560721 w 2854049"/>
                <a:gd name="connsiteY90" fmla="*/ 2730751 h 4135471"/>
                <a:gd name="connsiteX91" fmla="*/ 615047 w 2854049"/>
                <a:gd name="connsiteY91" fmla="*/ 2734758 h 4135471"/>
                <a:gd name="connsiteX92" fmla="*/ 672284 w 2854049"/>
                <a:gd name="connsiteY92" fmla="*/ 2732755 h 4135471"/>
                <a:gd name="connsiteX93" fmla="*/ 728550 w 2854049"/>
                <a:gd name="connsiteY93" fmla="*/ 2726742 h 4135471"/>
                <a:gd name="connsiteX94" fmla="*/ 784816 w 2854049"/>
                <a:gd name="connsiteY94" fmla="*/ 2719726 h 4135471"/>
                <a:gd name="connsiteX95" fmla="*/ 838171 w 2854049"/>
                <a:gd name="connsiteY95" fmla="*/ 2708704 h 4135471"/>
                <a:gd name="connsiteX96" fmla="*/ 885706 w 2854049"/>
                <a:gd name="connsiteY96" fmla="*/ 2695677 h 4135471"/>
                <a:gd name="connsiteX97" fmla="*/ 927421 w 2854049"/>
                <a:gd name="connsiteY97" fmla="*/ 2681646 h 4135471"/>
                <a:gd name="connsiteX98" fmla="*/ 944882 w 2854049"/>
                <a:gd name="connsiteY98" fmla="*/ 2675633 h 4135471"/>
                <a:gd name="connsiteX99" fmla="*/ 968165 w 2854049"/>
                <a:gd name="connsiteY99" fmla="*/ 2668619 h 4135471"/>
                <a:gd name="connsiteX100" fmla="*/ 993388 w 2854049"/>
                <a:gd name="connsiteY100" fmla="*/ 2661605 h 4135471"/>
                <a:gd name="connsiteX101" fmla="*/ 1019581 w 2854049"/>
                <a:gd name="connsiteY101" fmla="*/ 2654590 h 4135471"/>
                <a:gd name="connsiteX102" fmla="*/ 1047714 w 2854049"/>
                <a:gd name="connsiteY102" fmla="*/ 2650582 h 4135471"/>
                <a:gd name="connsiteX103" fmla="*/ 1075847 w 2854049"/>
                <a:gd name="connsiteY103" fmla="*/ 2648577 h 4135471"/>
                <a:gd name="connsiteX104" fmla="*/ 1100100 w 2854049"/>
                <a:gd name="connsiteY104" fmla="*/ 2652585 h 4135471"/>
                <a:gd name="connsiteX105" fmla="*/ 1121442 w 2854049"/>
                <a:gd name="connsiteY105" fmla="*/ 2661605 h 4135471"/>
                <a:gd name="connsiteX106" fmla="*/ 1140844 w 2854049"/>
                <a:gd name="connsiteY106" fmla="*/ 2679643 h 4135471"/>
                <a:gd name="connsiteX107" fmla="*/ 1158306 w 2854049"/>
                <a:gd name="connsiteY107" fmla="*/ 2708704 h 4135471"/>
                <a:gd name="connsiteX108" fmla="*/ 1174797 w 2854049"/>
                <a:gd name="connsiteY108" fmla="*/ 2745782 h 4135471"/>
                <a:gd name="connsiteX109" fmla="*/ 1190319 w 2854049"/>
                <a:gd name="connsiteY109" fmla="*/ 2788872 h 4135471"/>
                <a:gd name="connsiteX110" fmla="*/ 1202931 w 2854049"/>
                <a:gd name="connsiteY110" fmla="*/ 2837975 h 4135471"/>
                <a:gd name="connsiteX111" fmla="*/ 1215541 w 2854049"/>
                <a:gd name="connsiteY111" fmla="*/ 2889083 h 4135471"/>
                <a:gd name="connsiteX112" fmla="*/ 1226212 w 2854049"/>
                <a:gd name="connsiteY112" fmla="*/ 2942195 h 4135471"/>
                <a:gd name="connsiteX113" fmla="*/ 1235914 w 2854049"/>
                <a:gd name="connsiteY113" fmla="*/ 2996309 h 4135471"/>
                <a:gd name="connsiteX114" fmla="*/ 1245616 w 2854049"/>
                <a:gd name="connsiteY114" fmla="*/ 3049421 h 4135471"/>
                <a:gd name="connsiteX115" fmla="*/ 1252407 w 2854049"/>
                <a:gd name="connsiteY115" fmla="*/ 3098524 h 4135471"/>
                <a:gd name="connsiteX116" fmla="*/ 1261138 w 2854049"/>
                <a:gd name="connsiteY116" fmla="*/ 3144621 h 4135471"/>
                <a:gd name="connsiteX117" fmla="*/ 1267927 w 2854049"/>
                <a:gd name="connsiteY117" fmla="*/ 3182701 h 4135471"/>
                <a:gd name="connsiteX118" fmla="*/ 1273749 w 2854049"/>
                <a:gd name="connsiteY118" fmla="*/ 3215771 h 4135471"/>
                <a:gd name="connsiteX119" fmla="*/ 1405683 w 2854049"/>
                <a:gd name="connsiteY119" fmla="*/ 3238820 h 4135471"/>
                <a:gd name="connsiteX120" fmla="*/ 1539558 w 2854049"/>
                <a:gd name="connsiteY120" fmla="*/ 3251847 h 4135471"/>
                <a:gd name="connsiteX121" fmla="*/ 1677312 w 2854049"/>
                <a:gd name="connsiteY121" fmla="*/ 3253851 h 4135471"/>
                <a:gd name="connsiteX122" fmla="*/ 1817977 w 2854049"/>
                <a:gd name="connsiteY122" fmla="*/ 3246837 h 4135471"/>
                <a:gd name="connsiteX123" fmla="*/ 1963493 w 2854049"/>
                <a:gd name="connsiteY123" fmla="*/ 3226793 h 4135471"/>
                <a:gd name="connsiteX124" fmla="*/ 1998071 w 2854049"/>
                <a:gd name="connsiteY124" fmla="*/ 3220300 h 4135471"/>
                <a:gd name="connsiteX125" fmla="*/ 1972544 w 2854049"/>
                <a:gd name="connsiteY125" fmla="*/ 2990832 h 4135471"/>
                <a:gd name="connsiteX126" fmla="*/ 1866104 w 2854049"/>
                <a:gd name="connsiteY126" fmla="*/ 2529483 h 4135471"/>
                <a:gd name="connsiteX127" fmla="*/ 1085631 w 2854049"/>
                <a:gd name="connsiteY127" fmla="*/ 1773024 h 4135471"/>
                <a:gd name="connsiteX128" fmla="*/ 1277747 w 2854049"/>
                <a:gd name="connsiteY128" fmla="*/ 968535 h 4135471"/>
                <a:gd name="connsiteX129" fmla="*/ 1914134 w 2854049"/>
                <a:gd name="connsiteY129" fmla="*/ 872477 h 4135471"/>
                <a:gd name="connsiteX130" fmla="*/ 2334389 w 2854049"/>
                <a:gd name="connsiteY130" fmla="*/ 1316747 h 4135471"/>
                <a:gd name="connsiteX131" fmla="*/ 2850702 w 2854049"/>
                <a:gd name="connsiteY131" fmla="*/ 1256710 h 4135471"/>
                <a:gd name="connsiteX132" fmla="*/ 2851858 w 2854049"/>
                <a:gd name="connsiteY132" fmla="*/ 1288484 h 4135471"/>
                <a:gd name="connsiteX133" fmla="*/ 2854049 w 2854049"/>
                <a:gd name="connsiteY133" fmla="*/ 1252639 h 4135471"/>
                <a:gd name="connsiteX134" fmla="*/ 2852109 w 2854049"/>
                <a:gd name="connsiteY134" fmla="*/ 1156435 h 4135471"/>
                <a:gd name="connsiteX135" fmla="*/ 2845318 w 2854049"/>
                <a:gd name="connsiteY135" fmla="*/ 1062236 h 4135471"/>
                <a:gd name="connsiteX136" fmla="*/ 2830767 w 2854049"/>
                <a:gd name="connsiteY136" fmla="*/ 971045 h 4135471"/>
                <a:gd name="connsiteX137" fmla="*/ 2811365 w 2854049"/>
                <a:gd name="connsiteY137" fmla="*/ 881857 h 4135471"/>
                <a:gd name="connsiteX138" fmla="*/ 2787112 w 2854049"/>
                <a:gd name="connsiteY138" fmla="*/ 799684 h 4135471"/>
                <a:gd name="connsiteX139" fmla="*/ 2759950 w 2854049"/>
                <a:gd name="connsiteY139" fmla="*/ 724526 h 4135471"/>
                <a:gd name="connsiteX140" fmla="*/ 2728906 w 2854049"/>
                <a:gd name="connsiteY140" fmla="*/ 657385 h 4135471"/>
                <a:gd name="connsiteX141" fmla="*/ 2682340 w 2854049"/>
                <a:gd name="connsiteY141" fmla="*/ 577215 h 4135471"/>
                <a:gd name="connsiteX142" fmla="*/ 2631895 w 2854049"/>
                <a:gd name="connsiteY142" fmla="*/ 501055 h 4135471"/>
                <a:gd name="connsiteX143" fmla="*/ 2574659 w 2854049"/>
                <a:gd name="connsiteY143" fmla="*/ 429907 h 4135471"/>
                <a:gd name="connsiteX144" fmla="*/ 2513543 w 2854049"/>
                <a:gd name="connsiteY144" fmla="*/ 361762 h 4135471"/>
                <a:gd name="connsiteX145" fmla="*/ 2446606 w 2854049"/>
                <a:gd name="connsiteY145" fmla="*/ 300634 h 4135471"/>
                <a:gd name="connsiteX146" fmla="*/ 2371907 w 2854049"/>
                <a:gd name="connsiteY146" fmla="*/ 243513 h 4135471"/>
                <a:gd name="connsiteX147" fmla="*/ 2294299 w 2854049"/>
                <a:gd name="connsiteY147" fmla="*/ 192406 h 4135471"/>
                <a:gd name="connsiteX148" fmla="*/ 2211840 w 2854049"/>
                <a:gd name="connsiteY148" fmla="*/ 147311 h 4135471"/>
                <a:gd name="connsiteX149" fmla="*/ 2121620 w 2854049"/>
                <a:gd name="connsiteY149" fmla="*/ 109230 h 4135471"/>
                <a:gd name="connsiteX150" fmla="*/ 2028490 w 2854049"/>
                <a:gd name="connsiteY150" fmla="*/ 74157 h 4135471"/>
                <a:gd name="connsiteX151" fmla="*/ 1927599 w 2854049"/>
                <a:gd name="connsiteY151" fmla="*/ 47099 h 4135471"/>
                <a:gd name="connsiteX152" fmla="*/ 1821858 w 2854049"/>
                <a:gd name="connsiteY152" fmla="*/ 25053 h 4135471"/>
                <a:gd name="connsiteX153" fmla="*/ 1711265 w 2854049"/>
                <a:gd name="connsiteY153" fmla="*/ 10021 h 4135471"/>
                <a:gd name="connsiteX154" fmla="*/ 1594853 w 2854049"/>
                <a:gd name="connsiteY154" fmla="*/ 1002 h 413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854049" h="4135471">
                  <a:moveTo>
                    <a:pt x="1696267" y="3431657"/>
                  </a:moveTo>
                  <a:cubicBezTo>
                    <a:pt x="1501914" y="3431657"/>
                    <a:pt x="1344360" y="3589211"/>
                    <a:pt x="1344360" y="3783564"/>
                  </a:cubicBezTo>
                  <a:cubicBezTo>
                    <a:pt x="1344360" y="3977917"/>
                    <a:pt x="1501914" y="4135471"/>
                    <a:pt x="1696267" y="4135471"/>
                  </a:cubicBezTo>
                  <a:cubicBezTo>
                    <a:pt x="1890620" y="4135471"/>
                    <a:pt x="2048174" y="3977917"/>
                    <a:pt x="2048174" y="3783564"/>
                  </a:cubicBezTo>
                  <a:cubicBezTo>
                    <a:pt x="2048174" y="3589211"/>
                    <a:pt x="1890620" y="3431657"/>
                    <a:pt x="1696267" y="3431657"/>
                  </a:cubicBezTo>
                  <a:close/>
                  <a:moveTo>
                    <a:pt x="1470680" y="0"/>
                  </a:moveTo>
                  <a:lnTo>
                    <a:pt x="1360088" y="9020"/>
                  </a:lnTo>
                  <a:lnTo>
                    <a:pt x="1082638" y="72152"/>
                  </a:lnTo>
                  <a:lnTo>
                    <a:pt x="1000179" y="103217"/>
                  </a:lnTo>
                  <a:lnTo>
                    <a:pt x="918691" y="138291"/>
                  </a:lnTo>
                  <a:lnTo>
                    <a:pt x="839141" y="180379"/>
                  </a:lnTo>
                  <a:lnTo>
                    <a:pt x="765414" y="227479"/>
                  </a:lnTo>
                  <a:lnTo>
                    <a:pt x="694595" y="280591"/>
                  </a:lnTo>
                  <a:lnTo>
                    <a:pt x="629599" y="338714"/>
                  </a:lnTo>
                  <a:lnTo>
                    <a:pt x="569452" y="401847"/>
                  </a:lnTo>
                  <a:lnTo>
                    <a:pt x="515126" y="470992"/>
                  </a:lnTo>
                  <a:lnTo>
                    <a:pt x="467591" y="544147"/>
                  </a:lnTo>
                  <a:lnTo>
                    <a:pt x="426847" y="622311"/>
                  </a:lnTo>
                  <a:lnTo>
                    <a:pt x="392893" y="706488"/>
                  </a:lnTo>
                  <a:lnTo>
                    <a:pt x="338568" y="937976"/>
                  </a:lnTo>
                  <a:lnTo>
                    <a:pt x="333717" y="994094"/>
                  </a:lnTo>
                  <a:lnTo>
                    <a:pt x="331776" y="1047206"/>
                  </a:lnTo>
                  <a:lnTo>
                    <a:pt x="333717" y="1096308"/>
                  </a:lnTo>
                  <a:lnTo>
                    <a:pt x="334686" y="1145413"/>
                  </a:lnTo>
                  <a:lnTo>
                    <a:pt x="334686" y="1191509"/>
                  </a:lnTo>
                  <a:lnTo>
                    <a:pt x="329836" y="1234599"/>
                  </a:lnTo>
                  <a:lnTo>
                    <a:pt x="315284" y="1278693"/>
                  </a:lnTo>
                  <a:lnTo>
                    <a:pt x="289092" y="1331805"/>
                  </a:lnTo>
                  <a:lnTo>
                    <a:pt x="257078" y="1380908"/>
                  </a:lnTo>
                  <a:lnTo>
                    <a:pt x="222155" y="1423998"/>
                  </a:lnTo>
                  <a:lnTo>
                    <a:pt x="185291" y="1468092"/>
                  </a:lnTo>
                  <a:lnTo>
                    <a:pt x="146487" y="1508176"/>
                  </a:lnTo>
                  <a:lnTo>
                    <a:pt x="107683" y="1548261"/>
                  </a:lnTo>
                  <a:lnTo>
                    <a:pt x="70819" y="1592354"/>
                  </a:lnTo>
                  <a:lnTo>
                    <a:pt x="58206" y="1604378"/>
                  </a:lnTo>
                  <a:lnTo>
                    <a:pt x="42684" y="1619410"/>
                  </a:lnTo>
                  <a:lnTo>
                    <a:pt x="26193" y="1637448"/>
                  </a:lnTo>
                  <a:lnTo>
                    <a:pt x="12611" y="1655486"/>
                  </a:lnTo>
                  <a:lnTo>
                    <a:pt x="3882" y="1677533"/>
                  </a:lnTo>
                  <a:lnTo>
                    <a:pt x="0" y="1701583"/>
                  </a:lnTo>
                  <a:lnTo>
                    <a:pt x="4851" y="1726636"/>
                  </a:lnTo>
                  <a:lnTo>
                    <a:pt x="17462" y="1750687"/>
                  </a:lnTo>
                  <a:lnTo>
                    <a:pt x="38806" y="1770728"/>
                  </a:lnTo>
                  <a:lnTo>
                    <a:pt x="63057" y="1784759"/>
                  </a:lnTo>
                  <a:lnTo>
                    <a:pt x="93130" y="1797786"/>
                  </a:lnTo>
                  <a:lnTo>
                    <a:pt x="125143" y="1808809"/>
                  </a:lnTo>
                  <a:lnTo>
                    <a:pt x="157158" y="1819833"/>
                  </a:lnTo>
                  <a:lnTo>
                    <a:pt x="188201" y="1830855"/>
                  </a:lnTo>
                  <a:lnTo>
                    <a:pt x="218273" y="1843883"/>
                  </a:lnTo>
                  <a:lnTo>
                    <a:pt x="245437" y="1857912"/>
                  </a:lnTo>
                  <a:lnTo>
                    <a:pt x="264839" y="1875951"/>
                  </a:lnTo>
                  <a:lnTo>
                    <a:pt x="259018" y="1900001"/>
                  </a:lnTo>
                  <a:lnTo>
                    <a:pt x="248347" y="1922047"/>
                  </a:lnTo>
                  <a:lnTo>
                    <a:pt x="237676" y="1945097"/>
                  </a:lnTo>
                  <a:lnTo>
                    <a:pt x="226035" y="1967142"/>
                  </a:lnTo>
                  <a:lnTo>
                    <a:pt x="215364" y="1989189"/>
                  </a:lnTo>
                  <a:lnTo>
                    <a:pt x="207602" y="2011236"/>
                  </a:lnTo>
                  <a:lnTo>
                    <a:pt x="204693" y="2031277"/>
                  </a:lnTo>
                  <a:lnTo>
                    <a:pt x="206633" y="2053324"/>
                  </a:lnTo>
                  <a:lnTo>
                    <a:pt x="217304" y="2073366"/>
                  </a:lnTo>
                  <a:lnTo>
                    <a:pt x="236706" y="2093409"/>
                  </a:lnTo>
                  <a:lnTo>
                    <a:pt x="264839" y="2113450"/>
                  </a:lnTo>
                  <a:lnTo>
                    <a:pt x="259018" y="2129483"/>
                  </a:lnTo>
                  <a:lnTo>
                    <a:pt x="250288" y="2145517"/>
                  </a:lnTo>
                  <a:lnTo>
                    <a:pt x="243497" y="2164557"/>
                  </a:lnTo>
                  <a:lnTo>
                    <a:pt x="241557" y="2184601"/>
                  </a:lnTo>
                  <a:lnTo>
                    <a:pt x="245437" y="2204642"/>
                  </a:lnTo>
                  <a:lnTo>
                    <a:pt x="256109" y="2222680"/>
                  </a:lnTo>
                  <a:lnTo>
                    <a:pt x="269690" y="2236709"/>
                  </a:lnTo>
                  <a:lnTo>
                    <a:pt x="287151" y="2249737"/>
                  </a:lnTo>
                  <a:lnTo>
                    <a:pt x="304613" y="2258756"/>
                  </a:lnTo>
                  <a:lnTo>
                    <a:pt x="321105" y="2269780"/>
                  </a:lnTo>
                  <a:lnTo>
                    <a:pt x="336627" y="2284810"/>
                  </a:lnTo>
                  <a:lnTo>
                    <a:pt x="345358" y="2300845"/>
                  </a:lnTo>
                  <a:lnTo>
                    <a:pt x="354089" y="2329906"/>
                  </a:lnTo>
                  <a:lnTo>
                    <a:pt x="354089" y="2362976"/>
                  </a:lnTo>
                  <a:lnTo>
                    <a:pt x="351179" y="2394041"/>
                  </a:lnTo>
                  <a:lnTo>
                    <a:pt x="343417" y="2426108"/>
                  </a:lnTo>
                  <a:lnTo>
                    <a:pt x="336627" y="2457173"/>
                  </a:lnTo>
                  <a:lnTo>
                    <a:pt x="331776" y="2485233"/>
                  </a:lnTo>
                  <a:lnTo>
                    <a:pt x="327896" y="2525318"/>
                  </a:lnTo>
                  <a:lnTo>
                    <a:pt x="331776" y="2561393"/>
                  </a:lnTo>
                  <a:lnTo>
                    <a:pt x="342447" y="2594464"/>
                  </a:lnTo>
                  <a:lnTo>
                    <a:pt x="356029" y="2623524"/>
                  </a:lnTo>
                  <a:lnTo>
                    <a:pt x="375432" y="2646572"/>
                  </a:lnTo>
                  <a:lnTo>
                    <a:pt x="400654" y="2668619"/>
                  </a:lnTo>
                  <a:lnTo>
                    <a:pt x="424906" y="2686657"/>
                  </a:lnTo>
                  <a:lnTo>
                    <a:pt x="453040" y="2701688"/>
                  </a:lnTo>
                  <a:lnTo>
                    <a:pt x="481173" y="2714717"/>
                  </a:lnTo>
                  <a:lnTo>
                    <a:pt x="509306" y="2721731"/>
                  </a:lnTo>
                  <a:lnTo>
                    <a:pt x="560721" y="2730751"/>
                  </a:lnTo>
                  <a:lnTo>
                    <a:pt x="615047" y="2734758"/>
                  </a:lnTo>
                  <a:lnTo>
                    <a:pt x="672284" y="2732755"/>
                  </a:lnTo>
                  <a:lnTo>
                    <a:pt x="728550" y="2726742"/>
                  </a:lnTo>
                  <a:lnTo>
                    <a:pt x="784816" y="2719726"/>
                  </a:lnTo>
                  <a:lnTo>
                    <a:pt x="838171" y="2708704"/>
                  </a:lnTo>
                  <a:lnTo>
                    <a:pt x="885706" y="2695677"/>
                  </a:lnTo>
                  <a:lnTo>
                    <a:pt x="927421" y="2681646"/>
                  </a:lnTo>
                  <a:lnTo>
                    <a:pt x="944882" y="2675633"/>
                  </a:lnTo>
                  <a:lnTo>
                    <a:pt x="968165" y="2668619"/>
                  </a:lnTo>
                  <a:lnTo>
                    <a:pt x="993388" y="2661605"/>
                  </a:lnTo>
                  <a:lnTo>
                    <a:pt x="1019581" y="2654590"/>
                  </a:lnTo>
                  <a:lnTo>
                    <a:pt x="1047714" y="2650582"/>
                  </a:lnTo>
                  <a:lnTo>
                    <a:pt x="1075847" y="2648577"/>
                  </a:lnTo>
                  <a:lnTo>
                    <a:pt x="1100100" y="2652585"/>
                  </a:lnTo>
                  <a:lnTo>
                    <a:pt x="1121442" y="2661605"/>
                  </a:lnTo>
                  <a:lnTo>
                    <a:pt x="1140844" y="2679643"/>
                  </a:lnTo>
                  <a:lnTo>
                    <a:pt x="1158306" y="2708704"/>
                  </a:lnTo>
                  <a:lnTo>
                    <a:pt x="1174797" y="2745782"/>
                  </a:lnTo>
                  <a:lnTo>
                    <a:pt x="1190319" y="2788872"/>
                  </a:lnTo>
                  <a:lnTo>
                    <a:pt x="1202931" y="2837975"/>
                  </a:lnTo>
                  <a:lnTo>
                    <a:pt x="1215541" y="2889083"/>
                  </a:lnTo>
                  <a:lnTo>
                    <a:pt x="1226212" y="2942195"/>
                  </a:lnTo>
                  <a:lnTo>
                    <a:pt x="1235914" y="2996309"/>
                  </a:lnTo>
                  <a:lnTo>
                    <a:pt x="1245616" y="3049421"/>
                  </a:lnTo>
                  <a:lnTo>
                    <a:pt x="1252407" y="3098524"/>
                  </a:lnTo>
                  <a:lnTo>
                    <a:pt x="1261138" y="3144621"/>
                  </a:lnTo>
                  <a:lnTo>
                    <a:pt x="1267927" y="3182701"/>
                  </a:lnTo>
                  <a:lnTo>
                    <a:pt x="1273749" y="3215771"/>
                  </a:lnTo>
                  <a:lnTo>
                    <a:pt x="1405683" y="3238820"/>
                  </a:lnTo>
                  <a:lnTo>
                    <a:pt x="1539558" y="3251847"/>
                  </a:lnTo>
                  <a:lnTo>
                    <a:pt x="1677312" y="3253851"/>
                  </a:lnTo>
                  <a:lnTo>
                    <a:pt x="1817977" y="3246837"/>
                  </a:lnTo>
                  <a:lnTo>
                    <a:pt x="1963493" y="3226793"/>
                  </a:lnTo>
                  <a:lnTo>
                    <a:pt x="1998071" y="3220300"/>
                  </a:lnTo>
                  <a:lnTo>
                    <a:pt x="1972544" y="2990832"/>
                  </a:lnTo>
                  <a:cubicBezTo>
                    <a:pt x="1951990" y="2824419"/>
                    <a:pt x="1923973" y="2664322"/>
                    <a:pt x="1866104" y="2529483"/>
                  </a:cubicBezTo>
                  <a:cubicBezTo>
                    <a:pt x="1798827" y="2378364"/>
                    <a:pt x="1318234" y="2057324"/>
                    <a:pt x="1085631" y="1773024"/>
                  </a:cubicBezTo>
                  <a:cubicBezTo>
                    <a:pt x="1039452" y="1683967"/>
                    <a:pt x="924385" y="1218329"/>
                    <a:pt x="1277747" y="968535"/>
                  </a:cubicBezTo>
                  <a:cubicBezTo>
                    <a:pt x="1430175" y="835482"/>
                    <a:pt x="1702005" y="831017"/>
                    <a:pt x="1914134" y="872477"/>
                  </a:cubicBezTo>
                  <a:cubicBezTo>
                    <a:pt x="2031257" y="905756"/>
                    <a:pt x="2240228" y="1053847"/>
                    <a:pt x="2334389" y="1316747"/>
                  </a:cubicBezTo>
                  <a:lnTo>
                    <a:pt x="2850702" y="1256710"/>
                  </a:lnTo>
                  <a:lnTo>
                    <a:pt x="2851858" y="1288484"/>
                  </a:lnTo>
                  <a:lnTo>
                    <a:pt x="2854049" y="1252639"/>
                  </a:lnTo>
                  <a:lnTo>
                    <a:pt x="2852109" y="1156435"/>
                  </a:lnTo>
                  <a:lnTo>
                    <a:pt x="2845318" y="1062236"/>
                  </a:lnTo>
                  <a:lnTo>
                    <a:pt x="2830767" y="971045"/>
                  </a:lnTo>
                  <a:lnTo>
                    <a:pt x="2811365" y="881857"/>
                  </a:lnTo>
                  <a:lnTo>
                    <a:pt x="2787112" y="799684"/>
                  </a:lnTo>
                  <a:lnTo>
                    <a:pt x="2759950" y="724526"/>
                  </a:lnTo>
                  <a:lnTo>
                    <a:pt x="2728906" y="657385"/>
                  </a:lnTo>
                  <a:lnTo>
                    <a:pt x="2682340" y="577215"/>
                  </a:lnTo>
                  <a:lnTo>
                    <a:pt x="2631895" y="501055"/>
                  </a:lnTo>
                  <a:lnTo>
                    <a:pt x="2574659" y="429907"/>
                  </a:lnTo>
                  <a:lnTo>
                    <a:pt x="2513543" y="361762"/>
                  </a:lnTo>
                  <a:lnTo>
                    <a:pt x="2446606" y="300634"/>
                  </a:lnTo>
                  <a:lnTo>
                    <a:pt x="2371907" y="243513"/>
                  </a:lnTo>
                  <a:lnTo>
                    <a:pt x="2294299" y="192406"/>
                  </a:lnTo>
                  <a:lnTo>
                    <a:pt x="2211840" y="147311"/>
                  </a:lnTo>
                  <a:lnTo>
                    <a:pt x="2121620" y="109230"/>
                  </a:lnTo>
                  <a:lnTo>
                    <a:pt x="2028490" y="74157"/>
                  </a:lnTo>
                  <a:lnTo>
                    <a:pt x="1927599" y="47099"/>
                  </a:lnTo>
                  <a:lnTo>
                    <a:pt x="1821858" y="25053"/>
                  </a:lnTo>
                  <a:lnTo>
                    <a:pt x="1711265" y="10021"/>
                  </a:lnTo>
                  <a:lnTo>
                    <a:pt x="1594853" y="1002"/>
                  </a:lnTo>
                  <a:close/>
                </a:path>
              </a:pathLst>
            </a:custGeom>
            <a:solidFill>
              <a:srgbClr val="00B0F0"/>
            </a:solidFill>
            <a:ln>
              <a:noFill/>
            </a:ln>
          </p:spPr>
          <p:txBody>
            <a:bodyPr vert="horz" wrap="square" lIns="91440" tIns="45720" rIns="91440" bIns="45720" numCol="1" anchor="t" anchorCtr="0" compatLnSpc="1">
              <a:prstTxWarp prst="textNoShape">
                <a:avLst/>
              </a:prstTxWarp>
              <a:noAutofit/>
            </a:bodyPr>
            <a:lstStyle/>
            <a:p>
              <a:endParaRPr lang="ko-KR" altLang="en-US" sz="2701"/>
            </a:p>
          </p:txBody>
        </p:sp>
        <p:sp>
          <p:nvSpPr>
            <p:cNvPr id="15" name="Freeform: Shape 14">
              <a:extLst>
                <a:ext uri="{FF2B5EF4-FFF2-40B4-BE49-F238E27FC236}">
                  <a16:creationId xmlns:a16="http://schemas.microsoft.com/office/drawing/2014/main" id="{7C208829-A664-40A1-BE5E-A31B9F2B81EB}"/>
                </a:ext>
              </a:extLst>
            </p:cNvPr>
            <p:cNvSpPr/>
            <p:nvPr/>
          </p:nvSpPr>
          <p:spPr>
            <a:xfrm flipH="1">
              <a:off x="1105009" y="665240"/>
              <a:ext cx="3688534" cy="2409764"/>
            </a:xfrm>
            <a:custGeom>
              <a:avLst/>
              <a:gdLst>
                <a:gd name="connsiteX0" fmla="*/ 1547519 w 3095038"/>
                <a:gd name="connsiteY0" fmla="*/ 0 h 2022026"/>
                <a:gd name="connsiteX1" fmla="*/ 3095038 w 3095038"/>
                <a:gd name="connsiteY1" fmla="*/ 627509 h 2022026"/>
                <a:gd name="connsiteX2" fmla="*/ 2825277 w 3095038"/>
                <a:gd name="connsiteY2" fmla="*/ 736897 h 2022026"/>
                <a:gd name="connsiteX3" fmla="*/ 2825277 w 3095038"/>
                <a:gd name="connsiteY3" fmla="*/ 1583608 h 2022026"/>
                <a:gd name="connsiteX4" fmla="*/ 2829142 w 3095038"/>
                <a:gd name="connsiteY4" fmla="*/ 1585209 h 2022026"/>
                <a:gd name="connsiteX5" fmla="*/ 2841509 w 3095038"/>
                <a:gd name="connsiteY5" fmla="*/ 1615067 h 2022026"/>
                <a:gd name="connsiteX6" fmla="*/ 2829142 w 3095038"/>
                <a:gd name="connsiteY6" fmla="*/ 1644926 h 2022026"/>
                <a:gd name="connsiteX7" fmla="*/ 2826092 w 3095038"/>
                <a:gd name="connsiteY7" fmla="*/ 1646189 h 2022026"/>
                <a:gd name="connsiteX8" fmla="*/ 2876626 w 3095038"/>
                <a:gd name="connsiteY8" fmla="*/ 2022026 h 2022026"/>
                <a:gd name="connsiteX9" fmla="*/ 2721940 w 3095038"/>
                <a:gd name="connsiteY9" fmla="*/ 2022026 h 2022026"/>
                <a:gd name="connsiteX10" fmla="*/ 2772475 w 3095038"/>
                <a:gd name="connsiteY10" fmla="*/ 1646189 h 2022026"/>
                <a:gd name="connsiteX11" fmla="*/ 2769425 w 3095038"/>
                <a:gd name="connsiteY11" fmla="*/ 1644926 h 2022026"/>
                <a:gd name="connsiteX12" fmla="*/ 2757057 w 3095038"/>
                <a:gd name="connsiteY12" fmla="*/ 1615067 h 2022026"/>
                <a:gd name="connsiteX13" fmla="*/ 2769425 w 3095038"/>
                <a:gd name="connsiteY13" fmla="*/ 1585209 h 2022026"/>
                <a:gd name="connsiteX14" fmla="*/ 2773289 w 3095038"/>
                <a:gd name="connsiteY14" fmla="*/ 1583608 h 2022026"/>
                <a:gd name="connsiteX15" fmla="*/ 2773289 w 3095038"/>
                <a:gd name="connsiteY15" fmla="*/ 757978 h 2022026"/>
                <a:gd name="connsiteX16" fmla="*/ 2747752 w 3095038"/>
                <a:gd name="connsiteY16" fmla="*/ 768333 h 2022026"/>
                <a:gd name="connsiteX17" fmla="*/ 2473970 w 3095038"/>
                <a:gd name="connsiteY17" fmla="*/ 981499 h 2022026"/>
                <a:gd name="connsiteX18" fmla="*/ 2473970 w 3095038"/>
                <a:gd name="connsiteY18" fmla="*/ 1333096 h 2022026"/>
                <a:gd name="connsiteX19" fmla="*/ 1442377 w 3095038"/>
                <a:gd name="connsiteY19" fmla="*/ 1553521 h 2022026"/>
                <a:gd name="connsiteX20" fmla="*/ 628675 w 3095038"/>
                <a:gd name="connsiteY20" fmla="*/ 1422110 h 2022026"/>
                <a:gd name="connsiteX21" fmla="*/ 635755 w 3095038"/>
                <a:gd name="connsiteY21" fmla="*/ 1406334 h 2022026"/>
                <a:gd name="connsiteX22" fmla="*/ 621068 w 3095038"/>
                <a:gd name="connsiteY22" fmla="*/ 1402746 h 2022026"/>
                <a:gd name="connsiteX23" fmla="*/ 621068 w 3095038"/>
                <a:gd name="connsiteY23" fmla="*/ 981499 h 2022026"/>
                <a:gd name="connsiteX24" fmla="*/ 0 w 3095038"/>
                <a:gd name="connsiteY24" fmla="*/ 627509 h 202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5038" h="2022026">
                  <a:moveTo>
                    <a:pt x="1547519" y="0"/>
                  </a:moveTo>
                  <a:lnTo>
                    <a:pt x="3095038" y="627509"/>
                  </a:lnTo>
                  <a:lnTo>
                    <a:pt x="2825277" y="736897"/>
                  </a:lnTo>
                  <a:lnTo>
                    <a:pt x="2825277" y="1583608"/>
                  </a:lnTo>
                  <a:lnTo>
                    <a:pt x="2829142" y="1585209"/>
                  </a:lnTo>
                  <a:cubicBezTo>
                    <a:pt x="2836783" y="1592850"/>
                    <a:pt x="2841509" y="1603406"/>
                    <a:pt x="2841509" y="1615067"/>
                  </a:cubicBezTo>
                  <a:cubicBezTo>
                    <a:pt x="2841509" y="1626728"/>
                    <a:pt x="2836783" y="1637284"/>
                    <a:pt x="2829142" y="1644926"/>
                  </a:cubicBezTo>
                  <a:lnTo>
                    <a:pt x="2826092" y="1646189"/>
                  </a:lnTo>
                  <a:lnTo>
                    <a:pt x="2876626" y="2022026"/>
                  </a:lnTo>
                  <a:lnTo>
                    <a:pt x="2721940" y="2022026"/>
                  </a:lnTo>
                  <a:lnTo>
                    <a:pt x="2772475" y="1646189"/>
                  </a:lnTo>
                  <a:lnTo>
                    <a:pt x="2769425" y="1644926"/>
                  </a:lnTo>
                  <a:cubicBezTo>
                    <a:pt x="2761784" y="1637284"/>
                    <a:pt x="2757057" y="1626728"/>
                    <a:pt x="2757057" y="1615067"/>
                  </a:cubicBezTo>
                  <a:cubicBezTo>
                    <a:pt x="2757057" y="1603406"/>
                    <a:pt x="2761784" y="1592850"/>
                    <a:pt x="2769425" y="1585209"/>
                  </a:cubicBezTo>
                  <a:lnTo>
                    <a:pt x="2773289" y="1583608"/>
                  </a:lnTo>
                  <a:lnTo>
                    <a:pt x="2773289" y="757978"/>
                  </a:lnTo>
                  <a:lnTo>
                    <a:pt x="2747752" y="768333"/>
                  </a:lnTo>
                  <a:lnTo>
                    <a:pt x="2473970" y="981499"/>
                  </a:lnTo>
                  <a:lnTo>
                    <a:pt x="2473970" y="1333096"/>
                  </a:lnTo>
                  <a:cubicBezTo>
                    <a:pt x="2176456" y="1474039"/>
                    <a:pt x="1822001" y="1553521"/>
                    <a:pt x="1442377" y="1553521"/>
                  </a:cubicBezTo>
                  <a:cubicBezTo>
                    <a:pt x="1151810" y="1553521"/>
                    <a:pt x="875988" y="1506956"/>
                    <a:pt x="628675" y="1422110"/>
                  </a:cubicBezTo>
                  <a:cubicBezTo>
                    <a:pt x="630298" y="1416654"/>
                    <a:pt x="632987" y="1411486"/>
                    <a:pt x="635755" y="1406334"/>
                  </a:cubicBezTo>
                  <a:cubicBezTo>
                    <a:pt x="631035" y="1404608"/>
                    <a:pt x="626049" y="1403669"/>
                    <a:pt x="621068" y="1402746"/>
                  </a:cubicBezTo>
                  <a:lnTo>
                    <a:pt x="621068" y="981499"/>
                  </a:lnTo>
                  <a:lnTo>
                    <a:pt x="0" y="62750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dirty="0"/>
            </a:p>
          </p:txBody>
        </p:sp>
      </p:grpSp>
    </p:spTree>
    <p:extLst>
      <p:ext uri="{BB962C8B-B14F-4D97-AF65-F5344CB8AC3E}">
        <p14:creationId xmlns:p14="http://schemas.microsoft.com/office/powerpoint/2010/main" val="733674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dirty="0"/>
              <a:t>Assessment: Ethernet standards</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a:bodyPr>
          <a:lstStyle/>
          <a:p>
            <a:pPr marL="0" indent="0">
              <a:buNone/>
            </a:pPr>
            <a:r>
              <a:rPr lang="en-US" dirty="0"/>
              <a:t>What cable length is supported by most twisted-pair Ethernet standards? Choose the best response.</a:t>
            </a:r>
          </a:p>
          <a:p>
            <a:pPr marL="742950" indent="-742950">
              <a:buFont typeface="+mj-lt"/>
              <a:buAutoNum type="alphaUcPeriod"/>
            </a:pPr>
            <a:r>
              <a:rPr lang="en-US" dirty="0"/>
              <a:t>25m</a:t>
            </a:r>
          </a:p>
          <a:p>
            <a:pPr marL="742950" indent="-742950">
              <a:buFont typeface="+mj-lt"/>
              <a:buAutoNum type="alphaUcPeriod"/>
            </a:pPr>
            <a:r>
              <a:rPr lang="en-US" dirty="0"/>
              <a:t>50m</a:t>
            </a:r>
          </a:p>
          <a:p>
            <a:pPr marL="742950" indent="-742950">
              <a:buFont typeface="+mj-lt"/>
              <a:buAutoNum type="alphaUcPeriod"/>
            </a:pPr>
            <a:r>
              <a:rPr lang="en-US" dirty="0"/>
              <a:t>100m </a:t>
            </a:r>
          </a:p>
          <a:p>
            <a:pPr marL="742950" indent="-742950">
              <a:buFont typeface="+mj-lt"/>
              <a:buAutoNum type="alphaUcPeriod"/>
            </a:pPr>
            <a:r>
              <a:rPr lang="en-US" dirty="0"/>
              <a:t>200m</a:t>
            </a:r>
          </a:p>
          <a:p>
            <a:pPr marL="0" indent="0">
              <a:buNone/>
            </a:pPr>
            <a:r>
              <a:rPr lang="en-US" dirty="0"/>
              <a:t>C</a:t>
            </a:r>
          </a:p>
        </p:txBody>
      </p:sp>
    </p:spTree>
    <p:extLst>
      <p:ext uri="{BB962C8B-B14F-4D97-AF65-F5344CB8AC3E}">
        <p14:creationId xmlns:p14="http://schemas.microsoft.com/office/powerpoint/2010/main" val="416643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dirty="0"/>
              <a:t>Assessment: Ethernet standards</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a:bodyPr>
          <a:lstStyle/>
          <a:p>
            <a:pPr marL="0" indent="0">
              <a:buNone/>
            </a:pPr>
            <a:r>
              <a:rPr lang="en-US" dirty="0"/>
              <a:t>Your Fast Ethernet card is showing a green light and an amber light. What does it mean? Choose the best response.</a:t>
            </a:r>
          </a:p>
          <a:p>
            <a:pPr marL="742950" indent="-742950">
              <a:buFont typeface="+mj-lt"/>
              <a:buAutoNum type="alphaUcPeriod"/>
            </a:pPr>
            <a:r>
              <a:rPr lang="en-US" dirty="0"/>
              <a:t>It is operating at 10Mbps</a:t>
            </a:r>
          </a:p>
          <a:p>
            <a:pPr marL="742950" indent="-742950">
              <a:buFont typeface="+mj-lt"/>
              <a:buAutoNum type="alphaUcPeriod"/>
            </a:pPr>
            <a:r>
              <a:rPr lang="en-US" dirty="0"/>
              <a:t>It is operating at 100Mbps </a:t>
            </a:r>
          </a:p>
          <a:p>
            <a:pPr marL="742950" indent="-742950">
              <a:buFont typeface="+mj-lt"/>
              <a:buAutoNum type="alphaUcPeriod"/>
            </a:pPr>
            <a:r>
              <a:rPr lang="en-US" dirty="0"/>
              <a:t>It is operating in full duplex mode</a:t>
            </a:r>
          </a:p>
          <a:p>
            <a:pPr marL="742950" indent="-742950">
              <a:buFont typeface="+mj-lt"/>
              <a:buAutoNum type="alphaUcPeriod"/>
            </a:pPr>
            <a:r>
              <a:rPr lang="en-US" dirty="0"/>
              <a:t>It is operating in half-duplex mode</a:t>
            </a:r>
          </a:p>
          <a:p>
            <a:pPr marL="0" indent="0">
              <a:buNone/>
            </a:pPr>
            <a:r>
              <a:rPr lang="en-US" dirty="0"/>
              <a:t>B</a:t>
            </a:r>
          </a:p>
        </p:txBody>
      </p:sp>
    </p:spTree>
    <p:extLst>
      <p:ext uri="{BB962C8B-B14F-4D97-AF65-F5344CB8AC3E}">
        <p14:creationId xmlns:p14="http://schemas.microsoft.com/office/powerpoint/2010/main" val="30064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dirty="0"/>
              <a:t>Assessment: Ethernet standards</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a:bodyPr>
          <a:lstStyle/>
          <a:p>
            <a:pPr marL="0" indent="0">
              <a:buNone/>
            </a:pPr>
            <a:r>
              <a:rPr lang="en-US" dirty="0"/>
              <a:t>Which twisted-pair Ethernet standards require use of all four wire pairs? Choose all that apply.</a:t>
            </a:r>
          </a:p>
          <a:p>
            <a:pPr marL="742950" indent="-742950">
              <a:buFont typeface="+mj-lt"/>
              <a:buAutoNum type="alphaUcPeriod"/>
            </a:pPr>
            <a:r>
              <a:rPr lang="fr-FR" dirty="0"/>
              <a:t>10BASE-T</a:t>
            </a:r>
          </a:p>
          <a:p>
            <a:pPr marL="742950" indent="-742950">
              <a:buFont typeface="+mj-lt"/>
              <a:buAutoNum type="alphaUcPeriod"/>
            </a:pPr>
            <a:r>
              <a:rPr lang="fr-FR" dirty="0"/>
              <a:t>100BASE-TX</a:t>
            </a:r>
          </a:p>
          <a:p>
            <a:pPr marL="742950" indent="-742950">
              <a:buFont typeface="+mj-lt"/>
              <a:buAutoNum type="alphaUcPeriod"/>
            </a:pPr>
            <a:r>
              <a:rPr lang="fr-FR" dirty="0"/>
              <a:t>1000BASE-T </a:t>
            </a:r>
          </a:p>
          <a:p>
            <a:pPr marL="742950" indent="-742950">
              <a:buFont typeface="+mj-lt"/>
              <a:buAutoNum type="alphaUcPeriod"/>
            </a:pPr>
            <a:r>
              <a:rPr lang="fr-FR" dirty="0"/>
              <a:t>1000BASE-TX</a:t>
            </a:r>
          </a:p>
          <a:p>
            <a:pPr marL="742950" indent="-742950">
              <a:buFont typeface="+mj-lt"/>
              <a:buAutoNum type="alphaUcPeriod"/>
            </a:pPr>
            <a:r>
              <a:rPr lang="fr-FR" dirty="0"/>
              <a:t>10GBASE-T </a:t>
            </a:r>
            <a:endParaRPr lang="en-US" dirty="0"/>
          </a:p>
          <a:p>
            <a:pPr marL="0" indent="0">
              <a:buNone/>
            </a:pPr>
            <a:r>
              <a:rPr lang="en-US" dirty="0"/>
              <a:t>C and E</a:t>
            </a:r>
          </a:p>
        </p:txBody>
      </p:sp>
    </p:spTree>
    <p:extLst>
      <p:ext uri="{BB962C8B-B14F-4D97-AF65-F5344CB8AC3E}">
        <p14:creationId xmlns:p14="http://schemas.microsoft.com/office/powerpoint/2010/main" val="418935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dirty="0"/>
              <a:t>Assessment: Ethernet standards</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a:bodyPr>
          <a:lstStyle/>
          <a:p>
            <a:pPr marL="0" indent="0">
              <a:buNone/>
            </a:pPr>
            <a:r>
              <a:rPr lang="en-US" dirty="0"/>
              <a:t>How large are jumbo frames? Choose the best response.</a:t>
            </a:r>
          </a:p>
          <a:p>
            <a:pPr marL="742950" indent="-742950">
              <a:buFont typeface="+mj-lt"/>
              <a:buAutoNum type="alphaUcPeriod"/>
            </a:pPr>
            <a:r>
              <a:rPr lang="en-US" dirty="0"/>
              <a:t>Over 500 bytes</a:t>
            </a:r>
          </a:p>
          <a:p>
            <a:pPr marL="742950" indent="-742950">
              <a:buFont typeface="+mj-lt"/>
              <a:buAutoNum type="alphaUcPeriod"/>
            </a:pPr>
            <a:r>
              <a:rPr lang="en-US" dirty="0"/>
              <a:t>Over 1500 bytes </a:t>
            </a:r>
          </a:p>
          <a:p>
            <a:pPr marL="742950" indent="-742950">
              <a:buFont typeface="+mj-lt"/>
              <a:buAutoNum type="alphaUcPeriod"/>
            </a:pPr>
            <a:r>
              <a:rPr lang="en-US" dirty="0"/>
              <a:t>Over 2500 bytes</a:t>
            </a:r>
          </a:p>
          <a:p>
            <a:pPr marL="742950" indent="-742950">
              <a:buFont typeface="+mj-lt"/>
              <a:buAutoNum type="alphaUcPeriod"/>
            </a:pPr>
            <a:r>
              <a:rPr lang="en-US" dirty="0"/>
              <a:t>Over 4500 bytes</a:t>
            </a:r>
          </a:p>
          <a:p>
            <a:pPr marL="0" indent="0">
              <a:buNone/>
            </a:pPr>
            <a:r>
              <a:rPr lang="en-US" dirty="0"/>
              <a:t>B</a:t>
            </a:r>
          </a:p>
        </p:txBody>
      </p:sp>
    </p:spTree>
    <p:extLst>
      <p:ext uri="{BB962C8B-B14F-4D97-AF65-F5344CB8AC3E}">
        <p14:creationId xmlns:p14="http://schemas.microsoft.com/office/powerpoint/2010/main" val="413629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Summary: Physical networks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fontScale="92500" lnSpcReduction="10000"/>
          </a:bodyPr>
          <a:lstStyle/>
          <a:p>
            <a:pPr marL="0" indent="0">
              <a:buNone/>
            </a:pPr>
            <a:r>
              <a:rPr lang="en-US" dirty="0"/>
              <a:t>You should now know how to:</a:t>
            </a:r>
          </a:p>
          <a:p>
            <a:r>
              <a:rPr lang="en-US" dirty="0"/>
              <a:t>About physical signaling, symbols, bit streams, bandwidth, and multiplexing</a:t>
            </a:r>
          </a:p>
          <a:p>
            <a:r>
              <a:rPr lang="en-US" dirty="0"/>
              <a:t>How to distinguish network infrastructure devices, including repeaters, hubs, bridges, switches, routers, and gateways</a:t>
            </a:r>
          </a:p>
          <a:p>
            <a:r>
              <a:rPr lang="en-US" dirty="0"/>
              <a:t>About copper cables and connectors, including both twisted pair and coaxial standards</a:t>
            </a:r>
          </a:p>
          <a:p>
            <a:r>
              <a:rPr lang="en-US" dirty="0"/>
              <a:t>The difference between SMF and MMF optical cables, and the connectors used for both</a:t>
            </a:r>
          </a:p>
          <a:p>
            <a:r>
              <a:rPr lang="en-US" dirty="0"/>
              <a:t>Common Ethernet standards, from early coaxial networks to modern 10 gigabyte backbones</a:t>
            </a:r>
          </a:p>
        </p:txBody>
      </p:sp>
    </p:spTree>
    <p:extLst>
      <p:ext uri="{BB962C8B-B14F-4D97-AF65-F5344CB8AC3E}">
        <p14:creationId xmlns:p14="http://schemas.microsoft.com/office/powerpoint/2010/main" val="100717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meter, table, phone, clock&#10;&#10;Description automatically generated">
            <a:extLst>
              <a:ext uri="{FF2B5EF4-FFF2-40B4-BE49-F238E27FC236}">
                <a16:creationId xmlns:a16="http://schemas.microsoft.com/office/drawing/2014/main" id="{8EE863FF-FC66-4E4A-9E97-13B9FF5EEA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8" r="13105"/>
          <a:stretch/>
        </p:blipFill>
        <p:spPr>
          <a:xfrm>
            <a:off x="601587" y="2265967"/>
            <a:ext cx="4668503" cy="4592033"/>
          </a:xfrm>
          <a:prstGeom prst="rect">
            <a:avLst/>
          </a:prstGeom>
        </p:spPr>
      </p:pic>
      <p:pic>
        <p:nvPicPr>
          <p:cNvPr id="9" name="Picture 8">
            <a:extLst>
              <a:ext uri="{FF2B5EF4-FFF2-40B4-BE49-F238E27FC236}">
                <a16:creationId xmlns:a16="http://schemas.microsoft.com/office/drawing/2014/main" id="{01BCF5DB-06A6-40A0-AFF5-B8949218863F}"/>
              </a:ext>
            </a:extLst>
          </p:cNvPr>
          <p:cNvPicPr>
            <a:picLocks noChangeAspect="1"/>
          </p:cNvPicPr>
          <p:nvPr/>
        </p:nvPicPr>
        <p:blipFill>
          <a:blip r:embed="rId3"/>
          <a:stretch>
            <a:fillRect/>
          </a:stretch>
        </p:blipFill>
        <p:spPr>
          <a:xfrm>
            <a:off x="7984408" y="1754690"/>
            <a:ext cx="3765140" cy="4996945"/>
          </a:xfrm>
          <a:prstGeom prst="rect">
            <a:avLst/>
          </a:prstGeom>
        </p:spPr>
      </p:pic>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Cable testing tools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sz="half" idx="1"/>
          </p:nvPr>
        </p:nvSpPr>
        <p:spPr/>
        <p:txBody>
          <a:bodyPr>
            <a:normAutofit/>
          </a:bodyPr>
          <a:lstStyle/>
          <a:p>
            <a:r>
              <a:rPr lang="en-US" dirty="0"/>
              <a:t>Multimeter</a:t>
            </a:r>
          </a:p>
        </p:txBody>
      </p:sp>
      <p:sp>
        <p:nvSpPr>
          <p:cNvPr id="5" name="Content Placeholder 4">
            <a:extLst>
              <a:ext uri="{FF2B5EF4-FFF2-40B4-BE49-F238E27FC236}">
                <a16:creationId xmlns:a16="http://schemas.microsoft.com/office/drawing/2014/main" id="{B7522E84-D195-4C21-A363-2F851756634A}"/>
              </a:ext>
            </a:extLst>
          </p:cNvPr>
          <p:cNvSpPr>
            <a:spLocks noGrp="1"/>
          </p:cNvSpPr>
          <p:nvPr>
            <p:ph sz="half" idx="2"/>
          </p:nvPr>
        </p:nvSpPr>
        <p:spPr>
          <a:xfrm>
            <a:off x="7052495" y="1761347"/>
            <a:ext cx="3256935" cy="504620"/>
          </a:xfrm>
        </p:spPr>
        <p:txBody>
          <a:bodyPr/>
          <a:lstStyle/>
          <a:p>
            <a:r>
              <a:rPr lang="en-US" dirty="0"/>
              <a:t>Tone generator</a:t>
            </a:r>
          </a:p>
        </p:txBody>
      </p:sp>
    </p:spTree>
    <p:extLst>
      <p:ext uri="{BB962C8B-B14F-4D97-AF65-F5344CB8AC3E}">
        <p14:creationId xmlns:p14="http://schemas.microsoft.com/office/powerpoint/2010/main" val="3680129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5EF5-5C92-47F4-9A34-7956EED99C82}"/>
              </a:ext>
            </a:extLst>
          </p:cNvPr>
          <p:cNvSpPr>
            <a:spLocks noGrp="1"/>
          </p:cNvSpPr>
          <p:nvPr>
            <p:ph type="title"/>
          </p:nvPr>
        </p:nvSpPr>
        <p:spPr/>
        <p:txBody>
          <a:bodyPr/>
          <a:lstStyle/>
          <a:p>
            <a:r>
              <a:rPr lang="en-GB" dirty="0"/>
              <a:t>Infrastructure and design</a:t>
            </a:r>
          </a:p>
        </p:txBody>
      </p:sp>
      <p:sp>
        <p:nvSpPr>
          <p:cNvPr id="3" name="Content Placeholder 2">
            <a:extLst>
              <a:ext uri="{FF2B5EF4-FFF2-40B4-BE49-F238E27FC236}">
                <a16:creationId xmlns:a16="http://schemas.microsoft.com/office/drawing/2014/main" id="{341C51B2-8702-4310-B7E1-168213B80DBD}"/>
              </a:ext>
            </a:extLst>
          </p:cNvPr>
          <p:cNvSpPr>
            <a:spLocks noGrp="1"/>
          </p:cNvSpPr>
          <p:nvPr>
            <p:ph idx="1"/>
          </p:nvPr>
        </p:nvSpPr>
        <p:spPr/>
        <p:txBody>
          <a:bodyPr/>
          <a:lstStyle/>
          <a:p>
            <a:r>
              <a:rPr lang="en-GB" dirty="0"/>
              <a:t>We define the structure of our networks based on the reach and functionality of the data flows</a:t>
            </a:r>
          </a:p>
          <a:p>
            <a:r>
              <a:rPr lang="en-GB" dirty="0"/>
              <a:t>Here you’ll learn about WAN, MAN, LAN, WLAN, PAN, SCADA, and Medianet infrastructures.</a:t>
            </a:r>
          </a:p>
        </p:txBody>
      </p:sp>
    </p:spTree>
    <p:extLst>
      <p:ext uri="{BB962C8B-B14F-4D97-AF65-F5344CB8AC3E}">
        <p14:creationId xmlns:p14="http://schemas.microsoft.com/office/powerpoint/2010/main" val="2517193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WAN</a:t>
            </a:r>
          </a:p>
        </p:txBody>
      </p:sp>
      <p:sp>
        <p:nvSpPr>
          <p:cNvPr id="3" name="Content Placeholder 2"/>
          <p:cNvSpPr>
            <a:spLocks noGrp="1"/>
          </p:cNvSpPr>
          <p:nvPr>
            <p:ph idx="1"/>
          </p:nvPr>
        </p:nvSpPr>
        <p:spPr/>
        <p:txBody>
          <a:bodyPr>
            <a:normAutofit fontScale="92500" lnSpcReduction="10000"/>
          </a:bodyPr>
          <a:lstStyle/>
          <a:p>
            <a:r>
              <a:rPr lang="en-GB" dirty="0"/>
              <a:t>Wide Area Network</a:t>
            </a:r>
          </a:p>
          <a:p>
            <a:r>
              <a:rPr lang="en-GB" dirty="0"/>
              <a:t>A Wide Area Network (WAN) is where the workstations are 'further apart' from each other compared to a LAN</a:t>
            </a:r>
          </a:p>
          <a:p>
            <a:r>
              <a:rPr lang="en-GB" dirty="0"/>
              <a:t>For example, the computers may be spread out over a town, a country or the world (like the Internet is).</a:t>
            </a:r>
          </a:p>
          <a:p>
            <a:r>
              <a:rPr lang="en-GB" dirty="0"/>
              <a:t>WANs are usually a number of LANs that are connected up over some distance</a:t>
            </a:r>
          </a:p>
          <a:p>
            <a:r>
              <a:rPr lang="en-GB" dirty="0"/>
              <a:t>The connections are frequently made using the normal telephone cables but they might involve fibre optic connections, wireless, microwave or satellite, for example</a:t>
            </a:r>
          </a:p>
          <a:p>
            <a:r>
              <a:rPr lang="en-GB" dirty="0"/>
              <a:t> </a:t>
            </a:r>
          </a:p>
        </p:txBody>
      </p:sp>
    </p:spTree>
    <p:extLst>
      <p:ext uri="{BB962C8B-B14F-4D97-AF65-F5344CB8AC3E}">
        <p14:creationId xmlns:p14="http://schemas.microsoft.com/office/powerpoint/2010/main" val="1349005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LAN</a:t>
            </a:r>
          </a:p>
        </p:txBody>
      </p:sp>
      <p:sp>
        <p:nvSpPr>
          <p:cNvPr id="3" name="Content Placeholder 2"/>
          <p:cNvSpPr>
            <a:spLocks noGrp="1"/>
          </p:cNvSpPr>
          <p:nvPr>
            <p:ph idx="1"/>
          </p:nvPr>
        </p:nvSpPr>
        <p:spPr/>
        <p:txBody>
          <a:bodyPr/>
          <a:lstStyle/>
          <a:p>
            <a:r>
              <a:rPr lang="en-GB" dirty="0"/>
              <a:t>A Local Area Network (LAN) is a network where the workstations are 'close' together</a:t>
            </a:r>
          </a:p>
          <a:p>
            <a:r>
              <a:rPr lang="en-GB" dirty="0"/>
              <a:t>It isn't strictly defined in terms of an exact distance but it is usually thought of as computers in the same room, or building or even in a number of buildings which are next to each other, such as a school or hospital</a:t>
            </a:r>
          </a:p>
          <a:p>
            <a:r>
              <a:rPr lang="en-GB" dirty="0"/>
              <a:t>The different parts of the network might be connected together using wireless signals or they may be physically connected together using cables such as a type known as CAT 5 or using a fibre optic cable.</a:t>
            </a:r>
          </a:p>
        </p:txBody>
      </p:sp>
    </p:spTree>
    <p:extLst>
      <p:ext uri="{BB962C8B-B14F-4D97-AF65-F5344CB8AC3E}">
        <p14:creationId xmlns:p14="http://schemas.microsoft.com/office/powerpoint/2010/main" val="3952631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LAN</a:t>
            </a:r>
          </a:p>
        </p:txBody>
      </p:sp>
      <p:sp>
        <p:nvSpPr>
          <p:cNvPr id="3" name="Content Placeholder 2"/>
          <p:cNvSpPr>
            <a:spLocks noGrp="1"/>
          </p:cNvSpPr>
          <p:nvPr>
            <p:ph idx="1"/>
          </p:nvPr>
        </p:nvSpPr>
        <p:spPr/>
        <p:txBody>
          <a:bodyPr>
            <a:normAutofit lnSpcReduction="10000"/>
          </a:bodyPr>
          <a:lstStyle/>
          <a:p>
            <a:r>
              <a:rPr lang="en-GB" dirty="0"/>
              <a:t>With computers and computer equipment connected together in a LAN, users can do a number of things:</a:t>
            </a:r>
          </a:p>
          <a:p>
            <a:pPr lvl="1"/>
            <a:r>
              <a:rPr lang="en-GB" dirty="0"/>
              <a:t>They can log on using a login name and password - this stops unauthorised users from getting access to the network.</a:t>
            </a:r>
          </a:p>
          <a:p>
            <a:pPr lvl="1"/>
            <a:r>
              <a:rPr lang="en-GB" dirty="0"/>
              <a:t>They can use any computer on the LAN, even if their most convenient one isn't working.</a:t>
            </a:r>
          </a:p>
          <a:p>
            <a:pPr lvl="1"/>
            <a:r>
              <a:rPr lang="en-GB" dirty="0"/>
              <a:t>They can easily share files and resources with other users. You only need one printer for all the users, for example.</a:t>
            </a:r>
          </a:p>
          <a:p>
            <a:pPr lvl="1"/>
            <a:r>
              <a:rPr lang="en-GB" dirty="0"/>
              <a:t>They can easily communicate with other users in their organisation by sending them email or by using an internal Internet known as an </a:t>
            </a:r>
            <a:r>
              <a:rPr lang="en-GB" b="1" i="1" dirty="0"/>
              <a:t>Intranet</a:t>
            </a:r>
            <a:r>
              <a:rPr lang="en-GB" dirty="0"/>
              <a:t>. Intranets are like the Internet but they are only accessible by people in the organisation. Using the Intranet, you can send messages, set up bulletin boards, web pages</a:t>
            </a:r>
          </a:p>
          <a:p>
            <a:endParaRPr lang="en-GB" dirty="0"/>
          </a:p>
        </p:txBody>
      </p:sp>
    </p:spTree>
    <p:extLst>
      <p:ext uri="{BB962C8B-B14F-4D97-AF65-F5344CB8AC3E}">
        <p14:creationId xmlns:p14="http://schemas.microsoft.com/office/powerpoint/2010/main" val="248902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Differences between LANs and WANs</a:t>
            </a:r>
          </a:p>
        </p:txBody>
      </p:sp>
      <p:sp>
        <p:nvSpPr>
          <p:cNvPr id="3" name="Content Placeholder 2"/>
          <p:cNvSpPr>
            <a:spLocks noGrp="1"/>
          </p:cNvSpPr>
          <p:nvPr>
            <p:ph idx="1"/>
          </p:nvPr>
        </p:nvSpPr>
        <p:spPr/>
        <p:txBody>
          <a:bodyPr/>
          <a:lstStyle/>
          <a:p>
            <a:r>
              <a:rPr lang="en-GB" dirty="0"/>
              <a:t>LANs are spread over a smaller area whereas WANs are spread over a larger area</a:t>
            </a:r>
          </a:p>
          <a:p>
            <a:r>
              <a:rPr lang="en-GB" dirty="0"/>
              <a:t>WANs are usually made up of LANs connected together</a:t>
            </a:r>
          </a:p>
          <a:p>
            <a:r>
              <a:rPr lang="en-GB" dirty="0"/>
              <a:t>LANs are usually much faster than WANs</a:t>
            </a:r>
          </a:p>
          <a:p>
            <a:r>
              <a:rPr lang="en-GB" dirty="0"/>
              <a:t>LANs can usually send much bigger volumes of data in a second (known as 'bandwidth') than a WAN</a:t>
            </a:r>
          </a:p>
          <a:p>
            <a:r>
              <a:rPr lang="en-GB" dirty="0"/>
              <a:t>Users generally share hardware on a LAN</a:t>
            </a:r>
          </a:p>
          <a:p>
            <a:r>
              <a:rPr lang="en-GB" dirty="0"/>
              <a:t>On a WAN, however, the focus is all on communicating and sharing data</a:t>
            </a:r>
          </a:p>
        </p:txBody>
      </p:sp>
    </p:spTree>
    <p:extLst>
      <p:ext uri="{BB962C8B-B14F-4D97-AF65-F5344CB8AC3E}">
        <p14:creationId xmlns:p14="http://schemas.microsoft.com/office/powerpoint/2010/main" val="3967039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a:t>
            </a:r>
          </a:p>
        </p:txBody>
      </p:sp>
      <p:sp>
        <p:nvSpPr>
          <p:cNvPr id="3" name="Content Placeholder 2"/>
          <p:cNvSpPr>
            <a:spLocks noGrp="1"/>
          </p:cNvSpPr>
          <p:nvPr>
            <p:ph idx="1"/>
          </p:nvPr>
        </p:nvSpPr>
        <p:spPr>
          <a:xfrm>
            <a:off x="312821" y="1825625"/>
            <a:ext cx="11590421" cy="1501235"/>
          </a:xfrm>
        </p:spPr>
        <p:txBody>
          <a:bodyPr/>
          <a:lstStyle/>
          <a:p>
            <a:r>
              <a:rPr lang="en-GB" dirty="0"/>
              <a:t>A metropolitan area network (MAN) is a computer network that interconnects users with computer resources in a geographic region of the size of a metropolitan area</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981" y="3151357"/>
            <a:ext cx="5372100" cy="3162300"/>
          </a:xfrm>
          <a:prstGeom prst="rect">
            <a:avLst/>
          </a:prstGeom>
        </p:spPr>
      </p:pic>
    </p:spTree>
    <p:extLst>
      <p:ext uri="{BB962C8B-B14F-4D97-AF65-F5344CB8AC3E}">
        <p14:creationId xmlns:p14="http://schemas.microsoft.com/office/powerpoint/2010/main" val="2250247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WLAN</a:t>
            </a:r>
          </a:p>
        </p:txBody>
      </p:sp>
      <p:sp>
        <p:nvSpPr>
          <p:cNvPr id="3" name="Content Placeholder 2"/>
          <p:cNvSpPr>
            <a:spLocks noGrp="1"/>
          </p:cNvSpPr>
          <p:nvPr>
            <p:ph idx="1"/>
          </p:nvPr>
        </p:nvSpPr>
        <p:spPr/>
        <p:txBody>
          <a:bodyPr>
            <a:normAutofit fontScale="85000" lnSpcReduction="20000"/>
          </a:bodyPr>
          <a:lstStyle/>
          <a:p>
            <a:r>
              <a:rPr lang="en-GB" dirty="0"/>
              <a:t>A wireless LAN (WLAN) is a wireless computer network that links two or more devices using wireless communication to form a local area network (LAN) within a limited area such as a home, school, computer laboratory, campus, or office building</a:t>
            </a:r>
          </a:p>
          <a:p>
            <a:r>
              <a:rPr lang="en-GB" dirty="0"/>
              <a:t>This gives users the ability to move around within the area and remain connected to the network</a:t>
            </a:r>
          </a:p>
          <a:p>
            <a:r>
              <a:rPr lang="en-GB" dirty="0"/>
              <a:t>Through a gateway, a WLAN can also provide a connection to the wider Internet</a:t>
            </a:r>
          </a:p>
          <a:p>
            <a:r>
              <a:rPr lang="en-GB" dirty="0"/>
              <a:t>Most modern WLANs are based on IEEE 802.11 standards and are marketed under the Wi-Fi brand name</a:t>
            </a:r>
          </a:p>
          <a:p>
            <a:r>
              <a:rPr lang="en-GB" dirty="0"/>
              <a:t>Wireless LANs have become popular for use in the home, due to their ease of installation and use</a:t>
            </a:r>
          </a:p>
          <a:p>
            <a:r>
              <a:rPr lang="en-GB" dirty="0"/>
              <a:t>They are also popular in commercial properties that offer wireless access to their employees and customers </a:t>
            </a:r>
          </a:p>
        </p:txBody>
      </p:sp>
    </p:spTree>
    <p:extLst>
      <p:ext uri="{BB962C8B-B14F-4D97-AF65-F5344CB8AC3E}">
        <p14:creationId xmlns:p14="http://schemas.microsoft.com/office/powerpoint/2010/main" val="404691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PAN</a:t>
            </a:r>
          </a:p>
        </p:txBody>
      </p:sp>
      <p:sp>
        <p:nvSpPr>
          <p:cNvPr id="3" name="Content Placeholder 2"/>
          <p:cNvSpPr>
            <a:spLocks noGrp="1"/>
          </p:cNvSpPr>
          <p:nvPr>
            <p:ph idx="1"/>
          </p:nvPr>
        </p:nvSpPr>
        <p:spPr/>
        <p:txBody>
          <a:bodyPr>
            <a:normAutofit fontScale="92500"/>
          </a:bodyPr>
          <a:lstStyle/>
          <a:p>
            <a:r>
              <a:rPr lang="en-GB" dirty="0"/>
              <a:t>A PAN is a Personal Area Network</a:t>
            </a:r>
          </a:p>
          <a:p>
            <a:r>
              <a:rPr lang="en-GB" dirty="0"/>
              <a:t>This is a network that revolves around one person or a small group of people</a:t>
            </a:r>
          </a:p>
          <a:p>
            <a:r>
              <a:rPr lang="en-GB" dirty="0"/>
              <a:t>For example, it might involve just a laptop, a phone and perhaps some wearable technology</a:t>
            </a:r>
          </a:p>
          <a:p>
            <a:r>
              <a:rPr lang="en-GB" dirty="0"/>
              <a:t>PANs can be wired but often, they are wireless networks</a:t>
            </a:r>
          </a:p>
          <a:p>
            <a:r>
              <a:rPr lang="en-GB" dirty="0"/>
              <a:t>The most common wireless technology used to create a PAN is Bluetooth but other wireless technologies can be used, such as infra-red or NFC</a:t>
            </a:r>
          </a:p>
          <a:p>
            <a:r>
              <a:rPr lang="en-GB" dirty="0"/>
              <a:t>The typical radius of a PAN is only about 10 metres so it is very much a network for use in a small area</a:t>
            </a:r>
          </a:p>
        </p:txBody>
      </p:sp>
    </p:spTree>
    <p:extLst>
      <p:ext uri="{BB962C8B-B14F-4D97-AF65-F5344CB8AC3E}">
        <p14:creationId xmlns:p14="http://schemas.microsoft.com/office/powerpoint/2010/main" val="326565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SCADA</a:t>
            </a:r>
          </a:p>
        </p:txBody>
      </p:sp>
      <p:sp>
        <p:nvSpPr>
          <p:cNvPr id="3" name="Content Placeholder 2"/>
          <p:cNvSpPr>
            <a:spLocks noGrp="1"/>
          </p:cNvSpPr>
          <p:nvPr>
            <p:ph idx="1"/>
          </p:nvPr>
        </p:nvSpPr>
        <p:spPr>
          <a:xfrm>
            <a:off x="312821" y="1825625"/>
            <a:ext cx="11590421" cy="2561549"/>
          </a:xfrm>
        </p:spPr>
        <p:txBody>
          <a:bodyPr/>
          <a:lstStyle/>
          <a:p>
            <a:r>
              <a:rPr lang="en-GB" dirty="0"/>
              <a:t>SCADA is an acronym for supervisory control and data acquisition, a computer system for gathering and analysing real time data</a:t>
            </a:r>
          </a:p>
          <a:p>
            <a:r>
              <a:rPr lang="en-GB" dirty="0"/>
              <a:t>SCADA systems are used to monitor and control a plant or equipment in industries such as telecommunications, water and waste control, energy, oil and gas refining and transportation.</a:t>
            </a:r>
          </a:p>
        </p:txBody>
      </p:sp>
    </p:spTree>
    <p:extLst>
      <p:ext uri="{BB962C8B-B14F-4D97-AF65-F5344CB8AC3E}">
        <p14:creationId xmlns:p14="http://schemas.microsoft.com/office/powerpoint/2010/main" val="6932205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SCADA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1495" y="1478603"/>
            <a:ext cx="7680794" cy="5115409"/>
          </a:xfrm>
        </p:spPr>
      </p:pic>
    </p:spTree>
    <p:extLst>
      <p:ext uri="{BB962C8B-B14F-4D97-AF65-F5344CB8AC3E}">
        <p14:creationId xmlns:p14="http://schemas.microsoft.com/office/powerpoint/2010/main" val="3170360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6132AA24-BAE1-42C0-BE26-5569185DD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103" y="1912620"/>
            <a:ext cx="4762500" cy="4762500"/>
          </a:xfrm>
          <a:prstGeom prst="rect">
            <a:avLst/>
          </a:prstGeom>
        </p:spPr>
      </p:pic>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Cable testing tools (Cont.)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sz="half" idx="1"/>
          </p:nvPr>
        </p:nvSpPr>
        <p:spPr/>
        <p:txBody>
          <a:bodyPr>
            <a:normAutofit/>
          </a:bodyPr>
          <a:lstStyle/>
          <a:p>
            <a:r>
              <a:rPr lang="en-US" dirty="0"/>
              <a:t>Cable tester</a:t>
            </a:r>
          </a:p>
        </p:txBody>
      </p:sp>
      <p:sp>
        <p:nvSpPr>
          <p:cNvPr id="5" name="Content Placeholder 4">
            <a:extLst>
              <a:ext uri="{FF2B5EF4-FFF2-40B4-BE49-F238E27FC236}">
                <a16:creationId xmlns:a16="http://schemas.microsoft.com/office/drawing/2014/main" id="{B7522E84-D195-4C21-A363-2F851756634A}"/>
              </a:ext>
            </a:extLst>
          </p:cNvPr>
          <p:cNvSpPr>
            <a:spLocks noGrp="1"/>
          </p:cNvSpPr>
          <p:nvPr>
            <p:ph sz="half" idx="2"/>
          </p:nvPr>
        </p:nvSpPr>
        <p:spPr/>
        <p:txBody>
          <a:bodyPr/>
          <a:lstStyle/>
          <a:p>
            <a:r>
              <a:rPr lang="en-US" dirty="0"/>
              <a:t>Time-domain reflectometer</a:t>
            </a:r>
          </a:p>
        </p:txBody>
      </p:sp>
      <p:pic>
        <p:nvPicPr>
          <p:cNvPr id="14" name="Picture 13" descr="A close up of a computer&#10;&#10;Description automatically generated">
            <a:extLst>
              <a:ext uri="{FF2B5EF4-FFF2-40B4-BE49-F238E27FC236}">
                <a16:creationId xmlns:a16="http://schemas.microsoft.com/office/drawing/2014/main" id="{BAC85137-2AB2-45B8-8213-F4D4484C7EB5}"/>
              </a:ext>
            </a:extLst>
          </p:cNvPr>
          <p:cNvPicPr>
            <a:picLocks noChangeAspect="1"/>
          </p:cNvPicPr>
          <p:nvPr/>
        </p:nvPicPr>
        <p:blipFill rotWithShape="1">
          <a:blip r:embed="rId4">
            <a:extLst>
              <a:ext uri="{28A0092B-C50C-407E-A947-70E740481C1C}">
                <a14:useLocalDpi xmlns:a14="http://schemas.microsoft.com/office/drawing/2010/main" val="0"/>
              </a:ext>
            </a:extLst>
          </a:blip>
          <a:srcRect t="11678" b="10387"/>
          <a:stretch/>
        </p:blipFill>
        <p:spPr>
          <a:xfrm>
            <a:off x="6096000" y="2290916"/>
            <a:ext cx="5715000" cy="4454013"/>
          </a:xfrm>
          <a:prstGeom prst="rect">
            <a:avLst/>
          </a:prstGeom>
        </p:spPr>
      </p:pic>
    </p:spTree>
    <p:extLst>
      <p:ext uri="{BB962C8B-B14F-4D97-AF65-F5344CB8AC3E}">
        <p14:creationId xmlns:p14="http://schemas.microsoft.com/office/powerpoint/2010/main" val="4194803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MediaNet</a:t>
            </a:r>
            <a:endParaRPr lang="en-GB" dirty="0"/>
          </a:p>
        </p:txBody>
      </p:sp>
      <p:sp>
        <p:nvSpPr>
          <p:cNvPr id="3" name="Content Placeholder 2"/>
          <p:cNvSpPr>
            <a:spLocks noGrp="1"/>
          </p:cNvSpPr>
          <p:nvPr>
            <p:ph idx="1"/>
          </p:nvPr>
        </p:nvSpPr>
        <p:spPr/>
        <p:txBody>
          <a:bodyPr/>
          <a:lstStyle/>
          <a:p>
            <a:r>
              <a:rPr lang="en-GB" dirty="0"/>
              <a:t>A medianet is a network optimized for rich media - not only voice and video, but the mixing together of videos and documents, webpages, text, and many other forms of media</a:t>
            </a:r>
          </a:p>
          <a:p>
            <a:r>
              <a:rPr lang="en-GB" dirty="0"/>
              <a:t>The applications must be able to query the network for services and information in order to offer users a better experience</a:t>
            </a:r>
          </a:p>
        </p:txBody>
      </p:sp>
    </p:spTree>
    <p:extLst>
      <p:ext uri="{BB962C8B-B14F-4D97-AF65-F5344CB8AC3E}">
        <p14:creationId xmlns:p14="http://schemas.microsoft.com/office/powerpoint/2010/main" val="1492931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sz="4000" dirty="0"/>
              <a:t>Networking concepts</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type="body" idx="1"/>
          </p:nvPr>
        </p:nvSpPr>
        <p:spPr/>
        <p:txBody>
          <a:bodyPr>
            <a:normAutofit/>
          </a:bodyPr>
          <a:lstStyle/>
          <a:p>
            <a:r>
              <a:rPr lang="en-US" dirty="0"/>
              <a:t>About network connectivity</a:t>
            </a:r>
          </a:p>
          <a:p>
            <a:r>
              <a:rPr lang="en-US" dirty="0"/>
              <a:t>About network components</a:t>
            </a:r>
          </a:p>
          <a:p>
            <a:r>
              <a:rPr lang="en-US" dirty="0"/>
              <a:t>About goals and challenges of network design</a:t>
            </a:r>
          </a:p>
        </p:txBody>
      </p:sp>
    </p:spTree>
    <p:extLst>
      <p:ext uri="{BB962C8B-B14F-4D97-AF65-F5344CB8AC3E}">
        <p14:creationId xmlns:p14="http://schemas.microsoft.com/office/powerpoint/2010/main" val="1113344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Connectivity</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To allow two or more points to connect and exchange information.</a:t>
            </a:r>
          </a:p>
          <a:p>
            <a:r>
              <a:rPr lang="en-US" dirty="0"/>
              <a:t>Connectivity requires multiple conditions.</a:t>
            </a:r>
          </a:p>
          <a:p>
            <a:pPr marL="914400" lvl="1" indent="-514350">
              <a:buFont typeface="+mj-lt"/>
              <a:buAutoNum type="arabicPeriod"/>
            </a:pPr>
            <a:r>
              <a:rPr lang="en-US" dirty="0"/>
              <a:t>A physical connection between all points on your network.</a:t>
            </a:r>
          </a:p>
          <a:p>
            <a:pPr marL="914400" lvl="1" indent="-514350">
              <a:buFont typeface="+mj-lt"/>
              <a:buAutoNum type="arabicPeriod"/>
            </a:pPr>
            <a:r>
              <a:rPr lang="en-US" dirty="0"/>
              <a:t>Each system on the network must be able to transmit information to any other system it might want to communicate with.</a:t>
            </a:r>
          </a:p>
          <a:p>
            <a:pPr marL="914400" lvl="1" indent="-514350">
              <a:buFont typeface="+mj-lt"/>
              <a:buAutoNum type="arabicPeriod"/>
            </a:pPr>
            <a:r>
              <a:rPr lang="en-US" dirty="0"/>
              <a:t>The target system must be able to recognize, and act on, the data it receives.</a:t>
            </a:r>
          </a:p>
          <a:p>
            <a:endParaRPr lang="en-US" dirty="0"/>
          </a:p>
          <a:p>
            <a:endParaRPr lang="en-US" dirty="0"/>
          </a:p>
        </p:txBody>
      </p:sp>
    </p:spTree>
    <p:extLst>
      <p:ext uri="{BB962C8B-B14F-4D97-AF65-F5344CB8AC3E}">
        <p14:creationId xmlns:p14="http://schemas.microsoft.com/office/powerpoint/2010/main" val="27830144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Network components</a:t>
            </a:r>
          </a:p>
        </p:txBody>
      </p:sp>
      <p:sp>
        <p:nvSpPr>
          <p:cNvPr id="9" name="Content Placeholder 8">
            <a:extLst>
              <a:ext uri="{FF2B5EF4-FFF2-40B4-BE49-F238E27FC236}">
                <a16:creationId xmlns:a16="http://schemas.microsoft.com/office/drawing/2014/main" id="{A5F742D8-50C0-40E3-A5F6-A9E49D02A2F6}"/>
              </a:ext>
            </a:extLst>
          </p:cNvPr>
          <p:cNvSpPr>
            <a:spLocks noGrp="1"/>
          </p:cNvSpPr>
          <p:nvPr>
            <p:ph sz="half" idx="1"/>
          </p:nvPr>
        </p:nvSpPr>
        <p:spPr>
          <a:xfrm>
            <a:off x="1981200" y="1280159"/>
            <a:ext cx="2514600" cy="5394960"/>
          </a:xfrm>
        </p:spPr>
        <p:txBody>
          <a:bodyPr/>
          <a:lstStyle/>
          <a:p>
            <a:r>
              <a:rPr lang="en-US" dirty="0"/>
              <a:t>Node</a:t>
            </a:r>
          </a:p>
          <a:p>
            <a:r>
              <a:rPr lang="en-US" dirty="0"/>
              <a:t>Host</a:t>
            </a:r>
          </a:p>
          <a:p>
            <a:r>
              <a:rPr lang="en-US" dirty="0"/>
              <a:t>Media</a:t>
            </a:r>
          </a:p>
          <a:p>
            <a:r>
              <a:rPr lang="en-US" dirty="0"/>
              <a:t>Data</a:t>
            </a:r>
          </a:p>
          <a:p>
            <a:r>
              <a:rPr lang="en-US" dirty="0"/>
              <a:t>Bit</a:t>
            </a:r>
          </a:p>
          <a:p>
            <a:r>
              <a:rPr lang="en-US" dirty="0"/>
              <a:t>Networking device</a:t>
            </a:r>
          </a:p>
        </p:txBody>
      </p:sp>
      <p:pic>
        <p:nvPicPr>
          <p:cNvPr id="11" name="Content Placeholder 10">
            <a:extLst>
              <a:ext uri="{FF2B5EF4-FFF2-40B4-BE49-F238E27FC236}">
                <a16:creationId xmlns:a16="http://schemas.microsoft.com/office/drawing/2014/main" id="{8A53A9D9-CEFD-477F-ABF4-FE264D500B7E}"/>
              </a:ext>
            </a:extLst>
          </p:cNvPr>
          <p:cNvPicPr>
            <a:picLocks noGrp="1" noChangeAspect="1"/>
          </p:cNvPicPr>
          <p:nvPr>
            <p:ph sz="half" idx="2"/>
          </p:nvPr>
        </p:nvPicPr>
        <p:blipFill rotWithShape="1">
          <a:blip r:embed="rId2"/>
          <a:srcRect l="20766"/>
          <a:stretch/>
        </p:blipFill>
        <p:spPr>
          <a:xfrm>
            <a:off x="4654062" y="1355407"/>
            <a:ext cx="5785338" cy="3650775"/>
          </a:xfrm>
          <a:prstGeom prst="rect">
            <a:avLst/>
          </a:prstGeom>
        </p:spPr>
      </p:pic>
    </p:spTree>
    <p:extLst>
      <p:ext uri="{BB962C8B-B14F-4D97-AF65-F5344CB8AC3E}">
        <p14:creationId xmlns:p14="http://schemas.microsoft.com/office/powerpoint/2010/main" val="3184404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Physical vs. logical networks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477520" y="1280160"/>
            <a:ext cx="11297920" cy="2606040"/>
          </a:xfrm>
        </p:spPr>
        <p:txBody>
          <a:bodyPr>
            <a:normAutofit/>
          </a:bodyPr>
          <a:lstStyle/>
          <a:p>
            <a:r>
              <a:rPr lang="en-US" dirty="0"/>
              <a:t>The physical network is just what it sounds like: the network of interface cards, network hardware, cables, and so on that you can see when you look around the building.</a:t>
            </a:r>
          </a:p>
          <a:p>
            <a:r>
              <a:rPr lang="en-US" dirty="0"/>
              <a:t>The logical network is the information carried by the physical network, and the paths the information follows.</a:t>
            </a:r>
          </a:p>
        </p:txBody>
      </p:sp>
      <p:sp>
        <p:nvSpPr>
          <p:cNvPr id="14" name="TextBox 13">
            <a:extLst>
              <a:ext uri="{FF2B5EF4-FFF2-40B4-BE49-F238E27FC236}">
                <a16:creationId xmlns:a16="http://schemas.microsoft.com/office/drawing/2014/main" id="{5E13673A-B598-494A-9D50-81A75CF5F720}"/>
              </a:ext>
            </a:extLst>
          </p:cNvPr>
          <p:cNvSpPr txBox="1"/>
          <p:nvPr/>
        </p:nvSpPr>
        <p:spPr>
          <a:xfrm>
            <a:off x="5700294" y="5453422"/>
            <a:ext cx="797546" cy="248835"/>
          </a:xfrm>
          <a:prstGeom prst="rect">
            <a:avLst/>
          </a:prstGeom>
          <a:noFill/>
        </p:spPr>
        <p:txBody>
          <a:bodyPr wrap="none" rtlCol="0">
            <a:spAutoFit/>
          </a:bodyPr>
          <a:lstStyle/>
          <a:p>
            <a:r>
              <a:rPr lang="en-GB" dirty="0"/>
              <a:t>Repeater</a:t>
            </a:r>
          </a:p>
        </p:txBody>
      </p:sp>
      <p:grpSp>
        <p:nvGrpSpPr>
          <p:cNvPr id="15" name="Group 14">
            <a:extLst>
              <a:ext uri="{FF2B5EF4-FFF2-40B4-BE49-F238E27FC236}">
                <a16:creationId xmlns:a16="http://schemas.microsoft.com/office/drawing/2014/main" id="{AA10F0F9-3C35-4E1C-B297-B78C47704A48}"/>
              </a:ext>
            </a:extLst>
          </p:cNvPr>
          <p:cNvGrpSpPr/>
          <p:nvPr/>
        </p:nvGrpSpPr>
        <p:grpSpPr>
          <a:xfrm>
            <a:off x="5469521" y="4639103"/>
            <a:ext cx="1432885" cy="791611"/>
            <a:chOff x="2116460" y="4935942"/>
            <a:chExt cx="1862773" cy="1174943"/>
          </a:xfrm>
        </p:grpSpPr>
        <p:sp>
          <p:nvSpPr>
            <p:cNvPr id="22" name="Rectangle 21">
              <a:extLst>
                <a:ext uri="{FF2B5EF4-FFF2-40B4-BE49-F238E27FC236}">
                  <a16:creationId xmlns:a16="http://schemas.microsoft.com/office/drawing/2014/main" id="{954A37AE-1219-4FFD-B75F-F70639665826}"/>
                </a:ext>
              </a:extLst>
            </p:cNvPr>
            <p:cNvSpPr/>
            <p:nvPr/>
          </p:nvSpPr>
          <p:spPr>
            <a:xfrm>
              <a:off x="2275184" y="6043931"/>
              <a:ext cx="151911" cy="66954"/>
            </a:xfrm>
            <a:prstGeom prst="rect">
              <a:avLst/>
            </a:prstGeom>
            <a:solidFill>
              <a:srgbClr val="4368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0AA16E0-4C64-4750-A1A1-A8A0AC4073E8}"/>
                </a:ext>
              </a:extLst>
            </p:cNvPr>
            <p:cNvSpPr/>
            <p:nvPr/>
          </p:nvSpPr>
          <p:spPr>
            <a:xfrm>
              <a:off x="3658088" y="6043931"/>
              <a:ext cx="151911" cy="66954"/>
            </a:xfrm>
            <a:prstGeom prst="rect">
              <a:avLst/>
            </a:prstGeom>
            <a:solidFill>
              <a:srgbClr val="4368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1E3ACE42-C7E8-4D7D-8C9D-A07740A23B43}"/>
                </a:ext>
              </a:extLst>
            </p:cNvPr>
            <p:cNvSpPr/>
            <p:nvPr/>
          </p:nvSpPr>
          <p:spPr>
            <a:xfrm>
              <a:off x="2116460" y="5254841"/>
              <a:ext cx="1862773" cy="797902"/>
            </a:xfrm>
            <a:prstGeom prst="roundRect">
              <a:avLst/>
            </a:prstGeom>
            <a:solidFill>
              <a:srgbClr val="16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95CA05C8-6E59-474C-B09A-073A21883335}"/>
                </a:ext>
              </a:extLst>
            </p:cNvPr>
            <p:cNvSpPr/>
            <p:nvPr/>
          </p:nvSpPr>
          <p:spPr>
            <a:xfrm>
              <a:off x="2205393" y="5331041"/>
              <a:ext cx="1684906" cy="645502"/>
            </a:xfrm>
            <a:prstGeom prst="roundRect">
              <a:avLst/>
            </a:prstGeom>
            <a:solidFill>
              <a:srgbClr val="406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E8455FA3-A301-48DB-AEB2-6B3931053440}"/>
                </a:ext>
              </a:extLst>
            </p:cNvPr>
            <p:cNvCxnSpPr>
              <a:cxnSpLocks/>
            </p:cNvCxnSpPr>
            <p:nvPr/>
          </p:nvCxnSpPr>
          <p:spPr>
            <a:xfrm>
              <a:off x="2355219" y="4935942"/>
              <a:ext cx="138649" cy="317401"/>
            </a:xfrm>
            <a:prstGeom prst="line">
              <a:avLst/>
            </a:prstGeom>
            <a:ln>
              <a:solidFill>
                <a:srgbClr val="16375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06C4121-EDA5-4B9F-806F-9B5EC3E76560}"/>
                </a:ext>
              </a:extLst>
            </p:cNvPr>
            <p:cNvCxnSpPr>
              <a:cxnSpLocks/>
            </p:cNvCxnSpPr>
            <p:nvPr/>
          </p:nvCxnSpPr>
          <p:spPr>
            <a:xfrm>
              <a:off x="2399497" y="5031257"/>
              <a:ext cx="100720" cy="237961"/>
            </a:xfrm>
            <a:prstGeom prst="line">
              <a:avLst/>
            </a:prstGeom>
            <a:ln w="38100">
              <a:solidFill>
                <a:srgbClr val="16375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D5549F0-7C55-4233-982B-81AC83C92259}"/>
                </a:ext>
              </a:extLst>
            </p:cNvPr>
            <p:cNvCxnSpPr>
              <a:cxnSpLocks/>
            </p:cNvCxnSpPr>
            <p:nvPr/>
          </p:nvCxnSpPr>
          <p:spPr>
            <a:xfrm flipH="1">
              <a:off x="3497945" y="4937162"/>
              <a:ext cx="126862" cy="304825"/>
            </a:xfrm>
            <a:prstGeom prst="line">
              <a:avLst/>
            </a:prstGeom>
            <a:ln>
              <a:solidFill>
                <a:srgbClr val="16375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5566B8A-977B-498F-A60B-65FDCA92D131}"/>
                </a:ext>
              </a:extLst>
            </p:cNvPr>
            <p:cNvCxnSpPr>
              <a:cxnSpLocks/>
            </p:cNvCxnSpPr>
            <p:nvPr/>
          </p:nvCxnSpPr>
          <p:spPr>
            <a:xfrm flipH="1">
              <a:off x="3485387" y="5034938"/>
              <a:ext cx="100720" cy="237961"/>
            </a:xfrm>
            <a:prstGeom prst="line">
              <a:avLst/>
            </a:prstGeom>
            <a:ln w="38100">
              <a:solidFill>
                <a:srgbClr val="163759"/>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3B9849D8-264B-45C9-A410-FA60BC82CC4A}"/>
                </a:ext>
              </a:extLst>
            </p:cNvPr>
            <p:cNvSpPr/>
            <p:nvPr/>
          </p:nvSpPr>
          <p:spPr>
            <a:xfrm>
              <a:off x="2299805"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BB67160-F548-44C3-9E68-D893A6FCED6E}"/>
                </a:ext>
              </a:extLst>
            </p:cNvPr>
            <p:cNvSpPr/>
            <p:nvPr/>
          </p:nvSpPr>
          <p:spPr>
            <a:xfrm>
              <a:off x="2429340"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7700747-3C02-4FCD-80D5-2C7F0ECC45DF}"/>
                </a:ext>
              </a:extLst>
            </p:cNvPr>
            <p:cNvSpPr/>
            <p:nvPr/>
          </p:nvSpPr>
          <p:spPr>
            <a:xfrm>
              <a:off x="2558875"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5AE31EA4-73BD-4655-8AFA-4F3C6722F9CB}"/>
                </a:ext>
              </a:extLst>
            </p:cNvPr>
            <p:cNvSpPr/>
            <p:nvPr/>
          </p:nvSpPr>
          <p:spPr>
            <a:xfrm>
              <a:off x="2688410"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D02557B-3594-47B0-BDBD-D0B1007A2223}"/>
                </a:ext>
              </a:extLst>
            </p:cNvPr>
            <p:cNvSpPr/>
            <p:nvPr/>
          </p:nvSpPr>
          <p:spPr>
            <a:xfrm>
              <a:off x="2817945"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A5FB5F60-CF45-4556-B6FE-32B0DE9A7648}"/>
                </a:ext>
              </a:extLst>
            </p:cNvPr>
            <p:cNvSpPr/>
            <p:nvPr/>
          </p:nvSpPr>
          <p:spPr>
            <a:xfrm>
              <a:off x="2947481" y="5532596"/>
              <a:ext cx="102671" cy="114132"/>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9558B477-A341-488C-9C8F-971CB1DD18ED}"/>
                </a:ext>
              </a:extLst>
            </p:cNvPr>
            <p:cNvSpPr/>
            <p:nvPr/>
          </p:nvSpPr>
          <p:spPr>
            <a:xfrm>
              <a:off x="3453291" y="5530915"/>
              <a:ext cx="315088" cy="115813"/>
            </a:xfrm>
            <a:prstGeom prst="rect">
              <a:avLst/>
            </a:prstGeom>
            <a:solidFill>
              <a:srgbClr val="F1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Arc 18">
            <a:extLst>
              <a:ext uri="{FF2B5EF4-FFF2-40B4-BE49-F238E27FC236}">
                <a16:creationId xmlns:a16="http://schemas.microsoft.com/office/drawing/2014/main" id="{BE949C44-8673-4D04-A208-09B05F943DA8}"/>
              </a:ext>
            </a:extLst>
          </p:cNvPr>
          <p:cNvSpPr/>
          <p:nvPr/>
        </p:nvSpPr>
        <p:spPr>
          <a:xfrm>
            <a:off x="5843950" y="4533834"/>
            <a:ext cx="550165" cy="417556"/>
          </a:xfrm>
          <a:prstGeom prst="arc">
            <a:avLst>
              <a:gd name="adj1" fmla="val 12436309"/>
              <a:gd name="adj2" fmla="val 199422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a:extLst>
              <a:ext uri="{FF2B5EF4-FFF2-40B4-BE49-F238E27FC236}">
                <a16:creationId xmlns:a16="http://schemas.microsoft.com/office/drawing/2014/main" id="{AB3A8B53-4342-44A5-8EEC-56DAFD9BB652}"/>
              </a:ext>
            </a:extLst>
          </p:cNvPr>
          <p:cNvSpPr/>
          <p:nvPr/>
        </p:nvSpPr>
        <p:spPr>
          <a:xfrm>
            <a:off x="5720068" y="4328788"/>
            <a:ext cx="834640" cy="516511"/>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Arc 20">
            <a:extLst>
              <a:ext uri="{FF2B5EF4-FFF2-40B4-BE49-F238E27FC236}">
                <a16:creationId xmlns:a16="http://schemas.microsoft.com/office/drawing/2014/main" id="{071E6760-2A5D-4DA6-8A5D-84D05CB3DA63}"/>
              </a:ext>
            </a:extLst>
          </p:cNvPr>
          <p:cNvSpPr/>
          <p:nvPr/>
        </p:nvSpPr>
        <p:spPr>
          <a:xfrm>
            <a:off x="5542298" y="4056670"/>
            <a:ext cx="1197914" cy="762214"/>
          </a:xfrm>
          <a:prstGeom prst="arc">
            <a:avLst>
              <a:gd name="adj1" fmla="val 11462025"/>
              <a:gd name="adj2" fmla="val 207316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72" name="Group 171">
            <a:extLst>
              <a:ext uri="{FF2B5EF4-FFF2-40B4-BE49-F238E27FC236}">
                <a16:creationId xmlns:a16="http://schemas.microsoft.com/office/drawing/2014/main" id="{801D288E-90AA-43D7-BBC6-760E63073C2A}"/>
              </a:ext>
            </a:extLst>
          </p:cNvPr>
          <p:cNvGrpSpPr/>
          <p:nvPr/>
        </p:nvGrpSpPr>
        <p:grpSpPr>
          <a:xfrm>
            <a:off x="1641936" y="3697605"/>
            <a:ext cx="3460481" cy="2836822"/>
            <a:chOff x="1641936" y="3697605"/>
            <a:chExt cx="3460481" cy="2836822"/>
          </a:xfrm>
        </p:grpSpPr>
        <p:grpSp>
          <p:nvGrpSpPr>
            <p:cNvPr id="7" name="Group 6">
              <a:extLst>
                <a:ext uri="{FF2B5EF4-FFF2-40B4-BE49-F238E27FC236}">
                  <a16:creationId xmlns:a16="http://schemas.microsoft.com/office/drawing/2014/main" id="{1A059A67-E290-4080-9AF5-BE49521C4DE2}"/>
                </a:ext>
              </a:extLst>
            </p:cNvPr>
            <p:cNvGrpSpPr/>
            <p:nvPr/>
          </p:nvGrpSpPr>
          <p:grpSpPr>
            <a:xfrm>
              <a:off x="1641936" y="3697605"/>
              <a:ext cx="1401951" cy="2446178"/>
              <a:chOff x="2884299" y="3243421"/>
              <a:chExt cx="1401951" cy="2446178"/>
            </a:xfrm>
          </p:grpSpPr>
          <p:sp>
            <p:nvSpPr>
              <p:cNvPr id="127" name="Rectangle 126">
                <a:extLst>
                  <a:ext uri="{FF2B5EF4-FFF2-40B4-BE49-F238E27FC236}">
                    <a16:creationId xmlns:a16="http://schemas.microsoft.com/office/drawing/2014/main" id="{D1C4DF68-5FEF-4157-95CB-C1189D3C5FF0}"/>
                  </a:ext>
                </a:extLst>
              </p:cNvPr>
              <p:cNvSpPr/>
              <p:nvPr/>
            </p:nvSpPr>
            <p:spPr>
              <a:xfrm>
                <a:off x="3104780" y="3590925"/>
                <a:ext cx="960988" cy="18288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38D21ED1-31BF-42E8-8345-9F933EE4FD19}"/>
                  </a:ext>
                </a:extLst>
              </p:cNvPr>
              <p:cNvSpPr/>
              <p:nvPr/>
            </p:nvSpPr>
            <p:spPr>
              <a:xfrm>
                <a:off x="2989962" y="5419725"/>
                <a:ext cx="1190625"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CFE79E7D-66C7-4A21-86BE-3215B6B4AF3A}"/>
                  </a:ext>
                </a:extLst>
              </p:cNvPr>
              <p:cNvSpPr/>
              <p:nvPr/>
            </p:nvSpPr>
            <p:spPr>
              <a:xfrm>
                <a:off x="2884299" y="5554662"/>
                <a:ext cx="1401951"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0DAC9B39-3CB5-42F4-A3DB-CF30A9CFF1AE}"/>
                  </a:ext>
                </a:extLst>
              </p:cNvPr>
              <p:cNvSpPr/>
              <p:nvPr/>
            </p:nvSpPr>
            <p:spPr>
              <a:xfrm>
                <a:off x="3301905" y="3455988"/>
                <a:ext cx="566738"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1" name="Straight Connector 130">
                <a:extLst>
                  <a:ext uri="{FF2B5EF4-FFF2-40B4-BE49-F238E27FC236}">
                    <a16:creationId xmlns:a16="http://schemas.microsoft.com/office/drawing/2014/main" id="{E535E2E3-5108-4E9C-AA48-8A8BA51163F9}"/>
                  </a:ext>
                </a:extLst>
              </p:cNvPr>
              <p:cNvCxnSpPr>
                <a:cxnSpLocks/>
              </p:cNvCxnSpPr>
              <p:nvPr/>
            </p:nvCxnSpPr>
            <p:spPr>
              <a:xfrm flipV="1">
                <a:off x="3585274" y="3243421"/>
                <a:ext cx="0" cy="266700"/>
              </a:xfrm>
              <a:prstGeom prst="line">
                <a:avLst/>
              </a:prstGeom>
              <a:ln w="38100">
                <a:solidFill>
                  <a:srgbClr val="C6C5C5"/>
                </a:solidFill>
              </a:ln>
            </p:spPr>
            <p:style>
              <a:lnRef idx="1">
                <a:schemeClr val="accent1"/>
              </a:lnRef>
              <a:fillRef idx="0">
                <a:schemeClr val="accent1"/>
              </a:fillRef>
              <a:effectRef idx="0">
                <a:schemeClr val="accent1"/>
              </a:effectRef>
              <a:fontRef idx="minor">
                <a:schemeClr val="tx1"/>
              </a:fontRef>
            </p:style>
          </p:cxnSp>
          <p:sp>
            <p:nvSpPr>
              <p:cNvPr id="132" name="Rectangle 131">
                <a:extLst>
                  <a:ext uri="{FF2B5EF4-FFF2-40B4-BE49-F238E27FC236}">
                    <a16:creationId xmlns:a16="http://schemas.microsoft.com/office/drawing/2014/main" id="{964E5FA0-CFF8-47ED-A990-19FB1D7754E2}"/>
                  </a:ext>
                </a:extLst>
              </p:cNvPr>
              <p:cNvSpPr/>
              <p:nvPr/>
            </p:nvSpPr>
            <p:spPr>
              <a:xfrm>
                <a:off x="3192900" y="3780010"/>
                <a:ext cx="784749" cy="86183"/>
              </a:xfrm>
              <a:prstGeom prst="rect">
                <a:avLst/>
              </a:prstGeom>
              <a:solidFill>
                <a:srgbClr val="66806C"/>
              </a:solidFill>
              <a:ln>
                <a:solidFill>
                  <a:srgbClr val="668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3" name="Group 132">
                <a:extLst>
                  <a:ext uri="{FF2B5EF4-FFF2-40B4-BE49-F238E27FC236}">
                    <a16:creationId xmlns:a16="http://schemas.microsoft.com/office/drawing/2014/main" id="{546F9D36-61B6-4D83-94DC-9E18C27CDE31}"/>
                  </a:ext>
                </a:extLst>
              </p:cNvPr>
              <p:cNvGrpSpPr/>
              <p:nvPr/>
            </p:nvGrpSpPr>
            <p:grpSpPr>
              <a:xfrm>
                <a:off x="3214057" y="3969912"/>
                <a:ext cx="742434" cy="152400"/>
                <a:chOff x="3212859" y="3969912"/>
                <a:chExt cx="742434" cy="152400"/>
              </a:xfrm>
            </p:grpSpPr>
            <p:sp>
              <p:nvSpPr>
                <p:cNvPr id="160" name="Rectangle 159">
                  <a:extLst>
                    <a:ext uri="{FF2B5EF4-FFF2-40B4-BE49-F238E27FC236}">
                      <a16:creationId xmlns:a16="http://schemas.microsoft.com/office/drawing/2014/main" id="{DF2EF991-65DF-4360-A5B7-1A3A21C8DF00}"/>
                    </a:ext>
                  </a:extLst>
                </p:cNvPr>
                <p:cNvSpPr/>
                <p:nvPr/>
              </p:nvSpPr>
              <p:spPr>
                <a:xfrm>
                  <a:off x="3212859"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EE29FDEB-BE00-4EBE-9975-62BD4EEA177C}"/>
                    </a:ext>
                  </a:extLst>
                </p:cNvPr>
                <p:cNvSpPr/>
                <p:nvPr/>
              </p:nvSpPr>
              <p:spPr>
                <a:xfrm>
                  <a:off x="3409537"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F5C32465-AF67-408B-A382-12093D541642}"/>
                    </a:ext>
                  </a:extLst>
                </p:cNvPr>
                <p:cNvSpPr/>
                <p:nvPr/>
              </p:nvSpPr>
              <p:spPr>
                <a:xfrm>
                  <a:off x="3606215"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1ECF1AF8-793D-4D52-80C2-98C80196B6F4}"/>
                    </a:ext>
                  </a:extLst>
                </p:cNvPr>
                <p:cNvSpPr/>
                <p:nvPr/>
              </p:nvSpPr>
              <p:spPr>
                <a:xfrm>
                  <a:off x="3802893"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4" name="Group 133">
                <a:extLst>
                  <a:ext uri="{FF2B5EF4-FFF2-40B4-BE49-F238E27FC236}">
                    <a16:creationId xmlns:a16="http://schemas.microsoft.com/office/drawing/2014/main" id="{BD958588-D1E6-4FB4-8962-7E554C07BC6A}"/>
                  </a:ext>
                </a:extLst>
              </p:cNvPr>
              <p:cNvGrpSpPr/>
              <p:nvPr/>
            </p:nvGrpSpPr>
            <p:grpSpPr>
              <a:xfrm>
                <a:off x="3214057" y="4162644"/>
                <a:ext cx="742434" cy="152400"/>
                <a:chOff x="3206205" y="4166790"/>
                <a:chExt cx="742434" cy="152400"/>
              </a:xfrm>
            </p:grpSpPr>
            <p:sp>
              <p:nvSpPr>
                <p:cNvPr id="156" name="Rectangle 155">
                  <a:extLst>
                    <a:ext uri="{FF2B5EF4-FFF2-40B4-BE49-F238E27FC236}">
                      <a16:creationId xmlns:a16="http://schemas.microsoft.com/office/drawing/2014/main" id="{0B9B2954-A743-4982-B598-B4320980D1E2}"/>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46D8DE18-352E-4BA2-9BBD-26183163E32A}"/>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C13AA064-F8A4-4173-B6EE-F664F0A7E500}"/>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8407605F-C93F-4BCD-B568-CB53980A83C7}"/>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5" name="Group 134">
                <a:extLst>
                  <a:ext uri="{FF2B5EF4-FFF2-40B4-BE49-F238E27FC236}">
                    <a16:creationId xmlns:a16="http://schemas.microsoft.com/office/drawing/2014/main" id="{F9308B3C-8F29-4862-926F-0DFDDA7C2E64}"/>
                  </a:ext>
                </a:extLst>
              </p:cNvPr>
              <p:cNvGrpSpPr/>
              <p:nvPr/>
            </p:nvGrpSpPr>
            <p:grpSpPr>
              <a:xfrm>
                <a:off x="3214057" y="4355376"/>
                <a:ext cx="742434" cy="152400"/>
                <a:chOff x="3206205" y="4166790"/>
                <a:chExt cx="742434" cy="152400"/>
              </a:xfrm>
            </p:grpSpPr>
            <p:sp>
              <p:nvSpPr>
                <p:cNvPr id="152" name="Rectangle 151">
                  <a:extLst>
                    <a:ext uri="{FF2B5EF4-FFF2-40B4-BE49-F238E27FC236}">
                      <a16:creationId xmlns:a16="http://schemas.microsoft.com/office/drawing/2014/main" id="{6A0D4CD1-4419-4F98-8252-57C07289EA4C}"/>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CC072B91-2732-470C-BA2D-B4A726218AAC}"/>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C0D35960-89C3-49FE-8B2D-71DDD29E6AA5}"/>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39074595-14FB-431F-9C94-9878E5CA9E52}"/>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6" name="Group 135">
                <a:extLst>
                  <a:ext uri="{FF2B5EF4-FFF2-40B4-BE49-F238E27FC236}">
                    <a16:creationId xmlns:a16="http://schemas.microsoft.com/office/drawing/2014/main" id="{BF064F29-B7AE-4BA0-8BC1-5732318D226A}"/>
                  </a:ext>
                </a:extLst>
              </p:cNvPr>
              <p:cNvGrpSpPr/>
              <p:nvPr/>
            </p:nvGrpSpPr>
            <p:grpSpPr>
              <a:xfrm>
                <a:off x="3214057" y="4548108"/>
                <a:ext cx="742434" cy="152400"/>
                <a:chOff x="3206205" y="4166790"/>
                <a:chExt cx="742434" cy="152400"/>
              </a:xfrm>
            </p:grpSpPr>
            <p:sp>
              <p:nvSpPr>
                <p:cNvPr id="148" name="Rectangle 147">
                  <a:extLst>
                    <a:ext uri="{FF2B5EF4-FFF2-40B4-BE49-F238E27FC236}">
                      <a16:creationId xmlns:a16="http://schemas.microsoft.com/office/drawing/2014/main" id="{22336130-EAD9-4DFA-BFCD-86147F801A81}"/>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681E6EC7-95E7-4ED9-B630-969A26234716}"/>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DAE3DA73-EA9F-486F-987E-2C9DD217D729}"/>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A1B3CAD1-43D2-4DD3-8E35-1AE4F523F6E0}"/>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7" name="Group 136">
                <a:extLst>
                  <a:ext uri="{FF2B5EF4-FFF2-40B4-BE49-F238E27FC236}">
                    <a16:creationId xmlns:a16="http://schemas.microsoft.com/office/drawing/2014/main" id="{3E1ACA27-1078-4A84-8606-DF232FB7BB03}"/>
                  </a:ext>
                </a:extLst>
              </p:cNvPr>
              <p:cNvGrpSpPr/>
              <p:nvPr/>
            </p:nvGrpSpPr>
            <p:grpSpPr>
              <a:xfrm>
                <a:off x="3214057" y="4740840"/>
                <a:ext cx="742434" cy="152400"/>
                <a:chOff x="3206205" y="4166790"/>
                <a:chExt cx="742434" cy="152400"/>
              </a:xfrm>
            </p:grpSpPr>
            <p:sp>
              <p:nvSpPr>
                <p:cNvPr id="144" name="Rectangle 143">
                  <a:extLst>
                    <a:ext uri="{FF2B5EF4-FFF2-40B4-BE49-F238E27FC236}">
                      <a16:creationId xmlns:a16="http://schemas.microsoft.com/office/drawing/2014/main" id="{3B3EDC53-E02F-450D-8E0A-B3C48209E5D9}"/>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6E5EB58D-16E6-47B9-9F79-43D48073C809}"/>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E3B20457-8F07-4F15-A492-AECCBE090999}"/>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2A2A9E89-107D-4623-A25E-59ED6856A6D7}"/>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8" name="Group 137">
                <a:extLst>
                  <a:ext uri="{FF2B5EF4-FFF2-40B4-BE49-F238E27FC236}">
                    <a16:creationId xmlns:a16="http://schemas.microsoft.com/office/drawing/2014/main" id="{E3677BD7-CF74-4FCA-A153-21413C5E863B}"/>
                  </a:ext>
                </a:extLst>
              </p:cNvPr>
              <p:cNvGrpSpPr/>
              <p:nvPr/>
            </p:nvGrpSpPr>
            <p:grpSpPr>
              <a:xfrm>
                <a:off x="3214057" y="4933574"/>
                <a:ext cx="742434" cy="152400"/>
                <a:chOff x="3206205" y="4166790"/>
                <a:chExt cx="742434" cy="152400"/>
              </a:xfrm>
            </p:grpSpPr>
            <p:sp>
              <p:nvSpPr>
                <p:cNvPr id="140" name="Rectangle 139">
                  <a:extLst>
                    <a:ext uri="{FF2B5EF4-FFF2-40B4-BE49-F238E27FC236}">
                      <a16:creationId xmlns:a16="http://schemas.microsoft.com/office/drawing/2014/main" id="{3ED3B8D7-747C-4501-8D2A-4088B5A6BC96}"/>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C21F23B3-5211-4F88-B45E-DFB799F0B484}"/>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5BC87ABB-3475-4487-A545-AB59AE621053}"/>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082319F4-BDE3-4A2F-856B-6B71E8E103F6}"/>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9" name="Rectangle 138">
                <a:extLst>
                  <a:ext uri="{FF2B5EF4-FFF2-40B4-BE49-F238E27FC236}">
                    <a16:creationId xmlns:a16="http://schemas.microsoft.com/office/drawing/2014/main" id="{DD82FCEB-5B4A-45D5-AB69-3199F6F426AD}"/>
                  </a:ext>
                </a:extLst>
              </p:cNvPr>
              <p:cNvSpPr/>
              <p:nvPr/>
            </p:nvSpPr>
            <p:spPr>
              <a:xfrm>
                <a:off x="3400032" y="5168294"/>
                <a:ext cx="370484" cy="511780"/>
              </a:xfrm>
              <a:prstGeom prst="rect">
                <a:avLst/>
              </a:prstGeom>
              <a:solidFill>
                <a:srgbClr val="66806C"/>
              </a:solidFill>
              <a:ln>
                <a:solidFill>
                  <a:srgbClr val="668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3D2D31AC-065C-4F55-BCE2-6B32BBD3C939}"/>
                </a:ext>
              </a:extLst>
            </p:cNvPr>
            <p:cNvSpPr txBox="1"/>
            <p:nvPr/>
          </p:nvSpPr>
          <p:spPr>
            <a:xfrm>
              <a:off x="1871468" y="6165095"/>
              <a:ext cx="942887" cy="369332"/>
            </a:xfrm>
            <a:prstGeom prst="rect">
              <a:avLst/>
            </a:prstGeom>
            <a:noFill/>
          </p:spPr>
          <p:txBody>
            <a:bodyPr wrap="none" rtlCol="0">
              <a:spAutoFit/>
            </a:bodyPr>
            <a:lstStyle/>
            <a:p>
              <a:r>
                <a:rPr lang="en-GB" dirty="0"/>
                <a:t>Building</a:t>
              </a:r>
            </a:p>
          </p:txBody>
        </p:sp>
        <p:grpSp>
          <p:nvGrpSpPr>
            <p:cNvPr id="12" name="Group 11">
              <a:extLst>
                <a:ext uri="{FF2B5EF4-FFF2-40B4-BE49-F238E27FC236}">
                  <a16:creationId xmlns:a16="http://schemas.microsoft.com/office/drawing/2014/main" id="{E1F45B3C-F59C-469F-9DFB-57B63EACC92F}"/>
                </a:ext>
              </a:extLst>
            </p:cNvPr>
            <p:cNvGrpSpPr/>
            <p:nvPr/>
          </p:nvGrpSpPr>
          <p:grpSpPr>
            <a:xfrm>
              <a:off x="2358951" y="4478704"/>
              <a:ext cx="1356932" cy="1356932"/>
              <a:chOff x="742299" y="3250771"/>
              <a:chExt cx="1356932" cy="1356932"/>
            </a:xfrm>
          </p:grpSpPr>
          <p:grpSp>
            <p:nvGrpSpPr>
              <p:cNvPr id="56" name="Group 55">
                <a:extLst>
                  <a:ext uri="{FF2B5EF4-FFF2-40B4-BE49-F238E27FC236}">
                    <a16:creationId xmlns:a16="http://schemas.microsoft.com/office/drawing/2014/main" id="{1C79432D-FA61-476C-B065-217F5311DABE}"/>
                  </a:ext>
                </a:extLst>
              </p:cNvPr>
              <p:cNvGrpSpPr/>
              <p:nvPr/>
            </p:nvGrpSpPr>
            <p:grpSpPr>
              <a:xfrm>
                <a:off x="742299" y="3250771"/>
                <a:ext cx="1356932" cy="1356932"/>
                <a:chOff x="1014204" y="3537347"/>
                <a:chExt cx="1356932" cy="1356932"/>
              </a:xfrm>
            </p:grpSpPr>
            <p:grpSp>
              <p:nvGrpSpPr>
                <p:cNvPr id="58" name="Group 57">
                  <a:extLst>
                    <a:ext uri="{FF2B5EF4-FFF2-40B4-BE49-F238E27FC236}">
                      <a16:creationId xmlns:a16="http://schemas.microsoft.com/office/drawing/2014/main" id="{DC6A9CC0-B3EF-4A25-9319-C4F84EB95B76}"/>
                    </a:ext>
                  </a:extLst>
                </p:cNvPr>
                <p:cNvGrpSpPr/>
                <p:nvPr/>
              </p:nvGrpSpPr>
              <p:grpSpPr>
                <a:xfrm>
                  <a:off x="1166912" y="3900142"/>
                  <a:ext cx="694199" cy="468192"/>
                  <a:chOff x="1209368" y="3429000"/>
                  <a:chExt cx="1809135" cy="1220144"/>
                </a:xfrm>
              </p:grpSpPr>
              <p:sp>
                <p:nvSpPr>
                  <p:cNvPr id="68" name="Rectangle: Rounded Corners 67">
                    <a:extLst>
                      <a:ext uri="{FF2B5EF4-FFF2-40B4-BE49-F238E27FC236}">
                        <a16:creationId xmlns:a16="http://schemas.microsoft.com/office/drawing/2014/main" id="{1C3DB470-3EE9-4B20-A7DF-1F6753B12891}"/>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A1B78B23-DA7D-4239-AD98-FC827BE55534}"/>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453BC5E7-0F54-4309-85DF-3ED3070B1401}"/>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4725A0A7-0A2D-4848-B36E-FEA3A638CD73}"/>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32BEF0BF-744F-4281-AA6D-CAA8F074918A}"/>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Circle: Hollow 72">
                    <a:extLst>
                      <a:ext uri="{FF2B5EF4-FFF2-40B4-BE49-F238E27FC236}">
                        <a16:creationId xmlns:a16="http://schemas.microsoft.com/office/drawing/2014/main" id="{F366EDD1-7B7A-471E-8B0B-00A70BBAA93D}"/>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4" name="Rectangle 73">
                    <a:extLst>
                      <a:ext uri="{FF2B5EF4-FFF2-40B4-BE49-F238E27FC236}">
                        <a16:creationId xmlns:a16="http://schemas.microsoft.com/office/drawing/2014/main" id="{D3A59C21-56C6-4CD9-9FEE-F1EE2979044F}"/>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 name="Group 58">
                  <a:extLst>
                    <a:ext uri="{FF2B5EF4-FFF2-40B4-BE49-F238E27FC236}">
                      <a16:creationId xmlns:a16="http://schemas.microsoft.com/office/drawing/2014/main" id="{42F94499-3A4A-4602-9936-50E4473AEEF5}"/>
                    </a:ext>
                  </a:extLst>
                </p:cNvPr>
                <p:cNvGrpSpPr/>
                <p:nvPr/>
              </p:nvGrpSpPr>
              <p:grpSpPr>
                <a:xfrm>
                  <a:off x="1563117" y="4024228"/>
                  <a:ext cx="694199" cy="468192"/>
                  <a:chOff x="1209368" y="3429000"/>
                  <a:chExt cx="1809135" cy="1220144"/>
                </a:xfrm>
              </p:grpSpPr>
              <p:sp>
                <p:nvSpPr>
                  <p:cNvPr id="61" name="Rectangle: Rounded Corners 60">
                    <a:extLst>
                      <a:ext uri="{FF2B5EF4-FFF2-40B4-BE49-F238E27FC236}">
                        <a16:creationId xmlns:a16="http://schemas.microsoft.com/office/drawing/2014/main" id="{0CFBDC35-A7AF-4CB0-BEFE-ADBD90BAB539}"/>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1BDB6D80-D67A-429E-9A55-4E19B89D91EF}"/>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A305EEC5-2152-492F-9117-E9C5AC99CF2B}"/>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D3E42160-49EB-44A0-A75C-817D51CB68E5}"/>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8880DD45-4B04-47FA-967B-D115110C76B1}"/>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Circle: Hollow 65">
                    <a:extLst>
                      <a:ext uri="{FF2B5EF4-FFF2-40B4-BE49-F238E27FC236}">
                        <a16:creationId xmlns:a16="http://schemas.microsoft.com/office/drawing/2014/main" id="{443020D3-4E97-4514-83D8-F06455850B75}"/>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Rectangle 66">
                    <a:extLst>
                      <a:ext uri="{FF2B5EF4-FFF2-40B4-BE49-F238E27FC236}">
                        <a16:creationId xmlns:a16="http://schemas.microsoft.com/office/drawing/2014/main" id="{A25169EA-EA2C-4539-8BF7-C60102DB6881}"/>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0" name="Oval 59">
                  <a:extLst>
                    <a:ext uri="{FF2B5EF4-FFF2-40B4-BE49-F238E27FC236}">
                      <a16:creationId xmlns:a16="http://schemas.microsoft.com/office/drawing/2014/main" id="{1F984036-5BC3-4780-8AF5-45854A6B2697}"/>
                    </a:ext>
                  </a:extLst>
                </p:cNvPr>
                <p:cNvSpPr/>
                <p:nvPr/>
              </p:nvSpPr>
              <p:spPr>
                <a:xfrm>
                  <a:off x="1014204" y="3537347"/>
                  <a:ext cx="1356932" cy="1356932"/>
                </a:xfrm>
                <a:prstGeom prst="ellipse">
                  <a:avLst/>
                </a:prstGeom>
                <a:solidFill>
                  <a:schemeClr val="accent1">
                    <a:lumMod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TextBox 56">
                <a:extLst>
                  <a:ext uri="{FF2B5EF4-FFF2-40B4-BE49-F238E27FC236}">
                    <a16:creationId xmlns:a16="http://schemas.microsoft.com/office/drawing/2014/main" id="{75473551-7E1E-44C5-A8FF-880BB19ABEE5}"/>
                  </a:ext>
                </a:extLst>
              </p:cNvPr>
              <p:cNvSpPr txBox="1"/>
              <p:nvPr/>
            </p:nvSpPr>
            <p:spPr>
              <a:xfrm>
                <a:off x="1171745" y="4183812"/>
                <a:ext cx="564578" cy="369332"/>
              </a:xfrm>
              <a:prstGeom prst="rect">
                <a:avLst/>
              </a:prstGeom>
              <a:noFill/>
            </p:spPr>
            <p:txBody>
              <a:bodyPr wrap="none" rtlCol="0">
                <a:spAutoFit/>
              </a:bodyPr>
              <a:lstStyle/>
              <a:p>
                <a:r>
                  <a:rPr lang="en-GB" dirty="0"/>
                  <a:t>LAN</a:t>
                </a:r>
              </a:p>
            </p:txBody>
          </p:sp>
        </p:grpSp>
        <p:cxnSp>
          <p:nvCxnSpPr>
            <p:cNvPr id="165" name="Straight Connector 164">
              <a:extLst>
                <a:ext uri="{FF2B5EF4-FFF2-40B4-BE49-F238E27FC236}">
                  <a16:creationId xmlns:a16="http://schemas.microsoft.com/office/drawing/2014/main" id="{13804EDC-F28A-4BF7-93EB-0F25F501A7AB}"/>
                </a:ext>
              </a:extLst>
            </p:cNvPr>
            <p:cNvCxnSpPr>
              <a:cxnSpLocks/>
              <a:stCxn id="60" idx="7"/>
            </p:cNvCxnSpPr>
            <p:nvPr/>
          </p:nvCxnSpPr>
          <p:spPr>
            <a:xfrm flipV="1">
              <a:off x="3517165" y="4676247"/>
              <a:ext cx="1585252" cy="1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2EF30F1B-4ACF-41B5-AFCB-E0E306D04A10}"/>
              </a:ext>
            </a:extLst>
          </p:cNvPr>
          <p:cNvGrpSpPr/>
          <p:nvPr/>
        </p:nvGrpSpPr>
        <p:grpSpPr>
          <a:xfrm>
            <a:off x="7206242" y="3697605"/>
            <a:ext cx="3367884" cy="2763259"/>
            <a:chOff x="7206242" y="3756716"/>
            <a:chExt cx="3367884" cy="2763259"/>
          </a:xfrm>
        </p:grpSpPr>
        <p:grpSp>
          <p:nvGrpSpPr>
            <p:cNvPr id="11" name="Group 10">
              <a:extLst>
                <a:ext uri="{FF2B5EF4-FFF2-40B4-BE49-F238E27FC236}">
                  <a16:creationId xmlns:a16="http://schemas.microsoft.com/office/drawing/2014/main" id="{8B8029C2-1A2E-4746-AC2A-574314054D2E}"/>
                </a:ext>
              </a:extLst>
            </p:cNvPr>
            <p:cNvGrpSpPr/>
            <p:nvPr/>
          </p:nvGrpSpPr>
          <p:grpSpPr>
            <a:xfrm>
              <a:off x="9172175" y="3756716"/>
              <a:ext cx="1401951" cy="2763259"/>
              <a:chOff x="9556462" y="3011069"/>
              <a:chExt cx="1401951" cy="2763259"/>
            </a:xfrm>
          </p:grpSpPr>
          <p:grpSp>
            <p:nvGrpSpPr>
              <p:cNvPr id="75" name="Group 74">
                <a:extLst>
                  <a:ext uri="{FF2B5EF4-FFF2-40B4-BE49-F238E27FC236}">
                    <a16:creationId xmlns:a16="http://schemas.microsoft.com/office/drawing/2014/main" id="{03BEA1CD-DB24-431F-B582-68BFAD02FC6D}"/>
                  </a:ext>
                </a:extLst>
              </p:cNvPr>
              <p:cNvGrpSpPr/>
              <p:nvPr/>
            </p:nvGrpSpPr>
            <p:grpSpPr>
              <a:xfrm>
                <a:off x="9556462" y="3011069"/>
                <a:ext cx="1401951" cy="2446178"/>
                <a:chOff x="2884299" y="3243421"/>
                <a:chExt cx="1401951" cy="2446178"/>
              </a:xfrm>
            </p:grpSpPr>
            <p:sp>
              <p:nvSpPr>
                <p:cNvPr id="77" name="Rectangle 76">
                  <a:extLst>
                    <a:ext uri="{FF2B5EF4-FFF2-40B4-BE49-F238E27FC236}">
                      <a16:creationId xmlns:a16="http://schemas.microsoft.com/office/drawing/2014/main" id="{8C828F62-8146-4229-BF31-6C937D07B167}"/>
                    </a:ext>
                  </a:extLst>
                </p:cNvPr>
                <p:cNvSpPr/>
                <p:nvPr/>
              </p:nvSpPr>
              <p:spPr>
                <a:xfrm>
                  <a:off x="3104780" y="3590925"/>
                  <a:ext cx="960988" cy="18288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C85F5CB2-DB88-4AF8-8D6C-B598EEA5B801}"/>
                    </a:ext>
                  </a:extLst>
                </p:cNvPr>
                <p:cNvSpPr/>
                <p:nvPr/>
              </p:nvSpPr>
              <p:spPr>
                <a:xfrm>
                  <a:off x="2989962" y="5419725"/>
                  <a:ext cx="1190625"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A91D9E0C-A745-49EB-A6DF-DE60A7DFC5AD}"/>
                    </a:ext>
                  </a:extLst>
                </p:cNvPr>
                <p:cNvSpPr/>
                <p:nvPr/>
              </p:nvSpPr>
              <p:spPr>
                <a:xfrm>
                  <a:off x="2884299" y="5554662"/>
                  <a:ext cx="1401951"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31F96099-FCDF-44C3-8932-E170DE28CA15}"/>
                    </a:ext>
                  </a:extLst>
                </p:cNvPr>
                <p:cNvSpPr/>
                <p:nvPr/>
              </p:nvSpPr>
              <p:spPr>
                <a:xfrm>
                  <a:off x="3301905" y="3455988"/>
                  <a:ext cx="566738" cy="134937"/>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1" name="Straight Connector 80">
                  <a:extLst>
                    <a:ext uri="{FF2B5EF4-FFF2-40B4-BE49-F238E27FC236}">
                      <a16:creationId xmlns:a16="http://schemas.microsoft.com/office/drawing/2014/main" id="{8D0A6934-2DBB-4509-8D4F-9D91EB4D9651}"/>
                    </a:ext>
                  </a:extLst>
                </p:cNvPr>
                <p:cNvCxnSpPr>
                  <a:cxnSpLocks/>
                </p:cNvCxnSpPr>
                <p:nvPr/>
              </p:nvCxnSpPr>
              <p:spPr>
                <a:xfrm flipV="1">
                  <a:off x="3585274" y="3243421"/>
                  <a:ext cx="0" cy="266700"/>
                </a:xfrm>
                <a:prstGeom prst="line">
                  <a:avLst/>
                </a:prstGeom>
                <a:ln w="38100">
                  <a:solidFill>
                    <a:srgbClr val="C6C5C5"/>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A529749D-19D7-451D-AEF7-3A22BD83826A}"/>
                    </a:ext>
                  </a:extLst>
                </p:cNvPr>
                <p:cNvSpPr/>
                <p:nvPr/>
              </p:nvSpPr>
              <p:spPr>
                <a:xfrm>
                  <a:off x="3192900" y="3780010"/>
                  <a:ext cx="784749" cy="86183"/>
                </a:xfrm>
                <a:prstGeom prst="rect">
                  <a:avLst/>
                </a:prstGeom>
                <a:solidFill>
                  <a:srgbClr val="66806C"/>
                </a:solidFill>
                <a:ln>
                  <a:solidFill>
                    <a:srgbClr val="668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3" name="Group 82">
                  <a:extLst>
                    <a:ext uri="{FF2B5EF4-FFF2-40B4-BE49-F238E27FC236}">
                      <a16:creationId xmlns:a16="http://schemas.microsoft.com/office/drawing/2014/main" id="{C26575D7-0199-412E-8C5C-3BBD2A0E8CD2}"/>
                    </a:ext>
                  </a:extLst>
                </p:cNvPr>
                <p:cNvGrpSpPr/>
                <p:nvPr/>
              </p:nvGrpSpPr>
              <p:grpSpPr>
                <a:xfrm>
                  <a:off x="3214057" y="3969912"/>
                  <a:ext cx="742434" cy="152400"/>
                  <a:chOff x="3212859" y="3969912"/>
                  <a:chExt cx="742434" cy="152400"/>
                </a:xfrm>
              </p:grpSpPr>
              <p:sp>
                <p:nvSpPr>
                  <p:cNvPr id="110" name="Rectangle 109">
                    <a:extLst>
                      <a:ext uri="{FF2B5EF4-FFF2-40B4-BE49-F238E27FC236}">
                        <a16:creationId xmlns:a16="http://schemas.microsoft.com/office/drawing/2014/main" id="{09FBD181-736B-4E4E-8790-50D17108CA2C}"/>
                      </a:ext>
                    </a:extLst>
                  </p:cNvPr>
                  <p:cNvSpPr/>
                  <p:nvPr/>
                </p:nvSpPr>
                <p:spPr>
                  <a:xfrm>
                    <a:off x="3212859"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3541FE94-B1F0-4346-A649-95AFF2317A48}"/>
                      </a:ext>
                    </a:extLst>
                  </p:cNvPr>
                  <p:cNvSpPr/>
                  <p:nvPr/>
                </p:nvSpPr>
                <p:spPr>
                  <a:xfrm>
                    <a:off x="3409537"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6909C118-5D4D-4C7C-8752-33E02BB8B2BC}"/>
                      </a:ext>
                    </a:extLst>
                  </p:cNvPr>
                  <p:cNvSpPr/>
                  <p:nvPr/>
                </p:nvSpPr>
                <p:spPr>
                  <a:xfrm>
                    <a:off x="3606215"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BED2B69F-F8F0-4C0D-8481-F7AD56889BB4}"/>
                      </a:ext>
                    </a:extLst>
                  </p:cNvPr>
                  <p:cNvSpPr/>
                  <p:nvPr/>
                </p:nvSpPr>
                <p:spPr>
                  <a:xfrm>
                    <a:off x="3802893" y="3969912"/>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4" name="Group 83">
                  <a:extLst>
                    <a:ext uri="{FF2B5EF4-FFF2-40B4-BE49-F238E27FC236}">
                      <a16:creationId xmlns:a16="http://schemas.microsoft.com/office/drawing/2014/main" id="{C5DBF41B-AD6A-4627-BE2A-F8605469E49B}"/>
                    </a:ext>
                  </a:extLst>
                </p:cNvPr>
                <p:cNvGrpSpPr/>
                <p:nvPr/>
              </p:nvGrpSpPr>
              <p:grpSpPr>
                <a:xfrm>
                  <a:off x="3214057" y="4162644"/>
                  <a:ext cx="742434" cy="152400"/>
                  <a:chOff x="3206205" y="4166790"/>
                  <a:chExt cx="742434" cy="152400"/>
                </a:xfrm>
              </p:grpSpPr>
              <p:sp>
                <p:nvSpPr>
                  <p:cNvPr id="106" name="Rectangle 105">
                    <a:extLst>
                      <a:ext uri="{FF2B5EF4-FFF2-40B4-BE49-F238E27FC236}">
                        <a16:creationId xmlns:a16="http://schemas.microsoft.com/office/drawing/2014/main" id="{384A9BBE-65AF-4A13-B5C3-1E45C4FA358E}"/>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B85743B3-48D4-4795-87C6-1568F54E148E}"/>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6860C531-43D2-49FD-B039-E8E59D28829F}"/>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411AC981-9728-45B1-951E-9430F6694F0C}"/>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5" name="Group 84">
                  <a:extLst>
                    <a:ext uri="{FF2B5EF4-FFF2-40B4-BE49-F238E27FC236}">
                      <a16:creationId xmlns:a16="http://schemas.microsoft.com/office/drawing/2014/main" id="{78673E02-4568-4DDD-8D07-DA53C4700F72}"/>
                    </a:ext>
                  </a:extLst>
                </p:cNvPr>
                <p:cNvGrpSpPr/>
                <p:nvPr/>
              </p:nvGrpSpPr>
              <p:grpSpPr>
                <a:xfrm>
                  <a:off x="3214057" y="4355376"/>
                  <a:ext cx="742434" cy="152400"/>
                  <a:chOff x="3206205" y="4166790"/>
                  <a:chExt cx="742434" cy="152400"/>
                </a:xfrm>
              </p:grpSpPr>
              <p:sp>
                <p:nvSpPr>
                  <p:cNvPr id="102" name="Rectangle 101">
                    <a:extLst>
                      <a:ext uri="{FF2B5EF4-FFF2-40B4-BE49-F238E27FC236}">
                        <a16:creationId xmlns:a16="http://schemas.microsoft.com/office/drawing/2014/main" id="{519ECAB9-54E0-4C96-972E-913E8A6298A1}"/>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0EB8683C-6DD1-4CF9-907E-0EBEDCF8EC6B}"/>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6B6EA846-35D6-404B-8182-32BE882F8367}"/>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78BF59F0-1C5E-4B56-B985-3FAD4E4B8D13}"/>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6" name="Group 85">
                  <a:extLst>
                    <a:ext uri="{FF2B5EF4-FFF2-40B4-BE49-F238E27FC236}">
                      <a16:creationId xmlns:a16="http://schemas.microsoft.com/office/drawing/2014/main" id="{5A7E774E-5C87-4913-A4A0-028F96C9E371}"/>
                    </a:ext>
                  </a:extLst>
                </p:cNvPr>
                <p:cNvGrpSpPr/>
                <p:nvPr/>
              </p:nvGrpSpPr>
              <p:grpSpPr>
                <a:xfrm>
                  <a:off x="3214057" y="4548108"/>
                  <a:ext cx="742434" cy="152400"/>
                  <a:chOff x="3206205" y="4166790"/>
                  <a:chExt cx="742434" cy="152400"/>
                </a:xfrm>
              </p:grpSpPr>
              <p:sp>
                <p:nvSpPr>
                  <p:cNvPr id="98" name="Rectangle 97">
                    <a:extLst>
                      <a:ext uri="{FF2B5EF4-FFF2-40B4-BE49-F238E27FC236}">
                        <a16:creationId xmlns:a16="http://schemas.microsoft.com/office/drawing/2014/main" id="{20F1CE0B-9FB6-4B61-8E09-02EA5772782D}"/>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F40CD8A7-8034-4A34-9FFC-CF617EE18BC4}"/>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B0DC1B6E-0C96-4612-9130-30F64A26EAAF}"/>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8937C427-CDFC-4F5A-896F-D28228A4D836}"/>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7" name="Group 86">
                  <a:extLst>
                    <a:ext uri="{FF2B5EF4-FFF2-40B4-BE49-F238E27FC236}">
                      <a16:creationId xmlns:a16="http://schemas.microsoft.com/office/drawing/2014/main" id="{9D8462E5-EEC5-4590-802E-DF36B62708F7}"/>
                    </a:ext>
                  </a:extLst>
                </p:cNvPr>
                <p:cNvGrpSpPr/>
                <p:nvPr/>
              </p:nvGrpSpPr>
              <p:grpSpPr>
                <a:xfrm>
                  <a:off x="3214057" y="4740840"/>
                  <a:ext cx="742434" cy="152400"/>
                  <a:chOff x="3206205" y="4166790"/>
                  <a:chExt cx="742434" cy="152400"/>
                </a:xfrm>
              </p:grpSpPr>
              <p:sp>
                <p:nvSpPr>
                  <p:cNvPr id="94" name="Rectangle 93">
                    <a:extLst>
                      <a:ext uri="{FF2B5EF4-FFF2-40B4-BE49-F238E27FC236}">
                        <a16:creationId xmlns:a16="http://schemas.microsoft.com/office/drawing/2014/main" id="{3BB93418-C4D3-462B-9A5A-39E04AFED436}"/>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733F2EC3-07E9-43BA-B964-52C23D132D8C}"/>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AE032304-89B7-432D-8EE6-D94B5338A8AA}"/>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39F9C640-89D1-48EA-B56E-71D5F9EE4726}"/>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8" name="Group 87">
                  <a:extLst>
                    <a:ext uri="{FF2B5EF4-FFF2-40B4-BE49-F238E27FC236}">
                      <a16:creationId xmlns:a16="http://schemas.microsoft.com/office/drawing/2014/main" id="{42497E9B-D97C-4CD1-A516-EBF823665C32}"/>
                    </a:ext>
                  </a:extLst>
                </p:cNvPr>
                <p:cNvGrpSpPr/>
                <p:nvPr/>
              </p:nvGrpSpPr>
              <p:grpSpPr>
                <a:xfrm>
                  <a:off x="3214057" y="4933574"/>
                  <a:ext cx="742434" cy="152400"/>
                  <a:chOff x="3206205" y="4166790"/>
                  <a:chExt cx="742434" cy="152400"/>
                </a:xfrm>
              </p:grpSpPr>
              <p:sp>
                <p:nvSpPr>
                  <p:cNvPr id="90" name="Rectangle 89">
                    <a:extLst>
                      <a:ext uri="{FF2B5EF4-FFF2-40B4-BE49-F238E27FC236}">
                        <a16:creationId xmlns:a16="http://schemas.microsoft.com/office/drawing/2014/main" id="{EEEE8513-75A7-4ED9-B6BF-7E3D0AECE550}"/>
                      </a:ext>
                    </a:extLst>
                  </p:cNvPr>
                  <p:cNvSpPr/>
                  <p:nvPr/>
                </p:nvSpPr>
                <p:spPr>
                  <a:xfrm>
                    <a:off x="3206205"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2CC0436C-275A-44DE-A460-A43546FDF72E}"/>
                      </a:ext>
                    </a:extLst>
                  </p:cNvPr>
                  <p:cNvSpPr/>
                  <p:nvPr/>
                </p:nvSpPr>
                <p:spPr>
                  <a:xfrm>
                    <a:off x="3402883"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C6246ED3-B3C1-40DA-85F7-8FF44FF20A61}"/>
                      </a:ext>
                    </a:extLst>
                  </p:cNvPr>
                  <p:cNvSpPr/>
                  <p:nvPr/>
                </p:nvSpPr>
                <p:spPr>
                  <a:xfrm>
                    <a:off x="3599561"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4015C328-D520-41B2-A932-69F6FA3955AC}"/>
                      </a:ext>
                    </a:extLst>
                  </p:cNvPr>
                  <p:cNvSpPr/>
                  <p:nvPr/>
                </p:nvSpPr>
                <p:spPr>
                  <a:xfrm>
                    <a:off x="3796239" y="4166790"/>
                    <a:ext cx="152400" cy="152400"/>
                  </a:xfrm>
                  <a:prstGeom prst="rect">
                    <a:avLst/>
                  </a:prstGeom>
                  <a:solidFill>
                    <a:srgbClr val="668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9" name="Rectangle 88">
                  <a:extLst>
                    <a:ext uri="{FF2B5EF4-FFF2-40B4-BE49-F238E27FC236}">
                      <a16:creationId xmlns:a16="http://schemas.microsoft.com/office/drawing/2014/main" id="{7C98F2CD-4272-4BE4-AB61-23B80B6C537C}"/>
                    </a:ext>
                  </a:extLst>
                </p:cNvPr>
                <p:cNvSpPr/>
                <p:nvPr/>
              </p:nvSpPr>
              <p:spPr>
                <a:xfrm>
                  <a:off x="3400032" y="5168294"/>
                  <a:ext cx="370484" cy="511780"/>
                </a:xfrm>
                <a:prstGeom prst="rect">
                  <a:avLst/>
                </a:prstGeom>
                <a:solidFill>
                  <a:srgbClr val="66806C"/>
                </a:solidFill>
                <a:ln>
                  <a:solidFill>
                    <a:srgbClr val="668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6" name="TextBox 75">
                <a:extLst>
                  <a:ext uri="{FF2B5EF4-FFF2-40B4-BE49-F238E27FC236}">
                    <a16:creationId xmlns:a16="http://schemas.microsoft.com/office/drawing/2014/main" id="{69662CBB-024C-4267-83DF-69CAA614C7F9}"/>
                  </a:ext>
                </a:extLst>
              </p:cNvPr>
              <p:cNvSpPr txBox="1"/>
              <p:nvPr/>
            </p:nvSpPr>
            <p:spPr>
              <a:xfrm>
                <a:off x="9785994" y="5404996"/>
                <a:ext cx="942887" cy="369332"/>
              </a:xfrm>
              <a:prstGeom prst="rect">
                <a:avLst/>
              </a:prstGeom>
              <a:noFill/>
            </p:spPr>
            <p:txBody>
              <a:bodyPr wrap="none" rtlCol="0">
                <a:spAutoFit/>
              </a:bodyPr>
              <a:lstStyle/>
              <a:p>
                <a:r>
                  <a:rPr lang="en-GB" dirty="0"/>
                  <a:t>Building</a:t>
                </a:r>
              </a:p>
            </p:txBody>
          </p:sp>
        </p:grpSp>
        <p:grpSp>
          <p:nvGrpSpPr>
            <p:cNvPr id="13" name="Group 12">
              <a:extLst>
                <a:ext uri="{FF2B5EF4-FFF2-40B4-BE49-F238E27FC236}">
                  <a16:creationId xmlns:a16="http://schemas.microsoft.com/office/drawing/2014/main" id="{68848198-0A95-47E5-BE59-06B16E45F6FC}"/>
                </a:ext>
              </a:extLst>
            </p:cNvPr>
            <p:cNvGrpSpPr/>
            <p:nvPr/>
          </p:nvGrpSpPr>
          <p:grpSpPr>
            <a:xfrm>
              <a:off x="8538357" y="4498609"/>
              <a:ext cx="1356932" cy="1356932"/>
              <a:chOff x="8922644" y="3752962"/>
              <a:chExt cx="1356932" cy="1356932"/>
            </a:xfrm>
          </p:grpSpPr>
          <p:grpSp>
            <p:nvGrpSpPr>
              <p:cNvPr id="37" name="Group 36">
                <a:extLst>
                  <a:ext uri="{FF2B5EF4-FFF2-40B4-BE49-F238E27FC236}">
                    <a16:creationId xmlns:a16="http://schemas.microsoft.com/office/drawing/2014/main" id="{79DEC61A-6A78-4CE9-A887-5FEA5CDD4ECC}"/>
                  </a:ext>
                </a:extLst>
              </p:cNvPr>
              <p:cNvGrpSpPr/>
              <p:nvPr/>
            </p:nvGrpSpPr>
            <p:grpSpPr>
              <a:xfrm>
                <a:off x="8922644" y="3752962"/>
                <a:ext cx="1356932" cy="1356932"/>
                <a:chOff x="1014204" y="3537347"/>
                <a:chExt cx="1356932" cy="1356932"/>
              </a:xfrm>
            </p:grpSpPr>
            <p:grpSp>
              <p:nvGrpSpPr>
                <p:cNvPr id="39" name="Group 38">
                  <a:extLst>
                    <a:ext uri="{FF2B5EF4-FFF2-40B4-BE49-F238E27FC236}">
                      <a16:creationId xmlns:a16="http://schemas.microsoft.com/office/drawing/2014/main" id="{E1CD072A-3E0E-41FD-907A-4EF47C29F8E5}"/>
                    </a:ext>
                  </a:extLst>
                </p:cNvPr>
                <p:cNvGrpSpPr/>
                <p:nvPr/>
              </p:nvGrpSpPr>
              <p:grpSpPr>
                <a:xfrm>
                  <a:off x="1166912" y="3900142"/>
                  <a:ext cx="694199" cy="468192"/>
                  <a:chOff x="1209368" y="3429000"/>
                  <a:chExt cx="1809135" cy="1220144"/>
                </a:xfrm>
              </p:grpSpPr>
              <p:sp>
                <p:nvSpPr>
                  <p:cNvPr id="49" name="Rectangle: Rounded Corners 48">
                    <a:extLst>
                      <a:ext uri="{FF2B5EF4-FFF2-40B4-BE49-F238E27FC236}">
                        <a16:creationId xmlns:a16="http://schemas.microsoft.com/office/drawing/2014/main" id="{826E7CA2-56BB-402B-B264-BCEC3D4E5077}"/>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690409D2-2A4B-42C8-AEF7-9F63C1A5EB60}"/>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876CE989-A7B5-4F86-AB8F-97A22F9F5200}"/>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BD455EB2-BCCF-4BE5-9AEB-0AA843DEF4F8}"/>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A996FE70-50AB-4134-BDB9-0478D96D6144}"/>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Circle: Hollow 53">
                    <a:extLst>
                      <a:ext uri="{FF2B5EF4-FFF2-40B4-BE49-F238E27FC236}">
                        <a16:creationId xmlns:a16="http://schemas.microsoft.com/office/drawing/2014/main" id="{4FA4D101-4323-45B7-8721-9C6C87ECBDFF}"/>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Rectangle 54">
                    <a:extLst>
                      <a:ext uri="{FF2B5EF4-FFF2-40B4-BE49-F238E27FC236}">
                        <a16:creationId xmlns:a16="http://schemas.microsoft.com/office/drawing/2014/main" id="{6CDC4959-DC55-41E2-80AE-71B25C382E3E}"/>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30437DBB-3C9D-4DA7-B1FF-E5C464F4B65C}"/>
                    </a:ext>
                  </a:extLst>
                </p:cNvPr>
                <p:cNvGrpSpPr/>
                <p:nvPr/>
              </p:nvGrpSpPr>
              <p:grpSpPr>
                <a:xfrm>
                  <a:off x="1563117" y="4024228"/>
                  <a:ext cx="694199" cy="468192"/>
                  <a:chOff x="1209368" y="3429000"/>
                  <a:chExt cx="1809135" cy="1220144"/>
                </a:xfrm>
              </p:grpSpPr>
              <p:sp>
                <p:nvSpPr>
                  <p:cNvPr id="42" name="Rectangle: Rounded Corners 41">
                    <a:extLst>
                      <a:ext uri="{FF2B5EF4-FFF2-40B4-BE49-F238E27FC236}">
                        <a16:creationId xmlns:a16="http://schemas.microsoft.com/office/drawing/2014/main" id="{E84BA8B4-8C46-465C-89AF-415EC321BFA8}"/>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706D85B2-F466-4BBF-8395-33502241B94F}"/>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F4C2EBE8-C7B4-4552-9B69-3E1999D9E6AE}"/>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37F5E136-C3A1-477A-9D93-882A8CC27759}"/>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F37F78-6E53-4B56-993F-3955BD954988}"/>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ircle: Hollow 46">
                    <a:extLst>
                      <a:ext uri="{FF2B5EF4-FFF2-40B4-BE49-F238E27FC236}">
                        <a16:creationId xmlns:a16="http://schemas.microsoft.com/office/drawing/2014/main" id="{9EBDE309-FD4E-4D6C-B941-F1D3CB717586}"/>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Rectangle 47">
                    <a:extLst>
                      <a:ext uri="{FF2B5EF4-FFF2-40B4-BE49-F238E27FC236}">
                        <a16:creationId xmlns:a16="http://schemas.microsoft.com/office/drawing/2014/main" id="{BCBC226C-C17C-4746-8629-969FC60F4481}"/>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Oval 40">
                  <a:extLst>
                    <a:ext uri="{FF2B5EF4-FFF2-40B4-BE49-F238E27FC236}">
                      <a16:creationId xmlns:a16="http://schemas.microsoft.com/office/drawing/2014/main" id="{AD74F5B1-CF14-44C9-997B-900AB027A97E}"/>
                    </a:ext>
                  </a:extLst>
                </p:cNvPr>
                <p:cNvSpPr/>
                <p:nvPr/>
              </p:nvSpPr>
              <p:spPr>
                <a:xfrm>
                  <a:off x="1014204" y="3537347"/>
                  <a:ext cx="1356932" cy="1356932"/>
                </a:xfrm>
                <a:prstGeom prst="ellipse">
                  <a:avLst/>
                </a:prstGeom>
                <a:solidFill>
                  <a:schemeClr val="accent1">
                    <a:lumMod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xtBox 37">
                <a:extLst>
                  <a:ext uri="{FF2B5EF4-FFF2-40B4-BE49-F238E27FC236}">
                    <a16:creationId xmlns:a16="http://schemas.microsoft.com/office/drawing/2014/main" id="{D4ABCE19-385B-4AE0-BFDB-38E728BBFD29}"/>
                  </a:ext>
                </a:extLst>
              </p:cNvPr>
              <p:cNvSpPr txBox="1"/>
              <p:nvPr/>
            </p:nvSpPr>
            <p:spPr>
              <a:xfrm>
                <a:off x="9287001" y="4650345"/>
                <a:ext cx="564578" cy="369332"/>
              </a:xfrm>
              <a:prstGeom prst="rect">
                <a:avLst/>
              </a:prstGeom>
              <a:noFill/>
            </p:spPr>
            <p:txBody>
              <a:bodyPr wrap="none" rtlCol="0">
                <a:spAutoFit/>
              </a:bodyPr>
              <a:lstStyle/>
              <a:p>
                <a:r>
                  <a:rPr lang="en-GB" dirty="0"/>
                  <a:t>LAN</a:t>
                </a:r>
              </a:p>
            </p:txBody>
          </p:sp>
        </p:grpSp>
        <p:cxnSp>
          <p:nvCxnSpPr>
            <p:cNvPr id="167" name="Straight Connector 166">
              <a:extLst>
                <a:ext uri="{FF2B5EF4-FFF2-40B4-BE49-F238E27FC236}">
                  <a16:creationId xmlns:a16="http://schemas.microsoft.com/office/drawing/2014/main" id="{B8D4DF0C-5FC3-4C4B-B3CC-66A73319C711}"/>
                </a:ext>
              </a:extLst>
            </p:cNvPr>
            <p:cNvCxnSpPr>
              <a:cxnSpLocks/>
              <a:endCxn id="41" idx="1"/>
            </p:cNvCxnSpPr>
            <p:nvPr/>
          </p:nvCxnSpPr>
          <p:spPr>
            <a:xfrm>
              <a:off x="7206242" y="4697327"/>
              <a:ext cx="15308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31036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Networking challenges - Availability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2" y="1825625"/>
            <a:ext cx="6333784" cy="4935956"/>
          </a:xfrm>
        </p:spPr>
        <p:txBody>
          <a:bodyPr>
            <a:normAutofit lnSpcReduction="10000"/>
          </a:bodyPr>
          <a:lstStyle/>
          <a:p>
            <a:pPr marL="299085" marR="6985" indent="-286385">
              <a:lnSpc>
                <a:spcPct val="100000"/>
              </a:lnSpc>
              <a:spcBef>
                <a:spcPts val="105"/>
              </a:spcBef>
              <a:buFont typeface="Arial"/>
              <a:buChar char="•"/>
              <a:tabLst>
                <a:tab pos="299720" algn="l"/>
              </a:tabLst>
            </a:pPr>
            <a:r>
              <a:rPr lang="en-GB" sz="3200" spc="-10" dirty="0">
                <a:latin typeface="Calibri"/>
                <a:cs typeface="Calibri"/>
              </a:rPr>
              <a:t>Provisioning un-interrupted </a:t>
            </a:r>
            <a:r>
              <a:rPr lang="en-GB" sz="3200" dirty="0">
                <a:latin typeface="Calibri"/>
                <a:cs typeface="Calibri"/>
              </a:rPr>
              <a:t>and  </a:t>
            </a:r>
            <a:r>
              <a:rPr lang="en-GB" sz="3200" spc="-5" dirty="0">
                <a:latin typeface="Calibri"/>
                <a:cs typeface="Calibri"/>
              </a:rPr>
              <a:t>timely </a:t>
            </a:r>
            <a:r>
              <a:rPr lang="en-GB" sz="3200" dirty="0">
                <a:latin typeface="Calibri"/>
                <a:cs typeface="Calibri"/>
              </a:rPr>
              <a:t>access </a:t>
            </a:r>
            <a:r>
              <a:rPr lang="en-GB" sz="3200" spc="-20" dirty="0">
                <a:latin typeface="Calibri"/>
                <a:cs typeface="Calibri"/>
              </a:rPr>
              <a:t>to </a:t>
            </a:r>
            <a:r>
              <a:rPr lang="en-GB" sz="3200" spc="-10" dirty="0">
                <a:latin typeface="Calibri"/>
                <a:cs typeface="Calibri"/>
              </a:rPr>
              <a:t>authorized</a:t>
            </a:r>
            <a:r>
              <a:rPr lang="en-GB" sz="3200" spc="-30" dirty="0">
                <a:latin typeface="Calibri"/>
                <a:cs typeface="Calibri"/>
              </a:rPr>
              <a:t> </a:t>
            </a:r>
            <a:r>
              <a:rPr lang="en-GB" sz="3200" spc="-5" dirty="0">
                <a:latin typeface="Calibri"/>
                <a:cs typeface="Calibri"/>
              </a:rPr>
              <a:t>subjects</a:t>
            </a:r>
            <a:endParaRPr lang="en-GB" sz="3200" dirty="0">
              <a:latin typeface="Calibri"/>
              <a:cs typeface="Calibri"/>
            </a:endParaRPr>
          </a:p>
          <a:p>
            <a:pPr marL="299085" marR="5080" indent="-286385">
              <a:lnSpc>
                <a:spcPct val="100000"/>
              </a:lnSpc>
              <a:buFont typeface="Arial"/>
              <a:buChar char="•"/>
              <a:tabLst>
                <a:tab pos="299720" algn="l"/>
              </a:tabLst>
            </a:pPr>
            <a:r>
              <a:rPr lang="en-GB" sz="3200" spc="-35" dirty="0">
                <a:latin typeface="Calibri"/>
                <a:cs typeface="Calibri"/>
              </a:rPr>
              <a:t>Offers </a:t>
            </a:r>
            <a:r>
              <a:rPr lang="en-GB" sz="3200" spc="-5" dirty="0">
                <a:latin typeface="Calibri"/>
                <a:cs typeface="Calibri"/>
              </a:rPr>
              <a:t>high </a:t>
            </a:r>
            <a:r>
              <a:rPr lang="en-GB" sz="3200" spc="-10" dirty="0">
                <a:latin typeface="Calibri"/>
                <a:cs typeface="Calibri"/>
              </a:rPr>
              <a:t>level </a:t>
            </a:r>
            <a:r>
              <a:rPr lang="en-GB" sz="3200" spc="-5" dirty="0">
                <a:latin typeface="Calibri"/>
                <a:cs typeface="Calibri"/>
              </a:rPr>
              <a:t>of </a:t>
            </a:r>
            <a:r>
              <a:rPr lang="en-GB" sz="3200" spc="-10" dirty="0">
                <a:latin typeface="Calibri"/>
                <a:cs typeface="Calibri"/>
              </a:rPr>
              <a:t>assurance that  </a:t>
            </a:r>
            <a:r>
              <a:rPr lang="en-GB" sz="3200" spc="-20" dirty="0">
                <a:latin typeface="Calibri"/>
                <a:cs typeface="Calibri"/>
              </a:rPr>
              <a:t>data </a:t>
            </a:r>
            <a:r>
              <a:rPr lang="en-GB" sz="3200" spc="-5" dirty="0">
                <a:latin typeface="Calibri"/>
                <a:cs typeface="Calibri"/>
              </a:rPr>
              <a:t>shall be </a:t>
            </a:r>
            <a:r>
              <a:rPr lang="en-GB" sz="3200" spc="-15" dirty="0">
                <a:latin typeface="Calibri"/>
                <a:cs typeface="Calibri"/>
              </a:rPr>
              <a:t>available </a:t>
            </a:r>
            <a:r>
              <a:rPr lang="en-GB" sz="3200" spc="-20" dirty="0">
                <a:latin typeface="Calibri"/>
                <a:cs typeface="Calibri"/>
              </a:rPr>
              <a:t>to </a:t>
            </a:r>
            <a:r>
              <a:rPr lang="en-GB" sz="3200" spc="-10" dirty="0">
                <a:latin typeface="Calibri"/>
                <a:cs typeface="Calibri"/>
              </a:rPr>
              <a:t>authorized  </a:t>
            </a:r>
            <a:r>
              <a:rPr lang="en-GB" sz="3200" spc="-5" dirty="0">
                <a:latin typeface="Calibri"/>
                <a:cs typeface="Calibri"/>
              </a:rPr>
              <a:t>subjects</a:t>
            </a:r>
            <a:endParaRPr lang="en-GB" sz="3200" dirty="0">
              <a:latin typeface="Calibri"/>
              <a:cs typeface="Calibri"/>
            </a:endParaRPr>
          </a:p>
          <a:p>
            <a:pPr marL="299085" indent="-286385">
              <a:lnSpc>
                <a:spcPct val="100000"/>
              </a:lnSpc>
              <a:spcBef>
                <a:spcPts val="5"/>
              </a:spcBef>
              <a:buFont typeface="Arial"/>
              <a:buChar char="•"/>
              <a:tabLst>
                <a:tab pos="299720" algn="l"/>
              </a:tabLst>
            </a:pPr>
            <a:r>
              <a:rPr lang="en-GB" sz="3200" dirty="0">
                <a:latin typeface="Calibri"/>
                <a:cs typeface="Calibri"/>
              </a:rPr>
              <a:t>It </a:t>
            </a:r>
            <a:r>
              <a:rPr lang="en-GB" sz="3200" spc="-5" dirty="0">
                <a:latin typeface="Calibri"/>
                <a:cs typeface="Calibri"/>
              </a:rPr>
              <a:t>includes</a:t>
            </a:r>
            <a:endParaRPr lang="en-GB" sz="3200" dirty="0">
              <a:latin typeface="Calibri"/>
              <a:cs typeface="Calibri"/>
            </a:endParaRPr>
          </a:p>
          <a:p>
            <a:pPr marL="756285" lvl="1" indent="-286385">
              <a:lnSpc>
                <a:spcPct val="100000"/>
              </a:lnSpc>
              <a:buFont typeface="Arial"/>
              <a:buChar char="•"/>
              <a:tabLst>
                <a:tab pos="756920" algn="l"/>
              </a:tabLst>
            </a:pPr>
            <a:r>
              <a:rPr lang="en-GB" sz="3200" spc="-5" dirty="0">
                <a:latin typeface="Calibri"/>
                <a:cs typeface="Calibri"/>
              </a:rPr>
              <a:t>Usability</a:t>
            </a:r>
            <a:endParaRPr lang="en-GB" sz="3200" dirty="0">
              <a:latin typeface="Calibri"/>
              <a:cs typeface="Calibri"/>
            </a:endParaRPr>
          </a:p>
          <a:p>
            <a:pPr marL="756285" lvl="1" indent="-286385">
              <a:lnSpc>
                <a:spcPct val="100000"/>
              </a:lnSpc>
              <a:buFont typeface="Arial"/>
              <a:buChar char="•"/>
              <a:tabLst>
                <a:tab pos="756920" algn="l"/>
              </a:tabLst>
            </a:pPr>
            <a:r>
              <a:rPr lang="en-GB" sz="3200" spc="-5" dirty="0">
                <a:latin typeface="Calibri"/>
                <a:cs typeface="Calibri"/>
              </a:rPr>
              <a:t>Accessibility</a:t>
            </a:r>
            <a:endParaRPr lang="en-GB" sz="3200" dirty="0">
              <a:latin typeface="Calibri"/>
              <a:cs typeface="Calibri"/>
            </a:endParaRPr>
          </a:p>
          <a:p>
            <a:pPr marL="756285" lvl="1" indent="-286385">
              <a:lnSpc>
                <a:spcPct val="100000"/>
              </a:lnSpc>
              <a:buFont typeface="Arial"/>
              <a:buChar char="•"/>
              <a:tabLst>
                <a:tab pos="756920" algn="l"/>
              </a:tabLst>
            </a:pPr>
            <a:r>
              <a:rPr lang="en-GB" sz="3200" spc="-5" dirty="0">
                <a:latin typeface="Calibri"/>
                <a:cs typeface="Calibri"/>
              </a:rPr>
              <a:t>Timeliness</a:t>
            </a:r>
            <a:endParaRPr lang="en-US" dirty="0"/>
          </a:p>
        </p:txBody>
      </p:sp>
      <p:sp>
        <p:nvSpPr>
          <p:cNvPr id="5" name="object 3">
            <a:extLst>
              <a:ext uri="{FF2B5EF4-FFF2-40B4-BE49-F238E27FC236}">
                <a16:creationId xmlns:a16="http://schemas.microsoft.com/office/drawing/2014/main" id="{66B014DD-699C-4375-A9A4-9EA68EFD0109}"/>
              </a:ext>
            </a:extLst>
          </p:cNvPr>
          <p:cNvSpPr/>
          <p:nvPr/>
        </p:nvSpPr>
        <p:spPr>
          <a:xfrm>
            <a:off x="7197408" y="1880401"/>
            <a:ext cx="4826635" cy="551815"/>
          </a:xfrm>
          <a:custGeom>
            <a:avLst/>
            <a:gdLst/>
            <a:ahLst/>
            <a:cxnLst/>
            <a:rect l="l" t="t" r="r" b="b"/>
            <a:pathLst>
              <a:path w="4826634" h="551815">
                <a:moveTo>
                  <a:pt x="4734560" y="0"/>
                </a:moveTo>
                <a:lnTo>
                  <a:pt x="91948" y="0"/>
                </a:lnTo>
                <a:lnTo>
                  <a:pt x="56149" y="7223"/>
                </a:lnTo>
                <a:lnTo>
                  <a:pt x="26924" y="26924"/>
                </a:lnTo>
                <a:lnTo>
                  <a:pt x="7223" y="56149"/>
                </a:lnTo>
                <a:lnTo>
                  <a:pt x="0" y="91948"/>
                </a:lnTo>
                <a:lnTo>
                  <a:pt x="0" y="459740"/>
                </a:lnTo>
                <a:lnTo>
                  <a:pt x="7223" y="495538"/>
                </a:lnTo>
                <a:lnTo>
                  <a:pt x="26924" y="524764"/>
                </a:lnTo>
                <a:lnTo>
                  <a:pt x="56149" y="544464"/>
                </a:lnTo>
                <a:lnTo>
                  <a:pt x="91948" y="551688"/>
                </a:lnTo>
                <a:lnTo>
                  <a:pt x="4734560" y="551688"/>
                </a:lnTo>
                <a:lnTo>
                  <a:pt x="4770358" y="544464"/>
                </a:lnTo>
                <a:lnTo>
                  <a:pt x="4799583" y="524764"/>
                </a:lnTo>
                <a:lnTo>
                  <a:pt x="4819284" y="495538"/>
                </a:lnTo>
                <a:lnTo>
                  <a:pt x="4826508" y="459740"/>
                </a:lnTo>
                <a:lnTo>
                  <a:pt x="4826508" y="91948"/>
                </a:lnTo>
                <a:lnTo>
                  <a:pt x="4819284" y="56149"/>
                </a:lnTo>
                <a:lnTo>
                  <a:pt x="4799584" y="26924"/>
                </a:lnTo>
                <a:lnTo>
                  <a:pt x="4770358" y="7223"/>
                </a:lnTo>
                <a:lnTo>
                  <a:pt x="4734560" y="0"/>
                </a:lnTo>
                <a:close/>
              </a:path>
            </a:pathLst>
          </a:custGeom>
          <a:solidFill>
            <a:srgbClr val="00AC64"/>
          </a:solidFill>
        </p:spPr>
        <p:txBody>
          <a:bodyPr wrap="square" lIns="0" tIns="0" rIns="0" bIns="0" rtlCol="0"/>
          <a:lstStyle/>
          <a:p>
            <a:endParaRPr/>
          </a:p>
        </p:txBody>
      </p:sp>
      <p:sp>
        <p:nvSpPr>
          <p:cNvPr id="7" name="object 5">
            <a:extLst>
              <a:ext uri="{FF2B5EF4-FFF2-40B4-BE49-F238E27FC236}">
                <a16:creationId xmlns:a16="http://schemas.microsoft.com/office/drawing/2014/main" id="{6823F0E3-1CD2-47E5-A14D-7780DAF5323B}"/>
              </a:ext>
            </a:extLst>
          </p:cNvPr>
          <p:cNvSpPr/>
          <p:nvPr/>
        </p:nvSpPr>
        <p:spPr>
          <a:xfrm>
            <a:off x="7197408" y="4289845"/>
            <a:ext cx="4826635" cy="551815"/>
          </a:xfrm>
          <a:custGeom>
            <a:avLst/>
            <a:gdLst/>
            <a:ahLst/>
            <a:cxnLst/>
            <a:rect l="l" t="t" r="r" b="b"/>
            <a:pathLst>
              <a:path w="4826634" h="551814">
                <a:moveTo>
                  <a:pt x="4734560" y="0"/>
                </a:moveTo>
                <a:lnTo>
                  <a:pt x="91948" y="0"/>
                </a:lnTo>
                <a:lnTo>
                  <a:pt x="56149" y="7223"/>
                </a:lnTo>
                <a:lnTo>
                  <a:pt x="26924" y="26924"/>
                </a:lnTo>
                <a:lnTo>
                  <a:pt x="7223" y="56149"/>
                </a:lnTo>
                <a:lnTo>
                  <a:pt x="0" y="91948"/>
                </a:lnTo>
                <a:lnTo>
                  <a:pt x="0" y="459739"/>
                </a:lnTo>
                <a:lnTo>
                  <a:pt x="7223" y="495538"/>
                </a:lnTo>
                <a:lnTo>
                  <a:pt x="26924" y="524763"/>
                </a:lnTo>
                <a:lnTo>
                  <a:pt x="56149" y="544464"/>
                </a:lnTo>
                <a:lnTo>
                  <a:pt x="91948" y="551688"/>
                </a:lnTo>
                <a:lnTo>
                  <a:pt x="4734560" y="551688"/>
                </a:lnTo>
                <a:lnTo>
                  <a:pt x="4770358" y="544464"/>
                </a:lnTo>
                <a:lnTo>
                  <a:pt x="4799584" y="524763"/>
                </a:lnTo>
                <a:lnTo>
                  <a:pt x="4819284" y="495538"/>
                </a:lnTo>
                <a:lnTo>
                  <a:pt x="4826508" y="459739"/>
                </a:lnTo>
                <a:lnTo>
                  <a:pt x="4826508" y="91948"/>
                </a:lnTo>
                <a:lnTo>
                  <a:pt x="4819284" y="56149"/>
                </a:lnTo>
                <a:lnTo>
                  <a:pt x="4799584" y="26924"/>
                </a:lnTo>
                <a:lnTo>
                  <a:pt x="4770358" y="7223"/>
                </a:lnTo>
                <a:lnTo>
                  <a:pt x="4734560" y="0"/>
                </a:lnTo>
                <a:close/>
              </a:path>
            </a:pathLst>
          </a:custGeom>
          <a:solidFill>
            <a:srgbClr val="00AC64"/>
          </a:solidFill>
        </p:spPr>
        <p:txBody>
          <a:bodyPr wrap="square" lIns="0" tIns="0" rIns="0" bIns="0" rtlCol="0"/>
          <a:lstStyle/>
          <a:p>
            <a:endParaRPr/>
          </a:p>
        </p:txBody>
      </p:sp>
      <p:sp>
        <p:nvSpPr>
          <p:cNvPr id="9" name="object 6">
            <a:extLst>
              <a:ext uri="{FF2B5EF4-FFF2-40B4-BE49-F238E27FC236}">
                <a16:creationId xmlns:a16="http://schemas.microsoft.com/office/drawing/2014/main" id="{4DFB1496-05C3-49D9-B7D5-2904482EC9B5}"/>
              </a:ext>
            </a:extLst>
          </p:cNvPr>
          <p:cNvSpPr/>
          <p:nvPr/>
        </p:nvSpPr>
        <p:spPr>
          <a:xfrm>
            <a:off x="6922007" y="3738030"/>
            <a:ext cx="4826635" cy="551815"/>
          </a:xfrm>
          <a:custGeom>
            <a:avLst/>
            <a:gdLst/>
            <a:ahLst/>
            <a:cxnLst/>
            <a:rect l="l" t="t" r="r" b="b"/>
            <a:pathLst>
              <a:path w="4826634" h="551814">
                <a:moveTo>
                  <a:pt x="0" y="91948"/>
                </a:moveTo>
                <a:lnTo>
                  <a:pt x="7223" y="56149"/>
                </a:lnTo>
                <a:lnTo>
                  <a:pt x="26924" y="26924"/>
                </a:lnTo>
                <a:lnTo>
                  <a:pt x="56149" y="7223"/>
                </a:lnTo>
                <a:lnTo>
                  <a:pt x="91948" y="0"/>
                </a:lnTo>
                <a:lnTo>
                  <a:pt x="4734560" y="0"/>
                </a:lnTo>
                <a:lnTo>
                  <a:pt x="4770358" y="7223"/>
                </a:lnTo>
                <a:lnTo>
                  <a:pt x="4799584" y="26924"/>
                </a:lnTo>
                <a:lnTo>
                  <a:pt x="4819284" y="56149"/>
                </a:lnTo>
                <a:lnTo>
                  <a:pt x="4826508" y="91948"/>
                </a:lnTo>
                <a:lnTo>
                  <a:pt x="4826508" y="459739"/>
                </a:lnTo>
                <a:lnTo>
                  <a:pt x="4819284" y="495538"/>
                </a:lnTo>
                <a:lnTo>
                  <a:pt x="4799584" y="524763"/>
                </a:lnTo>
                <a:lnTo>
                  <a:pt x="4770358" y="544464"/>
                </a:lnTo>
                <a:lnTo>
                  <a:pt x="4734560" y="551688"/>
                </a:lnTo>
                <a:lnTo>
                  <a:pt x="91948" y="551688"/>
                </a:lnTo>
                <a:lnTo>
                  <a:pt x="56149" y="544464"/>
                </a:lnTo>
                <a:lnTo>
                  <a:pt x="26924" y="524763"/>
                </a:lnTo>
                <a:lnTo>
                  <a:pt x="7223" y="495538"/>
                </a:lnTo>
                <a:lnTo>
                  <a:pt x="0" y="459739"/>
                </a:lnTo>
                <a:lnTo>
                  <a:pt x="0" y="91948"/>
                </a:lnTo>
                <a:close/>
              </a:path>
            </a:pathLst>
          </a:custGeom>
          <a:ln w="12192">
            <a:solidFill>
              <a:srgbClr val="FFFFFF"/>
            </a:solidFill>
          </a:ln>
        </p:spPr>
        <p:txBody>
          <a:bodyPr wrap="square" lIns="0" tIns="0" rIns="0" bIns="0" rtlCol="0"/>
          <a:lstStyle/>
          <a:p>
            <a:endParaRPr/>
          </a:p>
        </p:txBody>
      </p:sp>
      <p:sp>
        <p:nvSpPr>
          <p:cNvPr id="11" name="object 7">
            <a:extLst>
              <a:ext uri="{FF2B5EF4-FFF2-40B4-BE49-F238E27FC236}">
                <a16:creationId xmlns:a16="http://schemas.microsoft.com/office/drawing/2014/main" id="{EE1987A2-02E5-434D-8EBA-611CFB0766AE}"/>
              </a:ext>
            </a:extLst>
          </p:cNvPr>
          <p:cNvSpPr txBox="1"/>
          <p:nvPr/>
        </p:nvSpPr>
        <p:spPr>
          <a:xfrm>
            <a:off x="7299644" y="1771057"/>
            <a:ext cx="2129790" cy="4884420"/>
          </a:xfrm>
          <a:prstGeom prst="rect">
            <a:avLst/>
          </a:prstGeom>
        </p:spPr>
        <p:txBody>
          <a:bodyPr vert="horz" wrap="square" lIns="0" tIns="175260" rIns="0" bIns="0" rtlCol="0">
            <a:spAutoFit/>
          </a:bodyPr>
          <a:lstStyle/>
          <a:p>
            <a:pPr marL="12700">
              <a:lnSpc>
                <a:spcPct val="100000"/>
              </a:lnSpc>
              <a:spcBef>
                <a:spcPts val="1380"/>
              </a:spcBef>
            </a:pPr>
            <a:r>
              <a:rPr sz="2300" spc="-10" dirty="0">
                <a:solidFill>
                  <a:srgbClr val="FFFFFF"/>
                </a:solidFill>
                <a:latin typeface="Calibri"/>
                <a:cs typeface="Calibri"/>
              </a:rPr>
              <a:t>Threats</a:t>
            </a:r>
            <a:endParaRPr sz="2300" dirty="0">
              <a:latin typeface="Calibri"/>
              <a:cs typeface="Calibri"/>
            </a:endParaRPr>
          </a:p>
          <a:p>
            <a:pPr marL="223520" indent="-172085">
              <a:lnSpc>
                <a:spcPct val="100000"/>
              </a:lnSpc>
              <a:spcBef>
                <a:spcPts val="1000"/>
              </a:spcBef>
              <a:buChar char="•"/>
              <a:tabLst>
                <a:tab pos="224154" algn="l"/>
              </a:tabLst>
            </a:pPr>
            <a:r>
              <a:rPr sz="1800" spc="-5" dirty="0">
                <a:latin typeface="Calibri"/>
                <a:cs typeface="Calibri"/>
              </a:rPr>
              <a:t>Device</a:t>
            </a:r>
            <a:r>
              <a:rPr sz="1800" spc="-10" dirty="0">
                <a:latin typeface="Calibri"/>
                <a:cs typeface="Calibri"/>
              </a:rPr>
              <a:t> </a:t>
            </a:r>
            <a:r>
              <a:rPr sz="1800" spc="-15" dirty="0">
                <a:latin typeface="Calibri"/>
                <a:cs typeface="Calibri"/>
              </a:rPr>
              <a:t>failure</a:t>
            </a:r>
            <a:endParaRPr sz="1800" dirty="0">
              <a:latin typeface="Calibri"/>
              <a:cs typeface="Calibri"/>
            </a:endParaRPr>
          </a:p>
          <a:p>
            <a:pPr marL="223520" indent="-172085">
              <a:lnSpc>
                <a:spcPct val="100000"/>
              </a:lnSpc>
              <a:spcBef>
                <a:spcPts val="254"/>
              </a:spcBef>
              <a:buChar char="•"/>
              <a:tabLst>
                <a:tab pos="224154" algn="l"/>
              </a:tabLst>
            </a:pPr>
            <a:r>
              <a:rPr sz="1800" spc="-10" dirty="0">
                <a:latin typeface="Calibri"/>
                <a:cs typeface="Calibri"/>
              </a:rPr>
              <a:t>Software error</a:t>
            </a:r>
            <a:endParaRPr sz="1800" dirty="0">
              <a:latin typeface="Calibri"/>
              <a:cs typeface="Calibri"/>
            </a:endParaRPr>
          </a:p>
          <a:p>
            <a:pPr marL="223520" indent="-172085">
              <a:lnSpc>
                <a:spcPct val="100000"/>
              </a:lnSpc>
              <a:spcBef>
                <a:spcPts val="250"/>
              </a:spcBef>
              <a:buChar char="•"/>
              <a:tabLst>
                <a:tab pos="224154" algn="l"/>
              </a:tabLst>
            </a:pPr>
            <a:r>
              <a:rPr sz="1800" spc="-10" dirty="0">
                <a:latin typeface="Calibri"/>
                <a:cs typeface="Calibri"/>
              </a:rPr>
              <a:t>Natural</a:t>
            </a:r>
            <a:r>
              <a:rPr sz="1800" spc="-15" dirty="0">
                <a:latin typeface="Calibri"/>
                <a:cs typeface="Calibri"/>
              </a:rPr>
              <a:t> </a:t>
            </a:r>
            <a:r>
              <a:rPr sz="1800" spc="-5" dirty="0">
                <a:latin typeface="Calibri"/>
                <a:cs typeface="Calibri"/>
              </a:rPr>
              <a:t>calamity</a:t>
            </a:r>
            <a:endParaRPr sz="1800" dirty="0">
              <a:latin typeface="Calibri"/>
              <a:cs typeface="Calibri"/>
            </a:endParaRPr>
          </a:p>
          <a:p>
            <a:pPr marL="223520" indent="-172085">
              <a:lnSpc>
                <a:spcPct val="100000"/>
              </a:lnSpc>
              <a:spcBef>
                <a:spcPts val="265"/>
              </a:spcBef>
              <a:buChar char="•"/>
              <a:tabLst>
                <a:tab pos="224154" algn="l"/>
              </a:tabLst>
            </a:pPr>
            <a:r>
              <a:rPr sz="1800" spc="-15" dirty="0">
                <a:latin typeface="Calibri"/>
                <a:cs typeface="Calibri"/>
              </a:rPr>
              <a:t>Power</a:t>
            </a:r>
            <a:endParaRPr sz="1800" dirty="0">
              <a:latin typeface="Calibri"/>
              <a:cs typeface="Calibri"/>
            </a:endParaRPr>
          </a:p>
          <a:p>
            <a:pPr marL="223520" indent="-172085">
              <a:lnSpc>
                <a:spcPct val="100000"/>
              </a:lnSpc>
              <a:spcBef>
                <a:spcPts val="250"/>
              </a:spcBef>
              <a:buChar char="•"/>
              <a:tabLst>
                <a:tab pos="224154" algn="l"/>
              </a:tabLst>
            </a:pPr>
            <a:r>
              <a:rPr sz="1800" spc="-5" dirty="0">
                <a:latin typeface="Calibri"/>
                <a:cs typeface="Calibri"/>
              </a:rPr>
              <a:t>Human</a:t>
            </a:r>
            <a:r>
              <a:rPr sz="1800" spc="-15" dirty="0">
                <a:latin typeface="Calibri"/>
                <a:cs typeface="Calibri"/>
              </a:rPr>
              <a:t> </a:t>
            </a:r>
            <a:r>
              <a:rPr sz="1800" spc="-10" dirty="0">
                <a:latin typeface="Calibri"/>
                <a:cs typeface="Calibri"/>
              </a:rPr>
              <a:t>error</a:t>
            </a:r>
            <a:endParaRPr sz="1800" dirty="0">
              <a:latin typeface="Calibri"/>
              <a:cs typeface="Calibri"/>
            </a:endParaRPr>
          </a:p>
          <a:p>
            <a:pPr marL="223520" indent="-172085">
              <a:lnSpc>
                <a:spcPct val="100000"/>
              </a:lnSpc>
              <a:spcBef>
                <a:spcPts val="265"/>
              </a:spcBef>
              <a:buChar char="•"/>
              <a:tabLst>
                <a:tab pos="224154" algn="l"/>
              </a:tabLst>
            </a:pPr>
            <a:r>
              <a:rPr sz="1800" spc="-10" dirty="0">
                <a:latin typeface="Calibri"/>
                <a:cs typeface="Calibri"/>
              </a:rPr>
              <a:t>oversight</a:t>
            </a:r>
            <a:endParaRPr sz="1800" dirty="0">
              <a:latin typeface="Calibri"/>
              <a:cs typeface="Calibri"/>
            </a:endParaRPr>
          </a:p>
          <a:p>
            <a:pPr marL="12700">
              <a:lnSpc>
                <a:spcPct val="100000"/>
              </a:lnSpc>
              <a:spcBef>
                <a:spcPts val="965"/>
              </a:spcBef>
            </a:pPr>
            <a:r>
              <a:rPr sz="2300" spc="-5" dirty="0">
                <a:solidFill>
                  <a:srgbClr val="FFFFFF"/>
                </a:solidFill>
                <a:latin typeface="Calibri"/>
                <a:cs typeface="Calibri"/>
              </a:rPr>
              <a:t>C</a:t>
            </a:r>
            <a:r>
              <a:rPr sz="2300" spc="-10" dirty="0">
                <a:solidFill>
                  <a:srgbClr val="FFFFFF"/>
                </a:solidFill>
                <a:latin typeface="Calibri"/>
                <a:cs typeface="Calibri"/>
              </a:rPr>
              <a:t>o</a:t>
            </a:r>
            <a:r>
              <a:rPr sz="2300" spc="-5" dirty="0">
                <a:solidFill>
                  <a:srgbClr val="FFFFFF"/>
                </a:solidFill>
                <a:latin typeface="Calibri"/>
                <a:cs typeface="Calibri"/>
              </a:rPr>
              <a:t>u</a:t>
            </a:r>
            <a:r>
              <a:rPr sz="2300" spc="-25" dirty="0">
                <a:solidFill>
                  <a:srgbClr val="FFFFFF"/>
                </a:solidFill>
                <a:latin typeface="Calibri"/>
                <a:cs typeface="Calibri"/>
              </a:rPr>
              <a:t>n</a:t>
            </a:r>
            <a:r>
              <a:rPr sz="2300" spc="-30" dirty="0">
                <a:solidFill>
                  <a:srgbClr val="FFFFFF"/>
                </a:solidFill>
                <a:latin typeface="Calibri"/>
                <a:cs typeface="Calibri"/>
              </a:rPr>
              <a:t>t</a:t>
            </a:r>
            <a:r>
              <a:rPr sz="2300" dirty="0">
                <a:solidFill>
                  <a:srgbClr val="FFFFFF"/>
                </a:solidFill>
                <a:latin typeface="Calibri"/>
                <a:cs typeface="Calibri"/>
              </a:rPr>
              <a:t>ermeasu</a:t>
            </a:r>
            <a:r>
              <a:rPr sz="2300" spc="-40" dirty="0">
                <a:solidFill>
                  <a:srgbClr val="FFFFFF"/>
                </a:solidFill>
                <a:latin typeface="Calibri"/>
                <a:cs typeface="Calibri"/>
              </a:rPr>
              <a:t>r</a:t>
            </a:r>
            <a:r>
              <a:rPr sz="2300" dirty="0">
                <a:solidFill>
                  <a:srgbClr val="FFFFFF"/>
                </a:solidFill>
                <a:latin typeface="Calibri"/>
                <a:cs typeface="Calibri"/>
              </a:rPr>
              <a:t>es</a:t>
            </a:r>
            <a:endParaRPr sz="2300" dirty="0">
              <a:latin typeface="Calibri"/>
              <a:cs typeface="Calibri"/>
            </a:endParaRPr>
          </a:p>
          <a:p>
            <a:pPr marL="223520" indent="-172085">
              <a:lnSpc>
                <a:spcPct val="100000"/>
              </a:lnSpc>
              <a:spcBef>
                <a:spcPts val="1000"/>
              </a:spcBef>
              <a:buChar char="•"/>
              <a:tabLst>
                <a:tab pos="224154" algn="l"/>
              </a:tabLst>
            </a:pPr>
            <a:r>
              <a:rPr sz="1800" dirty="0">
                <a:latin typeface="Calibri"/>
                <a:cs typeface="Calibri"/>
              </a:rPr>
              <a:t>RAID</a:t>
            </a:r>
          </a:p>
          <a:p>
            <a:pPr marL="223520" indent="-172085">
              <a:lnSpc>
                <a:spcPct val="100000"/>
              </a:lnSpc>
              <a:spcBef>
                <a:spcPts val="250"/>
              </a:spcBef>
              <a:buChar char="•"/>
              <a:tabLst>
                <a:tab pos="224154" algn="l"/>
              </a:tabLst>
            </a:pPr>
            <a:r>
              <a:rPr sz="1800" spc="-10" dirty="0">
                <a:latin typeface="Calibri"/>
                <a:cs typeface="Calibri"/>
              </a:rPr>
              <a:t>Redundant</a:t>
            </a:r>
            <a:r>
              <a:rPr sz="1800" spc="-85" dirty="0">
                <a:latin typeface="Calibri"/>
                <a:cs typeface="Calibri"/>
              </a:rPr>
              <a:t> </a:t>
            </a:r>
            <a:r>
              <a:rPr sz="1800" spc="-15" dirty="0">
                <a:latin typeface="Calibri"/>
                <a:cs typeface="Calibri"/>
              </a:rPr>
              <a:t>systems</a:t>
            </a:r>
            <a:endParaRPr sz="1800" dirty="0">
              <a:latin typeface="Calibri"/>
              <a:cs typeface="Calibri"/>
            </a:endParaRPr>
          </a:p>
          <a:p>
            <a:pPr marL="223520" indent="-172085">
              <a:lnSpc>
                <a:spcPct val="100000"/>
              </a:lnSpc>
              <a:spcBef>
                <a:spcPts val="250"/>
              </a:spcBef>
              <a:buChar char="•"/>
              <a:tabLst>
                <a:tab pos="224154" algn="l"/>
              </a:tabLst>
            </a:pPr>
            <a:r>
              <a:rPr sz="1800" spc="-10" dirty="0">
                <a:latin typeface="Calibri"/>
                <a:cs typeface="Calibri"/>
              </a:rPr>
              <a:t>Clustering</a:t>
            </a:r>
            <a:endParaRPr sz="1800" dirty="0">
              <a:latin typeface="Calibri"/>
              <a:cs typeface="Calibri"/>
            </a:endParaRPr>
          </a:p>
          <a:p>
            <a:pPr marL="223520" indent="-172085">
              <a:lnSpc>
                <a:spcPct val="100000"/>
              </a:lnSpc>
              <a:spcBef>
                <a:spcPts val="265"/>
              </a:spcBef>
              <a:buChar char="•"/>
              <a:tabLst>
                <a:tab pos="224154" algn="l"/>
              </a:tabLst>
            </a:pPr>
            <a:r>
              <a:rPr sz="1800" spc="-5" dirty="0">
                <a:latin typeface="Calibri"/>
                <a:cs typeface="Calibri"/>
              </a:rPr>
              <a:t>Access</a:t>
            </a:r>
            <a:r>
              <a:rPr sz="1800" spc="-15" dirty="0">
                <a:latin typeface="Calibri"/>
                <a:cs typeface="Calibri"/>
              </a:rPr>
              <a:t> control</a:t>
            </a:r>
            <a:endParaRPr sz="1800" dirty="0">
              <a:latin typeface="Calibri"/>
              <a:cs typeface="Calibri"/>
            </a:endParaRPr>
          </a:p>
          <a:p>
            <a:pPr marL="223520" indent="-172085">
              <a:lnSpc>
                <a:spcPct val="100000"/>
              </a:lnSpc>
              <a:spcBef>
                <a:spcPts val="254"/>
              </a:spcBef>
              <a:buChar char="•"/>
              <a:tabLst>
                <a:tab pos="224154" algn="l"/>
              </a:tabLst>
            </a:pPr>
            <a:r>
              <a:rPr sz="1800" spc="-20" dirty="0">
                <a:latin typeface="Calibri"/>
                <a:cs typeface="Calibri"/>
              </a:rPr>
              <a:t>BCP/DR</a:t>
            </a:r>
            <a:endParaRPr sz="1800" dirty="0">
              <a:latin typeface="Calibri"/>
              <a:cs typeface="Calibri"/>
            </a:endParaRPr>
          </a:p>
          <a:p>
            <a:pPr marL="223520" indent="-172085">
              <a:lnSpc>
                <a:spcPct val="100000"/>
              </a:lnSpc>
              <a:spcBef>
                <a:spcPts val="265"/>
              </a:spcBef>
              <a:buChar char="•"/>
              <a:tabLst>
                <a:tab pos="224154" algn="l"/>
              </a:tabLst>
            </a:pPr>
            <a:r>
              <a:rPr sz="1800" spc="-10" dirty="0">
                <a:latin typeface="Calibri"/>
                <a:cs typeface="Calibri"/>
              </a:rPr>
              <a:t>Fault</a:t>
            </a:r>
            <a:r>
              <a:rPr sz="1800" spc="-15" dirty="0">
                <a:latin typeface="Calibri"/>
                <a:cs typeface="Calibri"/>
              </a:rPr>
              <a:t> </a:t>
            </a:r>
            <a:r>
              <a:rPr sz="1800" spc="-10" dirty="0">
                <a:latin typeface="Calibri"/>
                <a:cs typeface="Calibri"/>
              </a:rPr>
              <a:t>tolerance</a:t>
            </a:r>
            <a:endParaRPr sz="1800" dirty="0">
              <a:latin typeface="Calibri"/>
              <a:cs typeface="Calibri"/>
            </a:endParaRPr>
          </a:p>
        </p:txBody>
      </p:sp>
    </p:spTree>
    <p:extLst>
      <p:ext uri="{BB962C8B-B14F-4D97-AF65-F5344CB8AC3E}">
        <p14:creationId xmlns:p14="http://schemas.microsoft.com/office/powerpoint/2010/main" val="25034405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Networking challenges - Reliability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GB" dirty="0"/>
              <a:t>Reliability is concerned with the ability of a network to carry out a desired operation such as "communication“</a:t>
            </a:r>
          </a:p>
          <a:p>
            <a:r>
              <a:rPr lang="en-GB" dirty="0"/>
              <a:t>An unstable network structure can immediately impact your operations</a:t>
            </a:r>
          </a:p>
          <a:p>
            <a:r>
              <a:rPr lang="en-GB" dirty="0"/>
              <a:t>Network reliability issues can be described in terms such as packet loss, bandwidth saturation, and latency</a:t>
            </a:r>
            <a:endParaRPr lang="en-US" dirty="0"/>
          </a:p>
        </p:txBody>
      </p:sp>
    </p:spTree>
    <p:extLst>
      <p:ext uri="{BB962C8B-B14F-4D97-AF65-F5344CB8AC3E}">
        <p14:creationId xmlns:p14="http://schemas.microsoft.com/office/powerpoint/2010/main" val="26621830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Networking challenges - Serviceability</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GB" dirty="0"/>
              <a:t>Serviceability affects availability, as well</a:t>
            </a:r>
          </a:p>
          <a:p>
            <a:r>
              <a:rPr lang="en-GB" dirty="0"/>
              <a:t>You can detect and repair failures more quickly in a serviceable system than in an unserviceable one, meaning you'll have less downtime per incident on average.</a:t>
            </a:r>
            <a:endParaRPr lang="en-US" dirty="0"/>
          </a:p>
        </p:txBody>
      </p:sp>
    </p:spTree>
    <p:extLst>
      <p:ext uri="{BB962C8B-B14F-4D97-AF65-F5344CB8AC3E}">
        <p14:creationId xmlns:p14="http://schemas.microsoft.com/office/powerpoint/2010/main" val="218273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Networking challenges - Performance</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GB" dirty="0"/>
              <a:t>Many reasons behind faulty network performance</a:t>
            </a:r>
          </a:p>
          <a:p>
            <a:r>
              <a:rPr lang="en-GB" dirty="0"/>
              <a:t>Network problems can arise from faulty hardware such as routers, switches, and firewalls</a:t>
            </a:r>
          </a:p>
          <a:p>
            <a:r>
              <a:rPr lang="en-GB" dirty="0"/>
              <a:t>They can also arise from unexpected usage patterns such as in the case of network bandwidth spikes that exceed their allocated bandwidth for users, or due to security breaches or changes in device configuration</a:t>
            </a:r>
            <a:endParaRPr lang="en-US" dirty="0"/>
          </a:p>
        </p:txBody>
      </p:sp>
    </p:spTree>
    <p:extLst>
      <p:ext uri="{BB962C8B-B14F-4D97-AF65-F5344CB8AC3E}">
        <p14:creationId xmlns:p14="http://schemas.microsoft.com/office/powerpoint/2010/main" val="11170883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Networking challenges - Security</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fontScale="92500" lnSpcReduction="10000"/>
          </a:bodyPr>
          <a:lstStyle/>
          <a:p>
            <a:r>
              <a:rPr lang="en-GB" dirty="0"/>
              <a:t>What is meant by security?</a:t>
            </a:r>
          </a:p>
          <a:p>
            <a:endParaRPr lang="en-GB" dirty="0"/>
          </a:p>
          <a:p>
            <a:r>
              <a:rPr lang="en-GB" dirty="0"/>
              <a:t>Cyber security is the protection of internet-connected systems, including hardware, software and data, from cyber attacks</a:t>
            </a:r>
          </a:p>
          <a:p>
            <a:r>
              <a:rPr lang="en-GB" dirty="0"/>
              <a:t>In a computing context, security comprises cybersecurity and physical security</a:t>
            </a:r>
          </a:p>
          <a:p>
            <a:r>
              <a:rPr lang="en-GB" dirty="0"/>
              <a:t>Used by enterprises to protect against unauthorized access to data </a:t>
            </a:r>
            <a:r>
              <a:rPr lang="en-GB" dirty="0" err="1"/>
              <a:t>centers</a:t>
            </a:r>
            <a:r>
              <a:rPr lang="en-GB" dirty="0"/>
              <a:t> and other computerized systems</a:t>
            </a:r>
          </a:p>
          <a:p>
            <a:r>
              <a:rPr lang="en-GB" i="1" dirty="0"/>
              <a:t>Information Security </a:t>
            </a:r>
            <a:r>
              <a:rPr lang="en-GB" dirty="0"/>
              <a:t>refers to the protection of data, programs, and information stored on disks, networks, hard drives, etc. and includes within itself the issues of privacy, ethics, and loss prevention</a:t>
            </a:r>
          </a:p>
        </p:txBody>
      </p:sp>
    </p:spTree>
    <p:extLst>
      <p:ext uri="{BB962C8B-B14F-4D97-AF65-F5344CB8AC3E}">
        <p14:creationId xmlns:p14="http://schemas.microsoft.com/office/powerpoint/2010/main" val="663203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Cable testing tools (Cont.)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Spectrum analyzer</a:t>
            </a:r>
          </a:p>
          <a:p>
            <a:r>
              <a:rPr lang="en-US" dirty="0"/>
              <a:t>Cable certifier</a:t>
            </a:r>
          </a:p>
          <a:p>
            <a:r>
              <a:rPr lang="en-US" dirty="0"/>
              <a:t>Loopback plug</a:t>
            </a:r>
          </a:p>
        </p:txBody>
      </p:sp>
    </p:spTree>
    <p:extLst>
      <p:ext uri="{BB962C8B-B14F-4D97-AF65-F5344CB8AC3E}">
        <p14:creationId xmlns:p14="http://schemas.microsoft.com/office/powerpoint/2010/main" val="4316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Networking challenges - Scalability</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GB" dirty="0"/>
              <a:t>The ability of a process, network, software or organization to grow and manage increased demand</a:t>
            </a:r>
          </a:p>
          <a:p>
            <a:r>
              <a:rPr lang="en-GB" dirty="0"/>
              <a:t>Ready to handle the influx of demand, increased productivity, trends, changing needs and even presence or introduction of new competitors</a:t>
            </a:r>
            <a:endParaRPr lang="en-US" dirty="0"/>
          </a:p>
        </p:txBody>
      </p:sp>
    </p:spTree>
    <p:extLst>
      <p:ext uri="{BB962C8B-B14F-4D97-AF65-F5344CB8AC3E}">
        <p14:creationId xmlns:p14="http://schemas.microsoft.com/office/powerpoint/2010/main" val="32650731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Networking challenges - Compatibility</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Involves a trade off with performance</a:t>
            </a:r>
          </a:p>
          <a:p>
            <a:endParaRPr lang="en-US" dirty="0"/>
          </a:p>
          <a:p>
            <a:endParaRPr lang="en-US" dirty="0"/>
          </a:p>
        </p:txBody>
      </p:sp>
    </p:spTree>
    <p:extLst>
      <p:ext uri="{BB962C8B-B14F-4D97-AF65-F5344CB8AC3E}">
        <p14:creationId xmlns:p14="http://schemas.microsoft.com/office/powerpoint/2010/main" val="13926495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a:xfrm>
            <a:off x="288758" y="768248"/>
            <a:ext cx="11590421" cy="1325563"/>
          </a:xfrm>
        </p:spPr>
        <p:txBody>
          <a:bodyPr/>
          <a:lstStyle/>
          <a:p>
            <a:r>
              <a:rPr lang="en-US" dirty="0"/>
              <a:t>Networking challenges - Quality of Service (QoS)</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312821" y="2231923"/>
            <a:ext cx="11590421" cy="4529658"/>
          </a:xfrm>
        </p:spPr>
        <p:txBody>
          <a:bodyPr>
            <a:normAutofit/>
          </a:bodyPr>
          <a:lstStyle/>
          <a:p>
            <a:r>
              <a:rPr lang="en-GB" dirty="0"/>
              <a:t>Problems with </a:t>
            </a:r>
            <a:r>
              <a:rPr lang="en-GB" dirty="0" err="1"/>
              <a:t>QoS</a:t>
            </a:r>
            <a:r>
              <a:rPr lang="en-GB" dirty="0"/>
              <a:t> performance generally result from one of two categories of causes</a:t>
            </a:r>
          </a:p>
          <a:p>
            <a:pPr lvl="1"/>
            <a:r>
              <a:rPr lang="en-GB" dirty="0"/>
              <a:t>The network may be experiencing generalized issues, such as saturated bandwidth, high latency or packet loss, that are affecting all traffic</a:t>
            </a:r>
          </a:p>
          <a:p>
            <a:pPr lvl="1"/>
            <a:r>
              <a:rPr lang="en-GB" dirty="0"/>
              <a:t>There can be issues with the </a:t>
            </a:r>
            <a:r>
              <a:rPr lang="en-GB" dirty="0" err="1"/>
              <a:t>QoS</a:t>
            </a:r>
            <a:r>
              <a:rPr lang="en-GB" dirty="0"/>
              <a:t> settings for the traffic that is exhibiting problems</a:t>
            </a:r>
            <a:endParaRPr lang="en-US" dirty="0"/>
          </a:p>
        </p:txBody>
      </p:sp>
    </p:spTree>
    <p:extLst>
      <p:ext uri="{BB962C8B-B14F-4D97-AF65-F5344CB8AC3E}">
        <p14:creationId xmlns:p14="http://schemas.microsoft.com/office/powerpoint/2010/main" val="42868518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3626A-2EB4-4755-87E5-6DCD98570079}"/>
              </a:ext>
            </a:extLst>
          </p:cNvPr>
          <p:cNvSpPr>
            <a:spLocks noGrp="1"/>
          </p:cNvSpPr>
          <p:nvPr>
            <p:ph type="title"/>
          </p:nvPr>
        </p:nvSpPr>
        <p:spPr/>
        <p:txBody>
          <a:bodyPr/>
          <a:lstStyle/>
          <a:p>
            <a:r>
              <a:rPr lang="en-US" dirty="0"/>
              <a:t>Assessment</a:t>
            </a:r>
          </a:p>
        </p:txBody>
      </p:sp>
      <p:sp>
        <p:nvSpPr>
          <p:cNvPr id="4" name="Content Placeholder 3">
            <a:extLst>
              <a:ext uri="{FF2B5EF4-FFF2-40B4-BE49-F238E27FC236}">
                <a16:creationId xmlns:a16="http://schemas.microsoft.com/office/drawing/2014/main" id="{1C3A8A45-04C1-40E9-9CA8-0648B85CF994}"/>
              </a:ext>
            </a:extLst>
          </p:cNvPr>
          <p:cNvSpPr>
            <a:spLocks noGrp="1"/>
          </p:cNvSpPr>
          <p:nvPr>
            <p:ph idx="1"/>
          </p:nvPr>
        </p:nvSpPr>
        <p:spPr>
          <a:xfrm>
            <a:off x="5289755" y="1825625"/>
            <a:ext cx="6613487" cy="4935956"/>
          </a:xfrm>
        </p:spPr>
        <p:txBody>
          <a:bodyPr/>
          <a:lstStyle/>
          <a:p>
            <a:r>
              <a:rPr lang="en-GB" dirty="0"/>
              <a:t>See assessment on…</a:t>
            </a:r>
          </a:p>
        </p:txBody>
      </p:sp>
      <p:grpSp>
        <p:nvGrpSpPr>
          <p:cNvPr id="13" name="Group 12">
            <a:extLst>
              <a:ext uri="{FF2B5EF4-FFF2-40B4-BE49-F238E27FC236}">
                <a16:creationId xmlns:a16="http://schemas.microsoft.com/office/drawing/2014/main" id="{5A87DA16-F10E-4E80-9EAA-8DFA9A07C761}"/>
              </a:ext>
            </a:extLst>
          </p:cNvPr>
          <p:cNvGrpSpPr/>
          <p:nvPr/>
        </p:nvGrpSpPr>
        <p:grpSpPr>
          <a:xfrm>
            <a:off x="621877" y="1897625"/>
            <a:ext cx="2986562" cy="4177426"/>
            <a:chOff x="1105009" y="665240"/>
            <a:chExt cx="3688534" cy="5244116"/>
          </a:xfrm>
        </p:grpSpPr>
        <p:sp>
          <p:nvSpPr>
            <p:cNvPr id="14" name="Freeform: Shape 13">
              <a:extLst>
                <a:ext uri="{FF2B5EF4-FFF2-40B4-BE49-F238E27FC236}">
                  <a16:creationId xmlns:a16="http://schemas.microsoft.com/office/drawing/2014/main" id="{F0764D61-5024-4A9A-ADC1-E632F83B8E3E}"/>
                </a:ext>
              </a:extLst>
            </p:cNvPr>
            <p:cNvSpPr>
              <a:spLocks/>
            </p:cNvSpPr>
            <p:nvPr/>
          </p:nvSpPr>
          <p:spPr bwMode="auto">
            <a:xfrm rot="410959" flipH="1">
              <a:off x="1522252" y="1773885"/>
              <a:ext cx="2854049" cy="4135471"/>
            </a:xfrm>
            <a:custGeom>
              <a:avLst/>
              <a:gdLst>
                <a:gd name="connsiteX0" fmla="*/ 1696267 w 2854049"/>
                <a:gd name="connsiteY0" fmla="*/ 3431657 h 4135471"/>
                <a:gd name="connsiteX1" fmla="*/ 1344360 w 2854049"/>
                <a:gd name="connsiteY1" fmla="*/ 3783564 h 4135471"/>
                <a:gd name="connsiteX2" fmla="*/ 1696267 w 2854049"/>
                <a:gd name="connsiteY2" fmla="*/ 4135471 h 4135471"/>
                <a:gd name="connsiteX3" fmla="*/ 2048174 w 2854049"/>
                <a:gd name="connsiteY3" fmla="*/ 3783564 h 4135471"/>
                <a:gd name="connsiteX4" fmla="*/ 1696267 w 2854049"/>
                <a:gd name="connsiteY4" fmla="*/ 3431657 h 4135471"/>
                <a:gd name="connsiteX5" fmla="*/ 1470680 w 2854049"/>
                <a:gd name="connsiteY5" fmla="*/ 0 h 4135471"/>
                <a:gd name="connsiteX6" fmla="*/ 1360088 w 2854049"/>
                <a:gd name="connsiteY6" fmla="*/ 9020 h 4135471"/>
                <a:gd name="connsiteX7" fmla="*/ 1082638 w 2854049"/>
                <a:gd name="connsiteY7" fmla="*/ 72152 h 4135471"/>
                <a:gd name="connsiteX8" fmla="*/ 1000179 w 2854049"/>
                <a:gd name="connsiteY8" fmla="*/ 103217 h 4135471"/>
                <a:gd name="connsiteX9" fmla="*/ 918691 w 2854049"/>
                <a:gd name="connsiteY9" fmla="*/ 138291 h 4135471"/>
                <a:gd name="connsiteX10" fmla="*/ 839141 w 2854049"/>
                <a:gd name="connsiteY10" fmla="*/ 180379 h 4135471"/>
                <a:gd name="connsiteX11" fmla="*/ 765414 w 2854049"/>
                <a:gd name="connsiteY11" fmla="*/ 227479 h 4135471"/>
                <a:gd name="connsiteX12" fmla="*/ 694595 w 2854049"/>
                <a:gd name="connsiteY12" fmla="*/ 280591 h 4135471"/>
                <a:gd name="connsiteX13" fmla="*/ 629599 w 2854049"/>
                <a:gd name="connsiteY13" fmla="*/ 338714 h 4135471"/>
                <a:gd name="connsiteX14" fmla="*/ 569452 w 2854049"/>
                <a:gd name="connsiteY14" fmla="*/ 401847 h 4135471"/>
                <a:gd name="connsiteX15" fmla="*/ 515126 w 2854049"/>
                <a:gd name="connsiteY15" fmla="*/ 470992 h 4135471"/>
                <a:gd name="connsiteX16" fmla="*/ 467591 w 2854049"/>
                <a:gd name="connsiteY16" fmla="*/ 544147 h 4135471"/>
                <a:gd name="connsiteX17" fmla="*/ 426847 w 2854049"/>
                <a:gd name="connsiteY17" fmla="*/ 622311 h 4135471"/>
                <a:gd name="connsiteX18" fmla="*/ 392893 w 2854049"/>
                <a:gd name="connsiteY18" fmla="*/ 706488 h 4135471"/>
                <a:gd name="connsiteX19" fmla="*/ 338568 w 2854049"/>
                <a:gd name="connsiteY19" fmla="*/ 937976 h 4135471"/>
                <a:gd name="connsiteX20" fmla="*/ 333717 w 2854049"/>
                <a:gd name="connsiteY20" fmla="*/ 994094 h 4135471"/>
                <a:gd name="connsiteX21" fmla="*/ 331776 w 2854049"/>
                <a:gd name="connsiteY21" fmla="*/ 1047206 h 4135471"/>
                <a:gd name="connsiteX22" fmla="*/ 333717 w 2854049"/>
                <a:gd name="connsiteY22" fmla="*/ 1096308 h 4135471"/>
                <a:gd name="connsiteX23" fmla="*/ 334686 w 2854049"/>
                <a:gd name="connsiteY23" fmla="*/ 1145413 h 4135471"/>
                <a:gd name="connsiteX24" fmla="*/ 334686 w 2854049"/>
                <a:gd name="connsiteY24" fmla="*/ 1191509 h 4135471"/>
                <a:gd name="connsiteX25" fmla="*/ 329836 w 2854049"/>
                <a:gd name="connsiteY25" fmla="*/ 1234599 h 4135471"/>
                <a:gd name="connsiteX26" fmla="*/ 315284 w 2854049"/>
                <a:gd name="connsiteY26" fmla="*/ 1278693 h 4135471"/>
                <a:gd name="connsiteX27" fmla="*/ 289092 w 2854049"/>
                <a:gd name="connsiteY27" fmla="*/ 1331805 h 4135471"/>
                <a:gd name="connsiteX28" fmla="*/ 257078 w 2854049"/>
                <a:gd name="connsiteY28" fmla="*/ 1380908 h 4135471"/>
                <a:gd name="connsiteX29" fmla="*/ 222155 w 2854049"/>
                <a:gd name="connsiteY29" fmla="*/ 1423998 h 4135471"/>
                <a:gd name="connsiteX30" fmla="*/ 185291 w 2854049"/>
                <a:gd name="connsiteY30" fmla="*/ 1468092 h 4135471"/>
                <a:gd name="connsiteX31" fmla="*/ 146487 w 2854049"/>
                <a:gd name="connsiteY31" fmla="*/ 1508176 h 4135471"/>
                <a:gd name="connsiteX32" fmla="*/ 107683 w 2854049"/>
                <a:gd name="connsiteY32" fmla="*/ 1548261 h 4135471"/>
                <a:gd name="connsiteX33" fmla="*/ 70819 w 2854049"/>
                <a:gd name="connsiteY33" fmla="*/ 1592354 h 4135471"/>
                <a:gd name="connsiteX34" fmla="*/ 58206 w 2854049"/>
                <a:gd name="connsiteY34" fmla="*/ 1604378 h 4135471"/>
                <a:gd name="connsiteX35" fmla="*/ 42684 w 2854049"/>
                <a:gd name="connsiteY35" fmla="*/ 1619410 h 4135471"/>
                <a:gd name="connsiteX36" fmla="*/ 26193 w 2854049"/>
                <a:gd name="connsiteY36" fmla="*/ 1637448 h 4135471"/>
                <a:gd name="connsiteX37" fmla="*/ 12611 w 2854049"/>
                <a:gd name="connsiteY37" fmla="*/ 1655486 h 4135471"/>
                <a:gd name="connsiteX38" fmla="*/ 3882 w 2854049"/>
                <a:gd name="connsiteY38" fmla="*/ 1677533 h 4135471"/>
                <a:gd name="connsiteX39" fmla="*/ 0 w 2854049"/>
                <a:gd name="connsiteY39" fmla="*/ 1701583 h 4135471"/>
                <a:gd name="connsiteX40" fmla="*/ 4851 w 2854049"/>
                <a:gd name="connsiteY40" fmla="*/ 1726636 h 4135471"/>
                <a:gd name="connsiteX41" fmla="*/ 17462 w 2854049"/>
                <a:gd name="connsiteY41" fmla="*/ 1750687 h 4135471"/>
                <a:gd name="connsiteX42" fmla="*/ 38806 w 2854049"/>
                <a:gd name="connsiteY42" fmla="*/ 1770728 h 4135471"/>
                <a:gd name="connsiteX43" fmla="*/ 63057 w 2854049"/>
                <a:gd name="connsiteY43" fmla="*/ 1784759 h 4135471"/>
                <a:gd name="connsiteX44" fmla="*/ 93130 w 2854049"/>
                <a:gd name="connsiteY44" fmla="*/ 1797786 h 4135471"/>
                <a:gd name="connsiteX45" fmla="*/ 125143 w 2854049"/>
                <a:gd name="connsiteY45" fmla="*/ 1808809 h 4135471"/>
                <a:gd name="connsiteX46" fmla="*/ 157158 w 2854049"/>
                <a:gd name="connsiteY46" fmla="*/ 1819833 h 4135471"/>
                <a:gd name="connsiteX47" fmla="*/ 188201 w 2854049"/>
                <a:gd name="connsiteY47" fmla="*/ 1830855 h 4135471"/>
                <a:gd name="connsiteX48" fmla="*/ 218273 w 2854049"/>
                <a:gd name="connsiteY48" fmla="*/ 1843883 h 4135471"/>
                <a:gd name="connsiteX49" fmla="*/ 245437 w 2854049"/>
                <a:gd name="connsiteY49" fmla="*/ 1857912 h 4135471"/>
                <a:gd name="connsiteX50" fmla="*/ 264839 w 2854049"/>
                <a:gd name="connsiteY50" fmla="*/ 1875951 h 4135471"/>
                <a:gd name="connsiteX51" fmla="*/ 259018 w 2854049"/>
                <a:gd name="connsiteY51" fmla="*/ 1900001 h 4135471"/>
                <a:gd name="connsiteX52" fmla="*/ 248347 w 2854049"/>
                <a:gd name="connsiteY52" fmla="*/ 1922047 h 4135471"/>
                <a:gd name="connsiteX53" fmla="*/ 237676 w 2854049"/>
                <a:gd name="connsiteY53" fmla="*/ 1945097 h 4135471"/>
                <a:gd name="connsiteX54" fmla="*/ 226035 w 2854049"/>
                <a:gd name="connsiteY54" fmla="*/ 1967142 h 4135471"/>
                <a:gd name="connsiteX55" fmla="*/ 215364 w 2854049"/>
                <a:gd name="connsiteY55" fmla="*/ 1989189 h 4135471"/>
                <a:gd name="connsiteX56" fmla="*/ 207602 w 2854049"/>
                <a:gd name="connsiteY56" fmla="*/ 2011236 h 4135471"/>
                <a:gd name="connsiteX57" fmla="*/ 204693 w 2854049"/>
                <a:gd name="connsiteY57" fmla="*/ 2031277 h 4135471"/>
                <a:gd name="connsiteX58" fmla="*/ 206633 w 2854049"/>
                <a:gd name="connsiteY58" fmla="*/ 2053324 h 4135471"/>
                <a:gd name="connsiteX59" fmla="*/ 217304 w 2854049"/>
                <a:gd name="connsiteY59" fmla="*/ 2073366 h 4135471"/>
                <a:gd name="connsiteX60" fmla="*/ 236706 w 2854049"/>
                <a:gd name="connsiteY60" fmla="*/ 2093409 h 4135471"/>
                <a:gd name="connsiteX61" fmla="*/ 264839 w 2854049"/>
                <a:gd name="connsiteY61" fmla="*/ 2113450 h 4135471"/>
                <a:gd name="connsiteX62" fmla="*/ 259018 w 2854049"/>
                <a:gd name="connsiteY62" fmla="*/ 2129483 h 4135471"/>
                <a:gd name="connsiteX63" fmla="*/ 250288 w 2854049"/>
                <a:gd name="connsiteY63" fmla="*/ 2145517 h 4135471"/>
                <a:gd name="connsiteX64" fmla="*/ 243497 w 2854049"/>
                <a:gd name="connsiteY64" fmla="*/ 2164557 h 4135471"/>
                <a:gd name="connsiteX65" fmla="*/ 241557 w 2854049"/>
                <a:gd name="connsiteY65" fmla="*/ 2184601 h 4135471"/>
                <a:gd name="connsiteX66" fmla="*/ 245437 w 2854049"/>
                <a:gd name="connsiteY66" fmla="*/ 2204642 h 4135471"/>
                <a:gd name="connsiteX67" fmla="*/ 256109 w 2854049"/>
                <a:gd name="connsiteY67" fmla="*/ 2222680 h 4135471"/>
                <a:gd name="connsiteX68" fmla="*/ 269690 w 2854049"/>
                <a:gd name="connsiteY68" fmla="*/ 2236709 h 4135471"/>
                <a:gd name="connsiteX69" fmla="*/ 287151 w 2854049"/>
                <a:gd name="connsiteY69" fmla="*/ 2249737 h 4135471"/>
                <a:gd name="connsiteX70" fmla="*/ 304613 w 2854049"/>
                <a:gd name="connsiteY70" fmla="*/ 2258756 h 4135471"/>
                <a:gd name="connsiteX71" fmla="*/ 321105 w 2854049"/>
                <a:gd name="connsiteY71" fmla="*/ 2269780 h 4135471"/>
                <a:gd name="connsiteX72" fmla="*/ 336627 w 2854049"/>
                <a:gd name="connsiteY72" fmla="*/ 2284810 h 4135471"/>
                <a:gd name="connsiteX73" fmla="*/ 345358 w 2854049"/>
                <a:gd name="connsiteY73" fmla="*/ 2300845 h 4135471"/>
                <a:gd name="connsiteX74" fmla="*/ 354089 w 2854049"/>
                <a:gd name="connsiteY74" fmla="*/ 2329906 h 4135471"/>
                <a:gd name="connsiteX75" fmla="*/ 354089 w 2854049"/>
                <a:gd name="connsiteY75" fmla="*/ 2362976 h 4135471"/>
                <a:gd name="connsiteX76" fmla="*/ 351179 w 2854049"/>
                <a:gd name="connsiteY76" fmla="*/ 2394041 h 4135471"/>
                <a:gd name="connsiteX77" fmla="*/ 343417 w 2854049"/>
                <a:gd name="connsiteY77" fmla="*/ 2426108 h 4135471"/>
                <a:gd name="connsiteX78" fmla="*/ 336627 w 2854049"/>
                <a:gd name="connsiteY78" fmla="*/ 2457173 h 4135471"/>
                <a:gd name="connsiteX79" fmla="*/ 331776 w 2854049"/>
                <a:gd name="connsiteY79" fmla="*/ 2485233 h 4135471"/>
                <a:gd name="connsiteX80" fmla="*/ 327896 w 2854049"/>
                <a:gd name="connsiteY80" fmla="*/ 2525318 h 4135471"/>
                <a:gd name="connsiteX81" fmla="*/ 331776 w 2854049"/>
                <a:gd name="connsiteY81" fmla="*/ 2561393 h 4135471"/>
                <a:gd name="connsiteX82" fmla="*/ 342447 w 2854049"/>
                <a:gd name="connsiteY82" fmla="*/ 2594464 h 4135471"/>
                <a:gd name="connsiteX83" fmla="*/ 356029 w 2854049"/>
                <a:gd name="connsiteY83" fmla="*/ 2623524 h 4135471"/>
                <a:gd name="connsiteX84" fmla="*/ 375432 w 2854049"/>
                <a:gd name="connsiteY84" fmla="*/ 2646572 h 4135471"/>
                <a:gd name="connsiteX85" fmla="*/ 400654 w 2854049"/>
                <a:gd name="connsiteY85" fmla="*/ 2668619 h 4135471"/>
                <a:gd name="connsiteX86" fmla="*/ 424906 w 2854049"/>
                <a:gd name="connsiteY86" fmla="*/ 2686657 h 4135471"/>
                <a:gd name="connsiteX87" fmla="*/ 453040 w 2854049"/>
                <a:gd name="connsiteY87" fmla="*/ 2701688 h 4135471"/>
                <a:gd name="connsiteX88" fmla="*/ 481173 w 2854049"/>
                <a:gd name="connsiteY88" fmla="*/ 2714717 h 4135471"/>
                <a:gd name="connsiteX89" fmla="*/ 509306 w 2854049"/>
                <a:gd name="connsiteY89" fmla="*/ 2721731 h 4135471"/>
                <a:gd name="connsiteX90" fmla="*/ 560721 w 2854049"/>
                <a:gd name="connsiteY90" fmla="*/ 2730751 h 4135471"/>
                <a:gd name="connsiteX91" fmla="*/ 615047 w 2854049"/>
                <a:gd name="connsiteY91" fmla="*/ 2734758 h 4135471"/>
                <a:gd name="connsiteX92" fmla="*/ 672284 w 2854049"/>
                <a:gd name="connsiteY92" fmla="*/ 2732755 h 4135471"/>
                <a:gd name="connsiteX93" fmla="*/ 728550 w 2854049"/>
                <a:gd name="connsiteY93" fmla="*/ 2726742 h 4135471"/>
                <a:gd name="connsiteX94" fmla="*/ 784816 w 2854049"/>
                <a:gd name="connsiteY94" fmla="*/ 2719726 h 4135471"/>
                <a:gd name="connsiteX95" fmla="*/ 838171 w 2854049"/>
                <a:gd name="connsiteY95" fmla="*/ 2708704 h 4135471"/>
                <a:gd name="connsiteX96" fmla="*/ 885706 w 2854049"/>
                <a:gd name="connsiteY96" fmla="*/ 2695677 h 4135471"/>
                <a:gd name="connsiteX97" fmla="*/ 927421 w 2854049"/>
                <a:gd name="connsiteY97" fmla="*/ 2681646 h 4135471"/>
                <a:gd name="connsiteX98" fmla="*/ 944882 w 2854049"/>
                <a:gd name="connsiteY98" fmla="*/ 2675633 h 4135471"/>
                <a:gd name="connsiteX99" fmla="*/ 968165 w 2854049"/>
                <a:gd name="connsiteY99" fmla="*/ 2668619 h 4135471"/>
                <a:gd name="connsiteX100" fmla="*/ 993388 w 2854049"/>
                <a:gd name="connsiteY100" fmla="*/ 2661605 h 4135471"/>
                <a:gd name="connsiteX101" fmla="*/ 1019581 w 2854049"/>
                <a:gd name="connsiteY101" fmla="*/ 2654590 h 4135471"/>
                <a:gd name="connsiteX102" fmla="*/ 1047714 w 2854049"/>
                <a:gd name="connsiteY102" fmla="*/ 2650582 h 4135471"/>
                <a:gd name="connsiteX103" fmla="*/ 1075847 w 2854049"/>
                <a:gd name="connsiteY103" fmla="*/ 2648577 h 4135471"/>
                <a:gd name="connsiteX104" fmla="*/ 1100100 w 2854049"/>
                <a:gd name="connsiteY104" fmla="*/ 2652585 h 4135471"/>
                <a:gd name="connsiteX105" fmla="*/ 1121442 w 2854049"/>
                <a:gd name="connsiteY105" fmla="*/ 2661605 h 4135471"/>
                <a:gd name="connsiteX106" fmla="*/ 1140844 w 2854049"/>
                <a:gd name="connsiteY106" fmla="*/ 2679643 h 4135471"/>
                <a:gd name="connsiteX107" fmla="*/ 1158306 w 2854049"/>
                <a:gd name="connsiteY107" fmla="*/ 2708704 h 4135471"/>
                <a:gd name="connsiteX108" fmla="*/ 1174797 w 2854049"/>
                <a:gd name="connsiteY108" fmla="*/ 2745782 h 4135471"/>
                <a:gd name="connsiteX109" fmla="*/ 1190319 w 2854049"/>
                <a:gd name="connsiteY109" fmla="*/ 2788872 h 4135471"/>
                <a:gd name="connsiteX110" fmla="*/ 1202931 w 2854049"/>
                <a:gd name="connsiteY110" fmla="*/ 2837975 h 4135471"/>
                <a:gd name="connsiteX111" fmla="*/ 1215541 w 2854049"/>
                <a:gd name="connsiteY111" fmla="*/ 2889083 h 4135471"/>
                <a:gd name="connsiteX112" fmla="*/ 1226212 w 2854049"/>
                <a:gd name="connsiteY112" fmla="*/ 2942195 h 4135471"/>
                <a:gd name="connsiteX113" fmla="*/ 1235914 w 2854049"/>
                <a:gd name="connsiteY113" fmla="*/ 2996309 h 4135471"/>
                <a:gd name="connsiteX114" fmla="*/ 1245616 w 2854049"/>
                <a:gd name="connsiteY114" fmla="*/ 3049421 h 4135471"/>
                <a:gd name="connsiteX115" fmla="*/ 1252407 w 2854049"/>
                <a:gd name="connsiteY115" fmla="*/ 3098524 h 4135471"/>
                <a:gd name="connsiteX116" fmla="*/ 1261138 w 2854049"/>
                <a:gd name="connsiteY116" fmla="*/ 3144621 h 4135471"/>
                <a:gd name="connsiteX117" fmla="*/ 1267927 w 2854049"/>
                <a:gd name="connsiteY117" fmla="*/ 3182701 h 4135471"/>
                <a:gd name="connsiteX118" fmla="*/ 1273749 w 2854049"/>
                <a:gd name="connsiteY118" fmla="*/ 3215771 h 4135471"/>
                <a:gd name="connsiteX119" fmla="*/ 1405683 w 2854049"/>
                <a:gd name="connsiteY119" fmla="*/ 3238820 h 4135471"/>
                <a:gd name="connsiteX120" fmla="*/ 1539558 w 2854049"/>
                <a:gd name="connsiteY120" fmla="*/ 3251847 h 4135471"/>
                <a:gd name="connsiteX121" fmla="*/ 1677312 w 2854049"/>
                <a:gd name="connsiteY121" fmla="*/ 3253851 h 4135471"/>
                <a:gd name="connsiteX122" fmla="*/ 1817977 w 2854049"/>
                <a:gd name="connsiteY122" fmla="*/ 3246837 h 4135471"/>
                <a:gd name="connsiteX123" fmla="*/ 1963493 w 2854049"/>
                <a:gd name="connsiteY123" fmla="*/ 3226793 h 4135471"/>
                <a:gd name="connsiteX124" fmla="*/ 1998071 w 2854049"/>
                <a:gd name="connsiteY124" fmla="*/ 3220300 h 4135471"/>
                <a:gd name="connsiteX125" fmla="*/ 1972544 w 2854049"/>
                <a:gd name="connsiteY125" fmla="*/ 2990832 h 4135471"/>
                <a:gd name="connsiteX126" fmla="*/ 1866104 w 2854049"/>
                <a:gd name="connsiteY126" fmla="*/ 2529483 h 4135471"/>
                <a:gd name="connsiteX127" fmla="*/ 1085631 w 2854049"/>
                <a:gd name="connsiteY127" fmla="*/ 1773024 h 4135471"/>
                <a:gd name="connsiteX128" fmla="*/ 1277747 w 2854049"/>
                <a:gd name="connsiteY128" fmla="*/ 968535 h 4135471"/>
                <a:gd name="connsiteX129" fmla="*/ 1914134 w 2854049"/>
                <a:gd name="connsiteY129" fmla="*/ 872477 h 4135471"/>
                <a:gd name="connsiteX130" fmla="*/ 2334389 w 2854049"/>
                <a:gd name="connsiteY130" fmla="*/ 1316747 h 4135471"/>
                <a:gd name="connsiteX131" fmla="*/ 2850702 w 2854049"/>
                <a:gd name="connsiteY131" fmla="*/ 1256710 h 4135471"/>
                <a:gd name="connsiteX132" fmla="*/ 2851858 w 2854049"/>
                <a:gd name="connsiteY132" fmla="*/ 1288484 h 4135471"/>
                <a:gd name="connsiteX133" fmla="*/ 2854049 w 2854049"/>
                <a:gd name="connsiteY133" fmla="*/ 1252639 h 4135471"/>
                <a:gd name="connsiteX134" fmla="*/ 2852109 w 2854049"/>
                <a:gd name="connsiteY134" fmla="*/ 1156435 h 4135471"/>
                <a:gd name="connsiteX135" fmla="*/ 2845318 w 2854049"/>
                <a:gd name="connsiteY135" fmla="*/ 1062236 h 4135471"/>
                <a:gd name="connsiteX136" fmla="*/ 2830767 w 2854049"/>
                <a:gd name="connsiteY136" fmla="*/ 971045 h 4135471"/>
                <a:gd name="connsiteX137" fmla="*/ 2811365 w 2854049"/>
                <a:gd name="connsiteY137" fmla="*/ 881857 h 4135471"/>
                <a:gd name="connsiteX138" fmla="*/ 2787112 w 2854049"/>
                <a:gd name="connsiteY138" fmla="*/ 799684 h 4135471"/>
                <a:gd name="connsiteX139" fmla="*/ 2759950 w 2854049"/>
                <a:gd name="connsiteY139" fmla="*/ 724526 h 4135471"/>
                <a:gd name="connsiteX140" fmla="*/ 2728906 w 2854049"/>
                <a:gd name="connsiteY140" fmla="*/ 657385 h 4135471"/>
                <a:gd name="connsiteX141" fmla="*/ 2682340 w 2854049"/>
                <a:gd name="connsiteY141" fmla="*/ 577215 h 4135471"/>
                <a:gd name="connsiteX142" fmla="*/ 2631895 w 2854049"/>
                <a:gd name="connsiteY142" fmla="*/ 501055 h 4135471"/>
                <a:gd name="connsiteX143" fmla="*/ 2574659 w 2854049"/>
                <a:gd name="connsiteY143" fmla="*/ 429907 h 4135471"/>
                <a:gd name="connsiteX144" fmla="*/ 2513543 w 2854049"/>
                <a:gd name="connsiteY144" fmla="*/ 361762 h 4135471"/>
                <a:gd name="connsiteX145" fmla="*/ 2446606 w 2854049"/>
                <a:gd name="connsiteY145" fmla="*/ 300634 h 4135471"/>
                <a:gd name="connsiteX146" fmla="*/ 2371907 w 2854049"/>
                <a:gd name="connsiteY146" fmla="*/ 243513 h 4135471"/>
                <a:gd name="connsiteX147" fmla="*/ 2294299 w 2854049"/>
                <a:gd name="connsiteY147" fmla="*/ 192406 h 4135471"/>
                <a:gd name="connsiteX148" fmla="*/ 2211840 w 2854049"/>
                <a:gd name="connsiteY148" fmla="*/ 147311 h 4135471"/>
                <a:gd name="connsiteX149" fmla="*/ 2121620 w 2854049"/>
                <a:gd name="connsiteY149" fmla="*/ 109230 h 4135471"/>
                <a:gd name="connsiteX150" fmla="*/ 2028490 w 2854049"/>
                <a:gd name="connsiteY150" fmla="*/ 74157 h 4135471"/>
                <a:gd name="connsiteX151" fmla="*/ 1927599 w 2854049"/>
                <a:gd name="connsiteY151" fmla="*/ 47099 h 4135471"/>
                <a:gd name="connsiteX152" fmla="*/ 1821858 w 2854049"/>
                <a:gd name="connsiteY152" fmla="*/ 25053 h 4135471"/>
                <a:gd name="connsiteX153" fmla="*/ 1711265 w 2854049"/>
                <a:gd name="connsiteY153" fmla="*/ 10021 h 4135471"/>
                <a:gd name="connsiteX154" fmla="*/ 1594853 w 2854049"/>
                <a:gd name="connsiteY154" fmla="*/ 1002 h 413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854049" h="4135471">
                  <a:moveTo>
                    <a:pt x="1696267" y="3431657"/>
                  </a:moveTo>
                  <a:cubicBezTo>
                    <a:pt x="1501914" y="3431657"/>
                    <a:pt x="1344360" y="3589211"/>
                    <a:pt x="1344360" y="3783564"/>
                  </a:cubicBezTo>
                  <a:cubicBezTo>
                    <a:pt x="1344360" y="3977917"/>
                    <a:pt x="1501914" y="4135471"/>
                    <a:pt x="1696267" y="4135471"/>
                  </a:cubicBezTo>
                  <a:cubicBezTo>
                    <a:pt x="1890620" y="4135471"/>
                    <a:pt x="2048174" y="3977917"/>
                    <a:pt x="2048174" y="3783564"/>
                  </a:cubicBezTo>
                  <a:cubicBezTo>
                    <a:pt x="2048174" y="3589211"/>
                    <a:pt x="1890620" y="3431657"/>
                    <a:pt x="1696267" y="3431657"/>
                  </a:cubicBezTo>
                  <a:close/>
                  <a:moveTo>
                    <a:pt x="1470680" y="0"/>
                  </a:moveTo>
                  <a:lnTo>
                    <a:pt x="1360088" y="9020"/>
                  </a:lnTo>
                  <a:lnTo>
                    <a:pt x="1082638" y="72152"/>
                  </a:lnTo>
                  <a:lnTo>
                    <a:pt x="1000179" y="103217"/>
                  </a:lnTo>
                  <a:lnTo>
                    <a:pt x="918691" y="138291"/>
                  </a:lnTo>
                  <a:lnTo>
                    <a:pt x="839141" y="180379"/>
                  </a:lnTo>
                  <a:lnTo>
                    <a:pt x="765414" y="227479"/>
                  </a:lnTo>
                  <a:lnTo>
                    <a:pt x="694595" y="280591"/>
                  </a:lnTo>
                  <a:lnTo>
                    <a:pt x="629599" y="338714"/>
                  </a:lnTo>
                  <a:lnTo>
                    <a:pt x="569452" y="401847"/>
                  </a:lnTo>
                  <a:lnTo>
                    <a:pt x="515126" y="470992"/>
                  </a:lnTo>
                  <a:lnTo>
                    <a:pt x="467591" y="544147"/>
                  </a:lnTo>
                  <a:lnTo>
                    <a:pt x="426847" y="622311"/>
                  </a:lnTo>
                  <a:lnTo>
                    <a:pt x="392893" y="706488"/>
                  </a:lnTo>
                  <a:lnTo>
                    <a:pt x="338568" y="937976"/>
                  </a:lnTo>
                  <a:lnTo>
                    <a:pt x="333717" y="994094"/>
                  </a:lnTo>
                  <a:lnTo>
                    <a:pt x="331776" y="1047206"/>
                  </a:lnTo>
                  <a:lnTo>
                    <a:pt x="333717" y="1096308"/>
                  </a:lnTo>
                  <a:lnTo>
                    <a:pt x="334686" y="1145413"/>
                  </a:lnTo>
                  <a:lnTo>
                    <a:pt x="334686" y="1191509"/>
                  </a:lnTo>
                  <a:lnTo>
                    <a:pt x="329836" y="1234599"/>
                  </a:lnTo>
                  <a:lnTo>
                    <a:pt x="315284" y="1278693"/>
                  </a:lnTo>
                  <a:lnTo>
                    <a:pt x="289092" y="1331805"/>
                  </a:lnTo>
                  <a:lnTo>
                    <a:pt x="257078" y="1380908"/>
                  </a:lnTo>
                  <a:lnTo>
                    <a:pt x="222155" y="1423998"/>
                  </a:lnTo>
                  <a:lnTo>
                    <a:pt x="185291" y="1468092"/>
                  </a:lnTo>
                  <a:lnTo>
                    <a:pt x="146487" y="1508176"/>
                  </a:lnTo>
                  <a:lnTo>
                    <a:pt x="107683" y="1548261"/>
                  </a:lnTo>
                  <a:lnTo>
                    <a:pt x="70819" y="1592354"/>
                  </a:lnTo>
                  <a:lnTo>
                    <a:pt x="58206" y="1604378"/>
                  </a:lnTo>
                  <a:lnTo>
                    <a:pt x="42684" y="1619410"/>
                  </a:lnTo>
                  <a:lnTo>
                    <a:pt x="26193" y="1637448"/>
                  </a:lnTo>
                  <a:lnTo>
                    <a:pt x="12611" y="1655486"/>
                  </a:lnTo>
                  <a:lnTo>
                    <a:pt x="3882" y="1677533"/>
                  </a:lnTo>
                  <a:lnTo>
                    <a:pt x="0" y="1701583"/>
                  </a:lnTo>
                  <a:lnTo>
                    <a:pt x="4851" y="1726636"/>
                  </a:lnTo>
                  <a:lnTo>
                    <a:pt x="17462" y="1750687"/>
                  </a:lnTo>
                  <a:lnTo>
                    <a:pt x="38806" y="1770728"/>
                  </a:lnTo>
                  <a:lnTo>
                    <a:pt x="63057" y="1784759"/>
                  </a:lnTo>
                  <a:lnTo>
                    <a:pt x="93130" y="1797786"/>
                  </a:lnTo>
                  <a:lnTo>
                    <a:pt x="125143" y="1808809"/>
                  </a:lnTo>
                  <a:lnTo>
                    <a:pt x="157158" y="1819833"/>
                  </a:lnTo>
                  <a:lnTo>
                    <a:pt x="188201" y="1830855"/>
                  </a:lnTo>
                  <a:lnTo>
                    <a:pt x="218273" y="1843883"/>
                  </a:lnTo>
                  <a:lnTo>
                    <a:pt x="245437" y="1857912"/>
                  </a:lnTo>
                  <a:lnTo>
                    <a:pt x="264839" y="1875951"/>
                  </a:lnTo>
                  <a:lnTo>
                    <a:pt x="259018" y="1900001"/>
                  </a:lnTo>
                  <a:lnTo>
                    <a:pt x="248347" y="1922047"/>
                  </a:lnTo>
                  <a:lnTo>
                    <a:pt x="237676" y="1945097"/>
                  </a:lnTo>
                  <a:lnTo>
                    <a:pt x="226035" y="1967142"/>
                  </a:lnTo>
                  <a:lnTo>
                    <a:pt x="215364" y="1989189"/>
                  </a:lnTo>
                  <a:lnTo>
                    <a:pt x="207602" y="2011236"/>
                  </a:lnTo>
                  <a:lnTo>
                    <a:pt x="204693" y="2031277"/>
                  </a:lnTo>
                  <a:lnTo>
                    <a:pt x="206633" y="2053324"/>
                  </a:lnTo>
                  <a:lnTo>
                    <a:pt x="217304" y="2073366"/>
                  </a:lnTo>
                  <a:lnTo>
                    <a:pt x="236706" y="2093409"/>
                  </a:lnTo>
                  <a:lnTo>
                    <a:pt x="264839" y="2113450"/>
                  </a:lnTo>
                  <a:lnTo>
                    <a:pt x="259018" y="2129483"/>
                  </a:lnTo>
                  <a:lnTo>
                    <a:pt x="250288" y="2145517"/>
                  </a:lnTo>
                  <a:lnTo>
                    <a:pt x="243497" y="2164557"/>
                  </a:lnTo>
                  <a:lnTo>
                    <a:pt x="241557" y="2184601"/>
                  </a:lnTo>
                  <a:lnTo>
                    <a:pt x="245437" y="2204642"/>
                  </a:lnTo>
                  <a:lnTo>
                    <a:pt x="256109" y="2222680"/>
                  </a:lnTo>
                  <a:lnTo>
                    <a:pt x="269690" y="2236709"/>
                  </a:lnTo>
                  <a:lnTo>
                    <a:pt x="287151" y="2249737"/>
                  </a:lnTo>
                  <a:lnTo>
                    <a:pt x="304613" y="2258756"/>
                  </a:lnTo>
                  <a:lnTo>
                    <a:pt x="321105" y="2269780"/>
                  </a:lnTo>
                  <a:lnTo>
                    <a:pt x="336627" y="2284810"/>
                  </a:lnTo>
                  <a:lnTo>
                    <a:pt x="345358" y="2300845"/>
                  </a:lnTo>
                  <a:lnTo>
                    <a:pt x="354089" y="2329906"/>
                  </a:lnTo>
                  <a:lnTo>
                    <a:pt x="354089" y="2362976"/>
                  </a:lnTo>
                  <a:lnTo>
                    <a:pt x="351179" y="2394041"/>
                  </a:lnTo>
                  <a:lnTo>
                    <a:pt x="343417" y="2426108"/>
                  </a:lnTo>
                  <a:lnTo>
                    <a:pt x="336627" y="2457173"/>
                  </a:lnTo>
                  <a:lnTo>
                    <a:pt x="331776" y="2485233"/>
                  </a:lnTo>
                  <a:lnTo>
                    <a:pt x="327896" y="2525318"/>
                  </a:lnTo>
                  <a:lnTo>
                    <a:pt x="331776" y="2561393"/>
                  </a:lnTo>
                  <a:lnTo>
                    <a:pt x="342447" y="2594464"/>
                  </a:lnTo>
                  <a:lnTo>
                    <a:pt x="356029" y="2623524"/>
                  </a:lnTo>
                  <a:lnTo>
                    <a:pt x="375432" y="2646572"/>
                  </a:lnTo>
                  <a:lnTo>
                    <a:pt x="400654" y="2668619"/>
                  </a:lnTo>
                  <a:lnTo>
                    <a:pt x="424906" y="2686657"/>
                  </a:lnTo>
                  <a:lnTo>
                    <a:pt x="453040" y="2701688"/>
                  </a:lnTo>
                  <a:lnTo>
                    <a:pt x="481173" y="2714717"/>
                  </a:lnTo>
                  <a:lnTo>
                    <a:pt x="509306" y="2721731"/>
                  </a:lnTo>
                  <a:lnTo>
                    <a:pt x="560721" y="2730751"/>
                  </a:lnTo>
                  <a:lnTo>
                    <a:pt x="615047" y="2734758"/>
                  </a:lnTo>
                  <a:lnTo>
                    <a:pt x="672284" y="2732755"/>
                  </a:lnTo>
                  <a:lnTo>
                    <a:pt x="728550" y="2726742"/>
                  </a:lnTo>
                  <a:lnTo>
                    <a:pt x="784816" y="2719726"/>
                  </a:lnTo>
                  <a:lnTo>
                    <a:pt x="838171" y="2708704"/>
                  </a:lnTo>
                  <a:lnTo>
                    <a:pt x="885706" y="2695677"/>
                  </a:lnTo>
                  <a:lnTo>
                    <a:pt x="927421" y="2681646"/>
                  </a:lnTo>
                  <a:lnTo>
                    <a:pt x="944882" y="2675633"/>
                  </a:lnTo>
                  <a:lnTo>
                    <a:pt x="968165" y="2668619"/>
                  </a:lnTo>
                  <a:lnTo>
                    <a:pt x="993388" y="2661605"/>
                  </a:lnTo>
                  <a:lnTo>
                    <a:pt x="1019581" y="2654590"/>
                  </a:lnTo>
                  <a:lnTo>
                    <a:pt x="1047714" y="2650582"/>
                  </a:lnTo>
                  <a:lnTo>
                    <a:pt x="1075847" y="2648577"/>
                  </a:lnTo>
                  <a:lnTo>
                    <a:pt x="1100100" y="2652585"/>
                  </a:lnTo>
                  <a:lnTo>
                    <a:pt x="1121442" y="2661605"/>
                  </a:lnTo>
                  <a:lnTo>
                    <a:pt x="1140844" y="2679643"/>
                  </a:lnTo>
                  <a:lnTo>
                    <a:pt x="1158306" y="2708704"/>
                  </a:lnTo>
                  <a:lnTo>
                    <a:pt x="1174797" y="2745782"/>
                  </a:lnTo>
                  <a:lnTo>
                    <a:pt x="1190319" y="2788872"/>
                  </a:lnTo>
                  <a:lnTo>
                    <a:pt x="1202931" y="2837975"/>
                  </a:lnTo>
                  <a:lnTo>
                    <a:pt x="1215541" y="2889083"/>
                  </a:lnTo>
                  <a:lnTo>
                    <a:pt x="1226212" y="2942195"/>
                  </a:lnTo>
                  <a:lnTo>
                    <a:pt x="1235914" y="2996309"/>
                  </a:lnTo>
                  <a:lnTo>
                    <a:pt x="1245616" y="3049421"/>
                  </a:lnTo>
                  <a:lnTo>
                    <a:pt x="1252407" y="3098524"/>
                  </a:lnTo>
                  <a:lnTo>
                    <a:pt x="1261138" y="3144621"/>
                  </a:lnTo>
                  <a:lnTo>
                    <a:pt x="1267927" y="3182701"/>
                  </a:lnTo>
                  <a:lnTo>
                    <a:pt x="1273749" y="3215771"/>
                  </a:lnTo>
                  <a:lnTo>
                    <a:pt x="1405683" y="3238820"/>
                  </a:lnTo>
                  <a:lnTo>
                    <a:pt x="1539558" y="3251847"/>
                  </a:lnTo>
                  <a:lnTo>
                    <a:pt x="1677312" y="3253851"/>
                  </a:lnTo>
                  <a:lnTo>
                    <a:pt x="1817977" y="3246837"/>
                  </a:lnTo>
                  <a:lnTo>
                    <a:pt x="1963493" y="3226793"/>
                  </a:lnTo>
                  <a:lnTo>
                    <a:pt x="1998071" y="3220300"/>
                  </a:lnTo>
                  <a:lnTo>
                    <a:pt x="1972544" y="2990832"/>
                  </a:lnTo>
                  <a:cubicBezTo>
                    <a:pt x="1951990" y="2824419"/>
                    <a:pt x="1923973" y="2664322"/>
                    <a:pt x="1866104" y="2529483"/>
                  </a:cubicBezTo>
                  <a:cubicBezTo>
                    <a:pt x="1798827" y="2378364"/>
                    <a:pt x="1318234" y="2057324"/>
                    <a:pt x="1085631" y="1773024"/>
                  </a:cubicBezTo>
                  <a:cubicBezTo>
                    <a:pt x="1039452" y="1683967"/>
                    <a:pt x="924385" y="1218329"/>
                    <a:pt x="1277747" y="968535"/>
                  </a:cubicBezTo>
                  <a:cubicBezTo>
                    <a:pt x="1430175" y="835482"/>
                    <a:pt x="1702005" y="831017"/>
                    <a:pt x="1914134" y="872477"/>
                  </a:cubicBezTo>
                  <a:cubicBezTo>
                    <a:pt x="2031257" y="905756"/>
                    <a:pt x="2240228" y="1053847"/>
                    <a:pt x="2334389" y="1316747"/>
                  </a:cubicBezTo>
                  <a:lnTo>
                    <a:pt x="2850702" y="1256710"/>
                  </a:lnTo>
                  <a:lnTo>
                    <a:pt x="2851858" y="1288484"/>
                  </a:lnTo>
                  <a:lnTo>
                    <a:pt x="2854049" y="1252639"/>
                  </a:lnTo>
                  <a:lnTo>
                    <a:pt x="2852109" y="1156435"/>
                  </a:lnTo>
                  <a:lnTo>
                    <a:pt x="2845318" y="1062236"/>
                  </a:lnTo>
                  <a:lnTo>
                    <a:pt x="2830767" y="971045"/>
                  </a:lnTo>
                  <a:lnTo>
                    <a:pt x="2811365" y="881857"/>
                  </a:lnTo>
                  <a:lnTo>
                    <a:pt x="2787112" y="799684"/>
                  </a:lnTo>
                  <a:lnTo>
                    <a:pt x="2759950" y="724526"/>
                  </a:lnTo>
                  <a:lnTo>
                    <a:pt x="2728906" y="657385"/>
                  </a:lnTo>
                  <a:lnTo>
                    <a:pt x="2682340" y="577215"/>
                  </a:lnTo>
                  <a:lnTo>
                    <a:pt x="2631895" y="501055"/>
                  </a:lnTo>
                  <a:lnTo>
                    <a:pt x="2574659" y="429907"/>
                  </a:lnTo>
                  <a:lnTo>
                    <a:pt x="2513543" y="361762"/>
                  </a:lnTo>
                  <a:lnTo>
                    <a:pt x="2446606" y="300634"/>
                  </a:lnTo>
                  <a:lnTo>
                    <a:pt x="2371907" y="243513"/>
                  </a:lnTo>
                  <a:lnTo>
                    <a:pt x="2294299" y="192406"/>
                  </a:lnTo>
                  <a:lnTo>
                    <a:pt x="2211840" y="147311"/>
                  </a:lnTo>
                  <a:lnTo>
                    <a:pt x="2121620" y="109230"/>
                  </a:lnTo>
                  <a:lnTo>
                    <a:pt x="2028490" y="74157"/>
                  </a:lnTo>
                  <a:lnTo>
                    <a:pt x="1927599" y="47099"/>
                  </a:lnTo>
                  <a:lnTo>
                    <a:pt x="1821858" y="25053"/>
                  </a:lnTo>
                  <a:lnTo>
                    <a:pt x="1711265" y="10021"/>
                  </a:lnTo>
                  <a:lnTo>
                    <a:pt x="1594853" y="1002"/>
                  </a:lnTo>
                  <a:close/>
                </a:path>
              </a:pathLst>
            </a:custGeom>
            <a:solidFill>
              <a:srgbClr val="00B0F0"/>
            </a:solidFill>
            <a:ln>
              <a:noFill/>
            </a:ln>
          </p:spPr>
          <p:txBody>
            <a:bodyPr vert="horz" wrap="square" lIns="91440" tIns="45720" rIns="91440" bIns="45720" numCol="1" anchor="t" anchorCtr="0" compatLnSpc="1">
              <a:prstTxWarp prst="textNoShape">
                <a:avLst/>
              </a:prstTxWarp>
              <a:noAutofit/>
            </a:bodyPr>
            <a:lstStyle/>
            <a:p>
              <a:endParaRPr lang="ko-KR" altLang="en-US" sz="2701"/>
            </a:p>
          </p:txBody>
        </p:sp>
        <p:sp>
          <p:nvSpPr>
            <p:cNvPr id="15" name="Freeform: Shape 14">
              <a:extLst>
                <a:ext uri="{FF2B5EF4-FFF2-40B4-BE49-F238E27FC236}">
                  <a16:creationId xmlns:a16="http://schemas.microsoft.com/office/drawing/2014/main" id="{7C208829-A664-40A1-BE5E-A31B9F2B81EB}"/>
                </a:ext>
              </a:extLst>
            </p:cNvPr>
            <p:cNvSpPr/>
            <p:nvPr/>
          </p:nvSpPr>
          <p:spPr>
            <a:xfrm flipH="1">
              <a:off x="1105009" y="665240"/>
              <a:ext cx="3688534" cy="2409764"/>
            </a:xfrm>
            <a:custGeom>
              <a:avLst/>
              <a:gdLst>
                <a:gd name="connsiteX0" fmla="*/ 1547519 w 3095038"/>
                <a:gd name="connsiteY0" fmla="*/ 0 h 2022026"/>
                <a:gd name="connsiteX1" fmla="*/ 3095038 w 3095038"/>
                <a:gd name="connsiteY1" fmla="*/ 627509 h 2022026"/>
                <a:gd name="connsiteX2" fmla="*/ 2825277 w 3095038"/>
                <a:gd name="connsiteY2" fmla="*/ 736897 h 2022026"/>
                <a:gd name="connsiteX3" fmla="*/ 2825277 w 3095038"/>
                <a:gd name="connsiteY3" fmla="*/ 1583608 h 2022026"/>
                <a:gd name="connsiteX4" fmla="*/ 2829142 w 3095038"/>
                <a:gd name="connsiteY4" fmla="*/ 1585209 h 2022026"/>
                <a:gd name="connsiteX5" fmla="*/ 2841509 w 3095038"/>
                <a:gd name="connsiteY5" fmla="*/ 1615067 h 2022026"/>
                <a:gd name="connsiteX6" fmla="*/ 2829142 w 3095038"/>
                <a:gd name="connsiteY6" fmla="*/ 1644926 h 2022026"/>
                <a:gd name="connsiteX7" fmla="*/ 2826092 w 3095038"/>
                <a:gd name="connsiteY7" fmla="*/ 1646189 h 2022026"/>
                <a:gd name="connsiteX8" fmla="*/ 2876626 w 3095038"/>
                <a:gd name="connsiteY8" fmla="*/ 2022026 h 2022026"/>
                <a:gd name="connsiteX9" fmla="*/ 2721940 w 3095038"/>
                <a:gd name="connsiteY9" fmla="*/ 2022026 h 2022026"/>
                <a:gd name="connsiteX10" fmla="*/ 2772475 w 3095038"/>
                <a:gd name="connsiteY10" fmla="*/ 1646189 h 2022026"/>
                <a:gd name="connsiteX11" fmla="*/ 2769425 w 3095038"/>
                <a:gd name="connsiteY11" fmla="*/ 1644926 h 2022026"/>
                <a:gd name="connsiteX12" fmla="*/ 2757057 w 3095038"/>
                <a:gd name="connsiteY12" fmla="*/ 1615067 h 2022026"/>
                <a:gd name="connsiteX13" fmla="*/ 2769425 w 3095038"/>
                <a:gd name="connsiteY13" fmla="*/ 1585209 h 2022026"/>
                <a:gd name="connsiteX14" fmla="*/ 2773289 w 3095038"/>
                <a:gd name="connsiteY14" fmla="*/ 1583608 h 2022026"/>
                <a:gd name="connsiteX15" fmla="*/ 2773289 w 3095038"/>
                <a:gd name="connsiteY15" fmla="*/ 757978 h 2022026"/>
                <a:gd name="connsiteX16" fmla="*/ 2747752 w 3095038"/>
                <a:gd name="connsiteY16" fmla="*/ 768333 h 2022026"/>
                <a:gd name="connsiteX17" fmla="*/ 2473970 w 3095038"/>
                <a:gd name="connsiteY17" fmla="*/ 981499 h 2022026"/>
                <a:gd name="connsiteX18" fmla="*/ 2473970 w 3095038"/>
                <a:gd name="connsiteY18" fmla="*/ 1333096 h 2022026"/>
                <a:gd name="connsiteX19" fmla="*/ 1442377 w 3095038"/>
                <a:gd name="connsiteY19" fmla="*/ 1553521 h 2022026"/>
                <a:gd name="connsiteX20" fmla="*/ 628675 w 3095038"/>
                <a:gd name="connsiteY20" fmla="*/ 1422110 h 2022026"/>
                <a:gd name="connsiteX21" fmla="*/ 635755 w 3095038"/>
                <a:gd name="connsiteY21" fmla="*/ 1406334 h 2022026"/>
                <a:gd name="connsiteX22" fmla="*/ 621068 w 3095038"/>
                <a:gd name="connsiteY22" fmla="*/ 1402746 h 2022026"/>
                <a:gd name="connsiteX23" fmla="*/ 621068 w 3095038"/>
                <a:gd name="connsiteY23" fmla="*/ 981499 h 2022026"/>
                <a:gd name="connsiteX24" fmla="*/ 0 w 3095038"/>
                <a:gd name="connsiteY24" fmla="*/ 627509 h 202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5038" h="2022026">
                  <a:moveTo>
                    <a:pt x="1547519" y="0"/>
                  </a:moveTo>
                  <a:lnTo>
                    <a:pt x="3095038" y="627509"/>
                  </a:lnTo>
                  <a:lnTo>
                    <a:pt x="2825277" y="736897"/>
                  </a:lnTo>
                  <a:lnTo>
                    <a:pt x="2825277" y="1583608"/>
                  </a:lnTo>
                  <a:lnTo>
                    <a:pt x="2829142" y="1585209"/>
                  </a:lnTo>
                  <a:cubicBezTo>
                    <a:pt x="2836783" y="1592850"/>
                    <a:pt x="2841509" y="1603406"/>
                    <a:pt x="2841509" y="1615067"/>
                  </a:cubicBezTo>
                  <a:cubicBezTo>
                    <a:pt x="2841509" y="1626728"/>
                    <a:pt x="2836783" y="1637284"/>
                    <a:pt x="2829142" y="1644926"/>
                  </a:cubicBezTo>
                  <a:lnTo>
                    <a:pt x="2826092" y="1646189"/>
                  </a:lnTo>
                  <a:lnTo>
                    <a:pt x="2876626" y="2022026"/>
                  </a:lnTo>
                  <a:lnTo>
                    <a:pt x="2721940" y="2022026"/>
                  </a:lnTo>
                  <a:lnTo>
                    <a:pt x="2772475" y="1646189"/>
                  </a:lnTo>
                  <a:lnTo>
                    <a:pt x="2769425" y="1644926"/>
                  </a:lnTo>
                  <a:cubicBezTo>
                    <a:pt x="2761784" y="1637284"/>
                    <a:pt x="2757057" y="1626728"/>
                    <a:pt x="2757057" y="1615067"/>
                  </a:cubicBezTo>
                  <a:cubicBezTo>
                    <a:pt x="2757057" y="1603406"/>
                    <a:pt x="2761784" y="1592850"/>
                    <a:pt x="2769425" y="1585209"/>
                  </a:cubicBezTo>
                  <a:lnTo>
                    <a:pt x="2773289" y="1583608"/>
                  </a:lnTo>
                  <a:lnTo>
                    <a:pt x="2773289" y="757978"/>
                  </a:lnTo>
                  <a:lnTo>
                    <a:pt x="2747752" y="768333"/>
                  </a:lnTo>
                  <a:lnTo>
                    <a:pt x="2473970" y="981499"/>
                  </a:lnTo>
                  <a:lnTo>
                    <a:pt x="2473970" y="1333096"/>
                  </a:lnTo>
                  <a:cubicBezTo>
                    <a:pt x="2176456" y="1474039"/>
                    <a:pt x="1822001" y="1553521"/>
                    <a:pt x="1442377" y="1553521"/>
                  </a:cubicBezTo>
                  <a:cubicBezTo>
                    <a:pt x="1151810" y="1553521"/>
                    <a:pt x="875988" y="1506956"/>
                    <a:pt x="628675" y="1422110"/>
                  </a:cubicBezTo>
                  <a:cubicBezTo>
                    <a:pt x="630298" y="1416654"/>
                    <a:pt x="632987" y="1411486"/>
                    <a:pt x="635755" y="1406334"/>
                  </a:cubicBezTo>
                  <a:cubicBezTo>
                    <a:pt x="631035" y="1404608"/>
                    <a:pt x="626049" y="1403669"/>
                    <a:pt x="621068" y="1402746"/>
                  </a:cubicBezTo>
                  <a:lnTo>
                    <a:pt x="621068" y="981499"/>
                  </a:lnTo>
                  <a:lnTo>
                    <a:pt x="0" y="62750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dirty="0"/>
            </a:p>
          </p:txBody>
        </p:sp>
      </p:grpSp>
    </p:spTree>
    <p:extLst>
      <p:ext uri="{BB962C8B-B14F-4D97-AF65-F5344CB8AC3E}">
        <p14:creationId xmlns:p14="http://schemas.microsoft.com/office/powerpoint/2010/main" val="15793544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sz="4000" dirty="0"/>
              <a:t>Assessment: Networking concepts</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a:bodyPr>
          <a:lstStyle/>
          <a:p>
            <a:pPr marL="0" indent="0">
              <a:buNone/>
            </a:pPr>
            <a:r>
              <a:rPr lang="en-US" dirty="0"/>
              <a:t>What sort of a device may or may not be a host, depending on context? Choose the best response.</a:t>
            </a:r>
          </a:p>
          <a:p>
            <a:pPr marL="742950" indent="-742950">
              <a:buFont typeface="+mj-lt"/>
              <a:buAutoNum type="alphaUcPeriod"/>
            </a:pPr>
            <a:r>
              <a:rPr lang="en-US" dirty="0"/>
              <a:t>A file server</a:t>
            </a:r>
          </a:p>
          <a:p>
            <a:pPr marL="742950" indent="-742950">
              <a:buFont typeface="+mj-lt"/>
              <a:buAutoNum type="alphaUcPeriod"/>
            </a:pPr>
            <a:r>
              <a:rPr lang="en-US" dirty="0"/>
              <a:t>A printer </a:t>
            </a:r>
          </a:p>
          <a:p>
            <a:pPr marL="742950" indent="-742950">
              <a:buFont typeface="+mj-lt"/>
              <a:buAutoNum type="alphaUcPeriod"/>
            </a:pPr>
            <a:r>
              <a:rPr lang="en-US" dirty="0"/>
              <a:t>A switch</a:t>
            </a:r>
          </a:p>
          <a:p>
            <a:pPr marL="742950" indent="-742950">
              <a:buFont typeface="+mj-lt"/>
              <a:buAutoNum type="alphaUcPeriod"/>
            </a:pPr>
            <a:r>
              <a:rPr lang="en-US" dirty="0"/>
              <a:t>A user workstation</a:t>
            </a:r>
          </a:p>
          <a:p>
            <a:pPr marL="0" indent="0">
              <a:buNone/>
            </a:pPr>
            <a:r>
              <a:rPr lang="en-US" dirty="0"/>
              <a:t>B</a:t>
            </a:r>
          </a:p>
        </p:txBody>
      </p:sp>
    </p:spTree>
    <p:extLst>
      <p:ext uri="{BB962C8B-B14F-4D97-AF65-F5344CB8AC3E}">
        <p14:creationId xmlns:p14="http://schemas.microsoft.com/office/powerpoint/2010/main" val="32086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sz="4000" dirty="0"/>
              <a:t>Assessment: Networking concepts</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a:bodyPr>
          <a:lstStyle/>
          <a:p>
            <a:pPr marL="0" indent="0">
              <a:buNone/>
            </a:pPr>
            <a:r>
              <a:rPr lang="en-US" dirty="0"/>
              <a:t>The physical and logical network can't be totally separated from one another. True or false?</a:t>
            </a:r>
          </a:p>
          <a:p>
            <a:pPr marL="742950" indent="-742950">
              <a:buFont typeface="+mj-lt"/>
              <a:buAutoNum type="alphaUcPeriod"/>
            </a:pPr>
            <a:r>
              <a:rPr lang="en-US" dirty="0"/>
              <a:t>True</a:t>
            </a:r>
          </a:p>
          <a:p>
            <a:pPr marL="742950" indent="-742950">
              <a:buFont typeface="+mj-lt"/>
              <a:buAutoNum type="alphaUcPeriod"/>
            </a:pPr>
            <a:r>
              <a:rPr lang="en-US" dirty="0"/>
              <a:t>False</a:t>
            </a:r>
          </a:p>
          <a:p>
            <a:pPr marL="0" indent="0">
              <a:buNone/>
            </a:pPr>
            <a:r>
              <a:rPr lang="en-US" dirty="0"/>
              <a:t>True</a:t>
            </a:r>
          </a:p>
        </p:txBody>
      </p:sp>
    </p:spTree>
    <p:extLst>
      <p:ext uri="{BB962C8B-B14F-4D97-AF65-F5344CB8AC3E}">
        <p14:creationId xmlns:p14="http://schemas.microsoft.com/office/powerpoint/2010/main" val="139350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0B46-A83E-4D4C-AA0B-8D9B0CE9A2B0}"/>
              </a:ext>
            </a:extLst>
          </p:cNvPr>
          <p:cNvSpPr>
            <a:spLocks noGrp="1"/>
          </p:cNvSpPr>
          <p:nvPr>
            <p:ph type="title"/>
          </p:nvPr>
        </p:nvSpPr>
        <p:spPr/>
        <p:txBody>
          <a:bodyPr/>
          <a:lstStyle/>
          <a:p>
            <a:r>
              <a:rPr lang="en-US" sz="4000" dirty="0"/>
              <a:t>Assessment: Networking concepts</a:t>
            </a:r>
          </a:p>
        </p:txBody>
      </p:sp>
      <p:sp>
        <p:nvSpPr>
          <p:cNvPr id="3" name="Content Placeholder 2">
            <a:extLst>
              <a:ext uri="{FF2B5EF4-FFF2-40B4-BE49-F238E27FC236}">
                <a16:creationId xmlns:a16="http://schemas.microsoft.com/office/drawing/2014/main" id="{4B040E34-9B17-4E5F-A712-2BB3F780D105}"/>
              </a:ext>
            </a:extLst>
          </p:cNvPr>
          <p:cNvSpPr>
            <a:spLocks noGrp="1"/>
          </p:cNvSpPr>
          <p:nvPr>
            <p:ph idx="1"/>
          </p:nvPr>
        </p:nvSpPr>
        <p:spPr/>
        <p:txBody>
          <a:bodyPr>
            <a:normAutofit/>
          </a:bodyPr>
          <a:lstStyle/>
          <a:p>
            <a:pPr marL="0" indent="0">
              <a:buNone/>
            </a:pPr>
            <a:r>
              <a:rPr lang="en-US" dirty="0"/>
              <a:t>What qualities should a high-performance network have? Choose all that apply.</a:t>
            </a:r>
          </a:p>
          <a:p>
            <a:pPr marL="742950" indent="-742950">
              <a:buFont typeface="+mj-lt"/>
              <a:buAutoNum type="alphaUcPeriod"/>
            </a:pPr>
            <a:r>
              <a:rPr lang="en-US" dirty="0"/>
              <a:t>High latency</a:t>
            </a:r>
          </a:p>
          <a:p>
            <a:pPr marL="742950" indent="-742950">
              <a:buFont typeface="+mj-lt"/>
              <a:buAutoNum type="alphaUcPeriod"/>
            </a:pPr>
            <a:r>
              <a:rPr lang="en-US" dirty="0"/>
              <a:t>Low latency </a:t>
            </a:r>
          </a:p>
          <a:p>
            <a:pPr marL="742950" indent="-742950">
              <a:buFont typeface="+mj-lt"/>
              <a:buAutoNum type="alphaUcPeriod"/>
            </a:pPr>
            <a:r>
              <a:rPr lang="en-US" dirty="0"/>
              <a:t>High scalability</a:t>
            </a:r>
          </a:p>
          <a:p>
            <a:pPr marL="742950" indent="-742950">
              <a:buFont typeface="+mj-lt"/>
              <a:buAutoNum type="alphaUcPeriod"/>
            </a:pPr>
            <a:r>
              <a:rPr lang="en-US" dirty="0"/>
              <a:t>High throughput</a:t>
            </a:r>
          </a:p>
          <a:p>
            <a:pPr marL="0" indent="0">
              <a:buNone/>
            </a:pPr>
            <a:r>
              <a:rPr lang="en-US" dirty="0"/>
              <a:t>B and D</a:t>
            </a:r>
          </a:p>
        </p:txBody>
      </p:sp>
    </p:spTree>
    <p:extLst>
      <p:ext uri="{BB962C8B-B14F-4D97-AF65-F5344CB8AC3E}">
        <p14:creationId xmlns:p14="http://schemas.microsoft.com/office/powerpoint/2010/main" val="408068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Module B: Classifying networks</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pPr marL="0" indent="0">
              <a:buNone/>
            </a:pPr>
            <a:r>
              <a:rPr lang="en-US" dirty="0"/>
              <a:t>In this module, you'll learn:</a:t>
            </a:r>
          </a:p>
          <a:p>
            <a:r>
              <a:rPr lang="en-US" dirty="0"/>
              <a:t>About scope</a:t>
            </a:r>
          </a:p>
          <a:p>
            <a:r>
              <a:rPr lang="en-US" dirty="0"/>
              <a:t>About topology</a:t>
            </a:r>
          </a:p>
          <a:p>
            <a:r>
              <a:rPr lang="en-US" dirty="0"/>
              <a:t>About resource-sharing models</a:t>
            </a:r>
            <a:endParaRPr lang="en-US" b="0" i="0" dirty="0">
              <a:effectLst/>
            </a:endParaRPr>
          </a:p>
        </p:txBody>
      </p:sp>
    </p:spTree>
    <p:extLst>
      <p:ext uri="{BB962C8B-B14F-4D97-AF65-F5344CB8AC3E}">
        <p14:creationId xmlns:p14="http://schemas.microsoft.com/office/powerpoint/2010/main" val="42098706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Scope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A network's </a:t>
            </a:r>
            <a:r>
              <a:rPr lang="en-US" i="1" dirty="0"/>
              <a:t>scope</a:t>
            </a:r>
            <a:r>
              <a:rPr lang="en-US" dirty="0"/>
              <a:t> is its physical extent; not in the sense of its number of nodes, but how far apart they are.</a:t>
            </a:r>
          </a:p>
          <a:p>
            <a:r>
              <a:rPr lang="en-US" dirty="0"/>
              <a:t>The most common scopes you'll see discussed are Local Area Networks and Wide Area Networks, both of which you likely use on a daily basis.</a:t>
            </a:r>
          </a:p>
          <a:p>
            <a:endParaRPr lang="en-US" b="0" i="0" dirty="0">
              <a:effectLst/>
            </a:endParaRPr>
          </a:p>
        </p:txBody>
      </p:sp>
    </p:spTree>
    <p:extLst>
      <p:ext uri="{BB962C8B-B14F-4D97-AF65-F5344CB8AC3E}">
        <p14:creationId xmlns:p14="http://schemas.microsoft.com/office/powerpoint/2010/main" val="33597005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Local area networks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405441" y="1462949"/>
            <a:ext cx="8458200" cy="1671587"/>
          </a:xfrm>
        </p:spPr>
        <p:txBody>
          <a:bodyPr>
            <a:normAutofit/>
          </a:bodyPr>
          <a:lstStyle/>
          <a:p>
            <a:r>
              <a:rPr lang="en-US" dirty="0"/>
              <a:t>A </a:t>
            </a:r>
            <a:r>
              <a:rPr lang="en-US" i="1" dirty="0"/>
              <a:t>Local Area Network</a:t>
            </a:r>
            <a:r>
              <a:rPr lang="en-US" dirty="0"/>
              <a:t> (LAN) is confined to a fairly small area, usually within a single building. </a:t>
            </a:r>
            <a:endParaRPr lang="en-US" b="0" i="0" dirty="0">
              <a:effectLst/>
            </a:endParaRPr>
          </a:p>
        </p:txBody>
      </p:sp>
      <p:cxnSp>
        <p:nvCxnSpPr>
          <p:cNvPr id="13" name="Straight Connector 12">
            <a:extLst>
              <a:ext uri="{FF2B5EF4-FFF2-40B4-BE49-F238E27FC236}">
                <a16:creationId xmlns:a16="http://schemas.microsoft.com/office/drawing/2014/main" id="{988DD454-9B0B-4286-AD00-BE5058492303}"/>
              </a:ext>
            </a:extLst>
          </p:cNvPr>
          <p:cNvCxnSpPr>
            <a:cxnSpLocks/>
          </p:cNvCxnSpPr>
          <p:nvPr/>
        </p:nvCxnSpPr>
        <p:spPr>
          <a:xfrm flipH="1" flipV="1">
            <a:off x="8465074" y="4158121"/>
            <a:ext cx="16903" cy="1073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311738-3C52-4E8A-966C-674C7184CE34}"/>
              </a:ext>
            </a:extLst>
          </p:cNvPr>
          <p:cNvCxnSpPr>
            <a:cxnSpLocks/>
          </p:cNvCxnSpPr>
          <p:nvPr/>
        </p:nvCxnSpPr>
        <p:spPr>
          <a:xfrm flipV="1">
            <a:off x="10601707" y="5436644"/>
            <a:ext cx="0" cy="503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90C0EA-703F-4F9C-8B70-4E66CDDE738F}"/>
              </a:ext>
            </a:extLst>
          </p:cNvPr>
          <p:cNvCxnSpPr>
            <a:cxnSpLocks/>
          </p:cNvCxnSpPr>
          <p:nvPr/>
        </p:nvCxnSpPr>
        <p:spPr>
          <a:xfrm>
            <a:off x="6179497" y="5438684"/>
            <a:ext cx="4422210" cy="77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61EBC5D-6637-4BF8-82E3-84EDD04211CC}"/>
              </a:ext>
            </a:extLst>
          </p:cNvPr>
          <p:cNvCxnSpPr>
            <a:cxnSpLocks/>
          </p:cNvCxnSpPr>
          <p:nvPr/>
        </p:nvCxnSpPr>
        <p:spPr>
          <a:xfrm flipV="1">
            <a:off x="6186919" y="5442281"/>
            <a:ext cx="1" cy="4820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3B55989B-BAEA-4EA0-9CDC-8013EABC97ED}"/>
              </a:ext>
            </a:extLst>
          </p:cNvPr>
          <p:cNvGrpSpPr/>
          <p:nvPr/>
        </p:nvGrpSpPr>
        <p:grpSpPr>
          <a:xfrm>
            <a:off x="5665904" y="5788406"/>
            <a:ext cx="1088792" cy="734320"/>
            <a:chOff x="1209368" y="3429000"/>
            <a:chExt cx="1809135" cy="1220144"/>
          </a:xfrm>
        </p:grpSpPr>
        <p:sp>
          <p:nvSpPr>
            <p:cNvPr id="49" name="Rectangle: Rounded Corners 48">
              <a:extLst>
                <a:ext uri="{FF2B5EF4-FFF2-40B4-BE49-F238E27FC236}">
                  <a16:creationId xmlns:a16="http://schemas.microsoft.com/office/drawing/2014/main" id="{7465B925-6F58-43DD-B27B-AB25BB856FFF}"/>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C113FAAE-2E23-4D9C-B3A8-9A7F2B1EC673}"/>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BA44D831-5FA9-449A-A8F4-D03C8F63B1CC}"/>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BBD08676-A74D-4D0E-8559-A256E3B0D503}"/>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A6BBE652-662F-43A1-89AB-8EDF245D6D0B}"/>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Circle: Hollow 53">
              <a:extLst>
                <a:ext uri="{FF2B5EF4-FFF2-40B4-BE49-F238E27FC236}">
                  <a16:creationId xmlns:a16="http://schemas.microsoft.com/office/drawing/2014/main" id="{5C30C2A3-D74A-4072-9AD5-9819CA1DB9B0}"/>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Rectangle 54">
              <a:extLst>
                <a:ext uri="{FF2B5EF4-FFF2-40B4-BE49-F238E27FC236}">
                  <a16:creationId xmlns:a16="http://schemas.microsoft.com/office/drawing/2014/main" id="{A42F30AB-A06C-4BFC-93D6-7C037948FC68}"/>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71">
            <a:extLst>
              <a:ext uri="{FF2B5EF4-FFF2-40B4-BE49-F238E27FC236}">
                <a16:creationId xmlns:a16="http://schemas.microsoft.com/office/drawing/2014/main" id="{4A0E4339-54F2-4A11-915E-FD61D160177F}"/>
              </a:ext>
            </a:extLst>
          </p:cNvPr>
          <p:cNvGrpSpPr/>
          <p:nvPr/>
        </p:nvGrpSpPr>
        <p:grpSpPr>
          <a:xfrm>
            <a:off x="7372283" y="1914898"/>
            <a:ext cx="774086" cy="425230"/>
            <a:chOff x="3467147" y="4692580"/>
            <a:chExt cx="789908" cy="433921"/>
          </a:xfrm>
        </p:grpSpPr>
        <p:sp>
          <p:nvSpPr>
            <p:cNvPr id="73" name="Arrow: Right 72">
              <a:extLst>
                <a:ext uri="{FF2B5EF4-FFF2-40B4-BE49-F238E27FC236}">
                  <a16:creationId xmlns:a16="http://schemas.microsoft.com/office/drawing/2014/main" id="{CEFD39D1-9BF0-44DE-B373-01C09B99E85D}"/>
                </a:ext>
              </a:extLst>
            </p:cNvPr>
            <p:cNvSpPr/>
            <p:nvPr/>
          </p:nvSpPr>
          <p:spPr>
            <a:xfrm>
              <a:off x="3898947" y="4692580"/>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Arrow: Right 73">
              <a:extLst>
                <a:ext uri="{FF2B5EF4-FFF2-40B4-BE49-F238E27FC236}">
                  <a16:creationId xmlns:a16="http://schemas.microsoft.com/office/drawing/2014/main" id="{13C10F19-4078-48F1-A653-6EFF1810ABC5}"/>
                </a:ext>
              </a:extLst>
            </p:cNvPr>
            <p:cNvSpPr/>
            <p:nvPr/>
          </p:nvSpPr>
          <p:spPr>
            <a:xfrm>
              <a:off x="3898947" y="4908019"/>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Arrow: Right 74">
              <a:extLst>
                <a:ext uri="{FF2B5EF4-FFF2-40B4-BE49-F238E27FC236}">
                  <a16:creationId xmlns:a16="http://schemas.microsoft.com/office/drawing/2014/main" id="{F6D78DF1-F393-4E36-A5AD-A584CEB923D9}"/>
                </a:ext>
              </a:extLst>
            </p:cNvPr>
            <p:cNvSpPr/>
            <p:nvPr/>
          </p:nvSpPr>
          <p:spPr>
            <a:xfrm flipH="1">
              <a:off x="3467147" y="4800530"/>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Arrow: Right 75">
              <a:extLst>
                <a:ext uri="{FF2B5EF4-FFF2-40B4-BE49-F238E27FC236}">
                  <a16:creationId xmlns:a16="http://schemas.microsoft.com/office/drawing/2014/main" id="{B96839AB-545E-45F1-8D7C-1B39D13BEBD3}"/>
                </a:ext>
              </a:extLst>
            </p:cNvPr>
            <p:cNvSpPr/>
            <p:nvPr/>
          </p:nvSpPr>
          <p:spPr>
            <a:xfrm flipH="1">
              <a:off x="3467147" y="5015969"/>
              <a:ext cx="358108" cy="1105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a:extLst>
              <a:ext uri="{FF2B5EF4-FFF2-40B4-BE49-F238E27FC236}">
                <a16:creationId xmlns:a16="http://schemas.microsoft.com/office/drawing/2014/main" id="{103AF2A7-D061-47CD-AC79-431B1C042AF7}"/>
              </a:ext>
            </a:extLst>
          </p:cNvPr>
          <p:cNvGrpSpPr/>
          <p:nvPr/>
        </p:nvGrpSpPr>
        <p:grpSpPr>
          <a:xfrm>
            <a:off x="7604257" y="3384128"/>
            <a:ext cx="1755965" cy="1224220"/>
            <a:chOff x="7604257" y="3384128"/>
            <a:chExt cx="1755965" cy="1224220"/>
          </a:xfrm>
        </p:grpSpPr>
        <p:sp>
          <p:nvSpPr>
            <p:cNvPr id="16" name="Rectangle 15">
              <a:extLst>
                <a:ext uri="{FF2B5EF4-FFF2-40B4-BE49-F238E27FC236}">
                  <a16:creationId xmlns:a16="http://schemas.microsoft.com/office/drawing/2014/main" id="{0463EB1B-B427-4D8D-BC88-C038880B67BE}"/>
                </a:ext>
              </a:extLst>
            </p:cNvPr>
            <p:cNvSpPr/>
            <p:nvPr/>
          </p:nvSpPr>
          <p:spPr>
            <a:xfrm>
              <a:off x="7632799" y="3384128"/>
              <a:ext cx="1727423" cy="11783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D85E73B6-C322-4D78-AC2D-AE65B7A78EC1}"/>
                </a:ext>
              </a:extLst>
            </p:cNvPr>
            <p:cNvSpPr/>
            <p:nvPr/>
          </p:nvSpPr>
          <p:spPr>
            <a:xfrm>
              <a:off x="7671339" y="3409280"/>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B99734E1-B0D2-4343-9A90-44366463AF2D}"/>
                </a:ext>
              </a:extLst>
            </p:cNvPr>
            <p:cNvSpPr/>
            <p:nvPr/>
          </p:nvSpPr>
          <p:spPr>
            <a:xfrm>
              <a:off x="7733759" y="3518498"/>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7C254D31-ADE5-4082-A627-8731A98BA262}"/>
                </a:ext>
              </a:extLst>
            </p:cNvPr>
            <p:cNvSpPr/>
            <p:nvPr/>
          </p:nvSpPr>
          <p:spPr>
            <a:xfrm>
              <a:off x="8863641"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A64CBBDC-3A0C-4FE8-AA4D-9625BE6FFC19}"/>
                </a:ext>
              </a:extLst>
            </p:cNvPr>
            <p:cNvSpPr/>
            <p:nvPr/>
          </p:nvSpPr>
          <p:spPr>
            <a:xfrm>
              <a:off x="8949740"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283011F9-2A71-4D80-80CC-0D40EFC57FE6}"/>
                </a:ext>
              </a:extLst>
            </p:cNvPr>
            <p:cNvSpPr/>
            <p:nvPr/>
          </p:nvSpPr>
          <p:spPr>
            <a:xfrm>
              <a:off x="9035838"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8B69D40F-4210-4CD0-9C61-515743C51143}"/>
                </a:ext>
              </a:extLst>
            </p:cNvPr>
            <p:cNvSpPr/>
            <p:nvPr/>
          </p:nvSpPr>
          <p:spPr>
            <a:xfrm>
              <a:off x="9121937"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AF5D9F84-3514-4592-AE19-0693BE271AFB}"/>
                </a:ext>
              </a:extLst>
            </p:cNvPr>
            <p:cNvSpPr/>
            <p:nvPr/>
          </p:nvSpPr>
          <p:spPr>
            <a:xfrm>
              <a:off x="9208035" y="343584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BCC2DB8-365E-4887-B850-A7F4CD04B614}"/>
                </a:ext>
              </a:extLst>
            </p:cNvPr>
            <p:cNvSpPr/>
            <p:nvPr/>
          </p:nvSpPr>
          <p:spPr>
            <a:xfrm>
              <a:off x="8863641"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8DE18560-2465-43F3-9832-9B5A606168C9}"/>
                </a:ext>
              </a:extLst>
            </p:cNvPr>
            <p:cNvSpPr/>
            <p:nvPr/>
          </p:nvSpPr>
          <p:spPr>
            <a:xfrm>
              <a:off x="8949740"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50F3874A-0393-4AB3-87C4-E5BF7C14E9DF}"/>
                </a:ext>
              </a:extLst>
            </p:cNvPr>
            <p:cNvSpPr/>
            <p:nvPr/>
          </p:nvSpPr>
          <p:spPr>
            <a:xfrm>
              <a:off x="9035838"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0188D786-5C53-4793-A1E7-7E5E652F46FC}"/>
                </a:ext>
              </a:extLst>
            </p:cNvPr>
            <p:cNvSpPr/>
            <p:nvPr/>
          </p:nvSpPr>
          <p:spPr>
            <a:xfrm>
              <a:off x="9121937"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5FFB4ED9-F7AE-4878-82B2-BD6BCE83E880}"/>
                </a:ext>
              </a:extLst>
            </p:cNvPr>
            <p:cNvSpPr/>
            <p:nvPr/>
          </p:nvSpPr>
          <p:spPr>
            <a:xfrm>
              <a:off x="9208035" y="350159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AB5A9A74-19AB-45F0-9402-261B63A6DA09}"/>
                </a:ext>
              </a:extLst>
            </p:cNvPr>
            <p:cNvSpPr/>
            <p:nvPr/>
          </p:nvSpPr>
          <p:spPr>
            <a:xfrm>
              <a:off x="8863641"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36F2CA52-B7B8-41F5-B481-7058C3CA88CF}"/>
                </a:ext>
              </a:extLst>
            </p:cNvPr>
            <p:cNvSpPr/>
            <p:nvPr/>
          </p:nvSpPr>
          <p:spPr>
            <a:xfrm>
              <a:off x="8949740"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7AEBF2CB-0191-4EA7-B121-15F024622993}"/>
                </a:ext>
              </a:extLst>
            </p:cNvPr>
            <p:cNvSpPr/>
            <p:nvPr/>
          </p:nvSpPr>
          <p:spPr>
            <a:xfrm>
              <a:off x="9035838"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A1750FE2-6D1E-41E3-8BE9-BED75964C57D}"/>
                </a:ext>
              </a:extLst>
            </p:cNvPr>
            <p:cNvSpPr/>
            <p:nvPr/>
          </p:nvSpPr>
          <p:spPr>
            <a:xfrm>
              <a:off x="9121937"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8E823547-0159-4769-BD74-F036A4B772F5}"/>
                </a:ext>
              </a:extLst>
            </p:cNvPr>
            <p:cNvSpPr/>
            <p:nvPr/>
          </p:nvSpPr>
          <p:spPr>
            <a:xfrm>
              <a:off x="9208035" y="357052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B401AC64-9DA4-4947-BA62-DC2E4C081F8D}"/>
                </a:ext>
              </a:extLst>
            </p:cNvPr>
            <p:cNvSpPr/>
            <p:nvPr/>
          </p:nvSpPr>
          <p:spPr>
            <a:xfrm>
              <a:off x="8863641"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E8D1B953-B6E4-48DC-A488-3C94F50B5B23}"/>
                </a:ext>
              </a:extLst>
            </p:cNvPr>
            <p:cNvSpPr/>
            <p:nvPr/>
          </p:nvSpPr>
          <p:spPr>
            <a:xfrm>
              <a:off x="8949740"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49FC9AAB-298C-4EAB-A5F6-244597222C28}"/>
                </a:ext>
              </a:extLst>
            </p:cNvPr>
            <p:cNvSpPr/>
            <p:nvPr/>
          </p:nvSpPr>
          <p:spPr>
            <a:xfrm>
              <a:off x="9035838"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F0CAFF39-B79D-4DEF-A6D5-B5A1401FB117}"/>
                </a:ext>
              </a:extLst>
            </p:cNvPr>
            <p:cNvSpPr/>
            <p:nvPr/>
          </p:nvSpPr>
          <p:spPr>
            <a:xfrm>
              <a:off x="9121937"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AA7A1A5B-1D17-4356-BDCD-814FCD02D32E}"/>
                </a:ext>
              </a:extLst>
            </p:cNvPr>
            <p:cNvSpPr/>
            <p:nvPr/>
          </p:nvSpPr>
          <p:spPr>
            <a:xfrm>
              <a:off x="9208035" y="363728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9BCDBFEB-F5E7-49D0-9C5C-CB4AB27EA435}"/>
                </a:ext>
              </a:extLst>
            </p:cNvPr>
            <p:cNvSpPr/>
            <p:nvPr/>
          </p:nvSpPr>
          <p:spPr>
            <a:xfrm>
              <a:off x="7671339" y="3740861"/>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746B853D-8C79-414F-932D-D4EB51E1304A}"/>
                </a:ext>
              </a:extLst>
            </p:cNvPr>
            <p:cNvSpPr/>
            <p:nvPr/>
          </p:nvSpPr>
          <p:spPr>
            <a:xfrm>
              <a:off x="7733759" y="3850079"/>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3636D3BA-180A-4D12-8D37-3AD74EBAFF58}"/>
                </a:ext>
              </a:extLst>
            </p:cNvPr>
            <p:cNvSpPr/>
            <p:nvPr/>
          </p:nvSpPr>
          <p:spPr>
            <a:xfrm>
              <a:off x="8863641"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936E189B-A46C-46D1-86D1-4279B8D40453}"/>
                </a:ext>
              </a:extLst>
            </p:cNvPr>
            <p:cNvSpPr/>
            <p:nvPr/>
          </p:nvSpPr>
          <p:spPr>
            <a:xfrm>
              <a:off x="8949740"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E530D138-BCDE-414D-BB0E-0EE4C608BEA9}"/>
                </a:ext>
              </a:extLst>
            </p:cNvPr>
            <p:cNvSpPr/>
            <p:nvPr/>
          </p:nvSpPr>
          <p:spPr>
            <a:xfrm>
              <a:off x="9035838"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7B24EB0C-D78E-4F5F-91A9-9CA71A560C81}"/>
                </a:ext>
              </a:extLst>
            </p:cNvPr>
            <p:cNvSpPr/>
            <p:nvPr/>
          </p:nvSpPr>
          <p:spPr>
            <a:xfrm>
              <a:off x="9121937"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A80EB9B1-01C3-46DF-BC7E-BB317999226A}"/>
                </a:ext>
              </a:extLst>
            </p:cNvPr>
            <p:cNvSpPr/>
            <p:nvPr/>
          </p:nvSpPr>
          <p:spPr>
            <a:xfrm>
              <a:off x="9208035" y="37674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6E59A0E7-46FD-41DA-816E-EAA1AEF6BA10}"/>
                </a:ext>
              </a:extLst>
            </p:cNvPr>
            <p:cNvSpPr/>
            <p:nvPr/>
          </p:nvSpPr>
          <p:spPr>
            <a:xfrm>
              <a:off x="8863641"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BBFD1115-0C93-47D1-A952-BA7BB428D4EA}"/>
                </a:ext>
              </a:extLst>
            </p:cNvPr>
            <p:cNvSpPr/>
            <p:nvPr/>
          </p:nvSpPr>
          <p:spPr>
            <a:xfrm>
              <a:off x="8949740"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6B9F9448-5EF3-4E5D-BA3B-3656BD78953B}"/>
                </a:ext>
              </a:extLst>
            </p:cNvPr>
            <p:cNvSpPr/>
            <p:nvPr/>
          </p:nvSpPr>
          <p:spPr>
            <a:xfrm>
              <a:off x="9035838"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FAED17B1-06CB-48DC-9B72-83B888A13ABE}"/>
                </a:ext>
              </a:extLst>
            </p:cNvPr>
            <p:cNvSpPr/>
            <p:nvPr/>
          </p:nvSpPr>
          <p:spPr>
            <a:xfrm>
              <a:off x="9121937"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963D4567-52B2-4CC5-967B-856113A2C29A}"/>
                </a:ext>
              </a:extLst>
            </p:cNvPr>
            <p:cNvSpPr/>
            <p:nvPr/>
          </p:nvSpPr>
          <p:spPr>
            <a:xfrm>
              <a:off x="9208035" y="383317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DD68027F-7C2C-4FBA-BD50-BE30C9542136}"/>
                </a:ext>
              </a:extLst>
            </p:cNvPr>
            <p:cNvSpPr/>
            <p:nvPr/>
          </p:nvSpPr>
          <p:spPr>
            <a:xfrm>
              <a:off x="8863641"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FE79DE2E-6BB0-443D-8CAE-D0F9F4E49F87}"/>
                </a:ext>
              </a:extLst>
            </p:cNvPr>
            <p:cNvSpPr/>
            <p:nvPr/>
          </p:nvSpPr>
          <p:spPr>
            <a:xfrm>
              <a:off x="8949740"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52074FC1-E7E2-431C-BB29-D66969B634D8}"/>
                </a:ext>
              </a:extLst>
            </p:cNvPr>
            <p:cNvSpPr/>
            <p:nvPr/>
          </p:nvSpPr>
          <p:spPr>
            <a:xfrm>
              <a:off x="9035838"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98B86862-9B91-44D2-B4B3-B782AB593BE9}"/>
                </a:ext>
              </a:extLst>
            </p:cNvPr>
            <p:cNvSpPr/>
            <p:nvPr/>
          </p:nvSpPr>
          <p:spPr>
            <a:xfrm>
              <a:off x="9121937"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F329C7A0-6818-4E2D-B4A1-B5EFF8499581}"/>
                </a:ext>
              </a:extLst>
            </p:cNvPr>
            <p:cNvSpPr/>
            <p:nvPr/>
          </p:nvSpPr>
          <p:spPr>
            <a:xfrm>
              <a:off x="9208035" y="39021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EBC5DD16-27A7-4D7D-968C-4579DFDF279F}"/>
                </a:ext>
              </a:extLst>
            </p:cNvPr>
            <p:cNvSpPr/>
            <p:nvPr/>
          </p:nvSpPr>
          <p:spPr>
            <a:xfrm>
              <a:off x="8863641"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E583295B-A3DF-4E1D-8211-7E6A00353511}"/>
                </a:ext>
              </a:extLst>
            </p:cNvPr>
            <p:cNvSpPr/>
            <p:nvPr/>
          </p:nvSpPr>
          <p:spPr>
            <a:xfrm>
              <a:off x="8949740"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FDE2477D-D91B-4098-97C0-41A303E01301}"/>
                </a:ext>
              </a:extLst>
            </p:cNvPr>
            <p:cNvSpPr/>
            <p:nvPr/>
          </p:nvSpPr>
          <p:spPr>
            <a:xfrm>
              <a:off x="9035838"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FBE2C40B-809A-4CBD-8F0E-C3F0F1B92EFB}"/>
                </a:ext>
              </a:extLst>
            </p:cNvPr>
            <p:cNvSpPr/>
            <p:nvPr/>
          </p:nvSpPr>
          <p:spPr>
            <a:xfrm>
              <a:off x="9121937"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A9CD8AB0-06A2-442B-AEE4-5D04BDB4A4B2}"/>
                </a:ext>
              </a:extLst>
            </p:cNvPr>
            <p:cNvSpPr/>
            <p:nvPr/>
          </p:nvSpPr>
          <p:spPr>
            <a:xfrm>
              <a:off x="9208035" y="39688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a:extLst>
                <a:ext uri="{FF2B5EF4-FFF2-40B4-BE49-F238E27FC236}">
                  <a16:creationId xmlns:a16="http://schemas.microsoft.com/office/drawing/2014/main" id="{70C6CF99-A7D9-48F4-B232-A3F3032E61A0}"/>
                </a:ext>
              </a:extLst>
            </p:cNvPr>
            <p:cNvSpPr/>
            <p:nvPr/>
          </p:nvSpPr>
          <p:spPr>
            <a:xfrm>
              <a:off x="7671339" y="4065806"/>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D03BF901-0F03-40C5-82D9-8F85F2DEE7DD}"/>
                </a:ext>
              </a:extLst>
            </p:cNvPr>
            <p:cNvSpPr/>
            <p:nvPr/>
          </p:nvSpPr>
          <p:spPr>
            <a:xfrm>
              <a:off x="7733759" y="4175025"/>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87CE3BFD-A1D1-4B89-BDEE-CE5EC06D3979}"/>
                </a:ext>
              </a:extLst>
            </p:cNvPr>
            <p:cNvSpPr/>
            <p:nvPr/>
          </p:nvSpPr>
          <p:spPr>
            <a:xfrm>
              <a:off x="8863641"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C1CEF9FB-1E57-4B20-84BA-0F7FFDB50E16}"/>
                </a:ext>
              </a:extLst>
            </p:cNvPr>
            <p:cNvSpPr/>
            <p:nvPr/>
          </p:nvSpPr>
          <p:spPr>
            <a:xfrm>
              <a:off x="8949740"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3B3DBBCA-7389-4B7A-B67B-510F4E3A509C}"/>
                </a:ext>
              </a:extLst>
            </p:cNvPr>
            <p:cNvSpPr/>
            <p:nvPr/>
          </p:nvSpPr>
          <p:spPr>
            <a:xfrm>
              <a:off x="9035838"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31812D85-F777-43A2-896C-3A2F362EA530}"/>
                </a:ext>
              </a:extLst>
            </p:cNvPr>
            <p:cNvSpPr/>
            <p:nvPr/>
          </p:nvSpPr>
          <p:spPr>
            <a:xfrm>
              <a:off x="9121937"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a:extLst>
                <a:ext uri="{FF2B5EF4-FFF2-40B4-BE49-F238E27FC236}">
                  <a16:creationId xmlns:a16="http://schemas.microsoft.com/office/drawing/2014/main" id="{EFC1F2FB-B8BF-47E8-A7C3-E1D08E8BCAD0}"/>
                </a:ext>
              </a:extLst>
            </p:cNvPr>
            <p:cNvSpPr/>
            <p:nvPr/>
          </p:nvSpPr>
          <p:spPr>
            <a:xfrm>
              <a:off x="9208035" y="40923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5FB7B81E-9EBE-4C25-91D0-DA82632ECAB4}"/>
                </a:ext>
              </a:extLst>
            </p:cNvPr>
            <p:cNvSpPr/>
            <p:nvPr/>
          </p:nvSpPr>
          <p:spPr>
            <a:xfrm>
              <a:off x="8863641"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6332058B-C68B-4544-A69D-1A67B9D6EB8F}"/>
                </a:ext>
              </a:extLst>
            </p:cNvPr>
            <p:cNvSpPr/>
            <p:nvPr/>
          </p:nvSpPr>
          <p:spPr>
            <a:xfrm>
              <a:off x="8949740"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2579DC3B-344D-4A11-8B7F-CB4D12FF09F7}"/>
                </a:ext>
              </a:extLst>
            </p:cNvPr>
            <p:cNvSpPr/>
            <p:nvPr/>
          </p:nvSpPr>
          <p:spPr>
            <a:xfrm>
              <a:off x="9035838"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3183CCCF-2A72-434C-BB02-1D79C7B3B2E9}"/>
                </a:ext>
              </a:extLst>
            </p:cNvPr>
            <p:cNvSpPr/>
            <p:nvPr/>
          </p:nvSpPr>
          <p:spPr>
            <a:xfrm>
              <a:off x="9121937"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6578F29E-7177-45BE-9CC9-D725787821AF}"/>
                </a:ext>
              </a:extLst>
            </p:cNvPr>
            <p:cNvSpPr/>
            <p:nvPr/>
          </p:nvSpPr>
          <p:spPr>
            <a:xfrm>
              <a:off x="9208035" y="415812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B8BFABDA-7DEB-41F7-BBC7-E1B422B45D6B}"/>
                </a:ext>
              </a:extLst>
            </p:cNvPr>
            <p:cNvSpPr/>
            <p:nvPr/>
          </p:nvSpPr>
          <p:spPr>
            <a:xfrm>
              <a:off x="8863641"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133">
              <a:extLst>
                <a:ext uri="{FF2B5EF4-FFF2-40B4-BE49-F238E27FC236}">
                  <a16:creationId xmlns:a16="http://schemas.microsoft.com/office/drawing/2014/main" id="{44306CF4-A1AD-4B7D-8F46-9B8B6A2AF2A2}"/>
                </a:ext>
              </a:extLst>
            </p:cNvPr>
            <p:cNvSpPr/>
            <p:nvPr/>
          </p:nvSpPr>
          <p:spPr>
            <a:xfrm>
              <a:off x="8949740"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773319AC-52CC-45FC-8D17-271C2ED0890A}"/>
                </a:ext>
              </a:extLst>
            </p:cNvPr>
            <p:cNvSpPr/>
            <p:nvPr/>
          </p:nvSpPr>
          <p:spPr>
            <a:xfrm>
              <a:off x="9035838"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0BD32641-CD16-4E94-886A-A017725734E8}"/>
                </a:ext>
              </a:extLst>
            </p:cNvPr>
            <p:cNvSpPr/>
            <p:nvPr/>
          </p:nvSpPr>
          <p:spPr>
            <a:xfrm>
              <a:off x="9121937"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5F7DCE54-793C-46BA-B0B7-C9A430A350F2}"/>
                </a:ext>
              </a:extLst>
            </p:cNvPr>
            <p:cNvSpPr/>
            <p:nvPr/>
          </p:nvSpPr>
          <p:spPr>
            <a:xfrm>
              <a:off x="9208035" y="422705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B173F93A-3DAC-4E90-9768-9C15684ED35B}"/>
                </a:ext>
              </a:extLst>
            </p:cNvPr>
            <p:cNvSpPr/>
            <p:nvPr/>
          </p:nvSpPr>
          <p:spPr>
            <a:xfrm>
              <a:off x="8863641"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619BC930-97A9-4D13-A7FA-A657778FA32C}"/>
                </a:ext>
              </a:extLst>
            </p:cNvPr>
            <p:cNvSpPr/>
            <p:nvPr/>
          </p:nvSpPr>
          <p:spPr>
            <a:xfrm>
              <a:off x="8949740"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8FAB8E12-C2C9-4636-A0A6-585ADD9AA60B}"/>
                </a:ext>
              </a:extLst>
            </p:cNvPr>
            <p:cNvSpPr/>
            <p:nvPr/>
          </p:nvSpPr>
          <p:spPr>
            <a:xfrm>
              <a:off x="9035838"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FE91B2E3-33AF-4B9A-BA70-3E927559EEE1}"/>
                </a:ext>
              </a:extLst>
            </p:cNvPr>
            <p:cNvSpPr/>
            <p:nvPr/>
          </p:nvSpPr>
          <p:spPr>
            <a:xfrm>
              <a:off x="9121937"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5D10A32A-720F-4715-8429-F74639762687}"/>
                </a:ext>
              </a:extLst>
            </p:cNvPr>
            <p:cNvSpPr/>
            <p:nvPr/>
          </p:nvSpPr>
          <p:spPr>
            <a:xfrm>
              <a:off x="9208035" y="429380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TextBox 151">
              <a:extLst>
                <a:ext uri="{FF2B5EF4-FFF2-40B4-BE49-F238E27FC236}">
                  <a16:creationId xmlns:a16="http://schemas.microsoft.com/office/drawing/2014/main" id="{541BE536-DA2A-4E09-9B5A-636DEDBF77ED}"/>
                </a:ext>
              </a:extLst>
            </p:cNvPr>
            <p:cNvSpPr txBox="1"/>
            <p:nvPr/>
          </p:nvSpPr>
          <p:spPr>
            <a:xfrm>
              <a:off x="7604257" y="4306736"/>
              <a:ext cx="649032" cy="301612"/>
            </a:xfrm>
            <a:prstGeom prst="rect">
              <a:avLst/>
            </a:prstGeom>
            <a:noFill/>
          </p:spPr>
          <p:txBody>
            <a:bodyPr wrap="none" rtlCol="0">
              <a:spAutoFit/>
            </a:bodyPr>
            <a:lstStyle/>
            <a:p>
              <a:r>
                <a:rPr lang="en-GB" sz="1400" b="1" dirty="0"/>
                <a:t>Server</a:t>
              </a:r>
            </a:p>
          </p:txBody>
        </p:sp>
      </p:grpSp>
      <p:pic>
        <p:nvPicPr>
          <p:cNvPr id="155" name="Picture 10" descr="C:\Users\ecoffey\AppData\Local\Temp\Rar$DRa0.608\30080_Device_switch_default_256.png">
            <a:extLst>
              <a:ext uri="{FF2B5EF4-FFF2-40B4-BE49-F238E27FC236}">
                <a16:creationId xmlns:a16="http://schemas.microsoft.com/office/drawing/2014/main" id="{28499855-01A7-44B8-8B7D-3D55A099A0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154" b="26465"/>
          <a:stretch/>
        </p:blipFill>
        <p:spPr bwMode="auto">
          <a:xfrm>
            <a:off x="7956257" y="5160912"/>
            <a:ext cx="1123295" cy="520994"/>
          </a:xfrm>
          <a:prstGeom prst="rect">
            <a:avLst/>
          </a:prstGeom>
          <a:noFill/>
          <a:extLst>
            <a:ext uri="{909E8E84-426E-40DD-AFC4-6F175D3DCCD1}">
              <a14:hiddenFill xmlns:a14="http://schemas.microsoft.com/office/drawing/2010/main">
                <a:solidFill>
                  <a:srgbClr val="FFFFFF"/>
                </a:solidFill>
              </a14:hiddenFill>
            </a:ext>
          </a:extLst>
        </p:spPr>
      </p:pic>
      <p:cxnSp>
        <p:nvCxnSpPr>
          <p:cNvPr id="157" name="Straight Connector 156">
            <a:extLst>
              <a:ext uri="{FF2B5EF4-FFF2-40B4-BE49-F238E27FC236}">
                <a16:creationId xmlns:a16="http://schemas.microsoft.com/office/drawing/2014/main" id="{5800A9AD-57E1-4B1B-A92B-95B881091AFF}"/>
              </a:ext>
            </a:extLst>
          </p:cNvPr>
          <p:cNvCxnSpPr>
            <a:cxnSpLocks/>
          </p:cNvCxnSpPr>
          <p:nvPr/>
        </p:nvCxnSpPr>
        <p:spPr>
          <a:xfrm>
            <a:off x="10342676" y="5648548"/>
            <a:ext cx="0" cy="237083"/>
          </a:xfrm>
          <a:prstGeom prst="line">
            <a:avLst/>
          </a:prstGeom>
          <a:ln w="57150">
            <a:solidFill>
              <a:srgbClr val="979DB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E8C88E13-2A04-486E-ACD9-78D6748CD878}"/>
              </a:ext>
            </a:extLst>
          </p:cNvPr>
          <p:cNvCxnSpPr>
            <a:cxnSpLocks/>
          </p:cNvCxnSpPr>
          <p:nvPr/>
        </p:nvCxnSpPr>
        <p:spPr>
          <a:xfrm>
            <a:off x="10909098" y="5648547"/>
            <a:ext cx="0" cy="237083"/>
          </a:xfrm>
          <a:prstGeom prst="line">
            <a:avLst/>
          </a:prstGeom>
          <a:ln w="57150">
            <a:solidFill>
              <a:srgbClr val="979DB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BA872363-491A-4E43-ADCE-B83FD6998366}"/>
              </a:ext>
            </a:extLst>
          </p:cNvPr>
          <p:cNvCxnSpPr>
            <a:cxnSpLocks/>
          </p:cNvCxnSpPr>
          <p:nvPr/>
        </p:nvCxnSpPr>
        <p:spPr>
          <a:xfrm>
            <a:off x="10909098" y="5499751"/>
            <a:ext cx="0" cy="237083"/>
          </a:xfrm>
          <a:prstGeom prst="line">
            <a:avLst/>
          </a:prstGeom>
          <a:ln w="28575">
            <a:solidFill>
              <a:srgbClr val="979DB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F50F28C-F562-455D-98AB-60A9E2FA422A}"/>
              </a:ext>
            </a:extLst>
          </p:cNvPr>
          <p:cNvCxnSpPr>
            <a:cxnSpLocks/>
          </p:cNvCxnSpPr>
          <p:nvPr/>
        </p:nvCxnSpPr>
        <p:spPr>
          <a:xfrm>
            <a:off x="10342676" y="5530005"/>
            <a:ext cx="0" cy="237083"/>
          </a:xfrm>
          <a:prstGeom prst="line">
            <a:avLst/>
          </a:prstGeom>
          <a:ln w="28575">
            <a:solidFill>
              <a:srgbClr val="979DB1"/>
            </a:solidFill>
          </a:ln>
        </p:spPr>
        <p:style>
          <a:lnRef idx="1">
            <a:schemeClr val="accent1"/>
          </a:lnRef>
          <a:fillRef idx="0">
            <a:schemeClr val="accent1"/>
          </a:fillRef>
          <a:effectRef idx="0">
            <a:schemeClr val="accent1"/>
          </a:effectRef>
          <a:fontRef idx="minor">
            <a:schemeClr val="tx1"/>
          </a:fontRef>
        </p:style>
      </p:cxnSp>
      <p:pic>
        <p:nvPicPr>
          <p:cNvPr id="6" name="Picture 10" descr="C:\Users\ecoffey\AppData\Local\Temp\Rar$DRa0.403\30001_Device_access_point_default_256.png">
            <a:extLst>
              <a:ext uri="{FF2B5EF4-FFF2-40B4-BE49-F238E27FC236}">
                <a16:creationId xmlns:a16="http://schemas.microsoft.com/office/drawing/2014/main" id="{1CC10E58-5394-40E5-A4B9-1EAED8542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205" y="5490366"/>
            <a:ext cx="1120482" cy="1120482"/>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0" descr="C:\Users\ecoffey\AppData\Local\Temp\Rar$DRa1.653\30059_Device_laptop_3145_default_256.png">
            <a:extLst>
              <a:ext uri="{FF2B5EF4-FFF2-40B4-BE49-F238E27FC236}">
                <a16:creationId xmlns:a16="http://schemas.microsoft.com/office/drawing/2014/main" id="{B3B83ECF-52A1-4BD3-B439-FF950C208E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7452" y="4052396"/>
            <a:ext cx="932300" cy="93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696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Electrical hazards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sz="half" idx="1"/>
          </p:nvPr>
        </p:nvSpPr>
        <p:spPr/>
        <p:txBody>
          <a:bodyPr>
            <a:normAutofit/>
          </a:bodyPr>
          <a:lstStyle/>
          <a:p>
            <a:r>
              <a:rPr lang="en-GB" b="0" i="0" dirty="0">
                <a:effectLst/>
              </a:rPr>
              <a:t>Static electricity is an imbalance of electric charges within or on the surface of a material</a:t>
            </a:r>
          </a:p>
          <a:p>
            <a:endParaRPr lang="en-US" b="0" i="0" dirty="0">
              <a:effectLst/>
            </a:endParaRPr>
          </a:p>
        </p:txBody>
      </p:sp>
      <p:pic>
        <p:nvPicPr>
          <p:cNvPr id="6" name="Static" descr="A close up of a device&#10;&#10;Description automatically generated">
            <a:extLst>
              <a:ext uri="{FF2B5EF4-FFF2-40B4-BE49-F238E27FC236}">
                <a16:creationId xmlns:a16="http://schemas.microsoft.com/office/drawing/2014/main" id="{D1CEE606-4229-4C8F-A967-1A8601C5C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542" y="3785419"/>
            <a:ext cx="3275566" cy="2414024"/>
          </a:xfrm>
          <a:prstGeom prst="rect">
            <a:avLst/>
          </a:prstGeom>
        </p:spPr>
      </p:pic>
      <p:pic>
        <p:nvPicPr>
          <p:cNvPr id="9" name="Damage">
            <a:extLst>
              <a:ext uri="{FF2B5EF4-FFF2-40B4-BE49-F238E27FC236}">
                <a16:creationId xmlns:a16="http://schemas.microsoft.com/office/drawing/2014/main" id="{26E4C278-99DD-4E45-B9C5-6A404E714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392" y="3785419"/>
            <a:ext cx="2857500" cy="1866900"/>
          </a:xfrm>
          <a:prstGeom prst="rect">
            <a:avLst/>
          </a:prstGeom>
        </p:spPr>
      </p:pic>
      <p:pic>
        <p:nvPicPr>
          <p:cNvPr id="12" name="Picture 11">
            <a:extLst>
              <a:ext uri="{FF2B5EF4-FFF2-40B4-BE49-F238E27FC236}">
                <a16:creationId xmlns:a16="http://schemas.microsoft.com/office/drawing/2014/main" id="{2479979C-CC32-4547-AB15-16C2C1325AEA}"/>
              </a:ext>
            </a:extLst>
          </p:cNvPr>
          <p:cNvPicPr>
            <a:picLocks noChangeAspect="1"/>
          </p:cNvPicPr>
          <p:nvPr/>
        </p:nvPicPr>
        <p:blipFill>
          <a:blip r:embed="rId5"/>
          <a:stretch>
            <a:fillRect/>
          </a:stretch>
        </p:blipFill>
        <p:spPr>
          <a:xfrm>
            <a:off x="8002720" y="1969495"/>
            <a:ext cx="4189280" cy="4567336"/>
          </a:xfrm>
          <a:prstGeom prst="rect">
            <a:avLst/>
          </a:prstGeom>
        </p:spPr>
      </p:pic>
    </p:spTree>
    <p:extLst>
      <p:ext uri="{BB962C8B-B14F-4D97-AF65-F5344CB8AC3E}">
        <p14:creationId xmlns:p14="http://schemas.microsoft.com/office/powerpoint/2010/main" val="162427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Oval 197">
            <a:extLst>
              <a:ext uri="{FF2B5EF4-FFF2-40B4-BE49-F238E27FC236}">
                <a16:creationId xmlns:a16="http://schemas.microsoft.com/office/drawing/2014/main" id="{5B7C4946-9953-4FE4-9959-6E74DAAE855C}"/>
              </a:ext>
            </a:extLst>
          </p:cNvPr>
          <p:cNvSpPr/>
          <p:nvPr/>
        </p:nvSpPr>
        <p:spPr>
          <a:xfrm>
            <a:off x="-262787" y="2442345"/>
            <a:ext cx="5062269" cy="4978400"/>
          </a:xfrm>
          <a:prstGeom prst="ellipse">
            <a:avLst/>
          </a:prstGeom>
          <a:solidFill>
            <a:schemeClr val="accent1">
              <a:lumMod val="7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a:extLst>
              <a:ext uri="{FF2B5EF4-FFF2-40B4-BE49-F238E27FC236}">
                <a16:creationId xmlns:a16="http://schemas.microsoft.com/office/drawing/2014/main" id="{0C51E77C-BAD4-4F3E-97A3-D98F71040EE8}"/>
              </a:ext>
            </a:extLst>
          </p:cNvPr>
          <p:cNvSpPr/>
          <p:nvPr/>
        </p:nvSpPr>
        <p:spPr>
          <a:xfrm>
            <a:off x="7205576" y="2442345"/>
            <a:ext cx="5062269" cy="4978400"/>
          </a:xfrm>
          <a:prstGeom prst="ellipse">
            <a:avLst/>
          </a:prstGeom>
          <a:solidFill>
            <a:schemeClr val="accent1">
              <a:lumMod val="7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1" name="Straight Connector 190">
            <a:extLst>
              <a:ext uri="{FF2B5EF4-FFF2-40B4-BE49-F238E27FC236}">
                <a16:creationId xmlns:a16="http://schemas.microsoft.com/office/drawing/2014/main" id="{94F0738D-86A0-434E-B585-6B8D547AE5D1}"/>
              </a:ext>
            </a:extLst>
          </p:cNvPr>
          <p:cNvCxnSpPr>
            <a:cxnSpLocks/>
          </p:cNvCxnSpPr>
          <p:nvPr/>
        </p:nvCxnSpPr>
        <p:spPr>
          <a:xfrm flipV="1">
            <a:off x="2440659" y="3807236"/>
            <a:ext cx="2865590" cy="8605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3119EDFD-06E0-469B-8526-77B924E67746}"/>
              </a:ext>
            </a:extLst>
          </p:cNvPr>
          <p:cNvCxnSpPr>
            <a:cxnSpLocks/>
          </p:cNvCxnSpPr>
          <p:nvPr/>
        </p:nvCxnSpPr>
        <p:spPr>
          <a:xfrm>
            <a:off x="6770645" y="3868280"/>
            <a:ext cx="2269655" cy="11965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Wide area networks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a:xfrm>
            <a:off x="1981200" y="1280161"/>
            <a:ext cx="8458200" cy="1559293"/>
          </a:xfrm>
        </p:spPr>
        <p:txBody>
          <a:bodyPr>
            <a:normAutofit/>
          </a:bodyPr>
          <a:lstStyle/>
          <a:p>
            <a:r>
              <a:rPr lang="en-US" dirty="0"/>
              <a:t>A Wide Area Network (WAN) extends over a very large area, with nodes in multiple cities or countries.</a:t>
            </a:r>
            <a:endParaRPr lang="en-US" b="0" i="0" dirty="0">
              <a:effectLst/>
            </a:endParaRPr>
          </a:p>
        </p:txBody>
      </p:sp>
      <p:cxnSp>
        <p:nvCxnSpPr>
          <p:cNvPr id="6" name="Straight Connector 5">
            <a:extLst>
              <a:ext uri="{FF2B5EF4-FFF2-40B4-BE49-F238E27FC236}">
                <a16:creationId xmlns:a16="http://schemas.microsoft.com/office/drawing/2014/main" id="{9F66DCD3-4F10-42B1-8012-1D522DA1C88E}"/>
              </a:ext>
            </a:extLst>
          </p:cNvPr>
          <p:cNvCxnSpPr>
            <a:cxnSpLocks/>
          </p:cNvCxnSpPr>
          <p:nvPr/>
        </p:nvCxnSpPr>
        <p:spPr>
          <a:xfrm flipH="1" flipV="1">
            <a:off x="9313838" y="3668257"/>
            <a:ext cx="16903" cy="1073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212BD0C-186F-448C-B2C1-2B619875A5CE}"/>
              </a:ext>
            </a:extLst>
          </p:cNvPr>
          <p:cNvSpPr/>
          <p:nvPr/>
        </p:nvSpPr>
        <p:spPr>
          <a:xfrm>
            <a:off x="8481563" y="2894264"/>
            <a:ext cx="1727423" cy="11783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50419C40-0BB1-4E11-AB54-532CB58E8AB7}"/>
              </a:ext>
            </a:extLst>
          </p:cNvPr>
          <p:cNvCxnSpPr>
            <a:cxnSpLocks/>
          </p:cNvCxnSpPr>
          <p:nvPr/>
        </p:nvCxnSpPr>
        <p:spPr>
          <a:xfrm flipV="1">
            <a:off x="11430375" y="4906588"/>
            <a:ext cx="0" cy="503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78F528-58AD-48EE-ACFE-E084B6D9AFB0}"/>
              </a:ext>
            </a:extLst>
          </p:cNvPr>
          <p:cNvCxnSpPr>
            <a:cxnSpLocks/>
          </p:cNvCxnSpPr>
          <p:nvPr/>
        </p:nvCxnSpPr>
        <p:spPr>
          <a:xfrm flipV="1">
            <a:off x="8146683" y="4905747"/>
            <a:ext cx="3293740" cy="339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BD50F22-1D70-46C6-948D-A23D088AC1FB}"/>
              </a:ext>
            </a:extLst>
          </p:cNvPr>
          <p:cNvCxnSpPr>
            <a:cxnSpLocks/>
          </p:cNvCxnSpPr>
          <p:nvPr/>
        </p:nvCxnSpPr>
        <p:spPr>
          <a:xfrm flipV="1">
            <a:off x="8164032" y="4941475"/>
            <a:ext cx="1" cy="4820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0F5360C-8987-45BA-BBB6-37EE6726BDF8}"/>
              </a:ext>
            </a:extLst>
          </p:cNvPr>
          <p:cNvGrpSpPr/>
          <p:nvPr/>
        </p:nvGrpSpPr>
        <p:grpSpPr>
          <a:xfrm>
            <a:off x="7590669" y="5397091"/>
            <a:ext cx="1088792" cy="734320"/>
            <a:chOff x="1209368" y="3429000"/>
            <a:chExt cx="1809135" cy="1220144"/>
          </a:xfrm>
        </p:grpSpPr>
        <p:sp>
          <p:nvSpPr>
            <p:cNvPr id="12" name="Rectangle: Rounded Corners 11">
              <a:extLst>
                <a:ext uri="{FF2B5EF4-FFF2-40B4-BE49-F238E27FC236}">
                  <a16:creationId xmlns:a16="http://schemas.microsoft.com/office/drawing/2014/main" id="{0EBEC71E-BF27-4EDB-A89E-5DD05B9369DB}"/>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A1DCD3C-5351-45B5-9801-3F4BF8A0C317}"/>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F19D21E-11AE-4AFB-A967-B272FAB0E02E}"/>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0302625-0DD9-4314-B55C-706F963AD601}"/>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CB24E9B-F80F-4C69-AD11-E58F0E9AA6C9}"/>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ircle: Hollow 16">
              <a:extLst>
                <a:ext uri="{FF2B5EF4-FFF2-40B4-BE49-F238E27FC236}">
                  <a16:creationId xmlns:a16="http://schemas.microsoft.com/office/drawing/2014/main" id="{AC826ABA-97B9-4C12-B831-0B9DA912D490}"/>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Rectangle 17">
              <a:extLst>
                <a:ext uri="{FF2B5EF4-FFF2-40B4-BE49-F238E27FC236}">
                  <a16:creationId xmlns:a16="http://schemas.microsoft.com/office/drawing/2014/main" id="{BEB2E380-9362-4D49-B45B-961A99FB518B}"/>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a:extLst>
              <a:ext uri="{FF2B5EF4-FFF2-40B4-BE49-F238E27FC236}">
                <a16:creationId xmlns:a16="http://schemas.microsoft.com/office/drawing/2014/main" id="{9C2933D0-5BC6-4C36-9B41-BA1861B2E822}"/>
              </a:ext>
            </a:extLst>
          </p:cNvPr>
          <p:cNvSpPr/>
          <p:nvPr/>
        </p:nvSpPr>
        <p:spPr>
          <a:xfrm>
            <a:off x="8520103" y="2919416"/>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8F5F344-77A4-4484-8708-D693419CE2AB}"/>
              </a:ext>
            </a:extLst>
          </p:cNvPr>
          <p:cNvSpPr/>
          <p:nvPr/>
        </p:nvSpPr>
        <p:spPr>
          <a:xfrm>
            <a:off x="8582523" y="3028634"/>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7FC793D-182A-498D-A94D-63A1489A4B4F}"/>
              </a:ext>
            </a:extLst>
          </p:cNvPr>
          <p:cNvSpPr/>
          <p:nvPr/>
        </p:nvSpPr>
        <p:spPr>
          <a:xfrm>
            <a:off x="9712405" y="294597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F9EEE74-761E-46AB-810A-4830745426C8}"/>
              </a:ext>
            </a:extLst>
          </p:cNvPr>
          <p:cNvSpPr/>
          <p:nvPr/>
        </p:nvSpPr>
        <p:spPr>
          <a:xfrm>
            <a:off x="9798504" y="294597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504C7FF0-4382-45D4-A644-2F81EF613CAE}"/>
              </a:ext>
            </a:extLst>
          </p:cNvPr>
          <p:cNvSpPr/>
          <p:nvPr/>
        </p:nvSpPr>
        <p:spPr>
          <a:xfrm>
            <a:off x="9884602" y="294597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74E1FCF5-B7A9-4110-80A1-A4DCC5F35DB6}"/>
              </a:ext>
            </a:extLst>
          </p:cNvPr>
          <p:cNvSpPr/>
          <p:nvPr/>
        </p:nvSpPr>
        <p:spPr>
          <a:xfrm>
            <a:off x="9970701" y="294597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437B75B-4F58-4D90-A024-17004DB82EC5}"/>
              </a:ext>
            </a:extLst>
          </p:cNvPr>
          <p:cNvSpPr/>
          <p:nvPr/>
        </p:nvSpPr>
        <p:spPr>
          <a:xfrm>
            <a:off x="10056799" y="294597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4A35D90-96C7-411E-AA25-4F2E13C0CA63}"/>
              </a:ext>
            </a:extLst>
          </p:cNvPr>
          <p:cNvSpPr/>
          <p:nvPr/>
        </p:nvSpPr>
        <p:spPr>
          <a:xfrm>
            <a:off x="9712405" y="301173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6791F866-7ED1-4F8A-930D-A4795B8412EF}"/>
              </a:ext>
            </a:extLst>
          </p:cNvPr>
          <p:cNvSpPr/>
          <p:nvPr/>
        </p:nvSpPr>
        <p:spPr>
          <a:xfrm>
            <a:off x="9798504" y="301173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0A93AC3-1B7D-48BC-9A90-A61056117935}"/>
              </a:ext>
            </a:extLst>
          </p:cNvPr>
          <p:cNvSpPr/>
          <p:nvPr/>
        </p:nvSpPr>
        <p:spPr>
          <a:xfrm>
            <a:off x="9884602" y="301173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6C2A746-DB19-403E-A638-5CED3880DD6F}"/>
              </a:ext>
            </a:extLst>
          </p:cNvPr>
          <p:cNvSpPr/>
          <p:nvPr/>
        </p:nvSpPr>
        <p:spPr>
          <a:xfrm>
            <a:off x="9970701" y="301173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0AA1305C-E782-4FF3-8DB7-44EB96D6DBE7}"/>
              </a:ext>
            </a:extLst>
          </p:cNvPr>
          <p:cNvSpPr/>
          <p:nvPr/>
        </p:nvSpPr>
        <p:spPr>
          <a:xfrm>
            <a:off x="10056799" y="301173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49E9F28F-A66F-4B32-84B5-059DA00A7937}"/>
              </a:ext>
            </a:extLst>
          </p:cNvPr>
          <p:cNvSpPr/>
          <p:nvPr/>
        </p:nvSpPr>
        <p:spPr>
          <a:xfrm>
            <a:off x="9712405" y="30806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9BC9B4E2-A428-444C-A8C0-A45515979B53}"/>
              </a:ext>
            </a:extLst>
          </p:cNvPr>
          <p:cNvSpPr/>
          <p:nvPr/>
        </p:nvSpPr>
        <p:spPr>
          <a:xfrm>
            <a:off x="9798504" y="30806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6A9C4E7-A169-45E1-8B05-16D3652710FD}"/>
              </a:ext>
            </a:extLst>
          </p:cNvPr>
          <p:cNvSpPr/>
          <p:nvPr/>
        </p:nvSpPr>
        <p:spPr>
          <a:xfrm>
            <a:off x="9884602" y="30806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F4BAC394-4C2C-41E6-A41F-BAD4491EF20B}"/>
              </a:ext>
            </a:extLst>
          </p:cNvPr>
          <p:cNvSpPr/>
          <p:nvPr/>
        </p:nvSpPr>
        <p:spPr>
          <a:xfrm>
            <a:off x="9970701" y="30806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0CDA9B9-7CD4-4CE3-8B44-9443C77C8A75}"/>
              </a:ext>
            </a:extLst>
          </p:cNvPr>
          <p:cNvSpPr/>
          <p:nvPr/>
        </p:nvSpPr>
        <p:spPr>
          <a:xfrm>
            <a:off x="10056799" y="308066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15AB333C-E43F-4178-8D53-73B637B59317}"/>
              </a:ext>
            </a:extLst>
          </p:cNvPr>
          <p:cNvSpPr/>
          <p:nvPr/>
        </p:nvSpPr>
        <p:spPr>
          <a:xfrm>
            <a:off x="9712405" y="314741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7AD7E595-75F8-4F18-955E-6BE7B51745F9}"/>
              </a:ext>
            </a:extLst>
          </p:cNvPr>
          <p:cNvSpPr/>
          <p:nvPr/>
        </p:nvSpPr>
        <p:spPr>
          <a:xfrm>
            <a:off x="9798504" y="314741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AB2CD94D-FD5F-4FA2-B5AA-F92D9CD12222}"/>
              </a:ext>
            </a:extLst>
          </p:cNvPr>
          <p:cNvSpPr/>
          <p:nvPr/>
        </p:nvSpPr>
        <p:spPr>
          <a:xfrm>
            <a:off x="9884602" y="314741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F9A273BA-41A7-47D4-A595-CA3E025497A6}"/>
              </a:ext>
            </a:extLst>
          </p:cNvPr>
          <p:cNvSpPr/>
          <p:nvPr/>
        </p:nvSpPr>
        <p:spPr>
          <a:xfrm>
            <a:off x="9970701" y="314741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4BACE943-8C15-4545-A3BB-95DFE583BF98}"/>
              </a:ext>
            </a:extLst>
          </p:cNvPr>
          <p:cNvSpPr/>
          <p:nvPr/>
        </p:nvSpPr>
        <p:spPr>
          <a:xfrm>
            <a:off x="10056799" y="314741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4CEAD354-2871-428F-9D5F-1B5D01C81AEF}"/>
              </a:ext>
            </a:extLst>
          </p:cNvPr>
          <p:cNvSpPr/>
          <p:nvPr/>
        </p:nvSpPr>
        <p:spPr>
          <a:xfrm>
            <a:off x="8520103" y="3250997"/>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C031B983-97FB-405A-B3FA-C5BF60E92C89}"/>
              </a:ext>
            </a:extLst>
          </p:cNvPr>
          <p:cNvSpPr/>
          <p:nvPr/>
        </p:nvSpPr>
        <p:spPr>
          <a:xfrm>
            <a:off x="8582523" y="3360215"/>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1861630B-0CD3-4910-9001-2464F7FA8369}"/>
              </a:ext>
            </a:extLst>
          </p:cNvPr>
          <p:cNvSpPr/>
          <p:nvPr/>
        </p:nvSpPr>
        <p:spPr>
          <a:xfrm>
            <a:off x="9712405" y="327755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3B7B6BE0-BB07-403C-9A03-320CCF7E0382}"/>
              </a:ext>
            </a:extLst>
          </p:cNvPr>
          <p:cNvSpPr/>
          <p:nvPr/>
        </p:nvSpPr>
        <p:spPr>
          <a:xfrm>
            <a:off x="9798504" y="327755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D9E4628C-5FED-4121-9BE4-2E5F77A8F1C6}"/>
              </a:ext>
            </a:extLst>
          </p:cNvPr>
          <p:cNvSpPr/>
          <p:nvPr/>
        </p:nvSpPr>
        <p:spPr>
          <a:xfrm>
            <a:off x="9884602" y="327755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C27FDC3B-97C0-4B93-ACD6-99C1B85E81F4}"/>
              </a:ext>
            </a:extLst>
          </p:cNvPr>
          <p:cNvSpPr/>
          <p:nvPr/>
        </p:nvSpPr>
        <p:spPr>
          <a:xfrm>
            <a:off x="9970701" y="327755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3D435759-620E-4731-BAC3-EC7F47667069}"/>
              </a:ext>
            </a:extLst>
          </p:cNvPr>
          <p:cNvSpPr/>
          <p:nvPr/>
        </p:nvSpPr>
        <p:spPr>
          <a:xfrm>
            <a:off x="10056799" y="327755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2317300F-811A-40D9-BC18-751EE54EBB6D}"/>
              </a:ext>
            </a:extLst>
          </p:cNvPr>
          <p:cNvSpPr/>
          <p:nvPr/>
        </p:nvSpPr>
        <p:spPr>
          <a:xfrm>
            <a:off x="9712405" y="334331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35D94C9A-023F-466E-A421-BE0E6987195F}"/>
              </a:ext>
            </a:extLst>
          </p:cNvPr>
          <p:cNvSpPr/>
          <p:nvPr/>
        </p:nvSpPr>
        <p:spPr>
          <a:xfrm>
            <a:off x="9798504" y="334331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2D7EF8B2-3F81-4428-B102-1F90B0E27FEE}"/>
              </a:ext>
            </a:extLst>
          </p:cNvPr>
          <p:cNvSpPr/>
          <p:nvPr/>
        </p:nvSpPr>
        <p:spPr>
          <a:xfrm>
            <a:off x="9884602" y="334331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3CE9AAC1-94CB-4E30-89EE-F002D0E61A7F}"/>
              </a:ext>
            </a:extLst>
          </p:cNvPr>
          <p:cNvSpPr/>
          <p:nvPr/>
        </p:nvSpPr>
        <p:spPr>
          <a:xfrm>
            <a:off x="9970701" y="334331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BFEBC15C-D597-481E-9DB5-CD29FEAF2FF7}"/>
              </a:ext>
            </a:extLst>
          </p:cNvPr>
          <p:cNvSpPr/>
          <p:nvPr/>
        </p:nvSpPr>
        <p:spPr>
          <a:xfrm>
            <a:off x="10056799" y="334331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55E97F0F-6951-4A17-B52E-5CAA81B2F30A}"/>
              </a:ext>
            </a:extLst>
          </p:cNvPr>
          <p:cNvSpPr/>
          <p:nvPr/>
        </p:nvSpPr>
        <p:spPr>
          <a:xfrm>
            <a:off x="9712405" y="341224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BB6FD1B-5D38-4FAC-9C0C-EF53974EBF32}"/>
              </a:ext>
            </a:extLst>
          </p:cNvPr>
          <p:cNvSpPr/>
          <p:nvPr/>
        </p:nvSpPr>
        <p:spPr>
          <a:xfrm>
            <a:off x="9798504" y="341224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22A8030E-2723-4102-9161-04AB3CC1409B}"/>
              </a:ext>
            </a:extLst>
          </p:cNvPr>
          <p:cNvSpPr/>
          <p:nvPr/>
        </p:nvSpPr>
        <p:spPr>
          <a:xfrm>
            <a:off x="9884602" y="341224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92BCE075-BDC0-49FF-8438-E3DE70DD69FC}"/>
              </a:ext>
            </a:extLst>
          </p:cNvPr>
          <p:cNvSpPr/>
          <p:nvPr/>
        </p:nvSpPr>
        <p:spPr>
          <a:xfrm>
            <a:off x="9970701" y="341224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7F21EB5D-35C6-4167-8BDE-BF02E6A7B1D6}"/>
              </a:ext>
            </a:extLst>
          </p:cNvPr>
          <p:cNvSpPr/>
          <p:nvPr/>
        </p:nvSpPr>
        <p:spPr>
          <a:xfrm>
            <a:off x="10056799" y="341224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90B5D6C0-110F-46AF-82F0-FF4AEB6184FD}"/>
              </a:ext>
            </a:extLst>
          </p:cNvPr>
          <p:cNvSpPr/>
          <p:nvPr/>
        </p:nvSpPr>
        <p:spPr>
          <a:xfrm>
            <a:off x="9712405" y="3479000"/>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EBB749BC-6271-43A2-A5DB-00BC58F1CBF2}"/>
              </a:ext>
            </a:extLst>
          </p:cNvPr>
          <p:cNvSpPr/>
          <p:nvPr/>
        </p:nvSpPr>
        <p:spPr>
          <a:xfrm>
            <a:off x="9798504" y="3479000"/>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38B34042-67EA-432A-9775-519929149D9D}"/>
              </a:ext>
            </a:extLst>
          </p:cNvPr>
          <p:cNvSpPr/>
          <p:nvPr/>
        </p:nvSpPr>
        <p:spPr>
          <a:xfrm>
            <a:off x="9884602" y="3479000"/>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4999A736-B20C-4C13-8DEA-E4FBB7F4E2A4}"/>
              </a:ext>
            </a:extLst>
          </p:cNvPr>
          <p:cNvSpPr/>
          <p:nvPr/>
        </p:nvSpPr>
        <p:spPr>
          <a:xfrm>
            <a:off x="9970701" y="3479000"/>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48A91005-A888-46D5-9382-FA50B11C4DCD}"/>
              </a:ext>
            </a:extLst>
          </p:cNvPr>
          <p:cNvSpPr/>
          <p:nvPr/>
        </p:nvSpPr>
        <p:spPr>
          <a:xfrm>
            <a:off x="10056799" y="3479000"/>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EB569A97-0577-4030-B52F-6733F0CE73C7}"/>
              </a:ext>
            </a:extLst>
          </p:cNvPr>
          <p:cNvSpPr/>
          <p:nvPr/>
        </p:nvSpPr>
        <p:spPr>
          <a:xfrm>
            <a:off x="8520103" y="3575942"/>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CAF94CF5-07DA-4EDE-862B-B5FE5BC2814D}"/>
              </a:ext>
            </a:extLst>
          </p:cNvPr>
          <p:cNvSpPr/>
          <p:nvPr/>
        </p:nvSpPr>
        <p:spPr>
          <a:xfrm>
            <a:off x="8582523" y="3685161"/>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3CDC6E0F-6ED6-4D1B-8070-D46E971134BA}"/>
              </a:ext>
            </a:extLst>
          </p:cNvPr>
          <p:cNvSpPr/>
          <p:nvPr/>
        </p:nvSpPr>
        <p:spPr>
          <a:xfrm>
            <a:off x="9712405" y="360250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4673C5CF-B94C-4235-BA0A-D65DC00335E4}"/>
              </a:ext>
            </a:extLst>
          </p:cNvPr>
          <p:cNvSpPr/>
          <p:nvPr/>
        </p:nvSpPr>
        <p:spPr>
          <a:xfrm>
            <a:off x="9798504" y="360250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C41D9C93-A353-40EB-95FF-671CB01D8D59}"/>
              </a:ext>
            </a:extLst>
          </p:cNvPr>
          <p:cNvSpPr/>
          <p:nvPr/>
        </p:nvSpPr>
        <p:spPr>
          <a:xfrm>
            <a:off x="9884602" y="360250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F228D1B-F5F8-4058-9B4E-5849D7971DD3}"/>
              </a:ext>
            </a:extLst>
          </p:cNvPr>
          <p:cNvSpPr/>
          <p:nvPr/>
        </p:nvSpPr>
        <p:spPr>
          <a:xfrm>
            <a:off x="9970701" y="360250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C87CA38A-E9B2-4CE3-9D38-61DDD0E0538D}"/>
              </a:ext>
            </a:extLst>
          </p:cNvPr>
          <p:cNvSpPr/>
          <p:nvPr/>
        </p:nvSpPr>
        <p:spPr>
          <a:xfrm>
            <a:off x="10056799" y="360250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A7E7ED53-E001-4821-83C6-653B72DC5F3A}"/>
              </a:ext>
            </a:extLst>
          </p:cNvPr>
          <p:cNvSpPr/>
          <p:nvPr/>
        </p:nvSpPr>
        <p:spPr>
          <a:xfrm>
            <a:off x="9712405" y="3668257"/>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C3CFD4C7-B903-4F40-8434-2ECB4E4D037D}"/>
              </a:ext>
            </a:extLst>
          </p:cNvPr>
          <p:cNvSpPr/>
          <p:nvPr/>
        </p:nvSpPr>
        <p:spPr>
          <a:xfrm>
            <a:off x="9798504" y="3668257"/>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668372E4-9DD4-4720-B326-6E6C9A1FAE7F}"/>
              </a:ext>
            </a:extLst>
          </p:cNvPr>
          <p:cNvSpPr/>
          <p:nvPr/>
        </p:nvSpPr>
        <p:spPr>
          <a:xfrm>
            <a:off x="9884602" y="3668257"/>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F8C2BDB-A9F1-4F94-8A3D-8F1137A7727A}"/>
              </a:ext>
            </a:extLst>
          </p:cNvPr>
          <p:cNvSpPr/>
          <p:nvPr/>
        </p:nvSpPr>
        <p:spPr>
          <a:xfrm>
            <a:off x="9970701" y="3668257"/>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4CEE5EBC-856B-4974-9C8A-A363634F29DC}"/>
              </a:ext>
            </a:extLst>
          </p:cNvPr>
          <p:cNvSpPr/>
          <p:nvPr/>
        </p:nvSpPr>
        <p:spPr>
          <a:xfrm>
            <a:off x="10056799" y="3668257"/>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FA090998-F33F-4610-8D6B-46A3B4B3E953}"/>
              </a:ext>
            </a:extLst>
          </p:cNvPr>
          <p:cNvSpPr/>
          <p:nvPr/>
        </p:nvSpPr>
        <p:spPr>
          <a:xfrm>
            <a:off x="9712405" y="3737190"/>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4C5E354E-6AB7-49C1-9489-77A23BC0A2E5}"/>
              </a:ext>
            </a:extLst>
          </p:cNvPr>
          <p:cNvSpPr/>
          <p:nvPr/>
        </p:nvSpPr>
        <p:spPr>
          <a:xfrm>
            <a:off x="9798504" y="3737190"/>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A68892ED-B041-407B-8D3C-96079EC4DF62}"/>
              </a:ext>
            </a:extLst>
          </p:cNvPr>
          <p:cNvSpPr/>
          <p:nvPr/>
        </p:nvSpPr>
        <p:spPr>
          <a:xfrm>
            <a:off x="9884602" y="3737190"/>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E4D7991F-654E-4A28-91C5-74330D731D49}"/>
              </a:ext>
            </a:extLst>
          </p:cNvPr>
          <p:cNvSpPr/>
          <p:nvPr/>
        </p:nvSpPr>
        <p:spPr>
          <a:xfrm>
            <a:off x="9970701" y="3737190"/>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CEFE4EAA-C0BE-4BAB-B623-D2D3E8AC74DA}"/>
              </a:ext>
            </a:extLst>
          </p:cNvPr>
          <p:cNvSpPr/>
          <p:nvPr/>
        </p:nvSpPr>
        <p:spPr>
          <a:xfrm>
            <a:off x="10056799" y="3737190"/>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B9DD01AE-2595-48D8-B22A-13FDEBBD8FFF}"/>
              </a:ext>
            </a:extLst>
          </p:cNvPr>
          <p:cNvSpPr/>
          <p:nvPr/>
        </p:nvSpPr>
        <p:spPr>
          <a:xfrm>
            <a:off x="9712405" y="380394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542D22B7-FBCF-45E1-8112-A0425C9236A7}"/>
              </a:ext>
            </a:extLst>
          </p:cNvPr>
          <p:cNvSpPr/>
          <p:nvPr/>
        </p:nvSpPr>
        <p:spPr>
          <a:xfrm>
            <a:off x="9798504" y="380394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1F7F1094-EC2F-4F8D-AB09-2B4222E20AB6}"/>
              </a:ext>
            </a:extLst>
          </p:cNvPr>
          <p:cNvSpPr/>
          <p:nvPr/>
        </p:nvSpPr>
        <p:spPr>
          <a:xfrm>
            <a:off x="9884602" y="380394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BAFD3138-157E-449D-B1F7-5C25A07509DA}"/>
              </a:ext>
            </a:extLst>
          </p:cNvPr>
          <p:cNvSpPr/>
          <p:nvPr/>
        </p:nvSpPr>
        <p:spPr>
          <a:xfrm>
            <a:off x="9970701" y="380394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BDB3D298-B6ED-4C05-B61C-B8B45A145D3D}"/>
              </a:ext>
            </a:extLst>
          </p:cNvPr>
          <p:cNvSpPr/>
          <p:nvPr/>
        </p:nvSpPr>
        <p:spPr>
          <a:xfrm>
            <a:off x="10056799" y="380394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xtBox 84">
            <a:extLst>
              <a:ext uri="{FF2B5EF4-FFF2-40B4-BE49-F238E27FC236}">
                <a16:creationId xmlns:a16="http://schemas.microsoft.com/office/drawing/2014/main" id="{C68461E8-3123-41C2-8BF4-D6F9EC325E40}"/>
              </a:ext>
            </a:extLst>
          </p:cNvPr>
          <p:cNvSpPr txBox="1"/>
          <p:nvPr/>
        </p:nvSpPr>
        <p:spPr>
          <a:xfrm>
            <a:off x="8453021" y="3816872"/>
            <a:ext cx="649032" cy="301612"/>
          </a:xfrm>
          <a:prstGeom prst="rect">
            <a:avLst/>
          </a:prstGeom>
          <a:noFill/>
        </p:spPr>
        <p:txBody>
          <a:bodyPr wrap="none" rtlCol="0">
            <a:spAutoFit/>
          </a:bodyPr>
          <a:lstStyle/>
          <a:p>
            <a:r>
              <a:rPr lang="en-GB" sz="1400" b="1" dirty="0"/>
              <a:t>Server</a:t>
            </a:r>
          </a:p>
        </p:txBody>
      </p:sp>
      <p:pic>
        <p:nvPicPr>
          <p:cNvPr id="86" name="Picture 10" descr="C:\Users\ecoffey\AppData\Local\Temp\Rar$DRa0.608\30080_Device_switch_default_256.png">
            <a:extLst>
              <a:ext uri="{FF2B5EF4-FFF2-40B4-BE49-F238E27FC236}">
                <a16:creationId xmlns:a16="http://schemas.microsoft.com/office/drawing/2014/main" id="{D22FE06C-30E9-42AC-AA07-91E6AA7BEB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154" b="26465"/>
          <a:stretch/>
        </p:blipFill>
        <p:spPr bwMode="auto">
          <a:xfrm>
            <a:off x="8805021" y="4671048"/>
            <a:ext cx="1123295" cy="520994"/>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Straight Connector 86">
            <a:extLst>
              <a:ext uri="{FF2B5EF4-FFF2-40B4-BE49-F238E27FC236}">
                <a16:creationId xmlns:a16="http://schemas.microsoft.com/office/drawing/2014/main" id="{275D7F5D-0669-4B6E-86ED-E44D89015D85}"/>
              </a:ext>
            </a:extLst>
          </p:cNvPr>
          <p:cNvCxnSpPr>
            <a:cxnSpLocks/>
          </p:cNvCxnSpPr>
          <p:nvPr/>
        </p:nvCxnSpPr>
        <p:spPr>
          <a:xfrm>
            <a:off x="11191440" y="5158684"/>
            <a:ext cx="0" cy="237083"/>
          </a:xfrm>
          <a:prstGeom prst="line">
            <a:avLst/>
          </a:prstGeom>
          <a:ln w="57150">
            <a:solidFill>
              <a:srgbClr val="979DB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F3C41F-8985-45F5-BC5C-C0F025FFD6F2}"/>
              </a:ext>
            </a:extLst>
          </p:cNvPr>
          <p:cNvCxnSpPr>
            <a:cxnSpLocks/>
          </p:cNvCxnSpPr>
          <p:nvPr/>
        </p:nvCxnSpPr>
        <p:spPr>
          <a:xfrm>
            <a:off x="11757862" y="5158683"/>
            <a:ext cx="0" cy="237083"/>
          </a:xfrm>
          <a:prstGeom prst="line">
            <a:avLst/>
          </a:prstGeom>
          <a:ln w="57150">
            <a:solidFill>
              <a:srgbClr val="979DB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049608D-6881-4441-B5A5-934F9948F98D}"/>
              </a:ext>
            </a:extLst>
          </p:cNvPr>
          <p:cNvCxnSpPr>
            <a:cxnSpLocks/>
          </p:cNvCxnSpPr>
          <p:nvPr/>
        </p:nvCxnSpPr>
        <p:spPr>
          <a:xfrm>
            <a:off x="11757862" y="5009887"/>
            <a:ext cx="0" cy="237083"/>
          </a:xfrm>
          <a:prstGeom prst="line">
            <a:avLst/>
          </a:prstGeom>
          <a:ln w="28575">
            <a:solidFill>
              <a:srgbClr val="979DB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7BFBC6B-491B-41A4-B637-84DF1692AA8E}"/>
              </a:ext>
            </a:extLst>
          </p:cNvPr>
          <p:cNvCxnSpPr>
            <a:cxnSpLocks/>
          </p:cNvCxnSpPr>
          <p:nvPr/>
        </p:nvCxnSpPr>
        <p:spPr>
          <a:xfrm>
            <a:off x="11191440" y="5040141"/>
            <a:ext cx="0" cy="237083"/>
          </a:xfrm>
          <a:prstGeom prst="line">
            <a:avLst/>
          </a:prstGeom>
          <a:ln w="28575">
            <a:solidFill>
              <a:srgbClr val="979DB1"/>
            </a:solidFill>
          </a:ln>
        </p:spPr>
        <p:style>
          <a:lnRef idx="1">
            <a:schemeClr val="accent1"/>
          </a:lnRef>
          <a:fillRef idx="0">
            <a:schemeClr val="accent1"/>
          </a:fillRef>
          <a:effectRef idx="0">
            <a:schemeClr val="accent1"/>
          </a:effectRef>
          <a:fontRef idx="minor">
            <a:schemeClr val="tx1"/>
          </a:fontRef>
        </p:style>
      </p:cxnSp>
      <p:pic>
        <p:nvPicPr>
          <p:cNvPr id="91" name="Picture 10" descr="C:\Users\ecoffey\AppData\Local\Temp\Rar$DRa0.403\30001_Device_access_point_default_256.png">
            <a:extLst>
              <a:ext uri="{FF2B5EF4-FFF2-40B4-BE49-F238E27FC236}">
                <a16:creationId xmlns:a16="http://schemas.microsoft.com/office/drawing/2014/main" id="{014FC8E3-3402-4833-88CB-DBD35FCF4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7969" y="5050742"/>
            <a:ext cx="1120482" cy="112048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C:\Users\ecoffey\AppData\Local\Temp\Rar$DRa1.653\30059_Device_laptop_3145_default_256.png">
            <a:extLst>
              <a:ext uri="{FF2B5EF4-FFF2-40B4-BE49-F238E27FC236}">
                <a16:creationId xmlns:a16="http://schemas.microsoft.com/office/drawing/2014/main" id="{44D17B44-819E-41DF-AB97-4B67B92768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218" y="5623792"/>
            <a:ext cx="932300" cy="932300"/>
          </a:xfrm>
          <a:prstGeom prst="rect">
            <a:avLst/>
          </a:prstGeom>
          <a:noFill/>
          <a:extLst>
            <a:ext uri="{909E8E84-426E-40DD-AFC4-6F175D3DCCD1}">
              <a14:hiddenFill xmlns:a14="http://schemas.microsoft.com/office/drawing/2010/main">
                <a:solidFill>
                  <a:srgbClr val="FFFFFF"/>
                </a:solidFill>
              </a14:hiddenFill>
            </a:ext>
          </a:extLst>
        </p:spPr>
      </p:pic>
      <p:cxnSp>
        <p:nvCxnSpPr>
          <p:cNvPr id="94" name="Straight Connector 93">
            <a:extLst>
              <a:ext uri="{FF2B5EF4-FFF2-40B4-BE49-F238E27FC236}">
                <a16:creationId xmlns:a16="http://schemas.microsoft.com/office/drawing/2014/main" id="{01923EE8-C31F-4924-BA25-5B617D2E1466}"/>
              </a:ext>
            </a:extLst>
          </p:cNvPr>
          <p:cNvCxnSpPr>
            <a:cxnSpLocks/>
          </p:cNvCxnSpPr>
          <p:nvPr/>
        </p:nvCxnSpPr>
        <p:spPr>
          <a:xfrm flipH="1" flipV="1">
            <a:off x="2020235" y="3559661"/>
            <a:ext cx="16903" cy="1073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A665DED8-7D31-4B18-A716-52FD02BF494C}"/>
              </a:ext>
            </a:extLst>
          </p:cNvPr>
          <p:cNvSpPr/>
          <p:nvPr/>
        </p:nvSpPr>
        <p:spPr>
          <a:xfrm>
            <a:off x="1187960" y="2785668"/>
            <a:ext cx="1727423" cy="11783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6" name="Straight Connector 95">
            <a:extLst>
              <a:ext uri="{FF2B5EF4-FFF2-40B4-BE49-F238E27FC236}">
                <a16:creationId xmlns:a16="http://schemas.microsoft.com/office/drawing/2014/main" id="{AEE12B6C-3751-4358-BBDB-1AEBA9800D3A}"/>
              </a:ext>
            </a:extLst>
          </p:cNvPr>
          <p:cNvCxnSpPr>
            <a:cxnSpLocks/>
          </p:cNvCxnSpPr>
          <p:nvPr/>
        </p:nvCxnSpPr>
        <p:spPr>
          <a:xfrm flipV="1">
            <a:off x="4156868" y="4838184"/>
            <a:ext cx="0" cy="503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9DF0916-F547-4CC9-B4DB-0DAB935C375E}"/>
              </a:ext>
            </a:extLst>
          </p:cNvPr>
          <p:cNvCxnSpPr>
            <a:cxnSpLocks/>
          </p:cNvCxnSpPr>
          <p:nvPr/>
        </p:nvCxnSpPr>
        <p:spPr>
          <a:xfrm>
            <a:off x="617576" y="4832814"/>
            <a:ext cx="3539292" cy="151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CC50299-CD19-4B4F-AD51-8FBCF3892E81}"/>
              </a:ext>
            </a:extLst>
          </p:cNvPr>
          <p:cNvCxnSpPr>
            <a:cxnSpLocks/>
          </p:cNvCxnSpPr>
          <p:nvPr/>
        </p:nvCxnSpPr>
        <p:spPr>
          <a:xfrm flipV="1">
            <a:off x="623013" y="4822971"/>
            <a:ext cx="1" cy="4820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AF268C67-1C81-46B7-8DDD-AD87EBF98DFA}"/>
              </a:ext>
            </a:extLst>
          </p:cNvPr>
          <p:cNvGrpSpPr/>
          <p:nvPr/>
        </p:nvGrpSpPr>
        <p:grpSpPr>
          <a:xfrm>
            <a:off x="94846" y="5179682"/>
            <a:ext cx="1088792" cy="734320"/>
            <a:chOff x="1209368" y="3429000"/>
            <a:chExt cx="1809135" cy="1220144"/>
          </a:xfrm>
        </p:grpSpPr>
        <p:sp>
          <p:nvSpPr>
            <p:cNvPr id="100" name="Rectangle: Rounded Corners 99">
              <a:extLst>
                <a:ext uri="{FF2B5EF4-FFF2-40B4-BE49-F238E27FC236}">
                  <a16:creationId xmlns:a16="http://schemas.microsoft.com/office/drawing/2014/main" id="{2AD2BCDF-5B97-4F68-B138-420C4004B843}"/>
                </a:ext>
              </a:extLst>
            </p:cNvPr>
            <p:cNvSpPr/>
            <p:nvPr/>
          </p:nvSpPr>
          <p:spPr>
            <a:xfrm>
              <a:off x="1209368" y="4362450"/>
              <a:ext cx="1809135" cy="174291"/>
            </a:xfrm>
            <a:prstGeom prst="round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B2381CC5-7C20-4FC8-AAF8-4BD32DEDC763}"/>
                </a:ext>
              </a:extLst>
            </p:cNvPr>
            <p:cNvSpPr/>
            <p:nvPr/>
          </p:nvSpPr>
          <p:spPr>
            <a:xfrm>
              <a:off x="1209368" y="3429000"/>
              <a:ext cx="1809135" cy="1005348"/>
            </a:xfrm>
            <a:prstGeom prst="rect">
              <a:avLst/>
            </a:prstGeom>
            <a:solidFill>
              <a:srgbClr val="235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74A65E5E-8842-43FC-B51C-C41A93A1B2B0}"/>
                </a:ext>
              </a:extLst>
            </p:cNvPr>
            <p:cNvSpPr/>
            <p:nvPr/>
          </p:nvSpPr>
          <p:spPr>
            <a:xfrm>
              <a:off x="1285567" y="3477060"/>
              <a:ext cx="1656735" cy="909227"/>
            </a:xfrm>
            <a:prstGeom prst="rect">
              <a:avLst/>
            </a:prstGeom>
            <a:gradFill flip="none" rotWithShape="1">
              <a:gsLst>
                <a:gs pos="0">
                  <a:schemeClr val="accent1">
                    <a:tint val="66000"/>
                    <a:satMod val="160000"/>
                  </a:schemeClr>
                </a:gs>
                <a:gs pos="50000">
                  <a:schemeClr val="accent1">
                    <a:tint val="44500"/>
                    <a:satMod val="160000"/>
                    <a:alpha val="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4587B2B9-06B0-4B97-A4B6-F048788D0895}"/>
                </a:ext>
              </a:extLst>
            </p:cNvPr>
            <p:cNvSpPr/>
            <p:nvPr/>
          </p:nvSpPr>
          <p:spPr>
            <a:xfrm>
              <a:off x="1985960" y="4502782"/>
              <a:ext cx="255950" cy="118800"/>
            </a:xfrm>
            <a:prstGeom prst="ellipse">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3FECFFA7-CAA9-4F5F-B1FB-EC398EB84EAE}"/>
                </a:ext>
              </a:extLst>
            </p:cNvPr>
            <p:cNvSpPr/>
            <p:nvPr/>
          </p:nvSpPr>
          <p:spPr>
            <a:xfrm>
              <a:off x="1821835" y="4595144"/>
              <a:ext cx="584200" cy="54000"/>
            </a:xfrm>
            <a:prstGeom prst="rect">
              <a:avLst/>
            </a:prstGeom>
            <a:solidFill>
              <a:srgbClr val="C6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Circle: Hollow 104">
              <a:extLst>
                <a:ext uri="{FF2B5EF4-FFF2-40B4-BE49-F238E27FC236}">
                  <a16:creationId xmlns:a16="http://schemas.microsoft.com/office/drawing/2014/main" id="{0A4E4841-3138-475E-8772-D58BEE052F27}"/>
                </a:ext>
              </a:extLst>
            </p:cNvPr>
            <p:cNvSpPr/>
            <p:nvPr/>
          </p:nvSpPr>
          <p:spPr>
            <a:xfrm>
              <a:off x="2077935" y="4451016"/>
              <a:ext cx="72000" cy="72000"/>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6" name="Rectangle 105">
              <a:extLst>
                <a:ext uri="{FF2B5EF4-FFF2-40B4-BE49-F238E27FC236}">
                  <a16:creationId xmlns:a16="http://schemas.microsoft.com/office/drawing/2014/main" id="{1937C746-8093-471B-BC17-43FC9F2D4F9E}"/>
                </a:ext>
              </a:extLst>
            </p:cNvPr>
            <p:cNvSpPr/>
            <p:nvPr/>
          </p:nvSpPr>
          <p:spPr>
            <a:xfrm>
              <a:off x="1285566" y="3473671"/>
              <a:ext cx="1656735" cy="909227"/>
            </a:xfrm>
            <a:prstGeom prst="rect">
              <a:avLst/>
            </a:prstGeom>
            <a:gradFill flip="none" rotWithShape="1">
              <a:gsLst>
                <a:gs pos="0">
                  <a:schemeClr val="accent1">
                    <a:tint val="66000"/>
                    <a:satMod val="160000"/>
                  </a:schemeClr>
                </a:gs>
                <a:gs pos="32000">
                  <a:schemeClr val="accent1">
                    <a:tint val="44500"/>
                    <a:satMod val="160000"/>
                    <a:alpha val="21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7" name="Rectangle 106">
            <a:extLst>
              <a:ext uri="{FF2B5EF4-FFF2-40B4-BE49-F238E27FC236}">
                <a16:creationId xmlns:a16="http://schemas.microsoft.com/office/drawing/2014/main" id="{A64F745A-A077-4D68-B6D2-8B2438A8D301}"/>
              </a:ext>
            </a:extLst>
          </p:cNvPr>
          <p:cNvSpPr/>
          <p:nvPr/>
        </p:nvSpPr>
        <p:spPr>
          <a:xfrm>
            <a:off x="1226500" y="2810820"/>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A402B517-129E-4B31-95B5-53D57E496D73}"/>
              </a:ext>
            </a:extLst>
          </p:cNvPr>
          <p:cNvSpPr/>
          <p:nvPr/>
        </p:nvSpPr>
        <p:spPr>
          <a:xfrm>
            <a:off x="1288920" y="2920038"/>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D076AA98-C63A-4A88-8221-5DC60693A8D1}"/>
              </a:ext>
            </a:extLst>
          </p:cNvPr>
          <p:cNvSpPr/>
          <p:nvPr/>
        </p:nvSpPr>
        <p:spPr>
          <a:xfrm>
            <a:off x="2418802" y="283738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2299353E-CE79-473E-929E-73995B4A27AB}"/>
              </a:ext>
            </a:extLst>
          </p:cNvPr>
          <p:cNvSpPr/>
          <p:nvPr/>
        </p:nvSpPr>
        <p:spPr>
          <a:xfrm>
            <a:off x="2504901" y="283738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59271B18-DCB4-444B-AED6-13755DB420D9}"/>
              </a:ext>
            </a:extLst>
          </p:cNvPr>
          <p:cNvSpPr/>
          <p:nvPr/>
        </p:nvSpPr>
        <p:spPr>
          <a:xfrm>
            <a:off x="2590999" y="283738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C86FBF0C-94D8-4648-944C-20C4FB667411}"/>
              </a:ext>
            </a:extLst>
          </p:cNvPr>
          <p:cNvSpPr/>
          <p:nvPr/>
        </p:nvSpPr>
        <p:spPr>
          <a:xfrm>
            <a:off x="2677098" y="283738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5DA8E3A4-6356-419A-B250-D06E6EFBE370}"/>
              </a:ext>
            </a:extLst>
          </p:cNvPr>
          <p:cNvSpPr/>
          <p:nvPr/>
        </p:nvSpPr>
        <p:spPr>
          <a:xfrm>
            <a:off x="2763196" y="2837382"/>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66090D52-2BA9-41AE-B3E4-068A5869C814}"/>
              </a:ext>
            </a:extLst>
          </p:cNvPr>
          <p:cNvSpPr/>
          <p:nvPr/>
        </p:nvSpPr>
        <p:spPr>
          <a:xfrm>
            <a:off x="2418802" y="290313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958C0E91-B759-40FB-B6C5-95C889DF7845}"/>
              </a:ext>
            </a:extLst>
          </p:cNvPr>
          <p:cNvSpPr/>
          <p:nvPr/>
        </p:nvSpPr>
        <p:spPr>
          <a:xfrm>
            <a:off x="2504901" y="290313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DF84E398-C9C5-4CFF-A4FE-31484D935CD1}"/>
              </a:ext>
            </a:extLst>
          </p:cNvPr>
          <p:cNvSpPr/>
          <p:nvPr/>
        </p:nvSpPr>
        <p:spPr>
          <a:xfrm>
            <a:off x="2590999" y="290313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DF08F0A1-3C2B-4E05-B30E-930040616DD1}"/>
              </a:ext>
            </a:extLst>
          </p:cNvPr>
          <p:cNvSpPr/>
          <p:nvPr/>
        </p:nvSpPr>
        <p:spPr>
          <a:xfrm>
            <a:off x="2677098" y="290313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DBBC3768-9190-422B-826E-CB0029FA73CC}"/>
              </a:ext>
            </a:extLst>
          </p:cNvPr>
          <p:cNvSpPr/>
          <p:nvPr/>
        </p:nvSpPr>
        <p:spPr>
          <a:xfrm>
            <a:off x="2763196" y="2903135"/>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AF2084BA-D154-498E-8B19-AB52911C8757}"/>
              </a:ext>
            </a:extLst>
          </p:cNvPr>
          <p:cNvSpPr/>
          <p:nvPr/>
        </p:nvSpPr>
        <p:spPr>
          <a:xfrm>
            <a:off x="2418802" y="29720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DA61DE13-BF60-41C6-8301-73E3E319236B}"/>
              </a:ext>
            </a:extLst>
          </p:cNvPr>
          <p:cNvSpPr/>
          <p:nvPr/>
        </p:nvSpPr>
        <p:spPr>
          <a:xfrm>
            <a:off x="2504901" y="29720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a:extLst>
              <a:ext uri="{FF2B5EF4-FFF2-40B4-BE49-F238E27FC236}">
                <a16:creationId xmlns:a16="http://schemas.microsoft.com/office/drawing/2014/main" id="{6A920552-E074-4E5F-8C79-4A4B53476C03}"/>
              </a:ext>
            </a:extLst>
          </p:cNvPr>
          <p:cNvSpPr/>
          <p:nvPr/>
        </p:nvSpPr>
        <p:spPr>
          <a:xfrm>
            <a:off x="2590999" y="29720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54629C38-034B-4555-97A2-EB122B47046F}"/>
              </a:ext>
            </a:extLst>
          </p:cNvPr>
          <p:cNvSpPr/>
          <p:nvPr/>
        </p:nvSpPr>
        <p:spPr>
          <a:xfrm>
            <a:off x="2677098" y="29720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34F68671-C8BC-467F-AEBA-CAEF7B22E31E}"/>
              </a:ext>
            </a:extLst>
          </p:cNvPr>
          <p:cNvSpPr/>
          <p:nvPr/>
        </p:nvSpPr>
        <p:spPr>
          <a:xfrm>
            <a:off x="2763196" y="297206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90EEE544-4EF1-4FD5-B8E5-372B1B6C588F}"/>
              </a:ext>
            </a:extLst>
          </p:cNvPr>
          <p:cNvSpPr/>
          <p:nvPr/>
        </p:nvSpPr>
        <p:spPr>
          <a:xfrm>
            <a:off x="2418802" y="30388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D69A6993-4AC2-4CAD-9E81-C6612F77072E}"/>
              </a:ext>
            </a:extLst>
          </p:cNvPr>
          <p:cNvSpPr/>
          <p:nvPr/>
        </p:nvSpPr>
        <p:spPr>
          <a:xfrm>
            <a:off x="2504901" y="30388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A5C1D97A-E1B9-4116-9545-B8ADFB70901F}"/>
              </a:ext>
            </a:extLst>
          </p:cNvPr>
          <p:cNvSpPr/>
          <p:nvPr/>
        </p:nvSpPr>
        <p:spPr>
          <a:xfrm>
            <a:off x="2590999" y="30388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a:extLst>
              <a:ext uri="{FF2B5EF4-FFF2-40B4-BE49-F238E27FC236}">
                <a16:creationId xmlns:a16="http://schemas.microsoft.com/office/drawing/2014/main" id="{EC388EF5-884D-4F6A-8AAC-6B1EB628DB55}"/>
              </a:ext>
            </a:extLst>
          </p:cNvPr>
          <p:cNvSpPr/>
          <p:nvPr/>
        </p:nvSpPr>
        <p:spPr>
          <a:xfrm>
            <a:off x="2677098" y="30388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B43CBC52-F556-4129-9C2B-EAD3293858B0}"/>
              </a:ext>
            </a:extLst>
          </p:cNvPr>
          <p:cNvSpPr/>
          <p:nvPr/>
        </p:nvSpPr>
        <p:spPr>
          <a:xfrm>
            <a:off x="2763196" y="303882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532DDAF5-FA4D-4925-A4BC-84E567412F2D}"/>
              </a:ext>
            </a:extLst>
          </p:cNvPr>
          <p:cNvSpPr/>
          <p:nvPr/>
        </p:nvSpPr>
        <p:spPr>
          <a:xfrm>
            <a:off x="1226500" y="3142401"/>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D208385A-549D-4127-8DB1-362D36714DD3}"/>
              </a:ext>
            </a:extLst>
          </p:cNvPr>
          <p:cNvSpPr/>
          <p:nvPr/>
        </p:nvSpPr>
        <p:spPr>
          <a:xfrm>
            <a:off x="1288920" y="3251619"/>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a:extLst>
              <a:ext uri="{FF2B5EF4-FFF2-40B4-BE49-F238E27FC236}">
                <a16:creationId xmlns:a16="http://schemas.microsoft.com/office/drawing/2014/main" id="{321E9CFB-7A82-448C-B052-1FC6AD9BE12F}"/>
              </a:ext>
            </a:extLst>
          </p:cNvPr>
          <p:cNvSpPr/>
          <p:nvPr/>
        </p:nvSpPr>
        <p:spPr>
          <a:xfrm>
            <a:off x="2418802" y="316896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ED2A678D-FF13-4B5E-B239-D344BCADB2A7}"/>
              </a:ext>
            </a:extLst>
          </p:cNvPr>
          <p:cNvSpPr/>
          <p:nvPr/>
        </p:nvSpPr>
        <p:spPr>
          <a:xfrm>
            <a:off x="2504901" y="316896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8529573E-F725-4EC3-A144-C5D5DA79F997}"/>
              </a:ext>
            </a:extLst>
          </p:cNvPr>
          <p:cNvSpPr/>
          <p:nvPr/>
        </p:nvSpPr>
        <p:spPr>
          <a:xfrm>
            <a:off x="2590999" y="316896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133">
            <a:extLst>
              <a:ext uri="{FF2B5EF4-FFF2-40B4-BE49-F238E27FC236}">
                <a16:creationId xmlns:a16="http://schemas.microsoft.com/office/drawing/2014/main" id="{70CFD60A-941C-4649-95F1-13EF8F53EFEB}"/>
              </a:ext>
            </a:extLst>
          </p:cNvPr>
          <p:cNvSpPr/>
          <p:nvPr/>
        </p:nvSpPr>
        <p:spPr>
          <a:xfrm>
            <a:off x="2677098" y="316896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C603924C-0E4E-422C-8A2A-1CE6F9E3392E}"/>
              </a:ext>
            </a:extLst>
          </p:cNvPr>
          <p:cNvSpPr/>
          <p:nvPr/>
        </p:nvSpPr>
        <p:spPr>
          <a:xfrm>
            <a:off x="2763196" y="3168963"/>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0CE825BE-713F-4F9C-8C41-44A8B5869698}"/>
              </a:ext>
            </a:extLst>
          </p:cNvPr>
          <p:cNvSpPr/>
          <p:nvPr/>
        </p:nvSpPr>
        <p:spPr>
          <a:xfrm>
            <a:off x="2418802" y="323471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C4192F53-45C4-4E85-97C6-0DF49D90150E}"/>
              </a:ext>
            </a:extLst>
          </p:cNvPr>
          <p:cNvSpPr/>
          <p:nvPr/>
        </p:nvSpPr>
        <p:spPr>
          <a:xfrm>
            <a:off x="2504901" y="323471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79C44DCE-619A-4776-B177-58BC157B098A}"/>
              </a:ext>
            </a:extLst>
          </p:cNvPr>
          <p:cNvSpPr/>
          <p:nvPr/>
        </p:nvSpPr>
        <p:spPr>
          <a:xfrm>
            <a:off x="2590999" y="323471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720BB171-13E2-4154-930C-A1675B80094B}"/>
              </a:ext>
            </a:extLst>
          </p:cNvPr>
          <p:cNvSpPr/>
          <p:nvPr/>
        </p:nvSpPr>
        <p:spPr>
          <a:xfrm>
            <a:off x="2677098" y="323471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124CC1F9-A798-447A-9BDA-A999E9490A65}"/>
              </a:ext>
            </a:extLst>
          </p:cNvPr>
          <p:cNvSpPr/>
          <p:nvPr/>
        </p:nvSpPr>
        <p:spPr>
          <a:xfrm>
            <a:off x="2763196" y="3234716"/>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191AC265-A983-4844-9605-363AFAE14A66}"/>
              </a:ext>
            </a:extLst>
          </p:cNvPr>
          <p:cNvSpPr/>
          <p:nvPr/>
        </p:nvSpPr>
        <p:spPr>
          <a:xfrm>
            <a:off x="2418802" y="330364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6B645D74-6AE3-420D-A54B-832ED8A931B7}"/>
              </a:ext>
            </a:extLst>
          </p:cNvPr>
          <p:cNvSpPr/>
          <p:nvPr/>
        </p:nvSpPr>
        <p:spPr>
          <a:xfrm>
            <a:off x="2504901" y="330364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C8BB7489-37D3-4B68-AE36-E8D1EB70E680}"/>
              </a:ext>
            </a:extLst>
          </p:cNvPr>
          <p:cNvSpPr/>
          <p:nvPr/>
        </p:nvSpPr>
        <p:spPr>
          <a:xfrm>
            <a:off x="2590999" y="330364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8F56C56B-2651-4B24-834A-8073E741D081}"/>
              </a:ext>
            </a:extLst>
          </p:cNvPr>
          <p:cNvSpPr/>
          <p:nvPr/>
        </p:nvSpPr>
        <p:spPr>
          <a:xfrm>
            <a:off x="2677098" y="330364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1531530D-1A6E-4A2F-9858-38F11F5CE91C}"/>
              </a:ext>
            </a:extLst>
          </p:cNvPr>
          <p:cNvSpPr/>
          <p:nvPr/>
        </p:nvSpPr>
        <p:spPr>
          <a:xfrm>
            <a:off x="2763196" y="330364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38C5ED76-E014-4EA1-9D88-13C6C5FDFD81}"/>
              </a:ext>
            </a:extLst>
          </p:cNvPr>
          <p:cNvSpPr/>
          <p:nvPr/>
        </p:nvSpPr>
        <p:spPr>
          <a:xfrm>
            <a:off x="2418802" y="337040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58F5FF8E-04D2-414B-816E-104E64F169F9}"/>
              </a:ext>
            </a:extLst>
          </p:cNvPr>
          <p:cNvSpPr/>
          <p:nvPr/>
        </p:nvSpPr>
        <p:spPr>
          <a:xfrm>
            <a:off x="2504901" y="337040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1FCA23FD-AF95-42A5-9C32-72E2E7EB319F}"/>
              </a:ext>
            </a:extLst>
          </p:cNvPr>
          <p:cNvSpPr/>
          <p:nvPr/>
        </p:nvSpPr>
        <p:spPr>
          <a:xfrm>
            <a:off x="2590999" y="337040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69F0DBE8-4634-4E0A-BC3D-AE7E7041AD9D}"/>
              </a:ext>
            </a:extLst>
          </p:cNvPr>
          <p:cNvSpPr/>
          <p:nvPr/>
        </p:nvSpPr>
        <p:spPr>
          <a:xfrm>
            <a:off x="2677098" y="337040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948FD3A1-767F-4837-B166-83D8D85F63B0}"/>
              </a:ext>
            </a:extLst>
          </p:cNvPr>
          <p:cNvSpPr/>
          <p:nvPr/>
        </p:nvSpPr>
        <p:spPr>
          <a:xfrm>
            <a:off x="2763196" y="337040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C5EF310A-22EA-4361-8438-172D0AD799CE}"/>
              </a:ext>
            </a:extLst>
          </p:cNvPr>
          <p:cNvSpPr/>
          <p:nvPr/>
        </p:nvSpPr>
        <p:spPr>
          <a:xfrm>
            <a:off x="1226500" y="3467346"/>
            <a:ext cx="1656605" cy="2972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D1275B21-042C-47DA-B367-6BF111A6BD6F}"/>
              </a:ext>
            </a:extLst>
          </p:cNvPr>
          <p:cNvSpPr/>
          <p:nvPr/>
        </p:nvSpPr>
        <p:spPr>
          <a:xfrm>
            <a:off x="1288920" y="3576565"/>
            <a:ext cx="96938" cy="77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B1BC28D4-A858-47F6-9D0A-EC2255F2317E}"/>
              </a:ext>
            </a:extLst>
          </p:cNvPr>
          <p:cNvSpPr/>
          <p:nvPr/>
        </p:nvSpPr>
        <p:spPr>
          <a:xfrm>
            <a:off x="2418802" y="349390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1A4FC614-18BC-40F5-8562-435F06A150B3}"/>
              </a:ext>
            </a:extLst>
          </p:cNvPr>
          <p:cNvSpPr/>
          <p:nvPr/>
        </p:nvSpPr>
        <p:spPr>
          <a:xfrm>
            <a:off x="2504901" y="349390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170A4DD3-9F70-4BE3-8BD1-F33F89FCB7ED}"/>
              </a:ext>
            </a:extLst>
          </p:cNvPr>
          <p:cNvSpPr/>
          <p:nvPr/>
        </p:nvSpPr>
        <p:spPr>
          <a:xfrm>
            <a:off x="2590999" y="349390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29CB47AC-4F48-4284-B4B5-EE70B515BF0C}"/>
              </a:ext>
            </a:extLst>
          </p:cNvPr>
          <p:cNvSpPr/>
          <p:nvPr/>
        </p:nvSpPr>
        <p:spPr>
          <a:xfrm>
            <a:off x="2677098" y="349390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1C6264A3-CD50-4AD3-B3EA-34A6D4FEB586}"/>
              </a:ext>
            </a:extLst>
          </p:cNvPr>
          <p:cNvSpPr/>
          <p:nvPr/>
        </p:nvSpPr>
        <p:spPr>
          <a:xfrm>
            <a:off x="2763196" y="3493908"/>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3F694129-9BB1-45D0-BF89-5827325B463B}"/>
              </a:ext>
            </a:extLst>
          </p:cNvPr>
          <p:cNvSpPr/>
          <p:nvPr/>
        </p:nvSpPr>
        <p:spPr>
          <a:xfrm>
            <a:off x="2418802" y="355966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09E4B538-F6E6-4CCE-A64C-59D8C54806C2}"/>
              </a:ext>
            </a:extLst>
          </p:cNvPr>
          <p:cNvSpPr/>
          <p:nvPr/>
        </p:nvSpPr>
        <p:spPr>
          <a:xfrm>
            <a:off x="2504901" y="355966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CDFB45C3-BFE9-4A56-895B-0B7C4C639BCD}"/>
              </a:ext>
            </a:extLst>
          </p:cNvPr>
          <p:cNvSpPr/>
          <p:nvPr/>
        </p:nvSpPr>
        <p:spPr>
          <a:xfrm>
            <a:off x="2590999" y="355966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09471DF2-EA92-4CFF-8B87-C2C82167032D}"/>
              </a:ext>
            </a:extLst>
          </p:cNvPr>
          <p:cNvSpPr/>
          <p:nvPr/>
        </p:nvSpPr>
        <p:spPr>
          <a:xfrm>
            <a:off x="2677098" y="355966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B58DD345-5587-4E9C-B0F1-FEABC10D31D7}"/>
              </a:ext>
            </a:extLst>
          </p:cNvPr>
          <p:cNvSpPr/>
          <p:nvPr/>
        </p:nvSpPr>
        <p:spPr>
          <a:xfrm>
            <a:off x="2763196" y="3559661"/>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A03413CC-2002-4B99-B059-7A69CCECAB8F}"/>
              </a:ext>
            </a:extLst>
          </p:cNvPr>
          <p:cNvSpPr/>
          <p:nvPr/>
        </p:nvSpPr>
        <p:spPr>
          <a:xfrm>
            <a:off x="2418802" y="362859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A30EA7E4-7494-4EEC-9E02-683791F278AD}"/>
              </a:ext>
            </a:extLst>
          </p:cNvPr>
          <p:cNvSpPr/>
          <p:nvPr/>
        </p:nvSpPr>
        <p:spPr>
          <a:xfrm>
            <a:off x="2504901" y="362859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A846A468-E555-4680-B533-98E7E3E1EB22}"/>
              </a:ext>
            </a:extLst>
          </p:cNvPr>
          <p:cNvSpPr/>
          <p:nvPr/>
        </p:nvSpPr>
        <p:spPr>
          <a:xfrm>
            <a:off x="2590999" y="362859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657FA08E-181B-46EB-A710-BDFEAA9D4FD8}"/>
              </a:ext>
            </a:extLst>
          </p:cNvPr>
          <p:cNvSpPr/>
          <p:nvPr/>
        </p:nvSpPr>
        <p:spPr>
          <a:xfrm>
            <a:off x="2677098" y="362859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2B339AD6-DB24-4E17-853C-3AB5FE1155E0}"/>
              </a:ext>
            </a:extLst>
          </p:cNvPr>
          <p:cNvSpPr/>
          <p:nvPr/>
        </p:nvSpPr>
        <p:spPr>
          <a:xfrm>
            <a:off x="2763196" y="3628594"/>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38459EB0-5D5F-4309-B75C-3E8148B91E37}"/>
              </a:ext>
            </a:extLst>
          </p:cNvPr>
          <p:cNvSpPr/>
          <p:nvPr/>
        </p:nvSpPr>
        <p:spPr>
          <a:xfrm>
            <a:off x="2418802" y="369534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1A4C0ABA-152E-4827-97D2-D230C335497C}"/>
              </a:ext>
            </a:extLst>
          </p:cNvPr>
          <p:cNvSpPr/>
          <p:nvPr/>
        </p:nvSpPr>
        <p:spPr>
          <a:xfrm>
            <a:off x="2504901" y="369534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FDF02864-A84F-4A64-895A-7F5033DF1941}"/>
              </a:ext>
            </a:extLst>
          </p:cNvPr>
          <p:cNvSpPr/>
          <p:nvPr/>
        </p:nvSpPr>
        <p:spPr>
          <a:xfrm>
            <a:off x="2590999" y="369534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10E9C6B1-62A3-4693-A267-FF62EDF7F57B}"/>
              </a:ext>
            </a:extLst>
          </p:cNvPr>
          <p:cNvSpPr/>
          <p:nvPr/>
        </p:nvSpPr>
        <p:spPr>
          <a:xfrm>
            <a:off x="2677098" y="369534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C6AF1FB3-81A0-4FC0-8C01-CE4280191CE5}"/>
              </a:ext>
            </a:extLst>
          </p:cNvPr>
          <p:cNvSpPr/>
          <p:nvPr/>
        </p:nvSpPr>
        <p:spPr>
          <a:xfrm>
            <a:off x="2763196" y="3695349"/>
            <a:ext cx="43714" cy="35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TextBox 172">
            <a:extLst>
              <a:ext uri="{FF2B5EF4-FFF2-40B4-BE49-F238E27FC236}">
                <a16:creationId xmlns:a16="http://schemas.microsoft.com/office/drawing/2014/main" id="{AB609C14-68FA-49D5-8992-38216B5C1AF2}"/>
              </a:ext>
            </a:extLst>
          </p:cNvPr>
          <p:cNvSpPr txBox="1"/>
          <p:nvPr/>
        </p:nvSpPr>
        <p:spPr>
          <a:xfrm>
            <a:off x="1159418" y="3708276"/>
            <a:ext cx="649032" cy="301612"/>
          </a:xfrm>
          <a:prstGeom prst="rect">
            <a:avLst/>
          </a:prstGeom>
          <a:noFill/>
        </p:spPr>
        <p:txBody>
          <a:bodyPr wrap="none" rtlCol="0">
            <a:spAutoFit/>
          </a:bodyPr>
          <a:lstStyle/>
          <a:p>
            <a:r>
              <a:rPr lang="en-GB" sz="1400" b="1" dirty="0"/>
              <a:t>Server</a:t>
            </a:r>
          </a:p>
        </p:txBody>
      </p:sp>
      <p:pic>
        <p:nvPicPr>
          <p:cNvPr id="174" name="Picture 10" descr="C:\Users\ecoffey\AppData\Local\Temp\Rar$DRa0.608\30080_Device_switch_default_256.png">
            <a:extLst>
              <a:ext uri="{FF2B5EF4-FFF2-40B4-BE49-F238E27FC236}">
                <a16:creationId xmlns:a16="http://schemas.microsoft.com/office/drawing/2014/main" id="{7AD3E29E-661F-4B17-AF3E-61DD09449A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154" b="26465"/>
          <a:stretch/>
        </p:blipFill>
        <p:spPr bwMode="auto">
          <a:xfrm>
            <a:off x="1511418" y="4562452"/>
            <a:ext cx="1123295" cy="520994"/>
          </a:xfrm>
          <a:prstGeom prst="rect">
            <a:avLst/>
          </a:prstGeom>
          <a:noFill/>
          <a:extLst>
            <a:ext uri="{909E8E84-426E-40DD-AFC4-6F175D3DCCD1}">
              <a14:hiddenFill xmlns:a14="http://schemas.microsoft.com/office/drawing/2010/main">
                <a:solidFill>
                  <a:srgbClr val="FFFFFF"/>
                </a:solidFill>
              </a14:hiddenFill>
            </a:ext>
          </a:extLst>
        </p:spPr>
      </p:pic>
      <p:cxnSp>
        <p:nvCxnSpPr>
          <p:cNvPr id="175" name="Straight Connector 174">
            <a:extLst>
              <a:ext uri="{FF2B5EF4-FFF2-40B4-BE49-F238E27FC236}">
                <a16:creationId xmlns:a16="http://schemas.microsoft.com/office/drawing/2014/main" id="{FFCCD687-9E18-430A-9326-61CEF117E4D0}"/>
              </a:ext>
            </a:extLst>
          </p:cNvPr>
          <p:cNvCxnSpPr>
            <a:cxnSpLocks/>
          </p:cNvCxnSpPr>
          <p:nvPr/>
        </p:nvCxnSpPr>
        <p:spPr>
          <a:xfrm>
            <a:off x="3897837" y="5050088"/>
            <a:ext cx="0" cy="237083"/>
          </a:xfrm>
          <a:prstGeom prst="line">
            <a:avLst/>
          </a:prstGeom>
          <a:ln w="57150">
            <a:solidFill>
              <a:srgbClr val="979DB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D5C0E4E-8B55-4822-8A5D-E004ED73939A}"/>
              </a:ext>
            </a:extLst>
          </p:cNvPr>
          <p:cNvCxnSpPr>
            <a:cxnSpLocks/>
          </p:cNvCxnSpPr>
          <p:nvPr/>
        </p:nvCxnSpPr>
        <p:spPr>
          <a:xfrm>
            <a:off x="4464259" y="5050087"/>
            <a:ext cx="0" cy="237083"/>
          </a:xfrm>
          <a:prstGeom prst="line">
            <a:avLst/>
          </a:prstGeom>
          <a:ln w="57150">
            <a:solidFill>
              <a:srgbClr val="979DB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B135F95-1EEF-41BE-A598-B204983F19BA}"/>
              </a:ext>
            </a:extLst>
          </p:cNvPr>
          <p:cNvCxnSpPr>
            <a:cxnSpLocks/>
          </p:cNvCxnSpPr>
          <p:nvPr/>
        </p:nvCxnSpPr>
        <p:spPr>
          <a:xfrm>
            <a:off x="4464259" y="4901291"/>
            <a:ext cx="0" cy="237083"/>
          </a:xfrm>
          <a:prstGeom prst="line">
            <a:avLst/>
          </a:prstGeom>
          <a:ln w="28575">
            <a:solidFill>
              <a:srgbClr val="979DB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BD6E51C9-1275-4486-820C-BF403AEC4894}"/>
              </a:ext>
            </a:extLst>
          </p:cNvPr>
          <p:cNvCxnSpPr>
            <a:cxnSpLocks/>
          </p:cNvCxnSpPr>
          <p:nvPr/>
        </p:nvCxnSpPr>
        <p:spPr>
          <a:xfrm>
            <a:off x="3897837" y="4931545"/>
            <a:ext cx="0" cy="237083"/>
          </a:xfrm>
          <a:prstGeom prst="line">
            <a:avLst/>
          </a:prstGeom>
          <a:ln w="28575">
            <a:solidFill>
              <a:srgbClr val="979DB1"/>
            </a:solidFill>
          </a:ln>
        </p:spPr>
        <p:style>
          <a:lnRef idx="1">
            <a:schemeClr val="accent1"/>
          </a:lnRef>
          <a:fillRef idx="0">
            <a:schemeClr val="accent1"/>
          </a:fillRef>
          <a:effectRef idx="0">
            <a:schemeClr val="accent1"/>
          </a:effectRef>
          <a:fontRef idx="minor">
            <a:schemeClr val="tx1"/>
          </a:fontRef>
        </p:style>
      </p:cxnSp>
      <p:pic>
        <p:nvPicPr>
          <p:cNvPr id="179" name="Picture 10" descr="C:\Users\ecoffey\AppData\Local\Temp\Rar$DRa0.403\30001_Device_access_point_default_256.png">
            <a:extLst>
              <a:ext uri="{FF2B5EF4-FFF2-40B4-BE49-F238E27FC236}">
                <a16:creationId xmlns:a16="http://schemas.microsoft.com/office/drawing/2014/main" id="{301D4555-4CBE-4500-86E0-DE2045C7E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4366" y="4891906"/>
            <a:ext cx="1120482" cy="1120482"/>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0" descr="C:\Users\ecoffey\AppData\Local\Temp\Rar$DRa1.653\30059_Device_laptop_3145_default_256.png">
            <a:extLst>
              <a:ext uri="{FF2B5EF4-FFF2-40B4-BE49-F238E27FC236}">
                <a16:creationId xmlns:a16="http://schemas.microsoft.com/office/drawing/2014/main" id="{8FCC7A6E-7FC1-43E9-BBB0-FC92983C44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3548" y="5812176"/>
            <a:ext cx="932300" cy="93230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4" descr="C:\Users\ecoffey\AppData\Local\Temp\Rar$DRa0.400\30009_Device_cloud_white_default_256.png">
            <a:extLst>
              <a:ext uri="{FF2B5EF4-FFF2-40B4-BE49-F238E27FC236}">
                <a16:creationId xmlns:a16="http://schemas.microsoft.com/office/drawing/2014/main" id="{0E41FBDA-3B24-427F-BBAD-98AB8E9C16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121" y="2563299"/>
            <a:ext cx="1950720" cy="1950720"/>
          </a:xfrm>
          <a:prstGeom prst="rect">
            <a:avLst/>
          </a:prstGeom>
          <a:noFill/>
          <a:extLst>
            <a:ext uri="{909E8E84-426E-40DD-AFC4-6F175D3DCCD1}">
              <a14:hiddenFill xmlns:a14="http://schemas.microsoft.com/office/drawing/2010/main">
                <a:solidFill>
                  <a:srgbClr val="FFFFFF"/>
                </a:solidFill>
              </a14:hiddenFill>
            </a:ext>
          </a:extLst>
        </p:spPr>
      </p:pic>
      <p:sp>
        <p:nvSpPr>
          <p:cNvPr id="190" name="TextBox 189">
            <a:extLst>
              <a:ext uri="{FF2B5EF4-FFF2-40B4-BE49-F238E27FC236}">
                <a16:creationId xmlns:a16="http://schemas.microsoft.com/office/drawing/2014/main" id="{ACD7D032-850B-4176-AF4D-56ADA811917F}"/>
              </a:ext>
            </a:extLst>
          </p:cNvPr>
          <p:cNvSpPr txBox="1"/>
          <p:nvPr/>
        </p:nvSpPr>
        <p:spPr>
          <a:xfrm>
            <a:off x="5724108" y="3469731"/>
            <a:ext cx="661528" cy="369332"/>
          </a:xfrm>
          <a:prstGeom prst="rect">
            <a:avLst/>
          </a:prstGeom>
          <a:noFill/>
        </p:spPr>
        <p:txBody>
          <a:bodyPr wrap="none" rtlCol="0">
            <a:spAutoFit/>
          </a:bodyPr>
          <a:lstStyle/>
          <a:p>
            <a:r>
              <a:rPr lang="en-GB" dirty="0"/>
              <a:t>WAN</a:t>
            </a:r>
          </a:p>
        </p:txBody>
      </p:sp>
    </p:spTree>
    <p:extLst>
      <p:ext uri="{BB962C8B-B14F-4D97-AF65-F5344CB8AC3E}">
        <p14:creationId xmlns:p14="http://schemas.microsoft.com/office/powerpoint/2010/main" val="31879244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Other scopes </a:t>
            </a:r>
          </a:p>
        </p:txBody>
      </p:sp>
      <p:sp>
        <p:nvSpPr>
          <p:cNvPr id="8" name="Freeform: Shape 7">
            <a:extLst>
              <a:ext uri="{FF2B5EF4-FFF2-40B4-BE49-F238E27FC236}">
                <a16:creationId xmlns:a16="http://schemas.microsoft.com/office/drawing/2014/main" id="{7B5D0B98-16FB-4A7A-BA98-5CF31C4B524E}"/>
              </a:ext>
            </a:extLst>
          </p:cNvPr>
          <p:cNvSpPr/>
          <p:nvPr/>
        </p:nvSpPr>
        <p:spPr>
          <a:xfrm>
            <a:off x="2559455" y="1827919"/>
            <a:ext cx="7707629" cy="1220957"/>
          </a:xfrm>
          <a:custGeom>
            <a:avLst/>
            <a:gdLst>
              <a:gd name="connsiteX0" fmla="*/ 0 w 7707629"/>
              <a:gd name="connsiteY0" fmla="*/ 0 h 1220955"/>
              <a:gd name="connsiteX1" fmla="*/ 7097152 w 7707629"/>
              <a:gd name="connsiteY1" fmla="*/ 0 h 1220955"/>
              <a:gd name="connsiteX2" fmla="*/ 7707629 w 7707629"/>
              <a:gd name="connsiteY2" fmla="*/ 610478 h 1220955"/>
              <a:gd name="connsiteX3" fmla="*/ 7097152 w 7707629"/>
              <a:gd name="connsiteY3" fmla="*/ 1220955 h 1220955"/>
              <a:gd name="connsiteX4" fmla="*/ 0 w 7707629"/>
              <a:gd name="connsiteY4" fmla="*/ 1220955 h 1220955"/>
              <a:gd name="connsiteX5" fmla="*/ 0 w 7707629"/>
              <a:gd name="connsiteY5" fmla="*/ 0 h 12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7629" h="1220955">
                <a:moveTo>
                  <a:pt x="7707629" y="1220954"/>
                </a:moveTo>
                <a:lnTo>
                  <a:pt x="610477" y="1220954"/>
                </a:lnTo>
                <a:lnTo>
                  <a:pt x="0" y="610477"/>
                </a:lnTo>
                <a:lnTo>
                  <a:pt x="610477" y="1"/>
                </a:lnTo>
                <a:lnTo>
                  <a:pt x="7707629" y="1"/>
                </a:lnTo>
                <a:lnTo>
                  <a:pt x="7707629" y="1220954"/>
                </a:ln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43647" tIns="137161" rIns="256032" bIns="137161" numCol="1" spcCol="1270" anchor="ctr" anchorCtr="0">
            <a:noAutofit/>
          </a:bodyPr>
          <a:lstStyle/>
          <a:p>
            <a:pPr marL="0" lvl="0" indent="0" algn="ctr" defTabSz="1600200">
              <a:lnSpc>
                <a:spcPct val="90000"/>
              </a:lnSpc>
              <a:spcBef>
                <a:spcPct val="0"/>
              </a:spcBef>
              <a:spcAft>
                <a:spcPct val="35000"/>
              </a:spcAft>
              <a:buNone/>
            </a:pPr>
            <a:r>
              <a:rPr lang="en-US" sz="3600" kern="1200"/>
              <a:t>Campus Area Network (CAN)</a:t>
            </a:r>
            <a:endParaRPr lang="en-GB" sz="3600" kern="1200" dirty="0"/>
          </a:p>
        </p:txBody>
      </p:sp>
      <p:sp>
        <p:nvSpPr>
          <p:cNvPr id="10" name="Freeform: Shape 9">
            <a:extLst>
              <a:ext uri="{FF2B5EF4-FFF2-40B4-BE49-F238E27FC236}">
                <a16:creationId xmlns:a16="http://schemas.microsoft.com/office/drawing/2014/main" id="{055FDB84-D01B-49F4-9B2A-8F88AFD4518F}"/>
              </a:ext>
            </a:extLst>
          </p:cNvPr>
          <p:cNvSpPr/>
          <p:nvPr/>
        </p:nvSpPr>
        <p:spPr>
          <a:xfrm>
            <a:off x="2559455" y="3390973"/>
            <a:ext cx="7707629" cy="1220957"/>
          </a:xfrm>
          <a:custGeom>
            <a:avLst/>
            <a:gdLst>
              <a:gd name="connsiteX0" fmla="*/ 0 w 7707629"/>
              <a:gd name="connsiteY0" fmla="*/ 0 h 1220955"/>
              <a:gd name="connsiteX1" fmla="*/ 7097152 w 7707629"/>
              <a:gd name="connsiteY1" fmla="*/ 0 h 1220955"/>
              <a:gd name="connsiteX2" fmla="*/ 7707629 w 7707629"/>
              <a:gd name="connsiteY2" fmla="*/ 610478 h 1220955"/>
              <a:gd name="connsiteX3" fmla="*/ 7097152 w 7707629"/>
              <a:gd name="connsiteY3" fmla="*/ 1220955 h 1220955"/>
              <a:gd name="connsiteX4" fmla="*/ 0 w 7707629"/>
              <a:gd name="connsiteY4" fmla="*/ 1220955 h 1220955"/>
              <a:gd name="connsiteX5" fmla="*/ 0 w 7707629"/>
              <a:gd name="connsiteY5" fmla="*/ 0 h 12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7629" h="1220955">
                <a:moveTo>
                  <a:pt x="7707629" y="1220954"/>
                </a:moveTo>
                <a:lnTo>
                  <a:pt x="610477" y="1220954"/>
                </a:lnTo>
                <a:lnTo>
                  <a:pt x="0" y="610477"/>
                </a:lnTo>
                <a:lnTo>
                  <a:pt x="610477" y="1"/>
                </a:lnTo>
                <a:lnTo>
                  <a:pt x="7707629" y="1"/>
                </a:lnTo>
                <a:lnTo>
                  <a:pt x="7707629" y="1220954"/>
                </a:lnTo>
                <a:close/>
              </a:path>
            </a:pathLst>
          </a:custGeom>
          <a:solidFill>
            <a:srgbClr val="4D4D4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43647" tIns="137161" rIns="256032" bIns="137161" numCol="1" spcCol="1270" anchor="ctr" anchorCtr="0">
            <a:noAutofit/>
          </a:bodyPr>
          <a:lstStyle/>
          <a:p>
            <a:pPr marL="0" lvl="0" indent="0" algn="ctr" defTabSz="1600200">
              <a:lnSpc>
                <a:spcPct val="90000"/>
              </a:lnSpc>
              <a:spcBef>
                <a:spcPct val="0"/>
              </a:spcBef>
              <a:spcAft>
                <a:spcPct val="35000"/>
              </a:spcAft>
              <a:buNone/>
            </a:pPr>
            <a:r>
              <a:rPr lang="en-US" sz="3600" kern="1200" dirty="0"/>
              <a:t>Metropolitan Area Network (MAN)</a:t>
            </a:r>
            <a:endParaRPr lang="en-GB" sz="3600" kern="1200" dirty="0"/>
          </a:p>
        </p:txBody>
      </p:sp>
      <p:sp>
        <p:nvSpPr>
          <p:cNvPr id="12" name="Freeform: Shape 11">
            <a:extLst>
              <a:ext uri="{FF2B5EF4-FFF2-40B4-BE49-F238E27FC236}">
                <a16:creationId xmlns:a16="http://schemas.microsoft.com/office/drawing/2014/main" id="{0A53A884-376B-45B3-B3B9-D69B3A1FCE58}"/>
              </a:ext>
            </a:extLst>
          </p:cNvPr>
          <p:cNvSpPr/>
          <p:nvPr/>
        </p:nvSpPr>
        <p:spPr>
          <a:xfrm>
            <a:off x="2559455" y="4954028"/>
            <a:ext cx="7707629" cy="1220955"/>
          </a:xfrm>
          <a:custGeom>
            <a:avLst/>
            <a:gdLst>
              <a:gd name="connsiteX0" fmla="*/ 0 w 7707629"/>
              <a:gd name="connsiteY0" fmla="*/ 0 h 1220955"/>
              <a:gd name="connsiteX1" fmla="*/ 7097152 w 7707629"/>
              <a:gd name="connsiteY1" fmla="*/ 0 h 1220955"/>
              <a:gd name="connsiteX2" fmla="*/ 7707629 w 7707629"/>
              <a:gd name="connsiteY2" fmla="*/ 610478 h 1220955"/>
              <a:gd name="connsiteX3" fmla="*/ 7097152 w 7707629"/>
              <a:gd name="connsiteY3" fmla="*/ 1220955 h 1220955"/>
              <a:gd name="connsiteX4" fmla="*/ 0 w 7707629"/>
              <a:gd name="connsiteY4" fmla="*/ 1220955 h 1220955"/>
              <a:gd name="connsiteX5" fmla="*/ 0 w 7707629"/>
              <a:gd name="connsiteY5" fmla="*/ 0 h 12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7629" h="1220955">
                <a:moveTo>
                  <a:pt x="7707629" y="1220954"/>
                </a:moveTo>
                <a:lnTo>
                  <a:pt x="610477" y="1220954"/>
                </a:lnTo>
                <a:lnTo>
                  <a:pt x="0" y="610477"/>
                </a:lnTo>
                <a:lnTo>
                  <a:pt x="610477" y="1"/>
                </a:lnTo>
                <a:lnTo>
                  <a:pt x="7707629" y="1"/>
                </a:lnTo>
                <a:lnTo>
                  <a:pt x="7707629" y="1220954"/>
                </a:lnTo>
                <a:close/>
              </a:path>
            </a:pathLst>
          </a:custGeom>
          <a:solidFill>
            <a:srgbClr val="979DB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43647"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a:t>Personal Area Network (PAN)</a:t>
            </a:r>
            <a:endParaRPr lang="en-GB" sz="3600" kern="1200"/>
          </a:p>
        </p:txBody>
      </p:sp>
      <p:grpSp>
        <p:nvGrpSpPr>
          <p:cNvPr id="19" name="Group 18">
            <a:extLst>
              <a:ext uri="{FF2B5EF4-FFF2-40B4-BE49-F238E27FC236}">
                <a16:creationId xmlns:a16="http://schemas.microsoft.com/office/drawing/2014/main" id="{EE8B7D4F-8889-4442-A0D1-EF388394183E}"/>
              </a:ext>
            </a:extLst>
          </p:cNvPr>
          <p:cNvGrpSpPr/>
          <p:nvPr/>
        </p:nvGrpSpPr>
        <p:grpSpPr>
          <a:xfrm>
            <a:off x="1948977" y="1827920"/>
            <a:ext cx="1220955" cy="1220955"/>
            <a:chOff x="1948977" y="1827920"/>
            <a:chExt cx="1220955" cy="1220955"/>
          </a:xfrm>
        </p:grpSpPr>
        <p:sp>
          <p:nvSpPr>
            <p:cNvPr id="9" name="Oval 8">
              <a:extLst>
                <a:ext uri="{FF2B5EF4-FFF2-40B4-BE49-F238E27FC236}">
                  <a16:creationId xmlns:a16="http://schemas.microsoft.com/office/drawing/2014/main" id="{55DE114A-43C6-4736-BD32-5C5594E4E809}"/>
                </a:ext>
              </a:extLst>
            </p:cNvPr>
            <p:cNvSpPr/>
            <p:nvPr/>
          </p:nvSpPr>
          <p:spPr>
            <a:xfrm>
              <a:off x="1948977" y="1827920"/>
              <a:ext cx="1220955" cy="122095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5" name="Graphic 14" descr="Classroom">
              <a:extLst>
                <a:ext uri="{FF2B5EF4-FFF2-40B4-BE49-F238E27FC236}">
                  <a16:creationId xmlns:a16="http://schemas.microsoft.com/office/drawing/2014/main" id="{D5F4DC71-CEE7-4B6D-9777-A56EE37254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102254" y="1950758"/>
              <a:ext cx="914400" cy="914400"/>
            </a:xfrm>
            <a:prstGeom prst="rect">
              <a:avLst/>
            </a:prstGeom>
          </p:spPr>
        </p:pic>
      </p:grpSp>
      <p:grpSp>
        <p:nvGrpSpPr>
          <p:cNvPr id="18" name="Group 17">
            <a:extLst>
              <a:ext uri="{FF2B5EF4-FFF2-40B4-BE49-F238E27FC236}">
                <a16:creationId xmlns:a16="http://schemas.microsoft.com/office/drawing/2014/main" id="{E0444757-165C-46AA-8A69-93588F5CF560}"/>
              </a:ext>
            </a:extLst>
          </p:cNvPr>
          <p:cNvGrpSpPr/>
          <p:nvPr/>
        </p:nvGrpSpPr>
        <p:grpSpPr>
          <a:xfrm>
            <a:off x="1948977" y="3390974"/>
            <a:ext cx="1220955" cy="1220955"/>
            <a:chOff x="1948977" y="3390974"/>
            <a:chExt cx="1220955" cy="1220955"/>
          </a:xfrm>
        </p:grpSpPr>
        <p:sp>
          <p:nvSpPr>
            <p:cNvPr id="11" name="Oval 10">
              <a:extLst>
                <a:ext uri="{FF2B5EF4-FFF2-40B4-BE49-F238E27FC236}">
                  <a16:creationId xmlns:a16="http://schemas.microsoft.com/office/drawing/2014/main" id="{A6DE84D3-4059-46A3-9CBC-6A46A6E92362}"/>
                </a:ext>
              </a:extLst>
            </p:cNvPr>
            <p:cNvSpPr/>
            <p:nvPr/>
          </p:nvSpPr>
          <p:spPr>
            <a:xfrm>
              <a:off x="1948977" y="3390974"/>
              <a:ext cx="1220955" cy="122095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7" name="Graphic 16" descr="City">
              <a:extLst>
                <a:ext uri="{FF2B5EF4-FFF2-40B4-BE49-F238E27FC236}">
                  <a16:creationId xmlns:a16="http://schemas.microsoft.com/office/drawing/2014/main" id="{4683CD4F-E3B0-4343-912C-A1F19EBB982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102254" y="3544251"/>
              <a:ext cx="914400" cy="914400"/>
            </a:xfrm>
            <a:prstGeom prst="rect">
              <a:avLst/>
            </a:prstGeom>
          </p:spPr>
        </p:pic>
      </p:grpSp>
      <p:grpSp>
        <p:nvGrpSpPr>
          <p:cNvPr id="22" name="Group 21">
            <a:extLst>
              <a:ext uri="{FF2B5EF4-FFF2-40B4-BE49-F238E27FC236}">
                <a16:creationId xmlns:a16="http://schemas.microsoft.com/office/drawing/2014/main" id="{B98498BE-F540-4C8E-9559-FBFF76680C22}"/>
              </a:ext>
            </a:extLst>
          </p:cNvPr>
          <p:cNvGrpSpPr/>
          <p:nvPr/>
        </p:nvGrpSpPr>
        <p:grpSpPr>
          <a:xfrm>
            <a:off x="1948977" y="4954028"/>
            <a:ext cx="1220955" cy="1220955"/>
            <a:chOff x="1948977" y="4954028"/>
            <a:chExt cx="1220955" cy="1220955"/>
          </a:xfrm>
        </p:grpSpPr>
        <p:sp>
          <p:nvSpPr>
            <p:cNvPr id="13" name="Oval 12">
              <a:extLst>
                <a:ext uri="{FF2B5EF4-FFF2-40B4-BE49-F238E27FC236}">
                  <a16:creationId xmlns:a16="http://schemas.microsoft.com/office/drawing/2014/main" id="{71EA2034-2889-4DF1-BF40-22812A73DF5B}"/>
                </a:ext>
              </a:extLst>
            </p:cNvPr>
            <p:cNvSpPr/>
            <p:nvPr/>
          </p:nvSpPr>
          <p:spPr>
            <a:xfrm>
              <a:off x="1948977" y="4954028"/>
              <a:ext cx="1220955" cy="122095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1" name="Graphic 20" descr="Man">
              <a:extLst>
                <a:ext uri="{FF2B5EF4-FFF2-40B4-BE49-F238E27FC236}">
                  <a16:creationId xmlns:a16="http://schemas.microsoft.com/office/drawing/2014/main" id="{7E66660D-F512-4829-A9B6-590F66D9169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102254" y="5022679"/>
              <a:ext cx="914400" cy="914400"/>
            </a:xfrm>
            <a:prstGeom prst="rect">
              <a:avLst/>
            </a:prstGeom>
          </p:spPr>
        </p:pic>
      </p:grpSp>
    </p:spTree>
    <p:extLst>
      <p:ext uri="{BB962C8B-B14F-4D97-AF65-F5344CB8AC3E}">
        <p14:creationId xmlns:p14="http://schemas.microsoft.com/office/powerpoint/2010/main" val="146046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1" nodeType="clickEffect">
                                  <p:stCondLst>
                                    <p:cond delay="0"/>
                                  </p:stCondLst>
                                  <p:childTnLst>
                                    <p:animEffect transition="out" filter="wipe(right)">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2" fill="hold" grpId="1" nodeType="clickEffect">
                                  <p:stCondLst>
                                    <p:cond delay="0"/>
                                  </p:stCondLst>
                                  <p:childTnLst>
                                    <p:animEffect transition="out" filter="wipe(right)">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2" fill="hold" grpId="1" nodeType="clickEffect">
                                  <p:stCondLst>
                                    <p:cond delay="0"/>
                                  </p:stCondLst>
                                  <p:childTnLst>
                                    <p:animEffect transition="out" filter="wipe(right)">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2" grpId="0" animBg="1"/>
      <p:bldP spid="12"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58FBC-2A1C-499F-ABB9-5777E1718BF7}"/>
              </a:ext>
            </a:extLst>
          </p:cNvPr>
          <p:cNvSpPr>
            <a:spLocks noGrp="1"/>
          </p:cNvSpPr>
          <p:nvPr>
            <p:ph type="title"/>
          </p:nvPr>
        </p:nvSpPr>
        <p:spPr/>
        <p:txBody>
          <a:bodyPr/>
          <a:lstStyle/>
          <a:p>
            <a:r>
              <a:rPr lang="en-GB" dirty="0"/>
              <a:t>Policies and Best Practice</a:t>
            </a:r>
          </a:p>
        </p:txBody>
      </p:sp>
      <p:sp>
        <p:nvSpPr>
          <p:cNvPr id="3" name="Content Placeholder 2">
            <a:extLst>
              <a:ext uri="{FF2B5EF4-FFF2-40B4-BE49-F238E27FC236}">
                <a16:creationId xmlns:a16="http://schemas.microsoft.com/office/drawing/2014/main" id="{84F82A81-2786-478D-9265-3E36EA0C7E99}"/>
              </a:ext>
            </a:extLst>
          </p:cNvPr>
          <p:cNvSpPr>
            <a:spLocks noGrp="1"/>
          </p:cNvSpPr>
          <p:nvPr>
            <p:ph type="body" idx="1"/>
          </p:nvPr>
        </p:nvSpPr>
        <p:spPr>
          <a:xfrm>
            <a:off x="360947" y="4589463"/>
            <a:ext cx="11341769" cy="2103437"/>
          </a:xfrm>
        </p:spPr>
        <p:txBody>
          <a:bodyPr>
            <a:normAutofit/>
          </a:bodyPr>
          <a:lstStyle/>
          <a:p>
            <a:r>
              <a:rPr lang="en-GB" sz="1800" dirty="0"/>
              <a:t>Electrical Safety</a:t>
            </a:r>
          </a:p>
          <a:p>
            <a:r>
              <a:rPr lang="en-GB" sz="1800" dirty="0"/>
              <a:t>Physical/Installation Safety</a:t>
            </a:r>
          </a:p>
          <a:p>
            <a:r>
              <a:rPr lang="en-GB" sz="1800" dirty="0"/>
              <a:t>Fire Safety</a:t>
            </a:r>
          </a:p>
          <a:p>
            <a:r>
              <a:rPr lang="en-GB" sz="1800" dirty="0"/>
              <a:t>Emergency Procedures</a:t>
            </a:r>
          </a:p>
        </p:txBody>
      </p:sp>
    </p:spTree>
    <p:extLst>
      <p:ext uri="{BB962C8B-B14F-4D97-AF65-F5344CB8AC3E}">
        <p14:creationId xmlns:p14="http://schemas.microsoft.com/office/powerpoint/2010/main" val="6905895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AA29B-C761-4950-9D8A-FEC583F169B0}"/>
              </a:ext>
            </a:extLst>
          </p:cNvPr>
          <p:cNvSpPr>
            <a:spLocks noGrp="1"/>
          </p:cNvSpPr>
          <p:nvPr>
            <p:ph type="title"/>
          </p:nvPr>
        </p:nvSpPr>
        <p:spPr/>
        <p:txBody>
          <a:bodyPr/>
          <a:lstStyle/>
          <a:p>
            <a:r>
              <a:rPr lang="en-GB" dirty="0"/>
              <a:t>Electrical Safety</a:t>
            </a:r>
          </a:p>
        </p:txBody>
      </p:sp>
      <p:sp>
        <p:nvSpPr>
          <p:cNvPr id="6" name="Freeform: Shape 5">
            <a:extLst>
              <a:ext uri="{FF2B5EF4-FFF2-40B4-BE49-F238E27FC236}">
                <a16:creationId xmlns:a16="http://schemas.microsoft.com/office/drawing/2014/main" id="{5F730B2F-BB20-45C7-B59E-18AC8AEDF060}"/>
              </a:ext>
            </a:extLst>
          </p:cNvPr>
          <p:cNvSpPr/>
          <p:nvPr/>
        </p:nvSpPr>
        <p:spPr>
          <a:xfrm rot="2562119">
            <a:off x="4751588" y="5294580"/>
            <a:ext cx="747531" cy="36826"/>
          </a:xfrm>
          <a:custGeom>
            <a:avLst/>
            <a:gdLst/>
            <a:ahLst/>
            <a:cxnLst/>
            <a:rect l="0" t="0" r="0" b="0"/>
            <a:pathLst>
              <a:path>
                <a:moveTo>
                  <a:pt x="0" y="18413"/>
                </a:moveTo>
                <a:lnTo>
                  <a:pt x="747531" y="1841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D0240124-8BC2-4F26-8446-5C79C13B1086}"/>
              </a:ext>
            </a:extLst>
          </p:cNvPr>
          <p:cNvSpPr/>
          <p:nvPr/>
        </p:nvSpPr>
        <p:spPr>
          <a:xfrm>
            <a:off x="4850677" y="4275189"/>
            <a:ext cx="831097" cy="36826"/>
          </a:xfrm>
          <a:custGeom>
            <a:avLst/>
            <a:gdLst/>
            <a:ahLst/>
            <a:cxnLst/>
            <a:rect l="0" t="0" r="0" b="0"/>
            <a:pathLst>
              <a:path>
                <a:moveTo>
                  <a:pt x="0" y="18413"/>
                </a:moveTo>
                <a:lnTo>
                  <a:pt x="831097" y="1841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F85795B6-D4A1-4220-9E95-FF3098C98F4E}"/>
              </a:ext>
            </a:extLst>
          </p:cNvPr>
          <p:cNvSpPr/>
          <p:nvPr/>
        </p:nvSpPr>
        <p:spPr>
          <a:xfrm rot="19037881">
            <a:off x="4751588" y="3255799"/>
            <a:ext cx="747531" cy="36826"/>
          </a:xfrm>
          <a:custGeom>
            <a:avLst/>
            <a:gdLst/>
            <a:ahLst/>
            <a:cxnLst/>
            <a:rect l="0" t="0" r="0" b="0"/>
            <a:pathLst>
              <a:path>
                <a:moveTo>
                  <a:pt x="0" y="18413"/>
                </a:moveTo>
                <a:lnTo>
                  <a:pt x="747531" y="1841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Oval 8" descr="Electrician">
            <a:extLst>
              <a:ext uri="{FF2B5EF4-FFF2-40B4-BE49-F238E27FC236}">
                <a16:creationId xmlns:a16="http://schemas.microsoft.com/office/drawing/2014/main" id="{6BB8A4E0-E33C-4F98-BC95-FA8BD008A57D}"/>
              </a:ext>
            </a:extLst>
          </p:cNvPr>
          <p:cNvSpPr/>
          <p:nvPr/>
        </p:nvSpPr>
        <p:spPr>
          <a:xfrm>
            <a:off x="2479395" y="3089548"/>
            <a:ext cx="2371282" cy="2371282"/>
          </a:xfrm>
          <a:prstGeom prst="ellipse">
            <a:avLst/>
          </a:prstGeom>
          <a: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80F8ED0B-1CD0-4F6A-8EED-6367AC84E259}"/>
              </a:ext>
            </a:extLst>
          </p:cNvPr>
          <p:cNvSpPr/>
          <p:nvPr/>
        </p:nvSpPr>
        <p:spPr>
          <a:xfrm>
            <a:off x="5211437" y="1826894"/>
            <a:ext cx="1422769" cy="1422769"/>
          </a:xfrm>
          <a:custGeom>
            <a:avLst/>
            <a:gdLst>
              <a:gd name="connsiteX0" fmla="*/ 0 w 1422769"/>
              <a:gd name="connsiteY0" fmla="*/ 711385 h 1422769"/>
              <a:gd name="connsiteX1" fmla="*/ 711385 w 1422769"/>
              <a:gd name="connsiteY1" fmla="*/ 0 h 1422769"/>
              <a:gd name="connsiteX2" fmla="*/ 1422770 w 1422769"/>
              <a:gd name="connsiteY2" fmla="*/ 711385 h 1422769"/>
              <a:gd name="connsiteX3" fmla="*/ 711385 w 1422769"/>
              <a:gd name="connsiteY3" fmla="*/ 1422770 h 1422769"/>
              <a:gd name="connsiteX4" fmla="*/ 0 w 1422769"/>
              <a:gd name="connsiteY4" fmla="*/ 711385 h 14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769" h="1422769">
                <a:moveTo>
                  <a:pt x="0" y="711385"/>
                </a:moveTo>
                <a:cubicBezTo>
                  <a:pt x="0" y="318498"/>
                  <a:pt x="318498" y="0"/>
                  <a:pt x="711385" y="0"/>
                </a:cubicBezTo>
                <a:cubicBezTo>
                  <a:pt x="1104272" y="0"/>
                  <a:pt x="1422770" y="318498"/>
                  <a:pt x="1422770" y="711385"/>
                </a:cubicBezTo>
                <a:cubicBezTo>
                  <a:pt x="1422770" y="1104272"/>
                  <a:pt x="1104272" y="1422770"/>
                  <a:pt x="711385" y="1422770"/>
                </a:cubicBezTo>
                <a:cubicBezTo>
                  <a:pt x="318498" y="1422770"/>
                  <a:pt x="0" y="1104272"/>
                  <a:pt x="0" y="71138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155" tIns="219155" rIns="219155" bIns="219155" numCol="1" spcCol="1270" anchor="ctr" anchorCtr="0">
            <a:noAutofit/>
          </a:bodyPr>
          <a:lstStyle/>
          <a:p>
            <a:pPr marL="0" lvl="0" indent="0" algn="ctr" defTabSz="755650">
              <a:lnSpc>
                <a:spcPct val="90000"/>
              </a:lnSpc>
              <a:spcBef>
                <a:spcPct val="0"/>
              </a:spcBef>
              <a:spcAft>
                <a:spcPct val="35000"/>
              </a:spcAft>
              <a:buNone/>
            </a:pPr>
            <a:r>
              <a:rPr lang="en-GB" sz="1700" kern="1200"/>
              <a:t>The inherent danger of electricity,</a:t>
            </a:r>
          </a:p>
        </p:txBody>
      </p:sp>
      <p:sp>
        <p:nvSpPr>
          <p:cNvPr id="11" name="Freeform: Shape 10">
            <a:extLst>
              <a:ext uri="{FF2B5EF4-FFF2-40B4-BE49-F238E27FC236}">
                <a16:creationId xmlns:a16="http://schemas.microsoft.com/office/drawing/2014/main" id="{AB35D230-2AD3-403C-9BBC-22890B66E915}"/>
              </a:ext>
            </a:extLst>
          </p:cNvPr>
          <p:cNvSpPr/>
          <p:nvPr/>
        </p:nvSpPr>
        <p:spPr>
          <a:xfrm>
            <a:off x="5681774" y="3582218"/>
            <a:ext cx="1422769" cy="1422769"/>
          </a:xfrm>
          <a:custGeom>
            <a:avLst/>
            <a:gdLst>
              <a:gd name="connsiteX0" fmla="*/ 0 w 1422769"/>
              <a:gd name="connsiteY0" fmla="*/ 711385 h 1422769"/>
              <a:gd name="connsiteX1" fmla="*/ 711385 w 1422769"/>
              <a:gd name="connsiteY1" fmla="*/ 0 h 1422769"/>
              <a:gd name="connsiteX2" fmla="*/ 1422770 w 1422769"/>
              <a:gd name="connsiteY2" fmla="*/ 711385 h 1422769"/>
              <a:gd name="connsiteX3" fmla="*/ 711385 w 1422769"/>
              <a:gd name="connsiteY3" fmla="*/ 1422770 h 1422769"/>
              <a:gd name="connsiteX4" fmla="*/ 0 w 1422769"/>
              <a:gd name="connsiteY4" fmla="*/ 711385 h 14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769" h="1422769">
                <a:moveTo>
                  <a:pt x="0" y="711385"/>
                </a:moveTo>
                <a:cubicBezTo>
                  <a:pt x="0" y="318498"/>
                  <a:pt x="318498" y="0"/>
                  <a:pt x="711385" y="0"/>
                </a:cubicBezTo>
                <a:cubicBezTo>
                  <a:pt x="1104272" y="0"/>
                  <a:pt x="1422770" y="318498"/>
                  <a:pt x="1422770" y="711385"/>
                </a:cubicBezTo>
                <a:cubicBezTo>
                  <a:pt x="1422770" y="1104272"/>
                  <a:pt x="1104272" y="1422770"/>
                  <a:pt x="711385" y="1422770"/>
                </a:cubicBezTo>
                <a:cubicBezTo>
                  <a:pt x="318498" y="1422770"/>
                  <a:pt x="0" y="1104272"/>
                  <a:pt x="0" y="71138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155" tIns="219155" rIns="219155" bIns="219155" numCol="1" spcCol="1270" anchor="ctr" anchorCtr="0">
            <a:noAutofit/>
          </a:bodyPr>
          <a:lstStyle/>
          <a:p>
            <a:pPr marL="0" lvl="0" indent="0" algn="ctr" defTabSz="755650">
              <a:lnSpc>
                <a:spcPct val="90000"/>
              </a:lnSpc>
              <a:spcBef>
                <a:spcPct val="0"/>
              </a:spcBef>
              <a:spcAft>
                <a:spcPct val="35000"/>
              </a:spcAft>
              <a:buNone/>
            </a:pPr>
            <a:r>
              <a:rPr lang="en-GB" sz="1700" kern="1200"/>
              <a:t>Grounding</a:t>
            </a:r>
          </a:p>
        </p:txBody>
      </p:sp>
      <p:sp>
        <p:nvSpPr>
          <p:cNvPr id="12" name="Freeform: Shape 11">
            <a:extLst>
              <a:ext uri="{FF2B5EF4-FFF2-40B4-BE49-F238E27FC236}">
                <a16:creationId xmlns:a16="http://schemas.microsoft.com/office/drawing/2014/main" id="{6DDD10C1-985F-468B-8A82-CEAF16CC2C34}"/>
              </a:ext>
            </a:extLst>
          </p:cNvPr>
          <p:cNvSpPr/>
          <p:nvPr/>
        </p:nvSpPr>
        <p:spPr>
          <a:xfrm>
            <a:off x="5211437" y="5337541"/>
            <a:ext cx="1422769" cy="1422769"/>
          </a:xfrm>
          <a:custGeom>
            <a:avLst/>
            <a:gdLst>
              <a:gd name="connsiteX0" fmla="*/ 0 w 1422769"/>
              <a:gd name="connsiteY0" fmla="*/ 711385 h 1422769"/>
              <a:gd name="connsiteX1" fmla="*/ 711385 w 1422769"/>
              <a:gd name="connsiteY1" fmla="*/ 0 h 1422769"/>
              <a:gd name="connsiteX2" fmla="*/ 1422770 w 1422769"/>
              <a:gd name="connsiteY2" fmla="*/ 711385 h 1422769"/>
              <a:gd name="connsiteX3" fmla="*/ 711385 w 1422769"/>
              <a:gd name="connsiteY3" fmla="*/ 1422770 h 1422769"/>
              <a:gd name="connsiteX4" fmla="*/ 0 w 1422769"/>
              <a:gd name="connsiteY4" fmla="*/ 711385 h 14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769" h="1422769">
                <a:moveTo>
                  <a:pt x="0" y="711385"/>
                </a:moveTo>
                <a:cubicBezTo>
                  <a:pt x="0" y="318498"/>
                  <a:pt x="318498" y="0"/>
                  <a:pt x="711385" y="0"/>
                </a:cubicBezTo>
                <a:cubicBezTo>
                  <a:pt x="1104272" y="0"/>
                  <a:pt x="1422770" y="318498"/>
                  <a:pt x="1422770" y="711385"/>
                </a:cubicBezTo>
                <a:cubicBezTo>
                  <a:pt x="1422770" y="1104272"/>
                  <a:pt x="1104272" y="1422770"/>
                  <a:pt x="711385" y="1422770"/>
                </a:cubicBezTo>
                <a:cubicBezTo>
                  <a:pt x="318498" y="1422770"/>
                  <a:pt x="0" y="1104272"/>
                  <a:pt x="0" y="71138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155" tIns="219155" rIns="219155" bIns="219155" numCol="1" spcCol="1270" anchor="ctr" anchorCtr="0">
            <a:noAutofit/>
          </a:bodyPr>
          <a:lstStyle/>
          <a:p>
            <a:pPr marL="0" lvl="0" indent="0" algn="ctr" defTabSz="755650">
              <a:lnSpc>
                <a:spcPct val="90000"/>
              </a:lnSpc>
              <a:spcBef>
                <a:spcPct val="0"/>
              </a:spcBef>
              <a:spcAft>
                <a:spcPct val="35000"/>
              </a:spcAft>
              <a:buNone/>
            </a:pPr>
            <a:r>
              <a:rPr lang="en-GB" sz="1700" kern="1200"/>
              <a:t>Static</a:t>
            </a:r>
          </a:p>
        </p:txBody>
      </p:sp>
    </p:spTree>
    <p:extLst>
      <p:ext uri="{BB962C8B-B14F-4D97-AF65-F5344CB8AC3E}">
        <p14:creationId xmlns:p14="http://schemas.microsoft.com/office/powerpoint/2010/main" val="169921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B1C29-2092-4150-B875-B99B26FF1A70}"/>
              </a:ext>
            </a:extLst>
          </p:cNvPr>
          <p:cNvSpPr>
            <a:spLocks noGrp="1"/>
          </p:cNvSpPr>
          <p:nvPr>
            <p:ph type="title"/>
          </p:nvPr>
        </p:nvSpPr>
        <p:spPr/>
        <p:txBody>
          <a:bodyPr/>
          <a:lstStyle/>
          <a:p>
            <a:r>
              <a:rPr lang="en-GB" dirty="0"/>
              <a:t>Physical/Installation Safety</a:t>
            </a:r>
          </a:p>
        </p:txBody>
      </p:sp>
      <p:sp>
        <p:nvSpPr>
          <p:cNvPr id="3" name="Content Placeholder 2">
            <a:extLst>
              <a:ext uri="{FF2B5EF4-FFF2-40B4-BE49-F238E27FC236}">
                <a16:creationId xmlns:a16="http://schemas.microsoft.com/office/drawing/2014/main" id="{D26A35EE-FB4D-423C-B8A7-41E0D500EB3B}"/>
              </a:ext>
            </a:extLst>
          </p:cNvPr>
          <p:cNvSpPr>
            <a:spLocks noGrp="1"/>
          </p:cNvSpPr>
          <p:nvPr>
            <p:ph idx="1"/>
          </p:nvPr>
        </p:nvSpPr>
        <p:spPr/>
        <p:txBody>
          <a:bodyPr/>
          <a:lstStyle/>
          <a:p>
            <a:r>
              <a:rPr lang="en-GB" dirty="0"/>
              <a:t>Avoid Trip hazards</a:t>
            </a:r>
          </a:p>
          <a:p>
            <a:r>
              <a:rPr lang="en-GB" dirty="0"/>
              <a:t>Be aware of HOW you lift equipment</a:t>
            </a:r>
          </a:p>
          <a:p>
            <a:r>
              <a:rPr lang="en-GB" dirty="0"/>
              <a:t>Installing equipment in Racks</a:t>
            </a:r>
          </a:p>
          <a:p>
            <a:pPr lvl="1"/>
            <a:r>
              <a:rPr lang="en-GB" dirty="0"/>
              <a:t>Power</a:t>
            </a:r>
          </a:p>
          <a:p>
            <a:pPr lvl="1"/>
            <a:r>
              <a:rPr lang="en-GB" dirty="0"/>
              <a:t>Mounting</a:t>
            </a:r>
          </a:p>
          <a:p>
            <a:pPr lvl="1"/>
            <a:r>
              <a:rPr lang="en-GB" dirty="0"/>
              <a:t>Environment</a:t>
            </a:r>
          </a:p>
        </p:txBody>
      </p:sp>
    </p:spTree>
    <p:extLst>
      <p:ext uri="{BB962C8B-B14F-4D97-AF65-F5344CB8AC3E}">
        <p14:creationId xmlns:p14="http://schemas.microsoft.com/office/powerpoint/2010/main" val="18983002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EAC9-7865-47DA-85B3-5DF5ACC7AB84}"/>
              </a:ext>
            </a:extLst>
          </p:cNvPr>
          <p:cNvSpPr>
            <a:spLocks noGrp="1"/>
          </p:cNvSpPr>
          <p:nvPr>
            <p:ph type="title"/>
          </p:nvPr>
        </p:nvSpPr>
        <p:spPr/>
        <p:txBody>
          <a:bodyPr/>
          <a:lstStyle/>
          <a:p>
            <a:r>
              <a:rPr lang="en-GB" dirty="0"/>
              <a:t>Fire Safety</a:t>
            </a:r>
          </a:p>
        </p:txBody>
      </p:sp>
      <p:graphicFrame>
        <p:nvGraphicFramePr>
          <p:cNvPr id="4" name="Content Placeholder 3">
            <a:extLst>
              <a:ext uri="{FF2B5EF4-FFF2-40B4-BE49-F238E27FC236}">
                <a16:creationId xmlns:a16="http://schemas.microsoft.com/office/drawing/2014/main" id="{CC9EEDE0-1B8F-44D1-AE9B-47089B1028C1}"/>
              </a:ext>
            </a:extLst>
          </p:cNvPr>
          <p:cNvGraphicFramePr>
            <a:graphicFrameLocks noGrp="1"/>
          </p:cNvGraphicFramePr>
          <p:nvPr>
            <p:ph idx="1"/>
            <p:extLst/>
          </p:nvPr>
        </p:nvGraphicFramePr>
        <p:xfrm>
          <a:off x="312821"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Fire Extinguisher">
            <a:extLst>
              <a:ext uri="{FF2B5EF4-FFF2-40B4-BE49-F238E27FC236}">
                <a16:creationId xmlns:a16="http://schemas.microsoft.com/office/drawing/2014/main" id="{4FE18319-FD10-41B4-B4C3-4DCEB5FB612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314080" y="5166360"/>
            <a:ext cx="914400" cy="914400"/>
          </a:xfrm>
          <a:prstGeom prst="rect">
            <a:avLst/>
          </a:prstGeom>
        </p:spPr>
      </p:pic>
      <p:pic>
        <p:nvPicPr>
          <p:cNvPr id="8" name="Graphic 7" descr="Firefighter">
            <a:extLst>
              <a:ext uri="{FF2B5EF4-FFF2-40B4-BE49-F238E27FC236}">
                <a16:creationId xmlns:a16="http://schemas.microsoft.com/office/drawing/2014/main" id="{2EA66216-D50E-41FF-9335-F0A5A11A37F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2314080" y="2514600"/>
            <a:ext cx="914400" cy="914400"/>
          </a:xfrm>
          <a:prstGeom prst="rect">
            <a:avLst/>
          </a:prstGeom>
        </p:spPr>
      </p:pic>
    </p:spTree>
    <p:extLst>
      <p:ext uri="{BB962C8B-B14F-4D97-AF65-F5344CB8AC3E}">
        <p14:creationId xmlns:p14="http://schemas.microsoft.com/office/powerpoint/2010/main" val="24030029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3C4D2-8F5B-4F20-B2C4-53F7A922618D}"/>
              </a:ext>
            </a:extLst>
          </p:cNvPr>
          <p:cNvSpPr>
            <a:spLocks noGrp="1"/>
          </p:cNvSpPr>
          <p:nvPr>
            <p:ph type="title"/>
          </p:nvPr>
        </p:nvSpPr>
        <p:spPr/>
        <p:txBody>
          <a:bodyPr/>
          <a:lstStyle/>
          <a:p>
            <a:r>
              <a:rPr lang="en-GB" dirty="0"/>
              <a:t>Emergency Procedures</a:t>
            </a:r>
          </a:p>
        </p:txBody>
      </p:sp>
      <p:sp>
        <p:nvSpPr>
          <p:cNvPr id="3" name="Content Placeholder 2">
            <a:extLst>
              <a:ext uri="{FF2B5EF4-FFF2-40B4-BE49-F238E27FC236}">
                <a16:creationId xmlns:a16="http://schemas.microsoft.com/office/drawing/2014/main" id="{16B8DAB8-3370-4251-A312-77D82715D02D}"/>
              </a:ext>
            </a:extLst>
          </p:cNvPr>
          <p:cNvSpPr>
            <a:spLocks noGrp="1"/>
          </p:cNvSpPr>
          <p:nvPr>
            <p:ph idx="1"/>
          </p:nvPr>
        </p:nvSpPr>
        <p:spPr/>
        <p:txBody>
          <a:bodyPr>
            <a:normAutofit/>
          </a:bodyPr>
          <a:lstStyle/>
          <a:p>
            <a:r>
              <a:rPr lang="en-GB" sz="3200" dirty="0"/>
              <a:t>Have proper emergency procedures in place before the emergencies happen</a:t>
            </a:r>
          </a:p>
          <a:p>
            <a:r>
              <a:rPr lang="en-GB" sz="3200" dirty="0"/>
              <a:t>Exit signs should be posted strategically so people can quickly exit in a real emergency</a:t>
            </a:r>
          </a:p>
          <a:p>
            <a:r>
              <a:rPr lang="en-GB" sz="3200" dirty="0"/>
              <a:t>Secured spaces, such as server rooms, need some default safety mechanism in case of an emergency</a:t>
            </a:r>
          </a:p>
        </p:txBody>
      </p:sp>
    </p:spTree>
    <p:extLst>
      <p:ext uri="{BB962C8B-B14F-4D97-AF65-F5344CB8AC3E}">
        <p14:creationId xmlns:p14="http://schemas.microsoft.com/office/powerpoint/2010/main" val="36912837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AAF0E39-8064-419D-A171-F9992E0D5471}"/>
              </a:ext>
            </a:extLst>
          </p:cNvPr>
          <p:cNvSpPr/>
          <p:nvPr/>
        </p:nvSpPr>
        <p:spPr>
          <a:xfrm>
            <a:off x="7306047" y="5231632"/>
            <a:ext cx="2700000" cy="100811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Rectangle 27">
            <a:extLst>
              <a:ext uri="{FF2B5EF4-FFF2-40B4-BE49-F238E27FC236}">
                <a16:creationId xmlns:a16="http://schemas.microsoft.com/office/drawing/2014/main" id="{470409DC-80B8-4DCE-BD5E-7C63278BCB50}"/>
              </a:ext>
            </a:extLst>
          </p:cNvPr>
          <p:cNvSpPr/>
          <p:nvPr/>
        </p:nvSpPr>
        <p:spPr>
          <a:xfrm>
            <a:off x="6929666" y="5370784"/>
            <a:ext cx="752762" cy="7527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TextBox 33">
            <a:extLst>
              <a:ext uri="{FF2B5EF4-FFF2-40B4-BE49-F238E27FC236}">
                <a16:creationId xmlns:a16="http://schemas.microsoft.com/office/drawing/2014/main" id="{663F5E53-EB6A-4602-AEA3-5524AA25CAFD}"/>
              </a:ext>
            </a:extLst>
          </p:cNvPr>
          <p:cNvSpPr txBox="1"/>
          <p:nvPr/>
        </p:nvSpPr>
        <p:spPr>
          <a:xfrm>
            <a:off x="8058809" y="5428885"/>
            <a:ext cx="2098288" cy="584775"/>
          </a:xfrm>
          <a:prstGeom prst="rect">
            <a:avLst/>
          </a:prstGeom>
          <a:noFill/>
        </p:spPr>
        <p:txBody>
          <a:bodyPr wrap="square" rtlCol="0" anchor="ctr">
            <a:spAutoFit/>
          </a:bodyPr>
          <a:lstStyle/>
          <a:p>
            <a:r>
              <a:rPr lang="en-US" altLang="ko-KR" sz="1600" b="1" dirty="0">
                <a:solidFill>
                  <a:schemeClr val="tx1">
                    <a:lumMod val="75000"/>
                    <a:lumOff val="25000"/>
                  </a:schemeClr>
                </a:solidFill>
                <a:latin typeface="Arial" pitchFamily="34" charset="0"/>
                <a:cs typeface="Arial" pitchFamily="34" charset="0"/>
              </a:rPr>
              <a:t>N10-007</a:t>
            </a:r>
          </a:p>
          <a:p>
            <a:r>
              <a:rPr lang="en-US" altLang="ko-KR" sz="1600" b="1" dirty="0">
                <a:solidFill>
                  <a:schemeClr val="tx1">
                    <a:lumMod val="75000"/>
                    <a:lumOff val="25000"/>
                  </a:schemeClr>
                </a:solidFill>
                <a:latin typeface="Arial" pitchFamily="34" charset="0"/>
                <a:cs typeface="Arial" pitchFamily="34" charset="0"/>
              </a:rPr>
              <a:t>Module 2</a:t>
            </a:r>
            <a:endParaRPr lang="ko-KR" altLang="en-US" sz="1600" b="1" dirty="0">
              <a:solidFill>
                <a:schemeClr val="tx1">
                  <a:lumMod val="75000"/>
                  <a:lumOff val="25000"/>
                </a:schemeClr>
              </a:solidFill>
              <a:latin typeface="Arial" pitchFamily="34" charset="0"/>
              <a:cs typeface="Arial" pitchFamily="34" charset="0"/>
            </a:endParaRPr>
          </a:p>
        </p:txBody>
      </p:sp>
      <p:sp>
        <p:nvSpPr>
          <p:cNvPr id="37" name="Oval 21">
            <a:extLst>
              <a:ext uri="{FF2B5EF4-FFF2-40B4-BE49-F238E27FC236}">
                <a16:creationId xmlns:a16="http://schemas.microsoft.com/office/drawing/2014/main" id="{05730307-46CA-4C70-AB6B-D7C2EB65A0F8}"/>
              </a:ext>
            </a:extLst>
          </p:cNvPr>
          <p:cNvSpPr>
            <a:spLocks noChangeAspect="1"/>
          </p:cNvSpPr>
          <p:nvPr/>
        </p:nvSpPr>
        <p:spPr>
          <a:xfrm>
            <a:off x="7137675" y="5551995"/>
            <a:ext cx="336743" cy="33955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38" name="TextBox 37">
            <a:extLst>
              <a:ext uri="{FF2B5EF4-FFF2-40B4-BE49-F238E27FC236}">
                <a16:creationId xmlns:a16="http://schemas.microsoft.com/office/drawing/2014/main" id="{B5AEE4AC-9241-4652-A447-14C6C758BF90}"/>
              </a:ext>
            </a:extLst>
          </p:cNvPr>
          <p:cNvSpPr txBox="1"/>
          <p:nvPr/>
        </p:nvSpPr>
        <p:spPr>
          <a:xfrm>
            <a:off x="6756300" y="3429000"/>
            <a:ext cx="4408513" cy="1107996"/>
          </a:xfrm>
          <a:prstGeom prst="rect">
            <a:avLst/>
          </a:prstGeom>
          <a:noFill/>
          <a:ln>
            <a:solidFill>
              <a:schemeClr val="bg2">
                <a:lumMod val="75000"/>
              </a:schemeClr>
            </a:solidFill>
          </a:ln>
        </p:spPr>
        <p:txBody>
          <a:bodyPr wrap="square" lIns="36000" tIns="0" rIns="36000" bIns="0" rtlCol="0" anchor="ctr">
            <a:spAutoFit/>
          </a:bodyPr>
          <a:lstStyle/>
          <a:p>
            <a:r>
              <a:rPr lang="en-GB" altLang="ko-KR" sz="3600" dirty="0"/>
              <a:t>Network Engineer L4</a:t>
            </a:r>
            <a:br>
              <a:rPr lang="en-GB" altLang="ko-KR" sz="3600" dirty="0"/>
            </a:br>
            <a:r>
              <a:rPr lang="en-GB" altLang="ko-KR" sz="3600" dirty="0"/>
              <a:t>COMPTIA NETWORK+</a:t>
            </a:r>
            <a:endParaRPr lang="ko-KR" altLang="en-US" sz="3600" dirty="0"/>
          </a:p>
        </p:txBody>
      </p:sp>
      <p:pic>
        <p:nvPicPr>
          <p:cNvPr id="8" name="Picture Placeholder 7" descr="A circuit board on a table&#10;&#10;Description automatically generated">
            <a:extLst>
              <a:ext uri="{FF2B5EF4-FFF2-40B4-BE49-F238E27FC236}">
                <a16:creationId xmlns:a16="http://schemas.microsoft.com/office/drawing/2014/main" id="{921832FF-290E-46EE-A633-85A99794E6D9}"/>
              </a:ext>
            </a:extLst>
          </p:cNvPr>
          <p:cNvPicPr>
            <a:picLocks noGrp="1" noChangeAspect="1"/>
          </p:cNvPicPr>
          <p:nvPr>
            <p:ph type="pic" idx="16"/>
          </p:nvPr>
        </p:nvPicPr>
        <p:blipFill>
          <a:blip r:embed="rId2" cstate="print">
            <a:extLst>
              <a:ext uri="{28A0092B-C50C-407E-A947-70E740481C1C}">
                <a14:useLocalDpi xmlns:a14="http://schemas.microsoft.com/office/drawing/2010/main" val="0"/>
              </a:ext>
            </a:extLst>
          </a:blip>
          <a:srcRect t="20089" b="20089"/>
          <a:stretch>
            <a:fillRect/>
          </a:stretch>
        </p:blipFill>
        <p:spPr/>
      </p:pic>
    </p:spTree>
    <p:extLst>
      <p:ext uri="{BB962C8B-B14F-4D97-AF65-F5344CB8AC3E}">
        <p14:creationId xmlns:p14="http://schemas.microsoft.com/office/powerpoint/2010/main" val="17666682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49D5-AB71-47E1-A5BA-8B7107295B6B}"/>
              </a:ext>
            </a:extLst>
          </p:cNvPr>
          <p:cNvSpPr>
            <a:spLocks noGrp="1"/>
          </p:cNvSpPr>
          <p:nvPr>
            <p:ph type="title"/>
          </p:nvPr>
        </p:nvSpPr>
        <p:spPr/>
        <p:txBody>
          <a:bodyPr/>
          <a:lstStyle/>
          <a:p>
            <a:r>
              <a:rPr lang="en-GB" dirty="0"/>
              <a:t>Module 2 - IP Addressing</a:t>
            </a:r>
          </a:p>
        </p:txBody>
      </p:sp>
      <p:sp>
        <p:nvSpPr>
          <p:cNvPr id="3" name="Content Placeholder 2">
            <a:extLst>
              <a:ext uri="{FF2B5EF4-FFF2-40B4-BE49-F238E27FC236}">
                <a16:creationId xmlns:a16="http://schemas.microsoft.com/office/drawing/2014/main" id="{B82E7BAF-6F9D-49C7-8DAE-C91674650C62}"/>
              </a:ext>
            </a:extLst>
          </p:cNvPr>
          <p:cNvSpPr>
            <a:spLocks noGrp="1"/>
          </p:cNvSpPr>
          <p:nvPr>
            <p:ph type="body" idx="1"/>
          </p:nvPr>
        </p:nvSpPr>
        <p:spPr/>
        <p:txBody>
          <a:bodyPr>
            <a:normAutofit fontScale="92500" lnSpcReduction="20000"/>
          </a:bodyPr>
          <a:lstStyle/>
          <a:p>
            <a:r>
              <a:rPr lang="en-GB" dirty="0"/>
              <a:t>Internet Protocol</a:t>
            </a:r>
          </a:p>
          <a:p>
            <a:r>
              <a:rPr lang="en-GB" dirty="0"/>
              <a:t>IPv4 Addressing</a:t>
            </a:r>
          </a:p>
          <a:p>
            <a:r>
              <a:rPr lang="en-GB" dirty="0"/>
              <a:t>IPv6 Addressing</a:t>
            </a:r>
          </a:p>
          <a:p>
            <a:r>
              <a:rPr lang="en-GB" dirty="0"/>
              <a:t>DHCP and APIPA</a:t>
            </a:r>
          </a:p>
        </p:txBody>
      </p:sp>
    </p:spTree>
    <p:extLst>
      <p:ext uri="{BB962C8B-B14F-4D97-AF65-F5344CB8AC3E}">
        <p14:creationId xmlns:p14="http://schemas.microsoft.com/office/powerpoint/2010/main" val="40252106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4E72-74D0-4944-8D6D-124BEBF367E7}"/>
              </a:ext>
            </a:extLst>
          </p:cNvPr>
          <p:cNvSpPr>
            <a:spLocks noGrp="1"/>
          </p:cNvSpPr>
          <p:nvPr>
            <p:ph type="title"/>
          </p:nvPr>
        </p:nvSpPr>
        <p:spPr/>
        <p:txBody>
          <a:bodyPr/>
          <a:lstStyle/>
          <a:p>
            <a:r>
              <a:rPr lang="en-GB" dirty="0"/>
              <a:t>Internet Protocol</a:t>
            </a:r>
          </a:p>
        </p:txBody>
      </p:sp>
      <p:sp>
        <p:nvSpPr>
          <p:cNvPr id="3" name="Content Placeholder 2">
            <a:extLst>
              <a:ext uri="{FF2B5EF4-FFF2-40B4-BE49-F238E27FC236}">
                <a16:creationId xmlns:a16="http://schemas.microsoft.com/office/drawing/2014/main" id="{3C10F84A-D664-48AF-8B7B-EB5345E26CCF}"/>
              </a:ext>
            </a:extLst>
          </p:cNvPr>
          <p:cNvSpPr>
            <a:spLocks noGrp="1"/>
          </p:cNvSpPr>
          <p:nvPr>
            <p:ph idx="1"/>
          </p:nvPr>
        </p:nvSpPr>
        <p:spPr/>
        <p:txBody>
          <a:bodyPr/>
          <a:lstStyle/>
          <a:p>
            <a:r>
              <a:rPr lang="en-GB" dirty="0"/>
              <a:t>A set of rules governing the format of data sent over the Internet or other network</a:t>
            </a:r>
          </a:p>
          <a:p>
            <a:r>
              <a:rPr lang="en-GB" dirty="0"/>
              <a:t>The Internet Protocol is the principal communications protocol in the Internet protocol suite for relaying datagrams across network boundaries</a:t>
            </a:r>
          </a:p>
          <a:p>
            <a:r>
              <a:rPr lang="en-GB" dirty="0"/>
              <a:t>Its routing function enables internetworking, and essentially establishes the Internet</a:t>
            </a:r>
          </a:p>
        </p:txBody>
      </p:sp>
    </p:spTree>
    <p:extLst>
      <p:ext uri="{BB962C8B-B14F-4D97-AF65-F5344CB8AC3E}">
        <p14:creationId xmlns:p14="http://schemas.microsoft.com/office/powerpoint/2010/main" val="2651098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F48C-2916-4E0D-B52C-3FDE4D0CF546}"/>
              </a:ext>
            </a:extLst>
          </p:cNvPr>
          <p:cNvSpPr>
            <a:spLocks noGrp="1"/>
          </p:cNvSpPr>
          <p:nvPr>
            <p:ph type="title"/>
          </p:nvPr>
        </p:nvSpPr>
        <p:spPr/>
        <p:txBody>
          <a:bodyPr/>
          <a:lstStyle/>
          <a:p>
            <a:r>
              <a:rPr lang="en-US" dirty="0"/>
              <a:t>Using multimeters </a:t>
            </a:r>
          </a:p>
        </p:txBody>
      </p:sp>
      <p:sp>
        <p:nvSpPr>
          <p:cNvPr id="3" name="Content Placeholder 2">
            <a:extLst>
              <a:ext uri="{FF2B5EF4-FFF2-40B4-BE49-F238E27FC236}">
                <a16:creationId xmlns:a16="http://schemas.microsoft.com/office/drawing/2014/main" id="{4BD2D62B-9136-489A-BFE9-A8941CDFF6D8}"/>
              </a:ext>
            </a:extLst>
          </p:cNvPr>
          <p:cNvSpPr>
            <a:spLocks noGrp="1"/>
          </p:cNvSpPr>
          <p:nvPr>
            <p:ph idx="1"/>
          </p:nvPr>
        </p:nvSpPr>
        <p:spPr/>
        <p:txBody>
          <a:bodyPr>
            <a:normAutofit/>
          </a:bodyPr>
          <a:lstStyle/>
          <a:p>
            <a:r>
              <a:rPr lang="en-US" dirty="0"/>
              <a:t>Multimeters may be analog or digital; either can measure current, voltage, or resistance. </a:t>
            </a:r>
          </a:p>
          <a:p>
            <a:pPr marL="514350" indent="-514350">
              <a:buFont typeface="+mj-lt"/>
              <a:buAutoNum type="arabicPeriod"/>
            </a:pPr>
            <a:r>
              <a:rPr lang="en-US" dirty="0"/>
              <a:t>Make sure the device is properly configured.</a:t>
            </a:r>
          </a:p>
          <a:p>
            <a:pPr marL="514350" indent="-514350">
              <a:buFont typeface="+mj-lt"/>
              <a:buAutoNum type="arabicPeriod"/>
            </a:pPr>
            <a:r>
              <a:rPr lang="en-US" dirty="0"/>
              <a:t>Set the multimeter to the appropriate test type.</a:t>
            </a:r>
          </a:p>
          <a:p>
            <a:pPr marL="514350" indent="-514350">
              <a:buFont typeface="+mj-lt"/>
              <a:buAutoNum type="arabicPeriod"/>
            </a:pPr>
            <a:r>
              <a:rPr lang="en-US" dirty="0"/>
              <a:t>If testing resistance, zero the meter by touching the leads directly together.</a:t>
            </a:r>
          </a:p>
          <a:p>
            <a:pPr marL="514350" indent="-514350">
              <a:buFont typeface="+mj-lt"/>
              <a:buAutoNum type="arabicPeriod"/>
            </a:pPr>
            <a:r>
              <a:rPr lang="en-US" dirty="0"/>
              <a:t>Touch the leads to either side of the circuit you're testing and read the display.</a:t>
            </a:r>
          </a:p>
          <a:p>
            <a:pPr marL="514350" indent="-514350">
              <a:buFont typeface="+mj-lt"/>
              <a:buAutoNum type="arabicPeriod"/>
            </a:pPr>
            <a:endParaRPr lang="en-US" b="0" i="0" dirty="0">
              <a:effectLst/>
            </a:endParaRPr>
          </a:p>
        </p:txBody>
      </p:sp>
      <p:sp>
        <p:nvSpPr>
          <p:cNvPr id="4" name="Footer Placeholder 3">
            <a:extLst>
              <a:ext uri="{FF2B5EF4-FFF2-40B4-BE49-F238E27FC236}">
                <a16:creationId xmlns:a16="http://schemas.microsoft.com/office/drawing/2014/main" id="{97401752-C8B0-415E-9FDE-517A5CB1A0BA}"/>
              </a:ext>
            </a:extLst>
          </p:cNvPr>
          <p:cNvSpPr>
            <a:spLocks noGrp="1"/>
          </p:cNvSpPr>
          <p:nvPr>
            <p:ph type="ftr" sz="quarter" idx="4294967295"/>
          </p:nvPr>
        </p:nvSpPr>
        <p:spPr>
          <a:xfrm>
            <a:off x="6408964" y="6675120"/>
            <a:ext cx="2735036" cy="18288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b="0" kern="1200" cap="none" baseline="0">
                <a:solidFill>
                  <a:schemeClr val="tx1">
                    <a:tint val="75000"/>
                  </a:schemeClr>
                </a:solidFill>
                <a:latin typeface="+mj-lt"/>
                <a:ea typeface="+mn-ea"/>
                <a:cs typeface="+mn-cs"/>
              </a:defRPr>
            </a:lvl1pPr>
            <a:lvl2pPr marL="457200" algn="l" rtl="0" eaLnBrk="0" fontAlgn="base" hangingPunct="0">
              <a:spcBef>
                <a:spcPct val="0"/>
              </a:spcBef>
              <a:spcAft>
                <a:spcPct val="0"/>
              </a:spcAft>
              <a:defRPr sz="2400" b="1" kern="1200">
                <a:solidFill>
                  <a:schemeClr val="tx1"/>
                </a:solidFill>
                <a:latin typeface="Arial" charset="0"/>
                <a:ea typeface="+mn-ea"/>
                <a:cs typeface="+mn-cs"/>
              </a:defRPr>
            </a:lvl2pPr>
            <a:lvl3pPr marL="914400" algn="l" rtl="0" eaLnBrk="0" fontAlgn="base" hangingPunct="0">
              <a:spcBef>
                <a:spcPct val="0"/>
              </a:spcBef>
              <a:spcAft>
                <a:spcPct val="0"/>
              </a:spcAft>
              <a:defRPr sz="2400" b="1" kern="1200">
                <a:solidFill>
                  <a:schemeClr val="tx1"/>
                </a:solidFill>
                <a:latin typeface="Arial" charset="0"/>
                <a:ea typeface="+mn-ea"/>
                <a:cs typeface="+mn-cs"/>
              </a:defRPr>
            </a:lvl3pPr>
            <a:lvl4pPr marL="1371600" algn="l" rtl="0" eaLnBrk="0" fontAlgn="base" hangingPunct="0">
              <a:spcBef>
                <a:spcPct val="0"/>
              </a:spcBef>
              <a:spcAft>
                <a:spcPct val="0"/>
              </a:spcAft>
              <a:defRPr sz="2400" b="1" kern="1200">
                <a:solidFill>
                  <a:schemeClr val="tx1"/>
                </a:solidFill>
                <a:latin typeface="Arial" charset="0"/>
                <a:ea typeface="+mn-ea"/>
                <a:cs typeface="+mn-cs"/>
              </a:defRPr>
            </a:lvl4pPr>
            <a:lvl5pPr marL="1828800" algn="l" rtl="0" eaLnBrk="0" fontAlgn="base" hangingPunct="0">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r>
              <a:rPr lang="en-US"/>
              <a:t>Copyright © 2019 30 Bird Media LLC</a:t>
            </a:r>
            <a:endParaRPr lang="en-US" dirty="0"/>
          </a:p>
        </p:txBody>
      </p:sp>
    </p:spTree>
    <p:extLst>
      <p:ext uri="{BB962C8B-B14F-4D97-AF65-F5344CB8AC3E}">
        <p14:creationId xmlns:p14="http://schemas.microsoft.com/office/powerpoint/2010/main" val="23785070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DEDAE-2574-412A-B110-0F72DB3DE0A0}"/>
              </a:ext>
            </a:extLst>
          </p:cNvPr>
          <p:cNvSpPr>
            <a:spLocks noGrp="1"/>
          </p:cNvSpPr>
          <p:nvPr>
            <p:ph type="title"/>
          </p:nvPr>
        </p:nvSpPr>
        <p:spPr/>
        <p:txBody>
          <a:bodyPr/>
          <a:lstStyle/>
          <a:p>
            <a:r>
              <a:rPr lang="en-GB" dirty="0"/>
              <a:t>IPv4</a:t>
            </a:r>
          </a:p>
        </p:txBody>
      </p:sp>
      <p:sp>
        <p:nvSpPr>
          <p:cNvPr id="3" name="Content Placeholder 2">
            <a:extLst>
              <a:ext uri="{FF2B5EF4-FFF2-40B4-BE49-F238E27FC236}">
                <a16:creationId xmlns:a16="http://schemas.microsoft.com/office/drawing/2014/main" id="{C9C584A5-C118-4402-914D-B02A66FEB784}"/>
              </a:ext>
            </a:extLst>
          </p:cNvPr>
          <p:cNvSpPr>
            <a:spLocks noGrp="1"/>
          </p:cNvSpPr>
          <p:nvPr>
            <p:ph idx="1"/>
          </p:nvPr>
        </p:nvSpPr>
        <p:spPr/>
        <p:txBody>
          <a:bodyPr>
            <a:normAutofit/>
          </a:bodyPr>
          <a:lstStyle/>
          <a:p>
            <a:r>
              <a:rPr lang="en-GB" sz="3600" dirty="0"/>
              <a:t>Is a Network Layer Protocol</a:t>
            </a:r>
          </a:p>
          <a:p>
            <a:r>
              <a:rPr lang="en-GB" sz="3600" dirty="0"/>
              <a:t>Provides logical host and network addressing, and routing</a:t>
            </a:r>
          </a:p>
          <a:p>
            <a:r>
              <a:rPr lang="en-GB" sz="3600" dirty="0"/>
              <a:t>Provides a best effort delivery</a:t>
            </a:r>
          </a:p>
          <a:p>
            <a:r>
              <a:rPr lang="en-GB" sz="3600" dirty="0"/>
              <a:t>Packet might be delivered out of sequence, lost entirely, duplicated, or delayed</a:t>
            </a:r>
          </a:p>
        </p:txBody>
      </p:sp>
    </p:spTree>
    <p:extLst>
      <p:ext uri="{BB962C8B-B14F-4D97-AF65-F5344CB8AC3E}">
        <p14:creationId xmlns:p14="http://schemas.microsoft.com/office/powerpoint/2010/main" val="22049589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CD55E-DB3C-4F99-A3B5-6ECFCDA2F9DF}"/>
              </a:ext>
            </a:extLst>
          </p:cNvPr>
          <p:cNvSpPr>
            <a:spLocks noGrp="1"/>
          </p:cNvSpPr>
          <p:nvPr>
            <p:ph type="title"/>
          </p:nvPr>
        </p:nvSpPr>
        <p:spPr/>
        <p:txBody>
          <a:bodyPr/>
          <a:lstStyle/>
          <a:p>
            <a:r>
              <a:rPr lang="en-GB" dirty="0"/>
              <a:t>IPv4 Address</a:t>
            </a:r>
          </a:p>
        </p:txBody>
      </p:sp>
      <p:sp>
        <p:nvSpPr>
          <p:cNvPr id="3" name="Content Placeholder 2">
            <a:extLst>
              <a:ext uri="{FF2B5EF4-FFF2-40B4-BE49-F238E27FC236}">
                <a16:creationId xmlns:a16="http://schemas.microsoft.com/office/drawing/2014/main" id="{6C571D2B-576B-4928-9C6A-86F12AE342D7}"/>
              </a:ext>
            </a:extLst>
          </p:cNvPr>
          <p:cNvSpPr>
            <a:spLocks noGrp="1"/>
          </p:cNvSpPr>
          <p:nvPr>
            <p:ph idx="1"/>
          </p:nvPr>
        </p:nvSpPr>
        <p:spPr/>
        <p:txBody>
          <a:bodyPr>
            <a:normAutofit/>
          </a:bodyPr>
          <a:lstStyle/>
          <a:p>
            <a:r>
              <a:rPr lang="en-GB" sz="4400" dirty="0"/>
              <a:t>The IP address is a unique identifier for each device on a network</a:t>
            </a:r>
          </a:p>
          <a:p>
            <a:r>
              <a:rPr lang="en-GB" sz="4400" dirty="0"/>
              <a:t>IP provides</a:t>
            </a:r>
          </a:p>
          <a:p>
            <a:pPr lvl="1"/>
            <a:r>
              <a:rPr lang="en-GB" sz="4000" dirty="0"/>
              <a:t>Specification of the exact format of all data</a:t>
            </a:r>
          </a:p>
          <a:p>
            <a:pPr lvl="1"/>
            <a:r>
              <a:rPr lang="en-GB" sz="4000" dirty="0"/>
              <a:t>Performs routing functions</a:t>
            </a:r>
          </a:p>
          <a:p>
            <a:pPr lvl="1"/>
            <a:r>
              <a:rPr lang="en-GB" sz="4000" dirty="0"/>
              <a:t>Includes a set of rules</a:t>
            </a:r>
          </a:p>
        </p:txBody>
      </p:sp>
    </p:spTree>
    <p:extLst>
      <p:ext uri="{BB962C8B-B14F-4D97-AF65-F5344CB8AC3E}">
        <p14:creationId xmlns:p14="http://schemas.microsoft.com/office/powerpoint/2010/main" val="21079244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CD55E-DB3C-4F99-A3B5-6ECFCDA2F9DF}"/>
              </a:ext>
            </a:extLst>
          </p:cNvPr>
          <p:cNvSpPr>
            <a:spLocks noGrp="1"/>
          </p:cNvSpPr>
          <p:nvPr>
            <p:ph type="title"/>
          </p:nvPr>
        </p:nvSpPr>
        <p:spPr/>
        <p:txBody>
          <a:bodyPr/>
          <a:lstStyle/>
          <a:p>
            <a:r>
              <a:rPr lang="en-GB" dirty="0"/>
              <a:t>IPv4 Address</a:t>
            </a:r>
          </a:p>
        </p:txBody>
      </p:sp>
      <p:sp>
        <p:nvSpPr>
          <p:cNvPr id="3" name="Content Placeholder 2">
            <a:extLst>
              <a:ext uri="{FF2B5EF4-FFF2-40B4-BE49-F238E27FC236}">
                <a16:creationId xmlns:a16="http://schemas.microsoft.com/office/drawing/2014/main" id="{6C571D2B-576B-4928-9C6A-86F12AE342D7}"/>
              </a:ext>
            </a:extLst>
          </p:cNvPr>
          <p:cNvSpPr>
            <a:spLocks noGrp="1"/>
          </p:cNvSpPr>
          <p:nvPr>
            <p:ph idx="1"/>
          </p:nvPr>
        </p:nvSpPr>
        <p:spPr/>
        <p:txBody>
          <a:bodyPr>
            <a:normAutofit fontScale="92500"/>
          </a:bodyPr>
          <a:lstStyle/>
          <a:p>
            <a:r>
              <a:rPr lang="en-GB" sz="4400" dirty="0"/>
              <a:t>A 32 bit numeric address divided into 4 parts</a:t>
            </a:r>
          </a:p>
          <a:p>
            <a:r>
              <a:rPr lang="en-GB" sz="4400" dirty="0"/>
              <a:t>Each 8-bit block is known as an octet</a:t>
            </a:r>
          </a:p>
          <a:p>
            <a:r>
              <a:rPr lang="en-GB" sz="4400" dirty="0"/>
              <a:t>Has a denary range of 0 to 255</a:t>
            </a:r>
          </a:p>
          <a:p>
            <a:r>
              <a:rPr lang="en-GB" sz="4400" dirty="0"/>
              <a:t>IPv4 produces 4 billion unique addresses (4 x 10</a:t>
            </a:r>
            <a:r>
              <a:rPr lang="en-GB" sz="4400" baseline="30000" dirty="0"/>
              <a:t>9</a:t>
            </a:r>
            <a:r>
              <a:rPr lang="en-GB" sz="4400" dirty="0"/>
              <a:t>)</a:t>
            </a:r>
          </a:p>
          <a:p>
            <a:r>
              <a:rPr lang="en-GB" sz="4400" dirty="0"/>
              <a:t>Example: 192.168.1.5</a:t>
            </a:r>
            <a:endParaRPr lang="en-GB" sz="4000" dirty="0"/>
          </a:p>
        </p:txBody>
      </p:sp>
    </p:spTree>
    <p:extLst>
      <p:ext uri="{BB962C8B-B14F-4D97-AF65-F5344CB8AC3E}">
        <p14:creationId xmlns:p14="http://schemas.microsoft.com/office/powerpoint/2010/main" val="18828657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D1F8-9045-4399-B71E-77E6F7DCD7AA}"/>
              </a:ext>
            </a:extLst>
          </p:cNvPr>
          <p:cNvSpPr>
            <a:spLocks noGrp="1"/>
          </p:cNvSpPr>
          <p:nvPr>
            <p:ph type="title"/>
          </p:nvPr>
        </p:nvSpPr>
        <p:spPr/>
        <p:txBody>
          <a:bodyPr/>
          <a:lstStyle/>
          <a:p>
            <a:r>
              <a:rPr lang="en-GB" dirty="0"/>
              <a:t>IPv4 Address Conversion</a:t>
            </a:r>
          </a:p>
        </p:txBody>
      </p:sp>
      <p:grpSp>
        <p:nvGrpSpPr>
          <p:cNvPr id="6" name="Group 5">
            <a:extLst>
              <a:ext uri="{FF2B5EF4-FFF2-40B4-BE49-F238E27FC236}">
                <a16:creationId xmlns:a16="http://schemas.microsoft.com/office/drawing/2014/main" id="{B5D7C364-F72C-4C9C-A4DD-5B1272118D00}"/>
              </a:ext>
            </a:extLst>
          </p:cNvPr>
          <p:cNvGrpSpPr/>
          <p:nvPr/>
        </p:nvGrpSpPr>
        <p:grpSpPr>
          <a:xfrm>
            <a:off x="2718390" y="1793358"/>
            <a:ext cx="1488558" cy="616688"/>
            <a:chOff x="1244009" y="1903228"/>
            <a:chExt cx="1488558" cy="616688"/>
          </a:xfrm>
        </p:grpSpPr>
        <p:sp>
          <p:nvSpPr>
            <p:cNvPr id="4" name="Rectangle 3">
              <a:extLst>
                <a:ext uri="{FF2B5EF4-FFF2-40B4-BE49-F238E27FC236}">
                  <a16:creationId xmlns:a16="http://schemas.microsoft.com/office/drawing/2014/main" id="{07154FC3-2EA2-494B-8ACD-D6145C71A501}"/>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B95787B-DFC0-46D5-A2B4-DD1C66B17BC6}"/>
                </a:ext>
              </a:extLst>
            </p:cNvPr>
            <p:cNvSpPr txBox="1"/>
            <p:nvPr/>
          </p:nvSpPr>
          <p:spPr>
            <a:xfrm flipH="1">
              <a:off x="1488557" y="1949962"/>
              <a:ext cx="1169582" cy="523220"/>
            </a:xfrm>
            <a:prstGeom prst="rect">
              <a:avLst/>
            </a:prstGeom>
            <a:noFill/>
          </p:spPr>
          <p:txBody>
            <a:bodyPr wrap="square" rtlCol="0">
              <a:spAutoFit/>
            </a:bodyPr>
            <a:lstStyle/>
            <a:p>
              <a:r>
                <a:rPr lang="en-GB" sz="2800" dirty="0"/>
                <a:t>8 Bits</a:t>
              </a:r>
            </a:p>
          </p:txBody>
        </p:sp>
      </p:grpSp>
      <p:grpSp>
        <p:nvGrpSpPr>
          <p:cNvPr id="7" name="Group 6">
            <a:extLst>
              <a:ext uri="{FF2B5EF4-FFF2-40B4-BE49-F238E27FC236}">
                <a16:creationId xmlns:a16="http://schemas.microsoft.com/office/drawing/2014/main" id="{3FB074F7-3AC1-497F-B450-4DED35294E08}"/>
              </a:ext>
            </a:extLst>
          </p:cNvPr>
          <p:cNvGrpSpPr/>
          <p:nvPr/>
        </p:nvGrpSpPr>
        <p:grpSpPr>
          <a:xfrm>
            <a:off x="4444411" y="1793358"/>
            <a:ext cx="1488558" cy="616688"/>
            <a:chOff x="1244009" y="1903228"/>
            <a:chExt cx="1488558" cy="616688"/>
          </a:xfrm>
        </p:grpSpPr>
        <p:sp>
          <p:nvSpPr>
            <p:cNvPr id="8" name="Rectangle 7">
              <a:extLst>
                <a:ext uri="{FF2B5EF4-FFF2-40B4-BE49-F238E27FC236}">
                  <a16:creationId xmlns:a16="http://schemas.microsoft.com/office/drawing/2014/main" id="{EFC4D952-1770-4FE7-9F14-DC1F92A1B650}"/>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38CC6B0-F19B-420A-9B68-80063CE0FBA9}"/>
                </a:ext>
              </a:extLst>
            </p:cNvPr>
            <p:cNvSpPr txBox="1"/>
            <p:nvPr/>
          </p:nvSpPr>
          <p:spPr>
            <a:xfrm flipH="1">
              <a:off x="1488557" y="1949962"/>
              <a:ext cx="1169582" cy="523220"/>
            </a:xfrm>
            <a:prstGeom prst="rect">
              <a:avLst/>
            </a:prstGeom>
            <a:noFill/>
          </p:spPr>
          <p:txBody>
            <a:bodyPr wrap="square" rtlCol="0">
              <a:spAutoFit/>
            </a:bodyPr>
            <a:lstStyle/>
            <a:p>
              <a:r>
                <a:rPr lang="en-GB" sz="2800" dirty="0"/>
                <a:t>8 Bits</a:t>
              </a:r>
            </a:p>
          </p:txBody>
        </p:sp>
      </p:grpSp>
      <p:grpSp>
        <p:nvGrpSpPr>
          <p:cNvPr id="10" name="Group 9">
            <a:extLst>
              <a:ext uri="{FF2B5EF4-FFF2-40B4-BE49-F238E27FC236}">
                <a16:creationId xmlns:a16="http://schemas.microsoft.com/office/drawing/2014/main" id="{02AC92DE-D850-44AC-BC58-DB0764D8DE10}"/>
              </a:ext>
            </a:extLst>
          </p:cNvPr>
          <p:cNvGrpSpPr/>
          <p:nvPr/>
        </p:nvGrpSpPr>
        <p:grpSpPr>
          <a:xfrm>
            <a:off x="6259033" y="1793358"/>
            <a:ext cx="1488558" cy="616688"/>
            <a:chOff x="1244009" y="1903228"/>
            <a:chExt cx="1488558" cy="616688"/>
          </a:xfrm>
        </p:grpSpPr>
        <p:sp>
          <p:nvSpPr>
            <p:cNvPr id="11" name="Rectangle 10">
              <a:extLst>
                <a:ext uri="{FF2B5EF4-FFF2-40B4-BE49-F238E27FC236}">
                  <a16:creationId xmlns:a16="http://schemas.microsoft.com/office/drawing/2014/main" id="{BADD531C-4CF3-4256-8905-41A87816A46D}"/>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1BB02DF-A53D-41E4-B32F-85E023F8D41F}"/>
                </a:ext>
              </a:extLst>
            </p:cNvPr>
            <p:cNvSpPr txBox="1"/>
            <p:nvPr/>
          </p:nvSpPr>
          <p:spPr>
            <a:xfrm flipH="1">
              <a:off x="1488557" y="1949962"/>
              <a:ext cx="1169582" cy="523220"/>
            </a:xfrm>
            <a:prstGeom prst="rect">
              <a:avLst/>
            </a:prstGeom>
            <a:noFill/>
          </p:spPr>
          <p:txBody>
            <a:bodyPr wrap="square" rtlCol="0">
              <a:spAutoFit/>
            </a:bodyPr>
            <a:lstStyle/>
            <a:p>
              <a:r>
                <a:rPr lang="en-GB" sz="2800" dirty="0"/>
                <a:t>8 Bits</a:t>
              </a:r>
            </a:p>
          </p:txBody>
        </p:sp>
      </p:grpSp>
      <p:grpSp>
        <p:nvGrpSpPr>
          <p:cNvPr id="13" name="Group 12">
            <a:extLst>
              <a:ext uri="{FF2B5EF4-FFF2-40B4-BE49-F238E27FC236}">
                <a16:creationId xmlns:a16="http://schemas.microsoft.com/office/drawing/2014/main" id="{38C9C516-FFAE-4CB2-8B78-8E5F2F77D984}"/>
              </a:ext>
            </a:extLst>
          </p:cNvPr>
          <p:cNvGrpSpPr/>
          <p:nvPr/>
        </p:nvGrpSpPr>
        <p:grpSpPr>
          <a:xfrm>
            <a:off x="8034668" y="1793358"/>
            <a:ext cx="1488558" cy="616688"/>
            <a:chOff x="1244009" y="1903228"/>
            <a:chExt cx="1488558" cy="616688"/>
          </a:xfrm>
        </p:grpSpPr>
        <p:sp>
          <p:nvSpPr>
            <p:cNvPr id="14" name="Rectangle 13">
              <a:extLst>
                <a:ext uri="{FF2B5EF4-FFF2-40B4-BE49-F238E27FC236}">
                  <a16:creationId xmlns:a16="http://schemas.microsoft.com/office/drawing/2014/main" id="{E86D1F05-9D3C-477C-85C4-E2EC10805A6A}"/>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EAED058B-502F-4A5A-827C-1F2795DE91A6}"/>
                </a:ext>
              </a:extLst>
            </p:cNvPr>
            <p:cNvSpPr txBox="1"/>
            <p:nvPr/>
          </p:nvSpPr>
          <p:spPr>
            <a:xfrm flipH="1">
              <a:off x="1488557" y="1949962"/>
              <a:ext cx="1169582" cy="523220"/>
            </a:xfrm>
            <a:prstGeom prst="rect">
              <a:avLst/>
            </a:prstGeom>
            <a:noFill/>
          </p:spPr>
          <p:txBody>
            <a:bodyPr wrap="square" rtlCol="0">
              <a:spAutoFit/>
            </a:bodyPr>
            <a:lstStyle/>
            <a:p>
              <a:r>
                <a:rPr lang="en-GB" sz="2800" dirty="0"/>
                <a:t>8 Bits</a:t>
              </a:r>
            </a:p>
          </p:txBody>
        </p:sp>
      </p:grpSp>
      <p:sp>
        <p:nvSpPr>
          <p:cNvPr id="16" name="TextBox 15">
            <a:extLst>
              <a:ext uri="{FF2B5EF4-FFF2-40B4-BE49-F238E27FC236}">
                <a16:creationId xmlns:a16="http://schemas.microsoft.com/office/drawing/2014/main" id="{C4761827-88C1-40A3-AB3F-8A89FE20AF4A}"/>
              </a:ext>
            </a:extLst>
          </p:cNvPr>
          <p:cNvSpPr txBox="1"/>
          <p:nvPr/>
        </p:nvSpPr>
        <p:spPr>
          <a:xfrm>
            <a:off x="4103084" y="1297172"/>
            <a:ext cx="470000" cy="1446550"/>
          </a:xfrm>
          <a:prstGeom prst="rect">
            <a:avLst/>
          </a:prstGeom>
          <a:noFill/>
        </p:spPr>
        <p:txBody>
          <a:bodyPr wrap="none" rtlCol="0">
            <a:spAutoFit/>
          </a:bodyPr>
          <a:lstStyle/>
          <a:p>
            <a:r>
              <a:rPr lang="en-GB" sz="8800" dirty="0"/>
              <a:t>.</a:t>
            </a:r>
          </a:p>
        </p:txBody>
      </p:sp>
      <p:sp>
        <p:nvSpPr>
          <p:cNvPr id="17" name="TextBox 16">
            <a:extLst>
              <a:ext uri="{FF2B5EF4-FFF2-40B4-BE49-F238E27FC236}">
                <a16:creationId xmlns:a16="http://schemas.microsoft.com/office/drawing/2014/main" id="{19329DEA-DAFD-4022-8278-8D31E2D6A066}"/>
              </a:ext>
            </a:extLst>
          </p:cNvPr>
          <p:cNvSpPr txBox="1"/>
          <p:nvPr/>
        </p:nvSpPr>
        <p:spPr>
          <a:xfrm>
            <a:off x="5868089" y="1297172"/>
            <a:ext cx="470000" cy="1446550"/>
          </a:xfrm>
          <a:prstGeom prst="rect">
            <a:avLst/>
          </a:prstGeom>
          <a:noFill/>
        </p:spPr>
        <p:txBody>
          <a:bodyPr wrap="none" rtlCol="0">
            <a:spAutoFit/>
          </a:bodyPr>
          <a:lstStyle/>
          <a:p>
            <a:r>
              <a:rPr lang="en-GB" sz="8800" dirty="0"/>
              <a:t>.</a:t>
            </a:r>
          </a:p>
        </p:txBody>
      </p:sp>
      <p:sp>
        <p:nvSpPr>
          <p:cNvPr id="18" name="TextBox 17">
            <a:extLst>
              <a:ext uri="{FF2B5EF4-FFF2-40B4-BE49-F238E27FC236}">
                <a16:creationId xmlns:a16="http://schemas.microsoft.com/office/drawing/2014/main" id="{ED533C5E-255B-4CDC-AB27-58AD9782BAF3}"/>
              </a:ext>
            </a:extLst>
          </p:cNvPr>
          <p:cNvSpPr txBox="1"/>
          <p:nvPr/>
        </p:nvSpPr>
        <p:spPr>
          <a:xfrm>
            <a:off x="7633094" y="1297172"/>
            <a:ext cx="470000" cy="1446550"/>
          </a:xfrm>
          <a:prstGeom prst="rect">
            <a:avLst/>
          </a:prstGeom>
          <a:noFill/>
        </p:spPr>
        <p:txBody>
          <a:bodyPr wrap="none" rtlCol="0">
            <a:spAutoFit/>
          </a:bodyPr>
          <a:lstStyle/>
          <a:p>
            <a:r>
              <a:rPr lang="en-GB" sz="8800" dirty="0"/>
              <a:t>.</a:t>
            </a:r>
          </a:p>
        </p:txBody>
      </p:sp>
      <p:sp>
        <p:nvSpPr>
          <p:cNvPr id="19" name="TextBox 18">
            <a:extLst>
              <a:ext uri="{FF2B5EF4-FFF2-40B4-BE49-F238E27FC236}">
                <a16:creationId xmlns:a16="http://schemas.microsoft.com/office/drawing/2014/main" id="{B820F788-7BD8-4EFD-9968-EE1C161A5610}"/>
              </a:ext>
            </a:extLst>
          </p:cNvPr>
          <p:cNvSpPr txBox="1"/>
          <p:nvPr/>
        </p:nvSpPr>
        <p:spPr>
          <a:xfrm>
            <a:off x="2182047" y="2846392"/>
            <a:ext cx="7842083" cy="461665"/>
          </a:xfrm>
          <a:prstGeom prst="rect">
            <a:avLst/>
          </a:prstGeom>
          <a:noFill/>
        </p:spPr>
        <p:txBody>
          <a:bodyPr wrap="none" rtlCol="0">
            <a:spAutoFit/>
          </a:bodyPr>
          <a:lstStyle/>
          <a:p>
            <a:r>
              <a:rPr lang="en-GB" sz="2400" b="1" dirty="0"/>
              <a:t>When all bits are set to the value of 1 we get the sum of 255</a:t>
            </a:r>
          </a:p>
        </p:txBody>
      </p:sp>
      <p:sp>
        <p:nvSpPr>
          <p:cNvPr id="21" name="Rectangle 20">
            <a:extLst>
              <a:ext uri="{FF2B5EF4-FFF2-40B4-BE49-F238E27FC236}">
                <a16:creationId xmlns:a16="http://schemas.microsoft.com/office/drawing/2014/main" id="{17D27828-532E-43EF-9E26-FFED9E336A19}"/>
              </a:ext>
            </a:extLst>
          </p:cNvPr>
          <p:cNvSpPr/>
          <p:nvPr/>
        </p:nvSpPr>
        <p:spPr>
          <a:xfrm>
            <a:off x="2723164"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A11BCFBF-CEC7-405E-BB64-EDB7F9721957}"/>
              </a:ext>
            </a:extLst>
          </p:cNvPr>
          <p:cNvSpPr txBox="1"/>
          <p:nvPr/>
        </p:nvSpPr>
        <p:spPr>
          <a:xfrm flipH="1">
            <a:off x="2730796" y="3924585"/>
            <a:ext cx="1473294" cy="461665"/>
          </a:xfrm>
          <a:prstGeom prst="rect">
            <a:avLst/>
          </a:prstGeom>
          <a:noFill/>
        </p:spPr>
        <p:txBody>
          <a:bodyPr wrap="square" rtlCol="0">
            <a:spAutoFit/>
          </a:bodyPr>
          <a:lstStyle/>
          <a:p>
            <a:r>
              <a:rPr lang="en-GB" sz="2400" dirty="0"/>
              <a:t>11111111</a:t>
            </a:r>
          </a:p>
        </p:txBody>
      </p:sp>
      <p:sp>
        <p:nvSpPr>
          <p:cNvPr id="24" name="Rectangle 23">
            <a:extLst>
              <a:ext uri="{FF2B5EF4-FFF2-40B4-BE49-F238E27FC236}">
                <a16:creationId xmlns:a16="http://schemas.microsoft.com/office/drawing/2014/main" id="{122E495D-62D8-4189-A22E-15689371C085}"/>
              </a:ext>
            </a:extLst>
          </p:cNvPr>
          <p:cNvSpPr/>
          <p:nvPr/>
        </p:nvSpPr>
        <p:spPr>
          <a:xfrm>
            <a:off x="4444411"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D8B765DC-96E7-4ADE-B901-8511206DA0BA}"/>
              </a:ext>
            </a:extLst>
          </p:cNvPr>
          <p:cNvSpPr txBox="1"/>
          <p:nvPr/>
        </p:nvSpPr>
        <p:spPr>
          <a:xfrm flipH="1">
            <a:off x="4530700" y="3924585"/>
            <a:ext cx="1315981" cy="461665"/>
          </a:xfrm>
          <a:prstGeom prst="rect">
            <a:avLst/>
          </a:prstGeom>
          <a:noFill/>
        </p:spPr>
        <p:txBody>
          <a:bodyPr wrap="square" rtlCol="0">
            <a:spAutoFit/>
          </a:bodyPr>
          <a:lstStyle/>
          <a:p>
            <a:r>
              <a:rPr lang="en-GB" sz="2400" dirty="0"/>
              <a:t>1111111</a:t>
            </a:r>
          </a:p>
        </p:txBody>
      </p:sp>
      <p:sp>
        <p:nvSpPr>
          <p:cNvPr id="27" name="Rectangle 26">
            <a:extLst>
              <a:ext uri="{FF2B5EF4-FFF2-40B4-BE49-F238E27FC236}">
                <a16:creationId xmlns:a16="http://schemas.microsoft.com/office/drawing/2014/main" id="{19859AA7-3CAA-4DEF-B0CF-682C0C0FD8C8}"/>
              </a:ext>
            </a:extLst>
          </p:cNvPr>
          <p:cNvSpPr/>
          <p:nvPr/>
        </p:nvSpPr>
        <p:spPr>
          <a:xfrm>
            <a:off x="6259033"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781DC638-AC64-43F6-A00A-B429D4EA7D3E}"/>
              </a:ext>
            </a:extLst>
          </p:cNvPr>
          <p:cNvSpPr txBox="1"/>
          <p:nvPr/>
        </p:nvSpPr>
        <p:spPr>
          <a:xfrm flipH="1">
            <a:off x="6340549" y="3924585"/>
            <a:ext cx="1325526" cy="461665"/>
          </a:xfrm>
          <a:prstGeom prst="rect">
            <a:avLst/>
          </a:prstGeom>
          <a:noFill/>
        </p:spPr>
        <p:txBody>
          <a:bodyPr wrap="square" rtlCol="0">
            <a:spAutoFit/>
          </a:bodyPr>
          <a:lstStyle/>
          <a:p>
            <a:r>
              <a:rPr lang="en-GB" sz="2400" dirty="0"/>
              <a:t>1111111</a:t>
            </a:r>
          </a:p>
        </p:txBody>
      </p:sp>
      <p:sp>
        <p:nvSpPr>
          <p:cNvPr id="30" name="Rectangle 29">
            <a:extLst>
              <a:ext uri="{FF2B5EF4-FFF2-40B4-BE49-F238E27FC236}">
                <a16:creationId xmlns:a16="http://schemas.microsoft.com/office/drawing/2014/main" id="{CF61EAA1-E532-476A-BBE1-097C7CF3236D}"/>
              </a:ext>
            </a:extLst>
          </p:cNvPr>
          <p:cNvSpPr/>
          <p:nvPr/>
        </p:nvSpPr>
        <p:spPr>
          <a:xfrm>
            <a:off x="8034668"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805D78D3-8AAC-4536-8739-5D157CE777CC}"/>
              </a:ext>
            </a:extLst>
          </p:cNvPr>
          <p:cNvSpPr txBox="1"/>
          <p:nvPr/>
        </p:nvSpPr>
        <p:spPr>
          <a:xfrm flipH="1">
            <a:off x="8059476" y="3924585"/>
            <a:ext cx="1438942" cy="461665"/>
          </a:xfrm>
          <a:prstGeom prst="rect">
            <a:avLst/>
          </a:prstGeom>
          <a:noFill/>
        </p:spPr>
        <p:txBody>
          <a:bodyPr wrap="square" rtlCol="0">
            <a:spAutoFit/>
          </a:bodyPr>
          <a:lstStyle/>
          <a:p>
            <a:r>
              <a:rPr lang="en-GB" sz="2400" dirty="0"/>
              <a:t>11111111</a:t>
            </a:r>
          </a:p>
        </p:txBody>
      </p:sp>
      <p:sp>
        <p:nvSpPr>
          <p:cNvPr id="32" name="TextBox 31">
            <a:extLst>
              <a:ext uri="{FF2B5EF4-FFF2-40B4-BE49-F238E27FC236}">
                <a16:creationId xmlns:a16="http://schemas.microsoft.com/office/drawing/2014/main" id="{8C0B85A8-5D36-403B-9F1B-AA0EE69E350F}"/>
              </a:ext>
            </a:extLst>
          </p:cNvPr>
          <p:cNvSpPr txBox="1"/>
          <p:nvPr/>
        </p:nvSpPr>
        <p:spPr>
          <a:xfrm>
            <a:off x="4103084" y="3362329"/>
            <a:ext cx="470000" cy="1446550"/>
          </a:xfrm>
          <a:prstGeom prst="rect">
            <a:avLst/>
          </a:prstGeom>
          <a:noFill/>
        </p:spPr>
        <p:txBody>
          <a:bodyPr wrap="none" rtlCol="0">
            <a:spAutoFit/>
          </a:bodyPr>
          <a:lstStyle/>
          <a:p>
            <a:r>
              <a:rPr lang="en-GB" sz="8800" dirty="0"/>
              <a:t>.</a:t>
            </a:r>
          </a:p>
        </p:txBody>
      </p:sp>
      <p:sp>
        <p:nvSpPr>
          <p:cNvPr id="33" name="TextBox 32">
            <a:extLst>
              <a:ext uri="{FF2B5EF4-FFF2-40B4-BE49-F238E27FC236}">
                <a16:creationId xmlns:a16="http://schemas.microsoft.com/office/drawing/2014/main" id="{C14F771E-420E-40FD-9BF0-9C120D4C32A9}"/>
              </a:ext>
            </a:extLst>
          </p:cNvPr>
          <p:cNvSpPr txBox="1"/>
          <p:nvPr/>
        </p:nvSpPr>
        <p:spPr>
          <a:xfrm>
            <a:off x="5868089" y="3362329"/>
            <a:ext cx="470000" cy="1446550"/>
          </a:xfrm>
          <a:prstGeom prst="rect">
            <a:avLst/>
          </a:prstGeom>
          <a:noFill/>
        </p:spPr>
        <p:txBody>
          <a:bodyPr wrap="none" rtlCol="0">
            <a:spAutoFit/>
          </a:bodyPr>
          <a:lstStyle/>
          <a:p>
            <a:r>
              <a:rPr lang="en-GB" sz="8800" dirty="0"/>
              <a:t>.</a:t>
            </a:r>
          </a:p>
        </p:txBody>
      </p:sp>
      <p:sp>
        <p:nvSpPr>
          <p:cNvPr id="34" name="TextBox 33">
            <a:extLst>
              <a:ext uri="{FF2B5EF4-FFF2-40B4-BE49-F238E27FC236}">
                <a16:creationId xmlns:a16="http://schemas.microsoft.com/office/drawing/2014/main" id="{70605994-56CA-4109-A9C1-EB68D0B156B8}"/>
              </a:ext>
            </a:extLst>
          </p:cNvPr>
          <p:cNvSpPr txBox="1"/>
          <p:nvPr/>
        </p:nvSpPr>
        <p:spPr>
          <a:xfrm>
            <a:off x="7633094" y="3362329"/>
            <a:ext cx="470000" cy="1446550"/>
          </a:xfrm>
          <a:prstGeom prst="rect">
            <a:avLst/>
          </a:prstGeom>
          <a:noFill/>
        </p:spPr>
        <p:txBody>
          <a:bodyPr wrap="none" rtlCol="0">
            <a:spAutoFit/>
          </a:bodyPr>
          <a:lstStyle/>
          <a:p>
            <a:r>
              <a:rPr lang="en-GB" sz="8800" dirty="0"/>
              <a:t>.</a:t>
            </a:r>
          </a:p>
        </p:txBody>
      </p:sp>
      <p:sp>
        <p:nvSpPr>
          <p:cNvPr id="35" name="Rectangle 34">
            <a:extLst>
              <a:ext uri="{FF2B5EF4-FFF2-40B4-BE49-F238E27FC236}">
                <a16:creationId xmlns:a16="http://schemas.microsoft.com/office/drawing/2014/main" id="{9CBA91F0-C622-4A55-A0AB-415434869D75}"/>
              </a:ext>
            </a:extLst>
          </p:cNvPr>
          <p:cNvSpPr/>
          <p:nvPr/>
        </p:nvSpPr>
        <p:spPr>
          <a:xfrm>
            <a:off x="1090058" y="5347895"/>
            <a:ext cx="4745221" cy="484744"/>
          </a:xfrm>
          <a:prstGeom prst="rect">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2</a:t>
            </a:r>
            <a:r>
              <a:rPr lang="en-GB" sz="2400" b="1" baseline="40000" dirty="0">
                <a:solidFill>
                  <a:schemeClr val="tx1"/>
                </a:solidFill>
              </a:rPr>
              <a:t>7</a:t>
            </a:r>
            <a:r>
              <a:rPr lang="en-GB" sz="2400" b="1" dirty="0">
                <a:solidFill>
                  <a:schemeClr val="tx1"/>
                </a:solidFill>
              </a:rPr>
              <a:t> + 2</a:t>
            </a:r>
            <a:r>
              <a:rPr lang="en-GB" sz="2400" b="1" baseline="40000" dirty="0">
                <a:solidFill>
                  <a:schemeClr val="tx1"/>
                </a:solidFill>
              </a:rPr>
              <a:t>6</a:t>
            </a:r>
            <a:r>
              <a:rPr lang="en-GB" sz="2400" b="1" dirty="0">
                <a:solidFill>
                  <a:schemeClr val="tx1"/>
                </a:solidFill>
              </a:rPr>
              <a:t> + 2</a:t>
            </a:r>
            <a:r>
              <a:rPr lang="en-GB" sz="2400" b="1" baseline="40000" dirty="0">
                <a:solidFill>
                  <a:schemeClr val="tx1"/>
                </a:solidFill>
              </a:rPr>
              <a:t>5</a:t>
            </a:r>
            <a:r>
              <a:rPr lang="en-GB" sz="2400" b="1" dirty="0">
                <a:solidFill>
                  <a:schemeClr val="tx1"/>
                </a:solidFill>
              </a:rPr>
              <a:t> + 2</a:t>
            </a:r>
            <a:r>
              <a:rPr lang="en-GB" sz="2400" b="1" baseline="40000" dirty="0">
                <a:solidFill>
                  <a:schemeClr val="tx1"/>
                </a:solidFill>
              </a:rPr>
              <a:t>4</a:t>
            </a:r>
            <a:r>
              <a:rPr lang="en-GB" sz="2400" b="1" dirty="0">
                <a:solidFill>
                  <a:schemeClr val="tx1"/>
                </a:solidFill>
              </a:rPr>
              <a:t> + 2</a:t>
            </a:r>
            <a:r>
              <a:rPr lang="en-GB" sz="2400" b="1" baseline="40000" dirty="0">
                <a:solidFill>
                  <a:schemeClr val="tx1"/>
                </a:solidFill>
              </a:rPr>
              <a:t>3</a:t>
            </a:r>
            <a:r>
              <a:rPr lang="en-GB" sz="2400" b="1" dirty="0">
                <a:solidFill>
                  <a:schemeClr val="tx1"/>
                </a:solidFill>
              </a:rPr>
              <a:t> + 2</a:t>
            </a:r>
            <a:r>
              <a:rPr lang="en-GB" sz="2400" b="1" baseline="40000" dirty="0">
                <a:solidFill>
                  <a:schemeClr val="tx1"/>
                </a:solidFill>
              </a:rPr>
              <a:t>2</a:t>
            </a:r>
            <a:r>
              <a:rPr lang="en-GB" sz="2400" b="1" dirty="0">
                <a:solidFill>
                  <a:schemeClr val="tx1"/>
                </a:solidFill>
              </a:rPr>
              <a:t> + 2</a:t>
            </a:r>
            <a:r>
              <a:rPr lang="en-GB" sz="2400" b="1" baseline="40000" dirty="0">
                <a:solidFill>
                  <a:schemeClr val="tx1"/>
                </a:solidFill>
              </a:rPr>
              <a:t>1</a:t>
            </a:r>
            <a:r>
              <a:rPr lang="en-GB" sz="2400" b="1" dirty="0">
                <a:solidFill>
                  <a:schemeClr val="tx1"/>
                </a:solidFill>
              </a:rPr>
              <a:t> + 2</a:t>
            </a:r>
            <a:r>
              <a:rPr lang="en-GB" sz="2400" b="1" baseline="40000" dirty="0">
                <a:solidFill>
                  <a:schemeClr val="tx1"/>
                </a:solidFill>
              </a:rPr>
              <a:t>0</a:t>
            </a:r>
          </a:p>
        </p:txBody>
      </p:sp>
      <p:sp>
        <p:nvSpPr>
          <p:cNvPr id="36" name="Trapezoid 35">
            <a:extLst>
              <a:ext uri="{FF2B5EF4-FFF2-40B4-BE49-F238E27FC236}">
                <a16:creationId xmlns:a16="http://schemas.microsoft.com/office/drawing/2014/main" id="{732C90EA-1507-4486-87FE-8ADA28F84A56}"/>
              </a:ext>
            </a:extLst>
          </p:cNvPr>
          <p:cNvSpPr/>
          <p:nvPr/>
        </p:nvSpPr>
        <p:spPr>
          <a:xfrm>
            <a:off x="1178168" y="4509076"/>
            <a:ext cx="4569002" cy="754630"/>
          </a:xfrm>
          <a:prstGeom prst="trapezoid">
            <a:avLst>
              <a:gd name="adj" fmla="val 204604"/>
            </a:avLst>
          </a:prstGeom>
          <a:gradFill>
            <a:gsLst>
              <a:gs pos="0">
                <a:schemeClr val="accent6">
                  <a:lumMod val="20000"/>
                  <a:lumOff val="80000"/>
                </a:schemeClr>
              </a:gs>
              <a:gs pos="49000">
                <a:schemeClr val="accent6">
                  <a:lumMod val="40000"/>
                  <a:lumOff val="60000"/>
                </a:schemeClr>
              </a:gs>
              <a:gs pos="100000">
                <a:schemeClr val="accent6">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74EEBA43-8D12-404F-BB6F-8FCBCF4CE65E}"/>
              </a:ext>
            </a:extLst>
          </p:cNvPr>
          <p:cNvSpPr txBox="1"/>
          <p:nvPr/>
        </p:nvSpPr>
        <p:spPr>
          <a:xfrm>
            <a:off x="919863" y="6123543"/>
            <a:ext cx="5043368" cy="523220"/>
          </a:xfrm>
          <a:prstGeom prst="rect">
            <a:avLst/>
          </a:prstGeom>
          <a:noFill/>
        </p:spPr>
        <p:txBody>
          <a:bodyPr wrap="none" rtlCol="0">
            <a:spAutoFit/>
          </a:bodyPr>
          <a:lstStyle/>
          <a:p>
            <a:r>
              <a:rPr lang="en-GB" sz="2800" dirty="0"/>
              <a:t>128 + 64 + 32 + 16 + 8 + 4 + 2 + 1 </a:t>
            </a:r>
          </a:p>
        </p:txBody>
      </p:sp>
      <p:sp>
        <p:nvSpPr>
          <p:cNvPr id="38" name="TextBox 37">
            <a:extLst>
              <a:ext uri="{FF2B5EF4-FFF2-40B4-BE49-F238E27FC236}">
                <a16:creationId xmlns:a16="http://schemas.microsoft.com/office/drawing/2014/main" id="{9374B376-364E-4F6F-9180-2BEBF55A5FA7}"/>
              </a:ext>
            </a:extLst>
          </p:cNvPr>
          <p:cNvSpPr txBox="1"/>
          <p:nvPr/>
        </p:nvSpPr>
        <p:spPr>
          <a:xfrm>
            <a:off x="5932969" y="6123543"/>
            <a:ext cx="364202" cy="523220"/>
          </a:xfrm>
          <a:prstGeom prst="rect">
            <a:avLst/>
          </a:prstGeom>
          <a:noFill/>
        </p:spPr>
        <p:txBody>
          <a:bodyPr wrap="none" rtlCol="0">
            <a:spAutoFit/>
          </a:bodyPr>
          <a:lstStyle/>
          <a:p>
            <a:r>
              <a:rPr lang="en-GB" sz="2800" dirty="0"/>
              <a:t>=</a:t>
            </a:r>
          </a:p>
        </p:txBody>
      </p:sp>
      <p:sp>
        <p:nvSpPr>
          <p:cNvPr id="39" name="TextBox 38">
            <a:extLst>
              <a:ext uri="{FF2B5EF4-FFF2-40B4-BE49-F238E27FC236}">
                <a16:creationId xmlns:a16="http://schemas.microsoft.com/office/drawing/2014/main" id="{B18326BC-5529-451C-9236-24BC2F2F4F53}"/>
              </a:ext>
            </a:extLst>
          </p:cNvPr>
          <p:cNvSpPr txBox="1"/>
          <p:nvPr/>
        </p:nvSpPr>
        <p:spPr>
          <a:xfrm>
            <a:off x="6338089" y="6123543"/>
            <a:ext cx="732893" cy="523220"/>
          </a:xfrm>
          <a:prstGeom prst="rect">
            <a:avLst/>
          </a:prstGeom>
          <a:noFill/>
        </p:spPr>
        <p:txBody>
          <a:bodyPr wrap="none" rtlCol="0">
            <a:spAutoFit/>
          </a:bodyPr>
          <a:lstStyle/>
          <a:p>
            <a:r>
              <a:rPr lang="en-GB" sz="2800" b="1" dirty="0">
                <a:solidFill>
                  <a:srgbClr val="FF0000"/>
                </a:solidFill>
              </a:rPr>
              <a:t>255</a:t>
            </a:r>
          </a:p>
        </p:txBody>
      </p:sp>
    </p:spTree>
    <p:extLst>
      <p:ext uri="{BB962C8B-B14F-4D97-AF65-F5344CB8AC3E}">
        <p14:creationId xmlns:p14="http://schemas.microsoft.com/office/powerpoint/2010/main" val="298986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1000"/>
                                  </p:stCondLst>
                                  <p:childTnLst>
                                    <p:set>
                                      <p:cBhvr>
                                        <p:cTn id="22" dur="1" fill="hold">
                                          <p:stCondLst>
                                            <p:cond delay="0"/>
                                          </p:stCondLst>
                                        </p:cTn>
                                        <p:tgtEl>
                                          <p:spTgt spid="19"/>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grpId="0" nodeType="afterEffect">
                                  <p:stCondLst>
                                    <p:cond delay="1000"/>
                                  </p:stCondLst>
                                  <p:childTnLst>
                                    <p:set>
                                      <p:cBhvr>
                                        <p:cTn id="25" dur="1" fill="hold">
                                          <p:stCondLst>
                                            <p:cond delay="0"/>
                                          </p:stCondLst>
                                        </p:cTn>
                                        <p:tgtEl>
                                          <p:spTgt spid="21"/>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par>
                          <p:cTn id="41" fill="hold">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par>
                          <p:cTn id="53" fill="hold">
                            <p:stCondLst>
                              <p:cond delay="2000"/>
                            </p:stCondLst>
                            <p:childTnLst>
                              <p:par>
                                <p:cTn id="54" presetID="22" presetClass="entr" presetSubtype="1" fill="hold" grpId="0" nodeType="afterEffect">
                                  <p:stCondLst>
                                    <p:cond delay="500"/>
                                  </p:stCondLst>
                                  <p:childTnLst>
                                    <p:set>
                                      <p:cBhvr>
                                        <p:cTn id="55" dur="1" fill="hold">
                                          <p:stCondLst>
                                            <p:cond delay="0"/>
                                          </p:stCondLst>
                                        </p:cTn>
                                        <p:tgtEl>
                                          <p:spTgt spid="36"/>
                                        </p:tgtEl>
                                        <p:attrNameLst>
                                          <p:attrName>style.visibility</p:attrName>
                                        </p:attrNameLst>
                                      </p:cBhvr>
                                      <p:to>
                                        <p:strVal val="visible"/>
                                      </p:to>
                                    </p:set>
                                    <p:animEffect transition="in" filter="wipe(up)">
                                      <p:cBhvr>
                                        <p:cTn id="56" dur="2000"/>
                                        <p:tgtEl>
                                          <p:spTgt spid="36"/>
                                        </p:tgtEl>
                                      </p:cBhvr>
                                    </p:animEffect>
                                  </p:childTnLst>
                                </p:cTn>
                              </p:par>
                            </p:childTnLst>
                          </p:cTn>
                        </p:par>
                        <p:par>
                          <p:cTn id="57" fill="hold">
                            <p:stCondLst>
                              <p:cond delay="4500"/>
                            </p:stCondLst>
                            <p:childTnLst>
                              <p:par>
                                <p:cTn id="58" presetID="22" presetClass="entr" presetSubtype="1"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up)">
                                      <p:cBhvr>
                                        <p:cTn id="60" dur="500"/>
                                        <p:tgtEl>
                                          <p:spTgt spid="35"/>
                                        </p:tgtEl>
                                      </p:cBhvr>
                                    </p:animEffect>
                                  </p:childTnLst>
                                </p:cTn>
                              </p:par>
                            </p:childTnLst>
                          </p:cTn>
                        </p:par>
                        <p:par>
                          <p:cTn id="61" fill="hold">
                            <p:stCondLst>
                              <p:cond delay="5000"/>
                            </p:stCondLst>
                            <p:childTnLst>
                              <p:par>
                                <p:cTn id="62" presetID="1" presetClass="entr" presetSubtype="0" fill="hold" grpId="0" nodeType="after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par>
                          <p:cTn id="64" fill="hold">
                            <p:stCondLst>
                              <p:cond delay="5000"/>
                            </p:stCondLst>
                            <p:childTnLst>
                              <p:par>
                                <p:cTn id="65" presetID="1" presetClass="entr" presetSubtype="0" fill="hold" grpId="0" nodeType="afterEffect">
                                  <p:stCondLst>
                                    <p:cond delay="50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50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1" grpId="0" animBg="1"/>
      <p:bldP spid="22" grpId="0"/>
      <p:bldP spid="24" grpId="0" animBg="1"/>
      <p:bldP spid="25" grpId="0"/>
      <p:bldP spid="27" grpId="0" animBg="1"/>
      <p:bldP spid="28" grpId="0"/>
      <p:bldP spid="30" grpId="0" animBg="1"/>
      <p:bldP spid="31" grpId="0"/>
      <p:bldP spid="32" grpId="0"/>
      <p:bldP spid="33" grpId="0"/>
      <p:bldP spid="34" grpId="0"/>
      <p:bldP spid="35" grpId="0" animBg="1"/>
      <p:bldP spid="36" grpId="0" animBg="1"/>
      <p:bldP spid="37" grpId="0"/>
      <p:bldP spid="38" grpId="0"/>
      <p:bldP spid="3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CFC7E-4121-48D9-893C-F3F72DA529F8}"/>
              </a:ext>
            </a:extLst>
          </p:cNvPr>
          <p:cNvSpPr>
            <a:spLocks noGrp="1"/>
          </p:cNvSpPr>
          <p:nvPr>
            <p:ph type="title"/>
          </p:nvPr>
        </p:nvSpPr>
        <p:spPr/>
        <p:txBody>
          <a:bodyPr/>
          <a:lstStyle/>
          <a:p>
            <a:r>
              <a:rPr lang="en-GB" dirty="0"/>
              <a:t>IPv4 Example</a:t>
            </a:r>
          </a:p>
        </p:txBody>
      </p:sp>
      <p:grpSp>
        <p:nvGrpSpPr>
          <p:cNvPr id="4" name="Group 3">
            <a:extLst>
              <a:ext uri="{FF2B5EF4-FFF2-40B4-BE49-F238E27FC236}">
                <a16:creationId xmlns:a16="http://schemas.microsoft.com/office/drawing/2014/main" id="{B7395ED8-6F56-4197-B13E-A1E02BFA00E3}"/>
              </a:ext>
            </a:extLst>
          </p:cNvPr>
          <p:cNvGrpSpPr/>
          <p:nvPr/>
        </p:nvGrpSpPr>
        <p:grpSpPr>
          <a:xfrm>
            <a:off x="2718390" y="2006718"/>
            <a:ext cx="1488558" cy="616688"/>
            <a:chOff x="1244009" y="1903228"/>
            <a:chExt cx="1488558" cy="616688"/>
          </a:xfrm>
        </p:grpSpPr>
        <p:sp>
          <p:nvSpPr>
            <p:cNvPr id="5" name="Rectangle 4">
              <a:extLst>
                <a:ext uri="{FF2B5EF4-FFF2-40B4-BE49-F238E27FC236}">
                  <a16:creationId xmlns:a16="http://schemas.microsoft.com/office/drawing/2014/main" id="{2C770C2C-ACB9-4FFD-B0FA-B08BEF21C19D}"/>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F97AB91-C0C6-4E37-93D7-C192E18DF0A6}"/>
                </a:ext>
              </a:extLst>
            </p:cNvPr>
            <p:cNvSpPr txBox="1"/>
            <p:nvPr/>
          </p:nvSpPr>
          <p:spPr>
            <a:xfrm flipH="1">
              <a:off x="1488557" y="1949962"/>
              <a:ext cx="1169582" cy="523220"/>
            </a:xfrm>
            <a:prstGeom prst="rect">
              <a:avLst/>
            </a:prstGeom>
            <a:noFill/>
          </p:spPr>
          <p:txBody>
            <a:bodyPr wrap="square" rtlCol="0">
              <a:spAutoFit/>
            </a:bodyPr>
            <a:lstStyle/>
            <a:p>
              <a:r>
                <a:rPr lang="en-GB" sz="2800" dirty="0"/>
                <a:t>192</a:t>
              </a:r>
            </a:p>
          </p:txBody>
        </p:sp>
      </p:grpSp>
      <p:grpSp>
        <p:nvGrpSpPr>
          <p:cNvPr id="7" name="Group 6">
            <a:extLst>
              <a:ext uri="{FF2B5EF4-FFF2-40B4-BE49-F238E27FC236}">
                <a16:creationId xmlns:a16="http://schemas.microsoft.com/office/drawing/2014/main" id="{CA16DE64-E383-4413-89A7-BD0C64D2C78F}"/>
              </a:ext>
            </a:extLst>
          </p:cNvPr>
          <p:cNvGrpSpPr/>
          <p:nvPr/>
        </p:nvGrpSpPr>
        <p:grpSpPr>
          <a:xfrm>
            <a:off x="4444411" y="2006718"/>
            <a:ext cx="1488558" cy="616688"/>
            <a:chOff x="1244009" y="1903228"/>
            <a:chExt cx="1488558" cy="616688"/>
          </a:xfrm>
        </p:grpSpPr>
        <p:sp>
          <p:nvSpPr>
            <p:cNvPr id="8" name="Rectangle 7">
              <a:extLst>
                <a:ext uri="{FF2B5EF4-FFF2-40B4-BE49-F238E27FC236}">
                  <a16:creationId xmlns:a16="http://schemas.microsoft.com/office/drawing/2014/main" id="{3F39FB0D-5D43-47FB-A937-92A95BB8B33A}"/>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E265D0C-5758-49D2-AEE2-F8C5EBC518A9}"/>
                </a:ext>
              </a:extLst>
            </p:cNvPr>
            <p:cNvSpPr txBox="1"/>
            <p:nvPr/>
          </p:nvSpPr>
          <p:spPr>
            <a:xfrm flipH="1">
              <a:off x="1488557" y="1949962"/>
              <a:ext cx="1169582" cy="523220"/>
            </a:xfrm>
            <a:prstGeom prst="rect">
              <a:avLst/>
            </a:prstGeom>
            <a:noFill/>
          </p:spPr>
          <p:txBody>
            <a:bodyPr wrap="square" rtlCol="0">
              <a:spAutoFit/>
            </a:bodyPr>
            <a:lstStyle/>
            <a:p>
              <a:r>
                <a:rPr lang="en-GB" sz="2800" dirty="0"/>
                <a:t>168</a:t>
              </a:r>
            </a:p>
          </p:txBody>
        </p:sp>
      </p:grpSp>
      <p:grpSp>
        <p:nvGrpSpPr>
          <p:cNvPr id="10" name="Group 9">
            <a:extLst>
              <a:ext uri="{FF2B5EF4-FFF2-40B4-BE49-F238E27FC236}">
                <a16:creationId xmlns:a16="http://schemas.microsoft.com/office/drawing/2014/main" id="{07174A9C-EA96-424A-89D1-65BADFBD2A01}"/>
              </a:ext>
            </a:extLst>
          </p:cNvPr>
          <p:cNvGrpSpPr/>
          <p:nvPr/>
        </p:nvGrpSpPr>
        <p:grpSpPr>
          <a:xfrm>
            <a:off x="6259033" y="2006718"/>
            <a:ext cx="1488558" cy="616688"/>
            <a:chOff x="1244009" y="1903228"/>
            <a:chExt cx="1488558" cy="616688"/>
          </a:xfrm>
        </p:grpSpPr>
        <p:sp>
          <p:nvSpPr>
            <p:cNvPr id="11" name="Rectangle 10">
              <a:extLst>
                <a:ext uri="{FF2B5EF4-FFF2-40B4-BE49-F238E27FC236}">
                  <a16:creationId xmlns:a16="http://schemas.microsoft.com/office/drawing/2014/main" id="{6B224AD7-7A1C-4560-B1AF-EAED265E5C86}"/>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4035448-6D36-4C1F-A552-0C1ADC346904}"/>
                </a:ext>
              </a:extLst>
            </p:cNvPr>
            <p:cNvSpPr txBox="1"/>
            <p:nvPr/>
          </p:nvSpPr>
          <p:spPr>
            <a:xfrm flipH="1">
              <a:off x="1717304" y="1943663"/>
              <a:ext cx="842436" cy="523220"/>
            </a:xfrm>
            <a:prstGeom prst="rect">
              <a:avLst/>
            </a:prstGeom>
            <a:noFill/>
          </p:spPr>
          <p:txBody>
            <a:bodyPr wrap="square" rtlCol="0">
              <a:spAutoFit/>
            </a:bodyPr>
            <a:lstStyle/>
            <a:p>
              <a:r>
                <a:rPr lang="en-GB" sz="2800" dirty="0"/>
                <a:t>24</a:t>
              </a:r>
            </a:p>
          </p:txBody>
        </p:sp>
      </p:grpSp>
      <p:grpSp>
        <p:nvGrpSpPr>
          <p:cNvPr id="13" name="Group 12">
            <a:extLst>
              <a:ext uri="{FF2B5EF4-FFF2-40B4-BE49-F238E27FC236}">
                <a16:creationId xmlns:a16="http://schemas.microsoft.com/office/drawing/2014/main" id="{1685CFFF-7856-49AE-8DE5-24D302B57772}"/>
              </a:ext>
            </a:extLst>
          </p:cNvPr>
          <p:cNvGrpSpPr/>
          <p:nvPr/>
        </p:nvGrpSpPr>
        <p:grpSpPr>
          <a:xfrm>
            <a:off x="8034668" y="2006718"/>
            <a:ext cx="1488558" cy="616688"/>
            <a:chOff x="1244009" y="1903228"/>
            <a:chExt cx="1488558" cy="616688"/>
          </a:xfrm>
        </p:grpSpPr>
        <p:sp>
          <p:nvSpPr>
            <p:cNvPr id="14" name="Rectangle 13">
              <a:extLst>
                <a:ext uri="{FF2B5EF4-FFF2-40B4-BE49-F238E27FC236}">
                  <a16:creationId xmlns:a16="http://schemas.microsoft.com/office/drawing/2014/main" id="{09769B88-3140-41F0-8C0B-805B19EF3F56}"/>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F666C07A-22C7-465E-9079-E203E90D90C4}"/>
                </a:ext>
              </a:extLst>
            </p:cNvPr>
            <p:cNvSpPr txBox="1"/>
            <p:nvPr/>
          </p:nvSpPr>
          <p:spPr>
            <a:xfrm flipH="1">
              <a:off x="1651768" y="1943663"/>
              <a:ext cx="590553" cy="523220"/>
            </a:xfrm>
            <a:prstGeom prst="rect">
              <a:avLst/>
            </a:prstGeom>
            <a:noFill/>
          </p:spPr>
          <p:txBody>
            <a:bodyPr wrap="square" rtlCol="0">
              <a:spAutoFit/>
            </a:bodyPr>
            <a:lstStyle/>
            <a:p>
              <a:r>
                <a:rPr lang="en-GB" sz="2800" dirty="0"/>
                <a:t>15</a:t>
              </a:r>
            </a:p>
          </p:txBody>
        </p:sp>
      </p:grpSp>
      <p:sp>
        <p:nvSpPr>
          <p:cNvPr id="16" name="TextBox 15">
            <a:extLst>
              <a:ext uri="{FF2B5EF4-FFF2-40B4-BE49-F238E27FC236}">
                <a16:creationId xmlns:a16="http://schemas.microsoft.com/office/drawing/2014/main" id="{7FC19D88-60A4-4D6C-87C9-CAE7C9D11DB4}"/>
              </a:ext>
            </a:extLst>
          </p:cNvPr>
          <p:cNvSpPr txBox="1"/>
          <p:nvPr/>
        </p:nvSpPr>
        <p:spPr>
          <a:xfrm>
            <a:off x="4103084" y="1510532"/>
            <a:ext cx="470000" cy="1446550"/>
          </a:xfrm>
          <a:prstGeom prst="rect">
            <a:avLst/>
          </a:prstGeom>
          <a:noFill/>
        </p:spPr>
        <p:txBody>
          <a:bodyPr wrap="none" rtlCol="0">
            <a:spAutoFit/>
          </a:bodyPr>
          <a:lstStyle/>
          <a:p>
            <a:r>
              <a:rPr lang="en-GB" sz="8800" dirty="0"/>
              <a:t>.</a:t>
            </a:r>
          </a:p>
        </p:txBody>
      </p:sp>
      <p:sp>
        <p:nvSpPr>
          <p:cNvPr id="17" name="TextBox 16">
            <a:extLst>
              <a:ext uri="{FF2B5EF4-FFF2-40B4-BE49-F238E27FC236}">
                <a16:creationId xmlns:a16="http://schemas.microsoft.com/office/drawing/2014/main" id="{F34B8EC1-BAA7-4F2D-B7A2-A323A84D5A59}"/>
              </a:ext>
            </a:extLst>
          </p:cNvPr>
          <p:cNvSpPr txBox="1"/>
          <p:nvPr/>
        </p:nvSpPr>
        <p:spPr>
          <a:xfrm>
            <a:off x="5868089" y="1510532"/>
            <a:ext cx="470000" cy="1446550"/>
          </a:xfrm>
          <a:prstGeom prst="rect">
            <a:avLst/>
          </a:prstGeom>
          <a:noFill/>
        </p:spPr>
        <p:txBody>
          <a:bodyPr wrap="none" rtlCol="0">
            <a:spAutoFit/>
          </a:bodyPr>
          <a:lstStyle/>
          <a:p>
            <a:r>
              <a:rPr lang="en-GB" sz="8800" dirty="0"/>
              <a:t>.</a:t>
            </a:r>
          </a:p>
        </p:txBody>
      </p:sp>
      <p:sp>
        <p:nvSpPr>
          <p:cNvPr id="18" name="TextBox 17">
            <a:extLst>
              <a:ext uri="{FF2B5EF4-FFF2-40B4-BE49-F238E27FC236}">
                <a16:creationId xmlns:a16="http://schemas.microsoft.com/office/drawing/2014/main" id="{A7434067-56D7-4A8A-9D36-CC76BB6FD761}"/>
              </a:ext>
            </a:extLst>
          </p:cNvPr>
          <p:cNvSpPr txBox="1"/>
          <p:nvPr/>
        </p:nvSpPr>
        <p:spPr>
          <a:xfrm>
            <a:off x="7663574" y="1510532"/>
            <a:ext cx="470000" cy="1446550"/>
          </a:xfrm>
          <a:prstGeom prst="rect">
            <a:avLst/>
          </a:prstGeom>
          <a:noFill/>
        </p:spPr>
        <p:txBody>
          <a:bodyPr wrap="none" rtlCol="0">
            <a:spAutoFit/>
          </a:bodyPr>
          <a:lstStyle/>
          <a:p>
            <a:r>
              <a:rPr lang="en-GB" sz="8800" dirty="0"/>
              <a:t>.</a:t>
            </a:r>
          </a:p>
        </p:txBody>
      </p:sp>
      <p:sp>
        <p:nvSpPr>
          <p:cNvPr id="19" name="Rectangle 18">
            <a:extLst>
              <a:ext uri="{FF2B5EF4-FFF2-40B4-BE49-F238E27FC236}">
                <a16:creationId xmlns:a16="http://schemas.microsoft.com/office/drawing/2014/main" id="{04EE9B3C-2298-469B-9FF8-CD240BFF62C2}"/>
              </a:ext>
            </a:extLst>
          </p:cNvPr>
          <p:cNvSpPr/>
          <p:nvPr/>
        </p:nvSpPr>
        <p:spPr>
          <a:xfrm>
            <a:off x="2723164"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54A0EB6-1C92-4B79-8009-DBCE765033EC}"/>
              </a:ext>
            </a:extLst>
          </p:cNvPr>
          <p:cNvSpPr txBox="1"/>
          <p:nvPr/>
        </p:nvSpPr>
        <p:spPr>
          <a:xfrm flipH="1">
            <a:off x="2730796" y="3924585"/>
            <a:ext cx="1473294" cy="461665"/>
          </a:xfrm>
          <a:prstGeom prst="rect">
            <a:avLst/>
          </a:prstGeom>
          <a:noFill/>
        </p:spPr>
        <p:txBody>
          <a:bodyPr wrap="square" rtlCol="0">
            <a:spAutoFit/>
          </a:bodyPr>
          <a:lstStyle/>
          <a:p>
            <a:r>
              <a:rPr lang="en-GB" sz="2400" dirty="0"/>
              <a:t>11000000</a:t>
            </a:r>
          </a:p>
        </p:txBody>
      </p:sp>
      <p:sp>
        <p:nvSpPr>
          <p:cNvPr id="21" name="Rectangle 20">
            <a:extLst>
              <a:ext uri="{FF2B5EF4-FFF2-40B4-BE49-F238E27FC236}">
                <a16:creationId xmlns:a16="http://schemas.microsoft.com/office/drawing/2014/main" id="{9974BE10-5C4B-4B44-97EE-DF7596A0B24E}"/>
              </a:ext>
            </a:extLst>
          </p:cNvPr>
          <p:cNvSpPr/>
          <p:nvPr/>
        </p:nvSpPr>
        <p:spPr>
          <a:xfrm>
            <a:off x="4444411"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0066B15-487B-42F4-9DA4-4B727CD8FFB4}"/>
              </a:ext>
            </a:extLst>
          </p:cNvPr>
          <p:cNvSpPr txBox="1"/>
          <p:nvPr/>
        </p:nvSpPr>
        <p:spPr>
          <a:xfrm flipH="1">
            <a:off x="4472764" y="3924585"/>
            <a:ext cx="1460203" cy="461665"/>
          </a:xfrm>
          <a:prstGeom prst="rect">
            <a:avLst/>
          </a:prstGeom>
          <a:noFill/>
        </p:spPr>
        <p:txBody>
          <a:bodyPr wrap="square" rtlCol="0">
            <a:spAutoFit/>
          </a:bodyPr>
          <a:lstStyle/>
          <a:p>
            <a:r>
              <a:rPr lang="en-GB" sz="2400" dirty="0"/>
              <a:t>10101000</a:t>
            </a:r>
          </a:p>
        </p:txBody>
      </p:sp>
      <p:sp>
        <p:nvSpPr>
          <p:cNvPr id="23" name="Rectangle 22">
            <a:extLst>
              <a:ext uri="{FF2B5EF4-FFF2-40B4-BE49-F238E27FC236}">
                <a16:creationId xmlns:a16="http://schemas.microsoft.com/office/drawing/2014/main" id="{A1ADF00C-8BF9-451A-B4D1-E8090FC1F3D8}"/>
              </a:ext>
            </a:extLst>
          </p:cNvPr>
          <p:cNvSpPr/>
          <p:nvPr/>
        </p:nvSpPr>
        <p:spPr>
          <a:xfrm>
            <a:off x="6259033"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0ECACC0-E037-44D6-9C99-3EFEB74EE3CA}"/>
              </a:ext>
            </a:extLst>
          </p:cNvPr>
          <p:cNvSpPr txBox="1"/>
          <p:nvPr/>
        </p:nvSpPr>
        <p:spPr>
          <a:xfrm flipH="1">
            <a:off x="6259033" y="3924585"/>
            <a:ext cx="1488558" cy="461665"/>
          </a:xfrm>
          <a:prstGeom prst="rect">
            <a:avLst/>
          </a:prstGeom>
          <a:noFill/>
        </p:spPr>
        <p:txBody>
          <a:bodyPr wrap="square" rtlCol="0">
            <a:spAutoFit/>
          </a:bodyPr>
          <a:lstStyle/>
          <a:p>
            <a:r>
              <a:rPr lang="en-GB" sz="2400" dirty="0"/>
              <a:t>00011000</a:t>
            </a:r>
          </a:p>
        </p:txBody>
      </p:sp>
      <p:sp>
        <p:nvSpPr>
          <p:cNvPr id="25" name="Rectangle 24">
            <a:extLst>
              <a:ext uri="{FF2B5EF4-FFF2-40B4-BE49-F238E27FC236}">
                <a16:creationId xmlns:a16="http://schemas.microsoft.com/office/drawing/2014/main" id="{8A400B09-091E-4B20-9F49-128223053CE0}"/>
              </a:ext>
            </a:extLst>
          </p:cNvPr>
          <p:cNvSpPr/>
          <p:nvPr/>
        </p:nvSpPr>
        <p:spPr>
          <a:xfrm>
            <a:off x="8034668"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30351400-C462-443B-B627-468B05E0E838}"/>
              </a:ext>
            </a:extLst>
          </p:cNvPr>
          <p:cNvSpPr txBox="1"/>
          <p:nvPr/>
        </p:nvSpPr>
        <p:spPr>
          <a:xfrm flipH="1">
            <a:off x="8059476" y="3924585"/>
            <a:ext cx="1438942" cy="461665"/>
          </a:xfrm>
          <a:prstGeom prst="rect">
            <a:avLst/>
          </a:prstGeom>
          <a:noFill/>
        </p:spPr>
        <p:txBody>
          <a:bodyPr wrap="square" rtlCol="0">
            <a:spAutoFit/>
          </a:bodyPr>
          <a:lstStyle/>
          <a:p>
            <a:r>
              <a:rPr lang="en-GB" sz="2400" dirty="0"/>
              <a:t>00001111</a:t>
            </a:r>
          </a:p>
        </p:txBody>
      </p:sp>
      <p:sp>
        <p:nvSpPr>
          <p:cNvPr id="27" name="TextBox 26">
            <a:extLst>
              <a:ext uri="{FF2B5EF4-FFF2-40B4-BE49-F238E27FC236}">
                <a16:creationId xmlns:a16="http://schemas.microsoft.com/office/drawing/2014/main" id="{13C6DE68-B3DA-411A-ADAD-3072B8E1B5FC}"/>
              </a:ext>
            </a:extLst>
          </p:cNvPr>
          <p:cNvSpPr txBox="1"/>
          <p:nvPr/>
        </p:nvSpPr>
        <p:spPr>
          <a:xfrm>
            <a:off x="4103084" y="3362329"/>
            <a:ext cx="470000" cy="1446550"/>
          </a:xfrm>
          <a:prstGeom prst="rect">
            <a:avLst/>
          </a:prstGeom>
          <a:noFill/>
        </p:spPr>
        <p:txBody>
          <a:bodyPr wrap="none" rtlCol="0">
            <a:spAutoFit/>
          </a:bodyPr>
          <a:lstStyle/>
          <a:p>
            <a:r>
              <a:rPr lang="en-GB" sz="8800" dirty="0"/>
              <a:t>.</a:t>
            </a:r>
          </a:p>
        </p:txBody>
      </p:sp>
      <p:sp>
        <p:nvSpPr>
          <p:cNvPr id="28" name="TextBox 27">
            <a:extLst>
              <a:ext uri="{FF2B5EF4-FFF2-40B4-BE49-F238E27FC236}">
                <a16:creationId xmlns:a16="http://schemas.microsoft.com/office/drawing/2014/main" id="{67603EA6-4120-4BD2-8ED2-F0527B80C40B}"/>
              </a:ext>
            </a:extLst>
          </p:cNvPr>
          <p:cNvSpPr txBox="1"/>
          <p:nvPr/>
        </p:nvSpPr>
        <p:spPr>
          <a:xfrm>
            <a:off x="5868089" y="3362329"/>
            <a:ext cx="470000" cy="1446550"/>
          </a:xfrm>
          <a:prstGeom prst="rect">
            <a:avLst/>
          </a:prstGeom>
          <a:noFill/>
        </p:spPr>
        <p:txBody>
          <a:bodyPr wrap="none" rtlCol="0">
            <a:spAutoFit/>
          </a:bodyPr>
          <a:lstStyle/>
          <a:p>
            <a:r>
              <a:rPr lang="en-GB" sz="8800" dirty="0"/>
              <a:t>.</a:t>
            </a:r>
          </a:p>
        </p:txBody>
      </p:sp>
      <p:sp>
        <p:nvSpPr>
          <p:cNvPr id="29" name="TextBox 28">
            <a:extLst>
              <a:ext uri="{FF2B5EF4-FFF2-40B4-BE49-F238E27FC236}">
                <a16:creationId xmlns:a16="http://schemas.microsoft.com/office/drawing/2014/main" id="{3E2365F3-1FC4-4725-A579-6559B08E093A}"/>
              </a:ext>
            </a:extLst>
          </p:cNvPr>
          <p:cNvSpPr txBox="1"/>
          <p:nvPr/>
        </p:nvSpPr>
        <p:spPr>
          <a:xfrm>
            <a:off x="7663574" y="3362329"/>
            <a:ext cx="470000" cy="1446550"/>
          </a:xfrm>
          <a:prstGeom prst="rect">
            <a:avLst/>
          </a:prstGeom>
          <a:noFill/>
        </p:spPr>
        <p:txBody>
          <a:bodyPr wrap="none" rtlCol="0">
            <a:spAutoFit/>
          </a:bodyPr>
          <a:lstStyle/>
          <a:p>
            <a:r>
              <a:rPr lang="en-GB" sz="8800" dirty="0"/>
              <a:t>.</a:t>
            </a:r>
          </a:p>
        </p:txBody>
      </p:sp>
      <p:sp>
        <p:nvSpPr>
          <p:cNvPr id="30" name="Rectangle 29">
            <a:extLst>
              <a:ext uri="{FF2B5EF4-FFF2-40B4-BE49-F238E27FC236}">
                <a16:creationId xmlns:a16="http://schemas.microsoft.com/office/drawing/2014/main" id="{0E402F7C-B13F-4FE3-B100-75E1CE03AC6D}"/>
              </a:ext>
            </a:extLst>
          </p:cNvPr>
          <p:cNvSpPr/>
          <p:nvPr/>
        </p:nvSpPr>
        <p:spPr>
          <a:xfrm>
            <a:off x="1090058" y="5347895"/>
            <a:ext cx="4745221" cy="484744"/>
          </a:xfrm>
          <a:prstGeom prst="rect">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2</a:t>
            </a:r>
            <a:r>
              <a:rPr lang="en-GB" sz="2400" b="1" baseline="40000" dirty="0">
                <a:solidFill>
                  <a:schemeClr val="tx1"/>
                </a:solidFill>
              </a:rPr>
              <a:t>7</a:t>
            </a:r>
            <a:r>
              <a:rPr lang="en-GB" sz="2400" b="1" dirty="0">
                <a:solidFill>
                  <a:schemeClr val="tx1"/>
                </a:solidFill>
              </a:rPr>
              <a:t> + 2</a:t>
            </a:r>
            <a:r>
              <a:rPr lang="en-GB" sz="2400" b="1" baseline="40000" dirty="0">
                <a:solidFill>
                  <a:schemeClr val="tx1"/>
                </a:solidFill>
              </a:rPr>
              <a:t>6</a:t>
            </a:r>
            <a:r>
              <a:rPr lang="en-GB" sz="2400" b="1" dirty="0">
                <a:solidFill>
                  <a:schemeClr val="tx1"/>
                </a:solidFill>
              </a:rPr>
              <a:t> + 0 + 0 + 0 + 0 + 0 + 0</a:t>
            </a:r>
            <a:endParaRPr lang="en-GB" sz="2400" b="1" baseline="40000" dirty="0">
              <a:solidFill>
                <a:schemeClr val="tx1"/>
              </a:solidFill>
            </a:endParaRPr>
          </a:p>
        </p:txBody>
      </p:sp>
      <p:sp>
        <p:nvSpPr>
          <p:cNvPr id="31" name="Trapezoid 30">
            <a:extLst>
              <a:ext uri="{FF2B5EF4-FFF2-40B4-BE49-F238E27FC236}">
                <a16:creationId xmlns:a16="http://schemas.microsoft.com/office/drawing/2014/main" id="{2ED86894-3FB2-4EDB-BB33-A649C759BC26}"/>
              </a:ext>
            </a:extLst>
          </p:cNvPr>
          <p:cNvSpPr/>
          <p:nvPr/>
        </p:nvSpPr>
        <p:spPr>
          <a:xfrm>
            <a:off x="1178168" y="4509076"/>
            <a:ext cx="4569002" cy="754630"/>
          </a:xfrm>
          <a:prstGeom prst="trapezoid">
            <a:avLst>
              <a:gd name="adj" fmla="val 204604"/>
            </a:avLst>
          </a:prstGeom>
          <a:gradFill>
            <a:gsLst>
              <a:gs pos="0">
                <a:schemeClr val="accent6">
                  <a:lumMod val="20000"/>
                  <a:lumOff val="80000"/>
                </a:schemeClr>
              </a:gs>
              <a:gs pos="49000">
                <a:schemeClr val="accent6">
                  <a:lumMod val="40000"/>
                  <a:lumOff val="60000"/>
                </a:schemeClr>
              </a:gs>
              <a:gs pos="100000">
                <a:schemeClr val="accent6">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45E36568-1EBC-4014-AF7F-D57821CA5754}"/>
              </a:ext>
            </a:extLst>
          </p:cNvPr>
          <p:cNvSpPr txBox="1"/>
          <p:nvPr/>
        </p:nvSpPr>
        <p:spPr>
          <a:xfrm>
            <a:off x="1521518" y="6098501"/>
            <a:ext cx="1441420" cy="523220"/>
          </a:xfrm>
          <a:prstGeom prst="rect">
            <a:avLst/>
          </a:prstGeom>
          <a:noFill/>
        </p:spPr>
        <p:txBody>
          <a:bodyPr wrap="none" rtlCol="0">
            <a:spAutoFit/>
          </a:bodyPr>
          <a:lstStyle/>
          <a:p>
            <a:r>
              <a:rPr lang="en-GB" sz="2800" dirty="0"/>
              <a:t>128 + 64</a:t>
            </a:r>
          </a:p>
        </p:txBody>
      </p:sp>
      <p:sp>
        <p:nvSpPr>
          <p:cNvPr id="33" name="TextBox 32">
            <a:extLst>
              <a:ext uri="{FF2B5EF4-FFF2-40B4-BE49-F238E27FC236}">
                <a16:creationId xmlns:a16="http://schemas.microsoft.com/office/drawing/2014/main" id="{ABCEFE23-E67E-48EE-BE9A-F8365C7B5B24}"/>
              </a:ext>
            </a:extLst>
          </p:cNvPr>
          <p:cNvSpPr txBox="1"/>
          <p:nvPr/>
        </p:nvSpPr>
        <p:spPr>
          <a:xfrm>
            <a:off x="2965071" y="6098501"/>
            <a:ext cx="364202" cy="523220"/>
          </a:xfrm>
          <a:prstGeom prst="rect">
            <a:avLst/>
          </a:prstGeom>
          <a:noFill/>
        </p:spPr>
        <p:txBody>
          <a:bodyPr wrap="none" rtlCol="0">
            <a:spAutoFit/>
          </a:bodyPr>
          <a:lstStyle/>
          <a:p>
            <a:r>
              <a:rPr lang="en-GB" sz="2800" dirty="0"/>
              <a:t>=</a:t>
            </a:r>
          </a:p>
        </p:txBody>
      </p:sp>
      <p:sp>
        <p:nvSpPr>
          <p:cNvPr id="34" name="TextBox 33">
            <a:extLst>
              <a:ext uri="{FF2B5EF4-FFF2-40B4-BE49-F238E27FC236}">
                <a16:creationId xmlns:a16="http://schemas.microsoft.com/office/drawing/2014/main" id="{DCD01B28-13BB-444E-9E18-70C255F0F406}"/>
              </a:ext>
            </a:extLst>
          </p:cNvPr>
          <p:cNvSpPr txBox="1"/>
          <p:nvPr/>
        </p:nvSpPr>
        <p:spPr>
          <a:xfrm>
            <a:off x="3370191" y="6098501"/>
            <a:ext cx="732893" cy="523220"/>
          </a:xfrm>
          <a:prstGeom prst="rect">
            <a:avLst/>
          </a:prstGeom>
          <a:noFill/>
        </p:spPr>
        <p:txBody>
          <a:bodyPr wrap="none" rtlCol="0">
            <a:spAutoFit/>
          </a:bodyPr>
          <a:lstStyle/>
          <a:p>
            <a:r>
              <a:rPr lang="en-GB" sz="2800" b="1" dirty="0">
                <a:solidFill>
                  <a:srgbClr val="FF0000"/>
                </a:solidFill>
              </a:rPr>
              <a:t>192</a:t>
            </a:r>
          </a:p>
        </p:txBody>
      </p:sp>
    </p:spTree>
    <p:extLst>
      <p:ext uri="{BB962C8B-B14F-4D97-AF65-F5344CB8AC3E}">
        <p14:creationId xmlns:p14="http://schemas.microsoft.com/office/powerpoint/2010/main" val="340756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100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1000"/>
                            </p:stCondLst>
                            <p:childTnLst>
                              <p:par>
                                <p:cTn id="50" presetID="22" presetClass="entr" presetSubtype="1" fill="hold" grpId="0" nodeType="afterEffect">
                                  <p:stCondLst>
                                    <p:cond delay="500"/>
                                  </p:stCondLst>
                                  <p:childTnLst>
                                    <p:set>
                                      <p:cBhvr>
                                        <p:cTn id="51" dur="1" fill="hold">
                                          <p:stCondLst>
                                            <p:cond delay="0"/>
                                          </p:stCondLst>
                                        </p:cTn>
                                        <p:tgtEl>
                                          <p:spTgt spid="31"/>
                                        </p:tgtEl>
                                        <p:attrNameLst>
                                          <p:attrName>style.visibility</p:attrName>
                                        </p:attrNameLst>
                                      </p:cBhvr>
                                      <p:to>
                                        <p:strVal val="visible"/>
                                      </p:to>
                                    </p:set>
                                    <p:animEffect transition="in" filter="wipe(up)">
                                      <p:cBhvr>
                                        <p:cTn id="52" dur="2000"/>
                                        <p:tgtEl>
                                          <p:spTgt spid="31"/>
                                        </p:tgtEl>
                                      </p:cBhvr>
                                    </p:animEffect>
                                  </p:childTnLst>
                                </p:cTn>
                              </p:par>
                            </p:childTnLst>
                          </p:cTn>
                        </p:par>
                        <p:par>
                          <p:cTn id="53" fill="hold">
                            <p:stCondLst>
                              <p:cond delay="3500"/>
                            </p:stCondLst>
                            <p:childTnLst>
                              <p:par>
                                <p:cTn id="54" presetID="22" presetClass="entr" presetSubtype="1"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up)">
                                      <p:cBhvr>
                                        <p:cTn id="56" dur="500"/>
                                        <p:tgtEl>
                                          <p:spTgt spid="30"/>
                                        </p:tgtEl>
                                      </p:cBhvr>
                                    </p:animEffect>
                                  </p:childTnLst>
                                </p:cTn>
                              </p:par>
                            </p:childTnLst>
                          </p:cTn>
                        </p:par>
                        <p:par>
                          <p:cTn id="57" fill="hold">
                            <p:stCondLst>
                              <p:cond delay="4000"/>
                            </p:stCondLst>
                            <p:childTnLst>
                              <p:par>
                                <p:cTn id="58" presetID="1"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childTnLst>
                          </p:cTn>
                        </p:par>
                        <p:par>
                          <p:cTn id="60" fill="hold">
                            <p:stCondLst>
                              <p:cond delay="4000"/>
                            </p:stCondLst>
                            <p:childTnLst>
                              <p:par>
                                <p:cTn id="61" presetID="1" presetClass="entr" presetSubtype="0" fill="hold" grpId="0" nodeType="afterEffect">
                                  <p:stCondLst>
                                    <p:cond delay="50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50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20" grpId="0"/>
      <p:bldP spid="21" grpId="0" animBg="1"/>
      <p:bldP spid="22" grpId="0"/>
      <p:bldP spid="23" grpId="0" animBg="1"/>
      <p:bldP spid="24" grpId="0"/>
      <p:bldP spid="25" grpId="0" animBg="1"/>
      <p:bldP spid="26" grpId="0"/>
      <p:bldP spid="27" grpId="0"/>
      <p:bldP spid="28" grpId="0"/>
      <p:bldP spid="29" grpId="0"/>
      <p:bldP spid="30" grpId="0" animBg="1"/>
      <p:bldP spid="31" grpId="0" animBg="1"/>
      <p:bldP spid="32" grpId="0"/>
      <p:bldP spid="33" grpId="0"/>
      <p:bldP spid="3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CFC7E-4121-48D9-893C-F3F72DA529F8}"/>
              </a:ext>
            </a:extLst>
          </p:cNvPr>
          <p:cNvSpPr>
            <a:spLocks noGrp="1"/>
          </p:cNvSpPr>
          <p:nvPr>
            <p:ph type="title"/>
          </p:nvPr>
        </p:nvSpPr>
        <p:spPr/>
        <p:txBody>
          <a:bodyPr/>
          <a:lstStyle/>
          <a:p>
            <a:r>
              <a:rPr lang="en-GB" dirty="0"/>
              <a:t>IPv4 Example</a:t>
            </a:r>
          </a:p>
        </p:txBody>
      </p:sp>
      <p:grpSp>
        <p:nvGrpSpPr>
          <p:cNvPr id="4" name="Group 3">
            <a:extLst>
              <a:ext uri="{FF2B5EF4-FFF2-40B4-BE49-F238E27FC236}">
                <a16:creationId xmlns:a16="http://schemas.microsoft.com/office/drawing/2014/main" id="{B7395ED8-6F56-4197-B13E-A1E02BFA00E3}"/>
              </a:ext>
            </a:extLst>
          </p:cNvPr>
          <p:cNvGrpSpPr/>
          <p:nvPr/>
        </p:nvGrpSpPr>
        <p:grpSpPr>
          <a:xfrm>
            <a:off x="2718390" y="2006718"/>
            <a:ext cx="1488558" cy="616688"/>
            <a:chOff x="1244009" y="1903228"/>
            <a:chExt cx="1488558" cy="616688"/>
          </a:xfrm>
        </p:grpSpPr>
        <p:sp>
          <p:nvSpPr>
            <p:cNvPr id="5" name="Rectangle 4">
              <a:extLst>
                <a:ext uri="{FF2B5EF4-FFF2-40B4-BE49-F238E27FC236}">
                  <a16:creationId xmlns:a16="http://schemas.microsoft.com/office/drawing/2014/main" id="{2C770C2C-ACB9-4FFD-B0FA-B08BEF21C19D}"/>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F97AB91-C0C6-4E37-93D7-C192E18DF0A6}"/>
                </a:ext>
              </a:extLst>
            </p:cNvPr>
            <p:cNvSpPr txBox="1"/>
            <p:nvPr/>
          </p:nvSpPr>
          <p:spPr>
            <a:xfrm flipH="1">
              <a:off x="1488557" y="1949962"/>
              <a:ext cx="1169582" cy="523220"/>
            </a:xfrm>
            <a:prstGeom prst="rect">
              <a:avLst/>
            </a:prstGeom>
            <a:noFill/>
          </p:spPr>
          <p:txBody>
            <a:bodyPr wrap="square" rtlCol="0">
              <a:spAutoFit/>
            </a:bodyPr>
            <a:lstStyle/>
            <a:p>
              <a:r>
                <a:rPr lang="en-GB" sz="2800" dirty="0"/>
                <a:t>192</a:t>
              </a:r>
            </a:p>
          </p:txBody>
        </p:sp>
      </p:grpSp>
      <p:grpSp>
        <p:nvGrpSpPr>
          <p:cNvPr id="7" name="Group 6">
            <a:extLst>
              <a:ext uri="{FF2B5EF4-FFF2-40B4-BE49-F238E27FC236}">
                <a16:creationId xmlns:a16="http://schemas.microsoft.com/office/drawing/2014/main" id="{CA16DE64-E383-4413-89A7-BD0C64D2C78F}"/>
              </a:ext>
            </a:extLst>
          </p:cNvPr>
          <p:cNvGrpSpPr/>
          <p:nvPr/>
        </p:nvGrpSpPr>
        <p:grpSpPr>
          <a:xfrm>
            <a:off x="4444411" y="2006718"/>
            <a:ext cx="1488558" cy="616688"/>
            <a:chOff x="1244009" y="1903228"/>
            <a:chExt cx="1488558" cy="616688"/>
          </a:xfrm>
        </p:grpSpPr>
        <p:sp>
          <p:nvSpPr>
            <p:cNvPr id="8" name="Rectangle 7">
              <a:extLst>
                <a:ext uri="{FF2B5EF4-FFF2-40B4-BE49-F238E27FC236}">
                  <a16:creationId xmlns:a16="http://schemas.microsoft.com/office/drawing/2014/main" id="{3F39FB0D-5D43-47FB-A937-92A95BB8B33A}"/>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E265D0C-5758-49D2-AEE2-F8C5EBC518A9}"/>
                </a:ext>
              </a:extLst>
            </p:cNvPr>
            <p:cNvSpPr txBox="1"/>
            <p:nvPr/>
          </p:nvSpPr>
          <p:spPr>
            <a:xfrm flipH="1">
              <a:off x="1488557" y="1949962"/>
              <a:ext cx="1169582" cy="523220"/>
            </a:xfrm>
            <a:prstGeom prst="rect">
              <a:avLst/>
            </a:prstGeom>
            <a:noFill/>
          </p:spPr>
          <p:txBody>
            <a:bodyPr wrap="square" rtlCol="0">
              <a:spAutoFit/>
            </a:bodyPr>
            <a:lstStyle/>
            <a:p>
              <a:r>
                <a:rPr lang="en-GB" sz="2800" dirty="0"/>
                <a:t>168</a:t>
              </a:r>
            </a:p>
          </p:txBody>
        </p:sp>
      </p:grpSp>
      <p:grpSp>
        <p:nvGrpSpPr>
          <p:cNvPr id="10" name="Group 9">
            <a:extLst>
              <a:ext uri="{FF2B5EF4-FFF2-40B4-BE49-F238E27FC236}">
                <a16:creationId xmlns:a16="http://schemas.microsoft.com/office/drawing/2014/main" id="{07174A9C-EA96-424A-89D1-65BADFBD2A01}"/>
              </a:ext>
            </a:extLst>
          </p:cNvPr>
          <p:cNvGrpSpPr/>
          <p:nvPr/>
        </p:nvGrpSpPr>
        <p:grpSpPr>
          <a:xfrm>
            <a:off x="6259033" y="2006718"/>
            <a:ext cx="1488558" cy="616688"/>
            <a:chOff x="1244009" y="1903228"/>
            <a:chExt cx="1488558" cy="616688"/>
          </a:xfrm>
        </p:grpSpPr>
        <p:sp>
          <p:nvSpPr>
            <p:cNvPr id="11" name="Rectangle 10">
              <a:extLst>
                <a:ext uri="{FF2B5EF4-FFF2-40B4-BE49-F238E27FC236}">
                  <a16:creationId xmlns:a16="http://schemas.microsoft.com/office/drawing/2014/main" id="{6B224AD7-7A1C-4560-B1AF-EAED265E5C86}"/>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4035448-6D36-4C1F-A552-0C1ADC346904}"/>
                </a:ext>
              </a:extLst>
            </p:cNvPr>
            <p:cNvSpPr txBox="1"/>
            <p:nvPr/>
          </p:nvSpPr>
          <p:spPr>
            <a:xfrm flipH="1">
              <a:off x="1717304" y="1943663"/>
              <a:ext cx="842436" cy="523220"/>
            </a:xfrm>
            <a:prstGeom prst="rect">
              <a:avLst/>
            </a:prstGeom>
            <a:noFill/>
          </p:spPr>
          <p:txBody>
            <a:bodyPr wrap="square" rtlCol="0">
              <a:spAutoFit/>
            </a:bodyPr>
            <a:lstStyle/>
            <a:p>
              <a:r>
                <a:rPr lang="en-GB" sz="2800" dirty="0"/>
                <a:t>24</a:t>
              </a:r>
            </a:p>
          </p:txBody>
        </p:sp>
      </p:grpSp>
      <p:grpSp>
        <p:nvGrpSpPr>
          <p:cNvPr id="13" name="Group 12">
            <a:extLst>
              <a:ext uri="{FF2B5EF4-FFF2-40B4-BE49-F238E27FC236}">
                <a16:creationId xmlns:a16="http://schemas.microsoft.com/office/drawing/2014/main" id="{1685CFFF-7856-49AE-8DE5-24D302B57772}"/>
              </a:ext>
            </a:extLst>
          </p:cNvPr>
          <p:cNvGrpSpPr/>
          <p:nvPr/>
        </p:nvGrpSpPr>
        <p:grpSpPr>
          <a:xfrm>
            <a:off x="8034668" y="2006718"/>
            <a:ext cx="1488558" cy="616688"/>
            <a:chOff x="1244009" y="1903228"/>
            <a:chExt cx="1488558" cy="616688"/>
          </a:xfrm>
        </p:grpSpPr>
        <p:sp>
          <p:nvSpPr>
            <p:cNvPr id="14" name="Rectangle 13">
              <a:extLst>
                <a:ext uri="{FF2B5EF4-FFF2-40B4-BE49-F238E27FC236}">
                  <a16:creationId xmlns:a16="http://schemas.microsoft.com/office/drawing/2014/main" id="{09769B88-3140-41F0-8C0B-805B19EF3F56}"/>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F666C07A-22C7-465E-9079-E203E90D90C4}"/>
                </a:ext>
              </a:extLst>
            </p:cNvPr>
            <p:cNvSpPr txBox="1"/>
            <p:nvPr/>
          </p:nvSpPr>
          <p:spPr>
            <a:xfrm flipH="1">
              <a:off x="1651768" y="1943663"/>
              <a:ext cx="590553" cy="523220"/>
            </a:xfrm>
            <a:prstGeom prst="rect">
              <a:avLst/>
            </a:prstGeom>
            <a:noFill/>
          </p:spPr>
          <p:txBody>
            <a:bodyPr wrap="square" rtlCol="0">
              <a:spAutoFit/>
            </a:bodyPr>
            <a:lstStyle/>
            <a:p>
              <a:r>
                <a:rPr lang="en-GB" sz="2800" dirty="0"/>
                <a:t>15</a:t>
              </a:r>
            </a:p>
          </p:txBody>
        </p:sp>
      </p:grpSp>
      <p:sp>
        <p:nvSpPr>
          <p:cNvPr id="16" name="TextBox 15">
            <a:extLst>
              <a:ext uri="{FF2B5EF4-FFF2-40B4-BE49-F238E27FC236}">
                <a16:creationId xmlns:a16="http://schemas.microsoft.com/office/drawing/2014/main" id="{7FC19D88-60A4-4D6C-87C9-CAE7C9D11DB4}"/>
              </a:ext>
            </a:extLst>
          </p:cNvPr>
          <p:cNvSpPr txBox="1"/>
          <p:nvPr/>
        </p:nvSpPr>
        <p:spPr>
          <a:xfrm>
            <a:off x="4103084" y="1510532"/>
            <a:ext cx="470000" cy="1446550"/>
          </a:xfrm>
          <a:prstGeom prst="rect">
            <a:avLst/>
          </a:prstGeom>
          <a:noFill/>
        </p:spPr>
        <p:txBody>
          <a:bodyPr wrap="none" rtlCol="0">
            <a:spAutoFit/>
          </a:bodyPr>
          <a:lstStyle/>
          <a:p>
            <a:r>
              <a:rPr lang="en-GB" sz="8800" dirty="0"/>
              <a:t>.</a:t>
            </a:r>
          </a:p>
        </p:txBody>
      </p:sp>
      <p:sp>
        <p:nvSpPr>
          <p:cNvPr id="17" name="TextBox 16">
            <a:extLst>
              <a:ext uri="{FF2B5EF4-FFF2-40B4-BE49-F238E27FC236}">
                <a16:creationId xmlns:a16="http://schemas.microsoft.com/office/drawing/2014/main" id="{F34B8EC1-BAA7-4F2D-B7A2-A323A84D5A59}"/>
              </a:ext>
            </a:extLst>
          </p:cNvPr>
          <p:cNvSpPr txBox="1"/>
          <p:nvPr/>
        </p:nvSpPr>
        <p:spPr>
          <a:xfrm>
            <a:off x="5868089" y="1510532"/>
            <a:ext cx="470000" cy="1446550"/>
          </a:xfrm>
          <a:prstGeom prst="rect">
            <a:avLst/>
          </a:prstGeom>
          <a:noFill/>
        </p:spPr>
        <p:txBody>
          <a:bodyPr wrap="none" rtlCol="0">
            <a:spAutoFit/>
          </a:bodyPr>
          <a:lstStyle/>
          <a:p>
            <a:r>
              <a:rPr lang="en-GB" sz="8800" dirty="0"/>
              <a:t>.</a:t>
            </a:r>
          </a:p>
        </p:txBody>
      </p:sp>
      <p:sp>
        <p:nvSpPr>
          <p:cNvPr id="18" name="TextBox 17">
            <a:extLst>
              <a:ext uri="{FF2B5EF4-FFF2-40B4-BE49-F238E27FC236}">
                <a16:creationId xmlns:a16="http://schemas.microsoft.com/office/drawing/2014/main" id="{A7434067-56D7-4A8A-9D36-CC76BB6FD761}"/>
              </a:ext>
            </a:extLst>
          </p:cNvPr>
          <p:cNvSpPr txBox="1"/>
          <p:nvPr/>
        </p:nvSpPr>
        <p:spPr>
          <a:xfrm>
            <a:off x="7663574" y="1510532"/>
            <a:ext cx="470000" cy="1446550"/>
          </a:xfrm>
          <a:prstGeom prst="rect">
            <a:avLst/>
          </a:prstGeom>
          <a:noFill/>
        </p:spPr>
        <p:txBody>
          <a:bodyPr wrap="none" rtlCol="0">
            <a:spAutoFit/>
          </a:bodyPr>
          <a:lstStyle/>
          <a:p>
            <a:r>
              <a:rPr lang="en-GB" sz="8800" dirty="0"/>
              <a:t>.</a:t>
            </a:r>
          </a:p>
        </p:txBody>
      </p:sp>
      <p:sp>
        <p:nvSpPr>
          <p:cNvPr id="19" name="Rectangle 18">
            <a:extLst>
              <a:ext uri="{FF2B5EF4-FFF2-40B4-BE49-F238E27FC236}">
                <a16:creationId xmlns:a16="http://schemas.microsoft.com/office/drawing/2014/main" id="{04EE9B3C-2298-469B-9FF8-CD240BFF62C2}"/>
              </a:ext>
            </a:extLst>
          </p:cNvPr>
          <p:cNvSpPr/>
          <p:nvPr/>
        </p:nvSpPr>
        <p:spPr>
          <a:xfrm>
            <a:off x="2723164"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54A0EB6-1C92-4B79-8009-DBCE765033EC}"/>
              </a:ext>
            </a:extLst>
          </p:cNvPr>
          <p:cNvSpPr txBox="1"/>
          <p:nvPr/>
        </p:nvSpPr>
        <p:spPr>
          <a:xfrm flipH="1">
            <a:off x="2730796" y="3924585"/>
            <a:ext cx="1473294" cy="461665"/>
          </a:xfrm>
          <a:prstGeom prst="rect">
            <a:avLst/>
          </a:prstGeom>
          <a:noFill/>
        </p:spPr>
        <p:txBody>
          <a:bodyPr wrap="square" rtlCol="0">
            <a:spAutoFit/>
          </a:bodyPr>
          <a:lstStyle/>
          <a:p>
            <a:r>
              <a:rPr lang="en-GB" sz="2400" dirty="0"/>
              <a:t>11000000</a:t>
            </a:r>
          </a:p>
        </p:txBody>
      </p:sp>
      <p:sp>
        <p:nvSpPr>
          <p:cNvPr id="21" name="Rectangle 20">
            <a:extLst>
              <a:ext uri="{FF2B5EF4-FFF2-40B4-BE49-F238E27FC236}">
                <a16:creationId xmlns:a16="http://schemas.microsoft.com/office/drawing/2014/main" id="{9974BE10-5C4B-4B44-97EE-DF7596A0B24E}"/>
              </a:ext>
            </a:extLst>
          </p:cNvPr>
          <p:cNvSpPr/>
          <p:nvPr/>
        </p:nvSpPr>
        <p:spPr>
          <a:xfrm>
            <a:off x="4444411"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0066B15-487B-42F4-9DA4-4B727CD8FFB4}"/>
              </a:ext>
            </a:extLst>
          </p:cNvPr>
          <p:cNvSpPr txBox="1"/>
          <p:nvPr/>
        </p:nvSpPr>
        <p:spPr>
          <a:xfrm flipH="1">
            <a:off x="4472764" y="3924585"/>
            <a:ext cx="1460203" cy="461665"/>
          </a:xfrm>
          <a:prstGeom prst="rect">
            <a:avLst/>
          </a:prstGeom>
          <a:noFill/>
        </p:spPr>
        <p:txBody>
          <a:bodyPr wrap="square" rtlCol="0">
            <a:spAutoFit/>
          </a:bodyPr>
          <a:lstStyle/>
          <a:p>
            <a:r>
              <a:rPr lang="en-GB" sz="2400" dirty="0"/>
              <a:t>10101000</a:t>
            </a:r>
          </a:p>
        </p:txBody>
      </p:sp>
      <p:sp>
        <p:nvSpPr>
          <p:cNvPr id="23" name="Rectangle 22">
            <a:extLst>
              <a:ext uri="{FF2B5EF4-FFF2-40B4-BE49-F238E27FC236}">
                <a16:creationId xmlns:a16="http://schemas.microsoft.com/office/drawing/2014/main" id="{A1ADF00C-8BF9-451A-B4D1-E8090FC1F3D8}"/>
              </a:ext>
            </a:extLst>
          </p:cNvPr>
          <p:cNvSpPr/>
          <p:nvPr/>
        </p:nvSpPr>
        <p:spPr>
          <a:xfrm>
            <a:off x="6259033"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0ECACC0-E037-44D6-9C99-3EFEB74EE3CA}"/>
              </a:ext>
            </a:extLst>
          </p:cNvPr>
          <p:cNvSpPr txBox="1"/>
          <p:nvPr/>
        </p:nvSpPr>
        <p:spPr>
          <a:xfrm flipH="1">
            <a:off x="6259033" y="3924585"/>
            <a:ext cx="1488558" cy="461665"/>
          </a:xfrm>
          <a:prstGeom prst="rect">
            <a:avLst/>
          </a:prstGeom>
          <a:noFill/>
        </p:spPr>
        <p:txBody>
          <a:bodyPr wrap="square" rtlCol="0">
            <a:spAutoFit/>
          </a:bodyPr>
          <a:lstStyle/>
          <a:p>
            <a:r>
              <a:rPr lang="en-GB" sz="2400" dirty="0"/>
              <a:t>00011000</a:t>
            </a:r>
          </a:p>
        </p:txBody>
      </p:sp>
      <p:sp>
        <p:nvSpPr>
          <p:cNvPr id="25" name="Rectangle 24">
            <a:extLst>
              <a:ext uri="{FF2B5EF4-FFF2-40B4-BE49-F238E27FC236}">
                <a16:creationId xmlns:a16="http://schemas.microsoft.com/office/drawing/2014/main" id="{8A400B09-091E-4B20-9F49-128223053CE0}"/>
              </a:ext>
            </a:extLst>
          </p:cNvPr>
          <p:cNvSpPr/>
          <p:nvPr/>
        </p:nvSpPr>
        <p:spPr>
          <a:xfrm>
            <a:off x="8034668"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30351400-C462-443B-B627-468B05E0E838}"/>
              </a:ext>
            </a:extLst>
          </p:cNvPr>
          <p:cNvSpPr txBox="1"/>
          <p:nvPr/>
        </p:nvSpPr>
        <p:spPr>
          <a:xfrm flipH="1">
            <a:off x="8059476" y="3924585"/>
            <a:ext cx="1438942" cy="461665"/>
          </a:xfrm>
          <a:prstGeom prst="rect">
            <a:avLst/>
          </a:prstGeom>
          <a:noFill/>
        </p:spPr>
        <p:txBody>
          <a:bodyPr wrap="square" rtlCol="0">
            <a:spAutoFit/>
          </a:bodyPr>
          <a:lstStyle/>
          <a:p>
            <a:r>
              <a:rPr lang="en-GB" sz="2400" dirty="0"/>
              <a:t>00001111</a:t>
            </a:r>
          </a:p>
        </p:txBody>
      </p:sp>
      <p:sp>
        <p:nvSpPr>
          <p:cNvPr id="27" name="TextBox 26">
            <a:extLst>
              <a:ext uri="{FF2B5EF4-FFF2-40B4-BE49-F238E27FC236}">
                <a16:creationId xmlns:a16="http://schemas.microsoft.com/office/drawing/2014/main" id="{13C6DE68-B3DA-411A-ADAD-3072B8E1B5FC}"/>
              </a:ext>
            </a:extLst>
          </p:cNvPr>
          <p:cNvSpPr txBox="1"/>
          <p:nvPr/>
        </p:nvSpPr>
        <p:spPr>
          <a:xfrm>
            <a:off x="4103084" y="3362329"/>
            <a:ext cx="470000" cy="1446550"/>
          </a:xfrm>
          <a:prstGeom prst="rect">
            <a:avLst/>
          </a:prstGeom>
          <a:noFill/>
        </p:spPr>
        <p:txBody>
          <a:bodyPr wrap="none" rtlCol="0">
            <a:spAutoFit/>
          </a:bodyPr>
          <a:lstStyle/>
          <a:p>
            <a:r>
              <a:rPr lang="en-GB" sz="8800" dirty="0"/>
              <a:t>.</a:t>
            </a:r>
          </a:p>
        </p:txBody>
      </p:sp>
      <p:sp>
        <p:nvSpPr>
          <p:cNvPr id="28" name="TextBox 27">
            <a:extLst>
              <a:ext uri="{FF2B5EF4-FFF2-40B4-BE49-F238E27FC236}">
                <a16:creationId xmlns:a16="http://schemas.microsoft.com/office/drawing/2014/main" id="{67603EA6-4120-4BD2-8ED2-F0527B80C40B}"/>
              </a:ext>
            </a:extLst>
          </p:cNvPr>
          <p:cNvSpPr txBox="1"/>
          <p:nvPr/>
        </p:nvSpPr>
        <p:spPr>
          <a:xfrm>
            <a:off x="5868089" y="3362329"/>
            <a:ext cx="470000" cy="1446550"/>
          </a:xfrm>
          <a:prstGeom prst="rect">
            <a:avLst/>
          </a:prstGeom>
          <a:noFill/>
        </p:spPr>
        <p:txBody>
          <a:bodyPr wrap="none" rtlCol="0">
            <a:spAutoFit/>
          </a:bodyPr>
          <a:lstStyle/>
          <a:p>
            <a:r>
              <a:rPr lang="en-GB" sz="8800" dirty="0"/>
              <a:t>.</a:t>
            </a:r>
          </a:p>
        </p:txBody>
      </p:sp>
      <p:sp>
        <p:nvSpPr>
          <p:cNvPr id="29" name="TextBox 28">
            <a:extLst>
              <a:ext uri="{FF2B5EF4-FFF2-40B4-BE49-F238E27FC236}">
                <a16:creationId xmlns:a16="http://schemas.microsoft.com/office/drawing/2014/main" id="{3E2365F3-1FC4-4725-A579-6559B08E093A}"/>
              </a:ext>
            </a:extLst>
          </p:cNvPr>
          <p:cNvSpPr txBox="1"/>
          <p:nvPr/>
        </p:nvSpPr>
        <p:spPr>
          <a:xfrm>
            <a:off x="7663574" y="3362329"/>
            <a:ext cx="470000" cy="1446550"/>
          </a:xfrm>
          <a:prstGeom prst="rect">
            <a:avLst/>
          </a:prstGeom>
          <a:noFill/>
        </p:spPr>
        <p:txBody>
          <a:bodyPr wrap="none" rtlCol="0">
            <a:spAutoFit/>
          </a:bodyPr>
          <a:lstStyle/>
          <a:p>
            <a:r>
              <a:rPr lang="en-GB" sz="8800" dirty="0"/>
              <a:t>.</a:t>
            </a:r>
          </a:p>
        </p:txBody>
      </p:sp>
      <p:sp>
        <p:nvSpPr>
          <p:cNvPr id="30" name="Rectangle 29">
            <a:extLst>
              <a:ext uri="{FF2B5EF4-FFF2-40B4-BE49-F238E27FC236}">
                <a16:creationId xmlns:a16="http://schemas.microsoft.com/office/drawing/2014/main" id="{0E402F7C-B13F-4FE3-B100-75E1CE03AC6D}"/>
              </a:ext>
            </a:extLst>
          </p:cNvPr>
          <p:cNvSpPr/>
          <p:nvPr/>
        </p:nvSpPr>
        <p:spPr>
          <a:xfrm>
            <a:off x="2827418" y="5347895"/>
            <a:ext cx="4745221" cy="484744"/>
          </a:xfrm>
          <a:prstGeom prst="rect">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2</a:t>
            </a:r>
            <a:r>
              <a:rPr lang="en-GB" sz="2400" b="1" baseline="40000" dirty="0">
                <a:solidFill>
                  <a:schemeClr val="tx1"/>
                </a:solidFill>
              </a:rPr>
              <a:t>7</a:t>
            </a:r>
            <a:r>
              <a:rPr lang="en-GB" sz="2400" b="1" dirty="0">
                <a:solidFill>
                  <a:schemeClr val="tx1"/>
                </a:solidFill>
              </a:rPr>
              <a:t> + 0 + 2</a:t>
            </a:r>
            <a:r>
              <a:rPr lang="en-GB" sz="2400" b="1" baseline="40000" dirty="0">
                <a:solidFill>
                  <a:schemeClr val="tx1"/>
                </a:solidFill>
              </a:rPr>
              <a:t>5</a:t>
            </a:r>
            <a:r>
              <a:rPr lang="en-GB" sz="2400" b="1" dirty="0">
                <a:solidFill>
                  <a:schemeClr val="tx1"/>
                </a:solidFill>
              </a:rPr>
              <a:t> + 0 + 2</a:t>
            </a:r>
            <a:r>
              <a:rPr lang="en-GB" sz="2400" b="1" baseline="40000" dirty="0">
                <a:solidFill>
                  <a:schemeClr val="tx1"/>
                </a:solidFill>
              </a:rPr>
              <a:t>3</a:t>
            </a:r>
            <a:r>
              <a:rPr lang="en-GB" sz="2400" b="1" dirty="0">
                <a:solidFill>
                  <a:schemeClr val="tx1"/>
                </a:solidFill>
              </a:rPr>
              <a:t> + 0 + 0 + 0</a:t>
            </a:r>
            <a:endParaRPr lang="en-GB" sz="2400" b="1" baseline="40000" dirty="0">
              <a:solidFill>
                <a:schemeClr val="tx1"/>
              </a:solidFill>
            </a:endParaRPr>
          </a:p>
        </p:txBody>
      </p:sp>
      <p:sp>
        <p:nvSpPr>
          <p:cNvPr id="31" name="Trapezoid 30">
            <a:extLst>
              <a:ext uri="{FF2B5EF4-FFF2-40B4-BE49-F238E27FC236}">
                <a16:creationId xmlns:a16="http://schemas.microsoft.com/office/drawing/2014/main" id="{2ED86894-3FB2-4EDB-BB33-A649C759BC26}"/>
              </a:ext>
            </a:extLst>
          </p:cNvPr>
          <p:cNvSpPr/>
          <p:nvPr/>
        </p:nvSpPr>
        <p:spPr>
          <a:xfrm>
            <a:off x="2915528" y="4509076"/>
            <a:ext cx="4569002" cy="754630"/>
          </a:xfrm>
          <a:prstGeom prst="trapezoid">
            <a:avLst>
              <a:gd name="adj" fmla="val 204604"/>
            </a:avLst>
          </a:prstGeom>
          <a:gradFill>
            <a:gsLst>
              <a:gs pos="0">
                <a:schemeClr val="accent6">
                  <a:lumMod val="20000"/>
                  <a:lumOff val="80000"/>
                </a:schemeClr>
              </a:gs>
              <a:gs pos="49000">
                <a:schemeClr val="accent6">
                  <a:lumMod val="40000"/>
                  <a:lumOff val="60000"/>
                </a:schemeClr>
              </a:gs>
              <a:gs pos="100000">
                <a:schemeClr val="accent6">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45E36568-1EBC-4014-AF7F-D57821CA5754}"/>
              </a:ext>
            </a:extLst>
          </p:cNvPr>
          <p:cNvSpPr txBox="1"/>
          <p:nvPr/>
        </p:nvSpPr>
        <p:spPr>
          <a:xfrm>
            <a:off x="3258878" y="6098501"/>
            <a:ext cx="1967205" cy="523220"/>
          </a:xfrm>
          <a:prstGeom prst="rect">
            <a:avLst/>
          </a:prstGeom>
          <a:noFill/>
        </p:spPr>
        <p:txBody>
          <a:bodyPr wrap="none" rtlCol="0">
            <a:spAutoFit/>
          </a:bodyPr>
          <a:lstStyle/>
          <a:p>
            <a:r>
              <a:rPr lang="en-GB" sz="2800" dirty="0"/>
              <a:t>128 + 32 + 8</a:t>
            </a:r>
          </a:p>
        </p:txBody>
      </p:sp>
      <p:sp>
        <p:nvSpPr>
          <p:cNvPr id="33" name="TextBox 32">
            <a:extLst>
              <a:ext uri="{FF2B5EF4-FFF2-40B4-BE49-F238E27FC236}">
                <a16:creationId xmlns:a16="http://schemas.microsoft.com/office/drawing/2014/main" id="{ABCEFE23-E67E-48EE-BE9A-F8365C7B5B24}"/>
              </a:ext>
            </a:extLst>
          </p:cNvPr>
          <p:cNvSpPr txBox="1"/>
          <p:nvPr/>
        </p:nvSpPr>
        <p:spPr>
          <a:xfrm>
            <a:off x="5139311" y="6098501"/>
            <a:ext cx="364202" cy="523220"/>
          </a:xfrm>
          <a:prstGeom prst="rect">
            <a:avLst/>
          </a:prstGeom>
          <a:noFill/>
        </p:spPr>
        <p:txBody>
          <a:bodyPr wrap="none" rtlCol="0">
            <a:spAutoFit/>
          </a:bodyPr>
          <a:lstStyle/>
          <a:p>
            <a:r>
              <a:rPr lang="en-GB" sz="2800" dirty="0"/>
              <a:t>=</a:t>
            </a:r>
          </a:p>
        </p:txBody>
      </p:sp>
      <p:sp>
        <p:nvSpPr>
          <p:cNvPr id="34" name="TextBox 33">
            <a:extLst>
              <a:ext uri="{FF2B5EF4-FFF2-40B4-BE49-F238E27FC236}">
                <a16:creationId xmlns:a16="http://schemas.microsoft.com/office/drawing/2014/main" id="{DCD01B28-13BB-444E-9E18-70C255F0F406}"/>
              </a:ext>
            </a:extLst>
          </p:cNvPr>
          <p:cNvSpPr txBox="1"/>
          <p:nvPr/>
        </p:nvSpPr>
        <p:spPr>
          <a:xfrm>
            <a:off x="5371711" y="6098501"/>
            <a:ext cx="732893" cy="523220"/>
          </a:xfrm>
          <a:prstGeom prst="rect">
            <a:avLst/>
          </a:prstGeom>
          <a:noFill/>
        </p:spPr>
        <p:txBody>
          <a:bodyPr wrap="none" rtlCol="0">
            <a:spAutoFit/>
          </a:bodyPr>
          <a:lstStyle/>
          <a:p>
            <a:r>
              <a:rPr lang="en-GB" sz="2800" b="1" dirty="0">
                <a:solidFill>
                  <a:srgbClr val="FF0000"/>
                </a:solidFill>
              </a:rPr>
              <a:t>168</a:t>
            </a:r>
          </a:p>
        </p:txBody>
      </p:sp>
    </p:spTree>
    <p:extLst>
      <p:ext uri="{BB962C8B-B14F-4D97-AF65-F5344CB8AC3E}">
        <p14:creationId xmlns:p14="http://schemas.microsoft.com/office/powerpoint/2010/main" val="67504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100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1000"/>
                            </p:stCondLst>
                            <p:childTnLst>
                              <p:par>
                                <p:cTn id="50" presetID="22" presetClass="entr" presetSubtype="1" fill="hold" grpId="0" nodeType="afterEffect">
                                  <p:stCondLst>
                                    <p:cond delay="500"/>
                                  </p:stCondLst>
                                  <p:childTnLst>
                                    <p:set>
                                      <p:cBhvr>
                                        <p:cTn id="51" dur="1" fill="hold">
                                          <p:stCondLst>
                                            <p:cond delay="0"/>
                                          </p:stCondLst>
                                        </p:cTn>
                                        <p:tgtEl>
                                          <p:spTgt spid="31"/>
                                        </p:tgtEl>
                                        <p:attrNameLst>
                                          <p:attrName>style.visibility</p:attrName>
                                        </p:attrNameLst>
                                      </p:cBhvr>
                                      <p:to>
                                        <p:strVal val="visible"/>
                                      </p:to>
                                    </p:set>
                                    <p:animEffect transition="in" filter="wipe(up)">
                                      <p:cBhvr>
                                        <p:cTn id="52" dur="2000"/>
                                        <p:tgtEl>
                                          <p:spTgt spid="31"/>
                                        </p:tgtEl>
                                      </p:cBhvr>
                                    </p:animEffect>
                                  </p:childTnLst>
                                </p:cTn>
                              </p:par>
                            </p:childTnLst>
                          </p:cTn>
                        </p:par>
                        <p:par>
                          <p:cTn id="53" fill="hold">
                            <p:stCondLst>
                              <p:cond delay="3500"/>
                            </p:stCondLst>
                            <p:childTnLst>
                              <p:par>
                                <p:cTn id="54" presetID="22" presetClass="entr" presetSubtype="1"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up)">
                                      <p:cBhvr>
                                        <p:cTn id="56" dur="500"/>
                                        <p:tgtEl>
                                          <p:spTgt spid="30"/>
                                        </p:tgtEl>
                                      </p:cBhvr>
                                    </p:animEffect>
                                  </p:childTnLst>
                                </p:cTn>
                              </p:par>
                            </p:childTnLst>
                          </p:cTn>
                        </p:par>
                        <p:par>
                          <p:cTn id="57" fill="hold">
                            <p:stCondLst>
                              <p:cond delay="4000"/>
                            </p:stCondLst>
                            <p:childTnLst>
                              <p:par>
                                <p:cTn id="58" presetID="1"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childTnLst>
                          </p:cTn>
                        </p:par>
                        <p:par>
                          <p:cTn id="60" fill="hold">
                            <p:stCondLst>
                              <p:cond delay="4000"/>
                            </p:stCondLst>
                            <p:childTnLst>
                              <p:par>
                                <p:cTn id="61" presetID="1" presetClass="entr" presetSubtype="0" fill="hold" grpId="0" nodeType="afterEffect">
                                  <p:stCondLst>
                                    <p:cond delay="50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50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20" grpId="0"/>
      <p:bldP spid="21" grpId="0" animBg="1"/>
      <p:bldP spid="22" grpId="0"/>
      <p:bldP spid="23" grpId="0" animBg="1"/>
      <p:bldP spid="24" grpId="0"/>
      <p:bldP spid="25" grpId="0" animBg="1"/>
      <p:bldP spid="26" grpId="0"/>
      <p:bldP spid="27" grpId="0"/>
      <p:bldP spid="28" grpId="0"/>
      <p:bldP spid="29" grpId="0"/>
      <p:bldP spid="30" grpId="0" animBg="1"/>
      <p:bldP spid="31" grpId="0" animBg="1"/>
      <p:bldP spid="32" grpId="0"/>
      <p:bldP spid="33" grpId="0"/>
      <p:bldP spid="3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CFC7E-4121-48D9-893C-F3F72DA529F8}"/>
              </a:ext>
            </a:extLst>
          </p:cNvPr>
          <p:cNvSpPr>
            <a:spLocks noGrp="1"/>
          </p:cNvSpPr>
          <p:nvPr>
            <p:ph type="title"/>
          </p:nvPr>
        </p:nvSpPr>
        <p:spPr/>
        <p:txBody>
          <a:bodyPr/>
          <a:lstStyle/>
          <a:p>
            <a:r>
              <a:rPr lang="en-GB" dirty="0"/>
              <a:t>IPv4 Example</a:t>
            </a:r>
          </a:p>
        </p:txBody>
      </p:sp>
      <p:grpSp>
        <p:nvGrpSpPr>
          <p:cNvPr id="4" name="Group 3">
            <a:extLst>
              <a:ext uri="{FF2B5EF4-FFF2-40B4-BE49-F238E27FC236}">
                <a16:creationId xmlns:a16="http://schemas.microsoft.com/office/drawing/2014/main" id="{B7395ED8-6F56-4197-B13E-A1E02BFA00E3}"/>
              </a:ext>
            </a:extLst>
          </p:cNvPr>
          <p:cNvGrpSpPr/>
          <p:nvPr/>
        </p:nvGrpSpPr>
        <p:grpSpPr>
          <a:xfrm>
            <a:off x="2718390" y="2006718"/>
            <a:ext cx="1488558" cy="616688"/>
            <a:chOff x="1244009" y="1903228"/>
            <a:chExt cx="1488558" cy="616688"/>
          </a:xfrm>
        </p:grpSpPr>
        <p:sp>
          <p:nvSpPr>
            <p:cNvPr id="5" name="Rectangle 4">
              <a:extLst>
                <a:ext uri="{FF2B5EF4-FFF2-40B4-BE49-F238E27FC236}">
                  <a16:creationId xmlns:a16="http://schemas.microsoft.com/office/drawing/2014/main" id="{2C770C2C-ACB9-4FFD-B0FA-B08BEF21C19D}"/>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F97AB91-C0C6-4E37-93D7-C192E18DF0A6}"/>
                </a:ext>
              </a:extLst>
            </p:cNvPr>
            <p:cNvSpPr txBox="1"/>
            <p:nvPr/>
          </p:nvSpPr>
          <p:spPr>
            <a:xfrm flipH="1">
              <a:off x="1488557" y="1949962"/>
              <a:ext cx="1169582" cy="523220"/>
            </a:xfrm>
            <a:prstGeom prst="rect">
              <a:avLst/>
            </a:prstGeom>
            <a:noFill/>
          </p:spPr>
          <p:txBody>
            <a:bodyPr wrap="square" rtlCol="0">
              <a:spAutoFit/>
            </a:bodyPr>
            <a:lstStyle/>
            <a:p>
              <a:r>
                <a:rPr lang="en-GB" sz="2800" dirty="0"/>
                <a:t>192</a:t>
              </a:r>
            </a:p>
          </p:txBody>
        </p:sp>
      </p:grpSp>
      <p:grpSp>
        <p:nvGrpSpPr>
          <p:cNvPr id="7" name="Group 6">
            <a:extLst>
              <a:ext uri="{FF2B5EF4-FFF2-40B4-BE49-F238E27FC236}">
                <a16:creationId xmlns:a16="http://schemas.microsoft.com/office/drawing/2014/main" id="{CA16DE64-E383-4413-89A7-BD0C64D2C78F}"/>
              </a:ext>
            </a:extLst>
          </p:cNvPr>
          <p:cNvGrpSpPr/>
          <p:nvPr/>
        </p:nvGrpSpPr>
        <p:grpSpPr>
          <a:xfrm>
            <a:off x="4444411" y="2006718"/>
            <a:ext cx="1488558" cy="616688"/>
            <a:chOff x="1244009" y="1903228"/>
            <a:chExt cx="1488558" cy="616688"/>
          </a:xfrm>
        </p:grpSpPr>
        <p:sp>
          <p:nvSpPr>
            <p:cNvPr id="8" name="Rectangle 7">
              <a:extLst>
                <a:ext uri="{FF2B5EF4-FFF2-40B4-BE49-F238E27FC236}">
                  <a16:creationId xmlns:a16="http://schemas.microsoft.com/office/drawing/2014/main" id="{3F39FB0D-5D43-47FB-A937-92A95BB8B33A}"/>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E265D0C-5758-49D2-AEE2-F8C5EBC518A9}"/>
                </a:ext>
              </a:extLst>
            </p:cNvPr>
            <p:cNvSpPr txBox="1"/>
            <p:nvPr/>
          </p:nvSpPr>
          <p:spPr>
            <a:xfrm flipH="1">
              <a:off x="1488557" y="1949962"/>
              <a:ext cx="1169582" cy="523220"/>
            </a:xfrm>
            <a:prstGeom prst="rect">
              <a:avLst/>
            </a:prstGeom>
            <a:noFill/>
          </p:spPr>
          <p:txBody>
            <a:bodyPr wrap="square" rtlCol="0">
              <a:spAutoFit/>
            </a:bodyPr>
            <a:lstStyle/>
            <a:p>
              <a:r>
                <a:rPr lang="en-GB" sz="2800" dirty="0"/>
                <a:t>168</a:t>
              </a:r>
            </a:p>
          </p:txBody>
        </p:sp>
      </p:grpSp>
      <p:grpSp>
        <p:nvGrpSpPr>
          <p:cNvPr id="10" name="Group 9">
            <a:extLst>
              <a:ext uri="{FF2B5EF4-FFF2-40B4-BE49-F238E27FC236}">
                <a16:creationId xmlns:a16="http://schemas.microsoft.com/office/drawing/2014/main" id="{07174A9C-EA96-424A-89D1-65BADFBD2A01}"/>
              </a:ext>
            </a:extLst>
          </p:cNvPr>
          <p:cNvGrpSpPr/>
          <p:nvPr/>
        </p:nvGrpSpPr>
        <p:grpSpPr>
          <a:xfrm>
            <a:off x="6259033" y="2006718"/>
            <a:ext cx="1488558" cy="616688"/>
            <a:chOff x="1244009" y="1903228"/>
            <a:chExt cx="1488558" cy="616688"/>
          </a:xfrm>
        </p:grpSpPr>
        <p:sp>
          <p:nvSpPr>
            <p:cNvPr id="11" name="Rectangle 10">
              <a:extLst>
                <a:ext uri="{FF2B5EF4-FFF2-40B4-BE49-F238E27FC236}">
                  <a16:creationId xmlns:a16="http://schemas.microsoft.com/office/drawing/2014/main" id="{6B224AD7-7A1C-4560-B1AF-EAED265E5C86}"/>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4035448-6D36-4C1F-A552-0C1ADC346904}"/>
                </a:ext>
              </a:extLst>
            </p:cNvPr>
            <p:cNvSpPr txBox="1"/>
            <p:nvPr/>
          </p:nvSpPr>
          <p:spPr>
            <a:xfrm flipH="1">
              <a:off x="1717304" y="1943663"/>
              <a:ext cx="842436" cy="523220"/>
            </a:xfrm>
            <a:prstGeom prst="rect">
              <a:avLst/>
            </a:prstGeom>
            <a:noFill/>
          </p:spPr>
          <p:txBody>
            <a:bodyPr wrap="square" rtlCol="0">
              <a:spAutoFit/>
            </a:bodyPr>
            <a:lstStyle/>
            <a:p>
              <a:r>
                <a:rPr lang="en-GB" sz="2800" dirty="0"/>
                <a:t>24</a:t>
              </a:r>
            </a:p>
          </p:txBody>
        </p:sp>
      </p:grpSp>
      <p:grpSp>
        <p:nvGrpSpPr>
          <p:cNvPr id="13" name="Group 12">
            <a:extLst>
              <a:ext uri="{FF2B5EF4-FFF2-40B4-BE49-F238E27FC236}">
                <a16:creationId xmlns:a16="http://schemas.microsoft.com/office/drawing/2014/main" id="{1685CFFF-7856-49AE-8DE5-24D302B57772}"/>
              </a:ext>
            </a:extLst>
          </p:cNvPr>
          <p:cNvGrpSpPr/>
          <p:nvPr/>
        </p:nvGrpSpPr>
        <p:grpSpPr>
          <a:xfrm>
            <a:off x="8034668" y="2006718"/>
            <a:ext cx="1488558" cy="616688"/>
            <a:chOff x="1244009" y="1903228"/>
            <a:chExt cx="1488558" cy="616688"/>
          </a:xfrm>
        </p:grpSpPr>
        <p:sp>
          <p:nvSpPr>
            <p:cNvPr id="14" name="Rectangle 13">
              <a:extLst>
                <a:ext uri="{FF2B5EF4-FFF2-40B4-BE49-F238E27FC236}">
                  <a16:creationId xmlns:a16="http://schemas.microsoft.com/office/drawing/2014/main" id="{09769B88-3140-41F0-8C0B-805B19EF3F56}"/>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F666C07A-22C7-465E-9079-E203E90D90C4}"/>
                </a:ext>
              </a:extLst>
            </p:cNvPr>
            <p:cNvSpPr txBox="1"/>
            <p:nvPr/>
          </p:nvSpPr>
          <p:spPr>
            <a:xfrm flipH="1">
              <a:off x="1651768" y="1943663"/>
              <a:ext cx="590553" cy="523220"/>
            </a:xfrm>
            <a:prstGeom prst="rect">
              <a:avLst/>
            </a:prstGeom>
            <a:noFill/>
          </p:spPr>
          <p:txBody>
            <a:bodyPr wrap="square" rtlCol="0">
              <a:spAutoFit/>
            </a:bodyPr>
            <a:lstStyle/>
            <a:p>
              <a:r>
                <a:rPr lang="en-GB" sz="2800" dirty="0"/>
                <a:t>15</a:t>
              </a:r>
            </a:p>
          </p:txBody>
        </p:sp>
      </p:grpSp>
      <p:sp>
        <p:nvSpPr>
          <p:cNvPr id="16" name="TextBox 15">
            <a:extLst>
              <a:ext uri="{FF2B5EF4-FFF2-40B4-BE49-F238E27FC236}">
                <a16:creationId xmlns:a16="http://schemas.microsoft.com/office/drawing/2014/main" id="{7FC19D88-60A4-4D6C-87C9-CAE7C9D11DB4}"/>
              </a:ext>
            </a:extLst>
          </p:cNvPr>
          <p:cNvSpPr txBox="1"/>
          <p:nvPr/>
        </p:nvSpPr>
        <p:spPr>
          <a:xfrm>
            <a:off x="4103084" y="1510532"/>
            <a:ext cx="470000" cy="1446550"/>
          </a:xfrm>
          <a:prstGeom prst="rect">
            <a:avLst/>
          </a:prstGeom>
          <a:noFill/>
        </p:spPr>
        <p:txBody>
          <a:bodyPr wrap="none" rtlCol="0">
            <a:spAutoFit/>
          </a:bodyPr>
          <a:lstStyle/>
          <a:p>
            <a:r>
              <a:rPr lang="en-GB" sz="8800" dirty="0"/>
              <a:t>.</a:t>
            </a:r>
          </a:p>
        </p:txBody>
      </p:sp>
      <p:sp>
        <p:nvSpPr>
          <p:cNvPr id="17" name="TextBox 16">
            <a:extLst>
              <a:ext uri="{FF2B5EF4-FFF2-40B4-BE49-F238E27FC236}">
                <a16:creationId xmlns:a16="http://schemas.microsoft.com/office/drawing/2014/main" id="{F34B8EC1-BAA7-4F2D-B7A2-A323A84D5A59}"/>
              </a:ext>
            </a:extLst>
          </p:cNvPr>
          <p:cNvSpPr txBox="1"/>
          <p:nvPr/>
        </p:nvSpPr>
        <p:spPr>
          <a:xfrm>
            <a:off x="5868089" y="1510532"/>
            <a:ext cx="470000" cy="1446550"/>
          </a:xfrm>
          <a:prstGeom prst="rect">
            <a:avLst/>
          </a:prstGeom>
          <a:noFill/>
        </p:spPr>
        <p:txBody>
          <a:bodyPr wrap="none" rtlCol="0">
            <a:spAutoFit/>
          </a:bodyPr>
          <a:lstStyle/>
          <a:p>
            <a:r>
              <a:rPr lang="en-GB" sz="8800" dirty="0"/>
              <a:t>.</a:t>
            </a:r>
          </a:p>
        </p:txBody>
      </p:sp>
      <p:sp>
        <p:nvSpPr>
          <p:cNvPr id="18" name="TextBox 17">
            <a:extLst>
              <a:ext uri="{FF2B5EF4-FFF2-40B4-BE49-F238E27FC236}">
                <a16:creationId xmlns:a16="http://schemas.microsoft.com/office/drawing/2014/main" id="{A7434067-56D7-4A8A-9D36-CC76BB6FD761}"/>
              </a:ext>
            </a:extLst>
          </p:cNvPr>
          <p:cNvSpPr txBox="1"/>
          <p:nvPr/>
        </p:nvSpPr>
        <p:spPr>
          <a:xfrm>
            <a:off x="7663574" y="1510532"/>
            <a:ext cx="470000" cy="1446550"/>
          </a:xfrm>
          <a:prstGeom prst="rect">
            <a:avLst/>
          </a:prstGeom>
          <a:noFill/>
        </p:spPr>
        <p:txBody>
          <a:bodyPr wrap="none" rtlCol="0">
            <a:spAutoFit/>
          </a:bodyPr>
          <a:lstStyle/>
          <a:p>
            <a:r>
              <a:rPr lang="en-GB" sz="8800" dirty="0"/>
              <a:t>.</a:t>
            </a:r>
          </a:p>
        </p:txBody>
      </p:sp>
      <p:sp>
        <p:nvSpPr>
          <p:cNvPr id="19" name="Rectangle 18">
            <a:extLst>
              <a:ext uri="{FF2B5EF4-FFF2-40B4-BE49-F238E27FC236}">
                <a16:creationId xmlns:a16="http://schemas.microsoft.com/office/drawing/2014/main" id="{04EE9B3C-2298-469B-9FF8-CD240BFF62C2}"/>
              </a:ext>
            </a:extLst>
          </p:cNvPr>
          <p:cNvSpPr/>
          <p:nvPr/>
        </p:nvSpPr>
        <p:spPr>
          <a:xfrm>
            <a:off x="2723164"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54A0EB6-1C92-4B79-8009-DBCE765033EC}"/>
              </a:ext>
            </a:extLst>
          </p:cNvPr>
          <p:cNvSpPr txBox="1"/>
          <p:nvPr/>
        </p:nvSpPr>
        <p:spPr>
          <a:xfrm flipH="1">
            <a:off x="2730796" y="3924585"/>
            <a:ext cx="1473294" cy="461665"/>
          </a:xfrm>
          <a:prstGeom prst="rect">
            <a:avLst/>
          </a:prstGeom>
          <a:noFill/>
        </p:spPr>
        <p:txBody>
          <a:bodyPr wrap="square" rtlCol="0">
            <a:spAutoFit/>
          </a:bodyPr>
          <a:lstStyle/>
          <a:p>
            <a:r>
              <a:rPr lang="en-GB" sz="2400" dirty="0"/>
              <a:t>11000000</a:t>
            </a:r>
          </a:p>
        </p:txBody>
      </p:sp>
      <p:sp>
        <p:nvSpPr>
          <p:cNvPr id="21" name="Rectangle 20">
            <a:extLst>
              <a:ext uri="{FF2B5EF4-FFF2-40B4-BE49-F238E27FC236}">
                <a16:creationId xmlns:a16="http://schemas.microsoft.com/office/drawing/2014/main" id="{9974BE10-5C4B-4B44-97EE-DF7596A0B24E}"/>
              </a:ext>
            </a:extLst>
          </p:cNvPr>
          <p:cNvSpPr/>
          <p:nvPr/>
        </p:nvSpPr>
        <p:spPr>
          <a:xfrm>
            <a:off x="4444411"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0066B15-487B-42F4-9DA4-4B727CD8FFB4}"/>
              </a:ext>
            </a:extLst>
          </p:cNvPr>
          <p:cNvSpPr txBox="1"/>
          <p:nvPr/>
        </p:nvSpPr>
        <p:spPr>
          <a:xfrm flipH="1">
            <a:off x="4472764" y="3924585"/>
            <a:ext cx="1460203" cy="461665"/>
          </a:xfrm>
          <a:prstGeom prst="rect">
            <a:avLst/>
          </a:prstGeom>
          <a:noFill/>
        </p:spPr>
        <p:txBody>
          <a:bodyPr wrap="square" rtlCol="0">
            <a:spAutoFit/>
          </a:bodyPr>
          <a:lstStyle/>
          <a:p>
            <a:r>
              <a:rPr lang="en-GB" sz="2400" dirty="0"/>
              <a:t>10101000</a:t>
            </a:r>
          </a:p>
        </p:txBody>
      </p:sp>
      <p:sp>
        <p:nvSpPr>
          <p:cNvPr id="23" name="Rectangle 22">
            <a:extLst>
              <a:ext uri="{FF2B5EF4-FFF2-40B4-BE49-F238E27FC236}">
                <a16:creationId xmlns:a16="http://schemas.microsoft.com/office/drawing/2014/main" id="{A1ADF00C-8BF9-451A-B4D1-E8090FC1F3D8}"/>
              </a:ext>
            </a:extLst>
          </p:cNvPr>
          <p:cNvSpPr/>
          <p:nvPr/>
        </p:nvSpPr>
        <p:spPr>
          <a:xfrm>
            <a:off x="6259033"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0ECACC0-E037-44D6-9C99-3EFEB74EE3CA}"/>
              </a:ext>
            </a:extLst>
          </p:cNvPr>
          <p:cNvSpPr txBox="1"/>
          <p:nvPr/>
        </p:nvSpPr>
        <p:spPr>
          <a:xfrm flipH="1">
            <a:off x="6259033" y="3924585"/>
            <a:ext cx="1488558" cy="461665"/>
          </a:xfrm>
          <a:prstGeom prst="rect">
            <a:avLst/>
          </a:prstGeom>
          <a:noFill/>
        </p:spPr>
        <p:txBody>
          <a:bodyPr wrap="square" rtlCol="0">
            <a:spAutoFit/>
          </a:bodyPr>
          <a:lstStyle/>
          <a:p>
            <a:r>
              <a:rPr lang="en-GB" sz="2400" dirty="0"/>
              <a:t>00011000</a:t>
            </a:r>
          </a:p>
        </p:txBody>
      </p:sp>
      <p:sp>
        <p:nvSpPr>
          <p:cNvPr id="25" name="Rectangle 24">
            <a:extLst>
              <a:ext uri="{FF2B5EF4-FFF2-40B4-BE49-F238E27FC236}">
                <a16:creationId xmlns:a16="http://schemas.microsoft.com/office/drawing/2014/main" id="{8A400B09-091E-4B20-9F49-128223053CE0}"/>
              </a:ext>
            </a:extLst>
          </p:cNvPr>
          <p:cNvSpPr/>
          <p:nvPr/>
        </p:nvSpPr>
        <p:spPr>
          <a:xfrm>
            <a:off x="8034668"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30351400-C462-443B-B627-468B05E0E838}"/>
              </a:ext>
            </a:extLst>
          </p:cNvPr>
          <p:cNvSpPr txBox="1"/>
          <p:nvPr/>
        </p:nvSpPr>
        <p:spPr>
          <a:xfrm flipH="1">
            <a:off x="8059476" y="3924585"/>
            <a:ext cx="1438942" cy="461665"/>
          </a:xfrm>
          <a:prstGeom prst="rect">
            <a:avLst/>
          </a:prstGeom>
          <a:noFill/>
        </p:spPr>
        <p:txBody>
          <a:bodyPr wrap="square" rtlCol="0">
            <a:spAutoFit/>
          </a:bodyPr>
          <a:lstStyle/>
          <a:p>
            <a:r>
              <a:rPr lang="en-GB" sz="2400" dirty="0"/>
              <a:t>00001111</a:t>
            </a:r>
          </a:p>
        </p:txBody>
      </p:sp>
      <p:sp>
        <p:nvSpPr>
          <p:cNvPr id="27" name="TextBox 26">
            <a:extLst>
              <a:ext uri="{FF2B5EF4-FFF2-40B4-BE49-F238E27FC236}">
                <a16:creationId xmlns:a16="http://schemas.microsoft.com/office/drawing/2014/main" id="{13C6DE68-B3DA-411A-ADAD-3072B8E1B5FC}"/>
              </a:ext>
            </a:extLst>
          </p:cNvPr>
          <p:cNvSpPr txBox="1"/>
          <p:nvPr/>
        </p:nvSpPr>
        <p:spPr>
          <a:xfrm>
            <a:off x="4103084" y="3362329"/>
            <a:ext cx="470000" cy="1446550"/>
          </a:xfrm>
          <a:prstGeom prst="rect">
            <a:avLst/>
          </a:prstGeom>
          <a:noFill/>
        </p:spPr>
        <p:txBody>
          <a:bodyPr wrap="none" rtlCol="0">
            <a:spAutoFit/>
          </a:bodyPr>
          <a:lstStyle/>
          <a:p>
            <a:r>
              <a:rPr lang="en-GB" sz="8800" dirty="0"/>
              <a:t>.</a:t>
            </a:r>
          </a:p>
        </p:txBody>
      </p:sp>
      <p:sp>
        <p:nvSpPr>
          <p:cNvPr id="28" name="TextBox 27">
            <a:extLst>
              <a:ext uri="{FF2B5EF4-FFF2-40B4-BE49-F238E27FC236}">
                <a16:creationId xmlns:a16="http://schemas.microsoft.com/office/drawing/2014/main" id="{67603EA6-4120-4BD2-8ED2-F0527B80C40B}"/>
              </a:ext>
            </a:extLst>
          </p:cNvPr>
          <p:cNvSpPr txBox="1"/>
          <p:nvPr/>
        </p:nvSpPr>
        <p:spPr>
          <a:xfrm>
            <a:off x="5868089" y="3362329"/>
            <a:ext cx="470000" cy="1446550"/>
          </a:xfrm>
          <a:prstGeom prst="rect">
            <a:avLst/>
          </a:prstGeom>
          <a:noFill/>
        </p:spPr>
        <p:txBody>
          <a:bodyPr wrap="none" rtlCol="0">
            <a:spAutoFit/>
          </a:bodyPr>
          <a:lstStyle/>
          <a:p>
            <a:r>
              <a:rPr lang="en-GB" sz="8800" dirty="0"/>
              <a:t>.</a:t>
            </a:r>
          </a:p>
        </p:txBody>
      </p:sp>
      <p:sp>
        <p:nvSpPr>
          <p:cNvPr id="29" name="TextBox 28">
            <a:extLst>
              <a:ext uri="{FF2B5EF4-FFF2-40B4-BE49-F238E27FC236}">
                <a16:creationId xmlns:a16="http://schemas.microsoft.com/office/drawing/2014/main" id="{3E2365F3-1FC4-4725-A579-6559B08E093A}"/>
              </a:ext>
            </a:extLst>
          </p:cNvPr>
          <p:cNvSpPr txBox="1"/>
          <p:nvPr/>
        </p:nvSpPr>
        <p:spPr>
          <a:xfrm>
            <a:off x="7663574" y="3362329"/>
            <a:ext cx="470000" cy="1446550"/>
          </a:xfrm>
          <a:prstGeom prst="rect">
            <a:avLst/>
          </a:prstGeom>
          <a:noFill/>
        </p:spPr>
        <p:txBody>
          <a:bodyPr wrap="none" rtlCol="0">
            <a:spAutoFit/>
          </a:bodyPr>
          <a:lstStyle/>
          <a:p>
            <a:r>
              <a:rPr lang="en-GB" sz="8800" dirty="0"/>
              <a:t>.</a:t>
            </a:r>
          </a:p>
        </p:txBody>
      </p:sp>
      <p:sp>
        <p:nvSpPr>
          <p:cNvPr id="30" name="Rectangle 29">
            <a:extLst>
              <a:ext uri="{FF2B5EF4-FFF2-40B4-BE49-F238E27FC236}">
                <a16:creationId xmlns:a16="http://schemas.microsoft.com/office/drawing/2014/main" id="{0E402F7C-B13F-4FE3-B100-75E1CE03AC6D}"/>
              </a:ext>
            </a:extLst>
          </p:cNvPr>
          <p:cNvSpPr/>
          <p:nvPr/>
        </p:nvSpPr>
        <p:spPr>
          <a:xfrm>
            <a:off x="4646058" y="5347895"/>
            <a:ext cx="4745221" cy="484744"/>
          </a:xfrm>
          <a:prstGeom prst="rect">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0 + 0 + 0 + 2</a:t>
            </a:r>
            <a:r>
              <a:rPr lang="en-GB" sz="2400" b="1" baseline="40000" dirty="0">
                <a:solidFill>
                  <a:schemeClr val="tx1"/>
                </a:solidFill>
              </a:rPr>
              <a:t>4</a:t>
            </a:r>
            <a:r>
              <a:rPr lang="en-GB" sz="2400" b="1" dirty="0">
                <a:solidFill>
                  <a:schemeClr val="tx1"/>
                </a:solidFill>
              </a:rPr>
              <a:t> + 2</a:t>
            </a:r>
            <a:r>
              <a:rPr lang="en-GB" sz="2400" b="1" baseline="40000" dirty="0">
                <a:solidFill>
                  <a:schemeClr val="tx1"/>
                </a:solidFill>
              </a:rPr>
              <a:t>3</a:t>
            </a:r>
            <a:r>
              <a:rPr lang="en-GB" sz="2400" b="1" dirty="0">
                <a:solidFill>
                  <a:schemeClr val="tx1"/>
                </a:solidFill>
              </a:rPr>
              <a:t> + 0 + 0 + 0</a:t>
            </a:r>
            <a:endParaRPr lang="en-GB" sz="2400" b="1" baseline="40000" dirty="0">
              <a:solidFill>
                <a:schemeClr val="tx1"/>
              </a:solidFill>
            </a:endParaRPr>
          </a:p>
        </p:txBody>
      </p:sp>
      <p:sp>
        <p:nvSpPr>
          <p:cNvPr id="31" name="Trapezoid 30">
            <a:extLst>
              <a:ext uri="{FF2B5EF4-FFF2-40B4-BE49-F238E27FC236}">
                <a16:creationId xmlns:a16="http://schemas.microsoft.com/office/drawing/2014/main" id="{2ED86894-3FB2-4EDB-BB33-A649C759BC26}"/>
              </a:ext>
            </a:extLst>
          </p:cNvPr>
          <p:cNvSpPr/>
          <p:nvPr/>
        </p:nvSpPr>
        <p:spPr>
          <a:xfrm>
            <a:off x="4734168" y="4509076"/>
            <a:ext cx="4569002" cy="754630"/>
          </a:xfrm>
          <a:prstGeom prst="trapezoid">
            <a:avLst>
              <a:gd name="adj" fmla="val 204604"/>
            </a:avLst>
          </a:prstGeom>
          <a:gradFill>
            <a:gsLst>
              <a:gs pos="0">
                <a:schemeClr val="accent6">
                  <a:lumMod val="20000"/>
                  <a:lumOff val="80000"/>
                </a:schemeClr>
              </a:gs>
              <a:gs pos="49000">
                <a:schemeClr val="accent6">
                  <a:lumMod val="40000"/>
                  <a:lumOff val="60000"/>
                </a:schemeClr>
              </a:gs>
              <a:gs pos="100000">
                <a:schemeClr val="accent6">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45E36568-1EBC-4014-AF7F-D57821CA5754}"/>
              </a:ext>
            </a:extLst>
          </p:cNvPr>
          <p:cNvSpPr txBox="1"/>
          <p:nvPr/>
        </p:nvSpPr>
        <p:spPr>
          <a:xfrm>
            <a:off x="5882015" y="6111162"/>
            <a:ext cx="1075936" cy="523220"/>
          </a:xfrm>
          <a:prstGeom prst="rect">
            <a:avLst/>
          </a:prstGeom>
          <a:noFill/>
        </p:spPr>
        <p:txBody>
          <a:bodyPr wrap="none" rtlCol="0">
            <a:spAutoFit/>
          </a:bodyPr>
          <a:lstStyle/>
          <a:p>
            <a:r>
              <a:rPr lang="en-GB" sz="2800" dirty="0"/>
              <a:t>16 + 8</a:t>
            </a:r>
          </a:p>
        </p:txBody>
      </p:sp>
      <p:sp>
        <p:nvSpPr>
          <p:cNvPr id="33" name="TextBox 32">
            <a:extLst>
              <a:ext uri="{FF2B5EF4-FFF2-40B4-BE49-F238E27FC236}">
                <a16:creationId xmlns:a16="http://schemas.microsoft.com/office/drawing/2014/main" id="{ABCEFE23-E67E-48EE-BE9A-F8365C7B5B24}"/>
              </a:ext>
            </a:extLst>
          </p:cNvPr>
          <p:cNvSpPr txBox="1"/>
          <p:nvPr/>
        </p:nvSpPr>
        <p:spPr>
          <a:xfrm>
            <a:off x="6957951" y="6098501"/>
            <a:ext cx="364202" cy="523220"/>
          </a:xfrm>
          <a:prstGeom prst="rect">
            <a:avLst/>
          </a:prstGeom>
          <a:noFill/>
        </p:spPr>
        <p:txBody>
          <a:bodyPr wrap="none" rtlCol="0">
            <a:spAutoFit/>
          </a:bodyPr>
          <a:lstStyle/>
          <a:p>
            <a:r>
              <a:rPr lang="en-GB" sz="2800" dirty="0"/>
              <a:t>=</a:t>
            </a:r>
          </a:p>
        </p:txBody>
      </p:sp>
      <p:sp>
        <p:nvSpPr>
          <p:cNvPr id="34" name="TextBox 33">
            <a:extLst>
              <a:ext uri="{FF2B5EF4-FFF2-40B4-BE49-F238E27FC236}">
                <a16:creationId xmlns:a16="http://schemas.microsoft.com/office/drawing/2014/main" id="{DCD01B28-13BB-444E-9E18-70C255F0F406}"/>
              </a:ext>
            </a:extLst>
          </p:cNvPr>
          <p:cNvSpPr txBox="1"/>
          <p:nvPr/>
        </p:nvSpPr>
        <p:spPr>
          <a:xfrm>
            <a:off x="7190351" y="6098501"/>
            <a:ext cx="550151" cy="523220"/>
          </a:xfrm>
          <a:prstGeom prst="rect">
            <a:avLst/>
          </a:prstGeom>
          <a:noFill/>
        </p:spPr>
        <p:txBody>
          <a:bodyPr wrap="none" rtlCol="0">
            <a:spAutoFit/>
          </a:bodyPr>
          <a:lstStyle/>
          <a:p>
            <a:r>
              <a:rPr lang="en-GB" sz="2800" b="1" dirty="0">
                <a:solidFill>
                  <a:srgbClr val="FF0000"/>
                </a:solidFill>
              </a:rPr>
              <a:t>24</a:t>
            </a:r>
          </a:p>
        </p:txBody>
      </p:sp>
    </p:spTree>
    <p:extLst>
      <p:ext uri="{BB962C8B-B14F-4D97-AF65-F5344CB8AC3E}">
        <p14:creationId xmlns:p14="http://schemas.microsoft.com/office/powerpoint/2010/main" val="214462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100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1000"/>
                            </p:stCondLst>
                            <p:childTnLst>
                              <p:par>
                                <p:cTn id="50" presetID="22" presetClass="entr" presetSubtype="1" fill="hold" grpId="0" nodeType="afterEffect">
                                  <p:stCondLst>
                                    <p:cond delay="500"/>
                                  </p:stCondLst>
                                  <p:childTnLst>
                                    <p:set>
                                      <p:cBhvr>
                                        <p:cTn id="51" dur="1" fill="hold">
                                          <p:stCondLst>
                                            <p:cond delay="0"/>
                                          </p:stCondLst>
                                        </p:cTn>
                                        <p:tgtEl>
                                          <p:spTgt spid="31"/>
                                        </p:tgtEl>
                                        <p:attrNameLst>
                                          <p:attrName>style.visibility</p:attrName>
                                        </p:attrNameLst>
                                      </p:cBhvr>
                                      <p:to>
                                        <p:strVal val="visible"/>
                                      </p:to>
                                    </p:set>
                                    <p:animEffect transition="in" filter="wipe(up)">
                                      <p:cBhvr>
                                        <p:cTn id="52" dur="2000"/>
                                        <p:tgtEl>
                                          <p:spTgt spid="31"/>
                                        </p:tgtEl>
                                      </p:cBhvr>
                                    </p:animEffect>
                                  </p:childTnLst>
                                </p:cTn>
                              </p:par>
                            </p:childTnLst>
                          </p:cTn>
                        </p:par>
                        <p:par>
                          <p:cTn id="53" fill="hold">
                            <p:stCondLst>
                              <p:cond delay="3500"/>
                            </p:stCondLst>
                            <p:childTnLst>
                              <p:par>
                                <p:cTn id="54" presetID="22" presetClass="entr" presetSubtype="1"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up)">
                                      <p:cBhvr>
                                        <p:cTn id="56" dur="500"/>
                                        <p:tgtEl>
                                          <p:spTgt spid="30"/>
                                        </p:tgtEl>
                                      </p:cBhvr>
                                    </p:animEffect>
                                  </p:childTnLst>
                                </p:cTn>
                              </p:par>
                            </p:childTnLst>
                          </p:cTn>
                        </p:par>
                        <p:par>
                          <p:cTn id="57" fill="hold">
                            <p:stCondLst>
                              <p:cond delay="4000"/>
                            </p:stCondLst>
                            <p:childTnLst>
                              <p:par>
                                <p:cTn id="58" presetID="1"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childTnLst>
                          </p:cTn>
                        </p:par>
                        <p:par>
                          <p:cTn id="60" fill="hold">
                            <p:stCondLst>
                              <p:cond delay="4000"/>
                            </p:stCondLst>
                            <p:childTnLst>
                              <p:par>
                                <p:cTn id="61" presetID="1" presetClass="entr" presetSubtype="0" fill="hold" grpId="0" nodeType="afterEffect">
                                  <p:stCondLst>
                                    <p:cond delay="50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50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20" grpId="0"/>
      <p:bldP spid="21" grpId="0" animBg="1"/>
      <p:bldP spid="22" grpId="0"/>
      <p:bldP spid="23" grpId="0" animBg="1"/>
      <p:bldP spid="24" grpId="0"/>
      <p:bldP spid="25" grpId="0" animBg="1"/>
      <p:bldP spid="26" grpId="0"/>
      <p:bldP spid="27" grpId="0"/>
      <p:bldP spid="28" grpId="0"/>
      <p:bldP spid="29" grpId="0"/>
      <p:bldP spid="30" grpId="0" animBg="1"/>
      <p:bldP spid="31" grpId="0" animBg="1"/>
      <p:bldP spid="32" grpId="0"/>
      <p:bldP spid="33" grpId="0"/>
      <p:bldP spid="3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CFC7E-4121-48D9-893C-F3F72DA529F8}"/>
              </a:ext>
            </a:extLst>
          </p:cNvPr>
          <p:cNvSpPr>
            <a:spLocks noGrp="1"/>
          </p:cNvSpPr>
          <p:nvPr>
            <p:ph type="title"/>
          </p:nvPr>
        </p:nvSpPr>
        <p:spPr/>
        <p:txBody>
          <a:bodyPr/>
          <a:lstStyle/>
          <a:p>
            <a:r>
              <a:rPr lang="en-GB" dirty="0"/>
              <a:t>IPv4 Example</a:t>
            </a:r>
          </a:p>
        </p:txBody>
      </p:sp>
      <p:grpSp>
        <p:nvGrpSpPr>
          <p:cNvPr id="4" name="Group 3">
            <a:extLst>
              <a:ext uri="{FF2B5EF4-FFF2-40B4-BE49-F238E27FC236}">
                <a16:creationId xmlns:a16="http://schemas.microsoft.com/office/drawing/2014/main" id="{B7395ED8-6F56-4197-B13E-A1E02BFA00E3}"/>
              </a:ext>
            </a:extLst>
          </p:cNvPr>
          <p:cNvGrpSpPr/>
          <p:nvPr/>
        </p:nvGrpSpPr>
        <p:grpSpPr>
          <a:xfrm>
            <a:off x="2718390" y="2006718"/>
            <a:ext cx="1488558" cy="616688"/>
            <a:chOff x="1244009" y="1903228"/>
            <a:chExt cx="1488558" cy="616688"/>
          </a:xfrm>
        </p:grpSpPr>
        <p:sp>
          <p:nvSpPr>
            <p:cNvPr id="5" name="Rectangle 4">
              <a:extLst>
                <a:ext uri="{FF2B5EF4-FFF2-40B4-BE49-F238E27FC236}">
                  <a16:creationId xmlns:a16="http://schemas.microsoft.com/office/drawing/2014/main" id="{2C770C2C-ACB9-4FFD-B0FA-B08BEF21C19D}"/>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F97AB91-C0C6-4E37-93D7-C192E18DF0A6}"/>
                </a:ext>
              </a:extLst>
            </p:cNvPr>
            <p:cNvSpPr txBox="1"/>
            <p:nvPr/>
          </p:nvSpPr>
          <p:spPr>
            <a:xfrm flipH="1">
              <a:off x="1488557" y="1949962"/>
              <a:ext cx="1169582" cy="523220"/>
            </a:xfrm>
            <a:prstGeom prst="rect">
              <a:avLst/>
            </a:prstGeom>
            <a:noFill/>
          </p:spPr>
          <p:txBody>
            <a:bodyPr wrap="square" rtlCol="0">
              <a:spAutoFit/>
            </a:bodyPr>
            <a:lstStyle/>
            <a:p>
              <a:r>
                <a:rPr lang="en-GB" sz="2800" dirty="0"/>
                <a:t>192</a:t>
              </a:r>
            </a:p>
          </p:txBody>
        </p:sp>
      </p:grpSp>
      <p:grpSp>
        <p:nvGrpSpPr>
          <p:cNvPr id="7" name="Group 6">
            <a:extLst>
              <a:ext uri="{FF2B5EF4-FFF2-40B4-BE49-F238E27FC236}">
                <a16:creationId xmlns:a16="http://schemas.microsoft.com/office/drawing/2014/main" id="{CA16DE64-E383-4413-89A7-BD0C64D2C78F}"/>
              </a:ext>
            </a:extLst>
          </p:cNvPr>
          <p:cNvGrpSpPr/>
          <p:nvPr/>
        </p:nvGrpSpPr>
        <p:grpSpPr>
          <a:xfrm>
            <a:off x="4444411" y="2006718"/>
            <a:ext cx="1488558" cy="616688"/>
            <a:chOff x="1244009" y="1903228"/>
            <a:chExt cx="1488558" cy="616688"/>
          </a:xfrm>
        </p:grpSpPr>
        <p:sp>
          <p:nvSpPr>
            <p:cNvPr id="8" name="Rectangle 7">
              <a:extLst>
                <a:ext uri="{FF2B5EF4-FFF2-40B4-BE49-F238E27FC236}">
                  <a16:creationId xmlns:a16="http://schemas.microsoft.com/office/drawing/2014/main" id="{3F39FB0D-5D43-47FB-A937-92A95BB8B33A}"/>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E265D0C-5758-49D2-AEE2-F8C5EBC518A9}"/>
                </a:ext>
              </a:extLst>
            </p:cNvPr>
            <p:cNvSpPr txBox="1"/>
            <p:nvPr/>
          </p:nvSpPr>
          <p:spPr>
            <a:xfrm flipH="1">
              <a:off x="1488557" y="1949962"/>
              <a:ext cx="1169582" cy="523220"/>
            </a:xfrm>
            <a:prstGeom prst="rect">
              <a:avLst/>
            </a:prstGeom>
            <a:noFill/>
          </p:spPr>
          <p:txBody>
            <a:bodyPr wrap="square" rtlCol="0">
              <a:spAutoFit/>
            </a:bodyPr>
            <a:lstStyle/>
            <a:p>
              <a:r>
                <a:rPr lang="en-GB" sz="2800" dirty="0"/>
                <a:t>168</a:t>
              </a:r>
            </a:p>
          </p:txBody>
        </p:sp>
      </p:grpSp>
      <p:grpSp>
        <p:nvGrpSpPr>
          <p:cNvPr id="10" name="Group 9">
            <a:extLst>
              <a:ext uri="{FF2B5EF4-FFF2-40B4-BE49-F238E27FC236}">
                <a16:creationId xmlns:a16="http://schemas.microsoft.com/office/drawing/2014/main" id="{07174A9C-EA96-424A-89D1-65BADFBD2A01}"/>
              </a:ext>
            </a:extLst>
          </p:cNvPr>
          <p:cNvGrpSpPr/>
          <p:nvPr/>
        </p:nvGrpSpPr>
        <p:grpSpPr>
          <a:xfrm>
            <a:off x="6259033" y="2006718"/>
            <a:ext cx="1488558" cy="616688"/>
            <a:chOff x="1244009" y="1903228"/>
            <a:chExt cx="1488558" cy="616688"/>
          </a:xfrm>
        </p:grpSpPr>
        <p:sp>
          <p:nvSpPr>
            <p:cNvPr id="11" name="Rectangle 10">
              <a:extLst>
                <a:ext uri="{FF2B5EF4-FFF2-40B4-BE49-F238E27FC236}">
                  <a16:creationId xmlns:a16="http://schemas.microsoft.com/office/drawing/2014/main" id="{6B224AD7-7A1C-4560-B1AF-EAED265E5C86}"/>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4035448-6D36-4C1F-A552-0C1ADC346904}"/>
                </a:ext>
              </a:extLst>
            </p:cNvPr>
            <p:cNvSpPr txBox="1"/>
            <p:nvPr/>
          </p:nvSpPr>
          <p:spPr>
            <a:xfrm flipH="1">
              <a:off x="1717304" y="1943663"/>
              <a:ext cx="842436" cy="523220"/>
            </a:xfrm>
            <a:prstGeom prst="rect">
              <a:avLst/>
            </a:prstGeom>
            <a:noFill/>
          </p:spPr>
          <p:txBody>
            <a:bodyPr wrap="square" rtlCol="0">
              <a:spAutoFit/>
            </a:bodyPr>
            <a:lstStyle/>
            <a:p>
              <a:r>
                <a:rPr lang="en-GB" sz="2800" dirty="0"/>
                <a:t>24</a:t>
              </a:r>
            </a:p>
          </p:txBody>
        </p:sp>
      </p:grpSp>
      <p:grpSp>
        <p:nvGrpSpPr>
          <p:cNvPr id="13" name="Group 12">
            <a:extLst>
              <a:ext uri="{FF2B5EF4-FFF2-40B4-BE49-F238E27FC236}">
                <a16:creationId xmlns:a16="http://schemas.microsoft.com/office/drawing/2014/main" id="{1685CFFF-7856-49AE-8DE5-24D302B57772}"/>
              </a:ext>
            </a:extLst>
          </p:cNvPr>
          <p:cNvGrpSpPr/>
          <p:nvPr/>
        </p:nvGrpSpPr>
        <p:grpSpPr>
          <a:xfrm>
            <a:off x="8034668" y="2006718"/>
            <a:ext cx="1488558" cy="616688"/>
            <a:chOff x="1244009" y="1903228"/>
            <a:chExt cx="1488558" cy="616688"/>
          </a:xfrm>
        </p:grpSpPr>
        <p:sp>
          <p:nvSpPr>
            <p:cNvPr id="14" name="Rectangle 13">
              <a:extLst>
                <a:ext uri="{FF2B5EF4-FFF2-40B4-BE49-F238E27FC236}">
                  <a16:creationId xmlns:a16="http://schemas.microsoft.com/office/drawing/2014/main" id="{09769B88-3140-41F0-8C0B-805B19EF3F56}"/>
                </a:ext>
              </a:extLst>
            </p:cNvPr>
            <p:cNvSpPr/>
            <p:nvPr/>
          </p:nvSpPr>
          <p:spPr>
            <a:xfrm>
              <a:off x="1244009" y="1903228"/>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F666C07A-22C7-465E-9079-E203E90D90C4}"/>
                </a:ext>
              </a:extLst>
            </p:cNvPr>
            <p:cNvSpPr txBox="1"/>
            <p:nvPr/>
          </p:nvSpPr>
          <p:spPr>
            <a:xfrm flipH="1">
              <a:off x="1651768" y="1943663"/>
              <a:ext cx="590553" cy="523220"/>
            </a:xfrm>
            <a:prstGeom prst="rect">
              <a:avLst/>
            </a:prstGeom>
            <a:noFill/>
          </p:spPr>
          <p:txBody>
            <a:bodyPr wrap="square" rtlCol="0">
              <a:spAutoFit/>
            </a:bodyPr>
            <a:lstStyle/>
            <a:p>
              <a:r>
                <a:rPr lang="en-GB" sz="2800" dirty="0"/>
                <a:t>15</a:t>
              </a:r>
            </a:p>
          </p:txBody>
        </p:sp>
      </p:grpSp>
      <p:sp>
        <p:nvSpPr>
          <p:cNvPr id="16" name="TextBox 15">
            <a:extLst>
              <a:ext uri="{FF2B5EF4-FFF2-40B4-BE49-F238E27FC236}">
                <a16:creationId xmlns:a16="http://schemas.microsoft.com/office/drawing/2014/main" id="{7FC19D88-60A4-4D6C-87C9-CAE7C9D11DB4}"/>
              </a:ext>
            </a:extLst>
          </p:cNvPr>
          <p:cNvSpPr txBox="1"/>
          <p:nvPr/>
        </p:nvSpPr>
        <p:spPr>
          <a:xfrm>
            <a:off x="4103084" y="1510532"/>
            <a:ext cx="470000" cy="1446550"/>
          </a:xfrm>
          <a:prstGeom prst="rect">
            <a:avLst/>
          </a:prstGeom>
          <a:noFill/>
        </p:spPr>
        <p:txBody>
          <a:bodyPr wrap="none" rtlCol="0">
            <a:spAutoFit/>
          </a:bodyPr>
          <a:lstStyle/>
          <a:p>
            <a:r>
              <a:rPr lang="en-GB" sz="8800" dirty="0"/>
              <a:t>.</a:t>
            </a:r>
          </a:p>
        </p:txBody>
      </p:sp>
      <p:sp>
        <p:nvSpPr>
          <p:cNvPr id="17" name="TextBox 16">
            <a:extLst>
              <a:ext uri="{FF2B5EF4-FFF2-40B4-BE49-F238E27FC236}">
                <a16:creationId xmlns:a16="http://schemas.microsoft.com/office/drawing/2014/main" id="{F34B8EC1-BAA7-4F2D-B7A2-A323A84D5A59}"/>
              </a:ext>
            </a:extLst>
          </p:cNvPr>
          <p:cNvSpPr txBox="1"/>
          <p:nvPr/>
        </p:nvSpPr>
        <p:spPr>
          <a:xfrm>
            <a:off x="5868089" y="1510532"/>
            <a:ext cx="470000" cy="1446550"/>
          </a:xfrm>
          <a:prstGeom prst="rect">
            <a:avLst/>
          </a:prstGeom>
          <a:noFill/>
        </p:spPr>
        <p:txBody>
          <a:bodyPr wrap="none" rtlCol="0">
            <a:spAutoFit/>
          </a:bodyPr>
          <a:lstStyle/>
          <a:p>
            <a:r>
              <a:rPr lang="en-GB" sz="8800" dirty="0"/>
              <a:t>.</a:t>
            </a:r>
          </a:p>
        </p:txBody>
      </p:sp>
      <p:sp>
        <p:nvSpPr>
          <p:cNvPr id="18" name="TextBox 17">
            <a:extLst>
              <a:ext uri="{FF2B5EF4-FFF2-40B4-BE49-F238E27FC236}">
                <a16:creationId xmlns:a16="http://schemas.microsoft.com/office/drawing/2014/main" id="{A7434067-56D7-4A8A-9D36-CC76BB6FD761}"/>
              </a:ext>
            </a:extLst>
          </p:cNvPr>
          <p:cNvSpPr txBox="1"/>
          <p:nvPr/>
        </p:nvSpPr>
        <p:spPr>
          <a:xfrm>
            <a:off x="7663574" y="1510532"/>
            <a:ext cx="470000" cy="1446550"/>
          </a:xfrm>
          <a:prstGeom prst="rect">
            <a:avLst/>
          </a:prstGeom>
          <a:noFill/>
        </p:spPr>
        <p:txBody>
          <a:bodyPr wrap="none" rtlCol="0">
            <a:spAutoFit/>
          </a:bodyPr>
          <a:lstStyle/>
          <a:p>
            <a:r>
              <a:rPr lang="en-GB" sz="8800" dirty="0"/>
              <a:t>.</a:t>
            </a:r>
          </a:p>
        </p:txBody>
      </p:sp>
      <p:sp>
        <p:nvSpPr>
          <p:cNvPr id="19" name="Rectangle 18">
            <a:extLst>
              <a:ext uri="{FF2B5EF4-FFF2-40B4-BE49-F238E27FC236}">
                <a16:creationId xmlns:a16="http://schemas.microsoft.com/office/drawing/2014/main" id="{04EE9B3C-2298-469B-9FF8-CD240BFF62C2}"/>
              </a:ext>
            </a:extLst>
          </p:cNvPr>
          <p:cNvSpPr/>
          <p:nvPr/>
        </p:nvSpPr>
        <p:spPr>
          <a:xfrm>
            <a:off x="2723164"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54A0EB6-1C92-4B79-8009-DBCE765033EC}"/>
              </a:ext>
            </a:extLst>
          </p:cNvPr>
          <p:cNvSpPr txBox="1"/>
          <p:nvPr/>
        </p:nvSpPr>
        <p:spPr>
          <a:xfrm flipH="1">
            <a:off x="2730796" y="3924585"/>
            <a:ext cx="1473294" cy="461665"/>
          </a:xfrm>
          <a:prstGeom prst="rect">
            <a:avLst/>
          </a:prstGeom>
          <a:noFill/>
        </p:spPr>
        <p:txBody>
          <a:bodyPr wrap="square" rtlCol="0">
            <a:spAutoFit/>
          </a:bodyPr>
          <a:lstStyle/>
          <a:p>
            <a:r>
              <a:rPr lang="en-GB" sz="2400" dirty="0"/>
              <a:t>11000000</a:t>
            </a:r>
          </a:p>
        </p:txBody>
      </p:sp>
      <p:sp>
        <p:nvSpPr>
          <p:cNvPr id="21" name="Rectangle 20">
            <a:extLst>
              <a:ext uri="{FF2B5EF4-FFF2-40B4-BE49-F238E27FC236}">
                <a16:creationId xmlns:a16="http://schemas.microsoft.com/office/drawing/2014/main" id="{9974BE10-5C4B-4B44-97EE-DF7596A0B24E}"/>
              </a:ext>
            </a:extLst>
          </p:cNvPr>
          <p:cNvSpPr/>
          <p:nvPr/>
        </p:nvSpPr>
        <p:spPr>
          <a:xfrm>
            <a:off x="4444411"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B0066B15-487B-42F4-9DA4-4B727CD8FFB4}"/>
              </a:ext>
            </a:extLst>
          </p:cNvPr>
          <p:cNvSpPr txBox="1"/>
          <p:nvPr/>
        </p:nvSpPr>
        <p:spPr>
          <a:xfrm flipH="1">
            <a:off x="4472764" y="3924585"/>
            <a:ext cx="1460203" cy="461665"/>
          </a:xfrm>
          <a:prstGeom prst="rect">
            <a:avLst/>
          </a:prstGeom>
          <a:noFill/>
        </p:spPr>
        <p:txBody>
          <a:bodyPr wrap="square" rtlCol="0">
            <a:spAutoFit/>
          </a:bodyPr>
          <a:lstStyle/>
          <a:p>
            <a:r>
              <a:rPr lang="en-GB" sz="2400" dirty="0"/>
              <a:t>10101000</a:t>
            </a:r>
          </a:p>
        </p:txBody>
      </p:sp>
      <p:sp>
        <p:nvSpPr>
          <p:cNvPr id="23" name="Rectangle 22">
            <a:extLst>
              <a:ext uri="{FF2B5EF4-FFF2-40B4-BE49-F238E27FC236}">
                <a16:creationId xmlns:a16="http://schemas.microsoft.com/office/drawing/2014/main" id="{A1ADF00C-8BF9-451A-B4D1-E8090FC1F3D8}"/>
              </a:ext>
            </a:extLst>
          </p:cNvPr>
          <p:cNvSpPr/>
          <p:nvPr/>
        </p:nvSpPr>
        <p:spPr>
          <a:xfrm>
            <a:off x="6259033"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0ECACC0-E037-44D6-9C99-3EFEB74EE3CA}"/>
              </a:ext>
            </a:extLst>
          </p:cNvPr>
          <p:cNvSpPr txBox="1"/>
          <p:nvPr/>
        </p:nvSpPr>
        <p:spPr>
          <a:xfrm flipH="1">
            <a:off x="6259033" y="3924585"/>
            <a:ext cx="1488558" cy="461665"/>
          </a:xfrm>
          <a:prstGeom prst="rect">
            <a:avLst/>
          </a:prstGeom>
          <a:noFill/>
        </p:spPr>
        <p:txBody>
          <a:bodyPr wrap="square" rtlCol="0">
            <a:spAutoFit/>
          </a:bodyPr>
          <a:lstStyle/>
          <a:p>
            <a:r>
              <a:rPr lang="en-GB" sz="2400" dirty="0"/>
              <a:t>00011000</a:t>
            </a:r>
          </a:p>
        </p:txBody>
      </p:sp>
      <p:sp>
        <p:nvSpPr>
          <p:cNvPr id="25" name="Rectangle 24">
            <a:extLst>
              <a:ext uri="{FF2B5EF4-FFF2-40B4-BE49-F238E27FC236}">
                <a16:creationId xmlns:a16="http://schemas.microsoft.com/office/drawing/2014/main" id="{8A400B09-091E-4B20-9F49-128223053CE0}"/>
              </a:ext>
            </a:extLst>
          </p:cNvPr>
          <p:cNvSpPr/>
          <p:nvPr/>
        </p:nvSpPr>
        <p:spPr>
          <a:xfrm>
            <a:off x="8034668" y="3847073"/>
            <a:ext cx="1488558" cy="61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30351400-C462-443B-B627-468B05E0E838}"/>
              </a:ext>
            </a:extLst>
          </p:cNvPr>
          <p:cNvSpPr txBox="1"/>
          <p:nvPr/>
        </p:nvSpPr>
        <p:spPr>
          <a:xfrm flipH="1">
            <a:off x="8059476" y="3924585"/>
            <a:ext cx="1438942" cy="461665"/>
          </a:xfrm>
          <a:prstGeom prst="rect">
            <a:avLst/>
          </a:prstGeom>
          <a:noFill/>
        </p:spPr>
        <p:txBody>
          <a:bodyPr wrap="square" rtlCol="0">
            <a:spAutoFit/>
          </a:bodyPr>
          <a:lstStyle/>
          <a:p>
            <a:r>
              <a:rPr lang="en-GB" sz="2400" dirty="0"/>
              <a:t>00001111</a:t>
            </a:r>
          </a:p>
        </p:txBody>
      </p:sp>
      <p:sp>
        <p:nvSpPr>
          <p:cNvPr id="27" name="TextBox 26">
            <a:extLst>
              <a:ext uri="{FF2B5EF4-FFF2-40B4-BE49-F238E27FC236}">
                <a16:creationId xmlns:a16="http://schemas.microsoft.com/office/drawing/2014/main" id="{13C6DE68-B3DA-411A-ADAD-3072B8E1B5FC}"/>
              </a:ext>
            </a:extLst>
          </p:cNvPr>
          <p:cNvSpPr txBox="1"/>
          <p:nvPr/>
        </p:nvSpPr>
        <p:spPr>
          <a:xfrm>
            <a:off x="4103084" y="3362329"/>
            <a:ext cx="470000" cy="1446550"/>
          </a:xfrm>
          <a:prstGeom prst="rect">
            <a:avLst/>
          </a:prstGeom>
          <a:noFill/>
        </p:spPr>
        <p:txBody>
          <a:bodyPr wrap="none" rtlCol="0">
            <a:spAutoFit/>
          </a:bodyPr>
          <a:lstStyle/>
          <a:p>
            <a:r>
              <a:rPr lang="en-GB" sz="8800" dirty="0"/>
              <a:t>.</a:t>
            </a:r>
          </a:p>
        </p:txBody>
      </p:sp>
      <p:sp>
        <p:nvSpPr>
          <p:cNvPr id="28" name="TextBox 27">
            <a:extLst>
              <a:ext uri="{FF2B5EF4-FFF2-40B4-BE49-F238E27FC236}">
                <a16:creationId xmlns:a16="http://schemas.microsoft.com/office/drawing/2014/main" id="{67603EA6-4120-4BD2-8ED2-F0527B80C40B}"/>
              </a:ext>
            </a:extLst>
          </p:cNvPr>
          <p:cNvSpPr txBox="1"/>
          <p:nvPr/>
        </p:nvSpPr>
        <p:spPr>
          <a:xfrm>
            <a:off x="5868089" y="3362329"/>
            <a:ext cx="470000" cy="1446550"/>
          </a:xfrm>
          <a:prstGeom prst="rect">
            <a:avLst/>
          </a:prstGeom>
          <a:noFill/>
        </p:spPr>
        <p:txBody>
          <a:bodyPr wrap="none" rtlCol="0">
            <a:spAutoFit/>
          </a:bodyPr>
          <a:lstStyle/>
          <a:p>
            <a:r>
              <a:rPr lang="en-GB" sz="8800" dirty="0"/>
              <a:t>.</a:t>
            </a:r>
          </a:p>
        </p:txBody>
      </p:sp>
      <p:sp>
        <p:nvSpPr>
          <p:cNvPr id="29" name="TextBox 28">
            <a:extLst>
              <a:ext uri="{FF2B5EF4-FFF2-40B4-BE49-F238E27FC236}">
                <a16:creationId xmlns:a16="http://schemas.microsoft.com/office/drawing/2014/main" id="{3E2365F3-1FC4-4725-A579-6559B08E093A}"/>
              </a:ext>
            </a:extLst>
          </p:cNvPr>
          <p:cNvSpPr txBox="1"/>
          <p:nvPr/>
        </p:nvSpPr>
        <p:spPr>
          <a:xfrm>
            <a:off x="7663574" y="3362329"/>
            <a:ext cx="470000" cy="1446550"/>
          </a:xfrm>
          <a:prstGeom prst="rect">
            <a:avLst/>
          </a:prstGeom>
          <a:noFill/>
        </p:spPr>
        <p:txBody>
          <a:bodyPr wrap="none" rtlCol="0">
            <a:spAutoFit/>
          </a:bodyPr>
          <a:lstStyle/>
          <a:p>
            <a:r>
              <a:rPr lang="en-GB" sz="8800" dirty="0"/>
              <a:t>.</a:t>
            </a:r>
          </a:p>
        </p:txBody>
      </p:sp>
      <p:sp>
        <p:nvSpPr>
          <p:cNvPr id="30" name="Rectangle 29">
            <a:extLst>
              <a:ext uri="{FF2B5EF4-FFF2-40B4-BE49-F238E27FC236}">
                <a16:creationId xmlns:a16="http://schemas.microsoft.com/office/drawing/2014/main" id="{0E402F7C-B13F-4FE3-B100-75E1CE03AC6D}"/>
              </a:ext>
            </a:extLst>
          </p:cNvPr>
          <p:cNvSpPr/>
          <p:nvPr/>
        </p:nvSpPr>
        <p:spPr>
          <a:xfrm>
            <a:off x="6393578" y="5347895"/>
            <a:ext cx="4745221" cy="484744"/>
          </a:xfrm>
          <a:prstGeom prst="rect">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0 + 0 + 0 + 0 + 2</a:t>
            </a:r>
            <a:r>
              <a:rPr lang="en-GB" sz="2400" b="1" baseline="40000" dirty="0">
                <a:solidFill>
                  <a:schemeClr val="tx1"/>
                </a:solidFill>
              </a:rPr>
              <a:t>3</a:t>
            </a:r>
            <a:r>
              <a:rPr lang="en-GB" sz="2400" b="1" dirty="0">
                <a:solidFill>
                  <a:schemeClr val="tx1"/>
                </a:solidFill>
              </a:rPr>
              <a:t> + 2</a:t>
            </a:r>
            <a:r>
              <a:rPr lang="en-GB" sz="2400" b="1" baseline="40000" dirty="0">
                <a:solidFill>
                  <a:schemeClr val="tx1"/>
                </a:solidFill>
              </a:rPr>
              <a:t>2</a:t>
            </a:r>
            <a:r>
              <a:rPr lang="en-GB" sz="2400" b="1" dirty="0">
                <a:solidFill>
                  <a:schemeClr val="tx1"/>
                </a:solidFill>
              </a:rPr>
              <a:t> + 2</a:t>
            </a:r>
            <a:r>
              <a:rPr lang="en-GB" sz="2400" b="1" baseline="40000" dirty="0">
                <a:solidFill>
                  <a:schemeClr val="tx1"/>
                </a:solidFill>
              </a:rPr>
              <a:t>1</a:t>
            </a:r>
            <a:r>
              <a:rPr lang="en-GB" sz="2400" b="1" dirty="0">
                <a:solidFill>
                  <a:schemeClr val="tx1"/>
                </a:solidFill>
              </a:rPr>
              <a:t> + 2</a:t>
            </a:r>
            <a:r>
              <a:rPr lang="en-GB" sz="2400" b="1" baseline="40000" dirty="0">
                <a:solidFill>
                  <a:schemeClr val="tx1"/>
                </a:solidFill>
              </a:rPr>
              <a:t>0</a:t>
            </a:r>
          </a:p>
        </p:txBody>
      </p:sp>
      <p:sp>
        <p:nvSpPr>
          <p:cNvPr id="31" name="Trapezoid 30">
            <a:extLst>
              <a:ext uri="{FF2B5EF4-FFF2-40B4-BE49-F238E27FC236}">
                <a16:creationId xmlns:a16="http://schemas.microsoft.com/office/drawing/2014/main" id="{2ED86894-3FB2-4EDB-BB33-A649C759BC26}"/>
              </a:ext>
            </a:extLst>
          </p:cNvPr>
          <p:cNvSpPr/>
          <p:nvPr/>
        </p:nvSpPr>
        <p:spPr>
          <a:xfrm>
            <a:off x="6481688" y="4509076"/>
            <a:ext cx="4569002" cy="754630"/>
          </a:xfrm>
          <a:prstGeom prst="trapezoid">
            <a:avLst>
              <a:gd name="adj" fmla="val 204604"/>
            </a:avLst>
          </a:prstGeom>
          <a:gradFill>
            <a:gsLst>
              <a:gs pos="0">
                <a:schemeClr val="accent6">
                  <a:lumMod val="20000"/>
                  <a:lumOff val="80000"/>
                </a:schemeClr>
              </a:gs>
              <a:gs pos="49000">
                <a:schemeClr val="accent6">
                  <a:lumMod val="40000"/>
                  <a:lumOff val="60000"/>
                </a:schemeClr>
              </a:gs>
              <a:gs pos="100000">
                <a:schemeClr val="accent6">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45E36568-1EBC-4014-AF7F-D57821CA5754}"/>
              </a:ext>
            </a:extLst>
          </p:cNvPr>
          <p:cNvSpPr txBox="1"/>
          <p:nvPr/>
        </p:nvSpPr>
        <p:spPr>
          <a:xfrm>
            <a:off x="6825038" y="6098501"/>
            <a:ext cx="1944763" cy="523220"/>
          </a:xfrm>
          <a:prstGeom prst="rect">
            <a:avLst/>
          </a:prstGeom>
          <a:noFill/>
        </p:spPr>
        <p:txBody>
          <a:bodyPr wrap="none" rtlCol="0">
            <a:spAutoFit/>
          </a:bodyPr>
          <a:lstStyle/>
          <a:p>
            <a:r>
              <a:rPr lang="en-GB" sz="2800" dirty="0"/>
              <a:t>8 + 4 + 2 + 1</a:t>
            </a:r>
          </a:p>
        </p:txBody>
      </p:sp>
      <p:sp>
        <p:nvSpPr>
          <p:cNvPr id="33" name="TextBox 32">
            <a:extLst>
              <a:ext uri="{FF2B5EF4-FFF2-40B4-BE49-F238E27FC236}">
                <a16:creationId xmlns:a16="http://schemas.microsoft.com/office/drawing/2014/main" id="{ABCEFE23-E67E-48EE-BE9A-F8365C7B5B24}"/>
              </a:ext>
            </a:extLst>
          </p:cNvPr>
          <p:cNvSpPr txBox="1"/>
          <p:nvPr/>
        </p:nvSpPr>
        <p:spPr>
          <a:xfrm>
            <a:off x="8705471" y="6098501"/>
            <a:ext cx="364202" cy="523220"/>
          </a:xfrm>
          <a:prstGeom prst="rect">
            <a:avLst/>
          </a:prstGeom>
          <a:noFill/>
        </p:spPr>
        <p:txBody>
          <a:bodyPr wrap="none" rtlCol="0">
            <a:spAutoFit/>
          </a:bodyPr>
          <a:lstStyle/>
          <a:p>
            <a:r>
              <a:rPr lang="en-GB" sz="2800" dirty="0"/>
              <a:t>=</a:t>
            </a:r>
          </a:p>
        </p:txBody>
      </p:sp>
      <p:sp>
        <p:nvSpPr>
          <p:cNvPr id="34" name="TextBox 33">
            <a:extLst>
              <a:ext uri="{FF2B5EF4-FFF2-40B4-BE49-F238E27FC236}">
                <a16:creationId xmlns:a16="http://schemas.microsoft.com/office/drawing/2014/main" id="{DCD01B28-13BB-444E-9E18-70C255F0F406}"/>
              </a:ext>
            </a:extLst>
          </p:cNvPr>
          <p:cNvSpPr txBox="1"/>
          <p:nvPr/>
        </p:nvSpPr>
        <p:spPr>
          <a:xfrm>
            <a:off x="8937871" y="6098501"/>
            <a:ext cx="550151" cy="523220"/>
          </a:xfrm>
          <a:prstGeom prst="rect">
            <a:avLst/>
          </a:prstGeom>
          <a:noFill/>
        </p:spPr>
        <p:txBody>
          <a:bodyPr wrap="none" rtlCol="0">
            <a:spAutoFit/>
          </a:bodyPr>
          <a:lstStyle/>
          <a:p>
            <a:r>
              <a:rPr lang="en-GB" sz="2800" b="1" dirty="0">
                <a:solidFill>
                  <a:srgbClr val="FF0000"/>
                </a:solidFill>
              </a:rPr>
              <a:t>15</a:t>
            </a:r>
          </a:p>
        </p:txBody>
      </p:sp>
    </p:spTree>
    <p:extLst>
      <p:ext uri="{BB962C8B-B14F-4D97-AF65-F5344CB8AC3E}">
        <p14:creationId xmlns:p14="http://schemas.microsoft.com/office/powerpoint/2010/main" val="264443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100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1000"/>
                            </p:stCondLst>
                            <p:childTnLst>
                              <p:par>
                                <p:cTn id="50" presetID="22" presetClass="entr" presetSubtype="1" fill="hold" grpId="0" nodeType="afterEffect">
                                  <p:stCondLst>
                                    <p:cond delay="500"/>
                                  </p:stCondLst>
                                  <p:childTnLst>
                                    <p:set>
                                      <p:cBhvr>
                                        <p:cTn id="51" dur="1" fill="hold">
                                          <p:stCondLst>
                                            <p:cond delay="0"/>
                                          </p:stCondLst>
                                        </p:cTn>
                                        <p:tgtEl>
                                          <p:spTgt spid="31"/>
                                        </p:tgtEl>
                                        <p:attrNameLst>
                                          <p:attrName>style.visibility</p:attrName>
                                        </p:attrNameLst>
                                      </p:cBhvr>
                                      <p:to>
                                        <p:strVal val="visible"/>
                                      </p:to>
                                    </p:set>
                                    <p:animEffect transition="in" filter="wipe(up)">
                                      <p:cBhvr>
                                        <p:cTn id="52" dur="2000"/>
                                        <p:tgtEl>
                                          <p:spTgt spid="31"/>
                                        </p:tgtEl>
                                      </p:cBhvr>
                                    </p:animEffect>
                                  </p:childTnLst>
                                </p:cTn>
                              </p:par>
                            </p:childTnLst>
                          </p:cTn>
                        </p:par>
                        <p:par>
                          <p:cTn id="53" fill="hold">
                            <p:stCondLst>
                              <p:cond delay="3500"/>
                            </p:stCondLst>
                            <p:childTnLst>
                              <p:par>
                                <p:cTn id="54" presetID="22" presetClass="entr" presetSubtype="1"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up)">
                                      <p:cBhvr>
                                        <p:cTn id="56" dur="500"/>
                                        <p:tgtEl>
                                          <p:spTgt spid="30"/>
                                        </p:tgtEl>
                                      </p:cBhvr>
                                    </p:animEffect>
                                  </p:childTnLst>
                                </p:cTn>
                              </p:par>
                            </p:childTnLst>
                          </p:cTn>
                        </p:par>
                        <p:par>
                          <p:cTn id="57" fill="hold">
                            <p:stCondLst>
                              <p:cond delay="4000"/>
                            </p:stCondLst>
                            <p:childTnLst>
                              <p:par>
                                <p:cTn id="58" presetID="1"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childTnLst>
                          </p:cTn>
                        </p:par>
                        <p:par>
                          <p:cTn id="60" fill="hold">
                            <p:stCondLst>
                              <p:cond delay="4000"/>
                            </p:stCondLst>
                            <p:childTnLst>
                              <p:par>
                                <p:cTn id="61" presetID="1" presetClass="entr" presetSubtype="0" fill="hold" grpId="0" nodeType="afterEffect">
                                  <p:stCondLst>
                                    <p:cond delay="50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50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20" grpId="0"/>
      <p:bldP spid="21" grpId="0" animBg="1"/>
      <p:bldP spid="22" grpId="0"/>
      <p:bldP spid="23" grpId="0" animBg="1"/>
      <p:bldP spid="24" grpId="0"/>
      <p:bldP spid="25" grpId="0" animBg="1"/>
      <p:bldP spid="26" grpId="0"/>
      <p:bldP spid="27" grpId="0"/>
      <p:bldP spid="28" grpId="0"/>
      <p:bldP spid="29" grpId="0"/>
      <p:bldP spid="30" grpId="0" animBg="1"/>
      <p:bldP spid="31" grpId="0" animBg="1"/>
      <p:bldP spid="32" grpId="0"/>
      <p:bldP spid="33" grpId="0"/>
      <p:bldP spid="3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55F9-F5B5-435B-BD5E-0D396806E161}"/>
              </a:ext>
            </a:extLst>
          </p:cNvPr>
          <p:cNvSpPr>
            <a:spLocks noGrp="1"/>
          </p:cNvSpPr>
          <p:nvPr>
            <p:ph type="title"/>
          </p:nvPr>
        </p:nvSpPr>
        <p:spPr/>
        <p:txBody>
          <a:bodyPr/>
          <a:lstStyle/>
          <a:p>
            <a:r>
              <a:rPr lang="en-GB" dirty="0"/>
              <a:t>IPv4 Datagram</a:t>
            </a:r>
          </a:p>
        </p:txBody>
      </p:sp>
      <p:sp>
        <p:nvSpPr>
          <p:cNvPr id="4" name="Arrow: Right 3">
            <a:extLst>
              <a:ext uri="{FF2B5EF4-FFF2-40B4-BE49-F238E27FC236}">
                <a16:creationId xmlns:a16="http://schemas.microsoft.com/office/drawing/2014/main" id="{D5393E11-E400-4C06-A8C2-3943745CBF6F}"/>
              </a:ext>
            </a:extLst>
          </p:cNvPr>
          <p:cNvSpPr/>
          <p:nvPr/>
        </p:nvSpPr>
        <p:spPr>
          <a:xfrm flipH="1">
            <a:off x="909321" y="3454400"/>
            <a:ext cx="1341120" cy="995680"/>
          </a:xfrm>
          <a:prstGeom prst="rightArrow">
            <a:avLst/>
          </a:prstGeom>
          <a:solidFill>
            <a:srgbClr val="60E24E">
              <a:alpha val="4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E701FB4-CE98-41A3-91F1-601FF49618FE}"/>
              </a:ext>
            </a:extLst>
          </p:cNvPr>
          <p:cNvSpPr/>
          <p:nvPr/>
        </p:nvSpPr>
        <p:spPr>
          <a:xfrm>
            <a:off x="2240281" y="3436620"/>
            <a:ext cx="3149600" cy="1031240"/>
          </a:xfrm>
          <a:prstGeom prst="rect">
            <a:avLst/>
          </a:prstGeom>
          <a:solidFill>
            <a:srgbClr val="60E24E">
              <a:alpha val="4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Header</a:t>
            </a:r>
          </a:p>
        </p:txBody>
      </p:sp>
      <p:sp>
        <p:nvSpPr>
          <p:cNvPr id="6" name="Rectangle 5">
            <a:extLst>
              <a:ext uri="{FF2B5EF4-FFF2-40B4-BE49-F238E27FC236}">
                <a16:creationId xmlns:a16="http://schemas.microsoft.com/office/drawing/2014/main" id="{11334E57-6E19-43F8-8A59-A4328ECB2D09}"/>
              </a:ext>
            </a:extLst>
          </p:cNvPr>
          <p:cNvSpPr/>
          <p:nvPr/>
        </p:nvSpPr>
        <p:spPr>
          <a:xfrm>
            <a:off x="5401911" y="3436620"/>
            <a:ext cx="5880769" cy="10312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2AD5647-0143-4A41-A6EF-B6839F985549}"/>
              </a:ext>
            </a:extLst>
          </p:cNvPr>
          <p:cNvSpPr txBox="1"/>
          <p:nvPr/>
        </p:nvSpPr>
        <p:spPr>
          <a:xfrm>
            <a:off x="7851520" y="3659853"/>
            <a:ext cx="981551" cy="584775"/>
          </a:xfrm>
          <a:prstGeom prst="rect">
            <a:avLst/>
          </a:prstGeom>
          <a:noFill/>
        </p:spPr>
        <p:txBody>
          <a:bodyPr wrap="none" rtlCol="0">
            <a:spAutoFit/>
          </a:bodyPr>
          <a:lstStyle/>
          <a:p>
            <a:r>
              <a:rPr lang="en-GB" sz="3200" b="1" dirty="0"/>
              <a:t>Data</a:t>
            </a:r>
          </a:p>
        </p:txBody>
      </p:sp>
      <p:cxnSp>
        <p:nvCxnSpPr>
          <p:cNvPr id="11" name="Straight Connector 10">
            <a:extLst>
              <a:ext uri="{FF2B5EF4-FFF2-40B4-BE49-F238E27FC236}">
                <a16:creationId xmlns:a16="http://schemas.microsoft.com/office/drawing/2014/main" id="{83EAE5EE-E406-47DD-8632-854CDECF539E}"/>
              </a:ext>
            </a:extLst>
          </p:cNvPr>
          <p:cNvCxnSpPr>
            <a:cxnSpLocks/>
          </p:cNvCxnSpPr>
          <p:nvPr/>
        </p:nvCxnSpPr>
        <p:spPr>
          <a:xfrm>
            <a:off x="2250441" y="3132306"/>
            <a:ext cx="3139440" cy="0"/>
          </a:xfrm>
          <a:prstGeom prst="line">
            <a:avLst/>
          </a:prstGeom>
          <a:ln w="28575">
            <a:solidFill>
              <a:schemeClr val="tx1"/>
            </a:solidFill>
            <a:prstDash val="lg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835EF3-507E-4260-9A28-EB60D9FF2747}"/>
              </a:ext>
            </a:extLst>
          </p:cNvPr>
          <p:cNvCxnSpPr>
            <a:cxnSpLocks/>
          </p:cNvCxnSpPr>
          <p:nvPr/>
        </p:nvCxnSpPr>
        <p:spPr>
          <a:xfrm>
            <a:off x="2250441" y="2545403"/>
            <a:ext cx="8946095" cy="0"/>
          </a:xfrm>
          <a:prstGeom prst="line">
            <a:avLst/>
          </a:prstGeom>
          <a:ln w="28575">
            <a:solidFill>
              <a:schemeClr val="tx1"/>
            </a:solidFill>
            <a:prstDash val="lg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F695802-3840-412B-83CE-CD3C442DCDAA}"/>
              </a:ext>
            </a:extLst>
          </p:cNvPr>
          <p:cNvSpPr txBox="1"/>
          <p:nvPr/>
        </p:nvSpPr>
        <p:spPr>
          <a:xfrm>
            <a:off x="5163661" y="2102874"/>
            <a:ext cx="1864678" cy="369332"/>
          </a:xfrm>
          <a:prstGeom prst="rect">
            <a:avLst/>
          </a:prstGeom>
          <a:noFill/>
        </p:spPr>
        <p:txBody>
          <a:bodyPr wrap="none" rtlCol="0">
            <a:spAutoFit/>
          </a:bodyPr>
          <a:lstStyle/>
          <a:p>
            <a:r>
              <a:rPr lang="en-GB" b="1" dirty="0"/>
              <a:t>20 to 65535 bytes</a:t>
            </a:r>
          </a:p>
        </p:txBody>
      </p:sp>
      <p:sp>
        <p:nvSpPr>
          <p:cNvPr id="16" name="TextBox 15">
            <a:extLst>
              <a:ext uri="{FF2B5EF4-FFF2-40B4-BE49-F238E27FC236}">
                <a16:creationId xmlns:a16="http://schemas.microsoft.com/office/drawing/2014/main" id="{0115E7A8-D34A-4698-981E-457A4B83285A}"/>
              </a:ext>
            </a:extLst>
          </p:cNvPr>
          <p:cNvSpPr txBox="1"/>
          <p:nvPr/>
        </p:nvSpPr>
        <p:spPr>
          <a:xfrm>
            <a:off x="3326453" y="2762974"/>
            <a:ext cx="988091" cy="369332"/>
          </a:xfrm>
          <a:prstGeom prst="rect">
            <a:avLst/>
          </a:prstGeom>
          <a:noFill/>
        </p:spPr>
        <p:txBody>
          <a:bodyPr wrap="none" rtlCol="0">
            <a:spAutoFit/>
          </a:bodyPr>
          <a:lstStyle/>
          <a:p>
            <a:r>
              <a:rPr lang="en-GB" b="1" dirty="0"/>
              <a:t>20 bytes</a:t>
            </a:r>
          </a:p>
        </p:txBody>
      </p:sp>
    </p:spTree>
    <p:extLst>
      <p:ext uri="{BB962C8B-B14F-4D97-AF65-F5344CB8AC3E}">
        <p14:creationId xmlns:p14="http://schemas.microsoft.com/office/powerpoint/2010/main" val="22527425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83D3D716-6D7E-4B2C-B49D-82310F36CE4E}"/>
              </a:ext>
            </a:extLst>
          </p:cNvPr>
          <p:cNvSpPr/>
          <p:nvPr/>
        </p:nvSpPr>
        <p:spPr>
          <a:xfrm>
            <a:off x="889866" y="2947481"/>
            <a:ext cx="10394220" cy="481519"/>
          </a:xfrm>
          <a:custGeom>
            <a:avLst/>
            <a:gdLst>
              <a:gd name="connsiteX0" fmla="*/ 1274323 w 10359957"/>
              <a:gd name="connsiteY0" fmla="*/ 0 h 437745"/>
              <a:gd name="connsiteX1" fmla="*/ 0 w 10359957"/>
              <a:gd name="connsiteY1" fmla="*/ 437745 h 437745"/>
              <a:gd name="connsiteX2" fmla="*/ 10359957 w 10359957"/>
              <a:gd name="connsiteY2" fmla="*/ 437745 h 437745"/>
              <a:gd name="connsiteX3" fmla="*/ 4484451 w 10359957"/>
              <a:gd name="connsiteY3" fmla="*/ 9728 h 437745"/>
              <a:gd name="connsiteX4" fmla="*/ 1274323 w 10359957"/>
              <a:gd name="connsiteY4" fmla="*/ 0 h 43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9957" h="437745">
                <a:moveTo>
                  <a:pt x="1274323" y="0"/>
                </a:moveTo>
                <a:lnTo>
                  <a:pt x="0" y="437745"/>
                </a:lnTo>
                <a:lnTo>
                  <a:pt x="10359957" y="437745"/>
                </a:lnTo>
                <a:lnTo>
                  <a:pt x="4484451" y="9728"/>
                </a:lnTo>
                <a:lnTo>
                  <a:pt x="1274323" y="0"/>
                </a:lnTo>
                <a:close/>
              </a:path>
            </a:pathLst>
          </a:custGeom>
          <a:gradFill>
            <a:gsLst>
              <a:gs pos="0">
                <a:schemeClr val="accent6">
                  <a:lumMod val="20000"/>
                  <a:lumOff val="80000"/>
                </a:schemeClr>
              </a:gs>
              <a:gs pos="16000">
                <a:schemeClr val="accent6">
                  <a:lumMod val="40000"/>
                  <a:lumOff val="60000"/>
                </a:schemeClr>
              </a:gs>
              <a:gs pos="100000">
                <a:schemeClr val="accent6">
                  <a:lumMod val="60000"/>
                  <a:lumOff val="40000"/>
                </a:schemeClr>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19855F9-F5B5-435B-BD5E-0D396806E161}"/>
              </a:ext>
            </a:extLst>
          </p:cNvPr>
          <p:cNvSpPr>
            <a:spLocks noGrp="1"/>
          </p:cNvSpPr>
          <p:nvPr>
            <p:ph type="title"/>
          </p:nvPr>
        </p:nvSpPr>
        <p:spPr/>
        <p:txBody>
          <a:bodyPr/>
          <a:lstStyle/>
          <a:p>
            <a:r>
              <a:rPr lang="en-GB" dirty="0"/>
              <a:t>IPv4 Datagram</a:t>
            </a:r>
          </a:p>
        </p:txBody>
      </p:sp>
      <p:sp>
        <p:nvSpPr>
          <p:cNvPr id="4" name="Arrow: Right 3">
            <a:extLst>
              <a:ext uri="{FF2B5EF4-FFF2-40B4-BE49-F238E27FC236}">
                <a16:creationId xmlns:a16="http://schemas.microsoft.com/office/drawing/2014/main" id="{D5393E11-E400-4C06-A8C2-3943745CBF6F}"/>
              </a:ext>
            </a:extLst>
          </p:cNvPr>
          <p:cNvSpPr/>
          <p:nvPr/>
        </p:nvSpPr>
        <p:spPr>
          <a:xfrm flipH="1">
            <a:off x="889865" y="1907699"/>
            <a:ext cx="1341120" cy="995680"/>
          </a:xfrm>
          <a:prstGeom prst="rightArrow">
            <a:avLst/>
          </a:prstGeom>
          <a:solidFill>
            <a:srgbClr val="60E24E">
              <a:alpha val="4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E701FB4-CE98-41A3-91F1-601FF49618FE}"/>
              </a:ext>
            </a:extLst>
          </p:cNvPr>
          <p:cNvSpPr/>
          <p:nvPr/>
        </p:nvSpPr>
        <p:spPr>
          <a:xfrm>
            <a:off x="2240281" y="1889919"/>
            <a:ext cx="3149600" cy="1031240"/>
          </a:xfrm>
          <a:prstGeom prst="rect">
            <a:avLst/>
          </a:prstGeom>
          <a:solidFill>
            <a:srgbClr val="60E24E">
              <a:alpha val="4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Header</a:t>
            </a:r>
          </a:p>
        </p:txBody>
      </p:sp>
      <p:sp>
        <p:nvSpPr>
          <p:cNvPr id="6" name="Rectangle 5">
            <a:extLst>
              <a:ext uri="{FF2B5EF4-FFF2-40B4-BE49-F238E27FC236}">
                <a16:creationId xmlns:a16="http://schemas.microsoft.com/office/drawing/2014/main" id="{11334E57-6E19-43F8-8A59-A4328ECB2D09}"/>
              </a:ext>
            </a:extLst>
          </p:cNvPr>
          <p:cNvSpPr/>
          <p:nvPr/>
        </p:nvSpPr>
        <p:spPr>
          <a:xfrm>
            <a:off x="5401911" y="1889919"/>
            <a:ext cx="5880769" cy="10312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2AD5647-0143-4A41-A6EF-B6839F985549}"/>
              </a:ext>
            </a:extLst>
          </p:cNvPr>
          <p:cNvSpPr txBox="1"/>
          <p:nvPr/>
        </p:nvSpPr>
        <p:spPr>
          <a:xfrm>
            <a:off x="7851520" y="2113152"/>
            <a:ext cx="981551" cy="584775"/>
          </a:xfrm>
          <a:prstGeom prst="rect">
            <a:avLst/>
          </a:prstGeom>
          <a:noFill/>
        </p:spPr>
        <p:txBody>
          <a:bodyPr wrap="none" rtlCol="0">
            <a:spAutoFit/>
          </a:bodyPr>
          <a:lstStyle/>
          <a:p>
            <a:r>
              <a:rPr lang="en-GB" sz="3200" b="1" dirty="0"/>
              <a:t>Data</a:t>
            </a:r>
          </a:p>
        </p:txBody>
      </p:sp>
      <p:sp>
        <p:nvSpPr>
          <p:cNvPr id="3" name="Rectangle 2">
            <a:extLst>
              <a:ext uri="{FF2B5EF4-FFF2-40B4-BE49-F238E27FC236}">
                <a16:creationId xmlns:a16="http://schemas.microsoft.com/office/drawing/2014/main" id="{09FFFB8A-7784-4EDA-8F12-029EB72F687A}"/>
              </a:ext>
            </a:extLst>
          </p:cNvPr>
          <p:cNvSpPr/>
          <p:nvPr/>
        </p:nvSpPr>
        <p:spPr>
          <a:xfrm>
            <a:off x="909321" y="3429000"/>
            <a:ext cx="10373359" cy="34290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53F460CE-50E4-4B46-A8B3-C8C4221D4CDB}"/>
              </a:ext>
            </a:extLst>
          </p:cNvPr>
          <p:cNvCxnSpPr>
            <a:cxnSpLocks/>
          </p:cNvCxnSpPr>
          <p:nvPr/>
        </p:nvCxnSpPr>
        <p:spPr>
          <a:xfrm>
            <a:off x="909320" y="3936842"/>
            <a:ext cx="1037335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9D3E015-222C-4574-A295-35F40C044985}"/>
              </a:ext>
            </a:extLst>
          </p:cNvPr>
          <p:cNvCxnSpPr>
            <a:cxnSpLocks/>
          </p:cNvCxnSpPr>
          <p:nvPr/>
        </p:nvCxnSpPr>
        <p:spPr>
          <a:xfrm>
            <a:off x="909320" y="4507531"/>
            <a:ext cx="1037335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DE1347B-FE2F-47D8-8891-A62A9DB1254C}"/>
              </a:ext>
            </a:extLst>
          </p:cNvPr>
          <p:cNvCxnSpPr>
            <a:cxnSpLocks/>
          </p:cNvCxnSpPr>
          <p:nvPr/>
        </p:nvCxnSpPr>
        <p:spPr>
          <a:xfrm>
            <a:off x="909320" y="5078220"/>
            <a:ext cx="1037335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5B5B99-0C06-4D31-A583-1864E2FCDF54}"/>
              </a:ext>
            </a:extLst>
          </p:cNvPr>
          <p:cNvCxnSpPr>
            <a:cxnSpLocks/>
          </p:cNvCxnSpPr>
          <p:nvPr/>
        </p:nvCxnSpPr>
        <p:spPr>
          <a:xfrm>
            <a:off x="909320" y="5648909"/>
            <a:ext cx="1037335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DB9480D-D842-4A5E-B61C-26D75D45A15A}"/>
              </a:ext>
            </a:extLst>
          </p:cNvPr>
          <p:cNvCxnSpPr>
            <a:cxnSpLocks/>
          </p:cNvCxnSpPr>
          <p:nvPr/>
        </p:nvCxnSpPr>
        <p:spPr>
          <a:xfrm>
            <a:off x="909320" y="6219598"/>
            <a:ext cx="1037335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CDB5303-50BB-42C7-B662-86F752682918}"/>
              </a:ext>
            </a:extLst>
          </p:cNvPr>
          <p:cNvCxnSpPr/>
          <p:nvPr/>
        </p:nvCxnSpPr>
        <p:spPr>
          <a:xfrm>
            <a:off x="909319" y="3366154"/>
            <a:ext cx="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26BEF98-F100-4C3A-AB42-ECDEAC5A14B7}"/>
              </a:ext>
            </a:extLst>
          </p:cNvPr>
          <p:cNvSpPr txBox="1"/>
          <p:nvPr/>
        </p:nvSpPr>
        <p:spPr>
          <a:xfrm>
            <a:off x="1166444" y="3364350"/>
            <a:ext cx="705642" cy="646331"/>
          </a:xfrm>
          <a:prstGeom prst="rect">
            <a:avLst/>
          </a:prstGeom>
          <a:noFill/>
          <a:ln w="38100">
            <a:noFill/>
          </a:ln>
        </p:spPr>
        <p:txBody>
          <a:bodyPr wrap="none" rtlCol="0">
            <a:spAutoFit/>
          </a:bodyPr>
          <a:lstStyle/>
          <a:p>
            <a:pPr algn="ctr"/>
            <a:r>
              <a:rPr lang="en-GB" b="1" dirty="0"/>
              <a:t>VER</a:t>
            </a:r>
          </a:p>
          <a:p>
            <a:pPr algn="ctr"/>
            <a:r>
              <a:rPr lang="en-GB" b="1" dirty="0"/>
              <a:t>4 bits</a:t>
            </a:r>
          </a:p>
        </p:txBody>
      </p:sp>
      <p:sp>
        <p:nvSpPr>
          <p:cNvPr id="39" name="TextBox 38">
            <a:extLst>
              <a:ext uri="{FF2B5EF4-FFF2-40B4-BE49-F238E27FC236}">
                <a16:creationId xmlns:a16="http://schemas.microsoft.com/office/drawing/2014/main" id="{7FD6408D-C893-46BD-B062-4606059DADAA}"/>
              </a:ext>
            </a:extLst>
          </p:cNvPr>
          <p:cNvSpPr txBox="1"/>
          <p:nvPr/>
        </p:nvSpPr>
        <p:spPr>
          <a:xfrm>
            <a:off x="2503986" y="3350615"/>
            <a:ext cx="705642" cy="646331"/>
          </a:xfrm>
          <a:prstGeom prst="rect">
            <a:avLst/>
          </a:prstGeom>
          <a:noFill/>
          <a:ln w="38100">
            <a:noFill/>
          </a:ln>
        </p:spPr>
        <p:txBody>
          <a:bodyPr wrap="none" rtlCol="0">
            <a:spAutoFit/>
          </a:bodyPr>
          <a:lstStyle/>
          <a:p>
            <a:pPr algn="ctr"/>
            <a:r>
              <a:rPr lang="en-GB" b="1" dirty="0"/>
              <a:t>HLEN</a:t>
            </a:r>
          </a:p>
          <a:p>
            <a:pPr algn="ctr"/>
            <a:r>
              <a:rPr lang="en-GB" b="1" dirty="0"/>
              <a:t>4 bits</a:t>
            </a:r>
          </a:p>
        </p:txBody>
      </p:sp>
      <p:sp>
        <p:nvSpPr>
          <p:cNvPr id="40" name="TextBox 39">
            <a:extLst>
              <a:ext uri="{FF2B5EF4-FFF2-40B4-BE49-F238E27FC236}">
                <a16:creationId xmlns:a16="http://schemas.microsoft.com/office/drawing/2014/main" id="{979A9C9C-806D-4AA8-B50C-E8650ACD53D2}"/>
              </a:ext>
            </a:extLst>
          </p:cNvPr>
          <p:cNvSpPr txBox="1"/>
          <p:nvPr/>
        </p:nvSpPr>
        <p:spPr>
          <a:xfrm>
            <a:off x="4033297" y="3356907"/>
            <a:ext cx="1376916" cy="646331"/>
          </a:xfrm>
          <a:prstGeom prst="rect">
            <a:avLst/>
          </a:prstGeom>
          <a:noFill/>
          <a:ln w="38100">
            <a:noFill/>
          </a:ln>
        </p:spPr>
        <p:txBody>
          <a:bodyPr wrap="none" rtlCol="0">
            <a:spAutoFit/>
          </a:bodyPr>
          <a:lstStyle/>
          <a:p>
            <a:pPr algn="ctr"/>
            <a:r>
              <a:rPr lang="en-GB" b="1" dirty="0"/>
              <a:t>Service Type</a:t>
            </a:r>
          </a:p>
          <a:p>
            <a:pPr algn="ctr"/>
            <a:r>
              <a:rPr lang="en-GB" b="1" dirty="0"/>
              <a:t>8 bits</a:t>
            </a:r>
          </a:p>
        </p:txBody>
      </p:sp>
      <p:sp>
        <p:nvSpPr>
          <p:cNvPr id="41" name="TextBox 40">
            <a:extLst>
              <a:ext uri="{FF2B5EF4-FFF2-40B4-BE49-F238E27FC236}">
                <a16:creationId xmlns:a16="http://schemas.microsoft.com/office/drawing/2014/main" id="{3FA1BEEF-8EE2-4E2D-8671-44E7C679CFB3}"/>
              </a:ext>
            </a:extLst>
          </p:cNvPr>
          <p:cNvSpPr txBox="1"/>
          <p:nvPr/>
        </p:nvSpPr>
        <p:spPr>
          <a:xfrm>
            <a:off x="7851520" y="3361608"/>
            <a:ext cx="1350241" cy="646331"/>
          </a:xfrm>
          <a:prstGeom prst="rect">
            <a:avLst/>
          </a:prstGeom>
          <a:noFill/>
          <a:ln w="38100">
            <a:noFill/>
          </a:ln>
        </p:spPr>
        <p:txBody>
          <a:bodyPr wrap="none" rtlCol="0">
            <a:spAutoFit/>
          </a:bodyPr>
          <a:lstStyle/>
          <a:p>
            <a:pPr algn="ctr"/>
            <a:r>
              <a:rPr lang="en-GB" b="1" dirty="0"/>
              <a:t>Total Length</a:t>
            </a:r>
          </a:p>
          <a:p>
            <a:pPr algn="ctr"/>
            <a:r>
              <a:rPr lang="en-GB" b="1" dirty="0"/>
              <a:t>16 bits</a:t>
            </a:r>
          </a:p>
        </p:txBody>
      </p:sp>
      <p:cxnSp>
        <p:nvCxnSpPr>
          <p:cNvPr id="43" name="Straight Connector 42">
            <a:extLst>
              <a:ext uri="{FF2B5EF4-FFF2-40B4-BE49-F238E27FC236}">
                <a16:creationId xmlns:a16="http://schemas.microsoft.com/office/drawing/2014/main" id="{309DDABB-D0E6-4A6D-8DE4-BD452C5DB67E}"/>
              </a:ext>
            </a:extLst>
          </p:cNvPr>
          <p:cNvCxnSpPr>
            <a:cxnSpLocks/>
            <a:stCxn id="3" idx="0"/>
          </p:cNvCxnSpPr>
          <p:nvPr/>
        </p:nvCxnSpPr>
        <p:spPr>
          <a:xfrm flipH="1">
            <a:off x="6095999" y="3429000"/>
            <a:ext cx="2" cy="164861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8E6220D-67C8-48E1-BB15-7589B77A894C}"/>
              </a:ext>
            </a:extLst>
          </p:cNvPr>
          <p:cNvCxnSpPr>
            <a:cxnSpLocks/>
          </p:cNvCxnSpPr>
          <p:nvPr/>
        </p:nvCxnSpPr>
        <p:spPr>
          <a:xfrm>
            <a:off x="3562449" y="3429000"/>
            <a:ext cx="12030" cy="50784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A606D0-D9F5-4BF4-B38C-5B29C412FF04}"/>
              </a:ext>
            </a:extLst>
          </p:cNvPr>
          <p:cNvCxnSpPr>
            <a:cxnSpLocks/>
          </p:cNvCxnSpPr>
          <p:nvPr/>
        </p:nvCxnSpPr>
        <p:spPr>
          <a:xfrm>
            <a:off x="2218955" y="3429602"/>
            <a:ext cx="12030" cy="50784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C775FDF-D0C0-47F7-ABC4-6BCB23B1D158}"/>
              </a:ext>
            </a:extLst>
          </p:cNvPr>
          <p:cNvSpPr txBox="1"/>
          <p:nvPr/>
        </p:nvSpPr>
        <p:spPr>
          <a:xfrm>
            <a:off x="1765070" y="3908124"/>
            <a:ext cx="2828083" cy="646331"/>
          </a:xfrm>
          <a:prstGeom prst="rect">
            <a:avLst/>
          </a:prstGeom>
          <a:noFill/>
          <a:ln w="38100">
            <a:noFill/>
          </a:ln>
        </p:spPr>
        <p:txBody>
          <a:bodyPr wrap="none" rtlCol="0">
            <a:spAutoFit/>
          </a:bodyPr>
          <a:lstStyle/>
          <a:p>
            <a:pPr algn="ctr"/>
            <a:r>
              <a:rPr lang="en-GB" b="1" dirty="0"/>
              <a:t>Identification (Fragment ID)</a:t>
            </a:r>
          </a:p>
          <a:p>
            <a:pPr algn="ctr"/>
            <a:r>
              <a:rPr lang="en-GB" b="1" dirty="0"/>
              <a:t>16 bits</a:t>
            </a:r>
          </a:p>
        </p:txBody>
      </p:sp>
      <p:sp>
        <p:nvSpPr>
          <p:cNvPr id="49" name="TextBox 48">
            <a:extLst>
              <a:ext uri="{FF2B5EF4-FFF2-40B4-BE49-F238E27FC236}">
                <a16:creationId xmlns:a16="http://schemas.microsoft.com/office/drawing/2014/main" id="{2E6BD625-BC23-468B-95B0-892912896807}"/>
              </a:ext>
            </a:extLst>
          </p:cNvPr>
          <p:cNvSpPr txBox="1"/>
          <p:nvPr/>
        </p:nvSpPr>
        <p:spPr>
          <a:xfrm>
            <a:off x="6159798" y="3908124"/>
            <a:ext cx="705641" cy="646331"/>
          </a:xfrm>
          <a:prstGeom prst="rect">
            <a:avLst/>
          </a:prstGeom>
          <a:noFill/>
          <a:ln w="38100">
            <a:noFill/>
          </a:ln>
        </p:spPr>
        <p:txBody>
          <a:bodyPr wrap="none" rtlCol="0">
            <a:spAutoFit/>
          </a:bodyPr>
          <a:lstStyle/>
          <a:p>
            <a:pPr algn="ctr"/>
            <a:r>
              <a:rPr lang="en-GB" b="1" dirty="0"/>
              <a:t>Flags</a:t>
            </a:r>
          </a:p>
          <a:p>
            <a:pPr algn="ctr"/>
            <a:r>
              <a:rPr lang="en-GB" b="1" dirty="0"/>
              <a:t>3 bits</a:t>
            </a:r>
          </a:p>
        </p:txBody>
      </p:sp>
      <p:cxnSp>
        <p:nvCxnSpPr>
          <p:cNvPr id="50" name="Straight Connector 49">
            <a:extLst>
              <a:ext uri="{FF2B5EF4-FFF2-40B4-BE49-F238E27FC236}">
                <a16:creationId xmlns:a16="http://schemas.microsoft.com/office/drawing/2014/main" id="{EAC09D6F-F5F3-437F-BC8A-ADB09A5C3F5C}"/>
              </a:ext>
            </a:extLst>
          </p:cNvPr>
          <p:cNvCxnSpPr>
            <a:cxnSpLocks/>
          </p:cNvCxnSpPr>
          <p:nvPr/>
        </p:nvCxnSpPr>
        <p:spPr>
          <a:xfrm>
            <a:off x="7044672" y="3952765"/>
            <a:ext cx="0" cy="55476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48021BA5-8D80-4ABC-827D-741602554B10}"/>
              </a:ext>
            </a:extLst>
          </p:cNvPr>
          <p:cNvSpPr txBox="1"/>
          <p:nvPr/>
        </p:nvSpPr>
        <p:spPr>
          <a:xfrm>
            <a:off x="7856986" y="3908124"/>
            <a:ext cx="2225930" cy="646331"/>
          </a:xfrm>
          <a:prstGeom prst="rect">
            <a:avLst/>
          </a:prstGeom>
          <a:noFill/>
          <a:ln w="38100">
            <a:noFill/>
          </a:ln>
        </p:spPr>
        <p:txBody>
          <a:bodyPr wrap="none" rtlCol="0">
            <a:spAutoFit/>
          </a:bodyPr>
          <a:lstStyle/>
          <a:p>
            <a:pPr algn="ctr"/>
            <a:r>
              <a:rPr lang="en-GB" b="1" dirty="0"/>
              <a:t>Fragmentation Offset</a:t>
            </a:r>
          </a:p>
          <a:p>
            <a:pPr algn="ctr"/>
            <a:r>
              <a:rPr lang="en-GB" b="1" dirty="0"/>
              <a:t>13 bits</a:t>
            </a:r>
          </a:p>
        </p:txBody>
      </p:sp>
      <p:sp>
        <p:nvSpPr>
          <p:cNvPr id="54" name="TextBox 53">
            <a:extLst>
              <a:ext uri="{FF2B5EF4-FFF2-40B4-BE49-F238E27FC236}">
                <a16:creationId xmlns:a16="http://schemas.microsoft.com/office/drawing/2014/main" id="{23170FB7-8E91-47EF-971C-17D7ACC33F44}"/>
              </a:ext>
            </a:extLst>
          </p:cNvPr>
          <p:cNvSpPr txBox="1"/>
          <p:nvPr/>
        </p:nvSpPr>
        <p:spPr>
          <a:xfrm>
            <a:off x="7532263" y="4487063"/>
            <a:ext cx="1901162" cy="646331"/>
          </a:xfrm>
          <a:prstGeom prst="rect">
            <a:avLst/>
          </a:prstGeom>
          <a:noFill/>
          <a:ln w="38100">
            <a:noFill/>
          </a:ln>
        </p:spPr>
        <p:txBody>
          <a:bodyPr wrap="none" rtlCol="0">
            <a:spAutoFit/>
          </a:bodyPr>
          <a:lstStyle/>
          <a:p>
            <a:pPr algn="ctr"/>
            <a:r>
              <a:rPr lang="en-GB" b="1" dirty="0"/>
              <a:t>Header Checksum</a:t>
            </a:r>
          </a:p>
          <a:p>
            <a:pPr algn="ctr"/>
            <a:r>
              <a:rPr lang="en-GB" b="1" dirty="0"/>
              <a:t>16 bits</a:t>
            </a:r>
          </a:p>
        </p:txBody>
      </p:sp>
      <p:sp>
        <p:nvSpPr>
          <p:cNvPr id="55" name="TextBox 54">
            <a:extLst>
              <a:ext uri="{FF2B5EF4-FFF2-40B4-BE49-F238E27FC236}">
                <a16:creationId xmlns:a16="http://schemas.microsoft.com/office/drawing/2014/main" id="{05730947-E4B0-4E3A-A9B3-8F94003987BD}"/>
              </a:ext>
            </a:extLst>
          </p:cNvPr>
          <p:cNvSpPr txBox="1"/>
          <p:nvPr/>
        </p:nvSpPr>
        <p:spPr>
          <a:xfrm>
            <a:off x="4294432" y="4484757"/>
            <a:ext cx="986360" cy="646331"/>
          </a:xfrm>
          <a:prstGeom prst="rect">
            <a:avLst/>
          </a:prstGeom>
          <a:noFill/>
          <a:ln w="38100">
            <a:noFill/>
          </a:ln>
        </p:spPr>
        <p:txBody>
          <a:bodyPr wrap="none" rtlCol="0">
            <a:spAutoFit/>
          </a:bodyPr>
          <a:lstStyle/>
          <a:p>
            <a:pPr algn="ctr"/>
            <a:r>
              <a:rPr lang="en-GB" b="1" dirty="0"/>
              <a:t>Protocol</a:t>
            </a:r>
          </a:p>
          <a:p>
            <a:pPr algn="ctr"/>
            <a:r>
              <a:rPr lang="en-GB" b="1" dirty="0"/>
              <a:t>8 bits</a:t>
            </a:r>
          </a:p>
        </p:txBody>
      </p:sp>
      <p:cxnSp>
        <p:nvCxnSpPr>
          <p:cNvPr id="56" name="Straight Connector 55">
            <a:extLst>
              <a:ext uri="{FF2B5EF4-FFF2-40B4-BE49-F238E27FC236}">
                <a16:creationId xmlns:a16="http://schemas.microsoft.com/office/drawing/2014/main" id="{0558D871-F1AC-4EE7-914E-F5A658AF13BA}"/>
              </a:ext>
            </a:extLst>
          </p:cNvPr>
          <p:cNvCxnSpPr>
            <a:cxnSpLocks/>
          </p:cNvCxnSpPr>
          <p:nvPr/>
        </p:nvCxnSpPr>
        <p:spPr>
          <a:xfrm>
            <a:off x="3561521" y="4515205"/>
            <a:ext cx="0" cy="56241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1E91E0C9-6209-4171-89DB-CAF000258D3E}"/>
              </a:ext>
            </a:extLst>
          </p:cNvPr>
          <p:cNvSpPr txBox="1"/>
          <p:nvPr/>
        </p:nvSpPr>
        <p:spPr>
          <a:xfrm>
            <a:off x="1568154" y="4465963"/>
            <a:ext cx="1340881" cy="646331"/>
          </a:xfrm>
          <a:prstGeom prst="rect">
            <a:avLst/>
          </a:prstGeom>
          <a:noFill/>
          <a:ln w="38100">
            <a:noFill/>
          </a:ln>
        </p:spPr>
        <p:txBody>
          <a:bodyPr wrap="none" rtlCol="0">
            <a:spAutoFit/>
          </a:bodyPr>
          <a:lstStyle/>
          <a:p>
            <a:pPr algn="ctr"/>
            <a:r>
              <a:rPr lang="en-GB" b="1" dirty="0"/>
              <a:t>Time to Live</a:t>
            </a:r>
          </a:p>
          <a:p>
            <a:pPr algn="ctr"/>
            <a:r>
              <a:rPr lang="en-GB" b="1" dirty="0"/>
              <a:t>8 bits</a:t>
            </a:r>
          </a:p>
        </p:txBody>
      </p:sp>
      <p:sp>
        <p:nvSpPr>
          <p:cNvPr id="59" name="TextBox 58">
            <a:extLst>
              <a:ext uri="{FF2B5EF4-FFF2-40B4-BE49-F238E27FC236}">
                <a16:creationId xmlns:a16="http://schemas.microsoft.com/office/drawing/2014/main" id="{491354BF-2FCA-4E97-9FB1-6A6DB8EFE9FD}"/>
              </a:ext>
            </a:extLst>
          </p:cNvPr>
          <p:cNvSpPr txBox="1"/>
          <p:nvPr/>
        </p:nvSpPr>
        <p:spPr>
          <a:xfrm>
            <a:off x="5144762" y="5195738"/>
            <a:ext cx="1884427" cy="369332"/>
          </a:xfrm>
          <a:prstGeom prst="rect">
            <a:avLst/>
          </a:prstGeom>
          <a:noFill/>
          <a:ln w="38100">
            <a:noFill/>
          </a:ln>
        </p:spPr>
        <p:txBody>
          <a:bodyPr wrap="none" rtlCol="0">
            <a:spAutoFit/>
          </a:bodyPr>
          <a:lstStyle/>
          <a:p>
            <a:pPr algn="ctr"/>
            <a:r>
              <a:rPr lang="en-GB" b="1" dirty="0"/>
              <a:t>Source IP Address</a:t>
            </a:r>
          </a:p>
        </p:txBody>
      </p:sp>
      <p:sp>
        <p:nvSpPr>
          <p:cNvPr id="60" name="TextBox 59">
            <a:extLst>
              <a:ext uri="{FF2B5EF4-FFF2-40B4-BE49-F238E27FC236}">
                <a16:creationId xmlns:a16="http://schemas.microsoft.com/office/drawing/2014/main" id="{03E52878-8228-4FA0-99C2-082C33A07621}"/>
              </a:ext>
            </a:extLst>
          </p:cNvPr>
          <p:cNvSpPr txBox="1"/>
          <p:nvPr/>
        </p:nvSpPr>
        <p:spPr>
          <a:xfrm>
            <a:off x="4907466" y="5730703"/>
            <a:ext cx="2343077" cy="369332"/>
          </a:xfrm>
          <a:prstGeom prst="rect">
            <a:avLst/>
          </a:prstGeom>
          <a:noFill/>
          <a:ln w="38100">
            <a:noFill/>
          </a:ln>
        </p:spPr>
        <p:txBody>
          <a:bodyPr wrap="none" rtlCol="0">
            <a:spAutoFit/>
          </a:bodyPr>
          <a:lstStyle/>
          <a:p>
            <a:pPr algn="ctr"/>
            <a:r>
              <a:rPr lang="en-GB" b="1" dirty="0"/>
              <a:t>Destination IP Address</a:t>
            </a:r>
          </a:p>
        </p:txBody>
      </p:sp>
      <p:sp>
        <p:nvSpPr>
          <p:cNvPr id="61" name="TextBox 60">
            <a:extLst>
              <a:ext uri="{FF2B5EF4-FFF2-40B4-BE49-F238E27FC236}">
                <a16:creationId xmlns:a16="http://schemas.microsoft.com/office/drawing/2014/main" id="{2B8746CF-D279-45E0-8131-E2AE0FA2ADD4}"/>
              </a:ext>
            </a:extLst>
          </p:cNvPr>
          <p:cNvSpPr txBox="1"/>
          <p:nvPr/>
        </p:nvSpPr>
        <p:spPr>
          <a:xfrm>
            <a:off x="5610413" y="6354133"/>
            <a:ext cx="937181" cy="369332"/>
          </a:xfrm>
          <a:prstGeom prst="rect">
            <a:avLst/>
          </a:prstGeom>
          <a:noFill/>
          <a:ln w="38100">
            <a:noFill/>
          </a:ln>
        </p:spPr>
        <p:txBody>
          <a:bodyPr wrap="none" rtlCol="0">
            <a:spAutoFit/>
          </a:bodyPr>
          <a:lstStyle/>
          <a:p>
            <a:pPr algn="ctr"/>
            <a:r>
              <a:rPr lang="en-GB" b="1" dirty="0"/>
              <a:t>Options</a:t>
            </a:r>
          </a:p>
        </p:txBody>
      </p:sp>
    </p:spTree>
    <p:extLst>
      <p:ext uri="{BB962C8B-B14F-4D97-AF65-F5344CB8AC3E}">
        <p14:creationId xmlns:p14="http://schemas.microsoft.com/office/powerpoint/2010/main" val="134716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par>
                                <p:cTn id="19" presetID="22" presetClass="entr" presetSubtype="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par>
                                <p:cTn id="22" presetID="22" presetClass="entr" presetSubtype="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par>
                                <p:cTn id="25" presetID="22" presetClass="entr" presetSubtype="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par>
                                <p:cTn id="28" presetID="22" presetClass="entr" presetSubtype="1"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up)">
                                      <p:cBhvr>
                                        <p:cTn id="33" dur="500"/>
                                        <p:tgtEl>
                                          <p:spTgt spid="38"/>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up)">
                                      <p:cBhvr>
                                        <p:cTn id="36" dur="500"/>
                                        <p:tgtEl>
                                          <p:spTgt spid="39"/>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up)">
                                      <p:cBhvr>
                                        <p:cTn id="39" dur="500"/>
                                        <p:tgtEl>
                                          <p:spTgt spid="40"/>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up)">
                                      <p:cBhvr>
                                        <p:cTn id="42" dur="500"/>
                                        <p:tgtEl>
                                          <p:spTgt spid="41"/>
                                        </p:tgtEl>
                                      </p:cBhvr>
                                    </p:animEffect>
                                  </p:childTnLst>
                                </p:cTn>
                              </p:par>
                              <p:par>
                                <p:cTn id="43" presetID="22" presetClass="entr" presetSubtype="1"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up)">
                                      <p:cBhvr>
                                        <p:cTn id="45" dur="500"/>
                                        <p:tgtEl>
                                          <p:spTgt spid="43"/>
                                        </p:tgtEl>
                                      </p:cBhvr>
                                    </p:animEffect>
                                  </p:childTnLst>
                                </p:cTn>
                              </p:par>
                              <p:par>
                                <p:cTn id="46" presetID="22" presetClass="entr" presetSubtype="1"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up)">
                                      <p:cBhvr>
                                        <p:cTn id="48" dur="500"/>
                                        <p:tgtEl>
                                          <p:spTgt spid="45"/>
                                        </p:tgtEl>
                                      </p:cBhvr>
                                    </p:animEffect>
                                  </p:childTnLst>
                                </p:cTn>
                              </p:par>
                              <p:par>
                                <p:cTn id="49" presetID="22" presetClass="entr" presetSubtype="1" fill="hold"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up)">
                                      <p:cBhvr>
                                        <p:cTn id="51" dur="500"/>
                                        <p:tgtEl>
                                          <p:spTgt spid="4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up)">
                                      <p:cBhvr>
                                        <p:cTn id="54" dur="500"/>
                                        <p:tgtEl>
                                          <p:spTgt spid="48"/>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up)">
                                      <p:cBhvr>
                                        <p:cTn id="57" dur="500"/>
                                        <p:tgtEl>
                                          <p:spTgt spid="49"/>
                                        </p:tgtEl>
                                      </p:cBhvr>
                                    </p:animEffect>
                                  </p:childTnLst>
                                </p:cTn>
                              </p:par>
                              <p:par>
                                <p:cTn id="58" presetID="22" presetClass="entr" presetSubtype="1" fill="hold"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up)">
                                      <p:cBhvr>
                                        <p:cTn id="60" dur="500"/>
                                        <p:tgtEl>
                                          <p:spTgt spid="50"/>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wipe(up)">
                                      <p:cBhvr>
                                        <p:cTn id="63" dur="500"/>
                                        <p:tgtEl>
                                          <p:spTgt spid="53"/>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up)">
                                      <p:cBhvr>
                                        <p:cTn id="66" dur="500"/>
                                        <p:tgtEl>
                                          <p:spTgt spid="54"/>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wipe(up)">
                                      <p:cBhvr>
                                        <p:cTn id="69" dur="500"/>
                                        <p:tgtEl>
                                          <p:spTgt spid="55"/>
                                        </p:tgtEl>
                                      </p:cBhvr>
                                    </p:animEffect>
                                  </p:childTnLst>
                                </p:cTn>
                              </p:par>
                              <p:par>
                                <p:cTn id="70" presetID="22" presetClass="entr" presetSubtype="1" fill="hold" nodeType="with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wipe(up)">
                                      <p:cBhvr>
                                        <p:cTn id="72" dur="500"/>
                                        <p:tgtEl>
                                          <p:spTgt spid="56"/>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wipe(up)">
                                      <p:cBhvr>
                                        <p:cTn id="75" dur="500"/>
                                        <p:tgtEl>
                                          <p:spTgt spid="58"/>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wipe(up)">
                                      <p:cBhvr>
                                        <p:cTn id="78" dur="500"/>
                                        <p:tgtEl>
                                          <p:spTgt spid="59"/>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wipe(up)">
                                      <p:cBhvr>
                                        <p:cTn id="81" dur="500"/>
                                        <p:tgtEl>
                                          <p:spTgt spid="60"/>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61"/>
                                        </p:tgtEl>
                                        <p:attrNameLst>
                                          <p:attrName>style.visibility</p:attrName>
                                        </p:attrNameLst>
                                      </p:cBhvr>
                                      <p:to>
                                        <p:strVal val="visible"/>
                                      </p:to>
                                    </p:set>
                                    <p:animEffect transition="in" filter="wipe(up)">
                                      <p:cBhvr>
                                        <p:cTn id="8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 grpId="0" animBg="1"/>
      <p:bldP spid="38" grpId="0"/>
      <p:bldP spid="39" grpId="0"/>
      <p:bldP spid="40" grpId="0"/>
      <p:bldP spid="41" grpId="0"/>
      <p:bldP spid="48" grpId="0"/>
      <p:bldP spid="49" grpId="0"/>
      <p:bldP spid="53" grpId="0"/>
      <p:bldP spid="54" grpId="0"/>
      <p:bldP spid="55" grpId="0"/>
      <p:bldP spid="58" grpId="0"/>
      <p:bldP spid="59" grpId="0"/>
      <p:bldP spid="60" grpId="0"/>
      <p:bldP spid="6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8350</Words>
  <Application>Microsoft Office PowerPoint</Application>
  <PresentationFormat>Widescreen</PresentationFormat>
  <Paragraphs>1118</Paragraphs>
  <Slides>128</Slides>
  <Notes>33</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128</vt:i4>
      </vt:variant>
    </vt:vector>
  </HeadingPairs>
  <TitlesOfParts>
    <vt:vector size="135" baseType="lpstr">
      <vt:lpstr>맑은 고딕</vt:lpstr>
      <vt:lpstr>Arial</vt:lpstr>
      <vt:lpstr>Calibri</vt:lpstr>
      <vt:lpstr>Calibri Light</vt:lpstr>
      <vt:lpstr>Tw Cen MT Condensed Extra Bold</vt:lpstr>
      <vt:lpstr>Office Theme</vt:lpstr>
      <vt:lpstr>Packager Shell Object</vt:lpstr>
      <vt:lpstr>PowerPoint Presentation</vt:lpstr>
      <vt:lpstr>Terminating coaxial cables </vt:lpstr>
      <vt:lpstr>BNC Terminator</vt:lpstr>
      <vt:lpstr>Discussion: Coaxial media </vt:lpstr>
      <vt:lpstr>Cable testing tools </vt:lpstr>
      <vt:lpstr>Cable testing tools (Cont.) </vt:lpstr>
      <vt:lpstr>Cable testing tools (Cont.) </vt:lpstr>
      <vt:lpstr>Electrical hazards </vt:lpstr>
      <vt:lpstr>Using multimeters </vt:lpstr>
      <vt:lpstr>Using toner probes </vt:lpstr>
      <vt:lpstr>Copper connection troubleshooting </vt:lpstr>
      <vt:lpstr>Optical media </vt:lpstr>
      <vt:lpstr>Optical fibers </vt:lpstr>
      <vt:lpstr>Fiber types </vt:lpstr>
      <vt:lpstr>Wavelength-division multiplexing </vt:lpstr>
      <vt:lpstr>CWDM and DWDM Statistics</vt:lpstr>
      <vt:lpstr>Optical fiber connectors </vt:lpstr>
      <vt:lpstr>Optical Cable Assembly</vt:lpstr>
      <vt:lpstr>Couplers and splitters </vt:lpstr>
      <vt:lpstr>Optical connector standards </vt:lpstr>
      <vt:lpstr>Most Common Connectors</vt:lpstr>
      <vt:lpstr>Media converters </vt:lpstr>
      <vt:lpstr>Modular transceivers</vt:lpstr>
      <vt:lpstr>Exercise: Identifying optical media</vt:lpstr>
      <vt:lpstr>Optical cable testing tools</vt:lpstr>
      <vt:lpstr>Optical connection troubleshooting </vt:lpstr>
      <vt:lpstr>Assessment</vt:lpstr>
      <vt:lpstr>Assessment: Optical media</vt:lpstr>
      <vt:lpstr>Assessment: Optical media</vt:lpstr>
      <vt:lpstr>Assessment: Optical media</vt:lpstr>
      <vt:lpstr>Assessment: Optical media</vt:lpstr>
      <vt:lpstr>Assessment: Optical media</vt:lpstr>
      <vt:lpstr>Ethernet standards</vt:lpstr>
      <vt:lpstr>About Ethernet varieties </vt:lpstr>
      <vt:lpstr>Legacy Ethernet </vt:lpstr>
      <vt:lpstr>Fast Ethernet </vt:lpstr>
      <vt:lpstr>Gigabit Ethernet </vt:lpstr>
      <vt:lpstr>10 Gigabit Ethernet </vt:lpstr>
      <vt:lpstr>Specialty Ethernet standards </vt:lpstr>
      <vt:lpstr>Ethernet standards list</vt:lpstr>
      <vt:lpstr>Advanced Ethernet options </vt:lpstr>
      <vt:lpstr>Configuring advanced Ethernet options</vt:lpstr>
      <vt:lpstr>Exercise: Viewing Ethernet options </vt:lpstr>
      <vt:lpstr>Assessment</vt:lpstr>
      <vt:lpstr>Assessment: Ethernet standards</vt:lpstr>
      <vt:lpstr>Assessment: Ethernet standards</vt:lpstr>
      <vt:lpstr>Assessment: Ethernet standards</vt:lpstr>
      <vt:lpstr>Assessment: Ethernet standards</vt:lpstr>
      <vt:lpstr>Summary: Physical networks </vt:lpstr>
      <vt:lpstr>Infrastructure and design</vt:lpstr>
      <vt:lpstr>WAN</vt:lpstr>
      <vt:lpstr>LAN</vt:lpstr>
      <vt:lpstr>LAN</vt:lpstr>
      <vt:lpstr>Differences between LANs and WANs</vt:lpstr>
      <vt:lpstr>MAN</vt:lpstr>
      <vt:lpstr>WLAN</vt:lpstr>
      <vt:lpstr>PAN</vt:lpstr>
      <vt:lpstr>SCADA</vt:lpstr>
      <vt:lpstr>SCADA</vt:lpstr>
      <vt:lpstr>MediaNet</vt:lpstr>
      <vt:lpstr>Networking concepts</vt:lpstr>
      <vt:lpstr>Connectivity</vt:lpstr>
      <vt:lpstr>Network components</vt:lpstr>
      <vt:lpstr>Physical vs. logical networks </vt:lpstr>
      <vt:lpstr>Networking challenges - Availability </vt:lpstr>
      <vt:lpstr>Networking challenges - Reliability </vt:lpstr>
      <vt:lpstr>Networking challenges - Serviceability</vt:lpstr>
      <vt:lpstr>Networking challenges - Performance</vt:lpstr>
      <vt:lpstr>Networking challenges - Security</vt:lpstr>
      <vt:lpstr>Networking challenges - Scalability</vt:lpstr>
      <vt:lpstr>Networking challenges - Compatibility</vt:lpstr>
      <vt:lpstr>Networking challenges - Quality of Service (QoS)</vt:lpstr>
      <vt:lpstr>Assessment</vt:lpstr>
      <vt:lpstr>Assessment: Networking concepts</vt:lpstr>
      <vt:lpstr>Assessment: Networking concepts</vt:lpstr>
      <vt:lpstr>Assessment: Networking concepts</vt:lpstr>
      <vt:lpstr>Module B: Classifying networks</vt:lpstr>
      <vt:lpstr>Scope </vt:lpstr>
      <vt:lpstr>Local area networks </vt:lpstr>
      <vt:lpstr>Wide area networks </vt:lpstr>
      <vt:lpstr>Other scopes </vt:lpstr>
      <vt:lpstr>Policies and Best Practice</vt:lpstr>
      <vt:lpstr>Electrical Safety</vt:lpstr>
      <vt:lpstr>Physical/Installation Safety</vt:lpstr>
      <vt:lpstr>Fire Safety</vt:lpstr>
      <vt:lpstr>Emergency Procedures</vt:lpstr>
      <vt:lpstr>PowerPoint Presentation</vt:lpstr>
      <vt:lpstr>Module 2 - IP Addressing</vt:lpstr>
      <vt:lpstr>Internet Protocol</vt:lpstr>
      <vt:lpstr>IPv4</vt:lpstr>
      <vt:lpstr>IPv4 Address</vt:lpstr>
      <vt:lpstr>IPv4 Address</vt:lpstr>
      <vt:lpstr>IPv4 Address Conversion</vt:lpstr>
      <vt:lpstr>IPv4 Example</vt:lpstr>
      <vt:lpstr>IPv4 Example</vt:lpstr>
      <vt:lpstr>IPv4 Example</vt:lpstr>
      <vt:lpstr>IPv4 Example</vt:lpstr>
      <vt:lpstr>IPv4 Datagram</vt:lpstr>
      <vt:lpstr>IPv4 Datagram</vt:lpstr>
      <vt:lpstr>IPv4 Limitations</vt:lpstr>
      <vt:lpstr>Common Internet protocols</vt:lpstr>
      <vt:lpstr>The TCP/IP Protocol Suite</vt:lpstr>
      <vt:lpstr>Internetworking</vt:lpstr>
      <vt:lpstr>IPv4 Addressing</vt:lpstr>
      <vt:lpstr>IPv4 addresses (Cont.) </vt:lpstr>
      <vt:lpstr>Classful and classless addressing </vt:lpstr>
      <vt:lpstr>Problems with class-based IP addressing</vt:lpstr>
      <vt:lpstr>Classless interdomain routing (CIDR)</vt:lpstr>
      <vt:lpstr>Map of Regional Internet Registries</vt:lpstr>
      <vt:lpstr>Variable-length subnet masking </vt:lpstr>
      <vt:lpstr>Special IPv4 addresses </vt:lpstr>
      <vt:lpstr>Special IPv4 addresses </vt:lpstr>
      <vt:lpstr>IPv4 subnetting </vt:lpstr>
      <vt:lpstr>IPv6 Addressing</vt:lpstr>
      <vt:lpstr>IPv6 Address Compression</vt:lpstr>
      <vt:lpstr>IPv6 </vt:lpstr>
      <vt:lpstr>IPv6 addresses </vt:lpstr>
      <vt:lpstr>Ipv6 Rules</vt:lpstr>
      <vt:lpstr>IPv6 Addresses (Cont.) </vt:lpstr>
      <vt:lpstr>IPv6 Address Types &amp; Scope</vt:lpstr>
      <vt:lpstr>IPv6 Addressing - Global and Public Addresses</vt:lpstr>
      <vt:lpstr>IPv6 Addresses - Internal Addresses</vt:lpstr>
      <vt:lpstr>Using IPv6 Addresses in URLs</vt:lpstr>
      <vt:lpstr>IPv6 Loop Back</vt:lpstr>
      <vt:lpstr>IPv6 migration </vt:lpstr>
      <vt:lpstr>IPv6 migration (Cont.) </vt:lpstr>
      <vt:lpstr>IPv6 migration (Cont.) </vt:lpstr>
      <vt:lpstr>Discussion: Discussing IPv6 addresses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 Shand</dc:creator>
  <cp:lastModifiedBy>Len Shand</cp:lastModifiedBy>
  <cp:revision>1</cp:revision>
  <dcterms:created xsi:type="dcterms:W3CDTF">2020-12-02T09:13:38Z</dcterms:created>
  <dcterms:modified xsi:type="dcterms:W3CDTF">2020-12-02T09:15:00Z</dcterms:modified>
</cp:coreProperties>
</file>