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302" r:id="rId2"/>
    <p:sldId id="272" r:id="rId3"/>
    <p:sldId id="274" r:id="rId4"/>
    <p:sldId id="2313" r:id="rId5"/>
    <p:sldId id="2304" r:id="rId6"/>
    <p:sldId id="2305" r:id="rId7"/>
    <p:sldId id="2314" r:id="rId8"/>
    <p:sldId id="2400" r:id="rId9"/>
    <p:sldId id="2324" r:id="rId10"/>
    <p:sldId id="2315" r:id="rId11"/>
    <p:sldId id="2316" r:id="rId12"/>
    <p:sldId id="2317" r:id="rId13"/>
    <p:sldId id="2318" r:id="rId14"/>
    <p:sldId id="2319" r:id="rId15"/>
    <p:sldId id="2320" r:id="rId16"/>
    <p:sldId id="2322" r:id="rId17"/>
    <p:sldId id="2323" r:id="rId18"/>
    <p:sldId id="2325" r:id="rId19"/>
    <p:sldId id="2326" r:id="rId20"/>
    <p:sldId id="2327" r:id="rId21"/>
    <p:sldId id="2328" r:id="rId22"/>
    <p:sldId id="2329" r:id="rId23"/>
    <p:sldId id="2330" r:id="rId24"/>
    <p:sldId id="2331" r:id="rId25"/>
    <p:sldId id="2332" r:id="rId26"/>
    <p:sldId id="2333" r:id="rId27"/>
    <p:sldId id="2334" r:id="rId28"/>
    <p:sldId id="2335" r:id="rId29"/>
    <p:sldId id="2336" r:id="rId30"/>
    <p:sldId id="2337" r:id="rId31"/>
    <p:sldId id="2338" r:id="rId32"/>
    <p:sldId id="2339" r:id="rId33"/>
    <p:sldId id="2340" r:id="rId34"/>
    <p:sldId id="2341" r:id="rId35"/>
    <p:sldId id="2342" r:id="rId36"/>
    <p:sldId id="2343" r:id="rId37"/>
    <p:sldId id="2344" r:id="rId38"/>
    <p:sldId id="2347" r:id="rId39"/>
    <p:sldId id="2349" r:id="rId40"/>
    <p:sldId id="2350" r:id="rId41"/>
    <p:sldId id="2351" r:id="rId42"/>
    <p:sldId id="2352" r:id="rId43"/>
    <p:sldId id="2307" r:id="rId44"/>
    <p:sldId id="2353" r:id="rId45"/>
    <p:sldId id="2308" r:id="rId46"/>
    <p:sldId id="2354" r:id="rId47"/>
    <p:sldId id="2355" r:id="rId48"/>
    <p:sldId id="2356" r:id="rId49"/>
    <p:sldId id="2309" r:id="rId50"/>
    <p:sldId id="2310" r:id="rId51"/>
    <p:sldId id="2358" r:id="rId52"/>
    <p:sldId id="2364" r:id="rId53"/>
    <p:sldId id="2365" r:id="rId54"/>
    <p:sldId id="2366" r:id="rId55"/>
    <p:sldId id="2367" r:id="rId56"/>
    <p:sldId id="2373" r:id="rId57"/>
    <p:sldId id="2369" r:id="rId58"/>
    <p:sldId id="2370" r:id="rId59"/>
    <p:sldId id="2372" r:id="rId60"/>
    <p:sldId id="2374" r:id="rId61"/>
    <p:sldId id="2375" r:id="rId62"/>
    <p:sldId id="2376" r:id="rId63"/>
    <p:sldId id="2377" r:id="rId64"/>
    <p:sldId id="2378" r:id="rId65"/>
    <p:sldId id="2379" r:id="rId66"/>
    <p:sldId id="2383" r:id="rId67"/>
    <p:sldId id="2380" r:id="rId68"/>
    <p:sldId id="2381" r:id="rId69"/>
    <p:sldId id="2387" r:id="rId70"/>
    <p:sldId id="2389" r:id="rId71"/>
    <p:sldId id="2399" r:id="rId72"/>
    <p:sldId id="2382" r:id="rId73"/>
    <p:sldId id="2393" r:id="rId74"/>
    <p:sldId id="2394" r:id="rId75"/>
    <p:sldId id="2395" r:id="rId76"/>
    <p:sldId id="2396" r:id="rId77"/>
    <p:sldId id="2397" r:id="rId78"/>
    <p:sldId id="239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1EB"/>
    <a:srgbClr val="7092BF"/>
    <a:srgbClr val="FFCA0C"/>
    <a:srgbClr val="5B9BD5"/>
    <a:srgbClr val="FD8025"/>
    <a:srgbClr val="B5E51D"/>
    <a:srgbClr val="FEAEC9"/>
    <a:srgbClr val="9AD9EA"/>
    <a:srgbClr val="FEF200"/>
    <a:srgbClr val="C7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94" autoAdjust="0"/>
  </p:normalViewPr>
  <p:slideViewPr>
    <p:cSldViewPr snapToGrid="0">
      <p:cViewPr varScale="1">
        <p:scale>
          <a:sx n="104" d="100"/>
          <a:sy n="104" d="100"/>
        </p:scale>
        <p:origin x="696"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1947F-B05B-464F-9D49-59805531EA13}"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EF75B-EE50-46BA-A473-AA7F6300ED33}" type="slidenum">
              <a:rPr lang="en-GB" smtClean="0"/>
              <a:t>‹#›</a:t>
            </a:fld>
            <a:endParaRPr lang="en-GB"/>
          </a:p>
        </p:txBody>
      </p:sp>
    </p:spTree>
    <p:extLst>
      <p:ext uri="{BB962C8B-B14F-4D97-AF65-F5344CB8AC3E}">
        <p14:creationId xmlns:p14="http://schemas.microsoft.com/office/powerpoint/2010/main" val="97391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004002-B707-400D-A18C-4A99F51A3609}" type="slidenum">
              <a:rPr lang="en-GB" altLang="en-US"/>
              <a:pPr/>
              <a:t>4</a:t>
            </a:fld>
            <a:endParaRPr lang="en-GB" altLang="en-US"/>
          </a:p>
        </p:txBody>
      </p:sp>
      <p:sp>
        <p:nvSpPr>
          <p:cNvPr id="90113"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0114"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3637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9CD0784-9623-4A2E-B0B9-7BF3DBBE2132}" type="slidenum">
              <a:rPr lang="en-GB" altLang="en-US"/>
              <a:pPr/>
              <a:t>15</a:t>
            </a:fld>
            <a:endParaRPr lang="en-GB" altLang="en-US"/>
          </a:p>
        </p:txBody>
      </p:sp>
      <p:sp>
        <p:nvSpPr>
          <p:cNvPr id="10854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854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0876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610C739-1064-41F2-A025-F26A5B8F7579}" type="slidenum">
              <a:rPr lang="en-GB" altLang="en-US"/>
              <a:pPr/>
              <a:t>16</a:t>
            </a:fld>
            <a:endParaRPr lang="en-GB" altLang="en-US"/>
          </a:p>
        </p:txBody>
      </p:sp>
      <p:sp>
        <p:nvSpPr>
          <p:cNvPr id="11161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161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5088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C11385-682F-434D-AD96-AB384E67D092}" type="slidenum">
              <a:rPr lang="en-GB" altLang="en-US"/>
              <a:pPr/>
              <a:t>17</a:t>
            </a:fld>
            <a:endParaRPr lang="en-GB" altLang="en-US"/>
          </a:p>
        </p:txBody>
      </p:sp>
      <p:sp>
        <p:nvSpPr>
          <p:cNvPr id="119809"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981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0208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677FAA0-B982-4C5A-A06B-EAEA1C2E0125}" type="slidenum">
              <a:rPr lang="en-GB" altLang="en-US"/>
              <a:pPr/>
              <a:t>18</a:t>
            </a:fld>
            <a:endParaRPr lang="en-GB" altLang="en-US"/>
          </a:p>
        </p:txBody>
      </p:sp>
      <p:sp>
        <p:nvSpPr>
          <p:cNvPr id="120833"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0834"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185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51DAA6-0DA6-4F6B-BCD8-C208B1231993}" type="slidenum">
              <a:rPr lang="en-GB" altLang="en-US"/>
              <a:pPr/>
              <a:t>19</a:t>
            </a:fld>
            <a:endParaRPr lang="en-GB" altLang="en-US"/>
          </a:p>
        </p:txBody>
      </p:sp>
      <p:sp>
        <p:nvSpPr>
          <p:cNvPr id="121857"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185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0672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8763FCF-2B63-4014-9CAC-76186B0B6A7F}" type="slidenum">
              <a:rPr lang="en-GB" altLang="en-US"/>
              <a:pPr/>
              <a:t>20</a:t>
            </a:fld>
            <a:endParaRPr lang="en-GB" altLang="en-US"/>
          </a:p>
        </p:txBody>
      </p:sp>
      <p:sp>
        <p:nvSpPr>
          <p:cNvPr id="122881"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288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2692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710508D-6041-4603-9B4F-B39A4D523D47}" type="slidenum">
              <a:rPr lang="en-GB" altLang="en-US"/>
              <a:pPr/>
              <a:t>21</a:t>
            </a:fld>
            <a:endParaRPr lang="en-GB" altLang="en-US"/>
          </a:p>
        </p:txBody>
      </p:sp>
      <p:sp>
        <p:nvSpPr>
          <p:cNvPr id="123905"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390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0404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5DFCE00-B734-4C34-B957-B5995A1C75D7}" type="slidenum">
              <a:rPr lang="en-GB" altLang="en-US"/>
              <a:pPr/>
              <a:t>22</a:t>
            </a:fld>
            <a:endParaRPr lang="en-GB" altLang="en-US"/>
          </a:p>
        </p:txBody>
      </p:sp>
      <p:sp>
        <p:nvSpPr>
          <p:cNvPr id="124929"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493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95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C72431A-72BC-4F13-9CF1-515C4A2EC12A}" type="slidenum">
              <a:rPr lang="en-GB" altLang="en-US"/>
              <a:pPr/>
              <a:t>23</a:t>
            </a:fld>
            <a:endParaRPr lang="en-GB" altLang="en-US"/>
          </a:p>
        </p:txBody>
      </p:sp>
      <p:sp>
        <p:nvSpPr>
          <p:cNvPr id="13004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005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0658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B108B51-9170-4C85-B265-1E2BFCD2A04B}" type="slidenum">
              <a:rPr lang="en-GB" altLang="en-US"/>
              <a:pPr/>
              <a:t>24</a:t>
            </a:fld>
            <a:endParaRPr lang="en-GB" altLang="en-US"/>
          </a:p>
        </p:txBody>
      </p:sp>
      <p:sp>
        <p:nvSpPr>
          <p:cNvPr id="13107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1074"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933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7CF4DC-4EBF-40A1-B4BE-572F39B2D15E}" type="slidenum">
              <a:rPr lang="en-GB" altLang="en-US"/>
              <a:pPr/>
              <a:t>7</a:t>
            </a:fld>
            <a:endParaRPr lang="en-GB" altLang="en-US"/>
          </a:p>
        </p:txBody>
      </p:sp>
      <p:sp>
        <p:nvSpPr>
          <p:cNvPr id="9932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933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3259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B26D3A7-E1E3-4623-B145-F50C03D6047C}" type="slidenum">
              <a:rPr lang="en-GB" altLang="en-US"/>
              <a:pPr/>
              <a:t>25</a:t>
            </a:fld>
            <a:endParaRPr lang="en-GB" altLang="en-US"/>
          </a:p>
        </p:txBody>
      </p:sp>
      <p:sp>
        <p:nvSpPr>
          <p:cNvPr id="13209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209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6306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851C143-1644-40BD-AA33-0A92FB71B1DF}" type="slidenum">
              <a:rPr lang="en-GB" altLang="en-US"/>
              <a:pPr/>
              <a:t>26</a:t>
            </a:fld>
            <a:endParaRPr lang="en-GB" altLang="en-US"/>
          </a:p>
        </p:txBody>
      </p:sp>
      <p:sp>
        <p:nvSpPr>
          <p:cNvPr id="13312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312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80986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0482E84-2696-40D1-A308-C7F2FB281B31}" type="slidenum">
              <a:rPr lang="en-GB" altLang="en-US"/>
              <a:pPr/>
              <a:t>27</a:t>
            </a:fld>
            <a:endParaRPr lang="en-GB" altLang="en-US"/>
          </a:p>
        </p:txBody>
      </p:sp>
      <p:sp>
        <p:nvSpPr>
          <p:cNvPr id="13414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414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5313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01F17B3-D23F-41C1-8F9B-0D33C74D26D7}" type="slidenum">
              <a:rPr lang="en-GB" altLang="en-US"/>
              <a:pPr/>
              <a:t>28</a:t>
            </a:fld>
            <a:endParaRPr lang="en-GB" altLang="en-US"/>
          </a:p>
        </p:txBody>
      </p:sp>
      <p:sp>
        <p:nvSpPr>
          <p:cNvPr id="13516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517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9993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50D904-9273-4784-832A-9D1DA7CDC13D}" type="slidenum">
              <a:rPr lang="en-GB" altLang="en-US"/>
              <a:pPr/>
              <a:t>29</a:t>
            </a:fld>
            <a:endParaRPr lang="en-GB" altLang="en-US"/>
          </a:p>
        </p:txBody>
      </p:sp>
      <p:sp>
        <p:nvSpPr>
          <p:cNvPr id="13619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6194"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0279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13726C-1B1B-4AE8-9AAF-468240EDCC86}" type="slidenum">
              <a:rPr lang="en-GB" altLang="en-US"/>
              <a:pPr/>
              <a:t>30</a:t>
            </a:fld>
            <a:endParaRPr lang="en-GB" altLang="en-US"/>
          </a:p>
        </p:txBody>
      </p:sp>
      <p:sp>
        <p:nvSpPr>
          <p:cNvPr id="13721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721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Senator Judd Gregg pushed to require that the gov't be given the keys to decrypt everyone's messages if necessary</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Much debate, as terrorist may encrypt messages, and not even NSA can decrypt (so they say)</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Would this help? Would the terrorists use encryption methods that the gov't could decrypt and would they provide them with keys? Or is this just a privacy invasion for all non-terrorists?</a:t>
            </a:r>
          </a:p>
          <a:p>
            <a:endParaRPr lang="en-US" altLang="en-US" dirty="0"/>
          </a:p>
        </p:txBody>
      </p:sp>
    </p:spTree>
    <p:extLst>
      <p:ext uri="{BB962C8B-B14F-4D97-AF65-F5344CB8AC3E}">
        <p14:creationId xmlns:p14="http://schemas.microsoft.com/office/powerpoint/2010/main" val="379844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96429E9-5ADF-4572-86F4-DBE53EC87553}" type="slidenum">
              <a:rPr lang="en-GB" altLang="en-US"/>
              <a:pPr/>
              <a:t>31</a:t>
            </a:fld>
            <a:endParaRPr lang="en-GB" altLang="en-US"/>
          </a:p>
        </p:txBody>
      </p:sp>
      <p:sp>
        <p:nvSpPr>
          <p:cNvPr id="13824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3824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May want to secure confidential business trade secrets or other work-related data</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Would you want work related info sent out on a postcard?</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May just want to email friends and not be monitored</a:t>
            </a:r>
          </a:p>
          <a:p>
            <a:endParaRPr lang="en-US" altLang="en-US" dirty="0"/>
          </a:p>
        </p:txBody>
      </p:sp>
    </p:spTree>
    <p:extLst>
      <p:ext uri="{BB962C8B-B14F-4D97-AF65-F5344CB8AC3E}">
        <p14:creationId xmlns:p14="http://schemas.microsoft.com/office/powerpoint/2010/main" val="194559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8A77741-C7F3-4DCD-B628-1B3538B1573E}" type="slidenum">
              <a:rPr lang="en-GB" altLang="en-US"/>
              <a:pPr/>
              <a:t>32</a:t>
            </a:fld>
            <a:endParaRPr lang="en-GB" altLang="en-US"/>
          </a:p>
        </p:txBody>
      </p:sp>
      <p:sp>
        <p:nvSpPr>
          <p:cNvPr id="143361"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336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18491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1DC9A3-8258-434F-BD83-6F8A6947DDC2}" type="slidenum">
              <a:rPr lang="en-GB" altLang="en-US"/>
              <a:pPr/>
              <a:t>33</a:t>
            </a:fld>
            <a:endParaRPr lang="en-GB" altLang="en-US"/>
          </a:p>
        </p:txBody>
      </p:sp>
      <p:sp>
        <p:nvSpPr>
          <p:cNvPr id="144385"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4386"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a:latin typeface="Arial" panose="020B0604020202020204" pitchFamily="34" charset="0"/>
                <a:cs typeface="Arial" panose="020B0604020202020204" pitchFamily="34" charset="0"/>
              </a:rPr>
              <a:t>Does anybody has idea in terms of how many type of digital storage media available there? Nobody knows how many devices are out there? Numerous. Few years ago the security concerned revolved around just protecting the computers.</a:t>
            </a:r>
          </a:p>
        </p:txBody>
      </p:sp>
    </p:spTree>
    <p:extLst>
      <p:ext uri="{BB962C8B-B14F-4D97-AF65-F5344CB8AC3E}">
        <p14:creationId xmlns:p14="http://schemas.microsoft.com/office/powerpoint/2010/main" val="1433891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84027E-CB46-46C5-8C40-2DE276E01024}" type="slidenum">
              <a:rPr lang="en-GB" altLang="en-US"/>
              <a:pPr/>
              <a:t>34</a:t>
            </a:fld>
            <a:endParaRPr lang="en-GB" altLang="en-US"/>
          </a:p>
        </p:txBody>
      </p:sp>
      <p:sp>
        <p:nvSpPr>
          <p:cNvPr id="145409"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5410"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dirty="0">
                <a:latin typeface="Arial" panose="020B0604020202020204" pitchFamily="34" charset="0"/>
                <a:cs typeface="Arial" panose="020B0604020202020204" pitchFamily="34" charset="0"/>
              </a:rPr>
              <a:t>Talk about every business </a:t>
            </a:r>
            <a:r>
              <a:rPr lang="en-GB" altLang="en-US" sz="1300" dirty="0" err="1">
                <a:latin typeface="Arial" panose="020B0604020202020204" pitchFamily="34" charset="0"/>
                <a:cs typeface="Arial" panose="020B0604020202020204" pitchFamily="34" charset="0"/>
              </a:rPr>
              <a:t>travelers</a:t>
            </a:r>
            <a:r>
              <a:rPr lang="en-GB" altLang="en-US" sz="1300" dirty="0">
                <a:latin typeface="Arial" panose="020B0604020202020204" pitchFamily="34" charset="0"/>
                <a:cs typeface="Arial" panose="020B0604020202020204" pitchFamily="34" charset="0"/>
              </a:rPr>
              <a:t> carrying PDA</a:t>
            </a: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dirty="0">
                <a:latin typeface="Arial" panose="020B0604020202020204" pitchFamily="34" charset="0"/>
                <a:cs typeface="Arial" panose="020B0604020202020204" pitchFamily="34" charset="0"/>
              </a:rPr>
              <a:t>Talk about airport security with business </a:t>
            </a:r>
            <a:r>
              <a:rPr lang="en-GB" altLang="en-US" sz="1300" dirty="0" smtClean="0">
                <a:latin typeface="Arial" panose="020B0604020202020204" pitchFamily="34" charset="0"/>
                <a:cs typeface="Arial" panose="020B0604020202020204" pitchFamily="34" charset="0"/>
              </a:rPr>
              <a:t>travellers</a:t>
            </a: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1300" dirty="0" smtClean="0">
              <a:latin typeface="Arial" panose="020B0604020202020204" pitchFamily="34" charset="0"/>
              <a:cs typeface="Arial" panose="020B0604020202020204" pitchFamily="34" charset="0"/>
            </a:endParaRP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Number of devices on the raise</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Increased security risk</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Technology race for faster, smaller, cheaper and higher capacity devices </a:t>
            </a:r>
          </a:p>
          <a:p>
            <a:pPr marL="1036930" lvl="2" indent="-207386">
              <a:lnSpc>
                <a:spcPct val="80000"/>
              </a:lnSpc>
              <a:spcBef>
                <a:spcPts val="408"/>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1633" dirty="0" smtClean="0"/>
              <a:t>Less than 5 minutes to copy 60GB data</a:t>
            </a:r>
          </a:p>
          <a:p>
            <a:pPr marL="1036930" lvl="2" indent="-207386">
              <a:lnSpc>
                <a:spcPct val="80000"/>
              </a:lnSpc>
              <a:spcBef>
                <a:spcPts val="408"/>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1633" dirty="0" smtClean="0"/>
              <a:t>2GB memory can hold up to 400,000 pages</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Devices are cheap but the information may be expensive</a:t>
            </a: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1300" dirty="0">
              <a:latin typeface="Arial" panose="020B0604020202020204" pitchFamily="34" charset="0"/>
              <a:cs typeface="Arial" panose="020B0604020202020204" pitchFamily="34" charset="0"/>
            </a:endParaRP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1300" dirty="0">
              <a:latin typeface="Arial" panose="020B0604020202020204" pitchFamily="34" charset="0"/>
              <a:cs typeface="Arial" panose="020B0604020202020204" pitchFamily="34" charset="0"/>
            </a:endParaRP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7CF4DC-4EBF-40A1-B4BE-572F39B2D15E}" type="slidenum">
              <a:rPr lang="en-GB" altLang="en-US"/>
              <a:pPr/>
              <a:t>8</a:t>
            </a:fld>
            <a:endParaRPr lang="en-GB" altLang="en-US"/>
          </a:p>
        </p:txBody>
      </p:sp>
      <p:sp>
        <p:nvSpPr>
          <p:cNvPr id="9932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933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49288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94F165A-5384-4E7D-A696-5DD354B56653}" type="slidenum">
              <a:rPr lang="en-GB" altLang="en-US"/>
              <a:pPr/>
              <a:t>35</a:t>
            </a:fld>
            <a:endParaRPr lang="en-GB" altLang="en-US"/>
          </a:p>
        </p:txBody>
      </p:sp>
      <p:sp>
        <p:nvSpPr>
          <p:cNvPr id="149505"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950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Governing may be more practical then prohibiting the mobile devices</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Identify and list authorized devices/media </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Define their acceptable method of usage</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Keep track of devices connected to your network</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Associate devices to valid users</a:t>
            </a:r>
          </a:p>
          <a:p>
            <a:endParaRPr lang="en-US" altLang="en-US" dirty="0"/>
          </a:p>
        </p:txBody>
      </p:sp>
    </p:spTree>
    <p:extLst>
      <p:ext uri="{BB962C8B-B14F-4D97-AF65-F5344CB8AC3E}">
        <p14:creationId xmlns:p14="http://schemas.microsoft.com/office/powerpoint/2010/main" val="553953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E55DC0E-F849-4495-BC8F-7D2BEAF7F63C}" type="slidenum">
              <a:rPr lang="en-GB" altLang="en-US"/>
              <a:pPr/>
              <a:t>36</a:t>
            </a:fld>
            <a:endParaRPr lang="en-GB" altLang="en-US"/>
          </a:p>
        </p:txBody>
      </p:sp>
      <p:sp>
        <p:nvSpPr>
          <p:cNvPr id="150529"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0530"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337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F262E49-79CF-4DAC-A53A-B55B228F1D77}" type="slidenum">
              <a:rPr lang="en-GB" altLang="en-US"/>
              <a:pPr/>
              <a:t>37</a:t>
            </a:fld>
            <a:endParaRPr lang="en-GB" altLang="en-US"/>
          </a:p>
        </p:txBody>
      </p:sp>
      <p:sp>
        <p:nvSpPr>
          <p:cNvPr id="151553"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1554"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dirty="0" err="1">
                <a:latin typeface="Arial" panose="020B0604020202020204" pitchFamily="34" charset="0"/>
                <a:cs typeface="Arial" panose="020B0604020202020204" pitchFamily="34" charset="0"/>
              </a:rPr>
              <a:t>Dept</a:t>
            </a:r>
            <a:r>
              <a:rPr lang="en-GB" altLang="en-US" sz="1300" dirty="0">
                <a:latin typeface="Arial" panose="020B0604020202020204" pitchFamily="34" charset="0"/>
                <a:cs typeface="Arial" panose="020B0604020202020204" pitchFamily="34" charset="0"/>
              </a:rPr>
              <a:t> of Veterans affairs security blunder by giving out 139 PCS with personal information about the veterans away. The Indianapolis VA failed to erase the data before giving away the computers away to students. Best Buy story about computer returned with personal data. Canada story about banking institution gave away the old </a:t>
            </a:r>
            <a:r>
              <a:rPr lang="en-GB" altLang="en-US" sz="1300" dirty="0" smtClean="0">
                <a:latin typeface="Arial" panose="020B0604020202020204" pitchFamily="34" charset="0"/>
                <a:cs typeface="Arial" panose="020B0604020202020204" pitchFamily="34" charset="0"/>
              </a:rPr>
              <a:t>computer</a:t>
            </a:r>
            <a:r>
              <a:rPr lang="en-GB" altLang="en-US" sz="1300" baseline="0" dirty="0" smtClean="0">
                <a:latin typeface="Arial" panose="020B0604020202020204" pitchFamily="34" charset="0"/>
                <a:cs typeface="Arial" panose="020B0604020202020204" pitchFamily="34" charset="0"/>
              </a:rPr>
              <a:t> </a:t>
            </a:r>
            <a:r>
              <a:rPr lang="en-GB" altLang="en-US" sz="1300" dirty="0" smtClean="0">
                <a:latin typeface="Arial" panose="020B0604020202020204" pitchFamily="34" charset="0"/>
                <a:cs typeface="Arial" panose="020B0604020202020204" pitchFamily="34" charset="0"/>
              </a:rPr>
              <a:t>.</a:t>
            </a:r>
            <a:endParaRPr lang="en-GB" alt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68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7D2DD81-5953-4BA7-96FA-BEB6119F1070}" type="slidenum">
              <a:rPr lang="en-GB" altLang="en-US"/>
              <a:pPr/>
              <a:t>38</a:t>
            </a:fld>
            <a:endParaRPr lang="en-GB" altLang="en-US"/>
          </a:p>
        </p:txBody>
      </p:sp>
      <p:sp>
        <p:nvSpPr>
          <p:cNvPr id="154625"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4626"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dirty="0">
                <a:latin typeface="Arial" panose="020B0604020202020204" pitchFamily="34" charset="0"/>
                <a:cs typeface="Arial" panose="020B0604020202020204" pitchFamily="34" charset="0"/>
              </a:rPr>
              <a:t>If the information is stored in discrete fashion then it would easier for me to attack the backups rather than trying to get the information from all the servers independently and then assemble the information.</a:t>
            </a:r>
          </a:p>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dirty="0">
                <a:latin typeface="Arial" panose="020B0604020202020204" pitchFamily="34" charset="0"/>
                <a:cs typeface="Arial" panose="020B0604020202020204" pitchFamily="34" charset="0"/>
              </a:rPr>
              <a:t>You ship a package of backup through courier and get a call from courier that the package was lost</a:t>
            </a:r>
          </a:p>
        </p:txBody>
      </p:sp>
    </p:spTree>
    <p:extLst>
      <p:ext uri="{BB962C8B-B14F-4D97-AF65-F5344CB8AC3E}">
        <p14:creationId xmlns:p14="http://schemas.microsoft.com/office/powerpoint/2010/main" val="1611718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AA95501-7CD3-4F1D-A277-6F3C90AADB6E}" type="slidenum">
              <a:rPr lang="en-GB" altLang="en-US"/>
              <a:pPr/>
              <a:t>39</a:t>
            </a:fld>
            <a:endParaRPr lang="en-GB" altLang="en-US"/>
          </a:p>
        </p:txBody>
      </p:sp>
      <p:sp>
        <p:nvSpPr>
          <p:cNvPr id="156673"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6674"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a:latin typeface="Arial" panose="020B0604020202020204" pitchFamily="34" charset="0"/>
                <a:cs typeface="Arial" panose="020B0604020202020204" pitchFamily="34" charset="0"/>
              </a:rPr>
              <a:t>Recently release SANS vulnarability list has two highly popular software used for backups</a:t>
            </a:r>
          </a:p>
        </p:txBody>
      </p:sp>
    </p:spTree>
    <p:extLst>
      <p:ext uri="{BB962C8B-B14F-4D97-AF65-F5344CB8AC3E}">
        <p14:creationId xmlns:p14="http://schemas.microsoft.com/office/powerpoint/2010/main" val="2888377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FC8BB97-E1EF-43FD-95A7-9724E891983F}" type="slidenum">
              <a:rPr lang="en-GB" altLang="en-US"/>
              <a:pPr/>
              <a:t>40</a:t>
            </a:fld>
            <a:endParaRPr lang="en-GB" altLang="en-US"/>
          </a:p>
        </p:txBody>
      </p:sp>
      <p:sp>
        <p:nvSpPr>
          <p:cNvPr id="157697"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769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26829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644BE52-DF2A-4014-8BC0-7FA035F63D4B}" type="slidenum">
              <a:rPr lang="en-GB" altLang="en-US"/>
              <a:pPr/>
              <a:t>41</a:t>
            </a:fld>
            <a:endParaRPr lang="en-GB" altLang="en-US"/>
          </a:p>
        </p:txBody>
      </p:sp>
      <p:sp>
        <p:nvSpPr>
          <p:cNvPr id="158721"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8722" name="Text Box 2"/>
          <p:cNvSpPr txBox="1">
            <a:spLocks noGrp="1" noChangeArrowheads="1"/>
          </p:cNvSpPr>
          <p:nvPr>
            <p:ph type="body"/>
          </p:nvPr>
        </p:nvSpPr>
        <p:spPr bwMode="auto">
          <a:xfrm>
            <a:off x="777875" y="4776788"/>
            <a:ext cx="6218238" cy="452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eaLnBrk="1" hangingPunct="1">
              <a:spcBef>
                <a:spcPts val="450"/>
              </a:spcBef>
              <a:buFont typeface="Arial" panose="020B0604020202020204"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1300">
                <a:latin typeface="Arial" panose="020B0604020202020204" pitchFamily="34" charset="0"/>
                <a:cs typeface="Arial" panose="020B0604020202020204" pitchFamily="34" charset="0"/>
              </a:rPr>
              <a:t>Talk about the security breach by posing as courier service.</a:t>
            </a:r>
          </a:p>
        </p:txBody>
      </p:sp>
    </p:spTree>
    <p:extLst>
      <p:ext uri="{BB962C8B-B14F-4D97-AF65-F5344CB8AC3E}">
        <p14:creationId xmlns:p14="http://schemas.microsoft.com/office/powerpoint/2010/main" val="2423978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3D4FE3A-EA94-4BF4-A2DB-F0B20E3FE298}" type="slidenum">
              <a:rPr lang="en-GB" altLang="en-US"/>
              <a:pPr/>
              <a:t>42</a:t>
            </a:fld>
            <a:endParaRPr lang="en-GB" altLang="en-US"/>
          </a:p>
        </p:txBody>
      </p:sp>
      <p:sp>
        <p:nvSpPr>
          <p:cNvPr id="159745" name="Text Box 1"/>
          <p:cNvSpPr txBox="1">
            <a:spLocks noChangeArrowheads="1"/>
          </p:cNvSpPr>
          <p:nvPr/>
        </p:nvSpPr>
        <p:spPr bwMode="auto">
          <a:xfrm>
            <a:off x="1295400" y="754063"/>
            <a:ext cx="51816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974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90693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52</a:t>
            </a:fld>
            <a:endParaRPr lang="en-GB"/>
          </a:p>
        </p:txBody>
      </p:sp>
    </p:spTree>
    <p:extLst>
      <p:ext uri="{BB962C8B-B14F-4D97-AF65-F5344CB8AC3E}">
        <p14:creationId xmlns:p14="http://schemas.microsoft.com/office/powerpoint/2010/main" val="575889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53</a:t>
            </a:fld>
            <a:endParaRPr lang="en-GB"/>
          </a:p>
        </p:txBody>
      </p:sp>
    </p:spTree>
    <p:extLst>
      <p:ext uri="{BB962C8B-B14F-4D97-AF65-F5344CB8AC3E}">
        <p14:creationId xmlns:p14="http://schemas.microsoft.com/office/powerpoint/2010/main" val="18682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6090921-5308-4FB0-A54D-620074F0EC45}" type="slidenum">
              <a:rPr lang="en-GB" altLang="en-US"/>
              <a:pPr/>
              <a:t>9</a:t>
            </a:fld>
            <a:endParaRPr lang="en-GB" altLang="en-US"/>
          </a:p>
        </p:txBody>
      </p:sp>
      <p:sp>
        <p:nvSpPr>
          <p:cNvPr id="92161"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216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60762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54</a:t>
            </a:fld>
            <a:endParaRPr lang="en-GB"/>
          </a:p>
        </p:txBody>
      </p:sp>
    </p:spTree>
    <p:extLst>
      <p:ext uri="{BB962C8B-B14F-4D97-AF65-F5344CB8AC3E}">
        <p14:creationId xmlns:p14="http://schemas.microsoft.com/office/powerpoint/2010/main" val="2840180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Actual usable data stored minimized as the Start Sentinel, End Sentinel, and LRC • Data storage format is as follows: • Leading zero bits are encoded for synchronization purposes for the reader. • The Start Sentinel then presents its actual data • Then the End Sentinel follows with its actual data and then terminates the data portion • The LRC is a byte used for error detection and follows the End Sentinel and zero bits fill the remaining card</a:t>
            </a:r>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62</a:t>
            </a:fld>
            <a:endParaRPr lang="en-GB"/>
          </a:p>
        </p:txBody>
      </p:sp>
    </p:spTree>
    <p:extLst>
      <p:ext uri="{BB962C8B-B14F-4D97-AF65-F5344CB8AC3E}">
        <p14:creationId xmlns:p14="http://schemas.microsoft.com/office/powerpoint/2010/main" val="1585480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63</a:t>
            </a:fld>
            <a:endParaRPr lang="en-GB"/>
          </a:p>
        </p:txBody>
      </p:sp>
    </p:spTree>
    <p:extLst>
      <p:ext uri="{BB962C8B-B14F-4D97-AF65-F5344CB8AC3E}">
        <p14:creationId xmlns:p14="http://schemas.microsoft.com/office/powerpoint/2010/main" val="3988991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64</a:t>
            </a:fld>
            <a:endParaRPr lang="en-GB"/>
          </a:p>
        </p:txBody>
      </p:sp>
    </p:spTree>
    <p:extLst>
      <p:ext uri="{BB962C8B-B14F-4D97-AF65-F5344CB8AC3E}">
        <p14:creationId xmlns:p14="http://schemas.microsoft.com/office/powerpoint/2010/main" val="502330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Automated tools work at a much faster rate by order of magnitude. It is much more difficult to manually validate each component, service, and protocol manually with the same speed that a machine or script can.</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600" dirty="0" smtClean="0"/>
              <a:t>Capable of covering larger attack surfaces with more ease by implementing crawling of web applications to identify potential attack inputs especially “low hanging fruit” and technical related vulnerabilities. Manual validating would require a large amount of time and skill to guarantee the same coverage and comparison to known vulnerabilities.  Difficult for automated tools to accurately test in-house web applications and services which can result in missed logical vulnerabilities.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600" dirty="0" smtClean="0"/>
              <a:t>The processing capabilities of a machine are excellent. Automated tools can initialize and execute a large number of payloads for each test, but may not choose to execute the payloads correctly for each scenario.  Usually, fuzz the application with multiple payloads and then wait for a reaction.</a:t>
            </a:r>
          </a:p>
          <a:p>
            <a:pPr lvl="1"/>
            <a:r>
              <a:rPr lang="en-GB" sz="2600" dirty="0" smtClean="0"/>
              <a:t>Automated tools have gone through intensive product testing for reliability and validity especially for professional versions. Manual testing skills is solely based on the individual validation expert skill set and experience.</a:t>
            </a:r>
          </a:p>
          <a:p>
            <a:pPr lvl="1"/>
            <a:r>
              <a:rPr lang="en-GB" sz="1200" b="0" i="0" kern="1200" dirty="0" smtClean="0">
                <a:solidFill>
                  <a:schemeClr val="tx1"/>
                </a:solidFill>
                <a:effectLst/>
                <a:latin typeface="+mn-lt"/>
                <a:ea typeface="+mn-ea"/>
                <a:cs typeface="+mn-cs"/>
              </a:rPr>
              <a:t>Open source tools and vulnerability scanners are usually free, but lack support or warranty. Professional licensing for vulnerability scanners and other automated tools can range dramatically in costs.</a:t>
            </a:r>
            <a:endParaRPr lang="en-GB" sz="2600" dirty="0" smtClean="0"/>
          </a:p>
          <a:p>
            <a:pPr lvl="1"/>
            <a:r>
              <a:rPr lang="en-GB" sz="2600" b="1" dirty="0" smtClean="0"/>
              <a:t> </a:t>
            </a:r>
            <a:endParaRPr lang="en-GB" sz="26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6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600" dirty="0" smtClean="0"/>
          </a:p>
          <a:p>
            <a:endParaRPr lang="en-GB" dirty="0"/>
          </a:p>
        </p:txBody>
      </p:sp>
      <p:sp>
        <p:nvSpPr>
          <p:cNvPr id="4" name="Slide Number Placeholder 3"/>
          <p:cNvSpPr>
            <a:spLocks noGrp="1"/>
          </p:cNvSpPr>
          <p:nvPr>
            <p:ph type="sldNum" sz="quarter" idx="10"/>
          </p:nvPr>
        </p:nvSpPr>
        <p:spPr/>
        <p:txBody>
          <a:bodyPr/>
          <a:lstStyle/>
          <a:p>
            <a:fld id="{FD3EF75B-EE50-46BA-A473-AA7F6300ED33}" type="slidenum">
              <a:rPr lang="en-GB" smtClean="0"/>
              <a:t>65</a:t>
            </a:fld>
            <a:endParaRPr lang="en-GB"/>
          </a:p>
        </p:txBody>
      </p:sp>
    </p:spTree>
    <p:extLst>
      <p:ext uri="{BB962C8B-B14F-4D97-AF65-F5344CB8AC3E}">
        <p14:creationId xmlns:p14="http://schemas.microsoft.com/office/powerpoint/2010/main" val="735515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Automated security scanning tools are good at finding common vulnerabilities quickly and systematically – so they are great at finding </a:t>
            </a:r>
            <a:r>
              <a:rPr lang="en-GB" sz="1200" b="1" i="0" kern="1200" dirty="0" smtClean="0">
                <a:solidFill>
                  <a:schemeClr val="tx1"/>
                </a:solidFill>
                <a:effectLst/>
                <a:latin typeface="+mn-lt"/>
                <a:ea typeface="+mn-ea"/>
                <a:cs typeface="+mn-cs"/>
              </a:rPr>
              <a:t>low hanging fruit </a:t>
            </a:r>
            <a:r>
              <a:rPr lang="en-GB"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  However, these automated scanning tools are </a:t>
            </a:r>
            <a:r>
              <a:rPr lang="en-GB" sz="1200" b="1" i="0" kern="1200" dirty="0" smtClean="0">
                <a:solidFill>
                  <a:schemeClr val="tx1"/>
                </a:solidFill>
                <a:effectLst/>
                <a:latin typeface="+mn-lt"/>
                <a:ea typeface="+mn-ea"/>
                <a:cs typeface="+mn-cs"/>
              </a:rPr>
              <a:t>prone to false positives </a:t>
            </a:r>
            <a:r>
              <a:rPr lang="en-GB" sz="1200" b="0" i="0" kern="1200" dirty="0" smtClean="0">
                <a:solidFill>
                  <a:schemeClr val="tx1"/>
                </a:solidFill>
                <a:effectLst/>
                <a:latin typeface="+mn-lt"/>
                <a:ea typeface="+mn-ea"/>
                <a:cs typeface="+mn-cs"/>
              </a:rPr>
              <a:t>and can't detect certain vulnerability classes.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Since patterns can vary, scanners can </a:t>
            </a:r>
            <a:r>
              <a:rPr lang="en-GB" sz="1200" b="1" i="0" kern="1200" dirty="0" smtClean="0">
                <a:solidFill>
                  <a:schemeClr val="tx1"/>
                </a:solidFill>
                <a:effectLst/>
                <a:latin typeface="+mn-lt"/>
                <a:ea typeface="+mn-ea"/>
                <a:cs typeface="+mn-cs"/>
              </a:rPr>
              <a:t>only flag what they've been programmed to </a:t>
            </a:r>
            <a:r>
              <a:rPr lang="en-GB" sz="1200" b="0" i="0" kern="1200" dirty="0" smtClean="0">
                <a:solidFill>
                  <a:schemeClr val="tx1"/>
                </a:solidFill>
                <a:effectLst/>
                <a:latin typeface="+mn-lt"/>
                <a:ea typeface="+mn-ea"/>
                <a:cs typeface="+mn-cs"/>
              </a:rPr>
              <a:t>find which are </a:t>
            </a:r>
            <a:r>
              <a:rPr lang="en-GB" sz="1200" b="0" i="1" kern="1200" dirty="0" smtClean="0">
                <a:solidFill>
                  <a:schemeClr val="tx1"/>
                </a:solidFill>
                <a:effectLst/>
                <a:latin typeface="+mn-lt"/>
                <a:ea typeface="+mn-ea"/>
                <a:cs typeface="+mn-cs"/>
              </a:rPr>
              <a:t>potential</a:t>
            </a:r>
            <a:r>
              <a:rPr lang="en-GB" sz="1200" b="0" i="0" kern="1200" dirty="0" smtClean="0">
                <a:solidFill>
                  <a:schemeClr val="tx1"/>
                </a:solidFill>
                <a:effectLst/>
                <a:latin typeface="+mn-lt"/>
                <a:ea typeface="+mn-ea"/>
                <a:cs typeface="+mn-cs"/>
              </a:rPr>
              <a:t> and </a:t>
            </a:r>
            <a:r>
              <a:rPr lang="en-GB" sz="1200" b="0" i="1" kern="1200" dirty="0" smtClean="0">
                <a:solidFill>
                  <a:schemeClr val="tx1"/>
                </a:solidFill>
                <a:effectLst/>
                <a:latin typeface="+mn-lt"/>
                <a:ea typeface="+mn-ea"/>
                <a:cs typeface="+mn-cs"/>
              </a:rPr>
              <a:t>known</a:t>
            </a:r>
            <a:r>
              <a:rPr lang="en-GB" sz="1200" b="0" i="0" kern="1200" dirty="0" smtClean="0">
                <a:solidFill>
                  <a:schemeClr val="tx1"/>
                </a:solidFill>
                <a:effectLst/>
                <a:latin typeface="+mn-lt"/>
                <a:ea typeface="+mn-ea"/>
                <a:cs typeface="+mn-cs"/>
              </a:rPr>
              <a:t> vulnerabilities. If the pattern is new or slightly different and not in it's "database" of known vulnerabilities, it is unable to detect it.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automated scanning tools cannot detect </a:t>
            </a:r>
            <a:r>
              <a:rPr lang="en-GB" sz="1200" b="1" i="0" kern="1200" dirty="0" smtClean="0">
                <a:solidFill>
                  <a:schemeClr val="tx1"/>
                </a:solidFill>
                <a:effectLst/>
                <a:latin typeface="+mn-lt"/>
                <a:ea typeface="+mn-ea"/>
                <a:cs typeface="+mn-cs"/>
              </a:rPr>
              <a:t>business logic defects</a:t>
            </a:r>
            <a:r>
              <a:rPr lang="en-GB"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manual security testing can focus on "</a:t>
            </a:r>
            <a:r>
              <a:rPr lang="en-GB" sz="1200" b="1" i="0" kern="1200" dirty="0" smtClean="0">
                <a:solidFill>
                  <a:schemeClr val="tx1"/>
                </a:solidFill>
                <a:effectLst/>
                <a:latin typeface="+mn-lt"/>
                <a:ea typeface="+mn-ea"/>
                <a:cs typeface="+mn-cs"/>
              </a:rPr>
              <a:t>hot spots</a:t>
            </a:r>
            <a:r>
              <a:rPr lang="en-GB" sz="1200" b="0" i="0" kern="1200" dirty="0" smtClean="0">
                <a:solidFill>
                  <a:schemeClr val="tx1"/>
                </a:solidFill>
                <a:effectLst/>
                <a:latin typeface="+mn-lt"/>
                <a:ea typeface="+mn-ea"/>
                <a:cs typeface="+mn-cs"/>
              </a:rPr>
              <a:t>" – areas that are </a:t>
            </a:r>
            <a:r>
              <a:rPr lang="en-GB" sz="1200" b="1" i="0" kern="1200" dirty="0" smtClean="0">
                <a:solidFill>
                  <a:schemeClr val="tx1"/>
                </a:solidFill>
                <a:effectLst/>
                <a:latin typeface="+mn-lt"/>
                <a:ea typeface="+mn-ea"/>
                <a:cs typeface="+mn-cs"/>
              </a:rPr>
              <a:t>identified during threat analysis </a:t>
            </a:r>
            <a:r>
              <a:rPr lang="en-GB" sz="1200" b="0" i="0" kern="1200" dirty="0" smtClean="0">
                <a:solidFill>
                  <a:schemeClr val="tx1"/>
                </a:solidFill>
                <a:effectLst/>
                <a:latin typeface="+mn-lt"/>
                <a:ea typeface="+mn-ea"/>
                <a:cs typeface="+mn-cs"/>
              </a:rPr>
              <a:t>and find business logic errors. However, it is </a:t>
            </a:r>
            <a:r>
              <a:rPr lang="en-GB" sz="1200" b="1" i="0" kern="1200" dirty="0" smtClean="0">
                <a:solidFill>
                  <a:schemeClr val="tx1"/>
                </a:solidFill>
                <a:effectLst/>
                <a:latin typeface="+mn-lt"/>
                <a:ea typeface="+mn-ea"/>
                <a:cs typeface="+mn-cs"/>
              </a:rPr>
              <a:t>time consuming, not easily scalable, and sometimes overkill for the application under test</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Most manual security testing utilizes a </a:t>
            </a:r>
            <a:r>
              <a:rPr lang="en-GB" sz="1200" b="1" i="0" kern="1200" dirty="0" smtClean="0">
                <a:solidFill>
                  <a:schemeClr val="tx1"/>
                </a:solidFill>
                <a:effectLst/>
                <a:latin typeface="+mn-lt"/>
                <a:ea typeface="+mn-ea"/>
                <a:cs typeface="+mn-cs"/>
              </a:rPr>
              <a:t>combination of handpicked tools </a:t>
            </a:r>
            <a:r>
              <a:rPr lang="en-GB" sz="1200" b="0" i="0" kern="1200" dirty="0" smtClean="0">
                <a:solidFill>
                  <a:schemeClr val="tx1"/>
                </a:solidFill>
                <a:effectLst/>
                <a:latin typeface="+mn-lt"/>
                <a:ea typeface="+mn-ea"/>
                <a:cs typeface="+mn-cs"/>
              </a:rPr>
              <a:t>that are best suited for the application being tested. These can include automated scanning tools, customized scripts, and manually crafted data that can find defects in the application.</a:t>
            </a:r>
            <a:endParaRPr lang="en-GB" b="1" dirty="0"/>
          </a:p>
        </p:txBody>
      </p:sp>
      <p:sp>
        <p:nvSpPr>
          <p:cNvPr id="4" name="Slide Number Placeholder 3"/>
          <p:cNvSpPr>
            <a:spLocks noGrp="1"/>
          </p:cNvSpPr>
          <p:nvPr>
            <p:ph type="sldNum" sz="quarter" idx="10"/>
          </p:nvPr>
        </p:nvSpPr>
        <p:spPr/>
        <p:txBody>
          <a:bodyPr/>
          <a:lstStyle/>
          <a:p>
            <a:fld id="{FD3EF75B-EE50-46BA-A473-AA7F6300ED33}" type="slidenum">
              <a:rPr lang="en-GB" smtClean="0"/>
              <a:t>66</a:t>
            </a:fld>
            <a:endParaRPr lang="en-GB"/>
          </a:p>
        </p:txBody>
      </p:sp>
    </p:spTree>
    <p:extLst>
      <p:ext uri="{BB962C8B-B14F-4D97-AF65-F5344CB8AC3E}">
        <p14:creationId xmlns:p14="http://schemas.microsoft.com/office/powerpoint/2010/main" val="4139283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One of the main advantages of open source software is the cost; the long-term costs of implementation, innovation, providing support, and investing in infrastructure as your company evolves, technology changes, and your needs grow.</a:t>
            </a:r>
          </a:p>
          <a:p>
            <a:r>
              <a:rPr lang="en-GB" sz="1200" b="0" i="0" kern="1200" dirty="0" smtClean="0">
                <a:solidFill>
                  <a:schemeClr val="tx1"/>
                </a:solidFill>
                <a:effectLst/>
                <a:latin typeface="+mn-lt"/>
                <a:ea typeface="+mn-ea"/>
                <a:cs typeface="+mn-cs"/>
              </a:rPr>
              <a:t>Open source software relies on a </a:t>
            </a:r>
            <a:r>
              <a:rPr lang="en-GB" sz="1200" b="1" i="0" kern="1200" dirty="0" smtClean="0">
                <a:solidFill>
                  <a:srgbClr val="FF0000"/>
                </a:solidFill>
                <a:effectLst/>
                <a:latin typeface="+mn-lt"/>
                <a:ea typeface="+mn-ea"/>
                <a:cs typeface="+mn-cs"/>
              </a:rPr>
              <a:t>loyal and engaged online user community to deliver support via forums and blogs</a:t>
            </a:r>
            <a:r>
              <a:rPr lang="en-GB" sz="1200" b="0" i="0" kern="1200" dirty="0" smtClean="0">
                <a:solidFill>
                  <a:schemeClr val="tx1"/>
                </a:solidFill>
                <a:effectLst/>
                <a:latin typeface="+mn-lt"/>
                <a:ea typeface="+mn-ea"/>
                <a:cs typeface="+mn-cs"/>
              </a:rPr>
              <a:t>, but this support often fails to deliver the high level of response that many consumers expect </a:t>
            </a:r>
          </a:p>
          <a:p>
            <a:r>
              <a:rPr lang="en-GB" sz="1200" b="1" i="0" kern="1200" dirty="0" smtClean="0">
                <a:solidFill>
                  <a:schemeClr val="tx1"/>
                </a:solidFill>
                <a:effectLst/>
                <a:latin typeface="+mn-lt"/>
                <a:ea typeface="+mn-ea"/>
                <a:cs typeface="+mn-cs"/>
              </a:rPr>
              <a:t>Service and support </a:t>
            </a:r>
            <a:r>
              <a:rPr lang="en-GB" sz="1200" b="0" i="0" kern="1200" dirty="0" smtClean="0">
                <a:solidFill>
                  <a:schemeClr val="tx1"/>
                </a:solidFill>
                <a:effectLst/>
                <a:latin typeface="+mn-lt"/>
                <a:ea typeface="+mn-ea"/>
                <a:cs typeface="+mn-cs"/>
              </a:rPr>
              <a:t>are probably the </a:t>
            </a:r>
            <a:r>
              <a:rPr lang="en-GB" sz="1200" b="1" i="0" kern="1200" dirty="0" smtClean="0">
                <a:solidFill>
                  <a:schemeClr val="tx1"/>
                </a:solidFill>
                <a:effectLst/>
                <a:latin typeface="+mn-lt"/>
                <a:ea typeface="+mn-ea"/>
                <a:cs typeface="+mn-cs"/>
              </a:rPr>
              <a:t>greatest advantages of using closed software </a:t>
            </a:r>
            <a:r>
              <a:rPr lang="en-GB" sz="1200" b="0" i="0" kern="1200" dirty="0" smtClean="0">
                <a:solidFill>
                  <a:schemeClr val="tx1"/>
                </a:solidFill>
                <a:effectLst/>
                <a:latin typeface="+mn-lt"/>
                <a:ea typeface="+mn-ea"/>
                <a:cs typeface="+mn-cs"/>
              </a:rPr>
              <a:t>. Ongoing support is a key selling point for users with little technical skills and one of the main reasons people choose closed source over open source software</a:t>
            </a:r>
          </a:p>
          <a:p>
            <a:r>
              <a:rPr lang="en-GB" sz="1200" b="0" i="0" kern="1200" dirty="0" smtClean="0">
                <a:solidFill>
                  <a:schemeClr val="tx1"/>
                </a:solidFill>
                <a:effectLst/>
                <a:latin typeface="+mn-lt"/>
                <a:ea typeface="+mn-ea"/>
                <a:cs typeface="+mn-cs"/>
              </a:rPr>
              <a:t>Open source software provides a large amount of flexibility and freedom to change the software without restriction. This innovation, however, may not be passed on to all users and it is debated whether customized changes to the original source code can limit the future support and growth of the software. Once more, </a:t>
            </a:r>
            <a:r>
              <a:rPr lang="en-GB" sz="1200" b="1" i="0" kern="1200" dirty="0" smtClean="0">
                <a:solidFill>
                  <a:schemeClr val="tx1"/>
                </a:solidFill>
                <a:effectLst/>
                <a:latin typeface="+mn-lt"/>
                <a:ea typeface="+mn-ea"/>
                <a:cs typeface="+mn-cs"/>
              </a:rPr>
              <a:t>open source software providers often struggle to attract large-scale research and development.</a:t>
            </a:r>
          </a:p>
          <a:p>
            <a:r>
              <a:rPr lang="en-GB" sz="1200" b="0" i="0" kern="1200" dirty="0" smtClean="0">
                <a:solidFill>
                  <a:schemeClr val="tx1"/>
                </a:solidFill>
                <a:effectLst/>
                <a:latin typeface="+mn-lt"/>
                <a:ea typeface="+mn-ea"/>
                <a:cs typeface="+mn-cs"/>
              </a:rPr>
              <a:t>open source software because the technology is generally not reviewed by usability experts and caters to developers rather than the vast majority of layperson users. </a:t>
            </a:r>
            <a:r>
              <a:rPr lang="en-GB" sz="1200" b="1" i="0" kern="1200" dirty="0" smtClean="0">
                <a:solidFill>
                  <a:schemeClr val="tx1"/>
                </a:solidFill>
                <a:effectLst/>
                <a:latin typeface="+mn-lt"/>
                <a:ea typeface="+mn-ea"/>
                <a:cs typeface="+mn-cs"/>
              </a:rPr>
              <a:t>No User guides or manuals</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For closed or proprietary software, </a:t>
            </a:r>
            <a:r>
              <a:rPr lang="en-GB" sz="1200" b="1" i="0" kern="1200" dirty="0" smtClean="0">
                <a:solidFill>
                  <a:schemeClr val="tx1"/>
                </a:solidFill>
                <a:effectLst/>
                <a:latin typeface="+mn-lt"/>
                <a:ea typeface="+mn-ea"/>
                <a:cs typeface="+mn-cs"/>
              </a:rPr>
              <a:t>usability is a high selling point </a:t>
            </a:r>
            <a:r>
              <a:rPr lang="en-GB" sz="1200" b="0" i="0" kern="1200" dirty="0" smtClean="0">
                <a:solidFill>
                  <a:schemeClr val="tx1"/>
                </a:solidFill>
                <a:effectLst/>
                <a:latin typeface="+mn-lt"/>
                <a:ea typeface="+mn-ea"/>
                <a:cs typeface="+mn-cs"/>
              </a:rPr>
              <a:t>due to expert usability testing for a more targeted audience.</a:t>
            </a:r>
          </a:p>
          <a:p>
            <a:r>
              <a:rPr lang="en-GB" sz="1200" b="0" i="0" kern="1200" dirty="0" smtClean="0">
                <a:solidFill>
                  <a:schemeClr val="tx1"/>
                </a:solidFill>
                <a:effectLst/>
                <a:latin typeface="+mn-lt"/>
                <a:ea typeface="+mn-ea"/>
                <a:cs typeface="+mn-cs"/>
              </a:rPr>
              <a:t>Security of open source is often a concern for large companies because software is </a:t>
            </a:r>
            <a:r>
              <a:rPr lang="en-GB" sz="1200" b="1" i="0" kern="1200" dirty="0" smtClean="0">
                <a:solidFill>
                  <a:schemeClr val="tx1"/>
                </a:solidFill>
                <a:effectLst/>
                <a:latin typeface="+mn-lt"/>
                <a:ea typeface="+mn-ea"/>
                <a:cs typeface="+mn-cs"/>
              </a:rPr>
              <a:t>not always developed in a controlled environment</a:t>
            </a:r>
          </a:p>
          <a:p>
            <a:r>
              <a:rPr lang="en-GB" sz="1200" b="0" i="0" kern="1200" dirty="0" smtClean="0">
                <a:solidFill>
                  <a:schemeClr val="tx1"/>
                </a:solidFill>
                <a:effectLst/>
                <a:latin typeface="+mn-lt"/>
                <a:ea typeface="+mn-ea"/>
                <a:cs typeface="+mn-cs"/>
              </a:rPr>
              <a:t>With individual users all around the world developing the software, there is a lack of continuity and common direction that prevents effective communication. Once more, the software is not always peer-reviewed or validated, meaning that a programmer can embed a backdoor Trojan into the software while the user is none the wiser.</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a:t>
            </a:r>
            <a:endParaRPr lang="en-GB" b="1" dirty="0"/>
          </a:p>
        </p:txBody>
      </p:sp>
      <p:sp>
        <p:nvSpPr>
          <p:cNvPr id="4" name="Slide Number Placeholder 3"/>
          <p:cNvSpPr>
            <a:spLocks noGrp="1"/>
          </p:cNvSpPr>
          <p:nvPr>
            <p:ph type="sldNum" sz="quarter" idx="10"/>
          </p:nvPr>
        </p:nvSpPr>
        <p:spPr/>
        <p:txBody>
          <a:bodyPr/>
          <a:lstStyle/>
          <a:p>
            <a:fld id="{FD3EF75B-EE50-46BA-A473-AA7F6300ED33}" type="slidenum">
              <a:rPr lang="en-GB" smtClean="0"/>
              <a:t>67</a:t>
            </a:fld>
            <a:endParaRPr lang="en-GB"/>
          </a:p>
        </p:txBody>
      </p:sp>
    </p:spTree>
    <p:extLst>
      <p:ext uri="{BB962C8B-B14F-4D97-AF65-F5344CB8AC3E}">
        <p14:creationId xmlns:p14="http://schemas.microsoft.com/office/powerpoint/2010/main" val="510059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09BF66-A4A9-4C42-BB98-45331BFA4FFA}" type="slidenum">
              <a:rPr lang="en-US" altLang="en-US"/>
              <a:pPr eaLnBrk="1" hangingPunct="1"/>
              <a:t>78</a:t>
            </a:fld>
            <a:endParaRPr lang="en-US" altLang="en-US"/>
          </a:p>
        </p:txBody>
      </p:sp>
    </p:spTree>
    <p:extLst>
      <p:ext uri="{BB962C8B-B14F-4D97-AF65-F5344CB8AC3E}">
        <p14:creationId xmlns:p14="http://schemas.microsoft.com/office/powerpoint/2010/main" val="29110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5F59504-D976-4970-8C42-5CD731ACD8DC}" type="slidenum">
              <a:rPr lang="en-GB" altLang="en-US"/>
              <a:pPr/>
              <a:t>10</a:t>
            </a:fld>
            <a:endParaRPr lang="en-GB" altLang="en-US"/>
          </a:p>
        </p:txBody>
      </p:sp>
      <p:sp>
        <p:nvSpPr>
          <p:cNvPr id="1034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3426"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789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4772026-23BD-4B79-B23B-E43A60F1616F}" type="slidenum">
              <a:rPr lang="en-GB" altLang="en-US"/>
              <a:pPr/>
              <a:t>11</a:t>
            </a:fld>
            <a:endParaRPr lang="en-GB" altLang="en-US"/>
          </a:p>
        </p:txBody>
      </p:sp>
      <p:sp>
        <p:nvSpPr>
          <p:cNvPr id="104449" name="Text Box 1"/>
          <p:cNvSpPr txBox="1">
            <a:spLocks noChangeArrowheads="1"/>
          </p:cNvSpPr>
          <p:nvPr/>
        </p:nvSpPr>
        <p:spPr bwMode="auto">
          <a:xfrm>
            <a:off x="1371600" y="800100"/>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4450" name="Text Box 2"/>
          <p:cNvSpPr txBox="1">
            <a:spLocks noGrp="1" noChangeArrowheads="1"/>
          </p:cNvSpPr>
          <p:nvPr>
            <p:ph type="body"/>
          </p:nvPr>
        </p:nvSpPr>
        <p:spPr bwMode="auto">
          <a:xfrm>
            <a:off x="685800" y="4800600"/>
            <a:ext cx="6218238" cy="4816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Educate patients on organization’s use of health</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information.</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Need written consent to disclose health information.</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Ensure patient access to their medical records.</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Provide patient process to amend/correct potentially</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harmful errors in medical records.</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 Boundaries on medical record use and release:</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Ensure health information is not used for non-health</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purposes - to employers for personnel decisions, or to</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financial institutions without explicit consent.</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Provide minimal amount of information necessary</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*Protect internal use of health information in relation to</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access/authority of medical records and how that</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information will be used within the organization</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through written P&amp;P and training of staff on security,</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privacy and confidentiality.</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endParaRPr lang="en-GB"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74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AC06D29-3510-4FD7-B45B-2263CB86341B}" type="slidenum">
              <a:rPr lang="en-GB" altLang="en-US"/>
              <a:pPr/>
              <a:t>12</a:t>
            </a:fld>
            <a:endParaRPr lang="en-GB" altLang="en-US"/>
          </a:p>
        </p:txBody>
      </p:sp>
      <p:sp>
        <p:nvSpPr>
          <p:cNvPr id="10547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5474" name="Text Box 2"/>
          <p:cNvSpPr txBox="1">
            <a:spLocks noGrp="1" noChangeArrowheads="1"/>
          </p:cNvSpPr>
          <p:nvPr>
            <p:ph type="body"/>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Does not restrict what information</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organizations can collect and use. Requires orgs</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to tell consumers how they will use the info</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after getting consumer consent.</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 HIPAA doesn’t require soundproof rooms to</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prevent overhearing of health info. Reasonable</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safeguards in place – curtains, screens, or</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similar barriers. Refrain from talking about</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patients in public places, keep private</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documents secured, don’t post passwords on a</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sticky on the computer for all to see, and close</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down your computer when on break or gone for</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the night.</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 HIPPA still allows a friend or relative to pickup</a:t>
            </a:r>
          </a:p>
          <a:p>
            <a:pPr marL="211138" indent="-211138" eaLnBrk="1">
              <a:lnSpc>
                <a:spcPct val="93000"/>
              </a:lnSpc>
              <a:spcBef>
                <a:spcPct val="0"/>
              </a:spcBef>
              <a:buSzPct val="45000"/>
              <a:buFont typeface="Wingdings" panose="05000000000000000000" pitchFamily="2" charset="2"/>
              <a:buNone/>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pPr>
            <a:r>
              <a:rPr lang="en-GB" altLang="en-US" sz="2000">
                <a:latin typeface="Arial" panose="020B0604020202020204" pitchFamily="34" charset="0"/>
                <a:cs typeface="Arial" panose="020B0604020202020204" pitchFamily="34" charset="0"/>
              </a:rPr>
              <a:t>a prescription at the pharmacy</a:t>
            </a:r>
          </a:p>
        </p:txBody>
      </p:sp>
    </p:spTree>
    <p:extLst>
      <p:ext uri="{BB962C8B-B14F-4D97-AF65-F5344CB8AC3E}">
        <p14:creationId xmlns:p14="http://schemas.microsoft.com/office/powerpoint/2010/main" val="170051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71A308-66B4-4ECC-8E73-5E1A717220E6}" type="slidenum">
              <a:rPr lang="en-GB" altLang="en-US"/>
              <a:pPr/>
              <a:t>13</a:t>
            </a:fld>
            <a:endParaRPr lang="en-GB" altLang="en-US"/>
          </a:p>
        </p:txBody>
      </p:sp>
      <p:sp>
        <p:nvSpPr>
          <p:cNvPr id="10649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6498"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2772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4E37BD4-7FAC-4E7F-9A5F-6393EBE63C65}" type="slidenum">
              <a:rPr lang="en-GB" altLang="en-US"/>
              <a:pPr/>
              <a:t>14</a:t>
            </a:fld>
            <a:endParaRPr lang="en-GB" altLang="en-US"/>
          </a:p>
        </p:txBody>
      </p:sp>
      <p:sp>
        <p:nvSpPr>
          <p:cNvPr id="107521"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7522"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62047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1CF7786-61FE-468C-A9CC-B0121ACAA783}"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7441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04/11/2020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8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04/11/2020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46157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3948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5119" cy="113916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8641" y="1604329"/>
            <a:ext cx="5389439" cy="45249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6182400" y="1604329"/>
            <a:ext cx="5391360" cy="4524955"/>
          </a:xfrm>
        </p:spPr>
        <p:txBody>
          <a:bodyPr/>
          <a:lstStyle/>
          <a:p>
            <a:endParaRPr lang="en-GB"/>
          </a:p>
        </p:txBody>
      </p:sp>
      <p:sp>
        <p:nvSpPr>
          <p:cNvPr id="5" name="Date Placeholder 4"/>
          <p:cNvSpPr>
            <a:spLocks noGrp="1"/>
          </p:cNvSpPr>
          <p:nvPr>
            <p:ph type="dt" idx="10"/>
          </p:nvPr>
        </p:nvSpPr>
        <p:spPr>
          <a:xfrm>
            <a:off x="608641" y="6247376"/>
            <a:ext cx="2831999" cy="472370"/>
          </a:xfrm>
        </p:spPr>
        <p:txBody>
          <a:bodyPr/>
          <a:lstStyle>
            <a:lvl1pPr>
              <a:defRPr/>
            </a:lvl1pPr>
          </a:lstStyle>
          <a:p>
            <a:endParaRPr lang="en-GB" altLang="en-US"/>
          </a:p>
        </p:txBody>
      </p:sp>
      <p:sp>
        <p:nvSpPr>
          <p:cNvPr id="6" name="Footer Placeholder 5"/>
          <p:cNvSpPr>
            <a:spLocks noGrp="1"/>
          </p:cNvSpPr>
          <p:nvPr>
            <p:ph type="ftr" idx="11"/>
          </p:nvPr>
        </p:nvSpPr>
        <p:spPr>
          <a:xfrm>
            <a:off x="4170240" y="6247376"/>
            <a:ext cx="3857281" cy="472370"/>
          </a:xfrm>
        </p:spPr>
        <p:txBody>
          <a:bodyPr/>
          <a:lstStyle>
            <a:lvl1pPr>
              <a:defRPr/>
            </a:lvl1pPr>
          </a:lstStyle>
          <a:p>
            <a:endParaRPr lang="en-GB" altLang="en-US"/>
          </a:p>
        </p:txBody>
      </p:sp>
      <p:sp>
        <p:nvSpPr>
          <p:cNvPr id="7" name="Slide Number Placeholder 6"/>
          <p:cNvSpPr>
            <a:spLocks noGrp="1"/>
          </p:cNvSpPr>
          <p:nvPr>
            <p:ph type="sldNum" idx="12"/>
          </p:nvPr>
        </p:nvSpPr>
        <p:spPr>
          <a:xfrm>
            <a:off x="8739840" y="6247376"/>
            <a:ext cx="2832001" cy="472370"/>
          </a:xfrm>
        </p:spPr>
        <p:txBody>
          <a:bodyPr/>
          <a:lstStyle>
            <a:lvl1pPr>
              <a:defRPr/>
            </a:lvl1pPr>
          </a:lstStyle>
          <a:p>
            <a:fld id="{A683063C-9C89-47F1-A8BD-88BC0BF3FEBC}" type="slidenum">
              <a:rPr lang="en-GB" altLang="en-US"/>
              <a:pPr/>
              <a:t>‹#›</a:t>
            </a:fld>
            <a:endParaRPr lang="en-GB" altLang="en-US"/>
          </a:p>
        </p:txBody>
      </p:sp>
    </p:spTree>
    <p:extLst>
      <p:ext uri="{BB962C8B-B14F-4D97-AF65-F5344CB8AC3E}">
        <p14:creationId xmlns:p14="http://schemas.microsoft.com/office/powerpoint/2010/main" val="357282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5119" cy="113916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8641" y="1604329"/>
            <a:ext cx="10965119" cy="21933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8641" y="3935934"/>
            <a:ext cx="10965119" cy="219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608641" y="6247376"/>
            <a:ext cx="2831999" cy="472370"/>
          </a:xfrm>
        </p:spPr>
        <p:txBody>
          <a:bodyPr/>
          <a:lstStyle>
            <a:lvl1pPr>
              <a:defRPr/>
            </a:lvl1pPr>
          </a:lstStyle>
          <a:p>
            <a:endParaRPr lang="en-GB" altLang="en-US"/>
          </a:p>
        </p:txBody>
      </p:sp>
      <p:sp>
        <p:nvSpPr>
          <p:cNvPr id="6" name="Footer Placeholder 5"/>
          <p:cNvSpPr>
            <a:spLocks noGrp="1"/>
          </p:cNvSpPr>
          <p:nvPr>
            <p:ph type="ftr" idx="11"/>
          </p:nvPr>
        </p:nvSpPr>
        <p:spPr>
          <a:xfrm>
            <a:off x="4170240" y="6247376"/>
            <a:ext cx="3857281" cy="472370"/>
          </a:xfrm>
        </p:spPr>
        <p:txBody>
          <a:bodyPr/>
          <a:lstStyle>
            <a:lvl1pPr>
              <a:defRPr/>
            </a:lvl1pPr>
          </a:lstStyle>
          <a:p>
            <a:endParaRPr lang="en-GB" altLang="en-US"/>
          </a:p>
        </p:txBody>
      </p:sp>
      <p:sp>
        <p:nvSpPr>
          <p:cNvPr id="7" name="Slide Number Placeholder 6"/>
          <p:cNvSpPr>
            <a:spLocks noGrp="1"/>
          </p:cNvSpPr>
          <p:nvPr>
            <p:ph type="sldNum" idx="12"/>
          </p:nvPr>
        </p:nvSpPr>
        <p:spPr>
          <a:xfrm>
            <a:off x="8739840" y="6247376"/>
            <a:ext cx="2832001" cy="472370"/>
          </a:xfrm>
        </p:spPr>
        <p:txBody>
          <a:bodyPr/>
          <a:lstStyle>
            <a:lvl1pPr>
              <a:defRPr/>
            </a:lvl1pPr>
          </a:lstStyle>
          <a:p>
            <a:fld id="{C7BF714B-75A6-4FC3-BB77-2C492C003329}" type="slidenum">
              <a:rPr lang="en-GB" altLang="en-US"/>
              <a:pPr/>
              <a:t>‹#›</a:t>
            </a:fld>
            <a:endParaRPr lang="en-GB" altLang="en-US"/>
          </a:p>
        </p:txBody>
      </p:sp>
    </p:spTree>
    <p:extLst>
      <p:ext uri="{BB962C8B-B14F-4D97-AF65-F5344CB8AC3E}">
        <p14:creationId xmlns:p14="http://schemas.microsoft.com/office/powerpoint/2010/main" val="238145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96E35CCF-D7EC-42DA-A9D3-F2E213CCE5A3}" type="slidenum">
              <a:rPr lang="en-US" altLang="en-US"/>
              <a:pPr/>
              <a:t>‹#›</a:t>
            </a:fld>
            <a:endParaRPr lang="en-US" altLang="en-US"/>
          </a:p>
        </p:txBody>
      </p:sp>
    </p:spTree>
    <p:extLst>
      <p:ext uri="{BB962C8B-B14F-4D97-AF65-F5344CB8AC3E}">
        <p14:creationId xmlns:p14="http://schemas.microsoft.com/office/powerpoint/2010/main" val="3196154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87947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0217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8618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1279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49415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36013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116281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F84D854-484E-41AB-96CD-C55907E09C3F}" type="datetimeFigureOut">
              <a:rPr lang="en-GB" smtClean="0"/>
              <a:t>04/11/2020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1CF7786-61FE-468C-A9CC-B0121ACAA783}" type="slidenum">
              <a:rPr lang="en-GB" smtClean="0"/>
              <a:t>‹#›</a:t>
            </a:fld>
            <a:endParaRPr lang="en-GB"/>
          </a:p>
        </p:txBody>
      </p:sp>
    </p:spTree>
    <p:extLst>
      <p:ext uri="{BB962C8B-B14F-4D97-AF65-F5344CB8AC3E}">
        <p14:creationId xmlns:p14="http://schemas.microsoft.com/office/powerpoint/2010/main" val="213350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F7786-61FE-468C-A9CC-B0121ACAA783}" type="slidenum">
              <a:rPr lang="en-GB" smtClean="0"/>
              <a:t>‹#›</a:t>
            </a:fld>
            <a:endParaRPr lang="en-GB"/>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565748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src.nist.gov/publications/drafts/DRAFT-sp800-88-Feb3_2006.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src.nist.gov/fasp/FASPDocs/contingency-plan/Backup-And-Recovery.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533554" y="5743215"/>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7157173" y="5882367"/>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286316" y="6063578"/>
            <a:ext cx="1861368" cy="338554"/>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QAN 603/0884/9</a:t>
            </a: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365182" y="60635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7157173" y="2171603"/>
            <a:ext cx="4914753" cy="3323987"/>
          </a:xfrm>
          <a:prstGeom prst="rect">
            <a:avLst/>
          </a:prstGeom>
          <a:noFill/>
          <a:ln>
            <a:solidFill>
              <a:schemeClr val="bg2">
                <a:lumMod val="75000"/>
              </a:schemeClr>
            </a:solidFill>
          </a:ln>
        </p:spPr>
        <p:txBody>
          <a:bodyPr wrap="square" lIns="36000" tIns="0" rIns="36000" bIns="0" rtlCol="0" anchor="ctr">
            <a:spAutoFit/>
          </a:bodyPr>
          <a:lstStyle/>
          <a:p>
            <a:r>
              <a:rPr lang="en-GB" altLang="ko-KR" sz="3600" b="1" dirty="0">
                <a:solidFill>
                  <a:schemeClr val="accent1">
                    <a:lumMod val="75000"/>
                  </a:schemeClr>
                </a:solidFill>
                <a:latin typeface="Moon 2.0 Bold" panose="00000500000000000000" pitchFamily="50" charset="0"/>
                <a:ea typeface="Moon 2.0 Bold" panose="00000500000000000000" pitchFamily="50" charset="0"/>
              </a:rPr>
              <a:t>BCS Level 4 Certificate in Security Technology Building Blocks Enhanced Syllabus</a:t>
            </a:r>
            <a:endParaRPr lang="ko-KR" altLang="en-US" sz="3600" b="1" dirty="0">
              <a:solidFill>
                <a:schemeClr val="accent1">
                  <a:lumMod val="75000"/>
                </a:schemeClr>
              </a:solidFill>
              <a:latin typeface="Moon 2.0 Bold" panose="00000500000000000000" pitchFamily="50" charset="0"/>
            </a:endParaRPr>
          </a:p>
        </p:txBody>
      </p:sp>
      <p:pic>
        <p:nvPicPr>
          <p:cNvPr id="16" name="Picture Placeholder 15" descr="A picture containing text&#10;&#10;Description automatically generated">
            <a:extLst>
              <a:ext uri="{FF2B5EF4-FFF2-40B4-BE49-F238E27FC236}">
                <a16:creationId xmlns:a16="http://schemas.microsoft.com/office/drawing/2014/main" id="{DCE068DE-CBDA-42ED-90EB-D25F438DECFB}"/>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13449" r="13449"/>
          <a:stretch>
            <a:fillRect/>
          </a:stretch>
        </p:blipFill>
        <p:spPr/>
      </p:pic>
    </p:spTree>
    <p:extLst>
      <p:ext uri="{BB962C8B-B14F-4D97-AF65-F5344CB8AC3E}">
        <p14:creationId xmlns:p14="http://schemas.microsoft.com/office/powerpoint/2010/main" val="1455981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3192656" y="170389"/>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Legal Requirements</a:t>
            </a:r>
          </a:p>
        </p:txBody>
      </p:sp>
      <p:sp>
        <p:nvSpPr>
          <p:cNvPr id="17410" name="Rectangle 2"/>
          <p:cNvSpPr>
            <a:spLocks noGrp="1" noChangeArrowheads="1"/>
          </p:cNvSpPr>
          <p:nvPr>
            <p:ph type="body" idx="1"/>
          </p:nvPr>
        </p:nvSpPr>
        <p:spPr>
          <a:xfrm>
            <a:off x="1980049" y="1604329"/>
            <a:ext cx="8230464" cy="2609048"/>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HIPAA</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Gramm-Leach Bliley</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FERPA</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Confidentiality/Non-disclosure Agreements</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ISP/Google subpoenaed examples</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742" y="4432786"/>
            <a:ext cx="2410813" cy="17886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1314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980049" y="485781"/>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HIPAA</a:t>
            </a:r>
          </a:p>
        </p:txBody>
      </p:sp>
      <p:sp>
        <p:nvSpPr>
          <p:cNvPr id="18434" name="Rectangle 2"/>
          <p:cNvSpPr>
            <a:spLocks noGrp="1" noChangeArrowheads="1"/>
          </p:cNvSpPr>
          <p:nvPr>
            <p:ph type="body" idx="1"/>
          </p:nvPr>
        </p:nvSpPr>
        <p:spPr>
          <a:xfrm>
            <a:off x="1980049" y="1604329"/>
            <a:ext cx="5972307" cy="4248599"/>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Numerous regulations on access to a person's health information</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Ensure patient access to records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Allow them to modify inaccuracies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Written consent required to disclose records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Ensure not used for non-medical purposes (job screening, loans, insurance)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Proper employee training on respecting confidentiality of patients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355" y="2073818"/>
            <a:ext cx="2488581" cy="2281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1009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985274"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What HIPAA Doesn't Do</a:t>
            </a:r>
          </a:p>
        </p:txBody>
      </p:sp>
      <p:sp>
        <p:nvSpPr>
          <p:cNvPr id="19458" name="Rectangle 2"/>
          <p:cNvSpPr>
            <a:spLocks noGrp="1" noChangeArrowheads="1"/>
          </p:cNvSpPr>
          <p:nvPr>
            <p:ph type="body" idx="1"/>
          </p:nvPr>
        </p:nvSpPr>
        <p:spPr>
          <a:xfrm>
            <a:off x="1938284" y="1659055"/>
            <a:ext cx="5599308" cy="4255524"/>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Does not restrict what info can be collected, person just has to be informed</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Doesn't require extremely high levels of privacy during medical visits, just reasonable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Some sort of barrier (curtains)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 public conversations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Secure documents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 post-it note passwords</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973" y="1542403"/>
            <a:ext cx="2511624" cy="30199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50555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777892"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Gramm-Leach Bliley Act</a:t>
            </a:r>
          </a:p>
        </p:txBody>
      </p:sp>
      <p:sp>
        <p:nvSpPr>
          <p:cNvPr id="20482" name="Rectangle 2"/>
          <p:cNvSpPr>
            <a:spLocks noGrp="1" noChangeArrowheads="1"/>
          </p:cNvSpPr>
          <p:nvPr>
            <p:ph type="body" idx="1"/>
          </p:nvPr>
        </p:nvSpPr>
        <p:spPr>
          <a:xfrm>
            <a:off x="1980049" y="1000492"/>
            <a:ext cx="8046124" cy="3147144"/>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Protection for consumer's personal financial information</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All financial institutions must have a policy in place that identifies how information will be protected</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Must also identify foreseeable threats in security and data </a:t>
            </a:r>
            <a:r>
              <a:rPr lang="en-GB" altLang="en-US" dirty="0" smtClean="0"/>
              <a:t>integrity</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dirty="0"/>
              <a:t>Applies to financial institutions; driven by the Federal Financial Institutions</a:t>
            </a:r>
            <a:endParaRPr lang="en-GB" alt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533" y="4147636"/>
            <a:ext cx="3810640" cy="2485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378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3123529"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Gramm-Leach Bliley Act (2)</a:t>
            </a:r>
          </a:p>
        </p:txBody>
      </p:sp>
      <p:sp>
        <p:nvSpPr>
          <p:cNvPr id="21506" name="Rectangle 2"/>
          <p:cNvSpPr>
            <a:spLocks noGrp="1" noChangeArrowheads="1"/>
          </p:cNvSpPr>
          <p:nvPr>
            <p:ph type="body" idx="1"/>
          </p:nvPr>
        </p:nvSpPr>
        <p:spPr>
          <a:xfrm>
            <a:off x="1980049" y="1604329"/>
            <a:ext cx="8046124" cy="4211987"/>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Financial Privacy rule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Institution must inform individuals as to any information collected, the purpose of the collection, and what is going to be done with it</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The individual may refuse</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Safeguards rule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Security policy portion of act, as described earlier</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Pretexting Protection (social-engineering)</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Institutions must take measures to protect against social-engineering, phishing, etc.</a:t>
            </a:r>
          </a:p>
        </p:txBody>
      </p:sp>
    </p:spTree>
    <p:extLst>
      <p:ext uri="{BB962C8B-B14F-4D97-AF65-F5344CB8AC3E}">
        <p14:creationId xmlns:p14="http://schemas.microsoft.com/office/powerpoint/2010/main" val="408177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639638"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FERPA</a:t>
            </a:r>
          </a:p>
        </p:txBody>
      </p:sp>
      <p:sp>
        <p:nvSpPr>
          <p:cNvPr id="22530" name="Rectangle 2"/>
          <p:cNvSpPr>
            <a:spLocks noGrp="1" noChangeArrowheads="1"/>
          </p:cNvSpPr>
          <p:nvPr>
            <p:ph type="body" idx="1"/>
          </p:nvPr>
        </p:nvSpPr>
        <p:spPr>
          <a:xfrm>
            <a:off x="1980049" y="1604330"/>
            <a:ext cx="8046124" cy="2874569"/>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Family Educational Rights and Privacy Act</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Instructor regulations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Cannot provide a child's grade to anyone other than child/parent (no websites)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Cannot share info on child's behavior at school except to parents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Cannot share info on child's homelife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Child's instructor must do the grading, not a volunteer or someone else</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028" y="5036209"/>
            <a:ext cx="1736822" cy="1600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353159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427936" y="170389"/>
            <a:ext cx="8230465"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a:t>Google </a:t>
            </a:r>
          </a:p>
        </p:txBody>
      </p:sp>
      <p:sp>
        <p:nvSpPr>
          <p:cNvPr id="25602" name="Rectangle 2"/>
          <p:cNvSpPr>
            <a:spLocks noGrp="1" noChangeArrowheads="1"/>
          </p:cNvSpPr>
          <p:nvPr>
            <p:ph type="body" idx="1"/>
          </p:nvPr>
        </p:nvSpPr>
        <p:spPr>
          <a:xfrm>
            <a:off x="1980049" y="1604330"/>
            <a:ext cx="8230464" cy="2810513"/>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Is Google only pretending to care?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Only fighting the subpoenas in order to better reputation with the public? </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“Google's on our side”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But, they mine an enormous amount of data on anyone that uses any of their services</a:t>
            </a:r>
          </a:p>
          <a:p>
            <a:pPr marL="457200" lvl="1" indent="0">
              <a:lnSpc>
                <a:spcPct val="93000"/>
              </a:lnSpc>
              <a:buNone/>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893" y="5184545"/>
            <a:ext cx="3058881" cy="1002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36550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048" y="1533762"/>
            <a:ext cx="7258362" cy="51024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302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66" y="1610090"/>
            <a:ext cx="7673126" cy="5026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74989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985274" y="214009"/>
            <a:ext cx="8230464"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Types of Security Policies</a:t>
            </a:r>
          </a:p>
        </p:txBody>
      </p:sp>
      <p:sp>
        <p:nvSpPr>
          <p:cNvPr id="35842" name="Rectangle 2"/>
          <p:cNvSpPr>
            <a:spLocks noGrp="1" noChangeArrowheads="1"/>
          </p:cNvSpPr>
          <p:nvPr>
            <p:ph type="body" idx="1"/>
          </p:nvPr>
        </p:nvSpPr>
        <p:spPr>
          <a:xfrm>
            <a:off x="1980049" y="1600009"/>
            <a:ext cx="8230464" cy="2028068"/>
          </a:xfrm>
          <a:ln/>
        </p:spPr>
        <p:txBody>
          <a:bodyPr vert="horz" lIns="81646" tIns="42456" rIns="81646" bIns="42456" rtlCol="0">
            <a:spAutoFit/>
          </a:bodyPr>
          <a:lstStyle/>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Military Security (governmental) Policy</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Commercial Security Policies</a:t>
            </a:r>
          </a:p>
          <a:p>
            <a:pPr lvl="2">
              <a:lnSpc>
                <a:spcPct val="93000"/>
              </a:lnSpc>
              <a:spcBef>
                <a:spcPts val="544"/>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Clark-Wilson Commercial Security Policy (Integrity)</a:t>
            </a:r>
          </a:p>
          <a:p>
            <a:pPr lvl="2">
              <a:lnSpc>
                <a:spcPct val="93000"/>
              </a:lnSpc>
              <a:spcBef>
                <a:spcPts val="544"/>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Separation of Duty (Integrity)</a:t>
            </a:r>
          </a:p>
          <a:p>
            <a:pPr lvl="2">
              <a:lnSpc>
                <a:spcPct val="93000"/>
              </a:lnSpc>
              <a:spcBef>
                <a:spcPts val="544"/>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Chinese Wall Security Policy (Confidentiality)</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64" y="3940254"/>
            <a:ext cx="3921532" cy="2426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4997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B6C-597A-49F9-BBE0-9CA90AF1DFAC}"/>
              </a:ext>
            </a:extLst>
          </p:cNvPr>
          <p:cNvSpPr>
            <a:spLocks noGrp="1"/>
          </p:cNvSpPr>
          <p:nvPr>
            <p:ph type="title"/>
          </p:nvPr>
        </p:nvSpPr>
        <p:spPr/>
        <p:txBody>
          <a:bodyPr/>
          <a:lstStyle/>
          <a:p>
            <a:r>
              <a:rPr lang="en-GB" b="1" dirty="0"/>
              <a:t>4. Management of Network Security and Risk in Networked Systems (25% K3) </a:t>
            </a:r>
            <a:endParaRPr lang="en-GB" dirty="0"/>
          </a:p>
        </p:txBody>
      </p:sp>
      <p:sp>
        <p:nvSpPr>
          <p:cNvPr id="3" name="Text Placeholder 2">
            <a:extLst>
              <a:ext uri="{FF2B5EF4-FFF2-40B4-BE49-F238E27FC236}">
                <a16:creationId xmlns:a16="http://schemas.microsoft.com/office/drawing/2014/main" id="{83B84ACB-458A-4A32-9515-2DB6B910114D}"/>
              </a:ext>
            </a:extLst>
          </p:cNvPr>
          <p:cNvSpPr>
            <a:spLocks noGrp="1"/>
          </p:cNvSpPr>
          <p:nvPr>
            <p:ph type="body" idx="1"/>
          </p:nvPr>
        </p:nvSpPr>
        <p:spPr/>
        <p:txBody>
          <a:bodyPr/>
          <a:lstStyle/>
          <a:p>
            <a:r>
              <a:rPr lang="en-GB" dirty="0"/>
              <a:t>In this key topic, the apprentice will select technologies and techniques necessary for the management of a secure computer system and describe risk mitigation techniques that can be applied at the host, network or application layer to secure computer systems. </a:t>
            </a:r>
          </a:p>
        </p:txBody>
      </p:sp>
    </p:spTree>
    <p:extLst>
      <p:ext uri="{BB962C8B-B14F-4D97-AF65-F5344CB8AC3E}">
        <p14:creationId xmlns:p14="http://schemas.microsoft.com/office/powerpoint/2010/main" val="211436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1163698" y="362363"/>
            <a:ext cx="9262837" cy="715465"/>
          </a:xfrm>
          <a:ln/>
        </p:spPr>
        <p:txBody>
          <a:bodyPr vert="horz" wrap="square"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a:t>Military/Government Security Policies</a:t>
            </a:r>
          </a:p>
        </p:txBody>
      </p:sp>
      <p:sp>
        <p:nvSpPr>
          <p:cNvPr id="36866" name="Rectangle 2"/>
          <p:cNvSpPr>
            <a:spLocks noGrp="1" noChangeArrowheads="1"/>
          </p:cNvSpPr>
          <p:nvPr>
            <p:ph type="body" idx="1"/>
          </p:nvPr>
        </p:nvSpPr>
        <p:spPr>
          <a:xfrm>
            <a:off x="118754" y="1600009"/>
            <a:ext cx="8185121" cy="4695978"/>
          </a:xfrm>
          <a:ln/>
        </p:spPr>
        <p:txBody>
          <a:bodyPr vert="horz" wrap="square" lIns="81646" tIns="42456" rIns="81646" bIns="42456" rtlCol="0">
            <a:spAutoFit/>
          </a:bodyPr>
          <a:lstStyle/>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Goal: Protect private information</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Uses ranking system on levels of confidentiality</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Need-to-know rule</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Compartmentalized</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Combination of (rank; compartment) </a:t>
            </a:r>
            <a:r>
              <a:rPr lang="en-GB" altLang="en-US" dirty="0" smtClean="0"/>
              <a:t>as classification</a:t>
            </a:r>
            <a:endParaRPr lang="en-GB" altLang="en-US" dirty="0"/>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Clearances are required for different levels of classification</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Access based on dominance </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800" dirty="0"/>
              <a:t>Combination of sensitivity and need-to-know requirements</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875" y="1600009"/>
            <a:ext cx="4008905" cy="30323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9102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3040000" y="421390"/>
            <a:ext cx="8230464"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Information Sensitivity Ranking</a:t>
            </a:r>
          </a:p>
        </p:txBody>
      </p:sp>
      <p:grpSp>
        <p:nvGrpSpPr>
          <p:cNvPr id="37890" name="Group 2"/>
          <p:cNvGrpSpPr>
            <a:grpSpLocks/>
          </p:cNvGrpSpPr>
          <p:nvPr/>
        </p:nvGrpSpPr>
        <p:grpSpPr bwMode="auto">
          <a:xfrm>
            <a:off x="1980049" y="1600009"/>
            <a:ext cx="4038183" cy="4524954"/>
            <a:chOff x="317" y="1111"/>
            <a:chExt cx="2804" cy="3142"/>
          </a:xfrm>
        </p:grpSpPr>
        <p:sp>
          <p:nvSpPr>
            <p:cNvPr id="37891" name="AutoShape 3"/>
            <p:cNvSpPr>
              <a:spLocks noChangeArrowheads="1"/>
            </p:cNvSpPr>
            <p:nvPr/>
          </p:nvSpPr>
          <p:spPr bwMode="auto">
            <a:xfrm>
              <a:off x="317" y="1111"/>
              <a:ext cx="2804" cy="3142"/>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892" name="AutoShape 4"/>
            <p:cNvSpPr>
              <a:spLocks noChangeArrowheads="1"/>
            </p:cNvSpPr>
            <p:nvPr/>
          </p:nvSpPr>
          <p:spPr bwMode="auto">
            <a:xfrm>
              <a:off x="320" y="1633"/>
              <a:ext cx="2100" cy="2099"/>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893" name="AutoShape 5"/>
            <p:cNvSpPr>
              <a:spLocks/>
            </p:cNvSpPr>
            <p:nvPr/>
          </p:nvSpPr>
          <p:spPr bwMode="auto">
            <a:xfrm>
              <a:off x="2700" y="2215"/>
              <a:ext cx="421" cy="234"/>
            </a:xfrm>
            <a:prstGeom prst="callout2">
              <a:avLst>
                <a:gd name="adj1" fmla="val 33963"/>
                <a:gd name="adj2" fmla="val -12565"/>
                <a:gd name="adj3" fmla="val 33963"/>
                <a:gd name="adj4" fmla="val -20944"/>
                <a:gd name="adj5" fmla="val 200000"/>
                <a:gd name="adj6" fmla="val -91625"/>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998" b="1"/>
                <a:t>Unclassified</a:t>
              </a:r>
            </a:p>
          </p:txBody>
        </p:sp>
        <p:sp>
          <p:nvSpPr>
            <p:cNvPr id="37894" name="AutoShape 6"/>
            <p:cNvSpPr>
              <a:spLocks noChangeArrowheads="1"/>
            </p:cNvSpPr>
            <p:nvPr/>
          </p:nvSpPr>
          <p:spPr bwMode="auto">
            <a:xfrm>
              <a:off x="529" y="1842"/>
              <a:ext cx="1679" cy="1679"/>
            </a:xfrm>
            <a:custGeom>
              <a:avLst/>
              <a:gdLst>
                <a:gd name="G0" fmla="+- 2700 0 0"/>
                <a:gd name="G1" fmla="+- 21600 0 2700"/>
                <a:gd name="G2" fmla="+- 21600 0 27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895" name="AutoShape 7"/>
            <p:cNvSpPr>
              <a:spLocks/>
            </p:cNvSpPr>
            <p:nvPr/>
          </p:nvSpPr>
          <p:spPr bwMode="auto">
            <a:xfrm>
              <a:off x="2700" y="1981"/>
              <a:ext cx="421" cy="234"/>
            </a:xfrm>
            <a:prstGeom prst="callout2">
              <a:avLst>
                <a:gd name="adj1" fmla="val 33963"/>
                <a:gd name="adj2" fmla="val -12565"/>
                <a:gd name="adj3" fmla="val 33963"/>
                <a:gd name="adj4" fmla="val -20944"/>
                <a:gd name="adj5" fmla="val 300000"/>
                <a:gd name="adj6" fmla="val -141625"/>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998" b="1"/>
                <a:t>Restricted</a:t>
              </a:r>
            </a:p>
          </p:txBody>
        </p:sp>
        <p:sp>
          <p:nvSpPr>
            <p:cNvPr id="37896" name="AutoShape 8"/>
            <p:cNvSpPr>
              <a:spLocks noChangeArrowheads="1"/>
            </p:cNvSpPr>
            <p:nvPr/>
          </p:nvSpPr>
          <p:spPr bwMode="auto">
            <a:xfrm>
              <a:off x="740" y="2053"/>
              <a:ext cx="1260" cy="1260"/>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897" name="AutoShape 9"/>
            <p:cNvSpPr>
              <a:spLocks/>
            </p:cNvSpPr>
            <p:nvPr/>
          </p:nvSpPr>
          <p:spPr bwMode="auto">
            <a:xfrm>
              <a:off x="2700" y="1747"/>
              <a:ext cx="421" cy="234"/>
            </a:xfrm>
            <a:prstGeom prst="callout2">
              <a:avLst>
                <a:gd name="adj1" fmla="val 33963"/>
                <a:gd name="adj2" fmla="val -12565"/>
                <a:gd name="adj3" fmla="val 33963"/>
                <a:gd name="adj4" fmla="val -20944"/>
                <a:gd name="adj5" fmla="val 400000"/>
                <a:gd name="adj6" fmla="val -191361"/>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998" b="1"/>
                <a:t>Confidential</a:t>
              </a:r>
            </a:p>
          </p:txBody>
        </p:sp>
        <p:sp>
          <p:nvSpPr>
            <p:cNvPr id="37898" name="AutoShape 10"/>
            <p:cNvSpPr>
              <a:spLocks noChangeArrowheads="1"/>
            </p:cNvSpPr>
            <p:nvPr/>
          </p:nvSpPr>
          <p:spPr bwMode="auto">
            <a:xfrm>
              <a:off x="949" y="2262"/>
              <a:ext cx="840" cy="84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899" name="AutoShape 11"/>
            <p:cNvSpPr>
              <a:spLocks/>
            </p:cNvSpPr>
            <p:nvPr/>
          </p:nvSpPr>
          <p:spPr bwMode="auto">
            <a:xfrm>
              <a:off x="2700" y="1514"/>
              <a:ext cx="421" cy="234"/>
            </a:xfrm>
            <a:prstGeom prst="callout2">
              <a:avLst>
                <a:gd name="adj1" fmla="val 33963"/>
                <a:gd name="adj2" fmla="val -12565"/>
                <a:gd name="adj3" fmla="val 33963"/>
                <a:gd name="adj4" fmla="val -20944"/>
                <a:gd name="adj5" fmla="val 500000"/>
                <a:gd name="adj6" fmla="val -241361"/>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998" b="1"/>
                <a:t>Secret</a:t>
              </a:r>
            </a:p>
          </p:txBody>
        </p:sp>
        <p:sp>
          <p:nvSpPr>
            <p:cNvPr id="37900" name="Oval 12"/>
            <p:cNvSpPr>
              <a:spLocks noChangeArrowheads="1"/>
            </p:cNvSpPr>
            <p:nvPr/>
          </p:nvSpPr>
          <p:spPr bwMode="auto">
            <a:xfrm>
              <a:off x="1159" y="2472"/>
              <a:ext cx="420" cy="420"/>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901" name="AutoShape 13"/>
            <p:cNvSpPr>
              <a:spLocks/>
            </p:cNvSpPr>
            <p:nvPr/>
          </p:nvSpPr>
          <p:spPr bwMode="auto">
            <a:xfrm>
              <a:off x="2700" y="1280"/>
              <a:ext cx="421" cy="234"/>
            </a:xfrm>
            <a:prstGeom prst="callout2">
              <a:avLst>
                <a:gd name="adj1" fmla="val 33963"/>
                <a:gd name="adj2" fmla="val -12565"/>
                <a:gd name="adj3" fmla="val 33963"/>
                <a:gd name="adj4" fmla="val -20944"/>
                <a:gd name="adj5" fmla="val 600000"/>
                <a:gd name="adj6" fmla="val -315968"/>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998" b="1"/>
                <a:t>Top Secret</a:t>
              </a:r>
            </a:p>
          </p:txBody>
        </p:sp>
        <p:sp>
          <p:nvSpPr>
            <p:cNvPr id="37902" name="Text Box 14"/>
            <p:cNvSpPr txBox="1">
              <a:spLocks noChangeArrowheads="1"/>
            </p:cNvSpPr>
            <p:nvPr/>
          </p:nvSpPr>
          <p:spPr bwMode="auto">
            <a:xfrm>
              <a:off x="793" y="1111"/>
              <a:ext cx="116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a:t>Most Sensitive</a:t>
              </a:r>
            </a:p>
          </p:txBody>
        </p:sp>
        <p:sp>
          <p:nvSpPr>
            <p:cNvPr id="37903" name="Text Box 15"/>
            <p:cNvSpPr txBox="1">
              <a:spLocks noChangeArrowheads="1"/>
            </p:cNvSpPr>
            <p:nvPr/>
          </p:nvSpPr>
          <p:spPr bwMode="auto">
            <a:xfrm>
              <a:off x="317" y="3809"/>
              <a:ext cx="116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a:t>Least Sensitive</a:t>
              </a:r>
            </a:p>
          </p:txBody>
        </p:sp>
      </p:grpSp>
      <p:grpSp>
        <p:nvGrpSpPr>
          <p:cNvPr id="37904" name="Group 16"/>
          <p:cNvGrpSpPr>
            <a:grpSpLocks/>
          </p:cNvGrpSpPr>
          <p:nvPr/>
        </p:nvGrpSpPr>
        <p:grpSpPr bwMode="auto">
          <a:xfrm>
            <a:off x="6324985" y="2667161"/>
            <a:ext cx="4035304" cy="3274904"/>
            <a:chOff x="3334" y="1852"/>
            <a:chExt cx="2802" cy="2274"/>
          </a:xfrm>
        </p:grpSpPr>
        <p:sp>
          <p:nvSpPr>
            <p:cNvPr id="37905" name="Rectangle 17"/>
            <p:cNvSpPr>
              <a:spLocks noChangeArrowheads="1"/>
            </p:cNvSpPr>
            <p:nvPr/>
          </p:nvSpPr>
          <p:spPr bwMode="auto">
            <a:xfrm>
              <a:off x="3334" y="3671"/>
              <a:ext cx="2802" cy="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spcBef>
                  <a:spcPts val="454"/>
                </a:spcBef>
              </a:pPr>
              <a:r>
                <a:rPr lang="en-GB" altLang="en-US" sz="1814" b="1"/>
                <a:t>Unclassified</a:t>
              </a:r>
            </a:p>
          </p:txBody>
        </p:sp>
        <p:sp>
          <p:nvSpPr>
            <p:cNvPr id="37906" name="Rectangle 18"/>
            <p:cNvSpPr>
              <a:spLocks noChangeArrowheads="1"/>
            </p:cNvSpPr>
            <p:nvPr/>
          </p:nvSpPr>
          <p:spPr bwMode="auto">
            <a:xfrm>
              <a:off x="3334" y="3216"/>
              <a:ext cx="2802" cy="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spcBef>
                  <a:spcPts val="454"/>
                </a:spcBef>
              </a:pPr>
              <a:r>
                <a:rPr lang="en-GB" altLang="en-US" sz="1814" b="1"/>
                <a:t>Restricted</a:t>
              </a:r>
            </a:p>
          </p:txBody>
        </p:sp>
        <p:sp>
          <p:nvSpPr>
            <p:cNvPr id="37907" name="Rectangle 19"/>
            <p:cNvSpPr>
              <a:spLocks noChangeArrowheads="1"/>
            </p:cNvSpPr>
            <p:nvPr/>
          </p:nvSpPr>
          <p:spPr bwMode="auto">
            <a:xfrm>
              <a:off x="3334" y="2760"/>
              <a:ext cx="2802"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spcBef>
                  <a:spcPts val="454"/>
                </a:spcBef>
              </a:pPr>
              <a:r>
                <a:rPr lang="en-GB" altLang="en-US" sz="1814" b="1"/>
                <a:t>Confidential</a:t>
              </a:r>
            </a:p>
          </p:txBody>
        </p:sp>
        <p:sp>
          <p:nvSpPr>
            <p:cNvPr id="37908" name="Rectangle 20"/>
            <p:cNvSpPr>
              <a:spLocks noChangeArrowheads="1"/>
            </p:cNvSpPr>
            <p:nvPr/>
          </p:nvSpPr>
          <p:spPr bwMode="auto">
            <a:xfrm>
              <a:off x="3334" y="2307"/>
              <a:ext cx="2802" cy="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spcBef>
                  <a:spcPts val="454"/>
                </a:spcBef>
              </a:pPr>
              <a:r>
                <a:rPr lang="en-GB" altLang="en-US" sz="1814" b="1"/>
                <a:t>Secret</a:t>
              </a:r>
            </a:p>
          </p:txBody>
        </p:sp>
        <p:sp>
          <p:nvSpPr>
            <p:cNvPr id="37909" name="Rectangle 21"/>
            <p:cNvSpPr>
              <a:spLocks noChangeArrowheads="1"/>
            </p:cNvSpPr>
            <p:nvPr/>
          </p:nvSpPr>
          <p:spPr bwMode="auto">
            <a:xfrm>
              <a:off x="3334" y="1852"/>
              <a:ext cx="2802" cy="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spcBef>
                  <a:spcPts val="454"/>
                </a:spcBef>
              </a:pPr>
              <a:r>
                <a:rPr lang="en-GB" altLang="en-US" sz="1814" b="1"/>
                <a:t>Top Secret</a:t>
              </a:r>
            </a:p>
          </p:txBody>
        </p:sp>
        <p:sp>
          <p:nvSpPr>
            <p:cNvPr id="37910" name="Line 22"/>
            <p:cNvSpPr>
              <a:spLocks noChangeShapeType="1"/>
            </p:cNvSpPr>
            <p:nvPr/>
          </p:nvSpPr>
          <p:spPr bwMode="auto">
            <a:xfrm>
              <a:off x="3334" y="1852"/>
              <a:ext cx="2802"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1" name="Line 23"/>
            <p:cNvSpPr>
              <a:spLocks noChangeShapeType="1"/>
            </p:cNvSpPr>
            <p:nvPr/>
          </p:nvSpPr>
          <p:spPr bwMode="auto">
            <a:xfrm>
              <a:off x="3334" y="2307"/>
              <a:ext cx="2802"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2" name="Line 24"/>
            <p:cNvSpPr>
              <a:spLocks noChangeShapeType="1"/>
            </p:cNvSpPr>
            <p:nvPr/>
          </p:nvSpPr>
          <p:spPr bwMode="auto">
            <a:xfrm>
              <a:off x="3334" y="2760"/>
              <a:ext cx="2802"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3" name="Line 25"/>
            <p:cNvSpPr>
              <a:spLocks noChangeShapeType="1"/>
            </p:cNvSpPr>
            <p:nvPr/>
          </p:nvSpPr>
          <p:spPr bwMode="auto">
            <a:xfrm>
              <a:off x="3334" y="3216"/>
              <a:ext cx="2802"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4" name="Line 26"/>
            <p:cNvSpPr>
              <a:spLocks noChangeShapeType="1"/>
            </p:cNvSpPr>
            <p:nvPr/>
          </p:nvSpPr>
          <p:spPr bwMode="auto">
            <a:xfrm>
              <a:off x="3334" y="3671"/>
              <a:ext cx="2802"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5" name="Line 27"/>
            <p:cNvSpPr>
              <a:spLocks noChangeShapeType="1"/>
            </p:cNvSpPr>
            <p:nvPr/>
          </p:nvSpPr>
          <p:spPr bwMode="auto">
            <a:xfrm>
              <a:off x="3334" y="4126"/>
              <a:ext cx="2802" cy="1"/>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6" name="Line 28"/>
            <p:cNvSpPr>
              <a:spLocks noChangeShapeType="1"/>
            </p:cNvSpPr>
            <p:nvPr/>
          </p:nvSpPr>
          <p:spPr bwMode="auto">
            <a:xfrm>
              <a:off x="3334" y="1852"/>
              <a:ext cx="1" cy="2274"/>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17" name="Line 29"/>
            <p:cNvSpPr>
              <a:spLocks noChangeShapeType="1"/>
            </p:cNvSpPr>
            <p:nvPr/>
          </p:nvSpPr>
          <p:spPr bwMode="auto">
            <a:xfrm>
              <a:off x="6136" y="1852"/>
              <a:ext cx="1" cy="2274"/>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grpSp>
      <p:sp>
        <p:nvSpPr>
          <p:cNvPr id="37918" name="Oval 30"/>
          <p:cNvSpPr>
            <a:spLocks noChangeArrowheads="1"/>
          </p:cNvSpPr>
          <p:nvPr/>
        </p:nvSpPr>
        <p:spPr bwMode="auto">
          <a:xfrm>
            <a:off x="6781513" y="2743489"/>
            <a:ext cx="305312" cy="1143480"/>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919" name="Oval 31"/>
          <p:cNvSpPr>
            <a:spLocks noChangeArrowheads="1"/>
          </p:cNvSpPr>
          <p:nvPr/>
        </p:nvSpPr>
        <p:spPr bwMode="auto">
          <a:xfrm>
            <a:off x="6628857" y="4114513"/>
            <a:ext cx="457968" cy="152656"/>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920" name="Oval 32"/>
          <p:cNvSpPr>
            <a:spLocks noChangeArrowheads="1"/>
          </p:cNvSpPr>
          <p:nvPr/>
        </p:nvSpPr>
        <p:spPr bwMode="auto">
          <a:xfrm>
            <a:off x="9601329" y="3505329"/>
            <a:ext cx="457968" cy="838168"/>
          </a:xfrm>
          <a:prstGeom prst="ellipse">
            <a:avLst/>
          </a:prstGeom>
          <a:solidFill>
            <a:srgbClr val="BBE0E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37921" name="Line 33"/>
          <p:cNvSpPr>
            <a:spLocks noChangeShapeType="1"/>
          </p:cNvSpPr>
          <p:nvPr/>
        </p:nvSpPr>
        <p:spPr bwMode="auto">
          <a:xfrm flipV="1">
            <a:off x="6096001" y="4185080"/>
            <a:ext cx="534296" cy="54437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22" name="Line 34"/>
          <p:cNvSpPr>
            <a:spLocks noChangeShapeType="1"/>
          </p:cNvSpPr>
          <p:nvPr/>
        </p:nvSpPr>
        <p:spPr bwMode="auto">
          <a:xfrm>
            <a:off x="9828873" y="2209192"/>
            <a:ext cx="1440" cy="1296136"/>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23" name="Line 35"/>
          <p:cNvSpPr>
            <a:spLocks noChangeShapeType="1"/>
          </p:cNvSpPr>
          <p:nvPr/>
        </p:nvSpPr>
        <p:spPr bwMode="auto">
          <a:xfrm>
            <a:off x="6934169" y="2057977"/>
            <a:ext cx="1440" cy="68551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24" name="Text Box 36"/>
          <p:cNvSpPr txBox="1">
            <a:spLocks noChangeArrowheads="1"/>
          </p:cNvSpPr>
          <p:nvPr/>
        </p:nvSpPr>
        <p:spPr bwMode="auto">
          <a:xfrm>
            <a:off x="6705184" y="1676337"/>
            <a:ext cx="1676336" cy="29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a:t>Compartment 1</a:t>
            </a:r>
          </a:p>
        </p:txBody>
      </p:sp>
      <p:sp>
        <p:nvSpPr>
          <p:cNvPr id="37925" name="Text Box 37"/>
          <p:cNvSpPr txBox="1">
            <a:spLocks noChangeArrowheads="1"/>
          </p:cNvSpPr>
          <p:nvPr/>
        </p:nvSpPr>
        <p:spPr bwMode="auto">
          <a:xfrm>
            <a:off x="8915817" y="1676337"/>
            <a:ext cx="1676336" cy="29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a:t>Compartment 2</a:t>
            </a:r>
          </a:p>
        </p:txBody>
      </p:sp>
      <p:sp>
        <p:nvSpPr>
          <p:cNvPr id="37926" name="Text Box 38"/>
          <p:cNvSpPr txBox="1">
            <a:spLocks noChangeArrowheads="1"/>
          </p:cNvSpPr>
          <p:nvPr/>
        </p:nvSpPr>
        <p:spPr bwMode="auto">
          <a:xfrm>
            <a:off x="4723536" y="4648809"/>
            <a:ext cx="1676336" cy="29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a:t>Compartment 3</a:t>
            </a:r>
          </a:p>
        </p:txBody>
      </p:sp>
      <p:sp>
        <p:nvSpPr>
          <p:cNvPr id="37927" name="Line 39"/>
          <p:cNvSpPr>
            <a:spLocks noChangeShapeType="1"/>
          </p:cNvSpPr>
          <p:nvPr/>
        </p:nvSpPr>
        <p:spPr bwMode="auto">
          <a:xfrm flipV="1">
            <a:off x="2438017" y="4870592"/>
            <a:ext cx="228984" cy="544377"/>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28" name="Line 40"/>
          <p:cNvSpPr>
            <a:spLocks noChangeShapeType="1"/>
          </p:cNvSpPr>
          <p:nvPr/>
        </p:nvSpPr>
        <p:spPr bwMode="auto">
          <a:xfrm>
            <a:off x="3505168" y="1981649"/>
            <a:ext cx="1441" cy="1828992"/>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33"/>
          </a:p>
        </p:txBody>
      </p:sp>
      <p:sp>
        <p:nvSpPr>
          <p:cNvPr id="37929" name="Text Box 41"/>
          <p:cNvSpPr txBox="1">
            <a:spLocks noChangeArrowheads="1"/>
          </p:cNvSpPr>
          <p:nvPr/>
        </p:nvSpPr>
        <p:spPr bwMode="auto">
          <a:xfrm>
            <a:off x="7086825" y="6355389"/>
            <a:ext cx="3429000" cy="241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680"/>
              </a:spcBef>
            </a:pPr>
            <a:r>
              <a:rPr lang="en-GB" altLang="en-US" sz="1089"/>
              <a:t>Ref: Security In Computing -  Charles Pfleeger</a:t>
            </a:r>
          </a:p>
        </p:txBody>
      </p:sp>
    </p:spTree>
    <p:extLst>
      <p:ext uri="{BB962C8B-B14F-4D97-AF65-F5344CB8AC3E}">
        <p14:creationId xmlns:p14="http://schemas.microsoft.com/office/powerpoint/2010/main" val="38887308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3261783" y="214009"/>
            <a:ext cx="8230464"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Commercial Security Policies</a:t>
            </a:r>
          </a:p>
        </p:txBody>
      </p:sp>
      <p:sp>
        <p:nvSpPr>
          <p:cNvPr id="38914" name="Rectangle 2"/>
          <p:cNvSpPr>
            <a:spLocks noGrp="1" noChangeArrowheads="1"/>
          </p:cNvSpPr>
          <p:nvPr>
            <p:ph type="body" idx="1"/>
          </p:nvPr>
        </p:nvSpPr>
        <p:spPr>
          <a:xfrm>
            <a:off x="1980049" y="1491997"/>
            <a:ext cx="8230464" cy="3792782"/>
          </a:xfrm>
          <a:ln/>
        </p:spPr>
        <p:txBody>
          <a:bodyPr vert="horz" lIns="81646" tIns="42456" rIns="81646" bIns="42456" rtlCol="0">
            <a:spAutoFit/>
          </a:bodyPr>
          <a:lstStyle/>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Less rigid and hierarchical</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 universal hierarchy</a:t>
            </a:r>
          </a:p>
          <a:p>
            <a:pPr>
              <a:lnSpc>
                <a:spcPct val="93000"/>
              </a:lnSpc>
              <a:spcBef>
                <a:spcPts val="726"/>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Varying degree of sensitivity </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E.g. Public, Proprietary and Internal</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 formal concept of clearance</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Access not based on dominance, as there are no clearances</a:t>
            </a:r>
          </a:p>
          <a:p>
            <a:pPr>
              <a:lnSpc>
                <a:spcPct val="93000"/>
              </a:lnSpc>
              <a:spcBef>
                <a:spcPts val="726"/>
              </a:spcBef>
              <a:spcAft>
                <a:spcPct val="0"/>
              </a:spcAft>
              <a:buNone/>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a:p>
          <a:p>
            <a:pPr>
              <a:lnSpc>
                <a:spcPct val="93000"/>
              </a:lnSpc>
              <a:spcBef>
                <a:spcPts val="726"/>
              </a:spcBef>
              <a:spcAft>
                <a:spcPct val="0"/>
              </a:spcAft>
              <a:buNone/>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a:p>
        </p:txBody>
      </p:sp>
    </p:spTree>
    <p:extLst>
      <p:ext uri="{BB962C8B-B14F-4D97-AF65-F5344CB8AC3E}">
        <p14:creationId xmlns:p14="http://schemas.microsoft.com/office/powerpoint/2010/main" val="24343922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2777892"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Access controls</a:t>
            </a:r>
          </a:p>
        </p:txBody>
      </p:sp>
      <p:sp>
        <p:nvSpPr>
          <p:cNvPr id="44034" name="Rectangle 2"/>
          <p:cNvSpPr>
            <a:spLocks noGrp="1" noChangeArrowheads="1"/>
          </p:cNvSpPr>
          <p:nvPr>
            <p:ph type="body" idx="1"/>
          </p:nvPr>
        </p:nvSpPr>
        <p:spPr>
          <a:xfrm>
            <a:off x="1980049" y="1604329"/>
            <a:ext cx="8230464" cy="2838021"/>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Locking down an OS</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Principle of Least Privilege</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Password Management</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User policies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what if someone calls and needs password</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anti-social engineering</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37" y="1659055"/>
            <a:ext cx="1382545" cy="1840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177365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2916147"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OS Lockdown</a:t>
            </a:r>
          </a:p>
        </p:txBody>
      </p:sp>
      <p:sp>
        <p:nvSpPr>
          <p:cNvPr id="45058" name="Rectangle 2"/>
          <p:cNvSpPr>
            <a:spLocks noGrp="1" noChangeArrowheads="1"/>
          </p:cNvSpPr>
          <p:nvPr>
            <p:ph type="body" idx="1"/>
          </p:nvPr>
        </p:nvSpPr>
        <p:spPr>
          <a:xfrm>
            <a:off x="1980049" y="1604329"/>
            <a:ext cx="8230464" cy="3811172"/>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Step 1</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Identify protection needed for various files/objs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Separate information/data into categories and decide who needs what type of access 								to it</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Distinguish between local and							 remote access</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Step 2</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Create associated user groups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Groups derived from first step above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Simply create these groups and assign appropriate members</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669" y="3110727"/>
            <a:ext cx="2721886" cy="2281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47385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2438017"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OS Lockdown (2)</a:t>
            </a:r>
          </a:p>
        </p:txBody>
      </p:sp>
      <p:sp>
        <p:nvSpPr>
          <p:cNvPr id="46082" name="Rectangle 2"/>
          <p:cNvSpPr>
            <a:spLocks noGrp="1" noChangeArrowheads="1"/>
          </p:cNvSpPr>
          <p:nvPr>
            <p:ph type="body" idx="1"/>
          </p:nvPr>
        </p:nvSpPr>
        <p:spPr>
          <a:xfrm>
            <a:off x="1980049" y="1604329"/>
            <a:ext cx="8230464" cy="4497193"/>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Step 3</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Setup access controls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General practices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Deny as much as possible</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Disable write/modify access to any executables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Restrict access to OS source/configuration files to admin</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Only allow appends to log files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Analyze access control inheritance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UNIX/Linux specific</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 world-writable files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Mount file system as read-only</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Disable suid</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Make kernel files immutable</a:t>
            </a:r>
          </a:p>
        </p:txBody>
      </p:sp>
    </p:spTree>
    <p:extLst>
      <p:ext uri="{BB962C8B-B14F-4D97-AF65-F5344CB8AC3E}">
        <p14:creationId xmlns:p14="http://schemas.microsoft.com/office/powerpoint/2010/main" val="29646223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2708765"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OS Lockdown (3)</a:t>
            </a:r>
          </a:p>
        </p:txBody>
      </p:sp>
      <p:sp>
        <p:nvSpPr>
          <p:cNvPr id="47106" name="Rectangle 2"/>
          <p:cNvSpPr>
            <a:spLocks noGrp="1" noChangeArrowheads="1"/>
          </p:cNvSpPr>
          <p:nvPr>
            <p:ph type="body" idx="1"/>
          </p:nvPr>
        </p:nvSpPr>
        <p:spPr>
          <a:xfrm>
            <a:off x="1980049" y="1604329"/>
            <a:ext cx="8230464" cy="3174587"/>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Step 4</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Install/configure encryption capabilities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Depending on how confidential information is, either use OS encryption or add 3</a:t>
            </a:r>
            <a:r>
              <a:rPr lang="en-GB" altLang="en-US" baseline="33000"/>
              <a:t>rd</a:t>
            </a:r>
            <a:r>
              <a:rPr lang="en-GB" altLang="en-US"/>
              <a:t> party software to do the job</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Necessary if OS access controls are not overly configurable</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Step 5</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Continue to monitor!</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Make sure things are as expected</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974" y="3940254"/>
            <a:ext cx="2488581" cy="269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4"/>
          <p:cNvSpPr txBox="1">
            <a:spLocks noChangeArrowheads="1"/>
          </p:cNvSpPr>
          <p:nvPr/>
        </p:nvSpPr>
        <p:spPr bwMode="auto">
          <a:xfrm>
            <a:off x="3597338" y="6428836"/>
            <a:ext cx="1849900" cy="31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pPr>
            <a:r>
              <a:rPr lang="en-GB" altLang="en-US" sz="1633"/>
              <a:t>Source: CERT.org</a:t>
            </a:r>
          </a:p>
        </p:txBody>
      </p:sp>
    </p:spTree>
    <p:extLst>
      <p:ext uri="{BB962C8B-B14F-4D97-AF65-F5344CB8AC3E}">
        <p14:creationId xmlns:p14="http://schemas.microsoft.com/office/powerpoint/2010/main" val="20617019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2985274"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Database Access</a:t>
            </a:r>
          </a:p>
        </p:txBody>
      </p:sp>
      <p:sp>
        <p:nvSpPr>
          <p:cNvPr id="48130" name="Rectangle 2"/>
          <p:cNvSpPr>
            <a:spLocks noGrp="1" noChangeArrowheads="1"/>
          </p:cNvSpPr>
          <p:nvPr>
            <p:ph type="body" idx="1"/>
          </p:nvPr>
        </p:nvSpPr>
        <p:spPr>
          <a:xfrm>
            <a:off x="1980049" y="1604329"/>
            <a:ext cx="8230464" cy="3875356"/>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Databases often house an enormous amount of desired data about people (CC#s, SSNs, etc.)</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Must pay special attention to access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Defense in depth</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Only allow specific users access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Limit these users as much as possible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Encrypt information in database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Encrypt information in transfer</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IPSec, SSL, TLS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Patch!</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951" y="3940254"/>
            <a:ext cx="2331604" cy="2286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76217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2708765"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Password Policies</a:t>
            </a:r>
          </a:p>
        </p:txBody>
      </p:sp>
      <p:sp>
        <p:nvSpPr>
          <p:cNvPr id="49154" name="Rectangle 2"/>
          <p:cNvSpPr>
            <a:spLocks noGrp="1" noChangeArrowheads="1"/>
          </p:cNvSpPr>
          <p:nvPr>
            <p:ph type="body" idx="1"/>
          </p:nvPr>
        </p:nvSpPr>
        <p:spPr>
          <a:xfrm>
            <a:off x="1980049" y="1604329"/>
            <a:ext cx="8230464" cy="4154663"/>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Confidential information is protected by some means of authentication, often passwords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How confidential the password protected information is depends on the strength of the password used</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Tips: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Not dictionary based</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More than 8 characters (the more the merrier)</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Combination of letters, numbers, and special chars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Not related to user</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Not related to login name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Don't reuse the same password for all accounts!</a:t>
            </a:r>
          </a:p>
        </p:txBody>
      </p:sp>
    </p:spTree>
    <p:extLst>
      <p:ext uri="{BB962C8B-B14F-4D97-AF65-F5344CB8AC3E}">
        <p14:creationId xmlns:p14="http://schemas.microsoft.com/office/powerpoint/2010/main" val="377448242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2155747" y="-144472"/>
            <a:ext cx="8230464" cy="1351780"/>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 pos="8710209" algn="l"/>
                <a:tab pos="9124980" algn="l"/>
                <a:tab pos="9539752" algn="l"/>
              </a:tabLst>
            </a:pPr>
            <a:r>
              <a:rPr lang="en-GB" altLang="en-US"/>
              <a:t>				Encryption for Confidentiality</a:t>
            </a:r>
          </a:p>
        </p:txBody>
      </p:sp>
      <p:sp>
        <p:nvSpPr>
          <p:cNvPr id="50178" name="Rectangle 2"/>
          <p:cNvSpPr>
            <a:spLocks noGrp="1" noChangeArrowheads="1"/>
          </p:cNvSpPr>
          <p:nvPr>
            <p:ph type="body" idx="1"/>
          </p:nvPr>
        </p:nvSpPr>
        <p:spPr>
          <a:xfrm>
            <a:off x="1980049" y="1604329"/>
            <a:ext cx="8230464" cy="4783361"/>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When to use</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Anytime you wouldn't want anyone/everyone 				to see what you're doing</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Financial transactions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Personal e-mails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Anything confidential</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Various solutions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PGP, S/MIME, PKI, OpenVPN, SSH, SFTP, etc.</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Drawbacks/difficulties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May not be allowed</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Not always user friendly</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a:t>Not what used to</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37" y="2543308"/>
            <a:ext cx="1860675" cy="1811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94401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E673-D01F-4592-A67E-73D4288766EA}"/>
              </a:ext>
            </a:extLst>
          </p:cNvPr>
          <p:cNvSpPr>
            <a:spLocks noGrp="1"/>
          </p:cNvSpPr>
          <p:nvPr>
            <p:ph type="title"/>
          </p:nvPr>
        </p:nvSpPr>
        <p:spPr>
          <a:xfrm>
            <a:off x="147191" y="427203"/>
            <a:ext cx="11341769" cy="2852737"/>
          </a:xfrm>
        </p:spPr>
        <p:txBody>
          <a:bodyPr>
            <a:normAutofit/>
          </a:bodyPr>
          <a:lstStyle/>
          <a:p>
            <a:r>
              <a:rPr lang="en-GB" sz="4400" dirty="0"/>
              <a:t>4.2 </a:t>
            </a:r>
            <a:r>
              <a:rPr lang="en-GB" sz="4000" dirty="0"/>
              <a:t>Apply security mechanisms as they relate to the CIA Triad; particularly, how to select security mechanisms to implement all three into a computer system. </a:t>
            </a:r>
            <a:endParaRPr lang="en-GB" sz="4400" dirty="0"/>
          </a:p>
        </p:txBody>
      </p:sp>
      <p:sp>
        <p:nvSpPr>
          <p:cNvPr id="3" name="Text Placeholder 2">
            <a:extLst>
              <a:ext uri="{FF2B5EF4-FFF2-40B4-BE49-F238E27FC236}">
                <a16:creationId xmlns:a16="http://schemas.microsoft.com/office/drawing/2014/main" id="{73C0D9C9-6AE5-4279-A184-977564F9B1E4}"/>
              </a:ext>
            </a:extLst>
          </p:cNvPr>
          <p:cNvSpPr>
            <a:spLocks noGrp="1"/>
          </p:cNvSpPr>
          <p:nvPr>
            <p:ph type="body" idx="1"/>
          </p:nvPr>
        </p:nvSpPr>
        <p:spPr>
          <a:xfrm>
            <a:off x="0" y="3279940"/>
            <a:ext cx="11341769" cy="1500187"/>
          </a:xfrm>
        </p:spPr>
        <p:txBody>
          <a:bodyPr>
            <a:normAutofit fontScale="25000" lnSpcReduction="20000"/>
          </a:bodyPr>
          <a:lstStyle/>
          <a:p>
            <a:r>
              <a:rPr lang="en-GB" sz="8000" dirty="0"/>
              <a:t>• confidentiality (select layers for encryption); </a:t>
            </a:r>
          </a:p>
          <a:p>
            <a:r>
              <a:rPr lang="en-GB" sz="8000" dirty="0"/>
              <a:t>• integrity (validating the integrity of data transmissions); </a:t>
            </a:r>
          </a:p>
          <a:p>
            <a:r>
              <a:rPr lang="en-GB" sz="8000" dirty="0"/>
              <a:t>• availability (load balancing, proxies, anti DDOS, WAF). </a:t>
            </a:r>
          </a:p>
          <a:p>
            <a:r>
              <a:rPr lang="en-GB" sz="8000" i="1" dirty="0"/>
              <a:t>A candidate should be able to: </a:t>
            </a:r>
            <a:endParaRPr lang="en-GB" sz="8000" dirty="0"/>
          </a:p>
          <a:p>
            <a:r>
              <a:rPr lang="en-GB" sz="8000" dirty="0"/>
              <a:t>• </a:t>
            </a:r>
            <a:r>
              <a:rPr lang="en-GB" sz="8000" i="1" dirty="0"/>
              <a:t>Explain the full disk encryption and its performance issues. </a:t>
            </a:r>
            <a:endParaRPr lang="en-GB" sz="8000" dirty="0"/>
          </a:p>
          <a:p>
            <a:r>
              <a:rPr lang="en-GB" sz="8000" dirty="0"/>
              <a:t>• </a:t>
            </a:r>
            <a:r>
              <a:rPr lang="en-GB" sz="8000" i="1" dirty="0"/>
              <a:t>Identify human factors in the quality of service (QoS). </a:t>
            </a:r>
            <a:endParaRPr lang="en-GB" sz="8000" dirty="0"/>
          </a:p>
          <a:p>
            <a:r>
              <a:rPr lang="en-GB" sz="8000" dirty="0"/>
              <a:t>• </a:t>
            </a:r>
            <a:r>
              <a:rPr lang="en-GB" sz="8000" i="1" dirty="0"/>
              <a:t>Describe the purpose of a demilitarized zone (DMZ) in a firewall. </a:t>
            </a:r>
            <a:endParaRPr lang="en-GB" sz="8000" dirty="0"/>
          </a:p>
          <a:p>
            <a:r>
              <a:rPr lang="en-GB" sz="8000" dirty="0"/>
              <a:t>• </a:t>
            </a:r>
            <a:r>
              <a:rPr lang="en-GB" sz="8000" i="1" dirty="0"/>
              <a:t>Identify IoT (Internet of things) Gateway in a networked environment. </a:t>
            </a:r>
            <a:endParaRPr lang="en-GB" sz="8000" dirty="0"/>
          </a:p>
          <a:p>
            <a:r>
              <a:rPr lang="en-GB" sz="8000" dirty="0"/>
              <a:t>• </a:t>
            </a:r>
            <a:r>
              <a:rPr lang="en-GB" sz="8000" i="1" dirty="0"/>
              <a:t>Explain the use of AIDC (Automatic Identification and Data Capture). </a:t>
            </a:r>
            <a:endParaRPr lang="en-GB" sz="8000" dirty="0"/>
          </a:p>
          <a:p>
            <a:pPr marL="1143000" indent="-1143000">
              <a:buFont typeface="Arial" panose="020B0604020202020204" pitchFamily="34" charset="0"/>
              <a:buChar char="•"/>
            </a:pPr>
            <a:r>
              <a:rPr lang="en-GB" sz="8000" dirty="0" smtClean="0"/>
              <a:t>•</a:t>
            </a:r>
            <a:endParaRPr lang="en-GB" dirty="0"/>
          </a:p>
        </p:txBody>
      </p:sp>
    </p:spTree>
    <p:extLst>
      <p:ext uri="{BB962C8B-B14F-4D97-AF65-F5344CB8AC3E}">
        <p14:creationId xmlns:p14="http://schemas.microsoft.com/office/powerpoint/2010/main" val="2182076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2438017"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Regulated Encryption</a:t>
            </a:r>
          </a:p>
        </p:txBody>
      </p:sp>
      <p:sp>
        <p:nvSpPr>
          <p:cNvPr id="51202" name="Rectangle 2"/>
          <p:cNvSpPr>
            <a:spLocks noGrp="1" noChangeArrowheads="1"/>
          </p:cNvSpPr>
          <p:nvPr>
            <p:ph type="body" idx="1"/>
          </p:nvPr>
        </p:nvSpPr>
        <p:spPr>
          <a:xfrm>
            <a:off x="1980049" y="1604329"/>
            <a:ext cx="8230464" cy="2689134"/>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3200" dirty="0" smtClean="0"/>
              <a:t>Discussion: </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800" dirty="0" smtClean="0"/>
              <a:t>Should </a:t>
            </a:r>
            <a:r>
              <a:rPr lang="en-GB" altLang="en-US" sz="2800" dirty="0"/>
              <a:t>their be more stringent guidelines for using various encryption techniques?</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800" dirty="0"/>
              <a:t>Many in gov't said yes after 9/11 and pushed for </a:t>
            </a:r>
            <a:r>
              <a:rPr lang="en-GB" altLang="en-US" sz="2800" dirty="0" smtClean="0"/>
              <a:t>reform</a:t>
            </a:r>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endParaRPr lang="en-GB" altLang="en-US" dirty="0"/>
          </a:p>
        </p:txBody>
      </p:sp>
      <p:pic>
        <p:nvPicPr>
          <p:cNvPr id="51203"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89264" y="207382"/>
            <a:ext cx="1451672" cy="14516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71130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2639638" y="212153"/>
            <a:ext cx="8230464"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Email Policy</a:t>
            </a:r>
          </a:p>
        </p:txBody>
      </p:sp>
      <p:sp>
        <p:nvSpPr>
          <p:cNvPr id="52226" name="Rectangle 2"/>
          <p:cNvSpPr>
            <a:spLocks noGrp="1" noChangeArrowheads="1"/>
          </p:cNvSpPr>
          <p:nvPr>
            <p:ph type="body" idx="1"/>
          </p:nvPr>
        </p:nvSpPr>
        <p:spPr>
          <a:xfrm>
            <a:off x="2004532" y="4252526"/>
            <a:ext cx="8230464" cy="1473096"/>
          </a:xfrm>
          <a:ln/>
        </p:spPr>
        <p:txBody>
          <a:bodyPr>
            <a:spAutoFit/>
          </a:bodyPr>
          <a:lstStyle/>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Discussion:</a:t>
            </a:r>
            <a:endParaRPr lang="en-GB" altLang="en-US" dirty="0"/>
          </a:p>
          <a:p>
            <a:pPr lvl="1">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3200" dirty="0"/>
              <a:t>Should employees be allowed 						     to encrypt messages at work</a:t>
            </a:r>
            <a:r>
              <a:rPr lang="en-GB" altLang="en-US" sz="3200" dirty="0" smtClean="0"/>
              <a:t>?</a:t>
            </a:r>
            <a:endParaRPr lang="en-GB" altLang="en-US" sz="3200" dirty="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562" y="1716661"/>
            <a:ext cx="2612434" cy="2223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479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2438017" y="190316"/>
            <a:ext cx="8230464"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Confidentiality</a:t>
            </a:r>
          </a:p>
        </p:txBody>
      </p:sp>
      <p:sp>
        <p:nvSpPr>
          <p:cNvPr id="57346" name="Rectangle 2"/>
          <p:cNvSpPr>
            <a:spLocks noGrp="1" noChangeArrowheads="1"/>
          </p:cNvSpPr>
          <p:nvPr>
            <p:ph type="body" idx="1"/>
          </p:nvPr>
        </p:nvSpPr>
        <p:spPr>
          <a:xfrm>
            <a:off x="1980049" y="1600010"/>
            <a:ext cx="8230464" cy="4161216"/>
          </a:xfrm>
          <a:ln/>
        </p:spPr>
        <p:txBody>
          <a:bodyPr vert="horz" lIns="81646" tIns="42456" rIns="81646" bIns="42456" rtlCol="0">
            <a:spAutoFit/>
          </a:bodyPr>
          <a:lstStyle/>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Device and Media Control</a:t>
            </a:r>
          </a:p>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Backups</a:t>
            </a:r>
          </a:p>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Physical Security</a:t>
            </a:r>
          </a:p>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Personnel Security </a:t>
            </a:r>
          </a:p>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Outsourcing/Service Providers</a:t>
            </a:r>
          </a:p>
          <a:p>
            <a:pPr marL="306759" indent="-306759">
              <a:lnSpc>
                <a:spcPct val="100000"/>
              </a:lnSpc>
              <a:spcBef>
                <a:spcPts val="726"/>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Incident Response</a:t>
            </a:r>
          </a:p>
          <a:p>
            <a:pPr marL="306759" indent="-306759">
              <a:lnSpc>
                <a:spcPct val="100000"/>
              </a:lnSpc>
              <a:spcBef>
                <a:spcPts val="726"/>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a:p>
          <a:p>
            <a:pPr marL="306759" indent="-306759">
              <a:lnSpc>
                <a:spcPct val="100000"/>
              </a:lnSpc>
              <a:spcBef>
                <a:spcPts val="726"/>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a:p>
        </p:txBody>
      </p:sp>
    </p:spTree>
    <p:extLst>
      <p:ext uri="{BB962C8B-B14F-4D97-AF65-F5344CB8AC3E}">
        <p14:creationId xmlns:p14="http://schemas.microsoft.com/office/powerpoint/2010/main" val="2155493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4190681" y="190316"/>
            <a:ext cx="6172488"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Device &amp; Media Control</a:t>
            </a:r>
          </a:p>
        </p:txBody>
      </p:sp>
      <p:sp>
        <p:nvSpPr>
          <p:cNvPr id="58370" name="Rectangle 2"/>
          <p:cNvSpPr>
            <a:spLocks noGrp="1" noChangeArrowheads="1"/>
          </p:cNvSpPr>
          <p:nvPr>
            <p:ph type="body" idx="1"/>
          </p:nvPr>
        </p:nvSpPr>
        <p:spPr>
          <a:xfrm>
            <a:off x="1980049" y="1600009"/>
            <a:ext cx="8230464" cy="476617"/>
          </a:xfrm>
          <a:ln/>
        </p:spPr>
        <p:txBody>
          <a:bodyPr vert="horz" lIns="81646" tIns="42456" rIns="81646" bIns="42456" rtlCol="0">
            <a:spAutoFit/>
          </a:bodyPr>
          <a:lstStyle/>
          <a:p>
            <a:pPr marL="548709" indent="-548709">
              <a:lnSpc>
                <a:spcPct val="100000"/>
              </a:lnSpc>
              <a:spcBef>
                <a:spcPts val="635"/>
              </a:spcBef>
              <a:spcAft>
                <a:spcPct val="0"/>
              </a:spcAft>
              <a:buClr>
                <a:srgbClr val="FFFFFF"/>
              </a:buClr>
              <a:buSzPct val="100000"/>
              <a:tabLst>
                <a:tab pos="573192" algn="l"/>
                <a:tab pos="987963" algn="l"/>
                <a:tab pos="1402735" algn="l"/>
                <a:tab pos="1817507" algn="l"/>
                <a:tab pos="2232279" algn="l"/>
                <a:tab pos="2647051" algn="l"/>
                <a:tab pos="3061823" algn="l"/>
                <a:tab pos="3476595" algn="l"/>
                <a:tab pos="3891366" algn="l"/>
                <a:tab pos="4306138" algn="l"/>
                <a:tab pos="4720910" algn="l"/>
                <a:tab pos="5135682" algn="l"/>
                <a:tab pos="5550454" algn="l"/>
                <a:tab pos="5965226" algn="l"/>
                <a:tab pos="6379997" algn="l"/>
                <a:tab pos="6794769" algn="l"/>
                <a:tab pos="7209541" algn="l"/>
                <a:tab pos="7624313" algn="l"/>
                <a:tab pos="8039085" algn="l"/>
                <a:tab pos="8453857" algn="l"/>
              </a:tabLst>
            </a:pPr>
            <a:r>
              <a:rPr lang="en-GB" altLang="en-US" sz="2540">
                <a:solidFill>
                  <a:srgbClr val="FFFFFF"/>
                </a:solidFill>
              </a:rPr>
              <a:t>Device and Media Control</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68" y="1523681"/>
            <a:ext cx="5030449" cy="5106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01474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clickEffect">
                                  <p:stCondLst>
                                    <p:cond delay="0"/>
                                  </p:stCondLst>
                                  <p:childTnLst>
                                    <p:animRot by="-21600000">
                                      <p:cBhvr>
                                        <p:cTn id="6" dur="2000" fill="hold"/>
                                        <p:tgtEl>
                                          <p:spTgt spid="583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3580057" y="113988"/>
            <a:ext cx="7086984"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629"/>
              <a:t>Device &amp; Media – </a:t>
            </a:r>
            <a:r>
              <a:rPr lang="en-GB" altLang="en-US"/>
              <a:t>Issues</a:t>
            </a:r>
            <a:r>
              <a:rPr lang="en-GB" altLang="en-US" sz="3629"/>
              <a:t> </a:t>
            </a:r>
          </a:p>
        </p:txBody>
      </p:sp>
      <p:sp>
        <p:nvSpPr>
          <p:cNvPr id="59394" name="Rectangle 2"/>
          <p:cNvSpPr>
            <a:spLocks noGrp="1" noChangeArrowheads="1"/>
          </p:cNvSpPr>
          <p:nvPr>
            <p:ph type="body" idx="1"/>
          </p:nvPr>
        </p:nvSpPr>
        <p:spPr>
          <a:xfrm>
            <a:off x="329379" y="1493275"/>
            <a:ext cx="8230464" cy="1441818"/>
          </a:xfrm>
          <a:ln/>
        </p:spPr>
        <p:txBody>
          <a:bodyPr vert="horz" lIns="81646" tIns="42456" rIns="81646" bIns="42456" rtlCol="0">
            <a:spAutoFit/>
          </a:bodyPr>
          <a:lstStyle/>
          <a:p>
            <a:pPr marL="306759" indent="-306759">
              <a:lnSpc>
                <a:spcPct val="8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smtClean="0"/>
              <a:t>Discussion: What </a:t>
            </a:r>
            <a:r>
              <a:rPr lang="en-GB" altLang="en-US" sz="2540" dirty="0"/>
              <a:t>are the issues?</a:t>
            </a:r>
          </a:p>
          <a:p>
            <a:pPr marL="669684" lvl="1" indent="-254912">
              <a:lnSpc>
                <a:spcPct val="80000"/>
              </a:lnSpc>
              <a:spcBef>
                <a:spcPts val="635"/>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dirty="0"/>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Growing Pain!!!</a:t>
            </a:r>
          </a:p>
          <a:p>
            <a:pPr marL="306759" indent="-306759">
              <a:lnSpc>
                <a:spcPct val="80000"/>
              </a:lnSpc>
              <a:spcBef>
                <a:spcPts val="544"/>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dirty="0"/>
          </a:p>
        </p:txBody>
      </p:sp>
      <p:pic>
        <p:nvPicPr>
          <p:cNvPr id="59395"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36197" y="1386543"/>
            <a:ext cx="4902577" cy="37498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3068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3732713" y="-691294"/>
            <a:ext cx="6934328" cy="2117067"/>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
            </a:r>
            <a:br>
              <a:rPr lang="en-GB" altLang="en-US"/>
            </a:br>
            <a:r>
              <a:rPr lang="en-GB" altLang="en-US"/>
              <a:t>Policy – Device &amp; Media  </a:t>
            </a:r>
            <a:br>
              <a:rPr lang="en-GB" altLang="en-US"/>
            </a:br>
            <a:endParaRPr lang="en-GB" altLang="en-US"/>
          </a:p>
        </p:txBody>
      </p:sp>
      <p:sp>
        <p:nvSpPr>
          <p:cNvPr id="63490" name="Rectangle 2"/>
          <p:cNvSpPr>
            <a:spLocks noGrp="1" noChangeArrowheads="1"/>
          </p:cNvSpPr>
          <p:nvPr>
            <p:ph type="body" idx="1"/>
          </p:nvPr>
        </p:nvSpPr>
        <p:spPr>
          <a:xfrm>
            <a:off x="1980049" y="1600009"/>
            <a:ext cx="8230464" cy="1951060"/>
          </a:xfrm>
          <a:ln/>
        </p:spPr>
        <p:txBody>
          <a:bodyPr vert="horz" lIns="81646" tIns="42456" rIns="81646" bIns="42456" rtlCol="0">
            <a:spAutoFit/>
          </a:bodyPr>
          <a:lstStyle/>
          <a:p>
            <a:pPr marL="306759" indent="-306759">
              <a:lnSpc>
                <a:spcPct val="8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a:t>Define a device and media control policy</a:t>
            </a:r>
          </a:p>
          <a:p>
            <a:pPr marL="306759" indent="-306759">
              <a:lnSpc>
                <a:spcPct val="80000"/>
              </a:lnSpc>
              <a:spcBef>
                <a:spcPts val="726"/>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dirty="0"/>
          </a:p>
          <a:p>
            <a:pPr marL="306759" indent="-306759">
              <a:lnSpc>
                <a:spcPct val="8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a:t>What to consider?</a:t>
            </a:r>
          </a:p>
          <a:p>
            <a:pPr marL="306759" indent="-306759">
              <a:lnSpc>
                <a:spcPct val="80000"/>
              </a:lnSpc>
              <a:spcBef>
                <a:spcPts val="635"/>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540" dirty="0"/>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smtClean="0"/>
              <a:t>Discuss: Ban </a:t>
            </a:r>
            <a:r>
              <a:rPr lang="en-GB" altLang="en-US" sz="2177" dirty="0"/>
              <a:t>the use of all mobile media</a:t>
            </a:r>
            <a:r>
              <a:rPr lang="en-GB" altLang="en-US" sz="2177" dirty="0" smtClean="0"/>
              <a:t>?</a:t>
            </a:r>
            <a:endParaRPr lang="en-GB" altLang="en-US" sz="2177" dirty="0"/>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489" y="2057977"/>
            <a:ext cx="1600008" cy="12961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73246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body"/>
          </p:nvPr>
        </p:nvSpPr>
        <p:spPr>
          <a:xfrm>
            <a:off x="1980049" y="1355183"/>
            <a:ext cx="8230464" cy="4962589"/>
          </a:xfrm>
          <a:ln/>
        </p:spPr>
        <p:txBody>
          <a:bodyPr vert="horz" lIns="81646" tIns="42456" rIns="81646" bIns="42456" rtlCol="0" anchor="t">
            <a:spAutoFit/>
          </a:bodyPr>
          <a:lstStyle/>
          <a:p>
            <a:pPr marL="306759" indent="-306759">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What to consider?</a:t>
            </a:r>
          </a:p>
          <a:p>
            <a:pPr marL="669684" lvl="1" indent="-254912" algn="l">
              <a:lnSpc>
                <a:spcPct val="90000"/>
              </a:lnSpc>
              <a:spcBef>
                <a:spcPts val="45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1814"/>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Password protection on all mobile devices</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Disallow storing of sensitive information on mobile devices</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Encryption</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Govern the use of personal devices on corporate environment</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Take into account the convergence of data and telecom</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Train and educate your employees on protection of devices and media</a:t>
            </a:r>
          </a:p>
          <a:p>
            <a:pPr marL="306759" indent="-306759">
              <a:spcBef>
                <a:spcPts val="54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a:p>
            <a:pPr marL="306759" indent="-306759">
              <a:spcBef>
                <a:spcPts val="54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a:p>
            <a:pPr marL="306759" indent="-306759">
              <a:spcBef>
                <a:spcPts val="54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a:p>
            <a:pPr marL="306759" indent="-306759">
              <a:spcBef>
                <a:spcPts val="54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p:txBody>
      </p:sp>
      <p:sp>
        <p:nvSpPr>
          <p:cNvPr id="64514" name="Rectangle 2"/>
          <p:cNvSpPr>
            <a:spLocks noGrp="1" noChangeArrowheads="1"/>
          </p:cNvSpPr>
          <p:nvPr>
            <p:ph type="title" idx="1"/>
          </p:nvPr>
        </p:nvSpPr>
        <p:spPr>
          <a:xfrm>
            <a:off x="3732713" y="-493443"/>
            <a:ext cx="6934328" cy="1928746"/>
          </a:xfrm>
          <a:ln/>
        </p:spPr>
        <p:txBody>
          <a:bodyPr vert="horz" lIns="81646" tIns="42456" rIns="81646" bIns="42456" rtlCol="0" anchor="ctr">
            <a:spAutoFit/>
          </a:bodyPr>
          <a:lstStyle/>
          <a:p>
            <a:pPr marL="0" indent="0" algn="ctr">
              <a:lnSpc>
                <a:spcPct val="100000"/>
              </a:lnSpc>
              <a:spcAft>
                <a:spcPct val="0"/>
              </a:spcAft>
              <a:buSzPct val="100000"/>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a:t/>
            </a:r>
            <a:br>
              <a:rPr lang="en-GB" altLang="en-US" sz="3992"/>
            </a:br>
            <a:r>
              <a:rPr lang="en-GB" altLang="en-US" sz="3992"/>
              <a:t>Policy – Device &amp; Media(2)  </a:t>
            </a:r>
            <a:br>
              <a:rPr lang="en-GB" altLang="en-US" sz="3992"/>
            </a:br>
            <a:endParaRPr lang="en-GB" altLang="en-US" sz="3992"/>
          </a:p>
        </p:txBody>
      </p:sp>
    </p:spTree>
    <p:extLst>
      <p:ext uri="{BB962C8B-B14F-4D97-AF65-F5344CB8AC3E}">
        <p14:creationId xmlns:p14="http://schemas.microsoft.com/office/powerpoint/2010/main" val="21607560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4038024" y="190316"/>
            <a:ext cx="6630456"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Device &amp; Media Disposal </a:t>
            </a:r>
          </a:p>
        </p:txBody>
      </p:sp>
      <p:sp>
        <p:nvSpPr>
          <p:cNvPr id="65538" name="Rectangle 2"/>
          <p:cNvSpPr>
            <a:spLocks noGrp="1" noChangeArrowheads="1"/>
          </p:cNvSpPr>
          <p:nvPr>
            <p:ph type="body" idx="1"/>
          </p:nvPr>
        </p:nvSpPr>
        <p:spPr>
          <a:xfrm>
            <a:off x="1980049" y="1600009"/>
            <a:ext cx="8230464" cy="3162802"/>
          </a:xfrm>
          <a:ln/>
        </p:spPr>
        <p:txBody>
          <a:bodyPr vert="horz" lIns="81646" tIns="42456" rIns="81646" bIns="42456" rtlCol="0">
            <a:spAutoFit/>
          </a:bodyPr>
          <a:lstStyle/>
          <a:p>
            <a:pPr marL="306759" indent="-306759">
              <a:lnSpc>
                <a:spcPct val="10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Define a policy for device &amp; media disposal</a:t>
            </a:r>
          </a:p>
          <a:p>
            <a:pPr marL="306759" indent="-306759">
              <a:lnSpc>
                <a:spcPct val="100000"/>
              </a:lnSpc>
              <a:spcBef>
                <a:spcPts val="726"/>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a:t>								</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Ensure complete sanitization before the equipment/media is re-used (or) disposed</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Provide guidelines on standard for media sanitization</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Monitor media disposal by third party</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NIST guidelines for media sanitization</a:t>
            </a:r>
          </a:p>
          <a:p>
            <a:pPr marL="1036930" lvl="2" indent="-207386">
              <a:lnSpc>
                <a:spcPct val="100000"/>
              </a:lnSpc>
              <a:spcBef>
                <a:spcPts val="318"/>
              </a:spcBef>
              <a:spcAft>
                <a:spcPct val="0"/>
              </a:spcAft>
              <a:buClr>
                <a:srgbClr val="009999"/>
              </a:buClr>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1270">
                <a:solidFill>
                  <a:srgbClr val="CCCCFF"/>
                </a:solidFill>
                <a:hlinkClick r:id="rId3"/>
              </a:rPr>
              <a:t>http://csrc.nist.gov/publications/drafts/DRAFT-sp800-88-Feb3_2006.pdf</a:t>
            </a:r>
          </a:p>
        </p:txBody>
      </p:sp>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177" y="2142946"/>
            <a:ext cx="2134304" cy="12860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74004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4265569" y="152873"/>
            <a:ext cx="5792288"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Backups </a:t>
            </a:r>
          </a:p>
        </p:txBody>
      </p:sp>
      <p:sp>
        <p:nvSpPr>
          <p:cNvPr id="68610" name="Rectangle 2"/>
          <p:cNvSpPr>
            <a:spLocks noGrp="1" noChangeArrowheads="1"/>
          </p:cNvSpPr>
          <p:nvPr>
            <p:ph type="body" idx="1"/>
          </p:nvPr>
        </p:nvSpPr>
        <p:spPr>
          <a:xfrm>
            <a:off x="1980049" y="1569766"/>
            <a:ext cx="8230464" cy="3809005"/>
          </a:xfrm>
          <a:ln/>
        </p:spPr>
        <p:txBody>
          <a:bodyPr vert="horz" lIns="81646" tIns="42456" rIns="81646" bIns="42456" rtlCol="0">
            <a:spAutoFit/>
          </a:bodyPr>
          <a:lstStyle/>
          <a:p>
            <a:pPr marL="306759" indent="-306759">
              <a:lnSpc>
                <a:spcPct val="8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Backups security often overlooked</a:t>
            </a:r>
          </a:p>
          <a:p>
            <a:pPr marL="306759" indent="-306759">
              <a:lnSpc>
                <a:spcPct val="80000"/>
              </a:lnSpc>
              <a:spcBef>
                <a:spcPts val="635"/>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540"/>
          </a:p>
          <a:p>
            <a:pPr marL="306759" indent="-306759">
              <a:lnSpc>
                <a:spcPct val="8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Why are they important?</a:t>
            </a:r>
          </a:p>
          <a:p>
            <a:pPr marL="306759" indent="-306759">
              <a:lnSpc>
                <a:spcPct val="80000"/>
              </a:lnSpc>
              <a:spcBef>
                <a:spcPts val="726"/>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Due to concentration of data the degree of confidentiality is as high as original data</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Confidentiality requirements for information apply to backed up data</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HIPAA requires compliance methodologies for backups also.</a:t>
            </a:r>
          </a:p>
          <a:p>
            <a:pPr marL="669684" lvl="1" indent="-254912">
              <a:lnSpc>
                <a:spcPct val="8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Archives/Business History</a:t>
            </a:r>
          </a:p>
          <a:p>
            <a:pPr marL="669684" lvl="1" indent="-254912">
              <a:lnSpc>
                <a:spcPct val="80000"/>
              </a:lnSpc>
              <a:spcBef>
                <a:spcPts val="544"/>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520" y="1294697"/>
            <a:ext cx="2286960" cy="1905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68639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4570880" y="152153"/>
            <a:ext cx="5639632"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Backups – Policy (1)</a:t>
            </a:r>
          </a:p>
        </p:txBody>
      </p:sp>
      <p:sp>
        <p:nvSpPr>
          <p:cNvPr id="70658" name="Rectangle 2"/>
          <p:cNvSpPr>
            <a:spLocks noGrp="1" noChangeArrowheads="1"/>
          </p:cNvSpPr>
          <p:nvPr>
            <p:ph type="body" idx="1"/>
          </p:nvPr>
        </p:nvSpPr>
        <p:spPr>
          <a:xfrm>
            <a:off x="1980049" y="1600009"/>
            <a:ext cx="8230464" cy="3674352"/>
          </a:xfrm>
          <a:ln/>
        </p:spPr>
        <p:txBody>
          <a:bodyPr vert="horz" lIns="81646" tIns="42456" rIns="81646" bIns="42456" rtlCol="0">
            <a:spAutoFit/>
          </a:bodyPr>
          <a:lstStyle/>
          <a:p>
            <a:pPr marL="306759" indent="-306759">
              <a:lnSpc>
                <a:spcPct val="100000"/>
              </a:lnSpc>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What to consider?</a:t>
            </a:r>
          </a:p>
          <a:p>
            <a:pPr marL="306759" indent="-306759">
              <a:lnSpc>
                <a:spcPct val="100000"/>
              </a:lnSpc>
              <a:spcBef>
                <a:spcPts val="635"/>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540"/>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Procedure for backups</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Allowable software and storage media</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Encryption of confidential data</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Guidelines for storage</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Guidelines to protect the documents with information about backups – encryption keys, location etc…</a:t>
            </a:r>
          </a:p>
          <a:p>
            <a:pPr marL="669684" lvl="1" indent="-254912">
              <a:lnSpc>
                <a:spcPct val="100000"/>
              </a:lnSpc>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Patches for backup software</a:t>
            </a:r>
          </a:p>
        </p:txBody>
      </p:sp>
    </p:spTree>
    <p:extLst>
      <p:ext uri="{BB962C8B-B14F-4D97-AF65-F5344CB8AC3E}">
        <p14:creationId xmlns:p14="http://schemas.microsoft.com/office/powerpoint/2010/main" val="3963702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363129" y="146322"/>
            <a:ext cx="8230464"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CIA Triad</a:t>
            </a:r>
          </a:p>
        </p:txBody>
      </p:sp>
      <p:grpSp>
        <p:nvGrpSpPr>
          <p:cNvPr id="4098" name="Group 2"/>
          <p:cNvGrpSpPr>
            <a:grpSpLocks/>
          </p:cNvGrpSpPr>
          <p:nvPr/>
        </p:nvGrpSpPr>
        <p:grpSpPr bwMode="auto">
          <a:xfrm>
            <a:off x="2743329" y="1239972"/>
            <a:ext cx="6780231" cy="5351601"/>
            <a:chOff x="847" y="861"/>
            <a:chExt cx="4708" cy="3716"/>
          </a:xfrm>
        </p:grpSpPr>
        <p:sp>
          <p:nvSpPr>
            <p:cNvPr id="4099" name="AutoShape 3"/>
            <p:cNvSpPr>
              <a:spLocks noChangeArrowheads="1"/>
            </p:cNvSpPr>
            <p:nvPr/>
          </p:nvSpPr>
          <p:spPr bwMode="auto">
            <a:xfrm>
              <a:off x="847" y="861"/>
              <a:ext cx="4708" cy="3716"/>
            </a:xfrm>
            <a:prstGeom prst="roundRect">
              <a:avLst>
                <a:gd name="adj" fmla="val 23"/>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0" name="Oval 4"/>
            <p:cNvSpPr>
              <a:spLocks noChangeArrowheads="1"/>
            </p:cNvSpPr>
            <p:nvPr/>
          </p:nvSpPr>
          <p:spPr bwMode="auto">
            <a:xfrm>
              <a:off x="2612" y="1681"/>
              <a:ext cx="1179" cy="1179"/>
            </a:xfrm>
            <a:prstGeom prst="ellipse">
              <a:avLst/>
            </a:prstGeom>
            <a:solidFill>
              <a:srgbClr val="333399">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1" name="Rectangle 5"/>
            <p:cNvSpPr>
              <a:spLocks noChangeArrowheads="1"/>
            </p:cNvSpPr>
            <p:nvPr/>
          </p:nvSpPr>
          <p:spPr bwMode="auto">
            <a:xfrm>
              <a:off x="2672" y="1269"/>
              <a:ext cx="1057" cy="29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dirty="0"/>
                <a:t>Confidentiality</a:t>
              </a:r>
            </a:p>
          </p:txBody>
        </p:sp>
        <p:sp>
          <p:nvSpPr>
            <p:cNvPr id="4102" name="Oval 6"/>
            <p:cNvSpPr>
              <a:spLocks noChangeArrowheads="1"/>
            </p:cNvSpPr>
            <p:nvPr/>
          </p:nvSpPr>
          <p:spPr bwMode="auto">
            <a:xfrm>
              <a:off x="3000" y="2352"/>
              <a:ext cx="1179" cy="1179"/>
            </a:xfrm>
            <a:prstGeom prst="ellipse">
              <a:avLst/>
            </a:prstGeom>
            <a:solidFill>
              <a:srgbClr val="009999">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3" name="Rectangle 7"/>
            <p:cNvSpPr>
              <a:spLocks noChangeArrowheads="1"/>
            </p:cNvSpPr>
            <p:nvPr/>
          </p:nvSpPr>
          <p:spPr bwMode="auto">
            <a:xfrm>
              <a:off x="4199" y="3295"/>
              <a:ext cx="1057" cy="29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a:t>Availability</a:t>
              </a:r>
            </a:p>
          </p:txBody>
        </p:sp>
        <p:sp>
          <p:nvSpPr>
            <p:cNvPr id="4104" name="Oval 8"/>
            <p:cNvSpPr>
              <a:spLocks noChangeArrowheads="1"/>
            </p:cNvSpPr>
            <p:nvPr/>
          </p:nvSpPr>
          <p:spPr bwMode="auto">
            <a:xfrm>
              <a:off x="2223" y="2352"/>
              <a:ext cx="1179" cy="1179"/>
            </a:xfrm>
            <a:prstGeom prst="ellipse">
              <a:avLst/>
            </a:prstGeom>
            <a:solidFill>
              <a:srgbClr val="99CC00">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5" name="Rectangle 9"/>
            <p:cNvSpPr>
              <a:spLocks noChangeArrowheads="1"/>
            </p:cNvSpPr>
            <p:nvPr/>
          </p:nvSpPr>
          <p:spPr bwMode="auto">
            <a:xfrm>
              <a:off x="1142" y="3294"/>
              <a:ext cx="1057" cy="294"/>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a:t>Integrity</a:t>
              </a:r>
            </a:p>
          </p:txBody>
        </p:sp>
        <p:sp>
          <p:nvSpPr>
            <p:cNvPr id="4106" name="Text Box 10"/>
            <p:cNvSpPr txBox="1">
              <a:spLocks noChangeArrowheads="1"/>
            </p:cNvSpPr>
            <p:nvPr/>
          </p:nvSpPr>
          <p:spPr bwMode="auto">
            <a:xfrm>
              <a:off x="2908" y="2515"/>
              <a:ext cx="688" cy="204"/>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b="1" dirty="0"/>
                <a:t>Secure</a:t>
              </a:r>
            </a:p>
          </p:txBody>
        </p:sp>
      </p:grpSp>
    </p:spTree>
    <p:extLst>
      <p:ext uri="{BB962C8B-B14F-4D97-AF65-F5344CB8AC3E}">
        <p14:creationId xmlns:p14="http://schemas.microsoft.com/office/powerpoint/2010/main" val="32660141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body"/>
          </p:nvPr>
        </p:nvSpPr>
        <p:spPr>
          <a:xfrm>
            <a:off x="1980049" y="1493438"/>
            <a:ext cx="8230464" cy="3924293"/>
          </a:xfrm>
          <a:ln/>
        </p:spPr>
        <p:txBody>
          <a:bodyPr vert="horz" lIns="81646" tIns="42456" rIns="81646" bIns="42456" rtlCol="0" anchor="t">
            <a:spAutoFit/>
          </a:bodyPr>
          <a:lstStyle/>
          <a:p>
            <a:pPr marL="306759" indent="-306759">
              <a:lnSpc>
                <a:spcPct val="80000"/>
              </a:lnSpc>
              <a:spcBef>
                <a:spcPts val="635"/>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What to consider?</a:t>
            </a:r>
          </a:p>
          <a:p>
            <a:pPr marL="306759" indent="-306759">
              <a:lnSpc>
                <a:spcPct val="80000"/>
              </a:lnSpc>
              <a:spcBef>
                <a:spcPts val="635"/>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540"/>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Inventory </a:t>
            </a:r>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Testing</a:t>
            </a:r>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Security of networks used for backups</a:t>
            </a:r>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Garbage collection of obsolete backups</a:t>
            </a:r>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Sanitization of backup media before disposal</a:t>
            </a:r>
          </a:p>
          <a:p>
            <a:pPr marL="669684" lvl="1" indent="-254912" algn="l">
              <a:lnSpc>
                <a:spcPct val="8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Transportation methods</a:t>
            </a:r>
          </a:p>
          <a:p>
            <a:pPr marL="669684" lvl="1" indent="-254912" algn="l">
              <a:lnSpc>
                <a:spcPct val="80000"/>
              </a:lnSpc>
              <a:spcBef>
                <a:spcPts val="54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177"/>
          </a:p>
          <a:p>
            <a:pPr marL="306759" indent="-306759">
              <a:lnSpc>
                <a:spcPct val="80000"/>
              </a:lnSpc>
              <a:spcBef>
                <a:spcPts val="635"/>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Procedures</a:t>
            </a:r>
          </a:p>
          <a:p>
            <a:pPr marL="306759" indent="-306759">
              <a:lnSpc>
                <a:spcPct val="80000"/>
              </a:lnSpc>
              <a:spcBef>
                <a:spcPts val="454"/>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903"/>
              <a:t>    </a:t>
            </a:r>
            <a:r>
              <a:rPr lang="en-GB" altLang="en-US" sz="1814">
                <a:solidFill>
                  <a:srgbClr val="CCCCFF"/>
                </a:solidFill>
                <a:hlinkClick r:id="rId3"/>
              </a:rPr>
              <a:t>http://csrc.nist.gov/fasp/FASPDocs/contingency-plan/Backup-And-Recovery.pdf</a:t>
            </a:r>
          </a:p>
        </p:txBody>
      </p:sp>
      <p:sp>
        <p:nvSpPr>
          <p:cNvPr id="71682" name="Rectangle 2"/>
          <p:cNvSpPr>
            <a:spLocks noGrp="1" noChangeArrowheads="1"/>
          </p:cNvSpPr>
          <p:nvPr>
            <p:ph type="title" idx="1"/>
          </p:nvPr>
        </p:nvSpPr>
        <p:spPr>
          <a:xfrm>
            <a:off x="4570880" y="183538"/>
            <a:ext cx="5639632" cy="700077"/>
          </a:xfrm>
          <a:ln/>
        </p:spPr>
        <p:txBody>
          <a:bodyPr vert="horz" lIns="81646" tIns="42456" rIns="81646" bIns="42456" rtlCol="0" anchor="ctr">
            <a:spAutoFit/>
          </a:bodyPr>
          <a:lstStyle/>
          <a:p>
            <a:pPr marL="0" indent="0" algn="ctr">
              <a:lnSpc>
                <a:spcPct val="100000"/>
              </a:lnSpc>
              <a:spcAft>
                <a:spcPct val="0"/>
              </a:spcAft>
              <a:buSzPct val="100000"/>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a:t>Backups – Policy (2)</a:t>
            </a:r>
          </a:p>
        </p:txBody>
      </p:sp>
    </p:spTree>
    <p:extLst>
      <p:ext uri="{BB962C8B-B14F-4D97-AF65-F5344CB8AC3E}">
        <p14:creationId xmlns:p14="http://schemas.microsoft.com/office/powerpoint/2010/main" val="34366993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4038024" y="190317"/>
            <a:ext cx="6325144" cy="762850"/>
          </a:xfrm>
          <a:ln/>
        </p:spPr>
        <p:txBody>
          <a:bodyPr vert="horz" lIns="81646" tIns="42456" rIns="81646" bIns="42456" rtlCol="0" anchor="ctr">
            <a:spAutoFit/>
          </a:bodyPr>
          <a:lstStyle/>
          <a:p>
            <a:pPr>
              <a:lnSpc>
                <a:spcPct val="100000"/>
              </a:lnSpc>
              <a:buSzPct val="100000"/>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Physical Security </a:t>
            </a:r>
          </a:p>
        </p:txBody>
      </p:sp>
      <p:sp>
        <p:nvSpPr>
          <p:cNvPr id="72706" name="Rectangle 2"/>
          <p:cNvSpPr>
            <a:spLocks noGrp="1" noChangeArrowheads="1"/>
          </p:cNvSpPr>
          <p:nvPr>
            <p:ph type="body" idx="1"/>
          </p:nvPr>
        </p:nvSpPr>
        <p:spPr>
          <a:xfrm>
            <a:off x="1980049" y="1600009"/>
            <a:ext cx="8230464" cy="3663387"/>
          </a:xfrm>
          <a:ln/>
        </p:spPr>
        <p:txBody>
          <a:bodyPr vert="horz" lIns="81646" tIns="42456" rIns="81646" bIns="42456" rtlCol="0">
            <a:spAutoFit/>
          </a:bodyPr>
          <a:lstStyle/>
          <a:p>
            <a:pPr marL="306759" indent="-306759">
              <a:spcBef>
                <a:spcPts val="635"/>
              </a:spcBef>
              <a:spcAft>
                <a:spcPct val="0"/>
              </a:spcAft>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Why is it required?</a:t>
            </a:r>
          </a:p>
          <a:p>
            <a:pPr marL="306759" indent="-306759">
              <a:spcBef>
                <a:spcPts val="635"/>
              </a:spcBef>
              <a:spcAft>
                <a:spcPct val="0"/>
              </a:spcAft>
              <a:buSzPct val="100000"/>
              <a:buNone/>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a:t>							</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First line of defense preventing loss of confidentiality</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Physical attacks requires minimal effort</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Protects information assets from unauthorized access</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All security policy enforcements will be a non-factor without physical security</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Security lapses increases risk of both insider and outsider attacks</a:t>
            </a:r>
          </a:p>
          <a:p>
            <a:pPr marL="669684" lvl="1" indent="-254912">
              <a:spcBef>
                <a:spcPts val="544"/>
              </a:spcBef>
              <a:spcAft>
                <a:spcPct val="0"/>
              </a:spcAft>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a:t>Protects confidential information assets from natural and environmental hazards</a:t>
            </a:r>
          </a:p>
        </p:txBody>
      </p:sp>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33" y="1009547"/>
            <a:ext cx="1523680" cy="13623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515686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body"/>
          </p:nvPr>
        </p:nvSpPr>
        <p:spPr>
          <a:xfrm>
            <a:off x="1980049" y="1600009"/>
            <a:ext cx="8230464" cy="4155125"/>
          </a:xfrm>
          <a:ln/>
        </p:spPr>
        <p:txBody>
          <a:bodyPr vert="horz" lIns="81646" tIns="42456" rIns="81646" bIns="42456" rtlCol="0" anchor="t">
            <a:spAutoFit/>
          </a:bodyPr>
          <a:lstStyle/>
          <a:p>
            <a:pPr marL="306759" indent="-306759">
              <a:spcBef>
                <a:spcPts val="635"/>
              </a:spcBef>
              <a:buSzPct val="100000"/>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endParaRPr lang="en-GB" altLang="en-US" sz="2540" dirty="0"/>
          </a:p>
          <a:p>
            <a:pPr marL="306759" indent="-306759">
              <a:spcBef>
                <a:spcPts val="635"/>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smtClean="0"/>
              <a:t>Discussion: Privacy </a:t>
            </a:r>
            <a:r>
              <a:rPr lang="en-GB" altLang="en-US" sz="2540" dirty="0"/>
              <a:t>Vs Security</a:t>
            </a:r>
          </a:p>
          <a:p>
            <a:pPr marL="306759" indent="-306759">
              <a:spcBef>
                <a:spcPts val="635"/>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a:t>Appropriate levels</a:t>
            </a:r>
          </a:p>
          <a:p>
            <a:pPr marL="306759" indent="-306759">
              <a:spcBef>
                <a:spcPts val="635"/>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540" dirty="0"/>
              <a:t>What can we do?</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Consider multilayer security approach </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Environment of authorized personnel only</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Physical barriers like fence, guards, alarms and surveillance video etc..</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Maintain an inventory of computer hardware and label them for identification</a:t>
            </a:r>
          </a:p>
          <a:p>
            <a:pPr marL="669684" lvl="1" indent="-254912" algn="l">
              <a:lnSpc>
                <a:spcPct val="90000"/>
              </a:lnSpc>
              <a:spcBef>
                <a:spcPts val="544"/>
              </a:spcBef>
              <a:buSzPct val="100000"/>
              <a:buFont typeface="Arial" panose="020B0604020202020204" pitchFamily="34" charset="0"/>
              <a:buChar char="–"/>
              <a:tabLst>
                <a:tab pos="331241" algn="l"/>
                <a:tab pos="746013" algn="l"/>
                <a:tab pos="1160785" algn="l"/>
                <a:tab pos="1575557" algn="l"/>
                <a:tab pos="1990329" algn="l"/>
                <a:tab pos="2405101" algn="l"/>
                <a:tab pos="2819872" algn="l"/>
                <a:tab pos="3234644" algn="l"/>
                <a:tab pos="3649416" algn="l"/>
                <a:tab pos="4064188" algn="l"/>
                <a:tab pos="4478960" algn="l"/>
                <a:tab pos="4893732" algn="l"/>
                <a:tab pos="5308503" algn="l"/>
                <a:tab pos="5723275" algn="l"/>
                <a:tab pos="6138047" algn="l"/>
                <a:tab pos="6552819" algn="l"/>
                <a:tab pos="6967591" algn="l"/>
                <a:tab pos="7382363" algn="l"/>
                <a:tab pos="7797135" algn="l"/>
                <a:tab pos="8211906" algn="l"/>
              </a:tabLst>
            </a:pPr>
            <a:r>
              <a:rPr lang="en-GB" altLang="en-US" sz="2177" dirty="0"/>
              <a:t>Limit access to your hardware</a:t>
            </a: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505" y="1600009"/>
            <a:ext cx="1600008" cy="13724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1" name="Rectangle 3"/>
          <p:cNvSpPr>
            <a:spLocks noGrp="1" noChangeArrowheads="1"/>
          </p:cNvSpPr>
          <p:nvPr>
            <p:ph type="title" idx="1"/>
          </p:nvPr>
        </p:nvSpPr>
        <p:spPr>
          <a:xfrm>
            <a:off x="4038024" y="221702"/>
            <a:ext cx="6325144" cy="700077"/>
          </a:xfrm>
          <a:ln/>
        </p:spPr>
        <p:txBody>
          <a:bodyPr vert="horz" lIns="81646" tIns="42456" rIns="81646" bIns="42456" rtlCol="0" anchor="ctr">
            <a:spAutoFit/>
          </a:bodyPr>
          <a:lstStyle/>
          <a:p>
            <a:pPr marL="0" indent="0" algn="ctr">
              <a:lnSpc>
                <a:spcPct val="100000"/>
              </a:lnSpc>
              <a:spcAft>
                <a:spcPct val="0"/>
              </a:spcAft>
              <a:buSzPct val="100000"/>
              <a:buNone/>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sz="3992"/>
              <a:t>Physical Security (2)</a:t>
            </a:r>
          </a:p>
        </p:txBody>
      </p:sp>
    </p:spTree>
    <p:extLst>
      <p:ext uri="{BB962C8B-B14F-4D97-AF65-F5344CB8AC3E}">
        <p14:creationId xmlns:p14="http://schemas.microsoft.com/office/powerpoint/2010/main" val="746732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fontScale="77500" lnSpcReduction="20000"/>
          </a:bodyPr>
          <a:lstStyle/>
          <a:p>
            <a:endParaRPr lang="en-GB" dirty="0"/>
          </a:p>
          <a:p>
            <a:pPr marL="0" indent="0">
              <a:buNone/>
            </a:pPr>
            <a:r>
              <a:rPr lang="en-GB" dirty="0" smtClean="0"/>
              <a:t>• </a:t>
            </a:r>
            <a:r>
              <a:rPr lang="en-GB" b="1" dirty="0"/>
              <a:t>Confidentiality</a:t>
            </a:r>
          </a:p>
          <a:p>
            <a:r>
              <a:rPr lang="en-GB" sz="2800" dirty="0"/>
              <a:t>• </a:t>
            </a:r>
            <a:r>
              <a:rPr lang="en-GB" b="1" dirty="0"/>
              <a:t>We use:</a:t>
            </a:r>
          </a:p>
          <a:p>
            <a:pPr marL="457200" lvl="1" indent="0">
              <a:buNone/>
            </a:pPr>
            <a:r>
              <a:rPr lang="en-GB" sz="2800" dirty="0"/>
              <a:t>• Encryption for </a:t>
            </a:r>
            <a:r>
              <a:rPr lang="en-GB" sz="2800" b="1" dirty="0"/>
              <a:t>data at rest </a:t>
            </a:r>
            <a:r>
              <a:rPr lang="en-GB" sz="2800" dirty="0"/>
              <a:t>(for instance </a:t>
            </a:r>
            <a:r>
              <a:rPr lang="en-GB" sz="2800" dirty="0">
                <a:solidFill>
                  <a:srgbClr val="FF0000"/>
                </a:solidFill>
              </a:rPr>
              <a:t>AES256</a:t>
            </a:r>
            <a:r>
              <a:rPr lang="en-GB" sz="2800" dirty="0"/>
              <a:t>), </a:t>
            </a:r>
            <a:r>
              <a:rPr lang="en-GB" sz="2800" dirty="0">
                <a:solidFill>
                  <a:srgbClr val="FF0000"/>
                </a:solidFill>
              </a:rPr>
              <a:t>full disk encryption</a:t>
            </a:r>
            <a:r>
              <a:rPr lang="en-GB" sz="2800" dirty="0"/>
              <a:t>.</a:t>
            </a:r>
          </a:p>
          <a:p>
            <a:pPr marL="457200" lvl="1" indent="0">
              <a:buNone/>
            </a:pPr>
            <a:r>
              <a:rPr lang="en-GB" sz="2800" dirty="0"/>
              <a:t>• Secure transport protocols for </a:t>
            </a:r>
            <a:r>
              <a:rPr lang="en-GB" sz="2800" b="1" dirty="0"/>
              <a:t>data in motion</a:t>
            </a:r>
            <a:r>
              <a:rPr lang="en-GB" sz="2800" dirty="0"/>
              <a:t>. (</a:t>
            </a:r>
            <a:r>
              <a:rPr lang="en-GB" sz="2800" dirty="0">
                <a:solidFill>
                  <a:srgbClr val="FF0000"/>
                </a:solidFill>
              </a:rPr>
              <a:t>SSL, TLS or IPSEC</a:t>
            </a:r>
            <a:r>
              <a:rPr lang="en-GB" sz="2800" dirty="0"/>
              <a:t>).</a:t>
            </a:r>
          </a:p>
          <a:p>
            <a:pPr marL="457200" lvl="1" indent="0">
              <a:buNone/>
            </a:pPr>
            <a:r>
              <a:rPr lang="en-GB" sz="2800" dirty="0"/>
              <a:t>• Best practices for </a:t>
            </a:r>
            <a:r>
              <a:rPr lang="en-GB" sz="2800" b="1" dirty="0"/>
              <a:t>data in use </a:t>
            </a:r>
            <a:r>
              <a:rPr lang="en-GB" sz="2800" dirty="0" smtClean="0"/>
              <a:t>– </a:t>
            </a:r>
          </a:p>
          <a:p>
            <a:pPr marL="457200" lvl="1" indent="0">
              <a:buNone/>
            </a:pPr>
            <a:r>
              <a:rPr lang="en-GB" sz="2800" dirty="0">
                <a:solidFill>
                  <a:srgbClr val="FF0000"/>
                </a:solidFill>
              </a:rPr>
              <a:t> </a:t>
            </a:r>
            <a:r>
              <a:rPr lang="en-GB" sz="2800" dirty="0" smtClean="0">
                <a:solidFill>
                  <a:srgbClr val="FF0000"/>
                </a:solidFill>
              </a:rPr>
              <a:t>  clean </a:t>
            </a:r>
            <a:r>
              <a:rPr lang="en-GB" sz="2800" dirty="0">
                <a:solidFill>
                  <a:srgbClr val="FF0000"/>
                </a:solidFill>
              </a:rPr>
              <a:t>desk,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no </a:t>
            </a:r>
            <a:r>
              <a:rPr lang="en-GB" sz="2800" dirty="0">
                <a:solidFill>
                  <a:srgbClr val="FF0000"/>
                </a:solidFill>
              </a:rPr>
              <a:t>shoulder surfing,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screen </a:t>
            </a:r>
            <a:r>
              <a:rPr lang="en-GB" sz="2800" dirty="0">
                <a:solidFill>
                  <a:srgbClr val="FF0000"/>
                </a:solidFill>
              </a:rPr>
              <a:t>view </a:t>
            </a:r>
            <a:r>
              <a:rPr lang="en-GB" sz="2800" dirty="0" smtClean="0">
                <a:solidFill>
                  <a:srgbClr val="FF0000"/>
                </a:solidFill>
              </a:rPr>
              <a:t>angle protector</a:t>
            </a:r>
            <a:r>
              <a:rPr lang="en-GB" sz="2800" dirty="0">
                <a:solidFill>
                  <a:srgbClr val="FF0000"/>
                </a:solidFill>
              </a:rPr>
              <a:t>,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PC </a:t>
            </a:r>
            <a:r>
              <a:rPr lang="en-GB" sz="2800" dirty="0">
                <a:solidFill>
                  <a:srgbClr val="FF0000"/>
                </a:solidFill>
              </a:rPr>
              <a:t>locking (automatic and when leaving</a:t>
            </a:r>
            <a:r>
              <a:rPr lang="en-GB" sz="2800" dirty="0"/>
              <a:t>).</a:t>
            </a:r>
          </a:p>
          <a:p>
            <a:pPr marL="457200" lvl="1" indent="0">
              <a:buNone/>
            </a:pPr>
            <a:r>
              <a:rPr lang="en-GB" sz="2800" dirty="0"/>
              <a:t> </a:t>
            </a:r>
            <a:r>
              <a:rPr lang="en-GB" sz="2800" dirty="0" smtClean="0"/>
              <a:t>   </a:t>
            </a:r>
            <a:r>
              <a:rPr lang="en-GB" sz="2800" dirty="0">
                <a:solidFill>
                  <a:srgbClr val="FF0000"/>
                </a:solidFill>
              </a:rPr>
              <a:t>Strong passwords,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multi </a:t>
            </a:r>
            <a:r>
              <a:rPr lang="en-GB" sz="2800" dirty="0">
                <a:solidFill>
                  <a:srgbClr val="FF0000"/>
                </a:solidFill>
              </a:rPr>
              <a:t>factor authentication,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masking</a:t>
            </a:r>
            <a:r>
              <a:rPr lang="en-GB" sz="2800" dirty="0">
                <a:solidFill>
                  <a:srgbClr val="FF0000"/>
                </a:solidFill>
              </a:rPr>
              <a:t>, access control, </a:t>
            </a:r>
            <a:endParaRPr lang="en-GB" sz="2800" dirty="0" smtClean="0">
              <a:solidFill>
                <a:srgbClr val="FF0000"/>
              </a:solidFill>
            </a:endParaRPr>
          </a:p>
          <a:p>
            <a:pPr marL="457200" lvl="1" indent="0">
              <a:buNone/>
            </a:pPr>
            <a:r>
              <a:rPr lang="en-GB" sz="2800" dirty="0">
                <a:solidFill>
                  <a:srgbClr val="FF0000"/>
                </a:solidFill>
              </a:rPr>
              <a:t> </a:t>
            </a:r>
            <a:r>
              <a:rPr lang="en-GB" sz="2800" dirty="0" smtClean="0">
                <a:solidFill>
                  <a:srgbClr val="FF0000"/>
                </a:solidFill>
              </a:rPr>
              <a:t>    need-</a:t>
            </a:r>
            <a:r>
              <a:rPr lang="en-GB" sz="2800" dirty="0" err="1" smtClean="0">
                <a:solidFill>
                  <a:srgbClr val="FF0000"/>
                </a:solidFill>
              </a:rPr>
              <a:t>toknow</a:t>
            </a:r>
            <a:r>
              <a:rPr lang="en-GB" sz="2800" dirty="0" smtClean="0">
                <a:solidFill>
                  <a:srgbClr val="FF0000"/>
                </a:solidFill>
              </a:rPr>
              <a:t>, </a:t>
            </a:r>
          </a:p>
          <a:p>
            <a:pPr marL="457200" lvl="1" indent="0">
              <a:buNone/>
            </a:pPr>
            <a:r>
              <a:rPr lang="en-GB" sz="2800" dirty="0" smtClean="0">
                <a:solidFill>
                  <a:srgbClr val="FF0000"/>
                </a:solidFill>
              </a:rPr>
              <a:t>     least </a:t>
            </a:r>
            <a:r>
              <a:rPr lang="en-GB" sz="2800" dirty="0">
                <a:solidFill>
                  <a:srgbClr val="FF0000"/>
                </a:solidFill>
              </a:rPr>
              <a:t>privilege</a:t>
            </a:r>
            <a:r>
              <a:rPr lang="en-GB" sz="2800" dirty="0"/>
              <a:t>.</a:t>
            </a:r>
            <a:endParaRPr lang="en-GB" sz="6000" dirty="0"/>
          </a:p>
        </p:txBody>
      </p:sp>
    </p:spTree>
    <p:extLst>
      <p:ext uri="{BB962C8B-B14F-4D97-AF65-F5344CB8AC3E}">
        <p14:creationId xmlns:p14="http://schemas.microsoft.com/office/powerpoint/2010/main" val="2700283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b="1" dirty="0"/>
              <a:t>Confidentiality</a:t>
            </a:r>
          </a:p>
          <a:p>
            <a:r>
              <a:rPr lang="en-GB" b="1" dirty="0"/>
              <a:t>Threats:</a:t>
            </a:r>
          </a:p>
          <a:p>
            <a:pPr marL="457200" lvl="1" indent="0">
              <a:buNone/>
            </a:pPr>
            <a:r>
              <a:rPr lang="en-GB" dirty="0"/>
              <a:t>• </a:t>
            </a:r>
            <a:r>
              <a:rPr lang="en-GB" sz="2800" dirty="0"/>
              <a:t>Attacks on your </a:t>
            </a:r>
            <a:r>
              <a:rPr lang="en-GB" sz="2800" dirty="0">
                <a:solidFill>
                  <a:srgbClr val="FF0000"/>
                </a:solidFill>
              </a:rPr>
              <a:t>encryption</a:t>
            </a:r>
            <a:r>
              <a:rPr lang="en-GB" sz="2800" dirty="0"/>
              <a:t> (cryptanalysis).</a:t>
            </a:r>
          </a:p>
          <a:p>
            <a:pPr marL="457200" lvl="1" indent="0">
              <a:buNone/>
            </a:pPr>
            <a:r>
              <a:rPr lang="en-GB" sz="2800" dirty="0"/>
              <a:t>• </a:t>
            </a:r>
            <a:r>
              <a:rPr lang="en-GB" sz="2800" dirty="0">
                <a:solidFill>
                  <a:srgbClr val="FF0000"/>
                </a:solidFill>
              </a:rPr>
              <a:t>Social engineering</a:t>
            </a:r>
            <a:r>
              <a:rPr lang="en-GB" sz="2800" dirty="0"/>
              <a:t>.</a:t>
            </a:r>
          </a:p>
          <a:p>
            <a:pPr marL="457200" lvl="1" indent="0">
              <a:buNone/>
            </a:pPr>
            <a:r>
              <a:rPr lang="en-GB" sz="2800" dirty="0"/>
              <a:t>• </a:t>
            </a:r>
            <a:r>
              <a:rPr lang="en-GB" sz="2800" dirty="0">
                <a:solidFill>
                  <a:srgbClr val="FF0000"/>
                </a:solidFill>
              </a:rPr>
              <a:t>Key loggers </a:t>
            </a:r>
            <a:r>
              <a:rPr lang="en-GB" sz="2800" dirty="0"/>
              <a:t>(software/hardware), </a:t>
            </a:r>
            <a:endParaRPr lang="en-GB" sz="2800" dirty="0" smtClean="0"/>
          </a:p>
          <a:p>
            <a:pPr marL="457200" lvl="1" indent="0">
              <a:buNone/>
            </a:pPr>
            <a:r>
              <a:rPr lang="en-GB" sz="2800" dirty="0"/>
              <a:t> </a:t>
            </a:r>
            <a:r>
              <a:rPr lang="en-GB" sz="2800" dirty="0" smtClean="0"/>
              <a:t>   </a:t>
            </a:r>
            <a:r>
              <a:rPr lang="en-GB" sz="2800" dirty="0" smtClean="0">
                <a:solidFill>
                  <a:srgbClr val="FF0000"/>
                </a:solidFill>
              </a:rPr>
              <a:t>cameras</a:t>
            </a:r>
            <a:r>
              <a:rPr lang="en-GB" sz="2800" dirty="0"/>
              <a:t>, </a:t>
            </a:r>
            <a:endParaRPr lang="en-GB" sz="2800" dirty="0" smtClean="0"/>
          </a:p>
          <a:p>
            <a:pPr marL="457200" lvl="1" indent="0">
              <a:buNone/>
            </a:pPr>
            <a:r>
              <a:rPr lang="en-GB" sz="2800" dirty="0"/>
              <a:t> </a:t>
            </a:r>
            <a:r>
              <a:rPr lang="en-GB" sz="2800" dirty="0" smtClean="0"/>
              <a:t>   S</a:t>
            </a:r>
            <a:r>
              <a:rPr lang="en-GB" sz="2800" dirty="0" smtClean="0">
                <a:solidFill>
                  <a:srgbClr val="FF0000"/>
                </a:solidFill>
              </a:rPr>
              <a:t>teganography</a:t>
            </a:r>
            <a:r>
              <a:rPr lang="en-GB" sz="2800" dirty="0"/>
              <a:t>.</a:t>
            </a:r>
          </a:p>
          <a:p>
            <a:pPr marL="457200" lvl="1" indent="0">
              <a:buNone/>
            </a:pPr>
            <a:r>
              <a:rPr lang="en-GB" sz="2800" dirty="0">
                <a:solidFill>
                  <a:srgbClr val="FF0000"/>
                </a:solidFill>
              </a:rPr>
              <a:t>• IOT </a:t>
            </a:r>
            <a:r>
              <a:rPr lang="en-GB" sz="2800" dirty="0"/>
              <a:t>(Internet of Things) – The growing number of connected devices we have pose </a:t>
            </a:r>
            <a:r>
              <a:rPr lang="en-GB" sz="2800" dirty="0" smtClean="0"/>
              <a:t>a new </a:t>
            </a:r>
            <a:r>
              <a:rPr lang="en-GB" sz="2800" dirty="0"/>
              <a:t>threat, they can be a backdoor to other systems</a:t>
            </a:r>
            <a:r>
              <a:rPr lang="en-GB" dirty="0"/>
              <a:t>.</a:t>
            </a:r>
            <a:endParaRPr lang="en-GB" sz="5600" dirty="0"/>
          </a:p>
        </p:txBody>
      </p:sp>
    </p:spTree>
    <p:extLst>
      <p:ext uri="{BB962C8B-B14F-4D97-AF65-F5344CB8AC3E}">
        <p14:creationId xmlns:p14="http://schemas.microsoft.com/office/powerpoint/2010/main" val="4293107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b="1" i="1" dirty="0" smtClean="0"/>
              <a:t>Integrity</a:t>
            </a:r>
            <a:endParaRPr lang="en-GB" b="1" i="1" dirty="0"/>
          </a:p>
          <a:p>
            <a:pPr lvl="1"/>
            <a:r>
              <a:rPr lang="en-GB" dirty="0"/>
              <a:t>• </a:t>
            </a:r>
            <a:r>
              <a:rPr lang="en-GB" b="1" dirty="0"/>
              <a:t>System integrity and Data integrity</a:t>
            </a:r>
          </a:p>
          <a:p>
            <a:pPr lvl="1"/>
            <a:r>
              <a:rPr lang="en-GB" dirty="0"/>
              <a:t>• </a:t>
            </a:r>
            <a:r>
              <a:rPr lang="en-GB" b="1" dirty="0"/>
              <a:t>We use:</a:t>
            </a:r>
          </a:p>
          <a:p>
            <a:pPr marL="1371600" lvl="3" indent="0">
              <a:buNone/>
            </a:pPr>
            <a:r>
              <a:rPr lang="en-GB" dirty="0"/>
              <a:t>• </a:t>
            </a:r>
            <a:r>
              <a:rPr lang="en-GB" sz="2600" dirty="0">
                <a:solidFill>
                  <a:srgbClr val="FF0000"/>
                </a:solidFill>
              </a:rPr>
              <a:t>Cryptography (again).</a:t>
            </a:r>
          </a:p>
          <a:p>
            <a:pPr marL="1371600" lvl="3" indent="0">
              <a:buNone/>
            </a:pPr>
            <a:r>
              <a:rPr lang="en-GB" sz="2600" dirty="0">
                <a:solidFill>
                  <a:srgbClr val="FF0000"/>
                </a:solidFill>
              </a:rPr>
              <a:t>• Check sums (This could be CRC).</a:t>
            </a:r>
          </a:p>
          <a:p>
            <a:pPr marL="1371600" lvl="3" indent="0">
              <a:buNone/>
            </a:pPr>
            <a:r>
              <a:rPr lang="en-GB" sz="2600" dirty="0">
                <a:solidFill>
                  <a:srgbClr val="FF0000"/>
                </a:solidFill>
              </a:rPr>
              <a:t>• Message Digests also known as a hash </a:t>
            </a:r>
            <a:r>
              <a:rPr lang="en-GB" sz="2600" dirty="0" smtClean="0">
                <a:solidFill>
                  <a:srgbClr val="FF0000"/>
                </a:solidFill>
              </a:rPr>
              <a:t>( </a:t>
            </a:r>
            <a:r>
              <a:rPr lang="en-GB" sz="2600" dirty="0">
                <a:solidFill>
                  <a:srgbClr val="FF0000"/>
                </a:solidFill>
              </a:rPr>
              <a:t>MD5, SHA1 or SHA2).</a:t>
            </a:r>
          </a:p>
          <a:p>
            <a:pPr marL="1371600" lvl="3" indent="0">
              <a:buNone/>
            </a:pPr>
            <a:r>
              <a:rPr lang="en-GB" sz="2600" dirty="0">
                <a:solidFill>
                  <a:srgbClr val="FF0000"/>
                </a:solidFill>
              </a:rPr>
              <a:t>• Digital Signatures – non-repudiation.</a:t>
            </a:r>
          </a:p>
          <a:p>
            <a:pPr marL="1371600" lvl="3" indent="0">
              <a:buNone/>
            </a:pPr>
            <a:r>
              <a:rPr lang="en-GB" sz="2600" dirty="0">
                <a:solidFill>
                  <a:srgbClr val="FF0000"/>
                </a:solidFill>
              </a:rPr>
              <a:t>• Access control.</a:t>
            </a:r>
          </a:p>
          <a:p>
            <a:pPr marL="0" indent="0">
              <a:buNone/>
            </a:pPr>
            <a:endParaRPr lang="en-GB" sz="6000" dirty="0"/>
          </a:p>
        </p:txBody>
      </p:sp>
    </p:spTree>
    <p:extLst>
      <p:ext uri="{BB962C8B-B14F-4D97-AF65-F5344CB8AC3E}">
        <p14:creationId xmlns:p14="http://schemas.microsoft.com/office/powerpoint/2010/main" val="3421185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sz="3600" b="1" i="1" dirty="0" smtClean="0"/>
              <a:t>Integrity</a:t>
            </a:r>
            <a:endParaRPr lang="en-GB" sz="3600" b="1" i="1" dirty="0"/>
          </a:p>
          <a:p>
            <a:pPr lvl="1"/>
            <a:r>
              <a:rPr lang="en-GB" sz="3200" dirty="0"/>
              <a:t>• </a:t>
            </a:r>
            <a:r>
              <a:rPr lang="en-GB" sz="3200" b="1" dirty="0"/>
              <a:t>System integrity and Data integrity</a:t>
            </a:r>
          </a:p>
          <a:p>
            <a:pPr lvl="1"/>
            <a:r>
              <a:rPr lang="en-GB" sz="3200" dirty="0"/>
              <a:t>• </a:t>
            </a:r>
            <a:r>
              <a:rPr lang="en-GB" sz="3200" b="1" dirty="0"/>
              <a:t>Threats:</a:t>
            </a:r>
          </a:p>
          <a:p>
            <a:pPr marL="1371600" lvl="3" indent="0">
              <a:buNone/>
            </a:pPr>
            <a:r>
              <a:rPr lang="en-GB" dirty="0"/>
              <a:t>• </a:t>
            </a:r>
            <a:r>
              <a:rPr lang="en-GB" sz="2800" dirty="0">
                <a:solidFill>
                  <a:srgbClr val="FF0000"/>
                </a:solidFill>
              </a:rPr>
              <a:t>Alterations of our data.</a:t>
            </a:r>
          </a:p>
          <a:p>
            <a:pPr marL="1371600" lvl="3" indent="0">
              <a:buNone/>
            </a:pPr>
            <a:r>
              <a:rPr lang="en-GB" sz="2800" dirty="0">
                <a:solidFill>
                  <a:srgbClr val="FF0000"/>
                </a:solidFill>
              </a:rPr>
              <a:t>• Code injections.</a:t>
            </a:r>
          </a:p>
          <a:p>
            <a:pPr marL="1371600" lvl="3" indent="0">
              <a:buNone/>
            </a:pPr>
            <a:r>
              <a:rPr lang="en-GB" sz="2800" dirty="0">
                <a:solidFill>
                  <a:srgbClr val="FF0000"/>
                </a:solidFill>
              </a:rPr>
              <a:t>• Attacks on your encryption (cryptanalysis).</a:t>
            </a:r>
            <a:endParaRPr lang="en-GB" sz="6000" dirty="0">
              <a:solidFill>
                <a:srgbClr val="FF0000"/>
              </a:solidFill>
            </a:endParaRPr>
          </a:p>
          <a:p>
            <a:pPr marL="457200" lvl="1" indent="0">
              <a:buNone/>
            </a:pPr>
            <a:endParaRPr lang="en-GB" sz="5600" dirty="0"/>
          </a:p>
        </p:txBody>
      </p:sp>
    </p:spTree>
    <p:extLst>
      <p:ext uri="{BB962C8B-B14F-4D97-AF65-F5344CB8AC3E}">
        <p14:creationId xmlns:p14="http://schemas.microsoft.com/office/powerpoint/2010/main" val="3335434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lnSpcReduction="10000"/>
          </a:bodyPr>
          <a:lstStyle/>
          <a:p>
            <a:endParaRPr lang="en-GB" dirty="0"/>
          </a:p>
          <a:p>
            <a:r>
              <a:rPr lang="en-GB" dirty="0" smtClean="0"/>
              <a:t>• </a:t>
            </a:r>
            <a:r>
              <a:rPr lang="en-GB" b="1" dirty="0"/>
              <a:t>System </a:t>
            </a:r>
            <a:r>
              <a:rPr lang="en-GB" b="1" dirty="0" smtClean="0"/>
              <a:t>Availability </a:t>
            </a:r>
            <a:r>
              <a:rPr lang="en-GB" b="1" dirty="0"/>
              <a:t>and Data availability.</a:t>
            </a:r>
          </a:p>
          <a:p>
            <a:r>
              <a:rPr lang="en-GB" dirty="0"/>
              <a:t>• </a:t>
            </a:r>
            <a:r>
              <a:rPr lang="en-GB" b="1" dirty="0"/>
              <a:t>We use:</a:t>
            </a:r>
          </a:p>
          <a:p>
            <a:pPr marL="1371600" lvl="3" indent="0">
              <a:buNone/>
            </a:pPr>
            <a:r>
              <a:rPr lang="en-GB" dirty="0"/>
              <a:t>• </a:t>
            </a:r>
            <a:r>
              <a:rPr lang="en-GB" sz="2800" dirty="0">
                <a:solidFill>
                  <a:srgbClr val="FF0000"/>
                </a:solidFill>
              </a:rPr>
              <a:t>IPS/IDS.</a:t>
            </a:r>
          </a:p>
          <a:p>
            <a:pPr marL="1371600" lvl="3" indent="0">
              <a:buNone/>
            </a:pPr>
            <a:r>
              <a:rPr lang="en-GB" sz="2800" dirty="0">
                <a:solidFill>
                  <a:srgbClr val="FF0000"/>
                </a:solidFill>
              </a:rPr>
              <a:t>• Patch Management.</a:t>
            </a:r>
          </a:p>
          <a:p>
            <a:pPr marL="1371600" lvl="3" indent="0">
              <a:buNone/>
            </a:pPr>
            <a:r>
              <a:rPr lang="en-GB" sz="2800" dirty="0">
                <a:solidFill>
                  <a:srgbClr val="FF0000"/>
                </a:solidFill>
              </a:rPr>
              <a:t>• Redundancy on hardware power (Multiple power</a:t>
            </a:r>
          </a:p>
          <a:p>
            <a:pPr marL="1371600" lvl="3" indent="0">
              <a:buNone/>
            </a:pPr>
            <a:r>
              <a:rPr lang="en-GB" sz="2800" dirty="0">
                <a:solidFill>
                  <a:srgbClr val="FF0000"/>
                </a:solidFill>
              </a:rPr>
              <a:t>supplies/UPS’/generators), </a:t>
            </a:r>
            <a:endParaRPr lang="en-GB" sz="2800" dirty="0" smtClean="0">
              <a:solidFill>
                <a:srgbClr val="FF0000"/>
              </a:solidFill>
            </a:endParaRPr>
          </a:p>
          <a:p>
            <a:pPr marL="1371600" lvl="3" indent="0">
              <a:buNone/>
            </a:pPr>
            <a:r>
              <a:rPr lang="en-GB" sz="2800" dirty="0" smtClean="0">
                <a:solidFill>
                  <a:srgbClr val="FF0000"/>
                </a:solidFill>
              </a:rPr>
              <a:t>Disks </a:t>
            </a:r>
            <a:r>
              <a:rPr lang="en-GB" sz="2800" dirty="0">
                <a:solidFill>
                  <a:srgbClr val="FF0000"/>
                </a:solidFill>
              </a:rPr>
              <a:t>(RAID), </a:t>
            </a:r>
            <a:endParaRPr lang="en-GB" sz="2800" dirty="0" smtClean="0">
              <a:solidFill>
                <a:srgbClr val="FF0000"/>
              </a:solidFill>
            </a:endParaRPr>
          </a:p>
          <a:p>
            <a:pPr marL="1371600" lvl="3" indent="0">
              <a:buNone/>
            </a:pPr>
            <a:r>
              <a:rPr lang="en-GB" sz="2800" dirty="0" smtClean="0">
                <a:solidFill>
                  <a:srgbClr val="FF0000"/>
                </a:solidFill>
              </a:rPr>
              <a:t>Traffic </a:t>
            </a:r>
            <a:r>
              <a:rPr lang="en-GB" sz="2800" dirty="0">
                <a:solidFill>
                  <a:srgbClr val="FF0000"/>
                </a:solidFill>
              </a:rPr>
              <a:t>paths (Network design),</a:t>
            </a:r>
          </a:p>
          <a:p>
            <a:pPr marL="1371600" lvl="3" indent="0">
              <a:buNone/>
            </a:pPr>
            <a:r>
              <a:rPr lang="en-GB" sz="2800" dirty="0" smtClean="0">
                <a:solidFill>
                  <a:srgbClr val="FF0000"/>
                </a:solidFill>
              </a:rPr>
              <a:t> </a:t>
            </a:r>
            <a:r>
              <a:rPr lang="en-GB" sz="2800" dirty="0">
                <a:solidFill>
                  <a:srgbClr val="FF0000"/>
                </a:solidFill>
              </a:rPr>
              <a:t>HA (high availability) and much more.</a:t>
            </a:r>
          </a:p>
          <a:p>
            <a:pPr marL="1371600" lvl="3" indent="0">
              <a:buNone/>
            </a:pPr>
            <a:r>
              <a:rPr lang="en-GB" sz="2800" dirty="0">
                <a:solidFill>
                  <a:srgbClr val="FF0000"/>
                </a:solidFill>
              </a:rPr>
              <a:t>• SLA’s – How high uptime to we want (99.9%?) – (ROI)</a:t>
            </a:r>
            <a:endParaRPr lang="en-GB" sz="6000" dirty="0">
              <a:solidFill>
                <a:srgbClr val="FF0000"/>
              </a:solidFill>
            </a:endParaRPr>
          </a:p>
        </p:txBody>
      </p:sp>
    </p:spTree>
    <p:extLst>
      <p:ext uri="{BB962C8B-B14F-4D97-AF65-F5344CB8AC3E}">
        <p14:creationId xmlns:p14="http://schemas.microsoft.com/office/powerpoint/2010/main" val="3528905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r>
              <a:rPr lang="en-GB" dirty="0" smtClean="0"/>
              <a:t>• </a:t>
            </a:r>
            <a:r>
              <a:rPr lang="en-GB" b="1" dirty="0"/>
              <a:t>System </a:t>
            </a:r>
            <a:r>
              <a:rPr lang="en-GB" b="1" dirty="0" smtClean="0"/>
              <a:t>Availability </a:t>
            </a:r>
            <a:r>
              <a:rPr lang="en-GB" b="1" dirty="0"/>
              <a:t>and Data availability.</a:t>
            </a:r>
          </a:p>
          <a:p>
            <a:pPr lvl="1"/>
            <a:r>
              <a:rPr lang="en-GB" dirty="0"/>
              <a:t>• </a:t>
            </a:r>
            <a:r>
              <a:rPr lang="en-GB" b="1" dirty="0"/>
              <a:t>Threats:</a:t>
            </a:r>
          </a:p>
          <a:p>
            <a:pPr marL="1371600" lvl="3" indent="0">
              <a:buNone/>
            </a:pPr>
            <a:r>
              <a:rPr lang="en-GB" dirty="0"/>
              <a:t>• </a:t>
            </a:r>
            <a:r>
              <a:rPr lang="en-GB" sz="2800" dirty="0">
                <a:solidFill>
                  <a:srgbClr val="FF0000"/>
                </a:solidFill>
              </a:rPr>
              <a:t>Malicious attacks (DDOS, physical, system compromise, staff</a:t>
            </a:r>
            <a:r>
              <a:rPr lang="en-GB" sz="2800" dirty="0" smtClean="0">
                <a:solidFill>
                  <a:srgbClr val="FF0000"/>
                </a:solidFill>
              </a:rPr>
              <a:t>).</a:t>
            </a:r>
          </a:p>
          <a:p>
            <a:pPr marL="1371600" lvl="3" indent="0">
              <a:buNone/>
            </a:pPr>
            <a:r>
              <a:rPr lang="en-GB" sz="2800" dirty="0" smtClean="0">
                <a:solidFill>
                  <a:srgbClr val="FF0000"/>
                </a:solidFill>
              </a:rPr>
              <a:t>• </a:t>
            </a:r>
            <a:r>
              <a:rPr lang="en-GB" sz="2800" dirty="0">
                <a:solidFill>
                  <a:srgbClr val="FF0000"/>
                </a:solidFill>
              </a:rPr>
              <a:t>Application failures (errors in the code).</a:t>
            </a:r>
          </a:p>
          <a:p>
            <a:pPr marL="1371600" lvl="3" indent="0">
              <a:buNone/>
            </a:pPr>
            <a:r>
              <a:rPr lang="en-GB" sz="2800" dirty="0">
                <a:solidFill>
                  <a:srgbClr val="FF0000"/>
                </a:solidFill>
              </a:rPr>
              <a:t>• Component </a:t>
            </a:r>
            <a:r>
              <a:rPr lang="en-GB" sz="2800" dirty="0" smtClean="0">
                <a:solidFill>
                  <a:srgbClr val="FF0000"/>
                </a:solidFill>
              </a:rPr>
              <a:t>failure</a:t>
            </a:r>
            <a:endParaRPr lang="en-GB" sz="6600" dirty="0">
              <a:solidFill>
                <a:srgbClr val="FF0000"/>
              </a:solidFill>
            </a:endParaRPr>
          </a:p>
        </p:txBody>
      </p:sp>
    </p:spTree>
    <p:extLst>
      <p:ext uri="{BB962C8B-B14F-4D97-AF65-F5344CB8AC3E}">
        <p14:creationId xmlns:p14="http://schemas.microsoft.com/office/powerpoint/2010/main" val="2759436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dirty="0"/>
              <a:t>Finding </a:t>
            </a:r>
            <a:r>
              <a:rPr lang="en-GB" b="1" dirty="0"/>
              <a:t>the right mix </a:t>
            </a:r>
            <a:r>
              <a:rPr lang="en-GB" dirty="0" smtClean="0"/>
              <a:t>of Confidentiality</a:t>
            </a:r>
            <a:r>
              <a:rPr lang="en-GB" dirty="0"/>
              <a:t>, Integrity, </a:t>
            </a:r>
            <a:r>
              <a:rPr lang="en-GB" dirty="0" smtClean="0"/>
              <a:t>and Availability </a:t>
            </a:r>
            <a:r>
              <a:rPr lang="en-GB" dirty="0"/>
              <a:t>is a balancing act.</a:t>
            </a:r>
          </a:p>
          <a:p>
            <a:pPr marL="0" indent="0">
              <a:buNone/>
            </a:pPr>
            <a:r>
              <a:rPr lang="en-GB" dirty="0"/>
              <a:t>• This is really the cornerstone of </a:t>
            </a:r>
            <a:r>
              <a:rPr lang="en-GB" dirty="0" smtClean="0"/>
              <a:t>IT Security </a:t>
            </a:r>
            <a:r>
              <a:rPr lang="en-GB" dirty="0"/>
              <a:t>– finding the RIGHT mix for</a:t>
            </a:r>
          </a:p>
          <a:p>
            <a:pPr marL="0" indent="0">
              <a:buNone/>
            </a:pPr>
            <a:r>
              <a:rPr lang="en-GB" dirty="0"/>
              <a:t>your organization.</a:t>
            </a:r>
          </a:p>
          <a:p>
            <a:pPr marL="0" indent="0">
              <a:buNone/>
            </a:pPr>
            <a:r>
              <a:rPr lang="en-GB" dirty="0"/>
              <a:t>• Too much </a:t>
            </a:r>
            <a:r>
              <a:rPr lang="en-GB" dirty="0" smtClean="0"/>
              <a:t>Confidentiality and </a:t>
            </a:r>
            <a:r>
              <a:rPr lang="en-GB" dirty="0"/>
              <a:t>the Availability </a:t>
            </a:r>
            <a:r>
              <a:rPr lang="en-GB" dirty="0" smtClean="0"/>
              <a:t>can suffer</a:t>
            </a:r>
            <a:r>
              <a:rPr lang="en-GB" dirty="0"/>
              <a:t>.</a:t>
            </a:r>
          </a:p>
          <a:p>
            <a:pPr marL="0" indent="0">
              <a:buNone/>
            </a:pPr>
            <a:r>
              <a:rPr lang="en-GB" dirty="0"/>
              <a:t>• Too much Integrity and </a:t>
            </a:r>
            <a:r>
              <a:rPr lang="en-GB" dirty="0" smtClean="0"/>
              <a:t>the Availability </a:t>
            </a:r>
            <a:r>
              <a:rPr lang="en-GB" dirty="0"/>
              <a:t>can suffer.</a:t>
            </a:r>
          </a:p>
          <a:p>
            <a:pPr marL="0" indent="0">
              <a:buNone/>
            </a:pPr>
            <a:r>
              <a:rPr lang="en-GB" dirty="0"/>
              <a:t>• Too much Availability </a:t>
            </a:r>
            <a:r>
              <a:rPr lang="en-GB" dirty="0" smtClean="0"/>
              <a:t>and both </a:t>
            </a:r>
            <a:r>
              <a:rPr lang="en-GB" dirty="0"/>
              <a:t>the Confidentiality </a:t>
            </a:r>
            <a:r>
              <a:rPr lang="en-GB" dirty="0" smtClean="0"/>
              <a:t>and Integrity </a:t>
            </a:r>
            <a:r>
              <a:rPr lang="en-GB" dirty="0"/>
              <a:t>can suffer.</a:t>
            </a:r>
            <a:endParaRPr lang="en-GB" sz="2800" dirty="0"/>
          </a:p>
        </p:txBody>
      </p:sp>
    </p:spTree>
    <p:extLst>
      <p:ext uri="{BB962C8B-B14F-4D97-AF65-F5344CB8AC3E}">
        <p14:creationId xmlns:p14="http://schemas.microsoft.com/office/powerpoint/2010/main" val="61866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b="1" dirty="0"/>
              <a:t>Confidentiality</a:t>
            </a:r>
          </a:p>
          <a:p>
            <a:pPr marL="457200" lvl="1" indent="0">
              <a:buNone/>
            </a:pPr>
            <a:r>
              <a:rPr lang="en-GB" sz="2800" dirty="0"/>
              <a:t>• This is what most people think IT Security is.</a:t>
            </a:r>
          </a:p>
          <a:p>
            <a:pPr marL="457200" lvl="1" indent="0">
              <a:buNone/>
            </a:pPr>
            <a:r>
              <a:rPr lang="en-GB" sz="2800" dirty="0"/>
              <a:t>• We keep our data and secrets secret.</a:t>
            </a:r>
          </a:p>
          <a:p>
            <a:pPr marL="457200" lvl="1" indent="0">
              <a:buNone/>
            </a:pPr>
            <a:r>
              <a:rPr lang="en-GB" sz="2800" dirty="0"/>
              <a:t>• We ensure no one unauthorized can access the data.</a:t>
            </a:r>
          </a:p>
        </p:txBody>
      </p:sp>
    </p:spTree>
    <p:extLst>
      <p:ext uri="{BB962C8B-B14F-4D97-AF65-F5344CB8AC3E}">
        <p14:creationId xmlns:p14="http://schemas.microsoft.com/office/powerpoint/2010/main" val="3681865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a:xfrm>
            <a:off x="0" y="1374362"/>
            <a:ext cx="6954878" cy="5483638"/>
          </a:xfrm>
        </p:spPr>
        <p:txBody>
          <a:bodyPr>
            <a:normAutofit/>
          </a:bodyPr>
          <a:lstStyle/>
          <a:p>
            <a:endParaRPr lang="en-GB" dirty="0"/>
          </a:p>
          <a:p>
            <a:r>
              <a:rPr lang="en-GB" dirty="0" smtClean="0"/>
              <a:t>• </a:t>
            </a:r>
            <a:r>
              <a:rPr lang="en-GB" dirty="0"/>
              <a:t>The opposites of the CIA Triad is DAD (Disclosure, Alteration and Destruction).</a:t>
            </a:r>
          </a:p>
          <a:p>
            <a:pPr lvl="1"/>
            <a:r>
              <a:rPr lang="en-GB" dirty="0"/>
              <a:t>• </a:t>
            </a:r>
            <a:r>
              <a:rPr lang="en-GB" sz="3200" dirty="0"/>
              <a:t>Disclosure – Someone not authorized getting access to your information.</a:t>
            </a:r>
          </a:p>
          <a:p>
            <a:pPr lvl="1"/>
            <a:r>
              <a:rPr lang="en-GB" sz="3200" dirty="0"/>
              <a:t>• Alteration – Your data has been changed.</a:t>
            </a:r>
          </a:p>
          <a:p>
            <a:pPr lvl="1"/>
            <a:r>
              <a:rPr lang="en-GB" sz="3200" dirty="0"/>
              <a:t>• Destruction – Your data or systems have been destroyed or rendered</a:t>
            </a:r>
          </a:p>
          <a:p>
            <a:pPr lvl="1"/>
            <a:r>
              <a:rPr lang="en-GB" sz="3200" dirty="0"/>
              <a:t>inaccessible.</a:t>
            </a:r>
          </a:p>
        </p:txBody>
      </p:sp>
      <p:pic>
        <p:nvPicPr>
          <p:cNvPr id="4" name="Picture 3"/>
          <p:cNvPicPr>
            <a:picLocks noChangeAspect="1"/>
          </p:cNvPicPr>
          <p:nvPr/>
        </p:nvPicPr>
        <p:blipFill>
          <a:blip r:embed="rId2"/>
          <a:stretch>
            <a:fillRect/>
          </a:stretch>
        </p:blipFill>
        <p:spPr>
          <a:xfrm>
            <a:off x="7127483" y="1690688"/>
            <a:ext cx="4943475" cy="4229100"/>
          </a:xfrm>
          <a:prstGeom prst="rect">
            <a:avLst/>
          </a:prstGeom>
        </p:spPr>
      </p:pic>
    </p:spTree>
    <p:extLst>
      <p:ext uri="{BB962C8B-B14F-4D97-AF65-F5344CB8AC3E}">
        <p14:creationId xmlns:p14="http://schemas.microsoft.com/office/powerpoint/2010/main" val="3630504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purpose of a demilitarized zone (DMZ) in a firewall</a:t>
            </a:r>
            <a:endParaRPr lang="en-GB" dirty="0"/>
          </a:p>
        </p:txBody>
      </p:sp>
      <p:sp>
        <p:nvSpPr>
          <p:cNvPr id="3" name="Content Placeholder 2"/>
          <p:cNvSpPr>
            <a:spLocks noGrp="1"/>
          </p:cNvSpPr>
          <p:nvPr>
            <p:ph idx="1"/>
          </p:nvPr>
        </p:nvSpPr>
        <p:spPr/>
        <p:txBody>
          <a:bodyPr/>
          <a:lstStyle/>
          <a:p>
            <a:r>
              <a:rPr lang="en-GB" dirty="0"/>
              <a:t>In networking, a DMZ refers to a subnet that is physically or logically separated from the internal network. </a:t>
            </a:r>
            <a:endParaRPr lang="en-GB" dirty="0" smtClean="0"/>
          </a:p>
          <a:p>
            <a:r>
              <a:rPr lang="en-GB" dirty="0" smtClean="0"/>
              <a:t>This </a:t>
            </a:r>
            <a:r>
              <a:rPr lang="en-GB" dirty="0"/>
              <a:t>subnet is used to separate untrusted devices from trusted devices. Traditionally, in a DMZ you would put all the devices that are required to be Internet-accessible. </a:t>
            </a:r>
            <a:endParaRPr lang="en-GB" dirty="0" smtClean="0"/>
          </a:p>
          <a:p>
            <a:r>
              <a:rPr lang="en-GB" dirty="0" smtClean="0"/>
              <a:t>These </a:t>
            </a:r>
            <a:r>
              <a:rPr lang="en-GB" dirty="0"/>
              <a:t>can include your web servers, an SFTP server, email exchange servers, etc. Then, access from the DMZ to the internal network is further controlled and closely monitored, usually through a firewall.</a:t>
            </a:r>
          </a:p>
        </p:txBody>
      </p:sp>
    </p:spTree>
    <p:extLst>
      <p:ext uri="{BB962C8B-B14F-4D97-AF65-F5344CB8AC3E}">
        <p14:creationId xmlns:p14="http://schemas.microsoft.com/office/powerpoint/2010/main" val="1061050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purpose of a demilitarized zone (DMZ) in a firewall</a:t>
            </a:r>
            <a:endParaRPr lang="en-GB" dirty="0"/>
          </a:p>
        </p:txBody>
      </p:sp>
      <p:sp>
        <p:nvSpPr>
          <p:cNvPr id="3" name="Content Placeholder 2"/>
          <p:cNvSpPr>
            <a:spLocks noGrp="1"/>
          </p:cNvSpPr>
          <p:nvPr>
            <p:ph idx="1"/>
          </p:nvPr>
        </p:nvSpPr>
        <p:spPr/>
        <p:txBody>
          <a:bodyPr/>
          <a:lstStyle/>
          <a:p>
            <a:r>
              <a:rPr lang="en-GB" dirty="0"/>
              <a:t>In networking, a DMZ refers to a subnet that is physically or logically separated from the internal network. </a:t>
            </a:r>
            <a:endParaRPr lang="en-GB" dirty="0" smtClean="0"/>
          </a:p>
          <a:p>
            <a:r>
              <a:rPr lang="en-GB" dirty="0" smtClean="0"/>
              <a:t>This </a:t>
            </a:r>
            <a:r>
              <a:rPr lang="en-GB" dirty="0"/>
              <a:t>subnet is used to separate untrusted devices from trusted devices. Traditionally, in a DMZ you would put all the devices that are required to be Internet-accessible. </a:t>
            </a:r>
            <a:endParaRPr lang="en-GB" dirty="0" smtClean="0"/>
          </a:p>
          <a:p>
            <a:r>
              <a:rPr lang="en-GB" dirty="0" smtClean="0"/>
              <a:t>These </a:t>
            </a:r>
            <a:r>
              <a:rPr lang="en-GB" dirty="0"/>
              <a:t>can include your web servers, an SFTP server, email exchange servers, etc. Then, access from the DMZ to the internal network is further controlled and closely monitored, usually through a firewall</a:t>
            </a:r>
            <a:r>
              <a:rPr lang="en-GB" dirty="0" smtClean="0"/>
              <a:t>.</a:t>
            </a:r>
          </a:p>
          <a:p>
            <a:r>
              <a:rPr lang="en-GB" dirty="0"/>
              <a:t>Therefore, it is important to know that a DMZ is not necessarily blocking all connections, but it is </a:t>
            </a:r>
            <a:r>
              <a:rPr lang="en-GB" dirty="0">
                <a:solidFill>
                  <a:srgbClr val="FF0000"/>
                </a:solidFill>
              </a:rPr>
              <a:t>restricting them to only approved connections </a:t>
            </a:r>
            <a:r>
              <a:rPr lang="en-GB" dirty="0"/>
              <a:t>based on source/port/service/destination.</a:t>
            </a:r>
          </a:p>
        </p:txBody>
      </p:sp>
    </p:spTree>
    <p:extLst>
      <p:ext uri="{BB962C8B-B14F-4D97-AF65-F5344CB8AC3E}">
        <p14:creationId xmlns:p14="http://schemas.microsoft.com/office/powerpoint/2010/main" val="1202747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purpose of a demilitarized zone (DMZ) in a firewall</a:t>
            </a:r>
            <a:endParaRPr lang="en-GB" dirty="0"/>
          </a:p>
        </p:txBody>
      </p:sp>
      <p:sp>
        <p:nvSpPr>
          <p:cNvPr id="3" name="Content Placeholder 2"/>
          <p:cNvSpPr>
            <a:spLocks noGrp="1"/>
          </p:cNvSpPr>
          <p:nvPr>
            <p:ph idx="1"/>
          </p:nvPr>
        </p:nvSpPr>
        <p:spPr/>
        <p:txBody>
          <a:bodyPr/>
          <a:lstStyle/>
          <a:p>
            <a:r>
              <a:rPr lang="en-GB" dirty="0"/>
              <a:t> DMZ is one</a:t>
            </a:r>
            <a:r>
              <a:rPr lang="en-GB" b="1" dirty="0"/>
              <a:t>  </a:t>
            </a:r>
            <a:r>
              <a:rPr lang="en-GB" b="1" dirty="0" smtClean="0"/>
              <a:t>layer of security </a:t>
            </a:r>
            <a:r>
              <a:rPr lang="en-GB" dirty="0" smtClean="0"/>
              <a:t>that </a:t>
            </a:r>
            <a:r>
              <a:rPr lang="en-GB" dirty="0"/>
              <a:t>assumes one of these systems will be compromised eventually and tries to limit the damage an attacker can do. </a:t>
            </a:r>
            <a:endParaRPr lang="en-GB" dirty="0" smtClean="0"/>
          </a:p>
          <a:p>
            <a:r>
              <a:rPr lang="en-GB" dirty="0" smtClean="0"/>
              <a:t>By </a:t>
            </a:r>
            <a:r>
              <a:rPr lang="en-GB" dirty="0"/>
              <a:t>requiring all traffic from the DMZ to pass through a firewall, you are effectively limiting the damage an attacker can do. </a:t>
            </a:r>
            <a:endParaRPr lang="en-GB" dirty="0" smtClean="0"/>
          </a:p>
          <a:p>
            <a:r>
              <a:rPr lang="en-GB" dirty="0" smtClean="0"/>
              <a:t>If </a:t>
            </a:r>
            <a:r>
              <a:rPr lang="en-GB" dirty="0"/>
              <a:t>this firewall ACL is configured properly, only authorized communications should be allowed from the DMZ to the internal network. </a:t>
            </a:r>
            <a:endParaRPr lang="en-GB" dirty="0" smtClean="0"/>
          </a:p>
          <a:p>
            <a:r>
              <a:rPr lang="en-GB" dirty="0" smtClean="0"/>
              <a:t>This </a:t>
            </a:r>
            <a:r>
              <a:rPr lang="en-GB" dirty="0"/>
              <a:t>means that an attacker will have a much </a:t>
            </a:r>
            <a:r>
              <a:rPr lang="en-GB" b="1" dirty="0">
                <a:solidFill>
                  <a:srgbClr val="FF0000"/>
                </a:solidFill>
              </a:rPr>
              <a:t>harder time pivoting to the internal network and attacking internal systems.</a:t>
            </a:r>
          </a:p>
        </p:txBody>
      </p:sp>
    </p:spTree>
    <p:extLst>
      <p:ext uri="{BB962C8B-B14F-4D97-AF65-F5344CB8AC3E}">
        <p14:creationId xmlns:p14="http://schemas.microsoft.com/office/powerpoint/2010/main" val="8988809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purpose of a demilitarized zone (DMZ) in a firewall</a:t>
            </a:r>
            <a:endParaRPr lang="en-GB" dirty="0"/>
          </a:p>
        </p:txBody>
      </p:sp>
      <p:sp>
        <p:nvSpPr>
          <p:cNvPr id="3" name="Content Placeholder 2"/>
          <p:cNvSpPr>
            <a:spLocks noGrp="1"/>
          </p:cNvSpPr>
          <p:nvPr>
            <p:ph idx="1"/>
          </p:nvPr>
        </p:nvSpPr>
        <p:spPr/>
        <p:txBody>
          <a:bodyPr/>
          <a:lstStyle/>
          <a:p>
            <a:r>
              <a:rPr lang="en-GB" dirty="0"/>
              <a:t> </a:t>
            </a:r>
            <a:endParaRPr lang="en-GB" b="1" dirty="0">
              <a:solidFill>
                <a:srgbClr val="FF0000"/>
              </a:solidFill>
            </a:endParaRPr>
          </a:p>
        </p:txBody>
      </p:sp>
      <p:pic>
        <p:nvPicPr>
          <p:cNvPr id="4" name="Picture 3"/>
          <p:cNvPicPr>
            <a:picLocks noChangeAspect="1"/>
          </p:cNvPicPr>
          <p:nvPr/>
        </p:nvPicPr>
        <p:blipFill>
          <a:blip r:embed="rId3"/>
          <a:stretch>
            <a:fillRect/>
          </a:stretch>
        </p:blipFill>
        <p:spPr>
          <a:xfrm>
            <a:off x="2682277" y="1484230"/>
            <a:ext cx="6067425" cy="5172075"/>
          </a:xfrm>
          <a:prstGeom prst="rect">
            <a:avLst/>
          </a:prstGeom>
        </p:spPr>
      </p:pic>
    </p:spTree>
    <p:extLst>
      <p:ext uri="{BB962C8B-B14F-4D97-AF65-F5344CB8AC3E}">
        <p14:creationId xmlns:p14="http://schemas.microsoft.com/office/powerpoint/2010/main" val="1960533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use of AIDC (Automatic Identification and Data Capture</a:t>
            </a:r>
            <a:endParaRPr lang="en-GB" dirty="0"/>
          </a:p>
        </p:txBody>
      </p:sp>
      <p:sp>
        <p:nvSpPr>
          <p:cNvPr id="3" name="Content Placeholder 2"/>
          <p:cNvSpPr>
            <a:spLocks noGrp="1"/>
          </p:cNvSpPr>
          <p:nvPr>
            <p:ph idx="1"/>
          </p:nvPr>
        </p:nvSpPr>
        <p:spPr/>
        <p:txBody>
          <a:bodyPr/>
          <a:lstStyle/>
          <a:p>
            <a:r>
              <a:rPr lang="en-GB" dirty="0" smtClean="0"/>
              <a:t> It is </a:t>
            </a:r>
            <a:r>
              <a:rPr lang="en-GB" dirty="0"/>
              <a:t>a broad category of technologies used to collect information from an individual, object, image or sound without manual data entry.  </a:t>
            </a:r>
            <a:endParaRPr lang="en-GB" dirty="0" smtClean="0"/>
          </a:p>
          <a:p>
            <a:r>
              <a:rPr lang="en-GB" dirty="0" smtClean="0"/>
              <a:t>AIDC </a:t>
            </a:r>
            <a:r>
              <a:rPr lang="en-GB" dirty="0"/>
              <a:t>systems are used to manage inventory, delivery, assets, security and documents. </a:t>
            </a:r>
            <a:endParaRPr lang="en-GB" dirty="0" smtClean="0"/>
          </a:p>
          <a:p>
            <a:r>
              <a:rPr lang="en-GB" dirty="0" smtClean="0"/>
              <a:t>Sectors </a:t>
            </a:r>
            <a:r>
              <a:rPr lang="en-GB" dirty="0"/>
              <a:t>that use AIDC systems include distribution, manufacturing, transportation, medicine, government and retail, among many others. </a:t>
            </a:r>
          </a:p>
          <a:p>
            <a:r>
              <a:rPr lang="en-GB" dirty="0"/>
              <a:t>AIDC applications typically fall into one of a few categories: identification and validation at the source, tracking, and interfaces to other systems</a:t>
            </a:r>
            <a:r>
              <a:rPr lang="en-GB" dirty="0" smtClean="0"/>
              <a:t>.</a:t>
            </a:r>
          </a:p>
          <a:p>
            <a:r>
              <a:rPr lang="en-GB" dirty="0"/>
              <a:t> The actual technologies involved, the information obtained and the purpose of collection vary widely. </a:t>
            </a:r>
          </a:p>
          <a:p>
            <a:endParaRPr lang="en-GB" dirty="0"/>
          </a:p>
        </p:txBody>
      </p:sp>
    </p:spTree>
    <p:extLst>
      <p:ext uri="{BB962C8B-B14F-4D97-AF65-F5344CB8AC3E}">
        <p14:creationId xmlns:p14="http://schemas.microsoft.com/office/powerpoint/2010/main" val="1648641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use of AIDC (Automatic Identification and Data Capture</a:t>
            </a:r>
            <a:endParaRPr lang="en-GB" dirty="0"/>
          </a:p>
        </p:txBody>
      </p:sp>
      <p:sp>
        <p:nvSpPr>
          <p:cNvPr id="3" name="Content Placeholder 2"/>
          <p:cNvSpPr>
            <a:spLocks noGrp="1"/>
          </p:cNvSpPr>
          <p:nvPr>
            <p:ph idx="1"/>
          </p:nvPr>
        </p:nvSpPr>
        <p:spPr/>
        <p:txBody>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3267075" y="1857375"/>
            <a:ext cx="5657850" cy="3143250"/>
          </a:xfrm>
          <a:prstGeom prst="rect">
            <a:avLst/>
          </a:prstGeom>
        </p:spPr>
      </p:pic>
    </p:spTree>
    <p:extLst>
      <p:ext uri="{BB962C8B-B14F-4D97-AF65-F5344CB8AC3E}">
        <p14:creationId xmlns:p14="http://schemas.microsoft.com/office/powerpoint/2010/main" val="3861154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use of AIDC (Automatic Identification and Data Capture</a:t>
            </a:r>
            <a:endParaRPr lang="en-GB" dirty="0"/>
          </a:p>
        </p:txBody>
      </p:sp>
      <p:sp>
        <p:nvSpPr>
          <p:cNvPr id="3" name="Content Placeholder 2"/>
          <p:cNvSpPr>
            <a:spLocks noGrp="1"/>
          </p:cNvSpPr>
          <p:nvPr>
            <p:ph idx="1"/>
          </p:nvPr>
        </p:nvSpPr>
        <p:spPr/>
        <p:txBody>
          <a:bodyPr/>
          <a:lstStyle/>
          <a:p>
            <a:r>
              <a:rPr lang="en-GB" dirty="0" smtClean="0"/>
              <a:t> </a:t>
            </a:r>
            <a:r>
              <a:rPr lang="fr-FR" dirty="0" err="1"/>
              <a:t>Current</a:t>
            </a:r>
            <a:r>
              <a:rPr lang="fr-FR" dirty="0"/>
              <a:t> AIDC technologies </a:t>
            </a:r>
            <a:r>
              <a:rPr lang="fr-FR" dirty="0" err="1"/>
              <a:t>include</a:t>
            </a:r>
            <a:r>
              <a:rPr lang="fr-FR" dirty="0"/>
              <a:t>:</a:t>
            </a:r>
          </a:p>
          <a:p>
            <a:r>
              <a:rPr lang="en-GB" dirty="0" smtClean="0"/>
              <a:t>Barcodes</a:t>
            </a:r>
          </a:p>
          <a:p>
            <a:r>
              <a:rPr lang="en-GB" dirty="0" smtClean="0"/>
              <a:t>Magnetic stripes</a:t>
            </a:r>
          </a:p>
          <a:p>
            <a:r>
              <a:rPr lang="en-GB" dirty="0" smtClean="0"/>
              <a:t>Smart Cards</a:t>
            </a:r>
          </a:p>
          <a:p>
            <a:r>
              <a:rPr lang="en-GB" dirty="0"/>
              <a:t> (OCR</a:t>
            </a:r>
            <a:r>
              <a:rPr lang="en-GB" dirty="0" smtClean="0"/>
              <a:t>)</a:t>
            </a:r>
          </a:p>
          <a:p>
            <a:r>
              <a:rPr lang="en-GB" dirty="0"/>
              <a:t>(RFID</a:t>
            </a:r>
          </a:p>
        </p:txBody>
      </p:sp>
    </p:spTree>
    <p:extLst>
      <p:ext uri="{BB962C8B-B14F-4D97-AF65-F5344CB8AC3E}">
        <p14:creationId xmlns:p14="http://schemas.microsoft.com/office/powerpoint/2010/main" val="445671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use of AIDC (Automatic Identification and Data Capture</a:t>
            </a:r>
            <a:endParaRPr lang="en-GB" dirty="0"/>
          </a:p>
        </p:txBody>
      </p:sp>
      <p:sp>
        <p:nvSpPr>
          <p:cNvPr id="3" name="Content Placeholder 2"/>
          <p:cNvSpPr>
            <a:spLocks noGrp="1"/>
          </p:cNvSpPr>
          <p:nvPr>
            <p:ph idx="1"/>
          </p:nvPr>
        </p:nvSpPr>
        <p:spPr/>
        <p:txBody>
          <a:bodyPr>
            <a:normAutofit/>
          </a:bodyPr>
          <a:lstStyle/>
          <a:p>
            <a:r>
              <a:rPr lang="en-GB" dirty="0" smtClean="0"/>
              <a:t> </a:t>
            </a:r>
            <a:r>
              <a:rPr lang="en-GB" dirty="0"/>
              <a:t>IDC provides a variety of benefits:</a:t>
            </a:r>
          </a:p>
          <a:p>
            <a:r>
              <a:rPr lang="en-GB" dirty="0"/>
              <a:t>Severely cuts down on human </a:t>
            </a:r>
            <a:r>
              <a:rPr lang="en-GB" dirty="0" err="1"/>
              <a:t>labor</a:t>
            </a:r>
            <a:r>
              <a:rPr lang="en-GB" dirty="0"/>
              <a:t> </a:t>
            </a:r>
            <a:endParaRPr lang="en-GB" dirty="0" smtClean="0"/>
          </a:p>
          <a:p>
            <a:r>
              <a:rPr lang="en-GB" dirty="0" smtClean="0"/>
              <a:t>• </a:t>
            </a:r>
            <a:r>
              <a:rPr lang="en-GB" dirty="0"/>
              <a:t>Manage information </a:t>
            </a:r>
            <a:endParaRPr lang="en-GB" dirty="0" smtClean="0"/>
          </a:p>
          <a:p>
            <a:r>
              <a:rPr lang="en-GB" dirty="0" smtClean="0"/>
              <a:t>• </a:t>
            </a:r>
            <a:r>
              <a:rPr lang="en-GB" dirty="0"/>
              <a:t>Track information </a:t>
            </a:r>
            <a:endParaRPr lang="en-GB" dirty="0" smtClean="0"/>
          </a:p>
          <a:p>
            <a:r>
              <a:rPr lang="en-GB" dirty="0" smtClean="0"/>
              <a:t>• </a:t>
            </a:r>
            <a:r>
              <a:rPr lang="en-GB" dirty="0"/>
              <a:t>Organize, deliver goods more efficiently </a:t>
            </a:r>
            <a:endParaRPr lang="en-GB" dirty="0" smtClean="0"/>
          </a:p>
          <a:p>
            <a:r>
              <a:rPr lang="en-GB" dirty="0" smtClean="0"/>
              <a:t>• </a:t>
            </a:r>
            <a:r>
              <a:rPr lang="en-GB" dirty="0"/>
              <a:t>Handle a bigger volume of </a:t>
            </a:r>
            <a:r>
              <a:rPr lang="en-GB" dirty="0" smtClean="0"/>
              <a:t>goods</a:t>
            </a:r>
          </a:p>
          <a:p>
            <a:r>
              <a:rPr lang="en-GB" dirty="0" smtClean="0"/>
              <a:t> </a:t>
            </a:r>
            <a:r>
              <a:rPr lang="en-GB" dirty="0"/>
              <a:t>• Better </a:t>
            </a:r>
            <a:r>
              <a:rPr lang="en-GB" dirty="0" smtClean="0"/>
              <a:t>security</a:t>
            </a:r>
          </a:p>
          <a:p>
            <a:r>
              <a:rPr lang="en-GB" dirty="0" smtClean="0"/>
              <a:t> </a:t>
            </a:r>
            <a:r>
              <a:rPr lang="en-GB" dirty="0"/>
              <a:t>• Personal ID capabilities</a:t>
            </a:r>
          </a:p>
        </p:txBody>
      </p:sp>
    </p:spTree>
    <p:extLst>
      <p:ext uri="{BB962C8B-B14F-4D97-AF65-F5344CB8AC3E}">
        <p14:creationId xmlns:p14="http://schemas.microsoft.com/office/powerpoint/2010/main" val="77095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use of AIDC (Automatic Identification and Data Capture</a:t>
            </a:r>
            <a:endParaRPr lang="en-GB" dirty="0"/>
          </a:p>
        </p:txBody>
      </p:sp>
      <p:sp>
        <p:nvSpPr>
          <p:cNvPr id="3" name="Content Placeholder 2"/>
          <p:cNvSpPr>
            <a:spLocks noGrp="1"/>
          </p:cNvSpPr>
          <p:nvPr>
            <p:ph idx="1"/>
          </p:nvPr>
        </p:nvSpPr>
        <p:spPr/>
        <p:txBody>
          <a:bodyPr>
            <a:normAutofit lnSpcReduction="10000"/>
          </a:bodyPr>
          <a:lstStyle/>
          <a:p>
            <a:r>
              <a:rPr lang="en-GB" dirty="0" smtClean="0"/>
              <a:t> </a:t>
            </a:r>
            <a:r>
              <a:rPr lang="en-GB" dirty="0"/>
              <a:t>IDC is used in a variety of industries, including:</a:t>
            </a:r>
          </a:p>
          <a:p>
            <a:r>
              <a:rPr lang="en-GB" dirty="0"/>
              <a:t>Asset tracking</a:t>
            </a:r>
          </a:p>
          <a:p>
            <a:r>
              <a:rPr lang="en-GB" dirty="0"/>
              <a:t>Automotive</a:t>
            </a:r>
          </a:p>
          <a:p>
            <a:r>
              <a:rPr lang="en-GB" dirty="0"/>
              <a:t>Beverage</a:t>
            </a:r>
          </a:p>
          <a:p>
            <a:r>
              <a:rPr lang="en-GB" dirty="0"/>
              <a:t>Chemical</a:t>
            </a:r>
          </a:p>
          <a:p>
            <a:r>
              <a:rPr lang="en-GB" dirty="0"/>
              <a:t>Consumer goods</a:t>
            </a:r>
          </a:p>
          <a:p>
            <a:r>
              <a:rPr lang="en-GB" dirty="0"/>
              <a:t>Electronics</a:t>
            </a:r>
          </a:p>
          <a:p>
            <a:r>
              <a:rPr lang="en-GB" dirty="0"/>
              <a:t>Food</a:t>
            </a:r>
          </a:p>
          <a:p>
            <a:r>
              <a:rPr lang="en-GB" dirty="0"/>
              <a:t>Healthcare</a:t>
            </a:r>
          </a:p>
          <a:p>
            <a:r>
              <a:rPr lang="en-GB" dirty="0" smtClean="0"/>
              <a:t>Library and many more</a:t>
            </a:r>
            <a:endParaRPr lang="en-GB" dirty="0"/>
          </a:p>
        </p:txBody>
      </p:sp>
    </p:spTree>
    <p:extLst>
      <p:ext uri="{BB962C8B-B14F-4D97-AF65-F5344CB8AC3E}">
        <p14:creationId xmlns:p14="http://schemas.microsoft.com/office/powerpoint/2010/main" val="351243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AC0-85A6-4FEA-A61D-B116BC2EC358}"/>
              </a:ext>
            </a:extLst>
          </p:cNvPr>
          <p:cNvSpPr>
            <a:spLocks noGrp="1"/>
          </p:cNvSpPr>
          <p:nvPr>
            <p:ph type="title"/>
          </p:nvPr>
        </p:nvSpPr>
        <p:spPr/>
        <p:txBody>
          <a:bodyPr/>
          <a:lstStyle/>
          <a:p>
            <a:r>
              <a:rPr lang="en-GB" dirty="0"/>
              <a:t>The CIA Triad (AIC)</a:t>
            </a:r>
          </a:p>
        </p:txBody>
      </p:sp>
      <p:sp>
        <p:nvSpPr>
          <p:cNvPr id="3" name="Content Placeholder 2">
            <a:extLst>
              <a:ext uri="{FF2B5EF4-FFF2-40B4-BE49-F238E27FC236}">
                <a16:creationId xmlns:a16="http://schemas.microsoft.com/office/drawing/2014/main" id="{11DD8F47-024A-42B0-A077-0615FA50EDFE}"/>
              </a:ext>
            </a:extLst>
          </p:cNvPr>
          <p:cNvSpPr>
            <a:spLocks noGrp="1"/>
          </p:cNvSpPr>
          <p:nvPr>
            <p:ph idx="1"/>
          </p:nvPr>
        </p:nvSpPr>
        <p:spPr/>
        <p:txBody>
          <a:bodyPr>
            <a:normAutofit/>
          </a:bodyPr>
          <a:lstStyle/>
          <a:p>
            <a:endParaRPr lang="en-GB" dirty="0"/>
          </a:p>
          <a:p>
            <a:pPr marL="0" indent="0">
              <a:buNone/>
            </a:pPr>
            <a:r>
              <a:rPr lang="en-GB" dirty="0" smtClean="0"/>
              <a:t>• </a:t>
            </a:r>
            <a:r>
              <a:rPr lang="en-GB" b="1" dirty="0"/>
              <a:t>Confidentiality</a:t>
            </a:r>
          </a:p>
          <a:p>
            <a:pPr marL="457200" lvl="1" indent="0">
              <a:buNone/>
            </a:pPr>
            <a:r>
              <a:rPr lang="en-GB" sz="2800" dirty="0"/>
              <a:t>• This is what most people think IT Security is.</a:t>
            </a:r>
          </a:p>
          <a:p>
            <a:pPr marL="457200" lvl="1" indent="0">
              <a:buNone/>
            </a:pPr>
            <a:r>
              <a:rPr lang="en-GB" sz="2800" dirty="0"/>
              <a:t>• We keep our data and secrets secret.</a:t>
            </a:r>
          </a:p>
          <a:p>
            <a:pPr marL="457200" lvl="1" indent="0">
              <a:buNone/>
            </a:pPr>
            <a:r>
              <a:rPr lang="en-GB" sz="2800" dirty="0"/>
              <a:t>• We ensure no one unauthorized can access the data.</a:t>
            </a:r>
          </a:p>
        </p:txBody>
      </p:sp>
    </p:spTree>
    <p:extLst>
      <p:ext uri="{BB962C8B-B14F-4D97-AF65-F5344CB8AC3E}">
        <p14:creationId xmlns:p14="http://schemas.microsoft.com/office/powerpoint/2010/main" val="781222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Barcodes</a:t>
            </a:r>
            <a:endParaRPr lang="en-GB" dirty="0"/>
          </a:p>
        </p:txBody>
      </p:sp>
      <p:sp>
        <p:nvSpPr>
          <p:cNvPr id="3" name="Content Placeholder 2"/>
          <p:cNvSpPr>
            <a:spLocks noGrp="1"/>
          </p:cNvSpPr>
          <p:nvPr>
            <p:ph idx="1"/>
          </p:nvPr>
        </p:nvSpPr>
        <p:spPr/>
        <p:txBody>
          <a:bodyPr>
            <a:normAutofit/>
          </a:bodyPr>
          <a:lstStyle/>
          <a:p>
            <a:r>
              <a:rPr lang="en-GB" dirty="0" smtClean="0"/>
              <a:t> </a:t>
            </a:r>
            <a:r>
              <a:rPr lang="en-GB" dirty="0"/>
              <a:t>Have been around for more than 50 years! </a:t>
            </a:r>
            <a:endParaRPr lang="en-GB" dirty="0" smtClean="0"/>
          </a:p>
          <a:p>
            <a:r>
              <a:rPr lang="en-GB" dirty="0" smtClean="0"/>
              <a:t>• </a:t>
            </a:r>
            <a:r>
              <a:rPr lang="en-GB" dirty="0"/>
              <a:t>The standard for today’s tracking of products </a:t>
            </a:r>
            <a:endParaRPr lang="en-GB" dirty="0" smtClean="0"/>
          </a:p>
          <a:p>
            <a:r>
              <a:rPr lang="en-GB" dirty="0" smtClean="0"/>
              <a:t>• </a:t>
            </a:r>
            <a:r>
              <a:rPr lang="en-GB" dirty="0"/>
              <a:t>Two types of barcodes today: </a:t>
            </a:r>
            <a:endParaRPr lang="en-GB" dirty="0" smtClean="0"/>
          </a:p>
          <a:p>
            <a:pPr lvl="1"/>
            <a:r>
              <a:rPr lang="en-GB" dirty="0" smtClean="0"/>
              <a:t>• </a:t>
            </a:r>
            <a:r>
              <a:rPr lang="en-GB" dirty="0"/>
              <a:t>One dimensional </a:t>
            </a:r>
            <a:endParaRPr lang="en-GB" dirty="0" smtClean="0"/>
          </a:p>
          <a:p>
            <a:pPr lvl="1"/>
            <a:r>
              <a:rPr lang="en-GB" dirty="0" smtClean="0"/>
              <a:t>• </a:t>
            </a:r>
            <a:r>
              <a:rPr lang="en-GB" dirty="0"/>
              <a:t>Two dimensional</a:t>
            </a:r>
          </a:p>
        </p:txBody>
      </p:sp>
    </p:spTree>
    <p:extLst>
      <p:ext uri="{BB962C8B-B14F-4D97-AF65-F5344CB8AC3E}">
        <p14:creationId xmlns:p14="http://schemas.microsoft.com/office/powerpoint/2010/main" val="612155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RFID</a:t>
            </a:r>
            <a:endParaRPr lang="en-GB" dirty="0"/>
          </a:p>
        </p:txBody>
      </p:sp>
      <p:sp>
        <p:nvSpPr>
          <p:cNvPr id="3" name="Content Placeholder 2"/>
          <p:cNvSpPr>
            <a:spLocks noGrp="1"/>
          </p:cNvSpPr>
          <p:nvPr>
            <p:ph idx="1"/>
          </p:nvPr>
        </p:nvSpPr>
        <p:spPr/>
        <p:txBody>
          <a:bodyPr>
            <a:normAutofit/>
          </a:bodyPr>
          <a:lstStyle/>
          <a:p>
            <a:r>
              <a:rPr lang="en-GB" dirty="0" smtClean="0"/>
              <a:t> </a:t>
            </a:r>
            <a:r>
              <a:rPr lang="en-GB" dirty="0"/>
              <a:t>Uses radio waves for communication </a:t>
            </a:r>
            <a:endParaRPr lang="en-GB" dirty="0" smtClean="0"/>
          </a:p>
          <a:p>
            <a:r>
              <a:rPr lang="en-GB" dirty="0" smtClean="0"/>
              <a:t>• </a:t>
            </a:r>
            <a:r>
              <a:rPr lang="en-GB" dirty="0"/>
              <a:t>Will soon replace barcodes </a:t>
            </a:r>
            <a:r>
              <a:rPr lang="en-GB" dirty="0" smtClean="0"/>
              <a:t>completely</a:t>
            </a:r>
          </a:p>
          <a:p>
            <a:r>
              <a:rPr lang="en-GB" dirty="0" smtClean="0"/>
              <a:t> </a:t>
            </a:r>
            <a:r>
              <a:rPr lang="en-GB" dirty="0"/>
              <a:t>• Most RFID tags consist of two parts </a:t>
            </a:r>
            <a:endParaRPr lang="en-GB" dirty="0" smtClean="0"/>
          </a:p>
          <a:p>
            <a:pPr lvl="1"/>
            <a:r>
              <a:rPr lang="en-GB" dirty="0" smtClean="0"/>
              <a:t>• </a:t>
            </a:r>
            <a:r>
              <a:rPr lang="en-GB" dirty="0"/>
              <a:t>Circuit </a:t>
            </a:r>
            <a:endParaRPr lang="en-GB" dirty="0" smtClean="0"/>
          </a:p>
          <a:p>
            <a:pPr lvl="1"/>
            <a:r>
              <a:rPr lang="en-GB" dirty="0" smtClean="0"/>
              <a:t>• Antenna</a:t>
            </a:r>
          </a:p>
          <a:p>
            <a:r>
              <a:rPr lang="en-GB" dirty="0" smtClean="0"/>
              <a:t> </a:t>
            </a:r>
            <a:r>
              <a:rPr lang="en-GB" dirty="0"/>
              <a:t>• Some require their own power source, some are powered by the scanner. • Example: Protecting babies</a:t>
            </a:r>
          </a:p>
        </p:txBody>
      </p:sp>
    </p:spTree>
    <p:extLst>
      <p:ext uri="{BB962C8B-B14F-4D97-AF65-F5344CB8AC3E}">
        <p14:creationId xmlns:p14="http://schemas.microsoft.com/office/powerpoint/2010/main" val="41459956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Magnetic card</a:t>
            </a:r>
          </a:p>
        </p:txBody>
      </p:sp>
      <p:sp>
        <p:nvSpPr>
          <p:cNvPr id="3" name="Content Placeholder 2"/>
          <p:cNvSpPr>
            <a:spLocks noGrp="1"/>
          </p:cNvSpPr>
          <p:nvPr>
            <p:ph idx="1"/>
          </p:nvPr>
        </p:nvSpPr>
        <p:spPr/>
        <p:txBody>
          <a:bodyPr>
            <a:normAutofit/>
          </a:bodyPr>
          <a:lstStyle/>
          <a:p>
            <a:r>
              <a:rPr lang="en-GB" dirty="0" smtClean="0"/>
              <a:t> </a:t>
            </a:r>
            <a:r>
              <a:rPr lang="en-GB" dirty="0"/>
              <a:t>Magnetic card stores information in three separate tracks </a:t>
            </a:r>
            <a:endParaRPr lang="en-GB" dirty="0" smtClean="0"/>
          </a:p>
          <a:p>
            <a:r>
              <a:rPr lang="en-GB" dirty="0" smtClean="0"/>
              <a:t>• </a:t>
            </a:r>
            <a:r>
              <a:rPr lang="en-GB" dirty="0"/>
              <a:t>Each track contains different bit densities and character sets </a:t>
            </a:r>
            <a:endParaRPr lang="en-GB" dirty="0" smtClean="0"/>
          </a:p>
          <a:p>
            <a:r>
              <a:rPr lang="en-GB" dirty="0"/>
              <a:t>The magnetic card reader can read and handle all three tracks </a:t>
            </a:r>
            <a:r>
              <a:rPr lang="en-GB" dirty="0" smtClean="0"/>
              <a:t>simultaneously</a:t>
            </a:r>
          </a:p>
          <a:p>
            <a:r>
              <a:rPr lang="en-GB" dirty="0" smtClean="0"/>
              <a:t> </a:t>
            </a:r>
            <a:r>
              <a:rPr lang="en-GB" dirty="0"/>
              <a:t>• The card reader also has an oscillator section that uses timers for enabling and disabling. These timers provide the ability for the reader to lock onto the data and recover individual data bits from the data stream on the card. </a:t>
            </a:r>
            <a:endParaRPr lang="en-GB" dirty="0" smtClean="0"/>
          </a:p>
          <a:p>
            <a:r>
              <a:rPr lang="en-GB" dirty="0" smtClean="0"/>
              <a:t>• </a:t>
            </a:r>
            <a:r>
              <a:rPr lang="en-GB" dirty="0"/>
              <a:t>Simple card reader programs read the card in a forward direction. More complex programs can read the card in any direction</a:t>
            </a:r>
            <a:r>
              <a:rPr lang="en-GB" dirty="0" smtClean="0"/>
              <a:t>.</a:t>
            </a:r>
          </a:p>
        </p:txBody>
      </p:sp>
    </p:spTree>
    <p:extLst>
      <p:ext uri="{BB962C8B-B14F-4D97-AF65-F5344CB8AC3E}">
        <p14:creationId xmlns:p14="http://schemas.microsoft.com/office/powerpoint/2010/main" val="16669830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Future developments</a:t>
            </a:r>
            <a:endParaRPr lang="en-GB" dirty="0"/>
          </a:p>
        </p:txBody>
      </p:sp>
      <p:sp>
        <p:nvSpPr>
          <p:cNvPr id="3" name="Content Placeholder 2"/>
          <p:cNvSpPr>
            <a:spLocks noGrp="1"/>
          </p:cNvSpPr>
          <p:nvPr>
            <p:ph idx="1"/>
          </p:nvPr>
        </p:nvSpPr>
        <p:spPr/>
        <p:txBody>
          <a:bodyPr>
            <a:normAutofit/>
          </a:bodyPr>
          <a:lstStyle/>
          <a:p>
            <a:r>
              <a:rPr lang="en-GB" dirty="0"/>
              <a:t> • New RFID developments </a:t>
            </a:r>
            <a:endParaRPr lang="en-GB" dirty="0" smtClean="0"/>
          </a:p>
          <a:p>
            <a:r>
              <a:rPr lang="en-GB" dirty="0" smtClean="0"/>
              <a:t>• </a:t>
            </a:r>
            <a:r>
              <a:rPr lang="en-GB" dirty="0"/>
              <a:t>Becoming less costly and better performance </a:t>
            </a:r>
            <a:endParaRPr lang="en-GB" dirty="0" smtClean="0"/>
          </a:p>
          <a:p>
            <a:r>
              <a:rPr lang="en-GB" dirty="0" smtClean="0"/>
              <a:t>• </a:t>
            </a:r>
            <a:r>
              <a:rPr lang="en-GB" dirty="0"/>
              <a:t>Memory capacity is being </a:t>
            </a:r>
            <a:r>
              <a:rPr lang="en-GB" dirty="0" smtClean="0"/>
              <a:t>increased</a:t>
            </a:r>
          </a:p>
          <a:p>
            <a:r>
              <a:rPr lang="en-GB" dirty="0" smtClean="0"/>
              <a:t> </a:t>
            </a:r>
            <a:r>
              <a:rPr lang="en-GB" dirty="0"/>
              <a:t>• New powering devices </a:t>
            </a:r>
            <a:endParaRPr lang="en-GB" dirty="0" smtClean="0"/>
          </a:p>
          <a:p>
            <a:r>
              <a:rPr lang="en-GB" dirty="0" smtClean="0"/>
              <a:t>• </a:t>
            </a:r>
            <a:r>
              <a:rPr lang="en-GB" dirty="0"/>
              <a:t>Global positioning tracking sensors being reduced to 10cm </a:t>
            </a:r>
            <a:r>
              <a:rPr lang="en-GB" dirty="0" smtClean="0"/>
              <a:t>across</a:t>
            </a:r>
          </a:p>
          <a:p>
            <a:r>
              <a:rPr lang="en-GB" dirty="0" smtClean="0"/>
              <a:t> </a:t>
            </a:r>
            <a:r>
              <a:rPr lang="en-GB" dirty="0"/>
              <a:t>• Using AIDC technologies, University of Michigan has developed a chip for testing for the flu. Other Universities are branching off and developing chips for HIV and cancer screening</a:t>
            </a:r>
            <a:r>
              <a:rPr lang="en-GB" dirty="0" smtClean="0"/>
              <a:t>.</a:t>
            </a:r>
          </a:p>
          <a:p>
            <a:r>
              <a:rPr lang="en-GB" dirty="0" smtClean="0"/>
              <a:t> </a:t>
            </a:r>
            <a:r>
              <a:rPr lang="en-GB" dirty="0"/>
              <a:t>• A company in Japan has developed two types of thermal rewritable paper</a:t>
            </a:r>
            <a:endParaRPr lang="en-GB" dirty="0" smtClean="0"/>
          </a:p>
        </p:txBody>
      </p:sp>
    </p:spTree>
    <p:extLst>
      <p:ext uri="{BB962C8B-B14F-4D97-AF65-F5344CB8AC3E}">
        <p14:creationId xmlns:p14="http://schemas.microsoft.com/office/powerpoint/2010/main" val="35015047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F535-F4A4-41FA-B752-C9920141D3D9}"/>
              </a:ext>
            </a:extLst>
          </p:cNvPr>
          <p:cNvSpPr>
            <a:spLocks noGrp="1"/>
          </p:cNvSpPr>
          <p:nvPr>
            <p:ph type="title"/>
          </p:nvPr>
        </p:nvSpPr>
        <p:spPr>
          <a:xfrm>
            <a:off x="170942" y="-95311"/>
            <a:ext cx="11341769" cy="2852737"/>
          </a:xfrm>
        </p:spPr>
        <p:txBody>
          <a:bodyPr>
            <a:noAutofit/>
          </a:bodyPr>
          <a:lstStyle/>
          <a:p>
            <a:r>
              <a:rPr lang="en-GB" sz="4000" dirty="0"/>
              <a:t>4.4 Describe Security Technology Solutions in terms of their benefits and limitations and explain strengths, weakness and applicability of security technology as described in section 1 to 3 above. </a:t>
            </a:r>
          </a:p>
        </p:txBody>
      </p:sp>
      <p:sp>
        <p:nvSpPr>
          <p:cNvPr id="3" name="Text Placeholder 2">
            <a:extLst>
              <a:ext uri="{FF2B5EF4-FFF2-40B4-BE49-F238E27FC236}">
                <a16:creationId xmlns:a16="http://schemas.microsoft.com/office/drawing/2014/main" id="{2E66C792-7493-4AE7-9849-E61DD1FC63A2}"/>
              </a:ext>
            </a:extLst>
          </p:cNvPr>
          <p:cNvSpPr>
            <a:spLocks noGrp="1"/>
          </p:cNvSpPr>
          <p:nvPr>
            <p:ph type="body" idx="1"/>
          </p:nvPr>
        </p:nvSpPr>
        <p:spPr>
          <a:xfrm>
            <a:off x="170942" y="2903167"/>
            <a:ext cx="11341769" cy="1500187"/>
          </a:xfrm>
        </p:spPr>
        <p:txBody>
          <a:bodyPr>
            <a:normAutofit fontScale="25000" lnSpcReduction="20000"/>
          </a:bodyPr>
          <a:lstStyle/>
          <a:p>
            <a:r>
              <a:rPr lang="en-GB" sz="4400" dirty="0"/>
              <a:t>• </a:t>
            </a:r>
            <a:r>
              <a:rPr lang="en-GB" sz="7200" dirty="0"/>
              <a:t>automation vs. manual validation of security; </a:t>
            </a:r>
          </a:p>
          <a:p>
            <a:r>
              <a:rPr lang="en-GB" sz="7200" dirty="0"/>
              <a:t>• open source vs. closed source solutions; </a:t>
            </a:r>
          </a:p>
          <a:p>
            <a:r>
              <a:rPr lang="en-GB" sz="7200" dirty="0"/>
              <a:t>• on premises vs. off premises solutions: o cloud based; </a:t>
            </a:r>
          </a:p>
          <a:p>
            <a:r>
              <a:rPr lang="en-GB" sz="7200" dirty="0"/>
              <a:t>o private; </a:t>
            </a:r>
          </a:p>
          <a:p>
            <a:r>
              <a:rPr lang="en-GB" sz="7200" dirty="0"/>
              <a:t>o hybrid; </a:t>
            </a:r>
          </a:p>
          <a:p>
            <a:r>
              <a:rPr lang="en-GB" sz="7200" dirty="0"/>
              <a:t>o public. </a:t>
            </a:r>
          </a:p>
          <a:p>
            <a:r>
              <a:rPr lang="en-GB" sz="7200" dirty="0" smtClean="0"/>
              <a:t>• </a:t>
            </a:r>
            <a:r>
              <a:rPr lang="en-GB" sz="7200" dirty="0"/>
              <a:t>iterative vs. Waterfall projects implication on security engineering. </a:t>
            </a:r>
          </a:p>
          <a:p>
            <a:r>
              <a:rPr lang="en-GB" sz="7200" i="1" dirty="0"/>
              <a:t>A candidate should be able to: </a:t>
            </a:r>
            <a:endParaRPr lang="en-GB" sz="7200" dirty="0"/>
          </a:p>
          <a:p>
            <a:r>
              <a:rPr lang="en-GB" sz="7200" dirty="0"/>
              <a:t>• </a:t>
            </a:r>
            <a:r>
              <a:rPr lang="en-GB" sz="7200" i="1" dirty="0"/>
              <a:t>Explain elicitation (social engineering) and pretexting (lying in order to obtain privileged data). </a:t>
            </a:r>
            <a:endParaRPr lang="en-GB" sz="7200" dirty="0"/>
          </a:p>
          <a:p>
            <a:r>
              <a:rPr lang="en-GB" sz="7200" dirty="0"/>
              <a:t>• </a:t>
            </a:r>
            <a:r>
              <a:rPr lang="en-GB" sz="7200" i="1" dirty="0"/>
              <a:t>Describe OSI layer technologies and how available security solutions can be deployed at these layers. </a:t>
            </a:r>
            <a:endParaRPr lang="en-GB" sz="7200" dirty="0"/>
          </a:p>
          <a:p>
            <a:r>
              <a:rPr lang="en-GB" sz="7200" dirty="0"/>
              <a:t>• </a:t>
            </a:r>
            <a:r>
              <a:rPr lang="en-GB" sz="7200" i="1" dirty="0"/>
              <a:t>Understand password best practice to raise awareness for the significance of password strength and existing methods for the password recovery. </a:t>
            </a:r>
            <a:endParaRPr lang="en-GB" sz="7200" dirty="0"/>
          </a:p>
          <a:p>
            <a:r>
              <a:rPr lang="en-GB" sz="7200" dirty="0"/>
              <a:t>• </a:t>
            </a:r>
            <a:r>
              <a:rPr lang="en-GB" sz="7200" i="1" dirty="0"/>
              <a:t>Understand AIDC (Automatic Identification and Data Capture). </a:t>
            </a:r>
            <a:endParaRPr lang="en-GB" sz="7200" dirty="0"/>
          </a:p>
          <a:p>
            <a:endParaRPr lang="en-GB" dirty="0"/>
          </a:p>
        </p:txBody>
      </p:sp>
    </p:spTree>
    <p:extLst>
      <p:ext uri="{BB962C8B-B14F-4D97-AF65-F5344CB8AC3E}">
        <p14:creationId xmlns:p14="http://schemas.microsoft.com/office/powerpoint/2010/main" val="4054237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Automation </a:t>
            </a:r>
            <a:r>
              <a:rPr lang="en-GB" dirty="0"/>
              <a:t>vs. manual validation of </a:t>
            </a:r>
            <a:r>
              <a:rPr lang="en-GB" dirty="0" smtClean="0"/>
              <a:t>security </a:t>
            </a:r>
            <a:endParaRPr lang="en-GB" dirty="0"/>
          </a:p>
        </p:txBody>
      </p:sp>
      <p:sp>
        <p:nvSpPr>
          <p:cNvPr id="3" name="Content Placeholder 2"/>
          <p:cNvSpPr>
            <a:spLocks noGrp="1"/>
          </p:cNvSpPr>
          <p:nvPr>
            <p:ph idx="1"/>
          </p:nvPr>
        </p:nvSpPr>
        <p:spPr/>
        <p:txBody>
          <a:bodyPr>
            <a:normAutofit/>
          </a:bodyPr>
          <a:lstStyle/>
          <a:p>
            <a:r>
              <a:rPr lang="en-GB" b="1" dirty="0" smtClean="0"/>
              <a:t>Discussion: </a:t>
            </a:r>
          </a:p>
          <a:p>
            <a:pPr lvl="1"/>
            <a:r>
              <a:rPr lang="en-GB" sz="2600" b="1" dirty="0" smtClean="0"/>
              <a:t>Speed</a:t>
            </a:r>
            <a:r>
              <a:rPr lang="en-GB" sz="2600" dirty="0"/>
              <a:t>: </a:t>
            </a:r>
            <a:r>
              <a:rPr lang="en-GB" sz="2600" dirty="0" smtClean="0"/>
              <a:t> Do we really need it</a:t>
            </a:r>
          </a:p>
          <a:p>
            <a:pPr lvl="1"/>
            <a:r>
              <a:rPr lang="en-GB" sz="2600" b="1" dirty="0" smtClean="0"/>
              <a:t>Coverage</a:t>
            </a:r>
            <a:r>
              <a:rPr lang="en-GB" sz="2600" b="1" dirty="0"/>
              <a:t> </a:t>
            </a:r>
            <a:r>
              <a:rPr lang="en-GB" sz="2600" b="1" dirty="0" smtClean="0"/>
              <a:t>: A tool can do a better job??</a:t>
            </a:r>
          </a:p>
          <a:p>
            <a:pPr lvl="1"/>
            <a:r>
              <a:rPr lang="en-GB" sz="2600" b="1" dirty="0" smtClean="0"/>
              <a:t>Efficiency</a:t>
            </a:r>
            <a:r>
              <a:rPr lang="en-GB" sz="2600" b="1" dirty="0"/>
              <a:t>: </a:t>
            </a:r>
            <a:endParaRPr lang="en-GB" sz="2600" b="1" dirty="0" smtClean="0"/>
          </a:p>
          <a:p>
            <a:pPr lvl="1"/>
            <a:r>
              <a:rPr lang="en-GB" sz="2600" b="1" dirty="0" smtClean="0"/>
              <a:t>Quality:</a:t>
            </a:r>
            <a:r>
              <a:rPr lang="en-GB" sz="2600" b="1" dirty="0"/>
              <a:t> </a:t>
            </a:r>
            <a:endParaRPr lang="en-GB" sz="2600" b="1" dirty="0" smtClean="0"/>
          </a:p>
          <a:p>
            <a:pPr lvl="1"/>
            <a:r>
              <a:rPr lang="en-GB" sz="2600" b="1" dirty="0" smtClean="0"/>
              <a:t>Reporting</a:t>
            </a:r>
          </a:p>
          <a:p>
            <a:pPr lvl="1"/>
            <a:r>
              <a:rPr lang="en-GB" b="1" dirty="0"/>
              <a:t>Investment</a:t>
            </a:r>
            <a:endParaRPr lang="en-GB" dirty="0"/>
          </a:p>
        </p:txBody>
      </p:sp>
    </p:spTree>
    <p:extLst>
      <p:ext uri="{BB962C8B-B14F-4D97-AF65-F5344CB8AC3E}">
        <p14:creationId xmlns:p14="http://schemas.microsoft.com/office/powerpoint/2010/main" val="29224676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Automation </a:t>
            </a:r>
            <a:r>
              <a:rPr lang="en-GB" dirty="0"/>
              <a:t>vs. manual validation of </a:t>
            </a:r>
            <a:r>
              <a:rPr lang="en-GB" dirty="0" smtClean="0"/>
              <a:t>security </a:t>
            </a:r>
            <a:endParaRPr lang="en-GB" dirty="0"/>
          </a:p>
        </p:txBody>
      </p:sp>
      <p:sp>
        <p:nvSpPr>
          <p:cNvPr id="3" name="Content Placeholder 2"/>
          <p:cNvSpPr>
            <a:spLocks noGrp="1"/>
          </p:cNvSpPr>
          <p:nvPr>
            <p:ph idx="1"/>
          </p:nvPr>
        </p:nvSpPr>
        <p:spPr/>
        <p:txBody>
          <a:bodyPr>
            <a:normAutofit/>
          </a:bodyPr>
          <a:lstStyle/>
          <a:p>
            <a:r>
              <a:rPr lang="en-GB" b="1" i="1" dirty="0"/>
              <a:t>The answer: Both…… if you want optimized coverage.</a:t>
            </a:r>
            <a:endParaRPr lang="en-GB" dirty="0"/>
          </a:p>
        </p:txBody>
      </p:sp>
    </p:spTree>
    <p:extLst>
      <p:ext uri="{BB962C8B-B14F-4D97-AF65-F5344CB8AC3E}">
        <p14:creationId xmlns:p14="http://schemas.microsoft.com/office/powerpoint/2010/main" val="746516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open source vs. closed source </a:t>
            </a:r>
            <a:r>
              <a:rPr lang="en-GB" dirty="0" smtClean="0"/>
              <a:t>solutions</a:t>
            </a:r>
            <a:endParaRPr lang="en-GB" dirty="0"/>
          </a:p>
        </p:txBody>
      </p:sp>
      <p:sp>
        <p:nvSpPr>
          <p:cNvPr id="3" name="Content Placeholder 2"/>
          <p:cNvSpPr>
            <a:spLocks noGrp="1"/>
          </p:cNvSpPr>
          <p:nvPr>
            <p:ph idx="1"/>
          </p:nvPr>
        </p:nvSpPr>
        <p:spPr/>
        <p:txBody>
          <a:bodyPr/>
          <a:lstStyle/>
          <a:p>
            <a:r>
              <a:rPr lang="en-GB" dirty="0" smtClean="0"/>
              <a:t> Discuss:</a:t>
            </a:r>
          </a:p>
          <a:p>
            <a:pPr lvl="1"/>
            <a:r>
              <a:rPr lang="en-GB" sz="3200" dirty="0"/>
              <a:t>Cost</a:t>
            </a:r>
          </a:p>
          <a:p>
            <a:pPr lvl="1"/>
            <a:r>
              <a:rPr lang="en-GB" sz="3200" dirty="0"/>
              <a:t>Service</a:t>
            </a:r>
          </a:p>
          <a:p>
            <a:pPr lvl="1"/>
            <a:r>
              <a:rPr lang="en-GB" sz="3200" dirty="0"/>
              <a:t>Innovation</a:t>
            </a:r>
          </a:p>
          <a:p>
            <a:pPr lvl="1"/>
            <a:r>
              <a:rPr lang="en-GB" sz="3200" dirty="0"/>
              <a:t>Usability</a:t>
            </a:r>
          </a:p>
          <a:p>
            <a:pPr lvl="1"/>
            <a:r>
              <a:rPr lang="en-GB" sz="3200" dirty="0"/>
              <a:t>Security</a:t>
            </a:r>
          </a:p>
          <a:p>
            <a:pPr lvl="2"/>
            <a:endParaRPr lang="en-GB" dirty="0"/>
          </a:p>
        </p:txBody>
      </p:sp>
    </p:spTree>
    <p:extLst>
      <p:ext uri="{BB962C8B-B14F-4D97-AF65-F5344CB8AC3E}">
        <p14:creationId xmlns:p14="http://schemas.microsoft.com/office/powerpoint/2010/main" val="2890231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on premises vs. off premises </a:t>
            </a:r>
            <a:r>
              <a:rPr lang="en-GB" dirty="0" smtClean="0"/>
              <a:t>solutions</a:t>
            </a:r>
            <a:endParaRPr lang="en-GB" dirty="0"/>
          </a:p>
        </p:txBody>
      </p:sp>
      <p:pic>
        <p:nvPicPr>
          <p:cNvPr id="4" name="Picture 3"/>
          <p:cNvPicPr>
            <a:picLocks noChangeAspect="1"/>
          </p:cNvPicPr>
          <p:nvPr/>
        </p:nvPicPr>
        <p:blipFill>
          <a:blip r:embed="rId2"/>
          <a:stretch>
            <a:fillRect/>
          </a:stretch>
        </p:blipFill>
        <p:spPr>
          <a:xfrm>
            <a:off x="3847566" y="1690688"/>
            <a:ext cx="2533650" cy="3962400"/>
          </a:xfrm>
          <a:prstGeom prst="rect">
            <a:avLst/>
          </a:prstGeom>
        </p:spPr>
      </p:pic>
    </p:spTree>
    <p:extLst>
      <p:ext uri="{BB962C8B-B14F-4D97-AF65-F5344CB8AC3E}">
        <p14:creationId xmlns:p14="http://schemas.microsoft.com/office/powerpoint/2010/main" val="183343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on premises vs. off premises </a:t>
            </a:r>
            <a:r>
              <a:rPr lang="en-GB" dirty="0" smtClean="0"/>
              <a:t>solutions</a:t>
            </a:r>
            <a:endParaRPr lang="en-GB" dirty="0"/>
          </a:p>
        </p:txBody>
      </p:sp>
      <p:pic>
        <p:nvPicPr>
          <p:cNvPr id="4" name="Picture 3"/>
          <p:cNvPicPr>
            <a:picLocks noChangeAspect="1"/>
          </p:cNvPicPr>
          <p:nvPr/>
        </p:nvPicPr>
        <p:blipFill>
          <a:blip r:embed="rId2"/>
          <a:stretch>
            <a:fillRect/>
          </a:stretch>
        </p:blipFill>
        <p:spPr>
          <a:xfrm>
            <a:off x="1456149" y="1690688"/>
            <a:ext cx="8340994" cy="4882830"/>
          </a:xfrm>
          <a:prstGeom prst="rect">
            <a:avLst/>
          </a:prstGeom>
        </p:spPr>
      </p:pic>
    </p:spTree>
    <p:extLst>
      <p:ext uri="{BB962C8B-B14F-4D97-AF65-F5344CB8AC3E}">
        <p14:creationId xmlns:p14="http://schemas.microsoft.com/office/powerpoint/2010/main" val="34573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767811" y="310082"/>
            <a:ext cx="8230465"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t>Trade </a:t>
            </a:r>
            <a:r>
              <a:rPr lang="en-GB" altLang="en-US" dirty="0"/>
              <a:t>Secrets</a:t>
            </a:r>
          </a:p>
        </p:txBody>
      </p:sp>
      <p:sp>
        <p:nvSpPr>
          <p:cNvPr id="13314" name="Rectangle 2"/>
          <p:cNvSpPr>
            <a:spLocks noGrp="1" noChangeArrowheads="1"/>
          </p:cNvSpPr>
          <p:nvPr>
            <p:ph type="body" idx="1"/>
          </p:nvPr>
        </p:nvSpPr>
        <p:spPr>
          <a:xfrm>
            <a:off x="0" y="1164942"/>
            <a:ext cx="11815949" cy="5188343"/>
          </a:xfrm>
          <a:ln/>
        </p:spPr>
        <p:txBody>
          <a:bodyPr wrap="square">
            <a:spAutoFit/>
          </a:bodyPr>
          <a:lstStyle/>
          <a:p>
            <a:r>
              <a:rPr lang="en-GB" dirty="0"/>
              <a:t>You tell no one about your formula, your secret sauce. </a:t>
            </a:r>
            <a:endParaRPr lang="en-GB" dirty="0" smtClean="0"/>
          </a:p>
          <a:p>
            <a:r>
              <a:rPr lang="en-GB" dirty="0" smtClean="0"/>
              <a:t>If </a:t>
            </a:r>
            <a:r>
              <a:rPr lang="en-GB" dirty="0"/>
              <a:t>discovered anyone </a:t>
            </a:r>
            <a:r>
              <a:rPr lang="en-GB" dirty="0" smtClean="0"/>
              <a:t>can use </a:t>
            </a:r>
            <a:r>
              <a:rPr lang="en-GB" dirty="0"/>
              <a:t>it; you are not protected</a:t>
            </a:r>
            <a:r>
              <a:rPr lang="en-GB" dirty="0" smtClean="0"/>
              <a:t>.</a:t>
            </a:r>
          </a:p>
          <a:p>
            <a:r>
              <a:rPr lang="en-GB" dirty="0"/>
              <a:t>While an organization can do nothing if their Trade Secret is discovered, </a:t>
            </a:r>
            <a:r>
              <a:rPr lang="en-GB" i="1" dirty="0"/>
              <a:t>how </a:t>
            </a:r>
            <a:r>
              <a:rPr lang="en-GB" dirty="0"/>
              <a:t>it</a:t>
            </a:r>
          </a:p>
          <a:p>
            <a:pPr marL="0" indent="0">
              <a:buNone/>
            </a:pPr>
            <a:r>
              <a:rPr lang="en-GB" dirty="0" smtClean="0"/>
              <a:t>   is </a:t>
            </a:r>
            <a:r>
              <a:rPr lang="en-GB" dirty="0"/>
              <a:t>done can be illegal.</a:t>
            </a:r>
            <a:endParaRPr lang="en-GB" altLang="en-US" dirty="0" smtClean="0"/>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i="1" dirty="0" err="1" smtClean="0"/>
              <a:t>Coca-cola</a:t>
            </a:r>
            <a:endParaRPr lang="en-GB" altLang="en-US" i="1" dirty="0"/>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a:t>Coca-Cola decided to keep its formula secret, decades ago!</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a:t>Only known to a few people within the company</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a:t>Stored in the vault of a bank in Atlanta</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a:t>The few that know the formula have signed very explicit confidentiality agreements</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err="1"/>
              <a:t>Rumor</a:t>
            </a:r>
            <a:r>
              <a:rPr lang="en-GB" altLang="en-US" sz="2000" dirty="0"/>
              <a:t> has it, those that know the formula are not allowed to travel together</a:t>
            </a:r>
          </a:p>
          <a:p>
            <a:pPr lvl="3">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sz="2000" dirty="0"/>
              <a:t>If </a:t>
            </a:r>
            <a:r>
              <a:rPr lang="en-GB" altLang="en-US" sz="2000" dirty="0" err="1"/>
              <a:t>Coca-cola</a:t>
            </a:r>
            <a:r>
              <a:rPr lang="en-GB" altLang="en-US" sz="2000" dirty="0"/>
              <a:t> instead patented the syrup formula, everyone could be making it today</a:t>
            </a:r>
          </a:p>
          <a:p>
            <a:pPr>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i="1" dirty="0"/>
              <a:t>KFC</a:t>
            </a:r>
            <a:r>
              <a:rPr lang="en-GB" altLang="en-US" dirty="0"/>
              <a:t>'s 11 secret herbs and spices</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993" y="4801883"/>
            <a:ext cx="1973007" cy="19499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392" y="2576945"/>
            <a:ext cx="1490557" cy="182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4521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on premises vs. off premises </a:t>
            </a:r>
            <a:r>
              <a:rPr lang="en-GB" dirty="0" smtClean="0"/>
              <a:t>solutions</a:t>
            </a:r>
            <a:endParaRPr lang="en-GB" dirty="0"/>
          </a:p>
        </p:txBody>
      </p:sp>
      <p:sp>
        <p:nvSpPr>
          <p:cNvPr id="3" name="Content Placeholder 2"/>
          <p:cNvSpPr>
            <a:spLocks noGrp="1"/>
          </p:cNvSpPr>
          <p:nvPr>
            <p:ph idx="1"/>
          </p:nvPr>
        </p:nvSpPr>
        <p:spPr/>
        <p:txBody>
          <a:bodyPr/>
          <a:lstStyle/>
          <a:p>
            <a:r>
              <a:rPr lang="en-GB" dirty="0" smtClean="0"/>
              <a:t>capital </a:t>
            </a:r>
            <a:r>
              <a:rPr lang="en-GB" dirty="0"/>
              <a:t>expense costs </a:t>
            </a:r>
            <a:r>
              <a:rPr lang="en-GB" dirty="0" smtClean="0"/>
              <a:t>            </a:t>
            </a:r>
          </a:p>
          <a:p>
            <a:r>
              <a:rPr lang="en-GB" dirty="0" smtClean="0"/>
              <a:t>IT Skilled staff</a:t>
            </a:r>
          </a:p>
          <a:p>
            <a:r>
              <a:rPr lang="en-GB" dirty="0" smtClean="0"/>
              <a:t>Work environment</a:t>
            </a:r>
          </a:p>
          <a:p>
            <a:r>
              <a:rPr lang="en-GB" dirty="0" smtClean="0"/>
              <a:t>Installation costs</a:t>
            </a:r>
          </a:p>
          <a:p>
            <a:r>
              <a:rPr lang="en-GB" dirty="0" smtClean="0"/>
              <a:t>Migration Strategy</a:t>
            </a:r>
          </a:p>
          <a:p>
            <a:r>
              <a:rPr lang="en-GB" dirty="0" smtClean="0"/>
              <a:t>Infrastructure required</a:t>
            </a:r>
          </a:p>
          <a:p>
            <a:r>
              <a:rPr lang="en-GB" dirty="0" smtClean="0"/>
              <a:t>Maintenance and updates</a:t>
            </a:r>
          </a:p>
          <a:p>
            <a:r>
              <a:rPr lang="en-GB" dirty="0" smtClean="0"/>
              <a:t>Disaster Recovery </a:t>
            </a:r>
            <a:endParaRPr lang="en-GB" dirty="0"/>
          </a:p>
        </p:txBody>
      </p:sp>
    </p:spTree>
    <p:extLst>
      <p:ext uri="{BB962C8B-B14F-4D97-AF65-F5344CB8AC3E}">
        <p14:creationId xmlns:p14="http://schemas.microsoft.com/office/powerpoint/2010/main" val="40631476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r>
              <a:rPr lang="en-GB" dirty="0" smtClean="0"/>
              <a:t>Private , Public and hybrid clouds</a:t>
            </a:r>
            <a:endParaRPr lang="en-GB" dirty="0"/>
          </a:p>
        </p:txBody>
      </p:sp>
      <p:sp>
        <p:nvSpPr>
          <p:cNvPr id="3" name="Content Placeholder 2"/>
          <p:cNvSpPr>
            <a:spLocks noGrp="1"/>
          </p:cNvSpPr>
          <p:nvPr>
            <p:ph idx="1"/>
          </p:nvPr>
        </p:nvSpPr>
        <p:spPr/>
        <p:txBody>
          <a:bodyPr/>
          <a:lstStyle/>
          <a:p>
            <a:r>
              <a:rPr lang="en-GB" dirty="0"/>
              <a:t>Many organisations choose a hybrid cloud approach due to business imperatives such as meeting </a:t>
            </a:r>
            <a:r>
              <a:rPr lang="en-GB" dirty="0">
                <a:solidFill>
                  <a:srgbClr val="FF0000"/>
                </a:solidFill>
              </a:rPr>
              <a:t>regulatory and data sovereignty requirements</a:t>
            </a:r>
            <a:r>
              <a:rPr lang="en-GB" dirty="0"/>
              <a:t>, taking full advantage of on-premises technology investment or addressing </a:t>
            </a:r>
            <a:r>
              <a:rPr lang="en-GB" dirty="0">
                <a:solidFill>
                  <a:srgbClr val="FF0000"/>
                </a:solidFill>
              </a:rPr>
              <a:t>low latency issues</a:t>
            </a:r>
            <a:r>
              <a:rPr lang="en-GB" dirty="0" smtClean="0"/>
              <a:t>.</a:t>
            </a:r>
          </a:p>
          <a:p>
            <a:pPr lvl="1"/>
            <a:r>
              <a:rPr lang="en-GB" dirty="0"/>
              <a:t> </a:t>
            </a:r>
            <a:r>
              <a:rPr lang="en-GB" dirty="0">
                <a:solidFill>
                  <a:srgbClr val="FF0000"/>
                </a:solidFill>
              </a:rPr>
              <a:t>greater flexibility, </a:t>
            </a:r>
            <a:endParaRPr lang="en-GB" dirty="0" smtClean="0">
              <a:solidFill>
                <a:srgbClr val="FF0000"/>
              </a:solidFill>
            </a:endParaRPr>
          </a:p>
          <a:p>
            <a:pPr lvl="1"/>
            <a:r>
              <a:rPr lang="en-GB" dirty="0" smtClean="0">
                <a:solidFill>
                  <a:srgbClr val="FF0000"/>
                </a:solidFill>
              </a:rPr>
              <a:t>more </a:t>
            </a:r>
            <a:r>
              <a:rPr lang="en-GB" dirty="0">
                <a:solidFill>
                  <a:srgbClr val="FF0000"/>
                </a:solidFill>
              </a:rPr>
              <a:t>deployment options, </a:t>
            </a:r>
            <a:endParaRPr lang="en-GB" dirty="0" smtClean="0">
              <a:solidFill>
                <a:srgbClr val="FF0000"/>
              </a:solidFill>
            </a:endParaRPr>
          </a:p>
          <a:p>
            <a:pPr lvl="1"/>
            <a:r>
              <a:rPr lang="en-GB" dirty="0" smtClean="0">
                <a:solidFill>
                  <a:srgbClr val="FF0000"/>
                </a:solidFill>
              </a:rPr>
              <a:t>security</a:t>
            </a:r>
            <a:r>
              <a:rPr lang="en-GB" dirty="0">
                <a:solidFill>
                  <a:srgbClr val="FF0000"/>
                </a:solidFill>
              </a:rPr>
              <a:t>, </a:t>
            </a:r>
            <a:endParaRPr lang="en-GB" dirty="0" smtClean="0">
              <a:solidFill>
                <a:srgbClr val="FF0000"/>
              </a:solidFill>
            </a:endParaRPr>
          </a:p>
          <a:p>
            <a:pPr lvl="1"/>
            <a:r>
              <a:rPr lang="en-GB" dirty="0" smtClean="0">
                <a:solidFill>
                  <a:srgbClr val="FF0000"/>
                </a:solidFill>
              </a:rPr>
              <a:t>compliance </a:t>
            </a:r>
            <a:r>
              <a:rPr lang="en-GB" dirty="0">
                <a:solidFill>
                  <a:srgbClr val="FF0000"/>
                </a:solidFill>
              </a:rPr>
              <a:t>and getting more value from their existing infrastructure</a:t>
            </a:r>
          </a:p>
        </p:txBody>
      </p:sp>
    </p:spTree>
    <p:extLst>
      <p:ext uri="{BB962C8B-B14F-4D97-AF65-F5344CB8AC3E}">
        <p14:creationId xmlns:p14="http://schemas.microsoft.com/office/powerpoint/2010/main" val="511635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iterative </a:t>
            </a:r>
            <a:r>
              <a:rPr lang="en-GB" dirty="0"/>
              <a:t>vs. Waterfall projects implication on security engineering.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417484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p:txBody>
          <a:bodyPr/>
          <a:lstStyle/>
          <a:p>
            <a:pPr>
              <a:defRPr/>
            </a:pPr>
            <a:r>
              <a:rPr lang="en-US">
                <a:solidFill>
                  <a:schemeClr val="tx2">
                    <a:satMod val="200000"/>
                  </a:schemeClr>
                </a:solidFill>
              </a:rPr>
              <a:t>Software Development Life Cycle (SDLC)</a:t>
            </a:r>
          </a:p>
        </p:txBody>
      </p:sp>
      <p:sp>
        <p:nvSpPr>
          <p:cNvPr id="9219" name="Rectangle 6"/>
          <p:cNvSpPr>
            <a:spLocks noGrp="1" noChangeArrowheads="1"/>
          </p:cNvSpPr>
          <p:nvPr>
            <p:ph type="subTitle" idx="1"/>
          </p:nvPr>
        </p:nvSpPr>
        <p:spPr>
          <a:xfrm>
            <a:off x="2367148" y="3987182"/>
            <a:ext cx="7772400" cy="1508125"/>
          </a:xfrm>
        </p:spPr>
        <p:txBody>
          <a:bodyPr/>
          <a:lstStyle/>
          <a:p>
            <a:pPr eaLnBrk="1" hangingPunct="1">
              <a:lnSpc>
                <a:spcPct val="80000"/>
              </a:lnSpc>
              <a:spcBef>
                <a:spcPct val="0"/>
              </a:spcBef>
            </a:pPr>
            <a:r>
              <a:rPr lang="en-US" altLang="en-US" dirty="0"/>
              <a:t>“You’ve got to be very careful if you don’t know where you’re going, because you might not get there.”</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Yogi Berra</a:t>
            </a:r>
          </a:p>
        </p:txBody>
      </p:sp>
    </p:spTree>
    <p:extLst>
      <p:ext uri="{BB962C8B-B14F-4D97-AF65-F5344CB8AC3E}">
        <p14:creationId xmlns:p14="http://schemas.microsoft.com/office/powerpoint/2010/main" val="66674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p:txBody>
          <a:bodyPr/>
          <a:lstStyle/>
          <a:p>
            <a:pPr>
              <a:defRPr/>
            </a:pPr>
            <a:r>
              <a:rPr lang="en-US">
                <a:solidFill>
                  <a:schemeClr val="tx2">
                    <a:satMod val="200000"/>
                  </a:schemeClr>
                </a:solidFill>
              </a:rPr>
              <a:t>SDLC Model</a:t>
            </a:r>
          </a:p>
        </p:txBody>
      </p:sp>
      <p:sp>
        <p:nvSpPr>
          <p:cNvPr id="12291" name="Rectangle 5"/>
          <p:cNvSpPr>
            <a:spLocks noGrp="1" noChangeArrowheads="1"/>
          </p:cNvSpPr>
          <p:nvPr>
            <p:ph idx="1"/>
          </p:nvPr>
        </p:nvSpPr>
        <p:spPr/>
        <p:txBody>
          <a:bodyPr/>
          <a:lstStyle/>
          <a:p>
            <a:pPr eaLnBrk="1" hangingPunct="1">
              <a:buFontTx/>
              <a:buNone/>
            </a:pPr>
            <a:r>
              <a:rPr lang="en-US" altLang="en-US" smtClean="0"/>
              <a:t>   A framework that describes the activities performed at each stage of a software development project.  </a:t>
            </a:r>
          </a:p>
          <a:p>
            <a:pPr eaLnBrk="1" hangingPunct="1"/>
            <a:endParaRPr lang="en-US" altLang="en-US" smtClean="0"/>
          </a:p>
        </p:txBody>
      </p:sp>
    </p:spTree>
    <p:extLst>
      <p:ext uri="{BB962C8B-B14F-4D97-AF65-F5344CB8AC3E}">
        <p14:creationId xmlns:p14="http://schemas.microsoft.com/office/powerpoint/2010/main" val="269767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defRPr/>
            </a:pPr>
            <a:r>
              <a:rPr lang="en-US">
                <a:solidFill>
                  <a:schemeClr val="tx2">
                    <a:satMod val="200000"/>
                  </a:schemeClr>
                </a:solidFill>
              </a:rPr>
              <a:t>Waterfall Model</a:t>
            </a:r>
          </a:p>
        </p:txBody>
      </p:sp>
      <p:pic>
        <p:nvPicPr>
          <p:cNvPr id="13315" name="Picture 11" descr="Waterfall SDL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1371600"/>
            <a:ext cx="3810000" cy="3886200"/>
          </a:xfrm>
          <a:noFill/>
        </p:spPr>
      </p:pic>
      <p:sp>
        <p:nvSpPr>
          <p:cNvPr id="13316" name="Rectangle 3"/>
          <p:cNvSpPr>
            <a:spLocks noGrp="1" noChangeArrowheads="1"/>
          </p:cNvSpPr>
          <p:nvPr>
            <p:ph type="body" sz="half" idx="2"/>
          </p:nvPr>
        </p:nvSpPr>
        <p:spPr>
          <a:xfrm>
            <a:off x="5486400" y="1295400"/>
            <a:ext cx="4800600" cy="4495800"/>
          </a:xfrm>
        </p:spPr>
        <p:txBody>
          <a:bodyPr/>
          <a:lstStyle/>
          <a:p>
            <a:pPr eaLnBrk="1" hangingPunct="1"/>
            <a:r>
              <a:rPr lang="en-US" altLang="en-US" sz="2400" b="1" dirty="0">
                <a:solidFill>
                  <a:srgbClr val="FF0000"/>
                </a:solidFill>
              </a:rPr>
              <a:t>Requirements</a:t>
            </a:r>
            <a:r>
              <a:rPr lang="en-US" altLang="en-US" sz="2400" b="1" dirty="0"/>
              <a:t> </a:t>
            </a:r>
            <a:r>
              <a:rPr lang="en-US" altLang="en-US" sz="2400" dirty="0"/>
              <a:t>– defines needed information, function, behavior, performance and interfaces.</a:t>
            </a:r>
          </a:p>
          <a:p>
            <a:pPr eaLnBrk="1" hangingPunct="1"/>
            <a:r>
              <a:rPr lang="en-US" altLang="en-US" sz="2400" b="1" dirty="0">
                <a:solidFill>
                  <a:srgbClr val="FF0000"/>
                </a:solidFill>
              </a:rPr>
              <a:t>Design</a:t>
            </a:r>
            <a:r>
              <a:rPr lang="en-US" altLang="en-US" sz="2400" b="1" dirty="0">
                <a:solidFill>
                  <a:srgbClr val="FFFF00"/>
                </a:solidFill>
              </a:rPr>
              <a:t> </a:t>
            </a:r>
            <a:r>
              <a:rPr lang="en-US" altLang="en-US" sz="2400" dirty="0"/>
              <a:t>– data structures, software architecture, interface representations, algorithmic details.</a:t>
            </a:r>
          </a:p>
          <a:p>
            <a:pPr eaLnBrk="1" hangingPunct="1"/>
            <a:r>
              <a:rPr lang="en-US" altLang="en-US" sz="2400" b="1" dirty="0">
                <a:solidFill>
                  <a:srgbClr val="FF0000"/>
                </a:solidFill>
              </a:rPr>
              <a:t>Implementation</a:t>
            </a:r>
            <a:r>
              <a:rPr lang="en-US" altLang="en-US" sz="2400" b="1" dirty="0">
                <a:solidFill>
                  <a:srgbClr val="FFFF00"/>
                </a:solidFill>
              </a:rPr>
              <a:t> </a:t>
            </a:r>
            <a:r>
              <a:rPr lang="en-US" altLang="en-US" sz="2400" dirty="0"/>
              <a:t>– source code, database, user documentation, testing.</a:t>
            </a:r>
          </a:p>
        </p:txBody>
      </p:sp>
    </p:spTree>
    <p:extLst>
      <p:ext uri="{BB962C8B-B14F-4D97-AF65-F5344CB8AC3E}">
        <p14:creationId xmlns:p14="http://schemas.microsoft.com/office/powerpoint/2010/main" val="57292792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a:defRPr/>
            </a:pPr>
            <a:r>
              <a:rPr lang="en-US">
                <a:solidFill>
                  <a:schemeClr val="tx2">
                    <a:satMod val="200000"/>
                  </a:schemeClr>
                </a:solidFill>
              </a:rPr>
              <a:t>Waterfall Strengths</a:t>
            </a:r>
          </a:p>
        </p:txBody>
      </p:sp>
      <p:sp>
        <p:nvSpPr>
          <p:cNvPr id="15363" name="Rectangle 3"/>
          <p:cNvSpPr>
            <a:spLocks noGrp="1" noChangeArrowheads="1"/>
          </p:cNvSpPr>
          <p:nvPr>
            <p:ph idx="1"/>
          </p:nvPr>
        </p:nvSpPr>
        <p:spPr/>
        <p:txBody>
          <a:bodyPr/>
          <a:lstStyle/>
          <a:p>
            <a:pPr eaLnBrk="1" hangingPunct="1"/>
            <a:r>
              <a:rPr lang="en-US" altLang="en-US" dirty="0">
                <a:solidFill>
                  <a:srgbClr val="FF0000"/>
                </a:solidFill>
              </a:rPr>
              <a:t>Easy to understand</a:t>
            </a:r>
            <a:r>
              <a:rPr lang="en-US" altLang="en-US" dirty="0"/>
              <a:t>, easy to use</a:t>
            </a:r>
          </a:p>
          <a:p>
            <a:pPr eaLnBrk="1" hangingPunct="1"/>
            <a:r>
              <a:rPr lang="en-US" altLang="en-US" dirty="0">
                <a:solidFill>
                  <a:srgbClr val="FF0000"/>
                </a:solidFill>
              </a:rPr>
              <a:t>Provides structure </a:t>
            </a:r>
            <a:r>
              <a:rPr lang="en-US" altLang="en-US" dirty="0"/>
              <a:t>to inexperienced staff</a:t>
            </a:r>
          </a:p>
          <a:p>
            <a:pPr eaLnBrk="1" hangingPunct="1"/>
            <a:r>
              <a:rPr lang="en-US" altLang="en-US" dirty="0">
                <a:solidFill>
                  <a:srgbClr val="FF0000"/>
                </a:solidFill>
              </a:rPr>
              <a:t>Milestones are well understood</a:t>
            </a:r>
          </a:p>
          <a:p>
            <a:pPr eaLnBrk="1" hangingPunct="1"/>
            <a:r>
              <a:rPr lang="en-US" altLang="en-US" dirty="0"/>
              <a:t>Sets </a:t>
            </a:r>
            <a:r>
              <a:rPr lang="en-US" altLang="en-US" dirty="0">
                <a:solidFill>
                  <a:srgbClr val="FF0000"/>
                </a:solidFill>
              </a:rPr>
              <a:t>requirements stability</a:t>
            </a:r>
          </a:p>
          <a:p>
            <a:pPr eaLnBrk="1" hangingPunct="1"/>
            <a:r>
              <a:rPr lang="en-US" altLang="en-US" dirty="0"/>
              <a:t>Good for </a:t>
            </a:r>
            <a:r>
              <a:rPr lang="en-US" altLang="en-US" dirty="0">
                <a:solidFill>
                  <a:srgbClr val="FF0000"/>
                </a:solidFill>
              </a:rPr>
              <a:t>management control </a:t>
            </a:r>
            <a:r>
              <a:rPr lang="en-US" altLang="en-US" dirty="0"/>
              <a:t>(plan, staff, track)</a:t>
            </a:r>
          </a:p>
          <a:p>
            <a:pPr eaLnBrk="1" hangingPunct="1"/>
            <a:r>
              <a:rPr lang="en-US" altLang="en-US" dirty="0"/>
              <a:t>Works well when </a:t>
            </a:r>
            <a:r>
              <a:rPr lang="en-US" altLang="en-US" dirty="0">
                <a:solidFill>
                  <a:srgbClr val="FF0000"/>
                </a:solidFill>
              </a:rPr>
              <a:t>quality is more important </a:t>
            </a:r>
            <a:r>
              <a:rPr lang="en-US" altLang="en-US" dirty="0"/>
              <a:t>than cost or schedule</a:t>
            </a:r>
          </a:p>
          <a:p>
            <a:pPr eaLnBrk="1" hangingPunct="1"/>
            <a:endParaRPr lang="en-US" altLang="en-US" dirty="0"/>
          </a:p>
          <a:p>
            <a:pPr eaLnBrk="1" hangingPunct="1"/>
            <a:endParaRPr lang="en-US" altLang="en-US" sz="2400" dirty="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52876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a:defRPr/>
            </a:pPr>
            <a:r>
              <a:rPr lang="en-US">
                <a:solidFill>
                  <a:schemeClr val="tx2">
                    <a:satMod val="200000"/>
                  </a:schemeClr>
                </a:solidFill>
              </a:rPr>
              <a:t>Waterfall Deficiencies</a:t>
            </a:r>
          </a:p>
        </p:txBody>
      </p:sp>
      <p:sp>
        <p:nvSpPr>
          <p:cNvPr id="16387" name="Rectangle 3"/>
          <p:cNvSpPr>
            <a:spLocks noGrp="1" noChangeArrowheads="1"/>
          </p:cNvSpPr>
          <p:nvPr>
            <p:ph idx="1"/>
          </p:nvPr>
        </p:nvSpPr>
        <p:spPr/>
        <p:txBody>
          <a:bodyPr/>
          <a:lstStyle/>
          <a:p>
            <a:pPr eaLnBrk="1" hangingPunct="1">
              <a:lnSpc>
                <a:spcPct val="90000"/>
              </a:lnSpc>
            </a:pPr>
            <a:r>
              <a:rPr lang="en-US" altLang="en-US" dirty="0"/>
              <a:t>All </a:t>
            </a:r>
            <a:r>
              <a:rPr lang="en-US" altLang="en-US" dirty="0">
                <a:solidFill>
                  <a:srgbClr val="FF0000"/>
                </a:solidFill>
              </a:rPr>
              <a:t>requirements must be known </a:t>
            </a:r>
            <a:r>
              <a:rPr lang="en-US" altLang="en-US" dirty="0"/>
              <a:t>upfront</a:t>
            </a:r>
          </a:p>
          <a:p>
            <a:pPr eaLnBrk="1" hangingPunct="1">
              <a:lnSpc>
                <a:spcPct val="90000"/>
              </a:lnSpc>
            </a:pPr>
            <a:r>
              <a:rPr lang="en-US" altLang="en-US" dirty="0"/>
              <a:t>Deliverables created for each phase are considered frozen – </a:t>
            </a:r>
            <a:r>
              <a:rPr lang="en-US" altLang="en-US" dirty="0">
                <a:solidFill>
                  <a:srgbClr val="FF0000"/>
                </a:solidFill>
              </a:rPr>
              <a:t>inhibits flexibility</a:t>
            </a:r>
          </a:p>
          <a:p>
            <a:pPr eaLnBrk="1" hangingPunct="1">
              <a:lnSpc>
                <a:spcPct val="90000"/>
              </a:lnSpc>
            </a:pPr>
            <a:r>
              <a:rPr lang="en-US" altLang="en-US" dirty="0"/>
              <a:t>Can give a </a:t>
            </a:r>
            <a:r>
              <a:rPr lang="en-US" altLang="en-US" dirty="0">
                <a:solidFill>
                  <a:srgbClr val="FF0000"/>
                </a:solidFill>
              </a:rPr>
              <a:t>false impression of progress</a:t>
            </a:r>
          </a:p>
          <a:p>
            <a:pPr eaLnBrk="1" hangingPunct="1">
              <a:lnSpc>
                <a:spcPct val="90000"/>
              </a:lnSpc>
            </a:pPr>
            <a:r>
              <a:rPr lang="en-US" altLang="en-US" dirty="0">
                <a:solidFill>
                  <a:srgbClr val="FF0000"/>
                </a:solidFill>
              </a:rPr>
              <a:t>Does not reflect problem-solving nature </a:t>
            </a:r>
            <a:r>
              <a:rPr lang="en-US" altLang="en-US" dirty="0"/>
              <a:t>of software development – iterations of phases</a:t>
            </a:r>
          </a:p>
          <a:p>
            <a:pPr eaLnBrk="1" hangingPunct="1">
              <a:lnSpc>
                <a:spcPct val="90000"/>
              </a:lnSpc>
            </a:pPr>
            <a:r>
              <a:rPr lang="en-US" altLang="en-US" dirty="0"/>
              <a:t>Integration is </a:t>
            </a:r>
            <a:r>
              <a:rPr lang="en-US" altLang="en-US" dirty="0">
                <a:solidFill>
                  <a:srgbClr val="FF0000"/>
                </a:solidFill>
              </a:rPr>
              <a:t>one big bang at the end</a:t>
            </a:r>
          </a:p>
          <a:p>
            <a:pPr eaLnBrk="1" hangingPunct="1">
              <a:lnSpc>
                <a:spcPct val="90000"/>
              </a:lnSpc>
            </a:pPr>
            <a:r>
              <a:rPr lang="en-US" altLang="en-US" dirty="0">
                <a:solidFill>
                  <a:srgbClr val="FF0000"/>
                </a:solidFill>
              </a:rPr>
              <a:t>Little opportunity for customer </a:t>
            </a:r>
            <a:r>
              <a:rPr lang="en-US" altLang="en-US" dirty="0"/>
              <a:t>to preview the system (until it may be too late)</a:t>
            </a:r>
          </a:p>
          <a:p>
            <a:pPr eaLnBrk="1" hangingPunct="1">
              <a:lnSpc>
                <a:spcPct val="90000"/>
              </a:lnSpc>
            </a:pPr>
            <a:endParaRPr lang="en-US" altLang="en-US" dirty="0"/>
          </a:p>
        </p:txBody>
      </p:sp>
    </p:spTree>
    <p:extLst>
      <p:ext uri="{BB962C8B-B14F-4D97-AF65-F5344CB8AC3E}">
        <p14:creationId xmlns:p14="http://schemas.microsoft.com/office/powerpoint/2010/main" val="300358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a:defRPr/>
            </a:pPr>
            <a:r>
              <a:rPr lang="en-US">
                <a:solidFill>
                  <a:schemeClr val="tx2">
                    <a:satMod val="200000"/>
                  </a:schemeClr>
                </a:solidFill>
              </a:rPr>
              <a:t>When to use the Waterfall Model</a:t>
            </a:r>
          </a:p>
        </p:txBody>
      </p:sp>
      <p:sp>
        <p:nvSpPr>
          <p:cNvPr id="425987" name="Rectangle 3"/>
          <p:cNvSpPr>
            <a:spLocks noGrp="1" noChangeArrowheads="1"/>
          </p:cNvSpPr>
          <p:nvPr>
            <p:ph idx="1"/>
          </p:nvPr>
        </p:nvSpPr>
        <p:spPr>
          <a:xfrm>
            <a:off x="2438400" y="2057400"/>
            <a:ext cx="7772400" cy="4298950"/>
          </a:xfrm>
        </p:spPr>
        <p:txBody>
          <a:bodyPr>
            <a:normAutofit lnSpcReduction="10000"/>
          </a:bodyPr>
          <a:lstStyle/>
          <a:p>
            <a:pPr marL="411480">
              <a:buFont typeface="Wingdings"/>
              <a:buChar char=""/>
              <a:defRPr/>
            </a:pPr>
            <a:r>
              <a:rPr lang="en-US" dirty="0"/>
              <a:t>Requirements are very </a:t>
            </a:r>
            <a:r>
              <a:rPr lang="en-US" dirty="0">
                <a:solidFill>
                  <a:srgbClr val="FF0000"/>
                </a:solidFill>
              </a:rPr>
              <a:t>well known</a:t>
            </a:r>
          </a:p>
          <a:p>
            <a:pPr marL="411480">
              <a:buFont typeface="Wingdings"/>
              <a:buChar char=""/>
              <a:defRPr/>
            </a:pPr>
            <a:r>
              <a:rPr lang="en-US" dirty="0"/>
              <a:t>Product definition is </a:t>
            </a:r>
            <a:r>
              <a:rPr lang="en-US" dirty="0">
                <a:solidFill>
                  <a:srgbClr val="FF0000"/>
                </a:solidFill>
              </a:rPr>
              <a:t>stable</a:t>
            </a:r>
          </a:p>
          <a:p>
            <a:pPr marL="411480">
              <a:lnSpc>
                <a:spcPct val="100000"/>
              </a:lnSpc>
              <a:buFont typeface="Wingdings"/>
              <a:buChar char=""/>
              <a:defRPr/>
            </a:pPr>
            <a:r>
              <a:rPr lang="en-US" dirty="0"/>
              <a:t>Technology is </a:t>
            </a:r>
            <a:r>
              <a:rPr lang="en-US" dirty="0">
                <a:solidFill>
                  <a:srgbClr val="FF0000"/>
                </a:solidFill>
              </a:rPr>
              <a:t>understood</a:t>
            </a:r>
          </a:p>
          <a:p>
            <a:pPr marL="411480">
              <a:buFont typeface="Wingdings"/>
              <a:buChar char=""/>
              <a:defRPr/>
            </a:pPr>
            <a:r>
              <a:rPr lang="en-US" dirty="0"/>
              <a:t>New </a:t>
            </a:r>
            <a:r>
              <a:rPr lang="en-US" dirty="0">
                <a:solidFill>
                  <a:srgbClr val="FF0000"/>
                </a:solidFill>
              </a:rPr>
              <a:t>version of an existing product</a:t>
            </a:r>
          </a:p>
          <a:p>
            <a:pPr marL="411480">
              <a:buFont typeface="Wingdings"/>
              <a:buChar char=""/>
              <a:defRPr/>
            </a:pPr>
            <a:r>
              <a:rPr lang="en-US" dirty="0">
                <a:solidFill>
                  <a:srgbClr val="FF0000"/>
                </a:solidFill>
              </a:rPr>
              <a:t>Porting an existing product </a:t>
            </a:r>
            <a:r>
              <a:rPr lang="en-US" dirty="0"/>
              <a:t>to a new platform.</a:t>
            </a:r>
          </a:p>
          <a:p>
            <a:pPr marL="411480">
              <a:buFont typeface="Wingdings"/>
              <a:buChar char=""/>
              <a:defRPr/>
            </a:pPr>
            <a:endParaRPr lang="en-US" dirty="0"/>
          </a:p>
          <a:p>
            <a:pPr marL="740664" lvl="1">
              <a:buSzPct val="75000"/>
              <a:buFont typeface="Wingdings"/>
              <a:buChar char=""/>
              <a:defRPr/>
            </a:pPr>
            <a:r>
              <a:rPr lang="en-US" dirty="0" smtClean="0"/>
              <a:t>High risk for new systems because of specification and </a:t>
            </a:r>
            <a:br>
              <a:rPr lang="en-US" dirty="0" smtClean="0"/>
            </a:br>
            <a:r>
              <a:rPr lang="en-US" dirty="0" smtClean="0"/>
              <a:t>design problems.</a:t>
            </a:r>
          </a:p>
          <a:p>
            <a:pPr marL="740664" lvl="1">
              <a:buSzPct val="75000"/>
              <a:buFont typeface="Wingdings"/>
              <a:buChar char=""/>
              <a:defRPr/>
            </a:pPr>
            <a:r>
              <a:rPr lang="en-US" dirty="0" smtClean="0"/>
              <a:t>Low risk for well-understood developments using familiar technology.</a:t>
            </a:r>
          </a:p>
          <a:p>
            <a:pPr marL="411480">
              <a:buFont typeface="Wingdings"/>
              <a:buChar char=""/>
              <a:defRPr/>
            </a:pPr>
            <a:endParaRPr lang="en-US" dirty="0"/>
          </a:p>
        </p:txBody>
      </p:sp>
    </p:spTree>
    <p:extLst>
      <p:ext uri="{BB962C8B-B14F-4D97-AF65-F5344CB8AC3E}">
        <p14:creationId xmlns:p14="http://schemas.microsoft.com/office/powerpoint/2010/main" val="219863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767811" y="310082"/>
            <a:ext cx="8230465" cy="722057"/>
          </a:xfrm>
          <a:ln/>
        </p:spPr>
        <p:txBody>
          <a:bodyP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t>Discussion</a:t>
            </a:r>
            <a:endParaRPr lang="en-GB" altLang="en-US" dirty="0"/>
          </a:p>
        </p:txBody>
      </p:sp>
      <p:sp>
        <p:nvSpPr>
          <p:cNvPr id="13314" name="Rectangle 2"/>
          <p:cNvSpPr>
            <a:spLocks noGrp="1" noChangeArrowheads="1"/>
          </p:cNvSpPr>
          <p:nvPr>
            <p:ph type="body" idx="1"/>
          </p:nvPr>
        </p:nvSpPr>
        <p:spPr>
          <a:xfrm>
            <a:off x="0" y="1164942"/>
            <a:ext cx="11815949" cy="2028248"/>
          </a:xfrm>
          <a:ln/>
        </p:spPr>
        <p:txBody>
          <a:bodyPr wrap="square">
            <a:spAutoFit/>
          </a:bodyPr>
          <a:lstStyle/>
          <a:p>
            <a:r>
              <a:rPr lang="en-GB" dirty="0" smtClean="0"/>
              <a:t>Copyrights- duration</a:t>
            </a:r>
          </a:p>
          <a:p>
            <a:r>
              <a:rPr lang="en-GB" dirty="0" smtClean="0"/>
              <a:t>Trademark &amp; its counterfeit</a:t>
            </a:r>
            <a:r>
              <a:rPr lang="en-GB" dirty="0" smtClean="0"/>
              <a:t> </a:t>
            </a:r>
            <a:endParaRPr lang="en-GB" dirty="0" smtClean="0"/>
          </a:p>
          <a:p>
            <a:r>
              <a:rPr lang="en-GB" dirty="0" smtClean="0"/>
              <a:t>Patent – requirements cryptographically</a:t>
            </a:r>
          </a:p>
          <a:p>
            <a:r>
              <a:rPr lang="en-GB" dirty="0" smtClean="0"/>
              <a:t>Cyber squatting &amp; Typo Squatting</a:t>
            </a:r>
            <a:endParaRPr lang="en-GB" dirty="0"/>
          </a:p>
        </p:txBody>
      </p:sp>
    </p:spTree>
    <p:extLst>
      <p:ext uri="{BB962C8B-B14F-4D97-AF65-F5344CB8AC3E}">
        <p14:creationId xmlns:p14="http://schemas.microsoft.com/office/powerpoint/2010/main" val="2177243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427936" y="146322"/>
            <a:ext cx="8230465"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dirty="0" smtClean="0"/>
              <a:t>Risks of Confidentiality breach</a:t>
            </a:r>
            <a:endParaRPr lang="en-GB" altLang="en-US" dirty="0"/>
          </a:p>
        </p:txBody>
      </p:sp>
      <p:sp>
        <p:nvSpPr>
          <p:cNvPr id="6146" name="Rectangle 2"/>
          <p:cNvSpPr>
            <a:spLocks noGrp="1" noChangeArrowheads="1"/>
          </p:cNvSpPr>
          <p:nvPr>
            <p:ph type="body" idx="1"/>
          </p:nvPr>
        </p:nvSpPr>
        <p:spPr>
          <a:xfrm>
            <a:off x="1980049" y="1600009"/>
            <a:ext cx="8230464" cy="4148969"/>
          </a:xfrm>
          <a:ln/>
        </p:spPr>
        <p:txBody>
          <a:bodyPr vert="horz" lIns="81646" tIns="42456" rIns="81646" bIns="42456" rtlCol="0">
            <a:spAutoFit/>
          </a:bodyPr>
          <a:lstStyle/>
          <a:p>
            <a:pPr lvl="1">
              <a:lnSpc>
                <a:spcPct val="93000"/>
              </a:lnSpc>
              <a:spcBef>
                <a:spcPts val="635"/>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smtClean="0"/>
              <a:t>Legal </a:t>
            </a:r>
            <a:r>
              <a:rPr lang="en-GB" altLang="en-US" dirty="0"/>
              <a:t>Risks </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Fines, liability lawsuits, criminal prosecution</a:t>
            </a:r>
          </a:p>
          <a:p>
            <a:pPr lvl="1">
              <a:lnSpc>
                <a:spcPct val="93000"/>
              </a:lnSpc>
              <a:spcBef>
                <a:spcPts val="635"/>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Financial Risks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Numerous costs involved including losing customer's trust, legal fees, fines</a:t>
            </a:r>
          </a:p>
          <a:p>
            <a:pPr lvl="1">
              <a:lnSpc>
                <a:spcPct val="93000"/>
              </a:lnSpc>
              <a:spcBef>
                <a:spcPts val="635"/>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Reputational Risks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Loss of trust</a:t>
            </a:r>
          </a:p>
          <a:p>
            <a:pPr lvl="1">
              <a:lnSpc>
                <a:spcPct val="93000"/>
              </a:lnSpc>
              <a:spcBef>
                <a:spcPts val="635"/>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Operational Risks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Failed internal processes – insider trading, unethical practices, etc.</a:t>
            </a:r>
          </a:p>
          <a:p>
            <a:pPr lvl="1">
              <a:lnSpc>
                <a:spcPct val="93000"/>
              </a:lnSpc>
              <a:spcBef>
                <a:spcPts val="635"/>
              </a:spcBef>
              <a:spcAft>
                <a:spcPct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Strategic Risks</a:t>
            </a:r>
          </a:p>
          <a:p>
            <a:pPr lvl="2">
              <a:lnSpc>
                <a:spcPct val="93000"/>
              </a:lnSpc>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pPr>
            <a:r>
              <a:rPr lang="en-GB" altLang="en-US" dirty="0"/>
              <a:t>Financial institutions future, mergers, etc.</a:t>
            </a:r>
          </a:p>
        </p:txBody>
      </p:sp>
    </p:spTree>
    <p:extLst>
      <p:ext uri="{BB962C8B-B14F-4D97-AF65-F5344CB8AC3E}">
        <p14:creationId xmlns:p14="http://schemas.microsoft.com/office/powerpoint/2010/main" val="26483868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168FA6E1-76CE-461B-9FEE-988AE64E3406}" vid="{C441BE14-957A-48CD-BDDC-EF073018A2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16518</TotalTime>
  <Words>4130</Words>
  <Application>Microsoft Office PowerPoint</Application>
  <PresentationFormat>Widescreen</PresentationFormat>
  <Paragraphs>677</Paragraphs>
  <Slides>78</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맑은 고딕</vt:lpstr>
      <vt:lpstr>Arial</vt:lpstr>
      <vt:lpstr>Calibri</vt:lpstr>
      <vt:lpstr>Moon 2.0 Bold</vt:lpstr>
      <vt:lpstr>Wingdings</vt:lpstr>
      <vt:lpstr>WBL</vt:lpstr>
      <vt:lpstr>PowerPoint Presentation</vt:lpstr>
      <vt:lpstr>4. Management of Network Security and Risk in Networked Systems (25% K3) </vt:lpstr>
      <vt:lpstr>4.2 Apply security mechanisms as they relate to the CIA Triad; particularly, how to select security mechanisms to implement all three into a computer system. </vt:lpstr>
      <vt:lpstr>CIA Triad</vt:lpstr>
      <vt:lpstr>The CIA Triad (AIC)</vt:lpstr>
      <vt:lpstr>The CIA Triad (AIC)</vt:lpstr>
      <vt:lpstr>Trade Secrets</vt:lpstr>
      <vt:lpstr>Discussion</vt:lpstr>
      <vt:lpstr>Risks of Confidentiality breach</vt:lpstr>
      <vt:lpstr>Legal Requirements</vt:lpstr>
      <vt:lpstr>HIPAA</vt:lpstr>
      <vt:lpstr>What HIPAA Doesn't Do</vt:lpstr>
      <vt:lpstr>Gramm-Leach Bliley Act</vt:lpstr>
      <vt:lpstr>Gramm-Leach Bliley Act (2)</vt:lpstr>
      <vt:lpstr>FERPA</vt:lpstr>
      <vt:lpstr>Google </vt:lpstr>
      <vt:lpstr>PowerPoint Presentation</vt:lpstr>
      <vt:lpstr>PowerPoint Presentation</vt:lpstr>
      <vt:lpstr>Types of Security Policies</vt:lpstr>
      <vt:lpstr>Military/Government Security Policies</vt:lpstr>
      <vt:lpstr>Information Sensitivity Ranking</vt:lpstr>
      <vt:lpstr>Commercial Security Policies</vt:lpstr>
      <vt:lpstr>Access controls</vt:lpstr>
      <vt:lpstr>OS Lockdown</vt:lpstr>
      <vt:lpstr>OS Lockdown (2)</vt:lpstr>
      <vt:lpstr>OS Lockdown (3)</vt:lpstr>
      <vt:lpstr>Database Access</vt:lpstr>
      <vt:lpstr>Password Policies</vt:lpstr>
      <vt:lpstr>    Encryption for Confidentiality</vt:lpstr>
      <vt:lpstr>Regulated Encryption</vt:lpstr>
      <vt:lpstr>Email Policy</vt:lpstr>
      <vt:lpstr>Confidentiality</vt:lpstr>
      <vt:lpstr>Device &amp; Media Control</vt:lpstr>
      <vt:lpstr>Device &amp; Media – Issues </vt:lpstr>
      <vt:lpstr> Policy – Device &amp; Media   </vt:lpstr>
      <vt:lpstr> Policy – Device &amp; Media(2)   </vt:lpstr>
      <vt:lpstr>Device &amp; Media Disposal </vt:lpstr>
      <vt:lpstr>Backups </vt:lpstr>
      <vt:lpstr>Backups – Policy (1)</vt:lpstr>
      <vt:lpstr>Backups – Policy (2)</vt:lpstr>
      <vt:lpstr>Physical Security </vt:lpstr>
      <vt:lpstr>Physical Security (2)</vt:lpstr>
      <vt:lpstr>The CIA Triad (AIC)</vt:lpstr>
      <vt:lpstr>The CIA Triad (AIC)</vt:lpstr>
      <vt:lpstr>The CIA Triad (AIC)</vt:lpstr>
      <vt:lpstr>The CIA Triad (AIC)</vt:lpstr>
      <vt:lpstr>The CIA Triad (AIC)</vt:lpstr>
      <vt:lpstr>The CIA Triad (AIC)</vt:lpstr>
      <vt:lpstr>The CIA Triad (AIC)</vt:lpstr>
      <vt:lpstr>The CIA Triad (AIC)</vt:lpstr>
      <vt:lpstr>purpose of a demilitarized zone (DMZ) in a firewall</vt:lpstr>
      <vt:lpstr>purpose of a demilitarized zone (DMZ) in a firewall</vt:lpstr>
      <vt:lpstr>purpose of a demilitarized zone (DMZ) in a firewall</vt:lpstr>
      <vt:lpstr>purpose of a demilitarized zone (DMZ) in a firewall</vt:lpstr>
      <vt:lpstr>use of AIDC (Automatic Identification and Data Capture</vt:lpstr>
      <vt:lpstr>use of AIDC (Automatic Identification and Data Capture</vt:lpstr>
      <vt:lpstr>use of AIDC (Automatic Identification and Data Capture</vt:lpstr>
      <vt:lpstr>use of AIDC (Automatic Identification and Data Capture</vt:lpstr>
      <vt:lpstr>use of AIDC (Automatic Identification and Data Capture</vt:lpstr>
      <vt:lpstr>Barcodes</vt:lpstr>
      <vt:lpstr>RFID</vt:lpstr>
      <vt:lpstr>Magnetic card</vt:lpstr>
      <vt:lpstr> Future developments</vt:lpstr>
      <vt:lpstr>4.4 Describe Security Technology Solutions in terms of their benefits and limitations and explain strengths, weakness and applicability of security technology as described in section 1 to 3 above. </vt:lpstr>
      <vt:lpstr>Automation vs. manual validation of security </vt:lpstr>
      <vt:lpstr>Automation vs. manual validation of security </vt:lpstr>
      <vt:lpstr>open source vs. closed source solutions</vt:lpstr>
      <vt:lpstr>• on premises vs. off premises solutions</vt:lpstr>
      <vt:lpstr>• on premises vs. off premises solutions</vt:lpstr>
      <vt:lpstr>• on premises vs. off premises solutions</vt:lpstr>
      <vt:lpstr>• Private , Public and hybrid clouds</vt:lpstr>
      <vt:lpstr>iterative vs. Waterfall projects implication on security engineering. </vt:lpstr>
      <vt:lpstr>Software Development Life Cycle (SDLC)</vt:lpstr>
      <vt:lpstr>SDLC Model</vt:lpstr>
      <vt:lpstr>Waterfall Model</vt:lpstr>
      <vt:lpstr>Waterfall Strengths</vt:lpstr>
      <vt:lpstr>Waterfall Deficiencies</vt:lpstr>
      <vt:lpstr>When to use the Waterfall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Security Technology Building Blocks Enhanced Syllabus</dc:title>
  <dc:creator>Len Shand</dc:creator>
  <cp:lastModifiedBy>Madhu Khurene</cp:lastModifiedBy>
  <cp:revision>405</cp:revision>
  <dcterms:created xsi:type="dcterms:W3CDTF">2020-01-21T07:47:05Z</dcterms:created>
  <dcterms:modified xsi:type="dcterms:W3CDTF">2020-11-04T14:52:20Z</dcterms:modified>
</cp:coreProperties>
</file>